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1.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8" r:id="rId1"/>
  </p:sldMasterIdLst>
  <p:notesMasterIdLst>
    <p:notesMasterId r:id="rId147"/>
  </p:notesMasterIdLst>
  <p:handoutMasterIdLst>
    <p:handoutMasterId r:id="rId148"/>
  </p:handoutMasterIdLst>
  <p:sldIdLst>
    <p:sldId id="555" r:id="rId2"/>
    <p:sldId id="256" r:id="rId3"/>
    <p:sldId id="820" r:id="rId4"/>
    <p:sldId id="839" r:id="rId5"/>
    <p:sldId id="840" r:id="rId6"/>
    <p:sldId id="259" r:id="rId7"/>
    <p:sldId id="337" r:id="rId8"/>
    <p:sldId id="288" r:id="rId9"/>
    <p:sldId id="557" r:id="rId10"/>
    <p:sldId id="558" r:id="rId11"/>
    <p:sldId id="816" r:id="rId12"/>
    <p:sldId id="823" r:id="rId13"/>
    <p:sldId id="701" r:id="rId14"/>
    <p:sldId id="561" r:id="rId15"/>
    <p:sldId id="562" r:id="rId16"/>
    <p:sldId id="604" r:id="rId17"/>
    <p:sldId id="369" r:id="rId18"/>
    <p:sldId id="459" r:id="rId19"/>
    <p:sldId id="463" r:id="rId20"/>
    <p:sldId id="465" r:id="rId21"/>
    <p:sldId id="841" r:id="rId22"/>
    <p:sldId id="564" r:id="rId23"/>
    <p:sldId id="263" r:id="rId24"/>
    <p:sldId id="565" r:id="rId25"/>
    <p:sldId id="292" r:id="rId26"/>
    <p:sldId id="605" r:id="rId27"/>
    <p:sldId id="293" r:id="rId28"/>
    <p:sldId id="466" r:id="rId29"/>
    <p:sldId id="842" r:id="rId30"/>
    <p:sldId id="634" r:id="rId31"/>
    <p:sldId id="635" r:id="rId32"/>
    <p:sldId id="636" r:id="rId33"/>
    <p:sldId id="637" r:id="rId34"/>
    <p:sldId id="640" r:id="rId35"/>
    <p:sldId id="641" r:id="rId36"/>
    <p:sldId id="642" r:id="rId37"/>
    <p:sldId id="643" r:id="rId38"/>
    <p:sldId id="644" r:id="rId39"/>
    <p:sldId id="843" r:id="rId40"/>
    <p:sldId id="844" r:id="rId41"/>
    <p:sldId id="826" r:id="rId42"/>
    <p:sldId id="695" r:id="rId43"/>
    <p:sldId id="578" r:id="rId44"/>
    <p:sldId id="467" r:id="rId45"/>
    <p:sldId id="468" r:id="rId46"/>
    <p:sldId id="469" r:id="rId47"/>
    <p:sldId id="828" r:id="rId48"/>
    <p:sldId id="470" r:id="rId49"/>
    <p:sldId id="471" r:id="rId50"/>
    <p:sldId id="319" r:id="rId51"/>
    <p:sldId id="320" r:id="rId52"/>
    <p:sldId id="424" r:id="rId53"/>
    <p:sldId id="375" r:id="rId54"/>
    <p:sldId id="376" r:id="rId55"/>
    <p:sldId id="377" r:id="rId56"/>
    <p:sldId id="378" r:id="rId57"/>
    <p:sldId id="845" r:id="rId58"/>
    <p:sldId id="473" r:id="rId59"/>
    <p:sldId id="832" r:id="rId60"/>
    <p:sldId id="846" r:id="rId61"/>
    <p:sldId id="317" r:id="rId62"/>
    <p:sldId id="579" r:id="rId63"/>
    <p:sldId id="480" r:id="rId64"/>
    <p:sldId id="300" r:id="rId65"/>
    <p:sldId id="608" r:id="rId66"/>
    <p:sldId id="487" r:id="rId67"/>
    <p:sldId id="489" r:id="rId68"/>
    <p:sldId id="429" r:id="rId69"/>
    <p:sldId id="431" r:id="rId70"/>
    <p:sldId id="645" r:id="rId71"/>
    <p:sldId id="491" r:id="rId72"/>
    <p:sldId id="584" r:id="rId73"/>
    <p:sldId id="596" r:id="rId74"/>
    <p:sldId id="609" r:id="rId75"/>
    <p:sldId id="610" r:id="rId76"/>
    <p:sldId id="612" r:id="rId77"/>
    <p:sldId id="493" r:id="rId78"/>
    <p:sldId id="502" r:id="rId79"/>
    <p:sldId id="500" r:id="rId80"/>
    <p:sldId id="585" r:id="rId81"/>
    <p:sldId id="586" r:id="rId82"/>
    <p:sldId id="589" r:id="rId83"/>
    <p:sldId id="588" r:id="rId84"/>
    <p:sldId id="847" r:id="rId85"/>
    <p:sldId id="508" r:id="rId86"/>
    <p:sldId id="594" r:id="rId87"/>
    <p:sldId id="531" r:id="rId88"/>
    <p:sldId id="509" r:id="rId89"/>
    <p:sldId id="511" r:id="rId90"/>
    <p:sldId id="633" r:id="rId91"/>
    <p:sldId id="573" r:id="rId92"/>
    <p:sldId id="574" r:id="rId93"/>
    <p:sldId id="711" r:id="rId94"/>
    <p:sldId id="848" r:id="rId95"/>
    <p:sldId id="347" r:id="rId96"/>
    <p:sldId id="657" r:id="rId97"/>
    <p:sldId id="849" r:id="rId98"/>
    <p:sldId id="598" r:id="rId99"/>
    <p:sldId id="599" r:id="rId100"/>
    <p:sldId id="515" r:id="rId101"/>
    <p:sldId id="671" r:id="rId102"/>
    <p:sldId id="526" r:id="rId103"/>
    <p:sldId id="672" r:id="rId104"/>
    <p:sldId id="677" r:id="rId105"/>
    <p:sldId id="705" r:id="rId106"/>
    <p:sldId id="532" r:id="rId107"/>
    <p:sldId id="853" r:id="rId108"/>
    <p:sldId id="341" r:id="rId109"/>
    <p:sldId id="862" r:id="rId110"/>
    <p:sldId id="745" r:id="rId111"/>
    <p:sldId id="747" r:id="rId112"/>
    <p:sldId id="738" r:id="rId113"/>
    <p:sldId id="528" r:id="rId114"/>
    <p:sldId id="441" r:id="rId115"/>
    <p:sldId id="858" r:id="rId116"/>
    <p:sldId id="344" r:id="rId117"/>
    <p:sldId id="352" r:id="rId118"/>
    <p:sldId id="740" r:id="rId119"/>
    <p:sldId id="741" r:id="rId120"/>
    <p:sldId id="742" r:id="rId121"/>
    <p:sldId id="743" r:id="rId122"/>
    <p:sldId id="779" r:id="rId123"/>
    <p:sldId id="780" r:id="rId124"/>
    <p:sldId id="781" r:id="rId125"/>
    <p:sldId id="782" r:id="rId126"/>
    <p:sldId id="850" r:id="rId127"/>
    <p:sldId id="874" r:id="rId128"/>
    <p:sldId id="512" r:id="rId129"/>
    <p:sldId id="514" r:id="rId130"/>
    <p:sldId id="583" r:id="rId131"/>
    <p:sldId id="863" r:id="rId132"/>
    <p:sldId id="864" r:id="rId133"/>
    <p:sldId id="877" r:id="rId134"/>
    <p:sldId id="865" r:id="rId135"/>
    <p:sldId id="866" r:id="rId136"/>
    <p:sldId id="867" r:id="rId137"/>
    <p:sldId id="869" r:id="rId138"/>
    <p:sldId id="870" r:id="rId139"/>
    <p:sldId id="871" r:id="rId140"/>
    <p:sldId id="872" r:id="rId141"/>
    <p:sldId id="803" r:id="rId142"/>
    <p:sldId id="802" r:id="rId143"/>
    <p:sldId id="878" r:id="rId144"/>
    <p:sldId id="875" r:id="rId145"/>
    <p:sldId id="876" r:id="rId14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CCECFF"/>
    <a:srgbClr val="000099"/>
    <a:srgbClr val="00CC00"/>
    <a:srgbClr val="A50021"/>
    <a:srgbClr val="1C31FC"/>
    <a:srgbClr val="CCCCFF"/>
    <a:srgbClr val="99CCFF"/>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85846" autoAdjust="0"/>
  </p:normalViewPr>
  <p:slideViewPr>
    <p:cSldViewPr snapToGrid="0">
      <p:cViewPr varScale="1">
        <p:scale>
          <a:sx n="112" d="100"/>
          <a:sy n="112" d="100"/>
        </p:scale>
        <p:origin x="97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44" d="100"/>
        <a:sy n="144" d="100"/>
      </p:scale>
      <p:origin x="0" y="-50688"/>
    </p:cViewPr>
  </p:sorterViewPr>
  <p:notesViewPr>
    <p:cSldViewPr snapToGrid="0">
      <p:cViewPr varScale="1">
        <p:scale>
          <a:sx n="68" d="100"/>
          <a:sy n="68" d="100"/>
        </p:scale>
        <p:origin x="777" y="43"/>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handoutMaster" Target="handoutMasters/handoutMaster1.xml"/><Relationship Id="rId15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CDAC86-ADE3-47E9-8794-D0528285C1C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93B067B1-E260-4078-9A56-4DEADF41CC3D}">
      <dgm:prSet phldrT="[Text]" custT="1"/>
      <dgm:spPr/>
      <dgm:t>
        <a:bodyPr/>
        <a:lstStyle/>
        <a:p>
          <a:r>
            <a:rPr kumimoji="0" lang="en-US" sz="2200" b="1" i="0" u="none" strike="noStrike" cap="none" normalizeH="0" baseline="0" dirty="0" smtClean="0">
              <a:ln>
                <a:noFill/>
              </a:ln>
              <a:solidFill>
                <a:schemeClr val="bg1"/>
              </a:solidFill>
              <a:effectLst/>
              <a:latin typeface="+mn-lt"/>
              <a:cs typeface="Times New Roman" panose="02020603050405020304" pitchFamily="18" charset="0"/>
            </a:rPr>
            <a:t>Immediate settlement </a:t>
          </a:r>
          <a:endParaRPr lang="en-US" sz="2200" dirty="0">
            <a:solidFill>
              <a:schemeClr val="bg1"/>
            </a:solidFill>
            <a:latin typeface="+mn-lt"/>
          </a:endParaRPr>
        </a:p>
      </dgm:t>
    </dgm:pt>
    <dgm:pt modelId="{A42E02E3-DB87-4D04-B1F9-F9BF7A5548BC}" type="parTrans" cxnId="{A8F467BA-DF70-4F71-9D92-CD8B182E79C5}">
      <dgm:prSet/>
      <dgm:spPr/>
      <dgm:t>
        <a:bodyPr/>
        <a:lstStyle/>
        <a:p>
          <a:endParaRPr lang="en-US" sz="2000">
            <a:latin typeface="+mn-lt"/>
          </a:endParaRPr>
        </a:p>
      </dgm:t>
    </dgm:pt>
    <dgm:pt modelId="{1A6A8048-86BB-4EE9-AE7E-620AFD4450F3}" type="sibTrans" cxnId="{A8F467BA-DF70-4F71-9D92-CD8B182E79C5}">
      <dgm:prSet/>
      <dgm:spPr/>
      <dgm:t>
        <a:bodyPr/>
        <a:lstStyle/>
        <a:p>
          <a:endParaRPr lang="en-US" sz="2000">
            <a:latin typeface="+mn-lt"/>
          </a:endParaRPr>
        </a:p>
      </dgm:t>
    </dgm:pt>
    <dgm:pt modelId="{A0E2BBE0-DFC5-45BA-8741-1B03B2798E13}">
      <dgm:prSet phldrT="[Text]" custT="1"/>
      <dgm:spPr>
        <a:blipFill rotWithShape="0">
          <a:blip xmlns:r="http://schemas.openxmlformats.org/officeDocument/2006/relationships" r:embed="rId1"/>
          <a:stretch>
            <a:fillRect/>
          </a:stretch>
        </a:blipFill>
      </dgm:spPr>
      <dgm:t>
        <a:bodyPr/>
        <a:lstStyle/>
        <a:p>
          <a:r>
            <a:rPr lang="en-US" sz="2200" b="1" dirty="0" smtClean="0">
              <a:solidFill>
                <a:schemeClr val="bg1"/>
              </a:solidFill>
              <a:latin typeface="+mn-lt"/>
              <a:cs typeface="Times New Roman" panose="02020603050405020304" pitchFamily="18" charset="0"/>
            </a:rPr>
            <a:t>Primary consolidation </a:t>
          </a:r>
          <a:r>
            <a:rPr kumimoji="0" lang="en-US" sz="2200" b="1" i="0" u="none" strike="noStrike" cap="none" normalizeH="0" baseline="0" dirty="0" smtClean="0">
              <a:ln>
                <a:noFill/>
              </a:ln>
              <a:solidFill>
                <a:schemeClr val="bg1"/>
              </a:solidFill>
              <a:effectLst/>
              <a:latin typeface="+mn-lt"/>
              <a:cs typeface="Times New Roman" panose="02020603050405020304" pitchFamily="18" charset="0"/>
            </a:rPr>
            <a:t>settlement </a:t>
          </a:r>
          <a:endParaRPr lang="en-US" sz="2200" dirty="0">
            <a:solidFill>
              <a:schemeClr val="bg1"/>
            </a:solidFill>
            <a:latin typeface="+mn-lt"/>
          </a:endParaRPr>
        </a:p>
      </dgm:t>
    </dgm:pt>
    <dgm:pt modelId="{CC94F2B2-F5E1-4FD1-A5A5-C4A917D5FBBE}" type="parTrans" cxnId="{681B2030-ADAE-47FC-A111-220CB11ECFA3}">
      <dgm:prSet/>
      <dgm:spPr/>
      <dgm:t>
        <a:bodyPr/>
        <a:lstStyle/>
        <a:p>
          <a:endParaRPr lang="en-US" sz="2000">
            <a:latin typeface="+mn-lt"/>
          </a:endParaRPr>
        </a:p>
      </dgm:t>
    </dgm:pt>
    <dgm:pt modelId="{91C206B5-C5A6-420E-8137-98323ECF675C}" type="sibTrans" cxnId="{681B2030-ADAE-47FC-A111-220CB11ECFA3}">
      <dgm:prSet/>
      <dgm:spPr/>
      <dgm:t>
        <a:bodyPr/>
        <a:lstStyle/>
        <a:p>
          <a:endParaRPr lang="en-US" sz="2000">
            <a:latin typeface="+mn-lt"/>
          </a:endParaRPr>
        </a:p>
      </dgm:t>
    </dgm:pt>
    <dgm:pt modelId="{F2CDEE12-FCFE-4FB9-BC95-21FE4D7B5B08}">
      <dgm:prSet phldrT="[Text]" custT="1"/>
      <dgm:spPr/>
      <dgm:t>
        <a:bodyPr/>
        <a:lstStyle/>
        <a:p>
          <a:r>
            <a:rPr kumimoji="0" lang="en-US" sz="2200" b="1" i="0" u="none" strike="noStrike" cap="none" normalizeH="0" baseline="0" dirty="0" smtClean="0">
              <a:ln>
                <a:noFill/>
              </a:ln>
              <a:solidFill>
                <a:schemeClr val="bg1"/>
              </a:solidFill>
              <a:effectLst/>
              <a:latin typeface="+mn-lt"/>
              <a:cs typeface="Times New Roman" panose="02020603050405020304" pitchFamily="18" charset="0"/>
            </a:rPr>
            <a:t>Secondary </a:t>
          </a:r>
          <a:r>
            <a:rPr lang="en-US" sz="2200" b="1" dirty="0" smtClean="0">
              <a:solidFill>
                <a:schemeClr val="bg1"/>
              </a:solidFill>
              <a:latin typeface="+mn-lt"/>
              <a:cs typeface="Times New Roman" panose="02020603050405020304" pitchFamily="18" charset="0"/>
            </a:rPr>
            <a:t>consolidation </a:t>
          </a:r>
          <a:r>
            <a:rPr kumimoji="0" lang="en-US" sz="2200" b="1" i="0" u="none" strike="noStrike" cap="none" normalizeH="0" baseline="0" dirty="0" smtClean="0">
              <a:ln>
                <a:noFill/>
              </a:ln>
              <a:solidFill>
                <a:schemeClr val="bg1"/>
              </a:solidFill>
              <a:effectLst/>
              <a:latin typeface="+mn-lt"/>
              <a:cs typeface="Times New Roman" panose="02020603050405020304" pitchFamily="18" charset="0"/>
            </a:rPr>
            <a:t> or creep </a:t>
          </a:r>
          <a:endParaRPr lang="en-US" sz="2200" dirty="0">
            <a:solidFill>
              <a:schemeClr val="bg1"/>
            </a:solidFill>
            <a:latin typeface="+mn-lt"/>
          </a:endParaRPr>
        </a:p>
      </dgm:t>
    </dgm:pt>
    <dgm:pt modelId="{686B5007-0D52-487E-9C2E-9A8DCF7D08B7}" type="parTrans" cxnId="{B8323420-DDA6-4DD1-B3D2-AAC31235C7CC}">
      <dgm:prSet/>
      <dgm:spPr/>
      <dgm:t>
        <a:bodyPr/>
        <a:lstStyle/>
        <a:p>
          <a:endParaRPr lang="en-US" sz="2000">
            <a:latin typeface="+mn-lt"/>
          </a:endParaRPr>
        </a:p>
      </dgm:t>
    </dgm:pt>
    <dgm:pt modelId="{8A00BA63-8CF5-4D49-B2CE-209C36645611}" type="sibTrans" cxnId="{B8323420-DDA6-4DD1-B3D2-AAC31235C7CC}">
      <dgm:prSet/>
      <dgm:spPr/>
      <dgm:t>
        <a:bodyPr/>
        <a:lstStyle/>
        <a:p>
          <a:endParaRPr lang="en-US" sz="2000">
            <a:latin typeface="+mn-lt"/>
          </a:endParaRPr>
        </a:p>
      </dgm:t>
    </dgm:pt>
    <dgm:pt modelId="{B9C63BA9-BAE3-4816-86B2-7840B9CD4544}" type="pres">
      <dgm:prSet presAssocID="{45CDAC86-ADE3-47E9-8794-D0528285C1CD}" presName="diagram" presStyleCnt="0">
        <dgm:presLayoutVars>
          <dgm:chPref val="1"/>
          <dgm:dir/>
          <dgm:animOne val="branch"/>
          <dgm:animLvl val="lvl"/>
          <dgm:resizeHandles/>
        </dgm:presLayoutVars>
      </dgm:prSet>
      <dgm:spPr/>
      <dgm:t>
        <a:bodyPr/>
        <a:lstStyle/>
        <a:p>
          <a:endParaRPr lang="en-US"/>
        </a:p>
      </dgm:t>
    </dgm:pt>
    <dgm:pt modelId="{4A6FFADD-D246-490A-8A4C-65E6A5A825FD}" type="pres">
      <dgm:prSet presAssocID="{93B067B1-E260-4078-9A56-4DEADF41CC3D}" presName="root" presStyleCnt="0"/>
      <dgm:spPr/>
    </dgm:pt>
    <dgm:pt modelId="{94E0708A-FFEE-4CB8-9B3F-D0706BEBC1C4}" type="pres">
      <dgm:prSet presAssocID="{93B067B1-E260-4078-9A56-4DEADF41CC3D}" presName="rootComposite" presStyleCnt="0"/>
      <dgm:spPr/>
    </dgm:pt>
    <dgm:pt modelId="{024CDC1E-C186-4D51-AAB8-6423897F2974}" type="pres">
      <dgm:prSet presAssocID="{93B067B1-E260-4078-9A56-4DEADF41CC3D}" presName="rootText" presStyleLbl="node1" presStyleIdx="0" presStyleCnt="3" custScaleX="185821" custScaleY="107833" custLinFactNeighborX="9510" custLinFactNeighborY="7516"/>
      <dgm:spPr/>
      <dgm:t>
        <a:bodyPr/>
        <a:lstStyle/>
        <a:p>
          <a:endParaRPr lang="en-US"/>
        </a:p>
      </dgm:t>
    </dgm:pt>
    <dgm:pt modelId="{80DCA723-10F8-469A-9E89-54017E9C83FB}" type="pres">
      <dgm:prSet presAssocID="{93B067B1-E260-4078-9A56-4DEADF41CC3D}" presName="rootConnector" presStyleLbl="node1" presStyleIdx="0" presStyleCnt="3"/>
      <dgm:spPr/>
      <dgm:t>
        <a:bodyPr/>
        <a:lstStyle/>
        <a:p>
          <a:endParaRPr lang="en-US"/>
        </a:p>
      </dgm:t>
    </dgm:pt>
    <dgm:pt modelId="{CB2D9BC7-2893-4D6D-A744-966D5748616F}" type="pres">
      <dgm:prSet presAssocID="{93B067B1-E260-4078-9A56-4DEADF41CC3D}" presName="childShape" presStyleCnt="0"/>
      <dgm:spPr/>
    </dgm:pt>
    <dgm:pt modelId="{7DEDF26F-E4A4-4CFF-B6B1-6FEBDB2F6A72}" type="pres">
      <dgm:prSet presAssocID="{A0E2BBE0-DFC5-45BA-8741-1B03B2798E13}" presName="root" presStyleCnt="0"/>
      <dgm:spPr/>
    </dgm:pt>
    <dgm:pt modelId="{8F640264-3095-4E7E-A241-FFA0C97FAEDD}" type="pres">
      <dgm:prSet presAssocID="{A0E2BBE0-DFC5-45BA-8741-1B03B2798E13}" presName="rootComposite" presStyleCnt="0"/>
      <dgm:spPr/>
    </dgm:pt>
    <dgm:pt modelId="{07102F0E-A6BE-4A21-9C1E-A143A488B8F0}" type="pres">
      <dgm:prSet presAssocID="{A0E2BBE0-DFC5-45BA-8741-1B03B2798E13}" presName="rootText" presStyleLbl="node1" presStyleIdx="1" presStyleCnt="3" custScaleX="205906" custScaleY="116397" custLinFactNeighborX="8456" custLinFactNeighborY="7516"/>
      <dgm:spPr/>
      <dgm:t>
        <a:bodyPr/>
        <a:lstStyle/>
        <a:p>
          <a:endParaRPr lang="en-US"/>
        </a:p>
      </dgm:t>
    </dgm:pt>
    <dgm:pt modelId="{8DA56E06-225F-4963-8D02-3C29A315C54A}" type="pres">
      <dgm:prSet presAssocID="{A0E2BBE0-DFC5-45BA-8741-1B03B2798E13}" presName="rootConnector" presStyleLbl="node1" presStyleIdx="1" presStyleCnt="3"/>
      <dgm:spPr/>
      <dgm:t>
        <a:bodyPr/>
        <a:lstStyle/>
        <a:p>
          <a:endParaRPr lang="en-US"/>
        </a:p>
      </dgm:t>
    </dgm:pt>
    <dgm:pt modelId="{40FCA2A9-C3AC-454A-90E1-02A65AC0CC38}" type="pres">
      <dgm:prSet presAssocID="{A0E2BBE0-DFC5-45BA-8741-1B03B2798E13}" presName="childShape" presStyleCnt="0"/>
      <dgm:spPr/>
    </dgm:pt>
    <dgm:pt modelId="{1D21E1CE-433B-4C41-BA2B-E36EBB24D7CD}" type="pres">
      <dgm:prSet presAssocID="{F2CDEE12-FCFE-4FB9-BC95-21FE4D7B5B08}" presName="root" presStyleCnt="0"/>
      <dgm:spPr/>
    </dgm:pt>
    <dgm:pt modelId="{A8A77198-AD5D-4C57-91B7-6A283679E77F}" type="pres">
      <dgm:prSet presAssocID="{F2CDEE12-FCFE-4FB9-BC95-21FE4D7B5B08}" presName="rootComposite" presStyleCnt="0"/>
      <dgm:spPr/>
    </dgm:pt>
    <dgm:pt modelId="{4B138DDA-5BFA-4D13-A67D-80E5822904ED}" type="pres">
      <dgm:prSet presAssocID="{F2CDEE12-FCFE-4FB9-BC95-21FE4D7B5B08}" presName="rootText" presStyleLbl="node1" presStyleIdx="2" presStyleCnt="3" custScaleX="233628" custScaleY="126811" custLinFactNeighborX="8456" custLinFactNeighborY="7516"/>
      <dgm:spPr/>
      <dgm:t>
        <a:bodyPr/>
        <a:lstStyle/>
        <a:p>
          <a:endParaRPr lang="en-US"/>
        </a:p>
      </dgm:t>
    </dgm:pt>
    <dgm:pt modelId="{2BEFEF87-87E5-4117-8225-BED3BBD62A47}" type="pres">
      <dgm:prSet presAssocID="{F2CDEE12-FCFE-4FB9-BC95-21FE4D7B5B08}" presName="rootConnector" presStyleLbl="node1" presStyleIdx="2" presStyleCnt="3"/>
      <dgm:spPr/>
      <dgm:t>
        <a:bodyPr/>
        <a:lstStyle/>
        <a:p>
          <a:endParaRPr lang="en-US"/>
        </a:p>
      </dgm:t>
    </dgm:pt>
    <dgm:pt modelId="{DCAA9805-72C4-42E1-9F22-51F4A3432151}" type="pres">
      <dgm:prSet presAssocID="{F2CDEE12-FCFE-4FB9-BC95-21FE4D7B5B08}" presName="childShape" presStyleCnt="0"/>
      <dgm:spPr/>
    </dgm:pt>
  </dgm:ptLst>
  <dgm:cxnLst>
    <dgm:cxn modelId="{2E807000-95FD-4705-AE90-F45E2C92F485}" type="presOf" srcId="{F2CDEE12-FCFE-4FB9-BC95-21FE4D7B5B08}" destId="{4B138DDA-5BFA-4D13-A67D-80E5822904ED}" srcOrd="0" destOrd="0" presId="urn:microsoft.com/office/officeart/2005/8/layout/hierarchy3"/>
    <dgm:cxn modelId="{B782E9B1-475F-4C36-8CC6-73F4A86378F2}" type="presOf" srcId="{93B067B1-E260-4078-9A56-4DEADF41CC3D}" destId="{80DCA723-10F8-469A-9E89-54017E9C83FB}" srcOrd="1" destOrd="0" presId="urn:microsoft.com/office/officeart/2005/8/layout/hierarchy3"/>
    <dgm:cxn modelId="{0041D086-8A69-4529-9583-082CBB1E06B6}" type="presOf" srcId="{A0E2BBE0-DFC5-45BA-8741-1B03B2798E13}" destId="{07102F0E-A6BE-4A21-9C1E-A143A488B8F0}" srcOrd="0" destOrd="0" presId="urn:microsoft.com/office/officeart/2005/8/layout/hierarchy3"/>
    <dgm:cxn modelId="{99D327B5-3A55-46E4-A656-2BF1B14A7F79}" type="presOf" srcId="{93B067B1-E260-4078-9A56-4DEADF41CC3D}" destId="{024CDC1E-C186-4D51-AAB8-6423897F2974}" srcOrd="0" destOrd="0" presId="urn:microsoft.com/office/officeart/2005/8/layout/hierarchy3"/>
    <dgm:cxn modelId="{77042E6D-AF09-4B22-978A-A90993DCEF7A}" type="presOf" srcId="{A0E2BBE0-DFC5-45BA-8741-1B03B2798E13}" destId="{8DA56E06-225F-4963-8D02-3C29A315C54A}" srcOrd="1" destOrd="0" presId="urn:microsoft.com/office/officeart/2005/8/layout/hierarchy3"/>
    <dgm:cxn modelId="{AF14CA78-B705-45C0-A8DF-7C1C4130CC50}" type="presOf" srcId="{F2CDEE12-FCFE-4FB9-BC95-21FE4D7B5B08}" destId="{2BEFEF87-87E5-4117-8225-BED3BBD62A47}" srcOrd="1" destOrd="0" presId="urn:microsoft.com/office/officeart/2005/8/layout/hierarchy3"/>
    <dgm:cxn modelId="{B8323420-DDA6-4DD1-B3D2-AAC31235C7CC}" srcId="{45CDAC86-ADE3-47E9-8794-D0528285C1CD}" destId="{F2CDEE12-FCFE-4FB9-BC95-21FE4D7B5B08}" srcOrd="2" destOrd="0" parTransId="{686B5007-0D52-487E-9C2E-9A8DCF7D08B7}" sibTransId="{8A00BA63-8CF5-4D49-B2CE-209C36645611}"/>
    <dgm:cxn modelId="{681B2030-ADAE-47FC-A111-220CB11ECFA3}" srcId="{45CDAC86-ADE3-47E9-8794-D0528285C1CD}" destId="{A0E2BBE0-DFC5-45BA-8741-1B03B2798E13}" srcOrd="1" destOrd="0" parTransId="{CC94F2B2-F5E1-4FD1-A5A5-C4A917D5FBBE}" sibTransId="{91C206B5-C5A6-420E-8137-98323ECF675C}"/>
    <dgm:cxn modelId="{B06CC116-0329-4299-B221-06E97A9DE328}" type="presOf" srcId="{45CDAC86-ADE3-47E9-8794-D0528285C1CD}" destId="{B9C63BA9-BAE3-4816-86B2-7840B9CD4544}" srcOrd="0" destOrd="0" presId="urn:microsoft.com/office/officeart/2005/8/layout/hierarchy3"/>
    <dgm:cxn modelId="{A8F467BA-DF70-4F71-9D92-CD8B182E79C5}" srcId="{45CDAC86-ADE3-47E9-8794-D0528285C1CD}" destId="{93B067B1-E260-4078-9A56-4DEADF41CC3D}" srcOrd="0" destOrd="0" parTransId="{A42E02E3-DB87-4D04-B1F9-F9BF7A5548BC}" sibTransId="{1A6A8048-86BB-4EE9-AE7E-620AFD4450F3}"/>
    <dgm:cxn modelId="{3AA948B1-A4C0-40D3-A46C-95AADE446178}" type="presParOf" srcId="{B9C63BA9-BAE3-4816-86B2-7840B9CD4544}" destId="{4A6FFADD-D246-490A-8A4C-65E6A5A825FD}" srcOrd="0" destOrd="0" presId="urn:microsoft.com/office/officeart/2005/8/layout/hierarchy3"/>
    <dgm:cxn modelId="{6F566487-7C70-46C7-8210-49F640C58DC7}" type="presParOf" srcId="{4A6FFADD-D246-490A-8A4C-65E6A5A825FD}" destId="{94E0708A-FFEE-4CB8-9B3F-D0706BEBC1C4}" srcOrd="0" destOrd="0" presId="urn:microsoft.com/office/officeart/2005/8/layout/hierarchy3"/>
    <dgm:cxn modelId="{60A3B424-6EA1-478C-A8C5-9C182C968869}" type="presParOf" srcId="{94E0708A-FFEE-4CB8-9B3F-D0706BEBC1C4}" destId="{024CDC1E-C186-4D51-AAB8-6423897F2974}" srcOrd="0" destOrd="0" presId="urn:microsoft.com/office/officeart/2005/8/layout/hierarchy3"/>
    <dgm:cxn modelId="{03D20BE1-DB46-47CE-BF23-48031AB20BA0}" type="presParOf" srcId="{94E0708A-FFEE-4CB8-9B3F-D0706BEBC1C4}" destId="{80DCA723-10F8-469A-9E89-54017E9C83FB}" srcOrd="1" destOrd="0" presId="urn:microsoft.com/office/officeart/2005/8/layout/hierarchy3"/>
    <dgm:cxn modelId="{A8064FC1-2C3A-490F-85BE-0CE33CD78952}" type="presParOf" srcId="{4A6FFADD-D246-490A-8A4C-65E6A5A825FD}" destId="{CB2D9BC7-2893-4D6D-A744-966D5748616F}" srcOrd="1" destOrd="0" presId="urn:microsoft.com/office/officeart/2005/8/layout/hierarchy3"/>
    <dgm:cxn modelId="{6C67300F-2F87-4E3B-9DF2-93A3386DB5BD}" type="presParOf" srcId="{B9C63BA9-BAE3-4816-86B2-7840B9CD4544}" destId="{7DEDF26F-E4A4-4CFF-B6B1-6FEBDB2F6A72}" srcOrd="1" destOrd="0" presId="urn:microsoft.com/office/officeart/2005/8/layout/hierarchy3"/>
    <dgm:cxn modelId="{F9F1DFD5-596B-4B80-8816-760DDC6983E1}" type="presParOf" srcId="{7DEDF26F-E4A4-4CFF-B6B1-6FEBDB2F6A72}" destId="{8F640264-3095-4E7E-A241-FFA0C97FAEDD}" srcOrd="0" destOrd="0" presId="urn:microsoft.com/office/officeart/2005/8/layout/hierarchy3"/>
    <dgm:cxn modelId="{D04BEF46-8228-4F77-905C-C8BE13A5A1E0}" type="presParOf" srcId="{8F640264-3095-4E7E-A241-FFA0C97FAEDD}" destId="{07102F0E-A6BE-4A21-9C1E-A143A488B8F0}" srcOrd="0" destOrd="0" presId="urn:microsoft.com/office/officeart/2005/8/layout/hierarchy3"/>
    <dgm:cxn modelId="{94EA2D9C-9A7E-44A3-9379-7AFDB50E1F92}" type="presParOf" srcId="{8F640264-3095-4E7E-A241-FFA0C97FAEDD}" destId="{8DA56E06-225F-4963-8D02-3C29A315C54A}" srcOrd="1" destOrd="0" presId="urn:microsoft.com/office/officeart/2005/8/layout/hierarchy3"/>
    <dgm:cxn modelId="{618518DC-1863-4F9F-BA57-6ACA0ABEE46F}" type="presParOf" srcId="{7DEDF26F-E4A4-4CFF-B6B1-6FEBDB2F6A72}" destId="{40FCA2A9-C3AC-454A-90E1-02A65AC0CC38}" srcOrd="1" destOrd="0" presId="urn:microsoft.com/office/officeart/2005/8/layout/hierarchy3"/>
    <dgm:cxn modelId="{C93BB8F1-5C5A-4123-B0EB-5B8AD151E98A}" type="presParOf" srcId="{B9C63BA9-BAE3-4816-86B2-7840B9CD4544}" destId="{1D21E1CE-433B-4C41-BA2B-E36EBB24D7CD}" srcOrd="2" destOrd="0" presId="urn:microsoft.com/office/officeart/2005/8/layout/hierarchy3"/>
    <dgm:cxn modelId="{FA91994F-774C-4A63-A632-C302E38BD5CB}" type="presParOf" srcId="{1D21E1CE-433B-4C41-BA2B-E36EBB24D7CD}" destId="{A8A77198-AD5D-4C57-91B7-6A283679E77F}" srcOrd="0" destOrd="0" presId="urn:microsoft.com/office/officeart/2005/8/layout/hierarchy3"/>
    <dgm:cxn modelId="{A6EA63E6-D70A-4BB0-8412-24EBBA88A32D}" type="presParOf" srcId="{A8A77198-AD5D-4C57-91B7-6A283679E77F}" destId="{4B138DDA-5BFA-4D13-A67D-80E5822904ED}" srcOrd="0" destOrd="0" presId="urn:microsoft.com/office/officeart/2005/8/layout/hierarchy3"/>
    <dgm:cxn modelId="{6ABB3067-0F77-467E-B461-F19AF09BC68E}" type="presParOf" srcId="{A8A77198-AD5D-4C57-91B7-6A283679E77F}" destId="{2BEFEF87-87E5-4117-8225-BED3BBD62A47}" srcOrd="1" destOrd="0" presId="urn:microsoft.com/office/officeart/2005/8/layout/hierarchy3"/>
    <dgm:cxn modelId="{32D557F6-BD97-4ACD-AA6E-90E4CF714822}" type="presParOf" srcId="{1D21E1CE-433B-4C41-BA2B-E36EBB24D7CD}" destId="{DCAA9805-72C4-42E1-9F22-51F4A343215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CDAC86-ADE3-47E9-8794-D0528285C1C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93B067B1-E260-4078-9A56-4DEADF41CC3D}">
      <dgm:prSet phldrT="[Text]" custT="1"/>
      <dgm:spPr/>
      <dgm:t>
        <a:bodyPr/>
        <a:lstStyle/>
        <a:p>
          <a:r>
            <a:rPr kumimoji="0" lang="en-US" sz="2100" b="1" i="0" u="none" strike="noStrike" cap="none" normalizeH="0" baseline="0" dirty="0" smtClean="0">
              <a:ln>
                <a:noFill/>
              </a:ln>
              <a:solidFill>
                <a:schemeClr val="bg1"/>
              </a:solidFill>
              <a:effectLst/>
              <a:latin typeface="+mn-lt"/>
              <a:cs typeface="Times New Roman" panose="02020603050405020304" pitchFamily="18" charset="0"/>
            </a:rPr>
            <a:t>Immediate settlement </a:t>
          </a:r>
          <a:endParaRPr lang="en-US" sz="2100" dirty="0">
            <a:solidFill>
              <a:schemeClr val="bg1"/>
            </a:solidFill>
            <a:latin typeface="+mn-lt"/>
          </a:endParaRPr>
        </a:p>
      </dgm:t>
    </dgm:pt>
    <dgm:pt modelId="{A42E02E3-DB87-4D04-B1F9-F9BF7A5548BC}" type="parTrans" cxnId="{A8F467BA-DF70-4F71-9D92-CD8B182E79C5}">
      <dgm:prSet/>
      <dgm:spPr/>
      <dgm:t>
        <a:bodyPr/>
        <a:lstStyle/>
        <a:p>
          <a:endParaRPr lang="en-US" sz="2000">
            <a:latin typeface="+mn-lt"/>
          </a:endParaRPr>
        </a:p>
      </dgm:t>
    </dgm:pt>
    <dgm:pt modelId="{1A6A8048-86BB-4EE9-AE7E-620AFD4450F3}" type="sibTrans" cxnId="{A8F467BA-DF70-4F71-9D92-CD8B182E79C5}">
      <dgm:prSet/>
      <dgm:spPr/>
      <dgm:t>
        <a:bodyPr/>
        <a:lstStyle/>
        <a:p>
          <a:endParaRPr lang="en-US" sz="2000">
            <a:latin typeface="+mn-lt"/>
          </a:endParaRPr>
        </a:p>
      </dgm:t>
    </dgm:pt>
    <dgm:pt modelId="{77443580-844D-4C19-B76E-C3F57B38FC3C}">
      <dgm:prSet phldrT="[Text]" custT="1"/>
      <dgm:spPr/>
      <dgm:t>
        <a:bodyPr/>
        <a:lstStyle/>
        <a:p>
          <a:pPr rtl="0"/>
          <a:r>
            <a:rPr kumimoji="0" lang="en-US" sz="2000" b="0" i="0" u="none" strike="noStrike" cap="none" normalizeH="0" baseline="0" dirty="0" smtClean="0">
              <a:ln>
                <a:noFill/>
              </a:ln>
              <a:solidFill>
                <a:srgbClr val="000000"/>
              </a:solidFill>
              <a:effectLst/>
              <a:latin typeface="+mn-lt"/>
              <a:cs typeface="Times New Roman" panose="02020603050405020304" pitchFamily="18" charset="0"/>
            </a:rPr>
            <a:t>Due to distortion or elastic deformation with no change in </a:t>
          </a:r>
          <a:r>
            <a:rPr kumimoji="0" lang="en-US" sz="2000" b="0" i="0" u="none" strike="noStrike" cap="none" normalizeH="0" baseline="0" dirty="0" smtClean="0">
              <a:ln>
                <a:noFill/>
              </a:ln>
              <a:solidFill>
                <a:schemeClr val="tx1"/>
              </a:solidFill>
              <a:effectLst/>
              <a:latin typeface="+mn-lt"/>
              <a:cs typeface="Times New Roman" panose="02020603050405020304" pitchFamily="18" charset="0"/>
            </a:rPr>
            <a:t>water content</a:t>
          </a:r>
          <a:endParaRPr lang="en-US" sz="2000" dirty="0">
            <a:solidFill>
              <a:schemeClr val="tx1"/>
            </a:solidFill>
            <a:latin typeface="+mn-lt"/>
          </a:endParaRPr>
        </a:p>
      </dgm:t>
    </dgm:pt>
    <dgm:pt modelId="{C03E2C76-1F66-418F-B632-0075DF21D2C0}" type="parTrans" cxnId="{040A9C4A-23FB-4E60-B40F-C1352B639193}">
      <dgm:prSet/>
      <dgm:spPr/>
      <dgm:t>
        <a:bodyPr/>
        <a:lstStyle/>
        <a:p>
          <a:endParaRPr lang="en-US" sz="2000">
            <a:latin typeface="+mn-lt"/>
          </a:endParaRPr>
        </a:p>
      </dgm:t>
    </dgm:pt>
    <dgm:pt modelId="{6C720119-1E51-4292-824A-4CF69B5312BB}" type="sibTrans" cxnId="{040A9C4A-23FB-4E60-B40F-C1352B639193}">
      <dgm:prSet/>
      <dgm:spPr/>
      <dgm:t>
        <a:bodyPr/>
        <a:lstStyle/>
        <a:p>
          <a:endParaRPr lang="en-US" sz="2000">
            <a:latin typeface="+mn-lt"/>
          </a:endParaRPr>
        </a:p>
      </dgm:t>
    </dgm:pt>
    <dgm:pt modelId="{A0E2BBE0-DFC5-45BA-8741-1B03B2798E13}">
      <dgm:prSet phldrT="[Text]" custT="1"/>
      <dgm:spPr/>
      <dgm:t>
        <a:bodyPr/>
        <a:lstStyle/>
        <a:p>
          <a:r>
            <a:rPr lang="en-US" sz="2100" b="1" dirty="0" smtClean="0">
              <a:solidFill>
                <a:schemeClr val="bg1"/>
              </a:solidFill>
              <a:latin typeface="+mn-lt"/>
              <a:cs typeface="Times New Roman" panose="02020603050405020304" pitchFamily="18" charset="0"/>
            </a:rPr>
            <a:t>Primary consolidation </a:t>
          </a:r>
          <a:r>
            <a:rPr kumimoji="0" lang="en-US" sz="2100" b="1" i="0" u="none" strike="noStrike" cap="none" normalizeH="0" baseline="0" dirty="0" smtClean="0">
              <a:ln>
                <a:noFill/>
              </a:ln>
              <a:solidFill>
                <a:schemeClr val="bg1"/>
              </a:solidFill>
              <a:effectLst/>
              <a:latin typeface="+mn-lt"/>
              <a:cs typeface="Times New Roman" panose="02020603050405020304" pitchFamily="18" charset="0"/>
            </a:rPr>
            <a:t>settlement </a:t>
          </a:r>
          <a:endParaRPr lang="en-US" sz="2100" dirty="0">
            <a:solidFill>
              <a:schemeClr val="bg1"/>
            </a:solidFill>
            <a:latin typeface="+mn-lt"/>
          </a:endParaRPr>
        </a:p>
      </dgm:t>
    </dgm:pt>
    <dgm:pt modelId="{CC94F2B2-F5E1-4FD1-A5A5-C4A917D5FBBE}" type="parTrans" cxnId="{681B2030-ADAE-47FC-A111-220CB11ECFA3}">
      <dgm:prSet/>
      <dgm:spPr/>
      <dgm:t>
        <a:bodyPr/>
        <a:lstStyle/>
        <a:p>
          <a:endParaRPr lang="en-US" sz="2000">
            <a:latin typeface="+mn-lt"/>
          </a:endParaRPr>
        </a:p>
      </dgm:t>
    </dgm:pt>
    <dgm:pt modelId="{91C206B5-C5A6-420E-8137-98323ECF675C}" type="sibTrans" cxnId="{681B2030-ADAE-47FC-A111-220CB11ECFA3}">
      <dgm:prSet/>
      <dgm:spPr/>
      <dgm:t>
        <a:bodyPr/>
        <a:lstStyle/>
        <a:p>
          <a:endParaRPr lang="en-US" sz="2000">
            <a:latin typeface="+mn-lt"/>
          </a:endParaRPr>
        </a:p>
      </dgm:t>
    </dgm:pt>
    <dgm:pt modelId="{325EF7A8-4EA6-49EE-8B43-42AB88B010BE}">
      <dgm:prSet phldrT="[Text]" custT="1"/>
      <dgm:spPr/>
      <dgm:t>
        <a:bodyPr/>
        <a:lstStyle/>
        <a:p>
          <a:pPr rtl="0"/>
          <a:r>
            <a:rPr kumimoji="0" lang="en-US" sz="2000" b="0" i="0" u="none" strike="noStrike" cap="none" normalizeH="0" baseline="0" dirty="0" smtClean="0">
              <a:ln>
                <a:noFill/>
              </a:ln>
              <a:solidFill>
                <a:srgbClr val="000000"/>
              </a:solidFill>
              <a:effectLst/>
              <a:latin typeface="+mn-lt"/>
              <a:cs typeface="Times New Roman" panose="02020603050405020304" pitchFamily="18" charset="0"/>
            </a:rPr>
            <a:t>Decrease in voids volume due to squeeze of pore-water out of the soil</a:t>
          </a:r>
          <a:endParaRPr lang="en-US" sz="2000" dirty="0">
            <a:latin typeface="+mn-lt"/>
          </a:endParaRPr>
        </a:p>
      </dgm:t>
    </dgm:pt>
    <dgm:pt modelId="{0DFF21C4-9BBA-4712-A05C-A0E91401AE46}" type="parTrans" cxnId="{523E1FF4-2C86-4DC8-9F2F-00D5376C93A0}">
      <dgm:prSet/>
      <dgm:spPr/>
      <dgm:t>
        <a:bodyPr/>
        <a:lstStyle/>
        <a:p>
          <a:endParaRPr lang="en-US" sz="2000">
            <a:latin typeface="+mn-lt"/>
          </a:endParaRPr>
        </a:p>
      </dgm:t>
    </dgm:pt>
    <dgm:pt modelId="{F72517EE-6E2D-4806-9090-5A47D3252A68}" type="sibTrans" cxnId="{523E1FF4-2C86-4DC8-9F2F-00D5376C93A0}">
      <dgm:prSet/>
      <dgm:spPr/>
      <dgm:t>
        <a:bodyPr/>
        <a:lstStyle/>
        <a:p>
          <a:endParaRPr lang="en-US" sz="2000">
            <a:latin typeface="+mn-lt"/>
          </a:endParaRPr>
        </a:p>
      </dgm:t>
    </dgm:pt>
    <dgm:pt modelId="{F2CDEE12-FCFE-4FB9-BC95-21FE4D7B5B08}">
      <dgm:prSet phldrT="[Text]" custT="1"/>
      <dgm:spPr/>
      <dgm:t>
        <a:bodyPr/>
        <a:lstStyle/>
        <a:p>
          <a:r>
            <a:rPr kumimoji="0" lang="en-US" sz="2100" b="1" i="0" u="none" strike="noStrike" cap="none" normalizeH="0" baseline="0" dirty="0" smtClean="0">
              <a:ln>
                <a:noFill/>
              </a:ln>
              <a:solidFill>
                <a:schemeClr val="bg1"/>
              </a:solidFill>
              <a:effectLst/>
              <a:latin typeface="+mn-lt"/>
              <a:cs typeface="Times New Roman" panose="02020603050405020304" pitchFamily="18" charset="0"/>
            </a:rPr>
            <a:t>Secondary </a:t>
          </a:r>
          <a:r>
            <a:rPr lang="en-US" sz="2100" b="1" dirty="0" smtClean="0">
              <a:solidFill>
                <a:schemeClr val="bg1"/>
              </a:solidFill>
              <a:latin typeface="+mn-lt"/>
              <a:cs typeface="Times New Roman" panose="02020603050405020304" pitchFamily="18" charset="0"/>
            </a:rPr>
            <a:t>consolidation </a:t>
          </a:r>
          <a:r>
            <a:rPr kumimoji="0" lang="en-US" sz="2100" b="1" i="0" u="none" strike="noStrike" cap="none" normalizeH="0" baseline="0" dirty="0" smtClean="0">
              <a:ln>
                <a:noFill/>
              </a:ln>
              <a:solidFill>
                <a:schemeClr val="bg1"/>
              </a:solidFill>
              <a:effectLst/>
              <a:latin typeface="+mn-lt"/>
              <a:cs typeface="Times New Roman" panose="02020603050405020304" pitchFamily="18" charset="0"/>
            </a:rPr>
            <a:t> or creep </a:t>
          </a:r>
          <a:endParaRPr lang="en-US" sz="2100" dirty="0">
            <a:solidFill>
              <a:schemeClr val="bg1"/>
            </a:solidFill>
            <a:latin typeface="+mn-lt"/>
          </a:endParaRPr>
        </a:p>
      </dgm:t>
    </dgm:pt>
    <dgm:pt modelId="{686B5007-0D52-487E-9C2E-9A8DCF7D08B7}" type="parTrans" cxnId="{B8323420-DDA6-4DD1-B3D2-AAC31235C7CC}">
      <dgm:prSet/>
      <dgm:spPr/>
      <dgm:t>
        <a:bodyPr/>
        <a:lstStyle/>
        <a:p>
          <a:endParaRPr lang="en-US" sz="2000">
            <a:latin typeface="+mn-lt"/>
          </a:endParaRPr>
        </a:p>
      </dgm:t>
    </dgm:pt>
    <dgm:pt modelId="{8A00BA63-8CF5-4D49-B2CE-209C36645611}" type="sibTrans" cxnId="{B8323420-DDA6-4DD1-B3D2-AAC31235C7CC}">
      <dgm:prSet/>
      <dgm:spPr/>
      <dgm:t>
        <a:bodyPr/>
        <a:lstStyle/>
        <a:p>
          <a:endParaRPr lang="en-US" sz="2000">
            <a:latin typeface="+mn-lt"/>
          </a:endParaRPr>
        </a:p>
      </dgm:t>
    </dgm:pt>
    <dgm:pt modelId="{D626EE94-64D6-4F8E-8E7C-DEF67E905ACB}">
      <dgm:prSet custT="1"/>
      <dgm:spPr/>
      <dgm:t>
        <a:bodyPr/>
        <a:lstStyle/>
        <a:p>
          <a:pPr rtl="0"/>
          <a:r>
            <a:rPr kumimoji="0" lang="en-US" sz="2000" b="0" i="0" u="none" strike="noStrike" cap="none" normalizeH="0" baseline="0" dirty="0" smtClean="0">
              <a:ln>
                <a:noFill/>
              </a:ln>
              <a:solidFill>
                <a:srgbClr val="1C31FC"/>
              </a:solidFill>
              <a:effectLst/>
              <a:latin typeface="+mn-lt"/>
              <a:cs typeface="Times New Roman" panose="02020603050405020304" pitchFamily="18" charset="0"/>
            </a:rPr>
            <a:t>Occurs rapidly </a:t>
          </a:r>
          <a:r>
            <a:rPr kumimoji="0" lang="en-US" sz="2000" b="0" i="0" u="none" strike="noStrike" cap="none" normalizeH="0" baseline="0" dirty="0" smtClean="0">
              <a:ln>
                <a:noFill/>
              </a:ln>
              <a:solidFill>
                <a:srgbClr val="000000"/>
              </a:solidFill>
              <a:effectLst/>
              <a:latin typeface="+mn-lt"/>
              <a:cs typeface="Times New Roman" panose="02020603050405020304" pitchFamily="18" charset="0"/>
            </a:rPr>
            <a:t>during the application of load</a:t>
          </a:r>
        </a:p>
      </dgm:t>
    </dgm:pt>
    <dgm:pt modelId="{27CBC4A7-3BDB-4C12-AB66-4DB5CA772A74}" type="parTrans" cxnId="{14A906AA-DA3C-47AA-B37A-27C494FCF271}">
      <dgm:prSet/>
      <dgm:spPr/>
      <dgm:t>
        <a:bodyPr/>
        <a:lstStyle/>
        <a:p>
          <a:endParaRPr lang="en-US" sz="2000">
            <a:latin typeface="+mn-lt"/>
          </a:endParaRPr>
        </a:p>
      </dgm:t>
    </dgm:pt>
    <dgm:pt modelId="{086B7919-0B0D-4E4C-ABA8-531972F36C48}" type="sibTrans" cxnId="{14A906AA-DA3C-47AA-B37A-27C494FCF271}">
      <dgm:prSet/>
      <dgm:spPr/>
      <dgm:t>
        <a:bodyPr/>
        <a:lstStyle/>
        <a:p>
          <a:endParaRPr lang="en-US" sz="2000">
            <a:latin typeface="+mn-lt"/>
          </a:endParaRPr>
        </a:p>
      </dgm:t>
    </dgm:pt>
    <dgm:pt modelId="{5935E0C7-8CE1-4688-8313-169D6E418D85}">
      <dgm:prSet custT="1"/>
      <dgm:spPr/>
      <dgm:t>
        <a:bodyPr/>
        <a:lstStyle/>
        <a:p>
          <a:pPr rtl="0"/>
          <a:r>
            <a:rPr kumimoji="0" lang="en-US" sz="2000" b="0" i="0" u="none" strike="noStrike" cap="none" normalizeH="0" baseline="0" dirty="0" smtClean="0">
              <a:ln>
                <a:noFill/>
              </a:ln>
              <a:solidFill>
                <a:srgbClr val="000000"/>
              </a:solidFill>
              <a:effectLst/>
              <a:latin typeface="+mn-lt"/>
              <a:cs typeface="Times New Roman" panose="02020603050405020304" pitchFamily="18" charset="0"/>
            </a:rPr>
            <a:t>Quite small quantity in dense </a:t>
          </a:r>
          <a:r>
            <a:rPr kumimoji="0" lang="en-US" sz="2000" b="0" i="0" u="none" strike="noStrike" cap="none" normalizeH="0" baseline="0" dirty="0" smtClean="0">
              <a:ln>
                <a:noFill/>
              </a:ln>
              <a:solidFill>
                <a:srgbClr val="1C31FC"/>
              </a:solidFill>
              <a:effectLst/>
              <a:latin typeface="+mn-lt"/>
              <a:cs typeface="Times New Roman" panose="02020603050405020304" pitchFamily="18" charset="0"/>
            </a:rPr>
            <a:t>sands, gravels</a:t>
          </a:r>
          <a:r>
            <a:rPr kumimoji="0" lang="en-US" sz="2000" b="0" i="0" u="none" strike="noStrike" cap="none" normalizeH="0" baseline="0" dirty="0" smtClean="0">
              <a:ln>
                <a:noFill/>
              </a:ln>
              <a:solidFill>
                <a:srgbClr val="000000"/>
              </a:solidFill>
              <a:effectLst/>
              <a:latin typeface="+mn-lt"/>
              <a:cs typeface="Times New Roman" panose="02020603050405020304" pitchFamily="18" charset="0"/>
            </a:rPr>
            <a:t> and </a:t>
          </a:r>
          <a:r>
            <a:rPr kumimoji="0" lang="en-US" sz="2000" b="0" i="0" u="none" strike="noStrike" cap="none" normalizeH="0" baseline="0" dirty="0" smtClean="0">
              <a:ln>
                <a:noFill/>
              </a:ln>
              <a:solidFill>
                <a:srgbClr val="1C31FC"/>
              </a:solidFill>
              <a:effectLst/>
              <a:latin typeface="+mn-lt"/>
              <a:cs typeface="Times New Roman" panose="02020603050405020304" pitchFamily="18" charset="0"/>
            </a:rPr>
            <a:t>stiff clays</a:t>
          </a:r>
        </a:p>
      </dgm:t>
    </dgm:pt>
    <dgm:pt modelId="{604D1B39-35A6-430D-A249-6A903BAED27A}" type="parTrans" cxnId="{CCE12B54-C23E-440C-ABC8-52CCE2127672}">
      <dgm:prSet/>
      <dgm:spPr/>
      <dgm:t>
        <a:bodyPr/>
        <a:lstStyle/>
        <a:p>
          <a:endParaRPr lang="en-US" sz="2000">
            <a:latin typeface="+mn-lt"/>
          </a:endParaRPr>
        </a:p>
      </dgm:t>
    </dgm:pt>
    <dgm:pt modelId="{37E59AC4-98D1-43C8-988D-B852322444A4}" type="sibTrans" cxnId="{CCE12B54-C23E-440C-ABC8-52CCE2127672}">
      <dgm:prSet/>
      <dgm:spPr/>
      <dgm:t>
        <a:bodyPr/>
        <a:lstStyle/>
        <a:p>
          <a:endParaRPr lang="en-US" sz="2000">
            <a:latin typeface="+mn-lt"/>
          </a:endParaRPr>
        </a:p>
      </dgm:t>
    </dgm:pt>
    <dgm:pt modelId="{3B28A124-C3B0-4562-91E1-4BAD4B970C0E}">
      <dgm:prSet custT="1"/>
      <dgm:spPr/>
      <dgm:t>
        <a:bodyPr/>
        <a:lstStyle/>
        <a:p>
          <a:pPr rtl="0"/>
          <a:r>
            <a:rPr lang="en-US" sz="2000" dirty="0" smtClean="0">
              <a:solidFill>
                <a:schemeClr val="tx1"/>
              </a:solidFill>
              <a:cs typeface="Arial" pitchFamily="34" charset="0"/>
            </a:rPr>
            <a:t>Occurs in saturated fine grained soils (</a:t>
          </a:r>
          <a:r>
            <a:rPr lang="en-US" sz="2000" dirty="0" smtClean="0">
              <a:solidFill>
                <a:schemeClr val="tx1"/>
              </a:solidFill>
              <a:cs typeface="Arial" pitchFamily="34" charset="0"/>
              <a:sym typeface="Wingdings" pitchFamily="2" charset="2"/>
            </a:rPr>
            <a:t>low coefficient of permeability)</a:t>
          </a:r>
        </a:p>
        <a:p>
          <a:pPr rtl="0"/>
          <a:r>
            <a:rPr lang="en-US" sz="2000" dirty="0" smtClean="0">
              <a:solidFill>
                <a:srgbClr val="1C31FC"/>
              </a:solidFill>
              <a:cs typeface="Arial" pitchFamily="34" charset="0"/>
              <a:sym typeface="Wingdings" pitchFamily="2" charset="2"/>
            </a:rPr>
            <a:t>Time dependent</a:t>
          </a:r>
          <a:endParaRPr kumimoji="0" lang="en-US" sz="2000" b="0" i="0" u="none" strike="noStrike" cap="none" normalizeH="0" baseline="0" dirty="0" smtClean="0">
            <a:ln>
              <a:noFill/>
            </a:ln>
            <a:solidFill>
              <a:srgbClr val="1C31FC"/>
            </a:solidFill>
            <a:effectLst/>
            <a:latin typeface="+mn-lt"/>
            <a:cs typeface="Times New Roman" panose="02020603050405020304" pitchFamily="18" charset="0"/>
          </a:endParaRPr>
        </a:p>
      </dgm:t>
    </dgm:pt>
    <dgm:pt modelId="{A04B7BC4-A0D9-46AA-B174-6AC9CA2D96D5}" type="parTrans" cxnId="{33C972BF-8F09-41AC-B4DA-A12DCC860100}">
      <dgm:prSet/>
      <dgm:spPr/>
      <dgm:t>
        <a:bodyPr/>
        <a:lstStyle/>
        <a:p>
          <a:endParaRPr lang="en-US" sz="2000">
            <a:latin typeface="+mn-lt"/>
          </a:endParaRPr>
        </a:p>
      </dgm:t>
    </dgm:pt>
    <dgm:pt modelId="{AB9A9567-4024-4ECF-AD58-63B9631ABF5B}" type="sibTrans" cxnId="{33C972BF-8F09-41AC-B4DA-A12DCC860100}">
      <dgm:prSet/>
      <dgm:spPr/>
      <dgm:t>
        <a:bodyPr/>
        <a:lstStyle/>
        <a:p>
          <a:endParaRPr lang="en-US" sz="2000">
            <a:latin typeface="+mn-lt"/>
          </a:endParaRPr>
        </a:p>
      </dgm:t>
    </dgm:pt>
    <dgm:pt modelId="{D7E0863C-1C80-47FC-83F6-7D0BDF2EA06D}">
      <dgm:prSet custT="1"/>
      <dgm:spPr/>
      <dgm:t>
        <a:bodyPr/>
        <a:lstStyle/>
        <a:p>
          <a:pPr rtl="0"/>
          <a:r>
            <a:rPr kumimoji="0" lang="en-US" sz="2000" b="0" i="0" u="none" strike="noStrike" cap="none" normalizeH="0" baseline="0" dirty="0" smtClean="0">
              <a:ln>
                <a:noFill/>
              </a:ln>
              <a:solidFill>
                <a:srgbClr val="000000"/>
              </a:solidFill>
              <a:effectLst/>
              <a:latin typeface="+mn-lt"/>
              <a:cs typeface="Times New Roman" panose="02020603050405020304" pitchFamily="18" charset="0"/>
            </a:rPr>
            <a:t>Only significant in </a:t>
          </a:r>
          <a:r>
            <a:rPr kumimoji="0" lang="en-US" sz="2000" b="0" i="0" u="none" strike="noStrike" cap="none" normalizeH="0" baseline="0" dirty="0" smtClean="0">
              <a:ln>
                <a:noFill/>
              </a:ln>
              <a:solidFill>
                <a:srgbClr val="1C31FC"/>
              </a:solidFill>
              <a:effectLst/>
              <a:latin typeface="+mn-lt"/>
              <a:cs typeface="Times New Roman" panose="02020603050405020304" pitchFamily="18" charset="0"/>
            </a:rPr>
            <a:t>clays</a:t>
          </a:r>
          <a:r>
            <a:rPr kumimoji="0" lang="en-US" sz="2000" b="0" i="0" u="none" strike="noStrike" cap="none" normalizeH="0" baseline="0" dirty="0" smtClean="0">
              <a:ln>
                <a:noFill/>
              </a:ln>
              <a:solidFill>
                <a:srgbClr val="000000"/>
              </a:solidFill>
              <a:effectLst/>
              <a:latin typeface="+mn-lt"/>
              <a:cs typeface="Times New Roman" panose="02020603050405020304" pitchFamily="18" charset="0"/>
            </a:rPr>
            <a:t> and </a:t>
          </a:r>
          <a:r>
            <a:rPr kumimoji="0" lang="en-US" sz="2000" b="0" i="0" u="none" strike="noStrike" cap="none" normalizeH="0" baseline="0" dirty="0" smtClean="0">
              <a:ln>
                <a:noFill/>
              </a:ln>
              <a:solidFill>
                <a:srgbClr val="0000FF"/>
              </a:solidFill>
              <a:effectLst/>
              <a:latin typeface="+mn-lt"/>
              <a:cs typeface="Times New Roman" panose="02020603050405020304" pitchFamily="18" charset="0"/>
            </a:rPr>
            <a:t>silts</a:t>
          </a:r>
        </a:p>
      </dgm:t>
    </dgm:pt>
    <dgm:pt modelId="{C72E065E-43D3-4858-BA14-2E61F114F465}" type="parTrans" cxnId="{0C82209C-55DD-44E9-81F3-8BF72460E29F}">
      <dgm:prSet/>
      <dgm:spPr/>
      <dgm:t>
        <a:bodyPr/>
        <a:lstStyle/>
        <a:p>
          <a:endParaRPr lang="en-US" sz="2000">
            <a:latin typeface="+mn-lt"/>
          </a:endParaRPr>
        </a:p>
      </dgm:t>
    </dgm:pt>
    <dgm:pt modelId="{BAF2984F-33FC-4BDD-B8AB-17363C65A8EF}" type="sibTrans" cxnId="{0C82209C-55DD-44E9-81F3-8BF72460E29F}">
      <dgm:prSet/>
      <dgm:spPr/>
      <dgm:t>
        <a:bodyPr/>
        <a:lstStyle/>
        <a:p>
          <a:endParaRPr lang="en-US" sz="2000">
            <a:latin typeface="+mn-lt"/>
          </a:endParaRPr>
        </a:p>
      </dgm:t>
    </dgm:pt>
    <dgm:pt modelId="{691DBB1B-CFD3-43CE-80EA-28D224F1F38E}">
      <dgm:prSet phldrT="[Text]" custT="1"/>
      <dgm:spPr/>
      <dgm:t>
        <a:bodyPr/>
        <a:lstStyle/>
        <a:p>
          <a:pPr rtl="0"/>
          <a:r>
            <a:rPr kumimoji="0" lang="en-US" sz="2000" b="0" i="0" u="none" strike="noStrike" cap="none" normalizeH="0" baseline="0" dirty="0" smtClean="0">
              <a:ln>
                <a:noFill/>
              </a:ln>
              <a:solidFill>
                <a:srgbClr val="000000"/>
              </a:solidFill>
              <a:effectLst/>
              <a:latin typeface="+mn-lt"/>
              <a:cs typeface="Times New Roman" panose="02020603050405020304" pitchFamily="18" charset="0"/>
            </a:rPr>
            <a:t>Due to gradual changes in the particulate structure of the soil</a:t>
          </a:r>
          <a:endParaRPr lang="en-US" sz="2000" dirty="0">
            <a:latin typeface="+mn-lt"/>
          </a:endParaRPr>
        </a:p>
      </dgm:t>
    </dgm:pt>
    <dgm:pt modelId="{AB65BA5E-56ED-4249-B54C-B5F8A1FA6461}" type="parTrans" cxnId="{532F786D-964A-4C3C-90F9-A88AEBF0C44C}">
      <dgm:prSet/>
      <dgm:spPr/>
      <dgm:t>
        <a:bodyPr/>
        <a:lstStyle/>
        <a:p>
          <a:endParaRPr lang="en-US" sz="2000">
            <a:latin typeface="+mn-lt"/>
          </a:endParaRPr>
        </a:p>
      </dgm:t>
    </dgm:pt>
    <dgm:pt modelId="{783376F7-4EC0-42F0-A139-A6358DFDFBD6}" type="sibTrans" cxnId="{532F786D-964A-4C3C-90F9-A88AEBF0C44C}">
      <dgm:prSet/>
      <dgm:spPr/>
      <dgm:t>
        <a:bodyPr/>
        <a:lstStyle/>
        <a:p>
          <a:endParaRPr lang="en-US" sz="2000">
            <a:latin typeface="+mn-lt"/>
          </a:endParaRPr>
        </a:p>
      </dgm:t>
    </dgm:pt>
    <dgm:pt modelId="{E7E5548B-8C0D-4B55-8614-926DD7A4E3EA}">
      <dgm:prSet custT="1"/>
      <dgm:spPr/>
      <dgm:t>
        <a:bodyPr/>
        <a:lstStyle/>
        <a:p>
          <a:pPr rtl="0"/>
          <a:r>
            <a:rPr kumimoji="0" lang="en-US" sz="2000" b="0" i="0" u="none" strike="noStrike" cap="none" normalizeH="0" baseline="0" dirty="0" smtClean="0">
              <a:ln>
                <a:noFill/>
              </a:ln>
              <a:solidFill>
                <a:srgbClr val="000000"/>
              </a:solidFill>
              <a:effectLst/>
              <a:latin typeface="+mn-lt"/>
              <a:cs typeface="Times New Roman" panose="02020603050405020304" pitchFamily="18" charset="0"/>
            </a:rPr>
            <a:t>Occurs very slowly, long after the primary consolidation is completed</a:t>
          </a:r>
        </a:p>
        <a:p>
          <a:pPr rtl="0"/>
          <a:r>
            <a:rPr kumimoji="0" lang="en-US" sz="2000" b="0" i="0" u="none" strike="noStrike" cap="none" normalizeH="0" baseline="0" dirty="0" smtClean="0">
              <a:ln>
                <a:noFill/>
              </a:ln>
              <a:solidFill>
                <a:srgbClr val="1C31FC"/>
              </a:solidFill>
              <a:effectLst/>
              <a:latin typeface="+mn-lt"/>
              <a:cs typeface="Times New Roman" panose="02020603050405020304" pitchFamily="18" charset="0"/>
            </a:rPr>
            <a:t>Time dependent</a:t>
          </a:r>
        </a:p>
      </dgm:t>
    </dgm:pt>
    <dgm:pt modelId="{AFBD87F1-E6C1-4130-84A9-0B0C93741525}" type="parTrans" cxnId="{B4AA9943-1FEB-41A5-ABAD-01319B75C92E}">
      <dgm:prSet/>
      <dgm:spPr/>
      <dgm:t>
        <a:bodyPr/>
        <a:lstStyle/>
        <a:p>
          <a:endParaRPr lang="en-US" sz="2000">
            <a:latin typeface="+mn-lt"/>
          </a:endParaRPr>
        </a:p>
      </dgm:t>
    </dgm:pt>
    <dgm:pt modelId="{0C64A012-5066-453D-A94A-0E1450ADFD01}" type="sibTrans" cxnId="{B4AA9943-1FEB-41A5-ABAD-01319B75C92E}">
      <dgm:prSet/>
      <dgm:spPr/>
      <dgm:t>
        <a:bodyPr/>
        <a:lstStyle/>
        <a:p>
          <a:endParaRPr lang="en-US" sz="2000">
            <a:latin typeface="+mn-lt"/>
          </a:endParaRPr>
        </a:p>
      </dgm:t>
    </dgm:pt>
    <dgm:pt modelId="{A936F0F9-3DFD-48AC-9718-0417C66B4908}">
      <dgm:prSet custT="1"/>
      <dgm:spPr/>
      <dgm:t>
        <a:bodyPr/>
        <a:lstStyle/>
        <a:p>
          <a:pPr rtl="0"/>
          <a:r>
            <a:rPr kumimoji="0" lang="en-US" sz="2000" b="0" i="0" u="none" strike="noStrike" cap="none" normalizeH="0" baseline="0" dirty="0" smtClean="0">
              <a:ln>
                <a:noFill/>
              </a:ln>
              <a:solidFill>
                <a:srgbClr val="000000"/>
              </a:solidFill>
              <a:effectLst/>
              <a:latin typeface="+mn-lt"/>
              <a:cs typeface="Times New Roman" panose="02020603050405020304" pitchFamily="18" charset="0"/>
            </a:rPr>
            <a:t>Most significant in saturated soft </a:t>
          </a:r>
          <a:r>
            <a:rPr kumimoji="0" lang="en-US" sz="2000" b="0" i="0" u="none" strike="noStrike" cap="none" normalizeH="0" baseline="0" dirty="0" smtClean="0">
              <a:ln>
                <a:noFill/>
              </a:ln>
              <a:solidFill>
                <a:srgbClr val="1C31FC"/>
              </a:solidFill>
              <a:effectLst/>
              <a:latin typeface="+mn-lt"/>
              <a:cs typeface="Times New Roman" panose="02020603050405020304" pitchFamily="18" charset="0"/>
            </a:rPr>
            <a:t>clayey and</a:t>
          </a:r>
          <a:r>
            <a:rPr kumimoji="0" lang="en-US" sz="2000" b="0" i="0" u="none" strike="noStrike" cap="none" normalizeH="0" baseline="0" dirty="0" smtClean="0">
              <a:ln>
                <a:noFill/>
              </a:ln>
              <a:solidFill>
                <a:srgbClr val="000000"/>
              </a:solidFill>
              <a:effectLst/>
              <a:latin typeface="+mn-lt"/>
              <a:cs typeface="Times New Roman" panose="02020603050405020304" pitchFamily="18" charset="0"/>
            </a:rPr>
            <a:t> </a:t>
          </a:r>
          <a:r>
            <a:rPr kumimoji="0" lang="en-US" sz="2000" b="0" i="0" u="none" strike="noStrike" cap="none" normalizeH="0" baseline="0" dirty="0" smtClean="0">
              <a:ln>
                <a:noFill/>
              </a:ln>
              <a:solidFill>
                <a:srgbClr val="1C31FC"/>
              </a:solidFill>
              <a:effectLst/>
              <a:latin typeface="+mn-lt"/>
              <a:cs typeface="Times New Roman" panose="02020603050405020304" pitchFamily="18" charset="0"/>
            </a:rPr>
            <a:t>organic</a:t>
          </a:r>
          <a:r>
            <a:rPr kumimoji="0" lang="en-US" sz="2000" b="0" i="0" u="none" strike="noStrike" cap="none" normalizeH="0" baseline="0" dirty="0" smtClean="0">
              <a:ln>
                <a:noFill/>
              </a:ln>
              <a:solidFill>
                <a:srgbClr val="000000"/>
              </a:solidFill>
              <a:effectLst/>
              <a:latin typeface="+mn-lt"/>
              <a:cs typeface="Times New Roman" panose="02020603050405020304" pitchFamily="18" charset="0"/>
            </a:rPr>
            <a:t> soils and peats</a:t>
          </a:r>
        </a:p>
      </dgm:t>
    </dgm:pt>
    <dgm:pt modelId="{0213D61B-9340-4068-A946-D072A7F0FCC6}" type="parTrans" cxnId="{7D6FB1E7-6769-46A9-BBE7-A6B20477C787}">
      <dgm:prSet/>
      <dgm:spPr/>
      <dgm:t>
        <a:bodyPr/>
        <a:lstStyle/>
        <a:p>
          <a:endParaRPr lang="en-US" sz="2000">
            <a:latin typeface="+mn-lt"/>
          </a:endParaRPr>
        </a:p>
      </dgm:t>
    </dgm:pt>
    <dgm:pt modelId="{5E58D395-33BE-40C3-B12C-AB7E9A1EFEF5}" type="sibTrans" cxnId="{7D6FB1E7-6769-46A9-BBE7-A6B20477C787}">
      <dgm:prSet/>
      <dgm:spPr/>
      <dgm:t>
        <a:bodyPr/>
        <a:lstStyle/>
        <a:p>
          <a:endParaRPr lang="en-US" sz="2000">
            <a:latin typeface="+mn-lt"/>
          </a:endParaRPr>
        </a:p>
      </dgm:t>
    </dgm:pt>
    <dgm:pt modelId="{B9C63BA9-BAE3-4816-86B2-7840B9CD4544}" type="pres">
      <dgm:prSet presAssocID="{45CDAC86-ADE3-47E9-8794-D0528285C1CD}" presName="diagram" presStyleCnt="0">
        <dgm:presLayoutVars>
          <dgm:chPref val="1"/>
          <dgm:dir/>
          <dgm:animOne val="branch"/>
          <dgm:animLvl val="lvl"/>
          <dgm:resizeHandles/>
        </dgm:presLayoutVars>
      </dgm:prSet>
      <dgm:spPr/>
      <dgm:t>
        <a:bodyPr/>
        <a:lstStyle/>
        <a:p>
          <a:endParaRPr lang="en-US"/>
        </a:p>
      </dgm:t>
    </dgm:pt>
    <dgm:pt modelId="{4A6FFADD-D246-490A-8A4C-65E6A5A825FD}" type="pres">
      <dgm:prSet presAssocID="{93B067B1-E260-4078-9A56-4DEADF41CC3D}" presName="root" presStyleCnt="0"/>
      <dgm:spPr/>
    </dgm:pt>
    <dgm:pt modelId="{94E0708A-FFEE-4CB8-9B3F-D0706BEBC1C4}" type="pres">
      <dgm:prSet presAssocID="{93B067B1-E260-4078-9A56-4DEADF41CC3D}" presName="rootComposite" presStyleCnt="0"/>
      <dgm:spPr/>
    </dgm:pt>
    <dgm:pt modelId="{024CDC1E-C186-4D51-AAB8-6423897F2974}" type="pres">
      <dgm:prSet presAssocID="{93B067B1-E260-4078-9A56-4DEADF41CC3D}" presName="rootText" presStyleLbl="node1" presStyleIdx="0" presStyleCnt="3" custScaleX="185821" custScaleY="107833" custLinFactNeighborX="9510" custLinFactNeighborY="7516"/>
      <dgm:spPr/>
      <dgm:t>
        <a:bodyPr/>
        <a:lstStyle/>
        <a:p>
          <a:endParaRPr lang="en-US"/>
        </a:p>
      </dgm:t>
    </dgm:pt>
    <dgm:pt modelId="{80DCA723-10F8-469A-9E89-54017E9C83FB}" type="pres">
      <dgm:prSet presAssocID="{93B067B1-E260-4078-9A56-4DEADF41CC3D}" presName="rootConnector" presStyleLbl="node1" presStyleIdx="0" presStyleCnt="3"/>
      <dgm:spPr/>
      <dgm:t>
        <a:bodyPr/>
        <a:lstStyle/>
        <a:p>
          <a:endParaRPr lang="en-US"/>
        </a:p>
      </dgm:t>
    </dgm:pt>
    <dgm:pt modelId="{CB2D9BC7-2893-4D6D-A744-966D5748616F}" type="pres">
      <dgm:prSet presAssocID="{93B067B1-E260-4078-9A56-4DEADF41CC3D}" presName="childShape" presStyleCnt="0"/>
      <dgm:spPr/>
    </dgm:pt>
    <dgm:pt modelId="{5D968430-3D3C-4A54-9BF5-B6B6022536DE}" type="pres">
      <dgm:prSet presAssocID="{C03E2C76-1F66-418F-B632-0075DF21D2C0}" presName="Name13" presStyleLbl="parChTrans1D2" presStyleIdx="0" presStyleCnt="9"/>
      <dgm:spPr/>
      <dgm:t>
        <a:bodyPr/>
        <a:lstStyle/>
        <a:p>
          <a:endParaRPr lang="en-US"/>
        </a:p>
      </dgm:t>
    </dgm:pt>
    <dgm:pt modelId="{EE5CFAE5-40BB-49A5-908D-3393489A437E}" type="pres">
      <dgm:prSet presAssocID="{77443580-844D-4C19-B76E-C3F57B38FC3C}" presName="childText" presStyleLbl="bgAcc1" presStyleIdx="0" presStyleCnt="9" custScaleX="228392" custScaleY="189300" custLinFactNeighborX="0">
        <dgm:presLayoutVars>
          <dgm:bulletEnabled val="1"/>
        </dgm:presLayoutVars>
      </dgm:prSet>
      <dgm:spPr/>
      <dgm:t>
        <a:bodyPr/>
        <a:lstStyle/>
        <a:p>
          <a:endParaRPr lang="en-US"/>
        </a:p>
      </dgm:t>
    </dgm:pt>
    <dgm:pt modelId="{71BA929E-E400-47E4-BC10-F7A082B877B8}" type="pres">
      <dgm:prSet presAssocID="{27CBC4A7-3BDB-4C12-AB66-4DB5CA772A74}" presName="Name13" presStyleLbl="parChTrans1D2" presStyleIdx="1" presStyleCnt="9"/>
      <dgm:spPr/>
      <dgm:t>
        <a:bodyPr/>
        <a:lstStyle/>
        <a:p>
          <a:endParaRPr lang="en-US"/>
        </a:p>
      </dgm:t>
    </dgm:pt>
    <dgm:pt modelId="{66E19373-7BA6-492E-BD5A-1574A021E847}" type="pres">
      <dgm:prSet presAssocID="{D626EE94-64D6-4F8E-8E7C-DEF67E905ACB}" presName="childText" presStyleLbl="bgAcc1" presStyleIdx="1" presStyleCnt="9" custScaleX="211192" custScaleY="150074" custLinFactNeighborY="21388">
        <dgm:presLayoutVars>
          <dgm:bulletEnabled val="1"/>
        </dgm:presLayoutVars>
      </dgm:prSet>
      <dgm:spPr/>
      <dgm:t>
        <a:bodyPr/>
        <a:lstStyle/>
        <a:p>
          <a:endParaRPr lang="en-US"/>
        </a:p>
      </dgm:t>
    </dgm:pt>
    <dgm:pt modelId="{33E227B3-FD24-4BC2-BB46-4EE00E9680DF}" type="pres">
      <dgm:prSet presAssocID="{604D1B39-35A6-430D-A249-6A903BAED27A}" presName="Name13" presStyleLbl="parChTrans1D2" presStyleIdx="2" presStyleCnt="9"/>
      <dgm:spPr/>
      <dgm:t>
        <a:bodyPr/>
        <a:lstStyle/>
        <a:p>
          <a:endParaRPr lang="en-US"/>
        </a:p>
      </dgm:t>
    </dgm:pt>
    <dgm:pt modelId="{DE394B65-707E-46FB-A5B7-CB6BDF22EBDD}" type="pres">
      <dgm:prSet presAssocID="{5935E0C7-8CE1-4688-8313-169D6E418D85}" presName="childText" presStyleLbl="bgAcc1" presStyleIdx="2" presStyleCnt="9" custScaleX="235672" custScaleY="147607" custLinFactNeighborY="37030">
        <dgm:presLayoutVars>
          <dgm:bulletEnabled val="1"/>
        </dgm:presLayoutVars>
      </dgm:prSet>
      <dgm:spPr/>
      <dgm:t>
        <a:bodyPr/>
        <a:lstStyle/>
        <a:p>
          <a:endParaRPr lang="en-US"/>
        </a:p>
      </dgm:t>
    </dgm:pt>
    <dgm:pt modelId="{7DEDF26F-E4A4-4CFF-B6B1-6FEBDB2F6A72}" type="pres">
      <dgm:prSet presAssocID="{A0E2BBE0-DFC5-45BA-8741-1B03B2798E13}" presName="root" presStyleCnt="0"/>
      <dgm:spPr/>
    </dgm:pt>
    <dgm:pt modelId="{8F640264-3095-4E7E-A241-FFA0C97FAEDD}" type="pres">
      <dgm:prSet presAssocID="{A0E2BBE0-DFC5-45BA-8741-1B03B2798E13}" presName="rootComposite" presStyleCnt="0"/>
      <dgm:spPr/>
    </dgm:pt>
    <dgm:pt modelId="{07102F0E-A6BE-4A21-9C1E-A143A488B8F0}" type="pres">
      <dgm:prSet presAssocID="{A0E2BBE0-DFC5-45BA-8741-1B03B2798E13}" presName="rootText" presStyleLbl="node1" presStyleIdx="1" presStyleCnt="3" custScaleX="205906" custScaleY="116397" custLinFactNeighborX="8456" custLinFactNeighborY="7516"/>
      <dgm:spPr/>
      <dgm:t>
        <a:bodyPr/>
        <a:lstStyle/>
        <a:p>
          <a:endParaRPr lang="en-US"/>
        </a:p>
      </dgm:t>
    </dgm:pt>
    <dgm:pt modelId="{8DA56E06-225F-4963-8D02-3C29A315C54A}" type="pres">
      <dgm:prSet presAssocID="{A0E2BBE0-DFC5-45BA-8741-1B03B2798E13}" presName="rootConnector" presStyleLbl="node1" presStyleIdx="1" presStyleCnt="3"/>
      <dgm:spPr/>
      <dgm:t>
        <a:bodyPr/>
        <a:lstStyle/>
        <a:p>
          <a:endParaRPr lang="en-US"/>
        </a:p>
      </dgm:t>
    </dgm:pt>
    <dgm:pt modelId="{40FCA2A9-C3AC-454A-90E1-02A65AC0CC38}" type="pres">
      <dgm:prSet presAssocID="{A0E2BBE0-DFC5-45BA-8741-1B03B2798E13}" presName="childShape" presStyleCnt="0"/>
      <dgm:spPr/>
    </dgm:pt>
    <dgm:pt modelId="{EE295C35-3948-4216-9BE8-9DE48BDB857F}" type="pres">
      <dgm:prSet presAssocID="{0DFF21C4-9BBA-4712-A05C-A0E91401AE46}" presName="Name13" presStyleLbl="parChTrans1D2" presStyleIdx="3" presStyleCnt="9"/>
      <dgm:spPr/>
      <dgm:t>
        <a:bodyPr/>
        <a:lstStyle/>
        <a:p>
          <a:endParaRPr lang="en-US"/>
        </a:p>
      </dgm:t>
    </dgm:pt>
    <dgm:pt modelId="{FD18FDE4-3205-443F-AF0A-785AF949D75F}" type="pres">
      <dgm:prSet presAssocID="{325EF7A8-4EA6-49EE-8B43-42AB88B010BE}" presName="childText" presStyleLbl="bgAcc1" presStyleIdx="3" presStyleCnt="9" custScaleX="269116" custScaleY="164869">
        <dgm:presLayoutVars>
          <dgm:bulletEnabled val="1"/>
        </dgm:presLayoutVars>
      </dgm:prSet>
      <dgm:spPr/>
      <dgm:t>
        <a:bodyPr/>
        <a:lstStyle/>
        <a:p>
          <a:endParaRPr lang="en-US"/>
        </a:p>
      </dgm:t>
    </dgm:pt>
    <dgm:pt modelId="{525634AC-D57A-401F-BDF0-DC6321338AC8}" type="pres">
      <dgm:prSet presAssocID="{A04B7BC4-A0D9-46AA-B174-6AC9CA2D96D5}" presName="Name13" presStyleLbl="parChTrans1D2" presStyleIdx="4" presStyleCnt="9"/>
      <dgm:spPr/>
      <dgm:t>
        <a:bodyPr/>
        <a:lstStyle/>
        <a:p>
          <a:endParaRPr lang="en-US"/>
        </a:p>
      </dgm:t>
    </dgm:pt>
    <dgm:pt modelId="{D2DB22A4-B7EE-4384-B84F-81471E5CF109}" type="pres">
      <dgm:prSet presAssocID="{3B28A124-C3B0-4562-91E1-4BAD4B970C0E}" presName="childText" presStyleLbl="bgAcc1" presStyleIdx="4" presStyleCnt="9" custScaleX="241656" custScaleY="237561" custLinFactNeighborX="-2545" custLinFactNeighborY="8144">
        <dgm:presLayoutVars>
          <dgm:bulletEnabled val="1"/>
        </dgm:presLayoutVars>
      </dgm:prSet>
      <dgm:spPr/>
      <dgm:t>
        <a:bodyPr/>
        <a:lstStyle/>
        <a:p>
          <a:endParaRPr lang="en-US"/>
        </a:p>
      </dgm:t>
    </dgm:pt>
    <dgm:pt modelId="{D4D8B998-D71F-413B-8235-11EB54F10FAE}" type="pres">
      <dgm:prSet presAssocID="{C72E065E-43D3-4858-BA14-2E61F114F465}" presName="Name13" presStyleLbl="parChTrans1D2" presStyleIdx="5" presStyleCnt="9"/>
      <dgm:spPr/>
      <dgm:t>
        <a:bodyPr/>
        <a:lstStyle/>
        <a:p>
          <a:endParaRPr lang="en-US"/>
        </a:p>
      </dgm:t>
    </dgm:pt>
    <dgm:pt modelId="{ACE6E5AF-1A8E-48F3-84B5-E0829B7B15BC}" type="pres">
      <dgm:prSet presAssocID="{D7E0863C-1C80-47FC-83F6-7D0BDF2EA06D}" presName="childText" presStyleLbl="bgAcc1" presStyleIdx="5" presStyleCnt="9" custScaleX="198952" custLinFactNeighborX="8776" custLinFactNeighborY="19622">
        <dgm:presLayoutVars>
          <dgm:bulletEnabled val="1"/>
        </dgm:presLayoutVars>
      </dgm:prSet>
      <dgm:spPr/>
      <dgm:t>
        <a:bodyPr/>
        <a:lstStyle/>
        <a:p>
          <a:endParaRPr lang="en-US"/>
        </a:p>
      </dgm:t>
    </dgm:pt>
    <dgm:pt modelId="{1D21E1CE-433B-4C41-BA2B-E36EBB24D7CD}" type="pres">
      <dgm:prSet presAssocID="{F2CDEE12-FCFE-4FB9-BC95-21FE4D7B5B08}" presName="root" presStyleCnt="0"/>
      <dgm:spPr/>
    </dgm:pt>
    <dgm:pt modelId="{A8A77198-AD5D-4C57-91B7-6A283679E77F}" type="pres">
      <dgm:prSet presAssocID="{F2CDEE12-FCFE-4FB9-BC95-21FE4D7B5B08}" presName="rootComposite" presStyleCnt="0"/>
      <dgm:spPr/>
    </dgm:pt>
    <dgm:pt modelId="{4B138DDA-5BFA-4D13-A67D-80E5822904ED}" type="pres">
      <dgm:prSet presAssocID="{F2CDEE12-FCFE-4FB9-BC95-21FE4D7B5B08}" presName="rootText" presStyleLbl="node1" presStyleIdx="2" presStyleCnt="3" custScaleX="233628" custScaleY="126811" custLinFactNeighborX="8456" custLinFactNeighborY="7516"/>
      <dgm:spPr/>
      <dgm:t>
        <a:bodyPr/>
        <a:lstStyle/>
        <a:p>
          <a:endParaRPr lang="en-US"/>
        </a:p>
      </dgm:t>
    </dgm:pt>
    <dgm:pt modelId="{2BEFEF87-87E5-4117-8225-BED3BBD62A47}" type="pres">
      <dgm:prSet presAssocID="{F2CDEE12-FCFE-4FB9-BC95-21FE4D7B5B08}" presName="rootConnector" presStyleLbl="node1" presStyleIdx="2" presStyleCnt="3"/>
      <dgm:spPr/>
      <dgm:t>
        <a:bodyPr/>
        <a:lstStyle/>
        <a:p>
          <a:endParaRPr lang="en-US"/>
        </a:p>
      </dgm:t>
    </dgm:pt>
    <dgm:pt modelId="{DCAA9805-72C4-42E1-9F22-51F4A3432151}" type="pres">
      <dgm:prSet presAssocID="{F2CDEE12-FCFE-4FB9-BC95-21FE4D7B5B08}" presName="childShape" presStyleCnt="0"/>
      <dgm:spPr/>
    </dgm:pt>
    <dgm:pt modelId="{E22B17C3-88A7-4B7D-8E5C-6ACBEB9B6FEE}" type="pres">
      <dgm:prSet presAssocID="{AB65BA5E-56ED-4249-B54C-B5F8A1FA6461}" presName="Name13" presStyleLbl="parChTrans1D2" presStyleIdx="6" presStyleCnt="9"/>
      <dgm:spPr/>
      <dgm:t>
        <a:bodyPr/>
        <a:lstStyle/>
        <a:p>
          <a:endParaRPr lang="en-US"/>
        </a:p>
      </dgm:t>
    </dgm:pt>
    <dgm:pt modelId="{21CB10E2-B6FC-4262-B371-D2B503010172}" type="pres">
      <dgm:prSet presAssocID="{691DBB1B-CFD3-43CE-80EA-28D224F1F38E}" presName="childText" presStyleLbl="bgAcc1" presStyleIdx="6" presStyleCnt="9" custScaleX="247736" custScaleY="179846">
        <dgm:presLayoutVars>
          <dgm:bulletEnabled val="1"/>
        </dgm:presLayoutVars>
      </dgm:prSet>
      <dgm:spPr/>
      <dgm:t>
        <a:bodyPr/>
        <a:lstStyle/>
        <a:p>
          <a:endParaRPr lang="en-US"/>
        </a:p>
      </dgm:t>
    </dgm:pt>
    <dgm:pt modelId="{26F6C673-ABAD-4875-9B72-A626BC0C3B79}" type="pres">
      <dgm:prSet presAssocID="{AFBD87F1-E6C1-4130-84A9-0B0C93741525}" presName="Name13" presStyleLbl="parChTrans1D2" presStyleIdx="7" presStyleCnt="9"/>
      <dgm:spPr/>
      <dgm:t>
        <a:bodyPr/>
        <a:lstStyle/>
        <a:p>
          <a:endParaRPr lang="en-US"/>
        </a:p>
      </dgm:t>
    </dgm:pt>
    <dgm:pt modelId="{BDAB37F9-F5F8-4963-A5A8-6BD75EE18117}" type="pres">
      <dgm:prSet presAssocID="{E7E5548B-8C0D-4B55-8614-926DD7A4E3EA}" presName="childText" presStyleLbl="bgAcc1" presStyleIdx="7" presStyleCnt="9" custScaleX="245353" custScaleY="227588" custLinFactNeighborX="5416" custLinFactNeighborY="2087">
        <dgm:presLayoutVars>
          <dgm:bulletEnabled val="1"/>
        </dgm:presLayoutVars>
      </dgm:prSet>
      <dgm:spPr/>
      <dgm:t>
        <a:bodyPr/>
        <a:lstStyle/>
        <a:p>
          <a:endParaRPr lang="en-US"/>
        </a:p>
      </dgm:t>
    </dgm:pt>
    <dgm:pt modelId="{89434D0D-8C27-4691-99F2-BA6E930E1CFA}" type="pres">
      <dgm:prSet presAssocID="{0213D61B-9340-4068-A946-D072A7F0FCC6}" presName="Name13" presStyleLbl="parChTrans1D2" presStyleIdx="8" presStyleCnt="9"/>
      <dgm:spPr/>
      <dgm:t>
        <a:bodyPr/>
        <a:lstStyle/>
        <a:p>
          <a:endParaRPr lang="en-US"/>
        </a:p>
      </dgm:t>
    </dgm:pt>
    <dgm:pt modelId="{F9CA1B9A-1E94-49EF-A84B-881F74A9EAD3}" type="pres">
      <dgm:prSet presAssocID="{A936F0F9-3DFD-48AC-9718-0417C66B4908}" presName="childText" presStyleLbl="bgAcc1" presStyleIdx="8" presStyleCnt="9" custScaleX="271794" custScaleY="145983" custLinFactNeighborX="-1150" custLinFactNeighborY="18049">
        <dgm:presLayoutVars>
          <dgm:bulletEnabled val="1"/>
        </dgm:presLayoutVars>
      </dgm:prSet>
      <dgm:spPr/>
      <dgm:t>
        <a:bodyPr/>
        <a:lstStyle/>
        <a:p>
          <a:endParaRPr lang="en-US"/>
        </a:p>
      </dgm:t>
    </dgm:pt>
  </dgm:ptLst>
  <dgm:cxnLst>
    <dgm:cxn modelId="{41522DBE-A88B-42A0-AA1A-0146ED1AAD04}" type="presOf" srcId="{93B067B1-E260-4078-9A56-4DEADF41CC3D}" destId="{80DCA723-10F8-469A-9E89-54017E9C83FB}" srcOrd="1" destOrd="0" presId="urn:microsoft.com/office/officeart/2005/8/layout/hierarchy3"/>
    <dgm:cxn modelId="{707D3D8A-2510-48D1-868B-94D5BF790E3B}" type="presOf" srcId="{D626EE94-64D6-4F8E-8E7C-DEF67E905ACB}" destId="{66E19373-7BA6-492E-BD5A-1574A021E847}" srcOrd="0" destOrd="0" presId="urn:microsoft.com/office/officeart/2005/8/layout/hierarchy3"/>
    <dgm:cxn modelId="{F682E76F-8AF4-441E-B02A-C0E08CD3650D}" type="presOf" srcId="{0DFF21C4-9BBA-4712-A05C-A0E91401AE46}" destId="{EE295C35-3948-4216-9BE8-9DE48BDB857F}" srcOrd="0" destOrd="0" presId="urn:microsoft.com/office/officeart/2005/8/layout/hierarchy3"/>
    <dgm:cxn modelId="{6E6591C3-6E1B-4155-88FE-CA695F83E160}" type="presOf" srcId="{45CDAC86-ADE3-47E9-8794-D0528285C1CD}" destId="{B9C63BA9-BAE3-4816-86B2-7840B9CD4544}" srcOrd="0" destOrd="0" presId="urn:microsoft.com/office/officeart/2005/8/layout/hierarchy3"/>
    <dgm:cxn modelId="{532F786D-964A-4C3C-90F9-A88AEBF0C44C}" srcId="{F2CDEE12-FCFE-4FB9-BC95-21FE4D7B5B08}" destId="{691DBB1B-CFD3-43CE-80EA-28D224F1F38E}" srcOrd="0" destOrd="0" parTransId="{AB65BA5E-56ED-4249-B54C-B5F8A1FA6461}" sibTransId="{783376F7-4EC0-42F0-A139-A6358DFDFBD6}"/>
    <dgm:cxn modelId="{65ECA1B3-C1CB-4C68-918A-BA96436D3A96}" type="presOf" srcId="{AB65BA5E-56ED-4249-B54C-B5F8A1FA6461}" destId="{E22B17C3-88A7-4B7D-8E5C-6ACBEB9B6FEE}" srcOrd="0" destOrd="0" presId="urn:microsoft.com/office/officeart/2005/8/layout/hierarchy3"/>
    <dgm:cxn modelId="{0C82209C-55DD-44E9-81F3-8BF72460E29F}" srcId="{A0E2BBE0-DFC5-45BA-8741-1B03B2798E13}" destId="{D7E0863C-1C80-47FC-83F6-7D0BDF2EA06D}" srcOrd="2" destOrd="0" parTransId="{C72E065E-43D3-4858-BA14-2E61F114F465}" sibTransId="{BAF2984F-33FC-4BDD-B8AB-17363C65A8EF}"/>
    <dgm:cxn modelId="{33C972BF-8F09-41AC-B4DA-A12DCC860100}" srcId="{A0E2BBE0-DFC5-45BA-8741-1B03B2798E13}" destId="{3B28A124-C3B0-4562-91E1-4BAD4B970C0E}" srcOrd="1" destOrd="0" parTransId="{A04B7BC4-A0D9-46AA-B174-6AC9CA2D96D5}" sibTransId="{AB9A9567-4024-4ECF-AD58-63B9631ABF5B}"/>
    <dgm:cxn modelId="{914A18E9-7847-4141-9F60-3EED81BB92EF}" type="presOf" srcId="{A0E2BBE0-DFC5-45BA-8741-1B03B2798E13}" destId="{07102F0E-A6BE-4A21-9C1E-A143A488B8F0}" srcOrd="0" destOrd="0" presId="urn:microsoft.com/office/officeart/2005/8/layout/hierarchy3"/>
    <dgm:cxn modelId="{72A66E9E-CC13-4A9C-8D71-B570C94FED89}" type="presOf" srcId="{C72E065E-43D3-4858-BA14-2E61F114F465}" destId="{D4D8B998-D71F-413B-8235-11EB54F10FAE}" srcOrd="0" destOrd="0" presId="urn:microsoft.com/office/officeart/2005/8/layout/hierarchy3"/>
    <dgm:cxn modelId="{11A40390-ADBB-47A9-BCFC-13ED016465D9}" type="presOf" srcId="{325EF7A8-4EA6-49EE-8B43-42AB88B010BE}" destId="{FD18FDE4-3205-443F-AF0A-785AF949D75F}" srcOrd="0" destOrd="0" presId="urn:microsoft.com/office/officeart/2005/8/layout/hierarchy3"/>
    <dgm:cxn modelId="{F7C8A911-76BA-4E9D-9AC1-957482402E30}" type="presOf" srcId="{77443580-844D-4C19-B76E-C3F57B38FC3C}" destId="{EE5CFAE5-40BB-49A5-908D-3393489A437E}" srcOrd="0" destOrd="0" presId="urn:microsoft.com/office/officeart/2005/8/layout/hierarchy3"/>
    <dgm:cxn modelId="{2C84DB07-B6B6-4AB1-A963-E47F46B6981A}" type="presOf" srcId="{0213D61B-9340-4068-A946-D072A7F0FCC6}" destId="{89434D0D-8C27-4691-99F2-BA6E930E1CFA}" srcOrd="0" destOrd="0" presId="urn:microsoft.com/office/officeart/2005/8/layout/hierarchy3"/>
    <dgm:cxn modelId="{523E1FF4-2C86-4DC8-9F2F-00D5376C93A0}" srcId="{A0E2BBE0-DFC5-45BA-8741-1B03B2798E13}" destId="{325EF7A8-4EA6-49EE-8B43-42AB88B010BE}" srcOrd="0" destOrd="0" parTransId="{0DFF21C4-9BBA-4712-A05C-A0E91401AE46}" sibTransId="{F72517EE-6E2D-4806-9090-5A47D3252A68}"/>
    <dgm:cxn modelId="{14A906AA-DA3C-47AA-B37A-27C494FCF271}" srcId="{93B067B1-E260-4078-9A56-4DEADF41CC3D}" destId="{D626EE94-64D6-4F8E-8E7C-DEF67E905ACB}" srcOrd="1" destOrd="0" parTransId="{27CBC4A7-3BDB-4C12-AB66-4DB5CA772A74}" sibTransId="{086B7919-0B0D-4E4C-ABA8-531972F36C48}"/>
    <dgm:cxn modelId="{FF6616F0-CDF3-4211-BFD9-B68237FD961A}" type="presOf" srcId="{A936F0F9-3DFD-48AC-9718-0417C66B4908}" destId="{F9CA1B9A-1E94-49EF-A84B-881F74A9EAD3}" srcOrd="0" destOrd="0" presId="urn:microsoft.com/office/officeart/2005/8/layout/hierarchy3"/>
    <dgm:cxn modelId="{B4AA9943-1FEB-41A5-ABAD-01319B75C92E}" srcId="{F2CDEE12-FCFE-4FB9-BC95-21FE4D7B5B08}" destId="{E7E5548B-8C0D-4B55-8614-926DD7A4E3EA}" srcOrd="1" destOrd="0" parTransId="{AFBD87F1-E6C1-4130-84A9-0B0C93741525}" sibTransId="{0C64A012-5066-453D-A94A-0E1450ADFD01}"/>
    <dgm:cxn modelId="{5C313EFD-F185-49E7-B38E-DA2169087E07}" type="presOf" srcId="{27CBC4A7-3BDB-4C12-AB66-4DB5CA772A74}" destId="{71BA929E-E400-47E4-BC10-F7A082B877B8}" srcOrd="0" destOrd="0" presId="urn:microsoft.com/office/officeart/2005/8/layout/hierarchy3"/>
    <dgm:cxn modelId="{040A9C4A-23FB-4E60-B40F-C1352B639193}" srcId="{93B067B1-E260-4078-9A56-4DEADF41CC3D}" destId="{77443580-844D-4C19-B76E-C3F57B38FC3C}" srcOrd="0" destOrd="0" parTransId="{C03E2C76-1F66-418F-B632-0075DF21D2C0}" sibTransId="{6C720119-1E51-4292-824A-4CF69B5312BB}"/>
    <dgm:cxn modelId="{B41A1252-21BF-462D-8BE1-7829BB14DA79}" type="presOf" srcId="{E7E5548B-8C0D-4B55-8614-926DD7A4E3EA}" destId="{BDAB37F9-F5F8-4963-A5A8-6BD75EE18117}" srcOrd="0" destOrd="0" presId="urn:microsoft.com/office/officeart/2005/8/layout/hierarchy3"/>
    <dgm:cxn modelId="{4F799DA9-6692-4BF8-A6F8-379E8374E2D4}" type="presOf" srcId="{604D1B39-35A6-430D-A249-6A903BAED27A}" destId="{33E227B3-FD24-4BC2-BB46-4EE00E9680DF}" srcOrd="0" destOrd="0" presId="urn:microsoft.com/office/officeart/2005/8/layout/hierarchy3"/>
    <dgm:cxn modelId="{19BA8EDF-C20F-428F-9ECF-CE2A0A5D9831}" type="presOf" srcId="{A04B7BC4-A0D9-46AA-B174-6AC9CA2D96D5}" destId="{525634AC-D57A-401F-BDF0-DC6321338AC8}" srcOrd="0" destOrd="0" presId="urn:microsoft.com/office/officeart/2005/8/layout/hierarchy3"/>
    <dgm:cxn modelId="{3BE184E5-9135-47CA-BFE0-707BC9264682}" type="presOf" srcId="{5935E0C7-8CE1-4688-8313-169D6E418D85}" destId="{DE394B65-707E-46FB-A5B7-CB6BDF22EBDD}" srcOrd="0" destOrd="0" presId="urn:microsoft.com/office/officeart/2005/8/layout/hierarchy3"/>
    <dgm:cxn modelId="{6AD93E18-901C-4C15-A29F-D7DBBD6E7DD8}" type="presOf" srcId="{AFBD87F1-E6C1-4130-84A9-0B0C93741525}" destId="{26F6C673-ABAD-4875-9B72-A626BC0C3B79}" srcOrd="0" destOrd="0" presId="urn:microsoft.com/office/officeart/2005/8/layout/hierarchy3"/>
    <dgm:cxn modelId="{26610CE4-B2D0-4055-BCCB-E64318A39D53}" type="presOf" srcId="{691DBB1B-CFD3-43CE-80EA-28D224F1F38E}" destId="{21CB10E2-B6FC-4262-B371-D2B503010172}" srcOrd="0" destOrd="0" presId="urn:microsoft.com/office/officeart/2005/8/layout/hierarchy3"/>
    <dgm:cxn modelId="{CCC5274A-0EB0-46C6-AFB1-67438B357ECC}" type="presOf" srcId="{A0E2BBE0-DFC5-45BA-8741-1B03B2798E13}" destId="{8DA56E06-225F-4963-8D02-3C29A315C54A}" srcOrd="1" destOrd="0" presId="urn:microsoft.com/office/officeart/2005/8/layout/hierarchy3"/>
    <dgm:cxn modelId="{B8323420-DDA6-4DD1-B3D2-AAC31235C7CC}" srcId="{45CDAC86-ADE3-47E9-8794-D0528285C1CD}" destId="{F2CDEE12-FCFE-4FB9-BC95-21FE4D7B5B08}" srcOrd="2" destOrd="0" parTransId="{686B5007-0D52-487E-9C2E-9A8DCF7D08B7}" sibTransId="{8A00BA63-8CF5-4D49-B2CE-209C36645611}"/>
    <dgm:cxn modelId="{747CC5FF-1A82-46E0-B7FE-51F8C7FD563B}" type="presOf" srcId="{3B28A124-C3B0-4562-91E1-4BAD4B970C0E}" destId="{D2DB22A4-B7EE-4384-B84F-81471E5CF109}" srcOrd="0" destOrd="0" presId="urn:microsoft.com/office/officeart/2005/8/layout/hierarchy3"/>
    <dgm:cxn modelId="{B7749E76-4F5B-4493-9D64-EF5E67BED8B0}" type="presOf" srcId="{C03E2C76-1F66-418F-B632-0075DF21D2C0}" destId="{5D968430-3D3C-4A54-9BF5-B6B6022536DE}" srcOrd="0" destOrd="0" presId="urn:microsoft.com/office/officeart/2005/8/layout/hierarchy3"/>
    <dgm:cxn modelId="{C8277621-C2BE-4761-970D-B29A6A55DAF5}" type="presOf" srcId="{F2CDEE12-FCFE-4FB9-BC95-21FE4D7B5B08}" destId="{4B138DDA-5BFA-4D13-A67D-80E5822904ED}" srcOrd="0" destOrd="0" presId="urn:microsoft.com/office/officeart/2005/8/layout/hierarchy3"/>
    <dgm:cxn modelId="{A8F467BA-DF70-4F71-9D92-CD8B182E79C5}" srcId="{45CDAC86-ADE3-47E9-8794-D0528285C1CD}" destId="{93B067B1-E260-4078-9A56-4DEADF41CC3D}" srcOrd="0" destOrd="0" parTransId="{A42E02E3-DB87-4D04-B1F9-F9BF7A5548BC}" sibTransId="{1A6A8048-86BB-4EE9-AE7E-620AFD4450F3}"/>
    <dgm:cxn modelId="{99E2FBAB-0519-4649-A0D6-83A34B7B356B}" type="presOf" srcId="{D7E0863C-1C80-47FC-83F6-7D0BDF2EA06D}" destId="{ACE6E5AF-1A8E-48F3-84B5-E0829B7B15BC}" srcOrd="0" destOrd="0" presId="urn:microsoft.com/office/officeart/2005/8/layout/hierarchy3"/>
    <dgm:cxn modelId="{681B2030-ADAE-47FC-A111-220CB11ECFA3}" srcId="{45CDAC86-ADE3-47E9-8794-D0528285C1CD}" destId="{A0E2BBE0-DFC5-45BA-8741-1B03B2798E13}" srcOrd="1" destOrd="0" parTransId="{CC94F2B2-F5E1-4FD1-A5A5-C4A917D5FBBE}" sibTransId="{91C206B5-C5A6-420E-8137-98323ECF675C}"/>
    <dgm:cxn modelId="{CCE12B54-C23E-440C-ABC8-52CCE2127672}" srcId="{93B067B1-E260-4078-9A56-4DEADF41CC3D}" destId="{5935E0C7-8CE1-4688-8313-169D6E418D85}" srcOrd="2" destOrd="0" parTransId="{604D1B39-35A6-430D-A249-6A903BAED27A}" sibTransId="{37E59AC4-98D1-43C8-988D-B852322444A4}"/>
    <dgm:cxn modelId="{EA6E0DE4-CE15-4900-9AE9-CBB05C65B7B8}" type="presOf" srcId="{93B067B1-E260-4078-9A56-4DEADF41CC3D}" destId="{024CDC1E-C186-4D51-AAB8-6423897F2974}" srcOrd="0" destOrd="0" presId="urn:microsoft.com/office/officeart/2005/8/layout/hierarchy3"/>
    <dgm:cxn modelId="{7D6FB1E7-6769-46A9-BBE7-A6B20477C787}" srcId="{F2CDEE12-FCFE-4FB9-BC95-21FE4D7B5B08}" destId="{A936F0F9-3DFD-48AC-9718-0417C66B4908}" srcOrd="2" destOrd="0" parTransId="{0213D61B-9340-4068-A946-D072A7F0FCC6}" sibTransId="{5E58D395-33BE-40C3-B12C-AB7E9A1EFEF5}"/>
    <dgm:cxn modelId="{8C7443BB-3365-4DBD-8B0E-E01E27D7246C}" type="presOf" srcId="{F2CDEE12-FCFE-4FB9-BC95-21FE4D7B5B08}" destId="{2BEFEF87-87E5-4117-8225-BED3BBD62A47}" srcOrd="1" destOrd="0" presId="urn:microsoft.com/office/officeart/2005/8/layout/hierarchy3"/>
    <dgm:cxn modelId="{F110EF8D-67F4-4ED5-B990-6B0F7C37A73E}" type="presParOf" srcId="{B9C63BA9-BAE3-4816-86B2-7840B9CD4544}" destId="{4A6FFADD-D246-490A-8A4C-65E6A5A825FD}" srcOrd="0" destOrd="0" presId="urn:microsoft.com/office/officeart/2005/8/layout/hierarchy3"/>
    <dgm:cxn modelId="{417BA8FF-BB3D-4831-90D9-FF8A657C5418}" type="presParOf" srcId="{4A6FFADD-D246-490A-8A4C-65E6A5A825FD}" destId="{94E0708A-FFEE-4CB8-9B3F-D0706BEBC1C4}" srcOrd="0" destOrd="0" presId="urn:microsoft.com/office/officeart/2005/8/layout/hierarchy3"/>
    <dgm:cxn modelId="{BF0901A2-E3EA-492D-923A-91199C33305C}" type="presParOf" srcId="{94E0708A-FFEE-4CB8-9B3F-D0706BEBC1C4}" destId="{024CDC1E-C186-4D51-AAB8-6423897F2974}" srcOrd="0" destOrd="0" presId="urn:microsoft.com/office/officeart/2005/8/layout/hierarchy3"/>
    <dgm:cxn modelId="{48F9ED4C-093D-49E0-B4BA-804C61F02EA8}" type="presParOf" srcId="{94E0708A-FFEE-4CB8-9B3F-D0706BEBC1C4}" destId="{80DCA723-10F8-469A-9E89-54017E9C83FB}" srcOrd="1" destOrd="0" presId="urn:microsoft.com/office/officeart/2005/8/layout/hierarchy3"/>
    <dgm:cxn modelId="{133B6FB8-68F6-4F17-B3A9-C711BD794AF8}" type="presParOf" srcId="{4A6FFADD-D246-490A-8A4C-65E6A5A825FD}" destId="{CB2D9BC7-2893-4D6D-A744-966D5748616F}" srcOrd="1" destOrd="0" presId="urn:microsoft.com/office/officeart/2005/8/layout/hierarchy3"/>
    <dgm:cxn modelId="{29F4AD2C-93C7-4BFD-AB43-F5E268982C16}" type="presParOf" srcId="{CB2D9BC7-2893-4D6D-A744-966D5748616F}" destId="{5D968430-3D3C-4A54-9BF5-B6B6022536DE}" srcOrd="0" destOrd="0" presId="urn:microsoft.com/office/officeart/2005/8/layout/hierarchy3"/>
    <dgm:cxn modelId="{D6FD0A50-ED0E-455D-BCC7-904B7FDAD518}" type="presParOf" srcId="{CB2D9BC7-2893-4D6D-A744-966D5748616F}" destId="{EE5CFAE5-40BB-49A5-908D-3393489A437E}" srcOrd="1" destOrd="0" presId="urn:microsoft.com/office/officeart/2005/8/layout/hierarchy3"/>
    <dgm:cxn modelId="{2890B4A3-B868-4E62-B5D8-5232DBC13B55}" type="presParOf" srcId="{CB2D9BC7-2893-4D6D-A744-966D5748616F}" destId="{71BA929E-E400-47E4-BC10-F7A082B877B8}" srcOrd="2" destOrd="0" presId="urn:microsoft.com/office/officeart/2005/8/layout/hierarchy3"/>
    <dgm:cxn modelId="{D33FCD5B-FA5C-4425-93A5-4662DBF03DD1}" type="presParOf" srcId="{CB2D9BC7-2893-4D6D-A744-966D5748616F}" destId="{66E19373-7BA6-492E-BD5A-1574A021E847}" srcOrd="3" destOrd="0" presId="urn:microsoft.com/office/officeart/2005/8/layout/hierarchy3"/>
    <dgm:cxn modelId="{6A8B7DD4-BE38-4F6A-9C6C-35DC56F9F5EC}" type="presParOf" srcId="{CB2D9BC7-2893-4D6D-A744-966D5748616F}" destId="{33E227B3-FD24-4BC2-BB46-4EE00E9680DF}" srcOrd="4" destOrd="0" presId="urn:microsoft.com/office/officeart/2005/8/layout/hierarchy3"/>
    <dgm:cxn modelId="{94F35A08-A861-4B6E-BE1F-CF2EF9ADFEDF}" type="presParOf" srcId="{CB2D9BC7-2893-4D6D-A744-966D5748616F}" destId="{DE394B65-707E-46FB-A5B7-CB6BDF22EBDD}" srcOrd="5" destOrd="0" presId="urn:microsoft.com/office/officeart/2005/8/layout/hierarchy3"/>
    <dgm:cxn modelId="{FD9DEE12-2447-45F4-B5BB-C29F89DBF9DE}" type="presParOf" srcId="{B9C63BA9-BAE3-4816-86B2-7840B9CD4544}" destId="{7DEDF26F-E4A4-4CFF-B6B1-6FEBDB2F6A72}" srcOrd="1" destOrd="0" presId="urn:microsoft.com/office/officeart/2005/8/layout/hierarchy3"/>
    <dgm:cxn modelId="{57E2E921-0574-4B46-BC85-6211E8CD84D7}" type="presParOf" srcId="{7DEDF26F-E4A4-4CFF-B6B1-6FEBDB2F6A72}" destId="{8F640264-3095-4E7E-A241-FFA0C97FAEDD}" srcOrd="0" destOrd="0" presId="urn:microsoft.com/office/officeart/2005/8/layout/hierarchy3"/>
    <dgm:cxn modelId="{BFC6F349-CFF8-4DC6-A207-781EEB6780C3}" type="presParOf" srcId="{8F640264-3095-4E7E-A241-FFA0C97FAEDD}" destId="{07102F0E-A6BE-4A21-9C1E-A143A488B8F0}" srcOrd="0" destOrd="0" presId="urn:microsoft.com/office/officeart/2005/8/layout/hierarchy3"/>
    <dgm:cxn modelId="{1BEC3801-73CD-4EE2-B4D6-FA69975EBB2E}" type="presParOf" srcId="{8F640264-3095-4E7E-A241-FFA0C97FAEDD}" destId="{8DA56E06-225F-4963-8D02-3C29A315C54A}" srcOrd="1" destOrd="0" presId="urn:microsoft.com/office/officeart/2005/8/layout/hierarchy3"/>
    <dgm:cxn modelId="{53A35525-F263-4492-AE81-CB57E511C1AB}" type="presParOf" srcId="{7DEDF26F-E4A4-4CFF-B6B1-6FEBDB2F6A72}" destId="{40FCA2A9-C3AC-454A-90E1-02A65AC0CC38}" srcOrd="1" destOrd="0" presId="urn:microsoft.com/office/officeart/2005/8/layout/hierarchy3"/>
    <dgm:cxn modelId="{C470B84E-69B2-4C81-AE50-7C6184838013}" type="presParOf" srcId="{40FCA2A9-C3AC-454A-90E1-02A65AC0CC38}" destId="{EE295C35-3948-4216-9BE8-9DE48BDB857F}" srcOrd="0" destOrd="0" presId="urn:microsoft.com/office/officeart/2005/8/layout/hierarchy3"/>
    <dgm:cxn modelId="{732F62D8-8EC3-4A1C-9B2D-1A65E771BB03}" type="presParOf" srcId="{40FCA2A9-C3AC-454A-90E1-02A65AC0CC38}" destId="{FD18FDE4-3205-443F-AF0A-785AF949D75F}" srcOrd="1" destOrd="0" presId="urn:microsoft.com/office/officeart/2005/8/layout/hierarchy3"/>
    <dgm:cxn modelId="{1FDC0C63-6D94-40F8-9804-4BBF2F5E7836}" type="presParOf" srcId="{40FCA2A9-C3AC-454A-90E1-02A65AC0CC38}" destId="{525634AC-D57A-401F-BDF0-DC6321338AC8}" srcOrd="2" destOrd="0" presId="urn:microsoft.com/office/officeart/2005/8/layout/hierarchy3"/>
    <dgm:cxn modelId="{FD839EE1-2586-4BBB-B2C6-B5267AFA5226}" type="presParOf" srcId="{40FCA2A9-C3AC-454A-90E1-02A65AC0CC38}" destId="{D2DB22A4-B7EE-4384-B84F-81471E5CF109}" srcOrd="3" destOrd="0" presId="urn:microsoft.com/office/officeart/2005/8/layout/hierarchy3"/>
    <dgm:cxn modelId="{E2D4488F-C0EF-462A-8877-A07E92687895}" type="presParOf" srcId="{40FCA2A9-C3AC-454A-90E1-02A65AC0CC38}" destId="{D4D8B998-D71F-413B-8235-11EB54F10FAE}" srcOrd="4" destOrd="0" presId="urn:microsoft.com/office/officeart/2005/8/layout/hierarchy3"/>
    <dgm:cxn modelId="{1CFFD4E8-2123-4CFC-846B-41F6C9C0DD18}" type="presParOf" srcId="{40FCA2A9-C3AC-454A-90E1-02A65AC0CC38}" destId="{ACE6E5AF-1A8E-48F3-84B5-E0829B7B15BC}" srcOrd="5" destOrd="0" presId="urn:microsoft.com/office/officeart/2005/8/layout/hierarchy3"/>
    <dgm:cxn modelId="{ECAD174A-6A61-45A4-8666-3F2F2343956A}" type="presParOf" srcId="{B9C63BA9-BAE3-4816-86B2-7840B9CD4544}" destId="{1D21E1CE-433B-4C41-BA2B-E36EBB24D7CD}" srcOrd="2" destOrd="0" presId="urn:microsoft.com/office/officeart/2005/8/layout/hierarchy3"/>
    <dgm:cxn modelId="{42806E80-8F73-4EA6-8877-D3E1FCCD321F}" type="presParOf" srcId="{1D21E1CE-433B-4C41-BA2B-E36EBB24D7CD}" destId="{A8A77198-AD5D-4C57-91B7-6A283679E77F}" srcOrd="0" destOrd="0" presId="urn:microsoft.com/office/officeart/2005/8/layout/hierarchy3"/>
    <dgm:cxn modelId="{5DCCFE19-16FE-4112-A99D-2FCD551B0E42}" type="presParOf" srcId="{A8A77198-AD5D-4C57-91B7-6A283679E77F}" destId="{4B138DDA-5BFA-4D13-A67D-80E5822904ED}" srcOrd="0" destOrd="0" presId="urn:microsoft.com/office/officeart/2005/8/layout/hierarchy3"/>
    <dgm:cxn modelId="{D743436D-6DF0-4AC7-83DF-E5C08D7DF440}" type="presParOf" srcId="{A8A77198-AD5D-4C57-91B7-6A283679E77F}" destId="{2BEFEF87-87E5-4117-8225-BED3BBD62A47}" srcOrd="1" destOrd="0" presId="urn:microsoft.com/office/officeart/2005/8/layout/hierarchy3"/>
    <dgm:cxn modelId="{992FC8DA-1AEE-4E2B-B19B-351611D593E0}" type="presParOf" srcId="{1D21E1CE-433B-4C41-BA2B-E36EBB24D7CD}" destId="{DCAA9805-72C4-42E1-9F22-51F4A3432151}" srcOrd="1" destOrd="0" presId="urn:microsoft.com/office/officeart/2005/8/layout/hierarchy3"/>
    <dgm:cxn modelId="{C4D5C24E-BA71-4F17-B916-83DB2414108E}" type="presParOf" srcId="{DCAA9805-72C4-42E1-9F22-51F4A3432151}" destId="{E22B17C3-88A7-4B7D-8E5C-6ACBEB9B6FEE}" srcOrd="0" destOrd="0" presId="urn:microsoft.com/office/officeart/2005/8/layout/hierarchy3"/>
    <dgm:cxn modelId="{AA8561AD-DC4A-4EEB-AABC-92141D8AFA8C}" type="presParOf" srcId="{DCAA9805-72C4-42E1-9F22-51F4A3432151}" destId="{21CB10E2-B6FC-4262-B371-D2B503010172}" srcOrd="1" destOrd="0" presId="urn:microsoft.com/office/officeart/2005/8/layout/hierarchy3"/>
    <dgm:cxn modelId="{5A52698B-C4AA-437F-8DEF-6A0237C876FF}" type="presParOf" srcId="{DCAA9805-72C4-42E1-9F22-51F4A3432151}" destId="{26F6C673-ABAD-4875-9B72-A626BC0C3B79}" srcOrd="2" destOrd="0" presId="urn:microsoft.com/office/officeart/2005/8/layout/hierarchy3"/>
    <dgm:cxn modelId="{A71C4E43-8693-4A72-AA72-448BFBE9F900}" type="presParOf" srcId="{DCAA9805-72C4-42E1-9F22-51F4A3432151}" destId="{BDAB37F9-F5F8-4963-A5A8-6BD75EE18117}" srcOrd="3" destOrd="0" presId="urn:microsoft.com/office/officeart/2005/8/layout/hierarchy3"/>
    <dgm:cxn modelId="{03CB9D13-D0E9-49C3-82EA-1AA1046C7C1C}" type="presParOf" srcId="{DCAA9805-72C4-42E1-9F22-51F4A3432151}" destId="{89434D0D-8C27-4691-99F2-BA6E930E1CFA}" srcOrd="4" destOrd="0" presId="urn:microsoft.com/office/officeart/2005/8/layout/hierarchy3"/>
    <dgm:cxn modelId="{E857813D-28D8-4AF3-AD2C-9E245F74F8D4}" type="presParOf" srcId="{DCAA9805-72C4-42E1-9F22-51F4A3432151}" destId="{F9CA1B9A-1E94-49EF-A84B-881F74A9EAD3}"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CDAC86-ADE3-47E9-8794-D0528285C1C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93B067B1-E260-4078-9A56-4DEADF41CC3D}">
      <dgm:prSet phldrT="[Text]" custT="1"/>
      <dgm:spPr/>
      <dgm:t>
        <a:bodyPr/>
        <a:lstStyle/>
        <a:p>
          <a:r>
            <a:rPr kumimoji="0" lang="en-US" sz="2100" b="1" i="0" u="none" strike="noStrike" cap="none" normalizeH="0" baseline="0" dirty="0" smtClean="0">
              <a:ln>
                <a:noFill/>
              </a:ln>
              <a:solidFill>
                <a:schemeClr val="bg1"/>
              </a:solidFill>
              <a:effectLst/>
              <a:latin typeface="+mn-lt"/>
              <a:cs typeface="Times New Roman" panose="02020603050405020304" pitchFamily="18" charset="0"/>
            </a:rPr>
            <a:t>Immediate settlement </a:t>
          </a:r>
          <a:endParaRPr lang="en-US" sz="2100" dirty="0">
            <a:solidFill>
              <a:schemeClr val="bg1"/>
            </a:solidFill>
            <a:latin typeface="+mn-lt"/>
          </a:endParaRPr>
        </a:p>
      </dgm:t>
    </dgm:pt>
    <dgm:pt modelId="{A42E02E3-DB87-4D04-B1F9-F9BF7A5548BC}" type="parTrans" cxnId="{A8F467BA-DF70-4F71-9D92-CD8B182E79C5}">
      <dgm:prSet/>
      <dgm:spPr/>
      <dgm:t>
        <a:bodyPr/>
        <a:lstStyle/>
        <a:p>
          <a:endParaRPr lang="en-US" sz="2000">
            <a:latin typeface="+mn-lt"/>
          </a:endParaRPr>
        </a:p>
      </dgm:t>
    </dgm:pt>
    <dgm:pt modelId="{1A6A8048-86BB-4EE9-AE7E-620AFD4450F3}" type="sibTrans" cxnId="{A8F467BA-DF70-4F71-9D92-CD8B182E79C5}">
      <dgm:prSet/>
      <dgm:spPr/>
      <dgm:t>
        <a:bodyPr/>
        <a:lstStyle/>
        <a:p>
          <a:endParaRPr lang="en-US" sz="2000">
            <a:latin typeface="+mn-lt"/>
          </a:endParaRPr>
        </a:p>
      </dgm:t>
    </dgm:pt>
    <dgm:pt modelId="{77443580-844D-4C19-B76E-C3F57B38FC3C}">
      <dgm:prSet phldrT="[Text]" custT="1"/>
      <dgm:spPr/>
      <dgm:t>
        <a:bodyPr/>
        <a:lstStyle/>
        <a:p>
          <a:pPr rtl="0"/>
          <a:r>
            <a:rPr kumimoji="0" lang="en-US" sz="2000" b="0" i="0" u="none" strike="noStrike" cap="none" normalizeH="0" baseline="0" dirty="0" smtClean="0">
              <a:ln>
                <a:noFill/>
              </a:ln>
              <a:solidFill>
                <a:srgbClr val="000000"/>
              </a:solidFill>
              <a:effectLst/>
              <a:latin typeface="+mn-lt"/>
              <a:cs typeface="Times New Roman" panose="02020603050405020304" pitchFamily="18" charset="0"/>
            </a:rPr>
            <a:t>Due to distortion or elastic deformation with no change in </a:t>
          </a:r>
          <a:r>
            <a:rPr kumimoji="0" lang="en-US" sz="2000" b="0" i="0" u="none" strike="noStrike" cap="none" normalizeH="0" baseline="0" dirty="0" smtClean="0">
              <a:ln>
                <a:noFill/>
              </a:ln>
              <a:solidFill>
                <a:schemeClr val="tx1"/>
              </a:solidFill>
              <a:effectLst/>
              <a:latin typeface="+mn-lt"/>
              <a:cs typeface="Times New Roman" panose="02020603050405020304" pitchFamily="18" charset="0"/>
            </a:rPr>
            <a:t>water content</a:t>
          </a:r>
          <a:endParaRPr lang="en-US" sz="2000" dirty="0">
            <a:solidFill>
              <a:schemeClr val="tx1"/>
            </a:solidFill>
            <a:latin typeface="+mn-lt"/>
          </a:endParaRPr>
        </a:p>
      </dgm:t>
    </dgm:pt>
    <dgm:pt modelId="{C03E2C76-1F66-418F-B632-0075DF21D2C0}" type="parTrans" cxnId="{040A9C4A-23FB-4E60-B40F-C1352B639193}">
      <dgm:prSet/>
      <dgm:spPr/>
      <dgm:t>
        <a:bodyPr/>
        <a:lstStyle/>
        <a:p>
          <a:endParaRPr lang="en-US" sz="2000">
            <a:latin typeface="+mn-lt"/>
          </a:endParaRPr>
        </a:p>
      </dgm:t>
    </dgm:pt>
    <dgm:pt modelId="{6C720119-1E51-4292-824A-4CF69B5312BB}" type="sibTrans" cxnId="{040A9C4A-23FB-4E60-B40F-C1352B639193}">
      <dgm:prSet/>
      <dgm:spPr/>
      <dgm:t>
        <a:bodyPr/>
        <a:lstStyle/>
        <a:p>
          <a:endParaRPr lang="en-US" sz="2000">
            <a:latin typeface="+mn-lt"/>
          </a:endParaRPr>
        </a:p>
      </dgm:t>
    </dgm:pt>
    <dgm:pt modelId="{A0E2BBE0-DFC5-45BA-8741-1B03B2798E13}">
      <dgm:prSet phldrT="[Text]" custT="1"/>
      <dgm:spPr/>
      <dgm:t>
        <a:bodyPr/>
        <a:lstStyle/>
        <a:p>
          <a:r>
            <a:rPr lang="en-US" sz="2100" b="1" dirty="0" smtClean="0">
              <a:solidFill>
                <a:schemeClr val="bg1"/>
              </a:solidFill>
              <a:latin typeface="+mn-lt"/>
              <a:cs typeface="Times New Roman" panose="02020603050405020304" pitchFamily="18" charset="0"/>
            </a:rPr>
            <a:t>Primary consolidation </a:t>
          </a:r>
          <a:r>
            <a:rPr kumimoji="0" lang="en-US" sz="2100" b="1" i="0" u="none" strike="noStrike" cap="none" normalizeH="0" baseline="0" dirty="0" smtClean="0">
              <a:ln>
                <a:noFill/>
              </a:ln>
              <a:solidFill>
                <a:schemeClr val="bg1"/>
              </a:solidFill>
              <a:effectLst/>
              <a:latin typeface="+mn-lt"/>
              <a:cs typeface="Times New Roman" panose="02020603050405020304" pitchFamily="18" charset="0"/>
            </a:rPr>
            <a:t>settlement </a:t>
          </a:r>
          <a:endParaRPr lang="en-US" sz="2100" dirty="0">
            <a:solidFill>
              <a:schemeClr val="bg1"/>
            </a:solidFill>
            <a:latin typeface="+mn-lt"/>
          </a:endParaRPr>
        </a:p>
      </dgm:t>
    </dgm:pt>
    <dgm:pt modelId="{CC94F2B2-F5E1-4FD1-A5A5-C4A917D5FBBE}" type="parTrans" cxnId="{681B2030-ADAE-47FC-A111-220CB11ECFA3}">
      <dgm:prSet/>
      <dgm:spPr/>
      <dgm:t>
        <a:bodyPr/>
        <a:lstStyle/>
        <a:p>
          <a:endParaRPr lang="en-US" sz="2000">
            <a:latin typeface="+mn-lt"/>
          </a:endParaRPr>
        </a:p>
      </dgm:t>
    </dgm:pt>
    <dgm:pt modelId="{91C206B5-C5A6-420E-8137-98323ECF675C}" type="sibTrans" cxnId="{681B2030-ADAE-47FC-A111-220CB11ECFA3}">
      <dgm:prSet/>
      <dgm:spPr/>
      <dgm:t>
        <a:bodyPr/>
        <a:lstStyle/>
        <a:p>
          <a:endParaRPr lang="en-US" sz="2000">
            <a:latin typeface="+mn-lt"/>
          </a:endParaRPr>
        </a:p>
      </dgm:t>
    </dgm:pt>
    <dgm:pt modelId="{325EF7A8-4EA6-49EE-8B43-42AB88B010BE}">
      <dgm:prSet phldrT="[Text]" custT="1"/>
      <dgm:spPr/>
      <dgm:t>
        <a:bodyPr/>
        <a:lstStyle/>
        <a:p>
          <a:pPr rtl="0"/>
          <a:r>
            <a:rPr kumimoji="0" lang="en-US" sz="2000" b="0" i="0" u="none" strike="noStrike" cap="none" normalizeH="0" baseline="0" dirty="0" smtClean="0">
              <a:ln>
                <a:noFill/>
              </a:ln>
              <a:solidFill>
                <a:srgbClr val="000000"/>
              </a:solidFill>
              <a:effectLst/>
              <a:latin typeface="+mn-lt"/>
              <a:cs typeface="Times New Roman" panose="02020603050405020304" pitchFamily="18" charset="0"/>
            </a:rPr>
            <a:t>Decrease in voids volume due to squeeze of pore-water out of the soil</a:t>
          </a:r>
          <a:endParaRPr lang="en-US" sz="2000" dirty="0">
            <a:latin typeface="+mn-lt"/>
          </a:endParaRPr>
        </a:p>
      </dgm:t>
    </dgm:pt>
    <dgm:pt modelId="{0DFF21C4-9BBA-4712-A05C-A0E91401AE46}" type="parTrans" cxnId="{523E1FF4-2C86-4DC8-9F2F-00D5376C93A0}">
      <dgm:prSet/>
      <dgm:spPr/>
      <dgm:t>
        <a:bodyPr/>
        <a:lstStyle/>
        <a:p>
          <a:endParaRPr lang="en-US" sz="2000">
            <a:latin typeface="+mn-lt"/>
          </a:endParaRPr>
        </a:p>
      </dgm:t>
    </dgm:pt>
    <dgm:pt modelId="{F72517EE-6E2D-4806-9090-5A47D3252A68}" type="sibTrans" cxnId="{523E1FF4-2C86-4DC8-9F2F-00D5376C93A0}">
      <dgm:prSet/>
      <dgm:spPr/>
      <dgm:t>
        <a:bodyPr/>
        <a:lstStyle/>
        <a:p>
          <a:endParaRPr lang="en-US" sz="2000">
            <a:latin typeface="+mn-lt"/>
          </a:endParaRPr>
        </a:p>
      </dgm:t>
    </dgm:pt>
    <dgm:pt modelId="{F2CDEE12-FCFE-4FB9-BC95-21FE4D7B5B08}">
      <dgm:prSet phldrT="[Text]" custT="1"/>
      <dgm:spPr/>
      <dgm:t>
        <a:bodyPr/>
        <a:lstStyle/>
        <a:p>
          <a:r>
            <a:rPr kumimoji="0" lang="en-US" sz="2100" b="1" i="0" u="none" strike="noStrike" cap="none" normalizeH="0" baseline="0" dirty="0" smtClean="0">
              <a:ln>
                <a:noFill/>
              </a:ln>
              <a:solidFill>
                <a:schemeClr val="bg1"/>
              </a:solidFill>
              <a:effectLst/>
              <a:latin typeface="+mn-lt"/>
              <a:cs typeface="Times New Roman" panose="02020603050405020304" pitchFamily="18" charset="0"/>
            </a:rPr>
            <a:t>Secondary </a:t>
          </a:r>
          <a:r>
            <a:rPr lang="en-US" sz="2100" b="1" dirty="0" smtClean="0">
              <a:solidFill>
                <a:schemeClr val="bg1"/>
              </a:solidFill>
              <a:latin typeface="+mn-lt"/>
              <a:cs typeface="Times New Roman" panose="02020603050405020304" pitchFamily="18" charset="0"/>
            </a:rPr>
            <a:t>consolidation </a:t>
          </a:r>
          <a:r>
            <a:rPr kumimoji="0" lang="en-US" sz="2100" b="1" i="0" u="none" strike="noStrike" cap="none" normalizeH="0" baseline="0" dirty="0" smtClean="0">
              <a:ln>
                <a:noFill/>
              </a:ln>
              <a:solidFill>
                <a:schemeClr val="bg1"/>
              </a:solidFill>
              <a:effectLst/>
              <a:latin typeface="+mn-lt"/>
              <a:cs typeface="Times New Roman" panose="02020603050405020304" pitchFamily="18" charset="0"/>
            </a:rPr>
            <a:t> or creep </a:t>
          </a:r>
          <a:endParaRPr lang="en-US" sz="2100" dirty="0">
            <a:solidFill>
              <a:schemeClr val="bg1"/>
            </a:solidFill>
            <a:latin typeface="+mn-lt"/>
          </a:endParaRPr>
        </a:p>
      </dgm:t>
    </dgm:pt>
    <dgm:pt modelId="{686B5007-0D52-487E-9C2E-9A8DCF7D08B7}" type="parTrans" cxnId="{B8323420-DDA6-4DD1-B3D2-AAC31235C7CC}">
      <dgm:prSet/>
      <dgm:spPr/>
      <dgm:t>
        <a:bodyPr/>
        <a:lstStyle/>
        <a:p>
          <a:endParaRPr lang="en-US" sz="2000">
            <a:latin typeface="+mn-lt"/>
          </a:endParaRPr>
        </a:p>
      </dgm:t>
    </dgm:pt>
    <dgm:pt modelId="{8A00BA63-8CF5-4D49-B2CE-209C36645611}" type="sibTrans" cxnId="{B8323420-DDA6-4DD1-B3D2-AAC31235C7CC}">
      <dgm:prSet/>
      <dgm:spPr/>
      <dgm:t>
        <a:bodyPr/>
        <a:lstStyle/>
        <a:p>
          <a:endParaRPr lang="en-US" sz="2000">
            <a:latin typeface="+mn-lt"/>
          </a:endParaRPr>
        </a:p>
      </dgm:t>
    </dgm:pt>
    <dgm:pt modelId="{D626EE94-64D6-4F8E-8E7C-DEF67E905ACB}">
      <dgm:prSet custT="1"/>
      <dgm:spPr/>
      <dgm:t>
        <a:bodyPr/>
        <a:lstStyle/>
        <a:p>
          <a:pPr rtl="0"/>
          <a:r>
            <a:rPr kumimoji="0" lang="en-US" sz="2000" b="1" i="0" u="none" strike="noStrike" cap="none" normalizeH="0" baseline="0" dirty="0" smtClean="0">
              <a:ln>
                <a:noFill/>
              </a:ln>
              <a:solidFill>
                <a:srgbClr val="1C31FC"/>
              </a:solidFill>
              <a:effectLst/>
              <a:latin typeface="+mn-lt"/>
              <a:cs typeface="Times New Roman" panose="02020603050405020304" pitchFamily="18" charset="0"/>
            </a:rPr>
            <a:t>Occurs rapidly </a:t>
          </a:r>
          <a:r>
            <a:rPr kumimoji="0" lang="en-US" sz="2000" b="0" i="0" u="none" strike="noStrike" cap="none" normalizeH="0" baseline="0" dirty="0" smtClean="0">
              <a:ln>
                <a:noFill/>
              </a:ln>
              <a:solidFill>
                <a:srgbClr val="000000"/>
              </a:solidFill>
              <a:effectLst/>
              <a:latin typeface="+mn-lt"/>
              <a:cs typeface="Times New Roman" panose="02020603050405020304" pitchFamily="18" charset="0"/>
            </a:rPr>
            <a:t>during the application of load</a:t>
          </a:r>
        </a:p>
      </dgm:t>
    </dgm:pt>
    <dgm:pt modelId="{27CBC4A7-3BDB-4C12-AB66-4DB5CA772A74}" type="parTrans" cxnId="{14A906AA-DA3C-47AA-B37A-27C494FCF271}">
      <dgm:prSet/>
      <dgm:spPr/>
      <dgm:t>
        <a:bodyPr/>
        <a:lstStyle/>
        <a:p>
          <a:endParaRPr lang="en-US" sz="2000">
            <a:latin typeface="+mn-lt"/>
          </a:endParaRPr>
        </a:p>
      </dgm:t>
    </dgm:pt>
    <dgm:pt modelId="{086B7919-0B0D-4E4C-ABA8-531972F36C48}" type="sibTrans" cxnId="{14A906AA-DA3C-47AA-B37A-27C494FCF271}">
      <dgm:prSet/>
      <dgm:spPr/>
      <dgm:t>
        <a:bodyPr/>
        <a:lstStyle/>
        <a:p>
          <a:endParaRPr lang="en-US" sz="2000">
            <a:latin typeface="+mn-lt"/>
          </a:endParaRPr>
        </a:p>
      </dgm:t>
    </dgm:pt>
    <dgm:pt modelId="{5935E0C7-8CE1-4688-8313-169D6E418D85}">
      <dgm:prSet custT="1"/>
      <dgm:spPr/>
      <dgm:t>
        <a:bodyPr/>
        <a:lstStyle/>
        <a:p>
          <a:pPr rtl="0"/>
          <a:r>
            <a:rPr kumimoji="0" lang="en-US" sz="2000" b="0" i="0" u="none" strike="noStrike" cap="none" normalizeH="0" baseline="0" dirty="0" smtClean="0">
              <a:ln>
                <a:noFill/>
              </a:ln>
              <a:solidFill>
                <a:srgbClr val="000000"/>
              </a:solidFill>
              <a:effectLst/>
              <a:latin typeface="+mn-lt"/>
              <a:cs typeface="Times New Roman" panose="02020603050405020304" pitchFamily="18" charset="0"/>
            </a:rPr>
            <a:t>Quite small quantity in dense </a:t>
          </a:r>
          <a:r>
            <a:rPr kumimoji="0" lang="en-US" sz="2000" b="0" i="0" u="none" strike="noStrike" cap="none" normalizeH="0" baseline="0" dirty="0" smtClean="0">
              <a:ln>
                <a:noFill/>
              </a:ln>
              <a:solidFill>
                <a:srgbClr val="1C31FC"/>
              </a:solidFill>
              <a:effectLst/>
              <a:latin typeface="+mn-lt"/>
              <a:cs typeface="Times New Roman" panose="02020603050405020304" pitchFamily="18" charset="0"/>
            </a:rPr>
            <a:t>sands, gravels</a:t>
          </a:r>
          <a:r>
            <a:rPr kumimoji="0" lang="en-US" sz="2000" b="0" i="0" u="none" strike="noStrike" cap="none" normalizeH="0" baseline="0" dirty="0" smtClean="0">
              <a:ln>
                <a:noFill/>
              </a:ln>
              <a:solidFill>
                <a:srgbClr val="000000"/>
              </a:solidFill>
              <a:effectLst/>
              <a:latin typeface="+mn-lt"/>
              <a:cs typeface="Times New Roman" panose="02020603050405020304" pitchFamily="18" charset="0"/>
            </a:rPr>
            <a:t> and </a:t>
          </a:r>
          <a:r>
            <a:rPr kumimoji="0" lang="en-US" sz="2000" b="0" i="0" u="none" strike="noStrike" cap="none" normalizeH="0" baseline="0" dirty="0" smtClean="0">
              <a:ln>
                <a:noFill/>
              </a:ln>
              <a:solidFill>
                <a:srgbClr val="1C31FC"/>
              </a:solidFill>
              <a:effectLst/>
              <a:latin typeface="+mn-lt"/>
              <a:cs typeface="Times New Roman" panose="02020603050405020304" pitchFamily="18" charset="0"/>
            </a:rPr>
            <a:t>stiff clays</a:t>
          </a:r>
        </a:p>
      </dgm:t>
    </dgm:pt>
    <dgm:pt modelId="{604D1B39-35A6-430D-A249-6A903BAED27A}" type="parTrans" cxnId="{CCE12B54-C23E-440C-ABC8-52CCE2127672}">
      <dgm:prSet/>
      <dgm:spPr/>
      <dgm:t>
        <a:bodyPr/>
        <a:lstStyle/>
        <a:p>
          <a:endParaRPr lang="en-US" sz="2000">
            <a:latin typeface="+mn-lt"/>
          </a:endParaRPr>
        </a:p>
      </dgm:t>
    </dgm:pt>
    <dgm:pt modelId="{37E59AC4-98D1-43C8-988D-B852322444A4}" type="sibTrans" cxnId="{CCE12B54-C23E-440C-ABC8-52CCE2127672}">
      <dgm:prSet/>
      <dgm:spPr/>
      <dgm:t>
        <a:bodyPr/>
        <a:lstStyle/>
        <a:p>
          <a:endParaRPr lang="en-US" sz="2000">
            <a:latin typeface="+mn-lt"/>
          </a:endParaRPr>
        </a:p>
      </dgm:t>
    </dgm:pt>
    <dgm:pt modelId="{3B28A124-C3B0-4562-91E1-4BAD4B970C0E}">
      <dgm:prSet custT="1"/>
      <dgm:spPr/>
      <dgm:t>
        <a:bodyPr/>
        <a:lstStyle/>
        <a:p>
          <a:pPr rtl="0"/>
          <a:r>
            <a:rPr lang="en-US" sz="2000" dirty="0" smtClean="0">
              <a:solidFill>
                <a:schemeClr val="tx1"/>
              </a:solidFill>
              <a:cs typeface="Arial" pitchFamily="34" charset="0"/>
            </a:rPr>
            <a:t>Occurs in saturated fine grained soils (</a:t>
          </a:r>
          <a:r>
            <a:rPr lang="en-US" sz="2000" dirty="0" smtClean="0">
              <a:solidFill>
                <a:schemeClr val="tx1"/>
              </a:solidFill>
              <a:cs typeface="Arial" pitchFamily="34" charset="0"/>
              <a:sym typeface="Wingdings" pitchFamily="2" charset="2"/>
            </a:rPr>
            <a:t>low coefficient of permeability)</a:t>
          </a:r>
        </a:p>
        <a:p>
          <a:pPr rtl="0"/>
          <a:r>
            <a:rPr lang="en-US" sz="2000" b="1" dirty="0" smtClean="0">
              <a:solidFill>
                <a:srgbClr val="1C31FC"/>
              </a:solidFill>
              <a:cs typeface="Arial" pitchFamily="34" charset="0"/>
              <a:sym typeface="Wingdings" pitchFamily="2" charset="2"/>
            </a:rPr>
            <a:t>Time dependent</a:t>
          </a:r>
          <a:endParaRPr kumimoji="0" lang="en-US" sz="2000" b="1" i="0" u="none" strike="noStrike" cap="none" normalizeH="0" baseline="0" dirty="0" smtClean="0">
            <a:ln>
              <a:noFill/>
            </a:ln>
            <a:solidFill>
              <a:srgbClr val="1C31FC"/>
            </a:solidFill>
            <a:effectLst/>
            <a:latin typeface="+mn-lt"/>
            <a:cs typeface="Times New Roman" panose="02020603050405020304" pitchFamily="18" charset="0"/>
          </a:endParaRPr>
        </a:p>
      </dgm:t>
    </dgm:pt>
    <dgm:pt modelId="{A04B7BC4-A0D9-46AA-B174-6AC9CA2D96D5}" type="parTrans" cxnId="{33C972BF-8F09-41AC-B4DA-A12DCC860100}">
      <dgm:prSet/>
      <dgm:spPr/>
      <dgm:t>
        <a:bodyPr/>
        <a:lstStyle/>
        <a:p>
          <a:endParaRPr lang="en-US" sz="2000">
            <a:latin typeface="+mn-lt"/>
          </a:endParaRPr>
        </a:p>
      </dgm:t>
    </dgm:pt>
    <dgm:pt modelId="{AB9A9567-4024-4ECF-AD58-63B9631ABF5B}" type="sibTrans" cxnId="{33C972BF-8F09-41AC-B4DA-A12DCC860100}">
      <dgm:prSet/>
      <dgm:spPr/>
      <dgm:t>
        <a:bodyPr/>
        <a:lstStyle/>
        <a:p>
          <a:endParaRPr lang="en-US" sz="2000">
            <a:latin typeface="+mn-lt"/>
          </a:endParaRPr>
        </a:p>
      </dgm:t>
    </dgm:pt>
    <dgm:pt modelId="{D7E0863C-1C80-47FC-83F6-7D0BDF2EA06D}">
      <dgm:prSet custT="1"/>
      <dgm:spPr/>
      <dgm:t>
        <a:bodyPr/>
        <a:lstStyle/>
        <a:p>
          <a:pPr rtl="0"/>
          <a:r>
            <a:rPr kumimoji="0" lang="en-US" sz="2000" b="0" i="0" u="none" strike="noStrike" cap="none" normalizeH="0" baseline="0" dirty="0" smtClean="0">
              <a:ln>
                <a:noFill/>
              </a:ln>
              <a:solidFill>
                <a:srgbClr val="000000"/>
              </a:solidFill>
              <a:effectLst/>
              <a:latin typeface="+mn-lt"/>
              <a:cs typeface="Times New Roman" panose="02020603050405020304" pitchFamily="18" charset="0"/>
            </a:rPr>
            <a:t>Only significant in </a:t>
          </a:r>
          <a:r>
            <a:rPr kumimoji="0" lang="en-US" sz="2000" b="0" i="0" u="none" strike="noStrike" cap="none" normalizeH="0" baseline="0" dirty="0" smtClean="0">
              <a:ln>
                <a:noFill/>
              </a:ln>
              <a:solidFill>
                <a:srgbClr val="1C31FC"/>
              </a:solidFill>
              <a:effectLst/>
              <a:latin typeface="+mn-lt"/>
              <a:cs typeface="Times New Roman" panose="02020603050405020304" pitchFamily="18" charset="0"/>
            </a:rPr>
            <a:t>clays</a:t>
          </a:r>
          <a:r>
            <a:rPr kumimoji="0" lang="en-US" sz="2000" b="0" i="0" u="none" strike="noStrike" cap="none" normalizeH="0" baseline="0" dirty="0" smtClean="0">
              <a:ln>
                <a:noFill/>
              </a:ln>
              <a:solidFill>
                <a:srgbClr val="000000"/>
              </a:solidFill>
              <a:effectLst/>
              <a:latin typeface="+mn-lt"/>
              <a:cs typeface="Times New Roman" panose="02020603050405020304" pitchFamily="18" charset="0"/>
            </a:rPr>
            <a:t> and </a:t>
          </a:r>
          <a:r>
            <a:rPr kumimoji="0" lang="en-US" sz="2000" b="0" i="0" u="none" strike="noStrike" cap="none" normalizeH="0" baseline="0" dirty="0" smtClean="0">
              <a:ln>
                <a:noFill/>
              </a:ln>
              <a:solidFill>
                <a:srgbClr val="0000FF"/>
              </a:solidFill>
              <a:effectLst/>
              <a:latin typeface="+mn-lt"/>
              <a:cs typeface="Times New Roman" panose="02020603050405020304" pitchFamily="18" charset="0"/>
            </a:rPr>
            <a:t>silts</a:t>
          </a:r>
        </a:p>
      </dgm:t>
    </dgm:pt>
    <dgm:pt modelId="{C72E065E-43D3-4858-BA14-2E61F114F465}" type="parTrans" cxnId="{0C82209C-55DD-44E9-81F3-8BF72460E29F}">
      <dgm:prSet/>
      <dgm:spPr/>
      <dgm:t>
        <a:bodyPr/>
        <a:lstStyle/>
        <a:p>
          <a:endParaRPr lang="en-US" sz="2000">
            <a:latin typeface="+mn-lt"/>
          </a:endParaRPr>
        </a:p>
      </dgm:t>
    </dgm:pt>
    <dgm:pt modelId="{BAF2984F-33FC-4BDD-B8AB-17363C65A8EF}" type="sibTrans" cxnId="{0C82209C-55DD-44E9-81F3-8BF72460E29F}">
      <dgm:prSet/>
      <dgm:spPr/>
      <dgm:t>
        <a:bodyPr/>
        <a:lstStyle/>
        <a:p>
          <a:endParaRPr lang="en-US" sz="2000">
            <a:latin typeface="+mn-lt"/>
          </a:endParaRPr>
        </a:p>
      </dgm:t>
    </dgm:pt>
    <dgm:pt modelId="{691DBB1B-CFD3-43CE-80EA-28D224F1F38E}">
      <dgm:prSet phldrT="[Text]" custT="1"/>
      <dgm:spPr/>
      <dgm:t>
        <a:bodyPr/>
        <a:lstStyle/>
        <a:p>
          <a:pPr rtl="0"/>
          <a:r>
            <a:rPr kumimoji="0" lang="en-US" sz="2000" b="0" i="0" u="none" strike="noStrike" cap="none" normalizeH="0" baseline="0" dirty="0" smtClean="0">
              <a:ln>
                <a:noFill/>
              </a:ln>
              <a:solidFill>
                <a:srgbClr val="000000"/>
              </a:solidFill>
              <a:effectLst/>
              <a:latin typeface="+mn-lt"/>
              <a:cs typeface="Times New Roman" panose="02020603050405020304" pitchFamily="18" charset="0"/>
            </a:rPr>
            <a:t>Due to gradual changes in the particulate structure of the soil</a:t>
          </a:r>
          <a:endParaRPr lang="en-US" sz="2000" dirty="0">
            <a:latin typeface="+mn-lt"/>
          </a:endParaRPr>
        </a:p>
      </dgm:t>
    </dgm:pt>
    <dgm:pt modelId="{AB65BA5E-56ED-4249-B54C-B5F8A1FA6461}" type="parTrans" cxnId="{532F786D-964A-4C3C-90F9-A88AEBF0C44C}">
      <dgm:prSet/>
      <dgm:spPr/>
      <dgm:t>
        <a:bodyPr/>
        <a:lstStyle/>
        <a:p>
          <a:endParaRPr lang="en-US" sz="2000">
            <a:latin typeface="+mn-lt"/>
          </a:endParaRPr>
        </a:p>
      </dgm:t>
    </dgm:pt>
    <dgm:pt modelId="{783376F7-4EC0-42F0-A139-A6358DFDFBD6}" type="sibTrans" cxnId="{532F786D-964A-4C3C-90F9-A88AEBF0C44C}">
      <dgm:prSet/>
      <dgm:spPr/>
      <dgm:t>
        <a:bodyPr/>
        <a:lstStyle/>
        <a:p>
          <a:endParaRPr lang="en-US" sz="2000">
            <a:latin typeface="+mn-lt"/>
          </a:endParaRPr>
        </a:p>
      </dgm:t>
    </dgm:pt>
    <dgm:pt modelId="{E7E5548B-8C0D-4B55-8614-926DD7A4E3EA}">
      <dgm:prSet custT="1"/>
      <dgm:spPr/>
      <dgm:t>
        <a:bodyPr/>
        <a:lstStyle/>
        <a:p>
          <a:pPr rtl="0"/>
          <a:r>
            <a:rPr kumimoji="0" lang="en-US" sz="2000" b="0" i="0" u="none" strike="noStrike" cap="none" normalizeH="0" baseline="0" dirty="0" smtClean="0">
              <a:ln>
                <a:noFill/>
              </a:ln>
              <a:solidFill>
                <a:srgbClr val="000000"/>
              </a:solidFill>
              <a:effectLst/>
              <a:latin typeface="+mn-lt"/>
              <a:cs typeface="Times New Roman" panose="02020603050405020304" pitchFamily="18" charset="0"/>
            </a:rPr>
            <a:t>Occurs very slowly, long after the primary consolidation is completed</a:t>
          </a:r>
        </a:p>
        <a:p>
          <a:pPr rtl="0"/>
          <a:r>
            <a:rPr kumimoji="0" lang="en-US" sz="2000" b="1" i="0" u="none" strike="noStrike" cap="none" normalizeH="0" baseline="0" dirty="0" smtClean="0">
              <a:ln>
                <a:noFill/>
              </a:ln>
              <a:solidFill>
                <a:srgbClr val="1C31FC"/>
              </a:solidFill>
              <a:effectLst/>
              <a:latin typeface="+mn-lt"/>
              <a:cs typeface="Times New Roman" panose="02020603050405020304" pitchFamily="18" charset="0"/>
            </a:rPr>
            <a:t>Time dependent</a:t>
          </a:r>
        </a:p>
      </dgm:t>
    </dgm:pt>
    <dgm:pt modelId="{AFBD87F1-E6C1-4130-84A9-0B0C93741525}" type="parTrans" cxnId="{B4AA9943-1FEB-41A5-ABAD-01319B75C92E}">
      <dgm:prSet/>
      <dgm:spPr/>
      <dgm:t>
        <a:bodyPr/>
        <a:lstStyle/>
        <a:p>
          <a:endParaRPr lang="en-US" sz="2000">
            <a:latin typeface="+mn-lt"/>
          </a:endParaRPr>
        </a:p>
      </dgm:t>
    </dgm:pt>
    <dgm:pt modelId="{0C64A012-5066-453D-A94A-0E1450ADFD01}" type="sibTrans" cxnId="{B4AA9943-1FEB-41A5-ABAD-01319B75C92E}">
      <dgm:prSet/>
      <dgm:spPr/>
      <dgm:t>
        <a:bodyPr/>
        <a:lstStyle/>
        <a:p>
          <a:endParaRPr lang="en-US" sz="2000">
            <a:latin typeface="+mn-lt"/>
          </a:endParaRPr>
        </a:p>
      </dgm:t>
    </dgm:pt>
    <dgm:pt modelId="{A936F0F9-3DFD-48AC-9718-0417C66B4908}">
      <dgm:prSet custT="1"/>
      <dgm:spPr/>
      <dgm:t>
        <a:bodyPr/>
        <a:lstStyle/>
        <a:p>
          <a:pPr rtl="0"/>
          <a:r>
            <a:rPr kumimoji="0" lang="en-US" sz="2000" b="0" i="0" u="none" strike="noStrike" cap="none" normalizeH="0" baseline="0" dirty="0" smtClean="0">
              <a:ln>
                <a:noFill/>
              </a:ln>
              <a:solidFill>
                <a:srgbClr val="000000"/>
              </a:solidFill>
              <a:effectLst/>
              <a:latin typeface="+mn-lt"/>
              <a:cs typeface="Times New Roman" panose="02020603050405020304" pitchFamily="18" charset="0"/>
            </a:rPr>
            <a:t>Most significant in saturated soft </a:t>
          </a:r>
          <a:r>
            <a:rPr kumimoji="0" lang="en-US" sz="2000" b="0" i="0" u="none" strike="noStrike" cap="none" normalizeH="0" baseline="0" dirty="0" smtClean="0">
              <a:ln>
                <a:noFill/>
              </a:ln>
              <a:solidFill>
                <a:srgbClr val="1C31FC"/>
              </a:solidFill>
              <a:effectLst/>
              <a:latin typeface="+mn-lt"/>
              <a:cs typeface="Times New Roman" panose="02020603050405020304" pitchFamily="18" charset="0"/>
            </a:rPr>
            <a:t>clayey and</a:t>
          </a:r>
          <a:r>
            <a:rPr kumimoji="0" lang="en-US" sz="2000" b="0" i="0" u="none" strike="noStrike" cap="none" normalizeH="0" baseline="0" dirty="0" smtClean="0">
              <a:ln>
                <a:noFill/>
              </a:ln>
              <a:solidFill>
                <a:srgbClr val="000000"/>
              </a:solidFill>
              <a:effectLst/>
              <a:latin typeface="+mn-lt"/>
              <a:cs typeface="Times New Roman" panose="02020603050405020304" pitchFamily="18" charset="0"/>
            </a:rPr>
            <a:t> </a:t>
          </a:r>
          <a:r>
            <a:rPr kumimoji="0" lang="en-US" sz="2000" b="0" i="0" u="none" strike="noStrike" cap="none" normalizeH="0" baseline="0" dirty="0" smtClean="0">
              <a:ln>
                <a:noFill/>
              </a:ln>
              <a:solidFill>
                <a:srgbClr val="1C31FC"/>
              </a:solidFill>
              <a:effectLst/>
              <a:latin typeface="+mn-lt"/>
              <a:cs typeface="Times New Roman" panose="02020603050405020304" pitchFamily="18" charset="0"/>
            </a:rPr>
            <a:t>organic</a:t>
          </a:r>
          <a:r>
            <a:rPr kumimoji="0" lang="en-US" sz="2000" b="0" i="0" u="none" strike="noStrike" cap="none" normalizeH="0" baseline="0" dirty="0" smtClean="0">
              <a:ln>
                <a:noFill/>
              </a:ln>
              <a:solidFill>
                <a:srgbClr val="000000"/>
              </a:solidFill>
              <a:effectLst/>
              <a:latin typeface="+mn-lt"/>
              <a:cs typeface="Times New Roman" panose="02020603050405020304" pitchFamily="18" charset="0"/>
            </a:rPr>
            <a:t> soils and peats</a:t>
          </a:r>
        </a:p>
      </dgm:t>
    </dgm:pt>
    <dgm:pt modelId="{0213D61B-9340-4068-A946-D072A7F0FCC6}" type="parTrans" cxnId="{7D6FB1E7-6769-46A9-BBE7-A6B20477C787}">
      <dgm:prSet/>
      <dgm:spPr/>
      <dgm:t>
        <a:bodyPr/>
        <a:lstStyle/>
        <a:p>
          <a:endParaRPr lang="en-US" sz="2000">
            <a:latin typeface="+mn-lt"/>
          </a:endParaRPr>
        </a:p>
      </dgm:t>
    </dgm:pt>
    <dgm:pt modelId="{5E58D395-33BE-40C3-B12C-AB7E9A1EFEF5}" type="sibTrans" cxnId="{7D6FB1E7-6769-46A9-BBE7-A6B20477C787}">
      <dgm:prSet/>
      <dgm:spPr/>
      <dgm:t>
        <a:bodyPr/>
        <a:lstStyle/>
        <a:p>
          <a:endParaRPr lang="en-US" sz="2000">
            <a:latin typeface="+mn-lt"/>
          </a:endParaRPr>
        </a:p>
      </dgm:t>
    </dgm:pt>
    <dgm:pt modelId="{B9C63BA9-BAE3-4816-86B2-7840B9CD4544}" type="pres">
      <dgm:prSet presAssocID="{45CDAC86-ADE3-47E9-8794-D0528285C1CD}" presName="diagram" presStyleCnt="0">
        <dgm:presLayoutVars>
          <dgm:chPref val="1"/>
          <dgm:dir/>
          <dgm:animOne val="branch"/>
          <dgm:animLvl val="lvl"/>
          <dgm:resizeHandles/>
        </dgm:presLayoutVars>
      </dgm:prSet>
      <dgm:spPr/>
      <dgm:t>
        <a:bodyPr/>
        <a:lstStyle/>
        <a:p>
          <a:endParaRPr lang="en-US"/>
        </a:p>
      </dgm:t>
    </dgm:pt>
    <dgm:pt modelId="{4A6FFADD-D246-490A-8A4C-65E6A5A825FD}" type="pres">
      <dgm:prSet presAssocID="{93B067B1-E260-4078-9A56-4DEADF41CC3D}" presName="root" presStyleCnt="0"/>
      <dgm:spPr/>
    </dgm:pt>
    <dgm:pt modelId="{94E0708A-FFEE-4CB8-9B3F-D0706BEBC1C4}" type="pres">
      <dgm:prSet presAssocID="{93B067B1-E260-4078-9A56-4DEADF41CC3D}" presName="rootComposite" presStyleCnt="0"/>
      <dgm:spPr/>
    </dgm:pt>
    <dgm:pt modelId="{024CDC1E-C186-4D51-AAB8-6423897F2974}" type="pres">
      <dgm:prSet presAssocID="{93B067B1-E260-4078-9A56-4DEADF41CC3D}" presName="rootText" presStyleLbl="node1" presStyleIdx="0" presStyleCnt="3" custScaleX="185821" custScaleY="107833" custLinFactNeighborX="9510" custLinFactNeighborY="7516"/>
      <dgm:spPr/>
      <dgm:t>
        <a:bodyPr/>
        <a:lstStyle/>
        <a:p>
          <a:endParaRPr lang="en-US"/>
        </a:p>
      </dgm:t>
    </dgm:pt>
    <dgm:pt modelId="{80DCA723-10F8-469A-9E89-54017E9C83FB}" type="pres">
      <dgm:prSet presAssocID="{93B067B1-E260-4078-9A56-4DEADF41CC3D}" presName="rootConnector" presStyleLbl="node1" presStyleIdx="0" presStyleCnt="3"/>
      <dgm:spPr/>
      <dgm:t>
        <a:bodyPr/>
        <a:lstStyle/>
        <a:p>
          <a:endParaRPr lang="en-US"/>
        </a:p>
      </dgm:t>
    </dgm:pt>
    <dgm:pt modelId="{CB2D9BC7-2893-4D6D-A744-966D5748616F}" type="pres">
      <dgm:prSet presAssocID="{93B067B1-E260-4078-9A56-4DEADF41CC3D}" presName="childShape" presStyleCnt="0"/>
      <dgm:spPr/>
    </dgm:pt>
    <dgm:pt modelId="{5D968430-3D3C-4A54-9BF5-B6B6022536DE}" type="pres">
      <dgm:prSet presAssocID="{C03E2C76-1F66-418F-B632-0075DF21D2C0}" presName="Name13" presStyleLbl="parChTrans1D2" presStyleIdx="0" presStyleCnt="9"/>
      <dgm:spPr/>
      <dgm:t>
        <a:bodyPr/>
        <a:lstStyle/>
        <a:p>
          <a:endParaRPr lang="en-US"/>
        </a:p>
      </dgm:t>
    </dgm:pt>
    <dgm:pt modelId="{EE5CFAE5-40BB-49A5-908D-3393489A437E}" type="pres">
      <dgm:prSet presAssocID="{77443580-844D-4C19-B76E-C3F57B38FC3C}" presName="childText" presStyleLbl="bgAcc1" presStyleIdx="0" presStyleCnt="9" custScaleX="228392" custScaleY="189300" custLinFactNeighborX="0">
        <dgm:presLayoutVars>
          <dgm:bulletEnabled val="1"/>
        </dgm:presLayoutVars>
      </dgm:prSet>
      <dgm:spPr/>
      <dgm:t>
        <a:bodyPr/>
        <a:lstStyle/>
        <a:p>
          <a:endParaRPr lang="en-US"/>
        </a:p>
      </dgm:t>
    </dgm:pt>
    <dgm:pt modelId="{71BA929E-E400-47E4-BC10-F7A082B877B8}" type="pres">
      <dgm:prSet presAssocID="{27CBC4A7-3BDB-4C12-AB66-4DB5CA772A74}" presName="Name13" presStyleLbl="parChTrans1D2" presStyleIdx="1" presStyleCnt="9"/>
      <dgm:spPr/>
      <dgm:t>
        <a:bodyPr/>
        <a:lstStyle/>
        <a:p>
          <a:endParaRPr lang="en-US"/>
        </a:p>
      </dgm:t>
    </dgm:pt>
    <dgm:pt modelId="{66E19373-7BA6-492E-BD5A-1574A021E847}" type="pres">
      <dgm:prSet presAssocID="{D626EE94-64D6-4F8E-8E7C-DEF67E905ACB}" presName="childText" presStyleLbl="bgAcc1" presStyleIdx="1" presStyleCnt="9" custScaleX="211192" custScaleY="150074" custLinFactNeighborY="21388">
        <dgm:presLayoutVars>
          <dgm:bulletEnabled val="1"/>
        </dgm:presLayoutVars>
      </dgm:prSet>
      <dgm:spPr/>
      <dgm:t>
        <a:bodyPr/>
        <a:lstStyle/>
        <a:p>
          <a:endParaRPr lang="en-US"/>
        </a:p>
      </dgm:t>
    </dgm:pt>
    <dgm:pt modelId="{33E227B3-FD24-4BC2-BB46-4EE00E9680DF}" type="pres">
      <dgm:prSet presAssocID="{604D1B39-35A6-430D-A249-6A903BAED27A}" presName="Name13" presStyleLbl="parChTrans1D2" presStyleIdx="2" presStyleCnt="9"/>
      <dgm:spPr/>
      <dgm:t>
        <a:bodyPr/>
        <a:lstStyle/>
        <a:p>
          <a:endParaRPr lang="en-US"/>
        </a:p>
      </dgm:t>
    </dgm:pt>
    <dgm:pt modelId="{DE394B65-707E-46FB-A5B7-CB6BDF22EBDD}" type="pres">
      <dgm:prSet presAssocID="{5935E0C7-8CE1-4688-8313-169D6E418D85}" presName="childText" presStyleLbl="bgAcc1" presStyleIdx="2" presStyleCnt="9" custScaleX="235672" custScaleY="147607" custLinFactNeighborY="37030">
        <dgm:presLayoutVars>
          <dgm:bulletEnabled val="1"/>
        </dgm:presLayoutVars>
      </dgm:prSet>
      <dgm:spPr/>
      <dgm:t>
        <a:bodyPr/>
        <a:lstStyle/>
        <a:p>
          <a:endParaRPr lang="en-US"/>
        </a:p>
      </dgm:t>
    </dgm:pt>
    <dgm:pt modelId="{7DEDF26F-E4A4-4CFF-B6B1-6FEBDB2F6A72}" type="pres">
      <dgm:prSet presAssocID="{A0E2BBE0-DFC5-45BA-8741-1B03B2798E13}" presName="root" presStyleCnt="0"/>
      <dgm:spPr/>
    </dgm:pt>
    <dgm:pt modelId="{8F640264-3095-4E7E-A241-FFA0C97FAEDD}" type="pres">
      <dgm:prSet presAssocID="{A0E2BBE0-DFC5-45BA-8741-1B03B2798E13}" presName="rootComposite" presStyleCnt="0"/>
      <dgm:spPr/>
    </dgm:pt>
    <dgm:pt modelId="{07102F0E-A6BE-4A21-9C1E-A143A488B8F0}" type="pres">
      <dgm:prSet presAssocID="{A0E2BBE0-DFC5-45BA-8741-1B03B2798E13}" presName="rootText" presStyleLbl="node1" presStyleIdx="1" presStyleCnt="3" custScaleX="205906" custScaleY="116397" custLinFactNeighborX="8456" custLinFactNeighborY="7516"/>
      <dgm:spPr/>
      <dgm:t>
        <a:bodyPr/>
        <a:lstStyle/>
        <a:p>
          <a:endParaRPr lang="en-US"/>
        </a:p>
      </dgm:t>
    </dgm:pt>
    <dgm:pt modelId="{8DA56E06-225F-4963-8D02-3C29A315C54A}" type="pres">
      <dgm:prSet presAssocID="{A0E2BBE0-DFC5-45BA-8741-1B03B2798E13}" presName="rootConnector" presStyleLbl="node1" presStyleIdx="1" presStyleCnt="3"/>
      <dgm:spPr/>
      <dgm:t>
        <a:bodyPr/>
        <a:lstStyle/>
        <a:p>
          <a:endParaRPr lang="en-US"/>
        </a:p>
      </dgm:t>
    </dgm:pt>
    <dgm:pt modelId="{40FCA2A9-C3AC-454A-90E1-02A65AC0CC38}" type="pres">
      <dgm:prSet presAssocID="{A0E2BBE0-DFC5-45BA-8741-1B03B2798E13}" presName="childShape" presStyleCnt="0"/>
      <dgm:spPr/>
    </dgm:pt>
    <dgm:pt modelId="{EE295C35-3948-4216-9BE8-9DE48BDB857F}" type="pres">
      <dgm:prSet presAssocID="{0DFF21C4-9BBA-4712-A05C-A0E91401AE46}" presName="Name13" presStyleLbl="parChTrans1D2" presStyleIdx="3" presStyleCnt="9"/>
      <dgm:spPr/>
      <dgm:t>
        <a:bodyPr/>
        <a:lstStyle/>
        <a:p>
          <a:endParaRPr lang="en-US"/>
        </a:p>
      </dgm:t>
    </dgm:pt>
    <dgm:pt modelId="{FD18FDE4-3205-443F-AF0A-785AF949D75F}" type="pres">
      <dgm:prSet presAssocID="{325EF7A8-4EA6-49EE-8B43-42AB88B010BE}" presName="childText" presStyleLbl="bgAcc1" presStyleIdx="3" presStyleCnt="9" custScaleX="269116" custScaleY="164869">
        <dgm:presLayoutVars>
          <dgm:bulletEnabled val="1"/>
        </dgm:presLayoutVars>
      </dgm:prSet>
      <dgm:spPr/>
      <dgm:t>
        <a:bodyPr/>
        <a:lstStyle/>
        <a:p>
          <a:endParaRPr lang="en-US"/>
        </a:p>
      </dgm:t>
    </dgm:pt>
    <dgm:pt modelId="{525634AC-D57A-401F-BDF0-DC6321338AC8}" type="pres">
      <dgm:prSet presAssocID="{A04B7BC4-A0D9-46AA-B174-6AC9CA2D96D5}" presName="Name13" presStyleLbl="parChTrans1D2" presStyleIdx="4" presStyleCnt="9"/>
      <dgm:spPr/>
      <dgm:t>
        <a:bodyPr/>
        <a:lstStyle/>
        <a:p>
          <a:endParaRPr lang="en-US"/>
        </a:p>
      </dgm:t>
    </dgm:pt>
    <dgm:pt modelId="{D2DB22A4-B7EE-4384-B84F-81471E5CF109}" type="pres">
      <dgm:prSet presAssocID="{3B28A124-C3B0-4562-91E1-4BAD4B970C0E}" presName="childText" presStyleLbl="bgAcc1" presStyleIdx="4" presStyleCnt="9" custScaleX="241656" custScaleY="237561" custLinFactNeighborX="-2545" custLinFactNeighborY="8144">
        <dgm:presLayoutVars>
          <dgm:bulletEnabled val="1"/>
        </dgm:presLayoutVars>
      </dgm:prSet>
      <dgm:spPr/>
      <dgm:t>
        <a:bodyPr/>
        <a:lstStyle/>
        <a:p>
          <a:endParaRPr lang="en-US"/>
        </a:p>
      </dgm:t>
    </dgm:pt>
    <dgm:pt modelId="{D4D8B998-D71F-413B-8235-11EB54F10FAE}" type="pres">
      <dgm:prSet presAssocID="{C72E065E-43D3-4858-BA14-2E61F114F465}" presName="Name13" presStyleLbl="parChTrans1D2" presStyleIdx="5" presStyleCnt="9"/>
      <dgm:spPr/>
      <dgm:t>
        <a:bodyPr/>
        <a:lstStyle/>
        <a:p>
          <a:endParaRPr lang="en-US"/>
        </a:p>
      </dgm:t>
    </dgm:pt>
    <dgm:pt modelId="{ACE6E5AF-1A8E-48F3-84B5-E0829B7B15BC}" type="pres">
      <dgm:prSet presAssocID="{D7E0863C-1C80-47FC-83F6-7D0BDF2EA06D}" presName="childText" presStyleLbl="bgAcc1" presStyleIdx="5" presStyleCnt="9" custScaleX="198952" custLinFactNeighborX="8776" custLinFactNeighborY="19622">
        <dgm:presLayoutVars>
          <dgm:bulletEnabled val="1"/>
        </dgm:presLayoutVars>
      </dgm:prSet>
      <dgm:spPr/>
      <dgm:t>
        <a:bodyPr/>
        <a:lstStyle/>
        <a:p>
          <a:endParaRPr lang="en-US"/>
        </a:p>
      </dgm:t>
    </dgm:pt>
    <dgm:pt modelId="{1D21E1CE-433B-4C41-BA2B-E36EBB24D7CD}" type="pres">
      <dgm:prSet presAssocID="{F2CDEE12-FCFE-4FB9-BC95-21FE4D7B5B08}" presName="root" presStyleCnt="0"/>
      <dgm:spPr/>
    </dgm:pt>
    <dgm:pt modelId="{A8A77198-AD5D-4C57-91B7-6A283679E77F}" type="pres">
      <dgm:prSet presAssocID="{F2CDEE12-FCFE-4FB9-BC95-21FE4D7B5B08}" presName="rootComposite" presStyleCnt="0"/>
      <dgm:spPr/>
    </dgm:pt>
    <dgm:pt modelId="{4B138DDA-5BFA-4D13-A67D-80E5822904ED}" type="pres">
      <dgm:prSet presAssocID="{F2CDEE12-FCFE-4FB9-BC95-21FE4D7B5B08}" presName="rootText" presStyleLbl="node1" presStyleIdx="2" presStyleCnt="3" custScaleX="233628" custScaleY="126811" custLinFactNeighborX="8456" custLinFactNeighborY="7516"/>
      <dgm:spPr/>
      <dgm:t>
        <a:bodyPr/>
        <a:lstStyle/>
        <a:p>
          <a:endParaRPr lang="en-US"/>
        </a:p>
      </dgm:t>
    </dgm:pt>
    <dgm:pt modelId="{2BEFEF87-87E5-4117-8225-BED3BBD62A47}" type="pres">
      <dgm:prSet presAssocID="{F2CDEE12-FCFE-4FB9-BC95-21FE4D7B5B08}" presName="rootConnector" presStyleLbl="node1" presStyleIdx="2" presStyleCnt="3"/>
      <dgm:spPr/>
      <dgm:t>
        <a:bodyPr/>
        <a:lstStyle/>
        <a:p>
          <a:endParaRPr lang="en-US"/>
        </a:p>
      </dgm:t>
    </dgm:pt>
    <dgm:pt modelId="{DCAA9805-72C4-42E1-9F22-51F4A3432151}" type="pres">
      <dgm:prSet presAssocID="{F2CDEE12-FCFE-4FB9-BC95-21FE4D7B5B08}" presName="childShape" presStyleCnt="0"/>
      <dgm:spPr/>
    </dgm:pt>
    <dgm:pt modelId="{E22B17C3-88A7-4B7D-8E5C-6ACBEB9B6FEE}" type="pres">
      <dgm:prSet presAssocID="{AB65BA5E-56ED-4249-B54C-B5F8A1FA6461}" presName="Name13" presStyleLbl="parChTrans1D2" presStyleIdx="6" presStyleCnt="9"/>
      <dgm:spPr/>
      <dgm:t>
        <a:bodyPr/>
        <a:lstStyle/>
        <a:p>
          <a:endParaRPr lang="en-US"/>
        </a:p>
      </dgm:t>
    </dgm:pt>
    <dgm:pt modelId="{21CB10E2-B6FC-4262-B371-D2B503010172}" type="pres">
      <dgm:prSet presAssocID="{691DBB1B-CFD3-43CE-80EA-28D224F1F38E}" presName="childText" presStyleLbl="bgAcc1" presStyleIdx="6" presStyleCnt="9" custScaleX="247736" custScaleY="179846">
        <dgm:presLayoutVars>
          <dgm:bulletEnabled val="1"/>
        </dgm:presLayoutVars>
      </dgm:prSet>
      <dgm:spPr/>
      <dgm:t>
        <a:bodyPr/>
        <a:lstStyle/>
        <a:p>
          <a:endParaRPr lang="en-US"/>
        </a:p>
      </dgm:t>
    </dgm:pt>
    <dgm:pt modelId="{26F6C673-ABAD-4875-9B72-A626BC0C3B79}" type="pres">
      <dgm:prSet presAssocID="{AFBD87F1-E6C1-4130-84A9-0B0C93741525}" presName="Name13" presStyleLbl="parChTrans1D2" presStyleIdx="7" presStyleCnt="9"/>
      <dgm:spPr/>
      <dgm:t>
        <a:bodyPr/>
        <a:lstStyle/>
        <a:p>
          <a:endParaRPr lang="en-US"/>
        </a:p>
      </dgm:t>
    </dgm:pt>
    <dgm:pt modelId="{BDAB37F9-F5F8-4963-A5A8-6BD75EE18117}" type="pres">
      <dgm:prSet presAssocID="{E7E5548B-8C0D-4B55-8614-926DD7A4E3EA}" presName="childText" presStyleLbl="bgAcc1" presStyleIdx="7" presStyleCnt="9" custScaleX="245353" custScaleY="227588" custLinFactNeighborX="5416" custLinFactNeighborY="2087">
        <dgm:presLayoutVars>
          <dgm:bulletEnabled val="1"/>
        </dgm:presLayoutVars>
      </dgm:prSet>
      <dgm:spPr/>
      <dgm:t>
        <a:bodyPr/>
        <a:lstStyle/>
        <a:p>
          <a:endParaRPr lang="en-US"/>
        </a:p>
      </dgm:t>
    </dgm:pt>
    <dgm:pt modelId="{89434D0D-8C27-4691-99F2-BA6E930E1CFA}" type="pres">
      <dgm:prSet presAssocID="{0213D61B-9340-4068-A946-D072A7F0FCC6}" presName="Name13" presStyleLbl="parChTrans1D2" presStyleIdx="8" presStyleCnt="9"/>
      <dgm:spPr/>
      <dgm:t>
        <a:bodyPr/>
        <a:lstStyle/>
        <a:p>
          <a:endParaRPr lang="en-US"/>
        </a:p>
      </dgm:t>
    </dgm:pt>
    <dgm:pt modelId="{F9CA1B9A-1E94-49EF-A84B-881F74A9EAD3}" type="pres">
      <dgm:prSet presAssocID="{A936F0F9-3DFD-48AC-9718-0417C66B4908}" presName="childText" presStyleLbl="bgAcc1" presStyleIdx="8" presStyleCnt="9" custScaleX="271794" custScaleY="145983" custLinFactNeighborX="-1150" custLinFactNeighborY="18049">
        <dgm:presLayoutVars>
          <dgm:bulletEnabled val="1"/>
        </dgm:presLayoutVars>
      </dgm:prSet>
      <dgm:spPr/>
      <dgm:t>
        <a:bodyPr/>
        <a:lstStyle/>
        <a:p>
          <a:endParaRPr lang="en-US"/>
        </a:p>
      </dgm:t>
    </dgm:pt>
  </dgm:ptLst>
  <dgm:cxnLst>
    <dgm:cxn modelId="{DA7E57D3-8231-4AEC-A6BC-C40803DA9A77}" type="presOf" srcId="{F2CDEE12-FCFE-4FB9-BC95-21FE4D7B5B08}" destId="{2BEFEF87-87E5-4117-8225-BED3BBD62A47}" srcOrd="1" destOrd="0" presId="urn:microsoft.com/office/officeart/2005/8/layout/hierarchy3"/>
    <dgm:cxn modelId="{AAE174EF-2F14-45D0-99EB-82F3A8509437}" type="presOf" srcId="{0DFF21C4-9BBA-4712-A05C-A0E91401AE46}" destId="{EE295C35-3948-4216-9BE8-9DE48BDB857F}" srcOrd="0" destOrd="0" presId="urn:microsoft.com/office/officeart/2005/8/layout/hierarchy3"/>
    <dgm:cxn modelId="{D677D755-EC40-445D-9207-CD438F00B80E}" type="presOf" srcId="{0213D61B-9340-4068-A946-D072A7F0FCC6}" destId="{89434D0D-8C27-4691-99F2-BA6E930E1CFA}" srcOrd="0" destOrd="0" presId="urn:microsoft.com/office/officeart/2005/8/layout/hierarchy3"/>
    <dgm:cxn modelId="{87F77CC7-FB4C-43FA-883D-861798F6B67C}" type="presOf" srcId="{A0E2BBE0-DFC5-45BA-8741-1B03B2798E13}" destId="{8DA56E06-225F-4963-8D02-3C29A315C54A}" srcOrd="1" destOrd="0" presId="urn:microsoft.com/office/officeart/2005/8/layout/hierarchy3"/>
    <dgm:cxn modelId="{532F786D-964A-4C3C-90F9-A88AEBF0C44C}" srcId="{F2CDEE12-FCFE-4FB9-BC95-21FE4D7B5B08}" destId="{691DBB1B-CFD3-43CE-80EA-28D224F1F38E}" srcOrd="0" destOrd="0" parTransId="{AB65BA5E-56ED-4249-B54C-B5F8A1FA6461}" sibTransId="{783376F7-4EC0-42F0-A139-A6358DFDFBD6}"/>
    <dgm:cxn modelId="{34E7F8E1-D2A9-41F3-A110-ED8522F35B1F}" type="presOf" srcId="{604D1B39-35A6-430D-A249-6A903BAED27A}" destId="{33E227B3-FD24-4BC2-BB46-4EE00E9680DF}" srcOrd="0" destOrd="0" presId="urn:microsoft.com/office/officeart/2005/8/layout/hierarchy3"/>
    <dgm:cxn modelId="{3B7CBED5-DDAD-46C3-A073-05D67237EB41}" type="presOf" srcId="{77443580-844D-4C19-B76E-C3F57B38FC3C}" destId="{EE5CFAE5-40BB-49A5-908D-3393489A437E}" srcOrd="0" destOrd="0" presId="urn:microsoft.com/office/officeart/2005/8/layout/hierarchy3"/>
    <dgm:cxn modelId="{6938CD85-3842-4A63-88DC-486B5F9F177D}" type="presOf" srcId="{5935E0C7-8CE1-4688-8313-169D6E418D85}" destId="{DE394B65-707E-46FB-A5B7-CB6BDF22EBDD}" srcOrd="0" destOrd="0" presId="urn:microsoft.com/office/officeart/2005/8/layout/hierarchy3"/>
    <dgm:cxn modelId="{0C82209C-55DD-44E9-81F3-8BF72460E29F}" srcId="{A0E2BBE0-DFC5-45BA-8741-1B03B2798E13}" destId="{D7E0863C-1C80-47FC-83F6-7D0BDF2EA06D}" srcOrd="2" destOrd="0" parTransId="{C72E065E-43D3-4858-BA14-2E61F114F465}" sibTransId="{BAF2984F-33FC-4BDD-B8AB-17363C65A8EF}"/>
    <dgm:cxn modelId="{5A21B49A-B4F7-4133-8916-53A9C1280D3E}" type="presOf" srcId="{45CDAC86-ADE3-47E9-8794-D0528285C1CD}" destId="{B9C63BA9-BAE3-4816-86B2-7840B9CD4544}" srcOrd="0" destOrd="0" presId="urn:microsoft.com/office/officeart/2005/8/layout/hierarchy3"/>
    <dgm:cxn modelId="{DC10D089-B407-4D80-AD43-6567EE0BE346}" type="presOf" srcId="{D626EE94-64D6-4F8E-8E7C-DEF67E905ACB}" destId="{66E19373-7BA6-492E-BD5A-1574A021E847}" srcOrd="0" destOrd="0" presId="urn:microsoft.com/office/officeart/2005/8/layout/hierarchy3"/>
    <dgm:cxn modelId="{33C972BF-8F09-41AC-B4DA-A12DCC860100}" srcId="{A0E2BBE0-DFC5-45BA-8741-1B03B2798E13}" destId="{3B28A124-C3B0-4562-91E1-4BAD4B970C0E}" srcOrd="1" destOrd="0" parTransId="{A04B7BC4-A0D9-46AA-B174-6AC9CA2D96D5}" sibTransId="{AB9A9567-4024-4ECF-AD58-63B9631ABF5B}"/>
    <dgm:cxn modelId="{7EF4B47D-9CC0-4146-8057-3D44769B343B}" type="presOf" srcId="{F2CDEE12-FCFE-4FB9-BC95-21FE4D7B5B08}" destId="{4B138DDA-5BFA-4D13-A67D-80E5822904ED}" srcOrd="0" destOrd="0" presId="urn:microsoft.com/office/officeart/2005/8/layout/hierarchy3"/>
    <dgm:cxn modelId="{753DB6D8-34C7-479A-8AF1-33A8DB59F027}" type="presOf" srcId="{691DBB1B-CFD3-43CE-80EA-28D224F1F38E}" destId="{21CB10E2-B6FC-4262-B371-D2B503010172}" srcOrd="0" destOrd="0" presId="urn:microsoft.com/office/officeart/2005/8/layout/hierarchy3"/>
    <dgm:cxn modelId="{C73D6863-019F-4E77-A6A2-B6F8F2CC4A99}" type="presOf" srcId="{3B28A124-C3B0-4562-91E1-4BAD4B970C0E}" destId="{D2DB22A4-B7EE-4384-B84F-81471E5CF109}" srcOrd="0" destOrd="0" presId="urn:microsoft.com/office/officeart/2005/8/layout/hierarchy3"/>
    <dgm:cxn modelId="{EE80911A-AA2F-4A3D-8B43-9F94F31FFB39}" type="presOf" srcId="{A0E2BBE0-DFC5-45BA-8741-1B03B2798E13}" destId="{07102F0E-A6BE-4A21-9C1E-A143A488B8F0}" srcOrd="0" destOrd="0" presId="urn:microsoft.com/office/officeart/2005/8/layout/hierarchy3"/>
    <dgm:cxn modelId="{14A906AA-DA3C-47AA-B37A-27C494FCF271}" srcId="{93B067B1-E260-4078-9A56-4DEADF41CC3D}" destId="{D626EE94-64D6-4F8E-8E7C-DEF67E905ACB}" srcOrd="1" destOrd="0" parTransId="{27CBC4A7-3BDB-4C12-AB66-4DB5CA772A74}" sibTransId="{086B7919-0B0D-4E4C-ABA8-531972F36C48}"/>
    <dgm:cxn modelId="{523E1FF4-2C86-4DC8-9F2F-00D5376C93A0}" srcId="{A0E2BBE0-DFC5-45BA-8741-1B03B2798E13}" destId="{325EF7A8-4EA6-49EE-8B43-42AB88B010BE}" srcOrd="0" destOrd="0" parTransId="{0DFF21C4-9BBA-4712-A05C-A0E91401AE46}" sibTransId="{F72517EE-6E2D-4806-9090-5A47D3252A68}"/>
    <dgm:cxn modelId="{B4AA9943-1FEB-41A5-ABAD-01319B75C92E}" srcId="{F2CDEE12-FCFE-4FB9-BC95-21FE4D7B5B08}" destId="{E7E5548B-8C0D-4B55-8614-926DD7A4E3EA}" srcOrd="1" destOrd="0" parTransId="{AFBD87F1-E6C1-4130-84A9-0B0C93741525}" sibTransId="{0C64A012-5066-453D-A94A-0E1450ADFD01}"/>
    <dgm:cxn modelId="{040A9C4A-23FB-4E60-B40F-C1352B639193}" srcId="{93B067B1-E260-4078-9A56-4DEADF41CC3D}" destId="{77443580-844D-4C19-B76E-C3F57B38FC3C}" srcOrd="0" destOrd="0" parTransId="{C03E2C76-1F66-418F-B632-0075DF21D2C0}" sibTransId="{6C720119-1E51-4292-824A-4CF69B5312BB}"/>
    <dgm:cxn modelId="{56F2CC34-9230-4AFF-9DBE-580E1420BD0A}" type="presOf" srcId="{27CBC4A7-3BDB-4C12-AB66-4DB5CA772A74}" destId="{71BA929E-E400-47E4-BC10-F7A082B877B8}" srcOrd="0" destOrd="0" presId="urn:microsoft.com/office/officeart/2005/8/layout/hierarchy3"/>
    <dgm:cxn modelId="{8B1890ED-B1F6-47EE-9D41-E0CC93F35EE3}" type="presOf" srcId="{93B067B1-E260-4078-9A56-4DEADF41CC3D}" destId="{024CDC1E-C186-4D51-AAB8-6423897F2974}" srcOrd="0" destOrd="0" presId="urn:microsoft.com/office/officeart/2005/8/layout/hierarchy3"/>
    <dgm:cxn modelId="{E7EC3508-7B7E-46B9-8039-75F9C705149E}" type="presOf" srcId="{AFBD87F1-E6C1-4130-84A9-0B0C93741525}" destId="{26F6C673-ABAD-4875-9B72-A626BC0C3B79}" srcOrd="0" destOrd="0" presId="urn:microsoft.com/office/officeart/2005/8/layout/hierarchy3"/>
    <dgm:cxn modelId="{56D22F50-E601-4C58-9AFF-D3BD70086482}" type="presOf" srcId="{E7E5548B-8C0D-4B55-8614-926DD7A4E3EA}" destId="{BDAB37F9-F5F8-4963-A5A8-6BD75EE18117}" srcOrd="0" destOrd="0" presId="urn:microsoft.com/office/officeart/2005/8/layout/hierarchy3"/>
    <dgm:cxn modelId="{7AC99E53-4BA9-4C30-AE5F-A753821837D1}" type="presOf" srcId="{93B067B1-E260-4078-9A56-4DEADF41CC3D}" destId="{80DCA723-10F8-469A-9E89-54017E9C83FB}" srcOrd="1" destOrd="0" presId="urn:microsoft.com/office/officeart/2005/8/layout/hierarchy3"/>
    <dgm:cxn modelId="{B8323420-DDA6-4DD1-B3D2-AAC31235C7CC}" srcId="{45CDAC86-ADE3-47E9-8794-D0528285C1CD}" destId="{F2CDEE12-FCFE-4FB9-BC95-21FE4D7B5B08}" srcOrd="2" destOrd="0" parTransId="{686B5007-0D52-487E-9C2E-9A8DCF7D08B7}" sibTransId="{8A00BA63-8CF5-4D49-B2CE-209C36645611}"/>
    <dgm:cxn modelId="{6CE93AF6-FA75-4DAA-946D-EAF09C4D5507}" type="presOf" srcId="{C72E065E-43D3-4858-BA14-2E61F114F465}" destId="{D4D8B998-D71F-413B-8235-11EB54F10FAE}" srcOrd="0" destOrd="0" presId="urn:microsoft.com/office/officeart/2005/8/layout/hierarchy3"/>
    <dgm:cxn modelId="{517FCDF3-91A6-475C-89F2-EC344097A5BE}" type="presOf" srcId="{A936F0F9-3DFD-48AC-9718-0417C66B4908}" destId="{F9CA1B9A-1E94-49EF-A84B-881F74A9EAD3}" srcOrd="0" destOrd="0" presId="urn:microsoft.com/office/officeart/2005/8/layout/hierarchy3"/>
    <dgm:cxn modelId="{A8F467BA-DF70-4F71-9D92-CD8B182E79C5}" srcId="{45CDAC86-ADE3-47E9-8794-D0528285C1CD}" destId="{93B067B1-E260-4078-9A56-4DEADF41CC3D}" srcOrd="0" destOrd="0" parTransId="{A42E02E3-DB87-4D04-B1F9-F9BF7A5548BC}" sibTransId="{1A6A8048-86BB-4EE9-AE7E-620AFD4450F3}"/>
    <dgm:cxn modelId="{8B44D6AF-BCC2-40E4-AA32-4D5F591C2F39}" type="presOf" srcId="{AB65BA5E-56ED-4249-B54C-B5F8A1FA6461}" destId="{E22B17C3-88A7-4B7D-8E5C-6ACBEB9B6FEE}" srcOrd="0" destOrd="0" presId="urn:microsoft.com/office/officeart/2005/8/layout/hierarchy3"/>
    <dgm:cxn modelId="{D7BA3809-5B60-48DC-9B6D-34E74EFA1542}" type="presOf" srcId="{C03E2C76-1F66-418F-B632-0075DF21D2C0}" destId="{5D968430-3D3C-4A54-9BF5-B6B6022536DE}" srcOrd="0" destOrd="0" presId="urn:microsoft.com/office/officeart/2005/8/layout/hierarchy3"/>
    <dgm:cxn modelId="{681B2030-ADAE-47FC-A111-220CB11ECFA3}" srcId="{45CDAC86-ADE3-47E9-8794-D0528285C1CD}" destId="{A0E2BBE0-DFC5-45BA-8741-1B03B2798E13}" srcOrd="1" destOrd="0" parTransId="{CC94F2B2-F5E1-4FD1-A5A5-C4A917D5FBBE}" sibTransId="{91C206B5-C5A6-420E-8137-98323ECF675C}"/>
    <dgm:cxn modelId="{CCE12B54-C23E-440C-ABC8-52CCE2127672}" srcId="{93B067B1-E260-4078-9A56-4DEADF41CC3D}" destId="{5935E0C7-8CE1-4688-8313-169D6E418D85}" srcOrd="2" destOrd="0" parTransId="{604D1B39-35A6-430D-A249-6A903BAED27A}" sibTransId="{37E59AC4-98D1-43C8-988D-B852322444A4}"/>
    <dgm:cxn modelId="{7D6FB1E7-6769-46A9-BBE7-A6B20477C787}" srcId="{F2CDEE12-FCFE-4FB9-BC95-21FE4D7B5B08}" destId="{A936F0F9-3DFD-48AC-9718-0417C66B4908}" srcOrd="2" destOrd="0" parTransId="{0213D61B-9340-4068-A946-D072A7F0FCC6}" sibTransId="{5E58D395-33BE-40C3-B12C-AB7E9A1EFEF5}"/>
    <dgm:cxn modelId="{E95EBA33-7A95-4A41-9F28-09FC4EBC56CB}" type="presOf" srcId="{A04B7BC4-A0D9-46AA-B174-6AC9CA2D96D5}" destId="{525634AC-D57A-401F-BDF0-DC6321338AC8}" srcOrd="0" destOrd="0" presId="urn:microsoft.com/office/officeart/2005/8/layout/hierarchy3"/>
    <dgm:cxn modelId="{47090097-BB9B-4020-93FA-D34C50F8C51E}" type="presOf" srcId="{D7E0863C-1C80-47FC-83F6-7D0BDF2EA06D}" destId="{ACE6E5AF-1A8E-48F3-84B5-E0829B7B15BC}" srcOrd="0" destOrd="0" presId="urn:microsoft.com/office/officeart/2005/8/layout/hierarchy3"/>
    <dgm:cxn modelId="{D720C39F-6134-4C83-A0BB-096987112C79}" type="presOf" srcId="{325EF7A8-4EA6-49EE-8B43-42AB88B010BE}" destId="{FD18FDE4-3205-443F-AF0A-785AF949D75F}" srcOrd="0" destOrd="0" presId="urn:microsoft.com/office/officeart/2005/8/layout/hierarchy3"/>
    <dgm:cxn modelId="{A3B3C00F-3C56-4121-AFDD-7438385DEE57}" type="presParOf" srcId="{B9C63BA9-BAE3-4816-86B2-7840B9CD4544}" destId="{4A6FFADD-D246-490A-8A4C-65E6A5A825FD}" srcOrd="0" destOrd="0" presId="urn:microsoft.com/office/officeart/2005/8/layout/hierarchy3"/>
    <dgm:cxn modelId="{71D1FB9E-511B-4C3B-9E5D-BDB6F1B8C0CB}" type="presParOf" srcId="{4A6FFADD-D246-490A-8A4C-65E6A5A825FD}" destId="{94E0708A-FFEE-4CB8-9B3F-D0706BEBC1C4}" srcOrd="0" destOrd="0" presId="urn:microsoft.com/office/officeart/2005/8/layout/hierarchy3"/>
    <dgm:cxn modelId="{0E94B8C1-AF1A-4F48-96CB-35BD7E476646}" type="presParOf" srcId="{94E0708A-FFEE-4CB8-9B3F-D0706BEBC1C4}" destId="{024CDC1E-C186-4D51-AAB8-6423897F2974}" srcOrd="0" destOrd="0" presId="urn:microsoft.com/office/officeart/2005/8/layout/hierarchy3"/>
    <dgm:cxn modelId="{70C2EFE2-1BD9-4C04-8616-6FC9CD4C22F4}" type="presParOf" srcId="{94E0708A-FFEE-4CB8-9B3F-D0706BEBC1C4}" destId="{80DCA723-10F8-469A-9E89-54017E9C83FB}" srcOrd="1" destOrd="0" presId="urn:microsoft.com/office/officeart/2005/8/layout/hierarchy3"/>
    <dgm:cxn modelId="{1BE108D2-E730-4888-87A8-FD1F20839E50}" type="presParOf" srcId="{4A6FFADD-D246-490A-8A4C-65E6A5A825FD}" destId="{CB2D9BC7-2893-4D6D-A744-966D5748616F}" srcOrd="1" destOrd="0" presId="urn:microsoft.com/office/officeart/2005/8/layout/hierarchy3"/>
    <dgm:cxn modelId="{81099C9A-1BA7-4EC2-9339-947815372AF9}" type="presParOf" srcId="{CB2D9BC7-2893-4D6D-A744-966D5748616F}" destId="{5D968430-3D3C-4A54-9BF5-B6B6022536DE}" srcOrd="0" destOrd="0" presId="urn:microsoft.com/office/officeart/2005/8/layout/hierarchy3"/>
    <dgm:cxn modelId="{949E65E8-3C90-47FA-ABA0-37EF25F82565}" type="presParOf" srcId="{CB2D9BC7-2893-4D6D-A744-966D5748616F}" destId="{EE5CFAE5-40BB-49A5-908D-3393489A437E}" srcOrd="1" destOrd="0" presId="urn:microsoft.com/office/officeart/2005/8/layout/hierarchy3"/>
    <dgm:cxn modelId="{33882ABF-0F68-4342-B6B9-C2BF5DE70291}" type="presParOf" srcId="{CB2D9BC7-2893-4D6D-A744-966D5748616F}" destId="{71BA929E-E400-47E4-BC10-F7A082B877B8}" srcOrd="2" destOrd="0" presId="urn:microsoft.com/office/officeart/2005/8/layout/hierarchy3"/>
    <dgm:cxn modelId="{F6B47929-21F5-496F-A849-20E50DD63727}" type="presParOf" srcId="{CB2D9BC7-2893-4D6D-A744-966D5748616F}" destId="{66E19373-7BA6-492E-BD5A-1574A021E847}" srcOrd="3" destOrd="0" presId="urn:microsoft.com/office/officeart/2005/8/layout/hierarchy3"/>
    <dgm:cxn modelId="{A6899E46-5A12-499B-BD95-77EB7DA91589}" type="presParOf" srcId="{CB2D9BC7-2893-4D6D-A744-966D5748616F}" destId="{33E227B3-FD24-4BC2-BB46-4EE00E9680DF}" srcOrd="4" destOrd="0" presId="urn:microsoft.com/office/officeart/2005/8/layout/hierarchy3"/>
    <dgm:cxn modelId="{91CBD26F-4D0F-4D77-B879-848B6D320784}" type="presParOf" srcId="{CB2D9BC7-2893-4D6D-A744-966D5748616F}" destId="{DE394B65-707E-46FB-A5B7-CB6BDF22EBDD}" srcOrd="5" destOrd="0" presId="urn:microsoft.com/office/officeart/2005/8/layout/hierarchy3"/>
    <dgm:cxn modelId="{53A76356-0170-423A-B6D4-708A0E0B1E17}" type="presParOf" srcId="{B9C63BA9-BAE3-4816-86B2-7840B9CD4544}" destId="{7DEDF26F-E4A4-4CFF-B6B1-6FEBDB2F6A72}" srcOrd="1" destOrd="0" presId="urn:microsoft.com/office/officeart/2005/8/layout/hierarchy3"/>
    <dgm:cxn modelId="{9A77B82E-E8C8-483D-984A-66788D6BBDE1}" type="presParOf" srcId="{7DEDF26F-E4A4-4CFF-B6B1-6FEBDB2F6A72}" destId="{8F640264-3095-4E7E-A241-FFA0C97FAEDD}" srcOrd="0" destOrd="0" presId="urn:microsoft.com/office/officeart/2005/8/layout/hierarchy3"/>
    <dgm:cxn modelId="{B44970ED-DFE0-4DFF-9FB4-145259C8CF9A}" type="presParOf" srcId="{8F640264-3095-4E7E-A241-FFA0C97FAEDD}" destId="{07102F0E-A6BE-4A21-9C1E-A143A488B8F0}" srcOrd="0" destOrd="0" presId="urn:microsoft.com/office/officeart/2005/8/layout/hierarchy3"/>
    <dgm:cxn modelId="{44F86A28-D76B-4000-97FA-19EA8D29FC04}" type="presParOf" srcId="{8F640264-3095-4E7E-A241-FFA0C97FAEDD}" destId="{8DA56E06-225F-4963-8D02-3C29A315C54A}" srcOrd="1" destOrd="0" presId="urn:microsoft.com/office/officeart/2005/8/layout/hierarchy3"/>
    <dgm:cxn modelId="{00F51CCD-1B73-49F5-B2B4-BA2BBC2D6C78}" type="presParOf" srcId="{7DEDF26F-E4A4-4CFF-B6B1-6FEBDB2F6A72}" destId="{40FCA2A9-C3AC-454A-90E1-02A65AC0CC38}" srcOrd="1" destOrd="0" presId="urn:microsoft.com/office/officeart/2005/8/layout/hierarchy3"/>
    <dgm:cxn modelId="{0C940F33-9CE9-4994-918D-64E9FFA36A02}" type="presParOf" srcId="{40FCA2A9-C3AC-454A-90E1-02A65AC0CC38}" destId="{EE295C35-3948-4216-9BE8-9DE48BDB857F}" srcOrd="0" destOrd="0" presId="urn:microsoft.com/office/officeart/2005/8/layout/hierarchy3"/>
    <dgm:cxn modelId="{AF323909-203C-426E-8AD7-F9C8C95C083D}" type="presParOf" srcId="{40FCA2A9-C3AC-454A-90E1-02A65AC0CC38}" destId="{FD18FDE4-3205-443F-AF0A-785AF949D75F}" srcOrd="1" destOrd="0" presId="urn:microsoft.com/office/officeart/2005/8/layout/hierarchy3"/>
    <dgm:cxn modelId="{EFD33797-42EC-4A77-944B-5B0B62BF1105}" type="presParOf" srcId="{40FCA2A9-C3AC-454A-90E1-02A65AC0CC38}" destId="{525634AC-D57A-401F-BDF0-DC6321338AC8}" srcOrd="2" destOrd="0" presId="urn:microsoft.com/office/officeart/2005/8/layout/hierarchy3"/>
    <dgm:cxn modelId="{E959DCE2-0821-4ED3-9EBE-EA6498800118}" type="presParOf" srcId="{40FCA2A9-C3AC-454A-90E1-02A65AC0CC38}" destId="{D2DB22A4-B7EE-4384-B84F-81471E5CF109}" srcOrd="3" destOrd="0" presId="urn:microsoft.com/office/officeart/2005/8/layout/hierarchy3"/>
    <dgm:cxn modelId="{DFFE7DEF-A996-4078-88D8-B0A036163D83}" type="presParOf" srcId="{40FCA2A9-C3AC-454A-90E1-02A65AC0CC38}" destId="{D4D8B998-D71F-413B-8235-11EB54F10FAE}" srcOrd="4" destOrd="0" presId="urn:microsoft.com/office/officeart/2005/8/layout/hierarchy3"/>
    <dgm:cxn modelId="{911EA488-B94B-4F37-97AE-672B673A72F1}" type="presParOf" srcId="{40FCA2A9-C3AC-454A-90E1-02A65AC0CC38}" destId="{ACE6E5AF-1A8E-48F3-84B5-E0829B7B15BC}" srcOrd="5" destOrd="0" presId="urn:microsoft.com/office/officeart/2005/8/layout/hierarchy3"/>
    <dgm:cxn modelId="{2606C507-CE7E-4B5D-B5A4-AE4879685083}" type="presParOf" srcId="{B9C63BA9-BAE3-4816-86B2-7840B9CD4544}" destId="{1D21E1CE-433B-4C41-BA2B-E36EBB24D7CD}" srcOrd="2" destOrd="0" presId="urn:microsoft.com/office/officeart/2005/8/layout/hierarchy3"/>
    <dgm:cxn modelId="{2EBC1132-D1A2-4C1D-93A1-BEE6A47DD0FD}" type="presParOf" srcId="{1D21E1CE-433B-4C41-BA2B-E36EBB24D7CD}" destId="{A8A77198-AD5D-4C57-91B7-6A283679E77F}" srcOrd="0" destOrd="0" presId="urn:microsoft.com/office/officeart/2005/8/layout/hierarchy3"/>
    <dgm:cxn modelId="{75EFDC18-7025-4B16-ACB8-E391DA240508}" type="presParOf" srcId="{A8A77198-AD5D-4C57-91B7-6A283679E77F}" destId="{4B138DDA-5BFA-4D13-A67D-80E5822904ED}" srcOrd="0" destOrd="0" presId="urn:microsoft.com/office/officeart/2005/8/layout/hierarchy3"/>
    <dgm:cxn modelId="{3301D086-AAA8-40CA-A302-20BFA47A35AF}" type="presParOf" srcId="{A8A77198-AD5D-4C57-91B7-6A283679E77F}" destId="{2BEFEF87-87E5-4117-8225-BED3BBD62A47}" srcOrd="1" destOrd="0" presId="urn:microsoft.com/office/officeart/2005/8/layout/hierarchy3"/>
    <dgm:cxn modelId="{2154659D-A945-4881-8E8F-E928CCB71FCE}" type="presParOf" srcId="{1D21E1CE-433B-4C41-BA2B-E36EBB24D7CD}" destId="{DCAA9805-72C4-42E1-9F22-51F4A3432151}" srcOrd="1" destOrd="0" presId="urn:microsoft.com/office/officeart/2005/8/layout/hierarchy3"/>
    <dgm:cxn modelId="{E213FE0A-75E7-4476-AB9F-54111451040B}" type="presParOf" srcId="{DCAA9805-72C4-42E1-9F22-51F4A3432151}" destId="{E22B17C3-88A7-4B7D-8E5C-6ACBEB9B6FEE}" srcOrd="0" destOrd="0" presId="urn:microsoft.com/office/officeart/2005/8/layout/hierarchy3"/>
    <dgm:cxn modelId="{2C6CD270-C31A-4B40-B406-F57779C61BAE}" type="presParOf" srcId="{DCAA9805-72C4-42E1-9F22-51F4A3432151}" destId="{21CB10E2-B6FC-4262-B371-D2B503010172}" srcOrd="1" destOrd="0" presId="urn:microsoft.com/office/officeart/2005/8/layout/hierarchy3"/>
    <dgm:cxn modelId="{6BF94B2D-91CB-4CCC-910A-9345067E6626}" type="presParOf" srcId="{DCAA9805-72C4-42E1-9F22-51F4A3432151}" destId="{26F6C673-ABAD-4875-9B72-A626BC0C3B79}" srcOrd="2" destOrd="0" presId="urn:microsoft.com/office/officeart/2005/8/layout/hierarchy3"/>
    <dgm:cxn modelId="{774CC29C-4A87-4849-B7FD-425B344C53AF}" type="presParOf" srcId="{DCAA9805-72C4-42E1-9F22-51F4A3432151}" destId="{BDAB37F9-F5F8-4963-A5A8-6BD75EE18117}" srcOrd="3" destOrd="0" presId="urn:microsoft.com/office/officeart/2005/8/layout/hierarchy3"/>
    <dgm:cxn modelId="{1C555F8F-B90C-4BCD-B0B5-D15ACFF86621}" type="presParOf" srcId="{DCAA9805-72C4-42E1-9F22-51F4A3432151}" destId="{89434D0D-8C27-4691-99F2-BA6E930E1CFA}" srcOrd="4" destOrd="0" presId="urn:microsoft.com/office/officeart/2005/8/layout/hierarchy3"/>
    <dgm:cxn modelId="{6828FB52-A45A-40FA-B668-58B3DE35088E}" type="presParOf" srcId="{DCAA9805-72C4-42E1-9F22-51F4A3432151}" destId="{F9CA1B9A-1E94-49EF-A84B-881F74A9EAD3}"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CDC1E-C186-4D51-AAB8-6423897F2974}">
      <dsp:nvSpPr>
        <dsp:cNvPr id="0" name=""/>
        <dsp:cNvSpPr/>
      </dsp:nvSpPr>
      <dsp:spPr>
        <a:xfrm>
          <a:off x="129482" y="98035"/>
          <a:ext cx="2458605" cy="7133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kumimoji="0" lang="en-US" sz="2200" b="1" i="0" u="none" strike="noStrike" kern="1200" cap="none" normalizeH="0" baseline="0" dirty="0" smtClean="0">
              <a:ln>
                <a:noFill/>
              </a:ln>
              <a:solidFill>
                <a:schemeClr val="bg1"/>
              </a:solidFill>
              <a:effectLst/>
              <a:latin typeface="+mn-lt"/>
              <a:cs typeface="Times New Roman" panose="02020603050405020304" pitchFamily="18" charset="0"/>
            </a:rPr>
            <a:t>Immediate settlement </a:t>
          </a:r>
          <a:endParaRPr lang="en-US" sz="2200" kern="1200" dirty="0">
            <a:solidFill>
              <a:schemeClr val="bg1"/>
            </a:solidFill>
            <a:latin typeface="+mn-lt"/>
          </a:endParaRPr>
        </a:p>
      </dsp:txBody>
      <dsp:txXfrm>
        <a:off x="150376" y="118929"/>
        <a:ext cx="2416817" cy="671583"/>
      </dsp:txXfrm>
    </dsp:sp>
    <dsp:sp modelId="{07102F0E-A6BE-4A21-9C1E-A143A488B8F0}">
      <dsp:nvSpPr>
        <dsp:cNvPr id="0" name=""/>
        <dsp:cNvSpPr/>
      </dsp:nvSpPr>
      <dsp:spPr>
        <a:xfrm>
          <a:off x="2904918" y="98035"/>
          <a:ext cx="2724350" cy="770026"/>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bg1"/>
              </a:solidFill>
              <a:latin typeface="+mn-lt"/>
              <a:cs typeface="Times New Roman" panose="02020603050405020304" pitchFamily="18" charset="0"/>
            </a:rPr>
            <a:t>Primary consolidation </a:t>
          </a:r>
          <a:r>
            <a:rPr kumimoji="0" lang="en-US" sz="2200" b="1" i="0" u="none" strike="noStrike" kern="1200" cap="none" normalizeH="0" baseline="0" dirty="0" smtClean="0">
              <a:ln>
                <a:noFill/>
              </a:ln>
              <a:solidFill>
                <a:schemeClr val="bg1"/>
              </a:solidFill>
              <a:effectLst/>
              <a:latin typeface="+mn-lt"/>
              <a:cs typeface="Times New Roman" panose="02020603050405020304" pitchFamily="18" charset="0"/>
            </a:rPr>
            <a:t>settlement </a:t>
          </a:r>
          <a:endParaRPr lang="en-US" sz="2200" kern="1200" dirty="0">
            <a:solidFill>
              <a:schemeClr val="bg1"/>
            </a:solidFill>
            <a:latin typeface="+mn-lt"/>
          </a:endParaRPr>
        </a:p>
      </dsp:txBody>
      <dsp:txXfrm>
        <a:off x="2927471" y="120588"/>
        <a:ext cx="2679244" cy="724920"/>
      </dsp:txXfrm>
    </dsp:sp>
    <dsp:sp modelId="{4B138DDA-5BFA-4D13-A67D-80E5822904ED}">
      <dsp:nvSpPr>
        <dsp:cNvPr id="0" name=""/>
        <dsp:cNvSpPr/>
      </dsp:nvSpPr>
      <dsp:spPr>
        <a:xfrm>
          <a:off x="5851819" y="96626"/>
          <a:ext cx="3091141" cy="8389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kumimoji="0" lang="en-US" sz="2200" b="1" i="0" u="none" strike="noStrike" kern="1200" cap="none" normalizeH="0" baseline="0" dirty="0" smtClean="0">
              <a:ln>
                <a:noFill/>
              </a:ln>
              <a:solidFill>
                <a:schemeClr val="bg1"/>
              </a:solidFill>
              <a:effectLst/>
              <a:latin typeface="+mn-lt"/>
              <a:cs typeface="Times New Roman" panose="02020603050405020304" pitchFamily="18" charset="0"/>
            </a:rPr>
            <a:t>Secondary </a:t>
          </a:r>
          <a:r>
            <a:rPr lang="en-US" sz="2200" b="1" kern="1200" dirty="0" smtClean="0">
              <a:solidFill>
                <a:schemeClr val="bg1"/>
              </a:solidFill>
              <a:latin typeface="+mn-lt"/>
              <a:cs typeface="Times New Roman" panose="02020603050405020304" pitchFamily="18" charset="0"/>
            </a:rPr>
            <a:t>consolidation </a:t>
          </a:r>
          <a:r>
            <a:rPr kumimoji="0" lang="en-US" sz="2200" b="1" i="0" u="none" strike="noStrike" kern="1200" cap="none" normalizeH="0" baseline="0" dirty="0" smtClean="0">
              <a:ln>
                <a:noFill/>
              </a:ln>
              <a:solidFill>
                <a:schemeClr val="bg1"/>
              </a:solidFill>
              <a:effectLst/>
              <a:latin typeface="+mn-lt"/>
              <a:cs typeface="Times New Roman" panose="02020603050405020304" pitchFamily="18" charset="0"/>
            </a:rPr>
            <a:t> or creep </a:t>
          </a:r>
          <a:endParaRPr lang="en-US" sz="2200" kern="1200" dirty="0">
            <a:solidFill>
              <a:schemeClr val="bg1"/>
            </a:solidFill>
            <a:latin typeface="+mn-lt"/>
          </a:endParaRPr>
        </a:p>
      </dsp:txBody>
      <dsp:txXfrm>
        <a:off x="5876390" y="121197"/>
        <a:ext cx="3041999" cy="7897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CDC1E-C186-4D51-AAB8-6423897F2974}">
      <dsp:nvSpPr>
        <dsp:cNvPr id="0" name=""/>
        <dsp:cNvSpPr/>
      </dsp:nvSpPr>
      <dsp:spPr>
        <a:xfrm>
          <a:off x="173522" y="50498"/>
          <a:ext cx="2312549" cy="6709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kumimoji="0" lang="en-US" sz="2100" b="1" i="0" u="none" strike="noStrike" kern="1200" cap="none" normalizeH="0" baseline="0" dirty="0" smtClean="0">
              <a:ln>
                <a:noFill/>
              </a:ln>
              <a:solidFill>
                <a:schemeClr val="bg1"/>
              </a:solidFill>
              <a:effectLst/>
              <a:latin typeface="+mn-lt"/>
              <a:cs typeface="Times New Roman" panose="02020603050405020304" pitchFamily="18" charset="0"/>
            </a:rPr>
            <a:t>Immediate settlement </a:t>
          </a:r>
          <a:endParaRPr lang="en-US" sz="2100" kern="1200" dirty="0">
            <a:solidFill>
              <a:schemeClr val="bg1"/>
            </a:solidFill>
            <a:latin typeface="+mn-lt"/>
          </a:endParaRPr>
        </a:p>
      </dsp:txBody>
      <dsp:txXfrm>
        <a:off x="193175" y="70151"/>
        <a:ext cx="2273243" cy="631686"/>
      </dsp:txXfrm>
    </dsp:sp>
    <dsp:sp modelId="{5D968430-3D3C-4A54-9BF5-B6B6022536DE}">
      <dsp:nvSpPr>
        <dsp:cNvPr id="0" name=""/>
        <dsp:cNvSpPr/>
      </dsp:nvSpPr>
      <dsp:spPr>
        <a:xfrm>
          <a:off x="404777" y="721491"/>
          <a:ext cx="112902" cy="697755"/>
        </a:xfrm>
        <a:custGeom>
          <a:avLst/>
          <a:gdLst/>
          <a:ahLst/>
          <a:cxnLst/>
          <a:rect l="0" t="0" r="0" b="0"/>
          <a:pathLst>
            <a:path>
              <a:moveTo>
                <a:pt x="0" y="0"/>
              </a:moveTo>
              <a:lnTo>
                <a:pt x="0" y="697755"/>
              </a:lnTo>
              <a:lnTo>
                <a:pt x="112902" y="6977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5CFAE5-40BB-49A5-908D-3393489A437E}">
      <dsp:nvSpPr>
        <dsp:cNvPr id="0" name=""/>
        <dsp:cNvSpPr/>
      </dsp:nvSpPr>
      <dsp:spPr>
        <a:xfrm>
          <a:off x="517680" y="830286"/>
          <a:ext cx="2273877" cy="117792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kumimoji="0" lang="en-US" sz="2000" b="0" i="0" u="none" strike="noStrike" kern="1200" cap="none" normalizeH="0" baseline="0" dirty="0" smtClean="0">
              <a:ln>
                <a:noFill/>
              </a:ln>
              <a:solidFill>
                <a:srgbClr val="000000"/>
              </a:solidFill>
              <a:effectLst/>
              <a:latin typeface="+mn-lt"/>
              <a:cs typeface="Times New Roman" panose="02020603050405020304" pitchFamily="18" charset="0"/>
            </a:rPr>
            <a:t>Due to distortion or elastic deformation with no change in </a:t>
          </a:r>
          <a:r>
            <a:rPr kumimoji="0" lang="en-US" sz="2000" b="0" i="0" u="none" strike="noStrike" kern="1200" cap="none" normalizeH="0" baseline="0" dirty="0" smtClean="0">
              <a:ln>
                <a:noFill/>
              </a:ln>
              <a:solidFill>
                <a:schemeClr val="tx1"/>
              </a:solidFill>
              <a:effectLst/>
              <a:latin typeface="+mn-lt"/>
              <a:cs typeface="Times New Roman" panose="02020603050405020304" pitchFamily="18" charset="0"/>
            </a:rPr>
            <a:t>water content</a:t>
          </a:r>
          <a:endParaRPr lang="en-US" sz="2000" kern="1200" dirty="0">
            <a:solidFill>
              <a:schemeClr val="tx1"/>
            </a:solidFill>
            <a:latin typeface="+mn-lt"/>
          </a:endParaRPr>
        </a:p>
      </dsp:txBody>
      <dsp:txXfrm>
        <a:off x="552180" y="864786"/>
        <a:ext cx="2204877" cy="1108922"/>
      </dsp:txXfrm>
    </dsp:sp>
    <dsp:sp modelId="{71BA929E-E400-47E4-BC10-F7A082B877B8}">
      <dsp:nvSpPr>
        <dsp:cNvPr id="0" name=""/>
        <dsp:cNvSpPr/>
      </dsp:nvSpPr>
      <dsp:spPr>
        <a:xfrm>
          <a:off x="404777" y="721491"/>
          <a:ext cx="112902" cy="2042286"/>
        </a:xfrm>
        <a:custGeom>
          <a:avLst/>
          <a:gdLst/>
          <a:ahLst/>
          <a:cxnLst/>
          <a:rect l="0" t="0" r="0" b="0"/>
          <a:pathLst>
            <a:path>
              <a:moveTo>
                <a:pt x="0" y="0"/>
              </a:moveTo>
              <a:lnTo>
                <a:pt x="0" y="2042286"/>
              </a:lnTo>
              <a:lnTo>
                <a:pt x="112902" y="20422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E19373-7BA6-492E-BD5A-1574A021E847}">
      <dsp:nvSpPr>
        <dsp:cNvPr id="0" name=""/>
        <dsp:cNvSpPr/>
      </dsp:nvSpPr>
      <dsp:spPr>
        <a:xfrm>
          <a:off x="517680" y="2296859"/>
          <a:ext cx="2102634" cy="9338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kumimoji="0" lang="en-US" sz="2000" b="0" i="0" u="none" strike="noStrike" kern="1200" cap="none" normalizeH="0" baseline="0" dirty="0" smtClean="0">
              <a:ln>
                <a:noFill/>
              </a:ln>
              <a:solidFill>
                <a:srgbClr val="1C31FC"/>
              </a:solidFill>
              <a:effectLst/>
              <a:latin typeface="+mn-lt"/>
              <a:cs typeface="Times New Roman" panose="02020603050405020304" pitchFamily="18" charset="0"/>
            </a:rPr>
            <a:t>Occurs rapidly </a:t>
          </a:r>
          <a:r>
            <a:rPr kumimoji="0" lang="en-US" sz="2000" b="0" i="0" u="none" strike="noStrike" kern="1200" cap="none" normalizeH="0" baseline="0" dirty="0" smtClean="0">
              <a:ln>
                <a:noFill/>
              </a:ln>
              <a:solidFill>
                <a:srgbClr val="000000"/>
              </a:solidFill>
              <a:effectLst/>
              <a:latin typeface="+mn-lt"/>
              <a:cs typeface="Times New Roman" panose="02020603050405020304" pitchFamily="18" charset="0"/>
            </a:rPr>
            <a:t>during the application of load</a:t>
          </a:r>
        </a:p>
      </dsp:txBody>
      <dsp:txXfrm>
        <a:off x="545031" y="2324210"/>
        <a:ext cx="2047932" cy="879136"/>
      </dsp:txXfrm>
    </dsp:sp>
    <dsp:sp modelId="{33E227B3-FD24-4BC2-BB46-4EE00E9680DF}">
      <dsp:nvSpPr>
        <dsp:cNvPr id="0" name=""/>
        <dsp:cNvSpPr/>
      </dsp:nvSpPr>
      <dsp:spPr>
        <a:xfrm>
          <a:off x="404777" y="721491"/>
          <a:ext cx="112902" cy="3221345"/>
        </a:xfrm>
        <a:custGeom>
          <a:avLst/>
          <a:gdLst/>
          <a:ahLst/>
          <a:cxnLst/>
          <a:rect l="0" t="0" r="0" b="0"/>
          <a:pathLst>
            <a:path>
              <a:moveTo>
                <a:pt x="0" y="0"/>
              </a:moveTo>
              <a:lnTo>
                <a:pt x="0" y="3221345"/>
              </a:lnTo>
              <a:lnTo>
                <a:pt x="112902" y="32213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394B65-707E-46FB-A5B7-CB6BDF22EBDD}">
      <dsp:nvSpPr>
        <dsp:cNvPr id="0" name=""/>
        <dsp:cNvSpPr/>
      </dsp:nvSpPr>
      <dsp:spPr>
        <a:xfrm>
          <a:off x="517680" y="3483593"/>
          <a:ext cx="2346357" cy="9184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kumimoji="0" lang="en-US" sz="2000" b="0" i="0" u="none" strike="noStrike" kern="1200" cap="none" normalizeH="0" baseline="0" dirty="0" smtClean="0">
              <a:ln>
                <a:noFill/>
              </a:ln>
              <a:solidFill>
                <a:srgbClr val="000000"/>
              </a:solidFill>
              <a:effectLst/>
              <a:latin typeface="+mn-lt"/>
              <a:cs typeface="Times New Roman" panose="02020603050405020304" pitchFamily="18" charset="0"/>
            </a:rPr>
            <a:t>Quite small quantity in dense </a:t>
          </a:r>
          <a:r>
            <a:rPr kumimoji="0" lang="en-US" sz="2000" b="0" i="0" u="none" strike="noStrike" kern="1200" cap="none" normalizeH="0" baseline="0" dirty="0" smtClean="0">
              <a:ln>
                <a:noFill/>
              </a:ln>
              <a:solidFill>
                <a:srgbClr val="1C31FC"/>
              </a:solidFill>
              <a:effectLst/>
              <a:latin typeface="+mn-lt"/>
              <a:cs typeface="Times New Roman" panose="02020603050405020304" pitchFamily="18" charset="0"/>
            </a:rPr>
            <a:t>sands, gravels</a:t>
          </a:r>
          <a:r>
            <a:rPr kumimoji="0" lang="en-US" sz="2000" b="0" i="0" u="none" strike="noStrike" kern="1200" cap="none" normalizeH="0" baseline="0" dirty="0" smtClean="0">
              <a:ln>
                <a:noFill/>
              </a:ln>
              <a:solidFill>
                <a:srgbClr val="000000"/>
              </a:solidFill>
              <a:effectLst/>
              <a:latin typeface="+mn-lt"/>
              <a:cs typeface="Times New Roman" panose="02020603050405020304" pitchFamily="18" charset="0"/>
            </a:rPr>
            <a:t> and </a:t>
          </a:r>
          <a:r>
            <a:rPr kumimoji="0" lang="en-US" sz="2000" b="0" i="0" u="none" strike="noStrike" kern="1200" cap="none" normalizeH="0" baseline="0" dirty="0" smtClean="0">
              <a:ln>
                <a:noFill/>
              </a:ln>
              <a:solidFill>
                <a:srgbClr val="1C31FC"/>
              </a:solidFill>
              <a:effectLst/>
              <a:latin typeface="+mn-lt"/>
              <a:cs typeface="Times New Roman" panose="02020603050405020304" pitchFamily="18" charset="0"/>
            </a:rPr>
            <a:t>stiff clays</a:t>
          </a:r>
        </a:p>
      </dsp:txBody>
      <dsp:txXfrm>
        <a:off x="544582" y="3510495"/>
        <a:ext cx="2292553" cy="864683"/>
      </dsp:txXfrm>
    </dsp:sp>
    <dsp:sp modelId="{07102F0E-A6BE-4A21-9C1E-A143A488B8F0}">
      <dsp:nvSpPr>
        <dsp:cNvPr id="0" name=""/>
        <dsp:cNvSpPr/>
      </dsp:nvSpPr>
      <dsp:spPr>
        <a:xfrm>
          <a:off x="2784081" y="50498"/>
          <a:ext cx="2562508" cy="7242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bg1"/>
              </a:solidFill>
              <a:latin typeface="+mn-lt"/>
              <a:cs typeface="Times New Roman" panose="02020603050405020304" pitchFamily="18" charset="0"/>
            </a:rPr>
            <a:t>Primary consolidation </a:t>
          </a:r>
          <a:r>
            <a:rPr kumimoji="0" lang="en-US" sz="2100" b="1" i="0" u="none" strike="noStrike" kern="1200" cap="none" normalizeH="0" baseline="0" dirty="0" smtClean="0">
              <a:ln>
                <a:noFill/>
              </a:ln>
              <a:solidFill>
                <a:schemeClr val="bg1"/>
              </a:solidFill>
              <a:effectLst/>
              <a:latin typeface="+mn-lt"/>
              <a:cs typeface="Times New Roman" panose="02020603050405020304" pitchFamily="18" charset="0"/>
            </a:rPr>
            <a:t>settlement </a:t>
          </a:r>
          <a:endParaRPr lang="en-US" sz="2100" kern="1200" dirty="0">
            <a:solidFill>
              <a:schemeClr val="bg1"/>
            </a:solidFill>
            <a:latin typeface="+mn-lt"/>
          </a:endParaRPr>
        </a:p>
      </dsp:txBody>
      <dsp:txXfrm>
        <a:off x="2805294" y="71711"/>
        <a:ext cx="2520082" cy="681856"/>
      </dsp:txXfrm>
    </dsp:sp>
    <dsp:sp modelId="{EE295C35-3948-4216-9BE8-9DE48BDB857F}">
      <dsp:nvSpPr>
        <dsp:cNvPr id="0" name=""/>
        <dsp:cNvSpPr/>
      </dsp:nvSpPr>
      <dsp:spPr>
        <a:xfrm>
          <a:off x="3040332" y="774781"/>
          <a:ext cx="151015" cy="621744"/>
        </a:xfrm>
        <a:custGeom>
          <a:avLst/>
          <a:gdLst/>
          <a:ahLst/>
          <a:cxnLst/>
          <a:rect l="0" t="0" r="0" b="0"/>
          <a:pathLst>
            <a:path>
              <a:moveTo>
                <a:pt x="0" y="0"/>
              </a:moveTo>
              <a:lnTo>
                <a:pt x="0" y="621744"/>
              </a:lnTo>
              <a:lnTo>
                <a:pt x="151015" y="6217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18FDE4-3205-443F-AF0A-785AF949D75F}">
      <dsp:nvSpPr>
        <dsp:cNvPr id="0" name=""/>
        <dsp:cNvSpPr/>
      </dsp:nvSpPr>
      <dsp:spPr>
        <a:xfrm>
          <a:off x="3191347" y="883575"/>
          <a:ext cx="2679327" cy="10259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kumimoji="0" lang="en-US" sz="2000" b="0" i="0" u="none" strike="noStrike" kern="1200" cap="none" normalizeH="0" baseline="0" dirty="0" smtClean="0">
              <a:ln>
                <a:noFill/>
              </a:ln>
              <a:solidFill>
                <a:srgbClr val="000000"/>
              </a:solidFill>
              <a:effectLst/>
              <a:latin typeface="+mn-lt"/>
              <a:cs typeface="Times New Roman" panose="02020603050405020304" pitchFamily="18" charset="0"/>
            </a:rPr>
            <a:t>Decrease in voids volume due to squeeze of pore-water out of the soil</a:t>
          </a:r>
          <a:endParaRPr lang="en-US" sz="2000" kern="1200" dirty="0">
            <a:latin typeface="+mn-lt"/>
          </a:endParaRPr>
        </a:p>
      </dsp:txBody>
      <dsp:txXfrm>
        <a:off x="3221395" y="913623"/>
        <a:ext cx="2619231" cy="965804"/>
      </dsp:txXfrm>
    </dsp:sp>
    <dsp:sp modelId="{525634AC-D57A-401F-BDF0-DC6321338AC8}">
      <dsp:nvSpPr>
        <dsp:cNvPr id="0" name=""/>
        <dsp:cNvSpPr/>
      </dsp:nvSpPr>
      <dsp:spPr>
        <a:xfrm>
          <a:off x="3040332" y="774781"/>
          <a:ext cx="125677" cy="2080048"/>
        </a:xfrm>
        <a:custGeom>
          <a:avLst/>
          <a:gdLst/>
          <a:ahLst/>
          <a:cxnLst/>
          <a:rect l="0" t="0" r="0" b="0"/>
          <a:pathLst>
            <a:path>
              <a:moveTo>
                <a:pt x="0" y="0"/>
              </a:moveTo>
              <a:lnTo>
                <a:pt x="0" y="2080048"/>
              </a:lnTo>
              <a:lnTo>
                <a:pt x="125677" y="20800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DB22A4-B7EE-4384-B84F-81471E5CF109}">
      <dsp:nvSpPr>
        <dsp:cNvPr id="0" name=""/>
        <dsp:cNvSpPr/>
      </dsp:nvSpPr>
      <dsp:spPr>
        <a:xfrm>
          <a:off x="3166009" y="2115715"/>
          <a:ext cx="2405934" cy="14782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lang="en-US" sz="2000" kern="1200" dirty="0" smtClean="0">
              <a:solidFill>
                <a:schemeClr val="tx1"/>
              </a:solidFill>
              <a:cs typeface="Arial" pitchFamily="34" charset="0"/>
            </a:rPr>
            <a:t>Occurs in saturated fine grained soils (</a:t>
          </a:r>
          <a:r>
            <a:rPr lang="en-US" sz="2000" kern="1200" dirty="0" smtClean="0">
              <a:solidFill>
                <a:schemeClr val="tx1"/>
              </a:solidFill>
              <a:cs typeface="Arial" pitchFamily="34" charset="0"/>
              <a:sym typeface="Wingdings" pitchFamily="2" charset="2"/>
            </a:rPr>
            <a:t>low coefficient of permeability)</a:t>
          </a:r>
        </a:p>
        <a:p>
          <a:pPr lvl="0" algn="ctr" defTabSz="889000" rtl="0">
            <a:lnSpc>
              <a:spcPct val="90000"/>
            </a:lnSpc>
            <a:spcBef>
              <a:spcPct val="0"/>
            </a:spcBef>
            <a:spcAft>
              <a:spcPct val="35000"/>
            </a:spcAft>
          </a:pPr>
          <a:r>
            <a:rPr lang="en-US" sz="2000" kern="1200" dirty="0" smtClean="0">
              <a:solidFill>
                <a:srgbClr val="1C31FC"/>
              </a:solidFill>
              <a:cs typeface="Arial" pitchFamily="34" charset="0"/>
              <a:sym typeface="Wingdings" pitchFamily="2" charset="2"/>
            </a:rPr>
            <a:t>Time dependent</a:t>
          </a:r>
          <a:endParaRPr kumimoji="0" lang="en-US" sz="2000" b="0" i="0" u="none" strike="noStrike" kern="1200" cap="none" normalizeH="0" baseline="0" dirty="0" smtClean="0">
            <a:ln>
              <a:noFill/>
            </a:ln>
            <a:solidFill>
              <a:srgbClr val="1C31FC"/>
            </a:solidFill>
            <a:effectLst/>
            <a:latin typeface="+mn-lt"/>
            <a:cs typeface="Times New Roman" panose="02020603050405020304" pitchFamily="18" charset="0"/>
          </a:endParaRPr>
        </a:p>
      </dsp:txBody>
      <dsp:txXfrm>
        <a:off x="3209305" y="2159011"/>
        <a:ext cx="2319342" cy="1391635"/>
      </dsp:txXfrm>
    </dsp:sp>
    <dsp:sp modelId="{D4D8B998-D71F-413B-8235-11EB54F10FAE}">
      <dsp:nvSpPr>
        <dsp:cNvPr id="0" name=""/>
        <dsp:cNvSpPr/>
      </dsp:nvSpPr>
      <dsp:spPr>
        <a:xfrm>
          <a:off x="3040332" y="774781"/>
          <a:ext cx="238389" cy="3357273"/>
        </a:xfrm>
        <a:custGeom>
          <a:avLst/>
          <a:gdLst/>
          <a:ahLst/>
          <a:cxnLst/>
          <a:rect l="0" t="0" r="0" b="0"/>
          <a:pathLst>
            <a:path>
              <a:moveTo>
                <a:pt x="0" y="0"/>
              </a:moveTo>
              <a:lnTo>
                <a:pt x="0" y="3357273"/>
              </a:lnTo>
              <a:lnTo>
                <a:pt x="238389" y="33572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E6E5AF-1A8E-48F3-84B5-E0829B7B15BC}">
      <dsp:nvSpPr>
        <dsp:cNvPr id="0" name=""/>
        <dsp:cNvSpPr/>
      </dsp:nvSpPr>
      <dsp:spPr>
        <a:xfrm>
          <a:off x="3278721" y="3820928"/>
          <a:ext cx="1980772" cy="6222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kumimoji="0" lang="en-US" sz="2000" b="0" i="0" u="none" strike="noStrike" kern="1200" cap="none" normalizeH="0" baseline="0" dirty="0" smtClean="0">
              <a:ln>
                <a:noFill/>
              </a:ln>
              <a:solidFill>
                <a:srgbClr val="000000"/>
              </a:solidFill>
              <a:effectLst/>
              <a:latin typeface="+mn-lt"/>
              <a:cs typeface="Times New Roman" panose="02020603050405020304" pitchFamily="18" charset="0"/>
            </a:rPr>
            <a:t>Only significant in </a:t>
          </a:r>
          <a:r>
            <a:rPr kumimoji="0" lang="en-US" sz="2000" b="0" i="0" u="none" strike="noStrike" kern="1200" cap="none" normalizeH="0" baseline="0" dirty="0" smtClean="0">
              <a:ln>
                <a:noFill/>
              </a:ln>
              <a:solidFill>
                <a:srgbClr val="1C31FC"/>
              </a:solidFill>
              <a:effectLst/>
              <a:latin typeface="+mn-lt"/>
              <a:cs typeface="Times New Roman" panose="02020603050405020304" pitchFamily="18" charset="0"/>
            </a:rPr>
            <a:t>clays</a:t>
          </a:r>
          <a:r>
            <a:rPr kumimoji="0" lang="en-US" sz="2000" b="0" i="0" u="none" strike="noStrike" kern="1200" cap="none" normalizeH="0" baseline="0" dirty="0" smtClean="0">
              <a:ln>
                <a:noFill/>
              </a:ln>
              <a:solidFill>
                <a:srgbClr val="000000"/>
              </a:solidFill>
              <a:effectLst/>
              <a:latin typeface="+mn-lt"/>
              <a:cs typeface="Times New Roman" panose="02020603050405020304" pitchFamily="18" charset="0"/>
            </a:rPr>
            <a:t> and </a:t>
          </a:r>
          <a:r>
            <a:rPr kumimoji="0" lang="en-US" sz="2000" b="0" i="0" u="none" strike="noStrike" kern="1200" cap="none" normalizeH="0" baseline="0" dirty="0" smtClean="0">
              <a:ln>
                <a:noFill/>
              </a:ln>
              <a:solidFill>
                <a:srgbClr val="0000FF"/>
              </a:solidFill>
              <a:effectLst/>
              <a:latin typeface="+mn-lt"/>
              <a:cs typeface="Times New Roman" panose="02020603050405020304" pitchFamily="18" charset="0"/>
            </a:rPr>
            <a:t>silts</a:t>
          </a:r>
        </a:p>
      </dsp:txBody>
      <dsp:txXfrm>
        <a:off x="3296946" y="3839153"/>
        <a:ext cx="1944322" cy="585801"/>
      </dsp:txXfrm>
    </dsp:sp>
    <dsp:sp modelId="{4B138DDA-5BFA-4D13-A67D-80E5822904ED}">
      <dsp:nvSpPr>
        <dsp:cNvPr id="0" name=""/>
        <dsp:cNvSpPr/>
      </dsp:nvSpPr>
      <dsp:spPr>
        <a:xfrm>
          <a:off x="5705534" y="50498"/>
          <a:ext cx="2907509" cy="789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kumimoji="0" lang="en-US" sz="2100" b="1" i="0" u="none" strike="noStrike" kern="1200" cap="none" normalizeH="0" baseline="0" dirty="0" smtClean="0">
              <a:ln>
                <a:noFill/>
              </a:ln>
              <a:solidFill>
                <a:schemeClr val="bg1"/>
              </a:solidFill>
              <a:effectLst/>
              <a:latin typeface="+mn-lt"/>
              <a:cs typeface="Times New Roman" panose="02020603050405020304" pitchFamily="18" charset="0"/>
            </a:rPr>
            <a:t>Secondary </a:t>
          </a:r>
          <a:r>
            <a:rPr lang="en-US" sz="2100" b="1" kern="1200" dirty="0" smtClean="0">
              <a:solidFill>
                <a:schemeClr val="bg1"/>
              </a:solidFill>
              <a:latin typeface="+mn-lt"/>
              <a:cs typeface="Times New Roman" panose="02020603050405020304" pitchFamily="18" charset="0"/>
            </a:rPr>
            <a:t>consolidation </a:t>
          </a:r>
          <a:r>
            <a:rPr kumimoji="0" lang="en-US" sz="2100" b="1" i="0" u="none" strike="noStrike" kern="1200" cap="none" normalizeH="0" baseline="0" dirty="0" smtClean="0">
              <a:ln>
                <a:noFill/>
              </a:ln>
              <a:solidFill>
                <a:schemeClr val="bg1"/>
              </a:solidFill>
              <a:effectLst/>
              <a:latin typeface="+mn-lt"/>
              <a:cs typeface="Times New Roman" panose="02020603050405020304" pitchFamily="18" charset="0"/>
            </a:rPr>
            <a:t> or creep </a:t>
          </a:r>
          <a:endParaRPr lang="en-US" sz="2100" kern="1200" dirty="0">
            <a:solidFill>
              <a:schemeClr val="bg1"/>
            </a:solidFill>
            <a:latin typeface="+mn-lt"/>
          </a:endParaRPr>
        </a:p>
      </dsp:txBody>
      <dsp:txXfrm>
        <a:off x="5728645" y="73609"/>
        <a:ext cx="2861287" cy="742861"/>
      </dsp:txXfrm>
    </dsp:sp>
    <dsp:sp modelId="{E22B17C3-88A7-4B7D-8E5C-6ACBEB9B6FEE}">
      <dsp:nvSpPr>
        <dsp:cNvPr id="0" name=""/>
        <dsp:cNvSpPr/>
      </dsp:nvSpPr>
      <dsp:spPr>
        <a:xfrm>
          <a:off x="5996285" y="839582"/>
          <a:ext cx="185515" cy="668342"/>
        </a:xfrm>
        <a:custGeom>
          <a:avLst/>
          <a:gdLst/>
          <a:ahLst/>
          <a:cxnLst/>
          <a:rect l="0" t="0" r="0" b="0"/>
          <a:pathLst>
            <a:path>
              <a:moveTo>
                <a:pt x="0" y="0"/>
              </a:moveTo>
              <a:lnTo>
                <a:pt x="0" y="668342"/>
              </a:lnTo>
              <a:lnTo>
                <a:pt x="185515" y="6683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CB10E2-B6FC-4262-B371-D2B503010172}">
      <dsp:nvSpPr>
        <dsp:cNvPr id="0" name=""/>
        <dsp:cNvSpPr/>
      </dsp:nvSpPr>
      <dsp:spPr>
        <a:xfrm>
          <a:off x="6181800" y="948376"/>
          <a:ext cx="2466467" cy="11190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kumimoji="0" lang="en-US" sz="2000" b="0" i="0" u="none" strike="noStrike" kern="1200" cap="none" normalizeH="0" baseline="0" dirty="0" smtClean="0">
              <a:ln>
                <a:noFill/>
              </a:ln>
              <a:solidFill>
                <a:srgbClr val="000000"/>
              </a:solidFill>
              <a:effectLst/>
              <a:latin typeface="+mn-lt"/>
              <a:cs typeface="Times New Roman" panose="02020603050405020304" pitchFamily="18" charset="0"/>
            </a:rPr>
            <a:t>Due to gradual changes in the particulate structure of the soil</a:t>
          </a:r>
          <a:endParaRPr lang="en-US" sz="2000" kern="1200" dirty="0">
            <a:latin typeface="+mn-lt"/>
          </a:endParaRPr>
        </a:p>
      </dsp:txBody>
      <dsp:txXfrm>
        <a:off x="6214577" y="981153"/>
        <a:ext cx="2400913" cy="1053541"/>
      </dsp:txXfrm>
    </dsp:sp>
    <dsp:sp modelId="{26F6C673-ABAD-4875-9B72-A626BC0C3B79}">
      <dsp:nvSpPr>
        <dsp:cNvPr id="0" name=""/>
        <dsp:cNvSpPr/>
      </dsp:nvSpPr>
      <dsp:spPr>
        <a:xfrm>
          <a:off x="5996285" y="839582"/>
          <a:ext cx="239437" cy="2104524"/>
        </a:xfrm>
        <a:custGeom>
          <a:avLst/>
          <a:gdLst/>
          <a:ahLst/>
          <a:cxnLst/>
          <a:rect l="0" t="0" r="0" b="0"/>
          <a:pathLst>
            <a:path>
              <a:moveTo>
                <a:pt x="0" y="0"/>
              </a:moveTo>
              <a:lnTo>
                <a:pt x="0" y="2104524"/>
              </a:lnTo>
              <a:lnTo>
                <a:pt x="239437" y="21045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AB37F9-F5F8-4963-A5A8-6BD75EE18117}">
      <dsp:nvSpPr>
        <dsp:cNvPr id="0" name=""/>
        <dsp:cNvSpPr/>
      </dsp:nvSpPr>
      <dsp:spPr>
        <a:xfrm>
          <a:off x="6235722" y="2236021"/>
          <a:ext cx="2442742" cy="14161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kumimoji="0" lang="en-US" sz="2000" b="0" i="0" u="none" strike="noStrike" kern="1200" cap="none" normalizeH="0" baseline="0" dirty="0" smtClean="0">
              <a:ln>
                <a:noFill/>
              </a:ln>
              <a:solidFill>
                <a:srgbClr val="000000"/>
              </a:solidFill>
              <a:effectLst/>
              <a:latin typeface="+mn-lt"/>
              <a:cs typeface="Times New Roman" panose="02020603050405020304" pitchFamily="18" charset="0"/>
            </a:rPr>
            <a:t>Occurs very slowly, long after the primary consolidation is completed</a:t>
          </a:r>
        </a:p>
        <a:p>
          <a:pPr lvl="0" algn="ctr" defTabSz="889000" rtl="0">
            <a:lnSpc>
              <a:spcPct val="90000"/>
            </a:lnSpc>
            <a:spcBef>
              <a:spcPct val="0"/>
            </a:spcBef>
            <a:spcAft>
              <a:spcPct val="35000"/>
            </a:spcAft>
          </a:pPr>
          <a:r>
            <a:rPr kumimoji="0" lang="en-US" sz="2000" b="0" i="0" u="none" strike="noStrike" kern="1200" cap="none" normalizeH="0" baseline="0" dirty="0" smtClean="0">
              <a:ln>
                <a:noFill/>
              </a:ln>
              <a:solidFill>
                <a:srgbClr val="1C31FC"/>
              </a:solidFill>
              <a:effectLst/>
              <a:latin typeface="+mn-lt"/>
              <a:cs typeface="Times New Roman" panose="02020603050405020304" pitchFamily="18" charset="0"/>
            </a:rPr>
            <a:t>Time dependent</a:t>
          </a:r>
        </a:p>
      </dsp:txBody>
      <dsp:txXfrm>
        <a:off x="6277200" y="2277499"/>
        <a:ext cx="2359786" cy="1333214"/>
      </dsp:txXfrm>
    </dsp:sp>
    <dsp:sp modelId="{89434D0D-8C27-4691-99F2-BA6E930E1CFA}">
      <dsp:nvSpPr>
        <dsp:cNvPr id="0" name=""/>
        <dsp:cNvSpPr/>
      </dsp:nvSpPr>
      <dsp:spPr>
        <a:xfrm>
          <a:off x="5996285" y="839582"/>
          <a:ext cx="174066" cy="3413107"/>
        </a:xfrm>
        <a:custGeom>
          <a:avLst/>
          <a:gdLst/>
          <a:ahLst/>
          <a:cxnLst/>
          <a:rect l="0" t="0" r="0" b="0"/>
          <a:pathLst>
            <a:path>
              <a:moveTo>
                <a:pt x="0" y="0"/>
              </a:moveTo>
              <a:lnTo>
                <a:pt x="0" y="3413107"/>
              </a:lnTo>
              <a:lnTo>
                <a:pt x="174066" y="34131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CA1B9A-1E94-49EF-A84B-881F74A9EAD3}">
      <dsp:nvSpPr>
        <dsp:cNvPr id="0" name=""/>
        <dsp:cNvSpPr/>
      </dsp:nvSpPr>
      <dsp:spPr>
        <a:xfrm>
          <a:off x="6170351" y="3798498"/>
          <a:ext cx="2705989" cy="9083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rtl="0">
            <a:lnSpc>
              <a:spcPct val="90000"/>
            </a:lnSpc>
            <a:spcBef>
              <a:spcPct val="0"/>
            </a:spcBef>
            <a:spcAft>
              <a:spcPct val="35000"/>
            </a:spcAft>
          </a:pPr>
          <a:r>
            <a:rPr kumimoji="0" lang="en-US" sz="2000" b="0" i="0" u="none" strike="noStrike" kern="1200" cap="none" normalizeH="0" baseline="0" dirty="0" smtClean="0">
              <a:ln>
                <a:noFill/>
              </a:ln>
              <a:solidFill>
                <a:srgbClr val="000000"/>
              </a:solidFill>
              <a:effectLst/>
              <a:latin typeface="+mn-lt"/>
              <a:cs typeface="Times New Roman" panose="02020603050405020304" pitchFamily="18" charset="0"/>
            </a:rPr>
            <a:t>Most significant in saturated soft </a:t>
          </a:r>
          <a:r>
            <a:rPr kumimoji="0" lang="en-US" sz="2000" b="0" i="0" u="none" strike="noStrike" kern="1200" cap="none" normalizeH="0" baseline="0" dirty="0" smtClean="0">
              <a:ln>
                <a:noFill/>
              </a:ln>
              <a:solidFill>
                <a:srgbClr val="1C31FC"/>
              </a:solidFill>
              <a:effectLst/>
              <a:latin typeface="+mn-lt"/>
              <a:cs typeface="Times New Roman" panose="02020603050405020304" pitchFamily="18" charset="0"/>
            </a:rPr>
            <a:t>clayey and</a:t>
          </a:r>
          <a:r>
            <a:rPr kumimoji="0" lang="en-US" sz="2000" b="0" i="0" u="none" strike="noStrike" kern="1200" cap="none" normalizeH="0" baseline="0" dirty="0" smtClean="0">
              <a:ln>
                <a:noFill/>
              </a:ln>
              <a:solidFill>
                <a:srgbClr val="000000"/>
              </a:solidFill>
              <a:effectLst/>
              <a:latin typeface="+mn-lt"/>
              <a:cs typeface="Times New Roman" panose="02020603050405020304" pitchFamily="18" charset="0"/>
            </a:rPr>
            <a:t> </a:t>
          </a:r>
          <a:r>
            <a:rPr kumimoji="0" lang="en-US" sz="2000" b="0" i="0" u="none" strike="noStrike" kern="1200" cap="none" normalizeH="0" baseline="0" dirty="0" smtClean="0">
              <a:ln>
                <a:noFill/>
              </a:ln>
              <a:solidFill>
                <a:srgbClr val="1C31FC"/>
              </a:solidFill>
              <a:effectLst/>
              <a:latin typeface="+mn-lt"/>
              <a:cs typeface="Times New Roman" panose="02020603050405020304" pitchFamily="18" charset="0"/>
            </a:rPr>
            <a:t>organic</a:t>
          </a:r>
          <a:r>
            <a:rPr kumimoji="0" lang="en-US" sz="2000" b="0" i="0" u="none" strike="noStrike" kern="1200" cap="none" normalizeH="0" baseline="0" dirty="0" smtClean="0">
              <a:ln>
                <a:noFill/>
              </a:ln>
              <a:solidFill>
                <a:srgbClr val="000000"/>
              </a:solidFill>
              <a:effectLst/>
              <a:latin typeface="+mn-lt"/>
              <a:cs typeface="Times New Roman" panose="02020603050405020304" pitchFamily="18" charset="0"/>
            </a:rPr>
            <a:t> soils and peats</a:t>
          </a:r>
        </a:p>
      </dsp:txBody>
      <dsp:txXfrm>
        <a:off x="6196957" y="3825104"/>
        <a:ext cx="2652777" cy="8551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15.wmf"/><Relationship Id="rId3" Type="http://schemas.openxmlformats.org/officeDocument/2006/relationships/image" Target="../media/image110.wmf"/><Relationship Id="rId7" Type="http://schemas.openxmlformats.org/officeDocument/2006/relationships/image" Target="../media/image114.wmf"/><Relationship Id="rId2" Type="http://schemas.openxmlformats.org/officeDocument/2006/relationships/image" Target="../media/image109.wmf"/><Relationship Id="rId1" Type="http://schemas.openxmlformats.org/officeDocument/2006/relationships/image" Target="../media/image108.wmf"/><Relationship Id="rId6" Type="http://schemas.openxmlformats.org/officeDocument/2006/relationships/image" Target="../media/image113.wmf"/><Relationship Id="rId5" Type="http://schemas.openxmlformats.org/officeDocument/2006/relationships/image" Target="../media/image112.wmf"/><Relationship Id="rId4" Type="http://schemas.openxmlformats.org/officeDocument/2006/relationships/image" Target="../media/image111.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108.wmf"/><Relationship Id="rId3" Type="http://schemas.openxmlformats.org/officeDocument/2006/relationships/image" Target="../media/image112.wmf"/><Relationship Id="rId7" Type="http://schemas.openxmlformats.org/officeDocument/2006/relationships/image" Target="../media/image120.wmf"/><Relationship Id="rId2" Type="http://schemas.openxmlformats.org/officeDocument/2006/relationships/image" Target="../media/image118.wmf"/><Relationship Id="rId1" Type="http://schemas.openxmlformats.org/officeDocument/2006/relationships/image" Target="../media/image117.wmf"/><Relationship Id="rId6" Type="http://schemas.openxmlformats.org/officeDocument/2006/relationships/image" Target="../media/image119.wmf"/><Relationship Id="rId11" Type="http://schemas.openxmlformats.org/officeDocument/2006/relationships/image" Target="../media/image122.wmf"/><Relationship Id="rId5" Type="http://schemas.openxmlformats.org/officeDocument/2006/relationships/image" Target="../media/image114.wmf"/><Relationship Id="rId10" Type="http://schemas.openxmlformats.org/officeDocument/2006/relationships/image" Target="../media/image115.wmf"/><Relationship Id="rId4" Type="http://schemas.openxmlformats.org/officeDocument/2006/relationships/image" Target="../media/image113.wmf"/><Relationship Id="rId9" Type="http://schemas.openxmlformats.org/officeDocument/2006/relationships/image" Target="../media/image12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7.wmf"/><Relationship Id="rId1" Type="http://schemas.openxmlformats.org/officeDocument/2006/relationships/image" Target="../media/image12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3"/>
          </p:nvPr>
        </p:nvSpPr>
        <p:spPr>
          <a:xfrm>
            <a:off x="4144011" y="9118920"/>
            <a:ext cx="3169920" cy="482282"/>
          </a:xfrm>
          <a:prstGeom prst="rect">
            <a:avLst/>
          </a:prstGeom>
        </p:spPr>
        <p:txBody>
          <a:bodyPr vert="horz" lIns="96661" tIns="48331" rIns="96661" bIns="48331" rtlCol="0" anchor="b"/>
          <a:lstStyle>
            <a:lvl1pPr algn="r">
              <a:defRPr sz="1300"/>
            </a:lvl1pPr>
          </a:lstStyle>
          <a:p>
            <a:fld id="{9B140CC7-EF40-4355-BC69-867A76272DEC}" type="slidenum">
              <a:rPr lang="en-US" smtClean="0"/>
              <a:t>‹#›</a:t>
            </a:fld>
            <a:endParaRPr lang="en-US"/>
          </a:p>
        </p:txBody>
      </p:sp>
    </p:spTree>
    <p:extLst>
      <p:ext uri="{BB962C8B-B14F-4D97-AF65-F5344CB8AC3E}">
        <p14:creationId xmlns:p14="http://schemas.microsoft.com/office/powerpoint/2010/main" val="1303825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8" y="1"/>
            <a:ext cx="3169920" cy="481727"/>
          </a:xfrm>
          <a:prstGeom prst="rect">
            <a:avLst/>
          </a:prstGeom>
        </p:spPr>
        <p:txBody>
          <a:bodyPr vert="horz" lIns="96661" tIns="48331" rIns="96661" bIns="48331" rtlCol="0"/>
          <a:lstStyle>
            <a:lvl1pPr algn="r">
              <a:defRPr sz="1300"/>
            </a:lvl1pPr>
          </a:lstStyle>
          <a:p>
            <a:fld id="{C69D7E9A-5141-46FF-B902-D5765FB6DFE5}" type="datetimeFigureOut">
              <a:rPr lang="en-US" smtClean="0"/>
              <a:t>9/29/2016</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4"/>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5"/>
            <a:ext cx="3169920" cy="481726"/>
          </a:xfrm>
          <a:prstGeom prst="rect">
            <a:avLst/>
          </a:prstGeom>
        </p:spPr>
        <p:txBody>
          <a:bodyPr vert="horz" lIns="96661" tIns="48331" rIns="96661" bIns="48331" rtlCol="0" anchor="b"/>
          <a:lstStyle>
            <a:lvl1pPr algn="r">
              <a:defRPr sz="1300"/>
            </a:lvl1pPr>
          </a:lstStyle>
          <a:p>
            <a:fld id="{BDB0406F-6116-4B27-A7C0-B6D6EE912E0C}" type="slidenum">
              <a:rPr lang="en-US" smtClean="0"/>
              <a:t>‹#›</a:t>
            </a:fld>
            <a:endParaRPr lang="en-US"/>
          </a:p>
        </p:txBody>
      </p:sp>
    </p:spTree>
    <p:extLst>
      <p:ext uri="{BB962C8B-B14F-4D97-AF65-F5344CB8AC3E}">
        <p14:creationId xmlns:p14="http://schemas.microsoft.com/office/powerpoint/2010/main" val="2297510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xfrm>
            <a:off x="1258888" y="720725"/>
            <a:ext cx="4797425" cy="3598863"/>
          </a:xfrm>
          <a:ln/>
        </p:spPr>
      </p:sp>
      <p:sp>
        <p:nvSpPr>
          <p:cNvPr id="5123" name="Notes Placeholder 2"/>
          <p:cNvSpPr>
            <a:spLocks noGrp="1"/>
          </p:cNvSpPr>
          <p:nvPr>
            <p:ph type="body" idx="1"/>
          </p:nvPr>
        </p:nvSpPr>
        <p:spPr>
          <a:noFill/>
        </p:spPr>
        <p:txBody>
          <a:bodyPr/>
          <a:lstStyle/>
          <a:p>
            <a:endParaRPr lang="en-US" smtClean="0">
              <a:latin typeface="Arial" panose="020B0604020202020204" pitchFamily="34" charset="0"/>
              <a:cs typeface="Arial" panose="020B0604020202020204" pitchFamily="34" charset="0"/>
            </a:endParaRPr>
          </a:p>
        </p:txBody>
      </p:sp>
      <p:sp>
        <p:nvSpPr>
          <p:cNvPr id="5124" name="Footer Placeholder 3"/>
          <p:cNvSpPr>
            <a:spLocks noGrp="1"/>
          </p:cNvSpPr>
          <p:nvPr>
            <p:ph type="ftr" sz="quarter" idx="4"/>
          </p:nvPr>
        </p:nvSpPr>
        <p:spPr>
          <a:noFill/>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mtClean="0"/>
              <a:t>CE 382 Geotechnical Engineering I   1st Semester 1435/1436 H</a:t>
            </a:r>
          </a:p>
        </p:txBody>
      </p:sp>
      <p:sp>
        <p:nvSpPr>
          <p:cNvPr id="5125" name="Slide Number Placeholder 4"/>
          <p:cNvSpPr>
            <a:spLocks noGrp="1"/>
          </p:cNvSpPr>
          <p:nvPr>
            <p:ph type="sldNum" sz="quarter" idx="5"/>
          </p:nvPr>
        </p:nvSpPr>
        <p:spPr>
          <a:noFill/>
        </p:spPr>
        <p:txBody>
          <a:bodyPr/>
          <a:lstStyle>
            <a:lvl1pPr defTabSz="990600">
              <a:defRPr>
                <a:solidFill>
                  <a:schemeClr val="tx1"/>
                </a:solidFill>
                <a:latin typeface="Arial" panose="020B0604020202020204" pitchFamily="34" charset="0"/>
                <a:cs typeface="Arial" panose="020B0604020202020204" pitchFamily="34" charset="0"/>
              </a:defRPr>
            </a:lvl1pPr>
            <a:lvl2pPr marL="742950" indent="-285750" defTabSz="990600">
              <a:defRPr>
                <a:solidFill>
                  <a:schemeClr val="tx1"/>
                </a:solidFill>
                <a:latin typeface="Arial" panose="020B0604020202020204" pitchFamily="34" charset="0"/>
                <a:cs typeface="Arial" panose="020B0604020202020204" pitchFamily="34" charset="0"/>
              </a:defRPr>
            </a:lvl2pPr>
            <a:lvl3pPr marL="1143000" indent="-228600" defTabSz="990600">
              <a:defRPr>
                <a:solidFill>
                  <a:schemeClr val="tx1"/>
                </a:solidFill>
                <a:latin typeface="Arial" panose="020B0604020202020204" pitchFamily="34" charset="0"/>
                <a:cs typeface="Arial" panose="020B0604020202020204" pitchFamily="34" charset="0"/>
              </a:defRPr>
            </a:lvl3pPr>
            <a:lvl4pPr marL="1600200" indent="-228600" defTabSz="990600">
              <a:defRPr>
                <a:solidFill>
                  <a:schemeClr val="tx1"/>
                </a:solidFill>
                <a:latin typeface="Arial" panose="020B0604020202020204" pitchFamily="34" charset="0"/>
                <a:cs typeface="Arial" panose="020B0604020202020204" pitchFamily="34" charset="0"/>
              </a:defRPr>
            </a:lvl4pPr>
            <a:lvl5pPr marL="2057400" indent="-228600" defTabSz="99060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1EBA71F-7562-4ECC-9B97-1448E1CE4E1A}" type="slidenum">
              <a:rPr lang="ar-SA" altLang="en-US" smtClean="0"/>
              <a:pPr/>
              <a:t>1</a:t>
            </a:fld>
            <a:endParaRPr lang="en-US" altLang="en-US" smtClean="0"/>
          </a:p>
        </p:txBody>
      </p:sp>
    </p:spTree>
    <p:extLst>
      <p:ext uri="{BB962C8B-B14F-4D97-AF65-F5344CB8AC3E}">
        <p14:creationId xmlns:p14="http://schemas.microsoft.com/office/powerpoint/2010/main" val="482828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B0406F-6116-4B27-A7C0-B6D6EE912E0C}" type="slidenum">
              <a:rPr lang="en-US" smtClean="0"/>
              <a:t>23</a:t>
            </a:fld>
            <a:endParaRPr lang="en-US"/>
          </a:p>
        </p:txBody>
      </p:sp>
    </p:spTree>
    <p:extLst>
      <p:ext uri="{BB962C8B-B14F-4D97-AF65-F5344CB8AC3E}">
        <p14:creationId xmlns:p14="http://schemas.microsoft.com/office/powerpoint/2010/main" val="1600809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B0406F-6116-4B27-A7C0-B6D6EE912E0C}" type="slidenum">
              <a:rPr lang="en-US" smtClean="0"/>
              <a:t>25</a:t>
            </a:fld>
            <a:endParaRPr lang="en-US"/>
          </a:p>
        </p:txBody>
      </p:sp>
    </p:spTree>
    <p:extLst>
      <p:ext uri="{BB962C8B-B14F-4D97-AF65-F5344CB8AC3E}">
        <p14:creationId xmlns:p14="http://schemas.microsoft.com/office/powerpoint/2010/main" val="196414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B0406F-6116-4B27-A7C0-B6D6EE912E0C}" type="slidenum">
              <a:rPr lang="en-US" smtClean="0"/>
              <a:t>27</a:t>
            </a:fld>
            <a:endParaRPr lang="en-US"/>
          </a:p>
        </p:txBody>
      </p:sp>
    </p:spTree>
    <p:extLst>
      <p:ext uri="{BB962C8B-B14F-4D97-AF65-F5344CB8AC3E}">
        <p14:creationId xmlns:p14="http://schemas.microsoft.com/office/powerpoint/2010/main" val="2929464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smtClean="0"/>
              <a:t>This is not mathematical average</a:t>
            </a:r>
            <a:endParaRPr lang="en-US" dirty="0"/>
          </a:p>
        </p:txBody>
      </p:sp>
      <p:sp>
        <p:nvSpPr>
          <p:cNvPr id="4" name="Slide Number Placeholder 3"/>
          <p:cNvSpPr>
            <a:spLocks noGrp="1"/>
          </p:cNvSpPr>
          <p:nvPr>
            <p:ph type="sldNum" sz="quarter" idx="10"/>
          </p:nvPr>
        </p:nvSpPr>
        <p:spPr/>
        <p:txBody>
          <a:bodyPr/>
          <a:lstStyle/>
          <a:p>
            <a:fld id="{BDB0406F-6116-4B27-A7C0-B6D6EE912E0C}" type="slidenum">
              <a:rPr lang="en-US" smtClean="0"/>
              <a:t>28</a:t>
            </a:fld>
            <a:endParaRPr lang="en-US"/>
          </a:p>
        </p:txBody>
      </p:sp>
    </p:spTree>
    <p:extLst>
      <p:ext uri="{BB962C8B-B14F-4D97-AF65-F5344CB8AC3E}">
        <p14:creationId xmlns:p14="http://schemas.microsoft.com/office/powerpoint/2010/main" val="3626245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B0406F-6116-4B27-A7C0-B6D6EE912E0C}" type="slidenum">
              <a:rPr lang="en-US" smtClean="0"/>
              <a:t>30</a:t>
            </a:fld>
            <a:endParaRPr lang="en-US"/>
          </a:p>
        </p:txBody>
      </p:sp>
    </p:spTree>
    <p:extLst>
      <p:ext uri="{BB962C8B-B14F-4D97-AF65-F5344CB8AC3E}">
        <p14:creationId xmlns:p14="http://schemas.microsoft.com/office/powerpoint/2010/main" val="1786350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B0406F-6116-4B27-A7C0-B6D6EE912E0C}" type="slidenum">
              <a:rPr lang="en-US" smtClean="0"/>
              <a:t>32</a:t>
            </a:fld>
            <a:endParaRPr lang="en-US"/>
          </a:p>
        </p:txBody>
      </p:sp>
    </p:spTree>
    <p:extLst>
      <p:ext uri="{BB962C8B-B14F-4D97-AF65-F5344CB8AC3E}">
        <p14:creationId xmlns:p14="http://schemas.microsoft.com/office/powerpoint/2010/main" val="1203051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B0406F-6116-4B27-A7C0-B6D6EE912E0C}" type="slidenum">
              <a:rPr lang="en-US" smtClean="0"/>
              <a:t>41</a:t>
            </a:fld>
            <a:endParaRPr lang="en-US"/>
          </a:p>
        </p:txBody>
      </p:sp>
    </p:spTree>
    <p:extLst>
      <p:ext uri="{BB962C8B-B14F-4D97-AF65-F5344CB8AC3E}">
        <p14:creationId xmlns:p14="http://schemas.microsoft.com/office/powerpoint/2010/main" val="1403718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E58144-61CE-492C-B4BA-A716EF0CDB03}" type="slidenum">
              <a:rPr lang="en-AU"/>
              <a:pPr/>
              <a:t>42</a:t>
            </a:fld>
            <a:endParaRPr lang="en-AU"/>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75335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62B3ED-5FEB-41F8-9712-C500A1B23207}" type="slidenum">
              <a:rPr lang="en-US" smtClean="0"/>
              <a:pPr fontAlgn="base">
                <a:spcBef>
                  <a:spcPct val="0"/>
                </a:spcBef>
                <a:spcAft>
                  <a:spcPct val="0"/>
                </a:spcAft>
                <a:defRPr/>
              </a:pPr>
              <a:t>44</a:t>
            </a:fld>
            <a:endParaRPr lang="en-US" smtClean="0"/>
          </a:p>
        </p:txBody>
      </p:sp>
    </p:spTree>
    <p:extLst>
      <p:ext uri="{BB962C8B-B14F-4D97-AF65-F5344CB8AC3E}">
        <p14:creationId xmlns:p14="http://schemas.microsoft.com/office/powerpoint/2010/main" val="4263316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62B3ED-5FEB-41F8-9712-C500A1B23207}" type="slidenum">
              <a:rPr lang="en-US" smtClean="0"/>
              <a:pPr fontAlgn="base">
                <a:spcBef>
                  <a:spcPct val="0"/>
                </a:spcBef>
                <a:spcAft>
                  <a:spcPct val="0"/>
                </a:spcAft>
                <a:defRPr/>
              </a:pPr>
              <a:t>45</a:t>
            </a:fld>
            <a:endParaRPr lang="en-US" smtClean="0"/>
          </a:p>
        </p:txBody>
      </p:sp>
    </p:spTree>
    <p:extLst>
      <p:ext uri="{BB962C8B-B14F-4D97-AF65-F5344CB8AC3E}">
        <p14:creationId xmlns:p14="http://schemas.microsoft.com/office/powerpoint/2010/main" val="3298792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B0406F-6116-4B27-A7C0-B6D6EE912E0C}" type="slidenum">
              <a:rPr lang="en-US" smtClean="0"/>
              <a:t>2</a:t>
            </a:fld>
            <a:endParaRPr lang="en-US"/>
          </a:p>
        </p:txBody>
      </p:sp>
    </p:spTree>
    <p:extLst>
      <p:ext uri="{BB962C8B-B14F-4D97-AF65-F5344CB8AC3E}">
        <p14:creationId xmlns:p14="http://schemas.microsoft.com/office/powerpoint/2010/main" val="420632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62B3ED-5FEB-41F8-9712-C500A1B23207}" type="slidenum">
              <a:rPr lang="en-US" smtClean="0"/>
              <a:pPr fontAlgn="base">
                <a:spcBef>
                  <a:spcPct val="0"/>
                </a:spcBef>
                <a:spcAft>
                  <a:spcPct val="0"/>
                </a:spcAft>
                <a:defRPr/>
              </a:pPr>
              <a:t>46</a:t>
            </a:fld>
            <a:endParaRPr lang="en-US" smtClean="0"/>
          </a:p>
        </p:txBody>
      </p:sp>
    </p:spTree>
    <p:extLst>
      <p:ext uri="{BB962C8B-B14F-4D97-AF65-F5344CB8AC3E}">
        <p14:creationId xmlns:p14="http://schemas.microsoft.com/office/powerpoint/2010/main" val="355902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62B3ED-5FEB-41F8-9712-C500A1B23207}" type="slidenum">
              <a:rPr lang="en-US" smtClean="0"/>
              <a:pPr fontAlgn="base">
                <a:spcBef>
                  <a:spcPct val="0"/>
                </a:spcBef>
                <a:spcAft>
                  <a:spcPct val="0"/>
                </a:spcAft>
                <a:defRPr/>
              </a:pPr>
              <a:t>47</a:t>
            </a:fld>
            <a:endParaRPr lang="en-US" smtClean="0"/>
          </a:p>
        </p:txBody>
      </p:sp>
    </p:spTree>
    <p:extLst>
      <p:ext uri="{BB962C8B-B14F-4D97-AF65-F5344CB8AC3E}">
        <p14:creationId xmlns:p14="http://schemas.microsoft.com/office/powerpoint/2010/main" val="3559025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62B3ED-5FEB-41F8-9712-C500A1B23207}" type="slidenum">
              <a:rPr lang="en-US" smtClean="0"/>
              <a:pPr fontAlgn="base">
                <a:spcBef>
                  <a:spcPct val="0"/>
                </a:spcBef>
                <a:spcAft>
                  <a:spcPct val="0"/>
                </a:spcAft>
                <a:defRPr/>
              </a:pPr>
              <a:t>48</a:t>
            </a:fld>
            <a:endParaRPr lang="en-US" smtClean="0"/>
          </a:p>
        </p:txBody>
      </p:sp>
    </p:spTree>
    <p:extLst>
      <p:ext uri="{BB962C8B-B14F-4D97-AF65-F5344CB8AC3E}">
        <p14:creationId xmlns:p14="http://schemas.microsoft.com/office/powerpoint/2010/main" val="4031710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62B3ED-5FEB-41F8-9712-C500A1B23207}" type="slidenum">
              <a:rPr lang="en-US" smtClean="0"/>
              <a:pPr fontAlgn="base">
                <a:spcBef>
                  <a:spcPct val="0"/>
                </a:spcBef>
                <a:spcAft>
                  <a:spcPct val="0"/>
                </a:spcAft>
                <a:defRPr/>
              </a:pPr>
              <a:t>49</a:t>
            </a:fld>
            <a:endParaRPr lang="en-US" smtClean="0"/>
          </a:p>
        </p:txBody>
      </p:sp>
    </p:spTree>
    <p:extLst>
      <p:ext uri="{BB962C8B-B14F-4D97-AF65-F5344CB8AC3E}">
        <p14:creationId xmlns:p14="http://schemas.microsoft.com/office/powerpoint/2010/main" val="3693184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7F72D2-D94C-4541-B48A-7476DE97B4ED}" type="slidenum">
              <a:rPr lang="en-AU"/>
              <a:pPr/>
              <a:t>50</a:t>
            </a:fld>
            <a:endParaRPr lang="en-AU"/>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77730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A20519-C3BD-42A1-BF2A-F3A80D32F132}" type="slidenum">
              <a:rPr lang="en-AU"/>
              <a:pPr/>
              <a:t>51</a:t>
            </a:fld>
            <a:endParaRPr lang="en-AU"/>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72997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0D796D-E132-4E49-AD25-E9D1A6A5411A}" type="slidenum">
              <a:rPr lang="en-GB"/>
              <a:pPr/>
              <a:t>53</a:t>
            </a:fld>
            <a:endParaRPr lang="en-GB"/>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27263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CCD325-D7D5-42D5-8416-A05DEC821479}" type="slidenum">
              <a:rPr lang="en-GB"/>
              <a:pPr/>
              <a:t>54</a:t>
            </a:fld>
            <a:endParaRPr lang="en-GB"/>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91265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A6337B-F1B7-4152-AEE5-414FB6610EC7}" type="slidenum">
              <a:rPr lang="en-GB"/>
              <a:pPr/>
              <a:t>55</a:t>
            </a:fld>
            <a:endParaRPr lang="en-GB"/>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32879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5E2913-BF3C-4AA0-BC76-4DABB4B9BEF7}" type="slidenum">
              <a:rPr lang="en-GB"/>
              <a:pPr/>
              <a:t>56</a:t>
            </a:fld>
            <a:endParaRPr lang="en-GB"/>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02577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741488" y="1125538"/>
            <a:ext cx="4054475" cy="3040062"/>
          </a:xfrm>
          <a:ln/>
        </p:spPr>
      </p:sp>
      <p:sp>
        <p:nvSpPr>
          <p:cNvPr id="35843" name="Notes Placeholder 2"/>
          <p:cNvSpPr>
            <a:spLocks noGrp="1"/>
          </p:cNvSpPr>
          <p:nvPr>
            <p:ph type="body" idx="1"/>
          </p:nvPr>
        </p:nvSpPr>
        <p:spPr>
          <a:noFill/>
        </p:spPr>
        <p:txBody>
          <a:bodyPr/>
          <a:lstStyle/>
          <a:p>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36353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B0406F-6116-4B27-A7C0-B6D6EE912E0C}" type="slidenum">
              <a:rPr lang="en-US" smtClean="0"/>
              <a:t>59</a:t>
            </a:fld>
            <a:endParaRPr lang="en-US"/>
          </a:p>
        </p:txBody>
      </p:sp>
    </p:spTree>
    <p:extLst>
      <p:ext uri="{BB962C8B-B14F-4D97-AF65-F5344CB8AC3E}">
        <p14:creationId xmlns:p14="http://schemas.microsoft.com/office/powerpoint/2010/main" val="22926815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B0406F-6116-4B27-A7C0-B6D6EE912E0C}" type="slidenum">
              <a:rPr lang="en-US" smtClean="0"/>
              <a:t>61</a:t>
            </a:fld>
            <a:endParaRPr lang="en-US"/>
          </a:p>
        </p:txBody>
      </p:sp>
    </p:spTree>
    <p:extLst>
      <p:ext uri="{BB962C8B-B14F-4D97-AF65-F5344CB8AC3E}">
        <p14:creationId xmlns:p14="http://schemas.microsoft.com/office/powerpoint/2010/main" val="38014351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B0406F-6116-4B27-A7C0-B6D6EE912E0C}" type="slidenum">
              <a:rPr lang="en-US" smtClean="0"/>
              <a:t>64</a:t>
            </a:fld>
            <a:endParaRPr lang="en-US"/>
          </a:p>
        </p:txBody>
      </p:sp>
    </p:spTree>
    <p:extLst>
      <p:ext uri="{BB962C8B-B14F-4D97-AF65-F5344CB8AC3E}">
        <p14:creationId xmlns:p14="http://schemas.microsoft.com/office/powerpoint/2010/main" val="39537581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B0406F-6116-4B27-A7C0-B6D6EE912E0C}" type="slidenum">
              <a:rPr lang="en-US" smtClean="0"/>
              <a:t>73</a:t>
            </a:fld>
            <a:endParaRPr lang="en-US"/>
          </a:p>
        </p:txBody>
      </p:sp>
    </p:spTree>
    <p:extLst>
      <p:ext uri="{BB962C8B-B14F-4D97-AF65-F5344CB8AC3E}">
        <p14:creationId xmlns:p14="http://schemas.microsoft.com/office/powerpoint/2010/main" val="30325730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B0406F-6116-4B27-A7C0-B6D6EE912E0C}" type="slidenum">
              <a:rPr lang="en-US" smtClean="0"/>
              <a:t>75</a:t>
            </a:fld>
            <a:endParaRPr lang="en-US"/>
          </a:p>
        </p:txBody>
      </p:sp>
    </p:spTree>
    <p:extLst>
      <p:ext uri="{BB962C8B-B14F-4D97-AF65-F5344CB8AC3E}">
        <p14:creationId xmlns:p14="http://schemas.microsoft.com/office/powerpoint/2010/main" val="34835809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B3FF66-C172-442D-B464-0859AD016445}" type="slidenum">
              <a:rPr lang="en-US" smtClean="0"/>
              <a:pPr fontAlgn="base">
                <a:spcBef>
                  <a:spcPct val="0"/>
                </a:spcBef>
                <a:spcAft>
                  <a:spcPct val="0"/>
                </a:spcAft>
                <a:defRPr/>
              </a:pPr>
              <a:t>76</a:t>
            </a:fld>
            <a:endParaRPr lang="en-US" smtClean="0"/>
          </a:p>
        </p:txBody>
      </p:sp>
    </p:spTree>
    <p:extLst>
      <p:ext uri="{BB962C8B-B14F-4D97-AF65-F5344CB8AC3E}">
        <p14:creationId xmlns:p14="http://schemas.microsoft.com/office/powerpoint/2010/main" val="25850255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B0406F-6116-4B27-A7C0-B6D6EE912E0C}" type="slidenum">
              <a:rPr lang="en-US" smtClean="0"/>
              <a:t>79</a:t>
            </a:fld>
            <a:endParaRPr lang="en-US"/>
          </a:p>
        </p:txBody>
      </p:sp>
    </p:spTree>
    <p:extLst>
      <p:ext uri="{BB962C8B-B14F-4D97-AF65-F5344CB8AC3E}">
        <p14:creationId xmlns:p14="http://schemas.microsoft.com/office/powerpoint/2010/main" val="27455566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AC87F8-0B6D-46BD-8AB9-0F07E3831652}" type="slidenum">
              <a:rPr lang="en-US" smtClean="0"/>
              <a:pPr fontAlgn="base">
                <a:spcBef>
                  <a:spcPct val="0"/>
                </a:spcBef>
                <a:spcAft>
                  <a:spcPct val="0"/>
                </a:spcAft>
                <a:defRPr/>
              </a:pPr>
              <a:t>87</a:t>
            </a:fld>
            <a:endParaRPr lang="en-US" smtClean="0"/>
          </a:p>
        </p:txBody>
      </p:sp>
    </p:spTree>
    <p:extLst>
      <p:ext uri="{BB962C8B-B14F-4D97-AF65-F5344CB8AC3E}">
        <p14:creationId xmlns:p14="http://schemas.microsoft.com/office/powerpoint/2010/main" val="22144129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87285D-9251-4331-B36A-5D770483A521}" type="slidenum">
              <a:rPr lang="en-US" smtClean="0"/>
              <a:pPr fontAlgn="base">
                <a:spcBef>
                  <a:spcPct val="0"/>
                </a:spcBef>
                <a:spcAft>
                  <a:spcPct val="0"/>
                </a:spcAft>
                <a:defRPr/>
              </a:pPr>
              <a:t>88</a:t>
            </a:fld>
            <a:endParaRPr lang="en-US" smtClean="0"/>
          </a:p>
        </p:txBody>
      </p:sp>
    </p:spTree>
    <p:extLst>
      <p:ext uri="{BB962C8B-B14F-4D97-AF65-F5344CB8AC3E}">
        <p14:creationId xmlns:p14="http://schemas.microsoft.com/office/powerpoint/2010/main" val="37911088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384936-9F3A-407E-874E-EB5939571640}" type="slidenum">
              <a:rPr lang="en-US" smtClean="0"/>
              <a:pPr fontAlgn="base">
                <a:spcBef>
                  <a:spcPct val="0"/>
                </a:spcBef>
                <a:spcAft>
                  <a:spcPct val="0"/>
                </a:spcAft>
                <a:defRPr/>
              </a:pPr>
              <a:t>89</a:t>
            </a:fld>
            <a:endParaRPr lang="en-US" smtClean="0"/>
          </a:p>
        </p:txBody>
      </p:sp>
    </p:spTree>
    <p:extLst>
      <p:ext uri="{BB962C8B-B14F-4D97-AF65-F5344CB8AC3E}">
        <p14:creationId xmlns:p14="http://schemas.microsoft.com/office/powerpoint/2010/main" val="251167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B0406F-6116-4B27-A7C0-B6D6EE912E0C}" type="slidenum">
              <a:rPr lang="en-US" smtClean="0"/>
              <a:t>6</a:t>
            </a:fld>
            <a:endParaRPr lang="en-US"/>
          </a:p>
        </p:txBody>
      </p:sp>
    </p:spTree>
    <p:extLst>
      <p:ext uri="{BB962C8B-B14F-4D97-AF65-F5344CB8AC3E}">
        <p14:creationId xmlns:p14="http://schemas.microsoft.com/office/powerpoint/2010/main" val="23828452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B0406F-6116-4B27-A7C0-B6D6EE912E0C}" type="slidenum">
              <a:rPr lang="en-US" smtClean="0"/>
              <a:t>90</a:t>
            </a:fld>
            <a:endParaRPr lang="en-US"/>
          </a:p>
        </p:txBody>
      </p:sp>
    </p:spTree>
    <p:extLst>
      <p:ext uri="{BB962C8B-B14F-4D97-AF65-F5344CB8AC3E}">
        <p14:creationId xmlns:p14="http://schemas.microsoft.com/office/powerpoint/2010/main" val="2817531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B0406F-6116-4B27-A7C0-B6D6EE912E0C}" type="slidenum">
              <a:rPr lang="en-US" smtClean="0"/>
              <a:t>91</a:t>
            </a:fld>
            <a:endParaRPr lang="en-US"/>
          </a:p>
        </p:txBody>
      </p:sp>
    </p:spTree>
    <p:extLst>
      <p:ext uri="{BB962C8B-B14F-4D97-AF65-F5344CB8AC3E}">
        <p14:creationId xmlns:p14="http://schemas.microsoft.com/office/powerpoint/2010/main" val="8935504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B0406F-6116-4B27-A7C0-B6D6EE912E0C}" type="slidenum">
              <a:rPr lang="en-US" smtClean="0"/>
              <a:t>92</a:t>
            </a:fld>
            <a:endParaRPr lang="en-US"/>
          </a:p>
        </p:txBody>
      </p:sp>
    </p:spTree>
    <p:extLst>
      <p:ext uri="{BB962C8B-B14F-4D97-AF65-F5344CB8AC3E}">
        <p14:creationId xmlns:p14="http://schemas.microsoft.com/office/powerpoint/2010/main" val="34497365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B0406F-6116-4B27-A7C0-B6D6EE912E0C}" type="slidenum">
              <a:rPr lang="en-US" smtClean="0"/>
              <a:t>95</a:t>
            </a:fld>
            <a:endParaRPr lang="en-US"/>
          </a:p>
        </p:txBody>
      </p:sp>
    </p:spTree>
    <p:extLst>
      <p:ext uri="{BB962C8B-B14F-4D97-AF65-F5344CB8AC3E}">
        <p14:creationId xmlns:p14="http://schemas.microsoft.com/office/powerpoint/2010/main" val="20061658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B0406F-6116-4B27-A7C0-B6D6EE912E0C}" type="slidenum">
              <a:rPr lang="en-US" smtClean="0"/>
              <a:t>104</a:t>
            </a:fld>
            <a:endParaRPr lang="en-US"/>
          </a:p>
        </p:txBody>
      </p:sp>
    </p:spTree>
    <p:extLst>
      <p:ext uri="{BB962C8B-B14F-4D97-AF65-F5344CB8AC3E}">
        <p14:creationId xmlns:p14="http://schemas.microsoft.com/office/powerpoint/2010/main" val="17763413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B0406F-6116-4B27-A7C0-B6D6EE912E0C}" type="slidenum">
              <a:rPr lang="en-US" smtClean="0"/>
              <a:t>108</a:t>
            </a:fld>
            <a:endParaRPr lang="en-US"/>
          </a:p>
        </p:txBody>
      </p:sp>
    </p:spTree>
    <p:extLst>
      <p:ext uri="{BB962C8B-B14F-4D97-AF65-F5344CB8AC3E}">
        <p14:creationId xmlns:p14="http://schemas.microsoft.com/office/powerpoint/2010/main" val="12346586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B0406F-6116-4B27-A7C0-B6D6EE912E0C}" type="slidenum">
              <a:rPr lang="en-US" smtClean="0"/>
              <a:t>116</a:t>
            </a:fld>
            <a:endParaRPr lang="en-US"/>
          </a:p>
        </p:txBody>
      </p:sp>
    </p:spTree>
    <p:extLst>
      <p:ext uri="{BB962C8B-B14F-4D97-AF65-F5344CB8AC3E}">
        <p14:creationId xmlns:p14="http://schemas.microsoft.com/office/powerpoint/2010/main" val="7447361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B0406F-6116-4B27-A7C0-B6D6EE912E0C}" type="slidenum">
              <a:rPr lang="en-US" smtClean="0"/>
              <a:t>117</a:t>
            </a:fld>
            <a:endParaRPr lang="en-US"/>
          </a:p>
        </p:txBody>
      </p:sp>
    </p:spTree>
    <p:extLst>
      <p:ext uri="{BB962C8B-B14F-4D97-AF65-F5344CB8AC3E}">
        <p14:creationId xmlns:p14="http://schemas.microsoft.com/office/powerpoint/2010/main" val="38812065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B0406F-6116-4B27-A7C0-B6D6EE912E0C}" type="slidenum">
              <a:rPr lang="en-US" smtClean="0"/>
              <a:t>118</a:t>
            </a:fld>
            <a:endParaRPr lang="en-US"/>
          </a:p>
        </p:txBody>
      </p:sp>
    </p:spTree>
    <p:extLst>
      <p:ext uri="{BB962C8B-B14F-4D97-AF65-F5344CB8AC3E}">
        <p14:creationId xmlns:p14="http://schemas.microsoft.com/office/powerpoint/2010/main" val="27346195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B0406F-6116-4B27-A7C0-B6D6EE912E0C}" type="slidenum">
              <a:rPr lang="en-US" smtClean="0"/>
              <a:t>119</a:t>
            </a:fld>
            <a:endParaRPr lang="en-US"/>
          </a:p>
        </p:txBody>
      </p:sp>
    </p:spTree>
    <p:extLst>
      <p:ext uri="{BB962C8B-B14F-4D97-AF65-F5344CB8AC3E}">
        <p14:creationId xmlns:p14="http://schemas.microsoft.com/office/powerpoint/2010/main" val="983267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smtClean="0"/>
              <a:t>No stress increase </a:t>
            </a:r>
            <a:r>
              <a:rPr lang="en-US" dirty="0" smtClean="0">
                <a:sym typeface="Wingdings" panose="05000000000000000000" pitchFamily="2" charset="2"/>
              </a:rPr>
              <a:t> no settlement, no porosity</a:t>
            </a:r>
            <a:r>
              <a:rPr lang="en-US" baseline="0" dirty="0" smtClean="0">
                <a:sym typeface="Wingdings" panose="05000000000000000000" pitchFamily="2" charset="2"/>
              </a:rPr>
              <a:t>  no settlement </a:t>
            </a:r>
            <a:endParaRPr lang="en-US" dirty="0"/>
          </a:p>
        </p:txBody>
      </p:sp>
      <p:sp>
        <p:nvSpPr>
          <p:cNvPr id="4" name="Slide Number Placeholder 3"/>
          <p:cNvSpPr>
            <a:spLocks noGrp="1"/>
          </p:cNvSpPr>
          <p:nvPr>
            <p:ph type="sldNum" sz="quarter" idx="10"/>
          </p:nvPr>
        </p:nvSpPr>
        <p:spPr/>
        <p:txBody>
          <a:bodyPr/>
          <a:lstStyle/>
          <a:p>
            <a:fld id="{BDB0406F-6116-4B27-A7C0-B6D6EE912E0C}" type="slidenum">
              <a:rPr lang="en-US" smtClean="0"/>
              <a:t>7</a:t>
            </a:fld>
            <a:endParaRPr lang="en-US"/>
          </a:p>
        </p:txBody>
      </p:sp>
    </p:spTree>
    <p:extLst>
      <p:ext uri="{BB962C8B-B14F-4D97-AF65-F5344CB8AC3E}">
        <p14:creationId xmlns:p14="http://schemas.microsoft.com/office/powerpoint/2010/main" val="20573026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B0406F-6116-4B27-A7C0-B6D6EE912E0C}" type="slidenum">
              <a:rPr lang="en-US" smtClean="0"/>
              <a:t>120</a:t>
            </a:fld>
            <a:endParaRPr lang="en-US"/>
          </a:p>
        </p:txBody>
      </p:sp>
    </p:spTree>
    <p:extLst>
      <p:ext uri="{BB962C8B-B14F-4D97-AF65-F5344CB8AC3E}">
        <p14:creationId xmlns:p14="http://schemas.microsoft.com/office/powerpoint/2010/main" val="10026365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B0406F-6116-4B27-A7C0-B6D6EE912E0C}" type="slidenum">
              <a:rPr lang="en-US" smtClean="0"/>
              <a:t>121</a:t>
            </a:fld>
            <a:endParaRPr lang="en-US"/>
          </a:p>
        </p:txBody>
      </p:sp>
    </p:spTree>
    <p:extLst>
      <p:ext uri="{BB962C8B-B14F-4D97-AF65-F5344CB8AC3E}">
        <p14:creationId xmlns:p14="http://schemas.microsoft.com/office/powerpoint/2010/main" val="40381349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8790D94-2895-4E92-BC40-64CB592A3B81}" type="slidenum">
              <a:rPr lang="en-AU"/>
              <a:pPr/>
              <a:t>122</a:t>
            </a:fld>
            <a:endParaRPr lang="en-AU"/>
          </a:p>
        </p:txBody>
      </p:sp>
      <p:sp>
        <p:nvSpPr>
          <p:cNvPr id="135170" name="Rectangle 1"/>
          <p:cNvSpPr>
            <a:spLocks noGrp="1" noRot="1" noChangeAspect="1" noTextEdit="1"/>
          </p:cNvSpPr>
          <p:nvPr>
            <p:ph type="sldImg"/>
          </p:nvPr>
        </p:nvSpPr>
        <p:spPr>
          <a:ln/>
        </p:spPr>
      </p:sp>
      <p:sp>
        <p:nvSpPr>
          <p:cNvPr id="135171" name="Rectangle 2"/>
          <p:cNvSpPr>
            <a:spLocks noGrp="1"/>
          </p:cNvSpPr>
          <p:nvPr>
            <p:ph type="body" idx="1"/>
          </p:nvPr>
        </p:nvSpPr>
        <p:spPr>
          <a:xfrm>
            <a:off x="731520" y="4560570"/>
            <a:ext cx="5852160" cy="4320540"/>
          </a:xfrm>
        </p:spPr>
        <p:txBody>
          <a:bodyPr/>
          <a:lstStyle/>
          <a:p>
            <a:pPr eaLnBrk="1" hangingPunct="1">
              <a:spcBef>
                <a:spcPct val="0"/>
              </a:spcBef>
            </a:pPr>
            <a:endParaRPr lang="en-US"/>
          </a:p>
        </p:txBody>
      </p:sp>
      <p:sp>
        <p:nvSpPr>
          <p:cNvPr id="135172" name="Rectangle 3"/>
          <p:cNvSpPr txBox="1">
            <a:spLocks noGrp="1"/>
          </p:cNvSpPr>
          <p:nvPr/>
        </p:nvSpPr>
        <p:spPr bwMode="auto">
          <a:xfrm>
            <a:off x="4143588"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r" eaLnBrk="1" hangingPunct="1"/>
            <a:fld id="{41E79EAE-858C-401B-B937-F05EB9D9C57F}" type="slidenum">
              <a:rPr kumimoji="0" lang="en-US" sz="1300">
                <a:latin typeface="Calibri" panose="020F0502020204030204" pitchFamily="34" charset="0"/>
                <a:cs typeface="Arial" panose="020B0604020202020204" pitchFamily="34" charset="0"/>
              </a:rPr>
              <a:pPr algn="r" eaLnBrk="1" hangingPunct="1"/>
              <a:t>122</a:t>
            </a:fld>
            <a:endParaRPr kumimoji="0" lang="en-US" sz="13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321482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B0406F-6116-4B27-A7C0-B6D6EE912E0C}" type="slidenum">
              <a:rPr lang="en-US" smtClean="0"/>
              <a:t>123</a:t>
            </a:fld>
            <a:endParaRPr lang="en-US"/>
          </a:p>
        </p:txBody>
      </p:sp>
    </p:spTree>
    <p:extLst>
      <p:ext uri="{BB962C8B-B14F-4D97-AF65-F5344CB8AC3E}">
        <p14:creationId xmlns:p14="http://schemas.microsoft.com/office/powerpoint/2010/main" val="1167295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B0406F-6116-4B27-A7C0-B6D6EE912E0C}" type="slidenum">
              <a:rPr lang="en-US" smtClean="0"/>
              <a:t>124</a:t>
            </a:fld>
            <a:endParaRPr lang="en-US"/>
          </a:p>
        </p:txBody>
      </p:sp>
    </p:spTree>
    <p:extLst>
      <p:ext uri="{BB962C8B-B14F-4D97-AF65-F5344CB8AC3E}">
        <p14:creationId xmlns:p14="http://schemas.microsoft.com/office/powerpoint/2010/main" val="19078209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sz="1300" dirty="0"/>
              <a:t>When foundations are constructed on very compressible clays, the consolidation settlement</a:t>
            </a:r>
          </a:p>
          <a:p>
            <a:r>
              <a:rPr lang="en-US" sz="1300" dirty="0"/>
              <a:t>can be several times greater than the elastic settlement.</a:t>
            </a:r>
            <a:endParaRPr lang="en-US" dirty="0"/>
          </a:p>
        </p:txBody>
      </p:sp>
      <p:sp>
        <p:nvSpPr>
          <p:cNvPr id="4" name="Slide Number Placeholder 3"/>
          <p:cNvSpPr>
            <a:spLocks noGrp="1"/>
          </p:cNvSpPr>
          <p:nvPr>
            <p:ph type="sldNum" sz="quarter" idx="10"/>
          </p:nvPr>
        </p:nvSpPr>
        <p:spPr/>
        <p:txBody>
          <a:bodyPr/>
          <a:lstStyle/>
          <a:p>
            <a:fld id="{BDB0406F-6116-4B27-A7C0-B6D6EE912E0C}" type="slidenum">
              <a:rPr lang="en-US" smtClean="0"/>
              <a:t>127</a:t>
            </a:fld>
            <a:endParaRPr lang="en-US"/>
          </a:p>
        </p:txBody>
      </p:sp>
    </p:spTree>
    <p:extLst>
      <p:ext uri="{BB962C8B-B14F-4D97-AF65-F5344CB8AC3E}">
        <p14:creationId xmlns:p14="http://schemas.microsoft.com/office/powerpoint/2010/main" val="22185525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B0406F-6116-4B27-A7C0-B6D6EE912E0C}" type="slidenum">
              <a:rPr lang="en-US" smtClean="0"/>
              <a:t>128</a:t>
            </a:fld>
            <a:endParaRPr lang="en-US"/>
          </a:p>
        </p:txBody>
      </p:sp>
    </p:spTree>
    <p:extLst>
      <p:ext uri="{BB962C8B-B14F-4D97-AF65-F5344CB8AC3E}">
        <p14:creationId xmlns:p14="http://schemas.microsoft.com/office/powerpoint/2010/main" val="785271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B0406F-6116-4B27-A7C0-B6D6EE912E0C}" type="slidenum">
              <a:rPr lang="en-US" smtClean="0"/>
              <a:t>129</a:t>
            </a:fld>
            <a:endParaRPr lang="en-US"/>
          </a:p>
        </p:txBody>
      </p:sp>
    </p:spTree>
    <p:extLst>
      <p:ext uri="{BB962C8B-B14F-4D97-AF65-F5344CB8AC3E}">
        <p14:creationId xmlns:p14="http://schemas.microsoft.com/office/powerpoint/2010/main" val="20956000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B0406F-6116-4B27-A7C0-B6D6EE912E0C}" type="slidenum">
              <a:rPr lang="en-US" smtClean="0"/>
              <a:t>131</a:t>
            </a:fld>
            <a:endParaRPr lang="en-US"/>
          </a:p>
        </p:txBody>
      </p:sp>
    </p:spTree>
    <p:extLst>
      <p:ext uri="{BB962C8B-B14F-4D97-AF65-F5344CB8AC3E}">
        <p14:creationId xmlns:p14="http://schemas.microsoft.com/office/powerpoint/2010/main" val="29252327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B0406F-6116-4B27-A7C0-B6D6EE912E0C}" type="slidenum">
              <a:rPr lang="en-US" smtClean="0"/>
              <a:t>132</a:t>
            </a:fld>
            <a:endParaRPr lang="en-US"/>
          </a:p>
        </p:txBody>
      </p:sp>
    </p:spTree>
    <p:extLst>
      <p:ext uri="{BB962C8B-B14F-4D97-AF65-F5344CB8AC3E}">
        <p14:creationId xmlns:p14="http://schemas.microsoft.com/office/powerpoint/2010/main" val="4256221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B0406F-6116-4B27-A7C0-B6D6EE912E0C}" type="slidenum">
              <a:rPr lang="en-US" smtClean="0"/>
              <a:t>8</a:t>
            </a:fld>
            <a:endParaRPr lang="en-US"/>
          </a:p>
        </p:txBody>
      </p:sp>
    </p:spTree>
    <p:extLst>
      <p:ext uri="{BB962C8B-B14F-4D97-AF65-F5344CB8AC3E}">
        <p14:creationId xmlns:p14="http://schemas.microsoft.com/office/powerpoint/2010/main" val="28686837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B0406F-6116-4B27-A7C0-B6D6EE912E0C}" type="slidenum">
              <a:rPr lang="en-US" smtClean="0"/>
              <a:t>133</a:t>
            </a:fld>
            <a:endParaRPr lang="en-US"/>
          </a:p>
        </p:txBody>
      </p:sp>
    </p:spTree>
    <p:extLst>
      <p:ext uri="{BB962C8B-B14F-4D97-AF65-F5344CB8AC3E}">
        <p14:creationId xmlns:p14="http://schemas.microsoft.com/office/powerpoint/2010/main" val="15388896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B0406F-6116-4B27-A7C0-B6D6EE912E0C}" type="slidenum">
              <a:rPr lang="en-US" smtClean="0"/>
              <a:t>134</a:t>
            </a:fld>
            <a:endParaRPr lang="en-US"/>
          </a:p>
        </p:txBody>
      </p:sp>
    </p:spTree>
    <p:extLst>
      <p:ext uri="{BB962C8B-B14F-4D97-AF65-F5344CB8AC3E}">
        <p14:creationId xmlns:p14="http://schemas.microsoft.com/office/powerpoint/2010/main" val="32047063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B0406F-6116-4B27-A7C0-B6D6EE912E0C}" type="slidenum">
              <a:rPr lang="en-US" smtClean="0"/>
              <a:t>135</a:t>
            </a:fld>
            <a:endParaRPr lang="en-US"/>
          </a:p>
        </p:txBody>
      </p:sp>
    </p:spTree>
    <p:extLst>
      <p:ext uri="{BB962C8B-B14F-4D97-AF65-F5344CB8AC3E}">
        <p14:creationId xmlns:p14="http://schemas.microsoft.com/office/powerpoint/2010/main" val="3966018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B0406F-6116-4B27-A7C0-B6D6EE912E0C}" type="slidenum">
              <a:rPr lang="en-US" smtClean="0"/>
              <a:t>136</a:t>
            </a:fld>
            <a:endParaRPr lang="en-US"/>
          </a:p>
        </p:txBody>
      </p:sp>
    </p:spTree>
    <p:extLst>
      <p:ext uri="{BB962C8B-B14F-4D97-AF65-F5344CB8AC3E}">
        <p14:creationId xmlns:p14="http://schemas.microsoft.com/office/powerpoint/2010/main" val="24034770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B0406F-6116-4B27-A7C0-B6D6EE912E0C}" type="slidenum">
              <a:rPr lang="en-US" smtClean="0"/>
              <a:t>144</a:t>
            </a:fld>
            <a:endParaRPr lang="en-US"/>
          </a:p>
        </p:txBody>
      </p:sp>
    </p:spTree>
    <p:extLst>
      <p:ext uri="{BB962C8B-B14F-4D97-AF65-F5344CB8AC3E}">
        <p14:creationId xmlns:p14="http://schemas.microsoft.com/office/powerpoint/2010/main" val="3546651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95413" y="649288"/>
            <a:ext cx="4275137" cy="3205162"/>
          </a:xfrm>
          <a:ln cap="flat"/>
        </p:spPr>
      </p:sp>
      <p:sp>
        <p:nvSpPr>
          <p:cNvPr id="11267" name="Rectangle 3"/>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708465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sz="1300" dirty="0"/>
              <a:t>When foundations are constructed on very compressible clays, the consolidation settlement</a:t>
            </a:r>
          </a:p>
          <a:p>
            <a:r>
              <a:rPr lang="en-US" sz="1300" dirty="0"/>
              <a:t>can be several times greater than the elastic settlement.</a:t>
            </a:r>
            <a:endParaRPr lang="en-US" dirty="0"/>
          </a:p>
        </p:txBody>
      </p:sp>
      <p:sp>
        <p:nvSpPr>
          <p:cNvPr id="4" name="Slide Number Placeholder 3"/>
          <p:cNvSpPr>
            <a:spLocks noGrp="1"/>
          </p:cNvSpPr>
          <p:nvPr>
            <p:ph type="sldNum" sz="quarter" idx="10"/>
          </p:nvPr>
        </p:nvSpPr>
        <p:spPr/>
        <p:txBody>
          <a:bodyPr/>
          <a:lstStyle/>
          <a:p>
            <a:fld id="{BDB0406F-6116-4B27-A7C0-B6D6EE912E0C}" type="slidenum">
              <a:rPr lang="en-US" smtClean="0"/>
              <a:t>17</a:t>
            </a:fld>
            <a:endParaRPr lang="en-US"/>
          </a:p>
        </p:txBody>
      </p:sp>
    </p:spTree>
    <p:extLst>
      <p:ext uri="{BB962C8B-B14F-4D97-AF65-F5344CB8AC3E}">
        <p14:creationId xmlns:p14="http://schemas.microsoft.com/office/powerpoint/2010/main" val="2399317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9D3038-3080-49CC-8882-17EF1CD9AFEC}" type="slidenum">
              <a:rPr lang="en-GB"/>
              <a:pPr/>
              <a:t>18</a:t>
            </a:fld>
            <a:endParaRPr lang="en-GB"/>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r>
              <a:rPr lang="en-GB"/>
              <a:t>Let’s have a closed look at the drained and undrained conditions</a:t>
            </a:r>
          </a:p>
        </p:txBody>
      </p:sp>
    </p:spTree>
    <p:extLst>
      <p:ext uri="{BB962C8B-B14F-4D97-AF65-F5344CB8AC3E}">
        <p14:creationId xmlns:p14="http://schemas.microsoft.com/office/powerpoint/2010/main" val="3618608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5" name="Footer Placeholder 4"/>
          <p:cNvSpPr>
            <a:spLocks noGrp="1"/>
          </p:cNvSpPr>
          <p:nvPr>
            <p:ph type="ftr" sz="quarter" idx="11"/>
          </p:nvPr>
        </p:nvSpPr>
        <p:spPr>
          <a:xfrm>
            <a:off x="0" y="6492875"/>
            <a:ext cx="3086100" cy="365125"/>
          </a:xfrm>
        </p:spPr>
        <p:txBody>
          <a:bodyPr/>
          <a:lstStyle/>
          <a:p>
            <a:r>
              <a:rPr lang="en-US" smtClean="0"/>
              <a:t>CE 481 - Geotechnical Engineering II -   2. Compressibility of Soil</a:t>
            </a:r>
            <a:endParaRPr lang="en-US" dirty="0"/>
          </a:p>
        </p:txBody>
      </p:sp>
      <p:sp>
        <p:nvSpPr>
          <p:cNvPr id="6" name="Slide Number Placeholder 5"/>
          <p:cNvSpPr>
            <a:spLocks noGrp="1"/>
          </p:cNvSpPr>
          <p:nvPr>
            <p:ph type="sldNum" sz="quarter" idx="12"/>
          </p:nvPr>
        </p:nvSpPr>
        <p:spPr>
          <a:xfrm>
            <a:off x="7086600" y="6492874"/>
            <a:ext cx="2057400" cy="365125"/>
          </a:xfrm>
        </p:spPr>
        <p:txBody>
          <a:bodyPr/>
          <a:lstStyle/>
          <a:p>
            <a:fld id="{8700299A-1DC7-4EDF-8DDE-219BC9ADB9F6}" type="slidenum">
              <a:rPr lang="en-US" smtClean="0"/>
              <a:t>‹#›</a:t>
            </a:fld>
            <a:endParaRPr lang="en-US"/>
          </a:p>
        </p:txBody>
      </p:sp>
    </p:spTree>
    <p:extLst>
      <p:ext uri="{BB962C8B-B14F-4D97-AF65-F5344CB8AC3E}">
        <p14:creationId xmlns:p14="http://schemas.microsoft.com/office/powerpoint/2010/main" val="4212003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CE 481 - Geotechnical Engineering II -   2. Compressibility of Soil</a:t>
            </a:r>
            <a:endParaRPr lang="en-US"/>
          </a:p>
        </p:txBody>
      </p:sp>
      <p:sp>
        <p:nvSpPr>
          <p:cNvPr id="6" name="Slide Number Placeholder 5"/>
          <p:cNvSpPr>
            <a:spLocks noGrp="1"/>
          </p:cNvSpPr>
          <p:nvPr>
            <p:ph type="sldNum" sz="quarter" idx="12"/>
          </p:nvPr>
        </p:nvSpPr>
        <p:spPr/>
        <p:txBody>
          <a:bodyPr/>
          <a:lstStyle/>
          <a:p>
            <a:fld id="{8700299A-1DC7-4EDF-8DDE-219BC9ADB9F6}" type="slidenum">
              <a:rPr lang="en-US" smtClean="0"/>
              <a:t>‹#›</a:t>
            </a:fld>
            <a:endParaRPr lang="en-US"/>
          </a:p>
        </p:txBody>
      </p:sp>
    </p:spTree>
    <p:extLst>
      <p:ext uri="{BB962C8B-B14F-4D97-AF65-F5344CB8AC3E}">
        <p14:creationId xmlns:p14="http://schemas.microsoft.com/office/powerpoint/2010/main" val="738000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CE 481 - Geotechnical Engineering II -   2. Compressibility of Soil</a:t>
            </a:r>
            <a:endParaRPr lang="en-US"/>
          </a:p>
        </p:txBody>
      </p:sp>
      <p:sp>
        <p:nvSpPr>
          <p:cNvPr id="6" name="Slide Number Placeholder 5"/>
          <p:cNvSpPr>
            <a:spLocks noGrp="1"/>
          </p:cNvSpPr>
          <p:nvPr>
            <p:ph type="sldNum" sz="quarter" idx="12"/>
          </p:nvPr>
        </p:nvSpPr>
        <p:spPr/>
        <p:txBody>
          <a:bodyPr/>
          <a:lstStyle/>
          <a:p>
            <a:fld id="{8700299A-1DC7-4EDF-8DDE-219BC9ADB9F6}" type="slidenum">
              <a:rPr lang="en-US" smtClean="0"/>
              <a:t>‹#›</a:t>
            </a:fld>
            <a:endParaRPr lang="en-US"/>
          </a:p>
        </p:txBody>
      </p:sp>
    </p:spTree>
    <p:extLst>
      <p:ext uri="{BB962C8B-B14F-4D97-AF65-F5344CB8AC3E}">
        <p14:creationId xmlns:p14="http://schemas.microsoft.com/office/powerpoint/2010/main" val="3866100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0" y="6461859"/>
            <a:ext cx="4165600" cy="400295"/>
          </a:xfrm>
        </p:spPr>
        <p:txBody>
          <a:bodyPr/>
          <a:lstStyle>
            <a:lvl1pPr>
              <a:defRPr sz="1200"/>
            </a:lvl1pPr>
          </a:lstStyle>
          <a:p>
            <a:r>
              <a:rPr lang="en-US" smtClean="0"/>
              <a:t>CE 481 - Geotechnical Engineering II -   2. Compressibility of Soil</a:t>
            </a:r>
            <a:endParaRPr lang="en-US" dirty="0"/>
          </a:p>
        </p:txBody>
      </p:sp>
      <p:sp>
        <p:nvSpPr>
          <p:cNvPr id="6" name="Slide Number Placeholder 5"/>
          <p:cNvSpPr>
            <a:spLocks noGrp="1"/>
          </p:cNvSpPr>
          <p:nvPr>
            <p:ph type="sldNum" sz="quarter" idx="12"/>
          </p:nvPr>
        </p:nvSpPr>
        <p:spPr>
          <a:xfrm>
            <a:off x="7086600" y="6497029"/>
            <a:ext cx="2057400" cy="365125"/>
          </a:xfrm>
        </p:spPr>
        <p:txBody>
          <a:bodyPr/>
          <a:lstStyle>
            <a:lvl1pPr>
              <a:defRPr sz="1200"/>
            </a:lvl1pPr>
          </a:lstStyle>
          <a:p>
            <a:fld id="{8700299A-1DC7-4EDF-8DDE-219BC9ADB9F6}" type="slidenum">
              <a:rPr lang="en-US" smtClean="0"/>
              <a:pPr/>
              <a:t>‹#›</a:t>
            </a:fld>
            <a:endParaRPr lang="en-US"/>
          </a:p>
        </p:txBody>
      </p:sp>
    </p:spTree>
    <p:extLst>
      <p:ext uri="{BB962C8B-B14F-4D97-AF65-F5344CB8AC3E}">
        <p14:creationId xmlns:p14="http://schemas.microsoft.com/office/powerpoint/2010/main" val="234707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CE 481 - Geotechnical Engineering II -   2. Compressibility of Soil</a:t>
            </a:r>
            <a:endParaRPr lang="en-US"/>
          </a:p>
        </p:txBody>
      </p:sp>
      <p:sp>
        <p:nvSpPr>
          <p:cNvPr id="6" name="Slide Number Placeholder 5"/>
          <p:cNvSpPr>
            <a:spLocks noGrp="1"/>
          </p:cNvSpPr>
          <p:nvPr>
            <p:ph type="sldNum" sz="quarter" idx="12"/>
          </p:nvPr>
        </p:nvSpPr>
        <p:spPr/>
        <p:txBody>
          <a:bodyPr/>
          <a:lstStyle/>
          <a:p>
            <a:fld id="{8700299A-1DC7-4EDF-8DDE-219BC9ADB9F6}" type="slidenum">
              <a:rPr lang="en-US" smtClean="0"/>
              <a:t>‹#›</a:t>
            </a:fld>
            <a:endParaRPr lang="en-US"/>
          </a:p>
        </p:txBody>
      </p:sp>
    </p:spTree>
    <p:extLst>
      <p:ext uri="{BB962C8B-B14F-4D97-AF65-F5344CB8AC3E}">
        <p14:creationId xmlns:p14="http://schemas.microsoft.com/office/powerpoint/2010/main" val="2328631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CE 481 - Geotechnical Engineering II -   2. Compressibility of Soil</a:t>
            </a:r>
            <a:endParaRPr lang="en-US"/>
          </a:p>
        </p:txBody>
      </p:sp>
      <p:sp>
        <p:nvSpPr>
          <p:cNvPr id="7" name="Slide Number Placeholder 6"/>
          <p:cNvSpPr>
            <a:spLocks noGrp="1"/>
          </p:cNvSpPr>
          <p:nvPr>
            <p:ph type="sldNum" sz="quarter" idx="12"/>
          </p:nvPr>
        </p:nvSpPr>
        <p:spPr/>
        <p:txBody>
          <a:bodyPr/>
          <a:lstStyle/>
          <a:p>
            <a:fld id="{8700299A-1DC7-4EDF-8DDE-219BC9ADB9F6}" type="slidenum">
              <a:rPr lang="en-US" smtClean="0"/>
              <a:t>‹#›</a:t>
            </a:fld>
            <a:endParaRPr lang="en-US"/>
          </a:p>
        </p:txBody>
      </p:sp>
    </p:spTree>
    <p:extLst>
      <p:ext uri="{BB962C8B-B14F-4D97-AF65-F5344CB8AC3E}">
        <p14:creationId xmlns:p14="http://schemas.microsoft.com/office/powerpoint/2010/main" val="563503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CE 481 - Geotechnical Engineering II -   2. Compressibility of Soil</a:t>
            </a:r>
            <a:endParaRPr lang="en-US"/>
          </a:p>
        </p:txBody>
      </p:sp>
      <p:sp>
        <p:nvSpPr>
          <p:cNvPr id="9" name="Slide Number Placeholder 8"/>
          <p:cNvSpPr>
            <a:spLocks noGrp="1"/>
          </p:cNvSpPr>
          <p:nvPr>
            <p:ph type="sldNum" sz="quarter" idx="12"/>
          </p:nvPr>
        </p:nvSpPr>
        <p:spPr/>
        <p:txBody>
          <a:bodyPr/>
          <a:lstStyle/>
          <a:p>
            <a:fld id="{8700299A-1DC7-4EDF-8DDE-219BC9ADB9F6}" type="slidenum">
              <a:rPr lang="en-US" smtClean="0"/>
              <a:t>‹#›</a:t>
            </a:fld>
            <a:endParaRPr lang="en-US"/>
          </a:p>
        </p:txBody>
      </p:sp>
    </p:spTree>
    <p:extLst>
      <p:ext uri="{BB962C8B-B14F-4D97-AF65-F5344CB8AC3E}">
        <p14:creationId xmlns:p14="http://schemas.microsoft.com/office/powerpoint/2010/main" val="1475638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CE 481 - Geotechnical Engineering II -   2. Compressibility of Soil</a:t>
            </a:r>
            <a:endParaRPr lang="en-US"/>
          </a:p>
        </p:txBody>
      </p:sp>
      <p:sp>
        <p:nvSpPr>
          <p:cNvPr id="5" name="Slide Number Placeholder 4"/>
          <p:cNvSpPr>
            <a:spLocks noGrp="1"/>
          </p:cNvSpPr>
          <p:nvPr>
            <p:ph type="sldNum" sz="quarter" idx="12"/>
          </p:nvPr>
        </p:nvSpPr>
        <p:spPr/>
        <p:txBody>
          <a:bodyPr/>
          <a:lstStyle/>
          <a:p>
            <a:fld id="{8700299A-1DC7-4EDF-8DDE-219BC9ADB9F6}" type="slidenum">
              <a:rPr lang="en-US" smtClean="0"/>
              <a:t>‹#›</a:t>
            </a:fld>
            <a:endParaRPr lang="en-US"/>
          </a:p>
        </p:txBody>
      </p:sp>
    </p:spTree>
    <p:extLst>
      <p:ext uri="{BB962C8B-B14F-4D97-AF65-F5344CB8AC3E}">
        <p14:creationId xmlns:p14="http://schemas.microsoft.com/office/powerpoint/2010/main" val="1763706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CE 481 - Geotechnical Engineering II -   2. Compressibility of Soil</a:t>
            </a:r>
            <a:endParaRPr lang="en-US"/>
          </a:p>
        </p:txBody>
      </p:sp>
      <p:sp>
        <p:nvSpPr>
          <p:cNvPr id="4" name="Slide Number Placeholder 3"/>
          <p:cNvSpPr>
            <a:spLocks noGrp="1"/>
          </p:cNvSpPr>
          <p:nvPr>
            <p:ph type="sldNum" sz="quarter" idx="12"/>
          </p:nvPr>
        </p:nvSpPr>
        <p:spPr/>
        <p:txBody>
          <a:bodyPr/>
          <a:lstStyle/>
          <a:p>
            <a:fld id="{8700299A-1DC7-4EDF-8DDE-219BC9ADB9F6}" type="slidenum">
              <a:rPr lang="en-US" smtClean="0"/>
              <a:t>‹#›</a:t>
            </a:fld>
            <a:endParaRPr lang="en-US"/>
          </a:p>
        </p:txBody>
      </p:sp>
    </p:spTree>
    <p:extLst>
      <p:ext uri="{BB962C8B-B14F-4D97-AF65-F5344CB8AC3E}">
        <p14:creationId xmlns:p14="http://schemas.microsoft.com/office/powerpoint/2010/main" val="1831260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CE 481 - Geotechnical Engineering II -   2. Compressibility of Soil</a:t>
            </a:r>
            <a:endParaRPr lang="en-US"/>
          </a:p>
        </p:txBody>
      </p:sp>
      <p:sp>
        <p:nvSpPr>
          <p:cNvPr id="7" name="Slide Number Placeholder 6"/>
          <p:cNvSpPr>
            <a:spLocks noGrp="1"/>
          </p:cNvSpPr>
          <p:nvPr>
            <p:ph type="sldNum" sz="quarter" idx="12"/>
          </p:nvPr>
        </p:nvSpPr>
        <p:spPr/>
        <p:txBody>
          <a:bodyPr/>
          <a:lstStyle/>
          <a:p>
            <a:fld id="{8700299A-1DC7-4EDF-8DDE-219BC9ADB9F6}" type="slidenum">
              <a:rPr lang="en-US" smtClean="0"/>
              <a:t>‹#›</a:t>
            </a:fld>
            <a:endParaRPr lang="en-US"/>
          </a:p>
        </p:txBody>
      </p:sp>
    </p:spTree>
    <p:extLst>
      <p:ext uri="{BB962C8B-B14F-4D97-AF65-F5344CB8AC3E}">
        <p14:creationId xmlns:p14="http://schemas.microsoft.com/office/powerpoint/2010/main" val="879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CE 481 - Geotechnical Engineering II -   2. Compressibility of Soil</a:t>
            </a:r>
            <a:endParaRPr lang="en-US"/>
          </a:p>
        </p:txBody>
      </p:sp>
      <p:sp>
        <p:nvSpPr>
          <p:cNvPr id="7" name="Slide Number Placeholder 6"/>
          <p:cNvSpPr>
            <a:spLocks noGrp="1"/>
          </p:cNvSpPr>
          <p:nvPr>
            <p:ph type="sldNum" sz="quarter" idx="12"/>
          </p:nvPr>
        </p:nvSpPr>
        <p:spPr/>
        <p:txBody>
          <a:bodyPr/>
          <a:lstStyle/>
          <a:p>
            <a:fld id="{8700299A-1DC7-4EDF-8DDE-219BC9ADB9F6}" type="slidenum">
              <a:rPr lang="en-US" smtClean="0"/>
              <a:t>‹#›</a:t>
            </a:fld>
            <a:endParaRPr lang="en-US"/>
          </a:p>
        </p:txBody>
      </p:sp>
    </p:spTree>
    <p:extLst>
      <p:ext uri="{BB962C8B-B14F-4D97-AF65-F5344CB8AC3E}">
        <p14:creationId xmlns:p14="http://schemas.microsoft.com/office/powerpoint/2010/main" val="2702721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CE 481 - Geotechnical Engineering II -   2. Compressibility of Soil</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700299A-1DC7-4EDF-8DDE-219BC9ADB9F6}" type="slidenum">
              <a:rPr lang="en-US" smtClean="0"/>
              <a:t>‹#›</a:t>
            </a:fld>
            <a:endParaRPr lang="en-US"/>
          </a:p>
        </p:txBody>
      </p:sp>
    </p:spTree>
    <p:extLst>
      <p:ext uri="{BB962C8B-B14F-4D97-AF65-F5344CB8AC3E}">
        <p14:creationId xmlns:p14="http://schemas.microsoft.com/office/powerpoint/2010/main" val="588628977"/>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32.bin"/><Relationship Id="rId7" Type="http://schemas.openxmlformats.org/officeDocument/2006/relationships/image" Target="../media/image136.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35.emf"/><Relationship Id="rId5" Type="http://schemas.openxmlformats.org/officeDocument/2006/relationships/image" Target="../media/image134.emf"/><Relationship Id="rId4" Type="http://schemas.openxmlformats.org/officeDocument/2006/relationships/image" Target="../media/image133.wmf"/></Relationships>
</file>

<file path=ppt/slides/_rels/slide101.xml.rels><?xml version="1.0" encoding="UTF-8" standalone="yes"?>
<Relationships xmlns="http://schemas.openxmlformats.org/package/2006/relationships"><Relationship Id="rId8" Type="http://schemas.openxmlformats.org/officeDocument/2006/relationships/image" Target="../media/image143.emf"/><Relationship Id="rId3" Type="http://schemas.openxmlformats.org/officeDocument/2006/relationships/image" Target="../media/image138.emf"/><Relationship Id="rId7" Type="http://schemas.openxmlformats.org/officeDocument/2006/relationships/image" Target="../media/image142.emf"/><Relationship Id="rId2" Type="http://schemas.openxmlformats.org/officeDocument/2006/relationships/image" Target="../media/image137.emf"/><Relationship Id="rId1" Type="http://schemas.openxmlformats.org/officeDocument/2006/relationships/slideLayout" Target="../slideLayouts/slideLayout7.xml"/><Relationship Id="rId6" Type="http://schemas.openxmlformats.org/officeDocument/2006/relationships/image" Target="../media/image141.emf"/><Relationship Id="rId11" Type="http://schemas.openxmlformats.org/officeDocument/2006/relationships/image" Target="../media/image146.emf"/><Relationship Id="rId5" Type="http://schemas.openxmlformats.org/officeDocument/2006/relationships/image" Target="../media/image140.emf"/><Relationship Id="rId10" Type="http://schemas.openxmlformats.org/officeDocument/2006/relationships/image" Target="../media/image145.emf"/><Relationship Id="rId4" Type="http://schemas.openxmlformats.org/officeDocument/2006/relationships/image" Target="../media/image139.emf"/><Relationship Id="rId9" Type="http://schemas.openxmlformats.org/officeDocument/2006/relationships/image" Target="../media/image144.emf"/></Relationships>
</file>

<file path=ppt/slides/_rels/slide102.xml.rels><?xml version="1.0" encoding="UTF-8" standalone="yes"?>
<Relationships xmlns="http://schemas.openxmlformats.org/package/2006/relationships"><Relationship Id="rId3" Type="http://schemas.openxmlformats.org/officeDocument/2006/relationships/image" Target="../media/image148.emf"/><Relationship Id="rId2" Type="http://schemas.openxmlformats.org/officeDocument/2006/relationships/image" Target="../media/image147.emf"/><Relationship Id="rId1" Type="http://schemas.openxmlformats.org/officeDocument/2006/relationships/slideLayout" Target="../slideLayouts/slideLayout2.xml"/><Relationship Id="rId5" Type="http://schemas.openxmlformats.org/officeDocument/2006/relationships/image" Target="../media/image145.emf"/><Relationship Id="rId4" Type="http://schemas.openxmlformats.org/officeDocument/2006/relationships/image" Target="../media/image149.emf"/></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50.emf"/><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1560.png"/><Relationship Id="rId5" Type="http://schemas.openxmlformats.org/officeDocument/2006/relationships/image" Target="../media/image152.emf"/><Relationship Id="rId4" Type="http://schemas.openxmlformats.org/officeDocument/2006/relationships/image" Target="../media/image151.png"/></Relationships>
</file>

<file path=ppt/slides/_rels/slide105.xml.rels><?xml version="1.0" encoding="UTF-8" standalone="yes"?>
<Relationships xmlns="http://schemas.openxmlformats.org/package/2006/relationships"><Relationship Id="rId3" Type="http://schemas.openxmlformats.org/officeDocument/2006/relationships/image" Target="../media/image148.emf"/><Relationship Id="rId2" Type="http://schemas.openxmlformats.org/officeDocument/2006/relationships/image" Target="../media/image153.emf"/><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53.emf"/><Relationship Id="rId2" Type="http://schemas.openxmlformats.org/officeDocument/2006/relationships/image" Target="../media/image154.png"/><Relationship Id="rId1" Type="http://schemas.openxmlformats.org/officeDocument/2006/relationships/slideLayout" Target="../slideLayouts/slideLayout2.xml"/><Relationship Id="rId4" Type="http://schemas.openxmlformats.org/officeDocument/2006/relationships/image" Target="../media/image155.png"/></Relationships>
</file>

<file path=ppt/slides/_rels/slide107.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56.gif"/><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55.png"/></Relationships>
</file>

<file path=ppt/slides/_rels/slide109.xml.rels><?xml version="1.0" encoding="UTF-8" standalone="yes"?>
<Relationships xmlns="http://schemas.openxmlformats.org/package/2006/relationships"><Relationship Id="rId8" Type="http://schemas.openxmlformats.org/officeDocument/2006/relationships/image" Target="../media/image153.emf"/><Relationship Id="rId3" Type="http://schemas.openxmlformats.org/officeDocument/2006/relationships/image" Target="../media/image148.emf"/><Relationship Id="rId7" Type="http://schemas.openxmlformats.org/officeDocument/2006/relationships/image" Target="../media/image154.png"/><Relationship Id="rId2" Type="http://schemas.openxmlformats.org/officeDocument/2006/relationships/image" Target="../media/image170.png"/><Relationship Id="rId1" Type="http://schemas.openxmlformats.org/officeDocument/2006/relationships/slideLayout" Target="../slideLayouts/slideLayout7.xml"/><Relationship Id="rId6" Type="http://schemas.openxmlformats.org/officeDocument/2006/relationships/image" Target="../media/image150.emf"/><Relationship Id="rId5" Type="http://schemas.openxmlformats.org/officeDocument/2006/relationships/image" Target="../media/image145.emf"/><Relationship Id="rId4" Type="http://schemas.openxmlformats.org/officeDocument/2006/relationships/image" Target="../media/image149.emf"/></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158.emf"/><Relationship Id="rId2" Type="http://schemas.openxmlformats.org/officeDocument/2006/relationships/image" Target="../media/image154.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48.emf"/><Relationship Id="rId5" Type="http://schemas.openxmlformats.org/officeDocument/2006/relationships/image" Target="../media/image160.emf"/><Relationship Id="rId4" Type="http://schemas.openxmlformats.org/officeDocument/2006/relationships/image" Target="../media/image159.wmf"/></Relationships>
</file>

<file path=ppt/slides/_rels/slide114.xml.rels><?xml version="1.0" encoding="UTF-8" standalone="yes"?>
<Relationships xmlns="http://schemas.openxmlformats.org/package/2006/relationships"><Relationship Id="rId3" Type="http://schemas.openxmlformats.org/officeDocument/2006/relationships/image" Target="../media/image162.jpeg"/><Relationship Id="rId2" Type="http://schemas.openxmlformats.org/officeDocument/2006/relationships/image" Target="../media/image161.png"/><Relationship Id="rId1" Type="http://schemas.openxmlformats.org/officeDocument/2006/relationships/slideLayout" Target="../slideLayouts/slideLayout2.xml"/><Relationship Id="rId5" Type="http://schemas.openxmlformats.org/officeDocument/2006/relationships/image" Target="../media/image178.png"/><Relationship Id="rId4" Type="http://schemas.openxmlformats.org/officeDocument/2006/relationships/image" Target="../media/image163.emf"/></Relationships>
</file>

<file path=ppt/slides/_rels/slide115.xml.rels><?xml version="1.0" encoding="UTF-8" standalone="yes"?>
<Relationships xmlns="http://schemas.openxmlformats.org/package/2006/relationships"><Relationship Id="rId8" Type="http://schemas.openxmlformats.org/officeDocument/2006/relationships/image" Target="../media/image159.wmf"/><Relationship Id="rId3" Type="http://schemas.openxmlformats.org/officeDocument/2006/relationships/image" Target="../media/image160.emf"/><Relationship Id="rId7"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50.emf"/><Relationship Id="rId5" Type="http://schemas.openxmlformats.org/officeDocument/2006/relationships/image" Target="../media/image153.emf"/><Relationship Id="rId4" Type="http://schemas.openxmlformats.org/officeDocument/2006/relationships/image" Target="../media/image148.emf"/><Relationship Id="rId9" Type="http://schemas.openxmlformats.org/officeDocument/2006/relationships/image" Target="../media/image179.png"/></Relationships>
</file>

<file path=ppt/slides/_rels/slide116.xml.rels><?xml version="1.0" encoding="UTF-8" standalone="yes"?>
<Relationships xmlns="http://schemas.openxmlformats.org/package/2006/relationships"><Relationship Id="rId8" Type="http://schemas.openxmlformats.org/officeDocument/2006/relationships/image" Target="../media/image185.png"/><Relationship Id="rId3" Type="http://schemas.openxmlformats.org/officeDocument/2006/relationships/image" Target="../media/image164.emf"/><Relationship Id="rId7" Type="http://schemas.openxmlformats.org/officeDocument/2006/relationships/image" Target="../media/image168.emf"/><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67.emf"/><Relationship Id="rId5" Type="http://schemas.openxmlformats.org/officeDocument/2006/relationships/image" Target="../media/image166.emf"/><Relationship Id="rId10" Type="http://schemas.openxmlformats.org/officeDocument/2006/relationships/image" Target="../media/image160.emf"/><Relationship Id="rId4" Type="http://schemas.openxmlformats.org/officeDocument/2006/relationships/image" Target="../media/image165.emf"/><Relationship Id="rId9" Type="http://schemas.openxmlformats.org/officeDocument/2006/relationships/image" Target="../media/image186.png"/></Relationships>
</file>

<file path=ppt/slides/_rels/slide117.xml.rels><?xml version="1.0" encoding="UTF-8" standalone="yes"?>
<Relationships xmlns="http://schemas.openxmlformats.org/package/2006/relationships"><Relationship Id="rId3" Type="http://schemas.openxmlformats.org/officeDocument/2006/relationships/image" Target="../media/image169.emf"/><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87.png"/><Relationship Id="rId4" Type="http://schemas.openxmlformats.org/officeDocument/2006/relationships/image" Target="../media/image170.emf"/></Relationships>
</file>

<file path=ppt/slides/_rels/slide118.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microsoft.com/office/2007/relationships/hdphoto" Target="../media/hdphoto3.wdp"/></Relationships>
</file>

<file path=ppt/slides/_rels/slide119.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166.emf"/><Relationship Id="rId5" Type="http://schemas.openxmlformats.org/officeDocument/2006/relationships/image" Target="../media/image1800.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sa/url?sa=i&amp;rct=j&amp;q=&amp;esrc=s&amp;frm=1&amp;source=images&amp;cd=&amp;cad=rja&amp;uact=8&amp;ved=0ahUKEwjTrpKbqcTKAhWKtBoKHa5ODuQQjRwIBw&amp;url=http://www.geerassociation.org/GEER_Post%20EQ%20Reports/Duzce_1999/Adapazari.htm&amp;psig=AFQjCNFoSMo2os38Fjz3SESVILskYnFZDA&amp;ust=1453789230363262" TargetMode="Externa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166.emf"/><Relationship Id="rId5" Type="http://schemas.openxmlformats.org/officeDocument/2006/relationships/image" Target="../media/image59.jpeg"/><Relationship Id="rId4" Type="http://schemas.microsoft.com/office/2007/relationships/hdphoto" Target="../media/hdphoto3.wdp"/></Relationships>
</file>

<file path=ppt/slides/_rels/slide121.xml.rels><?xml version="1.0" encoding="UTF-8" standalone="yes"?>
<Relationships xmlns="http://schemas.openxmlformats.org/package/2006/relationships"><Relationship Id="rId3" Type="http://schemas.openxmlformats.org/officeDocument/2006/relationships/image" Target="../media/image172.emf"/><Relationship Id="rId7" Type="http://schemas.openxmlformats.org/officeDocument/2006/relationships/image" Target="../media/image166.emf"/><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75.emf"/><Relationship Id="rId5" Type="http://schemas.openxmlformats.org/officeDocument/2006/relationships/image" Target="../media/image174.emf"/><Relationship Id="rId4" Type="http://schemas.openxmlformats.org/officeDocument/2006/relationships/image" Target="../media/image173.emf"/></Relationships>
</file>

<file path=ppt/slides/_rels/slide12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76.wmf"/><Relationship Id="rId2" Type="http://schemas.openxmlformats.org/officeDocument/2006/relationships/tags" Target="../tags/tag1.xml"/><Relationship Id="rId1" Type="http://schemas.openxmlformats.org/officeDocument/2006/relationships/vmlDrawing" Target="../drawings/vmlDrawing10.vml"/><Relationship Id="rId6" Type="http://schemas.openxmlformats.org/officeDocument/2006/relationships/oleObject" Target="../embeddings/oleObject35.bin"/><Relationship Id="rId5" Type="http://schemas.openxmlformats.org/officeDocument/2006/relationships/image" Target="../media/image194.png"/><Relationship Id="rId4" Type="http://schemas.openxmlformats.org/officeDocument/2006/relationships/notesSlide" Target="../notesSlides/notesSlide52.xml"/></Relationships>
</file>

<file path=ppt/slides/_rels/slide123.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179.emf"/><Relationship Id="rId4" Type="http://schemas.openxmlformats.org/officeDocument/2006/relationships/image" Target="../media/image178.emf"/></Relationships>
</file>

<file path=ppt/slides/_rels/slide124.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180.emf"/><Relationship Id="rId4" Type="http://schemas.openxmlformats.org/officeDocument/2006/relationships/image" Target="../media/image200.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0.emf"/><Relationship Id="rId4" Type="http://schemas.openxmlformats.org/officeDocument/2006/relationships/diagramLayout" Target="../diagrams/layout3.xml"/><Relationship Id="rId9" Type="http://schemas.openxmlformats.org/officeDocument/2006/relationships/image" Target="../media/image9.emf"/></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8" Type="http://schemas.openxmlformats.org/officeDocument/2006/relationships/image" Target="../media/image204.png"/><Relationship Id="rId3" Type="http://schemas.openxmlformats.org/officeDocument/2006/relationships/image" Target="../media/image181.png"/><Relationship Id="rId7" Type="http://schemas.openxmlformats.org/officeDocument/2006/relationships/image" Target="../media/image1950.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83.png"/><Relationship Id="rId4" Type="http://schemas.openxmlformats.org/officeDocument/2006/relationships/image" Target="../media/image182.png"/><Relationship Id="rId9" Type="http://schemas.openxmlformats.org/officeDocument/2006/relationships/image" Target="../media/image20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207.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08.png"/></Relationships>
</file>

<file path=ppt/slides/_rels/slide133.xml.rels><?xml version="1.0" encoding="UTF-8" standalone="yes"?>
<Relationships xmlns="http://schemas.openxmlformats.org/package/2006/relationships"><Relationship Id="rId8" Type="http://schemas.openxmlformats.org/officeDocument/2006/relationships/image" Target="../media/image209.png"/><Relationship Id="rId3" Type="http://schemas.openxmlformats.org/officeDocument/2006/relationships/image" Target="../media/image164.emf"/><Relationship Id="rId7" Type="http://schemas.openxmlformats.org/officeDocument/2006/relationships/image" Target="../media/image168.emf"/><Relationship Id="rId12" Type="http://schemas.openxmlformats.org/officeDocument/2006/relationships/image" Target="../media/image170.emf"/><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167.emf"/><Relationship Id="rId11" Type="http://schemas.openxmlformats.org/officeDocument/2006/relationships/image" Target="../media/image169.emf"/><Relationship Id="rId5" Type="http://schemas.openxmlformats.org/officeDocument/2006/relationships/image" Target="../media/image166.emf"/><Relationship Id="rId10" Type="http://schemas.openxmlformats.org/officeDocument/2006/relationships/image" Target="../media/image160.emf"/><Relationship Id="rId4" Type="http://schemas.openxmlformats.org/officeDocument/2006/relationships/image" Target="../media/image165.emf"/><Relationship Id="rId9" Type="http://schemas.openxmlformats.org/officeDocument/2006/relationships/image" Target="../media/image206.png"/></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84.emf"/><Relationship Id="rId7" Type="http://schemas.openxmlformats.org/officeDocument/2006/relationships/image" Target="../media/image146.emf"/><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166.emf"/><Relationship Id="rId4" Type="http://schemas.openxmlformats.org/officeDocument/2006/relationships/image" Target="../media/image185.emf"/></Relationships>
</file>

<file path=ppt/slides/_rels/slide136.xml.rels><?xml version="1.0" encoding="UTF-8" standalone="yes"?>
<Relationships xmlns="http://schemas.openxmlformats.org/package/2006/relationships"><Relationship Id="rId3" Type="http://schemas.openxmlformats.org/officeDocument/2006/relationships/image" Target="../media/image186.emf"/><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166.emf"/><Relationship Id="rId5" Type="http://schemas.openxmlformats.org/officeDocument/2006/relationships/image" Target="../media/image188.emf"/><Relationship Id="rId4" Type="http://schemas.openxmlformats.org/officeDocument/2006/relationships/image" Target="../media/image187.emf"/></Relationships>
</file>

<file path=ppt/slides/_rels/slide137.xml.rels><?xml version="1.0" encoding="UTF-8" standalone="yes"?>
<Relationships xmlns="http://schemas.openxmlformats.org/package/2006/relationships"><Relationship Id="rId2" Type="http://schemas.openxmlformats.org/officeDocument/2006/relationships/image" Target="../media/image189.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191.emf"/><Relationship Id="rId2" Type="http://schemas.openxmlformats.org/officeDocument/2006/relationships/image" Target="../media/image190.emf"/><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19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193.emf"/><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194.emf"/><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195.wmf"/></Relationships>
</file>

<file path=ppt/slides/_rels/slide143.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image" Target="../media/image196.png"/><Relationship Id="rId7" Type="http://schemas.openxmlformats.org/officeDocument/2006/relationships/image" Target="../media/image199.emf"/><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191.emf"/><Relationship Id="rId5" Type="http://schemas.openxmlformats.org/officeDocument/2006/relationships/image" Target="../media/image198.emf"/><Relationship Id="rId4" Type="http://schemas.openxmlformats.org/officeDocument/2006/relationships/image" Target="../media/image197.emf"/><Relationship Id="rId9" Type="http://schemas.openxmlformats.org/officeDocument/2006/relationships/image" Target="../media/image200.emf"/></Relationships>
</file>

<file path=ppt/slides/_rels/slide144.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diagramLayout" Target="../diagrams/layout1.xml"/><Relationship Id="rId7" Type="http://schemas.openxmlformats.org/officeDocument/2006/relationships/image" Target="../media/image8.emf"/><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0.emf"/></Relationships>
</file>

<file path=ppt/slides/_rels/slide17.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0.emf"/><Relationship Id="rId4" Type="http://schemas.openxmlformats.org/officeDocument/2006/relationships/diagramLayout" Target="../diagrams/layout2.xml"/><Relationship Id="rId9" Type="http://schemas.openxmlformats.org/officeDocument/2006/relationships/image" Target="../media/image9.emf"/></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hyperlink" Target="http://images.google.co.uk/imgres?imgurl=http://www.tve.org/images/janus/uploaded/MakingHayWithClay4.jpg&amp;imgrefurl=http://www.tve.org/ho/doc.cfm?aid=1401&amp;lang=English&amp;h=252&amp;w=360&amp;sz=34&amp;tbnid=OwokP1OoMKp_NM:&amp;tbnh=81&amp;tbnw=117&amp;hl=en&amp;start=177&amp;prev=/images?q=clay+soil&amp;start=160&amp;svnum=10&amp;hl=en&amp;lr=&amp;sa=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21.emf"/></Relationships>
</file>

<file path=ppt/slides/_rels/slide2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8.png"/><Relationship Id="rId4" Type="http://schemas.openxmlformats.org/officeDocument/2006/relationships/image" Target="../media/image27.wmf"/></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36.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5.wmf"/><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images.google.co.uk/imgres?imgurl=http://www.tve.org/images/janus/uploaded/MakingHayWithClay4.jpg&amp;imgrefurl=http://www.tve.org/ho/doc.cfm?aid=1401&amp;lang=English&amp;h=252&amp;w=360&amp;sz=34&amp;tbnid=OwokP1OoMKp_NM:&amp;tbnh=81&amp;tbnw=117&amp;hl=en&amp;start=177&amp;prev=/images?q=clay+soil&amp;start=160&amp;svnum=10&amp;hl=en&amp;lr=&amp;sa=N" TargetMode="External"/><Relationship Id="rId4" Type="http://schemas.microsoft.com/office/2007/relationships/hdphoto" Target="../media/hdphoto2.wdp"/></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1.emf"/></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1.emf"/></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3.emf"/></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59.xml.rels><?xml version="1.0" encoding="UTF-8" standalone="yes"?>
<Relationships xmlns="http://schemas.openxmlformats.org/package/2006/relationships"><Relationship Id="rId8" Type="http://schemas.openxmlformats.org/officeDocument/2006/relationships/image" Target="../media/image65.emf"/><Relationship Id="rId3" Type="http://schemas.openxmlformats.org/officeDocument/2006/relationships/image" Target="../media/image60.emf"/><Relationship Id="rId7" Type="http://schemas.openxmlformats.org/officeDocument/2006/relationships/image" Target="../media/image64.emf"/><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63.emf"/><Relationship Id="rId5" Type="http://schemas.openxmlformats.org/officeDocument/2006/relationships/image" Target="../media/image62.emf"/><Relationship Id="rId4" Type="http://schemas.openxmlformats.org/officeDocument/2006/relationships/image" Target="../media/image61.emf"/><Relationship Id="rId9" Type="http://schemas.openxmlformats.org/officeDocument/2006/relationships/image" Target="../media/image66.emf"/></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62.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jpeg"/><Relationship Id="rId1" Type="http://schemas.openxmlformats.org/officeDocument/2006/relationships/slideLayout" Target="../slideLayouts/slideLayout7.xml"/><Relationship Id="rId6" Type="http://schemas.openxmlformats.org/officeDocument/2006/relationships/image" Target="../media/image71.emf"/><Relationship Id="rId5" Type="http://schemas.openxmlformats.org/officeDocument/2006/relationships/image" Target="../media/image70.emf"/><Relationship Id="rId4" Type="http://schemas.openxmlformats.org/officeDocument/2006/relationships/image" Target="../media/image69.emf"/></Relationships>
</file>

<file path=ppt/slides/_rels/slide6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emf"/><Relationship Id="rId7" Type="http://schemas.openxmlformats.org/officeDocument/2006/relationships/image" Target="../media/image78.png"/><Relationship Id="rId2" Type="http://schemas.openxmlformats.org/officeDocument/2006/relationships/image" Target="../media/image73.emf"/><Relationship Id="rId1" Type="http://schemas.openxmlformats.org/officeDocument/2006/relationships/slideLayout" Target="../slideLayouts/slideLayout7.xml"/><Relationship Id="rId6" Type="http://schemas.openxmlformats.org/officeDocument/2006/relationships/image" Target="../media/image77.emf"/><Relationship Id="rId5" Type="http://schemas.openxmlformats.org/officeDocument/2006/relationships/image" Target="../media/image76.emf"/><Relationship Id="rId4" Type="http://schemas.openxmlformats.org/officeDocument/2006/relationships/image" Target="../media/image75.emf"/><Relationship Id="rId9" Type="http://schemas.openxmlformats.org/officeDocument/2006/relationships/image" Target="../media/image80.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6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86.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8.wmf"/><Relationship Id="rId5" Type="http://schemas.openxmlformats.org/officeDocument/2006/relationships/oleObject" Target="../embeddings/oleObject5.bin"/><Relationship Id="rId4" Type="http://schemas.openxmlformats.org/officeDocument/2006/relationships/image" Target="../media/image87.wmf"/></Relationships>
</file>

<file path=ppt/slides/_rels/slide72.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8" Type="http://schemas.openxmlformats.org/officeDocument/2006/relationships/image" Target="../media/image95.emf"/><Relationship Id="rId3" Type="http://schemas.openxmlformats.org/officeDocument/2006/relationships/image" Target="../media/image90.emf"/><Relationship Id="rId7" Type="http://schemas.openxmlformats.org/officeDocument/2006/relationships/image" Target="../media/image94.em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93.emf"/><Relationship Id="rId5" Type="http://schemas.openxmlformats.org/officeDocument/2006/relationships/image" Target="../media/image92.emf"/><Relationship Id="rId4" Type="http://schemas.openxmlformats.org/officeDocument/2006/relationships/image" Target="../media/image91.emf"/><Relationship Id="rId9" Type="http://schemas.openxmlformats.org/officeDocument/2006/relationships/image" Target="../media/image96.emf"/></Relationships>
</file>

<file path=ppt/slides/_rels/slide74.x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03.emf"/></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04.em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05.em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image" Target="../media/image106.emf"/><Relationship Id="rId1" Type="http://schemas.openxmlformats.org/officeDocument/2006/relationships/slideLayout" Target="../slideLayouts/slideLayout7.xml"/><Relationship Id="rId5" Type="http://schemas.openxmlformats.org/officeDocument/2006/relationships/image" Target="../media/image75.emf"/><Relationship Id="rId4" Type="http://schemas.openxmlformats.org/officeDocument/2006/relationships/image" Target="../media/image74.e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7.xml"/><Relationship Id="rId4" Type="http://schemas.openxmlformats.org/officeDocument/2006/relationships/image" Target="../media/image112.png"/></Relationships>
</file>

<file path=ppt/slides/_rels/slide87.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12.wmf"/><Relationship Id="rId18" Type="http://schemas.openxmlformats.org/officeDocument/2006/relationships/oleObject" Target="../embeddings/oleObject13.bin"/><Relationship Id="rId3" Type="http://schemas.openxmlformats.org/officeDocument/2006/relationships/notesSlide" Target="../notesSlides/notesSlide37.xml"/><Relationship Id="rId7" Type="http://schemas.openxmlformats.org/officeDocument/2006/relationships/image" Target="../media/image109.wmf"/><Relationship Id="rId12" Type="http://schemas.openxmlformats.org/officeDocument/2006/relationships/oleObject" Target="../embeddings/oleObject10.bin"/><Relationship Id="rId17" Type="http://schemas.openxmlformats.org/officeDocument/2006/relationships/image" Target="../media/image114.wmf"/><Relationship Id="rId2" Type="http://schemas.openxmlformats.org/officeDocument/2006/relationships/slideLayout" Target="../slideLayouts/slideLayout1.xml"/><Relationship Id="rId16" Type="http://schemas.openxmlformats.org/officeDocument/2006/relationships/oleObject" Target="../embeddings/oleObject12.bin"/><Relationship Id="rId20" Type="http://schemas.openxmlformats.org/officeDocument/2006/relationships/image" Target="../media/image116.emf"/><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image" Target="../media/image111.wmf"/><Relationship Id="rId5" Type="http://schemas.openxmlformats.org/officeDocument/2006/relationships/image" Target="../media/image108.wmf"/><Relationship Id="rId15" Type="http://schemas.openxmlformats.org/officeDocument/2006/relationships/image" Target="../media/image113.wmf"/><Relationship Id="rId10" Type="http://schemas.openxmlformats.org/officeDocument/2006/relationships/oleObject" Target="../embeddings/oleObject9.bin"/><Relationship Id="rId19" Type="http://schemas.openxmlformats.org/officeDocument/2006/relationships/image" Target="../media/image115.wmf"/><Relationship Id="rId4" Type="http://schemas.openxmlformats.org/officeDocument/2006/relationships/oleObject" Target="../embeddings/oleObject6.bin"/><Relationship Id="rId9" Type="http://schemas.openxmlformats.org/officeDocument/2006/relationships/image" Target="../media/image110.wmf"/><Relationship Id="rId14" Type="http://schemas.openxmlformats.org/officeDocument/2006/relationships/oleObject" Target="../embeddings/oleObject11.bin"/></Relationships>
</file>

<file path=ppt/slides/_rels/slide88.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114.wmf"/><Relationship Id="rId18" Type="http://schemas.openxmlformats.org/officeDocument/2006/relationships/oleObject" Target="../embeddings/oleObject21.bin"/><Relationship Id="rId26" Type="http://schemas.openxmlformats.org/officeDocument/2006/relationships/oleObject" Target="../embeddings/oleObject25.bin"/><Relationship Id="rId3" Type="http://schemas.openxmlformats.org/officeDocument/2006/relationships/notesSlide" Target="../notesSlides/notesSlide38.xml"/><Relationship Id="rId21" Type="http://schemas.openxmlformats.org/officeDocument/2006/relationships/image" Target="../media/image124.emf"/><Relationship Id="rId7" Type="http://schemas.openxmlformats.org/officeDocument/2006/relationships/image" Target="../media/image118.wmf"/><Relationship Id="rId12" Type="http://schemas.openxmlformats.org/officeDocument/2006/relationships/oleObject" Target="../embeddings/oleObject18.bin"/><Relationship Id="rId17" Type="http://schemas.openxmlformats.org/officeDocument/2006/relationships/image" Target="../media/image120.wmf"/><Relationship Id="rId25" Type="http://schemas.openxmlformats.org/officeDocument/2006/relationships/oleObject" Target="../embeddings/oleObject24.bin"/><Relationship Id="rId33" Type="http://schemas.openxmlformats.org/officeDocument/2006/relationships/image" Target="../media/image125.emf"/><Relationship Id="rId2" Type="http://schemas.openxmlformats.org/officeDocument/2006/relationships/slideLayout" Target="../slideLayouts/slideLayout1.xml"/><Relationship Id="rId16" Type="http://schemas.openxmlformats.org/officeDocument/2006/relationships/oleObject" Target="../embeddings/oleObject20.bin"/><Relationship Id="rId20" Type="http://schemas.openxmlformats.org/officeDocument/2006/relationships/image" Target="../media/image123.emf"/><Relationship Id="rId29" Type="http://schemas.openxmlformats.org/officeDocument/2006/relationships/oleObject" Target="../embeddings/oleObject27.bin"/><Relationship Id="rId1" Type="http://schemas.openxmlformats.org/officeDocument/2006/relationships/vmlDrawing" Target="../drawings/vmlDrawing5.vml"/><Relationship Id="rId6" Type="http://schemas.openxmlformats.org/officeDocument/2006/relationships/oleObject" Target="../embeddings/oleObject15.bin"/><Relationship Id="rId11" Type="http://schemas.openxmlformats.org/officeDocument/2006/relationships/image" Target="../media/image113.wmf"/><Relationship Id="rId24" Type="http://schemas.openxmlformats.org/officeDocument/2006/relationships/image" Target="../media/image121.wmf"/><Relationship Id="rId32" Type="http://schemas.openxmlformats.org/officeDocument/2006/relationships/oleObject" Target="../embeddings/oleObject29.bin"/><Relationship Id="rId5" Type="http://schemas.openxmlformats.org/officeDocument/2006/relationships/image" Target="../media/image117.wmf"/><Relationship Id="rId15" Type="http://schemas.openxmlformats.org/officeDocument/2006/relationships/image" Target="../media/image119.wmf"/><Relationship Id="rId23" Type="http://schemas.openxmlformats.org/officeDocument/2006/relationships/oleObject" Target="../embeddings/oleObject23.bin"/><Relationship Id="rId28" Type="http://schemas.openxmlformats.org/officeDocument/2006/relationships/image" Target="../media/image115.wmf"/><Relationship Id="rId10" Type="http://schemas.openxmlformats.org/officeDocument/2006/relationships/oleObject" Target="../embeddings/oleObject17.bin"/><Relationship Id="rId19" Type="http://schemas.openxmlformats.org/officeDocument/2006/relationships/image" Target="../media/image108.wmf"/><Relationship Id="rId31" Type="http://schemas.openxmlformats.org/officeDocument/2006/relationships/image" Target="../media/image122.wmf"/><Relationship Id="rId4" Type="http://schemas.openxmlformats.org/officeDocument/2006/relationships/oleObject" Target="../embeddings/oleObject14.bin"/><Relationship Id="rId9" Type="http://schemas.openxmlformats.org/officeDocument/2006/relationships/image" Target="../media/image112.wmf"/><Relationship Id="rId14" Type="http://schemas.openxmlformats.org/officeDocument/2006/relationships/oleObject" Target="../embeddings/oleObject19.bin"/><Relationship Id="rId22" Type="http://schemas.openxmlformats.org/officeDocument/2006/relationships/oleObject" Target="../embeddings/oleObject22.bin"/><Relationship Id="rId27" Type="http://schemas.openxmlformats.org/officeDocument/2006/relationships/oleObject" Target="../embeddings/oleObject26.bin"/><Relationship Id="rId30" Type="http://schemas.openxmlformats.org/officeDocument/2006/relationships/oleObject" Target="../embeddings/oleObject28.bin"/></Relationships>
</file>

<file path=ppt/slides/_rels/slide89.xml.rels><?xml version="1.0" encoding="UTF-8" standalone="yes"?>
<Relationships xmlns="http://schemas.openxmlformats.org/package/2006/relationships"><Relationship Id="rId8" Type="http://schemas.openxmlformats.org/officeDocument/2006/relationships/image" Target="../media/image116.emf"/><Relationship Id="rId3" Type="http://schemas.openxmlformats.org/officeDocument/2006/relationships/notesSlide" Target="../notesSlides/notesSlide39.xml"/><Relationship Id="rId7" Type="http://schemas.openxmlformats.org/officeDocument/2006/relationships/image" Target="../media/image127.w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31.bin"/><Relationship Id="rId5" Type="http://schemas.openxmlformats.org/officeDocument/2006/relationships/image" Target="../media/image126.wmf"/><Relationship Id="rId10" Type="http://schemas.openxmlformats.org/officeDocument/2006/relationships/image" Target="../media/image125.emf"/><Relationship Id="rId4" Type="http://schemas.openxmlformats.org/officeDocument/2006/relationships/oleObject" Target="../embeddings/oleObject30.bin"/><Relationship Id="rId9" Type="http://schemas.openxmlformats.org/officeDocument/2006/relationships/image" Target="../media/image12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31.em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30.emf"/><Relationship Id="rId5" Type="http://schemas.openxmlformats.org/officeDocument/2006/relationships/image" Target="../media/image129.emf"/><Relationship Id="rId4" Type="http://schemas.openxmlformats.org/officeDocument/2006/relationships/image" Target="../media/image128.emf"/></Relationships>
</file>

<file path=ppt/slides/_rels/slide9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32.emf"/><Relationship Id="rId4" Type="http://schemas.openxmlformats.org/officeDocument/2006/relationships/image" Target="../media/image128.emf"/></Relationships>
</file>

<file path=ppt/slides/_rels/slide9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4" descr="777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1676400"/>
            <a:ext cx="7008813"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5480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9710" y="144201"/>
            <a:ext cx="8141109" cy="789011"/>
          </a:xfrm>
          <a:prstGeom prst="rect">
            <a:avLst/>
          </a:prstGeom>
        </p:spPr>
        <p:txBody>
          <a:bodyPr vert="horz" lIns="91440" tIns="45720" rIns="91440" bIns="45720" rtlCol="0">
            <a:noAutofit/>
          </a:bodyPr>
          <a:lstStyle/>
          <a:p>
            <a:pPr marL="171450" indent="-171450" algn="just" defTabSz="685800">
              <a:lnSpc>
                <a:spcPct val="90000"/>
              </a:lnSpc>
              <a:spcBef>
                <a:spcPts val="750"/>
              </a:spcBef>
              <a:buClr>
                <a:schemeClr val="accent3">
                  <a:lumMod val="75000"/>
                </a:schemeClr>
              </a:buClr>
              <a:buFont typeface="Arial" panose="020B0604020202020204" pitchFamily="34" charset="0"/>
              <a:buChar char="•"/>
            </a:pPr>
            <a:r>
              <a:rPr lang="en-US" sz="2400" b="1" dirty="0" smtClean="0"/>
              <a:t>However, in certain structures, like for example foundation for RADAR or telescope, even small settlement is not allowed since this will affect the function of the equipment.</a:t>
            </a:r>
            <a:endParaRPr lang="en-US" sz="2400" b="1" dirty="0"/>
          </a:p>
        </p:txBody>
      </p:sp>
      <p:sp>
        <p:nvSpPr>
          <p:cNvPr id="5" name="Rectangle 4"/>
          <p:cNvSpPr/>
          <p:nvPr/>
        </p:nvSpPr>
        <p:spPr>
          <a:xfrm>
            <a:off x="309710" y="1412562"/>
            <a:ext cx="8141109" cy="1804159"/>
          </a:xfrm>
          <a:prstGeom prst="rect">
            <a:avLst/>
          </a:prstGeom>
        </p:spPr>
        <p:txBody>
          <a:bodyPr vert="horz" lIns="91440" tIns="45720" rIns="91440" bIns="45720" rtlCol="0">
            <a:noAutofit/>
          </a:bodyPr>
          <a:lstStyle/>
          <a:p>
            <a:pPr marL="171450" indent="-171450" algn="just" defTabSz="685800">
              <a:lnSpc>
                <a:spcPct val="90000"/>
              </a:lnSpc>
              <a:spcBef>
                <a:spcPts val="750"/>
              </a:spcBef>
              <a:buClr>
                <a:schemeClr val="accent3">
                  <a:lumMod val="75000"/>
                </a:schemeClr>
              </a:buClr>
              <a:buFont typeface="Arial" panose="020B0604020202020204" pitchFamily="34" charset="0"/>
              <a:buChar char="•"/>
            </a:pPr>
            <a:r>
              <a:rPr lang="en-US" sz="2400" b="1" dirty="0" smtClean="0"/>
              <a:t>This type of settlement is what we will consider in this chapter and this course. In the following sections we will discuss its </a:t>
            </a:r>
            <a:r>
              <a:rPr lang="en-US" sz="2400" b="1" u="sng" dirty="0" smtClean="0">
                <a:solidFill>
                  <a:srgbClr val="C00000"/>
                </a:solidFill>
              </a:rPr>
              <a:t>components</a:t>
            </a:r>
            <a:r>
              <a:rPr lang="en-US" sz="2400" b="1" dirty="0" smtClean="0"/>
              <a:t> and ways for their evaluation. We will consider only the simplest case where settlement is </a:t>
            </a:r>
            <a:r>
              <a:rPr lang="en-US" sz="2400" b="1" dirty="0" smtClean="0">
                <a:solidFill>
                  <a:srgbClr val="C00000"/>
                </a:solidFill>
              </a:rPr>
              <a:t>one-dimensional</a:t>
            </a:r>
            <a:r>
              <a:rPr lang="en-US" sz="2400" b="1" dirty="0" smtClean="0"/>
              <a:t> and a condition of zero lateral strain is assumed.</a:t>
            </a:r>
            <a:endParaRPr lang="en-US" sz="2400" b="1" dirty="0"/>
          </a:p>
        </p:txBody>
      </p:sp>
    </p:spTree>
    <p:extLst>
      <p:ext uri="{BB962C8B-B14F-4D97-AF65-F5344CB8AC3E}">
        <p14:creationId xmlns:p14="http://schemas.microsoft.com/office/powerpoint/2010/main" val="309558833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41755" y="126123"/>
            <a:ext cx="4023845" cy="667987"/>
          </a:xfrm>
        </p:spPr>
        <p:txBody>
          <a:bodyPr>
            <a:normAutofit/>
          </a:bodyPr>
          <a:lstStyle/>
          <a:p>
            <a:r>
              <a:rPr lang="en-US" sz="2800" b="1" u="sng" dirty="0" smtClean="0">
                <a:solidFill>
                  <a:srgbClr val="A50021"/>
                </a:solidFill>
                <a:effectLst>
                  <a:outerShdw blurRad="38100" dist="38100" dir="2700000" algn="tl">
                    <a:srgbClr val="000000">
                      <a:alpha val="43137"/>
                    </a:srgbClr>
                  </a:outerShdw>
                </a:effectLst>
                <a:latin typeface="+mn-lt"/>
              </a:rPr>
              <a:t>Mathematical Derivation</a:t>
            </a:r>
            <a:endParaRPr lang="en-US" sz="2800" b="1" i="1" u="sng" dirty="0">
              <a:solidFill>
                <a:srgbClr val="A50021"/>
              </a:solidFill>
              <a:effectLst>
                <a:outerShdw blurRad="38100" dist="38100" dir="2700000" algn="tl">
                  <a:srgbClr val="000000">
                    <a:alpha val="43137"/>
                  </a:srgbClr>
                </a:outerShdw>
              </a:effectLst>
            </a:endParaRPr>
          </a:p>
        </p:txBody>
      </p:sp>
      <p:sp>
        <p:nvSpPr>
          <p:cNvPr id="10" name="Rectangle 3"/>
          <p:cNvSpPr txBox="1">
            <a:spLocks noChangeArrowheads="1"/>
          </p:cNvSpPr>
          <p:nvPr/>
        </p:nvSpPr>
        <p:spPr bwMode="auto">
          <a:xfrm>
            <a:off x="457200" y="4797152"/>
            <a:ext cx="8382000" cy="324036"/>
          </a:xfrm>
          <a:prstGeom prst="rect">
            <a:avLst/>
          </a:prstGeom>
          <a:noFill/>
          <a:ln w="9525">
            <a:solidFill>
              <a:schemeClr val="accent1"/>
            </a:solidFill>
            <a:miter lim="800000"/>
            <a:headEnd/>
            <a:tailEnd/>
          </a:ln>
        </p:spPr>
        <p:txBody>
          <a:bodyPr vert="horz" wrap="square" lIns="91440" tIns="45720" rIns="91440" bIns="45720" numCol="1" anchor="t" anchorCtr="0" compatLnSpc="1">
            <a:prstTxWarp prst="textNoShape">
              <a:avLst/>
            </a:prstTxWarp>
          </a:bodyPr>
          <a:lstStyle/>
          <a:p>
            <a:pPr marL="231775" indent="-231775" algn="l" rtl="0" eaLnBrk="0" hangingPunct="0">
              <a:lnSpc>
                <a:spcPct val="90000"/>
              </a:lnSpc>
              <a:spcBef>
                <a:spcPct val="20000"/>
              </a:spcBef>
              <a:buSzPct val="125000"/>
            </a:pPr>
            <a:r>
              <a:rPr kumimoji="0" lang="en-US" sz="2000" b="1" i="0" u="none" strike="noStrike" kern="1200" cap="none" spc="0" normalizeH="0" baseline="0" noProof="0" dirty="0" smtClean="0">
                <a:ln>
                  <a:noFill/>
                </a:ln>
                <a:solidFill>
                  <a:srgbClr val="FF0000"/>
                </a:solidFill>
                <a:effectLst/>
                <a:uLnTx/>
                <a:uFillTx/>
              </a:rPr>
              <a:t>Rate of</a:t>
            </a:r>
            <a:r>
              <a:rPr kumimoji="0" lang="en-US" sz="2000" b="1" i="0" u="none" strike="noStrike" kern="1200" cap="none" spc="0" normalizeH="0" noProof="0" dirty="0" smtClean="0">
                <a:ln>
                  <a:noFill/>
                </a:ln>
                <a:solidFill>
                  <a:srgbClr val="FF0000"/>
                </a:solidFill>
                <a:effectLst/>
                <a:uLnTx/>
                <a:uFillTx/>
              </a:rPr>
              <a:t> outflow of water  - Rate </a:t>
            </a:r>
            <a:r>
              <a:rPr lang="en-US" sz="2000" b="1" dirty="0" smtClean="0">
                <a:solidFill>
                  <a:srgbClr val="FF0000"/>
                </a:solidFill>
              </a:rPr>
              <a:t>of inflow of water = Rate of Volume Change </a:t>
            </a:r>
          </a:p>
        </p:txBody>
      </p:sp>
      <p:graphicFrame>
        <p:nvGraphicFramePr>
          <p:cNvPr id="11" name="Object 10"/>
          <p:cNvGraphicFramePr>
            <a:graphicFrameLocks noChangeAspect="1"/>
          </p:cNvGraphicFramePr>
          <p:nvPr>
            <p:extLst>
              <p:ext uri="{D42A27DB-BD31-4B8C-83A1-F6EECF244321}">
                <p14:modId xmlns:p14="http://schemas.microsoft.com/office/powerpoint/2010/main" val="3806615787"/>
              </p:ext>
            </p:extLst>
          </p:nvPr>
        </p:nvGraphicFramePr>
        <p:xfrm>
          <a:off x="1410999" y="5212669"/>
          <a:ext cx="3624175" cy="1398247"/>
        </p:xfrm>
        <a:graphic>
          <a:graphicData uri="http://schemas.openxmlformats.org/presentationml/2006/ole">
            <mc:AlternateContent xmlns:mc="http://schemas.openxmlformats.org/markup-compatibility/2006">
              <mc:Choice xmlns:v="urn:schemas-microsoft-com:vml" Requires="v">
                <p:oleObj spid="_x0000_s43220" name="Equation" r:id="rId3" imgW="2171520" imgH="838080" progId="Equation.3">
                  <p:embed/>
                </p:oleObj>
              </mc:Choice>
              <mc:Fallback>
                <p:oleObj name="Equation" r:id="rId3" imgW="2171520" imgH="838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0999" y="5212669"/>
                        <a:ext cx="3624175" cy="13982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3"/>
          <p:cNvPicPr>
            <a:picLocks noChangeAspect="1"/>
          </p:cNvPicPr>
          <p:nvPr/>
        </p:nvPicPr>
        <p:blipFill>
          <a:blip r:embed="rId5"/>
          <a:stretch>
            <a:fillRect/>
          </a:stretch>
        </p:blipFill>
        <p:spPr>
          <a:xfrm>
            <a:off x="4343836" y="1245476"/>
            <a:ext cx="4670185" cy="3438460"/>
          </a:xfrm>
          <a:prstGeom prst="rect">
            <a:avLst/>
          </a:prstGeom>
        </p:spPr>
      </p:pic>
      <p:pic>
        <p:nvPicPr>
          <p:cNvPr id="5" name="Picture 4"/>
          <p:cNvPicPr>
            <a:picLocks noChangeAspect="1"/>
          </p:cNvPicPr>
          <p:nvPr/>
        </p:nvPicPr>
        <p:blipFill>
          <a:blip r:embed="rId6"/>
          <a:stretch>
            <a:fillRect/>
          </a:stretch>
        </p:blipFill>
        <p:spPr>
          <a:xfrm>
            <a:off x="438422" y="1103586"/>
            <a:ext cx="4007453" cy="3602085"/>
          </a:xfrm>
          <a:prstGeom prst="rect">
            <a:avLst/>
          </a:prstGeom>
        </p:spPr>
      </p:pic>
      <p:pic>
        <p:nvPicPr>
          <p:cNvPr id="15" name="Picture 14"/>
          <p:cNvPicPr>
            <a:picLocks noChangeAspect="1"/>
          </p:cNvPicPr>
          <p:nvPr/>
        </p:nvPicPr>
        <p:blipFill>
          <a:blip r:embed="rId7"/>
          <a:stretch>
            <a:fillRect/>
          </a:stretch>
        </p:blipFill>
        <p:spPr>
          <a:xfrm>
            <a:off x="5035174" y="5911792"/>
            <a:ext cx="4108826" cy="636239"/>
          </a:xfrm>
          <a:prstGeom prst="rect">
            <a:avLst/>
          </a:prstGeom>
          <a:ln>
            <a:solidFill>
              <a:srgbClr val="FF0000"/>
            </a:solidFill>
          </a:ln>
        </p:spPr>
      </p:pic>
      <p:cxnSp>
        <p:nvCxnSpPr>
          <p:cNvPr id="3" name="Straight Arrow Connector 2"/>
          <p:cNvCxnSpPr/>
          <p:nvPr/>
        </p:nvCxnSpPr>
        <p:spPr>
          <a:xfrm flipV="1">
            <a:off x="3698789" y="5212669"/>
            <a:ext cx="466811" cy="6991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410999" y="5234404"/>
            <a:ext cx="466811" cy="6991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73760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2080" y="0"/>
            <a:ext cx="2614876" cy="900862"/>
          </a:xfrm>
          <a:prstGeom prst="rect">
            <a:avLst/>
          </a:prstGeom>
        </p:spPr>
      </p:pic>
      <p:pic>
        <p:nvPicPr>
          <p:cNvPr id="6" name="Picture 5"/>
          <p:cNvPicPr>
            <a:picLocks noChangeAspect="1"/>
          </p:cNvPicPr>
          <p:nvPr/>
        </p:nvPicPr>
        <p:blipFill>
          <a:blip r:embed="rId3"/>
          <a:stretch>
            <a:fillRect/>
          </a:stretch>
        </p:blipFill>
        <p:spPr>
          <a:xfrm>
            <a:off x="4206961" y="709778"/>
            <a:ext cx="3026282" cy="671097"/>
          </a:xfrm>
          <a:prstGeom prst="rect">
            <a:avLst/>
          </a:prstGeom>
        </p:spPr>
      </p:pic>
      <p:sp>
        <p:nvSpPr>
          <p:cNvPr id="10" name="TextBox 9"/>
          <p:cNvSpPr txBox="1"/>
          <p:nvPr/>
        </p:nvSpPr>
        <p:spPr>
          <a:xfrm>
            <a:off x="472963" y="835564"/>
            <a:ext cx="1997022" cy="400110"/>
          </a:xfrm>
          <a:prstGeom prst="rect">
            <a:avLst/>
          </a:prstGeom>
          <a:noFill/>
        </p:spPr>
        <p:txBody>
          <a:bodyPr wrap="none" rtlCol="0">
            <a:spAutoFit/>
          </a:bodyPr>
          <a:lstStyle/>
          <a:p>
            <a:r>
              <a:rPr lang="en-US" sz="2000" b="1" dirty="0" smtClean="0"/>
              <a:t>From Darcy’s law</a:t>
            </a:r>
            <a:endParaRPr lang="en-US" sz="2000" b="1" dirty="0"/>
          </a:p>
        </p:txBody>
      </p:sp>
      <p:pic>
        <p:nvPicPr>
          <p:cNvPr id="11" name="Picture 10"/>
          <p:cNvPicPr>
            <a:picLocks noChangeAspect="1"/>
          </p:cNvPicPr>
          <p:nvPr/>
        </p:nvPicPr>
        <p:blipFill>
          <a:blip r:embed="rId4"/>
          <a:stretch>
            <a:fillRect/>
          </a:stretch>
        </p:blipFill>
        <p:spPr>
          <a:xfrm>
            <a:off x="2957625" y="1206095"/>
            <a:ext cx="2611634" cy="742755"/>
          </a:xfrm>
          <a:prstGeom prst="rect">
            <a:avLst/>
          </a:prstGeom>
        </p:spPr>
      </p:pic>
      <p:cxnSp>
        <p:nvCxnSpPr>
          <p:cNvPr id="13" name="Straight Arrow Connector 12"/>
          <p:cNvCxnSpPr/>
          <p:nvPr/>
        </p:nvCxnSpPr>
        <p:spPr>
          <a:xfrm>
            <a:off x="2622476" y="1004087"/>
            <a:ext cx="1584485" cy="970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5"/>
          <a:stretch>
            <a:fillRect/>
          </a:stretch>
        </p:blipFill>
        <p:spPr>
          <a:xfrm>
            <a:off x="485811" y="2081418"/>
            <a:ext cx="5045841" cy="648481"/>
          </a:xfrm>
          <a:prstGeom prst="rect">
            <a:avLst/>
          </a:prstGeom>
        </p:spPr>
      </p:pic>
      <p:pic>
        <p:nvPicPr>
          <p:cNvPr id="16" name="Picture 15"/>
          <p:cNvPicPr>
            <a:picLocks noChangeAspect="1"/>
          </p:cNvPicPr>
          <p:nvPr/>
        </p:nvPicPr>
        <p:blipFill>
          <a:blip r:embed="rId6"/>
          <a:stretch>
            <a:fillRect/>
          </a:stretch>
        </p:blipFill>
        <p:spPr>
          <a:xfrm>
            <a:off x="485811" y="2972407"/>
            <a:ext cx="2306215" cy="621372"/>
          </a:xfrm>
          <a:prstGeom prst="rect">
            <a:avLst/>
          </a:prstGeom>
        </p:spPr>
      </p:pic>
      <p:cxnSp>
        <p:nvCxnSpPr>
          <p:cNvPr id="18" name="Straight Arrow Connector 17"/>
          <p:cNvCxnSpPr/>
          <p:nvPr/>
        </p:nvCxnSpPr>
        <p:spPr>
          <a:xfrm flipV="1">
            <a:off x="4994156" y="1961548"/>
            <a:ext cx="454395" cy="8156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373815" y="1961547"/>
            <a:ext cx="454395" cy="8156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7"/>
          <a:stretch>
            <a:fillRect/>
          </a:stretch>
        </p:blipFill>
        <p:spPr>
          <a:xfrm>
            <a:off x="3100955" y="3593546"/>
            <a:ext cx="2628686" cy="781371"/>
          </a:xfrm>
          <a:prstGeom prst="rect">
            <a:avLst/>
          </a:prstGeom>
        </p:spPr>
      </p:pic>
      <p:pic>
        <p:nvPicPr>
          <p:cNvPr id="21" name="Picture 20"/>
          <p:cNvPicPr>
            <a:picLocks noChangeAspect="1"/>
          </p:cNvPicPr>
          <p:nvPr/>
        </p:nvPicPr>
        <p:blipFill>
          <a:blip r:embed="rId8"/>
          <a:stretch>
            <a:fillRect/>
          </a:stretch>
        </p:blipFill>
        <p:spPr>
          <a:xfrm>
            <a:off x="485811" y="4503793"/>
            <a:ext cx="3516573" cy="526380"/>
          </a:xfrm>
          <a:prstGeom prst="rect">
            <a:avLst/>
          </a:prstGeom>
        </p:spPr>
      </p:pic>
      <p:pic>
        <p:nvPicPr>
          <p:cNvPr id="22" name="Picture 21"/>
          <p:cNvPicPr>
            <a:picLocks noChangeAspect="1"/>
          </p:cNvPicPr>
          <p:nvPr/>
        </p:nvPicPr>
        <p:blipFill>
          <a:blip r:embed="rId9"/>
          <a:stretch>
            <a:fillRect/>
          </a:stretch>
        </p:blipFill>
        <p:spPr>
          <a:xfrm>
            <a:off x="485811" y="5125517"/>
            <a:ext cx="4260255" cy="783138"/>
          </a:xfrm>
          <a:prstGeom prst="rect">
            <a:avLst/>
          </a:prstGeom>
        </p:spPr>
      </p:pic>
      <p:grpSp>
        <p:nvGrpSpPr>
          <p:cNvPr id="27" name="Group 26"/>
          <p:cNvGrpSpPr/>
          <p:nvPr/>
        </p:nvGrpSpPr>
        <p:grpSpPr>
          <a:xfrm>
            <a:off x="6000552" y="4834445"/>
            <a:ext cx="2481496" cy="1312339"/>
            <a:chOff x="5693768" y="5283645"/>
            <a:chExt cx="2481496" cy="1312339"/>
          </a:xfrm>
        </p:grpSpPr>
        <p:pic>
          <p:nvPicPr>
            <p:cNvPr id="23" name="Picture 22"/>
            <p:cNvPicPr>
              <a:picLocks noChangeAspect="1"/>
            </p:cNvPicPr>
            <p:nvPr/>
          </p:nvPicPr>
          <p:blipFill>
            <a:blip r:embed="rId10"/>
            <a:stretch>
              <a:fillRect/>
            </a:stretch>
          </p:blipFill>
          <p:spPr>
            <a:xfrm>
              <a:off x="5915822" y="5396482"/>
              <a:ext cx="2037387" cy="1086664"/>
            </a:xfrm>
            <a:prstGeom prst="rect">
              <a:avLst/>
            </a:prstGeom>
            <a:solidFill>
              <a:srgbClr val="FFC000"/>
            </a:solidFill>
            <a:ln w="38100">
              <a:noFill/>
            </a:ln>
          </p:spPr>
        </p:pic>
        <p:sp>
          <p:nvSpPr>
            <p:cNvPr id="25" name="Oval 24"/>
            <p:cNvSpPr/>
            <p:nvPr/>
          </p:nvSpPr>
          <p:spPr>
            <a:xfrm>
              <a:off x="5693768" y="5283645"/>
              <a:ext cx="2481496" cy="1312339"/>
            </a:xfrm>
            <a:prstGeom prst="ellipse">
              <a:avLst/>
            </a:prstGeom>
            <a:solidFill>
              <a:srgbClr val="FFFF00">
                <a:alpha val="33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 name="Straight Arrow Connector 27"/>
          <p:cNvCxnSpPr/>
          <p:nvPr/>
        </p:nvCxnSpPr>
        <p:spPr>
          <a:xfrm>
            <a:off x="4835098" y="5526562"/>
            <a:ext cx="1105841" cy="480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11"/>
          <a:stretch>
            <a:fillRect/>
          </a:stretch>
        </p:blipFill>
        <p:spPr>
          <a:xfrm>
            <a:off x="2927892" y="5923645"/>
            <a:ext cx="2588780" cy="861117"/>
          </a:xfrm>
          <a:prstGeom prst="rect">
            <a:avLst/>
          </a:prstGeom>
          <a:ln>
            <a:solidFill>
              <a:srgbClr val="FF0000"/>
            </a:solidFill>
          </a:ln>
        </p:spPr>
      </p:pic>
      <p:sp>
        <p:nvSpPr>
          <p:cNvPr id="30" name="TextBox 29"/>
          <p:cNvSpPr txBox="1"/>
          <p:nvPr/>
        </p:nvSpPr>
        <p:spPr>
          <a:xfrm>
            <a:off x="5418416" y="1892226"/>
            <a:ext cx="301686" cy="369332"/>
          </a:xfrm>
          <a:prstGeom prst="rect">
            <a:avLst/>
          </a:prstGeom>
          <a:noFill/>
        </p:spPr>
        <p:txBody>
          <a:bodyPr wrap="none" rtlCol="0">
            <a:spAutoFit/>
          </a:bodyPr>
          <a:lstStyle/>
          <a:p>
            <a:r>
              <a:rPr lang="en-US" dirty="0" smtClean="0">
                <a:solidFill>
                  <a:srgbClr val="FF0000"/>
                </a:solidFill>
              </a:rPr>
              <a:t>0</a:t>
            </a:r>
            <a:endParaRPr lang="en-US" dirty="0">
              <a:solidFill>
                <a:srgbClr val="FF0000"/>
              </a:solidFill>
            </a:endParaRPr>
          </a:p>
        </p:txBody>
      </p:sp>
      <p:sp>
        <p:nvSpPr>
          <p:cNvPr id="31" name="TextBox 30"/>
          <p:cNvSpPr txBox="1"/>
          <p:nvPr/>
        </p:nvSpPr>
        <p:spPr>
          <a:xfrm>
            <a:off x="3777363" y="1946151"/>
            <a:ext cx="301686" cy="369332"/>
          </a:xfrm>
          <a:prstGeom prst="rect">
            <a:avLst/>
          </a:prstGeom>
          <a:noFill/>
        </p:spPr>
        <p:txBody>
          <a:bodyPr wrap="none" rtlCol="0">
            <a:spAutoFit/>
          </a:bodyPr>
          <a:lstStyle/>
          <a:p>
            <a:r>
              <a:rPr lang="en-US" dirty="0" smtClean="0">
                <a:solidFill>
                  <a:srgbClr val="FF0000"/>
                </a:solidFill>
              </a:rPr>
              <a:t>0</a:t>
            </a:r>
            <a:endParaRPr lang="en-US" dirty="0">
              <a:solidFill>
                <a:srgbClr val="FF0000"/>
              </a:solidFill>
            </a:endParaRPr>
          </a:p>
        </p:txBody>
      </p:sp>
      <p:sp>
        <p:nvSpPr>
          <p:cNvPr id="2" name="TextBox 1"/>
          <p:cNvSpPr txBox="1"/>
          <p:nvPr/>
        </p:nvSpPr>
        <p:spPr>
          <a:xfrm>
            <a:off x="6224727" y="3299846"/>
            <a:ext cx="2636629" cy="1015663"/>
          </a:xfrm>
          <a:prstGeom prst="rect">
            <a:avLst/>
          </a:prstGeom>
          <a:noFill/>
        </p:spPr>
        <p:txBody>
          <a:bodyPr wrap="square" rtlCol="0">
            <a:spAutoFit/>
          </a:bodyPr>
          <a:lstStyle/>
          <a:p>
            <a:pPr algn="just"/>
            <a:r>
              <a:rPr lang="en-US" sz="2000" b="1" dirty="0" smtClean="0">
                <a:solidFill>
                  <a:srgbClr val="0000FF"/>
                </a:solidFill>
              </a:rPr>
              <a:t>The one-dimensional consolidation equation derived by Terzaghi</a:t>
            </a:r>
            <a:endParaRPr lang="en-US" sz="2000" b="1" dirty="0">
              <a:solidFill>
                <a:srgbClr val="0000FF"/>
              </a:solidFill>
            </a:endParaRPr>
          </a:p>
        </p:txBody>
      </p:sp>
      <p:sp>
        <p:nvSpPr>
          <p:cNvPr id="3" name="Cloud Callout 2"/>
          <p:cNvSpPr/>
          <p:nvPr/>
        </p:nvSpPr>
        <p:spPr>
          <a:xfrm>
            <a:off x="5932286" y="2972407"/>
            <a:ext cx="3054420" cy="1640779"/>
          </a:xfrm>
          <a:prstGeom prst="cloud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132822" y="257563"/>
            <a:ext cx="898003" cy="461665"/>
          </a:xfrm>
          <a:prstGeom prst="rect">
            <a:avLst/>
          </a:prstGeom>
          <a:noFill/>
        </p:spPr>
        <p:txBody>
          <a:bodyPr wrap="none" rtlCol="0">
            <a:spAutoFit/>
          </a:bodyPr>
          <a:lstStyle/>
          <a:p>
            <a:r>
              <a:rPr lang="en-US" sz="2400" b="1" dirty="0" smtClean="0"/>
              <a:t>……(I)</a:t>
            </a:r>
            <a:endParaRPr lang="en-US" sz="2400" b="1" dirty="0"/>
          </a:p>
        </p:txBody>
      </p:sp>
      <p:sp>
        <p:nvSpPr>
          <p:cNvPr id="24" name="TextBox 23"/>
          <p:cNvSpPr txBox="1"/>
          <p:nvPr/>
        </p:nvSpPr>
        <p:spPr>
          <a:xfrm>
            <a:off x="376681" y="1405266"/>
            <a:ext cx="2465675" cy="369332"/>
          </a:xfrm>
          <a:prstGeom prst="rect">
            <a:avLst/>
          </a:prstGeom>
          <a:noFill/>
        </p:spPr>
        <p:txBody>
          <a:bodyPr wrap="none" rtlCol="0">
            <a:spAutoFit/>
          </a:bodyPr>
          <a:lstStyle/>
          <a:p>
            <a:r>
              <a:rPr lang="en-US" dirty="0" smtClean="0"/>
              <a:t>Substituting (**) into (*)</a:t>
            </a:r>
            <a:endParaRPr lang="en-US" dirty="0"/>
          </a:p>
        </p:txBody>
      </p:sp>
      <p:sp>
        <p:nvSpPr>
          <p:cNvPr id="26" name="TextBox 25"/>
          <p:cNvSpPr txBox="1"/>
          <p:nvPr/>
        </p:nvSpPr>
        <p:spPr>
          <a:xfrm>
            <a:off x="7179268" y="695060"/>
            <a:ext cx="979755" cy="461665"/>
          </a:xfrm>
          <a:prstGeom prst="rect">
            <a:avLst/>
          </a:prstGeom>
          <a:noFill/>
        </p:spPr>
        <p:txBody>
          <a:bodyPr wrap="none" rtlCol="0">
            <a:spAutoFit/>
          </a:bodyPr>
          <a:lstStyle>
            <a:defPPr>
              <a:defRPr lang="en-US"/>
            </a:defPPr>
            <a:lvl1pPr>
              <a:defRPr sz="2400" b="1"/>
            </a:lvl1pPr>
          </a:lstStyle>
          <a:p>
            <a:r>
              <a:rPr lang="en-US" dirty="0" smtClean="0"/>
              <a:t>……(II)</a:t>
            </a:r>
            <a:endParaRPr lang="en-US" dirty="0"/>
          </a:p>
        </p:txBody>
      </p:sp>
      <p:sp>
        <p:nvSpPr>
          <p:cNvPr id="32" name="TextBox 31"/>
          <p:cNvSpPr txBox="1"/>
          <p:nvPr/>
        </p:nvSpPr>
        <p:spPr>
          <a:xfrm>
            <a:off x="5735238" y="1349336"/>
            <a:ext cx="1061509" cy="461665"/>
          </a:xfrm>
          <a:prstGeom prst="rect">
            <a:avLst/>
          </a:prstGeom>
          <a:noFill/>
        </p:spPr>
        <p:txBody>
          <a:bodyPr wrap="none" rtlCol="0">
            <a:spAutoFit/>
          </a:bodyPr>
          <a:lstStyle>
            <a:defPPr>
              <a:defRPr lang="en-US"/>
            </a:defPPr>
            <a:lvl1pPr>
              <a:defRPr sz="2400" b="1"/>
            </a:lvl1pPr>
          </a:lstStyle>
          <a:p>
            <a:r>
              <a:rPr lang="en-US" dirty="0" smtClean="0"/>
              <a:t>……(III)</a:t>
            </a:r>
            <a:endParaRPr lang="en-US" dirty="0"/>
          </a:p>
        </p:txBody>
      </p:sp>
      <p:sp>
        <p:nvSpPr>
          <p:cNvPr id="33" name="TextBox 32"/>
          <p:cNvSpPr txBox="1"/>
          <p:nvPr/>
        </p:nvSpPr>
        <p:spPr>
          <a:xfrm>
            <a:off x="2842356" y="2988392"/>
            <a:ext cx="998991" cy="461665"/>
          </a:xfrm>
          <a:prstGeom prst="rect">
            <a:avLst/>
          </a:prstGeom>
          <a:noFill/>
        </p:spPr>
        <p:txBody>
          <a:bodyPr wrap="none" rtlCol="0">
            <a:spAutoFit/>
          </a:bodyPr>
          <a:lstStyle>
            <a:defPPr>
              <a:defRPr lang="en-US"/>
            </a:defPPr>
            <a:lvl1pPr>
              <a:defRPr sz="2400" b="1"/>
            </a:lvl1pPr>
          </a:lstStyle>
          <a:p>
            <a:r>
              <a:rPr lang="en-US" dirty="0" smtClean="0"/>
              <a:t>……(V)</a:t>
            </a:r>
            <a:endParaRPr lang="en-US" dirty="0"/>
          </a:p>
        </p:txBody>
      </p:sp>
      <p:sp>
        <p:nvSpPr>
          <p:cNvPr id="34" name="TextBox 33"/>
          <p:cNvSpPr txBox="1"/>
          <p:nvPr/>
        </p:nvSpPr>
        <p:spPr>
          <a:xfrm>
            <a:off x="249273" y="3731506"/>
            <a:ext cx="2216889" cy="461665"/>
          </a:xfrm>
          <a:prstGeom prst="rect">
            <a:avLst/>
          </a:prstGeom>
          <a:noFill/>
        </p:spPr>
        <p:txBody>
          <a:bodyPr wrap="none" rtlCol="0">
            <a:spAutoFit/>
          </a:bodyPr>
          <a:lstStyle>
            <a:defPPr>
              <a:defRPr lang="en-US"/>
            </a:defPPr>
            <a:lvl1pPr>
              <a:defRPr sz="2400" b="1"/>
            </a:lvl1pPr>
          </a:lstStyle>
          <a:p>
            <a:r>
              <a:rPr lang="en-US" dirty="0" smtClean="0"/>
              <a:t>From (III) to (V)</a:t>
            </a:r>
            <a:endParaRPr lang="en-US" dirty="0"/>
          </a:p>
        </p:txBody>
      </p:sp>
      <p:cxnSp>
        <p:nvCxnSpPr>
          <p:cNvPr id="35" name="Straight Arrow Connector 34"/>
          <p:cNvCxnSpPr/>
          <p:nvPr/>
        </p:nvCxnSpPr>
        <p:spPr>
          <a:xfrm>
            <a:off x="2299325" y="3950553"/>
            <a:ext cx="790427" cy="1758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550018" y="2116190"/>
            <a:ext cx="1080745" cy="461665"/>
          </a:xfrm>
          <a:prstGeom prst="rect">
            <a:avLst/>
          </a:prstGeom>
          <a:noFill/>
        </p:spPr>
        <p:txBody>
          <a:bodyPr wrap="none" rtlCol="0">
            <a:spAutoFit/>
          </a:bodyPr>
          <a:lstStyle>
            <a:defPPr>
              <a:defRPr lang="en-US"/>
            </a:defPPr>
            <a:lvl1pPr>
              <a:defRPr sz="2400" b="1"/>
            </a:lvl1pPr>
          </a:lstStyle>
          <a:p>
            <a:r>
              <a:rPr lang="en-US" dirty="0" smtClean="0"/>
              <a:t>……(IV)</a:t>
            </a:r>
            <a:endParaRPr lang="en-US" dirty="0"/>
          </a:p>
        </p:txBody>
      </p:sp>
    </p:spTree>
    <p:extLst>
      <p:ext uri="{BB962C8B-B14F-4D97-AF65-F5344CB8AC3E}">
        <p14:creationId xmlns:p14="http://schemas.microsoft.com/office/powerpoint/2010/main" val="336887219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Text Box 3"/>
          <p:cNvSpPr txBox="1">
            <a:spLocks noChangeArrowheads="1"/>
          </p:cNvSpPr>
          <p:nvPr/>
        </p:nvSpPr>
        <p:spPr bwMode="auto">
          <a:xfrm>
            <a:off x="374093" y="587592"/>
            <a:ext cx="8123521" cy="1200329"/>
          </a:xfrm>
          <a:prstGeom prst="rect">
            <a:avLst/>
          </a:prstGeom>
          <a:noFill/>
          <a:ln w="9525">
            <a:noFill/>
            <a:miter lim="800000"/>
            <a:headEnd/>
            <a:tailEnd/>
          </a:ln>
          <a:effectLst/>
        </p:spPr>
        <p:txBody>
          <a:bodyPr wrap="square">
            <a:spAutoFit/>
          </a:bodyPr>
          <a:lstStyle/>
          <a:p>
            <a:pPr algn="just" rtl="0">
              <a:spcBef>
                <a:spcPct val="50000"/>
              </a:spcBef>
            </a:pPr>
            <a:r>
              <a:rPr lang="en-US" sz="2400" b="1" dirty="0" err="1" smtClean="0">
                <a:latin typeface="+mn-lt"/>
              </a:rPr>
              <a:t>Terzaghi’s</a:t>
            </a:r>
            <a:r>
              <a:rPr lang="en-US" sz="2400" b="1" dirty="0" smtClean="0">
                <a:latin typeface="+mn-lt"/>
              </a:rPr>
              <a:t> equation is a linear </a:t>
            </a:r>
            <a:r>
              <a:rPr lang="en-US" sz="2400" b="1" dirty="0" smtClean="0">
                <a:solidFill>
                  <a:srgbClr val="0000FF"/>
                </a:solidFill>
                <a:latin typeface="+mn-lt"/>
              </a:rPr>
              <a:t>partial</a:t>
            </a:r>
            <a:r>
              <a:rPr lang="en-US" sz="2400" b="1" dirty="0" smtClean="0">
                <a:latin typeface="+mn-lt"/>
              </a:rPr>
              <a:t> differential equation in one dependent variable. It can be solved by one of various methods with the following boundary conditions:</a:t>
            </a:r>
          </a:p>
        </p:txBody>
      </p:sp>
      <p:sp>
        <p:nvSpPr>
          <p:cNvPr id="8" name="Text Box 3"/>
          <p:cNvSpPr txBox="1">
            <a:spLocks noChangeArrowheads="1"/>
          </p:cNvSpPr>
          <p:nvPr/>
        </p:nvSpPr>
        <p:spPr bwMode="auto">
          <a:xfrm>
            <a:off x="364145" y="4361151"/>
            <a:ext cx="3794202" cy="2323713"/>
          </a:xfrm>
          <a:prstGeom prst="rect">
            <a:avLst/>
          </a:prstGeom>
          <a:noFill/>
          <a:ln w="9525">
            <a:noFill/>
            <a:miter lim="800000"/>
            <a:headEnd/>
            <a:tailEnd/>
          </a:ln>
          <a:effectLst/>
        </p:spPr>
        <p:txBody>
          <a:bodyPr wrap="square">
            <a:spAutoFit/>
          </a:bodyPr>
          <a:lstStyle/>
          <a:p>
            <a:pPr algn="l" rtl="0">
              <a:spcBef>
                <a:spcPts val="600"/>
              </a:spcBef>
            </a:pPr>
            <a:r>
              <a:rPr lang="en-US" sz="2000" b="1" dirty="0" smtClean="0">
                <a:solidFill>
                  <a:srgbClr val="FF0000"/>
                </a:solidFill>
              </a:rPr>
              <a:t>Where </a:t>
            </a:r>
          </a:p>
          <a:p>
            <a:pPr algn="l" rtl="0">
              <a:spcBef>
                <a:spcPts val="600"/>
              </a:spcBef>
            </a:pPr>
            <a:r>
              <a:rPr lang="en-US" sz="2000" b="1" i="1" dirty="0" smtClean="0">
                <a:solidFill>
                  <a:srgbClr val="FF0000"/>
                </a:solidFill>
                <a:latin typeface="Times New Roman" pitchFamily="18" charset="0"/>
                <a:cs typeface="Times New Roman" pitchFamily="18" charset="0"/>
              </a:rPr>
              <a:t>u </a:t>
            </a:r>
            <a:r>
              <a:rPr lang="en-US" sz="2000" b="1" dirty="0" smtClean="0">
                <a:solidFill>
                  <a:srgbClr val="FF0000"/>
                </a:solidFill>
              </a:rPr>
              <a:t> = excess pore water pressure</a:t>
            </a:r>
          </a:p>
          <a:p>
            <a:pPr algn="l" rtl="0">
              <a:spcBef>
                <a:spcPts val="600"/>
              </a:spcBef>
            </a:pPr>
            <a:r>
              <a:rPr lang="en-US" sz="2000" b="1" i="1" dirty="0" err="1" smtClean="0">
                <a:solidFill>
                  <a:srgbClr val="FF0000"/>
                </a:solidFill>
                <a:latin typeface="Times New Roman" pitchFamily="18" charset="0"/>
                <a:cs typeface="Times New Roman" pitchFamily="18" charset="0"/>
              </a:rPr>
              <a:t>u</a:t>
            </a:r>
            <a:r>
              <a:rPr lang="en-US" sz="2000" b="1" i="1" baseline="-25000" dirty="0" err="1" smtClean="0">
                <a:solidFill>
                  <a:srgbClr val="FF0000"/>
                </a:solidFill>
                <a:latin typeface="Times New Roman" pitchFamily="18" charset="0"/>
                <a:cs typeface="Times New Roman" pitchFamily="18" charset="0"/>
              </a:rPr>
              <a:t>o</a:t>
            </a:r>
            <a:r>
              <a:rPr lang="en-US" sz="2000" b="1" i="1" baseline="-25000" dirty="0" smtClean="0">
                <a:solidFill>
                  <a:srgbClr val="FF0000"/>
                </a:solidFill>
                <a:latin typeface="Times New Roman" pitchFamily="18" charset="0"/>
                <a:cs typeface="Times New Roman" pitchFamily="18" charset="0"/>
              </a:rPr>
              <a:t> </a:t>
            </a:r>
            <a:r>
              <a:rPr lang="en-US" sz="2000" b="1" dirty="0" smtClean="0">
                <a:solidFill>
                  <a:srgbClr val="FF0000"/>
                </a:solidFill>
              </a:rPr>
              <a:t> = initial pore water pressure</a:t>
            </a:r>
          </a:p>
          <a:p>
            <a:pPr algn="l" rtl="0">
              <a:spcBef>
                <a:spcPts val="600"/>
              </a:spcBef>
            </a:pPr>
            <a:r>
              <a:rPr lang="en-US" sz="2000" b="1" i="1" dirty="0" smtClean="0">
                <a:solidFill>
                  <a:srgbClr val="FF0000"/>
                </a:solidFill>
                <a:latin typeface="Times New Roman" pitchFamily="18" charset="0"/>
                <a:cs typeface="Times New Roman" pitchFamily="18" charset="0"/>
              </a:rPr>
              <a:t>M</a:t>
            </a:r>
            <a:r>
              <a:rPr lang="en-US" sz="2000" b="1" dirty="0" smtClean="0">
                <a:solidFill>
                  <a:srgbClr val="FF0000"/>
                </a:solidFill>
              </a:rPr>
              <a:t>  = </a:t>
            </a:r>
            <a:r>
              <a:rPr lang="en-US" sz="2000" b="1" dirty="0" smtClean="0">
                <a:solidFill>
                  <a:srgbClr val="FF0000"/>
                </a:solidFill>
                <a:latin typeface="Symbol" pitchFamily="18" charset="2"/>
              </a:rPr>
              <a:t>p</a:t>
            </a:r>
            <a:r>
              <a:rPr lang="en-US" sz="2000" b="1" dirty="0" smtClean="0">
                <a:solidFill>
                  <a:srgbClr val="FF0000"/>
                </a:solidFill>
              </a:rPr>
              <a:t>/2 (2m+1)   m = an integer</a:t>
            </a:r>
          </a:p>
          <a:p>
            <a:pPr algn="l" rtl="0">
              <a:spcBef>
                <a:spcPts val="600"/>
              </a:spcBef>
            </a:pPr>
            <a:r>
              <a:rPr lang="en-US" sz="2000" b="1" i="1" dirty="0" smtClean="0">
                <a:solidFill>
                  <a:srgbClr val="FF0000"/>
                </a:solidFill>
                <a:latin typeface="Times New Roman" pitchFamily="18" charset="0"/>
                <a:cs typeface="Times New Roman" pitchFamily="18" charset="0"/>
              </a:rPr>
              <a:t>z</a:t>
            </a:r>
            <a:r>
              <a:rPr lang="en-US" sz="2000" b="1" dirty="0" smtClean="0">
                <a:solidFill>
                  <a:srgbClr val="FF0000"/>
                </a:solidFill>
              </a:rPr>
              <a:t>    = depth</a:t>
            </a:r>
          </a:p>
          <a:p>
            <a:pPr algn="l" rtl="0">
              <a:spcBef>
                <a:spcPts val="600"/>
              </a:spcBef>
            </a:pPr>
            <a:r>
              <a:rPr lang="en-US" sz="2000" b="1" i="1" dirty="0" err="1" smtClean="0">
                <a:solidFill>
                  <a:srgbClr val="FF0000"/>
                </a:solidFill>
                <a:latin typeface="Times New Roman" pitchFamily="18" charset="0"/>
                <a:cs typeface="Times New Roman" pitchFamily="18" charset="0"/>
              </a:rPr>
              <a:t>H</a:t>
            </a:r>
            <a:r>
              <a:rPr lang="en-US" sz="2000" b="1" i="1" baseline="-25000" dirty="0" err="1" smtClean="0">
                <a:solidFill>
                  <a:srgbClr val="FF0000"/>
                </a:solidFill>
                <a:latin typeface="Times New Roman" pitchFamily="18" charset="0"/>
                <a:cs typeface="Times New Roman" pitchFamily="18" charset="0"/>
              </a:rPr>
              <a:t>dr</a:t>
            </a:r>
            <a:r>
              <a:rPr lang="en-US" sz="2000" b="1" dirty="0" smtClean="0">
                <a:solidFill>
                  <a:srgbClr val="FF0000"/>
                </a:solidFill>
              </a:rPr>
              <a:t> = maximum drainage path</a:t>
            </a:r>
            <a:endParaRPr lang="en-US" sz="2400" b="1" dirty="0" smtClean="0">
              <a:solidFill>
                <a:srgbClr val="FF0000"/>
              </a:solidFill>
            </a:endParaRPr>
          </a:p>
        </p:txBody>
      </p:sp>
      <p:sp>
        <p:nvSpPr>
          <p:cNvPr id="10" name="Rectangle 2"/>
          <p:cNvSpPr txBox="1">
            <a:spLocks noChangeArrowheads="1"/>
          </p:cNvSpPr>
          <p:nvPr/>
        </p:nvSpPr>
        <p:spPr>
          <a:xfrm>
            <a:off x="198217" y="157342"/>
            <a:ext cx="7132749" cy="50508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
                <a:srgbClr val="0000FF"/>
              </a:buClr>
            </a:pPr>
            <a:r>
              <a:rPr lang="en-US" sz="2600" b="1" u="sng" dirty="0" smtClean="0">
                <a:solidFill>
                  <a:srgbClr val="A50021"/>
                </a:solidFill>
                <a:latin typeface="+mn-lt"/>
              </a:rPr>
              <a:t>Solution of </a:t>
            </a:r>
            <a:r>
              <a:rPr lang="en-US" sz="2600" b="1" u="sng" dirty="0" err="1" smtClean="0">
                <a:solidFill>
                  <a:srgbClr val="A50021"/>
                </a:solidFill>
                <a:latin typeface="+mn-lt"/>
              </a:rPr>
              <a:t>Terzaghi’s</a:t>
            </a:r>
            <a:r>
              <a:rPr lang="en-US" sz="2600" b="1" u="sng" dirty="0" smtClean="0">
                <a:solidFill>
                  <a:srgbClr val="A50021"/>
                </a:solidFill>
                <a:latin typeface="+mn-lt"/>
              </a:rPr>
              <a:t> 1-D consolidation equation </a:t>
            </a:r>
            <a:endParaRPr lang="en-US" sz="2600" u="sng" dirty="0">
              <a:solidFill>
                <a:srgbClr val="A50021"/>
              </a:solidFill>
              <a:latin typeface="+mn-lt"/>
            </a:endParaRPr>
          </a:p>
        </p:txBody>
      </p:sp>
      <p:pic>
        <p:nvPicPr>
          <p:cNvPr id="4" name="Picture 3"/>
          <p:cNvPicPr>
            <a:picLocks noChangeAspect="1"/>
          </p:cNvPicPr>
          <p:nvPr/>
        </p:nvPicPr>
        <p:blipFill>
          <a:blip r:embed="rId2"/>
          <a:stretch>
            <a:fillRect/>
          </a:stretch>
        </p:blipFill>
        <p:spPr>
          <a:xfrm>
            <a:off x="2983710" y="1752182"/>
            <a:ext cx="2365334" cy="1413119"/>
          </a:xfrm>
          <a:prstGeom prst="rect">
            <a:avLst/>
          </a:prstGeom>
        </p:spPr>
      </p:pic>
      <p:pic>
        <p:nvPicPr>
          <p:cNvPr id="5" name="Picture 4"/>
          <p:cNvPicPr>
            <a:picLocks noChangeAspect="1"/>
          </p:cNvPicPr>
          <p:nvPr/>
        </p:nvPicPr>
        <p:blipFill>
          <a:blip r:embed="rId3"/>
          <a:stretch>
            <a:fillRect/>
          </a:stretch>
        </p:blipFill>
        <p:spPr>
          <a:xfrm>
            <a:off x="3388486" y="3118003"/>
            <a:ext cx="5149583" cy="1375169"/>
          </a:xfrm>
          <a:prstGeom prst="rect">
            <a:avLst/>
          </a:prstGeom>
          <a:ln>
            <a:solidFill>
              <a:srgbClr val="FF0000"/>
            </a:solidFill>
          </a:ln>
        </p:spPr>
      </p:pic>
      <p:sp>
        <p:nvSpPr>
          <p:cNvPr id="7" name="TextBox 6"/>
          <p:cNvSpPr txBox="1"/>
          <p:nvPr/>
        </p:nvSpPr>
        <p:spPr>
          <a:xfrm>
            <a:off x="211437" y="3532394"/>
            <a:ext cx="2577950" cy="461665"/>
          </a:xfrm>
          <a:prstGeom prst="rect">
            <a:avLst/>
          </a:prstGeom>
          <a:noFill/>
        </p:spPr>
        <p:txBody>
          <a:bodyPr wrap="none" rtlCol="0">
            <a:spAutoFit/>
          </a:bodyPr>
          <a:lstStyle/>
          <a:p>
            <a:r>
              <a:rPr lang="en-US" sz="2400" b="1" dirty="0" smtClean="0"/>
              <a:t>The solution yields</a:t>
            </a:r>
            <a:endParaRPr lang="en-US" sz="2400" b="1" dirty="0"/>
          </a:p>
        </p:txBody>
      </p:sp>
      <p:sp>
        <p:nvSpPr>
          <p:cNvPr id="13" name="TextBox 12"/>
          <p:cNvSpPr txBox="1"/>
          <p:nvPr/>
        </p:nvSpPr>
        <p:spPr>
          <a:xfrm>
            <a:off x="8497614" y="3433678"/>
            <a:ext cx="646331" cy="584775"/>
          </a:xfrm>
          <a:prstGeom prst="rect">
            <a:avLst/>
          </a:prstGeom>
          <a:noFill/>
        </p:spPr>
        <p:txBody>
          <a:bodyPr wrap="none" rtlCol="0">
            <a:spAutoFit/>
          </a:bodyPr>
          <a:lstStyle/>
          <a:p>
            <a:r>
              <a:rPr lang="en-US" sz="3200" b="1" dirty="0" smtClean="0"/>
              <a:t>(*)</a:t>
            </a:r>
            <a:endParaRPr lang="en-US" sz="3200" b="1" dirty="0"/>
          </a:p>
        </p:txBody>
      </p:sp>
      <p:cxnSp>
        <p:nvCxnSpPr>
          <p:cNvPr id="15" name="Straight Arrow Connector 14"/>
          <p:cNvCxnSpPr/>
          <p:nvPr/>
        </p:nvCxnSpPr>
        <p:spPr>
          <a:xfrm flipV="1">
            <a:off x="2829067" y="3796961"/>
            <a:ext cx="501400" cy="862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4053281" y="4689701"/>
            <a:ext cx="2787877" cy="978863"/>
          </a:xfrm>
          <a:prstGeom prst="rect">
            <a:avLst/>
          </a:prstGeom>
          <a:ln>
            <a:solidFill>
              <a:srgbClr val="0000FF"/>
            </a:solidFill>
          </a:ln>
        </p:spPr>
      </p:pic>
      <p:pic>
        <p:nvPicPr>
          <p:cNvPr id="12" name="Picture 11"/>
          <p:cNvPicPr>
            <a:picLocks noChangeAspect="1"/>
          </p:cNvPicPr>
          <p:nvPr/>
        </p:nvPicPr>
        <p:blipFill>
          <a:blip r:embed="rId5"/>
          <a:stretch>
            <a:fillRect/>
          </a:stretch>
        </p:blipFill>
        <p:spPr>
          <a:xfrm>
            <a:off x="541118" y="1904303"/>
            <a:ext cx="2275567" cy="1213700"/>
          </a:xfrm>
          <a:prstGeom prst="rect">
            <a:avLst/>
          </a:prstGeom>
          <a:solidFill>
            <a:srgbClr val="FFC000"/>
          </a:solidFill>
          <a:ln w="38100">
            <a:solidFill>
              <a:srgbClr val="0000FF"/>
            </a:solidFill>
          </a:ln>
        </p:spPr>
      </p:pic>
    </p:spTree>
    <p:extLst>
      <p:ext uri="{BB962C8B-B14F-4D97-AF65-F5344CB8AC3E}">
        <p14:creationId xmlns:p14="http://schemas.microsoft.com/office/powerpoint/2010/main" val="1667271193"/>
      </p:ext>
    </p:extLst>
  </p:cSld>
  <p:clrMapOvr>
    <a:masterClrMapping/>
  </p:clrMapOvr>
  <p:transition advTm="50000">
    <p:dissolv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7915" y="441424"/>
            <a:ext cx="6661632" cy="1446550"/>
          </a:xfrm>
          <a:prstGeom prst="rect">
            <a:avLst/>
          </a:prstGeom>
          <a:noFill/>
        </p:spPr>
        <p:txBody>
          <a:bodyPr wrap="none" rtlCol="0">
            <a:spAutoFit/>
          </a:bodyPr>
          <a:lstStyle/>
          <a:p>
            <a:pPr marL="342900" indent="-342900">
              <a:buClr>
                <a:srgbClr val="FF0000"/>
              </a:buClr>
              <a:buFont typeface="Wingdings" panose="05000000000000000000" pitchFamily="2" charset="2"/>
              <a:buChar char="q"/>
            </a:pPr>
            <a:r>
              <a:rPr lang="en-US" sz="2200" b="1" dirty="0" smtClean="0"/>
              <a:t>The theory relates three variables:</a:t>
            </a:r>
          </a:p>
          <a:p>
            <a:pPr marL="568325" indent="-222250">
              <a:buFont typeface="Wingdings" panose="05000000000000000000" pitchFamily="2" charset="2"/>
              <a:buChar char="§"/>
              <a:tabLst>
                <a:tab pos="630238" algn="l"/>
              </a:tabLst>
            </a:pPr>
            <a:r>
              <a:rPr lang="en-US" sz="2200" b="1" dirty="0" smtClean="0">
                <a:solidFill>
                  <a:srgbClr val="0000FF"/>
                </a:solidFill>
              </a:rPr>
              <a:t>Excess pore water pressure </a:t>
            </a:r>
            <a:r>
              <a:rPr lang="en-US" sz="2200" b="1" dirty="0" smtClean="0">
                <a:solidFill>
                  <a:srgbClr val="FF0000"/>
                </a:solidFill>
              </a:rPr>
              <a:t>u</a:t>
            </a:r>
          </a:p>
          <a:p>
            <a:pPr marL="568325" indent="-222250">
              <a:buFont typeface="Wingdings" panose="05000000000000000000" pitchFamily="2" charset="2"/>
              <a:buChar char="§"/>
              <a:tabLst>
                <a:tab pos="630238" algn="l"/>
              </a:tabLst>
            </a:pPr>
            <a:r>
              <a:rPr lang="en-US" sz="2200" b="1" dirty="0" smtClean="0">
                <a:solidFill>
                  <a:srgbClr val="0000FF"/>
                </a:solidFill>
              </a:rPr>
              <a:t>The depth </a:t>
            </a:r>
            <a:r>
              <a:rPr lang="en-US" sz="2200" b="1" dirty="0" smtClean="0">
                <a:solidFill>
                  <a:srgbClr val="FF0000"/>
                </a:solidFill>
              </a:rPr>
              <a:t>z</a:t>
            </a:r>
            <a:r>
              <a:rPr lang="en-US" sz="2200" b="1" dirty="0" smtClean="0">
                <a:solidFill>
                  <a:srgbClr val="0000FF"/>
                </a:solidFill>
              </a:rPr>
              <a:t> below the top of the clay layer</a:t>
            </a:r>
          </a:p>
          <a:p>
            <a:pPr marL="568325" indent="-222250">
              <a:buFont typeface="Wingdings" panose="05000000000000000000" pitchFamily="2" charset="2"/>
              <a:buChar char="§"/>
              <a:tabLst>
                <a:tab pos="630238" algn="l"/>
              </a:tabLst>
            </a:pPr>
            <a:r>
              <a:rPr lang="en-US" sz="2200" b="1" dirty="0" smtClean="0">
                <a:solidFill>
                  <a:srgbClr val="0000FF"/>
                </a:solidFill>
              </a:rPr>
              <a:t>The time </a:t>
            </a:r>
            <a:r>
              <a:rPr lang="en-US" sz="2200" b="1" dirty="0" smtClean="0">
                <a:solidFill>
                  <a:srgbClr val="FF0000"/>
                </a:solidFill>
              </a:rPr>
              <a:t>t</a:t>
            </a:r>
            <a:r>
              <a:rPr lang="en-US" sz="2200" b="1" dirty="0" smtClean="0">
                <a:solidFill>
                  <a:srgbClr val="0000FF"/>
                </a:solidFill>
              </a:rPr>
              <a:t> from the moment of application of load</a:t>
            </a:r>
            <a:endParaRPr lang="en-US" sz="2200" b="1" dirty="0">
              <a:solidFill>
                <a:srgbClr val="0000FF"/>
              </a:solidFill>
            </a:endParaRPr>
          </a:p>
        </p:txBody>
      </p:sp>
      <p:sp>
        <p:nvSpPr>
          <p:cNvPr id="5" name="TextBox 4"/>
          <p:cNvSpPr txBox="1"/>
          <p:nvPr/>
        </p:nvSpPr>
        <p:spPr>
          <a:xfrm>
            <a:off x="677915" y="1767714"/>
            <a:ext cx="4831900" cy="430887"/>
          </a:xfrm>
          <a:prstGeom prst="rect">
            <a:avLst/>
          </a:prstGeom>
          <a:noFill/>
        </p:spPr>
        <p:txBody>
          <a:bodyPr wrap="none" rtlCol="0">
            <a:spAutoFit/>
          </a:bodyPr>
          <a:lstStyle>
            <a:defPPr>
              <a:defRPr lang="en-US"/>
            </a:defPPr>
            <a:lvl1pPr marL="342900" indent="-342900">
              <a:buFont typeface="Wingdings" panose="05000000000000000000" pitchFamily="2" charset="2"/>
              <a:buChar char="q"/>
              <a:defRPr sz="2400" b="1"/>
            </a:lvl1pPr>
          </a:lstStyle>
          <a:p>
            <a:pPr marL="0" indent="0">
              <a:buClr>
                <a:srgbClr val="FF0000"/>
              </a:buClr>
              <a:buNone/>
            </a:pPr>
            <a:r>
              <a:rPr lang="en-US" sz="2200" dirty="0"/>
              <a:t>Or it gives </a:t>
            </a:r>
            <a:r>
              <a:rPr lang="en-US" sz="2200" dirty="0">
                <a:solidFill>
                  <a:srgbClr val="C00000"/>
                </a:solidFill>
              </a:rPr>
              <a:t>u</a:t>
            </a:r>
            <a:r>
              <a:rPr lang="en-US" sz="2200" dirty="0"/>
              <a:t> at any depth </a:t>
            </a:r>
            <a:r>
              <a:rPr lang="en-US" sz="2200" dirty="0" smtClean="0">
                <a:solidFill>
                  <a:srgbClr val="C00000"/>
                </a:solidFill>
              </a:rPr>
              <a:t>z</a:t>
            </a:r>
            <a:r>
              <a:rPr lang="en-US" sz="2200" dirty="0" smtClean="0"/>
              <a:t> at </a:t>
            </a:r>
            <a:r>
              <a:rPr lang="en-US" sz="2200" dirty="0"/>
              <a:t>any </a:t>
            </a:r>
            <a:r>
              <a:rPr lang="en-US" sz="2200" dirty="0" smtClean="0"/>
              <a:t>time </a:t>
            </a:r>
            <a:r>
              <a:rPr lang="en-US" sz="2200" dirty="0" smtClean="0">
                <a:solidFill>
                  <a:srgbClr val="C00000"/>
                </a:solidFill>
              </a:rPr>
              <a:t>t</a:t>
            </a:r>
            <a:endParaRPr lang="en-US" sz="2200" dirty="0">
              <a:solidFill>
                <a:srgbClr val="C00000"/>
              </a:solidFill>
            </a:endParaRPr>
          </a:p>
        </p:txBody>
      </p:sp>
      <p:sp>
        <p:nvSpPr>
          <p:cNvPr id="6" name="TextBox 5"/>
          <p:cNvSpPr txBox="1"/>
          <p:nvPr/>
        </p:nvSpPr>
        <p:spPr>
          <a:xfrm>
            <a:off x="677915" y="2171521"/>
            <a:ext cx="5795304" cy="430887"/>
          </a:xfrm>
          <a:prstGeom prst="rect">
            <a:avLst/>
          </a:prstGeom>
          <a:noFill/>
        </p:spPr>
        <p:txBody>
          <a:bodyPr wrap="none" rtlCol="0">
            <a:spAutoFit/>
          </a:bodyPr>
          <a:lstStyle>
            <a:defPPr>
              <a:defRPr lang="en-US"/>
            </a:defPPr>
            <a:lvl1pPr marL="342900" indent="-342900">
              <a:buFont typeface="Wingdings" panose="05000000000000000000" pitchFamily="2" charset="2"/>
              <a:buChar char="q"/>
              <a:defRPr sz="2400" b="1"/>
            </a:lvl1pPr>
          </a:lstStyle>
          <a:p>
            <a:pPr>
              <a:buClr>
                <a:srgbClr val="FF0000"/>
              </a:buClr>
            </a:pPr>
            <a:r>
              <a:rPr lang="en-US" sz="2200" dirty="0"/>
              <a:t>The solution was for </a:t>
            </a:r>
            <a:r>
              <a:rPr lang="en-US" sz="2200" u="sng" dirty="0">
                <a:solidFill>
                  <a:srgbClr val="0000FF"/>
                </a:solidFill>
              </a:rPr>
              <a:t>doubly</a:t>
            </a:r>
            <a:r>
              <a:rPr lang="en-US" sz="2200" dirty="0"/>
              <a:t> drained </a:t>
            </a:r>
            <a:r>
              <a:rPr lang="en-US" sz="2200" dirty="0" smtClean="0"/>
              <a:t>stratum.</a:t>
            </a:r>
            <a:endParaRPr lang="en-US" sz="2200" dirty="0"/>
          </a:p>
        </p:txBody>
      </p:sp>
      <p:sp>
        <p:nvSpPr>
          <p:cNvPr id="7" name="TextBox 6"/>
          <p:cNvSpPr txBox="1"/>
          <p:nvPr/>
        </p:nvSpPr>
        <p:spPr>
          <a:xfrm>
            <a:off x="677915" y="4139344"/>
            <a:ext cx="7837434" cy="769441"/>
          </a:xfrm>
          <a:prstGeom prst="rect">
            <a:avLst/>
          </a:prstGeom>
          <a:noFill/>
        </p:spPr>
        <p:txBody>
          <a:bodyPr wrap="square" rtlCol="0">
            <a:spAutoFit/>
          </a:bodyPr>
          <a:lstStyle>
            <a:defPPr>
              <a:defRPr lang="en-US"/>
            </a:defPPr>
            <a:lvl1pPr marL="342900" indent="-342900">
              <a:buFont typeface="Wingdings" panose="05000000000000000000" pitchFamily="2" charset="2"/>
              <a:buChar char="q"/>
              <a:defRPr sz="2400" b="1"/>
            </a:lvl1pPr>
          </a:lstStyle>
          <a:p>
            <a:pPr algn="just">
              <a:buClr>
                <a:srgbClr val="FF0000"/>
              </a:buClr>
            </a:pPr>
            <a:r>
              <a:rPr lang="en-US" sz="2200" dirty="0"/>
              <a:t>Eq. (*) represents the relationship between time, depth, </a:t>
            </a:r>
            <a:r>
              <a:rPr lang="en-US" sz="2200" dirty="0" err="1"/>
              <a:t>p.w.p</a:t>
            </a:r>
            <a:r>
              <a:rPr lang="en-US" sz="2200" dirty="0"/>
              <a:t> for </a:t>
            </a:r>
            <a:r>
              <a:rPr lang="en-US" sz="2200" dirty="0">
                <a:solidFill>
                  <a:srgbClr val="0000FF"/>
                </a:solidFill>
              </a:rPr>
              <a:t>constant</a:t>
            </a:r>
            <a:r>
              <a:rPr lang="en-US" sz="2200" dirty="0"/>
              <a:t> initial pore water </a:t>
            </a:r>
            <a:r>
              <a:rPr lang="en-US" sz="2200" dirty="0" smtClean="0"/>
              <a:t>pressure </a:t>
            </a:r>
            <a:r>
              <a:rPr lang="en-US" sz="2200" dirty="0" smtClean="0">
                <a:solidFill>
                  <a:srgbClr val="FF0000"/>
                </a:solidFill>
              </a:rPr>
              <a:t>u</a:t>
            </a:r>
            <a:r>
              <a:rPr lang="en-US" sz="2200" baseline="-25000" dirty="0" smtClean="0">
                <a:solidFill>
                  <a:srgbClr val="FF0000"/>
                </a:solidFill>
              </a:rPr>
              <a:t>0</a:t>
            </a:r>
            <a:r>
              <a:rPr lang="en-US" sz="2200" dirty="0" smtClean="0"/>
              <a:t> .</a:t>
            </a:r>
            <a:endParaRPr lang="en-US" sz="2200" dirty="0"/>
          </a:p>
        </p:txBody>
      </p:sp>
      <p:sp>
        <p:nvSpPr>
          <p:cNvPr id="8" name="TextBox 7"/>
          <p:cNvSpPr txBox="1"/>
          <p:nvPr/>
        </p:nvSpPr>
        <p:spPr>
          <a:xfrm>
            <a:off x="677915" y="5045219"/>
            <a:ext cx="7837435" cy="1446550"/>
          </a:xfrm>
          <a:prstGeom prst="rect">
            <a:avLst/>
          </a:prstGeom>
          <a:noFill/>
        </p:spPr>
        <p:txBody>
          <a:bodyPr wrap="square" rtlCol="0">
            <a:spAutoFit/>
          </a:bodyPr>
          <a:lstStyle>
            <a:defPPr>
              <a:defRPr lang="en-US"/>
            </a:defPPr>
            <a:lvl1pPr marL="342900" indent="-342900" algn="just">
              <a:buFont typeface="Wingdings" panose="05000000000000000000" pitchFamily="2" charset="2"/>
              <a:buChar char="q"/>
              <a:defRPr sz="2400" b="1"/>
            </a:lvl1pPr>
          </a:lstStyle>
          <a:p>
            <a:pPr>
              <a:buClr>
                <a:srgbClr val="FF0000"/>
              </a:buClr>
            </a:pPr>
            <a:r>
              <a:rPr lang="en-US" sz="2200" dirty="0"/>
              <a:t>If we know the coefficient of consolidation </a:t>
            </a:r>
            <a:r>
              <a:rPr lang="en-US" sz="2200" dirty="0" err="1">
                <a:solidFill>
                  <a:srgbClr val="C00000"/>
                </a:solidFill>
              </a:rPr>
              <a:t>C</a:t>
            </a:r>
            <a:r>
              <a:rPr lang="en-US" sz="2200" baseline="-25000" dirty="0" err="1">
                <a:solidFill>
                  <a:srgbClr val="C00000"/>
                </a:solidFill>
              </a:rPr>
              <a:t>v</a:t>
            </a:r>
            <a:r>
              <a:rPr lang="en-US" sz="2200" dirty="0">
                <a:solidFill>
                  <a:srgbClr val="C00000"/>
                </a:solidFill>
              </a:rPr>
              <a:t> </a:t>
            </a:r>
            <a:r>
              <a:rPr lang="en-US" sz="2200" dirty="0"/>
              <a:t>and the initial </a:t>
            </a:r>
            <a:r>
              <a:rPr lang="en-US" sz="2200" dirty="0" err="1"/>
              <a:t>p.w.p</a:t>
            </a:r>
            <a:r>
              <a:rPr lang="en-US" sz="2200" dirty="0"/>
              <a:t>. distribution along with the layer thickness and boundary conditions, we can find the value of </a:t>
            </a:r>
            <a:r>
              <a:rPr lang="en-US" sz="2200" dirty="0">
                <a:solidFill>
                  <a:srgbClr val="C00000"/>
                </a:solidFill>
              </a:rPr>
              <a:t>u</a:t>
            </a:r>
            <a:r>
              <a:rPr lang="en-US" sz="2200" dirty="0"/>
              <a:t> at any depth </a:t>
            </a:r>
            <a:r>
              <a:rPr lang="en-US" sz="2200" dirty="0" smtClean="0">
                <a:solidFill>
                  <a:srgbClr val="C00000"/>
                </a:solidFill>
              </a:rPr>
              <a:t>z</a:t>
            </a:r>
            <a:r>
              <a:rPr lang="en-US" sz="2200" dirty="0" smtClean="0"/>
              <a:t> at </a:t>
            </a:r>
            <a:r>
              <a:rPr lang="en-US" sz="2200" dirty="0"/>
              <a:t>any </a:t>
            </a:r>
            <a:r>
              <a:rPr lang="en-US" sz="2200" dirty="0" smtClean="0"/>
              <a:t>time </a:t>
            </a:r>
            <a:r>
              <a:rPr lang="en-US" sz="2200" dirty="0" smtClean="0">
                <a:solidFill>
                  <a:srgbClr val="C00000"/>
                </a:solidFill>
              </a:rPr>
              <a:t>t</a:t>
            </a:r>
            <a:r>
              <a:rPr lang="en-US" sz="2200" dirty="0" smtClean="0"/>
              <a:t>.</a:t>
            </a:r>
            <a:endParaRPr lang="en-US" sz="2200" dirty="0"/>
          </a:p>
        </p:txBody>
      </p:sp>
      <p:sp>
        <p:nvSpPr>
          <p:cNvPr id="9" name="TextBox 8"/>
          <p:cNvSpPr txBox="1"/>
          <p:nvPr/>
        </p:nvSpPr>
        <p:spPr>
          <a:xfrm>
            <a:off x="180399" y="6510"/>
            <a:ext cx="1473288" cy="523220"/>
          </a:xfrm>
          <a:prstGeom prst="rect">
            <a:avLst/>
          </a:prstGeom>
          <a:noFill/>
        </p:spPr>
        <p:txBody>
          <a:bodyPr wrap="none" rtlCol="0">
            <a:spAutoFit/>
          </a:bodyPr>
          <a:lstStyle/>
          <a:p>
            <a:r>
              <a:rPr lang="en-US" sz="2800" b="1" u="sng" dirty="0" smtClean="0">
                <a:solidFill>
                  <a:srgbClr val="C00000"/>
                </a:solidFill>
              </a:rPr>
              <a:t>Remarks</a:t>
            </a:r>
            <a:endParaRPr lang="en-US" sz="2800" b="1" u="sng" dirty="0">
              <a:solidFill>
                <a:srgbClr val="C00000"/>
              </a:solidFill>
            </a:endParaRPr>
          </a:p>
        </p:txBody>
      </p:sp>
      <p:sp>
        <p:nvSpPr>
          <p:cNvPr id="10" name="Rectangle 9"/>
          <p:cNvSpPr/>
          <p:nvPr/>
        </p:nvSpPr>
        <p:spPr>
          <a:xfrm>
            <a:off x="677915" y="2666256"/>
            <a:ext cx="7709340" cy="1446550"/>
          </a:xfrm>
          <a:prstGeom prst="rect">
            <a:avLst/>
          </a:prstGeom>
        </p:spPr>
        <p:txBody>
          <a:bodyPr wrap="square">
            <a:spAutoFit/>
          </a:bodyPr>
          <a:lstStyle/>
          <a:p>
            <a:pPr marL="342900" lvl="0" indent="-342900" algn="just" eaLnBrk="0" fontAlgn="base" hangingPunct="0">
              <a:spcBef>
                <a:spcPct val="0"/>
              </a:spcBef>
              <a:spcAft>
                <a:spcPct val="0"/>
              </a:spcAft>
              <a:buClr>
                <a:srgbClr val="FF0000"/>
              </a:buClr>
              <a:buFont typeface="Wingdings" panose="05000000000000000000" pitchFamily="2" charset="2"/>
              <a:buChar char="q"/>
            </a:pPr>
            <a:r>
              <a:rPr lang="en-US" sz="2200" b="1" dirty="0" smtClean="0">
                <a:solidFill>
                  <a:srgbClr val="000000"/>
                </a:solidFill>
                <a:cs typeface="Times New Roman" panose="02020603050405020304" pitchFamily="18" charset="0"/>
              </a:rPr>
              <a:t>Finding degree of consolidation for </a:t>
            </a:r>
            <a:r>
              <a:rPr lang="en-US" sz="2200" b="1" dirty="0" smtClean="0">
                <a:solidFill>
                  <a:srgbClr val="0000FF"/>
                </a:solidFill>
                <a:cs typeface="Times New Roman" panose="02020603050405020304" pitchFamily="18" charset="0"/>
              </a:rPr>
              <a:t>single</a:t>
            </a:r>
            <a:r>
              <a:rPr lang="en-US" sz="2200" b="1" dirty="0" smtClean="0">
                <a:solidFill>
                  <a:srgbClr val="000000"/>
                </a:solidFill>
                <a:cs typeface="Times New Roman" panose="02020603050405020304" pitchFamily="18" charset="0"/>
              </a:rPr>
              <a:t> drainage is exactly the same procedure as for double drainage case except here </a:t>
            </a:r>
            <a:r>
              <a:rPr lang="en-US" sz="2200" b="1" dirty="0" err="1" smtClean="0">
                <a:solidFill>
                  <a:srgbClr val="000000"/>
                </a:solidFill>
                <a:cs typeface="Times New Roman" panose="02020603050405020304" pitchFamily="18" charset="0"/>
              </a:rPr>
              <a:t>H</a:t>
            </a:r>
            <a:r>
              <a:rPr lang="en-US" sz="2200" b="1" baseline="-25000" dirty="0" err="1" smtClean="0">
                <a:solidFill>
                  <a:srgbClr val="000000"/>
                </a:solidFill>
                <a:cs typeface="Times New Roman" panose="02020603050405020304" pitchFamily="18" charset="0"/>
              </a:rPr>
              <a:t>d</a:t>
            </a:r>
            <a:r>
              <a:rPr lang="en-US" sz="2200" b="1" dirty="0" smtClean="0">
                <a:solidFill>
                  <a:srgbClr val="000000"/>
                </a:solidFill>
                <a:cs typeface="Times New Roman" panose="02020603050405020304" pitchFamily="18" charset="0"/>
              </a:rPr>
              <a:t>= the entire depth of the drainage layer when substituting in equations or when using the figure of isochrones.</a:t>
            </a:r>
            <a:endParaRPr lang="en-US" sz="2200" b="1" dirty="0"/>
          </a:p>
        </p:txBody>
      </p:sp>
    </p:spTree>
    <p:extLst>
      <p:ext uri="{BB962C8B-B14F-4D97-AF65-F5344CB8AC3E}">
        <p14:creationId xmlns:p14="http://schemas.microsoft.com/office/powerpoint/2010/main" val="407975650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9389" y="5530"/>
            <a:ext cx="442259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eaLnBrk="0" hangingPunct="0">
              <a:spcBef>
                <a:spcPct val="20000"/>
              </a:spcBef>
              <a:buChar char="•"/>
              <a:defRPr sz="3200">
                <a:solidFill>
                  <a:schemeClr val="tx1"/>
                </a:solidFill>
                <a:latin typeface="Arial" charset="0"/>
                <a:cs typeface="Arial" charset="0"/>
              </a:defRPr>
            </a:lvl1pPr>
            <a:lvl2pPr marL="742950" indent="-285750" algn="r" eaLnBrk="0" hangingPunct="0">
              <a:spcBef>
                <a:spcPct val="20000"/>
              </a:spcBef>
              <a:buChar char="–"/>
              <a:defRPr sz="2800">
                <a:solidFill>
                  <a:schemeClr val="tx1"/>
                </a:solidFill>
                <a:latin typeface="Arial" charset="0"/>
                <a:cs typeface="Arial" charset="0"/>
              </a:defRPr>
            </a:lvl2pPr>
            <a:lvl3pPr marL="1143000" indent="-228600" algn="r" eaLnBrk="0" hangingPunct="0">
              <a:spcBef>
                <a:spcPct val="20000"/>
              </a:spcBef>
              <a:buChar char="•"/>
              <a:defRPr sz="2400">
                <a:solidFill>
                  <a:schemeClr val="tx1"/>
                </a:solidFill>
                <a:latin typeface="Arial" charset="0"/>
                <a:cs typeface="Arial" charset="0"/>
              </a:defRPr>
            </a:lvl3pPr>
            <a:lvl4pPr marL="1600200" indent="-228600" algn="r" eaLnBrk="0" hangingPunct="0">
              <a:spcBef>
                <a:spcPct val="20000"/>
              </a:spcBef>
              <a:buChar char="–"/>
              <a:defRPr sz="2000">
                <a:solidFill>
                  <a:schemeClr val="tx1"/>
                </a:solidFill>
                <a:latin typeface="Arial" charset="0"/>
                <a:cs typeface="Arial" charset="0"/>
              </a:defRPr>
            </a:lvl4pPr>
            <a:lvl5pPr marL="2057400" indent="-228600" algn="r"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just" rtl="0" eaLnBrk="1" hangingPunct="1">
              <a:spcBef>
                <a:spcPct val="0"/>
              </a:spcBef>
              <a:buFontTx/>
              <a:buNone/>
            </a:pPr>
            <a:r>
              <a:rPr lang="en-US" altLang="en-US" sz="2800" b="1" u="sng" dirty="0" smtClean="0">
                <a:solidFill>
                  <a:srgbClr val="C00000"/>
                </a:solidFill>
              </a:rPr>
              <a:t>Degree of consolidation</a:t>
            </a:r>
            <a:endParaRPr lang="en-US" altLang="en-US" sz="2800" b="1" u="sng" dirty="0">
              <a:solidFill>
                <a:srgbClr val="C00000"/>
              </a:solidFill>
            </a:endParaRPr>
          </a:p>
        </p:txBody>
      </p:sp>
      <p:sp>
        <p:nvSpPr>
          <p:cNvPr id="5" name="TextBox 4"/>
          <p:cNvSpPr txBox="1"/>
          <p:nvPr/>
        </p:nvSpPr>
        <p:spPr>
          <a:xfrm>
            <a:off x="331072" y="536022"/>
            <a:ext cx="8245366" cy="1200329"/>
          </a:xfrm>
          <a:prstGeom prst="rect">
            <a:avLst/>
          </a:prstGeom>
          <a:noFill/>
        </p:spPr>
        <p:txBody>
          <a:bodyPr wrap="square" rtlCol="0">
            <a:spAutoFit/>
          </a:bodyPr>
          <a:lstStyle/>
          <a:p>
            <a:pPr marL="342900" indent="-342900" algn="just">
              <a:buClr>
                <a:srgbClr val="FF0000"/>
              </a:buClr>
              <a:buSzPct val="150000"/>
              <a:buFont typeface="Courier New" panose="02070309020205020404" pitchFamily="49" charset="0"/>
              <a:buChar char="o"/>
            </a:pPr>
            <a:r>
              <a:rPr lang="en-US" sz="2400" b="1" dirty="0" smtClean="0"/>
              <a:t>The progress of consolidation after sometime </a:t>
            </a:r>
            <a:r>
              <a:rPr lang="en-US" sz="2400" b="1" dirty="0" smtClean="0">
                <a:solidFill>
                  <a:srgbClr val="FF0000"/>
                </a:solidFill>
              </a:rPr>
              <a:t>t</a:t>
            </a:r>
            <a:r>
              <a:rPr lang="en-US" sz="2400" b="1" dirty="0" smtClean="0"/>
              <a:t> and at any depth </a:t>
            </a:r>
            <a:r>
              <a:rPr lang="en-US" sz="2400" b="1" dirty="0" smtClean="0">
                <a:solidFill>
                  <a:srgbClr val="FF0000"/>
                </a:solidFill>
              </a:rPr>
              <a:t>z</a:t>
            </a:r>
            <a:r>
              <a:rPr lang="en-US" sz="2400" b="1" dirty="0" smtClean="0"/>
              <a:t> in the consolidating layer can be related to the </a:t>
            </a:r>
            <a:r>
              <a:rPr lang="en-US" sz="2400" b="1" dirty="0" smtClean="0">
                <a:solidFill>
                  <a:srgbClr val="FF0000"/>
                </a:solidFill>
              </a:rPr>
              <a:t>void ratio</a:t>
            </a:r>
            <a:r>
              <a:rPr lang="en-US" sz="2400" b="1" dirty="0" smtClean="0"/>
              <a:t> at that time and the final </a:t>
            </a:r>
            <a:r>
              <a:rPr lang="en-US" sz="2400" b="1" dirty="0" smtClean="0">
                <a:solidFill>
                  <a:srgbClr val="FF0000"/>
                </a:solidFill>
              </a:rPr>
              <a:t>change</a:t>
            </a:r>
            <a:r>
              <a:rPr lang="en-US" sz="2400" b="1" dirty="0" smtClean="0"/>
              <a:t> in void ratio. </a:t>
            </a:r>
            <a:endParaRPr lang="en-US" sz="2400" b="1" dirty="0"/>
          </a:p>
        </p:txBody>
      </p:sp>
      <p:sp>
        <p:nvSpPr>
          <p:cNvPr id="6" name="TextBox 5"/>
          <p:cNvSpPr txBox="1"/>
          <p:nvPr/>
        </p:nvSpPr>
        <p:spPr>
          <a:xfrm>
            <a:off x="354721" y="1799414"/>
            <a:ext cx="8245366" cy="830997"/>
          </a:xfrm>
          <a:prstGeom prst="rect">
            <a:avLst/>
          </a:prstGeom>
          <a:noFill/>
        </p:spPr>
        <p:txBody>
          <a:bodyPr wrap="square" rtlCol="0">
            <a:spAutoFit/>
          </a:bodyPr>
          <a:lstStyle>
            <a:defPPr>
              <a:defRPr lang="en-US"/>
            </a:defPPr>
            <a:lvl1pPr marL="342900" indent="-342900" algn="just">
              <a:buClr>
                <a:srgbClr val="FF0000"/>
              </a:buClr>
              <a:buSzPct val="150000"/>
              <a:buFont typeface="Courier New" panose="02070309020205020404" pitchFamily="49" charset="0"/>
              <a:buChar char="o"/>
              <a:defRPr sz="2400" b="1"/>
            </a:lvl1pPr>
          </a:lstStyle>
          <a:p>
            <a:r>
              <a:rPr lang="en-US" dirty="0"/>
              <a:t>This relationship is called the DEGREE </a:t>
            </a:r>
            <a:r>
              <a:rPr lang="en-US" dirty="0" smtClean="0"/>
              <a:t>or PERCENT of CONSOLIDATION </a:t>
            </a:r>
            <a:r>
              <a:rPr lang="en-US" dirty="0"/>
              <a:t>or CONSOLIDATION RATIO.</a:t>
            </a:r>
          </a:p>
        </p:txBody>
      </p:sp>
      <p:pic>
        <p:nvPicPr>
          <p:cNvPr id="8" name="Picture 7"/>
          <p:cNvPicPr>
            <a:picLocks noChangeAspect="1"/>
          </p:cNvPicPr>
          <p:nvPr/>
        </p:nvPicPr>
        <p:blipFill>
          <a:blip r:embed="rId3"/>
          <a:stretch>
            <a:fillRect/>
          </a:stretch>
        </p:blipFill>
        <p:spPr>
          <a:xfrm>
            <a:off x="1715092" y="4791842"/>
            <a:ext cx="3566353" cy="808836"/>
          </a:xfrm>
          <a:prstGeom prst="rect">
            <a:avLst/>
          </a:prstGeom>
          <a:ln>
            <a:solidFill>
              <a:srgbClr val="FF0000"/>
            </a:solidFill>
          </a:ln>
        </p:spPr>
      </p:pic>
      <p:sp>
        <p:nvSpPr>
          <p:cNvPr id="10" name="TextBox 9"/>
          <p:cNvSpPr txBox="1"/>
          <p:nvPr/>
        </p:nvSpPr>
        <p:spPr>
          <a:xfrm>
            <a:off x="331072" y="2664368"/>
            <a:ext cx="8245366" cy="1200329"/>
          </a:xfrm>
          <a:prstGeom prst="rect">
            <a:avLst/>
          </a:prstGeom>
          <a:noFill/>
        </p:spPr>
        <p:txBody>
          <a:bodyPr wrap="square" rtlCol="0">
            <a:spAutoFit/>
          </a:bodyPr>
          <a:lstStyle>
            <a:defPPr>
              <a:defRPr lang="en-US"/>
            </a:defPPr>
            <a:lvl1pPr marL="342900" indent="-342900" algn="just">
              <a:buClr>
                <a:srgbClr val="FF0000"/>
              </a:buClr>
              <a:buSzPct val="150000"/>
              <a:buFont typeface="Courier New" panose="02070309020205020404" pitchFamily="49" charset="0"/>
              <a:buChar char="o"/>
              <a:defRPr sz="2400" b="1"/>
            </a:lvl1pPr>
          </a:lstStyle>
          <a:p>
            <a:r>
              <a:rPr lang="en-US" dirty="0" smtClean="0"/>
              <a:t>Because consolidation progress by the dissipation of excess pore water pressure, the degree of consolidation at a distance </a:t>
            </a:r>
            <a:r>
              <a:rPr lang="en-US" dirty="0" smtClean="0">
                <a:solidFill>
                  <a:srgbClr val="FF0000"/>
                </a:solidFill>
              </a:rPr>
              <a:t>z</a:t>
            </a:r>
            <a:r>
              <a:rPr lang="en-US" dirty="0" smtClean="0"/>
              <a:t> at any time </a:t>
            </a:r>
            <a:r>
              <a:rPr lang="en-US" dirty="0" smtClean="0">
                <a:solidFill>
                  <a:srgbClr val="FF0000"/>
                </a:solidFill>
              </a:rPr>
              <a:t>t</a:t>
            </a:r>
            <a:r>
              <a:rPr lang="en-US" dirty="0" smtClean="0"/>
              <a:t> is given by:</a:t>
            </a:r>
            <a:endParaRPr lang="en-US" dirty="0"/>
          </a:p>
        </p:txBody>
      </p:sp>
      <p:pic>
        <p:nvPicPr>
          <p:cNvPr id="11" name="Picture 10"/>
          <p:cNvPicPr>
            <a:picLocks noChangeAspect="1"/>
          </p:cNvPicPr>
          <p:nvPr/>
        </p:nvPicPr>
        <p:blipFill>
          <a:blip r:embed="rId4"/>
          <a:stretch>
            <a:fillRect/>
          </a:stretch>
        </p:blipFill>
        <p:spPr>
          <a:xfrm>
            <a:off x="1381927" y="6326629"/>
            <a:ext cx="6166656" cy="487482"/>
          </a:xfrm>
          <a:prstGeom prst="rect">
            <a:avLst/>
          </a:prstGeom>
        </p:spPr>
      </p:pic>
      <p:pic>
        <p:nvPicPr>
          <p:cNvPr id="12" name="Picture 11"/>
          <p:cNvPicPr>
            <a:picLocks noChangeAspect="1"/>
          </p:cNvPicPr>
          <p:nvPr/>
        </p:nvPicPr>
        <p:blipFill>
          <a:blip r:embed="rId5"/>
          <a:stretch>
            <a:fillRect/>
          </a:stretch>
        </p:blipFill>
        <p:spPr>
          <a:xfrm>
            <a:off x="1471867" y="5841234"/>
            <a:ext cx="6245240" cy="383517"/>
          </a:xfrm>
          <a:prstGeom prst="rect">
            <a:avLst/>
          </a:prstGeom>
        </p:spPr>
      </p:pic>
      <p:cxnSp>
        <p:nvCxnSpPr>
          <p:cNvPr id="14" name="Straight Connector 13"/>
          <p:cNvCxnSpPr/>
          <p:nvPr/>
        </p:nvCxnSpPr>
        <p:spPr>
          <a:xfrm>
            <a:off x="3306367" y="6694191"/>
            <a:ext cx="959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454855" y="4916916"/>
            <a:ext cx="1082348" cy="523220"/>
          </a:xfrm>
          <a:prstGeom prst="rect">
            <a:avLst/>
          </a:prstGeom>
          <a:noFill/>
        </p:spPr>
        <p:txBody>
          <a:bodyPr wrap="none" rtlCol="0">
            <a:spAutoFit/>
          </a:bodyPr>
          <a:lstStyle/>
          <a:p>
            <a:r>
              <a:rPr lang="en-US" sz="2800" dirty="0" smtClean="0"/>
              <a:t>……($)</a:t>
            </a:r>
            <a:endParaRPr lang="en-US" sz="2800" dirty="0"/>
          </a:p>
        </p:txBody>
      </p:sp>
      <mc:AlternateContent xmlns:mc="http://schemas.openxmlformats.org/markup-compatibility/2006" xmlns:a14="http://schemas.microsoft.com/office/drawing/2010/main">
        <mc:Choice Requires="a14">
          <p:sp>
            <p:nvSpPr>
              <p:cNvPr id="7" name="TextBox 6"/>
              <p:cNvSpPr txBox="1"/>
              <p:nvPr/>
            </p:nvSpPr>
            <p:spPr>
              <a:xfrm>
                <a:off x="1828012" y="3913623"/>
                <a:ext cx="5537605" cy="6364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solidFill>
                                <a:srgbClr val="1C31FC"/>
                              </a:solidFill>
                              <a:latin typeface="Cambria Math" panose="02040503050406030204" pitchFamily="18" charset="0"/>
                            </a:rPr>
                          </m:ctrlPr>
                        </m:sSubPr>
                        <m:e>
                          <m:r>
                            <a:rPr lang="en-US" sz="2000" b="1" i="1" smtClean="0">
                              <a:solidFill>
                                <a:srgbClr val="1C31FC"/>
                              </a:solidFill>
                              <a:latin typeface="Cambria Math" panose="02040503050406030204" pitchFamily="18" charset="0"/>
                            </a:rPr>
                            <m:t>𝑼</m:t>
                          </m:r>
                        </m:e>
                        <m:sub>
                          <m:r>
                            <a:rPr lang="en-US" sz="2000" b="1" i="1" smtClean="0">
                              <a:solidFill>
                                <a:srgbClr val="1C31FC"/>
                              </a:solidFill>
                              <a:latin typeface="Cambria Math" panose="02040503050406030204" pitchFamily="18" charset="0"/>
                            </a:rPr>
                            <m:t>𝒛</m:t>
                          </m:r>
                        </m:sub>
                      </m:sSub>
                      <m:r>
                        <a:rPr lang="en-US" sz="2000" b="1" i="1" smtClean="0">
                          <a:solidFill>
                            <a:srgbClr val="1C31FC"/>
                          </a:solidFill>
                          <a:latin typeface="Cambria Math" panose="02040503050406030204" pitchFamily="18" charset="0"/>
                        </a:rPr>
                        <m:t>=</m:t>
                      </m:r>
                      <m:f>
                        <m:fPr>
                          <m:ctrlPr>
                            <a:rPr lang="en-US" sz="2000" b="1" i="1" smtClean="0">
                              <a:solidFill>
                                <a:srgbClr val="1C31FC"/>
                              </a:solidFill>
                              <a:latin typeface="Cambria Math" panose="02040503050406030204" pitchFamily="18" charset="0"/>
                            </a:rPr>
                          </m:ctrlPr>
                        </m:fPr>
                        <m:num>
                          <m:r>
                            <a:rPr lang="en-US" sz="2000" b="1" i="1" smtClean="0">
                              <a:solidFill>
                                <a:srgbClr val="1C31FC"/>
                              </a:solidFill>
                              <a:latin typeface="Cambria Math" panose="02040503050406030204" pitchFamily="18" charset="0"/>
                            </a:rPr>
                            <m:t>𝒆𝒙𝒄𝒆𝒔𝒔</m:t>
                          </m:r>
                          <m:r>
                            <a:rPr lang="en-US" sz="2000" b="1" i="1" smtClean="0">
                              <a:solidFill>
                                <a:srgbClr val="1C31FC"/>
                              </a:solidFill>
                              <a:latin typeface="Cambria Math" panose="02040503050406030204" pitchFamily="18" charset="0"/>
                            </a:rPr>
                            <m:t> </m:t>
                          </m:r>
                          <m:r>
                            <a:rPr lang="en-US" sz="2000" b="1" i="1" smtClean="0">
                              <a:solidFill>
                                <a:srgbClr val="1C31FC"/>
                              </a:solidFill>
                              <a:latin typeface="Cambria Math" panose="02040503050406030204" pitchFamily="18" charset="0"/>
                            </a:rPr>
                            <m:t>𝒑𝒐𝒓𝒆</m:t>
                          </m:r>
                          <m:r>
                            <a:rPr lang="en-US" sz="2000" b="1" i="1" smtClean="0">
                              <a:solidFill>
                                <a:srgbClr val="1C31FC"/>
                              </a:solidFill>
                              <a:latin typeface="Cambria Math" panose="02040503050406030204" pitchFamily="18" charset="0"/>
                            </a:rPr>
                            <m:t> </m:t>
                          </m:r>
                          <m:r>
                            <a:rPr lang="en-US" sz="2000" b="1" i="1" smtClean="0">
                              <a:solidFill>
                                <a:srgbClr val="1C31FC"/>
                              </a:solidFill>
                              <a:latin typeface="Cambria Math" panose="02040503050406030204" pitchFamily="18" charset="0"/>
                            </a:rPr>
                            <m:t>𝒘𝒂𝒕𝒆𝒓</m:t>
                          </m:r>
                          <m:r>
                            <a:rPr lang="en-US" sz="2000" b="1" i="1" smtClean="0">
                              <a:solidFill>
                                <a:srgbClr val="1C31FC"/>
                              </a:solidFill>
                              <a:latin typeface="Cambria Math" panose="02040503050406030204" pitchFamily="18" charset="0"/>
                            </a:rPr>
                            <m:t> </m:t>
                          </m:r>
                          <m:r>
                            <a:rPr lang="en-US" sz="2000" b="1" i="1" smtClean="0">
                              <a:solidFill>
                                <a:srgbClr val="1C31FC"/>
                              </a:solidFill>
                              <a:latin typeface="Cambria Math" panose="02040503050406030204" pitchFamily="18" charset="0"/>
                            </a:rPr>
                            <m:t>𝒑𝒓𝒆𝒔𝒔𝒖𝒓𝒆</m:t>
                          </m:r>
                          <m:r>
                            <a:rPr lang="en-US" sz="2000" b="1" i="1" smtClean="0">
                              <a:solidFill>
                                <a:srgbClr val="1C31FC"/>
                              </a:solidFill>
                              <a:latin typeface="Cambria Math" panose="02040503050406030204" pitchFamily="18" charset="0"/>
                            </a:rPr>
                            <m:t> </m:t>
                          </m:r>
                          <m:r>
                            <a:rPr lang="en-US" sz="2000" b="1" i="1" smtClean="0">
                              <a:solidFill>
                                <a:srgbClr val="1C31FC"/>
                              </a:solidFill>
                              <a:latin typeface="Cambria Math" panose="02040503050406030204" pitchFamily="18" charset="0"/>
                            </a:rPr>
                            <m:t>𝒅𝒊𝒔𝒔𝒊𝒑𝒂𝒕𝒆𝒅</m:t>
                          </m:r>
                        </m:num>
                        <m:den>
                          <m:r>
                            <a:rPr lang="en-US" sz="2000" b="1" i="1" smtClean="0">
                              <a:solidFill>
                                <a:srgbClr val="1C31FC"/>
                              </a:solidFill>
                              <a:latin typeface="Cambria Math" panose="02040503050406030204" pitchFamily="18" charset="0"/>
                            </a:rPr>
                            <m:t>𝒊𝒏𝒊𝒕𝒊𝒂𝒍</m:t>
                          </m:r>
                          <m:r>
                            <a:rPr lang="en-US" sz="2000" b="1" i="1" smtClean="0">
                              <a:solidFill>
                                <a:srgbClr val="1C31FC"/>
                              </a:solidFill>
                              <a:latin typeface="Cambria Math" panose="02040503050406030204" pitchFamily="18" charset="0"/>
                            </a:rPr>
                            <m:t> </m:t>
                          </m:r>
                          <m:r>
                            <a:rPr lang="en-US" sz="2000" b="1" i="1" smtClean="0">
                              <a:solidFill>
                                <a:srgbClr val="1C31FC"/>
                              </a:solidFill>
                              <a:latin typeface="Cambria Math" panose="02040503050406030204" pitchFamily="18" charset="0"/>
                            </a:rPr>
                            <m:t>𝒆𝒙𝒄𝒆𝒔𝒔</m:t>
                          </m:r>
                          <m:r>
                            <a:rPr lang="en-US" sz="2000" b="1" i="1" smtClean="0">
                              <a:solidFill>
                                <a:srgbClr val="1C31FC"/>
                              </a:solidFill>
                              <a:latin typeface="Cambria Math" panose="02040503050406030204" pitchFamily="18" charset="0"/>
                            </a:rPr>
                            <m:t> </m:t>
                          </m:r>
                          <m:r>
                            <a:rPr lang="en-US" sz="2000" b="1" i="1" smtClean="0">
                              <a:solidFill>
                                <a:srgbClr val="1C31FC"/>
                              </a:solidFill>
                              <a:latin typeface="Cambria Math" panose="02040503050406030204" pitchFamily="18" charset="0"/>
                            </a:rPr>
                            <m:t>𝒑𝒐𝒓𝒆</m:t>
                          </m:r>
                          <m:r>
                            <a:rPr lang="en-US" sz="2000" b="1" i="1" smtClean="0">
                              <a:solidFill>
                                <a:srgbClr val="1C31FC"/>
                              </a:solidFill>
                              <a:latin typeface="Cambria Math" panose="02040503050406030204" pitchFamily="18" charset="0"/>
                            </a:rPr>
                            <m:t> </m:t>
                          </m:r>
                          <m:r>
                            <a:rPr lang="en-US" sz="2000" b="1" i="1" smtClean="0">
                              <a:solidFill>
                                <a:srgbClr val="1C31FC"/>
                              </a:solidFill>
                              <a:latin typeface="Cambria Math" panose="02040503050406030204" pitchFamily="18" charset="0"/>
                            </a:rPr>
                            <m:t>𝒘𝒂𝒕𝒆𝒓</m:t>
                          </m:r>
                          <m:r>
                            <a:rPr lang="en-US" sz="2000" b="1" i="1" smtClean="0">
                              <a:solidFill>
                                <a:srgbClr val="1C31FC"/>
                              </a:solidFill>
                              <a:latin typeface="Cambria Math" panose="02040503050406030204" pitchFamily="18" charset="0"/>
                            </a:rPr>
                            <m:t> </m:t>
                          </m:r>
                          <m:r>
                            <a:rPr lang="en-US" sz="2000" b="1" i="1" smtClean="0">
                              <a:solidFill>
                                <a:srgbClr val="1C31FC"/>
                              </a:solidFill>
                              <a:latin typeface="Cambria Math" panose="02040503050406030204" pitchFamily="18" charset="0"/>
                            </a:rPr>
                            <m:t>𝒑𝒓𝒆𝒔𝒔𝒖𝒓𝒆</m:t>
                          </m:r>
                        </m:den>
                      </m:f>
                    </m:oMath>
                  </m:oMathPara>
                </a14:m>
                <a:endParaRPr lang="en-US" sz="2000" b="1" dirty="0">
                  <a:solidFill>
                    <a:srgbClr val="1C31FC"/>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828012" y="3913623"/>
                <a:ext cx="5537605" cy="636456"/>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1203738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56552" y="2149224"/>
            <a:ext cx="3861567" cy="1073466"/>
          </a:xfrm>
          <a:prstGeom prst="rect">
            <a:avLst/>
          </a:prstGeom>
        </p:spPr>
      </p:pic>
      <p:sp>
        <p:nvSpPr>
          <p:cNvPr id="5" name="TextBox 4"/>
          <p:cNvSpPr txBox="1"/>
          <p:nvPr/>
        </p:nvSpPr>
        <p:spPr>
          <a:xfrm>
            <a:off x="2186602" y="2386768"/>
            <a:ext cx="1108402" cy="523220"/>
          </a:xfrm>
          <a:prstGeom prst="rect">
            <a:avLst/>
          </a:prstGeom>
          <a:solidFill>
            <a:srgbClr val="CCECFF"/>
          </a:solidFill>
        </p:spPr>
        <p:txBody>
          <a:bodyPr wrap="square" rtlCol="0">
            <a:spAutoFit/>
          </a:bodyPr>
          <a:lstStyle/>
          <a:p>
            <a:r>
              <a:rPr lang="en-US" sz="2800" dirty="0" err="1" smtClean="0"/>
              <a:t>U</a:t>
            </a:r>
            <a:r>
              <a:rPr lang="en-US" sz="2800" baseline="-25000" dirty="0" err="1" smtClean="0"/>
              <a:t>z</a:t>
            </a:r>
            <a:r>
              <a:rPr lang="en-US" sz="2800" baseline="-25000" dirty="0" smtClean="0"/>
              <a:t> </a:t>
            </a:r>
            <a:r>
              <a:rPr lang="en-US" sz="2800" dirty="0" smtClean="0"/>
              <a:t>= 1-</a:t>
            </a:r>
          </a:p>
        </p:txBody>
      </p:sp>
      <p:sp>
        <p:nvSpPr>
          <p:cNvPr id="7" name="TextBox 6"/>
          <p:cNvSpPr txBox="1"/>
          <p:nvPr/>
        </p:nvSpPr>
        <p:spPr>
          <a:xfrm>
            <a:off x="3941380" y="2242276"/>
            <a:ext cx="340158" cy="369332"/>
          </a:xfrm>
          <a:prstGeom prst="rect">
            <a:avLst/>
          </a:prstGeom>
          <a:solidFill>
            <a:srgbClr val="CCECFF"/>
          </a:solidFill>
        </p:spPr>
        <p:txBody>
          <a:bodyPr wrap="square" rtlCol="0">
            <a:spAutoFit/>
          </a:bodyPr>
          <a:lstStyle>
            <a:defPPr>
              <a:defRPr lang="en-US"/>
            </a:defPPr>
            <a:lvl1pPr>
              <a:defRPr sz="2400" b="1"/>
            </a:lvl1pPr>
          </a:lstStyle>
          <a:p>
            <a:r>
              <a:rPr lang="en-US" sz="1800" dirty="0"/>
              <a:t>2</a:t>
            </a:r>
          </a:p>
        </p:txBody>
      </p:sp>
      <p:sp>
        <p:nvSpPr>
          <p:cNvPr id="8" name="TextBox 7"/>
          <p:cNvSpPr txBox="1"/>
          <p:nvPr/>
        </p:nvSpPr>
        <p:spPr>
          <a:xfrm>
            <a:off x="276568" y="3166019"/>
            <a:ext cx="8047631" cy="830997"/>
          </a:xfrm>
          <a:prstGeom prst="rect">
            <a:avLst/>
          </a:prstGeom>
          <a:noFill/>
        </p:spPr>
        <p:txBody>
          <a:bodyPr wrap="square" rtlCol="0">
            <a:spAutoFit/>
          </a:bodyPr>
          <a:lstStyle/>
          <a:p>
            <a:pPr marL="342900" indent="-342900" algn="just">
              <a:buFont typeface="Arial" panose="020B0604020202020204" pitchFamily="34" charset="0"/>
              <a:buChar char="•"/>
            </a:pPr>
            <a:r>
              <a:rPr lang="en-US" sz="2400" b="1" dirty="0" smtClean="0"/>
              <a:t>The above equation can be used to find the degree of consolidation at depth </a:t>
            </a:r>
            <a:r>
              <a:rPr lang="en-US" sz="2400" b="1" dirty="0" smtClean="0">
                <a:solidFill>
                  <a:srgbClr val="0000FF"/>
                </a:solidFill>
              </a:rPr>
              <a:t>z</a:t>
            </a:r>
            <a:r>
              <a:rPr lang="en-US" sz="2400" b="1" dirty="0" smtClean="0"/>
              <a:t> at a given time </a:t>
            </a:r>
            <a:r>
              <a:rPr lang="en-US" sz="2400" b="1" dirty="0" smtClean="0">
                <a:solidFill>
                  <a:srgbClr val="0000FF"/>
                </a:solidFill>
              </a:rPr>
              <a:t>t</a:t>
            </a:r>
            <a:r>
              <a:rPr lang="en-US" sz="2400" b="1" dirty="0" smtClean="0"/>
              <a:t>.</a:t>
            </a:r>
            <a:endParaRPr lang="en-US" sz="2400" b="1" dirty="0"/>
          </a:p>
        </p:txBody>
      </p:sp>
      <p:sp>
        <p:nvSpPr>
          <p:cNvPr id="3" name="TextBox 2"/>
          <p:cNvSpPr txBox="1"/>
          <p:nvPr/>
        </p:nvSpPr>
        <p:spPr>
          <a:xfrm>
            <a:off x="455539" y="157650"/>
            <a:ext cx="8152433" cy="461665"/>
          </a:xfrm>
          <a:prstGeom prst="rect">
            <a:avLst/>
          </a:prstGeom>
          <a:noFill/>
        </p:spPr>
        <p:txBody>
          <a:bodyPr wrap="square" rtlCol="0">
            <a:spAutoFit/>
          </a:bodyPr>
          <a:lstStyle>
            <a:defPPr>
              <a:defRPr lang="en-US"/>
            </a:defPPr>
            <a:lvl1pPr algn="just">
              <a:defRPr sz="2400" b="1"/>
            </a:lvl1pPr>
          </a:lstStyle>
          <a:p>
            <a:r>
              <a:rPr lang="en-US" dirty="0"/>
              <a:t>Substituting the </a:t>
            </a:r>
            <a:r>
              <a:rPr lang="en-US" dirty="0" smtClean="0"/>
              <a:t>expression for excess pore water pressure, i.e.</a:t>
            </a:r>
            <a:endParaRPr lang="en-US" dirty="0"/>
          </a:p>
        </p:txBody>
      </p:sp>
      <p:sp>
        <p:nvSpPr>
          <p:cNvPr id="12" name="Rectangle 7"/>
          <p:cNvSpPr>
            <a:spLocks noChangeArrowheads="1"/>
          </p:cNvSpPr>
          <p:nvPr/>
        </p:nvSpPr>
        <p:spPr bwMode="auto">
          <a:xfrm>
            <a:off x="276569" y="4052550"/>
            <a:ext cx="8047630" cy="1200329"/>
          </a:xfrm>
          <a:prstGeom prst="rect">
            <a:avLst/>
          </a:prstGeom>
          <a:noFill/>
          <a:extLst/>
        </p:spPr>
        <p:txBody>
          <a:bodyPr wrap="square" rtlCol="0">
            <a:spAutoFit/>
          </a:bodyPr>
          <a:lstStyle/>
          <a:p>
            <a:pPr marL="342900" indent="-342900" algn="just">
              <a:buFont typeface="Arial" panose="020B0604020202020204" pitchFamily="34" charset="0"/>
              <a:buChar char="•"/>
            </a:pPr>
            <a:r>
              <a:rPr lang="en-US" sz="2400" b="1" dirty="0"/>
              <a:t>At any given time </a:t>
            </a:r>
            <a:r>
              <a:rPr lang="en-US" sz="2400" b="1" dirty="0" smtClean="0"/>
              <a:t>excess pore water pressure </a:t>
            </a:r>
            <a:r>
              <a:rPr lang="en-US" sz="2400" b="1" dirty="0" err="1" smtClean="0">
                <a:solidFill>
                  <a:srgbClr val="0000FF"/>
                </a:solidFill>
              </a:rPr>
              <a:t>u</a:t>
            </a:r>
            <a:r>
              <a:rPr lang="en-US" sz="2400" b="1" baseline="-25000" dirty="0" err="1" smtClean="0">
                <a:solidFill>
                  <a:srgbClr val="0000FF"/>
                </a:solidFill>
              </a:rPr>
              <a:t>z</a:t>
            </a:r>
            <a:r>
              <a:rPr lang="en-US" sz="2400" b="1" dirty="0" smtClean="0"/>
              <a:t> </a:t>
            </a:r>
            <a:r>
              <a:rPr lang="en-US" sz="2400" b="1" dirty="0"/>
              <a:t>varies with </a:t>
            </a:r>
            <a:r>
              <a:rPr lang="en-US" sz="2400" b="1" dirty="0" smtClean="0">
                <a:solidFill>
                  <a:srgbClr val="0000FF"/>
                </a:solidFill>
              </a:rPr>
              <a:t>depth</a:t>
            </a:r>
            <a:r>
              <a:rPr lang="en-US" sz="2400" b="1" dirty="0" smtClean="0"/>
              <a:t>, </a:t>
            </a:r>
            <a:r>
              <a:rPr lang="en-US" sz="2400" b="1" dirty="0"/>
              <a:t>and hence the degree of consolidation </a:t>
            </a:r>
            <a:r>
              <a:rPr lang="en-US" sz="2400" b="1" dirty="0" err="1">
                <a:solidFill>
                  <a:srgbClr val="0000FF"/>
                </a:solidFill>
              </a:rPr>
              <a:t>U</a:t>
            </a:r>
            <a:r>
              <a:rPr lang="en-US" sz="2400" b="1" baseline="-25000" dirty="0" err="1">
                <a:solidFill>
                  <a:srgbClr val="0000FF"/>
                </a:solidFill>
              </a:rPr>
              <a:t>z</a:t>
            </a:r>
            <a:r>
              <a:rPr lang="en-US" sz="2400" b="1" baseline="-25000" dirty="0"/>
              <a:t> </a:t>
            </a:r>
            <a:r>
              <a:rPr lang="en-US" sz="2400" b="1" dirty="0"/>
              <a:t>also </a:t>
            </a:r>
            <a:r>
              <a:rPr lang="en-US" sz="2400" b="1" dirty="0" smtClean="0"/>
              <a:t>varies.</a:t>
            </a:r>
            <a:endParaRPr lang="en-US" sz="2400" b="1" dirty="0"/>
          </a:p>
        </p:txBody>
      </p:sp>
      <p:sp>
        <p:nvSpPr>
          <p:cNvPr id="2" name="TextBox 1"/>
          <p:cNvSpPr txBox="1"/>
          <p:nvPr/>
        </p:nvSpPr>
        <p:spPr>
          <a:xfrm>
            <a:off x="6683696" y="2422456"/>
            <a:ext cx="1346844" cy="523220"/>
          </a:xfrm>
          <a:prstGeom prst="rect">
            <a:avLst/>
          </a:prstGeom>
          <a:noFill/>
        </p:spPr>
        <p:txBody>
          <a:bodyPr wrap="none" rtlCol="0">
            <a:spAutoFit/>
          </a:bodyPr>
          <a:lstStyle/>
          <a:p>
            <a:r>
              <a:rPr lang="en-US" sz="2800" dirty="0" smtClean="0"/>
              <a:t>…… ($$)</a:t>
            </a:r>
            <a:endParaRPr lang="en-US" sz="2800" dirty="0"/>
          </a:p>
        </p:txBody>
      </p:sp>
      <p:sp>
        <p:nvSpPr>
          <p:cNvPr id="10" name="TextBox 9"/>
          <p:cNvSpPr txBox="1"/>
          <p:nvPr/>
        </p:nvSpPr>
        <p:spPr>
          <a:xfrm>
            <a:off x="276568" y="5270165"/>
            <a:ext cx="8047625" cy="1200329"/>
          </a:xfrm>
          <a:prstGeom prst="rect">
            <a:avLst/>
          </a:prstGeom>
          <a:noFill/>
        </p:spPr>
        <p:txBody>
          <a:bodyPr wrap="square" rtlCol="0">
            <a:spAutoFit/>
          </a:bodyPr>
          <a:lstStyle>
            <a:defPPr>
              <a:defRPr lang="en-US"/>
            </a:defPPr>
            <a:lvl1pPr marL="342900" indent="-342900" algn="just">
              <a:buFont typeface="Arial" panose="020B0604020202020204" pitchFamily="34" charset="0"/>
              <a:buChar char="•"/>
              <a:defRPr sz="2400" b="1"/>
            </a:lvl1pPr>
          </a:lstStyle>
          <a:p>
            <a:r>
              <a:rPr lang="en-US" dirty="0"/>
              <a:t>If we have a situation of </a:t>
            </a:r>
            <a:r>
              <a:rPr lang="en-US" dirty="0">
                <a:solidFill>
                  <a:schemeClr val="accent6">
                    <a:lumMod val="75000"/>
                  </a:schemeClr>
                </a:solidFill>
              </a:rPr>
              <a:t>one-way drainage </a:t>
            </a:r>
            <a:r>
              <a:rPr lang="en-US" dirty="0"/>
              <a:t>Eq. ($$) is still be valid, however the length of the drainage path is equal to the </a:t>
            </a:r>
            <a:r>
              <a:rPr lang="en-US" u="sng" dirty="0">
                <a:solidFill>
                  <a:srgbClr val="0000FF"/>
                </a:solidFill>
              </a:rPr>
              <a:t>total</a:t>
            </a:r>
            <a:r>
              <a:rPr lang="en-US" dirty="0"/>
              <a:t> thickness of the clay layer.</a:t>
            </a:r>
          </a:p>
        </p:txBody>
      </p:sp>
      <p:sp>
        <p:nvSpPr>
          <p:cNvPr id="6" name="Rectangle 5"/>
          <p:cNvSpPr/>
          <p:nvPr/>
        </p:nvSpPr>
        <p:spPr>
          <a:xfrm>
            <a:off x="455539" y="1704042"/>
            <a:ext cx="2380011" cy="461665"/>
          </a:xfrm>
          <a:prstGeom prst="rect">
            <a:avLst/>
          </a:prstGeom>
          <a:noFill/>
        </p:spPr>
        <p:txBody>
          <a:bodyPr wrap="square" rtlCol="0">
            <a:spAutoFit/>
          </a:bodyPr>
          <a:lstStyle/>
          <a:p>
            <a:pPr algn="just"/>
            <a:r>
              <a:rPr lang="en-US" sz="2400" b="1" dirty="0"/>
              <a:t>into Eq. ($) yields</a:t>
            </a:r>
          </a:p>
        </p:txBody>
      </p:sp>
      <p:pic>
        <p:nvPicPr>
          <p:cNvPr id="13" name="Picture 12"/>
          <p:cNvPicPr>
            <a:picLocks noChangeAspect="1"/>
          </p:cNvPicPr>
          <p:nvPr/>
        </p:nvPicPr>
        <p:blipFill>
          <a:blip r:embed="rId3"/>
          <a:stretch>
            <a:fillRect/>
          </a:stretch>
        </p:blipFill>
        <p:spPr>
          <a:xfrm>
            <a:off x="2842840" y="669282"/>
            <a:ext cx="3936577" cy="1051242"/>
          </a:xfrm>
          <a:prstGeom prst="rect">
            <a:avLst/>
          </a:prstGeom>
          <a:ln>
            <a:solidFill>
              <a:srgbClr val="FF0000"/>
            </a:solidFill>
          </a:ln>
        </p:spPr>
      </p:pic>
    </p:spTree>
    <p:extLst>
      <p:ext uri="{BB962C8B-B14F-4D97-AF65-F5344CB8AC3E}">
        <p14:creationId xmlns:p14="http://schemas.microsoft.com/office/powerpoint/2010/main" val="345243230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
          <p:cNvSpPr txBox="1">
            <a:spLocks noChangeArrowheads="1"/>
          </p:cNvSpPr>
          <p:nvPr/>
        </p:nvSpPr>
        <p:spPr bwMode="auto">
          <a:xfrm>
            <a:off x="995538" y="6355049"/>
            <a:ext cx="7330974" cy="461665"/>
          </a:xfrm>
          <a:prstGeom prst="rect">
            <a:avLst/>
          </a:prstGeom>
          <a:noFill/>
          <a:ln w="9525">
            <a:noFill/>
            <a:miter lim="800000"/>
            <a:headEnd/>
            <a:tailEnd/>
          </a:ln>
          <a:effectLst/>
        </p:spPr>
        <p:txBody>
          <a:bodyPr wrap="square">
            <a:spAutoFit/>
          </a:bodyPr>
          <a:lstStyle/>
          <a:p>
            <a:pPr algn="ctr">
              <a:spcBef>
                <a:spcPct val="50000"/>
              </a:spcBef>
            </a:pPr>
            <a:r>
              <a:rPr lang="en-US" sz="2400" b="1" dirty="0" smtClean="0">
                <a:solidFill>
                  <a:srgbClr val="0000FF"/>
                </a:solidFill>
              </a:rPr>
              <a:t>Variation of </a:t>
            </a:r>
            <a:r>
              <a:rPr lang="en-US" sz="2400" b="1" dirty="0" err="1" smtClean="0">
                <a:solidFill>
                  <a:srgbClr val="0000FF"/>
                </a:solidFill>
              </a:rPr>
              <a:t>U</a:t>
            </a:r>
            <a:r>
              <a:rPr lang="en-US" sz="2400" b="1" baseline="-25000" dirty="0" err="1" smtClean="0">
                <a:solidFill>
                  <a:srgbClr val="0000FF"/>
                </a:solidFill>
              </a:rPr>
              <a:t>z</a:t>
            </a:r>
            <a:r>
              <a:rPr lang="en-US" sz="2400" b="1" baseline="-25000" dirty="0" smtClean="0">
                <a:solidFill>
                  <a:srgbClr val="0000FF"/>
                </a:solidFill>
              </a:rPr>
              <a:t> </a:t>
            </a:r>
            <a:r>
              <a:rPr lang="en-US" sz="2400" b="1" dirty="0" smtClean="0">
                <a:solidFill>
                  <a:srgbClr val="0000FF"/>
                </a:solidFill>
              </a:rPr>
              <a:t>with </a:t>
            </a:r>
            <a:r>
              <a:rPr lang="en-US" sz="2400" b="1" dirty="0" err="1">
                <a:solidFill>
                  <a:srgbClr val="0000FF"/>
                </a:solidFill>
                <a:latin typeface="Times New Roman" pitchFamily="18" charset="0"/>
                <a:cs typeface="Times New Roman" pitchFamily="18" charset="0"/>
              </a:rPr>
              <a:t>T</a:t>
            </a:r>
            <a:r>
              <a:rPr lang="en-US" sz="2400" b="1" baseline="-25000" dirty="0" err="1">
                <a:solidFill>
                  <a:srgbClr val="0000FF"/>
                </a:solidFill>
                <a:latin typeface="Times New Roman" pitchFamily="18" charset="0"/>
                <a:cs typeface="Times New Roman" pitchFamily="18" charset="0"/>
              </a:rPr>
              <a:t>v</a:t>
            </a:r>
            <a:r>
              <a:rPr lang="en-US" sz="2400" b="1" dirty="0">
                <a:solidFill>
                  <a:srgbClr val="0000FF"/>
                </a:solidFill>
              </a:rPr>
              <a:t> and </a:t>
            </a:r>
            <a:r>
              <a:rPr lang="en-US" sz="2400" b="1" dirty="0" smtClean="0">
                <a:solidFill>
                  <a:srgbClr val="0000FF"/>
                </a:solidFill>
                <a:latin typeface="Times New Roman" pitchFamily="18" charset="0"/>
                <a:cs typeface="Times New Roman" pitchFamily="18" charset="0"/>
              </a:rPr>
              <a:t>z/</a:t>
            </a:r>
            <a:r>
              <a:rPr lang="en-US" sz="2400" b="1" dirty="0" err="1" smtClean="0">
                <a:solidFill>
                  <a:srgbClr val="0000FF"/>
                </a:solidFill>
                <a:latin typeface="Times New Roman" pitchFamily="18" charset="0"/>
                <a:cs typeface="Times New Roman" pitchFamily="18" charset="0"/>
              </a:rPr>
              <a:t>H</a:t>
            </a:r>
            <a:r>
              <a:rPr lang="en-US" sz="2400" b="1" baseline="-25000" dirty="0" err="1" smtClean="0">
                <a:solidFill>
                  <a:srgbClr val="0000FF"/>
                </a:solidFill>
                <a:latin typeface="Times New Roman" pitchFamily="18" charset="0"/>
                <a:cs typeface="Times New Roman" pitchFamily="18" charset="0"/>
              </a:rPr>
              <a:t>dr</a:t>
            </a:r>
            <a:endParaRPr lang="en-US" sz="2400" b="1" baseline="-25000" dirty="0" smtClean="0">
              <a:solidFill>
                <a:srgbClr val="0000FF"/>
              </a:solidFill>
              <a:latin typeface="Times New Roman" pitchFamily="18" charset="0"/>
              <a:cs typeface="Times New Roman" pitchFamily="18" charset="0"/>
            </a:endParaRPr>
          </a:p>
        </p:txBody>
      </p:sp>
      <p:pic>
        <p:nvPicPr>
          <p:cNvPr id="15" name="Picture 4"/>
          <p:cNvPicPr>
            <a:picLocks noChangeAspect="1" noChangeArrowheads="1"/>
          </p:cNvPicPr>
          <p:nvPr/>
        </p:nvPicPr>
        <p:blipFill>
          <a:blip r:embed="rId2" cstate="print"/>
          <a:srcRect/>
          <a:stretch>
            <a:fillRect/>
          </a:stretch>
        </p:blipFill>
        <p:spPr bwMode="auto">
          <a:xfrm>
            <a:off x="995538" y="1405311"/>
            <a:ext cx="6901748" cy="4949738"/>
          </a:xfrm>
          <a:prstGeom prst="rect">
            <a:avLst/>
          </a:prstGeom>
          <a:noFill/>
        </p:spPr>
      </p:pic>
      <p:grpSp>
        <p:nvGrpSpPr>
          <p:cNvPr id="3" name="Group 2"/>
          <p:cNvGrpSpPr/>
          <p:nvPr/>
        </p:nvGrpSpPr>
        <p:grpSpPr>
          <a:xfrm>
            <a:off x="566312" y="161400"/>
            <a:ext cx="5028908" cy="1243911"/>
            <a:chOff x="441337" y="0"/>
            <a:chExt cx="5028908" cy="1243911"/>
          </a:xfrm>
        </p:grpSpPr>
        <p:pic>
          <p:nvPicPr>
            <p:cNvPr id="11" name="Picture 10"/>
            <p:cNvPicPr>
              <a:picLocks noChangeAspect="1"/>
            </p:cNvPicPr>
            <p:nvPr/>
          </p:nvPicPr>
          <p:blipFill>
            <a:blip r:embed="rId3"/>
            <a:stretch>
              <a:fillRect/>
            </a:stretch>
          </p:blipFill>
          <p:spPr>
            <a:xfrm>
              <a:off x="995538" y="0"/>
              <a:ext cx="4474707" cy="1243911"/>
            </a:xfrm>
            <a:prstGeom prst="rect">
              <a:avLst/>
            </a:prstGeom>
            <a:ln>
              <a:solidFill>
                <a:srgbClr val="FF0000"/>
              </a:solidFill>
            </a:ln>
          </p:spPr>
        </p:pic>
        <p:sp>
          <p:nvSpPr>
            <p:cNvPr id="12" name="TextBox 11"/>
            <p:cNvSpPr txBox="1"/>
            <p:nvPr/>
          </p:nvSpPr>
          <p:spPr>
            <a:xfrm>
              <a:off x="441337" y="360345"/>
              <a:ext cx="1108402" cy="523220"/>
            </a:xfrm>
            <a:prstGeom prst="rect">
              <a:avLst/>
            </a:prstGeom>
            <a:solidFill>
              <a:srgbClr val="CCECFF"/>
            </a:solidFill>
            <a:ln>
              <a:noFill/>
            </a:ln>
          </p:spPr>
          <p:txBody>
            <a:bodyPr wrap="square" rtlCol="0">
              <a:spAutoFit/>
            </a:bodyPr>
            <a:lstStyle/>
            <a:p>
              <a:r>
                <a:rPr lang="en-US" sz="2800" dirty="0" err="1" smtClean="0"/>
                <a:t>U</a:t>
              </a:r>
              <a:r>
                <a:rPr lang="en-US" sz="2800" baseline="-25000" dirty="0" err="1" smtClean="0"/>
                <a:t>z</a:t>
              </a:r>
              <a:r>
                <a:rPr lang="en-US" sz="2800" baseline="-25000" dirty="0" smtClean="0"/>
                <a:t> </a:t>
              </a:r>
              <a:r>
                <a:rPr lang="en-US" sz="2800" dirty="0" smtClean="0"/>
                <a:t>= 1-</a:t>
              </a:r>
            </a:p>
          </p:txBody>
        </p:sp>
        <p:sp>
          <p:nvSpPr>
            <p:cNvPr id="13" name="TextBox 12"/>
            <p:cNvSpPr txBox="1"/>
            <p:nvPr/>
          </p:nvSpPr>
          <p:spPr>
            <a:xfrm>
              <a:off x="2475187" y="129512"/>
              <a:ext cx="488729" cy="461665"/>
            </a:xfrm>
            <a:prstGeom prst="rect">
              <a:avLst/>
            </a:prstGeom>
            <a:solidFill>
              <a:srgbClr val="CCECFF"/>
            </a:solidFill>
          </p:spPr>
          <p:txBody>
            <a:bodyPr wrap="square" rtlCol="0">
              <a:spAutoFit/>
            </a:bodyPr>
            <a:lstStyle/>
            <a:p>
              <a:r>
                <a:rPr lang="en-US" sz="2400" b="1" dirty="0" smtClean="0"/>
                <a:t>2</a:t>
              </a:r>
              <a:endParaRPr lang="en-US" sz="2400" b="1" dirty="0"/>
            </a:p>
          </p:txBody>
        </p:sp>
      </p:grpSp>
      <p:pic>
        <p:nvPicPr>
          <p:cNvPr id="8" name="Picture 6" descr="http://environment.uwe.ac.uk/geocal/SoilMech/consol/pics/consolsl.gif"/>
          <p:cNvPicPr>
            <a:picLocks noChangeAspect="1" noChangeArrowheads="1"/>
          </p:cNvPicPr>
          <p:nvPr/>
        </p:nvPicPr>
        <p:blipFill rotWithShape="1">
          <a:blip r:embed="rId4">
            <a:extLst>
              <a:ext uri="{28A0092B-C50C-407E-A947-70E740481C1C}">
                <a14:useLocalDpi xmlns:a14="http://schemas.microsoft.com/office/drawing/2010/main" val="0"/>
              </a:ext>
            </a:extLst>
          </a:blip>
          <a:srcRect l="33396" r="34143"/>
          <a:stretch/>
        </p:blipFill>
        <p:spPr bwMode="auto">
          <a:xfrm>
            <a:off x="7517518" y="161400"/>
            <a:ext cx="1621941" cy="134612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698061" y="543536"/>
            <a:ext cx="1915524" cy="400110"/>
          </a:xfrm>
          <a:prstGeom prst="rect">
            <a:avLst/>
          </a:prstGeom>
        </p:spPr>
        <p:txBody>
          <a:bodyPr wrap="none">
            <a:spAutoFit/>
          </a:bodyPr>
          <a:lstStyle/>
          <a:p>
            <a:r>
              <a:rPr lang="en-US" sz="2000" b="1" dirty="0" smtClean="0">
                <a:solidFill>
                  <a:srgbClr val="339933"/>
                </a:solidFill>
              </a:rPr>
              <a:t>Permeable </a:t>
            </a:r>
            <a:r>
              <a:rPr lang="en-US" sz="2000" b="1" dirty="0">
                <a:solidFill>
                  <a:srgbClr val="339933"/>
                </a:solidFill>
              </a:rPr>
              <a:t>layer</a:t>
            </a:r>
          </a:p>
        </p:txBody>
      </p:sp>
      <p:sp>
        <p:nvSpPr>
          <p:cNvPr id="10" name="Freeform 9"/>
          <p:cNvSpPr/>
          <p:nvPr/>
        </p:nvSpPr>
        <p:spPr>
          <a:xfrm>
            <a:off x="6655823" y="231447"/>
            <a:ext cx="1060603" cy="341809"/>
          </a:xfrm>
          <a:custGeom>
            <a:avLst/>
            <a:gdLst>
              <a:gd name="connsiteX0" fmla="*/ 0 w 1143000"/>
              <a:gd name="connsiteY0" fmla="*/ 357187 h 357187"/>
              <a:gd name="connsiteX1" fmla="*/ 271462 w 1143000"/>
              <a:gd name="connsiteY1" fmla="*/ 0 h 357187"/>
              <a:gd name="connsiteX2" fmla="*/ 1143000 w 1143000"/>
              <a:gd name="connsiteY2" fmla="*/ 0 h 357187"/>
            </a:gdLst>
            <a:ahLst/>
            <a:cxnLst>
              <a:cxn ang="0">
                <a:pos x="connsiteX0" y="connsiteY0"/>
              </a:cxn>
              <a:cxn ang="0">
                <a:pos x="connsiteX1" y="connsiteY1"/>
              </a:cxn>
              <a:cxn ang="0">
                <a:pos x="connsiteX2" y="connsiteY2"/>
              </a:cxn>
            </a:cxnLst>
            <a:rect l="l" t="t" r="r" b="b"/>
            <a:pathLst>
              <a:path w="1143000" h="357187">
                <a:moveTo>
                  <a:pt x="0" y="357187"/>
                </a:moveTo>
                <a:lnTo>
                  <a:pt x="271462" y="0"/>
                </a:lnTo>
                <a:lnTo>
                  <a:pt x="1143000" y="0"/>
                </a:lnTo>
              </a:path>
            </a:pathLst>
          </a:custGeom>
          <a:ln>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Freeform 15"/>
          <p:cNvSpPr/>
          <p:nvPr/>
        </p:nvSpPr>
        <p:spPr>
          <a:xfrm flipV="1">
            <a:off x="6655823" y="945823"/>
            <a:ext cx="1060603" cy="349385"/>
          </a:xfrm>
          <a:custGeom>
            <a:avLst/>
            <a:gdLst>
              <a:gd name="connsiteX0" fmla="*/ 0 w 1143000"/>
              <a:gd name="connsiteY0" fmla="*/ 357187 h 357187"/>
              <a:gd name="connsiteX1" fmla="*/ 271462 w 1143000"/>
              <a:gd name="connsiteY1" fmla="*/ 0 h 357187"/>
              <a:gd name="connsiteX2" fmla="*/ 1143000 w 1143000"/>
              <a:gd name="connsiteY2" fmla="*/ 0 h 357187"/>
            </a:gdLst>
            <a:ahLst/>
            <a:cxnLst>
              <a:cxn ang="0">
                <a:pos x="connsiteX0" y="connsiteY0"/>
              </a:cxn>
              <a:cxn ang="0">
                <a:pos x="connsiteX1" y="connsiteY1"/>
              </a:cxn>
              <a:cxn ang="0">
                <a:pos x="connsiteX2" y="connsiteY2"/>
              </a:cxn>
            </a:cxnLst>
            <a:rect l="l" t="t" r="r" b="b"/>
            <a:pathLst>
              <a:path w="1143000" h="357187">
                <a:moveTo>
                  <a:pt x="0" y="357187"/>
                </a:moveTo>
                <a:lnTo>
                  <a:pt x="271462" y="0"/>
                </a:lnTo>
                <a:lnTo>
                  <a:pt x="1143000" y="0"/>
                </a:lnTo>
              </a:path>
            </a:pathLst>
          </a:custGeom>
          <a:ln>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 name="Rectangle 16"/>
          <p:cNvSpPr/>
          <p:nvPr/>
        </p:nvSpPr>
        <p:spPr>
          <a:xfrm>
            <a:off x="8252509" y="386788"/>
            <a:ext cx="494046" cy="365760"/>
          </a:xfrm>
          <a:prstGeom prst="rect">
            <a:avLst/>
          </a:prstGeom>
          <a:solidFill>
            <a:srgbClr val="FFFF99"/>
          </a:solidFill>
        </p:spPr>
        <p:txBody>
          <a:bodyPr wrap="none">
            <a:spAutoFit/>
          </a:bodyPr>
          <a:lstStyle/>
          <a:p>
            <a:r>
              <a:rPr lang="en-US" sz="2000" b="1" dirty="0" smtClean="0">
                <a:cs typeface="Times New Roman" panose="02020603050405020304" pitchFamily="18" charset="0"/>
              </a:rPr>
              <a:t>H</a:t>
            </a:r>
            <a:r>
              <a:rPr lang="en-US" sz="2000" b="1" baseline="-25000" dirty="0" smtClean="0">
                <a:cs typeface="Times New Roman" panose="02020603050405020304" pitchFamily="18" charset="0"/>
              </a:rPr>
              <a:t>dr</a:t>
            </a:r>
            <a:endParaRPr lang="en-US" sz="2000" b="1" dirty="0"/>
          </a:p>
        </p:txBody>
      </p:sp>
      <p:sp>
        <p:nvSpPr>
          <p:cNvPr id="18" name="Rectangle 17"/>
          <p:cNvSpPr/>
          <p:nvPr/>
        </p:nvSpPr>
        <p:spPr>
          <a:xfrm>
            <a:off x="8260747" y="773433"/>
            <a:ext cx="498855" cy="400110"/>
          </a:xfrm>
          <a:prstGeom prst="rect">
            <a:avLst/>
          </a:prstGeom>
          <a:solidFill>
            <a:srgbClr val="FFFF99"/>
          </a:solidFill>
        </p:spPr>
        <p:txBody>
          <a:bodyPr wrap="none">
            <a:spAutoFit/>
          </a:bodyPr>
          <a:lstStyle/>
          <a:p>
            <a:r>
              <a:rPr lang="en-US" sz="2000" b="1" dirty="0" smtClean="0">
                <a:cs typeface="Times New Roman" panose="02020603050405020304" pitchFamily="18" charset="0"/>
              </a:rPr>
              <a:t>H</a:t>
            </a:r>
            <a:r>
              <a:rPr lang="en-US" sz="2000" b="1" baseline="-25000" dirty="0" smtClean="0">
                <a:cs typeface="Times New Roman" panose="02020603050405020304" pitchFamily="18" charset="0"/>
              </a:rPr>
              <a:t>dr</a:t>
            </a:r>
            <a:endParaRPr lang="en-US" sz="2000" b="1" dirty="0"/>
          </a:p>
        </p:txBody>
      </p:sp>
      <p:cxnSp>
        <p:nvCxnSpPr>
          <p:cNvPr id="19" name="Straight Arrow Connector 18"/>
          <p:cNvCxnSpPr/>
          <p:nvPr/>
        </p:nvCxnSpPr>
        <p:spPr>
          <a:xfrm>
            <a:off x="7602037" y="310082"/>
            <a:ext cx="0" cy="86868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H="1">
            <a:off x="7502025" y="310082"/>
            <a:ext cx="2383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7502025" y="1191145"/>
            <a:ext cx="23837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427064" y="541359"/>
            <a:ext cx="344966" cy="365760"/>
          </a:xfrm>
          <a:prstGeom prst="rect">
            <a:avLst/>
          </a:prstGeom>
          <a:solidFill>
            <a:schemeClr val="bg1"/>
          </a:solidFill>
        </p:spPr>
        <p:txBody>
          <a:bodyPr wrap="none">
            <a:spAutoFit/>
          </a:bodyPr>
          <a:lstStyle/>
          <a:p>
            <a:r>
              <a:rPr lang="en-US" sz="2000" b="1" dirty="0" smtClean="0"/>
              <a:t>H</a:t>
            </a:r>
            <a:endParaRPr lang="en-US" sz="2000" b="1" dirty="0"/>
          </a:p>
        </p:txBody>
      </p:sp>
      <p:sp>
        <p:nvSpPr>
          <p:cNvPr id="6" name="Rectangle 5"/>
          <p:cNvSpPr/>
          <p:nvPr/>
        </p:nvSpPr>
        <p:spPr>
          <a:xfrm>
            <a:off x="3258644" y="2058045"/>
            <a:ext cx="468398" cy="369332"/>
          </a:xfrm>
          <a:prstGeom prst="rect">
            <a:avLst/>
          </a:prstGeom>
        </p:spPr>
        <p:txBody>
          <a:bodyPr wrap="none">
            <a:spAutoFit/>
          </a:bodyPr>
          <a:lstStyle/>
          <a:p>
            <a:r>
              <a:rPr lang="en-US" b="1" dirty="0" err="1">
                <a:solidFill>
                  <a:srgbClr val="FF0000"/>
                </a:solidFill>
                <a:latin typeface="Times New Roman" pitchFamily="18" charset="0"/>
                <a:cs typeface="Times New Roman" pitchFamily="18" charset="0"/>
              </a:rPr>
              <a:t>T</a:t>
            </a:r>
            <a:r>
              <a:rPr lang="en-US" b="1" baseline="-25000" dirty="0" err="1">
                <a:solidFill>
                  <a:srgbClr val="FF0000"/>
                </a:solidFill>
                <a:latin typeface="Times New Roman" pitchFamily="18" charset="0"/>
                <a:cs typeface="Times New Roman" pitchFamily="18" charset="0"/>
              </a:rPr>
              <a:t>v</a:t>
            </a:r>
            <a:r>
              <a:rPr lang="en-US" b="1" dirty="0">
                <a:solidFill>
                  <a:srgbClr val="FF0000"/>
                </a:solidFill>
              </a:rPr>
              <a:t> </a:t>
            </a:r>
            <a:endParaRPr lang="en-US" dirty="0">
              <a:solidFill>
                <a:srgbClr val="FF0000"/>
              </a:solidFill>
            </a:endParaRPr>
          </a:p>
        </p:txBody>
      </p:sp>
      <p:cxnSp>
        <p:nvCxnSpPr>
          <p:cNvPr id="23" name="Straight Arrow Connector 22"/>
          <p:cNvCxnSpPr/>
          <p:nvPr/>
        </p:nvCxnSpPr>
        <p:spPr>
          <a:xfrm>
            <a:off x="3492843" y="2242711"/>
            <a:ext cx="626076" cy="1050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470318" y="2727101"/>
            <a:ext cx="526106" cy="369332"/>
          </a:xfrm>
          <a:prstGeom prst="rect">
            <a:avLst/>
          </a:prstGeom>
        </p:spPr>
        <p:txBody>
          <a:bodyPr wrap="none">
            <a:spAutoFit/>
          </a:bodyPr>
          <a:lstStyle/>
          <a:p>
            <a:r>
              <a:rPr lang="en-US" b="1" dirty="0" smtClean="0">
                <a:latin typeface="Times New Roman" pitchFamily="18" charset="0"/>
                <a:cs typeface="Times New Roman" pitchFamily="18" charset="0"/>
              </a:rPr>
              <a:t>0.1</a:t>
            </a:r>
            <a:r>
              <a:rPr lang="en-US" b="1" dirty="0" smtClean="0"/>
              <a:t> </a:t>
            </a:r>
            <a:endParaRPr lang="en-US" dirty="0"/>
          </a:p>
        </p:txBody>
      </p:sp>
    </p:spTree>
    <p:extLst>
      <p:ext uri="{BB962C8B-B14F-4D97-AF65-F5344CB8AC3E}">
        <p14:creationId xmlns:p14="http://schemas.microsoft.com/office/powerpoint/2010/main" val="119788473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
          <p:cNvSpPr txBox="1">
            <a:spLocks noChangeArrowheads="1"/>
          </p:cNvSpPr>
          <p:nvPr/>
        </p:nvSpPr>
        <p:spPr bwMode="auto">
          <a:xfrm>
            <a:off x="331071" y="1736548"/>
            <a:ext cx="2892986" cy="830997"/>
          </a:xfrm>
          <a:prstGeom prst="rect">
            <a:avLst/>
          </a:prstGeom>
          <a:noFill/>
          <a:ln w="9525">
            <a:noFill/>
            <a:miter lim="800000"/>
            <a:headEnd/>
            <a:tailEnd/>
          </a:ln>
          <a:effectLst/>
        </p:spPr>
        <p:txBody>
          <a:bodyPr wrap="square">
            <a:spAutoFit/>
          </a:bodyPr>
          <a:lstStyle/>
          <a:p>
            <a:pPr algn="ctr" rtl="0">
              <a:spcBef>
                <a:spcPct val="50000"/>
              </a:spcBef>
            </a:pPr>
            <a:r>
              <a:rPr lang="en-US" sz="2400" b="1" dirty="0" smtClean="0">
                <a:solidFill>
                  <a:srgbClr val="0000FF"/>
                </a:solidFill>
              </a:rPr>
              <a:t>Variation of </a:t>
            </a:r>
            <a:r>
              <a:rPr lang="en-US" sz="2400" b="1" dirty="0" err="1" smtClean="0">
                <a:solidFill>
                  <a:srgbClr val="0000FF"/>
                </a:solidFill>
              </a:rPr>
              <a:t>U</a:t>
            </a:r>
            <a:r>
              <a:rPr lang="en-US" sz="2400" b="1" baseline="-25000" dirty="0" err="1" smtClean="0">
                <a:solidFill>
                  <a:srgbClr val="0000FF"/>
                </a:solidFill>
              </a:rPr>
              <a:t>z</a:t>
            </a:r>
            <a:r>
              <a:rPr lang="en-US" sz="2400" b="1" baseline="-25000" dirty="0" smtClean="0">
                <a:solidFill>
                  <a:srgbClr val="0000FF"/>
                </a:solidFill>
              </a:rPr>
              <a:t> </a:t>
            </a:r>
            <a:r>
              <a:rPr lang="en-US" sz="2400" b="1" dirty="0" smtClean="0">
                <a:solidFill>
                  <a:srgbClr val="0000FF"/>
                </a:solidFill>
              </a:rPr>
              <a:t>with </a:t>
            </a:r>
            <a:r>
              <a:rPr lang="en-US" sz="2400" b="1" dirty="0" err="1" smtClean="0">
                <a:solidFill>
                  <a:srgbClr val="0000FF"/>
                </a:solidFill>
                <a:latin typeface="Times New Roman" pitchFamily="18" charset="0"/>
                <a:cs typeface="Times New Roman" pitchFamily="18" charset="0"/>
              </a:rPr>
              <a:t>T</a:t>
            </a:r>
            <a:r>
              <a:rPr lang="en-US" sz="2400" b="1" baseline="-25000" dirty="0" err="1" smtClean="0">
                <a:solidFill>
                  <a:srgbClr val="0000FF"/>
                </a:solidFill>
                <a:latin typeface="Times New Roman" pitchFamily="18" charset="0"/>
                <a:cs typeface="Times New Roman" pitchFamily="18" charset="0"/>
              </a:rPr>
              <a:t>v</a:t>
            </a:r>
            <a:r>
              <a:rPr lang="en-US" sz="2400" b="1" dirty="0" smtClean="0">
                <a:solidFill>
                  <a:srgbClr val="0000FF"/>
                </a:solidFill>
              </a:rPr>
              <a:t> and </a:t>
            </a:r>
            <a:r>
              <a:rPr lang="en-US" sz="2400" b="1" dirty="0" smtClean="0">
                <a:solidFill>
                  <a:srgbClr val="0000FF"/>
                </a:solidFill>
                <a:latin typeface="Times New Roman" pitchFamily="18" charset="0"/>
                <a:cs typeface="Times New Roman" pitchFamily="18" charset="0"/>
              </a:rPr>
              <a:t>z/</a:t>
            </a:r>
            <a:r>
              <a:rPr lang="en-US" sz="2400" b="1" dirty="0" err="1" smtClean="0">
                <a:solidFill>
                  <a:srgbClr val="0000FF"/>
                </a:solidFill>
                <a:latin typeface="Times New Roman" pitchFamily="18" charset="0"/>
                <a:cs typeface="Times New Roman" pitchFamily="18" charset="0"/>
              </a:rPr>
              <a:t>H</a:t>
            </a:r>
            <a:r>
              <a:rPr lang="en-US" sz="2400" b="1" baseline="-25000" dirty="0" err="1" smtClean="0">
                <a:solidFill>
                  <a:srgbClr val="0000FF"/>
                </a:solidFill>
                <a:latin typeface="Times New Roman" pitchFamily="18" charset="0"/>
                <a:cs typeface="Times New Roman" pitchFamily="18" charset="0"/>
              </a:rPr>
              <a:t>dr</a:t>
            </a:r>
            <a:endParaRPr lang="en-US" sz="2400" b="1" baseline="-25000" dirty="0" smtClean="0">
              <a:solidFill>
                <a:srgbClr val="0000FF"/>
              </a:solidFill>
              <a:latin typeface="Times New Roman" pitchFamily="18" charset="0"/>
              <a:cs typeface="Times New Roman" pitchFamily="18" charset="0"/>
            </a:endParaRPr>
          </a:p>
        </p:txBody>
      </p:sp>
      <p:pic>
        <p:nvPicPr>
          <p:cNvPr id="15" name="Picture 4"/>
          <p:cNvPicPr>
            <a:picLocks noChangeAspect="1" noChangeArrowheads="1"/>
          </p:cNvPicPr>
          <p:nvPr/>
        </p:nvPicPr>
        <p:blipFill>
          <a:blip r:embed="rId2" cstate="print"/>
          <a:srcRect/>
          <a:stretch>
            <a:fillRect/>
          </a:stretch>
        </p:blipFill>
        <p:spPr bwMode="auto">
          <a:xfrm>
            <a:off x="3224057" y="239027"/>
            <a:ext cx="5068608" cy="3635062"/>
          </a:xfrm>
          <a:prstGeom prst="rect">
            <a:avLst/>
          </a:prstGeom>
          <a:noFill/>
        </p:spPr>
      </p:pic>
      <p:sp>
        <p:nvSpPr>
          <p:cNvPr id="6" name="Rectangle 7"/>
          <p:cNvSpPr>
            <a:spLocks noChangeArrowheads="1"/>
          </p:cNvSpPr>
          <p:nvPr/>
        </p:nvSpPr>
        <p:spPr bwMode="auto">
          <a:xfrm>
            <a:off x="630622" y="3847580"/>
            <a:ext cx="8047630" cy="1015663"/>
          </a:xfrm>
          <a:prstGeom prst="rect">
            <a:avLst/>
          </a:prstGeom>
          <a:noFill/>
          <a:extLst/>
        </p:spPr>
        <p:txBody>
          <a:bodyPr wrap="square" rtlCol="0">
            <a:spAutoFit/>
          </a:bodyPr>
          <a:lstStyle/>
          <a:p>
            <a:pPr marL="173038" indent="-173038" algn="just">
              <a:buFont typeface="Arial" panose="020B0604020202020204" pitchFamily="34" charset="0"/>
              <a:buChar char="•"/>
              <a:tabLst>
                <a:tab pos="111125" algn="l"/>
              </a:tabLst>
            </a:pPr>
            <a:r>
              <a:rPr lang="en-US" sz="2000" b="1" dirty="0" smtClean="0"/>
              <a:t>From this figure it is possible to find the amount or </a:t>
            </a:r>
            <a:r>
              <a:rPr lang="en-US" sz="2000" b="1" dirty="0" smtClean="0">
                <a:solidFill>
                  <a:srgbClr val="0000FF"/>
                </a:solidFill>
              </a:rPr>
              <a:t>degree of consolidation</a:t>
            </a:r>
            <a:r>
              <a:rPr lang="en-US" sz="2000" b="1" dirty="0" smtClean="0"/>
              <a:t> (and therefore </a:t>
            </a:r>
            <a:r>
              <a:rPr lang="en-US" sz="2000" b="1" dirty="0" smtClean="0">
                <a:solidFill>
                  <a:srgbClr val="0000FF"/>
                </a:solidFill>
              </a:rPr>
              <a:t>u</a:t>
            </a:r>
            <a:r>
              <a:rPr lang="en-US" sz="2000" b="1" dirty="0" smtClean="0"/>
              <a:t> and </a:t>
            </a:r>
            <a:r>
              <a:rPr lang="en-US" sz="2000" b="1" dirty="0">
                <a:solidFill>
                  <a:srgbClr val="0000FF"/>
                </a:solidFill>
                <a:sym typeface="Symbol" panose="05050102010706020507" pitchFamily="18" charset="2"/>
              </a:rPr>
              <a:t></a:t>
            </a:r>
            <a:r>
              <a:rPr lang="en-US" sz="2000" b="1" baseline="30000" dirty="0">
                <a:solidFill>
                  <a:srgbClr val="0000FF"/>
                </a:solidFill>
                <a:sym typeface="Symbol" panose="05050102010706020507" pitchFamily="18" charset="2"/>
              </a:rPr>
              <a:t>’</a:t>
            </a:r>
            <a:r>
              <a:rPr lang="en-US" sz="2000" b="1" dirty="0" smtClean="0"/>
              <a:t>) for any real time after the start of loading and at any point in the consolidating layer.</a:t>
            </a:r>
            <a:endParaRPr lang="en-US" sz="2000" b="1" dirty="0"/>
          </a:p>
        </p:txBody>
      </p:sp>
      <p:sp>
        <p:nvSpPr>
          <p:cNvPr id="2" name="Rectangle 1"/>
          <p:cNvSpPr/>
          <p:nvPr/>
        </p:nvSpPr>
        <p:spPr>
          <a:xfrm>
            <a:off x="630622" y="4863243"/>
            <a:ext cx="8047630" cy="707886"/>
          </a:xfrm>
          <a:prstGeom prst="rect">
            <a:avLst/>
          </a:prstGeom>
          <a:noFill/>
        </p:spPr>
        <p:txBody>
          <a:bodyPr wrap="square" rtlCol="0">
            <a:spAutoFit/>
          </a:bodyPr>
          <a:lstStyle/>
          <a:p>
            <a:pPr marL="173038" indent="-173038" algn="just">
              <a:buFont typeface="Arial" panose="020B0604020202020204" pitchFamily="34" charset="0"/>
              <a:buChar char="•"/>
              <a:tabLst>
                <a:tab pos="111125" algn="l"/>
              </a:tabLst>
            </a:pPr>
            <a:r>
              <a:rPr lang="en-US" sz="2000" b="1" dirty="0"/>
              <a:t>All you need to know is the </a:t>
            </a:r>
            <a:r>
              <a:rPr lang="en-US" sz="2000" b="1" dirty="0" err="1">
                <a:solidFill>
                  <a:srgbClr val="0000FF"/>
                </a:solidFill>
              </a:rPr>
              <a:t>C</a:t>
            </a:r>
            <a:r>
              <a:rPr lang="en-US" sz="2000" b="1" baseline="-25000" dirty="0" err="1">
                <a:solidFill>
                  <a:srgbClr val="0000FF"/>
                </a:solidFill>
              </a:rPr>
              <a:t>v</a:t>
            </a:r>
            <a:r>
              <a:rPr lang="en-US" sz="2000" b="1" dirty="0"/>
              <a:t> for the particular soil deposit, the total thickness of the layer, and boundary drainage conditions.</a:t>
            </a:r>
          </a:p>
        </p:txBody>
      </p:sp>
      <p:sp>
        <p:nvSpPr>
          <p:cNvPr id="8" name="Rectangle 7"/>
          <p:cNvSpPr/>
          <p:nvPr/>
        </p:nvSpPr>
        <p:spPr>
          <a:xfrm>
            <a:off x="630623" y="5571129"/>
            <a:ext cx="8047630" cy="400110"/>
          </a:xfrm>
          <a:prstGeom prst="rect">
            <a:avLst/>
          </a:prstGeom>
          <a:noFill/>
        </p:spPr>
        <p:txBody>
          <a:bodyPr wrap="square" rtlCol="0">
            <a:spAutoFit/>
          </a:bodyPr>
          <a:lstStyle/>
          <a:p>
            <a:pPr marL="173038" indent="-173038" algn="just">
              <a:buFont typeface="Arial" panose="020B0604020202020204" pitchFamily="34" charset="0"/>
              <a:buChar char="•"/>
              <a:tabLst>
                <a:tab pos="111125" algn="l"/>
              </a:tabLst>
            </a:pPr>
            <a:r>
              <a:rPr lang="en-US" sz="2000" b="1" dirty="0"/>
              <a:t>These curves are called </a:t>
            </a:r>
            <a:r>
              <a:rPr lang="en-US" sz="2000" b="1" u="sng" dirty="0">
                <a:solidFill>
                  <a:srgbClr val="0000FF"/>
                </a:solidFill>
              </a:rPr>
              <a:t>isochrones</a:t>
            </a:r>
            <a:r>
              <a:rPr lang="en-US" sz="2000" b="1" dirty="0"/>
              <a:t> because they are lines of equal </a:t>
            </a:r>
            <a:r>
              <a:rPr lang="en-US" sz="2000" b="1" u="sng" dirty="0">
                <a:solidFill>
                  <a:srgbClr val="0000FF"/>
                </a:solidFill>
              </a:rPr>
              <a:t>times</a:t>
            </a:r>
            <a:r>
              <a:rPr lang="en-US" sz="2000" b="1" dirty="0"/>
              <a:t>.</a:t>
            </a:r>
          </a:p>
        </p:txBody>
      </p:sp>
      <p:sp>
        <p:nvSpPr>
          <p:cNvPr id="9" name="TextBox 8"/>
          <p:cNvSpPr txBox="1"/>
          <p:nvPr/>
        </p:nvSpPr>
        <p:spPr>
          <a:xfrm>
            <a:off x="353820" y="3314247"/>
            <a:ext cx="1473288" cy="523220"/>
          </a:xfrm>
          <a:prstGeom prst="rect">
            <a:avLst/>
          </a:prstGeom>
          <a:noFill/>
        </p:spPr>
        <p:txBody>
          <a:bodyPr wrap="none" rtlCol="0">
            <a:spAutoFit/>
          </a:bodyPr>
          <a:lstStyle/>
          <a:p>
            <a:r>
              <a:rPr lang="en-US" sz="2800" b="1" u="sng" dirty="0" smtClean="0">
                <a:solidFill>
                  <a:srgbClr val="C00000"/>
                </a:solidFill>
              </a:rPr>
              <a:t>Remarks</a:t>
            </a:r>
            <a:endParaRPr lang="en-US" sz="2800" b="1" u="sng" dirty="0">
              <a:solidFill>
                <a:srgbClr val="C00000"/>
              </a:solidFill>
            </a:endParaRPr>
          </a:p>
        </p:txBody>
      </p:sp>
      <p:sp>
        <p:nvSpPr>
          <p:cNvPr id="10" name="Rectangle 9"/>
          <p:cNvSpPr/>
          <p:nvPr/>
        </p:nvSpPr>
        <p:spPr>
          <a:xfrm>
            <a:off x="637704" y="6032794"/>
            <a:ext cx="8040548" cy="707886"/>
          </a:xfrm>
          <a:prstGeom prst="rect">
            <a:avLst/>
          </a:prstGeom>
          <a:noFill/>
        </p:spPr>
        <p:txBody>
          <a:bodyPr wrap="square" rtlCol="0">
            <a:spAutoFit/>
          </a:bodyPr>
          <a:lstStyle/>
          <a:p>
            <a:pPr marL="173038" indent="-173038" algn="just">
              <a:buFont typeface="Arial" panose="020B0604020202020204" pitchFamily="34" charset="0"/>
              <a:buChar char="•"/>
              <a:tabLst>
                <a:tab pos="111125" algn="l"/>
              </a:tabLst>
            </a:pPr>
            <a:r>
              <a:rPr lang="en-US" sz="2000" b="1" dirty="0"/>
              <a:t>With the advent of digital computer the value of </a:t>
            </a:r>
            <a:r>
              <a:rPr lang="en-US" sz="2000" b="1" dirty="0" err="1" smtClean="0">
                <a:solidFill>
                  <a:srgbClr val="0000FF"/>
                </a:solidFill>
              </a:rPr>
              <a:t>U</a:t>
            </a:r>
            <a:r>
              <a:rPr lang="en-US" sz="2000" b="1" baseline="-25000" dirty="0" err="1" smtClean="0">
                <a:solidFill>
                  <a:srgbClr val="0000FF"/>
                </a:solidFill>
              </a:rPr>
              <a:t>z</a:t>
            </a:r>
            <a:r>
              <a:rPr lang="en-US" sz="2000" b="1" dirty="0" smtClean="0"/>
              <a:t> </a:t>
            </a:r>
            <a:r>
              <a:rPr lang="en-US" sz="2000" b="1" dirty="0"/>
              <a:t>can be readily evaluated directly from the equation without resorting to </a:t>
            </a:r>
            <a:r>
              <a:rPr lang="en-US" sz="2000" b="1" dirty="0" smtClean="0"/>
              <a:t>chart</a:t>
            </a:r>
            <a:r>
              <a:rPr lang="en-US" sz="2000" b="1" dirty="0"/>
              <a:t>.</a:t>
            </a:r>
          </a:p>
        </p:txBody>
      </p:sp>
    </p:spTree>
    <p:extLst>
      <p:ext uri="{BB962C8B-B14F-4D97-AF65-F5344CB8AC3E}">
        <p14:creationId xmlns:p14="http://schemas.microsoft.com/office/powerpoint/2010/main" val="331171286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341578" y="616527"/>
            <a:ext cx="8464654" cy="146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25425" lvl="0" indent="-225425">
              <a:spcBef>
                <a:spcPts val="600"/>
              </a:spcBef>
              <a:buClr>
                <a:srgbClr val="0070C0"/>
              </a:buClr>
              <a:buFont typeface="Arial" panose="020B0604020202020204" pitchFamily="34" charset="0"/>
              <a:buChar char="•"/>
            </a:pPr>
            <a:r>
              <a:rPr kumimoji="0" lang="en-US" sz="2100" b="1" i="0" u="none" strike="noStrike" cap="none" normalizeH="0" baseline="0" dirty="0" smtClean="0">
                <a:ln>
                  <a:noFill/>
                </a:ln>
                <a:solidFill>
                  <a:srgbClr val="000000"/>
                </a:solidFill>
                <a:effectLst/>
                <a:latin typeface="+mn-lt"/>
                <a:cs typeface="Times New Roman" panose="02020603050405020304" pitchFamily="18" charset="0"/>
              </a:rPr>
              <a:t>During consolidation water escapes from the soil to the surface or to a permeable sub-surface layer above or below (where</a:t>
            </a:r>
            <a:r>
              <a:rPr kumimoji="0" lang="en-US" sz="2100" b="1" i="0" u="none" strike="noStrike" cap="none" normalizeH="0" baseline="0" dirty="0" smtClean="0">
                <a:ln>
                  <a:noFill/>
                </a:ln>
                <a:effectLst/>
                <a:latin typeface="+mn-lt"/>
              </a:rPr>
              <a:t> </a:t>
            </a:r>
            <a:r>
              <a:rPr lang="en-AU" sz="2100" b="1" dirty="0">
                <a:solidFill>
                  <a:srgbClr val="C00000"/>
                </a:solidFill>
                <a:latin typeface="Century Schoolbook" panose="02040604050505020304" pitchFamily="18" charset="0"/>
                <a:sym typeface="Symbol" panose="05050102010706020507" pitchFamily="18" charset="2"/>
              </a:rPr>
              <a:t></a:t>
            </a:r>
            <a:r>
              <a:rPr lang="en-US" sz="2100" b="1" dirty="0">
                <a:solidFill>
                  <a:srgbClr val="C00000"/>
                </a:solidFill>
                <a:latin typeface="Century Schoolbook" panose="02040604050505020304" pitchFamily="18" charset="0"/>
                <a:sym typeface="Symbol" panose="05050102010706020507" pitchFamily="18" charset="2"/>
              </a:rPr>
              <a:t>u</a:t>
            </a:r>
            <a:r>
              <a:rPr kumimoji="0" lang="en-US" sz="2100" b="1" i="0" u="none" strike="noStrike" cap="none" normalizeH="0" baseline="0" dirty="0" smtClean="0">
                <a:ln>
                  <a:noFill/>
                </a:ln>
                <a:solidFill>
                  <a:srgbClr val="C00000"/>
                </a:solidFill>
                <a:effectLst/>
                <a:latin typeface="+mn-lt"/>
              </a:rPr>
              <a:t> </a:t>
            </a:r>
            <a:r>
              <a:rPr kumimoji="0" lang="en-US" sz="2100" b="1" i="0" u="none" strike="noStrike" cap="none" normalizeH="0" baseline="0" dirty="0" smtClean="0">
                <a:ln>
                  <a:noFill/>
                </a:ln>
                <a:solidFill>
                  <a:srgbClr val="C00000"/>
                </a:solidFill>
                <a:effectLst/>
                <a:latin typeface="+mn-lt"/>
                <a:cs typeface="Times New Roman" panose="02020603050405020304" pitchFamily="18" charset="0"/>
              </a:rPr>
              <a:t>= 0</a:t>
            </a:r>
            <a:r>
              <a:rPr kumimoji="0" lang="en-US" sz="2100" b="1" i="0" u="none" strike="noStrike" cap="none" normalizeH="0" baseline="0" dirty="0" smtClean="0">
                <a:ln>
                  <a:noFill/>
                </a:ln>
                <a:solidFill>
                  <a:srgbClr val="000000"/>
                </a:solidFill>
                <a:effectLst/>
                <a:latin typeface="+mn-lt"/>
                <a:cs typeface="Times New Roman" panose="02020603050405020304" pitchFamily="18" charset="0"/>
              </a:rPr>
              <a:t>). </a:t>
            </a:r>
          </a:p>
          <a:p>
            <a:pPr marL="225425" lvl="0" indent="-225425">
              <a:spcBef>
                <a:spcPts val="600"/>
              </a:spcBef>
              <a:buClr>
                <a:srgbClr val="0070C0"/>
              </a:buClr>
              <a:buFont typeface="Arial" panose="020B0604020202020204" pitchFamily="34" charset="0"/>
              <a:buChar char="•"/>
            </a:pPr>
            <a:r>
              <a:rPr kumimoji="0" lang="en-US" sz="2100" b="1" i="0" u="none" strike="noStrike" cap="none" normalizeH="0" baseline="0" dirty="0" smtClean="0">
                <a:ln>
                  <a:noFill/>
                </a:ln>
                <a:solidFill>
                  <a:srgbClr val="000000"/>
                </a:solidFill>
                <a:effectLst/>
                <a:latin typeface="+mn-lt"/>
                <a:cs typeface="Times New Roman" panose="02020603050405020304" pitchFamily="18" charset="0"/>
              </a:rPr>
              <a:t>The rate of consolidation depends on the longest path taken by a drop of water. The length of this longest path is the </a:t>
            </a:r>
            <a:r>
              <a:rPr kumimoji="0" lang="en-US" sz="2100" b="1" i="0" u="none" strike="noStrike" cap="none" normalizeH="0" baseline="0" dirty="0" smtClean="0">
                <a:ln>
                  <a:noFill/>
                </a:ln>
                <a:solidFill>
                  <a:srgbClr val="339933"/>
                </a:solidFill>
                <a:effectLst/>
                <a:latin typeface="+mn-lt"/>
                <a:cs typeface="Times New Roman" panose="02020603050405020304" pitchFamily="18" charset="0"/>
              </a:rPr>
              <a:t>drainage path length, </a:t>
            </a:r>
            <a:r>
              <a:rPr lang="en-US" sz="2100" b="1" dirty="0" smtClean="0">
                <a:cs typeface="Times New Roman" panose="02020603050405020304" pitchFamily="18" charset="0"/>
              </a:rPr>
              <a:t>H</a:t>
            </a:r>
            <a:r>
              <a:rPr lang="en-US" sz="2100" b="1" baseline="-25000" dirty="0" smtClean="0">
                <a:cs typeface="Times New Roman" panose="02020603050405020304" pitchFamily="18" charset="0"/>
              </a:rPr>
              <a:t>dr</a:t>
            </a:r>
            <a:r>
              <a:rPr kumimoji="0" lang="en-US" sz="2100" b="1" i="0" u="none" strike="noStrike" cap="none" normalizeH="0" baseline="0" dirty="0" smtClean="0">
                <a:ln>
                  <a:noFill/>
                </a:ln>
                <a:solidFill>
                  <a:srgbClr val="000000"/>
                </a:solidFill>
                <a:effectLst/>
                <a:latin typeface="+mn-lt"/>
                <a:cs typeface="Times New Roman" panose="02020603050405020304" pitchFamily="18" charset="0"/>
              </a:rPr>
              <a:t> </a:t>
            </a:r>
          </a:p>
        </p:txBody>
      </p:sp>
      <p:pic>
        <p:nvPicPr>
          <p:cNvPr id="29700" name="Picture 4" descr="http://environment.uwe.ac.uk/geocal/SoilMech/consol/pics/qub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3325" y="-1411033"/>
            <a:ext cx="47625" cy="952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0667" y="152589"/>
            <a:ext cx="4921475" cy="523220"/>
          </a:xfrm>
          <a:prstGeom prst="rect">
            <a:avLst/>
          </a:prstGeom>
        </p:spPr>
        <p:txBody>
          <a:bodyPr wrap="none">
            <a:spAutoFit/>
          </a:bodyPr>
          <a:lstStyle/>
          <a:p>
            <a:pPr>
              <a:spcBef>
                <a:spcPts val="600"/>
              </a:spcBef>
              <a:buClr>
                <a:schemeClr val="accent3">
                  <a:lumMod val="75000"/>
                </a:schemeClr>
              </a:buClr>
            </a:pPr>
            <a:r>
              <a:rPr lang="en-US" sz="2800" b="1" u="sng" dirty="0" smtClean="0">
                <a:solidFill>
                  <a:srgbClr val="A50021"/>
                </a:solidFill>
                <a:cs typeface="Times New Roman" panose="02020603050405020304" pitchFamily="18" charset="0"/>
              </a:rPr>
              <a:t>Length </a:t>
            </a:r>
            <a:r>
              <a:rPr lang="en-US" sz="2800" b="1" u="sng" dirty="0">
                <a:solidFill>
                  <a:srgbClr val="A50021"/>
                </a:solidFill>
                <a:cs typeface="Times New Roman" panose="02020603050405020304" pitchFamily="18" charset="0"/>
              </a:rPr>
              <a:t>of the drainage path, </a:t>
            </a:r>
            <a:r>
              <a:rPr lang="en-US" sz="2800" b="1" u="sng" dirty="0" smtClean="0">
                <a:solidFill>
                  <a:srgbClr val="A50021"/>
                </a:solidFill>
                <a:cs typeface="Times New Roman" panose="02020603050405020304" pitchFamily="18" charset="0"/>
              </a:rPr>
              <a:t>H</a:t>
            </a:r>
            <a:r>
              <a:rPr lang="en-US" sz="2800" b="1" u="sng" baseline="-25000" dirty="0" smtClean="0">
                <a:solidFill>
                  <a:srgbClr val="A50021"/>
                </a:solidFill>
                <a:cs typeface="Times New Roman" panose="02020603050405020304" pitchFamily="18" charset="0"/>
              </a:rPr>
              <a:t>dr</a:t>
            </a:r>
            <a:endParaRPr lang="en-GB" sz="2800" b="1" u="sng" dirty="0">
              <a:solidFill>
                <a:srgbClr val="A50021"/>
              </a:solidFill>
              <a:cs typeface="Times New Roman" panose="02020603050405020304" pitchFamily="18" charset="0"/>
            </a:endParaRPr>
          </a:p>
        </p:txBody>
      </p:sp>
      <p:sp>
        <p:nvSpPr>
          <p:cNvPr id="8" name="Rectangle 7"/>
          <p:cNvSpPr/>
          <p:nvPr/>
        </p:nvSpPr>
        <p:spPr>
          <a:xfrm>
            <a:off x="247166" y="4097719"/>
            <a:ext cx="8722330" cy="1431161"/>
          </a:xfrm>
          <a:prstGeom prst="rect">
            <a:avLst/>
          </a:prstGeom>
        </p:spPr>
        <p:txBody>
          <a:bodyPr wrap="square">
            <a:spAutoFit/>
          </a:bodyPr>
          <a:lstStyle/>
          <a:p>
            <a:pPr marL="225425" lvl="0" indent="-225425" eaLnBrk="0" fontAlgn="base" hangingPunct="0">
              <a:spcBef>
                <a:spcPct val="0"/>
              </a:spcBef>
              <a:spcAft>
                <a:spcPct val="0"/>
              </a:spcAft>
              <a:buClr>
                <a:srgbClr val="0070C0"/>
              </a:buClr>
              <a:buFont typeface="Arial" panose="020B0604020202020204" pitchFamily="34" charset="0"/>
              <a:buChar char="•"/>
              <a:tabLst>
                <a:tab pos="165100" algn="l"/>
              </a:tabLst>
            </a:pPr>
            <a:r>
              <a:rPr lang="en-US" sz="2400" b="1" dirty="0">
                <a:solidFill>
                  <a:srgbClr val="0000FF"/>
                </a:solidFill>
                <a:cs typeface="Times New Roman" panose="02020603050405020304" pitchFamily="18" charset="0"/>
              </a:rPr>
              <a:t>Typical cases </a:t>
            </a:r>
            <a:r>
              <a:rPr lang="en-US" sz="2400" b="1" dirty="0" smtClean="0">
                <a:solidFill>
                  <a:srgbClr val="0000FF"/>
                </a:solidFill>
                <a:cs typeface="Times New Roman" panose="02020603050405020304" pitchFamily="18" charset="0"/>
              </a:rPr>
              <a:t>are:</a:t>
            </a:r>
            <a:endParaRPr lang="en-US" sz="2100" b="1" dirty="0" smtClean="0">
              <a:solidFill>
                <a:srgbClr val="0000FF"/>
              </a:solidFill>
            </a:endParaRPr>
          </a:p>
          <a:p>
            <a:pPr marL="800100" lvl="1" indent="-342900" eaLnBrk="0" fontAlgn="base" hangingPunct="0">
              <a:spcBef>
                <a:spcPct val="0"/>
              </a:spcBef>
              <a:spcAft>
                <a:spcPct val="0"/>
              </a:spcAft>
              <a:buClr>
                <a:srgbClr val="339933"/>
              </a:buClr>
              <a:buFont typeface="Calibri" panose="020F0502020204030204" pitchFamily="34" charset="0"/>
              <a:buChar char="–"/>
            </a:pPr>
            <a:r>
              <a:rPr lang="en-US" sz="2100" b="1" dirty="0" smtClean="0"/>
              <a:t>An </a:t>
            </a:r>
            <a:r>
              <a:rPr lang="en-US" sz="2100" b="1" dirty="0"/>
              <a:t>open layer, a permeable layer both above and below </a:t>
            </a:r>
            <a:r>
              <a:rPr lang="en-US" sz="2100" b="1" dirty="0" smtClean="0"/>
              <a:t>(</a:t>
            </a:r>
            <a:r>
              <a:rPr lang="en-US" sz="2100" b="1" dirty="0">
                <a:cs typeface="Times New Roman" panose="02020603050405020304" pitchFamily="18" charset="0"/>
              </a:rPr>
              <a:t>H</a:t>
            </a:r>
            <a:r>
              <a:rPr lang="en-US" sz="2100" b="1" baseline="-25000" dirty="0">
                <a:cs typeface="Times New Roman" panose="02020603050405020304" pitchFamily="18" charset="0"/>
              </a:rPr>
              <a:t>dr</a:t>
            </a:r>
            <a:r>
              <a:rPr lang="en-US" sz="2100" b="1" dirty="0" smtClean="0"/>
              <a:t> </a:t>
            </a:r>
            <a:r>
              <a:rPr lang="en-US" sz="2100" b="1" dirty="0"/>
              <a:t>= </a:t>
            </a:r>
            <a:r>
              <a:rPr lang="en-US" sz="2100" b="1" dirty="0" smtClean="0"/>
              <a:t>H/2)</a:t>
            </a:r>
          </a:p>
          <a:p>
            <a:pPr marL="800100" lvl="1" indent="-342900" eaLnBrk="0" fontAlgn="base" hangingPunct="0">
              <a:spcBef>
                <a:spcPct val="0"/>
              </a:spcBef>
              <a:spcAft>
                <a:spcPct val="0"/>
              </a:spcAft>
              <a:buClr>
                <a:srgbClr val="339933"/>
              </a:buClr>
              <a:buFont typeface="Calibri" panose="020F0502020204030204" pitchFamily="34" charset="0"/>
              <a:buChar char="–"/>
            </a:pPr>
            <a:r>
              <a:rPr lang="en-US" sz="2100" b="1" dirty="0" smtClean="0"/>
              <a:t>A </a:t>
            </a:r>
            <a:r>
              <a:rPr lang="en-US" sz="2100" b="1" dirty="0"/>
              <a:t>half-closed layer, a permeable layer either above or below </a:t>
            </a:r>
            <a:r>
              <a:rPr lang="en-US" sz="2100" b="1" dirty="0" smtClean="0"/>
              <a:t>(</a:t>
            </a:r>
            <a:r>
              <a:rPr lang="en-US" sz="2100" b="1" dirty="0">
                <a:cs typeface="Times New Roman" panose="02020603050405020304" pitchFamily="18" charset="0"/>
              </a:rPr>
              <a:t>H</a:t>
            </a:r>
            <a:r>
              <a:rPr lang="en-US" sz="2100" b="1" baseline="-25000" dirty="0">
                <a:cs typeface="Times New Roman" panose="02020603050405020304" pitchFamily="18" charset="0"/>
              </a:rPr>
              <a:t>dr</a:t>
            </a:r>
            <a:r>
              <a:rPr lang="en-US" sz="2100" b="1" dirty="0" smtClean="0"/>
              <a:t> </a:t>
            </a:r>
            <a:r>
              <a:rPr lang="en-US" sz="2100" b="1" dirty="0"/>
              <a:t>= </a:t>
            </a:r>
            <a:r>
              <a:rPr lang="en-US" sz="2100" b="1" dirty="0" smtClean="0"/>
              <a:t>H)</a:t>
            </a:r>
          </a:p>
          <a:p>
            <a:pPr marL="800100" lvl="1" indent="-342900" eaLnBrk="0" fontAlgn="base" hangingPunct="0">
              <a:spcBef>
                <a:spcPct val="0"/>
              </a:spcBef>
              <a:spcAft>
                <a:spcPct val="0"/>
              </a:spcAft>
              <a:buClr>
                <a:srgbClr val="339933"/>
              </a:buClr>
              <a:buFont typeface="Calibri" panose="020F0502020204030204" pitchFamily="34" charset="0"/>
              <a:buChar char="–"/>
            </a:pPr>
            <a:r>
              <a:rPr lang="en-US" sz="2100" b="1" dirty="0" smtClean="0"/>
              <a:t>Vertical </a:t>
            </a:r>
            <a:r>
              <a:rPr lang="en-US" sz="2100" b="1" dirty="0"/>
              <a:t>sand drains, horizontal drainage </a:t>
            </a:r>
            <a:r>
              <a:rPr lang="en-US" sz="2100" b="1" dirty="0" smtClean="0"/>
              <a:t>(</a:t>
            </a:r>
            <a:r>
              <a:rPr lang="en-US" sz="2100" b="1" dirty="0">
                <a:cs typeface="Times New Roman" panose="02020603050405020304" pitchFamily="18" charset="0"/>
              </a:rPr>
              <a:t>H</a:t>
            </a:r>
            <a:r>
              <a:rPr lang="en-US" sz="2100" b="1" baseline="-25000" dirty="0">
                <a:cs typeface="Times New Roman" panose="02020603050405020304" pitchFamily="18" charset="0"/>
              </a:rPr>
              <a:t>dr</a:t>
            </a:r>
            <a:r>
              <a:rPr lang="en-US" sz="2100" b="1" dirty="0" smtClean="0"/>
              <a:t> </a:t>
            </a:r>
            <a:r>
              <a:rPr lang="en-US" sz="2100" b="1" dirty="0"/>
              <a:t>= L/2) </a:t>
            </a:r>
          </a:p>
        </p:txBody>
      </p:sp>
      <p:pic>
        <p:nvPicPr>
          <p:cNvPr id="29702" name="Picture 6" descr="http://environment.uwe.ac.uk/geocal/SoilMech/consol/pics/consolsl.gif"/>
          <p:cNvPicPr>
            <a:picLocks noChangeAspect="1" noChangeArrowheads="1"/>
          </p:cNvPicPr>
          <p:nvPr/>
        </p:nvPicPr>
        <p:blipFill rotWithShape="1">
          <a:blip r:embed="rId4">
            <a:extLst>
              <a:ext uri="{28A0092B-C50C-407E-A947-70E740481C1C}">
                <a14:useLocalDpi xmlns:a14="http://schemas.microsoft.com/office/drawing/2010/main" val="0"/>
              </a:ext>
            </a:extLst>
          </a:blip>
          <a:srcRect r="68893"/>
          <a:stretch/>
        </p:blipFill>
        <p:spPr bwMode="auto">
          <a:xfrm>
            <a:off x="5134304" y="2598168"/>
            <a:ext cx="1552441" cy="12627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environment.uwe.ac.uk/geocal/SoilMech/consol/pics/consolsl.gif"/>
          <p:cNvPicPr>
            <a:picLocks noChangeAspect="1" noChangeArrowheads="1"/>
          </p:cNvPicPr>
          <p:nvPr/>
        </p:nvPicPr>
        <p:blipFill rotWithShape="1">
          <a:blip r:embed="rId4">
            <a:extLst>
              <a:ext uri="{28A0092B-C50C-407E-A947-70E740481C1C}">
                <a14:useLocalDpi xmlns:a14="http://schemas.microsoft.com/office/drawing/2010/main" val="0"/>
              </a:ext>
            </a:extLst>
          </a:blip>
          <a:srcRect l="33396" r="34143"/>
          <a:stretch/>
        </p:blipFill>
        <p:spPr bwMode="auto">
          <a:xfrm>
            <a:off x="3059506" y="2601731"/>
            <a:ext cx="1621941" cy="139878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6831382" y="2552123"/>
            <a:ext cx="1726829" cy="1305766"/>
            <a:chOff x="6859959" y="3680817"/>
            <a:chExt cx="1833094" cy="1305766"/>
          </a:xfrm>
        </p:grpSpPr>
        <p:sp>
          <p:nvSpPr>
            <p:cNvPr id="27" name="Rectangle 26"/>
            <p:cNvSpPr/>
            <p:nvPr/>
          </p:nvSpPr>
          <p:spPr>
            <a:xfrm>
              <a:off x="8528625" y="3758947"/>
              <a:ext cx="164428" cy="1197864"/>
            </a:xfrm>
            <a:prstGeom prst="rect">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9959" y="3758947"/>
              <a:ext cx="164428" cy="1197864"/>
            </a:xfrm>
            <a:prstGeom prst="rect">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6" descr="http://environment.uwe.ac.uk/geocal/SoilMech/consol/pics/consolsl.gif"/>
            <p:cNvPicPr>
              <a:picLocks noChangeAspect="1" noChangeArrowheads="1"/>
            </p:cNvPicPr>
            <p:nvPr/>
          </p:nvPicPr>
          <p:blipFill rotWithShape="1">
            <a:blip r:embed="rId4">
              <a:extLst>
                <a:ext uri="{28A0092B-C50C-407E-A947-70E740481C1C}">
                  <a14:useLocalDpi xmlns:a14="http://schemas.microsoft.com/office/drawing/2010/main" val="0"/>
                </a:ext>
              </a:extLst>
            </a:blip>
            <a:srcRect l="71475" t="-1" b="34247"/>
            <a:stretch/>
          </p:blipFill>
          <p:spPr bwMode="auto">
            <a:xfrm rot="5400000">
              <a:off x="7133299" y="3562681"/>
              <a:ext cx="1305766" cy="154203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315201" y="4500563"/>
              <a:ext cx="942375" cy="355669"/>
            </a:xfrm>
            <a:prstGeom prst="rect">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 name="Straight Arrow Connector 13"/>
          <p:cNvCxnSpPr/>
          <p:nvPr/>
        </p:nvCxnSpPr>
        <p:spPr>
          <a:xfrm>
            <a:off x="4805658" y="2758351"/>
            <a:ext cx="0" cy="86868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H="1">
            <a:off x="4705646" y="2758351"/>
            <a:ext cx="2383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705646" y="3639414"/>
            <a:ext cx="23837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4630685" y="2989628"/>
            <a:ext cx="344966" cy="365760"/>
          </a:xfrm>
          <a:prstGeom prst="rect">
            <a:avLst/>
          </a:prstGeom>
          <a:solidFill>
            <a:schemeClr val="bg1"/>
          </a:solidFill>
        </p:spPr>
        <p:txBody>
          <a:bodyPr wrap="none">
            <a:spAutoFit/>
          </a:bodyPr>
          <a:lstStyle/>
          <a:p>
            <a:r>
              <a:rPr lang="en-US" sz="2000" b="1" dirty="0" smtClean="0"/>
              <a:t>H</a:t>
            </a:r>
            <a:endParaRPr lang="en-US" sz="2000" b="1" dirty="0"/>
          </a:p>
        </p:txBody>
      </p:sp>
      <p:sp>
        <p:nvSpPr>
          <p:cNvPr id="21" name="Rectangle 20"/>
          <p:cNvSpPr/>
          <p:nvPr/>
        </p:nvSpPr>
        <p:spPr>
          <a:xfrm>
            <a:off x="5122160" y="3044619"/>
            <a:ext cx="614335" cy="400110"/>
          </a:xfrm>
          <a:prstGeom prst="rect">
            <a:avLst/>
          </a:prstGeom>
        </p:spPr>
        <p:txBody>
          <a:bodyPr wrap="none">
            <a:spAutoFit/>
          </a:bodyPr>
          <a:lstStyle/>
          <a:p>
            <a:r>
              <a:rPr lang="en-US" sz="2000" dirty="0" smtClean="0">
                <a:solidFill>
                  <a:srgbClr val="000000"/>
                </a:solidFill>
                <a:cs typeface="Times New Roman" panose="02020603050405020304" pitchFamily="18" charset="0"/>
              </a:rPr>
              <a:t>Clay</a:t>
            </a:r>
            <a:endParaRPr lang="en-US" sz="2000" dirty="0"/>
          </a:p>
        </p:txBody>
      </p:sp>
      <p:sp>
        <p:nvSpPr>
          <p:cNvPr id="35" name="Rectangle 34"/>
          <p:cNvSpPr/>
          <p:nvPr/>
        </p:nvSpPr>
        <p:spPr>
          <a:xfrm>
            <a:off x="567298" y="2965474"/>
            <a:ext cx="1915524" cy="400110"/>
          </a:xfrm>
          <a:prstGeom prst="rect">
            <a:avLst/>
          </a:prstGeom>
        </p:spPr>
        <p:txBody>
          <a:bodyPr wrap="none">
            <a:spAutoFit/>
          </a:bodyPr>
          <a:lstStyle/>
          <a:p>
            <a:r>
              <a:rPr lang="en-US" sz="2000" b="1" dirty="0" smtClean="0">
                <a:solidFill>
                  <a:srgbClr val="339933"/>
                </a:solidFill>
              </a:rPr>
              <a:t>Permeable </a:t>
            </a:r>
            <a:r>
              <a:rPr lang="en-US" sz="2000" b="1" dirty="0">
                <a:solidFill>
                  <a:srgbClr val="339933"/>
                </a:solidFill>
              </a:rPr>
              <a:t>layer</a:t>
            </a:r>
          </a:p>
        </p:txBody>
      </p:sp>
      <p:sp>
        <p:nvSpPr>
          <p:cNvPr id="28" name="Freeform 27"/>
          <p:cNvSpPr/>
          <p:nvPr/>
        </p:nvSpPr>
        <p:spPr>
          <a:xfrm>
            <a:off x="2074813" y="2671778"/>
            <a:ext cx="1143000" cy="341809"/>
          </a:xfrm>
          <a:custGeom>
            <a:avLst/>
            <a:gdLst>
              <a:gd name="connsiteX0" fmla="*/ 0 w 1143000"/>
              <a:gd name="connsiteY0" fmla="*/ 357187 h 357187"/>
              <a:gd name="connsiteX1" fmla="*/ 271462 w 1143000"/>
              <a:gd name="connsiteY1" fmla="*/ 0 h 357187"/>
              <a:gd name="connsiteX2" fmla="*/ 1143000 w 1143000"/>
              <a:gd name="connsiteY2" fmla="*/ 0 h 357187"/>
            </a:gdLst>
            <a:ahLst/>
            <a:cxnLst>
              <a:cxn ang="0">
                <a:pos x="connsiteX0" y="connsiteY0"/>
              </a:cxn>
              <a:cxn ang="0">
                <a:pos x="connsiteX1" y="connsiteY1"/>
              </a:cxn>
              <a:cxn ang="0">
                <a:pos x="connsiteX2" y="connsiteY2"/>
              </a:cxn>
            </a:cxnLst>
            <a:rect l="l" t="t" r="r" b="b"/>
            <a:pathLst>
              <a:path w="1143000" h="357187">
                <a:moveTo>
                  <a:pt x="0" y="357187"/>
                </a:moveTo>
                <a:lnTo>
                  <a:pt x="271462" y="0"/>
                </a:lnTo>
                <a:lnTo>
                  <a:pt x="1143000" y="0"/>
                </a:lnTo>
              </a:path>
            </a:pathLst>
          </a:custGeom>
          <a:ln>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7" name="Freeform 36"/>
          <p:cNvSpPr/>
          <p:nvPr/>
        </p:nvSpPr>
        <p:spPr>
          <a:xfrm flipV="1">
            <a:off x="2074813" y="3386155"/>
            <a:ext cx="1143000" cy="349385"/>
          </a:xfrm>
          <a:custGeom>
            <a:avLst/>
            <a:gdLst>
              <a:gd name="connsiteX0" fmla="*/ 0 w 1143000"/>
              <a:gd name="connsiteY0" fmla="*/ 357187 h 357187"/>
              <a:gd name="connsiteX1" fmla="*/ 271462 w 1143000"/>
              <a:gd name="connsiteY1" fmla="*/ 0 h 357187"/>
              <a:gd name="connsiteX2" fmla="*/ 1143000 w 1143000"/>
              <a:gd name="connsiteY2" fmla="*/ 0 h 357187"/>
            </a:gdLst>
            <a:ahLst/>
            <a:cxnLst>
              <a:cxn ang="0">
                <a:pos x="connsiteX0" y="connsiteY0"/>
              </a:cxn>
              <a:cxn ang="0">
                <a:pos x="connsiteX1" y="connsiteY1"/>
              </a:cxn>
              <a:cxn ang="0">
                <a:pos x="connsiteX2" y="connsiteY2"/>
              </a:cxn>
            </a:cxnLst>
            <a:rect l="l" t="t" r="r" b="b"/>
            <a:pathLst>
              <a:path w="1143000" h="357187">
                <a:moveTo>
                  <a:pt x="0" y="357187"/>
                </a:moveTo>
                <a:lnTo>
                  <a:pt x="271462" y="0"/>
                </a:lnTo>
                <a:lnTo>
                  <a:pt x="1143000" y="0"/>
                </a:lnTo>
              </a:path>
            </a:pathLst>
          </a:custGeom>
          <a:ln>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38" name="Straight Arrow Connector 37"/>
          <p:cNvCxnSpPr/>
          <p:nvPr/>
        </p:nvCxnSpPr>
        <p:spPr>
          <a:xfrm>
            <a:off x="7204866" y="3997334"/>
            <a:ext cx="1004952" cy="318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rot="16200000" flipH="1">
            <a:off x="8070068" y="3997334"/>
            <a:ext cx="2383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7085681" y="3960633"/>
            <a:ext cx="238370"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7572504" y="3841448"/>
            <a:ext cx="293670" cy="365760"/>
          </a:xfrm>
          <a:prstGeom prst="rect">
            <a:avLst/>
          </a:prstGeom>
          <a:solidFill>
            <a:schemeClr val="bg1"/>
          </a:solidFill>
        </p:spPr>
        <p:txBody>
          <a:bodyPr wrap="none">
            <a:spAutoFit/>
          </a:bodyPr>
          <a:lstStyle/>
          <a:p>
            <a:r>
              <a:rPr lang="en-US" sz="2000" b="1" dirty="0" smtClean="0"/>
              <a:t>L</a:t>
            </a:r>
            <a:endParaRPr lang="en-US" sz="2000" b="1" dirty="0"/>
          </a:p>
        </p:txBody>
      </p:sp>
      <p:sp>
        <p:nvSpPr>
          <p:cNvPr id="256" name="Rectangle 255"/>
          <p:cNvSpPr/>
          <p:nvPr/>
        </p:nvSpPr>
        <p:spPr>
          <a:xfrm>
            <a:off x="3891316" y="2824895"/>
            <a:ext cx="494046" cy="365760"/>
          </a:xfrm>
          <a:prstGeom prst="rect">
            <a:avLst/>
          </a:prstGeom>
          <a:solidFill>
            <a:srgbClr val="FFFF99"/>
          </a:solidFill>
        </p:spPr>
        <p:txBody>
          <a:bodyPr wrap="none">
            <a:spAutoFit/>
          </a:bodyPr>
          <a:lstStyle/>
          <a:p>
            <a:r>
              <a:rPr lang="en-US" sz="2000" b="1" dirty="0" smtClean="0">
                <a:cs typeface="Times New Roman" panose="02020603050405020304" pitchFamily="18" charset="0"/>
              </a:rPr>
              <a:t>H</a:t>
            </a:r>
            <a:r>
              <a:rPr lang="en-US" sz="2000" b="1" baseline="-25000" dirty="0" smtClean="0">
                <a:cs typeface="Times New Roman" panose="02020603050405020304" pitchFamily="18" charset="0"/>
              </a:rPr>
              <a:t>dr</a:t>
            </a:r>
            <a:endParaRPr lang="en-US" sz="2000" b="1" dirty="0"/>
          </a:p>
        </p:txBody>
      </p:sp>
      <p:sp>
        <p:nvSpPr>
          <p:cNvPr id="257" name="Rectangle 256"/>
          <p:cNvSpPr/>
          <p:nvPr/>
        </p:nvSpPr>
        <p:spPr>
          <a:xfrm>
            <a:off x="3783392" y="2871710"/>
            <a:ext cx="149981" cy="249509"/>
          </a:xfrm>
          <a:prstGeom prst="rect">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flipH="1">
            <a:off x="3775038" y="3274411"/>
            <a:ext cx="190655" cy="246727"/>
          </a:xfrm>
          <a:prstGeom prst="rect">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flipH="1">
            <a:off x="5885497" y="3064939"/>
            <a:ext cx="190655" cy="246727"/>
          </a:xfrm>
          <a:prstGeom prst="rect">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901137" y="3210300"/>
            <a:ext cx="498855" cy="400110"/>
          </a:xfrm>
          <a:prstGeom prst="rect">
            <a:avLst/>
          </a:prstGeom>
          <a:solidFill>
            <a:srgbClr val="FFFF99"/>
          </a:solidFill>
        </p:spPr>
        <p:txBody>
          <a:bodyPr wrap="none">
            <a:spAutoFit/>
          </a:bodyPr>
          <a:lstStyle/>
          <a:p>
            <a:r>
              <a:rPr lang="en-US" sz="2000" b="1" dirty="0" smtClean="0">
                <a:cs typeface="Times New Roman" panose="02020603050405020304" pitchFamily="18" charset="0"/>
              </a:rPr>
              <a:t>H</a:t>
            </a:r>
            <a:r>
              <a:rPr lang="en-US" sz="2000" b="1" baseline="-25000" dirty="0" smtClean="0">
                <a:cs typeface="Times New Roman" panose="02020603050405020304" pitchFamily="18" charset="0"/>
              </a:rPr>
              <a:t>dr</a:t>
            </a:r>
            <a:endParaRPr lang="en-US" sz="2000" b="1" dirty="0"/>
          </a:p>
        </p:txBody>
      </p:sp>
      <p:sp>
        <p:nvSpPr>
          <p:cNvPr id="50" name="Rectangle 49"/>
          <p:cNvSpPr/>
          <p:nvPr/>
        </p:nvSpPr>
        <p:spPr>
          <a:xfrm>
            <a:off x="5886835" y="3005866"/>
            <a:ext cx="494046" cy="365760"/>
          </a:xfrm>
          <a:prstGeom prst="rect">
            <a:avLst/>
          </a:prstGeom>
          <a:solidFill>
            <a:srgbClr val="FFFF99"/>
          </a:solidFill>
        </p:spPr>
        <p:txBody>
          <a:bodyPr wrap="none">
            <a:spAutoFit/>
          </a:bodyPr>
          <a:lstStyle/>
          <a:p>
            <a:r>
              <a:rPr lang="en-US" sz="2000" b="1" dirty="0" smtClean="0">
                <a:cs typeface="Times New Roman" panose="02020603050405020304" pitchFamily="18" charset="0"/>
              </a:rPr>
              <a:t>H</a:t>
            </a:r>
            <a:r>
              <a:rPr lang="en-US" sz="2000" b="1" baseline="-25000" dirty="0" smtClean="0">
                <a:cs typeface="Times New Roman" panose="02020603050405020304" pitchFamily="18" charset="0"/>
              </a:rPr>
              <a:t>dr</a:t>
            </a:r>
            <a:endParaRPr lang="en-US" sz="2000" b="1" dirty="0"/>
          </a:p>
        </p:txBody>
      </p:sp>
      <p:sp>
        <p:nvSpPr>
          <p:cNvPr id="51" name="Rectangle 50"/>
          <p:cNvSpPr/>
          <p:nvPr/>
        </p:nvSpPr>
        <p:spPr>
          <a:xfrm>
            <a:off x="7250365" y="2812248"/>
            <a:ext cx="494046" cy="365760"/>
          </a:xfrm>
          <a:prstGeom prst="rect">
            <a:avLst/>
          </a:prstGeom>
          <a:solidFill>
            <a:srgbClr val="FFFF99"/>
          </a:solidFill>
        </p:spPr>
        <p:txBody>
          <a:bodyPr wrap="none">
            <a:spAutoFit/>
          </a:bodyPr>
          <a:lstStyle/>
          <a:p>
            <a:r>
              <a:rPr lang="en-US" sz="2000" b="1" dirty="0" smtClean="0">
                <a:cs typeface="Times New Roman" panose="02020603050405020304" pitchFamily="18" charset="0"/>
              </a:rPr>
              <a:t>H</a:t>
            </a:r>
            <a:r>
              <a:rPr lang="en-US" sz="2000" b="1" baseline="-25000" dirty="0" smtClean="0">
                <a:cs typeface="Times New Roman" panose="02020603050405020304" pitchFamily="18" charset="0"/>
              </a:rPr>
              <a:t>dr</a:t>
            </a:r>
            <a:endParaRPr lang="en-US" sz="2000" b="1" dirty="0"/>
          </a:p>
        </p:txBody>
      </p:sp>
      <p:sp>
        <p:nvSpPr>
          <p:cNvPr id="52" name="Rectangle 51"/>
          <p:cNvSpPr/>
          <p:nvPr/>
        </p:nvSpPr>
        <p:spPr>
          <a:xfrm>
            <a:off x="7668809" y="2821177"/>
            <a:ext cx="494046" cy="365760"/>
          </a:xfrm>
          <a:prstGeom prst="rect">
            <a:avLst/>
          </a:prstGeom>
          <a:solidFill>
            <a:srgbClr val="FFFF99"/>
          </a:solidFill>
        </p:spPr>
        <p:txBody>
          <a:bodyPr wrap="none">
            <a:spAutoFit/>
          </a:bodyPr>
          <a:lstStyle/>
          <a:p>
            <a:r>
              <a:rPr lang="en-US" sz="2000" b="1" dirty="0" smtClean="0">
                <a:cs typeface="Times New Roman" panose="02020603050405020304" pitchFamily="18" charset="0"/>
              </a:rPr>
              <a:t>H</a:t>
            </a:r>
            <a:r>
              <a:rPr lang="en-US" sz="2000" b="1" baseline="-25000" dirty="0" smtClean="0">
                <a:cs typeface="Times New Roman" panose="02020603050405020304" pitchFamily="18" charset="0"/>
              </a:rPr>
              <a:t>dr</a:t>
            </a:r>
            <a:endParaRPr lang="en-US" sz="2000" b="1" dirty="0"/>
          </a:p>
        </p:txBody>
      </p:sp>
    </p:spTree>
    <p:extLst>
      <p:ext uri="{BB962C8B-B14F-4D97-AF65-F5344CB8AC3E}">
        <p14:creationId xmlns:p14="http://schemas.microsoft.com/office/powerpoint/2010/main" val="239991910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35796" y="545276"/>
                <a:ext cx="4983672" cy="5727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1C31FC"/>
                              </a:solidFill>
                              <a:latin typeface="Cambria Math" panose="02040503050406030204" pitchFamily="18" charset="0"/>
                            </a:rPr>
                          </m:ctrlPr>
                        </m:sSubPr>
                        <m:e>
                          <m:r>
                            <a:rPr lang="en-US" b="1" i="1" smtClean="0">
                              <a:solidFill>
                                <a:srgbClr val="1C31FC"/>
                              </a:solidFill>
                              <a:latin typeface="Cambria Math" panose="02040503050406030204" pitchFamily="18" charset="0"/>
                            </a:rPr>
                            <m:t>𝑼</m:t>
                          </m:r>
                        </m:e>
                        <m:sub>
                          <m:r>
                            <a:rPr lang="en-US" b="1" i="1" smtClean="0">
                              <a:solidFill>
                                <a:srgbClr val="1C31FC"/>
                              </a:solidFill>
                              <a:latin typeface="Cambria Math" panose="02040503050406030204" pitchFamily="18" charset="0"/>
                            </a:rPr>
                            <m:t>𝒛</m:t>
                          </m:r>
                        </m:sub>
                      </m:sSub>
                      <m:r>
                        <a:rPr lang="en-US" b="1" i="1" smtClean="0">
                          <a:solidFill>
                            <a:srgbClr val="1C31FC"/>
                          </a:solidFill>
                          <a:latin typeface="Cambria Math" panose="02040503050406030204" pitchFamily="18" charset="0"/>
                        </a:rPr>
                        <m:t>=</m:t>
                      </m:r>
                      <m:f>
                        <m:fPr>
                          <m:ctrlPr>
                            <a:rPr lang="en-US" b="1" i="1" smtClean="0">
                              <a:solidFill>
                                <a:srgbClr val="1C31FC"/>
                              </a:solidFill>
                              <a:latin typeface="Cambria Math" panose="02040503050406030204" pitchFamily="18" charset="0"/>
                            </a:rPr>
                          </m:ctrlPr>
                        </m:fPr>
                        <m:num>
                          <m:r>
                            <a:rPr lang="en-US" b="1" i="1" smtClean="0">
                              <a:solidFill>
                                <a:srgbClr val="1C31FC"/>
                              </a:solidFill>
                              <a:latin typeface="Cambria Math" panose="02040503050406030204" pitchFamily="18" charset="0"/>
                            </a:rPr>
                            <m:t>𝒆𝒙𝒄𝒆𝒔𝒔</m:t>
                          </m:r>
                          <m:r>
                            <a:rPr lang="en-US" b="1" i="1" smtClean="0">
                              <a:solidFill>
                                <a:srgbClr val="1C31FC"/>
                              </a:solidFill>
                              <a:latin typeface="Cambria Math" panose="02040503050406030204" pitchFamily="18" charset="0"/>
                            </a:rPr>
                            <m:t> </m:t>
                          </m:r>
                          <m:r>
                            <a:rPr lang="en-US" b="1" i="1" smtClean="0">
                              <a:solidFill>
                                <a:srgbClr val="1C31FC"/>
                              </a:solidFill>
                              <a:latin typeface="Cambria Math" panose="02040503050406030204" pitchFamily="18" charset="0"/>
                            </a:rPr>
                            <m:t>𝒑𝒐𝒓𝒆</m:t>
                          </m:r>
                          <m:r>
                            <a:rPr lang="en-US" b="1" i="1" smtClean="0">
                              <a:solidFill>
                                <a:srgbClr val="1C31FC"/>
                              </a:solidFill>
                              <a:latin typeface="Cambria Math" panose="02040503050406030204" pitchFamily="18" charset="0"/>
                            </a:rPr>
                            <m:t> </m:t>
                          </m:r>
                          <m:r>
                            <a:rPr lang="en-US" b="1" i="1" smtClean="0">
                              <a:solidFill>
                                <a:srgbClr val="1C31FC"/>
                              </a:solidFill>
                              <a:latin typeface="Cambria Math" panose="02040503050406030204" pitchFamily="18" charset="0"/>
                            </a:rPr>
                            <m:t>𝒘𝒂𝒕𝒆𝒓</m:t>
                          </m:r>
                          <m:r>
                            <a:rPr lang="en-US" b="1" i="1" smtClean="0">
                              <a:solidFill>
                                <a:srgbClr val="1C31FC"/>
                              </a:solidFill>
                              <a:latin typeface="Cambria Math" panose="02040503050406030204" pitchFamily="18" charset="0"/>
                            </a:rPr>
                            <m:t> </m:t>
                          </m:r>
                          <m:r>
                            <a:rPr lang="en-US" b="1" i="1" smtClean="0">
                              <a:solidFill>
                                <a:srgbClr val="1C31FC"/>
                              </a:solidFill>
                              <a:latin typeface="Cambria Math" panose="02040503050406030204" pitchFamily="18" charset="0"/>
                            </a:rPr>
                            <m:t>𝒑𝒓𝒆𝒔𝒔𝒖𝒓𝒆</m:t>
                          </m:r>
                          <m:r>
                            <a:rPr lang="en-US" b="1" i="1" smtClean="0">
                              <a:solidFill>
                                <a:srgbClr val="1C31FC"/>
                              </a:solidFill>
                              <a:latin typeface="Cambria Math" panose="02040503050406030204" pitchFamily="18" charset="0"/>
                            </a:rPr>
                            <m:t> </m:t>
                          </m:r>
                          <m:r>
                            <a:rPr lang="en-US" b="1" i="1" smtClean="0">
                              <a:solidFill>
                                <a:srgbClr val="C00000"/>
                              </a:solidFill>
                              <a:latin typeface="Cambria Math" panose="02040503050406030204" pitchFamily="18" charset="0"/>
                            </a:rPr>
                            <m:t>𝒅𝒊𝒔𝒔𝒊𝒑𝒂𝒕𝒆𝒅</m:t>
                          </m:r>
                        </m:num>
                        <m:den>
                          <m:r>
                            <a:rPr lang="en-US" b="1" i="1" smtClean="0">
                              <a:solidFill>
                                <a:srgbClr val="C00000"/>
                              </a:solidFill>
                              <a:latin typeface="Cambria Math" panose="02040503050406030204" pitchFamily="18" charset="0"/>
                            </a:rPr>
                            <m:t>𝒊𝒏𝒊𝒕𝒊𝒂𝒍</m:t>
                          </m:r>
                          <m:r>
                            <a:rPr lang="en-US" b="1" i="1" smtClean="0">
                              <a:solidFill>
                                <a:srgbClr val="1C31FC"/>
                              </a:solidFill>
                              <a:latin typeface="Cambria Math" panose="02040503050406030204" pitchFamily="18" charset="0"/>
                            </a:rPr>
                            <m:t> </m:t>
                          </m:r>
                          <m:r>
                            <a:rPr lang="en-US" b="1" i="1" smtClean="0">
                              <a:solidFill>
                                <a:srgbClr val="1C31FC"/>
                              </a:solidFill>
                              <a:latin typeface="Cambria Math" panose="02040503050406030204" pitchFamily="18" charset="0"/>
                            </a:rPr>
                            <m:t>𝒆𝒙𝒄𝒆𝒔𝒔</m:t>
                          </m:r>
                          <m:r>
                            <a:rPr lang="en-US" b="1" i="1" smtClean="0">
                              <a:solidFill>
                                <a:srgbClr val="1C31FC"/>
                              </a:solidFill>
                              <a:latin typeface="Cambria Math" panose="02040503050406030204" pitchFamily="18" charset="0"/>
                            </a:rPr>
                            <m:t> </m:t>
                          </m:r>
                          <m:r>
                            <a:rPr lang="en-US" b="1" i="1" smtClean="0">
                              <a:solidFill>
                                <a:srgbClr val="1C31FC"/>
                              </a:solidFill>
                              <a:latin typeface="Cambria Math" panose="02040503050406030204" pitchFamily="18" charset="0"/>
                            </a:rPr>
                            <m:t>𝒑𝒐𝒓𝒆</m:t>
                          </m:r>
                          <m:r>
                            <a:rPr lang="en-US" b="1" i="1" smtClean="0">
                              <a:solidFill>
                                <a:srgbClr val="1C31FC"/>
                              </a:solidFill>
                              <a:latin typeface="Cambria Math" panose="02040503050406030204" pitchFamily="18" charset="0"/>
                            </a:rPr>
                            <m:t> </m:t>
                          </m:r>
                          <m:r>
                            <a:rPr lang="en-US" b="1" i="1" smtClean="0">
                              <a:solidFill>
                                <a:srgbClr val="1C31FC"/>
                              </a:solidFill>
                              <a:latin typeface="Cambria Math" panose="02040503050406030204" pitchFamily="18" charset="0"/>
                            </a:rPr>
                            <m:t>𝒘𝒂𝒕𝒆𝒓</m:t>
                          </m:r>
                          <m:r>
                            <a:rPr lang="en-US" b="1" i="1" smtClean="0">
                              <a:solidFill>
                                <a:srgbClr val="1C31FC"/>
                              </a:solidFill>
                              <a:latin typeface="Cambria Math" panose="02040503050406030204" pitchFamily="18" charset="0"/>
                            </a:rPr>
                            <m:t> </m:t>
                          </m:r>
                          <m:r>
                            <a:rPr lang="en-US" b="1" i="1" smtClean="0">
                              <a:solidFill>
                                <a:srgbClr val="1C31FC"/>
                              </a:solidFill>
                              <a:latin typeface="Cambria Math" panose="02040503050406030204" pitchFamily="18" charset="0"/>
                            </a:rPr>
                            <m:t>𝒑𝒓𝒆𝒔𝒔𝒖𝒓𝒆</m:t>
                          </m:r>
                        </m:den>
                      </m:f>
                    </m:oMath>
                  </m:oMathPara>
                </a14:m>
                <a:endParaRPr lang="en-US" b="1" dirty="0">
                  <a:solidFill>
                    <a:srgbClr val="1C31FC"/>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35796" y="545276"/>
                <a:ext cx="4983672" cy="572786"/>
              </a:xfrm>
              <a:prstGeom prst="rect">
                <a:avLst/>
              </a:prstGeom>
              <a:blipFill rotWithShape="0">
                <a:blip r:embed="rId2"/>
                <a:stretch>
                  <a:fillRect/>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2645704" y="2157760"/>
            <a:ext cx="4262890" cy="1138382"/>
          </a:xfrm>
          <a:prstGeom prst="rect">
            <a:avLst/>
          </a:prstGeom>
          <a:ln>
            <a:solidFill>
              <a:srgbClr val="FF0000"/>
            </a:solidFill>
          </a:ln>
        </p:spPr>
      </p:pic>
      <p:pic>
        <p:nvPicPr>
          <p:cNvPr id="4" name="Picture 3"/>
          <p:cNvPicPr>
            <a:picLocks noChangeAspect="1"/>
          </p:cNvPicPr>
          <p:nvPr/>
        </p:nvPicPr>
        <p:blipFill>
          <a:blip r:embed="rId4"/>
          <a:stretch>
            <a:fillRect/>
          </a:stretch>
        </p:blipFill>
        <p:spPr>
          <a:xfrm>
            <a:off x="7025314" y="2190414"/>
            <a:ext cx="2094054" cy="735252"/>
          </a:xfrm>
          <a:prstGeom prst="rect">
            <a:avLst/>
          </a:prstGeom>
          <a:ln>
            <a:solidFill>
              <a:srgbClr val="0000FF"/>
            </a:solidFill>
          </a:ln>
        </p:spPr>
      </p:pic>
      <p:pic>
        <p:nvPicPr>
          <p:cNvPr id="5" name="Picture 4"/>
          <p:cNvPicPr>
            <a:picLocks noChangeAspect="1"/>
          </p:cNvPicPr>
          <p:nvPr/>
        </p:nvPicPr>
        <p:blipFill>
          <a:blip r:embed="rId5"/>
          <a:stretch>
            <a:fillRect/>
          </a:stretch>
        </p:blipFill>
        <p:spPr>
          <a:xfrm>
            <a:off x="253417" y="2157760"/>
            <a:ext cx="2275567" cy="1213700"/>
          </a:xfrm>
          <a:prstGeom prst="rect">
            <a:avLst/>
          </a:prstGeom>
          <a:solidFill>
            <a:srgbClr val="FFC000"/>
          </a:solidFill>
          <a:ln w="38100">
            <a:solidFill>
              <a:srgbClr val="0000FF"/>
            </a:solidFill>
          </a:ln>
        </p:spPr>
      </p:pic>
      <p:pic>
        <p:nvPicPr>
          <p:cNvPr id="6" name="Picture 5"/>
          <p:cNvPicPr>
            <a:picLocks noChangeAspect="1"/>
          </p:cNvPicPr>
          <p:nvPr/>
        </p:nvPicPr>
        <p:blipFill>
          <a:blip r:embed="rId6"/>
          <a:stretch>
            <a:fillRect/>
          </a:stretch>
        </p:blipFill>
        <p:spPr>
          <a:xfrm>
            <a:off x="179389" y="1298235"/>
            <a:ext cx="3309608" cy="750607"/>
          </a:xfrm>
          <a:prstGeom prst="rect">
            <a:avLst/>
          </a:prstGeom>
          <a:ln>
            <a:solidFill>
              <a:srgbClr val="FF0000"/>
            </a:solidFill>
          </a:ln>
        </p:spPr>
      </p:pic>
      <p:pic>
        <p:nvPicPr>
          <p:cNvPr id="11" name="Picture 4"/>
          <p:cNvPicPr>
            <a:picLocks noChangeAspect="1" noChangeArrowheads="1"/>
          </p:cNvPicPr>
          <p:nvPr/>
        </p:nvPicPr>
        <p:blipFill>
          <a:blip r:embed="rId7" cstate="print"/>
          <a:srcRect/>
          <a:stretch>
            <a:fillRect/>
          </a:stretch>
        </p:blipFill>
        <p:spPr bwMode="auto">
          <a:xfrm>
            <a:off x="4245072" y="3344627"/>
            <a:ext cx="4898928" cy="3513373"/>
          </a:xfrm>
          <a:prstGeom prst="rect">
            <a:avLst/>
          </a:prstGeom>
          <a:noFill/>
        </p:spPr>
      </p:pic>
      <p:grpSp>
        <p:nvGrpSpPr>
          <p:cNvPr id="7" name="Group 6"/>
          <p:cNvGrpSpPr/>
          <p:nvPr/>
        </p:nvGrpSpPr>
        <p:grpSpPr>
          <a:xfrm>
            <a:off x="63622" y="4437138"/>
            <a:ext cx="4302144" cy="883566"/>
            <a:chOff x="421609" y="0"/>
            <a:chExt cx="5048636" cy="1243911"/>
          </a:xfrm>
        </p:grpSpPr>
        <p:pic>
          <p:nvPicPr>
            <p:cNvPr id="8" name="Picture 7"/>
            <p:cNvPicPr>
              <a:picLocks noChangeAspect="1"/>
            </p:cNvPicPr>
            <p:nvPr/>
          </p:nvPicPr>
          <p:blipFill>
            <a:blip r:embed="rId8"/>
            <a:stretch>
              <a:fillRect/>
            </a:stretch>
          </p:blipFill>
          <p:spPr>
            <a:xfrm>
              <a:off x="995538" y="0"/>
              <a:ext cx="4474707" cy="1243911"/>
            </a:xfrm>
            <a:prstGeom prst="rect">
              <a:avLst/>
            </a:prstGeom>
            <a:ln>
              <a:solidFill>
                <a:srgbClr val="FF0000"/>
              </a:solidFill>
            </a:ln>
          </p:spPr>
        </p:pic>
        <p:sp>
          <p:nvSpPr>
            <p:cNvPr id="9" name="TextBox 8"/>
            <p:cNvSpPr txBox="1"/>
            <p:nvPr/>
          </p:nvSpPr>
          <p:spPr>
            <a:xfrm>
              <a:off x="421609" y="253653"/>
              <a:ext cx="1478331" cy="736605"/>
            </a:xfrm>
            <a:prstGeom prst="rect">
              <a:avLst/>
            </a:prstGeom>
            <a:solidFill>
              <a:srgbClr val="CCECFF"/>
            </a:solidFill>
            <a:ln>
              <a:noFill/>
            </a:ln>
          </p:spPr>
          <p:txBody>
            <a:bodyPr wrap="square" rtlCol="0">
              <a:spAutoFit/>
            </a:bodyPr>
            <a:lstStyle/>
            <a:p>
              <a:r>
                <a:rPr lang="en-US" sz="2800" dirty="0" err="1" smtClean="0"/>
                <a:t>U</a:t>
              </a:r>
              <a:r>
                <a:rPr lang="en-US" sz="2800" baseline="-25000" dirty="0" err="1" smtClean="0"/>
                <a:t>z</a:t>
              </a:r>
              <a:r>
                <a:rPr lang="en-US" sz="2800" baseline="-25000" dirty="0" smtClean="0"/>
                <a:t> </a:t>
              </a:r>
              <a:r>
                <a:rPr lang="en-US" sz="2800" dirty="0" smtClean="0"/>
                <a:t>= 1-</a:t>
              </a:r>
            </a:p>
          </p:txBody>
        </p:sp>
        <p:sp>
          <p:nvSpPr>
            <p:cNvPr id="10" name="TextBox 9"/>
            <p:cNvSpPr txBox="1"/>
            <p:nvPr/>
          </p:nvSpPr>
          <p:spPr>
            <a:xfrm>
              <a:off x="2475187" y="129512"/>
              <a:ext cx="488729" cy="461665"/>
            </a:xfrm>
            <a:prstGeom prst="rect">
              <a:avLst/>
            </a:prstGeom>
            <a:solidFill>
              <a:srgbClr val="CCECFF"/>
            </a:solidFill>
          </p:spPr>
          <p:txBody>
            <a:bodyPr wrap="square" rtlCol="0">
              <a:spAutoFit/>
            </a:bodyPr>
            <a:lstStyle/>
            <a:p>
              <a:r>
                <a:rPr lang="en-US" sz="2400" b="1" dirty="0" smtClean="0"/>
                <a:t>2</a:t>
              </a:r>
              <a:endParaRPr lang="en-US" sz="2400" b="1" dirty="0"/>
            </a:p>
          </p:txBody>
        </p:sp>
      </p:grpSp>
      <p:sp>
        <p:nvSpPr>
          <p:cNvPr id="12" name="Text Box 2"/>
          <p:cNvSpPr txBox="1">
            <a:spLocks noChangeArrowheads="1"/>
          </p:cNvSpPr>
          <p:nvPr/>
        </p:nvSpPr>
        <p:spPr bwMode="auto">
          <a:xfrm>
            <a:off x="179389" y="-19184"/>
            <a:ext cx="442259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eaLnBrk="0" hangingPunct="0">
              <a:spcBef>
                <a:spcPct val="20000"/>
              </a:spcBef>
              <a:buChar char="•"/>
              <a:defRPr sz="3200">
                <a:solidFill>
                  <a:schemeClr val="tx1"/>
                </a:solidFill>
                <a:latin typeface="Arial" charset="0"/>
                <a:cs typeface="Arial" charset="0"/>
              </a:defRPr>
            </a:lvl1pPr>
            <a:lvl2pPr marL="742950" indent="-285750" algn="r" eaLnBrk="0" hangingPunct="0">
              <a:spcBef>
                <a:spcPct val="20000"/>
              </a:spcBef>
              <a:buChar char="–"/>
              <a:defRPr sz="2800">
                <a:solidFill>
                  <a:schemeClr val="tx1"/>
                </a:solidFill>
                <a:latin typeface="Arial" charset="0"/>
                <a:cs typeface="Arial" charset="0"/>
              </a:defRPr>
            </a:lvl2pPr>
            <a:lvl3pPr marL="1143000" indent="-228600" algn="r" eaLnBrk="0" hangingPunct="0">
              <a:spcBef>
                <a:spcPct val="20000"/>
              </a:spcBef>
              <a:buChar char="•"/>
              <a:defRPr sz="2400">
                <a:solidFill>
                  <a:schemeClr val="tx1"/>
                </a:solidFill>
                <a:latin typeface="Arial" charset="0"/>
                <a:cs typeface="Arial" charset="0"/>
              </a:defRPr>
            </a:lvl3pPr>
            <a:lvl4pPr marL="1600200" indent="-228600" algn="r" eaLnBrk="0" hangingPunct="0">
              <a:spcBef>
                <a:spcPct val="20000"/>
              </a:spcBef>
              <a:buChar char="–"/>
              <a:defRPr sz="2000">
                <a:solidFill>
                  <a:schemeClr val="tx1"/>
                </a:solidFill>
                <a:latin typeface="Arial" charset="0"/>
                <a:cs typeface="Arial" charset="0"/>
              </a:defRPr>
            </a:lvl4pPr>
            <a:lvl5pPr marL="2057400" indent="-228600" algn="r"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just" rtl="0" eaLnBrk="1" hangingPunct="1">
              <a:spcBef>
                <a:spcPct val="0"/>
              </a:spcBef>
              <a:buFontTx/>
              <a:buNone/>
            </a:pPr>
            <a:r>
              <a:rPr lang="en-US" altLang="en-US" sz="2800" b="1" u="sng" dirty="0" smtClean="0">
                <a:solidFill>
                  <a:srgbClr val="C00000"/>
                </a:solidFill>
              </a:rPr>
              <a:t>Degree of consolidation</a:t>
            </a:r>
            <a:endParaRPr lang="en-US" altLang="en-US" sz="2800" b="1" u="sng" dirty="0">
              <a:solidFill>
                <a:srgbClr val="C00000"/>
              </a:solidFill>
            </a:endParaRPr>
          </a:p>
        </p:txBody>
      </p:sp>
    </p:spTree>
    <p:extLst>
      <p:ext uri="{BB962C8B-B14F-4D97-AF65-F5344CB8AC3E}">
        <p14:creationId xmlns:p14="http://schemas.microsoft.com/office/powerpoint/2010/main" val="1269252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121" y="425669"/>
            <a:ext cx="8565597" cy="5092262"/>
          </a:xfrm>
          <a:prstGeom prst="rect">
            <a:avLst/>
          </a:prstGeom>
        </p:spPr>
      </p:pic>
    </p:spTree>
    <p:extLst>
      <p:ext uri="{BB962C8B-B14F-4D97-AF65-F5344CB8AC3E}">
        <p14:creationId xmlns:p14="http://schemas.microsoft.com/office/powerpoint/2010/main" val="310273071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rot="16200000">
            <a:off x="2218025" y="449065"/>
            <a:ext cx="5102093" cy="7457090"/>
            <a:chOff x="620" y="616"/>
            <a:chExt cx="4197" cy="3485"/>
          </a:xfrm>
          <a:solidFill>
            <a:srgbClr val="0000FF"/>
          </a:solidFill>
          <a:effectLst>
            <a:glow rad="127000">
              <a:schemeClr val="accent3">
                <a:lumMod val="20000"/>
                <a:lumOff val="80000"/>
                <a:alpha val="48000"/>
              </a:schemeClr>
            </a:glow>
          </a:effectLst>
        </p:grpSpPr>
        <p:sp>
          <p:nvSpPr>
            <p:cNvPr id="4" name="AutoShape 3"/>
            <p:cNvSpPr>
              <a:spLocks noChangeAspect="1" noChangeArrowheads="1" noTextEdit="1"/>
            </p:cNvSpPr>
            <p:nvPr/>
          </p:nvSpPr>
          <p:spPr bwMode="auto">
            <a:xfrm>
              <a:off x="620" y="616"/>
              <a:ext cx="4197" cy="3485"/>
            </a:xfrm>
            <a:prstGeom prst="rect">
              <a:avLst/>
            </a:prstGeom>
            <a:grpFill/>
            <a:ln w="38100">
              <a:solidFill>
                <a:srgbClr val="000000"/>
              </a:solidFill>
              <a:miter lim="800000"/>
              <a:headEnd/>
              <a:tailEnd/>
            </a:ln>
            <a:extLst/>
          </p:spPr>
          <p:txBody>
            <a:bodyPr vert="horz" wrap="square" lIns="91440" tIns="45720" rIns="91440" bIns="45720" numCol="1" anchor="t" anchorCtr="0" compatLnSpc="1">
              <a:prstTxWarp prst="textNoShape">
                <a:avLst/>
              </a:prstTxWarp>
            </a:bodyPr>
            <a:lstStyle/>
            <a:p>
              <a:endParaRPr lang="en-US"/>
            </a:p>
          </p:txBody>
        </p:sp>
        <p:pic>
          <p:nvPicPr>
            <p:cNvPr id="778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 y="616"/>
              <a:ext cx="4206" cy="3491"/>
            </a:xfrm>
            <a:prstGeom prst="rect">
              <a:avLst/>
            </a:prstGeom>
            <a:grpFill/>
            <a:ln w="38100">
              <a:solidFill>
                <a:srgbClr val="000000"/>
              </a:solidFill>
              <a:miter lim="800000"/>
              <a:headEnd/>
              <a:tailEnd/>
            </a:ln>
            <a:extLst/>
          </p:spPr>
        </p:pic>
      </p:grpSp>
      <p:sp>
        <p:nvSpPr>
          <p:cNvPr id="5" name="TextBox 4"/>
          <p:cNvSpPr txBox="1"/>
          <p:nvPr/>
        </p:nvSpPr>
        <p:spPr>
          <a:xfrm>
            <a:off x="331072" y="31521"/>
            <a:ext cx="1796454" cy="523220"/>
          </a:xfrm>
          <a:prstGeom prst="rect">
            <a:avLst/>
          </a:prstGeom>
          <a:noFill/>
        </p:spPr>
        <p:txBody>
          <a:bodyPr wrap="none" rtlCol="0">
            <a:spAutoFit/>
          </a:bodyPr>
          <a:lstStyle/>
          <a:p>
            <a:r>
              <a:rPr lang="en-US" sz="2800" b="1" u="sng" dirty="0" smtClean="0">
                <a:solidFill>
                  <a:srgbClr val="C00000"/>
                </a:solidFill>
              </a:rPr>
              <a:t>Example 1 </a:t>
            </a:r>
            <a:endParaRPr lang="en-US" sz="2800" b="1" u="sng" dirty="0">
              <a:solidFill>
                <a:srgbClr val="C00000"/>
              </a:solidFill>
            </a:endParaRPr>
          </a:p>
        </p:txBody>
      </p:sp>
      <p:sp>
        <p:nvSpPr>
          <p:cNvPr id="6" name="TextBox 5"/>
          <p:cNvSpPr txBox="1"/>
          <p:nvPr/>
        </p:nvSpPr>
        <p:spPr>
          <a:xfrm>
            <a:off x="536029" y="491677"/>
            <a:ext cx="8150772" cy="1015663"/>
          </a:xfrm>
          <a:prstGeom prst="rect">
            <a:avLst/>
          </a:prstGeom>
          <a:noFill/>
        </p:spPr>
        <p:txBody>
          <a:bodyPr wrap="square" rtlCol="0">
            <a:spAutoFit/>
          </a:bodyPr>
          <a:lstStyle/>
          <a:p>
            <a:pPr algn="just"/>
            <a:r>
              <a:rPr lang="en-US" sz="2000" b="1" dirty="0" smtClean="0"/>
              <a:t>A 12 m thick clay layer is </a:t>
            </a:r>
            <a:r>
              <a:rPr lang="en-US" sz="2000" b="1" dirty="0" smtClean="0">
                <a:solidFill>
                  <a:srgbClr val="0000FF"/>
                </a:solidFill>
              </a:rPr>
              <a:t>doubly</a:t>
            </a:r>
            <a:r>
              <a:rPr lang="en-US" sz="2000" b="1" dirty="0" smtClean="0"/>
              <a:t> drained (This means that a very pervious layer compared to the clay exists on top of and under the 12 m clay layer. The coefficient of consolidation </a:t>
            </a:r>
            <a:r>
              <a:rPr lang="en-US" sz="2000" b="1" dirty="0" err="1" smtClean="0">
                <a:solidFill>
                  <a:srgbClr val="0000FF"/>
                </a:solidFill>
              </a:rPr>
              <a:t>C</a:t>
            </a:r>
            <a:r>
              <a:rPr lang="en-US" sz="2000" b="1" baseline="-25000" dirty="0" err="1" smtClean="0">
                <a:solidFill>
                  <a:srgbClr val="0000FF"/>
                </a:solidFill>
              </a:rPr>
              <a:t>v</a:t>
            </a:r>
            <a:r>
              <a:rPr lang="en-US" sz="2000" b="1" dirty="0" smtClean="0">
                <a:solidFill>
                  <a:srgbClr val="0000FF"/>
                </a:solidFill>
              </a:rPr>
              <a:t> = 8.0 X 10</a:t>
            </a:r>
            <a:r>
              <a:rPr lang="en-US" sz="2000" b="1" baseline="30000" dirty="0" smtClean="0">
                <a:solidFill>
                  <a:srgbClr val="0000FF"/>
                </a:solidFill>
              </a:rPr>
              <a:t>-8</a:t>
            </a:r>
            <a:r>
              <a:rPr lang="en-US" sz="2000" b="1" dirty="0" smtClean="0">
                <a:solidFill>
                  <a:srgbClr val="0000FF"/>
                </a:solidFill>
              </a:rPr>
              <a:t> m</a:t>
            </a:r>
            <a:r>
              <a:rPr lang="en-US" sz="2000" b="1" baseline="30000" dirty="0" smtClean="0">
                <a:solidFill>
                  <a:srgbClr val="0000FF"/>
                </a:solidFill>
              </a:rPr>
              <a:t>2</a:t>
            </a:r>
            <a:r>
              <a:rPr lang="en-US" sz="2000" b="1" dirty="0" smtClean="0">
                <a:solidFill>
                  <a:srgbClr val="0000FF"/>
                </a:solidFill>
              </a:rPr>
              <a:t>/s</a:t>
            </a:r>
            <a:r>
              <a:rPr lang="en-US" sz="2000" b="1" dirty="0" smtClean="0"/>
              <a:t>.</a:t>
            </a:r>
            <a:endParaRPr lang="en-US" sz="2000" b="1" dirty="0"/>
          </a:p>
        </p:txBody>
      </p:sp>
      <p:sp>
        <p:nvSpPr>
          <p:cNvPr id="2" name="Rectangle 1"/>
          <p:cNvSpPr/>
          <p:nvPr/>
        </p:nvSpPr>
        <p:spPr>
          <a:xfrm>
            <a:off x="4208929" y="3240741"/>
            <a:ext cx="1559859" cy="29583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98534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1662336" y="1361740"/>
            <a:ext cx="7330964" cy="5257560"/>
          </a:xfrm>
          <a:prstGeom prst="rect">
            <a:avLst/>
          </a:prstGeom>
          <a:noFill/>
        </p:spPr>
      </p:pic>
      <p:cxnSp>
        <p:nvCxnSpPr>
          <p:cNvPr id="8" name="Straight Arrow Connector 7"/>
          <p:cNvCxnSpPr/>
          <p:nvPr/>
        </p:nvCxnSpPr>
        <p:spPr>
          <a:xfrm>
            <a:off x="2955107" y="4855316"/>
            <a:ext cx="362607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549646" y="4855316"/>
            <a:ext cx="2" cy="11351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955107" y="3730709"/>
            <a:ext cx="2680138" cy="5255"/>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603713" y="3735964"/>
            <a:ext cx="0" cy="2254469"/>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955107" y="2611357"/>
            <a:ext cx="3594539" cy="21021"/>
          </a:xfrm>
          <a:prstGeom prst="straightConnector1">
            <a:avLst/>
          </a:prstGeom>
          <a:ln w="38100">
            <a:solidFill>
              <a:schemeClr val="accent3">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549646" y="2632378"/>
            <a:ext cx="0" cy="2222938"/>
          </a:xfrm>
          <a:prstGeom prst="straightConnector1">
            <a:avLst/>
          </a:prstGeom>
          <a:ln w="38100">
            <a:solidFill>
              <a:schemeClr val="accent3">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955106" y="1510399"/>
            <a:ext cx="5691353" cy="0"/>
          </a:xfrm>
          <a:prstGeom prst="straightConnector1">
            <a:avLst/>
          </a:prstGeom>
          <a:ln w="3810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rot="16200000">
            <a:off x="1420653" y="-873966"/>
            <a:ext cx="1074045" cy="3033173"/>
          </a:xfrm>
          <a:prstGeom prst="rect">
            <a:avLst/>
          </a:prstGeom>
        </p:spPr>
      </p:pic>
      <p:sp>
        <p:nvSpPr>
          <p:cNvPr id="3" name="TextBox 2"/>
          <p:cNvSpPr txBox="1"/>
          <p:nvPr/>
        </p:nvSpPr>
        <p:spPr>
          <a:xfrm>
            <a:off x="6160816" y="5421880"/>
            <a:ext cx="720069" cy="461665"/>
          </a:xfrm>
          <a:prstGeom prst="rect">
            <a:avLst/>
          </a:prstGeom>
          <a:solidFill>
            <a:srgbClr val="FFFF00"/>
          </a:solidFill>
        </p:spPr>
        <p:txBody>
          <a:bodyPr wrap="none" rtlCol="0">
            <a:spAutoFit/>
          </a:bodyPr>
          <a:lstStyle/>
          <a:p>
            <a:r>
              <a:rPr lang="en-US" sz="2400" b="1" dirty="0" smtClean="0">
                <a:solidFill>
                  <a:srgbClr val="C00000"/>
                </a:solidFill>
              </a:rPr>
              <a:t>61%</a:t>
            </a:r>
            <a:endParaRPr lang="en-US" sz="2400" b="1" dirty="0">
              <a:solidFill>
                <a:srgbClr val="C00000"/>
              </a:solidFill>
            </a:endParaRPr>
          </a:p>
        </p:txBody>
      </p:sp>
      <p:sp>
        <p:nvSpPr>
          <p:cNvPr id="12" name="TextBox 11"/>
          <p:cNvSpPr txBox="1"/>
          <p:nvPr/>
        </p:nvSpPr>
        <p:spPr>
          <a:xfrm>
            <a:off x="5243678" y="5324863"/>
            <a:ext cx="720069" cy="461665"/>
          </a:xfrm>
          <a:prstGeom prst="rect">
            <a:avLst/>
          </a:prstGeom>
          <a:solidFill>
            <a:srgbClr val="FFFF00"/>
          </a:solidFill>
        </p:spPr>
        <p:txBody>
          <a:bodyPr wrap="none" rtlCol="0">
            <a:spAutoFit/>
          </a:bodyPr>
          <a:lstStyle>
            <a:defPPr>
              <a:defRPr lang="en-US"/>
            </a:defPPr>
            <a:lvl1pPr>
              <a:defRPr sz="2400" b="1">
                <a:solidFill>
                  <a:srgbClr val="C00000"/>
                </a:solidFill>
              </a:defRPr>
            </a:lvl1pPr>
          </a:lstStyle>
          <a:p>
            <a:r>
              <a:rPr lang="en-US" dirty="0"/>
              <a:t>46%</a:t>
            </a:r>
          </a:p>
        </p:txBody>
      </p:sp>
      <p:sp>
        <p:nvSpPr>
          <p:cNvPr id="13" name="TextBox 12"/>
          <p:cNvSpPr txBox="1"/>
          <p:nvPr/>
        </p:nvSpPr>
        <p:spPr>
          <a:xfrm>
            <a:off x="6160815" y="3963626"/>
            <a:ext cx="720069" cy="461665"/>
          </a:xfrm>
          <a:prstGeom prst="rect">
            <a:avLst/>
          </a:prstGeom>
          <a:solidFill>
            <a:srgbClr val="FFFF00"/>
          </a:solidFill>
        </p:spPr>
        <p:txBody>
          <a:bodyPr wrap="none" rtlCol="0">
            <a:spAutoFit/>
          </a:bodyPr>
          <a:lstStyle>
            <a:defPPr>
              <a:defRPr lang="en-US"/>
            </a:defPPr>
            <a:lvl1pPr>
              <a:defRPr sz="2400" b="1">
                <a:solidFill>
                  <a:srgbClr val="C00000"/>
                </a:solidFill>
              </a:defRPr>
            </a:lvl1pPr>
          </a:lstStyle>
          <a:p>
            <a:r>
              <a:rPr lang="en-US" dirty="0"/>
              <a:t>61%</a:t>
            </a:r>
          </a:p>
        </p:txBody>
      </p:sp>
      <p:sp>
        <p:nvSpPr>
          <p:cNvPr id="14" name="TextBox 13"/>
          <p:cNvSpPr txBox="1"/>
          <p:nvPr/>
        </p:nvSpPr>
        <p:spPr>
          <a:xfrm>
            <a:off x="8252320" y="4632365"/>
            <a:ext cx="875561" cy="461665"/>
          </a:xfrm>
          <a:prstGeom prst="rect">
            <a:avLst/>
          </a:prstGeom>
          <a:solidFill>
            <a:srgbClr val="FFFF00"/>
          </a:solidFill>
        </p:spPr>
        <p:txBody>
          <a:bodyPr wrap="none" rtlCol="0">
            <a:spAutoFit/>
          </a:bodyPr>
          <a:lstStyle>
            <a:defPPr>
              <a:defRPr lang="en-US"/>
            </a:defPPr>
            <a:lvl1pPr>
              <a:defRPr sz="2400" b="1">
                <a:solidFill>
                  <a:srgbClr val="C00000"/>
                </a:solidFill>
              </a:defRPr>
            </a:lvl1pPr>
          </a:lstStyle>
          <a:p>
            <a:r>
              <a:rPr lang="en-US" dirty="0"/>
              <a:t>100%</a:t>
            </a:r>
          </a:p>
        </p:txBody>
      </p:sp>
      <p:cxnSp>
        <p:nvCxnSpPr>
          <p:cNvPr id="5" name="Straight Arrow Connector 4"/>
          <p:cNvCxnSpPr/>
          <p:nvPr/>
        </p:nvCxnSpPr>
        <p:spPr>
          <a:xfrm>
            <a:off x="8646458" y="1510399"/>
            <a:ext cx="1" cy="4373146"/>
          </a:xfrm>
          <a:prstGeom prst="straightConnector1">
            <a:avLst/>
          </a:prstGeom>
          <a:ln w="3810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955106" y="5421880"/>
            <a:ext cx="45483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173506" y="3730709"/>
            <a:ext cx="53788" cy="22597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083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1000" fill="hold"/>
                                        <p:tgtEl>
                                          <p:spTgt spid="18"/>
                                        </p:tgtEl>
                                        <p:attrNameLst>
                                          <p:attrName>ppt_w</p:attrName>
                                        </p:attrNameLst>
                                      </p:cBhvr>
                                      <p:tavLst>
                                        <p:tav tm="0">
                                          <p:val>
                                            <p:strVal val="#ppt_w+.3"/>
                                          </p:val>
                                        </p:tav>
                                        <p:tav tm="100000">
                                          <p:val>
                                            <p:strVal val="#ppt_w"/>
                                          </p:val>
                                        </p:tav>
                                      </p:tavLst>
                                    </p:anim>
                                    <p:anim calcmode="lin" valueType="num">
                                      <p:cBhvr>
                                        <p:cTn id="31" dur="1000" fill="hold"/>
                                        <p:tgtEl>
                                          <p:spTgt spid="18"/>
                                        </p:tgtEl>
                                        <p:attrNameLst>
                                          <p:attrName>ppt_h</p:attrName>
                                        </p:attrNameLst>
                                      </p:cBhvr>
                                      <p:tavLst>
                                        <p:tav tm="0">
                                          <p:val>
                                            <p:strVal val="#ppt_h"/>
                                          </p:val>
                                        </p:tav>
                                        <p:tav tm="100000">
                                          <p:val>
                                            <p:strVal val="#ppt_h"/>
                                          </p:val>
                                        </p:tav>
                                      </p:tavLst>
                                    </p:anim>
                                    <p:animEffect transition="in" filter="fade">
                                      <p:cBhvr>
                                        <p:cTn id="32" dur="1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heel(1)">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1000" fill="hold"/>
                                        <p:tgtEl>
                                          <p:spTgt spid="7"/>
                                        </p:tgtEl>
                                        <p:attrNameLst>
                                          <p:attrName>ppt_w</p:attrName>
                                        </p:attrNameLst>
                                      </p:cBhvr>
                                      <p:tavLst>
                                        <p:tav tm="0">
                                          <p:val>
                                            <p:strVal val="#ppt_w+.3"/>
                                          </p:val>
                                        </p:tav>
                                        <p:tav tm="100000">
                                          <p:val>
                                            <p:strVal val="#ppt_w"/>
                                          </p:val>
                                        </p:tav>
                                      </p:tavLst>
                                    </p:anim>
                                    <p:anim calcmode="lin" valueType="num">
                                      <p:cBhvr>
                                        <p:cTn id="43" dur="1000" fill="hold"/>
                                        <p:tgtEl>
                                          <p:spTgt spid="7"/>
                                        </p:tgtEl>
                                        <p:attrNameLst>
                                          <p:attrName>ppt_h</p:attrName>
                                        </p:attrNameLst>
                                      </p:cBhvr>
                                      <p:tavLst>
                                        <p:tav tm="0">
                                          <p:val>
                                            <p:strVal val="#ppt_h"/>
                                          </p:val>
                                        </p:tav>
                                        <p:tav tm="100000">
                                          <p:val>
                                            <p:strVal val="#ppt_h"/>
                                          </p:val>
                                        </p:tav>
                                      </p:tavLst>
                                    </p:anim>
                                    <p:animEffect transition="in" filter="fade">
                                      <p:cBhvr>
                                        <p:cTn id="44" dur="1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strVal val="#ppt_w+.3"/>
                                          </p:val>
                                        </p:tav>
                                        <p:tav tm="100000">
                                          <p:val>
                                            <p:strVal val="#ppt_w"/>
                                          </p:val>
                                        </p:tav>
                                      </p:tavLst>
                                    </p:anim>
                                    <p:anim calcmode="lin" valueType="num">
                                      <p:cBhvr>
                                        <p:cTn id="50" dur="1000" fill="hold"/>
                                        <p:tgtEl>
                                          <p:spTgt spid="11"/>
                                        </p:tgtEl>
                                        <p:attrNameLst>
                                          <p:attrName>ppt_h</p:attrName>
                                        </p:attrNameLst>
                                      </p:cBhvr>
                                      <p:tavLst>
                                        <p:tav tm="0">
                                          <p:val>
                                            <p:strVal val="#ppt_h"/>
                                          </p:val>
                                        </p:tav>
                                        <p:tav tm="100000">
                                          <p:val>
                                            <p:strVal val="#ppt_h"/>
                                          </p:val>
                                        </p:tav>
                                      </p:tavLst>
                                    </p:anim>
                                    <p:animEffect transition="in" filter="fade">
                                      <p:cBhvr>
                                        <p:cTn id="51" dur="10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1000" fill="hold"/>
                                        <p:tgtEl>
                                          <p:spTgt spid="13"/>
                                        </p:tgtEl>
                                        <p:attrNameLst>
                                          <p:attrName>ppt_w</p:attrName>
                                        </p:attrNameLst>
                                      </p:cBhvr>
                                      <p:tavLst>
                                        <p:tav tm="0">
                                          <p:val>
                                            <p:fltVal val="0"/>
                                          </p:val>
                                        </p:tav>
                                        <p:tav tm="100000">
                                          <p:val>
                                            <p:strVal val="#ppt_w"/>
                                          </p:val>
                                        </p:tav>
                                      </p:tavLst>
                                    </p:anim>
                                    <p:anim calcmode="lin" valueType="num">
                                      <p:cBhvr>
                                        <p:cTn id="57" dur="1000" fill="hold"/>
                                        <p:tgtEl>
                                          <p:spTgt spid="13"/>
                                        </p:tgtEl>
                                        <p:attrNameLst>
                                          <p:attrName>ppt_h</p:attrName>
                                        </p:attrNameLst>
                                      </p:cBhvr>
                                      <p:tavLst>
                                        <p:tav tm="0">
                                          <p:val>
                                            <p:fltVal val="0"/>
                                          </p:val>
                                        </p:tav>
                                        <p:tav tm="100000">
                                          <p:val>
                                            <p:strVal val="#ppt_h"/>
                                          </p:val>
                                        </p:tav>
                                      </p:tavLst>
                                    </p:anim>
                                    <p:anim calcmode="lin" valueType="num">
                                      <p:cBhvr>
                                        <p:cTn id="58" dur="1000" fill="hold"/>
                                        <p:tgtEl>
                                          <p:spTgt spid="13"/>
                                        </p:tgtEl>
                                        <p:attrNameLst>
                                          <p:attrName>style.rotation</p:attrName>
                                        </p:attrNameLst>
                                      </p:cBhvr>
                                      <p:tavLst>
                                        <p:tav tm="0">
                                          <p:val>
                                            <p:fltVal val="90"/>
                                          </p:val>
                                        </p:tav>
                                        <p:tav tm="100000">
                                          <p:val>
                                            <p:fltVal val="0"/>
                                          </p:val>
                                        </p:tav>
                                      </p:tavLst>
                                    </p:anim>
                                    <p:animEffect transition="in" filter="fade">
                                      <p:cBhvr>
                                        <p:cTn id="59" dur="10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50" presetClass="entr" presetSubtype="0" decel="100000"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1000" fill="hold"/>
                                        <p:tgtEl>
                                          <p:spTgt spid="15"/>
                                        </p:tgtEl>
                                        <p:attrNameLst>
                                          <p:attrName>ppt_w</p:attrName>
                                        </p:attrNameLst>
                                      </p:cBhvr>
                                      <p:tavLst>
                                        <p:tav tm="0">
                                          <p:val>
                                            <p:strVal val="#ppt_w+.3"/>
                                          </p:val>
                                        </p:tav>
                                        <p:tav tm="100000">
                                          <p:val>
                                            <p:strVal val="#ppt_w"/>
                                          </p:val>
                                        </p:tav>
                                      </p:tavLst>
                                    </p:anim>
                                    <p:anim calcmode="lin" valueType="num">
                                      <p:cBhvr>
                                        <p:cTn id="65" dur="1000" fill="hold"/>
                                        <p:tgtEl>
                                          <p:spTgt spid="15"/>
                                        </p:tgtEl>
                                        <p:attrNameLst>
                                          <p:attrName>ppt_h</p:attrName>
                                        </p:attrNameLst>
                                      </p:cBhvr>
                                      <p:tavLst>
                                        <p:tav tm="0">
                                          <p:val>
                                            <p:strVal val="#ppt_h"/>
                                          </p:val>
                                        </p:tav>
                                        <p:tav tm="100000">
                                          <p:val>
                                            <p:strVal val="#ppt_h"/>
                                          </p:val>
                                        </p:tav>
                                      </p:tavLst>
                                    </p:anim>
                                    <p:animEffect transition="in" filter="fade">
                                      <p:cBhvr>
                                        <p:cTn id="66" dur="10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Effect transition="in" filter="fade">
                                      <p:cBhvr>
                                        <p:cTn id="7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86243" y="61164"/>
            <a:ext cx="5205560" cy="6858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
                <a:srgbClr val="0000FF"/>
              </a:buClr>
            </a:pPr>
            <a:r>
              <a:rPr lang="en-US" sz="2800" b="1" u="sng" dirty="0" smtClean="0">
                <a:solidFill>
                  <a:srgbClr val="A50021"/>
                </a:solidFill>
                <a:latin typeface="+mn-lt"/>
              </a:rPr>
              <a:t>Average degree of consolidation</a:t>
            </a:r>
            <a:endParaRPr lang="en-AU" sz="2800" b="1" u="sng" dirty="0">
              <a:solidFill>
                <a:srgbClr val="A50021"/>
              </a:solidFill>
              <a:latin typeface="+mn-lt"/>
            </a:endParaRPr>
          </a:p>
        </p:txBody>
      </p:sp>
      <p:sp>
        <p:nvSpPr>
          <p:cNvPr id="3" name="TextBox 2"/>
          <p:cNvSpPr txBox="1"/>
          <p:nvPr/>
        </p:nvSpPr>
        <p:spPr>
          <a:xfrm>
            <a:off x="488734" y="693678"/>
            <a:ext cx="8024648" cy="830997"/>
          </a:xfrm>
          <a:prstGeom prst="rect">
            <a:avLst/>
          </a:prstGeom>
          <a:noFill/>
        </p:spPr>
        <p:txBody>
          <a:bodyPr wrap="square" rtlCol="0">
            <a:spAutoFit/>
          </a:bodyPr>
          <a:lstStyle/>
          <a:p>
            <a:pPr marL="342900" indent="-342900" algn="just">
              <a:buFont typeface="Courier New" panose="02070309020205020404" pitchFamily="49" charset="0"/>
              <a:buChar char="o"/>
            </a:pPr>
            <a:r>
              <a:rPr lang="en-US" sz="2400" b="1" dirty="0" smtClean="0"/>
              <a:t>In most cases, we are not interested in how much a given point in a layer has consolidated. </a:t>
            </a:r>
            <a:endParaRPr lang="en-US" sz="2400" b="1" dirty="0"/>
          </a:p>
        </p:txBody>
      </p:sp>
      <p:sp>
        <p:nvSpPr>
          <p:cNvPr id="4" name="TextBox 3"/>
          <p:cNvSpPr txBox="1"/>
          <p:nvPr/>
        </p:nvSpPr>
        <p:spPr>
          <a:xfrm>
            <a:off x="488734" y="1632063"/>
            <a:ext cx="8024648" cy="830997"/>
          </a:xfrm>
          <a:prstGeom prst="rect">
            <a:avLst/>
          </a:prstGeom>
          <a:noFill/>
        </p:spPr>
        <p:txBody>
          <a:bodyPr wrap="square" rtlCol="0">
            <a:spAutoFit/>
          </a:bodyPr>
          <a:lstStyle/>
          <a:p>
            <a:pPr marL="342900" indent="-342900" algn="just">
              <a:buFont typeface="Courier New" panose="02070309020205020404" pitchFamily="49" charset="0"/>
              <a:buChar char="o"/>
            </a:pPr>
            <a:r>
              <a:rPr lang="en-US" sz="2400" b="1" dirty="0" smtClean="0"/>
              <a:t>Of more practical interest is the </a:t>
            </a:r>
            <a:r>
              <a:rPr lang="en-US" sz="2400" b="1" i="1" dirty="0" smtClean="0">
                <a:solidFill>
                  <a:srgbClr val="0000FF"/>
                </a:solidFill>
              </a:rPr>
              <a:t>average degree or percent consolidation</a:t>
            </a:r>
            <a:r>
              <a:rPr lang="en-US" sz="2400" b="1" dirty="0" smtClean="0"/>
              <a:t> of the </a:t>
            </a:r>
            <a:r>
              <a:rPr lang="en-US" sz="2400" b="1" u="sng" dirty="0" smtClean="0">
                <a:solidFill>
                  <a:srgbClr val="FF0000"/>
                </a:solidFill>
              </a:rPr>
              <a:t>entire</a:t>
            </a:r>
            <a:r>
              <a:rPr lang="en-US" sz="2400" b="1" dirty="0" smtClean="0"/>
              <a:t> layer.</a:t>
            </a:r>
            <a:endParaRPr lang="en-US" sz="2400" b="1" dirty="0"/>
          </a:p>
        </p:txBody>
      </p:sp>
      <p:sp>
        <p:nvSpPr>
          <p:cNvPr id="5" name="TextBox 4"/>
          <p:cNvSpPr txBox="1"/>
          <p:nvPr/>
        </p:nvSpPr>
        <p:spPr>
          <a:xfrm>
            <a:off x="488734" y="2601980"/>
            <a:ext cx="8024648" cy="1569660"/>
          </a:xfrm>
          <a:prstGeom prst="rect">
            <a:avLst/>
          </a:prstGeom>
          <a:noFill/>
        </p:spPr>
        <p:txBody>
          <a:bodyPr wrap="square" rtlCol="0">
            <a:spAutoFit/>
          </a:bodyPr>
          <a:lstStyle/>
          <a:p>
            <a:pPr marL="342900" indent="-342900" algn="just">
              <a:buFont typeface="Courier New" panose="02070309020205020404" pitchFamily="49" charset="0"/>
              <a:buChar char="o"/>
            </a:pPr>
            <a:r>
              <a:rPr lang="en-US" sz="2400" b="1" dirty="0" smtClean="0"/>
              <a:t>This value, denoted by U or </a:t>
            </a:r>
            <a:r>
              <a:rPr lang="en-US" sz="2400" b="1" dirty="0" err="1" smtClean="0"/>
              <a:t>U</a:t>
            </a:r>
            <a:r>
              <a:rPr lang="en-US" sz="2400" b="1" baseline="-25000" dirty="0" err="1" smtClean="0"/>
              <a:t>av</a:t>
            </a:r>
            <a:r>
              <a:rPr lang="en-US" sz="2400" b="1" dirty="0"/>
              <a:t> </a:t>
            </a:r>
            <a:r>
              <a:rPr lang="en-US" sz="2400" b="1" dirty="0" smtClean="0"/>
              <a:t>, is a measure of how much the </a:t>
            </a:r>
            <a:r>
              <a:rPr lang="en-US" sz="2400" b="1" dirty="0" smtClean="0">
                <a:solidFill>
                  <a:srgbClr val="C00000"/>
                </a:solidFill>
              </a:rPr>
              <a:t>entire</a:t>
            </a:r>
            <a:r>
              <a:rPr lang="en-US" sz="2400" b="1" dirty="0" smtClean="0"/>
              <a:t> layer has consolidated and thus it can be directly related to the </a:t>
            </a:r>
            <a:r>
              <a:rPr lang="en-US" sz="2400" b="1" dirty="0" smtClean="0">
                <a:solidFill>
                  <a:srgbClr val="0000FF"/>
                </a:solidFill>
              </a:rPr>
              <a:t>total settlement</a:t>
            </a:r>
            <a:r>
              <a:rPr lang="en-US" sz="2400" b="1" dirty="0" smtClean="0"/>
              <a:t> of the layer at a given </a:t>
            </a:r>
            <a:r>
              <a:rPr lang="en-US" sz="2400" b="1" dirty="0" smtClean="0">
                <a:solidFill>
                  <a:srgbClr val="0000FF"/>
                </a:solidFill>
              </a:rPr>
              <a:t>time</a:t>
            </a:r>
            <a:r>
              <a:rPr lang="en-US" sz="2400" b="1" dirty="0" smtClean="0"/>
              <a:t> after loading.</a:t>
            </a:r>
            <a:endParaRPr lang="en-US" sz="2400" b="1" dirty="0"/>
          </a:p>
        </p:txBody>
      </p:sp>
      <p:sp>
        <p:nvSpPr>
          <p:cNvPr id="6" name="TextBox 5"/>
          <p:cNvSpPr txBox="1"/>
          <p:nvPr/>
        </p:nvSpPr>
        <p:spPr>
          <a:xfrm>
            <a:off x="488734" y="4226524"/>
            <a:ext cx="8024648" cy="830997"/>
          </a:xfrm>
          <a:prstGeom prst="rect">
            <a:avLst/>
          </a:prstGeom>
          <a:noFill/>
        </p:spPr>
        <p:txBody>
          <a:bodyPr wrap="square" rtlCol="0">
            <a:spAutoFit/>
          </a:bodyPr>
          <a:lstStyle/>
          <a:p>
            <a:pPr marL="342900" indent="-342900" algn="just">
              <a:buFont typeface="Courier New" panose="02070309020205020404" pitchFamily="49" charset="0"/>
              <a:buChar char="o"/>
            </a:pPr>
            <a:r>
              <a:rPr lang="en-US" sz="2400" b="1" dirty="0" smtClean="0"/>
              <a:t>Note that </a:t>
            </a:r>
            <a:r>
              <a:rPr lang="en-US" sz="2400" b="1" dirty="0" smtClean="0">
                <a:solidFill>
                  <a:srgbClr val="0000FF"/>
                </a:solidFill>
              </a:rPr>
              <a:t>U</a:t>
            </a:r>
            <a:r>
              <a:rPr lang="en-US" sz="2400" b="1" dirty="0" smtClean="0"/>
              <a:t> can be expressed as either a </a:t>
            </a:r>
            <a:r>
              <a:rPr lang="en-US" sz="2400" b="1" dirty="0" smtClean="0">
                <a:solidFill>
                  <a:srgbClr val="1C31FC"/>
                </a:solidFill>
              </a:rPr>
              <a:t>decimal</a:t>
            </a:r>
            <a:r>
              <a:rPr lang="en-US" sz="2400" b="1" dirty="0" smtClean="0"/>
              <a:t> or a </a:t>
            </a:r>
            <a:r>
              <a:rPr lang="en-US" sz="2400" b="1" dirty="0" smtClean="0">
                <a:solidFill>
                  <a:srgbClr val="1C31FC"/>
                </a:solidFill>
              </a:rPr>
              <a:t>percentage</a:t>
            </a:r>
            <a:r>
              <a:rPr lang="en-US" sz="2400" b="1" dirty="0" smtClean="0"/>
              <a:t>.</a:t>
            </a:r>
            <a:endParaRPr lang="en-US" sz="2400" b="1" dirty="0"/>
          </a:p>
        </p:txBody>
      </p:sp>
      <p:sp>
        <p:nvSpPr>
          <p:cNvPr id="7" name="TextBox 6"/>
          <p:cNvSpPr txBox="1"/>
          <p:nvPr/>
        </p:nvSpPr>
        <p:spPr>
          <a:xfrm>
            <a:off x="488734" y="5128171"/>
            <a:ext cx="8024648" cy="1200329"/>
          </a:xfrm>
          <a:prstGeom prst="rect">
            <a:avLst/>
          </a:prstGeom>
          <a:noFill/>
        </p:spPr>
        <p:txBody>
          <a:bodyPr wrap="square" rtlCol="0">
            <a:spAutoFit/>
          </a:bodyPr>
          <a:lstStyle/>
          <a:p>
            <a:pPr marL="342900" indent="-342900" algn="just">
              <a:buFont typeface="Courier New" panose="02070309020205020404" pitchFamily="49" charset="0"/>
              <a:buChar char="o"/>
            </a:pPr>
            <a:r>
              <a:rPr lang="en-US" sz="2400" b="1" dirty="0" smtClean="0"/>
              <a:t>To obtain the average degree of consolidation over the entire layer corresponding to a given </a:t>
            </a:r>
            <a:r>
              <a:rPr lang="en-US" sz="2400" b="1" u="sng" dirty="0" smtClean="0">
                <a:solidFill>
                  <a:srgbClr val="1C31FC"/>
                </a:solidFill>
              </a:rPr>
              <a:t>time</a:t>
            </a:r>
            <a:r>
              <a:rPr lang="en-US" sz="2400" b="1" dirty="0" smtClean="0"/>
              <a:t> </a:t>
            </a:r>
            <a:r>
              <a:rPr lang="en-US" sz="2400" b="1" u="sng" dirty="0">
                <a:solidFill>
                  <a:srgbClr val="1C31FC"/>
                </a:solidFill>
              </a:rPr>
              <a:t>factor</a:t>
            </a:r>
            <a:r>
              <a:rPr lang="en-US" sz="2400" b="1" dirty="0" smtClean="0"/>
              <a:t> we have to find the area under the </a:t>
            </a:r>
            <a:r>
              <a:rPr lang="en-US" sz="2400" b="1" dirty="0" err="1" smtClean="0">
                <a:solidFill>
                  <a:srgbClr val="0000FF"/>
                </a:solidFill>
              </a:rPr>
              <a:t>T</a:t>
            </a:r>
            <a:r>
              <a:rPr lang="en-US" sz="2400" b="1" baseline="-25000" dirty="0" err="1" smtClean="0">
                <a:solidFill>
                  <a:srgbClr val="0000FF"/>
                </a:solidFill>
              </a:rPr>
              <a:t>v</a:t>
            </a:r>
            <a:r>
              <a:rPr lang="en-US" sz="2400" b="1" dirty="0" smtClean="0"/>
              <a:t> curve.</a:t>
            </a:r>
            <a:endParaRPr lang="en-US" sz="2400" b="1" dirty="0"/>
          </a:p>
        </p:txBody>
      </p:sp>
    </p:spTree>
    <p:extLst>
      <p:ext uri="{BB962C8B-B14F-4D97-AF65-F5344CB8AC3E}">
        <p14:creationId xmlns:p14="http://schemas.microsoft.com/office/powerpoint/2010/main" val="351029268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Text Box 3"/>
          <p:cNvSpPr txBox="1">
            <a:spLocks noChangeArrowheads="1"/>
          </p:cNvSpPr>
          <p:nvPr/>
        </p:nvSpPr>
        <p:spPr bwMode="auto">
          <a:xfrm>
            <a:off x="381000" y="388226"/>
            <a:ext cx="8458200" cy="830997"/>
          </a:xfrm>
          <a:prstGeom prst="rect">
            <a:avLst/>
          </a:prstGeom>
          <a:noFill/>
          <a:ln w="9525">
            <a:noFill/>
            <a:miter lim="800000"/>
            <a:headEnd/>
            <a:tailEnd/>
          </a:ln>
          <a:effectLst/>
        </p:spPr>
        <p:txBody>
          <a:bodyPr wrap="square">
            <a:spAutoFit/>
          </a:bodyPr>
          <a:lstStyle/>
          <a:p>
            <a:pPr algn="l" rtl="0">
              <a:spcBef>
                <a:spcPct val="50000"/>
              </a:spcBef>
            </a:pPr>
            <a:r>
              <a:rPr lang="en-US" sz="2400" b="1" dirty="0" smtClean="0">
                <a:latin typeface="+mn-lt"/>
              </a:rPr>
              <a:t>The average degree of consolidation for the entire depth of clay layer is,</a:t>
            </a:r>
          </a:p>
        </p:txBody>
      </p:sp>
      <p:graphicFrame>
        <p:nvGraphicFramePr>
          <p:cNvPr id="19" name="Object 18"/>
          <p:cNvGraphicFramePr>
            <a:graphicFrameLocks noChangeAspect="1"/>
          </p:cNvGraphicFramePr>
          <p:nvPr>
            <p:extLst>
              <p:ext uri="{D42A27DB-BD31-4B8C-83A1-F6EECF244321}">
                <p14:modId xmlns:p14="http://schemas.microsoft.com/office/powerpoint/2010/main" val="2825355035"/>
              </p:ext>
            </p:extLst>
          </p:nvPr>
        </p:nvGraphicFramePr>
        <p:xfrm>
          <a:off x="431541" y="1252322"/>
          <a:ext cx="2772307" cy="1325886"/>
        </p:xfrm>
        <a:graphic>
          <a:graphicData uri="http://schemas.openxmlformats.org/presentationml/2006/ole">
            <mc:AlternateContent xmlns:mc="http://schemas.openxmlformats.org/markup-compatibility/2006">
              <mc:Choice xmlns:v="urn:schemas-microsoft-com:vml" Requires="v">
                <p:oleObj spid="_x0000_s48426" name="Equation" r:id="rId3" imgW="1460160" imgH="698400" progId="Equation.3">
                  <p:embed/>
                </p:oleObj>
              </mc:Choice>
              <mc:Fallback>
                <p:oleObj name="Equation" r:id="rId3" imgW="1460160" imgH="698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541" y="1252322"/>
                        <a:ext cx="2772307" cy="1325886"/>
                      </a:xfrm>
                      <a:prstGeom prst="rect">
                        <a:avLst/>
                      </a:prstGeom>
                      <a:noFill/>
                      <a:extLst/>
                    </p:spPr>
                  </p:pic>
                </p:oleObj>
              </mc:Fallback>
            </mc:AlternateContent>
          </a:graphicData>
        </a:graphic>
      </p:graphicFrame>
      <p:sp>
        <p:nvSpPr>
          <p:cNvPr id="23" name="Oval 22"/>
          <p:cNvSpPr/>
          <p:nvPr/>
        </p:nvSpPr>
        <p:spPr>
          <a:xfrm>
            <a:off x="2123728" y="1068307"/>
            <a:ext cx="1029579" cy="1264135"/>
          </a:xfrm>
          <a:prstGeom prst="ellipse">
            <a:avLst/>
          </a:prstGeom>
          <a:solidFill>
            <a:srgbClr val="FFC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052908" y="684317"/>
            <a:ext cx="5901954" cy="4457711"/>
            <a:chOff x="4052908" y="684317"/>
            <a:chExt cx="5901954" cy="4457711"/>
          </a:xfrm>
        </p:grpSpPr>
        <p:sp>
          <p:nvSpPr>
            <p:cNvPr id="24" name="Freeform 23"/>
            <p:cNvSpPr/>
            <p:nvPr/>
          </p:nvSpPr>
          <p:spPr>
            <a:xfrm>
              <a:off x="5099871" y="1463664"/>
              <a:ext cx="3805872" cy="3279048"/>
            </a:xfrm>
            <a:custGeom>
              <a:avLst/>
              <a:gdLst>
                <a:gd name="connsiteX0" fmla="*/ 5204883 w 5217583"/>
                <a:gd name="connsiteY0" fmla="*/ 0 h 4307417"/>
                <a:gd name="connsiteX1" fmla="*/ 3007783 w 5217583"/>
                <a:gd name="connsiteY1" fmla="*/ 533400 h 4307417"/>
                <a:gd name="connsiteX2" fmla="*/ 1763183 w 5217583"/>
                <a:gd name="connsiteY2" fmla="*/ 863600 h 4307417"/>
                <a:gd name="connsiteX3" fmla="*/ 1077383 w 5217583"/>
                <a:gd name="connsiteY3" fmla="*/ 1117600 h 4307417"/>
                <a:gd name="connsiteX4" fmla="*/ 607483 w 5217583"/>
                <a:gd name="connsiteY4" fmla="*/ 1358900 h 4307417"/>
                <a:gd name="connsiteX5" fmla="*/ 289983 w 5217583"/>
                <a:gd name="connsiteY5" fmla="*/ 1600200 h 4307417"/>
                <a:gd name="connsiteX6" fmla="*/ 61383 w 5217583"/>
                <a:gd name="connsiteY6" fmla="*/ 1879600 h 4307417"/>
                <a:gd name="connsiteX7" fmla="*/ 10583 w 5217583"/>
                <a:gd name="connsiteY7" fmla="*/ 2184400 h 4307417"/>
                <a:gd name="connsiteX8" fmla="*/ 124883 w 5217583"/>
                <a:gd name="connsiteY8" fmla="*/ 2514600 h 4307417"/>
                <a:gd name="connsiteX9" fmla="*/ 455083 w 5217583"/>
                <a:gd name="connsiteY9" fmla="*/ 2832100 h 4307417"/>
                <a:gd name="connsiteX10" fmla="*/ 924983 w 5217583"/>
                <a:gd name="connsiteY10" fmla="*/ 3149600 h 4307417"/>
                <a:gd name="connsiteX11" fmla="*/ 1750483 w 5217583"/>
                <a:gd name="connsiteY11" fmla="*/ 3454400 h 4307417"/>
                <a:gd name="connsiteX12" fmla="*/ 3147483 w 5217583"/>
                <a:gd name="connsiteY12" fmla="*/ 3822700 h 4307417"/>
                <a:gd name="connsiteX13" fmla="*/ 4392083 w 5217583"/>
                <a:gd name="connsiteY13" fmla="*/ 4127500 h 4307417"/>
                <a:gd name="connsiteX14" fmla="*/ 5217583 w 5217583"/>
                <a:gd name="connsiteY14" fmla="*/ 4292600 h 430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17583" h="4307417">
                  <a:moveTo>
                    <a:pt x="5204883" y="0"/>
                  </a:moveTo>
                  <a:lnTo>
                    <a:pt x="3007783" y="533400"/>
                  </a:lnTo>
                  <a:cubicBezTo>
                    <a:pt x="2434166" y="677333"/>
                    <a:pt x="2084916" y="766233"/>
                    <a:pt x="1763183" y="863600"/>
                  </a:cubicBezTo>
                  <a:cubicBezTo>
                    <a:pt x="1441450" y="960967"/>
                    <a:pt x="1270000" y="1035050"/>
                    <a:pt x="1077383" y="1117600"/>
                  </a:cubicBezTo>
                  <a:cubicBezTo>
                    <a:pt x="884766" y="1200150"/>
                    <a:pt x="738716" y="1278467"/>
                    <a:pt x="607483" y="1358900"/>
                  </a:cubicBezTo>
                  <a:cubicBezTo>
                    <a:pt x="476250" y="1439333"/>
                    <a:pt x="381000" y="1513417"/>
                    <a:pt x="289983" y="1600200"/>
                  </a:cubicBezTo>
                  <a:cubicBezTo>
                    <a:pt x="198966" y="1686983"/>
                    <a:pt x="107950" y="1782233"/>
                    <a:pt x="61383" y="1879600"/>
                  </a:cubicBezTo>
                  <a:cubicBezTo>
                    <a:pt x="14816" y="1976967"/>
                    <a:pt x="0" y="2078567"/>
                    <a:pt x="10583" y="2184400"/>
                  </a:cubicBezTo>
                  <a:cubicBezTo>
                    <a:pt x="21166" y="2290233"/>
                    <a:pt x="50800" y="2406650"/>
                    <a:pt x="124883" y="2514600"/>
                  </a:cubicBezTo>
                  <a:cubicBezTo>
                    <a:pt x="198966" y="2622550"/>
                    <a:pt x="321733" y="2726267"/>
                    <a:pt x="455083" y="2832100"/>
                  </a:cubicBezTo>
                  <a:cubicBezTo>
                    <a:pt x="588433" y="2937933"/>
                    <a:pt x="709083" y="3045883"/>
                    <a:pt x="924983" y="3149600"/>
                  </a:cubicBezTo>
                  <a:cubicBezTo>
                    <a:pt x="1140883" y="3253317"/>
                    <a:pt x="1380066" y="3342217"/>
                    <a:pt x="1750483" y="3454400"/>
                  </a:cubicBezTo>
                  <a:cubicBezTo>
                    <a:pt x="2120900" y="3566583"/>
                    <a:pt x="3147483" y="3822700"/>
                    <a:pt x="3147483" y="3822700"/>
                  </a:cubicBezTo>
                  <a:lnTo>
                    <a:pt x="4392083" y="4127500"/>
                  </a:lnTo>
                  <a:cubicBezTo>
                    <a:pt x="4737100" y="4205817"/>
                    <a:pt x="4991100" y="4307417"/>
                    <a:pt x="5217583" y="4292600"/>
                  </a:cubicBezTo>
                </a:path>
              </a:pathLst>
            </a:custGeom>
            <a:solidFill>
              <a:srgbClr val="92D050"/>
            </a:solid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ectangle 25"/>
            <p:cNvSpPr/>
            <p:nvPr/>
          </p:nvSpPr>
          <p:spPr>
            <a:xfrm>
              <a:off x="4896036" y="1462870"/>
              <a:ext cx="4009707" cy="3279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a:off x="4896036" y="1140597"/>
              <a:ext cx="3943164" cy="1588"/>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516216" y="684317"/>
              <a:ext cx="504056" cy="461665"/>
            </a:xfrm>
            <a:prstGeom prst="rect">
              <a:avLst/>
            </a:prstGeom>
            <a:noFill/>
          </p:spPr>
          <p:txBody>
            <a:bodyPr wrap="square" rtlCol="0">
              <a:spAutoFit/>
            </a:bodyPr>
            <a:lstStyle/>
            <a:p>
              <a:pPr algn="l" rtl="0"/>
              <a:r>
                <a:rPr lang="en-US" sz="2400" dirty="0" err="1" smtClean="0">
                  <a:latin typeface="Times New Roman" pitchFamily="18" charset="0"/>
                  <a:cs typeface="Times New Roman" pitchFamily="18" charset="0"/>
                </a:rPr>
                <a:t>u</a:t>
              </a:r>
              <a:r>
                <a:rPr lang="en-US" sz="2400" baseline="-25000" dirty="0" err="1" smtClean="0">
                  <a:latin typeface="Times New Roman" pitchFamily="18" charset="0"/>
                  <a:cs typeface="Times New Roman" pitchFamily="18" charset="0"/>
                </a:rPr>
                <a:t>o</a:t>
              </a:r>
              <a:endParaRPr lang="en-US" sz="2400" baseline="-25000" dirty="0">
                <a:latin typeface="Times New Roman" pitchFamily="18" charset="0"/>
                <a:cs typeface="Times New Roman" pitchFamily="18" charset="0"/>
              </a:endParaRPr>
            </a:p>
          </p:txBody>
        </p:sp>
        <p:sp>
          <p:nvSpPr>
            <p:cNvPr id="31" name="TextBox 30"/>
            <p:cNvSpPr txBox="1"/>
            <p:nvPr/>
          </p:nvSpPr>
          <p:spPr>
            <a:xfrm>
              <a:off x="5658197" y="4741918"/>
              <a:ext cx="4296665" cy="400110"/>
            </a:xfrm>
            <a:prstGeom prst="rect">
              <a:avLst/>
            </a:prstGeom>
            <a:noFill/>
          </p:spPr>
          <p:txBody>
            <a:bodyPr wrap="square" rtlCol="0">
              <a:spAutoFit/>
            </a:bodyPr>
            <a:lstStyle/>
            <a:p>
              <a:pPr algn="l" rtl="0"/>
              <a:r>
                <a:rPr lang="en-US" sz="2000" dirty="0" smtClean="0">
                  <a:latin typeface="Times New Roman" pitchFamily="18" charset="0"/>
                  <a:cs typeface="Times New Roman" pitchFamily="18" charset="0"/>
                </a:rPr>
                <a:t>Degree of consolidation</a:t>
              </a:r>
              <a:endParaRPr lang="en-US" sz="2000" baseline="-25000" dirty="0">
                <a:latin typeface="Times New Roman" pitchFamily="18" charset="0"/>
                <a:cs typeface="Times New Roman" pitchFamily="18" charset="0"/>
              </a:endParaRPr>
            </a:p>
          </p:txBody>
        </p:sp>
        <p:sp>
          <p:nvSpPr>
            <p:cNvPr id="45" name="TextBox 44"/>
            <p:cNvSpPr txBox="1"/>
            <p:nvPr/>
          </p:nvSpPr>
          <p:spPr>
            <a:xfrm>
              <a:off x="4052908" y="2762909"/>
              <a:ext cx="743744" cy="400110"/>
            </a:xfrm>
            <a:prstGeom prst="rect">
              <a:avLst/>
            </a:prstGeom>
            <a:solidFill>
              <a:schemeClr val="bg1"/>
            </a:solidFill>
          </p:spPr>
          <p:txBody>
            <a:bodyPr wrap="square" rtlCol="0">
              <a:spAutoFit/>
            </a:bodyPr>
            <a:lstStyle/>
            <a:p>
              <a:pPr algn="l" rtl="0"/>
              <a:r>
                <a:rPr lang="en-US" sz="2000" dirty="0" smtClean="0">
                  <a:latin typeface="Times New Roman" pitchFamily="18" charset="0"/>
                  <a:cs typeface="Times New Roman" pitchFamily="18" charset="0"/>
                </a:rPr>
                <a:t>2 </a:t>
              </a:r>
              <a:r>
                <a:rPr lang="en-US" sz="2000" dirty="0" err="1" smtClean="0">
                  <a:latin typeface="Times New Roman" pitchFamily="18" charset="0"/>
                  <a:cs typeface="Times New Roman" pitchFamily="18" charset="0"/>
                </a:rPr>
                <a:t>H</a:t>
              </a:r>
              <a:r>
                <a:rPr lang="en-US" sz="2000" baseline="-25000" dirty="0" err="1" smtClean="0">
                  <a:latin typeface="Times New Roman" pitchFamily="18" charset="0"/>
                  <a:cs typeface="Times New Roman" pitchFamily="18" charset="0"/>
                </a:rPr>
                <a:t>dr</a:t>
              </a:r>
              <a:endParaRPr lang="en-US" sz="2000" baseline="-25000" dirty="0">
                <a:latin typeface="Times New Roman" pitchFamily="18" charset="0"/>
                <a:cs typeface="Times New Roman" pitchFamily="18" charset="0"/>
              </a:endParaRPr>
            </a:p>
          </p:txBody>
        </p:sp>
        <p:cxnSp>
          <p:nvCxnSpPr>
            <p:cNvPr id="22" name="Straight Arrow Connector 21"/>
            <p:cNvCxnSpPr/>
            <p:nvPr/>
          </p:nvCxnSpPr>
          <p:spPr>
            <a:xfrm rot="5400000">
              <a:off x="3040488" y="3102394"/>
              <a:ext cx="3279048" cy="1588"/>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 name="Line Callout 2 29"/>
            <p:cNvSpPr/>
            <p:nvPr/>
          </p:nvSpPr>
          <p:spPr>
            <a:xfrm>
              <a:off x="6516216" y="2334114"/>
              <a:ext cx="2052228" cy="1319256"/>
            </a:xfrm>
            <a:prstGeom prst="borderCallout2">
              <a:avLst>
                <a:gd name="adj1" fmla="val 56072"/>
                <a:gd name="adj2" fmla="val -4426"/>
                <a:gd name="adj3" fmla="val 55005"/>
                <a:gd name="adj4" fmla="val -42455"/>
                <a:gd name="adj5" fmla="val -51715"/>
                <a:gd name="adj6" fmla="val -18553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2060"/>
                  </a:solidFill>
                </a:rPr>
                <a:t>Area under the pore pressure curve</a:t>
              </a:r>
              <a:endParaRPr lang="en-US" sz="2400" dirty="0">
                <a:solidFill>
                  <a:srgbClr val="002060"/>
                </a:solidFill>
              </a:endParaRPr>
            </a:p>
          </p:txBody>
        </p:sp>
      </p:grpSp>
      <p:sp>
        <p:nvSpPr>
          <p:cNvPr id="20" name="Rectangle 2"/>
          <p:cNvSpPr txBox="1">
            <a:spLocks noChangeArrowheads="1"/>
          </p:cNvSpPr>
          <p:nvPr/>
        </p:nvSpPr>
        <p:spPr>
          <a:xfrm>
            <a:off x="186243" y="-80730"/>
            <a:ext cx="5205560" cy="6858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
                <a:srgbClr val="0000FF"/>
              </a:buClr>
            </a:pPr>
            <a:r>
              <a:rPr lang="en-US" sz="2800" b="1" u="sng" dirty="0" smtClean="0">
                <a:solidFill>
                  <a:srgbClr val="A50021"/>
                </a:solidFill>
                <a:latin typeface="+mn-lt"/>
              </a:rPr>
              <a:t>Average degree of consolidation</a:t>
            </a:r>
            <a:endParaRPr lang="en-AU" sz="2800" b="1" u="sng" dirty="0">
              <a:solidFill>
                <a:srgbClr val="A50021"/>
              </a:solidFill>
              <a:latin typeface="+mn-lt"/>
            </a:endParaRPr>
          </a:p>
        </p:txBody>
      </p:sp>
      <p:pic>
        <p:nvPicPr>
          <p:cNvPr id="6" name="Picture 5"/>
          <p:cNvPicPr>
            <a:picLocks noChangeAspect="1"/>
          </p:cNvPicPr>
          <p:nvPr/>
        </p:nvPicPr>
        <p:blipFill>
          <a:blip r:embed="rId5"/>
          <a:stretch>
            <a:fillRect/>
          </a:stretch>
        </p:blipFill>
        <p:spPr>
          <a:xfrm>
            <a:off x="302427" y="5244525"/>
            <a:ext cx="3993239" cy="1127793"/>
          </a:xfrm>
          <a:prstGeom prst="rect">
            <a:avLst/>
          </a:prstGeom>
          <a:ln w="28575">
            <a:solidFill>
              <a:srgbClr val="FF0000"/>
            </a:solidFill>
          </a:ln>
        </p:spPr>
      </p:pic>
      <p:sp>
        <p:nvSpPr>
          <p:cNvPr id="7" name="TextBox 6"/>
          <p:cNvSpPr txBox="1"/>
          <p:nvPr/>
        </p:nvSpPr>
        <p:spPr>
          <a:xfrm>
            <a:off x="103753" y="2609021"/>
            <a:ext cx="3652623" cy="707886"/>
          </a:xfrm>
          <a:prstGeom prst="rect">
            <a:avLst/>
          </a:prstGeom>
          <a:noFill/>
        </p:spPr>
        <p:txBody>
          <a:bodyPr wrap="square" rtlCol="0">
            <a:spAutoFit/>
          </a:bodyPr>
          <a:lstStyle/>
          <a:p>
            <a:r>
              <a:rPr lang="en-US" sz="2000" b="1" dirty="0" smtClean="0"/>
              <a:t>Substituting the expression of </a:t>
            </a:r>
            <a:r>
              <a:rPr lang="en-US" sz="2000" b="1" dirty="0" err="1" smtClean="0"/>
              <a:t>u</a:t>
            </a:r>
            <a:r>
              <a:rPr lang="en-US" sz="2000" b="1" baseline="-25000" dirty="0" err="1" smtClean="0"/>
              <a:t>z</a:t>
            </a:r>
            <a:r>
              <a:rPr lang="en-US" sz="2000" b="1" dirty="0" smtClean="0"/>
              <a:t> given by</a:t>
            </a:r>
            <a:endParaRPr lang="en-US" sz="2000" b="1" dirty="0"/>
          </a:p>
        </p:txBody>
      </p:sp>
      <p:pic>
        <p:nvPicPr>
          <p:cNvPr id="25" name="Picture 24"/>
          <p:cNvPicPr>
            <a:picLocks noChangeAspect="1"/>
          </p:cNvPicPr>
          <p:nvPr/>
        </p:nvPicPr>
        <p:blipFill>
          <a:blip r:embed="rId6"/>
          <a:stretch>
            <a:fillRect/>
          </a:stretch>
        </p:blipFill>
        <p:spPr>
          <a:xfrm>
            <a:off x="381000" y="3451119"/>
            <a:ext cx="3238676" cy="864871"/>
          </a:xfrm>
          <a:prstGeom prst="rect">
            <a:avLst/>
          </a:prstGeom>
          <a:ln>
            <a:solidFill>
              <a:srgbClr val="FF0000"/>
            </a:solidFill>
          </a:ln>
        </p:spPr>
      </p:pic>
      <p:sp>
        <p:nvSpPr>
          <p:cNvPr id="32" name="TextBox 31"/>
          <p:cNvSpPr txBox="1"/>
          <p:nvPr/>
        </p:nvSpPr>
        <p:spPr>
          <a:xfrm>
            <a:off x="200348" y="4524275"/>
            <a:ext cx="4059805" cy="400110"/>
          </a:xfrm>
          <a:prstGeom prst="rect">
            <a:avLst/>
          </a:prstGeom>
          <a:noFill/>
        </p:spPr>
        <p:txBody>
          <a:bodyPr wrap="square" rtlCol="0">
            <a:spAutoFit/>
          </a:bodyPr>
          <a:lstStyle/>
          <a:p>
            <a:r>
              <a:rPr lang="en-US" sz="2000" b="1" dirty="0" smtClean="0"/>
              <a:t>Into Eq. (&amp;) and integrating, yields</a:t>
            </a:r>
            <a:endParaRPr lang="en-US" sz="2000" b="1" dirty="0"/>
          </a:p>
        </p:txBody>
      </p:sp>
      <p:sp>
        <p:nvSpPr>
          <p:cNvPr id="33" name="TextBox 32"/>
          <p:cNvSpPr txBox="1"/>
          <p:nvPr/>
        </p:nvSpPr>
        <p:spPr>
          <a:xfrm>
            <a:off x="3069048" y="1390902"/>
            <a:ext cx="1226618" cy="523220"/>
          </a:xfrm>
          <a:prstGeom prst="rect">
            <a:avLst/>
          </a:prstGeom>
          <a:noFill/>
        </p:spPr>
        <p:txBody>
          <a:bodyPr wrap="none" rtlCol="0">
            <a:spAutoFit/>
          </a:bodyPr>
          <a:lstStyle/>
          <a:p>
            <a:r>
              <a:rPr lang="en-US" sz="2800" dirty="0" smtClean="0"/>
              <a:t>…… (&amp;)</a:t>
            </a:r>
            <a:endParaRPr lang="en-US" sz="2800" dirty="0"/>
          </a:p>
        </p:txBody>
      </p:sp>
    </p:spTree>
    <p:extLst>
      <p:ext uri="{BB962C8B-B14F-4D97-AF65-F5344CB8AC3E}">
        <p14:creationId xmlns:p14="http://schemas.microsoft.com/office/powerpoint/2010/main" val="537871093"/>
      </p:ext>
    </p:extLst>
  </p:cSld>
  <p:clrMapOvr>
    <a:masterClrMapping/>
  </p:clrMapOvr>
  <p:transition advTm="50000">
    <p:dissolv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3351" y="744943"/>
            <a:ext cx="5140649" cy="361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2"/>
          <p:cNvSpPr txBox="1">
            <a:spLocks noChangeArrowheads="1"/>
          </p:cNvSpPr>
          <p:nvPr/>
        </p:nvSpPr>
        <p:spPr>
          <a:xfrm>
            <a:off x="311281" y="0"/>
            <a:ext cx="3692070" cy="6858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buClr>
                <a:srgbClr val="0000FF"/>
              </a:buClr>
            </a:pPr>
            <a:r>
              <a:rPr lang="en-US" sz="2800" b="1" u="sng" dirty="0" smtClean="0">
                <a:solidFill>
                  <a:srgbClr val="C00000"/>
                </a:solidFill>
                <a:latin typeface="+mn-lt"/>
              </a:rPr>
              <a:t>Variation of U with </a:t>
            </a:r>
            <a:r>
              <a:rPr lang="en-US" sz="2800" b="1" u="sng" dirty="0" err="1" smtClean="0">
                <a:solidFill>
                  <a:srgbClr val="C00000"/>
                </a:solidFill>
                <a:latin typeface="+mn-lt"/>
              </a:rPr>
              <a:t>T</a:t>
            </a:r>
            <a:r>
              <a:rPr lang="en-US" sz="2800" b="1" u="sng" baseline="-25000" dirty="0" err="1" smtClean="0">
                <a:solidFill>
                  <a:srgbClr val="C00000"/>
                </a:solidFill>
                <a:latin typeface="+mn-lt"/>
              </a:rPr>
              <a:t>v</a:t>
            </a:r>
            <a:endParaRPr lang="en-AU" sz="2800" b="1" u="sng" baseline="-25000" dirty="0">
              <a:solidFill>
                <a:srgbClr val="C00000"/>
              </a:solidFill>
              <a:latin typeface="+mn-lt"/>
            </a:endParaRPr>
          </a:p>
        </p:txBody>
      </p:sp>
      <p:pic>
        <p:nvPicPr>
          <p:cNvPr id="5" name="Picture 4" descr="scan0009.jpg"/>
          <p:cNvPicPr>
            <a:picLocks noChangeAspect="1"/>
          </p:cNvPicPr>
          <p:nvPr/>
        </p:nvPicPr>
        <p:blipFill rotWithShape="1">
          <a:blip r:embed="rId3" cstate="print"/>
          <a:srcRect t="13276" r="58997" b="6478"/>
          <a:stretch/>
        </p:blipFill>
        <p:spPr>
          <a:xfrm>
            <a:off x="312371" y="603052"/>
            <a:ext cx="3271975" cy="3901967"/>
          </a:xfrm>
          <a:prstGeom prst="rect">
            <a:avLst/>
          </a:prstGeom>
          <a:ln>
            <a:solidFill>
              <a:srgbClr val="0000FF"/>
            </a:solidFill>
          </a:ln>
        </p:spPr>
      </p:pic>
      <p:sp>
        <p:nvSpPr>
          <p:cNvPr id="2" name="Rectangle 1"/>
          <p:cNvSpPr/>
          <p:nvPr/>
        </p:nvSpPr>
        <p:spPr>
          <a:xfrm>
            <a:off x="961694" y="3001438"/>
            <a:ext cx="2427890" cy="1616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72200" y="3761174"/>
            <a:ext cx="2427890" cy="1629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24695" y="5766342"/>
            <a:ext cx="7846952" cy="861774"/>
          </a:xfrm>
          <a:prstGeom prst="rect">
            <a:avLst/>
          </a:prstGeom>
        </p:spPr>
        <p:txBody>
          <a:bodyPr wrap="square">
            <a:spAutoFit/>
          </a:bodyPr>
          <a:lstStyle/>
          <a:p>
            <a:pPr algn="l" rtl="0">
              <a:spcBef>
                <a:spcPct val="50000"/>
              </a:spcBef>
            </a:pPr>
            <a:r>
              <a:rPr lang="en-US" sz="2000" b="1" dirty="0" err="1" smtClean="0"/>
              <a:t>S</a:t>
            </a:r>
            <a:r>
              <a:rPr lang="en-US" sz="2000" b="1" baseline="-25000" dirty="0" err="1" smtClean="0"/>
              <a:t>c</a:t>
            </a:r>
            <a:r>
              <a:rPr lang="en-US" sz="2000" b="1" baseline="-25000" dirty="0" smtClean="0"/>
              <a:t>(t)</a:t>
            </a:r>
            <a:r>
              <a:rPr lang="en-US" sz="2000" b="1" dirty="0" smtClean="0"/>
              <a:t> = Settlement at any time, </a:t>
            </a:r>
            <a:r>
              <a:rPr lang="en-US" sz="2000" b="1" dirty="0" smtClean="0">
                <a:solidFill>
                  <a:srgbClr val="0000FF"/>
                </a:solidFill>
              </a:rPr>
              <a:t>t</a:t>
            </a:r>
          </a:p>
          <a:p>
            <a:pPr marL="520700" indent="-520700" algn="l" rtl="0">
              <a:spcBef>
                <a:spcPct val="50000"/>
              </a:spcBef>
            </a:pPr>
            <a:r>
              <a:rPr lang="en-US" sz="2000" b="1" dirty="0" smtClean="0"/>
              <a:t>S</a:t>
            </a:r>
            <a:r>
              <a:rPr lang="en-US" sz="2000" b="1" baseline="-25000" dirty="0" smtClean="0"/>
              <a:t>c</a:t>
            </a:r>
            <a:r>
              <a:rPr lang="en-US" sz="2000" b="1" dirty="0" smtClean="0"/>
              <a:t> = Ultimate primary consolidation settlement of the layer.</a:t>
            </a:r>
          </a:p>
        </p:txBody>
      </p:sp>
      <p:pic>
        <p:nvPicPr>
          <p:cNvPr id="9" name="Picture 8"/>
          <p:cNvPicPr>
            <a:picLocks noChangeAspect="1"/>
          </p:cNvPicPr>
          <p:nvPr/>
        </p:nvPicPr>
        <p:blipFill>
          <a:blip r:embed="rId4"/>
          <a:stretch>
            <a:fillRect/>
          </a:stretch>
        </p:blipFill>
        <p:spPr>
          <a:xfrm>
            <a:off x="530565" y="4880231"/>
            <a:ext cx="1323663" cy="930624"/>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3400090" y="5011741"/>
                <a:ext cx="2489722" cy="472373"/>
              </a:xfrm>
              <a:prstGeom prst="rect">
                <a:avLst/>
              </a:prstGeom>
              <a:solidFill>
                <a:schemeClr val="accent1">
                  <a:lumMod val="20000"/>
                  <a:lumOff val="80000"/>
                </a:schemeClr>
              </a:solidFill>
            </p:spPr>
            <p:txBody>
              <a:bodyPr wrap="square" lIns="0" tIns="0" rIns="0" bIns="0" rtlCol="0">
                <a:spAutoFit/>
              </a:bodyPr>
              <a:lstStyle>
                <a:defPPr>
                  <a:defRPr lang="en-US"/>
                </a:defPPr>
                <a:lvl1pPr>
                  <a:defRPr sz="2800" b="1" i="1">
                    <a:solidFill>
                      <a:srgbClr val="C0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a:latin typeface="Cambria Math" panose="02040503050406030204" pitchFamily="18" charset="0"/>
                            </a:rPr>
                            <m:t>𝑺</m:t>
                          </m:r>
                        </m:e>
                        <m:sub>
                          <m:r>
                            <a:rPr lang="en-US" b="1" i="1" smtClean="0">
                              <a:latin typeface="Cambria Math" panose="02040503050406030204" pitchFamily="18" charset="0"/>
                            </a:rPr>
                            <m:t>𝒄</m:t>
                          </m:r>
                          <m:r>
                            <a:rPr lang="en-US">
                              <a:latin typeface="Cambria Math" panose="02040503050406030204" pitchFamily="18" charset="0"/>
                            </a:rPr>
                            <m:t>(</m:t>
                          </m:r>
                          <m:r>
                            <a:rPr lang="en-US">
                              <a:latin typeface="Cambria Math" panose="02040503050406030204" pitchFamily="18" charset="0"/>
                            </a:rPr>
                            <m:t>𝒕</m:t>
                          </m:r>
                          <m:r>
                            <a:rPr lang="en-US">
                              <a:latin typeface="Cambria Math" panose="02040503050406030204" pitchFamily="18" charset="0"/>
                            </a:rPr>
                            <m:t>)</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𝑼</m:t>
                          </m:r>
                        </m:e>
                        <m:sub>
                          <m:r>
                            <a:rPr lang="en-US">
                              <a:latin typeface="Cambria Math" panose="02040503050406030204" pitchFamily="18" charset="0"/>
                            </a:rPr>
                            <m:t>(</m:t>
                          </m:r>
                          <m:r>
                            <a:rPr lang="en-US">
                              <a:latin typeface="Cambria Math" panose="02040503050406030204" pitchFamily="18" charset="0"/>
                            </a:rPr>
                            <m:t>𝒕</m:t>
                          </m:r>
                          <m:r>
                            <a:rPr lang="en-US">
                              <a:latin typeface="Cambria Math" panose="02040503050406030204" pitchFamily="18" charset="0"/>
                            </a:rPr>
                            <m:t>)</m:t>
                          </m:r>
                        </m:sub>
                      </m:sSub>
                      <m:sSub>
                        <m:sSubPr>
                          <m:ctrlPr>
                            <a:rPr lang="en-US" i="1">
                              <a:latin typeface="Cambria Math" panose="02040503050406030204" pitchFamily="18" charset="0"/>
                            </a:rPr>
                          </m:ctrlPr>
                        </m:sSubPr>
                        <m:e>
                          <m:r>
                            <a:rPr lang="en-US">
                              <a:latin typeface="Cambria Math" panose="02040503050406030204" pitchFamily="18" charset="0"/>
                            </a:rPr>
                            <m:t>𝑺</m:t>
                          </m:r>
                        </m:e>
                        <m:sub>
                          <m:r>
                            <a:rPr lang="en-US" b="1" i="1" smtClean="0">
                              <a:latin typeface="Cambria Math" panose="02040503050406030204" pitchFamily="18" charset="0"/>
                            </a:rPr>
                            <m:t>𝒄</m:t>
                          </m:r>
                        </m:sub>
                      </m:sSub>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3400090" y="5011741"/>
                <a:ext cx="2489722" cy="472373"/>
              </a:xfrm>
              <a:prstGeom prst="rect">
                <a:avLst/>
              </a:prstGeom>
              <a:blipFill rotWithShape="0">
                <a:blip r:embed="rId5"/>
                <a:stretch>
                  <a:fillRect/>
                </a:stretch>
              </a:blipFill>
            </p:spPr>
            <p:txBody>
              <a:bodyPr/>
              <a:lstStyle/>
              <a:p>
                <a:r>
                  <a:rPr lang="en-US">
                    <a:noFill/>
                  </a:rPr>
                  <a:t> </a:t>
                </a:r>
              </a:p>
            </p:txBody>
          </p:sp>
        </mc:Fallback>
      </mc:AlternateContent>
      <p:sp>
        <p:nvSpPr>
          <p:cNvPr id="3" name="Right Arrow 2"/>
          <p:cNvSpPr/>
          <p:nvPr/>
        </p:nvSpPr>
        <p:spPr>
          <a:xfrm>
            <a:off x="2186145" y="5160685"/>
            <a:ext cx="1014255" cy="23044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543958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99480" y="4325983"/>
            <a:ext cx="3824955" cy="1080265"/>
          </a:xfrm>
          <a:prstGeom prst="rect">
            <a:avLst/>
          </a:prstGeom>
          <a:ln w="28575">
            <a:solidFill>
              <a:srgbClr val="FF0000"/>
            </a:solidFill>
          </a:ln>
        </p:spPr>
      </p:pic>
      <p:pic>
        <p:nvPicPr>
          <p:cNvPr id="3" name="Picture 2"/>
          <p:cNvPicPr>
            <a:picLocks noChangeAspect="1"/>
          </p:cNvPicPr>
          <p:nvPr/>
        </p:nvPicPr>
        <p:blipFill>
          <a:blip r:embed="rId4"/>
          <a:stretch>
            <a:fillRect/>
          </a:stretch>
        </p:blipFill>
        <p:spPr>
          <a:xfrm>
            <a:off x="103843" y="3979039"/>
            <a:ext cx="4216416" cy="1125971"/>
          </a:xfrm>
          <a:prstGeom prst="rect">
            <a:avLst/>
          </a:prstGeom>
          <a:ln>
            <a:solidFill>
              <a:srgbClr val="FF0000"/>
            </a:solidFill>
          </a:ln>
        </p:spPr>
      </p:pic>
      <p:pic>
        <p:nvPicPr>
          <p:cNvPr id="6" name="Picture 5"/>
          <p:cNvPicPr>
            <a:picLocks noChangeAspect="1"/>
          </p:cNvPicPr>
          <p:nvPr/>
        </p:nvPicPr>
        <p:blipFill>
          <a:blip r:embed="rId5"/>
          <a:stretch>
            <a:fillRect/>
          </a:stretch>
        </p:blipFill>
        <p:spPr>
          <a:xfrm>
            <a:off x="463160" y="5562182"/>
            <a:ext cx="3810297" cy="1045537"/>
          </a:xfrm>
          <a:prstGeom prst="rect">
            <a:avLst/>
          </a:prstGeom>
          <a:ln>
            <a:solidFill>
              <a:srgbClr val="FF0000"/>
            </a:solidFill>
          </a:ln>
        </p:spPr>
      </p:pic>
      <p:sp>
        <p:nvSpPr>
          <p:cNvPr id="7" name="TextBox 6"/>
          <p:cNvSpPr txBox="1"/>
          <p:nvPr/>
        </p:nvSpPr>
        <p:spPr>
          <a:xfrm>
            <a:off x="28521" y="5823169"/>
            <a:ext cx="1130760" cy="523220"/>
          </a:xfrm>
          <a:prstGeom prst="rect">
            <a:avLst/>
          </a:prstGeom>
          <a:solidFill>
            <a:srgbClr val="CCECFF"/>
          </a:solidFill>
          <a:ln>
            <a:noFill/>
          </a:ln>
        </p:spPr>
        <p:txBody>
          <a:bodyPr wrap="square" rtlCol="0">
            <a:spAutoFit/>
          </a:bodyPr>
          <a:lstStyle/>
          <a:p>
            <a:r>
              <a:rPr lang="en-US" sz="2800" dirty="0" err="1" smtClean="0"/>
              <a:t>U</a:t>
            </a:r>
            <a:r>
              <a:rPr lang="en-US" sz="2800" baseline="-25000" dirty="0" err="1" smtClean="0"/>
              <a:t>z</a:t>
            </a:r>
            <a:r>
              <a:rPr lang="en-US" sz="2800" baseline="-25000" dirty="0" smtClean="0"/>
              <a:t> </a:t>
            </a:r>
            <a:r>
              <a:rPr lang="en-US" sz="2800" dirty="0" smtClean="0"/>
              <a:t>= 1-</a:t>
            </a:r>
          </a:p>
        </p:txBody>
      </p:sp>
      <p:sp>
        <p:nvSpPr>
          <p:cNvPr id="8" name="TextBox 7"/>
          <p:cNvSpPr txBox="1"/>
          <p:nvPr/>
        </p:nvSpPr>
        <p:spPr>
          <a:xfrm>
            <a:off x="1623079" y="5879430"/>
            <a:ext cx="416162" cy="388040"/>
          </a:xfrm>
          <a:prstGeom prst="rect">
            <a:avLst/>
          </a:prstGeom>
          <a:solidFill>
            <a:srgbClr val="CCECFF"/>
          </a:solidFill>
        </p:spPr>
        <p:txBody>
          <a:bodyPr wrap="square" rtlCol="0">
            <a:spAutoFit/>
          </a:bodyPr>
          <a:lstStyle/>
          <a:p>
            <a:r>
              <a:rPr lang="en-US" sz="2400" b="1" dirty="0" smtClean="0"/>
              <a:t>2</a:t>
            </a:r>
            <a:endParaRPr lang="en-US" sz="2400" b="1" dirty="0"/>
          </a:p>
        </p:txBody>
      </p:sp>
      <p:pic>
        <p:nvPicPr>
          <p:cNvPr id="9" name="Picture 8"/>
          <p:cNvPicPr>
            <a:picLocks noChangeAspect="1"/>
          </p:cNvPicPr>
          <p:nvPr/>
        </p:nvPicPr>
        <p:blipFill>
          <a:blip r:embed="rId6"/>
          <a:stretch>
            <a:fillRect/>
          </a:stretch>
        </p:blipFill>
        <p:spPr>
          <a:xfrm>
            <a:off x="103843" y="2622696"/>
            <a:ext cx="3566353" cy="808836"/>
          </a:xfrm>
          <a:prstGeom prst="rect">
            <a:avLst/>
          </a:prstGeom>
          <a:ln>
            <a:solidFill>
              <a:srgbClr val="FF0000"/>
            </a:solidFill>
          </a:ln>
        </p:spPr>
      </p:pic>
      <p:sp>
        <p:nvSpPr>
          <p:cNvPr id="10" name="Down Arrow 9"/>
          <p:cNvSpPr/>
          <p:nvPr/>
        </p:nvSpPr>
        <p:spPr>
          <a:xfrm>
            <a:off x="1790273" y="2054200"/>
            <a:ext cx="308056" cy="5684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1790273" y="3448753"/>
            <a:ext cx="308056" cy="4900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81538252"/>
              </p:ext>
            </p:extLst>
          </p:nvPr>
        </p:nvGraphicFramePr>
        <p:xfrm>
          <a:off x="5537919" y="2310366"/>
          <a:ext cx="2792883" cy="1335727"/>
        </p:xfrm>
        <a:graphic>
          <a:graphicData uri="http://schemas.openxmlformats.org/presentationml/2006/ole">
            <mc:AlternateContent xmlns:mc="http://schemas.openxmlformats.org/markup-compatibility/2006">
              <mc:Choice xmlns:v="urn:schemas-microsoft-com:vml" Requires="v">
                <p:oleObj spid="_x0000_s80933" name="Equation" r:id="rId7" imgW="1460160" imgH="698400" progId="Equation.3">
                  <p:embed/>
                </p:oleObj>
              </mc:Choice>
              <mc:Fallback>
                <p:oleObj name="Equation" r:id="rId7" imgW="1460160" imgH="698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7919" y="2310366"/>
                        <a:ext cx="2792883" cy="1335727"/>
                      </a:xfrm>
                      <a:prstGeom prst="rect">
                        <a:avLst/>
                      </a:prstGeom>
                      <a:noFill/>
                      <a:ln>
                        <a:solidFill>
                          <a:srgbClr val="FF0000"/>
                        </a:solidFill>
                      </a:ln>
                      <a:extLst/>
                    </p:spPr>
                  </p:pic>
                </p:oleObj>
              </mc:Fallback>
            </mc:AlternateContent>
          </a:graphicData>
        </a:graphic>
      </p:graphicFrame>
      <p:sp>
        <p:nvSpPr>
          <p:cNvPr id="14" name="Oval 13"/>
          <p:cNvSpPr/>
          <p:nvPr/>
        </p:nvSpPr>
        <p:spPr>
          <a:xfrm>
            <a:off x="6497169" y="3565126"/>
            <a:ext cx="1029579" cy="126413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16200000">
            <a:off x="4440100" y="1995845"/>
            <a:ext cx="323571" cy="187206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6971058" y="3646093"/>
            <a:ext cx="438271" cy="67462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8521" y="527982"/>
            <a:ext cx="8802647" cy="707886"/>
          </a:xfrm>
          <a:prstGeom prst="rect">
            <a:avLst/>
          </a:prstGeom>
          <a:noFill/>
        </p:spPr>
        <p:txBody>
          <a:bodyPr wrap="square" rtlCol="0">
            <a:spAutoFit/>
          </a:bodyPr>
          <a:lstStyle>
            <a:defPPr>
              <a:defRPr lang="en-US"/>
            </a:defPPr>
            <a:lvl1pPr marL="342900" indent="-342900" algn="just">
              <a:buClr>
                <a:srgbClr val="FF0000"/>
              </a:buClr>
              <a:buSzPct val="150000"/>
              <a:buFont typeface="Courier New" panose="02070309020205020404" pitchFamily="49" charset="0"/>
              <a:buChar char="o"/>
              <a:defRPr sz="2400" b="1"/>
            </a:lvl1pPr>
          </a:lstStyle>
          <a:p>
            <a:r>
              <a:rPr lang="en-US" sz="2000" dirty="0" smtClean="0"/>
              <a:t>Because consolidation progress by the dissipation of excess pore water pressure, the degree of consolidation at a distance </a:t>
            </a:r>
            <a:r>
              <a:rPr lang="en-US" sz="2000" dirty="0" smtClean="0">
                <a:solidFill>
                  <a:srgbClr val="FF0000"/>
                </a:solidFill>
              </a:rPr>
              <a:t>z</a:t>
            </a:r>
            <a:r>
              <a:rPr lang="en-US" sz="2000" dirty="0" smtClean="0"/>
              <a:t> at any time </a:t>
            </a:r>
            <a:r>
              <a:rPr lang="en-US" sz="2000" dirty="0" smtClean="0">
                <a:solidFill>
                  <a:srgbClr val="FF0000"/>
                </a:solidFill>
              </a:rPr>
              <a:t>t</a:t>
            </a:r>
            <a:r>
              <a:rPr lang="en-US" sz="2000" dirty="0" smtClean="0"/>
              <a:t> is given by:</a:t>
            </a:r>
            <a:endParaRPr lang="en-US" sz="2000" dirty="0"/>
          </a:p>
        </p:txBody>
      </p:sp>
      <mc:AlternateContent xmlns:mc="http://schemas.openxmlformats.org/markup-compatibility/2006" xmlns:a14="http://schemas.microsoft.com/office/drawing/2010/main">
        <mc:Choice Requires="a14">
          <p:sp>
            <p:nvSpPr>
              <p:cNvPr id="22" name="TextBox 21"/>
              <p:cNvSpPr txBox="1"/>
              <p:nvPr/>
            </p:nvSpPr>
            <p:spPr>
              <a:xfrm>
                <a:off x="103843" y="1404175"/>
                <a:ext cx="5537605" cy="636456"/>
              </a:xfrm>
              <a:prstGeom prst="rect">
                <a:avLst/>
              </a:prstGeom>
              <a:noFill/>
              <a:ln>
                <a:solidFill>
                  <a:srgbClr val="FF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solidFill>
                                <a:srgbClr val="1C31FC"/>
                              </a:solidFill>
                              <a:latin typeface="Cambria Math" panose="02040503050406030204" pitchFamily="18" charset="0"/>
                            </a:rPr>
                          </m:ctrlPr>
                        </m:sSubPr>
                        <m:e>
                          <m:r>
                            <a:rPr lang="en-US" sz="2000" b="1" i="1" smtClean="0">
                              <a:solidFill>
                                <a:srgbClr val="1C31FC"/>
                              </a:solidFill>
                              <a:latin typeface="Cambria Math" panose="02040503050406030204" pitchFamily="18" charset="0"/>
                            </a:rPr>
                            <m:t>𝑼</m:t>
                          </m:r>
                        </m:e>
                        <m:sub>
                          <m:r>
                            <a:rPr lang="en-US" sz="2000" b="1" i="1" smtClean="0">
                              <a:solidFill>
                                <a:srgbClr val="1C31FC"/>
                              </a:solidFill>
                              <a:latin typeface="Cambria Math" panose="02040503050406030204" pitchFamily="18" charset="0"/>
                            </a:rPr>
                            <m:t>𝒛</m:t>
                          </m:r>
                        </m:sub>
                      </m:sSub>
                      <m:r>
                        <a:rPr lang="en-US" sz="2000" b="1" i="1" smtClean="0">
                          <a:solidFill>
                            <a:srgbClr val="1C31FC"/>
                          </a:solidFill>
                          <a:latin typeface="Cambria Math" panose="02040503050406030204" pitchFamily="18" charset="0"/>
                        </a:rPr>
                        <m:t>=</m:t>
                      </m:r>
                      <m:f>
                        <m:fPr>
                          <m:ctrlPr>
                            <a:rPr lang="en-US" sz="2000" b="1" i="1" smtClean="0">
                              <a:solidFill>
                                <a:srgbClr val="1C31FC"/>
                              </a:solidFill>
                              <a:latin typeface="Cambria Math" panose="02040503050406030204" pitchFamily="18" charset="0"/>
                            </a:rPr>
                          </m:ctrlPr>
                        </m:fPr>
                        <m:num>
                          <m:r>
                            <a:rPr lang="en-US" sz="2000" b="1" i="1" smtClean="0">
                              <a:solidFill>
                                <a:srgbClr val="1C31FC"/>
                              </a:solidFill>
                              <a:latin typeface="Cambria Math" panose="02040503050406030204" pitchFamily="18" charset="0"/>
                            </a:rPr>
                            <m:t>𝒆𝒙𝒄𝒆𝒔𝒔</m:t>
                          </m:r>
                          <m:r>
                            <a:rPr lang="en-US" sz="2000" b="1" i="1" smtClean="0">
                              <a:solidFill>
                                <a:srgbClr val="1C31FC"/>
                              </a:solidFill>
                              <a:latin typeface="Cambria Math" panose="02040503050406030204" pitchFamily="18" charset="0"/>
                            </a:rPr>
                            <m:t> </m:t>
                          </m:r>
                          <m:r>
                            <a:rPr lang="en-US" sz="2000" b="1" i="1" smtClean="0">
                              <a:solidFill>
                                <a:srgbClr val="1C31FC"/>
                              </a:solidFill>
                              <a:latin typeface="Cambria Math" panose="02040503050406030204" pitchFamily="18" charset="0"/>
                            </a:rPr>
                            <m:t>𝒑𝒐𝒓𝒆</m:t>
                          </m:r>
                          <m:r>
                            <a:rPr lang="en-US" sz="2000" b="1" i="1" smtClean="0">
                              <a:solidFill>
                                <a:srgbClr val="1C31FC"/>
                              </a:solidFill>
                              <a:latin typeface="Cambria Math" panose="02040503050406030204" pitchFamily="18" charset="0"/>
                            </a:rPr>
                            <m:t> </m:t>
                          </m:r>
                          <m:r>
                            <a:rPr lang="en-US" sz="2000" b="1" i="1" smtClean="0">
                              <a:solidFill>
                                <a:srgbClr val="1C31FC"/>
                              </a:solidFill>
                              <a:latin typeface="Cambria Math" panose="02040503050406030204" pitchFamily="18" charset="0"/>
                            </a:rPr>
                            <m:t>𝒘𝒂𝒕𝒆𝒓</m:t>
                          </m:r>
                          <m:r>
                            <a:rPr lang="en-US" sz="2000" b="1" i="1" smtClean="0">
                              <a:solidFill>
                                <a:srgbClr val="1C31FC"/>
                              </a:solidFill>
                              <a:latin typeface="Cambria Math" panose="02040503050406030204" pitchFamily="18" charset="0"/>
                            </a:rPr>
                            <m:t> </m:t>
                          </m:r>
                          <m:r>
                            <a:rPr lang="en-US" sz="2000" b="1" i="1" smtClean="0">
                              <a:solidFill>
                                <a:srgbClr val="1C31FC"/>
                              </a:solidFill>
                              <a:latin typeface="Cambria Math" panose="02040503050406030204" pitchFamily="18" charset="0"/>
                            </a:rPr>
                            <m:t>𝒑𝒓𝒆𝒔𝒔𝒖𝒓𝒆</m:t>
                          </m:r>
                          <m:r>
                            <a:rPr lang="en-US" sz="2000" b="1" i="1" smtClean="0">
                              <a:solidFill>
                                <a:srgbClr val="1C31FC"/>
                              </a:solidFill>
                              <a:latin typeface="Cambria Math" panose="02040503050406030204" pitchFamily="18" charset="0"/>
                            </a:rPr>
                            <m:t> </m:t>
                          </m:r>
                          <m:r>
                            <a:rPr lang="en-US" sz="2000" b="1" i="1" smtClean="0">
                              <a:solidFill>
                                <a:srgbClr val="C00000"/>
                              </a:solidFill>
                              <a:latin typeface="Cambria Math" panose="02040503050406030204" pitchFamily="18" charset="0"/>
                            </a:rPr>
                            <m:t>𝒅𝒊𝒔𝒔𝒊𝒑𝒂𝒕𝒆𝒅</m:t>
                          </m:r>
                        </m:num>
                        <m:den>
                          <m:r>
                            <a:rPr lang="en-US" sz="2000" b="1" i="1" smtClean="0">
                              <a:solidFill>
                                <a:srgbClr val="C00000"/>
                              </a:solidFill>
                              <a:latin typeface="Cambria Math" panose="02040503050406030204" pitchFamily="18" charset="0"/>
                            </a:rPr>
                            <m:t>𝒊𝒏𝒊𝒕𝒊𝒂𝒍</m:t>
                          </m:r>
                          <m:r>
                            <a:rPr lang="en-US" sz="2000" b="1" i="1" smtClean="0">
                              <a:solidFill>
                                <a:srgbClr val="1C31FC"/>
                              </a:solidFill>
                              <a:latin typeface="Cambria Math" panose="02040503050406030204" pitchFamily="18" charset="0"/>
                            </a:rPr>
                            <m:t> </m:t>
                          </m:r>
                          <m:r>
                            <a:rPr lang="en-US" sz="2000" b="1" i="1" smtClean="0">
                              <a:solidFill>
                                <a:srgbClr val="1C31FC"/>
                              </a:solidFill>
                              <a:latin typeface="Cambria Math" panose="02040503050406030204" pitchFamily="18" charset="0"/>
                            </a:rPr>
                            <m:t>𝒆𝒙𝒄𝒆𝒔𝒔</m:t>
                          </m:r>
                          <m:r>
                            <a:rPr lang="en-US" sz="2000" b="1" i="1" smtClean="0">
                              <a:solidFill>
                                <a:srgbClr val="1C31FC"/>
                              </a:solidFill>
                              <a:latin typeface="Cambria Math" panose="02040503050406030204" pitchFamily="18" charset="0"/>
                            </a:rPr>
                            <m:t> </m:t>
                          </m:r>
                          <m:r>
                            <a:rPr lang="en-US" sz="2000" b="1" i="1" smtClean="0">
                              <a:solidFill>
                                <a:srgbClr val="1C31FC"/>
                              </a:solidFill>
                              <a:latin typeface="Cambria Math" panose="02040503050406030204" pitchFamily="18" charset="0"/>
                            </a:rPr>
                            <m:t>𝒑𝒐𝒓𝒆</m:t>
                          </m:r>
                          <m:r>
                            <a:rPr lang="en-US" sz="2000" b="1" i="1" smtClean="0">
                              <a:solidFill>
                                <a:srgbClr val="1C31FC"/>
                              </a:solidFill>
                              <a:latin typeface="Cambria Math" panose="02040503050406030204" pitchFamily="18" charset="0"/>
                            </a:rPr>
                            <m:t> </m:t>
                          </m:r>
                          <m:r>
                            <a:rPr lang="en-US" sz="2000" b="1" i="1" smtClean="0">
                              <a:solidFill>
                                <a:srgbClr val="1C31FC"/>
                              </a:solidFill>
                              <a:latin typeface="Cambria Math" panose="02040503050406030204" pitchFamily="18" charset="0"/>
                            </a:rPr>
                            <m:t>𝒘𝒂𝒕𝒆𝒓</m:t>
                          </m:r>
                          <m:r>
                            <a:rPr lang="en-US" sz="2000" b="1" i="1" smtClean="0">
                              <a:solidFill>
                                <a:srgbClr val="1C31FC"/>
                              </a:solidFill>
                              <a:latin typeface="Cambria Math" panose="02040503050406030204" pitchFamily="18" charset="0"/>
                            </a:rPr>
                            <m:t> </m:t>
                          </m:r>
                          <m:r>
                            <a:rPr lang="en-US" sz="2000" b="1" i="1" smtClean="0">
                              <a:solidFill>
                                <a:srgbClr val="1C31FC"/>
                              </a:solidFill>
                              <a:latin typeface="Cambria Math" panose="02040503050406030204" pitchFamily="18" charset="0"/>
                            </a:rPr>
                            <m:t>𝒑𝒓𝒆𝒔𝒔𝒖𝒓𝒆</m:t>
                          </m:r>
                        </m:den>
                      </m:f>
                    </m:oMath>
                  </m:oMathPara>
                </a14:m>
                <a:endParaRPr lang="en-US" sz="2000" b="1" dirty="0">
                  <a:solidFill>
                    <a:srgbClr val="1C31FC"/>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03843" y="1404175"/>
                <a:ext cx="5537605" cy="636456"/>
              </a:xfrm>
              <a:prstGeom prst="rect">
                <a:avLst/>
              </a:prstGeom>
              <a:blipFill rotWithShape="0">
                <a:blip r:embed="rId9"/>
                <a:stretch>
                  <a:fillRect/>
                </a:stretch>
              </a:blipFill>
              <a:ln>
                <a:solidFill>
                  <a:srgbClr val="FF0000"/>
                </a:solidFill>
              </a:ln>
            </p:spPr>
            <p:txBody>
              <a:bodyPr/>
              <a:lstStyle/>
              <a:p>
                <a:r>
                  <a:rPr lang="en-US">
                    <a:noFill/>
                  </a:rPr>
                  <a:t> </a:t>
                </a:r>
              </a:p>
            </p:txBody>
          </p:sp>
        </mc:Fallback>
      </mc:AlternateContent>
      <p:sp>
        <p:nvSpPr>
          <p:cNvPr id="23" name="TextBox 22"/>
          <p:cNvSpPr txBox="1"/>
          <p:nvPr/>
        </p:nvSpPr>
        <p:spPr>
          <a:xfrm>
            <a:off x="103843" y="-49022"/>
            <a:ext cx="2217915" cy="707886"/>
          </a:xfrm>
          <a:prstGeom prst="rect">
            <a:avLst/>
          </a:prstGeom>
          <a:noFill/>
        </p:spPr>
        <p:txBody>
          <a:bodyPr wrap="none" rtlCol="0">
            <a:spAutoFit/>
          </a:bodyPr>
          <a:lstStyle/>
          <a:p>
            <a:r>
              <a:rPr lang="en-US" sz="4000" b="1" u="sng" dirty="0" smtClean="0">
                <a:solidFill>
                  <a:srgbClr val="C00000"/>
                </a:solidFill>
                <a:effectLst>
                  <a:outerShdw blurRad="38100" dist="38100" dir="2700000" algn="tl">
                    <a:srgbClr val="000000">
                      <a:alpha val="43137"/>
                    </a:srgbClr>
                  </a:outerShdw>
                </a:effectLst>
              </a:rPr>
              <a:t>Summary</a:t>
            </a:r>
            <a:endParaRPr lang="en-US" sz="4000" b="1" u="sng" dirty="0">
              <a:solidFill>
                <a:srgbClr val="C00000"/>
              </a:solidFill>
              <a:effectLst>
                <a:outerShdw blurRad="38100" dist="38100" dir="2700000" algn="tl">
                  <a:srgbClr val="000000">
                    <a:alpha val="43137"/>
                  </a:srgbClr>
                </a:outerShdw>
              </a:effectLst>
            </a:endParaRPr>
          </a:p>
        </p:txBody>
      </p:sp>
      <p:sp>
        <p:nvSpPr>
          <p:cNvPr id="24" name="Down Arrow 23"/>
          <p:cNvSpPr/>
          <p:nvPr/>
        </p:nvSpPr>
        <p:spPr>
          <a:xfrm>
            <a:off x="1731185" y="5105010"/>
            <a:ext cx="308056" cy="4444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409329" y="5944304"/>
            <a:ext cx="1819211" cy="646331"/>
          </a:xfrm>
          <a:prstGeom prst="rect">
            <a:avLst/>
          </a:prstGeom>
          <a:noFill/>
        </p:spPr>
        <p:txBody>
          <a:bodyPr wrap="square" rtlCol="0">
            <a:spAutoFit/>
          </a:bodyPr>
          <a:lstStyle/>
          <a:p>
            <a:r>
              <a:rPr lang="en-US" b="1" dirty="0" smtClean="0">
                <a:solidFill>
                  <a:srgbClr val="7030A0"/>
                </a:solidFill>
              </a:rPr>
              <a:t>Average Degree of consolidation</a:t>
            </a:r>
            <a:endParaRPr lang="en-US" b="1" dirty="0">
              <a:solidFill>
                <a:srgbClr val="7030A0"/>
              </a:solidFill>
            </a:endParaRPr>
          </a:p>
        </p:txBody>
      </p:sp>
      <p:cxnSp>
        <p:nvCxnSpPr>
          <p:cNvPr id="27" name="Straight Arrow Connector 26"/>
          <p:cNvCxnSpPr>
            <a:stCxn id="25" idx="0"/>
          </p:cNvCxnSpPr>
          <p:nvPr/>
        </p:nvCxnSpPr>
        <p:spPr>
          <a:xfrm flipH="1" flipV="1">
            <a:off x="8318934" y="5389164"/>
            <a:ext cx="1" cy="555140"/>
          </a:xfrm>
          <a:prstGeom prst="straightConnector1">
            <a:avLst/>
          </a:prstGeom>
          <a:ln w="3810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rot="10800000">
            <a:off x="4273457" y="5990384"/>
            <a:ext cx="1979425" cy="728289"/>
          </a:xfrm>
          <a:prstGeom prst="bentConnector3">
            <a:avLst/>
          </a:prstGeom>
          <a:ln w="38100">
            <a:prstDash val="sysDot"/>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263169" y="6136700"/>
            <a:ext cx="1487255" cy="646331"/>
          </a:xfrm>
          <a:prstGeom prst="rect">
            <a:avLst/>
          </a:prstGeom>
          <a:noFill/>
        </p:spPr>
        <p:txBody>
          <a:bodyPr wrap="square" rtlCol="0">
            <a:spAutoFit/>
          </a:bodyPr>
          <a:lstStyle/>
          <a:p>
            <a:pPr algn="ctr"/>
            <a:r>
              <a:rPr lang="en-US" b="1" dirty="0" smtClean="0">
                <a:solidFill>
                  <a:schemeClr val="accent6"/>
                </a:solidFill>
              </a:rPr>
              <a:t>Degree of consolidation</a:t>
            </a:r>
            <a:endParaRPr lang="en-US" b="1" dirty="0">
              <a:solidFill>
                <a:schemeClr val="accent6"/>
              </a:solidFill>
            </a:endParaRPr>
          </a:p>
        </p:txBody>
      </p:sp>
      <p:sp>
        <p:nvSpPr>
          <p:cNvPr id="4" name="Oval 3"/>
          <p:cNvSpPr/>
          <p:nvPr/>
        </p:nvSpPr>
        <p:spPr>
          <a:xfrm>
            <a:off x="5175112" y="6099215"/>
            <a:ext cx="1575311" cy="721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282250" y="5889073"/>
            <a:ext cx="1840816" cy="8385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940567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6"/>
          <p:cNvPicPr>
            <a:picLocks noChangeAspect="1" noChangeArrowheads="1"/>
          </p:cNvPicPr>
          <p:nvPr/>
        </p:nvPicPr>
        <p:blipFill rotWithShape="1">
          <a:blip r:embed="rId3">
            <a:lum bright="-20000" contrast="40000"/>
            <a:extLst>
              <a:ext uri="{28A0092B-C50C-407E-A947-70E740481C1C}">
                <a14:useLocalDpi xmlns:a14="http://schemas.microsoft.com/office/drawing/2010/main" val="0"/>
              </a:ext>
            </a:extLst>
          </a:blip>
          <a:srcRect l="6062" t="2371" r="11911" b="25299"/>
          <a:stretch/>
        </p:blipFill>
        <p:spPr bwMode="auto">
          <a:xfrm>
            <a:off x="3854501" y="1647738"/>
            <a:ext cx="5234081" cy="402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2980" y="708199"/>
            <a:ext cx="8561354" cy="830997"/>
          </a:xfrm>
          <a:prstGeom prst="rect">
            <a:avLst/>
          </a:prstGeom>
        </p:spPr>
        <p:txBody>
          <a:bodyPr wrap="square">
            <a:spAutoFit/>
          </a:bodyPr>
          <a:lstStyle/>
          <a:p>
            <a:pPr marL="342900" indent="-342900">
              <a:buClr>
                <a:srgbClr val="0070C0"/>
              </a:buClr>
              <a:buFont typeface="Arial" panose="020B0604020202020204" pitchFamily="34" charset="0"/>
              <a:buChar char="•"/>
            </a:pPr>
            <a:r>
              <a:rPr lang="en-US" sz="2100" b="1" dirty="0" smtClean="0"/>
              <a:t>Many correlations of  variation of </a:t>
            </a:r>
            <a:r>
              <a:rPr lang="en-US" sz="2100" b="1" i="1" dirty="0" smtClean="0">
                <a:solidFill>
                  <a:srgbClr val="C00000"/>
                </a:solidFill>
                <a:latin typeface="Times New Roman" panose="02020603050405020304" pitchFamily="18" charset="0"/>
                <a:cs typeface="Times New Roman" panose="02020603050405020304" pitchFamily="18" charset="0"/>
              </a:rPr>
              <a:t>U</a:t>
            </a:r>
            <a:r>
              <a:rPr lang="en-US" sz="2100" b="1" dirty="0" smtClean="0"/>
              <a:t> </a:t>
            </a:r>
            <a:r>
              <a:rPr lang="en-US" sz="2100" b="1" dirty="0"/>
              <a:t>with </a:t>
            </a:r>
            <a:r>
              <a:rPr lang="en-US" sz="2200" b="1" i="1" dirty="0" smtClean="0">
                <a:solidFill>
                  <a:srgbClr val="C00000"/>
                </a:solidFill>
                <a:latin typeface="Times New Roman" panose="02020603050405020304" pitchFamily="18" charset="0"/>
                <a:cs typeface="Times New Roman" panose="02020603050405020304" pitchFamily="18" charset="0"/>
              </a:rPr>
              <a:t>T</a:t>
            </a:r>
            <a:r>
              <a:rPr lang="en-US" sz="2200" b="1" i="1" baseline="-25000" dirty="0" smtClean="0">
                <a:solidFill>
                  <a:srgbClr val="C00000"/>
                </a:solidFill>
                <a:latin typeface="Times New Roman" panose="02020603050405020304" pitchFamily="18" charset="0"/>
                <a:cs typeface="Times New Roman" panose="02020603050405020304" pitchFamily="18" charset="0"/>
              </a:rPr>
              <a:t>v</a:t>
            </a:r>
            <a:r>
              <a:rPr lang="en-US" sz="2100" b="1" dirty="0" smtClean="0"/>
              <a:t> have been proposed.</a:t>
            </a:r>
          </a:p>
          <a:p>
            <a:pPr marL="342900" indent="-342900">
              <a:spcBef>
                <a:spcPts val="600"/>
              </a:spcBef>
              <a:buClr>
                <a:srgbClr val="0070C0"/>
              </a:buClr>
              <a:buFont typeface="Arial" panose="020B0604020202020204" pitchFamily="34" charset="0"/>
              <a:buChar char="•"/>
            </a:pPr>
            <a:r>
              <a:rPr lang="en-US" sz="2100" b="1" dirty="0" smtClean="0">
                <a:solidFill>
                  <a:srgbClr val="FF0000"/>
                </a:solidFill>
              </a:rPr>
              <a:t>Terzaghi</a:t>
            </a:r>
            <a:r>
              <a:rPr lang="en-US" sz="2100" b="1" dirty="0" smtClean="0"/>
              <a:t> proposed the followings:</a:t>
            </a:r>
            <a:endParaRPr lang="en-US" sz="2100" b="1" dirty="0"/>
          </a:p>
        </p:txBody>
      </p:sp>
      <p:sp>
        <p:nvSpPr>
          <p:cNvPr id="8" name="Rectangle 7"/>
          <p:cNvSpPr/>
          <p:nvPr/>
        </p:nvSpPr>
        <p:spPr>
          <a:xfrm>
            <a:off x="5841700" y="5273586"/>
            <a:ext cx="1586396" cy="400110"/>
          </a:xfrm>
          <a:prstGeom prst="rect">
            <a:avLst/>
          </a:prstGeom>
          <a:solidFill>
            <a:schemeClr val="bg1"/>
          </a:solidFill>
        </p:spPr>
        <p:txBody>
          <a:bodyPr wrap="none">
            <a:spAutoFit/>
          </a:bodyPr>
          <a:lstStyle/>
          <a:p>
            <a:r>
              <a:rPr lang="en-US" b="1" dirty="0" smtClean="0"/>
              <a:t>Time factor, </a:t>
            </a:r>
            <a:r>
              <a:rPr lang="en-US" sz="2000" b="1" i="1" dirty="0" smtClean="0">
                <a:latin typeface="Times New Roman" panose="02020603050405020304" pitchFamily="18" charset="0"/>
                <a:cs typeface="Times New Roman" panose="02020603050405020304" pitchFamily="18" charset="0"/>
              </a:rPr>
              <a:t>T</a:t>
            </a:r>
            <a:r>
              <a:rPr lang="en-US" sz="2000" b="1" i="1" baseline="-25000" dirty="0" smtClean="0">
                <a:latin typeface="Times New Roman" panose="02020603050405020304" pitchFamily="18" charset="0"/>
                <a:cs typeface="Times New Roman" panose="02020603050405020304" pitchFamily="18" charset="0"/>
              </a:rPr>
              <a:t>v</a:t>
            </a:r>
            <a:endParaRPr lang="en-US" sz="2000" b="1" i="1" baseline="-25000" dirty="0">
              <a:latin typeface="Times New Roman" panose="02020603050405020304" pitchFamily="18" charset="0"/>
              <a:cs typeface="Times New Roman" panose="02020603050405020304" pitchFamily="18" charset="0"/>
            </a:endParaRPr>
          </a:p>
        </p:txBody>
      </p:sp>
      <p:sp>
        <p:nvSpPr>
          <p:cNvPr id="12" name="Rectangle 11"/>
          <p:cNvSpPr/>
          <p:nvPr/>
        </p:nvSpPr>
        <p:spPr>
          <a:xfrm rot="16200000">
            <a:off x="2120772" y="3289563"/>
            <a:ext cx="3882473" cy="369332"/>
          </a:xfrm>
          <a:prstGeom prst="rect">
            <a:avLst/>
          </a:prstGeom>
          <a:solidFill>
            <a:schemeClr val="bg1"/>
          </a:solidFill>
        </p:spPr>
        <p:txBody>
          <a:bodyPr wrap="none">
            <a:spAutoFit/>
          </a:bodyPr>
          <a:lstStyle/>
          <a:p>
            <a:r>
              <a:rPr lang="en-US" b="1" dirty="0" smtClean="0"/>
              <a:t>Average </a:t>
            </a:r>
            <a:r>
              <a:rPr lang="en-US" b="1" dirty="0"/>
              <a:t>degree of consolidation, </a:t>
            </a:r>
            <a:r>
              <a:rPr lang="en-US" b="1" i="1" dirty="0" smtClean="0"/>
              <a:t>U</a:t>
            </a:r>
            <a:r>
              <a:rPr lang="en-US" b="1" dirty="0" smtClean="0"/>
              <a:t> (%)</a:t>
            </a:r>
            <a:endParaRPr lang="en-US" b="1" dirty="0"/>
          </a:p>
        </p:txBody>
      </p:sp>
      <p:sp>
        <p:nvSpPr>
          <p:cNvPr id="16" name="Freeform 15"/>
          <p:cNvSpPr/>
          <p:nvPr/>
        </p:nvSpPr>
        <p:spPr>
          <a:xfrm>
            <a:off x="4550230" y="1807866"/>
            <a:ext cx="4419600" cy="3075709"/>
          </a:xfrm>
          <a:custGeom>
            <a:avLst/>
            <a:gdLst>
              <a:gd name="connsiteX0" fmla="*/ 0 w 4419600"/>
              <a:gd name="connsiteY0" fmla="*/ 0 h 3075709"/>
              <a:gd name="connsiteX1" fmla="*/ 96982 w 4419600"/>
              <a:gd name="connsiteY1" fmla="*/ 443345 h 3075709"/>
              <a:gd name="connsiteX2" fmla="*/ 235528 w 4419600"/>
              <a:gd name="connsiteY2" fmla="*/ 872836 h 3075709"/>
              <a:gd name="connsiteX3" fmla="*/ 568037 w 4419600"/>
              <a:gd name="connsiteY3" fmla="*/ 1399309 h 3075709"/>
              <a:gd name="connsiteX4" fmla="*/ 1080655 w 4419600"/>
              <a:gd name="connsiteY4" fmla="*/ 1925782 h 3075709"/>
              <a:gd name="connsiteX5" fmla="*/ 1607128 w 4419600"/>
              <a:gd name="connsiteY5" fmla="*/ 2299854 h 3075709"/>
              <a:gd name="connsiteX6" fmla="*/ 2202873 w 4419600"/>
              <a:gd name="connsiteY6" fmla="*/ 2646218 h 3075709"/>
              <a:gd name="connsiteX7" fmla="*/ 2909455 w 4419600"/>
              <a:gd name="connsiteY7" fmla="*/ 2881745 h 3075709"/>
              <a:gd name="connsiteX8" fmla="*/ 3546764 w 4419600"/>
              <a:gd name="connsiteY8" fmla="*/ 3006436 h 3075709"/>
              <a:gd name="connsiteX9" fmla="*/ 4003964 w 4419600"/>
              <a:gd name="connsiteY9" fmla="*/ 3061854 h 3075709"/>
              <a:gd name="connsiteX10" fmla="*/ 4350328 w 4419600"/>
              <a:gd name="connsiteY10" fmla="*/ 3075709 h 3075709"/>
              <a:gd name="connsiteX11" fmla="*/ 4419600 w 4419600"/>
              <a:gd name="connsiteY11" fmla="*/ 3075709 h 30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19600" h="3075709">
                <a:moveTo>
                  <a:pt x="0" y="0"/>
                </a:moveTo>
                <a:lnTo>
                  <a:pt x="96982" y="443345"/>
                </a:lnTo>
                <a:lnTo>
                  <a:pt x="235528" y="872836"/>
                </a:lnTo>
                <a:lnTo>
                  <a:pt x="568037" y="1399309"/>
                </a:lnTo>
                <a:lnTo>
                  <a:pt x="1080655" y="1925782"/>
                </a:lnTo>
                <a:lnTo>
                  <a:pt x="1607128" y="2299854"/>
                </a:lnTo>
                <a:lnTo>
                  <a:pt x="2202873" y="2646218"/>
                </a:lnTo>
                <a:lnTo>
                  <a:pt x="2909455" y="2881745"/>
                </a:lnTo>
                <a:lnTo>
                  <a:pt x="3546764" y="3006436"/>
                </a:lnTo>
                <a:lnTo>
                  <a:pt x="4003964" y="3061854"/>
                </a:lnTo>
                <a:lnTo>
                  <a:pt x="4350328" y="3075709"/>
                </a:lnTo>
                <a:lnTo>
                  <a:pt x="4419600" y="3075709"/>
                </a:ln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rotWithShape="1">
          <a:blip r:embed="rId4">
            <a:lum contrast="40000"/>
          </a:blip>
          <a:srcRect t="3572" r="6932"/>
          <a:stretch/>
        </p:blipFill>
        <p:spPr>
          <a:xfrm>
            <a:off x="134640" y="1646504"/>
            <a:ext cx="2124836" cy="420417"/>
          </a:xfrm>
          <a:prstGeom prst="rect">
            <a:avLst/>
          </a:prstGeom>
        </p:spPr>
      </p:pic>
      <p:pic>
        <p:nvPicPr>
          <p:cNvPr id="22" name="Picture 21"/>
          <p:cNvPicPr>
            <a:picLocks noChangeAspect="1"/>
          </p:cNvPicPr>
          <p:nvPr/>
        </p:nvPicPr>
        <p:blipFill>
          <a:blip r:embed="rId5">
            <a:lum bright="-20000" contrast="40000"/>
          </a:blip>
          <a:stretch>
            <a:fillRect/>
          </a:stretch>
        </p:blipFill>
        <p:spPr>
          <a:xfrm>
            <a:off x="114343" y="2225946"/>
            <a:ext cx="2042769" cy="736677"/>
          </a:xfrm>
          <a:prstGeom prst="rect">
            <a:avLst/>
          </a:prstGeom>
        </p:spPr>
      </p:pic>
      <p:pic>
        <p:nvPicPr>
          <p:cNvPr id="256" name="Picture 255"/>
          <p:cNvPicPr>
            <a:picLocks noChangeAspect="1"/>
          </p:cNvPicPr>
          <p:nvPr/>
        </p:nvPicPr>
        <p:blipFill rotWithShape="1">
          <a:blip r:embed="rId6">
            <a:lum contrast="40000"/>
          </a:blip>
          <a:srcRect t="11363" r="7946"/>
          <a:stretch/>
        </p:blipFill>
        <p:spPr>
          <a:xfrm>
            <a:off x="65707" y="4093295"/>
            <a:ext cx="1623859" cy="417339"/>
          </a:xfrm>
          <a:prstGeom prst="rect">
            <a:avLst/>
          </a:prstGeom>
        </p:spPr>
      </p:pic>
      <p:pic>
        <p:nvPicPr>
          <p:cNvPr id="257" name="Picture 256"/>
          <p:cNvPicPr>
            <a:picLocks noChangeAspect="1"/>
          </p:cNvPicPr>
          <p:nvPr/>
        </p:nvPicPr>
        <p:blipFill>
          <a:blip r:embed="rId7">
            <a:lum bright="-20000" contrast="40000"/>
          </a:blip>
          <a:stretch>
            <a:fillRect/>
          </a:stretch>
        </p:blipFill>
        <p:spPr>
          <a:xfrm>
            <a:off x="72980" y="4689408"/>
            <a:ext cx="3856789" cy="467777"/>
          </a:xfrm>
          <a:prstGeom prst="rect">
            <a:avLst/>
          </a:prstGeom>
        </p:spPr>
      </p:pic>
      <p:cxnSp>
        <p:nvCxnSpPr>
          <p:cNvPr id="260" name="Straight Connector 259"/>
          <p:cNvCxnSpPr/>
          <p:nvPr/>
        </p:nvCxnSpPr>
        <p:spPr>
          <a:xfrm>
            <a:off x="186898" y="3703000"/>
            <a:ext cx="3639893" cy="1"/>
          </a:xfrm>
          <a:prstGeom prst="line">
            <a:avLst/>
          </a:prstGeom>
          <a:ln w="5715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264" name="Oval 263"/>
          <p:cNvSpPr/>
          <p:nvPr/>
        </p:nvSpPr>
        <p:spPr>
          <a:xfrm>
            <a:off x="4232820" y="3544151"/>
            <a:ext cx="414391" cy="3280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127533" y="2466531"/>
            <a:ext cx="409086" cy="400110"/>
          </a:xfrm>
          <a:prstGeom prst="rect">
            <a:avLst/>
          </a:prstGeom>
        </p:spPr>
        <p:txBody>
          <a:bodyPr wrap="none">
            <a:spAutoFit/>
          </a:bodyPr>
          <a:lstStyle/>
          <a:p>
            <a:r>
              <a:rPr lang="en-US" sz="2000" dirty="0" smtClean="0"/>
              <a:t>or</a:t>
            </a:r>
            <a:endParaRPr lang="en-US" sz="2000" dirty="0"/>
          </a:p>
        </p:txBody>
      </p:sp>
      <p:sp>
        <p:nvSpPr>
          <p:cNvPr id="32" name="Rectangle 31"/>
          <p:cNvSpPr/>
          <p:nvPr/>
        </p:nvSpPr>
        <p:spPr>
          <a:xfrm>
            <a:off x="24087" y="5230800"/>
            <a:ext cx="386644" cy="369332"/>
          </a:xfrm>
          <a:prstGeom prst="rect">
            <a:avLst/>
          </a:prstGeom>
        </p:spPr>
        <p:txBody>
          <a:bodyPr wrap="none">
            <a:spAutoFit/>
          </a:bodyPr>
          <a:lstStyle/>
          <a:p>
            <a:r>
              <a:rPr lang="en-US" b="1" dirty="0" smtClean="0"/>
              <a:t>or</a:t>
            </a:r>
            <a:endParaRPr lang="en-US" b="1" dirty="0"/>
          </a:p>
        </p:txBody>
      </p:sp>
      <mc:AlternateContent xmlns:mc="http://schemas.openxmlformats.org/markup-compatibility/2006" xmlns:a14="http://schemas.microsoft.com/office/drawing/2010/main">
        <mc:Choice Requires="a14">
          <p:sp>
            <p:nvSpPr>
              <p:cNvPr id="11" name="TextBox 10"/>
              <p:cNvSpPr txBox="1"/>
              <p:nvPr/>
            </p:nvSpPr>
            <p:spPr>
              <a:xfrm>
                <a:off x="506642" y="5349291"/>
                <a:ext cx="2963469" cy="517514"/>
              </a:xfrm>
              <a:prstGeom prst="rect">
                <a:avLst/>
              </a:prstGeom>
              <a:noFill/>
              <a:ln>
                <a:solidFill>
                  <a:srgbClr val="FF0000"/>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300" b="0" i="1" smtClean="0">
                          <a:latin typeface="Cambria Math" panose="02040503050406030204" pitchFamily="18" charset="0"/>
                        </a:rPr>
                        <m:t>𝑈</m:t>
                      </m:r>
                      <m:r>
                        <a:rPr lang="en-US" sz="2300" b="0" i="1" smtClean="0">
                          <a:latin typeface="Cambria Math" panose="02040503050406030204" pitchFamily="18" charset="0"/>
                        </a:rPr>
                        <m:t>=</m:t>
                      </m:r>
                      <m:r>
                        <a:rPr lang="en-US" sz="2300" b="0" i="1" smtClean="0">
                          <a:latin typeface="Cambria Math" panose="02040503050406030204" pitchFamily="18" charset="0"/>
                        </a:rPr>
                        <m:t>100</m:t>
                      </m:r>
                      <m:r>
                        <a:rPr lang="en-US" sz="2300" b="0" i="1" smtClean="0">
                          <a:latin typeface="Cambria Math" panose="02040503050406030204" pitchFamily="18" charset="0"/>
                        </a:rPr>
                        <m:t>−</m:t>
                      </m:r>
                      <m:sSup>
                        <m:sSupPr>
                          <m:ctrlPr>
                            <a:rPr lang="en-US" sz="2300" b="0" i="1" smtClean="0">
                              <a:latin typeface="Cambria Math" panose="02040503050406030204" pitchFamily="18" charset="0"/>
                            </a:rPr>
                          </m:ctrlPr>
                        </m:sSupPr>
                        <m:e>
                          <m:r>
                            <a:rPr lang="en-US" sz="2300" b="0" i="1" smtClean="0">
                              <a:latin typeface="Cambria Math" panose="02040503050406030204" pitchFamily="18" charset="0"/>
                            </a:rPr>
                            <m:t>10</m:t>
                          </m:r>
                        </m:e>
                        <m:sup>
                          <m:r>
                            <a:rPr lang="en-US" sz="2300" b="0" i="1" smtClean="0">
                              <a:latin typeface="Cambria Math" panose="02040503050406030204" pitchFamily="18" charset="0"/>
                            </a:rPr>
                            <m:t>− </m:t>
                          </m:r>
                          <m:box>
                            <m:boxPr>
                              <m:ctrlPr>
                                <a:rPr lang="en-US" sz="2300" b="0" i="1" smtClean="0">
                                  <a:latin typeface="Cambria Math" panose="02040503050406030204" pitchFamily="18" charset="0"/>
                                </a:rPr>
                              </m:ctrlPr>
                            </m:boxPr>
                            <m:e>
                              <m:argPr>
                                <m:argSz m:val="-1"/>
                              </m:argPr>
                              <m:f>
                                <m:fPr>
                                  <m:ctrlPr>
                                    <a:rPr lang="en-US" sz="2300" b="0" i="1" smtClean="0">
                                      <a:latin typeface="Cambria Math" panose="02040503050406030204" pitchFamily="18" charset="0"/>
                                    </a:rPr>
                                  </m:ctrlPr>
                                </m:fPr>
                                <m:num>
                                  <m:sSub>
                                    <m:sSubPr>
                                      <m:ctrlPr>
                                        <a:rPr lang="en-US" sz="2300" i="1">
                                          <a:latin typeface="Cambria Math" panose="02040503050406030204" pitchFamily="18" charset="0"/>
                                        </a:rPr>
                                      </m:ctrlPr>
                                    </m:sSubPr>
                                    <m:e>
                                      <m:r>
                                        <a:rPr lang="en-US" sz="2300" i="1">
                                          <a:latin typeface="Cambria Math" panose="02040503050406030204" pitchFamily="18" charset="0"/>
                                        </a:rPr>
                                        <m:t>𝑇</m:t>
                                      </m:r>
                                    </m:e>
                                    <m:sub>
                                      <m:r>
                                        <a:rPr lang="en-US" sz="2300" i="1">
                                          <a:latin typeface="Cambria Math" panose="02040503050406030204" pitchFamily="18" charset="0"/>
                                        </a:rPr>
                                        <m:t>𝑣</m:t>
                                      </m:r>
                                    </m:sub>
                                  </m:sSub>
                                  <m:r>
                                    <a:rPr lang="en-US" sz="2300" b="0" i="1" smtClean="0">
                                      <a:latin typeface="Cambria Math" panose="02040503050406030204" pitchFamily="18" charset="0"/>
                                    </a:rPr>
                                    <m:t>−</m:t>
                                  </m:r>
                                  <m:r>
                                    <a:rPr lang="en-US" sz="2300" b="0" i="1" smtClean="0">
                                      <a:latin typeface="Cambria Math" panose="02040503050406030204" pitchFamily="18" charset="0"/>
                                    </a:rPr>
                                    <m:t>1</m:t>
                                  </m:r>
                                  <m:r>
                                    <a:rPr lang="en-US" sz="2300" b="0" i="1" smtClean="0">
                                      <a:latin typeface="Cambria Math" panose="02040503050406030204" pitchFamily="18" charset="0"/>
                                    </a:rPr>
                                    <m:t>.</m:t>
                                  </m:r>
                                  <m:r>
                                    <a:rPr lang="en-US" sz="2300" b="0" i="1" smtClean="0">
                                      <a:latin typeface="Cambria Math" panose="02040503050406030204" pitchFamily="18" charset="0"/>
                                    </a:rPr>
                                    <m:t>781</m:t>
                                  </m:r>
                                </m:num>
                                <m:den>
                                  <m:r>
                                    <a:rPr lang="en-US" sz="2300" b="0" i="1" smtClean="0">
                                      <a:latin typeface="Cambria Math" panose="02040503050406030204" pitchFamily="18" charset="0"/>
                                    </a:rPr>
                                    <m:t>0</m:t>
                                  </m:r>
                                  <m:r>
                                    <a:rPr lang="en-US" sz="2300" b="0" i="1" smtClean="0">
                                      <a:latin typeface="Cambria Math" panose="02040503050406030204" pitchFamily="18" charset="0"/>
                                    </a:rPr>
                                    <m:t>.</m:t>
                                  </m:r>
                                  <m:r>
                                    <a:rPr lang="en-US" sz="2300" b="0" i="1" smtClean="0">
                                      <a:latin typeface="Cambria Math" panose="02040503050406030204" pitchFamily="18" charset="0"/>
                                    </a:rPr>
                                    <m:t>933</m:t>
                                  </m:r>
                                </m:den>
                              </m:f>
                            </m:e>
                          </m:box>
                        </m:sup>
                      </m:sSup>
                    </m:oMath>
                  </m:oMathPara>
                </a14:m>
                <a:endParaRPr lang="en-US" sz="23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06642" y="5349291"/>
                <a:ext cx="2963469" cy="517514"/>
              </a:xfrm>
              <a:prstGeom prst="rect">
                <a:avLst/>
              </a:prstGeom>
              <a:blipFill rotWithShape="0">
                <a:blip r:embed="rId8"/>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494013" y="2249293"/>
                <a:ext cx="1264577" cy="720262"/>
              </a:xfrm>
              <a:prstGeom prst="rect">
                <a:avLst/>
              </a:prstGeom>
              <a:noFill/>
              <a:ln>
                <a:solidFill>
                  <a:srgbClr val="FF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300" b="1" i="1" smtClean="0">
                          <a:latin typeface="Cambria Math" panose="02040503050406030204" pitchFamily="18" charset="0"/>
                        </a:rPr>
                        <m:t>𝑼</m:t>
                      </m:r>
                      <m:r>
                        <a:rPr lang="en-US" sz="2300" b="1" i="1" smtClean="0">
                          <a:latin typeface="Cambria Math" panose="02040503050406030204" pitchFamily="18" charset="0"/>
                        </a:rPr>
                        <m:t>=</m:t>
                      </m:r>
                      <m:rad>
                        <m:radPr>
                          <m:degHide m:val="on"/>
                          <m:ctrlPr>
                            <a:rPr lang="en-US" sz="2300" b="1" i="1" smtClean="0">
                              <a:latin typeface="Cambria Math" panose="02040503050406030204" pitchFamily="18" charset="0"/>
                            </a:rPr>
                          </m:ctrlPr>
                        </m:radPr>
                        <m:deg/>
                        <m:e>
                          <m:box>
                            <m:boxPr>
                              <m:ctrlPr>
                                <a:rPr lang="en-US" sz="2300" b="1" i="1" smtClean="0">
                                  <a:latin typeface="Cambria Math" panose="02040503050406030204" pitchFamily="18" charset="0"/>
                                </a:rPr>
                              </m:ctrlPr>
                            </m:boxPr>
                            <m:e>
                              <m:argPr>
                                <m:argSz m:val="-1"/>
                              </m:argPr>
                              <m:f>
                                <m:fPr>
                                  <m:ctrlPr>
                                    <a:rPr lang="en-US" sz="2300" b="1" i="1" smtClean="0">
                                      <a:latin typeface="Cambria Math" panose="02040503050406030204" pitchFamily="18" charset="0"/>
                                    </a:rPr>
                                  </m:ctrlPr>
                                </m:fPr>
                                <m:num>
                                  <m:r>
                                    <a:rPr lang="en-US" sz="2300" b="1" i="1" smtClean="0">
                                      <a:latin typeface="Cambria Math" panose="02040503050406030204" pitchFamily="18" charset="0"/>
                                    </a:rPr>
                                    <m:t>𝟒</m:t>
                                  </m:r>
                                  <m:sSub>
                                    <m:sSubPr>
                                      <m:ctrlPr>
                                        <a:rPr lang="en-US" sz="2300" b="1" i="1" smtClean="0">
                                          <a:latin typeface="Cambria Math" panose="02040503050406030204" pitchFamily="18" charset="0"/>
                                        </a:rPr>
                                      </m:ctrlPr>
                                    </m:sSubPr>
                                    <m:e>
                                      <m:r>
                                        <a:rPr lang="en-US" sz="2300" b="1" i="1" smtClean="0">
                                          <a:latin typeface="Cambria Math" panose="02040503050406030204" pitchFamily="18" charset="0"/>
                                        </a:rPr>
                                        <m:t>𝑻</m:t>
                                      </m:r>
                                    </m:e>
                                    <m:sub>
                                      <m:r>
                                        <a:rPr lang="en-US" sz="2300" b="1" i="1" smtClean="0">
                                          <a:latin typeface="Cambria Math" panose="02040503050406030204" pitchFamily="18" charset="0"/>
                                        </a:rPr>
                                        <m:t>𝒗</m:t>
                                      </m:r>
                                    </m:sub>
                                  </m:sSub>
                                </m:num>
                                <m:den>
                                  <m:r>
                                    <a:rPr lang="en-US" sz="2300" b="1" i="1" smtClean="0">
                                      <a:latin typeface="Cambria Math" panose="02040503050406030204" pitchFamily="18" charset="0"/>
                                      <a:ea typeface="Cambria Math" panose="02040503050406030204" pitchFamily="18" charset="0"/>
                                    </a:rPr>
                                    <m:t>𝝅</m:t>
                                  </m:r>
                                </m:den>
                              </m:f>
                            </m:e>
                          </m:box>
                        </m:e>
                      </m:rad>
                    </m:oMath>
                  </m:oMathPara>
                </a14:m>
                <a:endParaRPr lang="en-US" sz="2300"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2494013" y="2249293"/>
                <a:ext cx="1264577" cy="720262"/>
              </a:xfrm>
              <a:prstGeom prst="rect">
                <a:avLst/>
              </a:prstGeom>
              <a:blipFill rotWithShape="0">
                <a:blip r:embed="rId9"/>
                <a:stretch>
                  <a:fillRect/>
                </a:stretch>
              </a:blipFill>
              <a:ln>
                <a:solidFill>
                  <a:srgbClr val="FF0000"/>
                </a:solidFill>
              </a:ln>
            </p:spPr>
            <p:txBody>
              <a:bodyPr/>
              <a:lstStyle/>
              <a:p>
                <a:r>
                  <a:rPr lang="en-US">
                    <a:noFill/>
                  </a:rPr>
                  <a:t> </a:t>
                </a:r>
              </a:p>
            </p:txBody>
          </p:sp>
        </mc:Fallback>
      </mc:AlternateContent>
      <p:sp>
        <p:nvSpPr>
          <p:cNvPr id="29" name="Rectangle 28"/>
          <p:cNvSpPr/>
          <p:nvPr/>
        </p:nvSpPr>
        <p:spPr>
          <a:xfrm>
            <a:off x="333369" y="25586"/>
            <a:ext cx="6004401" cy="584775"/>
          </a:xfrm>
          <a:prstGeom prst="rect">
            <a:avLst/>
          </a:prstGeom>
        </p:spPr>
        <p:txBody>
          <a:bodyPr wrap="none">
            <a:spAutoFit/>
          </a:bodyPr>
          <a:lstStyle/>
          <a:p>
            <a:pPr>
              <a:buClr>
                <a:srgbClr val="0000FF"/>
              </a:buClr>
            </a:pPr>
            <a:r>
              <a:rPr lang="en-US" sz="2800" b="1" u="sng" dirty="0" smtClean="0">
                <a:solidFill>
                  <a:srgbClr val="A50021"/>
                </a:solidFill>
              </a:rPr>
              <a:t>Approximate</a:t>
            </a:r>
            <a:r>
              <a:rPr lang="en-US" sz="3200" b="1" u="sng" dirty="0" smtClean="0">
                <a:solidFill>
                  <a:srgbClr val="A50021"/>
                </a:solidFill>
              </a:rPr>
              <a:t> </a:t>
            </a:r>
            <a:r>
              <a:rPr lang="en-US" sz="2800" b="1" u="sng" dirty="0">
                <a:solidFill>
                  <a:srgbClr val="A50021"/>
                </a:solidFill>
              </a:rPr>
              <a:t>r</a:t>
            </a:r>
            <a:r>
              <a:rPr lang="en-US" sz="2800" b="1" u="sng" dirty="0" smtClean="0">
                <a:solidFill>
                  <a:srgbClr val="A50021"/>
                </a:solidFill>
              </a:rPr>
              <a:t>elationships for  U vs. T</a:t>
            </a:r>
            <a:r>
              <a:rPr lang="en-US" sz="2800" b="1" u="sng" baseline="-25000" dirty="0" smtClean="0">
                <a:solidFill>
                  <a:srgbClr val="A50021"/>
                </a:solidFill>
              </a:rPr>
              <a:t>V</a:t>
            </a:r>
            <a:endParaRPr lang="en-US" sz="3200" b="1" u="sng" baseline="-25000" dirty="0">
              <a:solidFill>
                <a:srgbClr val="A50021"/>
              </a:solidFill>
            </a:endParaRPr>
          </a:p>
        </p:txBody>
      </p:sp>
      <p:pic>
        <p:nvPicPr>
          <p:cNvPr id="18" name="Picture 17"/>
          <p:cNvPicPr>
            <a:picLocks noChangeAspect="1"/>
          </p:cNvPicPr>
          <p:nvPr/>
        </p:nvPicPr>
        <p:blipFill>
          <a:blip r:embed="rId10"/>
          <a:stretch>
            <a:fillRect/>
          </a:stretch>
        </p:blipFill>
        <p:spPr>
          <a:xfrm>
            <a:off x="6337770" y="6035895"/>
            <a:ext cx="2634651" cy="744093"/>
          </a:xfrm>
          <a:prstGeom prst="rect">
            <a:avLst/>
          </a:prstGeom>
          <a:ln w="28575">
            <a:solidFill>
              <a:srgbClr val="FF0000"/>
            </a:solidFill>
          </a:ln>
        </p:spPr>
      </p:pic>
      <p:sp>
        <p:nvSpPr>
          <p:cNvPr id="2" name="Rectangle 1"/>
          <p:cNvSpPr/>
          <p:nvPr/>
        </p:nvSpPr>
        <p:spPr>
          <a:xfrm>
            <a:off x="3961569" y="6172172"/>
            <a:ext cx="2018271" cy="523220"/>
          </a:xfrm>
          <a:prstGeom prst="rect">
            <a:avLst/>
          </a:prstGeom>
        </p:spPr>
        <p:txBody>
          <a:bodyPr wrap="square">
            <a:spAutoFit/>
          </a:bodyPr>
          <a:lstStyle/>
          <a:p>
            <a:r>
              <a:rPr lang="en-US" sz="1400" b="1" dirty="0" smtClean="0">
                <a:effectLst>
                  <a:outerShdw blurRad="38100" dist="38100" dir="2700000" algn="tl">
                    <a:srgbClr val="000000">
                      <a:alpha val="43137"/>
                    </a:srgbClr>
                  </a:outerShdw>
                </a:effectLst>
              </a:rPr>
              <a:t>Do not forget, this is the theoretical relationship</a:t>
            </a:r>
            <a:endParaRPr lang="en-US" sz="1400" dirty="0">
              <a:effectLst>
                <a:outerShdw blurRad="38100" dist="38100" dir="2700000" algn="tl">
                  <a:srgbClr val="000000">
                    <a:alpha val="43137"/>
                  </a:srgbClr>
                </a:outerShdw>
              </a:effectLst>
            </a:endParaRPr>
          </a:p>
        </p:txBody>
      </p:sp>
      <p:sp>
        <p:nvSpPr>
          <p:cNvPr id="3" name="Right Arrow 2"/>
          <p:cNvSpPr/>
          <p:nvPr/>
        </p:nvSpPr>
        <p:spPr>
          <a:xfrm>
            <a:off x="5930412" y="6407941"/>
            <a:ext cx="291197" cy="100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689796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46929" y="1494742"/>
            <a:ext cx="484428" cy="400110"/>
          </a:xfrm>
          <a:prstGeom prst="rect">
            <a:avLst/>
          </a:prstGeom>
        </p:spPr>
        <p:txBody>
          <a:bodyPr wrap="none">
            <a:spAutoFit/>
          </a:bodyPr>
          <a:lstStyle/>
          <a:p>
            <a:r>
              <a:rPr lang="en-US" sz="2000" b="1" dirty="0" smtClean="0"/>
              <a:t>or:</a:t>
            </a:r>
            <a:endParaRPr lang="en-US" sz="2000" b="1" dirty="0"/>
          </a:p>
        </p:txBody>
      </p:sp>
      <p:pic>
        <p:nvPicPr>
          <p:cNvPr id="3" name="Picture 2"/>
          <p:cNvPicPr>
            <a:picLocks noChangeAspect="1"/>
          </p:cNvPicPr>
          <p:nvPr/>
        </p:nvPicPr>
        <p:blipFill>
          <a:blip r:embed="rId3">
            <a:lum bright="-20000" contrast="40000"/>
          </a:blip>
          <a:stretch>
            <a:fillRect/>
          </a:stretch>
        </p:blipFill>
        <p:spPr>
          <a:xfrm>
            <a:off x="1685167" y="462956"/>
            <a:ext cx="3247775" cy="957817"/>
          </a:xfrm>
          <a:prstGeom prst="rect">
            <a:avLst/>
          </a:prstGeom>
          <a:ln>
            <a:solidFill>
              <a:srgbClr val="FF0000"/>
            </a:solidFill>
          </a:ln>
        </p:spPr>
      </p:pic>
      <p:pic>
        <p:nvPicPr>
          <p:cNvPr id="14" name="Picture 13"/>
          <p:cNvPicPr>
            <a:picLocks noChangeAspect="1"/>
          </p:cNvPicPr>
          <p:nvPr/>
        </p:nvPicPr>
        <p:blipFill>
          <a:blip r:embed="rId4">
            <a:lum bright="-20000" contrast="40000"/>
          </a:blip>
          <a:stretch>
            <a:fillRect/>
          </a:stretch>
        </p:blipFill>
        <p:spPr>
          <a:xfrm>
            <a:off x="1685167" y="2047086"/>
            <a:ext cx="3225255" cy="849536"/>
          </a:xfrm>
          <a:prstGeom prst="rect">
            <a:avLst/>
          </a:prstGeom>
          <a:ln>
            <a:solidFill>
              <a:srgbClr val="FF0000"/>
            </a:solidFill>
          </a:ln>
        </p:spPr>
      </p:pic>
      <p:sp>
        <p:nvSpPr>
          <p:cNvPr id="11" name="Rectangle 10"/>
          <p:cNvSpPr/>
          <p:nvPr/>
        </p:nvSpPr>
        <p:spPr>
          <a:xfrm>
            <a:off x="553456" y="3950529"/>
            <a:ext cx="7644613" cy="830997"/>
          </a:xfrm>
          <a:prstGeom prst="rect">
            <a:avLst/>
          </a:prstGeom>
        </p:spPr>
        <p:txBody>
          <a:bodyPr wrap="square">
            <a:spAutoFit/>
          </a:bodyPr>
          <a:lstStyle/>
          <a:p>
            <a:pPr algn="just"/>
            <a:r>
              <a:rPr lang="en-US" sz="2400" b="1" dirty="0" smtClean="0">
                <a:solidFill>
                  <a:srgbClr val="0000FF"/>
                </a:solidFill>
              </a:rPr>
              <a:t>These equations can be applied for all ranges of U value with small errors .</a:t>
            </a:r>
            <a:endParaRPr lang="en-US" sz="2400" b="1" dirty="0">
              <a:solidFill>
                <a:srgbClr val="0000FF"/>
              </a:solidFill>
            </a:endParaRPr>
          </a:p>
        </p:txBody>
      </p:sp>
      <p:sp>
        <p:nvSpPr>
          <p:cNvPr id="13" name="Right Bracket 12"/>
          <p:cNvSpPr/>
          <p:nvPr/>
        </p:nvSpPr>
        <p:spPr>
          <a:xfrm>
            <a:off x="4971659" y="772514"/>
            <a:ext cx="262491" cy="1844566"/>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Rectangle 1"/>
          <p:cNvSpPr/>
          <p:nvPr/>
        </p:nvSpPr>
        <p:spPr>
          <a:xfrm>
            <a:off x="531101" y="3449289"/>
            <a:ext cx="916085" cy="523220"/>
          </a:xfrm>
          <a:prstGeom prst="rect">
            <a:avLst/>
          </a:prstGeom>
        </p:spPr>
        <p:txBody>
          <a:bodyPr wrap="none">
            <a:spAutoFit/>
          </a:bodyPr>
          <a:lstStyle/>
          <a:p>
            <a:r>
              <a:rPr lang="en-US" sz="2800" b="1" u="sng" dirty="0">
                <a:solidFill>
                  <a:srgbClr val="A50021"/>
                </a:solidFill>
              </a:rPr>
              <a:t>Note</a:t>
            </a:r>
            <a:endParaRPr lang="en-US" sz="2800" dirty="0">
              <a:solidFill>
                <a:srgbClr val="A50021"/>
              </a:solidFill>
            </a:endParaRPr>
          </a:p>
        </p:txBody>
      </p:sp>
      <p:sp>
        <p:nvSpPr>
          <p:cNvPr id="4" name="Rectangle 3"/>
          <p:cNvSpPr/>
          <p:nvPr/>
        </p:nvSpPr>
        <p:spPr>
          <a:xfrm>
            <a:off x="643416" y="4928823"/>
            <a:ext cx="7554653" cy="707886"/>
          </a:xfrm>
          <a:prstGeom prst="rect">
            <a:avLst/>
          </a:prstGeom>
        </p:spPr>
        <p:txBody>
          <a:bodyPr wrap="square">
            <a:spAutoFit/>
          </a:bodyPr>
          <a:lstStyle/>
          <a:p>
            <a:pPr algn="just"/>
            <a:r>
              <a:rPr lang="en-US" sz="2000" b="1" dirty="0" smtClean="0">
                <a:latin typeface="Times-Roman"/>
              </a:rPr>
              <a:t>Error </a:t>
            </a:r>
            <a:r>
              <a:rPr lang="en-US" sz="2000" b="1" dirty="0">
                <a:latin typeface="Times-Roman"/>
              </a:rPr>
              <a:t>in </a:t>
            </a:r>
            <a:r>
              <a:rPr lang="en-US" sz="2000" b="1" dirty="0" err="1">
                <a:latin typeface="Times-Italic"/>
              </a:rPr>
              <a:t>T</a:t>
            </a:r>
            <a:r>
              <a:rPr lang="en-US" sz="2000" b="1" baseline="-25000" dirty="0" err="1">
                <a:latin typeface="CoreTTI2k"/>
              </a:rPr>
              <a:t>v</a:t>
            </a:r>
            <a:r>
              <a:rPr lang="en-US" sz="2000" b="1" dirty="0">
                <a:latin typeface="CoreTTI2k"/>
              </a:rPr>
              <a:t> </a:t>
            </a:r>
            <a:r>
              <a:rPr lang="en-US" sz="2000" b="1" dirty="0">
                <a:latin typeface="Times-Roman"/>
              </a:rPr>
              <a:t>of less than </a:t>
            </a:r>
            <a:r>
              <a:rPr lang="en-US" sz="2000" b="1" dirty="0">
                <a:solidFill>
                  <a:srgbClr val="FF0000"/>
                </a:solidFill>
                <a:latin typeface="Times-Roman"/>
              </a:rPr>
              <a:t>1%</a:t>
            </a:r>
            <a:r>
              <a:rPr lang="en-US" sz="2000" b="1" dirty="0">
                <a:latin typeface="Times-Roman"/>
              </a:rPr>
              <a:t> for 0% </a:t>
            </a:r>
            <a:r>
              <a:rPr lang="en-US" sz="2000" b="1" dirty="0" smtClean="0">
                <a:latin typeface="Times-Roman"/>
              </a:rPr>
              <a:t>&lt;</a:t>
            </a:r>
            <a:r>
              <a:rPr lang="en-US" sz="2000" b="1" dirty="0" smtClean="0">
                <a:latin typeface="MathematicalPi-One"/>
              </a:rPr>
              <a:t> </a:t>
            </a:r>
            <a:r>
              <a:rPr lang="en-US" sz="2000" b="1" dirty="0">
                <a:latin typeface="Times-Italic"/>
              </a:rPr>
              <a:t>U </a:t>
            </a:r>
            <a:r>
              <a:rPr lang="en-US" sz="2000" b="1" dirty="0" smtClean="0">
                <a:latin typeface="Times-Italic"/>
              </a:rPr>
              <a:t>&lt;</a:t>
            </a:r>
            <a:r>
              <a:rPr lang="en-US" sz="2000" b="1" dirty="0" smtClean="0">
                <a:latin typeface="MathematicalPi-One"/>
              </a:rPr>
              <a:t> </a:t>
            </a:r>
            <a:r>
              <a:rPr lang="en-US" sz="2000" b="1" dirty="0">
                <a:latin typeface="Times-Roman"/>
              </a:rPr>
              <a:t>90</a:t>
            </a:r>
            <a:r>
              <a:rPr lang="en-US" sz="2000" b="1" dirty="0" smtClean="0">
                <a:latin typeface="Times-Roman"/>
              </a:rPr>
              <a:t>% and </a:t>
            </a:r>
            <a:r>
              <a:rPr lang="en-US" sz="2000" b="1" dirty="0">
                <a:latin typeface="Times-Roman"/>
              </a:rPr>
              <a:t>less than </a:t>
            </a:r>
            <a:r>
              <a:rPr lang="en-US" sz="2000" b="1" dirty="0">
                <a:solidFill>
                  <a:srgbClr val="FF0000"/>
                </a:solidFill>
                <a:latin typeface="Times-Roman"/>
              </a:rPr>
              <a:t>3%</a:t>
            </a:r>
            <a:r>
              <a:rPr lang="en-US" sz="2000" b="1" dirty="0">
                <a:latin typeface="Times-Roman"/>
              </a:rPr>
              <a:t> for 90% </a:t>
            </a:r>
            <a:r>
              <a:rPr lang="en-US" sz="2000" b="1" dirty="0" smtClean="0">
                <a:latin typeface="Times-Roman"/>
              </a:rPr>
              <a:t>&lt;</a:t>
            </a:r>
            <a:r>
              <a:rPr lang="en-US" sz="2000" b="1" dirty="0" smtClean="0">
                <a:latin typeface="MathematicalPi-One"/>
              </a:rPr>
              <a:t> </a:t>
            </a:r>
            <a:r>
              <a:rPr lang="en-US" sz="2000" b="1" dirty="0">
                <a:latin typeface="Times-Italic"/>
              </a:rPr>
              <a:t>U </a:t>
            </a:r>
            <a:r>
              <a:rPr lang="en-US" sz="2000" b="1" dirty="0" smtClean="0">
                <a:latin typeface="Times-Italic"/>
              </a:rPr>
              <a:t>&lt;</a:t>
            </a:r>
            <a:r>
              <a:rPr lang="en-US" sz="2000" b="1" dirty="0" smtClean="0">
                <a:latin typeface="MathematicalPi-One"/>
              </a:rPr>
              <a:t> </a:t>
            </a:r>
            <a:r>
              <a:rPr lang="en-US" sz="2000" b="1" dirty="0">
                <a:latin typeface="Times-Roman"/>
              </a:rPr>
              <a:t>100%.</a:t>
            </a:r>
            <a:endParaRPr lang="en-US" sz="2000" b="1" dirty="0"/>
          </a:p>
        </p:txBody>
      </p:sp>
      <mc:AlternateContent xmlns:mc="http://schemas.openxmlformats.org/markup-compatibility/2006" xmlns:a14="http://schemas.microsoft.com/office/drawing/2010/main">
        <mc:Choice Requires="a14">
          <p:sp>
            <p:nvSpPr>
              <p:cNvPr id="9" name="TextBox 8"/>
              <p:cNvSpPr txBox="1"/>
              <p:nvPr/>
            </p:nvSpPr>
            <p:spPr>
              <a:xfrm>
                <a:off x="5697145" y="1514677"/>
                <a:ext cx="2489722" cy="472373"/>
              </a:xfrm>
              <a:prstGeom prst="rect">
                <a:avLst/>
              </a:prstGeom>
              <a:solidFill>
                <a:schemeClr val="accent1">
                  <a:lumMod val="20000"/>
                  <a:lumOff val="80000"/>
                </a:schemeClr>
              </a:solidFill>
            </p:spPr>
            <p:txBody>
              <a:bodyPr wrap="square" lIns="0" tIns="0" rIns="0" bIns="0" rtlCol="0">
                <a:spAutoFit/>
              </a:bodyPr>
              <a:lstStyle>
                <a:defPPr>
                  <a:defRPr lang="en-US"/>
                </a:defPPr>
                <a:lvl1pPr>
                  <a:defRPr sz="2800" b="1" i="1">
                    <a:solidFill>
                      <a:srgbClr val="C00000"/>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a:latin typeface="Cambria Math" panose="02040503050406030204" pitchFamily="18" charset="0"/>
                            </a:rPr>
                            <m:t>𝑺</m:t>
                          </m:r>
                        </m:e>
                        <m:sub>
                          <m:r>
                            <a:rPr lang="en-US" b="1" i="1" smtClean="0">
                              <a:latin typeface="Cambria Math" panose="02040503050406030204" pitchFamily="18" charset="0"/>
                            </a:rPr>
                            <m:t>𝒄</m:t>
                          </m:r>
                          <m:r>
                            <a:rPr lang="en-US">
                              <a:latin typeface="Cambria Math" panose="02040503050406030204" pitchFamily="18" charset="0"/>
                            </a:rPr>
                            <m:t>(</m:t>
                          </m:r>
                          <m:r>
                            <a:rPr lang="en-US">
                              <a:latin typeface="Cambria Math" panose="02040503050406030204" pitchFamily="18" charset="0"/>
                            </a:rPr>
                            <m:t>𝒕</m:t>
                          </m:r>
                          <m:r>
                            <a:rPr lang="en-US">
                              <a:latin typeface="Cambria Math" panose="02040503050406030204" pitchFamily="18" charset="0"/>
                            </a:rPr>
                            <m:t>)</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a:latin typeface="Cambria Math" panose="02040503050406030204" pitchFamily="18" charset="0"/>
                            </a:rPr>
                            <m:t>𝑼</m:t>
                          </m:r>
                        </m:e>
                        <m:sub>
                          <m:r>
                            <a:rPr lang="en-US">
                              <a:latin typeface="Cambria Math" panose="02040503050406030204" pitchFamily="18" charset="0"/>
                            </a:rPr>
                            <m:t>(</m:t>
                          </m:r>
                          <m:r>
                            <a:rPr lang="en-US">
                              <a:latin typeface="Cambria Math" panose="02040503050406030204" pitchFamily="18" charset="0"/>
                            </a:rPr>
                            <m:t>𝒕</m:t>
                          </m:r>
                          <m:r>
                            <a:rPr lang="en-US">
                              <a:latin typeface="Cambria Math" panose="02040503050406030204" pitchFamily="18" charset="0"/>
                            </a:rPr>
                            <m:t>)</m:t>
                          </m:r>
                        </m:sub>
                      </m:sSub>
                      <m:sSub>
                        <m:sSubPr>
                          <m:ctrlPr>
                            <a:rPr lang="en-US" i="1">
                              <a:latin typeface="Cambria Math" panose="02040503050406030204" pitchFamily="18" charset="0"/>
                            </a:rPr>
                          </m:ctrlPr>
                        </m:sSubPr>
                        <m:e>
                          <m:r>
                            <a:rPr lang="en-US">
                              <a:latin typeface="Cambria Math" panose="02040503050406030204" pitchFamily="18" charset="0"/>
                            </a:rPr>
                            <m:t>𝑺</m:t>
                          </m:r>
                        </m:e>
                        <m:sub>
                          <m:r>
                            <a:rPr lang="en-US" b="1" i="1" smtClean="0">
                              <a:latin typeface="Cambria Math" panose="02040503050406030204" pitchFamily="18" charset="0"/>
                            </a:rPr>
                            <m:t>𝒄</m:t>
                          </m:r>
                        </m:sub>
                      </m:sSub>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5697145" y="1514677"/>
                <a:ext cx="2489722" cy="472373"/>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7737109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9924" y="480743"/>
            <a:ext cx="8341080" cy="1384995"/>
          </a:xfrm>
          <a:prstGeom prst="rect">
            <a:avLst/>
          </a:prstGeom>
        </p:spPr>
        <p:txBody>
          <a:bodyPr wrap="square">
            <a:spAutoFit/>
          </a:bodyPr>
          <a:lstStyle/>
          <a:p>
            <a:pPr algn="just">
              <a:buClr>
                <a:schemeClr val="accent3">
                  <a:lumMod val="75000"/>
                </a:schemeClr>
              </a:buClr>
            </a:pPr>
            <a:r>
              <a:rPr lang="en-US" sz="2100" b="1" dirty="0"/>
              <a:t>A soil profile consists of a </a:t>
            </a:r>
            <a:r>
              <a:rPr lang="en-US" sz="2100" b="1" dirty="0">
                <a:solidFill>
                  <a:srgbClr val="0000FF"/>
                </a:solidFill>
              </a:rPr>
              <a:t>sand</a:t>
            </a:r>
            <a:r>
              <a:rPr lang="en-US" sz="2100" b="1" dirty="0"/>
              <a:t> layer </a:t>
            </a:r>
            <a:r>
              <a:rPr lang="en-US" sz="2100" b="1" dirty="0" smtClean="0">
                <a:solidFill>
                  <a:srgbClr val="0000FF"/>
                </a:solidFill>
              </a:rPr>
              <a:t>2 m</a:t>
            </a:r>
            <a:r>
              <a:rPr lang="en-US" sz="2100" b="1" dirty="0" smtClean="0"/>
              <a:t> </a:t>
            </a:r>
            <a:r>
              <a:rPr lang="en-US" sz="2100" b="1" dirty="0"/>
              <a:t>thick, whose top is the ground surface, and a </a:t>
            </a:r>
            <a:r>
              <a:rPr lang="en-US" sz="2100" b="1" dirty="0">
                <a:solidFill>
                  <a:srgbClr val="0000FF"/>
                </a:solidFill>
              </a:rPr>
              <a:t>clay</a:t>
            </a:r>
            <a:r>
              <a:rPr lang="en-US" sz="2100" b="1" dirty="0"/>
              <a:t> layer </a:t>
            </a:r>
            <a:r>
              <a:rPr lang="en-US" sz="2100" b="1" dirty="0" smtClean="0">
                <a:solidFill>
                  <a:srgbClr val="0000FF"/>
                </a:solidFill>
              </a:rPr>
              <a:t>3 m</a:t>
            </a:r>
            <a:r>
              <a:rPr lang="en-US" sz="2100" b="1" dirty="0" smtClean="0"/>
              <a:t> </a:t>
            </a:r>
            <a:r>
              <a:rPr lang="en-US" sz="2100" b="1" dirty="0"/>
              <a:t>thick with an </a:t>
            </a:r>
            <a:r>
              <a:rPr lang="en-US" sz="2100" b="1" dirty="0">
                <a:solidFill>
                  <a:srgbClr val="0000FF"/>
                </a:solidFill>
              </a:rPr>
              <a:t>impermeable</a:t>
            </a:r>
            <a:r>
              <a:rPr lang="en-US" sz="2100" b="1" dirty="0"/>
              <a:t> boundary located at its base. The water table is at the ground surface. A </a:t>
            </a:r>
            <a:r>
              <a:rPr lang="en-US" sz="2100" b="1" u="sng" dirty="0">
                <a:solidFill>
                  <a:srgbClr val="0000FF"/>
                </a:solidFill>
              </a:rPr>
              <a:t>widespread</a:t>
            </a:r>
            <a:r>
              <a:rPr lang="en-US" sz="2100" b="1" dirty="0"/>
              <a:t> load of </a:t>
            </a:r>
            <a:r>
              <a:rPr lang="en-US" sz="2100" b="1" dirty="0" smtClean="0">
                <a:solidFill>
                  <a:srgbClr val="0000FF"/>
                </a:solidFill>
              </a:rPr>
              <a:t>100</a:t>
            </a:r>
            <a:r>
              <a:rPr lang="en-US" sz="2100" b="1" dirty="0" smtClean="0"/>
              <a:t> </a:t>
            </a:r>
            <a:r>
              <a:rPr lang="en-US" sz="2100" b="1" dirty="0" err="1" smtClean="0"/>
              <a:t>kPa</a:t>
            </a:r>
            <a:r>
              <a:rPr lang="en-US" sz="2100" b="1" dirty="0" smtClean="0"/>
              <a:t> </a:t>
            </a:r>
            <a:r>
              <a:rPr lang="en-US" sz="2100" b="1" dirty="0"/>
              <a:t>is applied at the ground surface.</a:t>
            </a:r>
          </a:p>
        </p:txBody>
      </p:sp>
      <p:sp>
        <p:nvSpPr>
          <p:cNvPr id="7" name="Rectangle 6"/>
          <p:cNvSpPr/>
          <p:nvPr/>
        </p:nvSpPr>
        <p:spPr>
          <a:xfrm>
            <a:off x="417635" y="1785452"/>
            <a:ext cx="4985583" cy="2108269"/>
          </a:xfrm>
          <a:prstGeom prst="rect">
            <a:avLst/>
          </a:prstGeom>
        </p:spPr>
        <p:txBody>
          <a:bodyPr wrap="square">
            <a:spAutoFit/>
          </a:bodyPr>
          <a:lstStyle/>
          <a:p>
            <a:pPr marL="346075" indent="-346075">
              <a:spcBef>
                <a:spcPct val="50000"/>
              </a:spcBef>
            </a:pPr>
            <a:r>
              <a:rPr lang="en-US" sz="2100" b="1" dirty="0">
                <a:solidFill>
                  <a:schemeClr val="accent3">
                    <a:lumMod val="75000"/>
                  </a:schemeClr>
                </a:solidFill>
                <a:cs typeface="Times New Roman" panose="02020603050405020304" pitchFamily="18" charset="0"/>
              </a:rPr>
              <a:t>(</a:t>
            </a:r>
            <a:r>
              <a:rPr lang="en-US" sz="2100" b="1" dirty="0" err="1">
                <a:solidFill>
                  <a:schemeClr val="accent3">
                    <a:lumMod val="75000"/>
                  </a:schemeClr>
                </a:solidFill>
                <a:cs typeface="Times New Roman" panose="02020603050405020304" pitchFamily="18" charset="0"/>
              </a:rPr>
              <a:t>i</a:t>
            </a:r>
            <a:r>
              <a:rPr lang="en-US" sz="2100" b="1" dirty="0">
                <a:solidFill>
                  <a:schemeClr val="accent3">
                    <a:lumMod val="75000"/>
                  </a:schemeClr>
                </a:solidFill>
                <a:cs typeface="Times New Roman" panose="02020603050405020304" pitchFamily="18" charset="0"/>
              </a:rPr>
              <a:t>) </a:t>
            </a:r>
            <a:r>
              <a:rPr lang="en-US" sz="2100" b="1" dirty="0" smtClean="0">
                <a:solidFill>
                  <a:srgbClr val="000000"/>
                </a:solidFill>
                <a:cs typeface="Times New Roman" panose="02020603050405020304" pitchFamily="18" charset="0"/>
              </a:rPr>
              <a:t>What is the excess </a:t>
            </a:r>
            <a:r>
              <a:rPr lang="en-US" sz="2100" b="1" dirty="0">
                <a:solidFill>
                  <a:srgbClr val="000000"/>
                </a:solidFill>
                <a:cs typeface="Times New Roman" panose="02020603050405020304" pitchFamily="18" charset="0"/>
              </a:rPr>
              <a:t>water </a:t>
            </a:r>
            <a:r>
              <a:rPr lang="en-US" sz="2100" b="1" dirty="0" smtClean="0">
                <a:solidFill>
                  <a:srgbClr val="000000"/>
                </a:solidFill>
                <a:cs typeface="Times New Roman" panose="02020603050405020304" pitchFamily="18" charset="0"/>
              </a:rPr>
              <a:t>pressure, </a:t>
            </a:r>
            <a:r>
              <a:rPr lang="en-US" sz="2100" b="1" dirty="0" smtClean="0">
                <a:solidFill>
                  <a:srgbClr val="000000"/>
                </a:solidFill>
                <a:latin typeface="Symbol" panose="05050102010706020507" pitchFamily="18" charset="2"/>
                <a:cs typeface="Times New Roman" panose="02020603050405020304" pitchFamily="18" charset="0"/>
              </a:rPr>
              <a:t>D</a:t>
            </a:r>
            <a:r>
              <a:rPr lang="en-US" sz="2100" b="1" dirty="0" smtClean="0">
                <a:solidFill>
                  <a:srgbClr val="000000"/>
                </a:solidFill>
                <a:cs typeface="Times New Roman" panose="02020603050405020304" pitchFamily="18" charset="0"/>
              </a:rPr>
              <a:t>u corresponding to:</a:t>
            </a:r>
          </a:p>
          <a:p>
            <a:pPr marL="800100" lvl="1" indent="-342900">
              <a:spcBef>
                <a:spcPts val="600"/>
              </a:spcBef>
              <a:buFont typeface="Arial" panose="020B0604020202020204" pitchFamily="34" charset="0"/>
              <a:buChar char="•"/>
            </a:pPr>
            <a:r>
              <a:rPr lang="en-US" sz="2100" b="1" dirty="0" smtClean="0">
                <a:solidFill>
                  <a:srgbClr val="0000FF"/>
                </a:solidFill>
                <a:cs typeface="Times New Roman" panose="02020603050405020304" pitchFamily="18" charset="0"/>
              </a:rPr>
              <a:t>t = 0</a:t>
            </a:r>
            <a:r>
              <a:rPr lang="en-US" sz="2100" b="1" dirty="0" smtClean="0">
                <a:solidFill>
                  <a:srgbClr val="000000"/>
                </a:solidFill>
                <a:cs typeface="Times New Roman" panose="02020603050405020304" pitchFamily="18" charset="0"/>
              </a:rPr>
              <a:t> </a:t>
            </a:r>
            <a:r>
              <a:rPr lang="en-US" sz="2100" b="1" dirty="0">
                <a:solidFill>
                  <a:srgbClr val="000000"/>
                </a:solidFill>
                <a:cs typeface="Times New Roman" panose="02020603050405020304" pitchFamily="18" charset="0"/>
              </a:rPr>
              <a:t>(i.e. immediately after applying the load</a:t>
            </a:r>
            <a:r>
              <a:rPr lang="en-US" sz="2100" b="1" dirty="0" smtClean="0">
                <a:solidFill>
                  <a:srgbClr val="000000"/>
                </a:solidFill>
                <a:cs typeface="Times New Roman" panose="02020603050405020304" pitchFamily="18" charset="0"/>
              </a:rPr>
              <a:t>)</a:t>
            </a:r>
          </a:p>
          <a:p>
            <a:pPr marL="800100" lvl="1" indent="-342900">
              <a:buFont typeface="Arial" panose="020B0604020202020204" pitchFamily="34" charset="0"/>
              <a:buChar char="•"/>
            </a:pPr>
            <a:r>
              <a:rPr lang="en-US" sz="2100" b="1" dirty="0" smtClean="0">
                <a:solidFill>
                  <a:srgbClr val="0000FF"/>
                </a:solidFill>
                <a:cs typeface="Times New Roman" panose="02020603050405020304" pitchFamily="18" charset="0"/>
              </a:rPr>
              <a:t>t = </a:t>
            </a:r>
            <a:r>
              <a:rPr lang="en-US" sz="2100" b="1" dirty="0">
                <a:solidFill>
                  <a:srgbClr val="0000FF"/>
                </a:solidFill>
                <a:latin typeface="Times New Roman" panose="02020603050405020304" pitchFamily="18" charset="0"/>
                <a:cs typeface="Times New Roman" panose="02020603050405020304" pitchFamily="18" charset="0"/>
              </a:rPr>
              <a:t>∞</a:t>
            </a:r>
            <a:r>
              <a:rPr lang="en-US" sz="2100" b="1" dirty="0">
                <a:solidFill>
                  <a:srgbClr val="000000"/>
                </a:solidFill>
                <a:cs typeface="Times New Roman" panose="02020603050405020304" pitchFamily="18" charset="0"/>
              </a:rPr>
              <a:t> (very long time after applying the load)</a:t>
            </a:r>
            <a:endParaRPr lang="en-GB" sz="2100" b="1" dirty="0">
              <a:solidFill>
                <a:srgbClr val="000000"/>
              </a:solidFill>
              <a:cs typeface="Times New Roman" panose="02020603050405020304" pitchFamily="18" charset="0"/>
            </a:endParaRPr>
          </a:p>
        </p:txBody>
      </p:sp>
      <p:sp>
        <p:nvSpPr>
          <p:cNvPr id="11" name="Rectangle 10"/>
          <p:cNvSpPr/>
          <p:nvPr/>
        </p:nvSpPr>
        <p:spPr>
          <a:xfrm>
            <a:off x="417635" y="3946299"/>
            <a:ext cx="4785936" cy="1107996"/>
          </a:xfrm>
          <a:prstGeom prst="rect">
            <a:avLst/>
          </a:prstGeom>
        </p:spPr>
        <p:txBody>
          <a:bodyPr wrap="square">
            <a:spAutoFit/>
          </a:bodyPr>
          <a:lstStyle/>
          <a:p>
            <a:pPr marL="393700" indent="-393700">
              <a:spcBef>
                <a:spcPct val="50000"/>
              </a:spcBef>
            </a:pPr>
            <a:r>
              <a:rPr lang="en-US" sz="2100" b="1" dirty="0">
                <a:solidFill>
                  <a:schemeClr val="accent3">
                    <a:lumMod val="75000"/>
                  </a:schemeClr>
                </a:solidFill>
                <a:cs typeface="Times New Roman" panose="02020603050405020304" pitchFamily="18" charset="0"/>
              </a:rPr>
              <a:t>(</a:t>
            </a:r>
            <a:r>
              <a:rPr lang="en-US" sz="2100" b="1" dirty="0" smtClean="0">
                <a:solidFill>
                  <a:schemeClr val="accent3">
                    <a:lumMod val="75000"/>
                  </a:schemeClr>
                </a:solidFill>
                <a:cs typeface="Times New Roman" panose="02020603050405020304" pitchFamily="18" charset="0"/>
              </a:rPr>
              <a:t>ii</a:t>
            </a:r>
            <a:r>
              <a:rPr lang="en-US" sz="2100" b="1" dirty="0">
                <a:solidFill>
                  <a:schemeClr val="accent3">
                    <a:lumMod val="75000"/>
                  </a:schemeClr>
                </a:solidFill>
                <a:cs typeface="Times New Roman" panose="02020603050405020304" pitchFamily="18" charset="0"/>
              </a:rPr>
              <a:t>) </a:t>
            </a:r>
            <a:r>
              <a:rPr lang="en-US" sz="2100" b="1" dirty="0">
                <a:solidFill>
                  <a:srgbClr val="000000"/>
                </a:solidFill>
                <a:cs typeface="Times New Roman" panose="02020603050405020304" pitchFamily="18" charset="0"/>
              </a:rPr>
              <a:t>Determine the time required to reach </a:t>
            </a:r>
            <a:r>
              <a:rPr lang="en-US" sz="2100" b="1" dirty="0">
                <a:solidFill>
                  <a:srgbClr val="0000FF"/>
                </a:solidFill>
                <a:cs typeface="Times New Roman" panose="02020603050405020304" pitchFamily="18" charset="0"/>
              </a:rPr>
              <a:t>50</a:t>
            </a:r>
            <a:r>
              <a:rPr lang="en-US" sz="2100" b="1" dirty="0">
                <a:solidFill>
                  <a:srgbClr val="000000"/>
                </a:solidFill>
                <a:cs typeface="Times New Roman" panose="02020603050405020304" pitchFamily="18" charset="0"/>
              </a:rPr>
              <a:t>% consolidation if you know that </a:t>
            </a:r>
            <a:r>
              <a:rPr lang="en-US" sz="2400" b="1" dirty="0" err="1" smtClean="0">
                <a:solidFill>
                  <a:srgbClr val="000000"/>
                </a:solidFill>
                <a:cs typeface="Times New Roman" panose="02020603050405020304" pitchFamily="18" charset="0"/>
              </a:rPr>
              <a:t>C</a:t>
            </a:r>
            <a:r>
              <a:rPr lang="en-US" sz="2400" b="1" baseline="-30000" dirty="0" err="1" smtClean="0">
                <a:solidFill>
                  <a:srgbClr val="000000"/>
                </a:solidFill>
                <a:cs typeface="Times New Roman" panose="02020603050405020304" pitchFamily="18" charset="0"/>
              </a:rPr>
              <a:t>v</a:t>
            </a:r>
            <a:r>
              <a:rPr lang="en-US" sz="2100" b="1" dirty="0">
                <a:solidFill>
                  <a:srgbClr val="000000"/>
                </a:solidFill>
                <a:cs typeface="Times New Roman" panose="02020603050405020304" pitchFamily="18" charset="0"/>
              </a:rPr>
              <a:t>= 6.5 m</a:t>
            </a:r>
            <a:r>
              <a:rPr lang="en-US" sz="2100" b="1" baseline="30000" dirty="0">
                <a:solidFill>
                  <a:srgbClr val="000000"/>
                </a:solidFill>
                <a:cs typeface="Times New Roman" panose="02020603050405020304" pitchFamily="18" charset="0"/>
              </a:rPr>
              <a:t>2</a:t>
            </a:r>
            <a:r>
              <a:rPr lang="en-US" sz="2100" b="1" dirty="0">
                <a:solidFill>
                  <a:srgbClr val="000000"/>
                </a:solidFill>
                <a:cs typeface="Times New Roman" panose="02020603050405020304" pitchFamily="18" charset="0"/>
              </a:rPr>
              <a:t>/year.</a:t>
            </a:r>
            <a:endParaRPr lang="en-GB" sz="2100" b="1" dirty="0">
              <a:solidFill>
                <a:srgbClr val="000000"/>
              </a:solidFill>
              <a:cs typeface="Times New Roman" panose="02020603050405020304" pitchFamily="18" charset="0"/>
            </a:endParaRPr>
          </a:p>
        </p:txBody>
      </p:sp>
      <p:pic>
        <p:nvPicPr>
          <p:cNvPr id="20" name="Picture 9"/>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45794" t="7244" r="48578"/>
          <a:stretch/>
        </p:blipFill>
        <p:spPr bwMode="auto">
          <a:xfrm>
            <a:off x="5689600" y="2437638"/>
            <a:ext cx="2627651" cy="3132234"/>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43"/>
          <p:cNvGrpSpPr>
            <a:grpSpLocks/>
          </p:cNvGrpSpPr>
          <p:nvPr/>
        </p:nvGrpSpPr>
        <p:grpSpPr bwMode="auto">
          <a:xfrm>
            <a:off x="5694218" y="1892207"/>
            <a:ext cx="2535381" cy="545432"/>
            <a:chOff x="1008" y="2088"/>
            <a:chExt cx="1248" cy="408"/>
          </a:xfrm>
        </p:grpSpPr>
        <p:sp>
          <p:nvSpPr>
            <p:cNvPr id="22" name="Text Box 44"/>
            <p:cNvSpPr txBox="1">
              <a:spLocks noChangeArrowheads="1"/>
            </p:cNvSpPr>
            <p:nvPr/>
          </p:nvSpPr>
          <p:spPr bwMode="auto">
            <a:xfrm>
              <a:off x="1440" y="2088"/>
              <a:ext cx="720" cy="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dirty="0" smtClean="0"/>
                <a:t>100 </a:t>
              </a:r>
              <a:r>
                <a:rPr lang="en-US" sz="2000" b="1" dirty="0"/>
                <a:t>kPa</a:t>
              </a:r>
              <a:endParaRPr lang="en-AU" sz="2000" b="1" dirty="0"/>
            </a:p>
          </p:txBody>
        </p:sp>
        <p:grpSp>
          <p:nvGrpSpPr>
            <p:cNvPr id="23" name="Group 45"/>
            <p:cNvGrpSpPr>
              <a:grpSpLocks/>
            </p:cNvGrpSpPr>
            <p:nvPr/>
          </p:nvGrpSpPr>
          <p:grpSpPr bwMode="auto">
            <a:xfrm>
              <a:off x="1008" y="2352"/>
              <a:ext cx="1248" cy="144"/>
              <a:chOff x="1008" y="2352"/>
              <a:chExt cx="1248" cy="144"/>
            </a:xfrm>
          </p:grpSpPr>
          <p:sp>
            <p:nvSpPr>
              <p:cNvPr id="24" name="Line 47"/>
              <p:cNvSpPr>
                <a:spLocks noChangeShapeType="1"/>
              </p:cNvSpPr>
              <p:nvPr/>
            </p:nvSpPr>
            <p:spPr bwMode="auto">
              <a:xfrm>
                <a:off x="1296"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5" name="Line 48"/>
              <p:cNvSpPr>
                <a:spLocks noChangeShapeType="1"/>
              </p:cNvSpPr>
              <p:nvPr/>
            </p:nvSpPr>
            <p:spPr bwMode="auto">
              <a:xfrm>
                <a:off x="1392"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 name="Line 49"/>
              <p:cNvSpPr>
                <a:spLocks noChangeShapeType="1"/>
              </p:cNvSpPr>
              <p:nvPr/>
            </p:nvSpPr>
            <p:spPr bwMode="auto">
              <a:xfrm>
                <a:off x="1488"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7" name="Line 50"/>
              <p:cNvSpPr>
                <a:spLocks noChangeShapeType="1"/>
              </p:cNvSpPr>
              <p:nvPr/>
            </p:nvSpPr>
            <p:spPr bwMode="auto">
              <a:xfrm>
                <a:off x="1584"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8" name="Line 51"/>
              <p:cNvSpPr>
                <a:spLocks noChangeShapeType="1"/>
              </p:cNvSpPr>
              <p:nvPr/>
            </p:nvSpPr>
            <p:spPr bwMode="auto">
              <a:xfrm>
                <a:off x="1872"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9" name="Line 52"/>
              <p:cNvSpPr>
                <a:spLocks noChangeShapeType="1"/>
              </p:cNvSpPr>
              <p:nvPr/>
            </p:nvSpPr>
            <p:spPr bwMode="auto">
              <a:xfrm>
                <a:off x="1776"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 name="Line 53"/>
              <p:cNvSpPr>
                <a:spLocks noChangeShapeType="1"/>
              </p:cNvSpPr>
              <p:nvPr/>
            </p:nvSpPr>
            <p:spPr bwMode="auto">
              <a:xfrm>
                <a:off x="1680"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2" name="Line 54"/>
              <p:cNvSpPr>
                <a:spLocks noChangeShapeType="1"/>
              </p:cNvSpPr>
              <p:nvPr/>
            </p:nvSpPr>
            <p:spPr bwMode="auto">
              <a:xfrm>
                <a:off x="1968"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 name="Line 55"/>
              <p:cNvSpPr>
                <a:spLocks noChangeShapeType="1"/>
              </p:cNvSpPr>
              <p:nvPr/>
            </p:nvSpPr>
            <p:spPr bwMode="auto">
              <a:xfrm>
                <a:off x="2064"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 name="Line 56"/>
              <p:cNvSpPr>
                <a:spLocks noChangeShapeType="1"/>
              </p:cNvSpPr>
              <p:nvPr/>
            </p:nvSpPr>
            <p:spPr bwMode="auto">
              <a:xfrm>
                <a:off x="2160"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 name="Line 57"/>
              <p:cNvSpPr>
                <a:spLocks noChangeShapeType="1"/>
              </p:cNvSpPr>
              <p:nvPr/>
            </p:nvSpPr>
            <p:spPr bwMode="auto">
              <a:xfrm>
                <a:off x="2256"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 name="Line 60"/>
              <p:cNvSpPr>
                <a:spLocks noChangeShapeType="1"/>
              </p:cNvSpPr>
              <p:nvPr/>
            </p:nvSpPr>
            <p:spPr bwMode="auto">
              <a:xfrm>
                <a:off x="1008"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 name="Line 61"/>
              <p:cNvSpPr>
                <a:spLocks noChangeShapeType="1"/>
              </p:cNvSpPr>
              <p:nvPr/>
            </p:nvSpPr>
            <p:spPr bwMode="auto">
              <a:xfrm>
                <a:off x="1104"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 name="Line 62"/>
              <p:cNvSpPr>
                <a:spLocks noChangeShapeType="1"/>
              </p:cNvSpPr>
              <p:nvPr/>
            </p:nvSpPr>
            <p:spPr bwMode="auto">
              <a:xfrm>
                <a:off x="1200"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cxnSp>
        <p:nvCxnSpPr>
          <p:cNvPr id="18" name="Straight Connector 17"/>
          <p:cNvCxnSpPr/>
          <p:nvPr/>
        </p:nvCxnSpPr>
        <p:spPr>
          <a:xfrm>
            <a:off x="5666508" y="2451493"/>
            <a:ext cx="2650743" cy="0"/>
          </a:xfrm>
          <a:prstGeom prst="line">
            <a:avLst/>
          </a:prstGeom>
        </p:spPr>
        <p:style>
          <a:lnRef idx="1">
            <a:schemeClr val="dk1"/>
          </a:lnRef>
          <a:fillRef idx="0">
            <a:schemeClr val="dk1"/>
          </a:fillRef>
          <a:effectRef idx="0">
            <a:schemeClr val="dk1"/>
          </a:effectRef>
          <a:fontRef idx="minor">
            <a:schemeClr val="tx1"/>
          </a:fontRef>
        </p:style>
      </p:cxnSp>
      <p:sp>
        <p:nvSpPr>
          <p:cNvPr id="19" name="Rectangle 18"/>
          <p:cNvSpPr/>
          <p:nvPr/>
        </p:nvSpPr>
        <p:spPr>
          <a:xfrm>
            <a:off x="6757355" y="4087106"/>
            <a:ext cx="657103" cy="430887"/>
          </a:xfrm>
          <a:prstGeom prst="rect">
            <a:avLst/>
          </a:prstGeom>
        </p:spPr>
        <p:txBody>
          <a:bodyPr wrap="none">
            <a:spAutoFit/>
          </a:bodyPr>
          <a:lstStyle/>
          <a:p>
            <a:r>
              <a:rPr lang="en-US" sz="2200" dirty="0" smtClean="0"/>
              <a:t>Clay</a:t>
            </a:r>
            <a:endParaRPr lang="en-US" sz="2200" dirty="0"/>
          </a:p>
        </p:txBody>
      </p:sp>
      <p:sp>
        <p:nvSpPr>
          <p:cNvPr id="42" name="Rectangle 41"/>
          <p:cNvSpPr/>
          <p:nvPr/>
        </p:nvSpPr>
        <p:spPr>
          <a:xfrm>
            <a:off x="6670288" y="2896184"/>
            <a:ext cx="744114" cy="430887"/>
          </a:xfrm>
          <a:prstGeom prst="rect">
            <a:avLst/>
          </a:prstGeom>
        </p:spPr>
        <p:txBody>
          <a:bodyPr wrap="none">
            <a:spAutoFit/>
          </a:bodyPr>
          <a:lstStyle/>
          <a:p>
            <a:r>
              <a:rPr lang="en-US" sz="2200" dirty="0" smtClean="0"/>
              <a:t>Sand</a:t>
            </a:r>
            <a:endParaRPr lang="en-US" sz="2200" dirty="0"/>
          </a:p>
        </p:txBody>
      </p:sp>
      <p:sp>
        <p:nvSpPr>
          <p:cNvPr id="256" name="Rectangle 255"/>
          <p:cNvSpPr/>
          <p:nvPr/>
        </p:nvSpPr>
        <p:spPr>
          <a:xfrm>
            <a:off x="8416552" y="2978877"/>
            <a:ext cx="486030" cy="369332"/>
          </a:xfrm>
          <a:prstGeom prst="rect">
            <a:avLst/>
          </a:prstGeom>
        </p:spPr>
        <p:txBody>
          <a:bodyPr wrap="none">
            <a:spAutoFit/>
          </a:bodyPr>
          <a:lstStyle/>
          <a:p>
            <a:r>
              <a:rPr lang="en-US" dirty="0"/>
              <a:t>2m</a:t>
            </a:r>
          </a:p>
        </p:txBody>
      </p:sp>
      <p:sp>
        <p:nvSpPr>
          <p:cNvPr id="44" name="Rectangle 43"/>
          <p:cNvSpPr/>
          <p:nvPr/>
        </p:nvSpPr>
        <p:spPr>
          <a:xfrm>
            <a:off x="8450153" y="4266088"/>
            <a:ext cx="486030" cy="369332"/>
          </a:xfrm>
          <a:prstGeom prst="rect">
            <a:avLst/>
          </a:prstGeom>
        </p:spPr>
        <p:txBody>
          <a:bodyPr wrap="none">
            <a:spAutoFit/>
          </a:bodyPr>
          <a:lstStyle/>
          <a:p>
            <a:r>
              <a:rPr lang="en-US" dirty="0" smtClean="0"/>
              <a:t>3m</a:t>
            </a:r>
            <a:endParaRPr lang="en-US" dirty="0"/>
          </a:p>
        </p:txBody>
      </p:sp>
      <p:cxnSp>
        <p:nvCxnSpPr>
          <p:cNvPr id="258" name="Straight Connector 257"/>
          <p:cNvCxnSpPr/>
          <p:nvPr/>
        </p:nvCxnSpPr>
        <p:spPr>
          <a:xfrm>
            <a:off x="8450153" y="2437638"/>
            <a:ext cx="0" cy="2875808"/>
          </a:xfrm>
          <a:prstGeom prst="line">
            <a:avLst/>
          </a:prstGeom>
        </p:spPr>
        <p:style>
          <a:lnRef idx="1">
            <a:schemeClr val="dk1"/>
          </a:lnRef>
          <a:fillRef idx="0">
            <a:schemeClr val="dk1"/>
          </a:fillRef>
          <a:effectRef idx="0">
            <a:schemeClr val="dk1"/>
          </a:effectRef>
          <a:fontRef idx="minor">
            <a:schemeClr val="tx1"/>
          </a:fontRef>
        </p:style>
      </p:cxnSp>
      <p:cxnSp>
        <p:nvCxnSpPr>
          <p:cNvPr id="261" name="Straight Connector 260"/>
          <p:cNvCxnSpPr/>
          <p:nvPr/>
        </p:nvCxnSpPr>
        <p:spPr>
          <a:xfrm>
            <a:off x="8361132" y="3692465"/>
            <a:ext cx="243015" cy="0"/>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a:off x="8317251" y="2451493"/>
            <a:ext cx="243015" cy="0"/>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8347277" y="5201921"/>
            <a:ext cx="243015" cy="0"/>
          </a:xfrm>
          <a:prstGeom prst="line">
            <a:avLst/>
          </a:prstGeom>
        </p:spPr>
        <p:style>
          <a:lnRef idx="1">
            <a:schemeClr val="dk1"/>
          </a:lnRef>
          <a:fillRef idx="0">
            <a:schemeClr val="dk1"/>
          </a:fillRef>
          <a:effectRef idx="0">
            <a:schemeClr val="dk1"/>
          </a:effectRef>
          <a:fontRef idx="minor">
            <a:schemeClr val="tx1"/>
          </a:fontRef>
        </p:style>
      </p:cxnSp>
      <p:sp>
        <p:nvSpPr>
          <p:cNvPr id="263" name="Rectangle 262"/>
          <p:cNvSpPr/>
          <p:nvPr/>
        </p:nvSpPr>
        <p:spPr>
          <a:xfrm>
            <a:off x="6055694" y="5177735"/>
            <a:ext cx="1953676" cy="369332"/>
          </a:xfrm>
          <a:prstGeom prst="rect">
            <a:avLst/>
          </a:prstGeom>
        </p:spPr>
        <p:txBody>
          <a:bodyPr wrap="none">
            <a:spAutoFit/>
          </a:bodyPr>
          <a:lstStyle/>
          <a:p>
            <a:r>
              <a:rPr lang="en-US" dirty="0" smtClean="0">
                <a:solidFill>
                  <a:schemeClr val="bg1"/>
                </a:solidFill>
              </a:rPr>
              <a:t>Impermeable layer</a:t>
            </a:r>
            <a:endParaRPr lang="en-US" dirty="0">
              <a:solidFill>
                <a:schemeClr val="bg1"/>
              </a:solidFill>
            </a:endParaRPr>
          </a:p>
        </p:txBody>
      </p:sp>
      <p:cxnSp>
        <p:nvCxnSpPr>
          <p:cNvPr id="53" name="Straight Connector 52"/>
          <p:cNvCxnSpPr/>
          <p:nvPr/>
        </p:nvCxnSpPr>
        <p:spPr>
          <a:xfrm>
            <a:off x="5934186" y="2493058"/>
            <a:ext cx="345120" cy="0"/>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a:off x="5989606" y="2548478"/>
            <a:ext cx="243015" cy="0"/>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6068368" y="2603898"/>
            <a:ext cx="91440" cy="0"/>
          </a:xfrm>
          <a:prstGeom prst="line">
            <a:avLst/>
          </a:prstGeom>
        </p:spPr>
        <p:style>
          <a:lnRef idx="1">
            <a:schemeClr val="dk1"/>
          </a:lnRef>
          <a:fillRef idx="0">
            <a:schemeClr val="dk1"/>
          </a:fillRef>
          <a:effectRef idx="0">
            <a:schemeClr val="dk1"/>
          </a:effectRef>
          <a:fontRef idx="minor">
            <a:schemeClr val="tx1"/>
          </a:fontRef>
        </p:style>
      </p:cxnSp>
      <p:sp>
        <p:nvSpPr>
          <p:cNvPr id="41" name="Rectangle 40"/>
          <p:cNvSpPr/>
          <p:nvPr/>
        </p:nvSpPr>
        <p:spPr>
          <a:xfrm>
            <a:off x="316447" y="5102675"/>
            <a:ext cx="1425390" cy="523220"/>
          </a:xfrm>
          <a:prstGeom prst="rect">
            <a:avLst/>
          </a:prstGeom>
        </p:spPr>
        <p:txBody>
          <a:bodyPr wrap="none">
            <a:spAutoFit/>
          </a:bodyPr>
          <a:lstStyle/>
          <a:p>
            <a:r>
              <a:rPr lang="en-US" sz="2800" b="1" u="sng" dirty="0" smtClean="0">
                <a:solidFill>
                  <a:srgbClr val="C00000"/>
                </a:solidFill>
              </a:rPr>
              <a:t>Solution</a:t>
            </a:r>
            <a:endParaRPr lang="en-US" sz="2800" b="1" u="sng" dirty="0">
              <a:solidFill>
                <a:srgbClr val="C00000"/>
              </a:solidFill>
            </a:endParaRPr>
          </a:p>
        </p:txBody>
      </p:sp>
      <p:sp>
        <p:nvSpPr>
          <p:cNvPr id="3" name="Rectangle 2"/>
          <p:cNvSpPr/>
          <p:nvPr/>
        </p:nvSpPr>
        <p:spPr>
          <a:xfrm>
            <a:off x="460213" y="5562684"/>
            <a:ext cx="7564428" cy="1261884"/>
          </a:xfrm>
          <a:prstGeom prst="rect">
            <a:avLst/>
          </a:prstGeom>
        </p:spPr>
        <p:txBody>
          <a:bodyPr wrap="square">
            <a:spAutoFit/>
          </a:bodyPr>
          <a:lstStyle/>
          <a:p>
            <a:pPr algn="just">
              <a:spcBef>
                <a:spcPct val="50000"/>
              </a:spcBef>
            </a:pPr>
            <a:r>
              <a:rPr lang="en-US" sz="2000" b="1" dirty="0" smtClean="0">
                <a:solidFill>
                  <a:srgbClr val="000000"/>
                </a:solidFill>
                <a:cs typeface="Times New Roman" panose="02020603050405020304" pitchFamily="18" charset="0"/>
              </a:rPr>
              <a:t>(</a:t>
            </a:r>
            <a:r>
              <a:rPr lang="en-US" sz="2000" b="1" dirty="0" err="1" smtClean="0">
                <a:solidFill>
                  <a:srgbClr val="000000"/>
                </a:solidFill>
                <a:cs typeface="Times New Roman" panose="02020603050405020304" pitchFamily="18" charset="0"/>
              </a:rPr>
              <a:t>i</a:t>
            </a:r>
            <a:r>
              <a:rPr lang="en-US" sz="2000" b="1" dirty="0" smtClean="0">
                <a:solidFill>
                  <a:srgbClr val="000000"/>
                </a:solidFill>
                <a:cs typeface="Times New Roman" panose="02020603050405020304" pitchFamily="18" charset="0"/>
              </a:rPr>
              <a:t>) Immediately </a:t>
            </a:r>
            <a:r>
              <a:rPr lang="en-US" sz="2000" b="1" dirty="0">
                <a:solidFill>
                  <a:srgbClr val="000000"/>
                </a:solidFill>
                <a:cs typeface="Times New Roman" panose="02020603050405020304" pitchFamily="18" charset="0"/>
              </a:rPr>
              <a:t>after applying the load, the degree of consolidation </a:t>
            </a:r>
            <a:r>
              <a:rPr lang="en-US" sz="2000" b="1" dirty="0" err="1" smtClean="0">
                <a:solidFill>
                  <a:srgbClr val="000000"/>
                </a:solidFill>
                <a:cs typeface="Times New Roman" panose="02020603050405020304" pitchFamily="18" charset="0"/>
              </a:rPr>
              <a:t>U</a:t>
            </a:r>
            <a:r>
              <a:rPr lang="en-US" sz="2000" b="1" baseline="-25000" dirty="0" err="1" smtClean="0">
                <a:solidFill>
                  <a:srgbClr val="000000"/>
                </a:solidFill>
                <a:cs typeface="Times New Roman" panose="02020603050405020304" pitchFamily="18" charset="0"/>
              </a:rPr>
              <a:t>z</a:t>
            </a:r>
            <a:r>
              <a:rPr lang="en-US" sz="2000" b="1" baseline="-25000" dirty="0" smtClean="0">
                <a:solidFill>
                  <a:srgbClr val="000000"/>
                </a:solidFill>
              </a:rPr>
              <a:t> </a:t>
            </a:r>
            <a:r>
              <a:rPr lang="en-US" sz="2000" b="1" dirty="0" smtClean="0">
                <a:solidFill>
                  <a:srgbClr val="000000"/>
                </a:solidFill>
                <a:cs typeface="Times New Roman" panose="02020603050405020304" pitchFamily="18" charset="0"/>
              </a:rPr>
              <a:t>= </a:t>
            </a:r>
            <a:r>
              <a:rPr lang="en-US" sz="2000" b="1" dirty="0">
                <a:solidFill>
                  <a:srgbClr val="000000"/>
                </a:solidFill>
                <a:cs typeface="Times New Roman" panose="02020603050405020304" pitchFamily="18" charset="0"/>
              </a:rPr>
              <a:t>0%  and the pore </a:t>
            </a:r>
            <a:r>
              <a:rPr lang="en-US" sz="2000" b="1" dirty="0" smtClean="0">
                <a:solidFill>
                  <a:srgbClr val="000000"/>
                </a:solidFill>
                <a:cs typeface="Times New Roman" panose="02020603050405020304" pitchFamily="18" charset="0"/>
              </a:rPr>
              <a:t>water </a:t>
            </a:r>
            <a:r>
              <a:rPr lang="en-US" sz="2000" b="1" dirty="0">
                <a:solidFill>
                  <a:srgbClr val="000000"/>
                </a:solidFill>
                <a:cs typeface="Times New Roman" panose="02020603050405020304" pitchFamily="18" charset="0"/>
              </a:rPr>
              <a:t>would carry the entire load:</a:t>
            </a:r>
          </a:p>
          <a:p>
            <a:pPr>
              <a:spcBef>
                <a:spcPct val="50000"/>
              </a:spcBef>
            </a:pPr>
            <a:r>
              <a:rPr lang="en-US" sz="2000" b="1" dirty="0">
                <a:solidFill>
                  <a:srgbClr val="0000FF"/>
                </a:solidFill>
                <a:cs typeface="Times New Roman" panose="02020603050405020304" pitchFamily="18" charset="0"/>
              </a:rPr>
              <a:t>at  </a:t>
            </a:r>
            <a:r>
              <a:rPr lang="en-US" sz="2000" b="1" dirty="0" smtClean="0">
                <a:solidFill>
                  <a:srgbClr val="0000FF"/>
                </a:solidFill>
                <a:cs typeface="Times New Roman" panose="02020603050405020304" pitchFamily="18" charset="0"/>
              </a:rPr>
              <a:t>t = 0  </a:t>
            </a:r>
            <a:r>
              <a:rPr lang="en-US" sz="20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r>
              <a:rPr lang="en-US" sz="2000" b="1" dirty="0">
                <a:solidFill>
                  <a:srgbClr val="0000FF"/>
                </a:solidFill>
                <a:cs typeface="Times New Roman" panose="02020603050405020304" pitchFamily="18" charset="0"/>
              </a:rPr>
              <a:t>  </a:t>
            </a:r>
            <a:r>
              <a:rPr lang="en-US" sz="2000" b="1" dirty="0">
                <a:solidFill>
                  <a:srgbClr val="0000FF"/>
                </a:solidFill>
                <a:latin typeface="Symbol" panose="05050102010706020507" pitchFamily="18" charset="2"/>
                <a:cs typeface="Times New Roman" panose="02020603050405020304" pitchFamily="18" charset="0"/>
              </a:rPr>
              <a:t>D</a:t>
            </a:r>
            <a:r>
              <a:rPr lang="en-US" sz="2400" b="1" dirty="0">
                <a:solidFill>
                  <a:srgbClr val="0000FF"/>
                </a:solidFill>
              </a:rPr>
              <a:t>u</a:t>
            </a:r>
            <a:r>
              <a:rPr lang="en-US" sz="2000" b="1" baseline="-30000" dirty="0">
                <a:solidFill>
                  <a:srgbClr val="0000FF"/>
                </a:solidFill>
                <a:cs typeface="Times New Roman" panose="02020603050405020304" pitchFamily="18" charset="0"/>
              </a:rPr>
              <a:t>0 </a:t>
            </a:r>
            <a:r>
              <a:rPr lang="en-US" sz="2000" b="1" dirty="0">
                <a:solidFill>
                  <a:srgbClr val="0000FF"/>
                </a:solidFill>
                <a:cs typeface="Times New Roman" panose="02020603050405020304" pitchFamily="18" charset="0"/>
              </a:rPr>
              <a:t>= </a:t>
            </a:r>
            <a:r>
              <a:rPr lang="en-US" sz="2000" b="1" dirty="0">
                <a:solidFill>
                  <a:srgbClr val="0000FF"/>
                </a:solidFill>
                <a:latin typeface="Symbol" panose="05050102010706020507" pitchFamily="18" charset="2"/>
                <a:cs typeface="Times New Roman" panose="02020603050405020304" pitchFamily="18" charset="0"/>
              </a:rPr>
              <a:t>Ds </a:t>
            </a:r>
            <a:r>
              <a:rPr lang="en-US" sz="2000" b="1" dirty="0" smtClean="0">
                <a:solidFill>
                  <a:srgbClr val="0000FF"/>
                </a:solidFill>
                <a:cs typeface="Times New Roman" panose="02020603050405020304" pitchFamily="18" charset="0"/>
              </a:rPr>
              <a:t>= 100 </a:t>
            </a:r>
            <a:r>
              <a:rPr lang="en-US" sz="2000" b="1" dirty="0" err="1">
                <a:solidFill>
                  <a:srgbClr val="0000FF"/>
                </a:solidFill>
                <a:cs typeface="Times New Roman" panose="02020603050405020304" pitchFamily="18" charset="0"/>
              </a:rPr>
              <a:t>kPa</a:t>
            </a:r>
            <a:r>
              <a:rPr lang="en-US" sz="2000" b="1" dirty="0">
                <a:solidFill>
                  <a:srgbClr val="0000FF"/>
                </a:solidFill>
                <a:cs typeface="Times New Roman" panose="02020603050405020304" pitchFamily="18" charset="0"/>
              </a:rPr>
              <a:t> </a:t>
            </a:r>
            <a:endParaRPr lang="en-US" sz="2000" dirty="0">
              <a:solidFill>
                <a:srgbClr val="0000FF"/>
              </a:solidFill>
            </a:endParaRPr>
          </a:p>
        </p:txBody>
      </p:sp>
      <p:sp>
        <p:nvSpPr>
          <p:cNvPr id="43" name="TextBox 42"/>
          <p:cNvSpPr txBox="1"/>
          <p:nvPr/>
        </p:nvSpPr>
        <p:spPr>
          <a:xfrm>
            <a:off x="173401" y="16740"/>
            <a:ext cx="1878206" cy="523220"/>
          </a:xfrm>
          <a:prstGeom prst="rect">
            <a:avLst/>
          </a:prstGeom>
          <a:noFill/>
        </p:spPr>
        <p:txBody>
          <a:bodyPr wrap="none" rtlCol="0">
            <a:spAutoFit/>
          </a:bodyPr>
          <a:lstStyle/>
          <a:p>
            <a:r>
              <a:rPr lang="en-US" sz="2800" b="1" u="sng" dirty="0" smtClean="0">
                <a:solidFill>
                  <a:srgbClr val="C00000"/>
                </a:solidFill>
              </a:rPr>
              <a:t>Example  2 </a:t>
            </a:r>
            <a:endParaRPr lang="en-US" sz="2800" b="1" u="sng" dirty="0">
              <a:solidFill>
                <a:srgbClr val="C00000"/>
              </a:solidFill>
            </a:endParaRPr>
          </a:p>
        </p:txBody>
      </p:sp>
    </p:spTree>
    <p:extLst>
      <p:ext uri="{BB962C8B-B14F-4D97-AF65-F5344CB8AC3E}">
        <p14:creationId xmlns:p14="http://schemas.microsoft.com/office/powerpoint/2010/main" val="202926062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68848" y="380253"/>
            <a:ext cx="5164758" cy="1546577"/>
          </a:xfrm>
          <a:prstGeom prst="rect">
            <a:avLst/>
          </a:prstGeom>
        </p:spPr>
        <p:txBody>
          <a:bodyPr wrap="square">
            <a:spAutoFit/>
          </a:bodyPr>
          <a:lstStyle/>
          <a:p>
            <a:pPr algn="just">
              <a:spcBef>
                <a:spcPct val="50000"/>
              </a:spcBef>
            </a:pPr>
            <a:r>
              <a:rPr lang="en-US" sz="2100" b="1" dirty="0" smtClean="0">
                <a:solidFill>
                  <a:srgbClr val="000000"/>
                </a:solidFill>
              </a:rPr>
              <a:t>On </a:t>
            </a:r>
            <a:r>
              <a:rPr lang="en-US" sz="2100" b="1" dirty="0">
                <a:solidFill>
                  <a:srgbClr val="000000"/>
                </a:solidFill>
              </a:rPr>
              <a:t>contrary, after very long time, the degree of consolidation </a:t>
            </a:r>
            <a:r>
              <a:rPr lang="en-US" sz="2100" b="1" dirty="0" smtClean="0">
                <a:solidFill>
                  <a:srgbClr val="000000"/>
                </a:solidFill>
              </a:rPr>
              <a:t>U</a:t>
            </a:r>
            <a:r>
              <a:rPr lang="en-US" sz="2100" b="1" baseline="-25000" dirty="0">
                <a:solidFill>
                  <a:srgbClr val="000000"/>
                </a:solidFill>
              </a:rPr>
              <a:t> </a:t>
            </a:r>
            <a:r>
              <a:rPr lang="en-US" sz="2100" b="1" dirty="0" smtClean="0">
                <a:solidFill>
                  <a:srgbClr val="000000"/>
                </a:solidFill>
              </a:rPr>
              <a:t>= </a:t>
            </a:r>
            <a:r>
              <a:rPr lang="en-US" sz="2100" b="1" dirty="0">
                <a:solidFill>
                  <a:srgbClr val="000000"/>
                </a:solidFill>
              </a:rPr>
              <a:t>100% and the clay particles would carry the load completely:</a:t>
            </a:r>
            <a:endParaRPr lang="en-US" sz="2100" b="1" dirty="0">
              <a:solidFill>
                <a:srgbClr val="000000"/>
              </a:solidFill>
              <a:cs typeface="Times New Roman" panose="02020603050405020304" pitchFamily="18" charset="0"/>
            </a:endParaRPr>
          </a:p>
          <a:p>
            <a:pPr>
              <a:spcBef>
                <a:spcPct val="50000"/>
              </a:spcBef>
            </a:pPr>
            <a:r>
              <a:rPr lang="en-US" sz="2100" b="1" dirty="0" smtClean="0">
                <a:solidFill>
                  <a:srgbClr val="0000FF"/>
                </a:solidFill>
                <a:cs typeface="Times New Roman" panose="02020603050405020304" pitchFamily="18" charset="0"/>
              </a:rPr>
              <a:t>at  t = ∞  </a:t>
            </a:r>
            <a:r>
              <a:rPr lang="en-US" sz="21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r>
              <a:rPr lang="en-US" sz="2100" b="1" dirty="0">
                <a:solidFill>
                  <a:srgbClr val="0000FF"/>
                </a:solidFill>
                <a:cs typeface="Times New Roman" panose="02020603050405020304" pitchFamily="18" charset="0"/>
              </a:rPr>
              <a:t> </a:t>
            </a:r>
            <a:r>
              <a:rPr lang="en-US" sz="2100" b="1" dirty="0" smtClean="0">
                <a:solidFill>
                  <a:srgbClr val="0000FF"/>
                </a:solidFill>
                <a:latin typeface="Symbol" panose="05050102010706020507" pitchFamily="18" charset="2"/>
                <a:cs typeface="Times New Roman" panose="02020603050405020304" pitchFamily="18" charset="0"/>
              </a:rPr>
              <a:t>D</a:t>
            </a:r>
            <a:r>
              <a:rPr lang="en-US" sz="2100" b="1" dirty="0" smtClean="0">
                <a:solidFill>
                  <a:srgbClr val="0000FF"/>
                </a:solidFill>
              </a:rPr>
              <a:t>u</a:t>
            </a:r>
            <a:r>
              <a:rPr lang="en-US" sz="2100" b="1" baseline="-30000" dirty="0" smtClean="0">
                <a:solidFill>
                  <a:srgbClr val="0000FF"/>
                </a:solidFill>
                <a:latin typeface="Times New Roman" panose="02020603050405020304" pitchFamily="18" charset="0"/>
                <a:cs typeface="Times New Roman" panose="02020603050405020304" pitchFamily="18" charset="0"/>
              </a:rPr>
              <a:t>∞</a:t>
            </a:r>
            <a:r>
              <a:rPr lang="en-US" sz="2100" b="1" baseline="-30000" dirty="0" smtClean="0">
                <a:solidFill>
                  <a:srgbClr val="0000FF"/>
                </a:solidFill>
                <a:cs typeface="Times New Roman" panose="02020603050405020304" pitchFamily="18" charset="0"/>
              </a:rPr>
              <a:t> </a:t>
            </a:r>
            <a:r>
              <a:rPr lang="en-US" sz="2100" b="1" dirty="0">
                <a:solidFill>
                  <a:srgbClr val="0000FF"/>
                </a:solidFill>
                <a:cs typeface="Times New Roman" panose="02020603050405020304" pitchFamily="18" charset="0"/>
              </a:rPr>
              <a:t>= 0</a:t>
            </a:r>
            <a:endParaRPr lang="en-GB" sz="2100" b="1" dirty="0">
              <a:solidFill>
                <a:srgbClr val="0000FF"/>
              </a:solidFill>
              <a:cs typeface="Times New Roman" panose="02020603050405020304" pitchFamily="18" charset="0"/>
            </a:endParaRPr>
          </a:p>
        </p:txBody>
      </p:sp>
      <p:pic>
        <p:nvPicPr>
          <p:cNvPr id="20" name="Picture 9"/>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45794" t="7244" r="48578"/>
          <a:stretch/>
        </p:blipFill>
        <p:spPr bwMode="auto">
          <a:xfrm>
            <a:off x="5689600" y="798029"/>
            <a:ext cx="2627651" cy="3132234"/>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43"/>
          <p:cNvGrpSpPr>
            <a:grpSpLocks/>
          </p:cNvGrpSpPr>
          <p:nvPr/>
        </p:nvGrpSpPr>
        <p:grpSpPr bwMode="auto">
          <a:xfrm>
            <a:off x="5694218" y="253934"/>
            <a:ext cx="2535381" cy="544095"/>
            <a:chOff x="1008" y="2089"/>
            <a:chExt cx="1248" cy="407"/>
          </a:xfrm>
        </p:grpSpPr>
        <p:sp>
          <p:nvSpPr>
            <p:cNvPr id="22" name="Text Box 44"/>
            <p:cNvSpPr txBox="1">
              <a:spLocks noChangeArrowheads="1"/>
            </p:cNvSpPr>
            <p:nvPr/>
          </p:nvSpPr>
          <p:spPr bwMode="auto">
            <a:xfrm>
              <a:off x="1317" y="2089"/>
              <a:ext cx="860"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b="1" dirty="0" smtClean="0">
                  <a:latin typeface="Symbol" panose="05050102010706020507" pitchFamily="18" charset="2"/>
                  <a:cs typeface="Times New Roman" panose="02020603050405020304" pitchFamily="18" charset="0"/>
                </a:rPr>
                <a:t>Ds </a:t>
              </a:r>
              <a:r>
                <a:rPr lang="en-US" b="1" dirty="0" smtClean="0">
                  <a:cs typeface="Times New Roman" panose="02020603050405020304" pitchFamily="18" charset="0"/>
                </a:rPr>
                <a:t>= </a:t>
              </a:r>
              <a:r>
                <a:rPr lang="en-US" b="1" dirty="0" smtClean="0">
                  <a:latin typeface="Tahoma" panose="020B0604030504040204" pitchFamily="34" charset="0"/>
                </a:rPr>
                <a:t>100 kPa</a:t>
              </a:r>
              <a:endParaRPr lang="en-AU" b="1" dirty="0">
                <a:latin typeface="Tahoma" panose="020B0604030504040204" pitchFamily="34" charset="0"/>
              </a:endParaRPr>
            </a:p>
          </p:txBody>
        </p:sp>
        <p:grpSp>
          <p:nvGrpSpPr>
            <p:cNvPr id="23" name="Group 45"/>
            <p:cNvGrpSpPr>
              <a:grpSpLocks/>
            </p:cNvGrpSpPr>
            <p:nvPr/>
          </p:nvGrpSpPr>
          <p:grpSpPr bwMode="auto">
            <a:xfrm>
              <a:off x="1008" y="2352"/>
              <a:ext cx="1248" cy="144"/>
              <a:chOff x="1008" y="2352"/>
              <a:chExt cx="1248" cy="144"/>
            </a:xfrm>
          </p:grpSpPr>
          <p:sp>
            <p:nvSpPr>
              <p:cNvPr id="24" name="Line 47"/>
              <p:cNvSpPr>
                <a:spLocks noChangeShapeType="1"/>
              </p:cNvSpPr>
              <p:nvPr/>
            </p:nvSpPr>
            <p:spPr bwMode="auto">
              <a:xfrm>
                <a:off x="1296"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5" name="Line 48"/>
              <p:cNvSpPr>
                <a:spLocks noChangeShapeType="1"/>
              </p:cNvSpPr>
              <p:nvPr/>
            </p:nvSpPr>
            <p:spPr bwMode="auto">
              <a:xfrm>
                <a:off x="1392"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 name="Line 49"/>
              <p:cNvSpPr>
                <a:spLocks noChangeShapeType="1"/>
              </p:cNvSpPr>
              <p:nvPr/>
            </p:nvSpPr>
            <p:spPr bwMode="auto">
              <a:xfrm>
                <a:off x="1488"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7" name="Line 50"/>
              <p:cNvSpPr>
                <a:spLocks noChangeShapeType="1"/>
              </p:cNvSpPr>
              <p:nvPr/>
            </p:nvSpPr>
            <p:spPr bwMode="auto">
              <a:xfrm>
                <a:off x="1584"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8" name="Line 51"/>
              <p:cNvSpPr>
                <a:spLocks noChangeShapeType="1"/>
              </p:cNvSpPr>
              <p:nvPr/>
            </p:nvSpPr>
            <p:spPr bwMode="auto">
              <a:xfrm>
                <a:off x="1872"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9" name="Line 52"/>
              <p:cNvSpPr>
                <a:spLocks noChangeShapeType="1"/>
              </p:cNvSpPr>
              <p:nvPr/>
            </p:nvSpPr>
            <p:spPr bwMode="auto">
              <a:xfrm>
                <a:off x="1776"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 name="Line 53"/>
              <p:cNvSpPr>
                <a:spLocks noChangeShapeType="1"/>
              </p:cNvSpPr>
              <p:nvPr/>
            </p:nvSpPr>
            <p:spPr bwMode="auto">
              <a:xfrm>
                <a:off x="1680"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2" name="Line 54"/>
              <p:cNvSpPr>
                <a:spLocks noChangeShapeType="1"/>
              </p:cNvSpPr>
              <p:nvPr/>
            </p:nvSpPr>
            <p:spPr bwMode="auto">
              <a:xfrm>
                <a:off x="1968"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 name="Line 55"/>
              <p:cNvSpPr>
                <a:spLocks noChangeShapeType="1"/>
              </p:cNvSpPr>
              <p:nvPr/>
            </p:nvSpPr>
            <p:spPr bwMode="auto">
              <a:xfrm>
                <a:off x="2064"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 name="Line 56"/>
              <p:cNvSpPr>
                <a:spLocks noChangeShapeType="1"/>
              </p:cNvSpPr>
              <p:nvPr/>
            </p:nvSpPr>
            <p:spPr bwMode="auto">
              <a:xfrm>
                <a:off x="2160"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 name="Line 57"/>
              <p:cNvSpPr>
                <a:spLocks noChangeShapeType="1"/>
              </p:cNvSpPr>
              <p:nvPr/>
            </p:nvSpPr>
            <p:spPr bwMode="auto">
              <a:xfrm>
                <a:off x="2256"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 name="Line 60"/>
              <p:cNvSpPr>
                <a:spLocks noChangeShapeType="1"/>
              </p:cNvSpPr>
              <p:nvPr/>
            </p:nvSpPr>
            <p:spPr bwMode="auto">
              <a:xfrm>
                <a:off x="1008"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 name="Line 61"/>
              <p:cNvSpPr>
                <a:spLocks noChangeShapeType="1"/>
              </p:cNvSpPr>
              <p:nvPr/>
            </p:nvSpPr>
            <p:spPr bwMode="auto">
              <a:xfrm>
                <a:off x="1104"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 name="Line 62"/>
              <p:cNvSpPr>
                <a:spLocks noChangeShapeType="1"/>
              </p:cNvSpPr>
              <p:nvPr/>
            </p:nvSpPr>
            <p:spPr bwMode="auto">
              <a:xfrm>
                <a:off x="1200"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cxnSp>
        <p:nvCxnSpPr>
          <p:cNvPr id="18" name="Straight Connector 17"/>
          <p:cNvCxnSpPr/>
          <p:nvPr/>
        </p:nvCxnSpPr>
        <p:spPr>
          <a:xfrm>
            <a:off x="5666508" y="811884"/>
            <a:ext cx="2650743" cy="0"/>
          </a:xfrm>
          <a:prstGeom prst="line">
            <a:avLst/>
          </a:prstGeom>
        </p:spPr>
        <p:style>
          <a:lnRef idx="1">
            <a:schemeClr val="dk1"/>
          </a:lnRef>
          <a:fillRef idx="0">
            <a:schemeClr val="dk1"/>
          </a:fillRef>
          <a:effectRef idx="0">
            <a:schemeClr val="dk1"/>
          </a:effectRef>
          <a:fontRef idx="minor">
            <a:schemeClr val="tx1"/>
          </a:fontRef>
        </p:style>
      </p:cxnSp>
      <p:sp>
        <p:nvSpPr>
          <p:cNvPr id="19" name="Rectangle 18"/>
          <p:cNvSpPr/>
          <p:nvPr/>
        </p:nvSpPr>
        <p:spPr>
          <a:xfrm>
            <a:off x="6631128" y="2943320"/>
            <a:ext cx="657103" cy="430887"/>
          </a:xfrm>
          <a:prstGeom prst="rect">
            <a:avLst/>
          </a:prstGeom>
        </p:spPr>
        <p:txBody>
          <a:bodyPr wrap="none">
            <a:spAutoFit/>
          </a:bodyPr>
          <a:lstStyle/>
          <a:p>
            <a:r>
              <a:rPr lang="en-US" sz="2200" dirty="0" smtClean="0"/>
              <a:t>Clay</a:t>
            </a:r>
            <a:endParaRPr lang="en-US" sz="2200" dirty="0"/>
          </a:p>
        </p:txBody>
      </p:sp>
      <p:sp>
        <p:nvSpPr>
          <p:cNvPr id="42" name="Rectangle 41"/>
          <p:cNvSpPr/>
          <p:nvPr/>
        </p:nvSpPr>
        <p:spPr>
          <a:xfrm>
            <a:off x="6670288" y="1256575"/>
            <a:ext cx="744114" cy="430887"/>
          </a:xfrm>
          <a:prstGeom prst="rect">
            <a:avLst/>
          </a:prstGeom>
        </p:spPr>
        <p:txBody>
          <a:bodyPr wrap="none">
            <a:spAutoFit/>
          </a:bodyPr>
          <a:lstStyle/>
          <a:p>
            <a:r>
              <a:rPr lang="en-US" sz="2200" dirty="0" smtClean="0"/>
              <a:t>Sand</a:t>
            </a:r>
            <a:endParaRPr lang="en-US" sz="2200" dirty="0"/>
          </a:p>
        </p:txBody>
      </p:sp>
      <p:sp>
        <p:nvSpPr>
          <p:cNvPr id="256" name="Rectangle 255"/>
          <p:cNvSpPr/>
          <p:nvPr/>
        </p:nvSpPr>
        <p:spPr>
          <a:xfrm>
            <a:off x="8416552" y="1339268"/>
            <a:ext cx="486030" cy="369332"/>
          </a:xfrm>
          <a:prstGeom prst="rect">
            <a:avLst/>
          </a:prstGeom>
        </p:spPr>
        <p:txBody>
          <a:bodyPr wrap="none">
            <a:spAutoFit/>
          </a:bodyPr>
          <a:lstStyle/>
          <a:p>
            <a:r>
              <a:rPr lang="en-US" dirty="0"/>
              <a:t>2m</a:t>
            </a:r>
          </a:p>
        </p:txBody>
      </p:sp>
      <p:sp>
        <p:nvSpPr>
          <p:cNvPr id="44" name="Rectangle 43"/>
          <p:cNvSpPr/>
          <p:nvPr/>
        </p:nvSpPr>
        <p:spPr>
          <a:xfrm>
            <a:off x="8450153" y="2626479"/>
            <a:ext cx="486030" cy="369332"/>
          </a:xfrm>
          <a:prstGeom prst="rect">
            <a:avLst/>
          </a:prstGeom>
        </p:spPr>
        <p:txBody>
          <a:bodyPr wrap="none">
            <a:spAutoFit/>
          </a:bodyPr>
          <a:lstStyle/>
          <a:p>
            <a:r>
              <a:rPr lang="en-US" dirty="0" smtClean="0"/>
              <a:t>3m</a:t>
            </a:r>
            <a:endParaRPr lang="en-US" dirty="0"/>
          </a:p>
        </p:txBody>
      </p:sp>
      <p:cxnSp>
        <p:nvCxnSpPr>
          <p:cNvPr id="258" name="Straight Connector 257"/>
          <p:cNvCxnSpPr/>
          <p:nvPr/>
        </p:nvCxnSpPr>
        <p:spPr>
          <a:xfrm>
            <a:off x="8450153" y="798029"/>
            <a:ext cx="0" cy="2875808"/>
          </a:xfrm>
          <a:prstGeom prst="line">
            <a:avLst/>
          </a:prstGeom>
        </p:spPr>
        <p:style>
          <a:lnRef idx="1">
            <a:schemeClr val="dk1"/>
          </a:lnRef>
          <a:fillRef idx="0">
            <a:schemeClr val="dk1"/>
          </a:fillRef>
          <a:effectRef idx="0">
            <a:schemeClr val="dk1"/>
          </a:effectRef>
          <a:fontRef idx="minor">
            <a:schemeClr val="tx1"/>
          </a:fontRef>
        </p:style>
      </p:cxnSp>
      <p:cxnSp>
        <p:nvCxnSpPr>
          <p:cNvPr id="261" name="Straight Connector 260"/>
          <p:cNvCxnSpPr/>
          <p:nvPr/>
        </p:nvCxnSpPr>
        <p:spPr>
          <a:xfrm>
            <a:off x="8361132" y="2052856"/>
            <a:ext cx="243015" cy="0"/>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a:off x="8317251" y="811884"/>
            <a:ext cx="243015" cy="0"/>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8347277" y="3562312"/>
            <a:ext cx="243015" cy="0"/>
          </a:xfrm>
          <a:prstGeom prst="line">
            <a:avLst/>
          </a:prstGeom>
        </p:spPr>
        <p:style>
          <a:lnRef idx="1">
            <a:schemeClr val="dk1"/>
          </a:lnRef>
          <a:fillRef idx="0">
            <a:schemeClr val="dk1"/>
          </a:fillRef>
          <a:effectRef idx="0">
            <a:schemeClr val="dk1"/>
          </a:effectRef>
          <a:fontRef idx="minor">
            <a:schemeClr val="tx1"/>
          </a:fontRef>
        </p:style>
      </p:cxnSp>
      <p:sp>
        <p:nvSpPr>
          <p:cNvPr id="263" name="Rectangle 262"/>
          <p:cNvSpPr/>
          <p:nvPr/>
        </p:nvSpPr>
        <p:spPr>
          <a:xfrm>
            <a:off x="6055694" y="3538126"/>
            <a:ext cx="1953676" cy="369332"/>
          </a:xfrm>
          <a:prstGeom prst="rect">
            <a:avLst/>
          </a:prstGeom>
        </p:spPr>
        <p:txBody>
          <a:bodyPr wrap="none">
            <a:spAutoFit/>
          </a:bodyPr>
          <a:lstStyle/>
          <a:p>
            <a:r>
              <a:rPr lang="en-US" dirty="0" smtClean="0">
                <a:solidFill>
                  <a:schemeClr val="bg1"/>
                </a:solidFill>
              </a:rPr>
              <a:t>Impermeable layer</a:t>
            </a:r>
            <a:endParaRPr lang="en-US" dirty="0">
              <a:solidFill>
                <a:schemeClr val="bg1"/>
              </a:solidFill>
            </a:endParaRPr>
          </a:p>
        </p:txBody>
      </p:sp>
      <p:cxnSp>
        <p:nvCxnSpPr>
          <p:cNvPr id="53" name="Straight Connector 52"/>
          <p:cNvCxnSpPr/>
          <p:nvPr/>
        </p:nvCxnSpPr>
        <p:spPr>
          <a:xfrm>
            <a:off x="5934186" y="853449"/>
            <a:ext cx="345120" cy="0"/>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a:off x="5989606" y="908869"/>
            <a:ext cx="243015" cy="0"/>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6068368" y="964289"/>
            <a:ext cx="91440" cy="0"/>
          </a:xfrm>
          <a:prstGeom prst="line">
            <a:avLst/>
          </a:prstGeom>
        </p:spPr>
        <p:style>
          <a:lnRef idx="1">
            <a:schemeClr val="dk1"/>
          </a:lnRef>
          <a:fillRef idx="0">
            <a:schemeClr val="dk1"/>
          </a:fillRef>
          <a:effectRef idx="0">
            <a:schemeClr val="dk1"/>
          </a:effectRef>
          <a:fontRef idx="minor">
            <a:schemeClr val="tx1"/>
          </a:fontRef>
        </p:style>
      </p:cxnSp>
      <p:sp>
        <p:nvSpPr>
          <p:cNvPr id="257" name="Up Arrow 256"/>
          <p:cNvSpPr/>
          <p:nvPr/>
        </p:nvSpPr>
        <p:spPr>
          <a:xfrm>
            <a:off x="6139873" y="2077625"/>
            <a:ext cx="253601" cy="427007"/>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Up Arrow 58"/>
          <p:cNvSpPr/>
          <p:nvPr/>
        </p:nvSpPr>
        <p:spPr>
          <a:xfrm>
            <a:off x="6832880" y="2065626"/>
            <a:ext cx="253601" cy="427007"/>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Up Arrow 59"/>
          <p:cNvSpPr/>
          <p:nvPr/>
        </p:nvSpPr>
        <p:spPr>
          <a:xfrm>
            <a:off x="7517710" y="2077625"/>
            <a:ext cx="253601" cy="427007"/>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250914" y="2472830"/>
            <a:ext cx="1606145" cy="369332"/>
          </a:xfrm>
          <a:prstGeom prst="rect">
            <a:avLst/>
          </a:prstGeom>
        </p:spPr>
        <p:txBody>
          <a:bodyPr wrap="none">
            <a:spAutoFit/>
          </a:bodyPr>
          <a:lstStyle/>
          <a:p>
            <a:r>
              <a:rPr lang="en-GB" dirty="0" smtClean="0">
                <a:solidFill>
                  <a:srgbClr val="000000"/>
                </a:solidFill>
                <a:cs typeface="Times New Roman" panose="02020603050405020304" pitchFamily="18" charset="0"/>
              </a:rPr>
              <a:t>One-way </a:t>
            </a:r>
            <a:r>
              <a:rPr lang="en-GB" dirty="0">
                <a:solidFill>
                  <a:srgbClr val="000000"/>
                </a:solidFill>
                <a:cs typeface="Times New Roman" panose="02020603050405020304" pitchFamily="18" charset="0"/>
              </a:rPr>
              <a:t>drain </a:t>
            </a:r>
            <a:endParaRPr lang="en-US" dirty="0"/>
          </a:p>
        </p:txBody>
      </p:sp>
      <p:sp>
        <p:nvSpPr>
          <p:cNvPr id="43" name="Rectangle 42"/>
          <p:cNvSpPr/>
          <p:nvPr/>
        </p:nvSpPr>
        <p:spPr>
          <a:xfrm>
            <a:off x="187298" y="-26045"/>
            <a:ext cx="2869980" cy="523220"/>
          </a:xfrm>
          <a:prstGeom prst="rect">
            <a:avLst/>
          </a:prstGeom>
        </p:spPr>
        <p:txBody>
          <a:bodyPr wrap="square">
            <a:spAutoFit/>
          </a:bodyPr>
          <a:lstStyle/>
          <a:p>
            <a:r>
              <a:rPr lang="en-US" sz="2800" b="1" u="sng" dirty="0" smtClean="0">
                <a:solidFill>
                  <a:srgbClr val="C00000"/>
                </a:solidFill>
              </a:rPr>
              <a:t>Solution (cont.)</a:t>
            </a:r>
            <a:endParaRPr lang="en-US" sz="2800" b="1" u="sng" dirty="0">
              <a:solidFill>
                <a:srgbClr val="C00000"/>
              </a:solidFill>
            </a:endParaRPr>
          </a:p>
        </p:txBody>
      </p:sp>
      <p:sp>
        <p:nvSpPr>
          <p:cNvPr id="45" name="Rectangle 44"/>
          <p:cNvSpPr/>
          <p:nvPr/>
        </p:nvSpPr>
        <p:spPr>
          <a:xfrm>
            <a:off x="140348" y="2067232"/>
            <a:ext cx="4859242" cy="1110304"/>
          </a:xfrm>
          <a:prstGeom prst="rect">
            <a:avLst/>
          </a:prstGeom>
        </p:spPr>
        <p:txBody>
          <a:bodyPr wrap="square">
            <a:spAutoFit/>
          </a:bodyPr>
          <a:lstStyle/>
          <a:p>
            <a:pPr marL="404813" indent="-404813">
              <a:lnSpc>
                <a:spcPct val="105000"/>
              </a:lnSpc>
              <a:spcBef>
                <a:spcPts val="600"/>
              </a:spcBef>
            </a:pPr>
            <a:r>
              <a:rPr lang="en-GB" sz="2100" b="1" dirty="0" smtClean="0">
                <a:solidFill>
                  <a:schemeClr val="accent3">
                    <a:lumMod val="75000"/>
                  </a:schemeClr>
                </a:solidFill>
                <a:cs typeface="Times New Roman" panose="02020603050405020304" pitchFamily="18" charset="0"/>
              </a:rPr>
              <a:t>(</a:t>
            </a:r>
            <a:r>
              <a:rPr lang="en-GB" sz="2100" b="1" dirty="0">
                <a:solidFill>
                  <a:schemeClr val="accent3">
                    <a:lumMod val="75000"/>
                  </a:schemeClr>
                </a:solidFill>
                <a:cs typeface="Times New Roman" panose="02020603050405020304" pitchFamily="18" charset="0"/>
              </a:rPr>
              <a:t>ii) </a:t>
            </a:r>
            <a:r>
              <a:rPr lang="en-GB" sz="2100" b="1" dirty="0" smtClean="0">
                <a:solidFill>
                  <a:srgbClr val="000000"/>
                </a:solidFill>
                <a:cs typeface="Times New Roman" panose="02020603050405020304" pitchFamily="18" charset="0"/>
              </a:rPr>
              <a:t>The </a:t>
            </a:r>
            <a:r>
              <a:rPr lang="en-GB" sz="2100" b="1" dirty="0">
                <a:solidFill>
                  <a:srgbClr val="000000"/>
                </a:solidFill>
                <a:cs typeface="Times New Roman" panose="02020603050405020304" pitchFamily="18" charset="0"/>
              </a:rPr>
              <a:t>time required to achieve 50% consolidation can be calculated from the equation: </a:t>
            </a:r>
          </a:p>
        </p:txBody>
      </p:sp>
      <p:sp>
        <p:nvSpPr>
          <p:cNvPr id="46" name="Rectangle 45"/>
          <p:cNvSpPr/>
          <p:nvPr/>
        </p:nvSpPr>
        <p:spPr>
          <a:xfrm>
            <a:off x="3664127" y="3216339"/>
            <a:ext cx="1866217" cy="544765"/>
          </a:xfrm>
          <a:prstGeom prst="rect">
            <a:avLst/>
          </a:prstGeom>
        </p:spPr>
        <p:txBody>
          <a:bodyPr wrap="none">
            <a:spAutoFit/>
          </a:bodyPr>
          <a:lstStyle/>
          <a:p>
            <a:pPr>
              <a:lnSpc>
                <a:spcPct val="105000"/>
              </a:lnSpc>
            </a:pPr>
            <a:r>
              <a:rPr lang="en-GB" sz="2400" i="1" dirty="0" smtClean="0">
                <a:solidFill>
                  <a:srgbClr val="000000"/>
                </a:solidFill>
                <a:cs typeface="Times New Roman" panose="02020603050405020304" pitchFamily="18" charset="0"/>
              </a:rPr>
              <a:t>t</a:t>
            </a:r>
            <a:r>
              <a:rPr lang="en-GB" sz="2400" dirty="0" smtClean="0">
                <a:solidFill>
                  <a:srgbClr val="000000"/>
                </a:solidFill>
                <a:cs typeface="Times New Roman" panose="02020603050405020304" pitchFamily="18" charset="0"/>
              </a:rPr>
              <a:t> = </a:t>
            </a:r>
            <a:r>
              <a:rPr lang="en-GB" sz="2400" i="1" dirty="0" smtClean="0">
                <a:solidFill>
                  <a:srgbClr val="000000"/>
                </a:solidFill>
                <a:cs typeface="Times New Roman" panose="02020603050405020304" pitchFamily="18" charset="0"/>
              </a:rPr>
              <a:t>H</a:t>
            </a:r>
            <a:r>
              <a:rPr lang="en-GB" sz="2400" baseline="-25000" dirty="0" smtClean="0">
                <a:solidFill>
                  <a:srgbClr val="000000"/>
                </a:solidFill>
                <a:cs typeface="Times New Roman" panose="02020603050405020304" pitchFamily="18" charset="0"/>
              </a:rPr>
              <a:t>dr</a:t>
            </a:r>
            <a:r>
              <a:rPr lang="en-GB" sz="2400" baseline="30000" dirty="0" smtClean="0">
                <a:solidFill>
                  <a:srgbClr val="000000"/>
                </a:solidFill>
                <a:cs typeface="Times New Roman" panose="02020603050405020304" pitchFamily="18" charset="0"/>
              </a:rPr>
              <a:t>2</a:t>
            </a:r>
            <a:r>
              <a:rPr lang="en-GB" sz="2400" dirty="0" smtClean="0">
                <a:solidFill>
                  <a:srgbClr val="000000"/>
                </a:solidFill>
                <a:cs typeface="Times New Roman" panose="02020603050405020304" pitchFamily="18" charset="0"/>
              </a:rPr>
              <a:t>.</a:t>
            </a:r>
            <a:r>
              <a:rPr lang="en-GB" sz="2400" i="1" dirty="0" smtClean="0">
                <a:solidFill>
                  <a:srgbClr val="000000"/>
                </a:solidFill>
                <a:cs typeface="Times New Roman" panose="02020603050405020304" pitchFamily="18" charset="0"/>
              </a:rPr>
              <a:t>T</a:t>
            </a:r>
            <a:r>
              <a:rPr lang="en-GB" sz="2400" baseline="-30000" dirty="0" smtClean="0">
                <a:solidFill>
                  <a:srgbClr val="000000"/>
                </a:solidFill>
                <a:cs typeface="Times New Roman" panose="02020603050405020304" pitchFamily="18" charset="0"/>
              </a:rPr>
              <a:t>v </a:t>
            </a:r>
            <a:r>
              <a:rPr lang="en-GB" sz="2400" dirty="0" smtClean="0">
                <a:solidFill>
                  <a:srgbClr val="000000"/>
                </a:solidFill>
                <a:cs typeface="Times New Roman" panose="02020603050405020304" pitchFamily="18" charset="0"/>
              </a:rPr>
              <a:t>/ </a:t>
            </a:r>
            <a:r>
              <a:rPr lang="en-GB" sz="2800" i="1" dirty="0">
                <a:solidFill>
                  <a:srgbClr val="000000"/>
                </a:solidFill>
                <a:cs typeface="Times New Roman" panose="02020603050405020304" pitchFamily="18" charset="0"/>
              </a:rPr>
              <a:t>c</a:t>
            </a:r>
            <a:r>
              <a:rPr lang="en-GB" sz="2800" baseline="-30000" dirty="0">
                <a:solidFill>
                  <a:srgbClr val="000000"/>
                </a:solidFill>
                <a:cs typeface="Times New Roman" panose="02020603050405020304" pitchFamily="18" charset="0"/>
              </a:rPr>
              <a:t>v</a:t>
            </a:r>
          </a:p>
        </p:txBody>
      </p:sp>
      <mc:AlternateContent xmlns:mc="http://schemas.openxmlformats.org/markup-compatibility/2006" xmlns:a14="http://schemas.microsoft.com/office/drawing/2010/main">
        <mc:Choice Requires="a14">
          <p:sp>
            <p:nvSpPr>
              <p:cNvPr id="47" name="TextBox 46"/>
              <p:cNvSpPr txBox="1"/>
              <p:nvPr/>
            </p:nvSpPr>
            <p:spPr>
              <a:xfrm>
                <a:off x="1056635" y="3106373"/>
                <a:ext cx="1745673" cy="72276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𝑇</m:t>
                          </m:r>
                        </m:e>
                        <m:sub>
                          <m:r>
                            <a:rPr lang="en-US" sz="2200" b="0" i="1" smtClean="0">
                              <a:latin typeface="Cambria Math" panose="02040503050406030204" pitchFamily="18" charset="0"/>
                            </a:rPr>
                            <m:t>𝑣</m:t>
                          </m:r>
                        </m:sub>
                      </m:sSub>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sSub>
                            <m:sSubPr>
                              <m:ctrlPr>
                                <a:rPr lang="en-US" sz="2200" i="1">
                                  <a:latin typeface="Cambria Math" panose="02040503050406030204" pitchFamily="18" charset="0"/>
                                </a:rPr>
                              </m:ctrlPr>
                            </m:sSubPr>
                            <m:e>
                              <m:r>
                                <a:rPr lang="en-US" sz="2200" b="0" i="1" smtClean="0">
                                  <a:latin typeface="Cambria Math" panose="02040503050406030204" pitchFamily="18" charset="0"/>
                                </a:rPr>
                                <m:t>𝐶</m:t>
                              </m:r>
                            </m:e>
                            <m:sub>
                              <m:r>
                                <a:rPr lang="en-US" sz="2200" i="1">
                                  <a:latin typeface="Cambria Math" panose="02040503050406030204" pitchFamily="18" charset="0"/>
                                </a:rPr>
                                <m:t>𝑣</m:t>
                              </m:r>
                            </m:sub>
                          </m:sSub>
                          <m:r>
                            <a:rPr lang="en-US" sz="2200" b="0" i="1" smtClean="0">
                              <a:latin typeface="Cambria Math" panose="02040503050406030204" pitchFamily="18" charset="0"/>
                            </a:rPr>
                            <m:t> </m:t>
                          </m:r>
                          <m:r>
                            <a:rPr lang="en-US" sz="2200" b="0" i="1" smtClean="0">
                              <a:latin typeface="Cambria Math" panose="02040503050406030204" pitchFamily="18" charset="0"/>
                            </a:rPr>
                            <m:t>𝑡</m:t>
                          </m:r>
                        </m:num>
                        <m:den>
                          <m:sSubSup>
                            <m:sSubSupPr>
                              <m:ctrlPr>
                                <a:rPr lang="en-US" sz="2200" i="1">
                                  <a:latin typeface="Cambria Math" panose="02040503050406030204" pitchFamily="18" charset="0"/>
                                </a:rPr>
                              </m:ctrlPr>
                            </m:sSubSupPr>
                            <m:e>
                              <m:r>
                                <a:rPr lang="en-US" sz="2200" i="1">
                                  <a:latin typeface="Cambria Math" panose="02040503050406030204" pitchFamily="18" charset="0"/>
                                </a:rPr>
                                <m:t>𝐻</m:t>
                              </m:r>
                            </m:e>
                            <m:sub>
                              <m:r>
                                <a:rPr lang="en-US" sz="2200" i="1">
                                  <a:latin typeface="Cambria Math" panose="02040503050406030204" pitchFamily="18" charset="0"/>
                                </a:rPr>
                                <m:t>𝑑𝑟</m:t>
                              </m:r>
                            </m:sub>
                            <m:sup>
                              <m:r>
                                <a:rPr lang="en-US" sz="2200" i="1">
                                  <a:latin typeface="Cambria Math" panose="02040503050406030204" pitchFamily="18" charset="0"/>
                                </a:rPr>
                                <m:t>2</m:t>
                              </m:r>
                            </m:sup>
                          </m:sSubSup>
                        </m:den>
                      </m:f>
                    </m:oMath>
                  </m:oMathPara>
                </a14:m>
                <a:endParaRPr lang="en-US" sz="2200" i="1" dirty="0"/>
              </a:p>
            </p:txBody>
          </p:sp>
        </mc:Choice>
        <mc:Fallback xmlns="">
          <p:sp>
            <p:nvSpPr>
              <p:cNvPr id="47" name="TextBox 46"/>
              <p:cNvSpPr txBox="1">
                <a:spLocks noRot="1" noChangeAspect="1" noMove="1" noResize="1" noEditPoints="1" noAdjustHandles="1" noChangeArrowheads="1" noChangeShapeType="1" noTextEdit="1"/>
              </p:cNvSpPr>
              <p:nvPr/>
            </p:nvSpPr>
            <p:spPr>
              <a:xfrm>
                <a:off x="1056635" y="3106373"/>
                <a:ext cx="1745673" cy="722762"/>
              </a:xfrm>
              <a:prstGeom prst="rect">
                <a:avLst/>
              </a:prstGeom>
              <a:blipFill rotWithShape="0">
                <a:blip r:embed="rId5"/>
                <a:stretch>
                  <a:fillRect/>
                </a:stretch>
              </a:blipFill>
            </p:spPr>
            <p:txBody>
              <a:bodyPr/>
              <a:lstStyle/>
              <a:p>
                <a:r>
                  <a:rPr lang="en-US">
                    <a:noFill/>
                  </a:rPr>
                  <a:t> </a:t>
                </a:r>
              </a:p>
            </p:txBody>
          </p:sp>
        </mc:Fallback>
      </mc:AlternateContent>
      <p:cxnSp>
        <p:nvCxnSpPr>
          <p:cNvPr id="48" name="Straight Arrow Connector 47"/>
          <p:cNvCxnSpPr/>
          <p:nvPr/>
        </p:nvCxnSpPr>
        <p:spPr>
          <a:xfrm>
            <a:off x="2951227" y="3529404"/>
            <a:ext cx="429489" cy="0"/>
          </a:xfrm>
          <a:prstGeom prst="straightConnector1">
            <a:avLst/>
          </a:prstGeom>
          <a:ln w="57150">
            <a:solidFill>
              <a:schemeClr val="accent4">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52" name="Rectangle 51"/>
          <p:cNvSpPr/>
          <p:nvPr/>
        </p:nvSpPr>
        <p:spPr>
          <a:xfrm>
            <a:off x="110361" y="3822988"/>
            <a:ext cx="8902581" cy="1999009"/>
          </a:xfrm>
          <a:prstGeom prst="rect">
            <a:avLst/>
          </a:prstGeom>
        </p:spPr>
        <p:txBody>
          <a:bodyPr wrap="square">
            <a:spAutoFit/>
          </a:bodyPr>
          <a:lstStyle/>
          <a:p>
            <a:pPr marL="342900" indent="-342900">
              <a:lnSpc>
                <a:spcPct val="105000"/>
              </a:lnSpc>
              <a:buFont typeface="Arial" panose="020B0604020202020204" pitchFamily="34" charset="0"/>
              <a:buChar char="•"/>
            </a:pPr>
            <a:r>
              <a:rPr lang="en-GB" sz="2400" b="1" i="1" dirty="0" smtClean="0">
                <a:solidFill>
                  <a:srgbClr val="000000"/>
                </a:solidFill>
                <a:cs typeface="Times New Roman" panose="02020603050405020304" pitchFamily="18" charset="0"/>
              </a:rPr>
              <a:t> </a:t>
            </a:r>
            <a:r>
              <a:rPr lang="en-GB" sz="2800" b="1" i="1" dirty="0" smtClean="0">
                <a:solidFill>
                  <a:srgbClr val="000000"/>
                </a:solidFill>
                <a:cs typeface="Times New Roman" panose="02020603050405020304" pitchFamily="18" charset="0"/>
              </a:rPr>
              <a:t>c</a:t>
            </a:r>
            <a:r>
              <a:rPr lang="en-GB" sz="2800" b="1" i="1" baseline="-30000" dirty="0" smtClean="0">
                <a:solidFill>
                  <a:srgbClr val="000000"/>
                </a:solidFill>
                <a:cs typeface="Times New Roman" panose="02020603050405020304" pitchFamily="18" charset="0"/>
              </a:rPr>
              <a:t>v</a:t>
            </a:r>
            <a:r>
              <a:rPr lang="en-GB" sz="2400" b="1" dirty="0" smtClean="0">
                <a:solidFill>
                  <a:srgbClr val="000000"/>
                </a:solidFill>
                <a:cs typeface="Times New Roman" panose="02020603050405020304" pitchFamily="18" charset="0"/>
              </a:rPr>
              <a:t> </a:t>
            </a:r>
            <a:r>
              <a:rPr lang="en-GB" sz="2100" b="1" dirty="0" smtClean="0">
                <a:solidFill>
                  <a:srgbClr val="000000"/>
                </a:solidFill>
                <a:cs typeface="Times New Roman" panose="02020603050405020304" pitchFamily="18" charset="0"/>
              </a:rPr>
              <a:t>  = coefficient of consolidation (given) = </a:t>
            </a:r>
            <a:r>
              <a:rPr lang="en-US" sz="2100" b="1" dirty="0" smtClean="0">
                <a:solidFill>
                  <a:srgbClr val="0000FF"/>
                </a:solidFill>
              </a:rPr>
              <a:t>6.5</a:t>
            </a:r>
            <a:r>
              <a:rPr lang="en-US" sz="2100" b="1" dirty="0" smtClean="0">
                <a:solidFill>
                  <a:srgbClr val="000000"/>
                </a:solidFill>
              </a:rPr>
              <a:t> </a:t>
            </a:r>
            <a:r>
              <a:rPr lang="en-US" sz="2100" b="1" dirty="0" smtClean="0">
                <a:solidFill>
                  <a:srgbClr val="0000FF"/>
                </a:solidFill>
              </a:rPr>
              <a:t>m</a:t>
            </a:r>
            <a:r>
              <a:rPr lang="en-US" sz="2100" b="1" baseline="30000" dirty="0" smtClean="0">
                <a:solidFill>
                  <a:srgbClr val="0000FF"/>
                </a:solidFill>
              </a:rPr>
              <a:t>2</a:t>
            </a:r>
            <a:r>
              <a:rPr lang="en-US" sz="2100" b="1" dirty="0" smtClean="0">
                <a:solidFill>
                  <a:srgbClr val="0000FF"/>
                </a:solidFill>
              </a:rPr>
              <a:t>/year</a:t>
            </a:r>
            <a:endParaRPr lang="en-US" sz="2100" b="1" dirty="0" smtClean="0">
              <a:solidFill>
                <a:srgbClr val="0000FF"/>
              </a:solidFill>
              <a:cs typeface="Times New Roman" panose="02020603050405020304" pitchFamily="18" charset="0"/>
            </a:endParaRPr>
          </a:p>
          <a:p>
            <a:pPr marL="342900" indent="-342900">
              <a:lnSpc>
                <a:spcPct val="105000"/>
              </a:lnSpc>
              <a:buFont typeface="Arial" panose="020B0604020202020204" pitchFamily="34" charset="0"/>
              <a:buChar char="•"/>
            </a:pPr>
            <a:r>
              <a:rPr lang="en-GB" sz="2400" b="1" i="1" dirty="0" err="1" smtClean="0">
                <a:solidFill>
                  <a:srgbClr val="000000"/>
                </a:solidFill>
                <a:cs typeface="Times New Roman" panose="02020603050405020304" pitchFamily="18" charset="0"/>
              </a:rPr>
              <a:t>H</a:t>
            </a:r>
            <a:r>
              <a:rPr lang="en-GB" sz="2400" b="1" baseline="-25000" dirty="0" err="1" smtClean="0">
                <a:solidFill>
                  <a:srgbClr val="000000"/>
                </a:solidFill>
                <a:cs typeface="Times New Roman" panose="02020603050405020304" pitchFamily="18" charset="0"/>
              </a:rPr>
              <a:t>dr</a:t>
            </a:r>
            <a:r>
              <a:rPr lang="en-GB" sz="2400" b="1" baseline="-25000" dirty="0" smtClean="0">
                <a:solidFill>
                  <a:srgbClr val="000000"/>
                </a:solidFill>
                <a:cs typeface="Times New Roman" panose="02020603050405020304" pitchFamily="18" charset="0"/>
              </a:rPr>
              <a:t> </a:t>
            </a:r>
            <a:r>
              <a:rPr lang="en-GB" sz="2100" b="1" dirty="0" smtClean="0">
                <a:solidFill>
                  <a:srgbClr val="000000"/>
                </a:solidFill>
                <a:cs typeface="Times New Roman" panose="02020603050405020304" pitchFamily="18" charset="0"/>
              </a:rPr>
              <a:t>= the drainage path length = height of clay = </a:t>
            </a:r>
            <a:r>
              <a:rPr lang="en-GB" sz="2100" b="1" dirty="0" smtClean="0">
                <a:solidFill>
                  <a:srgbClr val="0000FF"/>
                </a:solidFill>
                <a:cs typeface="Times New Roman" panose="02020603050405020304" pitchFamily="18" charset="0"/>
              </a:rPr>
              <a:t>3m</a:t>
            </a:r>
            <a:r>
              <a:rPr lang="en-GB" sz="2100" b="1" dirty="0" smtClean="0">
                <a:solidFill>
                  <a:srgbClr val="000000"/>
                </a:solidFill>
                <a:cs typeface="Times New Roman" panose="02020603050405020304" pitchFamily="18" charset="0"/>
              </a:rPr>
              <a:t> (because the water drain away from the sand layer only)</a:t>
            </a:r>
          </a:p>
          <a:p>
            <a:pPr marL="342900" indent="-342900">
              <a:lnSpc>
                <a:spcPct val="105000"/>
              </a:lnSpc>
              <a:buFont typeface="Arial" panose="020B0604020202020204" pitchFamily="34" charset="0"/>
              <a:buChar char="•"/>
            </a:pPr>
            <a:r>
              <a:rPr lang="en-GB" sz="2400" b="1" i="1" dirty="0" err="1" smtClean="0">
                <a:solidFill>
                  <a:srgbClr val="000000"/>
                </a:solidFill>
                <a:cs typeface="Times New Roman" panose="02020603050405020304" pitchFamily="18" charset="0"/>
              </a:rPr>
              <a:t>T</a:t>
            </a:r>
            <a:r>
              <a:rPr lang="en-GB" sz="2400" b="1" i="1" baseline="-30000" dirty="0" err="1" smtClean="0">
                <a:solidFill>
                  <a:srgbClr val="000000"/>
                </a:solidFill>
                <a:cs typeface="Times New Roman" panose="02020603050405020304" pitchFamily="18" charset="0"/>
              </a:rPr>
              <a:t>v</a:t>
            </a:r>
            <a:r>
              <a:rPr lang="en-GB" sz="2100" b="1" dirty="0" smtClean="0">
                <a:solidFill>
                  <a:srgbClr val="000000"/>
                </a:solidFill>
                <a:cs typeface="Times New Roman" panose="02020603050405020304" pitchFamily="18" charset="0"/>
              </a:rPr>
              <a:t>    = is the  time factor for </a:t>
            </a:r>
            <a:r>
              <a:rPr lang="en-GB" sz="2100" b="1" dirty="0" smtClean="0">
                <a:solidFill>
                  <a:srgbClr val="0000FF"/>
                </a:solidFill>
                <a:cs typeface="Times New Roman" panose="02020603050405020304" pitchFamily="18" charset="0"/>
              </a:rPr>
              <a:t>U=50%</a:t>
            </a:r>
            <a:r>
              <a:rPr lang="en-GB" sz="2100" b="1" dirty="0" smtClean="0">
                <a:solidFill>
                  <a:srgbClr val="000000"/>
                </a:solidFill>
                <a:cs typeface="Times New Roman" panose="02020603050405020304" pitchFamily="18" charset="0"/>
              </a:rPr>
              <a:t>, and can approximately be calculated from: </a:t>
            </a:r>
          </a:p>
        </p:txBody>
      </p:sp>
      <p:sp>
        <p:nvSpPr>
          <p:cNvPr id="54" name="Rectangle 53"/>
          <p:cNvSpPr/>
          <p:nvPr/>
        </p:nvSpPr>
        <p:spPr>
          <a:xfrm>
            <a:off x="2652546" y="5514864"/>
            <a:ext cx="1072730" cy="461665"/>
          </a:xfrm>
          <a:prstGeom prst="rect">
            <a:avLst/>
          </a:prstGeom>
        </p:spPr>
        <p:txBody>
          <a:bodyPr wrap="none">
            <a:spAutoFit/>
          </a:bodyPr>
          <a:lstStyle/>
          <a:p>
            <a:r>
              <a:rPr lang="en-US" sz="2400" dirty="0"/>
              <a:t>≈</a:t>
            </a:r>
            <a:r>
              <a:rPr lang="en-US" sz="2100" dirty="0">
                <a:solidFill>
                  <a:schemeClr val="bg1">
                    <a:lumMod val="95000"/>
                  </a:schemeClr>
                </a:solidFill>
              </a:rPr>
              <a:t> </a:t>
            </a:r>
            <a:r>
              <a:rPr lang="en-US" sz="2100" dirty="0" smtClean="0">
                <a:solidFill>
                  <a:srgbClr val="FF0000"/>
                </a:solidFill>
              </a:rPr>
              <a:t>0.197</a:t>
            </a:r>
            <a:r>
              <a:rPr lang="en-GB" sz="2100" dirty="0" smtClean="0">
                <a:solidFill>
                  <a:schemeClr val="bg1">
                    <a:lumMod val="95000"/>
                  </a:schemeClr>
                </a:solidFill>
              </a:rPr>
              <a:t> </a:t>
            </a:r>
            <a:endParaRPr lang="en-US" sz="2100" dirty="0">
              <a:solidFill>
                <a:schemeClr val="bg1">
                  <a:lumMod val="95000"/>
                </a:schemeClr>
              </a:solidFill>
            </a:endParaRPr>
          </a:p>
        </p:txBody>
      </p:sp>
      <p:pic>
        <p:nvPicPr>
          <p:cNvPr id="57" name="Picture 56"/>
          <p:cNvPicPr>
            <a:picLocks noChangeAspect="1"/>
          </p:cNvPicPr>
          <p:nvPr/>
        </p:nvPicPr>
        <p:blipFill>
          <a:blip r:embed="rId6">
            <a:grayscl/>
            <a:lum contrast="40000"/>
          </a:blip>
          <a:stretch>
            <a:fillRect/>
          </a:stretch>
        </p:blipFill>
        <p:spPr>
          <a:xfrm>
            <a:off x="506871" y="5467297"/>
            <a:ext cx="2042769" cy="736677"/>
          </a:xfrm>
          <a:prstGeom prst="rect">
            <a:avLst/>
          </a:prstGeom>
        </p:spPr>
      </p:pic>
      <p:sp>
        <p:nvSpPr>
          <p:cNvPr id="58" name="Rectangle 57"/>
          <p:cNvSpPr/>
          <p:nvPr/>
        </p:nvSpPr>
        <p:spPr>
          <a:xfrm>
            <a:off x="2269036" y="6027693"/>
            <a:ext cx="6321256" cy="770980"/>
          </a:xfrm>
          <a:prstGeom prst="rect">
            <a:avLst/>
          </a:prstGeom>
        </p:spPr>
        <p:txBody>
          <a:bodyPr wrap="square">
            <a:spAutoFit/>
          </a:bodyPr>
          <a:lstStyle/>
          <a:p>
            <a:pPr>
              <a:lnSpc>
                <a:spcPct val="105000"/>
              </a:lnSpc>
            </a:pPr>
            <a:r>
              <a:rPr lang="en-US" sz="2100" b="1" dirty="0">
                <a:solidFill>
                  <a:srgbClr val="000000"/>
                </a:solidFill>
                <a:cs typeface="Times New Roman" panose="02020603050405020304" pitchFamily="18" charset="0"/>
              </a:rPr>
              <a:t>Substitution of these values in the above equation of </a:t>
            </a:r>
            <a:r>
              <a:rPr lang="en-US" sz="2100" b="1" i="1" dirty="0">
                <a:solidFill>
                  <a:srgbClr val="000000"/>
                </a:solidFill>
                <a:cs typeface="Times New Roman" panose="02020603050405020304" pitchFamily="18" charset="0"/>
              </a:rPr>
              <a:t>t</a:t>
            </a:r>
            <a:r>
              <a:rPr lang="en-US" sz="2100" b="1" dirty="0">
                <a:solidFill>
                  <a:srgbClr val="000000"/>
                </a:solidFill>
                <a:cs typeface="Times New Roman" panose="02020603050405020304" pitchFamily="18" charset="0"/>
              </a:rPr>
              <a:t>:</a:t>
            </a:r>
          </a:p>
          <a:p>
            <a:pPr algn="ctr">
              <a:lnSpc>
                <a:spcPct val="105000"/>
              </a:lnSpc>
            </a:pPr>
            <a:r>
              <a:rPr lang="en-US" sz="2100" b="1" dirty="0">
                <a:solidFill>
                  <a:srgbClr val="000000"/>
                </a:solidFill>
                <a:cs typeface="Times New Roman" panose="02020603050405020304" pitchFamily="18" charset="0"/>
              </a:rPr>
              <a:t>       </a:t>
            </a:r>
            <a:r>
              <a:rPr lang="en-US" sz="2100" b="1" i="1" dirty="0">
                <a:solidFill>
                  <a:srgbClr val="000000"/>
                </a:solidFill>
                <a:cs typeface="Times New Roman" panose="02020603050405020304" pitchFamily="18" charset="0"/>
              </a:rPr>
              <a:t>t</a:t>
            </a:r>
            <a:r>
              <a:rPr lang="en-US" sz="2100" b="1" dirty="0">
                <a:solidFill>
                  <a:srgbClr val="000000"/>
                </a:solidFill>
                <a:cs typeface="Times New Roman" panose="02020603050405020304" pitchFamily="18" charset="0"/>
              </a:rPr>
              <a:t> </a:t>
            </a:r>
            <a:r>
              <a:rPr lang="en-US" sz="2100" b="1" dirty="0"/>
              <a:t>≈</a:t>
            </a:r>
            <a:r>
              <a:rPr lang="en-US" sz="2100" b="1" dirty="0" smtClean="0">
                <a:solidFill>
                  <a:srgbClr val="000000"/>
                </a:solidFill>
                <a:cs typeface="Times New Roman" panose="02020603050405020304" pitchFamily="18" charset="0"/>
              </a:rPr>
              <a:t> </a:t>
            </a:r>
            <a:r>
              <a:rPr lang="en-US" sz="2100" b="1" dirty="0">
                <a:solidFill>
                  <a:srgbClr val="FF0000"/>
                </a:solidFill>
                <a:cs typeface="Times New Roman" panose="02020603050405020304" pitchFamily="18" charset="0"/>
              </a:rPr>
              <a:t>0.27 year </a:t>
            </a:r>
            <a:endParaRPr lang="en-GB" sz="2100" b="1" dirty="0">
              <a:solidFill>
                <a:srgbClr val="FF0000"/>
              </a:solidFill>
              <a:cs typeface="Times New Roman" panose="02020603050405020304" pitchFamily="18" charset="0"/>
            </a:endParaRPr>
          </a:p>
        </p:txBody>
      </p:sp>
      <p:sp>
        <p:nvSpPr>
          <p:cNvPr id="2" name="Rectangle 1"/>
          <p:cNvSpPr/>
          <p:nvPr/>
        </p:nvSpPr>
        <p:spPr>
          <a:xfrm>
            <a:off x="4794584" y="5514864"/>
            <a:ext cx="3524262" cy="523220"/>
          </a:xfrm>
          <a:prstGeom prst="rect">
            <a:avLst/>
          </a:prstGeom>
          <a:ln>
            <a:solidFill>
              <a:srgbClr val="C00000"/>
            </a:solidFill>
          </a:ln>
        </p:spPr>
        <p:txBody>
          <a:bodyPr wrap="square">
            <a:spAutoFit/>
          </a:bodyPr>
          <a:lstStyle/>
          <a:p>
            <a:r>
              <a:rPr lang="en-US" sz="1400" b="1" dirty="0" smtClean="0">
                <a:solidFill>
                  <a:srgbClr val="0000FF"/>
                </a:solidFill>
              </a:rPr>
              <a:t>Can also be obtained from the theoretical relationship or graph </a:t>
            </a:r>
            <a:endParaRPr lang="en-US" sz="1400" dirty="0">
              <a:solidFill>
                <a:srgbClr val="0000FF"/>
              </a:solidFill>
            </a:endParaRPr>
          </a:p>
        </p:txBody>
      </p:sp>
      <p:cxnSp>
        <p:nvCxnSpPr>
          <p:cNvPr id="5" name="Straight Arrow Connector 4"/>
          <p:cNvCxnSpPr/>
          <p:nvPr/>
        </p:nvCxnSpPr>
        <p:spPr>
          <a:xfrm flipH="1">
            <a:off x="3632888" y="5774725"/>
            <a:ext cx="1161696" cy="823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7861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http://www.geerassociation.org/GEER_Post%20EQ%20Reports/Duzce_1999/Image1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409" y="565784"/>
            <a:ext cx="7046609" cy="5284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10862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5695" y="560418"/>
            <a:ext cx="8341079" cy="738664"/>
          </a:xfrm>
          <a:prstGeom prst="rect">
            <a:avLst/>
          </a:prstGeom>
        </p:spPr>
        <p:txBody>
          <a:bodyPr wrap="square">
            <a:spAutoFit/>
          </a:bodyPr>
          <a:lstStyle/>
          <a:p>
            <a:pPr algn="just">
              <a:buClr>
                <a:schemeClr val="accent3">
                  <a:lumMod val="75000"/>
                </a:schemeClr>
              </a:buClr>
            </a:pPr>
            <a:r>
              <a:rPr lang="en-US" sz="2100" b="1" dirty="0" smtClean="0"/>
              <a:t>The </a:t>
            </a:r>
            <a:r>
              <a:rPr lang="en-US" sz="2100" b="1" dirty="0"/>
              <a:t>time required for </a:t>
            </a:r>
            <a:r>
              <a:rPr lang="en-US" sz="2100" b="1" dirty="0">
                <a:solidFill>
                  <a:srgbClr val="0000FF"/>
                </a:solidFill>
              </a:rPr>
              <a:t>50% </a:t>
            </a:r>
            <a:r>
              <a:rPr lang="en-US" sz="2100" b="1" dirty="0"/>
              <a:t>consolidation of a </a:t>
            </a:r>
            <a:r>
              <a:rPr lang="en-US" sz="2100" b="1" dirty="0">
                <a:solidFill>
                  <a:srgbClr val="0000FF"/>
                </a:solidFill>
              </a:rPr>
              <a:t>25</a:t>
            </a:r>
            <a:r>
              <a:rPr lang="en-US" sz="2100" b="1" dirty="0"/>
              <a:t>-mm-thick clay layer (drained </a:t>
            </a:r>
            <a:r>
              <a:rPr lang="en-US" sz="2100" b="1" dirty="0" smtClean="0"/>
              <a:t>at </a:t>
            </a:r>
            <a:r>
              <a:rPr lang="en-US" sz="2100" b="1" dirty="0" smtClean="0">
                <a:solidFill>
                  <a:srgbClr val="0000FF"/>
                </a:solidFill>
              </a:rPr>
              <a:t>both</a:t>
            </a:r>
            <a:r>
              <a:rPr lang="en-US" sz="2100" b="1" dirty="0" smtClean="0"/>
              <a:t> </a:t>
            </a:r>
            <a:r>
              <a:rPr lang="en-US" sz="2100" b="1" dirty="0"/>
              <a:t>top and bottom) in the laboratory is </a:t>
            </a:r>
            <a:r>
              <a:rPr lang="en-US" sz="2100" b="1" dirty="0">
                <a:solidFill>
                  <a:srgbClr val="0000FF"/>
                </a:solidFill>
              </a:rPr>
              <a:t>2 min. 20 sec</a:t>
            </a:r>
            <a:r>
              <a:rPr lang="en-US" sz="2100" b="1" dirty="0"/>
              <a:t>. </a:t>
            </a:r>
            <a:endParaRPr lang="en-US" sz="2100" b="1" dirty="0" smtClean="0"/>
          </a:p>
        </p:txBody>
      </p:sp>
      <p:pic>
        <p:nvPicPr>
          <p:cNvPr id="20" name="Picture 9"/>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45794" t="16653" r="48578"/>
          <a:stretch/>
        </p:blipFill>
        <p:spPr bwMode="auto">
          <a:xfrm>
            <a:off x="5440395" y="3152489"/>
            <a:ext cx="2627651" cy="281455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a:xfrm>
            <a:off x="5429605" y="3569396"/>
            <a:ext cx="2650743" cy="0"/>
          </a:xfrm>
          <a:prstGeom prst="line">
            <a:avLst/>
          </a:prstGeom>
          <a:ln>
            <a:solidFill>
              <a:srgbClr val="44A5FE"/>
            </a:solidFill>
          </a:ln>
        </p:spPr>
        <p:style>
          <a:lnRef idx="1">
            <a:schemeClr val="dk1"/>
          </a:lnRef>
          <a:fillRef idx="0">
            <a:schemeClr val="dk1"/>
          </a:fillRef>
          <a:effectRef idx="0">
            <a:schemeClr val="dk1"/>
          </a:effectRef>
          <a:fontRef idx="minor">
            <a:schemeClr val="tx1"/>
          </a:fontRef>
        </p:style>
      </p:cxnSp>
      <p:sp>
        <p:nvSpPr>
          <p:cNvPr id="19" name="Rectangle 18"/>
          <p:cNvSpPr/>
          <p:nvPr/>
        </p:nvSpPr>
        <p:spPr>
          <a:xfrm>
            <a:off x="6728082" y="4596364"/>
            <a:ext cx="670120" cy="430887"/>
          </a:xfrm>
          <a:prstGeom prst="rect">
            <a:avLst/>
          </a:prstGeom>
        </p:spPr>
        <p:txBody>
          <a:bodyPr wrap="none">
            <a:spAutoFit/>
          </a:bodyPr>
          <a:lstStyle/>
          <a:p>
            <a:r>
              <a:rPr lang="en-US" sz="2200" b="1" dirty="0" smtClean="0"/>
              <a:t>Clay</a:t>
            </a:r>
            <a:endParaRPr lang="en-US" sz="2200" b="1" dirty="0"/>
          </a:p>
        </p:txBody>
      </p:sp>
      <p:sp>
        <p:nvSpPr>
          <p:cNvPr id="42" name="Rectangle 41"/>
          <p:cNvSpPr/>
          <p:nvPr/>
        </p:nvSpPr>
        <p:spPr>
          <a:xfrm>
            <a:off x="6647463" y="3357681"/>
            <a:ext cx="708848" cy="400110"/>
          </a:xfrm>
          <a:prstGeom prst="rect">
            <a:avLst/>
          </a:prstGeom>
        </p:spPr>
        <p:txBody>
          <a:bodyPr wrap="none">
            <a:spAutoFit/>
          </a:bodyPr>
          <a:lstStyle/>
          <a:p>
            <a:r>
              <a:rPr lang="en-US" sz="2000" b="1" dirty="0" smtClean="0"/>
              <a:t>Sand</a:t>
            </a:r>
            <a:endParaRPr lang="en-US" sz="2000" b="1" dirty="0"/>
          </a:p>
        </p:txBody>
      </p:sp>
      <p:sp>
        <p:nvSpPr>
          <p:cNvPr id="44" name="Rectangle 43"/>
          <p:cNvSpPr/>
          <p:nvPr/>
        </p:nvSpPr>
        <p:spPr>
          <a:xfrm>
            <a:off x="8257748" y="4746362"/>
            <a:ext cx="522900" cy="400110"/>
          </a:xfrm>
          <a:prstGeom prst="rect">
            <a:avLst/>
          </a:prstGeom>
        </p:spPr>
        <p:txBody>
          <a:bodyPr wrap="none">
            <a:spAutoFit/>
          </a:bodyPr>
          <a:lstStyle/>
          <a:p>
            <a:r>
              <a:rPr lang="en-US" sz="2000" b="1" dirty="0" smtClean="0"/>
              <a:t>3m</a:t>
            </a:r>
            <a:endParaRPr lang="en-US" sz="2000" b="1" dirty="0"/>
          </a:p>
        </p:txBody>
      </p:sp>
      <p:cxnSp>
        <p:nvCxnSpPr>
          <p:cNvPr id="258" name="Straight Connector 257"/>
          <p:cNvCxnSpPr/>
          <p:nvPr/>
        </p:nvCxnSpPr>
        <p:spPr>
          <a:xfrm>
            <a:off x="8240960" y="4110635"/>
            <a:ext cx="0" cy="1490610"/>
          </a:xfrm>
          <a:prstGeom prst="line">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61" name="Straight Connector 260"/>
          <p:cNvCxnSpPr/>
          <p:nvPr/>
        </p:nvCxnSpPr>
        <p:spPr>
          <a:xfrm>
            <a:off x="8122387" y="4110635"/>
            <a:ext cx="243015" cy="0"/>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8136241" y="5602943"/>
            <a:ext cx="243015" cy="0"/>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a:off x="5697283" y="3610961"/>
            <a:ext cx="345120" cy="0"/>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a:off x="5752703" y="3666381"/>
            <a:ext cx="243015" cy="0"/>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5831465" y="3721801"/>
            <a:ext cx="91440" cy="0"/>
          </a:xfrm>
          <a:prstGeom prst="line">
            <a:avLst/>
          </a:prstGeom>
        </p:spPr>
        <p:style>
          <a:lnRef idx="1">
            <a:schemeClr val="dk1"/>
          </a:lnRef>
          <a:fillRef idx="0">
            <a:schemeClr val="dk1"/>
          </a:fillRef>
          <a:effectRef idx="0">
            <a:schemeClr val="dk1"/>
          </a:effectRef>
          <a:fontRef idx="minor">
            <a:schemeClr val="tx1"/>
          </a:fontRef>
        </p:style>
      </p:cxnSp>
      <p:sp>
        <p:nvSpPr>
          <p:cNvPr id="45" name="Rectangle 44"/>
          <p:cNvSpPr/>
          <p:nvPr/>
        </p:nvSpPr>
        <p:spPr>
          <a:xfrm>
            <a:off x="5706901" y="5535399"/>
            <a:ext cx="2336217" cy="400110"/>
          </a:xfrm>
          <a:prstGeom prst="rect">
            <a:avLst/>
          </a:prstGeom>
        </p:spPr>
        <p:txBody>
          <a:bodyPr wrap="none">
            <a:spAutoFit/>
          </a:bodyPr>
          <a:lstStyle/>
          <a:p>
            <a:r>
              <a:rPr lang="en-US" sz="2000" b="1" dirty="0" smtClean="0">
                <a:solidFill>
                  <a:schemeClr val="bg1">
                    <a:lumMod val="95000"/>
                  </a:schemeClr>
                </a:solidFill>
              </a:rPr>
              <a:t>Rock (impermeable)</a:t>
            </a:r>
            <a:endParaRPr lang="en-US" sz="2000" b="1" dirty="0">
              <a:solidFill>
                <a:schemeClr val="bg1">
                  <a:lumMod val="95000"/>
                </a:schemeClr>
              </a:solidFill>
            </a:endParaRPr>
          </a:p>
        </p:txBody>
      </p:sp>
      <p:cxnSp>
        <p:nvCxnSpPr>
          <p:cNvPr id="46" name="Straight Connector 45"/>
          <p:cNvCxnSpPr/>
          <p:nvPr/>
        </p:nvCxnSpPr>
        <p:spPr>
          <a:xfrm>
            <a:off x="5429605" y="3152489"/>
            <a:ext cx="2650743" cy="0"/>
          </a:xfrm>
          <a:prstGeom prst="line">
            <a:avLst/>
          </a:prstGeom>
        </p:spPr>
        <p:style>
          <a:lnRef idx="1">
            <a:schemeClr val="dk1"/>
          </a:lnRef>
          <a:fillRef idx="0">
            <a:schemeClr val="dk1"/>
          </a:fillRef>
          <a:effectRef idx="0">
            <a:schemeClr val="dk1"/>
          </a:effectRef>
          <a:fontRef idx="minor">
            <a:schemeClr val="tx1"/>
          </a:fontRef>
        </p:style>
      </p:cxnSp>
      <p:grpSp>
        <p:nvGrpSpPr>
          <p:cNvPr id="47" name="Group 73"/>
          <p:cNvGrpSpPr>
            <a:grpSpLocks/>
          </p:cNvGrpSpPr>
          <p:nvPr/>
        </p:nvGrpSpPr>
        <p:grpSpPr bwMode="auto">
          <a:xfrm>
            <a:off x="2217863" y="3011050"/>
            <a:ext cx="1449388" cy="869950"/>
            <a:chOff x="3791" y="1872"/>
            <a:chExt cx="913" cy="548"/>
          </a:xfrm>
        </p:grpSpPr>
        <p:sp>
          <p:nvSpPr>
            <p:cNvPr id="48" name="Rectangle 57"/>
            <p:cNvSpPr>
              <a:spLocks noChangeArrowheads="1"/>
            </p:cNvSpPr>
            <p:nvPr/>
          </p:nvSpPr>
          <p:spPr bwMode="auto">
            <a:xfrm>
              <a:off x="3791" y="1968"/>
              <a:ext cx="913" cy="45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AutoShape 58"/>
            <p:cNvSpPr>
              <a:spLocks noChangeArrowheads="1"/>
            </p:cNvSpPr>
            <p:nvPr/>
          </p:nvSpPr>
          <p:spPr bwMode="auto">
            <a:xfrm flipV="1">
              <a:off x="4569" y="1872"/>
              <a:ext cx="96" cy="96"/>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2" name="Group 75"/>
          <p:cNvGrpSpPr>
            <a:grpSpLocks/>
          </p:cNvGrpSpPr>
          <p:nvPr/>
        </p:nvGrpSpPr>
        <p:grpSpPr bwMode="auto">
          <a:xfrm>
            <a:off x="2448049" y="3207909"/>
            <a:ext cx="1006475" cy="677864"/>
            <a:chOff x="3936" y="1996"/>
            <a:chExt cx="634" cy="427"/>
          </a:xfrm>
        </p:grpSpPr>
        <p:sp>
          <p:nvSpPr>
            <p:cNvPr id="54" name="Rectangle 51" descr="Sand"/>
            <p:cNvSpPr>
              <a:spLocks noChangeArrowheads="1"/>
            </p:cNvSpPr>
            <p:nvPr/>
          </p:nvSpPr>
          <p:spPr bwMode="auto">
            <a:xfrm>
              <a:off x="3936" y="1996"/>
              <a:ext cx="634" cy="115"/>
            </a:xfrm>
            <a:prstGeom prst="rect">
              <a:avLst/>
            </a:prstGeom>
            <a:blipFill dpi="0" rotWithShape="0">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Rectangle 52" descr="Sand"/>
            <p:cNvSpPr>
              <a:spLocks noChangeArrowheads="1"/>
            </p:cNvSpPr>
            <p:nvPr/>
          </p:nvSpPr>
          <p:spPr bwMode="auto">
            <a:xfrm>
              <a:off x="3936" y="2325"/>
              <a:ext cx="634" cy="98"/>
            </a:xfrm>
            <a:prstGeom prst="rect">
              <a:avLst/>
            </a:prstGeom>
            <a:blipFill dpi="0" rotWithShape="0">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9" name="Text Box 67"/>
          <p:cNvSpPr txBox="1">
            <a:spLocks noChangeArrowheads="1"/>
          </p:cNvSpPr>
          <p:nvPr/>
        </p:nvSpPr>
        <p:spPr bwMode="auto">
          <a:xfrm>
            <a:off x="234464" y="3209108"/>
            <a:ext cx="1536700" cy="671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smtClean="0"/>
              <a:t> Porous stone</a:t>
            </a:r>
          </a:p>
          <a:p>
            <a:r>
              <a:rPr lang="en-AU" b="1" dirty="0" smtClean="0"/>
              <a:t> (permeable)</a:t>
            </a:r>
            <a:endParaRPr lang="en-AU" b="1" dirty="0"/>
          </a:p>
        </p:txBody>
      </p:sp>
      <p:sp>
        <p:nvSpPr>
          <p:cNvPr id="71" name="AutoShape 58"/>
          <p:cNvSpPr>
            <a:spLocks noChangeArrowheads="1"/>
          </p:cNvSpPr>
          <p:nvPr/>
        </p:nvSpPr>
        <p:spPr bwMode="auto">
          <a:xfrm flipV="1">
            <a:off x="5789703" y="3396217"/>
            <a:ext cx="152400" cy="152400"/>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7"/>
          <p:cNvSpPr/>
          <p:nvPr/>
        </p:nvSpPr>
        <p:spPr>
          <a:xfrm>
            <a:off x="5276443" y="3266413"/>
            <a:ext cx="541238" cy="369332"/>
          </a:xfrm>
          <a:prstGeom prst="rect">
            <a:avLst/>
          </a:prstGeom>
        </p:spPr>
        <p:txBody>
          <a:bodyPr wrap="none">
            <a:spAutoFit/>
          </a:bodyPr>
          <a:lstStyle/>
          <a:p>
            <a:r>
              <a:rPr lang="en-US" b="1" dirty="0" smtClean="0"/>
              <a:t>GW</a:t>
            </a:r>
            <a:endParaRPr lang="en-US" b="1" dirty="0"/>
          </a:p>
        </p:txBody>
      </p:sp>
      <p:sp>
        <p:nvSpPr>
          <p:cNvPr id="10" name="Rectangle 9"/>
          <p:cNvSpPr/>
          <p:nvPr/>
        </p:nvSpPr>
        <p:spPr>
          <a:xfrm>
            <a:off x="2448428" y="3364340"/>
            <a:ext cx="1005840" cy="36391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3897437" y="3368454"/>
            <a:ext cx="787395" cy="369332"/>
          </a:xfrm>
          <a:prstGeom prst="rect">
            <a:avLst/>
          </a:prstGeom>
        </p:spPr>
        <p:txBody>
          <a:bodyPr wrap="none">
            <a:spAutoFit/>
          </a:bodyPr>
          <a:lstStyle/>
          <a:p>
            <a:r>
              <a:rPr lang="en-US" b="1" dirty="0" smtClean="0"/>
              <a:t>25mm</a:t>
            </a:r>
            <a:endParaRPr lang="en-US" b="1" dirty="0"/>
          </a:p>
        </p:txBody>
      </p:sp>
      <p:cxnSp>
        <p:nvCxnSpPr>
          <p:cNvPr id="73" name="Straight Connector 72"/>
          <p:cNvCxnSpPr/>
          <p:nvPr/>
        </p:nvCxnSpPr>
        <p:spPr>
          <a:xfrm>
            <a:off x="3810600" y="3354599"/>
            <a:ext cx="2934" cy="365760"/>
          </a:xfrm>
          <a:prstGeom prst="line">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74" name="Straight Connector 73"/>
          <p:cNvCxnSpPr/>
          <p:nvPr/>
        </p:nvCxnSpPr>
        <p:spPr>
          <a:xfrm>
            <a:off x="3705073" y="3355766"/>
            <a:ext cx="182880" cy="0"/>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p:cNvCxnSpPr/>
          <p:nvPr/>
        </p:nvCxnSpPr>
        <p:spPr>
          <a:xfrm>
            <a:off x="3725851" y="3727697"/>
            <a:ext cx="182880" cy="0"/>
          </a:xfrm>
          <a:prstGeom prst="line">
            <a:avLst/>
          </a:prstGeom>
        </p:spPr>
        <p:style>
          <a:lnRef idx="1">
            <a:schemeClr val="dk1"/>
          </a:lnRef>
          <a:fillRef idx="0">
            <a:schemeClr val="dk1"/>
          </a:fillRef>
          <a:effectRef idx="0">
            <a:schemeClr val="dk1"/>
          </a:effectRef>
          <a:fontRef idx="minor">
            <a:schemeClr val="tx1"/>
          </a:fontRef>
        </p:style>
      </p:cxnSp>
      <p:cxnSp>
        <p:nvCxnSpPr>
          <p:cNvPr id="17" name="Elbow Connector 16"/>
          <p:cNvCxnSpPr>
            <a:stCxn id="54" idx="1"/>
          </p:cNvCxnSpPr>
          <p:nvPr/>
        </p:nvCxnSpPr>
        <p:spPr>
          <a:xfrm rot="10800000" flipV="1">
            <a:off x="1550567" y="3299620"/>
            <a:ext cx="897482" cy="227507"/>
          </a:xfrm>
          <a:prstGeom prst="bentConnector3">
            <a:avLst>
              <a:gd name="adj1" fmla="val 50000"/>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80" name="Elbow Connector 79"/>
          <p:cNvCxnSpPr/>
          <p:nvPr/>
        </p:nvCxnSpPr>
        <p:spPr>
          <a:xfrm rot="10800000">
            <a:off x="1550189" y="3529076"/>
            <a:ext cx="897863" cy="290737"/>
          </a:xfrm>
          <a:prstGeom prst="bentConnector3">
            <a:avLst>
              <a:gd name="adj1" fmla="val 50000"/>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270" name="Rectangle 269"/>
          <p:cNvSpPr/>
          <p:nvPr/>
        </p:nvSpPr>
        <p:spPr>
          <a:xfrm>
            <a:off x="2180477" y="2584744"/>
            <a:ext cx="1592295" cy="461665"/>
          </a:xfrm>
          <a:prstGeom prst="rect">
            <a:avLst/>
          </a:prstGeom>
        </p:spPr>
        <p:txBody>
          <a:bodyPr wrap="none">
            <a:spAutoFit/>
          </a:bodyPr>
          <a:lstStyle/>
          <a:p>
            <a:r>
              <a:rPr lang="en-US" sz="2400" b="1" i="1" dirty="0" smtClean="0">
                <a:solidFill>
                  <a:srgbClr val="FF0000"/>
                </a:solidFill>
              </a:rPr>
              <a:t>Laboratory</a:t>
            </a:r>
            <a:endParaRPr lang="en-US" sz="2400" b="1" i="1" dirty="0">
              <a:solidFill>
                <a:srgbClr val="FF0000"/>
              </a:solidFill>
            </a:endParaRPr>
          </a:p>
        </p:txBody>
      </p:sp>
      <p:sp>
        <p:nvSpPr>
          <p:cNvPr id="92" name="Rectangle 91"/>
          <p:cNvSpPr/>
          <p:nvPr/>
        </p:nvSpPr>
        <p:spPr>
          <a:xfrm>
            <a:off x="6553178" y="2589178"/>
            <a:ext cx="788999" cy="461665"/>
          </a:xfrm>
          <a:prstGeom prst="rect">
            <a:avLst/>
          </a:prstGeom>
        </p:spPr>
        <p:txBody>
          <a:bodyPr wrap="none">
            <a:spAutoFit/>
          </a:bodyPr>
          <a:lstStyle/>
          <a:p>
            <a:r>
              <a:rPr lang="en-US" sz="2400" b="1" i="1" dirty="0" smtClean="0">
                <a:solidFill>
                  <a:srgbClr val="FF0000"/>
                </a:solidFill>
              </a:rPr>
              <a:t>Field</a:t>
            </a:r>
            <a:endParaRPr lang="en-US" sz="2400" b="1" i="1" dirty="0">
              <a:solidFill>
                <a:srgbClr val="FF0000"/>
              </a:solidFill>
            </a:endParaRPr>
          </a:p>
        </p:txBody>
      </p:sp>
      <p:sp>
        <p:nvSpPr>
          <p:cNvPr id="3" name="Rectangle 2"/>
          <p:cNvSpPr/>
          <p:nvPr/>
        </p:nvSpPr>
        <p:spPr>
          <a:xfrm>
            <a:off x="280733" y="4180171"/>
            <a:ext cx="4620178" cy="1061829"/>
          </a:xfrm>
          <a:prstGeom prst="rect">
            <a:avLst/>
          </a:prstGeom>
        </p:spPr>
        <p:txBody>
          <a:bodyPr wrap="square">
            <a:spAutoFit/>
          </a:bodyPr>
          <a:lstStyle/>
          <a:p>
            <a:pPr marL="404813" indent="-404813" algn="just"/>
            <a:r>
              <a:rPr lang="en-US" sz="2100" b="1" dirty="0" smtClean="0">
                <a:solidFill>
                  <a:schemeClr val="accent3">
                    <a:lumMod val="75000"/>
                  </a:schemeClr>
                </a:solidFill>
              </a:rPr>
              <a:t>(ii) </a:t>
            </a:r>
            <a:r>
              <a:rPr lang="en-US" sz="2100" b="1" dirty="0" smtClean="0"/>
              <a:t>How </a:t>
            </a:r>
            <a:r>
              <a:rPr lang="en-US" sz="2100" b="1" dirty="0"/>
              <a:t>long (in days) will it take in the field for </a:t>
            </a:r>
            <a:r>
              <a:rPr lang="en-US" sz="2100" b="1" dirty="0">
                <a:solidFill>
                  <a:srgbClr val="0000FF"/>
                </a:solidFill>
              </a:rPr>
              <a:t>30%</a:t>
            </a:r>
            <a:r>
              <a:rPr lang="en-US" sz="2100" b="1" dirty="0"/>
              <a:t> </a:t>
            </a:r>
            <a:r>
              <a:rPr lang="en-US" sz="2100" b="1" dirty="0" smtClean="0"/>
              <a:t>primary consolidation </a:t>
            </a:r>
            <a:r>
              <a:rPr lang="en-US" sz="2100" b="1" dirty="0"/>
              <a:t>to occur? </a:t>
            </a:r>
            <a:r>
              <a:rPr lang="en-US" sz="2100" b="1" dirty="0" smtClean="0"/>
              <a:t>Assuming:</a:t>
            </a:r>
            <a:endParaRPr lang="en-US" sz="2100" b="1" dirty="0"/>
          </a:p>
        </p:txBody>
      </p:sp>
      <p:sp>
        <p:nvSpPr>
          <p:cNvPr id="7" name="Rectangle 6"/>
          <p:cNvSpPr/>
          <p:nvPr/>
        </p:nvSpPr>
        <p:spPr>
          <a:xfrm>
            <a:off x="2650782" y="3359892"/>
            <a:ext cx="571503" cy="369332"/>
          </a:xfrm>
          <a:prstGeom prst="rect">
            <a:avLst/>
          </a:prstGeom>
        </p:spPr>
        <p:txBody>
          <a:bodyPr wrap="none">
            <a:spAutoFit/>
          </a:bodyPr>
          <a:lstStyle/>
          <a:p>
            <a:r>
              <a:rPr lang="en-US" dirty="0"/>
              <a:t>Clay</a:t>
            </a:r>
          </a:p>
        </p:txBody>
      </p:sp>
      <p:sp>
        <p:nvSpPr>
          <p:cNvPr id="43" name="Rectangle 42"/>
          <p:cNvSpPr/>
          <p:nvPr/>
        </p:nvSpPr>
        <p:spPr>
          <a:xfrm>
            <a:off x="202666" y="110625"/>
            <a:ext cx="1796454" cy="523220"/>
          </a:xfrm>
          <a:prstGeom prst="rect">
            <a:avLst/>
          </a:prstGeom>
        </p:spPr>
        <p:txBody>
          <a:bodyPr wrap="none">
            <a:spAutoFit/>
          </a:bodyPr>
          <a:lstStyle/>
          <a:p>
            <a:r>
              <a:rPr lang="en-US" sz="2800" b="1" u="sng" dirty="0" smtClean="0">
                <a:solidFill>
                  <a:srgbClr val="C00000"/>
                </a:solidFill>
              </a:rPr>
              <a:t>Example 3 </a:t>
            </a:r>
            <a:endParaRPr lang="en-US" sz="2800" b="1" u="sng" dirty="0">
              <a:solidFill>
                <a:srgbClr val="C00000"/>
              </a:solidFill>
            </a:endParaRPr>
          </a:p>
        </p:txBody>
      </p:sp>
      <p:sp>
        <p:nvSpPr>
          <p:cNvPr id="12" name="Rectangle 11"/>
          <p:cNvSpPr/>
          <p:nvPr/>
        </p:nvSpPr>
        <p:spPr>
          <a:xfrm>
            <a:off x="289831" y="1409123"/>
            <a:ext cx="8510938" cy="1384995"/>
          </a:xfrm>
          <a:prstGeom prst="rect">
            <a:avLst/>
          </a:prstGeom>
        </p:spPr>
        <p:txBody>
          <a:bodyPr wrap="square">
            <a:spAutoFit/>
          </a:bodyPr>
          <a:lstStyle/>
          <a:p>
            <a:pPr marL="344488" indent="-344488" algn="just">
              <a:spcBef>
                <a:spcPts val="600"/>
              </a:spcBef>
              <a:buClr>
                <a:schemeClr val="accent3">
                  <a:lumMod val="75000"/>
                </a:schemeClr>
              </a:buClr>
            </a:pPr>
            <a:r>
              <a:rPr lang="en-US" sz="2100" b="1" dirty="0">
                <a:solidFill>
                  <a:schemeClr val="accent3">
                    <a:lumMod val="75000"/>
                  </a:schemeClr>
                </a:solidFill>
              </a:rPr>
              <a:t>(</a:t>
            </a:r>
            <a:r>
              <a:rPr lang="en-US" sz="2100" b="1" dirty="0" err="1">
                <a:solidFill>
                  <a:schemeClr val="accent3">
                    <a:lumMod val="75000"/>
                  </a:schemeClr>
                </a:solidFill>
              </a:rPr>
              <a:t>i</a:t>
            </a:r>
            <a:r>
              <a:rPr lang="en-US" sz="2100" b="1" dirty="0">
                <a:solidFill>
                  <a:schemeClr val="accent3">
                    <a:lumMod val="75000"/>
                  </a:schemeClr>
                </a:solidFill>
              </a:rPr>
              <a:t>) </a:t>
            </a:r>
            <a:r>
              <a:rPr lang="en-US" sz="2100" b="1" dirty="0"/>
              <a:t>How long (in </a:t>
            </a:r>
            <a:r>
              <a:rPr lang="en-US" sz="2100" b="1" dirty="0">
                <a:solidFill>
                  <a:srgbClr val="0000FF"/>
                </a:solidFill>
              </a:rPr>
              <a:t>days</a:t>
            </a:r>
            <a:r>
              <a:rPr lang="en-US" sz="2100" b="1" dirty="0"/>
              <a:t>) will it take for </a:t>
            </a:r>
            <a:r>
              <a:rPr lang="en-US" sz="2100" b="1" dirty="0">
                <a:solidFill>
                  <a:srgbClr val="0000FF"/>
                </a:solidFill>
              </a:rPr>
              <a:t>a 3-m-thick </a:t>
            </a:r>
            <a:r>
              <a:rPr lang="en-US" sz="2100" b="1" dirty="0"/>
              <a:t>clay layer of the same clay in the field under the same pressure increment to reach </a:t>
            </a:r>
            <a:r>
              <a:rPr lang="en-US" sz="2100" b="1" dirty="0">
                <a:solidFill>
                  <a:srgbClr val="0000FF"/>
                </a:solidFill>
              </a:rPr>
              <a:t>50% </a:t>
            </a:r>
            <a:r>
              <a:rPr lang="en-US" sz="2100" b="1" dirty="0"/>
              <a:t>consolidation? In the field, there is a </a:t>
            </a:r>
            <a:r>
              <a:rPr lang="en-US" sz="2100" b="1" dirty="0">
                <a:solidFill>
                  <a:srgbClr val="0000FF"/>
                </a:solidFill>
              </a:rPr>
              <a:t>rock</a:t>
            </a:r>
            <a:r>
              <a:rPr lang="en-US" sz="2100" b="1" dirty="0"/>
              <a:t> layer at the bottom of the clay.</a:t>
            </a:r>
          </a:p>
        </p:txBody>
      </p:sp>
      <p:pic>
        <p:nvPicPr>
          <p:cNvPr id="60" name="Picture 59"/>
          <p:cNvPicPr>
            <a:picLocks noChangeAspect="1"/>
          </p:cNvPicPr>
          <p:nvPr/>
        </p:nvPicPr>
        <p:blipFill>
          <a:blip r:embed="rId6">
            <a:grayscl/>
            <a:lum contrast="40000"/>
          </a:blip>
          <a:stretch>
            <a:fillRect/>
          </a:stretch>
        </p:blipFill>
        <p:spPr>
          <a:xfrm>
            <a:off x="2448049" y="5256438"/>
            <a:ext cx="2042769" cy="736677"/>
          </a:xfrm>
          <a:prstGeom prst="rect">
            <a:avLst/>
          </a:prstGeom>
        </p:spPr>
      </p:pic>
    </p:spTree>
    <p:extLst>
      <p:ext uri="{BB962C8B-B14F-4D97-AF65-F5344CB8AC3E}">
        <p14:creationId xmlns:p14="http://schemas.microsoft.com/office/powerpoint/2010/main" val="278884310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Rectangle 276"/>
          <p:cNvSpPr/>
          <p:nvPr/>
        </p:nvSpPr>
        <p:spPr>
          <a:xfrm>
            <a:off x="144800" y="380296"/>
            <a:ext cx="8765172" cy="738664"/>
          </a:xfrm>
          <a:prstGeom prst="rect">
            <a:avLst/>
          </a:prstGeom>
        </p:spPr>
        <p:txBody>
          <a:bodyPr wrap="square">
            <a:spAutoFit/>
          </a:bodyPr>
          <a:lstStyle/>
          <a:p>
            <a:r>
              <a:rPr lang="en-US" sz="2100" b="1" dirty="0" smtClean="0">
                <a:solidFill>
                  <a:schemeClr val="accent3">
                    <a:lumMod val="75000"/>
                  </a:schemeClr>
                </a:solidFill>
              </a:rPr>
              <a:t>(</a:t>
            </a:r>
            <a:r>
              <a:rPr lang="en-US" sz="2100" b="1" dirty="0" err="1" smtClean="0">
                <a:solidFill>
                  <a:schemeClr val="accent3">
                    <a:lumMod val="75000"/>
                  </a:schemeClr>
                </a:solidFill>
              </a:rPr>
              <a:t>i</a:t>
            </a:r>
            <a:r>
              <a:rPr lang="en-US" sz="2100" b="1" dirty="0" smtClean="0">
                <a:solidFill>
                  <a:schemeClr val="accent3">
                    <a:lumMod val="75000"/>
                  </a:schemeClr>
                </a:solidFill>
              </a:rPr>
              <a:t>) </a:t>
            </a:r>
            <a:r>
              <a:rPr lang="en-US" sz="2100" dirty="0" smtClean="0"/>
              <a:t>As the clay in </a:t>
            </a:r>
            <a:r>
              <a:rPr lang="en-US" sz="2100" b="1" dirty="0" smtClean="0"/>
              <a:t>lab</a:t>
            </a:r>
            <a:r>
              <a:rPr lang="en-US" sz="2100" dirty="0" smtClean="0"/>
              <a:t> and </a:t>
            </a:r>
            <a:r>
              <a:rPr lang="en-US" sz="2100" b="1" dirty="0" smtClean="0"/>
              <a:t>field</a:t>
            </a:r>
            <a:r>
              <a:rPr lang="en-US" sz="2100" dirty="0" smtClean="0"/>
              <a:t> reached the same consolidation degree (U=50%),    Thus, </a:t>
            </a:r>
            <a:r>
              <a:rPr lang="en-US" sz="2100" b="1" i="1" dirty="0" smtClean="0"/>
              <a:t>The time factor in the lab test </a:t>
            </a:r>
            <a:r>
              <a:rPr lang="en-US" sz="2100" b="1" dirty="0" smtClean="0"/>
              <a:t>=</a:t>
            </a:r>
            <a:r>
              <a:rPr lang="en-US" sz="2100" dirty="0" smtClean="0"/>
              <a:t> </a:t>
            </a:r>
            <a:r>
              <a:rPr lang="en-US" sz="2100" b="1" i="1" dirty="0" smtClean="0"/>
              <a:t>The time factor for the field </a:t>
            </a:r>
            <a:endParaRPr lang="en-US" sz="2100" b="1" i="1" dirty="0"/>
          </a:p>
        </p:txBody>
      </p:sp>
      <p:sp>
        <p:nvSpPr>
          <p:cNvPr id="14" name="Rectangle 13"/>
          <p:cNvSpPr/>
          <p:nvPr/>
        </p:nvSpPr>
        <p:spPr>
          <a:xfrm>
            <a:off x="221455" y="-52321"/>
            <a:ext cx="3671159" cy="523220"/>
          </a:xfrm>
          <a:prstGeom prst="rect">
            <a:avLst/>
          </a:prstGeom>
        </p:spPr>
        <p:txBody>
          <a:bodyPr wrap="square">
            <a:spAutoFit/>
          </a:bodyPr>
          <a:lstStyle/>
          <a:p>
            <a:r>
              <a:rPr lang="en-US" sz="2800" b="1" u="sng" dirty="0" smtClean="0">
                <a:solidFill>
                  <a:srgbClr val="C00000"/>
                </a:solidFill>
              </a:rPr>
              <a:t>Example  3 </a:t>
            </a:r>
            <a:r>
              <a:rPr lang="en-US" sz="2800" b="1" u="sng" dirty="0">
                <a:solidFill>
                  <a:srgbClr val="C00000"/>
                </a:solidFill>
              </a:rPr>
              <a:t>- solution</a:t>
            </a:r>
          </a:p>
        </p:txBody>
      </p:sp>
      <p:sp>
        <p:nvSpPr>
          <p:cNvPr id="6" name="Rectangle 5"/>
          <p:cNvSpPr/>
          <p:nvPr/>
        </p:nvSpPr>
        <p:spPr>
          <a:xfrm>
            <a:off x="131273" y="2400955"/>
            <a:ext cx="663021" cy="415498"/>
          </a:xfrm>
          <a:prstGeom prst="rect">
            <a:avLst/>
          </a:prstGeom>
        </p:spPr>
        <p:txBody>
          <a:bodyPr wrap="square">
            <a:spAutoFit/>
          </a:bodyPr>
          <a:lstStyle/>
          <a:p>
            <a:pPr>
              <a:buClr>
                <a:schemeClr val="accent3">
                  <a:lumMod val="75000"/>
                </a:schemeClr>
              </a:buClr>
            </a:pPr>
            <a:r>
              <a:rPr lang="en-US" sz="2100" dirty="0" smtClean="0"/>
              <a:t>or</a:t>
            </a:r>
            <a:endParaRPr lang="en-US" sz="2100" dirty="0"/>
          </a:p>
        </p:txBody>
      </p:sp>
      <p:pic>
        <p:nvPicPr>
          <p:cNvPr id="273" name="Picture 272"/>
          <p:cNvPicPr>
            <a:picLocks noChangeAspect="1"/>
          </p:cNvPicPr>
          <p:nvPr/>
        </p:nvPicPr>
        <p:blipFill>
          <a:blip r:embed="rId3">
            <a:lum contrast="40000"/>
          </a:blip>
          <a:stretch>
            <a:fillRect/>
          </a:stretch>
        </p:blipFill>
        <p:spPr>
          <a:xfrm>
            <a:off x="257027" y="1373470"/>
            <a:ext cx="3243280" cy="926171"/>
          </a:xfrm>
          <a:prstGeom prst="rect">
            <a:avLst/>
          </a:prstGeom>
        </p:spPr>
      </p:pic>
      <p:pic>
        <p:nvPicPr>
          <p:cNvPr id="274" name="Picture 273"/>
          <p:cNvPicPr>
            <a:picLocks noChangeAspect="1"/>
          </p:cNvPicPr>
          <p:nvPr/>
        </p:nvPicPr>
        <p:blipFill>
          <a:blip r:embed="rId4">
            <a:lum contrast="40000"/>
          </a:blip>
          <a:stretch>
            <a:fillRect/>
          </a:stretch>
        </p:blipFill>
        <p:spPr>
          <a:xfrm>
            <a:off x="836779" y="2350200"/>
            <a:ext cx="2663528" cy="888662"/>
          </a:xfrm>
          <a:prstGeom prst="rect">
            <a:avLst/>
          </a:prstGeom>
        </p:spPr>
      </p:pic>
      <p:pic>
        <p:nvPicPr>
          <p:cNvPr id="275" name="Picture 274"/>
          <p:cNvPicPr>
            <a:picLocks noChangeAspect="1"/>
          </p:cNvPicPr>
          <p:nvPr/>
        </p:nvPicPr>
        <p:blipFill>
          <a:blip r:embed="rId5">
            <a:lum contrast="40000"/>
          </a:blip>
          <a:stretch>
            <a:fillRect/>
          </a:stretch>
        </p:blipFill>
        <p:spPr>
          <a:xfrm>
            <a:off x="549030" y="3237651"/>
            <a:ext cx="2714694" cy="1146319"/>
          </a:xfrm>
          <a:prstGeom prst="rect">
            <a:avLst/>
          </a:prstGeom>
        </p:spPr>
      </p:pic>
      <p:pic>
        <p:nvPicPr>
          <p:cNvPr id="276" name="Picture 275"/>
          <p:cNvPicPr>
            <a:picLocks noChangeAspect="1"/>
          </p:cNvPicPr>
          <p:nvPr/>
        </p:nvPicPr>
        <p:blipFill>
          <a:blip r:embed="rId6">
            <a:lum contrast="40000"/>
          </a:blip>
          <a:stretch>
            <a:fillRect/>
          </a:stretch>
        </p:blipFill>
        <p:spPr>
          <a:xfrm>
            <a:off x="131273" y="4464225"/>
            <a:ext cx="4074540" cy="404831"/>
          </a:xfrm>
          <a:prstGeom prst="rect">
            <a:avLst/>
          </a:prstGeom>
        </p:spPr>
      </p:pic>
      <p:sp>
        <p:nvSpPr>
          <p:cNvPr id="2" name="Rectangle 1"/>
          <p:cNvSpPr/>
          <p:nvPr/>
        </p:nvSpPr>
        <p:spPr>
          <a:xfrm>
            <a:off x="827165" y="3748488"/>
            <a:ext cx="945966" cy="667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12.5</a:t>
            </a:r>
            <a:r>
              <a:rPr lang="en-US" sz="1400" dirty="0" smtClean="0">
                <a:solidFill>
                  <a:schemeClr val="tx1"/>
                </a:solidFill>
              </a:rPr>
              <a:t>mm</a:t>
            </a:r>
            <a:r>
              <a:rPr lang="en-US" dirty="0" smtClean="0">
                <a:solidFill>
                  <a:schemeClr val="tx1"/>
                </a:solidFill>
              </a:rPr>
              <a:t>/1000 </a:t>
            </a:r>
            <a:r>
              <a:rPr lang="en-US" sz="1400" dirty="0" smtClean="0">
                <a:solidFill>
                  <a:schemeClr val="tx1"/>
                </a:solidFill>
              </a:rPr>
              <a:t>m</a:t>
            </a:r>
            <a:endParaRPr lang="en-US" sz="1400" dirty="0">
              <a:solidFill>
                <a:schemeClr val="tx1"/>
              </a:solidFill>
            </a:endParaRPr>
          </a:p>
        </p:txBody>
      </p:sp>
      <p:sp>
        <p:nvSpPr>
          <p:cNvPr id="17" name="Rectangle 16"/>
          <p:cNvSpPr/>
          <p:nvPr/>
        </p:nvSpPr>
        <p:spPr>
          <a:xfrm>
            <a:off x="2617576" y="3690712"/>
            <a:ext cx="346365" cy="297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cxnSp>
        <p:nvCxnSpPr>
          <p:cNvPr id="5" name="Straight Connector 4"/>
          <p:cNvCxnSpPr/>
          <p:nvPr/>
        </p:nvCxnSpPr>
        <p:spPr>
          <a:xfrm>
            <a:off x="4142171" y="1076000"/>
            <a:ext cx="63642" cy="39213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229576" y="1418723"/>
            <a:ext cx="4977483" cy="2821285"/>
          </a:xfrm>
          <a:prstGeom prst="rect">
            <a:avLst/>
          </a:prstGeom>
          <a:noFill/>
        </p:spPr>
        <p:txBody>
          <a:bodyPr wrap="square" rtlCol="0">
            <a:spAutoFit/>
          </a:bodyPr>
          <a:lstStyle/>
          <a:p>
            <a:r>
              <a:rPr lang="en-US" sz="2000" b="1" dirty="0" smtClean="0">
                <a:solidFill>
                  <a:srgbClr val="1C31FC"/>
                </a:solidFill>
              </a:rPr>
              <a:t>From Lab.</a:t>
            </a:r>
            <a:r>
              <a:rPr lang="en-US" sz="2000" b="1" dirty="0" smtClean="0"/>
              <a:t> </a:t>
            </a:r>
          </a:p>
          <a:p>
            <a:r>
              <a:rPr lang="en-US" sz="2000" b="1" dirty="0" smtClean="0"/>
              <a:t>At U=50%  …..&gt; </a:t>
            </a:r>
            <a:r>
              <a:rPr lang="en-US" sz="2000" b="1" dirty="0" err="1" smtClean="0"/>
              <a:t>T</a:t>
            </a:r>
            <a:r>
              <a:rPr lang="en-US" sz="2000" b="1" baseline="-25000" dirty="0" err="1" smtClean="0"/>
              <a:t>v</a:t>
            </a:r>
            <a:r>
              <a:rPr lang="en-US" sz="2000" b="1" dirty="0" smtClean="0"/>
              <a:t> = 0.197</a:t>
            </a:r>
          </a:p>
          <a:p>
            <a:r>
              <a:rPr lang="en-US" sz="2000" b="1" dirty="0" smtClean="0"/>
              <a:t>From   </a:t>
            </a:r>
            <a:r>
              <a:rPr lang="en-US" sz="2000" b="1" dirty="0" err="1" smtClean="0"/>
              <a:t>T</a:t>
            </a:r>
            <a:r>
              <a:rPr lang="en-US" sz="2000" b="1" baseline="-25000" dirty="0" err="1" smtClean="0"/>
              <a:t>v</a:t>
            </a:r>
            <a:r>
              <a:rPr lang="en-US" sz="2000" b="1" dirty="0" smtClean="0"/>
              <a:t> = </a:t>
            </a:r>
            <a:r>
              <a:rPr lang="en-US" sz="2000" b="1" dirty="0" err="1" smtClean="0"/>
              <a:t>C</a:t>
            </a:r>
            <a:r>
              <a:rPr lang="en-US" sz="2000" b="1" baseline="-25000" dirty="0" err="1" smtClean="0"/>
              <a:t>v</a:t>
            </a:r>
            <a:r>
              <a:rPr lang="en-US" sz="2000" b="1" dirty="0" smtClean="0"/>
              <a:t> t/H</a:t>
            </a:r>
            <a:r>
              <a:rPr lang="en-US" sz="2000" b="1" baseline="-25000" dirty="0" smtClean="0"/>
              <a:t>d</a:t>
            </a:r>
            <a:r>
              <a:rPr lang="en-US" sz="2000" b="1" baseline="30000" dirty="0" smtClean="0"/>
              <a:t>2   </a:t>
            </a:r>
            <a:r>
              <a:rPr lang="en-US" sz="2000" b="1" baseline="-25000" dirty="0" smtClean="0"/>
              <a:t> </a:t>
            </a:r>
            <a:r>
              <a:rPr lang="en-US" sz="2000" b="1" dirty="0" smtClean="0"/>
              <a:t>....&gt; </a:t>
            </a:r>
            <a:r>
              <a:rPr lang="en-US" sz="2000" b="1" dirty="0" err="1" smtClean="0"/>
              <a:t>C</a:t>
            </a:r>
            <a:r>
              <a:rPr lang="en-US" sz="2000" b="1" baseline="-25000" dirty="0" err="1" smtClean="0"/>
              <a:t>v</a:t>
            </a:r>
            <a:r>
              <a:rPr lang="en-US" sz="2000" b="1" dirty="0" smtClean="0"/>
              <a:t> = 2.2 X 10</a:t>
            </a:r>
            <a:r>
              <a:rPr lang="en-US" sz="2000" b="1" baseline="30000" dirty="0" smtClean="0"/>
              <a:t>-7</a:t>
            </a:r>
            <a:r>
              <a:rPr lang="en-US" sz="2000" b="1" baseline="-25000" dirty="0" smtClean="0"/>
              <a:t> </a:t>
            </a:r>
            <a:r>
              <a:rPr lang="en-US" sz="2000" b="1" dirty="0" smtClean="0"/>
              <a:t> m</a:t>
            </a:r>
            <a:r>
              <a:rPr lang="en-US" sz="2000" b="1" baseline="30000" dirty="0" smtClean="0"/>
              <a:t>2</a:t>
            </a:r>
            <a:r>
              <a:rPr lang="en-US" sz="2000" b="1" dirty="0" smtClean="0"/>
              <a:t>/S</a:t>
            </a:r>
          </a:p>
          <a:p>
            <a:endParaRPr lang="en-US" sz="2000" b="1" dirty="0" smtClean="0"/>
          </a:p>
          <a:p>
            <a:r>
              <a:rPr lang="en-US" sz="2000" b="1" dirty="0" smtClean="0">
                <a:solidFill>
                  <a:srgbClr val="1C31FC"/>
                </a:solidFill>
              </a:rPr>
              <a:t>In the field</a:t>
            </a:r>
            <a:endParaRPr lang="en-US" sz="2000" b="1" dirty="0">
              <a:solidFill>
                <a:srgbClr val="1C31FC"/>
              </a:solidFill>
            </a:endParaRPr>
          </a:p>
          <a:p>
            <a:r>
              <a:rPr lang="en-US" sz="2000" b="1" dirty="0" smtClean="0"/>
              <a:t>0.197 = 2.2 </a:t>
            </a:r>
            <a:r>
              <a:rPr lang="en-US" sz="2000" b="1" dirty="0"/>
              <a:t>X 10</a:t>
            </a:r>
            <a:r>
              <a:rPr lang="en-US" sz="2000" b="1" baseline="30000" dirty="0"/>
              <a:t>-7</a:t>
            </a:r>
            <a:r>
              <a:rPr lang="en-US" sz="2000" b="1" baseline="-25000" dirty="0"/>
              <a:t> </a:t>
            </a:r>
            <a:r>
              <a:rPr lang="en-US" sz="2000" b="1" dirty="0" smtClean="0"/>
              <a:t>X t</a:t>
            </a:r>
            <a:endParaRPr lang="en-US" sz="2000" b="1" dirty="0" smtClean="0">
              <a:solidFill>
                <a:srgbClr val="FF0000"/>
              </a:solidFill>
            </a:endParaRPr>
          </a:p>
          <a:p>
            <a:r>
              <a:rPr lang="en-US" sz="2000" b="1" dirty="0"/>
              <a:t> </a:t>
            </a:r>
            <a:r>
              <a:rPr lang="en-US" sz="2000" b="1" dirty="0" smtClean="0"/>
              <a:t>                   (3)</a:t>
            </a:r>
            <a:r>
              <a:rPr lang="en-US" sz="2000" b="1" baseline="30000" dirty="0" smtClean="0"/>
              <a:t>2</a:t>
            </a:r>
          </a:p>
          <a:p>
            <a:endParaRPr lang="en-US" sz="2000" b="1" baseline="30000" dirty="0"/>
          </a:p>
          <a:p>
            <a:r>
              <a:rPr lang="en-US" sz="2000" b="1" dirty="0"/>
              <a:t> </a:t>
            </a:r>
            <a:r>
              <a:rPr lang="en-US" sz="2400" b="1" u="sng" dirty="0">
                <a:solidFill>
                  <a:srgbClr val="FF0000"/>
                </a:solidFill>
              </a:rPr>
              <a:t>t = 93.3 days</a:t>
            </a:r>
            <a:endParaRPr lang="en-US" sz="2000" b="1" u="sng" dirty="0"/>
          </a:p>
        </p:txBody>
      </p:sp>
      <p:cxnSp>
        <p:nvCxnSpPr>
          <p:cNvPr id="9" name="Straight Connector 8"/>
          <p:cNvCxnSpPr/>
          <p:nvPr/>
        </p:nvCxnSpPr>
        <p:spPr>
          <a:xfrm>
            <a:off x="5108023" y="3284951"/>
            <a:ext cx="1277007"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49030" y="6150114"/>
            <a:ext cx="3498615" cy="707886"/>
          </a:xfrm>
          <a:prstGeom prst="rect">
            <a:avLst/>
          </a:prstGeom>
        </p:spPr>
        <p:txBody>
          <a:bodyPr wrap="square">
            <a:spAutoFit/>
          </a:bodyPr>
          <a:lstStyle/>
          <a:p>
            <a:r>
              <a:rPr lang="en-US" sz="2000" b="1" dirty="0" err="1" smtClean="0"/>
              <a:t>T</a:t>
            </a:r>
            <a:r>
              <a:rPr lang="en-US" sz="2000" b="1" baseline="-25000" dirty="0" err="1" smtClean="0"/>
              <a:t>v</a:t>
            </a:r>
            <a:r>
              <a:rPr lang="en-US" sz="2000" b="1" dirty="0" smtClean="0"/>
              <a:t> </a:t>
            </a:r>
            <a:r>
              <a:rPr lang="en-US" sz="2000" b="1" dirty="0"/>
              <a:t>= </a:t>
            </a:r>
            <a:r>
              <a:rPr lang="en-US" sz="2000" b="1" dirty="0" smtClean="0"/>
              <a:t>3.14 X (0.3)</a:t>
            </a:r>
            <a:r>
              <a:rPr lang="en-US" sz="2000" b="1" baseline="30000" dirty="0" smtClean="0"/>
              <a:t>2   </a:t>
            </a:r>
            <a:r>
              <a:rPr lang="en-US" sz="2000" b="1" baseline="-25000" dirty="0" smtClean="0"/>
              <a:t>  </a:t>
            </a:r>
            <a:r>
              <a:rPr lang="en-US" sz="2000" b="1" dirty="0" smtClean="0"/>
              <a:t>= 0.071</a:t>
            </a:r>
          </a:p>
          <a:p>
            <a:r>
              <a:rPr lang="en-US" sz="2000" dirty="0" smtClean="0"/>
              <a:t>                 4</a:t>
            </a:r>
            <a:endParaRPr lang="en-US" sz="2000" dirty="0"/>
          </a:p>
        </p:txBody>
      </p:sp>
      <p:cxnSp>
        <p:nvCxnSpPr>
          <p:cNvPr id="26" name="Straight Connector 25"/>
          <p:cNvCxnSpPr/>
          <p:nvPr/>
        </p:nvCxnSpPr>
        <p:spPr>
          <a:xfrm>
            <a:off x="1064797" y="6516535"/>
            <a:ext cx="1215228" cy="40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968815" y="5318117"/>
            <a:ext cx="1414258" cy="707886"/>
          </a:xfrm>
          <a:prstGeom prst="rect">
            <a:avLst/>
          </a:prstGeom>
        </p:spPr>
        <p:txBody>
          <a:bodyPr wrap="square">
            <a:spAutoFit/>
          </a:bodyPr>
          <a:lstStyle/>
          <a:p>
            <a:r>
              <a:rPr lang="en-US" sz="2000" b="1" dirty="0" err="1" smtClean="0"/>
              <a:t>T</a:t>
            </a:r>
            <a:r>
              <a:rPr lang="en-US" sz="2000" b="1" baseline="-25000" dirty="0" err="1" smtClean="0"/>
              <a:t>v</a:t>
            </a:r>
            <a:r>
              <a:rPr lang="en-US" sz="2000" b="1" dirty="0" smtClean="0"/>
              <a:t> </a:t>
            </a:r>
            <a:r>
              <a:rPr lang="en-US" sz="2000" b="1" dirty="0"/>
              <a:t>= </a:t>
            </a:r>
            <a:r>
              <a:rPr lang="en-US" sz="2000" b="1" dirty="0" smtClean="0"/>
              <a:t> </a:t>
            </a:r>
            <a:r>
              <a:rPr lang="en-US" sz="2000" b="1" dirty="0" err="1" smtClean="0"/>
              <a:t>C</a:t>
            </a:r>
            <a:r>
              <a:rPr lang="en-US" sz="2000" b="1" baseline="-25000" dirty="0" err="1" smtClean="0"/>
              <a:t>v</a:t>
            </a:r>
            <a:r>
              <a:rPr lang="en-US" sz="2000" b="1" dirty="0" smtClean="0"/>
              <a:t> X t</a:t>
            </a:r>
          </a:p>
          <a:p>
            <a:r>
              <a:rPr lang="en-US" sz="2000" b="1" dirty="0"/>
              <a:t> </a:t>
            </a:r>
            <a:r>
              <a:rPr lang="en-US" sz="2000" b="1" dirty="0" smtClean="0"/>
              <a:t>           H</a:t>
            </a:r>
            <a:r>
              <a:rPr lang="en-US" sz="2000" b="1" baseline="-25000" dirty="0" smtClean="0"/>
              <a:t>d</a:t>
            </a:r>
            <a:r>
              <a:rPr lang="en-US" sz="2000" b="1" baseline="30000" dirty="0" smtClean="0"/>
              <a:t>2</a:t>
            </a:r>
            <a:endParaRPr lang="en-US" sz="2000" dirty="0"/>
          </a:p>
        </p:txBody>
      </p:sp>
      <p:pic>
        <p:nvPicPr>
          <p:cNvPr id="28" name="Picture 27"/>
          <p:cNvPicPr>
            <a:picLocks noChangeAspect="1"/>
          </p:cNvPicPr>
          <p:nvPr/>
        </p:nvPicPr>
        <p:blipFill>
          <a:blip r:embed="rId7">
            <a:lum contrast="40000"/>
          </a:blip>
          <a:stretch>
            <a:fillRect/>
          </a:stretch>
        </p:blipFill>
        <p:spPr>
          <a:xfrm>
            <a:off x="822094" y="5259262"/>
            <a:ext cx="1902073" cy="685938"/>
          </a:xfrm>
          <a:prstGeom prst="rect">
            <a:avLst/>
          </a:prstGeom>
          <a:ln>
            <a:solidFill>
              <a:schemeClr val="tx2">
                <a:lumMod val="60000"/>
                <a:lumOff val="40000"/>
              </a:schemeClr>
            </a:solidFill>
          </a:ln>
        </p:spPr>
      </p:pic>
      <p:cxnSp>
        <p:nvCxnSpPr>
          <p:cNvPr id="29" name="Straight Connector 28"/>
          <p:cNvCxnSpPr/>
          <p:nvPr/>
        </p:nvCxnSpPr>
        <p:spPr>
          <a:xfrm>
            <a:off x="4522165" y="5660808"/>
            <a:ext cx="6610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957783" y="6111680"/>
            <a:ext cx="2230098" cy="707886"/>
          </a:xfrm>
          <a:prstGeom prst="rect">
            <a:avLst/>
          </a:prstGeom>
        </p:spPr>
        <p:txBody>
          <a:bodyPr wrap="none">
            <a:spAutoFit/>
          </a:bodyPr>
          <a:lstStyle/>
          <a:p>
            <a:r>
              <a:rPr lang="en-US" sz="2000" b="1" dirty="0" smtClean="0"/>
              <a:t>0.071 = </a:t>
            </a:r>
            <a:r>
              <a:rPr lang="en-US" sz="2000" b="1" dirty="0"/>
              <a:t>2.2X10</a:t>
            </a:r>
            <a:r>
              <a:rPr lang="en-US" sz="2000" b="1" baseline="30000" dirty="0"/>
              <a:t>-7</a:t>
            </a:r>
            <a:r>
              <a:rPr lang="en-US" sz="2000" b="1" dirty="0"/>
              <a:t> </a:t>
            </a:r>
            <a:r>
              <a:rPr lang="en-US" sz="2000" b="1" dirty="0" smtClean="0"/>
              <a:t>X t</a:t>
            </a:r>
          </a:p>
          <a:p>
            <a:r>
              <a:rPr lang="en-US" sz="2000" b="1" dirty="0"/>
              <a:t> </a:t>
            </a:r>
            <a:r>
              <a:rPr lang="en-US" sz="2000" b="1" dirty="0" smtClean="0"/>
              <a:t>                    (3)</a:t>
            </a:r>
            <a:r>
              <a:rPr lang="en-US" sz="2000" b="1" baseline="30000" dirty="0" smtClean="0"/>
              <a:t>2</a:t>
            </a:r>
            <a:endParaRPr lang="en-US" sz="2000" dirty="0"/>
          </a:p>
        </p:txBody>
      </p:sp>
      <p:cxnSp>
        <p:nvCxnSpPr>
          <p:cNvPr id="31" name="Straight Connector 30"/>
          <p:cNvCxnSpPr/>
          <p:nvPr/>
        </p:nvCxnSpPr>
        <p:spPr>
          <a:xfrm>
            <a:off x="4737248" y="6446567"/>
            <a:ext cx="1419101" cy="190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6975555" y="6259103"/>
            <a:ext cx="1780167" cy="461665"/>
          </a:xfrm>
          <a:prstGeom prst="rect">
            <a:avLst/>
          </a:prstGeom>
        </p:spPr>
        <p:txBody>
          <a:bodyPr wrap="none">
            <a:spAutoFit/>
          </a:bodyPr>
          <a:lstStyle/>
          <a:p>
            <a:r>
              <a:rPr lang="en-US" sz="2400" b="1" u="sng" dirty="0">
                <a:solidFill>
                  <a:srgbClr val="FF0000"/>
                </a:solidFill>
              </a:rPr>
              <a:t>t = </a:t>
            </a:r>
            <a:r>
              <a:rPr lang="en-US" sz="2400" b="1" u="sng" dirty="0" smtClean="0">
                <a:solidFill>
                  <a:srgbClr val="FF0000"/>
                </a:solidFill>
              </a:rPr>
              <a:t>33.5 days</a:t>
            </a:r>
            <a:endParaRPr lang="en-US" sz="2400" dirty="0"/>
          </a:p>
        </p:txBody>
      </p:sp>
      <p:sp>
        <p:nvSpPr>
          <p:cNvPr id="33" name="Rectangle 32"/>
          <p:cNvSpPr/>
          <p:nvPr/>
        </p:nvSpPr>
        <p:spPr>
          <a:xfrm>
            <a:off x="152635" y="5028890"/>
            <a:ext cx="684144" cy="415498"/>
          </a:xfrm>
          <a:prstGeom prst="rect">
            <a:avLst/>
          </a:prstGeom>
        </p:spPr>
        <p:txBody>
          <a:bodyPr wrap="square">
            <a:spAutoFit/>
          </a:bodyPr>
          <a:lstStyle/>
          <a:p>
            <a:r>
              <a:rPr lang="en-US" sz="2100" b="1" dirty="0" smtClean="0">
                <a:solidFill>
                  <a:schemeClr val="accent3">
                    <a:lumMod val="75000"/>
                  </a:schemeClr>
                </a:solidFill>
              </a:rPr>
              <a:t>(ii)</a:t>
            </a:r>
            <a:endParaRPr lang="en-US" sz="2100" dirty="0"/>
          </a:p>
        </p:txBody>
      </p:sp>
      <p:cxnSp>
        <p:nvCxnSpPr>
          <p:cNvPr id="23" name="Straight Connector 22"/>
          <p:cNvCxnSpPr/>
          <p:nvPr/>
        </p:nvCxnSpPr>
        <p:spPr>
          <a:xfrm>
            <a:off x="0" y="5028890"/>
            <a:ext cx="9030879" cy="11580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68649" y="1067853"/>
            <a:ext cx="1604482" cy="400110"/>
          </a:xfrm>
          <a:prstGeom prst="rect">
            <a:avLst/>
          </a:prstGeom>
          <a:solidFill>
            <a:srgbClr val="FFC000"/>
          </a:solidFill>
        </p:spPr>
        <p:txBody>
          <a:bodyPr wrap="square">
            <a:spAutoFit/>
          </a:bodyPr>
          <a:lstStyle/>
          <a:p>
            <a:r>
              <a:rPr lang="en-US" sz="2000" b="1" u="sng" dirty="0" smtClean="0">
                <a:solidFill>
                  <a:srgbClr val="0000FF"/>
                </a:solidFill>
              </a:rPr>
              <a:t>Approach I:</a:t>
            </a:r>
            <a:endParaRPr lang="en-US" sz="2000" b="1" u="sng" dirty="0">
              <a:solidFill>
                <a:srgbClr val="0000FF"/>
              </a:solidFill>
            </a:endParaRPr>
          </a:p>
        </p:txBody>
      </p:sp>
      <p:sp>
        <p:nvSpPr>
          <p:cNvPr id="34" name="Rectangle 33"/>
          <p:cNvSpPr/>
          <p:nvPr/>
        </p:nvSpPr>
        <p:spPr>
          <a:xfrm>
            <a:off x="4229576" y="1076000"/>
            <a:ext cx="1604482" cy="400110"/>
          </a:xfrm>
          <a:prstGeom prst="rect">
            <a:avLst/>
          </a:prstGeom>
          <a:solidFill>
            <a:srgbClr val="FFC000"/>
          </a:solidFill>
        </p:spPr>
        <p:txBody>
          <a:bodyPr wrap="square">
            <a:spAutoFit/>
          </a:bodyPr>
          <a:lstStyle/>
          <a:p>
            <a:r>
              <a:rPr lang="en-US" sz="2000" b="1" u="sng" dirty="0" smtClean="0">
                <a:solidFill>
                  <a:srgbClr val="0000FF"/>
                </a:solidFill>
              </a:rPr>
              <a:t>Approach II:</a:t>
            </a:r>
            <a:endParaRPr lang="en-US" sz="2000" b="1" u="sng" dirty="0">
              <a:solidFill>
                <a:srgbClr val="0000FF"/>
              </a:solidFill>
            </a:endParaRPr>
          </a:p>
        </p:txBody>
      </p:sp>
      <p:cxnSp>
        <p:nvCxnSpPr>
          <p:cNvPr id="8" name="Elbow Connector 7"/>
          <p:cNvCxnSpPr/>
          <p:nvPr/>
        </p:nvCxnSpPr>
        <p:spPr>
          <a:xfrm rot="5400000" flipH="1" flipV="1">
            <a:off x="3346813" y="5739392"/>
            <a:ext cx="747645" cy="654019"/>
          </a:xfrm>
          <a:prstGeom prst="bentConnector3">
            <a:avLst>
              <a:gd name="adj1" fmla="val 50000"/>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28" idx="1"/>
            <a:endCxn id="25" idx="1"/>
          </p:cNvCxnSpPr>
          <p:nvPr/>
        </p:nvCxnSpPr>
        <p:spPr>
          <a:xfrm rot="10800000" flipV="1">
            <a:off x="549030" y="5602231"/>
            <a:ext cx="273064" cy="901826"/>
          </a:xfrm>
          <a:prstGeom prst="bentConnector3">
            <a:avLst>
              <a:gd name="adj1" fmla="val 18371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rot="16200000" flipH="1">
            <a:off x="5155250" y="5761298"/>
            <a:ext cx="489307" cy="288324"/>
          </a:xfrm>
          <a:prstGeom prst="bentConnector3">
            <a:avLst>
              <a:gd name="adj1" fmla="val 50000"/>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55097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Slide Number Placeholder 3"/>
          <p:cNvSpPr txBox="1">
            <a:spLocks noGrp="1"/>
          </p:cNvSpPr>
          <p:nvPr/>
        </p:nvSpPr>
        <p:spPr bwMode="auto">
          <a:xfrm>
            <a:off x="-30163" y="170824"/>
            <a:ext cx="533401"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gn="ctr" eaLnBrk="1" hangingPunct="1"/>
            <a:fld id="{379C78E3-FD54-4850-8F5B-D53D5DF90301}" type="slidenum">
              <a:rPr kumimoji="0" lang="en-US" sz="1200" b="1">
                <a:solidFill>
                  <a:srgbClr val="FFFFFF"/>
                </a:solidFill>
                <a:latin typeface="Century Schoolbook" panose="02040604050505020304" pitchFamily="18" charset="0"/>
                <a:cs typeface="Arial" panose="020B0604020202020204" pitchFamily="34" charset="0"/>
              </a:rPr>
              <a:pPr algn="ctr" eaLnBrk="1" hangingPunct="1"/>
              <a:t>122</a:t>
            </a:fld>
            <a:endParaRPr kumimoji="0" lang="en-US" sz="1200" b="1">
              <a:solidFill>
                <a:srgbClr val="FFFFFF"/>
              </a:solidFill>
              <a:latin typeface="Century Schoolbook" panose="02040604050505020304" pitchFamily="18" charset="0"/>
              <a:cs typeface="Arial" panose="020B0604020202020204" pitchFamily="34" charset="0"/>
            </a:endParaRPr>
          </a:p>
        </p:txBody>
      </p:sp>
      <p:sp>
        <p:nvSpPr>
          <p:cNvPr id="8" name="Content Placeholder 2"/>
          <p:cNvSpPr txBox="1">
            <a:spLocks/>
          </p:cNvSpPr>
          <p:nvPr/>
        </p:nvSpPr>
        <p:spPr>
          <a:xfrm>
            <a:off x="140186" y="54279"/>
            <a:ext cx="7789868" cy="517596"/>
          </a:xfrm>
          <a:prstGeom prst="rect">
            <a:avLst/>
          </a:prstGeom>
          <a:solidFill>
            <a:schemeClr val="bg1"/>
          </a:soli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rgbClr val="0070C0"/>
              </a:buClr>
              <a:buNone/>
            </a:pPr>
            <a:r>
              <a:rPr lang="en-US" sz="2800" b="1" u="sng" dirty="0" smtClean="0">
                <a:solidFill>
                  <a:srgbClr val="A50021"/>
                </a:solidFill>
              </a:rPr>
              <a:t>Determination of coefficient </a:t>
            </a:r>
            <a:r>
              <a:rPr lang="en-US" sz="2800" b="1" u="sng" dirty="0">
                <a:solidFill>
                  <a:srgbClr val="A50021"/>
                </a:solidFill>
              </a:rPr>
              <a:t>of c</a:t>
            </a:r>
            <a:r>
              <a:rPr lang="en-US" sz="2800" b="1" u="sng" dirty="0" smtClean="0">
                <a:solidFill>
                  <a:srgbClr val="A50021"/>
                </a:solidFill>
              </a:rPr>
              <a:t>onsolidation (C</a:t>
            </a:r>
            <a:r>
              <a:rPr lang="en-US" sz="2800" b="1" u="sng" baseline="-25000" dirty="0" smtClean="0">
                <a:solidFill>
                  <a:srgbClr val="A50021"/>
                </a:solidFill>
              </a:rPr>
              <a:t>v</a:t>
            </a:r>
            <a:r>
              <a:rPr lang="en-US" sz="2800" b="1" u="sng" dirty="0" smtClean="0">
                <a:solidFill>
                  <a:srgbClr val="A50021"/>
                </a:solidFill>
              </a:rPr>
              <a:t>)</a:t>
            </a:r>
            <a:endParaRPr lang="en-US" sz="2800" b="1" u="sng" dirty="0">
              <a:solidFill>
                <a:srgbClr val="A50021"/>
              </a:solidFill>
            </a:endParaRPr>
          </a:p>
        </p:txBody>
      </p:sp>
      <mc:AlternateContent xmlns:mc="http://schemas.openxmlformats.org/markup-compatibility/2006" xmlns:a14="http://schemas.microsoft.com/office/drawing/2010/main">
        <mc:Choice Requires="a14">
          <p:sp>
            <p:nvSpPr>
              <p:cNvPr id="10" name="Rectangle 9"/>
              <p:cNvSpPr/>
              <p:nvPr/>
            </p:nvSpPr>
            <p:spPr>
              <a:xfrm>
                <a:off x="308900" y="436347"/>
                <a:ext cx="8364275" cy="5347554"/>
              </a:xfrm>
              <a:prstGeom prst="rect">
                <a:avLst/>
              </a:prstGeom>
            </p:spPr>
            <p:txBody>
              <a:bodyPr wrap="square">
                <a:spAutoFit/>
              </a:bodyPr>
              <a:lstStyle/>
              <a:p>
                <a:pPr marL="342900" indent="-342900" algn="just">
                  <a:buClr>
                    <a:srgbClr val="0070C0"/>
                  </a:buClr>
                  <a:buFont typeface="Wingdings" panose="05000000000000000000" pitchFamily="2" charset="2"/>
                  <a:buChar char="q"/>
                </a:pPr>
                <a:r>
                  <a:rPr lang="en-US" sz="2000" b="1" dirty="0" smtClean="0"/>
                  <a:t>In the calculation of time rate of settlement, the coefficient of consolidation </a:t>
                </a:r>
                <a:r>
                  <a:rPr lang="en-US" sz="2000" b="1" i="1" dirty="0">
                    <a:solidFill>
                      <a:srgbClr val="0000FF"/>
                    </a:solidFill>
                  </a:rPr>
                  <a:t>C</a:t>
                </a:r>
                <a:r>
                  <a:rPr lang="en-US" sz="2000" b="1" i="1" baseline="-25000" dirty="0">
                    <a:solidFill>
                      <a:srgbClr val="0000FF"/>
                    </a:solidFill>
                  </a:rPr>
                  <a:t>v</a:t>
                </a:r>
                <a:r>
                  <a:rPr lang="en-US" sz="2000" b="1" dirty="0" smtClean="0">
                    <a:solidFill>
                      <a:srgbClr val="0000FF"/>
                    </a:solidFill>
                  </a:rPr>
                  <a:t> </a:t>
                </a:r>
                <a:r>
                  <a:rPr lang="en-US" sz="2000" b="1" dirty="0" smtClean="0"/>
                  <a:t>is required. </a:t>
                </a:r>
              </a:p>
              <a:p>
                <a:pPr marL="342900" indent="-342900" algn="just">
                  <a:buClr>
                    <a:srgbClr val="0070C0"/>
                  </a:buClr>
                  <a:buFont typeface="Wingdings" panose="05000000000000000000" pitchFamily="2" charset="2"/>
                  <a:buChar char="q"/>
                </a:pPr>
                <a:endParaRPr lang="en-US" sz="2000" b="1" dirty="0"/>
              </a:p>
              <a:p>
                <a:pPr marL="342900" indent="-342900" algn="just">
                  <a:spcBef>
                    <a:spcPts val="1200"/>
                  </a:spcBef>
                  <a:buClr>
                    <a:srgbClr val="0070C0"/>
                  </a:buClr>
                  <a:buFont typeface="Wingdings" panose="05000000000000000000" pitchFamily="2" charset="2"/>
                  <a:buChar char="q"/>
                </a:pPr>
                <a:r>
                  <a:rPr lang="en-US" sz="2000" b="1" i="1" dirty="0" err="1" smtClean="0">
                    <a:solidFill>
                      <a:srgbClr val="0000FF"/>
                    </a:solidFill>
                  </a:rPr>
                  <a:t>C</a:t>
                </a:r>
                <a:r>
                  <a:rPr lang="en-US" sz="2000" b="1" i="1" baseline="-25000" dirty="0" err="1" smtClean="0">
                    <a:solidFill>
                      <a:srgbClr val="0000FF"/>
                    </a:solidFill>
                  </a:rPr>
                  <a:t>v</a:t>
                </a:r>
                <a:r>
                  <a:rPr lang="en-US" sz="2000" b="1" dirty="0" smtClean="0">
                    <a:solidFill>
                      <a:srgbClr val="0000FF"/>
                    </a:solidFill>
                  </a:rPr>
                  <a:t> </a:t>
                </a:r>
                <a:r>
                  <a:rPr lang="en-US" sz="2000" b="1" dirty="0" smtClean="0"/>
                  <a:t>is determined from the results of </a:t>
                </a:r>
                <a:r>
                  <a:rPr lang="en-US" sz="2000" b="1" dirty="0" smtClean="0">
                    <a:solidFill>
                      <a:srgbClr val="FF0000"/>
                    </a:solidFill>
                  </a:rPr>
                  <a:t>one-dimensional consolidation test</a:t>
                </a:r>
                <a:r>
                  <a:rPr lang="en-US" sz="2000" b="1" dirty="0" smtClean="0"/>
                  <a:t>.</a:t>
                </a:r>
              </a:p>
              <a:p>
                <a:pPr marL="342900" indent="-342900" algn="just">
                  <a:spcBef>
                    <a:spcPts val="1200"/>
                  </a:spcBef>
                  <a:buClr>
                    <a:srgbClr val="0070C0"/>
                  </a:buClr>
                  <a:buFont typeface="Wingdings" panose="05000000000000000000" pitchFamily="2" charset="2"/>
                  <a:buChar char="q"/>
                </a:pPr>
                <a:r>
                  <a:rPr lang="en-US" sz="2000" b="1" dirty="0" smtClean="0"/>
                  <a:t>For </a:t>
                </a:r>
                <a:r>
                  <a:rPr lang="en-US" sz="2000" b="1" dirty="0"/>
                  <a:t>a given load increment on a specimen, two graphical methods </a:t>
                </a:r>
                <a:r>
                  <a:rPr lang="en-US" sz="2000" b="1" dirty="0" smtClean="0"/>
                  <a:t>are commonly used for </a:t>
                </a:r>
                <a:r>
                  <a:rPr lang="en-US" sz="2000" b="1" dirty="0"/>
                  <a:t>determining </a:t>
                </a:r>
                <a:r>
                  <a:rPr lang="en-US" sz="2000" b="1" i="1" dirty="0">
                    <a:solidFill>
                      <a:srgbClr val="0000FF"/>
                    </a:solidFill>
                  </a:rPr>
                  <a:t>C</a:t>
                </a:r>
                <a:r>
                  <a:rPr lang="en-US" sz="2000" b="1" i="1" baseline="-25000" dirty="0">
                    <a:solidFill>
                      <a:srgbClr val="0000FF"/>
                    </a:solidFill>
                  </a:rPr>
                  <a:t>v</a:t>
                </a:r>
                <a:r>
                  <a:rPr lang="en-US" sz="2000" b="1" dirty="0" smtClean="0"/>
                  <a:t> </a:t>
                </a:r>
                <a:r>
                  <a:rPr lang="en-US" sz="2000" b="1" dirty="0"/>
                  <a:t>from laboratory one-dimensional consolidation tests. </a:t>
                </a:r>
                <a:endParaRPr lang="en-US" sz="2000" b="1" dirty="0" smtClean="0"/>
              </a:p>
              <a:p>
                <a:pPr marL="800100" lvl="1" indent="-342900" algn="just">
                  <a:spcBef>
                    <a:spcPts val="1200"/>
                  </a:spcBef>
                  <a:buClr>
                    <a:srgbClr val="0070C0"/>
                  </a:buClr>
                  <a:buFont typeface="Courier New" panose="02070309020205020404" pitchFamily="49" charset="0"/>
                  <a:buChar char="o"/>
                </a:pPr>
                <a:r>
                  <a:rPr lang="en-US" sz="2000" b="1" i="1" dirty="0">
                    <a:solidFill>
                      <a:srgbClr val="A50021"/>
                    </a:solidFill>
                  </a:rPr>
                  <a:t>L</a:t>
                </a:r>
                <a:r>
                  <a:rPr lang="en-US" sz="2000" b="1" i="1" dirty="0" smtClean="0">
                    <a:solidFill>
                      <a:srgbClr val="A50021"/>
                    </a:solidFill>
                  </a:rPr>
                  <a:t>ogarithm-of-time </a:t>
                </a:r>
                <a:r>
                  <a:rPr lang="en-US" sz="2000" b="1" i="1" dirty="0">
                    <a:solidFill>
                      <a:srgbClr val="A50021"/>
                    </a:solidFill>
                  </a:rPr>
                  <a:t>method</a:t>
                </a:r>
                <a:r>
                  <a:rPr lang="en-US" sz="2000" b="1" i="1" dirty="0">
                    <a:solidFill>
                      <a:srgbClr val="339933"/>
                    </a:solidFill>
                  </a:rPr>
                  <a:t> </a:t>
                </a:r>
                <a:r>
                  <a:rPr lang="en-US" sz="2000" b="1" dirty="0" smtClean="0"/>
                  <a:t>- by </a:t>
                </a:r>
                <a:r>
                  <a:rPr lang="en-US" sz="2000" b="1" dirty="0"/>
                  <a:t>Casagrande and </a:t>
                </a:r>
                <a:r>
                  <a:rPr lang="en-US" sz="2000" b="1" dirty="0" err="1"/>
                  <a:t>Fadum</a:t>
                </a:r>
                <a:r>
                  <a:rPr lang="en-US" sz="2000" b="1" dirty="0"/>
                  <a:t> (1940), </a:t>
                </a:r>
                <a:endParaRPr lang="en-US" sz="2000" b="1" dirty="0" smtClean="0"/>
              </a:p>
              <a:p>
                <a:pPr marL="800100" lvl="1" indent="-342900" algn="just">
                  <a:buClr>
                    <a:srgbClr val="0070C0"/>
                  </a:buClr>
                  <a:buFont typeface="Courier New" panose="02070309020205020404" pitchFamily="49" charset="0"/>
                  <a:buChar char="o"/>
                </a:pPr>
                <a:r>
                  <a:rPr lang="en-US" sz="2000" b="1" i="1" dirty="0">
                    <a:solidFill>
                      <a:srgbClr val="A50021"/>
                    </a:solidFill>
                  </a:rPr>
                  <a:t>S</a:t>
                </a:r>
                <a:r>
                  <a:rPr lang="en-US" sz="2000" b="1" i="1" dirty="0" smtClean="0">
                    <a:solidFill>
                      <a:srgbClr val="A50021"/>
                    </a:solidFill>
                  </a:rPr>
                  <a:t>quare-root-of-time </a:t>
                </a:r>
                <a:r>
                  <a:rPr lang="en-US" sz="2000" b="1" i="1" dirty="0">
                    <a:solidFill>
                      <a:srgbClr val="A50021"/>
                    </a:solidFill>
                  </a:rPr>
                  <a:t>method </a:t>
                </a:r>
                <a:r>
                  <a:rPr lang="en-US" sz="2000" b="1" dirty="0" smtClean="0"/>
                  <a:t>- by </a:t>
                </a:r>
                <a:r>
                  <a:rPr lang="en-US" sz="2000" b="1" dirty="0"/>
                  <a:t>Taylor (1942). </a:t>
                </a:r>
              </a:p>
              <a:p>
                <a:pPr marL="342900" indent="-342900" algn="just">
                  <a:spcBef>
                    <a:spcPts val="1800"/>
                  </a:spcBef>
                  <a:buClr>
                    <a:srgbClr val="0070C0"/>
                  </a:buClr>
                  <a:buFont typeface="Wingdings" panose="05000000000000000000" pitchFamily="2" charset="2"/>
                  <a:buChar char="q"/>
                </a:pPr>
                <a:r>
                  <a:rPr lang="en-US" sz="2000" b="1" dirty="0"/>
                  <a:t>The procedure involves plotting thickness changes (i.e. settlement) against a suitable function of time (either </a:t>
                </a:r>
                <a:r>
                  <a:rPr lang="en-US" sz="2000" b="1" dirty="0">
                    <a:solidFill>
                      <a:srgbClr val="1C31FC"/>
                    </a:solidFill>
                  </a:rPr>
                  <a:t>log(time</a:t>
                </a:r>
                <a:r>
                  <a:rPr lang="en-US" sz="2000" b="1" dirty="0">
                    <a:solidFill>
                      <a:srgbClr val="339933"/>
                    </a:solidFill>
                  </a:rPr>
                  <a:t>) </a:t>
                </a:r>
                <a:r>
                  <a:rPr lang="en-US" sz="2000" b="1" dirty="0"/>
                  <a:t>or </a:t>
                </a:r>
                <a14:m>
                  <m:oMath xmlns:m="http://schemas.openxmlformats.org/officeDocument/2006/math">
                    <m:r>
                      <a:rPr lang="en-US" sz="2000" b="1" i="1" dirty="0">
                        <a:solidFill>
                          <a:srgbClr val="339933"/>
                        </a:solidFill>
                        <a:latin typeface="Cambria Math" panose="02040503050406030204" pitchFamily="18" charset="0"/>
                        <a:ea typeface="Cambria Math" panose="02040503050406030204" pitchFamily="18" charset="0"/>
                      </a:rPr>
                      <m:t>√</m:t>
                    </m:r>
                  </m:oMath>
                </a14:m>
                <a:r>
                  <a:rPr lang="en-US" sz="2000" b="1" dirty="0">
                    <a:solidFill>
                      <a:srgbClr val="1C31FC"/>
                    </a:solidFill>
                  </a:rPr>
                  <a:t>time</a:t>
                </a:r>
                <a:r>
                  <a:rPr lang="en-US" sz="2000" b="1" dirty="0"/>
                  <a:t>) and then fitting to this the </a:t>
                </a:r>
                <a:r>
                  <a:rPr lang="en-US" sz="2000" b="1" dirty="0">
                    <a:solidFill>
                      <a:srgbClr val="0000FF"/>
                    </a:solidFill>
                  </a:rPr>
                  <a:t>theoretical</a:t>
                </a:r>
                <a:r>
                  <a:rPr lang="en-US" sz="2000" b="1" dirty="0"/>
                  <a:t> </a:t>
                </a:r>
                <a:r>
                  <a:rPr lang="en-US" sz="2000" b="1" dirty="0" err="1">
                    <a:solidFill>
                      <a:srgbClr val="0000FF"/>
                    </a:solidFill>
                  </a:rPr>
                  <a:t>T</a:t>
                </a:r>
                <a:r>
                  <a:rPr lang="en-US" sz="2000" b="1" baseline="-25000" dirty="0" err="1">
                    <a:solidFill>
                      <a:srgbClr val="0000FF"/>
                    </a:solidFill>
                  </a:rPr>
                  <a:t>v</a:t>
                </a:r>
                <a:r>
                  <a:rPr lang="en-US" sz="2000" b="1" dirty="0" smtClean="0">
                    <a:solidFill>
                      <a:srgbClr val="0000FF"/>
                    </a:solidFill>
                  </a:rPr>
                  <a:t>: </a:t>
                </a:r>
                <a:r>
                  <a:rPr lang="en-US" sz="2000" b="1" dirty="0" err="1" smtClean="0">
                    <a:solidFill>
                      <a:srgbClr val="0000FF"/>
                    </a:solidFill>
                  </a:rPr>
                  <a:t>U</a:t>
                </a:r>
                <a:r>
                  <a:rPr lang="en-US" sz="2000" b="1" baseline="-25000" dirty="0" err="1" smtClean="0">
                    <a:solidFill>
                      <a:srgbClr val="0000FF"/>
                    </a:solidFill>
                  </a:rPr>
                  <a:t>t</a:t>
                </a:r>
                <a:r>
                  <a:rPr lang="en-US" sz="2000" b="1" dirty="0"/>
                  <a:t> curve. </a:t>
                </a:r>
                <a:endParaRPr lang="en-US" sz="2000" b="1" dirty="0" smtClean="0"/>
              </a:p>
              <a:p>
                <a:pPr marL="342900" indent="-342900" algn="just">
                  <a:spcBef>
                    <a:spcPts val="1800"/>
                  </a:spcBef>
                  <a:buClr>
                    <a:srgbClr val="0070C0"/>
                  </a:buClr>
                  <a:buFont typeface="Wingdings" panose="05000000000000000000" pitchFamily="2" charset="2"/>
                  <a:buChar char="q"/>
                </a:pPr>
                <a:r>
                  <a:rPr lang="en-US" sz="2000" b="1" dirty="0" smtClean="0"/>
                  <a:t>The procedure for determining </a:t>
                </a:r>
                <a:r>
                  <a:rPr lang="en-US" sz="2000" b="1" dirty="0" err="1" smtClean="0">
                    <a:solidFill>
                      <a:srgbClr val="0000FF"/>
                    </a:solidFill>
                  </a:rPr>
                  <a:t>C</a:t>
                </a:r>
                <a:r>
                  <a:rPr lang="en-US" sz="2000" b="1" baseline="-25000" dirty="0" err="1" smtClean="0">
                    <a:solidFill>
                      <a:srgbClr val="0000FF"/>
                    </a:solidFill>
                  </a:rPr>
                  <a:t>v</a:t>
                </a:r>
                <a:r>
                  <a:rPr lang="en-US" sz="2000" b="1" dirty="0" smtClean="0"/>
                  <a:t> allows us to separate the SECONDARY COMPRESSION from the PRIMARY CONSOLIDATION.</a:t>
                </a:r>
                <a:endParaRPr lang="en-US" sz="2100" b="1" dirty="0" smtClean="0"/>
              </a:p>
            </p:txBody>
          </p:sp>
        </mc:Choice>
        <mc:Fallback xmlns="">
          <p:sp>
            <p:nvSpPr>
              <p:cNvPr id="10" name="Rectangle 9"/>
              <p:cNvSpPr>
                <a:spLocks noRot="1" noChangeAspect="1" noMove="1" noResize="1" noEditPoints="1" noAdjustHandles="1" noChangeArrowheads="1" noChangeShapeType="1" noTextEdit="1"/>
              </p:cNvSpPr>
              <p:nvPr/>
            </p:nvSpPr>
            <p:spPr>
              <a:xfrm>
                <a:off x="308900" y="436347"/>
                <a:ext cx="8364275" cy="5347554"/>
              </a:xfrm>
              <a:prstGeom prst="rect">
                <a:avLst/>
              </a:prstGeom>
              <a:blipFill rotWithShape="0">
                <a:blip r:embed="rId5"/>
                <a:stretch>
                  <a:fillRect l="-656" t="-684" r="-729" b="-1140"/>
                </a:stretch>
              </a:blipFill>
            </p:spPr>
            <p:txBody>
              <a:bodyPr/>
              <a:lstStyle/>
              <a:p>
                <a:r>
                  <a:rPr lang="en-US">
                    <a:noFill/>
                  </a:rPr>
                  <a:t> </a:t>
                </a:r>
              </a:p>
            </p:txBody>
          </p:sp>
        </mc:Fallback>
      </mc:AlternateContent>
      <p:graphicFrame>
        <p:nvGraphicFramePr>
          <p:cNvPr id="11" name="Object 3"/>
          <p:cNvGraphicFramePr>
            <a:graphicFrameLocks noChangeAspect="1"/>
          </p:cNvGraphicFramePr>
          <p:nvPr>
            <p:extLst/>
          </p:nvPr>
        </p:nvGraphicFramePr>
        <p:xfrm>
          <a:off x="3957410" y="752411"/>
          <a:ext cx="1067254" cy="822097"/>
        </p:xfrm>
        <a:graphic>
          <a:graphicData uri="http://schemas.openxmlformats.org/presentationml/2006/ole">
            <mc:AlternateContent xmlns:mc="http://schemas.openxmlformats.org/markup-compatibility/2006">
              <mc:Choice xmlns:v="urn:schemas-microsoft-com:vml" Requires="v">
                <p:oleObj spid="_x0000_s78934" name="Equation" r:id="rId6" imgW="558720" imgH="431640" progId="Equation.3">
                  <p:embed/>
                </p:oleObj>
              </mc:Choice>
              <mc:Fallback>
                <p:oleObj name="Equation" r:id="rId6" imgW="558720" imgH="431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7410" y="752411"/>
                        <a:ext cx="1067254" cy="822097"/>
                      </a:xfrm>
                      <a:prstGeom prst="rect">
                        <a:avLst/>
                      </a:prstGeom>
                      <a:noFill/>
                    </p:spPr>
                  </p:pic>
                </p:oleObj>
              </mc:Fallback>
            </mc:AlternateContent>
          </a:graphicData>
        </a:graphic>
      </p:graphicFrame>
      <p:sp>
        <p:nvSpPr>
          <p:cNvPr id="9" name="Rectangle 8"/>
          <p:cNvSpPr/>
          <p:nvPr/>
        </p:nvSpPr>
        <p:spPr>
          <a:xfrm>
            <a:off x="314047" y="5756398"/>
            <a:ext cx="8359128" cy="1015663"/>
          </a:xfrm>
          <a:prstGeom prst="rect">
            <a:avLst/>
          </a:prstGeom>
        </p:spPr>
        <p:txBody>
          <a:bodyPr wrap="square">
            <a:spAutoFit/>
          </a:bodyPr>
          <a:lstStyle/>
          <a:p>
            <a:pPr marL="342900" indent="-342900" algn="just">
              <a:buClr>
                <a:schemeClr val="accent1"/>
              </a:buClr>
              <a:buFont typeface="Wingdings" panose="05000000000000000000" pitchFamily="2" charset="2"/>
              <a:buChar char="q"/>
            </a:pPr>
            <a:r>
              <a:rPr lang="en-US" sz="2000" b="1" dirty="0"/>
              <a:t>The procedures are based on the similarity between the shapes of the </a:t>
            </a:r>
            <a:r>
              <a:rPr lang="en-US" sz="2000" b="1" dirty="0">
                <a:solidFill>
                  <a:srgbClr val="0000FF"/>
                </a:solidFill>
              </a:rPr>
              <a:t>theoretical</a:t>
            </a:r>
            <a:r>
              <a:rPr lang="en-US" sz="2000" b="1" dirty="0"/>
              <a:t> and </a:t>
            </a:r>
            <a:r>
              <a:rPr lang="en-US" sz="2000" b="1" dirty="0">
                <a:solidFill>
                  <a:srgbClr val="0000FF"/>
                </a:solidFill>
              </a:rPr>
              <a:t>experimental</a:t>
            </a:r>
            <a:r>
              <a:rPr lang="en-US" sz="2000" b="1" dirty="0"/>
              <a:t> curves when plotted versus the square root of </a:t>
            </a:r>
            <a:r>
              <a:rPr lang="en-US" sz="2000" b="1" dirty="0" err="1" smtClean="0">
                <a:solidFill>
                  <a:srgbClr val="0000FF"/>
                </a:solidFill>
              </a:rPr>
              <a:t>T</a:t>
            </a:r>
            <a:r>
              <a:rPr lang="en-US" sz="2000" b="1" baseline="-25000" dirty="0" err="1" smtClean="0">
                <a:solidFill>
                  <a:srgbClr val="0000FF"/>
                </a:solidFill>
              </a:rPr>
              <a:t>v</a:t>
            </a:r>
            <a:r>
              <a:rPr lang="en-US" sz="2000" b="1" dirty="0" smtClean="0"/>
              <a:t> </a:t>
            </a:r>
            <a:r>
              <a:rPr lang="en-US" sz="2000" b="1" dirty="0"/>
              <a:t>and </a:t>
            </a:r>
            <a:r>
              <a:rPr lang="en-US" sz="2000" b="1" dirty="0">
                <a:solidFill>
                  <a:srgbClr val="0000FF"/>
                </a:solidFill>
              </a:rPr>
              <a:t>t</a:t>
            </a:r>
            <a:r>
              <a:rPr lang="en-US" sz="2000" b="1" dirty="0"/>
              <a:t>.</a:t>
            </a:r>
          </a:p>
        </p:txBody>
      </p:sp>
    </p:spTree>
    <p:custDataLst>
      <p:tags r:id="rId2"/>
    </p:custDataLst>
    <p:extLst>
      <p:ext uri="{BB962C8B-B14F-4D97-AF65-F5344CB8AC3E}">
        <p14:creationId xmlns:p14="http://schemas.microsoft.com/office/powerpoint/2010/main" val="138274408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374093" y="30822"/>
            <a:ext cx="7599581" cy="523220"/>
          </a:xfrm>
          <a:prstGeom prst="rect">
            <a:avLst/>
          </a:prstGeom>
        </p:spPr>
        <p:txBody>
          <a:bodyPr wrap="none">
            <a:spAutoFit/>
          </a:bodyPr>
          <a:lstStyle/>
          <a:p>
            <a:r>
              <a:rPr lang="en-US" sz="2800" b="1" u="sng" dirty="0" smtClean="0">
                <a:solidFill>
                  <a:srgbClr val="A50021"/>
                </a:solidFill>
              </a:rPr>
              <a:t>logarithm-of-time </a:t>
            </a:r>
            <a:r>
              <a:rPr lang="en-US" sz="2800" b="1" u="sng" dirty="0">
                <a:solidFill>
                  <a:srgbClr val="A50021"/>
                </a:solidFill>
              </a:rPr>
              <a:t>method </a:t>
            </a:r>
            <a:r>
              <a:rPr lang="en-US" sz="2800" b="1" u="sng" dirty="0" smtClean="0">
                <a:solidFill>
                  <a:srgbClr val="A50021"/>
                </a:solidFill>
              </a:rPr>
              <a:t>(</a:t>
            </a:r>
            <a:r>
              <a:rPr lang="en-US" sz="2800" b="1" u="sng" dirty="0" err="1" smtClean="0">
                <a:solidFill>
                  <a:srgbClr val="A50021"/>
                </a:solidFill>
              </a:rPr>
              <a:t>Casagrande’s</a:t>
            </a:r>
            <a:r>
              <a:rPr lang="en-US" sz="2800" b="1" u="sng" dirty="0" smtClean="0">
                <a:solidFill>
                  <a:srgbClr val="A50021"/>
                </a:solidFill>
              </a:rPr>
              <a:t> method)</a:t>
            </a:r>
            <a:endParaRPr lang="en-US" sz="2800" b="1" u="sng" dirty="0">
              <a:solidFill>
                <a:srgbClr val="A50021"/>
              </a:solidFill>
            </a:endParaRPr>
          </a:p>
        </p:txBody>
      </p:sp>
      <p:sp>
        <p:nvSpPr>
          <p:cNvPr id="7" name="Rectangle 6"/>
          <p:cNvSpPr/>
          <p:nvPr/>
        </p:nvSpPr>
        <p:spPr>
          <a:xfrm>
            <a:off x="374093" y="883886"/>
            <a:ext cx="3136023" cy="752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
          <p:cNvPicPr>
            <a:picLocks noChangeAspect="1" noChangeArrowheads="1"/>
          </p:cNvPicPr>
          <p:nvPr/>
        </p:nvPicPr>
        <p:blipFill rotWithShape="1">
          <a:blip r:embed="rId3" cstate="print"/>
          <a:srcRect l="3735" t="19162" r="49875" b="18761"/>
          <a:stretch/>
        </p:blipFill>
        <p:spPr bwMode="auto">
          <a:xfrm>
            <a:off x="1334" y="614367"/>
            <a:ext cx="4807149" cy="3590081"/>
          </a:xfrm>
          <a:prstGeom prst="rect">
            <a:avLst/>
          </a:prstGeom>
          <a:noFill/>
          <a:ln w="9525">
            <a:noFill/>
            <a:miter lim="800000"/>
            <a:headEnd/>
            <a:tailEnd/>
          </a:ln>
        </p:spPr>
      </p:pic>
      <p:pic>
        <p:nvPicPr>
          <p:cNvPr id="16" name="Picture 3"/>
          <p:cNvPicPr>
            <a:picLocks noChangeAspect="1" noChangeArrowheads="1"/>
          </p:cNvPicPr>
          <p:nvPr/>
        </p:nvPicPr>
        <p:blipFill rotWithShape="1">
          <a:blip r:embed="rId3" cstate="print"/>
          <a:srcRect l="11383" t="80112" r="74969" b="6099"/>
          <a:stretch/>
        </p:blipFill>
        <p:spPr bwMode="auto">
          <a:xfrm>
            <a:off x="1440515" y="4189112"/>
            <a:ext cx="1681058" cy="947831"/>
          </a:xfrm>
          <a:prstGeom prst="rect">
            <a:avLst/>
          </a:prstGeom>
          <a:noFill/>
          <a:ln w="9525">
            <a:noFill/>
            <a:miter lim="800000"/>
            <a:headEnd/>
            <a:tailEnd/>
          </a:ln>
        </p:spPr>
      </p:pic>
      <p:pic>
        <p:nvPicPr>
          <p:cNvPr id="6" name="Picture 5"/>
          <p:cNvPicPr>
            <a:picLocks noChangeAspect="1"/>
          </p:cNvPicPr>
          <p:nvPr/>
        </p:nvPicPr>
        <p:blipFill>
          <a:blip r:embed="rId4"/>
          <a:stretch>
            <a:fillRect/>
          </a:stretch>
        </p:blipFill>
        <p:spPr>
          <a:xfrm>
            <a:off x="374093" y="5425108"/>
            <a:ext cx="8315200" cy="1334606"/>
          </a:xfrm>
          <a:prstGeom prst="rect">
            <a:avLst/>
          </a:prstGeom>
          <a:ln>
            <a:solidFill>
              <a:srgbClr val="FF0000"/>
            </a:solidFill>
          </a:ln>
        </p:spPr>
      </p:pic>
      <p:pic>
        <p:nvPicPr>
          <p:cNvPr id="4" name="Picture 3"/>
          <p:cNvPicPr>
            <a:picLocks noChangeAspect="1"/>
          </p:cNvPicPr>
          <p:nvPr/>
        </p:nvPicPr>
        <p:blipFill>
          <a:blip r:embed="rId5"/>
          <a:stretch>
            <a:fillRect/>
          </a:stretch>
        </p:blipFill>
        <p:spPr>
          <a:xfrm>
            <a:off x="4751098" y="883886"/>
            <a:ext cx="4317083" cy="4381797"/>
          </a:xfrm>
          <a:prstGeom prst="rect">
            <a:avLst/>
          </a:prstGeom>
        </p:spPr>
      </p:pic>
      <p:sp>
        <p:nvSpPr>
          <p:cNvPr id="3" name="TextBox 2"/>
          <p:cNvSpPr txBox="1"/>
          <p:nvPr/>
        </p:nvSpPr>
        <p:spPr>
          <a:xfrm>
            <a:off x="1334" y="5009656"/>
            <a:ext cx="5819285" cy="400110"/>
          </a:xfrm>
          <a:prstGeom prst="rect">
            <a:avLst/>
          </a:prstGeom>
          <a:noFill/>
        </p:spPr>
        <p:txBody>
          <a:bodyPr wrap="none" rtlCol="0">
            <a:spAutoFit/>
          </a:bodyPr>
          <a:lstStyle/>
          <a:p>
            <a:r>
              <a:rPr lang="en-US" sz="2000" b="1" dirty="0" smtClean="0">
                <a:solidFill>
                  <a:srgbClr val="FF0000"/>
                </a:solidFill>
              </a:rPr>
              <a:t>Note: This is only for the case of constant or linear u</a:t>
            </a:r>
            <a:r>
              <a:rPr lang="en-US" sz="2000" b="1" baseline="-25000" dirty="0">
                <a:solidFill>
                  <a:srgbClr val="FF0000"/>
                </a:solidFill>
              </a:rPr>
              <a:t>0</a:t>
            </a:r>
            <a:r>
              <a:rPr lang="en-US" sz="2000" b="1" dirty="0" smtClean="0">
                <a:solidFill>
                  <a:srgbClr val="FF0000"/>
                </a:solidFill>
              </a:rPr>
              <a:t>.</a:t>
            </a:r>
            <a:endParaRPr lang="en-US" sz="2000" b="1" dirty="0">
              <a:solidFill>
                <a:srgbClr val="FF0000"/>
              </a:solidFill>
            </a:endParaRPr>
          </a:p>
        </p:txBody>
      </p:sp>
      <p:cxnSp>
        <p:nvCxnSpPr>
          <p:cNvPr id="5" name="Straight Connector 4"/>
          <p:cNvCxnSpPr/>
          <p:nvPr/>
        </p:nvCxnSpPr>
        <p:spPr>
          <a:xfrm>
            <a:off x="7139956" y="6186540"/>
            <a:ext cx="12640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08503" y="6751642"/>
            <a:ext cx="12640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28333" y="6186540"/>
            <a:ext cx="12640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flipV="1">
            <a:off x="3420285" y="739803"/>
            <a:ext cx="3240060" cy="1279320"/>
          </a:xfrm>
          <a:prstGeom prst="bentConnector3">
            <a:avLst>
              <a:gd name="adj1" fmla="val 41700"/>
            </a:avLst>
          </a:prstGeom>
          <a:ln>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660345" y="585391"/>
            <a:ext cx="1789336" cy="369332"/>
          </a:xfrm>
          <a:prstGeom prst="rect">
            <a:avLst/>
          </a:prstGeom>
          <a:noFill/>
        </p:spPr>
        <p:txBody>
          <a:bodyPr wrap="none" rtlCol="0">
            <a:spAutoFit/>
          </a:bodyPr>
          <a:lstStyle/>
          <a:p>
            <a:r>
              <a:rPr lang="en-US" b="1" dirty="0" smtClean="0">
                <a:solidFill>
                  <a:srgbClr val="0000FF"/>
                </a:solidFill>
              </a:rPr>
              <a:t>Parabola portion</a:t>
            </a:r>
            <a:endParaRPr lang="en-US" b="1" dirty="0">
              <a:solidFill>
                <a:srgbClr val="0000FF"/>
              </a:solidFill>
            </a:endParaRPr>
          </a:p>
        </p:txBody>
      </p:sp>
      <p:sp>
        <p:nvSpPr>
          <p:cNvPr id="2" name="TextBox 1"/>
          <p:cNvSpPr txBox="1"/>
          <p:nvPr/>
        </p:nvSpPr>
        <p:spPr>
          <a:xfrm>
            <a:off x="6287165" y="3835116"/>
            <a:ext cx="301686" cy="369332"/>
          </a:xfrm>
          <a:prstGeom prst="rect">
            <a:avLst/>
          </a:prstGeom>
          <a:solidFill>
            <a:schemeClr val="accent3">
              <a:lumMod val="60000"/>
              <a:lumOff val="40000"/>
            </a:schemeClr>
          </a:solidFill>
        </p:spPr>
        <p:txBody>
          <a:bodyPr wrap="none" rtlCol="0">
            <a:spAutoFit/>
          </a:bodyPr>
          <a:lstStyle/>
          <a:p>
            <a:r>
              <a:rPr lang="en-US" b="1" dirty="0" smtClean="0">
                <a:solidFill>
                  <a:srgbClr val="FF0000"/>
                </a:solidFill>
              </a:rPr>
              <a:t>1</a:t>
            </a:r>
            <a:endParaRPr lang="en-US" b="1" dirty="0">
              <a:solidFill>
                <a:srgbClr val="FF0000"/>
              </a:solidFill>
            </a:endParaRPr>
          </a:p>
        </p:txBody>
      </p:sp>
      <p:sp>
        <p:nvSpPr>
          <p:cNvPr id="17" name="TextBox 16"/>
          <p:cNvSpPr txBox="1"/>
          <p:nvPr/>
        </p:nvSpPr>
        <p:spPr>
          <a:xfrm>
            <a:off x="5945985" y="1978540"/>
            <a:ext cx="301686" cy="369332"/>
          </a:xfrm>
          <a:prstGeom prst="rect">
            <a:avLst/>
          </a:prstGeom>
          <a:solidFill>
            <a:schemeClr val="accent3">
              <a:lumMod val="60000"/>
              <a:lumOff val="40000"/>
            </a:schemeClr>
          </a:solidFill>
        </p:spPr>
        <p:txBody>
          <a:bodyPr wrap="none" rtlCol="0">
            <a:spAutoFit/>
          </a:bodyPr>
          <a:lstStyle/>
          <a:p>
            <a:r>
              <a:rPr lang="en-US" b="1" dirty="0" smtClean="0">
                <a:solidFill>
                  <a:srgbClr val="FF0000"/>
                </a:solidFill>
              </a:rPr>
              <a:t>2</a:t>
            </a:r>
            <a:endParaRPr lang="en-US" b="1" dirty="0">
              <a:solidFill>
                <a:srgbClr val="FF0000"/>
              </a:solidFill>
            </a:endParaRPr>
          </a:p>
        </p:txBody>
      </p:sp>
      <p:sp>
        <p:nvSpPr>
          <p:cNvPr id="20" name="TextBox 19"/>
          <p:cNvSpPr txBox="1"/>
          <p:nvPr/>
        </p:nvSpPr>
        <p:spPr>
          <a:xfrm>
            <a:off x="6509502" y="2204884"/>
            <a:ext cx="301686" cy="369332"/>
          </a:xfrm>
          <a:prstGeom prst="rect">
            <a:avLst/>
          </a:prstGeom>
          <a:solidFill>
            <a:schemeClr val="accent3">
              <a:lumMod val="60000"/>
              <a:lumOff val="40000"/>
            </a:schemeClr>
          </a:solidFill>
        </p:spPr>
        <p:txBody>
          <a:bodyPr wrap="none" rtlCol="0">
            <a:spAutoFit/>
          </a:bodyPr>
          <a:lstStyle/>
          <a:p>
            <a:r>
              <a:rPr lang="en-US" b="1" dirty="0" smtClean="0">
                <a:solidFill>
                  <a:srgbClr val="FF0000"/>
                </a:solidFill>
              </a:rPr>
              <a:t>2</a:t>
            </a:r>
            <a:endParaRPr lang="en-US" b="1" dirty="0">
              <a:solidFill>
                <a:srgbClr val="FF0000"/>
              </a:solidFill>
            </a:endParaRPr>
          </a:p>
        </p:txBody>
      </p:sp>
      <p:sp>
        <p:nvSpPr>
          <p:cNvPr id="21" name="TextBox 20"/>
          <p:cNvSpPr txBox="1"/>
          <p:nvPr/>
        </p:nvSpPr>
        <p:spPr>
          <a:xfrm>
            <a:off x="6224177" y="1205102"/>
            <a:ext cx="301686" cy="369332"/>
          </a:xfrm>
          <a:prstGeom prst="rect">
            <a:avLst/>
          </a:prstGeom>
          <a:solidFill>
            <a:schemeClr val="accent3">
              <a:lumMod val="60000"/>
              <a:lumOff val="40000"/>
            </a:schemeClr>
          </a:solidFill>
        </p:spPr>
        <p:txBody>
          <a:bodyPr wrap="none" rtlCol="0">
            <a:spAutoFit/>
          </a:bodyPr>
          <a:lstStyle/>
          <a:p>
            <a:r>
              <a:rPr lang="en-US" b="1" dirty="0" smtClean="0">
                <a:solidFill>
                  <a:srgbClr val="FF0000"/>
                </a:solidFill>
              </a:rPr>
              <a:t>3</a:t>
            </a:r>
            <a:endParaRPr lang="en-US" b="1" dirty="0">
              <a:solidFill>
                <a:srgbClr val="FF0000"/>
              </a:solidFill>
            </a:endParaRPr>
          </a:p>
        </p:txBody>
      </p:sp>
      <p:sp>
        <p:nvSpPr>
          <p:cNvPr id="22" name="TextBox 21"/>
          <p:cNvSpPr txBox="1"/>
          <p:nvPr/>
        </p:nvSpPr>
        <p:spPr>
          <a:xfrm>
            <a:off x="6136322" y="2553468"/>
            <a:ext cx="301686" cy="369332"/>
          </a:xfrm>
          <a:prstGeom prst="rect">
            <a:avLst/>
          </a:prstGeom>
          <a:solidFill>
            <a:schemeClr val="accent3">
              <a:lumMod val="60000"/>
              <a:lumOff val="40000"/>
            </a:schemeClr>
          </a:solidFill>
        </p:spPr>
        <p:txBody>
          <a:bodyPr wrap="none" rtlCol="0">
            <a:spAutoFit/>
          </a:bodyPr>
          <a:lstStyle/>
          <a:p>
            <a:r>
              <a:rPr lang="en-US" b="1" dirty="0" smtClean="0">
                <a:solidFill>
                  <a:srgbClr val="FF0000"/>
                </a:solidFill>
              </a:rPr>
              <a:t>4</a:t>
            </a:r>
            <a:endParaRPr lang="en-US" b="1" dirty="0">
              <a:solidFill>
                <a:srgbClr val="FF0000"/>
              </a:solidFill>
            </a:endParaRPr>
          </a:p>
        </p:txBody>
      </p:sp>
      <p:sp>
        <p:nvSpPr>
          <p:cNvPr id="23" name="TextBox 22"/>
          <p:cNvSpPr txBox="1"/>
          <p:nvPr/>
        </p:nvSpPr>
        <p:spPr>
          <a:xfrm>
            <a:off x="7149889" y="3366616"/>
            <a:ext cx="301686" cy="369332"/>
          </a:xfrm>
          <a:prstGeom prst="rect">
            <a:avLst/>
          </a:prstGeom>
          <a:solidFill>
            <a:schemeClr val="accent3">
              <a:lumMod val="60000"/>
              <a:lumOff val="40000"/>
            </a:schemeClr>
          </a:solidFill>
        </p:spPr>
        <p:txBody>
          <a:bodyPr wrap="none" rtlCol="0">
            <a:spAutoFit/>
          </a:bodyPr>
          <a:lstStyle/>
          <a:p>
            <a:r>
              <a:rPr lang="en-US" b="1" dirty="0" smtClean="0">
                <a:solidFill>
                  <a:srgbClr val="FF0000"/>
                </a:solidFill>
              </a:rPr>
              <a:t>5</a:t>
            </a:r>
            <a:endParaRPr lang="en-US" b="1" dirty="0">
              <a:solidFill>
                <a:srgbClr val="FF0000"/>
              </a:solidFill>
            </a:endParaRPr>
          </a:p>
        </p:txBody>
      </p:sp>
      <p:sp>
        <p:nvSpPr>
          <p:cNvPr id="8" name="Oval 7"/>
          <p:cNvSpPr/>
          <p:nvPr/>
        </p:nvSpPr>
        <p:spPr>
          <a:xfrm>
            <a:off x="7139956" y="4736757"/>
            <a:ext cx="311619" cy="25755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866130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374093" y="220001"/>
            <a:ext cx="7124643" cy="523220"/>
          </a:xfrm>
          <a:prstGeom prst="rect">
            <a:avLst/>
          </a:prstGeom>
        </p:spPr>
        <p:txBody>
          <a:bodyPr wrap="none">
            <a:spAutoFit/>
          </a:bodyPr>
          <a:lstStyle/>
          <a:p>
            <a:r>
              <a:rPr lang="en-US" sz="2800" b="1" u="sng" dirty="0">
                <a:solidFill>
                  <a:srgbClr val="A50021"/>
                </a:solidFill>
              </a:rPr>
              <a:t>Square-root-of-time method (</a:t>
            </a:r>
            <a:r>
              <a:rPr lang="en-US" sz="2800" b="1" u="sng" dirty="0" smtClean="0">
                <a:solidFill>
                  <a:srgbClr val="A50021"/>
                </a:solidFill>
              </a:rPr>
              <a:t>Taylor’s </a:t>
            </a:r>
            <a:r>
              <a:rPr lang="en-US" sz="2800" b="1" u="sng" dirty="0">
                <a:solidFill>
                  <a:srgbClr val="A50021"/>
                </a:solidFill>
              </a:rPr>
              <a:t>method)</a:t>
            </a:r>
          </a:p>
        </p:txBody>
      </p:sp>
      <p:sp>
        <p:nvSpPr>
          <p:cNvPr id="22" name="Slide Number Placeholder 4"/>
          <p:cNvSpPr txBox="1">
            <a:spLocks/>
          </p:cNvSpPr>
          <p:nvPr/>
        </p:nvSpPr>
        <p:spPr>
          <a:xfrm>
            <a:off x="6770701" y="6204729"/>
            <a:ext cx="2340687" cy="38707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00299A-1DC7-4EDF-8DDE-219BC9ADB9F6}" type="slidenum">
              <a:rPr lang="en-US" smtClean="0"/>
              <a:pPr/>
              <a:t>124</a:t>
            </a:fld>
            <a:endParaRPr lang="en-US"/>
          </a:p>
        </p:txBody>
      </p:sp>
      <p:sp>
        <p:nvSpPr>
          <p:cNvPr id="27" name="Rectangle 26"/>
          <p:cNvSpPr/>
          <p:nvPr/>
        </p:nvSpPr>
        <p:spPr>
          <a:xfrm>
            <a:off x="138602" y="874729"/>
            <a:ext cx="4112957" cy="4401205"/>
          </a:xfrm>
          <a:prstGeom prst="rect">
            <a:avLst/>
          </a:prstGeom>
        </p:spPr>
        <p:txBody>
          <a:bodyPr wrap="square">
            <a:spAutoFit/>
          </a:bodyPr>
          <a:lstStyle/>
          <a:p>
            <a:pPr marL="457200" lvl="0" indent="-457200">
              <a:buClr>
                <a:srgbClr val="0070C0"/>
              </a:buClr>
              <a:buFont typeface="+mj-lt"/>
              <a:buAutoNum type="arabicPeriod"/>
            </a:pPr>
            <a:r>
              <a:rPr lang="en-US" sz="2000" b="1" dirty="0" smtClean="0">
                <a:solidFill>
                  <a:srgbClr val="000000"/>
                </a:solidFill>
                <a:cs typeface="Times New Roman" panose="02020603050405020304" pitchFamily="18" charset="0"/>
              </a:rPr>
              <a:t>Draw the line </a:t>
            </a:r>
            <a:r>
              <a:rPr lang="en-US" sz="2000" b="1" dirty="0" smtClean="0">
                <a:solidFill>
                  <a:srgbClr val="0000FF"/>
                </a:solidFill>
                <a:cs typeface="Times New Roman" panose="02020603050405020304" pitchFamily="18" charset="0"/>
              </a:rPr>
              <a:t>AB </a:t>
            </a:r>
            <a:r>
              <a:rPr lang="en-US" sz="2000" b="1" dirty="0" smtClean="0">
                <a:solidFill>
                  <a:srgbClr val="000000"/>
                </a:solidFill>
                <a:cs typeface="Times New Roman" panose="02020603050405020304" pitchFamily="18" charset="0"/>
              </a:rPr>
              <a:t>through the early portion of the curve</a:t>
            </a:r>
          </a:p>
          <a:p>
            <a:pPr marL="457200" lvl="0" indent="-457200">
              <a:buClr>
                <a:srgbClr val="0070C0"/>
              </a:buClr>
              <a:buFont typeface="+mj-lt"/>
              <a:buAutoNum type="arabicPeriod"/>
            </a:pPr>
            <a:endParaRPr lang="en-US" sz="2000" b="1" dirty="0" smtClean="0">
              <a:solidFill>
                <a:srgbClr val="000000"/>
              </a:solidFill>
              <a:cs typeface="Times New Roman" panose="02020603050405020304" pitchFamily="18" charset="0"/>
            </a:endParaRPr>
          </a:p>
          <a:p>
            <a:pPr marL="457200" lvl="0" indent="-457200">
              <a:buClr>
                <a:srgbClr val="0070C0"/>
              </a:buClr>
              <a:buFont typeface="+mj-lt"/>
              <a:buAutoNum type="arabicPeriod"/>
            </a:pPr>
            <a:r>
              <a:rPr lang="en-US" sz="2000" b="1" dirty="0" smtClean="0">
                <a:solidFill>
                  <a:srgbClr val="000000"/>
                </a:solidFill>
                <a:cs typeface="Times New Roman" panose="02020603050405020304" pitchFamily="18" charset="0"/>
              </a:rPr>
              <a:t>Draw the line AC such that </a:t>
            </a:r>
            <a:r>
              <a:rPr lang="en-US" sz="2000" b="1" dirty="0" smtClean="0">
                <a:solidFill>
                  <a:srgbClr val="0000FF"/>
                </a:solidFill>
                <a:cs typeface="Times New Roman" panose="02020603050405020304" pitchFamily="18" charset="0"/>
              </a:rPr>
              <a:t>OC </a:t>
            </a:r>
            <a:r>
              <a:rPr lang="en-US" sz="2000" b="1" dirty="0" smtClean="0">
                <a:solidFill>
                  <a:srgbClr val="000000"/>
                </a:solidFill>
                <a:cs typeface="Times New Roman" panose="02020603050405020304" pitchFamily="18" charset="0"/>
              </a:rPr>
              <a:t>= </a:t>
            </a:r>
            <a:r>
              <a:rPr lang="en-US" sz="2000" b="1" dirty="0" smtClean="0">
                <a:solidFill>
                  <a:srgbClr val="0000FF"/>
                </a:solidFill>
                <a:cs typeface="Times New Roman" panose="02020603050405020304" pitchFamily="18" charset="0"/>
              </a:rPr>
              <a:t>1.15 AB</a:t>
            </a:r>
            <a:r>
              <a:rPr lang="en-US" sz="2000" b="1" dirty="0" smtClean="0">
                <a:solidFill>
                  <a:srgbClr val="000000"/>
                </a:solidFill>
                <a:cs typeface="Times New Roman" panose="02020603050405020304" pitchFamily="18" charset="0"/>
              </a:rPr>
              <a:t>. Find the point of intersection of line </a:t>
            </a:r>
            <a:r>
              <a:rPr lang="en-US" sz="2000" b="1" dirty="0" smtClean="0">
                <a:solidFill>
                  <a:srgbClr val="0000FF"/>
                </a:solidFill>
                <a:cs typeface="Times New Roman" panose="02020603050405020304" pitchFamily="18" charset="0"/>
              </a:rPr>
              <a:t>AC</a:t>
            </a:r>
            <a:r>
              <a:rPr lang="en-US" sz="2000" b="1" dirty="0" smtClean="0">
                <a:solidFill>
                  <a:srgbClr val="000000"/>
                </a:solidFill>
                <a:cs typeface="Times New Roman" panose="02020603050405020304" pitchFamily="18" charset="0"/>
              </a:rPr>
              <a:t> with the curve (point </a:t>
            </a:r>
            <a:r>
              <a:rPr lang="en-US" sz="2000" b="1" dirty="0" smtClean="0">
                <a:solidFill>
                  <a:srgbClr val="0000FF"/>
                </a:solidFill>
                <a:cs typeface="Times New Roman" panose="02020603050405020304" pitchFamily="18" charset="0"/>
              </a:rPr>
              <a:t>D</a:t>
            </a:r>
            <a:r>
              <a:rPr lang="en-US" sz="2000" b="1" dirty="0" smtClean="0">
                <a:solidFill>
                  <a:srgbClr val="000000"/>
                </a:solidFill>
                <a:cs typeface="Times New Roman" panose="02020603050405020304" pitchFamily="18" charset="0"/>
              </a:rPr>
              <a:t>).</a:t>
            </a:r>
          </a:p>
          <a:p>
            <a:pPr marL="457200" lvl="0" indent="-457200">
              <a:buClr>
                <a:srgbClr val="0070C0"/>
              </a:buClr>
              <a:buFont typeface="+mj-lt"/>
              <a:buAutoNum type="arabicPeriod"/>
            </a:pPr>
            <a:endParaRPr lang="en-US" sz="2000" b="1" dirty="0" smtClean="0">
              <a:solidFill>
                <a:srgbClr val="000000"/>
              </a:solidFill>
              <a:cs typeface="Times New Roman" panose="02020603050405020304" pitchFamily="18" charset="0"/>
            </a:endParaRPr>
          </a:p>
          <a:p>
            <a:pPr marL="457200" lvl="0" indent="-457200">
              <a:buClr>
                <a:srgbClr val="0070C0"/>
              </a:buClr>
              <a:buFont typeface="+mj-lt"/>
              <a:buAutoNum type="arabicPeriod"/>
            </a:pPr>
            <a:r>
              <a:rPr lang="en-US" sz="2000" b="1" dirty="0" smtClean="0">
                <a:solidFill>
                  <a:srgbClr val="000000"/>
                </a:solidFill>
                <a:cs typeface="Times New Roman" panose="02020603050405020304" pitchFamily="18" charset="0"/>
              </a:rPr>
              <a:t>The abscissa of </a:t>
            </a:r>
            <a:r>
              <a:rPr lang="en-US" sz="2000" b="1" dirty="0" smtClean="0">
                <a:solidFill>
                  <a:srgbClr val="0000FF"/>
                </a:solidFill>
                <a:cs typeface="Times New Roman" panose="02020603050405020304" pitchFamily="18" charset="0"/>
              </a:rPr>
              <a:t>D </a:t>
            </a:r>
            <a:r>
              <a:rPr lang="en-US" sz="2000" b="1" dirty="0" smtClean="0">
                <a:solidFill>
                  <a:srgbClr val="000000"/>
                </a:solidFill>
                <a:cs typeface="Times New Roman" panose="02020603050405020304" pitchFamily="18" charset="0"/>
              </a:rPr>
              <a:t>gives the square root of time for </a:t>
            </a:r>
            <a:r>
              <a:rPr lang="en-US" sz="2000" b="1" dirty="0" smtClean="0">
                <a:solidFill>
                  <a:srgbClr val="0000FF"/>
                </a:solidFill>
                <a:cs typeface="Times New Roman" panose="02020603050405020304" pitchFamily="18" charset="0"/>
              </a:rPr>
              <a:t>90% </a:t>
            </a:r>
            <a:r>
              <a:rPr lang="en-US" sz="2000" b="1" dirty="0" smtClean="0">
                <a:solidFill>
                  <a:srgbClr val="000000"/>
                </a:solidFill>
                <a:cs typeface="Times New Roman" panose="02020603050405020304" pitchFamily="18" charset="0"/>
              </a:rPr>
              <a:t>consolidation.</a:t>
            </a:r>
          </a:p>
          <a:p>
            <a:pPr marL="457200" lvl="0" indent="-457200">
              <a:buClr>
                <a:srgbClr val="0070C0"/>
              </a:buClr>
              <a:buFont typeface="+mj-lt"/>
              <a:buAutoNum type="arabicPeriod"/>
            </a:pPr>
            <a:endParaRPr lang="en-US" sz="2000" b="1" dirty="0" smtClean="0">
              <a:solidFill>
                <a:srgbClr val="000000"/>
              </a:solidFill>
              <a:cs typeface="Times New Roman" panose="02020603050405020304" pitchFamily="18" charset="0"/>
            </a:endParaRPr>
          </a:p>
          <a:p>
            <a:pPr marL="457200" lvl="0" indent="-457200" eaLnBrk="0" fontAlgn="base" hangingPunct="0">
              <a:spcBef>
                <a:spcPct val="0"/>
              </a:spcBef>
              <a:spcAft>
                <a:spcPct val="0"/>
              </a:spcAft>
              <a:buClr>
                <a:srgbClr val="0070C0"/>
              </a:buClr>
              <a:buFont typeface="+mj-lt"/>
              <a:buAutoNum type="arabicPeriod"/>
            </a:pPr>
            <a:r>
              <a:rPr lang="en-US" sz="2000" b="1" dirty="0" smtClean="0">
                <a:solidFill>
                  <a:srgbClr val="000000"/>
                </a:solidFill>
                <a:cs typeface="Times New Roman" panose="02020603050405020304" pitchFamily="18" charset="0"/>
              </a:rPr>
              <a:t>The </a:t>
            </a:r>
            <a:r>
              <a:rPr lang="en-US" sz="2000" b="1" dirty="0">
                <a:solidFill>
                  <a:srgbClr val="000000"/>
                </a:solidFill>
                <a:cs typeface="Times New Roman" panose="02020603050405020304" pitchFamily="18" charset="0"/>
              </a:rPr>
              <a:t>coefficient of consolidation is therefore: </a:t>
            </a:r>
            <a:endParaRPr lang="en-US" sz="2000" b="1" dirty="0"/>
          </a:p>
        </p:txBody>
      </p:sp>
      <mc:AlternateContent xmlns:mc="http://schemas.openxmlformats.org/markup-compatibility/2006" xmlns:a14="http://schemas.microsoft.com/office/drawing/2010/main">
        <mc:Choice Requires="a14">
          <p:sp>
            <p:nvSpPr>
              <p:cNvPr id="28" name="TextBox 27"/>
              <p:cNvSpPr txBox="1"/>
              <p:nvPr/>
            </p:nvSpPr>
            <p:spPr>
              <a:xfrm>
                <a:off x="690340" y="5647361"/>
                <a:ext cx="1745673" cy="7677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rPr>
                            <m:t>𝑪</m:t>
                          </m:r>
                        </m:e>
                        <m:sub>
                          <m:r>
                            <a:rPr lang="en-US" sz="2200" b="1" i="1" smtClean="0">
                              <a:latin typeface="Cambria Math" panose="02040503050406030204" pitchFamily="18" charset="0"/>
                            </a:rPr>
                            <m:t>𝒗</m:t>
                          </m:r>
                        </m:sub>
                      </m:sSub>
                      <m:r>
                        <a:rPr lang="en-US" sz="2200" b="1" i="1" smtClean="0">
                          <a:latin typeface="Cambria Math" panose="02040503050406030204" pitchFamily="18" charset="0"/>
                        </a:rPr>
                        <m:t>=</m:t>
                      </m:r>
                      <m:f>
                        <m:fPr>
                          <m:ctrlPr>
                            <a:rPr lang="en-US" sz="2200" b="1" i="1" smtClean="0">
                              <a:latin typeface="Cambria Math" panose="02040503050406030204" pitchFamily="18" charset="0"/>
                            </a:rPr>
                          </m:ctrlPr>
                        </m:fPr>
                        <m:num>
                          <m:sSub>
                            <m:sSubPr>
                              <m:ctrlPr>
                                <a:rPr lang="en-US" sz="2200" b="1" i="1">
                                  <a:latin typeface="Cambria Math" panose="02040503050406030204" pitchFamily="18" charset="0"/>
                                </a:rPr>
                              </m:ctrlPr>
                            </m:sSubPr>
                            <m:e>
                              <m:r>
                                <a:rPr lang="en-US" sz="2200" b="1" i="1">
                                  <a:latin typeface="Cambria Math" panose="02040503050406030204" pitchFamily="18" charset="0"/>
                                </a:rPr>
                                <m:t>𝑻</m:t>
                              </m:r>
                            </m:e>
                            <m:sub>
                              <m:r>
                                <a:rPr lang="en-US" sz="2200" b="1" i="1" smtClean="0">
                                  <a:latin typeface="Cambria Math" panose="02040503050406030204" pitchFamily="18" charset="0"/>
                                </a:rPr>
                                <m:t>𝟗𝟎</m:t>
                              </m:r>
                            </m:sub>
                          </m:sSub>
                          <m:sSubSup>
                            <m:sSubSupPr>
                              <m:ctrlPr>
                                <a:rPr lang="en-US" sz="2200" b="1" i="1">
                                  <a:latin typeface="Cambria Math" panose="02040503050406030204" pitchFamily="18" charset="0"/>
                                </a:rPr>
                              </m:ctrlPr>
                            </m:sSubSupPr>
                            <m:e>
                              <m:r>
                                <a:rPr lang="en-US" sz="2200" b="1" i="1">
                                  <a:latin typeface="Cambria Math" panose="02040503050406030204" pitchFamily="18" charset="0"/>
                                </a:rPr>
                                <m:t>𝑯</m:t>
                              </m:r>
                            </m:e>
                            <m:sub>
                              <m:r>
                                <a:rPr lang="en-US" sz="2200" b="1" i="1">
                                  <a:latin typeface="Cambria Math" panose="02040503050406030204" pitchFamily="18" charset="0"/>
                                </a:rPr>
                                <m:t>𝒅𝒓</m:t>
                              </m:r>
                            </m:sub>
                            <m:sup>
                              <m:r>
                                <a:rPr lang="en-US" sz="2200" b="1" i="1">
                                  <a:latin typeface="Cambria Math" panose="02040503050406030204" pitchFamily="18" charset="0"/>
                                </a:rPr>
                                <m:t>𝟐</m:t>
                              </m:r>
                            </m:sup>
                          </m:sSubSup>
                        </m:num>
                        <m:den>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rPr>
                                <m:t>𝒕</m:t>
                              </m:r>
                            </m:e>
                            <m:sub>
                              <m:r>
                                <a:rPr lang="en-US" sz="2200" b="1" i="1" smtClean="0">
                                  <a:latin typeface="Cambria Math" panose="02040503050406030204" pitchFamily="18" charset="0"/>
                                </a:rPr>
                                <m:t>𝟗𝟎</m:t>
                              </m:r>
                            </m:sub>
                          </m:sSub>
                        </m:den>
                      </m:f>
                    </m:oMath>
                  </m:oMathPara>
                </a14:m>
                <a:endParaRPr lang="en-US" sz="2200" b="1" i="1" dirty="0">
                  <a:latin typeface="Times New Roman" panose="02020603050405020304" pitchFamily="18" charset="0"/>
                  <a:cs typeface="Times New Roman" panose="02020603050405020304" pitchFamily="18"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690340" y="5647361"/>
                <a:ext cx="1745673" cy="767774"/>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2293174" y="5647361"/>
                <a:ext cx="1745673" cy="76777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200" b="1" i="1" smtClean="0">
                          <a:latin typeface="Cambria Math" panose="02040503050406030204" pitchFamily="18" charset="0"/>
                        </a:rPr>
                        <m:t>=</m:t>
                      </m:r>
                      <m:f>
                        <m:fPr>
                          <m:ctrlPr>
                            <a:rPr lang="en-US" sz="2200" b="1" i="1" smtClean="0">
                              <a:latin typeface="Cambria Math" panose="02040503050406030204" pitchFamily="18" charset="0"/>
                            </a:rPr>
                          </m:ctrlPr>
                        </m:fPr>
                        <m:num>
                          <m:r>
                            <a:rPr lang="en-US" sz="2200" b="1" i="1" smtClean="0">
                              <a:latin typeface="Cambria Math" panose="02040503050406030204" pitchFamily="18" charset="0"/>
                            </a:rPr>
                            <m:t>𝟎</m:t>
                          </m:r>
                          <m:r>
                            <a:rPr lang="en-US" sz="2200" b="1" i="1" smtClean="0">
                              <a:latin typeface="Cambria Math" panose="02040503050406030204" pitchFamily="18" charset="0"/>
                            </a:rPr>
                            <m:t>.</m:t>
                          </m:r>
                          <m:r>
                            <a:rPr lang="en-US" sz="2200" b="1" i="1" smtClean="0">
                              <a:latin typeface="Cambria Math" panose="02040503050406030204" pitchFamily="18" charset="0"/>
                            </a:rPr>
                            <m:t>𝟖𝟒𝟖</m:t>
                          </m:r>
                          <m:r>
                            <a:rPr lang="en-US" sz="2200" b="1" i="1" smtClean="0">
                              <a:latin typeface="Cambria Math" panose="02040503050406030204" pitchFamily="18" charset="0"/>
                            </a:rPr>
                            <m:t> </m:t>
                          </m:r>
                          <m:sSubSup>
                            <m:sSubSupPr>
                              <m:ctrlPr>
                                <a:rPr lang="en-US" sz="2200" b="1" i="1">
                                  <a:latin typeface="Cambria Math" panose="02040503050406030204" pitchFamily="18" charset="0"/>
                                </a:rPr>
                              </m:ctrlPr>
                            </m:sSubSupPr>
                            <m:e>
                              <m:r>
                                <a:rPr lang="en-US" sz="2200" b="1" i="1">
                                  <a:latin typeface="Cambria Math" panose="02040503050406030204" pitchFamily="18" charset="0"/>
                                </a:rPr>
                                <m:t>𝑯</m:t>
                              </m:r>
                            </m:e>
                            <m:sub>
                              <m:r>
                                <a:rPr lang="en-US" sz="2200" b="1" i="1">
                                  <a:latin typeface="Cambria Math" panose="02040503050406030204" pitchFamily="18" charset="0"/>
                                </a:rPr>
                                <m:t>𝒅𝒓</m:t>
                              </m:r>
                            </m:sub>
                            <m:sup>
                              <m:r>
                                <a:rPr lang="en-US" sz="2200" b="1" i="1">
                                  <a:latin typeface="Cambria Math" panose="02040503050406030204" pitchFamily="18" charset="0"/>
                                </a:rPr>
                                <m:t>𝟐</m:t>
                              </m:r>
                            </m:sup>
                          </m:sSubSup>
                        </m:num>
                        <m:den>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rPr>
                                <m:t>𝒕</m:t>
                              </m:r>
                            </m:e>
                            <m:sub>
                              <m:r>
                                <a:rPr lang="en-US" sz="2200" b="1" i="1" smtClean="0">
                                  <a:latin typeface="Cambria Math" panose="02040503050406030204" pitchFamily="18" charset="0"/>
                                </a:rPr>
                                <m:t>𝟗𝟎</m:t>
                              </m:r>
                            </m:sub>
                          </m:sSub>
                        </m:den>
                      </m:f>
                    </m:oMath>
                  </m:oMathPara>
                </a14:m>
                <a:endParaRPr lang="en-US" sz="2200" b="1" i="1" dirty="0">
                  <a:latin typeface="Times New Roman" panose="02020603050405020304" pitchFamily="18" charset="0"/>
                  <a:cs typeface="Times New Roman" panose="02020603050405020304" pitchFamily="18"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2293174" y="5647361"/>
                <a:ext cx="1745673" cy="767774"/>
              </a:xfrm>
              <a:prstGeom prst="rect">
                <a:avLst/>
              </a:prstGeom>
              <a:blipFill rotWithShape="0">
                <a:blip r:embed="rId4"/>
                <a:stretch>
                  <a:fillRect/>
                </a:stretch>
              </a:blipFill>
            </p:spPr>
            <p:txBody>
              <a:bodyPr/>
              <a:lstStyle/>
              <a:p>
                <a:r>
                  <a:rPr lang="en-US">
                    <a:noFill/>
                  </a:rPr>
                  <a:t> </a:t>
                </a:r>
              </a:p>
            </p:txBody>
          </p:sp>
        </mc:Fallback>
      </mc:AlternateContent>
      <p:pic>
        <p:nvPicPr>
          <p:cNvPr id="3" name="Picture 2"/>
          <p:cNvPicPr>
            <a:picLocks noChangeAspect="1"/>
          </p:cNvPicPr>
          <p:nvPr/>
        </p:nvPicPr>
        <p:blipFill>
          <a:blip r:embed="rId5"/>
          <a:stretch>
            <a:fillRect/>
          </a:stretch>
        </p:blipFill>
        <p:spPr>
          <a:xfrm>
            <a:off x="4698125" y="1060461"/>
            <a:ext cx="3801338" cy="4296276"/>
          </a:xfrm>
          <a:prstGeom prst="rect">
            <a:avLst/>
          </a:prstGeom>
        </p:spPr>
      </p:pic>
    </p:spTree>
    <p:extLst>
      <p:ext uri="{BB962C8B-B14F-4D97-AF65-F5344CB8AC3E}">
        <p14:creationId xmlns:p14="http://schemas.microsoft.com/office/powerpoint/2010/main" val="336027993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7579"/>
            <a:ext cx="1058751" cy="523220"/>
          </a:xfrm>
          <a:prstGeom prst="rect">
            <a:avLst/>
          </a:prstGeom>
        </p:spPr>
        <p:txBody>
          <a:bodyPr wrap="none">
            <a:spAutoFit/>
          </a:bodyPr>
          <a:lstStyle>
            <a:defPPr>
              <a:defRPr lang="en-US"/>
            </a:defPPr>
            <a:lvl1pPr>
              <a:defRPr sz="2800" b="1" u="sng">
                <a:solidFill>
                  <a:srgbClr val="A50021"/>
                </a:solidFill>
              </a:defRPr>
            </a:lvl1pPr>
          </a:lstStyle>
          <a:p>
            <a:r>
              <a:rPr lang="en-US" dirty="0" smtClean="0"/>
              <a:t>Notes</a:t>
            </a:r>
            <a:endParaRPr lang="en-US" dirty="0"/>
          </a:p>
        </p:txBody>
      </p:sp>
      <p:sp>
        <p:nvSpPr>
          <p:cNvPr id="5" name="TextBox 4"/>
          <p:cNvSpPr txBox="1"/>
          <p:nvPr/>
        </p:nvSpPr>
        <p:spPr>
          <a:xfrm>
            <a:off x="368711" y="443477"/>
            <a:ext cx="8347587" cy="1323439"/>
          </a:xfrm>
          <a:prstGeom prst="rect">
            <a:avLst/>
          </a:prstGeom>
          <a:noFill/>
        </p:spPr>
        <p:txBody>
          <a:bodyPr wrap="square" rtlCol="0">
            <a:spAutoFit/>
          </a:bodyPr>
          <a:lstStyle/>
          <a:p>
            <a:pPr marL="342900" indent="-342900" algn="just">
              <a:buFont typeface="Wingdings" panose="05000000000000000000" pitchFamily="2" charset="2"/>
              <a:buChar char="q"/>
            </a:pPr>
            <a:r>
              <a:rPr lang="en-US" sz="2000" b="1" dirty="0" smtClean="0"/>
              <a:t>For samples drained at top and bottom, </a:t>
            </a:r>
            <a:r>
              <a:rPr lang="en-US" sz="2000" b="1" dirty="0" err="1" smtClean="0">
                <a:solidFill>
                  <a:srgbClr val="0000FF"/>
                </a:solidFill>
              </a:rPr>
              <a:t>H</a:t>
            </a:r>
            <a:r>
              <a:rPr lang="en-US" sz="2000" b="1" baseline="-25000" dirty="0" err="1" smtClean="0">
                <a:solidFill>
                  <a:srgbClr val="0000FF"/>
                </a:solidFill>
              </a:rPr>
              <a:t>d</a:t>
            </a:r>
            <a:r>
              <a:rPr lang="en-US" sz="2000" b="1" dirty="0" smtClean="0"/>
              <a:t> equals </a:t>
            </a:r>
            <a:r>
              <a:rPr lang="en-US" sz="2000" b="1" dirty="0" smtClean="0">
                <a:solidFill>
                  <a:srgbClr val="1C31FC"/>
                </a:solidFill>
              </a:rPr>
              <a:t>one-half</a:t>
            </a:r>
            <a:r>
              <a:rPr lang="en-US" sz="2000" b="1" dirty="0" smtClean="0"/>
              <a:t> of the </a:t>
            </a:r>
            <a:r>
              <a:rPr lang="en-US" sz="2000" b="1" u="sng" dirty="0" smtClean="0">
                <a:solidFill>
                  <a:srgbClr val="FF0000"/>
                </a:solidFill>
              </a:rPr>
              <a:t>AVERGAE</a:t>
            </a:r>
            <a:r>
              <a:rPr lang="en-US" sz="2000" b="1" dirty="0" smtClean="0"/>
              <a:t>  height of sample during consolidation. For samples drained only on one side, </a:t>
            </a:r>
            <a:r>
              <a:rPr lang="en-US" sz="2000" b="1" dirty="0" err="1" smtClean="0">
                <a:solidFill>
                  <a:srgbClr val="0000FF"/>
                </a:solidFill>
              </a:rPr>
              <a:t>H</a:t>
            </a:r>
            <a:r>
              <a:rPr lang="en-US" sz="2000" b="1" baseline="-25000" dirty="0" err="1" smtClean="0">
                <a:solidFill>
                  <a:srgbClr val="0000FF"/>
                </a:solidFill>
              </a:rPr>
              <a:t>d</a:t>
            </a:r>
            <a:r>
              <a:rPr lang="en-US" sz="2000" b="1" dirty="0" smtClean="0"/>
              <a:t> equals the average height of sample during consolidation.</a:t>
            </a:r>
            <a:endParaRPr lang="en-US" sz="2000" b="1" dirty="0"/>
          </a:p>
        </p:txBody>
      </p:sp>
      <p:sp>
        <p:nvSpPr>
          <p:cNvPr id="6" name="TextBox 5"/>
          <p:cNvSpPr txBox="1"/>
          <p:nvPr/>
        </p:nvSpPr>
        <p:spPr>
          <a:xfrm>
            <a:off x="368711" y="1745118"/>
            <a:ext cx="8347587" cy="1015663"/>
          </a:xfrm>
          <a:prstGeom prst="rect">
            <a:avLst/>
          </a:prstGeom>
          <a:noFill/>
        </p:spPr>
        <p:txBody>
          <a:bodyPr wrap="square" rtlCol="0">
            <a:spAutoFit/>
          </a:bodyPr>
          <a:lstStyle/>
          <a:p>
            <a:pPr marL="342900" indent="-342900" algn="just">
              <a:buFont typeface="Wingdings" panose="05000000000000000000" pitchFamily="2" charset="2"/>
              <a:buChar char="q"/>
            </a:pPr>
            <a:r>
              <a:rPr lang="en-US" sz="2000" b="1" dirty="0" smtClean="0"/>
              <a:t>The curves of actual deformation dial readings versus real time for a given load increment often have very similar shapes to the </a:t>
            </a:r>
            <a:r>
              <a:rPr lang="en-US" sz="2000" b="1" dirty="0" smtClean="0">
                <a:solidFill>
                  <a:srgbClr val="1C31FC"/>
                </a:solidFill>
              </a:rPr>
              <a:t>theoretical</a:t>
            </a:r>
            <a:r>
              <a:rPr lang="en-US" sz="2000" b="1" dirty="0" smtClean="0"/>
              <a:t> </a:t>
            </a:r>
            <a:r>
              <a:rPr lang="en-US" sz="2000" b="1" dirty="0" smtClean="0">
                <a:solidFill>
                  <a:srgbClr val="0000FF"/>
                </a:solidFill>
              </a:rPr>
              <a:t>U-</a:t>
            </a:r>
            <a:r>
              <a:rPr lang="en-US" sz="2000" b="1" dirty="0" err="1" smtClean="0">
                <a:solidFill>
                  <a:srgbClr val="0000FF"/>
                </a:solidFill>
              </a:rPr>
              <a:t>T</a:t>
            </a:r>
            <a:r>
              <a:rPr lang="en-US" sz="2000" b="1" baseline="-25000" dirty="0" err="1" smtClean="0">
                <a:solidFill>
                  <a:srgbClr val="0000FF"/>
                </a:solidFill>
              </a:rPr>
              <a:t>v</a:t>
            </a:r>
            <a:r>
              <a:rPr lang="en-US" sz="2000" b="1" dirty="0" smtClean="0"/>
              <a:t> curves. </a:t>
            </a:r>
            <a:endParaRPr lang="en-US" sz="2000" b="1" dirty="0"/>
          </a:p>
        </p:txBody>
      </p:sp>
      <p:sp>
        <p:nvSpPr>
          <p:cNvPr id="2" name="Rectangle 1"/>
          <p:cNvSpPr/>
          <p:nvPr/>
        </p:nvSpPr>
        <p:spPr>
          <a:xfrm>
            <a:off x="368711" y="2740500"/>
            <a:ext cx="8347587" cy="707886"/>
          </a:xfrm>
          <a:prstGeom prst="rect">
            <a:avLst/>
          </a:prstGeom>
          <a:noFill/>
        </p:spPr>
        <p:txBody>
          <a:bodyPr wrap="square" rtlCol="0">
            <a:spAutoFit/>
          </a:bodyPr>
          <a:lstStyle/>
          <a:p>
            <a:pPr marL="342900" indent="-342900" algn="just">
              <a:buFont typeface="Wingdings" panose="05000000000000000000" pitchFamily="2" charset="2"/>
              <a:buChar char="q"/>
            </a:pPr>
            <a:r>
              <a:rPr lang="en-US" sz="2000" b="1" dirty="0"/>
              <a:t>We take advantage of this observation to determine the </a:t>
            </a:r>
            <a:r>
              <a:rPr lang="en-US" sz="2000" b="1" dirty="0" err="1">
                <a:solidFill>
                  <a:srgbClr val="0000FF"/>
                </a:solidFill>
              </a:rPr>
              <a:t>C</a:t>
            </a:r>
            <a:r>
              <a:rPr lang="en-US" sz="2000" b="1" baseline="-25000" dirty="0" err="1">
                <a:solidFill>
                  <a:srgbClr val="0000FF"/>
                </a:solidFill>
              </a:rPr>
              <a:t>v</a:t>
            </a:r>
            <a:r>
              <a:rPr lang="en-US" sz="2000" b="1" dirty="0"/>
              <a:t> by so-called “curve fitting methods” developed </a:t>
            </a:r>
            <a:r>
              <a:rPr lang="en-US" sz="2000" b="1" dirty="0" smtClean="0"/>
              <a:t>by Casagrande </a:t>
            </a:r>
            <a:r>
              <a:rPr lang="en-US" sz="2000" b="1" dirty="0"/>
              <a:t>and Taylor. </a:t>
            </a:r>
          </a:p>
        </p:txBody>
      </p:sp>
      <p:sp>
        <p:nvSpPr>
          <p:cNvPr id="3" name="Rectangle 2"/>
          <p:cNvSpPr/>
          <p:nvPr/>
        </p:nvSpPr>
        <p:spPr>
          <a:xfrm>
            <a:off x="368712" y="3427917"/>
            <a:ext cx="8347586" cy="707886"/>
          </a:xfrm>
          <a:prstGeom prst="rect">
            <a:avLst/>
          </a:prstGeom>
          <a:noFill/>
        </p:spPr>
        <p:txBody>
          <a:bodyPr wrap="square" rtlCol="0">
            <a:spAutoFit/>
          </a:bodyPr>
          <a:lstStyle/>
          <a:p>
            <a:pPr marL="342900" indent="-342900" algn="just">
              <a:buFont typeface="Wingdings" panose="05000000000000000000" pitchFamily="2" charset="2"/>
              <a:buChar char="q"/>
            </a:pPr>
            <a:r>
              <a:rPr lang="en-US" sz="2000" b="1" dirty="0"/>
              <a:t>These empirical procedures were developed to fit approximately the observed laboratory test data to the </a:t>
            </a:r>
            <a:r>
              <a:rPr lang="en-US" sz="2000" b="1" dirty="0" err="1"/>
              <a:t>Terzaghi’s</a:t>
            </a:r>
            <a:r>
              <a:rPr lang="en-US" sz="2000" b="1" dirty="0"/>
              <a:t> theory of consolidation.</a:t>
            </a:r>
          </a:p>
        </p:txBody>
      </p:sp>
      <p:sp>
        <p:nvSpPr>
          <p:cNvPr id="7" name="TextBox 6"/>
          <p:cNvSpPr txBox="1"/>
          <p:nvPr/>
        </p:nvSpPr>
        <p:spPr>
          <a:xfrm>
            <a:off x="352945" y="5643467"/>
            <a:ext cx="8347587" cy="1015663"/>
          </a:xfrm>
          <a:prstGeom prst="rect">
            <a:avLst/>
          </a:prstGeom>
          <a:noFill/>
        </p:spPr>
        <p:txBody>
          <a:bodyPr wrap="square" rtlCol="0">
            <a:spAutoFit/>
          </a:bodyPr>
          <a:lstStyle/>
          <a:p>
            <a:pPr marL="342900" indent="-342900" algn="just">
              <a:buFont typeface="Wingdings" panose="05000000000000000000" pitchFamily="2" charset="2"/>
              <a:buChar char="q"/>
            </a:pPr>
            <a:r>
              <a:rPr lang="en-US" sz="2000" b="1" dirty="0" smtClean="0"/>
              <a:t>Taylor’s method is more useful primarily when the </a:t>
            </a:r>
            <a:r>
              <a:rPr lang="en-US" sz="2000" b="1" dirty="0" smtClean="0">
                <a:solidFill>
                  <a:srgbClr val="0000FF"/>
                </a:solidFill>
              </a:rPr>
              <a:t>100</a:t>
            </a:r>
            <a:r>
              <a:rPr lang="en-US" sz="2000" b="1" dirty="0" smtClean="0"/>
              <a:t> percent consolidation point cannot be estimated from a semi-logarithmic plot of the laboratory time-settlement data. </a:t>
            </a:r>
            <a:endParaRPr lang="en-US" sz="2000" b="1" dirty="0"/>
          </a:p>
        </p:txBody>
      </p:sp>
      <p:sp>
        <p:nvSpPr>
          <p:cNvPr id="8" name="TextBox 7"/>
          <p:cNvSpPr txBox="1"/>
          <p:nvPr/>
        </p:nvSpPr>
        <p:spPr>
          <a:xfrm>
            <a:off x="352945" y="4109127"/>
            <a:ext cx="8347587" cy="707886"/>
          </a:xfrm>
          <a:prstGeom prst="rect">
            <a:avLst/>
          </a:prstGeom>
          <a:noFill/>
        </p:spPr>
        <p:txBody>
          <a:bodyPr wrap="square" rtlCol="0">
            <a:spAutoFit/>
          </a:bodyPr>
          <a:lstStyle/>
          <a:p>
            <a:pPr marL="342900" indent="-342900" algn="just">
              <a:buFont typeface="Wingdings" panose="05000000000000000000" pitchFamily="2" charset="2"/>
              <a:buChar char="q"/>
            </a:pPr>
            <a:r>
              <a:rPr lang="en-US" sz="2000" b="1" dirty="0" smtClean="0"/>
              <a:t>Often </a:t>
            </a:r>
            <a:r>
              <a:rPr lang="en-US" sz="2000" b="1" dirty="0" err="1" smtClean="0">
                <a:solidFill>
                  <a:srgbClr val="0000FF"/>
                </a:solidFill>
              </a:rPr>
              <a:t>C</a:t>
            </a:r>
            <a:r>
              <a:rPr lang="en-US" sz="2000" b="1" baseline="-25000" dirty="0" err="1" smtClean="0">
                <a:solidFill>
                  <a:srgbClr val="0000FF"/>
                </a:solidFill>
              </a:rPr>
              <a:t>v</a:t>
            </a:r>
            <a:r>
              <a:rPr lang="en-US" sz="2000" b="1" dirty="0" smtClean="0"/>
              <a:t> as obtained by the </a:t>
            </a:r>
            <a:r>
              <a:rPr lang="en-US" sz="2000" b="1" dirty="0" smtClean="0">
                <a:solidFill>
                  <a:srgbClr val="FF0000"/>
                </a:solidFill>
              </a:rPr>
              <a:t>square time </a:t>
            </a:r>
            <a:r>
              <a:rPr lang="en-US" sz="2000" b="1" dirty="0" smtClean="0"/>
              <a:t>method is slightly </a:t>
            </a:r>
            <a:r>
              <a:rPr lang="en-US" sz="2000" b="1" dirty="0" smtClean="0">
                <a:solidFill>
                  <a:srgbClr val="FF0000"/>
                </a:solidFill>
              </a:rPr>
              <a:t>greater</a:t>
            </a:r>
            <a:r>
              <a:rPr lang="en-US" sz="2000" b="1" dirty="0" smtClean="0"/>
              <a:t> than </a:t>
            </a:r>
            <a:r>
              <a:rPr lang="en-US" sz="2000" b="1" dirty="0" err="1" smtClean="0">
                <a:solidFill>
                  <a:srgbClr val="0000FF"/>
                </a:solidFill>
              </a:rPr>
              <a:t>C</a:t>
            </a:r>
            <a:r>
              <a:rPr lang="en-US" sz="2000" b="1" baseline="-25000" dirty="0" err="1" smtClean="0">
                <a:solidFill>
                  <a:srgbClr val="0000FF"/>
                </a:solidFill>
              </a:rPr>
              <a:t>v</a:t>
            </a:r>
            <a:r>
              <a:rPr lang="en-US" sz="2000" b="1" dirty="0" smtClean="0">
                <a:solidFill>
                  <a:srgbClr val="0000FF"/>
                </a:solidFill>
              </a:rPr>
              <a:t> </a:t>
            </a:r>
            <a:r>
              <a:rPr lang="en-US" sz="2000" b="1" dirty="0" smtClean="0"/>
              <a:t>by the </a:t>
            </a:r>
            <a:r>
              <a:rPr lang="en-US" sz="2000" b="1" dirty="0" smtClean="0">
                <a:solidFill>
                  <a:srgbClr val="FF0000"/>
                </a:solidFill>
              </a:rPr>
              <a:t>log t</a:t>
            </a:r>
            <a:r>
              <a:rPr lang="en-US" sz="2000" b="1" dirty="0" smtClean="0"/>
              <a:t> fitting method.</a:t>
            </a:r>
            <a:endParaRPr lang="en-US" sz="2000" b="1" dirty="0"/>
          </a:p>
        </p:txBody>
      </p:sp>
      <p:sp>
        <p:nvSpPr>
          <p:cNvPr id="9" name="TextBox 8"/>
          <p:cNvSpPr txBox="1"/>
          <p:nvPr/>
        </p:nvSpPr>
        <p:spPr>
          <a:xfrm>
            <a:off x="352945" y="4907063"/>
            <a:ext cx="8347587" cy="707886"/>
          </a:xfrm>
          <a:prstGeom prst="rect">
            <a:avLst/>
          </a:prstGeom>
          <a:noFill/>
        </p:spPr>
        <p:txBody>
          <a:bodyPr wrap="square" rtlCol="0">
            <a:spAutoFit/>
          </a:bodyPr>
          <a:lstStyle/>
          <a:p>
            <a:pPr marL="342900" indent="-342900" algn="just">
              <a:buFont typeface="Wingdings" panose="05000000000000000000" pitchFamily="2" charset="2"/>
              <a:buChar char="q"/>
            </a:pPr>
            <a:r>
              <a:rPr lang="en-US" sz="2000" b="1" dirty="0" err="1" smtClean="0">
                <a:solidFill>
                  <a:srgbClr val="0000FF"/>
                </a:solidFill>
              </a:rPr>
              <a:t>C</a:t>
            </a:r>
            <a:r>
              <a:rPr lang="en-US" sz="2000" b="1" baseline="-25000" dirty="0" err="1" smtClean="0">
                <a:solidFill>
                  <a:srgbClr val="0000FF"/>
                </a:solidFill>
              </a:rPr>
              <a:t>v</a:t>
            </a:r>
            <a:r>
              <a:rPr lang="en-US" sz="2000" b="1" dirty="0" smtClean="0"/>
              <a:t> is determined for a </a:t>
            </a:r>
            <a:r>
              <a:rPr lang="en-US" sz="2000" b="1" dirty="0" smtClean="0">
                <a:solidFill>
                  <a:srgbClr val="FF0000"/>
                </a:solidFill>
              </a:rPr>
              <a:t>specific</a:t>
            </a:r>
            <a:r>
              <a:rPr lang="en-US" sz="2000" b="1" dirty="0" smtClean="0"/>
              <a:t> load increment. It is different from load increment to another.</a:t>
            </a:r>
            <a:endParaRPr lang="en-US" sz="2000" b="1" dirty="0"/>
          </a:p>
        </p:txBody>
      </p:sp>
    </p:spTree>
    <p:extLst>
      <p:ext uri="{BB962C8B-B14F-4D97-AF65-F5344CB8AC3E}">
        <p14:creationId xmlns:p14="http://schemas.microsoft.com/office/powerpoint/2010/main" val="59613863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3326523" y="491535"/>
            <a:ext cx="2036379" cy="521882"/>
          </a:xfrm>
          <a:prstGeom prst="rect">
            <a:avLst/>
          </a:prstGeom>
        </p:spPr>
        <p:txBody>
          <a:bodyPr anchor="ctr"/>
          <a:lstStyle/>
          <a:p>
            <a:pPr algn="ctr" eaLnBrk="1" fontAlgn="auto" hangingPunct="1">
              <a:spcBef>
                <a:spcPts val="0"/>
              </a:spcBef>
              <a:spcAft>
                <a:spcPts val="0"/>
              </a:spcAft>
              <a:defRPr/>
            </a:pPr>
            <a:r>
              <a:rPr lang="en-US" sz="4800" b="1" u="sng" dirty="0">
                <a:solidFill>
                  <a:srgbClr val="00B0F0"/>
                </a:solidFill>
                <a:effectLst>
                  <a:outerShdw blurRad="38100" dist="38100" dir="2700000" algn="tl">
                    <a:srgbClr val="000000">
                      <a:alpha val="43137"/>
                    </a:srgbClr>
                  </a:outerShdw>
                </a:effectLst>
                <a:latin typeface="+mn-lt"/>
                <a:cs typeface="Times New Roman" pitchFamily="18" charset="0"/>
              </a:rPr>
              <a:t>Topics</a:t>
            </a:r>
            <a:endParaRPr lang="en-US" sz="4800" b="1" u="sng" dirty="0">
              <a:solidFill>
                <a:srgbClr val="00B0F0"/>
              </a:solidFill>
              <a:effectLst>
                <a:outerShdw blurRad="38100" dist="38100" dir="2700000" algn="tl">
                  <a:srgbClr val="000000">
                    <a:alpha val="43137"/>
                  </a:srgbClr>
                </a:outerShdw>
              </a:effectLst>
              <a:latin typeface="+mn-lt"/>
              <a:cs typeface="Tahoma" pitchFamily="34" charset="0"/>
            </a:endParaRPr>
          </a:p>
        </p:txBody>
      </p:sp>
      <p:sp>
        <p:nvSpPr>
          <p:cNvPr id="8" name="Rectangle 7"/>
          <p:cNvSpPr/>
          <p:nvPr/>
        </p:nvSpPr>
        <p:spPr>
          <a:xfrm>
            <a:off x="0" y="0"/>
            <a:ext cx="9144000" cy="3048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0" y="300038"/>
            <a:ext cx="9144000" cy="152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Content Placeholder 2"/>
          <p:cNvSpPr>
            <a:spLocks noGrp="1"/>
          </p:cNvSpPr>
          <p:nvPr>
            <p:ph idx="1"/>
          </p:nvPr>
        </p:nvSpPr>
        <p:spPr>
          <a:xfrm>
            <a:off x="642028" y="1200446"/>
            <a:ext cx="8155131" cy="5361719"/>
          </a:xfrm>
          <a:ln>
            <a:miter lim="800000"/>
            <a:headEnd/>
            <a:tailEnd/>
          </a:ln>
        </p:spPr>
        <p:txBody>
          <a:bodyPr vert="horz" lIns="91440" tIns="45720" rIns="91440" bIns="45720" rtlCol="0">
            <a:noAutofit/>
          </a:bodyPr>
          <a:lstStyle/>
          <a:p>
            <a:pPr marL="539750" indent="-357188">
              <a:lnSpc>
                <a:spcPct val="120000"/>
              </a:lnSpc>
              <a:spcBef>
                <a:spcPts val="0"/>
              </a:spcBef>
              <a:buFont typeface="Wingdings" pitchFamily="2" charset="2"/>
              <a:buChar char="q"/>
            </a:pPr>
            <a:r>
              <a:rPr lang="en-US" sz="2400" b="1" dirty="0" smtClean="0"/>
              <a:t>INTRODUCTION </a:t>
            </a:r>
          </a:p>
          <a:p>
            <a:pPr marL="539750" indent="-357188">
              <a:lnSpc>
                <a:spcPct val="120000"/>
              </a:lnSpc>
              <a:spcBef>
                <a:spcPts val="0"/>
              </a:spcBef>
              <a:buFont typeface="Wingdings" pitchFamily="2" charset="2"/>
              <a:buChar char="q"/>
            </a:pPr>
            <a:r>
              <a:rPr lang="en-US" sz="2400" b="1" dirty="0" smtClean="0"/>
              <a:t>ELASTIC SETTLEMENT</a:t>
            </a:r>
          </a:p>
          <a:p>
            <a:pPr marL="539750" indent="-19050">
              <a:lnSpc>
                <a:spcPct val="120000"/>
              </a:lnSpc>
              <a:spcBef>
                <a:spcPts val="0"/>
              </a:spcBef>
            </a:pPr>
            <a:r>
              <a:rPr lang="en-US" sz="2400" b="1" dirty="0"/>
              <a:t>Stress distribution in soil masses</a:t>
            </a:r>
          </a:p>
          <a:p>
            <a:pPr marL="539750" indent="-357188">
              <a:lnSpc>
                <a:spcPct val="120000"/>
              </a:lnSpc>
              <a:spcBef>
                <a:spcPts val="0"/>
              </a:spcBef>
              <a:buFont typeface="Wingdings" pitchFamily="2" charset="2"/>
              <a:buChar char="q"/>
            </a:pPr>
            <a:r>
              <a:rPr lang="en-US" sz="2400" b="1" dirty="0" smtClean="0"/>
              <a:t>CONSOLIDATION SETTLEMENT</a:t>
            </a:r>
          </a:p>
          <a:p>
            <a:pPr marL="539750" indent="-19050">
              <a:lnSpc>
                <a:spcPct val="120000"/>
              </a:lnSpc>
              <a:spcBef>
                <a:spcPts val="0"/>
              </a:spcBef>
            </a:pPr>
            <a:r>
              <a:rPr lang="en-US" sz="2400" b="1" dirty="0"/>
              <a:t>Fundamentals of consolidation</a:t>
            </a:r>
          </a:p>
          <a:p>
            <a:pPr marL="539750" indent="-19050">
              <a:lnSpc>
                <a:spcPct val="120000"/>
              </a:lnSpc>
              <a:spcBef>
                <a:spcPts val="0"/>
              </a:spcBef>
            </a:pPr>
            <a:r>
              <a:rPr lang="en-US" sz="2400" b="1" dirty="0" smtClean="0"/>
              <a:t>Calculation of One-Dimensional Consolidation </a:t>
            </a:r>
            <a:r>
              <a:rPr lang="en-US" sz="2400" b="1" dirty="0"/>
              <a:t>Settlement</a:t>
            </a:r>
          </a:p>
          <a:p>
            <a:pPr marL="539750" indent="-19050">
              <a:lnSpc>
                <a:spcPct val="120000"/>
              </a:lnSpc>
              <a:spcBef>
                <a:spcPts val="0"/>
              </a:spcBef>
            </a:pPr>
            <a:r>
              <a:rPr lang="en-US" sz="2400" b="1" dirty="0"/>
              <a:t>One-dimensional Laboratory Consolidation </a:t>
            </a:r>
            <a:r>
              <a:rPr lang="en-US" sz="2400" b="1" dirty="0" smtClean="0"/>
              <a:t>Test</a:t>
            </a:r>
          </a:p>
          <a:p>
            <a:pPr marL="630238" indent="-109538">
              <a:lnSpc>
                <a:spcPct val="120000"/>
              </a:lnSpc>
              <a:spcBef>
                <a:spcPts val="0"/>
              </a:spcBef>
              <a:buClr>
                <a:schemeClr val="tx1"/>
              </a:buClr>
            </a:pPr>
            <a:r>
              <a:rPr lang="en-US" sz="2400" b="1" dirty="0"/>
              <a:t>Calculation of Settlement from One-Dimensional Primary  Consolidation</a:t>
            </a:r>
          </a:p>
          <a:p>
            <a:pPr marL="539750" indent="-357188">
              <a:lnSpc>
                <a:spcPct val="120000"/>
              </a:lnSpc>
              <a:spcBef>
                <a:spcPts val="0"/>
              </a:spcBef>
              <a:buFont typeface="Wingdings" pitchFamily="2" charset="2"/>
              <a:buChar char="q"/>
            </a:pPr>
            <a:r>
              <a:rPr lang="en-US" sz="2400" b="1" dirty="0" smtClean="0"/>
              <a:t>TIME RATE OF CONSOLIDATION SETTLEMENT</a:t>
            </a:r>
          </a:p>
          <a:p>
            <a:pPr marL="630238" indent="-109538">
              <a:lnSpc>
                <a:spcPct val="120000"/>
              </a:lnSpc>
              <a:spcBef>
                <a:spcPts val="0"/>
              </a:spcBef>
              <a:buClr>
                <a:schemeClr val="tx1"/>
              </a:buClr>
            </a:pPr>
            <a:r>
              <a:rPr lang="en-US" sz="2400" b="1" dirty="0"/>
              <a:t>1-D theory of consolidation </a:t>
            </a:r>
          </a:p>
          <a:p>
            <a:pPr marL="539750" indent="-357188">
              <a:lnSpc>
                <a:spcPct val="120000"/>
              </a:lnSpc>
              <a:spcBef>
                <a:spcPts val="0"/>
              </a:spcBef>
              <a:buFont typeface="Wingdings" pitchFamily="2" charset="2"/>
              <a:buChar char="q"/>
            </a:pPr>
            <a:r>
              <a:rPr lang="en-US" sz="2400" b="1" dirty="0" smtClean="0">
                <a:solidFill>
                  <a:srgbClr val="FF0000"/>
                </a:solidFill>
              </a:rPr>
              <a:t>SECONDARY CONSOLIDATION SETTLEMENT</a:t>
            </a:r>
            <a:endParaRPr lang="en-US" sz="2400" b="1" dirty="0">
              <a:solidFill>
                <a:srgbClr val="FF0000"/>
              </a:solidFill>
            </a:endParaRPr>
          </a:p>
        </p:txBody>
      </p:sp>
    </p:spTree>
    <p:extLst>
      <p:ext uri="{BB962C8B-B14F-4D97-AF65-F5344CB8AC3E}">
        <p14:creationId xmlns:p14="http://schemas.microsoft.com/office/powerpoint/2010/main" val="49389309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208260" y="431569"/>
            <a:ext cx="8200001" cy="43884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b="1" dirty="0" smtClean="0"/>
              <a:t>The </a:t>
            </a:r>
            <a:r>
              <a:rPr lang="en-US" b="1" dirty="0" smtClean="0">
                <a:solidFill>
                  <a:schemeClr val="accent3">
                    <a:lumMod val="75000"/>
                  </a:schemeClr>
                </a:solidFill>
              </a:rPr>
              <a:t>total soil settlement </a:t>
            </a:r>
            <a:r>
              <a:rPr lang="en-US" sz="2400" b="1" i="1" dirty="0" smtClean="0">
                <a:solidFill>
                  <a:schemeClr val="accent3">
                    <a:lumMod val="75000"/>
                  </a:schemeClr>
                </a:solidFill>
                <a:latin typeface="Baskerville Old Face" panose="02020602080505020303" pitchFamily="18" charset="0"/>
              </a:rPr>
              <a:t>S</a:t>
            </a:r>
            <a:r>
              <a:rPr lang="en-US" b="1" i="1" baseline="-25000" dirty="0" smtClean="0">
                <a:solidFill>
                  <a:schemeClr val="accent3">
                    <a:lumMod val="75000"/>
                  </a:schemeClr>
                </a:solidFill>
              </a:rPr>
              <a:t> T</a:t>
            </a:r>
            <a:r>
              <a:rPr lang="en-US" b="1" dirty="0" smtClean="0">
                <a:solidFill>
                  <a:schemeClr val="accent3">
                    <a:lumMod val="75000"/>
                  </a:schemeClr>
                </a:solidFill>
              </a:rPr>
              <a:t> </a:t>
            </a:r>
            <a:r>
              <a:rPr lang="en-US" b="1" dirty="0" smtClean="0"/>
              <a:t>may contain one or more of these types:</a:t>
            </a:r>
            <a:endParaRPr lang="en-US" b="1" dirty="0"/>
          </a:p>
        </p:txBody>
      </p:sp>
      <p:graphicFrame>
        <p:nvGraphicFramePr>
          <p:cNvPr id="6" name="Diagram 5"/>
          <p:cNvGraphicFramePr/>
          <p:nvPr>
            <p:extLst>
              <p:ext uri="{D42A27DB-BD31-4B8C-83A1-F6EECF244321}">
                <p14:modId xmlns:p14="http://schemas.microsoft.com/office/powerpoint/2010/main" val="976948242"/>
              </p:ext>
            </p:extLst>
          </p:nvPr>
        </p:nvGraphicFramePr>
        <p:xfrm>
          <a:off x="0" y="794991"/>
          <a:ext cx="8942961" cy="47068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stretch>
            <a:fillRect/>
          </a:stretch>
        </p:blipFill>
        <p:spPr>
          <a:xfrm>
            <a:off x="2910928" y="1248587"/>
            <a:ext cx="439187" cy="423893"/>
          </a:xfrm>
          <a:prstGeom prst="rect">
            <a:avLst/>
          </a:prstGeom>
        </p:spPr>
      </p:pic>
      <p:pic>
        <p:nvPicPr>
          <p:cNvPr id="9" name="Picture 8"/>
          <p:cNvPicPr>
            <a:picLocks noChangeAspect="1"/>
          </p:cNvPicPr>
          <p:nvPr/>
        </p:nvPicPr>
        <p:blipFill rotWithShape="1">
          <a:blip r:embed="rId9"/>
          <a:srcRect l="1" r="21371" b="6089"/>
          <a:stretch/>
        </p:blipFill>
        <p:spPr>
          <a:xfrm>
            <a:off x="5861606" y="1285899"/>
            <a:ext cx="449941" cy="444639"/>
          </a:xfrm>
          <a:prstGeom prst="rect">
            <a:avLst/>
          </a:prstGeom>
        </p:spPr>
      </p:pic>
      <p:pic>
        <p:nvPicPr>
          <p:cNvPr id="11" name="Picture 10"/>
          <p:cNvPicPr>
            <a:picLocks noChangeAspect="1"/>
          </p:cNvPicPr>
          <p:nvPr/>
        </p:nvPicPr>
        <p:blipFill>
          <a:blip r:embed="rId10"/>
          <a:stretch>
            <a:fillRect/>
          </a:stretch>
        </p:blipFill>
        <p:spPr>
          <a:xfrm>
            <a:off x="130506" y="1191892"/>
            <a:ext cx="432607" cy="417542"/>
          </a:xfrm>
          <a:prstGeom prst="rect">
            <a:avLst/>
          </a:prstGeom>
        </p:spPr>
      </p:pic>
      <p:sp>
        <p:nvSpPr>
          <p:cNvPr id="14" name="Content Placeholder 2"/>
          <p:cNvSpPr txBox="1">
            <a:spLocks/>
          </p:cNvSpPr>
          <p:nvPr/>
        </p:nvSpPr>
        <p:spPr>
          <a:xfrm>
            <a:off x="208260" y="0"/>
            <a:ext cx="4357140" cy="431569"/>
          </a:xfrm>
          <a:prstGeom prst="rect">
            <a:avLst/>
          </a:prstGeom>
          <a:solidFill>
            <a:schemeClr val="bg1"/>
          </a:solidFill>
        </p:spPr>
        <p:txBody>
          <a:bodyPr vert="horz" lIns="91440" tIns="45720" rIns="91440" bIns="45720" rtlCol="0">
            <a:noAutofit/>
          </a:bodyPr>
          <a:lstStyle>
            <a:defPPr>
              <a:defRPr lang="en-US"/>
            </a:defPPr>
            <a:lvl1pPr defTabSz="685800">
              <a:lnSpc>
                <a:spcPct val="90000"/>
              </a:lnSpc>
              <a:spcBef>
                <a:spcPts val="750"/>
              </a:spcBef>
              <a:buClr>
                <a:srgbClr val="0070C0"/>
              </a:buClr>
              <a:buFont typeface="Arial" panose="020B0604020202020204" pitchFamily="34" charset="0"/>
              <a:buNone/>
              <a:defRPr sz="2800" b="1" u="sng">
                <a:solidFill>
                  <a:schemeClr val="accent6">
                    <a:lumMod val="75000"/>
                  </a:schemeClr>
                </a:solidFill>
              </a:defRPr>
            </a:lvl1pPr>
          </a:lstStyle>
          <a:p>
            <a:r>
              <a:rPr lang="en-US" dirty="0"/>
              <a:t> Components of settlement</a:t>
            </a:r>
          </a:p>
        </p:txBody>
      </p:sp>
      <p:sp>
        <p:nvSpPr>
          <p:cNvPr id="12" name="Rectangle 11"/>
          <p:cNvSpPr/>
          <p:nvPr/>
        </p:nvSpPr>
        <p:spPr>
          <a:xfrm>
            <a:off x="1358796" y="5898247"/>
            <a:ext cx="2949464" cy="584775"/>
          </a:xfrm>
          <a:prstGeom prst="rect">
            <a:avLst/>
          </a:prstGeom>
          <a:solidFill>
            <a:schemeClr val="bg2">
              <a:lumMod val="90000"/>
            </a:schemeClr>
          </a:solidFill>
        </p:spPr>
        <p:txBody>
          <a:bodyPr wrap="square">
            <a:spAutoFit/>
          </a:bodyPr>
          <a:lstStyle/>
          <a:p>
            <a:r>
              <a:rPr lang="en-US" sz="3200" b="1" dirty="0" smtClean="0">
                <a:solidFill>
                  <a:srgbClr val="FF0000"/>
                </a:solidFill>
              </a:rPr>
              <a:t>S</a:t>
            </a:r>
            <a:r>
              <a:rPr lang="en-US" sz="3200" b="1" baseline="-25000" dirty="0" smtClean="0">
                <a:solidFill>
                  <a:srgbClr val="FF0000"/>
                </a:solidFill>
              </a:rPr>
              <a:t>T</a:t>
            </a:r>
            <a:r>
              <a:rPr lang="en-US" sz="3200" b="1" dirty="0" smtClean="0">
                <a:solidFill>
                  <a:srgbClr val="FF0000"/>
                </a:solidFill>
              </a:rPr>
              <a:t> = S</a:t>
            </a:r>
            <a:r>
              <a:rPr lang="en-US" sz="3200" b="1" baseline="-25000" dirty="0" smtClean="0">
                <a:solidFill>
                  <a:srgbClr val="FF0000"/>
                </a:solidFill>
              </a:rPr>
              <a:t>e</a:t>
            </a:r>
            <a:r>
              <a:rPr lang="en-US" sz="3200" b="1" dirty="0" smtClean="0">
                <a:solidFill>
                  <a:srgbClr val="FF0000"/>
                </a:solidFill>
              </a:rPr>
              <a:t>  +  </a:t>
            </a:r>
            <a:r>
              <a:rPr lang="en-US" sz="3200" b="1" dirty="0" err="1" smtClean="0">
                <a:solidFill>
                  <a:srgbClr val="FF0000"/>
                </a:solidFill>
              </a:rPr>
              <a:t>S</a:t>
            </a:r>
            <a:r>
              <a:rPr lang="en-US" sz="3200" b="1" baseline="-25000" dirty="0" err="1" smtClean="0">
                <a:solidFill>
                  <a:srgbClr val="FF0000"/>
                </a:solidFill>
              </a:rPr>
              <a:t>c</a:t>
            </a:r>
            <a:r>
              <a:rPr lang="en-US" sz="3200" b="1" dirty="0" smtClean="0">
                <a:solidFill>
                  <a:srgbClr val="FF0000"/>
                </a:solidFill>
              </a:rPr>
              <a:t> +  </a:t>
            </a:r>
            <a:r>
              <a:rPr lang="en-US" sz="3200" b="1" dirty="0" err="1" smtClean="0">
                <a:solidFill>
                  <a:srgbClr val="FF0000"/>
                </a:solidFill>
              </a:rPr>
              <a:t>S</a:t>
            </a:r>
            <a:r>
              <a:rPr lang="en-US" sz="3200" b="1" baseline="-25000" dirty="0" err="1" smtClean="0">
                <a:solidFill>
                  <a:srgbClr val="FF0000"/>
                </a:solidFill>
              </a:rPr>
              <a:t>s</a:t>
            </a:r>
            <a:endParaRPr lang="en-US" sz="3200" b="1" dirty="0">
              <a:solidFill>
                <a:srgbClr val="FF0000"/>
              </a:solidFill>
            </a:endParaRPr>
          </a:p>
        </p:txBody>
      </p:sp>
      <p:sp>
        <p:nvSpPr>
          <p:cNvPr id="13" name="Oval 12"/>
          <p:cNvSpPr/>
          <p:nvPr/>
        </p:nvSpPr>
        <p:spPr>
          <a:xfrm>
            <a:off x="3678394" y="5898247"/>
            <a:ext cx="629866" cy="62986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47765" y="793376"/>
            <a:ext cx="3321423" cy="4921624"/>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V="1">
            <a:off x="4308260" y="5469924"/>
            <a:ext cx="1339505" cy="6081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992758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94138" y="576964"/>
            <a:ext cx="8166538" cy="3954929"/>
          </a:xfrm>
          <a:prstGeom prst="rect">
            <a:avLst/>
          </a:prstGeom>
        </p:spPr>
        <p:txBody>
          <a:bodyPr wrap="square">
            <a:spAutoFit/>
          </a:bodyPr>
          <a:lstStyle/>
          <a:p>
            <a:pPr marL="346075" lvl="0" indent="-346075" algn="just">
              <a:spcBef>
                <a:spcPts val="600"/>
              </a:spcBef>
              <a:buClr>
                <a:srgbClr val="FF0000"/>
              </a:buClr>
              <a:buSzPct val="150000"/>
              <a:buFont typeface="Arial" panose="020B0604020202020204" pitchFamily="34" charset="0"/>
              <a:buChar char="•"/>
            </a:pPr>
            <a:r>
              <a:rPr lang="en-US" sz="2400" b="1" dirty="0" smtClean="0"/>
              <a:t>In some soils (especially recent organic soils) the compression continues under constant loading after all of the </a:t>
            </a:r>
            <a:r>
              <a:rPr lang="en-US" sz="2400" b="1" dirty="0" smtClean="0">
                <a:solidFill>
                  <a:srgbClr val="339933"/>
                </a:solidFill>
              </a:rPr>
              <a:t>excess pore pressure</a:t>
            </a:r>
            <a:r>
              <a:rPr lang="en-US" sz="2400" b="1" dirty="0" smtClean="0"/>
              <a:t> has </a:t>
            </a:r>
            <a:r>
              <a:rPr lang="en-US" sz="2400" b="1" dirty="0" smtClean="0">
                <a:solidFill>
                  <a:srgbClr val="0000FF"/>
                </a:solidFill>
              </a:rPr>
              <a:t>dissipated</a:t>
            </a:r>
            <a:r>
              <a:rPr lang="en-US" sz="2400" b="1" dirty="0" smtClean="0"/>
              <a:t>, i.e. after primary consolidation has ceased.</a:t>
            </a:r>
          </a:p>
          <a:p>
            <a:pPr marL="346075" lvl="0" indent="-346075" algn="just">
              <a:spcBef>
                <a:spcPts val="600"/>
              </a:spcBef>
              <a:buClr>
                <a:srgbClr val="FF0000"/>
              </a:buClr>
              <a:buSzPct val="150000"/>
              <a:buFont typeface="Arial" panose="020B0604020202020204" pitchFamily="34" charset="0"/>
              <a:buChar char="•"/>
            </a:pPr>
            <a:r>
              <a:rPr lang="en-US" sz="2400" b="1" dirty="0" smtClean="0"/>
              <a:t>This is called </a:t>
            </a:r>
            <a:r>
              <a:rPr lang="en-US" sz="2400" b="1" dirty="0" smtClean="0">
                <a:solidFill>
                  <a:srgbClr val="1C31FC"/>
                </a:solidFill>
              </a:rPr>
              <a:t>secondary compression or creep</a:t>
            </a:r>
            <a:r>
              <a:rPr lang="en-US" sz="2400" b="1" dirty="0" smtClean="0"/>
              <a:t>, and it is due to</a:t>
            </a:r>
            <a:r>
              <a:rPr lang="en-US" sz="2400" b="1" dirty="0" smtClean="0">
                <a:solidFill>
                  <a:srgbClr val="339933"/>
                </a:solidFill>
              </a:rPr>
              <a:t> </a:t>
            </a:r>
            <a:r>
              <a:rPr lang="en-US" sz="2400" b="1" dirty="0" smtClean="0">
                <a:solidFill>
                  <a:srgbClr val="0000FF"/>
                </a:solidFill>
              </a:rPr>
              <a:t>plastic</a:t>
            </a:r>
            <a:r>
              <a:rPr lang="en-US" sz="2400" b="1" dirty="0" smtClean="0">
                <a:solidFill>
                  <a:srgbClr val="339933"/>
                </a:solidFill>
              </a:rPr>
              <a:t> </a:t>
            </a:r>
            <a:r>
              <a:rPr lang="en-US" sz="2400" b="1" dirty="0" smtClean="0"/>
              <a:t>adjustment of soil fabrics.</a:t>
            </a:r>
          </a:p>
          <a:p>
            <a:pPr marL="346075" lvl="0" indent="-346075" algn="just">
              <a:spcBef>
                <a:spcPts val="600"/>
              </a:spcBef>
              <a:buClr>
                <a:srgbClr val="FF0000"/>
              </a:buClr>
              <a:buSzPct val="150000"/>
              <a:buFont typeface="Arial" panose="020B0604020202020204" pitchFamily="34" charset="0"/>
              <a:buChar char="•"/>
            </a:pPr>
            <a:r>
              <a:rPr lang="en-US" sz="2400" b="1" dirty="0" smtClean="0"/>
              <a:t>Secondary compression is different from primary consolidation in that it takes place at a </a:t>
            </a:r>
            <a:r>
              <a:rPr lang="en-US" sz="2400" b="1" dirty="0" smtClean="0">
                <a:solidFill>
                  <a:srgbClr val="1C31FC"/>
                </a:solidFill>
              </a:rPr>
              <a:t>constant</a:t>
            </a:r>
            <a:r>
              <a:rPr lang="en-US" sz="2400" b="1" dirty="0" smtClean="0"/>
              <a:t> </a:t>
            </a:r>
            <a:r>
              <a:rPr lang="en-US" sz="2400" b="1" dirty="0" smtClean="0">
                <a:solidFill>
                  <a:srgbClr val="1C31FC"/>
                </a:solidFill>
              </a:rPr>
              <a:t>effective</a:t>
            </a:r>
            <a:r>
              <a:rPr lang="en-US" sz="2400" b="1" dirty="0" smtClean="0"/>
              <a:t> </a:t>
            </a:r>
            <a:r>
              <a:rPr lang="en-US" sz="2400" b="1" dirty="0" smtClean="0">
                <a:solidFill>
                  <a:srgbClr val="1C31FC"/>
                </a:solidFill>
              </a:rPr>
              <a:t>stress</a:t>
            </a:r>
            <a:r>
              <a:rPr lang="en-US" sz="2400" b="1" dirty="0" smtClean="0"/>
              <a:t>.</a:t>
            </a:r>
          </a:p>
          <a:p>
            <a:pPr lvl="0" algn="just">
              <a:spcBef>
                <a:spcPts val="600"/>
              </a:spcBef>
              <a:buClr>
                <a:srgbClr val="FF0000"/>
              </a:buClr>
              <a:buSzPct val="150000"/>
            </a:pPr>
            <a:endParaRPr lang="en-US" sz="2000" b="1" dirty="0" smtClean="0"/>
          </a:p>
        </p:txBody>
      </p:sp>
      <p:sp>
        <p:nvSpPr>
          <p:cNvPr id="16" name="Rectangle 15"/>
          <p:cNvSpPr/>
          <p:nvPr/>
        </p:nvSpPr>
        <p:spPr>
          <a:xfrm>
            <a:off x="5902040" y="3892165"/>
            <a:ext cx="101119" cy="205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
          <p:cNvSpPr txBox="1">
            <a:spLocks/>
          </p:cNvSpPr>
          <p:nvPr/>
        </p:nvSpPr>
        <p:spPr>
          <a:xfrm>
            <a:off x="211729" y="96833"/>
            <a:ext cx="5690311" cy="480131"/>
          </a:xfrm>
          <a:prstGeom prst="rect">
            <a:avLst/>
          </a:prstGeom>
          <a:solidFill>
            <a:schemeClr val="accent2">
              <a:lumMod val="40000"/>
              <a:lumOff val="60000"/>
            </a:schemeClr>
          </a:solidFill>
          <a:ln>
            <a:solidFill>
              <a:srgbClr val="FF0000"/>
            </a:solidFill>
          </a:ln>
        </p:spPr>
        <p:txBody>
          <a:bodyPr vert="horz" lIns="91440" tIns="45720" rIns="91440" bIns="45720" rtlCol="0" anchor="ctr">
            <a:noAutofit/>
          </a:bodyPr>
          <a:lstStyle>
            <a:lvl1pPr defTabSz="685800">
              <a:lnSpc>
                <a:spcPct val="90000"/>
              </a:lnSpc>
              <a:spcBef>
                <a:spcPts val="750"/>
              </a:spcBef>
              <a:buClr>
                <a:srgbClr val="0070C0"/>
              </a:buClr>
              <a:buFont typeface="Arial" panose="020B0604020202020204" pitchFamily="34" charset="0"/>
              <a:buNone/>
              <a:defRPr sz="2800" b="1" u="sng">
                <a:solidFill>
                  <a:schemeClr val="accent1">
                    <a:lumMod val="50000"/>
                  </a:schemeClr>
                </a:solidFill>
              </a:defRPr>
            </a:lvl1pPr>
          </a:lstStyle>
          <a:p>
            <a:r>
              <a:rPr lang="en-US" dirty="0"/>
              <a:t>Secondary Consolidation Settlement</a:t>
            </a:r>
          </a:p>
        </p:txBody>
      </p:sp>
      <p:sp>
        <p:nvSpPr>
          <p:cNvPr id="23" name="Rectangle 22"/>
          <p:cNvSpPr/>
          <p:nvPr/>
        </p:nvSpPr>
        <p:spPr>
          <a:xfrm>
            <a:off x="425666" y="4982621"/>
            <a:ext cx="8135010" cy="1569660"/>
          </a:xfrm>
          <a:prstGeom prst="rect">
            <a:avLst/>
          </a:prstGeom>
        </p:spPr>
        <p:txBody>
          <a:bodyPr wrap="square">
            <a:spAutoFit/>
          </a:bodyPr>
          <a:lstStyle/>
          <a:p>
            <a:pPr marL="342900" indent="-342900" algn="just">
              <a:buClr>
                <a:srgbClr val="FF0000"/>
              </a:buClr>
              <a:buSzPct val="150000"/>
              <a:buFont typeface="Arial" panose="020B0604020202020204" pitchFamily="34" charset="0"/>
              <a:buChar char="•"/>
            </a:pPr>
            <a:r>
              <a:rPr lang="en-US" sz="2400" b="1" dirty="0"/>
              <a:t>The Log-Time plot (of the consolidation test) can be used to estimate the coefficient of secondary compression </a:t>
            </a:r>
            <a:r>
              <a:rPr lang="en-US" sz="2400" b="1" dirty="0">
                <a:solidFill>
                  <a:srgbClr val="0000FF"/>
                </a:solidFill>
              </a:rPr>
              <a:t>C</a:t>
            </a:r>
            <a:r>
              <a:rPr lang="en-US" sz="2400" b="1" baseline="-25000" dirty="0" smtClean="0">
                <a:solidFill>
                  <a:srgbClr val="0000FF"/>
                </a:solidFill>
                <a:sym typeface="Symbol" panose="05050102010706020507" pitchFamily="18" charset="2"/>
              </a:rPr>
              <a:t></a:t>
            </a:r>
            <a:r>
              <a:rPr lang="en-US" sz="2400" b="1" dirty="0">
                <a:sym typeface="Symbol" panose="05050102010706020507" pitchFamily="18" charset="2"/>
              </a:rPr>
              <a:t> </a:t>
            </a:r>
            <a:r>
              <a:rPr lang="en-US" sz="2400" b="1" dirty="0" smtClean="0"/>
              <a:t>as </a:t>
            </a:r>
            <a:r>
              <a:rPr lang="en-US" sz="2400" b="1" dirty="0"/>
              <a:t>the slope of the straight line portion of </a:t>
            </a:r>
            <a:r>
              <a:rPr lang="en-US" sz="2400" b="1" dirty="0">
                <a:solidFill>
                  <a:srgbClr val="0000FF"/>
                </a:solidFill>
              </a:rPr>
              <a:t>e vs. log time</a:t>
            </a:r>
            <a:r>
              <a:rPr lang="en-US" sz="2400" b="1" dirty="0"/>
              <a:t> curve which occurs after primary consolidation is complete.</a:t>
            </a:r>
          </a:p>
        </p:txBody>
      </p:sp>
      <p:sp>
        <p:nvSpPr>
          <p:cNvPr id="25" name="Rectangle 24"/>
          <p:cNvSpPr/>
          <p:nvPr/>
        </p:nvSpPr>
        <p:spPr>
          <a:xfrm>
            <a:off x="425666" y="4105518"/>
            <a:ext cx="8135010" cy="830997"/>
          </a:xfrm>
          <a:prstGeom prst="rect">
            <a:avLst/>
          </a:prstGeom>
        </p:spPr>
        <p:txBody>
          <a:bodyPr wrap="square">
            <a:spAutoFit/>
          </a:bodyPr>
          <a:lstStyle/>
          <a:p>
            <a:pPr marL="342900" indent="-342900" algn="just">
              <a:buClr>
                <a:srgbClr val="FF0000"/>
              </a:buClr>
              <a:buSzPct val="150000"/>
              <a:buFont typeface="Arial" panose="020B0604020202020204" pitchFamily="34" charset="0"/>
              <a:buChar char="•"/>
            </a:pPr>
            <a:r>
              <a:rPr lang="en-US" sz="2400" b="1" dirty="0"/>
              <a:t>This settlement can be calculated using the secondary compression index, </a:t>
            </a:r>
            <a:r>
              <a:rPr lang="en-US" sz="2400" b="1" dirty="0">
                <a:solidFill>
                  <a:srgbClr val="1C31FC"/>
                </a:solidFill>
              </a:rPr>
              <a:t>C</a:t>
            </a:r>
            <a:r>
              <a:rPr lang="en-US" sz="2400" b="1" baseline="-25000" dirty="0">
                <a:solidFill>
                  <a:srgbClr val="1C31FC"/>
                </a:solidFill>
                <a:sym typeface="Symbol" panose="05050102010706020507" pitchFamily="18" charset="2"/>
              </a:rPr>
              <a:t></a:t>
            </a:r>
            <a:r>
              <a:rPr lang="en-US" sz="2400" b="1" dirty="0" smtClean="0"/>
              <a:t>. </a:t>
            </a:r>
            <a:endParaRPr lang="en-US" sz="2400" b="1" dirty="0"/>
          </a:p>
        </p:txBody>
      </p:sp>
    </p:spTree>
    <p:extLst>
      <p:ext uri="{BB962C8B-B14F-4D97-AF65-F5344CB8AC3E}">
        <p14:creationId xmlns:p14="http://schemas.microsoft.com/office/powerpoint/2010/main" val="186296637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b="7584"/>
          <a:stretch/>
        </p:blipFill>
        <p:spPr>
          <a:xfrm>
            <a:off x="4981903" y="436265"/>
            <a:ext cx="3984937" cy="4925708"/>
          </a:xfrm>
          <a:prstGeom prst="rect">
            <a:avLst/>
          </a:prstGeom>
        </p:spPr>
      </p:pic>
      <p:sp>
        <p:nvSpPr>
          <p:cNvPr id="17" name="Rectangle 16"/>
          <p:cNvSpPr/>
          <p:nvPr/>
        </p:nvSpPr>
        <p:spPr>
          <a:xfrm>
            <a:off x="172985" y="137147"/>
            <a:ext cx="8390567" cy="830997"/>
          </a:xfrm>
          <a:prstGeom prst="rect">
            <a:avLst/>
          </a:prstGeom>
        </p:spPr>
        <p:txBody>
          <a:bodyPr wrap="square">
            <a:spAutoFit/>
          </a:bodyPr>
          <a:lstStyle/>
          <a:p>
            <a:pPr marL="342900" lvl="0" indent="-342900" algn="just">
              <a:buClr>
                <a:srgbClr val="FF0000"/>
              </a:buClr>
              <a:buSzPct val="150000"/>
              <a:buFont typeface="Arial" panose="020B0604020202020204" pitchFamily="34" charset="0"/>
              <a:buChar char="•"/>
            </a:pPr>
            <a:r>
              <a:rPr lang="en-US" sz="2400" b="1" dirty="0"/>
              <a:t>The magnitude of the secondary consolidation can be calculated </a:t>
            </a:r>
            <a:r>
              <a:rPr lang="en-US" sz="2400" b="1" dirty="0" smtClean="0"/>
              <a:t>as:</a:t>
            </a:r>
          </a:p>
        </p:txBody>
      </p:sp>
      <p:pic>
        <p:nvPicPr>
          <p:cNvPr id="8" name="Picture 7"/>
          <p:cNvPicPr>
            <a:picLocks noChangeAspect="1"/>
          </p:cNvPicPr>
          <p:nvPr/>
        </p:nvPicPr>
        <p:blipFill>
          <a:blip r:embed="rId4">
            <a:clrChange>
              <a:clrFrom>
                <a:srgbClr val="FFFFFF"/>
              </a:clrFrom>
              <a:clrTo>
                <a:srgbClr val="FFFFFF">
                  <a:alpha val="0"/>
                </a:srgbClr>
              </a:clrTo>
            </a:clrChange>
          </a:blip>
          <a:stretch>
            <a:fillRect/>
          </a:stretch>
        </p:blipFill>
        <p:spPr>
          <a:xfrm>
            <a:off x="7402461" y="1788631"/>
            <a:ext cx="1553395" cy="1224441"/>
          </a:xfrm>
          <a:prstGeom prst="rect">
            <a:avLst/>
          </a:prstGeom>
        </p:spPr>
      </p:pic>
      <p:sp>
        <p:nvSpPr>
          <p:cNvPr id="15" name="Text Box 7"/>
          <p:cNvSpPr txBox="1">
            <a:spLocks noChangeArrowheads="1"/>
          </p:cNvSpPr>
          <p:nvPr/>
        </p:nvSpPr>
        <p:spPr bwMode="auto">
          <a:xfrm rot="16200000">
            <a:off x="4072249" y="1488102"/>
            <a:ext cx="164802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latin typeface="Tahoma" panose="020B0604030504040204" pitchFamily="34" charset="0"/>
              </a:rPr>
              <a:t>void </a:t>
            </a:r>
            <a:r>
              <a:rPr lang="en-US" dirty="0" smtClean="0">
                <a:latin typeface="Tahoma" panose="020B0604030504040204" pitchFamily="34" charset="0"/>
              </a:rPr>
              <a:t>ratio, e</a:t>
            </a:r>
            <a:endParaRPr lang="en-AU" dirty="0">
              <a:latin typeface="Tahoma" panose="020B0604030504040204" pitchFamily="34" charset="0"/>
            </a:endParaRPr>
          </a:p>
        </p:txBody>
      </p:sp>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6181486" y="5356552"/>
            <a:ext cx="2227698" cy="598486"/>
          </a:xfrm>
          <a:prstGeom prst="rect">
            <a:avLst/>
          </a:prstGeom>
        </p:spPr>
      </p:pic>
      <p:sp>
        <p:nvSpPr>
          <p:cNvPr id="13" name="Rectangle 12"/>
          <p:cNvSpPr/>
          <p:nvPr/>
        </p:nvSpPr>
        <p:spPr>
          <a:xfrm>
            <a:off x="8032479" y="4271515"/>
            <a:ext cx="344966" cy="369332"/>
          </a:xfrm>
          <a:prstGeom prst="rect">
            <a:avLst/>
          </a:prstGeom>
        </p:spPr>
        <p:txBody>
          <a:bodyPr wrap="none">
            <a:spAutoFit/>
          </a:bodyPr>
          <a:lstStyle/>
          <a:p>
            <a:r>
              <a:rPr lang="en-US" i="1" dirty="0" smtClean="0">
                <a:latin typeface="Tahoma" panose="020B0604030504040204" pitchFamily="34" charset="0"/>
              </a:rPr>
              <a:t>t</a:t>
            </a:r>
            <a:r>
              <a:rPr lang="en-US" i="1" baseline="-25000" dirty="0" smtClean="0">
                <a:latin typeface="Tahoma" panose="020B0604030504040204" pitchFamily="34" charset="0"/>
              </a:rPr>
              <a:t>1</a:t>
            </a:r>
            <a:endParaRPr lang="en-US" i="1" baseline="-25000" dirty="0"/>
          </a:p>
        </p:txBody>
      </p:sp>
      <p:sp>
        <p:nvSpPr>
          <p:cNvPr id="19" name="Rectangle 18"/>
          <p:cNvSpPr/>
          <p:nvPr/>
        </p:nvSpPr>
        <p:spPr>
          <a:xfrm>
            <a:off x="8409184" y="4279521"/>
            <a:ext cx="344966" cy="369332"/>
          </a:xfrm>
          <a:prstGeom prst="rect">
            <a:avLst/>
          </a:prstGeom>
        </p:spPr>
        <p:txBody>
          <a:bodyPr wrap="none">
            <a:spAutoFit/>
          </a:bodyPr>
          <a:lstStyle/>
          <a:p>
            <a:r>
              <a:rPr lang="en-US" i="1" dirty="0" smtClean="0">
                <a:latin typeface="Tahoma" panose="020B0604030504040204" pitchFamily="34" charset="0"/>
              </a:rPr>
              <a:t>t</a:t>
            </a:r>
            <a:r>
              <a:rPr lang="en-US" i="1" baseline="-25000" dirty="0" smtClean="0">
                <a:latin typeface="Tahoma" panose="020B0604030504040204" pitchFamily="34" charset="0"/>
              </a:rPr>
              <a:t>2</a:t>
            </a:r>
            <a:endParaRPr lang="en-US" i="1" baseline="-25000" dirty="0"/>
          </a:p>
        </p:txBody>
      </p:sp>
      <p:sp>
        <p:nvSpPr>
          <p:cNvPr id="20" name="Rectangle 19"/>
          <p:cNvSpPr/>
          <p:nvPr/>
        </p:nvSpPr>
        <p:spPr>
          <a:xfrm>
            <a:off x="8099964" y="3559389"/>
            <a:ext cx="463588" cy="369332"/>
          </a:xfrm>
          <a:prstGeom prst="rect">
            <a:avLst/>
          </a:prstGeom>
        </p:spPr>
        <p:txBody>
          <a:bodyPr wrap="none">
            <a:spAutoFit/>
          </a:bodyPr>
          <a:lstStyle/>
          <a:p>
            <a:r>
              <a:rPr lang="en-US" dirty="0" smtClean="0">
                <a:latin typeface="Symbol" panose="05050102010706020507" pitchFamily="18" charset="2"/>
              </a:rPr>
              <a:t>D</a:t>
            </a:r>
            <a:r>
              <a:rPr lang="en-US" i="1" dirty="0" smtClean="0">
                <a:latin typeface="Tahoma" panose="020B0604030504040204" pitchFamily="34" charset="0"/>
              </a:rPr>
              <a:t>e</a:t>
            </a:r>
            <a:endParaRPr lang="en-US" i="1" baseline="-25000" dirty="0"/>
          </a:p>
        </p:txBody>
      </p:sp>
      <p:sp>
        <p:nvSpPr>
          <p:cNvPr id="21" name="Rectangle 20"/>
          <p:cNvSpPr/>
          <p:nvPr/>
        </p:nvSpPr>
        <p:spPr>
          <a:xfrm>
            <a:off x="5108324" y="3453373"/>
            <a:ext cx="391454" cy="369332"/>
          </a:xfrm>
          <a:prstGeom prst="rect">
            <a:avLst/>
          </a:prstGeom>
          <a:solidFill>
            <a:schemeClr val="bg1"/>
          </a:solidFill>
        </p:spPr>
        <p:txBody>
          <a:bodyPr wrap="none">
            <a:spAutoFit/>
          </a:bodyPr>
          <a:lstStyle/>
          <a:p>
            <a:r>
              <a:rPr lang="en-US" i="1" dirty="0" smtClean="0">
                <a:latin typeface="Tahoma" panose="020B0604030504040204" pitchFamily="34" charset="0"/>
              </a:rPr>
              <a:t>e</a:t>
            </a:r>
            <a:r>
              <a:rPr lang="en-US" i="1" baseline="-25000" dirty="0" smtClean="0">
                <a:latin typeface="Tahoma" panose="020B0604030504040204" pitchFamily="34" charset="0"/>
              </a:rPr>
              <a:t>p</a:t>
            </a:r>
            <a:endParaRPr lang="en-US" i="1" baseline="-25000" dirty="0"/>
          </a:p>
        </p:txBody>
      </p:sp>
      <p:sp>
        <p:nvSpPr>
          <p:cNvPr id="16" name="Rectangle 15"/>
          <p:cNvSpPr/>
          <p:nvPr/>
        </p:nvSpPr>
        <p:spPr>
          <a:xfrm>
            <a:off x="5929747" y="2807374"/>
            <a:ext cx="101119" cy="205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2985" y="2094902"/>
            <a:ext cx="3820791" cy="1200329"/>
          </a:xfrm>
          <a:prstGeom prst="rect">
            <a:avLst/>
          </a:prstGeom>
        </p:spPr>
        <p:txBody>
          <a:bodyPr wrap="square">
            <a:spAutoFit/>
          </a:bodyPr>
          <a:lstStyle/>
          <a:p>
            <a:pPr marL="342900" indent="-342900" algn="just">
              <a:buClr>
                <a:srgbClr val="FF0000"/>
              </a:buClr>
              <a:buSzPct val="150000"/>
              <a:buFont typeface="Arial" panose="020B0604020202020204" pitchFamily="34" charset="0"/>
              <a:buChar char="•"/>
            </a:pPr>
            <a:r>
              <a:rPr lang="en-US" sz="2400" b="1" dirty="0">
                <a:solidFill>
                  <a:srgbClr val="0000FF"/>
                </a:solidFill>
              </a:rPr>
              <a:t>e</a:t>
            </a:r>
            <a:r>
              <a:rPr lang="en-US" sz="2400" b="1" baseline="-25000" dirty="0">
                <a:solidFill>
                  <a:srgbClr val="0000FF"/>
                </a:solidFill>
              </a:rPr>
              <a:t>p</a:t>
            </a:r>
            <a:r>
              <a:rPr lang="en-US" sz="2400" b="1" dirty="0"/>
              <a:t>  void ratio at the end of primary </a:t>
            </a:r>
            <a:r>
              <a:rPr lang="en-US" sz="2400" b="1" dirty="0" smtClean="0"/>
              <a:t>consolidation, </a:t>
            </a:r>
            <a:r>
              <a:rPr lang="en-US" sz="2400" b="1" dirty="0">
                <a:solidFill>
                  <a:srgbClr val="0000FF"/>
                </a:solidFill>
              </a:rPr>
              <a:t>H</a:t>
            </a:r>
            <a:r>
              <a:rPr lang="en-US" sz="2400" b="1" dirty="0"/>
              <a:t>  thickness of clay layer</a:t>
            </a:r>
            <a:r>
              <a:rPr lang="en-US" sz="2400" b="1" dirty="0" smtClean="0"/>
              <a:t>. </a:t>
            </a:r>
            <a:endParaRPr lang="en-US" sz="2400" b="1" dirty="0"/>
          </a:p>
        </p:txBody>
      </p:sp>
      <mc:AlternateContent xmlns:mc="http://schemas.openxmlformats.org/markup-compatibility/2006" xmlns:a14="http://schemas.microsoft.com/office/drawing/2010/main">
        <mc:Choice Requires="a14">
          <p:sp>
            <p:nvSpPr>
              <p:cNvPr id="9" name="TextBox 8"/>
              <p:cNvSpPr txBox="1"/>
              <p:nvPr/>
            </p:nvSpPr>
            <p:spPr>
              <a:xfrm>
                <a:off x="1031210" y="1177078"/>
                <a:ext cx="2042097" cy="799001"/>
              </a:xfrm>
              <a:prstGeom prst="rect">
                <a:avLst/>
              </a:prstGeom>
              <a:solidFill>
                <a:schemeClr val="accent1">
                  <a:lumMod val="20000"/>
                  <a:lumOff val="80000"/>
                </a:schemeClr>
              </a:solidFill>
              <a:ln>
                <a:solidFill>
                  <a:srgbClr val="FF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𝑆</m:t>
                          </m:r>
                        </m:e>
                        <m:sub>
                          <m:r>
                            <a:rPr lang="en-US" sz="2400" b="0" i="1" smtClean="0">
                              <a:latin typeface="Cambria Math" panose="02040503050406030204" pitchFamily="18" charset="0"/>
                            </a:rPr>
                            <m:t>𝑠</m:t>
                          </m:r>
                        </m:sub>
                      </m:sSub>
                      <m:r>
                        <a:rPr lang="en-US" sz="2400" b="0" i="1" smtClean="0">
                          <a:latin typeface="Cambria Math" panose="02040503050406030204" pitchFamily="18" charset="0"/>
                        </a:rPr>
                        <m:t>=</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𝐻</m:t>
                          </m:r>
                        </m:num>
                        <m:den>
                          <m:r>
                            <a:rPr lang="en-US" sz="2400" b="0" i="1" smtClean="0">
                              <a:latin typeface="Cambria Math" panose="02040503050406030204" pitchFamily="18" charset="0"/>
                            </a:rPr>
                            <m:t>1</m:t>
                          </m:r>
                          <m:r>
                            <a:rPr lang="en-US" sz="2400" b="0" i="1" smtClean="0">
                              <a:latin typeface="Cambria Math" panose="02040503050406030204" pitchFamily="18" charset="0"/>
                            </a:rPr>
                            <m:t>+</m:t>
                          </m:r>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𝑝</m:t>
                              </m:r>
                            </m:sub>
                          </m:sSub>
                        </m:den>
                      </m:f>
                      <m:r>
                        <a:rPr lang="el-GR"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𝑒</m:t>
                      </m:r>
                    </m:oMath>
                  </m:oMathPara>
                </a14:m>
                <a:endParaRPr lang="en-US" sz="2400" i="1" dirty="0"/>
              </a:p>
            </p:txBody>
          </p:sp>
        </mc:Choice>
        <mc:Fallback xmlns="">
          <p:sp>
            <p:nvSpPr>
              <p:cNvPr id="9" name="TextBox 8"/>
              <p:cNvSpPr txBox="1">
                <a:spLocks noRot="1" noChangeAspect="1" noMove="1" noResize="1" noEditPoints="1" noAdjustHandles="1" noChangeArrowheads="1" noChangeShapeType="1" noTextEdit="1"/>
              </p:cNvSpPr>
              <p:nvPr/>
            </p:nvSpPr>
            <p:spPr>
              <a:xfrm>
                <a:off x="1031210" y="1177078"/>
                <a:ext cx="2042097" cy="799001"/>
              </a:xfrm>
              <a:prstGeom prst="rect">
                <a:avLst/>
              </a:prstGeom>
              <a:blipFill rotWithShape="0">
                <a:blip r:embed="rId7"/>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1031210" y="3489340"/>
                <a:ext cx="2461443" cy="369332"/>
              </a:xfrm>
              <a:prstGeom prst="rect">
                <a:avLst/>
              </a:prstGeom>
              <a:solidFill>
                <a:schemeClr val="accent1">
                  <a:lumMod val="20000"/>
                  <a:lumOff val="80000"/>
                </a:schemeClr>
              </a:solidFill>
            </p:spPr>
            <p:txBody>
              <a:bodyPr wrap="none" lIns="0" tIns="0" rIns="0" bIns="0" rtlCol="0">
                <a:spAutoFit/>
              </a:bodyPr>
              <a:lstStyle/>
              <a:p>
                <a14:m>
                  <m:oMath xmlns:m="http://schemas.openxmlformats.org/officeDocument/2006/math">
                    <m:r>
                      <a:rPr lang="en-US"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𝒆</m:t>
                    </m:r>
                    <m:r>
                      <a:rPr lang="en-US" sz="2400" b="1" i="1" smtClean="0">
                        <a:latin typeface="Cambria Math" panose="02040503050406030204" pitchFamily="18" charset="0"/>
                      </a:rPr>
                      <m:t>=</m:t>
                    </m:r>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𝑪</m:t>
                        </m:r>
                      </m:e>
                      <m:sub>
                        <m:r>
                          <a:rPr lang="en-US" sz="2400" b="1" i="1" smtClean="0">
                            <a:latin typeface="Cambria Math" panose="02040503050406030204" pitchFamily="18" charset="0"/>
                            <a:ea typeface="Cambria Math" panose="02040503050406030204" pitchFamily="18" charset="0"/>
                          </a:rPr>
                          <m:t>∝</m:t>
                        </m:r>
                      </m:sub>
                    </m:sSub>
                  </m:oMath>
                </a14:m>
                <a:r>
                  <a:rPr lang="en-US" sz="2400" b="1" i="1" dirty="0" smtClean="0"/>
                  <a:t>log (</a:t>
                </a:r>
                <a14:m>
                  <m:oMath xmlns:m="http://schemas.openxmlformats.org/officeDocument/2006/math">
                    <m:sSub>
                      <m:sSubPr>
                        <m:ctrlPr>
                          <a:rPr lang="en-US" sz="2400" b="1" i="1" dirty="0" smtClean="0">
                            <a:latin typeface="Cambria Math" panose="02040503050406030204" pitchFamily="18" charset="0"/>
                          </a:rPr>
                        </m:ctrlPr>
                      </m:sSubPr>
                      <m:e>
                        <m:r>
                          <a:rPr lang="en-US" sz="2400" b="1" i="1" dirty="0" smtClean="0">
                            <a:latin typeface="Cambria Math" panose="02040503050406030204" pitchFamily="18" charset="0"/>
                          </a:rPr>
                          <m:t>𝒕</m:t>
                        </m:r>
                      </m:e>
                      <m:sub>
                        <m:r>
                          <a:rPr lang="en-US" sz="2400" b="1" i="1" dirty="0" smtClean="0">
                            <a:latin typeface="Cambria Math" panose="02040503050406030204" pitchFamily="18" charset="0"/>
                          </a:rPr>
                          <m:t>𝟐</m:t>
                        </m:r>
                      </m:sub>
                    </m:sSub>
                  </m:oMath>
                </a14:m>
                <a:r>
                  <a:rPr lang="en-US" sz="2400" b="1" i="1" dirty="0" smtClean="0"/>
                  <a:t>/</a:t>
                </a:r>
                <a14:m>
                  <m:oMath xmlns:m="http://schemas.openxmlformats.org/officeDocument/2006/math">
                    <m:sSub>
                      <m:sSubPr>
                        <m:ctrlPr>
                          <a:rPr lang="en-US" sz="2400" b="1" i="1" dirty="0" smtClean="0">
                            <a:latin typeface="Cambria Math" panose="02040503050406030204" pitchFamily="18" charset="0"/>
                          </a:rPr>
                        </m:ctrlPr>
                      </m:sSubPr>
                      <m:e>
                        <m:r>
                          <a:rPr lang="en-US" sz="2400" b="1" i="1" dirty="0" smtClean="0">
                            <a:latin typeface="Cambria Math" panose="02040503050406030204" pitchFamily="18" charset="0"/>
                          </a:rPr>
                          <m:t>𝒕</m:t>
                        </m:r>
                      </m:e>
                      <m:sub>
                        <m:r>
                          <a:rPr lang="en-US" sz="2400" b="1" i="1" dirty="0" smtClean="0">
                            <a:latin typeface="Cambria Math" panose="02040503050406030204" pitchFamily="18" charset="0"/>
                          </a:rPr>
                          <m:t>𝟏</m:t>
                        </m:r>
                      </m:sub>
                    </m:sSub>
                  </m:oMath>
                </a14:m>
                <a:r>
                  <a:rPr lang="en-US" sz="2400" b="1" i="1" dirty="0" smtClean="0"/>
                  <a:t>)</a:t>
                </a:r>
                <a:endParaRPr lang="en-US" sz="2400" b="1" i="1" dirty="0"/>
              </a:p>
            </p:txBody>
          </p:sp>
        </mc:Choice>
        <mc:Fallback xmlns="">
          <p:sp>
            <p:nvSpPr>
              <p:cNvPr id="22" name="TextBox 21"/>
              <p:cNvSpPr txBox="1">
                <a:spLocks noRot="1" noChangeAspect="1" noMove="1" noResize="1" noEditPoints="1" noAdjustHandles="1" noChangeArrowheads="1" noChangeShapeType="1" noTextEdit="1"/>
              </p:cNvSpPr>
              <p:nvPr/>
            </p:nvSpPr>
            <p:spPr>
              <a:xfrm>
                <a:off x="1031210" y="3489340"/>
                <a:ext cx="2461443" cy="369332"/>
              </a:xfrm>
              <a:prstGeom prst="rect">
                <a:avLst/>
              </a:prstGeom>
              <a:blipFill rotWithShape="0">
                <a:blip r:embed="rId8"/>
                <a:stretch>
                  <a:fillRect l="-4208" t="-24590" r="-6931" b="-49180"/>
                </a:stretch>
              </a:blipFill>
            </p:spPr>
            <p:txBody>
              <a:bodyPr/>
              <a:lstStyle/>
              <a:p>
                <a:r>
                  <a:rPr lang="en-US">
                    <a:noFill/>
                  </a:rPr>
                  <a:t> </a:t>
                </a:r>
              </a:p>
            </p:txBody>
          </p:sp>
        </mc:Fallback>
      </mc:AlternateContent>
      <p:sp>
        <p:nvSpPr>
          <p:cNvPr id="23" name="Rectangle 22"/>
          <p:cNvSpPr/>
          <p:nvPr/>
        </p:nvSpPr>
        <p:spPr>
          <a:xfrm>
            <a:off x="301381" y="4067606"/>
            <a:ext cx="4066887" cy="830997"/>
          </a:xfrm>
          <a:prstGeom prst="rect">
            <a:avLst/>
          </a:prstGeom>
        </p:spPr>
        <p:txBody>
          <a:bodyPr wrap="square">
            <a:spAutoFit/>
          </a:bodyPr>
          <a:lstStyle/>
          <a:p>
            <a:pPr marL="693738" indent="-693738" algn="just">
              <a:buClr>
                <a:srgbClr val="FF0000"/>
              </a:buClr>
              <a:buSzPct val="150000"/>
            </a:pPr>
            <a:r>
              <a:rPr lang="en-US" sz="2400" b="1" dirty="0" smtClean="0"/>
              <a:t>C</a:t>
            </a:r>
            <a:r>
              <a:rPr lang="en-US" sz="2400" b="1" baseline="-25000" dirty="0" smtClean="0">
                <a:sym typeface="Symbol" panose="05050102010706020507" pitchFamily="18" charset="2"/>
              </a:rPr>
              <a:t> </a:t>
            </a:r>
            <a:r>
              <a:rPr lang="en-US" sz="2400" b="1" dirty="0" smtClean="0">
                <a:sym typeface="Symbol" panose="05050102010706020507" pitchFamily="18" charset="2"/>
              </a:rPr>
              <a:t>= coefficient of secondary compression</a:t>
            </a:r>
            <a:endParaRPr lang="en-US" sz="2400" b="1" baseline="-25000" dirty="0"/>
          </a:p>
        </p:txBody>
      </p:sp>
      <mc:AlternateContent xmlns:mc="http://schemas.openxmlformats.org/markup-compatibility/2006" xmlns:a14="http://schemas.microsoft.com/office/drawing/2010/main">
        <mc:Choice Requires="a14">
          <p:sp>
            <p:nvSpPr>
              <p:cNvPr id="24" name="TextBox 23"/>
              <p:cNvSpPr txBox="1"/>
              <p:nvPr/>
            </p:nvSpPr>
            <p:spPr>
              <a:xfrm>
                <a:off x="998526" y="5039073"/>
                <a:ext cx="3352713" cy="981423"/>
              </a:xfrm>
              <a:prstGeom prst="rect">
                <a:avLst/>
              </a:prstGeom>
              <a:solidFill>
                <a:schemeClr val="accent1">
                  <a:lumMod val="20000"/>
                  <a:lumOff val="80000"/>
                </a:schemeClr>
              </a:solidFill>
              <a:ln>
                <a:solidFill>
                  <a:srgbClr val="FF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𝑺</m:t>
                          </m:r>
                        </m:e>
                        <m:sub>
                          <m:r>
                            <a:rPr lang="en-US" sz="2800" b="1" i="1" smtClean="0">
                              <a:latin typeface="Cambria Math" panose="02040503050406030204" pitchFamily="18" charset="0"/>
                            </a:rPr>
                            <m:t>𝒔</m:t>
                          </m:r>
                        </m:sub>
                      </m:sSub>
                      <m:r>
                        <a:rPr lang="en-US" sz="2800" b="1" i="1" smtClean="0">
                          <a:latin typeface="Cambria Math" panose="02040503050406030204" pitchFamily="18" charset="0"/>
                        </a:rPr>
                        <m:t>=</m:t>
                      </m:r>
                      <m:f>
                        <m:fPr>
                          <m:ctrlPr>
                            <a:rPr lang="en-US" sz="2800" b="1" i="1" smtClean="0">
                              <a:latin typeface="Cambria Math" panose="02040503050406030204" pitchFamily="18" charset="0"/>
                            </a:rPr>
                          </m:ctrlPr>
                        </m:fPr>
                        <m:num>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𝑪</m:t>
                              </m:r>
                            </m:e>
                            <m:sub>
                              <m:r>
                                <a:rPr lang="en-US" sz="2800" b="1" i="1" smtClean="0">
                                  <a:latin typeface="Cambria Math" panose="02040503050406030204" pitchFamily="18" charset="0"/>
                                  <a:ea typeface="Cambria Math" panose="02040503050406030204" pitchFamily="18" charset="0"/>
                                </a:rPr>
                                <m:t>𝜶</m:t>
                              </m:r>
                            </m:sub>
                          </m:sSub>
                          <m:r>
                            <a:rPr lang="en-US" sz="2800" b="1" i="1" smtClean="0">
                              <a:latin typeface="Cambria Math" panose="02040503050406030204" pitchFamily="18" charset="0"/>
                            </a:rPr>
                            <m:t>𝑯</m:t>
                          </m:r>
                        </m:num>
                        <m:den>
                          <m:r>
                            <a:rPr lang="en-US" sz="2800" b="1" i="1" smtClean="0">
                              <a:latin typeface="Cambria Math" panose="02040503050406030204" pitchFamily="18" charset="0"/>
                            </a:rPr>
                            <m:t>𝟏</m:t>
                          </m:r>
                          <m:r>
                            <a:rPr lang="en-US" sz="2800" b="1" i="1" smtClean="0">
                              <a:latin typeface="Cambria Math" panose="02040503050406030204" pitchFamily="18" charset="0"/>
                            </a:rPr>
                            <m:t>+</m:t>
                          </m:r>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𝒆</m:t>
                              </m:r>
                            </m:e>
                            <m:sub>
                              <m:r>
                                <a:rPr lang="en-US" sz="2800" b="1" i="1" smtClean="0">
                                  <a:latin typeface="Cambria Math" panose="02040503050406030204" pitchFamily="18" charset="0"/>
                                </a:rPr>
                                <m:t>𝒑</m:t>
                              </m:r>
                            </m:sub>
                          </m:sSub>
                        </m:den>
                      </m:f>
                      <m:r>
                        <a:rPr lang="en-US" sz="2800" b="1" i="1" smtClean="0">
                          <a:latin typeface="Cambria Math" panose="02040503050406030204" pitchFamily="18" charset="0"/>
                          <a:ea typeface="Cambria Math" panose="02040503050406030204" pitchFamily="18" charset="0"/>
                        </a:rPr>
                        <m:t>𝒍𝒐𝒈</m:t>
                      </m:r>
                      <m:d>
                        <m:dPr>
                          <m:ctrlPr>
                            <a:rPr lang="en-US" sz="2800" b="1" i="1" smtClean="0">
                              <a:latin typeface="Cambria Math" panose="02040503050406030204" pitchFamily="18" charset="0"/>
                              <a:ea typeface="Cambria Math" panose="02040503050406030204" pitchFamily="18" charset="0"/>
                            </a:rPr>
                          </m:ctrlPr>
                        </m:dPr>
                        <m:e>
                          <m:f>
                            <m:fPr>
                              <m:ctrlPr>
                                <a:rPr lang="en-US" sz="2800" b="1" i="1" smtClean="0">
                                  <a:latin typeface="Cambria Math" panose="02040503050406030204" pitchFamily="18" charset="0"/>
                                  <a:ea typeface="Cambria Math" panose="02040503050406030204" pitchFamily="18" charset="0"/>
                                </a:rPr>
                              </m:ctrlPr>
                            </m:fPr>
                            <m:num>
                              <m:sSub>
                                <m:sSubPr>
                                  <m:ctrlPr>
                                    <a:rPr lang="en-US" sz="2800" b="1" i="1" smtClean="0">
                                      <a:latin typeface="Cambria Math" panose="02040503050406030204" pitchFamily="18" charset="0"/>
                                      <a:ea typeface="Cambria Math" panose="02040503050406030204" pitchFamily="18" charset="0"/>
                                    </a:rPr>
                                  </m:ctrlPr>
                                </m:sSubPr>
                                <m:e>
                                  <m:r>
                                    <a:rPr lang="en-US" sz="2800" b="1" i="1" smtClean="0">
                                      <a:latin typeface="Cambria Math" panose="02040503050406030204" pitchFamily="18" charset="0"/>
                                      <a:ea typeface="Cambria Math" panose="02040503050406030204" pitchFamily="18" charset="0"/>
                                    </a:rPr>
                                    <m:t>𝒕</m:t>
                                  </m:r>
                                </m:e>
                                <m:sub>
                                  <m:r>
                                    <a:rPr lang="en-US" sz="2800" b="1" i="1" smtClean="0">
                                      <a:latin typeface="Cambria Math" panose="02040503050406030204" pitchFamily="18" charset="0"/>
                                      <a:ea typeface="Cambria Math" panose="02040503050406030204" pitchFamily="18" charset="0"/>
                                    </a:rPr>
                                    <m:t>𝟐</m:t>
                                  </m:r>
                                </m:sub>
                              </m:sSub>
                            </m:num>
                            <m:den>
                              <m:sSub>
                                <m:sSubPr>
                                  <m:ctrlPr>
                                    <a:rPr lang="en-US" sz="2800" b="1" i="1" smtClean="0">
                                      <a:latin typeface="Cambria Math" panose="02040503050406030204" pitchFamily="18" charset="0"/>
                                      <a:ea typeface="Cambria Math" panose="02040503050406030204" pitchFamily="18" charset="0"/>
                                    </a:rPr>
                                  </m:ctrlPr>
                                </m:sSubPr>
                                <m:e>
                                  <m:r>
                                    <a:rPr lang="en-US" sz="2800" b="1" i="1" smtClean="0">
                                      <a:latin typeface="Cambria Math" panose="02040503050406030204" pitchFamily="18" charset="0"/>
                                      <a:ea typeface="Cambria Math" panose="02040503050406030204" pitchFamily="18" charset="0"/>
                                    </a:rPr>
                                    <m:t>𝒕</m:t>
                                  </m:r>
                                </m:e>
                                <m:sub>
                                  <m:r>
                                    <a:rPr lang="en-US" sz="2800" b="1" i="1" smtClean="0">
                                      <a:latin typeface="Cambria Math" panose="02040503050406030204" pitchFamily="18" charset="0"/>
                                      <a:ea typeface="Cambria Math" panose="02040503050406030204" pitchFamily="18" charset="0"/>
                                    </a:rPr>
                                    <m:t>𝟏</m:t>
                                  </m:r>
                                </m:sub>
                              </m:sSub>
                            </m:den>
                          </m:f>
                        </m:e>
                      </m:d>
                    </m:oMath>
                  </m:oMathPara>
                </a14:m>
                <a:endParaRPr lang="en-US" sz="2800" b="1" i="1" dirty="0"/>
              </a:p>
            </p:txBody>
          </p:sp>
        </mc:Choice>
        <mc:Fallback xmlns="">
          <p:sp>
            <p:nvSpPr>
              <p:cNvPr id="24" name="TextBox 23"/>
              <p:cNvSpPr txBox="1">
                <a:spLocks noRot="1" noChangeAspect="1" noMove="1" noResize="1" noEditPoints="1" noAdjustHandles="1" noChangeArrowheads="1" noChangeShapeType="1" noTextEdit="1"/>
              </p:cNvSpPr>
              <p:nvPr/>
            </p:nvSpPr>
            <p:spPr>
              <a:xfrm>
                <a:off x="998526" y="5039073"/>
                <a:ext cx="3352713" cy="981423"/>
              </a:xfrm>
              <a:prstGeom prst="rect">
                <a:avLst/>
              </a:prstGeom>
              <a:blipFill rotWithShape="0">
                <a:blip r:embed="rId9"/>
                <a:stretch>
                  <a:fillRect/>
                </a:stretch>
              </a:blipFill>
              <a:ln>
                <a:solidFill>
                  <a:srgbClr val="FF0000"/>
                </a:solidFill>
              </a:ln>
            </p:spPr>
            <p:txBody>
              <a:bodyPr/>
              <a:lstStyle/>
              <a:p>
                <a:r>
                  <a:rPr lang="en-US">
                    <a:noFill/>
                  </a:rPr>
                  <a:t> </a:t>
                </a:r>
              </a:p>
            </p:txBody>
          </p:sp>
        </mc:Fallback>
      </mc:AlternateContent>
      <p:sp>
        <p:nvSpPr>
          <p:cNvPr id="25" name="TextBox 24"/>
          <p:cNvSpPr txBox="1"/>
          <p:nvPr/>
        </p:nvSpPr>
        <p:spPr>
          <a:xfrm>
            <a:off x="301381" y="6209078"/>
            <a:ext cx="6692379" cy="461665"/>
          </a:xfrm>
          <a:prstGeom prst="rect">
            <a:avLst/>
          </a:prstGeom>
        </p:spPr>
        <p:txBody>
          <a:bodyPr wrap="square">
            <a:spAutoFit/>
          </a:bodyPr>
          <a:lstStyle>
            <a:defPPr>
              <a:defRPr lang="en-US"/>
            </a:defPPr>
            <a:lvl1pPr marL="342900" indent="-342900" algn="just">
              <a:buClr>
                <a:srgbClr val="FF0000"/>
              </a:buClr>
              <a:buSzPct val="150000"/>
              <a:buFont typeface="Arial" panose="020B0604020202020204" pitchFamily="34" charset="0"/>
              <a:buChar char="•"/>
              <a:defRPr sz="2400" b="1"/>
            </a:lvl1pPr>
          </a:lstStyle>
          <a:p>
            <a:r>
              <a:rPr lang="en-US" dirty="0" smtClean="0">
                <a:solidFill>
                  <a:srgbClr val="1C31FC"/>
                </a:solidFill>
              </a:rPr>
              <a:t>e</a:t>
            </a:r>
            <a:r>
              <a:rPr lang="en-US" baseline="-25000" dirty="0">
                <a:solidFill>
                  <a:srgbClr val="1C31FC"/>
                </a:solidFill>
              </a:rPr>
              <a:t>0</a:t>
            </a:r>
            <a:r>
              <a:rPr lang="en-US" dirty="0" smtClean="0">
                <a:solidFill>
                  <a:srgbClr val="1C31FC"/>
                </a:solidFill>
              </a:rPr>
              <a:t> </a:t>
            </a:r>
            <a:r>
              <a:rPr lang="en-US" dirty="0">
                <a:solidFill>
                  <a:srgbClr val="1C31FC"/>
                </a:solidFill>
              </a:rPr>
              <a:t>= can still be used with only </a:t>
            </a:r>
            <a:r>
              <a:rPr lang="en-US" dirty="0" smtClean="0">
                <a:solidFill>
                  <a:srgbClr val="1C31FC"/>
                </a:solidFill>
              </a:rPr>
              <a:t>a minor error.</a:t>
            </a:r>
            <a:endParaRPr lang="en-US" dirty="0">
              <a:solidFill>
                <a:srgbClr val="1C31FC"/>
              </a:solidFill>
            </a:endParaRPr>
          </a:p>
        </p:txBody>
      </p:sp>
    </p:spTree>
    <p:extLst>
      <p:ext uri="{BB962C8B-B14F-4D97-AF65-F5344CB8AC3E}">
        <p14:creationId xmlns:p14="http://schemas.microsoft.com/office/powerpoint/2010/main" val="2146965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518285" y="737477"/>
            <a:ext cx="4434308" cy="582211"/>
          </a:xfrm>
          <a:prstGeom prst="rect">
            <a:avLst/>
          </a:prstGeom>
          <a:solidFill>
            <a:schemeClr val="tx2">
              <a:lumMod val="20000"/>
              <a:lumOff val="80000"/>
            </a:schemeClr>
          </a:solidFill>
          <a:ln w="12700">
            <a:solidFill>
              <a:schemeClr val="tx1"/>
            </a:solidFill>
            <a:miter lim="800000"/>
            <a:headEnd/>
            <a:tailEnd/>
          </a:ln>
          <a:effectLst/>
          <a:extLst/>
        </p:spPr>
        <p:txBody>
          <a:bodyPr wrap="square" lIns="90488" tIns="44450" rIns="90488" bIns="44450">
            <a:spAutoFit/>
          </a:bodyPr>
          <a:lstStyle/>
          <a:p>
            <a:pPr algn="ctr" rtl="1"/>
            <a:r>
              <a:rPr lang="en-US" sz="3200" b="1" i="1" dirty="0">
                <a:solidFill>
                  <a:srgbClr val="FF0000"/>
                </a:solidFill>
                <a:latin typeface="Book Antiqua" panose="02040602050305030304" pitchFamily="18" charset="0"/>
              </a:rPr>
              <a:t>Causes of Settlement</a:t>
            </a:r>
          </a:p>
        </p:txBody>
      </p:sp>
      <p:sp>
        <p:nvSpPr>
          <p:cNvPr id="10243" name="Rectangle 3"/>
          <p:cNvSpPr>
            <a:spLocks noChangeArrowheads="1"/>
          </p:cNvSpPr>
          <p:nvPr/>
        </p:nvSpPr>
        <p:spPr bwMode="auto">
          <a:xfrm>
            <a:off x="6629400" y="4876800"/>
            <a:ext cx="2133600" cy="459100"/>
          </a:xfrm>
          <a:prstGeom prst="rect">
            <a:avLst/>
          </a:prstGeom>
          <a:solidFill>
            <a:srgbClr val="00FFFF"/>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r>
              <a:rPr lang="en-US" sz="2400" b="1" dirty="0" smtClean="0">
                <a:solidFill>
                  <a:srgbClr val="000000"/>
                </a:solidFill>
                <a:latin typeface="Book Antiqua" panose="02040602050305030304" pitchFamily="18" charset="0"/>
              </a:rPr>
              <a:t>Secondary</a:t>
            </a:r>
            <a:endParaRPr lang="en-US" sz="2400" b="1" dirty="0">
              <a:solidFill>
                <a:srgbClr val="000000"/>
              </a:solidFill>
              <a:latin typeface="Book Antiqua" panose="02040602050305030304" pitchFamily="18" charset="0"/>
            </a:endParaRPr>
          </a:p>
        </p:txBody>
      </p:sp>
      <p:sp>
        <p:nvSpPr>
          <p:cNvPr id="10244" name="Rectangle 4"/>
          <p:cNvSpPr>
            <a:spLocks noChangeArrowheads="1"/>
          </p:cNvSpPr>
          <p:nvPr/>
        </p:nvSpPr>
        <p:spPr bwMode="auto">
          <a:xfrm>
            <a:off x="6629400" y="4038600"/>
            <a:ext cx="2133600" cy="459100"/>
          </a:xfrm>
          <a:prstGeom prst="rect">
            <a:avLst/>
          </a:prstGeom>
          <a:solidFill>
            <a:srgbClr val="00FFFF"/>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r>
              <a:rPr lang="en-US" sz="2400" b="1" dirty="0">
                <a:solidFill>
                  <a:srgbClr val="000000"/>
                </a:solidFill>
                <a:latin typeface="Book Antiqua" panose="02040602050305030304" pitchFamily="18" charset="0"/>
              </a:rPr>
              <a:t>Primary</a:t>
            </a:r>
          </a:p>
        </p:txBody>
      </p:sp>
      <p:sp>
        <p:nvSpPr>
          <p:cNvPr id="10245" name="Rectangle 5"/>
          <p:cNvSpPr>
            <a:spLocks noChangeArrowheads="1"/>
          </p:cNvSpPr>
          <p:nvPr/>
        </p:nvSpPr>
        <p:spPr bwMode="auto">
          <a:xfrm>
            <a:off x="6629400" y="3200400"/>
            <a:ext cx="2133600" cy="459100"/>
          </a:xfrm>
          <a:prstGeom prst="rect">
            <a:avLst/>
          </a:prstGeom>
          <a:solidFill>
            <a:srgbClr val="00FFFF"/>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r>
              <a:rPr lang="en-US" sz="1600" dirty="0">
                <a:latin typeface="Book Antiqua" panose="02040602050305030304" pitchFamily="18" charset="0"/>
              </a:rPr>
              <a:t> </a:t>
            </a:r>
            <a:r>
              <a:rPr lang="en-US" sz="2400" b="1" dirty="0" smtClean="0">
                <a:solidFill>
                  <a:srgbClr val="000000"/>
                </a:solidFill>
                <a:latin typeface="Book Antiqua" panose="02040602050305030304" pitchFamily="18" charset="0"/>
              </a:rPr>
              <a:t>Immediate</a:t>
            </a:r>
            <a:endParaRPr lang="en-US" sz="1600" b="1" dirty="0">
              <a:solidFill>
                <a:srgbClr val="000000"/>
              </a:solidFill>
              <a:latin typeface="Book Antiqua" panose="02040602050305030304" pitchFamily="18" charset="0"/>
            </a:endParaRPr>
          </a:p>
        </p:txBody>
      </p:sp>
      <p:sp>
        <p:nvSpPr>
          <p:cNvPr id="10246" name="Rectangle 6"/>
          <p:cNvSpPr>
            <a:spLocks noChangeArrowheads="1"/>
          </p:cNvSpPr>
          <p:nvPr/>
        </p:nvSpPr>
        <p:spPr bwMode="auto">
          <a:xfrm>
            <a:off x="685800" y="1954213"/>
            <a:ext cx="1905000" cy="828432"/>
          </a:xfrm>
          <a:prstGeom prst="rect">
            <a:avLst/>
          </a:prstGeom>
          <a:solidFill>
            <a:srgbClr val="FFFFFF"/>
          </a:solidFill>
          <a:ln w="12700">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r>
              <a:rPr lang="en-US" sz="2400" b="1" dirty="0">
                <a:solidFill>
                  <a:srgbClr val="000000"/>
                </a:solidFill>
                <a:latin typeface="Book Antiqua" panose="02040602050305030304" pitchFamily="18" charset="0"/>
              </a:rPr>
              <a:t>Alien </a:t>
            </a:r>
          </a:p>
          <a:p>
            <a:pPr algn="ctr"/>
            <a:r>
              <a:rPr lang="en-US" sz="2400" b="1" dirty="0">
                <a:solidFill>
                  <a:srgbClr val="000000"/>
                </a:solidFill>
                <a:latin typeface="Book Antiqua" panose="02040602050305030304" pitchFamily="18" charset="0"/>
              </a:rPr>
              <a:t>Causes</a:t>
            </a:r>
          </a:p>
        </p:txBody>
      </p:sp>
      <p:sp>
        <p:nvSpPr>
          <p:cNvPr id="10247" name="Rectangle 7"/>
          <p:cNvSpPr>
            <a:spLocks noChangeArrowheads="1"/>
          </p:cNvSpPr>
          <p:nvPr/>
        </p:nvSpPr>
        <p:spPr bwMode="auto">
          <a:xfrm>
            <a:off x="381000" y="3429000"/>
            <a:ext cx="2514600" cy="1567096"/>
          </a:xfrm>
          <a:prstGeom prst="rect">
            <a:avLst/>
          </a:prstGeom>
          <a:solidFill>
            <a:srgbClr val="FFFFFF"/>
          </a:solidFill>
          <a:ln w="12700">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buFont typeface="Wingdings" panose="05000000000000000000" pitchFamily="2" charset="2"/>
              <a:buChar char="è"/>
            </a:pPr>
            <a:r>
              <a:rPr lang="en-US" sz="2400" b="1" dirty="0">
                <a:solidFill>
                  <a:srgbClr val="000000"/>
                </a:solidFill>
                <a:latin typeface="Times New Roman" panose="02020603050405020304" pitchFamily="18" charset="0"/>
              </a:rPr>
              <a:t>Subsidence</a:t>
            </a:r>
          </a:p>
          <a:p>
            <a:pPr>
              <a:buFont typeface="Wingdings" panose="05000000000000000000" pitchFamily="2" charset="2"/>
              <a:buChar char="è"/>
            </a:pPr>
            <a:r>
              <a:rPr lang="en-US" sz="2400" b="1" dirty="0">
                <a:solidFill>
                  <a:srgbClr val="000000"/>
                </a:solidFill>
                <a:latin typeface="Times New Roman" panose="02020603050405020304" pitchFamily="18" charset="0"/>
              </a:rPr>
              <a:t>Cavities</a:t>
            </a:r>
          </a:p>
          <a:p>
            <a:pPr>
              <a:buFont typeface="Wingdings" panose="05000000000000000000" pitchFamily="2" charset="2"/>
              <a:buChar char="è"/>
            </a:pPr>
            <a:r>
              <a:rPr lang="en-US" sz="2400" b="1" dirty="0">
                <a:solidFill>
                  <a:srgbClr val="000000"/>
                </a:solidFill>
                <a:latin typeface="Times New Roman" panose="02020603050405020304" pitchFamily="18" charset="0"/>
              </a:rPr>
              <a:t>Excavation</a:t>
            </a:r>
            <a:endParaRPr lang="en-US" sz="2400" b="1" dirty="0">
              <a:solidFill>
                <a:srgbClr val="FC0128"/>
              </a:solidFill>
            </a:endParaRPr>
          </a:p>
          <a:p>
            <a:pPr>
              <a:buFont typeface="Wingdings" panose="05000000000000000000" pitchFamily="2" charset="2"/>
              <a:buChar char="è"/>
            </a:pPr>
            <a:r>
              <a:rPr lang="en-US" sz="2400" b="1" dirty="0">
                <a:solidFill>
                  <a:srgbClr val="000000"/>
                </a:solidFill>
                <a:latin typeface="Times New Roman" panose="02020603050405020304" pitchFamily="18" charset="0"/>
              </a:rPr>
              <a:t>etc..</a:t>
            </a:r>
          </a:p>
        </p:txBody>
      </p:sp>
      <p:sp>
        <p:nvSpPr>
          <p:cNvPr id="10248" name="Rectangle 8"/>
          <p:cNvSpPr>
            <a:spLocks noChangeArrowheads="1"/>
          </p:cNvSpPr>
          <p:nvPr/>
        </p:nvSpPr>
        <p:spPr bwMode="auto">
          <a:xfrm>
            <a:off x="6776032" y="1954213"/>
            <a:ext cx="2013373" cy="828432"/>
          </a:xfrm>
          <a:prstGeom prst="rect">
            <a:avLst/>
          </a:prstGeom>
          <a:solidFill>
            <a:srgbClr val="00FFFF"/>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sz="2400" b="1" dirty="0">
                <a:latin typeface="Book Antiqua" panose="02040602050305030304" pitchFamily="18" charset="0"/>
              </a:rPr>
              <a:t>Compressive</a:t>
            </a:r>
          </a:p>
          <a:p>
            <a:pPr algn="ctr"/>
            <a:r>
              <a:rPr lang="en-US" sz="2400" b="1" dirty="0">
                <a:latin typeface="Book Antiqua" panose="02040602050305030304" pitchFamily="18" charset="0"/>
              </a:rPr>
              <a:t>Stresses</a:t>
            </a:r>
          </a:p>
        </p:txBody>
      </p:sp>
      <p:sp>
        <p:nvSpPr>
          <p:cNvPr id="10249" name="Line 9"/>
          <p:cNvSpPr>
            <a:spLocks noChangeShapeType="1"/>
          </p:cNvSpPr>
          <p:nvPr/>
        </p:nvSpPr>
        <p:spPr bwMode="auto">
          <a:xfrm>
            <a:off x="1600200" y="2971800"/>
            <a:ext cx="0" cy="5318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0" name="Line 10"/>
          <p:cNvSpPr>
            <a:spLocks noChangeShapeType="1"/>
          </p:cNvSpPr>
          <p:nvPr/>
        </p:nvSpPr>
        <p:spPr bwMode="auto">
          <a:xfrm>
            <a:off x="1524000" y="1524000"/>
            <a:ext cx="6172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1" name="Line 11"/>
          <p:cNvSpPr>
            <a:spLocks noChangeShapeType="1"/>
          </p:cNvSpPr>
          <p:nvPr/>
        </p:nvSpPr>
        <p:spPr bwMode="auto">
          <a:xfrm>
            <a:off x="1524000" y="1524000"/>
            <a:ext cx="0" cy="4810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2" name="Line 12"/>
          <p:cNvSpPr>
            <a:spLocks noChangeShapeType="1"/>
          </p:cNvSpPr>
          <p:nvPr/>
        </p:nvSpPr>
        <p:spPr bwMode="auto">
          <a:xfrm>
            <a:off x="7696200" y="1524000"/>
            <a:ext cx="0" cy="481013"/>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3" name="Rectangle 13"/>
          <p:cNvSpPr>
            <a:spLocks noChangeArrowheads="1"/>
          </p:cNvSpPr>
          <p:nvPr/>
        </p:nvSpPr>
        <p:spPr bwMode="auto">
          <a:xfrm>
            <a:off x="3413125" y="1955800"/>
            <a:ext cx="1997075" cy="828432"/>
          </a:xfrm>
          <a:prstGeom prst="rect">
            <a:avLst/>
          </a:prstGeom>
          <a:solidFill>
            <a:schemeClr val="accent5">
              <a:lumMod val="20000"/>
              <a:lumOff val="80000"/>
            </a:schemeClr>
          </a:solidFill>
          <a:ln w="12700">
            <a:solidFill>
              <a:schemeClr val="tx1"/>
            </a:solidFill>
            <a:miter lim="800000"/>
            <a:headEnd/>
            <a:tailEnd/>
          </a:ln>
          <a:effectLst/>
          <a:extLst/>
        </p:spPr>
        <p:txBody>
          <a:bodyPr lIns="90488" tIns="44450" rIns="90488" bIns="44450">
            <a:spAutoFit/>
          </a:bodyPr>
          <a:lstStyle/>
          <a:p>
            <a:pPr algn="ctr"/>
            <a:r>
              <a:rPr lang="en-US" sz="2400" b="1" dirty="0">
                <a:solidFill>
                  <a:srgbClr val="000000"/>
                </a:solidFill>
                <a:latin typeface="Times New Roman" panose="02020603050405020304" pitchFamily="18" charset="0"/>
              </a:rPr>
              <a:t>Shear</a:t>
            </a:r>
            <a:r>
              <a:rPr lang="en-US" sz="2400" b="1" dirty="0">
                <a:latin typeface="Times New Roman" panose="02020603050405020304" pitchFamily="18" charset="0"/>
              </a:rPr>
              <a:t> </a:t>
            </a:r>
          </a:p>
          <a:p>
            <a:pPr algn="ctr"/>
            <a:r>
              <a:rPr lang="en-US" sz="2400" b="1" dirty="0">
                <a:solidFill>
                  <a:srgbClr val="000000"/>
                </a:solidFill>
                <a:latin typeface="Times New Roman" panose="02020603050405020304" pitchFamily="18" charset="0"/>
              </a:rPr>
              <a:t>Stresses</a:t>
            </a:r>
          </a:p>
        </p:txBody>
      </p:sp>
      <p:sp>
        <p:nvSpPr>
          <p:cNvPr id="10254" name="Rectangle 14"/>
          <p:cNvSpPr>
            <a:spLocks noChangeArrowheads="1"/>
          </p:cNvSpPr>
          <p:nvPr/>
        </p:nvSpPr>
        <p:spPr bwMode="auto">
          <a:xfrm>
            <a:off x="3429000" y="3429000"/>
            <a:ext cx="1981200" cy="1197764"/>
          </a:xfrm>
          <a:prstGeom prst="rect">
            <a:avLst/>
          </a:prstGeom>
          <a:solidFill>
            <a:schemeClr val="accent5">
              <a:lumMod val="20000"/>
              <a:lumOff val="80000"/>
            </a:schemeClr>
          </a:solidFill>
          <a:ln w="12700">
            <a:solidFill>
              <a:schemeClr val="tx1"/>
            </a:solidFill>
            <a:miter lim="800000"/>
            <a:headEnd/>
            <a:tailEnd/>
          </a:ln>
          <a:effectLst/>
          <a:extLst/>
        </p:spPr>
        <p:txBody>
          <a:bodyPr lIns="90488" tIns="44450" rIns="90488" bIns="44450">
            <a:spAutoFit/>
          </a:bodyPr>
          <a:lstStyle/>
          <a:p>
            <a:pPr algn="ctr"/>
            <a:r>
              <a:rPr lang="en-US" sz="2400" b="1" dirty="0">
                <a:solidFill>
                  <a:srgbClr val="000000"/>
                </a:solidFill>
                <a:latin typeface="Times New Roman" panose="02020603050405020304" pitchFamily="18" charset="0"/>
              </a:rPr>
              <a:t>Bearing</a:t>
            </a:r>
          </a:p>
          <a:p>
            <a:pPr algn="ctr"/>
            <a:r>
              <a:rPr lang="en-US" sz="2400" b="1" dirty="0">
                <a:solidFill>
                  <a:srgbClr val="000000"/>
                </a:solidFill>
                <a:latin typeface="Times New Roman" panose="02020603050405020304" pitchFamily="18" charset="0"/>
              </a:rPr>
              <a:t> Capacity</a:t>
            </a:r>
          </a:p>
          <a:p>
            <a:pPr algn="ctr"/>
            <a:r>
              <a:rPr lang="en-US" sz="2400" b="1" dirty="0">
                <a:solidFill>
                  <a:srgbClr val="000000"/>
                </a:solidFill>
                <a:latin typeface="Times New Roman" panose="02020603050405020304" pitchFamily="18" charset="0"/>
              </a:rPr>
              <a:t>Failure</a:t>
            </a:r>
          </a:p>
        </p:txBody>
      </p:sp>
      <p:sp>
        <p:nvSpPr>
          <p:cNvPr id="10255" name="Line 15"/>
          <p:cNvSpPr>
            <a:spLocks noChangeShapeType="1"/>
          </p:cNvSpPr>
          <p:nvPr/>
        </p:nvSpPr>
        <p:spPr bwMode="auto">
          <a:xfrm>
            <a:off x="4419600" y="2973388"/>
            <a:ext cx="0" cy="4556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6" name="Line 16"/>
          <p:cNvSpPr>
            <a:spLocks noChangeShapeType="1"/>
          </p:cNvSpPr>
          <p:nvPr/>
        </p:nvSpPr>
        <p:spPr bwMode="auto">
          <a:xfrm>
            <a:off x="4419600" y="1295400"/>
            <a:ext cx="0" cy="68580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7" name="Line 17"/>
          <p:cNvSpPr>
            <a:spLocks noChangeShapeType="1"/>
          </p:cNvSpPr>
          <p:nvPr/>
        </p:nvSpPr>
        <p:spPr bwMode="auto">
          <a:xfrm flipH="1">
            <a:off x="6097588" y="2513013"/>
            <a:ext cx="678444" cy="1587"/>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8" name="Line 18"/>
          <p:cNvSpPr>
            <a:spLocks noChangeShapeType="1"/>
          </p:cNvSpPr>
          <p:nvPr/>
        </p:nvSpPr>
        <p:spPr bwMode="auto">
          <a:xfrm>
            <a:off x="6096000" y="2516188"/>
            <a:ext cx="0" cy="2589212"/>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9" name="Line 19"/>
          <p:cNvSpPr>
            <a:spLocks noChangeShapeType="1"/>
          </p:cNvSpPr>
          <p:nvPr/>
        </p:nvSpPr>
        <p:spPr bwMode="auto">
          <a:xfrm>
            <a:off x="6096000" y="3505200"/>
            <a:ext cx="531813" cy="0"/>
          </a:xfrm>
          <a:prstGeom prst="line">
            <a:avLst/>
          </a:prstGeom>
          <a:noFill/>
          <a:ln w="12700">
            <a:solidFill>
              <a:srgbClr val="FF0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0" name="Line 20"/>
          <p:cNvSpPr>
            <a:spLocks noChangeShapeType="1"/>
          </p:cNvSpPr>
          <p:nvPr/>
        </p:nvSpPr>
        <p:spPr bwMode="auto">
          <a:xfrm>
            <a:off x="6096000" y="4343400"/>
            <a:ext cx="531813" cy="0"/>
          </a:xfrm>
          <a:prstGeom prst="line">
            <a:avLst/>
          </a:prstGeom>
          <a:noFill/>
          <a:ln w="12700">
            <a:solidFill>
              <a:srgbClr val="FF0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1" name="Line 21"/>
          <p:cNvSpPr>
            <a:spLocks noChangeShapeType="1"/>
          </p:cNvSpPr>
          <p:nvPr/>
        </p:nvSpPr>
        <p:spPr bwMode="auto">
          <a:xfrm>
            <a:off x="6097588" y="5105400"/>
            <a:ext cx="531812" cy="0"/>
          </a:xfrm>
          <a:prstGeom prst="line">
            <a:avLst/>
          </a:prstGeom>
          <a:noFill/>
          <a:ln w="12700">
            <a:solidFill>
              <a:srgbClr val="FF0000"/>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82203617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0705" y="-7681"/>
            <a:ext cx="1558412" cy="523220"/>
          </a:xfrm>
          <a:prstGeom prst="rect">
            <a:avLst/>
          </a:prstGeom>
          <a:noFill/>
        </p:spPr>
        <p:txBody>
          <a:bodyPr wrap="square" rtlCol="0">
            <a:spAutoFit/>
          </a:bodyPr>
          <a:lstStyle/>
          <a:p>
            <a:r>
              <a:rPr lang="en-US" sz="2800" b="1" u="sng" dirty="0" smtClean="0">
                <a:solidFill>
                  <a:srgbClr val="C00000"/>
                </a:solidFill>
              </a:rPr>
              <a:t>Remarks</a:t>
            </a:r>
            <a:endParaRPr lang="en-US" sz="2800" b="1" u="sng" dirty="0">
              <a:solidFill>
                <a:srgbClr val="C00000"/>
              </a:solidFill>
            </a:endParaRPr>
          </a:p>
        </p:txBody>
      </p:sp>
      <p:sp>
        <p:nvSpPr>
          <p:cNvPr id="6" name="TextBox 5"/>
          <p:cNvSpPr txBox="1"/>
          <p:nvPr/>
        </p:nvSpPr>
        <p:spPr>
          <a:xfrm>
            <a:off x="344132" y="613351"/>
            <a:ext cx="8313172" cy="830997"/>
          </a:xfrm>
          <a:prstGeom prst="rect">
            <a:avLst/>
          </a:prstGeom>
          <a:noFill/>
        </p:spPr>
        <p:txBody>
          <a:bodyPr wrap="square" rtlCol="0">
            <a:spAutoFit/>
          </a:bodyPr>
          <a:lstStyle>
            <a:defPPr>
              <a:defRPr lang="en-US"/>
            </a:defPPr>
            <a:lvl1pPr marL="342900" indent="-342900" algn="just">
              <a:buFont typeface="Wingdings" panose="05000000000000000000" pitchFamily="2" charset="2"/>
              <a:buChar char="q"/>
              <a:defRPr sz="2400" b="1"/>
            </a:lvl1pPr>
          </a:lstStyle>
          <a:p>
            <a:r>
              <a:rPr lang="en-US" dirty="0">
                <a:solidFill>
                  <a:srgbClr val="0000FF"/>
                </a:solidFill>
              </a:rPr>
              <a:t>Causes</a:t>
            </a:r>
            <a:r>
              <a:rPr lang="en-US" dirty="0"/>
              <a:t> of secondary settlement </a:t>
            </a:r>
            <a:r>
              <a:rPr lang="en-US" dirty="0" smtClean="0"/>
              <a:t>are </a:t>
            </a:r>
            <a:r>
              <a:rPr lang="en-US" dirty="0"/>
              <a:t>not fully understood but is attributed </a:t>
            </a:r>
            <a:r>
              <a:rPr lang="en-US" dirty="0" smtClean="0"/>
              <a:t>to:</a:t>
            </a:r>
            <a:endParaRPr lang="en-US" dirty="0"/>
          </a:p>
        </p:txBody>
      </p:sp>
      <p:sp>
        <p:nvSpPr>
          <p:cNvPr id="7" name="TextBox 6"/>
          <p:cNvSpPr txBox="1"/>
          <p:nvPr/>
        </p:nvSpPr>
        <p:spPr>
          <a:xfrm>
            <a:off x="1115963" y="1403660"/>
            <a:ext cx="4325735" cy="400110"/>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solidFill>
                  <a:srgbClr val="FF0000"/>
                </a:solidFill>
              </a:rPr>
              <a:t>Plastic adjustment of soil fabrics</a:t>
            </a:r>
            <a:endParaRPr lang="en-US" sz="2000" b="1" dirty="0">
              <a:solidFill>
                <a:srgbClr val="FF0000"/>
              </a:solidFill>
            </a:endParaRPr>
          </a:p>
        </p:txBody>
      </p:sp>
      <p:sp>
        <p:nvSpPr>
          <p:cNvPr id="8" name="TextBox 7"/>
          <p:cNvSpPr txBox="1"/>
          <p:nvPr/>
        </p:nvSpPr>
        <p:spPr>
          <a:xfrm>
            <a:off x="1115964" y="1759132"/>
            <a:ext cx="7202128" cy="707886"/>
          </a:xfrm>
          <a:prstGeom prst="rect">
            <a:avLst/>
          </a:prstGeom>
          <a:noFill/>
        </p:spPr>
        <p:txBody>
          <a:bodyPr wrap="square" rtlCol="0">
            <a:spAutoFit/>
          </a:bodyPr>
          <a:lstStyle/>
          <a:p>
            <a:pPr marL="342900" indent="-342900" algn="just">
              <a:buFont typeface="Arial" panose="020B0604020202020204" pitchFamily="34" charset="0"/>
              <a:buChar char="•"/>
            </a:pPr>
            <a:r>
              <a:rPr lang="en-US" sz="2000" b="1" dirty="0" smtClean="0">
                <a:solidFill>
                  <a:srgbClr val="FF0000"/>
                </a:solidFill>
              </a:rPr>
              <a:t>Compression of the bonds between individual clay particles and domains</a:t>
            </a:r>
            <a:endParaRPr lang="en-US" sz="2000" b="1" dirty="0">
              <a:solidFill>
                <a:srgbClr val="FF0000"/>
              </a:solidFill>
            </a:endParaRPr>
          </a:p>
        </p:txBody>
      </p:sp>
      <p:sp>
        <p:nvSpPr>
          <p:cNvPr id="12" name="TextBox 11"/>
          <p:cNvSpPr txBox="1"/>
          <p:nvPr/>
        </p:nvSpPr>
        <p:spPr>
          <a:xfrm>
            <a:off x="346840" y="2458980"/>
            <a:ext cx="8121212" cy="830997"/>
          </a:xfrm>
          <a:prstGeom prst="rect">
            <a:avLst/>
          </a:prstGeom>
          <a:noFill/>
        </p:spPr>
        <p:txBody>
          <a:bodyPr wrap="square" rtlCol="0">
            <a:spAutoFit/>
          </a:bodyPr>
          <a:lstStyle>
            <a:defPPr>
              <a:defRPr lang="en-US"/>
            </a:defPPr>
            <a:lvl1pPr marL="342900" indent="-342900" algn="just">
              <a:buFont typeface="Wingdings" panose="05000000000000000000" pitchFamily="2" charset="2"/>
              <a:buChar char="q"/>
              <a:defRPr sz="2400" b="1"/>
            </a:lvl1pPr>
          </a:lstStyle>
          <a:p>
            <a:r>
              <a:rPr lang="en-US" dirty="0">
                <a:solidFill>
                  <a:srgbClr val="0000FF"/>
                </a:solidFill>
              </a:rPr>
              <a:t>Factors</a:t>
            </a:r>
            <a:r>
              <a:rPr lang="en-US" dirty="0"/>
              <a:t> that might affect the magnitude of </a:t>
            </a:r>
            <a:r>
              <a:rPr lang="en-US" dirty="0" err="1">
                <a:solidFill>
                  <a:srgbClr val="1C31FC"/>
                </a:solidFill>
              </a:rPr>
              <a:t>S</a:t>
            </a:r>
            <a:r>
              <a:rPr lang="en-US" baseline="-25000" dirty="0" err="1">
                <a:solidFill>
                  <a:srgbClr val="1C31FC"/>
                </a:solidFill>
              </a:rPr>
              <a:t>s</a:t>
            </a:r>
            <a:r>
              <a:rPr lang="en-US" dirty="0"/>
              <a:t> are not fully understood. In general secondary consolidation is </a:t>
            </a:r>
            <a:r>
              <a:rPr lang="en-US" dirty="0">
                <a:solidFill>
                  <a:srgbClr val="0000FF"/>
                </a:solidFill>
              </a:rPr>
              <a:t>large</a:t>
            </a:r>
            <a:r>
              <a:rPr lang="en-US" dirty="0"/>
              <a:t> for:</a:t>
            </a:r>
          </a:p>
        </p:txBody>
      </p:sp>
      <p:sp>
        <p:nvSpPr>
          <p:cNvPr id="13" name="TextBox 12"/>
          <p:cNvSpPr txBox="1"/>
          <p:nvPr/>
        </p:nvSpPr>
        <p:spPr>
          <a:xfrm>
            <a:off x="1111080" y="3275890"/>
            <a:ext cx="7165816" cy="1569660"/>
          </a:xfrm>
          <a:prstGeom prst="rect">
            <a:avLst/>
          </a:prstGeom>
          <a:noFill/>
        </p:spPr>
        <p:txBody>
          <a:bodyPr wrap="square" rtlCol="0">
            <a:spAutoFit/>
          </a:bodyPr>
          <a:lstStyle/>
          <a:p>
            <a:pPr marL="176213" indent="-176213" algn="just">
              <a:buFont typeface="Arial" panose="020B0604020202020204" pitchFamily="34" charset="0"/>
              <a:buChar char="•"/>
            </a:pPr>
            <a:r>
              <a:rPr lang="en-US" sz="2400" b="1" dirty="0" smtClean="0">
                <a:solidFill>
                  <a:srgbClr val="FF0000"/>
                </a:solidFill>
              </a:rPr>
              <a:t>Soft soils</a:t>
            </a:r>
          </a:p>
          <a:p>
            <a:pPr marL="176213" indent="-176213" algn="just">
              <a:buFont typeface="Arial" panose="020B0604020202020204" pitchFamily="34" charset="0"/>
              <a:buChar char="•"/>
            </a:pPr>
            <a:r>
              <a:rPr lang="en-US" sz="2400" b="1" dirty="0" smtClean="0">
                <a:solidFill>
                  <a:srgbClr val="FF0000"/>
                </a:solidFill>
              </a:rPr>
              <a:t>Organic soils</a:t>
            </a:r>
          </a:p>
          <a:p>
            <a:pPr marL="176213" indent="-176213" algn="just">
              <a:buFont typeface="Arial" panose="020B0604020202020204" pitchFamily="34" charset="0"/>
              <a:buChar char="•"/>
            </a:pPr>
            <a:r>
              <a:rPr lang="en-US" sz="2400" b="1" dirty="0" smtClean="0">
                <a:solidFill>
                  <a:srgbClr val="FF0000"/>
                </a:solidFill>
              </a:rPr>
              <a:t>Smaller ratio of induced stress to effective overburden pressure.</a:t>
            </a:r>
            <a:endParaRPr lang="en-US" sz="2400" b="1" dirty="0">
              <a:solidFill>
                <a:srgbClr val="FF0000"/>
              </a:solidFill>
            </a:endParaRPr>
          </a:p>
        </p:txBody>
      </p:sp>
    </p:spTree>
    <p:extLst>
      <p:ext uri="{BB962C8B-B14F-4D97-AF65-F5344CB8AC3E}">
        <p14:creationId xmlns:p14="http://schemas.microsoft.com/office/powerpoint/2010/main" val="163681562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50825" y="0"/>
            <a:ext cx="1796454" cy="523220"/>
          </a:xfrm>
          <a:prstGeom prst="rect">
            <a:avLst/>
          </a:prstGeom>
        </p:spPr>
        <p:txBody>
          <a:bodyPr wrap="none">
            <a:spAutoFit/>
          </a:bodyPr>
          <a:lstStyle/>
          <a:p>
            <a:r>
              <a:rPr lang="en-US" sz="2800" b="1" u="sng" dirty="0" smtClean="0">
                <a:solidFill>
                  <a:srgbClr val="C00000"/>
                </a:solidFill>
              </a:rPr>
              <a:t>Example 4 </a:t>
            </a:r>
            <a:endParaRPr lang="en-US" sz="2800" b="1" u="sng" dirty="0">
              <a:solidFill>
                <a:srgbClr val="C00000"/>
              </a:solidFill>
            </a:endParaRPr>
          </a:p>
        </p:txBody>
      </p:sp>
      <p:sp>
        <p:nvSpPr>
          <p:cNvPr id="2" name="Rectangle 1"/>
          <p:cNvSpPr/>
          <p:nvPr/>
        </p:nvSpPr>
        <p:spPr>
          <a:xfrm>
            <a:off x="333666" y="560311"/>
            <a:ext cx="8306302" cy="2677656"/>
          </a:xfrm>
          <a:prstGeom prst="rect">
            <a:avLst/>
          </a:prstGeom>
        </p:spPr>
        <p:txBody>
          <a:bodyPr wrap="square">
            <a:spAutoFit/>
          </a:bodyPr>
          <a:lstStyle/>
          <a:p>
            <a:pPr algn="just"/>
            <a:r>
              <a:rPr lang="en-GB" sz="2100" b="1" dirty="0">
                <a:latin typeface="Times New Roman" panose="02020603050405020304" pitchFamily="18" charset="0"/>
                <a:ea typeface="Times New Roman" panose="02020603050405020304" pitchFamily="18" charset="0"/>
              </a:rPr>
              <a:t>An </a:t>
            </a:r>
            <a:r>
              <a:rPr lang="en-GB" sz="2100" b="1" dirty="0">
                <a:solidFill>
                  <a:srgbClr val="0000FF"/>
                </a:solidFill>
                <a:latin typeface="Times New Roman" panose="02020603050405020304" pitchFamily="18" charset="0"/>
                <a:ea typeface="Times New Roman" panose="02020603050405020304" pitchFamily="18" charset="0"/>
              </a:rPr>
              <a:t>open</a:t>
            </a:r>
            <a:r>
              <a:rPr lang="en-GB" sz="2100" b="1" dirty="0">
                <a:latin typeface="Times New Roman" panose="02020603050405020304" pitchFamily="18" charset="0"/>
                <a:ea typeface="Times New Roman" panose="02020603050405020304" pitchFamily="18" charset="0"/>
              </a:rPr>
              <a:t> layer of clay </a:t>
            </a:r>
            <a:r>
              <a:rPr lang="en-GB" sz="2100" b="1" dirty="0">
                <a:solidFill>
                  <a:srgbClr val="0000FF"/>
                </a:solidFill>
                <a:latin typeface="Times New Roman" panose="02020603050405020304" pitchFamily="18" charset="0"/>
                <a:ea typeface="Times New Roman" panose="02020603050405020304" pitchFamily="18" charset="0"/>
              </a:rPr>
              <a:t>4 m </a:t>
            </a:r>
            <a:r>
              <a:rPr lang="en-GB" sz="2100" b="1" dirty="0">
                <a:latin typeface="Times New Roman" panose="02020603050405020304" pitchFamily="18" charset="0"/>
                <a:ea typeface="Times New Roman" panose="02020603050405020304" pitchFamily="18" charset="0"/>
              </a:rPr>
              <a:t>thick is subjected to loading that increases the average effective vertical stress from </a:t>
            </a:r>
            <a:r>
              <a:rPr lang="en-GB" sz="2100" b="1" dirty="0">
                <a:solidFill>
                  <a:srgbClr val="0000FF"/>
                </a:solidFill>
                <a:latin typeface="Times New Roman" panose="02020603050405020304" pitchFamily="18" charset="0"/>
                <a:ea typeface="Times New Roman" panose="02020603050405020304" pitchFamily="18" charset="0"/>
              </a:rPr>
              <a:t>185 </a:t>
            </a:r>
            <a:r>
              <a:rPr lang="en-GB" sz="2100" b="1" dirty="0" err="1">
                <a:latin typeface="Times New Roman" panose="02020603050405020304" pitchFamily="18" charset="0"/>
                <a:ea typeface="Times New Roman" panose="02020603050405020304" pitchFamily="18" charset="0"/>
              </a:rPr>
              <a:t>kPa</a:t>
            </a:r>
            <a:r>
              <a:rPr lang="en-GB" sz="2100" b="1" dirty="0">
                <a:latin typeface="Times New Roman" panose="02020603050405020304" pitchFamily="18" charset="0"/>
                <a:ea typeface="Times New Roman" panose="02020603050405020304" pitchFamily="18" charset="0"/>
              </a:rPr>
              <a:t> to </a:t>
            </a:r>
            <a:r>
              <a:rPr lang="en-GB" sz="2100" b="1" dirty="0">
                <a:solidFill>
                  <a:srgbClr val="0000FF"/>
                </a:solidFill>
                <a:latin typeface="Times New Roman" panose="02020603050405020304" pitchFamily="18" charset="0"/>
                <a:ea typeface="Times New Roman" panose="02020603050405020304" pitchFamily="18" charset="0"/>
              </a:rPr>
              <a:t>310</a:t>
            </a:r>
            <a:r>
              <a:rPr lang="en-GB" sz="2100" b="1" dirty="0">
                <a:latin typeface="Times New Roman" panose="02020603050405020304" pitchFamily="18" charset="0"/>
                <a:ea typeface="Times New Roman" panose="02020603050405020304" pitchFamily="18" charset="0"/>
              </a:rPr>
              <a:t> </a:t>
            </a:r>
            <a:r>
              <a:rPr lang="en-GB" sz="2100" b="1" dirty="0" err="1">
                <a:latin typeface="Times New Roman" panose="02020603050405020304" pitchFamily="18" charset="0"/>
                <a:ea typeface="Times New Roman" panose="02020603050405020304" pitchFamily="18" charset="0"/>
              </a:rPr>
              <a:t>kPa</a:t>
            </a:r>
            <a:r>
              <a:rPr lang="en-GB" sz="2100" b="1" dirty="0">
                <a:latin typeface="Times New Roman" panose="02020603050405020304" pitchFamily="18" charset="0"/>
                <a:ea typeface="Times New Roman" panose="02020603050405020304" pitchFamily="18" charset="0"/>
              </a:rPr>
              <a:t>. </a:t>
            </a:r>
            <a:r>
              <a:rPr lang="en-GB" sz="2100" b="1" dirty="0" smtClean="0">
                <a:latin typeface="Times New Roman" panose="02020603050405020304" pitchFamily="18" charset="0"/>
                <a:ea typeface="Times New Roman" panose="02020603050405020304" pitchFamily="18" charset="0"/>
              </a:rPr>
              <a:t>Assuming </a:t>
            </a:r>
            <a:r>
              <a:rPr lang="en-GB" sz="2100" b="1" dirty="0">
                <a:solidFill>
                  <a:srgbClr val="0000FF"/>
                </a:solidFill>
                <a:latin typeface="Times New Roman" panose="02020603050405020304" pitchFamily="18" charset="0"/>
                <a:ea typeface="Times New Roman" panose="02020603050405020304" pitchFamily="18" charset="0"/>
              </a:rPr>
              <a:t>m</a:t>
            </a:r>
            <a:r>
              <a:rPr lang="en-GB" sz="2100" b="1" baseline="-25000" dirty="0">
                <a:solidFill>
                  <a:srgbClr val="0000FF"/>
                </a:solidFill>
                <a:latin typeface="Times New Roman" panose="02020603050405020304" pitchFamily="18" charset="0"/>
                <a:ea typeface="Times New Roman" panose="02020603050405020304" pitchFamily="18" charset="0"/>
              </a:rPr>
              <a:t>v</a:t>
            </a:r>
            <a:r>
              <a:rPr lang="en-GB" sz="2100" b="1" dirty="0" smtClean="0">
                <a:solidFill>
                  <a:srgbClr val="0000FF"/>
                </a:solidFill>
                <a:latin typeface="Times New Roman" panose="02020603050405020304" pitchFamily="18" charset="0"/>
                <a:ea typeface="Times New Roman" panose="02020603050405020304" pitchFamily="18" charset="0"/>
              </a:rPr>
              <a:t>= 0.00025 </a:t>
            </a:r>
            <a:r>
              <a:rPr lang="en-GB" sz="2100" b="1" dirty="0">
                <a:latin typeface="Times New Roman" panose="02020603050405020304" pitchFamily="18" charset="0"/>
                <a:ea typeface="Times New Roman" panose="02020603050405020304" pitchFamily="18" charset="0"/>
              </a:rPr>
              <a:t>m</a:t>
            </a:r>
            <a:r>
              <a:rPr lang="en-GB" sz="2100" b="1" baseline="30000" dirty="0">
                <a:latin typeface="Times New Roman" panose="02020603050405020304" pitchFamily="18" charset="0"/>
                <a:ea typeface="Times New Roman" panose="02020603050405020304" pitchFamily="18" charset="0"/>
              </a:rPr>
              <a:t>2</a:t>
            </a:r>
            <a:r>
              <a:rPr lang="en-GB" sz="2100" b="1" dirty="0">
                <a:latin typeface="Times New Roman" panose="02020603050405020304" pitchFamily="18" charset="0"/>
                <a:ea typeface="Times New Roman" panose="02020603050405020304" pitchFamily="18" charset="0"/>
              </a:rPr>
              <a:t>/</a:t>
            </a:r>
            <a:r>
              <a:rPr lang="en-GB" sz="2100" b="1" dirty="0" err="1">
                <a:latin typeface="Times New Roman" panose="02020603050405020304" pitchFamily="18" charset="0"/>
                <a:ea typeface="Times New Roman" panose="02020603050405020304" pitchFamily="18" charset="0"/>
              </a:rPr>
              <a:t>kN</a:t>
            </a:r>
            <a:r>
              <a:rPr lang="en-GB" sz="2100" b="1" dirty="0">
                <a:latin typeface="Times New Roman" panose="02020603050405020304" pitchFamily="18" charset="0"/>
                <a:ea typeface="Times New Roman" panose="02020603050405020304" pitchFamily="18" charset="0"/>
              </a:rPr>
              <a:t>, </a:t>
            </a:r>
            <a:r>
              <a:rPr lang="en-GB" sz="2100" b="1" dirty="0" err="1" smtClean="0">
                <a:solidFill>
                  <a:srgbClr val="0000FF"/>
                </a:solidFill>
                <a:latin typeface="Times New Roman" panose="02020603050405020304" pitchFamily="18" charset="0"/>
                <a:ea typeface="Times New Roman" panose="02020603050405020304" pitchFamily="18" charset="0"/>
              </a:rPr>
              <a:t>C</a:t>
            </a:r>
            <a:r>
              <a:rPr lang="en-GB" sz="2100" b="1" baseline="-25000" dirty="0" err="1" smtClean="0">
                <a:solidFill>
                  <a:srgbClr val="0000FF"/>
                </a:solidFill>
                <a:latin typeface="Times New Roman" panose="02020603050405020304" pitchFamily="18" charset="0"/>
                <a:ea typeface="Times New Roman" panose="02020603050405020304" pitchFamily="18" charset="0"/>
              </a:rPr>
              <a:t>v</a:t>
            </a:r>
            <a:r>
              <a:rPr lang="en-GB" sz="2100" b="1" dirty="0" smtClean="0">
                <a:solidFill>
                  <a:srgbClr val="0000FF"/>
                </a:solidFill>
                <a:latin typeface="Times New Roman" panose="02020603050405020304" pitchFamily="18" charset="0"/>
                <a:ea typeface="Times New Roman" panose="02020603050405020304" pitchFamily="18" charset="0"/>
              </a:rPr>
              <a:t>= 0.75 </a:t>
            </a:r>
            <a:r>
              <a:rPr lang="en-GB" sz="2100" b="1" dirty="0" smtClean="0">
                <a:latin typeface="Times New Roman" panose="02020603050405020304" pitchFamily="18" charset="0"/>
                <a:ea typeface="Times New Roman" panose="02020603050405020304" pitchFamily="18" charset="0"/>
              </a:rPr>
              <a:t>m</a:t>
            </a:r>
            <a:r>
              <a:rPr lang="en-GB" sz="2100" b="1" baseline="30000" dirty="0" smtClean="0">
                <a:latin typeface="Times New Roman" panose="02020603050405020304" pitchFamily="18" charset="0"/>
                <a:ea typeface="Times New Roman" panose="02020603050405020304" pitchFamily="18" charset="0"/>
              </a:rPr>
              <a:t>2</a:t>
            </a:r>
            <a:r>
              <a:rPr lang="en-GB" sz="2100" b="1" dirty="0" smtClean="0">
                <a:latin typeface="Times New Roman" panose="02020603050405020304" pitchFamily="18" charset="0"/>
                <a:ea typeface="Times New Roman" panose="02020603050405020304" pitchFamily="18" charset="0"/>
              </a:rPr>
              <a:t>/year, determine:</a:t>
            </a:r>
          </a:p>
          <a:p>
            <a:pPr algn="just"/>
            <a:endParaRPr lang="en-US" sz="2100" b="1" dirty="0">
              <a:latin typeface="Times New Roman" panose="02020603050405020304" pitchFamily="18" charset="0"/>
              <a:ea typeface="Times New Roman" panose="02020603050405020304" pitchFamily="18" charset="0"/>
            </a:endParaRPr>
          </a:p>
          <a:p>
            <a:pPr marL="514350" indent="-168275">
              <a:buFont typeface="+mj-lt"/>
              <a:buAutoNum type="romanLcPeriod"/>
              <a:tabLst>
                <a:tab pos="457200" algn="l"/>
              </a:tabLst>
            </a:pPr>
            <a:r>
              <a:rPr lang="en-GB" sz="2100" b="1" dirty="0" smtClean="0">
                <a:latin typeface="Times New Roman" panose="02020603050405020304" pitchFamily="18" charset="0"/>
                <a:ea typeface="Times New Roman" panose="02020603050405020304" pitchFamily="18" charset="0"/>
              </a:rPr>
              <a:t>The ultimate consolidation settlement</a:t>
            </a:r>
            <a:endParaRPr lang="en-US" sz="2100" b="1" dirty="0" smtClean="0">
              <a:latin typeface="Times New Roman" panose="02020603050405020304" pitchFamily="18" charset="0"/>
              <a:ea typeface="Times New Roman" panose="02020603050405020304" pitchFamily="18" charset="0"/>
            </a:endParaRPr>
          </a:p>
          <a:p>
            <a:pPr marL="514350" indent="-168275">
              <a:buFont typeface="+mj-lt"/>
              <a:buAutoNum type="romanLcPeriod"/>
              <a:tabLst>
                <a:tab pos="457200" algn="l"/>
              </a:tabLst>
            </a:pPr>
            <a:r>
              <a:rPr lang="en-GB" sz="2100" b="1" dirty="0" smtClean="0">
                <a:latin typeface="Times New Roman" panose="02020603050405020304" pitchFamily="18" charset="0"/>
                <a:ea typeface="Times New Roman" panose="02020603050405020304" pitchFamily="18" charset="0"/>
              </a:rPr>
              <a:t>The </a:t>
            </a:r>
            <a:r>
              <a:rPr lang="en-GB" sz="2100" b="1" dirty="0">
                <a:latin typeface="Times New Roman" panose="02020603050405020304" pitchFamily="18" charset="0"/>
                <a:ea typeface="Times New Roman" panose="02020603050405020304" pitchFamily="18" charset="0"/>
              </a:rPr>
              <a:t>settlement at the end of 1 year</a:t>
            </a:r>
            <a:r>
              <a:rPr lang="en-GB" sz="2100" b="1" dirty="0" smtClean="0">
                <a:latin typeface="Times New Roman" panose="02020603050405020304" pitchFamily="18" charset="0"/>
                <a:ea typeface="Times New Roman" panose="02020603050405020304" pitchFamily="18" charset="0"/>
              </a:rPr>
              <a:t>,</a:t>
            </a:r>
            <a:endParaRPr lang="en-US" sz="2100" b="1" dirty="0" smtClean="0">
              <a:latin typeface="Times New Roman" panose="02020603050405020304" pitchFamily="18" charset="0"/>
              <a:ea typeface="Times New Roman" panose="02020603050405020304" pitchFamily="18" charset="0"/>
            </a:endParaRPr>
          </a:p>
          <a:p>
            <a:pPr marL="514350" indent="-168275">
              <a:buFont typeface="+mj-lt"/>
              <a:buAutoNum type="romanLcPeriod"/>
              <a:tabLst>
                <a:tab pos="457200" algn="l"/>
              </a:tabLst>
            </a:pPr>
            <a:r>
              <a:rPr lang="en-GB" sz="2100" b="1" dirty="0" smtClean="0">
                <a:latin typeface="Times New Roman" panose="02020603050405020304" pitchFamily="18" charset="0"/>
                <a:ea typeface="Times New Roman" panose="02020603050405020304" pitchFamily="18" charset="0"/>
              </a:rPr>
              <a:t>The </a:t>
            </a:r>
            <a:r>
              <a:rPr lang="en-GB" sz="2100" b="1" dirty="0">
                <a:latin typeface="Times New Roman" panose="02020603050405020304" pitchFamily="18" charset="0"/>
                <a:ea typeface="Times New Roman" panose="02020603050405020304" pitchFamily="18" charset="0"/>
              </a:rPr>
              <a:t>time in days for 50% consolidation</a:t>
            </a:r>
            <a:r>
              <a:rPr lang="en-GB" sz="2100" b="1" dirty="0" smtClean="0">
                <a:latin typeface="Times New Roman" panose="02020603050405020304" pitchFamily="18" charset="0"/>
                <a:ea typeface="Times New Roman" panose="02020603050405020304" pitchFamily="18" charset="0"/>
              </a:rPr>
              <a:t>,</a:t>
            </a:r>
            <a:endParaRPr lang="en-US" sz="2100" b="1" dirty="0" smtClean="0">
              <a:latin typeface="Times New Roman" panose="02020603050405020304" pitchFamily="18" charset="0"/>
              <a:ea typeface="Times New Roman" panose="02020603050405020304" pitchFamily="18" charset="0"/>
            </a:endParaRPr>
          </a:p>
          <a:p>
            <a:pPr marL="514350" indent="-168275">
              <a:buFont typeface="+mj-lt"/>
              <a:buAutoNum type="romanLcPeriod"/>
              <a:tabLst>
                <a:tab pos="457200" algn="l"/>
              </a:tabLst>
            </a:pPr>
            <a:r>
              <a:rPr lang="en-GB" sz="2100" b="1" dirty="0" smtClean="0">
                <a:latin typeface="Times New Roman" panose="02020603050405020304" pitchFamily="18" charset="0"/>
                <a:ea typeface="Times New Roman" panose="02020603050405020304" pitchFamily="18" charset="0"/>
              </a:rPr>
              <a:t>The </a:t>
            </a:r>
            <a:r>
              <a:rPr lang="en-GB" sz="2100" b="1" dirty="0">
                <a:latin typeface="Times New Roman" panose="02020603050405020304" pitchFamily="18" charset="0"/>
                <a:ea typeface="Times New Roman" panose="02020603050405020304" pitchFamily="18" charset="0"/>
              </a:rPr>
              <a:t>time in days for 25 mm of settlement to </a:t>
            </a:r>
            <a:r>
              <a:rPr lang="en-GB" sz="2100" b="1" dirty="0" smtClean="0">
                <a:latin typeface="Times New Roman" panose="02020603050405020304" pitchFamily="18" charset="0"/>
                <a:ea typeface="Times New Roman" panose="02020603050405020304" pitchFamily="18" charset="0"/>
              </a:rPr>
              <a:t>occur.</a:t>
            </a:r>
            <a:endParaRPr lang="en-US" sz="2100" b="1" dirty="0">
              <a:latin typeface="Times New Roman" panose="02020603050405020304" pitchFamily="18" charset="0"/>
              <a:ea typeface="Times New Roman" panose="02020603050405020304" pitchFamily="18" charset="0"/>
            </a:endParaRPr>
          </a:p>
        </p:txBody>
      </p:sp>
      <p:sp>
        <p:nvSpPr>
          <p:cNvPr id="3" name="Rectangle 2"/>
          <p:cNvSpPr/>
          <p:nvPr/>
        </p:nvSpPr>
        <p:spPr>
          <a:xfrm>
            <a:off x="250825" y="3601830"/>
            <a:ext cx="7886623" cy="2369880"/>
          </a:xfrm>
          <a:prstGeom prst="rect">
            <a:avLst/>
          </a:prstGeom>
        </p:spPr>
        <p:txBody>
          <a:bodyPr wrap="square">
            <a:spAutoFit/>
          </a:bodyPr>
          <a:lstStyle/>
          <a:p>
            <a:pPr algn="just"/>
            <a:r>
              <a:rPr lang="en-GB" sz="2800" b="1" u="sng" dirty="0">
                <a:solidFill>
                  <a:srgbClr val="C00000"/>
                </a:solidFill>
              </a:rPr>
              <a:t>Solution</a:t>
            </a:r>
            <a:endParaRPr lang="en-US" sz="2800" b="1" u="sng" dirty="0">
              <a:solidFill>
                <a:srgbClr val="C00000"/>
              </a:solidFill>
            </a:endParaRPr>
          </a:p>
          <a:p>
            <a:pPr algn="just"/>
            <a:r>
              <a:rPr lang="en-GB" sz="2100" b="1" dirty="0" smtClean="0">
                <a:solidFill>
                  <a:schemeClr val="accent3">
                    <a:lumMod val="75000"/>
                  </a:schemeClr>
                </a:solidFill>
                <a:latin typeface="Times New Roman" panose="02020603050405020304" pitchFamily="18" charset="0"/>
                <a:ea typeface="Times New Roman" panose="02020603050405020304" pitchFamily="18" charset="0"/>
              </a:rPr>
              <a:t>(</a:t>
            </a:r>
            <a:r>
              <a:rPr lang="en-GB" sz="2100" b="1" dirty="0" err="1" smtClean="0">
                <a:solidFill>
                  <a:schemeClr val="accent3">
                    <a:lumMod val="75000"/>
                  </a:schemeClr>
                </a:solidFill>
                <a:latin typeface="Times New Roman" panose="02020603050405020304" pitchFamily="18" charset="0"/>
                <a:ea typeface="Times New Roman" panose="02020603050405020304" pitchFamily="18" charset="0"/>
              </a:rPr>
              <a:t>i</a:t>
            </a:r>
            <a:r>
              <a:rPr lang="en-GB" sz="2100" b="1" dirty="0" smtClean="0">
                <a:solidFill>
                  <a:schemeClr val="accent3">
                    <a:lumMod val="75000"/>
                  </a:schemeClr>
                </a:solidFill>
                <a:latin typeface="Times New Roman" panose="02020603050405020304" pitchFamily="18" charset="0"/>
                <a:ea typeface="Times New Roman" panose="02020603050405020304" pitchFamily="18" charset="0"/>
              </a:rPr>
              <a:t>) </a:t>
            </a:r>
            <a:r>
              <a:rPr lang="en-GB" sz="2100" b="1" dirty="0" smtClean="0">
                <a:latin typeface="Times New Roman" panose="02020603050405020304" pitchFamily="18" charset="0"/>
                <a:ea typeface="Times New Roman" panose="02020603050405020304" pitchFamily="18" charset="0"/>
              </a:rPr>
              <a:t>The </a:t>
            </a:r>
            <a:r>
              <a:rPr lang="en-GB" sz="2100" b="1" dirty="0">
                <a:latin typeface="Times New Roman" panose="02020603050405020304" pitchFamily="18" charset="0"/>
                <a:ea typeface="Times New Roman" panose="02020603050405020304" pitchFamily="18" charset="0"/>
              </a:rPr>
              <a:t>consolidation settlement for a layer of thickness </a:t>
            </a:r>
            <a:r>
              <a:rPr lang="en-GB" sz="2100" b="1" dirty="0" smtClean="0">
                <a:latin typeface="Times New Roman" panose="02020603050405020304" pitchFamily="18" charset="0"/>
                <a:ea typeface="Times New Roman" panose="02020603050405020304" pitchFamily="18" charset="0"/>
              </a:rPr>
              <a:t>H </a:t>
            </a:r>
            <a:r>
              <a:rPr lang="en-GB" sz="2100" b="1" dirty="0">
                <a:latin typeface="Times New Roman" panose="02020603050405020304" pitchFamily="18" charset="0"/>
                <a:ea typeface="Times New Roman" panose="02020603050405020304" pitchFamily="18" charset="0"/>
              </a:rPr>
              <a:t>can be represented by the coefficient of volume compressibility m</a:t>
            </a:r>
            <a:r>
              <a:rPr lang="en-GB" sz="2100" b="1" baseline="-25000" dirty="0">
                <a:latin typeface="Times New Roman" panose="02020603050405020304" pitchFamily="18" charset="0"/>
                <a:ea typeface="Times New Roman" panose="02020603050405020304" pitchFamily="18" charset="0"/>
              </a:rPr>
              <a:t>v</a:t>
            </a:r>
            <a:r>
              <a:rPr lang="en-GB" sz="2100" b="1" dirty="0">
                <a:latin typeface="Times New Roman" panose="02020603050405020304" pitchFamily="18" charset="0"/>
                <a:ea typeface="Times New Roman" panose="02020603050405020304" pitchFamily="18" charset="0"/>
              </a:rPr>
              <a:t> defined </a:t>
            </a:r>
            <a:r>
              <a:rPr lang="en-GB" sz="2100" b="1" dirty="0" smtClean="0">
                <a:latin typeface="Times New Roman" panose="02020603050405020304" pitchFamily="18" charset="0"/>
                <a:ea typeface="Times New Roman" panose="02020603050405020304" pitchFamily="18" charset="0"/>
              </a:rPr>
              <a:t>by:</a:t>
            </a:r>
            <a:endParaRPr lang="en-US" sz="2100" b="1" dirty="0">
              <a:latin typeface="Times New Roman" panose="02020603050405020304" pitchFamily="18" charset="0"/>
              <a:ea typeface="Times New Roman" panose="02020603050405020304" pitchFamily="18" charset="0"/>
            </a:endParaRPr>
          </a:p>
          <a:p>
            <a:pPr algn="just">
              <a:spcBef>
                <a:spcPts val="600"/>
              </a:spcBef>
            </a:pPr>
            <a:r>
              <a:rPr lang="en-GB" sz="2100" b="1" dirty="0">
                <a:latin typeface="Times New Roman" panose="02020603050405020304" pitchFamily="18" charset="0"/>
                <a:ea typeface="Times New Roman" panose="02020603050405020304" pitchFamily="18" charset="0"/>
              </a:rPr>
              <a:t> </a:t>
            </a:r>
            <a:r>
              <a:rPr lang="en-GB" sz="2100" b="1" dirty="0" smtClean="0">
                <a:latin typeface="Times New Roman" panose="02020603050405020304" pitchFamily="18" charset="0"/>
                <a:ea typeface="Times New Roman" panose="02020603050405020304" pitchFamily="18" charset="0"/>
              </a:rPr>
              <a:t>  </a:t>
            </a:r>
            <a:r>
              <a:rPr lang="en-US" sz="2100" b="1" dirty="0" smtClean="0">
                <a:latin typeface="Times New Roman" panose="02020603050405020304" pitchFamily="18" charset="0"/>
                <a:ea typeface="Times New Roman" panose="02020603050405020304" pitchFamily="18" charset="0"/>
                <a:cs typeface="Times New Roman" panose="02020603050405020304" pitchFamily="18" charset="0"/>
              </a:rPr>
              <a:t>S</a:t>
            </a:r>
            <a:r>
              <a:rPr lang="en-US" sz="2100" b="1" baseline="-25000" dirty="0" smtClean="0">
                <a:latin typeface="Times New Roman" panose="02020603050405020304" pitchFamily="18" charset="0"/>
                <a:ea typeface="Times New Roman" panose="02020603050405020304" pitchFamily="18" charset="0"/>
              </a:rPr>
              <a:t>c</a:t>
            </a:r>
            <a:r>
              <a:rPr lang="en-US" sz="2100" b="1" dirty="0" smtClean="0">
                <a:latin typeface="Times New Roman" panose="02020603050405020304" pitchFamily="18" charset="0"/>
                <a:ea typeface="Times New Roman" panose="02020603050405020304" pitchFamily="18" charset="0"/>
              </a:rPr>
              <a:t> </a:t>
            </a:r>
            <a:r>
              <a:rPr lang="en-US" sz="2100" b="1" dirty="0">
                <a:latin typeface="Times New Roman" panose="02020603050405020304" pitchFamily="18" charset="0"/>
                <a:ea typeface="Times New Roman" panose="02020603050405020304" pitchFamily="18" charset="0"/>
              </a:rPr>
              <a:t>= m</a:t>
            </a:r>
            <a:r>
              <a:rPr lang="en-US" sz="2100" b="1" baseline="-25000" dirty="0">
                <a:latin typeface="Times New Roman" panose="02020603050405020304" pitchFamily="18" charset="0"/>
                <a:ea typeface="Times New Roman" panose="02020603050405020304" pitchFamily="18" charset="0"/>
              </a:rPr>
              <a:t>v </a:t>
            </a:r>
            <a:r>
              <a:rPr lang="en-US" sz="2100" b="1" dirty="0" smtClean="0">
                <a:latin typeface="Times New Roman" panose="02020603050405020304" pitchFamily="18" charset="0"/>
                <a:ea typeface="Times New Roman" panose="02020603050405020304" pitchFamily="18" charset="0"/>
              </a:rPr>
              <a:t>H </a:t>
            </a:r>
            <a:r>
              <a:rPr lang="en-US" sz="2100" b="1" dirty="0" err="1" smtClean="0">
                <a:latin typeface="Symbol" panose="05050102010706020507" pitchFamily="18" charset="2"/>
                <a:ea typeface="Times New Roman" panose="02020603050405020304" pitchFamily="18" charset="0"/>
              </a:rPr>
              <a:t>Ds</a:t>
            </a:r>
            <a:r>
              <a:rPr lang="en-US" sz="2100" b="1" dirty="0" err="1" smtClean="0">
                <a:latin typeface="Times New Roman" panose="02020603050405020304" pitchFamily="18" charset="0"/>
                <a:ea typeface="Times New Roman" panose="02020603050405020304" pitchFamily="18" charset="0"/>
              </a:rPr>
              <a:t>´</a:t>
            </a:r>
            <a:r>
              <a:rPr lang="en-US" sz="2100" b="1" baseline="-25000" dirty="0" err="1" smtClean="0">
                <a:latin typeface="Times New Roman" panose="02020603050405020304" pitchFamily="18" charset="0"/>
                <a:ea typeface="Times New Roman" panose="02020603050405020304" pitchFamily="18" charset="0"/>
              </a:rPr>
              <a:t>z</a:t>
            </a:r>
            <a:endParaRPr lang="en-US" sz="2100" b="1" dirty="0">
              <a:latin typeface="Times New Roman" panose="02020603050405020304" pitchFamily="18" charset="0"/>
              <a:ea typeface="Times New Roman" panose="02020603050405020304" pitchFamily="18" charset="0"/>
            </a:endParaRPr>
          </a:p>
          <a:p>
            <a:pPr algn="just">
              <a:spcBef>
                <a:spcPts val="1200"/>
              </a:spcBef>
            </a:pPr>
            <a:r>
              <a:rPr lang="en-US" sz="2100" b="1" dirty="0">
                <a:latin typeface="Times New Roman" panose="02020603050405020304" pitchFamily="18" charset="0"/>
                <a:ea typeface="Times New Roman" panose="02020603050405020304" pitchFamily="18" charset="0"/>
              </a:rPr>
              <a:t> </a:t>
            </a:r>
            <a:r>
              <a:rPr lang="en-US" sz="2100" b="1" dirty="0" smtClean="0">
                <a:latin typeface="Times New Roman" panose="02020603050405020304" pitchFamily="18" charset="0"/>
                <a:ea typeface="Times New Roman" panose="02020603050405020304" pitchFamily="18" charset="0"/>
              </a:rPr>
              <a:t>      =   0.00025 X 4 X 125 = 0.125m </a:t>
            </a:r>
            <a:r>
              <a:rPr lang="en-US" sz="2100" b="1" dirty="0">
                <a:latin typeface="Times New Roman" panose="02020603050405020304" pitchFamily="18" charset="0"/>
                <a:ea typeface="Times New Roman" panose="02020603050405020304" pitchFamily="18" charset="0"/>
              </a:rPr>
              <a:t>= 125mm.</a:t>
            </a:r>
          </a:p>
        </p:txBody>
      </p:sp>
      <p:cxnSp>
        <p:nvCxnSpPr>
          <p:cNvPr id="5" name="Straight Connector 4"/>
          <p:cNvCxnSpPr/>
          <p:nvPr/>
        </p:nvCxnSpPr>
        <p:spPr>
          <a:xfrm flipV="1">
            <a:off x="4605618" y="5917922"/>
            <a:ext cx="927847" cy="1344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75345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50825" y="397926"/>
            <a:ext cx="4437946" cy="523220"/>
          </a:xfrm>
          <a:prstGeom prst="rect">
            <a:avLst/>
          </a:prstGeom>
        </p:spPr>
        <p:txBody>
          <a:bodyPr wrap="none">
            <a:spAutoFit/>
          </a:bodyPr>
          <a:lstStyle/>
          <a:p>
            <a:r>
              <a:rPr lang="en-US" sz="2800" b="1" u="sng" dirty="0" smtClean="0">
                <a:solidFill>
                  <a:srgbClr val="C00000"/>
                </a:solidFill>
              </a:rPr>
              <a:t>Example  4 – Solution (cont.)</a:t>
            </a:r>
            <a:endParaRPr lang="en-US" sz="2800" b="1" u="sng" dirty="0">
              <a:solidFill>
                <a:srgbClr val="C00000"/>
              </a:solidFill>
            </a:endParaRPr>
          </a:p>
        </p:txBody>
      </p:sp>
      <p:sp>
        <p:nvSpPr>
          <p:cNvPr id="2" name="Rectangle 1"/>
          <p:cNvSpPr/>
          <p:nvPr/>
        </p:nvSpPr>
        <p:spPr>
          <a:xfrm>
            <a:off x="250825" y="964324"/>
            <a:ext cx="8326578" cy="4893647"/>
          </a:xfrm>
          <a:prstGeom prst="rect">
            <a:avLst/>
          </a:prstGeom>
        </p:spPr>
        <p:txBody>
          <a:bodyPr wrap="square">
            <a:spAutoFit/>
          </a:bodyPr>
          <a:lstStyle/>
          <a:p>
            <a:r>
              <a:rPr lang="en-US" sz="2100" b="1" dirty="0" smtClean="0">
                <a:solidFill>
                  <a:schemeClr val="accent3">
                    <a:lumMod val="75000"/>
                  </a:schemeClr>
                </a:solidFill>
                <a:latin typeface="Times New Roman" panose="02020603050405020304" pitchFamily="18" charset="0"/>
                <a:ea typeface="Times New Roman" panose="02020603050405020304" pitchFamily="18" charset="0"/>
              </a:rPr>
              <a:t>(</a:t>
            </a:r>
            <a:r>
              <a:rPr lang="en-US" sz="2100" b="1" dirty="0">
                <a:solidFill>
                  <a:schemeClr val="accent3">
                    <a:lumMod val="75000"/>
                  </a:schemeClr>
                </a:solidFill>
                <a:latin typeface="Times New Roman" panose="02020603050405020304" pitchFamily="18" charset="0"/>
                <a:ea typeface="Times New Roman" panose="02020603050405020304" pitchFamily="18" charset="0"/>
              </a:rPr>
              <a:t>ii) </a:t>
            </a:r>
            <a:r>
              <a:rPr lang="en-US" sz="2100" b="1" dirty="0">
                <a:latin typeface="Times New Roman" panose="02020603050405020304" pitchFamily="18" charset="0"/>
                <a:ea typeface="Times New Roman" panose="02020603050405020304" pitchFamily="18" charset="0"/>
              </a:rPr>
              <a:t>The </a:t>
            </a:r>
            <a:r>
              <a:rPr lang="en-US" sz="2100" b="1" dirty="0" smtClean="0">
                <a:latin typeface="Times New Roman" panose="02020603050405020304" pitchFamily="18" charset="0"/>
                <a:ea typeface="Times New Roman" panose="02020603050405020304" pitchFamily="18" charset="0"/>
              </a:rPr>
              <a:t>procedure </a:t>
            </a:r>
            <a:r>
              <a:rPr lang="en-US" sz="2100" b="1" dirty="0">
                <a:latin typeface="Times New Roman" panose="02020603050405020304" pitchFamily="18" charset="0"/>
                <a:ea typeface="Times New Roman" panose="02020603050405020304" pitchFamily="18" charset="0"/>
              </a:rPr>
              <a:t>for calculation of the settlement at a specific time includes:</a:t>
            </a:r>
          </a:p>
          <a:p>
            <a:pPr marL="274320" indent="-274320">
              <a:buSzPts val="1000"/>
              <a:buFont typeface="Symbol" panose="05050102010706020507" pitchFamily="18" charset="2"/>
              <a:buChar char=""/>
              <a:tabLst>
                <a:tab pos="457200" algn="l"/>
              </a:tabLst>
            </a:pPr>
            <a:r>
              <a:rPr lang="en-US" sz="2100" b="1" dirty="0">
                <a:latin typeface="Times New Roman" panose="02020603050405020304" pitchFamily="18" charset="0"/>
                <a:ea typeface="Times New Roman" panose="02020603050405020304" pitchFamily="18" charset="0"/>
              </a:rPr>
              <a:t>Calculate time factor: </a:t>
            </a:r>
            <a:r>
              <a:rPr lang="en-US" sz="2100" b="1" dirty="0" smtClean="0">
                <a:latin typeface="Times New Roman" panose="02020603050405020304" pitchFamily="18" charset="0"/>
                <a:ea typeface="Times New Roman" panose="02020603050405020304" pitchFamily="18" charset="0"/>
              </a:rPr>
              <a:t>                    =   </a:t>
            </a:r>
            <a:r>
              <a:rPr lang="en-US" sz="2100" b="1" dirty="0">
                <a:latin typeface="Times New Roman" panose="02020603050405020304" pitchFamily="18" charset="0"/>
                <a:ea typeface="Times New Roman" panose="02020603050405020304" pitchFamily="18" charset="0"/>
              </a:rPr>
              <a:t>……. </a:t>
            </a:r>
            <a:r>
              <a:rPr lang="en-US" sz="2100" b="1" dirty="0" smtClean="0">
                <a:latin typeface="Times New Roman" panose="02020603050405020304" pitchFamily="18" charset="0"/>
                <a:ea typeface="Times New Roman" panose="02020603050405020304" pitchFamily="18" charset="0"/>
              </a:rPr>
              <a:t> = 0.1875 </a:t>
            </a:r>
          </a:p>
          <a:p>
            <a:pPr marL="274320" indent="-274320">
              <a:buSzPts val="1000"/>
              <a:buFont typeface="Symbol" panose="05050102010706020507" pitchFamily="18" charset="2"/>
              <a:buChar char=""/>
              <a:tabLst>
                <a:tab pos="457200" algn="l"/>
              </a:tabLst>
            </a:pPr>
            <a:endParaRPr lang="en-US" sz="2100" b="1" dirty="0" smtClean="0">
              <a:latin typeface="Times New Roman" panose="02020603050405020304" pitchFamily="18" charset="0"/>
              <a:ea typeface="Times New Roman" panose="02020603050405020304" pitchFamily="18" charset="0"/>
            </a:endParaRPr>
          </a:p>
          <a:p>
            <a:pPr marL="274320" indent="-274320">
              <a:buSzPts val="1000"/>
              <a:buFont typeface="Symbol" panose="05050102010706020507" pitchFamily="18" charset="2"/>
              <a:buChar char=""/>
              <a:tabLst>
                <a:tab pos="457200" algn="l"/>
              </a:tabLst>
            </a:pPr>
            <a:r>
              <a:rPr lang="en-US" sz="2100" b="1" dirty="0" smtClean="0">
                <a:latin typeface="Times New Roman" panose="02020603050405020304" pitchFamily="18" charset="0"/>
                <a:ea typeface="Times New Roman" panose="02020603050405020304" pitchFamily="18" charset="0"/>
              </a:rPr>
              <a:t>Calculate </a:t>
            </a:r>
            <a:r>
              <a:rPr lang="en-US" sz="2100" b="1" dirty="0">
                <a:latin typeface="Times New Roman" panose="02020603050405020304" pitchFamily="18" charset="0"/>
                <a:ea typeface="Times New Roman" panose="02020603050405020304" pitchFamily="18" charset="0"/>
              </a:rPr>
              <a:t>average degree of </a:t>
            </a:r>
            <a:r>
              <a:rPr lang="en-US" sz="2100" b="1" dirty="0" smtClean="0">
                <a:latin typeface="Times New Roman" panose="02020603050405020304" pitchFamily="18" charset="0"/>
                <a:ea typeface="Times New Roman" panose="02020603050405020304" pitchFamily="18" charset="0"/>
              </a:rPr>
              <a:t>consolidation</a:t>
            </a:r>
          </a:p>
          <a:p>
            <a:pPr>
              <a:spcBef>
                <a:spcPts val="600"/>
              </a:spcBef>
              <a:buSzPts val="1000"/>
              <a:tabLst>
                <a:tab pos="457200" algn="l"/>
              </a:tabLst>
            </a:pPr>
            <a:r>
              <a:rPr lang="en-US" sz="2100" b="1" dirty="0">
                <a:latin typeface="Times New Roman" panose="02020603050405020304" pitchFamily="18" charset="0"/>
                <a:ea typeface="Times New Roman" panose="02020603050405020304" pitchFamily="18" charset="0"/>
              </a:rPr>
              <a:t> </a:t>
            </a:r>
            <a:r>
              <a:rPr lang="en-US" sz="2100" b="1" dirty="0" smtClean="0">
                <a:latin typeface="Times New Roman" panose="02020603050405020304" pitchFamily="18" charset="0"/>
                <a:ea typeface="Times New Roman" panose="02020603050405020304" pitchFamily="18" charset="0"/>
              </a:rPr>
              <a:t>    </a:t>
            </a:r>
            <a:r>
              <a:rPr lang="en-US" sz="2100" b="1" dirty="0" err="1" smtClean="0">
                <a:latin typeface="Times New Roman" panose="02020603050405020304" pitchFamily="18" charset="0"/>
                <a:ea typeface="Times New Roman" panose="02020603050405020304" pitchFamily="18" charset="0"/>
              </a:rPr>
              <a:t>U</a:t>
            </a:r>
            <a:r>
              <a:rPr lang="en-US" sz="2100" b="1" baseline="-25000" dirty="0" err="1" smtClean="0">
                <a:latin typeface="Times New Roman" panose="02020603050405020304" pitchFamily="18" charset="0"/>
                <a:ea typeface="Times New Roman" panose="02020603050405020304" pitchFamily="18" charset="0"/>
              </a:rPr>
              <a:t>t</a:t>
            </a:r>
            <a:r>
              <a:rPr lang="en-US" sz="2100" b="1" dirty="0" smtClean="0">
                <a:latin typeface="Times New Roman" panose="02020603050405020304" pitchFamily="18" charset="0"/>
                <a:ea typeface="Times New Roman" panose="02020603050405020304" pitchFamily="18" charset="0"/>
              </a:rPr>
              <a:t> </a:t>
            </a:r>
            <a:r>
              <a:rPr lang="en-US" sz="2100" b="1" dirty="0">
                <a:latin typeface="Times New Roman" panose="02020603050405020304" pitchFamily="18" charset="0"/>
                <a:ea typeface="Times New Roman" panose="02020603050405020304" pitchFamily="18" charset="0"/>
              </a:rPr>
              <a:t>=   ………………………..     = </a:t>
            </a:r>
            <a:r>
              <a:rPr lang="en-US" sz="2100" b="1" dirty="0" smtClean="0">
                <a:latin typeface="Times New Roman" panose="02020603050405020304" pitchFamily="18" charset="0"/>
                <a:ea typeface="Times New Roman" panose="02020603050405020304" pitchFamily="18" charset="0"/>
              </a:rPr>
              <a:t>0.49</a:t>
            </a:r>
            <a:endParaRPr lang="en-US" sz="2100" b="1" dirty="0">
              <a:latin typeface="Times New Roman" panose="02020603050405020304" pitchFamily="18" charset="0"/>
              <a:ea typeface="Times New Roman" panose="02020603050405020304" pitchFamily="18" charset="0"/>
            </a:endParaRPr>
          </a:p>
          <a:p>
            <a:pPr marL="274320" indent="-274320">
              <a:spcBef>
                <a:spcPts val="1200"/>
              </a:spcBef>
              <a:buSzPts val="1000"/>
              <a:buFont typeface="Symbol" panose="05050102010706020507" pitchFamily="18" charset="2"/>
              <a:buChar char=""/>
              <a:tabLst>
                <a:tab pos="457200" algn="l"/>
              </a:tabLst>
            </a:pPr>
            <a:r>
              <a:rPr lang="en-US" sz="2100" b="1" dirty="0">
                <a:latin typeface="Times New Roman" panose="02020603050405020304" pitchFamily="18" charset="0"/>
                <a:ea typeface="Times New Roman" panose="02020603050405020304" pitchFamily="18" charset="0"/>
              </a:rPr>
              <a:t>Calculate the consolidation settlement at the specific time </a:t>
            </a:r>
            <a:r>
              <a:rPr lang="en-US" sz="2100" b="1" dirty="0" smtClean="0">
                <a:latin typeface="Times New Roman" panose="02020603050405020304" pitchFamily="18" charset="0"/>
                <a:ea typeface="Times New Roman" panose="02020603050405020304" pitchFamily="18" charset="0"/>
              </a:rPr>
              <a:t>(t) </a:t>
            </a:r>
            <a:r>
              <a:rPr lang="en-US" sz="2100" b="1" dirty="0">
                <a:latin typeface="Times New Roman" panose="02020603050405020304" pitchFamily="18" charset="0"/>
                <a:ea typeface="Times New Roman" panose="02020603050405020304" pitchFamily="18" charset="0"/>
              </a:rPr>
              <a:t>from: </a:t>
            </a:r>
            <a:endParaRPr lang="en-US" sz="2100" b="1" dirty="0" smtClean="0">
              <a:latin typeface="Times New Roman" panose="02020603050405020304" pitchFamily="18" charset="0"/>
              <a:ea typeface="Times New Roman" panose="02020603050405020304" pitchFamily="18" charset="0"/>
            </a:endParaRPr>
          </a:p>
          <a:p>
            <a:pPr>
              <a:spcBef>
                <a:spcPts val="600"/>
              </a:spcBef>
              <a:buSzPts val="1000"/>
              <a:tabLst>
                <a:tab pos="457200" algn="l"/>
              </a:tabLst>
            </a:pPr>
            <a:r>
              <a:rPr lang="en-US" sz="2100" b="1" dirty="0" smtClean="0">
                <a:latin typeface="Times New Roman" panose="02020603050405020304" pitchFamily="18" charset="0"/>
                <a:ea typeface="Times New Roman" panose="02020603050405020304" pitchFamily="18" charset="0"/>
                <a:cs typeface="Times New Roman" panose="02020603050405020304" pitchFamily="18" charset="0"/>
              </a:rPr>
              <a:t>     S</a:t>
            </a:r>
            <a:r>
              <a:rPr lang="en-US" sz="2100" b="1" baseline="-25000" dirty="0" smtClean="0">
                <a:latin typeface="Times New Roman" panose="02020603050405020304" pitchFamily="18" charset="0"/>
                <a:ea typeface="Times New Roman" panose="02020603050405020304" pitchFamily="18" charset="0"/>
              </a:rPr>
              <a:t>t </a:t>
            </a:r>
            <a:r>
              <a:rPr lang="en-US" sz="2100" b="1" dirty="0">
                <a:latin typeface="Times New Roman" panose="02020603050405020304" pitchFamily="18" charset="0"/>
                <a:ea typeface="Times New Roman" panose="02020603050405020304" pitchFamily="18" charset="0"/>
              </a:rPr>
              <a:t>= </a:t>
            </a:r>
            <a:r>
              <a:rPr lang="en-US" sz="2100" b="1" dirty="0" err="1" smtClean="0">
                <a:latin typeface="Times New Roman" panose="02020603050405020304" pitchFamily="18" charset="0"/>
                <a:ea typeface="Times New Roman" panose="02020603050405020304" pitchFamily="18" charset="0"/>
              </a:rPr>
              <a:t>U</a:t>
            </a:r>
            <a:r>
              <a:rPr lang="en-US" sz="2100" b="1" baseline="-25000" dirty="0" err="1" smtClean="0">
                <a:latin typeface="Times New Roman" panose="02020603050405020304" pitchFamily="18" charset="0"/>
                <a:ea typeface="Times New Roman" panose="02020603050405020304" pitchFamily="18" charset="0"/>
              </a:rPr>
              <a:t>t</a:t>
            </a:r>
            <a:r>
              <a:rPr lang="en-US" sz="2100" b="1" baseline="-25000" dirty="0" smtClean="0">
                <a:latin typeface="Times New Roman" panose="02020603050405020304" pitchFamily="18" charset="0"/>
                <a:ea typeface="Times New Roman" panose="02020603050405020304" pitchFamily="18" charset="0"/>
              </a:rPr>
              <a:t> </a:t>
            </a:r>
            <a:r>
              <a:rPr lang="en-US" sz="2100" b="1" dirty="0" smtClean="0">
                <a:latin typeface="Times New Roman" panose="02020603050405020304" pitchFamily="18" charset="0"/>
                <a:ea typeface="Times New Roman" panose="02020603050405020304" pitchFamily="18" charset="0"/>
              </a:rPr>
              <a:t>. </a:t>
            </a:r>
            <a:r>
              <a:rPr lang="en-US" sz="2100" b="1" dirty="0" smtClean="0">
                <a:latin typeface="Times New Roman" panose="02020603050405020304" pitchFamily="18" charset="0"/>
                <a:ea typeface="Times New Roman" panose="02020603050405020304" pitchFamily="18" charset="0"/>
                <a:cs typeface="Times New Roman" panose="02020603050405020304" pitchFamily="18" charset="0"/>
              </a:rPr>
              <a:t>S</a:t>
            </a:r>
            <a:r>
              <a:rPr lang="en-US" sz="2100" b="1" baseline="-25000" dirty="0" smtClean="0">
                <a:latin typeface="Arial" panose="020B0604020202020204" pitchFamily="34" charset="0"/>
                <a:ea typeface="Times New Roman" panose="02020603050405020304" pitchFamily="18" charset="0"/>
              </a:rPr>
              <a:t>c</a:t>
            </a:r>
            <a:r>
              <a:rPr lang="en-US" sz="2100" b="1" baseline="-25000" dirty="0" smtClean="0">
                <a:latin typeface="Symbol" panose="05050102010706020507" pitchFamily="18" charset="2"/>
                <a:ea typeface="Times New Roman" panose="02020603050405020304" pitchFamily="18" charset="0"/>
              </a:rPr>
              <a:t> </a:t>
            </a:r>
            <a:r>
              <a:rPr lang="en-US" sz="2100" b="1" dirty="0" smtClean="0">
                <a:latin typeface="Times New Roman" panose="02020603050405020304" pitchFamily="18" charset="0"/>
                <a:ea typeface="Times New Roman" panose="02020603050405020304" pitchFamily="18" charset="0"/>
              </a:rPr>
              <a:t> </a:t>
            </a:r>
            <a:r>
              <a:rPr lang="en-US" sz="2100" b="1" baseline="-25000" dirty="0" smtClean="0">
                <a:latin typeface="Times New Roman" panose="02020603050405020304" pitchFamily="18" charset="0"/>
                <a:ea typeface="Times New Roman" panose="02020603050405020304" pitchFamily="18" charset="0"/>
              </a:rPr>
              <a:t> </a:t>
            </a:r>
            <a:r>
              <a:rPr lang="en-US" sz="2100" b="1" dirty="0">
                <a:latin typeface="Times New Roman" panose="02020603050405020304" pitchFamily="18" charset="0"/>
                <a:ea typeface="Times New Roman" panose="02020603050405020304" pitchFamily="18" charset="0"/>
              </a:rPr>
              <a:t>=  ……   </a:t>
            </a:r>
            <a:r>
              <a:rPr lang="en-US" sz="2100" b="1" dirty="0" smtClean="0">
                <a:latin typeface="Times New Roman" panose="02020603050405020304" pitchFamily="18" charset="0"/>
                <a:ea typeface="Times New Roman" panose="02020603050405020304" pitchFamily="18" charset="0"/>
              </a:rPr>
              <a:t>…….       </a:t>
            </a:r>
            <a:r>
              <a:rPr lang="en-US" sz="2100" b="1" dirty="0">
                <a:latin typeface="Times New Roman" panose="02020603050405020304" pitchFamily="18" charset="0"/>
                <a:ea typeface="Times New Roman" panose="02020603050405020304" pitchFamily="18" charset="0"/>
              </a:rPr>
              <a:t>= 61 mm</a:t>
            </a:r>
          </a:p>
          <a:p>
            <a:pPr>
              <a:spcBef>
                <a:spcPts val="1200"/>
              </a:spcBef>
            </a:pPr>
            <a:r>
              <a:rPr lang="en-US" sz="2100" b="1" dirty="0" smtClean="0">
                <a:solidFill>
                  <a:schemeClr val="accent3">
                    <a:lumMod val="75000"/>
                  </a:schemeClr>
                </a:solidFill>
                <a:latin typeface="Times New Roman" panose="02020603050405020304" pitchFamily="18" charset="0"/>
                <a:ea typeface="Times New Roman" panose="02020603050405020304" pitchFamily="18" charset="0"/>
              </a:rPr>
              <a:t>(</a:t>
            </a:r>
            <a:r>
              <a:rPr lang="en-US" sz="2100" b="1" dirty="0">
                <a:solidFill>
                  <a:schemeClr val="accent3">
                    <a:lumMod val="75000"/>
                  </a:schemeClr>
                </a:solidFill>
                <a:latin typeface="Times New Roman" panose="02020603050405020304" pitchFamily="18" charset="0"/>
                <a:ea typeface="Times New Roman" panose="02020603050405020304" pitchFamily="18" charset="0"/>
              </a:rPr>
              <a:t>iii) </a:t>
            </a:r>
            <a:r>
              <a:rPr lang="en-US" sz="2100" b="1" dirty="0">
                <a:latin typeface="Times New Roman" panose="02020603050405020304" pitchFamily="18" charset="0"/>
                <a:ea typeface="Times New Roman" panose="02020603050405020304" pitchFamily="18" charset="0"/>
              </a:rPr>
              <a:t>For 50% consolidation   T</a:t>
            </a:r>
            <a:r>
              <a:rPr lang="en-US" sz="2100" b="1" baseline="-25000" dirty="0">
                <a:latin typeface="Times New Roman" panose="02020603050405020304" pitchFamily="18" charset="0"/>
                <a:ea typeface="Times New Roman" panose="02020603050405020304" pitchFamily="18" charset="0"/>
              </a:rPr>
              <a:t>v</a:t>
            </a:r>
            <a:r>
              <a:rPr lang="en-US" sz="2100" b="1" dirty="0">
                <a:latin typeface="Times New Roman" panose="02020603050405020304" pitchFamily="18" charset="0"/>
                <a:ea typeface="Times New Roman" panose="02020603050405020304" pitchFamily="18" charset="0"/>
              </a:rPr>
              <a:t>=   </a:t>
            </a:r>
            <a:r>
              <a:rPr lang="en-US" sz="2100" b="1" dirty="0" smtClean="0">
                <a:latin typeface="Times New Roman" panose="02020603050405020304" pitchFamily="18" charset="0"/>
                <a:ea typeface="Times New Roman" panose="02020603050405020304" pitchFamily="18" charset="0"/>
              </a:rPr>
              <a:t>0.197    </a:t>
            </a:r>
            <a:r>
              <a:rPr lang="en-US" sz="2100" b="1" dirty="0">
                <a:latin typeface="Times New Roman" panose="02020603050405020304" pitchFamily="18" charset="0"/>
                <a:ea typeface="Times New Roman" panose="02020603050405020304" pitchFamily="18" charset="0"/>
              </a:rPr>
              <a:t>, </a:t>
            </a:r>
            <a:r>
              <a:rPr lang="en-US" sz="2100" b="1" dirty="0" smtClean="0">
                <a:latin typeface="Times New Roman" panose="02020603050405020304" pitchFamily="18" charset="0"/>
                <a:ea typeface="Times New Roman" panose="02020603050405020304" pitchFamily="18" charset="0"/>
              </a:rPr>
              <a:t>therefore from</a:t>
            </a:r>
            <a:endParaRPr lang="en-US" sz="2100" b="1" dirty="0">
              <a:latin typeface="Times New Roman" panose="02020603050405020304" pitchFamily="18" charset="0"/>
              <a:ea typeface="Times New Roman" panose="02020603050405020304" pitchFamily="18" charset="0"/>
            </a:endParaRPr>
          </a:p>
          <a:p>
            <a:pPr>
              <a:spcBef>
                <a:spcPts val="1200"/>
              </a:spcBef>
            </a:pPr>
            <a:r>
              <a:rPr lang="en-US" sz="2100" b="1" dirty="0">
                <a:latin typeface="Times New Roman" panose="02020603050405020304" pitchFamily="18" charset="0"/>
                <a:ea typeface="Times New Roman" panose="02020603050405020304" pitchFamily="18" charset="0"/>
              </a:rPr>
              <a:t> </a:t>
            </a:r>
            <a:r>
              <a:rPr lang="en-US" sz="2100" b="1" dirty="0" smtClean="0">
                <a:latin typeface="Times New Roman" panose="02020603050405020304" pitchFamily="18" charset="0"/>
                <a:ea typeface="Times New Roman" panose="02020603050405020304" pitchFamily="18" charset="0"/>
              </a:rPr>
              <a:t>…….    </a:t>
            </a:r>
            <a:r>
              <a:rPr lang="en-US" sz="2100" b="1" dirty="0">
                <a:latin typeface="Times New Roman" panose="02020603050405020304" pitchFamily="18" charset="0"/>
                <a:ea typeface="Times New Roman" panose="02020603050405020304" pitchFamily="18" charset="0"/>
              </a:rPr>
              <a:t>………………..          </a:t>
            </a:r>
            <a:r>
              <a:rPr lang="en-US" sz="2100" b="1" dirty="0">
                <a:latin typeface="Times New Roman" panose="02020603050405020304" pitchFamily="18" charset="0"/>
                <a:ea typeface="Times New Roman" panose="02020603050405020304" pitchFamily="18" charset="0"/>
                <a:sym typeface="Wingdings" panose="05000000000000000000" pitchFamily="2" charset="2"/>
              </a:rPr>
              <a:t></a:t>
            </a:r>
            <a:r>
              <a:rPr lang="en-US" sz="2100" b="1" dirty="0">
                <a:latin typeface="Times New Roman" panose="02020603050405020304" pitchFamily="18" charset="0"/>
                <a:ea typeface="Times New Roman" panose="02020603050405020304" pitchFamily="18" charset="0"/>
              </a:rPr>
              <a:t>       t </a:t>
            </a:r>
            <a:r>
              <a:rPr lang="en-US" sz="2100" b="1" dirty="0" smtClean="0">
                <a:latin typeface="Times New Roman" panose="02020603050405020304" pitchFamily="18" charset="0"/>
                <a:ea typeface="Times New Roman" panose="02020603050405020304" pitchFamily="18" charset="0"/>
              </a:rPr>
              <a:t>= 1.05 </a:t>
            </a:r>
            <a:r>
              <a:rPr lang="en-US" sz="2100" b="1" dirty="0">
                <a:latin typeface="Times New Roman" panose="02020603050405020304" pitchFamily="18" charset="0"/>
                <a:ea typeface="Times New Roman" panose="02020603050405020304" pitchFamily="18" charset="0"/>
              </a:rPr>
              <a:t>year = </a:t>
            </a:r>
            <a:r>
              <a:rPr lang="en-US" sz="2100" b="1" dirty="0" smtClean="0">
                <a:latin typeface="Times New Roman" panose="02020603050405020304" pitchFamily="18" charset="0"/>
                <a:ea typeface="Times New Roman" panose="02020603050405020304" pitchFamily="18" charset="0"/>
              </a:rPr>
              <a:t>384 </a:t>
            </a:r>
            <a:r>
              <a:rPr lang="en-US" sz="2100" b="1" dirty="0">
                <a:latin typeface="Times New Roman" panose="02020603050405020304" pitchFamily="18" charset="0"/>
                <a:ea typeface="Times New Roman" panose="02020603050405020304" pitchFamily="18" charset="0"/>
              </a:rPr>
              <a:t>days</a:t>
            </a:r>
          </a:p>
          <a:p>
            <a:pPr>
              <a:spcBef>
                <a:spcPts val="1200"/>
              </a:spcBef>
            </a:pPr>
            <a:r>
              <a:rPr lang="en-US" sz="2100" b="1" dirty="0" smtClean="0">
                <a:solidFill>
                  <a:schemeClr val="accent3">
                    <a:lumMod val="75000"/>
                  </a:schemeClr>
                </a:solidFill>
                <a:latin typeface="Times New Roman" panose="02020603050405020304" pitchFamily="18" charset="0"/>
                <a:ea typeface="Times New Roman" panose="02020603050405020304" pitchFamily="18" charset="0"/>
              </a:rPr>
              <a:t>(</a:t>
            </a:r>
            <a:r>
              <a:rPr lang="en-US" sz="2100" b="1" dirty="0">
                <a:solidFill>
                  <a:schemeClr val="accent3">
                    <a:lumMod val="75000"/>
                  </a:schemeClr>
                </a:solidFill>
                <a:latin typeface="Times New Roman" panose="02020603050405020304" pitchFamily="18" charset="0"/>
                <a:ea typeface="Times New Roman" panose="02020603050405020304" pitchFamily="18" charset="0"/>
              </a:rPr>
              <a:t>vi) </a:t>
            </a:r>
            <a:r>
              <a:rPr lang="en-US" sz="2100" b="1" dirty="0">
                <a:latin typeface="Times New Roman" panose="02020603050405020304" pitchFamily="18" charset="0"/>
                <a:ea typeface="Times New Roman" panose="02020603050405020304" pitchFamily="18" charset="0"/>
              </a:rPr>
              <a:t>For </a:t>
            </a:r>
            <a:r>
              <a:rPr lang="en-US" sz="2100" b="1" dirty="0">
                <a:latin typeface="Times New Roman" panose="02020603050405020304" pitchFamily="18" charset="0"/>
                <a:ea typeface="Times New Roman" panose="02020603050405020304" pitchFamily="18" charset="0"/>
                <a:cs typeface="Times New Roman" panose="02020603050405020304" pitchFamily="18" charset="0"/>
              </a:rPr>
              <a:t>S</a:t>
            </a:r>
            <a:r>
              <a:rPr lang="en-US" sz="2100" b="1" baseline="-25000" dirty="0" smtClean="0">
                <a:latin typeface="Times New Roman" panose="02020603050405020304" pitchFamily="18" charset="0"/>
                <a:ea typeface="Times New Roman" panose="02020603050405020304" pitchFamily="18" charset="0"/>
              </a:rPr>
              <a:t>t </a:t>
            </a:r>
            <a:r>
              <a:rPr lang="en-US" sz="2100" b="1" dirty="0">
                <a:latin typeface="Times New Roman" panose="02020603050405020304" pitchFamily="18" charset="0"/>
                <a:ea typeface="Times New Roman" panose="02020603050405020304" pitchFamily="18" charset="0"/>
              </a:rPr>
              <a:t>= 25 mm  </a:t>
            </a:r>
            <a:r>
              <a:rPr lang="en-US" sz="2100" b="1" dirty="0" err="1">
                <a:latin typeface="Times New Roman" panose="02020603050405020304" pitchFamily="18" charset="0"/>
                <a:ea typeface="Times New Roman" panose="02020603050405020304" pitchFamily="18" charset="0"/>
              </a:rPr>
              <a:t>U</a:t>
            </a:r>
            <a:r>
              <a:rPr lang="en-US" sz="2100" b="1" baseline="-25000" dirty="0" err="1">
                <a:latin typeface="Times New Roman" panose="02020603050405020304" pitchFamily="18" charset="0"/>
                <a:ea typeface="Times New Roman" panose="02020603050405020304" pitchFamily="18" charset="0"/>
              </a:rPr>
              <a:t>t</a:t>
            </a:r>
            <a:r>
              <a:rPr lang="en-US" sz="2100" b="1" dirty="0">
                <a:latin typeface="Times New Roman" panose="02020603050405020304" pitchFamily="18" charset="0"/>
                <a:ea typeface="Times New Roman" panose="02020603050405020304" pitchFamily="18" charset="0"/>
              </a:rPr>
              <a:t> =   </a:t>
            </a:r>
            <a:r>
              <a:rPr lang="en-US" sz="2100" b="1" dirty="0" smtClean="0">
                <a:latin typeface="Times New Roman" panose="02020603050405020304" pitchFamily="18" charset="0"/>
                <a:ea typeface="Times New Roman" panose="02020603050405020304" pitchFamily="18" charset="0"/>
              </a:rPr>
              <a:t>0.20      </a:t>
            </a:r>
            <a:r>
              <a:rPr lang="en-US" sz="2100" b="1" dirty="0">
                <a:latin typeface="Times New Roman" panose="02020603050405020304" pitchFamily="18" charset="0"/>
                <a:ea typeface="Times New Roman" panose="02020603050405020304" pitchFamily="18" charset="0"/>
              </a:rPr>
              <a:t>, therefore </a:t>
            </a:r>
          </a:p>
          <a:p>
            <a:pPr>
              <a:spcBef>
                <a:spcPts val="1200"/>
              </a:spcBef>
            </a:pPr>
            <a:r>
              <a:rPr lang="en-US" sz="2100" b="1" dirty="0">
                <a:latin typeface="Times New Roman" panose="02020603050405020304" pitchFamily="18" charset="0"/>
                <a:ea typeface="Times New Roman" panose="02020603050405020304" pitchFamily="18" charset="0"/>
              </a:rPr>
              <a:t> </a:t>
            </a:r>
            <a:r>
              <a:rPr lang="en-US" sz="2100" b="1" dirty="0" smtClean="0">
                <a:latin typeface="Times New Roman" panose="02020603050405020304" pitchFamily="18" charset="0"/>
                <a:ea typeface="Times New Roman" panose="02020603050405020304" pitchFamily="18" charset="0"/>
              </a:rPr>
              <a:t>…….    </a:t>
            </a:r>
            <a:r>
              <a:rPr lang="en-US" sz="2100" b="1" dirty="0">
                <a:latin typeface="Times New Roman" panose="02020603050405020304" pitchFamily="18" charset="0"/>
                <a:ea typeface="Times New Roman" panose="02020603050405020304" pitchFamily="18" charset="0"/>
              </a:rPr>
              <a:t>………………..          </a:t>
            </a:r>
            <a:r>
              <a:rPr lang="en-US" sz="2100" b="1" dirty="0">
                <a:latin typeface="Times New Roman" panose="02020603050405020304" pitchFamily="18" charset="0"/>
                <a:ea typeface="Times New Roman" panose="02020603050405020304" pitchFamily="18" charset="0"/>
                <a:sym typeface="Wingdings" panose="05000000000000000000" pitchFamily="2" charset="2"/>
              </a:rPr>
              <a:t></a:t>
            </a:r>
            <a:r>
              <a:rPr lang="en-US" sz="2100" b="1" dirty="0">
                <a:latin typeface="Times New Roman" panose="02020603050405020304" pitchFamily="18" charset="0"/>
                <a:ea typeface="Times New Roman" panose="02020603050405020304" pitchFamily="18" charset="0"/>
              </a:rPr>
              <a:t>       t </a:t>
            </a:r>
            <a:r>
              <a:rPr lang="en-US" sz="2100" b="1" dirty="0" smtClean="0">
                <a:latin typeface="Times New Roman" panose="02020603050405020304" pitchFamily="18" charset="0"/>
                <a:ea typeface="Times New Roman" panose="02020603050405020304" pitchFamily="18" charset="0"/>
              </a:rPr>
              <a:t>= 0.1675 </a:t>
            </a:r>
            <a:r>
              <a:rPr lang="en-US" sz="2100" b="1" dirty="0">
                <a:latin typeface="Times New Roman" panose="02020603050405020304" pitchFamily="18" charset="0"/>
                <a:ea typeface="Times New Roman" panose="02020603050405020304" pitchFamily="18" charset="0"/>
              </a:rPr>
              <a:t>year = 61 days</a:t>
            </a:r>
            <a:endParaRPr lang="en-US" sz="2100" b="1"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p:cNvSpPr txBox="1"/>
              <p:nvPr/>
            </p:nvSpPr>
            <p:spPr>
              <a:xfrm>
                <a:off x="2806980" y="1467734"/>
                <a:ext cx="1745673" cy="72276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𝑇</m:t>
                          </m:r>
                        </m:e>
                        <m:sub>
                          <m:r>
                            <a:rPr lang="en-US" sz="2200" b="0" i="1" smtClean="0">
                              <a:latin typeface="Cambria Math" panose="02040503050406030204" pitchFamily="18" charset="0"/>
                            </a:rPr>
                            <m:t>𝑣</m:t>
                          </m:r>
                        </m:sub>
                      </m:sSub>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sSub>
                            <m:sSubPr>
                              <m:ctrlPr>
                                <a:rPr lang="en-US" sz="2200" i="1">
                                  <a:latin typeface="Cambria Math" panose="02040503050406030204" pitchFamily="18" charset="0"/>
                                </a:rPr>
                              </m:ctrlPr>
                            </m:sSubPr>
                            <m:e>
                              <m:r>
                                <a:rPr lang="en-US" sz="2200" b="0" i="1" smtClean="0">
                                  <a:latin typeface="Cambria Math" panose="02040503050406030204" pitchFamily="18" charset="0"/>
                                </a:rPr>
                                <m:t>𝐶</m:t>
                              </m:r>
                            </m:e>
                            <m:sub>
                              <m:r>
                                <a:rPr lang="en-US" sz="2200" i="1">
                                  <a:latin typeface="Cambria Math" panose="02040503050406030204" pitchFamily="18" charset="0"/>
                                </a:rPr>
                                <m:t>𝑣</m:t>
                              </m:r>
                            </m:sub>
                          </m:sSub>
                          <m:r>
                            <a:rPr lang="en-US" sz="2200" b="0" i="1" smtClean="0">
                              <a:latin typeface="Cambria Math" panose="02040503050406030204" pitchFamily="18" charset="0"/>
                            </a:rPr>
                            <m:t> </m:t>
                          </m:r>
                          <m:r>
                            <a:rPr lang="en-US" sz="2200" b="0" i="1" smtClean="0">
                              <a:latin typeface="Cambria Math" panose="02040503050406030204" pitchFamily="18" charset="0"/>
                            </a:rPr>
                            <m:t>𝑡</m:t>
                          </m:r>
                        </m:num>
                        <m:den>
                          <m:sSubSup>
                            <m:sSubSupPr>
                              <m:ctrlPr>
                                <a:rPr lang="en-US" sz="2200" i="1">
                                  <a:latin typeface="Cambria Math" panose="02040503050406030204" pitchFamily="18" charset="0"/>
                                </a:rPr>
                              </m:ctrlPr>
                            </m:sSubSupPr>
                            <m:e>
                              <m:r>
                                <a:rPr lang="en-US" sz="2200" i="1">
                                  <a:latin typeface="Cambria Math" panose="02040503050406030204" pitchFamily="18" charset="0"/>
                                </a:rPr>
                                <m:t>𝐻</m:t>
                              </m:r>
                            </m:e>
                            <m:sub>
                              <m:r>
                                <a:rPr lang="en-US" sz="2200" i="1">
                                  <a:latin typeface="Cambria Math" panose="02040503050406030204" pitchFamily="18" charset="0"/>
                                </a:rPr>
                                <m:t>𝑑𝑟</m:t>
                              </m:r>
                            </m:sub>
                            <m:sup>
                              <m:r>
                                <a:rPr lang="en-US" sz="2200" i="1">
                                  <a:latin typeface="Cambria Math" panose="02040503050406030204" pitchFamily="18" charset="0"/>
                                </a:rPr>
                                <m:t>2</m:t>
                              </m:r>
                            </m:sup>
                          </m:sSubSup>
                        </m:den>
                      </m:f>
                    </m:oMath>
                  </m:oMathPara>
                </a14:m>
                <a:endParaRPr lang="en-US" sz="2200" i="1" dirty="0"/>
              </a:p>
            </p:txBody>
          </p:sp>
        </mc:Choice>
        <mc:Fallback xmlns="">
          <p:sp>
            <p:nvSpPr>
              <p:cNvPr id="10" name="TextBox 9"/>
              <p:cNvSpPr txBox="1">
                <a:spLocks noRot="1" noChangeAspect="1" noMove="1" noResize="1" noEditPoints="1" noAdjustHandles="1" noChangeArrowheads="1" noChangeShapeType="1" noTextEdit="1"/>
              </p:cNvSpPr>
              <p:nvPr/>
            </p:nvSpPr>
            <p:spPr>
              <a:xfrm>
                <a:off x="2806980" y="1467734"/>
                <a:ext cx="1745673" cy="72276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831730" y="3844350"/>
                <a:ext cx="1745673" cy="72276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𝑇</m:t>
                          </m:r>
                        </m:e>
                        <m:sub>
                          <m:r>
                            <a:rPr lang="en-US" sz="2200" b="0" i="1" smtClean="0">
                              <a:latin typeface="Cambria Math" panose="02040503050406030204" pitchFamily="18" charset="0"/>
                            </a:rPr>
                            <m:t>𝑣</m:t>
                          </m:r>
                        </m:sub>
                      </m:sSub>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sSub>
                            <m:sSubPr>
                              <m:ctrlPr>
                                <a:rPr lang="en-US" sz="2200" i="1">
                                  <a:latin typeface="Cambria Math" panose="02040503050406030204" pitchFamily="18" charset="0"/>
                                </a:rPr>
                              </m:ctrlPr>
                            </m:sSubPr>
                            <m:e>
                              <m:r>
                                <a:rPr lang="en-US" sz="2200" b="0" i="1" smtClean="0">
                                  <a:latin typeface="Cambria Math" panose="02040503050406030204" pitchFamily="18" charset="0"/>
                                </a:rPr>
                                <m:t>𝐶</m:t>
                              </m:r>
                            </m:e>
                            <m:sub>
                              <m:r>
                                <a:rPr lang="en-US" sz="2200" i="1">
                                  <a:latin typeface="Cambria Math" panose="02040503050406030204" pitchFamily="18" charset="0"/>
                                </a:rPr>
                                <m:t>𝑣</m:t>
                              </m:r>
                            </m:sub>
                          </m:sSub>
                          <m:r>
                            <a:rPr lang="en-US" sz="2200" b="0" i="1" smtClean="0">
                              <a:latin typeface="Cambria Math" panose="02040503050406030204" pitchFamily="18" charset="0"/>
                            </a:rPr>
                            <m:t> </m:t>
                          </m:r>
                          <m:r>
                            <a:rPr lang="en-US" sz="2200" b="0" i="1" smtClean="0">
                              <a:latin typeface="Cambria Math" panose="02040503050406030204" pitchFamily="18" charset="0"/>
                            </a:rPr>
                            <m:t>𝑡</m:t>
                          </m:r>
                        </m:num>
                        <m:den>
                          <m:sSubSup>
                            <m:sSubSupPr>
                              <m:ctrlPr>
                                <a:rPr lang="en-US" sz="2200" i="1">
                                  <a:latin typeface="Cambria Math" panose="02040503050406030204" pitchFamily="18" charset="0"/>
                                </a:rPr>
                              </m:ctrlPr>
                            </m:sSubSupPr>
                            <m:e>
                              <m:r>
                                <a:rPr lang="en-US" sz="2200" i="1">
                                  <a:latin typeface="Cambria Math" panose="02040503050406030204" pitchFamily="18" charset="0"/>
                                </a:rPr>
                                <m:t>𝐻</m:t>
                              </m:r>
                            </m:e>
                            <m:sub>
                              <m:r>
                                <a:rPr lang="en-US" sz="2200" i="1">
                                  <a:latin typeface="Cambria Math" panose="02040503050406030204" pitchFamily="18" charset="0"/>
                                </a:rPr>
                                <m:t>𝑑𝑟</m:t>
                              </m:r>
                            </m:sub>
                            <m:sup>
                              <m:r>
                                <a:rPr lang="en-US" sz="2200" i="1">
                                  <a:latin typeface="Cambria Math" panose="02040503050406030204" pitchFamily="18" charset="0"/>
                                </a:rPr>
                                <m:t>2</m:t>
                              </m:r>
                            </m:sup>
                          </m:sSubSup>
                        </m:den>
                      </m:f>
                    </m:oMath>
                  </m:oMathPara>
                </a14:m>
                <a:endParaRPr lang="en-US" sz="2200" i="1" dirty="0"/>
              </a:p>
            </p:txBody>
          </p:sp>
        </mc:Choice>
        <mc:Fallback xmlns="">
          <p:sp>
            <p:nvSpPr>
              <p:cNvPr id="6" name="TextBox 5"/>
              <p:cNvSpPr txBox="1">
                <a:spLocks noRot="1" noChangeAspect="1" noMove="1" noResize="1" noEditPoints="1" noAdjustHandles="1" noChangeArrowheads="1" noChangeShapeType="1" noTextEdit="1"/>
              </p:cNvSpPr>
              <p:nvPr/>
            </p:nvSpPr>
            <p:spPr>
              <a:xfrm>
                <a:off x="6831730" y="3844350"/>
                <a:ext cx="1745673" cy="722762"/>
              </a:xfrm>
              <a:prstGeom prst="rect">
                <a:avLst/>
              </a:prstGeom>
              <a:blipFill rotWithShape="0">
                <a:blip r:embed="rId4"/>
                <a:stretch>
                  <a:fillRect/>
                </a:stretch>
              </a:blipFill>
            </p:spPr>
            <p:txBody>
              <a:bodyPr/>
              <a:lstStyle/>
              <a:p>
                <a:r>
                  <a:rPr lang="en-US">
                    <a:noFill/>
                  </a:rPr>
                  <a:t> </a:t>
                </a:r>
              </a:p>
            </p:txBody>
          </p:sp>
        </mc:Fallback>
      </mc:AlternateContent>
      <p:cxnSp>
        <p:nvCxnSpPr>
          <p:cNvPr id="5" name="Straight Connector 4"/>
          <p:cNvCxnSpPr/>
          <p:nvPr/>
        </p:nvCxnSpPr>
        <p:spPr>
          <a:xfrm flipV="1">
            <a:off x="5741895" y="1949824"/>
            <a:ext cx="927847" cy="1344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347883" y="2998694"/>
            <a:ext cx="573741" cy="44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170829" y="3863790"/>
            <a:ext cx="927847" cy="1344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111688" y="4829850"/>
            <a:ext cx="927847" cy="1344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367806" y="5790636"/>
            <a:ext cx="927847" cy="1344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040806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6"/>
          <p:cNvPicPr>
            <a:picLocks noChangeAspect="1" noChangeArrowheads="1"/>
          </p:cNvPicPr>
          <p:nvPr/>
        </p:nvPicPr>
        <p:blipFill rotWithShape="1">
          <a:blip r:embed="rId3">
            <a:lum bright="-20000" contrast="40000"/>
            <a:extLst>
              <a:ext uri="{28A0092B-C50C-407E-A947-70E740481C1C}">
                <a14:useLocalDpi xmlns:a14="http://schemas.microsoft.com/office/drawing/2010/main" val="0"/>
              </a:ext>
            </a:extLst>
          </a:blip>
          <a:srcRect l="6062" t="2371" r="11911" b="25299"/>
          <a:stretch/>
        </p:blipFill>
        <p:spPr bwMode="auto">
          <a:xfrm>
            <a:off x="3909919" y="424056"/>
            <a:ext cx="5234081" cy="402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897118" y="4049904"/>
            <a:ext cx="1586396" cy="400110"/>
          </a:xfrm>
          <a:prstGeom prst="rect">
            <a:avLst/>
          </a:prstGeom>
          <a:solidFill>
            <a:schemeClr val="bg1"/>
          </a:solidFill>
        </p:spPr>
        <p:txBody>
          <a:bodyPr wrap="none">
            <a:spAutoFit/>
          </a:bodyPr>
          <a:lstStyle/>
          <a:p>
            <a:r>
              <a:rPr lang="en-US" b="1" dirty="0" smtClean="0"/>
              <a:t>Time factor, </a:t>
            </a:r>
            <a:r>
              <a:rPr lang="en-US" sz="2000" b="1" i="1" dirty="0" smtClean="0">
                <a:latin typeface="Times New Roman" panose="02020603050405020304" pitchFamily="18" charset="0"/>
                <a:cs typeface="Times New Roman" panose="02020603050405020304" pitchFamily="18" charset="0"/>
              </a:rPr>
              <a:t>T</a:t>
            </a:r>
            <a:r>
              <a:rPr lang="en-US" sz="2000" b="1" i="1" baseline="-25000" dirty="0" smtClean="0">
                <a:latin typeface="Times New Roman" panose="02020603050405020304" pitchFamily="18" charset="0"/>
                <a:cs typeface="Times New Roman" panose="02020603050405020304" pitchFamily="18" charset="0"/>
              </a:rPr>
              <a:t>v</a:t>
            </a:r>
            <a:endParaRPr lang="en-US" sz="2000" b="1" i="1" baseline="-25000" dirty="0">
              <a:latin typeface="Times New Roman" panose="02020603050405020304" pitchFamily="18" charset="0"/>
              <a:cs typeface="Times New Roman" panose="02020603050405020304" pitchFamily="18" charset="0"/>
            </a:endParaRPr>
          </a:p>
        </p:txBody>
      </p:sp>
      <p:sp>
        <p:nvSpPr>
          <p:cNvPr id="12" name="Rectangle 11"/>
          <p:cNvSpPr/>
          <p:nvPr/>
        </p:nvSpPr>
        <p:spPr>
          <a:xfrm rot="16200000">
            <a:off x="2176190" y="2065881"/>
            <a:ext cx="3882473" cy="369332"/>
          </a:xfrm>
          <a:prstGeom prst="rect">
            <a:avLst/>
          </a:prstGeom>
          <a:solidFill>
            <a:schemeClr val="bg1"/>
          </a:solidFill>
        </p:spPr>
        <p:txBody>
          <a:bodyPr wrap="none">
            <a:spAutoFit/>
          </a:bodyPr>
          <a:lstStyle/>
          <a:p>
            <a:r>
              <a:rPr lang="en-US" b="1" dirty="0" smtClean="0"/>
              <a:t>Average </a:t>
            </a:r>
            <a:r>
              <a:rPr lang="en-US" b="1" dirty="0"/>
              <a:t>degree of consolidation, </a:t>
            </a:r>
            <a:r>
              <a:rPr lang="en-US" b="1" i="1" dirty="0" smtClean="0"/>
              <a:t>U</a:t>
            </a:r>
            <a:r>
              <a:rPr lang="en-US" b="1" dirty="0" smtClean="0"/>
              <a:t> (%)</a:t>
            </a:r>
            <a:endParaRPr lang="en-US" b="1" dirty="0"/>
          </a:p>
        </p:txBody>
      </p:sp>
      <p:sp>
        <p:nvSpPr>
          <p:cNvPr id="16" name="Freeform 15"/>
          <p:cNvSpPr/>
          <p:nvPr/>
        </p:nvSpPr>
        <p:spPr>
          <a:xfrm>
            <a:off x="4605648" y="584184"/>
            <a:ext cx="4419600" cy="3075709"/>
          </a:xfrm>
          <a:custGeom>
            <a:avLst/>
            <a:gdLst>
              <a:gd name="connsiteX0" fmla="*/ 0 w 4419600"/>
              <a:gd name="connsiteY0" fmla="*/ 0 h 3075709"/>
              <a:gd name="connsiteX1" fmla="*/ 96982 w 4419600"/>
              <a:gd name="connsiteY1" fmla="*/ 443345 h 3075709"/>
              <a:gd name="connsiteX2" fmla="*/ 235528 w 4419600"/>
              <a:gd name="connsiteY2" fmla="*/ 872836 h 3075709"/>
              <a:gd name="connsiteX3" fmla="*/ 568037 w 4419600"/>
              <a:gd name="connsiteY3" fmla="*/ 1399309 h 3075709"/>
              <a:gd name="connsiteX4" fmla="*/ 1080655 w 4419600"/>
              <a:gd name="connsiteY4" fmla="*/ 1925782 h 3075709"/>
              <a:gd name="connsiteX5" fmla="*/ 1607128 w 4419600"/>
              <a:gd name="connsiteY5" fmla="*/ 2299854 h 3075709"/>
              <a:gd name="connsiteX6" fmla="*/ 2202873 w 4419600"/>
              <a:gd name="connsiteY6" fmla="*/ 2646218 h 3075709"/>
              <a:gd name="connsiteX7" fmla="*/ 2909455 w 4419600"/>
              <a:gd name="connsiteY7" fmla="*/ 2881745 h 3075709"/>
              <a:gd name="connsiteX8" fmla="*/ 3546764 w 4419600"/>
              <a:gd name="connsiteY8" fmla="*/ 3006436 h 3075709"/>
              <a:gd name="connsiteX9" fmla="*/ 4003964 w 4419600"/>
              <a:gd name="connsiteY9" fmla="*/ 3061854 h 3075709"/>
              <a:gd name="connsiteX10" fmla="*/ 4350328 w 4419600"/>
              <a:gd name="connsiteY10" fmla="*/ 3075709 h 3075709"/>
              <a:gd name="connsiteX11" fmla="*/ 4419600 w 4419600"/>
              <a:gd name="connsiteY11" fmla="*/ 3075709 h 30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19600" h="3075709">
                <a:moveTo>
                  <a:pt x="0" y="0"/>
                </a:moveTo>
                <a:lnTo>
                  <a:pt x="96982" y="443345"/>
                </a:lnTo>
                <a:lnTo>
                  <a:pt x="235528" y="872836"/>
                </a:lnTo>
                <a:lnTo>
                  <a:pt x="568037" y="1399309"/>
                </a:lnTo>
                <a:lnTo>
                  <a:pt x="1080655" y="1925782"/>
                </a:lnTo>
                <a:lnTo>
                  <a:pt x="1607128" y="2299854"/>
                </a:lnTo>
                <a:lnTo>
                  <a:pt x="2202873" y="2646218"/>
                </a:lnTo>
                <a:lnTo>
                  <a:pt x="2909455" y="2881745"/>
                </a:lnTo>
                <a:lnTo>
                  <a:pt x="3546764" y="3006436"/>
                </a:lnTo>
                <a:lnTo>
                  <a:pt x="4003964" y="3061854"/>
                </a:lnTo>
                <a:lnTo>
                  <a:pt x="4350328" y="3075709"/>
                </a:lnTo>
                <a:lnTo>
                  <a:pt x="4419600" y="3075709"/>
                </a:ln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rotWithShape="1">
          <a:blip r:embed="rId4">
            <a:lum contrast="40000"/>
          </a:blip>
          <a:srcRect t="3572" r="6932"/>
          <a:stretch/>
        </p:blipFill>
        <p:spPr>
          <a:xfrm>
            <a:off x="216255" y="800104"/>
            <a:ext cx="2124836" cy="420417"/>
          </a:xfrm>
          <a:prstGeom prst="rect">
            <a:avLst/>
          </a:prstGeom>
        </p:spPr>
      </p:pic>
      <p:pic>
        <p:nvPicPr>
          <p:cNvPr id="22" name="Picture 21"/>
          <p:cNvPicPr>
            <a:picLocks noChangeAspect="1"/>
          </p:cNvPicPr>
          <p:nvPr/>
        </p:nvPicPr>
        <p:blipFill>
          <a:blip r:embed="rId5">
            <a:lum bright="-20000" contrast="40000"/>
          </a:blip>
          <a:stretch>
            <a:fillRect/>
          </a:stretch>
        </p:blipFill>
        <p:spPr>
          <a:xfrm>
            <a:off x="195958" y="1379546"/>
            <a:ext cx="2042769" cy="736677"/>
          </a:xfrm>
          <a:prstGeom prst="rect">
            <a:avLst/>
          </a:prstGeom>
        </p:spPr>
      </p:pic>
      <p:pic>
        <p:nvPicPr>
          <p:cNvPr id="256" name="Picture 255"/>
          <p:cNvPicPr>
            <a:picLocks noChangeAspect="1"/>
          </p:cNvPicPr>
          <p:nvPr/>
        </p:nvPicPr>
        <p:blipFill rotWithShape="1">
          <a:blip r:embed="rId6">
            <a:lum contrast="40000"/>
          </a:blip>
          <a:srcRect t="11363" r="7946"/>
          <a:stretch/>
        </p:blipFill>
        <p:spPr>
          <a:xfrm>
            <a:off x="121125" y="2869613"/>
            <a:ext cx="1623859" cy="417339"/>
          </a:xfrm>
          <a:prstGeom prst="rect">
            <a:avLst/>
          </a:prstGeom>
        </p:spPr>
      </p:pic>
      <p:pic>
        <p:nvPicPr>
          <p:cNvPr id="257" name="Picture 256"/>
          <p:cNvPicPr>
            <a:picLocks noChangeAspect="1"/>
          </p:cNvPicPr>
          <p:nvPr/>
        </p:nvPicPr>
        <p:blipFill>
          <a:blip r:embed="rId7">
            <a:lum bright="-20000" contrast="40000"/>
          </a:blip>
          <a:stretch>
            <a:fillRect/>
          </a:stretch>
        </p:blipFill>
        <p:spPr>
          <a:xfrm>
            <a:off x="128398" y="3465726"/>
            <a:ext cx="3856789" cy="467777"/>
          </a:xfrm>
          <a:prstGeom prst="rect">
            <a:avLst/>
          </a:prstGeom>
        </p:spPr>
      </p:pic>
      <p:cxnSp>
        <p:nvCxnSpPr>
          <p:cNvPr id="260" name="Straight Connector 259"/>
          <p:cNvCxnSpPr/>
          <p:nvPr/>
        </p:nvCxnSpPr>
        <p:spPr>
          <a:xfrm>
            <a:off x="242316" y="2479318"/>
            <a:ext cx="3639893" cy="1"/>
          </a:xfrm>
          <a:prstGeom prst="line">
            <a:avLst/>
          </a:prstGeom>
          <a:ln w="5715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264" name="Oval 263"/>
          <p:cNvSpPr/>
          <p:nvPr/>
        </p:nvSpPr>
        <p:spPr>
          <a:xfrm>
            <a:off x="4288238" y="2320469"/>
            <a:ext cx="414391" cy="3280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185962" y="1492911"/>
            <a:ext cx="409086" cy="400110"/>
          </a:xfrm>
          <a:prstGeom prst="rect">
            <a:avLst/>
          </a:prstGeom>
        </p:spPr>
        <p:txBody>
          <a:bodyPr wrap="none">
            <a:spAutoFit/>
          </a:bodyPr>
          <a:lstStyle/>
          <a:p>
            <a:r>
              <a:rPr lang="en-US" sz="2000" dirty="0" smtClean="0"/>
              <a:t>or</a:t>
            </a:r>
            <a:endParaRPr lang="en-US" sz="2000" dirty="0"/>
          </a:p>
        </p:txBody>
      </p:sp>
      <p:sp>
        <p:nvSpPr>
          <p:cNvPr id="32" name="Rectangle 31"/>
          <p:cNvSpPr/>
          <p:nvPr/>
        </p:nvSpPr>
        <p:spPr>
          <a:xfrm>
            <a:off x="79505" y="4007118"/>
            <a:ext cx="386644" cy="369332"/>
          </a:xfrm>
          <a:prstGeom prst="rect">
            <a:avLst/>
          </a:prstGeom>
        </p:spPr>
        <p:txBody>
          <a:bodyPr wrap="none">
            <a:spAutoFit/>
          </a:bodyPr>
          <a:lstStyle/>
          <a:p>
            <a:r>
              <a:rPr lang="en-US" b="1" dirty="0" smtClean="0"/>
              <a:t>or</a:t>
            </a:r>
            <a:endParaRPr lang="en-US" b="1" dirty="0"/>
          </a:p>
        </p:txBody>
      </p:sp>
      <mc:AlternateContent xmlns:mc="http://schemas.openxmlformats.org/markup-compatibility/2006" xmlns:a14="http://schemas.microsoft.com/office/drawing/2010/main">
        <mc:Choice Requires="a14">
          <p:sp>
            <p:nvSpPr>
              <p:cNvPr id="11" name="TextBox 10"/>
              <p:cNvSpPr txBox="1"/>
              <p:nvPr/>
            </p:nvSpPr>
            <p:spPr>
              <a:xfrm>
                <a:off x="562060" y="4125609"/>
                <a:ext cx="2963469" cy="517514"/>
              </a:xfrm>
              <a:prstGeom prst="rect">
                <a:avLst/>
              </a:prstGeom>
              <a:noFill/>
              <a:ln>
                <a:solidFill>
                  <a:srgbClr val="FF0000"/>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300" b="0" i="1" smtClean="0">
                          <a:latin typeface="Cambria Math" panose="02040503050406030204" pitchFamily="18" charset="0"/>
                        </a:rPr>
                        <m:t>𝑈</m:t>
                      </m:r>
                      <m:r>
                        <a:rPr lang="en-US" sz="2300" b="0" i="1" smtClean="0">
                          <a:latin typeface="Cambria Math" panose="02040503050406030204" pitchFamily="18" charset="0"/>
                        </a:rPr>
                        <m:t>=</m:t>
                      </m:r>
                      <m:r>
                        <a:rPr lang="en-US" sz="2300" b="0" i="1" smtClean="0">
                          <a:latin typeface="Cambria Math" panose="02040503050406030204" pitchFamily="18" charset="0"/>
                        </a:rPr>
                        <m:t>100</m:t>
                      </m:r>
                      <m:r>
                        <a:rPr lang="en-US" sz="2300" b="0" i="1" smtClean="0">
                          <a:latin typeface="Cambria Math" panose="02040503050406030204" pitchFamily="18" charset="0"/>
                        </a:rPr>
                        <m:t>−</m:t>
                      </m:r>
                      <m:sSup>
                        <m:sSupPr>
                          <m:ctrlPr>
                            <a:rPr lang="en-US" sz="2300" b="0" i="1" smtClean="0">
                              <a:latin typeface="Cambria Math" panose="02040503050406030204" pitchFamily="18" charset="0"/>
                            </a:rPr>
                          </m:ctrlPr>
                        </m:sSupPr>
                        <m:e>
                          <m:r>
                            <a:rPr lang="en-US" sz="2300" b="0" i="1" smtClean="0">
                              <a:latin typeface="Cambria Math" panose="02040503050406030204" pitchFamily="18" charset="0"/>
                            </a:rPr>
                            <m:t>10</m:t>
                          </m:r>
                        </m:e>
                        <m:sup>
                          <m:r>
                            <a:rPr lang="en-US" sz="2300" b="0" i="1" smtClean="0">
                              <a:latin typeface="Cambria Math" panose="02040503050406030204" pitchFamily="18" charset="0"/>
                            </a:rPr>
                            <m:t>− </m:t>
                          </m:r>
                          <m:box>
                            <m:boxPr>
                              <m:ctrlPr>
                                <a:rPr lang="en-US" sz="2300" b="0" i="1" smtClean="0">
                                  <a:latin typeface="Cambria Math" panose="02040503050406030204" pitchFamily="18" charset="0"/>
                                </a:rPr>
                              </m:ctrlPr>
                            </m:boxPr>
                            <m:e>
                              <m:argPr>
                                <m:argSz m:val="-1"/>
                              </m:argPr>
                              <m:f>
                                <m:fPr>
                                  <m:ctrlPr>
                                    <a:rPr lang="en-US" sz="2300" b="0" i="1" smtClean="0">
                                      <a:latin typeface="Cambria Math" panose="02040503050406030204" pitchFamily="18" charset="0"/>
                                    </a:rPr>
                                  </m:ctrlPr>
                                </m:fPr>
                                <m:num>
                                  <m:sSub>
                                    <m:sSubPr>
                                      <m:ctrlPr>
                                        <a:rPr lang="en-US" sz="2300" i="1">
                                          <a:latin typeface="Cambria Math" panose="02040503050406030204" pitchFamily="18" charset="0"/>
                                        </a:rPr>
                                      </m:ctrlPr>
                                    </m:sSubPr>
                                    <m:e>
                                      <m:r>
                                        <a:rPr lang="en-US" sz="2300" i="1">
                                          <a:latin typeface="Cambria Math" panose="02040503050406030204" pitchFamily="18" charset="0"/>
                                        </a:rPr>
                                        <m:t>𝑇</m:t>
                                      </m:r>
                                    </m:e>
                                    <m:sub>
                                      <m:r>
                                        <a:rPr lang="en-US" sz="2300" i="1">
                                          <a:latin typeface="Cambria Math" panose="02040503050406030204" pitchFamily="18" charset="0"/>
                                        </a:rPr>
                                        <m:t>𝑣</m:t>
                                      </m:r>
                                    </m:sub>
                                  </m:sSub>
                                  <m:r>
                                    <a:rPr lang="en-US" sz="2300" b="0" i="1" smtClean="0">
                                      <a:latin typeface="Cambria Math" panose="02040503050406030204" pitchFamily="18" charset="0"/>
                                    </a:rPr>
                                    <m:t>−</m:t>
                                  </m:r>
                                  <m:r>
                                    <a:rPr lang="en-US" sz="2300" b="0" i="1" smtClean="0">
                                      <a:latin typeface="Cambria Math" panose="02040503050406030204" pitchFamily="18" charset="0"/>
                                    </a:rPr>
                                    <m:t>1</m:t>
                                  </m:r>
                                  <m:r>
                                    <a:rPr lang="en-US" sz="2300" b="0" i="1" smtClean="0">
                                      <a:latin typeface="Cambria Math" panose="02040503050406030204" pitchFamily="18" charset="0"/>
                                    </a:rPr>
                                    <m:t>.</m:t>
                                  </m:r>
                                  <m:r>
                                    <a:rPr lang="en-US" sz="2300" b="0" i="1" smtClean="0">
                                      <a:latin typeface="Cambria Math" panose="02040503050406030204" pitchFamily="18" charset="0"/>
                                    </a:rPr>
                                    <m:t>781</m:t>
                                  </m:r>
                                </m:num>
                                <m:den>
                                  <m:r>
                                    <a:rPr lang="en-US" sz="2300" b="0" i="1" smtClean="0">
                                      <a:latin typeface="Cambria Math" panose="02040503050406030204" pitchFamily="18" charset="0"/>
                                    </a:rPr>
                                    <m:t>0</m:t>
                                  </m:r>
                                  <m:r>
                                    <a:rPr lang="en-US" sz="2300" b="0" i="1" smtClean="0">
                                      <a:latin typeface="Cambria Math" panose="02040503050406030204" pitchFamily="18" charset="0"/>
                                    </a:rPr>
                                    <m:t>.</m:t>
                                  </m:r>
                                  <m:r>
                                    <a:rPr lang="en-US" sz="2300" b="0" i="1" smtClean="0">
                                      <a:latin typeface="Cambria Math" panose="02040503050406030204" pitchFamily="18" charset="0"/>
                                    </a:rPr>
                                    <m:t>933</m:t>
                                  </m:r>
                                </m:den>
                              </m:f>
                            </m:e>
                          </m:box>
                        </m:sup>
                      </m:sSup>
                    </m:oMath>
                  </m:oMathPara>
                </a14:m>
                <a:endParaRPr lang="en-US" sz="23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62060" y="4125609"/>
                <a:ext cx="2963469" cy="517514"/>
              </a:xfrm>
              <a:prstGeom prst="rect">
                <a:avLst/>
              </a:prstGeom>
              <a:blipFill rotWithShape="0">
                <a:blip r:embed="rId8"/>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575628" y="1402893"/>
                <a:ext cx="1264577" cy="720262"/>
              </a:xfrm>
              <a:prstGeom prst="rect">
                <a:avLst/>
              </a:prstGeom>
              <a:noFill/>
              <a:ln>
                <a:solidFill>
                  <a:srgbClr val="FF0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300" b="1" i="1" smtClean="0">
                          <a:latin typeface="Cambria Math" panose="02040503050406030204" pitchFamily="18" charset="0"/>
                        </a:rPr>
                        <m:t>𝑼</m:t>
                      </m:r>
                      <m:r>
                        <a:rPr lang="en-US" sz="2300" b="1" i="1" smtClean="0">
                          <a:latin typeface="Cambria Math" panose="02040503050406030204" pitchFamily="18" charset="0"/>
                        </a:rPr>
                        <m:t>=</m:t>
                      </m:r>
                      <m:rad>
                        <m:radPr>
                          <m:degHide m:val="on"/>
                          <m:ctrlPr>
                            <a:rPr lang="en-US" sz="2300" b="1" i="1" smtClean="0">
                              <a:latin typeface="Cambria Math" panose="02040503050406030204" pitchFamily="18" charset="0"/>
                            </a:rPr>
                          </m:ctrlPr>
                        </m:radPr>
                        <m:deg/>
                        <m:e>
                          <m:box>
                            <m:boxPr>
                              <m:ctrlPr>
                                <a:rPr lang="en-US" sz="2300" b="1" i="1" smtClean="0">
                                  <a:latin typeface="Cambria Math" panose="02040503050406030204" pitchFamily="18" charset="0"/>
                                </a:rPr>
                              </m:ctrlPr>
                            </m:boxPr>
                            <m:e>
                              <m:argPr>
                                <m:argSz m:val="-1"/>
                              </m:argPr>
                              <m:f>
                                <m:fPr>
                                  <m:ctrlPr>
                                    <a:rPr lang="en-US" sz="2300" b="1" i="1" smtClean="0">
                                      <a:latin typeface="Cambria Math" panose="02040503050406030204" pitchFamily="18" charset="0"/>
                                    </a:rPr>
                                  </m:ctrlPr>
                                </m:fPr>
                                <m:num>
                                  <m:r>
                                    <a:rPr lang="en-US" sz="2300" b="1" i="1" smtClean="0">
                                      <a:latin typeface="Cambria Math" panose="02040503050406030204" pitchFamily="18" charset="0"/>
                                    </a:rPr>
                                    <m:t>𝟒</m:t>
                                  </m:r>
                                  <m:sSub>
                                    <m:sSubPr>
                                      <m:ctrlPr>
                                        <a:rPr lang="en-US" sz="2300" b="1" i="1" smtClean="0">
                                          <a:latin typeface="Cambria Math" panose="02040503050406030204" pitchFamily="18" charset="0"/>
                                        </a:rPr>
                                      </m:ctrlPr>
                                    </m:sSubPr>
                                    <m:e>
                                      <m:r>
                                        <a:rPr lang="en-US" sz="2300" b="1" i="1" smtClean="0">
                                          <a:latin typeface="Cambria Math" panose="02040503050406030204" pitchFamily="18" charset="0"/>
                                        </a:rPr>
                                        <m:t>𝑻</m:t>
                                      </m:r>
                                    </m:e>
                                    <m:sub>
                                      <m:r>
                                        <a:rPr lang="en-US" sz="2300" b="1" i="1" smtClean="0">
                                          <a:latin typeface="Cambria Math" panose="02040503050406030204" pitchFamily="18" charset="0"/>
                                        </a:rPr>
                                        <m:t>𝒗</m:t>
                                      </m:r>
                                    </m:sub>
                                  </m:sSub>
                                </m:num>
                                <m:den>
                                  <m:r>
                                    <a:rPr lang="en-US" sz="2300" b="1" i="1" smtClean="0">
                                      <a:latin typeface="Cambria Math" panose="02040503050406030204" pitchFamily="18" charset="0"/>
                                      <a:ea typeface="Cambria Math" panose="02040503050406030204" pitchFamily="18" charset="0"/>
                                    </a:rPr>
                                    <m:t>𝝅</m:t>
                                  </m:r>
                                </m:den>
                              </m:f>
                            </m:e>
                          </m:box>
                        </m:e>
                      </m:rad>
                    </m:oMath>
                  </m:oMathPara>
                </a14:m>
                <a:endParaRPr lang="en-US" sz="2300"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2575628" y="1402893"/>
                <a:ext cx="1264577" cy="720262"/>
              </a:xfrm>
              <a:prstGeom prst="rect">
                <a:avLst/>
              </a:prstGeom>
              <a:blipFill rotWithShape="0">
                <a:blip r:embed="rId9"/>
                <a:stretch>
                  <a:fillRect/>
                </a:stretch>
              </a:blipFill>
              <a:ln>
                <a:solidFill>
                  <a:srgbClr val="FF0000"/>
                </a:solidFill>
              </a:ln>
            </p:spPr>
            <p:txBody>
              <a:bodyPr/>
              <a:lstStyle/>
              <a:p>
                <a:r>
                  <a:rPr lang="en-US">
                    <a:noFill/>
                  </a:rPr>
                  <a:t> </a:t>
                </a:r>
              </a:p>
            </p:txBody>
          </p:sp>
        </mc:Fallback>
      </mc:AlternateContent>
      <p:pic>
        <p:nvPicPr>
          <p:cNvPr id="18" name="Picture 17"/>
          <p:cNvPicPr>
            <a:picLocks noChangeAspect="1"/>
          </p:cNvPicPr>
          <p:nvPr/>
        </p:nvPicPr>
        <p:blipFill>
          <a:blip r:embed="rId10"/>
          <a:stretch>
            <a:fillRect/>
          </a:stretch>
        </p:blipFill>
        <p:spPr>
          <a:xfrm>
            <a:off x="6393188" y="4812213"/>
            <a:ext cx="2634651" cy="744093"/>
          </a:xfrm>
          <a:prstGeom prst="rect">
            <a:avLst/>
          </a:prstGeom>
          <a:ln w="76200">
            <a:solidFill>
              <a:srgbClr val="FF0000"/>
            </a:solidFill>
          </a:ln>
        </p:spPr>
      </p:pic>
      <p:sp>
        <p:nvSpPr>
          <p:cNvPr id="2" name="Rectangle 1"/>
          <p:cNvSpPr/>
          <p:nvPr/>
        </p:nvSpPr>
        <p:spPr>
          <a:xfrm>
            <a:off x="4016987" y="4948490"/>
            <a:ext cx="2018271" cy="523220"/>
          </a:xfrm>
          <a:prstGeom prst="rect">
            <a:avLst/>
          </a:prstGeom>
        </p:spPr>
        <p:txBody>
          <a:bodyPr wrap="square">
            <a:spAutoFit/>
          </a:bodyPr>
          <a:lstStyle/>
          <a:p>
            <a:r>
              <a:rPr lang="en-US" sz="1400" b="1" dirty="0" smtClean="0">
                <a:effectLst>
                  <a:outerShdw blurRad="38100" dist="38100" dir="2700000" algn="tl">
                    <a:srgbClr val="000000">
                      <a:alpha val="43137"/>
                    </a:srgbClr>
                  </a:outerShdw>
                </a:effectLst>
              </a:rPr>
              <a:t>Do not forget, this is the theoretical relationship</a:t>
            </a:r>
            <a:endParaRPr lang="en-US" sz="1400" dirty="0">
              <a:effectLst>
                <a:outerShdw blurRad="38100" dist="38100" dir="2700000" algn="tl">
                  <a:srgbClr val="000000">
                    <a:alpha val="43137"/>
                  </a:srgbClr>
                </a:outerShdw>
              </a:effectLst>
            </a:endParaRPr>
          </a:p>
        </p:txBody>
      </p:sp>
      <p:sp>
        <p:nvSpPr>
          <p:cNvPr id="3" name="Right Arrow 2"/>
          <p:cNvSpPr/>
          <p:nvPr/>
        </p:nvSpPr>
        <p:spPr>
          <a:xfrm>
            <a:off x="5985830" y="5184259"/>
            <a:ext cx="291197" cy="100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11">
            <a:lum bright="-20000" contrast="40000"/>
          </a:blip>
          <a:stretch>
            <a:fillRect/>
          </a:stretch>
        </p:blipFill>
        <p:spPr>
          <a:xfrm>
            <a:off x="588642" y="5792075"/>
            <a:ext cx="3247775" cy="957817"/>
          </a:xfrm>
          <a:prstGeom prst="rect">
            <a:avLst/>
          </a:prstGeom>
          <a:ln>
            <a:solidFill>
              <a:srgbClr val="FF0000"/>
            </a:solidFill>
          </a:ln>
        </p:spPr>
      </p:pic>
      <p:pic>
        <p:nvPicPr>
          <p:cNvPr id="24" name="Picture 23"/>
          <p:cNvPicPr>
            <a:picLocks noChangeAspect="1"/>
          </p:cNvPicPr>
          <p:nvPr/>
        </p:nvPicPr>
        <p:blipFill>
          <a:blip r:embed="rId12">
            <a:lum bright="-20000" contrast="40000"/>
          </a:blip>
          <a:stretch>
            <a:fillRect/>
          </a:stretch>
        </p:blipFill>
        <p:spPr>
          <a:xfrm>
            <a:off x="4016987" y="5792075"/>
            <a:ext cx="3225255" cy="849536"/>
          </a:xfrm>
          <a:prstGeom prst="rect">
            <a:avLst/>
          </a:prstGeom>
          <a:ln>
            <a:solidFill>
              <a:srgbClr val="FF0000"/>
            </a:solidFill>
          </a:ln>
        </p:spPr>
      </p:pic>
      <p:sp>
        <p:nvSpPr>
          <p:cNvPr id="4" name="TextBox 3"/>
          <p:cNvSpPr txBox="1"/>
          <p:nvPr/>
        </p:nvSpPr>
        <p:spPr>
          <a:xfrm>
            <a:off x="330238" y="67640"/>
            <a:ext cx="8474548" cy="646331"/>
          </a:xfrm>
          <a:prstGeom prst="rect">
            <a:avLst/>
          </a:prstGeom>
          <a:noFill/>
        </p:spPr>
        <p:txBody>
          <a:bodyPr wrap="square" rtlCol="0">
            <a:spAutoFit/>
          </a:bodyPr>
          <a:lstStyle/>
          <a:p>
            <a:r>
              <a:rPr lang="en-US" b="1" dirty="0" smtClean="0">
                <a:solidFill>
                  <a:srgbClr val="0000FF"/>
                </a:solidFill>
                <a:effectLst>
                  <a:outerShdw blurRad="38100" dist="38100" dir="2700000" algn="tl">
                    <a:srgbClr val="000000">
                      <a:alpha val="43137"/>
                    </a:srgbClr>
                  </a:outerShdw>
                </a:effectLst>
              </a:rPr>
              <a:t>Average Degree of Consolidation, can be obtained using the table, graph, approximate formulae or analytical formula </a:t>
            </a:r>
            <a:endParaRPr lang="en-US" b="1"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306298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559" y="583906"/>
            <a:ext cx="8341080" cy="738664"/>
          </a:xfrm>
          <a:prstGeom prst="rect">
            <a:avLst/>
          </a:prstGeom>
        </p:spPr>
        <p:txBody>
          <a:bodyPr wrap="square">
            <a:spAutoFit/>
          </a:bodyPr>
          <a:lstStyle/>
          <a:p>
            <a:pPr>
              <a:buClr>
                <a:schemeClr val="accent3">
                  <a:lumMod val="75000"/>
                </a:schemeClr>
              </a:buClr>
            </a:pPr>
            <a:r>
              <a:rPr lang="en-US" sz="2100" b="1" dirty="0"/>
              <a:t>For a normally consolidated </a:t>
            </a:r>
            <a:r>
              <a:rPr lang="en-US" sz="2100" b="1" u="sng" dirty="0">
                <a:solidFill>
                  <a:srgbClr val="1C31FC"/>
                </a:solidFill>
              </a:rPr>
              <a:t>laboratory</a:t>
            </a:r>
            <a:r>
              <a:rPr lang="en-US" sz="2100" b="1" dirty="0"/>
              <a:t> clay specimen drained on </a:t>
            </a:r>
            <a:r>
              <a:rPr lang="en-US" sz="2100" b="1" dirty="0">
                <a:solidFill>
                  <a:srgbClr val="0000FF"/>
                </a:solidFill>
              </a:rPr>
              <a:t>both</a:t>
            </a:r>
            <a:r>
              <a:rPr lang="en-US" sz="2100" b="1" dirty="0"/>
              <a:t> sides, the </a:t>
            </a:r>
            <a:r>
              <a:rPr lang="en-US" sz="2100" b="1" dirty="0" smtClean="0"/>
              <a:t>following are </a:t>
            </a:r>
            <a:r>
              <a:rPr lang="en-US" sz="2100" b="1" dirty="0"/>
              <a:t>given:</a:t>
            </a:r>
          </a:p>
        </p:txBody>
      </p:sp>
      <p:sp>
        <p:nvSpPr>
          <p:cNvPr id="3" name="Rectangle 2"/>
          <p:cNvSpPr/>
          <p:nvPr/>
        </p:nvSpPr>
        <p:spPr>
          <a:xfrm>
            <a:off x="782122" y="1499207"/>
            <a:ext cx="4572000" cy="1384995"/>
          </a:xfrm>
          <a:prstGeom prst="rect">
            <a:avLst/>
          </a:prstGeom>
        </p:spPr>
        <p:txBody>
          <a:bodyPr>
            <a:spAutoFit/>
          </a:bodyPr>
          <a:lstStyle/>
          <a:p>
            <a:pPr marL="342900" indent="-342900">
              <a:buClr>
                <a:schemeClr val="accent3">
                  <a:lumMod val="75000"/>
                </a:schemeClr>
              </a:buClr>
              <a:buFont typeface="Arial" panose="020B0604020202020204" pitchFamily="34" charset="0"/>
              <a:buChar char="•"/>
            </a:pPr>
            <a:r>
              <a:rPr lang="pt-BR" sz="2100" b="1" dirty="0" smtClean="0">
                <a:latin typeface="Symbol" panose="05050102010706020507" pitchFamily="18" charset="2"/>
              </a:rPr>
              <a:t>s</a:t>
            </a:r>
            <a:r>
              <a:rPr lang="pt-BR" sz="2100" b="1" i="1" dirty="0" smtClean="0"/>
              <a:t>‘</a:t>
            </a:r>
            <a:r>
              <a:rPr lang="pt-BR" sz="2100" b="1" baseline="-25000" dirty="0" smtClean="0"/>
              <a:t>0</a:t>
            </a:r>
            <a:r>
              <a:rPr lang="pt-BR" sz="2100" b="1" i="1" dirty="0" smtClean="0"/>
              <a:t> </a:t>
            </a:r>
            <a:r>
              <a:rPr lang="pt-BR" sz="2100" b="1" dirty="0" smtClean="0"/>
              <a:t>= 150 kN/m</a:t>
            </a:r>
            <a:r>
              <a:rPr lang="pt-BR" sz="2100" b="1" baseline="30000" dirty="0" smtClean="0"/>
              <a:t>2</a:t>
            </a:r>
            <a:r>
              <a:rPr lang="pt-BR" sz="2100" b="1" dirty="0"/>
              <a:t>, </a:t>
            </a:r>
            <a:r>
              <a:rPr lang="pt-BR" sz="2100" b="1" dirty="0" smtClean="0"/>
              <a:t>      </a:t>
            </a:r>
            <a:r>
              <a:rPr lang="pt-BR" sz="2100" b="1" i="1" dirty="0" smtClean="0"/>
              <a:t>e</a:t>
            </a:r>
            <a:r>
              <a:rPr lang="pt-BR" sz="2100" b="1" baseline="-25000" dirty="0" smtClean="0"/>
              <a:t>0</a:t>
            </a:r>
            <a:r>
              <a:rPr lang="pt-BR" sz="2100" b="1" i="1" dirty="0" smtClean="0"/>
              <a:t> </a:t>
            </a:r>
            <a:r>
              <a:rPr lang="pt-BR" sz="2100" b="1" dirty="0" smtClean="0"/>
              <a:t>= 1.1</a:t>
            </a:r>
            <a:endParaRPr lang="pt-BR" sz="2100" b="1" dirty="0"/>
          </a:p>
          <a:p>
            <a:pPr marL="342900" indent="-342900">
              <a:buClr>
                <a:schemeClr val="accent3">
                  <a:lumMod val="75000"/>
                </a:schemeClr>
              </a:buClr>
              <a:buFont typeface="Arial" panose="020B0604020202020204" pitchFamily="34" charset="0"/>
              <a:buChar char="•"/>
            </a:pPr>
            <a:r>
              <a:rPr lang="pt-BR" sz="2100" b="1" dirty="0" smtClean="0">
                <a:latin typeface="Symbol" panose="05050102010706020507" pitchFamily="18" charset="2"/>
              </a:rPr>
              <a:t>s</a:t>
            </a:r>
            <a:r>
              <a:rPr lang="pt-BR" sz="2100" b="1" i="1" dirty="0" smtClean="0"/>
              <a:t>‘</a:t>
            </a:r>
            <a:r>
              <a:rPr lang="pt-BR" sz="2100" b="1" baseline="-25000" dirty="0" smtClean="0"/>
              <a:t>0</a:t>
            </a:r>
            <a:r>
              <a:rPr lang="pt-BR" sz="2100" b="1" i="1" dirty="0" smtClean="0"/>
              <a:t> </a:t>
            </a:r>
            <a:r>
              <a:rPr lang="pt-BR" sz="2100" b="1" dirty="0"/>
              <a:t>+ </a:t>
            </a:r>
            <a:r>
              <a:rPr lang="pt-BR" sz="2100" b="1" dirty="0" smtClean="0">
                <a:latin typeface="Symbol" panose="05050102010706020507" pitchFamily="18" charset="2"/>
              </a:rPr>
              <a:t>Ds</a:t>
            </a:r>
            <a:r>
              <a:rPr lang="pt-BR" sz="2100" b="1" i="1" dirty="0" smtClean="0"/>
              <a:t>‘   </a:t>
            </a:r>
            <a:r>
              <a:rPr lang="pt-BR" sz="2100" b="1" dirty="0" smtClean="0"/>
              <a:t>= 300 </a:t>
            </a:r>
            <a:r>
              <a:rPr lang="pt-BR" sz="2100" b="1" dirty="0"/>
              <a:t>kN/m</a:t>
            </a:r>
            <a:r>
              <a:rPr lang="pt-BR" sz="2100" b="1" baseline="30000" dirty="0"/>
              <a:t>2</a:t>
            </a:r>
            <a:r>
              <a:rPr lang="pt-BR" sz="2100" b="1" dirty="0" smtClean="0"/>
              <a:t>,     </a:t>
            </a:r>
            <a:r>
              <a:rPr lang="pt-BR" sz="2100" b="1" i="1" dirty="0" smtClean="0"/>
              <a:t>e =</a:t>
            </a:r>
            <a:r>
              <a:rPr lang="pt-BR" sz="2100" b="1" dirty="0" smtClean="0"/>
              <a:t> </a:t>
            </a:r>
            <a:r>
              <a:rPr lang="pt-BR" sz="2100" b="1" dirty="0"/>
              <a:t>0.9</a:t>
            </a:r>
          </a:p>
          <a:p>
            <a:pPr marL="342900" indent="-342900">
              <a:buClr>
                <a:schemeClr val="accent3">
                  <a:lumMod val="75000"/>
                </a:schemeClr>
              </a:buClr>
              <a:buFont typeface="Arial" panose="020B0604020202020204" pitchFamily="34" charset="0"/>
              <a:buChar char="•"/>
            </a:pPr>
            <a:r>
              <a:rPr lang="en-US" sz="2100" b="1" dirty="0" smtClean="0"/>
              <a:t>Thickness </a:t>
            </a:r>
            <a:r>
              <a:rPr lang="en-US" sz="2100" b="1" dirty="0"/>
              <a:t>of clay specimen </a:t>
            </a:r>
            <a:r>
              <a:rPr lang="en-US" sz="2100" b="1" dirty="0" smtClean="0"/>
              <a:t>= 25 mm</a:t>
            </a:r>
            <a:endParaRPr lang="en-US" sz="2100" b="1" dirty="0"/>
          </a:p>
          <a:p>
            <a:pPr marL="342900" indent="-342900">
              <a:buClr>
                <a:schemeClr val="accent3">
                  <a:lumMod val="75000"/>
                </a:schemeClr>
              </a:buClr>
              <a:buFont typeface="Arial" panose="020B0604020202020204" pitchFamily="34" charset="0"/>
              <a:buChar char="•"/>
            </a:pPr>
            <a:r>
              <a:rPr lang="en-US" sz="2100" b="1" dirty="0" smtClean="0"/>
              <a:t>Time </a:t>
            </a:r>
            <a:r>
              <a:rPr lang="en-US" sz="2100" b="1" dirty="0"/>
              <a:t>for 50% consolidation </a:t>
            </a:r>
            <a:r>
              <a:rPr lang="en-US" sz="2100" b="1" dirty="0" smtClean="0"/>
              <a:t>= </a:t>
            </a:r>
            <a:r>
              <a:rPr lang="en-US" sz="2100" b="1" dirty="0"/>
              <a:t>2 min</a:t>
            </a:r>
          </a:p>
        </p:txBody>
      </p:sp>
      <p:sp>
        <p:nvSpPr>
          <p:cNvPr id="7" name="Rectangle 6"/>
          <p:cNvSpPr/>
          <p:nvPr/>
        </p:nvSpPr>
        <p:spPr>
          <a:xfrm>
            <a:off x="276303" y="3143161"/>
            <a:ext cx="8035637" cy="2031325"/>
          </a:xfrm>
          <a:prstGeom prst="rect">
            <a:avLst/>
          </a:prstGeom>
        </p:spPr>
        <p:txBody>
          <a:bodyPr wrap="square">
            <a:spAutoFit/>
          </a:bodyPr>
          <a:lstStyle/>
          <a:p>
            <a:pPr marL="400050" indent="-400050" algn="just">
              <a:buClr>
                <a:schemeClr val="accent3">
                  <a:lumMod val="75000"/>
                </a:schemeClr>
              </a:buClr>
              <a:buSzPct val="104000"/>
              <a:buFont typeface="+mj-lt"/>
              <a:buAutoNum type="romanLcPeriod"/>
            </a:pPr>
            <a:r>
              <a:rPr lang="en-US" sz="2100" b="1" dirty="0" smtClean="0"/>
              <a:t>For the </a:t>
            </a:r>
            <a:r>
              <a:rPr lang="en-US" sz="2100" b="1" dirty="0"/>
              <a:t>clay </a:t>
            </a:r>
            <a:r>
              <a:rPr lang="en-US" sz="2100" b="1" dirty="0" smtClean="0"/>
              <a:t>specimen and </a:t>
            </a:r>
            <a:r>
              <a:rPr lang="en-US" sz="2100" b="1" dirty="0"/>
              <a:t>the </a:t>
            </a:r>
            <a:r>
              <a:rPr lang="en-US" sz="2100" b="1" dirty="0" smtClean="0"/>
              <a:t>given loading range, determine </a:t>
            </a:r>
            <a:r>
              <a:rPr lang="en-US" sz="2100" b="1" dirty="0"/>
              <a:t>the hydraulic conductivity </a:t>
            </a:r>
            <a:r>
              <a:rPr lang="en-US" sz="2100" b="1" dirty="0" smtClean="0"/>
              <a:t>(also called coefficient of permeability, </a:t>
            </a:r>
            <a:r>
              <a:rPr lang="en-US" sz="2100" b="1" dirty="0" smtClean="0">
                <a:solidFill>
                  <a:srgbClr val="0000FF"/>
                </a:solidFill>
              </a:rPr>
              <a:t>k</a:t>
            </a:r>
            <a:r>
              <a:rPr lang="en-US" sz="2100" b="1" dirty="0" smtClean="0"/>
              <a:t>) estimated in: m/min. </a:t>
            </a:r>
          </a:p>
          <a:p>
            <a:pPr marL="400050" indent="-400050" algn="just">
              <a:buClr>
                <a:schemeClr val="accent3">
                  <a:lumMod val="75000"/>
                </a:schemeClr>
              </a:buClr>
              <a:buSzPct val="104000"/>
              <a:buFont typeface="+mj-lt"/>
              <a:buAutoNum type="romanLcPeriod"/>
            </a:pPr>
            <a:endParaRPr lang="en-US" sz="2100" b="1" dirty="0"/>
          </a:p>
          <a:p>
            <a:pPr marL="400050" indent="-400050" algn="just">
              <a:buClr>
                <a:schemeClr val="accent3">
                  <a:lumMod val="75000"/>
                </a:schemeClr>
              </a:buClr>
              <a:buSzPct val="104000"/>
              <a:buFont typeface="+mj-lt"/>
              <a:buAutoNum type="romanLcPeriod"/>
            </a:pPr>
            <a:r>
              <a:rPr lang="en-US" sz="2100" b="1" dirty="0" smtClean="0"/>
              <a:t>How </a:t>
            </a:r>
            <a:r>
              <a:rPr lang="en-US" sz="2100" b="1" dirty="0"/>
              <a:t>long (in days) will it take for a </a:t>
            </a:r>
            <a:r>
              <a:rPr lang="en-US" sz="2100" b="1" dirty="0" smtClean="0">
                <a:solidFill>
                  <a:srgbClr val="0000FF"/>
                </a:solidFill>
              </a:rPr>
              <a:t>3 m</a:t>
            </a:r>
            <a:r>
              <a:rPr lang="en-US" sz="2100" b="1" dirty="0" smtClean="0"/>
              <a:t> </a:t>
            </a:r>
            <a:r>
              <a:rPr lang="en-US" sz="2100" b="1" dirty="0"/>
              <a:t>clay layer in the field (drained on </a:t>
            </a:r>
            <a:r>
              <a:rPr lang="en-US" sz="2100" b="1" dirty="0" smtClean="0">
                <a:solidFill>
                  <a:srgbClr val="0000FF"/>
                </a:solidFill>
              </a:rPr>
              <a:t>one</a:t>
            </a:r>
            <a:r>
              <a:rPr lang="en-US" sz="2100" b="1" dirty="0" smtClean="0"/>
              <a:t> side</a:t>
            </a:r>
            <a:r>
              <a:rPr lang="en-US" sz="2100" b="1" dirty="0"/>
              <a:t>) to reach </a:t>
            </a:r>
            <a:r>
              <a:rPr lang="en-US" sz="2100" b="1" dirty="0">
                <a:solidFill>
                  <a:srgbClr val="0000FF"/>
                </a:solidFill>
              </a:rPr>
              <a:t>60%</a:t>
            </a:r>
            <a:r>
              <a:rPr lang="en-US" sz="2100" b="1" dirty="0"/>
              <a:t> consolidation?</a:t>
            </a:r>
          </a:p>
        </p:txBody>
      </p:sp>
      <p:sp>
        <p:nvSpPr>
          <p:cNvPr id="11" name="Rectangle 10"/>
          <p:cNvSpPr/>
          <p:nvPr/>
        </p:nvSpPr>
        <p:spPr>
          <a:xfrm>
            <a:off x="183589" y="0"/>
            <a:ext cx="1796454" cy="523220"/>
          </a:xfrm>
          <a:prstGeom prst="rect">
            <a:avLst/>
          </a:prstGeom>
        </p:spPr>
        <p:txBody>
          <a:bodyPr wrap="none">
            <a:spAutoFit/>
          </a:bodyPr>
          <a:lstStyle/>
          <a:p>
            <a:r>
              <a:rPr lang="en-US" sz="2800" b="1" u="sng" dirty="0" smtClean="0">
                <a:solidFill>
                  <a:srgbClr val="C00000"/>
                </a:solidFill>
              </a:rPr>
              <a:t>Example 5 </a:t>
            </a:r>
            <a:endParaRPr lang="en-US" sz="2800" b="1" u="sng" dirty="0">
              <a:solidFill>
                <a:srgbClr val="C00000"/>
              </a:solidFill>
            </a:endParaRPr>
          </a:p>
        </p:txBody>
      </p:sp>
    </p:spTree>
    <p:extLst>
      <p:ext uri="{BB962C8B-B14F-4D97-AF65-F5344CB8AC3E}">
        <p14:creationId xmlns:p14="http://schemas.microsoft.com/office/powerpoint/2010/main" val="187551809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4865" y="932603"/>
            <a:ext cx="8035637" cy="738664"/>
          </a:xfrm>
          <a:prstGeom prst="rect">
            <a:avLst/>
          </a:prstGeom>
        </p:spPr>
        <p:txBody>
          <a:bodyPr wrap="square">
            <a:spAutoFit/>
          </a:bodyPr>
          <a:lstStyle/>
          <a:p>
            <a:pPr marL="400050" indent="-400050">
              <a:buClr>
                <a:schemeClr val="accent3">
                  <a:lumMod val="75000"/>
                </a:schemeClr>
              </a:buClr>
              <a:buSzPct val="104000"/>
              <a:buFont typeface="+mj-lt"/>
              <a:buAutoNum type="romanLcPeriod"/>
            </a:pPr>
            <a:r>
              <a:rPr lang="en-US" sz="2100" b="1" dirty="0" smtClean="0"/>
              <a:t>The </a:t>
            </a:r>
            <a:r>
              <a:rPr lang="en-US" sz="2100" b="1" dirty="0"/>
              <a:t>hydraulic conductivity </a:t>
            </a:r>
            <a:r>
              <a:rPr lang="en-US" sz="2100" b="1" dirty="0" smtClean="0"/>
              <a:t>(coefficient of permeability, k) can be calculated from:</a:t>
            </a:r>
          </a:p>
        </p:txBody>
      </p:sp>
      <p:pic>
        <p:nvPicPr>
          <p:cNvPr id="8" name="Picture 7"/>
          <p:cNvPicPr>
            <a:picLocks noChangeAspect="1"/>
          </p:cNvPicPr>
          <p:nvPr/>
        </p:nvPicPr>
        <p:blipFill>
          <a:blip r:embed="rId3">
            <a:lum contrast="40000"/>
          </a:blip>
          <a:stretch>
            <a:fillRect/>
          </a:stretch>
        </p:blipFill>
        <p:spPr>
          <a:xfrm>
            <a:off x="1686418" y="1696723"/>
            <a:ext cx="1851600" cy="498968"/>
          </a:xfrm>
          <a:prstGeom prst="rect">
            <a:avLst/>
          </a:prstGeom>
        </p:spPr>
      </p:pic>
      <p:sp>
        <p:nvSpPr>
          <p:cNvPr id="13" name="Rectangle 12"/>
          <p:cNvSpPr/>
          <p:nvPr/>
        </p:nvSpPr>
        <p:spPr>
          <a:xfrm>
            <a:off x="49260" y="4567455"/>
            <a:ext cx="755564" cy="523220"/>
          </a:xfrm>
          <a:prstGeom prst="rect">
            <a:avLst/>
          </a:prstGeom>
        </p:spPr>
        <p:txBody>
          <a:bodyPr wrap="square">
            <a:spAutoFit/>
          </a:bodyPr>
          <a:lstStyle/>
          <a:p>
            <a:pPr algn="ctr"/>
            <a:r>
              <a:rPr lang="en-US" sz="2800" b="1" i="1" dirty="0" smtClean="0">
                <a:latin typeface="Times New Roman" panose="02020603050405020304" pitchFamily="18" charset="0"/>
                <a:cs typeface="Times New Roman" panose="02020603050405020304" pitchFamily="18" charset="0"/>
              </a:rPr>
              <a:t>c</a:t>
            </a:r>
            <a:r>
              <a:rPr lang="en-US" sz="2400" b="1" i="1" baseline="-25000" dirty="0" smtClean="0">
                <a:latin typeface="Times New Roman" panose="02020603050405020304" pitchFamily="18" charset="0"/>
                <a:cs typeface="Times New Roman" panose="02020603050405020304" pitchFamily="18" charset="0"/>
              </a:rPr>
              <a:t>v</a:t>
            </a:r>
            <a:endParaRPr lang="en-US" sz="2400" b="1" dirty="0"/>
          </a:p>
        </p:txBody>
      </p:sp>
      <p:pic>
        <p:nvPicPr>
          <p:cNvPr id="15" name="Picture 14"/>
          <p:cNvPicPr>
            <a:picLocks noChangeAspect="1"/>
          </p:cNvPicPr>
          <p:nvPr/>
        </p:nvPicPr>
        <p:blipFill>
          <a:blip r:embed="rId4">
            <a:lum contrast="40000"/>
          </a:blip>
          <a:stretch>
            <a:fillRect/>
          </a:stretch>
        </p:blipFill>
        <p:spPr>
          <a:xfrm>
            <a:off x="1046921" y="5157748"/>
            <a:ext cx="1211589" cy="837347"/>
          </a:xfrm>
          <a:prstGeom prst="rect">
            <a:avLst/>
          </a:prstGeom>
          <a:ln>
            <a:noFill/>
          </a:ln>
        </p:spPr>
      </p:pic>
      <p:sp>
        <p:nvSpPr>
          <p:cNvPr id="11" name="Rectangle 10"/>
          <p:cNvSpPr/>
          <p:nvPr/>
        </p:nvSpPr>
        <p:spPr>
          <a:xfrm>
            <a:off x="980932" y="3046061"/>
            <a:ext cx="5049837" cy="461665"/>
          </a:xfrm>
          <a:prstGeom prst="rect">
            <a:avLst/>
          </a:prstGeom>
        </p:spPr>
        <p:txBody>
          <a:bodyPr wrap="square">
            <a:spAutoFit/>
          </a:bodyPr>
          <a:lstStyle/>
          <a:p>
            <a:pPr>
              <a:spcBef>
                <a:spcPts val="600"/>
              </a:spcBef>
            </a:pPr>
            <a:r>
              <a:rPr lang="pt-BR" b="1" dirty="0" smtClean="0">
                <a:solidFill>
                  <a:srgbClr val="000000"/>
                </a:solidFill>
                <a:latin typeface="Times New Roman" panose="02020603050405020304" pitchFamily="18" charset="0"/>
              </a:rPr>
              <a:t> </a:t>
            </a:r>
            <a:r>
              <a:rPr lang="en-US" sz="2400" b="1" i="1" dirty="0" smtClean="0">
                <a:latin typeface="Times New Roman" panose="02020603050405020304" pitchFamily="18" charset="0"/>
                <a:cs typeface="Times New Roman" panose="02020603050405020304" pitchFamily="18" charset="0"/>
              </a:rPr>
              <a:t> m</a:t>
            </a:r>
            <a:r>
              <a:rPr lang="en-US" sz="2400" b="1" i="1" baseline="-25000" dirty="0" smtClean="0">
                <a:latin typeface="Times New Roman" panose="02020603050405020304" pitchFamily="18" charset="0"/>
                <a:cs typeface="Times New Roman" panose="02020603050405020304" pitchFamily="18" charset="0"/>
              </a:rPr>
              <a:t>v</a:t>
            </a:r>
            <a:r>
              <a:rPr lang="en-US" sz="2000" b="1" i="1" baseline="-25000" dirty="0" smtClean="0">
                <a:latin typeface="Times New Roman" panose="02020603050405020304" pitchFamily="18" charset="0"/>
                <a:cs typeface="Times New Roman" panose="02020603050405020304" pitchFamily="18" charset="0"/>
              </a:rPr>
              <a:t> </a:t>
            </a:r>
            <a:r>
              <a:rPr lang="pt-BR" sz="2000" b="1" dirty="0">
                <a:solidFill>
                  <a:srgbClr val="000000"/>
                </a:solidFill>
                <a:latin typeface="Times New Roman" panose="02020603050405020304" pitchFamily="18" charset="0"/>
              </a:rPr>
              <a:t> </a:t>
            </a:r>
            <a:r>
              <a:rPr lang="pt-BR" sz="2000" b="1" dirty="0" smtClean="0">
                <a:solidFill>
                  <a:srgbClr val="000000"/>
                </a:solidFill>
                <a:latin typeface="Times New Roman" panose="02020603050405020304" pitchFamily="18" charset="0"/>
              </a:rPr>
              <a:t>= </a:t>
            </a:r>
            <a:r>
              <a:rPr lang="en-US" sz="2000" b="1" dirty="0" smtClean="0">
                <a:solidFill>
                  <a:srgbClr val="000000"/>
                </a:solidFill>
                <a:latin typeface="Symbol" panose="05050102010706020507" pitchFamily="18" charset="2"/>
              </a:rPr>
              <a:t>D</a:t>
            </a:r>
            <a:r>
              <a:rPr lang="en-US" sz="2000" b="1" dirty="0" smtClean="0">
                <a:solidFill>
                  <a:srgbClr val="000000"/>
                </a:solidFill>
                <a:latin typeface="Times New Roman" panose="02020603050405020304" pitchFamily="18" charset="0"/>
                <a:cs typeface="Times New Roman" panose="02020603050405020304" pitchFamily="18" charset="0"/>
              </a:rPr>
              <a:t>e</a:t>
            </a:r>
            <a:r>
              <a:rPr lang="en-US" sz="2000" b="1" dirty="0">
                <a:solidFill>
                  <a:srgbClr val="000000"/>
                </a:solidFill>
                <a:latin typeface="Times New Roman" panose="02020603050405020304" pitchFamily="18" charset="0"/>
              </a:rPr>
              <a:t> / </a:t>
            </a:r>
            <a:r>
              <a:rPr lang="en-US" sz="2000" b="1" dirty="0" smtClean="0">
                <a:solidFill>
                  <a:srgbClr val="000000"/>
                </a:solidFill>
                <a:latin typeface="Times New Roman" panose="02020603050405020304" pitchFamily="18" charset="0"/>
              </a:rPr>
              <a:t>(1+e</a:t>
            </a:r>
            <a:r>
              <a:rPr lang="en-US" sz="2000" b="1" baseline="-25000" dirty="0" smtClean="0">
                <a:solidFill>
                  <a:srgbClr val="000000"/>
                </a:solidFill>
                <a:latin typeface="Times New Roman" panose="02020603050405020304" pitchFamily="18" charset="0"/>
              </a:rPr>
              <a:t>o</a:t>
            </a:r>
            <a:r>
              <a:rPr lang="en-US" sz="2000" b="1" dirty="0" smtClean="0">
                <a:solidFill>
                  <a:srgbClr val="000000"/>
                </a:solidFill>
                <a:latin typeface="Times New Roman" panose="02020603050405020304" pitchFamily="18" charset="0"/>
              </a:rPr>
              <a:t>) / </a:t>
            </a:r>
            <a:r>
              <a:rPr lang="pt-BR" sz="2000" b="1" dirty="0" smtClean="0">
                <a:solidFill>
                  <a:srgbClr val="000000"/>
                </a:solidFill>
                <a:latin typeface="Symbol" panose="05050102010706020507" pitchFamily="18" charset="2"/>
              </a:rPr>
              <a:t>Ds</a:t>
            </a:r>
            <a:r>
              <a:rPr lang="pt-BR" sz="2000" b="1" dirty="0" smtClean="0">
                <a:solidFill>
                  <a:srgbClr val="000000"/>
                </a:solidFill>
                <a:latin typeface="Times New Roman" panose="02020603050405020304" pitchFamily="18" charset="0"/>
              </a:rPr>
              <a:t>'</a:t>
            </a:r>
            <a:r>
              <a:rPr lang="pt-BR" sz="2000" b="1" dirty="0">
                <a:solidFill>
                  <a:srgbClr val="000000"/>
                </a:solidFill>
                <a:latin typeface="Times New Roman" panose="02020603050405020304" pitchFamily="18" charset="0"/>
              </a:rPr>
              <a:t> </a:t>
            </a:r>
            <a:r>
              <a:rPr lang="pt-BR" sz="2000" b="1" dirty="0" smtClean="0">
                <a:solidFill>
                  <a:srgbClr val="000000"/>
                </a:solidFill>
                <a:latin typeface="Times New Roman" panose="02020603050405020304" pitchFamily="18" charset="0"/>
              </a:rPr>
              <a:t>=</a:t>
            </a:r>
            <a:r>
              <a:rPr lang="pt-BR" sz="2100" b="1" dirty="0" smtClean="0">
                <a:solidFill>
                  <a:srgbClr val="000000"/>
                </a:solidFill>
                <a:latin typeface="Times New Roman" panose="02020603050405020304" pitchFamily="18" charset="0"/>
              </a:rPr>
              <a:t> ...</a:t>
            </a:r>
            <a:r>
              <a:rPr lang="pt-BR" sz="2100" b="1" dirty="0" smtClean="0">
                <a:solidFill>
                  <a:srgbClr val="FF0000"/>
                </a:solidFill>
                <a:latin typeface="Times New Roman" panose="02020603050405020304" pitchFamily="18" charset="0"/>
              </a:rPr>
              <a:t>0.00063   </a:t>
            </a:r>
            <a:endParaRPr lang="pt-BR" sz="2100" b="1" dirty="0">
              <a:solidFill>
                <a:srgbClr val="FF0000"/>
              </a:solidFill>
              <a:latin typeface="Times New Roman" panose="02020603050405020304" pitchFamily="18" charset="0"/>
            </a:endParaRPr>
          </a:p>
        </p:txBody>
      </p:sp>
      <p:sp>
        <p:nvSpPr>
          <p:cNvPr id="16" name="Left Bracket 15"/>
          <p:cNvSpPr/>
          <p:nvPr/>
        </p:nvSpPr>
        <p:spPr>
          <a:xfrm>
            <a:off x="839951" y="2476881"/>
            <a:ext cx="119655" cy="1091905"/>
          </a:xfrm>
          <a:prstGeom prst="leftBracket">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18" name="Rectangle 17"/>
          <p:cNvSpPr/>
          <p:nvPr/>
        </p:nvSpPr>
        <p:spPr>
          <a:xfrm>
            <a:off x="959606" y="3863583"/>
            <a:ext cx="4215128" cy="400110"/>
          </a:xfrm>
          <a:prstGeom prst="rect">
            <a:avLst/>
          </a:prstGeom>
        </p:spPr>
        <p:txBody>
          <a:bodyPr wrap="none">
            <a:spAutoFit/>
          </a:bodyPr>
          <a:lstStyle/>
          <a:p>
            <a:r>
              <a:rPr lang="en-US" sz="2000" b="1" dirty="0"/>
              <a:t>for U=50</a:t>
            </a:r>
            <a:r>
              <a:rPr lang="en-US" sz="2000" b="1" dirty="0" smtClean="0"/>
              <a:t>%, </a:t>
            </a:r>
            <a:r>
              <a:rPr lang="en-US" sz="2000" b="1" i="1" dirty="0" smtClean="0"/>
              <a:t>T</a:t>
            </a:r>
            <a:r>
              <a:rPr lang="en-US" sz="2000" b="1" baseline="-25000" dirty="0" smtClean="0"/>
              <a:t>v</a:t>
            </a:r>
            <a:r>
              <a:rPr lang="en-US" sz="2000" b="1" dirty="0" smtClean="0"/>
              <a:t>  </a:t>
            </a:r>
            <a:r>
              <a:rPr lang="en-US" sz="2000" b="1" dirty="0"/>
              <a:t>can be calculated </a:t>
            </a:r>
            <a:r>
              <a:rPr lang="en-US" sz="2000" b="1" dirty="0" smtClean="0"/>
              <a:t>from:</a:t>
            </a:r>
            <a:endParaRPr lang="en-US" sz="2000" b="1" dirty="0"/>
          </a:p>
        </p:txBody>
      </p:sp>
      <p:sp>
        <p:nvSpPr>
          <p:cNvPr id="21" name="Rectangle 20"/>
          <p:cNvSpPr/>
          <p:nvPr/>
        </p:nvSpPr>
        <p:spPr>
          <a:xfrm>
            <a:off x="4435461" y="4421218"/>
            <a:ext cx="1595309" cy="415498"/>
          </a:xfrm>
          <a:prstGeom prst="rect">
            <a:avLst/>
          </a:prstGeom>
        </p:spPr>
        <p:txBody>
          <a:bodyPr wrap="none">
            <a:spAutoFit/>
          </a:bodyPr>
          <a:lstStyle/>
          <a:p>
            <a:r>
              <a:rPr lang="en-US" sz="2100" b="1" i="1" dirty="0" smtClean="0"/>
              <a:t>T</a:t>
            </a:r>
            <a:r>
              <a:rPr lang="en-US" sz="2100" b="1" baseline="-25000" dirty="0" smtClean="0"/>
              <a:t>50 </a:t>
            </a:r>
            <a:r>
              <a:rPr lang="en-US" sz="2100" b="1" dirty="0" smtClean="0"/>
              <a:t>≈ … </a:t>
            </a:r>
            <a:r>
              <a:rPr lang="en-US" sz="2000" b="1" dirty="0" smtClean="0">
                <a:solidFill>
                  <a:srgbClr val="FF0000"/>
                </a:solidFill>
              </a:rPr>
              <a:t>0.197</a:t>
            </a:r>
            <a:endParaRPr lang="en-US" sz="2000" b="1" dirty="0">
              <a:solidFill>
                <a:srgbClr val="FF0000"/>
              </a:solidFill>
            </a:endParaRPr>
          </a:p>
        </p:txBody>
      </p:sp>
      <p:cxnSp>
        <p:nvCxnSpPr>
          <p:cNvPr id="22" name="Straight Arrow Connector 21"/>
          <p:cNvCxnSpPr/>
          <p:nvPr/>
        </p:nvCxnSpPr>
        <p:spPr>
          <a:xfrm>
            <a:off x="3774895" y="4651006"/>
            <a:ext cx="429491"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3" name="Rectangle 22"/>
          <p:cNvSpPr/>
          <p:nvPr/>
        </p:nvSpPr>
        <p:spPr>
          <a:xfrm>
            <a:off x="3147337" y="5304038"/>
            <a:ext cx="5593704" cy="544765"/>
          </a:xfrm>
          <a:prstGeom prst="rect">
            <a:avLst/>
          </a:prstGeom>
        </p:spPr>
        <p:txBody>
          <a:bodyPr wrap="square">
            <a:spAutoFit/>
          </a:bodyPr>
          <a:lstStyle/>
          <a:p>
            <a:pPr>
              <a:lnSpc>
                <a:spcPct val="105000"/>
              </a:lnSpc>
            </a:pPr>
            <a:r>
              <a:rPr lang="en-US" sz="2400" b="1" i="1" dirty="0">
                <a:latin typeface="Times New Roman" panose="02020603050405020304" pitchFamily="18" charset="0"/>
                <a:cs typeface="Times New Roman" panose="02020603050405020304" pitchFamily="18" charset="0"/>
              </a:rPr>
              <a:t>c</a:t>
            </a:r>
            <a:r>
              <a:rPr lang="en-US" sz="2000" b="1" i="1" baseline="-25000" dirty="0">
                <a:latin typeface="Times New Roman" panose="02020603050405020304" pitchFamily="18" charset="0"/>
                <a:cs typeface="Times New Roman" panose="02020603050405020304" pitchFamily="18" charset="0"/>
              </a:rPr>
              <a:t>v</a:t>
            </a:r>
            <a:r>
              <a:rPr lang="en-GB" sz="2400" b="1" dirty="0" smtClean="0">
                <a:solidFill>
                  <a:srgbClr val="000000"/>
                </a:solidFill>
                <a:cs typeface="Times New Roman" panose="02020603050405020304" pitchFamily="18" charset="0"/>
              </a:rPr>
              <a:t> </a:t>
            </a:r>
            <a:r>
              <a:rPr lang="en-GB" sz="2400" b="1" dirty="0">
                <a:solidFill>
                  <a:srgbClr val="000000"/>
                </a:solidFill>
                <a:cs typeface="Times New Roman" panose="02020603050405020304" pitchFamily="18" charset="0"/>
              </a:rPr>
              <a:t>= </a:t>
            </a:r>
            <a:r>
              <a:rPr lang="en-GB" sz="2400" b="1" i="1" dirty="0" smtClean="0">
                <a:solidFill>
                  <a:srgbClr val="000000"/>
                </a:solidFill>
                <a:cs typeface="Times New Roman" panose="02020603050405020304" pitchFamily="18" charset="0"/>
              </a:rPr>
              <a:t>H</a:t>
            </a:r>
            <a:r>
              <a:rPr lang="en-GB" sz="2400" b="1" baseline="-25000" dirty="0" smtClean="0">
                <a:solidFill>
                  <a:srgbClr val="000000"/>
                </a:solidFill>
                <a:cs typeface="Times New Roman" panose="02020603050405020304" pitchFamily="18" charset="0"/>
              </a:rPr>
              <a:t>dr</a:t>
            </a:r>
            <a:r>
              <a:rPr lang="en-GB" sz="2400" b="1" baseline="30000" dirty="0" smtClean="0">
                <a:solidFill>
                  <a:srgbClr val="000000"/>
                </a:solidFill>
                <a:cs typeface="Times New Roman" panose="02020603050405020304" pitchFamily="18" charset="0"/>
              </a:rPr>
              <a:t>2</a:t>
            </a:r>
            <a:r>
              <a:rPr lang="en-GB" sz="2400" b="1" dirty="0" smtClean="0">
                <a:solidFill>
                  <a:srgbClr val="000000"/>
                </a:solidFill>
                <a:cs typeface="Times New Roman" panose="02020603050405020304" pitchFamily="18" charset="0"/>
              </a:rPr>
              <a:t>.</a:t>
            </a:r>
            <a:r>
              <a:rPr lang="en-GB" sz="2400" b="1" i="1" dirty="0" smtClean="0">
                <a:solidFill>
                  <a:srgbClr val="000000"/>
                </a:solidFill>
                <a:cs typeface="Times New Roman" panose="02020603050405020304" pitchFamily="18" charset="0"/>
              </a:rPr>
              <a:t>T</a:t>
            </a:r>
            <a:r>
              <a:rPr lang="en-GB" sz="2400" b="1" baseline="-30000" dirty="0" smtClean="0">
                <a:solidFill>
                  <a:srgbClr val="000000"/>
                </a:solidFill>
                <a:cs typeface="Times New Roman" panose="02020603050405020304" pitchFamily="18" charset="0"/>
              </a:rPr>
              <a:t>v </a:t>
            </a:r>
            <a:r>
              <a:rPr lang="en-GB" sz="2400" b="1" dirty="0" smtClean="0">
                <a:solidFill>
                  <a:srgbClr val="000000"/>
                </a:solidFill>
                <a:cs typeface="Times New Roman" panose="02020603050405020304" pitchFamily="18" charset="0"/>
              </a:rPr>
              <a:t>/</a:t>
            </a:r>
            <a:r>
              <a:rPr lang="en-GB" sz="2800" b="1" i="1" dirty="0" smtClean="0">
                <a:solidFill>
                  <a:srgbClr val="000000"/>
                </a:solidFill>
                <a:cs typeface="Times New Roman" panose="02020603050405020304" pitchFamily="18" charset="0"/>
              </a:rPr>
              <a:t>t </a:t>
            </a:r>
            <a:r>
              <a:rPr lang="en-GB" sz="2400" b="1" dirty="0" smtClean="0">
                <a:solidFill>
                  <a:srgbClr val="000000"/>
                </a:solidFill>
                <a:cs typeface="Times New Roman" panose="02020603050405020304" pitchFamily="18" charset="0"/>
              </a:rPr>
              <a:t>=</a:t>
            </a:r>
            <a:r>
              <a:rPr lang="en-GB" sz="2800" b="1" i="1" dirty="0" smtClean="0">
                <a:solidFill>
                  <a:srgbClr val="000000"/>
                </a:solidFill>
                <a:cs typeface="Times New Roman" panose="02020603050405020304" pitchFamily="18" charset="0"/>
              </a:rPr>
              <a:t> </a:t>
            </a:r>
            <a:r>
              <a:rPr lang="en-GB" sz="2100" b="1" dirty="0" smtClean="0">
                <a:solidFill>
                  <a:srgbClr val="000000"/>
                </a:solidFill>
                <a:cs typeface="Times New Roman" panose="02020603050405020304" pitchFamily="18" charset="0"/>
              </a:rPr>
              <a:t>(</a:t>
            </a:r>
            <a:r>
              <a:rPr lang="en-GB" sz="2100" b="1" dirty="0" smtClean="0">
                <a:solidFill>
                  <a:srgbClr val="FF0000"/>
                </a:solidFill>
                <a:cs typeface="Times New Roman" panose="02020603050405020304" pitchFamily="18" charset="0"/>
              </a:rPr>
              <a:t>0.0125</a:t>
            </a:r>
            <a:r>
              <a:rPr lang="en-GB" sz="2100" b="1" dirty="0" smtClean="0">
                <a:solidFill>
                  <a:srgbClr val="000000"/>
                </a:solidFill>
                <a:cs typeface="Times New Roman" panose="02020603050405020304" pitchFamily="18" charset="0"/>
              </a:rPr>
              <a:t>)</a:t>
            </a:r>
            <a:r>
              <a:rPr lang="en-GB" sz="2100" b="1" baseline="30000" dirty="0" smtClean="0">
                <a:solidFill>
                  <a:srgbClr val="000000"/>
                </a:solidFill>
                <a:cs typeface="Times New Roman" panose="02020603050405020304" pitchFamily="18" charset="0"/>
              </a:rPr>
              <a:t>2 </a:t>
            </a:r>
            <a:r>
              <a:rPr lang="en-GB" sz="2100" b="1" dirty="0" smtClean="0">
                <a:solidFill>
                  <a:srgbClr val="000000"/>
                </a:solidFill>
                <a:cs typeface="Times New Roman" panose="02020603050405020304" pitchFamily="18" charset="0"/>
              </a:rPr>
              <a:t>x </a:t>
            </a:r>
            <a:r>
              <a:rPr lang="en-GB" sz="2100" b="1" dirty="0" smtClean="0">
                <a:solidFill>
                  <a:srgbClr val="FF0000"/>
                </a:solidFill>
                <a:cs typeface="Times New Roman" panose="02020603050405020304" pitchFamily="18" charset="0"/>
              </a:rPr>
              <a:t>0.197</a:t>
            </a:r>
            <a:r>
              <a:rPr lang="en-GB" sz="2100" b="1" dirty="0" smtClean="0">
                <a:solidFill>
                  <a:srgbClr val="000000"/>
                </a:solidFill>
                <a:cs typeface="Times New Roman" panose="02020603050405020304" pitchFamily="18" charset="0"/>
              </a:rPr>
              <a:t>/2 </a:t>
            </a:r>
            <a:r>
              <a:rPr lang="en-GB" sz="2400" b="1" dirty="0" smtClean="0">
                <a:solidFill>
                  <a:srgbClr val="000000"/>
                </a:solidFill>
                <a:cs typeface="Times New Roman" panose="02020603050405020304" pitchFamily="18" charset="0"/>
              </a:rPr>
              <a:t>= </a:t>
            </a:r>
            <a:r>
              <a:rPr lang="en-GB" sz="2100" b="1" dirty="0" smtClean="0">
                <a:solidFill>
                  <a:srgbClr val="FF0000"/>
                </a:solidFill>
                <a:cs typeface="Times New Roman" panose="02020603050405020304" pitchFamily="18" charset="0"/>
              </a:rPr>
              <a:t>0.000015</a:t>
            </a:r>
            <a:endParaRPr lang="en-GB" sz="2100" b="1" baseline="30000" dirty="0">
              <a:solidFill>
                <a:srgbClr val="FF0000"/>
              </a:solidFill>
              <a:cs typeface="Times New Roman" panose="02020603050405020304" pitchFamily="18" charset="0"/>
            </a:endParaRPr>
          </a:p>
        </p:txBody>
      </p:sp>
      <p:cxnSp>
        <p:nvCxnSpPr>
          <p:cNvPr id="24" name="Straight Arrow Connector 23"/>
          <p:cNvCxnSpPr/>
          <p:nvPr/>
        </p:nvCxnSpPr>
        <p:spPr>
          <a:xfrm>
            <a:off x="2426989" y="5576421"/>
            <a:ext cx="429491"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9" name="Rectangle 18"/>
          <p:cNvSpPr/>
          <p:nvPr/>
        </p:nvSpPr>
        <p:spPr>
          <a:xfrm>
            <a:off x="0" y="2476881"/>
            <a:ext cx="877311" cy="523220"/>
          </a:xfrm>
          <a:prstGeom prst="rect">
            <a:avLst/>
          </a:prstGeom>
        </p:spPr>
        <p:txBody>
          <a:bodyPr wrap="square">
            <a:spAutoFit/>
          </a:bodyPr>
          <a:lstStyle/>
          <a:p>
            <a:pPr algn="ctr"/>
            <a:r>
              <a:rPr lang="en-US" sz="2400" b="1" i="1" dirty="0" smtClean="0">
                <a:latin typeface="Times New Roman" panose="02020603050405020304" pitchFamily="18" charset="0"/>
                <a:cs typeface="Times New Roman" panose="02020603050405020304" pitchFamily="18" charset="0"/>
              </a:rPr>
              <a:t>m</a:t>
            </a:r>
            <a:r>
              <a:rPr lang="en-US" sz="2800" b="1" i="1" baseline="-25000" dirty="0" smtClean="0">
                <a:latin typeface="Times New Roman" panose="02020603050405020304" pitchFamily="18" charset="0"/>
                <a:cs typeface="Times New Roman" panose="02020603050405020304" pitchFamily="18" charset="0"/>
              </a:rPr>
              <a:t>v</a:t>
            </a:r>
            <a:endParaRPr lang="en-US" sz="2000" b="1" dirty="0"/>
          </a:p>
        </p:txBody>
      </p:sp>
      <p:sp>
        <p:nvSpPr>
          <p:cNvPr id="26" name="Left Bracket 25"/>
          <p:cNvSpPr/>
          <p:nvPr/>
        </p:nvSpPr>
        <p:spPr>
          <a:xfrm>
            <a:off x="824189" y="3885583"/>
            <a:ext cx="135418" cy="2045138"/>
          </a:xfrm>
          <a:prstGeom prst="leftBracket">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25" name="Rectangle 24"/>
          <p:cNvSpPr/>
          <p:nvPr/>
        </p:nvSpPr>
        <p:spPr>
          <a:xfrm>
            <a:off x="5131146" y="3106938"/>
            <a:ext cx="813043" cy="369332"/>
          </a:xfrm>
          <a:prstGeom prst="rect">
            <a:avLst/>
          </a:prstGeom>
        </p:spPr>
        <p:txBody>
          <a:bodyPr wrap="none">
            <a:spAutoFit/>
          </a:bodyPr>
          <a:lstStyle/>
          <a:p>
            <a:r>
              <a:rPr lang="en-US" b="1" dirty="0" smtClean="0"/>
              <a:t>m</a:t>
            </a:r>
            <a:r>
              <a:rPr lang="en-US" b="1" baseline="30000" dirty="0" smtClean="0"/>
              <a:t>2</a:t>
            </a:r>
            <a:r>
              <a:rPr lang="en-US" b="1" dirty="0" smtClean="0"/>
              <a:t>/</a:t>
            </a:r>
            <a:r>
              <a:rPr lang="en-US" b="1" dirty="0" err="1" smtClean="0"/>
              <a:t>kN</a:t>
            </a:r>
            <a:endParaRPr lang="en-US" b="1" dirty="0"/>
          </a:p>
        </p:txBody>
      </p:sp>
      <p:sp>
        <p:nvSpPr>
          <p:cNvPr id="28" name="Rectangle 27"/>
          <p:cNvSpPr/>
          <p:nvPr/>
        </p:nvSpPr>
        <p:spPr>
          <a:xfrm>
            <a:off x="8052726" y="5810429"/>
            <a:ext cx="917239" cy="369332"/>
          </a:xfrm>
          <a:prstGeom prst="rect">
            <a:avLst/>
          </a:prstGeom>
        </p:spPr>
        <p:txBody>
          <a:bodyPr wrap="none">
            <a:spAutoFit/>
          </a:bodyPr>
          <a:lstStyle/>
          <a:p>
            <a:r>
              <a:rPr lang="en-US" b="1" dirty="0" smtClean="0"/>
              <a:t>m</a:t>
            </a:r>
            <a:r>
              <a:rPr lang="en-US" b="1" baseline="30000" dirty="0" smtClean="0"/>
              <a:t>2</a:t>
            </a:r>
            <a:r>
              <a:rPr lang="en-US" b="1" dirty="0" smtClean="0"/>
              <a:t>/min</a:t>
            </a:r>
            <a:endParaRPr lang="en-US" b="1" dirty="0"/>
          </a:p>
        </p:txBody>
      </p:sp>
      <p:sp>
        <p:nvSpPr>
          <p:cNvPr id="27" name="Rectangle 26"/>
          <p:cNvSpPr/>
          <p:nvPr/>
        </p:nvSpPr>
        <p:spPr>
          <a:xfrm>
            <a:off x="3538018" y="1773485"/>
            <a:ext cx="3463121" cy="415498"/>
          </a:xfrm>
          <a:prstGeom prst="rect">
            <a:avLst/>
          </a:prstGeom>
        </p:spPr>
        <p:txBody>
          <a:bodyPr wrap="square">
            <a:spAutoFit/>
          </a:bodyPr>
          <a:lstStyle/>
          <a:p>
            <a:r>
              <a:rPr lang="en-US" sz="2100" b="1" dirty="0" smtClean="0">
                <a:solidFill>
                  <a:srgbClr val="000000"/>
                </a:solidFill>
              </a:rPr>
              <a:t>= </a:t>
            </a:r>
            <a:r>
              <a:rPr lang="en-US" sz="2100" b="1" dirty="0" smtClean="0">
                <a:solidFill>
                  <a:schemeClr val="bg1">
                    <a:lumMod val="85000"/>
                  </a:schemeClr>
                </a:solidFill>
              </a:rPr>
              <a:t> </a:t>
            </a:r>
            <a:r>
              <a:rPr lang="en-US" sz="2100" b="1" dirty="0" smtClean="0">
                <a:solidFill>
                  <a:srgbClr val="FF0000"/>
                </a:solidFill>
              </a:rPr>
              <a:t>……..</a:t>
            </a:r>
            <a:r>
              <a:rPr lang="en-US" sz="2100" b="1" dirty="0" smtClean="0">
                <a:solidFill>
                  <a:schemeClr val="bg1">
                    <a:lumMod val="85000"/>
                  </a:schemeClr>
                </a:solidFill>
              </a:rPr>
              <a:t> </a:t>
            </a:r>
            <a:r>
              <a:rPr lang="en-US" sz="2100" b="1" dirty="0" smtClean="0">
                <a:solidFill>
                  <a:srgbClr val="000000"/>
                </a:solidFill>
              </a:rPr>
              <a:t>x</a:t>
            </a:r>
            <a:r>
              <a:rPr lang="en-US" sz="2100" b="1" dirty="0" smtClean="0">
                <a:solidFill>
                  <a:schemeClr val="bg1">
                    <a:lumMod val="85000"/>
                  </a:schemeClr>
                </a:solidFill>
              </a:rPr>
              <a:t> </a:t>
            </a:r>
            <a:r>
              <a:rPr lang="en-US" sz="2100" b="1" dirty="0" smtClean="0">
                <a:solidFill>
                  <a:srgbClr val="FF0000"/>
                </a:solidFill>
              </a:rPr>
              <a:t>……. </a:t>
            </a:r>
            <a:r>
              <a:rPr lang="en-US" sz="2100" b="1" dirty="0" smtClean="0">
                <a:solidFill>
                  <a:schemeClr val="bg1">
                    <a:lumMod val="85000"/>
                  </a:schemeClr>
                </a:solidFill>
              </a:rPr>
              <a:t>  </a:t>
            </a:r>
            <a:r>
              <a:rPr lang="en-US" sz="2100" b="1" dirty="0" smtClean="0">
                <a:solidFill>
                  <a:srgbClr val="000000"/>
                </a:solidFill>
              </a:rPr>
              <a:t>x  9.81 </a:t>
            </a:r>
            <a:r>
              <a:rPr lang="en-US" sz="2100" b="1" dirty="0" smtClean="0">
                <a:solidFill>
                  <a:srgbClr val="FF0000"/>
                </a:solidFill>
              </a:rPr>
              <a:t>= ………</a:t>
            </a:r>
            <a:endParaRPr lang="en-US" sz="2100" b="1" dirty="0">
              <a:solidFill>
                <a:srgbClr val="FF0000"/>
              </a:solidFill>
            </a:endParaRPr>
          </a:p>
        </p:txBody>
      </p:sp>
      <p:sp>
        <p:nvSpPr>
          <p:cNvPr id="30" name="Rectangle 29"/>
          <p:cNvSpPr/>
          <p:nvPr/>
        </p:nvSpPr>
        <p:spPr>
          <a:xfrm>
            <a:off x="7001139" y="1826359"/>
            <a:ext cx="838691" cy="369332"/>
          </a:xfrm>
          <a:prstGeom prst="rect">
            <a:avLst/>
          </a:prstGeom>
        </p:spPr>
        <p:txBody>
          <a:bodyPr wrap="none">
            <a:spAutoFit/>
          </a:bodyPr>
          <a:lstStyle/>
          <a:p>
            <a:r>
              <a:rPr lang="en-US" b="1" dirty="0" smtClean="0"/>
              <a:t>m/min</a:t>
            </a:r>
            <a:endParaRPr lang="en-US" b="1" dirty="0"/>
          </a:p>
        </p:txBody>
      </p:sp>
      <p:sp>
        <p:nvSpPr>
          <p:cNvPr id="29" name="Rectangle 28"/>
          <p:cNvSpPr/>
          <p:nvPr/>
        </p:nvSpPr>
        <p:spPr>
          <a:xfrm>
            <a:off x="286769" y="161147"/>
            <a:ext cx="3352969" cy="523220"/>
          </a:xfrm>
          <a:prstGeom prst="rect">
            <a:avLst/>
          </a:prstGeom>
        </p:spPr>
        <p:txBody>
          <a:bodyPr wrap="none">
            <a:spAutoFit/>
          </a:bodyPr>
          <a:lstStyle/>
          <a:p>
            <a:r>
              <a:rPr lang="en-US" sz="2800" b="1" u="sng" dirty="0" smtClean="0">
                <a:solidFill>
                  <a:srgbClr val="C00000"/>
                </a:solidFill>
              </a:rPr>
              <a:t>Example  5 – solution</a:t>
            </a:r>
            <a:endParaRPr lang="en-US" sz="2800" b="1" u="sng" dirty="0">
              <a:solidFill>
                <a:srgbClr val="C00000"/>
              </a:solidFill>
            </a:endParaRPr>
          </a:p>
        </p:txBody>
      </p:sp>
      <p:pic>
        <p:nvPicPr>
          <p:cNvPr id="34" name="Picture 33"/>
          <p:cNvPicPr>
            <a:picLocks noChangeAspect="1"/>
          </p:cNvPicPr>
          <p:nvPr/>
        </p:nvPicPr>
        <p:blipFill>
          <a:blip r:embed="rId5">
            <a:grayscl/>
            <a:lum contrast="40000"/>
          </a:blip>
          <a:stretch>
            <a:fillRect/>
          </a:stretch>
        </p:blipFill>
        <p:spPr>
          <a:xfrm>
            <a:off x="1405605" y="4352491"/>
            <a:ext cx="2042769" cy="736677"/>
          </a:xfrm>
          <a:prstGeom prst="rect">
            <a:avLst/>
          </a:prstGeom>
        </p:spPr>
      </p:pic>
      <p:pic>
        <p:nvPicPr>
          <p:cNvPr id="3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2793" y="2480283"/>
            <a:ext cx="1793687" cy="64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1"/>
          <p:cNvPicPr>
            <a:picLocks noChangeAspect="1"/>
          </p:cNvPicPr>
          <p:nvPr/>
        </p:nvPicPr>
        <p:blipFill>
          <a:blip r:embed="rId7"/>
          <a:stretch>
            <a:fillRect/>
          </a:stretch>
        </p:blipFill>
        <p:spPr>
          <a:xfrm>
            <a:off x="6407626" y="130232"/>
            <a:ext cx="2588780" cy="861117"/>
          </a:xfrm>
          <a:prstGeom prst="rect">
            <a:avLst/>
          </a:prstGeom>
          <a:ln>
            <a:solidFill>
              <a:srgbClr val="FF0000"/>
            </a:solidFill>
          </a:ln>
        </p:spPr>
      </p:pic>
    </p:spTree>
    <p:extLst>
      <p:ext uri="{BB962C8B-B14F-4D97-AF65-F5344CB8AC3E}">
        <p14:creationId xmlns:p14="http://schemas.microsoft.com/office/powerpoint/2010/main" val="17747197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9925" y="1352990"/>
            <a:ext cx="4377630" cy="415498"/>
          </a:xfrm>
          <a:prstGeom prst="rect">
            <a:avLst/>
          </a:prstGeom>
        </p:spPr>
        <p:txBody>
          <a:bodyPr wrap="square">
            <a:spAutoFit/>
          </a:bodyPr>
          <a:lstStyle/>
          <a:p>
            <a:pPr marL="514350" indent="-514350">
              <a:buClr>
                <a:schemeClr val="accent3">
                  <a:lumMod val="75000"/>
                </a:schemeClr>
              </a:buClr>
              <a:buSzPct val="104000"/>
              <a:buFont typeface="+mj-lt"/>
              <a:buAutoNum type="romanLcPeriod" startAt="2"/>
            </a:pPr>
            <a:r>
              <a:rPr lang="en-US" sz="2100" b="1" dirty="0" smtClean="0"/>
              <a:t>Time factor relation with time:</a:t>
            </a:r>
          </a:p>
        </p:txBody>
      </p:sp>
      <p:sp>
        <p:nvSpPr>
          <p:cNvPr id="21" name="Rectangle 20"/>
          <p:cNvSpPr/>
          <p:nvPr/>
        </p:nvSpPr>
        <p:spPr>
          <a:xfrm>
            <a:off x="4904832" y="4159597"/>
            <a:ext cx="1346844" cy="415498"/>
          </a:xfrm>
          <a:prstGeom prst="rect">
            <a:avLst/>
          </a:prstGeom>
        </p:spPr>
        <p:txBody>
          <a:bodyPr wrap="none">
            <a:spAutoFit/>
          </a:bodyPr>
          <a:lstStyle/>
          <a:p>
            <a:r>
              <a:rPr lang="en-US" sz="2100" i="1" dirty="0" smtClean="0"/>
              <a:t>T</a:t>
            </a:r>
            <a:r>
              <a:rPr lang="en-US" sz="2100" baseline="-25000" dirty="0" smtClean="0"/>
              <a:t>60 </a:t>
            </a:r>
            <a:r>
              <a:rPr lang="en-US" sz="2100" b="1" dirty="0" smtClean="0"/>
              <a:t>≈</a:t>
            </a:r>
            <a:r>
              <a:rPr lang="en-US" sz="2100" dirty="0"/>
              <a:t> </a:t>
            </a:r>
            <a:r>
              <a:rPr lang="en-US" sz="2100" dirty="0" smtClean="0"/>
              <a:t>0.285</a:t>
            </a:r>
            <a:endParaRPr lang="en-US" sz="2100" dirty="0"/>
          </a:p>
        </p:txBody>
      </p:sp>
      <p:cxnSp>
        <p:nvCxnSpPr>
          <p:cNvPr id="22" name="Straight Arrow Connector 21"/>
          <p:cNvCxnSpPr/>
          <p:nvPr/>
        </p:nvCxnSpPr>
        <p:spPr>
          <a:xfrm>
            <a:off x="3913702" y="4373504"/>
            <a:ext cx="429491"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3" name="Rectangle 22"/>
          <p:cNvSpPr/>
          <p:nvPr/>
        </p:nvSpPr>
        <p:spPr>
          <a:xfrm>
            <a:off x="1838771" y="5270395"/>
            <a:ext cx="6660496" cy="544765"/>
          </a:xfrm>
          <a:prstGeom prst="rect">
            <a:avLst/>
          </a:prstGeom>
        </p:spPr>
        <p:txBody>
          <a:bodyPr wrap="square">
            <a:spAutoFit/>
          </a:bodyPr>
          <a:lstStyle/>
          <a:p>
            <a:pPr>
              <a:lnSpc>
                <a:spcPct val="105000"/>
              </a:lnSpc>
            </a:pPr>
            <a:r>
              <a:rPr lang="en-GB" sz="2400" i="1" dirty="0" smtClean="0">
                <a:solidFill>
                  <a:srgbClr val="000000"/>
                </a:solidFill>
                <a:cs typeface="Times New Roman" panose="02020603050405020304" pitchFamily="18" charset="0"/>
              </a:rPr>
              <a:t>H</a:t>
            </a:r>
            <a:r>
              <a:rPr lang="en-GB" sz="2400" baseline="-25000" dirty="0" smtClean="0">
                <a:solidFill>
                  <a:srgbClr val="000000"/>
                </a:solidFill>
                <a:cs typeface="Times New Roman" panose="02020603050405020304" pitchFamily="18" charset="0"/>
              </a:rPr>
              <a:t>dr</a:t>
            </a:r>
            <a:r>
              <a:rPr lang="en-GB" sz="2400" baseline="30000" dirty="0" smtClean="0">
                <a:solidFill>
                  <a:srgbClr val="000000"/>
                </a:solidFill>
                <a:cs typeface="Times New Roman" panose="02020603050405020304" pitchFamily="18" charset="0"/>
              </a:rPr>
              <a:t>2</a:t>
            </a:r>
            <a:r>
              <a:rPr lang="en-GB" sz="2400" dirty="0" smtClean="0">
                <a:solidFill>
                  <a:srgbClr val="000000"/>
                </a:solidFill>
                <a:cs typeface="Times New Roman" panose="02020603050405020304" pitchFamily="18" charset="0"/>
              </a:rPr>
              <a:t>.</a:t>
            </a:r>
            <a:r>
              <a:rPr lang="en-GB" sz="2400" i="1" dirty="0" smtClean="0">
                <a:solidFill>
                  <a:srgbClr val="000000"/>
                </a:solidFill>
                <a:cs typeface="Times New Roman" panose="02020603050405020304" pitchFamily="18" charset="0"/>
              </a:rPr>
              <a:t>T</a:t>
            </a:r>
            <a:r>
              <a:rPr lang="en-GB" sz="2400" baseline="-30000" dirty="0" smtClean="0">
                <a:solidFill>
                  <a:srgbClr val="000000"/>
                </a:solidFill>
                <a:cs typeface="Times New Roman" panose="02020603050405020304" pitchFamily="18" charset="0"/>
              </a:rPr>
              <a:t>v </a:t>
            </a:r>
            <a:r>
              <a:rPr lang="en-GB" sz="2400" dirty="0" smtClean="0">
                <a:solidFill>
                  <a:srgbClr val="000000"/>
                </a:solidFill>
                <a:cs typeface="Times New Roman" panose="02020603050405020304" pitchFamily="18" charset="0"/>
              </a:rPr>
              <a:t>/</a:t>
            </a:r>
            <a:r>
              <a:rPr lang="en-US" sz="2800" i="1" dirty="0" smtClean="0">
                <a:latin typeface="Times New Roman" panose="02020603050405020304" pitchFamily="18" charset="0"/>
                <a:cs typeface="Times New Roman" panose="02020603050405020304" pitchFamily="18" charset="0"/>
              </a:rPr>
              <a:t>c</a:t>
            </a:r>
            <a:r>
              <a:rPr lang="en-US" sz="2400" i="1" baseline="-25000" dirty="0" smtClean="0">
                <a:latin typeface="Times New Roman" panose="02020603050405020304" pitchFamily="18" charset="0"/>
                <a:cs typeface="Times New Roman" panose="02020603050405020304" pitchFamily="18" charset="0"/>
              </a:rPr>
              <a:t>v</a:t>
            </a:r>
            <a:r>
              <a:rPr lang="en-GB" sz="2800" i="1" dirty="0" smtClean="0">
                <a:solidFill>
                  <a:srgbClr val="000000"/>
                </a:solidFill>
                <a:cs typeface="Times New Roman" panose="02020603050405020304" pitchFamily="18" charset="0"/>
              </a:rPr>
              <a:t> = </a:t>
            </a:r>
            <a:r>
              <a:rPr lang="en-GB" sz="2100" dirty="0" smtClean="0">
                <a:solidFill>
                  <a:srgbClr val="000000"/>
                </a:solidFill>
                <a:cs typeface="Times New Roman" panose="02020603050405020304" pitchFamily="18" charset="0"/>
              </a:rPr>
              <a:t>(</a:t>
            </a:r>
            <a:r>
              <a:rPr lang="en-GB" sz="2100" dirty="0" smtClean="0">
                <a:cs typeface="Times New Roman" panose="02020603050405020304" pitchFamily="18" charset="0"/>
              </a:rPr>
              <a:t>3</a:t>
            </a:r>
            <a:r>
              <a:rPr lang="en-GB" sz="2100" dirty="0" smtClean="0">
                <a:solidFill>
                  <a:srgbClr val="000000"/>
                </a:solidFill>
                <a:cs typeface="Times New Roman" panose="02020603050405020304" pitchFamily="18" charset="0"/>
              </a:rPr>
              <a:t>)</a:t>
            </a:r>
            <a:r>
              <a:rPr lang="en-GB" sz="2100" baseline="30000" dirty="0" smtClean="0">
                <a:solidFill>
                  <a:srgbClr val="000000"/>
                </a:solidFill>
                <a:cs typeface="Times New Roman" panose="02020603050405020304" pitchFamily="18" charset="0"/>
              </a:rPr>
              <a:t>2 </a:t>
            </a:r>
            <a:r>
              <a:rPr lang="en-GB" sz="2100" dirty="0" smtClean="0">
                <a:solidFill>
                  <a:srgbClr val="000000"/>
                </a:solidFill>
                <a:cs typeface="Times New Roman" panose="02020603050405020304" pitchFamily="18" charset="0"/>
              </a:rPr>
              <a:t>x </a:t>
            </a:r>
            <a:r>
              <a:rPr lang="en-US" sz="2100" dirty="0" smtClean="0"/>
              <a:t>0.286</a:t>
            </a:r>
            <a:r>
              <a:rPr lang="en-US" sz="2100" dirty="0" smtClean="0">
                <a:solidFill>
                  <a:schemeClr val="bg1">
                    <a:lumMod val="85000"/>
                  </a:schemeClr>
                </a:solidFill>
              </a:rPr>
              <a:t> </a:t>
            </a:r>
            <a:r>
              <a:rPr lang="en-GB" sz="2100" dirty="0" smtClean="0">
                <a:solidFill>
                  <a:srgbClr val="000000"/>
                </a:solidFill>
                <a:cs typeface="Times New Roman" panose="02020603050405020304" pitchFamily="18" charset="0"/>
              </a:rPr>
              <a:t>/ (0.000015)</a:t>
            </a:r>
            <a:r>
              <a:rPr lang="en-GB" sz="2100" dirty="0" smtClean="0">
                <a:solidFill>
                  <a:schemeClr val="bg1">
                    <a:lumMod val="85000"/>
                  </a:schemeClr>
                </a:solidFill>
                <a:cs typeface="Times New Roman" panose="02020603050405020304" pitchFamily="18" charset="0"/>
              </a:rPr>
              <a:t>… </a:t>
            </a:r>
            <a:r>
              <a:rPr lang="en-GB" sz="2100" dirty="0" smtClean="0">
                <a:solidFill>
                  <a:srgbClr val="000000"/>
                </a:solidFill>
                <a:cs typeface="Times New Roman" panose="02020603050405020304" pitchFamily="18" charset="0"/>
              </a:rPr>
              <a:t>=</a:t>
            </a:r>
            <a:r>
              <a:rPr lang="en-GB" sz="2100" dirty="0" smtClean="0">
                <a:solidFill>
                  <a:schemeClr val="bg1">
                    <a:lumMod val="85000"/>
                  </a:schemeClr>
                </a:solidFill>
                <a:cs typeface="Times New Roman" panose="02020603050405020304" pitchFamily="18" charset="0"/>
              </a:rPr>
              <a:t>…………</a:t>
            </a:r>
            <a:r>
              <a:rPr lang="en-GB" sz="2100" dirty="0" smtClean="0">
                <a:solidFill>
                  <a:srgbClr val="000000"/>
                </a:solidFill>
                <a:cs typeface="Times New Roman" panose="02020603050405020304" pitchFamily="18" charset="0"/>
              </a:rPr>
              <a:t> min</a:t>
            </a:r>
            <a:endParaRPr lang="en-GB" sz="2100" baseline="-30000" dirty="0">
              <a:solidFill>
                <a:schemeClr val="bg1">
                  <a:lumMod val="85000"/>
                </a:schemeClr>
              </a:solidFill>
              <a:cs typeface="Times New Roman" panose="02020603050405020304" pitchFamily="18" charset="0"/>
            </a:endParaRPr>
          </a:p>
        </p:txBody>
      </p:sp>
      <p:sp>
        <p:nvSpPr>
          <p:cNvPr id="26" name="Left Bracket 25"/>
          <p:cNvSpPr/>
          <p:nvPr/>
        </p:nvSpPr>
        <p:spPr>
          <a:xfrm>
            <a:off x="461384" y="3457809"/>
            <a:ext cx="176983" cy="147848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 name="Picture 5"/>
          <p:cNvPicPr>
            <a:picLocks noChangeAspect="1"/>
          </p:cNvPicPr>
          <p:nvPr/>
        </p:nvPicPr>
        <p:blipFill>
          <a:blip r:embed="rId3">
            <a:lum contrast="40000"/>
          </a:blip>
          <a:stretch>
            <a:fillRect/>
          </a:stretch>
        </p:blipFill>
        <p:spPr>
          <a:xfrm>
            <a:off x="1793951" y="1886050"/>
            <a:ext cx="1637625" cy="874945"/>
          </a:xfrm>
          <a:prstGeom prst="rect">
            <a:avLst/>
          </a:prstGeom>
        </p:spPr>
      </p:pic>
      <p:pic>
        <p:nvPicPr>
          <p:cNvPr id="10" name="Picture 9"/>
          <p:cNvPicPr>
            <a:picLocks noChangeAspect="1"/>
          </p:cNvPicPr>
          <p:nvPr/>
        </p:nvPicPr>
        <p:blipFill>
          <a:blip r:embed="rId4">
            <a:lum contrast="40000"/>
          </a:blip>
          <a:stretch>
            <a:fillRect/>
          </a:stretch>
        </p:blipFill>
        <p:spPr>
          <a:xfrm>
            <a:off x="4992890" y="1820198"/>
            <a:ext cx="2061098" cy="972893"/>
          </a:xfrm>
          <a:prstGeom prst="rect">
            <a:avLst/>
          </a:prstGeom>
        </p:spPr>
      </p:pic>
      <p:cxnSp>
        <p:nvCxnSpPr>
          <p:cNvPr id="25" name="Straight Arrow Connector 24"/>
          <p:cNvCxnSpPr/>
          <p:nvPr/>
        </p:nvCxnSpPr>
        <p:spPr>
          <a:xfrm>
            <a:off x="3953389" y="2323522"/>
            <a:ext cx="56507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8" name="Rectangle 27"/>
          <p:cNvSpPr/>
          <p:nvPr/>
        </p:nvSpPr>
        <p:spPr>
          <a:xfrm>
            <a:off x="500764" y="2878558"/>
            <a:ext cx="7998503" cy="415498"/>
          </a:xfrm>
          <a:prstGeom prst="rect">
            <a:avLst/>
          </a:prstGeom>
        </p:spPr>
        <p:txBody>
          <a:bodyPr wrap="square">
            <a:spAutoFit/>
          </a:bodyPr>
          <a:lstStyle/>
          <a:p>
            <a:r>
              <a:rPr lang="en-US" sz="2100" b="1" dirty="0"/>
              <a:t>Because the clay layer has </a:t>
            </a:r>
            <a:r>
              <a:rPr lang="en-US" sz="2100" b="1" dirty="0" smtClean="0"/>
              <a:t>one-way </a:t>
            </a:r>
            <a:r>
              <a:rPr lang="en-US" sz="2100" b="1" dirty="0"/>
              <a:t>drainage, </a:t>
            </a:r>
            <a:r>
              <a:rPr lang="en-US" sz="2100" b="1" i="1" dirty="0"/>
              <a:t>H</a:t>
            </a:r>
            <a:r>
              <a:rPr lang="en-US" sz="2100" b="1" baseline="-25000" dirty="0"/>
              <a:t>dr </a:t>
            </a:r>
            <a:r>
              <a:rPr lang="en-US" sz="2100" b="1" dirty="0"/>
              <a:t> </a:t>
            </a:r>
            <a:r>
              <a:rPr lang="en-US" sz="2100" b="1" dirty="0" smtClean="0"/>
              <a:t>= 3 m</a:t>
            </a:r>
          </a:p>
        </p:txBody>
      </p:sp>
      <p:sp>
        <p:nvSpPr>
          <p:cNvPr id="32" name="Left Bracket 31"/>
          <p:cNvSpPr/>
          <p:nvPr/>
        </p:nvSpPr>
        <p:spPr>
          <a:xfrm>
            <a:off x="451380" y="2845971"/>
            <a:ext cx="186987" cy="433635"/>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Rectangle 26"/>
          <p:cNvSpPr/>
          <p:nvPr/>
        </p:nvSpPr>
        <p:spPr>
          <a:xfrm>
            <a:off x="522096" y="3490822"/>
            <a:ext cx="4308102" cy="400110"/>
          </a:xfrm>
          <a:prstGeom prst="rect">
            <a:avLst/>
          </a:prstGeom>
        </p:spPr>
        <p:txBody>
          <a:bodyPr wrap="none">
            <a:spAutoFit/>
          </a:bodyPr>
          <a:lstStyle/>
          <a:p>
            <a:r>
              <a:rPr lang="en-US" sz="2000" b="1" dirty="0"/>
              <a:t>for U=60</a:t>
            </a:r>
            <a:r>
              <a:rPr lang="en-US" sz="2000" b="1" dirty="0" smtClean="0"/>
              <a:t>%, </a:t>
            </a:r>
            <a:r>
              <a:rPr lang="en-US" sz="2000" b="1" i="1" dirty="0" smtClean="0"/>
              <a:t>T</a:t>
            </a:r>
            <a:r>
              <a:rPr lang="en-US" sz="2000" b="1" baseline="-25000" dirty="0" smtClean="0"/>
              <a:t>60</a:t>
            </a:r>
            <a:r>
              <a:rPr lang="en-US" sz="2000" b="1" dirty="0" smtClean="0"/>
              <a:t>  </a:t>
            </a:r>
            <a:r>
              <a:rPr lang="en-US" sz="2000" b="1" dirty="0"/>
              <a:t>can be calculated </a:t>
            </a:r>
            <a:r>
              <a:rPr lang="en-US" sz="2000" b="1" dirty="0" smtClean="0"/>
              <a:t>from</a:t>
            </a:r>
            <a:r>
              <a:rPr lang="en-US" sz="2000" b="1" dirty="0"/>
              <a:t>:</a:t>
            </a:r>
          </a:p>
        </p:txBody>
      </p:sp>
      <p:pic>
        <p:nvPicPr>
          <p:cNvPr id="256" name="Picture 255"/>
          <p:cNvPicPr>
            <a:picLocks noChangeAspect="1"/>
          </p:cNvPicPr>
          <p:nvPr/>
        </p:nvPicPr>
        <p:blipFill rotWithShape="1">
          <a:blip r:embed="rId5">
            <a:lum contrast="40000"/>
          </a:blip>
          <a:srcRect r="71383"/>
          <a:stretch/>
        </p:blipFill>
        <p:spPr>
          <a:xfrm>
            <a:off x="1175946" y="5131517"/>
            <a:ext cx="696661" cy="882238"/>
          </a:xfrm>
          <a:prstGeom prst="rect">
            <a:avLst/>
          </a:prstGeom>
        </p:spPr>
      </p:pic>
      <p:sp>
        <p:nvSpPr>
          <p:cNvPr id="257" name="Rectangle 256"/>
          <p:cNvSpPr/>
          <p:nvPr/>
        </p:nvSpPr>
        <p:spPr>
          <a:xfrm>
            <a:off x="6272716" y="5861283"/>
            <a:ext cx="1562544" cy="400110"/>
          </a:xfrm>
          <a:prstGeom prst="rect">
            <a:avLst/>
          </a:prstGeom>
        </p:spPr>
        <p:txBody>
          <a:bodyPr wrap="none">
            <a:spAutoFit/>
          </a:bodyPr>
          <a:lstStyle/>
          <a:p>
            <a:r>
              <a:rPr lang="en-GB" sz="2000" dirty="0" smtClean="0">
                <a:solidFill>
                  <a:srgbClr val="000000"/>
                </a:solidFill>
                <a:cs typeface="Times New Roman" panose="02020603050405020304" pitchFamily="18" charset="0"/>
              </a:rPr>
              <a:t>=</a:t>
            </a:r>
            <a:r>
              <a:rPr lang="en-GB" sz="2000" dirty="0" smtClean="0">
                <a:solidFill>
                  <a:schemeClr val="bg1">
                    <a:lumMod val="85000"/>
                  </a:schemeClr>
                </a:solidFill>
                <a:cs typeface="Times New Roman" panose="02020603050405020304" pitchFamily="18" charset="0"/>
              </a:rPr>
              <a:t>…………</a:t>
            </a:r>
            <a:r>
              <a:rPr lang="en-GB" sz="2000" baseline="30000" dirty="0" smtClean="0">
                <a:solidFill>
                  <a:schemeClr val="bg1">
                    <a:lumMod val="85000"/>
                  </a:schemeClr>
                </a:solidFill>
                <a:cs typeface="Times New Roman" panose="02020603050405020304" pitchFamily="18" charset="0"/>
              </a:rPr>
              <a:t>  </a:t>
            </a:r>
            <a:r>
              <a:rPr lang="en-GB" sz="2000" dirty="0" smtClean="0">
                <a:solidFill>
                  <a:srgbClr val="000000"/>
                </a:solidFill>
                <a:cs typeface="Times New Roman" panose="02020603050405020304" pitchFamily="18" charset="0"/>
              </a:rPr>
              <a:t>days</a:t>
            </a:r>
            <a:endParaRPr lang="en-GB" sz="2000" baseline="-30000" dirty="0">
              <a:solidFill>
                <a:schemeClr val="bg1">
                  <a:lumMod val="85000"/>
                </a:schemeClr>
              </a:solidFill>
              <a:cs typeface="Times New Roman" panose="02020603050405020304" pitchFamily="18" charset="0"/>
            </a:endParaRPr>
          </a:p>
        </p:txBody>
      </p:sp>
      <p:pic>
        <p:nvPicPr>
          <p:cNvPr id="31" name="Picture 30"/>
          <p:cNvPicPr>
            <a:picLocks noChangeAspect="1"/>
          </p:cNvPicPr>
          <p:nvPr/>
        </p:nvPicPr>
        <p:blipFill>
          <a:blip r:embed="rId6">
            <a:grayscl/>
            <a:lum contrast="40000"/>
          </a:blip>
          <a:stretch>
            <a:fillRect/>
          </a:stretch>
        </p:blipFill>
        <p:spPr>
          <a:xfrm>
            <a:off x="1356504" y="4012833"/>
            <a:ext cx="2042769" cy="736677"/>
          </a:xfrm>
          <a:prstGeom prst="rect">
            <a:avLst/>
          </a:prstGeom>
        </p:spPr>
      </p:pic>
      <p:sp>
        <p:nvSpPr>
          <p:cNvPr id="17" name="Rectangle 16"/>
          <p:cNvSpPr/>
          <p:nvPr/>
        </p:nvSpPr>
        <p:spPr>
          <a:xfrm>
            <a:off x="344954" y="483876"/>
            <a:ext cx="4341766" cy="523220"/>
          </a:xfrm>
          <a:prstGeom prst="rect">
            <a:avLst/>
          </a:prstGeom>
        </p:spPr>
        <p:txBody>
          <a:bodyPr wrap="none">
            <a:spAutoFit/>
          </a:bodyPr>
          <a:lstStyle/>
          <a:p>
            <a:r>
              <a:rPr lang="en-US" sz="2800" b="1" u="sng" dirty="0" smtClean="0">
                <a:solidFill>
                  <a:srgbClr val="C00000"/>
                </a:solidFill>
              </a:rPr>
              <a:t>Example 5  </a:t>
            </a:r>
            <a:r>
              <a:rPr lang="en-US" sz="2800" b="1" u="sng" dirty="0">
                <a:solidFill>
                  <a:srgbClr val="C00000"/>
                </a:solidFill>
              </a:rPr>
              <a:t>- solution (cont.)</a:t>
            </a:r>
          </a:p>
        </p:txBody>
      </p:sp>
    </p:spTree>
    <p:extLst>
      <p:ext uri="{BB962C8B-B14F-4D97-AF65-F5344CB8AC3E}">
        <p14:creationId xmlns:p14="http://schemas.microsoft.com/office/powerpoint/2010/main" val="149916103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0616" y="4311650"/>
            <a:ext cx="500380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0439" y="713671"/>
            <a:ext cx="8413937" cy="3785652"/>
          </a:xfrm>
          <a:prstGeom prst="rect">
            <a:avLst/>
          </a:prstGeom>
        </p:spPr>
        <p:txBody>
          <a:bodyPr wrap="square">
            <a:spAutoFit/>
          </a:bodyPr>
          <a:lstStyle/>
          <a:p>
            <a:pPr algn="just">
              <a:spcAft>
                <a:spcPts val="0"/>
              </a:spcAft>
            </a:pPr>
            <a:r>
              <a:rPr lang="en-GB" sz="2000" b="1" dirty="0">
                <a:latin typeface="Times New Roman" panose="02020603050405020304" pitchFamily="18" charset="0"/>
                <a:ea typeface="Times New Roman" panose="02020603050405020304" pitchFamily="18" charset="0"/>
              </a:rPr>
              <a:t>It is anticipated that a </a:t>
            </a:r>
            <a:r>
              <a:rPr lang="en-GB" sz="2000" b="1" dirty="0">
                <a:solidFill>
                  <a:srgbClr val="0000FF"/>
                </a:solidFill>
                <a:latin typeface="Times New Roman" panose="02020603050405020304" pitchFamily="18" charset="0"/>
                <a:ea typeface="Times New Roman" panose="02020603050405020304" pitchFamily="18" charset="0"/>
              </a:rPr>
              <a:t>wide</a:t>
            </a:r>
            <a:r>
              <a:rPr lang="en-GB" sz="2000" b="1" dirty="0">
                <a:latin typeface="Times New Roman" panose="02020603050405020304" pitchFamily="18" charset="0"/>
                <a:ea typeface="Times New Roman" panose="02020603050405020304" pitchFamily="18" charset="0"/>
              </a:rPr>
              <a:t> backfill well be placed on the surface of the soil profile shown in Figure 1. The initial vertical effective stress, </a:t>
            </a:r>
            <a:r>
              <a:rPr lang="en-GB" sz="2000" b="1" dirty="0" err="1">
                <a:latin typeface="Times New Roman" panose="02020603050405020304" pitchFamily="18" charset="0"/>
                <a:ea typeface="Times New Roman" panose="02020603050405020304" pitchFamily="18" charset="0"/>
              </a:rPr>
              <a:t>σ</a:t>
            </a:r>
            <a:r>
              <a:rPr lang="en-GB" sz="2000" b="1" baseline="30000" dirty="0" err="1">
                <a:latin typeface="Times New Roman" panose="02020603050405020304" pitchFamily="18" charset="0"/>
                <a:ea typeface="Times New Roman" panose="02020603050405020304" pitchFamily="18" charset="0"/>
              </a:rPr>
              <a:t>′</a:t>
            </a:r>
            <a:r>
              <a:rPr lang="en-GB" sz="2000" b="1" baseline="-25000" dirty="0" err="1">
                <a:latin typeface="Times New Roman" panose="02020603050405020304" pitchFamily="18" charset="0"/>
                <a:ea typeface="Times New Roman" panose="02020603050405020304" pitchFamily="18" charset="0"/>
              </a:rPr>
              <a:t>o</a:t>
            </a:r>
            <a:r>
              <a:rPr lang="en-GB" sz="2000" b="1" dirty="0">
                <a:latin typeface="Times New Roman" panose="02020603050405020304" pitchFamily="18" charset="0"/>
                <a:ea typeface="Times New Roman" panose="02020603050405020304" pitchFamily="18" charset="0"/>
              </a:rPr>
              <a:t> = 296.9 </a:t>
            </a:r>
            <a:r>
              <a:rPr lang="en-GB" sz="2000" b="1" dirty="0" err="1">
                <a:latin typeface="Times New Roman" panose="02020603050405020304" pitchFamily="18" charset="0"/>
                <a:ea typeface="Times New Roman" panose="02020603050405020304" pitchFamily="18" charset="0"/>
              </a:rPr>
              <a:t>kPa</a:t>
            </a:r>
            <a:r>
              <a:rPr lang="en-GB" sz="2000" b="1" dirty="0">
                <a:latin typeface="Times New Roman" panose="02020603050405020304" pitchFamily="18" charset="0"/>
                <a:ea typeface="Times New Roman" panose="02020603050405020304" pitchFamily="18" charset="0"/>
              </a:rPr>
              <a:t>, and the final vertical effective stress, </a:t>
            </a:r>
            <a:r>
              <a:rPr lang="en-GB" sz="2000" b="1" dirty="0" err="1">
                <a:latin typeface="Times New Roman" panose="02020603050405020304" pitchFamily="18" charset="0"/>
                <a:ea typeface="Times New Roman" panose="02020603050405020304" pitchFamily="18" charset="0"/>
              </a:rPr>
              <a:t>σ</a:t>
            </a:r>
            <a:r>
              <a:rPr lang="en-GB" sz="2000" b="1" baseline="30000" dirty="0" err="1">
                <a:latin typeface="Times New Roman" panose="02020603050405020304" pitchFamily="18" charset="0"/>
                <a:ea typeface="Times New Roman" panose="02020603050405020304" pitchFamily="18" charset="0"/>
              </a:rPr>
              <a:t>′</a:t>
            </a:r>
            <a:r>
              <a:rPr lang="en-GB" sz="2000" b="1" baseline="-25000" dirty="0" err="1">
                <a:latin typeface="Blazing" panose="00000400000000000000" pitchFamily="2" charset="0"/>
                <a:ea typeface="Times New Roman" panose="02020603050405020304" pitchFamily="18" charset="0"/>
              </a:rPr>
              <a:t>f</a:t>
            </a:r>
            <a:r>
              <a:rPr lang="en-GB" sz="2000" b="1" dirty="0">
                <a:latin typeface="Times New Roman" panose="02020603050405020304" pitchFamily="18" charset="0"/>
                <a:ea typeface="Times New Roman" panose="02020603050405020304" pitchFamily="18" charset="0"/>
              </a:rPr>
              <a:t> = 419.2 </a:t>
            </a:r>
            <a:r>
              <a:rPr lang="en-GB" sz="2000" b="1" dirty="0" err="1">
                <a:latin typeface="Times New Roman" panose="02020603050405020304" pitchFamily="18" charset="0"/>
                <a:ea typeface="Times New Roman" panose="02020603050405020304" pitchFamily="18" charset="0"/>
              </a:rPr>
              <a:t>kPa</a:t>
            </a:r>
            <a:r>
              <a:rPr lang="en-GB" sz="2000" b="1" dirty="0">
                <a:latin typeface="Times New Roman" panose="02020603050405020304" pitchFamily="18" charset="0"/>
                <a:ea typeface="Times New Roman" panose="02020603050405020304" pitchFamily="18" charset="0"/>
              </a:rPr>
              <a:t>, before and after the backfill; respectively. </a:t>
            </a:r>
            <a:endParaRPr lang="en-GB" sz="2000" b="1" dirty="0" smtClean="0">
              <a:latin typeface="Times New Roman" panose="02020603050405020304" pitchFamily="18" charset="0"/>
              <a:ea typeface="Times New Roman" panose="02020603050405020304" pitchFamily="18" charset="0"/>
            </a:endParaRPr>
          </a:p>
          <a:p>
            <a:pPr algn="just">
              <a:spcAft>
                <a:spcPts val="0"/>
              </a:spcAft>
            </a:pPr>
            <a:endParaRPr lang="en-GB" sz="2000" b="1" dirty="0">
              <a:latin typeface="Times New Roman" panose="02020603050405020304" pitchFamily="18" charset="0"/>
              <a:ea typeface="Times New Roman" panose="02020603050405020304" pitchFamily="18" charset="0"/>
            </a:endParaRPr>
          </a:p>
          <a:p>
            <a:pPr algn="just">
              <a:spcAft>
                <a:spcPts val="0"/>
              </a:spcAft>
            </a:pPr>
            <a:r>
              <a:rPr lang="en-GB" sz="2000" b="1" dirty="0" smtClean="0">
                <a:latin typeface="Times New Roman" panose="02020603050405020304" pitchFamily="18" charset="0"/>
                <a:ea typeface="Times New Roman" panose="02020603050405020304" pitchFamily="18" charset="0"/>
              </a:rPr>
              <a:t>An </a:t>
            </a:r>
            <a:r>
              <a:rPr lang="en-GB" sz="2000" b="1" dirty="0">
                <a:latin typeface="Times New Roman" panose="02020603050405020304" pitchFamily="18" charset="0"/>
                <a:ea typeface="Times New Roman" panose="02020603050405020304" pitchFamily="18" charset="0"/>
              </a:rPr>
              <a:t>undisturbed sample was obtained from the </a:t>
            </a:r>
            <a:r>
              <a:rPr lang="en-GB" sz="2000" b="1" dirty="0">
                <a:solidFill>
                  <a:srgbClr val="0000FF"/>
                </a:solidFill>
                <a:latin typeface="Times New Roman" panose="02020603050405020304" pitchFamily="18" charset="0"/>
                <a:ea typeface="Times New Roman" panose="02020603050405020304" pitchFamily="18" charset="0"/>
              </a:rPr>
              <a:t>midpoint</a:t>
            </a:r>
            <a:r>
              <a:rPr lang="en-GB" sz="2000" b="1" dirty="0">
                <a:latin typeface="Times New Roman" panose="02020603050405020304" pitchFamily="18" charset="0"/>
                <a:ea typeface="Times New Roman" panose="02020603050405020304" pitchFamily="18" charset="0"/>
              </a:rPr>
              <a:t> (depth of 29.5 m) of the clay layer. A </a:t>
            </a:r>
            <a:r>
              <a:rPr lang="en-GB" sz="2000" b="1" dirty="0">
                <a:solidFill>
                  <a:srgbClr val="0000FF"/>
                </a:solidFill>
                <a:latin typeface="Times New Roman" panose="02020603050405020304" pitchFamily="18" charset="0"/>
                <a:ea typeface="Times New Roman" panose="02020603050405020304" pitchFamily="18" charset="0"/>
              </a:rPr>
              <a:t>double</a:t>
            </a:r>
            <a:r>
              <a:rPr lang="en-GB" sz="2000" b="1" dirty="0">
                <a:latin typeface="Times New Roman" panose="02020603050405020304" pitchFamily="18" charset="0"/>
                <a:ea typeface="Times New Roman" panose="02020603050405020304" pitchFamily="18" charset="0"/>
              </a:rPr>
              <a:t> drained consolidation test was performed on a sample 2.5 in. (</a:t>
            </a:r>
            <a:r>
              <a:rPr lang="en-GB" sz="2000" b="1" dirty="0">
                <a:solidFill>
                  <a:srgbClr val="0000FF"/>
                </a:solidFill>
                <a:latin typeface="Times New Roman" panose="02020603050405020304" pitchFamily="18" charset="0"/>
                <a:ea typeface="Times New Roman" panose="02020603050405020304" pitchFamily="18" charset="0"/>
              </a:rPr>
              <a:t>63.5</a:t>
            </a:r>
            <a:r>
              <a:rPr lang="en-GB" sz="2000" b="1" dirty="0">
                <a:latin typeface="Times New Roman" panose="02020603050405020304" pitchFamily="18" charset="0"/>
                <a:ea typeface="Times New Roman" panose="02020603050405020304" pitchFamily="18" charset="0"/>
              </a:rPr>
              <a:t> mm) in diameter. The initial height was </a:t>
            </a:r>
            <a:r>
              <a:rPr lang="en-GB" sz="2000" b="1" dirty="0">
                <a:solidFill>
                  <a:srgbClr val="0000FF"/>
                </a:solidFill>
                <a:latin typeface="Times New Roman" panose="02020603050405020304" pitchFamily="18" charset="0"/>
                <a:ea typeface="Times New Roman" panose="02020603050405020304" pitchFamily="18" charset="0"/>
              </a:rPr>
              <a:t>25.4</a:t>
            </a:r>
            <a:r>
              <a:rPr lang="en-GB" sz="2000" b="1" dirty="0">
                <a:latin typeface="Times New Roman" panose="02020603050405020304" pitchFamily="18" charset="0"/>
                <a:ea typeface="Times New Roman" panose="02020603050405020304" pitchFamily="18" charset="0"/>
              </a:rPr>
              <a:t> mm.  The time-compression results of consolidation test on the undisturbed sample, for stress increment </a:t>
            </a:r>
            <a:r>
              <a:rPr lang="en-GB" sz="2000" b="1" dirty="0">
                <a:solidFill>
                  <a:srgbClr val="0000FF"/>
                </a:solidFill>
                <a:latin typeface="Times New Roman" panose="02020603050405020304" pitchFamily="18" charset="0"/>
                <a:ea typeface="Times New Roman" panose="02020603050405020304" pitchFamily="18" charset="0"/>
              </a:rPr>
              <a:t>384</a:t>
            </a:r>
            <a:r>
              <a:rPr lang="en-GB" sz="2000" b="1" dirty="0">
                <a:latin typeface="Times New Roman" panose="02020603050405020304" pitchFamily="18" charset="0"/>
                <a:ea typeface="Times New Roman" panose="02020603050405020304" pitchFamily="18" charset="0"/>
              </a:rPr>
              <a:t> to </a:t>
            </a:r>
            <a:r>
              <a:rPr lang="en-GB" sz="2000" b="1" dirty="0">
                <a:solidFill>
                  <a:srgbClr val="0000FF"/>
                </a:solidFill>
                <a:latin typeface="Times New Roman" panose="02020603050405020304" pitchFamily="18" charset="0"/>
                <a:ea typeface="Times New Roman" panose="02020603050405020304" pitchFamily="18" charset="0"/>
              </a:rPr>
              <a:t>768</a:t>
            </a:r>
            <a:r>
              <a:rPr lang="en-GB" sz="2000" b="1" dirty="0">
                <a:latin typeface="Times New Roman" panose="02020603050405020304" pitchFamily="18" charset="0"/>
                <a:ea typeface="Times New Roman" panose="02020603050405020304" pitchFamily="18" charset="0"/>
              </a:rPr>
              <a:t> </a:t>
            </a:r>
            <a:r>
              <a:rPr lang="en-GB" sz="2000" b="1" dirty="0" err="1">
                <a:latin typeface="Times New Roman" panose="02020603050405020304" pitchFamily="18" charset="0"/>
                <a:ea typeface="Times New Roman" panose="02020603050405020304" pitchFamily="18" charset="0"/>
              </a:rPr>
              <a:t>kPa</a:t>
            </a:r>
            <a:r>
              <a:rPr lang="en-GB" sz="2000" b="1" dirty="0">
                <a:latin typeface="Times New Roman" panose="02020603050405020304" pitchFamily="18" charset="0"/>
                <a:ea typeface="Times New Roman" panose="02020603050405020304" pitchFamily="18" charset="0"/>
              </a:rPr>
              <a:t>, are shown in </a:t>
            </a:r>
            <a:r>
              <a:rPr lang="en-GB" sz="2000" b="1" dirty="0">
                <a:solidFill>
                  <a:srgbClr val="0000FF"/>
                </a:solidFill>
                <a:latin typeface="Times New Roman" panose="02020603050405020304" pitchFamily="18" charset="0"/>
                <a:ea typeface="Times New Roman" panose="02020603050405020304" pitchFamily="18" charset="0"/>
              </a:rPr>
              <a:t>Figure</a:t>
            </a:r>
            <a:r>
              <a:rPr lang="en-GB" sz="2000" b="1" dirty="0">
                <a:latin typeface="Times New Roman" panose="02020603050405020304" pitchFamily="18" charset="0"/>
                <a:ea typeface="Times New Roman" panose="02020603050405020304" pitchFamily="18" charset="0"/>
              </a:rPr>
              <a:t> </a:t>
            </a:r>
            <a:r>
              <a:rPr lang="en-GB" sz="2000" b="1" dirty="0">
                <a:solidFill>
                  <a:srgbClr val="0000FF"/>
                </a:solidFill>
                <a:latin typeface="Times New Roman" panose="02020603050405020304" pitchFamily="18" charset="0"/>
                <a:ea typeface="Times New Roman" panose="02020603050405020304" pitchFamily="18" charset="0"/>
              </a:rPr>
              <a:t>2</a:t>
            </a:r>
            <a:r>
              <a:rPr lang="en-GB" sz="2000" b="1" dirty="0">
                <a:latin typeface="Times New Roman" panose="02020603050405020304" pitchFamily="18" charset="0"/>
                <a:ea typeface="Times New Roman" panose="02020603050405020304" pitchFamily="18" charset="0"/>
              </a:rPr>
              <a:t>. </a:t>
            </a:r>
          </a:p>
          <a:p>
            <a:pPr algn="just">
              <a:spcAft>
                <a:spcPts val="0"/>
              </a:spcAft>
            </a:pPr>
            <a:r>
              <a:rPr lang="en-GB" sz="2000" b="1" dirty="0" smtClean="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Determine</a:t>
            </a:r>
            <a:r>
              <a:rPr lang="en-GB" sz="2000" b="1" dirty="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for this load increment, the coefficient of consolidation </a:t>
            </a:r>
            <a:r>
              <a:rPr lang="en-GB" sz="2000" b="1" i="1" dirty="0" err="1">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a:t>
            </a:r>
            <a:r>
              <a:rPr lang="en-GB" sz="2000" b="1" baseline="-25000" dirty="0" err="1">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v</a:t>
            </a:r>
            <a:r>
              <a:rPr lang="en-GB" sz="2000" b="1" baseline="-25000" dirty="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GB" sz="2000" b="1" dirty="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(m</a:t>
            </a:r>
            <a:r>
              <a:rPr lang="en-GB" sz="2000" b="1" baseline="30000" dirty="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2</a:t>
            </a:r>
            <a:r>
              <a:rPr lang="en-GB" sz="2000" b="1" dirty="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/day).</a:t>
            </a:r>
            <a:endParaRPr lang="en-US" sz="2000" b="1" dirty="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4" name="Rectangle 3"/>
          <p:cNvSpPr/>
          <p:nvPr/>
        </p:nvSpPr>
        <p:spPr>
          <a:xfrm>
            <a:off x="2886336" y="-51596"/>
            <a:ext cx="2468561" cy="523220"/>
          </a:xfrm>
          <a:prstGeom prst="rect">
            <a:avLst/>
          </a:prstGeom>
        </p:spPr>
        <p:txBody>
          <a:bodyPr wrap="none">
            <a:spAutoFit/>
          </a:bodyPr>
          <a:lstStyle/>
          <a:p>
            <a:r>
              <a:rPr lang="en-US" sz="2800" b="1" u="sng" dirty="0" smtClean="0">
                <a:solidFill>
                  <a:srgbClr val="C00000"/>
                </a:solidFill>
              </a:rPr>
              <a:t>Midterm Exam </a:t>
            </a:r>
            <a:endParaRPr lang="en-US" sz="2800" b="1" u="sng" dirty="0">
              <a:solidFill>
                <a:srgbClr val="C00000"/>
              </a:solidFill>
            </a:endParaRPr>
          </a:p>
        </p:txBody>
      </p:sp>
      <p:sp>
        <p:nvSpPr>
          <p:cNvPr id="5" name="Rectangle 4"/>
          <p:cNvSpPr/>
          <p:nvPr/>
        </p:nvSpPr>
        <p:spPr>
          <a:xfrm>
            <a:off x="1585565" y="6126517"/>
            <a:ext cx="2234586" cy="369332"/>
          </a:xfrm>
          <a:prstGeom prst="rect">
            <a:avLst/>
          </a:prstGeom>
        </p:spPr>
        <p:txBody>
          <a:bodyPr wrap="none">
            <a:spAutoFit/>
          </a:bodyPr>
          <a:lstStyle/>
          <a:p>
            <a:pPr algn="ctr">
              <a:spcAft>
                <a:spcPts val="0"/>
              </a:spcAft>
            </a:pPr>
            <a:r>
              <a:rPr lang="en-GB" b="1" dirty="0">
                <a:latin typeface="Times New Roman" panose="02020603050405020304" pitchFamily="18" charset="0"/>
                <a:ea typeface="Times New Roman" panose="02020603050405020304" pitchFamily="18" charset="0"/>
              </a:rPr>
              <a:t>Figure 1: Soil Profile</a:t>
            </a:r>
            <a:endParaRPr lang="en-US" sz="16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197036" y="286958"/>
            <a:ext cx="2194832" cy="461665"/>
          </a:xfrm>
          <a:prstGeom prst="rect">
            <a:avLst/>
          </a:prstGeom>
        </p:spPr>
        <p:txBody>
          <a:bodyPr wrap="none">
            <a:spAutoFit/>
          </a:bodyPr>
          <a:lstStyle/>
          <a:p>
            <a:pPr>
              <a:spcAft>
                <a:spcPts val="0"/>
              </a:spcAft>
            </a:pPr>
            <a:r>
              <a:rPr lang="en-GB" sz="2400" b="1" u="sng" dirty="0">
                <a:solidFill>
                  <a:srgbClr val="0000FF"/>
                </a:solidFill>
                <a:latin typeface="Times New Roman" panose="02020603050405020304" pitchFamily="18" charset="0"/>
                <a:ea typeface="Times New Roman" panose="02020603050405020304" pitchFamily="18" charset="0"/>
              </a:rPr>
              <a:t>QUESTION# </a:t>
            </a:r>
            <a:r>
              <a:rPr lang="en-GB" sz="2400" b="1" u="sng" dirty="0" smtClean="0">
                <a:solidFill>
                  <a:srgbClr val="0000FF"/>
                </a:solidFill>
                <a:latin typeface="Times New Roman" panose="02020603050405020304" pitchFamily="18" charset="0"/>
                <a:ea typeface="Times New Roman" panose="02020603050405020304" pitchFamily="18" charset="0"/>
              </a:rPr>
              <a:t>1</a:t>
            </a:r>
            <a:endParaRPr lang="en-US" sz="2400" dirty="0">
              <a:solidFill>
                <a:srgbClr val="0000FF"/>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3607683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1" y="184666"/>
            <a:ext cx="6167437" cy="48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95083" y="4992439"/>
            <a:ext cx="7611034" cy="369332"/>
          </a:xfrm>
          <a:prstGeom prst="rect">
            <a:avLst/>
          </a:prstGeom>
        </p:spPr>
        <p:txBody>
          <a:bodyPr wrap="square">
            <a:spAutoFit/>
          </a:bodyPr>
          <a:lstStyle/>
          <a:p>
            <a:pPr algn="ctr">
              <a:spcAft>
                <a:spcPts val="0"/>
              </a:spcAft>
            </a:pPr>
            <a:r>
              <a:rPr lang="en-GB" b="1" dirty="0">
                <a:latin typeface="Times New Roman" panose="02020603050405020304" pitchFamily="18" charset="0"/>
                <a:ea typeface="Times New Roman" panose="02020603050405020304" pitchFamily="18" charset="0"/>
              </a:rPr>
              <a:t>Figure 2. Log time-compression curve for load increment </a:t>
            </a:r>
            <a:r>
              <a:rPr lang="en-GB" b="1" dirty="0">
                <a:solidFill>
                  <a:srgbClr val="0000FF"/>
                </a:solidFill>
                <a:latin typeface="Times New Roman" panose="02020603050405020304" pitchFamily="18" charset="0"/>
                <a:ea typeface="Times New Roman" panose="02020603050405020304" pitchFamily="18" charset="0"/>
              </a:rPr>
              <a:t>384 to 768 </a:t>
            </a:r>
            <a:r>
              <a:rPr lang="en-GB" b="1" dirty="0" err="1">
                <a:solidFill>
                  <a:srgbClr val="0000FF"/>
                </a:solidFill>
                <a:latin typeface="Times New Roman" panose="02020603050405020304" pitchFamily="18" charset="0"/>
                <a:ea typeface="Times New Roman" panose="02020603050405020304" pitchFamily="18" charset="0"/>
              </a:rPr>
              <a:t>kPa</a:t>
            </a:r>
            <a:r>
              <a:rPr lang="en-GB" b="1" dirty="0">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cxnSp>
        <p:nvCxnSpPr>
          <p:cNvPr id="4" name="Straight Arrow Connector 3"/>
          <p:cNvCxnSpPr/>
          <p:nvPr/>
        </p:nvCxnSpPr>
        <p:spPr>
          <a:xfrm flipH="1" flipV="1">
            <a:off x="2003612" y="3953435"/>
            <a:ext cx="3375212" cy="134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flipV="1">
            <a:off x="2003612" y="860613"/>
            <a:ext cx="1922929" cy="134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401531" y="2380129"/>
            <a:ext cx="0" cy="21784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1990165" y="2407025"/>
            <a:ext cx="2559283" cy="134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768370" y="3736049"/>
            <a:ext cx="838691" cy="307777"/>
          </a:xfrm>
          <a:prstGeom prst="rect">
            <a:avLst/>
          </a:prstGeom>
          <a:solidFill>
            <a:srgbClr val="FFFF00"/>
          </a:solidFill>
        </p:spPr>
        <p:txBody>
          <a:bodyPr wrap="none" rtlCol="0">
            <a:spAutoFit/>
          </a:bodyPr>
          <a:lstStyle>
            <a:defPPr>
              <a:defRPr lang="en-US"/>
            </a:defPPr>
            <a:lvl1pPr>
              <a:defRPr sz="2400" b="1">
                <a:solidFill>
                  <a:srgbClr val="C00000"/>
                </a:solidFill>
              </a:defRPr>
            </a:lvl1pPr>
          </a:lstStyle>
          <a:p>
            <a:r>
              <a:rPr lang="en-US" sz="1400" dirty="0" smtClean="0"/>
              <a:t>1.99 mm</a:t>
            </a:r>
            <a:endParaRPr lang="en-US" sz="1400" dirty="0"/>
          </a:p>
        </p:txBody>
      </p:sp>
      <p:sp>
        <p:nvSpPr>
          <p:cNvPr id="17" name="TextBox 16"/>
          <p:cNvSpPr txBox="1"/>
          <p:nvPr/>
        </p:nvSpPr>
        <p:spPr>
          <a:xfrm>
            <a:off x="2247988" y="526087"/>
            <a:ext cx="838691" cy="307777"/>
          </a:xfrm>
          <a:prstGeom prst="rect">
            <a:avLst/>
          </a:prstGeom>
          <a:solidFill>
            <a:srgbClr val="FFFF00"/>
          </a:solidFill>
        </p:spPr>
        <p:txBody>
          <a:bodyPr wrap="none" rtlCol="0">
            <a:spAutoFit/>
          </a:bodyPr>
          <a:lstStyle>
            <a:defPPr>
              <a:defRPr lang="en-US"/>
            </a:defPPr>
            <a:lvl1pPr>
              <a:defRPr sz="2400" b="1">
                <a:solidFill>
                  <a:srgbClr val="C00000"/>
                </a:solidFill>
              </a:defRPr>
            </a:lvl1pPr>
          </a:lstStyle>
          <a:p>
            <a:r>
              <a:rPr lang="en-US" sz="1400" dirty="0" smtClean="0"/>
              <a:t>0.94 mm</a:t>
            </a:r>
            <a:endParaRPr lang="en-US" sz="1400" dirty="0"/>
          </a:p>
        </p:txBody>
      </p:sp>
      <p:sp>
        <p:nvSpPr>
          <p:cNvPr id="18" name="TextBox 17"/>
          <p:cNvSpPr txBox="1"/>
          <p:nvPr/>
        </p:nvSpPr>
        <p:spPr>
          <a:xfrm>
            <a:off x="3099885" y="2249998"/>
            <a:ext cx="838691" cy="307777"/>
          </a:xfrm>
          <a:prstGeom prst="rect">
            <a:avLst/>
          </a:prstGeom>
          <a:solidFill>
            <a:srgbClr val="FFFF00"/>
          </a:solidFill>
        </p:spPr>
        <p:txBody>
          <a:bodyPr wrap="none" rtlCol="0">
            <a:spAutoFit/>
          </a:bodyPr>
          <a:lstStyle>
            <a:defPPr>
              <a:defRPr lang="en-US"/>
            </a:defPPr>
            <a:lvl1pPr>
              <a:defRPr sz="2400" b="1">
                <a:solidFill>
                  <a:srgbClr val="C00000"/>
                </a:solidFill>
              </a:defRPr>
            </a:lvl1pPr>
          </a:lstStyle>
          <a:p>
            <a:r>
              <a:rPr lang="en-US" sz="1400" dirty="0" smtClean="0"/>
              <a:t>1.47 mm</a:t>
            </a:r>
            <a:endParaRPr lang="en-US" sz="1400" dirty="0"/>
          </a:p>
        </p:txBody>
      </p:sp>
      <p:sp>
        <p:nvSpPr>
          <p:cNvPr id="20" name="TextBox 19"/>
          <p:cNvSpPr txBox="1"/>
          <p:nvPr/>
        </p:nvSpPr>
        <p:spPr>
          <a:xfrm>
            <a:off x="5541146" y="1915796"/>
            <a:ext cx="631054" cy="276999"/>
          </a:xfrm>
          <a:prstGeom prst="rect">
            <a:avLst/>
          </a:prstGeom>
          <a:solidFill>
            <a:schemeClr val="bg1"/>
          </a:solidFill>
        </p:spPr>
        <p:txBody>
          <a:bodyPr wrap="square" rtlCol="0">
            <a:spAutoFit/>
          </a:bodyPr>
          <a:lstStyle>
            <a:defPPr>
              <a:defRPr lang="en-US"/>
            </a:defPPr>
            <a:lvl1pPr>
              <a:defRPr sz="1200" b="1">
                <a:solidFill>
                  <a:srgbClr val="C00000"/>
                </a:solidFill>
              </a:defRPr>
            </a:lvl1pPr>
          </a:lstStyle>
          <a:p>
            <a:r>
              <a:rPr lang="en-US" dirty="0" smtClean="0"/>
              <a:t>1.47 =</a:t>
            </a:r>
            <a:endParaRPr lang="en-US" dirty="0"/>
          </a:p>
        </p:txBody>
      </p:sp>
      <p:sp>
        <p:nvSpPr>
          <p:cNvPr id="21" name="TextBox 20"/>
          <p:cNvSpPr txBox="1"/>
          <p:nvPr/>
        </p:nvSpPr>
        <p:spPr>
          <a:xfrm>
            <a:off x="6026496" y="1915795"/>
            <a:ext cx="942009" cy="307777"/>
          </a:xfrm>
          <a:prstGeom prst="rect">
            <a:avLst/>
          </a:prstGeom>
          <a:solidFill>
            <a:srgbClr val="FFFF00"/>
          </a:solidFill>
          <a:ln>
            <a:solidFill>
              <a:srgbClr val="0000FF"/>
            </a:solidFill>
          </a:ln>
        </p:spPr>
        <p:txBody>
          <a:bodyPr wrap="square" rtlCol="0">
            <a:spAutoFit/>
          </a:bodyPr>
          <a:lstStyle>
            <a:defPPr>
              <a:defRPr lang="en-US"/>
            </a:defPPr>
            <a:lvl1pPr>
              <a:defRPr sz="2400" b="1">
                <a:solidFill>
                  <a:srgbClr val="C00000"/>
                </a:solidFill>
              </a:defRPr>
            </a:lvl1pPr>
          </a:lstStyle>
          <a:p>
            <a:r>
              <a:rPr lang="en-US" sz="1400" dirty="0" smtClean="0"/>
              <a:t>23.93 mm</a:t>
            </a:r>
            <a:endParaRPr lang="en-US" sz="1400" dirty="0"/>
          </a:p>
        </p:txBody>
      </p:sp>
      <p:sp>
        <p:nvSpPr>
          <p:cNvPr id="22" name="TextBox 21"/>
          <p:cNvSpPr txBox="1"/>
          <p:nvPr/>
        </p:nvSpPr>
        <p:spPr>
          <a:xfrm>
            <a:off x="3424239" y="4186501"/>
            <a:ext cx="833883" cy="307777"/>
          </a:xfrm>
          <a:prstGeom prst="rect">
            <a:avLst/>
          </a:prstGeom>
          <a:solidFill>
            <a:srgbClr val="FFFF00"/>
          </a:solidFill>
          <a:ln>
            <a:solidFill>
              <a:srgbClr val="0000FF"/>
            </a:solidFill>
          </a:ln>
        </p:spPr>
        <p:txBody>
          <a:bodyPr wrap="none" rtlCol="0">
            <a:spAutoFit/>
          </a:bodyPr>
          <a:lstStyle>
            <a:defPPr>
              <a:defRPr lang="en-US"/>
            </a:defPPr>
            <a:lvl1pPr>
              <a:defRPr sz="2400" b="1">
                <a:solidFill>
                  <a:srgbClr val="C00000"/>
                </a:solidFill>
              </a:defRPr>
            </a:lvl1pPr>
          </a:lstStyle>
          <a:p>
            <a:r>
              <a:rPr lang="en-US" sz="1400" dirty="0" smtClean="0"/>
              <a:t>10.9 min</a:t>
            </a:r>
            <a:endParaRPr lang="en-US" sz="1400" dirty="0"/>
          </a:p>
        </p:txBody>
      </p:sp>
      <p:pic>
        <p:nvPicPr>
          <p:cNvPr id="2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9439" y="632011"/>
            <a:ext cx="1376222" cy="986425"/>
          </a:xfrm>
          <a:prstGeom prst="rect">
            <a:avLst/>
          </a:prstGeom>
          <a:solidFill>
            <a:srgbClr val="FFFF00"/>
          </a:solidFill>
          <a:ln w="28575">
            <a:solidFill>
              <a:srgbClr val="FF0000"/>
            </a:solidFill>
          </a:ln>
        </p:spPr>
      </p:pic>
      <p:sp>
        <p:nvSpPr>
          <p:cNvPr id="15" name="Rectangle 14"/>
          <p:cNvSpPr/>
          <p:nvPr/>
        </p:nvSpPr>
        <p:spPr>
          <a:xfrm>
            <a:off x="7095466" y="2459327"/>
            <a:ext cx="2053767" cy="369332"/>
          </a:xfrm>
          <a:prstGeom prst="rect">
            <a:avLst/>
          </a:prstGeom>
        </p:spPr>
        <p:txBody>
          <a:bodyPr wrap="none">
            <a:spAutoFit/>
          </a:bodyPr>
          <a:lstStyle/>
          <a:p>
            <a:r>
              <a:rPr lang="en-GB" b="1" i="1" dirty="0" err="1" smtClean="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a:t>
            </a:r>
            <a:r>
              <a:rPr lang="en-GB" b="1" baseline="-25000" dirty="0" err="1" smtClean="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v</a:t>
            </a:r>
            <a:r>
              <a:rPr lang="en-GB" b="1" baseline="30000" dirty="0" smtClean="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GB" b="1" dirty="0" smtClean="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2.59 mm</a:t>
            </a:r>
            <a:r>
              <a:rPr lang="en-GB" b="1" baseline="30000" dirty="0" smtClean="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2</a:t>
            </a:r>
            <a:r>
              <a:rPr lang="en-GB" b="1" dirty="0" smtClean="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/min</a:t>
            </a:r>
            <a:endParaRPr lang="en-US" dirty="0"/>
          </a:p>
        </p:txBody>
      </p:sp>
      <p:sp>
        <p:nvSpPr>
          <p:cNvPr id="25" name="Rectangle 24"/>
          <p:cNvSpPr/>
          <p:nvPr/>
        </p:nvSpPr>
        <p:spPr>
          <a:xfrm>
            <a:off x="7090704" y="2957488"/>
            <a:ext cx="1951175" cy="369332"/>
          </a:xfrm>
          <a:prstGeom prst="rect">
            <a:avLst/>
          </a:prstGeom>
        </p:spPr>
        <p:txBody>
          <a:bodyPr wrap="none">
            <a:spAutoFit/>
          </a:bodyPr>
          <a:lstStyle/>
          <a:p>
            <a:r>
              <a:rPr lang="en-GB" b="1" baseline="30000" dirty="0" smtClean="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GB" b="1" dirty="0" smtClean="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0.00373 m</a:t>
            </a:r>
            <a:r>
              <a:rPr lang="en-GB" b="1" baseline="30000" dirty="0" smtClean="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2</a:t>
            </a:r>
            <a:r>
              <a:rPr lang="en-GB" b="1" dirty="0" smtClean="0">
                <a:solidFill>
                  <a:srgbClr val="0000FF"/>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/day</a:t>
            </a:r>
            <a:endParaRPr lang="en-US" dirty="0"/>
          </a:p>
        </p:txBody>
      </p:sp>
    </p:spTree>
    <p:extLst>
      <p:ext uri="{BB962C8B-B14F-4D97-AF65-F5344CB8AC3E}">
        <p14:creationId xmlns:p14="http://schemas.microsoft.com/office/powerpoint/2010/main" val="372888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fltVal val="0"/>
                                          </p:val>
                                        </p:tav>
                                        <p:tav tm="100000">
                                          <p:val>
                                            <p:strVal val="#ppt_w"/>
                                          </p:val>
                                        </p:tav>
                                      </p:tavLst>
                                    </p:anim>
                                    <p:anim calcmode="lin" valueType="num">
                                      <p:cBhvr>
                                        <p:cTn id="15" dur="1000" fill="hold"/>
                                        <p:tgtEl>
                                          <p:spTgt spid="16"/>
                                        </p:tgtEl>
                                        <p:attrNameLst>
                                          <p:attrName>ppt_h</p:attrName>
                                        </p:attrNameLst>
                                      </p:cBhvr>
                                      <p:tavLst>
                                        <p:tav tm="0">
                                          <p:val>
                                            <p:fltVal val="0"/>
                                          </p:val>
                                        </p:tav>
                                        <p:tav tm="100000">
                                          <p:val>
                                            <p:strVal val="#ppt_h"/>
                                          </p:val>
                                        </p:tav>
                                      </p:tavLst>
                                    </p:anim>
                                    <p:anim calcmode="lin" valueType="num">
                                      <p:cBhvr>
                                        <p:cTn id="16" dur="1000" fill="hold"/>
                                        <p:tgtEl>
                                          <p:spTgt spid="16"/>
                                        </p:tgtEl>
                                        <p:attrNameLst>
                                          <p:attrName>style.rotation</p:attrName>
                                        </p:attrNameLst>
                                      </p:cBhvr>
                                      <p:tavLst>
                                        <p:tav tm="0">
                                          <p:val>
                                            <p:fltVal val="90"/>
                                          </p:val>
                                        </p:tav>
                                        <p:tav tm="100000">
                                          <p:val>
                                            <p:fltVal val="0"/>
                                          </p:val>
                                        </p:tav>
                                      </p:tavLst>
                                    </p:anim>
                                    <p:animEffect transition="in" filter="fade">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 calcmode="lin" valueType="num">
                                      <p:cBhvr>
                                        <p:cTn id="31" dur="1000" fill="hold"/>
                                        <p:tgtEl>
                                          <p:spTgt spid="17"/>
                                        </p:tgtEl>
                                        <p:attrNameLst>
                                          <p:attrName>style.rotation</p:attrName>
                                        </p:attrNameLst>
                                      </p:cBhvr>
                                      <p:tavLst>
                                        <p:tav tm="0">
                                          <p:val>
                                            <p:fltVal val="90"/>
                                          </p:val>
                                        </p:tav>
                                        <p:tav tm="100000">
                                          <p:val>
                                            <p:fltVal val="0"/>
                                          </p:val>
                                        </p:tav>
                                      </p:tavLst>
                                    </p:anim>
                                    <p:animEffect transition="in" filter="fade">
                                      <p:cBhvr>
                                        <p:cTn id="32" dur="1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fltVal val="0"/>
                                          </p:val>
                                        </p:tav>
                                        <p:tav tm="100000">
                                          <p:val>
                                            <p:strVal val="#ppt_w"/>
                                          </p:val>
                                        </p:tav>
                                      </p:tavLst>
                                    </p:anim>
                                    <p:anim calcmode="lin" valueType="num">
                                      <p:cBhvr>
                                        <p:cTn id="43" dur="1000" fill="hold"/>
                                        <p:tgtEl>
                                          <p:spTgt spid="18"/>
                                        </p:tgtEl>
                                        <p:attrNameLst>
                                          <p:attrName>ppt_h</p:attrName>
                                        </p:attrNameLst>
                                      </p:cBhvr>
                                      <p:tavLst>
                                        <p:tav tm="0">
                                          <p:val>
                                            <p:fltVal val="0"/>
                                          </p:val>
                                        </p:tav>
                                        <p:tav tm="100000">
                                          <p:val>
                                            <p:strVal val="#ppt_h"/>
                                          </p:val>
                                        </p:tav>
                                      </p:tavLst>
                                    </p:anim>
                                    <p:anim calcmode="lin" valueType="num">
                                      <p:cBhvr>
                                        <p:cTn id="44" dur="1000" fill="hold"/>
                                        <p:tgtEl>
                                          <p:spTgt spid="18"/>
                                        </p:tgtEl>
                                        <p:attrNameLst>
                                          <p:attrName>style.rotation</p:attrName>
                                        </p:attrNameLst>
                                      </p:cBhvr>
                                      <p:tavLst>
                                        <p:tav tm="0">
                                          <p:val>
                                            <p:fltVal val="90"/>
                                          </p:val>
                                        </p:tav>
                                        <p:tav tm="100000">
                                          <p:val>
                                            <p:fltVal val="0"/>
                                          </p:val>
                                        </p:tav>
                                      </p:tavLst>
                                    </p:anim>
                                    <p:animEffect transition="in" filter="fade">
                                      <p:cBhvr>
                                        <p:cTn id="45" dur="10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1000" fill="hold"/>
                                        <p:tgtEl>
                                          <p:spTgt spid="22"/>
                                        </p:tgtEl>
                                        <p:attrNameLst>
                                          <p:attrName>ppt_w</p:attrName>
                                        </p:attrNameLst>
                                      </p:cBhvr>
                                      <p:tavLst>
                                        <p:tav tm="0">
                                          <p:val>
                                            <p:fltVal val="0"/>
                                          </p:val>
                                        </p:tav>
                                        <p:tav tm="100000">
                                          <p:val>
                                            <p:strVal val="#ppt_w"/>
                                          </p:val>
                                        </p:tav>
                                      </p:tavLst>
                                    </p:anim>
                                    <p:anim calcmode="lin" valueType="num">
                                      <p:cBhvr>
                                        <p:cTn id="58" dur="1000" fill="hold"/>
                                        <p:tgtEl>
                                          <p:spTgt spid="22"/>
                                        </p:tgtEl>
                                        <p:attrNameLst>
                                          <p:attrName>ppt_h</p:attrName>
                                        </p:attrNameLst>
                                      </p:cBhvr>
                                      <p:tavLst>
                                        <p:tav tm="0">
                                          <p:val>
                                            <p:fltVal val="0"/>
                                          </p:val>
                                        </p:tav>
                                        <p:tav tm="100000">
                                          <p:val>
                                            <p:strVal val="#ppt_h"/>
                                          </p:val>
                                        </p:tav>
                                      </p:tavLst>
                                    </p:anim>
                                    <p:anim calcmode="lin" valueType="num">
                                      <p:cBhvr>
                                        <p:cTn id="59" dur="1000" fill="hold"/>
                                        <p:tgtEl>
                                          <p:spTgt spid="22"/>
                                        </p:tgtEl>
                                        <p:attrNameLst>
                                          <p:attrName>style.rotation</p:attrName>
                                        </p:attrNameLst>
                                      </p:cBhvr>
                                      <p:tavLst>
                                        <p:tav tm="0">
                                          <p:val>
                                            <p:fltVal val="90"/>
                                          </p:val>
                                        </p:tav>
                                        <p:tav tm="100000">
                                          <p:val>
                                            <p:fltVal val="0"/>
                                          </p:val>
                                        </p:tav>
                                      </p:tavLst>
                                    </p:anim>
                                    <p:animEffect transition="in" filter="fade">
                                      <p:cBhvr>
                                        <p:cTn id="60" dur="10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1000" fill="hold"/>
                                        <p:tgtEl>
                                          <p:spTgt spid="20"/>
                                        </p:tgtEl>
                                        <p:attrNameLst>
                                          <p:attrName>ppt_w</p:attrName>
                                        </p:attrNameLst>
                                      </p:cBhvr>
                                      <p:tavLst>
                                        <p:tav tm="0">
                                          <p:val>
                                            <p:fltVal val="0"/>
                                          </p:val>
                                        </p:tav>
                                        <p:tav tm="100000">
                                          <p:val>
                                            <p:strVal val="#ppt_w"/>
                                          </p:val>
                                        </p:tav>
                                      </p:tavLst>
                                    </p:anim>
                                    <p:anim calcmode="lin" valueType="num">
                                      <p:cBhvr>
                                        <p:cTn id="66" dur="1000" fill="hold"/>
                                        <p:tgtEl>
                                          <p:spTgt spid="20"/>
                                        </p:tgtEl>
                                        <p:attrNameLst>
                                          <p:attrName>ppt_h</p:attrName>
                                        </p:attrNameLst>
                                      </p:cBhvr>
                                      <p:tavLst>
                                        <p:tav tm="0">
                                          <p:val>
                                            <p:fltVal val="0"/>
                                          </p:val>
                                        </p:tav>
                                        <p:tav tm="100000">
                                          <p:val>
                                            <p:strVal val="#ppt_h"/>
                                          </p:val>
                                        </p:tav>
                                      </p:tavLst>
                                    </p:anim>
                                    <p:anim calcmode="lin" valueType="num">
                                      <p:cBhvr>
                                        <p:cTn id="67" dur="1000" fill="hold"/>
                                        <p:tgtEl>
                                          <p:spTgt spid="20"/>
                                        </p:tgtEl>
                                        <p:attrNameLst>
                                          <p:attrName>style.rotation</p:attrName>
                                        </p:attrNameLst>
                                      </p:cBhvr>
                                      <p:tavLst>
                                        <p:tav tm="0">
                                          <p:val>
                                            <p:fltVal val="90"/>
                                          </p:val>
                                        </p:tav>
                                        <p:tav tm="100000">
                                          <p:val>
                                            <p:fltVal val="0"/>
                                          </p:val>
                                        </p:tav>
                                      </p:tavLst>
                                    </p:anim>
                                    <p:animEffect transition="in" filter="fade">
                                      <p:cBhvr>
                                        <p:cTn id="68" dur="10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ipe(down)">
                                      <p:cBhvr>
                                        <p:cTn id="73" dur="580">
                                          <p:stCondLst>
                                            <p:cond delay="0"/>
                                          </p:stCondLst>
                                        </p:cTn>
                                        <p:tgtEl>
                                          <p:spTgt spid="21"/>
                                        </p:tgtEl>
                                      </p:cBhvr>
                                    </p:animEffect>
                                    <p:anim calcmode="lin" valueType="num">
                                      <p:cBhvr>
                                        <p:cTn id="7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79" dur="26">
                                          <p:stCondLst>
                                            <p:cond delay="650"/>
                                          </p:stCondLst>
                                        </p:cTn>
                                        <p:tgtEl>
                                          <p:spTgt spid="21"/>
                                        </p:tgtEl>
                                      </p:cBhvr>
                                      <p:to x="100000" y="60000"/>
                                    </p:animScale>
                                    <p:animScale>
                                      <p:cBhvr>
                                        <p:cTn id="80" dur="166" decel="50000">
                                          <p:stCondLst>
                                            <p:cond delay="676"/>
                                          </p:stCondLst>
                                        </p:cTn>
                                        <p:tgtEl>
                                          <p:spTgt spid="21"/>
                                        </p:tgtEl>
                                      </p:cBhvr>
                                      <p:to x="100000" y="100000"/>
                                    </p:animScale>
                                    <p:animScale>
                                      <p:cBhvr>
                                        <p:cTn id="81" dur="26">
                                          <p:stCondLst>
                                            <p:cond delay="1312"/>
                                          </p:stCondLst>
                                        </p:cTn>
                                        <p:tgtEl>
                                          <p:spTgt spid="21"/>
                                        </p:tgtEl>
                                      </p:cBhvr>
                                      <p:to x="100000" y="80000"/>
                                    </p:animScale>
                                    <p:animScale>
                                      <p:cBhvr>
                                        <p:cTn id="82" dur="166" decel="50000">
                                          <p:stCondLst>
                                            <p:cond delay="1338"/>
                                          </p:stCondLst>
                                        </p:cTn>
                                        <p:tgtEl>
                                          <p:spTgt spid="21"/>
                                        </p:tgtEl>
                                      </p:cBhvr>
                                      <p:to x="100000" y="100000"/>
                                    </p:animScale>
                                    <p:animScale>
                                      <p:cBhvr>
                                        <p:cTn id="83" dur="26">
                                          <p:stCondLst>
                                            <p:cond delay="1642"/>
                                          </p:stCondLst>
                                        </p:cTn>
                                        <p:tgtEl>
                                          <p:spTgt spid="21"/>
                                        </p:tgtEl>
                                      </p:cBhvr>
                                      <p:to x="100000" y="90000"/>
                                    </p:animScale>
                                    <p:animScale>
                                      <p:cBhvr>
                                        <p:cTn id="84" dur="166" decel="50000">
                                          <p:stCondLst>
                                            <p:cond delay="1668"/>
                                          </p:stCondLst>
                                        </p:cTn>
                                        <p:tgtEl>
                                          <p:spTgt spid="21"/>
                                        </p:tgtEl>
                                      </p:cBhvr>
                                      <p:to x="100000" y="100000"/>
                                    </p:animScale>
                                    <p:animScale>
                                      <p:cBhvr>
                                        <p:cTn id="85" dur="26">
                                          <p:stCondLst>
                                            <p:cond delay="1808"/>
                                          </p:stCondLst>
                                        </p:cTn>
                                        <p:tgtEl>
                                          <p:spTgt spid="21"/>
                                        </p:tgtEl>
                                      </p:cBhvr>
                                      <p:to x="100000" y="95000"/>
                                    </p:animScale>
                                    <p:animScale>
                                      <p:cBhvr>
                                        <p:cTn id="86"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0" grpId="0" animBg="1"/>
      <p:bldP spid="21" grpId="0" animBg="1"/>
      <p:bldP spid="22"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258" y="603492"/>
            <a:ext cx="8633012" cy="2554545"/>
          </a:xfrm>
          <a:prstGeom prst="rect">
            <a:avLst/>
          </a:prstGeom>
        </p:spPr>
        <p:txBody>
          <a:bodyPr wrap="square">
            <a:spAutoFit/>
          </a:bodyPr>
          <a:lstStyle/>
          <a:p>
            <a:pPr algn="just">
              <a:spcAft>
                <a:spcPts val="0"/>
              </a:spcAft>
            </a:pPr>
            <a:r>
              <a:rPr lang="en-GB" sz="2000" b="1" dirty="0" smtClean="0">
                <a:latin typeface="Times New Roman" panose="02020603050405020304" pitchFamily="18" charset="0"/>
                <a:ea typeface="Times New Roman" panose="02020603050405020304" pitchFamily="18" charset="0"/>
              </a:rPr>
              <a:t>For </a:t>
            </a:r>
            <a:r>
              <a:rPr lang="en-GB" sz="2000" b="1" dirty="0">
                <a:latin typeface="Times New Roman" panose="02020603050405020304" pitchFamily="18" charset="0"/>
                <a:ea typeface="Times New Roman" panose="02020603050405020304" pitchFamily="18" charset="0"/>
              </a:rPr>
              <a:t>the same profile shown in </a:t>
            </a:r>
            <a:r>
              <a:rPr lang="en-GB" sz="2000" b="1" u="sng" dirty="0">
                <a:solidFill>
                  <a:srgbClr val="0000FF"/>
                </a:solidFill>
                <a:latin typeface="Times New Roman" panose="02020603050405020304" pitchFamily="18" charset="0"/>
                <a:ea typeface="Times New Roman" panose="02020603050405020304" pitchFamily="18" charset="0"/>
              </a:rPr>
              <a:t>Question# 1</a:t>
            </a:r>
            <a:r>
              <a:rPr lang="en-GB" sz="2000" b="1" dirty="0">
                <a:latin typeface="Times New Roman" panose="02020603050405020304" pitchFamily="18" charset="0"/>
                <a:ea typeface="Times New Roman" panose="02020603050405020304" pitchFamily="18" charset="0"/>
              </a:rPr>
              <a:t>, the coefficient of consolidation (</a:t>
            </a:r>
            <a:r>
              <a:rPr lang="en-GB" sz="2000" b="1" i="1" dirty="0" err="1">
                <a:latin typeface="Times New Roman" panose="02020603050405020304" pitchFamily="18" charset="0"/>
                <a:ea typeface="Times New Roman" panose="02020603050405020304" pitchFamily="18" charset="0"/>
              </a:rPr>
              <a:t>C</a:t>
            </a:r>
            <a:r>
              <a:rPr lang="en-GB" sz="2000" b="1" baseline="-25000" dirty="0" err="1">
                <a:latin typeface="Times New Roman" panose="02020603050405020304" pitchFamily="18" charset="0"/>
                <a:ea typeface="Times New Roman" panose="02020603050405020304" pitchFamily="18" charset="0"/>
              </a:rPr>
              <a:t>v</a:t>
            </a:r>
            <a:r>
              <a:rPr lang="en-GB" sz="2000" b="1" dirty="0">
                <a:latin typeface="Times New Roman" panose="02020603050405020304" pitchFamily="18" charset="0"/>
                <a:ea typeface="Times New Roman" panose="02020603050405020304" pitchFamily="18" charset="0"/>
              </a:rPr>
              <a:t>) versus normal stress curve is shown on Figure 3. For simplicity, assume </a:t>
            </a:r>
            <a:r>
              <a:rPr lang="en-GB" sz="2000" b="1" dirty="0">
                <a:solidFill>
                  <a:srgbClr val="0000FF"/>
                </a:solidFill>
                <a:latin typeface="Times New Roman" panose="02020603050405020304" pitchFamily="18" charset="0"/>
                <a:ea typeface="Times New Roman" panose="02020603050405020304" pitchFamily="18" charset="0"/>
              </a:rPr>
              <a:t>instantaneous</a:t>
            </a:r>
            <a:r>
              <a:rPr lang="en-GB" sz="2000" b="1" dirty="0">
                <a:latin typeface="Times New Roman" panose="02020603050405020304" pitchFamily="18" charset="0"/>
                <a:ea typeface="Times New Roman" panose="02020603050405020304" pitchFamily="18" charset="0"/>
              </a:rPr>
              <a:t> loading and predict the time </a:t>
            </a:r>
            <a:r>
              <a:rPr lang="en-GB" sz="2000" b="1" dirty="0">
                <a:solidFill>
                  <a:srgbClr val="0000FF"/>
                </a:solidFill>
                <a:latin typeface="Times New Roman" panose="02020603050405020304" pitchFamily="18" charset="0"/>
                <a:ea typeface="Times New Roman" panose="02020603050405020304" pitchFamily="18" charset="0"/>
              </a:rPr>
              <a:t>(</a:t>
            </a:r>
            <a:r>
              <a:rPr lang="en-GB" sz="2000" b="1" i="1" dirty="0">
                <a:solidFill>
                  <a:srgbClr val="0000FF"/>
                </a:solidFill>
                <a:latin typeface="Times New Roman" panose="02020603050405020304" pitchFamily="18" charset="0"/>
                <a:ea typeface="Times New Roman" panose="02020603050405020304" pitchFamily="18" charset="0"/>
              </a:rPr>
              <a:t>t</a:t>
            </a:r>
            <a:r>
              <a:rPr lang="en-GB" sz="2000" b="1" dirty="0">
                <a:solidFill>
                  <a:srgbClr val="0000FF"/>
                </a:solidFill>
                <a:latin typeface="Times New Roman" panose="02020603050405020304" pitchFamily="18" charset="0"/>
                <a:ea typeface="Times New Roman" panose="02020603050405020304" pitchFamily="18" charset="0"/>
              </a:rPr>
              <a:t>)</a:t>
            </a:r>
            <a:r>
              <a:rPr lang="en-GB" sz="2000" b="1" dirty="0">
                <a:latin typeface="Times New Roman" panose="02020603050405020304" pitchFamily="18" charset="0"/>
                <a:ea typeface="Times New Roman" panose="02020603050405020304" pitchFamily="18" charset="0"/>
              </a:rPr>
              <a:t> and settlement </a:t>
            </a:r>
            <a:r>
              <a:rPr lang="en-GB" sz="2000" b="1" dirty="0">
                <a:solidFill>
                  <a:srgbClr val="0000FF"/>
                </a:solidFill>
                <a:latin typeface="Times New Roman" panose="02020603050405020304" pitchFamily="18" charset="0"/>
                <a:ea typeface="Times New Roman" panose="02020603050405020304" pitchFamily="18" charset="0"/>
              </a:rPr>
              <a:t>(</a:t>
            </a:r>
            <a:r>
              <a:rPr lang="en-GB" sz="2000" b="1" i="1" dirty="0">
                <a:solidFill>
                  <a:srgbClr val="0000FF"/>
                </a:solidFill>
                <a:latin typeface="Times New Roman" panose="02020603050405020304" pitchFamily="18" charset="0"/>
                <a:ea typeface="Times New Roman" panose="02020603050405020304" pitchFamily="18" charset="0"/>
              </a:rPr>
              <a:t>S</a:t>
            </a:r>
            <a:r>
              <a:rPr lang="en-GB" sz="2000" b="1" dirty="0">
                <a:solidFill>
                  <a:srgbClr val="0000FF"/>
                </a:solidFill>
                <a:latin typeface="Times New Roman" panose="02020603050405020304" pitchFamily="18" charset="0"/>
                <a:ea typeface="Times New Roman" panose="02020603050405020304" pitchFamily="18" charset="0"/>
              </a:rPr>
              <a:t>)</a:t>
            </a:r>
            <a:r>
              <a:rPr lang="en-GB" sz="2000" b="1" dirty="0">
                <a:latin typeface="Times New Roman" panose="02020603050405020304" pitchFamily="18" charset="0"/>
                <a:ea typeface="Times New Roman" panose="02020603050405020304" pitchFamily="18" charset="0"/>
              </a:rPr>
              <a:t> of the clay layer in the field due to backfill loading for </a:t>
            </a:r>
            <a:r>
              <a:rPr lang="en-GB" sz="2000" b="1" dirty="0">
                <a:solidFill>
                  <a:srgbClr val="0000FF"/>
                </a:solidFill>
                <a:latin typeface="Times New Roman" panose="02020603050405020304" pitchFamily="18" charset="0"/>
                <a:ea typeface="Times New Roman" panose="02020603050405020304" pitchFamily="18" charset="0"/>
              </a:rPr>
              <a:t>50%</a:t>
            </a:r>
            <a:r>
              <a:rPr lang="en-GB" sz="2000" b="1" dirty="0">
                <a:latin typeface="Times New Roman" panose="02020603050405020304" pitchFamily="18" charset="0"/>
                <a:ea typeface="Times New Roman" panose="02020603050405020304" pitchFamily="18" charset="0"/>
              </a:rPr>
              <a:t> degree of consolidation (</a:t>
            </a:r>
            <a:r>
              <a:rPr lang="en-GB" sz="2000" b="1" i="1" dirty="0">
                <a:latin typeface="Times New Roman" panose="02020603050405020304" pitchFamily="18" charset="0"/>
                <a:ea typeface="Times New Roman" panose="02020603050405020304" pitchFamily="18" charset="0"/>
              </a:rPr>
              <a:t>U</a:t>
            </a:r>
            <a:r>
              <a:rPr lang="en-GB" sz="2000" b="1" dirty="0">
                <a:latin typeface="Times New Roman" panose="02020603050405020304" pitchFamily="18" charset="0"/>
                <a:ea typeface="Times New Roman" panose="02020603050405020304" pitchFamily="18" charset="0"/>
              </a:rPr>
              <a:t> = 50%). </a:t>
            </a:r>
            <a:r>
              <a:rPr lang="en-GB" sz="2000" b="1" dirty="0">
                <a:solidFill>
                  <a:srgbClr val="0000FF"/>
                </a:solidFill>
                <a:latin typeface="Times New Roman" panose="02020603050405020304" pitchFamily="18" charset="0"/>
                <a:ea typeface="Times New Roman" panose="02020603050405020304" pitchFamily="18" charset="0"/>
              </a:rPr>
              <a:t>Complete</a:t>
            </a:r>
            <a:r>
              <a:rPr lang="en-GB" sz="2000" b="1" dirty="0">
                <a:latin typeface="Times New Roman" panose="02020603050405020304" pitchFamily="18" charset="0"/>
                <a:ea typeface="Times New Roman" panose="02020603050405020304" pitchFamily="18" charset="0"/>
              </a:rPr>
              <a:t> the given time settlement data in </a:t>
            </a:r>
            <a:r>
              <a:rPr lang="en-GB" sz="2000" b="1" dirty="0">
                <a:solidFill>
                  <a:srgbClr val="0000FF"/>
                </a:solidFill>
                <a:latin typeface="Times New Roman" panose="02020603050405020304" pitchFamily="18" charset="0"/>
                <a:ea typeface="Times New Roman" panose="02020603050405020304" pitchFamily="18" charset="0"/>
              </a:rPr>
              <a:t>Table</a:t>
            </a:r>
            <a:r>
              <a:rPr lang="en-GB" sz="2000" b="1" dirty="0">
                <a:latin typeface="Times New Roman" panose="02020603050405020304" pitchFamily="18" charset="0"/>
                <a:ea typeface="Times New Roman" panose="02020603050405020304" pitchFamily="18" charset="0"/>
              </a:rPr>
              <a:t> 1.</a:t>
            </a:r>
            <a:endParaRPr lang="en-US" sz="2000" b="1" dirty="0">
              <a:latin typeface="Times New Roman" panose="02020603050405020304" pitchFamily="18" charset="0"/>
              <a:ea typeface="Times New Roman" panose="02020603050405020304" pitchFamily="18" charset="0"/>
            </a:endParaRPr>
          </a:p>
          <a:p>
            <a:pPr algn="just">
              <a:spcAft>
                <a:spcPts val="0"/>
              </a:spcAft>
            </a:pPr>
            <a:r>
              <a:rPr lang="en-GB" sz="2000" b="1" dirty="0">
                <a:latin typeface="Times New Roman" panose="02020603050405020304" pitchFamily="18" charset="0"/>
                <a:ea typeface="Times New Roman" panose="02020603050405020304" pitchFamily="18" charset="0"/>
              </a:rPr>
              <a:t> </a:t>
            </a:r>
            <a:endParaRPr lang="en-US" sz="2000" b="1" dirty="0">
              <a:latin typeface="Times New Roman" panose="02020603050405020304" pitchFamily="18" charset="0"/>
              <a:ea typeface="Times New Roman" panose="02020603050405020304" pitchFamily="18" charset="0"/>
            </a:endParaRPr>
          </a:p>
          <a:p>
            <a:pPr algn="just">
              <a:spcAft>
                <a:spcPts val="0"/>
              </a:spcAft>
            </a:pPr>
            <a:r>
              <a:rPr lang="en-GB" sz="2000" b="1" dirty="0">
                <a:latin typeface="Times New Roman" panose="02020603050405020304" pitchFamily="18" charset="0"/>
                <a:ea typeface="Times New Roman" panose="02020603050405020304" pitchFamily="18" charset="0"/>
              </a:rPr>
              <a:t>Hints: 	</a:t>
            </a:r>
            <a:r>
              <a:rPr lang="en-GB" sz="2000" b="1" i="1" dirty="0">
                <a:solidFill>
                  <a:srgbClr val="0000FF"/>
                </a:solidFill>
                <a:latin typeface="Times New Roman" panose="02020603050405020304" pitchFamily="18" charset="0"/>
                <a:ea typeface="Times New Roman" panose="02020603050405020304" pitchFamily="18" charset="0"/>
              </a:rPr>
              <a:t>t</a:t>
            </a:r>
            <a:r>
              <a:rPr lang="en-GB" sz="2000" b="1" dirty="0">
                <a:solidFill>
                  <a:srgbClr val="0000FF"/>
                </a:solidFill>
                <a:latin typeface="Times New Roman" panose="02020603050405020304" pitchFamily="18" charset="0"/>
                <a:ea typeface="Times New Roman" panose="02020603050405020304" pitchFamily="18" charset="0"/>
              </a:rPr>
              <a:t> = T H</a:t>
            </a:r>
            <a:r>
              <a:rPr lang="en-GB" sz="2000" b="1" baseline="30000" dirty="0">
                <a:solidFill>
                  <a:srgbClr val="0000FF"/>
                </a:solidFill>
                <a:latin typeface="Times New Roman" panose="02020603050405020304" pitchFamily="18" charset="0"/>
                <a:ea typeface="Times New Roman" panose="02020603050405020304" pitchFamily="18" charset="0"/>
              </a:rPr>
              <a:t>2</a:t>
            </a:r>
            <a:r>
              <a:rPr lang="en-GB" sz="2000" b="1" baseline="-25000" dirty="0">
                <a:solidFill>
                  <a:srgbClr val="0000FF"/>
                </a:solidFill>
                <a:latin typeface="Times New Roman" panose="02020603050405020304" pitchFamily="18" charset="0"/>
                <a:ea typeface="Times New Roman" panose="02020603050405020304" pitchFamily="18" charset="0"/>
              </a:rPr>
              <a:t>DP</a:t>
            </a:r>
            <a:r>
              <a:rPr lang="en-GB" sz="2000" b="1" dirty="0">
                <a:solidFill>
                  <a:srgbClr val="0000FF"/>
                </a:solidFill>
                <a:latin typeface="Times New Roman" panose="02020603050405020304" pitchFamily="18" charset="0"/>
                <a:ea typeface="Times New Roman" panose="02020603050405020304" pitchFamily="18" charset="0"/>
              </a:rPr>
              <a:t> /</a:t>
            </a:r>
            <a:r>
              <a:rPr lang="en-GB" sz="2000" b="1" i="1" dirty="0" err="1">
                <a:solidFill>
                  <a:srgbClr val="0000FF"/>
                </a:solidFill>
                <a:latin typeface="Times New Roman" panose="02020603050405020304" pitchFamily="18" charset="0"/>
                <a:ea typeface="Times New Roman" panose="02020603050405020304" pitchFamily="18" charset="0"/>
              </a:rPr>
              <a:t>C</a:t>
            </a:r>
            <a:r>
              <a:rPr lang="en-GB" sz="2000" b="1" baseline="-25000" dirty="0" err="1">
                <a:solidFill>
                  <a:srgbClr val="0000FF"/>
                </a:solidFill>
                <a:latin typeface="Times New Roman" panose="02020603050405020304" pitchFamily="18" charset="0"/>
                <a:ea typeface="Times New Roman" panose="02020603050405020304" pitchFamily="18" charset="0"/>
              </a:rPr>
              <a:t>v</a:t>
            </a:r>
            <a:r>
              <a:rPr lang="en-GB" sz="2000" b="1" dirty="0">
                <a:solidFill>
                  <a:srgbClr val="0000FF"/>
                </a:solidFill>
                <a:latin typeface="Times New Roman" panose="02020603050405020304" pitchFamily="18" charset="0"/>
                <a:ea typeface="Times New Roman" panose="02020603050405020304" pitchFamily="18" charset="0"/>
              </a:rPr>
              <a:t> </a:t>
            </a:r>
            <a:r>
              <a:rPr lang="en-GB" sz="2000" b="1" dirty="0">
                <a:latin typeface="Times New Roman" panose="02020603050405020304" pitchFamily="18" charset="0"/>
                <a:ea typeface="Times New Roman" panose="02020603050405020304" pitchFamily="18" charset="0"/>
              </a:rPr>
              <a:t>	 &amp; 	</a:t>
            </a:r>
            <a:r>
              <a:rPr lang="en-GB" sz="2000" b="1" dirty="0">
                <a:solidFill>
                  <a:srgbClr val="0000FF"/>
                </a:solidFill>
                <a:latin typeface="Times New Roman" panose="02020603050405020304" pitchFamily="18" charset="0"/>
                <a:ea typeface="Times New Roman" panose="02020603050405020304" pitchFamily="18" charset="0"/>
              </a:rPr>
              <a:t>S = ∆H (</a:t>
            </a:r>
            <a:r>
              <a:rPr lang="en-GB" sz="2000" b="1" i="1" dirty="0">
                <a:solidFill>
                  <a:srgbClr val="0000FF"/>
                </a:solidFill>
                <a:latin typeface="Times New Roman" panose="02020603050405020304" pitchFamily="18" charset="0"/>
                <a:ea typeface="Times New Roman" panose="02020603050405020304" pitchFamily="18" charset="0"/>
              </a:rPr>
              <a:t>U</a:t>
            </a:r>
            <a:r>
              <a:rPr lang="en-GB" sz="2000" b="1" dirty="0">
                <a:solidFill>
                  <a:srgbClr val="0000FF"/>
                </a:solidFill>
                <a:latin typeface="Times New Roman" panose="02020603050405020304" pitchFamily="18" charset="0"/>
                <a:ea typeface="Times New Roman" panose="02020603050405020304" pitchFamily="18" charset="0"/>
              </a:rPr>
              <a:t>) = </a:t>
            </a:r>
            <a:r>
              <a:rPr lang="en-GB" sz="2000" b="1" dirty="0" smtClean="0">
                <a:solidFill>
                  <a:srgbClr val="0000FF"/>
                </a:solidFill>
                <a:latin typeface="Times New Roman" panose="02020603050405020304" pitchFamily="18" charset="0"/>
                <a:ea typeface="Times New Roman" panose="02020603050405020304" pitchFamily="18" charset="0"/>
              </a:rPr>
              <a:t>0.217 </a:t>
            </a:r>
            <a:r>
              <a:rPr lang="en-GB" sz="2000" b="1" i="1" dirty="0" smtClean="0">
                <a:solidFill>
                  <a:srgbClr val="0000FF"/>
                </a:solidFill>
                <a:latin typeface="Times New Roman" panose="02020603050405020304" pitchFamily="18" charset="0"/>
                <a:ea typeface="Times New Roman" panose="02020603050405020304" pitchFamily="18" charset="0"/>
              </a:rPr>
              <a:t>U</a:t>
            </a:r>
            <a:r>
              <a:rPr lang="en-GB" sz="2000" b="1" dirty="0" smtClean="0">
                <a:latin typeface="Times New Roman" panose="02020603050405020304" pitchFamily="18" charset="0"/>
                <a:ea typeface="Times New Roman" panose="02020603050405020304" pitchFamily="18" charset="0"/>
              </a:rPr>
              <a:t>  </a:t>
            </a:r>
            <a:r>
              <a:rPr lang="en-GB" sz="2000" b="1" dirty="0">
                <a:latin typeface="Times New Roman" panose="02020603050405020304" pitchFamily="18" charset="0"/>
                <a:ea typeface="Times New Roman" panose="02020603050405020304" pitchFamily="18" charset="0"/>
              </a:rPr>
              <a:t>meter </a:t>
            </a:r>
            <a:endParaRPr lang="en-US" sz="2000" b="1" dirty="0">
              <a:latin typeface="Times New Roman" panose="02020603050405020304" pitchFamily="18" charset="0"/>
              <a:ea typeface="Times New Roman" panose="02020603050405020304" pitchFamily="18" charset="0"/>
            </a:endParaRPr>
          </a:p>
          <a:p>
            <a:pPr marL="342900" indent="114300" algn="just">
              <a:spcAft>
                <a:spcPts val="0"/>
              </a:spcAft>
            </a:pPr>
            <a:r>
              <a:rPr lang="en-GB" sz="2000" b="1" dirty="0">
                <a:latin typeface="Times New Roman" panose="02020603050405020304" pitchFamily="18" charset="0"/>
                <a:ea typeface="Times New Roman" panose="02020603050405020304" pitchFamily="18" charset="0"/>
              </a:rPr>
              <a:t>H</a:t>
            </a:r>
            <a:r>
              <a:rPr lang="en-GB" sz="2000" b="1" baseline="-25000" dirty="0">
                <a:latin typeface="Times New Roman" panose="02020603050405020304" pitchFamily="18" charset="0"/>
                <a:ea typeface="Times New Roman" panose="02020603050405020304" pitchFamily="18" charset="0"/>
              </a:rPr>
              <a:t>DP</a:t>
            </a:r>
            <a:r>
              <a:rPr lang="en-GB" sz="2000" b="1" dirty="0">
                <a:latin typeface="Times New Roman" panose="02020603050405020304" pitchFamily="18" charset="0"/>
                <a:ea typeface="Times New Roman" panose="02020603050405020304" pitchFamily="18" charset="0"/>
              </a:rPr>
              <a:t> is the length of the longest drainage path.</a:t>
            </a:r>
            <a:endParaRPr lang="en-US" sz="2000" b="1" dirty="0">
              <a:effectLst/>
              <a:latin typeface="Times New Roman" panose="02020603050405020304" pitchFamily="18" charset="0"/>
              <a:ea typeface="Times New Roman" panose="02020603050405020304" pitchFamily="18" charset="0"/>
            </a:endParaRPr>
          </a:p>
        </p:txBody>
      </p:sp>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7376" y="3602492"/>
            <a:ext cx="4742276" cy="228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05117" y="5889376"/>
            <a:ext cx="8216153" cy="369332"/>
          </a:xfrm>
          <a:prstGeom prst="rect">
            <a:avLst/>
          </a:prstGeom>
        </p:spPr>
        <p:txBody>
          <a:bodyPr wrap="square">
            <a:spAutoFit/>
          </a:bodyPr>
          <a:lstStyle/>
          <a:p>
            <a:pPr algn="ctr">
              <a:spcAft>
                <a:spcPts val="0"/>
              </a:spcAft>
            </a:pPr>
            <a:r>
              <a:rPr lang="en-GB" b="1" dirty="0">
                <a:solidFill>
                  <a:srgbClr val="FF0000"/>
                </a:solidFill>
                <a:latin typeface="Times New Roman" panose="02020603050405020304" pitchFamily="18" charset="0"/>
                <a:ea typeface="Times New Roman" panose="02020603050405020304" pitchFamily="18" charset="0"/>
              </a:rPr>
              <a:t>Figure 3. Variation of coefficient of consolidation versus normal stress curve.</a:t>
            </a:r>
            <a:endParaRPr lang="en-US" dirty="0">
              <a:solidFill>
                <a:srgbClr val="FF00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188258" y="107658"/>
            <a:ext cx="2194832" cy="461665"/>
          </a:xfrm>
          <a:prstGeom prst="rect">
            <a:avLst/>
          </a:prstGeom>
        </p:spPr>
        <p:txBody>
          <a:bodyPr wrap="none">
            <a:spAutoFit/>
          </a:bodyPr>
          <a:lstStyle/>
          <a:p>
            <a:r>
              <a:rPr lang="en-GB" sz="2400" b="1" u="sng" dirty="0">
                <a:solidFill>
                  <a:srgbClr val="0000FF"/>
                </a:solidFill>
                <a:latin typeface="Times New Roman" panose="02020603050405020304" pitchFamily="18" charset="0"/>
                <a:ea typeface="Times New Roman" panose="02020603050405020304" pitchFamily="18" charset="0"/>
              </a:rPr>
              <a:t>QUESTION# 2</a:t>
            </a:r>
            <a:endParaRPr lang="en-US" sz="2400" b="1" u="sng" dirty="0">
              <a:solidFill>
                <a:srgbClr val="0000FF"/>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42443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956" y="2791827"/>
            <a:ext cx="4167616" cy="480131"/>
          </a:xfrm>
          <a:prstGeom prst="rect">
            <a:avLst/>
          </a:prstGeom>
          <a:solidFill>
            <a:schemeClr val="bg1"/>
          </a:solidFill>
        </p:spPr>
        <p:txBody>
          <a:bodyPr vert="horz" lIns="91440" tIns="45720" rIns="91440" bIns="45720" rtlCol="0">
            <a:noAutofit/>
          </a:bodyPr>
          <a:lstStyle/>
          <a:p>
            <a:pPr defTabSz="685800">
              <a:lnSpc>
                <a:spcPct val="90000"/>
              </a:lnSpc>
              <a:spcBef>
                <a:spcPts val="750"/>
              </a:spcBef>
              <a:buClr>
                <a:srgbClr val="0070C0"/>
              </a:buClr>
              <a:buFont typeface="Arial" panose="020B0604020202020204" pitchFamily="34" charset="0"/>
              <a:buNone/>
            </a:pPr>
            <a:r>
              <a:rPr lang="en-US" sz="2800" b="1" u="sng" dirty="0">
                <a:solidFill>
                  <a:schemeClr val="accent6">
                    <a:lumMod val="75000"/>
                  </a:schemeClr>
                </a:solidFill>
              </a:rPr>
              <a:t>Components of settlement</a:t>
            </a:r>
          </a:p>
        </p:txBody>
      </p:sp>
      <p:sp>
        <p:nvSpPr>
          <p:cNvPr id="5" name="Rectangle 4"/>
          <p:cNvSpPr/>
          <p:nvPr/>
        </p:nvSpPr>
        <p:spPr>
          <a:xfrm>
            <a:off x="248713" y="3238947"/>
            <a:ext cx="7957453" cy="830997"/>
          </a:xfrm>
          <a:prstGeom prst="rect">
            <a:avLst/>
          </a:prstGeom>
        </p:spPr>
        <p:txBody>
          <a:bodyPr wrap="square">
            <a:spAutoFit/>
          </a:bodyPr>
          <a:lstStyle/>
          <a:p>
            <a:pPr algn="just"/>
            <a:r>
              <a:rPr lang="en-US" sz="2400" b="1" dirty="0" smtClean="0"/>
              <a:t>Settlement of a soil layer under applied load is the sum of two broad components or categories:</a:t>
            </a:r>
            <a:endParaRPr lang="en-US" sz="2400" b="1" dirty="0"/>
          </a:p>
        </p:txBody>
      </p:sp>
      <p:sp>
        <p:nvSpPr>
          <p:cNvPr id="9" name="Rectangle 8"/>
          <p:cNvSpPr/>
          <p:nvPr/>
        </p:nvSpPr>
        <p:spPr>
          <a:xfrm>
            <a:off x="347682" y="4507209"/>
            <a:ext cx="8272335" cy="1938992"/>
          </a:xfrm>
          <a:prstGeom prst="rect">
            <a:avLst/>
          </a:prstGeom>
        </p:spPr>
        <p:txBody>
          <a:bodyPr wrap="square">
            <a:spAutoFit/>
          </a:bodyPr>
          <a:lstStyle/>
          <a:p>
            <a:pPr algn="just"/>
            <a:r>
              <a:rPr lang="en-US" sz="2400" b="1" dirty="0" smtClean="0"/>
              <a:t>Elastic or immediate settlement takes place </a:t>
            </a:r>
            <a:r>
              <a:rPr lang="en-US" sz="2400" b="1" dirty="0" smtClean="0">
                <a:solidFill>
                  <a:srgbClr val="7030A0"/>
                </a:solidFill>
              </a:rPr>
              <a:t>instantly</a:t>
            </a:r>
            <a:r>
              <a:rPr lang="en-US" sz="2400" b="1" dirty="0" smtClean="0"/>
              <a:t> at the moment of the application of load due to the distortion (but no bearing failure) and bending of soil particles (mainly clay). It is not generally elastic although theory of elasticity is applied for its evaluation. It is predominant in </a:t>
            </a:r>
            <a:r>
              <a:rPr lang="en-US" sz="2400" b="1" dirty="0" smtClean="0">
                <a:solidFill>
                  <a:srgbClr val="00B050"/>
                </a:solidFill>
              </a:rPr>
              <a:t>coarse-grained soils</a:t>
            </a:r>
            <a:r>
              <a:rPr lang="en-US" sz="2400" b="1" dirty="0" smtClean="0"/>
              <a:t>.</a:t>
            </a:r>
            <a:endParaRPr lang="en-US" sz="2400" b="1" dirty="0"/>
          </a:p>
        </p:txBody>
      </p:sp>
      <p:sp>
        <p:nvSpPr>
          <p:cNvPr id="10" name="Rectangle 9"/>
          <p:cNvSpPr/>
          <p:nvPr/>
        </p:nvSpPr>
        <p:spPr>
          <a:xfrm>
            <a:off x="63717" y="4068928"/>
            <a:ext cx="6333722" cy="461665"/>
          </a:xfrm>
          <a:prstGeom prst="rect">
            <a:avLst/>
          </a:prstGeom>
        </p:spPr>
        <p:txBody>
          <a:bodyPr wrap="none">
            <a:spAutoFit/>
          </a:bodyPr>
          <a:lstStyle/>
          <a:p>
            <a:r>
              <a:rPr lang="en-US" sz="2400" b="1" dirty="0" smtClean="0">
                <a:solidFill>
                  <a:srgbClr val="0000FF"/>
                </a:solidFill>
              </a:rPr>
              <a:t>1. Elastic settlement (or immediate) settlements</a:t>
            </a:r>
            <a:endParaRPr lang="en-US" sz="2400" b="1" dirty="0">
              <a:solidFill>
                <a:srgbClr val="0000FF"/>
              </a:solidFill>
            </a:endParaRPr>
          </a:p>
        </p:txBody>
      </p:sp>
      <p:sp>
        <p:nvSpPr>
          <p:cNvPr id="6" name="Content Placeholder 2"/>
          <p:cNvSpPr txBox="1">
            <a:spLocks/>
          </p:cNvSpPr>
          <p:nvPr/>
        </p:nvSpPr>
        <p:spPr>
          <a:xfrm>
            <a:off x="268183" y="52802"/>
            <a:ext cx="4481816" cy="431569"/>
          </a:xfrm>
          <a:prstGeom prst="rect">
            <a:avLst/>
          </a:prstGeom>
          <a:solidFill>
            <a:schemeClr val="bg1"/>
          </a:solidFill>
        </p:spPr>
        <p:txBody>
          <a:bodyPr vert="horz" lIns="91440" tIns="45720" rIns="91440" bIns="45720" rtlCol="0">
            <a:noAutofit/>
          </a:bodyPr>
          <a:lstStyle>
            <a:defPPr>
              <a:defRPr lang="en-US"/>
            </a:defPPr>
            <a:lvl1pPr defTabSz="685800">
              <a:lnSpc>
                <a:spcPct val="90000"/>
              </a:lnSpc>
              <a:spcBef>
                <a:spcPts val="750"/>
              </a:spcBef>
              <a:buClr>
                <a:srgbClr val="0070C0"/>
              </a:buClr>
              <a:buFont typeface="Arial" panose="020B0604020202020204" pitchFamily="34" charset="0"/>
              <a:buNone/>
              <a:defRPr sz="2800" b="1" u="sng">
                <a:solidFill>
                  <a:schemeClr val="accent6">
                    <a:lumMod val="75000"/>
                  </a:schemeClr>
                </a:solidFill>
              </a:defRPr>
            </a:lvl1pPr>
          </a:lstStyle>
          <a:p>
            <a:r>
              <a:rPr lang="en-US" dirty="0"/>
              <a:t> Mechanisms of compression</a:t>
            </a:r>
          </a:p>
        </p:txBody>
      </p:sp>
      <p:sp>
        <p:nvSpPr>
          <p:cNvPr id="7" name="Content Placeholder 2"/>
          <p:cNvSpPr txBox="1">
            <a:spLocks/>
          </p:cNvSpPr>
          <p:nvPr/>
        </p:nvSpPr>
        <p:spPr>
          <a:xfrm>
            <a:off x="341755" y="535518"/>
            <a:ext cx="7500655" cy="51863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dirty="0" smtClean="0"/>
              <a:t>Compression </a:t>
            </a:r>
            <a:r>
              <a:rPr lang="en-US" sz="2400" b="1" dirty="0"/>
              <a:t>of soil is due to a number of mechanisms: </a:t>
            </a:r>
          </a:p>
        </p:txBody>
      </p:sp>
      <p:graphicFrame>
        <p:nvGraphicFramePr>
          <p:cNvPr id="8" name="Table 7"/>
          <p:cNvGraphicFramePr>
            <a:graphicFrameLocks noGrp="1"/>
          </p:cNvGraphicFramePr>
          <p:nvPr>
            <p:extLst>
              <p:ext uri="{D42A27DB-BD31-4B8C-83A1-F6EECF244321}">
                <p14:modId xmlns:p14="http://schemas.microsoft.com/office/powerpoint/2010/main" val="907490402"/>
              </p:ext>
            </p:extLst>
          </p:nvPr>
        </p:nvGraphicFramePr>
        <p:xfrm>
          <a:off x="425523" y="1054156"/>
          <a:ext cx="6805627" cy="1567808"/>
        </p:xfrm>
        <a:graphic>
          <a:graphicData uri="http://schemas.openxmlformats.org/drawingml/2006/table">
            <a:tbl>
              <a:tblPr/>
              <a:tblGrid>
                <a:gridCol w="6805627"/>
              </a:tblGrid>
              <a:tr h="525736">
                <a:tc>
                  <a:txBody>
                    <a:bodyPr/>
                    <a:lstStyle/>
                    <a:p>
                      <a:pPr marL="342900" indent="-342900">
                        <a:lnSpc>
                          <a:spcPct val="100000"/>
                        </a:lnSpc>
                        <a:buClr>
                          <a:schemeClr val="accent3">
                            <a:lumMod val="75000"/>
                          </a:schemeClr>
                        </a:buClr>
                        <a:buFont typeface="Arial" panose="020B0604020202020204" pitchFamily="34" charset="0"/>
                        <a:buChar char="•"/>
                      </a:pPr>
                      <a:r>
                        <a:rPr lang="en-US" sz="2400" b="1" dirty="0" smtClean="0">
                          <a:solidFill>
                            <a:srgbClr val="339933"/>
                          </a:solidFill>
                        </a:rPr>
                        <a:t>Deformation</a:t>
                      </a:r>
                      <a:r>
                        <a:rPr lang="en-US" sz="2400" b="1" dirty="0" smtClean="0">
                          <a:solidFill>
                            <a:schemeClr val="tx1"/>
                          </a:solidFill>
                        </a:rPr>
                        <a:t> of soil particles or grains </a:t>
                      </a:r>
                      <a:endParaRPr lang="en-US" sz="2400" b="1" dirty="0">
                        <a:solidFill>
                          <a:schemeClr val="tx1"/>
                        </a:solidFill>
                      </a:endParaRPr>
                    </a:p>
                  </a:txBody>
                  <a:tcPr marL="77638" marR="77638" marT="77638" marB="77638">
                    <a:lnL>
                      <a:noFill/>
                    </a:lnL>
                    <a:lnR>
                      <a:noFill/>
                    </a:lnR>
                    <a:lnT>
                      <a:noFill/>
                    </a:lnT>
                    <a:lnB>
                      <a:noFill/>
                    </a:lnB>
                  </a:tcPr>
                </a:tc>
              </a:tr>
              <a:tr h="473330">
                <a:tc>
                  <a:txBody>
                    <a:bodyPr/>
                    <a:lstStyle/>
                    <a:p>
                      <a:pPr marL="342900" indent="-342900">
                        <a:lnSpc>
                          <a:spcPct val="100000"/>
                        </a:lnSpc>
                        <a:buClr>
                          <a:schemeClr val="accent3">
                            <a:lumMod val="75000"/>
                          </a:schemeClr>
                        </a:buClr>
                        <a:buFont typeface="Arial" panose="020B0604020202020204" pitchFamily="34" charset="0"/>
                        <a:buChar char="•"/>
                      </a:pPr>
                      <a:r>
                        <a:rPr lang="en-US" sz="2400" b="1" dirty="0" smtClean="0">
                          <a:solidFill>
                            <a:srgbClr val="339933"/>
                          </a:solidFill>
                        </a:rPr>
                        <a:t>Relocations</a:t>
                      </a:r>
                      <a:r>
                        <a:rPr lang="en-US" sz="2400" b="1" dirty="0" smtClean="0">
                          <a:solidFill>
                            <a:schemeClr val="tx1"/>
                          </a:solidFill>
                        </a:rPr>
                        <a:t> of soil particles</a:t>
                      </a:r>
                      <a:endParaRPr lang="en-US" sz="2400" b="1" dirty="0">
                        <a:solidFill>
                          <a:schemeClr val="tx1"/>
                        </a:solidFill>
                      </a:endParaRPr>
                    </a:p>
                  </a:txBody>
                  <a:tcPr marL="77638" marR="77638" marT="77638" marB="77638">
                    <a:lnL>
                      <a:noFill/>
                    </a:lnL>
                    <a:lnR>
                      <a:noFill/>
                    </a:lnR>
                    <a:lnT>
                      <a:noFill/>
                    </a:lnT>
                    <a:lnB>
                      <a:noFill/>
                    </a:lnB>
                  </a:tcPr>
                </a:tc>
              </a:tr>
              <a:tr h="366703">
                <a:tc>
                  <a:txBody>
                    <a:bodyPr/>
                    <a:lstStyle/>
                    <a:p>
                      <a:pPr marL="342900" indent="-342900">
                        <a:lnSpc>
                          <a:spcPct val="100000"/>
                        </a:lnSpc>
                        <a:buClr>
                          <a:schemeClr val="accent3">
                            <a:lumMod val="75000"/>
                          </a:schemeClr>
                        </a:buClr>
                        <a:buFont typeface="Arial" panose="020B0604020202020204" pitchFamily="34" charset="0"/>
                        <a:buChar char="•"/>
                      </a:pPr>
                      <a:r>
                        <a:rPr lang="en-US" sz="2400" b="1" dirty="0" smtClean="0">
                          <a:solidFill>
                            <a:srgbClr val="00B050"/>
                          </a:solidFill>
                        </a:rPr>
                        <a:t>Expulsion</a:t>
                      </a:r>
                      <a:r>
                        <a:rPr lang="en-US" sz="2400" b="1" dirty="0" smtClean="0">
                          <a:solidFill>
                            <a:schemeClr val="tx1"/>
                          </a:solidFill>
                        </a:rPr>
                        <a:t> of water or air from the void spaces</a:t>
                      </a:r>
                      <a:endParaRPr lang="en-US" sz="2400" b="1" dirty="0">
                        <a:solidFill>
                          <a:schemeClr val="tx1"/>
                        </a:solidFill>
                      </a:endParaRPr>
                    </a:p>
                  </a:txBody>
                  <a:tcPr marL="77638" marR="77638" marT="77638" marB="77638">
                    <a:lnL>
                      <a:noFill/>
                    </a:lnL>
                    <a:lnR>
                      <a:noFill/>
                    </a:lnR>
                    <a:lnT>
                      <a:noFill/>
                    </a:lnT>
                    <a:lnB>
                      <a:noFill/>
                    </a:lnB>
                  </a:tcPr>
                </a:tc>
              </a:tr>
            </a:tbl>
          </a:graphicData>
        </a:graphic>
      </p:graphicFrame>
      <p:pic>
        <p:nvPicPr>
          <p:cNvPr id="11" name="Picture 7"/>
          <p:cNvPicPr>
            <a:picLocks noChangeAspect="1" noChangeArrowheads="1"/>
          </p:cNvPicPr>
          <p:nvPr/>
        </p:nvPicPr>
        <p:blipFill>
          <a:blip r:embed="rId2" cstate="print">
            <a:lum bright="-6000" contrast="12000"/>
            <a:extLst>
              <a:ext uri="{28A0092B-C50C-407E-A947-70E740481C1C}">
                <a14:useLocalDpi xmlns:a14="http://schemas.microsoft.com/office/drawing/2010/main" val="0"/>
              </a:ext>
            </a:extLst>
          </a:blip>
          <a:srcRect r="16005"/>
          <a:stretch>
            <a:fillRect/>
          </a:stretch>
        </p:blipFill>
        <p:spPr bwMode="auto">
          <a:xfrm>
            <a:off x="6644931" y="1054156"/>
            <a:ext cx="2394957" cy="1798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651940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540" y="534289"/>
            <a:ext cx="4244508" cy="3242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4344" y="164957"/>
            <a:ext cx="3350276" cy="369332"/>
          </a:xfrm>
          <a:prstGeom prst="rect">
            <a:avLst/>
          </a:prstGeom>
        </p:spPr>
        <p:txBody>
          <a:bodyPr wrap="none">
            <a:spAutoFit/>
          </a:bodyPr>
          <a:lstStyle/>
          <a:p>
            <a:pPr algn="ctr">
              <a:spcAft>
                <a:spcPts val="0"/>
              </a:spcAft>
            </a:pPr>
            <a:r>
              <a:rPr lang="en-GB" b="1" dirty="0">
                <a:latin typeface="Times New Roman" panose="02020603050405020304" pitchFamily="18" charset="0"/>
                <a:ea typeface="Times New Roman" panose="02020603050405020304" pitchFamily="18" charset="0"/>
              </a:rPr>
              <a:t>Table 1. Rate of settlement data.</a:t>
            </a:r>
            <a:endParaRPr lang="en-US" dirty="0">
              <a:effectLst/>
              <a:latin typeface="Times New Roman" panose="02020603050405020304" pitchFamily="18" charset="0"/>
              <a:ea typeface="Times New Roman" panose="02020603050405020304" pitchFamily="18" charset="0"/>
            </a:endParaRPr>
          </a:p>
        </p:txBody>
      </p:sp>
      <p:sp>
        <p:nvSpPr>
          <p:cNvPr id="4" name="TextBox 3"/>
          <p:cNvSpPr txBox="1"/>
          <p:nvPr/>
        </p:nvSpPr>
        <p:spPr>
          <a:xfrm>
            <a:off x="4716166" y="2427214"/>
            <a:ext cx="550151" cy="307777"/>
          </a:xfrm>
          <a:prstGeom prst="rect">
            <a:avLst/>
          </a:prstGeom>
          <a:noFill/>
        </p:spPr>
        <p:txBody>
          <a:bodyPr wrap="none" rtlCol="0">
            <a:spAutoFit/>
          </a:bodyPr>
          <a:lstStyle>
            <a:defPPr>
              <a:defRPr lang="en-US"/>
            </a:defPPr>
            <a:lvl1pPr>
              <a:defRPr sz="2400" b="1">
                <a:solidFill>
                  <a:srgbClr val="C00000"/>
                </a:solidFill>
              </a:defRPr>
            </a:lvl1pPr>
          </a:lstStyle>
          <a:p>
            <a:r>
              <a:rPr lang="en-US" sz="1400" dirty="0" smtClean="0">
                <a:solidFill>
                  <a:srgbClr val="0000FF"/>
                </a:solidFill>
              </a:rPr>
              <a:t>1081</a:t>
            </a:r>
            <a:endParaRPr lang="en-US" sz="1400" dirty="0">
              <a:solidFill>
                <a:srgbClr val="0000FF"/>
              </a:solidFill>
            </a:endParaRPr>
          </a:p>
        </p:txBody>
      </p:sp>
      <p:sp>
        <p:nvSpPr>
          <p:cNvPr id="5" name="TextBox 4"/>
          <p:cNvSpPr txBox="1"/>
          <p:nvPr/>
        </p:nvSpPr>
        <p:spPr>
          <a:xfrm>
            <a:off x="5955171" y="2427214"/>
            <a:ext cx="598241" cy="307777"/>
          </a:xfrm>
          <a:prstGeom prst="rect">
            <a:avLst/>
          </a:prstGeom>
          <a:noFill/>
        </p:spPr>
        <p:txBody>
          <a:bodyPr wrap="none" rtlCol="0">
            <a:spAutoFit/>
          </a:bodyPr>
          <a:lstStyle>
            <a:defPPr>
              <a:defRPr lang="en-US"/>
            </a:defPPr>
            <a:lvl1pPr>
              <a:defRPr sz="2400" b="1">
                <a:solidFill>
                  <a:srgbClr val="C00000"/>
                </a:solidFill>
              </a:defRPr>
            </a:lvl1pPr>
          </a:lstStyle>
          <a:p>
            <a:r>
              <a:rPr lang="en-US" sz="1400" dirty="0" smtClean="0">
                <a:solidFill>
                  <a:srgbClr val="0000FF"/>
                </a:solidFill>
              </a:rPr>
              <a:t>0.108</a:t>
            </a:r>
            <a:endParaRPr lang="en-US" sz="1400" dirty="0">
              <a:solidFill>
                <a:srgbClr val="0000FF"/>
              </a:solidFill>
            </a:endParaRPr>
          </a:p>
        </p:txBody>
      </p:sp>
    </p:spTree>
    <p:extLst>
      <p:ext uri="{BB962C8B-B14F-4D97-AF65-F5344CB8AC3E}">
        <p14:creationId xmlns:p14="http://schemas.microsoft.com/office/powerpoint/2010/main" val="364058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2849" y="504495"/>
            <a:ext cx="8861151" cy="3139321"/>
          </a:xfrm>
          <a:prstGeom prst="rect">
            <a:avLst/>
          </a:prstGeom>
        </p:spPr>
        <p:txBody>
          <a:bodyPr wrap="square">
            <a:spAutoFit/>
          </a:bodyPr>
          <a:lstStyle/>
          <a:p>
            <a:pPr algn="just"/>
            <a:r>
              <a:rPr lang="en-US" b="1" dirty="0">
                <a:ea typeface="Times New Roman" panose="02020603050405020304" pitchFamily="18" charset="0"/>
                <a:cs typeface="Traditional Arabic" panose="02020603050405020304" pitchFamily="18" charset="-78"/>
              </a:rPr>
              <a:t>A foundation is to be constructed at a site where the soil profile is shown in </a:t>
            </a:r>
            <a:r>
              <a:rPr lang="en-US" b="1" dirty="0">
                <a:solidFill>
                  <a:srgbClr val="FF0000"/>
                </a:solidFill>
                <a:ea typeface="Times New Roman" panose="02020603050405020304" pitchFamily="18" charset="0"/>
                <a:cs typeface="Traditional Arabic" panose="02020603050405020304" pitchFamily="18" charset="-78"/>
              </a:rPr>
              <a:t>Fig. 1</a:t>
            </a:r>
            <a:r>
              <a:rPr lang="en-US" b="1" dirty="0">
                <a:ea typeface="Times New Roman" panose="02020603050405020304" pitchFamily="18" charset="0"/>
                <a:cs typeface="Traditional Arabic" panose="02020603050405020304" pitchFamily="18" charset="-78"/>
              </a:rPr>
              <a:t>. The total load is </a:t>
            </a:r>
            <a:r>
              <a:rPr lang="en-US" b="1" dirty="0">
                <a:solidFill>
                  <a:srgbClr val="0000FF"/>
                </a:solidFill>
                <a:ea typeface="Times New Roman" panose="02020603050405020304" pitchFamily="18" charset="0"/>
                <a:cs typeface="Traditional Arabic" panose="02020603050405020304" pitchFamily="18" charset="-78"/>
              </a:rPr>
              <a:t>4000</a:t>
            </a:r>
            <a:r>
              <a:rPr lang="en-US" b="1" dirty="0">
                <a:ea typeface="Times New Roman" panose="02020603050405020304" pitchFamily="18" charset="0"/>
                <a:cs typeface="Traditional Arabic" panose="02020603050405020304" pitchFamily="18" charset="-78"/>
              </a:rPr>
              <a:t> </a:t>
            </a:r>
            <a:r>
              <a:rPr lang="en-US" b="1" dirty="0" err="1">
                <a:solidFill>
                  <a:srgbClr val="0000FF"/>
                </a:solidFill>
                <a:ea typeface="Times New Roman" panose="02020603050405020304" pitchFamily="18" charset="0"/>
                <a:cs typeface="Traditional Arabic" panose="02020603050405020304" pitchFamily="18" charset="-78"/>
              </a:rPr>
              <a:t>kN</a:t>
            </a:r>
            <a:r>
              <a:rPr lang="en-US" b="1" dirty="0">
                <a:ea typeface="Times New Roman" panose="02020603050405020304" pitchFamily="18" charset="0"/>
                <a:cs typeface="Traditional Arabic" panose="02020603050405020304" pitchFamily="18" charset="-78"/>
              </a:rPr>
              <a:t> , which includes the weight of the structure and foundation. </a:t>
            </a:r>
            <a:endParaRPr lang="en-US" b="1" dirty="0" smtClean="0">
              <a:ea typeface="Times New Roman" panose="02020603050405020304" pitchFamily="18" charset="0"/>
              <a:cs typeface="Traditional Arabic" panose="02020603050405020304" pitchFamily="18" charset="-78"/>
            </a:endParaRPr>
          </a:p>
          <a:p>
            <a:pPr algn="just"/>
            <a:endParaRPr lang="en-US" b="1" dirty="0">
              <a:ea typeface="Times New Roman" panose="02020603050405020304" pitchFamily="18" charset="0"/>
              <a:cs typeface="Traditional Arabic" panose="02020603050405020304" pitchFamily="18" charset="-78"/>
            </a:endParaRPr>
          </a:p>
          <a:p>
            <a:pPr algn="just"/>
            <a:r>
              <a:rPr lang="en-US" b="1" dirty="0" smtClean="0">
                <a:ea typeface="Times New Roman" panose="02020603050405020304" pitchFamily="18" charset="0"/>
                <a:cs typeface="Traditional Arabic" panose="02020603050405020304" pitchFamily="18" charset="-78"/>
              </a:rPr>
              <a:t>A </a:t>
            </a:r>
            <a:r>
              <a:rPr lang="en-US" b="1" dirty="0">
                <a:solidFill>
                  <a:srgbClr val="0000FF"/>
                </a:solidFill>
                <a:ea typeface="Times New Roman" panose="02020603050405020304" pitchFamily="18" charset="0"/>
                <a:cs typeface="Traditional Arabic" panose="02020603050405020304" pitchFamily="18" charset="-78"/>
              </a:rPr>
              <a:t>sample</a:t>
            </a:r>
            <a:r>
              <a:rPr lang="en-US" b="1" dirty="0">
                <a:ea typeface="Times New Roman" panose="02020603050405020304" pitchFamily="18" charset="0"/>
                <a:cs typeface="Traditional Arabic" panose="02020603050405020304" pitchFamily="18" charset="-78"/>
              </a:rPr>
              <a:t> was obtained by a Shelby tube sampler from the </a:t>
            </a:r>
            <a:r>
              <a:rPr lang="en-US" b="1" dirty="0" err="1">
                <a:ea typeface="Times New Roman" panose="02020603050405020304" pitchFamily="18" charset="0"/>
                <a:cs typeface="Traditional Arabic" panose="02020603050405020304" pitchFamily="18" charset="-78"/>
              </a:rPr>
              <a:t>midheight</a:t>
            </a:r>
            <a:r>
              <a:rPr lang="en-US" b="1" dirty="0">
                <a:ea typeface="Times New Roman" panose="02020603050405020304" pitchFamily="18" charset="0"/>
                <a:cs typeface="Traditional Arabic" panose="02020603050405020304" pitchFamily="18" charset="-78"/>
              </a:rPr>
              <a:t> of the clay layer and a consolidation test was conducted on a portion of this sample. The sample thickness was </a:t>
            </a:r>
            <a:r>
              <a:rPr lang="en-US" b="1" dirty="0">
                <a:solidFill>
                  <a:srgbClr val="0000FF"/>
                </a:solidFill>
                <a:ea typeface="Times New Roman" panose="02020603050405020304" pitchFamily="18" charset="0"/>
                <a:cs typeface="Traditional Arabic" panose="02020603050405020304" pitchFamily="18" charset="-78"/>
              </a:rPr>
              <a:t>19</a:t>
            </a:r>
            <a:r>
              <a:rPr lang="en-US" b="1" dirty="0">
                <a:ea typeface="Times New Roman" panose="02020603050405020304" pitchFamily="18" charset="0"/>
                <a:cs typeface="Traditional Arabic" panose="02020603050405020304" pitchFamily="18" charset="-78"/>
              </a:rPr>
              <a:t> mm and drainage was allowed from </a:t>
            </a:r>
            <a:r>
              <a:rPr lang="en-US" b="1" dirty="0">
                <a:solidFill>
                  <a:srgbClr val="0000FF"/>
                </a:solidFill>
                <a:ea typeface="Times New Roman" panose="02020603050405020304" pitchFamily="18" charset="0"/>
                <a:cs typeface="Traditional Arabic" panose="02020603050405020304" pitchFamily="18" charset="-78"/>
              </a:rPr>
              <a:t>both</a:t>
            </a:r>
            <a:r>
              <a:rPr lang="en-US" b="1" dirty="0">
                <a:ea typeface="Times New Roman" panose="02020603050405020304" pitchFamily="18" charset="0"/>
                <a:cs typeface="Traditional Arabic" panose="02020603050405020304" pitchFamily="18" charset="-78"/>
              </a:rPr>
              <a:t> the top and bottom of the sample. For the first load increment, the sample reached </a:t>
            </a:r>
            <a:r>
              <a:rPr lang="en-US" b="1" dirty="0">
                <a:solidFill>
                  <a:srgbClr val="0000FF"/>
                </a:solidFill>
                <a:ea typeface="Times New Roman" panose="02020603050405020304" pitchFamily="18" charset="0"/>
                <a:cs typeface="Traditional Arabic" panose="02020603050405020304" pitchFamily="18" charset="-78"/>
              </a:rPr>
              <a:t>40</a:t>
            </a:r>
            <a:r>
              <a:rPr lang="en-US" b="1" dirty="0">
                <a:ea typeface="Times New Roman" panose="02020603050405020304" pitchFamily="18" charset="0"/>
                <a:cs typeface="Traditional Arabic" panose="02020603050405020304" pitchFamily="18" charset="-78"/>
              </a:rPr>
              <a:t>% compression in </a:t>
            </a:r>
            <a:r>
              <a:rPr lang="en-US" b="1" dirty="0">
                <a:solidFill>
                  <a:srgbClr val="0000FF"/>
                </a:solidFill>
                <a:ea typeface="Times New Roman" panose="02020603050405020304" pitchFamily="18" charset="0"/>
                <a:cs typeface="Traditional Arabic" panose="02020603050405020304" pitchFamily="18" charset="-78"/>
              </a:rPr>
              <a:t>60</a:t>
            </a:r>
            <a:r>
              <a:rPr lang="en-US" b="1" dirty="0">
                <a:ea typeface="Times New Roman" panose="02020603050405020304" pitchFamily="18" charset="0"/>
                <a:cs typeface="Traditional Arabic" panose="02020603050405020304" pitchFamily="18" charset="-78"/>
              </a:rPr>
              <a:t> min. </a:t>
            </a:r>
            <a:endParaRPr lang="en-US" b="1" dirty="0" smtClean="0">
              <a:ea typeface="Times New Roman" panose="02020603050405020304" pitchFamily="18" charset="0"/>
              <a:cs typeface="Traditional Arabic" panose="02020603050405020304" pitchFamily="18" charset="-78"/>
            </a:endParaRPr>
          </a:p>
          <a:p>
            <a:pPr algn="just"/>
            <a:endParaRPr lang="en-US" b="1" dirty="0">
              <a:ea typeface="Times New Roman" panose="02020603050405020304" pitchFamily="18" charset="0"/>
              <a:cs typeface="Traditional Arabic" panose="02020603050405020304" pitchFamily="18" charset="-78"/>
            </a:endParaRPr>
          </a:p>
          <a:p>
            <a:pPr algn="just"/>
            <a:r>
              <a:rPr lang="en-US" b="1" dirty="0" smtClean="0">
                <a:ea typeface="Times New Roman" panose="02020603050405020304" pitchFamily="18" charset="0"/>
                <a:cs typeface="Traditional Arabic" panose="02020603050405020304" pitchFamily="18" charset="-78"/>
              </a:rPr>
              <a:t>The </a:t>
            </a:r>
            <a:r>
              <a:rPr lang="en-US" b="1" dirty="0">
                <a:ea typeface="Times New Roman" panose="02020603050405020304" pitchFamily="18" charset="0"/>
                <a:cs typeface="Traditional Arabic" panose="02020603050405020304" pitchFamily="18" charset="-78"/>
              </a:rPr>
              <a:t>relationship between the void ratio and the logarithm of consolidation pressure is shown in </a:t>
            </a:r>
            <a:r>
              <a:rPr lang="en-US" b="1" dirty="0">
                <a:solidFill>
                  <a:srgbClr val="0000FF"/>
                </a:solidFill>
                <a:ea typeface="Times New Roman" panose="02020603050405020304" pitchFamily="18" charset="0"/>
                <a:cs typeface="Traditional Arabic" panose="02020603050405020304" pitchFamily="18" charset="-78"/>
              </a:rPr>
              <a:t>Fig</a:t>
            </a:r>
            <a:r>
              <a:rPr lang="en-US" b="1" dirty="0">
                <a:solidFill>
                  <a:srgbClr val="FF0000"/>
                </a:solidFill>
                <a:ea typeface="Times New Roman" panose="02020603050405020304" pitchFamily="18" charset="0"/>
                <a:cs typeface="Traditional Arabic" panose="02020603050405020304" pitchFamily="18" charset="-78"/>
              </a:rPr>
              <a:t>. </a:t>
            </a:r>
            <a:r>
              <a:rPr lang="en-US" b="1" dirty="0">
                <a:solidFill>
                  <a:srgbClr val="0000FF"/>
                </a:solidFill>
                <a:ea typeface="Times New Roman" panose="02020603050405020304" pitchFamily="18" charset="0"/>
                <a:cs typeface="Traditional Arabic" panose="02020603050405020304" pitchFamily="18" charset="-78"/>
              </a:rPr>
              <a:t>2.</a:t>
            </a:r>
            <a:r>
              <a:rPr lang="en-US" b="1" dirty="0">
                <a:solidFill>
                  <a:srgbClr val="FF0000"/>
                </a:solidFill>
                <a:ea typeface="Times New Roman" panose="02020603050405020304" pitchFamily="18" charset="0"/>
                <a:cs typeface="Traditional Arabic" panose="02020603050405020304" pitchFamily="18" charset="-78"/>
              </a:rPr>
              <a:t> </a:t>
            </a:r>
            <a:r>
              <a:rPr lang="en-US" b="1" dirty="0">
                <a:ea typeface="Times New Roman" panose="02020603050405020304" pitchFamily="18" charset="0"/>
                <a:cs typeface="Traditional Arabic" panose="02020603050405020304" pitchFamily="18" charset="-78"/>
              </a:rPr>
              <a:t>The results of the consolidation test  indicated that the natural (or initial) void ratio of the clay  (</a:t>
            </a:r>
            <a:r>
              <a:rPr lang="en-US" b="1" dirty="0">
                <a:solidFill>
                  <a:srgbClr val="0000FF"/>
                </a:solidFill>
                <a:ea typeface="Times New Roman" panose="02020603050405020304" pitchFamily="18" charset="0"/>
                <a:cs typeface="Traditional Arabic" panose="02020603050405020304" pitchFamily="18" charset="-78"/>
              </a:rPr>
              <a:t>e</a:t>
            </a:r>
            <a:r>
              <a:rPr lang="en-US" b="1" baseline="-25000" dirty="0">
                <a:solidFill>
                  <a:srgbClr val="0000FF"/>
                </a:solidFill>
                <a:ea typeface="Times New Roman" panose="02020603050405020304" pitchFamily="18" charset="0"/>
                <a:cs typeface="Traditional Arabic" panose="02020603050405020304" pitchFamily="18" charset="-78"/>
              </a:rPr>
              <a:t>0</a:t>
            </a:r>
            <a:r>
              <a:rPr lang="en-US" b="1" dirty="0">
                <a:ea typeface="Times New Roman" panose="02020603050405020304" pitchFamily="18" charset="0"/>
                <a:cs typeface="Traditional Arabic" panose="02020603050405020304" pitchFamily="18" charset="-78"/>
              </a:rPr>
              <a:t>) is </a:t>
            </a:r>
            <a:r>
              <a:rPr lang="en-US" b="1" dirty="0">
                <a:solidFill>
                  <a:srgbClr val="0000FF"/>
                </a:solidFill>
                <a:ea typeface="Times New Roman" panose="02020603050405020304" pitchFamily="18" charset="0"/>
                <a:cs typeface="Traditional Arabic" panose="02020603050405020304" pitchFamily="18" charset="-78"/>
              </a:rPr>
              <a:t>1.06</a:t>
            </a:r>
            <a:r>
              <a:rPr lang="en-US" b="1" dirty="0">
                <a:ea typeface="Times New Roman" panose="02020603050405020304" pitchFamily="18" charset="0"/>
                <a:cs typeface="Traditional Arabic" panose="02020603050405020304" pitchFamily="18" charset="-78"/>
              </a:rPr>
              <a:t> </a:t>
            </a:r>
            <a:r>
              <a:rPr lang="en-US" b="1" dirty="0" smtClean="0">
                <a:ea typeface="Times New Roman" panose="02020603050405020304" pitchFamily="18" charset="0"/>
                <a:cs typeface="Traditional Arabic" panose="02020603050405020304" pitchFamily="18" charset="-78"/>
              </a:rPr>
              <a:t>.</a:t>
            </a:r>
            <a:endParaRPr lang="en-US" b="1" dirty="0"/>
          </a:p>
        </p:txBody>
      </p:sp>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5958" y="3427423"/>
            <a:ext cx="3314932" cy="32057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40147" y="130428"/>
            <a:ext cx="1770036" cy="461665"/>
          </a:xfrm>
          <a:prstGeom prst="rect">
            <a:avLst/>
          </a:prstGeom>
        </p:spPr>
        <p:txBody>
          <a:bodyPr wrap="none">
            <a:spAutoFit/>
          </a:bodyPr>
          <a:lstStyle/>
          <a:p>
            <a:r>
              <a:rPr lang="en-US" sz="2400" b="1" u="sng" dirty="0" smtClean="0">
                <a:solidFill>
                  <a:srgbClr val="FF0000"/>
                </a:solidFill>
                <a:ea typeface="Times New Roman" panose="02020603050405020304" pitchFamily="18" charset="0"/>
                <a:cs typeface="Traditional Arabic" panose="02020603050405020304" pitchFamily="18" charset="-78"/>
              </a:rPr>
              <a:t>FINAL EXAM</a:t>
            </a:r>
            <a:endParaRPr lang="en-US" sz="2400" u="sng" dirty="0">
              <a:solidFill>
                <a:srgbClr val="FF0000"/>
              </a:solidFill>
            </a:endParaRPr>
          </a:p>
        </p:txBody>
      </p:sp>
      <p:sp>
        <p:nvSpPr>
          <p:cNvPr id="5" name="Rectangle 4"/>
          <p:cNvSpPr/>
          <p:nvPr/>
        </p:nvSpPr>
        <p:spPr>
          <a:xfrm>
            <a:off x="1809459" y="4568637"/>
            <a:ext cx="853119" cy="461665"/>
          </a:xfrm>
          <a:prstGeom prst="rect">
            <a:avLst/>
          </a:prstGeom>
        </p:spPr>
        <p:txBody>
          <a:bodyPr wrap="none">
            <a:spAutoFit/>
          </a:bodyPr>
          <a:lstStyle/>
          <a:p>
            <a:r>
              <a:rPr lang="en-US" sz="2400" b="1" u="sng" dirty="0" smtClean="0">
                <a:ea typeface="Times New Roman" panose="02020603050405020304" pitchFamily="18" charset="0"/>
                <a:cs typeface="Traditional Arabic" panose="02020603050405020304" pitchFamily="18" charset="-78"/>
              </a:rPr>
              <a:t>Fig. 1</a:t>
            </a:r>
            <a:endParaRPr lang="en-US" sz="2400" u="sng" dirty="0"/>
          </a:p>
        </p:txBody>
      </p:sp>
    </p:spTree>
    <p:extLst>
      <p:ext uri="{BB962C8B-B14F-4D97-AF65-F5344CB8AC3E}">
        <p14:creationId xmlns:p14="http://schemas.microsoft.com/office/powerpoint/2010/main" val="395433613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3312" y="727488"/>
            <a:ext cx="4787154" cy="5016758"/>
          </a:xfrm>
          <a:prstGeom prst="rect">
            <a:avLst/>
          </a:prstGeom>
        </p:spPr>
        <p:txBody>
          <a:bodyPr wrap="square">
            <a:spAutoFit/>
          </a:bodyPr>
          <a:lstStyle/>
          <a:p>
            <a:pPr marL="346075" marR="228600" lvl="0" indent="-346075" algn="just">
              <a:buFont typeface="+mj-lt"/>
              <a:buAutoNum type="alphaLcPeriod"/>
            </a:pPr>
            <a:r>
              <a:rPr lang="en-US" sz="2000" b="1" dirty="0">
                <a:ea typeface="Times New Roman" panose="02020603050405020304" pitchFamily="18" charset="0"/>
                <a:cs typeface="Traditional Arabic" panose="02020603050405020304" pitchFamily="18" charset="-78"/>
              </a:rPr>
              <a:t>The ultimate consolidation settlement  of the clay layer.</a:t>
            </a:r>
          </a:p>
          <a:p>
            <a:pPr marL="346075" indent="-346075" algn="just">
              <a:spcAft>
                <a:spcPts val="0"/>
              </a:spcAft>
              <a:buFont typeface="+mj-lt"/>
              <a:buAutoNum type="alphaLcPeriod"/>
            </a:pPr>
            <a:r>
              <a:rPr lang="en-US" sz="2000" b="1" dirty="0" smtClean="0">
                <a:ea typeface="Times New Roman" panose="02020603050405020304" pitchFamily="18" charset="0"/>
                <a:cs typeface="Traditional Arabic" panose="02020603050405020304" pitchFamily="18" charset="-78"/>
              </a:rPr>
              <a:t>How </a:t>
            </a:r>
            <a:r>
              <a:rPr lang="en-US" sz="2000" b="1" dirty="0">
                <a:ea typeface="Times New Roman" panose="02020603050405020304" pitchFamily="18" charset="0"/>
                <a:cs typeface="Traditional Arabic" panose="02020603050405020304" pitchFamily="18" charset="-78"/>
              </a:rPr>
              <a:t>many years will it take for </a:t>
            </a:r>
            <a:r>
              <a:rPr lang="en-US" sz="2000" b="1" dirty="0">
                <a:solidFill>
                  <a:srgbClr val="0000FF"/>
                </a:solidFill>
                <a:ea typeface="Times New Roman" panose="02020603050405020304" pitchFamily="18" charset="0"/>
                <a:cs typeface="Traditional Arabic" panose="02020603050405020304" pitchFamily="18" charset="-78"/>
              </a:rPr>
              <a:t>50%</a:t>
            </a:r>
            <a:r>
              <a:rPr lang="en-US" sz="2000" b="1" dirty="0">
                <a:ea typeface="Times New Roman" panose="02020603050405020304" pitchFamily="18" charset="0"/>
                <a:cs typeface="Traditional Arabic" panose="02020603050405020304" pitchFamily="18" charset="-78"/>
              </a:rPr>
              <a:t> of the expected total settlement to take place?</a:t>
            </a:r>
          </a:p>
          <a:p>
            <a:pPr marL="346075" indent="-346075" algn="just">
              <a:spcAft>
                <a:spcPts val="0"/>
              </a:spcAft>
              <a:buFont typeface="+mj-lt"/>
              <a:buAutoNum type="alphaLcPeriod"/>
            </a:pPr>
            <a:r>
              <a:rPr lang="en-US" sz="2000" b="1" dirty="0" smtClean="0">
                <a:ea typeface="Times New Roman" panose="02020603050405020304" pitchFamily="18" charset="0"/>
                <a:cs typeface="Traditional Arabic" panose="02020603050405020304" pitchFamily="18" charset="-78"/>
              </a:rPr>
              <a:t>Compute </a:t>
            </a:r>
            <a:r>
              <a:rPr lang="en-US" sz="2000" b="1" dirty="0">
                <a:ea typeface="Times New Roman" panose="02020603050405020304" pitchFamily="18" charset="0"/>
                <a:cs typeface="Traditional Arabic" panose="02020603050405020304" pitchFamily="18" charset="-78"/>
              </a:rPr>
              <a:t>the amount of consolidation settlement that will occur in </a:t>
            </a:r>
            <a:r>
              <a:rPr lang="en-US" sz="2000" b="1" dirty="0" smtClean="0">
                <a:solidFill>
                  <a:srgbClr val="0000FF"/>
                </a:solidFill>
                <a:ea typeface="Times New Roman" panose="02020603050405020304" pitchFamily="18" charset="0"/>
                <a:cs typeface="Traditional Arabic" panose="02020603050405020304" pitchFamily="18" charset="-78"/>
              </a:rPr>
              <a:t>17 </a:t>
            </a:r>
            <a:r>
              <a:rPr lang="en-US" sz="2000" b="1" dirty="0">
                <a:solidFill>
                  <a:srgbClr val="0000FF"/>
                </a:solidFill>
                <a:ea typeface="Times New Roman" panose="02020603050405020304" pitchFamily="18" charset="0"/>
                <a:cs typeface="Traditional Arabic" panose="02020603050405020304" pitchFamily="18" charset="-78"/>
              </a:rPr>
              <a:t>years.</a:t>
            </a:r>
          </a:p>
          <a:p>
            <a:pPr marL="346075" indent="-346075" algn="just">
              <a:spcAft>
                <a:spcPts val="0"/>
              </a:spcAft>
              <a:buFont typeface="+mj-lt"/>
              <a:buAutoNum type="alphaLcPeriod"/>
            </a:pPr>
            <a:r>
              <a:rPr lang="en-US" sz="2000" b="1" dirty="0" smtClean="0">
                <a:ea typeface="Times New Roman" panose="02020603050405020304" pitchFamily="18" charset="0"/>
                <a:cs typeface="Traditional Arabic" panose="02020603050405020304" pitchFamily="18" charset="-78"/>
              </a:rPr>
              <a:t>How </a:t>
            </a:r>
            <a:r>
              <a:rPr lang="en-US" sz="2000" b="1" dirty="0">
                <a:ea typeface="Times New Roman" panose="02020603050405020304" pitchFamily="18" charset="0"/>
                <a:cs typeface="Traditional Arabic" panose="02020603050405020304" pitchFamily="18" charset="-78"/>
              </a:rPr>
              <a:t>many years will it take for a consolidation settlement of  </a:t>
            </a:r>
            <a:r>
              <a:rPr lang="en-US" sz="2000" b="1" dirty="0">
                <a:solidFill>
                  <a:srgbClr val="0000FF"/>
                </a:solidFill>
                <a:ea typeface="Times New Roman" panose="02020603050405020304" pitchFamily="18" charset="0"/>
                <a:cs typeface="Traditional Arabic" panose="02020603050405020304" pitchFamily="18" charset="-78"/>
              </a:rPr>
              <a:t>4 </a:t>
            </a:r>
            <a:r>
              <a:rPr lang="en-US" sz="2000" b="1" dirty="0" smtClean="0">
                <a:solidFill>
                  <a:srgbClr val="0000FF"/>
                </a:solidFill>
                <a:ea typeface="Times New Roman" panose="02020603050405020304" pitchFamily="18" charset="0"/>
                <a:cs typeface="Traditional Arabic" panose="02020603050405020304" pitchFamily="18" charset="-78"/>
              </a:rPr>
              <a:t>mm </a:t>
            </a:r>
            <a:r>
              <a:rPr lang="en-US" sz="2000" b="1" dirty="0">
                <a:ea typeface="Times New Roman" panose="02020603050405020304" pitchFamily="18" charset="0"/>
                <a:cs typeface="Traditional Arabic" panose="02020603050405020304" pitchFamily="18" charset="-78"/>
              </a:rPr>
              <a:t>to take place?</a:t>
            </a:r>
          </a:p>
          <a:p>
            <a:pPr marL="346075" indent="-346075" algn="just">
              <a:buFont typeface="+mj-lt"/>
              <a:buAutoNum type="alphaLcPeriod"/>
            </a:pPr>
            <a:r>
              <a:rPr lang="en-US" sz="2000" b="1" dirty="0" smtClean="0">
                <a:ea typeface="Times New Roman" panose="02020603050405020304" pitchFamily="18" charset="0"/>
                <a:cs typeface="Traditional Arabic" panose="02020603050405020304" pitchFamily="18" charset="-78"/>
              </a:rPr>
              <a:t>The </a:t>
            </a:r>
            <a:r>
              <a:rPr lang="en-US" sz="2000" b="1" dirty="0">
                <a:ea typeface="Times New Roman" panose="02020603050405020304" pitchFamily="18" charset="0"/>
                <a:cs typeface="Traditional Arabic" panose="02020603050405020304" pitchFamily="18" charset="-78"/>
              </a:rPr>
              <a:t>excess pore water pressure at the middle of the clay layer </a:t>
            </a:r>
            <a:r>
              <a:rPr lang="en-US" sz="2000" b="1" dirty="0" smtClean="0">
                <a:solidFill>
                  <a:srgbClr val="0000FF"/>
                </a:solidFill>
                <a:ea typeface="Times New Roman" panose="02020603050405020304" pitchFamily="18" charset="0"/>
                <a:cs typeface="Traditional Arabic" panose="02020603050405020304" pitchFamily="18" charset="-78"/>
              </a:rPr>
              <a:t>34 </a:t>
            </a:r>
            <a:r>
              <a:rPr lang="en-US" sz="2000" b="1" dirty="0">
                <a:solidFill>
                  <a:srgbClr val="0000FF"/>
                </a:solidFill>
                <a:ea typeface="Times New Roman" panose="02020603050405020304" pitchFamily="18" charset="0"/>
                <a:cs typeface="Traditional Arabic" panose="02020603050405020304" pitchFamily="18" charset="-78"/>
              </a:rPr>
              <a:t>years </a:t>
            </a:r>
            <a:r>
              <a:rPr lang="en-US" sz="2000" b="1" dirty="0">
                <a:ea typeface="Times New Roman" panose="02020603050405020304" pitchFamily="18" charset="0"/>
                <a:cs typeface="Traditional Arabic" panose="02020603050405020304" pitchFamily="18" charset="-78"/>
              </a:rPr>
              <a:t>after the application of footing load</a:t>
            </a:r>
            <a:r>
              <a:rPr lang="en-US" sz="2000" b="1" dirty="0" smtClean="0">
                <a:solidFill>
                  <a:srgbClr val="0000FF"/>
                </a:solidFill>
                <a:ea typeface="Times New Roman" panose="02020603050405020304" pitchFamily="18" charset="0"/>
                <a:cs typeface="Traditional Arabic" panose="02020603050405020304" pitchFamily="18" charset="-78"/>
              </a:rPr>
              <a:t>. (</a:t>
            </a:r>
            <a:r>
              <a:rPr lang="en-GB" sz="2000" b="1" dirty="0" smtClean="0">
                <a:solidFill>
                  <a:srgbClr val="0000FF"/>
                </a:solidFill>
              </a:rPr>
              <a:t>Assume </a:t>
            </a:r>
            <a:r>
              <a:rPr lang="en-GB" sz="2000" b="1" dirty="0">
                <a:solidFill>
                  <a:srgbClr val="0000FF"/>
                </a:solidFill>
              </a:rPr>
              <a:t>the initial excess pore water pressure is equal to the applied total pressure and is constant throughout the clay </a:t>
            </a:r>
            <a:r>
              <a:rPr lang="en-GB" sz="2000" b="1" dirty="0" smtClean="0">
                <a:solidFill>
                  <a:srgbClr val="0000FF"/>
                </a:solidFill>
              </a:rPr>
              <a:t>layer).</a:t>
            </a:r>
            <a:endParaRPr lang="en-US" sz="2000" b="1" dirty="0">
              <a:solidFill>
                <a:srgbClr val="0000FF"/>
              </a:solidFill>
            </a:endParaRPr>
          </a:p>
        </p:txBody>
      </p:sp>
      <p:sp>
        <p:nvSpPr>
          <p:cNvPr id="7" name="Rectangle 6"/>
          <p:cNvSpPr/>
          <p:nvPr/>
        </p:nvSpPr>
        <p:spPr>
          <a:xfrm>
            <a:off x="6348536" y="4464120"/>
            <a:ext cx="853119" cy="461665"/>
          </a:xfrm>
          <a:prstGeom prst="rect">
            <a:avLst/>
          </a:prstGeom>
        </p:spPr>
        <p:txBody>
          <a:bodyPr wrap="none">
            <a:spAutoFit/>
          </a:bodyPr>
          <a:lstStyle/>
          <a:p>
            <a:r>
              <a:rPr lang="en-US" sz="2400" b="1" u="sng" dirty="0" smtClean="0">
                <a:ea typeface="Times New Roman" panose="02020603050405020304" pitchFamily="18" charset="0"/>
                <a:cs typeface="Traditional Arabic" panose="02020603050405020304" pitchFamily="18" charset="-78"/>
              </a:rPr>
              <a:t>Fig. 2</a:t>
            </a:r>
            <a:endParaRPr lang="en-US" sz="2400" u="sng" dirty="0"/>
          </a:p>
        </p:txBody>
      </p:sp>
      <p:sp>
        <p:nvSpPr>
          <p:cNvPr id="8" name="Rectangle 7"/>
          <p:cNvSpPr/>
          <p:nvPr/>
        </p:nvSpPr>
        <p:spPr>
          <a:xfrm>
            <a:off x="113312" y="265823"/>
            <a:ext cx="1340495" cy="461665"/>
          </a:xfrm>
          <a:prstGeom prst="rect">
            <a:avLst/>
          </a:prstGeom>
        </p:spPr>
        <p:txBody>
          <a:bodyPr wrap="none">
            <a:spAutoFit/>
          </a:bodyPr>
          <a:lstStyle/>
          <a:p>
            <a:r>
              <a:rPr lang="en-US" sz="2400" b="1" u="sng" dirty="0" smtClean="0">
                <a:solidFill>
                  <a:srgbClr val="FF0000"/>
                </a:solidFill>
                <a:ea typeface="Times New Roman" panose="02020603050405020304" pitchFamily="18" charset="0"/>
                <a:cs typeface="Traditional Arabic" panose="02020603050405020304" pitchFamily="18" charset="-78"/>
              </a:rPr>
              <a:t>Required</a:t>
            </a:r>
            <a:endParaRPr lang="en-US" sz="2400" u="sng"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718721884"/>
              </p:ext>
            </p:extLst>
          </p:nvPr>
        </p:nvGraphicFramePr>
        <p:xfrm>
          <a:off x="4965553" y="598368"/>
          <a:ext cx="4030529" cy="3278247"/>
        </p:xfrm>
        <a:graphic>
          <a:graphicData uri="http://schemas.openxmlformats.org/presentationml/2006/ole">
            <mc:AlternateContent xmlns:mc="http://schemas.openxmlformats.org/markup-compatibility/2006">
              <mc:Choice xmlns:v="urn:schemas-microsoft-com:vml" Requires="v">
                <p:oleObj spid="_x0000_s86047" name="Plot" r:id="rId3" imgW="6356880" imgH="5195160" progId="Grapher.Document">
                  <p:embed/>
                </p:oleObj>
              </mc:Choice>
              <mc:Fallback>
                <p:oleObj name="Plot" r:id="rId3" imgW="6356880" imgH="5195160" progId="Grapher.Document">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5553" y="598368"/>
                        <a:ext cx="4030529" cy="327824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6717630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4" descr="Rectangul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541" y="193914"/>
            <a:ext cx="3076527" cy="2956621"/>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756" y="193914"/>
            <a:ext cx="4063861" cy="289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541" y="4715990"/>
            <a:ext cx="3247247" cy="988292"/>
          </a:xfrm>
          <a:prstGeom prst="rect">
            <a:avLst/>
          </a:prstGeom>
          <a:noFill/>
          <a:ln w="63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80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375" y="3150535"/>
            <a:ext cx="1532012" cy="656044"/>
          </a:xfrm>
          <a:prstGeom prst="rect">
            <a:avLst/>
          </a:prstGeom>
          <a:noFill/>
          <a:ln w="63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806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1763" y="509683"/>
            <a:ext cx="1113570" cy="798166"/>
          </a:xfrm>
          <a:prstGeom prst="rect">
            <a:avLst/>
          </a:prstGeom>
          <a:solidFill>
            <a:srgbClr val="FFFF00"/>
          </a:solidFill>
          <a:ln w="28575">
            <a:solidFill>
              <a:srgbClr val="FF0000"/>
            </a:solidFill>
          </a:ln>
        </p:spPr>
      </p:pic>
      <p:pic>
        <p:nvPicPr>
          <p:cNvPr id="8807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541" y="3855322"/>
            <a:ext cx="2622118" cy="811925"/>
          </a:xfrm>
          <a:prstGeom prst="rect">
            <a:avLst/>
          </a:prstGeom>
          <a:noFill/>
          <a:ln w="63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4"/>
          <p:cNvPicPr>
            <a:picLocks noChangeAspect="1" noChangeArrowheads="1"/>
          </p:cNvPicPr>
          <p:nvPr/>
        </p:nvPicPr>
        <p:blipFill>
          <a:blip r:embed="rId8" cstate="print"/>
          <a:srcRect/>
          <a:stretch>
            <a:fillRect/>
          </a:stretch>
        </p:blipFill>
        <p:spPr bwMode="auto">
          <a:xfrm>
            <a:off x="4989091" y="3445155"/>
            <a:ext cx="3956275" cy="2837329"/>
          </a:xfrm>
          <a:prstGeom prst="rect">
            <a:avLst/>
          </a:prstGeom>
          <a:noFill/>
        </p:spPr>
      </p:pic>
      <p:pic>
        <p:nvPicPr>
          <p:cNvPr id="8806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7541" y="5801768"/>
            <a:ext cx="4585679" cy="961432"/>
          </a:xfrm>
          <a:prstGeom prst="rect">
            <a:avLst/>
          </a:prstGeom>
          <a:noFill/>
          <a:ln w="63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7948175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531" y="-40583"/>
            <a:ext cx="2378045" cy="634429"/>
          </a:xfrm>
        </p:spPr>
        <p:txBody>
          <a:bodyPr>
            <a:noAutofit/>
          </a:bodyPr>
          <a:lstStyle/>
          <a:p>
            <a:pPr algn="ctr"/>
            <a:r>
              <a:rPr lang="en-US" sz="4000" b="1" u="sng" dirty="0" smtClean="0">
                <a:effectLst>
                  <a:outerShdw blurRad="38100" dist="38100" dir="2700000" algn="tl">
                    <a:srgbClr val="000000">
                      <a:alpha val="43137"/>
                    </a:srgbClr>
                  </a:outerShdw>
                </a:effectLst>
              </a:rPr>
              <a:t>Summary </a:t>
            </a:r>
            <a:endParaRPr lang="en-US" sz="4000"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8152" y="519735"/>
            <a:ext cx="8139365" cy="6196374"/>
          </a:xfrm>
        </p:spPr>
        <p:txBody>
          <a:bodyPr>
            <a:noAutofit/>
          </a:bodyPr>
          <a:lstStyle/>
          <a:p>
            <a:pPr>
              <a:lnSpc>
                <a:spcPct val="75000"/>
              </a:lnSpc>
              <a:buClr>
                <a:schemeClr val="tx1"/>
              </a:buClr>
              <a:buFont typeface="Calibri" panose="020F0502020204030204" pitchFamily="34" charset="0"/>
              <a:buChar char="–"/>
            </a:pPr>
            <a:r>
              <a:rPr lang="en-US" sz="2800" b="1" dirty="0" smtClean="0">
                <a:solidFill>
                  <a:srgbClr val="0070C0"/>
                </a:solidFill>
                <a:latin typeface="+mj-lt"/>
              </a:rPr>
              <a:t> </a:t>
            </a:r>
            <a:r>
              <a:rPr lang="en-US" sz="2800" b="1" dirty="0">
                <a:solidFill>
                  <a:srgbClr val="C00000"/>
                </a:solidFill>
                <a:latin typeface="+mj-lt"/>
              </a:rPr>
              <a:t>Introduction</a:t>
            </a:r>
            <a:r>
              <a:rPr lang="en-US" sz="2800" b="1" dirty="0">
                <a:solidFill>
                  <a:srgbClr val="0000FF"/>
                </a:solidFill>
                <a:latin typeface="+mj-lt"/>
              </a:rPr>
              <a:t> </a:t>
            </a:r>
          </a:p>
          <a:p>
            <a:pPr>
              <a:lnSpc>
                <a:spcPct val="75000"/>
              </a:lnSpc>
              <a:buClr>
                <a:schemeClr val="tx1"/>
              </a:buClr>
              <a:buFont typeface="Calibri" panose="020F0502020204030204" pitchFamily="34" charset="0"/>
              <a:buChar char="–"/>
            </a:pPr>
            <a:r>
              <a:rPr lang="en-US" sz="2800" b="1" dirty="0">
                <a:solidFill>
                  <a:srgbClr val="0000FF"/>
                </a:solidFill>
                <a:latin typeface="+mj-lt"/>
              </a:rPr>
              <a:t> </a:t>
            </a:r>
            <a:r>
              <a:rPr lang="en-US" sz="2800" b="1" dirty="0" smtClean="0">
                <a:solidFill>
                  <a:srgbClr val="C00000"/>
                </a:solidFill>
                <a:latin typeface="+mj-lt"/>
              </a:rPr>
              <a:t>Elastic Settlement</a:t>
            </a:r>
          </a:p>
          <a:p>
            <a:pPr marL="520700" indent="0">
              <a:lnSpc>
                <a:spcPct val="75000"/>
              </a:lnSpc>
              <a:buClr>
                <a:schemeClr val="tx1"/>
              </a:buClr>
              <a:buNone/>
              <a:tabLst>
                <a:tab pos="850900" algn="l"/>
              </a:tabLst>
            </a:pPr>
            <a:r>
              <a:rPr lang="en-US" sz="2000" b="1" dirty="0" smtClean="0">
                <a:solidFill>
                  <a:srgbClr val="7030A0"/>
                </a:solidFill>
                <a:latin typeface="+mj-lt"/>
              </a:rPr>
              <a:t>      Stress distribution</a:t>
            </a:r>
            <a:endParaRPr lang="en-US" sz="2000" b="1" dirty="0">
              <a:solidFill>
                <a:srgbClr val="7030A0"/>
              </a:solidFill>
              <a:latin typeface="+mj-lt"/>
            </a:endParaRPr>
          </a:p>
          <a:p>
            <a:pPr>
              <a:lnSpc>
                <a:spcPct val="75000"/>
              </a:lnSpc>
              <a:buClr>
                <a:schemeClr val="tx1"/>
              </a:buClr>
              <a:buFont typeface="Calibri" panose="020F0502020204030204" pitchFamily="34" charset="0"/>
              <a:buChar char="–"/>
            </a:pPr>
            <a:r>
              <a:rPr lang="en-US" sz="2800" b="1" dirty="0">
                <a:solidFill>
                  <a:srgbClr val="0070C0"/>
                </a:solidFill>
                <a:latin typeface="+mj-lt"/>
              </a:rPr>
              <a:t> </a:t>
            </a:r>
            <a:r>
              <a:rPr lang="en-US" sz="2800" b="1" dirty="0">
                <a:solidFill>
                  <a:srgbClr val="C00000"/>
                </a:solidFill>
                <a:latin typeface="+mj-lt"/>
              </a:rPr>
              <a:t>Consolidation </a:t>
            </a:r>
            <a:r>
              <a:rPr lang="en-US" sz="2800" b="1" dirty="0" smtClean="0">
                <a:solidFill>
                  <a:srgbClr val="C00000"/>
                </a:solidFill>
                <a:latin typeface="+mj-lt"/>
              </a:rPr>
              <a:t>Settlement</a:t>
            </a:r>
          </a:p>
          <a:p>
            <a:pPr marL="0" indent="0">
              <a:lnSpc>
                <a:spcPct val="75000"/>
              </a:lnSpc>
              <a:buClr>
                <a:schemeClr val="tx1"/>
              </a:buClr>
              <a:buNone/>
            </a:pPr>
            <a:r>
              <a:rPr lang="en-US" sz="2400" b="1" dirty="0" smtClean="0">
                <a:solidFill>
                  <a:srgbClr val="0070C0"/>
                </a:solidFill>
                <a:latin typeface="+mj-lt"/>
              </a:rPr>
              <a:t>             </a:t>
            </a:r>
            <a:r>
              <a:rPr lang="en-US" sz="2000" b="1" dirty="0" smtClean="0">
                <a:solidFill>
                  <a:srgbClr val="7030A0"/>
                </a:solidFill>
                <a:latin typeface="+mj-lt"/>
              </a:rPr>
              <a:t>Fundamental of consolidation           Spring analogy</a:t>
            </a:r>
            <a:endParaRPr lang="en-US" sz="2800" b="1" dirty="0">
              <a:solidFill>
                <a:srgbClr val="7030A0"/>
              </a:solidFill>
              <a:latin typeface="+mj-lt"/>
            </a:endParaRPr>
          </a:p>
          <a:p>
            <a:pPr marL="282575" indent="-282575">
              <a:lnSpc>
                <a:spcPct val="75000"/>
              </a:lnSpc>
              <a:buClr>
                <a:schemeClr val="tx1"/>
              </a:buClr>
              <a:buFont typeface="Calibri" panose="020F0502020204030204" pitchFamily="34" charset="0"/>
              <a:buChar char="–"/>
            </a:pPr>
            <a:r>
              <a:rPr lang="en-US" sz="2800" b="1" dirty="0" smtClean="0">
                <a:solidFill>
                  <a:srgbClr val="C00000"/>
                </a:solidFill>
                <a:latin typeface="+mj-lt"/>
              </a:rPr>
              <a:t>Calculation of Settlement from One-Dimensional Primary Consolidation</a:t>
            </a:r>
            <a:r>
              <a:rPr lang="en-US" sz="2800" b="1" dirty="0" smtClean="0">
                <a:solidFill>
                  <a:srgbClr val="0070C0"/>
                </a:solidFill>
                <a:latin typeface="+mj-lt"/>
              </a:rPr>
              <a:t> </a:t>
            </a:r>
          </a:p>
          <a:p>
            <a:pPr marL="0" indent="0">
              <a:lnSpc>
                <a:spcPct val="75000"/>
              </a:lnSpc>
              <a:buClr>
                <a:schemeClr val="tx1"/>
              </a:buClr>
              <a:buNone/>
            </a:pPr>
            <a:r>
              <a:rPr lang="en-US" sz="2800" b="1" dirty="0" smtClean="0">
                <a:solidFill>
                  <a:srgbClr val="0070C0"/>
                </a:solidFill>
                <a:latin typeface="+mj-lt"/>
              </a:rPr>
              <a:t>       </a:t>
            </a:r>
            <a:r>
              <a:rPr lang="en-US" sz="2000" b="1" dirty="0">
                <a:solidFill>
                  <a:srgbClr val="7030A0"/>
                </a:solidFill>
                <a:latin typeface="+mj-lt"/>
              </a:rPr>
              <a:t>From </a:t>
            </a:r>
            <a:r>
              <a:rPr lang="en-US" sz="2000" b="1" dirty="0" smtClean="0">
                <a:solidFill>
                  <a:srgbClr val="7030A0"/>
                </a:solidFill>
                <a:latin typeface="+mj-lt"/>
              </a:rPr>
              <a:t>Phase diagram  </a:t>
            </a:r>
            <a:endParaRPr lang="en-US" sz="2000" b="1" dirty="0">
              <a:solidFill>
                <a:srgbClr val="7030A0"/>
              </a:solidFill>
              <a:latin typeface="+mj-lt"/>
            </a:endParaRPr>
          </a:p>
          <a:p>
            <a:pPr marL="0" indent="0">
              <a:lnSpc>
                <a:spcPct val="75000"/>
              </a:lnSpc>
              <a:buClr>
                <a:schemeClr val="tx1"/>
              </a:buClr>
              <a:buNone/>
            </a:pPr>
            <a:r>
              <a:rPr lang="en-US" sz="2000" b="1" dirty="0" smtClean="0">
                <a:solidFill>
                  <a:srgbClr val="7030A0"/>
                </a:solidFill>
                <a:latin typeface="+mj-lt"/>
              </a:rPr>
              <a:t>                 </a:t>
            </a:r>
          </a:p>
          <a:p>
            <a:pPr marL="0" indent="0">
              <a:lnSpc>
                <a:spcPct val="75000"/>
              </a:lnSpc>
              <a:buClr>
                <a:schemeClr val="tx1"/>
              </a:buClr>
              <a:buNone/>
            </a:pPr>
            <a:r>
              <a:rPr lang="en-US" sz="2000" b="1" dirty="0" smtClean="0">
                <a:solidFill>
                  <a:srgbClr val="7030A0"/>
                </a:solidFill>
                <a:latin typeface="+mj-lt"/>
              </a:rPr>
              <a:t>           Handling of nonlinear stress</a:t>
            </a:r>
          </a:p>
          <a:p>
            <a:pPr>
              <a:lnSpc>
                <a:spcPct val="75000"/>
              </a:lnSpc>
              <a:buClr>
                <a:schemeClr val="tx1"/>
              </a:buClr>
              <a:buFont typeface="Calibri" panose="020F0502020204030204" pitchFamily="34" charset="0"/>
              <a:buChar char="–"/>
            </a:pPr>
            <a:r>
              <a:rPr lang="en-US" sz="2800" b="1" dirty="0" smtClean="0">
                <a:solidFill>
                  <a:srgbClr val="0070C0"/>
                </a:solidFill>
                <a:latin typeface="+mj-lt"/>
              </a:rPr>
              <a:t> </a:t>
            </a:r>
            <a:r>
              <a:rPr lang="en-US" sz="2800" dirty="0">
                <a:solidFill>
                  <a:srgbClr val="C00000"/>
                </a:solidFill>
              </a:rPr>
              <a:t>One-Dimensional Consolidation</a:t>
            </a:r>
            <a:endParaRPr lang="en-US" sz="3600" dirty="0">
              <a:solidFill>
                <a:srgbClr val="C00000"/>
              </a:solidFill>
            </a:endParaRPr>
          </a:p>
          <a:p>
            <a:pPr marL="0" indent="0">
              <a:lnSpc>
                <a:spcPct val="75000"/>
              </a:lnSpc>
              <a:buClr>
                <a:schemeClr val="tx1"/>
              </a:buClr>
              <a:buNone/>
            </a:pPr>
            <a:r>
              <a:rPr lang="en-US" sz="2800" b="1" dirty="0">
                <a:solidFill>
                  <a:srgbClr val="7030A0"/>
                </a:solidFill>
              </a:rPr>
              <a:t>     </a:t>
            </a:r>
            <a:r>
              <a:rPr lang="en-US" sz="2800" b="1" dirty="0" smtClean="0">
                <a:solidFill>
                  <a:srgbClr val="7030A0"/>
                </a:solidFill>
              </a:rPr>
              <a:t>  </a:t>
            </a:r>
            <a:r>
              <a:rPr lang="en-US" sz="2000" b="1" dirty="0" smtClean="0">
                <a:solidFill>
                  <a:srgbClr val="7030A0"/>
                </a:solidFill>
              </a:rPr>
              <a:t>Consolidation </a:t>
            </a:r>
            <a:r>
              <a:rPr lang="en-US" sz="2000" b="1" dirty="0">
                <a:solidFill>
                  <a:srgbClr val="7030A0"/>
                </a:solidFill>
              </a:rPr>
              <a:t>test          m</a:t>
            </a:r>
            <a:r>
              <a:rPr lang="en-US" sz="2000" b="1" baseline="-25000" dirty="0">
                <a:solidFill>
                  <a:srgbClr val="7030A0"/>
                </a:solidFill>
              </a:rPr>
              <a:t>v</a:t>
            </a:r>
            <a:r>
              <a:rPr lang="en-US" sz="2000" b="1" dirty="0">
                <a:solidFill>
                  <a:srgbClr val="7030A0"/>
                </a:solidFill>
              </a:rPr>
              <a:t> , </a:t>
            </a:r>
            <a:r>
              <a:rPr lang="en-US" sz="2000" b="1" dirty="0" err="1">
                <a:solidFill>
                  <a:srgbClr val="7030A0"/>
                </a:solidFill>
              </a:rPr>
              <a:t>a</a:t>
            </a:r>
            <a:r>
              <a:rPr lang="en-US" sz="2000" b="1" baseline="-25000" dirty="0" err="1">
                <a:solidFill>
                  <a:srgbClr val="7030A0"/>
                </a:solidFill>
              </a:rPr>
              <a:t>v</a:t>
            </a:r>
            <a:r>
              <a:rPr lang="en-US" sz="2000" b="1" dirty="0">
                <a:solidFill>
                  <a:srgbClr val="7030A0"/>
                </a:solidFill>
              </a:rPr>
              <a:t> , C</a:t>
            </a:r>
            <a:r>
              <a:rPr lang="en-US" sz="2000" b="1" baseline="-25000" dirty="0">
                <a:solidFill>
                  <a:srgbClr val="7030A0"/>
                </a:solidFill>
              </a:rPr>
              <a:t>c</a:t>
            </a:r>
            <a:r>
              <a:rPr lang="en-US" sz="2000" b="1" dirty="0">
                <a:solidFill>
                  <a:srgbClr val="7030A0"/>
                </a:solidFill>
              </a:rPr>
              <a:t> , C</a:t>
            </a:r>
            <a:r>
              <a:rPr lang="en-US" sz="2000" b="1" baseline="-25000" dirty="0">
                <a:solidFill>
                  <a:srgbClr val="7030A0"/>
                </a:solidFill>
              </a:rPr>
              <a:t>s</a:t>
            </a:r>
            <a:r>
              <a:rPr lang="en-US" sz="2000" b="1" dirty="0">
                <a:solidFill>
                  <a:srgbClr val="7030A0"/>
                </a:solidFill>
              </a:rPr>
              <a:t> , </a:t>
            </a:r>
            <a:r>
              <a:rPr lang="en-US" sz="2000" b="1" dirty="0" err="1">
                <a:solidFill>
                  <a:srgbClr val="7030A0"/>
                </a:solidFill>
                <a:latin typeface="Symbol" panose="05050102010706020507" pitchFamily="18" charset="2"/>
              </a:rPr>
              <a:t>s</a:t>
            </a:r>
            <a:r>
              <a:rPr lang="en-US" sz="2000" b="1" dirty="0" err="1">
                <a:solidFill>
                  <a:srgbClr val="7030A0"/>
                </a:solidFill>
              </a:rPr>
              <a:t>’</a:t>
            </a:r>
            <a:r>
              <a:rPr lang="en-US" sz="2000" b="1" baseline="-25000" dirty="0" err="1">
                <a:solidFill>
                  <a:srgbClr val="7030A0"/>
                </a:solidFill>
              </a:rPr>
              <a:t>c</a:t>
            </a:r>
            <a:r>
              <a:rPr lang="en-US" sz="2000" b="1" dirty="0">
                <a:solidFill>
                  <a:srgbClr val="7030A0"/>
                </a:solidFill>
              </a:rPr>
              <a:t> </a:t>
            </a:r>
            <a:r>
              <a:rPr lang="en-US" sz="2000" b="1" dirty="0">
                <a:solidFill>
                  <a:schemeClr val="tx1">
                    <a:lumMod val="65000"/>
                    <a:lumOff val="35000"/>
                  </a:schemeClr>
                </a:solidFill>
              </a:rPr>
              <a:t>, </a:t>
            </a:r>
            <a:r>
              <a:rPr lang="en-US" sz="2000" b="1" dirty="0">
                <a:solidFill>
                  <a:srgbClr val="7030A0"/>
                </a:solidFill>
              </a:rPr>
              <a:t>NC, OC, OCR, Field Curve</a:t>
            </a:r>
            <a:endParaRPr lang="en-US" sz="2000" b="1" dirty="0" smtClean="0">
              <a:solidFill>
                <a:srgbClr val="0070C0"/>
              </a:solidFill>
              <a:latin typeface="+mj-lt"/>
            </a:endParaRPr>
          </a:p>
          <a:p>
            <a:pPr>
              <a:lnSpc>
                <a:spcPct val="75000"/>
              </a:lnSpc>
              <a:buClr>
                <a:schemeClr val="tx1"/>
              </a:buClr>
              <a:buFont typeface="Calibri" panose="020F0502020204030204" pitchFamily="34" charset="0"/>
              <a:buChar char="–"/>
            </a:pPr>
            <a:r>
              <a:rPr lang="en-US" sz="2800" b="1" dirty="0" smtClean="0">
                <a:solidFill>
                  <a:srgbClr val="0000FF"/>
                </a:solidFill>
                <a:latin typeface="+mj-lt"/>
              </a:rPr>
              <a:t> Time Rate of Consolidation Settlement</a:t>
            </a:r>
          </a:p>
          <a:p>
            <a:pPr marL="0" indent="0">
              <a:lnSpc>
                <a:spcPct val="75000"/>
              </a:lnSpc>
              <a:buClr>
                <a:schemeClr val="tx1"/>
              </a:buClr>
              <a:buNone/>
            </a:pPr>
            <a:r>
              <a:rPr lang="en-US" sz="2000" b="1" dirty="0" smtClean="0">
                <a:solidFill>
                  <a:srgbClr val="7030A0"/>
                </a:solidFill>
                <a:latin typeface="+mj-lt"/>
              </a:rPr>
              <a:t>               1-D </a:t>
            </a:r>
            <a:r>
              <a:rPr lang="en-US" sz="2000" b="1" dirty="0">
                <a:solidFill>
                  <a:srgbClr val="7030A0"/>
                </a:solidFill>
                <a:latin typeface="+mj-lt"/>
              </a:rPr>
              <a:t>theory of </a:t>
            </a:r>
            <a:r>
              <a:rPr lang="en-US" sz="2000" b="1" dirty="0" smtClean="0">
                <a:solidFill>
                  <a:srgbClr val="7030A0"/>
                </a:solidFill>
                <a:latin typeface="+mj-lt"/>
              </a:rPr>
              <a:t>consolidation</a:t>
            </a:r>
          </a:p>
          <a:p>
            <a:pPr marL="0" indent="0">
              <a:lnSpc>
                <a:spcPct val="75000"/>
              </a:lnSpc>
              <a:buClr>
                <a:schemeClr val="tx1"/>
              </a:buClr>
              <a:buNone/>
            </a:pPr>
            <a:r>
              <a:rPr lang="en-US" altLang="en-US" sz="2000" b="1" dirty="0" smtClean="0">
                <a:solidFill>
                  <a:srgbClr val="7030A0"/>
                </a:solidFill>
                <a:latin typeface="+mj-lt"/>
              </a:rPr>
              <a:t>               Degree </a:t>
            </a:r>
            <a:r>
              <a:rPr lang="en-US" altLang="en-US" sz="2000" b="1" dirty="0">
                <a:solidFill>
                  <a:srgbClr val="7030A0"/>
                </a:solidFill>
                <a:latin typeface="+mj-lt"/>
              </a:rPr>
              <a:t>of </a:t>
            </a:r>
            <a:r>
              <a:rPr lang="en-US" altLang="en-US" sz="2000" b="1" dirty="0" smtClean="0">
                <a:solidFill>
                  <a:srgbClr val="7030A0"/>
                </a:solidFill>
                <a:latin typeface="+mj-lt"/>
              </a:rPr>
              <a:t>consolidation, </a:t>
            </a:r>
            <a:r>
              <a:rPr lang="en-US" altLang="en-US" sz="2000" b="1" dirty="0" err="1" smtClean="0">
                <a:solidFill>
                  <a:srgbClr val="7030A0"/>
                </a:solidFill>
                <a:latin typeface="+mj-lt"/>
              </a:rPr>
              <a:t>u</a:t>
            </a:r>
            <a:r>
              <a:rPr lang="en-US" altLang="en-US" sz="2000" b="1" baseline="-25000" dirty="0" err="1" smtClean="0">
                <a:solidFill>
                  <a:srgbClr val="7030A0"/>
                </a:solidFill>
                <a:latin typeface="+mj-lt"/>
              </a:rPr>
              <a:t>z</a:t>
            </a:r>
            <a:r>
              <a:rPr lang="en-US" altLang="en-US" sz="2000" b="1" dirty="0" smtClean="0">
                <a:solidFill>
                  <a:srgbClr val="7030A0"/>
                </a:solidFill>
                <a:latin typeface="+mj-lt"/>
              </a:rPr>
              <a:t> , </a:t>
            </a:r>
            <a:r>
              <a:rPr lang="en-US" altLang="en-US" sz="2000" b="1" dirty="0" err="1" smtClean="0">
                <a:solidFill>
                  <a:srgbClr val="7030A0"/>
                </a:solidFill>
                <a:latin typeface="+mj-lt"/>
              </a:rPr>
              <a:t>U</a:t>
            </a:r>
            <a:r>
              <a:rPr lang="en-US" altLang="en-US" sz="2000" b="1" baseline="-25000" dirty="0" err="1" smtClean="0">
                <a:solidFill>
                  <a:srgbClr val="7030A0"/>
                </a:solidFill>
                <a:latin typeface="+mj-lt"/>
              </a:rPr>
              <a:t>z</a:t>
            </a:r>
            <a:r>
              <a:rPr lang="en-US" altLang="en-US" sz="2000" b="1" baseline="-25000" dirty="0" smtClean="0">
                <a:solidFill>
                  <a:srgbClr val="7030A0"/>
                </a:solidFill>
                <a:latin typeface="+mj-lt"/>
              </a:rPr>
              <a:t>  </a:t>
            </a:r>
            <a:r>
              <a:rPr lang="en-US" altLang="en-US" sz="2000" b="1" dirty="0" smtClean="0">
                <a:solidFill>
                  <a:srgbClr val="7030A0"/>
                </a:solidFill>
                <a:latin typeface="+mj-lt"/>
              </a:rPr>
              <a:t>, U,  </a:t>
            </a:r>
            <a:r>
              <a:rPr lang="en-US" altLang="en-US" sz="2000" b="1" dirty="0" err="1" smtClean="0">
                <a:solidFill>
                  <a:srgbClr val="7030A0"/>
                </a:solidFill>
                <a:latin typeface="+mj-lt"/>
              </a:rPr>
              <a:t>C</a:t>
            </a:r>
            <a:r>
              <a:rPr lang="en-US" altLang="en-US" sz="2000" b="1" baseline="-25000" dirty="0" err="1" smtClean="0">
                <a:solidFill>
                  <a:srgbClr val="7030A0"/>
                </a:solidFill>
                <a:latin typeface="+mj-lt"/>
              </a:rPr>
              <a:t>v</a:t>
            </a:r>
            <a:r>
              <a:rPr lang="en-US" altLang="en-US" sz="2000" b="1" dirty="0" smtClean="0">
                <a:solidFill>
                  <a:srgbClr val="7030A0"/>
                </a:solidFill>
                <a:latin typeface="+mj-lt"/>
              </a:rPr>
              <a:t> </a:t>
            </a:r>
            <a:endParaRPr lang="en-US" sz="2000" b="1" dirty="0">
              <a:solidFill>
                <a:srgbClr val="7030A0"/>
              </a:solidFill>
              <a:latin typeface="+mj-lt"/>
            </a:endParaRPr>
          </a:p>
          <a:p>
            <a:pPr>
              <a:lnSpc>
                <a:spcPct val="75000"/>
              </a:lnSpc>
              <a:buClr>
                <a:schemeClr val="tx1"/>
              </a:buClr>
              <a:buFont typeface="Calibri" panose="020F0502020204030204" pitchFamily="34" charset="0"/>
              <a:buChar char="–"/>
            </a:pPr>
            <a:r>
              <a:rPr lang="en-US" sz="2800" b="1" dirty="0">
                <a:solidFill>
                  <a:srgbClr val="0070C0"/>
                </a:solidFill>
                <a:latin typeface="+mj-lt"/>
              </a:rPr>
              <a:t> </a:t>
            </a:r>
            <a:r>
              <a:rPr lang="en-US" sz="2800" b="1" dirty="0" smtClean="0">
                <a:solidFill>
                  <a:srgbClr val="C00000"/>
                </a:solidFill>
                <a:latin typeface="+mj-lt"/>
              </a:rPr>
              <a:t>Secondary Consolidation Settlement</a:t>
            </a:r>
          </a:p>
          <a:p>
            <a:pPr>
              <a:buClr>
                <a:schemeClr val="tx1"/>
              </a:buClr>
              <a:buFont typeface="Calibri" panose="020F0502020204030204" pitchFamily="34" charset="0"/>
              <a:buChar char="–"/>
            </a:pPr>
            <a:endParaRPr lang="en-US" sz="2800" b="1" dirty="0">
              <a:solidFill>
                <a:srgbClr val="0070C0"/>
              </a:solidFill>
              <a:latin typeface="+mj-lt"/>
            </a:endParaRPr>
          </a:p>
        </p:txBody>
      </p:sp>
      <p:pic>
        <p:nvPicPr>
          <p:cNvPr id="4" name="Picture 3"/>
          <p:cNvPicPr>
            <a:picLocks noChangeAspect="1"/>
          </p:cNvPicPr>
          <p:nvPr/>
        </p:nvPicPr>
        <p:blipFill>
          <a:blip r:embed="rId3"/>
          <a:stretch>
            <a:fillRect/>
          </a:stretch>
        </p:blipFill>
        <p:spPr>
          <a:xfrm>
            <a:off x="5013435" y="3030511"/>
            <a:ext cx="1573382" cy="624466"/>
          </a:xfrm>
          <a:prstGeom prst="rect">
            <a:avLst/>
          </a:prstGeom>
          <a:solidFill>
            <a:srgbClr val="FFFF00"/>
          </a:solidFill>
          <a:ln w="28575">
            <a:solidFill>
              <a:srgbClr val="1C31FC"/>
            </a:solidFill>
          </a:ln>
          <a:effectLst>
            <a:innerShdw blurRad="63500" dist="50800" dir="13500000">
              <a:prstClr val="black">
                <a:alpha val="50000"/>
              </a:prstClr>
            </a:innerShdw>
          </a:effectLst>
        </p:spPr>
      </p:pic>
      <p:sp>
        <p:nvSpPr>
          <p:cNvPr id="5" name="Right Arrow 4"/>
          <p:cNvSpPr/>
          <p:nvPr/>
        </p:nvSpPr>
        <p:spPr>
          <a:xfrm>
            <a:off x="4808483" y="2207173"/>
            <a:ext cx="409904" cy="1576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444531" y="4875386"/>
            <a:ext cx="352101" cy="1629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3876799" y="3345319"/>
            <a:ext cx="756754" cy="2049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77918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7422" y="2256783"/>
            <a:ext cx="5299849" cy="2215991"/>
          </a:xfrm>
          <a:prstGeom prst="rect">
            <a:avLst/>
          </a:prstGeom>
          <a:noFill/>
        </p:spPr>
        <p:txBody>
          <a:bodyPr wrap="none" rtlCol="0">
            <a:spAutoFit/>
          </a:bodyPr>
          <a:lstStyle/>
          <a:p>
            <a:r>
              <a:rPr lang="en-US" sz="13800" dirty="0" smtClean="0">
                <a:solidFill>
                  <a:srgbClr val="7030A0"/>
                </a:solidFill>
                <a:effectLst>
                  <a:outerShdw blurRad="38100" dist="38100" dir="2700000" algn="tl">
                    <a:srgbClr val="000000">
                      <a:alpha val="43137"/>
                    </a:srgbClr>
                  </a:outerShdw>
                </a:effectLst>
                <a:latin typeface="Vivaldi" panose="03020602050506090804" pitchFamily="66" charset="0"/>
              </a:rPr>
              <a:t>The end</a:t>
            </a:r>
            <a:endParaRPr lang="en-US" sz="13800" dirty="0">
              <a:solidFill>
                <a:srgbClr val="7030A0"/>
              </a:solidFill>
              <a:effectLst>
                <a:outerShdw blurRad="38100" dist="38100" dir="2700000" algn="tl">
                  <a:srgbClr val="000000">
                    <a:alpha val="43137"/>
                  </a:srgbClr>
                </a:outerShdw>
              </a:effectLst>
              <a:latin typeface="Vivaldi" panose="03020602050506090804" pitchFamily="66" charset="0"/>
            </a:endParaRPr>
          </a:p>
        </p:txBody>
      </p:sp>
    </p:spTree>
    <p:extLst>
      <p:ext uri="{BB962C8B-B14F-4D97-AF65-F5344CB8AC3E}">
        <p14:creationId xmlns:p14="http://schemas.microsoft.com/office/powerpoint/2010/main" val="1745006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886" y="704322"/>
            <a:ext cx="7600542" cy="461665"/>
          </a:xfrm>
          <a:prstGeom prst="rect">
            <a:avLst/>
          </a:prstGeom>
        </p:spPr>
        <p:txBody>
          <a:bodyPr wrap="none">
            <a:spAutoFit/>
          </a:bodyPr>
          <a:lstStyle/>
          <a:p>
            <a:r>
              <a:rPr lang="en-US" sz="2400" b="1" dirty="0" smtClean="0"/>
              <a:t>Consolidation settlement is the sum of two parts or types:</a:t>
            </a:r>
            <a:endParaRPr lang="en-US" sz="2400" b="1" dirty="0"/>
          </a:p>
        </p:txBody>
      </p:sp>
      <p:sp>
        <p:nvSpPr>
          <p:cNvPr id="6" name="Rectangle 5"/>
          <p:cNvSpPr/>
          <p:nvPr/>
        </p:nvSpPr>
        <p:spPr>
          <a:xfrm>
            <a:off x="205135" y="1252607"/>
            <a:ext cx="4785541" cy="461665"/>
          </a:xfrm>
          <a:prstGeom prst="rect">
            <a:avLst/>
          </a:prstGeom>
        </p:spPr>
        <p:txBody>
          <a:bodyPr wrap="none">
            <a:spAutoFit/>
          </a:bodyPr>
          <a:lstStyle/>
          <a:p>
            <a:r>
              <a:rPr lang="en-US" sz="2400" b="1" dirty="0" smtClean="0">
                <a:solidFill>
                  <a:srgbClr val="C00000"/>
                </a:solidFill>
              </a:rPr>
              <a:t>A. Primary consolidation settlement</a:t>
            </a:r>
            <a:endParaRPr lang="en-US" sz="2400" b="1" dirty="0">
              <a:solidFill>
                <a:srgbClr val="C00000"/>
              </a:solidFill>
            </a:endParaRPr>
          </a:p>
        </p:txBody>
      </p:sp>
      <p:sp>
        <p:nvSpPr>
          <p:cNvPr id="7" name="Rectangle 6"/>
          <p:cNvSpPr/>
          <p:nvPr/>
        </p:nvSpPr>
        <p:spPr>
          <a:xfrm>
            <a:off x="529601" y="1717501"/>
            <a:ext cx="7985749" cy="2308324"/>
          </a:xfrm>
          <a:prstGeom prst="rect">
            <a:avLst/>
          </a:prstGeom>
        </p:spPr>
        <p:txBody>
          <a:bodyPr wrap="square">
            <a:spAutoFit/>
          </a:bodyPr>
          <a:lstStyle/>
          <a:p>
            <a:pPr algn="just"/>
            <a:r>
              <a:rPr lang="en-US" sz="2400" b="1" dirty="0" smtClean="0"/>
              <a:t>In this the compression of clay is due to expulsion of water from pores. The process is referred to as </a:t>
            </a:r>
            <a:r>
              <a:rPr lang="en-US" sz="2400" b="1" dirty="0" smtClean="0">
                <a:solidFill>
                  <a:srgbClr val="00B050"/>
                </a:solidFill>
              </a:rPr>
              <a:t>PRIMARY CONSOLIDATION</a:t>
            </a:r>
            <a:r>
              <a:rPr lang="en-US" sz="2400" b="1" dirty="0" smtClean="0"/>
              <a:t> and the associated settlement is termed </a:t>
            </a:r>
            <a:r>
              <a:rPr lang="en-US" sz="2400" b="1" dirty="0" smtClean="0">
                <a:solidFill>
                  <a:srgbClr val="00B050"/>
                </a:solidFill>
              </a:rPr>
              <a:t>PRIMARY CONSOLIDATION SETTLEMENT</a:t>
            </a:r>
            <a:r>
              <a:rPr lang="en-US" sz="2400" b="1" dirty="0" smtClean="0"/>
              <a:t>. Commonly they are referred to simply as </a:t>
            </a:r>
            <a:r>
              <a:rPr lang="en-US" sz="2400" b="1" dirty="0" smtClean="0">
                <a:solidFill>
                  <a:srgbClr val="00B050"/>
                </a:solidFill>
              </a:rPr>
              <a:t>CONSOLIDATION AND </a:t>
            </a:r>
            <a:r>
              <a:rPr lang="en-US" sz="2400" b="1" dirty="0">
                <a:solidFill>
                  <a:srgbClr val="00B050"/>
                </a:solidFill>
              </a:rPr>
              <a:t>CONSOLIDATION </a:t>
            </a:r>
            <a:r>
              <a:rPr lang="en-US" sz="2400" b="1" dirty="0" smtClean="0">
                <a:solidFill>
                  <a:srgbClr val="00B050"/>
                </a:solidFill>
              </a:rPr>
              <a:t>SETTLEMENT.</a:t>
            </a:r>
            <a:endParaRPr lang="en-US" sz="2400" b="1" dirty="0">
              <a:solidFill>
                <a:srgbClr val="00B050"/>
              </a:solidFill>
            </a:endParaRPr>
          </a:p>
        </p:txBody>
      </p:sp>
      <p:sp>
        <p:nvSpPr>
          <p:cNvPr id="8" name="Rectangle 7"/>
          <p:cNvSpPr/>
          <p:nvPr/>
        </p:nvSpPr>
        <p:spPr>
          <a:xfrm>
            <a:off x="205134" y="4054690"/>
            <a:ext cx="5096010" cy="461665"/>
          </a:xfrm>
          <a:prstGeom prst="rect">
            <a:avLst/>
          </a:prstGeom>
        </p:spPr>
        <p:txBody>
          <a:bodyPr wrap="none">
            <a:spAutoFit/>
          </a:bodyPr>
          <a:lstStyle/>
          <a:p>
            <a:r>
              <a:rPr lang="en-US" sz="2400" b="1" dirty="0" smtClean="0">
                <a:solidFill>
                  <a:srgbClr val="C00000"/>
                </a:solidFill>
              </a:rPr>
              <a:t>B. Secondary consolidation settlement</a:t>
            </a:r>
            <a:endParaRPr lang="en-US" sz="2400" b="1" dirty="0">
              <a:solidFill>
                <a:srgbClr val="C00000"/>
              </a:solidFill>
            </a:endParaRPr>
          </a:p>
        </p:txBody>
      </p:sp>
      <p:sp>
        <p:nvSpPr>
          <p:cNvPr id="9" name="Rectangle 8"/>
          <p:cNvSpPr/>
          <p:nvPr/>
        </p:nvSpPr>
        <p:spPr>
          <a:xfrm>
            <a:off x="529601" y="4431096"/>
            <a:ext cx="7985749" cy="2308324"/>
          </a:xfrm>
          <a:prstGeom prst="rect">
            <a:avLst/>
          </a:prstGeom>
        </p:spPr>
        <p:txBody>
          <a:bodyPr wrap="square">
            <a:spAutoFit/>
          </a:bodyPr>
          <a:lstStyle/>
          <a:p>
            <a:pPr algn="just"/>
            <a:r>
              <a:rPr lang="en-US" sz="2400" b="1" dirty="0" smtClean="0"/>
              <a:t>The compression of clay soil due to </a:t>
            </a:r>
            <a:r>
              <a:rPr lang="en-US" sz="2400" b="1" dirty="0" smtClean="0">
                <a:solidFill>
                  <a:srgbClr val="7030A0"/>
                </a:solidFill>
              </a:rPr>
              <a:t>plastic readjustment</a:t>
            </a:r>
            <a:r>
              <a:rPr lang="en-US" sz="2400" b="1" dirty="0" smtClean="0"/>
              <a:t> of soil grains and progressive breaking of clayey particles and their interparticles bonds is known as </a:t>
            </a:r>
            <a:r>
              <a:rPr lang="en-US" sz="2400" b="1" dirty="0" smtClean="0">
                <a:solidFill>
                  <a:srgbClr val="00B050"/>
                </a:solidFill>
              </a:rPr>
              <a:t>SECONDARY CONSOLIDATION OR SECONDARY COMPRESSION</a:t>
            </a:r>
            <a:r>
              <a:rPr lang="en-US" sz="2400" b="1" dirty="0" smtClean="0"/>
              <a:t>, and the associated settlement is called </a:t>
            </a:r>
            <a:r>
              <a:rPr lang="en-US" sz="2400" b="1" dirty="0" smtClean="0">
                <a:solidFill>
                  <a:srgbClr val="00B050"/>
                </a:solidFill>
              </a:rPr>
              <a:t>SECONDARY </a:t>
            </a:r>
            <a:r>
              <a:rPr lang="en-US" sz="2400" b="1" dirty="0">
                <a:solidFill>
                  <a:srgbClr val="00B050"/>
                </a:solidFill>
              </a:rPr>
              <a:t>CONSOLIDATION SETTLEMENT </a:t>
            </a:r>
            <a:r>
              <a:rPr lang="en-US" sz="2400" b="1" dirty="0" smtClean="0"/>
              <a:t>or</a:t>
            </a:r>
            <a:r>
              <a:rPr lang="en-US" sz="2400" b="1" dirty="0" smtClean="0">
                <a:solidFill>
                  <a:srgbClr val="00B050"/>
                </a:solidFill>
              </a:rPr>
              <a:t> SECONDARY COMPRESSION.</a:t>
            </a:r>
            <a:endParaRPr lang="en-US" sz="2400" b="1" dirty="0"/>
          </a:p>
        </p:txBody>
      </p:sp>
      <p:sp>
        <p:nvSpPr>
          <p:cNvPr id="10" name="Rectangle 9"/>
          <p:cNvSpPr/>
          <p:nvPr/>
        </p:nvSpPr>
        <p:spPr>
          <a:xfrm>
            <a:off x="217371" y="182796"/>
            <a:ext cx="3714222" cy="461665"/>
          </a:xfrm>
          <a:prstGeom prst="rect">
            <a:avLst/>
          </a:prstGeom>
        </p:spPr>
        <p:txBody>
          <a:bodyPr wrap="none">
            <a:spAutoFit/>
          </a:bodyPr>
          <a:lstStyle/>
          <a:p>
            <a:r>
              <a:rPr lang="en-US" sz="2400" b="1" dirty="0" smtClean="0">
                <a:solidFill>
                  <a:srgbClr val="0000FF"/>
                </a:solidFill>
              </a:rPr>
              <a:t>2. Consolidation settlement</a:t>
            </a:r>
            <a:endParaRPr lang="en-US" sz="2400" b="1" dirty="0">
              <a:solidFill>
                <a:srgbClr val="0000FF"/>
              </a:solidFill>
            </a:endParaRPr>
          </a:p>
        </p:txBody>
      </p:sp>
    </p:spTree>
    <p:extLst>
      <p:ext uri="{BB962C8B-B14F-4D97-AF65-F5344CB8AC3E}">
        <p14:creationId xmlns:p14="http://schemas.microsoft.com/office/powerpoint/2010/main" val="3208817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390" y="60166"/>
            <a:ext cx="4167616" cy="480131"/>
          </a:xfrm>
          <a:prstGeom prst="rect">
            <a:avLst/>
          </a:prstGeom>
          <a:solidFill>
            <a:schemeClr val="bg1"/>
          </a:solidFill>
        </p:spPr>
        <p:txBody>
          <a:bodyPr vert="horz" lIns="91440" tIns="45720" rIns="91440" bIns="45720" rtlCol="0">
            <a:noAutofit/>
          </a:bodyPr>
          <a:lstStyle/>
          <a:p>
            <a:pPr defTabSz="685800">
              <a:lnSpc>
                <a:spcPct val="90000"/>
              </a:lnSpc>
              <a:spcBef>
                <a:spcPts val="750"/>
              </a:spcBef>
              <a:buClr>
                <a:srgbClr val="0070C0"/>
              </a:buClr>
              <a:buFont typeface="Arial" panose="020B0604020202020204" pitchFamily="34" charset="0"/>
              <a:buNone/>
            </a:pPr>
            <a:r>
              <a:rPr lang="en-US" sz="2800" b="1" u="sng" dirty="0">
                <a:solidFill>
                  <a:schemeClr val="accent6">
                    <a:lumMod val="75000"/>
                  </a:schemeClr>
                </a:solidFill>
              </a:rPr>
              <a:t>Components of settlement</a:t>
            </a:r>
          </a:p>
        </p:txBody>
      </p:sp>
      <p:sp>
        <p:nvSpPr>
          <p:cNvPr id="7" name="Rectangle 6"/>
          <p:cNvSpPr/>
          <p:nvPr/>
        </p:nvSpPr>
        <p:spPr>
          <a:xfrm>
            <a:off x="600801" y="1213983"/>
            <a:ext cx="1114151" cy="461665"/>
          </a:xfrm>
          <a:prstGeom prst="rect">
            <a:avLst/>
          </a:prstGeom>
        </p:spPr>
        <p:txBody>
          <a:bodyPr wrap="none">
            <a:spAutoFit/>
          </a:bodyPr>
          <a:lstStyle/>
          <a:p>
            <a:r>
              <a:rPr lang="en-US" sz="2400" b="1" dirty="0" smtClean="0"/>
              <a:t>Where </a:t>
            </a:r>
            <a:endParaRPr lang="en-US" sz="2400" b="1" dirty="0"/>
          </a:p>
        </p:txBody>
      </p:sp>
      <p:sp>
        <p:nvSpPr>
          <p:cNvPr id="8" name="Rectangle 7"/>
          <p:cNvSpPr/>
          <p:nvPr/>
        </p:nvSpPr>
        <p:spPr>
          <a:xfrm>
            <a:off x="608820" y="1586203"/>
            <a:ext cx="5405984" cy="1569660"/>
          </a:xfrm>
          <a:prstGeom prst="rect">
            <a:avLst/>
          </a:prstGeom>
        </p:spPr>
        <p:txBody>
          <a:bodyPr wrap="square">
            <a:spAutoFit/>
          </a:bodyPr>
          <a:lstStyle/>
          <a:p>
            <a:pPr algn="just"/>
            <a:r>
              <a:rPr lang="en-US" sz="2400" b="1" dirty="0" smtClean="0"/>
              <a:t>S</a:t>
            </a:r>
            <a:r>
              <a:rPr lang="en-US" sz="2400" b="1" baseline="-25000" dirty="0" smtClean="0"/>
              <a:t>T</a:t>
            </a:r>
            <a:r>
              <a:rPr lang="en-US" sz="2400" b="1" dirty="0" smtClean="0"/>
              <a:t> = </a:t>
            </a:r>
            <a:r>
              <a:rPr lang="en-US" sz="2400" b="1" dirty="0"/>
              <a:t>T</a:t>
            </a:r>
            <a:r>
              <a:rPr lang="en-US" sz="2400" b="1" dirty="0" smtClean="0"/>
              <a:t>otal settlement</a:t>
            </a:r>
          </a:p>
          <a:p>
            <a:pPr algn="just"/>
            <a:r>
              <a:rPr lang="en-US" sz="2400" b="1" dirty="0" smtClean="0"/>
              <a:t>S</a:t>
            </a:r>
            <a:r>
              <a:rPr lang="en-US" sz="2400" b="1" baseline="-25000" dirty="0"/>
              <a:t>e</a:t>
            </a:r>
            <a:r>
              <a:rPr lang="en-US" sz="2400" b="1" dirty="0" smtClean="0"/>
              <a:t> = Elastic or immediate settlement</a:t>
            </a:r>
          </a:p>
          <a:p>
            <a:pPr algn="just"/>
            <a:r>
              <a:rPr lang="en-US" sz="2400" b="1" dirty="0" err="1" smtClean="0"/>
              <a:t>S</a:t>
            </a:r>
            <a:r>
              <a:rPr lang="en-US" sz="2400" b="1" baseline="-25000" dirty="0" err="1" smtClean="0"/>
              <a:t>c</a:t>
            </a:r>
            <a:r>
              <a:rPr lang="en-US" sz="2400" b="1" dirty="0" smtClean="0"/>
              <a:t> = Primary consolidation settlement</a:t>
            </a:r>
          </a:p>
          <a:p>
            <a:pPr algn="just"/>
            <a:r>
              <a:rPr lang="en-US" sz="2400" b="1" dirty="0" err="1" smtClean="0"/>
              <a:t>S</a:t>
            </a:r>
            <a:r>
              <a:rPr lang="en-US" sz="2400" b="1" baseline="-25000" dirty="0" err="1" smtClean="0"/>
              <a:t>s</a:t>
            </a:r>
            <a:r>
              <a:rPr lang="en-US" sz="2400" b="1" dirty="0" smtClean="0"/>
              <a:t>=  Secondary consolidation settlement</a:t>
            </a:r>
          </a:p>
        </p:txBody>
      </p:sp>
      <p:sp>
        <p:nvSpPr>
          <p:cNvPr id="10" name="Rectangle 9"/>
          <p:cNvSpPr/>
          <p:nvPr/>
        </p:nvSpPr>
        <p:spPr>
          <a:xfrm>
            <a:off x="519546" y="479740"/>
            <a:ext cx="7583936" cy="461665"/>
          </a:xfrm>
          <a:prstGeom prst="rect">
            <a:avLst/>
          </a:prstGeom>
        </p:spPr>
        <p:txBody>
          <a:bodyPr wrap="none">
            <a:spAutoFit/>
          </a:bodyPr>
          <a:lstStyle/>
          <a:p>
            <a:r>
              <a:rPr lang="en-US" sz="2400" b="1" dirty="0" smtClean="0"/>
              <a:t>The total settlement of a foundation can be expressed as: </a:t>
            </a:r>
            <a:endParaRPr lang="en-US" sz="2400" b="1" dirty="0"/>
          </a:p>
        </p:txBody>
      </p:sp>
      <p:sp>
        <p:nvSpPr>
          <p:cNvPr id="11" name="Rectangle 10"/>
          <p:cNvSpPr/>
          <p:nvPr/>
        </p:nvSpPr>
        <p:spPr>
          <a:xfrm>
            <a:off x="624367" y="817504"/>
            <a:ext cx="2073853" cy="461665"/>
          </a:xfrm>
          <a:prstGeom prst="rect">
            <a:avLst/>
          </a:prstGeom>
        </p:spPr>
        <p:txBody>
          <a:bodyPr wrap="square">
            <a:spAutoFit/>
          </a:bodyPr>
          <a:lstStyle/>
          <a:p>
            <a:r>
              <a:rPr lang="en-US" sz="2400" b="1" dirty="0" smtClean="0"/>
              <a:t>S</a:t>
            </a:r>
            <a:r>
              <a:rPr lang="en-US" sz="2400" b="1" baseline="-25000" dirty="0" smtClean="0"/>
              <a:t>T</a:t>
            </a:r>
            <a:r>
              <a:rPr lang="en-US" sz="2400" b="1" dirty="0" smtClean="0"/>
              <a:t> = S</a:t>
            </a:r>
            <a:r>
              <a:rPr lang="en-US" sz="2400" b="1" baseline="-25000" dirty="0" smtClean="0"/>
              <a:t>e</a:t>
            </a:r>
            <a:r>
              <a:rPr lang="en-US" sz="2400" b="1" dirty="0" smtClean="0"/>
              <a:t> + </a:t>
            </a:r>
            <a:r>
              <a:rPr lang="en-US" sz="2400" b="1" dirty="0" err="1" smtClean="0"/>
              <a:t>S</a:t>
            </a:r>
            <a:r>
              <a:rPr lang="en-US" sz="2400" b="1" baseline="-25000" dirty="0" err="1" smtClean="0"/>
              <a:t>c</a:t>
            </a:r>
            <a:r>
              <a:rPr lang="en-US" sz="2400" b="1" dirty="0" smtClean="0"/>
              <a:t> + </a:t>
            </a:r>
            <a:r>
              <a:rPr lang="en-US" sz="2400" b="1" dirty="0" err="1" smtClean="0"/>
              <a:t>S</a:t>
            </a:r>
            <a:r>
              <a:rPr lang="en-US" sz="2400" b="1" baseline="-25000" dirty="0" err="1" smtClean="0"/>
              <a:t>s</a:t>
            </a:r>
            <a:endParaRPr lang="en-US" sz="2400" b="1" dirty="0"/>
          </a:p>
        </p:txBody>
      </p:sp>
      <p:grpSp>
        <p:nvGrpSpPr>
          <p:cNvPr id="13" name="Group 12"/>
          <p:cNvGrpSpPr/>
          <p:nvPr/>
        </p:nvGrpSpPr>
        <p:grpSpPr>
          <a:xfrm>
            <a:off x="0" y="3115162"/>
            <a:ext cx="8942961" cy="1808517"/>
            <a:chOff x="0" y="2340240"/>
            <a:chExt cx="8942961" cy="1808517"/>
          </a:xfrm>
        </p:grpSpPr>
        <p:grpSp>
          <p:nvGrpSpPr>
            <p:cNvPr id="14" name="Group 13"/>
            <p:cNvGrpSpPr/>
            <p:nvPr/>
          </p:nvGrpSpPr>
          <p:grpSpPr>
            <a:xfrm>
              <a:off x="0" y="2340240"/>
              <a:ext cx="8942961" cy="1756758"/>
              <a:chOff x="0" y="2371237"/>
              <a:chExt cx="8942961" cy="1756758"/>
            </a:xfrm>
          </p:grpSpPr>
          <p:graphicFrame>
            <p:nvGraphicFramePr>
              <p:cNvPr id="18" name="Diagram 17"/>
              <p:cNvGraphicFramePr/>
              <p:nvPr>
                <p:extLst>
                  <p:ext uri="{D42A27DB-BD31-4B8C-83A1-F6EECF244321}">
                    <p14:modId xmlns:p14="http://schemas.microsoft.com/office/powerpoint/2010/main" val="4160372484"/>
                  </p:ext>
                </p:extLst>
              </p:nvPr>
            </p:nvGraphicFramePr>
            <p:xfrm>
              <a:off x="0" y="3192448"/>
              <a:ext cx="8942961" cy="935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extBox 18"/>
              <p:cNvSpPr txBox="1"/>
              <p:nvPr/>
            </p:nvSpPr>
            <p:spPr>
              <a:xfrm>
                <a:off x="2446749" y="2371237"/>
                <a:ext cx="3383546"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lvl="0" algn="ctr"/>
                <a:r>
                  <a:rPr lang="en-US" sz="2800" i="1" dirty="0" smtClean="0">
                    <a:solidFill>
                      <a:schemeClr val="bg1"/>
                    </a:solidFill>
                    <a:latin typeface="Baskerville Old Face" panose="02020602080505020303" pitchFamily="18" charset="0"/>
                  </a:rPr>
                  <a:t> </a:t>
                </a:r>
                <a:r>
                  <a:rPr lang="en-US" sz="2400" b="1" dirty="0" smtClean="0">
                    <a:solidFill>
                      <a:schemeClr val="bg1"/>
                    </a:solidFill>
                    <a:cs typeface="Times New Roman" panose="02020603050405020304" pitchFamily="18" charset="0"/>
                  </a:rPr>
                  <a:t>Total settlement  </a:t>
                </a:r>
                <a:r>
                  <a:rPr lang="en-US" sz="2800" i="1" dirty="0" smtClean="0">
                    <a:solidFill>
                      <a:schemeClr val="bg1"/>
                    </a:solidFill>
                    <a:latin typeface="Baskerville Old Face" panose="02020602080505020303" pitchFamily="18" charset="0"/>
                  </a:rPr>
                  <a:t>S</a:t>
                </a:r>
                <a:r>
                  <a:rPr lang="en-US" sz="2800" i="1" baseline="-25000" dirty="0" smtClean="0">
                    <a:solidFill>
                      <a:schemeClr val="bg1"/>
                    </a:solidFill>
                  </a:rPr>
                  <a:t> </a:t>
                </a:r>
                <a:r>
                  <a:rPr lang="en-US" sz="2400" b="1" i="1" baseline="-25000" dirty="0">
                    <a:solidFill>
                      <a:schemeClr val="bg1"/>
                    </a:solidFill>
                  </a:rPr>
                  <a:t>T</a:t>
                </a:r>
                <a:endParaRPr lang="en-US" sz="2800" dirty="0">
                  <a:solidFill>
                    <a:schemeClr val="bg1"/>
                  </a:solidFill>
                </a:endParaRPr>
              </a:p>
            </p:txBody>
          </p:sp>
          <p:cxnSp>
            <p:nvCxnSpPr>
              <p:cNvPr id="20" name="Straight Connector 19"/>
              <p:cNvCxnSpPr/>
              <p:nvPr/>
            </p:nvCxnSpPr>
            <p:spPr>
              <a:xfrm>
                <a:off x="1163863" y="3167417"/>
                <a:ext cx="6346209" cy="0"/>
              </a:xfrm>
              <a:prstGeom prst="line">
                <a:avLst/>
              </a:prstGeom>
              <a:ln>
                <a:solidFill>
                  <a:schemeClr val="accent5">
                    <a:lumMod val="75000"/>
                  </a:schemeClr>
                </a:solidFill>
              </a:ln>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p:nvCxnSpPr>
            <p:spPr>
              <a:xfrm>
                <a:off x="1159901" y="3167417"/>
                <a:ext cx="0" cy="160464"/>
              </a:xfrm>
              <a:prstGeom prst="line">
                <a:avLst/>
              </a:prstGeom>
              <a:ln>
                <a:solidFill>
                  <a:schemeClr val="accent5">
                    <a:lumMod val="75000"/>
                  </a:schemeClr>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p:nvCxnSpPr>
            <p:spPr>
              <a:xfrm flipH="1">
                <a:off x="4122641" y="2908105"/>
                <a:ext cx="1688" cy="257918"/>
              </a:xfrm>
              <a:prstGeom prst="line">
                <a:avLst/>
              </a:prstGeom>
              <a:ln>
                <a:solidFill>
                  <a:schemeClr val="accent5">
                    <a:lumMod val="75000"/>
                  </a:schemeClr>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p:nvCxnSpPr>
            <p:spPr>
              <a:xfrm>
                <a:off x="7508385" y="3169335"/>
                <a:ext cx="0" cy="160464"/>
              </a:xfrm>
              <a:prstGeom prst="line">
                <a:avLst/>
              </a:prstGeom>
              <a:ln>
                <a:solidFill>
                  <a:schemeClr val="accent5">
                    <a:lumMod val="75000"/>
                  </a:schemeClr>
                </a:solidFill>
              </a:ln>
            </p:spPr>
            <p:style>
              <a:lnRef idx="1">
                <a:schemeClr val="accent3"/>
              </a:lnRef>
              <a:fillRef idx="0">
                <a:schemeClr val="accent3"/>
              </a:fillRef>
              <a:effectRef idx="0">
                <a:schemeClr val="accent3"/>
              </a:effectRef>
              <a:fontRef idx="minor">
                <a:schemeClr val="tx1"/>
              </a:fontRef>
            </p:style>
          </p:cxnSp>
        </p:grpSp>
        <p:pic>
          <p:nvPicPr>
            <p:cNvPr id="15" name="Picture 14"/>
            <p:cNvPicPr>
              <a:picLocks noChangeAspect="1"/>
            </p:cNvPicPr>
            <p:nvPr/>
          </p:nvPicPr>
          <p:blipFill>
            <a:blip r:embed="rId7"/>
            <a:stretch>
              <a:fillRect/>
            </a:stretch>
          </p:blipFill>
          <p:spPr>
            <a:xfrm>
              <a:off x="2910061" y="3681902"/>
              <a:ext cx="439187" cy="396785"/>
            </a:xfrm>
            <a:prstGeom prst="rect">
              <a:avLst/>
            </a:prstGeom>
          </p:spPr>
        </p:pic>
        <p:pic>
          <p:nvPicPr>
            <p:cNvPr id="16" name="Picture 15"/>
            <p:cNvPicPr>
              <a:picLocks noChangeAspect="1"/>
            </p:cNvPicPr>
            <p:nvPr/>
          </p:nvPicPr>
          <p:blipFill rotWithShape="1">
            <a:blip r:embed="rId8"/>
            <a:srcRect l="1" r="21371" b="6089"/>
            <a:stretch/>
          </p:blipFill>
          <p:spPr>
            <a:xfrm>
              <a:off x="5864636" y="3733536"/>
              <a:ext cx="449941" cy="415221"/>
            </a:xfrm>
            <a:prstGeom prst="rect">
              <a:avLst/>
            </a:prstGeom>
          </p:spPr>
        </p:pic>
        <p:pic>
          <p:nvPicPr>
            <p:cNvPr id="17" name="Picture 16"/>
            <p:cNvPicPr>
              <a:picLocks noChangeAspect="1"/>
            </p:cNvPicPr>
            <p:nvPr/>
          </p:nvPicPr>
          <p:blipFill>
            <a:blip r:embed="rId9"/>
            <a:stretch>
              <a:fillRect/>
            </a:stretch>
          </p:blipFill>
          <p:spPr>
            <a:xfrm>
              <a:off x="140441" y="3661145"/>
              <a:ext cx="432607" cy="417542"/>
            </a:xfrm>
            <a:prstGeom prst="rect">
              <a:avLst/>
            </a:prstGeom>
          </p:spPr>
        </p:pic>
      </p:grpSp>
      <p:sp>
        <p:nvSpPr>
          <p:cNvPr id="24" name="Rectangle 23"/>
          <p:cNvSpPr/>
          <p:nvPr/>
        </p:nvSpPr>
        <p:spPr>
          <a:xfrm>
            <a:off x="62084" y="4942248"/>
            <a:ext cx="8864939" cy="1938992"/>
          </a:xfrm>
          <a:prstGeom prst="rect">
            <a:avLst/>
          </a:prstGeom>
        </p:spPr>
        <p:txBody>
          <a:bodyPr wrap="square">
            <a:spAutoFit/>
          </a:bodyPr>
          <a:lstStyle/>
          <a:p>
            <a:pPr marL="342900" indent="-342900" algn="just">
              <a:buClr>
                <a:srgbClr val="FF0000"/>
              </a:buClr>
              <a:buFont typeface="Wingdings" panose="05000000000000000000" pitchFamily="2" charset="2"/>
              <a:buChar char="q"/>
            </a:pPr>
            <a:r>
              <a:rPr lang="en-US" sz="2400" b="1" dirty="0" smtClean="0"/>
              <a:t>It should be mentioned that </a:t>
            </a:r>
            <a:r>
              <a:rPr lang="en-US" sz="2400" b="1" dirty="0" err="1" smtClean="0"/>
              <a:t>S</a:t>
            </a:r>
            <a:r>
              <a:rPr lang="en-US" sz="2400" b="1" baseline="-25000" dirty="0" err="1" smtClean="0"/>
              <a:t>c</a:t>
            </a:r>
            <a:r>
              <a:rPr lang="en-US" sz="2400" b="1" dirty="0" smtClean="0"/>
              <a:t> and </a:t>
            </a:r>
            <a:r>
              <a:rPr lang="en-US" sz="2400" b="1" dirty="0" err="1" smtClean="0"/>
              <a:t>S</a:t>
            </a:r>
            <a:r>
              <a:rPr lang="en-US" sz="2400" b="1" baseline="-25000" dirty="0" err="1" smtClean="0"/>
              <a:t>s</a:t>
            </a:r>
            <a:r>
              <a:rPr lang="en-US" sz="2400" b="1" dirty="0" smtClean="0"/>
              <a:t> </a:t>
            </a:r>
            <a:r>
              <a:rPr lang="en-US" sz="2400" b="1" dirty="0" smtClean="0">
                <a:solidFill>
                  <a:srgbClr val="00B050"/>
                </a:solidFill>
              </a:rPr>
              <a:t>overlap</a:t>
            </a:r>
            <a:r>
              <a:rPr lang="en-US" sz="2400" b="1" dirty="0" smtClean="0"/>
              <a:t> each other and impossible to detect which certainly when one type ends and the other begins. However, for simplicity they are treated separately and secondary consolidation is usually assumed to begin at the end of primary consolidation.</a:t>
            </a:r>
            <a:endParaRPr lang="en-US" sz="2400" b="1" dirty="0"/>
          </a:p>
        </p:txBody>
      </p:sp>
    </p:spTree>
    <p:extLst>
      <p:ext uri="{BB962C8B-B14F-4D97-AF65-F5344CB8AC3E}">
        <p14:creationId xmlns:p14="http://schemas.microsoft.com/office/powerpoint/2010/main" val="3987947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253970" y="843124"/>
            <a:ext cx="8200001" cy="43884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b="1" dirty="0" smtClean="0"/>
              <a:t>The </a:t>
            </a:r>
            <a:r>
              <a:rPr lang="en-US" b="1" dirty="0" smtClean="0">
                <a:solidFill>
                  <a:schemeClr val="accent3">
                    <a:lumMod val="75000"/>
                  </a:schemeClr>
                </a:solidFill>
              </a:rPr>
              <a:t>total soil settlement </a:t>
            </a:r>
            <a:r>
              <a:rPr lang="en-US" sz="2400" b="1" i="1" dirty="0" smtClean="0">
                <a:solidFill>
                  <a:schemeClr val="accent3">
                    <a:lumMod val="75000"/>
                  </a:schemeClr>
                </a:solidFill>
                <a:latin typeface="Baskerville Old Face" panose="02020602080505020303" pitchFamily="18" charset="0"/>
              </a:rPr>
              <a:t>S</a:t>
            </a:r>
            <a:r>
              <a:rPr lang="en-US" b="1" i="1" baseline="-25000" dirty="0" smtClean="0">
                <a:solidFill>
                  <a:schemeClr val="accent3">
                    <a:lumMod val="75000"/>
                  </a:schemeClr>
                </a:solidFill>
              </a:rPr>
              <a:t> T</a:t>
            </a:r>
            <a:r>
              <a:rPr lang="en-US" b="1" dirty="0" smtClean="0">
                <a:solidFill>
                  <a:schemeClr val="accent3">
                    <a:lumMod val="75000"/>
                  </a:schemeClr>
                </a:solidFill>
              </a:rPr>
              <a:t> </a:t>
            </a:r>
            <a:r>
              <a:rPr lang="en-US" b="1" dirty="0" smtClean="0"/>
              <a:t>may contain one or more of these types:</a:t>
            </a:r>
            <a:endParaRPr lang="en-US" b="1" dirty="0"/>
          </a:p>
        </p:txBody>
      </p:sp>
      <p:graphicFrame>
        <p:nvGraphicFramePr>
          <p:cNvPr id="6" name="Diagram 5"/>
          <p:cNvGraphicFramePr/>
          <p:nvPr>
            <p:extLst>
              <p:ext uri="{D42A27DB-BD31-4B8C-83A1-F6EECF244321}">
                <p14:modId xmlns:p14="http://schemas.microsoft.com/office/powerpoint/2010/main" val="1547289266"/>
              </p:ext>
            </p:extLst>
          </p:nvPr>
        </p:nvGraphicFramePr>
        <p:xfrm>
          <a:off x="45710" y="1422330"/>
          <a:ext cx="8942961" cy="47068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stretch>
            <a:fillRect/>
          </a:stretch>
        </p:blipFill>
        <p:spPr>
          <a:xfrm>
            <a:off x="2956638" y="1875926"/>
            <a:ext cx="439187" cy="423893"/>
          </a:xfrm>
          <a:prstGeom prst="rect">
            <a:avLst/>
          </a:prstGeom>
        </p:spPr>
      </p:pic>
      <p:pic>
        <p:nvPicPr>
          <p:cNvPr id="9" name="Picture 8"/>
          <p:cNvPicPr>
            <a:picLocks noChangeAspect="1"/>
          </p:cNvPicPr>
          <p:nvPr/>
        </p:nvPicPr>
        <p:blipFill rotWithShape="1">
          <a:blip r:embed="rId9"/>
          <a:srcRect l="1" r="21371" b="6089"/>
          <a:stretch/>
        </p:blipFill>
        <p:spPr>
          <a:xfrm>
            <a:off x="5907316" y="1913238"/>
            <a:ext cx="449941" cy="444639"/>
          </a:xfrm>
          <a:prstGeom prst="rect">
            <a:avLst/>
          </a:prstGeom>
        </p:spPr>
      </p:pic>
      <p:pic>
        <p:nvPicPr>
          <p:cNvPr id="11" name="Picture 10"/>
          <p:cNvPicPr>
            <a:picLocks noChangeAspect="1"/>
          </p:cNvPicPr>
          <p:nvPr/>
        </p:nvPicPr>
        <p:blipFill>
          <a:blip r:embed="rId10"/>
          <a:stretch>
            <a:fillRect/>
          </a:stretch>
        </p:blipFill>
        <p:spPr>
          <a:xfrm>
            <a:off x="176216" y="1819231"/>
            <a:ext cx="432607" cy="417542"/>
          </a:xfrm>
          <a:prstGeom prst="rect">
            <a:avLst/>
          </a:prstGeom>
        </p:spPr>
      </p:pic>
      <p:sp>
        <p:nvSpPr>
          <p:cNvPr id="14" name="Content Placeholder 2"/>
          <p:cNvSpPr txBox="1">
            <a:spLocks/>
          </p:cNvSpPr>
          <p:nvPr/>
        </p:nvSpPr>
        <p:spPr>
          <a:xfrm>
            <a:off x="253970" y="187793"/>
            <a:ext cx="4357140" cy="431569"/>
          </a:xfrm>
          <a:prstGeom prst="rect">
            <a:avLst/>
          </a:prstGeom>
          <a:solidFill>
            <a:schemeClr val="bg1"/>
          </a:solidFill>
        </p:spPr>
        <p:txBody>
          <a:bodyPr vert="horz" lIns="91440" tIns="45720" rIns="91440" bIns="45720" rtlCol="0">
            <a:noAutofit/>
          </a:bodyPr>
          <a:lstStyle>
            <a:defPPr>
              <a:defRPr lang="en-US"/>
            </a:defPPr>
            <a:lvl1pPr defTabSz="685800">
              <a:lnSpc>
                <a:spcPct val="90000"/>
              </a:lnSpc>
              <a:spcBef>
                <a:spcPts val="750"/>
              </a:spcBef>
              <a:buClr>
                <a:srgbClr val="0070C0"/>
              </a:buClr>
              <a:buFont typeface="Arial" panose="020B0604020202020204" pitchFamily="34" charset="0"/>
              <a:buNone/>
              <a:defRPr sz="2800" b="1" u="sng">
                <a:solidFill>
                  <a:schemeClr val="accent6">
                    <a:lumMod val="75000"/>
                  </a:schemeClr>
                </a:solidFill>
              </a:defRPr>
            </a:lvl1pPr>
          </a:lstStyle>
          <a:p>
            <a:r>
              <a:rPr lang="en-US" dirty="0"/>
              <a:t> Components of settlement</a:t>
            </a:r>
          </a:p>
        </p:txBody>
      </p:sp>
    </p:spTree>
    <p:extLst>
      <p:ext uri="{BB962C8B-B14F-4D97-AF65-F5344CB8AC3E}">
        <p14:creationId xmlns:p14="http://schemas.microsoft.com/office/powerpoint/2010/main" val="13857128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1534" name="Group 110"/>
          <p:cNvGraphicFramePr>
            <a:graphicFrameLocks noGrp="1"/>
          </p:cNvGraphicFramePr>
          <p:nvPr>
            <p:extLst>
              <p:ext uri="{D42A27DB-BD31-4B8C-83A1-F6EECF244321}">
                <p14:modId xmlns:p14="http://schemas.microsoft.com/office/powerpoint/2010/main" val="147841650"/>
              </p:ext>
            </p:extLst>
          </p:nvPr>
        </p:nvGraphicFramePr>
        <p:xfrm>
          <a:off x="343567" y="1473196"/>
          <a:ext cx="6678866" cy="2286000"/>
        </p:xfrm>
        <a:graphic>
          <a:graphicData uri="http://schemas.openxmlformats.org/drawingml/2006/table">
            <a:tbl>
              <a:tblPr/>
              <a:tblGrid>
                <a:gridCol w="1435334"/>
                <a:gridCol w="3302098"/>
                <a:gridCol w="1941434"/>
              </a:tblGrid>
              <a:tr h="34591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j-lt"/>
                          <a:cs typeface="Times New Roman" panose="02020603050405020304" pitchFamily="18" charset="0"/>
                        </a:rPr>
                        <a:t>soil type </a:t>
                      </a:r>
                      <a:endParaRPr kumimoji="0" lang="en-US" sz="2400" b="1" i="0" u="none" strike="noStrike" cap="none" normalizeH="0" baseline="0" dirty="0" smtClean="0">
                        <a:ln>
                          <a:noFill/>
                        </a:ln>
                        <a:solidFill>
                          <a:schemeClr val="tx1"/>
                        </a:solidFill>
                        <a:effectLst/>
                        <a:latin typeface="+mj-lt"/>
                        <a:cs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mj-lt"/>
                          <a:cs typeface="Times New Roman" panose="02020603050405020304" pitchFamily="18" charset="0"/>
                        </a:rPr>
                        <a:t>coeff. of permeability (k) </a:t>
                      </a:r>
                      <a:endParaRPr kumimoji="0" lang="en-US" sz="2400" b="1" i="0" u="none" strike="noStrike" cap="none" normalizeH="0" baseline="0" smtClean="0">
                        <a:ln>
                          <a:noFill/>
                        </a:ln>
                        <a:solidFill>
                          <a:schemeClr val="tx1"/>
                        </a:solidFill>
                        <a:effectLst/>
                        <a:latin typeface="+mj-lt"/>
                        <a:cs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j-lt"/>
                          <a:cs typeface="Times New Roman" panose="02020603050405020304" pitchFamily="18" charset="0"/>
                        </a:rPr>
                        <a:t>seepage rate </a:t>
                      </a:r>
                      <a:endParaRPr kumimoji="0" lang="en-US" sz="2400" b="1" i="0" u="none" strike="noStrike" cap="none" normalizeH="0" baseline="0" dirty="0" smtClean="0">
                        <a:ln>
                          <a:noFill/>
                        </a:ln>
                        <a:solidFill>
                          <a:schemeClr val="tx1"/>
                        </a:solidFill>
                        <a:effectLst/>
                        <a:latin typeface="+mj-lt"/>
                        <a:cs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591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j-lt"/>
                          <a:cs typeface="Times New Roman" panose="02020603050405020304" pitchFamily="18" charset="0"/>
                        </a:rPr>
                        <a:t>Gravel </a:t>
                      </a:r>
                      <a:endParaRPr kumimoji="0" lang="en-US" sz="2400" b="1" i="0" u="none" strike="noStrike" cap="none" normalizeH="0" baseline="0" dirty="0" smtClean="0">
                        <a:ln>
                          <a:noFill/>
                        </a:ln>
                        <a:solidFill>
                          <a:schemeClr val="tx1"/>
                        </a:solidFill>
                        <a:effectLst/>
                        <a:latin typeface="+mj-lt"/>
                        <a:cs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j-lt"/>
                          <a:cs typeface="Times New Roman" panose="02020603050405020304" pitchFamily="18" charset="0"/>
                        </a:rPr>
                        <a:t>&gt; 10</a:t>
                      </a:r>
                      <a:r>
                        <a:rPr kumimoji="0" lang="en-US" sz="2400" b="1" i="0" u="none" strike="noStrike" cap="none" normalizeH="0" baseline="30000" dirty="0" smtClean="0">
                          <a:ln>
                            <a:noFill/>
                          </a:ln>
                          <a:solidFill>
                            <a:schemeClr val="tx1"/>
                          </a:solidFill>
                          <a:effectLst/>
                          <a:latin typeface="+mj-lt"/>
                          <a:cs typeface="Times New Roman" panose="02020603050405020304" pitchFamily="18" charset="0"/>
                        </a:rPr>
                        <a:t>-2   m/sec</a:t>
                      </a:r>
                      <a:endParaRPr kumimoji="0" lang="en-US" sz="2400" b="1" i="0" u="none" strike="noStrike" cap="none" normalizeH="0" baseline="0" dirty="0" smtClean="0">
                        <a:ln>
                          <a:noFill/>
                        </a:ln>
                        <a:solidFill>
                          <a:schemeClr val="tx1"/>
                        </a:solidFill>
                        <a:effectLst/>
                        <a:latin typeface="+mj-lt"/>
                        <a:cs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6600FF"/>
                          </a:solidFill>
                          <a:effectLst/>
                          <a:latin typeface="+mj-lt"/>
                          <a:cs typeface="Times New Roman" panose="02020603050405020304" pitchFamily="18" charset="0"/>
                        </a:rPr>
                        <a:t>very quick</a:t>
                      </a:r>
                      <a:endParaRPr kumimoji="0" lang="en-US" sz="2400" b="1" i="0" u="none" strike="noStrike" cap="none" normalizeH="0" baseline="0" smtClean="0">
                        <a:ln>
                          <a:noFill/>
                        </a:ln>
                        <a:solidFill>
                          <a:srgbClr val="6600FF"/>
                        </a:solidFill>
                        <a:effectLst/>
                        <a:latin typeface="+mj-lt"/>
                        <a:cs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591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j-lt"/>
                          <a:cs typeface="Times New Roman" panose="02020603050405020304" pitchFamily="18" charset="0"/>
                        </a:rPr>
                        <a:t>Sand </a:t>
                      </a:r>
                      <a:endParaRPr kumimoji="0" lang="en-US" sz="2400" b="1" i="0" u="none" strike="noStrike" cap="none" normalizeH="0" baseline="0" dirty="0" smtClean="0">
                        <a:ln>
                          <a:noFill/>
                        </a:ln>
                        <a:solidFill>
                          <a:schemeClr val="tx1"/>
                        </a:solidFill>
                        <a:effectLst/>
                        <a:latin typeface="+mj-lt"/>
                        <a:cs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mj-lt"/>
                          <a:cs typeface="Times New Roman" panose="02020603050405020304" pitchFamily="18" charset="0"/>
                        </a:rPr>
                        <a:t>10</a:t>
                      </a:r>
                      <a:r>
                        <a:rPr kumimoji="0" lang="en-US" sz="2400" b="1" i="0" u="none" strike="noStrike" cap="none" normalizeH="0" baseline="30000" smtClean="0">
                          <a:ln>
                            <a:noFill/>
                          </a:ln>
                          <a:solidFill>
                            <a:schemeClr val="tx1"/>
                          </a:solidFill>
                          <a:effectLst/>
                          <a:latin typeface="+mj-lt"/>
                          <a:cs typeface="Times New Roman" panose="02020603050405020304" pitchFamily="18" charset="0"/>
                        </a:rPr>
                        <a:t>-2</a:t>
                      </a:r>
                      <a:r>
                        <a:rPr kumimoji="0" lang="en-US" sz="2400" b="1" i="0" u="none" strike="noStrike" cap="none" normalizeH="0" baseline="0" smtClean="0">
                          <a:ln>
                            <a:noFill/>
                          </a:ln>
                          <a:solidFill>
                            <a:schemeClr val="tx1"/>
                          </a:solidFill>
                          <a:effectLst/>
                          <a:latin typeface="+mj-lt"/>
                          <a:cs typeface="Times New Roman" panose="02020603050405020304" pitchFamily="18" charset="0"/>
                        </a:rPr>
                        <a:t> ~ 10</a:t>
                      </a:r>
                      <a:r>
                        <a:rPr kumimoji="0" lang="en-US" sz="2400" b="1" i="0" u="none" strike="noStrike" cap="none" normalizeH="0" baseline="30000" smtClean="0">
                          <a:ln>
                            <a:noFill/>
                          </a:ln>
                          <a:solidFill>
                            <a:schemeClr val="tx1"/>
                          </a:solidFill>
                          <a:effectLst/>
                          <a:latin typeface="+mj-lt"/>
                          <a:cs typeface="Times New Roman" panose="02020603050405020304" pitchFamily="18" charset="0"/>
                        </a:rPr>
                        <a:t>-5</a:t>
                      </a:r>
                      <a:endParaRPr kumimoji="0" lang="en-US" sz="2400" b="1" i="0" u="none" strike="noStrike" cap="none" normalizeH="0" baseline="0" smtClean="0">
                        <a:ln>
                          <a:noFill/>
                        </a:ln>
                        <a:solidFill>
                          <a:schemeClr val="tx1"/>
                        </a:solidFill>
                        <a:effectLst/>
                        <a:latin typeface="+mj-lt"/>
                        <a:cs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CC66FF"/>
                          </a:solidFill>
                          <a:effectLst/>
                          <a:latin typeface="+mj-lt"/>
                          <a:cs typeface="Times New Roman" panose="02020603050405020304" pitchFamily="18" charset="0"/>
                        </a:rPr>
                        <a:t>quick</a:t>
                      </a:r>
                      <a:endParaRPr kumimoji="0" lang="en-US" sz="2400" b="1" i="0" u="none" strike="noStrike" cap="none" normalizeH="0" baseline="0" dirty="0" smtClean="0">
                        <a:ln>
                          <a:noFill/>
                        </a:ln>
                        <a:solidFill>
                          <a:srgbClr val="CC66FF"/>
                        </a:solidFill>
                        <a:effectLst/>
                        <a:latin typeface="+mj-lt"/>
                        <a:cs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591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j-lt"/>
                          <a:cs typeface="Times New Roman" panose="02020603050405020304" pitchFamily="18" charset="0"/>
                        </a:rPr>
                        <a:t>Silt </a:t>
                      </a:r>
                      <a:endParaRPr kumimoji="0" lang="en-US" sz="2400" b="1" i="0" u="none" strike="noStrike" cap="none" normalizeH="0" baseline="0" dirty="0" smtClean="0">
                        <a:ln>
                          <a:noFill/>
                        </a:ln>
                        <a:solidFill>
                          <a:schemeClr val="tx1"/>
                        </a:solidFill>
                        <a:effectLst/>
                        <a:latin typeface="+mj-lt"/>
                        <a:cs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mj-lt"/>
                          <a:cs typeface="Times New Roman" panose="02020603050405020304" pitchFamily="18" charset="0"/>
                        </a:rPr>
                        <a:t>10</a:t>
                      </a:r>
                      <a:r>
                        <a:rPr kumimoji="0" lang="en-US" sz="2400" b="1" i="0" u="none" strike="noStrike" cap="none" normalizeH="0" baseline="30000" smtClean="0">
                          <a:ln>
                            <a:noFill/>
                          </a:ln>
                          <a:solidFill>
                            <a:schemeClr val="tx1"/>
                          </a:solidFill>
                          <a:effectLst/>
                          <a:latin typeface="+mj-lt"/>
                          <a:cs typeface="Times New Roman" panose="02020603050405020304" pitchFamily="18" charset="0"/>
                        </a:rPr>
                        <a:t>-5</a:t>
                      </a:r>
                      <a:r>
                        <a:rPr kumimoji="0" lang="en-US" sz="2400" b="1" i="0" u="none" strike="noStrike" cap="none" normalizeH="0" baseline="0" smtClean="0">
                          <a:ln>
                            <a:noFill/>
                          </a:ln>
                          <a:solidFill>
                            <a:schemeClr val="tx1"/>
                          </a:solidFill>
                          <a:effectLst/>
                          <a:latin typeface="+mj-lt"/>
                          <a:cs typeface="Times New Roman" panose="02020603050405020304" pitchFamily="18" charset="0"/>
                        </a:rPr>
                        <a:t> ~ 10</a:t>
                      </a:r>
                      <a:r>
                        <a:rPr kumimoji="0" lang="en-US" sz="2400" b="1" i="0" u="none" strike="noStrike" cap="none" normalizeH="0" baseline="30000" smtClean="0">
                          <a:ln>
                            <a:noFill/>
                          </a:ln>
                          <a:solidFill>
                            <a:schemeClr val="tx1"/>
                          </a:solidFill>
                          <a:effectLst/>
                          <a:latin typeface="+mj-lt"/>
                          <a:cs typeface="Times New Roman" panose="02020603050405020304" pitchFamily="18" charset="0"/>
                        </a:rPr>
                        <a:t>-8</a:t>
                      </a:r>
                      <a:endParaRPr kumimoji="0" lang="en-US" sz="2400" b="1" i="0" u="none" strike="noStrike" cap="none" normalizeH="0" baseline="0" smtClean="0">
                        <a:ln>
                          <a:noFill/>
                        </a:ln>
                        <a:solidFill>
                          <a:schemeClr val="tx1"/>
                        </a:solidFill>
                        <a:effectLst/>
                        <a:latin typeface="+mj-lt"/>
                        <a:cs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33CC"/>
                          </a:solidFill>
                          <a:effectLst/>
                          <a:latin typeface="+mj-lt"/>
                          <a:cs typeface="Times New Roman" panose="02020603050405020304" pitchFamily="18" charset="0"/>
                        </a:rPr>
                        <a:t>slow</a:t>
                      </a:r>
                      <a:endParaRPr kumimoji="0" lang="en-US" sz="2400" b="1" i="0" u="none" strike="noStrike" cap="none" normalizeH="0" baseline="0" smtClean="0">
                        <a:ln>
                          <a:noFill/>
                        </a:ln>
                        <a:solidFill>
                          <a:srgbClr val="FF33CC"/>
                        </a:solidFill>
                        <a:effectLst/>
                        <a:latin typeface="+mj-lt"/>
                        <a:cs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591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j-lt"/>
                          <a:cs typeface="Times New Roman" panose="02020603050405020304" pitchFamily="18" charset="0"/>
                        </a:rPr>
                        <a:t>Clay </a:t>
                      </a:r>
                      <a:endParaRPr kumimoji="0" lang="en-US" sz="2400" b="1" i="0" u="none" strike="noStrike" cap="none" normalizeH="0" baseline="0" dirty="0" smtClean="0">
                        <a:ln>
                          <a:noFill/>
                        </a:ln>
                        <a:solidFill>
                          <a:schemeClr val="tx1"/>
                        </a:solidFill>
                        <a:effectLst/>
                        <a:latin typeface="+mj-lt"/>
                        <a:cs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j-lt"/>
                          <a:cs typeface="Times New Roman" panose="02020603050405020304" pitchFamily="18" charset="0"/>
                        </a:rPr>
                        <a:t>&lt; 10</a:t>
                      </a:r>
                      <a:r>
                        <a:rPr kumimoji="0" lang="en-US" sz="2400" b="1" i="0" u="none" strike="noStrike" cap="none" normalizeH="0" baseline="30000" dirty="0" smtClean="0">
                          <a:ln>
                            <a:noFill/>
                          </a:ln>
                          <a:solidFill>
                            <a:schemeClr val="tx1"/>
                          </a:solidFill>
                          <a:effectLst/>
                          <a:latin typeface="+mj-lt"/>
                          <a:cs typeface="Times New Roman" panose="02020603050405020304" pitchFamily="18" charset="0"/>
                        </a:rPr>
                        <a:t>-8</a:t>
                      </a:r>
                      <a:r>
                        <a:rPr kumimoji="0" lang="en-US" sz="2400" b="1" i="0" u="none" strike="noStrike" cap="none" normalizeH="0" baseline="0" dirty="0" smtClean="0">
                          <a:ln>
                            <a:noFill/>
                          </a:ln>
                          <a:solidFill>
                            <a:schemeClr val="tx1"/>
                          </a:solidFill>
                          <a:effectLst/>
                          <a:latin typeface="+mj-lt"/>
                          <a:cs typeface="Times New Roman" panose="02020603050405020304" pitchFamily="18" charset="0"/>
                        </a:rPr>
                        <a:t> </a:t>
                      </a:r>
                      <a:endParaRPr kumimoji="0" lang="en-US" sz="2400" b="1" i="0" u="none" strike="noStrike" cap="none" normalizeH="0" baseline="0" dirty="0" smtClean="0">
                        <a:ln>
                          <a:noFill/>
                        </a:ln>
                        <a:solidFill>
                          <a:schemeClr val="tx1"/>
                        </a:solidFill>
                        <a:effectLst/>
                        <a:latin typeface="+mj-lt"/>
                        <a:cs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3300"/>
                          </a:solidFill>
                          <a:effectLst/>
                          <a:latin typeface="+mj-lt"/>
                          <a:cs typeface="Times New Roman" panose="02020603050405020304" pitchFamily="18" charset="0"/>
                        </a:rPr>
                        <a:t>very slow</a:t>
                      </a:r>
                      <a:endParaRPr kumimoji="0" lang="en-US" sz="2400" b="1" i="0" u="none" strike="noStrike" cap="none" normalizeH="0" baseline="0" dirty="0" smtClean="0">
                        <a:ln>
                          <a:noFill/>
                        </a:ln>
                        <a:solidFill>
                          <a:srgbClr val="FF3300"/>
                        </a:solidFill>
                        <a:effectLst/>
                        <a:latin typeface="+mj-lt"/>
                        <a:cs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31535" name="Rectangle 111"/>
          <p:cNvSpPr>
            <a:spLocks noChangeArrowheads="1"/>
          </p:cNvSpPr>
          <p:nvPr/>
        </p:nvSpPr>
        <p:spPr bwMode="auto">
          <a:xfrm flipV="1">
            <a:off x="7829197" y="2187565"/>
            <a:ext cx="422979" cy="1485900"/>
          </a:xfrm>
          <a:prstGeom prst="rect">
            <a:avLst/>
          </a:prstGeom>
          <a:gradFill rotWithShape="1">
            <a:gsLst>
              <a:gs pos="0">
                <a:srgbClr val="FF3300"/>
              </a:gs>
              <a:gs pos="100000">
                <a:srgbClr val="00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31536" name="Picture 112"/>
          <p:cNvPicPr>
            <a:picLocks noChangeAspect="1" noChangeArrowheads="1"/>
          </p:cNvPicPr>
          <p:nvPr/>
        </p:nvPicPr>
        <p:blipFill>
          <a:blip r:embed="rId3">
            <a:extLst>
              <a:ext uri="{28A0092B-C50C-407E-A947-70E740481C1C}">
                <a14:useLocalDpi xmlns:a14="http://schemas.microsoft.com/office/drawing/2010/main" val="0"/>
              </a:ext>
            </a:extLst>
          </a:blip>
          <a:srcRect l="20419" b="22746"/>
          <a:stretch>
            <a:fillRect/>
          </a:stretch>
        </p:blipFill>
        <p:spPr bwMode="auto">
          <a:xfrm>
            <a:off x="7188200" y="730793"/>
            <a:ext cx="1704975"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1537" name="Picture 113" descr="MakingHayWithClay4">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9579" y="3872550"/>
            <a:ext cx="1671637" cy="1393825"/>
          </a:xfrm>
          <a:prstGeom prst="rect">
            <a:avLst/>
          </a:prstGeom>
          <a:noFill/>
          <a:extLst>
            <a:ext uri="{909E8E84-426E-40DD-AFC4-6F175D3DCCD1}">
              <a14:hiddenFill xmlns:a14="http://schemas.microsoft.com/office/drawing/2010/main">
                <a:solidFill>
                  <a:srgbClr val="FFFFFF"/>
                </a:solidFill>
              </a14:hiddenFill>
            </a:ext>
          </a:extLst>
        </p:spPr>
      </p:pic>
      <p:sp>
        <p:nvSpPr>
          <p:cNvPr id="231539" name="Text Box 115"/>
          <p:cNvSpPr txBox="1">
            <a:spLocks noChangeArrowheads="1"/>
          </p:cNvSpPr>
          <p:nvPr/>
        </p:nvSpPr>
        <p:spPr bwMode="auto">
          <a:xfrm>
            <a:off x="407735" y="4119650"/>
            <a:ext cx="6780465" cy="1348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20000"/>
              </a:spcBef>
            </a:pPr>
            <a:r>
              <a:rPr lang="en-US" sz="2400" b="1" dirty="0"/>
              <a:t>For design purposes it is common to assume:</a:t>
            </a:r>
          </a:p>
          <a:p>
            <a:pPr algn="just">
              <a:spcBef>
                <a:spcPct val="20000"/>
              </a:spcBef>
              <a:buFontTx/>
              <a:buChar char="•"/>
            </a:pPr>
            <a:r>
              <a:rPr lang="en-US" sz="2400" b="1" dirty="0"/>
              <a:t>  Q</a:t>
            </a:r>
            <a:r>
              <a:rPr lang="en-US" sz="2400" b="1" dirty="0" smtClean="0"/>
              <a:t>uick drainage </a:t>
            </a:r>
            <a:r>
              <a:rPr lang="en-US" sz="2400" b="1" dirty="0"/>
              <a:t>in coarse soils </a:t>
            </a:r>
            <a:r>
              <a:rPr lang="en-US" sz="2400" b="1" dirty="0" smtClean="0"/>
              <a:t>(Sand and Gravel)</a:t>
            </a:r>
            <a:endParaRPr lang="en-US" sz="2400" b="1" dirty="0"/>
          </a:p>
          <a:p>
            <a:pPr algn="just">
              <a:spcBef>
                <a:spcPct val="20000"/>
              </a:spcBef>
              <a:buFontTx/>
              <a:buChar char="•"/>
            </a:pPr>
            <a:r>
              <a:rPr lang="en-US" sz="2400" b="1" dirty="0"/>
              <a:t> </a:t>
            </a:r>
            <a:r>
              <a:rPr lang="en-US" sz="2400" b="1" dirty="0" smtClean="0"/>
              <a:t> </a:t>
            </a:r>
            <a:r>
              <a:rPr lang="en-US" sz="2400" b="1" dirty="0"/>
              <a:t>S</a:t>
            </a:r>
            <a:r>
              <a:rPr lang="en-US" sz="2400" b="1" dirty="0" smtClean="0"/>
              <a:t>low drainage </a:t>
            </a:r>
            <a:r>
              <a:rPr lang="en-US" sz="2400" b="1" dirty="0"/>
              <a:t>in fine </a:t>
            </a:r>
            <a:r>
              <a:rPr lang="en-US" sz="2400" b="1" dirty="0" smtClean="0"/>
              <a:t>soils (Clay and Silt). </a:t>
            </a:r>
            <a:endParaRPr lang="en-GB" sz="2400" b="1" dirty="0"/>
          </a:p>
        </p:txBody>
      </p:sp>
      <p:sp>
        <p:nvSpPr>
          <p:cNvPr id="11" name="Content Placeholder 2"/>
          <p:cNvSpPr txBox="1">
            <a:spLocks/>
          </p:cNvSpPr>
          <p:nvPr/>
        </p:nvSpPr>
        <p:spPr>
          <a:xfrm>
            <a:off x="164512" y="345505"/>
            <a:ext cx="3035888" cy="431569"/>
          </a:xfrm>
          <a:prstGeom prst="rect">
            <a:avLst/>
          </a:prstGeom>
          <a:solidFill>
            <a:schemeClr val="bg1"/>
          </a:solidFill>
        </p:spPr>
        <p:txBody>
          <a:bodyPr vert="horz" lIns="91440" tIns="45720" rIns="91440" bIns="45720" rtlCol="0">
            <a:noAutofit/>
          </a:bodyPr>
          <a:lstStyle>
            <a:defPPr>
              <a:defRPr lang="en-US"/>
            </a:defPPr>
            <a:lvl1pPr defTabSz="685800">
              <a:lnSpc>
                <a:spcPct val="90000"/>
              </a:lnSpc>
              <a:spcBef>
                <a:spcPts val="750"/>
              </a:spcBef>
              <a:buClr>
                <a:srgbClr val="0070C0"/>
              </a:buClr>
              <a:buFont typeface="Arial" panose="020B0604020202020204" pitchFamily="34" charset="0"/>
              <a:buNone/>
              <a:defRPr sz="2800" b="1" u="sng">
                <a:solidFill>
                  <a:schemeClr val="accent6">
                    <a:lumMod val="75000"/>
                  </a:schemeClr>
                </a:solidFill>
              </a:defRPr>
            </a:lvl1pPr>
          </a:lstStyle>
          <a:p>
            <a:r>
              <a:rPr lang="en-US" dirty="0" smtClean="0"/>
              <a:t>Rates </a:t>
            </a:r>
            <a:r>
              <a:rPr lang="en-US" dirty="0"/>
              <a:t>of </a:t>
            </a:r>
            <a:r>
              <a:rPr lang="en-US" dirty="0" smtClean="0"/>
              <a:t>Drainage</a:t>
            </a:r>
            <a:endParaRPr lang="en-US" dirty="0"/>
          </a:p>
        </p:txBody>
      </p:sp>
      <p:sp>
        <p:nvSpPr>
          <p:cNvPr id="2" name="Rectangle 1"/>
          <p:cNvSpPr/>
          <p:nvPr/>
        </p:nvSpPr>
        <p:spPr>
          <a:xfrm>
            <a:off x="7129072" y="345505"/>
            <a:ext cx="1750223" cy="461665"/>
          </a:xfrm>
          <a:prstGeom prst="rect">
            <a:avLst/>
          </a:prstGeom>
        </p:spPr>
        <p:txBody>
          <a:bodyPr wrap="none">
            <a:spAutoFit/>
          </a:bodyPr>
          <a:lstStyle/>
          <a:p>
            <a:r>
              <a:rPr lang="en-US" sz="2400" b="1" dirty="0">
                <a:solidFill>
                  <a:srgbClr val="0070C0"/>
                </a:solidFill>
              </a:rPr>
              <a:t>C</a:t>
            </a:r>
            <a:r>
              <a:rPr lang="en-US" sz="2400" b="1" dirty="0" smtClean="0">
                <a:solidFill>
                  <a:srgbClr val="0070C0"/>
                </a:solidFill>
              </a:rPr>
              <a:t>oarse </a:t>
            </a:r>
            <a:r>
              <a:rPr lang="en-US" sz="2400" b="1" dirty="0">
                <a:solidFill>
                  <a:srgbClr val="0070C0"/>
                </a:solidFill>
              </a:rPr>
              <a:t>soils </a:t>
            </a:r>
          </a:p>
        </p:txBody>
      </p:sp>
      <p:sp>
        <p:nvSpPr>
          <p:cNvPr id="3" name="Rectangle 2"/>
          <p:cNvSpPr/>
          <p:nvPr/>
        </p:nvSpPr>
        <p:spPr>
          <a:xfrm>
            <a:off x="7466749" y="5207383"/>
            <a:ext cx="1422184" cy="461665"/>
          </a:xfrm>
          <a:prstGeom prst="rect">
            <a:avLst/>
          </a:prstGeom>
        </p:spPr>
        <p:txBody>
          <a:bodyPr wrap="none">
            <a:spAutoFit/>
          </a:bodyPr>
          <a:lstStyle/>
          <a:p>
            <a:r>
              <a:rPr lang="en-US" sz="2400" b="1" dirty="0">
                <a:solidFill>
                  <a:schemeClr val="accent6">
                    <a:lumMod val="75000"/>
                  </a:schemeClr>
                </a:solidFill>
              </a:rPr>
              <a:t>F</a:t>
            </a:r>
            <a:r>
              <a:rPr lang="en-US" sz="2400" b="1" dirty="0" smtClean="0">
                <a:solidFill>
                  <a:schemeClr val="accent6">
                    <a:lumMod val="75000"/>
                  </a:schemeClr>
                </a:solidFill>
              </a:rPr>
              <a:t>ine </a:t>
            </a:r>
            <a:r>
              <a:rPr lang="en-US" sz="2400" b="1" dirty="0">
                <a:solidFill>
                  <a:schemeClr val="accent6">
                    <a:lumMod val="75000"/>
                  </a:schemeClr>
                </a:solidFill>
              </a:rPr>
              <a:t>soils </a:t>
            </a:r>
          </a:p>
        </p:txBody>
      </p:sp>
    </p:spTree>
    <p:extLst>
      <p:ext uri="{BB962C8B-B14F-4D97-AF65-F5344CB8AC3E}">
        <p14:creationId xmlns:p14="http://schemas.microsoft.com/office/powerpoint/2010/main" val="943745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1143000"/>
            <a:ext cx="4724400" cy="685800"/>
          </a:xfrm>
        </p:spPr>
        <p:txBody>
          <a:bodyPr vert="horz" lIns="91440" tIns="45720" rIns="91440" bIns="45720" rtlCol="0" anchor="ctr">
            <a:normAutofit/>
          </a:bodyPr>
          <a:lstStyle/>
          <a:p>
            <a:r>
              <a:rPr lang="en-US" sz="2800" b="1" dirty="0">
                <a:solidFill>
                  <a:srgbClr val="0000FF"/>
                </a:solidFill>
              </a:rPr>
              <a:t>For coarse grained soils…</a:t>
            </a:r>
            <a:endParaRPr lang="en-AU" sz="2800" b="1" dirty="0">
              <a:solidFill>
                <a:srgbClr val="0000FF"/>
              </a:solidFill>
            </a:endParaRPr>
          </a:p>
        </p:txBody>
      </p:sp>
      <p:sp>
        <p:nvSpPr>
          <p:cNvPr id="25603" name="Text Box 3"/>
          <p:cNvSpPr txBox="1">
            <a:spLocks noChangeArrowheads="1"/>
          </p:cNvSpPr>
          <p:nvPr/>
        </p:nvSpPr>
        <p:spPr bwMode="auto">
          <a:xfrm>
            <a:off x="228600" y="1760356"/>
            <a:ext cx="8413955" cy="892552"/>
          </a:xfrm>
          <a:prstGeom prst="rect">
            <a:avLst/>
          </a:prstGeom>
          <a:noFill/>
          <a:ln w="9525">
            <a:noFill/>
            <a:miter lim="800000"/>
            <a:headEnd/>
            <a:tailEnd/>
          </a:ln>
          <a:effectLst/>
        </p:spPr>
        <p:txBody>
          <a:bodyPr wrap="square">
            <a:spAutoFit/>
          </a:bodyPr>
          <a:lstStyle/>
          <a:p>
            <a:pPr algn="just" rtl="0">
              <a:spcBef>
                <a:spcPct val="50000"/>
              </a:spcBef>
            </a:pPr>
            <a:r>
              <a:rPr lang="en-US" sz="2400" b="1" dirty="0"/>
              <a:t>Granular soils </a:t>
            </a:r>
            <a:r>
              <a:rPr lang="en-US" sz="2800" b="1" dirty="0"/>
              <a:t>are</a:t>
            </a:r>
            <a:r>
              <a:rPr lang="en-US" sz="2400" b="1" dirty="0"/>
              <a:t> freely drained, and thus the settlement is instantaneous.</a:t>
            </a:r>
            <a:endParaRPr lang="en-AU" sz="2400" b="1" dirty="0"/>
          </a:p>
        </p:txBody>
      </p:sp>
      <p:grpSp>
        <p:nvGrpSpPr>
          <p:cNvPr id="2" name="Group 5"/>
          <p:cNvGrpSpPr>
            <a:grpSpLocks/>
          </p:cNvGrpSpPr>
          <p:nvPr/>
        </p:nvGrpSpPr>
        <p:grpSpPr bwMode="auto">
          <a:xfrm>
            <a:off x="2209800" y="2667000"/>
            <a:ext cx="4114800" cy="2347913"/>
            <a:chOff x="1200" y="1728"/>
            <a:chExt cx="2592" cy="1479"/>
          </a:xfrm>
        </p:grpSpPr>
        <p:sp>
          <p:nvSpPr>
            <p:cNvPr id="25606" name="Line 6"/>
            <p:cNvSpPr>
              <a:spLocks noChangeShapeType="1"/>
            </p:cNvSpPr>
            <p:nvPr/>
          </p:nvSpPr>
          <p:spPr bwMode="auto">
            <a:xfrm>
              <a:off x="1536" y="2928"/>
              <a:ext cx="2064"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25607" name="Line 7"/>
            <p:cNvSpPr>
              <a:spLocks noChangeShapeType="1"/>
            </p:cNvSpPr>
            <p:nvPr/>
          </p:nvSpPr>
          <p:spPr bwMode="auto">
            <a:xfrm flipV="1">
              <a:off x="1536" y="1728"/>
              <a:ext cx="0" cy="1200"/>
            </a:xfrm>
            <a:prstGeom prst="line">
              <a:avLst/>
            </a:prstGeom>
            <a:noFill/>
            <a:ln w="9525">
              <a:solidFill>
                <a:schemeClr val="tx1"/>
              </a:solidFill>
              <a:miter lim="800000"/>
              <a:headEnd/>
              <a:tailEnd type="triangle" w="med" len="med"/>
            </a:ln>
            <a:effectLst/>
          </p:spPr>
          <p:txBody>
            <a:bodyPr wrap="none"/>
            <a:lstStyle/>
            <a:p>
              <a:endParaRPr lang="en-US"/>
            </a:p>
          </p:txBody>
        </p:sp>
        <p:sp>
          <p:nvSpPr>
            <p:cNvPr id="25608" name="Text Box 8"/>
            <p:cNvSpPr txBox="1">
              <a:spLocks noChangeArrowheads="1"/>
            </p:cNvSpPr>
            <p:nvPr/>
          </p:nvSpPr>
          <p:spPr bwMode="auto">
            <a:xfrm>
              <a:off x="3264" y="2976"/>
              <a:ext cx="528" cy="231"/>
            </a:xfrm>
            <a:prstGeom prst="rect">
              <a:avLst/>
            </a:prstGeom>
            <a:noFill/>
            <a:ln w="9525">
              <a:noFill/>
              <a:miter lim="800000"/>
              <a:headEnd/>
              <a:tailEnd/>
            </a:ln>
            <a:effectLst/>
          </p:spPr>
          <p:txBody>
            <a:bodyPr wrap="square">
              <a:spAutoFit/>
            </a:bodyPr>
            <a:lstStyle/>
            <a:p>
              <a:pPr algn="l" rtl="0">
                <a:spcBef>
                  <a:spcPct val="50000"/>
                </a:spcBef>
              </a:pPr>
              <a:r>
                <a:rPr lang="en-US" sz="1800" dirty="0"/>
                <a:t>time</a:t>
              </a:r>
              <a:endParaRPr lang="en-AU" sz="1800" dirty="0"/>
            </a:p>
          </p:txBody>
        </p:sp>
        <p:sp>
          <p:nvSpPr>
            <p:cNvPr id="25609" name="Text Box 9"/>
            <p:cNvSpPr txBox="1">
              <a:spLocks noChangeArrowheads="1"/>
            </p:cNvSpPr>
            <p:nvPr/>
          </p:nvSpPr>
          <p:spPr bwMode="auto">
            <a:xfrm rot="16200000">
              <a:off x="884" y="2188"/>
              <a:ext cx="864" cy="231"/>
            </a:xfrm>
            <a:prstGeom prst="rect">
              <a:avLst/>
            </a:prstGeom>
            <a:noFill/>
            <a:ln w="9525">
              <a:noFill/>
              <a:miter lim="800000"/>
              <a:headEnd/>
              <a:tailEnd/>
            </a:ln>
            <a:effectLst/>
          </p:spPr>
          <p:txBody>
            <a:bodyPr>
              <a:spAutoFit/>
            </a:bodyPr>
            <a:lstStyle/>
            <a:p>
              <a:pPr>
                <a:spcBef>
                  <a:spcPct val="50000"/>
                </a:spcBef>
              </a:pPr>
              <a:r>
                <a:rPr lang="en-US" sz="1800"/>
                <a:t>settlement</a:t>
              </a:r>
              <a:endParaRPr lang="en-AU" sz="1800"/>
            </a:p>
          </p:txBody>
        </p:sp>
      </p:grpSp>
      <p:grpSp>
        <p:nvGrpSpPr>
          <p:cNvPr id="3" name="Group 13"/>
          <p:cNvGrpSpPr>
            <a:grpSpLocks/>
          </p:cNvGrpSpPr>
          <p:nvPr/>
        </p:nvGrpSpPr>
        <p:grpSpPr bwMode="auto">
          <a:xfrm>
            <a:off x="2743200" y="3276600"/>
            <a:ext cx="3124200" cy="1295400"/>
            <a:chOff x="1536" y="2304"/>
            <a:chExt cx="1968" cy="816"/>
          </a:xfrm>
        </p:grpSpPr>
        <p:sp>
          <p:nvSpPr>
            <p:cNvPr id="25611" name="Line 11"/>
            <p:cNvSpPr>
              <a:spLocks noChangeShapeType="1"/>
            </p:cNvSpPr>
            <p:nvPr/>
          </p:nvSpPr>
          <p:spPr bwMode="auto">
            <a:xfrm flipV="1">
              <a:off x="1536" y="2304"/>
              <a:ext cx="0" cy="816"/>
            </a:xfrm>
            <a:prstGeom prst="line">
              <a:avLst/>
            </a:prstGeom>
            <a:noFill/>
            <a:ln w="22225">
              <a:solidFill>
                <a:srgbClr val="003399"/>
              </a:solidFill>
              <a:miter lim="800000"/>
              <a:headEnd/>
              <a:tailEnd/>
            </a:ln>
            <a:effectLst/>
          </p:spPr>
          <p:txBody>
            <a:bodyPr wrap="none"/>
            <a:lstStyle/>
            <a:p>
              <a:endParaRPr lang="en-US"/>
            </a:p>
          </p:txBody>
        </p:sp>
        <p:sp>
          <p:nvSpPr>
            <p:cNvPr id="25612" name="Line 12"/>
            <p:cNvSpPr>
              <a:spLocks noChangeShapeType="1"/>
            </p:cNvSpPr>
            <p:nvPr/>
          </p:nvSpPr>
          <p:spPr bwMode="auto">
            <a:xfrm>
              <a:off x="1536" y="2304"/>
              <a:ext cx="1968" cy="0"/>
            </a:xfrm>
            <a:prstGeom prst="line">
              <a:avLst/>
            </a:prstGeom>
            <a:noFill/>
            <a:ln w="19050">
              <a:solidFill>
                <a:srgbClr val="003399"/>
              </a:solidFill>
              <a:miter lim="800000"/>
              <a:headEnd/>
              <a:tailEnd/>
            </a:ln>
            <a:effectLst/>
          </p:spPr>
          <p:txBody>
            <a:bodyPr wrap="none"/>
            <a:lstStyle/>
            <a:p>
              <a:endParaRPr lang="en-US"/>
            </a:p>
          </p:txBody>
        </p:sp>
      </p:grpSp>
      <p:sp>
        <p:nvSpPr>
          <p:cNvPr id="16" name="Rectangle 15"/>
          <p:cNvSpPr/>
          <p:nvPr/>
        </p:nvSpPr>
        <p:spPr>
          <a:xfrm>
            <a:off x="2743200" y="5638800"/>
            <a:ext cx="3200400" cy="523220"/>
          </a:xfrm>
          <a:prstGeom prst="rect">
            <a:avLst/>
          </a:prstGeom>
        </p:spPr>
        <p:txBody>
          <a:bodyPr wrap="square">
            <a:spAutoFit/>
          </a:bodyPr>
          <a:lstStyle/>
          <a:p>
            <a:pPr algn="l" rtl="0"/>
            <a:r>
              <a:rPr lang="en-US" sz="2800" i="1" dirty="0" smtClean="0">
                <a:latin typeface="Arial" pitchFamily="34" charset="0"/>
                <a:cs typeface="Arial" pitchFamily="34" charset="0"/>
              </a:rPr>
              <a:t>S</a:t>
            </a:r>
            <a:r>
              <a:rPr lang="en-US" sz="2800" i="1" baseline="-25000" dirty="0" smtClean="0">
                <a:latin typeface="Arial" pitchFamily="34" charset="0"/>
                <a:cs typeface="Arial" pitchFamily="34" charset="0"/>
              </a:rPr>
              <a:t>T</a:t>
            </a:r>
            <a:r>
              <a:rPr lang="en-US" sz="2800" i="1" dirty="0" smtClean="0">
                <a:latin typeface="Arial" pitchFamily="34" charset="0"/>
                <a:cs typeface="Arial" pitchFamily="34" charset="0"/>
              </a:rPr>
              <a:t> = S</a:t>
            </a:r>
            <a:r>
              <a:rPr lang="en-US" sz="2800" i="1" baseline="-25000" dirty="0" smtClean="0">
                <a:latin typeface="Arial" pitchFamily="34" charset="0"/>
                <a:cs typeface="Arial" pitchFamily="34" charset="0"/>
              </a:rPr>
              <a:t>e</a:t>
            </a:r>
            <a:r>
              <a:rPr lang="en-US" sz="2800" i="1" dirty="0" smtClean="0">
                <a:latin typeface="Arial" pitchFamily="34" charset="0"/>
                <a:cs typeface="Arial" pitchFamily="34" charset="0"/>
              </a:rPr>
              <a:t> + S</a:t>
            </a:r>
            <a:r>
              <a:rPr lang="en-US" sz="2800" i="1" baseline="-25000" dirty="0" smtClean="0">
                <a:latin typeface="Arial" pitchFamily="34" charset="0"/>
                <a:cs typeface="Arial" pitchFamily="34" charset="0"/>
              </a:rPr>
              <a:t>c</a:t>
            </a:r>
            <a:r>
              <a:rPr lang="en-US" sz="2800" i="1" dirty="0" smtClean="0">
                <a:latin typeface="Arial" pitchFamily="34" charset="0"/>
                <a:cs typeface="Arial" pitchFamily="34" charset="0"/>
              </a:rPr>
              <a:t> + S</a:t>
            </a:r>
            <a:r>
              <a:rPr lang="en-US" sz="2800" i="1" baseline="-25000" dirty="0" smtClean="0">
                <a:latin typeface="Arial" pitchFamily="34" charset="0"/>
                <a:cs typeface="Arial" pitchFamily="34" charset="0"/>
              </a:rPr>
              <a:t>s</a:t>
            </a:r>
            <a:endParaRPr lang="en-US" sz="2800" i="1" dirty="0"/>
          </a:p>
        </p:txBody>
      </p:sp>
      <p:cxnSp>
        <p:nvCxnSpPr>
          <p:cNvPr id="18" name="Straight Arrow Connector 17"/>
          <p:cNvCxnSpPr/>
          <p:nvPr/>
        </p:nvCxnSpPr>
        <p:spPr>
          <a:xfrm rot="5400000" flipH="1" flipV="1">
            <a:off x="4267200" y="5562600"/>
            <a:ext cx="53340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4953000" y="5638800"/>
            <a:ext cx="53340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648200" y="5181600"/>
            <a:ext cx="381000" cy="369332"/>
          </a:xfrm>
          <a:prstGeom prst="rect">
            <a:avLst/>
          </a:prstGeom>
          <a:noFill/>
        </p:spPr>
        <p:txBody>
          <a:bodyPr wrap="square" rtlCol="0">
            <a:spAutoFit/>
          </a:bodyPr>
          <a:lstStyle/>
          <a:p>
            <a:pPr algn="l"/>
            <a:r>
              <a:rPr lang="en-US" dirty="0" smtClean="0">
                <a:solidFill>
                  <a:srgbClr val="FF0000"/>
                </a:solidFill>
              </a:rPr>
              <a:t>0</a:t>
            </a:r>
            <a:endParaRPr lang="en-US" dirty="0">
              <a:solidFill>
                <a:srgbClr val="FF0000"/>
              </a:solidFill>
            </a:endParaRPr>
          </a:p>
        </p:txBody>
      </p:sp>
      <p:sp>
        <p:nvSpPr>
          <p:cNvPr id="21" name="TextBox 20"/>
          <p:cNvSpPr txBox="1"/>
          <p:nvPr/>
        </p:nvSpPr>
        <p:spPr>
          <a:xfrm>
            <a:off x="5334000" y="5269468"/>
            <a:ext cx="381000" cy="369332"/>
          </a:xfrm>
          <a:prstGeom prst="rect">
            <a:avLst/>
          </a:prstGeom>
          <a:noFill/>
        </p:spPr>
        <p:txBody>
          <a:bodyPr wrap="square" rtlCol="0">
            <a:spAutoFit/>
          </a:bodyPr>
          <a:lstStyle/>
          <a:p>
            <a:pPr algn="l"/>
            <a:r>
              <a:rPr lang="en-US" dirty="0" smtClean="0">
                <a:solidFill>
                  <a:srgbClr val="FF0000"/>
                </a:solidFill>
              </a:rPr>
              <a:t>0</a:t>
            </a:r>
            <a:endParaRPr lang="en-US" dirty="0">
              <a:solidFill>
                <a:srgbClr val="FF0000"/>
              </a:solidFill>
            </a:endParaRPr>
          </a:p>
        </p:txBody>
      </p:sp>
      <p:sp>
        <p:nvSpPr>
          <p:cNvPr id="23" name="Content Placeholder 2"/>
          <p:cNvSpPr txBox="1">
            <a:spLocks/>
          </p:cNvSpPr>
          <p:nvPr/>
        </p:nvSpPr>
        <p:spPr>
          <a:xfrm>
            <a:off x="8383" y="612427"/>
            <a:ext cx="3029785" cy="431569"/>
          </a:xfrm>
          <a:prstGeom prst="rect">
            <a:avLst/>
          </a:prstGeom>
          <a:solidFill>
            <a:schemeClr val="bg1"/>
          </a:solidFill>
        </p:spPr>
        <p:txBody>
          <a:bodyPr vert="horz" lIns="91440" tIns="45720" rIns="91440" bIns="45720" rtlCol="0">
            <a:noAutofit/>
          </a:bodyPr>
          <a:lstStyle>
            <a:defPPr>
              <a:defRPr lang="en-US"/>
            </a:defPPr>
            <a:lvl1pPr defTabSz="685800">
              <a:lnSpc>
                <a:spcPct val="90000"/>
              </a:lnSpc>
              <a:spcBef>
                <a:spcPts val="750"/>
              </a:spcBef>
              <a:buClr>
                <a:srgbClr val="0070C0"/>
              </a:buClr>
              <a:buFont typeface="Arial" panose="020B0604020202020204" pitchFamily="34" charset="0"/>
              <a:buNone/>
              <a:defRPr sz="2800" b="1" u="sng">
                <a:solidFill>
                  <a:schemeClr val="accent6">
                    <a:lumMod val="75000"/>
                  </a:schemeClr>
                </a:solidFill>
              </a:defRPr>
            </a:lvl1pPr>
          </a:lstStyle>
          <a:p>
            <a:r>
              <a:rPr lang="en-US" dirty="0" smtClean="0"/>
              <a:t>Rates </a:t>
            </a:r>
            <a:r>
              <a:rPr lang="en-US" dirty="0"/>
              <a:t>of </a:t>
            </a:r>
            <a:r>
              <a:rPr lang="en-US" dirty="0" smtClean="0"/>
              <a:t>Drainage</a:t>
            </a:r>
            <a:endParaRPr lang="en-US" dirty="0"/>
          </a:p>
        </p:txBody>
      </p:sp>
    </p:spTree>
    <p:extLst>
      <p:ext uri="{BB962C8B-B14F-4D97-AF65-F5344CB8AC3E}">
        <p14:creationId xmlns:p14="http://schemas.microsoft.com/office/powerpoint/2010/main" val="3516474786"/>
      </p:ext>
    </p:extLst>
  </p:cSld>
  <p:clrMapOvr>
    <a:masterClrMapping/>
  </p:clrMapOvr>
  <p:transition advTm="15000">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42509" y="235980"/>
            <a:ext cx="4454013" cy="1134723"/>
          </a:xfrm>
        </p:spPr>
        <p:txBody>
          <a:bodyPr>
            <a:normAutofit fontScale="90000"/>
          </a:bodyPr>
          <a:lstStyle/>
          <a:p>
            <a:pPr algn="just"/>
            <a:r>
              <a:rPr lang="en-US" sz="3200" b="1" dirty="0">
                <a:solidFill>
                  <a:schemeClr val="tx1">
                    <a:lumMod val="50000"/>
                    <a:lumOff val="50000"/>
                  </a:schemeClr>
                </a:solidFill>
                <a:latin typeface="Arial Narrow" panose="020B0606020202030204" pitchFamily="34" charset="0"/>
              </a:rPr>
              <a:t>Geotechnical Engineering II</a:t>
            </a:r>
            <a:br>
              <a:rPr lang="en-US" sz="3200" b="1" dirty="0">
                <a:solidFill>
                  <a:schemeClr val="tx1">
                    <a:lumMod val="50000"/>
                    <a:lumOff val="50000"/>
                  </a:schemeClr>
                </a:solidFill>
                <a:latin typeface="Arial Narrow" panose="020B0606020202030204" pitchFamily="34" charset="0"/>
              </a:rPr>
            </a:br>
            <a:r>
              <a:rPr lang="en-AU" sz="3200" b="1" dirty="0">
                <a:solidFill>
                  <a:schemeClr val="accent3">
                    <a:lumMod val="75000"/>
                  </a:schemeClr>
                </a:solidFill>
                <a:latin typeface="Arial Narrow" panose="020B0606020202030204" pitchFamily="34" charset="0"/>
              </a:rPr>
              <a:t>CE 481</a:t>
            </a:r>
            <a:endParaRPr lang="en-US" sz="3200" b="1" dirty="0">
              <a:solidFill>
                <a:schemeClr val="accent3">
                  <a:lumMod val="75000"/>
                </a:schemeClr>
              </a:solidFill>
              <a:latin typeface="Arial Narrow" panose="020B0606020202030204" pitchFamily="34" charset="0"/>
            </a:endParaRPr>
          </a:p>
        </p:txBody>
      </p:sp>
      <p:sp>
        <p:nvSpPr>
          <p:cNvPr id="3" name="Subtitle 2"/>
          <p:cNvSpPr>
            <a:spLocks noGrp="1"/>
          </p:cNvSpPr>
          <p:nvPr>
            <p:ph type="subTitle" idx="1"/>
          </p:nvPr>
        </p:nvSpPr>
        <p:spPr>
          <a:xfrm>
            <a:off x="1537708" y="2412864"/>
            <a:ext cx="6140104" cy="1149637"/>
          </a:xfrm>
        </p:spPr>
        <p:txBody>
          <a:bodyPr>
            <a:noAutofit/>
          </a:bodyPr>
          <a:lstStyle/>
          <a:p>
            <a:pPr algn="r"/>
            <a:r>
              <a:rPr lang="en-US" sz="8800" b="1" dirty="0" smtClean="0">
                <a:solidFill>
                  <a:srgbClr val="0070C0"/>
                </a:solidFill>
                <a:latin typeface="Arial Narrow" panose="020B0606020202030204" pitchFamily="34" charset="0"/>
              </a:rPr>
              <a:t>2</a:t>
            </a:r>
            <a:r>
              <a:rPr lang="en-US" sz="4000" b="1" dirty="0" smtClean="0">
                <a:solidFill>
                  <a:srgbClr val="0070C0"/>
                </a:solidFill>
                <a:latin typeface="Arial Narrow" panose="020B0606020202030204" pitchFamily="34" charset="0"/>
              </a:rPr>
              <a:t>. </a:t>
            </a:r>
            <a:r>
              <a:rPr lang="en-US" sz="4400" b="1" dirty="0">
                <a:solidFill>
                  <a:srgbClr val="0070C0"/>
                </a:solidFill>
                <a:latin typeface="Arial Narrow" panose="020B0606020202030204" pitchFamily="34" charset="0"/>
              </a:rPr>
              <a:t>Compressibility of </a:t>
            </a:r>
            <a:r>
              <a:rPr lang="en-US" sz="4400" b="1" dirty="0" smtClean="0">
                <a:solidFill>
                  <a:srgbClr val="0070C0"/>
                </a:solidFill>
                <a:latin typeface="Arial Narrow" panose="020B0606020202030204" pitchFamily="34" charset="0"/>
              </a:rPr>
              <a:t>Soil</a:t>
            </a:r>
            <a:endParaRPr lang="en-US" sz="4400" b="1" dirty="0">
              <a:solidFill>
                <a:srgbClr val="0070C0"/>
              </a:solidFill>
              <a:latin typeface="Arial Narrow" panose="020B0606020202030204" pitchFamily="34" charset="0"/>
            </a:endParaRPr>
          </a:p>
        </p:txBody>
      </p:sp>
      <p:cxnSp>
        <p:nvCxnSpPr>
          <p:cNvPr id="9" name="Straight Connector 8"/>
          <p:cNvCxnSpPr/>
          <p:nvPr/>
        </p:nvCxnSpPr>
        <p:spPr>
          <a:xfrm>
            <a:off x="399582" y="5048361"/>
            <a:ext cx="0" cy="1270758"/>
          </a:xfrm>
          <a:prstGeom prst="line">
            <a:avLst/>
          </a:prstGeom>
          <a:ln w="28575">
            <a:solidFill>
              <a:srgbClr val="002060"/>
            </a:solidFill>
          </a:ln>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flipV="1">
            <a:off x="390107" y="5043754"/>
            <a:ext cx="1652998" cy="15956"/>
          </a:xfrm>
          <a:prstGeom prst="line">
            <a:avLst/>
          </a:prstGeom>
          <a:ln w="28575">
            <a:solidFill>
              <a:srgbClr val="002060"/>
            </a:solidFill>
          </a:ln>
        </p:spPr>
        <p:style>
          <a:lnRef idx="3">
            <a:schemeClr val="accent1"/>
          </a:lnRef>
          <a:fillRef idx="0">
            <a:schemeClr val="accent1"/>
          </a:fillRef>
          <a:effectRef idx="2">
            <a:schemeClr val="accent1"/>
          </a:effectRef>
          <a:fontRef idx="minor">
            <a:schemeClr val="tx1"/>
          </a:fontRef>
        </p:style>
      </p:cxnSp>
      <p:sp>
        <p:nvSpPr>
          <p:cNvPr id="7" name="Subtitle 2"/>
          <p:cNvSpPr txBox="1">
            <a:spLocks/>
          </p:cNvSpPr>
          <p:nvPr/>
        </p:nvSpPr>
        <p:spPr>
          <a:xfrm>
            <a:off x="523069" y="5107008"/>
            <a:ext cx="4852972" cy="489752"/>
          </a:xfrm>
          <a:prstGeom prst="rect">
            <a:avLst/>
          </a:prstGeom>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pPr>
            <a:r>
              <a:rPr lang="en-US" b="1" dirty="0" smtClean="0">
                <a:solidFill>
                  <a:srgbClr val="C00000"/>
                </a:solidFill>
                <a:latin typeface="Arial Narrow" panose="020B0606020202030204" pitchFamily="34" charset="0"/>
              </a:rPr>
              <a:t>All sections except 11.17, 11.18, 11.19</a:t>
            </a:r>
            <a:endParaRPr lang="en-US" b="1" dirty="0">
              <a:solidFill>
                <a:srgbClr val="C00000"/>
              </a:solidFill>
              <a:latin typeface="Arial Narrow" panose="020B0606020202030204" pitchFamily="34" charset="0"/>
            </a:endParaRPr>
          </a:p>
        </p:txBody>
      </p:sp>
      <p:sp>
        <p:nvSpPr>
          <p:cNvPr id="8" name="Subtitle 2"/>
          <p:cNvSpPr txBox="1">
            <a:spLocks/>
          </p:cNvSpPr>
          <p:nvPr/>
        </p:nvSpPr>
        <p:spPr>
          <a:xfrm>
            <a:off x="390107" y="4335009"/>
            <a:ext cx="2072875" cy="706442"/>
          </a:xfrm>
          <a:prstGeom prst="rect">
            <a:avLst/>
          </a:prstGeom>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2800" b="1" dirty="0" smtClean="0">
                <a:solidFill>
                  <a:schemeClr val="tx1">
                    <a:lumMod val="65000"/>
                    <a:lumOff val="35000"/>
                  </a:schemeClr>
                </a:solidFill>
                <a:latin typeface="Arial Narrow" panose="020B0606020202030204" pitchFamily="34" charset="0"/>
              </a:rPr>
              <a:t>Chapter 11</a:t>
            </a:r>
            <a:endParaRPr lang="en-US" sz="2800" b="1" dirty="0">
              <a:solidFill>
                <a:schemeClr val="tx1">
                  <a:lumMod val="65000"/>
                  <a:lumOff val="35000"/>
                </a:schemeClr>
              </a:solidFill>
              <a:latin typeface="Arial Narrow" panose="020B0606020202030204" pitchFamily="34" charset="0"/>
            </a:endParaRPr>
          </a:p>
        </p:txBody>
      </p:sp>
    </p:spTree>
    <p:extLst>
      <p:ext uri="{BB962C8B-B14F-4D97-AF65-F5344CB8AC3E}">
        <p14:creationId xmlns:p14="http://schemas.microsoft.com/office/powerpoint/2010/main" val="2111088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a:grpSpLocks/>
          </p:cNvGrpSpPr>
          <p:nvPr/>
        </p:nvGrpSpPr>
        <p:grpSpPr bwMode="auto">
          <a:xfrm>
            <a:off x="457200" y="1504341"/>
            <a:ext cx="3276600" cy="304800"/>
            <a:chOff x="2064" y="1824"/>
            <a:chExt cx="672" cy="192"/>
          </a:xfrm>
        </p:grpSpPr>
        <p:sp>
          <p:nvSpPr>
            <p:cNvPr id="23556" name="Rectangle 4"/>
            <p:cNvSpPr>
              <a:spLocks noChangeArrowheads="1"/>
            </p:cNvSpPr>
            <p:nvPr/>
          </p:nvSpPr>
          <p:spPr bwMode="auto">
            <a:xfrm>
              <a:off x="2064" y="1968"/>
              <a:ext cx="672" cy="48"/>
            </a:xfrm>
            <a:prstGeom prst="rect">
              <a:avLst/>
            </a:prstGeom>
            <a:solidFill>
              <a:srgbClr val="808080"/>
            </a:solidFill>
            <a:ln w="9525">
              <a:solidFill>
                <a:schemeClr val="tx1"/>
              </a:solidFill>
              <a:miter lim="800000"/>
              <a:headEnd/>
              <a:tailEnd/>
            </a:ln>
            <a:effectLst/>
          </p:spPr>
          <p:txBody>
            <a:bodyPr wrap="none" anchor="ctr"/>
            <a:lstStyle/>
            <a:p>
              <a:endParaRPr lang="en-US"/>
            </a:p>
          </p:txBody>
        </p:sp>
        <p:grpSp>
          <p:nvGrpSpPr>
            <p:cNvPr id="3" name="Group 18"/>
            <p:cNvGrpSpPr>
              <a:grpSpLocks/>
            </p:cNvGrpSpPr>
            <p:nvPr/>
          </p:nvGrpSpPr>
          <p:grpSpPr bwMode="auto">
            <a:xfrm>
              <a:off x="2064" y="1824"/>
              <a:ext cx="672" cy="144"/>
              <a:chOff x="2304" y="2352"/>
              <a:chExt cx="672" cy="144"/>
            </a:xfrm>
          </p:grpSpPr>
          <p:sp>
            <p:nvSpPr>
              <p:cNvPr id="23557" name="Line 5"/>
              <p:cNvSpPr>
                <a:spLocks noChangeShapeType="1"/>
              </p:cNvSpPr>
              <p:nvPr/>
            </p:nvSpPr>
            <p:spPr bwMode="auto">
              <a:xfrm>
                <a:off x="2304" y="2352"/>
                <a:ext cx="0" cy="144"/>
              </a:xfrm>
              <a:prstGeom prst="line">
                <a:avLst/>
              </a:prstGeom>
              <a:noFill/>
              <a:ln w="9525">
                <a:solidFill>
                  <a:schemeClr val="tx1"/>
                </a:solidFill>
                <a:miter lim="800000"/>
                <a:headEnd/>
                <a:tailEnd type="triangle" w="med" len="med"/>
              </a:ln>
              <a:effectLst/>
            </p:spPr>
            <p:txBody>
              <a:bodyPr wrap="none"/>
              <a:lstStyle/>
              <a:p>
                <a:endParaRPr lang="en-US"/>
              </a:p>
            </p:txBody>
          </p:sp>
          <p:sp>
            <p:nvSpPr>
              <p:cNvPr id="23558" name="Line 6"/>
              <p:cNvSpPr>
                <a:spLocks noChangeShapeType="1"/>
              </p:cNvSpPr>
              <p:nvPr/>
            </p:nvSpPr>
            <p:spPr bwMode="auto">
              <a:xfrm>
                <a:off x="2400" y="2352"/>
                <a:ext cx="0" cy="144"/>
              </a:xfrm>
              <a:prstGeom prst="line">
                <a:avLst/>
              </a:prstGeom>
              <a:noFill/>
              <a:ln w="9525">
                <a:solidFill>
                  <a:schemeClr val="tx1"/>
                </a:solidFill>
                <a:miter lim="800000"/>
                <a:headEnd/>
                <a:tailEnd type="triangle" w="med" len="med"/>
              </a:ln>
              <a:effectLst/>
            </p:spPr>
            <p:txBody>
              <a:bodyPr wrap="none"/>
              <a:lstStyle/>
              <a:p>
                <a:endParaRPr lang="en-US"/>
              </a:p>
            </p:txBody>
          </p:sp>
          <p:sp>
            <p:nvSpPr>
              <p:cNvPr id="23559" name="Line 7"/>
              <p:cNvSpPr>
                <a:spLocks noChangeShapeType="1"/>
              </p:cNvSpPr>
              <p:nvPr/>
            </p:nvSpPr>
            <p:spPr bwMode="auto">
              <a:xfrm>
                <a:off x="2496" y="2352"/>
                <a:ext cx="0" cy="144"/>
              </a:xfrm>
              <a:prstGeom prst="line">
                <a:avLst/>
              </a:prstGeom>
              <a:noFill/>
              <a:ln w="9525">
                <a:solidFill>
                  <a:schemeClr val="tx1"/>
                </a:solidFill>
                <a:miter lim="800000"/>
                <a:headEnd/>
                <a:tailEnd type="triangle" w="med" len="med"/>
              </a:ln>
              <a:effectLst/>
            </p:spPr>
            <p:txBody>
              <a:bodyPr wrap="none"/>
              <a:lstStyle/>
              <a:p>
                <a:endParaRPr lang="en-US"/>
              </a:p>
            </p:txBody>
          </p:sp>
          <p:sp>
            <p:nvSpPr>
              <p:cNvPr id="23560" name="Line 8"/>
              <p:cNvSpPr>
                <a:spLocks noChangeShapeType="1"/>
              </p:cNvSpPr>
              <p:nvPr/>
            </p:nvSpPr>
            <p:spPr bwMode="auto">
              <a:xfrm>
                <a:off x="2592" y="2352"/>
                <a:ext cx="0" cy="144"/>
              </a:xfrm>
              <a:prstGeom prst="line">
                <a:avLst/>
              </a:prstGeom>
              <a:noFill/>
              <a:ln w="9525">
                <a:solidFill>
                  <a:schemeClr val="tx1"/>
                </a:solidFill>
                <a:miter lim="800000"/>
                <a:headEnd/>
                <a:tailEnd type="triangle" w="med" len="med"/>
              </a:ln>
              <a:effectLst/>
            </p:spPr>
            <p:txBody>
              <a:bodyPr wrap="none"/>
              <a:lstStyle/>
              <a:p>
                <a:endParaRPr lang="en-US"/>
              </a:p>
            </p:txBody>
          </p:sp>
          <p:sp>
            <p:nvSpPr>
              <p:cNvPr id="23561" name="Line 9"/>
              <p:cNvSpPr>
                <a:spLocks noChangeShapeType="1"/>
              </p:cNvSpPr>
              <p:nvPr/>
            </p:nvSpPr>
            <p:spPr bwMode="auto">
              <a:xfrm>
                <a:off x="2880" y="2352"/>
                <a:ext cx="0" cy="144"/>
              </a:xfrm>
              <a:prstGeom prst="line">
                <a:avLst/>
              </a:prstGeom>
              <a:noFill/>
              <a:ln w="9525">
                <a:solidFill>
                  <a:schemeClr val="tx1"/>
                </a:solidFill>
                <a:miter lim="800000"/>
                <a:headEnd/>
                <a:tailEnd type="triangle" w="med" len="med"/>
              </a:ln>
              <a:effectLst/>
            </p:spPr>
            <p:txBody>
              <a:bodyPr wrap="none"/>
              <a:lstStyle/>
              <a:p>
                <a:endParaRPr lang="en-US"/>
              </a:p>
            </p:txBody>
          </p:sp>
          <p:sp>
            <p:nvSpPr>
              <p:cNvPr id="23562" name="Line 10"/>
              <p:cNvSpPr>
                <a:spLocks noChangeShapeType="1"/>
              </p:cNvSpPr>
              <p:nvPr/>
            </p:nvSpPr>
            <p:spPr bwMode="auto">
              <a:xfrm>
                <a:off x="2784" y="2352"/>
                <a:ext cx="0" cy="144"/>
              </a:xfrm>
              <a:prstGeom prst="line">
                <a:avLst/>
              </a:prstGeom>
              <a:noFill/>
              <a:ln w="9525">
                <a:solidFill>
                  <a:schemeClr val="tx1"/>
                </a:solidFill>
                <a:miter lim="800000"/>
                <a:headEnd/>
                <a:tailEnd type="triangle" w="med" len="med"/>
              </a:ln>
              <a:effectLst/>
            </p:spPr>
            <p:txBody>
              <a:bodyPr wrap="none"/>
              <a:lstStyle/>
              <a:p>
                <a:endParaRPr lang="en-US"/>
              </a:p>
            </p:txBody>
          </p:sp>
          <p:sp>
            <p:nvSpPr>
              <p:cNvPr id="23563" name="Line 11"/>
              <p:cNvSpPr>
                <a:spLocks noChangeShapeType="1"/>
              </p:cNvSpPr>
              <p:nvPr/>
            </p:nvSpPr>
            <p:spPr bwMode="auto">
              <a:xfrm>
                <a:off x="2688" y="2352"/>
                <a:ext cx="0" cy="144"/>
              </a:xfrm>
              <a:prstGeom prst="line">
                <a:avLst/>
              </a:prstGeom>
              <a:noFill/>
              <a:ln w="9525">
                <a:solidFill>
                  <a:schemeClr val="tx1"/>
                </a:solidFill>
                <a:miter lim="800000"/>
                <a:headEnd/>
                <a:tailEnd type="triangle" w="med" len="med"/>
              </a:ln>
              <a:effectLst/>
            </p:spPr>
            <p:txBody>
              <a:bodyPr wrap="none"/>
              <a:lstStyle/>
              <a:p>
                <a:endParaRPr lang="en-US"/>
              </a:p>
            </p:txBody>
          </p:sp>
          <p:sp>
            <p:nvSpPr>
              <p:cNvPr id="23564" name="Line 12"/>
              <p:cNvSpPr>
                <a:spLocks noChangeShapeType="1"/>
              </p:cNvSpPr>
              <p:nvPr/>
            </p:nvSpPr>
            <p:spPr bwMode="auto">
              <a:xfrm>
                <a:off x="2976" y="2352"/>
                <a:ext cx="0" cy="144"/>
              </a:xfrm>
              <a:prstGeom prst="line">
                <a:avLst/>
              </a:prstGeom>
              <a:noFill/>
              <a:ln w="9525">
                <a:solidFill>
                  <a:schemeClr val="tx1"/>
                </a:solidFill>
                <a:miter lim="800000"/>
                <a:headEnd/>
                <a:tailEnd type="triangle" w="med" len="med"/>
              </a:ln>
              <a:effectLst/>
            </p:spPr>
            <p:txBody>
              <a:bodyPr wrap="none"/>
              <a:lstStyle/>
              <a:p>
                <a:endParaRPr lang="en-US"/>
              </a:p>
            </p:txBody>
          </p:sp>
        </p:grpSp>
      </p:grpSp>
      <p:sp>
        <p:nvSpPr>
          <p:cNvPr id="23555" name="Rectangle 3" descr="Recycled paper"/>
          <p:cNvSpPr>
            <a:spLocks noChangeArrowheads="1"/>
          </p:cNvSpPr>
          <p:nvPr/>
        </p:nvSpPr>
        <p:spPr bwMode="auto">
          <a:xfrm>
            <a:off x="457200" y="1809141"/>
            <a:ext cx="3276600" cy="1371600"/>
          </a:xfrm>
          <a:prstGeom prst="rect">
            <a:avLst/>
          </a:prstGeom>
          <a:blipFill dpi="0" rotWithShape="0">
            <a:blip r:embed="rId2" cstate="print"/>
            <a:srcRect/>
            <a:tile tx="0" ty="0" sx="100000" sy="100000" flip="none" algn="tl"/>
          </a:blipFill>
          <a:ln w="9525">
            <a:noFill/>
            <a:miter lim="800000"/>
            <a:headEnd/>
            <a:tailEnd/>
          </a:ln>
          <a:effectLst/>
        </p:spPr>
        <p:txBody>
          <a:bodyPr wrap="none" anchor="ctr"/>
          <a:lstStyle/>
          <a:p>
            <a:endParaRPr lang="en-US"/>
          </a:p>
        </p:txBody>
      </p:sp>
      <p:sp>
        <p:nvSpPr>
          <p:cNvPr id="23565" name="Text Box 13"/>
          <p:cNvSpPr txBox="1">
            <a:spLocks noChangeArrowheads="1"/>
          </p:cNvSpPr>
          <p:nvPr/>
        </p:nvSpPr>
        <p:spPr bwMode="auto">
          <a:xfrm>
            <a:off x="990600" y="2266341"/>
            <a:ext cx="2133600" cy="457200"/>
          </a:xfrm>
          <a:prstGeom prst="rect">
            <a:avLst/>
          </a:prstGeom>
          <a:noFill/>
          <a:ln w="9525">
            <a:noFill/>
            <a:miter lim="800000"/>
            <a:headEnd/>
            <a:tailEnd/>
          </a:ln>
          <a:effectLst/>
        </p:spPr>
        <p:txBody>
          <a:bodyPr>
            <a:spAutoFit/>
          </a:bodyPr>
          <a:lstStyle/>
          <a:p>
            <a:pPr>
              <a:spcBef>
                <a:spcPct val="50000"/>
              </a:spcBef>
            </a:pPr>
            <a:r>
              <a:rPr lang="en-US"/>
              <a:t>saturated clay</a:t>
            </a:r>
            <a:endParaRPr lang="en-AU"/>
          </a:p>
        </p:txBody>
      </p:sp>
      <p:sp>
        <p:nvSpPr>
          <p:cNvPr id="23566" name="Line 14"/>
          <p:cNvSpPr>
            <a:spLocks noChangeShapeType="1"/>
          </p:cNvSpPr>
          <p:nvPr/>
        </p:nvSpPr>
        <p:spPr bwMode="auto">
          <a:xfrm>
            <a:off x="457200" y="1809141"/>
            <a:ext cx="3276600" cy="0"/>
          </a:xfrm>
          <a:prstGeom prst="line">
            <a:avLst/>
          </a:prstGeom>
          <a:noFill/>
          <a:ln w="22225">
            <a:solidFill>
              <a:srgbClr val="800000"/>
            </a:solidFill>
            <a:miter lim="800000"/>
            <a:headEnd/>
            <a:tailEnd/>
          </a:ln>
          <a:effectLst/>
        </p:spPr>
        <p:txBody>
          <a:bodyPr wrap="none"/>
          <a:lstStyle/>
          <a:p>
            <a:endParaRPr lang="en-US"/>
          </a:p>
        </p:txBody>
      </p:sp>
      <p:sp>
        <p:nvSpPr>
          <p:cNvPr id="23567" name="Text Box 15"/>
          <p:cNvSpPr txBox="1">
            <a:spLocks noChangeArrowheads="1"/>
          </p:cNvSpPr>
          <p:nvPr/>
        </p:nvSpPr>
        <p:spPr bwMode="auto">
          <a:xfrm>
            <a:off x="3733800" y="1732941"/>
            <a:ext cx="609600" cy="336550"/>
          </a:xfrm>
          <a:prstGeom prst="rect">
            <a:avLst/>
          </a:prstGeom>
          <a:noFill/>
          <a:ln w="9525">
            <a:noFill/>
            <a:miter lim="800000"/>
            <a:headEnd/>
            <a:tailEnd/>
          </a:ln>
          <a:effectLst/>
        </p:spPr>
        <p:txBody>
          <a:bodyPr>
            <a:spAutoFit/>
          </a:bodyPr>
          <a:lstStyle/>
          <a:p>
            <a:pPr algn="l" rtl="0">
              <a:spcBef>
                <a:spcPct val="50000"/>
              </a:spcBef>
            </a:pPr>
            <a:r>
              <a:rPr lang="en-US" sz="1600" dirty="0"/>
              <a:t>GL</a:t>
            </a:r>
            <a:endParaRPr lang="en-AU" sz="1600" dirty="0"/>
          </a:p>
        </p:txBody>
      </p:sp>
      <p:sp>
        <p:nvSpPr>
          <p:cNvPr id="23569" name="AutoShape 17"/>
          <p:cNvSpPr>
            <a:spLocks noChangeArrowheads="1"/>
          </p:cNvSpPr>
          <p:nvPr/>
        </p:nvSpPr>
        <p:spPr bwMode="auto">
          <a:xfrm flipV="1">
            <a:off x="3276600" y="1732941"/>
            <a:ext cx="152400" cy="76200"/>
          </a:xfrm>
          <a:prstGeom prst="triangle">
            <a:avLst>
              <a:gd name="adj" fmla="val 50000"/>
            </a:avLst>
          </a:prstGeom>
          <a:noFill/>
          <a:ln w="9525">
            <a:solidFill>
              <a:schemeClr val="tx1"/>
            </a:solidFill>
            <a:miter lim="800000"/>
            <a:headEnd/>
            <a:tailEnd/>
          </a:ln>
          <a:effectLst/>
        </p:spPr>
        <p:txBody>
          <a:bodyPr wrap="none" anchor="ctr"/>
          <a:lstStyle/>
          <a:p>
            <a:endParaRPr lang="en-US"/>
          </a:p>
        </p:txBody>
      </p:sp>
      <p:sp>
        <p:nvSpPr>
          <p:cNvPr id="23573" name="Text Box 21"/>
          <p:cNvSpPr txBox="1">
            <a:spLocks noChangeArrowheads="1"/>
          </p:cNvSpPr>
          <p:nvPr/>
        </p:nvSpPr>
        <p:spPr bwMode="auto">
          <a:xfrm>
            <a:off x="381000" y="3483544"/>
            <a:ext cx="3886200" cy="1938992"/>
          </a:xfrm>
          <a:prstGeom prst="rect">
            <a:avLst/>
          </a:prstGeom>
          <a:noFill/>
          <a:ln w="9525">
            <a:noFill/>
            <a:miter lim="800000"/>
            <a:headEnd/>
            <a:tailEnd/>
          </a:ln>
          <a:effectLst/>
        </p:spPr>
        <p:txBody>
          <a:bodyPr wrap="square">
            <a:spAutoFit/>
          </a:bodyPr>
          <a:lstStyle/>
          <a:p>
            <a:pPr algn="just" rtl="0">
              <a:spcBef>
                <a:spcPct val="50000"/>
              </a:spcBef>
            </a:pPr>
            <a:r>
              <a:rPr lang="en-US" sz="2400" b="1" dirty="0" smtClean="0"/>
              <a:t>When a saturated clay is loaded externally, the </a:t>
            </a:r>
            <a:r>
              <a:rPr lang="en-US" sz="2400" b="1" dirty="0"/>
              <a:t>water is squeezed out of the clay over </a:t>
            </a:r>
            <a:r>
              <a:rPr lang="en-US" sz="2400" b="1" dirty="0">
                <a:solidFill>
                  <a:srgbClr val="FF0000"/>
                </a:solidFill>
              </a:rPr>
              <a:t>a long time</a:t>
            </a:r>
            <a:r>
              <a:rPr lang="en-US" sz="2400" b="1" dirty="0"/>
              <a:t> (due to low permeability of the clay).</a:t>
            </a:r>
            <a:endParaRPr lang="en-AU" sz="2400" b="1" dirty="0"/>
          </a:p>
        </p:txBody>
      </p:sp>
      <p:grpSp>
        <p:nvGrpSpPr>
          <p:cNvPr id="24" name="Group 27"/>
          <p:cNvGrpSpPr>
            <a:grpSpLocks/>
          </p:cNvGrpSpPr>
          <p:nvPr/>
        </p:nvGrpSpPr>
        <p:grpSpPr bwMode="auto">
          <a:xfrm>
            <a:off x="4572000" y="1428141"/>
            <a:ext cx="5181600" cy="2347913"/>
            <a:chOff x="1200" y="1728"/>
            <a:chExt cx="3264" cy="1479"/>
          </a:xfrm>
        </p:grpSpPr>
        <p:sp>
          <p:nvSpPr>
            <p:cNvPr id="25" name="Line 23"/>
            <p:cNvSpPr>
              <a:spLocks noChangeShapeType="1"/>
            </p:cNvSpPr>
            <p:nvPr/>
          </p:nvSpPr>
          <p:spPr bwMode="auto">
            <a:xfrm>
              <a:off x="1536" y="2928"/>
              <a:ext cx="240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26" name="Line 24"/>
            <p:cNvSpPr>
              <a:spLocks noChangeShapeType="1"/>
            </p:cNvSpPr>
            <p:nvPr/>
          </p:nvSpPr>
          <p:spPr bwMode="auto">
            <a:xfrm flipV="1">
              <a:off x="1536" y="1728"/>
              <a:ext cx="0" cy="1200"/>
            </a:xfrm>
            <a:prstGeom prst="line">
              <a:avLst/>
            </a:prstGeom>
            <a:noFill/>
            <a:ln w="9525">
              <a:solidFill>
                <a:schemeClr val="tx1"/>
              </a:solidFill>
              <a:miter lim="800000"/>
              <a:headEnd/>
              <a:tailEnd type="triangle" w="med" len="med"/>
            </a:ln>
            <a:effectLst/>
          </p:spPr>
          <p:txBody>
            <a:bodyPr wrap="none"/>
            <a:lstStyle/>
            <a:p>
              <a:endParaRPr lang="en-US"/>
            </a:p>
          </p:txBody>
        </p:sp>
        <p:sp>
          <p:nvSpPr>
            <p:cNvPr id="27" name="Text Box 25"/>
            <p:cNvSpPr txBox="1">
              <a:spLocks noChangeArrowheads="1"/>
            </p:cNvSpPr>
            <p:nvPr/>
          </p:nvSpPr>
          <p:spPr bwMode="auto">
            <a:xfrm>
              <a:off x="3600" y="2976"/>
              <a:ext cx="864" cy="231"/>
            </a:xfrm>
            <a:prstGeom prst="rect">
              <a:avLst/>
            </a:prstGeom>
            <a:noFill/>
            <a:ln w="9525">
              <a:noFill/>
              <a:miter lim="800000"/>
              <a:headEnd/>
              <a:tailEnd/>
            </a:ln>
            <a:effectLst/>
          </p:spPr>
          <p:txBody>
            <a:bodyPr>
              <a:spAutoFit/>
            </a:bodyPr>
            <a:lstStyle/>
            <a:p>
              <a:pPr algn="l" rtl="0">
                <a:spcBef>
                  <a:spcPct val="50000"/>
                </a:spcBef>
              </a:pPr>
              <a:r>
                <a:rPr lang="en-US" sz="1800" dirty="0"/>
                <a:t>time</a:t>
              </a:r>
              <a:endParaRPr lang="en-AU" sz="1800" dirty="0"/>
            </a:p>
          </p:txBody>
        </p:sp>
        <p:sp>
          <p:nvSpPr>
            <p:cNvPr id="28" name="Text Box 26"/>
            <p:cNvSpPr txBox="1">
              <a:spLocks noChangeArrowheads="1"/>
            </p:cNvSpPr>
            <p:nvPr/>
          </p:nvSpPr>
          <p:spPr bwMode="auto">
            <a:xfrm rot="16200000">
              <a:off x="884" y="2188"/>
              <a:ext cx="864" cy="231"/>
            </a:xfrm>
            <a:prstGeom prst="rect">
              <a:avLst/>
            </a:prstGeom>
            <a:noFill/>
            <a:ln w="9525">
              <a:noFill/>
              <a:miter lim="800000"/>
              <a:headEnd/>
              <a:tailEnd/>
            </a:ln>
            <a:effectLst/>
          </p:spPr>
          <p:txBody>
            <a:bodyPr>
              <a:spAutoFit/>
            </a:bodyPr>
            <a:lstStyle/>
            <a:p>
              <a:pPr>
                <a:spcBef>
                  <a:spcPct val="50000"/>
                </a:spcBef>
              </a:pPr>
              <a:r>
                <a:rPr lang="en-US" sz="1800" dirty="0"/>
                <a:t>settlement</a:t>
              </a:r>
              <a:endParaRPr lang="en-AU" sz="1800" dirty="0"/>
            </a:p>
          </p:txBody>
        </p:sp>
      </p:grpSp>
      <p:sp>
        <p:nvSpPr>
          <p:cNvPr id="29" name="Freeform 29"/>
          <p:cNvSpPr>
            <a:spLocks/>
          </p:cNvSpPr>
          <p:nvPr/>
        </p:nvSpPr>
        <p:spPr bwMode="auto">
          <a:xfrm>
            <a:off x="5105400" y="1656741"/>
            <a:ext cx="3657600" cy="1676400"/>
          </a:xfrm>
          <a:custGeom>
            <a:avLst/>
            <a:gdLst/>
            <a:ahLst/>
            <a:cxnLst>
              <a:cxn ang="0">
                <a:pos x="0" y="1056"/>
              </a:cxn>
              <a:cxn ang="0">
                <a:pos x="336" y="576"/>
              </a:cxn>
              <a:cxn ang="0">
                <a:pos x="912" y="240"/>
              </a:cxn>
              <a:cxn ang="0">
                <a:pos x="1872" y="48"/>
              </a:cxn>
              <a:cxn ang="0">
                <a:pos x="2832" y="0"/>
              </a:cxn>
            </a:cxnLst>
            <a:rect l="0" t="0" r="r" b="b"/>
            <a:pathLst>
              <a:path w="2832" h="1056">
                <a:moveTo>
                  <a:pt x="0" y="1056"/>
                </a:moveTo>
                <a:cubicBezTo>
                  <a:pt x="92" y="884"/>
                  <a:pt x="184" y="712"/>
                  <a:pt x="336" y="576"/>
                </a:cubicBezTo>
                <a:cubicBezTo>
                  <a:pt x="488" y="440"/>
                  <a:pt x="656" y="328"/>
                  <a:pt x="912" y="240"/>
                </a:cubicBezTo>
                <a:cubicBezTo>
                  <a:pt x="1168" y="152"/>
                  <a:pt x="1552" y="88"/>
                  <a:pt x="1872" y="48"/>
                </a:cubicBezTo>
                <a:cubicBezTo>
                  <a:pt x="2192" y="8"/>
                  <a:pt x="2512" y="4"/>
                  <a:pt x="2832" y="0"/>
                </a:cubicBezTo>
              </a:path>
            </a:pathLst>
          </a:custGeom>
          <a:noFill/>
          <a:ln w="19050" cap="flat" cmpd="sng">
            <a:solidFill>
              <a:schemeClr val="folHlink"/>
            </a:solidFill>
            <a:prstDash val="solid"/>
            <a:miter lim="800000"/>
            <a:headEnd type="none" w="med" len="med"/>
            <a:tailEnd type="none" w="med" len="med"/>
          </a:ln>
          <a:effectLst/>
        </p:spPr>
        <p:txBody>
          <a:bodyPr wrap="none"/>
          <a:lstStyle/>
          <a:p>
            <a:endParaRPr lang="en-US"/>
          </a:p>
        </p:txBody>
      </p:sp>
      <p:sp>
        <p:nvSpPr>
          <p:cNvPr id="30" name="Rectangle 29"/>
          <p:cNvSpPr/>
          <p:nvPr/>
        </p:nvSpPr>
        <p:spPr>
          <a:xfrm>
            <a:off x="2667000" y="5542941"/>
            <a:ext cx="3200400" cy="523220"/>
          </a:xfrm>
          <a:prstGeom prst="rect">
            <a:avLst/>
          </a:prstGeom>
        </p:spPr>
        <p:txBody>
          <a:bodyPr wrap="square">
            <a:spAutoFit/>
          </a:bodyPr>
          <a:lstStyle/>
          <a:p>
            <a:pPr algn="l" rtl="0"/>
            <a:r>
              <a:rPr lang="en-US" sz="2800" dirty="0" smtClean="0">
                <a:latin typeface="Arial" pitchFamily="34" charset="0"/>
                <a:cs typeface="Arial" pitchFamily="34" charset="0"/>
              </a:rPr>
              <a:t>S</a:t>
            </a:r>
            <a:r>
              <a:rPr lang="en-US" sz="2800" baseline="-25000" dirty="0" smtClean="0">
                <a:latin typeface="Arial" pitchFamily="34" charset="0"/>
                <a:cs typeface="Arial" pitchFamily="34" charset="0"/>
              </a:rPr>
              <a:t>t</a:t>
            </a:r>
            <a:r>
              <a:rPr lang="en-US" sz="2800" dirty="0" smtClean="0">
                <a:latin typeface="Arial" pitchFamily="34" charset="0"/>
                <a:cs typeface="Arial" pitchFamily="34" charset="0"/>
              </a:rPr>
              <a:t> = S</a:t>
            </a:r>
            <a:r>
              <a:rPr lang="en-US" sz="2800" baseline="-25000" dirty="0" smtClean="0">
                <a:latin typeface="Arial" pitchFamily="34" charset="0"/>
                <a:cs typeface="Arial" pitchFamily="34" charset="0"/>
              </a:rPr>
              <a:t>e</a:t>
            </a:r>
            <a:r>
              <a:rPr lang="en-US" sz="2800" dirty="0" smtClean="0">
                <a:latin typeface="Arial" pitchFamily="34" charset="0"/>
                <a:cs typeface="Arial" pitchFamily="34" charset="0"/>
              </a:rPr>
              <a:t> + S</a:t>
            </a:r>
            <a:r>
              <a:rPr lang="en-US" sz="2800" baseline="-25000" dirty="0" smtClean="0">
                <a:latin typeface="Arial" pitchFamily="34" charset="0"/>
                <a:cs typeface="Arial" pitchFamily="34" charset="0"/>
              </a:rPr>
              <a:t>c</a:t>
            </a:r>
            <a:r>
              <a:rPr lang="en-US" sz="2800" dirty="0" smtClean="0">
                <a:latin typeface="Arial" pitchFamily="34" charset="0"/>
                <a:cs typeface="Arial" pitchFamily="34" charset="0"/>
              </a:rPr>
              <a:t> + S</a:t>
            </a:r>
            <a:r>
              <a:rPr lang="en-US" sz="2800" baseline="-25000" dirty="0" smtClean="0">
                <a:latin typeface="Arial" pitchFamily="34" charset="0"/>
                <a:cs typeface="Arial" pitchFamily="34" charset="0"/>
              </a:rPr>
              <a:t>s</a:t>
            </a:r>
            <a:endParaRPr lang="en-US" sz="2800" dirty="0"/>
          </a:p>
        </p:txBody>
      </p:sp>
      <p:cxnSp>
        <p:nvCxnSpPr>
          <p:cNvPr id="31" name="Straight Arrow Connector 30"/>
          <p:cNvCxnSpPr/>
          <p:nvPr/>
        </p:nvCxnSpPr>
        <p:spPr>
          <a:xfrm rot="5400000" flipH="1" flipV="1">
            <a:off x="3352800" y="5542941"/>
            <a:ext cx="533400" cy="533400"/>
          </a:xfrm>
          <a:prstGeom prst="straightConnector1">
            <a:avLst/>
          </a:prstGeom>
          <a:ln w="25400">
            <a:solidFill>
              <a:srgbClr val="FF0000"/>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667000" y="6088009"/>
            <a:ext cx="1524000" cy="369332"/>
          </a:xfrm>
          <a:prstGeom prst="rect">
            <a:avLst/>
          </a:prstGeom>
          <a:noFill/>
        </p:spPr>
        <p:txBody>
          <a:bodyPr wrap="square" rtlCol="0">
            <a:spAutoFit/>
          </a:bodyPr>
          <a:lstStyle/>
          <a:p>
            <a:pPr algn="l" rtl="0"/>
            <a:r>
              <a:rPr lang="en-US" dirty="0" smtClean="0">
                <a:solidFill>
                  <a:srgbClr val="FF0000"/>
                </a:solidFill>
              </a:rPr>
              <a:t>negligible</a:t>
            </a:r>
            <a:endParaRPr lang="en-US" dirty="0">
              <a:solidFill>
                <a:srgbClr val="FF0000"/>
              </a:solidFill>
            </a:endParaRPr>
          </a:p>
        </p:txBody>
      </p:sp>
      <p:sp>
        <p:nvSpPr>
          <p:cNvPr id="33" name="Rectangle 32"/>
          <p:cNvSpPr/>
          <p:nvPr/>
        </p:nvSpPr>
        <p:spPr>
          <a:xfrm>
            <a:off x="4498260" y="3942741"/>
            <a:ext cx="4572000" cy="707886"/>
          </a:xfrm>
          <a:prstGeom prst="rect">
            <a:avLst/>
          </a:prstGeom>
        </p:spPr>
        <p:txBody>
          <a:bodyPr>
            <a:spAutoFit/>
          </a:bodyPr>
          <a:lstStyle/>
          <a:p>
            <a:pPr algn="l" rtl="0"/>
            <a:r>
              <a:rPr lang="en-US" sz="2000" b="1" dirty="0" smtClean="0"/>
              <a:t>This leads to settlements occurring over a long time…..which could be several years </a:t>
            </a:r>
            <a:endParaRPr lang="en-AU" sz="2000" b="1" dirty="0" smtClean="0"/>
          </a:p>
        </p:txBody>
      </p:sp>
      <p:sp>
        <p:nvSpPr>
          <p:cNvPr id="34" name="Rectangle 2"/>
          <p:cNvSpPr>
            <a:spLocks noGrp="1" noChangeArrowheads="1"/>
          </p:cNvSpPr>
          <p:nvPr>
            <p:ph type="title"/>
          </p:nvPr>
        </p:nvSpPr>
        <p:spPr>
          <a:xfrm>
            <a:off x="228600" y="818541"/>
            <a:ext cx="4038600" cy="685800"/>
          </a:xfrm>
        </p:spPr>
        <p:txBody>
          <a:bodyPr>
            <a:normAutofit/>
          </a:bodyPr>
          <a:lstStyle/>
          <a:p>
            <a:r>
              <a:rPr lang="en-US" sz="2800" b="1" dirty="0" smtClean="0">
                <a:solidFill>
                  <a:srgbClr val="0000FF"/>
                </a:solidFill>
              </a:rPr>
              <a:t>For Fine grained </a:t>
            </a:r>
            <a:r>
              <a:rPr lang="en-US" sz="2800" b="1" dirty="0">
                <a:solidFill>
                  <a:srgbClr val="0000FF"/>
                </a:solidFill>
              </a:rPr>
              <a:t>soils…</a:t>
            </a:r>
            <a:endParaRPr lang="en-AU" sz="2800" b="1" dirty="0">
              <a:solidFill>
                <a:srgbClr val="0000FF"/>
              </a:solidFill>
            </a:endParaRPr>
          </a:p>
        </p:txBody>
      </p:sp>
      <p:sp>
        <p:nvSpPr>
          <p:cNvPr id="36" name="Content Placeholder 2"/>
          <p:cNvSpPr txBox="1">
            <a:spLocks/>
          </p:cNvSpPr>
          <p:nvPr/>
        </p:nvSpPr>
        <p:spPr>
          <a:xfrm>
            <a:off x="82123" y="287968"/>
            <a:ext cx="3183591" cy="431569"/>
          </a:xfrm>
          <a:prstGeom prst="rect">
            <a:avLst/>
          </a:prstGeom>
        </p:spPr>
        <p:txBody>
          <a:bodyPr vert="horz" lIns="91440" tIns="45720" rIns="91440" bIns="45720" rtlCol="0">
            <a:noAutofit/>
          </a:bodyPr>
          <a:lstStyle>
            <a:defPPr>
              <a:defRPr lang="en-US"/>
            </a:defPPr>
            <a:lvl1pPr indent="0" defTabSz="685800">
              <a:lnSpc>
                <a:spcPct val="90000"/>
              </a:lnSpc>
              <a:spcBef>
                <a:spcPts val="750"/>
              </a:spcBef>
              <a:buClr>
                <a:srgbClr val="0070C0"/>
              </a:buClr>
              <a:buFont typeface="Arial" panose="020B0604020202020204" pitchFamily="34" charset="0"/>
              <a:buNone/>
              <a:defRPr sz="2800" b="1" u="sng">
                <a:solidFill>
                  <a:srgbClr val="A50021"/>
                </a:solidFill>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t> Rates of drainage</a:t>
            </a:r>
          </a:p>
        </p:txBody>
      </p:sp>
    </p:spTree>
    <p:extLst>
      <p:ext uri="{BB962C8B-B14F-4D97-AF65-F5344CB8AC3E}">
        <p14:creationId xmlns:p14="http://schemas.microsoft.com/office/powerpoint/2010/main" val="2318034555"/>
      </p:ext>
    </p:extLst>
  </p:cSld>
  <p:clrMapOvr>
    <a:masterClrMapping/>
  </p:clrMapOvr>
  <p:transition advTm="23000">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3326523" y="491535"/>
            <a:ext cx="2036379" cy="521882"/>
          </a:xfrm>
          <a:prstGeom prst="rect">
            <a:avLst/>
          </a:prstGeom>
        </p:spPr>
        <p:txBody>
          <a:bodyPr anchor="ctr"/>
          <a:lstStyle/>
          <a:p>
            <a:pPr algn="ctr" eaLnBrk="1" fontAlgn="auto" hangingPunct="1">
              <a:spcBef>
                <a:spcPts val="0"/>
              </a:spcBef>
              <a:spcAft>
                <a:spcPts val="0"/>
              </a:spcAft>
              <a:defRPr/>
            </a:pPr>
            <a:r>
              <a:rPr lang="en-US" sz="4800" b="1" u="sng" dirty="0">
                <a:solidFill>
                  <a:srgbClr val="00B0F0"/>
                </a:solidFill>
                <a:effectLst>
                  <a:outerShdw blurRad="38100" dist="38100" dir="2700000" algn="tl">
                    <a:srgbClr val="000000">
                      <a:alpha val="43137"/>
                    </a:srgbClr>
                  </a:outerShdw>
                </a:effectLst>
                <a:latin typeface="+mn-lt"/>
                <a:cs typeface="Times New Roman" pitchFamily="18" charset="0"/>
              </a:rPr>
              <a:t>Topics</a:t>
            </a:r>
            <a:endParaRPr lang="en-US" sz="4800" b="1" u="sng" dirty="0">
              <a:solidFill>
                <a:srgbClr val="00B0F0"/>
              </a:solidFill>
              <a:effectLst>
                <a:outerShdw blurRad="38100" dist="38100" dir="2700000" algn="tl">
                  <a:srgbClr val="000000">
                    <a:alpha val="43137"/>
                  </a:srgbClr>
                </a:outerShdw>
              </a:effectLst>
              <a:latin typeface="+mn-lt"/>
              <a:cs typeface="Tahoma" pitchFamily="34" charset="0"/>
            </a:endParaRPr>
          </a:p>
        </p:txBody>
      </p:sp>
      <p:sp>
        <p:nvSpPr>
          <p:cNvPr id="8" name="Rectangle 7"/>
          <p:cNvSpPr/>
          <p:nvPr/>
        </p:nvSpPr>
        <p:spPr>
          <a:xfrm>
            <a:off x="0" y="0"/>
            <a:ext cx="9144000" cy="3048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0" y="300038"/>
            <a:ext cx="9144000" cy="152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Content Placeholder 2"/>
          <p:cNvSpPr>
            <a:spLocks noGrp="1"/>
          </p:cNvSpPr>
          <p:nvPr>
            <p:ph idx="1"/>
          </p:nvPr>
        </p:nvSpPr>
        <p:spPr>
          <a:xfrm>
            <a:off x="642028" y="1308022"/>
            <a:ext cx="8155131" cy="6007178"/>
          </a:xfrm>
          <a:ln>
            <a:miter lim="800000"/>
            <a:headEnd/>
            <a:tailEnd/>
          </a:ln>
        </p:spPr>
        <p:txBody>
          <a:bodyPr vert="horz" lIns="91440" tIns="45720" rIns="91440" bIns="45720" rtlCol="0">
            <a:noAutofit/>
          </a:bodyPr>
          <a:lstStyle/>
          <a:p>
            <a:pPr marL="539750" indent="-357188">
              <a:lnSpc>
                <a:spcPct val="120000"/>
              </a:lnSpc>
              <a:spcBef>
                <a:spcPts val="0"/>
              </a:spcBef>
              <a:buFont typeface="Wingdings" pitchFamily="2" charset="2"/>
              <a:buChar char="q"/>
            </a:pPr>
            <a:r>
              <a:rPr lang="en-US" sz="2400" b="1" dirty="0" smtClean="0"/>
              <a:t>INTRODUCTION </a:t>
            </a:r>
          </a:p>
          <a:p>
            <a:pPr marL="539750" indent="-357188">
              <a:lnSpc>
                <a:spcPct val="120000"/>
              </a:lnSpc>
              <a:spcBef>
                <a:spcPts val="0"/>
              </a:spcBef>
              <a:buFont typeface="Wingdings" pitchFamily="2" charset="2"/>
              <a:buChar char="q"/>
            </a:pPr>
            <a:r>
              <a:rPr lang="en-US" sz="2400" b="1" dirty="0" smtClean="0">
                <a:solidFill>
                  <a:srgbClr val="FF0000"/>
                </a:solidFill>
              </a:rPr>
              <a:t>ELASTIC SETTLEMENT</a:t>
            </a:r>
          </a:p>
          <a:p>
            <a:pPr marL="539750" indent="-19050">
              <a:lnSpc>
                <a:spcPct val="120000"/>
              </a:lnSpc>
              <a:spcBef>
                <a:spcPts val="0"/>
              </a:spcBef>
            </a:pPr>
            <a:r>
              <a:rPr lang="en-US" sz="2400" b="1" dirty="0"/>
              <a:t>Stress distribution in soil masses</a:t>
            </a:r>
          </a:p>
          <a:p>
            <a:pPr marL="539750" indent="-357188">
              <a:lnSpc>
                <a:spcPct val="120000"/>
              </a:lnSpc>
              <a:spcBef>
                <a:spcPts val="0"/>
              </a:spcBef>
              <a:buFont typeface="Wingdings" pitchFamily="2" charset="2"/>
              <a:buChar char="q"/>
            </a:pPr>
            <a:r>
              <a:rPr lang="en-US" sz="2400" b="1" dirty="0" smtClean="0"/>
              <a:t>CONSOLIDATION SETTLEMENT</a:t>
            </a:r>
          </a:p>
          <a:p>
            <a:pPr marL="539750" indent="-19050">
              <a:lnSpc>
                <a:spcPct val="120000"/>
              </a:lnSpc>
              <a:spcBef>
                <a:spcPts val="0"/>
              </a:spcBef>
            </a:pPr>
            <a:r>
              <a:rPr lang="en-US" sz="2400" b="1" dirty="0"/>
              <a:t>Fundamentals of consolidation</a:t>
            </a:r>
          </a:p>
          <a:p>
            <a:pPr marL="539750" indent="-19050">
              <a:lnSpc>
                <a:spcPct val="120000"/>
              </a:lnSpc>
              <a:spcBef>
                <a:spcPts val="0"/>
              </a:spcBef>
            </a:pPr>
            <a:r>
              <a:rPr lang="en-US" sz="2400" b="1" dirty="0" smtClean="0"/>
              <a:t>One-Dimensional Consolidation </a:t>
            </a:r>
            <a:r>
              <a:rPr lang="en-US" sz="2400" b="1" dirty="0"/>
              <a:t>Settlement</a:t>
            </a:r>
          </a:p>
          <a:p>
            <a:pPr marL="539750" indent="-19050">
              <a:lnSpc>
                <a:spcPct val="120000"/>
              </a:lnSpc>
              <a:spcBef>
                <a:spcPts val="0"/>
              </a:spcBef>
            </a:pPr>
            <a:r>
              <a:rPr lang="en-US" sz="2400" b="1" dirty="0"/>
              <a:t>One-dimensional Laboratory Consolidation </a:t>
            </a:r>
            <a:r>
              <a:rPr lang="en-US" sz="2400" b="1" dirty="0" smtClean="0"/>
              <a:t>Test</a:t>
            </a:r>
          </a:p>
          <a:p>
            <a:pPr marL="630238" indent="-109538">
              <a:lnSpc>
                <a:spcPct val="120000"/>
              </a:lnSpc>
              <a:spcBef>
                <a:spcPts val="0"/>
              </a:spcBef>
              <a:buClr>
                <a:schemeClr val="tx1"/>
              </a:buClr>
            </a:pPr>
            <a:r>
              <a:rPr lang="en-US" sz="2400" b="1" dirty="0"/>
              <a:t>Calculation of Settlement from One-Dimensional Primary  Consolidation</a:t>
            </a:r>
          </a:p>
          <a:p>
            <a:pPr marL="539750" indent="-357188">
              <a:lnSpc>
                <a:spcPct val="120000"/>
              </a:lnSpc>
              <a:spcBef>
                <a:spcPts val="0"/>
              </a:spcBef>
              <a:buFont typeface="Wingdings" pitchFamily="2" charset="2"/>
              <a:buChar char="q"/>
            </a:pPr>
            <a:r>
              <a:rPr lang="en-US" sz="2400" b="1" dirty="0" smtClean="0"/>
              <a:t>TIME RATE OF CONSOLIDATION SETTLEMENT</a:t>
            </a:r>
          </a:p>
          <a:p>
            <a:pPr marL="630238" indent="-109538">
              <a:lnSpc>
                <a:spcPct val="120000"/>
              </a:lnSpc>
              <a:spcBef>
                <a:spcPts val="0"/>
              </a:spcBef>
              <a:buClr>
                <a:schemeClr val="tx1"/>
              </a:buClr>
            </a:pPr>
            <a:r>
              <a:rPr lang="en-US" sz="2400" b="1" dirty="0"/>
              <a:t>1-D theory of consolidation </a:t>
            </a:r>
          </a:p>
          <a:p>
            <a:pPr marL="539750" indent="-357188">
              <a:lnSpc>
                <a:spcPct val="120000"/>
              </a:lnSpc>
              <a:spcBef>
                <a:spcPts val="0"/>
              </a:spcBef>
              <a:buFont typeface="Wingdings" pitchFamily="2" charset="2"/>
              <a:buChar char="q"/>
            </a:pPr>
            <a:endParaRPr lang="en-US" sz="2400" b="1" dirty="0" smtClean="0"/>
          </a:p>
          <a:p>
            <a:pPr marL="539750" indent="-357188">
              <a:lnSpc>
                <a:spcPct val="120000"/>
              </a:lnSpc>
              <a:spcBef>
                <a:spcPts val="0"/>
              </a:spcBef>
              <a:buFont typeface="Wingdings" pitchFamily="2" charset="2"/>
              <a:buChar char="q"/>
            </a:pPr>
            <a:r>
              <a:rPr lang="en-US" sz="2400" b="1" dirty="0" smtClean="0"/>
              <a:t>SECONDARY CONSOLIDATION SETTLEMENT</a:t>
            </a:r>
            <a:endParaRPr lang="en-US" sz="2400" b="1" dirty="0"/>
          </a:p>
        </p:txBody>
      </p:sp>
    </p:spTree>
    <p:extLst>
      <p:ext uri="{BB962C8B-B14F-4D97-AF65-F5344CB8AC3E}">
        <p14:creationId xmlns:p14="http://schemas.microsoft.com/office/powerpoint/2010/main" val="14303414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71763" y="1021907"/>
            <a:ext cx="8156772" cy="219324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fontAlgn="auto">
              <a:spcAft>
                <a:spcPts val="0"/>
              </a:spcAft>
              <a:buSzPct val="80000"/>
              <a:buNone/>
              <a:defRPr/>
            </a:pPr>
            <a:r>
              <a:rPr lang="en-US" sz="2400" b="1" dirty="0" smtClean="0">
                <a:cs typeface="Arial" pitchFamily="34" charset="0"/>
              </a:rPr>
              <a:t>This type of settlement occur </a:t>
            </a:r>
            <a:r>
              <a:rPr lang="en-US" sz="2400" b="1" dirty="0" smtClean="0">
                <a:solidFill>
                  <a:srgbClr val="7030A0"/>
                </a:solidFill>
                <a:cs typeface="Arial" pitchFamily="34" charset="0"/>
              </a:rPr>
              <a:t>immediately</a:t>
            </a:r>
            <a:r>
              <a:rPr lang="en-US" sz="2400" b="1" dirty="0" smtClean="0">
                <a:cs typeface="Arial" pitchFamily="34" charset="0"/>
              </a:rPr>
              <a:t> after the application of load. It is predominant in coarse-grained soil (i.e. gravel, sand). Analytical evaluation of this settlement is a problem which requires satisfaction of the same set of conditions as the determination of stresses in continuous media. </a:t>
            </a:r>
          </a:p>
          <a:p>
            <a:pPr marL="0" indent="0" algn="just" fontAlgn="auto">
              <a:spcAft>
                <a:spcPts val="0"/>
              </a:spcAft>
              <a:buSzPct val="80000"/>
              <a:buNone/>
              <a:defRPr/>
            </a:pPr>
            <a:r>
              <a:rPr lang="en-US" sz="2400" b="1" dirty="0" smtClean="0">
                <a:cs typeface="Arial" pitchFamily="34" charset="0"/>
              </a:rPr>
              <a:t>In fact we could view the process as one of : </a:t>
            </a:r>
            <a:endParaRPr lang="en-US" sz="2400" b="1" dirty="0">
              <a:cs typeface="Arial" pitchFamily="34" charset="0"/>
            </a:endParaRPr>
          </a:p>
        </p:txBody>
      </p:sp>
      <p:sp>
        <p:nvSpPr>
          <p:cNvPr id="6" name="Content Placeholder 2"/>
          <p:cNvSpPr txBox="1">
            <a:spLocks/>
          </p:cNvSpPr>
          <p:nvPr/>
        </p:nvSpPr>
        <p:spPr>
          <a:xfrm>
            <a:off x="641834" y="3684556"/>
            <a:ext cx="7886700" cy="51599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fontAlgn="auto">
              <a:spcAft>
                <a:spcPts val="0"/>
              </a:spcAft>
              <a:buClr>
                <a:srgbClr val="FF0000"/>
              </a:buClr>
              <a:buSzPct val="126000"/>
              <a:buFont typeface="Wingdings" panose="05000000000000000000" pitchFamily="2" charset="2"/>
              <a:buChar char="§"/>
              <a:defRPr/>
            </a:pPr>
            <a:r>
              <a:rPr lang="en-US" sz="2400" b="1" dirty="0" smtClean="0">
                <a:solidFill>
                  <a:schemeClr val="tx1">
                    <a:lumMod val="95000"/>
                    <a:lumOff val="5000"/>
                  </a:schemeClr>
                </a:solidFill>
              </a:rPr>
              <a:t> </a:t>
            </a:r>
            <a:r>
              <a:rPr lang="en-US" sz="2400" b="1" dirty="0" smtClean="0">
                <a:cs typeface="Arial" pitchFamily="34" charset="0"/>
              </a:rPr>
              <a:t>Determining the </a:t>
            </a:r>
            <a:r>
              <a:rPr lang="en-US" sz="2400" b="1" dirty="0" smtClean="0">
                <a:solidFill>
                  <a:srgbClr val="7030A0"/>
                </a:solidFill>
                <a:cs typeface="Arial" pitchFamily="34" charset="0"/>
              </a:rPr>
              <a:t>stresses</a:t>
            </a:r>
            <a:r>
              <a:rPr lang="en-US" sz="2400" b="1" dirty="0" smtClean="0">
                <a:cs typeface="Arial" pitchFamily="34" charset="0"/>
              </a:rPr>
              <a:t> at each point in the medium</a:t>
            </a:r>
            <a:endParaRPr lang="en-US" sz="2400" b="1" dirty="0">
              <a:cs typeface="Arial" pitchFamily="34" charset="0"/>
            </a:endParaRPr>
          </a:p>
        </p:txBody>
      </p:sp>
      <p:sp>
        <p:nvSpPr>
          <p:cNvPr id="8" name="Content Placeholder 2"/>
          <p:cNvSpPr txBox="1">
            <a:spLocks/>
          </p:cNvSpPr>
          <p:nvPr/>
        </p:nvSpPr>
        <p:spPr>
          <a:xfrm>
            <a:off x="641834" y="4291776"/>
            <a:ext cx="7886700" cy="48669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fontAlgn="auto">
              <a:spcAft>
                <a:spcPts val="0"/>
              </a:spcAft>
              <a:buClr>
                <a:srgbClr val="FF0000"/>
              </a:buClr>
              <a:buSzPct val="126000"/>
              <a:buFont typeface="Wingdings" panose="05000000000000000000" pitchFamily="2" charset="2"/>
              <a:buChar char="§"/>
              <a:defRPr/>
            </a:pPr>
            <a:r>
              <a:rPr lang="en-US" sz="2400" b="1" dirty="0" smtClean="0">
                <a:solidFill>
                  <a:schemeClr val="tx1">
                    <a:lumMod val="95000"/>
                    <a:lumOff val="5000"/>
                  </a:schemeClr>
                </a:solidFill>
              </a:rPr>
              <a:t> </a:t>
            </a:r>
            <a:r>
              <a:rPr lang="en-US" sz="2400" b="1" dirty="0" smtClean="0">
                <a:cs typeface="Arial" pitchFamily="34" charset="0"/>
              </a:rPr>
              <a:t>Evaluating the </a:t>
            </a:r>
            <a:r>
              <a:rPr lang="en-US" sz="2400" b="1" u="sng" dirty="0" smtClean="0">
                <a:solidFill>
                  <a:srgbClr val="7030A0"/>
                </a:solidFill>
                <a:cs typeface="Arial" pitchFamily="34" charset="0"/>
              </a:rPr>
              <a:t>vertical</a:t>
            </a:r>
            <a:r>
              <a:rPr lang="en-US" sz="2400" b="1" dirty="0" smtClean="0">
                <a:cs typeface="Arial" pitchFamily="34" charset="0"/>
              </a:rPr>
              <a:t> strains</a:t>
            </a:r>
            <a:endParaRPr lang="en-US" sz="2400" b="1" dirty="0">
              <a:cs typeface="Arial" pitchFamily="34" charset="0"/>
            </a:endParaRPr>
          </a:p>
        </p:txBody>
      </p:sp>
      <p:sp>
        <p:nvSpPr>
          <p:cNvPr id="9" name="Content Placeholder 2"/>
          <p:cNvSpPr txBox="1">
            <a:spLocks/>
          </p:cNvSpPr>
          <p:nvPr/>
        </p:nvSpPr>
        <p:spPr>
          <a:xfrm>
            <a:off x="641834" y="4763625"/>
            <a:ext cx="7886700" cy="82591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fontAlgn="auto">
              <a:spcAft>
                <a:spcPts val="0"/>
              </a:spcAft>
              <a:buClr>
                <a:srgbClr val="FF0000"/>
              </a:buClr>
              <a:buSzPct val="126000"/>
              <a:buFont typeface="Wingdings" panose="05000000000000000000" pitchFamily="2" charset="2"/>
              <a:buChar char="§"/>
              <a:defRPr/>
            </a:pPr>
            <a:r>
              <a:rPr lang="en-US" sz="2400" b="1" dirty="0" smtClean="0">
                <a:solidFill>
                  <a:schemeClr val="tx1">
                    <a:lumMod val="95000"/>
                    <a:lumOff val="5000"/>
                  </a:schemeClr>
                </a:solidFill>
              </a:rPr>
              <a:t> </a:t>
            </a:r>
            <a:r>
              <a:rPr lang="en-US" sz="2400" b="1" dirty="0" smtClean="0">
                <a:solidFill>
                  <a:srgbClr val="7030A0"/>
                </a:solidFill>
                <a:cs typeface="Arial" pitchFamily="34" charset="0"/>
              </a:rPr>
              <a:t>Integrating</a:t>
            </a:r>
            <a:r>
              <a:rPr lang="en-US" sz="2400" b="1" dirty="0" smtClean="0">
                <a:cs typeface="Arial" pitchFamily="34" charset="0"/>
              </a:rPr>
              <a:t> these vertical strains over the depth of the material.</a:t>
            </a:r>
            <a:endParaRPr lang="en-US" sz="2400" b="1" dirty="0">
              <a:cs typeface="Arial" pitchFamily="34" charset="0"/>
            </a:endParaRPr>
          </a:p>
        </p:txBody>
      </p:sp>
      <p:sp>
        <p:nvSpPr>
          <p:cNvPr id="10" name="Content Placeholder 2"/>
          <p:cNvSpPr txBox="1">
            <a:spLocks/>
          </p:cNvSpPr>
          <p:nvPr/>
        </p:nvSpPr>
        <p:spPr>
          <a:xfrm>
            <a:off x="641834" y="5574686"/>
            <a:ext cx="7886700" cy="109412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fontAlgn="auto">
              <a:spcAft>
                <a:spcPts val="0"/>
              </a:spcAft>
              <a:buClr>
                <a:srgbClr val="FF0000"/>
              </a:buClr>
              <a:buSzPct val="126000"/>
              <a:buFont typeface="Wingdings" panose="05000000000000000000" pitchFamily="2" charset="2"/>
              <a:buChar char="§"/>
              <a:defRPr/>
            </a:pPr>
            <a:r>
              <a:rPr lang="en-US" sz="2400" b="1" dirty="0" smtClean="0">
                <a:solidFill>
                  <a:schemeClr val="tx1">
                    <a:lumMod val="95000"/>
                    <a:lumOff val="5000"/>
                  </a:schemeClr>
                </a:solidFill>
              </a:rPr>
              <a:t> </a:t>
            </a:r>
            <a:r>
              <a:rPr lang="en-US" sz="2400" b="1" dirty="0" smtClean="0">
                <a:cs typeface="Arial" pitchFamily="34" charset="0"/>
              </a:rPr>
              <a:t>Theory of elasticity is used to determine the immediate settlement. This is to a certain degree reasonable in cohesive soils but not reasonable for cohesionless soils. </a:t>
            </a:r>
            <a:endParaRPr lang="en-US" sz="2400" b="1" dirty="0">
              <a:cs typeface="Arial" pitchFamily="34" charset="0"/>
            </a:endParaRPr>
          </a:p>
        </p:txBody>
      </p:sp>
      <p:sp>
        <p:nvSpPr>
          <p:cNvPr id="12" name="TextBox 11"/>
          <p:cNvSpPr txBox="1"/>
          <p:nvPr/>
        </p:nvSpPr>
        <p:spPr>
          <a:xfrm>
            <a:off x="229873" y="72368"/>
            <a:ext cx="3443494" cy="480131"/>
          </a:xfrm>
          <a:prstGeom prst="rect">
            <a:avLst/>
          </a:prstGeom>
          <a:solidFill>
            <a:schemeClr val="accent2">
              <a:lumMod val="40000"/>
              <a:lumOff val="60000"/>
            </a:schemeClr>
          </a:solidFill>
          <a:ln>
            <a:solidFill>
              <a:srgbClr val="FF0000"/>
            </a:solidFill>
          </a:ln>
        </p:spPr>
        <p:txBody>
          <a:bodyPr vert="horz" lIns="91440" tIns="45720" rIns="91440" bIns="45720" rtlCol="0">
            <a:noAutofit/>
          </a:bodyPr>
          <a:lstStyle>
            <a:defPPr>
              <a:defRPr lang="en-US"/>
            </a:defPPr>
            <a:lvl1pPr defTabSz="685800">
              <a:lnSpc>
                <a:spcPct val="90000"/>
              </a:lnSpc>
              <a:spcBef>
                <a:spcPts val="750"/>
              </a:spcBef>
              <a:buClr>
                <a:srgbClr val="0070C0"/>
              </a:buClr>
              <a:buFont typeface="Arial" panose="020B0604020202020204" pitchFamily="34" charset="0"/>
              <a:buNone/>
              <a:defRPr sz="2800" b="1" u="sng">
                <a:solidFill>
                  <a:schemeClr val="accent1">
                    <a:lumMod val="50000"/>
                  </a:schemeClr>
                </a:solidFill>
              </a:defRPr>
            </a:lvl1pPr>
          </a:lstStyle>
          <a:p>
            <a:r>
              <a:rPr lang="en-US" dirty="0" smtClean="0"/>
              <a:t>ELASTIC SETTLEMENT</a:t>
            </a:r>
            <a:endParaRPr lang="en-US" dirty="0"/>
          </a:p>
        </p:txBody>
      </p:sp>
      <p:sp>
        <p:nvSpPr>
          <p:cNvPr id="11" name="Rectangle 10"/>
          <p:cNvSpPr/>
          <p:nvPr/>
        </p:nvSpPr>
        <p:spPr>
          <a:xfrm>
            <a:off x="5295902" y="293620"/>
            <a:ext cx="2949464" cy="584775"/>
          </a:xfrm>
          <a:prstGeom prst="rect">
            <a:avLst/>
          </a:prstGeom>
          <a:solidFill>
            <a:schemeClr val="bg2">
              <a:lumMod val="90000"/>
            </a:schemeClr>
          </a:solidFill>
        </p:spPr>
        <p:txBody>
          <a:bodyPr wrap="square">
            <a:spAutoFit/>
          </a:bodyPr>
          <a:lstStyle/>
          <a:p>
            <a:r>
              <a:rPr lang="en-US" sz="3200" b="1" dirty="0" smtClean="0">
                <a:solidFill>
                  <a:srgbClr val="FF0000"/>
                </a:solidFill>
              </a:rPr>
              <a:t>S</a:t>
            </a:r>
            <a:r>
              <a:rPr lang="en-US" sz="3200" b="1" baseline="-25000" dirty="0" smtClean="0">
                <a:solidFill>
                  <a:srgbClr val="FF0000"/>
                </a:solidFill>
              </a:rPr>
              <a:t>T</a:t>
            </a:r>
            <a:r>
              <a:rPr lang="en-US" sz="3200" b="1" dirty="0" smtClean="0">
                <a:solidFill>
                  <a:srgbClr val="FF0000"/>
                </a:solidFill>
              </a:rPr>
              <a:t> = S</a:t>
            </a:r>
            <a:r>
              <a:rPr lang="en-US" sz="3200" b="1" baseline="-25000" dirty="0" smtClean="0">
                <a:solidFill>
                  <a:srgbClr val="FF0000"/>
                </a:solidFill>
              </a:rPr>
              <a:t>e</a:t>
            </a:r>
            <a:r>
              <a:rPr lang="en-US" sz="3200" b="1" dirty="0" smtClean="0">
                <a:solidFill>
                  <a:srgbClr val="FF0000"/>
                </a:solidFill>
              </a:rPr>
              <a:t>  +  </a:t>
            </a:r>
            <a:r>
              <a:rPr lang="en-US" sz="3200" b="1" dirty="0" err="1" smtClean="0">
                <a:solidFill>
                  <a:srgbClr val="FF0000"/>
                </a:solidFill>
              </a:rPr>
              <a:t>S</a:t>
            </a:r>
            <a:r>
              <a:rPr lang="en-US" sz="3200" b="1" baseline="-25000" dirty="0" err="1" smtClean="0">
                <a:solidFill>
                  <a:srgbClr val="FF0000"/>
                </a:solidFill>
              </a:rPr>
              <a:t>c</a:t>
            </a:r>
            <a:r>
              <a:rPr lang="en-US" sz="3200" b="1" dirty="0" smtClean="0">
                <a:solidFill>
                  <a:srgbClr val="FF0000"/>
                </a:solidFill>
              </a:rPr>
              <a:t> +  </a:t>
            </a:r>
            <a:r>
              <a:rPr lang="en-US" sz="3200" b="1" dirty="0" err="1" smtClean="0">
                <a:solidFill>
                  <a:srgbClr val="FF0000"/>
                </a:solidFill>
              </a:rPr>
              <a:t>S</a:t>
            </a:r>
            <a:r>
              <a:rPr lang="en-US" sz="3200" b="1" baseline="-25000" dirty="0" err="1" smtClean="0">
                <a:solidFill>
                  <a:srgbClr val="FF0000"/>
                </a:solidFill>
              </a:rPr>
              <a:t>s</a:t>
            </a:r>
            <a:endParaRPr lang="en-US" sz="3200" b="1" dirty="0">
              <a:solidFill>
                <a:srgbClr val="FF0000"/>
              </a:solidFill>
            </a:endParaRPr>
          </a:p>
        </p:txBody>
      </p:sp>
      <p:sp>
        <p:nvSpPr>
          <p:cNvPr id="2" name="Oval 1"/>
          <p:cNvSpPr/>
          <p:nvPr/>
        </p:nvSpPr>
        <p:spPr>
          <a:xfrm>
            <a:off x="5982734" y="293620"/>
            <a:ext cx="629866" cy="62986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Elbow Connector 3"/>
          <p:cNvCxnSpPr>
            <a:stCxn id="2" idx="0"/>
          </p:cNvCxnSpPr>
          <p:nvPr/>
        </p:nvCxnSpPr>
        <p:spPr>
          <a:xfrm rot="16200000" flipH="1" flipV="1">
            <a:off x="4976109" y="-1009123"/>
            <a:ext cx="18815" cy="2624300"/>
          </a:xfrm>
          <a:prstGeom prst="bentConnector4">
            <a:avLst>
              <a:gd name="adj1" fmla="val -1214988"/>
              <a:gd name="adj2" fmla="val 56000"/>
            </a:avLst>
          </a:prstGeom>
          <a:ln w="41275">
            <a:solidFill>
              <a:srgbClr val="7030A0"/>
            </a:solidFill>
            <a:prstDash val="sysDot"/>
            <a:headEnd w="lg" len="l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06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72687" y="336329"/>
            <a:ext cx="6321972" cy="501864"/>
          </a:xfrm>
          <a:prstGeom prst="rect">
            <a:avLst/>
          </a:prstGeom>
        </p:spPr>
        <p:txBody>
          <a:bodyPr vert="horz" lIns="91440" tIns="45720" rIns="91440" bIns="45720" rtlCol="0">
            <a:noAutofit/>
          </a:bodyPr>
          <a:lstStyle>
            <a:defPPr>
              <a:defRPr lang="en-US"/>
            </a:defPPr>
            <a:lvl1pPr indent="0" defTabSz="685800">
              <a:lnSpc>
                <a:spcPct val="90000"/>
              </a:lnSpc>
              <a:spcBef>
                <a:spcPts val="750"/>
              </a:spcBef>
              <a:buClr>
                <a:srgbClr val="0070C0"/>
              </a:buClr>
              <a:buFont typeface="Arial" panose="020B0604020202020204" pitchFamily="34" charset="0"/>
              <a:buNone/>
              <a:defRPr sz="2800" b="1" u="sng">
                <a:solidFill>
                  <a:srgbClr val="A50021"/>
                </a:solidFill>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smtClean="0"/>
              <a:t>Contact pressure </a:t>
            </a:r>
            <a:r>
              <a:rPr lang="en-US" dirty="0"/>
              <a:t>and </a:t>
            </a:r>
            <a:r>
              <a:rPr lang="en-US" dirty="0" smtClean="0"/>
              <a:t>settlement profile</a:t>
            </a:r>
            <a:endParaRPr lang="en-US" dirty="0"/>
          </a:p>
        </p:txBody>
      </p:sp>
      <p:sp>
        <p:nvSpPr>
          <p:cNvPr id="12" name="Rectangle 11"/>
          <p:cNvSpPr/>
          <p:nvPr/>
        </p:nvSpPr>
        <p:spPr>
          <a:xfrm>
            <a:off x="375656" y="910748"/>
            <a:ext cx="8391090" cy="1569660"/>
          </a:xfrm>
          <a:prstGeom prst="rect">
            <a:avLst/>
          </a:prstGeom>
        </p:spPr>
        <p:txBody>
          <a:bodyPr wrap="square">
            <a:spAutoFit/>
          </a:bodyPr>
          <a:lstStyle/>
          <a:p>
            <a:pPr>
              <a:buClr>
                <a:schemeClr val="accent3">
                  <a:lumMod val="75000"/>
                </a:schemeClr>
              </a:buClr>
            </a:pPr>
            <a:r>
              <a:rPr lang="en-US" sz="2400" b="1" dirty="0"/>
              <a:t>The </a:t>
            </a:r>
            <a:r>
              <a:rPr lang="en-US" sz="2400" b="1" dirty="0" smtClean="0"/>
              <a:t>contact pressure distribution and settlement profile </a:t>
            </a:r>
            <a:r>
              <a:rPr lang="en-US" sz="2400" b="1" dirty="0"/>
              <a:t>under the foundation </a:t>
            </a:r>
            <a:r>
              <a:rPr lang="en-US" sz="2400" b="1" dirty="0" smtClean="0"/>
              <a:t>will </a:t>
            </a:r>
            <a:r>
              <a:rPr lang="en-US" sz="2400" b="1" dirty="0"/>
              <a:t>depend </a:t>
            </a:r>
            <a:r>
              <a:rPr lang="en-US" sz="2400" b="1" dirty="0" smtClean="0"/>
              <a:t>on:</a:t>
            </a:r>
          </a:p>
          <a:p>
            <a:pPr marL="285750" indent="-285750">
              <a:buClr>
                <a:schemeClr val="accent3">
                  <a:lumMod val="75000"/>
                </a:schemeClr>
              </a:buClr>
              <a:buFont typeface="Arial" panose="020B0604020202020204" pitchFamily="34" charset="0"/>
              <a:buChar char="•"/>
            </a:pPr>
            <a:r>
              <a:rPr lang="en-US" sz="2400" b="1" dirty="0">
                <a:solidFill>
                  <a:schemeClr val="accent3">
                    <a:lumMod val="50000"/>
                  </a:schemeClr>
                </a:solidFill>
              </a:rPr>
              <a:t>F</a:t>
            </a:r>
            <a:r>
              <a:rPr lang="en-US" sz="2400" b="1" dirty="0" smtClean="0">
                <a:solidFill>
                  <a:schemeClr val="accent3">
                    <a:lumMod val="50000"/>
                  </a:schemeClr>
                </a:solidFill>
              </a:rPr>
              <a:t>lexibility</a:t>
            </a:r>
            <a:r>
              <a:rPr lang="en-US" sz="2400" b="1" dirty="0" smtClean="0"/>
              <a:t> </a:t>
            </a:r>
            <a:r>
              <a:rPr lang="en-US" sz="2400" b="1" dirty="0"/>
              <a:t>of the </a:t>
            </a:r>
            <a:r>
              <a:rPr lang="en-US" sz="2400" b="1" dirty="0" smtClean="0"/>
              <a:t>foundation (flexible or rigid).</a:t>
            </a:r>
          </a:p>
          <a:p>
            <a:pPr marL="285750" indent="-285750">
              <a:buClr>
                <a:schemeClr val="accent3">
                  <a:lumMod val="75000"/>
                </a:schemeClr>
              </a:buClr>
              <a:buFont typeface="Arial" panose="020B0604020202020204" pitchFamily="34" charset="0"/>
              <a:buChar char="•"/>
            </a:pPr>
            <a:r>
              <a:rPr lang="en-US" sz="2400" b="1" dirty="0">
                <a:solidFill>
                  <a:schemeClr val="accent3">
                    <a:lumMod val="50000"/>
                  </a:schemeClr>
                </a:solidFill>
              </a:rPr>
              <a:t>T</a:t>
            </a:r>
            <a:r>
              <a:rPr lang="en-US" sz="2400" b="1" dirty="0" smtClean="0">
                <a:solidFill>
                  <a:schemeClr val="accent3">
                    <a:lumMod val="50000"/>
                  </a:schemeClr>
                </a:solidFill>
              </a:rPr>
              <a:t>ype</a:t>
            </a:r>
            <a:r>
              <a:rPr lang="en-US" sz="2400" b="1" dirty="0" smtClean="0"/>
              <a:t> </a:t>
            </a:r>
            <a:r>
              <a:rPr lang="en-US" sz="2400" b="1" dirty="0"/>
              <a:t>of </a:t>
            </a:r>
            <a:r>
              <a:rPr lang="en-US" sz="2400" b="1" dirty="0" smtClean="0"/>
              <a:t>soil (clay, silt, sand, or gravel). </a:t>
            </a:r>
          </a:p>
        </p:txBody>
      </p:sp>
      <p:pic>
        <p:nvPicPr>
          <p:cNvPr id="257" name="Picture 256"/>
          <p:cNvPicPr>
            <a:picLocks noChangeAspect="1"/>
          </p:cNvPicPr>
          <p:nvPr/>
        </p:nvPicPr>
        <p:blipFill>
          <a:blip r:embed="rId3">
            <a:lum bright="-20000" contrast="40000"/>
          </a:blip>
          <a:stretch>
            <a:fillRect/>
          </a:stretch>
        </p:blipFill>
        <p:spPr>
          <a:xfrm>
            <a:off x="129610" y="3087767"/>
            <a:ext cx="4289435" cy="3551328"/>
          </a:xfrm>
          <a:prstGeom prst="rect">
            <a:avLst/>
          </a:prstGeom>
        </p:spPr>
      </p:pic>
      <p:pic>
        <p:nvPicPr>
          <p:cNvPr id="3" name="Picture 2"/>
          <p:cNvPicPr>
            <a:picLocks noChangeAspect="1"/>
          </p:cNvPicPr>
          <p:nvPr/>
        </p:nvPicPr>
        <p:blipFill>
          <a:blip r:embed="rId4">
            <a:duotone>
              <a:schemeClr val="accent6">
                <a:shade val="45000"/>
                <a:satMod val="135000"/>
              </a:schemeClr>
              <a:prstClr val="white"/>
            </a:duotone>
            <a:lum bright="-20000" contrast="40000"/>
          </a:blip>
          <a:stretch>
            <a:fillRect/>
          </a:stretch>
        </p:blipFill>
        <p:spPr>
          <a:xfrm>
            <a:off x="4575951" y="3056018"/>
            <a:ext cx="4492943" cy="3551844"/>
          </a:xfrm>
          <a:prstGeom prst="rect">
            <a:avLst/>
          </a:prstGeom>
        </p:spPr>
      </p:pic>
      <p:sp>
        <p:nvSpPr>
          <p:cNvPr id="6" name="Rectangle 5"/>
          <p:cNvSpPr/>
          <p:nvPr/>
        </p:nvSpPr>
        <p:spPr>
          <a:xfrm>
            <a:off x="126202" y="3488260"/>
            <a:ext cx="883190" cy="369332"/>
          </a:xfrm>
          <a:prstGeom prst="rect">
            <a:avLst/>
          </a:prstGeom>
          <a:solidFill>
            <a:srgbClr val="FFC000"/>
          </a:solidFill>
        </p:spPr>
        <p:txBody>
          <a:bodyPr wrap="none">
            <a:spAutoFit/>
          </a:bodyPr>
          <a:lstStyle/>
          <a:p>
            <a:r>
              <a:rPr lang="en-US" b="1" dirty="0">
                <a:solidFill>
                  <a:schemeClr val="tx1">
                    <a:lumMod val="75000"/>
                    <a:lumOff val="25000"/>
                  </a:schemeClr>
                </a:solidFill>
              </a:rPr>
              <a:t>flexible</a:t>
            </a:r>
            <a:endParaRPr lang="en-US" b="1" dirty="0"/>
          </a:p>
        </p:txBody>
      </p:sp>
      <p:sp>
        <p:nvSpPr>
          <p:cNvPr id="258" name="Rectangle 257"/>
          <p:cNvSpPr/>
          <p:nvPr/>
        </p:nvSpPr>
        <p:spPr>
          <a:xfrm>
            <a:off x="4597124" y="3488260"/>
            <a:ext cx="883190" cy="369332"/>
          </a:xfrm>
          <a:prstGeom prst="rect">
            <a:avLst/>
          </a:prstGeom>
          <a:solidFill>
            <a:srgbClr val="FFC000"/>
          </a:solidFill>
        </p:spPr>
        <p:txBody>
          <a:bodyPr wrap="none">
            <a:spAutoFit/>
          </a:bodyPr>
          <a:lstStyle/>
          <a:p>
            <a:r>
              <a:rPr lang="en-US" b="1" dirty="0">
                <a:solidFill>
                  <a:schemeClr val="tx1">
                    <a:lumMod val="75000"/>
                    <a:lumOff val="25000"/>
                  </a:schemeClr>
                </a:solidFill>
              </a:rPr>
              <a:t>flexible</a:t>
            </a:r>
          </a:p>
        </p:txBody>
      </p:sp>
      <p:sp>
        <p:nvSpPr>
          <p:cNvPr id="7" name="Rectangle 6"/>
          <p:cNvSpPr/>
          <p:nvPr/>
        </p:nvSpPr>
        <p:spPr>
          <a:xfrm>
            <a:off x="137020" y="5602935"/>
            <a:ext cx="611065" cy="369332"/>
          </a:xfrm>
          <a:prstGeom prst="rect">
            <a:avLst/>
          </a:prstGeom>
          <a:solidFill>
            <a:srgbClr val="FFC000"/>
          </a:solidFill>
        </p:spPr>
        <p:txBody>
          <a:bodyPr wrap="none">
            <a:spAutoFit/>
          </a:bodyPr>
          <a:lstStyle/>
          <a:p>
            <a:r>
              <a:rPr lang="en-US" b="1" dirty="0">
                <a:solidFill>
                  <a:schemeClr val="tx1">
                    <a:lumMod val="75000"/>
                    <a:lumOff val="25000"/>
                  </a:schemeClr>
                </a:solidFill>
              </a:rPr>
              <a:t>rigid</a:t>
            </a:r>
          </a:p>
        </p:txBody>
      </p:sp>
      <p:sp>
        <p:nvSpPr>
          <p:cNvPr id="260" name="Rectangle 259"/>
          <p:cNvSpPr/>
          <p:nvPr/>
        </p:nvSpPr>
        <p:spPr>
          <a:xfrm>
            <a:off x="4571201" y="5589287"/>
            <a:ext cx="611065" cy="369332"/>
          </a:xfrm>
          <a:prstGeom prst="rect">
            <a:avLst/>
          </a:prstGeom>
          <a:solidFill>
            <a:srgbClr val="FFC000"/>
          </a:solidFill>
        </p:spPr>
        <p:txBody>
          <a:bodyPr wrap="none">
            <a:spAutoFit/>
          </a:bodyPr>
          <a:lstStyle/>
          <a:p>
            <a:r>
              <a:rPr lang="en-US" b="1" dirty="0">
                <a:solidFill>
                  <a:schemeClr val="tx1">
                    <a:lumMod val="75000"/>
                    <a:lumOff val="25000"/>
                  </a:schemeClr>
                </a:solidFill>
              </a:rPr>
              <a:t>rigid</a:t>
            </a:r>
          </a:p>
        </p:txBody>
      </p:sp>
      <p:sp>
        <p:nvSpPr>
          <p:cNvPr id="261" name="Rectangle 260"/>
          <p:cNvSpPr/>
          <p:nvPr/>
        </p:nvSpPr>
        <p:spPr>
          <a:xfrm>
            <a:off x="150668" y="4073229"/>
            <a:ext cx="645113" cy="369332"/>
          </a:xfrm>
          <a:prstGeom prst="rect">
            <a:avLst/>
          </a:prstGeom>
        </p:spPr>
        <p:txBody>
          <a:bodyPr wrap="none">
            <a:spAutoFit/>
          </a:bodyPr>
          <a:lstStyle/>
          <a:p>
            <a:r>
              <a:rPr lang="en-US" b="1" dirty="0" smtClean="0">
                <a:solidFill>
                  <a:srgbClr val="A50021"/>
                </a:solidFill>
              </a:rPr>
              <a:t>CLAY</a:t>
            </a:r>
            <a:endParaRPr lang="en-US" b="1" dirty="0">
              <a:solidFill>
                <a:srgbClr val="A50021"/>
              </a:solidFill>
            </a:endParaRPr>
          </a:p>
        </p:txBody>
      </p:sp>
      <p:sp>
        <p:nvSpPr>
          <p:cNvPr id="263" name="Rectangle 262"/>
          <p:cNvSpPr/>
          <p:nvPr/>
        </p:nvSpPr>
        <p:spPr>
          <a:xfrm>
            <a:off x="4571201" y="6181756"/>
            <a:ext cx="728469" cy="369332"/>
          </a:xfrm>
          <a:prstGeom prst="rect">
            <a:avLst/>
          </a:prstGeom>
        </p:spPr>
        <p:txBody>
          <a:bodyPr wrap="none">
            <a:spAutoFit/>
          </a:bodyPr>
          <a:lstStyle/>
          <a:p>
            <a:r>
              <a:rPr lang="en-US" b="1" dirty="0" smtClean="0">
                <a:solidFill>
                  <a:srgbClr val="00B050"/>
                </a:solidFill>
              </a:rPr>
              <a:t>SAND</a:t>
            </a:r>
            <a:endParaRPr lang="en-US" b="1" dirty="0">
              <a:solidFill>
                <a:srgbClr val="00B050"/>
              </a:solidFill>
            </a:endParaRPr>
          </a:p>
        </p:txBody>
      </p:sp>
      <p:sp>
        <p:nvSpPr>
          <p:cNvPr id="264" name="Rectangle 263"/>
          <p:cNvSpPr/>
          <p:nvPr/>
        </p:nvSpPr>
        <p:spPr>
          <a:xfrm>
            <a:off x="4597124" y="4144734"/>
            <a:ext cx="789062" cy="400110"/>
          </a:xfrm>
          <a:prstGeom prst="rect">
            <a:avLst/>
          </a:prstGeom>
        </p:spPr>
        <p:txBody>
          <a:bodyPr wrap="none">
            <a:spAutoFit/>
          </a:bodyPr>
          <a:lstStyle/>
          <a:p>
            <a:r>
              <a:rPr lang="en-US" sz="2000" b="1" dirty="0" smtClean="0">
                <a:solidFill>
                  <a:srgbClr val="00B050"/>
                </a:solidFill>
              </a:rPr>
              <a:t>SAND</a:t>
            </a:r>
            <a:endParaRPr lang="en-US" sz="2000" b="1" dirty="0">
              <a:solidFill>
                <a:srgbClr val="00B050"/>
              </a:solidFill>
            </a:endParaRPr>
          </a:p>
        </p:txBody>
      </p:sp>
      <p:sp>
        <p:nvSpPr>
          <p:cNvPr id="265" name="Rectangle 264"/>
          <p:cNvSpPr/>
          <p:nvPr/>
        </p:nvSpPr>
        <p:spPr>
          <a:xfrm>
            <a:off x="137020" y="6225732"/>
            <a:ext cx="645113" cy="369332"/>
          </a:xfrm>
          <a:prstGeom prst="rect">
            <a:avLst/>
          </a:prstGeom>
        </p:spPr>
        <p:txBody>
          <a:bodyPr wrap="none">
            <a:spAutoFit/>
          </a:bodyPr>
          <a:lstStyle/>
          <a:p>
            <a:r>
              <a:rPr lang="en-US" b="1" dirty="0" smtClean="0">
                <a:solidFill>
                  <a:srgbClr val="A50021"/>
                </a:solidFill>
              </a:rPr>
              <a:t>CLAY</a:t>
            </a:r>
            <a:endParaRPr lang="en-US" b="1" dirty="0">
              <a:solidFill>
                <a:srgbClr val="A50021"/>
              </a:solidFill>
            </a:endParaRPr>
          </a:p>
        </p:txBody>
      </p:sp>
      <p:sp>
        <p:nvSpPr>
          <p:cNvPr id="8" name="Rectangle 7"/>
          <p:cNvSpPr/>
          <p:nvPr/>
        </p:nvSpPr>
        <p:spPr>
          <a:xfrm>
            <a:off x="5378718" y="2825715"/>
            <a:ext cx="3337067" cy="400110"/>
          </a:xfrm>
          <a:prstGeom prst="rect">
            <a:avLst/>
          </a:prstGeom>
          <a:solidFill>
            <a:schemeClr val="bg1"/>
          </a:solidFill>
        </p:spPr>
        <p:txBody>
          <a:bodyPr wrap="none">
            <a:spAutoFit/>
          </a:bodyPr>
          <a:lstStyle/>
          <a:p>
            <a:r>
              <a:rPr lang="en-US" sz="2000" b="1" dirty="0" smtClean="0">
                <a:solidFill>
                  <a:schemeClr val="tx1">
                    <a:lumMod val="75000"/>
                    <a:lumOff val="25000"/>
                  </a:schemeClr>
                </a:solidFill>
              </a:rPr>
              <a:t>Contact </a:t>
            </a:r>
            <a:r>
              <a:rPr lang="en-US" sz="2000" b="1" dirty="0">
                <a:solidFill>
                  <a:schemeClr val="tx1">
                    <a:lumMod val="75000"/>
                    <a:lumOff val="25000"/>
                  </a:schemeClr>
                </a:solidFill>
              </a:rPr>
              <a:t>pressure distribution </a:t>
            </a:r>
            <a:endParaRPr lang="en-US" sz="2000" b="1" dirty="0"/>
          </a:p>
        </p:txBody>
      </p:sp>
      <p:sp>
        <p:nvSpPr>
          <p:cNvPr id="266" name="Rectangle 265"/>
          <p:cNvSpPr/>
          <p:nvPr/>
        </p:nvSpPr>
        <p:spPr>
          <a:xfrm>
            <a:off x="806181" y="2868134"/>
            <a:ext cx="3337067" cy="400110"/>
          </a:xfrm>
          <a:prstGeom prst="rect">
            <a:avLst/>
          </a:prstGeom>
          <a:solidFill>
            <a:schemeClr val="bg1"/>
          </a:solidFill>
        </p:spPr>
        <p:txBody>
          <a:bodyPr wrap="none">
            <a:spAutoFit/>
          </a:bodyPr>
          <a:lstStyle/>
          <a:p>
            <a:r>
              <a:rPr lang="en-US" sz="2000" b="1" dirty="0" smtClean="0">
                <a:solidFill>
                  <a:schemeClr val="tx1">
                    <a:lumMod val="75000"/>
                    <a:lumOff val="25000"/>
                  </a:schemeClr>
                </a:solidFill>
              </a:rPr>
              <a:t>Contact </a:t>
            </a:r>
            <a:r>
              <a:rPr lang="en-US" sz="2000" b="1" dirty="0">
                <a:solidFill>
                  <a:schemeClr val="tx1">
                    <a:lumMod val="75000"/>
                    <a:lumOff val="25000"/>
                  </a:schemeClr>
                </a:solidFill>
              </a:rPr>
              <a:t>pressure distribution </a:t>
            </a:r>
            <a:endParaRPr lang="en-US" sz="2000" b="1" dirty="0"/>
          </a:p>
        </p:txBody>
      </p:sp>
      <p:sp>
        <p:nvSpPr>
          <p:cNvPr id="268" name="Rectangle 267"/>
          <p:cNvSpPr/>
          <p:nvPr/>
        </p:nvSpPr>
        <p:spPr>
          <a:xfrm>
            <a:off x="7949381" y="4150173"/>
            <a:ext cx="1252887" cy="646331"/>
          </a:xfrm>
          <a:prstGeom prst="rect">
            <a:avLst/>
          </a:prstGeom>
          <a:solidFill>
            <a:schemeClr val="bg1"/>
          </a:solidFill>
        </p:spPr>
        <p:txBody>
          <a:bodyPr wrap="square">
            <a:spAutoFit/>
          </a:bodyPr>
          <a:lstStyle/>
          <a:p>
            <a:r>
              <a:rPr lang="en-US" b="1" dirty="0" smtClean="0">
                <a:solidFill>
                  <a:schemeClr val="tx1">
                    <a:lumMod val="75000"/>
                    <a:lumOff val="25000"/>
                  </a:schemeClr>
                </a:solidFill>
              </a:rPr>
              <a:t>Settlement </a:t>
            </a:r>
            <a:r>
              <a:rPr lang="en-US" b="1" dirty="0">
                <a:solidFill>
                  <a:schemeClr val="tx1">
                    <a:lumMod val="75000"/>
                    <a:lumOff val="25000"/>
                  </a:schemeClr>
                </a:solidFill>
              </a:rPr>
              <a:t>profile</a:t>
            </a:r>
            <a:endParaRPr lang="en-US" b="1" dirty="0"/>
          </a:p>
        </p:txBody>
      </p:sp>
      <p:sp>
        <p:nvSpPr>
          <p:cNvPr id="269" name="Rectangle 268"/>
          <p:cNvSpPr/>
          <p:nvPr/>
        </p:nvSpPr>
        <p:spPr>
          <a:xfrm>
            <a:off x="3290821" y="4144734"/>
            <a:ext cx="1257834" cy="646331"/>
          </a:xfrm>
          <a:prstGeom prst="rect">
            <a:avLst/>
          </a:prstGeom>
          <a:solidFill>
            <a:schemeClr val="bg1"/>
          </a:solidFill>
        </p:spPr>
        <p:txBody>
          <a:bodyPr wrap="square">
            <a:spAutoFit/>
          </a:bodyPr>
          <a:lstStyle/>
          <a:p>
            <a:r>
              <a:rPr lang="en-US" b="1" dirty="0" smtClean="0">
                <a:solidFill>
                  <a:schemeClr val="tx1">
                    <a:lumMod val="75000"/>
                    <a:lumOff val="25000"/>
                  </a:schemeClr>
                </a:solidFill>
              </a:rPr>
              <a:t>Settlement </a:t>
            </a:r>
            <a:r>
              <a:rPr lang="en-US" b="1" dirty="0">
                <a:solidFill>
                  <a:schemeClr val="tx1">
                    <a:lumMod val="75000"/>
                    <a:lumOff val="25000"/>
                  </a:schemeClr>
                </a:solidFill>
              </a:rPr>
              <a:t>profile</a:t>
            </a:r>
            <a:endParaRPr lang="en-US" b="1" dirty="0"/>
          </a:p>
        </p:txBody>
      </p:sp>
      <p:sp>
        <p:nvSpPr>
          <p:cNvPr id="18" name="Rectangle 17"/>
          <p:cNvSpPr/>
          <p:nvPr/>
        </p:nvSpPr>
        <p:spPr>
          <a:xfrm>
            <a:off x="3299719" y="6253164"/>
            <a:ext cx="1257834" cy="584775"/>
          </a:xfrm>
          <a:prstGeom prst="rect">
            <a:avLst/>
          </a:prstGeom>
          <a:solidFill>
            <a:schemeClr val="bg1"/>
          </a:solidFill>
        </p:spPr>
        <p:txBody>
          <a:bodyPr wrap="square">
            <a:spAutoFit/>
          </a:bodyPr>
          <a:lstStyle/>
          <a:p>
            <a:r>
              <a:rPr lang="en-US" sz="1600" b="1" dirty="0" smtClean="0">
                <a:solidFill>
                  <a:schemeClr val="tx1">
                    <a:lumMod val="75000"/>
                    <a:lumOff val="25000"/>
                  </a:schemeClr>
                </a:solidFill>
              </a:rPr>
              <a:t>Settlement </a:t>
            </a:r>
            <a:r>
              <a:rPr lang="en-US" sz="1600" b="1" dirty="0">
                <a:solidFill>
                  <a:schemeClr val="tx1">
                    <a:lumMod val="75000"/>
                    <a:lumOff val="25000"/>
                  </a:schemeClr>
                </a:solidFill>
              </a:rPr>
              <a:t>profile</a:t>
            </a:r>
            <a:endParaRPr lang="en-US" sz="1600" b="1" dirty="0"/>
          </a:p>
        </p:txBody>
      </p:sp>
    </p:spTree>
    <p:extLst>
      <p:ext uri="{BB962C8B-B14F-4D97-AF65-F5344CB8AC3E}">
        <p14:creationId xmlns:p14="http://schemas.microsoft.com/office/powerpoint/2010/main" val="8957416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65474" y="812527"/>
            <a:ext cx="4114801" cy="82591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fontAlgn="auto">
              <a:lnSpc>
                <a:spcPct val="100000"/>
              </a:lnSpc>
              <a:spcBef>
                <a:spcPts val="0"/>
              </a:spcBef>
              <a:buClr>
                <a:srgbClr val="A50021"/>
              </a:buClr>
              <a:buSzPct val="96000"/>
              <a:buFont typeface="Wingdings" panose="05000000000000000000" pitchFamily="2" charset="2"/>
              <a:buChar char="q"/>
              <a:defRPr/>
            </a:pPr>
            <a:r>
              <a:rPr lang="en-US" sz="2000" b="1" dirty="0" smtClean="0">
                <a:solidFill>
                  <a:schemeClr val="tx1">
                    <a:lumMod val="95000"/>
                    <a:lumOff val="5000"/>
                  </a:schemeClr>
                </a:solidFill>
              </a:rPr>
              <a:t> </a:t>
            </a:r>
            <a:r>
              <a:rPr lang="en-US" sz="2000" b="1" dirty="0" smtClean="0">
                <a:solidFill>
                  <a:srgbClr val="FF0000"/>
                </a:solidFill>
                <a:cs typeface="Arial" pitchFamily="34" charset="0"/>
              </a:rPr>
              <a:t>Load</a:t>
            </a:r>
            <a:r>
              <a:rPr lang="en-US" sz="2000" b="1" dirty="0" smtClean="0">
                <a:cs typeface="Arial" pitchFamily="34" charset="0"/>
              </a:rPr>
              <a:t>:         - point </a:t>
            </a:r>
          </a:p>
          <a:p>
            <a:pPr marL="0" indent="0" algn="just" fontAlgn="auto">
              <a:lnSpc>
                <a:spcPct val="100000"/>
              </a:lnSpc>
              <a:spcBef>
                <a:spcPts val="0"/>
              </a:spcBef>
              <a:buClr>
                <a:srgbClr val="A50021"/>
              </a:buClr>
              <a:buSzPct val="96000"/>
              <a:buNone/>
              <a:defRPr/>
            </a:pPr>
            <a:r>
              <a:rPr lang="en-US" sz="2000" b="1" dirty="0">
                <a:cs typeface="Arial" pitchFamily="34" charset="0"/>
              </a:rPr>
              <a:t> </a:t>
            </a:r>
            <a:r>
              <a:rPr lang="en-US" sz="2000" b="1" dirty="0" smtClean="0">
                <a:cs typeface="Arial" pitchFamily="34" charset="0"/>
              </a:rPr>
              <a:t>                       - distributed</a:t>
            </a:r>
            <a:endParaRPr lang="en-US" sz="2000" b="1" dirty="0">
              <a:cs typeface="Arial" pitchFamily="34" charset="0"/>
            </a:endParaRPr>
          </a:p>
        </p:txBody>
      </p:sp>
      <p:sp>
        <p:nvSpPr>
          <p:cNvPr id="5" name="Content Placeholder 2"/>
          <p:cNvSpPr txBox="1">
            <a:spLocks/>
          </p:cNvSpPr>
          <p:nvPr/>
        </p:nvSpPr>
        <p:spPr>
          <a:xfrm>
            <a:off x="265474" y="1445902"/>
            <a:ext cx="4291781" cy="123415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fontAlgn="auto">
              <a:lnSpc>
                <a:spcPct val="100000"/>
              </a:lnSpc>
              <a:spcBef>
                <a:spcPts val="0"/>
              </a:spcBef>
              <a:spcAft>
                <a:spcPts val="0"/>
              </a:spcAft>
              <a:buClr>
                <a:srgbClr val="A50021"/>
              </a:buClr>
              <a:buSzPct val="96000"/>
              <a:buFont typeface="Wingdings" panose="05000000000000000000" pitchFamily="2" charset="2"/>
              <a:buChar char="q"/>
              <a:defRPr/>
            </a:pPr>
            <a:r>
              <a:rPr lang="en-US" sz="2000" b="1" dirty="0" smtClean="0">
                <a:solidFill>
                  <a:schemeClr val="tx1">
                    <a:lumMod val="95000"/>
                    <a:lumOff val="5000"/>
                  </a:schemeClr>
                </a:solidFill>
              </a:rPr>
              <a:t> </a:t>
            </a:r>
            <a:r>
              <a:rPr lang="en-US" sz="2000" b="1" dirty="0" smtClean="0">
                <a:solidFill>
                  <a:srgbClr val="FF0000"/>
                </a:solidFill>
                <a:cs typeface="Arial" pitchFamily="34" charset="0"/>
              </a:rPr>
              <a:t>Loaded area</a:t>
            </a:r>
            <a:r>
              <a:rPr lang="en-US" sz="2000" b="1" dirty="0" smtClean="0">
                <a:cs typeface="Arial" pitchFamily="34" charset="0"/>
              </a:rPr>
              <a:t>: - Rectangular </a:t>
            </a:r>
          </a:p>
          <a:p>
            <a:pPr marL="0" indent="0" algn="just" fontAlgn="auto">
              <a:lnSpc>
                <a:spcPct val="100000"/>
              </a:lnSpc>
              <a:spcBef>
                <a:spcPts val="0"/>
              </a:spcBef>
              <a:spcAft>
                <a:spcPts val="0"/>
              </a:spcAft>
              <a:buClr>
                <a:srgbClr val="A50021"/>
              </a:buClr>
              <a:buSzPct val="96000"/>
              <a:buNone/>
              <a:defRPr/>
            </a:pPr>
            <a:r>
              <a:rPr lang="en-US" sz="2000" b="1" dirty="0">
                <a:cs typeface="Arial" pitchFamily="34" charset="0"/>
              </a:rPr>
              <a:t> </a:t>
            </a:r>
            <a:r>
              <a:rPr lang="en-US" sz="2000" b="1" dirty="0" smtClean="0">
                <a:cs typeface="Arial" pitchFamily="34" charset="0"/>
              </a:rPr>
              <a:t>                             - Square</a:t>
            </a:r>
          </a:p>
          <a:p>
            <a:pPr marL="0" indent="0" algn="just" fontAlgn="auto">
              <a:lnSpc>
                <a:spcPct val="100000"/>
              </a:lnSpc>
              <a:spcBef>
                <a:spcPts val="0"/>
              </a:spcBef>
              <a:spcAft>
                <a:spcPts val="0"/>
              </a:spcAft>
              <a:buClr>
                <a:srgbClr val="A50021"/>
              </a:buClr>
              <a:buSzPct val="96000"/>
              <a:buNone/>
              <a:defRPr/>
            </a:pPr>
            <a:r>
              <a:rPr lang="en-US" sz="2000" b="1" dirty="0">
                <a:cs typeface="Arial" pitchFamily="34" charset="0"/>
              </a:rPr>
              <a:t> </a:t>
            </a:r>
            <a:r>
              <a:rPr lang="en-US" sz="2000" b="1" dirty="0" smtClean="0">
                <a:cs typeface="Arial" pitchFamily="34" charset="0"/>
              </a:rPr>
              <a:t>                             - Circular</a:t>
            </a:r>
            <a:endParaRPr lang="en-US" sz="2000" b="1" dirty="0">
              <a:cs typeface="Arial" pitchFamily="34" charset="0"/>
            </a:endParaRPr>
          </a:p>
        </p:txBody>
      </p:sp>
      <p:sp>
        <p:nvSpPr>
          <p:cNvPr id="6" name="Content Placeholder 2"/>
          <p:cNvSpPr txBox="1">
            <a:spLocks/>
          </p:cNvSpPr>
          <p:nvPr/>
        </p:nvSpPr>
        <p:spPr>
          <a:xfrm>
            <a:off x="265474" y="2446505"/>
            <a:ext cx="4291781" cy="82099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fontAlgn="auto">
              <a:lnSpc>
                <a:spcPct val="100000"/>
              </a:lnSpc>
              <a:spcBef>
                <a:spcPts val="0"/>
              </a:spcBef>
              <a:spcAft>
                <a:spcPts val="0"/>
              </a:spcAft>
              <a:buClr>
                <a:srgbClr val="A50021"/>
              </a:buClr>
              <a:buSzPct val="96000"/>
              <a:buFont typeface="Wingdings" panose="05000000000000000000" pitchFamily="2" charset="2"/>
              <a:buChar char="q"/>
              <a:defRPr/>
            </a:pPr>
            <a:r>
              <a:rPr lang="en-US" sz="2000" b="1" dirty="0" smtClean="0">
                <a:solidFill>
                  <a:schemeClr val="tx1">
                    <a:lumMod val="95000"/>
                    <a:lumOff val="5000"/>
                  </a:schemeClr>
                </a:solidFill>
              </a:rPr>
              <a:t> </a:t>
            </a:r>
            <a:r>
              <a:rPr lang="en-US" sz="2000" b="1" dirty="0" smtClean="0">
                <a:solidFill>
                  <a:srgbClr val="FF0000"/>
                </a:solidFill>
                <a:cs typeface="Arial" pitchFamily="34" charset="0"/>
              </a:rPr>
              <a:t>Stiffness</a:t>
            </a:r>
            <a:r>
              <a:rPr lang="en-US" sz="2000" b="1" dirty="0" smtClean="0">
                <a:cs typeface="Arial" pitchFamily="34" charset="0"/>
              </a:rPr>
              <a:t>:  - Flexible </a:t>
            </a:r>
          </a:p>
          <a:p>
            <a:pPr marL="0" indent="0" algn="just" fontAlgn="auto">
              <a:lnSpc>
                <a:spcPct val="100000"/>
              </a:lnSpc>
              <a:spcBef>
                <a:spcPts val="0"/>
              </a:spcBef>
              <a:spcAft>
                <a:spcPts val="0"/>
              </a:spcAft>
              <a:buClr>
                <a:srgbClr val="A50021"/>
              </a:buClr>
              <a:buSzPct val="96000"/>
              <a:buNone/>
              <a:defRPr/>
            </a:pPr>
            <a:r>
              <a:rPr lang="en-US" sz="2000" b="1" dirty="0">
                <a:cs typeface="Arial" pitchFamily="34" charset="0"/>
              </a:rPr>
              <a:t> </a:t>
            </a:r>
            <a:r>
              <a:rPr lang="en-US" sz="2000" b="1" dirty="0" smtClean="0">
                <a:cs typeface="Arial" pitchFamily="34" charset="0"/>
              </a:rPr>
              <a:t>                        -Rigid                  </a:t>
            </a:r>
            <a:endParaRPr lang="en-US" sz="2000" b="1" dirty="0">
              <a:cs typeface="Arial" pitchFamily="34" charset="0"/>
            </a:endParaRPr>
          </a:p>
        </p:txBody>
      </p:sp>
      <p:sp>
        <p:nvSpPr>
          <p:cNvPr id="7" name="Content Placeholder 2"/>
          <p:cNvSpPr txBox="1">
            <a:spLocks/>
          </p:cNvSpPr>
          <p:nvPr/>
        </p:nvSpPr>
        <p:spPr>
          <a:xfrm>
            <a:off x="265474" y="3183659"/>
            <a:ext cx="4291781" cy="80655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fontAlgn="auto">
              <a:lnSpc>
                <a:spcPct val="100000"/>
              </a:lnSpc>
              <a:spcBef>
                <a:spcPts val="0"/>
              </a:spcBef>
              <a:spcAft>
                <a:spcPts val="0"/>
              </a:spcAft>
              <a:buClr>
                <a:srgbClr val="A50021"/>
              </a:buClr>
              <a:buSzPct val="96000"/>
              <a:buFont typeface="Wingdings" panose="05000000000000000000" pitchFamily="2" charset="2"/>
              <a:buChar char="q"/>
              <a:defRPr/>
            </a:pPr>
            <a:r>
              <a:rPr lang="en-US" sz="2000" b="1" dirty="0" smtClean="0">
                <a:solidFill>
                  <a:schemeClr val="tx1">
                    <a:lumMod val="95000"/>
                    <a:lumOff val="5000"/>
                  </a:schemeClr>
                </a:solidFill>
              </a:rPr>
              <a:t> </a:t>
            </a:r>
            <a:r>
              <a:rPr lang="en-US" sz="2000" b="1" dirty="0" smtClean="0">
                <a:solidFill>
                  <a:srgbClr val="FF0000"/>
                </a:solidFill>
              </a:rPr>
              <a:t>Soil</a:t>
            </a:r>
            <a:r>
              <a:rPr lang="en-US" sz="2000" b="1" dirty="0" smtClean="0">
                <a:cs typeface="Arial" pitchFamily="34" charset="0"/>
              </a:rPr>
              <a:t>:            - Cohesive </a:t>
            </a:r>
          </a:p>
          <a:p>
            <a:pPr marL="0" indent="0" algn="just" fontAlgn="auto">
              <a:lnSpc>
                <a:spcPct val="100000"/>
              </a:lnSpc>
              <a:spcBef>
                <a:spcPts val="0"/>
              </a:spcBef>
              <a:spcAft>
                <a:spcPts val="0"/>
              </a:spcAft>
              <a:buClr>
                <a:srgbClr val="A50021"/>
              </a:buClr>
              <a:buSzPct val="96000"/>
              <a:buNone/>
              <a:defRPr/>
            </a:pPr>
            <a:r>
              <a:rPr lang="en-US" sz="2000" b="1" dirty="0">
                <a:cs typeface="Arial" pitchFamily="34" charset="0"/>
              </a:rPr>
              <a:t> </a:t>
            </a:r>
            <a:r>
              <a:rPr lang="en-US" sz="2000" b="1" dirty="0" smtClean="0">
                <a:cs typeface="Arial" pitchFamily="34" charset="0"/>
              </a:rPr>
              <a:t>                       - Cohesionless</a:t>
            </a:r>
          </a:p>
          <a:p>
            <a:pPr marL="0" indent="0" algn="just" fontAlgn="auto">
              <a:lnSpc>
                <a:spcPct val="100000"/>
              </a:lnSpc>
              <a:spcBef>
                <a:spcPts val="0"/>
              </a:spcBef>
              <a:spcAft>
                <a:spcPts val="0"/>
              </a:spcAft>
              <a:buClr>
                <a:srgbClr val="A50021"/>
              </a:buClr>
              <a:buSzPct val="96000"/>
              <a:buNone/>
              <a:defRPr/>
            </a:pPr>
            <a:r>
              <a:rPr lang="en-US" sz="2000" b="1" dirty="0">
                <a:cs typeface="Arial" pitchFamily="34" charset="0"/>
              </a:rPr>
              <a:t> </a:t>
            </a:r>
            <a:r>
              <a:rPr lang="en-US" sz="2000" b="1" dirty="0" smtClean="0">
                <a:cs typeface="Arial" pitchFamily="34" charset="0"/>
              </a:rPr>
              <a:t>                      </a:t>
            </a:r>
            <a:endParaRPr lang="en-US" sz="2000" b="1" dirty="0">
              <a:cs typeface="Arial" pitchFamily="34" charset="0"/>
            </a:endParaRPr>
          </a:p>
        </p:txBody>
      </p:sp>
      <p:sp>
        <p:nvSpPr>
          <p:cNvPr id="8" name="Content Placeholder 2"/>
          <p:cNvSpPr txBox="1">
            <a:spLocks/>
          </p:cNvSpPr>
          <p:nvPr/>
        </p:nvSpPr>
        <p:spPr>
          <a:xfrm>
            <a:off x="265474" y="3905632"/>
            <a:ext cx="3569111" cy="100541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fontAlgn="auto">
              <a:lnSpc>
                <a:spcPct val="100000"/>
              </a:lnSpc>
              <a:spcBef>
                <a:spcPts val="0"/>
              </a:spcBef>
              <a:spcAft>
                <a:spcPts val="0"/>
              </a:spcAft>
              <a:buClr>
                <a:srgbClr val="A50021"/>
              </a:buClr>
              <a:buSzPct val="96000"/>
              <a:buFont typeface="Wingdings" panose="05000000000000000000" pitchFamily="2" charset="2"/>
              <a:buChar char="q"/>
              <a:defRPr/>
            </a:pPr>
            <a:r>
              <a:rPr lang="en-US" sz="2000" b="1" dirty="0" smtClean="0">
                <a:solidFill>
                  <a:schemeClr val="tx1">
                    <a:lumMod val="95000"/>
                    <a:lumOff val="5000"/>
                  </a:schemeClr>
                </a:solidFill>
              </a:rPr>
              <a:t> </a:t>
            </a:r>
            <a:r>
              <a:rPr lang="en-US" sz="2000" b="1" dirty="0" smtClean="0">
                <a:solidFill>
                  <a:srgbClr val="FF0000"/>
                </a:solidFill>
              </a:rPr>
              <a:t>Medium</a:t>
            </a:r>
            <a:r>
              <a:rPr lang="en-US" sz="2000" b="1" dirty="0" smtClean="0">
                <a:cs typeface="Arial" pitchFamily="34" charset="0"/>
              </a:rPr>
              <a:t>:   - Finite </a:t>
            </a:r>
          </a:p>
          <a:p>
            <a:pPr marL="0" indent="0" algn="just" fontAlgn="auto">
              <a:lnSpc>
                <a:spcPct val="100000"/>
              </a:lnSpc>
              <a:spcBef>
                <a:spcPts val="0"/>
              </a:spcBef>
              <a:spcAft>
                <a:spcPts val="0"/>
              </a:spcAft>
              <a:buClr>
                <a:srgbClr val="A50021"/>
              </a:buClr>
              <a:buSzPct val="96000"/>
              <a:buNone/>
              <a:defRPr/>
            </a:pPr>
            <a:r>
              <a:rPr lang="en-US" sz="2000" b="1" dirty="0">
                <a:cs typeface="Arial" pitchFamily="34" charset="0"/>
              </a:rPr>
              <a:t> </a:t>
            </a:r>
            <a:r>
              <a:rPr lang="en-US" sz="2000" b="1" dirty="0" smtClean="0">
                <a:cs typeface="Arial" pitchFamily="34" charset="0"/>
              </a:rPr>
              <a:t>                        - Infinite</a:t>
            </a:r>
          </a:p>
          <a:p>
            <a:pPr marL="0" indent="0" algn="just" fontAlgn="auto">
              <a:lnSpc>
                <a:spcPct val="100000"/>
              </a:lnSpc>
              <a:spcBef>
                <a:spcPts val="0"/>
              </a:spcBef>
              <a:spcAft>
                <a:spcPts val="0"/>
              </a:spcAft>
              <a:buClr>
                <a:srgbClr val="A50021"/>
              </a:buClr>
              <a:buSzPct val="96000"/>
              <a:buNone/>
              <a:defRPr/>
            </a:pPr>
            <a:r>
              <a:rPr lang="en-US" sz="2000" b="1" dirty="0">
                <a:cs typeface="Arial" pitchFamily="34" charset="0"/>
              </a:rPr>
              <a:t> </a:t>
            </a:r>
            <a:r>
              <a:rPr lang="en-US" sz="2000" b="1" dirty="0" smtClean="0">
                <a:cs typeface="Arial" pitchFamily="34" charset="0"/>
              </a:rPr>
              <a:t>                        - Layered</a:t>
            </a:r>
            <a:endParaRPr lang="en-US" sz="2000" b="1" dirty="0">
              <a:cs typeface="Arial" pitchFamily="34" charset="0"/>
            </a:endParaRPr>
          </a:p>
        </p:txBody>
      </p:sp>
      <p:sp>
        <p:nvSpPr>
          <p:cNvPr id="9" name="TextBox 8"/>
          <p:cNvSpPr txBox="1"/>
          <p:nvPr/>
        </p:nvSpPr>
        <p:spPr>
          <a:xfrm>
            <a:off x="3703629" y="1225482"/>
            <a:ext cx="4930536" cy="2862322"/>
          </a:xfrm>
          <a:prstGeom prst="rect">
            <a:avLst/>
          </a:prstGeom>
          <a:noFill/>
          <a:ln>
            <a:solidFill>
              <a:srgbClr val="A50021"/>
            </a:solidFill>
          </a:ln>
        </p:spPr>
        <p:txBody>
          <a:bodyPr wrap="square" rtlCol="0">
            <a:spAutoFit/>
          </a:bodyPr>
          <a:lstStyle/>
          <a:p>
            <a:pPr marL="176213" indent="-176213" algn="just">
              <a:buFont typeface="Arial" panose="020B0604020202020204" pitchFamily="34" charset="0"/>
              <a:buChar char="•"/>
            </a:pPr>
            <a:r>
              <a:rPr lang="en-US" sz="2000" b="1" dirty="0" smtClean="0">
                <a:solidFill>
                  <a:srgbClr val="C00000"/>
                </a:solidFill>
              </a:rPr>
              <a:t>These conditions are the same as these discussed at the time when we presented stresses in soil mass from theory of elasticity in </a:t>
            </a:r>
            <a:r>
              <a:rPr lang="en-US" sz="2000" b="1" dirty="0" smtClean="0">
                <a:solidFill>
                  <a:srgbClr val="7030A0"/>
                </a:solidFill>
              </a:rPr>
              <a:t>CE 382</a:t>
            </a:r>
            <a:r>
              <a:rPr lang="en-US" sz="2000" b="1" dirty="0" smtClean="0">
                <a:solidFill>
                  <a:srgbClr val="C00000"/>
                </a:solidFill>
              </a:rPr>
              <a:t>.</a:t>
            </a:r>
          </a:p>
          <a:p>
            <a:pPr marL="342900" indent="-342900" algn="just">
              <a:buFont typeface="Arial" panose="020B0604020202020204" pitchFamily="34" charset="0"/>
              <a:buChar char="•"/>
            </a:pPr>
            <a:endParaRPr lang="en-US" sz="2000" b="1" dirty="0">
              <a:solidFill>
                <a:srgbClr val="C00000"/>
              </a:solidFill>
            </a:endParaRPr>
          </a:p>
          <a:p>
            <a:pPr marL="176213" indent="-176213" algn="just">
              <a:buFont typeface="Arial" panose="020B0604020202020204" pitchFamily="34" charset="0"/>
              <a:buChar char="•"/>
            </a:pPr>
            <a:r>
              <a:rPr lang="en-US" sz="2000" b="1" dirty="0" smtClean="0">
                <a:solidFill>
                  <a:srgbClr val="C00000"/>
                </a:solidFill>
              </a:rPr>
              <a:t>One of the well-known and used formula is that for the </a:t>
            </a:r>
            <a:r>
              <a:rPr lang="en-US" sz="2000" b="1" dirty="0" smtClean="0">
                <a:solidFill>
                  <a:srgbClr val="7030A0"/>
                </a:solidFill>
              </a:rPr>
              <a:t>vertical</a:t>
            </a:r>
            <a:r>
              <a:rPr lang="en-US" sz="2000" b="1" dirty="0" smtClean="0">
                <a:solidFill>
                  <a:srgbClr val="C00000"/>
                </a:solidFill>
              </a:rPr>
              <a:t> </a:t>
            </a:r>
            <a:r>
              <a:rPr lang="en-US" sz="2000" b="1" dirty="0" smtClean="0">
                <a:solidFill>
                  <a:srgbClr val="7030A0"/>
                </a:solidFill>
              </a:rPr>
              <a:t>settlement</a:t>
            </a:r>
            <a:r>
              <a:rPr lang="en-US" sz="2000" b="1" dirty="0" smtClean="0">
                <a:solidFill>
                  <a:srgbClr val="C00000"/>
                </a:solidFill>
              </a:rPr>
              <a:t> of the surface of an elastic half space uniformly loaded.</a:t>
            </a:r>
            <a:endParaRPr lang="en-US" sz="2000" b="1" dirty="0">
              <a:solidFill>
                <a:srgbClr val="C00000"/>
              </a:solidFill>
            </a:endParaRPr>
          </a:p>
        </p:txBody>
      </p:sp>
      <p:sp>
        <p:nvSpPr>
          <p:cNvPr id="2" name="Rectangle 1"/>
          <p:cNvSpPr/>
          <p:nvPr/>
        </p:nvSpPr>
        <p:spPr>
          <a:xfrm>
            <a:off x="353965" y="104641"/>
            <a:ext cx="8127883" cy="707886"/>
          </a:xfrm>
          <a:prstGeom prst="rect">
            <a:avLst/>
          </a:prstGeom>
        </p:spPr>
        <p:txBody>
          <a:bodyPr wrap="square">
            <a:spAutoFit/>
          </a:bodyPr>
          <a:lstStyle/>
          <a:p>
            <a:pPr algn="just"/>
            <a:r>
              <a:rPr lang="en-US" sz="2000" b="1" dirty="0">
                <a:latin typeface="Arial" panose="020B0604020202020204" pitchFamily="34" charset="0"/>
                <a:cs typeface="Arial" panose="020B0604020202020204" pitchFamily="34" charset="0"/>
              </a:rPr>
              <a:t>There are solutions available for different cases depending on the following conditions:</a:t>
            </a:r>
            <a:endParaRPr lang="en-US" sz="2000" dirty="0">
              <a:latin typeface="Arial" panose="020B0604020202020204" pitchFamily="34" charset="0"/>
              <a:cs typeface="Arial" panose="020B0604020202020204" pitchFamily="34" charset="0"/>
            </a:endParaRPr>
          </a:p>
        </p:txBody>
      </p:sp>
      <p:sp>
        <p:nvSpPr>
          <p:cNvPr id="10" name="Rectangle 9"/>
          <p:cNvSpPr/>
          <p:nvPr/>
        </p:nvSpPr>
        <p:spPr>
          <a:xfrm>
            <a:off x="48828" y="5008521"/>
            <a:ext cx="8454381" cy="707886"/>
          </a:xfrm>
          <a:prstGeom prst="rect">
            <a:avLst/>
          </a:prstGeom>
        </p:spPr>
        <p:txBody>
          <a:bodyPr wrap="square">
            <a:spAutoFit/>
          </a:bodyPr>
          <a:lstStyle/>
          <a:p>
            <a:pPr algn="just"/>
            <a:r>
              <a:rPr lang="en-US" sz="2000" b="1" dirty="0">
                <a:cs typeface="Arial" panose="020B0604020202020204" pitchFamily="34" charset="0"/>
              </a:rPr>
              <a:t>In CE 382, the relationships for determining the increase in stress (which </a:t>
            </a:r>
            <a:r>
              <a:rPr lang="en-US" sz="2000" b="1" dirty="0" smtClean="0">
                <a:cs typeface="Arial" panose="020B0604020202020204" pitchFamily="34" charset="0"/>
              </a:rPr>
              <a:t>causes elastic </a:t>
            </a:r>
            <a:r>
              <a:rPr lang="en-US" sz="2000" b="1" dirty="0">
                <a:cs typeface="Arial" panose="020B0604020202020204" pitchFamily="34" charset="0"/>
              </a:rPr>
              <a:t>settlement) were based on the following assumptions:</a:t>
            </a:r>
          </a:p>
        </p:txBody>
      </p:sp>
      <p:sp>
        <p:nvSpPr>
          <p:cNvPr id="11" name="Rectangle 10"/>
          <p:cNvSpPr/>
          <p:nvPr/>
        </p:nvSpPr>
        <p:spPr>
          <a:xfrm>
            <a:off x="48828" y="5603817"/>
            <a:ext cx="9193836" cy="1015663"/>
          </a:xfrm>
          <a:prstGeom prst="rect">
            <a:avLst/>
          </a:prstGeom>
        </p:spPr>
        <p:txBody>
          <a:bodyPr wrap="square">
            <a:spAutoFit/>
          </a:bodyPr>
          <a:lstStyle/>
          <a:p>
            <a:pPr marL="342900" indent="-342900" algn="just">
              <a:buFont typeface="Wingdings" panose="05000000000000000000" pitchFamily="2" charset="2"/>
              <a:buChar char="ü"/>
            </a:pPr>
            <a:r>
              <a:rPr lang="en-US" sz="2000" b="1" dirty="0">
                <a:solidFill>
                  <a:srgbClr val="FF0000"/>
                </a:solidFill>
              </a:rPr>
              <a:t>The load is applied at the ground surface.</a:t>
            </a:r>
          </a:p>
          <a:p>
            <a:pPr marL="342900" indent="-342900" algn="just">
              <a:buFont typeface="Wingdings" panose="05000000000000000000" pitchFamily="2" charset="2"/>
              <a:buChar char="ü"/>
            </a:pPr>
            <a:r>
              <a:rPr lang="en-US" sz="2000" b="1" dirty="0" smtClean="0">
                <a:solidFill>
                  <a:srgbClr val="FF0000"/>
                </a:solidFill>
              </a:rPr>
              <a:t>The </a:t>
            </a:r>
            <a:r>
              <a:rPr lang="en-US" sz="2000" b="1" dirty="0">
                <a:solidFill>
                  <a:srgbClr val="FF0000"/>
                </a:solidFill>
              </a:rPr>
              <a:t>loaded area is </a:t>
            </a:r>
            <a:r>
              <a:rPr lang="en-US" sz="2000" b="1" i="1" dirty="0">
                <a:solidFill>
                  <a:srgbClr val="FF0000"/>
                </a:solidFill>
              </a:rPr>
              <a:t>flexible.</a:t>
            </a:r>
          </a:p>
          <a:p>
            <a:pPr marL="342900" indent="-342900" algn="just">
              <a:buFont typeface="Wingdings" panose="05000000000000000000" pitchFamily="2" charset="2"/>
              <a:buChar char="ü"/>
            </a:pPr>
            <a:r>
              <a:rPr lang="en-US" sz="2000" b="1" dirty="0" smtClean="0">
                <a:solidFill>
                  <a:srgbClr val="FF0000"/>
                </a:solidFill>
              </a:rPr>
              <a:t>The </a:t>
            </a:r>
            <a:r>
              <a:rPr lang="en-US" sz="2000" b="1" dirty="0">
                <a:solidFill>
                  <a:srgbClr val="FF0000"/>
                </a:solidFill>
              </a:rPr>
              <a:t>soil medium is homogeneous, elastic, isotropic, and extends to a great depth.</a:t>
            </a:r>
          </a:p>
        </p:txBody>
      </p:sp>
    </p:spTree>
    <p:extLst>
      <p:ext uri="{BB962C8B-B14F-4D97-AF65-F5344CB8AC3E}">
        <p14:creationId xmlns:p14="http://schemas.microsoft.com/office/powerpoint/2010/main" val="3410393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97240" y="613724"/>
            <a:ext cx="3917133" cy="2308324"/>
          </a:xfrm>
          <a:prstGeom prst="rect">
            <a:avLst/>
          </a:prstGeom>
        </p:spPr>
        <p:txBody>
          <a:bodyPr wrap="square">
            <a:spAutoFit/>
          </a:bodyPr>
          <a:lstStyle/>
          <a:p>
            <a:pPr algn="just">
              <a:buClr>
                <a:schemeClr val="accent3">
                  <a:lumMod val="75000"/>
                </a:schemeClr>
              </a:buClr>
            </a:pPr>
            <a:r>
              <a:rPr lang="en-US" sz="2400" b="1" dirty="0" smtClean="0">
                <a:solidFill>
                  <a:schemeClr val="tx2">
                    <a:lumMod val="50000"/>
                  </a:schemeClr>
                </a:solidFill>
              </a:rPr>
              <a:t>For shallow foundation </a:t>
            </a:r>
            <a:r>
              <a:rPr lang="en-US" sz="2400" b="1" dirty="0">
                <a:solidFill>
                  <a:schemeClr val="tx2">
                    <a:lumMod val="50000"/>
                  </a:schemeClr>
                </a:solidFill>
              </a:rPr>
              <a:t>subjected to a net force per unit area equal to </a:t>
            </a:r>
            <a:r>
              <a:rPr lang="en-US" sz="2400" b="1" dirty="0" smtClean="0">
                <a:solidFill>
                  <a:srgbClr val="FF0000"/>
                </a:solidFill>
                <a:latin typeface="Symbol" panose="05050102010706020507" pitchFamily="18" charset="2"/>
              </a:rPr>
              <a:t>Ds</a:t>
            </a:r>
            <a:r>
              <a:rPr lang="en-US" sz="2400" b="1" dirty="0" smtClean="0">
                <a:solidFill>
                  <a:schemeClr val="tx2">
                    <a:lumMod val="50000"/>
                  </a:schemeClr>
                </a:solidFill>
              </a:rPr>
              <a:t>  and if the foundation is </a:t>
            </a:r>
            <a:r>
              <a:rPr lang="en-US" sz="2400" b="1" dirty="0" smtClean="0">
                <a:solidFill>
                  <a:srgbClr val="7030A0"/>
                </a:solidFill>
              </a:rPr>
              <a:t>perfectly</a:t>
            </a:r>
            <a:r>
              <a:rPr lang="en-US" sz="2400" b="1" dirty="0" smtClean="0">
                <a:solidFill>
                  <a:schemeClr val="tx2">
                    <a:lumMod val="50000"/>
                  </a:schemeClr>
                </a:solidFill>
              </a:rPr>
              <a:t> </a:t>
            </a:r>
            <a:r>
              <a:rPr lang="en-US" sz="2400" b="1" dirty="0" smtClean="0">
                <a:solidFill>
                  <a:srgbClr val="7030A0"/>
                </a:solidFill>
              </a:rPr>
              <a:t>flexible, </a:t>
            </a:r>
            <a:r>
              <a:rPr lang="en-US" sz="2400" b="1" dirty="0">
                <a:solidFill>
                  <a:schemeClr val="tx2">
                    <a:lumMod val="50000"/>
                  </a:schemeClr>
                </a:solidFill>
              </a:rPr>
              <a:t>the settlement may be expressed </a:t>
            </a:r>
            <a:r>
              <a:rPr lang="en-US" sz="2400" b="1" dirty="0" smtClean="0">
                <a:solidFill>
                  <a:schemeClr val="tx2">
                    <a:lumMod val="50000"/>
                  </a:schemeClr>
                </a:solidFill>
              </a:rPr>
              <a:t>as:</a:t>
            </a:r>
            <a:endParaRPr lang="en-US" sz="2400" b="1" dirty="0">
              <a:solidFill>
                <a:schemeClr val="tx2">
                  <a:lumMod val="50000"/>
                </a:schemeClr>
              </a:solidFill>
            </a:endParaRPr>
          </a:p>
        </p:txBody>
      </p:sp>
      <p:sp>
        <p:nvSpPr>
          <p:cNvPr id="260" name="Rectangle 259"/>
          <p:cNvSpPr/>
          <p:nvPr/>
        </p:nvSpPr>
        <p:spPr>
          <a:xfrm>
            <a:off x="4571201" y="5825777"/>
            <a:ext cx="601447" cy="369332"/>
          </a:xfrm>
          <a:prstGeom prst="rect">
            <a:avLst/>
          </a:prstGeom>
        </p:spPr>
        <p:txBody>
          <a:bodyPr wrap="none">
            <a:spAutoFit/>
          </a:bodyPr>
          <a:lstStyle/>
          <a:p>
            <a:r>
              <a:rPr lang="en-US" dirty="0">
                <a:solidFill>
                  <a:schemeClr val="tx1">
                    <a:lumMod val="75000"/>
                    <a:lumOff val="25000"/>
                  </a:schemeClr>
                </a:solidFill>
              </a:rPr>
              <a:t>rigid</a:t>
            </a:r>
            <a:endParaRPr lang="en-US" dirty="0"/>
          </a:p>
        </p:txBody>
      </p:sp>
      <p:pic>
        <p:nvPicPr>
          <p:cNvPr id="2" name="Picture 1"/>
          <p:cNvPicPr>
            <a:picLocks noChangeAspect="1"/>
          </p:cNvPicPr>
          <p:nvPr/>
        </p:nvPicPr>
        <p:blipFill>
          <a:blip r:embed="rId3">
            <a:lum bright="-10000" contrast="43000"/>
          </a:blip>
          <a:stretch>
            <a:fillRect/>
          </a:stretch>
        </p:blipFill>
        <p:spPr>
          <a:xfrm>
            <a:off x="4374566" y="1325563"/>
            <a:ext cx="4736822" cy="5136296"/>
          </a:xfrm>
          <a:prstGeom prst="rect">
            <a:avLst/>
          </a:prstGeom>
        </p:spPr>
      </p:pic>
      <p:sp>
        <p:nvSpPr>
          <p:cNvPr id="16" name="Rectangle 15"/>
          <p:cNvSpPr/>
          <p:nvPr/>
        </p:nvSpPr>
        <p:spPr>
          <a:xfrm>
            <a:off x="4844423" y="158068"/>
            <a:ext cx="3916119" cy="1015663"/>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000" b="1" dirty="0" smtClean="0">
                <a:solidFill>
                  <a:schemeClr val="accent3">
                    <a:lumMod val="50000"/>
                  </a:schemeClr>
                </a:solidFill>
              </a:rPr>
              <a:t>More details about the calculation are given in </a:t>
            </a:r>
            <a:r>
              <a:rPr lang="en-US" sz="2000" b="1" u="sng" dirty="0" smtClean="0">
                <a:solidFill>
                  <a:srgbClr val="FF0000"/>
                </a:solidFill>
              </a:rPr>
              <a:t>Section 11.3 </a:t>
            </a:r>
            <a:r>
              <a:rPr lang="en-US" sz="2000" b="1" dirty="0" smtClean="0">
                <a:solidFill>
                  <a:schemeClr val="accent3">
                    <a:lumMod val="50000"/>
                  </a:schemeClr>
                </a:solidFill>
              </a:rPr>
              <a:t>in the textbook.</a:t>
            </a:r>
            <a:endParaRPr lang="en-US" sz="2000" b="1" dirty="0">
              <a:solidFill>
                <a:schemeClr val="accent3">
                  <a:lumMod val="50000"/>
                </a:schemeClr>
              </a:solidFill>
            </a:endParaRPr>
          </a:p>
        </p:txBody>
      </p:sp>
      <p:sp>
        <p:nvSpPr>
          <p:cNvPr id="3" name="TextBox 2"/>
          <p:cNvSpPr txBox="1"/>
          <p:nvPr/>
        </p:nvSpPr>
        <p:spPr>
          <a:xfrm>
            <a:off x="7315200" y="2229912"/>
            <a:ext cx="571500" cy="400110"/>
          </a:xfrm>
          <a:prstGeom prst="rect">
            <a:avLst/>
          </a:prstGeom>
          <a:solidFill>
            <a:schemeClr val="bg1"/>
          </a:solidFill>
        </p:spPr>
        <p:txBody>
          <a:bodyPr wrap="square" rtlCol="0">
            <a:spAutoFit/>
          </a:bodyPr>
          <a:lstStyle/>
          <a:p>
            <a:r>
              <a:rPr lang="en-US" sz="2000" b="1" dirty="0" smtClean="0">
                <a:latin typeface="Symbol" panose="05050102010706020507" pitchFamily="18" charset="2"/>
              </a:rPr>
              <a:t>Ds</a:t>
            </a:r>
            <a:r>
              <a:rPr lang="en-US" sz="2000" b="1" dirty="0" smtClean="0"/>
              <a:t>  </a:t>
            </a:r>
            <a:endParaRPr lang="en-US" sz="2000" b="1" dirty="0"/>
          </a:p>
        </p:txBody>
      </p:sp>
      <p:sp>
        <p:nvSpPr>
          <p:cNvPr id="17" name="Content Placeholder 2"/>
          <p:cNvSpPr txBox="1">
            <a:spLocks/>
          </p:cNvSpPr>
          <p:nvPr/>
        </p:nvSpPr>
        <p:spPr>
          <a:xfrm>
            <a:off x="0" y="180418"/>
            <a:ext cx="3909848" cy="463988"/>
          </a:xfrm>
          <a:prstGeom prst="rect">
            <a:avLst/>
          </a:prstGeom>
        </p:spPr>
        <p:txBody>
          <a:bodyPr vert="horz" lIns="91440" tIns="45720" rIns="91440" bIns="45720" rtlCol="0">
            <a:noAutofit/>
          </a:bodyPr>
          <a:lstStyle>
            <a:defPPr>
              <a:defRPr lang="en-US"/>
            </a:defPPr>
            <a:lvl1pPr indent="0" defTabSz="685800">
              <a:lnSpc>
                <a:spcPct val="90000"/>
              </a:lnSpc>
              <a:spcBef>
                <a:spcPts val="750"/>
              </a:spcBef>
              <a:buClr>
                <a:srgbClr val="0070C0"/>
              </a:buClr>
              <a:buFont typeface="Arial" panose="020B0604020202020204" pitchFamily="34" charset="0"/>
              <a:buNone/>
              <a:defRPr sz="2800" b="1" u="sng">
                <a:solidFill>
                  <a:srgbClr val="A50021"/>
                </a:solidFill>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t> Settlement </a:t>
            </a:r>
            <a:r>
              <a:rPr lang="en-US" dirty="0" smtClean="0"/>
              <a:t>calculation</a:t>
            </a:r>
            <a:endParaRPr lang="en-US" dirty="0"/>
          </a:p>
        </p:txBody>
      </p:sp>
      <p:pic>
        <p:nvPicPr>
          <p:cNvPr id="19" name="Picture 18"/>
          <p:cNvPicPr>
            <a:picLocks noChangeAspect="1"/>
          </p:cNvPicPr>
          <p:nvPr/>
        </p:nvPicPr>
        <p:blipFill>
          <a:blip r:embed="rId4"/>
          <a:stretch>
            <a:fillRect/>
          </a:stretch>
        </p:blipFill>
        <p:spPr>
          <a:xfrm>
            <a:off x="443771" y="3088217"/>
            <a:ext cx="3655125" cy="1003547"/>
          </a:xfrm>
          <a:prstGeom prst="rect">
            <a:avLst/>
          </a:prstGeom>
        </p:spPr>
      </p:pic>
      <p:sp>
        <p:nvSpPr>
          <p:cNvPr id="22" name="Rectangle 21"/>
          <p:cNvSpPr/>
          <p:nvPr/>
        </p:nvSpPr>
        <p:spPr>
          <a:xfrm>
            <a:off x="443771" y="3700102"/>
            <a:ext cx="934871" cy="338554"/>
          </a:xfrm>
          <a:prstGeom prst="rect">
            <a:avLst/>
          </a:prstGeom>
        </p:spPr>
        <p:txBody>
          <a:bodyPr wrap="none">
            <a:spAutoFit/>
          </a:bodyPr>
          <a:lstStyle/>
          <a:p>
            <a:r>
              <a:rPr lang="en-US" sz="1600" b="1" dirty="0" smtClean="0">
                <a:solidFill>
                  <a:schemeClr val="tx1">
                    <a:lumMod val="65000"/>
                    <a:lumOff val="35000"/>
                  </a:schemeClr>
                </a:solidFill>
              </a:rPr>
              <a:t>(</a:t>
            </a:r>
            <a:r>
              <a:rPr lang="en-US" sz="1600" b="1" dirty="0" smtClean="0">
                <a:solidFill>
                  <a:srgbClr val="FF0000"/>
                </a:solidFill>
              </a:rPr>
              <a:t>flexible</a:t>
            </a:r>
            <a:r>
              <a:rPr lang="en-US" sz="1600" b="1" dirty="0" smtClean="0">
                <a:solidFill>
                  <a:schemeClr val="tx1">
                    <a:lumMod val="65000"/>
                    <a:lumOff val="35000"/>
                  </a:schemeClr>
                </a:solidFill>
              </a:rPr>
              <a:t>)</a:t>
            </a:r>
            <a:endParaRPr lang="en-US" sz="1600" b="1" dirty="0">
              <a:solidFill>
                <a:schemeClr val="tx1">
                  <a:lumMod val="65000"/>
                  <a:lumOff val="35000"/>
                </a:schemeClr>
              </a:solidFill>
            </a:endParaRPr>
          </a:p>
        </p:txBody>
      </p:sp>
      <p:sp>
        <p:nvSpPr>
          <p:cNvPr id="21" name="Rectangle 20"/>
          <p:cNvSpPr/>
          <p:nvPr/>
        </p:nvSpPr>
        <p:spPr>
          <a:xfrm>
            <a:off x="56945" y="4257933"/>
            <a:ext cx="4514256" cy="2631490"/>
          </a:xfrm>
          <a:prstGeom prst="rect">
            <a:avLst/>
          </a:prstGeom>
        </p:spPr>
        <p:txBody>
          <a:bodyPr wrap="square">
            <a:spAutoFit/>
          </a:bodyPr>
          <a:lstStyle/>
          <a:p>
            <a:pPr>
              <a:buClr>
                <a:schemeClr val="accent3">
                  <a:lumMod val="75000"/>
                </a:schemeClr>
              </a:buClr>
            </a:pPr>
            <a:r>
              <a:rPr lang="en-US" b="1" i="1" dirty="0" err="1" smtClean="0">
                <a:solidFill>
                  <a:schemeClr val="tx2">
                    <a:lumMod val="50000"/>
                  </a:schemeClr>
                </a:solidFill>
                <a:latin typeface="Times New Roman" panose="02020603050405020304" pitchFamily="18" charset="0"/>
                <a:cs typeface="Times New Roman" panose="02020603050405020304" pitchFamily="18" charset="0"/>
              </a:rPr>
              <a:t>E</a:t>
            </a:r>
            <a:r>
              <a:rPr lang="en-US" b="1" i="1" baseline="-25000" dirty="0" err="1" smtClean="0">
                <a:solidFill>
                  <a:schemeClr val="tx2">
                    <a:lumMod val="50000"/>
                  </a:schemeClr>
                </a:solidFill>
                <a:latin typeface="Times New Roman" panose="02020603050405020304" pitchFamily="18" charset="0"/>
                <a:cs typeface="Times New Roman" panose="02020603050405020304" pitchFamily="18" charset="0"/>
              </a:rPr>
              <a:t>s</a:t>
            </a:r>
            <a:r>
              <a:rPr lang="en-US" b="1" i="1" dirty="0" smtClean="0">
                <a:solidFill>
                  <a:schemeClr val="tx2">
                    <a:lumMod val="50000"/>
                  </a:schemeClr>
                </a:solidFill>
                <a:latin typeface="Times New Roman" panose="02020603050405020304" pitchFamily="18" charset="0"/>
                <a:cs typeface="Times New Roman" panose="02020603050405020304" pitchFamily="18" charset="0"/>
              </a:rPr>
              <a:t> </a:t>
            </a:r>
            <a:r>
              <a:rPr lang="en-US" b="1" dirty="0" smtClean="0">
                <a:solidFill>
                  <a:schemeClr val="tx2">
                    <a:lumMod val="50000"/>
                  </a:schemeClr>
                </a:solidFill>
                <a:latin typeface="Times New Roman" panose="02020603050405020304" pitchFamily="18" charset="0"/>
                <a:cs typeface="Times New Roman" panose="02020603050405020304" pitchFamily="18" charset="0"/>
              </a:rPr>
              <a:t>= Average modulus of elasticity of soil</a:t>
            </a:r>
          </a:p>
          <a:p>
            <a:pPr>
              <a:buClr>
                <a:schemeClr val="accent3">
                  <a:lumMod val="75000"/>
                </a:schemeClr>
              </a:buClr>
            </a:pPr>
            <a:r>
              <a:rPr lang="en-US" b="1" dirty="0" smtClean="0">
                <a:solidFill>
                  <a:schemeClr val="tx2">
                    <a:lumMod val="50000"/>
                  </a:schemeClr>
                </a:solidFill>
                <a:latin typeface="Times New Roman" panose="02020603050405020304" pitchFamily="18" charset="0"/>
                <a:cs typeface="Times New Roman" panose="02020603050405020304" pitchFamily="18" charset="0"/>
              </a:rPr>
              <a:t>N</a:t>
            </a:r>
            <a:r>
              <a:rPr lang="en-US" b="1" baseline="-25000" dirty="0" smtClean="0">
                <a:solidFill>
                  <a:schemeClr val="tx2">
                    <a:lumMod val="50000"/>
                  </a:schemeClr>
                </a:solidFill>
                <a:latin typeface="Times New Roman" panose="02020603050405020304" pitchFamily="18" charset="0"/>
                <a:cs typeface="Times New Roman" panose="02020603050405020304" pitchFamily="18" charset="0"/>
              </a:rPr>
              <a:t>s</a:t>
            </a:r>
            <a:r>
              <a:rPr lang="en-US" b="1" dirty="0" smtClean="0">
                <a:solidFill>
                  <a:schemeClr val="tx2">
                    <a:lumMod val="50000"/>
                  </a:schemeClr>
                </a:solidFill>
                <a:latin typeface="Times New Roman" panose="02020603050405020304" pitchFamily="18" charset="0"/>
                <a:cs typeface="Times New Roman" panose="02020603050405020304" pitchFamily="18" charset="0"/>
              </a:rPr>
              <a:t> = Poisson’s ratio of soil</a:t>
            </a:r>
          </a:p>
          <a:p>
            <a:pPr>
              <a:buClr>
                <a:schemeClr val="accent3">
                  <a:lumMod val="75000"/>
                </a:schemeClr>
              </a:buClr>
            </a:pPr>
            <a:r>
              <a:rPr lang="en-US" b="1" i="1" dirty="0" smtClean="0">
                <a:solidFill>
                  <a:schemeClr val="tx2">
                    <a:lumMod val="50000"/>
                  </a:schemeClr>
                </a:solidFill>
                <a:latin typeface="Times New Roman" panose="02020603050405020304" pitchFamily="18" charset="0"/>
                <a:cs typeface="Times New Roman" panose="02020603050405020304" pitchFamily="18" charset="0"/>
              </a:rPr>
              <a:t>B</a:t>
            </a:r>
            <a:r>
              <a:rPr lang="en-US" b="1" i="1" dirty="0" smtClean="0">
                <a:solidFill>
                  <a:schemeClr val="tx2">
                    <a:lumMod val="50000"/>
                  </a:schemeClr>
                </a:solidFill>
                <a:latin typeface="Blazing" panose="00000400000000000000" pitchFamily="2" charset="0"/>
                <a:cs typeface="Times New Roman" panose="02020603050405020304" pitchFamily="18" charset="0"/>
              </a:rPr>
              <a:t>’ </a:t>
            </a:r>
            <a:r>
              <a:rPr lang="en-US" b="1" dirty="0" smtClean="0">
                <a:solidFill>
                  <a:schemeClr val="tx2">
                    <a:lumMod val="50000"/>
                  </a:schemeClr>
                </a:solidFill>
                <a:latin typeface="Times New Roman" panose="02020603050405020304" pitchFamily="18" charset="0"/>
                <a:cs typeface="Times New Roman" panose="02020603050405020304" pitchFamily="18" charset="0"/>
              </a:rPr>
              <a:t>= B/2 center = B corner of foundation</a:t>
            </a:r>
          </a:p>
          <a:p>
            <a:pPr>
              <a:buClr>
                <a:schemeClr val="accent3">
                  <a:lumMod val="75000"/>
                </a:schemeClr>
              </a:buClr>
            </a:pPr>
            <a:r>
              <a:rPr lang="en-US" b="1" i="1" dirty="0" smtClean="0">
                <a:solidFill>
                  <a:schemeClr val="tx2">
                    <a:lumMod val="50000"/>
                  </a:schemeClr>
                </a:solidFill>
                <a:latin typeface="Times New Roman" panose="02020603050405020304" pitchFamily="18" charset="0"/>
                <a:cs typeface="Times New Roman" panose="02020603050405020304" pitchFamily="18" charset="0"/>
              </a:rPr>
              <a:t>I</a:t>
            </a:r>
            <a:r>
              <a:rPr lang="en-US" b="1" i="1" baseline="-25000" dirty="0" smtClean="0">
                <a:solidFill>
                  <a:schemeClr val="tx2">
                    <a:lumMod val="50000"/>
                  </a:schemeClr>
                </a:solidFill>
                <a:latin typeface="Times New Roman" panose="02020603050405020304" pitchFamily="18" charset="0"/>
                <a:cs typeface="Times New Roman" panose="02020603050405020304" pitchFamily="18" charset="0"/>
              </a:rPr>
              <a:t>s</a:t>
            </a:r>
            <a:r>
              <a:rPr lang="en-US" b="1" dirty="0" smtClean="0">
                <a:solidFill>
                  <a:schemeClr val="tx2">
                    <a:lumMod val="50000"/>
                  </a:schemeClr>
                </a:solidFill>
              </a:rPr>
              <a:t> =</a:t>
            </a:r>
            <a:r>
              <a:rPr lang="en-US" sz="2100" b="1" dirty="0" smtClean="0">
                <a:solidFill>
                  <a:schemeClr val="tx2">
                    <a:lumMod val="50000"/>
                  </a:schemeClr>
                </a:solidFill>
              </a:rPr>
              <a:t> </a:t>
            </a:r>
            <a:r>
              <a:rPr lang="en-US" b="1" dirty="0" smtClean="0">
                <a:solidFill>
                  <a:schemeClr val="tx2">
                    <a:lumMod val="50000"/>
                  </a:schemeClr>
                </a:solidFill>
              </a:rPr>
              <a:t>shape Factor</a:t>
            </a:r>
          </a:p>
          <a:p>
            <a:pPr>
              <a:buClr>
                <a:schemeClr val="accent3">
                  <a:lumMod val="75000"/>
                </a:schemeClr>
              </a:buClr>
            </a:pPr>
            <a:r>
              <a:rPr lang="en-US" b="1" i="1" dirty="0" smtClean="0">
                <a:solidFill>
                  <a:schemeClr val="tx2">
                    <a:lumMod val="50000"/>
                  </a:schemeClr>
                </a:solidFill>
                <a:latin typeface="Times New Roman" panose="02020603050405020304" pitchFamily="18" charset="0"/>
                <a:cs typeface="Times New Roman" panose="02020603050405020304" pitchFamily="18" charset="0"/>
              </a:rPr>
              <a:t>I</a:t>
            </a:r>
            <a:r>
              <a:rPr lang="en-US" b="1" i="1" baseline="-25000" dirty="0" smtClean="0">
                <a:solidFill>
                  <a:schemeClr val="tx2">
                    <a:lumMod val="50000"/>
                  </a:schemeClr>
                </a:solidFill>
                <a:latin typeface="Times New Roman" panose="02020603050405020304" pitchFamily="18" charset="0"/>
                <a:cs typeface="Times New Roman" panose="02020603050405020304" pitchFamily="18" charset="0"/>
              </a:rPr>
              <a:t>f</a:t>
            </a:r>
            <a:r>
              <a:rPr lang="en-US" b="1" dirty="0" smtClean="0">
                <a:solidFill>
                  <a:schemeClr val="tx2">
                    <a:lumMod val="50000"/>
                  </a:schemeClr>
                </a:solidFill>
              </a:rPr>
              <a:t> = depth factor</a:t>
            </a:r>
          </a:p>
          <a:p>
            <a:pPr marL="339725" indent="-339725">
              <a:buClr>
                <a:schemeClr val="accent3">
                  <a:lumMod val="75000"/>
                </a:schemeClr>
              </a:buClr>
            </a:pPr>
            <a:r>
              <a:rPr lang="en-US" b="1" dirty="0" smtClean="0">
                <a:solidFill>
                  <a:schemeClr val="tx2">
                    <a:lumMod val="50000"/>
                  </a:schemeClr>
                </a:solidFill>
                <a:latin typeface="Symbol" panose="05050102010706020507" pitchFamily="18" charset="2"/>
              </a:rPr>
              <a:t>a</a:t>
            </a:r>
            <a:r>
              <a:rPr lang="en-US" b="1" dirty="0" smtClean="0">
                <a:solidFill>
                  <a:schemeClr val="tx2">
                    <a:lumMod val="50000"/>
                  </a:schemeClr>
                </a:solidFill>
              </a:rPr>
              <a:t> = factor depends on location where settlement of foundation is calculated </a:t>
            </a:r>
            <a:r>
              <a:rPr lang="en-US" b="1" dirty="0" smtClean="0">
                <a:solidFill>
                  <a:srgbClr val="FF0000"/>
                </a:solidFill>
              </a:rPr>
              <a:t>(</a:t>
            </a:r>
            <a:r>
              <a:rPr lang="en-US" b="1" dirty="0" smtClean="0">
                <a:solidFill>
                  <a:srgbClr val="FF0000"/>
                </a:solidFill>
                <a:latin typeface="Symbol" panose="05050102010706020507" pitchFamily="18" charset="2"/>
              </a:rPr>
              <a:t>a</a:t>
            </a:r>
            <a:r>
              <a:rPr lang="en-US" b="1" dirty="0" smtClean="0">
                <a:solidFill>
                  <a:srgbClr val="FF0000"/>
                </a:solidFill>
              </a:rPr>
              <a:t> = 4</a:t>
            </a:r>
            <a:r>
              <a:rPr lang="en-US" b="1" dirty="0" smtClean="0">
                <a:solidFill>
                  <a:schemeClr val="tx2">
                    <a:lumMod val="50000"/>
                  </a:schemeClr>
                </a:solidFill>
              </a:rPr>
              <a:t> center of foundation, </a:t>
            </a:r>
            <a:r>
              <a:rPr lang="en-US" b="1" dirty="0" smtClean="0">
                <a:solidFill>
                  <a:srgbClr val="FF0000"/>
                </a:solidFill>
                <a:latin typeface="Symbol" panose="05050102010706020507" pitchFamily="18" charset="2"/>
              </a:rPr>
              <a:t>a</a:t>
            </a:r>
            <a:r>
              <a:rPr lang="en-US" b="1" dirty="0" smtClean="0">
                <a:solidFill>
                  <a:srgbClr val="FF0000"/>
                </a:solidFill>
              </a:rPr>
              <a:t> = 1</a:t>
            </a:r>
            <a:r>
              <a:rPr lang="en-US" b="1" dirty="0" smtClean="0">
                <a:solidFill>
                  <a:schemeClr val="tx2">
                    <a:lumMod val="50000"/>
                  </a:schemeClr>
                </a:solidFill>
              </a:rPr>
              <a:t> corner of the foundation).</a:t>
            </a:r>
          </a:p>
        </p:txBody>
      </p:sp>
    </p:spTree>
    <p:extLst>
      <p:ext uri="{BB962C8B-B14F-4D97-AF65-F5344CB8AC3E}">
        <p14:creationId xmlns:p14="http://schemas.microsoft.com/office/powerpoint/2010/main" val="4748060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3534714"/>
            <a:ext cx="4811943" cy="3001158"/>
          </a:xfrm>
          <a:prstGeom prst="rect">
            <a:avLst/>
          </a:prstGeom>
        </p:spPr>
      </p:pic>
      <p:pic>
        <p:nvPicPr>
          <p:cNvPr id="5" name="Picture 4"/>
          <p:cNvPicPr>
            <a:picLocks noChangeAspect="1"/>
          </p:cNvPicPr>
          <p:nvPr/>
        </p:nvPicPr>
        <p:blipFill>
          <a:blip r:embed="rId3"/>
          <a:stretch>
            <a:fillRect/>
          </a:stretch>
        </p:blipFill>
        <p:spPr>
          <a:xfrm>
            <a:off x="4749476" y="3414691"/>
            <a:ext cx="4110745" cy="3121181"/>
          </a:xfrm>
          <a:prstGeom prst="rect">
            <a:avLst/>
          </a:prstGeom>
        </p:spPr>
      </p:pic>
      <p:pic>
        <p:nvPicPr>
          <p:cNvPr id="2" name="Picture 1"/>
          <p:cNvPicPr>
            <a:picLocks noChangeAspect="1"/>
          </p:cNvPicPr>
          <p:nvPr/>
        </p:nvPicPr>
        <p:blipFill>
          <a:blip r:embed="rId4"/>
          <a:stretch>
            <a:fillRect/>
          </a:stretch>
        </p:blipFill>
        <p:spPr>
          <a:xfrm>
            <a:off x="4310790" y="153644"/>
            <a:ext cx="4414249" cy="3312846"/>
          </a:xfrm>
          <a:prstGeom prst="rect">
            <a:avLst/>
          </a:prstGeom>
        </p:spPr>
      </p:pic>
      <p:sp>
        <p:nvSpPr>
          <p:cNvPr id="3" name="TextBox 2"/>
          <p:cNvSpPr txBox="1"/>
          <p:nvPr/>
        </p:nvSpPr>
        <p:spPr>
          <a:xfrm>
            <a:off x="772841" y="1333013"/>
            <a:ext cx="2594878" cy="954107"/>
          </a:xfrm>
          <a:prstGeom prst="rect">
            <a:avLst/>
          </a:prstGeom>
          <a:solidFill>
            <a:srgbClr val="FFFF00"/>
          </a:solidFill>
          <a:ln>
            <a:solidFill>
              <a:srgbClr val="FF0000"/>
            </a:solidFill>
          </a:ln>
        </p:spPr>
        <p:txBody>
          <a:bodyPr wrap="none" rtlCol="0">
            <a:spAutoFit/>
          </a:bodyPr>
          <a:lstStyle/>
          <a:p>
            <a:r>
              <a:rPr lang="en-US" sz="2800" dirty="0" smtClean="0"/>
              <a:t>I</a:t>
            </a:r>
            <a:r>
              <a:rPr lang="en-US" sz="2800" baseline="-25000" dirty="0" smtClean="0"/>
              <a:t>s</a:t>
            </a:r>
            <a:r>
              <a:rPr lang="en-US" sz="2800" dirty="0" smtClean="0"/>
              <a:t> = </a:t>
            </a:r>
            <a:r>
              <a:rPr lang="en-US" sz="2800" i="1" dirty="0" smtClean="0"/>
              <a:t>f</a:t>
            </a:r>
            <a:r>
              <a:rPr lang="en-US" sz="2800" dirty="0" smtClean="0"/>
              <a:t> (L,B, H, </a:t>
            </a:r>
            <a:r>
              <a:rPr lang="en-US" sz="2800" dirty="0" err="1" smtClean="0">
                <a:latin typeface="Symbol" pitchFamily="18" charset="2"/>
              </a:rPr>
              <a:t>m</a:t>
            </a:r>
            <a:r>
              <a:rPr lang="en-US" sz="2800" baseline="-25000" dirty="0" err="1" smtClean="0"/>
              <a:t>s</a:t>
            </a:r>
            <a:r>
              <a:rPr lang="en-US" sz="2800" dirty="0" smtClean="0"/>
              <a:t>)</a:t>
            </a:r>
          </a:p>
          <a:p>
            <a:r>
              <a:rPr lang="en-US" dirty="0" smtClean="0">
                <a:solidFill>
                  <a:srgbClr val="7030A0"/>
                </a:solidFill>
              </a:rPr>
              <a:t>(See textbook for values)</a:t>
            </a:r>
            <a:r>
              <a:rPr lang="en-US" sz="2800" dirty="0" smtClean="0"/>
              <a:t> </a:t>
            </a:r>
            <a:endParaRPr lang="en-US" sz="2800" dirty="0"/>
          </a:p>
        </p:txBody>
      </p:sp>
      <p:sp>
        <p:nvSpPr>
          <p:cNvPr id="6" name="TextBox 5"/>
          <p:cNvSpPr txBox="1"/>
          <p:nvPr/>
        </p:nvSpPr>
        <p:spPr>
          <a:xfrm>
            <a:off x="772841" y="553347"/>
            <a:ext cx="2401235" cy="523220"/>
          </a:xfrm>
          <a:prstGeom prst="rect">
            <a:avLst/>
          </a:prstGeom>
          <a:solidFill>
            <a:srgbClr val="FFFF00"/>
          </a:solidFill>
          <a:ln>
            <a:solidFill>
              <a:srgbClr val="FF0000"/>
            </a:solidFill>
          </a:ln>
        </p:spPr>
        <p:txBody>
          <a:bodyPr wrap="none" rtlCol="0">
            <a:spAutoFit/>
          </a:bodyPr>
          <a:lstStyle/>
          <a:p>
            <a:r>
              <a:rPr lang="en-US" sz="2800" dirty="0" smtClean="0"/>
              <a:t>I</a:t>
            </a:r>
            <a:r>
              <a:rPr lang="en-US" sz="2800" baseline="-25000" dirty="0" smtClean="0"/>
              <a:t>f</a:t>
            </a:r>
            <a:r>
              <a:rPr lang="en-US" sz="2800" dirty="0" smtClean="0"/>
              <a:t> = </a:t>
            </a:r>
            <a:r>
              <a:rPr lang="en-US" sz="2800" i="1" dirty="0" smtClean="0"/>
              <a:t>f</a:t>
            </a:r>
            <a:r>
              <a:rPr lang="en-US" sz="2800" dirty="0" smtClean="0"/>
              <a:t> (L,B, H, </a:t>
            </a:r>
            <a:r>
              <a:rPr lang="en-US" sz="2800" dirty="0" err="1" smtClean="0">
                <a:latin typeface="Symbol" pitchFamily="18" charset="2"/>
              </a:rPr>
              <a:t>m</a:t>
            </a:r>
            <a:r>
              <a:rPr lang="en-US" sz="2800" baseline="-25000" dirty="0" err="1" smtClean="0"/>
              <a:t>s</a:t>
            </a:r>
            <a:r>
              <a:rPr lang="en-US" sz="2800" dirty="0" smtClean="0"/>
              <a:t>)</a:t>
            </a:r>
          </a:p>
        </p:txBody>
      </p:sp>
      <p:cxnSp>
        <p:nvCxnSpPr>
          <p:cNvPr id="8" name="Straight Arrow Connector 7"/>
          <p:cNvCxnSpPr/>
          <p:nvPr/>
        </p:nvCxnSpPr>
        <p:spPr>
          <a:xfrm>
            <a:off x="3367719" y="814957"/>
            <a:ext cx="943071" cy="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5504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lum bright="-23000" contrast="54000"/>
          </a:blip>
          <a:srcRect b="30870"/>
          <a:stretch/>
        </p:blipFill>
        <p:spPr>
          <a:xfrm>
            <a:off x="983505" y="1436560"/>
            <a:ext cx="4846883" cy="3633230"/>
          </a:xfrm>
          <a:prstGeom prst="rect">
            <a:avLst/>
          </a:prstGeom>
        </p:spPr>
      </p:pic>
      <p:pic>
        <p:nvPicPr>
          <p:cNvPr id="14" name="Picture 13"/>
          <p:cNvPicPr>
            <a:picLocks noChangeAspect="1"/>
          </p:cNvPicPr>
          <p:nvPr/>
        </p:nvPicPr>
        <p:blipFill>
          <a:blip r:embed="rId4"/>
          <a:stretch>
            <a:fillRect/>
          </a:stretch>
        </p:blipFill>
        <p:spPr>
          <a:xfrm>
            <a:off x="1696805" y="5538178"/>
            <a:ext cx="3388927" cy="750205"/>
          </a:xfrm>
          <a:prstGeom prst="rect">
            <a:avLst/>
          </a:prstGeom>
          <a:ln w="38100">
            <a:solidFill>
              <a:schemeClr val="accent1"/>
            </a:solidFill>
          </a:ln>
        </p:spPr>
      </p:pic>
      <p:sp>
        <p:nvSpPr>
          <p:cNvPr id="7" name="Freeform 6"/>
          <p:cNvSpPr/>
          <p:nvPr/>
        </p:nvSpPr>
        <p:spPr>
          <a:xfrm>
            <a:off x="1452999" y="3347807"/>
            <a:ext cx="3876541" cy="412124"/>
          </a:xfrm>
          <a:custGeom>
            <a:avLst/>
            <a:gdLst>
              <a:gd name="connsiteX0" fmla="*/ 3876541 w 3876541"/>
              <a:gd name="connsiteY0" fmla="*/ 77274 h 412124"/>
              <a:gd name="connsiteX1" fmla="*/ 3618963 w 3876541"/>
              <a:gd name="connsiteY1" fmla="*/ 154547 h 412124"/>
              <a:gd name="connsiteX2" fmla="*/ 3451538 w 3876541"/>
              <a:gd name="connsiteY2" fmla="*/ 270457 h 412124"/>
              <a:gd name="connsiteX3" fmla="*/ 3361386 w 3876541"/>
              <a:gd name="connsiteY3" fmla="*/ 360609 h 412124"/>
              <a:gd name="connsiteX4" fmla="*/ 3296991 w 3876541"/>
              <a:gd name="connsiteY4" fmla="*/ 412124 h 412124"/>
              <a:gd name="connsiteX5" fmla="*/ 579549 w 3876541"/>
              <a:gd name="connsiteY5" fmla="*/ 386367 h 412124"/>
              <a:gd name="connsiteX6" fmla="*/ 412124 w 3876541"/>
              <a:gd name="connsiteY6" fmla="*/ 257578 h 412124"/>
              <a:gd name="connsiteX7" fmla="*/ 244698 w 3876541"/>
              <a:gd name="connsiteY7" fmla="*/ 128789 h 412124"/>
              <a:gd name="connsiteX8" fmla="*/ 115910 w 3876541"/>
              <a:gd name="connsiteY8" fmla="*/ 38637 h 412124"/>
              <a:gd name="connsiteX9" fmla="*/ 0 w 3876541"/>
              <a:gd name="connsiteY9" fmla="*/ 0 h 41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6541" h="412124">
                <a:moveTo>
                  <a:pt x="3876541" y="77274"/>
                </a:moveTo>
                <a:lnTo>
                  <a:pt x="3618963" y="154547"/>
                </a:lnTo>
                <a:lnTo>
                  <a:pt x="3451538" y="270457"/>
                </a:lnTo>
                <a:lnTo>
                  <a:pt x="3361386" y="360609"/>
                </a:lnTo>
                <a:lnTo>
                  <a:pt x="3296991" y="412124"/>
                </a:lnTo>
                <a:lnTo>
                  <a:pt x="579549" y="386367"/>
                </a:lnTo>
                <a:lnTo>
                  <a:pt x="412124" y="257578"/>
                </a:lnTo>
                <a:lnTo>
                  <a:pt x="244698" y="128789"/>
                </a:lnTo>
                <a:lnTo>
                  <a:pt x="115910" y="38637"/>
                </a:lnTo>
                <a:lnTo>
                  <a:pt x="0" y="0"/>
                </a:lnTo>
              </a:path>
            </a:pathLst>
          </a:custGeom>
          <a:noFill/>
          <a:ln w="381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8" name="Content Placeholder 2"/>
          <p:cNvSpPr txBox="1">
            <a:spLocks/>
          </p:cNvSpPr>
          <p:nvPr/>
        </p:nvSpPr>
        <p:spPr>
          <a:xfrm>
            <a:off x="78830" y="401129"/>
            <a:ext cx="3720660" cy="463988"/>
          </a:xfrm>
          <a:prstGeom prst="rect">
            <a:avLst/>
          </a:prstGeom>
        </p:spPr>
        <p:txBody>
          <a:bodyPr vert="horz" lIns="91440" tIns="45720" rIns="91440" bIns="45720" rtlCol="0">
            <a:noAutofit/>
          </a:bodyPr>
          <a:lstStyle>
            <a:defPPr>
              <a:defRPr lang="en-US"/>
            </a:defPPr>
            <a:lvl1pPr indent="0" defTabSz="685800">
              <a:lnSpc>
                <a:spcPct val="90000"/>
              </a:lnSpc>
              <a:spcBef>
                <a:spcPts val="750"/>
              </a:spcBef>
              <a:buClr>
                <a:srgbClr val="0070C0"/>
              </a:buClr>
              <a:buFont typeface="Arial" panose="020B0604020202020204" pitchFamily="34" charset="0"/>
              <a:buNone/>
              <a:defRPr sz="2800" b="1" u="sng">
                <a:solidFill>
                  <a:srgbClr val="A50021"/>
                </a:solidFill>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smtClean="0"/>
              <a:t>Settlement calculation</a:t>
            </a:r>
            <a:endParaRPr lang="en-US" dirty="0"/>
          </a:p>
        </p:txBody>
      </p:sp>
      <p:sp>
        <p:nvSpPr>
          <p:cNvPr id="15" name="TextBox 14"/>
          <p:cNvSpPr txBox="1"/>
          <p:nvPr/>
        </p:nvSpPr>
        <p:spPr>
          <a:xfrm>
            <a:off x="5015345" y="2403385"/>
            <a:ext cx="346364" cy="400110"/>
          </a:xfrm>
          <a:prstGeom prst="rect">
            <a:avLst/>
          </a:prstGeom>
          <a:solidFill>
            <a:schemeClr val="bg1"/>
          </a:solidFill>
        </p:spPr>
        <p:txBody>
          <a:bodyPr wrap="square" rtlCol="0">
            <a:spAutoFit/>
          </a:bodyPr>
          <a:lstStyle/>
          <a:p>
            <a:r>
              <a:rPr lang="en-US" sz="2000" b="1" dirty="0" smtClean="0"/>
              <a:t>q  </a:t>
            </a:r>
            <a:endParaRPr lang="en-US" sz="2000" b="1" dirty="0"/>
          </a:p>
        </p:txBody>
      </p:sp>
      <p:pic>
        <p:nvPicPr>
          <p:cNvPr id="8" name="Picture 7"/>
          <p:cNvPicPr>
            <a:picLocks noChangeAspect="1"/>
          </p:cNvPicPr>
          <p:nvPr/>
        </p:nvPicPr>
        <p:blipFill>
          <a:blip r:embed="rId5"/>
          <a:stretch>
            <a:fillRect/>
          </a:stretch>
        </p:blipFill>
        <p:spPr>
          <a:xfrm>
            <a:off x="5329540" y="401129"/>
            <a:ext cx="3655125" cy="1003547"/>
          </a:xfrm>
          <a:prstGeom prst="rect">
            <a:avLst/>
          </a:prstGeom>
        </p:spPr>
      </p:pic>
      <p:sp>
        <p:nvSpPr>
          <p:cNvPr id="9" name="Rectangle 8"/>
          <p:cNvSpPr/>
          <p:nvPr/>
        </p:nvSpPr>
        <p:spPr>
          <a:xfrm>
            <a:off x="5329540" y="1013014"/>
            <a:ext cx="934871" cy="338554"/>
          </a:xfrm>
          <a:prstGeom prst="rect">
            <a:avLst/>
          </a:prstGeom>
        </p:spPr>
        <p:txBody>
          <a:bodyPr wrap="none">
            <a:spAutoFit/>
          </a:bodyPr>
          <a:lstStyle/>
          <a:p>
            <a:r>
              <a:rPr lang="en-US" sz="1600" b="1" dirty="0" smtClean="0">
                <a:solidFill>
                  <a:schemeClr val="tx1">
                    <a:lumMod val="65000"/>
                    <a:lumOff val="35000"/>
                  </a:schemeClr>
                </a:solidFill>
              </a:rPr>
              <a:t>(</a:t>
            </a:r>
            <a:r>
              <a:rPr lang="en-US" sz="1600" b="1" dirty="0" smtClean="0">
                <a:solidFill>
                  <a:srgbClr val="FF0000"/>
                </a:solidFill>
              </a:rPr>
              <a:t>flexible</a:t>
            </a:r>
            <a:r>
              <a:rPr lang="en-US" sz="1600" b="1" dirty="0" smtClean="0">
                <a:solidFill>
                  <a:schemeClr val="tx1">
                    <a:lumMod val="65000"/>
                    <a:lumOff val="35000"/>
                  </a:schemeClr>
                </a:solidFill>
              </a:rPr>
              <a:t>)</a:t>
            </a:r>
            <a:endParaRPr lang="en-US" sz="1600" b="1" dirty="0">
              <a:solidFill>
                <a:schemeClr val="tx1">
                  <a:lumMod val="65000"/>
                  <a:lumOff val="35000"/>
                </a:schemeClr>
              </a:solidFill>
            </a:endParaRPr>
          </a:p>
        </p:txBody>
      </p:sp>
    </p:spTree>
    <p:extLst>
      <p:ext uri="{BB962C8B-B14F-4D97-AF65-F5344CB8AC3E}">
        <p14:creationId xmlns:p14="http://schemas.microsoft.com/office/powerpoint/2010/main" val="20749028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6063" y="920912"/>
            <a:ext cx="4346620" cy="2308324"/>
          </a:xfrm>
          <a:prstGeom prst="rect">
            <a:avLst/>
          </a:prstGeom>
        </p:spPr>
        <p:txBody>
          <a:bodyPr wrap="square">
            <a:spAutoFit/>
          </a:bodyPr>
          <a:lstStyle/>
          <a:p>
            <a:pPr algn="just"/>
            <a:r>
              <a:rPr lang="en-US" sz="2400" b="1" dirty="0"/>
              <a:t>Due to the </a:t>
            </a:r>
            <a:r>
              <a:rPr lang="en-US" sz="2400" b="1" dirty="0">
                <a:solidFill>
                  <a:srgbClr val="7030A0"/>
                </a:solidFill>
              </a:rPr>
              <a:t>nonhomogeneous</a:t>
            </a:r>
            <a:r>
              <a:rPr lang="en-US" sz="2400" b="1" dirty="0"/>
              <a:t> nature of soil deposits, the magnitude of </a:t>
            </a:r>
            <a:r>
              <a:rPr lang="en-US" sz="2400" b="1" i="1" dirty="0"/>
              <a:t>E</a:t>
            </a:r>
            <a:r>
              <a:rPr lang="en-US" sz="2400" b="1" i="1" baseline="-25000" dirty="0"/>
              <a:t>s</a:t>
            </a:r>
            <a:r>
              <a:rPr lang="en-US" sz="2400" b="1" i="1" dirty="0"/>
              <a:t> </a:t>
            </a:r>
            <a:r>
              <a:rPr lang="en-US" sz="2400" b="1" dirty="0"/>
              <a:t>may </a:t>
            </a:r>
            <a:r>
              <a:rPr lang="en-US" sz="2400" b="1" dirty="0" smtClean="0"/>
              <a:t>vary with </a:t>
            </a:r>
            <a:r>
              <a:rPr lang="en-US" sz="2400" b="1" dirty="0"/>
              <a:t>depth. For that reason, Bowles (1987) recommended using a </a:t>
            </a:r>
            <a:r>
              <a:rPr lang="en-US" sz="2400" b="1" dirty="0">
                <a:solidFill>
                  <a:srgbClr val="339933"/>
                </a:solidFill>
              </a:rPr>
              <a:t>weighted average </a:t>
            </a:r>
            <a:r>
              <a:rPr lang="en-US" sz="2400" b="1" dirty="0" smtClean="0">
                <a:solidFill>
                  <a:srgbClr val="339933"/>
                </a:solidFill>
              </a:rPr>
              <a:t>value </a:t>
            </a:r>
            <a:r>
              <a:rPr lang="en-US" sz="2400" b="1" dirty="0" smtClean="0"/>
              <a:t>of </a:t>
            </a:r>
            <a:r>
              <a:rPr lang="en-US" sz="2400" b="1" i="1" dirty="0" smtClean="0"/>
              <a:t>E</a:t>
            </a:r>
            <a:r>
              <a:rPr lang="en-US" sz="2400" b="1" i="1" baseline="-25000" dirty="0" smtClean="0"/>
              <a:t>s</a:t>
            </a:r>
            <a:r>
              <a:rPr lang="en-US" sz="2400" b="1" i="1" dirty="0" smtClean="0"/>
              <a:t>.</a:t>
            </a:r>
            <a:endParaRPr lang="en-US" sz="2400" b="1" dirty="0"/>
          </a:p>
        </p:txBody>
      </p:sp>
      <p:pic>
        <p:nvPicPr>
          <p:cNvPr id="8" name="Picture 7"/>
          <p:cNvPicPr>
            <a:picLocks noChangeAspect="1"/>
          </p:cNvPicPr>
          <p:nvPr/>
        </p:nvPicPr>
        <p:blipFill>
          <a:blip r:embed="rId3"/>
          <a:stretch>
            <a:fillRect/>
          </a:stretch>
        </p:blipFill>
        <p:spPr>
          <a:xfrm>
            <a:off x="453818" y="3470340"/>
            <a:ext cx="2182922" cy="1016250"/>
          </a:xfrm>
          <a:prstGeom prst="rect">
            <a:avLst/>
          </a:prstGeom>
          <a:ln w="38100">
            <a:solidFill>
              <a:schemeClr val="tx1"/>
            </a:solidFill>
          </a:ln>
        </p:spPr>
      </p:pic>
      <p:sp>
        <p:nvSpPr>
          <p:cNvPr id="11" name="Rectangle 10"/>
          <p:cNvSpPr/>
          <p:nvPr/>
        </p:nvSpPr>
        <p:spPr>
          <a:xfrm>
            <a:off x="346063" y="4743255"/>
            <a:ext cx="4488748" cy="1538883"/>
          </a:xfrm>
          <a:prstGeom prst="rect">
            <a:avLst/>
          </a:prstGeom>
        </p:spPr>
        <p:txBody>
          <a:bodyPr wrap="square">
            <a:spAutoFit/>
          </a:bodyPr>
          <a:lstStyle/>
          <a:p>
            <a:r>
              <a:rPr lang="en-US" sz="2100" b="1" dirty="0" smtClean="0"/>
              <a:t>where:</a:t>
            </a:r>
          </a:p>
          <a:p>
            <a:pPr>
              <a:spcBef>
                <a:spcPts val="600"/>
              </a:spcBef>
            </a:pPr>
            <a:r>
              <a:rPr lang="en-US" sz="2100" b="1" i="1" dirty="0" smtClean="0"/>
              <a:t>E</a:t>
            </a:r>
            <a:r>
              <a:rPr lang="en-US" sz="2100" b="1" i="1" baseline="-25000" dirty="0" smtClean="0"/>
              <a:t>s(i</a:t>
            </a:r>
            <a:r>
              <a:rPr lang="en-US" sz="2100" b="1" i="1" baseline="-25000" dirty="0"/>
              <a:t>)</a:t>
            </a:r>
            <a:r>
              <a:rPr lang="en-US" sz="2100" b="1" i="1" dirty="0"/>
              <a:t> </a:t>
            </a:r>
            <a:r>
              <a:rPr lang="en-US" sz="2100" b="1" dirty="0"/>
              <a:t> soil modulus of elasticity within </a:t>
            </a:r>
            <a:r>
              <a:rPr lang="en-US" sz="2100" b="1" dirty="0" smtClean="0"/>
              <a:t>a depth </a:t>
            </a:r>
            <a:r>
              <a:rPr lang="en-US" sz="2100" b="1" dirty="0" smtClean="0">
                <a:latin typeface="Symbol" panose="05050102010706020507" pitchFamily="18" charset="2"/>
              </a:rPr>
              <a:t>D</a:t>
            </a:r>
            <a:r>
              <a:rPr lang="en-US" sz="2100" b="1" i="1" dirty="0" smtClean="0"/>
              <a:t>z</a:t>
            </a:r>
            <a:r>
              <a:rPr lang="en-US" sz="2100" b="1" dirty="0" smtClean="0"/>
              <a:t>.</a:t>
            </a:r>
          </a:p>
          <a:p>
            <a:pPr>
              <a:spcBef>
                <a:spcPts val="600"/>
              </a:spcBef>
              <a:spcAft>
                <a:spcPts val="1200"/>
              </a:spcAft>
            </a:pPr>
            <a:r>
              <a:rPr lang="en-US" sz="2100" b="1" dirty="0" smtClean="0">
                <a:latin typeface="Times-Roman"/>
              </a:rPr>
              <a:t> 	          </a:t>
            </a:r>
            <a:r>
              <a:rPr lang="en-US" sz="2100" b="1" dirty="0" smtClean="0"/>
              <a:t>whichever </a:t>
            </a:r>
            <a:r>
              <a:rPr lang="en-US" sz="2100" b="1" dirty="0"/>
              <a:t>is </a:t>
            </a:r>
            <a:r>
              <a:rPr lang="en-US" sz="2100" b="1" u="sng" dirty="0" smtClean="0">
                <a:solidFill>
                  <a:srgbClr val="7030A0"/>
                </a:solidFill>
              </a:rPr>
              <a:t>smaller</a:t>
            </a:r>
            <a:r>
              <a:rPr lang="en-US" sz="2100" b="1" dirty="0" smtClean="0"/>
              <a:t>.</a:t>
            </a:r>
            <a:endParaRPr lang="en-US" sz="2100" b="1" dirty="0"/>
          </a:p>
        </p:txBody>
      </p:sp>
      <p:pic>
        <p:nvPicPr>
          <p:cNvPr id="12" name="Picture 11"/>
          <p:cNvPicPr>
            <a:picLocks noChangeAspect="1"/>
          </p:cNvPicPr>
          <p:nvPr/>
        </p:nvPicPr>
        <p:blipFill>
          <a:blip r:embed="rId4"/>
          <a:stretch>
            <a:fillRect/>
          </a:stretch>
        </p:blipFill>
        <p:spPr>
          <a:xfrm>
            <a:off x="358738" y="5914501"/>
            <a:ext cx="1594752" cy="317431"/>
          </a:xfrm>
          <a:prstGeom prst="rect">
            <a:avLst/>
          </a:prstGeom>
          <a:ln>
            <a:solidFill>
              <a:srgbClr val="FF0000"/>
            </a:solidFill>
          </a:ln>
        </p:spPr>
      </p:pic>
      <p:grpSp>
        <p:nvGrpSpPr>
          <p:cNvPr id="28" name="Group 27"/>
          <p:cNvGrpSpPr/>
          <p:nvPr/>
        </p:nvGrpSpPr>
        <p:grpSpPr>
          <a:xfrm>
            <a:off x="5038745" y="1169213"/>
            <a:ext cx="4030485" cy="5115445"/>
            <a:chOff x="5038745" y="1169213"/>
            <a:chExt cx="4030485" cy="5115445"/>
          </a:xfrm>
        </p:grpSpPr>
        <p:pic>
          <p:nvPicPr>
            <p:cNvPr id="15" name="Picture 14"/>
            <p:cNvPicPr>
              <a:picLocks noChangeAspect="1"/>
            </p:cNvPicPr>
            <p:nvPr/>
          </p:nvPicPr>
          <p:blipFill>
            <a:blip r:embed="rId5">
              <a:lum bright="-20000" contrast="40000"/>
            </a:blip>
            <a:stretch>
              <a:fillRect/>
            </a:stretch>
          </p:blipFill>
          <p:spPr>
            <a:xfrm>
              <a:off x="5038746" y="1169213"/>
              <a:ext cx="4030484" cy="5115445"/>
            </a:xfrm>
            <a:prstGeom prst="rect">
              <a:avLst/>
            </a:prstGeom>
          </p:spPr>
        </p:pic>
        <p:sp>
          <p:nvSpPr>
            <p:cNvPr id="20" name="Rectangle 19"/>
            <p:cNvSpPr/>
            <p:nvPr/>
          </p:nvSpPr>
          <p:spPr>
            <a:xfrm>
              <a:off x="6964622" y="2864100"/>
              <a:ext cx="570990" cy="338554"/>
            </a:xfrm>
            <a:prstGeom prst="rect">
              <a:avLst/>
            </a:prstGeom>
            <a:solidFill>
              <a:srgbClr val="CCFFFF"/>
            </a:solidFill>
          </p:spPr>
          <p:txBody>
            <a:bodyPr wrap="none">
              <a:spAutoFit/>
            </a:bodyPr>
            <a:lstStyle/>
            <a:p>
              <a:r>
                <a:rPr lang="en-US" sz="1600" b="1" i="1" dirty="0" smtClean="0">
                  <a:solidFill>
                    <a:srgbClr val="000000">
                      <a:lumMod val="65000"/>
                      <a:lumOff val="35000"/>
                    </a:srgbClr>
                  </a:solidFill>
                  <a:latin typeface="Times-Italic"/>
                </a:rPr>
                <a:t>E</a:t>
              </a:r>
              <a:r>
                <a:rPr lang="en-US" sz="1100" b="1" i="1" dirty="0" smtClean="0">
                  <a:solidFill>
                    <a:srgbClr val="000000">
                      <a:lumMod val="65000"/>
                      <a:lumOff val="35000"/>
                    </a:srgbClr>
                  </a:solidFill>
                  <a:latin typeface="Times-Italic"/>
                </a:rPr>
                <a:t>s(1)</a:t>
              </a:r>
              <a:endParaRPr lang="en-US" b="1" dirty="0">
                <a:solidFill>
                  <a:schemeClr val="accent3">
                    <a:lumMod val="75000"/>
                  </a:schemeClr>
                </a:solidFill>
              </a:endParaRPr>
            </a:p>
          </p:txBody>
        </p:sp>
        <p:sp>
          <p:nvSpPr>
            <p:cNvPr id="26" name="Rectangle 25"/>
            <p:cNvSpPr/>
            <p:nvPr/>
          </p:nvSpPr>
          <p:spPr>
            <a:xfrm>
              <a:off x="6848711" y="3939907"/>
              <a:ext cx="554960" cy="307777"/>
            </a:xfrm>
            <a:prstGeom prst="rect">
              <a:avLst/>
            </a:prstGeom>
            <a:solidFill>
              <a:srgbClr val="CCFFFF"/>
            </a:solidFill>
          </p:spPr>
          <p:txBody>
            <a:bodyPr wrap="none">
              <a:spAutoFit/>
            </a:bodyPr>
            <a:lstStyle/>
            <a:p>
              <a:r>
                <a:rPr lang="en-US" sz="1400" b="1" i="1" dirty="0" smtClean="0">
                  <a:solidFill>
                    <a:srgbClr val="000000">
                      <a:lumMod val="65000"/>
                      <a:lumOff val="35000"/>
                    </a:srgbClr>
                  </a:solidFill>
                  <a:latin typeface="Times-Italic"/>
                </a:rPr>
                <a:t>E</a:t>
              </a:r>
              <a:r>
                <a:rPr lang="en-US" sz="1050" b="1" i="1" dirty="0" smtClean="0">
                  <a:solidFill>
                    <a:srgbClr val="000000">
                      <a:lumMod val="65000"/>
                      <a:lumOff val="35000"/>
                    </a:srgbClr>
                  </a:solidFill>
                  <a:latin typeface="Times-Italic"/>
                </a:rPr>
                <a:t>s(2)</a:t>
              </a:r>
              <a:endParaRPr lang="en-US" sz="1600" b="1" dirty="0">
                <a:solidFill>
                  <a:schemeClr val="accent3">
                    <a:lumMod val="75000"/>
                  </a:schemeClr>
                </a:solidFill>
              </a:endParaRPr>
            </a:p>
          </p:txBody>
        </p:sp>
        <p:sp>
          <p:nvSpPr>
            <p:cNvPr id="27" name="Rectangle 26"/>
            <p:cNvSpPr/>
            <p:nvPr/>
          </p:nvSpPr>
          <p:spPr>
            <a:xfrm>
              <a:off x="6940225" y="4930581"/>
              <a:ext cx="570990" cy="338554"/>
            </a:xfrm>
            <a:prstGeom prst="rect">
              <a:avLst/>
            </a:prstGeom>
            <a:solidFill>
              <a:srgbClr val="CCFFFF"/>
            </a:solidFill>
          </p:spPr>
          <p:txBody>
            <a:bodyPr wrap="none">
              <a:spAutoFit/>
            </a:bodyPr>
            <a:lstStyle/>
            <a:p>
              <a:r>
                <a:rPr lang="en-US" sz="1600" b="1" i="1" dirty="0" smtClean="0">
                  <a:solidFill>
                    <a:srgbClr val="000000">
                      <a:lumMod val="65000"/>
                      <a:lumOff val="35000"/>
                    </a:srgbClr>
                  </a:solidFill>
                  <a:latin typeface="Times-Italic"/>
                </a:rPr>
                <a:t>E</a:t>
              </a:r>
              <a:r>
                <a:rPr lang="en-US" sz="1100" b="1" i="1" dirty="0" smtClean="0">
                  <a:solidFill>
                    <a:srgbClr val="000000">
                      <a:lumMod val="65000"/>
                      <a:lumOff val="35000"/>
                    </a:srgbClr>
                  </a:solidFill>
                  <a:latin typeface="Times-Italic"/>
                </a:rPr>
                <a:t>s(3)</a:t>
              </a:r>
              <a:endParaRPr lang="en-US" b="1" dirty="0">
                <a:solidFill>
                  <a:schemeClr val="accent3">
                    <a:lumMod val="75000"/>
                  </a:schemeClr>
                </a:solidFill>
              </a:endParaRPr>
            </a:p>
          </p:txBody>
        </p:sp>
        <p:sp>
          <p:nvSpPr>
            <p:cNvPr id="24" name="Rectangle 23"/>
            <p:cNvSpPr/>
            <p:nvPr/>
          </p:nvSpPr>
          <p:spPr>
            <a:xfrm>
              <a:off x="6503832" y="1707716"/>
              <a:ext cx="344880" cy="23890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038745" y="3140732"/>
              <a:ext cx="666595" cy="260069"/>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516710" y="2095528"/>
              <a:ext cx="666595" cy="260069"/>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Arrow Connector 5"/>
          <p:cNvCxnSpPr/>
          <p:nvPr/>
        </p:nvCxnSpPr>
        <p:spPr>
          <a:xfrm>
            <a:off x="5347855" y="2507673"/>
            <a:ext cx="0" cy="326967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5038745" y="3140732"/>
            <a:ext cx="281400" cy="369332"/>
          </a:xfrm>
          <a:prstGeom prst="rect">
            <a:avLst/>
          </a:prstGeom>
          <a:noFill/>
        </p:spPr>
        <p:txBody>
          <a:bodyPr wrap="square" rtlCol="0">
            <a:spAutoFit/>
          </a:bodyPr>
          <a:lstStyle/>
          <a:p>
            <a:r>
              <a:rPr lang="en-US" dirty="0" smtClean="0"/>
              <a:t>H</a:t>
            </a:r>
            <a:endParaRPr lang="en-US" dirty="0"/>
          </a:p>
        </p:txBody>
      </p:sp>
      <p:cxnSp>
        <p:nvCxnSpPr>
          <p:cNvPr id="17" name="Straight Arrow Connector 16"/>
          <p:cNvCxnSpPr/>
          <p:nvPr/>
        </p:nvCxnSpPr>
        <p:spPr>
          <a:xfrm>
            <a:off x="5192721" y="1121671"/>
            <a:ext cx="118368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9" name="Rectangle 18"/>
          <p:cNvSpPr/>
          <p:nvPr/>
        </p:nvSpPr>
        <p:spPr>
          <a:xfrm>
            <a:off x="5552093" y="752339"/>
            <a:ext cx="309700" cy="369332"/>
          </a:xfrm>
          <a:prstGeom prst="rect">
            <a:avLst/>
          </a:prstGeom>
        </p:spPr>
        <p:txBody>
          <a:bodyPr wrap="none">
            <a:spAutoFit/>
          </a:bodyPr>
          <a:lstStyle/>
          <a:p>
            <a:r>
              <a:rPr lang="en-US" dirty="0" smtClean="0"/>
              <a:t>B</a:t>
            </a:r>
            <a:endParaRPr lang="en-US" dirty="0"/>
          </a:p>
        </p:txBody>
      </p:sp>
      <p:sp>
        <p:nvSpPr>
          <p:cNvPr id="23" name="Content Placeholder 2"/>
          <p:cNvSpPr txBox="1">
            <a:spLocks/>
          </p:cNvSpPr>
          <p:nvPr/>
        </p:nvSpPr>
        <p:spPr>
          <a:xfrm>
            <a:off x="0" y="385363"/>
            <a:ext cx="3767959" cy="463988"/>
          </a:xfrm>
          <a:prstGeom prst="rect">
            <a:avLst/>
          </a:prstGeom>
        </p:spPr>
        <p:txBody>
          <a:bodyPr vert="horz" lIns="91440" tIns="45720" rIns="91440" bIns="45720" rtlCol="0">
            <a:noAutofit/>
          </a:bodyPr>
          <a:lstStyle>
            <a:defPPr>
              <a:defRPr lang="en-US"/>
            </a:defPPr>
            <a:lvl1pPr indent="0" defTabSz="685800">
              <a:lnSpc>
                <a:spcPct val="90000"/>
              </a:lnSpc>
              <a:spcBef>
                <a:spcPts val="750"/>
              </a:spcBef>
              <a:buClr>
                <a:srgbClr val="0070C0"/>
              </a:buClr>
              <a:buFont typeface="Arial" panose="020B0604020202020204" pitchFamily="34" charset="0"/>
              <a:buNone/>
              <a:defRPr sz="2800" b="1" u="sng">
                <a:solidFill>
                  <a:srgbClr val="A50021"/>
                </a:solidFill>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t> Settlement </a:t>
            </a:r>
            <a:r>
              <a:rPr lang="en-US" dirty="0" smtClean="0"/>
              <a:t>Calculation</a:t>
            </a:r>
            <a:endParaRPr lang="en-US" dirty="0"/>
          </a:p>
        </p:txBody>
      </p:sp>
    </p:spTree>
    <p:extLst>
      <p:ext uri="{BB962C8B-B14F-4D97-AF65-F5344CB8AC3E}">
        <p14:creationId xmlns:p14="http://schemas.microsoft.com/office/powerpoint/2010/main" val="16192589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3326523" y="491535"/>
            <a:ext cx="2036379" cy="521882"/>
          </a:xfrm>
          <a:prstGeom prst="rect">
            <a:avLst/>
          </a:prstGeom>
        </p:spPr>
        <p:txBody>
          <a:bodyPr anchor="ctr"/>
          <a:lstStyle/>
          <a:p>
            <a:pPr algn="ctr" eaLnBrk="1" fontAlgn="auto" hangingPunct="1">
              <a:spcBef>
                <a:spcPts val="0"/>
              </a:spcBef>
              <a:spcAft>
                <a:spcPts val="0"/>
              </a:spcAft>
              <a:defRPr/>
            </a:pPr>
            <a:r>
              <a:rPr lang="en-US" sz="4800" b="1" u="sng" dirty="0">
                <a:solidFill>
                  <a:srgbClr val="00B0F0"/>
                </a:solidFill>
                <a:effectLst>
                  <a:outerShdw blurRad="38100" dist="38100" dir="2700000" algn="tl">
                    <a:srgbClr val="000000">
                      <a:alpha val="43137"/>
                    </a:srgbClr>
                  </a:outerShdw>
                </a:effectLst>
                <a:latin typeface="+mn-lt"/>
                <a:cs typeface="Times New Roman" pitchFamily="18" charset="0"/>
              </a:rPr>
              <a:t>Topics</a:t>
            </a:r>
            <a:endParaRPr lang="en-US" sz="4800" b="1" u="sng" dirty="0">
              <a:solidFill>
                <a:srgbClr val="00B0F0"/>
              </a:solidFill>
              <a:effectLst>
                <a:outerShdw blurRad="38100" dist="38100" dir="2700000" algn="tl">
                  <a:srgbClr val="000000">
                    <a:alpha val="43137"/>
                  </a:srgbClr>
                </a:outerShdw>
              </a:effectLst>
              <a:latin typeface="+mn-lt"/>
              <a:cs typeface="Tahoma" pitchFamily="34" charset="0"/>
            </a:endParaRPr>
          </a:p>
        </p:txBody>
      </p:sp>
      <p:sp>
        <p:nvSpPr>
          <p:cNvPr id="8" name="Rectangle 7"/>
          <p:cNvSpPr/>
          <p:nvPr/>
        </p:nvSpPr>
        <p:spPr>
          <a:xfrm>
            <a:off x="0" y="0"/>
            <a:ext cx="9144000" cy="3048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0" y="300038"/>
            <a:ext cx="9144000" cy="152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Content Placeholder 2"/>
          <p:cNvSpPr>
            <a:spLocks noGrp="1"/>
          </p:cNvSpPr>
          <p:nvPr>
            <p:ph idx="1"/>
          </p:nvPr>
        </p:nvSpPr>
        <p:spPr>
          <a:xfrm>
            <a:off x="642028" y="1308022"/>
            <a:ext cx="8155131" cy="6007178"/>
          </a:xfrm>
          <a:ln>
            <a:miter lim="800000"/>
            <a:headEnd/>
            <a:tailEnd/>
          </a:ln>
        </p:spPr>
        <p:txBody>
          <a:bodyPr vert="horz" lIns="91440" tIns="45720" rIns="91440" bIns="45720" rtlCol="0">
            <a:noAutofit/>
          </a:bodyPr>
          <a:lstStyle/>
          <a:p>
            <a:pPr marL="539750" indent="-357188">
              <a:lnSpc>
                <a:spcPct val="120000"/>
              </a:lnSpc>
              <a:spcBef>
                <a:spcPts val="0"/>
              </a:spcBef>
              <a:buFont typeface="Wingdings" pitchFamily="2" charset="2"/>
              <a:buChar char="q"/>
            </a:pPr>
            <a:r>
              <a:rPr lang="en-US" sz="2400" b="1" dirty="0" smtClean="0"/>
              <a:t>INTRODUCTION </a:t>
            </a:r>
          </a:p>
          <a:p>
            <a:pPr marL="539750" indent="-357188">
              <a:lnSpc>
                <a:spcPct val="120000"/>
              </a:lnSpc>
              <a:spcBef>
                <a:spcPts val="0"/>
              </a:spcBef>
              <a:buFont typeface="Wingdings" pitchFamily="2" charset="2"/>
              <a:buChar char="q"/>
            </a:pPr>
            <a:r>
              <a:rPr lang="en-US" sz="2400" b="1" dirty="0" smtClean="0">
                <a:solidFill>
                  <a:srgbClr val="FF0000"/>
                </a:solidFill>
              </a:rPr>
              <a:t>ELASTIC SETTLEMENT</a:t>
            </a:r>
          </a:p>
          <a:p>
            <a:pPr marL="539750" indent="-19050">
              <a:lnSpc>
                <a:spcPct val="120000"/>
              </a:lnSpc>
              <a:spcBef>
                <a:spcPts val="0"/>
              </a:spcBef>
            </a:pPr>
            <a:r>
              <a:rPr lang="en-US" sz="2400" b="1" dirty="0">
                <a:solidFill>
                  <a:srgbClr val="00B050"/>
                </a:solidFill>
              </a:rPr>
              <a:t>Stress distribution in soil masses</a:t>
            </a:r>
          </a:p>
          <a:p>
            <a:pPr marL="539750" indent="-357188">
              <a:lnSpc>
                <a:spcPct val="120000"/>
              </a:lnSpc>
              <a:spcBef>
                <a:spcPts val="0"/>
              </a:spcBef>
              <a:buFont typeface="Wingdings" pitchFamily="2" charset="2"/>
              <a:buChar char="q"/>
            </a:pPr>
            <a:r>
              <a:rPr lang="en-US" sz="2400" b="1" dirty="0" smtClean="0"/>
              <a:t>CONSOLIDATION SETTLEMENT</a:t>
            </a:r>
          </a:p>
          <a:p>
            <a:pPr marL="539750" indent="-19050">
              <a:lnSpc>
                <a:spcPct val="120000"/>
              </a:lnSpc>
              <a:spcBef>
                <a:spcPts val="0"/>
              </a:spcBef>
            </a:pPr>
            <a:r>
              <a:rPr lang="en-US" sz="2400" b="1" dirty="0"/>
              <a:t>Fundamentals of consolidation</a:t>
            </a:r>
          </a:p>
          <a:p>
            <a:pPr marL="539750" indent="-19050">
              <a:lnSpc>
                <a:spcPct val="120000"/>
              </a:lnSpc>
              <a:spcBef>
                <a:spcPts val="0"/>
              </a:spcBef>
            </a:pPr>
            <a:r>
              <a:rPr lang="en-US" sz="2400" b="1" dirty="0"/>
              <a:t>Calculation of One-Dimensional Consolidation Settlement</a:t>
            </a:r>
          </a:p>
          <a:p>
            <a:pPr marL="539750" indent="-19050">
              <a:lnSpc>
                <a:spcPct val="120000"/>
              </a:lnSpc>
              <a:spcBef>
                <a:spcPts val="0"/>
              </a:spcBef>
            </a:pPr>
            <a:r>
              <a:rPr lang="en-US" sz="2400" b="1" dirty="0"/>
              <a:t>One-dimensional Laboratory Consolidation </a:t>
            </a:r>
            <a:r>
              <a:rPr lang="en-US" sz="2400" b="1" dirty="0" smtClean="0"/>
              <a:t>Test</a:t>
            </a:r>
          </a:p>
          <a:p>
            <a:pPr marL="630238" indent="-109538">
              <a:lnSpc>
                <a:spcPct val="120000"/>
              </a:lnSpc>
              <a:spcBef>
                <a:spcPts val="0"/>
              </a:spcBef>
              <a:buClr>
                <a:schemeClr val="tx1"/>
              </a:buClr>
            </a:pPr>
            <a:r>
              <a:rPr lang="en-US" sz="2400" b="1" dirty="0"/>
              <a:t>Calculation of Settlement from One-Dimensional Primary  Consolidation</a:t>
            </a:r>
          </a:p>
          <a:p>
            <a:pPr marL="539750" indent="-357188">
              <a:lnSpc>
                <a:spcPct val="120000"/>
              </a:lnSpc>
              <a:spcBef>
                <a:spcPts val="0"/>
              </a:spcBef>
              <a:buFont typeface="Wingdings" pitchFamily="2" charset="2"/>
              <a:buChar char="q"/>
            </a:pPr>
            <a:r>
              <a:rPr lang="en-US" sz="2400" b="1" dirty="0" smtClean="0"/>
              <a:t>TIME RATE OF CONSOLIDATION SETTLEMENT</a:t>
            </a:r>
          </a:p>
          <a:p>
            <a:pPr marL="630238" indent="-109538">
              <a:lnSpc>
                <a:spcPct val="120000"/>
              </a:lnSpc>
              <a:spcBef>
                <a:spcPts val="0"/>
              </a:spcBef>
              <a:buClr>
                <a:schemeClr val="tx1"/>
              </a:buClr>
            </a:pPr>
            <a:r>
              <a:rPr lang="en-US" sz="2400" b="1" dirty="0"/>
              <a:t>1-D theory of consolidation </a:t>
            </a:r>
          </a:p>
          <a:p>
            <a:pPr marL="539750" indent="-357188">
              <a:lnSpc>
                <a:spcPct val="120000"/>
              </a:lnSpc>
              <a:spcBef>
                <a:spcPts val="0"/>
              </a:spcBef>
              <a:buFont typeface="Wingdings" pitchFamily="2" charset="2"/>
              <a:buChar char="q"/>
            </a:pPr>
            <a:r>
              <a:rPr lang="en-US" sz="2400" b="1" dirty="0" smtClean="0"/>
              <a:t>SECONDARY CONSOLIDATION SETTLEMENT</a:t>
            </a:r>
            <a:endParaRPr lang="en-US" sz="2400" b="1" dirty="0"/>
          </a:p>
        </p:txBody>
      </p:sp>
    </p:spTree>
    <p:extLst>
      <p:ext uri="{BB962C8B-B14F-4D97-AF65-F5344CB8AC3E}">
        <p14:creationId xmlns:p14="http://schemas.microsoft.com/office/powerpoint/2010/main" val="1850083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Content Placeholder 2"/>
          <p:cNvSpPr txBox="1">
            <a:spLocks/>
          </p:cNvSpPr>
          <p:nvPr/>
        </p:nvSpPr>
        <p:spPr bwMode="auto">
          <a:xfrm>
            <a:off x="265385" y="393259"/>
            <a:ext cx="4921469"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algn="r" defTabSz="685800" rtl="1">
              <a:spcBef>
                <a:spcPct val="20000"/>
              </a:spcBef>
              <a:buChar char="•"/>
              <a:defRPr sz="3200">
                <a:solidFill>
                  <a:schemeClr val="tx1"/>
                </a:solidFill>
                <a:latin typeface="Arial" panose="020B0604020202020204" pitchFamily="34" charset="0"/>
                <a:cs typeface="Arial" panose="020B0604020202020204" pitchFamily="34" charset="0"/>
              </a:defRPr>
            </a:lvl1pPr>
            <a:lvl2pPr marL="514350" indent="-171450" algn="r" defTabSz="685800" rtl="1">
              <a:spcBef>
                <a:spcPct val="20000"/>
              </a:spcBef>
              <a:buChar char="–"/>
              <a:defRPr sz="2800">
                <a:solidFill>
                  <a:schemeClr val="tx1"/>
                </a:solidFill>
                <a:latin typeface="Arial" panose="020B0604020202020204" pitchFamily="34" charset="0"/>
                <a:cs typeface="Arial" panose="020B0604020202020204" pitchFamily="34" charset="0"/>
              </a:defRPr>
            </a:lvl2pPr>
            <a:lvl3pPr marL="857250" indent="-171450" algn="r" defTabSz="685800" rtl="1">
              <a:spcBef>
                <a:spcPct val="20000"/>
              </a:spcBef>
              <a:buChar char="•"/>
              <a:defRPr sz="2400">
                <a:solidFill>
                  <a:schemeClr val="tx1"/>
                </a:solidFill>
                <a:latin typeface="Arial" panose="020B0604020202020204" pitchFamily="34" charset="0"/>
                <a:cs typeface="Arial" panose="020B0604020202020204" pitchFamily="34" charset="0"/>
              </a:defRPr>
            </a:lvl3pPr>
            <a:lvl4pPr marL="1200150" indent="-171450" algn="r" defTabSz="685800" rtl="1">
              <a:spcBef>
                <a:spcPct val="20000"/>
              </a:spcBef>
              <a:buChar char="–"/>
              <a:defRPr sz="2000">
                <a:solidFill>
                  <a:schemeClr val="tx1"/>
                </a:solidFill>
                <a:latin typeface="Arial" panose="020B0604020202020204" pitchFamily="34" charset="0"/>
                <a:cs typeface="Arial" panose="020B0604020202020204" pitchFamily="34" charset="0"/>
              </a:defRPr>
            </a:lvl4pPr>
            <a:lvl5pPr marL="1543050" indent="-171450" algn="r" defTabSz="685800" rtl="1">
              <a:spcBef>
                <a:spcPct val="20000"/>
              </a:spcBef>
              <a:buChar char="»"/>
              <a:defRPr sz="2000">
                <a:solidFill>
                  <a:schemeClr val="tx1"/>
                </a:solidFill>
                <a:latin typeface="Arial" panose="020B0604020202020204" pitchFamily="34" charset="0"/>
                <a:cs typeface="Arial" panose="020B0604020202020204" pitchFamily="34" charset="0"/>
              </a:defRPr>
            </a:lvl5pPr>
            <a:lvl6pPr marL="2000250" indent="-171450" algn="r" defTabSz="685800"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457450" indent="-171450" algn="r" defTabSz="685800"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2914650" indent="-171450" algn="r" defTabSz="685800"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371850" indent="-171450" algn="r" defTabSz="685800"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l" rtl="0" eaLnBrk="1" hangingPunct="1">
              <a:lnSpc>
                <a:spcPct val="90000"/>
              </a:lnSpc>
              <a:spcBef>
                <a:spcPts val="750"/>
              </a:spcBef>
              <a:buClr>
                <a:srgbClr val="0070C0"/>
              </a:buClr>
              <a:buFontTx/>
              <a:buNone/>
              <a:defRPr/>
            </a:pPr>
            <a:r>
              <a:rPr lang="en-US" sz="4000" b="1" u="sng" dirty="0" smtClean="0">
                <a:solidFill>
                  <a:srgbClr val="FF0000"/>
                </a:solidFill>
                <a:effectLst>
                  <a:outerShdw blurRad="38100" dist="38100" dir="2700000" algn="tl">
                    <a:srgbClr val="000000">
                      <a:alpha val="43137"/>
                    </a:srgbClr>
                  </a:outerShdw>
                </a:effectLst>
              </a:rPr>
              <a:t> Course Contents </a:t>
            </a:r>
          </a:p>
        </p:txBody>
      </p:sp>
      <p:sp>
        <p:nvSpPr>
          <p:cNvPr id="4" name="Freeform 3"/>
          <p:cNvSpPr/>
          <p:nvPr/>
        </p:nvSpPr>
        <p:spPr bwMode="auto">
          <a:xfrm>
            <a:off x="653119" y="1401542"/>
            <a:ext cx="5133975" cy="531813"/>
          </a:xfrm>
          <a:custGeom>
            <a:avLst/>
            <a:gdLst>
              <a:gd name="connsiteX0" fmla="*/ 0 w 4267200"/>
              <a:gd name="connsiteY0" fmla="*/ 88562 h 531360"/>
              <a:gd name="connsiteX1" fmla="*/ 88562 w 4267200"/>
              <a:gd name="connsiteY1" fmla="*/ 0 h 531360"/>
              <a:gd name="connsiteX2" fmla="*/ 4178638 w 4267200"/>
              <a:gd name="connsiteY2" fmla="*/ 0 h 531360"/>
              <a:gd name="connsiteX3" fmla="*/ 4267200 w 4267200"/>
              <a:gd name="connsiteY3" fmla="*/ 88562 h 531360"/>
              <a:gd name="connsiteX4" fmla="*/ 4267200 w 4267200"/>
              <a:gd name="connsiteY4" fmla="*/ 442798 h 531360"/>
              <a:gd name="connsiteX5" fmla="*/ 4178638 w 4267200"/>
              <a:gd name="connsiteY5" fmla="*/ 531360 h 531360"/>
              <a:gd name="connsiteX6" fmla="*/ 88562 w 4267200"/>
              <a:gd name="connsiteY6" fmla="*/ 531360 h 531360"/>
              <a:gd name="connsiteX7" fmla="*/ 0 w 4267200"/>
              <a:gd name="connsiteY7" fmla="*/ 442798 h 531360"/>
              <a:gd name="connsiteX8" fmla="*/ 0 w 4267200"/>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531360">
                <a:moveTo>
                  <a:pt x="0" y="88562"/>
                </a:moveTo>
                <a:cubicBezTo>
                  <a:pt x="0" y="39651"/>
                  <a:pt x="39651" y="0"/>
                  <a:pt x="88562" y="0"/>
                </a:cubicBezTo>
                <a:lnTo>
                  <a:pt x="4178638" y="0"/>
                </a:lnTo>
                <a:cubicBezTo>
                  <a:pt x="4227549" y="0"/>
                  <a:pt x="4267200" y="39651"/>
                  <a:pt x="4267200" y="88562"/>
                </a:cubicBezTo>
                <a:lnTo>
                  <a:pt x="4267200" y="442798"/>
                </a:lnTo>
                <a:cubicBezTo>
                  <a:pt x="4267200" y="491709"/>
                  <a:pt x="4227549" y="531360"/>
                  <a:pt x="4178638" y="531360"/>
                </a:cubicBezTo>
                <a:lnTo>
                  <a:pt x="88562" y="531360"/>
                </a:lnTo>
                <a:cubicBezTo>
                  <a:pt x="39651" y="531360"/>
                  <a:pt x="0" y="491709"/>
                  <a:pt x="0" y="442798"/>
                </a:cubicBezTo>
                <a:lnTo>
                  <a:pt x="0" y="88562"/>
                </a:lnTo>
                <a:close/>
              </a:path>
            </a:pathLst>
          </a:custGeom>
          <a:solidFill>
            <a:schemeClr val="accent3">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187229" tIns="25939" rIns="187229" bIns="25939" spcCol="1270" anchor="ctr"/>
          <a:lstStyle/>
          <a:p>
            <a:pPr defTabSz="1066800">
              <a:lnSpc>
                <a:spcPct val="90000"/>
              </a:lnSpc>
              <a:spcAft>
                <a:spcPct val="35000"/>
              </a:spcAft>
              <a:defRPr/>
            </a:pPr>
            <a:r>
              <a:rPr lang="en-AU" sz="2400" dirty="0"/>
              <a:t>Compressibility of soils</a:t>
            </a:r>
            <a:endParaRPr lang="en-US" sz="2400" dirty="0"/>
          </a:p>
        </p:txBody>
      </p:sp>
      <p:sp>
        <p:nvSpPr>
          <p:cNvPr id="6" name="Freeform 5"/>
          <p:cNvSpPr/>
          <p:nvPr/>
        </p:nvSpPr>
        <p:spPr bwMode="auto">
          <a:xfrm>
            <a:off x="653120" y="2124509"/>
            <a:ext cx="5133975" cy="531813"/>
          </a:xfrm>
          <a:custGeom>
            <a:avLst/>
            <a:gdLst>
              <a:gd name="connsiteX0" fmla="*/ 0 w 4267200"/>
              <a:gd name="connsiteY0" fmla="*/ 88562 h 531360"/>
              <a:gd name="connsiteX1" fmla="*/ 88562 w 4267200"/>
              <a:gd name="connsiteY1" fmla="*/ 0 h 531360"/>
              <a:gd name="connsiteX2" fmla="*/ 4178638 w 4267200"/>
              <a:gd name="connsiteY2" fmla="*/ 0 h 531360"/>
              <a:gd name="connsiteX3" fmla="*/ 4267200 w 4267200"/>
              <a:gd name="connsiteY3" fmla="*/ 88562 h 531360"/>
              <a:gd name="connsiteX4" fmla="*/ 4267200 w 4267200"/>
              <a:gd name="connsiteY4" fmla="*/ 442798 h 531360"/>
              <a:gd name="connsiteX5" fmla="*/ 4178638 w 4267200"/>
              <a:gd name="connsiteY5" fmla="*/ 531360 h 531360"/>
              <a:gd name="connsiteX6" fmla="*/ 88562 w 4267200"/>
              <a:gd name="connsiteY6" fmla="*/ 531360 h 531360"/>
              <a:gd name="connsiteX7" fmla="*/ 0 w 4267200"/>
              <a:gd name="connsiteY7" fmla="*/ 442798 h 531360"/>
              <a:gd name="connsiteX8" fmla="*/ 0 w 4267200"/>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531360">
                <a:moveTo>
                  <a:pt x="0" y="88562"/>
                </a:moveTo>
                <a:cubicBezTo>
                  <a:pt x="0" y="39651"/>
                  <a:pt x="39651" y="0"/>
                  <a:pt x="88562" y="0"/>
                </a:cubicBezTo>
                <a:lnTo>
                  <a:pt x="4178638" y="0"/>
                </a:lnTo>
                <a:cubicBezTo>
                  <a:pt x="4227549" y="0"/>
                  <a:pt x="4267200" y="39651"/>
                  <a:pt x="4267200" y="88562"/>
                </a:cubicBezTo>
                <a:lnTo>
                  <a:pt x="4267200" y="442798"/>
                </a:lnTo>
                <a:cubicBezTo>
                  <a:pt x="4267200" y="491709"/>
                  <a:pt x="4227549" y="531360"/>
                  <a:pt x="4178638" y="531360"/>
                </a:cubicBezTo>
                <a:lnTo>
                  <a:pt x="88562" y="531360"/>
                </a:lnTo>
                <a:cubicBezTo>
                  <a:pt x="39651" y="531360"/>
                  <a:pt x="0" y="491709"/>
                  <a:pt x="0" y="442798"/>
                </a:cubicBezTo>
                <a:lnTo>
                  <a:pt x="0" y="88562"/>
                </a:lnTo>
                <a:close/>
              </a:path>
            </a:pathLst>
          </a:custGeom>
          <a:solidFill>
            <a:srgbClr val="92D05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lIns="187229" tIns="25939" rIns="187229" bIns="25939" spcCol="1270" anchor="ctr"/>
          <a:lstStyle/>
          <a:p>
            <a:pPr defTabSz="1066800">
              <a:lnSpc>
                <a:spcPct val="90000"/>
              </a:lnSpc>
              <a:spcAft>
                <a:spcPct val="35000"/>
              </a:spcAft>
              <a:defRPr/>
            </a:pPr>
            <a:r>
              <a:rPr lang="en-AU" sz="2400" dirty="0">
                <a:solidFill>
                  <a:schemeClr val="tx1">
                    <a:lumMod val="65000"/>
                    <a:lumOff val="35000"/>
                  </a:schemeClr>
                </a:solidFill>
              </a:rPr>
              <a:t>Shear strength of soils</a:t>
            </a:r>
            <a:endParaRPr lang="en-US" sz="2400" dirty="0">
              <a:solidFill>
                <a:schemeClr val="tx1">
                  <a:lumMod val="65000"/>
                  <a:lumOff val="35000"/>
                </a:schemeClr>
              </a:solidFill>
            </a:endParaRPr>
          </a:p>
        </p:txBody>
      </p:sp>
      <p:sp>
        <p:nvSpPr>
          <p:cNvPr id="9" name="Freeform 8"/>
          <p:cNvSpPr/>
          <p:nvPr/>
        </p:nvSpPr>
        <p:spPr bwMode="auto">
          <a:xfrm>
            <a:off x="653120" y="3241626"/>
            <a:ext cx="5133975" cy="530225"/>
          </a:xfrm>
          <a:custGeom>
            <a:avLst/>
            <a:gdLst>
              <a:gd name="connsiteX0" fmla="*/ 0 w 4267200"/>
              <a:gd name="connsiteY0" fmla="*/ 88562 h 531360"/>
              <a:gd name="connsiteX1" fmla="*/ 88562 w 4267200"/>
              <a:gd name="connsiteY1" fmla="*/ 0 h 531360"/>
              <a:gd name="connsiteX2" fmla="*/ 4178638 w 4267200"/>
              <a:gd name="connsiteY2" fmla="*/ 0 h 531360"/>
              <a:gd name="connsiteX3" fmla="*/ 4267200 w 4267200"/>
              <a:gd name="connsiteY3" fmla="*/ 88562 h 531360"/>
              <a:gd name="connsiteX4" fmla="*/ 4267200 w 4267200"/>
              <a:gd name="connsiteY4" fmla="*/ 442798 h 531360"/>
              <a:gd name="connsiteX5" fmla="*/ 4178638 w 4267200"/>
              <a:gd name="connsiteY5" fmla="*/ 531360 h 531360"/>
              <a:gd name="connsiteX6" fmla="*/ 88562 w 4267200"/>
              <a:gd name="connsiteY6" fmla="*/ 531360 h 531360"/>
              <a:gd name="connsiteX7" fmla="*/ 0 w 4267200"/>
              <a:gd name="connsiteY7" fmla="*/ 442798 h 531360"/>
              <a:gd name="connsiteX8" fmla="*/ 0 w 4267200"/>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531360">
                <a:moveTo>
                  <a:pt x="0" y="88562"/>
                </a:moveTo>
                <a:cubicBezTo>
                  <a:pt x="0" y="39651"/>
                  <a:pt x="39651" y="0"/>
                  <a:pt x="88562" y="0"/>
                </a:cubicBezTo>
                <a:lnTo>
                  <a:pt x="4178638" y="0"/>
                </a:lnTo>
                <a:cubicBezTo>
                  <a:pt x="4227549" y="0"/>
                  <a:pt x="4267200" y="39651"/>
                  <a:pt x="4267200" y="88562"/>
                </a:cubicBezTo>
                <a:lnTo>
                  <a:pt x="4267200" y="442798"/>
                </a:lnTo>
                <a:cubicBezTo>
                  <a:pt x="4267200" y="491709"/>
                  <a:pt x="4227549" y="531360"/>
                  <a:pt x="4178638" y="531360"/>
                </a:cubicBezTo>
                <a:lnTo>
                  <a:pt x="88562" y="531360"/>
                </a:lnTo>
                <a:cubicBezTo>
                  <a:pt x="39651" y="531360"/>
                  <a:pt x="0" y="491709"/>
                  <a:pt x="0" y="442798"/>
                </a:cubicBezTo>
                <a:lnTo>
                  <a:pt x="0" y="88562"/>
                </a:lnTo>
                <a:close/>
              </a:path>
            </a:pathLst>
          </a:custGeom>
          <a:solidFill>
            <a:srgbClr val="F2DFC4"/>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lIns="187229" tIns="25939" rIns="187229" bIns="25939" spcCol="1270" anchor="ctr"/>
          <a:lstStyle/>
          <a:p>
            <a:pPr defTabSz="1066800">
              <a:lnSpc>
                <a:spcPct val="90000"/>
              </a:lnSpc>
              <a:spcAft>
                <a:spcPct val="35000"/>
              </a:spcAft>
              <a:defRPr/>
            </a:pPr>
            <a:r>
              <a:rPr lang="en-AU" sz="2400" dirty="0">
                <a:solidFill>
                  <a:schemeClr val="tx1">
                    <a:lumMod val="65000"/>
                    <a:lumOff val="35000"/>
                  </a:schemeClr>
                </a:solidFill>
              </a:rPr>
              <a:t>Slope stability</a:t>
            </a:r>
            <a:endParaRPr lang="en-US" sz="2400" dirty="0">
              <a:solidFill>
                <a:schemeClr val="tx1">
                  <a:lumMod val="65000"/>
                  <a:lumOff val="35000"/>
                </a:schemeClr>
              </a:solidFill>
            </a:endParaRPr>
          </a:p>
        </p:txBody>
      </p:sp>
      <p:sp>
        <p:nvSpPr>
          <p:cNvPr id="11" name="Freeform 10"/>
          <p:cNvSpPr/>
          <p:nvPr/>
        </p:nvSpPr>
        <p:spPr bwMode="auto">
          <a:xfrm>
            <a:off x="653120" y="3963005"/>
            <a:ext cx="5133975" cy="531812"/>
          </a:xfrm>
          <a:custGeom>
            <a:avLst/>
            <a:gdLst>
              <a:gd name="connsiteX0" fmla="*/ 0 w 4267200"/>
              <a:gd name="connsiteY0" fmla="*/ 88562 h 531360"/>
              <a:gd name="connsiteX1" fmla="*/ 88562 w 4267200"/>
              <a:gd name="connsiteY1" fmla="*/ 0 h 531360"/>
              <a:gd name="connsiteX2" fmla="*/ 4178638 w 4267200"/>
              <a:gd name="connsiteY2" fmla="*/ 0 h 531360"/>
              <a:gd name="connsiteX3" fmla="*/ 4267200 w 4267200"/>
              <a:gd name="connsiteY3" fmla="*/ 88562 h 531360"/>
              <a:gd name="connsiteX4" fmla="*/ 4267200 w 4267200"/>
              <a:gd name="connsiteY4" fmla="*/ 442798 h 531360"/>
              <a:gd name="connsiteX5" fmla="*/ 4178638 w 4267200"/>
              <a:gd name="connsiteY5" fmla="*/ 531360 h 531360"/>
              <a:gd name="connsiteX6" fmla="*/ 88562 w 4267200"/>
              <a:gd name="connsiteY6" fmla="*/ 531360 h 531360"/>
              <a:gd name="connsiteX7" fmla="*/ 0 w 4267200"/>
              <a:gd name="connsiteY7" fmla="*/ 442798 h 531360"/>
              <a:gd name="connsiteX8" fmla="*/ 0 w 4267200"/>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531360">
                <a:moveTo>
                  <a:pt x="0" y="88562"/>
                </a:moveTo>
                <a:cubicBezTo>
                  <a:pt x="0" y="39651"/>
                  <a:pt x="39651" y="0"/>
                  <a:pt x="88562" y="0"/>
                </a:cubicBezTo>
                <a:lnTo>
                  <a:pt x="4178638" y="0"/>
                </a:lnTo>
                <a:cubicBezTo>
                  <a:pt x="4227549" y="0"/>
                  <a:pt x="4267200" y="39651"/>
                  <a:pt x="4267200" y="88562"/>
                </a:cubicBezTo>
                <a:lnTo>
                  <a:pt x="4267200" y="442798"/>
                </a:lnTo>
                <a:cubicBezTo>
                  <a:pt x="4267200" y="491709"/>
                  <a:pt x="4227549" y="531360"/>
                  <a:pt x="4178638" y="531360"/>
                </a:cubicBezTo>
                <a:lnTo>
                  <a:pt x="88562" y="531360"/>
                </a:lnTo>
                <a:cubicBezTo>
                  <a:pt x="39651" y="531360"/>
                  <a:pt x="0" y="491709"/>
                  <a:pt x="0" y="442798"/>
                </a:cubicBezTo>
                <a:lnTo>
                  <a:pt x="0" y="88562"/>
                </a:lnTo>
                <a:close/>
              </a:path>
            </a:pathLst>
          </a:custGeom>
          <a:solidFill>
            <a:srgbClr val="FFFF99"/>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lIns="187229" tIns="25939" rIns="187229" bIns="25939" spcCol="1270" anchor="ctr"/>
          <a:lstStyle/>
          <a:p>
            <a:pPr defTabSz="1066800">
              <a:lnSpc>
                <a:spcPct val="90000"/>
              </a:lnSpc>
              <a:spcAft>
                <a:spcPct val="35000"/>
              </a:spcAft>
              <a:defRPr/>
            </a:pPr>
            <a:r>
              <a:rPr lang="en-AU" sz="2400" dirty="0">
                <a:solidFill>
                  <a:schemeClr val="tx1">
                    <a:lumMod val="85000"/>
                    <a:lumOff val="15000"/>
                  </a:schemeClr>
                </a:solidFill>
              </a:rPr>
              <a:t>Lateral earth pressures</a:t>
            </a:r>
            <a:endParaRPr lang="en-US" sz="2400" dirty="0">
              <a:solidFill>
                <a:schemeClr val="tx1">
                  <a:lumMod val="85000"/>
                  <a:lumOff val="15000"/>
                </a:schemeClr>
              </a:solidFill>
            </a:endParaRPr>
          </a:p>
        </p:txBody>
      </p:sp>
      <p:sp>
        <p:nvSpPr>
          <p:cNvPr id="13" name="Freeform 12"/>
          <p:cNvSpPr/>
          <p:nvPr/>
        </p:nvSpPr>
        <p:spPr bwMode="auto">
          <a:xfrm>
            <a:off x="653120" y="4668618"/>
            <a:ext cx="5133975" cy="531812"/>
          </a:xfrm>
          <a:custGeom>
            <a:avLst/>
            <a:gdLst>
              <a:gd name="connsiteX0" fmla="*/ 0 w 4267200"/>
              <a:gd name="connsiteY0" fmla="*/ 88562 h 531360"/>
              <a:gd name="connsiteX1" fmla="*/ 88562 w 4267200"/>
              <a:gd name="connsiteY1" fmla="*/ 0 h 531360"/>
              <a:gd name="connsiteX2" fmla="*/ 4178638 w 4267200"/>
              <a:gd name="connsiteY2" fmla="*/ 0 h 531360"/>
              <a:gd name="connsiteX3" fmla="*/ 4267200 w 4267200"/>
              <a:gd name="connsiteY3" fmla="*/ 88562 h 531360"/>
              <a:gd name="connsiteX4" fmla="*/ 4267200 w 4267200"/>
              <a:gd name="connsiteY4" fmla="*/ 442798 h 531360"/>
              <a:gd name="connsiteX5" fmla="*/ 4178638 w 4267200"/>
              <a:gd name="connsiteY5" fmla="*/ 531360 h 531360"/>
              <a:gd name="connsiteX6" fmla="*/ 88562 w 4267200"/>
              <a:gd name="connsiteY6" fmla="*/ 531360 h 531360"/>
              <a:gd name="connsiteX7" fmla="*/ 0 w 4267200"/>
              <a:gd name="connsiteY7" fmla="*/ 442798 h 531360"/>
              <a:gd name="connsiteX8" fmla="*/ 0 w 4267200"/>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531360">
                <a:moveTo>
                  <a:pt x="0" y="88562"/>
                </a:moveTo>
                <a:cubicBezTo>
                  <a:pt x="0" y="39651"/>
                  <a:pt x="39651" y="0"/>
                  <a:pt x="88562" y="0"/>
                </a:cubicBezTo>
                <a:lnTo>
                  <a:pt x="4178638" y="0"/>
                </a:lnTo>
                <a:cubicBezTo>
                  <a:pt x="4227549" y="0"/>
                  <a:pt x="4267200" y="39651"/>
                  <a:pt x="4267200" y="88562"/>
                </a:cubicBezTo>
                <a:lnTo>
                  <a:pt x="4267200" y="442798"/>
                </a:lnTo>
                <a:cubicBezTo>
                  <a:pt x="4267200" y="491709"/>
                  <a:pt x="4227549" y="531360"/>
                  <a:pt x="4178638" y="531360"/>
                </a:cubicBezTo>
                <a:lnTo>
                  <a:pt x="88562" y="531360"/>
                </a:lnTo>
                <a:cubicBezTo>
                  <a:pt x="39651" y="531360"/>
                  <a:pt x="0" y="491709"/>
                  <a:pt x="0" y="442798"/>
                </a:cubicBezTo>
                <a:lnTo>
                  <a:pt x="0" y="88562"/>
                </a:ln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lIns="187229" tIns="25939" rIns="187229" bIns="25939" spcCol="1270" anchor="ctr"/>
          <a:lstStyle/>
          <a:p>
            <a:pPr defTabSz="1066800">
              <a:lnSpc>
                <a:spcPct val="90000"/>
              </a:lnSpc>
              <a:spcAft>
                <a:spcPct val="35000"/>
              </a:spcAft>
              <a:defRPr/>
            </a:pPr>
            <a:r>
              <a:rPr lang="en-AU" sz="2400" dirty="0">
                <a:solidFill>
                  <a:schemeClr val="tx1"/>
                </a:solidFill>
              </a:rPr>
              <a:t>Retaining walls</a:t>
            </a:r>
            <a:endParaRPr lang="en-US" sz="2400" dirty="0">
              <a:solidFill>
                <a:schemeClr val="tx1"/>
              </a:solidFill>
            </a:endParaRPr>
          </a:p>
        </p:txBody>
      </p:sp>
      <p:sp>
        <p:nvSpPr>
          <p:cNvPr id="3" name="Rectangle 2"/>
          <p:cNvSpPr/>
          <p:nvPr/>
        </p:nvSpPr>
        <p:spPr>
          <a:xfrm>
            <a:off x="265385" y="1245477"/>
            <a:ext cx="5835870" cy="15982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02171" y="3035081"/>
            <a:ext cx="5835870" cy="235672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04522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26124" y="78830"/>
            <a:ext cx="4981904" cy="474951"/>
          </a:xfrm>
          <a:prstGeom prst="rect">
            <a:avLst/>
          </a:prstGeom>
        </p:spPr>
        <p:txBody>
          <a:bodyPr vert="horz" lIns="91440" tIns="45720" rIns="91440" bIns="45720" rtlCol="0">
            <a:noAutofit/>
          </a:bodyPr>
          <a:lstStyle>
            <a:defPPr>
              <a:defRPr lang="en-US"/>
            </a:defPPr>
            <a:lvl1pPr indent="0" defTabSz="685800">
              <a:lnSpc>
                <a:spcPct val="90000"/>
              </a:lnSpc>
              <a:spcBef>
                <a:spcPts val="750"/>
              </a:spcBef>
              <a:buClr>
                <a:srgbClr val="0070C0"/>
              </a:buClr>
              <a:buFont typeface="Arial" panose="020B0604020202020204" pitchFamily="34" charset="0"/>
              <a:buNone/>
              <a:defRPr sz="2800" b="1" u="sng">
                <a:solidFill>
                  <a:srgbClr val="A50021"/>
                </a:solidFill>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t>Stress distribution in soil masses</a:t>
            </a:r>
          </a:p>
        </p:txBody>
      </p:sp>
      <p:sp>
        <p:nvSpPr>
          <p:cNvPr id="12" name="Rectangle 11"/>
          <p:cNvSpPr/>
          <p:nvPr/>
        </p:nvSpPr>
        <p:spPr>
          <a:xfrm>
            <a:off x="286317" y="428098"/>
            <a:ext cx="8105093" cy="1569660"/>
          </a:xfrm>
          <a:prstGeom prst="rect">
            <a:avLst/>
          </a:prstGeom>
        </p:spPr>
        <p:txBody>
          <a:bodyPr wrap="square">
            <a:spAutoFit/>
          </a:bodyPr>
          <a:lstStyle/>
          <a:p>
            <a:pPr marL="342900" indent="-342900" algn="just">
              <a:spcAft>
                <a:spcPts val="600"/>
              </a:spcAft>
              <a:buClr>
                <a:srgbClr val="0070C0"/>
              </a:buClr>
              <a:buFont typeface="Arial" panose="020B0604020202020204" pitchFamily="34" charset="0"/>
              <a:buChar char="•"/>
            </a:pPr>
            <a:r>
              <a:rPr lang="en-US" sz="2400" b="1" dirty="0" smtClean="0"/>
              <a:t>Settlement is caused by stress increase, therefore for settlement </a:t>
            </a:r>
            <a:r>
              <a:rPr lang="en-US" sz="2400" b="1" dirty="0"/>
              <a:t>calculations, we first need vertical </a:t>
            </a:r>
            <a:r>
              <a:rPr lang="en-US" sz="2400" b="1" dirty="0">
                <a:solidFill>
                  <a:srgbClr val="339933"/>
                </a:solidFill>
              </a:rPr>
              <a:t>stress </a:t>
            </a:r>
            <a:r>
              <a:rPr lang="en-US" sz="2400" b="1" dirty="0" smtClean="0">
                <a:solidFill>
                  <a:srgbClr val="339933"/>
                </a:solidFill>
              </a:rPr>
              <a:t>increase</a:t>
            </a:r>
            <a:r>
              <a:rPr lang="en-US" sz="2400" b="1" dirty="0" smtClean="0"/>
              <a:t>, </a:t>
            </a:r>
            <a:r>
              <a:rPr lang="en-AU" sz="2400" b="1" dirty="0" smtClean="0">
                <a:solidFill>
                  <a:srgbClr val="7030A0"/>
                </a:solidFill>
                <a:sym typeface="Symbol" panose="05050102010706020507" pitchFamily="18" charset="2"/>
              </a:rPr>
              <a:t></a:t>
            </a:r>
            <a:r>
              <a:rPr lang="en-US" sz="2400" b="1" baseline="-25000" dirty="0" smtClean="0">
                <a:sym typeface="Symbol" panose="05050102010706020507" pitchFamily="18" charset="2"/>
              </a:rPr>
              <a:t> </a:t>
            </a:r>
            <a:r>
              <a:rPr lang="en-US" sz="2400" b="1" dirty="0"/>
              <a:t>,</a:t>
            </a:r>
            <a:r>
              <a:rPr lang="en-US" sz="2400" b="1" dirty="0" smtClean="0"/>
              <a:t>  </a:t>
            </a:r>
            <a:r>
              <a:rPr lang="en-US" sz="2400" b="1" dirty="0"/>
              <a:t>in soil mass </a:t>
            </a:r>
            <a:r>
              <a:rPr lang="en-US" sz="2400" b="1" dirty="0" smtClean="0"/>
              <a:t>imposed by a </a:t>
            </a:r>
            <a:r>
              <a:rPr lang="en-US" sz="2400" b="1" dirty="0"/>
              <a:t>net load, </a:t>
            </a:r>
            <a:r>
              <a:rPr lang="en-US" sz="2400" b="1" dirty="0" smtClean="0">
                <a:solidFill>
                  <a:srgbClr val="7030A0"/>
                </a:solidFill>
              </a:rPr>
              <a:t>q</a:t>
            </a:r>
            <a:r>
              <a:rPr lang="en-US" sz="2400" b="1" dirty="0" smtClean="0"/>
              <a:t>, </a:t>
            </a:r>
            <a:r>
              <a:rPr lang="en-US" sz="2400" b="1" dirty="0"/>
              <a:t>applied </a:t>
            </a:r>
            <a:r>
              <a:rPr lang="en-US" sz="2400" b="1" dirty="0" smtClean="0"/>
              <a:t>at </a:t>
            </a:r>
            <a:r>
              <a:rPr lang="en-US" sz="2400" b="1" dirty="0"/>
              <a:t>the </a:t>
            </a:r>
            <a:r>
              <a:rPr lang="en-US" sz="2400" b="1" dirty="0" smtClean="0"/>
              <a:t>foundation level.</a:t>
            </a:r>
            <a:endParaRPr lang="en-US" sz="2400" b="1" dirty="0"/>
          </a:p>
        </p:txBody>
      </p:sp>
      <p:sp>
        <p:nvSpPr>
          <p:cNvPr id="6" name="TextBox 5"/>
          <p:cNvSpPr txBox="1"/>
          <p:nvPr/>
        </p:nvSpPr>
        <p:spPr>
          <a:xfrm>
            <a:off x="286316" y="3529137"/>
            <a:ext cx="5110430" cy="1200329"/>
          </a:xfrm>
          <a:prstGeom prst="rect">
            <a:avLst/>
          </a:prstGeom>
        </p:spPr>
        <p:txBody>
          <a:bodyPr wrap="square">
            <a:spAutoFit/>
          </a:bodyPr>
          <a:lstStyle>
            <a:defPPr>
              <a:defRPr lang="en-US"/>
            </a:defPPr>
            <a:lvl1pPr marL="342900" indent="-342900" algn="just">
              <a:spcAft>
                <a:spcPts val="600"/>
              </a:spcAft>
              <a:buClr>
                <a:srgbClr val="0070C0"/>
              </a:buClr>
              <a:buFont typeface="Arial" panose="020B0604020202020204" pitchFamily="34" charset="0"/>
              <a:buChar char="•"/>
              <a:defRPr sz="2400" b="1"/>
            </a:lvl1pPr>
          </a:lstStyle>
          <a:p>
            <a:r>
              <a:rPr lang="en-US" dirty="0"/>
              <a:t>Since we consider only vertical settlement we limit ourselves to </a:t>
            </a:r>
            <a:r>
              <a:rPr lang="en-US" dirty="0">
                <a:solidFill>
                  <a:srgbClr val="FF0000"/>
                </a:solidFill>
              </a:rPr>
              <a:t>vertical</a:t>
            </a:r>
            <a:r>
              <a:rPr lang="en-US" dirty="0"/>
              <a:t> stress distribution.</a:t>
            </a:r>
          </a:p>
        </p:txBody>
      </p:sp>
      <p:sp>
        <p:nvSpPr>
          <p:cNvPr id="7" name="TextBox 6"/>
          <p:cNvSpPr txBox="1"/>
          <p:nvPr/>
        </p:nvSpPr>
        <p:spPr>
          <a:xfrm>
            <a:off x="286317" y="4738514"/>
            <a:ext cx="5110429" cy="1200329"/>
          </a:xfrm>
          <a:prstGeom prst="rect">
            <a:avLst/>
          </a:prstGeom>
        </p:spPr>
        <p:txBody>
          <a:bodyPr wrap="square">
            <a:spAutoFit/>
          </a:bodyPr>
          <a:lstStyle>
            <a:defPPr>
              <a:defRPr lang="en-US"/>
            </a:defPPr>
            <a:lvl1pPr marL="342900" indent="-342900" algn="just">
              <a:spcAft>
                <a:spcPts val="600"/>
              </a:spcAft>
              <a:buClr>
                <a:srgbClr val="0070C0"/>
              </a:buClr>
              <a:buFont typeface="Arial" panose="020B0604020202020204" pitchFamily="34" charset="0"/>
              <a:buChar char="•"/>
              <a:defRPr sz="2400" b="1"/>
            </a:lvl1pPr>
          </a:lstStyle>
          <a:p>
            <a:r>
              <a:rPr lang="en-US" dirty="0"/>
              <a:t>Since mostly we have </a:t>
            </a:r>
            <a:r>
              <a:rPr lang="en-US" dirty="0">
                <a:solidFill>
                  <a:srgbClr val="FF0000"/>
                </a:solidFill>
              </a:rPr>
              <a:t>distributed</a:t>
            </a:r>
            <a:r>
              <a:rPr lang="en-US" dirty="0"/>
              <a:t> load we will  not consider point or line load.</a:t>
            </a:r>
          </a:p>
        </p:txBody>
      </p:sp>
      <p:sp>
        <p:nvSpPr>
          <p:cNvPr id="2" name="Rectangle 1"/>
          <p:cNvSpPr/>
          <p:nvPr/>
        </p:nvSpPr>
        <p:spPr>
          <a:xfrm>
            <a:off x="286317" y="2197058"/>
            <a:ext cx="8105093" cy="1200329"/>
          </a:xfrm>
          <a:prstGeom prst="rect">
            <a:avLst/>
          </a:prstGeom>
        </p:spPr>
        <p:txBody>
          <a:bodyPr wrap="square">
            <a:spAutoFit/>
          </a:bodyPr>
          <a:lstStyle/>
          <a:p>
            <a:pPr marL="342900" indent="-342900" algn="just">
              <a:spcAft>
                <a:spcPts val="600"/>
              </a:spcAft>
              <a:buClr>
                <a:srgbClr val="0070C0"/>
              </a:buClr>
              <a:buFont typeface="Arial" panose="020B0604020202020204" pitchFamily="34" charset="0"/>
              <a:buChar char="•"/>
            </a:pPr>
            <a:r>
              <a:rPr lang="en-US" sz="2400" b="1" dirty="0">
                <a:solidFill>
                  <a:srgbClr val="7030A0"/>
                </a:solidFill>
              </a:rPr>
              <a:t>CE</a:t>
            </a:r>
            <a:r>
              <a:rPr lang="en-US" sz="2400" b="1" dirty="0"/>
              <a:t> </a:t>
            </a:r>
            <a:r>
              <a:rPr lang="en-US" sz="2400" b="1" dirty="0">
                <a:solidFill>
                  <a:srgbClr val="7030A0"/>
                </a:solidFill>
              </a:rPr>
              <a:t>382</a:t>
            </a:r>
            <a:r>
              <a:rPr lang="en-US" sz="2400" b="1" dirty="0"/>
              <a:t> and </a:t>
            </a:r>
            <a:r>
              <a:rPr lang="en-US" sz="2400" b="1" dirty="0">
                <a:solidFill>
                  <a:srgbClr val="7030A0"/>
                </a:solidFill>
              </a:rPr>
              <a:t>Chapter</a:t>
            </a:r>
            <a:r>
              <a:rPr lang="en-US" sz="2400" b="1" dirty="0"/>
              <a:t> </a:t>
            </a:r>
            <a:r>
              <a:rPr lang="en-US" sz="2400" b="1" dirty="0">
                <a:solidFill>
                  <a:srgbClr val="7030A0"/>
                </a:solidFill>
              </a:rPr>
              <a:t>10</a:t>
            </a:r>
            <a:r>
              <a:rPr lang="en-US" sz="2400" b="1" dirty="0"/>
              <a:t> </a:t>
            </a:r>
            <a:r>
              <a:rPr lang="en-US" sz="2400" b="1" dirty="0" smtClean="0"/>
              <a:t>in the textbook present </a:t>
            </a:r>
            <a:r>
              <a:rPr lang="en-US" sz="2400" b="1" dirty="0"/>
              <a:t>many  methods based on </a:t>
            </a:r>
            <a:r>
              <a:rPr lang="en-US" sz="2400" b="1" dirty="0" smtClean="0">
                <a:solidFill>
                  <a:srgbClr val="FF0000"/>
                </a:solidFill>
              </a:rPr>
              <a:t>Theory</a:t>
            </a:r>
            <a:r>
              <a:rPr lang="en-US" sz="2400" b="1" dirty="0" smtClean="0"/>
              <a:t> of </a:t>
            </a:r>
            <a:r>
              <a:rPr lang="en-US" sz="2400" b="1" dirty="0" smtClean="0">
                <a:solidFill>
                  <a:srgbClr val="FF0000"/>
                </a:solidFill>
              </a:rPr>
              <a:t>Elasticity</a:t>
            </a:r>
            <a:r>
              <a:rPr lang="en-US" sz="2400" b="1" dirty="0" smtClean="0"/>
              <a:t> to </a:t>
            </a:r>
            <a:r>
              <a:rPr lang="en-US" sz="2400" b="1" dirty="0"/>
              <a:t>estimate the stress in soil imposed by foundation loadings. </a:t>
            </a:r>
          </a:p>
        </p:txBody>
      </p:sp>
      <p:grpSp>
        <p:nvGrpSpPr>
          <p:cNvPr id="11" name="Group 10"/>
          <p:cNvGrpSpPr/>
          <p:nvPr/>
        </p:nvGrpSpPr>
        <p:grpSpPr>
          <a:xfrm>
            <a:off x="5685663" y="2919692"/>
            <a:ext cx="3196664" cy="3703637"/>
            <a:chOff x="5732960" y="1741061"/>
            <a:chExt cx="3196664" cy="3703637"/>
          </a:xfrm>
        </p:grpSpPr>
        <p:pic>
          <p:nvPicPr>
            <p:cNvPr id="1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8435" b="15759"/>
            <a:stretch/>
          </p:blipFill>
          <p:spPr>
            <a:xfrm>
              <a:off x="5732960" y="1741061"/>
              <a:ext cx="3196664" cy="3288139"/>
            </a:xfrm>
            <a:prstGeom prst="rect">
              <a:avLst/>
            </a:prstGeom>
          </p:spPr>
        </p:pic>
        <p:pic>
          <p:nvPicPr>
            <p:cNvPr id="14" name="Picture 2" descr="http://ars.els-cdn.com/content/image/1-s2.0-S0022489812000249-gr8.jpg"/>
            <p:cNvPicPr>
              <a:picLocks noChangeAspect="1" noChangeArrowheads="1"/>
            </p:cNvPicPr>
            <p:nvPr/>
          </p:nvPicPr>
          <p:blipFill rotWithShape="1">
            <a:blip r:embed="rId4">
              <a:clrChange>
                <a:clrFrom>
                  <a:srgbClr val="9C9C9C"/>
                </a:clrFrom>
                <a:clrTo>
                  <a:srgbClr val="9C9C9C">
                    <a:alpha val="0"/>
                  </a:srgbClr>
                </a:clrTo>
              </a:clrChange>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3318" r="24909" b="48354"/>
            <a:stretch/>
          </p:blipFill>
          <p:spPr bwMode="auto">
            <a:xfrm>
              <a:off x="5847008" y="2753581"/>
              <a:ext cx="2936384" cy="220059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6553200" y="2050473"/>
              <a:ext cx="1579418"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497780" y="2660073"/>
              <a:ext cx="1579418" cy="107363"/>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cxnSp>
          <p:nvCxnSpPr>
            <p:cNvPr id="17" name="Straight Arrow Connector 16"/>
            <p:cNvCxnSpPr/>
            <p:nvPr/>
          </p:nvCxnSpPr>
          <p:spPr>
            <a:xfrm>
              <a:off x="6553200" y="2521527"/>
              <a:ext cx="0" cy="2459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6733310" y="2521522"/>
              <a:ext cx="0" cy="2459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6901588" y="2521527"/>
              <a:ext cx="0" cy="2459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7053988" y="2521522"/>
              <a:ext cx="0" cy="2459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a:off x="7232072" y="2521532"/>
              <a:ext cx="0" cy="2459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a:off x="7426037" y="2521527"/>
              <a:ext cx="0" cy="2459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7622025" y="2521532"/>
              <a:ext cx="0" cy="2459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a:off x="7788280" y="2521527"/>
              <a:ext cx="0" cy="2459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a:off x="7968390" y="2507672"/>
              <a:ext cx="0" cy="2459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Rectangle 25"/>
            <p:cNvSpPr/>
            <p:nvPr/>
          </p:nvSpPr>
          <p:spPr>
            <a:xfrm>
              <a:off x="6962973" y="2191702"/>
              <a:ext cx="855042" cy="369332"/>
            </a:xfrm>
            <a:prstGeom prst="rect">
              <a:avLst/>
            </a:prstGeom>
          </p:spPr>
          <p:txBody>
            <a:bodyPr wrap="none">
              <a:spAutoFit/>
            </a:bodyPr>
            <a:lstStyle/>
            <a:p>
              <a:r>
                <a:rPr lang="en-US" b="1" dirty="0" smtClean="0">
                  <a:solidFill>
                    <a:schemeClr val="tx1">
                      <a:lumMod val="75000"/>
                      <a:lumOff val="25000"/>
                    </a:schemeClr>
                  </a:solidFill>
                </a:rPr>
                <a:t>q </a:t>
              </a:r>
              <a:r>
                <a:rPr lang="en-US" dirty="0" smtClean="0">
                  <a:solidFill>
                    <a:schemeClr val="tx1">
                      <a:lumMod val="75000"/>
                      <a:lumOff val="25000"/>
                    </a:schemeClr>
                  </a:solidFill>
                </a:rPr>
                <a:t>[kPa]</a:t>
              </a:r>
              <a:endParaRPr lang="en-US" dirty="0"/>
            </a:p>
          </p:txBody>
        </p:sp>
        <p:cxnSp>
          <p:nvCxnSpPr>
            <p:cNvPr id="27" name="Straight Arrow Connector 26"/>
            <p:cNvCxnSpPr/>
            <p:nvPr/>
          </p:nvCxnSpPr>
          <p:spPr>
            <a:xfrm>
              <a:off x="6497780" y="2225007"/>
              <a:ext cx="151512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958643" y="1855675"/>
              <a:ext cx="314510" cy="369332"/>
            </a:xfrm>
            <a:prstGeom prst="rect">
              <a:avLst/>
            </a:prstGeom>
          </p:spPr>
          <p:txBody>
            <a:bodyPr wrap="none">
              <a:spAutoFit/>
            </a:bodyPr>
            <a:lstStyle/>
            <a:p>
              <a:r>
                <a:rPr lang="en-US" b="1" dirty="0" smtClean="0">
                  <a:solidFill>
                    <a:schemeClr val="tx1">
                      <a:lumMod val="75000"/>
                      <a:lumOff val="25000"/>
                    </a:schemeClr>
                  </a:solidFill>
                </a:rPr>
                <a:t>B</a:t>
              </a:r>
              <a:endParaRPr lang="en-US" dirty="0"/>
            </a:p>
          </p:txBody>
        </p:sp>
        <p:sp>
          <p:nvSpPr>
            <p:cNvPr id="29" name="Rectangle 28"/>
            <p:cNvSpPr/>
            <p:nvPr/>
          </p:nvSpPr>
          <p:spPr>
            <a:xfrm>
              <a:off x="6584679" y="5075366"/>
              <a:ext cx="1482778" cy="369332"/>
            </a:xfrm>
            <a:prstGeom prst="rect">
              <a:avLst/>
            </a:prstGeom>
          </p:spPr>
          <p:txBody>
            <a:bodyPr wrap="none">
              <a:spAutoFit/>
            </a:bodyPr>
            <a:lstStyle/>
            <a:p>
              <a:r>
                <a:rPr lang="en-US" b="1" dirty="0" smtClean="0">
                  <a:solidFill>
                    <a:schemeClr val="tx1">
                      <a:lumMod val="75000"/>
                      <a:lumOff val="25000"/>
                    </a:schemeClr>
                  </a:solidFill>
                </a:rPr>
                <a:t>Pressure bulb</a:t>
              </a:r>
              <a:endParaRPr lang="en-US" b="1" dirty="0">
                <a:solidFill>
                  <a:schemeClr val="tx1">
                    <a:lumMod val="75000"/>
                    <a:lumOff val="25000"/>
                  </a:schemeClr>
                </a:solidFill>
              </a:endParaRPr>
            </a:p>
          </p:txBody>
        </p:sp>
        <p:cxnSp>
          <p:nvCxnSpPr>
            <p:cNvPr id="30" name="Straight Arrow Connector 29"/>
            <p:cNvCxnSpPr/>
            <p:nvPr/>
          </p:nvCxnSpPr>
          <p:spPr>
            <a:xfrm flipH="1" flipV="1">
              <a:off x="7788280" y="4655127"/>
              <a:ext cx="29736" cy="4340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2778937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2"/>
          <p:cNvSpPr txBox="1">
            <a:spLocks noChangeArrowheads="1"/>
          </p:cNvSpPr>
          <p:nvPr/>
        </p:nvSpPr>
        <p:spPr bwMode="auto">
          <a:xfrm>
            <a:off x="107950" y="191543"/>
            <a:ext cx="5906169" cy="480131"/>
          </a:xfrm>
          <a:prstGeom prst="rect">
            <a:avLst/>
          </a:prstGeom>
          <a:extLst/>
        </p:spPr>
        <p:txBody>
          <a:bodyPr vert="horz" lIns="91440" tIns="45720" rIns="91440" bIns="45720" rtlCol="0">
            <a:noAutofit/>
          </a:bodyPr>
          <a:lstStyle>
            <a:defPPr>
              <a:defRPr lang="en-US"/>
            </a:defPPr>
            <a:lvl1pPr indent="0" defTabSz="685800">
              <a:lnSpc>
                <a:spcPct val="90000"/>
              </a:lnSpc>
              <a:spcBef>
                <a:spcPts val="750"/>
              </a:spcBef>
              <a:buClr>
                <a:srgbClr val="0070C0"/>
              </a:buClr>
              <a:buFont typeface="Arial" panose="020B0604020202020204" pitchFamily="34" charset="0"/>
              <a:buNone/>
              <a:defRPr sz="2800" b="1" u="sng">
                <a:solidFill>
                  <a:srgbClr val="A50021"/>
                </a:solidFill>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altLang="en-US" dirty="0"/>
              <a:t>I. Stresses from </a:t>
            </a:r>
            <a:r>
              <a:rPr lang="en-US" altLang="en-US" dirty="0" smtClean="0"/>
              <a:t>approximate </a:t>
            </a:r>
            <a:r>
              <a:rPr lang="en-US" altLang="en-US" dirty="0"/>
              <a:t>m</a:t>
            </a:r>
            <a:r>
              <a:rPr lang="en-US" altLang="en-US" dirty="0" smtClean="0"/>
              <a:t>ethods</a:t>
            </a:r>
            <a:endParaRPr lang="en-US" altLang="en-US" dirty="0"/>
          </a:p>
        </p:txBody>
      </p:sp>
      <p:sp>
        <p:nvSpPr>
          <p:cNvPr id="6148" name="Text Box 3"/>
          <p:cNvSpPr txBox="1">
            <a:spLocks noChangeArrowheads="1"/>
          </p:cNvSpPr>
          <p:nvPr/>
        </p:nvSpPr>
        <p:spPr bwMode="auto">
          <a:xfrm>
            <a:off x="395288" y="770980"/>
            <a:ext cx="1537600" cy="400110"/>
          </a:xfrm>
          <a:prstGeom prst="rect">
            <a:avLst/>
          </a:prstGeom>
          <a:solidFill>
            <a:schemeClr val="bg1"/>
          </a:solidFill>
          <a:ln>
            <a:noFill/>
          </a:ln>
          <a:effectLs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u="sng" dirty="0" smtClean="0">
                <a:solidFill>
                  <a:schemeClr val="tx2"/>
                </a:solidFill>
              </a:rPr>
              <a:t>2:1 </a:t>
            </a:r>
            <a:r>
              <a:rPr lang="en-US" altLang="en-US" sz="2000" b="1" u="sng" dirty="0">
                <a:solidFill>
                  <a:schemeClr val="tx2"/>
                </a:solidFill>
              </a:rPr>
              <a:t>Method</a:t>
            </a:r>
          </a:p>
        </p:txBody>
      </p:sp>
      <p:sp>
        <p:nvSpPr>
          <p:cNvPr id="6149" name="Text Box 4"/>
          <p:cNvSpPr txBox="1">
            <a:spLocks noChangeArrowheads="1"/>
          </p:cNvSpPr>
          <p:nvPr/>
        </p:nvSpPr>
        <p:spPr bwMode="auto">
          <a:xfrm>
            <a:off x="179388" y="1204368"/>
            <a:ext cx="8424862"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400" b="1"/>
              <a:t>In this method it is assumed that the STRESSED AREA is larger than the corresponding dimension of the loaded area by an amount equal to the depth of the subsurface area.</a:t>
            </a:r>
          </a:p>
        </p:txBody>
      </p:sp>
      <p:graphicFrame>
        <p:nvGraphicFramePr>
          <p:cNvPr id="31" name="Object 34"/>
          <p:cNvGraphicFramePr>
            <a:graphicFrameLocks noChangeAspect="1"/>
          </p:cNvGraphicFramePr>
          <p:nvPr>
            <p:extLst>
              <p:ext uri="{D42A27DB-BD31-4B8C-83A1-F6EECF244321}">
                <p14:modId xmlns:p14="http://schemas.microsoft.com/office/powerpoint/2010/main" val="3010695124"/>
              </p:ext>
            </p:extLst>
          </p:nvPr>
        </p:nvGraphicFramePr>
        <p:xfrm>
          <a:off x="501650" y="3250656"/>
          <a:ext cx="2952750" cy="1025525"/>
        </p:xfrm>
        <a:graphic>
          <a:graphicData uri="http://schemas.openxmlformats.org/presentationml/2006/ole">
            <mc:AlternateContent xmlns:mc="http://schemas.openxmlformats.org/markup-compatibility/2006">
              <mc:Choice xmlns:v="urn:schemas-microsoft-com:vml" Requires="v">
                <p:oleObj spid="_x0000_s57481" name="Equation" r:id="rId3" imgW="1206500" imgH="419100" progId="Equation.3">
                  <p:embed/>
                </p:oleObj>
              </mc:Choice>
              <mc:Fallback>
                <p:oleObj name="Equation" r:id="rId3" imgW="12065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650" y="3250656"/>
                        <a:ext cx="2952750" cy="1025525"/>
                      </a:xfrm>
                      <a:prstGeom prst="rect">
                        <a:avLst/>
                      </a:prstGeom>
                      <a:solidFill>
                        <a:srgbClr val="FFFF00"/>
                      </a:solidFill>
                      <a:ln w="38100">
                        <a:solidFill>
                          <a:srgbClr val="8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2" name="Group 31"/>
          <p:cNvGrpSpPr/>
          <p:nvPr/>
        </p:nvGrpSpPr>
        <p:grpSpPr>
          <a:xfrm>
            <a:off x="4391819" y="2457399"/>
            <a:ext cx="3995738" cy="3206750"/>
            <a:chOff x="4787900" y="58738"/>
            <a:chExt cx="3995738" cy="3206750"/>
          </a:xfrm>
        </p:grpSpPr>
        <p:pic>
          <p:nvPicPr>
            <p:cNvPr id="33"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260350"/>
              <a:ext cx="3995738" cy="293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 Box 35"/>
            <p:cNvSpPr txBox="1">
              <a:spLocks noChangeArrowheads="1"/>
            </p:cNvSpPr>
            <p:nvPr/>
          </p:nvSpPr>
          <p:spPr bwMode="auto">
            <a:xfrm>
              <a:off x="6516688" y="58738"/>
              <a:ext cx="4206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800" b="1">
                  <a:solidFill>
                    <a:srgbClr val="FF0000"/>
                  </a:solidFill>
                </a:rPr>
                <a:t>P</a:t>
              </a:r>
            </a:p>
          </p:txBody>
        </p:sp>
        <p:sp>
          <p:nvSpPr>
            <p:cNvPr id="35" name="TextBox 34"/>
            <p:cNvSpPr txBox="1"/>
            <p:nvPr/>
          </p:nvSpPr>
          <p:spPr>
            <a:xfrm>
              <a:off x="5795963" y="2897188"/>
              <a:ext cx="601662" cy="368300"/>
            </a:xfrm>
            <a:prstGeom prst="rect">
              <a:avLst/>
            </a:prstGeom>
            <a:solidFill>
              <a:schemeClr val="accent3">
                <a:lumMod val="95000"/>
              </a:schemeClr>
            </a:solidFill>
          </p:spPr>
          <p:txBody>
            <a:bodyPr wrap="none">
              <a:spAutoFit/>
            </a:bodyPr>
            <a:lstStyle/>
            <a:p>
              <a:pPr>
                <a:defRPr/>
              </a:pPr>
              <a:r>
                <a:rPr lang="en-US" b="1" dirty="0" err="1">
                  <a:latin typeface="Arial" charset="0"/>
                  <a:cs typeface="Arial" charset="0"/>
                </a:rPr>
                <a:t>B+z</a:t>
              </a:r>
              <a:endParaRPr lang="en-US" b="1" dirty="0">
                <a:latin typeface="Arial" charset="0"/>
                <a:cs typeface="Arial" charset="0"/>
              </a:endParaRPr>
            </a:p>
          </p:txBody>
        </p:sp>
        <p:sp>
          <p:nvSpPr>
            <p:cNvPr id="36" name="TextBox 35"/>
            <p:cNvSpPr txBox="1"/>
            <p:nvPr/>
          </p:nvSpPr>
          <p:spPr>
            <a:xfrm>
              <a:off x="7931150" y="2349500"/>
              <a:ext cx="576263" cy="368300"/>
            </a:xfrm>
            <a:prstGeom prst="rect">
              <a:avLst/>
            </a:prstGeom>
            <a:solidFill>
              <a:schemeClr val="accent3">
                <a:lumMod val="95000"/>
              </a:schemeClr>
            </a:solidFill>
          </p:spPr>
          <p:txBody>
            <a:bodyPr wrap="none">
              <a:spAutoFit/>
            </a:bodyPr>
            <a:lstStyle/>
            <a:p>
              <a:pPr>
                <a:defRPr/>
              </a:pPr>
              <a:r>
                <a:rPr lang="en-US" b="1" dirty="0" err="1">
                  <a:latin typeface="Arial" charset="0"/>
                  <a:cs typeface="Arial" charset="0"/>
                </a:rPr>
                <a:t>L+z</a:t>
              </a:r>
              <a:endParaRPr lang="en-US" b="1" dirty="0">
                <a:latin typeface="Arial" charset="0"/>
                <a:cs typeface="Arial" charset="0"/>
              </a:endParaRPr>
            </a:p>
          </p:txBody>
        </p:sp>
        <p:sp>
          <p:nvSpPr>
            <p:cNvPr id="37" name="TextBox 34"/>
            <p:cNvSpPr txBox="1">
              <a:spLocks noChangeArrowheads="1"/>
            </p:cNvSpPr>
            <p:nvPr/>
          </p:nvSpPr>
          <p:spPr bwMode="auto">
            <a:xfrm>
              <a:off x="6164263" y="1531938"/>
              <a:ext cx="352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t>B</a:t>
              </a:r>
            </a:p>
          </p:txBody>
        </p:sp>
        <p:sp>
          <p:nvSpPr>
            <p:cNvPr id="38" name="TextBox 35"/>
            <p:cNvSpPr txBox="1">
              <a:spLocks noChangeArrowheads="1"/>
            </p:cNvSpPr>
            <p:nvPr/>
          </p:nvSpPr>
          <p:spPr bwMode="auto">
            <a:xfrm>
              <a:off x="7040563" y="1139825"/>
              <a:ext cx="325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a:t>L</a:t>
              </a:r>
            </a:p>
          </p:txBody>
        </p:sp>
        <p:sp>
          <p:nvSpPr>
            <p:cNvPr id="39" name="TextBox 38"/>
            <p:cNvSpPr txBox="1"/>
            <p:nvPr/>
          </p:nvSpPr>
          <p:spPr>
            <a:xfrm>
              <a:off x="8316913" y="1292225"/>
              <a:ext cx="300037" cy="368300"/>
            </a:xfrm>
            <a:prstGeom prst="rect">
              <a:avLst/>
            </a:prstGeom>
            <a:solidFill>
              <a:schemeClr val="accent3"/>
            </a:solidFill>
          </p:spPr>
          <p:txBody>
            <a:bodyPr wrap="none">
              <a:spAutoFit/>
            </a:bodyPr>
            <a:lstStyle/>
            <a:p>
              <a:pPr>
                <a:defRPr/>
              </a:pPr>
              <a:r>
                <a:rPr lang="en-US" b="1" dirty="0">
                  <a:latin typeface="Arial" charset="0"/>
                  <a:cs typeface="Arial" charset="0"/>
                </a:rPr>
                <a:t>z</a:t>
              </a:r>
            </a:p>
          </p:txBody>
        </p:sp>
      </p:grpSp>
    </p:spTree>
    <p:extLst>
      <p:ext uri="{BB962C8B-B14F-4D97-AF65-F5344CB8AC3E}">
        <p14:creationId xmlns:p14="http://schemas.microsoft.com/office/powerpoint/2010/main" val="2401349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62"/>
          <p:cNvGrpSpPr>
            <a:grpSpLocks/>
          </p:cNvGrpSpPr>
          <p:nvPr/>
        </p:nvGrpSpPr>
        <p:grpSpPr bwMode="auto">
          <a:xfrm>
            <a:off x="5286375" y="3029453"/>
            <a:ext cx="3886200" cy="2778126"/>
            <a:chOff x="624" y="2414"/>
            <a:chExt cx="2448" cy="1750"/>
          </a:xfrm>
        </p:grpSpPr>
        <p:sp>
          <p:nvSpPr>
            <p:cNvPr id="27" name="Line 24"/>
            <p:cNvSpPr>
              <a:spLocks noChangeShapeType="1"/>
            </p:cNvSpPr>
            <p:nvPr/>
          </p:nvSpPr>
          <p:spPr bwMode="auto">
            <a:xfrm>
              <a:off x="624" y="2544"/>
              <a:ext cx="2064" cy="0"/>
            </a:xfrm>
            <a:prstGeom prst="line">
              <a:avLst/>
            </a:prstGeom>
            <a:noFill/>
            <a:ln w="22225">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28" name="Group 61"/>
            <p:cNvGrpSpPr>
              <a:grpSpLocks/>
            </p:cNvGrpSpPr>
            <p:nvPr/>
          </p:nvGrpSpPr>
          <p:grpSpPr bwMode="auto">
            <a:xfrm>
              <a:off x="624" y="2414"/>
              <a:ext cx="2448" cy="1750"/>
              <a:chOff x="624" y="2414"/>
              <a:chExt cx="2448" cy="1750"/>
            </a:xfrm>
          </p:grpSpPr>
          <p:sp>
            <p:nvSpPr>
              <p:cNvPr id="29" name="Text Box 25"/>
              <p:cNvSpPr txBox="1">
                <a:spLocks noChangeArrowheads="1"/>
              </p:cNvSpPr>
              <p:nvPr/>
            </p:nvSpPr>
            <p:spPr bwMode="auto">
              <a:xfrm>
                <a:off x="2688" y="2414"/>
                <a:ext cx="3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dirty="0">
                    <a:latin typeface="Century Schoolbook" panose="02040604050505020304" pitchFamily="18" charset="0"/>
                  </a:rPr>
                  <a:t>GL</a:t>
                </a:r>
                <a:endParaRPr lang="en-AU" sz="1600" dirty="0">
                  <a:latin typeface="Century Schoolbook" panose="02040604050505020304" pitchFamily="18" charset="0"/>
                </a:endParaRPr>
              </a:p>
            </p:txBody>
          </p:sp>
          <p:grpSp>
            <p:nvGrpSpPr>
              <p:cNvPr id="30" name="Group 58"/>
              <p:cNvGrpSpPr>
                <a:grpSpLocks/>
              </p:cNvGrpSpPr>
              <p:nvPr/>
            </p:nvGrpSpPr>
            <p:grpSpPr bwMode="auto">
              <a:xfrm>
                <a:off x="624" y="2544"/>
                <a:ext cx="2064" cy="1620"/>
                <a:chOff x="624" y="2544"/>
                <a:chExt cx="2064" cy="1620"/>
              </a:xfrm>
            </p:grpSpPr>
            <p:sp>
              <p:nvSpPr>
                <p:cNvPr id="31" name="Rectangle 9" descr="Recycled paper"/>
                <p:cNvSpPr>
                  <a:spLocks noChangeArrowheads="1"/>
                </p:cNvSpPr>
                <p:nvPr/>
              </p:nvSpPr>
              <p:spPr bwMode="auto">
                <a:xfrm>
                  <a:off x="624" y="2544"/>
                  <a:ext cx="2064" cy="1620"/>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44"/>
                <p:cNvSpPr txBox="1">
                  <a:spLocks noChangeArrowheads="1"/>
                </p:cNvSpPr>
                <p:nvPr/>
              </p:nvSpPr>
              <p:spPr bwMode="auto">
                <a:xfrm>
                  <a:off x="842" y="3766"/>
                  <a:ext cx="44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000" dirty="0" smtClean="0">
                      <a:solidFill>
                        <a:srgbClr val="FF0000"/>
                      </a:solidFill>
                      <a:latin typeface="Century Schoolbook" panose="02040604050505020304" pitchFamily="18" charset="0"/>
                    </a:rPr>
                    <a:t>soil</a:t>
                  </a:r>
                  <a:endParaRPr lang="en-AU" sz="2000" dirty="0">
                    <a:solidFill>
                      <a:srgbClr val="FF0000"/>
                    </a:solidFill>
                    <a:latin typeface="Century Schoolbook" panose="02040604050505020304" pitchFamily="18" charset="0"/>
                  </a:endParaRPr>
                </a:p>
              </p:txBody>
            </p:sp>
          </p:grpSp>
        </p:grpSp>
      </p:grpSp>
      <p:grpSp>
        <p:nvGrpSpPr>
          <p:cNvPr id="33" name="Group 60"/>
          <p:cNvGrpSpPr>
            <a:grpSpLocks/>
          </p:cNvGrpSpPr>
          <p:nvPr/>
        </p:nvGrpSpPr>
        <p:grpSpPr bwMode="auto">
          <a:xfrm>
            <a:off x="5257800" y="2545165"/>
            <a:ext cx="3276600" cy="722314"/>
            <a:chOff x="624" y="2089"/>
            <a:chExt cx="2064" cy="455"/>
          </a:xfrm>
        </p:grpSpPr>
        <p:sp>
          <p:nvSpPr>
            <p:cNvPr id="34" name="Text Box 38"/>
            <p:cNvSpPr txBox="1">
              <a:spLocks noChangeArrowheads="1"/>
            </p:cNvSpPr>
            <p:nvPr/>
          </p:nvSpPr>
          <p:spPr bwMode="auto">
            <a:xfrm>
              <a:off x="1418" y="2089"/>
              <a:ext cx="72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dirty="0">
                  <a:solidFill>
                    <a:srgbClr val="002060"/>
                  </a:solidFill>
                  <a:latin typeface="Century Schoolbook" panose="02040604050505020304" pitchFamily="18" charset="0"/>
                </a:rPr>
                <a:t>q</a:t>
              </a:r>
              <a:r>
                <a:rPr lang="en-US" b="1" dirty="0">
                  <a:solidFill>
                    <a:srgbClr val="002060"/>
                  </a:solidFill>
                  <a:latin typeface="Century Schoolbook" panose="02040604050505020304" pitchFamily="18" charset="0"/>
                </a:rPr>
                <a:t> kPa</a:t>
              </a:r>
              <a:endParaRPr lang="en-AU" b="1" dirty="0">
                <a:solidFill>
                  <a:srgbClr val="002060"/>
                </a:solidFill>
                <a:latin typeface="Century Schoolbook" panose="02040604050505020304" pitchFamily="18" charset="0"/>
              </a:endParaRPr>
            </a:p>
          </p:txBody>
        </p:sp>
        <p:grpSp>
          <p:nvGrpSpPr>
            <p:cNvPr id="35" name="Group 59"/>
            <p:cNvGrpSpPr>
              <a:grpSpLocks/>
            </p:cNvGrpSpPr>
            <p:nvPr/>
          </p:nvGrpSpPr>
          <p:grpSpPr bwMode="auto">
            <a:xfrm>
              <a:off x="624" y="2352"/>
              <a:ext cx="2064" cy="192"/>
              <a:chOff x="624" y="2352"/>
              <a:chExt cx="2064" cy="192"/>
            </a:xfrm>
          </p:grpSpPr>
          <p:sp>
            <p:nvSpPr>
              <p:cNvPr id="36" name="Rectangle 10"/>
              <p:cNvSpPr>
                <a:spLocks noChangeArrowheads="1"/>
              </p:cNvSpPr>
              <p:nvPr/>
            </p:nvSpPr>
            <p:spPr bwMode="auto">
              <a:xfrm>
                <a:off x="624" y="2496"/>
                <a:ext cx="2064" cy="48"/>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16"/>
              <p:cNvSpPr>
                <a:spLocks noChangeShapeType="1"/>
              </p:cNvSpPr>
              <p:nvPr/>
            </p:nvSpPr>
            <p:spPr bwMode="auto">
              <a:xfrm>
                <a:off x="1374"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 name="Line 18"/>
              <p:cNvSpPr>
                <a:spLocks noChangeShapeType="1"/>
              </p:cNvSpPr>
              <p:nvPr/>
            </p:nvSpPr>
            <p:spPr bwMode="auto">
              <a:xfrm>
                <a:off x="1566"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 name="Line 20"/>
              <p:cNvSpPr>
                <a:spLocks noChangeShapeType="1"/>
              </p:cNvSpPr>
              <p:nvPr/>
            </p:nvSpPr>
            <p:spPr bwMode="auto">
              <a:xfrm>
                <a:off x="1758"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 name="Line 22"/>
              <p:cNvSpPr>
                <a:spLocks noChangeShapeType="1"/>
              </p:cNvSpPr>
              <p:nvPr/>
            </p:nvSpPr>
            <p:spPr bwMode="auto">
              <a:xfrm>
                <a:off x="1950"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6" name="Line 30"/>
              <p:cNvSpPr>
                <a:spLocks noChangeShapeType="1"/>
              </p:cNvSpPr>
              <p:nvPr/>
            </p:nvSpPr>
            <p:spPr bwMode="auto">
              <a:xfrm>
                <a:off x="2142"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8" name="Line 32"/>
              <p:cNvSpPr>
                <a:spLocks noChangeShapeType="1"/>
              </p:cNvSpPr>
              <p:nvPr/>
            </p:nvSpPr>
            <p:spPr bwMode="auto">
              <a:xfrm>
                <a:off x="2316"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0" name="Line 34"/>
              <p:cNvSpPr>
                <a:spLocks noChangeShapeType="1"/>
              </p:cNvSpPr>
              <p:nvPr/>
            </p:nvSpPr>
            <p:spPr bwMode="auto">
              <a:xfrm>
                <a:off x="999"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2" name="Line 36"/>
              <p:cNvSpPr>
                <a:spLocks noChangeShapeType="1"/>
              </p:cNvSpPr>
              <p:nvPr/>
            </p:nvSpPr>
            <p:spPr bwMode="auto">
              <a:xfrm>
                <a:off x="1191"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 name="Line 37"/>
              <p:cNvSpPr>
                <a:spLocks noChangeShapeType="1"/>
              </p:cNvSpPr>
              <p:nvPr/>
            </p:nvSpPr>
            <p:spPr bwMode="auto">
              <a:xfrm>
                <a:off x="816"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5" name="Line 46"/>
              <p:cNvSpPr>
                <a:spLocks noChangeShapeType="1"/>
              </p:cNvSpPr>
              <p:nvPr/>
            </p:nvSpPr>
            <p:spPr bwMode="auto">
              <a:xfrm>
                <a:off x="2481"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6" name="Line 47"/>
              <p:cNvSpPr>
                <a:spLocks noChangeShapeType="1"/>
              </p:cNvSpPr>
              <p:nvPr/>
            </p:nvSpPr>
            <p:spPr bwMode="auto">
              <a:xfrm>
                <a:off x="2640"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8" name="Line 49"/>
              <p:cNvSpPr>
                <a:spLocks noChangeShapeType="1"/>
              </p:cNvSpPr>
              <p:nvPr/>
            </p:nvSpPr>
            <p:spPr bwMode="auto">
              <a:xfrm>
                <a:off x="642"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sp>
        <p:nvSpPr>
          <p:cNvPr id="60" name="Rectangle 40"/>
          <p:cNvSpPr>
            <a:spLocks noChangeArrowheads="1"/>
          </p:cNvSpPr>
          <p:nvPr/>
        </p:nvSpPr>
        <p:spPr bwMode="auto">
          <a:xfrm>
            <a:off x="6823365" y="3856285"/>
            <a:ext cx="152400" cy="152400"/>
          </a:xfrm>
          <a:prstGeom prst="rect">
            <a:avLst/>
          </a:prstGeom>
          <a:noFill/>
          <a:ln w="9525">
            <a:solidFill>
              <a:schemeClr val="accent3">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2" name="Group 57"/>
          <p:cNvGrpSpPr>
            <a:grpSpLocks/>
          </p:cNvGrpSpPr>
          <p:nvPr/>
        </p:nvGrpSpPr>
        <p:grpSpPr bwMode="auto">
          <a:xfrm>
            <a:off x="6872288" y="3616002"/>
            <a:ext cx="669925" cy="446088"/>
            <a:chOff x="1641" y="2781"/>
            <a:chExt cx="422" cy="281"/>
          </a:xfrm>
        </p:grpSpPr>
        <p:sp>
          <p:nvSpPr>
            <p:cNvPr id="63" name="Line 41"/>
            <p:cNvSpPr>
              <a:spLocks noChangeShapeType="1"/>
            </p:cNvSpPr>
            <p:nvPr/>
          </p:nvSpPr>
          <p:spPr bwMode="auto">
            <a:xfrm>
              <a:off x="1641" y="2781"/>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000"/>
            </a:p>
          </p:txBody>
        </p:sp>
        <p:sp>
          <p:nvSpPr>
            <p:cNvPr id="65" name="Text Box 54"/>
            <p:cNvSpPr txBox="1">
              <a:spLocks noChangeArrowheads="1"/>
            </p:cNvSpPr>
            <p:nvPr/>
          </p:nvSpPr>
          <p:spPr bwMode="auto">
            <a:xfrm>
              <a:off x="1727" y="2829"/>
              <a:ext cx="33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b="1" dirty="0" smtClean="0">
                  <a:solidFill>
                    <a:srgbClr val="002060"/>
                  </a:solidFill>
                  <a:latin typeface="Century Schoolbook" panose="02040604050505020304" pitchFamily="18" charset="0"/>
                  <a:sym typeface="Symbol" panose="05050102010706020507" pitchFamily="18" charset="2"/>
                </a:rPr>
                <a:t></a:t>
              </a:r>
              <a:r>
                <a:rPr lang="en-AU" b="1" i="1" dirty="0" smtClean="0">
                  <a:solidFill>
                    <a:srgbClr val="002060"/>
                  </a:solidFill>
                  <a:latin typeface="Century Schoolbook" panose="02040604050505020304" pitchFamily="18" charset="0"/>
                  <a:sym typeface="Symbol" panose="05050102010706020507" pitchFamily="18" charset="2"/>
                </a:rPr>
                <a:t></a:t>
              </a:r>
              <a:endParaRPr lang="en-US" b="1" i="1" dirty="0">
                <a:solidFill>
                  <a:srgbClr val="002060"/>
                </a:solidFill>
                <a:latin typeface="Century Schoolbook" panose="02040604050505020304" pitchFamily="18" charset="0"/>
                <a:sym typeface="Symbol" panose="05050102010706020507" pitchFamily="18" charset="2"/>
              </a:endParaRPr>
            </a:p>
          </p:txBody>
        </p:sp>
      </p:grpSp>
      <p:sp>
        <p:nvSpPr>
          <p:cNvPr id="10" name="Rectangle 9"/>
          <p:cNvSpPr/>
          <p:nvPr/>
        </p:nvSpPr>
        <p:spPr>
          <a:xfrm>
            <a:off x="343539" y="655413"/>
            <a:ext cx="5260336" cy="1569660"/>
          </a:xfrm>
          <a:prstGeom prst="rect">
            <a:avLst/>
          </a:prstGeom>
        </p:spPr>
        <p:txBody>
          <a:bodyPr wrap="square">
            <a:spAutoFit/>
          </a:bodyPr>
          <a:lstStyle/>
          <a:p>
            <a:pPr algn="just"/>
            <a:r>
              <a:rPr lang="en-US" sz="2400" b="1" dirty="0">
                <a:solidFill>
                  <a:schemeClr val="tx1">
                    <a:lumMod val="75000"/>
                    <a:lumOff val="25000"/>
                  </a:schemeClr>
                </a:solidFill>
              </a:rPr>
              <a:t>For</a:t>
            </a:r>
            <a:r>
              <a:rPr lang="en-US" sz="2400" b="1" dirty="0">
                <a:solidFill>
                  <a:srgbClr val="000099"/>
                </a:solidFill>
              </a:rPr>
              <a:t> </a:t>
            </a:r>
            <a:r>
              <a:rPr lang="en-US" sz="2400" b="1" dirty="0" smtClean="0">
                <a:solidFill>
                  <a:srgbClr val="000099"/>
                </a:solidFill>
              </a:rPr>
              <a:t>wide uniformly </a:t>
            </a:r>
            <a:r>
              <a:rPr lang="en-US" sz="2400" b="1" dirty="0">
                <a:solidFill>
                  <a:srgbClr val="000099"/>
                </a:solidFill>
              </a:rPr>
              <a:t>distributed load</a:t>
            </a:r>
            <a:r>
              <a:rPr lang="en-US" sz="2400" b="1" dirty="0" smtClean="0">
                <a:solidFill>
                  <a:schemeClr val="tx1">
                    <a:lumMod val="95000"/>
                    <a:lumOff val="5000"/>
                  </a:schemeClr>
                </a:solidFill>
              </a:rPr>
              <a:t>, such as for vey wide embankment fill, the stress increase at any depth, z, can be given as:</a:t>
            </a:r>
            <a:endParaRPr lang="en-US" sz="2400" b="1" dirty="0"/>
          </a:p>
        </p:txBody>
      </p:sp>
      <p:cxnSp>
        <p:nvCxnSpPr>
          <p:cNvPr id="261" name="Straight Arrow Connector 260"/>
          <p:cNvCxnSpPr/>
          <p:nvPr/>
        </p:nvCxnSpPr>
        <p:spPr>
          <a:xfrm>
            <a:off x="6157913" y="3267471"/>
            <a:ext cx="0" cy="6858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63" name="Straight Connector 262"/>
          <p:cNvCxnSpPr/>
          <p:nvPr/>
        </p:nvCxnSpPr>
        <p:spPr>
          <a:xfrm flipH="1">
            <a:off x="6116348" y="3953271"/>
            <a:ext cx="140443" cy="0"/>
          </a:xfrm>
          <a:prstGeom prst="line">
            <a:avLst/>
          </a:prstGeom>
        </p:spPr>
        <p:style>
          <a:lnRef idx="1">
            <a:schemeClr val="dk1"/>
          </a:lnRef>
          <a:fillRef idx="0">
            <a:schemeClr val="dk1"/>
          </a:fillRef>
          <a:effectRef idx="0">
            <a:schemeClr val="dk1"/>
          </a:effectRef>
          <a:fontRef idx="minor">
            <a:schemeClr val="tx1"/>
          </a:fontRef>
        </p:style>
      </p:cxnSp>
      <p:sp>
        <p:nvSpPr>
          <p:cNvPr id="264" name="Rectangle 263"/>
          <p:cNvSpPr/>
          <p:nvPr/>
        </p:nvSpPr>
        <p:spPr>
          <a:xfrm>
            <a:off x="5824563" y="3438171"/>
            <a:ext cx="276038" cy="369332"/>
          </a:xfrm>
          <a:prstGeom prst="rect">
            <a:avLst/>
          </a:prstGeom>
        </p:spPr>
        <p:txBody>
          <a:bodyPr wrap="none">
            <a:spAutoFit/>
          </a:bodyPr>
          <a:lstStyle/>
          <a:p>
            <a:r>
              <a:rPr lang="en-US" b="1" dirty="0">
                <a:solidFill>
                  <a:schemeClr val="tx1">
                    <a:lumMod val="95000"/>
                    <a:lumOff val="5000"/>
                  </a:schemeClr>
                </a:solidFill>
              </a:rPr>
              <a:t>z</a:t>
            </a:r>
            <a:endParaRPr lang="en-US" b="1" dirty="0"/>
          </a:p>
        </p:txBody>
      </p:sp>
      <p:sp>
        <p:nvSpPr>
          <p:cNvPr id="77" name="Rectangle 76"/>
          <p:cNvSpPr/>
          <p:nvPr/>
        </p:nvSpPr>
        <p:spPr>
          <a:xfrm>
            <a:off x="7320776" y="3814726"/>
            <a:ext cx="264816" cy="338554"/>
          </a:xfrm>
          <a:prstGeom prst="rect">
            <a:avLst/>
          </a:prstGeom>
        </p:spPr>
        <p:txBody>
          <a:bodyPr wrap="none">
            <a:spAutoFit/>
          </a:bodyPr>
          <a:lstStyle/>
          <a:p>
            <a:r>
              <a:rPr lang="en-US" sz="1600" b="1" i="1" dirty="0">
                <a:solidFill>
                  <a:schemeClr val="tx1">
                    <a:lumMod val="95000"/>
                    <a:lumOff val="5000"/>
                  </a:schemeClr>
                </a:solidFill>
                <a:latin typeface="Times New Roman" panose="02020603050405020304" pitchFamily="18" charset="0"/>
                <a:cs typeface="Times New Roman" panose="02020603050405020304" pitchFamily="18" charset="0"/>
              </a:rPr>
              <a:t>z</a:t>
            </a:r>
            <a:endParaRPr lang="en-US" sz="1600" b="1" i="1" dirty="0">
              <a:latin typeface="Times New Roman" panose="02020603050405020304" pitchFamily="18" charset="0"/>
              <a:cs typeface="Times New Roman" panose="02020603050405020304" pitchFamily="18" charset="0"/>
            </a:endParaRPr>
          </a:p>
        </p:txBody>
      </p:sp>
      <p:sp>
        <p:nvSpPr>
          <p:cNvPr id="78" name="Line 41"/>
          <p:cNvSpPr>
            <a:spLocks noChangeShapeType="1"/>
          </p:cNvSpPr>
          <p:nvPr/>
        </p:nvSpPr>
        <p:spPr bwMode="auto">
          <a:xfrm>
            <a:off x="6968837" y="3613830"/>
            <a:ext cx="0" cy="2286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000"/>
          </a:p>
        </p:txBody>
      </p:sp>
      <p:sp>
        <p:nvSpPr>
          <p:cNvPr id="41" name="Rectangle 40"/>
          <p:cNvSpPr/>
          <p:nvPr/>
        </p:nvSpPr>
        <p:spPr>
          <a:xfrm>
            <a:off x="7026277" y="4092977"/>
            <a:ext cx="1389082" cy="923330"/>
          </a:xfrm>
          <a:prstGeom prst="rect">
            <a:avLst/>
          </a:prstGeom>
        </p:spPr>
        <p:txBody>
          <a:bodyPr wrap="square">
            <a:spAutoFit/>
          </a:bodyPr>
          <a:lstStyle/>
          <a:p>
            <a:r>
              <a:rPr lang="en-US" dirty="0" smtClean="0"/>
              <a:t>does </a:t>
            </a:r>
            <a:r>
              <a:rPr lang="en-US" b="1" dirty="0" smtClean="0"/>
              <a:t>not </a:t>
            </a:r>
            <a:r>
              <a:rPr lang="en-US" b="1" dirty="0" smtClean="0">
                <a:solidFill>
                  <a:srgbClr val="339933"/>
                </a:solidFill>
              </a:rPr>
              <a:t>decreases </a:t>
            </a:r>
            <a:r>
              <a:rPr lang="en-US" dirty="0"/>
              <a:t>with depth z </a:t>
            </a:r>
          </a:p>
        </p:txBody>
      </p:sp>
      <p:grpSp>
        <p:nvGrpSpPr>
          <p:cNvPr id="3" name="Group 2"/>
          <p:cNvGrpSpPr/>
          <p:nvPr/>
        </p:nvGrpSpPr>
        <p:grpSpPr>
          <a:xfrm>
            <a:off x="1366411" y="2528997"/>
            <a:ext cx="1432777" cy="550621"/>
            <a:chOff x="1373180" y="3542356"/>
            <a:chExt cx="1432777" cy="550621"/>
          </a:xfrm>
        </p:grpSpPr>
        <p:sp>
          <p:nvSpPr>
            <p:cNvPr id="13" name="Rectangle 12"/>
            <p:cNvSpPr/>
            <p:nvPr/>
          </p:nvSpPr>
          <p:spPr>
            <a:xfrm>
              <a:off x="1373180" y="3542356"/>
              <a:ext cx="1432777" cy="492443"/>
            </a:xfrm>
            <a:prstGeom prst="rect">
              <a:avLst/>
            </a:prstGeom>
          </p:spPr>
          <p:txBody>
            <a:bodyPr wrap="square">
              <a:spAutoFit/>
            </a:bodyPr>
            <a:lstStyle/>
            <a:p>
              <a:r>
                <a:rPr lang="en-AU" sz="2600" b="1" dirty="0" smtClean="0">
                  <a:latin typeface="Century Schoolbook" panose="02040604050505020304" pitchFamily="18" charset="0"/>
                  <a:sym typeface="Symbol" panose="05050102010706020507" pitchFamily="18" charset="2"/>
                </a:rPr>
                <a:t></a:t>
              </a:r>
              <a:r>
                <a:rPr lang="en-AU" sz="2600" b="1" i="1" dirty="0" smtClean="0">
                  <a:latin typeface="Century Schoolbook" panose="02040604050505020304" pitchFamily="18" charset="0"/>
                  <a:sym typeface="Symbol" panose="05050102010706020507" pitchFamily="18" charset="2"/>
                </a:rPr>
                <a:t></a:t>
              </a:r>
              <a:r>
                <a:rPr lang="en-AU" sz="2600" b="1" i="1" baseline="-25000" dirty="0" smtClean="0">
                  <a:latin typeface="Century Schoolbook" panose="02040604050505020304" pitchFamily="18" charset="0"/>
                  <a:sym typeface="Symbol" panose="05050102010706020507" pitchFamily="18" charset="2"/>
                </a:rPr>
                <a:t>z</a:t>
              </a:r>
              <a:r>
                <a:rPr lang="en-US" sz="2600" b="1" i="1" dirty="0" smtClean="0">
                  <a:latin typeface="Century Schoolbook" panose="02040604050505020304" pitchFamily="18" charset="0"/>
                  <a:sym typeface="Symbol" panose="05050102010706020507" pitchFamily="18" charset="2"/>
                </a:rPr>
                <a:t>  </a:t>
              </a:r>
              <a:r>
                <a:rPr lang="en-US" sz="2600" dirty="0" smtClean="0"/>
                <a:t>= </a:t>
              </a:r>
              <a:r>
                <a:rPr lang="en-US" sz="2600" i="1" dirty="0" smtClean="0"/>
                <a:t>q</a:t>
              </a:r>
              <a:endParaRPr lang="en-US" sz="2600" i="1" dirty="0"/>
            </a:p>
          </p:txBody>
        </p:sp>
        <p:sp>
          <p:nvSpPr>
            <p:cNvPr id="2" name="Rectangle 1"/>
            <p:cNvSpPr/>
            <p:nvPr/>
          </p:nvSpPr>
          <p:spPr>
            <a:xfrm>
              <a:off x="1373180" y="3542356"/>
              <a:ext cx="1432777" cy="55062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170113" y="254790"/>
            <a:ext cx="5064033" cy="480131"/>
          </a:xfrm>
          <a:prstGeom prst="rect">
            <a:avLst/>
          </a:prstGeom>
          <a:extLst/>
        </p:spPr>
        <p:txBody>
          <a:bodyPr vert="horz" lIns="91440" tIns="45720" rIns="91440" bIns="45720" rtlCol="0">
            <a:noAutofit/>
          </a:bodyPr>
          <a:lstStyle/>
          <a:p>
            <a:pPr defTabSz="685800">
              <a:lnSpc>
                <a:spcPct val="90000"/>
              </a:lnSpc>
              <a:spcBef>
                <a:spcPts val="750"/>
              </a:spcBef>
              <a:buClr>
                <a:srgbClr val="0070C0"/>
              </a:buClr>
              <a:buFont typeface="Arial" panose="020B0604020202020204" pitchFamily="34" charset="0"/>
              <a:buNone/>
            </a:pPr>
            <a:r>
              <a:rPr lang="en-US" sz="2800" b="1" u="sng" dirty="0" smtClean="0">
                <a:solidFill>
                  <a:srgbClr val="A50021"/>
                </a:solidFill>
              </a:rPr>
              <a:t>Wide uniformly distributed load</a:t>
            </a:r>
            <a:endParaRPr lang="en-US" sz="2800" b="1" u="sng" dirty="0">
              <a:solidFill>
                <a:srgbClr val="A50021"/>
              </a:solidFill>
            </a:endParaRPr>
          </a:p>
        </p:txBody>
      </p:sp>
    </p:spTree>
    <p:extLst>
      <p:ext uri="{BB962C8B-B14F-4D97-AF65-F5344CB8AC3E}">
        <p14:creationId xmlns:p14="http://schemas.microsoft.com/office/powerpoint/2010/main" val="6985727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2"/>
          <p:cNvSpPr txBox="1">
            <a:spLocks noChangeArrowheads="1"/>
          </p:cNvSpPr>
          <p:nvPr/>
        </p:nvSpPr>
        <p:spPr bwMode="auto">
          <a:xfrm>
            <a:off x="107950" y="112713"/>
            <a:ext cx="5540684" cy="480131"/>
          </a:xfrm>
          <a:prstGeom prst="rect">
            <a:avLst/>
          </a:prstGeom>
          <a:extLst/>
        </p:spPr>
        <p:txBody>
          <a:bodyPr vert="horz" lIns="91440" tIns="45720" rIns="91440" bIns="45720" rtlCol="0">
            <a:noAutofit/>
          </a:bodyPr>
          <a:lstStyle>
            <a:defPPr>
              <a:defRPr lang="en-US"/>
            </a:defPPr>
            <a:lvl1pPr defTabSz="685800">
              <a:lnSpc>
                <a:spcPct val="90000"/>
              </a:lnSpc>
              <a:spcBef>
                <a:spcPts val="750"/>
              </a:spcBef>
              <a:buClr>
                <a:srgbClr val="0070C0"/>
              </a:buClr>
              <a:buFont typeface="Arial" panose="020B0604020202020204" pitchFamily="34" charset="0"/>
              <a:buNone/>
              <a:defRPr sz="2800" b="1" u="sng">
                <a:solidFill>
                  <a:srgbClr val="A50021"/>
                </a:solidFill>
              </a:defRPr>
            </a:lvl1pPr>
          </a:lstStyle>
          <a:p>
            <a:r>
              <a:rPr lang="en-US" altLang="en-US" dirty="0" smtClean="0"/>
              <a:t>II. Stresses from theory of elasticity</a:t>
            </a:r>
            <a:endParaRPr lang="en-US" altLang="en-US" dirty="0"/>
          </a:p>
        </p:txBody>
      </p:sp>
      <p:sp>
        <p:nvSpPr>
          <p:cNvPr id="10244" name="Text Box 3"/>
          <p:cNvSpPr txBox="1">
            <a:spLocks noChangeArrowheads="1"/>
          </p:cNvSpPr>
          <p:nvPr/>
        </p:nvSpPr>
        <p:spPr bwMode="auto">
          <a:xfrm>
            <a:off x="323850" y="606425"/>
            <a:ext cx="842486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400" b="1" dirty="0"/>
              <a:t>There are a number of solutions which are based on the theory of elasticity. Most of them assume the following assumptions:</a:t>
            </a:r>
          </a:p>
        </p:txBody>
      </p:sp>
      <p:sp>
        <p:nvSpPr>
          <p:cNvPr id="10245" name="Text Box 4"/>
          <p:cNvSpPr txBox="1">
            <a:spLocks noChangeArrowheads="1"/>
          </p:cNvSpPr>
          <p:nvPr/>
        </p:nvSpPr>
        <p:spPr bwMode="auto">
          <a:xfrm>
            <a:off x="1042988" y="1757363"/>
            <a:ext cx="77057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Blip>
                <a:blip r:embed="rId2"/>
              </a:buBlip>
            </a:pPr>
            <a:r>
              <a:rPr lang="en-US" altLang="en-US" sz="2000" b="1">
                <a:solidFill>
                  <a:srgbClr val="FF0000"/>
                </a:solidFill>
              </a:rPr>
              <a:t>The soil is homogeneous</a:t>
            </a:r>
          </a:p>
          <a:p>
            <a:pPr algn="just" rtl="0" eaLnBrk="1" hangingPunct="1">
              <a:spcBef>
                <a:spcPct val="0"/>
              </a:spcBef>
              <a:buClr>
                <a:srgbClr val="FF0000"/>
              </a:buClr>
              <a:buFont typeface="Wingdings 2" pitchFamily="18" charset="2"/>
              <a:buBlip>
                <a:blip r:embed="rId2"/>
              </a:buBlip>
            </a:pPr>
            <a:r>
              <a:rPr lang="en-US" altLang="en-US" sz="2000" b="1">
                <a:solidFill>
                  <a:srgbClr val="FF0000"/>
                </a:solidFill>
              </a:rPr>
              <a:t>The soil is isotropic</a:t>
            </a:r>
          </a:p>
          <a:p>
            <a:pPr algn="just" rtl="0" eaLnBrk="1" hangingPunct="1">
              <a:spcBef>
                <a:spcPct val="0"/>
              </a:spcBef>
              <a:buClr>
                <a:srgbClr val="FF0000"/>
              </a:buClr>
              <a:buFont typeface="Wingdings 2" pitchFamily="18" charset="2"/>
              <a:buBlip>
                <a:blip r:embed="rId2"/>
              </a:buBlip>
            </a:pPr>
            <a:r>
              <a:rPr lang="en-US" altLang="en-US" sz="2000" b="1">
                <a:solidFill>
                  <a:srgbClr val="FF0000"/>
                </a:solidFill>
              </a:rPr>
              <a:t>The soil is perfectly elastic infinite or semi-finite medium</a:t>
            </a:r>
          </a:p>
        </p:txBody>
      </p:sp>
      <p:sp>
        <p:nvSpPr>
          <p:cNvPr id="10246" name="Text Box 5"/>
          <p:cNvSpPr txBox="1">
            <a:spLocks noChangeArrowheads="1"/>
          </p:cNvSpPr>
          <p:nvPr/>
        </p:nvSpPr>
        <p:spPr bwMode="auto">
          <a:xfrm>
            <a:off x="323850" y="2869205"/>
            <a:ext cx="8424863"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Char char="8"/>
            </a:pPr>
            <a:r>
              <a:rPr lang="en-US" altLang="en-US" sz="2400" b="1" dirty="0">
                <a:solidFill>
                  <a:srgbClr val="FF0000"/>
                </a:solidFill>
              </a:rPr>
              <a:t>Tens of solutions </a:t>
            </a:r>
            <a:r>
              <a:rPr lang="en-US" altLang="en-US" sz="2400" b="1" dirty="0"/>
              <a:t>for different problems are now available in the literature. It is enough to say that a whole book </a:t>
            </a:r>
            <a:r>
              <a:rPr lang="en-US" altLang="en-US" sz="2400" b="1" u="sng" dirty="0">
                <a:solidFill>
                  <a:srgbClr val="FF0000"/>
                </a:solidFill>
              </a:rPr>
              <a:t>(Poulos and Davis)</a:t>
            </a:r>
            <a:r>
              <a:rPr lang="en-US" altLang="en-US" sz="2400" b="1" dirty="0"/>
              <a:t> is now available for the elastic solutions of various problems.</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992" y="4470652"/>
            <a:ext cx="4796492" cy="886262"/>
          </a:xfrm>
          <a:prstGeom prst="rect">
            <a:avLst/>
          </a:prstGeom>
          <a:solidFill>
            <a:srgbClr val="FFFF00"/>
          </a:solidFill>
          <a:ln w="381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9096" y="4439243"/>
            <a:ext cx="2136405" cy="1008764"/>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4"/>
          <p:cNvSpPr txBox="1">
            <a:spLocks noChangeArrowheads="1"/>
          </p:cNvSpPr>
          <p:nvPr/>
        </p:nvSpPr>
        <p:spPr bwMode="auto">
          <a:xfrm>
            <a:off x="698992" y="5460737"/>
            <a:ext cx="7816358" cy="1015663"/>
          </a:xfrm>
          <a:prstGeom prst="rect">
            <a:avLst/>
          </a:prstGeom>
          <a:noFill/>
          <a:ln>
            <a:noFill/>
          </a:ln>
          <a:effectLst/>
          <a:extLst/>
        </p:spPr>
        <p:txBody>
          <a:bodyPr wrap="square">
            <a:spAutoFit/>
          </a:bodyPr>
          <a:lstStyle>
            <a:lvl1pPr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rtl="0" eaLnBrk="1" hangingPunct="1">
              <a:spcBef>
                <a:spcPct val="0"/>
              </a:spcBef>
              <a:buClr>
                <a:srgbClr val="FF0000"/>
              </a:buClr>
              <a:buFont typeface="Wingdings 2" pitchFamily="18" charset="2"/>
              <a:buNone/>
            </a:pPr>
            <a:r>
              <a:rPr lang="en-US" altLang="en-US" sz="2000" b="1" dirty="0">
                <a:solidFill>
                  <a:srgbClr val="1C31FC"/>
                </a:solidFill>
              </a:rPr>
              <a:t>The book contains a comprehensive collection of graphs, tables and explicit solutions of problems in elasticity relevant to soil and rock mechanics. </a:t>
            </a:r>
          </a:p>
        </p:txBody>
      </p:sp>
    </p:spTree>
    <p:extLst>
      <p:ext uri="{BB962C8B-B14F-4D97-AF65-F5344CB8AC3E}">
        <p14:creationId xmlns:p14="http://schemas.microsoft.com/office/powerpoint/2010/main" val="33597814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250825" y="333375"/>
            <a:ext cx="8642350" cy="40011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rtl="0" eaLnBrk="1" hangingPunct="1">
              <a:spcBef>
                <a:spcPct val="0"/>
              </a:spcBef>
              <a:buFontTx/>
              <a:buNone/>
            </a:pPr>
            <a:r>
              <a:rPr lang="en-US" altLang="en-US" sz="2000" b="1" u="sng" dirty="0" smtClean="0">
                <a:solidFill>
                  <a:schemeClr val="tx2"/>
                </a:solidFill>
              </a:rPr>
              <a:t>Vertical </a:t>
            </a:r>
            <a:r>
              <a:rPr lang="en-US" altLang="en-US" sz="2000" b="1" u="sng" dirty="0">
                <a:solidFill>
                  <a:schemeClr val="tx2"/>
                </a:solidFill>
              </a:rPr>
              <a:t>Stress Below the </a:t>
            </a:r>
            <a:r>
              <a:rPr lang="en-US" altLang="en-US" sz="2000" b="1" u="sng" dirty="0">
                <a:solidFill>
                  <a:srgbClr val="FF0000"/>
                </a:solidFill>
              </a:rPr>
              <a:t>Center</a:t>
            </a:r>
            <a:r>
              <a:rPr lang="en-US" altLang="en-US" sz="2000" b="1" u="sng" dirty="0">
                <a:solidFill>
                  <a:schemeClr val="tx2"/>
                </a:solidFill>
              </a:rPr>
              <a:t> of a Uniformly Loaded </a:t>
            </a:r>
            <a:r>
              <a:rPr lang="en-US" altLang="en-US" sz="2000" b="1" u="sng" dirty="0">
                <a:solidFill>
                  <a:srgbClr val="FF0000"/>
                </a:solidFill>
              </a:rPr>
              <a:t>Circular</a:t>
            </a:r>
            <a:r>
              <a:rPr lang="en-US" altLang="en-US" sz="2000" b="1" u="sng" dirty="0">
                <a:solidFill>
                  <a:schemeClr val="tx2"/>
                </a:solidFill>
              </a:rPr>
              <a:t> Area</a:t>
            </a:r>
          </a:p>
        </p:txBody>
      </p:sp>
      <p:pic>
        <p:nvPicPr>
          <p:cNvPr id="276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1363" y="1196975"/>
            <a:ext cx="2925762" cy="530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484313"/>
            <a:ext cx="4570412" cy="1419225"/>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171825"/>
            <a:ext cx="5616575" cy="319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0917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4" descr="circu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303338"/>
            <a:ext cx="6985000" cy="5268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6" name="Text Box 5"/>
          <p:cNvSpPr txBox="1">
            <a:spLocks noChangeArrowheads="1"/>
          </p:cNvSpPr>
          <p:nvPr/>
        </p:nvSpPr>
        <p:spPr bwMode="auto">
          <a:xfrm>
            <a:off x="179388" y="333375"/>
            <a:ext cx="8748712" cy="461665"/>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rtl="0" eaLnBrk="1" hangingPunct="1">
              <a:spcBef>
                <a:spcPct val="0"/>
              </a:spcBef>
              <a:buFontTx/>
              <a:buNone/>
            </a:pPr>
            <a:r>
              <a:rPr lang="en-US" altLang="en-US" sz="2000" b="1" u="sng" dirty="0" smtClean="0">
                <a:solidFill>
                  <a:schemeClr val="tx2"/>
                </a:solidFill>
              </a:rPr>
              <a:t>Vertical </a:t>
            </a:r>
            <a:r>
              <a:rPr lang="en-US" altLang="en-US" sz="2000" b="1" u="sng" dirty="0">
                <a:solidFill>
                  <a:schemeClr val="tx2"/>
                </a:solidFill>
              </a:rPr>
              <a:t>Stress </a:t>
            </a:r>
            <a:r>
              <a:rPr lang="en-US" altLang="en-US" sz="2000" b="1" u="sng" dirty="0" smtClean="0">
                <a:solidFill>
                  <a:schemeClr val="tx2"/>
                </a:solidFill>
              </a:rPr>
              <a:t>at </a:t>
            </a:r>
            <a:r>
              <a:rPr lang="en-US" altLang="en-US" sz="2400" b="1" u="sng" dirty="0">
                <a:solidFill>
                  <a:srgbClr val="FF0000"/>
                </a:solidFill>
              </a:rPr>
              <a:t>any Point</a:t>
            </a:r>
            <a:r>
              <a:rPr lang="en-US" altLang="en-US" sz="2000" b="1" u="sng" dirty="0">
                <a:solidFill>
                  <a:schemeClr val="tx2"/>
                </a:solidFill>
              </a:rPr>
              <a:t> Below a Uniformly Loaded Circular Area</a:t>
            </a:r>
          </a:p>
        </p:txBody>
      </p:sp>
      <p:graphicFrame>
        <p:nvGraphicFramePr>
          <p:cNvPr id="28677" name="Object 6"/>
          <p:cNvGraphicFramePr>
            <a:graphicFrameLocks noChangeAspect="1"/>
          </p:cNvGraphicFramePr>
          <p:nvPr/>
        </p:nvGraphicFramePr>
        <p:xfrm>
          <a:off x="3779838" y="2565400"/>
          <a:ext cx="685800" cy="582613"/>
        </p:xfrm>
        <a:graphic>
          <a:graphicData uri="http://schemas.openxmlformats.org/presentationml/2006/ole">
            <mc:AlternateContent xmlns:mc="http://schemas.openxmlformats.org/markup-compatibility/2006">
              <mc:Choice xmlns:v="urn:schemas-microsoft-com:vml" Requires="v">
                <p:oleObj spid="_x0000_s58640" name="Equation" r:id="rId4" imgW="253780" imgH="215713" progId="Equation.3">
                  <p:embed/>
                </p:oleObj>
              </mc:Choice>
              <mc:Fallback>
                <p:oleObj name="Equation" r:id="rId4" imgW="253780" imgH="21571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838" y="2565400"/>
                        <a:ext cx="685800" cy="582613"/>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678" name="Object 7"/>
          <p:cNvGraphicFramePr>
            <a:graphicFrameLocks noChangeAspect="1"/>
          </p:cNvGraphicFramePr>
          <p:nvPr/>
        </p:nvGraphicFramePr>
        <p:xfrm>
          <a:off x="539750" y="3573463"/>
          <a:ext cx="685800" cy="582612"/>
        </p:xfrm>
        <a:graphic>
          <a:graphicData uri="http://schemas.openxmlformats.org/presentationml/2006/ole">
            <mc:AlternateContent xmlns:mc="http://schemas.openxmlformats.org/markup-compatibility/2006">
              <mc:Choice xmlns:v="urn:schemas-microsoft-com:vml" Requires="v">
                <p:oleObj spid="_x0000_s58641" name="Equation" r:id="rId6" imgW="253780" imgH="215713" progId="Equation.3">
                  <p:embed/>
                </p:oleObj>
              </mc:Choice>
              <mc:Fallback>
                <p:oleObj name="Equation" r:id="rId6" imgW="253780" imgH="215713"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0" y="3573463"/>
                        <a:ext cx="685800" cy="582612"/>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568835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144463" y="115888"/>
            <a:ext cx="7832889" cy="707886"/>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06400" indent="-406400" algn="r" eaLnBrk="0" hangingPunct="0">
              <a:spcBef>
                <a:spcPct val="20000"/>
              </a:spcBef>
              <a:buChar char="•"/>
              <a:defRPr sz="3200">
                <a:solidFill>
                  <a:schemeClr val="tx1"/>
                </a:solidFill>
                <a:latin typeface="Arial" pitchFamily="34" charset="0"/>
                <a:cs typeface="Arial" pitchFamily="34" charset="0"/>
              </a:defRPr>
            </a:lvl1pPr>
            <a:lvl2pPr marL="520700" indent="-285750" algn="r" eaLnBrk="0" hangingPunct="0">
              <a:spcBef>
                <a:spcPct val="20000"/>
              </a:spcBef>
              <a:buChar char="–"/>
              <a:defRPr sz="2800">
                <a:solidFill>
                  <a:schemeClr val="tx1"/>
                </a:solidFill>
                <a:latin typeface="Arial" pitchFamily="34" charset="0"/>
                <a:cs typeface="Arial" pitchFamily="34" charset="0"/>
              </a:defRPr>
            </a:lvl2pPr>
            <a:lvl3pPr marL="1143000" indent="-228600" algn="r" eaLnBrk="0" hangingPunct="0">
              <a:spcBef>
                <a:spcPct val="20000"/>
              </a:spcBef>
              <a:buChar char="•"/>
              <a:defRPr sz="2400">
                <a:solidFill>
                  <a:schemeClr val="tx1"/>
                </a:solidFill>
                <a:latin typeface="Arial" pitchFamily="34" charset="0"/>
                <a:cs typeface="Arial" pitchFamily="34" charset="0"/>
              </a:defRPr>
            </a:lvl3pPr>
            <a:lvl4pPr marL="1600200" indent="-228600" algn="r" eaLnBrk="0" hangingPunct="0">
              <a:spcBef>
                <a:spcPct val="20000"/>
              </a:spcBef>
              <a:buChar char="–"/>
              <a:defRPr sz="2000">
                <a:solidFill>
                  <a:schemeClr val="tx1"/>
                </a:solidFill>
                <a:latin typeface="Arial" pitchFamily="34" charset="0"/>
                <a:cs typeface="Arial" pitchFamily="34" charset="0"/>
              </a:defRPr>
            </a:lvl4pPr>
            <a:lvl5pPr marL="2057400" indent="-228600" algn="r" eaLnBrk="0" hangingPunct="0">
              <a:spcBef>
                <a:spcPct val="20000"/>
              </a:spcBef>
              <a:buChar char="»"/>
              <a:defRPr sz="2000">
                <a:solidFill>
                  <a:schemeClr val="tx1"/>
                </a:solidFill>
                <a:latin typeface="Arial" pitchFamily="34" charset="0"/>
                <a:cs typeface="Arial" pitchFamily="34" charset="0"/>
              </a:defRPr>
            </a:lvl5pPr>
            <a:lvl6pPr marL="25146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r" rtl="1"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rtl="0" eaLnBrk="1" hangingPunct="1">
              <a:spcBef>
                <a:spcPct val="0"/>
              </a:spcBef>
              <a:buFontTx/>
              <a:buNone/>
            </a:pPr>
            <a:r>
              <a:rPr lang="en-US" altLang="en-US" sz="2000" b="1" u="sng" dirty="0" smtClean="0">
                <a:solidFill>
                  <a:schemeClr val="tx2"/>
                </a:solidFill>
              </a:rPr>
              <a:t>Vertical </a:t>
            </a:r>
            <a:r>
              <a:rPr lang="en-US" altLang="en-US" sz="2000" b="1" u="sng" dirty="0">
                <a:solidFill>
                  <a:schemeClr val="tx2"/>
                </a:solidFill>
              </a:rPr>
              <a:t>Stress Below the </a:t>
            </a:r>
            <a:r>
              <a:rPr lang="en-US" altLang="en-US" sz="2000" b="1" u="sng" dirty="0">
                <a:solidFill>
                  <a:srgbClr val="FF0000"/>
                </a:solidFill>
              </a:rPr>
              <a:t>Corner</a:t>
            </a:r>
            <a:r>
              <a:rPr lang="en-US" altLang="en-US" sz="2000" b="1" u="sng" dirty="0">
                <a:solidFill>
                  <a:schemeClr val="tx2"/>
                </a:solidFill>
              </a:rPr>
              <a:t> of a Uniformly Loaded Rectangular Area</a:t>
            </a:r>
          </a:p>
        </p:txBody>
      </p:sp>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7350" y="836613"/>
            <a:ext cx="3676650"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050925"/>
            <a:ext cx="4464050" cy="985838"/>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726" name="Group 11"/>
          <p:cNvGrpSpPr>
            <a:grpSpLocks/>
          </p:cNvGrpSpPr>
          <p:nvPr/>
        </p:nvGrpSpPr>
        <p:grpSpPr bwMode="auto">
          <a:xfrm>
            <a:off x="179388" y="2249488"/>
            <a:ext cx="6480175" cy="1871662"/>
            <a:chOff x="113" y="1720"/>
            <a:chExt cx="3946" cy="1106"/>
          </a:xfrm>
        </p:grpSpPr>
        <p:pic>
          <p:nvPicPr>
            <p:cNvPr id="3073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1720"/>
              <a:ext cx="3221" cy="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3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0" y="2296"/>
              <a:ext cx="2449" cy="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2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13" y="4044950"/>
            <a:ext cx="1439862"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975" y="4121150"/>
            <a:ext cx="1223963"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9" name="Text Box 13"/>
          <p:cNvSpPr txBox="1">
            <a:spLocks noChangeArrowheads="1"/>
          </p:cNvSpPr>
          <p:nvPr/>
        </p:nvSpPr>
        <p:spPr bwMode="auto">
          <a:xfrm>
            <a:off x="376238" y="5171203"/>
            <a:ext cx="844391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rtl="1" eaLnBrk="0" fontAlgn="base" hangingPunct="0">
              <a:spcBef>
                <a:spcPct val="0"/>
              </a:spcBef>
              <a:spcAft>
                <a:spcPct val="0"/>
              </a:spcAft>
              <a:defRPr>
                <a:solidFill>
                  <a:schemeClr val="tx1"/>
                </a:solidFill>
                <a:latin typeface="Arial" pitchFamily="34" charset="0"/>
                <a:cs typeface="Arial" pitchFamily="34" charset="0"/>
              </a:defRPr>
            </a:lvl9pPr>
          </a:lstStyle>
          <a:p>
            <a:pPr algn="just" rtl="0" eaLnBrk="1" hangingPunct="1"/>
            <a:r>
              <a:rPr lang="en-US" altLang="en-US" sz="2000" b="1" dirty="0">
                <a:solidFill>
                  <a:srgbClr val="FF0000"/>
                </a:solidFill>
              </a:rPr>
              <a:t>I</a:t>
            </a:r>
            <a:r>
              <a:rPr lang="en-US" altLang="en-US" sz="2000" b="1" baseline="-25000" dirty="0">
                <a:solidFill>
                  <a:srgbClr val="FF0000"/>
                </a:solidFill>
              </a:rPr>
              <a:t>3</a:t>
            </a:r>
            <a:r>
              <a:rPr lang="en-US" altLang="en-US" sz="2000" b="1" dirty="0">
                <a:solidFill>
                  <a:srgbClr val="FF0000"/>
                </a:solidFill>
              </a:rPr>
              <a:t> is a dimensionless factor and represents the influence of a surcharge covering a  </a:t>
            </a:r>
            <a:r>
              <a:rPr lang="en-US" altLang="en-US" sz="2000" b="1" dirty="0"/>
              <a:t>rectangular</a:t>
            </a:r>
            <a:r>
              <a:rPr lang="en-US" altLang="en-US" sz="2000" b="1" dirty="0">
                <a:solidFill>
                  <a:srgbClr val="FF0000"/>
                </a:solidFill>
              </a:rPr>
              <a:t> area on the vertical stress at a point located at a depth </a:t>
            </a:r>
            <a:r>
              <a:rPr lang="en-US" altLang="en-US" sz="2000" b="1" dirty="0"/>
              <a:t>z </a:t>
            </a:r>
            <a:r>
              <a:rPr lang="en-US" altLang="en-US" sz="2000" b="1" dirty="0">
                <a:solidFill>
                  <a:srgbClr val="FF0000"/>
                </a:solidFill>
              </a:rPr>
              <a:t>below one of its </a:t>
            </a:r>
            <a:r>
              <a:rPr lang="en-US" altLang="en-US" sz="2000" b="1" dirty="0"/>
              <a:t>corner</a:t>
            </a:r>
            <a:r>
              <a:rPr lang="en-US" altLang="en-US" sz="2000" b="1" dirty="0">
                <a:solidFill>
                  <a:srgbClr val="FF0000"/>
                </a:solidFill>
              </a:rPr>
              <a:t>.</a:t>
            </a:r>
          </a:p>
        </p:txBody>
      </p:sp>
    </p:spTree>
    <p:extLst>
      <p:ext uri="{BB962C8B-B14F-4D97-AF65-F5344CB8AC3E}">
        <p14:creationId xmlns:p14="http://schemas.microsoft.com/office/powerpoint/2010/main" val="12732174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4" descr="Rectangu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447289"/>
            <a:ext cx="6313488" cy="60674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9259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2875" y="115888"/>
            <a:ext cx="3782739" cy="40011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406400" indent="-406400">
              <a:spcBef>
                <a:spcPct val="0"/>
              </a:spcBef>
              <a:buFontTx/>
              <a:buNone/>
              <a:defRPr sz="2000" b="1" u="sng">
                <a:solidFill>
                  <a:schemeClr val="tx2"/>
                </a:solidFill>
                <a:latin typeface="Arial" pitchFamily="34" charset="0"/>
                <a:cs typeface="Arial" pitchFamily="34" charset="0"/>
              </a:defRPr>
            </a:lvl1pPr>
            <a:lvl2pPr marL="520700" indent="-285750" algn="r" eaLnBrk="0" hangingPunct="0">
              <a:spcBef>
                <a:spcPct val="20000"/>
              </a:spcBef>
              <a:buChar char="–"/>
              <a:defRPr sz="2800">
                <a:latin typeface="Arial" pitchFamily="34" charset="0"/>
                <a:cs typeface="Arial" pitchFamily="34" charset="0"/>
              </a:defRPr>
            </a:lvl2pPr>
            <a:lvl3pPr marL="1143000" indent="-228600" algn="r" eaLnBrk="0" hangingPunct="0">
              <a:spcBef>
                <a:spcPct val="20000"/>
              </a:spcBef>
              <a:buChar char="•"/>
              <a:defRPr sz="2400">
                <a:latin typeface="Arial" pitchFamily="34" charset="0"/>
                <a:cs typeface="Arial" pitchFamily="34" charset="0"/>
              </a:defRPr>
            </a:lvl3pPr>
            <a:lvl4pPr marL="1600200" indent="-228600" algn="r" eaLnBrk="0" hangingPunct="0">
              <a:spcBef>
                <a:spcPct val="20000"/>
              </a:spcBef>
              <a:buChar char="–"/>
              <a:defRPr sz="2000">
                <a:latin typeface="Arial" pitchFamily="34" charset="0"/>
                <a:cs typeface="Arial" pitchFamily="34" charset="0"/>
              </a:defRPr>
            </a:lvl4pPr>
            <a:lvl5pPr marL="2057400" indent="-228600" algn="r" eaLnBrk="0" hangingPunct="0">
              <a:spcBef>
                <a:spcPct val="20000"/>
              </a:spcBef>
              <a:buChar char="»"/>
              <a:defRPr sz="2000">
                <a:latin typeface="Arial" pitchFamily="34" charset="0"/>
                <a:cs typeface="Arial" pitchFamily="34" charset="0"/>
              </a:defRPr>
            </a:lvl5pPr>
            <a:lvl6pPr marL="2514600" indent="-228600" algn="r" rtl="1" eaLnBrk="0" fontAlgn="base" hangingPunct="0">
              <a:spcBef>
                <a:spcPct val="20000"/>
              </a:spcBef>
              <a:spcAft>
                <a:spcPct val="0"/>
              </a:spcAft>
              <a:buChar char="»"/>
              <a:defRPr sz="2000">
                <a:latin typeface="Arial" pitchFamily="34" charset="0"/>
                <a:cs typeface="Arial" pitchFamily="34" charset="0"/>
              </a:defRPr>
            </a:lvl6pPr>
            <a:lvl7pPr marL="2971800" indent="-228600" algn="r" rtl="1" eaLnBrk="0" fontAlgn="base" hangingPunct="0">
              <a:spcBef>
                <a:spcPct val="20000"/>
              </a:spcBef>
              <a:spcAft>
                <a:spcPct val="0"/>
              </a:spcAft>
              <a:buChar char="»"/>
              <a:defRPr sz="2000">
                <a:latin typeface="Arial" pitchFamily="34" charset="0"/>
                <a:cs typeface="Arial" pitchFamily="34" charset="0"/>
              </a:defRPr>
            </a:lvl7pPr>
            <a:lvl8pPr marL="3429000" indent="-228600" algn="r" rtl="1" eaLnBrk="0" fontAlgn="base" hangingPunct="0">
              <a:spcBef>
                <a:spcPct val="20000"/>
              </a:spcBef>
              <a:spcAft>
                <a:spcPct val="0"/>
              </a:spcAft>
              <a:buChar char="»"/>
              <a:defRPr sz="2000">
                <a:latin typeface="Arial" pitchFamily="34" charset="0"/>
                <a:cs typeface="Arial" pitchFamily="34" charset="0"/>
              </a:defRPr>
            </a:lvl8pPr>
            <a:lvl9pPr marL="3886200" indent="-228600" algn="r" rtl="1" eaLnBrk="0" fontAlgn="base" hangingPunct="0">
              <a:spcBef>
                <a:spcPct val="20000"/>
              </a:spcBef>
              <a:spcAft>
                <a:spcPct val="0"/>
              </a:spcAft>
              <a:buChar char="»"/>
              <a:defRPr sz="2000">
                <a:latin typeface="Arial" pitchFamily="34" charset="0"/>
                <a:cs typeface="Arial" pitchFamily="34" charset="0"/>
              </a:defRPr>
            </a:lvl9pPr>
          </a:lstStyle>
          <a:p>
            <a:r>
              <a:rPr lang="en-US" altLang="en-US" dirty="0" err="1"/>
              <a:t>Newmark’s</a:t>
            </a:r>
            <a:r>
              <a:rPr lang="en-US" altLang="en-US" dirty="0"/>
              <a:t> Influence Chart</a:t>
            </a:r>
          </a:p>
        </p:txBody>
      </p:sp>
      <p:pic>
        <p:nvPicPr>
          <p:cNvPr id="6" name="Picture 5"/>
          <p:cNvPicPr>
            <a:picLocks noChangeAspect="1"/>
          </p:cNvPicPr>
          <p:nvPr/>
        </p:nvPicPr>
        <p:blipFill>
          <a:blip r:embed="rId2"/>
          <a:stretch>
            <a:fillRect/>
          </a:stretch>
        </p:blipFill>
        <p:spPr>
          <a:xfrm>
            <a:off x="2370131" y="756870"/>
            <a:ext cx="3874327" cy="5782043"/>
          </a:xfrm>
          <a:prstGeom prst="rect">
            <a:avLst/>
          </a:prstGeom>
          <a:ln w="28575">
            <a:solidFill>
              <a:schemeClr val="tx1"/>
            </a:solidFill>
          </a:ln>
        </p:spPr>
      </p:pic>
    </p:spTree>
    <p:extLst>
      <p:ext uri="{BB962C8B-B14F-4D97-AF65-F5344CB8AC3E}">
        <p14:creationId xmlns:p14="http://schemas.microsoft.com/office/powerpoint/2010/main" val="18240977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3326523" y="491535"/>
            <a:ext cx="2036379" cy="521882"/>
          </a:xfrm>
          <a:prstGeom prst="rect">
            <a:avLst/>
          </a:prstGeom>
        </p:spPr>
        <p:txBody>
          <a:bodyPr anchor="ctr"/>
          <a:lstStyle/>
          <a:p>
            <a:pPr algn="ctr" eaLnBrk="1" fontAlgn="auto" hangingPunct="1">
              <a:spcBef>
                <a:spcPts val="0"/>
              </a:spcBef>
              <a:spcAft>
                <a:spcPts val="0"/>
              </a:spcAft>
              <a:defRPr/>
            </a:pPr>
            <a:r>
              <a:rPr lang="en-US" sz="4800" b="1" u="sng" dirty="0">
                <a:solidFill>
                  <a:srgbClr val="00B0F0"/>
                </a:solidFill>
                <a:effectLst>
                  <a:outerShdw blurRad="38100" dist="38100" dir="2700000" algn="tl">
                    <a:srgbClr val="000000">
                      <a:alpha val="43137"/>
                    </a:srgbClr>
                  </a:outerShdw>
                </a:effectLst>
                <a:latin typeface="+mn-lt"/>
                <a:cs typeface="Times New Roman" pitchFamily="18" charset="0"/>
              </a:rPr>
              <a:t>Topics</a:t>
            </a:r>
            <a:endParaRPr lang="en-US" sz="4800" b="1" u="sng" dirty="0">
              <a:solidFill>
                <a:srgbClr val="00B0F0"/>
              </a:solidFill>
              <a:effectLst>
                <a:outerShdw blurRad="38100" dist="38100" dir="2700000" algn="tl">
                  <a:srgbClr val="000000">
                    <a:alpha val="43137"/>
                  </a:srgbClr>
                </a:outerShdw>
              </a:effectLst>
              <a:latin typeface="+mn-lt"/>
              <a:cs typeface="Tahoma" pitchFamily="34" charset="0"/>
            </a:endParaRPr>
          </a:p>
        </p:txBody>
      </p:sp>
      <p:sp>
        <p:nvSpPr>
          <p:cNvPr id="8" name="Rectangle 7"/>
          <p:cNvSpPr/>
          <p:nvPr/>
        </p:nvSpPr>
        <p:spPr>
          <a:xfrm>
            <a:off x="0" y="0"/>
            <a:ext cx="9144000" cy="3048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0" y="300038"/>
            <a:ext cx="9144000" cy="152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Content Placeholder 2"/>
          <p:cNvSpPr>
            <a:spLocks noGrp="1"/>
          </p:cNvSpPr>
          <p:nvPr>
            <p:ph idx="1"/>
          </p:nvPr>
        </p:nvSpPr>
        <p:spPr>
          <a:xfrm>
            <a:off x="642028" y="1308022"/>
            <a:ext cx="8155131" cy="6007178"/>
          </a:xfrm>
          <a:ln>
            <a:miter lim="800000"/>
            <a:headEnd/>
            <a:tailEnd/>
          </a:ln>
        </p:spPr>
        <p:txBody>
          <a:bodyPr vert="horz" lIns="91440" tIns="45720" rIns="91440" bIns="45720" rtlCol="0">
            <a:noAutofit/>
          </a:bodyPr>
          <a:lstStyle/>
          <a:p>
            <a:pPr marL="539750" indent="-357188">
              <a:lnSpc>
                <a:spcPct val="120000"/>
              </a:lnSpc>
              <a:spcBef>
                <a:spcPts val="0"/>
              </a:spcBef>
              <a:buFont typeface="Wingdings" pitchFamily="2" charset="2"/>
              <a:buChar char="q"/>
            </a:pPr>
            <a:r>
              <a:rPr lang="en-US" sz="2400" b="1" dirty="0" smtClean="0"/>
              <a:t>INTRODUCTION </a:t>
            </a:r>
          </a:p>
          <a:p>
            <a:pPr marL="539750" indent="-357188">
              <a:lnSpc>
                <a:spcPct val="120000"/>
              </a:lnSpc>
              <a:spcBef>
                <a:spcPts val="0"/>
              </a:spcBef>
              <a:buFont typeface="Wingdings" pitchFamily="2" charset="2"/>
              <a:buChar char="q"/>
            </a:pPr>
            <a:r>
              <a:rPr lang="en-US" sz="2400" b="1" dirty="0" smtClean="0"/>
              <a:t>ELASTIC SETTLEMENT</a:t>
            </a:r>
          </a:p>
          <a:p>
            <a:pPr marL="539750" indent="-19050">
              <a:lnSpc>
                <a:spcPct val="120000"/>
              </a:lnSpc>
              <a:spcBef>
                <a:spcPts val="0"/>
              </a:spcBef>
            </a:pPr>
            <a:r>
              <a:rPr lang="en-US" sz="2400" b="1" dirty="0"/>
              <a:t>Stress distribution in soil masses</a:t>
            </a:r>
          </a:p>
          <a:p>
            <a:pPr marL="539750" indent="-357188">
              <a:lnSpc>
                <a:spcPct val="120000"/>
              </a:lnSpc>
              <a:spcBef>
                <a:spcPts val="0"/>
              </a:spcBef>
              <a:buFont typeface="Wingdings" pitchFamily="2" charset="2"/>
              <a:buChar char="q"/>
            </a:pPr>
            <a:r>
              <a:rPr lang="en-US" sz="2400" b="1" dirty="0" smtClean="0">
                <a:solidFill>
                  <a:srgbClr val="FF0000"/>
                </a:solidFill>
              </a:rPr>
              <a:t>CONSOLIDATION SETTLEMENT</a:t>
            </a:r>
          </a:p>
          <a:p>
            <a:pPr marL="539750" indent="-19050">
              <a:lnSpc>
                <a:spcPct val="120000"/>
              </a:lnSpc>
              <a:spcBef>
                <a:spcPts val="0"/>
              </a:spcBef>
            </a:pPr>
            <a:r>
              <a:rPr lang="en-US" sz="2400" b="1" dirty="0"/>
              <a:t>Fundamentals of consolidation</a:t>
            </a:r>
          </a:p>
          <a:p>
            <a:pPr marL="539750" indent="-19050">
              <a:lnSpc>
                <a:spcPct val="120000"/>
              </a:lnSpc>
              <a:spcBef>
                <a:spcPts val="0"/>
              </a:spcBef>
            </a:pPr>
            <a:r>
              <a:rPr lang="en-US" sz="2400" b="1" dirty="0"/>
              <a:t>Calculation of One-Dimensional Consolidation Settlement</a:t>
            </a:r>
          </a:p>
          <a:p>
            <a:pPr marL="539750" indent="-19050">
              <a:lnSpc>
                <a:spcPct val="120000"/>
              </a:lnSpc>
              <a:spcBef>
                <a:spcPts val="0"/>
              </a:spcBef>
            </a:pPr>
            <a:r>
              <a:rPr lang="en-US" sz="2400" b="1" dirty="0"/>
              <a:t>One-dimensional Laboratory Consolidation </a:t>
            </a:r>
            <a:r>
              <a:rPr lang="en-US" sz="2400" b="1" dirty="0" smtClean="0"/>
              <a:t>Test</a:t>
            </a:r>
          </a:p>
          <a:p>
            <a:pPr marL="630238" indent="-109538">
              <a:lnSpc>
                <a:spcPct val="120000"/>
              </a:lnSpc>
              <a:spcBef>
                <a:spcPts val="0"/>
              </a:spcBef>
              <a:buClr>
                <a:schemeClr val="tx1"/>
              </a:buClr>
            </a:pPr>
            <a:r>
              <a:rPr lang="en-US" sz="2400" b="1" dirty="0"/>
              <a:t>Calculation of Settlement from One-Dimensional Primary  Consolidation</a:t>
            </a:r>
          </a:p>
          <a:p>
            <a:pPr marL="539750" indent="-357188">
              <a:lnSpc>
                <a:spcPct val="120000"/>
              </a:lnSpc>
              <a:spcBef>
                <a:spcPts val="0"/>
              </a:spcBef>
              <a:buFont typeface="Wingdings" pitchFamily="2" charset="2"/>
              <a:buChar char="q"/>
            </a:pPr>
            <a:r>
              <a:rPr lang="en-US" sz="2400" b="1" dirty="0" smtClean="0"/>
              <a:t>TIME RATE OF CONSOLIDATION SETTLEMENT</a:t>
            </a:r>
          </a:p>
          <a:p>
            <a:pPr marL="630238" indent="-109538">
              <a:lnSpc>
                <a:spcPct val="120000"/>
              </a:lnSpc>
              <a:spcBef>
                <a:spcPts val="0"/>
              </a:spcBef>
              <a:buClr>
                <a:schemeClr val="tx1"/>
              </a:buClr>
            </a:pPr>
            <a:r>
              <a:rPr lang="en-US" sz="2400" b="1" dirty="0"/>
              <a:t>1-D theory of consolidation </a:t>
            </a:r>
          </a:p>
          <a:p>
            <a:pPr marL="539750" indent="-357188">
              <a:lnSpc>
                <a:spcPct val="120000"/>
              </a:lnSpc>
              <a:spcBef>
                <a:spcPts val="0"/>
              </a:spcBef>
              <a:buFont typeface="Wingdings" pitchFamily="2" charset="2"/>
              <a:buChar char="q"/>
            </a:pPr>
            <a:r>
              <a:rPr lang="en-US" sz="2400" b="1" dirty="0" smtClean="0"/>
              <a:t>SECONDARY CONSOLIDATION SETTLEMENT</a:t>
            </a:r>
            <a:endParaRPr lang="en-US" sz="2400" b="1" dirty="0"/>
          </a:p>
        </p:txBody>
      </p:sp>
    </p:spTree>
    <p:extLst>
      <p:ext uri="{BB962C8B-B14F-4D97-AF65-F5344CB8AC3E}">
        <p14:creationId xmlns:p14="http://schemas.microsoft.com/office/powerpoint/2010/main" val="2070982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3326523" y="491535"/>
            <a:ext cx="2036379" cy="521882"/>
          </a:xfrm>
          <a:prstGeom prst="rect">
            <a:avLst/>
          </a:prstGeom>
        </p:spPr>
        <p:txBody>
          <a:bodyPr anchor="ctr"/>
          <a:lstStyle/>
          <a:p>
            <a:pPr algn="ctr" eaLnBrk="1" fontAlgn="auto" hangingPunct="1">
              <a:spcBef>
                <a:spcPts val="0"/>
              </a:spcBef>
              <a:spcAft>
                <a:spcPts val="0"/>
              </a:spcAft>
              <a:defRPr/>
            </a:pPr>
            <a:r>
              <a:rPr lang="en-US" sz="4800" b="1" u="sng" dirty="0">
                <a:solidFill>
                  <a:srgbClr val="00B0F0"/>
                </a:solidFill>
                <a:effectLst>
                  <a:outerShdw blurRad="38100" dist="38100" dir="2700000" algn="tl">
                    <a:srgbClr val="000000">
                      <a:alpha val="43137"/>
                    </a:srgbClr>
                  </a:outerShdw>
                </a:effectLst>
                <a:latin typeface="+mn-lt"/>
                <a:cs typeface="Times New Roman" pitchFamily="18" charset="0"/>
              </a:rPr>
              <a:t>Topics</a:t>
            </a:r>
            <a:endParaRPr lang="en-US" sz="4800" b="1" u="sng" dirty="0">
              <a:solidFill>
                <a:srgbClr val="00B0F0"/>
              </a:solidFill>
              <a:effectLst>
                <a:outerShdw blurRad="38100" dist="38100" dir="2700000" algn="tl">
                  <a:srgbClr val="000000">
                    <a:alpha val="43137"/>
                  </a:srgbClr>
                </a:outerShdw>
              </a:effectLst>
              <a:latin typeface="+mn-lt"/>
              <a:cs typeface="Tahoma" pitchFamily="34" charset="0"/>
            </a:endParaRPr>
          </a:p>
        </p:txBody>
      </p:sp>
      <p:sp>
        <p:nvSpPr>
          <p:cNvPr id="8" name="Rectangle 7"/>
          <p:cNvSpPr/>
          <p:nvPr/>
        </p:nvSpPr>
        <p:spPr>
          <a:xfrm>
            <a:off x="0" y="0"/>
            <a:ext cx="9144000" cy="3048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0" y="300038"/>
            <a:ext cx="9144000" cy="152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Content Placeholder 2"/>
          <p:cNvSpPr>
            <a:spLocks noGrp="1"/>
          </p:cNvSpPr>
          <p:nvPr>
            <p:ph idx="1"/>
          </p:nvPr>
        </p:nvSpPr>
        <p:spPr>
          <a:xfrm>
            <a:off x="642028" y="1308022"/>
            <a:ext cx="8155131" cy="6007178"/>
          </a:xfrm>
          <a:ln>
            <a:miter lim="800000"/>
            <a:headEnd/>
            <a:tailEnd/>
          </a:ln>
        </p:spPr>
        <p:txBody>
          <a:bodyPr vert="horz" lIns="91440" tIns="45720" rIns="91440" bIns="45720" rtlCol="0">
            <a:noAutofit/>
          </a:bodyPr>
          <a:lstStyle/>
          <a:p>
            <a:pPr marL="539750" indent="-357188">
              <a:lnSpc>
                <a:spcPct val="120000"/>
              </a:lnSpc>
              <a:spcBef>
                <a:spcPts val="0"/>
              </a:spcBef>
              <a:buFont typeface="Wingdings" pitchFamily="2" charset="2"/>
              <a:buChar char="q"/>
            </a:pPr>
            <a:r>
              <a:rPr lang="en-US" sz="2400" b="1" dirty="0" smtClean="0"/>
              <a:t>INTRODUCTION </a:t>
            </a:r>
          </a:p>
          <a:p>
            <a:pPr marL="539750" indent="-357188">
              <a:lnSpc>
                <a:spcPct val="120000"/>
              </a:lnSpc>
              <a:spcBef>
                <a:spcPts val="0"/>
              </a:spcBef>
              <a:buFont typeface="Wingdings" pitchFamily="2" charset="2"/>
              <a:buChar char="q"/>
            </a:pPr>
            <a:r>
              <a:rPr lang="en-US" sz="2400" b="1" dirty="0" smtClean="0"/>
              <a:t>ELASTIC SETTLEMENT</a:t>
            </a:r>
          </a:p>
          <a:p>
            <a:pPr marL="539750" indent="-19050">
              <a:lnSpc>
                <a:spcPct val="120000"/>
              </a:lnSpc>
              <a:spcBef>
                <a:spcPts val="0"/>
              </a:spcBef>
            </a:pPr>
            <a:r>
              <a:rPr lang="en-US" sz="2400" b="1" dirty="0"/>
              <a:t>Stress distribution in soil masses</a:t>
            </a:r>
          </a:p>
          <a:p>
            <a:pPr marL="539750" indent="-357188">
              <a:lnSpc>
                <a:spcPct val="120000"/>
              </a:lnSpc>
              <a:spcBef>
                <a:spcPts val="0"/>
              </a:spcBef>
              <a:buFont typeface="Wingdings" pitchFamily="2" charset="2"/>
              <a:buChar char="q"/>
            </a:pPr>
            <a:r>
              <a:rPr lang="en-US" sz="2400" b="1" dirty="0" smtClean="0"/>
              <a:t>CONSOLIDATION SETTLEMENT</a:t>
            </a:r>
          </a:p>
          <a:p>
            <a:pPr marL="539750" indent="-19050">
              <a:lnSpc>
                <a:spcPct val="120000"/>
              </a:lnSpc>
              <a:spcBef>
                <a:spcPts val="0"/>
              </a:spcBef>
            </a:pPr>
            <a:r>
              <a:rPr lang="en-US" sz="2400" b="1" dirty="0"/>
              <a:t>Fundamentals of consolidation</a:t>
            </a:r>
          </a:p>
          <a:p>
            <a:pPr marL="539750" indent="-19050">
              <a:lnSpc>
                <a:spcPct val="120000"/>
              </a:lnSpc>
              <a:spcBef>
                <a:spcPts val="0"/>
              </a:spcBef>
            </a:pPr>
            <a:r>
              <a:rPr lang="en-US" sz="2400" b="1" dirty="0"/>
              <a:t>Calculation of One-Dimensional Consolidation Settlement</a:t>
            </a:r>
          </a:p>
          <a:p>
            <a:pPr marL="539750" indent="-19050">
              <a:lnSpc>
                <a:spcPct val="120000"/>
              </a:lnSpc>
              <a:spcBef>
                <a:spcPts val="0"/>
              </a:spcBef>
            </a:pPr>
            <a:r>
              <a:rPr lang="en-US" sz="2400" b="1" dirty="0"/>
              <a:t>One-dimensional Laboratory Consolidation </a:t>
            </a:r>
            <a:r>
              <a:rPr lang="en-US" sz="2400" b="1" dirty="0" smtClean="0"/>
              <a:t>Test</a:t>
            </a:r>
          </a:p>
          <a:p>
            <a:pPr marL="630238" indent="-109538">
              <a:lnSpc>
                <a:spcPct val="120000"/>
              </a:lnSpc>
              <a:spcBef>
                <a:spcPts val="0"/>
              </a:spcBef>
              <a:buClr>
                <a:schemeClr val="tx1"/>
              </a:buClr>
            </a:pPr>
            <a:r>
              <a:rPr lang="en-US" sz="2400" b="1" dirty="0"/>
              <a:t>Calculation of Settlement from One-Dimensional Primary  Consolidation</a:t>
            </a:r>
          </a:p>
          <a:p>
            <a:pPr marL="539750" indent="-357188">
              <a:lnSpc>
                <a:spcPct val="120000"/>
              </a:lnSpc>
              <a:spcBef>
                <a:spcPts val="0"/>
              </a:spcBef>
              <a:buFont typeface="Wingdings" pitchFamily="2" charset="2"/>
              <a:buChar char="q"/>
            </a:pPr>
            <a:r>
              <a:rPr lang="en-US" sz="2400" b="1" dirty="0" smtClean="0"/>
              <a:t>TIME RATE OF CONSOLIDATION SETTLEMENT</a:t>
            </a:r>
          </a:p>
          <a:p>
            <a:pPr marL="630238" indent="-109538">
              <a:lnSpc>
                <a:spcPct val="120000"/>
              </a:lnSpc>
              <a:spcBef>
                <a:spcPts val="0"/>
              </a:spcBef>
              <a:buClr>
                <a:schemeClr val="tx1"/>
              </a:buClr>
            </a:pPr>
            <a:r>
              <a:rPr lang="en-US" sz="2400" b="1" dirty="0"/>
              <a:t>1-D theory of consolidation </a:t>
            </a:r>
          </a:p>
          <a:p>
            <a:pPr marL="539750" indent="-357188">
              <a:lnSpc>
                <a:spcPct val="120000"/>
              </a:lnSpc>
              <a:spcBef>
                <a:spcPts val="0"/>
              </a:spcBef>
              <a:buFont typeface="Wingdings" pitchFamily="2" charset="2"/>
              <a:buChar char="q"/>
            </a:pPr>
            <a:r>
              <a:rPr lang="en-US" sz="2400" b="1" dirty="0" smtClean="0"/>
              <a:t>SECONDARY CONSOLIDATION SETTLEMENT</a:t>
            </a:r>
            <a:endParaRPr lang="en-US" sz="2400" b="1" dirty="0"/>
          </a:p>
        </p:txBody>
      </p:sp>
    </p:spTree>
    <p:extLst>
      <p:ext uri="{BB962C8B-B14F-4D97-AF65-F5344CB8AC3E}">
        <p14:creationId xmlns:p14="http://schemas.microsoft.com/office/powerpoint/2010/main" val="1214556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3326523" y="491535"/>
            <a:ext cx="2036379" cy="521882"/>
          </a:xfrm>
          <a:prstGeom prst="rect">
            <a:avLst/>
          </a:prstGeom>
        </p:spPr>
        <p:txBody>
          <a:bodyPr anchor="ctr"/>
          <a:lstStyle/>
          <a:p>
            <a:pPr algn="ctr" eaLnBrk="1" fontAlgn="auto" hangingPunct="1">
              <a:spcBef>
                <a:spcPts val="0"/>
              </a:spcBef>
              <a:spcAft>
                <a:spcPts val="0"/>
              </a:spcAft>
              <a:defRPr/>
            </a:pPr>
            <a:r>
              <a:rPr lang="en-US" sz="4800" b="1" u="sng" dirty="0">
                <a:solidFill>
                  <a:srgbClr val="00B0F0"/>
                </a:solidFill>
                <a:effectLst>
                  <a:outerShdw blurRad="38100" dist="38100" dir="2700000" algn="tl">
                    <a:srgbClr val="000000">
                      <a:alpha val="43137"/>
                    </a:srgbClr>
                  </a:outerShdw>
                </a:effectLst>
                <a:latin typeface="+mn-lt"/>
                <a:cs typeface="Times New Roman" pitchFamily="18" charset="0"/>
              </a:rPr>
              <a:t>Topics</a:t>
            </a:r>
            <a:endParaRPr lang="en-US" sz="4800" b="1" u="sng" dirty="0">
              <a:solidFill>
                <a:srgbClr val="00B0F0"/>
              </a:solidFill>
              <a:effectLst>
                <a:outerShdw blurRad="38100" dist="38100" dir="2700000" algn="tl">
                  <a:srgbClr val="000000">
                    <a:alpha val="43137"/>
                  </a:srgbClr>
                </a:outerShdw>
              </a:effectLst>
              <a:latin typeface="+mn-lt"/>
              <a:cs typeface="Tahoma" pitchFamily="34" charset="0"/>
            </a:endParaRPr>
          </a:p>
        </p:txBody>
      </p:sp>
      <p:sp>
        <p:nvSpPr>
          <p:cNvPr id="8" name="Rectangle 7"/>
          <p:cNvSpPr/>
          <p:nvPr/>
        </p:nvSpPr>
        <p:spPr>
          <a:xfrm>
            <a:off x="0" y="0"/>
            <a:ext cx="9144000" cy="3048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0" y="300038"/>
            <a:ext cx="9144000" cy="152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Content Placeholder 2"/>
          <p:cNvSpPr>
            <a:spLocks noGrp="1"/>
          </p:cNvSpPr>
          <p:nvPr>
            <p:ph idx="1"/>
          </p:nvPr>
        </p:nvSpPr>
        <p:spPr>
          <a:xfrm>
            <a:off x="642028" y="1308022"/>
            <a:ext cx="8155131" cy="6007178"/>
          </a:xfrm>
          <a:ln>
            <a:miter lim="800000"/>
            <a:headEnd/>
            <a:tailEnd/>
          </a:ln>
        </p:spPr>
        <p:txBody>
          <a:bodyPr vert="horz" lIns="91440" tIns="45720" rIns="91440" bIns="45720" rtlCol="0">
            <a:noAutofit/>
          </a:bodyPr>
          <a:lstStyle/>
          <a:p>
            <a:pPr marL="539750" indent="-357188">
              <a:lnSpc>
                <a:spcPct val="120000"/>
              </a:lnSpc>
              <a:spcBef>
                <a:spcPts val="0"/>
              </a:spcBef>
              <a:buFont typeface="Wingdings" pitchFamily="2" charset="2"/>
              <a:buChar char="q"/>
            </a:pPr>
            <a:r>
              <a:rPr lang="en-US" sz="2400" b="1" dirty="0" smtClean="0"/>
              <a:t>INTRODUCTION </a:t>
            </a:r>
          </a:p>
          <a:p>
            <a:pPr marL="539750" indent="-357188">
              <a:lnSpc>
                <a:spcPct val="120000"/>
              </a:lnSpc>
              <a:spcBef>
                <a:spcPts val="0"/>
              </a:spcBef>
              <a:buFont typeface="Wingdings" pitchFamily="2" charset="2"/>
              <a:buChar char="q"/>
            </a:pPr>
            <a:r>
              <a:rPr lang="en-US" sz="2400" b="1" dirty="0" smtClean="0"/>
              <a:t>ELASTIC SETTLEMENT</a:t>
            </a:r>
          </a:p>
          <a:p>
            <a:pPr marL="539750" indent="-19050">
              <a:lnSpc>
                <a:spcPct val="120000"/>
              </a:lnSpc>
              <a:spcBef>
                <a:spcPts val="0"/>
              </a:spcBef>
            </a:pPr>
            <a:r>
              <a:rPr lang="en-US" sz="2400" b="1" dirty="0"/>
              <a:t>Stress distribution in soil masses</a:t>
            </a:r>
          </a:p>
          <a:p>
            <a:pPr marL="539750" indent="-357188">
              <a:lnSpc>
                <a:spcPct val="120000"/>
              </a:lnSpc>
              <a:spcBef>
                <a:spcPts val="0"/>
              </a:spcBef>
              <a:buFont typeface="Wingdings" pitchFamily="2" charset="2"/>
              <a:buChar char="q"/>
            </a:pPr>
            <a:r>
              <a:rPr lang="en-US" sz="2400" b="1" dirty="0" smtClean="0">
                <a:solidFill>
                  <a:srgbClr val="FF0000"/>
                </a:solidFill>
              </a:rPr>
              <a:t>CONSOLIDATION SETTLEMENT</a:t>
            </a:r>
          </a:p>
          <a:p>
            <a:pPr marL="539750" indent="-19050">
              <a:lnSpc>
                <a:spcPct val="120000"/>
              </a:lnSpc>
              <a:spcBef>
                <a:spcPts val="0"/>
              </a:spcBef>
            </a:pPr>
            <a:r>
              <a:rPr lang="en-US" sz="2400" b="1" dirty="0">
                <a:solidFill>
                  <a:srgbClr val="000099"/>
                </a:solidFill>
              </a:rPr>
              <a:t>Fundamentals of consolidation</a:t>
            </a:r>
          </a:p>
          <a:p>
            <a:pPr marL="539750" indent="-19050">
              <a:lnSpc>
                <a:spcPct val="120000"/>
              </a:lnSpc>
              <a:spcBef>
                <a:spcPts val="0"/>
              </a:spcBef>
            </a:pPr>
            <a:r>
              <a:rPr lang="en-US" sz="2400" b="1" dirty="0"/>
              <a:t>Calculation of One-Dimensional Consolidation Settlement </a:t>
            </a:r>
            <a:r>
              <a:rPr lang="en-US" sz="2400" b="1" dirty="0" smtClean="0"/>
              <a:t>One-dimensional </a:t>
            </a:r>
            <a:r>
              <a:rPr lang="en-US" sz="2400" b="1" dirty="0"/>
              <a:t>Laboratory Consolidation </a:t>
            </a:r>
            <a:r>
              <a:rPr lang="en-US" sz="2400" b="1" dirty="0" smtClean="0"/>
              <a:t>Test</a:t>
            </a:r>
          </a:p>
          <a:p>
            <a:pPr marL="630238" indent="-109538">
              <a:lnSpc>
                <a:spcPct val="120000"/>
              </a:lnSpc>
              <a:spcBef>
                <a:spcPts val="0"/>
              </a:spcBef>
              <a:buClr>
                <a:schemeClr val="tx1"/>
              </a:buClr>
            </a:pPr>
            <a:r>
              <a:rPr lang="en-US" sz="2400" b="1" dirty="0"/>
              <a:t>Calculation of Settlement from One-Dimensional Primary  Consolidation</a:t>
            </a:r>
          </a:p>
          <a:p>
            <a:pPr marL="539750" indent="-357188">
              <a:lnSpc>
                <a:spcPct val="120000"/>
              </a:lnSpc>
              <a:spcBef>
                <a:spcPts val="0"/>
              </a:spcBef>
              <a:buFont typeface="Wingdings" pitchFamily="2" charset="2"/>
              <a:buChar char="q"/>
            </a:pPr>
            <a:r>
              <a:rPr lang="en-US" sz="2400" b="1" dirty="0" smtClean="0"/>
              <a:t>TIME RATE OF CONSOLIDATION SETTLEMENT</a:t>
            </a:r>
          </a:p>
          <a:p>
            <a:pPr marL="630238" indent="-109538">
              <a:lnSpc>
                <a:spcPct val="120000"/>
              </a:lnSpc>
              <a:spcBef>
                <a:spcPts val="0"/>
              </a:spcBef>
              <a:buClr>
                <a:schemeClr val="tx1"/>
              </a:buClr>
            </a:pPr>
            <a:r>
              <a:rPr lang="en-US" sz="2400" b="1" dirty="0"/>
              <a:t>1-D theory of consolidation </a:t>
            </a:r>
          </a:p>
          <a:p>
            <a:pPr marL="539750" indent="-357188">
              <a:lnSpc>
                <a:spcPct val="120000"/>
              </a:lnSpc>
              <a:spcBef>
                <a:spcPts val="0"/>
              </a:spcBef>
              <a:buFont typeface="Wingdings" pitchFamily="2" charset="2"/>
              <a:buChar char="q"/>
            </a:pPr>
            <a:r>
              <a:rPr lang="en-US" sz="2400" b="1" dirty="0" smtClean="0"/>
              <a:t>SECONDARY CONSOLIDATION SETTLEMENT</a:t>
            </a:r>
            <a:endParaRPr lang="en-US" sz="2400" b="1" dirty="0"/>
          </a:p>
        </p:txBody>
      </p:sp>
    </p:spTree>
    <p:extLst>
      <p:ext uri="{BB962C8B-B14F-4D97-AF65-F5344CB8AC3E}">
        <p14:creationId xmlns:p14="http://schemas.microsoft.com/office/powerpoint/2010/main" val="41211814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953" y="802427"/>
            <a:ext cx="8452932" cy="1200329"/>
          </a:xfrm>
          <a:prstGeom prst="rect">
            <a:avLst/>
          </a:prstGeom>
        </p:spPr>
        <p:txBody>
          <a:bodyPr wrap="square">
            <a:spAutoFit/>
          </a:bodyPr>
          <a:lstStyle/>
          <a:p>
            <a:pPr algn="just">
              <a:spcBef>
                <a:spcPct val="50000"/>
              </a:spcBef>
            </a:pPr>
            <a:r>
              <a:rPr lang="en-US" sz="2400" b="1" dirty="0"/>
              <a:t>Consolidation is the process of </a:t>
            </a:r>
            <a:r>
              <a:rPr lang="en-US" sz="2400" b="1" dirty="0">
                <a:solidFill>
                  <a:srgbClr val="7030A0"/>
                </a:solidFill>
              </a:rPr>
              <a:t>gradual</a:t>
            </a:r>
            <a:r>
              <a:rPr lang="en-US" sz="2400" b="1" dirty="0"/>
              <a:t> </a:t>
            </a:r>
            <a:r>
              <a:rPr lang="en-US" sz="2400" b="1" dirty="0">
                <a:solidFill>
                  <a:srgbClr val="7030A0"/>
                </a:solidFill>
              </a:rPr>
              <a:t>reduction</a:t>
            </a:r>
            <a:r>
              <a:rPr lang="en-US" sz="2400" b="1" dirty="0"/>
              <a:t> in </a:t>
            </a:r>
            <a:r>
              <a:rPr lang="en-US" sz="2400" b="1" dirty="0">
                <a:solidFill>
                  <a:srgbClr val="7030A0"/>
                </a:solidFill>
              </a:rPr>
              <a:t>volume</a:t>
            </a:r>
            <a:r>
              <a:rPr lang="en-US" sz="2400" b="1" dirty="0"/>
              <a:t> change of </a:t>
            </a:r>
            <a:r>
              <a:rPr lang="en-US" sz="2400" b="1" dirty="0">
                <a:solidFill>
                  <a:srgbClr val="7030A0"/>
                </a:solidFill>
              </a:rPr>
              <a:t>fully</a:t>
            </a:r>
            <a:r>
              <a:rPr lang="en-US" sz="2400" b="1" dirty="0"/>
              <a:t> saturated low permeability soils (</a:t>
            </a:r>
            <a:r>
              <a:rPr lang="en-US" sz="2400" b="1" dirty="0" smtClean="0"/>
              <a:t>clays &amp; silts) due </a:t>
            </a:r>
            <a:r>
              <a:rPr lang="en-US" sz="2400" b="1" dirty="0"/>
              <a:t>to the slow drainage </a:t>
            </a:r>
            <a:r>
              <a:rPr lang="en-US" sz="2400" b="1" dirty="0" smtClean="0"/>
              <a:t>(</a:t>
            </a:r>
            <a:r>
              <a:rPr lang="en-US" sz="2400" b="1" dirty="0" smtClean="0">
                <a:solidFill>
                  <a:srgbClr val="7030A0"/>
                </a:solidFill>
              </a:rPr>
              <a:t>expulsion</a:t>
            </a:r>
            <a:r>
              <a:rPr lang="en-US" sz="2400" b="1" dirty="0" smtClean="0"/>
              <a:t>) of </a:t>
            </a:r>
            <a:r>
              <a:rPr lang="en-US" sz="2400" b="1" dirty="0"/>
              <a:t>pore water from the </a:t>
            </a:r>
            <a:r>
              <a:rPr lang="en-US" sz="2400" b="1" dirty="0" smtClean="0"/>
              <a:t>voids. </a:t>
            </a:r>
            <a:endParaRPr lang="en-US" sz="2400" b="1" dirty="0"/>
          </a:p>
        </p:txBody>
      </p:sp>
      <p:sp>
        <p:nvSpPr>
          <p:cNvPr id="6" name="TextBox 5"/>
          <p:cNvSpPr txBox="1"/>
          <p:nvPr/>
        </p:nvSpPr>
        <p:spPr>
          <a:xfrm>
            <a:off x="179012" y="136238"/>
            <a:ext cx="4691221" cy="480131"/>
          </a:xfrm>
          <a:prstGeom prst="rect">
            <a:avLst/>
          </a:prstGeom>
          <a:solidFill>
            <a:schemeClr val="accent2">
              <a:lumMod val="40000"/>
              <a:lumOff val="60000"/>
            </a:schemeClr>
          </a:solidFill>
          <a:ln>
            <a:solidFill>
              <a:srgbClr val="FF0000"/>
            </a:solidFill>
          </a:ln>
        </p:spPr>
        <p:txBody>
          <a:bodyPr vert="horz" lIns="91440" tIns="45720" rIns="91440" bIns="45720" rtlCol="0">
            <a:noAutofit/>
          </a:bodyPr>
          <a:lstStyle>
            <a:defPPr>
              <a:defRPr lang="en-US"/>
            </a:defPPr>
            <a:lvl1pPr defTabSz="685800">
              <a:lnSpc>
                <a:spcPct val="90000"/>
              </a:lnSpc>
              <a:spcBef>
                <a:spcPts val="750"/>
              </a:spcBef>
              <a:buClr>
                <a:srgbClr val="0070C0"/>
              </a:buClr>
              <a:buFont typeface="Arial" panose="020B0604020202020204" pitchFamily="34" charset="0"/>
              <a:buNone/>
              <a:defRPr sz="2800" b="1" u="sng">
                <a:solidFill>
                  <a:srgbClr val="1C31FC"/>
                </a:solidFill>
              </a:defRPr>
            </a:lvl1pPr>
          </a:lstStyle>
          <a:p>
            <a:r>
              <a:rPr lang="en-US" dirty="0">
                <a:solidFill>
                  <a:schemeClr val="accent1">
                    <a:lumMod val="50000"/>
                  </a:schemeClr>
                </a:solidFill>
              </a:rPr>
              <a:t>CONSOLIDATION SETTLEMENT</a:t>
            </a:r>
          </a:p>
        </p:txBody>
      </p:sp>
      <p:sp>
        <p:nvSpPr>
          <p:cNvPr id="8" name="Rectangle 7"/>
          <p:cNvSpPr/>
          <p:nvPr/>
        </p:nvSpPr>
        <p:spPr>
          <a:xfrm>
            <a:off x="5889358" y="129458"/>
            <a:ext cx="2949464" cy="584775"/>
          </a:xfrm>
          <a:prstGeom prst="rect">
            <a:avLst/>
          </a:prstGeom>
          <a:solidFill>
            <a:schemeClr val="bg2">
              <a:lumMod val="90000"/>
            </a:schemeClr>
          </a:solidFill>
        </p:spPr>
        <p:txBody>
          <a:bodyPr wrap="square">
            <a:spAutoFit/>
          </a:bodyPr>
          <a:lstStyle/>
          <a:p>
            <a:r>
              <a:rPr lang="en-US" sz="3200" b="1" dirty="0" smtClean="0">
                <a:solidFill>
                  <a:srgbClr val="FF0000"/>
                </a:solidFill>
              </a:rPr>
              <a:t>S</a:t>
            </a:r>
            <a:r>
              <a:rPr lang="en-US" sz="3200" b="1" baseline="-25000" dirty="0" smtClean="0">
                <a:solidFill>
                  <a:srgbClr val="FF0000"/>
                </a:solidFill>
              </a:rPr>
              <a:t>T</a:t>
            </a:r>
            <a:r>
              <a:rPr lang="en-US" sz="3200" b="1" dirty="0" smtClean="0">
                <a:solidFill>
                  <a:srgbClr val="FF0000"/>
                </a:solidFill>
              </a:rPr>
              <a:t> = S</a:t>
            </a:r>
            <a:r>
              <a:rPr lang="en-US" sz="3200" b="1" baseline="-25000" dirty="0" smtClean="0">
                <a:solidFill>
                  <a:srgbClr val="FF0000"/>
                </a:solidFill>
              </a:rPr>
              <a:t>e</a:t>
            </a:r>
            <a:r>
              <a:rPr lang="en-US" sz="3200" b="1" dirty="0" smtClean="0">
                <a:solidFill>
                  <a:srgbClr val="FF0000"/>
                </a:solidFill>
              </a:rPr>
              <a:t>  +  </a:t>
            </a:r>
            <a:r>
              <a:rPr lang="en-US" sz="3200" b="1" dirty="0" err="1" smtClean="0">
                <a:solidFill>
                  <a:srgbClr val="FF0000"/>
                </a:solidFill>
              </a:rPr>
              <a:t>S</a:t>
            </a:r>
            <a:r>
              <a:rPr lang="en-US" sz="3200" b="1" baseline="-25000" dirty="0" err="1" smtClean="0">
                <a:solidFill>
                  <a:srgbClr val="FF0000"/>
                </a:solidFill>
              </a:rPr>
              <a:t>c</a:t>
            </a:r>
            <a:r>
              <a:rPr lang="en-US" sz="3200" b="1" dirty="0" smtClean="0">
                <a:solidFill>
                  <a:srgbClr val="FF0000"/>
                </a:solidFill>
              </a:rPr>
              <a:t> +  </a:t>
            </a:r>
            <a:r>
              <a:rPr lang="en-US" sz="3200" b="1" dirty="0" err="1" smtClean="0">
                <a:solidFill>
                  <a:srgbClr val="FF0000"/>
                </a:solidFill>
              </a:rPr>
              <a:t>S</a:t>
            </a:r>
            <a:r>
              <a:rPr lang="en-US" sz="3200" b="1" baseline="-25000" dirty="0" err="1" smtClean="0">
                <a:solidFill>
                  <a:srgbClr val="FF0000"/>
                </a:solidFill>
              </a:rPr>
              <a:t>s</a:t>
            </a:r>
            <a:endParaRPr lang="en-US" sz="3200" b="1" dirty="0">
              <a:solidFill>
                <a:srgbClr val="FF0000"/>
              </a:solidFill>
            </a:endParaRPr>
          </a:p>
        </p:txBody>
      </p:sp>
      <p:sp>
        <p:nvSpPr>
          <p:cNvPr id="10" name="Oval 9"/>
          <p:cNvSpPr/>
          <p:nvPr/>
        </p:nvSpPr>
        <p:spPr>
          <a:xfrm>
            <a:off x="7427528" y="135213"/>
            <a:ext cx="629866" cy="62986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79012" y="2059167"/>
            <a:ext cx="5578321" cy="584775"/>
          </a:xfrm>
          <a:prstGeom prst="rect">
            <a:avLst/>
          </a:prstGeom>
          <a:noFill/>
        </p:spPr>
        <p:txBody>
          <a:bodyPr wrap="square" rtlCol="0">
            <a:spAutoFit/>
          </a:bodyPr>
          <a:lstStyle>
            <a:defPPr>
              <a:defRPr lang="en-US"/>
            </a:defPPr>
            <a:lvl1pPr>
              <a:defRPr sz="3200" b="1" u="sng">
                <a:solidFill>
                  <a:srgbClr val="00B050"/>
                </a:solidFill>
              </a:defRPr>
            </a:lvl1pPr>
          </a:lstStyle>
          <a:p>
            <a:r>
              <a:rPr lang="en-US" dirty="0">
                <a:solidFill>
                  <a:srgbClr val="000099"/>
                </a:solidFill>
              </a:rPr>
              <a:t>Fundamentals of consolidation</a:t>
            </a:r>
          </a:p>
        </p:txBody>
      </p:sp>
      <p:sp>
        <p:nvSpPr>
          <p:cNvPr id="13" name="TextBox 12"/>
          <p:cNvSpPr txBox="1"/>
          <p:nvPr/>
        </p:nvSpPr>
        <p:spPr>
          <a:xfrm>
            <a:off x="343729" y="2492804"/>
            <a:ext cx="8288215" cy="1446550"/>
          </a:xfrm>
          <a:prstGeom prst="rect">
            <a:avLst/>
          </a:prstGeom>
          <a:noFill/>
        </p:spPr>
        <p:txBody>
          <a:bodyPr wrap="square" rtlCol="0">
            <a:spAutoFit/>
          </a:bodyPr>
          <a:lstStyle/>
          <a:p>
            <a:pPr marL="342900" indent="-342900" algn="just">
              <a:buFont typeface="Wingdings" panose="05000000000000000000" pitchFamily="2" charset="2"/>
              <a:buChar char="q"/>
            </a:pPr>
            <a:r>
              <a:rPr lang="en-US" sz="2200" b="1" dirty="0" smtClean="0"/>
              <a:t>When a soil layer is subjected to a compressive stress, such as during the construction of a structure, it will exhibit a certain amount of compression. This compression is achieved through a number of ways, including:</a:t>
            </a:r>
            <a:endParaRPr lang="en-US" sz="2200" b="1" dirty="0"/>
          </a:p>
        </p:txBody>
      </p:sp>
      <p:sp>
        <p:nvSpPr>
          <p:cNvPr id="14" name="TextBox 13"/>
          <p:cNvSpPr txBox="1"/>
          <p:nvPr/>
        </p:nvSpPr>
        <p:spPr>
          <a:xfrm>
            <a:off x="755048" y="3921570"/>
            <a:ext cx="5486400" cy="1107996"/>
          </a:xfrm>
          <a:prstGeom prst="rect">
            <a:avLst/>
          </a:prstGeom>
          <a:noFill/>
        </p:spPr>
        <p:txBody>
          <a:bodyPr wrap="square" rtlCol="0">
            <a:spAutoFit/>
          </a:bodyPr>
          <a:lstStyle/>
          <a:p>
            <a:pPr marL="236538" indent="-236538" algn="just">
              <a:buFont typeface="Arial" panose="020B0604020202020204" pitchFamily="34" charset="0"/>
              <a:buChar char="•"/>
            </a:pPr>
            <a:r>
              <a:rPr lang="en-US" sz="2200" b="1" dirty="0" smtClean="0">
                <a:solidFill>
                  <a:srgbClr val="00B050"/>
                </a:solidFill>
              </a:rPr>
              <a:t>Rearrangement of the soil solids</a:t>
            </a:r>
          </a:p>
          <a:p>
            <a:pPr marL="236538" indent="-236538" algn="just">
              <a:buFont typeface="Arial" panose="020B0604020202020204" pitchFamily="34" charset="0"/>
              <a:buChar char="•"/>
            </a:pPr>
            <a:r>
              <a:rPr lang="en-US" sz="2200" b="1" dirty="0" smtClean="0">
                <a:solidFill>
                  <a:srgbClr val="00B050"/>
                </a:solidFill>
              </a:rPr>
              <a:t>Bending of particles</a:t>
            </a:r>
          </a:p>
          <a:p>
            <a:pPr marL="236538" indent="-236538" algn="just">
              <a:buFont typeface="Arial" panose="020B0604020202020204" pitchFamily="34" charset="0"/>
              <a:buChar char="•"/>
            </a:pPr>
            <a:r>
              <a:rPr lang="en-US" sz="2200" b="1" dirty="0" smtClean="0">
                <a:solidFill>
                  <a:srgbClr val="00B050"/>
                </a:solidFill>
              </a:rPr>
              <a:t>Extrusion of the pore air and/or water</a:t>
            </a:r>
            <a:endParaRPr lang="en-US" sz="2200" b="1" dirty="0">
              <a:solidFill>
                <a:srgbClr val="00B050"/>
              </a:solidFill>
            </a:endParaRPr>
          </a:p>
        </p:txBody>
      </p:sp>
      <p:sp>
        <p:nvSpPr>
          <p:cNvPr id="15" name="TextBox 14"/>
          <p:cNvSpPr txBox="1"/>
          <p:nvPr/>
        </p:nvSpPr>
        <p:spPr>
          <a:xfrm>
            <a:off x="343729" y="5029566"/>
            <a:ext cx="7949380" cy="769441"/>
          </a:xfrm>
          <a:prstGeom prst="rect">
            <a:avLst/>
          </a:prstGeom>
          <a:noFill/>
        </p:spPr>
        <p:txBody>
          <a:bodyPr wrap="square" rtlCol="0">
            <a:spAutoFit/>
          </a:bodyPr>
          <a:lstStyle>
            <a:defPPr>
              <a:defRPr lang="en-US"/>
            </a:defPPr>
            <a:lvl1pPr marL="342900" indent="-342900" algn="just">
              <a:buFont typeface="Wingdings" panose="05000000000000000000" pitchFamily="2" charset="2"/>
              <a:buChar char="q"/>
              <a:defRPr sz="2400" b="1"/>
            </a:lvl1pPr>
          </a:lstStyle>
          <a:p>
            <a:r>
              <a:rPr lang="en-US" sz="2200" dirty="0"/>
              <a:t>If the soil is </a:t>
            </a:r>
            <a:r>
              <a:rPr lang="en-US" sz="2200" dirty="0">
                <a:solidFill>
                  <a:srgbClr val="FF0000"/>
                </a:solidFill>
              </a:rPr>
              <a:t>dry</a:t>
            </a:r>
            <a:r>
              <a:rPr lang="en-US" sz="2200" dirty="0"/>
              <a:t>, its </a:t>
            </a:r>
            <a:r>
              <a:rPr lang="en-US" sz="2200" dirty="0">
                <a:solidFill>
                  <a:srgbClr val="FF0000"/>
                </a:solidFill>
              </a:rPr>
              <a:t>voids</a:t>
            </a:r>
            <a:r>
              <a:rPr lang="en-US" sz="2200" dirty="0"/>
              <a:t> are filled with </a:t>
            </a:r>
            <a:r>
              <a:rPr lang="en-US" sz="2200" dirty="0">
                <a:solidFill>
                  <a:srgbClr val="FF0000"/>
                </a:solidFill>
              </a:rPr>
              <a:t>air</a:t>
            </a:r>
            <a:r>
              <a:rPr lang="en-US" sz="2200" dirty="0"/>
              <a:t> and since air is compressible, rearrangement of soil particles can occur </a:t>
            </a:r>
            <a:r>
              <a:rPr lang="en-US" sz="2200" dirty="0">
                <a:solidFill>
                  <a:srgbClr val="FF0000"/>
                </a:solidFill>
              </a:rPr>
              <a:t>rapidly</a:t>
            </a:r>
            <a:r>
              <a:rPr lang="en-US" sz="2200" dirty="0"/>
              <a:t>. </a:t>
            </a:r>
          </a:p>
        </p:txBody>
      </p:sp>
      <p:sp>
        <p:nvSpPr>
          <p:cNvPr id="16" name="Rectangle 15"/>
          <p:cNvSpPr/>
          <p:nvPr/>
        </p:nvSpPr>
        <p:spPr>
          <a:xfrm>
            <a:off x="343729" y="5754972"/>
            <a:ext cx="7949380" cy="1107996"/>
          </a:xfrm>
          <a:prstGeom prst="rect">
            <a:avLst/>
          </a:prstGeom>
          <a:noFill/>
        </p:spPr>
        <p:txBody>
          <a:bodyPr wrap="square" rtlCol="0">
            <a:spAutoFit/>
          </a:bodyPr>
          <a:lstStyle/>
          <a:p>
            <a:pPr marL="342900" indent="-342900" algn="just">
              <a:buFont typeface="Wingdings" panose="05000000000000000000" pitchFamily="2" charset="2"/>
              <a:buChar char="q"/>
            </a:pPr>
            <a:r>
              <a:rPr lang="en-US" sz="2200" b="1" dirty="0"/>
              <a:t>If soil is </a:t>
            </a:r>
            <a:r>
              <a:rPr lang="en-US" sz="2200" b="1" dirty="0">
                <a:solidFill>
                  <a:srgbClr val="FF0000"/>
                </a:solidFill>
              </a:rPr>
              <a:t>saturated</a:t>
            </a:r>
            <a:r>
              <a:rPr lang="en-US" sz="2200" b="1" dirty="0"/>
              <a:t>, its </a:t>
            </a:r>
            <a:r>
              <a:rPr lang="en-US" sz="2200" b="1" dirty="0">
                <a:solidFill>
                  <a:srgbClr val="FF0000"/>
                </a:solidFill>
              </a:rPr>
              <a:t>voids</a:t>
            </a:r>
            <a:r>
              <a:rPr lang="en-US" sz="2200" b="1" dirty="0"/>
              <a:t> are filled with incompressible </a:t>
            </a:r>
            <a:r>
              <a:rPr lang="en-US" sz="2200" b="1" dirty="0">
                <a:solidFill>
                  <a:srgbClr val="FF0000"/>
                </a:solidFill>
              </a:rPr>
              <a:t>water</a:t>
            </a:r>
            <a:r>
              <a:rPr lang="en-US" sz="2200" b="1" dirty="0"/>
              <a:t> which must be extruded from the soil mass before soil grains can rearrange themselves.</a:t>
            </a:r>
          </a:p>
        </p:txBody>
      </p:sp>
    </p:spTree>
    <p:extLst>
      <p:ext uri="{BB962C8B-B14F-4D97-AF65-F5344CB8AC3E}">
        <p14:creationId xmlns:p14="http://schemas.microsoft.com/office/powerpoint/2010/main" val="14706680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392236" y="3437294"/>
            <a:ext cx="3751804" cy="3210803"/>
            <a:chOff x="4871968" y="1513878"/>
            <a:chExt cx="3751804" cy="3210803"/>
          </a:xfrm>
        </p:grpSpPr>
        <p:grpSp>
          <p:nvGrpSpPr>
            <p:cNvPr id="27" name="Group 27"/>
            <p:cNvGrpSpPr>
              <a:grpSpLocks/>
            </p:cNvGrpSpPr>
            <p:nvPr/>
          </p:nvGrpSpPr>
          <p:grpSpPr bwMode="auto">
            <a:xfrm>
              <a:off x="4871968" y="2161453"/>
              <a:ext cx="3751804" cy="2563228"/>
              <a:chOff x="1227" y="1364"/>
              <a:chExt cx="3417" cy="1843"/>
            </a:xfrm>
          </p:grpSpPr>
          <p:sp>
            <p:nvSpPr>
              <p:cNvPr id="28" name="Line 23"/>
              <p:cNvSpPr>
                <a:spLocks noChangeShapeType="1"/>
              </p:cNvSpPr>
              <p:nvPr/>
            </p:nvSpPr>
            <p:spPr bwMode="auto">
              <a:xfrm>
                <a:off x="1536" y="2928"/>
                <a:ext cx="2976"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400"/>
              </a:p>
            </p:txBody>
          </p:sp>
          <p:sp>
            <p:nvSpPr>
              <p:cNvPr id="29" name="Line 24"/>
              <p:cNvSpPr>
                <a:spLocks noChangeShapeType="1"/>
              </p:cNvSpPr>
              <p:nvPr/>
            </p:nvSpPr>
            <p:spPr bwMode="auto">
              <a:xfrm flipV="1">
                <a:off x="1536" y="1364"/>
                <a:ext cx="0" cy="156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400"/>
              </a:p>
            </p:txBody>
          </p:sp>
          <p:sp>
            <p:nvSpPr>
              <p:cNvPr id="30" name="Text Box 25"/>
              <p:cNvSpPr txBox="1">
                <a:spLocks noChangeArrowheads="1"/>
              </p:cNvSpPr>
              <p:nvPr/>
            </p:nvSpPr>
            <p:spPr bwMode="auto">
              <a:xfrm>
                <a:off x="2147" y="2964"/>
                <a:ext cx="2497"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sz="1600" b="1" dirty="0" smtClean="0">
                    <a:latin typeface="Century Schoolbook" panose="02040604050505020304" pitchFamily="18" charset="0"/>
                  </a:rPr>
                  <a:t>Time (months or years)</a:t>
                </a:r>
                <a:endParaRPr lang="en-AU" sz="1600" b="1" dirty="0">
                  <a:latin typeface="Century Schoolbook" panose="02040604050505020304" pitchFamily="18" charset="0"/>
                </a:endParaRPr>
              </a:p>
            </p:txBody>
          </p:sp>
          <p:sp>
            <p:nvSpPr>
              <p:cNvPr id="31" name="Text Box 26"/>
              <p:cNvSpPr txBox="1">
                <a:spLocks noChangeArrowheads="1"/>
              </p:cNvSpPr>
              <p:nvPr/>
            </p:nvSpPr>
            <p:spPr bwMode="auto">
              <a:xfrm rot="16200000">
                <a:off x="746" y="2097"/>
                <a:ext cx="1269"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600" b="1" dirty="0" smtClean="0">
                    <a:latin typeface="Century Schoolbook" panose="02040604050505020304" pitchFamily="18" charset="0"/>
                  </a:rPr>
                  <a:t>Settlement</a:t>
                </a:r>
                <a:endParaRPr lang="en-AU" sz="1600" b="1" dirty="0">
                  <a:latin typeface="Century Schoolbook" panose="02040604050505020304" pitchFamily="18" charset="0"/>
                </a:endParaRPr>
              </a:p>
            </p:txBody>
          </p:sp>
        </p:grpSp>
        <p:sp>
          <p:nvSpPr>
            <p:cNvPr id="32" name="Freeform 29"/>
            <p:cNvSpPr>
              <a:spLocks/>
            </p:cNvSpPr>
            <p:nvPr/>
          </p:nvSpPr>
          <p:spPr bwMode="auto">
            <a:xfrm>
              <a:off x="5233306" y="2500227"/>
              <a:ext cx="2996294" cy="1815599"/>
            </a:xfrm>
            <a:custGeom>
              <a:avLst/>
              <a:gdLst>
                <a:gd name="T0" fmla="*/ 0 w 2832"/>
                <a:gd name="T1" fmla="*/ 1056 h 1056"/>
                <a:gd name="T2" fmla="*/ 336 w 2832"/>
                <a:gd name="T3" fmla="*/ 576 h 1056"/>
                <a:gd name="T4" fmla="*/ 912 w 2832"/>
                <a:gd name="T5" fmla="*/ 240 h 1056"/>
                <a:gd name="T6" fmla="*/ 1872 w 2832"/>
                <a:gd name="T7" fmla="*/ 48 h 1056"/>
                <a:gd name="T8" fmla="*/ 2832 w 2832"/>
                <a:gd name="T9" fmla="*/ 0 h 1056"/>
              </a:gdLst>
              <a:ahLst/>
              <a:cxnLst>
                <a:cxn ang="0">
                  <a:pos x="T0" y="T1"/>
                </a:cxn>
                <a:cxn ang="0">
                  <a:pos x="T2" y="T3"/>
                </a:cxn>
                <a:cxn ang="0">
                  <a:pos x="T4" y="T5"/>
                </a:cxn>
                <a:cxn ang="0">
                  <a:pos x="T6" y="T7"/>
                </a:cxn>
                <a:cxn ang="0">
                  <a:pos x="T8" y="T9"/>
                </a:cxn>
              </a:cxnLst>
              <a:rect l="0" t="0" r="r" b="b"/>
              <a:pathLst>
                <a:path w="2832" h="1056">
                  <a:moveTo>
                    <a:pt x="0" y="1056"/>
                  </a:moveTo>
                  <a:cubicBezTo>
                    <a:pt x="92" y="884"/>
                    <a:pt x="184" y="712"/>
                    <a:pt x="336" y="576"/>
                  </a:cubicBezTo>
                  <a:cubicBezTo>
                    <a:pt x="488" y="440"/>
                    <a:pt x="656" y="328"/>
                    <a:pt x="912" y="240"/>
                  </a:cubicBezTo>
                  <a:cubicBezTo>
                    <a:pt x="1168" y="152"/>
                    <a:pt x="1552" y="88"/>
                    <a:pt x="1872" y="48"/>
                  </a:cubicBezTo>
                  <a:cubicBezTo>
                    <a:pt x="2192" y="8"/>
                    <a:pt x="2512" y="4"/>
                    <a:pt x="2832" y="0"/>
                  </a:cubicBezTo>
                </a:path>
              </a:pathLst>
            </a:cu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wrap="none"/>
            <a:lstStyle/>
            <a:p>
              <a:endParaRPr lang="en-US"/>
            </a:p>
          </p:txBody>
        </p:sp>
        <p:sp>
          <p:nvSpPr>
            <p:cNvPr id="4" name="Freeform 3"/>
            <p:cNvSpPr/>
            <p:nvPr/>
          </p:nvSpPr>
          <p:spPr>
            <a:xfrm>
              <a:off x="5209309" y="2453647"/>
              <a:ext cx="2992582" cy="1882822"/>
            </a:xfrm>
            <a:custGeom>
              <a:avLst/>
              <a:gdLst>
                <a:gd name="connsiteX0" fmla="*/ 0 w 2992582"/>
                <a:gd name="connsiteY0" fmla="*/ 1316182 h 1316182"/>
                <a:gd name="connsiteX1" fmla="*/ 55418 w 2992582"/>
                <a:gd name="connsiteY1" fmla="*/ 69273 h 1316182"/>
                <a:gd name="connsiteX2" fmla="*/ 2992582 w 2992582"/>
                <a:gd name="connsiteY2" fmla="*/ 0 h 1316182"/>
              </a:gdLst>
              <a:ahLst/>
              <a:cxnLst>
                <a:cxn ang="0">
                  <a:pos x="connsiteX0" y="connsiteY0"/>
                </a:cxn>
                <a:cxn ang="0">
                  <a:pos x="connsiteX1" y="connsiteY1"/>
                </a:cxn>
                <a:cxn ang="0">
                  <a:pos x="connsiteX2" y="connsiteY2"/>
                </a:cxn>
              </a:cxnLst>
              <a:rect l="l" t="t" r="r" b="b"/>
              <a:pathLst>
                <a:path w="2992582" h="1316182">
                  <a:moveTo>
                    <a:pt x="0" y="1316182"/>
                  </a:moveTo>
                  <a:lnTo>
                    <a:pt x="55418" y="69273"/>
                  </a:lnTo>
                  <a:lnTo>
                    <a:pt x="2992582" y="0"/>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6"/>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l="20419" b="22746"/>
            <a:stretch>
              <a:fillRect/>
            </a:stretch>
          </p:blipFill>
          <p:spPr bwMode="auto">
            <a:xfrm>
              <a:off x="5441173" y="1513878"/>
              <a:ext cx="1165486" cy="93976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7" descr="MakingHayWithClay4">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5131" y="2816400"/>
              <a:ext cx="1203056" cy="100311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5537760" y="2238159"/>
              <a:ext cx="1307281" cy="369332"/>
            </a:xfrm>
            <a:prstGeom prst="rect">
              <a:avLst/>
            </a:prstGeom>
          </p:spPr>
          <p:txBody>
            <a:bodyPr wrap="none">
              <a:spAutoFit/>
            </a:bodyPr>
            <a:lstStyle/>
            <a:p>
              <a:r>
                <a:rPr lang="en-US" dirty="0">
                  <a:solidFill>
                    <a:srgbClr val="0070C0"/>
                  </a:solidFill>
                </a:rPr>
                <a:t>coarse soils </a:t>
              </a:r>
            </a:p>
          </p:txBody>
        </p:sp>
        <p:sp>
          <p:nvSpPr>
            <p:cNvPr id="38" name="Rectangle 37"/>
            <p:cNvSpPr/>
            <p:nvPr/>
          </p:nvSpPr>
          <p:spPr>
            <a:xfrm>
              <a:off x="5477131" y="3634852"/>
              <a:ext cx="1093569" cy="369332"/>
            </a:xfrm>
            <a:prstGeom prst="rect">
              <a:avLst/>
            </a:prstGeom>
          </p:spPr>
          <p:txBody>
            <a:bodyPr wrap="none">
              <a:spAutoFit/>
            </a:bodyPr>
            <a:lstStyle/>
            <a:p>
              <a:r>
                <a:rPr lang="en-US" dirty="0" smtClean="0">
                  <a:solidFill>
                    <a:schemeClr val="accent3">
                      <a:lumMod val="50000"/>
                    </a:schemeClr>
                  </a:solidFill>
                </a:rPr>
                <a:t>Fine </a:t>
              </a:r>
              <a:r>
                <a:rPr lang="en-US" dirty="0">
                  <a:solidFill>
                    <a:schemeClr val="accent3">
                      <a:lumMod val="50000"/>
                    </a:schemeClr>
                  </a:solidFill>
                </a:rPr>
                <a:t>soils </a:t>
              </a:r>
            </a:p>
          </p:txBody>
        </p:sp>
      </p:grpSp>
      <p:sp>
        <p:nvSpPr>
          <p:cNvPr id="39" name="Text Box 21"/>
          <p:cNvSpPr txBox="1">
            <a:spLocks noChangeArrowheads="1"/>
          </p:cNvSpPr>
          <p:nvPr/>
        </p:nvSpPr>
        <p:spPr bwMode="auto">
          <a:xfrm>
            <a:off x="330796" y="3371525"/>
            <a:ext cx="5001414"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3038" indent="-173038" algn="just">
              <a:spcBef>
                <a:spcPct val="50000"/>
              </a:spcBef>
              <a:buClr>
                <a:schemeClr val="accent3">
                  <a:lumMod val="50000"/>
                </a:schemeClr>
              </a:buClr>
              <a:buSzPct val="150000"/>
              <a:buFont typeface="Arial" panose="020B0604020202020204" pitchFamily="34" charset="0"/>
              <a:buChar char="•"/>
            </a:pPr>
            <a:r>
              <a:rPr lang="en-US" sz="2000" b="1" dirty="0"/>
              <a:t>I</a:t>
            </a:r>
            <a:r>
              <a:rPr lang="en-US" sz="2000" b="1" dirty="0" smtClean="0"/>
              <a:t>n </a:t>
            </a:r>
            <a:r>
              <a:rPr lang="en-US" sz="2000" b="1" dirty="0"/>
              <a:t>coarse soils (sand &amp; gravel) </a:t>
            </a:r>
            <a:r>
              <a:rPr lang="en-US" sz="2000" b="1" dirty="0" smtClean="0"/>
              <a:t>the </a:t>
            </a:r>
            <a:r>
              <a:rPr lang="en-US" sz="2000" b="1" dirty="0"/>
              <a:t>settlement takes place instantaneously. </a:t>
            </a:r>
            <a:endParaRPr lang="en-AU" sz="2000" b="1" dirty="0">
              <a:solidFill>
                <a:schemeClr val="accent3">
                  <a:lumMod val="50000"/>
                </a:schemeClr>
              </a:solidFill>
            </a:endParaRPr>
          </a:p>
          <a:p>
            <a:pPr marL="173038" indent="-173038" algn="just">
              <a:spcBef>
                <a:spcPts val="600"/>
              </a:spcBef>
              <a:buClr>
                <a:schemeClr val="accent3">
                  <a:lumMod val="50000"/>
                </a:schemeClr>
              </a:buClr>
              <a:buSzPct val="150000"/>
              <a:buFont typeface="Arial" panose="020B0604020202020204" pitchFamily="34" charset="0"/>
              <a:buChar char="•"/>
            </a:pPr>
            <a:r>
              <a:rPr lang="en-US" sz="2000" b="1" dirty="0"/>
              <a:t>I</a:t>
            </a:r>
            <a:r>
              <a:rPr lang="en-US" sz="2000" b="1" dirty="0" smtClean="0"/>
              <a:t>n </a:t>
            </a:r>
            <a:r>
              <a:rPr lang="en-US" sz="2000" b="1" dirty="0"/>
              <a:t>fine </a:t>
            </a:r>
            <a:r>
              <a:rPr lang="en-US" sz="2000" b="1" dirty="0" smtClean="0"/>
              <a:t>soils (clay &amp; silt): settlement takes far much more time to complete. </a:t>
            </a:r>
            <a:r>
              <a:rPr lang="en-US" sz="2000" b="1" dirty="0" smtClean="0">
                <a:solidFill>
                  <a:schemeClr val="accent3">
                    <a:lumMod val="50000"/>
                  </a:schemeClr>
                </a:solidFill>
              </a:rPr>
              <a:t>Why?</a:t>
            </a:r>
          </a:p>
        </p:txBody>
      </p:sp>
      <p:grpSp>
        <p:nvGrpSpPr>
          <p:cNvPr id="42" name="Group 8"/>
          <p:cNvGrpSpPr>
            <a:grpSpLocks/>
          </p:cNvGrpSpPr>
          <p:nvPr/>
        </p:nvGrpSpPr>
        <p:grpSpPr bwMode="auto">
          <a:xfrm>
            <a:off x="299264" y="311118"/>
            <a:ext cx="8372475" cy="1422400"/>
            <a:chOff x="485" y="1072"/>
            <a:chExt cx="5274" cy="896"/>
          </a:xfrm>
        </p:grpSpPr>
        <p:sp>
          <p:nvSpPr>
            <p:cNvPr id="43" name="Text Box 4"/>
            <p:cNvSpPr txBox="1">
              <a:spLocks noChangeArrowheads="1"/>
            </p:cNvSpPr>
            <p:nvPr/>
          </p:nvSpPr>
          <p:spPr bwMode="auto">
            <a:xfrm>
              <a:off x="485" y="1072"/>
              <a:ext cx="4139" cy="8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3038" indent="-173038" algn="just">
                <a:spcBef>
                  <a:spcPct val="50000"/>
                </a:spcBef>
                <a:buSzPct val="150000"/>
                <a:buFont typeface="Arial" panose="020B0604020202020204" pitchFamily="34" charset="0"/>
                <a:buChar char="•"/>
              </a:pPr>
              <a:r>
                <a:rPr lang="en-US" sz="2100" b="1" dirty="0">
                  <a:solidFill>
                    <a:srgbClr val="339933"/>
                  </a:solidFill>
                </a:rPr>
                <a:t>In coarse soils </a:t>
              </a:r>
              <a:r>
                <a:rPr lang="en-US" sz="2100" b="1" dirty="0"/>
                <a:t>(sands </a:t>
              </a:r>
              <a:r>
                <a:rPr lang="en-US" sz="2100" b="1" dirty="0" smtClean="0"/>
                <a:t>&amp; </a:t>
              </a:r>
              <a:r>
                <a:rPr lang="en-US" sz="2100" b="1" dirty="0"/>
                <a:t>gravels) any volume change resulting from a change in loading occurs immediately; increases in pore pressures are dissipated rapidly due to high permeability. This is called drained loading. </a:t>
              </a:r>
              <a:endParaRPr lang="en-GB" sz="2100" b="1" dirty="0"/>
            </a:p>
          </p:txBody>
        </p:sp>
        <p:pic>
          <p:nvPicPr>
            <p:cNvPr id="44" name="Picture 6"/>
            <p:cNvPicPr>
              <a:picLocks noChangeAspect="1" noChangeArrowheads="1"/>
            </p:cNvPicPr>
            <p:nvPr/>
          </p:nvPicPr>
          <p:blipFill>
            <a:blip r:embed="rId7">
              <a:extLst>
                <a:ext uri="{28A0092B-C50C-407E-A947-70E740481C1C}">
                  <a14:useLocalDpi xmlns:a14="http://schemas.microsoft.com/office/drawing/2010/main" val="0"/>
                </a:ext>
              </a:extLst>
            </a:blip>
            <a:srcRect l="20419" b="22746"/>
            <a:stretch>
              <a:fillRect/>
            </a:stretch>
          </p:blipFill>
          <p:spPr bwMode="auto">
            <a:xfrm>
              <a:off x="4685" y="1102"/>
              <a:ext cx="1074" cy="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5" name="Group 9"/>
          <p:cNvGrpSpPr>
            <a:grpSpLocks/>
          </p:cNvGrpSpPr>
          <p:nvPr/>
        </p:nvGrpSpPr>
        <p:grpSpPr bwMode="auto">
          <a:xfrm>
            <a:off x="299264" y="1885128"/>
            <a:ext cx="8339138" cy="1409700"/>
            <a:chOff x="353" y="2427"/>
            <a:chExt cx="5253" cy="888"/>
          </a:xfrm>
        </p:grpSpPr>
        <p:sp>
          <p:nvSpPr>
            <p:cNvPr id="46" name="Text Box 5"/>
            <p:cNvSpPr txBox="1">
              <a:spLocks noChangeArrowheads="1"/>
            </p:cNvSpPr>
            <p:nvPr/>
          </p:nvSpPr>
          <p:spPr bwMode="auto">
            <a:xfrm>
              <a:off x="353" y="2427"/>
              <a:ext cx="4163" cy="8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3038" indent="-173038" algn="just">
                <a:spcBef>
                  <a:spcPct val="50000"/>
                </a:spcBef>
                <a:buSzPct val="150000"/>
                <a:buFont typeface="Arial" panose="020B0604020202020204" pitchFamily="34" charset="0"/>
                <a:buChar char="•"/>
              </a:pPr>
              <a:r>
                <a:rPr lang="en-US" sz="2100" b="1" dirty="0">
                  <a:solidFill>
                    <a:srgbClr val="339933"/>
                  </a:solidFill>
                </a:rPr>
                <a:t>In fine soils </a:t>
              </a:r>
              <a:r>
                <a:rPr lang="en-US" sz="2100" b="1" dirty="0"/>
                <a:t>(silts </a:t>
              </a:r>
              <a:r>
                <a:rPr lang="en-US" sz="2100" b="1" dirty="0" smtClean="0"/>
                <a:t>&amp; </a:t>
              </a:r>
              <a:r>
                <a:rPr lang="en-US" sz="2100" b="1" dirty="0"/>
                <a:t>clays) - with low </a:t>
              </a:r>
              <a:r>
                <a:rPr lang="en-US" sz="2100" b="1" dirty="0" smtClean="0"/>
                <a:t>permeability </a:t>
              </a:r>
              <a:r>
                <a:rPr lang="en-US" sz="2100" b="1" dirty="0"/>
                <a:t>- the soil is undrained as the load is applied. Slow seepage occurs and the excess pore pressures dissipate </a:t>
              </a:r>
              <a:r>
                <a:rPr lang="en-US" sz="2100" b="1" dirty="0">
                  <a:solidFill>
                    <a:srgbClr val="FF0000"/>
                  </a:solidFill>
                </a:rPr>
                <a:t>slowly</a:t>
              </a:r>
              <a:r>
                <a:rPr lang="en-US" sz="2100" b="1" dirty="0"/>
                <a:t>, </a:t>
              </a:r>
              <a:r>
                <a:rPr lang="en-US" sz="2100" b="1" dirty="0" smtClean="0"/>
                <a:t>and </a:t>
              </a:r>
              <a:r>
                <a:rPr lang="en-US" sz="2100" b="1" dirty="0" smtClean="0">
                  <a:solidFill>
                    <a:srgbClr val="FF0000"/>
                  </a:solidFill>
                </a:rPr>
                <a:t>consolidation</a:t>
              </a:r>
              <a:r>
                <a:rPr lang="en-US" sz="2100" b="1" dirty="0" smtClean="0"/>
                <a:t> </a:t>
              </a:r>
              <a:r>
                <a:rPr lang="en-US" sz="2100" b="1" dirty="0"/>
                <a:t>settlement occurs. </a:t>
              </a:r>
              <a:endParaRPr lang="en-GB" sz="2100" b="1" dirty="0"/>
            </a:p>
          </p:txBody>
        </p:sp>
        <p:pic>
          <p:nvPicPr>
            <p:cNvPr id="47" name="Picture 7" descr="MakingHayWithClay4">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3" y="2437"/>
              <a:ext cx="1053" cy="878"/>
            </a:xfrm>
            <a:prstGeom prst="rect">
              <a:avLst/>
            </a:prstGeom>
            <a:noFill/>
            <a:extLst>
              <a:ext uri="{909E8E84-426E-40DD-AFC4-6F175D3DCCD1}">
                <a14:hiddenFill xmlns:a14="http://schemas.microsoft.com/office/drawing/2010/main">
                  <a:solidFill>
                    <a:srgbClr val="FFFFFF"/>
                  </a:solidFill>
                </a14:hiddenFill>
              </a:ext>
            </a:extLst>
          </p:spPr>
        </p:pic>
      </p:grpSp>
      <p:sp>
        <p:nvSpPr>
          <p:cNvPr id="48" name="Rectangle 47"/>
          <p:cNvSpPr/>
          <p:nvPr/>
        </p:nvSpPr>
        <p:spPr>
          <a:xfrm>
            <a:off x="372077" y="5117433"/>
            <a:ext cx="4960133" cy="1323439"/>
          </a:xfrm>
          <a:prstGeom prst="rect">
            <a:avLst/>
          </a:prstGeom>
        </p:spPr>
        <p:txBody>
          <a:bodyPr wrap="square">
            <a:spAutoFit/>
          </a:bodyPr>
          <a:lstStyle/>
          <a:p>
            <a:pPr algn="just"/>
            <a:r>
              <a:rPr lang="en-US" sz="2000" b="1" dirty="0" smtClean="0">
                <a:solidFill>
                  <a:schemeClr val="accent3">
                    <a:lumMod val="50000"/>
                  </a:schemeClr>
                </a:solidFill>
                <a:cs typeface="Times New Roman" panose="02020603050405020304" pitchFamily="18" charset="0"/>
              </a:rPr>
              <a:t>So, consolidation settlement: </a:t>
            </a:r>
            <a:r>
              <a:rPr lang="en-US" sz="2000" b="1" dirty="0" smtClean="0">
                <a:solidFill>
                  <a:schemeClr val="tx1">
                    <a:lumMod val="65000"/>
                    <a:lumOff val="35000"/>
                  </a:schemeClr>
                </a:solidFill>
                <a:cs typeface="Times New Roman" panose="02020603050405020304" pitchFamily="18" charset="0"/>
              </a:rPr>
              <a:t>is decrease </a:t>
            </a:r>
            <a:r>
              <a:rPr lang="en-US" sz="2000" b="1" dirty="0">
                <a:solidFill>
                  <a:schemeClr val="tx1">
                    <a:lumMod val="65000"/>
                    <a:lumOff val="35000"/>
                  </a:schemeClr>
                </a:solidFill>
                <a:cs typeface="Times New Roman" panose="02020603050405020304" pitchFamily="18" charset="0"/>
              </a:rPr>
              <a:t>in voids volume as </a:t>
            </a:r>
            <a:r>
              <a:rPr lang="en-US" sz="2000" b="1" dirty="0" smtClean="0">
                <a:solidFill>
                  <a:schemeClr val="tx1">
                    <a:lumMod val="65000"/>
                    <a:lumOff val="35000"/>
                  </a:schemeClr>
                </a:solidFill>
                <a:cs typeface="Times New Roman" panose="02020603050405020304" pitchFamily="18" charset="0"/>
              </a:rPr>
              <a:t>pore-water </a:t>
            </a:r>
            <a:r>
              <a:rPr lang="en-US" sz="2000" b="1" dirty="0">
                <a:solidFill>
                  <a:schemeClr val="tx1">
                    <a:lumMod val="65000"/>
                    <a:lumOff val="35000"/>
                  </a:schemeClr>
                </a:solidFill>
                <a:cs typeface="Times New Roman" panose="02020603050405020304" pitchFamily="18" charset="0"/>
              </a:rPr>
              <a:t>is squeezed out of the </a:t>
            </a:r>
            <a:r>
              <a:rPr lang="en-US" sz="2000" b="1" dirty="0" smtClean="0">
                <a:solidFill>
                  <a:schemeClr val="tx1">
                    <a:lumMod val="65000"/>
                    <a:lumOff val="35000"/>
                  </a:schemeClr>
                </a:solidFill>
                <a:cs typeface="Times New Roman" panose="02020603050405020304" pitchFamily="18" charset="0"/>
              </a:rPr>
              <a:t>soil. It is </a:t>
            </a:r>
            <a:r>
              <a:rPr lang="en-US" sz="2000" b="1" dirty="0">
                <a:solidFill>
                  <a:schemeClr val="tx1">
                    <a:lumMod val="65000"/>
                    <a:lumOff val="35000"/>
                  </a:schemeClr>
                </a:solidFill>
                <a:cs typeface="Times New Roman" panose="02020603050405020304" pitchFamily="18" charset="0"/>
              </a:rPr>
              <a:t>only significant in </a:t>
            </a:r>
            <a:r>
              <a:rPr lang="en-US" sz="2000" b="1" dirty="0">
                <a:solidFill>
                  <a:schemeClr val="tx1">
                    <a:lumMod val="65000"/>
                    <a:lumOff val="35000"/>
                  </a:schemeClr>
                </a:solidFill>
              </a:rPr>
              <a:t>fine </a:t>
            </a:r>
            <a:r>
              <a:rPr lang="en-US" sz="2000" b="1" dirty="0" smtClean="0">
                <a:solidFill>
                  <a:schemeClr val="tx1">
                    <a:lumMod val="65000"/>
                    <a:lumOff val="35000"/>
                  </a:schemeClr>
                </a:solidFill>
              </a:rPr>
              <a:t>soil (clays &amp; silts)</a:t>
            </a:r>
            <a:r>
              <a:rPr lang="en-US" sz="2000" b="1" dirty="0" smtClean="0">
                <a:solidFill>
                  <a:schemeClr val="tx1">
                    <a:lumMod val="65000"/>
                    <a:lumOff val="35000"/>
                  </a:schemeClr>
                </a:solidFill>
                <a:cs typeface="Times New Roman" panose="02020603050405020304" pitchFamily="18" charset="0"/>
              </a:rPr>
              <a:t>.</a:t>
            </a:r>
            <a:endParaRPr lang="en-US" sz="2000" b="1" dirty="0">
              <a:solidFill>
                <a:schemeClr val="tx1">
                  <a:lumMod val="65000"/>
                  <a:lumOff val="35000"/>
                </a:schemeClr>
              </a:solidFill>
            </a:endParaRPr>
          </a:p>
        </p:txBody>
      </p:sp>
    </p:spTree>
    <p:extLst>
      <p:ext uri="{BB962C8B-B14F-4D97-AF65-F5344CB8AC3E}">
        <p14:creationId xmlns:p14="http://schemas.microsoft.com/office/powerpoint/2010/main" val="91579767"/>
      </p:ext>
    </p:extLst>
  </p:cSld>
  <p:clrMapOvr>
    <a:masterClrMapping/>
  </p:clrMapOvr>
  <p:transition advTm="23000">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linds(horizontal)">
                                      <p:cBhvr>
                                        <p:cTn id="1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8487" y="1445470"/>
            <a:ext cx="7949380" cy="1200329"/>
          </a:xfrm>
          <a:prstGeom prst="rect">
            <a:avLst/>
          </a:prstGeom>
          <a:noFill/>
        </p:spPr>
        <p:txBody>
          <a:bodyPr wrap="square" rtlCol="0">
            <a:spAutoFit/>
          </a:bodyPr>
          <a:lstStyle>
            <a:defPPr>
              <a:defRPr lang="en-US"/>
            </a:defPPr>
            <a:lvl1pPr marL="342900" indent="-342900" algn="just">
              <a:buFont typeface="Wingdings" panose="05000000000000000000" pitchFamily="2" charset="2"/>
              <a:buChar char="q"/>
              <a:defRPr sz="2400" b="1"/>
            </a:lvl1pPr>
          </a:lstStyle>
          <a:p>
            <a:r>
              <a:rPr lang="en-US" dirty="0"/>
              <a:t>In soils of high permeability this process occurs rapidly, so the settlement is immediate and the theory of elasticity is applied for its evaluation as </a:t>
            </a:r>
            <a:r>
              <a:rPr lang="en-US" dirty="0" smtClean="0"/>
              <a:t>has been discussed </a:t>
            </a:r>
            <a:r>
              <a:rPr lang="en-US" dirty="0"/>
              <a:t>previously.  </a:t>
            </a:r>
          </a:p>
        </p:txBody>
      </p:sp>
      <p:sp>
        <p:nvSpPr>
          <p:cNvPr id="5" name="TextBox 4"/>
          <p:cNvSpPr txBox="1"/>
          <p:nvPr/>
        </p:nvSpPr>
        <p:spPr>
          <a:xfrm>
            <a:off x="418487" y="2757905"/>
            <a:ext cx="7949380" cy="1200329"/>
          </a:xfrm>
          <a:prstGeom prst="rect">
            <a:avLst/>
          </a:prstGeom>
          <a:noFill/>
        </p:spPr>
        <p:txBody>
          <a:bodyPr wrap="square" rtlCol="0">
            <a:spAutoFit/>
          </a:bodyPr>
          <a:lstStyle>
            <a:defPPr>
              <a:defRPr lang="en-US"/>
            </a:defPPr>
            <a:lvl1pPr marL="342900" indent="-342900" algn="just">
              <a:buFont typeface="Wingdings" panose="05000000000000000000" pitchFamily="2" charset="2"/>
              <a:buChar char="q"/>
              <a:defRPr sz="2400" b="1"/>
            </a:lvl1pPr>
          </a:lstStyle>
          <a:p>
            <a:r>
              <a:rPr lang="en-US" dirty="0"/>
              <a:t>However, in fine-grained soil the process requires along time interval for its completion and the nature of settlement is more difficult to analyze.</a:t>
            </a:r>
          </a:p>
        </p:txBody>
      </p:sp>
      <p:sp>
        <p:nvSpPr>
          <p:cNvPr id="6" name="TextBox 5"/>
          <p:cNvSpPr txBox="1"/>
          <p:nvPr/>
        </p:nvSpPr>
        <p:spPr>
          <a:xfrm>
            <a:off x="418487" y="4064107"/>
            <a:ext cx="7949380" cy="1200329"/>
          </a:xfrm>
          <a:prstGeom prst="rect">
            <a:avLst/>
          </a:prstGeom>
          <a:noFill/>
        </p:spPr>
        <p:txBody>
          <a:bodyPr wrap="square" rtlCol="0">
            <a:spAutoFit/>
          </a:bodyPr>
          <a:lstStyle/>
          <a:p>
            <a:pPr algn="just"/>
            <a:r>
              <a:rPr lang="en-US" sz="2400" b="1" dirty="0" smtClean="0">
                <a:solidFill>
                  <a:srgbClr val="FF0000"/>
                </a:solidFill>
              </a:rPr>
              <a:t>Gradual reduction in volume == gradual reduction in void ratio, e. Therefore we have to know the change in </a:t>
            </a:r>
            <a:r>
              <a:rPr lang="en-US" sz="2400" b="1" dirty="0" smtClean="0">
                <a:solidFill>
                  <a:srgbClr val="7030A0"/>
                </a:solidFill>
              </a:rPr>
              <a:t>e </a:t>
            </a:r>
            <a:r>
              <a:rPr lang="en-US" sz="2400" b="1" dirty="0" smtClean="0">
                <a:solidFill>
                  <a:srgbClr val="FF0000"/>
                </a:solidFill>
              </a:rPr>
              <a:t>in order to know settlement.</a:t>
            </a:r>
            <a:endParaRPr lang="en-US" sz="2400" b="1" dirty="0">
              <a:solidFill>
                <a:srgbClr val="FF0000"/>
              </a:solidFill>
            </a:endParaRPr>
          </a:p>
        </p:txBody>
      </p:sp>
      <p:sp>
        <p:nvSpPr>
          <p:cNvPr id="8" name="TextBox 7"/>
          <p:cNvSpPr txBox="1"/>
          <p:nvPr/>
        </p:nvSpPr>
        <p:spPr>
          <a:xfrm>
            <a:off x="418487" y="229130"/>
            <a:ext cx="7949380" cy="1200329"/>
          </a:xfrm>
          <a:prstGeom prst="rect">
            <a:avLst/>
          </a:prstGeom>
          <a:noFill/>
        </p:spPr>
        <p:txBody>
          <a:bodyPr wrap="square" rtlCol="0">
            <a:spAutoFit/>
          </a:bodyPr>
          <a:lstStyle>
            <a:defPPr>
              <a:defRPr lang="en-US"/>
            </a:defPPr>
            <a:lvl1pPr marL="342900" indent="-342900" algn="just">
              <a:buFont typeface="Wingdings" panose="05000000000000000000" pitchFamily="2" charset="2"/>
              <a:buChar char="q"/>
              <a:defRPr sz="2400" b="1"/>
            </a:lvl1pPr>
          </a:lstStyle>
          <a:p>
            <a:r>
              <a:rPr lang="en-US" dirty="0"/>
              <a:t>The gradual reduction in volume of a fully saturated soil of low permeability due to drainage of the pore water is called </a:t>
            </a:r>
            <a:r>
              <a:rPr lang="en-US" u="sng" dirty="0">
                <a:solidFill>
                  <a:srgbClr val="C00000"/>
                </a:solidFill>
              </a:rPr>
              <a:t>consolidation</a:t>
            </a:r>
            <a:r>
              <a:rPr lang="en-US" dirty="0"/>
              <a:t>.</a:t>
            </a:r>
          </a:p>
        </p:txBody>
      </p:sp>
      <p:sp>
        <p:nvSpPr>
          <p:cNvPr id="2" name="Rectangle 1"/>
          <p:cNvSpPr/>
          <p:nvPr/>
        </p:nvSpPr>
        <p:spPr>
          <a:xfrm>
            <a:off x="418487" y="5530334"/>
            <a:ext cx="7811113" cy="707886"/>
          </a:xfrm>
          <a:prstGeom prst="rect">
            <a:avLst/>
          </a:prstGeom>
        </p:spPr>
        <p:txBody>
          <a:bodyPr wrap="square">
            <a:spAutoFit/>
          </a:bodyPr>
          <a:lstStyle/>
          <a:p>
            <a:pPr marL="285750" indent="-285750">
              <a:buFont typeface="Arial" panose="020B0604020202020204" pitchFamily="34" charset="0"/>
              <a:buChar char="•"/>
            </a:pPr>
            <a:r>
              <a:rPr lang="en-US" sz="2000" b="1" dirty="0" smtClean="0">
                <a:solidFill>
                  <a:srgbClr val="7030A0"/>
                </a:solidFill>
              </a:rPr>
              <a:t>e is our internal variable that through it we can follow the change in soil volume.</a:t>
            </a:r>
            <a:endParaRPr lang="en-US" sz="2000" b="1" dirty="0">
              <a:solidFill>
                <a:srgbClr val="7030A0"/>
              </a:solidFill>
            </a:endParaRPr>
          </a:p>
        </p:txBody>
      </p:sp>
    </p:spTree>
    <p:extLst>
      <p:ext uri="{BB962C8B-B14F-4D97-AF65-F5344CB8AC3E}">
        <p14:creationId xmlns:p14="http://schemas.microsoft.com/office/powerpoint/2010/main" val="42568018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a:spLocks noGrp="1"/>
          </p:cNvSpPr>
          <p:nvPr>
            <p:ph type="subTitle" idx="1"/>
          </p:nvPr>
        </p:nvSpPr>
        <p:spPr>
          <a:xfrm>
            <a:off x="425670" y="567559"/>
            <a:ext cx="8234092" cy="5612524"/>
          </a:xfrm>
        </p:spPr>
        <p:txBody>
          <a:bodyPr rtlCol="0">
            <a:noAutofit/>
          </a:bodyPr>
          <a:lstStyle/>
          <a:p>
            <a:pPr marL="457200" indent="-457200" algn="just">
              <a:buFont typeface="+mj-lt"/>
              <a:buAutoNum type="arabicPeriod"/>
            </a:pPr>
            <a:r>
              <a:rPr lang="en-US" sz="2400" b="1" dirty="0" smtClean="0">
                <a:solidFill>
                  <a:schemeClr val="tx1"/>
                </a:solidFill>
                <a:cs typeface="Arial" pitchFamily="34" charset="0"/>
              </a:rPr>
              <a:t>When a saturated soil layer is subjected to a stress increase, the </a:t>
            </a:r>
            <a:r>
              <a:rPr lang="en-US" sz="2400" b="1" dirty="0" smtClean="0">
                <a:solidFill>
                  <a:schemeClr val="tx1"/>
                </a:solidFill>
              </a:rPr>
              <a:t>external load is </a:t>
            </a:r>
            <a:r>
              <a:rPr lang="en-US" sz="2400" b="1" dirty="0" smtClean="0">
                <a:solidFill>
                  <a:srgbClr val="FF0000"/>
                </a:solidFill>
              </a:rPr>
              <a:t>initially</a:t>
            </a:r>
            <a:r>
              <a:rPr lang="en-US" sz="2400" b="1" dirty="0" smtClean="0">
                <a:solidFill>
                  <a:schemeClr val="tx1"/>
                </a:solidFill>
              </a:rPr>
              <a:t> transferred to </a:t>
            </a:r>
            <a:r>
              <a:rPr lang="en-US" sz="2400" b="1" dirty="0" smtClean="0">
                <a:solidFill>
                  <a:srgbClr val="FF0000"/>
                </a:solidFill>
              </a:rPr>
              <a:t>water</a:t>
            </a:r>
            <a:r>
              <a:rPr lang="en-US" sz="2400" b="1" dirty="0" smtClean="0">
                <a:solidFill>
                  <a:schemeClr val="tx1"/>
                </a:solidFill>
              </a:rPr>
              <a:t> causing sudden increase in the pore water pressure (excess pore water pressure). </a:t>
            </a:r>
          </a:p>
          <a:p>
            <a:pPr marL="457200" indent="-457200" algn="just">
              <a:buFont typeface="+mj-lt"/>
              <a:buAutoNum type="arabicPeriod"/>
            </a:pPr>
            <a:r>
              <a:rPr lang="en-US" sz="2400" b="1" dirty="0" smtClean="0">
                <a:solidFill>
                  <a:schemeClr val="tx1"/>
                </a:solidFill>
                <a:cs typeface="Arial" pitchFamily="34" charset="0"/>
              </a:rPr>
              <a:t>Elastic settlement occurs immediately. However, due to the low coefficient of permeability of clay, the excess pore water pressure generated by loading gradually squeezes over a </a:t>
            </a:r>
            <a:r>
              <a:rPr lang="en-US" sz="2400" b="1" dirty="0" smtClean="0">
                <a:solidFill>
                  <a:srgbClr val="FF0000"/>
                </a:solidFill>
                <a:cs typeface="Arial" pitchFamily="34" charset="0"/>
              </a:rPr>
              <a:t>long period of time</a:t>
            </a:r>
            <a:r>
              <a:rPr lang="en-US" sz="2400" b="1" dirty="0" smtClean="0">
                <a:solidFill>
                  <a:schemeClr val="tx1"/>
                </a:solidFill>
                <a:cs typeface="Arial" pitchFamily="34" charset="0"/>
              </a:rPr>
              <a:t>. </a:t>
            </a:r>
          </a:p>
          <a:p>
            <a:pPr marL="457200" indent="-457200" algn="just">
              <a:buFont typeface="+mj-lt"/>
              <a:buAutoNum type="arabicPeriod"/>
            </a:pPr>
            <a:r>
              <a:rPr lang="en-US" sz="2400" b="1" dirty="0" smtClean="0">
                <a:solidFill>
                  <a:schemeClr val="tx1"/>
                </a:solidFill>
                <a:cs typeface="Arial" pitchFamily="34" charset="0"/>
              </a:rPr>
              <a:t>Eventually, excess pore pressure becomes </a:t>
            </a:r>
            <a:r>
              <a:rPr lang="en-US" sz="2400" b="1" dirty="0" smtClean="0">
                <a:solidFill>
                  <a:srgbClr val="FF0000"/>
                </a:solidFill>
                <a:cs typeface="Arial" pitchFamily="34" charset="0"/>
              </a:rPr>
              <a:t>zero</a:t>
            </a:r>
            <a:r>
              <a:rPr lang="en-US" sz="2400" b="1" dirty="0" smtClean="0">
                <a:solidFill>
                  <a:schemeClr val="tx1"/>
                </a:solidFill>
                <a:cs typeface="Arial" pitchFamily="34" charset="0"/>
              </a:rPr>
              <a:t> and the pore water pressure is the same as hydrostatic pressure prior to loading. </a:t>
            </a:r>
          </a:p>
          <a:p>
            <a:pPr marL="457200" indent="-457200" algn="just" fontAlgn="auto">
              <a:spcAft>
                <a:spcPts val="0"/>
              </a:spcAft>
              <a:buFont typeface="+mj-lt"/>
              <a:buAutoNum type="arabicPeriod"/>
              <a:defRPr/>
            </a:pPr>
            <a:r>
              <a:rPr lang="en-US" sz="2400" b="1" dirty="0">
                <a:cs typeface="Arial" pitchFamily="34" charset="0"/>
              </a:rPr>
              <a:t>The associated volume change (that is, the consolidation) in the clay may continue long after the elastic settlement.</a:t>
            </a:r>
          </a:p>
          <a:p>
            <a:pPr marL="342900" indent="-342900" algn="just" fontAlgn="auto">
              <a:spcAft>
                <a:spcPts val="0"/>
              </a:spcAft>
              <a:buFont typeface="Arial" pitchFamily="34" charset="0"/>
              <a:buAutoNum type="arabicPeriod"/>
              <a:defRPr/>
            </a:pPr>
            <a:r>
              <a:rPr lang="it-IT" sz="2400" b="1" dirty="0">
                <a:cs typeface="Arial" pitchFamily="34" charset="0"/>
              </a:rPr>
              <a:t>The settlement caused by consolidation in clay may be several times greater than the elastic </a:t>
            </a:r>
            <a:r>
              <a:rPr lang="it-IT" sz="2400" b="1" dirty="0" smtClean="0">
                <a:cs typeface="Arial" pitchFamily="34" charset="0"/>
              </a:rPr>
              <a:t>settlement.</a:t>
            </a:r>
            <a:endParaRPr lang="en-US" sz="2400" b="1" dirty="0" smtClean="0">
              <a:solidFill>
                <a:schemeClr val="tx1"/>
              </a:solidFill>
              <a:latin typeface="Arial Black" pitchFamily="34" charset="0"/>
            </a:endParaRPr>
          </a:p>
        </p:txBody>
      </p:sp>
      <p:sp>
        <p:nvSpPr>
          <p:cNvPr id="4" name="Rectangle 3"/>
          <p:cNvSpPr/>
          <p:nvPr/>
        </p:nvSpPr>
        <p:spPr>
          <a:xfrm>
            <a:off x="173419" y="56333"/>
            <a:ext cx="6936899" cy="523220"/>
          </a:xfrm>
          <a:prstGeom prst="rect">
            <a:avLst/>
          </a:prstGeom>
          <a:noFill/>
        </p:spPr>
        <p:txBody>
          <a:bodyPr wrap="square" rtlCol="0">
            <a:spAutoFit/>
          </a:bodyPr>
          <a:lstStyle/>
          <a:p>
            <a:r>
              <a:rPr lang="en-US" sz="2800" b="1" u="sng" dirty="0">
                <a:solidFill>
                  <a:srgbClr val="C00000"/>
                </a:solidFill>
              </a:rPr>
              <a:t>Description of primary consolidation process:</a:t>
            </a:r>
          </a:p>
        </p:txBody>
      </p:sp>
    </p:spTree>
    <p:extLst>
      <p:ext uri="{BB962C8B-B14F-4D97-AF65-F5344CB8AC3E}">
        <p14:creationId xmlns:p14="http://schemas.microsoft.com/office/powerpoint/2010/main" val="32521395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a:spLocks noGrp="1"/>
          </p:cNvSpPr>
          <p:nvPr>
            <p:ph type="subTitle" idx="1"/>
          </p:nvPr>
        </p:nvSpPr>
        <p:spPr>
          <a:xfrm>
            <a:off x="228599" y="83487"/>
            <a:ext cx="7149663" cy="480131"/>
          </a:xfrm>
          <a:noFill/>
        </p:spPr>
        <p:txBody>
          <a:bodyPr wrap="square" rtlCol="0">
            <a:spAutoFit/>
          </a:bodyPr>
          <a:lstStyle/>
          <a:p>
            <a:pPr algn="l" defTabSz="914400"/>
            <a:r>
              <a:rPr lang="en-US" sz="2800" b="1" u="sng" dirty="0" smtClean="0">
                <a:solidFill>
                  <a:srgbClr val="C00000"/>
                </a:solidFill>
              </a:rPr>
              <a:t>Consolidation </a:t>
            </a:r>
            <a:r>
              <a:rPr lang="en-US" sz="2800" b="1" u="sng" dirty="0">
                <a:solidFill>
                  <a:srgbClr val="C00000"/>
                </a:solidFill>
              </a:rPr>
              <a:t>p</a:t>
            </a:r>
            <a:r>
              <a:rPr lang="en-US" sz="2800" b="1" u="sng" dirty="0" smtClean="0">
                <a:solidFill>
                  <a:srgbClr val="C00000"/>
                </a:solidFill>
              </a:rPr>
              <a:t>rocess </a:t>
            </a:r>
            <a:r>
              <a:rPr lang="en-US" sz="2800" b="1" u="sng" dirty="0">
                <a:solidFill>
                  <a:srgbClr val="C00000"/>
                </a:solidFill>
              </a:rPr>
              <a:t>– Spring a</a:t>
            </a:r>
            <a:r>
              <a:rPr lang="en-US" sz="2800" b="1" u="sng" dirty="0" smtClean="0">
                <a:solidFill>
                  <a:srgbClr val="C00000"/>
                </a:solidFill>
              </a:rPr>
              <a:t>nalogy </a:t>
            </a:r>
            <a:endParaRPr lang="en-US" sz="2800" b="1" u="sng" dirty="0">
              <a:solidFill>
                <a:srgbClr val="C00000"/>
              </a:solidFill>
            </a:endParaRPr>
          </a:p>
        </p:txBody>
      </p:sp>
      <p:sp>
        <p:nvSpPr>
          <p:cNvPr id="10" name="TextBox 9"/>
          <p:cNvSpPr txBox="1"/>
          <p:nvPr/>
        </p:nvSpPr>
        <p:spPr>
          <a:xfrm>
            <a:off x="358416" y="613727"/>
            <a:ext cx="4859970" cy="430887"/>
          </a:xfrm>
          <a:prstGeom prst="rect">
            <a:avLst/>
          </a:prstGeom>
          <a:solidFill>
            <a:schemeClr val="bg1"/>
          </a:solidFill>
        </p:spPr>
        <p:txBody>
          <a:bodyPr wrap="square" rtlCol="0">
            <a:spAutoFit/>
          </a:bodyPr>
          <a:lstStyle/>
          <a:p>
            <a:pPr algn="l" rtl="0"/>
            <a:r>
              <a:rPr lang="en-US" sz="2200" dirty="0" err="1" smtClean="0">
                <a:effectLst>
                  <a:outerShdw blurRad="38100" dist="38100" dir="2700000" algn="tl">
                    <a:srgbClr val="000000">
                      <a:alpha val="43137"/>
                    </a:srgbClr>
                  </a:outerShdw>
                </a:effectLst>
              </a:rPr>
              <a:t>i</a:t>
            </a:r>
            <a:r>
              <a:rPr lang="en-US" sz="2200" dirty="0" smtClean="0">
                <a:effectLst>
                  <a:outerShdw blurRad="38100" dist="38100" dir="2700000" algn="tl">
                    <a:srgbClr val="000000">
                      <a:alpha val="43137"/>
                    </a:srgbClr>
                  </a:outerShdw>
                </a:effectLst>
              </a:rPr>
              <a:t>. At equilibrium under </a:t>
            </a:r>
            <a:r>
              <a:rPr lang="en-US" sz="2200" u="sng" dirty="0" smtClean="0">
                <a:solidFill>
                  <a:srgbClr val="1C31FC"/>
                </a:solidFill>
                <a:effectLst>
                  <a:outerShdw blurRad="38100" dist="38100" dir="2700000" algn="tl">
                    <a:srgbClr val="000000">
                      <a:alpha val="43137"/>
                    </a:srgbClr>
                  </a:outerShdw>
                </a:effectLst>
              </a:rPr>
              <a:t>overburden</a:t>
            </a:r>
            <a:r>
              <a:rPr lang="en-US" sz="2200" dirty="0" smtClean="0">
                <a:effectLst>
                  <a:outerShdw blurRad="38100" dist="38100" dir="2700000" algn="tl">
                    <a:srgbClr val="000000">
                      <a:alpha val="43137"/>
                    </a:srgbClr>
                  </a:outerShdw>
                </a:effectLst>
              </a:rPr>
              <a:t> stress</a:t>
            </a:r>
            <a:endParaRPr lang="en-US" sz="2200" dirty="0">
              <a:effectLst>
                <a:outerShdw blurRad="38100" dist="38100" dir="2700000" algn="tl">
                  <a:srgbClr val="000000">
                    <a:alpha val="43137"/>
                  </a:srgbClr>
                </a:outerShdw>
              </a:effectLst>
            </a:endParaRPr>
          </a:p>
        </p:txBody>
      </p:sp>
      <p:pic>
        <p:nvPicPr>
          <p:cNvPr id="11" name="Picture 6"/>
          <p:cNvPicPr>
            <a:picLocks noChangeAspect="1" noChangeArrowheads="1"/>
          </p:cNvPicPr>
          <p:nvPr/>
        </p:nvPicPr>
        <p:blipFill>
          <a:blip r:embed="rId3" cstate="print"/>
          <a:srcRect/>
          <a:stretch>
            <a:fillRect/>
          </a:stretch>
        </p:blipFill>
        <p:spPr bwMode="auto">
          <a:xfrm>
            <a:off x="228599" y="958667"/>
            <a:ext cx="4495800" cy="4313777"/>
          </a:xfrm>
          <a:prstGeom prst="rect">
            <a:avLst/>
          </a:prstGeom>
          <a:noFill/>
        </p:spPr>
      </p:pic>
      <p:pic>
        <p:nvPicPr>
          <p:cNvPr id="14" name="Picture 2"/>
          <p:cNvPicPr>
            <a:picLocks noChangeAspect="1" noChangeArrowheads="1"/>
          </p:cNvPicPr>
          <p:nvPr/>
        </p:nvPicPr>
        <p:blipFill>
          <a:blip r:embed="rId4" cstate="print"/>
          <a:srcRect/>
          <a:stretch>
            <a:fillRect/>
          </a:stretch>
        </p:blipFill>
        <p:spPr bwMode="auto">
          <a:xfrm>
            <a:off x="563616" y="5272444"/>
            <a:ext cx="3239814" cy="1340613"/>
          </a:xfrm>
          <a:prstGeom prst="rect">
            <a:avLst/>
          </a:prstGeom>
          <a:solidFill>
            <a:srgbClr val="FFFF00"/>
          </a:solidFill>
          <a:ln w="38100">
            <a:solidFill>
              <a:srgbClr val="1C31FC"/>
            </a:solidFill>
            <a:miter lim="800000"/>
            <a:headEnd/>
            <a:tailEnd/>
          </a:ln>
        </p:spPr>
      </p:pic>
      <p:pic>
        <p:nvPicPr>
          <p:cNvPr id="18" name="Picture 3"/>
          <p:cNvPicPr>
            <a:picLocks noChangeAspect="1" noChangeArrowheads="1"/>
          </p:cNvPicPr>
          <p:nvPr/>
        </p:nvPicPr>
        <p:blipFill>
          <a:blip r:embed="rId5" cstate="print"/>
          <a:srcRect/>
          <a:stretch>
            <a:fillRect/>
          </a:stretch>
        </p:blipFill>
        <p:spPr bwMode="auto">
          <a:xfrm>
            <a:off x="4724400" y="1525610"/>
            <a:ext cx="4388070" cy="3202132"/>
          </a:xfrm>
          <a:prstGeom prst="rect">
            <a:avLst/>
          </a:prstGeom>
          <a:noFill/>
          <a:ln w="9525">
            <a:noFill/>
            <a:miter lim="800000"/>
            <a:headEnd/>
            <a:tailEnd/>
          </a:ln>
        </p:spPr>
      </p:pic>
      <p:sp>
        <p:nvSpPr>
          <p:cNvPr id="2" name="Rectangle 1"/>
          <p:cNvSpPr/>
          <p:nvPr/>
        </p:nvSpPr>
        <p:spPr>
          <a:xfrm>
            <a:off x="3803430" y="3126676"/>
            <a:ext cx="920969" cy="1303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89733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a:spLocks noGrp="1"/>
          </p:cNvSpPr>
          <p:nvPr>
            <p:ph type="subTitle" idx="1"/>
          </p:nvPr>
        </p:nvSpPr>
        <p:spPr>
          <a:xfrm>
            <a:off x="152400" y="250401"/>
            <a:ext cx="6934200" cy="480131"/>
          </a:xfrm>
          <a:noFill/>
        </p:spPr>
        <p:txBody>
          <a:bodyPr vert="horz" wrap="square" lIns="91440" tIns="45720" rIns="91440" bIns="45720" rtlCol="0">
            <a:spAutoFit/>
          </a:bodyPr>
          <a:lstStyle/>
          <a:p>
            <a:pPr algn="l" defTabSz="914400"/>
            <a:r>
              <a:rPr lang="en-US" sz="2800" b="1" u="sng" dirty="0">
                <a:solidFill>
                  <a:srgbClr val="C00000"/>
                </a:solidFill>
              </a:rPr>
              <a:t>Consolidation </a:t>
            </a:r>
            <a:r>
              <a:rPr lang="en-US" sz="2800" b="1" u="sng" dirty="0" smtClean="0">
                <a:solidFill>
                  <a:srgbClr val="C00000"/>
                </a:solidFill>
              </a:rPr>
              <a:t>process- </a:t>
            </a:r>
            <a:r>
              <a:rPr lang="en-US" sz="2800" b="1" u="sng" dirty="0">
                <a:solidFill>
                  <a:srgbClr val="C00000"/>
                </a:solidFill>
              </a:rPr>
              <a:t>S</a:t>
            </a:r>
            <a:r>
              <a:rPr lang="en-US" sz="2800" b="1" u="sng" dirty="0" smtClean="0">
                <a:solidFill>
                  <a:srgbClr val="C00000"/>
                </a:solidFill>
              </a:rPr>
              <a:t>pring analogy </a:t>
            </a:r>
            <a:r>
              <a:rPr lang="en-US" sz="2800" b="1" u="sng" dirty="0">
                <a:solidFill>
                  <a:srgbClr val="C00000"/>
                </a:solidFill>
              </a:rPr>
              <a:t>(cont.)</a:t>
            </a:r>
          </a:p>
        </p:txBody>
      </p:sp>
      <p:sp>
        <p:nvSpPr>
          <p:cNvPr id="10" name="TextBox 9"/>
          <p:cNvSpPr txBox="1"/>
          <p:nvPr/>
        </p:nvSpPr>
        <p:spPr>
          <a:xfrm>
            <a:off x="304800" y="1143000"/>
            <a:ext cx="3005959" cy="430887"/>
          </a:xfrm>
          <a:prstGeom prst="rect">
            <a:avLst/>
          </a:prstGeom>
          <a:solidFill>
            <a:schemeClr val="bg1"/>
          </a:solidFill>
        </p:spPr>
        <p:txBody>
          <a:bodyPr wrap="square" rtlCol="0">
            <a:spAutoFit/>
          </a:bodyPr>
          <a:lstStyle/>
          <a:p>
            <a:pPr algn="l" rtl="0"/>
            <a:r>
              <a:rPr lang="en-US" sz="2200" dirty="0" smtClean="0">
                <a:effectLst>
                  <a:outerShdw blurRad="38100" dist="38100" dir="2700000" algn="tl">
                    <a:srgbClr val="000000">
                      <a:alpha val="43137"/>
                    </a:srgbClr>
                  </a:outerShdw>
                </a:effectLst>
              </a:rPr>
              <a:t>ii. Under </a:t>
            </a:r>
            <a:r>
              <a:rPr lang="en-US" sz="2200" u="sng" dirty="0" smtClean="0">
                <a:solidFill>
                  <a:srgbClr val="1C31FC"/>
                </a:solidFill>
                <a:effectLst>
                  <a:outerShdw blurRad="38100" dist="38100" dir="2700000" algn="tl">
                    <a:srgbClr val="000000">
                      <a:alpha val="43137"/>
                    </a:srgbClr>
                  </a:outerShdw>
                </a:effectLst>
              </a:rPr>
              <a:t>Load</a:t>
            </a:r>
            <a:r>
              <a:rPr lang="en-US" sz="2200" dirty="0" smtClean="0">
                <a:effectLst>
                  <a:outerShdw blurRad="38100" dist="38100" dir="2700000" algn="tl">
                    <a:srgbClr val="000000">
                      <a:alpha val="43137"/>
                    </a:srgbClr>
                  </a:outerShdw>
                </a:effectLst>
              </a:rPr>
              <a:t> (t = 0)</a:t>
            </a:r>
            <a:endParaRPr lang="en-US" sz="2200" dirty="0">
              <a:effectLst>
                <a:outerShdw blurRad="38100" dist="38100" dir="2700000" algn="tl">
                  <a:srgbClr val="000000">
                    <a:alpha val="43137"/>
                  </a:srgbClr>
                </a:outerShdw>
              </a:effectLst>
            </a:endParaRPr>
          </a:p>
        </p:txBody>
      </p:sp>
      <p:pic>
        <p:nvPicPr>
          <p:cNvPr id="14" name="Picture 6"/>
          <p:cNvPicPr>
            <a:picLocks noChangeAspect="1" noChangeArrowheads="1"/>
          </p:cNvPicPr>
          <p:nvPr/>
        </p:nvPicPr>
        <p:blipFill>
          <a:blip r:embed="rId3" cstate="print"/>
          <a:srcRect/>
          <a:stretch>
            <a:fillRect/>
          </a:stretch>
        </p:blipFill>
        <p:spPr bwMode="auto">
          <a:xfrm>
            <a:off x="89338" y="1579080"/>
            <a:ext cx="4572000" cy="4451684"/>
          </a:xfrm>
          <a:prstGeom prst="rect">
            <a:avLst/>
          </a:prstGeom>
          <a:noFill/>
        </p:spPr>
      </p:pic>
      <p:sp>
        <p:nvSpPr>
          <p:cNvPr id="15" name="Rectangle 14"/>
          <p:cNvSpPr/>
          <p:nvPr/>
        </p:nvSpPr>
        <p:spPr>
          <a:xfrm>
            <a:off x="0" y="2286000"/>
            <a:ext cx="1143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52400" y="4202668"/>
            <a:ext cx="1295400" cy="369332"/>
          </a:xfrm>
          <a:prstGeom prst="rect">
            <a:avLst/>
          </a:prstGeom>
          <a:solidFill>
            <a:schemeClr val="bg1"/>
          </a:solidFill>
        </p:spPr>
        <p:txBody>
          <a:bodyPr wrap="square" rtlCol="0">
            <a:spAutoFit/>
          </a:bodyPr>
          <a:lstStyle/>
          <a:p>
            <a:pPr algn="l" rtl="0"/>
            <a:endParaRPr lang="en-US" dirty="0">
              <a:effectLst>
                <a:outerShdw blurRad="38100" dist="38100" dir="2700000" algn="tl">
                  <a:srgbClr val="000000">
                    <a:alpha val="43137"/>
                  </a:srgbClr>
                </a:outerShdw>
              </a:effectLst>
              <a:latin typeface="Arial" pitchFamily="34" charset="0"/>
              <a:cs typeface="Arial" pitchFamily="34" charset="0"/>
            </a:endParaRPr>
          </a:p>
        </p:txBody>
      </p:sp>
      <p:sp>
        <p:nvSpPr>
          <p:cNvPr id="19" name="Rectangle 18"/>
          <p:cNvSpPr/>
          <p:nvPr/>
        </p:nvSpPr>
        <p:spPr>
          <a:xfrm>
            <a:off x="2375338" y="5949285"/>
            <a:ext cx="4850524" cy="707886"/>
          </a:xfrm>
          <a:prstGeom prst="rect">
            <a:avLst/>
          </a:prstGeom>
        </p:spPr>
        <p:txBody>
          <a:bodyPr wrap="square">
            <a:spAutoFit/>
          </a:bodyPr>
          <a:lstStyle/>
          <a:p>
            <a:pPr marL="228600" indent="-228600" algn="l" rtl="0"/>
            <a:r>
              <a:rPr lang="en-US" sz="2000" b="1" dirty="0" smtClean="0">
                <a:solidFill>
                  <a:srgbClr val="FF0000"/>
                </a:solidFill>
              </a:rPr>
              <a:t>From the principle of effective stresses:</a:t>
            </a:r>
          </a:p>
          <a:p>
            <a:pPr marL="228600" indent="-228600" algn="ctr" rtl="0"/>
            <a:r>
              <a:rPr lang="en-US" sz="2000" b="1" dirty="0" smtClean="0">
                <a:solidFill>
                  <a:srgbClr val="FF0000"/>
                </a:solidFill>
                <a:latin typeface="Symbol" pitchFamily="18" charset="2"/>
              </a:rPr>
              <a:t>Ds</a:t>
            </a:r>
            <a:r>
              <a:rPr lang="en-US" sz="2000" b="1" dirty="0" smtClean="0">
                <a:solidFill>
                  <a:srgbClr val="FF0000"/>
                </a:solidFill>
                <a:latin typeface="Blazing" panose="00000400000000000000" pitchFamily="2" charset="0"/>
              </a:rPr>
              <a:t>’</a:t>
            </a:r>
            <a:r>
              <a:rPr lang="en-US" sz="2000" b="1" dirty="0" smtClean="0">
                <a:solidFill>
                  <a:srgbClr val="FF0000"/>
                </a:solidFill>
              </a:rPr>
              <a:t> = </a:t>
            </a:r>
            <a:r>
              <a:rPr lang="en-US" sz="2000" b="1" dirty="0" smtClean="0">
                <a:solidFill>
                  <a:srgbClr val="FF0000"/>
                </a:solidFill>
                <a:latin typeface="Symbol" pitchFamily="18" charset="2"/>
              </a:rPr>
              <a:t>Ds</a:t>
            </a:r>
            <a:r>
              <a:rPr lang="en-US" sz="2000" b="1" dirty="0" smtClean="0">
                <a:solidFill>
                  <a:srgbClr val="FF0000"/>
                </a:solidFill>
              </a:rPr>
              <a:t> – </a:t>
            </a:r>
            <a:r>
              <a:rPr lang="en-US" sz="2000" b="1" dirty="0" smtClean="0">
                <a:solidFill>
                  <a:srgbClr val="FF0000"/>
                </a:solidFill>
                <a:latin typeface="Symbol" pitchFamily="18" charset="2"/>
              </a:rPr>
              <a:t>D</a:t>
            </a:r>
            <a:r>
              <a:rPr lang="en-US" sz="2000" b="1" dirty="0" smtClean="0">
                <a:solidFill>
                  <a:srgbClr val="FF0000"/>
                </a:solidFill>
              </a:rPr>
              <a:t>u	 Then </a:t>
            </a:r>
            <a:r>
              <a:rPr lang="en-US" sz="2000" b="1" dirty="0" smtClean="0">
                <a:solidFill>
                  <a:srgbClr val="FF0000"/>
                </a:solidFill>
                <a:latin typeface="Symbol" pitchFamily="18" charset="2"/>
              </a:rPr>
              <a:t>Ds</a:t>
            </a:r>
            <a:r>
              <a:rPr lang="en-US" sz="2000" b="1" dirty="0" smtClean="0">
                <a:solidFill>
                  <a:srgbClr val="FF0000"/>
                </a:solidFill>
                <a:latin typeface="Blazing" panose="00000400000000000000" pitchFamily="2" charset="0"/>
              </a:rPr>
              <a:t>’</a:t>
            </a:r>
            <a:r>
              <a:rPr lang="en-US" sz="2000" b="1" dirty="0" smtClean="0">
                <a:solidFill>
                  <a:srgbClr val="FF0000"/>
                </a:solidFill>
              </a:rPr>
              <a:t> = 0</a:t>
            </a:r>
            <a:endParaRPr lang="en-US" sz="2000" b="1" dirty="0">
              <a:solidFill>
                <a:srgbClr val="FF0000"/>
              </a:solidFill>
            </a:endParaRPr>
          </a:p>
        </p:txBody>
      </p:sp>
      <p:sp>
        <p:nvSpPr>
          <p:cNvPr id="20" name="Cloud Callout 19"/>
          <p:cNvSpPr/>
          <p:nvPr/>
        </p:nvSpPr>
        <p:spPr>
          <a:xfrm>
            <a:off x="7039302" y="5638800"/>
            <a:ext cx="2057400" cy="914400"/>
          </a:xfrm>
          <a:prstGeom prst="cloudCallout">
            <a:avLst>
              <a:gd name="adj1" fmla="val -61966"/>
              <a:gd name="adj2" fmla="val 2777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No Settlement</a:t>
            </a:r>
            <a:endParaRPr lang="en-US" b="1" dirty="0">
              <a:solidFill>
                <a:srgbClr val="002060"/>
              </a:solidFill>
            </a:endParaRPr>
          </a:p>
        </p:txBody>
      </p:sp>
      <p:sp>
        <p:nvSpPr>
          <p:cNvPr id="16" name="TextBox 15"/>
          <p:cNvSpPr txBox="1"/>
          <p:nvPr/>
        </p:nvSpPr>
        <p:spPr>
          <a:xfrm>
            <a:off x="4724400" y="1143000"/>
            <a:ext cx="4419600" cy="4401205"/>
          </a:xfrm>
          <a:prstGeom prst="rect">
            <a:avLst/>
          </a:prstGeom>
          <a:noFill/>
        </p:spPr>
        <p:txBody>
          <a:bodyPr wrap="square" rtlCol="0">
            <a:spAutoFit/>
          </a:bodyPr>
          <a:lstStyle/>
          <a:p>
            <a:pPr marL="228600" indent="-228600" algn="l" rtl="0">
              <a:buClr>
                <a:srgbClr val="C00000"/>
              </a:buClr>
              <a:buSzPct val="150000"/>
              <a:buFont typeface="Arial" pitchFamily="34" charset="0"/>
              <a:buChar char="•"/>
            </a:pPr>
            <a:r>
              <a:rPr lang="en-US" sz="2000" b="1" dirty="0" smtClean="0"/>
              <a:t>Soil is loaded by stress increment </a:t>
            </a:r>
            <a:r>
              <a:rPr lang="en-US" sz="2000" b="1" dirty="0" smtClean="0">
                <a:solidFill>
                  <a:srgbClr val="FF0000"/>
                </a:solidFill>
                <a:latin typeface="Symbol" pitchFamily="18" charset="2"/>
              </a:rPr>
              <a:t>Ds</a:t>
            </a:r>
          </a:p>
          <a:p>
            <a:pPr marL="228600" indent="-228600" algn="l" rtl="0">
              <a:buClr>
                <a:srgbClr val="C00000"/>
              </a:buClr>
              <a:buSzPct val="150000"/>
              <a:buFont typeface="Arial" pitchFamily="34" charset="0"/>
              <a:buChar char="•"/>
            </a:pPr>
            <a:endParaRPr lang="en-US" sz="2000" b="1" dirty="0" smtClean="0"/>
          </a:p>
          <a:p>
            <a:pPr marL="228600" indent="-228600" algn="l" rtl="0">
              <a:buClr>
                <a:srgbClr val="C00000"/>
              </a:buClr>
              <a:buSzPct val="150000"/>
              <a:buFont typeface="Arial" pitchFamily="34" charset="0"/>
              <a:buChar char="•"/>
            </a:pPr>
            <a:r>
              <a:rPr lang="en-US" sz="2000" b="1" dirty="0" smtClean="0"/>
              <a:t>Valve is initially </a:t>
            </a:r>
            <a:r>
              <a:rPr lang="en-US" sz="2000" b="1" dirty="0" smtClean="0">
                <a:solidFill>
                  <a:srgbClr val="FF0000"/>
                </a:solidFill>
              </a:rPr>
              <a:t>closed</a:t>
            </a:r>
          </a:p>
          <a:p>
            <a:pPr marL="228600" indent="-228600" algn="l" rtl="0">
              <a:buClr>
                <a:srgbClr val="C00000"/>
              </a:buClr>
              <a:buSzPct val="150000"/>
              <a:buFont typeface="Arial" pitchFamily="34" charset="0"/>
              <a:buChar char="•"/>
            </a:pPr>
            <a:endParaRPr lang="en-US" sz="2000" b="1" dirty="0" smtClean="0"/>
          </a:p>
          <a:p>
            <a:pPr marL="228600" indent="-228600" algn="l" rtl="0">
              <a:buClr>
                <a:srgbClr val="C00000"/>
              </a:buClr>
              <a:buSzPct val="150000"/>
              <a:buFont typeface="Arial" pitchFamily="34" charset="0"/>
              <a:buChar char="•"/>
            </a:pPr>
            <a:r>
              <a:rPr lang="en-US" sz="2000" b="1" dirty="0" smtClean="0"/>
              <a:t>As water is incompressible and valve is </a:t>
            </a:r>
            <a:r>
              <a:rPr lang="en-US" sz="2000" b="1" dirty="0" smtClean="0">
                <a:solidFill>
                  <a:srgbClr val="FF0000"/>
                </a:solidFill>
              </a:rPr>
              <a:t>closed</a:t>
            </a:r>
            <a:r>
              <a:rPr lang="en-US" sz="2000" b="1" dirty="0" smtClean="0"/>
              <a:t>, no water is out, no movement of piston.</a:t>
            </a:r>
          </a:p>
          <a:p>
            <a:pPr marL="228600" indent="-228600" algn="l" rtl="0">
              <a:buClr>
                <a:srgbClr val="C00000"/>
              </a:buClr>
              <a:buSzPct val="150000"/>
              <a:buFont typeface="Arial" pitchFamily="34" charset="0"/>
              <a:buChar char="•"/>
            </a:pPr>
            <a:endParaRPr lang="en-US" sz="2000" b="1" dirty="0" smtClean="0"/>
          </a:p>
          <a:p>
            <a:pPr marL="228600" indent="-228600" algn="l" rtl="0">
              <a:buClr>
                <a:srgbClr val="C00000"/>
              </a:buClr>
              <a:buSzPct val="150000"/>
              <a:buFont typeface="Arial" pitchFamily="34" charset="0"/>
              <a:buChar char="•"/>
            </a:pPr>
            <a:r>
              <a:rPr lang="en-US" sz="2000" b="1" dirty="0" smtClean="0"/>
              <a:t>Stress is (</a:t>
            </a:r>
            <a:r>
              <a:rPr lang="en-US" sz="2000" b="1" dirty="0" smtClean="0">
                <a:solidFill>
                  <a:srgbClr val="FF0000"/>
                </a:solidFill>
                <a:latin typeface="Symbol" pitchFamily="18" charset="2"/>
              </a:rPr>
              <a:t>Ds</a:t>
            </a:r>
            <a:r>
              <a:rPr lang="en-US" sz="2000" b="1" dirty="0" smtClean="0"/>
              <a:t>) is transferred to </a:t>
            </a:r>
            <a:r>
              <a:rPr lang="en-US" sz="2000" b="1" dirty="0" smtClean="0">
                <a:solidFill>
                  <a:srgbClr val="FF0000"/>
                </a:solidFill>
              </a:rPr>
              <a:t>water</a:t>
            </a:r>
            <a:r>
              <a:rPr lang="en-US" sz="2000" b="1" dirty="0" smtClean="0"/>
              <a:t>.</a:t>
            </a:r>
          </a:p>
          <a:p>
            <a:pPr marL="228600" indent="-228600" algn="l" rtl="0">
              <a:buClr>
                <a:srgbClr val="C00000"/>
              </a:buClr>
              <a:buSzPct val="150000"/>
              <a:buFont typeface="Arial" pitchFamily="34" charset="0"/>
              <a:buChar char="•"/>
            </a:pPr>
            <a:endParaRPr lang="en-US" sz="2000" b="1" dirty="0" smtClean="0"/>
          </a:p>
          <a:p>
            <a:pPr marL="228600" indent="-228600" algn="l" rtl="0">
              <a:buClr>
                <a:srgbClr val="C00000"/>
              </a:buClr>
              <a:buSzPct val="150000"/>
              <a:buFont typeface="Arial" pitchFamily="34" charset="0"/>
              <a:buChar char="•"/>
            </a:pPr>
            <a:r>
              <a:rPr lang="en-US" sz="2000" b="1" dirty="0" smtClean="0"/>
              <a:t>Pressure gauge reads an excess pore pressure (</a:t>
            </a:r>
            <a:r>
              <a:rPr lang="en-US" sz="2000" b="1" dirty="0" smtClean="0">
                <a:latin typeface="Symbol" pitchFamily="18" charset="2"/>
              </a:rPr>
              <a:t>D</a:t>
            </a:r>
            <a:r>
              <a:rPr lang="en-US" sz="2000" b="1" dirty="0" smtClean="0"/>
              <a:t>u) such that: </a:t>
            </a:r>
          </a:p>
          <a:p>
            <a:pPr algn="l" rtl="0">
              <a:buClr>
                <a:srgbClr val="C00000"/>
              </a:buClr>
              <a:buSzPct val="150000"/>
            </a:pPr>
            <a:r>
              <a:rPr lang="en-US" sz="2000" b="1" dirty="0" smtClean="0">
                <a:latin typeface="Symbol" pitchFamily="18" charset="2"/>
              </a:rPr>
              <a:t>          D</a:t>
            </a:r>
            <a:r>
              <a:rPr lang="en-US" sz="2000" b="1" dirty="0" smtClean="0"/>
              <a:t>u = </a:t>
            </a:r>
            <a:r>
              <a:rPr lang="en-US" sz="2000" b="1" dirty="0" smtClean="0">
                <a:latin typeface="Symbol" pitchFamily="18" charset="2"/>
              </a:rPr>
              <a:t>Ds</a:t>
            </a:r>
          </a:p>
          <a:p>
            <a:pPr>
              <a:buClr>
                <a:srgbClr val="C00000"/>
              </a:buClr>
              <a:buSzPct val="150000"/>
            </a:pPr>
            <a:r>
              <a:rPr lang="en-US" sz="2000" dirty="0" smtClean="0">
                <a:effectLst>
                  <a:outerShdw blurRad="38100" dist="38100" dir="2700000" algn="tl">
                    <a:srgbClr val="000000">
                      <a:alpha val="43137"/>
                    </a:srgbClr>
                  </a:outerShdw>
                </a:effectLst>
                <a:latin typeface="Arial" pitchFamily="34" charset="0"/>
                <a:cs typeface="Arial" pitchFamily="34" charset="0"/>
              </a:rPr>
              <a:t>         </a:t>
            </a:r>
            <a:r>
              <a:rPr lang="en-US" sz="2000" b="1" dirty="0" smtClean="0">
                <a:effectLst>
                  <a:outerShdw blurRad="38100" dist="38100" dir="2700000" algn="tl">
                    <a:srgbClr val="000000">
                      <a:alpha val="43137"/>
                    </a:srgbClr>
                  </a:outerShdw>
                </a:effectLst>
                <a:latin typeface="Arial" pitchFamily="34" charset="0"/>
                <a:cs typeface="Arial" pitchFamily="34" charset="0"/>
              </a:rPr>
              <a:t>u = </a:t>
            </a:r>
            <a:r>
              <a:rPr lang="en-US" sz="2000" b="1" dirty="0" err="1" smtClean="0">
                <a:effectLst>
                  <a:outerShdw blurRad="38100" dist="38100" dir="2700000" algn="tl">
                    <a:srgbClr val="000000">
                      <a:alpha val="43137"/>
                    </a:srgbClr>
                  </a:outerShdw>
                </a:effectLst>
                <a:latin typeface="Arial" pitchFamily="34" charset="0"/>
                <a:cs typeface="Arial" pitchFamily="34" charset="0"/>
              </a:rPr>
              <a:t>u</a:t>
            </a:r>
            <a:r>
              <a:rPr lang="en-US" sz="2000" b="1" baseline="-25000" dirty="0" err="1" smtClean="0">
                <a:effectLst>
                  <a:outerShdw blurRad="38100" dist="38100" dir="2700000" algn="tl">
                    <a:srgbClr val="000000">
                      <a:alpha val="43137"/>
                    </a:srgbClr>
                  </a:outerShdw>
                </a:effectLst>
                <a:latin typeface="Arial" pitchFamily="34" charset="0"/>
                <a:cs typeface="Arial" pitchFamily="34" charset="0"/>
              </a:rPr>
              <a:t>o</a:t>
            </a:r>
            <a:r>
              <a:rPr lang="en-US" sz="2000" b="1" baseline="-25000" dirty="0" smtClean="0">
                <a:effectLst>
                  <a:outerShdw blurRad="38100" dist="38100" dir="2700000" algn="tl">
                    <a:srgbClr val="000000">
                      <a:alpha val="43137"/>
                    </a:srgbClr>
                  </a:outerShdw>
                </a:effectLst>
                <a:latin typeface="Arial" pitchFamily="34" charset="0"/>
                <a:cs typeface="Arial" pitchFamily="34" charset="0"/>
              </a:rPr>
              <a:t> </a:t>
            </a:r>
            <a:r>
              <a:rPr lang="en-US" sz="2000" b="1" dirty="0" smtClean="0">
                <a:effectLst>
                  <a:outerShdw blurRad="38100" dist="38100" dir="2700000" algn="tl">
                    <a:srgbClr val="000000">
                      <a:alpha val="43137"/>
                    </a:srgbClr>
                  </a:outerShdw>
                </a:effectLst>
                <a:latin typeface="Arial" pitchFamily="34" charset="0"/>
                <a:cs typeface="Arial" pitchFamily="34" charset="0"/>
              </a:rPr>
              <a:t>+</a:t>
            </a:r>
            <a:r>
              <a:rPr lang="en-US" sz="2000" b="1" baseline="-25000" dirty="0" smtClean="0">
                <a:effectLst>
                  <a:outerShdw blurRad="38100" dist="38100" dir="2700000" algn="tl">
                    <a:srgbClr val="000000">
                      <a:alpha val="43137"/>
                    </a:srgbClr>
                  </a:outerShdw>
                </a:effectLst>
                <a:latin typeface="Arial" pitchFamily="34" charset="0"/>
                <a:cs typeface="Arial" pitchFamily="34" charset="0"/>
              </a:rPr>
              <a:t> </a:t>
            </a:r>
            <a:r>
              <a:rPr lang="en-US" sz="2000" b="1" dirty="0" smtClean="0">
                <a:effectLst>
                  <a:outerShdw blurRad="38100" dist="38100" dir="2700000" algn="tl">
                    <a:srgbClr val="000000">
                      <a:alpha val="43137"/>
                    </a:srgbClr>
                  </a:outerShdw>
                </a:effectLst>
                <a:latin typeface="Symbol" pitchFamily="18" charset="2"/>
                <a:cs typeface="Arial" pitchFamily="34" charset="0"/>
              </a:rPr>
              <a:t>D</a:t>
            </a:r>
            <a:r>
              <a:rPr lang="en-US" sz="2000" b="1" dirty="0" smtClean="0">
                <a:effectLst>
                  <a:outerShdw blurRad="38100" dist="38100" dir="2700000" algn="tl">
                    <a:srgbClr val="000000">
                      <a:alpha val="43137"/>
                    </a:srgbClr>
                  </a:outerShdw>
                </a:effectLst>
                <a:latin typeface="Arial" pitchFamily="34" charset="0"/>
                <a:cs typeface="Arial" pitchFamily="34" charset="0"/>
              </a:rPr>
              <a:t>u</a:t>
            </a:r>
            <a:endParaRPr lang="en-US" sz="2000" b="1" dirty="0" smtClean="0">
              <a:latin typeface="Symbol" pitchFamily="18" charset="2"/>
            </a:endParaRPr>
          </a:p>
        </p:txBody>
      </p:sp>
      <p:pic>
        <p:nvPicPr>
          <p:cNvPr id="4" name="Picture 3"/>
          <p:cNvPicPr>
            <a:picLocks noChangeAspect="1"/>
          </p:cNvPicPr>
          <p:nvPr/>
        </p:nvPicPr>
        <p:blipFill>
          <a:blip r:embed="rId4"/>
          <a:stretch>
            <a:fillRect/>
          </a:stretch>
        </p:blipFill>
        <p:spPr>
          <a:xfrm>
            <a:off x="152400" y="3982915"/>
            <a:ext cx="1062864" cy="636383"/>
          </a:xfrm>
          <a:prstGeom prst="rect">
            <a:avLst/>
          </a:prstGeom>
        </p:spPr>
      </p:pic>
    </p:spTree>
    <p:extLst>
      <p:ext uri="{BB962C8B-B14F-4D97-AF65-F5344CB8AC3E}">
        <p14:creationId xmlns:p14="http://schemas.microsoft.com/office/powerpoint/2010/main" val="14498957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a:spLocks noGrp="1"/>
          </p:cNvSpPr>
          <p:nvPr>
            <p:ph type="subTitle" idx="1"/>
          </p:nvPr>
        </p:nvSpPr>
        <p:spPr>
          <a:xfrm>
            <a:off x="152400" y="250401"/>
            <a:ext cx="6934200" cy="480131"/>
          </a:xfrm>
          <a:noFill/>
        </p:spPr>
        <p:txBody>
          <a:bodyPr vert="horz" wrap="square" lIns="91440" tIns="45720" rIns="91440" bIns="45720" rtlCol="0">
            <a:spAutoFit/>
          </a:bodyPr>
          <a:lstStyle/>
          <a:p>
            <a:pPr algn="l" defTabSz="914400"/>
            <a:r>
              <a:rPr lang="en-US" sz="2800" b="1" u="sng" dirty="0">
                <a:solidFill>
                  <a:srgbClr val="C00000"/>
                </a:solidFill>
              </a:rPr>
              <a:t>Consolidation </a:t>
            </a:r>
            <a:r>
              <a:rPr lang="en-US" sz="2800" b="1" u="sng" dirty="0" smtClean="0">
                <a:solidFill>
                  <a:srgbClr val="C00000"/>
                </a:solidFill>
              </a:rPr>
              <a:t>process- </a:t>
            </a:r>
            <a:r>
              <a:rPr lang="en-US" sz="2800" b="1" u="sng" dirty="0">
                <a:solidFill>
                  <a:srgbClr val="C00000"/>
                </a:solidFill>
              </a:rPr>
              <a:t>S</a:t>
            </a:r>
            <a:r>
              <a:rPr lang="en-US" sz="2800" b="1" u="sng" dirty="0" smtClean="0">
                <a:solidFill>
                  <a:srgbClr val="C00000"/>
                </a:solidFill>
              </a:rPr>
              <a:t>pring analogy </a:t>
            </a:r>
            <a:r>
              <a:rPr lang="en-US" sz="2800" b="1" u="sng" dirty="0">
                <a:solidFill>
                  <a:srgbClr val="C00000"/>
                </a:solidFill>
              </a:rPr>
              <a:t>(cont.)</a:t>
            </a:r>
          </a:p>
        </p:txBody>
      </p:sp>
      <p:sp>
        <p:nvSpPr>
          <p:cNvPr id="10" name="TextBox 9"/>
          <p:cNvSpPr txBox="1"/>
          <p:nvPr/>
        </p:nvSpPr>
        <p:spPr>
          <a:xfrm>
            <a:off x="304800" y="1143000"/>
            <a:ext cx="3005959" cy="430887"/>
          </a:xfrm>
          <a:prstGeom prst="rect">
            <a:avLst/>
          </a:prstGeom>
          <a:solidFill>
            <a:schemeClr val="bg1"/>
          </a:solidFill>
        </p:spPr>
        <p:txBody>
          <a:bodyPr wrap="square" rtlCol="0">
            <a:spAutoFit/>
          </a:bodyPr>
          <a:lstStyle/>
          <a:p>
            <a:pPr algn="l" rtl="0"/>
            <a:r>
              <a:rPr lang="en-US" sz="2200" dirty="0" smtClean="0">
                <a:effectLst>
                  <a:outerShdw blurRad="38100" dist="38100" dir="2700000" algn="tl">
                    <a:srgbClr val="000000">
                      <a:alpha val="43137"/>
                    </a:srgbClr>
                  </a:outerShdw>
                </a:effectLst>
              </a:rPr>
              <a:t>ii. Under </a:t>
            </a:r>
            <a:r>
              <a:rPr lang="en-US" sz="2200" u="sng" dirty="0" smtClean="0">
                <a:solidFill>
                  <a:srgbClr val="1C31FC"/>
                </a:solidFill>
                <a:effectLst>
                  <a:outerShdw blurRad="38100" dist="38100" dir="2700000" algn="tl">
                    <a:srgbClr val="000000">
                      <a:alpha val="43137"/>
                    </a:srgbClr>
                  </a:outerShdw>
                </a:effectLst>
              </a:rPr>
              <a:t>Load</a:t>
            </a:r>
            <a:r>
              <a:rPr lang="en-US" sz="2200" dirty="0" smtClean="0">
                <a:effectLst>
                  <a:outerShdw blurRad="38100" dist="38100" dir="2700000" algn="tl">
                    <a:srgbClr val="000000">
                      <a:alpha val="43137"/>
                    </a:srgbClr>
                  </a:outerShdw>
                </a:effectLst>
              </a:rPr>
              <a:t> (t = 0)</a:t>
            </a:r>
            <a:endParaRPr lang="en-US" sz="2200" dirty="0">
              <a:effectLst>
                <a:outerShdw blurRad="38100" dist="38100" dir="2700000" algn="tl">
                  <a:srgbClr val="000000">
                    <a:alpha val="43137"/>
                  </a:srgbClr>
                </a:outerShdw>
              </a:effectLst>
            </a:endParaRPr>
          </a:p>
        </p:txBody>
      </p:sp>
      <p:pic>
        <p:nvPicPr>
          <p:cNvPr id="14" name="Picture 6"/>
          <p:cNvPicPr>
            <a:picLocks noChangeAspect="1" noChangeArrowheads="1"/>
          </p:cNvPicPr>
          <p:nvPr/>
        </p:nvPicPr>
        <p:blipFill>
          <a:blip r:embed="rId3" cstate="print"/>
          <a:srcRect/>
          <a:stretch>
            <a:fillRect/>
          </a:stretch>
        </p:blipFill>
        <p:spPr bwMode="auto">
          <a:xfrm>
            <a:off x="89338" y="1579080"/>
            <a:ext cx="4572000" cy="4451684"/>
          </a:xfrm>
          <a:prstGeom prst="rect">
            <a:avLst/>
          </a:prstGeom>
          <a:noFill/>
        </p:spPr>
      </p:pic>
      <p:sp>
        <p:nvSpPr>
          <p:cNvPr id="15" name="Rectangle 14"/>
          <p:cNvSpPr/>
          <p:nvPr/>
        </p:nvSpPr>
        <p:spPr>
          <a:xfrm>
            <a:off x="0" y="2286000"/>
            <a:ext cx="1143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52400" y="4202668"/>
            <a:ext cx="1295400" cy="369332"/>
          </a:xfrm>
          <a:prstGeom prst="rect">
            <a:avLst/>
          </a:prstGeom>
          <a:solidFill>
            <a:schemeClr val="bg1"/>
          </a:solidFill>
        </p:spPr>
        <p:txBody>
          <a:bodyPr wrap="square" rtlCol="0">
            <a:spAutoFit/>
          </a:bodyPr>
          <a:lstStyle/>
          <a:p>
            <a:pPr algn="l" rtl="0"/>
            <a:endParaRPr lang="en-US" dirty="0">
              <a:effectLst>
                <a:outerShdw blurRad="38100" dist="38100" dir="2700000" algn="tl">
                  <a:srgbClr val="000000">
                    <a:alpha val="43137"/>
                  </a:srgbClr>
                </a:outerShdw>
              </a:effectLst>
              <a:latin typeface="Arial" pitchFamily="34" charset="0"/>
              <a:cs typeface="Arial" pitchFamily="34" charset="0"/>
            </a:endParaRPr>
          </a:p>
        </p:txBody>
      </p:sp>
      <p:sp>
        <p:nvSpPr>
          <p:cNvPr id="19" name="Rectangle 18"/>
          <p:cNvSpPr/>
          <p:nvPr/>
        </p:nvSpPr>
        <p:spPr>
          <a:xfrm>
            <a:off x="2375338" y="5949285"/>
            <a:ext cx="4850524" cy="707886"/>
          </a:xfrm>
          <a:prstGeom prst="rect">
            <a:avLst/>
          </a:prstGeom>
        </p:spPr>
        <p:txBody>
          <a:bodyPr wrap="square">
            <a:spAutoFit/>
          </a:bodyPr>
          <a:lstStyle/>
          <a:p>
            <a:pPr marL="228600" indent="-228600" algn="l" rtl="0"/>
            <a:r>
              <a:rPr lang="en-US" sz="2000" b="1" dirty="0" smtClean="0">
                <a:solidFill>
                  <a:srgbClr val="FF0000"/>
                </a:solidFill>
              </a:rPr>
              <a:t>From the principle of effective stresses:</a:t>
            </a:r>
          </a:p>
          <a:p>
            <a:pPr marL="228600" indent="-228600" algn="ctr" rtl="0"/>
            <a:r>
              <a:rPr lang="en-US" sz="2000" b="1" dirty="0" smtClean="0">
                <a:solidFill>
                  <a:srgbClr val="FF0000"/>
                </a:solidFill>
                <a:latin typeface="Symbol" pitchFamily="18" charset="2"/>
              </a:rPr>
              <a:t>Ds</a:t>
            </a:r>
            <a:r>
              <a:rPr lang="en-US" sz="2000" b="1" dirty="0" smtClean="0">
                <a:solidFill>
                  <a:srgbClr val="FF0000"/>
                </a:solidFill>
                <a:latin typeface="Blazing" panose="00000400000000000000" pitchFamily="2" charset="0"/>
              </a:rPr>
              <a:t>’</a:t>
            </a:r>
            <a:r>
              <a:rPr lang="en-US" sz="2000" b="1" dirty="0" smtClean="0">
                <a:solidFill>
                  <a:srgbClr val="FF0000"/>
                </a:solidFill>
              </a:rPr>
              <a:t> = </a:t>
            </a:r>
            <a:r>
              <a:rPr lang="en-US" sz="2000" b="1" dirty="0" smtClean="0">
                <a:solidFill>
                  <a:srgbClr val="FF0000"/>
                </a:solidFill>
                <a:latin typeface="Symbol" pitchFamily="18" charset="2"/>
              </a:rPr>
              <a:t>Ds</a:t>
            </a:r>
            <a:r>
              <a:rPr lang="en-US" sz="2000" b="1" dirty="0" smtClean="0">
                <a:solidFill>
                  <a:srgbClr val="FF0000"/>
                </a:solidFill>
              </a:rPr>
              <a:t> – </a:t>
            </a:r>
            <a:r>
              <a:rPr lang="en-US" sz="2000" b="1" dirty="0" smtClean="0">
                <a:solidFill>
                  <a:srgbClr val="FF0000"/>
                </a:solidFill>
                <a:latin typeface="Symbol" pitchFamily="18" charset="2"/>
              </a:rPr>
              <a:t>D</a:t>
            </a:r>
            <a:r>
              <a:rPr lang="en-US" sz="2000" b="1" dirty="0" smtClean="0">
                <a:solidFill>
                  <a:srgbClr val="FF0000"/>
                </a:solidFill>
              </a:rPr>
              <a:t>u	 Then </a:t>
            </a:r>
            <a:r>
              <a:rPr lang="en-US" sz="2000" b="1" dirty="0" smtClean="0">
                <a:solidFill>
                  <a:srgbClr val="FF0000"/>
                </a:solidFill>
                <a:latin typeface="Symbol" pitchFamily="18" charset="2"/>
              </a:rPr>
              <a:t>Ds</a:t>
            </a:r>
            <a:r>
              <a:rPr lang="en-US" sz="2000" b="1" dirty="0" smtClean="0">
                <a:solidFill>
                  <a:srgbClr val="FF0000"/>
                </a:solidFill>
                <a:latin typeface="Blazing" panose="00000400000000000000" pitchFamily="2" charset="0"/>
              </a:rPr>
              <a:t>’</a:t>
            </a:r>
            <a:r>
              <a:rPr lang="en-US" sz="2000" b="1" dirty="0" smtClean="0">
                <a:solidFill>
                  <a:srgbClr val="FF0000"/>
                </a:solidFill>
              </a:rPr>
              <a:t> = 0</a:t>
            </a:r>
            <a:endParaRPr lang="en-US" sz="2000" b="1" dirty="0">
              <a:solidFill>
                <a:srgbClr val="FF0000"/>
              </a:solidFill>
            </a:endParaRPr>
          </a:p>
        </p:txBody>
      </p:sp>
      <p:sp>
        <p:nvSpPr>
          <p:cNvPr id="20" name="Cloud Callout 19"/>
          <p:cNvSpPr/>
          <p:nvPr/>
        </p:nvSpPr>
        <p:spPr>
          <a:xfrm>
            <a:off x="7039302" y="5638800"/>
            <a:ext cx="2057400" cy="914400"/>
          </a:xfrm>
          <a:prstGeom prst="cloudCallout">
            <a:avLst>
              <a:gd name="adj1" fmla="val -61966"/>
              <a:gd name="adj2" fmla="val 2777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No Settlement</a:t>
            </a:r>
            <a:endParaRPr lang="en-US" b="1" dirty="0">
              <a:solidFill>
                <a:srgbClr val="002060"/>
              </a:solidFill>
            </a:endParaRPr>
          </a:p>
        </p:txBody>
      </p:sp>
      <p:sp>
        <p:nvSpPr>
          <p:cNvPr id="16" name="TextBox 15"/>
          <p:cNvSpPr txBox="1"/>
          <p:nvPr/>
        </p:nvSpPr>
        <p:spPr>
          <a:xfrm>
            <a:off x="4724400" y="1143000"/>
            <a:ext cx="4419600" cy="4401205"/>
          </a:xfrm>
          <a:prstGeom prst="rect">
            <a:avLst/>
          </a:prstGeom>
          <a:noFill/>
        </p:spPr>
        <p:txBody>
          <a:bodyPr wrap="square" rtlCol="0">
            <a:spAutoFit/>
          </a:bodyPr>
          <a:lstStyle/>
          <a:p>
            <a:pPr marL="228600" indent="-228600" algn="l" rtl="0">
              <a:buClr>
                <a:srgbClr val="C00000"/>
              </a:buClr>
              <a:buSzPct val="150000"/>
              <a:buFont typeface="Arial" pitchFamily="34" charset="0"/>
              <a:buChar char="•"/>
            </a:pPr>
            <a:r>
              <a:rPr lang="en-US" sz="2000" b="1" dirty="0" smtClean="0"/>
              <a:t>Soil is loaded by stress increment </a:t>
            </a:r>
            <a:r>
              <a:rPr lang="en-US" sz="2000" b="1" dirty="0" smtClean="0">
                <a:solidFill>
                  <a:srgbClr val="FF0000"/>
                </a:solidFill>
                <a:latin typeface="Symbol" pitchFamily="18" charset="2"/>
              </a:rPr>
              <a:t>Ds</a:t>
            </a:r>
          </a:p>
          <a:p>
            <a:pPr marL="228600" indent="-228600" algn="l" rtl="0">
              <a:buClr>
                <a:srgbClr val="C00000"/>
              </a:buClr>
              <a:buSzPct val="150000"/>
              <a:buFont typeface="Arial" pitchFamily="34" charset="0"/>
              <a:buChar char="•"/>
            </a:pPr>
            <a:endParaRPr lang="en-US" sz="2000" b="1" dirty="0" smtClean="0"/>
          </a:p>
          <a:p>
            <a:pPr marL="228600" indent="-228600" algn="l" rtl="0">
              <a:buClr>
                <a:srgbClr val="C00000"/>
              </a:buClr>
              <a:buSzPct val="150000"/>
              <a:buFont typeface="Arial" pitchFamily="34" charset="0"/>
              <a:buChar char="•"/>
            </a:pPr>
            <a:r>
              <a:rPr lang="en-US" sz="2000" b="1" dirty="0" smtClean="0"/>
              <a:t>Valve is initially </a:t>
            </a:r>
            <a:r>
              <a:rPr lang="en-US" sz="2000" b="1" dirty="0" smtClean="0">
                <a:solidFill>
                  <a:srgbClr val="FF0000"/>
                </a:solidFill>
              </a:rPr>
              <a:t>closed</a:t>
            </a:r>
          </a:p>
          <a:p>
            <a:pPr marL="228600" indent="-228600" algn="l" rtl="0">
              <a:buClr>
                <a:srgbClr val="C00000"/>
              </a:buClr>
              <a:buSzPct val="150000"/>
              <a:buFont typeface="Arial" pitchFamily="34" charset="0"/>
              <a:buChar char="•"/>
            </a:pPr>
            <a:endParaRPr lang="en-US" sz="2000" b="1" dirty="0" smtClean="0"/>
          </a:p>
          <a:p>
            <a:pPr marL="228600" indent="-228600" algn="l" rtl="0">
              <a:buClr>
                <a:srgbClr val="C00000"/>
              </a:buClr>
              <a:buSzPct val="150000"/>
              <a:buFont typeface="Arial" pitchFamily="34" charset="0"/>
              <a:buChar char="•"/>
            </a:pPr>
            <a:r>
              <a:rPr lang="en-US" sz="2000" b="1" dirty="0" smtClean="0"/>
              <a:t>As water is incompressible and valve is </a:t>
            </a:r>
            <a:r>
              <a:rPr lang="en-US" sz="2000" b="1" dirty="0" smtClean="0">
                <a:solidFill>
                  <a:srgbClr val="FF0000"/>
                </a:solidFill>
              </a:rPr>
              <a:t>closed</a:t>
            </a:r>
            <a:r>
              <a:rPr lang="en-US" sz="2000" b="1" dirty="0" smtClean="0"/>
              <a:t>, no water is out, no movement of piston.</a:t>
            </a:r>
          </a:p>
          <a:p>
            <a:pPr marL="228600" indent="-228600" algn="l" rtl="0">
              <a:buClr>
                <a:srgbClr val="C00000"/>
              </a:buClr>
              <a:buSzPct val="150000"/>
              <a:buFont typeface="Arial" pitchFamily="34" charset="0"/>
              <a:buChar char="•"/>
            </a:pPr>
            <a:endParaRPr lang="en-US" sz="2000" b="1" dirty="0" smtClean="0"/>
          </a:p>
          <a:p>
            <a:pPr marL="228600" indent="-228600" algn="l" rtl="0">
              <a:buClr>
                <a:srgbClr val="C00000"/>
              </a:buClr>
              <a:buSzPct val="150000"/>
              <a:buFont typeface="Arial" pitchFamily="34" charset="0"/>
              <a:buChar char="•"/>
            </a:pPr>
            <a:r>
              <a:rPr lang="en-US" sz="2000" b="1" dirty="0" smtClean="0"/>
              <a:t>Stress is (</a:t>
            </a:r>
            <a:r>
              <a:rPr lang="en-US" sz="2000" b="1" dirty="0" smtClean="0">
                <a:solidFill>
                  <a:srgbClr val="FF0000"/>
                </a:solidFill>
                <a:latin typeface="Symbol" pitchFamily="18" charset="2"/>
              </a:rPr>
              <a:t>Ds</a:t>
            </a:r>
            <a:r>
              <a:rPr lang="en-US" sz="2000" b="1" dirty="0" smtClean="0"/>
              <a:t>) is transferred to </a:t>
            </a:r>
            <a:r>
              <a:rPr lang="en-US" sz="2000" b="1" dirty="0" smtClean="0">
                <a:solidFill>
                  <a:srgbClr val="FF0000"/>
                </a:solidFill>
              </a:rPr>
              <a:t>water</a:t>
            </a:r>
            <a:r>
              <a:rPr lang="en-US" sz="2000" b="1" dirty="0" smtClean="0"/>
              <a:t>.</a:t>
            </a:r>
          </a:p>
          <a:p>
            <a:pPr marL="228600" indent="-228600" algn="l" rtl="0">
              <a:buClr>
                <a:srgbClr val="C00000"/>
              </a:buClr>
              <a:buSzPct val="150000"/>
              <a:buFont typeface="Arial" pitchFamily="34" charset="0"/>
              <a:buChar char="•"/>
            </a:pPr>
            <a:endParaRPr lang="en-US" sz="2000" b="1" dirty="0" smtClean="0"/>
          </a:p>
          <a:p>
            <a:pPr marL="228600" indent="-228600" algn="l" rtl="0">
              <a:buClr>
                <a:srgbClr val="C00000"/>
              </a:buClr>
              <a:buSzPct val="150000"/>
              <a:buFont typeface="Arial" pitchFamily="34" charset="0"/>
              <a:buChar char="•"/>
            </a:pPr>
            <a:r>
              <a:rPr lang="en-US" sz="2000" b="1" dirty="0" smtClean="0"/>
              <a:t>Pressure gauge reads an excess pore pressure (</a:t>
            </a:r>
            <a:r>
              <a:rPr lang="en-US" sz="2000" b="1" dirty="0" smtClean="0">
                <a:latin typeface="Symbol" pitchFamily="18" charset="2"/>
              </a:rPr>
              <a:t>D</a:t>
            </a:r>
            <a:r>
              <a:rPr lang="en-US" sz="2000" b="1" dirty="0" smtClean="0"/>
              <a:t>u) such that: </a:t>
            </a:r>
          </a:p>
          <a:p>
            <a:pPr algn="l" rtl="0">
              <a:buClr>
                <a:srgbClr val="C00000"/>
              </a:buClr>
              <a:buSzPct val="150000"/>
            </a:pPr>
            <a:r>
              <a:rPr lang="en-US" sz="2000" b="1" dirty="0" smtClean="0">
                <a:latin typeface="Symbol" pitchFamily="18" charset="2"/>
              </a:rPr>
              <a:t>          D</a:t>
            </a:r>
            <a:r>
              <a:rPr lang="en-US" sz="2000" b="1" dirty="0" smtClean="0"/>
              <a:t>u = </a:t>
            </a:r>
            <a:r>
              <a:rPr lang="en-US" sz="2000" b="1" dirty="0" smtClean="0">
                <a:latin typeface="Symbol" pitchFamily="18" charset="2"/>
              </a:rPr>
              <a:t>Ds</a:t>
            </a:r>
          </a:p>
          <a:p>
            <a:pPr>
              <a:buClr>
                <a:srgbClr val="C00000"/>
              </a:buClr>
              <a:buSzPct val="150000"/>
            </a:pPr>
            <a:r>
              <a:rPr lang="en-US" sz="2000" dirty="0" smtClean="0">
                <a:effectLst>
                  <a:outerShdw blurRad="38100" dist="38100" dir="2700000" algn="tl">
                    <a:srgbClr val="000000">
                      <a:alpha val="43137"/>
                    </a:srgbClr>
                  </a:outerShdw>
                </a:effectLst>
                <a:latin typeface="Arial" pitchFamily="34" charset="0"/>
                <a:cs typeface="Arial" pitchFamily="34" charset="0"/>
              </a:rPr>
              <a:t>         </a:t>
            </a:r>
            <a:r>
              <a:rPr lang="en-US" sz="2000" b="1" dirty="0" smtClean="0">
                <a:effectLst>
                  <a:outerShdw blurRad="38100" dist="38100" dir="2700000" algn="tl">
                    <a:srgbClr val="000000">
                      <a:alpha val="43137"/>
                    </a:srgbClr>
                  </a:outerShdw>
                </a:effectLst>
                <a:latin typeface="Arial" pitchFamily="34" charset="0"/>
                <a:cs typeface="Arial" pitchFamily="34" charset="0"/>
              </a:rPr>
              <a:t>u = </a:t>
            </a:r>
            <a:r>
              <a:rPr lang="en-US" sz="2000" b="1" dirty="0" err="1" smtClean="0">
                <a:effectLst>
                  <a:outerShdw blurRad="38100" dist="38100" dir="2700000" algn="tl">
                    <a:srgbClr val="000000">
                      <a:alpha val="43137"/>
                    </a:srgbClr>
                  </a:outerShdw>
                </a:effectLst>
                <a:latin typeface="Arial" pitchFamily="34" charset="0"/>
                <a:cs typeface="Arial" pitchFamily="34" charset="0"/>
              </a:rPr>
              <a:t>u</a:t>
            </a:r>
            <a:r>
              <a:rPr lang="en-US" sz="2000" b="1" baseline="-25000" dirty="0" err="1" smtClean="0">
                <a:effectLst>
                  <a:outerShdw blurRad="38100" dist="38100" dir="2700000" algn="tl">
                    <a:srgbClr val="000000">
                      <a:alpha val="43137"/>
                    </a:srgbClr>
                  </a:outerShdw>
                </a:effectLst>
                <a:latin typeface="Arial" pitchFamily="34" charset="0"/>
                <a:cs typeface="Arial" pitchFamily="34" charset="0"/>
              </a:rPr>
              <a:t>o</a:t>
            </a:r>
            <a:r>
              <a:rPr lang="en-US" sz="2000" b="1" baseline="-25000" dirty="0" smtClean="0">
                <a:effectLst>
                  <a:outerShdw blurRad="38100" dist="38100" dir="2700000" algn="tl">
                    <a:srgbClr val="000000">
                      <a:alpha val="43137"/>
                    </a:srgbClr>
                  </a:outerShdw>
                </a:effectLst>
                <a:latin typeface="Arial" pitchFamily="34" charset="0"/>
                <a:cs typeface="Arial" pitchFamily="34" charset="0"/>
              </a:rPr>
              <a:t> </a:t>
            </a:r>
            <a:r>
              <a:rPr lang="en-US" sz="2000" b="1" dirty="0" smtClean="0">
                <a:effectLst>
                  <a:outerShdw blurRad="38100" dist="38100" dir="2700000" algn="tl">
                    <a:srgbClr val="000000">
                      <a:alpha val="43137"/>
                    </a:srgbClr>
                  </a:outerShdw>
                </a:effectLst>
                <a:latin typeface="Arial" pitchFamily="34" charset="0"/>
                <a:cs typeface="Arial" pitchFamily="34" charset="0"/>
              </a:rPr>
              <a:t>+</a:t>
            </a:r>
            <a:r>
              <a:rPr lang="en-US" sz="2000" b="1" baseline="-25000" dirty="0" smtClean="0">
                <a:effectLst>
                  <a:outerShdw blurRad="38100" dist="38100" dir="2700000" algn="tl">
                    <a:srgbClr val="000000">
                      <a:alpha val="43137"/>
                    </a:srgbClr>
                  </a:outerShdw>
                </a:effectLst>
                <a:latin typeface="Arial" pitchFamily="34" charset="0"/>
                <a:cs typeface="Arial" pitchFamily="34" charset="0"/>
              </a:rPr>
              <a:t> </a:t>
            </a:r>
            <a:r>
              <a:rPr lang="en-US" sz="2000" b="1" dirty="0" smtClean="0">
                <a:effectLst>
                  <a:outerShdw blurRad="38100" dist="38100" dir="2700000" algn="tl">
                    <a:srgbClr val="000000">
                      <a:alpha val="43137"/>
                    </a:srgbClr>
                  </a:outerShdw>
                </a:effectLst>
                <a:latin typeface="Symbol" pitchFamily="18" charset="2"/>
                <a:cs typeface="Arial" pitchFamily="34" charset="0"/>
              </a:rPr>
              <a:t>D</a:t>
            </a:r>
            <a:r>
              <a:rPr lang="en-US" sz="2000" b="1" dirty="0" smtClean="0">
                <a:effectLst>
                  <a:outerShdw blurRad="38100" dist="38100" dir="2700000" algn="tl">
                    <a:srgbClr val="000000">
                      <a:alpha val="43137"/>
                    </a:srgbClr>
                  </a:outerShdw>
                </a:effectLst>
                <a:latin typeface="Arial" pitchFamily="34" charset="0"/>
                <a:cs typeface="Arial" pitchFamily="34" charset="0"/>
              </a:rPr>
              <a:t>u</a:t>
            </a:r>
            <a:endParaRPr lang="en-US" sz="2000" b="1" dirty="0" smtClean="0">
              <a:latin typeface="Symbol" pitchFamily="18" charset="2"/>
            </a:endParaRPr>
          </a:p>
        </p:txBody>
      </p:sp>
      <p:pic>
        <p:nvPicPr>
          <p:cNvPr id="4" name="Picture 3"/>
          <p:cNvPicPr>
            <a:picLocks noChangeAspect="1"/>
          </p:cNvPicPr>
          <p:nvPr/>
        </p:nvPicPr>
        <p:blipFill>
          <a:blip r:embed="rId4"/>
          <a:stretch>
            <a:fillRect/>
          </a:stretch>
        </p:blipFill>
        <p:spPr>
          <a:xfrm>
            <a:off x="152400" y="3982915"/>
            <a:ext cx="1062864" cy="636383"/>
          </a:xfrm>
          <a:prstGeom prst="rect">
            <a:avLst/>
          </a:prstGeom>
        </p:spPr>
      </p:pic>
      <p:sp>
        <p:nvSpPr>
          <p:cNvPr id="2" name="Rectangle 1"/>
          <p:cNvSpPr/>
          <p:nvPr/>
        </p:nvSpPr>
        <p:spPr>
          <a:xfrm>
            <a:off x="2375338" y="2722652"/>
            <a:ext cx="367862" cy="1746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3452117" y="2552700"/>
            <a:ext cx="0" cy="286178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99170" y="2565763"/>
            <a:ext cx="0" cy="286178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499170" y="5414481"/>
            <a:ext cx="1952948" cy="13063"/>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3283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a:spLocks noGrp="1"/>
          </p:cNvSpPr>
          <p:nvPr>
            <p:ph type="subTitle" idx="1"/>
          </p:nvPr>
        </p:nvSpPr>
        <p:spPr>
          <a:xfrm>
            <a:off x="152400" y="328443"/>
            <a:ext cx="7020910" cy="480131"/>
          </a:xfrm>
          <a:noFill/>
        </p:spPr>
        <p:txBody>
          <a:bodyPr vert="horz" wrap="square" lIns="91440" tIns="45720" rIns="91440" bIns="45720" rtlCol="0">
            <a:spAutoFit/>
          </a:bodyPr>
          <a:lstStyle/>
          <a:p>
            <a:pPr algn="l" defTabSz="914400"/>
            <a:r>
              <a:rPr lang="en-US" sz="2800" b="1" u="sng" dirty="0">
                <a:solidFill>
                  <a:srgbClr val="C00000"/>
                </a:solidFill>
              </a:rPr>
              <a:t>Consolidation </a:t>
            </a:r>
            <a:r>
              <a:rPr lang="en-US" sz="2800" b="1" u="sng" dirty="0" smtClean="0">
                <a:solidFill>
                  <a:srgbClr val="C00000"/>
                </a:solidFill>
              </a:rPr>
              <a:t>process- </a:t>
            </a:r>
            <a:r>
              <a:rPr lang="en-US" sz="2800" b="1" u="sng" dirty="0">
                <a:solidFill>
                  <a:srgbClr val="C00000"/>
                </a:solidFill>
              </a:rPr>
              <a:t>Spring </a:t>
            </a:r>
            <a:r>
              <a:rPr lang="en-US" sz="2800" b="1" u="sng" dirty="0" smtClean="0">
                <a:solidFill>
                  <a:srgbClr val="C00000"/>
                </a:solidFill>
              </a:rPr>
              <a:t>analogy </a:t>
            </a:r>
            <a:r>
              <a:rPr lang="en-US" sz="2800" b="1" u="sng" dirty="0">
                <a:solidFill>
                  <a:srgbClr val="C00000"/>
                </a:solidFill>
              </a:rPr>
              <a:t>(cont.)</a:t>
            </a:r>
          </a:p>
        </p:txBody>
      </p:sp>
      <p:sp>
        <p:nvSpPr>
          <p:cNvPr id="10" name="TextBox 9"/>
          <p:cNvSpPr txBox="1"/>
          <p:nvPr/>
        </p:nvSpPr>
        <p:spPr>
          <a:xfrm>
            <a:off x="304800" y="938043"/>
            <a:ext cx="3962400" cy="646331"/>
          </a:xfrm>
          <a:prstGeom prst="rect">
            <a:avLst/>
          </a:prstGeom>
          <a:solidFill>
            <a:schemeClr val="bg1"/>
          </a:solidFill>
        </p:spPr>
        <p:txBody>
          <a:bodyPr wrap="square" rtlCol="0">
            <a:spAutoFit/>
          </a:bodyPr>
          <a:lstStyle/>
          <a:p>
            <a:pPr algn="l" rtl="0"/>
            <a:r>
              <a:rPr lang="en-US" sz="2200" dirty="0" smtClean="0">
                <a:effectLst>
                  <a:outerShdw blurRad="38100" dist="38100" dir="2700000" algn="tl">
                    <a:srgbClr val="000000">
                      <a:alpha val="43137"/>
                    </a:srgbClr>
                  </a:outerShdw>
                </a:effectLst>
              </a:rPr>
              <a:t>iii. Under Load (0 &lt; t &lt; </a:t>
            </a:r>
            <a:r>
              <a:rPr lang="en-US" sz="3600" dirty="0" smtClean="0">
                <a:effectLst>
                  <a:outerShdw blurRad="38100" dist="38100" dir="2700000" algn="tl">
                    <a:srgbClr val="000000">
                      <a:alpha val="43137"/>
                    </a:srgbClr>
                  </a:outerShdw>
                </a:effectLst>
              </a:rPr>
              <a:t>∞</a:t>
            </a:r>
            <a:r>
              <a:rPr lang="en-US" sz="2200" dirty="0" smtClean="0">
                <a:effectLst>
                  <a:outerShdw blurRad="38100" dist="38100" dir="2700000" algn="tl">
                    <a:srgbClr val="000000">
                      <a:alpha val="43137"/>
                    </a:srgbClr>
                  </a:outerShdw>
                </a:effectLst>
              </a:rPr>
              <a:t>)</a:t>
            </a:r>
            <a:endParaRPr lang="en-US" sz="2200" dirty="0">
              <a:effectLst>
                <a:outerShdw blurRad="38100" dist="38100" dir="2700000" algn="tl">
                  <a:srgbClr val="000000">
                    <a:alpha val="43137"/>
                  </a:srgbClr>
                </a:outerShdw>
              </a:effectLst>
            </a:endParaRPr>
          </a:p>
        </p:txBody>
      </p:sp>
      <p:pic>
        <p:nvPicPr>
          <p:cNvPr id="13" name="Picture 6"/>
          <p:cNvPicPr>
            <a:picLocks noChangeAspect="1" noChangeArrowheads="1"/>
          </p:cNvPicPr>
          <p:nvPr/>
        </p:nvPicPr>
        <p:blipFill>
          <a:blip r:embed="rId3" cstate="print"/>
          <a:srcRect/>
          <a:stretch>
            <a:fillRect/>
          </a:stretch>
        </p:blipFill>
        <p:spPr bwMode="auto">
          <a:xfrm>
            <a:off x="228600" y="1924234"/>
            <a:ext cx="4343400" cy="3738209"/>
          </a:xfrm>
          <a:prstGeom prst="rect">
            <a:avLst/>
          </a:prstGeom>
          <a:noFill/>
        </p:spPr>
      </p:pic>
      <p:sp>
        <p:nvSpPr>
          <p:cNvPr id="14" name="Rectangle 13"/>
          <p:cNvSpPr/>
          <p:nvPr/>
        </p:nvSpPr>
        <p:spPr>
          <a:xfrm>
            <a:off x="4114800" y="3986043"/>
            <a:ext cx="8382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800600" y="1560671"/>
            <a:ext cx="4114800" cy="3477875"/>
          </a:xfrm>
          <a:prstGeom prst="rect">
            <a:avLst/>
          </a:prstGeom>
          <a:noFill/>
        </p:spPr>
        <p:txBody>
          <a:bodyPr wrap="square" rtlCol="0">
            <a:spAutoFit/>
          </a:bodyPr>
          <a:lstStyle/>
          <a:p>
            <a:pPr marL="228600" indent="-228600" algn="l" rtl="0">
              <a:buClr>
                <a:srgbClr val="C00000"/>
              </a:buClr>
              <a:buSzPct val="150000"/>
              <a:buFont typeface="Arial" pitchFamily="34" charset="0"/>
              <a:buChar char="•"/>
            </a:pPr>
            <a:r>
              <a:rPr lang="en-US" sz="2000" b="1" dirty="0" smtClean="0"/>
              <a:t>To simulate fine grained cohesive soil, where permeability is slow, </a:t>
            </a:r>
            <a:r>
              <a:rPr lang="en-US" sz="2000" b="1" dirty="0" smtClean="0">
                <a:solidFill>
                  <a:srgbClr val="FF0000"/>
                </a:solidFill>
              </a:rPr>
              <a:t>valve is </a:t>
            </a:r>
            <a:r>
              <a:rPr lang="en-US" sz="2000" b="1" u="sng" dirty="0" smtClean="0">
                <a:solidFill>
                  <a:srgbClr val="FF0000"/>
                </a:solidFill>
              </a:rPr>
              <a:t>slightly</a:t>
            </a:r>
            <a:r>
              <a:rPr lang="en-US" sz="2000" b="1" dirty="0" smtClean="0">
                <a:solidFill>
                  <a:srgbClr val="FF0000"/>
                </a:solidFill>
              </a:rPr>
              <a:t> opened</a:t>
            </a:r>
            <a:r>
              <a:rPr lang="en-US" sz="2000" b="1" dirty="0" smtClean="0"/>
              <a:t>.</a:t>
            </a:r>
          </a:p>
          <a:p>
            <a:pPr algn="l" rtl="0">
              <a:buClr>
                <a:srgbClr val="C00000"/>
              </a:buClr>
              <a:buSzPct val="150000"/>
            </a:pPr>
            <a:endParaRPr lang="en-US" sz="2000" b="1" dirty="0" smtClean="0">
              <a:latin typeface="Symbol" pitchFamily="18" charset="2"/>
            </a:endParaRPr>
          </a:p>
          <a:p>
            <a:pPr marL="228600" indent="-228600" algn="l" rtl="0">
              <a:buClr>
                <a:srgbClr val="C00000"/>
              </a:buClr>
              <a:buSzPct val="150000"/>
              <a:buFont typeface="Arial" pitchFamily="34" charset="0"/>
              <a:buChar char="•"/>
            </a:pPr>
            <a:r>
              <a:rPr lang="en-US" sz="2000" b="1" dirty="0" smtClean="0"/>
              <a:t>Water slowly leave the chamber.</a:t>
            </a:r>
          </a:p>
          <a:p>
            <a:pPr algn="l" rtl="0">
              <a:buClr>
                <a:srgbClr val="C00000"/>
              </a:buClr>
              <a:buSzPct val="150000"/>
            </a:pPr>
            <a:endParaRPr lang="en-US" sz="2000" b="1" dirty="0" smtClean="0"/>
          </a:p>
          <a:p>
            <a:pPr marL="228600" indent="-228600" algn="l" rtl="0">
              <a:buClr>
                <a:srgbClr val="C00000"/>
              </a:buClr>
              <a:buSzPct val="150000"/>
              <a:buFont typeface="Arial" pitchFamily="34" charset="0"/>
              <a:buChar char="•"/>
            </a:pPr>
            <a:r>
              <a:rPr lang="en-US" sz="2000" b="1" dirty="0" smtClean="0"/>
              <a:t>As water flows out excess pore pressure (</a:t>
            </a:r>
            <a:r>
              <a:rPr lang="en-US" sz="2000" b="1" dirty="0" smtClean="0">
                <a:solidFill>
                  <a:srgbClr val="FF0000"/>
                </a:solidFill>
                <a:latin typeface="Symbol" pitchFamily="18" charset="2"/>
              </a:rPr>
              <a:t>D</a:t>
            </a:r>
            <a:r>
              <a:rPr lang="en-US" sz="2000" b="1" dirty="0" smtClean="0">
                <a:solidFill>
                  <a:srgbClr val="FF0000"/>
                </a:solidFill>
              </a:rPr>
              <a:t>u</a:t>
            </a:r>
            <a:r>
              <a:rPr lang="en-US" sz="2000" b="1" dirty="0" smtClean="0"/>
              <a:t>) decreases, and load is transferred to the spring.</a:t>
            </a:r>
          </a:p>
          <a:p>
            <a:pPr algn="l" rtl="0">
              <a:buClr>
                <a:srgbClr val="C00000"/>
              </a:buClr>
              <a:buSzPct val="150000"/>
            </a:pPr>
            <a:endParaRPr lang="en-US" sz="2000" b="1" dirty="0" smtClean="0"/>
          </a:p>
          <a:p>
            <a:pPr marL="228600" indent="-228600" algn="l" rtl="0">
              <a:buClr>
                <a:srgbClr val="C00000"/>
              </a:buClr>
              <a:buSzPct val="150000"/>
              <a:buFont typeface="Arial" pitchFamily="34" charset="0"/>
              <a:buChar char="•"/>
            </a:pPr>
            <a:r>
              <a:rPr lang="en-US" sz="2000" b="1" dirty="0" smtClean="0"/>
              <a:t>Settlement is observed.</a:t>
            </a:r>
          </a:p>
        </p:txBody>
      </p:sp>
      <p:sp>
        <p:nvSpPr>
          <p:cNvPr id="16" name="TextBox 15"/>
          <p:cNvSpPr txBox="1"/>
          <p:nvPr/>
        </p:nvSpPr>
        <p:spPr>
          <a:xfrm>
            <a:off x="457200" y="4976643"/>
            <a:ext cx="1143000" cy="369332"/>
          </a:xfrm>
          <a:prstGeom prst="rect">
            <a:avLst/>
          </a:prstGeom>
          <a:solidFill>
            <a:schemeClr val="bg1"/>
          </a:solidFill>
        </p:spPr>
        <p:txBody>
          <a:bodyPr wrap="square" rtlCol="0">
            <a:spAutoFit/>
          </a:bodyPr>
          <a:lstStyle/>
          <a:p>
            <a:pPr algn="l" rtl="0"/>
            <a:endParaRPr lang="en-US" dirty="0">
              <a:effectLst>
                <a:outerShdw blurRad="38100" dist="38100" dir="2700000" algn="tl">
                  <a:srgbClr val="000000">
                    <a:alpha val="43137"/>
                  </a:srgbClr>
                </a:outerShdw>
              </a:effectLst>
              <a:latin typeface="Arial" pitchFamily="34" charset="0"/>
              <a:cs typeface="Arial" pitchFamily="34" charset="0"/>
            </a:endParaRPr>
          </a:p>
        </p:txBody>
      </p:sp>
      <p:sp>
        <p:nvSpPr>
          <p:cNvPr id="17" name="Rectangle 16"/>
          <p:cNvSpPr/>
          <p:nvPr/>
        </p:nvSpPr>
        <p:spPr>
          <a:xfrm>
            <a:off x="2456798" y="5644047"/>
            <a:ext cx="5757036" cy="707886"/>
          </a:xfrm>
          <a:prstGeom prst="rect">
            <a:avLst/>
          </a:prstGeom>
        </p:spPr>
        <p:txBody>
          <a:bodyPr wrap="square">
            <a:spAutoFit/>
          </a:bodyPr>
          <a:lstStyle/>
          <a:p>
            <a:pPr marL="228600" indent="-228600" algn="l" rtl="0"/>
            <a:r>
              <a:rPr lang="en-US" sz="2000" b="1" dirty="0" smtClean="0">
                <a:solidFill>
                  <a:srgbClr val="FF0000"/>
                </a:solidFill>
              </a:rPr>
              <a:t>From the principle of effective stresses:</a:t>
            </a:r>
          </a:p>
          <a:p>
            <a:pPr marL="228600" indent="-228600" algn="ctr" rtl="0"/>
            <a:r>
              <a:rPr lang="en-US" sz="2000" b="1" dirty="0" smtClean="0">
                <a:solidFill>
                  <a:srgbClr val="FF0000"/>
                </a:solidFill>
                <a:latin typeface="Symbol" pitchFamily="18" charset="2"/>
              </a:rPr>
              <a:t>Ds</a:t>
            </a:r>
            <a:r>
              <a:rPr lang="en-US" sz="2000" b="1" dirty="0" smtClean="0">
                <a:solidFill>
                  <a:srgbClr val="FF0000"/>
                </a:solidFill>
                <a:latin typeface="Blazing" panose="00000400000000000000" pitchFamily="2" charset="0"/>
              </a:rPr>
              <a:t>’</a:t>
            </a:r>
            <a:r>
              <a:rPr lang="en-US" sz="2000" b="1" dirty="0" smtClean="0">
                <a:solidFill>
                  <a:srgbClr val="FF0000"/>
                </a:solidFill>
              </a:rPr>
              <a:t> = </a:t>
            </a:r>
            <a:r>
              <a:rPr lang="en-US" sz="2000" b="1" dirty="0" smtClean="0">
                <a:solidFill>
                  <a:srgbClr val="FF0000"/>
                </a:solidFill>
                <a:latin typeface="Symbol" pitchFamily="18" charset="2"/>
              </a:rPr>
              <a:t>Ds</a:t>
            </a:r>
            <a:r>
              <a:rPr lang="en-US" sz="2000" b="1" dirty="0" smtClean="0">
                <a:solidFill>
                  <a:srgbClr val="FF0000"/>
                </a:solidFill>
              </a:rPr>
              <a:t> – </a:t>
            </a:r>
            <a:r>
              <a:rPr lang="en-US" sz="2000" b="1" dirty="0" smtClean="0">
                <a:solidFill>
                  <a:srgbClr val="FF0000"/>
                </a:solidFill>
                <a:latin typeface="Symbol" pitchFamily="18" charset="2"/>
              </a:rPr>
              <a:t>D</a:t>
            </a:r>
            <a:r>
              <a:rPr lang="en-US" sz="2000" b="1" dirty="0" smtClean="0">
                <a:solidFill>
                  <a:srgbClr val="FF0000"/>
                </a:solidFill>
              </a:rPr>
              <a:t>u	  </a:t>
            </a:r>
            <a:r>
              <a:rPr lang="en-US" sz="2000" b="1" dirty="0" smtClean="0">
                <a:solidFill>
                  <a:srgbClr val="FF0000"/>
                </a:solidFill>
                <a:latin typeface="Symbol" pitchFamily="18" charset="2"/>
              </a:rPr>
              <a:t>D</a:t>
            </a:r>
            <a:r>
              <a:rPr lang="en-US" sz="2000" b="1" dirty="0" smtClean="0">
                <a:solidFill>
                  <a:srgbClr val="FF0000"/>
                </a:solidFill>
              </a:rPr>
              <a:t>u &lt; </a:t>
            </a:r>
            <a:r>
              <a:rPr lang="en-US" sz="2000" b="1" dirty="0" smtClean="0">
                <a:solidFill>
                  <a:srgbClr val="FF0000"/>
                </a:solidFill>
                <a:latin typeface="Symbol" pitchFamily="18" charset="2"/>
              </a:rPr>
              <a:t>Ds      </a:t>
            </a:r>
            <a:r>
              <a:rPr lang="en-US" sz="2000" b="1" dirty="0" smtClean="0">
                <a:solidFill>
                  <a:srgbClr val="FF0000"/>
                </a:solidFill>
              </a:rPr>
              <a:t>Then </a:t>
            </a:r>
            <a:r>
              <a:rPr lang="en-US" sz="2000" b="1" dirty="0" smtClean="0">
                <a:solidFill>
                  <a:srgbClr val="FF0000"/>
                </a:solidFill>
                <a:latin typeface="Symbol" pitchFamily="18" charset="2"/>
              </a:rPr>
              <a:t>Ds</a:t>
            </a:r>
            <a:r>
              <a:rPr lang="en-US" sz="2000" b="1" dirty="0" smtClean="0">
                <a:solidFill>
                  <a:srgbClr val="FF0000"/>
                </a:solidFill>
                <a:latin typeface="Blazing" panose="00000400000000000000" pitchFamily="2" charset="0"/>
              </a:rPr>
              <a:t>’</a:t>
            </a:r>
            <a:r>
              <a:rPr lang="en-US" sz="2000" b="1" dirty="0" smtClean="0">
                <a:solidFill>
                  <a:srgbClr val="FF0000"/>
                </a:solidFill>
              </a:rPr>
              <a:t> &gt; 0</a:t>
            </a:r>
            <a:endParaRPr lang="en-US" sz="2000" b="1" dirty="0">
              <a:solidFill>
                <a:srgbClr val="FF0000"/>
              </a:solidFill>
            </a:endParaRPr>
          </a:p>
        </p:txBody>
      </p:sp>
      <p:sp>
        <p:nvSpPr>
          <p:cNvPr id="19" name="TextBox 18"/>
          <p:cNvSpPr txBox="1"/>
          <p:nvPr/>
        </p:nvSpPr>
        <p:spPr>
          <a:xfrm>
            <a:off x="152400" y="5967243"/>
            <a:ext cx="1447800" cy="646331"/>
          </a:xfrm>
          <a:prstGeom prst="rect">
            <a:avLst/>
          </a:prstGeom>
          <a:solidFill>
            <a:schemeClr val="bg1"/>
          </a:solidFill>
        </p:spPr>
        <p:txBody>
          <a:bodyPr wrap="square" rtlCol="0">
            <a:spAutoFit/>
          </a:bodyPr>
          <a:lstStyle/>
          <a:p>
            <a:pPr algn="l" rtl="0"/>
            <a:r>
              <a:rPr lang="en-US" b="1" dirty="0" smtClean="0">
                <a:effectLst>
                  <a:outerShdw blurRad="38100" dist="38100" dir="2700000" algn="tl">
                    <a:srgbClr val="000000">
                      <a:alpha val="43137"/>
                    </a:srgbClr>
                  </a:outerShdw>
                </a:effectLst>
                <a:latin typeface="Symbol" pitchFamily="18" charset="2"/>
                <a:cs typeface="Arial" pitchFamily="34" charset="0"/>
              </a:rPr>
              <a:t>D</a:t>
            </a:r>
            <a:r>
              <a:rPr lang="en-US" b="1" dirty="0" smtClean="0">
                <a:effectLst>
                  <a:outerShdw blurRad="38100" dist="38100" dir="2700000" algn="tl">
                    <a:srgbClr val="000000">
                      <a:alpha val="43137"/>
                    </a:srgbClr>
                  </a:outerShdw>
                </a:effectLst>
                <a:latin typeface="Arial" pitchFamily="34" charset="0"/>
                <a:cs typeface="Arial" pitchFamily="34" charset="0"/>
              </a:rPr>
              <a:t>u &lt; </a:t>
            </a:r>
            <a:r>
              <a:rPr lang="en-US" b="1" dirty="0" smtClean="0">
                <a:effectLst>
                  <a:outerShdw blurRad="38100" dist="38100" dir="2700000" algn="tl">
                    <a:srgbClr val="000000">
                      <a:alpha val="43137"/>
                    </a:srgbClr>
                  </a:outerShdw>
                </a:effectLst>
                <a:latin typeface="Symbol" pitchFamily="18" charset="2"/>
                <a:cs typeface="Arial" pitchFamily="34" charset="0"/>
              </a:rPr>
              <a:t>Ds</a:t>
            </a:r>
          </a:p>
          <a:p>
            <a:pPr algn="l" rtl="0"/>
            <a:r>
              <a:rPr lang="en-US" b="1" dirty="0" smtClean="0">
                <a:effectLst>
                  <a:outerShdw blurRad="38100" dist="38100" dir="2700000" algn="tl">
                    <a:srgbClr val="000000">
                      <a:alpha val="43137"/>
                    </a:srgbClr>
                  </a:outerShdw>
                </a:effectLst>
                <a:latin typeface="Arial" pitchFamily="34" charset="0"/>
                <a:cs typeface="Arial" pitchFamily="34" charset="0"/>
              </a:rPr>
              <a:t> u = </a:t>
            </a:r>
            <a:r>
              <a:rPr lang="en-US" b="1" dirty="0" err="1" smtClean="0">
                <a:effectLst>
                  <a:outerShdw blurRad="38100" dist="38100" dir="2700000" algn="tl">
                    <a:srgbClr val="000000">
                      <a:alpha val="43137"/>
                    </a:srgbClr>
                  </a:outerShdw>
                </a:effectLst>
                <a:latin typeface="Arial" pitchFamily="34" charset="0"/>
                <a:cs typeface="Arial" pitchFamily="34" charset="0"/>
              </a:rPr>
              <a:t>u</a:t>
            </a:r>
            <a:r>
              <a:rPr lang="en-US" b="1" baseline="-25000" dirty="0" err="1" smtClean="0">
                <a:effectLst>
                  <a:outerShdw blurRad="38100" dist="38100" dir="2700000" algn="tl">
                    <a:srgbClr val="000000">
                      <a:alpha val="43137"/>
                    </a:srgbClr>
                  </a:outerShdw>
                </a:effectLst>
                <a:latin typeface="Arial" pitchFamily="34" charset="0"/>
                <a:cs typeface="Arial" pitchFamily="34" charset="0"/>
              </a:rPr>
              <a:t>o</a:t>
            </a:r>
            <a:r>
              <a:rPr lang="en-US" b="1" baseline="-25000" dirty="0" smtClean="0">
                <a:effectLst>
                  <a:outerShdw blurRad="38100" dist="38100" dir="2700000" algn="tl">
                    <a:srgbClr val="000000">
                      <a:alpha val="43137"/>
                    </a:srgbClr>
                  </a:outerShdw>
                </a:effectLst>
                <a:latin typeface="Arial" pitchFamily="34" charset="0"/>
                <a:cs typeface="Arial" pitchFamily="34" charset="0"/>
              </a:rPr>
              <a:t> </a:t>
            </a:r>
            <a:r>
              <a:rPr lang="en-US" b="1" dirty="0" smtClean="0">
                <a:effectLst>
                  <a:outerShdw blurRad="38100" dist="38100" dir="2700000" algn="tl">
                    <a:srgbClr val="000000">
                      <a:alpha val="43137"/>
                    </a:srgbClr>
                  </a:outerShdw>
                </a:effectLst>
                <a:latin typeface="Arial" pitchFamily="34" charset="0"/>
                <a:cs typeface="Arial" pitchFamily="34" charset="0"/>
              </a:rPr>
              <a:t>+</a:t>
            </a:r>
            <a:r>
              <a:rPr lang="en-US" b="1" baseline="-25000" dirty="0" smtClean="0">
                <a:effectLst>
                  <a:outerShdw blurRad="38100" dist="38100" dir="2700000" algn="tl">
                    <a:srgbClr val="000000">
                      <a:alpha val="43137"/>
                    </a:srgbClr>
                  </a:outerShdw>
                </a:effectLst>
                <a:latin typeface="Arial" pitchFamily="34" charset="0"/>
                <a:cs typeface="Arial" pitchFamily="34" charset="0"/>
              </a:rPr>
              <a:t> </a:t>
            </a:r>
            <a:r>
              <a:rPr lang="en-US" b="1" dirty="0" smtClean="0">
                <a:effectLst>
                  <a:outerShdw blurRad="38100" dist="38100" dir="2700000" algn="tl">
                    <a:srgbClr val="000000">
                      <a:alpha val="43137"/>
                    </a:srgbClr>
                  </a:outerShdw>
                </a:effectLst>
                <a:latin typeface="Symbol" pitchFamily="18" charset="2"/>
                <a:cs typeface="Arial" pitchFamily="34" charset="0"/>
              </a:rPr>
              <a:t>D</a:t>
            </a:r>
            <a:r>
              <a:rPr lang="en-US" b="1" dirty="0" smtClean="0">
                <a:effectLst>
                  <a:outerShdw blurRad="38100" dist="38100" dir="2700000" algn="tl">
                    <a:srgbClr val="000000">
                      <a:alpha val="43137"/>
                    </a:srgbClr>
                  </a:outerShdw>
                </a:effectLst>
                <a:latin typeface="Arial" pitchFamily="34" charset="0"/>
                <a:cs typeface="Arial" pitchFamily="34" charset="0"/>
              </a:rPr>
              <a:t>u </a:t>
            </a:r>
            <a:endParaRPr lang="en-US" b="1" dirty="0">
              <a:effectLst>
                <a:outerShdw blurRad="38100" dist="38100" dir="2700000" algn="tl">
                  <a:srgbClr val="000000">
                    <a:alpha val="43137"/>
                  </a:srgbClr>
                </a:outerShdw>
              </a:effectLst>
              <a:latin typeface="Arial" pitchFamily="34" charset="0"/>
              <a:cs typeface="Arial" pitchFamily="34" charset="0"/>
            </a:endParaRPr>
          </a:p>
        </p:txBody>
      </p:sp>
      <p:pic>
        <p:nvPicPr>
          <p:cNvPr id="2" name="Picture 1"/>
          <p:cNvPicPr>
            <a:picLocks noChangeAspect="1"/>
          </p:cNvPicPr>
          <p:nvPr/>
        </p:nvPicPr>
        <p:blipFill>
          <a:blip r:embed="rId4"/>
          <a:stretch>
            <a:fillRect/>
          </a:stretch>
        </p:blipFill>
        <p:spPr>
          <a:xfrm>
            <a:off x="304800" y="4873118"/>
            <a:ext cx="926388" cy="462222"/>
          </a:xfrm>
          <a:prstGeom prst="rect">
            <a:avLst/>
          </a:prstGeom>
        </p:spPr>
      </p:pic>
    </p:spTree>
    <p:extLst>
      <p:ext uri="{BB962C8B-B14F-4D97-AF65-F5344CB8AC3E}">
        <p14:creationId xmlns:p14="http://schemas.microsoft.com/office/powerpoint/2010/main" val="11962973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txBox="1">
            <a:spLocks/>
          </p:cNvSpPr>
          <p:nvPr/>
        </p:nvSpPr>
        <p:spPr bwMode="auto">
          <a:xfrm>
            <a:off x="685800" y="2209800"/>
            <a:ext cx="8458200" cy="4267200"/>
          </a:xfrm>
          <a:prstGeom prst="rect">
            <a:avLst/>
          </a:prstGeom>
          <a:noFill/>
          <a:ln w="9525">
            <a:noFill/>
            <a:miter lim="800000"/>
            <a:headEnd/>
            <a:tailEnd/>
          </a:ln>
        </p:spPr>
        <p:txBody>
          <a:bodyPr/>
          <a:lstStyle/>
          <a:p>
            <a:pPr algn="just" rtl="0"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rtl="0"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rtl="0"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rtl="0"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rtl="0"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rtl="0" fontAlgn="auto">
              <a:spcAft>
                <a:spcPts val="0"/>
              </a:spcAft>
              <a:defRPr/>
            </a:pPr>
            <a:endParaRPr lang="en-US" altLang="ar-SA" sz="2400" b="1" dirty="0">
              <a:solidFill>
                <a:schemeClr val="accent2"/>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Subtitle 2"/>
          <p:cNvSpPr>
            <a:spLocks noGrp="1"/>
          </p:cNvSpPr>
          <p:nvPr>
            <p:ph type="subTitle" idx="1"/>
          </p:nvPr>
        </p:nvSpPr>
        <p:spPr>
          <a:xfrm>
            <a:off x="152400" y="328446"/>
            <a:ext cx="6989379" cy="480131"/>
          </a:xfrm>
          <a:noFill/>
        </p:spPr>
        <p:txBody>
          <a:bodyPr vert="horz" wrap="square" lIns="91440" tIns="45720" rIns="91440" bIns="45720" rtlCol="0">
            <a:spAutoFit/>
          </a:bodyPr>
          <a:lstStyle/>
          <a:p>
            <a:pPr algn="l" defTabSz="914400"/>
            <a:r>
              <a:rPr lang="en-US" sz="2800" b="1" u="sng" dirty="0">
                <a:solidFill>
                  <a:srgbClr val="C00000"/>
                </a:solidFill>
              </a:rPr>
              <a:t>Consolidation </a:t>
            </a:r>
            <a:r>
              <a:rPr lang="en-US" sz="2800" b="1" u="sng" dirty="0" smtClean="0">
                <a:solidFill>
                  <a:srgbClr val="C00000"/>
                </a:solidFill>
              </a:rPr>
              <a:t>process- </a:t>
            </a:r>
            <a:r>
              <a:rPr lang="en-US" sz="2800" b="1" u="sng" dirty="0">
                <a:solidFill>
                  <a:srgbClr val="C00000"/>
                </a:solidFill>
              </a:rPr>
              <a:t>Spring </a:t>
            </a:r>
            <a:r>
              <a:rPr lang="en-US" sz="2800" b="1" u="sng" dirty="0" smtClean="0">
                <a:solidFill>
                  <a:srgbClr val="C00000"/>
                </a:solidFill>
              </a:rPr>
              <a:t>analogy </a:t>
            </a:r>
            <a:r>
              <a:rPr lang="en-US" sz="2800" b="1" u="sng" dirty="0">
                <a:solidFill>
                  <a:srgbClr val="C00000"/>
                </a:solidFill>
              </a:rPr>
              <a:t>(cont.)</a:t>
            </a:r>
          </a:p>
        </p:txBody>
      </p:sp>
      <p:sp>
        <p:nvSpPr>
          <p:cNvPr id="10" name="TextBox 9"/>
          <p:cNvSpPr txBox="1"/>
          <p:nvPr/>
        </p:nvSpPr>
        <p:spPr>
          <a:xfrm>
            <a:off x="304800" y="1143000"/>
            <a:ext cx="3962400" cy="646331"/>
          </a:xfrm>
          <a:prstGeom prst="rect">
            <a:avLst/>
          </a:prstGeom>
          <a:solidFill>
            <a:schemeClr val="bg1"/>
          </a:solidFill>
        </p:spPr>
        <p:txBody>
          <a:bodyPr wrap="square" rtlCol="0">
            <a:spAutoFit/>
          </a:bodyPr>
          <a:lstStyle/>
          <a:p>
            <a:pPr algn="l" rtl="0"/>
            <a:r>
              <a:rPr lang="en-US" sz="2200" dirty="0" smtClean="0">
                <a:effectLst>
                  <a:outerShdw blurRad="38100" dist="38100" dir="2700000" algn="tl">
                    <a:srgbClr val="000000">
                      <a:alpha val="43137"/>
                    </a:srgbClr>
                  </a:outerShdw>
                </a:effectLst>
              </a:rPr>
              <a:t>iv. End of consolidation (t = </a:t>
            </a:r>
            <a:r>
              <a:rPr lang="en-US" sz="3600" dirty="0" smtClean="0">
                <a:effectLst>
                  <a:outerShdw blurRad="38100" dist="38100" dir="2700000" algn="tl">
                    <a:srgbClr val="000000">
                      <a:alpha val="43137"/>
                    </a:srgbClr>
                  </a:outerShdw>
                </a:effectLst>
              </a:rPr>
              <a:t>∞</a:t>
            </a:r>
            <a:r>
              <a:rPr lang="en-US" sz="2200" dirty="0" smtClean="0">
                <a:effectLst>
                  <a:outerShdw blurRad="38100" dist="38100" dir="2700000" algn="tl">
                    <a:srgbClr val="000000">
                      <a:alpha val="43137"/>
                    </a:srgbClr>
                  </a:outerShdw>
                </a:effectLst>
              </a:rPr>
              <a:t>)</a:t>
            </a:r>
            <a:endParaRPr lang="en-US" sz="2200" dirty="0">
              <a:effectLst>
                <a:outerShdw blurRad="38100" dist="38100" dir="2700000" algn="tl">
                  <a:srgbClr val="000000">
                    <a:alpha val="43137"/>
                  </a:srgbClr>
                </a:outerShdw>
              </a:effectLst>
            </a:endParaRPr>
          </a:p>
        </p:txBody>
      </p:sp>
      <p:pic>
        <p:nvPicPr>
          <p:cNvPr id="13" name="Picture 6"/>
          <p:cNvPicPr>
            <a:picLocks noChangeAspect="1" noChangeArrowheads="1"/>
          </p:cNvPicPr>
          <p:nvPr/>
        </p:nvPicPr>
        <p:blipFill>
          <a:blip r:embed="rId3" cstate="print"/>
          <a:srcRect/>
          <a:stretch>
            <a:fillRect/>
          </a:stretch>
        </p:blipFill>
        <p:spPr bwMode="auto">
          <a:xfrm>
            <a:off x="685800" y="1752600"/>
            <a:ext cx="3928880" cy="3352800"/>
          </a:xfrm>
          <a:prstGeom prst="rect">
            <a:avLst/>
          </a:prstGeom>
          <a:noFill/>
        </p:spPr>
      </p:pic>
      <p:sp>
        <p:nvSpPr>
          <p:cNvPr id="14" name="Rectangle 13"/>
          <p:cNvSpPr/>
          <p:nvPr/>
        </p:nvSpPr>
        <p:spPr>
          <a:xfrm>
            <a:off x="1905000" y="5985649"/>
            <a:ext cx="5725510" cy="707886"/>
          </a:xfrm>
          <a:prstGeom prst="rect">
            <a:avLst/>
          </a:prstGeom>
        </p:spPr>
        <p:txBody>
          <a:bodyPr wrap="square">
            <a:spAutoFit/>
          </a:bodyPr>
          <a:lstStyle/>
          <a:p>
            <a:pPr marL="228600" indent="-228600" algn="l" rtl="0"/>
            <a:r>
              <a:rPr lang="en-US" sz="2000" b="1" dirty="0" smtClean="0">
                <a:solidFill>
                  <a:srgbClr val="FF0000"/>
                </a:solidFill>
              </a:rPr>
              <a:t>From the principle of effective stresses:</a:t>
            </a:r>
          </a:p>
          <a:p>
            <a:pPr marL="228600" indent="-228600" algn="ctr" rtl="0"/>
            <a:r>
              <a:rPr lang="en-US" sz="2000" b="1" dirty="0" smtClean="0">
                <a:solidFill>
                  <a:srgbClr val="FF0000"/>
                </a:solidFill>
                <a:latin typeface="Symbol" pitchFamily="18" charset="2"/>
              </a:rPr>
              <a:t>Ds</a:t>
            </a:r>
            <a:r>
              <a:rPr lang="en-US" sz="2000" b="1" dirty="0" smtClean="0">
                <a:solidFill>
                  <a:srgbClr val="FF0000"/>
                </a:solidFill>
                <a:latin typeface="Blazing" panose="00000400000000000000" pitchFamily="2" charset="0"/>
              </a:rPr>
              <a:t>’</a:t>
            </a:r>
            <a:r>
              <a:rPr lang="en-US" sz="2000" b="1" dirty="0" smtClean="0">
                <a:solidFill>
                  <a:srgbClr val="FF0000"/>
                </a:solidFill>
              </a:rPr>
              <a:t> = </a:t>
            </a:r>
            <a:r>
              <a:rPr lang="en-US" sz="2000" b="1" dirty="0" smtClean="0">
                <a:solidFill>
                  <a:srgbClr val="FF0000"/>
                </a:solidFill>
                <a:latin typeface="Symbol" pitchFamily="18" charset="2"/>
              </a:rPr>
              <a:t>Ds</a:t>
            </a:r>
            <a:r>
              <a:rPr lang="en-US" sz="2000" b="1" dirty="0" smtClean="0">
                <a:solidFill>
                  <a:srgbClr val="FF0000"/>
                </a:solidFill>
              </a:rPr>
              <a:t> – </a:t>
            </a:r>
            <a:r>
              <a:rPr lang="en-US" sz="2000" b="1" dirty="0" smtClean="0">
                <a:solidFill>
                  <a:srgbClr val="FF0000"/>
                </a:solidFill>
                <a:latin typeface="Symbol" pitchFamily="18" charset="2"/>
              </a:rPr>
              <a:t>D</a:t>
            </a:r>
            <a:r>
              <a:rPr lang="en-US" sz="2000" b="1" dirty="0" smtClean="0">
                <a:solidFill>
                  <a:srgbClr val="FF0000"/>
                </a:solidFill>
              </a:rPr>
              <a:t>u	  </a:t>
            </a:r>
            <a:r>
              <a:rPr lang="en-US" sz="2000" b="1" dirty="0" err="1" smtClean="0">
                <a:solidFill>
                  <a:srgbClr val="FF0000"/>
                </a:solidFill>
                <a:latin typeface="Symbol" pitchFamily="18" charset="2"/>
              </a:rPr>
              <a:t>D</a:t>
            </a:r>
            <a:r>
              <a:rPr lang="en-US" sz="2000" b="1" dirty="0" err="1" smtClean="0">
                <a:solidFill>
                  <a:srgbClr val="FF0000"/>
                </a:solidFill>
              </a:rPr>
              <a:t>u</a:t>
            </a:r>
            <a:r>
              <a:rPr lang="en-US" sz="2000" b="1" dirty="0" smtClean="0">
                <a:solidFill>
                  <a:srgbClr val="FF0000"/>
                </a:solidFill>
              </a:rPr>
              <a:t> = </a:t>
            </a:r>
            <a:r>
              <a:rPr lang="en-US" sz="2000" b="1" dirty="0" smtClean="0">
                <a:solidFill>
                  <a:srgbClr val="FF0000"/>
                </a:solidFill>
                <a:latin typeface="Symbol" pitchFamily="18" charset="2"/>
              </a:rPr>
              <a:t>0     </a:t>
            </a:r>
            <a:r>
              <a:rPr lang="en-US" sz="2000" b="1" dirty="0" smtClean="0">
                <a:solidFill>
                  <a:srgbClr val="FF0000"/>
                </a:solidFill>
              </a:rPr>
              <a:t>Then </a:t>
            </a:r>
            <a:r>
              <a:rPr lang="en-US" sz="2000" b="1" dirty="0" smtClean="0">
                <a:solidFill>
                  <a:srgbClr val="FF0000"/>
                </a:solidFill>
                <a:latin typeface="Symbol" pitchFamily="18" charset="2"/>
              </a:rPr>
              <a:t>Ds</a:t>
            </a:r>
            <a:r>
              <a:rPr lang="en-US" sz="2000" b="1" dirty="0" smtClean="0">
                <a:solidFill>
                  <a:srgbClr val="FF0000"/>
                </a:solidFill>
                <a:latin typeface="Blazing" panose="00000400000000000000" pitchFamily="2" charset="0"/>
              </a:rPr>
              <a:t>’</a:t>
            </a:r>
            <a:r>
              <a:rPr lang="en-US" sz="2000" b="1" dirty="0" smtClean="0">
                <a:solidFill>
                  <a:srgbClr val="FF0000"/>
                </a:solidFill>
              </a:rPr>
              <a:t> = </a:t>
            </a:r>
            <a:r>
              <a:rPr lang="en-US" sz="2000" b="1" dirty="0" smtClean="0">
                <a:solidFill>
                  <a:srgbClr val="FF0000"/>
                </a:solidFill>
                <a:latin typeface="Symbol" pitchFamily="18" charset="2"/>
              </a:rPr>
              <a:t>Ds</a:t>
            </a:r>
            <a:r>
              <a:rPr lang="en-US" sz="2000" b="1" dirty="0" smtClean="0">
                <a:solidFill>
                  <a:srgbClr val="FF0000"/>
                </a:solidFill>
              </a:rPr>
              <a:t> </a:t>
            </a:r>
            <a:endParaRPr lang="en-US" sz="2000" b="1" dirty="0">
              <a:solidFill>
                <a:srgbClr val="FF0000"/>
              </a:solidFill>
            </a:endParaRPr>
          </a:p>
        </p:txBody>
      </p:sp>
      <p:sp>
        <p:nvSpPr>
          <p:cNvPr id="15" name="Cloud Callout 14"/>
          <p:cNvSpPr/>
          <p:nvPr/>
        </p:nvSpPr>
        <p:spPr>
          <a:xfrm>
            <a:off x="5562600" y="5184230"/>
            <a:ext cx="3352800" cy="819815"/>
          </a:xfrm>
          <a:prstGeom prst="cloudCallout">
            <a:avLst>
              <a:gd name="adj1" fmla="val -4439"/>
              <a:gd name="adj2" fmla="val 12176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All stresses are transferred to soil</a:t>
            </a:r>
            <a:endParaRPr lang="en-US" b="1" dirty="0">
              <a:solidFill>
                <a:srgbClr val="002060"/>
              </a:solidFill>
            </a:endParaRPr>
          </a:p>
        </p:txBody>
      </p:sp>
      <p:sp>
        <p:nvSpPr>
          <p:cNvPr id="16" name="TextBox 15"/>
          <p:cNvSpPr txBox="1"/>
          <p:nvPr/>
        </p:nvSpPr>
        <p:spPr>
          <a:xfrm>
            <a:off x="4572000" y="1303283"/>
            <a:ext cx="4572000" cy="3785652"/>
          </a:xfrm>
          <a:prstGeom prst="rect">
            <a:avLst/>
          </a:prstGeom>
          <a:noFill/>
        </p:spPr>
        <p:txBody>
          <a:bodyPr wrap="square" rtlCol="0">
            <a:spAutoFit/>
          </a:bodyPr>
          <a:lstStyle/>
          <a:p>
            <a:pPr marL="228600" indent="-228600" algn="l" rtl="0">
              <a:buClr>
                <a:srgbClr val="C00000"/>
              </a:buClr>
              <a:buSzPct val="150000"/>
              <a:buFont typeface="Arial" pitchFamily="34" charset="0"/>
              <a:buChar char="•"/>
            </a:pPr>
            <a:r>
              <a:rPr lang="en-US" sz="2000" b="1" dirty="0" smtClean="0"/>
              <a:t>At the end of consolidation, no further water is squeezed out, excess pore pressure is </a:t>
            </a:r>
            <a:r>
              <a:rPr lang="en-US" sz="2000" b="1" dirty="0" smtClean="0">
                <a:solidFill>
                  <a:srgbClr val="FF0000"/>
                </a:solidFill>
              </a:rPr>
              <a:t>zero.</a:t>
            </a:r>
          </a:p>
          <a:p>
            <a:pPr marL="228600" indent="-228600" algn="l" rtl="0">
              <a:buClr>
                <a:srgbClr val="C00000"/>
              </a:buClr>
              <a:buSzPct val="150000"/>
              <a:buFont typeface="Arial" pitchFamily="34" charset="0"/>
              <a:buChar char="•"/>
            </a:pPr>
            <a:endParaRPr lang="en-US" sz="2000" b="1" dirty="0" smtClean="0"/>
          </a:p>
          <a:p>
            <a:pPr marL="228600" indent="-228600" algn="l" rtl="0">
              <a:buClr>
                <a:srgbClr val="C00000"/>
              </a:buClr>
              <a:buSzPct val="150000"/>
              <a:buFont typeface="Arial" pitchFamily="34" charset="0"/>
              <a:buChar char="•"/>
            </a:pPr>
            <a:r>
              <a:rPr lang="en-US" sz="2000" b="1" dirty="0" smtClean="0"/>
              <a:t>Pore water pressure is back to hydrostatic.   </a:t>
            </a:r>
            <a:endParaRPr lang="en-US" sz="2000" b="1" dirty="0" smtClean="0">
              <a:latin typeface="Symbol" pitchFamily="18" charset="2"/>
            </a:endParaRPr>
          </a:p>
          <a:p>
            <a:r>
              <a:rPr lang="en-US" sz="2000" dirty="0" smtClean="0">
                <a:effectLst>
                  <a:outerShdw blurRad="38100" dist="38100" dir="2700000" algn="tl">
                    <a:srgbClr val="000000">
                      <a:alpha val="43137"/>
                    </a:srgbClr>
                  </a:outerShdw>
                </a:effectLst>
                <a:latin typeface="Symbol" pitchFamily="18" charset="2"/>
                <a:cs typeface="Arial" pitchFamily="34" charset="0"/>
              </a:rPr>
              <a:t>                </a:t>
            </a:r>
            <a:r>
              <a:rPr lang="en-US" sz="2000" b="1" dirty="0" smtClean="0">
                <a:effectLst>
                  <a:outerShdw blurRad="38100" dist="38100" dir="2700000" algn="tl">
                    <a:srgbClr val="000000">
                      <a:alpha val="43137"/>
                    </a:srgbClr>
                  </a:outerShdw>
                </a:effectLst>
                <a:latin typeface="Symbol" pitchFamily="18" charset="2"/>
                <a:cs typeface="Arial" pitchFamily="34" charset="0"/>
              </a:rPr>
              <a:t>  D</a:t>
            </a:r>
            <a:r>
              <a:rPr lang="en-US" sz="2000" b="1" dirty="0" smtClean="0">
                <a:effectLst>
                  <a:outerShdw blurRad="38100" dist="38100" dir="2700000" algn="tl">
                    <a:srgbClr val="000000">
                      <a:alpha val="43137"/>
                    </a:srgbClr>
                  </a:outerShdw>
                </a:effectLst>
                <a:latin typeface="Arial" pitchFamily="34" charset="0"/>
                <a:cs typeface="Arial" pitchFamily="34" charset="0"/>
              </a:rPr>
              <a:t>u </a:t>
            </a:r>
            <a:r>
              <a:rPr lang="en-US" sz="2000" b="1" dirty="0">
                <a:effectLst>
                  <a:outerShdw blurRad="38100" dist="38100" dir="2700000" algn="tl">
                    <a:srgbClr val="000000">
                      <a:alpha val="43137"/>
                    </a:srgbClr>
                  </a:outerShdw>
                </a:effectLst>
                <a:latin typeface="Arial" pitchFamily="34" charset="0"/>
                <a:cs typeface="Arial" pitchFamily="34" charset="0"/>
              </a:rPr>
              <a:t>= 0 </a:t>
            </a:r>
          </a:p>
          <a:p>
            <a:r>
              <a:rPr lang="en-US" sz="2000" b="1" dirty="0">
                <a:effectLst>
                  <a:outerShdw blurRad="38100" dist="38100" dir="2700000" algn="tl">
                    <a:srgbClr val="000000">
                      <a:alpha val="43137"/>
                    </a:srgbClr>
                  </a:outerShdw>
                </a:effectLst>
                <a:latin typeface="Arial" pitchFamily="34" charset="0"/>
                <a:cs typeface="Arial" pitchFamily="34" charset="0"/>
              </a:rPr>
              <a:t> </a:t>
            </a:r>
            <a:r>
              <a:rPr lang="en-US" sz="2000" b="1" dirty="0" smtClean="0">
                <a:effectLst>
                  <a:outerShdw blurRad="38100" dist="38100" dir="2700000" algn="tl">
                    <a:srgbClr val="000000">
                      <a:alpha val="43137"/>
                    </a:srgbClr>
                  </a:outerShdw>
                </a:effectLst>
                <a:latin typeface="Arial" pitchFamily="34" charset="0"/>
                <a:cs typeface="Arial" pitchFamily="34" charset="0"/>
              </a:rPr>
              <a:t>                u </a:t>
            </a:r>
            <a:r>
              <a:rPr lang="en-US" sz="2000" b="1" dirty="0">
                <a:effectLst>
                  <a:outerShdw blurRad="38100" dist="38100" dir="2700000" algn="tl">
                    <a:srgbClr val="000000">
                      <a:alpha val="43137"/>
                    </a:srgbClr>
                  </a:outerShdw>
                </a:effectLst>
                <a:latin typeface="Arial" pitchFamily="34" charset="0"/>
                <a:cs typeface="Arial" pitchFamily="34" charset="0"/>
              </a:rPr>
              <a:t>= </a:t>
            </a:r>
            <a:r>
              <a:rPr lang="en-US" sz="2000" b="1" dirty="0" err="1">
                <a:effectLst>
                  <a:outerShdw blurRad="38100" dist="38100" dir="2700000" algn="tl">
                    <a:srgbClr val="000000">
                      <a:alpha val="43137"/>
                    </a:srgbClr>
                  </a:outerShdw>
                </a:effectLst>
                <a:latin typeface="Arial" pitchFamily="34" charset="0"/>
                <a:cs typeface="Arial" pitchFamily="34" charset="0"/>
              </a:rPr>
              <a:t>u</a:t>
            </a:r>
            <a:r>
              <a:rPr lang="en-US" sz="2000" b="1" baseline="-25000" dirty="0" err="1">
                <a:effectLst>
                  <a:outerShdw blurRad="38100" dist="38100" dir="2700000" algn="tl">
                    <a:srgbClr val="000000">
                      <a:alpha val="43137"/>
                    </a:srgbClr>
                  </a:outerShdw>
                </a:effectLst>
                <a:latin typeface="Arial" pitchFamily="34" charset="0"/>
                <a:cs typeface="Arial" pitchFamily="34" charset="0"/>
              </a:rPr>
              <a:t>o</a:t>
            </a:r>
            <a:endParaRPr lang="en-US" sz="2000" b="1" dirty="0" smtClean="0"/>
          </a:p>
          <a:p>
            <a:pPr marL="228600" indent="-228600" algn="l" rtl="0">
              <a:buClr>
                <a:srgbClr val="C00000"/>
              </a:buClr>
              <a:buSzPct val="150000"/>
              <a:buFont typeface="Arial" pitchFamily="34" charset="0"/>
              <a:buChar char="•"/>
            </a:pPr>
            <a:r>
              <a:rPr lang="en-US" sz="2000" b="1" dirty="0" smtClean="0"/>
              <a:t>The spring (soil) is in equilibrium with applied stress.</a:t>
            </a:r>
          </a:p>
          <a:p>
            <a:pPr marL="228600" indent="-228600" algn="l" rtl="0">
              <a:buClr>
                <a:srgbClr val="C00000"/>
              </a:buClr>
              <a:buSzPct val="150000"/>
              <a:buFont typeface="Arial" pitchFamily="34" charset="0"/>
              <a:buChar char="•"/>
            </a:pPr>
            <a:endParaRPr lang="en-US" sz="2000" b="1" dirty="0" smtClean="0"/>
          </a:p>
          <a:p>
            <a:pPr marL="228600" indent="-228600" algn="l" rtl="0">
              <a:buClr>
                <a:srgbClr val="C00000"/>
              </a:buClr>
              <a:buSzPct val="150000"/>
              <a:buFont typeface="Arial" pitchFamily="34" charset="0"/>
              <a:buChar char="•"/>
            </a:pPr>
            <a:r>
              <a:rPr lang="en-US" sz="2000" b="1" dirty="0" smtClean="0">
                <a:solidFill>
                  <a:srgbClr val="FF0000"/>
                </a:solidFill>
              </a:rPr>
              <a:t>Final</a:t>
            </a:r>
            <a:r>
              <a:rPr lang="en-US" sz="2000" b="1" dirty="0" smtClean="0"/>
              <a:t> (ultimate) settlement is reached.</a:t>
            </a:r>
          </a:p>
        </p:txBody>
      </p:sp>
      <p:sp>
        <p:nvSpPr>
          <p:cNvPr id="17" name="Rectangle 16"/>
          <p:cNvSpPr/>
          <p:nvPr/>
        </p:nvSpPr>
        <p:spPr>
          <a:xfrm>
            <a:off x="381000" y="2438400"/>
            <a:ext cx="762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04800" y="2209800"/>
            <a:ext cx="1143000" cy="369332"/>
          </a:xfrm>
          <a:prstGeom prst="rect">
            <a:avLst/>
          </a:prstGeom>
          <a:solidFill>
            <a:schemeClr val="bg1"/>
          </a:solidFill>
        </p:spPr>
        <p:txBody>
          <a:bodyPr wrap="square" rtlCol="0">
            <a:spAutoFit/>
          </a:bodyPr>
          <a:lstStyle/>
          <a:p>
            <a:pPr algn="l" rtl="0"/>
            <a:endParaRPr lang="en-US" dirty="0">
              <a:effectLst>
                <a:outerShdw blurRad="38100" dist="38100" dir="2700000" algn="tl">
                  <a:srgbClr val="000000">
                    <a:alpha val="43137"/>
                  </a:srgbClr>
                </a:outerShdw>
              </a:effectLst>
              <a:latin typeface="Arial" pitchFamily="34" charset="0"/>
              <a:cs typeface="Arial" pitchFamily="34" charset="0"/>
            </a:endParaRPr>
          </a:p>
        </p:txBody>
      </p:sp>
      <p:cxnSp>
        <p:nvCxnSpPr>
          <p:cNvPr id="4" name="Straight Connector 3"/>
          <p:cNvCxnSpPr/>
          <p:nvPr/>
        </p:nvCxnSpPr>
        <p:spPr>
          <a:xfrm>
            <a:off x="4472790" y="1303283"/>
            <a:ext cx="0" cy="3988676"/>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771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3326523" y="491535"/>
            <a:ext cx="2036379" cy="521882"/>
          </a:xfrm>
          <a:prstGeom prst="rect">
            <a:avLst/>
          </a:prstGeom>
        </p:spPr>
        <p:txBody>
          <a:bodyPr anchor="ctr"/>
          <a:lstStyle/>
          <a:p>
            <a:pPr algn="ctr" eaLnBrk="1" fontAlgn="auto" hangingPunct="1">
              <a:spcBef>
                <a:spcPts val="0"/>
              </a:spcBef>
              <a:spcAft>
                <a:spcPts val="0"/>
              </a:spcAft>
              <a:defRPr/>
            </a:pPr>
            <a:r>
              <a:rPr lang="en-US" sz="4800" b="1" u="sng" dirty="0">
                <a:solidFill>
                  <a:srgbClr val="00B0F0"/>
                </a:solidFill>
                <a:effectLst>
                  <a:outerShdw blurRad="38100" dist="38100" dir="2700000" algn="tl">
                    <a:srgbClr val="000000">
                      <a:alpha val="43137"/>
                    </a:srgbClr>
                  </a:outerShdw>
                </a:effectLst>
                <a:latin typeface="+mn-lt"/>
                <a:cs typeface="Times New Roman" pitchFamily="18" charset="0"/>
              </a:rPr>
              <a:t>Topics</a:t>
            </a:r>
            <a:endParaRPr lang="en-US" sz="4800" b="1" u="sng" dirty="0">
              <a:solidFill>
                <a:srgbClr val="00B0F0"/>
              </a:solidFill>
              <a:effectLst>
                <a:outerShdw blurRad="38100" dist="38100" dir="2700000" algn="tl">
                  <a:srgbClr val="000000">
                    <a:alpha val="43137"/>
                  </a:srgbClr>
                </a:outerShdw>
              </a:effectLst>
              <a:latin typeface="+mn-lt"/>
              <a:cs typeface="Tahoma" pitchFamily="34" charset="0"/>
            </a:endParaRPr>
          </a:p>
        </p:txBody>
      </p:sp>
      <p:sp>
        <p:nvSpPr>
          <p:cNvPr id="8" name="Rectangle 7"/>
          <p:cNvSpPr/>
          <p:nvPr/>
        </p:nvSpPr>
        <p:spPr>
          <a:xfrm>
            <a:off x="0" y="0"/>
            <a:ext cx="9144000" cy="3048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0" y="300038"/>
            <a:ext cx="9144000" cy="152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Content Placeholder 2"/>
          <p:cNvSpPr>
            <a:spLocks noGrp="1"/>
          </p:cNvSpPr>
          <p:nvPr>
            <p:ph idx="1"/>
          </p:nvPr>
        </p:nvSpPr>
        <p:spPr>
          <a:xfrm>
            <a:off x="642028" y="1308022"/>
            <a:ext cx="8155131" cy="6007178"/>
          </a:xfrm>
          <a:ln>
            <a:miter lim="800000"/>
            <a:headEnd/>
            <a:tailEnd/>
          </a:ln>
        </p:spPr>
        <p:txBody>
          <a:bodyPr vert="horz" lIns="91440" tIns="45720" rIns="91440" bIns="45720" rtlCol="0">
            <a:noAutofit/>
          </a:bodyPr>
          <a:lstStyle/>
          <a:p>
            <a:pPr marL="539750" indent="-357188">
              <a:lnSpc>
                <a:spcPct val="120000"/>
              </a:lnSpc>
              <a:spcBef>
                <a:spcPts val="0"/>
              </a:spcBef>
              <a:buFont typeface="Wingdings" pitchFamily="2" charset="2"/>
              <a:buChar char="q"/>
            </a:pPr>
            <a:r>
              <a:rPr lang="en-US" sz="2400" b="1" dirty="0" smtClean="0">
                <a:solidFill>
                  <a:srgbClr val="FF0000"/>
                </a:solidFill>
              </a:rPr>
              <a:t>INTRODUCTION </a:t>
            </a:r>
          </a:p>
          <a:p>
            <a:pPr marL="539750" indent="-357188">
              <a:lnSpc>
                <a:spcPct val="120000"/>
              </a:lnSpc>
              <a:spcBef>
                <a:spcPts val="0"/>
              </a:spcBef>
              <a:buFont typeface="Wingdings" pitchFamily="2" charset="2"/>
              <a:buChar char="q"/>
            </a:pPr>
            <a:r>
              <a:rPr lang="en-US" sz="2400" b="1" dirty="0" smtClean="0"/>
              <a:t>ELASTIC SETTLEMENT</a:t>
            </a:r>
          </a:p>
          <a:p>
            <a:pPr marL="539750" indent="-19050">
              <a:lnSpc>
                <a:spcPct val="120000"/>
              </a:lnSpc>
              <a:spcBef>
                <a:spcPts val="0"/>
              </a:spcBef>
            </a:pPr>
            <a:r>
              <a:rPr lang="en-US" sz="2400" b="1" dirty="0"/>
              <a:t>Stress distribution in soil masses</a:t>
            </a:r>
          </a:p>
          <a:p>
            <a:pPr marL="539750" indent="-357188">
              <a:lnSpc>
                <a:spcPct val="120000"/>
              </a:lnSpc>
              <a:spcBef>
                <a:spcPts val="0"/>
              </a:spcBef>
              <a:buFont typeface="Wingdings" pitchFamily="2" charset="2"/>
              <a:buChar char="q"/>
            </a:pPr>
            <a:r>
              <a:rPr lang="en-US" sz="2400" b="1" dirty="0" smtClean="0"/>
              <a:t>CONSOLIDATION SETTLEMENT</a:t>
            </a:r>
          </a:p>
          <a:p>
            <a:pPr marL="539750" indent="-19050">
              <a:lnSpc>
                <a:spcPct val="120000"/>
              </a:lnSpc>
              <a:spcBef>
                <a:spcPts val="0"/>
              </a:spcBef>
            </a:pPr>
            <a:r>
              <a:rPr lang="en-US" sz="2400" b="1" dirty="0"/>
              <a:t>Fundamentals of consolidation</a:t>
            </a:r>
          </a:p>
          <a:p>
            <a:pPr marL="539750" indent="-19050">
              <a:lnSpc>
                <a:spcPct val="120000"/>
              </a:lnSpc>
              <a:spcBef>
                <a:spcPts val="0"/>
              </a:spcBef>
            </a:pPr>
            <a:r>
              <a:rPr lang="en-US" sz="2400" b="1" dirty="0" smtClean="0"/>
              <a:t>One-Dimensional Consolidation </a:t>
            </a:r>
            <a:r>
              <a:rPr lang="en-US" sz="2400" b="1" dirty="0"/>
              <a:t>Settlement</a:t>
            </a:r>
          </a:p>
          <a:p>
            <a:pPr marL="539750" indent="-19050">
              <a:lnSpc>
                <a:spcPct val="120000"/>
              </a:lnSpc>
              <a:spcBef>
                <a:spcPts val="0"/>
              </a:spcBef>
            </a:pPr>
            <a:r>
              <a:rPr lang="en-US" sz="2400" b="1" dirty="0"/>
              <a:t>One-dimensional Laboratory Consolidation </a:t>
            </a:r>
            <a:r>
              <a:rPr lang="en-US" sz="2400" b="1" dirty="0" smtClean="0"/>
              <a:t>Test</a:t>
            </a:r>
          </a:p>
          <a:p>
            <a:pPr marL="630238" indent="-109538">
              <a:lnSpc>
                <a:spcPct val="120000"/>
              </a:lnSpc>
              <a:spcBef>
                <a:spcPts val="0"/>
              </a:spcBef>
              <a:buClr>
                <a:schemeClr val="tx1"/>
              </a:buClr>
            </a:pPr>
            <a:r>
              <a:rPr lang="en-US" sz="2400" b="1" dirty="0"/>
              <a:t>Calculation of Settlement from One-Dimensional Primary  Consolidation</a:t>
            </a:r>
          </a:p>
          <a:p>
            <a:pPr marL="539750" indent="-357188">
              <a:lnSpc>
                <a:spcPct val="120000"/>
              </a:lnSpc>
              <a:spcBef>
                <a:spcPts val="0"/>
              </a:spcBef>
              <a:buFont typeface="Wingdings" pitchFamily="2" charset="2"/>
              <a:buChar char="q"/>
            </a:pPr>
            <a:r>
              <a:rPr lang="en-US" sz="2400" b="1" dirty="0" smtClean="0"/>
              <a:t>TIME RATE OF CONSOLIDATION SETTLEMENT</a:t>
            </a:r>
          </a:p>
          <a:p>
            <a:pPr marL="630238" indent="-109538">
              <a:lnSpc>
                <a:spcPct val="120000"/>
              </a:lnSpc>
              <a:spcBef>
                <a:spcPts val="0"/>
              </a:spcBef>
              <a:buClr>
                <a:schemeClr val="tx1"/>
              </a:buClr>
            </a:pPr>
            <a:r>
              <a:rPr lang="en-US" sz="2400" b="1" dirty="0"/>
              <a:t>1-D theory of consolidation </a:t>
            </a:r>
          </a:p>
          <a:p>
            <a:pPr marL="539750" indent="-357188">
              <a:lnSpc>
                <a:spcPct val="120000"/>
              </a:lnSpc>
              <a:spcBef>
                <a:spcPts val="0"/>
              </a:spcBef>
              <a:buFont typeface="Wingdings" pitchFamily="2" charset="2"/>
              <a:buChar char="q"/>
            </a:pPr>
            <a:endParaRPr lang="en-US" sz="2400" b="1" dirty="0" smtClean="0"/>
          </a:p>
          <a:p>
            <a:pPr marL="539750" indent="-357188">
              <a:lnSpc>
                <a:spcPct val="120000"/>
              </a:lnSpc>
              <a:spcBef>
                <a:spcPts val="0"/>
              </a:spcBef>
              <a:buFont typeface="Wingdings" pitchFamily="2" charset="2"/>
              <a:buChar char="q"/>
            </a:pPr>
            <a:r>
              <a:rPr lang="en-US" sz="2400" b="1" dirty="0" smtClean="0"/>
              <a:t>SECONDARY CONSOLIDATION SETTLEMENT</a:t>
            </a:r>
            <a:endParaRPr lang="en-US" sz="2400" b="1" dirty="0"/>
          </a:p>
        </p:txBody>
      </p:sp>
    </p:spTree>
    <p:extLst>
      <p:ext uri="{BB962C8B-B14F-4D97-AF65-F5344CB8AC3E}">
        <p14:creationId xmlns:p14="http://schemas.microsoft.com/office/powerpoint/2010/main" val="12252685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7" name="Text Box 27"/>
          <p:cNvSpPr txBox="1">
            <a:spLocks noChangeArrowheads="1"/>
          </p:cNvSpPr>
          <p:nvPr/>
        </p:nvSpPr>
        <p:spPr bwMode="auto">
          <a:xfrm>
            <a:off x="285013" y="2005875"/>
            <a:ext cx="832295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a:spcBef>
                <a:spcPct val="50000"/>
              </a:spcBef>
              <a:buClr>
                <a:srgbClr val="FF0000"/>
              </a:buClr>
              <a:buFont typeface="Wingdings" panose="05000000000000000000" pitchFamily="2" charset="2"/>
              <a:buChar char="q"/>
            </a:pPr>
            <a:r>
              <a:rPr lang="en-US" sz="2400" b="1" dirty="0"/>
              <a:t>Due to a surcharge </a:t>
            </a:r>
            <a:r>
              <a:rPr lang="en-US" sz="2400" b="1" dirty="0">
                <a:solidFill>
                  <a:srgbClr val="FF0000"/>
                </a:solidFill>
              </a:rPr>
              <a:t>q</a:t>
            </a:r>
            <a:r>
              <a:rPr lang="en-US" sz="2400" b="1" dirty="0"/>
              <a:t> applied at the </a:t>
            </a:r>
            <a:r>
              <a:rPr lang="en-US" sz="2400" b="1" dirty="0">
                <a:solidFill>
                  <a:srgbClr val="FF0000"/>
                </a:solidFill>
              </a:rPr>
              <a:t>GL</a:t>
            </a:r>
            <a:r>
              <a:rPr lang="en-US" sz="2400" b="1" dirty="0"/>
              <a:t>, the stresses and pore pressures are increased at point </a:t>
            </a:r>
            <a:r>
              <a:rPr lang="en-US" sz="2400" b="1" dirty="0">
                <a:solidFill>
                  <a:srgbClr val="FF0000"/>
                </a:solidFill>
              </a:rPr>
              <a:t>A</a:t>
            </a:r>
            <a:r>
              <a:rPr lang="en-US" sz="2400" b="1" dirty="0"/>
              <a:t> </a:t>
            </a:r>
            <a:r>
              <a:rPr lang="en-US" sz="2400" b="1" dirty="0" smtClean="0"/>
              <a:t>and</a:t>
            </a:r>
            <a:r>
              <a:rPr lang="en-US" sz="2400" b="1" dirty="0"/>
              <a:t>, they vary with time.</a:t>
            </a:r>
            <a:endParaRPr lang="en-AU" sz="2400" b="1" dirty="0"/>
          </a:p>
        </p:txBody>
      </p:sp>
      <p:grpSp>
        <p:nvGrpSpPr>
          <p:cNvPr id="5182" name="Group 62"/>
          <p:cNvGrpSpPr>
            <a:grpSpLocks/>
          </p:cNvGrpSpPr>
          <p:nvPr/>
        </p:nvGrpSpPr>
        <p:grpSpPr bwMode="auto">
          <a:xfrm>
            <a:off x="470054" y="3710042"/>
            <a:ext cx="3276600" cy="1890713"/>
            <a:chOff x="624" y="2544"/>
            <a:chExt cx="2064" cy="1191"/>
          </a:xfrm>
        </p:grpSpPr>
        <p:sp>
          <p:nvSpPr>
            <p:cNvPr id="5144" name="Line 24"/>
            <p:cNvSpPr>
              <a:spLocks noChangeShapeType="1"/>
            </p:cNvSpPr>
            <p:nvPr/>
          </p:nvSpPr>
          <p:spPr bwMode="auto">
            <a:xfrm>
              <a:off x="624" y="2544"/>
              <a:ext cx="2064" cy="0"/>
            </a:xfrm>
            <a:prstGeom prst="line">
              <a:avLst/>
            </a:prstGeom>
            <a:noFill/>
            <a:ln w="22225">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5178" name="Group 58"/>
            <p:cNvGrpSpPr>
              <a:grpSpLocks/>
            </p:cNvGrpSpPr>
            <p:nvPr/>
          </p:nvGrpSpPr>
          <p:grpSpPr bwMode="auto">
            <a:xfrm>
              <a:off x="624" y="2544"/>
              <a:ext cx="2064" cy="1191"/>
              <a:chOff x="624" y="2544"/>
              <a:chExt cx="2064" cy="1191"/>
            </a:xfrm>
          </p:grpSpPr>
          <p:sp>
            <p:nvSpPr>
              <p:cNvPr id="5129" name="Rectangle 9" descr="Recycled paper"/>
              <p:cNvSpPr>
                <a:spLocks noChangeArrowheads="1"/>
              </p:cNvSpPr>
              <p:nvPr/>
            </p:nvSpPr>
            <p:spPr bwMode="auto">
              <a:xfrm>
                <a:off x="624" y="2544"/>
                <a:ext cx="2064" cy="1191"/>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4" name="Text Box 44"/>
              <p:cNvSpPr txBox="1">
                <a:spLocks noChangeArrowheads="1"/>
              </p:cNvSpPr>
              <p:nvPr/>
            </p:nvSpPr>
            <p:spPr bwMode="auto">
              <a:xfrm>
                <a:off x="1008" y="3457"/>
                <a:ext cx="124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b="1" dirty="0">
                    <a:latin typeface="Century Schoolbook" panose="02040604050505020304" pitchFamily="18" charset="0"/>
                  </a:rPr>
                  <a:t>saturated clay</a:t>
                </a:r>
                <a:endParaRPr lang="en-AU" b="1" dirty="0">
                  <a:latin typeface="Century Schoolbook" panose="02040604050505020304" pitchFamily="18" charset="0"/>
                </a:endParaRPr>
              </a:p>
            </p:txBody>
          </p:sp>
        </p:grpSp>
      </p:grpSp>
      <p:grpSp>
        <p:nvGrpSpPr>
          <p:cNvPr id="5180" name="Group 60"/>
          <p:cNvGrpSpPr>
            <a:grpSpLocks/>
          </p:cNvGrpSpPr>
          <p:nvPr/>
        </p:nvGrpSpPr>
        <p:grpSpPr bwMode="auto">
          <a:xfrm>
            <a:off x="470054" y="3063928"/>
            <a:ext cx="3276600" cy="722314"/>
            <a:chOff x="624" y="2089"/>
            <a:chExt cx="2064" cy="455"/>
          </a:xfrm>
        </p:grpSpPr>
        <p:sp>
          <p:nvSpPr>
            <p:cNvPr id="5158" name="Text Box 38"/>
            <p:cNvSpPr txBox="1">
              <a:spLocks noChangeArrowheads="1"/>
            </p:cNvSpPr>
            <p:nvPr/>
          </p:nvSpPr>
          <p:spPr bwMode="auto">
            <a:xfrm>
              <a:off x="1418" y="2089"/>
              <a:ext cx="21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b="1" dirty="0" smtClean="0">
                  <a:solidFill>
                    <a:srgbClr val="009900"/>
                  </a:solidFill>
                  <a:latin typeface="Century Schoolbook" panose="02040604050505020304" pitchFamily="18" charset="0"/>
                </a:rPr>
                <a:t>q</a:t>
              </a:r>
              <a:endParaRPr lang="en-AU" b="1" dirty="0">
                <a:solidFill>
                  <a:srgbClr val="009900"/>
                </a:solidFill>
                <a:latin typeface="Century Schoolbook" panose="02040604050505020304" pitchFamily="18" charset="0"/>
              </a:endParaRPr>
            </a:p>
          </p:txBody>
        </p:sp>
        <p:grpSp>
          <p:nvGrpSpPr>
            <p:cNvPr id="5179" name="Group 59"/>
            <p:cNvGrpSpPr>
              <a:grpSpLocks/>
            </p:cNvGrpSpPr>
            <p:nvPr/>
          </p:nvGrpSpPr>
          <p:grpSpPr bwMode="auto">
            <a:xfrm>
              <a:off x="624" y="2352"/>
              <a:ext cx="2064" cy="192"/>
              <a:chOff x="624" y="2352"/>
              <a:chExt cx="2064" cy="192"/>
            </a:xfrm>
          </p:grpSpPr>
          <p:sp>
            <p:nvSpPr>
              <p:cNvPr id="5130" name="Rectangle 10"/>
              <p:cNvSpPr>
                <a:spLocks noChangeArrowheads="1"/>
              </p:cNvSpPr>
              <p:nvPr/>
            </p:nvSpPr>
            <p:spPr bwMode="auto">
              <a:xfrm>
                <a:off x="624" y="2496"/>
                <a:ext cx="2064" cy="48"/>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5" name="Line 15"/>
              <p:cNvSpPr>
                <a:spLocks noChangeShapeType="1"/>
              </p:cNvSpPr>
              <p:nvPr/>
            </p:nvSpPr>
            <p:spPr bwMode="auto">
              <a:xfrm>
                <a:off x="1296"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136" name="Line 16"/>
              <p:cNvSpPr>
                <a:spLocks noChangeShapeType="1"/>
              </p:cNvSpPr>
              <p:nvPr/>
            </p:nvSpPr>
            <p:spPr bwMode="auto">
              <a:xfrm>
                <a:off x="1392"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137" name="Line 17"/>
              <p:cNvSpPr>
                <a:spLocks noChangeShapeType="1"/>
              </p:cNvSpPr>
              <p:nvPr/>
            </p:nvSpPr>
            <p:spPr bwMode="auto">
              <a:xfrm>
                <a:off x="1488"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138" name="Line 18"/>
              <p:cNvSpPr>
                <a:spLocks noChangeShapeType="1"/>
              </p:cNvSpPr>
              <p:nvPr/>
            </p:nvSpPr>
            <p:spPr bwMode="auto">
              <a:xfrm>
                <a:off x="1584"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139" name="Line 19"/>
              <p:cNvSpPr>
                <a:spLocks noChangeShapeType="1"/>
              </p:cNvSpPr>
              <p:nvPr/>
            </p:nvSpPr>
            <p:spPr bwMode="auto">
              <a:xfrm>
                <a:off x="1872"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140" name="Line 20"/>
              <p:cNvSpPr>
                <a:spLocks noChangeShapeType="1"/>
              </p:cNvSpPr>
              <p:nvPr/>
            </p:nvSpPr>
            <p:spPr bwMode="auto">
              <a:xfrm>
                <a:off x="1776"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141" name="Line 21"/>
              <p:cNvSpPr>
                <a:spLocks noChangeShapeType="1"/>
              </p:cNvSpPr>
              <p:nvPr/>
            </p:nvSpPr>
            <p:spPr bwMode="auto">
              <a:xfrm>
                <a:off x="1680"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142" name="Line 22"/>
              <p:cNvSpPr>
                <a:spLocks noChangeShapeType="1"/>
              </p:cNvSpPr>
              <p:nvPr/>
            </p:nvSpPr>
            <p:spPr bwMode="auto">
              <a:xfrm>
                <a:off x="1968"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149" name="Line 29"/>
              <p:cNvSpPr>
                <a:spLocks noChangeShapeType="1"/>
              </p:cNvSpPr>
              <p:nvPr/>
            </p:nvSpPr>
            <p:spPr bwMode="auto">
              <a:xfrm>
                <a:off x="2064"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150" name="Line 30"/>
              <p:cNvSpPr>
                <a:spLocks noChangeShapeType="1"/>
              </p:cNvSpPr>
              <p:nvPr/>
            </p:nvSpPr>
            <p:spPr bwMode="auto">
              <a:xfrm>
                <a:off x="2160"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151" name="Line 31"/>
              <p:cNvSpPr>
                <a:spLocks noChangeShapeType="1"/>
              </p:cNvSpPr>
              <p:nvPr/>
            </p:nvSpPr>
            <p:spPr bwMode="auto">
              <a:xfrm>
                <a:off x="2256"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152" name="Line 32"/>
              <p:cNvSpPr>
                <a:spLocks noChangeShapeType="1"/>
              </p:cNvSpPr>
              <p:nvPr/>
            </p:nvSpPr>
            <p:spPr bwMode="auto">
              <a:xfrm>
                <a:off x="2352"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153" name="Line 33"/>
              <p:cNvSpPr>
                <a:spLocks noChangeShapeType="1"/>
              </p:cNvSpPr>
              <p:nvPr/>
            </p:nvSpPr>
            <p:spPr bwMode="auto">
              <a:xfrm>
                <a:off x="912"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154" name="Line 34"/>
              <p:cNvSpPr>
                <a:spLocks noChangeShapeType="1"/>
              </p:cNvSpPr>
              <p:nvPr/>
            </p:nvSpPr>
            <p:spPr bwMode="auto">
              <a:xfrm>
                <a:off x="1008"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155" name="Line 35"/>
              <p:cNvSpPr>
                <a:spLocks noChangeShapeType="1"/>
              </p:cNvSpPr>
              <p:nvPr/>
            </p:nvSpPr>
            <p:spPr bwMode="auto">
              <a:xfrm>
                <a:off x="1104"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156" name="Line 36"/>
              <p:cNvSpPr>
                <a:spLocks noChangeShapeType="1"/>
              </p:cNvSpPr>
              <p:nvPr/>
            </p:nvSpPr>
            <p:spPr bwMode="auto">
              <a:xfrm>
                <a:off x="1200"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157" name="Line 37"/>
              <p:cNvSpPr>
                <a:spLocks noChangeShapeType="1"/>
              </p:cNvSpPr>
              <p:nvPr/>
            </p:nvSpPr>
            <p:spPr bwMode="auto">
              <a:xfrm>
                <a:off x="816"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165" name="Line 45"/>
              <p:cNvSpPr>
                <a:spLocks noChangeShapeType="1"/>
              </p:cNvSpPr>
              <p:nvPr/>
            </p:nvSpPr>
            <p:spPr bwMode="auto">
              <a:xfrm>
                <a:off x="2448"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166" name="Line 46"/>
              <p:cNvSpPr>
                <a:spLocks noChangeShapeType="1"/>
              </p:cNvSpPr>
              <p:nvPr/>
            </p:nvSpPr>
            <p:spPr bwMode="auto">
              <a:xfrm>
                <a:off x="2544"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167" name="Line 47"/>
              <p:cNvSpPr>
                <a:spLocks noChangeShapeType="1"/>
              </p:cNvSpPr>
              <p:nvPr/>
            </p:nvSpPr>
            <p:spPr bwMode="auto">
              <a:xfrm>
                <a:off x="2640"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168" name="Line 48"/>
              <p:cNvSpPr>
                <a:spLocks noChangeShapeType="1"/>
              </p:cNvSpPr>
              <p:nvPr/>
            </p:nvSpPr>
            <p:spPr bwMode="auto">
              <a:xfrm>
                <a:off x="720"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169" name="Line 49"/>
              <p:cNvSpPr>
                <a:spLocks noChangeShapeType="1"/>
              </p:cNvSpPr>
              <p:nvPr/>
            </p:nvSpPr>
            <p:spPr bwMode="auto">
              <a:xfrm>
                <a:off x="624"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5172" name="Group 52"/>
          <p:cNvGrpSpPr>
            <a:grpSpLocks/>
          </p:cNvGrpSpPr>
          <p:nvPr/>
        </p:nvGrpSpPr>
        <p:grpSpPr bwMode="auto">
          <a:xfrm>
            <a:off x="1651154" y="4195809"/>
            <a:ext cx="495300" cy="366713"/>
            <a:chOff x="1368" y="2802"/>
            <a:chExt cx="312" cy="231"/>
          </a:xfrm>
        </p:grpSpPr>
        <p:sp>
          <p:nvSpPr>
            <p:cNvPr id="5160" name="Rectangle 40"/>
            <p:cNvSpPr>
              <a:spLocks noChangeArrowheads="1"/>
            </p:cNvSpPr>
            <p:nvPr/>
          </p:nvSpPr>
          <p:spPr bwMode="auto">
            <a:xfrm>
              <a:off x="1584" y="2880"/>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1" name="Text Box 51"/>
            <p:cNvSpPr txBox="1">
              <a:spLocks noChangeArrowheads="1"/>
            </p:cNvSpPr>
            <p:nvPr/>
          </p:nvSpPr>
          <p:spPr bwMode="auto">
            <a:xfrm>
              <a:off x="1368" y="2802"/>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latin typeface="Century Schoolbook" panose="02040604050505020304" pitchFamily="18" charset="0"/>
                </a:rPr>
                <a:t>A</a:t>
              </a:r>
              <a:endParaRPr lang="en-AU" dirty="0">
                <a:latin typeface="Century Schoolbook" panose="02040604050505020304" pitchFamily="18" charset="0"/>
              </a:endParaRPr>
            </a:p>
          </p:txBody>
        </p:sp>
      </p:grpSp>
      <p:grpSp>
        <p:nvGrpSpPr>
          <p:cNvPr id="5177" name="Group 57"/>
          <p:cNvGrpSpPr>
            <a:grpSpLocks/>
          </p:cNvGrpSpPr>
          <p:nvPr/>
        </p:nvGrpSpPr>
        <p:grpSpPr bwMode="auto">
          <a:xfrm>
            <a:off x="2070254" y="3834723"/>
            <a:ext cx="1066800" cy="1200150"/>
            <a:chOff x="1632" y="2592"/>
            <a:chExt cx="672" cy="756"/>
          </a:xfrm>
        </p:grpSpPr>
        <p:sp>
          <p:nvSpPr>
            <p:cNvPr id="5161" name="Line 41"/>
            <p:cNvSpPr>
              <a:spLocks noChangeShapeType="1"/>
            </p:cNvSpPr>
            <p:nvPr/>
          </p:nvSpPr>
          <p:spPr bwMode="auto">
            <a:xfrm>
              <a:off x="1632" y="2736"/>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2000"/>
            </a:p>
          </p:txBody>
        </p:sp>
        <p:grpSp>
          <p:nvGrpSpPr>
            <p:cNvPr id="5176" name="Group 56"/>
            <p:cNvGrpSpPr>
              <a:grpSpLocks/>
            </p:cNvGrpSpPr>
            <p:nvPr/>
          </p:nvGrpSpPr>
          <p:grpSpPr bwMode="auto">
            <a:xfrm>
              <a:off x="1776" y="2592"/>
              <a:ext cx="528" cy="756"/>
              <a:chOff x="1920" y="2592"/>
              <a:chExt cx="528" cy="756"/>
            </a:xfrm>
          </p:grpSpPr>
          <p:sp>
            <p:nvSpPr>
              <p:cNvPr id="5174" name="Text Box 54"/>
              <p:cNvSpPr txBox="1">
                <a:spLocks noChangeArrowheads="1"/>
              </p:cNvSpPr>
              <p:nvPr/>
            </p:nvSpPr>
            <p:spPr bwMode="auto">
              <a:xfrm>
                <a:off x="2112" y="2592"/>
                <a:ext cx="336"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b="1" dirty="0">
                    <a:solidFill>
                      <a:srgbClr val="009900"/>
                    </a:solidFill>
                    <a:latin typeface="Century Schoolbook" panose="02040604050505020304" pitchFamily="18" charset="0"/>
                    <a:sym typeface="Symbol" panose="05050102010706020507" pitchFamily="18" charset="2"/>
                  </a:rPr>
                  <a:t></a:t>
                </a:r>
                <a:endParaRPr lang="en-US" b="1" dirty="0">
                  <a:solidFill>
                    <a:srgbClr val="009900"/>
                  </a:solidFill>
                  <a:latin typeface="Century Schoolbook" panose="02040604050505020304" pitchFamily="18" charset="0"/>
                  <a:sym typeface="Symbol" panose="05050102010706020507" pitchFamily="18" charset="2"/>
                </a:endParaRPr>
              </a:p>
              <a:p>
                <a:pPr>
                  <a:spcBef>
                    <a:spcPct val="50000"/>
                  </a:spcBef>
                </a:pPr>
                <a:r>
                  <a:rPr lang="en-AU" b="1" dirty="0">
                    <a:solidFill>
                      <a:srgbClr val="0070C0"/>
                    </a:solidFill>
                    <a:latin typeface="Century Schoolbook" panose="02040604050505020304" pitchFamily="18" charset="0"/>
                    <a:sym typeface="Symbol" panose="05050102010706020507" pitchFamily="18" charset="2"/>
                  </a:rPr>
                  <a:t></a:t>
                </a:r>
                <a:r>
                  <a:rPr lang="en-US" b="1" dirty="0">
                    <a:solidFill>
                      <a:srgbClr val="0070C0"/>
                    </a:solidFill>
                    <a:latin typeface="Century Schoolbook" panose="02040604050505020304" pitchFamily="18" charset="0"/>
                    <a:sym typeface="Symbol" panose="05050102010706020507" pitchFamily="18" charset="2"/>
                  </a:rPr>
                  <a:t>u</a:t>
                </a:r>
              </a:p>
              <a:p>
                <a:pPr>
                  <a:spcBef>
                    <a:spcPct val="50000"/>
                  </a:spcBef>
                </a:pPr>
                <a:r>
                  <a:rPr lang="en-AU" b="1" dirty="0">
                    <a:solidFill>
                      <a:schemeClr val="accent6">
                        <a:lumMod val="50000"/>
                      </a:schemeClr>
                    </a:solidFill>
                    <a:latin typeface="Century Schoolbook" panose="02040604050505020304" pitchFamily="18" charset="0"/>
                    <a:sym typeface="Symbol" panose="05050102010706020507" pitchFamily="18" charset="2"/>
                  </a:rPr>
                  <a:t></a:t>
                </a:r>
                <a:r>
                  <a:rPr lang="en-US" b="1" dirty="0">
                    <a:solidFill>
                      <a:schemeClr val="accent6">
                        <a:lumMod val="50000"/>
                      </a:schemeClr>
                    </a:solidFill>
                    <a:latin typeface="Blazing" panose="00000400000000000000" pitchFamily="2" charset="0"/>
                    <a:sym typeface="Symbol" panose="05050102010706020507" pitchFamily="18" charset="2"/>
                  </a:rPr>
                  <a:t>’</a:t>
                </a:r>
                <a:endParaRPr lang="en-AU" b="1" dirty="0">
                  <a:solidFill>
                    <a:schemeClr val="accent6">
                      <a:lumMod val="50000"/>
                    </a:schemeClr>
                  </a:solidFill>
                  <a:latin typeface="Blazing" panose="00000400000000000000" pitchFamily="2" charset="0"/>
                  <a:sym typeface="Symbol" panose="05050102010706020507" pitchFamily="18" charset="2"/>
                </a:endParaRPr>
              </a:p>
            </p:txBody>
          </p:sp>
          <p:sp>
            <p:nvSpPr>
              <p:cNvPr id="5175" name="AutoShape 55"/>
              <p:cNvSpPr>
                <a:spLocks/>
              </p:cNvSpPr>
              <p:nvPr/>
            </p:nvSpPr>
            <p:spPr bwMode="auto">
              <a:xfrm>
                <a:off x="1920" y="2688"/>
                <a:ext cx="144" cy="528"/>
              </a:xfrm>
              <a:prstGeom prst="leftBrace">
                <a:avLst>
                  <a:gd name="adj1" fmla="val 30556"/>
                  <a:gd name="adj2" fmla="val 50000"/>
                </a:avLst>
              </a:prstGeom>
              <a:noFill/>
              <a:ln w="952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grpSp>
      </p:grpSp>
      <p:sp>
        <p:nvSpPr>
          <p:cNvPr id="3" name="Rectangle 2"/>
          <p:cNvSpPr/>
          <p:nvPr/>
        </p:nvSpPr>
        <p:spPr>
          <a:xfrm>
            <a:off x="3991796" y="3059359"/>
            <a:ext cx="4794817" cy="1200329"/>
          </a:xfrm>
          <a:prstGeom prst="rect">
            <a:avLst/>
          </a:prstGeom>
          <a:ln>
            <a:solidFill>
              <a:schemeClr val="bg2">
                <a:lumMod val="75000"/>
              </a:schemeClr>
            </a:solidFill>
          </a:ln>
        </p:spPr>
        <p:txBody>
          <a:bodyPr wrap="square">
            <a:spAutoFit/>
          </a:bodyPr>
          <a:lstStyle/>
          <a:p>
            <a:pPr algn="just" eaLnBrk="0" hangingPunct="0"/>
            <a:r>
              <a:rPr kumimoji="1" lang="en-US" sz="2400" b="1" dirty="0">
                <a:solidFill>
                  <a:srgbClr val="0070C0"/>
                </a:solidFill>
              </a:rPr>
              <a:t>The </a:t>
            </a:r>
            <a:r>
              <a:rPr kumimoji="1" lang="en-US" sz="2400" b="1" dirty="0" smtClean="0">
                <a:solidFill>
                  <a:srgbClr val="0070C0"/>
                </a:solidFill>
              </a:rPr>
              <a:t>load q </a:t>
            </a:r>
            <a:r>
              <a:rPr kumimoji="1" lang="en-US" sz="2400" b="1" dirty="0">
                <a:solidFill>
                  <a:srgbClr val="0070C0"/>
                </a:solidFill>
              </a:rPr>
              <a:t>applied on the saturated soil mass, is </a:t>
            </a:r>
            <a:r>
              <a:rPr kumimoji="1" lang="en-US" sz="2400" b="1" dirty="0">
                <a:solidFill>
                  <a:srgbClr val="FF0000"/>
                </a:solidFill>
              </a:rPr>
              <a:t>carried by pore water</a:t>
            </a:r>
            <a:r>
              <a:rPr kumimoji="1" lang="en-US" sz="2400" b="1" dirty="0">
                <a:solidFill>
                  <a:srgbClr val="0070C0"/>
                </a:solidFill>
              </a:rPr>
              <a:t> in the beginning. </a:t>
            </a:r>
          </a:p>
        </p:txBody>
      </p:sp>
      <p:sp>
        <p:nvSpPr>
          <p:cNvPr id="4" name="Rectangle 3"/>
          <p:cNvSpPr/>
          <p:nvPr/>
        </p:nvSpPr>
        <p:spPr>
          <a:xfrm>
            <a:off x="4030562" y="4849203"/>
            <a:ext cx="4791209" cy="1938992"/>
          </a:xfrm>
          <a:prstGeom prst="rect">
            <a:avLst/>
          </a:prstGeom>
          <a:ln>
            <a:solidFill>
              <a:schemeClr val="bg2">
                <a:lumMod val="75000"/>
              </a:schemeClr>
            </a:solidFill>
          </a:ln>
        </p:spPr>
        <p:txBody>
          <a:bodyPr wrap="square">
            <a:spAutoFit/>
          </a:bodyPr>
          <a:lstStyle/>
          <a:p>
            <a:pPr algn="just" eaLnBrk="0" hangingPunct="0"/>
            <a:r>
              <a:rPr kumimoji="1" lang="en-US" sz="2400" b="1" dirty="0">
                <a:solidFill>
                  <a:schemeClr val="accent3">
                    <a:lumMod val="50000"/>
                  </a:schemeClr>
                </a:solidFill>
              </a:rPr>
              <a:t>As the water starts escaping from the voids, the </a:t>
            </a:r>
            <a:r>
              <a:rPr kumimoji="1" lang="en-US" sz="2400" b="1" dirty="0" smtClean="0">
                <a:solidFill>
                  <a:schemeClr val="accent3">
                    <a:lumMod val="50000"/>
                  </a:schemeClr>
                </a:solidFill>
              </a:rPr>
              <a:t>excess water </a:t>
            </a:r>
            <a:r>
              <a:rPr kumimoji="1" lang="en-US" sz="2400" b="1" dirty="0">
                <a:solidFill>
                  <a:schemeClr val="accent3">
                    <a:lumMod val="50000"/>
                  </a:schemeClr>
                </a:solidFill>
              </a:rPr>
              <a:t>pressure </a:t>
            </a:r>
            <a:r>
              <a:rPr kumimoji="1" lang="en-US" sz="2400" b="1" dirty="0" smtClean="0">
                <a:solidFill>
                  <a:schemeClr val="accent3">
                    <a:lumMod val="50000"/>
                  </a:schemeClr>
                </a:solidFill>
              </a:rPr>
              <a:t>gets </a:t>
            </a:r>
            <a:r>
              <a:rPr kumimoji="1" lang="en-US" sz="2400" b="1" dirty="0">
                <a:solidFill>
                  <a:schemeClr val="accent3">
                    <a:lumMod val="50000"/>
                  </a:schemeClr>
                </a:solidFill>
              </a:rPr>
              <a:t>gradually </a:t>
            </a:r>
            <a:r>
              <a:rPr kumimoji="1" lang="en-US" sz="2400" b="1" dirty="0">
                <a:solidFill>
                  <a:srgbClr val="FF0000"/>
                </a:solidFill>
              </a:rPr>
              <a:t>dissipated</a:t>
            </a:r>
            <a:r>
              <a:rPr kumimoji="1" lang="en-US" sz="2400" b="1" dirty="0">
                <a:solidFill>
                  <a:schemeClr val="accent3">
                    <a:lumMod val="50000"/>
                  </a:schemeClr>
                </a:solidFill>
              </a:rPr>
              <a:t> and the load is shifted to the </a:t>
            </a:r>
            <a:r>
              <a:rPr kumimoji="1" lang="en-US" sz="2400" b="1" dirty="0">
                <a:solidFill>
                  <a:srgbClr val="FF0000"/>
                </a:solidFill>
              </a:rPr>
              <a:t>soil solids</a:t>
            </a:r>
            <a:r>
              <a:rPr kumimoji="1" lang="en-US" sz="2400" b="1" dirty="0">
                <a:solidFill>
                  <a:schemeClr val="accent3">
                    <a:lumMod val="50000"/>
                  </a:schemeClr>
                </a:solidFill>
              </a:rPr>
              <a:t> which increases </a:t>
            </a:r>
            <a:r>
              <a:rPr kumimoji="1" lang="en-US" sz="2400" b="1" dirty="0" smtClean="0">
                <a:solidFill>
                  <a:schemeClr val="accent3">
                    <a:lumMod val="50000"/>
                  </a:schemeClr>
                </a:solidFill>
              </a:rPr>
              <a:t>the effective stress. </a:t>
            </a:r>
            <a:endParaRPr kumimoji="1" lang="en-US" sz="2400" b="1" dirty="0">
              <a:solidFill>
                <a:schemeClr val="accent3">
                  <a:lumMod val="50000"/>
                </a:schemeClr>
              </a:solidFill>
            </a:endParaRPr>
          </a:p>
        </p:txBody>
      </p:sp>
      <p:sp>
        <p:nvSpPr>
          <p:cNvPr id="5" name="Down Arrow 4"/>
          <p:cNvSpPr/>
          <p:nvPr/>
        </p:nvSpPr>
        <p:spPr>
          <a:xfrm>
            <a:off x="6584906" y="4259688"/>
            <a:ext cx="226289" cy="6126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27"/>
          <p:cNvSpPr txBox="1">
            <a:spLocks noChangeArrowheads="1"/>
          </p:cNvSpPr>
          <p:nvPr/>
        </p:nvSpPr>
        <p:spPr bwMode="auto">
          <a:xfrm>
            <a:off x="285014" y="79493"/>
            <a:ext cx="5453634" cy="480131"/>
          </a:xfrm>
          <a:prstGeom prst="rect">
            <a:avLst/>
          </a:prstGeom>
          <a:noFill/>
          <a:extLst/>
        </p:spPr>
        <p:txBody>
          <a:bodyPr vert="horz" wrap="square" lIns="91440" tIns="45720" rIns="91440" bIns="45720" rtlCol="0">
            <a:spAutoFit/>
          </a:bodyPr>
          <a:lstStyle>
            <a:lvl1pPr indent="0">
              <a:lnSpc>
                <a:spcPct val="90000"/>
              </a:lnSpc>
              <a:spcBef>
                <a:spcPts val="750"/>
              </a:spcBef>
              <a:buFont typeface="Arial" panose="020B0604020202020204" pitchFamily="34" charset="0"/>
              <a:buNone/>
              <a:defRPr sz="2800" b="1" u="sng">
                <a:solidFill>
                  <a:srgbClr val="C00000"/>
                </a:solidFill>
              </a:defRPr>
            </a:lvl1pPr>
            <a:lvl2pPr marL="342900" indent="0" algn="ctr" defTabSz="685800">
              <a:lnSpc>
                <a:spcPct val="90000"/>
              </a:lnSpc>
              <a:spcBef>
                <a:spcPts val="375"/>
              </a:spcBef>
              <a:buFont typeface="Arial" panose="020B0604020202020204" pitchFamily="34" charset="0"/>
              <a:buNone/>
              <a:defRPr sz="1500"/>
            </a:lvl2pPr>
            <a:lvl3pPr marL="685800" indent="0" algn="ctr" defTabSz="685800">
              <a:lnSpc>
                <a:spcPct val="90000"/>
              </a:lnSpc>
              <a:spcBef>
                <a:spcPts val="375"/>
              </a:spcBef>
              <a:buFont typeface="Arial" panose="020B0604020202020204" pitchFamily="34" charset="0"/>
              <a:buNone/>
              <a:defRPr sz="1350"/>
            </a:lvl3pPr>
            <a:lvl4pPr marL="1028700" indent="0" algn="ctr" defTabSz="685800">
              <a:lnSpc>
                <a:spcPct val="90000"/>
              </a:lnSpc>
              <a:spcBef>
                <a:spcPts val="375"/>
              </a:spcBef>
              <a:buFont typeface="Arial" panose="020B0604020202020204" pitchFamily="34" charset="0"/>
              <a:buNone/>
              <a:defRPr sz="1200"/>
            </a:lvl4pPr>
            <a:lvl5pPr marL="1371600" indent="0" algn="ctr" defTabSz="685800">
              <a:lnSpc>
                <a:spcPct val="90000"/>
              </a:lnSpc>
              <a:spcBef>
                <a:spcPts val="375"/>
              </a:spcBef>
              <a:buFont typeface="Arial" panose="020B0604020202020204" pitchFamily="34" charset="0"/>
              <a:buNone/>
              <a:defRPr sz="1200"/>
            </a:lvl5pPr>
            <a:lvl6pPr marL="1714500" indent="0" algn="ctr" defTabSz="685800">
              <a:lnSpc>
                <a:spcPct val="90000"/>
              </a:lnSpc>
              <a:spcBef>
                <a:spcPts val="375"/>
              </a:spcBef>
              <a:buFont typeface="Arial" panose="020B0604020202020204" pitchFamily="34" charset="0"/>
              <a:buNone/>
              <a:defRPr sz="1200"/>
            </a:lvl6pPr>
            <a:lvl7pPr marL="2057400" indent="0" algn="ctr" defTabSz="685800">
              <a:lnSpc>
                <a:spcPct val="90000"/>
              </a:lnSpc>
              <a:spcBef>
                <a:spcPts val="375"/>
              </a:spcBef>
              <a:buFont typeface="Arial" panose="020B0604020202020204" pitchFamily="34" charset="0"/>
              <a:buNone/>
              <a:defRPr sz="1200"/>
            </a:lvl7pPr>
            <a:lvl8pPr marL="2400300" indent="0" algn="ctr" defTabSz="685800">
              <a:lnSpc>
                <a:spcPct val="90000"/>
              </a:lnSpc>
              <a:spcBef>
                <a:spcPts val="375"/>
              </a:spcBef>
              <a:buFont typeface="Arial" panose="020B0604020202020204" pitchFamily="34" charset="0"/>
              <a:buNone/>
              <a:defRPr sz="1200"/>
            </a:lvl8pPr>
            <a:lvl9pPr marL="2743200" indent="0" algn="ctr" defTabSz="685800">
              <a:lnSpc>
                <a:spcPct val="90000"/>
              </a:lnSpc>
              <a:spcBef>
                <a:spcPts val="375"/>
              </a:spcBef>
              <a:buFont typeface="Arial" panose="020B0604020202020204" pitchFamily="34" charset="0"/>
              <a:buNone/>
              <a:defRPr sz="1200"/>
            </a:lvl9pPr>
          </a:lstStyle>
          <a:p>
            <a:r>
              <a:rPr lang="en-US" dirty="0" smtClean="0"/>
              <a:t>Short-term </a:t>
            </a:r>
            <a:r>
              <a:rPr lang="en-US" dirty="0"/>
              <a:t>and long-term stresses </a:t>
            </a:r>
            <a:endParaRPr lang="en-GB" dirty="0"/>
          </a:p>
        </p:txBody>
      </p:sp>
      <p:sp>
        <p:nvSpPr>
          <p:cNvPr id="48" name="Text Box 27"/>
          <p:cNvSpPr txBox="1">
            <a:spLocks noChangeArrowheads="1"/>
          </p:cNvSpPr>
          <p:nvPr/>
        </p:nvSpPr>
        <p:spPr bwMode="auto">
          <a:xfrm>
            <a:off x="270482" y="484341"/>
            <a:ext cx="833748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a:spcBef>
                <a:spcPct val="50000"/>
              </a:spcBef>
              <a:buClr>
                <a:srgbClr val="FF0000"/>
              </a:buClr>
              <a:buFont typeface="Wingdings" panose="05000000000000000000" pitchFamily="2" charset="2"/>
              <a:buChar char="q"/>
            </a:pPr>
            <a:r>
              <a:rPr lang="en-US" sz="2400" b="1" dirty="0" smtClean="0"/>
              <a:t>With the spring analogy in mind, consider the case where a layer of saturated clay of thickness </a:t>
            </a:r>
            <a:r>
              <a:rPr lang="en-US" sz="2400" b="1" dirty="0" smtClean="0">
                <a:solidFill>
                  <a:srgbClr val="FF0000"/>
                </a:solidFill>
              </a:rPr>
              <a:t>H</a:t>
            </a:r>
            <a:r>
              <a:rPr lang="en-US" sz="2400" b="1" dirty="0" smtClean="0"/>
              <a:t> that is confined between two layers of sand is being subjected to an instantaneous increase of total stress of </a:t>
            </a:r>
            <a:r>
              <a:rPr lang="el-GR" sz="2400" b="1" dirty="0" smtClean="0">
                <a:solidFill>
                  <a:srgbClr val="FF0000"/>
                </a:solidFill>
                <a:cs typeface="Times New Roman" pitchFamily="18" charset="0"/>
              </a:rPr>
              <a:t>Δσ</a:t>
            </a:r>
            <a:r>
              <a:rPr lang="en-US" sz="2400" b="1" dirty="0" smtClean="0">
                <a:solidFill>
                  <a:srgbClr val="FF0000"/>
                </a:solidFill>
                <a:cs typeface="Times New Roman" pitchFamily="18" charset="0"/>
              </a:rPr>
              <a:t>.</a:t>
            </a:r>
            <a:r>
              <a:rPr lang="en-US" sz="2400" b="1" dirty="0" smtClean="0"/>
              <a:t> </a:t>
            </a:r>
            <a:endParaRPr lang="en-AU" sz="2400" b="1" dirty="0"/>
          </a:p>
        </p:txBody>
      </p:sp>
    </p:spTree>
    <p:extLst>
      <p:ext uri="{BB962C8B-B14F-4D97-AF65-F5344CB8AC3E}">
        <p14:creationId xmlns:p14="http://schemas.microsoft.com/office/powerpoint/2010/main" val="986684631"/>
      </p:ext>
    </p:extLst>
  </p:cSld>
  <p:clrMapOvr>
    <a:masterClrMapping/>
  </p:clrMapOvr>
  <p:transition advTm="25000">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186846" y="438025"/>
            <a:ext cx="827493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a:spcBef>
                <a:spcPct val="50000"/>
              </a:spcBef>
              <a:buFont typeface="Wingdings" panose="05000000000000000000" pitchFamily="2" charset="2"/>
              <a:buChar char="q"/>
            </a:pPr>
            <a:r>
              <a:rPr lang="en-US" sz="2400" b="1" dirty="0" smtClean="0">
                <a:solidFill>
                  <a:srgbClr val="009900"/>
                </a:solidFill>
                <a:latin typeface="Century Schoolbook" panose="02040604050505020304" pitchFamily="18" charset="0"/>
                <a:sym typeface="Symbol" panose="05050102010706020507" pitchFamily="18" charset="2"/>
              </a:rPr>
              <a:t></a:t>
            </a:r>
            <a:r>
              <a:rPr lang="en-US" sz="2400" b="1" dirty="0" smtClean="0">
                <a:latin typeface="Century Schoolbook" panose="02040604050505020304" pitchFamily="18" charset="0"/>
                <a:sym typeface="Symbol" panose="05050102010706020507" pitchFamily="18" charset="2"/>
              </a:rPr>
              <a:t>, </a:t>
            </a:r>
            <a:r>
              <a:rPr lang="en-US" sz="2400" b="1" dirty="0" smtClean="0">
                <a:sym typeface="Symbol" panose="05050102010706020507" pitchFamily="18" charset="2"/>
              </a:rPr>
              <a:t>the increase in total stress remains </a:t>
            </a:r>
            <a:r>
              <a:rPr lang="en-US" sz="2400" b="1" dirty="0">
                <a:sym typeface="Symbol" panose="05050102010706020507" pitchFamily="18" charset="2"/>
              </a:rPr>
              <a:t>the same </a:t>
            </a:r>
            <a:r>
              <a:rPr lang="en-US" sz="2400" b="1" dirty="0" smtClean="0">
                <a:sym typeface="Symbol" panose="05050102010706020507" pitchFamily="18" charset="2"/>
              </a:rPr>
              <a:t>during consolidation, </a:t>
            </a:r>
            <a:r>
              <a:rPr lang="en-US" sz="2400" b="1" dirty="0">
                <a:sym typeface="Symbol" panose="05050102010706020507" pitchFamily="18" charset="2"/>
              </a:rPr>
              <a:t>while </a:t>
            </a:r>
            <a:r>
              <a:rPr lang="en-US" sz="2400" b="1" dirty="0" smtClean="0">
                <a:sym typeface="Symbol" panose="05050102010706020507" pitchFamily="18" charset="2"/>
              </a:rPr>
              <a:t>effective stress </a:t>
            </a:r>
            <a:r>
              <a:rPr lang="en-US" sz="2400" b="1" dirty="0" smtClean="0">
                <a:solidFill>
                  <a:srgbClr val="C00000"/>
                </a:solidFill>
                <a:latin typeface="Symbol" panose="05050102010706020507" pitchFamily="18" charset="2"/>
              </a:rPr>
              <a:t>D</a:t>
            </a:r>
            <a:r>
              <a:rPr lang="en-US" sz="2400" b="1" i="1" dirty="0" smtClean="0">
                <a:solidFill>
                  <a:srgbClr val="C00000"/>
                </a:solidFill>
                <a:latin typeface="Symbol" panose="05050102010706020507" pitchFamily="18" charset="2"/>
              </a:rPr>
              <a:t>s</a:t>
            </a:r>
            <a:r>
              <a:rPr lang="en-US" sz="2400" b="1" i="1" dirty="0" smtClean="0">
                <a:solidFill>
                  <a:srgbClr val="C00000"/>
                </a:solidFill>
              </a:rPr>
              <a:t> ’</a:t>
            </a:r>
            <a:r>
              <a:rPr lang="en-US" sz="2400" b="1" i="1" dirty="0" smtClean="0"/>
              <a:t> </a:t>
            </a:r>
            <a:r>
              <a:rPr lang="en-US" sz="2400" b="1" dirty="0" smtClean="0">
                <a:solidFill>
                  <a:srgbClr val="FF0000"/>
                </a:solidFill>
                <a:sym typeface="Symbol" panose="05050102010706020507" pitchFamily="18" charset="2"/>
              </a:rPr>
              <a:t>increases</a:t>
            </a:r>
            <a:r>
              <a:rPr lang="en-US" sz="2400" b="1" dirty="0" smtClean="0">
                <a:solidFill>
                  <a:schemeClr val="tx1">
                    <a:lumMod val="65000"/>
                    <a:lumOff val="35000"/>
                  </a:schemeClr>
                </a:solidFill>
                <a:sym typeface="Symbol" panose="05050102010706020507" pitchFamily="18" charset="2"/>
              </a:rPr>
              <a:t>. </a:t>
            </a:r>
            <a:r>
              <a:rPr lang="en-US" sz="2400" b="1" dirty="0" smtClean="0">
                <a:solidFill>
                  <a:schemeClr val="tx1">
                    <a:lumMod val="65000"/>
                    <a:lumOff val="35000"/>
                  </a:schemeClr>
                </a:solidFill>
              </a:rPr>
              <a:t> </a:t>
            </a:r>
            <a:endParaRPr lang="en-AU" sz="2400" b="1" dirty="0">
              <a:solidFill>
                <a:schemeClr val="tx1">
                  <a:lumMod val="65000"/>
                  <a:lumOff val="35000"/>
                </a:schemeClr>
              </a:solidFill>
            </a:endParaRPr>
          </a:p>
        </p:txBody>
      </p:sp>
      <p:grpSp>
        <p:nvGrpSpPr>
          <p:cNvPr id="26672" name="Group 48"/>
          <p:cNvGrpSpPr>
            <a:grpSpLocks/>
          </p:cNvGrpSpPr>
          <p:nvPr/>
        </p:nvGrpSpPr>
        <p:grpSpPr bwMode="auto">
          <a:xfrm>
            <a:off x="589086" y="3580680"/>
            <a:ext cx="3503613" cy="3065470"/>
            <a:chOff x="624" y="1947"/>
            <a:chExt cx="2207" cy="1931"/>
          </a:xfrm>
        </p:grpSpPr>
        <p:grpSp>
          <p:nvGrpSpPr>
            <p:cNvPr id="26628" name="Group 4"/>
            <p:cNvGrpSpPr>
              <a:grpSpLocks/>
            </p:cNvGrpSpPr>
            <p:nvPr/>
          </p:nvGrpSpPr>
          <p:grpSpPr bwMode="auto">
            <a:xfrm>
              <a:off x="624" y="2544"/>
              <a:ext cx="2064" cy="1334"/>
              <a:chOff x="624" y="2544"/>
              <a:chExt cx="2064" cy="1334"/>
            </a:xfrm>
          </p:grpSpPr>
          <p:sp>
            <p:nvSpPr>
              <p:cNvPr id="26629" name="Line 5"/>
              <p:cNvSpPr>
                <a:spLocks noChangeShapeType="1"/>
              </p:cNvSpPr>
              <p:nvPr/>
            </p:nvSpPr>
            <p:spPr bwMode="auto">
              <a:xfrm>
                <a:off x="624" y="2544"/>
                <a:ext cx="2064" cy="0"/>
              </a:xfrm>
              <a:prstGeom prst="line">
                <a:avLst/>
              </a:prstGeom>
              <a:noFill/>
              <a:ln w="22225">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26632" name="Group 8"/>
              <p:cNvGrpSpPr>
                <a:grpSpLocks/>
              </p:cNvGrpSpPr>
              <p:nvPr/>
            </p:nvGrpSpPr>
            <p:grpSpPr bwMode="auto">
              <a:xfrm>
                <a:off x="624" y="2544"/>
                <a:ext cx="2064" cy="1334"/>
                <a:chOff x="624" y="2544"/>
                <a:chExt cx="2064" cy="1334"/>
              </a:xfrm>
            </p:grpSpPr>
            <p:sp>
              <p:nvSpPr>
                <p:cNvPr id="26633" name="Rectangle 9" descr="Recycled paper"/>
                <p:cNvSpPr>
                  <a:spLocks noChangeArrowheads="1"/>
                </p:cNvSpPr>
                <p:nvPr/>
              </p:nvSpPr>
              <p:spPr bwMode="auto">
                <a:xfrm>
                  <a:off x="624" y="2544"/>
                  <a:ext cx="2064" cy="1176"/>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4" name="Text Box 10"/>
                <p:cNvSpPr txBox="1">
                  <a:spLocks noChangeArrowheads="1"/>
                </p:cNvSpPr>
                <p:nvPr/>
              </p:nvSpPr>
              <p:spPr bwMode="auto">
                <a:xfrm>
                  <a:off x="1017" y="3471"/>
                  <a:ext cx="1152"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b="1" dirty="0">
                      <a:latin typeface="Century Schoolbook" panose="02040604050505020304" pitchFamily="18" charset="0"/>
                    </a:rPr>
                    <a:t>saturated clay</a:t>
                  </a:r>
                  <a:endParaRPr lang="en-AU" b="1" dirty="0">
                    <a:latin typeface="Century Schoolbook" panose="02040604050505020304" pitchFamily="18" charset="0"/>
                  </a:endParaRPr>
                </a:p>
              </p:txBody>
            </p:sp>
          </p:grpSp>
        </p:grpSp>
        <p:grpSp>
          <p:nvGrpSpPr>
            <p:cNvPr id="26635" name="Group 11"/>
            <p:cNvGrpSpPr>
              <a:grpSpLocks/>
            </p:cNvGrpSpPr>
            <p:nvPr/>
          </p:nvGrpSpPr>
          <p:grpSpPr bwMode="auto">
            <a:xfrm>
              <a:off x="624" y="1947"/>
              <a:ext cx="2207" cy="581"/>
              <a:chOff x="624" y="1947"/>
              <a:chExt cx="2207" cy="581"/>
            </a:xfrm>
          </p:grpSpPr>
          <p:sp>
            <p:nvSpPr>
              <p:cNvPr id="26636" name="Text Box 12"/>
              <p:cNvSpPr txBox="1">
                <a:spLocks noChangeArrowheads="1"/>
              </p:cNvSpPr>
              <p:nvPr/>
            </p:nvSpPr>
            <p:spPr bwMode="auto">
              <a:xfrm>
                <a:off x="637" y="1947"/>
                <a:ext cx="2194"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000" b="1" dirty="0" smtClean="0"/>
                  <a:t>uniformly distributed pressure</a:t>
                </a:r>
                <a:endParaRPr lang="en-AU" sz="2000" b="1" dirty="0"/>
              </a:p>
            </p:txBody>
          </p:sp>
          <p:grpSp>
            <p:nvGrpSpPr>
              <p:cNvPr id="26637" name="Group 13"/>
              <p:cNvGrpSpPr>
                <a:grpSpLocks/>
              </p:cNvGrpSpPr>
              <p:nvPr/>
            </p:nvGrpSpPr>
            <p:grpSpPr bwMode="auto">
              <a:xfrm>
                <a:off x="624" y="2352"/>
                <a:ext cx="2064" cy="176"/>
                <a:chOff x="624" y="2352"/>
                <a:chExt cx="2064" cy="176"/>
              </a:xfrm>
            </p:grpSpPr>
            <p:sp>
              <p:nvSpPr>
                <p:cNvPr id="26638" name="Rectangle 14"/>
                <p:cNvSpPr>
                  <a:spLocks noChangeArrowheads="1"/>
                </p:cNvSpPr>
                <p:nvPr/>
              </p:nvSpPr>
              <p:spPr bwMode="auto">
                <a:xfrm>
                  <a:off x="624" y="2496"/>
                  <a:ext cx="2064" cy="32"/>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9" name="Line 15"/>
                <p:cNvSpPr>
                  <a:spLocks noChangeShapeType="1"/>
                </p:cNvSpPr>
                <p:nvPr/>
              </p:nvSpPr>
              <p:spPr bwMode="auto">
                <a:xfrm>
                  <a:off x="1296"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640" name="Line 16"/>
                <p:cNvSpPr>
                  <a:spLocks noChangeShapeType="1"/>
                </p:cNvSpPr>
                <p:nvPr/>
              </p:nvSpPr>
              <p:spPr bwMode="auto">
                <a:xfrm>
                  <a:off x="1392"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641" name="Line 17"/>
                <p:cNvSpPr>
                  <a:spLocks noChangeShapeType="1"/>
                </p:cNvSpPr>
                <p:nvPr/>
              </p:nvSpPr>
              <p:spPr bwMode="auto">
                <a:xfrm>
                  <a:off x="1488"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642" name="Line 18"/>
                <p:cNvSpPr>
                  <a:spLocks noChangeShapeType="1"/>
                </p:cNvSpPr>
                <p:nvPr/>
              </p:nvSpPr>
              <p:spPr bwMode="auto">
                <a:xfrm>
                  <a:off x="1584"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643" name="Line 19"/>
                <p:cNvSpPr>
                  <a:spLocks noChangeShapeType="1"/>
                </p:cNvSpPr>
                <p:nvPr/>
              </p:nvSpPr>
              <p:spPr bwMode="auto">
                <a:xfrm>
                  <a:off x="1872"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644" name="Line 20"/>
                <p:cNvSpPr>
                  <a:spLocks noChangeShapeType="1"/>
                </p:cNvSpPr>
                <p:nvPr/>
              </p:nvSpPr>
              <p:spPr bwMode="auto">
                <a:xfrm>
                  <a:off x="1776"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645" name="Line 21"/>
                <p:cNvSpPr>
                  <a:spLocks noChangeShapeType="1"/>
                </p:cNvSpPr>
                <p:nvPr/>
              </p:nvSpPr>
              <p:spPr bwMode="auto">
                <a:xfrm>
                  <a:off x="1680"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646" name="Line 22"/>
                <p:cNvSpPr>
                  <a:spLocks noChangeShapeType="1"/>
                </p:cNvSpPr>
                <p:nvPr/>
              </p:nvSpPr>
              <p:spPr bwMode="auto">
                <a:xfrm>
                  <a:off x="1968"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647" name="Line 23"/>
                <p:cNvSpPr>
                  <a:spLocks noChangeShapeType="1"/>
                </p:cNvSpPr>
                <p:nvPr/>
              </p:nvSpPr>
              <p:spPr bwMode="auto">
                <a:xfrm>
                  <a:off x="2064"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648" name="Line 24"/>
                <p:cNvSpPr>
                  <a:spLocks noChangeShapeType="1"/>
                </p:cNvSpPr>
                <p:nvPr/>
              </p:nvSpPr>
              <p:spPr bwMode="auto">
                <a:xfrm>
                  <a:off x="2160"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649" name="Line 25"/>
                <p:cNvSpPr>
                  <a:spLocks noChangeShapeType="1"/>
                </p:cNvSpPr>
                <p:nvPr/>
              </p:nvSpPr>
              <p:spPr bwMode="auto">
                <a:xfrm>
                  <a:off x="2256"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650" name="Line 26"/>
                <p:cNvSpPr>
                  <a:spLocks noChangeShapeType="1"/>
                </p:cNvSpPr>
                <p:nvPr/>
              </p:nvSpPr>
              <p:spPr bwMode="auto">
                <a:xfrm>
                  <a:off x="2352"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651" name="Line 27"/>
                <p:cNvSpPr>
                  <a:spLocks noChangeShapeType="1"/>
                </p:cNvSpPr>
                <p:nvPr/>
              </p:nvSpPr>
              <p:spPr bwMode="auto">
                <a:xfrm>
                  <a:off x="912"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652" name="Line 28"/>
                <p:cNvSpPr>
                  <a:spLocks noChangeShapeType="1"/>
                </p:cNvSpPr>
                <p:nvPr/>
              </p:nvSpPr>
              <p:spPr bwMode="auto">
                <a:xfrm>
                  <a:off x="1008"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653" name="Line 29"/>
                <p:cNvSpPr>
                  <a:spLocks noChangeShapeType="1"/>
                </p:cNvSpPr>
                <p:nvPr/>
              </p:nvSpPr>
              <p:spPr bwMode="auto">
                <a:xfrm>
                  <a:off x="1104"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654" name="Line 30"/>
                <p:cNvSpPr>
                  <a:spLocks noChangeShapeType="1"/>
                </p:cNvSpPr>
                <p:nvPr/>
              </p:nvSpPr>
              <p:spPr bwMode="auto">
                <a:xfrm>
                  <a:off x="1200"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655" name="Line 31"/>
                <p:cNvSpPr>
                  <a:spLocks noChangeShapeType="1"/>
                </p:cNvSpPr>
                <p:nvPr/>
              </p:nvSpPr>
              <p:spPr bwMode="auto">
                <a:xfrm>
                  <a:off x="816"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656" name="Line 32"/>
                <p:cNvSpPr>
                  <a:spLocks noChangeShapeType="1"/>
                </p:cNvSpPr>
                <p:nvPr/>
              </p:nvSpPr>
              <p:spPr bwMode="auto">
                <a:xfrm>
                  <a:off x="2448"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657" name="Line 33"/>
                <p:cNvSpPr>
                  <a:spLocks noChangeShapeType="1"/>
                </p:cNvSpPr>
                <p:nvPr/>
              </p:nvSpPr>
              <p:spPr bwMode="auto">
                <a:xfrm>
                  <a:off x="2544"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658" name="Line 34"/>
                <p:cNvSpPr>
                  <a:spLocks noChangeShapeType="1"/>
                </p:cNvSpPr>
                <p:nvPr/>
              </p:nvSpPr>
              <p:spPr bwMode="auto">
                <a:xfrm>
                  <a:off x="2640"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659" name="Line 35"/>
                <p:cNvSpPr>
                  <a:spLocks noChangeShapeType="1"/>
                </p:cNvSpPr>
                <p:nvPr/>
              </p:nvSpPr>
              <p:spPr bwMode="auto">
                <a:xfrm>
                  <a:off x="720"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660" name="Line 36"/>
                <p:cNvSpPr>
                  <a:spLocks noChangeShapeType="1"/>
                </p:cNvSpPr>
                <p:nvPr/>
              </p:nvSpPr>
              <p:spPr bwMode="auto">
                <a:xfrm>
                  <a:off x="624"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nvGrpSpPr>
            <p:cNvPr id="26661" name="Group 37"/>
            <p:cNvGrpSpPr>
              <a:grpSpLocks/>
            </p:cNvGrpSpPr>
            <p:nvPr/>
          </p:nvGrpSpPr>
          <p:grpSpPr bwMode="auto">
            <a:xfrm>
              <a:off x="1379" y="2812"/>
              <a:ext cx="301" cy="231"/>
              <a:chOff x="1379" y="2812"/>
              <a:chExt cx="301" cy="231"/>
            </a:xfrm>
          </p:grpSpPr>
          <p:sp>
            <p:nvSpPr>
              <p:cNvPr id="26662" name="Rectangle 38"/>
              <p:cNvSpPr>
                <a:spLocks noChangeArrowheads="1"/>
              </p:cNvSpPr>
              <p:nvPr/>
            </p:nvSpPr>
            <p:spPr bwMode="auto">
              <a:xfrm>
                <a:off x="1584" y="2880"/>
                <a:ext cx="96" cy="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3" name="Text Box 39"/>
              <p:cNvSpPr txBox="1">
                <a:spLocks noChangeArrowheads="1"/>
              </p:cNvSpPr>
              <p:nvPr/>
            </p:nvSpPr>
            <p:spPr bwMode="auto">
              <a:xfrm>
                <a:off x="1379" y="2812"/>
                <a:ext cx="1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latin typeface="Century Schoolbook" panose="02040604050505020304" pitchFamily="18" charset="0"/>
                  </a:rPr>
                  <a:t>A</a:t>
                </a:r>
                <a:endParaRPr lang="en-AU" dirty="0">
                  <a:latin typeface="Century Schoolbook" panose="02040604050505020304" pitchFamily="18" charset="0"/>
                </a:endParaRPr>
              </a:p>
            </p:txBody>
          </p:sp>
        </p:grpSp>
        <p:grpSp>
          <p:nvGrpSpPr>
            <p:cNvPr id="26665" name="Group 41"/>
            <p:cNvGrpSpPr>
              <a:grpSpLocks/>
            </p:cNvGrpSpPr>
            <p:nvPr/>
          </p:nvGrpSpPr>
          <p:grpSpPr bwMode="auto">
            <a:xfrm>
              <a:off x="1632" y="2592"/>
              <a:ext cx="645" cy="679"/>
              <a:chOff x="1632" y="2592"/>
              <a:chExt cx="645" cy="679"/>
            </a:xfrm>
          </p:grpSpPr>
          <p:sp>
            <p:nvSpPr>
              <p:cNvPr id="26666" name="Line 42"/>
              <p:cNvSpPr>
                <a:spLocks noChangeShapeType="1"/>
              </p:cNvSpPr>
              <p:nvPr/>
            </p:nvSpPr>
            <p:spPr bwMode="auto">
              <a:xfrm>
                <a:off x="1632" y="2736"/>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26667" name="Group 43"/>
              <p:cNvGrpSpPr>
                <a:grpSpLocks/>
              </p:cNvGrpSpPr>
              <p:nvPr/>
            </p:nvGrpSpPr>
            <p:grpSpPr bwMode="auto">
              <a:xfrm>
                <a:off x="1769" y="2592"/>
                <a:ext cx="508" cy="679"/>
                <a:chOff x="1913" y="2592"/>
                <a:chExt cx="508" cy="679"/>
              </a:xfrm>
            </p:grpSpPr>
            <p:sp>
              <p:nvSpPr>
                <p:cNvPr id="26668" name="Text Box 44"/>
                <p:cNvSpPr txBox="1">
                  <a:spLocks noChangeArrowheads="1"/>
                </p:cNvSpPr>
                <p:nvPr/>
              </p:nvSpPr>
              <p:spPr bwMode="auto">
                <a:xfrm>
                  <a:off x="2085" y="2592"/>
                  <a:ext cx="336"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ts val="600"/>
                    </a:spcBef>
                  </a:pPr>
                  <a:r>
                    <a:rPr lang="en-AU" b="1" dirty="0">
                      <a:solidFill>
                        <a:srgbClr val="009900"/>
                      </a:solidFill>
                      <a:latin typeface="Century Schoolbook" panose="02040604050505020304" pitchFamily="18" charset="0"/>
                      <a:sym typeface="Symbol" panose="05050102010706020507" pitchFamily="18" charset="2"/>
                    </a:rPr>
                    <a:t></a:t>
                  </a:r>
                  <a:endParaRPr lang="en-US" b="1" dirty="0">
                    <a:solidFill>
                      <a:srgbClr val="009900"/>
                    </a:solidFill>
                    <a:latin typeface="Century Schoolbook" panose="02040604050505020304" pitchFamily="18" charset="0"/>
                    <a:sym typeface="Symbol" panose="05050102010706020507" pitchFamily="18" charset="2"/>
                  </a:endParaRPr>
                </a:p>
                <a:p>
                  <a:pPr>
                    <a:spcBef>
                      <a:spcPts val="600"/>
                    </a:spcBef>
                  </a:pPr>
                  <a:r>
                    <a:rPr lang="en-AU" b="1" dirty="0">
                      <a:solidFill>
                        <a:srgbClr val="0070C0"/>
                      </a:solidFill>
                      <a:latin typeface="Century Schoolbook" panose="02040604050505020304" pitchFamily="18" charset="0"/>
                      <a:sym typeface="Symbol" panose="05050102010706020507" pitchFamily="18" charset="2"/>
                    </a:rPr>
                    <a:t></a:t>
                  </a:r>
                  <a:r>
                    <a:rPr lang="en-US" b="1" dirty="0">
                      <a:solidFill>
                        <a:srgbClr val="0070C0"/>
                      </a:solidFill>
                      <a:latin typeface="Century Schoolbook" panose="02040604050505020304" pitchFamily="18" charset="0"/>
                      <a:sym typeface="Symbol" panose="05050102010706020507" pitchFamily="18" charset="2"/>
                    </a:rPr>
                    <a:t>u</a:t>
                  </a:r>
                </a:p>
                <a:p>
                  <a:pPr>
                    <a:spcBef>
                      <a:spcPts val="600"/>
                    </a:spcBef>
                  </a:pPr>
                  <a:r>
                    <a:rPr lang="en-AU" b="1" dirty="0">
                      <a:solidFill>
                        <a:srgbClr val="800000"/>
                      </a:solidFill>
                      <a:latin typeface="Century Schoolbook" panose="02040604050505020304" pitchFamily="18" charset="0"/>
                      <a:sym typeface="Symbol" panose="05050102010706020507" pitchFamily="18" charset="2"/>
                    </a:rPr>
                    <a:t></a:t>
                  </a:r>
                  <a:r>
                    <a:rPr lang="en-US" b="1" dirty="0">
                      <a:solidFill>
                        <a:srgbClr val="800000"/>
                      </a:solidFill>
                      <a:latin typeface="Blazing" panose="00000400000000000000" pitchFamily="2" charset="0"/>
                      <a:sym typeface="Symbol" panose="05050102010706020507" pitchFamily="18" charset="2"/>
                    </a:rPr>
                    <a:t>’</a:t>
                  </a:r>
                  <a:endParaRPr lang="en-AU" b="1" dirty="0">
                    <a:solidFill>
                      <a:srgbClr val="800000"/>
                    </a:solidFill>
                    <a:latin typeface="Blazing" panose="00000400000000000000" pitchFamily="2" charset="0"/>
                    <a:sym typeface="Symbol" panose="05050102010706020507" pitchFamily="18" charset="2"/>
                  </a:endParaRPr>
                </a:p>
              </p:txBody>
            </p:sp>
            <p:sp>
              <p:nvSpPr>
                <p:cNvPr id="26669" name="AutoShape 45"/>
                <p:cNvSpPr>
                  <a:spLocks/>
                </p:cNvSpPr>
                <p:nvPr/>
              </p:nvSpPr>
              <p:spPr bwMode="auto">
                <a:xfrm>
                  <a:off x="1913" y="2651"/>
                  <a:ext cx="144" cy="528"/>
                </a:xfrm>
                <a:prstGeom prst="leftBrace">
                  <a:avLst>
                    <a:gd name="adj1" fmla="val 30556"/>
                    <a:gd name="adj2" fmla="val 50000"/>
                  </a:avLst>
                </a:prstGeom>
                <a:noFill/>
                <a:ln w="952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26671" name="Text Box 47"/>
          <p:cNvSpPr txBox="1">
            <a:spLocks noChangeArrowheads="1"/>
          </p:cNvSpPr>
          <p:nvPr/>
        </p:nvSpPr>
        <p:spPr bwMode="auto">
          <a:xfrm>
            <a:off x="186846" y="1242405"/>
            <a:ext cx="82749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a:spcBef>
                <a:spcPct val="50000"/>
              </a:spcBef>
              <a:buFont typeface="Wingdings" panose="05000000000000000000" pitchFamily="2" charset="2"/>
              <a:buChar char="q"/>
            </a:pPr>
            <a:r>
              <a:rPr lang="en-US" sz="2400" b="1" dirty="0" smtClean="0">
                <a:solidFill>
                  <a:srgbClr val="0070C0"/>
                </a:solidFill>
                <a:latin typeface="Century Schoolbook" panose="02040604050505020304" pitchFamily="18" charset="0"/>
                <a:sym typeface="Symbol" panose="05050102010706020507" pitchFamily="18" charset="2"/>
              </a:rPr>
              <a:t>u </a:t>
            </a:r>
            <a:r>
              <a:rPr lang="en-US" sz="2400" b="1" dirty="0" smtClean="0">
                <a:sym typeface="Symbol" panose="05050102010706020507" pitchFamily="18" charset="2"/>
              </a:rPr>
              <a:t>the excess pore-water pressure </a:t>
            </a:r>
            <a:r>
              <a:rPr lang="en-US" sz="2400" b="1" dirty="0" smtClean="0">
                <a:solidFill>
                  <a:srgbClr val="FF0000"/>
                </a:solidFill>
                <a:sym typeface="Symbol" panose="05050102010706020507" pitchFamily="18" charset="2"/>
              </a:rPr>
              <a:t>decreases</a:t>
            </a:r>
            <a:r>
              <a:rPr lang="en-US" sz="2400" b="1" dirty="0" smtClean="0">
                <a:sym typeface="Symbol" panose="05050102010706020507" pitchFamily="18" charset="2"/>
              </a:rPr>
              <a:t> (due to drainage) transferring the load from water to the soil.</a:t>
            </a:r>
            <a:r>
              <a:rPr lang="en-US" sz="2400" b="1" dirty="0" smtClean="0"/>
              <a:t> </a:t>
            </a:r>
            <a:r>
              <a:rPr lang="en-US" sz="2400" b="1" dirty="0" smtClean="0">
                <a:sym typeface="Symbol" panose="05050102010706020507" pitchFamily="18" charset="2"/>
              </a:rPr>
              <a:t> </a:t>
            </a:r>
            <a:r>
              <a:rPr lang="en-US" sz="2400" b="1" dirty="0" smtClean="0"/>
              <a:t> </a:t>
            </a:r>
            <a:endParaRPr lang="en-AU" sz="2400" b="1" dirty="0"/>
          </a:p>
        </p:txBody>
      </p:sp>
      <p:grpSp>
        <p:nvGrpSpPr>
          <p:cNvPr id="26680" name="Group 56"/>
          <p:cNvGrpSpPr>
            <a:grpSpLocks/>
          </p:cNvGrpSpPr>
          <p:nvPr/>
        </p:nvGrpSpPr>
        <p:grpSpPr bwMode="auto">
          <a:xfrm>
            <a:off x="4685120" y="3691243"/>
            <a:ext cx="4081464" cy="2562225"/>
            <a:chOff x="3093" y="2130"/>
            <a:chExt cx="2571" cy="1614"/>
          </a:xfrm>
        </p:grpSpPr>
        <p:sp>
          <p:nvSpPr>
            <p:cNvPr id="26673" name="Line 49"/>
            <p:cNvSpPr>
              <a:spLocks noChangeShapeType="1"/>
            </p:cNvSpPr>
            <p:nvPr/>
          </p:nvSpPr>
          <p:spPr bwMode="auto">
            <a:xfrm>
              <a:off x="3408" y="3744"/>
              <a:ext cx="2256"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674" name="Line 50"/>
            <p:cNvSpPr>
              <a:spLocks noChangeShapeType="1"/>
            </p:cNvSpPr>
            <p:nvPr/>
          </p:nvSpPr>
          <p:spPr bwMode="auto">
            <a:xfrm flipV="1">
              <a:off x="3408" y="2160"/>
              <a:ext cx="0" cy="158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675" name="Text Box 51"/>
            <p:cNvSpPr txBox="1">
              <a:spLocks noChangeArrowheads="1"/>
            </p:cNvSpPr>
            <p:nvPr/>
          </p:nvSpPr>
          <p:spPr bwMode="auto">
            <a:xfrm>
              <a:off x="3093" y="2130"/>
              <a:ext cx="384"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ts val="600"/>
                </a:spcBef>
              </a:pPr>
              <a:r>
                <a:rPr lang="en-AU" b="1" dirty="0" smtClean="0">
                  <a:solidFill>
                    <a:srgbClr val="009900"/>
                  </a:solidFill>
                  <a:latin typeface="Century Schoolbook" panose="02040604050505020304" pitchFamily="18" charset="0"/>
                  <a:sym typeface="Symbol" panose="05050102010706020507" pitchFamily="18" charset="2"/>
                </a:rPr>
                <a:t></a:t>
              </a:r>
              <a:endParaRPr lang="en-US" b="1" dirty="0">
                <a:solidFill>
                  <a:srgbClr val="009900"/>
                </a:solidFill>
                <a:latin typeface="Century Schoolbook" panose="02040604050505020304" pitchFamily="18" charset="0"/>
                <a:sym typeface="Symbol" panose="05050102010706020507" pitchFamily="18" charset="2"/>
              </a:endParaRPr>
            </a:p>
            <a:p>
              <a:pPr>
                <a:spcBef>
                  <a:spcPts val="600"/>
                </a:spcBef>
              </a:pPr>
              <a:r>
                <a:rPr lang="en-AU" b="1" dirty="0">
                  <a:solidFill>
                    <a:srgbClr val="0070C0"/>
                  </a:solidFill>
                  <a:latin typeface="Century Schoolbook" panose="02040604050505020304" pitchFamily="18" charset="0"/>
                  <a:sym typeface="Symbol" panose="05050102010706020507" pitchFamily="18" charset="2"/>
                </a:rPr>
                <a:t></a:t>
              </a:r>
              <a:r>
                <a:rPr lang="en-US" b="1" dirty="0">
                  <a:solidFill>
                    <a:srgbClr val="0070C0"/>
                  </a:solidFill>
                  <a:latin typeface="Century Schoolbook" panose="02040604050505020304" pitchFamily="18" charset="0"/>
                  <a:sym typeface="Symbol" panose="05050102010706020507" pitchFamily="18" charset="2"/>
                </a:rPr>
                <a:t>u</a:t>
              </a:r>
            </a:p>
            <a:p>
              <a:pPr>
                <a:spcBef>
                  <a:spcPts val="600"/>
                </a:spcBef>
              </a:pPr>
              <a:r>
                <a:rPr lang="en-AU" b="1" dirty="0">
                  <a:solidFill>
                    <a:srgbClr val="800000"/>
                  </a:solidFill>
                  <a:latin typeface="Century Schoolbook" panose="02040604050505020304" pitchFamily="18" charset="0"/>
                  <a:sym typeface="Symbol" panose="05050102010706020507" pitchFamily="18" charset="2"/>
                </a:rPr>
                <a:t></a:t>
              </a:r>
              <a:r>
                <a:rPr lang="en-US" b="1" dirty="0">
                  <a:solidFill>
                    <a:srgbClr val="800000"/>
                  </a:solidFill>
                  <a:latin typeface="Blazing" panose="00000400000000000000" pitchFamily="2" charset="0"/>
                  <a:sym typeface="Symbol" panose="05050102010706020507" pitchFamily="18" charset="2"/>
                </a:rPr>
                <a:t>’</a:t>
              </a:r>
              <a:endParaRPr lang="en-AU" b="1" dirty="0">
                <a:solidFill>
                  <a:srgbClr val="800000"/>
                </a:solidFill>
                <a:latin typeface="Blazing" panose="00000400000000000000" pitchFamily="2" charset="0"/>
                <a:sym typeface="Symbol" panose="05050102010706020507" pitchFamily="18" charset="2"/>
              </a:endParaRPr>
            </a:p>
          </p:txBody>
        </p:sp>
      </p:grpSp>
      <p:sp>
        <p:nvSpPr>
          <p:cNvPr id="26682" name="Freeform 58"/>
          <p:cNvSpPr>
            <a:spLocks/>
          </p:cNvSpPr>
          <p:nvPr/>
        </p:nvSpPr>
        <p:spPr bwMode="auto">
          <a:xfrm>
            <a:off x="5185181" y="4958068"/>
            <a:ext cx="3365500" cy="1257300"/>
          </a:xfrm>
          <a:custGeom>
            <a:avLst/>
            <a:gdLst>
              <a:gd name="T0" fmla="*/ 0 w 2120"/>
              <a:gd name="T1" fmla="*/ 0 h 792"/>
              <a:gd name="T2" fmla="*/ 336 w 2120"/>
              <a:gd name="T3" fmla="*/ 384 h 792"/>
              <a:gd name="T4" fmla="*/ 912 w 2120"/>
              <a:gd name="T5" fmla="*/ 624 h 792"/>
              <a:gd name="T6" fmla="*/ 1920 w 2120"/>
              <a:gd name="T7" fmla="*/ 768 h 792"/>
              <a:gd name="T8" fmla="*/ 2112 w 2120"/>
              <a:gd name="T9" fmla="*/ 768 h 792"/>
            </a:gdLst>
            <a:ahLst/>
            <a:cxnLst>
              <a:cxn ang="0">
                <a:pos x="T0" y="T1"/>
              </a:cxn>
              <a:cxn ang="0">
                <a:pos x="T2" y="T3"/>
              </a:cxn>
              <a:cxn ang="0">
                <a:pos x="T4" y="T5"/>
              </a:cxn>
              <a:cxn ang="0">
                <a:pos x="T6" y="T7"/>
              </a:cxn>
              <a:cxn ang="0">
                <a:pos x="T8" y="T9"/>
              </a:cxn>
            </a:cxnLst>
            <a:rect l="0" t="0" r="r" b="b"/>
            <a:pathLst>
              <a:path w="2120" h="792">
                <a:moveTo>
                  <a:pt x="0" y="0"/>
                </a:moveTo>
                <a:cubicBezTo>
                  <a:pt x="92" y="140"/>
                  <a:pt x="184" y="280"/>
                  <a:pt x="336" y="384"/>
                </a:cubicBezTo>
                <a:cubicBezTo>
                  <a:pt x="488" y="488"/>
                  <a:pt x="648" y="560"/>
                  <a:pt x="912" y="624"/>
                </a:cubicBezTo>
                <a:cubicBezTo>
                  <a:pt x="1176" y="688"/>
                  <a:pt x="1720" y="744"/>
                  <a:pt x="1920" y="768"/>
                </a:cubicBezTo>
                <a:cubicBezTo>
                  <a:pt x="2120" y="792"/>
                  <a:pt x="2116" y="780"/>
                  <a:pt x="2112" y="768"/>
                </a:cubicBezTo>
              </a:path>
            </a:pathLst>
          </a:custGeom>
          <a:noFill/>
          <a:ln w="19050" cap="flat" cmpd="sng">
            <a:solidFill>
              <a:srgbClr val="0070C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685" name="Freeform 61"/>
          <p:cNvSpPr>
            <a:spLocks/>
          </p:cNvSpPr>
          <p:nvPr/>
        </p:nvSpPr>
        <p:spPr bwMode="auto">
          <a:xfrm>
            <a:off x="5185181" y="5008868"/>
            <a:ext cx="3200400" cy="1244600"/>
          </a:xfrm>
          <a:custGeom>
            <a:avLst/>
            <a:gdLst>
              <a:gd name="T0" fmla="*/ 0 w 2016"/>
              <a:gd name="T1" fmla="*/ 784 h 784"/>
              <a:gd name="T2" fmla="*/ 288 w 2016"/>
              <a:gd name="T3" fmla="*/ 496 h 784"/>
              <a:gd name="T4" fmla="*/ 720 w 2016"/>
              <a:gd name="T5" fmla="*/ 256 h 784"/>
              <a:gd name="T6" fmla="*/ 1200 w 2016"/>
              <a:gd name="T7" fmla="*/ 112 h 784"/>
              <a:gd name="T8" fmla="*/ 1776 w 2016"/>
              <a:gd name="T9" fmla="*/ 16 h 784"/>
              <a:gd name="T10" fmla="*/ 2016 w 2016"/>
              <a:gd name="T11" fmla="*/ 16 h 784"/>
            </a:gdLst>
            <a:ahLst/>
            <a:cxnLst>
              <a:cxn ang="0">
                <a:pos x="T0" y="T1"/>
              </a:cxn>
              <a:cxn ang="0">
                <a:pos x="T2" y="T3"/>
              </a:cxn>
              <a:cxn ang="0">
                <a:pos x="T4" y="T5"/>
              </a:cxn>
              <a:cxn ang="0">
                <a:pos x="T6" y="T7"/>
              </a:cxn>
              <a:cxn ang="0">
                <a:pos x="T8" y="T9"/>
              </a:cxn>
              <a:cxn ang="0">
                <a:pos x="T10" y="T11"/>
              </a:cxn>
            </a:cxnLst>
            <a:rect l="0" t="0" r="r" b="b"/>
            <a:pathLst>
              <a:path w="2016" h="784">
                <a:moveTo>
                  <a:pt x="0" y="784"/>
                </a:moveTo>
                <a:cubicBezTo>
                  <a:pt x="84" y="684"/>
                  <a:pt x="168" y="584"/>
                  <a:pt x="288" y="496"/>
                </a:cubicBezTo>
                <a:cubicBezTo>
                  <a:pt x="408" y="408"/>
                  <a:pt x="568" y="320"/>
                  <a:pt x="720" y="256"/>
                </a:cubicBezTo>
                <a:cubicBezTo>
                  <a:pt x="872" y="192"/>
                  <a:pt x="1024" y="152"/>
                  <a:pt x="1200" y="112"/>
                </a:cubicBezTo>
                <a:cubicBezTo>
                  <a:pt x="1376" y="72"/>
                  <a:pt x="1640" y="32"/>
                  <a:pt x="1776" y="16"/>
                </a:cubicBezTo>
                <a:cubicBezTo>
                  <a:pt x="1912" y="0"/>
                  <a:pt x="1964" y="8"/>
                  <a:pt x="2016" y="16"/>
                </a:cubicBezTo>
              </a:path>
            </a:pathLst>
          </a:custGeom>
          <a:noFill/>
          <a:ln w="19050" cap="flat" cmpd="sng">
            <a:solidFill>
              <a:srgbClr val="9933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26691" name="Group 67"/>
          <p:cNvGrpSpPr>
            <a:grpSpLocks/>
          </p:cNvGrpSpPr>
          <p:nvPr/>
        </p:nvGrpSpPr>
        <p:grpSpPr bwMode="auto">
          <a:xfrm>
            <a:off x="4804181" y="4958068"/>
            <a:ext cx="3657600" cy="1295400"/>
            <a:chOff x="3168" y="2928"/>
            <a:chExt cx="2304" cy="816"/>
          </a:xfrm>
        </p:grpSpPr>
        <p:sp>
          <p:nvSpPr>
            <p:cNvPr id="26676" name="Line 52"/>
            <p:cNvSpPr>
              <a:spLocks noChangeShapeType="1"/>
            </p:cNvSpPr>
            <p:nvPr/>
          </p:nvSpPr>
          <p:spPr bwMode="auto">
            <a:xfrm>
              <a:off x="3408" y="2928"/>
              <a:ext cx="2064" cy="0"/>
            </a:xfrm>
            <a:prstGeom prst="line">
              <a:avLst/>
            </a:prstGeom>
            <a:noFill/>
            <a:ln w="19050">
              <a:solidFill>
                <a:srgbClr val="0099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26690" name="Group 66"/>
            <p:cNvGrpSpPr>
              <a:grpSpLocks/>
            </p:cNvGrpSpPr>
            <p:nvPr/>
          </p:nvGrpSpPr>
          <p:grpSpPr bwMode="auto">
            <a:xfrm>
              <a:off x="3168" y="2928"/>
              <a:ext cx="192" cy="816"/>
              <a:chOff x="3024" y="2928"/>
              <a:chExt cx="192" cy="816"/>
            </a:xfrm>
          </p:grpSpPr>
          <p:sp>
            <p:nvSpPr>
              <p:cNvPr id="26677" name="Text Box 53"/>
              <p:cNvSpPr txBox="1">
                <a:spLocks noChangeArrowheads="1"/>
              </p:cNvSpPr>
              <p:nvPr/>
            </p:nvSpPr>
            <p:spPr bwMode="auto">
              <a:xfrm>
                <a:off x="3072" y="3216"/>
                <a:ext cx="14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rgbClr val="009900"/>
                    </a:solidFill>
                    <a:latin typeface="Century Schoolbook" panose="02040604050505020304" pitchFamily="18" charset="0"/>
                  </a:rPr>
                  <a:t>q</a:t>
                </a:r>
                <a:endParaRPr lang="en-AU" dirty="0">
                  <a:solidFill>
                    <a:srgbClr val="009900"/>
                  </a:solidFill>
                  <a:latin typeface="Century Schoolbook" panose="02040604050505020304" pitchFamily="18" charset="0"/>
                </a:endParaRPr>
              </a:p>
            </p:txBody>
          </p:sp>
          <p:grpSp>
            <p:nvGrpSpPr>
              <p:cNvPr id="26689" name="Group 65"/>
              <p:cNvGrpSpPr>
                <a:grpSpLocks/>
              </p:cNvGrpSpPr>
              <p:nvPr/>
            </p:nvGrpSpPr>
            <p:grpSpPr bwMode="auto">
              <a:xfrm>
                <a:off x="3024" y="2928"/>
                <a:ext cx="96" cy="816"/>
                <a:chOff x="3216" y="2928"/>
                <a:chExt cx="96" cy="816"/>
              </a:xfrm>
            </p:grpSpPr>
            <p:sp>
              <p:nvSpPr>
                <p:cNvPr id="26686" name="Line 62"/>
                <p:cNvSpPr>
                  <a:spLocks noChangeShapeType="1"/>
                </p:cNvSpPr>
                <p:nvPr/>
              </p:nvSpPr>
              <p:spPr bwMode="auto">
                <a:xfrm>
                  <a:off x="3264" y="2928"/>
                  <a:ext cx="0" cy="81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687" name="Line 63"/>
                <p:cNvSpPr>
                  <a:spLocks noChangeShapeType="1"/>
                </p:cNvSpPr>
                <p:nvPr/>
              </p:nvSpPr>
              <p:spPr bwMode="auto">
                <a:xfrm>
                  <a:off x="3216" y="2928"/>
                  <a:ext cx="96"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6688" name="Line 64"/>
                <p:cNvSpPr>
                  <a:spLocks noChangeShapeType="1"/>
                </p:cNvSpPr>
                <p:nvPr/>
              </p:nvSpPr>
              <p:spPr bwMode="auto">
                <a:xfrm>
                  <a:off x="3216" y="3744"/>
                  <a:ext cx="96"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sp>
        <p:nvSpPr>
          <p:cNvPr id="64" name="Text Box 27"/>
          <p:cNvSpPr txBox="1">
            <a:spLocks noChangeArrowheads="1"/>
          </p:cNvSpPr>
          <p:nvPr/>
        </p:nvSpPr>
        <p:spPr bwMode="auto">
          <a:xfrm>
            <a:off x="143125" y="0"/>
            <a:ext cx="5500931" cy="480131"/>
          </a:xfrm>
          <a:prstGeom prst="rect">
            <a:avLst/>
          </a:prstGeom>
          <a:noFill/>
          <a:extLst/>
        </p:spPr>
        <p:txBody>
          <a:bodyPr vert="horz" wrap="square" lIns="91440" tIns="45720" rIns="91440" bIns="45720" rtlCol="0">
            <a:spAutoFit/>
          </a:bodyPr>
          <a:lstStyle>
            <a:defPPr>
              <a:defRPr lang="en-US"/>
            </a:defPPr>
            <a:lvl1pPr indent="0">
              <a:lnSpc>
                <a:spcPct val="90000"/>
              </a:lnSpc>
              <a:spcBef>
                <a:spcPts val="750"/>
              </a:spcBef>
              <a:buFont typeface="Arial" panose="020B0604020202020204" pitchFamily="34" charset="0"/>
              <a:buNone/>
              <a:defRPr sz="2800" b="1" u="sng">
                <a:solidFill>
                  <a:srgbClr val="C00000"/>
                </a:solidFill>
              </a:defRPr>
            </a:lvl1pPr>
            <a:lvl2pPr marL="342900" indent="0" algn="ctr" defTabSz="685800">
              <a:lnSpc>
                <a:spcPct val="90000"/>
              </a:lnSpc>
              <a:spcBef>
                <a:spcPts val="375"/>
              </a:spcBef>
              <a:buFont typeface="Arial" panose="020B0604020202020204" pitchFamily="34" charset="0"/>
              <a:buNone/>
              <a:defRPr sz="1500"/>
            </a:lvl2pPr>
            <a:lvl3pPr marL="685800" indent="0" algn="ctr" defTabSz="685800">
              <a:lnSpc>
                <a:spcPct val="90000"/>
              </a:lnSpc>
              <a:spcBef>
                <a:spcPts val="375"/>
              </a:spcBef>
              <a:buFont typeface="Arial" panose="020B0604020202020204" pitchFamily="34" charset="0"/>
              <a:buNone/>
              <a:defRPr sz="1350"/>
            </a:lvl3pPr>
            <a:lvl4pPr marL="1028700" indent="0" algn="ctr" defTabSz="685800">
              <a:lnSpc>
                <a:spcPct val="90000"/>
              </a:lnSpc>
              <a:spcBef>
                <a:spcPts val="375"/>
              </a:spcBef>
              <a:buFont typeface="Arial" panose="020B0604020202020204" pitchFamily="34" charset="0"/>
              <a:buNone/>
              <a:defRPr sz="1200"/>
            </a:lvl4pPr>
            <a:lvl5pPr marL="1371600" indent="0" algn="ctr" defTabSz="685800">
              <a:lnSpc>
                <a:spcPct val="90000"/>
              </a:lnSpc>
              <a:spcBef>
                <a:spcPts val="375"/>
              </a:spcBef>
              <a:buFont typeface="Arial" panose="020B0604020202020204" pitchFamily="34" charset="0"/>
              <a:buNone/>
              <a:defRPr sz="1200"/>
            </a:lvl5pPr>
            <a:lvl6pPr marL="1714500" indent="0" algn="ctr" defTabSz="685800">
              <a:lnSpc>
                <a:spcPct val="90000"/>
              </a:lnSpc>
              <a:spcBef>
                <a:spcPts val="375"/>
              </a:spcBef>
              <a:buFont typeface="Arial" panose="020B0604020202020204" pitchFamily="34" charset="0"/>
              <a:buNone/>
              <a:defRPr sz="1200"/>
            </a:lvl6pPr>
            <a:lvl7pPr marL="2057400" indent="0" algn="ctr" defTabSz="685800">
              <a:lnSpc>
                <a:spcPct val="90000"/>
              </a:lnSpc>
              <a:spcBef>
                <a:spcPts val="375"/>
              </a:spcBef>
              <a:buFont typeface="Arial" panose="020B0604020202020204" pitchFamily="34" charset="0"/>
              <a:buNone/>
              <a:defRPr sz="1200"/>
            </a:lvl7pPr>
            <a:lvl8pPr marL="2400300" indent="0" algn="ctr" defTabSz="685800">
              <a:lnSpc>
                <a:spcPct val="90000"/>
              </a:lnSpc>
              <a:spcBef>
                <a:spcPts val="375"/>
              </a:spcBef>
              <a:buFont typeface="Arial" panose="020B0604020202020204" pitchFamily="34" charset="0"/>
              <a:buNone/>
              <a:defRPr sz="1200"/>
            </a:lvl8pPr>
            <a:lvl9pPr marL="2743200" indent="0" algn="ctr" defTabSz="685800">
              <a:lnSpc>
                <a:spcPct val="90000"/>
              </a:lnSpc>
              <a:spcBef>
                <a:spcPts val="375"/>
              </a:spcBef>
              <a:buFont typeface="Arial" panose="020B0604020202020204" pitchFamily="34" charset="0"/>
              <a:buNone/>
              <a:defRPr sz="1200"/>
            </a:lvl9pPr>
          </a:lstStyle>
          <a:p>
            <a:r>
              <a:rPr lang="en-US" dirty="0"/>
              <a:t>Short-term and long-term </a:t>
            </a:r>
            <a:r>
              <a:rPr lang="en-US" dirty="0" smtClean="0"/>
              <a:t>stresses </a:t>
            </a:r>
            <a:endParaRPr lang="en-GB" dirty="0"/>
          </a:p>
        </p:txBody>
      </p:sp>
      <p:sp>
        <p:nvSpPr>
          <p:cNvPr id="2" name="Rectangle 1"/>
          <p:cNvSpPr/>
          <p:nvPr/>
        </p:nvSpPr>
        <p:spPr>
          <a:xfrm>
            <a:off x="5983343" y="5119281"/>
            <a:ext cx="498855" cy="369332"/>
          </a:xfrm>
          <a:prstGeom prst="rect">
            <a:avLst/>
          </a:prstGeom>
        </p:spPr>
        <p:txBody>
          <a:bodyPr wrap="none">
            <a:spAutoFit/>
          </a:bodyPr>
          <a:lstStyle/>
          <a:p>
            <a:pPr>
              <a:spcBef>
                <a:spcPts val="600"/>
              </a:spcBef>
            </a:pPr>
            <a:r>
              <a:rPr lang="en-AU" b="1" dirty="0" smtClean="0">
                <a:solidFill>
                  <a:srgbClr val="800000"/>
                </a:solidFill>
                <a:latin typeface="Century Schoolbook" panose="02040604050505020304" pitchFamily="18" charset="0"/>
                <a:sym typeface="Symbol" panose="05050102010706020507" pitchFamily="18" charset="2"/>
              </a:rPr>
              <a:t></a:t>
            </a:r>
            <a:r>
              <a:rPr lang="en-US" b="1" dirty="0" smtClean="0">
                <a:solidFill>
                  <a:srgbClr val="800000"/>
                </a:solidFill>
                <a:latin typeface="Blazing" panose="00000400000000000000" pitchFamily="2" charset="0"/>
                <a:sym typeface="Symbol" panose="05050102010706020507" pitchFamily="18" charset="2"/>
              </a:rPr>
              <a:t>’</a:t>
            </a:r>
            <a:endParaRPr lang="en-AU" b="1" dirty="0">
              <a:solidFill>
                <a:srgbClr val="800000"/>
              </a:solidFill>
              <a:latin typeface="Blazing" panose="00000400000000000000" pitchFamily="2" charset="0"/>
              <a:sym typeface="Symbol" panose="05050102010706020507" pitchFamily="18" charset="2"/>
            </a:endParaRPr>
          </a:p>
        </p:txBody>
      </p:sp>
      <p:sp>
        <p:nvSpPr>
          <p:cNvPr id="3" name="Rectangle 2"/>
          <p:cNvSpPr/>
          <p:nvPr/>
        </p:nvSpPr>
        <p:spPr>
          <a:xfrm>
            <a:off x="6430105" y="5632038"/>
            <a:ext cx="484428" cy="369332"/>
          </a:xfrm>
          <a:prstGeom prst="rect">
            <a:avLst/>
          </a:prstGeom>
        </p:spPr>
        <p:txBody>
          <a:bodyPr wrap="none">
            <a:spAutoFit/>
          </a:bodyPr>
          <a:lstStyle/>
          <a:p>
            <a:pPr>
              <a:spcBef>
                <a:spcPts val="600"/>
              </a:spcBef>
            </a:pPr>
            <a:r>
              <a:rPr lang="en-AU" b="1" dirty="0">
                <a:solidFill>
                  <a:srgbClr val="0070C0"/>
                </a:solidFill>
                <a:latin typeface="Century Schoolbook" panose="02040604050505020304" pitchFamily="18" charset="0"/>
                <a:sym typeface="Symbol" panose="05050102010706020507" pitchFamily="18" charset="2"/>
              </a:rPr>
              <a:t></a:t>
            </a:r>
            <a:r>
              <a:rPr lang="en-US" b="1" dirty="0">
                <a:solidFill>
                  <a:srgbClr val="0070C0"/>
                </a:solidFill>
                <a:latin typeface="Century Schoolbook" panose="02040604050505020304" pitchFamily="18" charset="0"/>
                <a:sym typeface="Symbol" panose="05050102010706020507" pitchFamily="18" charset="2"/>
              </a:rPr>
              <a:t>u</a:t>
            </a:r>
          </a:p>
        </p:txBody>
      </p:sp>
      <p:sp>
        <p:nvSpPr>
          <p:cNvPr id="4" name="Rectangle 3"/>
          <p:cNvSpPr/>
          <p:nvPr/>
        </p:nvSpPr>
        <p:spPr>
          <a:xfrm>
            <a:off x="5528589" y="4652965"/>
            <a:ext cx="465192" cy="369332"/>
          </a:xfrm>
          <a:prstGeom prst="rect">
            <a:avLst/>
          </a:prstGeom>
        </p:spPr>
        <p:txBody>
          <a:bodyPr wrap="none">
            <a:spAutoFit/>
          </a:bodyPr>
          <a:lstStyle/>
          <a:p>
            <a:pPr>
              <a:spcBef>
                <a:spcPts val="600"/>
              </a:spcBef>
            </a:pPr>
            <a:r>
              <a:rPr lang="en-AU" b="1" dirty="0">
                <a:solidFill>
                  <a:srgbClr val="009900"/>
                </a:solidFill>
                <a:latin typeface="Century Schoolbook" panose="02040604050505020304" pitchFamily="18" charset="0"/>
                <a:sym typeface="Symbol" panose="05050102010706020507" pitchFamily="18" charset="2"/>
              </a:rPr>
              <a:t></a:t>
            </a:r>
            <a:endParaRPr lang="en-US" b="1" dirty="0">
              <a:solidFill>
                <a:srgbClr val="009900"/>
              </a:solidFill>
              <a:latin typeface="Century Schoolbook" panose="02040604050505020304" pitchFamily="18" charset="0"/>
              <a:sym typeface="Symbol" panose="05050102010706020507" pitchFamily="18" charset="2"/>
            </a:endParaRPr>
          </a:p>
        </p:txBody>
      </p:sp>
      <p:sp>
        <p:nvSpPr>
          <p:cNvPr id="5" name="Rectangle 4"/>
          <p:cNvSpPr/>
          <p:nvPr/>
        </p:nvSpPr>
        <p:spPr>
          <a:xfrm>
            <a:off x="8051826" y="6266167"/>
            <a:ext cx="649537" cy="369332"/>
          </a:xfrm>
          <a:prstGeom prst="rect">
            <a:avLst/>
          </a:prstGeom>
        </p:spPr>
        <p:txBody>
          <a:bodyPr wrap="none">
            <a:spAutoFit/>
          </a:bodyPr>
          <a:lstStyle/>
          <a:p>
            <a:r>
              <a:rPr lang="en-US" dirty="0" smtClean="0">
                <a:sym typeface="Symbol" panose="05050102010706020507" pitchFamily="18" charset="2"/>
              </a:rPr>
              <a:t>Time</a:t>
            </a:r>
            <a:endParaRPr lang="en-US" dirty="0"/>
          </a:p>
        </p:txBody>
      </p:sp>
      <p:sp>
        <p:nvSpPr>
          <p:cNvPr id="6" name="Rectangle 5"/>
          <p:cNvSpPr/>
          <p:nvPr/>
        </p:nvSpPr>
        <p:spPr>
          <a:xfrm>
            <a:off x="1848547" y="3732703"/>
            <a:ext cx="399468" cy="369332"/>
          </a:xfrm>
          <a:prstGeom prst="rect">
            <a:avLst/>
          </a:prstGeom>
        </p:spPr>
        <p:txBody>
          <a:bodyPr wrap="none">
            <a:spAutoFit/>
          </a:bodyPr>
          <a:lstStyle/>
          <a:p>
            <a:r>
              <a:rPr lang="en-US" b="1" dirty="0">
                <a:solidFill>
                  <a:srgbClr val="009900"/>
                </a:solidFill>
                <a:latin typeface="Century Schoolbook" panose="02040604050505020304" pitchFamily="18" charset="0"/>
              </a:rPr>
              <a:t>q </a:t>
            </a:r>
            <a:endParaRPr lang="en-US" dirty="0"/>
          </a:p>
        </p:txBody>
      </p:sp>
      <p:sp>
        <p:nvSpPr>
          <p:cNvPr id="66" name="Text Box 19"/>
          <p:cNvSpPr txBox="1">
            <a:spLocks noChangeArrowheads="1"/>
          </p:cNvSpPr>
          <p:nvPr/>
        </p:nvSpPr>
        <p:spPr bwMode="auto">
          <a:xfrm>
            <a:off x="295927" y="1985912"/>
            <a:ext cx="5301193" cy="17081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100" b="1" dirty="0" smtClean="0">
                <a:solidFill>
                  <a:srgbClr val="339933"/>
                </a:solidFill>
              </a:rPr>
              <a:t>Excess pore pressure (</a:t>
            </a:r>
            <a:r>
              <a:rPr lang="en-AU" sz="2100" b="1" dirty="0" smtClean="0">
                <a:solidFill>
                  <a:srgbClr val="339933"/>
                </a:solidFill>
                <a:latin typeface="Century Schoolbook" panose="02040604050505020304" pitchFamily="18" charset="0"/>
                <a:sym typeface="Symbol" panose="05050102010706020507" pitchFamily="18" charset="2"/>
              </a:rPr>
              <a:t></a:t>
            </a:r>
            <a:r>
              <a:rPr lang="en-US" sz="2100" b="1" dirty="0" smtClean="0">
                <a:solidFill>
                  <a:srgbClr val="339933"/>
                </a:solidFill>
                <a:latin typeface="Century Schoolbook" panose="02040604050505020304" pitchFamily="18" charset="0"/>
                <a:sym typeface="Symbol" panose="05050102010706020507" pitchFamily="18" charset="2"/>
              </a:rPr>
              <a:t>u</a:t>
            </a:r>
            <a:r>
              <a:rPr lang="en-US" sz="2100" b="1" dirty="0" smtClean="0">
                <a:solidFill>
                  <a:srgbClr val="339933"/>
                </a:solidFill>
              </a:rPr>
              <a:t>) </a:t>
            </a:r>
          </a:p>
          <a:p>
            <a:r>
              <a:rPr lang="en-US" sz="2100" b="1" dirty="0" smtClean="0"/>
              <a:t>is </a:t>
            </a:r>
            <a:r>
              <a:rPr lang="en-US" sz="2100" b="1" dirty="0"/>
              <a:t>the difference between the current pore pressure (u) and the steady state pore pressure (u</a:t>
            </a:r>
            <a:r>
              <a:rPr lang="en-US" sz="2100" b="1" baseline="-25000" dirty="0"/>
              <a:t>o</a:t>
            </a:r>
            <a:r>
              <a:rPr lang="en-US" sz="2100" b="1" dirty="0"/>
              <a:t>). </a:t>
            </a:r>
          </a:p>
          <a:p>
            <a:r>
              <a:rPr lang="en-US" sz="2100" b="1" dirty="0"/>
              <a:t> </a:t>
            </a:r>
            <a:r>
              <a:rPr lang="en-AU" sz="2100" b="1" dirty="0">
                <a:solidFill>
                  <a:srgbClr val="0000FF"/>
                </a:solidFill>
                <a:latin typeface="Century Schoolbook" panose="02040604050505020304" pitchFamily="18" charset="0"/>
                <a:sym typeface="Symbol" panose="05050102010706020507" pitchFamily="18" charset="2"/>
              </a:rPr>
              <a:t></a:t>
            </a:r>
            <a:r>
              <a:rPr lang="en-US" sz="2100" b="1" dirty="0">
                <a:solidFill>
                  <a:srgbClr val="0000FF"/>
                </a:solidFill>
                <a:latin typeface="Century Schoolbook" panose="02040604050505020304" pitchFamily="18" charset="0"/>
                <a:sym typeface="Symbol" panose="05050102010706020507" pitchFamily="18" charset="2"/>
              </a:rPr>
              <a:t>u</a:t>
            </a:r>
            <a:r>
              <a:rPr lang="en-US" sz="2100" b="1" dirty="0" smtClean="0">
                <a:solidFill>
                  <a:srgbClr val="0000FF"/>
                </a:solidFill>
              </a:rPr>
              <a:t> </a:t>
            </a:r>
            <a:r>
              <a:rPr lang="en-US" sz="2100" b="1" dirty="0">
                <a:solidFill>
                  <a:srgbClr val="0000FF"/>
                </a:solidFill>
              </a:rPr>
              <a:t>= u - u</a:t>
            </a:r>
            <a:r>
              <a:rPr lang="en-US" sz="2100" b="1" baseline="-25000" dirty="0">
                <a:solidFill>
                  <a:srgbClr val="0000FF"/>
                </a:solidFill>
              </a:rPr>
              <a:t>o</a:t>
            </a:r>
            <a:r>
              <a:rPr lang="en-US" sz="2100" b="1" dirty="0"/>
              <a:t> </a:t>
            </a:r>
            <a:endParaRPr lang="en-GB" sz="2100" b="1" dirty="0"/>
          </a:p>
        </p:txBody>
      </p:sp>
    </p:spTree>
    <p:extLst>
      <p:ext uri="{BB962C8B-B14F-4D97-AF65-F5344CB8AC3E}">
        <p14:creationId xmlns:p14="http://schemas.microsoft.com/office/powerpoint/2010/main" val="1422933721"/>
      </p:ext>
    </p:extLst>
  </p:cSld>
  <p:clrMapOvr>
    <a:masterClrMapping/>
  </p:clrMapOvr>
  <p:transition advTm="35000">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6672"/>
                                        </p:tgtEl>
                                        <p:attrNameLst>
                                          <p:attrName>style.visibility</p:attrName>
                                        </p:attrNameLst>
                                      </p:cBhvr>
                                      <p:to>
                                        <p:strVal val="visible"/>
                                      </p:to>
                                    </p:set>
                                    <p:animEffect transition="in" filter="dissolve">
                                      <p:cBhvr>
                                        <p:cTn id="7" dur="500"/>
                                        <p:tgtEl>
                                          <p:spTgt spid="26672"/>
                                        </p:tgtEl>
                                      </p:cBhvr>
                                    </p:animEffect>
                                  </p:childTnLst>
                                </p:cTn>
                              </p:par>
                            </p:childTnLst>
                          </p:cTn>
                        </p:par>
                        <p:par>
                          <p:cTn id="8" fill="hold" nodeType="afterGroup">
                            <p:stCondLst>
                              <p:cond delay="500"/>
                            </p:stCondLst>
                            <p:childTnLst>
                              <p:par>
                                <p:cTn id="9" presetID="9" presetClass="entr" presetSubtype="0" fill="hold" grpId="0" nodeType="afterEffect">
                                  <p:stCondLst>
                                    <p:cond delay="5000"/>
                                  </p:stCondLst>
                                  <p:childTnLst>
                                    <p:set>
                                      <p:cBhvr>
                                        <p:cTn id="10" dur="1" fill="hold">
                                          <p:stCondLst>
                                            <p:cond delay="0"/>
                                          </p:stCondLst>
                                        </p:cTn>
                                        <p:tgtEl>
                                          <p:spTgt spid="26627"/>
                                        </p:tgtEl>
                                        <p:attrNameLst>
                                          <p:attrName>style.visibility</p:attrName>
                                        </p:attrNameLst>
                                      </p:cBhvr>
                                      <p:to>
                                        <p:strVal val="visible"/>
                                      </p:to>
                                    </p:set>
                                    <p:animEffect transition="in" filter="dissolve">
                                      <p:cBhvr>
                                        <p:cTn id="11" dur="500"/>
                                        <p:tgtEl>
                                          <p:spTgt spid="26627"/>
                                        </p:tgtEl>
                                      </p:cBhvr>
                                    </p:animEffect>
                                  </p:childTnLst>
                                </p:cTn>
                              </p:par>
                            </p:childTnLst>
                          </p:cTn>
                        </p:par>
                        <p:par>
                          <p:cTn id="12" fill="hold" nodeType="afterGroup">
                            <p:stCondLst>
                              <p:cond delay="6000"/>
                            </p:stCondLst>
                            <p:childTnLst>
                              <p:par>
                                <p:cTn id="13" presetID="9" presetClass="entr" presetSubtype="0" fill="hold" nodeType="afterEffect">
                                  <p:stCondLst>
                                    <p:cond delay="3000"/>
                                  </p:stCondLst>
                                  <p:childTnLst>
                                    <p:set>
                                      <p:cBhvr>
                                        <p:cTn id="14" dur="1" fill="hold">
                                          <p:stCondLst>
                                            <p:cond delay="0"/>
                                          </p:stCondLst>
                                        </p:cTn>
                                        <p:tgtEl>
                                          <p:spTgt spid="26691"/>
                                        </p:tgtEl>
                                        <p:attrNameLst>
                                          <p:attrName>style.visibility</p:attrName>
                                        </p:attrNameLst>
                                      </p:cBhvr>
                                      <p:to>
                                        <p:strVal val="visible"/>
                                      </p:to>
                                    </p:set>
                                    <p:animEffect transition="in" filter="dissolve">
                                      <p:cBhvr>
                                        <p:cTn id="15" dur="500"/>
                                        <p:tgtEl>
                                          <p:spTgt spid="26691"/>
                                        </p:tgtEl>
                                      </p:cBhvr>
                                    </p:animEffect>
                                  </p:childTnLst>
                                </p:cTn>
                              </p:par>
                            </p:childTnLst>
                          </p:cTn>
                        </p:par>
                        <p:par>
                          <p:cTn id="16" fill="hold" nodeType="afterGroup">
                            <p:stCondLst>
                              <p:cond delay="9500"/>
                            </p:stCondLst>
                            <p:childTnLst>
                              <p:par>
                                <p:cTn id="17" presetID="9" presetClass="entr" presetSubtype="0" fill="hold" grpId="0" nodeType="afterEffect">
                                  <p:stCondLst>
                                    <p:cond delay="4000"/>
                                  </p:stCondLst>
                                  <p:childTnLst>
                                    <p:set>
                                      <p:cBhvr>
                                        <p:cTn id="18" dur="1" fill="hold">
                                          <p:stCondLst>
                                            <p:cond delay="0"/>
                                          </p:stCondLst>
                                        </p:cTn>
                                        <p:tgtEl>
                                          <p:spTgt spid="26671"/>
                                        </p:tgtEl>
                                        <p:attrNameLst>
                                          <p:attrName>style.visibility</p:attrName>
                                        </p:attrNameLst>
                                      </p:cBhvr>
                                      <p:to>
                                        <p:strVal val="visible"/>
                                      </p:to>
                                    </p:set>
                                    <p:animEffect transition="in" filter="dissolve">
                                      <p:cBhvr>
                                        <p:cTn id="19" dur="500"/>
                                        <p:tgtEl>
                                          <p:spTgt spid="26671"/>
                                        </p:tgtEl>
                                      </p:cBhvr>
                                    </p:animEffect>
                                  </p:childTnLst>
                                </p:cTn>
                              </p:par>
                            </p:childTnLst>
                          </p:cTn>
                        </p:par>
                        <p:par>
                          <p:cTn id="20" fill="hold" nodeType="afterGroup">
                            <p:stCondLst>
                              <p:cond delay="14000"/>
                            </p:stCondLst>
                            <p:childTnLst>
                              <p:par>
                                <p:cTn id="21" presetID="9" presetClass="entr" presetSubtype="0" fill="hold" grpId="0" nodeType="afterEffect">
                                  <p:stCondLst>
                                    <p:cond delay="2000"/>
                                  </p:stCondLst>
                                  <p:childTnLst>
                                    <p:set>
                                      <p:cBhvr>
                                        <p:cTn id="22" dur="1" fill="hold">
                                          <p:stCondLst>
                                            <p:cond delay="0"/>
                                          </p:stCondLst>
                                        </p:cTn>
                                        <p:tgtEl>
                                          <p:spTgt spid="26682"/>
                                        </p:tgtEl>
                                        <p:attrNameLst>
                                          <p:attrName>style.visibility</p:attrName>
                                        </p:attrNameLst>
                                      </p:cBhvr>
                                      <p:to>
                                        <p:strVal val="visible"/>
                                      </p:to>
                                    </p:set>
                                    <p:animEffect transition="in" filter="dissolve">
                                      <p:cBhvr>
                                        <p:cTn id="23" dur="500"/>
                                        <p:tgtEl>
                                          <p:spTgt spid="26682"/>
                                        </p:tgtEl>
                                      </p:cBhvr>
                                    </p:animEffect>
                                  </p:childTnLst>
                                </p:cTn>
                              </p:par>
                            </p:childTnLst>
                          </p:cTn>
                        </p:par>
                        <p:par>
                          <p:cTn id="24" fill="hold" nodeType="afterGroup">
                            <p:stCondLst>
                              <p:cond delay="16500"/>
                            </p:stCondLst>
                            <p:childTnLst>
                              <p:par>
                                <p:cTn id="25" presetID="9" presetClass="entr" presetSubtype="0" fill="hold" grpId="0" nodeType="afterEffect">
                                  <p:stCondLst>
                                    <p:cond delay="2000"/>
                                  </p:stCondLst>
                                  <p:childTnLst>
                                    <p:set>
                                      <p:cBhvr>
                                        <p:cTn id="26" dur="1" fill="hold">
                                          <p:stCondLst>
                                            <p:cond delay="0"/>
                                          </p:stCondLst>
                                        </p:cTn>
                                        <p:tgtEl>
                                          <p:spTgt spid="26685"/>
                                        </p:tgtEl>
                                        <p:attrNameLst>
                                          <p:attrName>style.visibility</p:attrName>
                                        </p:attrNameLst>
                                      </p:cBhvr>
                                      <p:to>
                                        <p:strVal val="visible"/>
                                      </p:to>
                                    </p:set>
                                    <p:animEffect transition="in" filter="dissolve">
                                      <p:cBhvr>
                                        <p:cTn id="27" dur="500"/>
                                        <p:tgtEl>
                                          <p:spTgt spid="2668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blinds(horizontal)">
                                      <p:cBhvr>
                                        <p:cTn id="3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utoUpdateAnimBg="0"/>
      <p:bldP spid="26671" grpId="0" autoUpdateAnimBg="0"/>
      <p:bldP spid="26682" grpId="0" animBg="1"/>
      <p:bldP spid="26685" grpId="0" animBg="1"/>
      <p:bldP spid="6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838" y="662152"/>
            <a:ext cx="5436507" cy="6200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txBox="1">
            <a:spLocks noChangeArrowheads="1"/>
          </p:cNvSpPr>
          <p:nvPr/>
        </p:nvSpPr>
        <p:spPr>
          <a:xfrm>
            <a:off x="257279" y="1072849"/>
            <a:ext cx="3036862" cy="225694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36538" indent="-236538" algn="just"/>
            <a:r>
              <a:rPr lang="en-US" sz="2000" b="1" dirty="0" smtClean="0"/>
              <a:t>Variation of </a:t>
            </a:r>
            <a:r>
              <a:rPr lang="en-US" sz="2000" b="1" dirty="0" smtClean="0">
                <a:solidFill>
                  <a:srgbClr val="A13817"/>
                </a:solidFill>
              </a:rPr>
              <a:t>total stress [</a:t>
            </a:r>
            <a:r>
              <a:rPr lang="el-GR" sz="2000" b="1" dirty="0" smtClean="0">
                <a:solidFill>
                  <a:srgbClr val="FF0000"/>
                </a:solidFill>
                <a:cs typeface="Times New Roman" pitchFamily="18" charset="0"/>
              </a:rPr>
              <a:t>σ</a:t>
            </a:r>
            <a:r>
              <a:rPr lang="en-US" sz="2000" b="1" dirty="0" smtClean="0">
                <a:solidFill>
                  <a:srgbClr val="A13817"/>
                </a:solidFill>
                <a:cs typeface="Times New Roman" pitchFamily="18" charset="0"/>
              </a:rPr>
              <a:t>]</a:t>
            </a:r>
            <a:r>
              <a:rPr lang="en-US" sz="2000" b="1" dirty="0" smtClean="0">
                <a:solidFill>
                  <a:srgbClr val="A13817"/>
                </a:solidFill>
              </a:rPr>
              <a:t>, </a:t>
            </a:r>
            <a:r>
              <a:rPr lang="en-US" sz="2000" b="1" dirty="0" smtClean="0"/>
              <a:t>pore </a:t>
            </a:r>
            <a:r>
              <a:rPr lang="en-US" sz="2000" b="1" dirty="0" smtClean="0">
                <a:solidFill>
                  <a:srgbClr val="1C31FC"/>
                </a:solidFill>
              </a:rPr>
              <a:t>water pressure [</a:t>
            </a:r>
            <a:r>
              <a:rPr lang="en-US" sz="2000" b="1" i="1" dirty="0" smtClean="0">
                <a:solidFill>
                  <a:srgbClr val="1C31FC"/>
                </a:solidFill>
              </a:rPr>
              <a:t>u</a:t>
            </a:r>
            <a:r>
              <a:rPr lang="en-US" sz="2000" b="1" dirty="0" smtClean="0">
                <a:solidFill>
                  <a:srgbClr val="1C31FC"/>
                </a:solidFill>
              </a:rPr>
              <a:t>]</a:t>
            </a:r>
            <a:r>
              <a:rPr lang="en-US" sz="2000" b="1" i="1" dirty="0" smtClean="0"/>
              <a:t>,</a:t>
            </a:r>
            <a:r>
              <a:rPr lang="en-US" sz="2000" b="1" dirty="0" smtClean="0">
                <a:solidFill>
                  <a:srgbClr val="1C31FC"/>
                </a:solidFill>
              </a:rPr>
              <a:t> </a:t>
            </a:r>
            <a:r>
              <a:rPr lang="en-US" sz="2000" b="1" dirty="0" smtClean="0"/>
              <a:t>and </a:t>
            </a:r>
            <a:r>
              <a:rPr lang="en-US" sz="2000" b="1" dirty="0" smtClean="0">
                <a:solidFill>
                  <a:srgbClr val="A50021"/>
                </a:solidFill>
              </a:rPr>
              <a:t>effective stress [</a:t>
            </a:r>
            <a:r>
              <a:rPr lang="el-GR" sz="2000" b="1" dirty="0" smtClean="0">
                <a:solidFill>
                  <a:srgbClr val="FF0000"/>
                </a:solidFill>
                <a:cs typeface="Times New Roman" pitchFamily="18" charset="0"/>
              </a:rPr>
              <a:t>σ</a:t>
            </a:r>
            <a:r>
              <a:rPr lang="en-US" sz="2000" b="1" dirty="0" smtClean="0">
                <a:solidFill>
                  <a:srgbClr val="FF0000"/>
                </a:solidFill>
                <a:cs typeface="Times New Roman" pitchFamily="18" charset="0"/>
              </a:rPr>
              <a:t>′</a:t>
            </a:r>
            <a:r>
              <a:rPr lang="en-US" sz="2000" b="1" dirty="0" smtClean="0">
                <a:solidFill>
                  <a:srgbClr val="A50021"/>
                </a:solidFill>
                <a:cs typeface="Times New Roman" pitchFamily="18" charset="0"/>
              </a:rPr>
              <a:t>] </a:t>
            </a:r>
            <a:r>
              <a:rPr lang="en-US" sz="2000" b="1" dirty="0" smtClean="0"/>
              <a:t>in a clay layer drained at top and bottom as </a:t>
            </a:r>
            <a:r>
              <a:rPr lang="en-US" sz="2000" b="1" dirty="0"/>
              <a:t>a</a:t>
            </a:r>
            <a:r>
              <a:rPr lang="en-US" sz="2000" b="1" dirty="0" smtClean="0"/>
              <a:t> result of an added stress, </a:t>
            </a:r>
            <a:r>
              <a:rPr lang="el-GR" sz="2000" b="1" dirty="0" smtClean="0">
                <a:solidFill>
                  <a:srgbClr val="FF0000"/>
                </a:solidFill>
                <a:cs typeface="Times New Roman" pitchFamily="18" charset="0"/>
              </a:rPr>
              <a:t>Δσ</a:t>
            </a:r>
            <a:r>
              <a:rPr lang="en-US" sz="2000" b="1" dirty="0" smtClean="0">
                <a:solidFill>
                  <a:srgbClr val="00B050"/>
                </a:solidFill>
                <a:cs typeface="Times New Roman" pitchFamily="18" charset="0"/>
              </a:rPr>
              <a:t>.</a:t>
            </a:r>
            <a:endParaRPr lang="el-GR" sz="2000" b="1" dirty="0">
              <a:solidFill>
                <a:srgbClr val="00B050"/>
              </a:solidFill>
              <a:cs typeface="Times New Roman" pitchFamily="18" charset="0"/>
            </a:endParaRPr>
          </a:p>
        </p:txBody>
      </p:sp>
      <p:sp>
        <p:nvSpPr>
          <p:cNvPr id="10" name="Text Box 27"/>
          <p:cNvSpPr txBox="1">
            <a:spLocks noChangeArrowheads="1"/>
          </p:cNvSpPr>
          <p:nvPr/>
        </p:nvSpPr>
        <p:spPr bwMode="auto">
          <a:xfrm>
            <a:off x="191620" y="199046"/>
            <a:ext cx="4490739" cy="867930"/>
          </a:xfrm>
          <a:prstGeom prst="rect">
            <a:avLst/>
          </a:prstGeom>
          <a:noFill/>
          <a:extLst/>
        </p:spPr>
        <p:txBody>
          <a:bodyPr vert="horz" wrap="square" lIns="91440" tIns="45720" rIns="91440" bIns="45720" rtlCol="0">
            <a:spAutoFit/>
          </a:bodyPr>
          <a:lstStyle>
            <a:defPPr>
              <a:defRPr lang="en-US"/>
            </a:defPPr>
            <a:lvl1pPr indent="0">
              <a:lnSpc>
                <a:spcPct val="90000"/>
              </a:lnSpc>
              <a:spcBef>
                <a:spcPts val="750"/>
              </a:spcBef>
              <a:buFont typeface="Arial" panose="020B0604020202020204" pitchFamily="34" charset="0"/>
              <a:buNone/>
              <a:defRPr sz="2800" b="1" u="sng">
                <a:solidFill>
                  <a:srgbClr val="C00000"/>
                </a:solidFill>
              </a:defRPr>
            </a:lvl1pPr>
            <a:lvl2pPr marL="342900" indent="0" algn="ctr" defTabSz="685800">
              <a:lnSpc>
                <a:spcPct val="90000"/>
              </a:lnSpc>
              <a:spcBef>
                <a:spcPts val="375"/>
              </a:spcBef>
              <a:buFont typeface="Arial" panose="020B0604020202020204" pitchFamily="34" charset="0"/>
              <a:buNone/>
              <a:defRPr sz="1500"/>
            </a:lvl2pPr>
            <a:lvl3pPr marL="685800" indent="0" algn="ctr" defTabSz="685800">
              <a:lnSpc>
                <a:spcPct val="90000"/>
              </a:lnSpc>
              <a:spcBef>
                <a:spcPts val="375"/>
              </a:spcBef>
              <a:buFont typeface="Arial" panose="020B0604020202020204" pitchFamily="34" charset="0"/>
              <a:buNone/>
              <a:defRPr sz="1350"/>
            </a:lvl3pPr>
            <a:lvl4pPr marL="1028700" indent="0" algn="ctr" defTabSz="685800">
              <a:lnSpc>
                <a:spcPct val="90000"/>
              </a:lnSpc>
              <a:spcBef>
                <a:spcPts val="375"/>
              </a:spcBef>
              <a:buFont typeface="Arial" panose="020B0604020202020204" pitchFamily="34" charset="0"/>
              <a:buNone/>
              <a:defRPr sz="1200"/>
            </a:lvl4pPr>
            <a:lvl5pPr marL="1371600" indent="0" algn="ctr" defTabSz="685800">
              <a:lnSpc>
                <a:spcPct val="90000"/>
              </a:lnSpc>
              <a:spcBef>
                <a:spcPts val="375"/>
              </a:spcBef>
              <a:buFont typeface="Arial" panose="020B0604020202020204" pitchFamily="34" charset="0"/>
              <a:buNone/>
              <a:defRPr sz="1200"/>
            </a:lvl5pPr>
            <a:lvl6pPr marL="1714500" indent="0" algn="ctr" defTabSz="685800">
              <a:lnSpc>
                <a:spcPct val="90000"/>
              </a:lnSpc>
              <a:spcBef>
                <a:spcPts val="375"/>
              </a:spcBef>
              <a:buFont typeface="Arial" panose="020B0604020202020204" pitchFamily="34" charset="0"/>
              <a:buNone/>
              <a:defRPr sz="1200"/>
            </a:lvl6pPr>
            <a:lvl7pPr marL="2057400" indent="0" algn="ctr" defTabSz="685800">
              <a:lnSpc>
                <a:spcPct val="90000"/>
              </a:lnSpc>
              <a:spcBef>
                <a:spcPts val="375"/>
              </a:spcBef>
              <a:buFont typeface="Arial" panose="020B0604020202020204" pitchFamily="34" charset="0"/>
              <a:buNone/>
              <a:defRPr sz="1200"/>
            </a:lvl7pPr>
            <a:lvl8pPr marL="2400300" indent="0" algn="ctr" defTabSz="685800">
              <a:lnSpc>
                <a:spcPct val="90000"/>
              </a:lnSpc>
              <a:spcBef>
                <a:spcPts val="375"/>
              </a:spcBef>
              <a:buFont typeface="Arial" panose="020B0604020202020204" pitchFamily="34" charset="0"/>
              <a:buNone/>
              <a:defRPr sz="1200"/>
            </a:lvl8pPr>
            <a:lvl9pPr marL="2743200" indent="0" algn="ctr" defTabSz="685800">
              <a:lnSpc>
                <a:spcPct val="90000"/>
              </a:lnSpc>
              <a:spcBef>
                <a:spcPts val="375"/>
              </a:spcBef>
              <a:buFont typeface="Arial" panose="020B0604020202020204" pitchFamily="34" charset="0"/>
              <a:buNone/>
              <a:defRPr sz="1200"/>
            </a:lvl9pPr>
          </a:lstStyle>
          <a:p>
            <a:r>
              <a:rPr lang="en-US" dirty="0"/>
              <a:t>Short-term and long-term </a:t>
            </a:r>
            <a:r>
              <a:rPr lang="en-US" dirty="0" smtClean="0"/>
              <a:t>stresses </a:t>
            </a:r>
            <a:r>
              <a:rPr lang="en-US" dirty="0"/>
              <a:t>(cont.)</a:t>
            </a:r>
            <a:r>
              <a:rPr lang="en-US" dirty="0" smtClean="0"/>
              <a:t> </a:t>
            </a:r>
            <a:endParaRPr lang="en-GB" dirty="0"/>
          </a:p>
        </p:txBody>
      </p:sp>
      <p:sp>
        <p:nvSpPr>
          <p:cNvPr id="2" name="TextBox 1"/>
          <p:cNvSpPr txBox="1"/>
          <p:nvPr/>
        </p:nvSpPr>
        <p:spPr>
          <a:xfrm>
            <a:off x="268010" y="3326515"/>
            <a:ext cx="1465728" cy="523220"/>
          </a:xfrm>
          <a:prstGeom prst="rect">
            <a:avLst/>
          </a:prstGeom>
          <a:noFill/>
        </p:spPr>
        <p:txBody>
          <a:bodyPr wrap="square" rtlCol="0">
            <a:spAutoFit/>
          </a:bodyPr>
          <a:lstStyle/>
          <a:p>
            <a:r>
              <a:rPr lang="en-US" sz="2800" b="1" u="sng" dirty="0" smtClean="0"/>
              <a:t>Remark:</a:t>
            </a:r>
            <a:endParaRPr lang="en-US" sz="2800" b="1" u="sng" dirty="0"/>
          </a:p>
        </p:txBody>
      </p:sp>
      <p:sp>
        <p:nvSpPr>
          <p:cNvPr id="3" name="TextBox 2"/>
          <p:cNvSpPr txBox="1"/>
          <p:nvPr/>
        </p:nvSpPr>
        <p:spPr>
          <a:xfrm>
            <a:off x="257278" y="3723607"/>
            <a:ext cx="3226901" cy="3170099"/>
          </a:xfrm>
          <a:prstGeom prst="rect">
            <a:avLst/>
          </a:prstGeom>
          <a:noFill/>
        </p:spPr>
        <p:txBody>
          <a:bodyPr wrap="square" rtlCol="0">
            <a:spAutoFit/>
          </a:bodyPr>
          <a:lstStyle/>
          <a:p>
            <a:pPr algn="just"/>
            <a:r>
              <a:rPr lang="en-US" sz="2000" b="1" dirty="0" smtClean="0">
                <a:solidFill>
                  <a:srgbClr val="FF0000"/>
                </a:solidFill>
              </a:rPr>
              <a:t>If an additional load is applied, the cycle just described will be repeated and further settlement will develop.</a:t>
            </a:r>
          </a:p>
          <a:p>
            <a:pPr algn="just"/>
            <a:endParaRPr lang="en-US" sz="2000" b="1" dirty="0">
              <a:solidFill>
                <a:srgbClr val="FF0000"/>
              </a:solidFill>
            </a:endParaRPr>
          </a:p>
          <a:p>
            <a:pPr algn="just"/>
            <a:r>
              <a:rPr lang="en-US" sz="2000" b="1" dirty="0" smtClean="0">
                <a:solidFill>
                  <a:srgbClr val="FF0000"/>
                </a:solidFill>
              </a:rPr>
              <a:t>This is noticed in the consolidation test where for each load increment we get a </a:t>
            </a:r>
            <a:r>
              <a:rPr lang="en-US" sz="2000" b="1" dirty="0" smtClean="0">
                <a:solidFill>
                  <a:srgbClr val="00B050"/>
                </a:solidFill>
              </a:rPr>
              <a:t>t vs. e </a:t>
            </a:r>
            <a:r>
              <a:rPr lang="en-US" sz="2000" b="1" dirty="0" smtClean="0">
                <a:solidFill>
                  <a:srgbClr val="FF0000"/>
                </a:solidFill>
              </a:rPr>
              <a:t>curve.</a:t>
            </a:r>
            <a:endParaRPr lang="en-US" sz="2000" b="1" dirty="0">
              <a:solidFill>
                <a:srgbClr val="FF0000"/>
              </a:solidFill>
            </a:endParaRPr>
          </a:p>
        </p:txBody>
      </p:sp>
    </p:spTree>
    <p:extLst>
      <p:ext uri="{BB962C8B-B14F-4D97-AF65-F5344CB8AC3E}">
        <p14:creationId xmlns:p14="http://schemas.microsoft.com/office/powerpoint/2010/main" val="23686688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3" name="Text Box 5"/>
          <p:cNvSpPr txBox="1">
            <a:spLocks noChangeArrowheads="1"/>
          </p:cNvSpPr>
          <p:nvPr/>
        </p:nvSpPr>
        <p:spPr bwMode="auto">
          <a:xfrm>
            <a:off x="194594" y="642558"/>
            <a:ext cx="8166100" cy="447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71475" indent="-371475">
              <a:defRPr>
                <a:solidFill>
                  <a:schemeClr val="tx1"/>
                </a:solidFill>
                <a:latin typeface="Arial" panose="020B0604020202020204" pitchFamily="34" charset="0"/>
                <a:cs typeface="Arial" panose="020B0604020202020204" pitchFamily="34" charset="0"/>
              </a:defRPr>
            </a:lvl1pPr>
            <a:lvl2pPr marL="828675" indent="-371475">
              <a:defRPr>
                <a:solidFill>
                  <a:schemeClr val="tx1"/>
                </a:solidFill>
                <a:latin typeface="Arial" panose="020B0604020202020204" pitchFamily="34" charset="0"/>
                <a:cs typeface="Arial" panose="020B0604020202020204" pitchFamily="34" charset="0"/>
              </a:defRPr>
            </a:lvl2pPr>
            <a:lvl3pPr marL="1285875" indent="-371475">
              <a:defRPr>
                <a:solidFill>
                  <a:schemeClr val="tx1"/>
                </a:solidFill>
                <a:latin typeface="Arial" panose="020B0604020202020204" pitchFamily="34" charset="0"/>
                <a:cs typeface="Arial" panose="020B0604020202020204" pitchFamily="34" charset="0"/>
              </a:defRPr>
            </a:lvl3pPr>
            <a:lvl4pPr marL="1743075" indent="-371475">
              <a:defRPr>
                <a:solidFill>
                  <a:schemeClr val="tx1"/>
                </a:solidFill>
                <a:latin typeface="Arial" panose="020B0604020202020204" pitchFamily="34" charset="0"/>
                <a:cs typeface="Arial" panose="020B0604020202020204" pitchFamily="34" charset="0"/>
              </a:defRPr>
            </a:lvl4pPr>
            <a:lvl5pPr marL="2200275" indent="-371475">
              <a:defRPr>
                <a:solidFill>
                  <a:schemeClr val="tx1"/>
                </a:solidFill>
                <a:latin typeface="Arial" panose="020B0604020202020204" pitchFamily="34" charset="0"/>
                <a:cs typeface="Arial" panose="020B0604020202020204" pitchFamily="34" charset="0"/>
              </a:defRPr>
            </a:lvl5pPr>
            <a:lvl6pPr marL="2657475" indent="-3714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114675" indent="-3714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71875" indent="-3714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29075" indent="-3714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just"/>
            <a:r>
              <a:rPr lang="en-US" sz="2400" b="1" dirty="0">
                <a:latin typeface="+mn-lt"/>
                <a:cs typeface="Times New Roman" panose="02020603050405020304" pitchFamily="18" charset="0"/>
              </a:rPr>
              <a:t>The figure </a:t>
            </a:r>
            <a:r>
              <a:rPr lang="en-US" sz="2400" b="1" dirty="0" smtClean="0">
                <a:latin typeface="+mn-lt"/>
                <a:cs typeface="Times New Roman" panose="02020603050405020304" pitchFamily="18" charset="0"/>
              </a:rPr>
              <a:t>below shows </a:t>
            </a:r>
            <a:r>
              <a:rPr lang="en-US" sz="2400" b="1" dirty="0">
                <a:latin typeface="+mn-lt"/>
                <a:cs typeface="Times New Roman" panose="02020603050405020304" pitchFamily="18" charset="0"/>
              </a:rPr>
              <a:t>how an extensive layer of fill will be placed on a certain site. </a:t>
            </a:r>
          </a:p>
          <a:p>
            <a:pPr algn="just"/>
            <a:r>
              <a:rPr lang="en-US" sz="2400" b="1" dirty="0">
                <a:latin typeface="+mn-lt"/>
                <a:cs typeface="Times New Roman" panose="02020603050405020304" pitchFamily="18" charset="0"/>
              </a:rPr>
              <a:t>The unit weights are:</a:t>
            </a:r>
          </a:p>
          <a:p>
            <a:pPr lvl="1" algn="just"/>
            <a:r>
              <a:rPr lang="en-US" sz="2400" b="1" dirty="0" smtClean="0">
                <a:solidFill>
                  <a:srgbClr val="FF0000"/>
                </a:solidFill>
                <a:latin typeface="+mn-lt"/>
                <a:cs typeface="Times New Roman" panose="02020603050405020304" pitchFamily="18" charset="0"/>
              </a:rPr>
              <a:t>Clay </a:t>
            </a:r>
            <a:r>
              <a:rPr lang="en-US" sz="2400" b="1" dirty="0">
                <a:solidFill>
                  <a:srgbClr val="FF0000"/>
                </a:solidFill>
                <a:latin typeface="+mn-lt"/>
                <a:cs typeface="Times New Roman" panose="02020603050405020304" pitchFamily="18" charset="0"/>
              </a:rPr>
              <a:t>and sand = </a:t>
            </a:r>
            <a:r>
              <a:rPr lang="en-US" sz="2400" b="1" dirty="0" smtClean="0">
                <a:solidFill>
                  <a:srgbClr val="FF0000"/>
                </a:solidFill>
                <a:latin typeface="+mn-lt"/>
                <a:cs typeface="Times New Roman" panose="02020603050405020304" pitchFamily="18" charset="0"/>
              </a:rPr>
              <a:t>20 </a:t>
            </a:r>
            <a:r>
              <a:rPr lang="en-US" sz="2400" b="1" dirty="0" err="1" smtClean="0">
                <a:solidFill>
                  <a:srgbClr val="FF0000"/>
                </a:solidFill>
                <a:latin typeface="+mn-lt"/>
                <a:cs typeface="Times New Roman" panose="02020603050405020304" pitchFamily="18" charset="0"/>
              </a:rPr>
              <a:t>kN</a:t>
            </a:r>
            <a:r>
              <a:rPr lang="en-US" sz="2400" b="1" dirty="0" smtClean="0">
                <a:solidFill>
                  <a:srgbClr val="FF0000"/>
                </a:solidFill>
                <a:latin typeface="+mn-lt"/>
                <a:cs typeface="Times New Roman" panose="02020603050405020304" pitchFamily="18" charset="0"/>
              </a:rPr>
              <a:t>/m³</a:t>
            </a:r>
            <a:endParaRPr lang="en-US" sz="2400" b="1" dirty="0">
              <a:solidFill>
                <a:srgbClr val="FF0000"/>
              </a:solidFill>
              <a:latin typeface="+mn-lt"/>
              <a:cs typeface="Times New Roman" panose="02020603050405020304" pitchFamily="18" charset="0"/>
            </a:endParaRPr>
          </a:p>
          <a:p>
            <a:pPr lvl="1" algn="just"/>
            <a:r>
              <a:rPr lang="en-US" sz="2400" b="1" dirty="0" smtClean="0">
                <a:solidFill>
                  <a:srgbClr val="FF0000"/>
                </a:solidFill>
                <a:latin typeface="+mn-lt"/>
                <a:cs typeface="Times New Roman" panose="02020603050405020304" pitchFamily="18" charset="0"/>
              </a:rPr>
              <a:t>Rolled </a:t>
            </a:r>
            <a:r>
              <a:rPr lang="en-US" sz="2400" b="1" dirty="0">
                <a:solidFill>
                  <a:srgbClr val="FF0000"/>
                </a:solidFill>
                <a:latin typeface="+mn-lt"/>
                <a:cs typeface="Times New Roman" panose="02020603050405020304" pitchFamily="18" charset="0"/>
              </a:rPr>
              <a:t>fill </a:t>
            </a:r>
            <a:r>
              <a:rPr lang="en-US" sz="2400" b="1" dirty="0" smtClean="0">
                <a:solidFill>
                  <a:srgbClr val="FF0000"/>
                </a:solidFill>
                <a:latin typeface="+mn-lt"/>
                <a:cs typeface="Times New Roman" panose="02020603050405020304" pitchFamily="18" charset="0"/>
              </a:rPr>
              <a:t>=18 </a:t>
            </a:r>
            <a:r>
              <a:rPr lang="en-US" sz="2400" b="1" dirty="0" err="1" smtClean="0">
                <a:solidFill>
                  <a:srgbClr val="FF0000"/>
                </a:solidFill>
                <a:latin typeface="+mn-lt"/>
                <a:cs typeface="Times New Roman" panose="02020603050405020304" pitchFamily="18" charset="0"/>
              </a:rPr>
              <a:t>kN</a:t>
            </a:r>
            <a:r>
              <a:rPr lang="en-US" sz="2400" b="1" dirty="0" smtClean="0">
                <a:solidFill>
                  <a:srgbClr val="FF0000"/>
                </a:solidFill>
                <a:latin typeface="+mn-lt"/>
                <a:cs typeface="Times New Roman" panose="02020603050405020304" pitchFamily="18" charset="0"/>
              </a:rPr>
              <a:t>/m³</a:t>
            </a:r>
            <a:endParaRPr lang="en-US" sz="2400" b="1" dirty="0">
              <a:solidFill>
                <a:srgbClr val="FF0000"/>
              </a:solidFill>
              <a:latin typeface="+mn-lt"/>
              <a:cs typeface="Times New Roman" panose="02020603050405020304" pitchFamily="18" charset="0"/>
            </a:endParaRPr>
          </a:p>
          <a:p>
            <a:pPr lvl="1" algn="just"/>
            <a:r>
              <a:rPr lang="en-US" sz="2400" b="1" dirty="0">
                <a:solidFill>
                  <a:srgbClr val="FF0000"/>
                </a:solidFill>
                <a:latin typeface="+mn-lt"/>
                <a:cs typeface="Times New Roman" panose="02020603050405020304" pitchFamily="18" charset="0"/>
              </a:rPr>
              <a:t>W</a:t>
            </a:r>
            <a:r>
              <a:rPr lang="en-US" sz="2400" b="1" dirty="0" smtClean="0">
                <a:solidFill>
                  <a:srgbClr val="FF0000"/>
                </a:solidFill>
                <a:latin typeface="+mn-lt"/>
                <a:cs typeface="Times New Roman" panose="02020603050405020304" pitchFamily="18" charset="0"/>
              </a:rPr>
              <a:t>ater </a:t>
            </a:r>
            <a:r>
              <a:rPr lang="en-US" sz="2400" b="1" dirty="0">
                <a:solidFill>
                  <a:srgbClr val="FF0000"/>
                </a:solidFill>
                <a:latin typeface="+mn-lt"/>
                <a:cs typeface="Times New Roman" panose="02020603050405020304" pitchFamily="18" charset="0"/>
              </a:rPr>
              <a:t>= 10 </a:t>
            </a:r>
            <a:r>
              <a:rPr lang="en-US" sz="2400" b="1" dirty="0" err="1" smtClean="0">
                <a:solidFill>
                  <a:srgbClr val="FF0000"/>
                </a:solidFill>
                <a:latin typeface="+mn-lt"/>
                <a:cs typeface="Times New Roman" panose="02020603050405020304" pitchFamily="18" charset="0"/>
              </a:rPr>
              <a:t>kN</a:t>
            </a:r>
            <a:r>
              <a:rPr lang="en-US" sz="2400" b="1" dirty="0" smtClean="0">
                <a:solidFill>
                  <a:srgbClr val="FF0000"/>
                </a:solidFill>
                <a:latin typeface="+mn-lt"/>
                <a:cs typeface="Times New Roman" panose="02020603050405020304" pitchFamily="18" charset="0"/>
              </a:rPr>
              <a:t>/m³</a:t>
            </a:r>
          </a:p>
          <a:p>
            <a:pPr marL="0" indent="0" algn="just">
              <a:spcBef>
                <a:spcPts val="600"/>
              </a:spcBef>
            </a:pPr>
            <a:r>
              <a:rPr lang="en-US" sz="2400" b="1" dirty="0" smtClean="0">
                <a:latin typeface="+mn-lt"/>
                <a:cs typeface="Times New Roman" panose="02020603050405020304" pitchFamily="18" charset="0"/>
              </a:rPr>
              <a:t>Calculate </a:t>
            </a:r>
            <a:r>
              <a:rPr lang="en-US" sz="2400" b="1" dirty="0">
                <a:latin typeface="+mn-lt"/>
                <a:cs typeface="Times New Roman" panose="02020603050405020304" pitchFamily="18" charset="0"/>
              </a:rPr>
              <a:t>the </a:t>
            </a:r>
            <a:r>
              <a:rPr lang="en-US" sz="2400" b="1" dirty="0">
                <a:solidFill>
                  <a:srgbClr val="FF0000"/>
                </a:solidFill>
                <a:latin typeface="+mn-lt"/>
                <a:cs typeface="Times New Roman" panose="02020603050405020304" pitchFamily="18" charset="0"/>
              </a:rPr>
              <a:t>total</a:t>
            </a:r>
            <a:r>
              <a:rPr lang="en-US" sz="2400" b="1" dirty="0">
                <a:latin typeface="+mn-lt"/>
                <a:cs typeface="Times New Roman" panose="02020603050405020304" pitchFamily="18" charset="0"/>
              </a:rPr>
              <a:t> and </a:t>
            </a:r>
            <a:r>
              <a:rPr lang="en-US" sz="2400" b="1" dirty="0">
                <a:solidFill>
                  <a:srgbClr val="FF0000"/>
                </a:solidFill>
                <a:latin typeface="+mn-lt"/>
                <a:cs typeface="Times New Roman" panose="02020603050405020304" pitchFamily="18" charset="0"/>
              </a:rPr>
              <a:t>effective</a:t>
            </a:r>
            <a:r>
              <a:rPr lang="en-US" sz="2400" b="1" dirty="0">
                <a:latin typeface="+mn-lt"/>
                <a:cs typeface="Times New Roman" panose="02020603050405020304" pitchFamily="18" charset="0"/>
              </a:rPr>
              <a:t> stress at the </a:t>
            </a:r>
            <a:r>
              <a:rPr lang="en-US" sz="2400" b="1" dirty="0">
                <a:solidFill>
                  <a:srgbClr val="7030A0"/>
                </a:solidFill>
                <a:latin typeface="+mn-lt"/>
                <a:cs typeface="Times New Roman" panose="02020603050405020304" pitchFamily="18" charset="0"/>
              </a:rPr>
              <a:t>mid-depth</a:t>
            </a:r>
            <a:r>
              <a:rPr lang="en-US" sz="2400" b="1" dirty="0">
                <a:latin typeface="+mn-lt"/>
                <a:cs typeface="Times New Roman" panose="02020603050405020304" pitchFamily="18" charset="0"/>
              </a:rPr>
              <a:t> of the </a:t>
            </a:r>
            <a:r>
              <a:rPr lang="en-US" sz="2400" b="1" dirty="0">
                <a:solidFill>
                  <a:srgbClr val="7030A0"/>
                </a:solidFill>
                <a:latin typeface="+mn-lt"/>
                <a:cs typeface="Times New Roman" panose="02020603050405020304" pitchFamily="18" charset="0"/>
              </a:rPr>
              <a:t>sand</a:t>
            </a:r>
            <a:r>
              <a:rPr lang="en-US" sz="2400" b="1" dirty="0">
                <a:latin typeface="+mn-lt"/>
                <a:cs typeface="Times New Roman" panose="02020603050405020304" pitchFamily="18" charset="0"/>
              </a:rPr>
              <a:t> and the mid-depth of the </a:t>
            </a:r>
            <a:r>
              <a:rPr lang="en-US" sz="2400" b="1" dirty="0">
                <a:solidFill>
                  <a:srgbClr val="7030A0"/>
                </a:solidFill>
                <a:latin typeface="+mn-lt"/>
                <a:cs typeface="Times New Roman" panose="02020603050405020304" pitchFamily="18" charset="0"/>
              </a:rPr>
              <a:t>clay</a:t>
            </a:r>
            <a:r>
              <a:rPr lang="en-US" sz="2400" b="1" dirty="0">
                <a:latin typeface="+mn-lt"/>
                <a:cs typeface="Times New Roman" panose="02020603050405020304" pitchFamily="18" charset="0"/>
              </a:rPr>
              <a:t> for the following conditions:</a:t>
            </a:r>
            <a:endParaRPr lang="en-US" sz="2400" b="1" dirty="0">
              <a:latin typeface="+mn-lt"/>
              <a:cs typeface="Times New Roman" panose="02020603050405020304" pitchFamily="18" charset="0"/>
              <a:hlinkClick r:id="" action="ppaction://noaction"/>
            </a:endParaRPr>
          </a:p>
          <a:p>
            <a:pPr algn="just"/>
            <a:r>
              <a:rPr lang="en-US" sz="2400" b="1" dirty="0" smtClean="0">
                <a:solidFill>
                  <a:schemeClr val="accent3">
                    <a:lumMod val="75000"/>
                  </a:schemeClr>
                </a:solidFill>
                <a:latin typeface="+mn-lt"/>
                <a:cs typeface="Times New Roman" panose="02020603050405020304" pitchFamily="18" charset="0"/>
              </a:rPr>
              <a:t> (</a:t>
            </a:r>
            <a:r>
              <a:rPr lang="en-US" sz="2400" b="1" dirty="0" err="1">
                <a:solidFill>
                  <a:schemeClr val="accent3">
                    <a:lumMod val="75000"/>
                  </a:schemeClr>
                </a:solidFill>
                <a:latin typeface="+mn-lt"/>
                <a:cs typeface="Times New Roman" panose="02020603050405020304" pitchFamily="18" charset="0"/>
              </a:rPr>
              <a:t>i</a:t>
            </a:r>
            <a:r>
              <a:rPr lang="en-US" sz="2400" b="1" dirty="0">
                <a:solidFill>
                  <a:schemeClr val="accent3">
                    <a:lumMod val="75000"/>
                  </a:schemeClr>
                </a:solidFill>
                <a:latin typeface="+mn-lt"/>
                <a:cs typeface="Times New Roman" panose="02020603050405020304" pitchFamily="18" charset="0"/>
              </a:rPr>
              <a:t>) </a:t>
            </a:r>
            <a:r>
              <a:rPr lang="en-US" sz="2000" b="1" dirty="0">
                <a:latin typeface="+mn-lt"/>
                <a:cs typeface="Times New Roman" panose="02020603050405020304" pitchFamily="18" charset="0"/>
              </a:rPr>
              <a:t>Initially, before construction</a:t>
            </a:r>
          </a:p>
          <a:p>
            <a:pPr algn="just"/>
            <a:r>
              <a:rPr lang="en-US" sz="2000" b="1" dirty="0">
                <a:solidFill>
                  <a:schemeClr val="accent3">
                    <a:lumMod val="75000"/>
                  </a:schemeClr>
                </a:solidFill>
                <a:latin typeface="+mn-lt"/>
                <a:cs typeface="Times New Roman" panose="02020603050405020304" pitchFamily="18" charset="0"/>
              </a:rPr>
              <a:t>(ii) </a:t>
            </a:r>
            <a:r>
              <a:rPr lang="en-US" sz="2000" b="1" dirty="0">
                <a:latin typeface="+mn-lt"/>
                <a:cs typeface="Times New Roman" panose="02020603050405020304" pitchFamily="18" charset="0"/>
              </a:rPr>
              <a:t>Immediately after construction</a:t>
            </a:r>
          </a:p>
          <a:p>
            <a:pPr algn="just"/>
            <a:r>
              <a:rPr lang="en-US" sz="2000" b="1" dirty="0">
                <a:solidFill>
                  <a:schemeClr val="accent3">
                    <a:lumMod val="75000"/>
                  </a:schemeClr>
                </a:solidFill>
                <a:latin typeface="+mn-lt"/>
                <a:cs typeface="Times New Roman" panose="02020603050405020304" pitchFamily="18" charset="0"/>
              </a:rPr>
              <a:t>(iii) </a:t>
            </a:r>
            <a:r>
              <a:rPr lang="en-US" sz="2000" b="1" dirty="0">
                <a:latin typeface="+mn-lt"/>
                <a:cs typeface="Times New Roman" panose="02020603050405020304" pitchFamily="18" charset="0"/>
              </a:rPr>
              <a:t>Many years after </a:t>
            </a:r>
            <a:r>
              <a:rPr lang="en-US" sz="2000" b="1" dirty="0" smtClean="0">
                <a:latin typeface="+mn-lt"/>
                <a:cs typeface="Times New Roman" panose="02020603050405020304" pitchFamily="18" charset="0"/>
              </a:rPr>
              <a:t>construction</a:t>
            </a:r>
            <a:endParaRPr lang="en-US" sz="2000" b="1" dirty="0">
              <a:latin typeface="+mn-lt"/>
              <a:cs typeface="Times New Roman" panose="02020603050405020304" pitchFamily="18" charset="0"/>
            </a:endParaRPr>
          </a:p>
        </p:txBody>
      </p:sp>
      <p:pic>
        <p:nvPicPr>
          <p:cNvPr id="135176" name="Picture 8"/>
          <p:cNvPicPr>
            <a:picLocks noChangeAspect="1" noChangeArrowheads="1"/>
          </p:cNvPicPr>
          <p:nvPr/>
        </p:nvPicPr>
        <p:blipFill rotWithShape="1">
          <a:blip r:embed="rId3" cstate="print">
            <a:lum contrast="40000"/>
            <a:extLst>
              <a:ext uri="{28A0092B-C50C-407E-A947-70E740481C1C}">
                <a14:useLocalDpi xmlns:a14="http://schemas.microsoft.com/office/drawing/2010/main" val="0"/>
              </a:ext>
            </a:extLst>
          </a:blip>
          <a:srcRect b="7449"/>
          <a:stretch/>
        </p:blipFill>
        <p:spPr bwMode="auto">
          <a:xfrm>
            <a:off x="4502705" y="4259783"/>
            <a:ext cx="4378036" cy="2301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94594" y="180893"/>
            <a:ext cx="1451038" cy="461665"/>
          </a:xfrm>
          <a:prstGeom prst="rect">
            <a:avLst/>
          </a:prstGeom>
        </p:spPr>
        <p:txBody>
          <a:bodyPr wrap="none">
            <a:spAutoFit/>
          </a:bodyPr>
          <a:lstStyle/>
          <a:p>
            <a:r>
              <a:rPr lang="en-US" sz="2400" b="1" u="sng" dirty="0" smtClean="0">
                <a:solidFill>
                  <a:srgbClr val="1C31FC"/>
                </a:solidFill>
                <a:latin typeface="Arial" panose="020B0604020202020204" pitchFamily="34" charset="0"/>
                <a:cs typeface="Arial" panose="020B0604020202020204" pitchFamily="34" charset="0"/>
              </a:rPr>
              <a:t>Example</a:t>
            </a:r>
            <a:endParaRPr lang="en-US" sz="2400" u="sng" dirty="0">
              <a:solidFill>
                <a:srgbClr val="1C31FC"/>
              </a:solidFill>
              <a:latin typeface="Arial" panose="020B0604020202020204" pitchFamily="34" charset="0"/>
              <a:cs typeface="Arial" panose="020B0604020202020204" pitchFamily="34" charset="0"/>
            </a:endParaRPr>
          </a:p>
        </p:txBody>
      </p:sp>
      <p:sp>
        <p:nvSpPr>
          <p:cNvPr id="4" name="Rectangle 3"/>
          <p:cNvSpPr/>
          <p:nvPr/>
        </p:nvSpPr>
        <p:spPr>
          <a:xfrm>
            <a:off x="5056909" y="6342258"/>
            <a:ext cx="474902" cy="137160"/>
          </a:xfrm>
          <a:prstGeom prst="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001489" y="6226172"/>
            <a:ext cx="654346" cy="369332"/>
          </a:xfrm>
          <a:prstGeom prst="rect">
            <a:avLst/>
          </a:prstGeom>
        </p:spPr>
        <p:txBody>
          <a:bodyPr wrap="none">
            <a:spAutoFit/>
          </a:bodyPr>
          <a:lstStyle/>
          <a:p>
            <a:r>
              <a:rPr lang="en-US" b="1" dirty="0" smtClean="0"/>
              <a:t>Sand</a:t>
            </a:r>
            <a:endParaRPr lang="en-US" b="1" dirty="0"/>
          </a:p>
        </p:txBody>
      </p:sp>
      <p:sp>
        <p:nvSpPr>
          <p:cNvPr id="5" name="Rectangle 4"/>
          <p:cNvSpPr/>
          <p:nvPr/>
        </p:nvSpPr>
        <p:spPr>
          <a:xfrm>
            <a:off x="5056909" y="4655127"/>
            <a:ext cx="271753" cy="2632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001489" y="4650623"/>
            <a:ext cx="458780" cy="369332"/>
          </a:xfrm>
          <a:prstGeom prst="rect">
            <a:avLst/>
          </a:prstGeom>
        </p:spPr>
        <p:txBody>
          <a:bodyPr wrap="none">
            <a:spAutoFit/>
          </a:bodyPr>
          <a:lstStyle/>
          <a:p>
            <a:r>
              <a:rPr lang="en-US" b="1" dirty="0" smtClean="0"/>
              <a:t>Fill</a:t>
            </a:r>
            <a:endParaRPr lang="en-US" b="1" dirty="0"/>
          </a:p>
        </p:txBody>
      </p:sp>
      <p:sp>
        <p:nvSpPr>
          <p:cNvPr id="2" name="Rectangle 1"/>
          <p:cNvSpPr/>
          <p:nvPr/>
        </p:nvSpPr>
        <p:spPr>
          <a:xfrm>
            <a:off x="194594" y="5192089"/>
            <a:ext cx="3935459" cy="1754326"/>
          </a:xfrm>
          <a:prstGeom prst="rect">
            <a:avLst/>
          </a:prstGeom>
        </p:spPr>
        <p:txBody>
          <a:bodyPr wrap="square">
            <a:spAutoFit/>
          </a:bodyPr>
          <a:lstStyle/>
          <a:p>
            <a:pPr algn="just"/>
            <a:r>
              <a:rPr lang="en-US" dirty="0">
                <a:solidFill>
                  <a:srgbClr val="0070C0"/>
                </a:solidFill>
                <a:cs typeface="Times New Roman" panose="02020603050405020304" pitchFamily="18" charset="0"/>
              </a:rPr>
              <a:t>Note: You know how to handle these </a:t>
            </a:r>
          </a:p>
          <a:p>
            <a:pPr algn="just"/>
            <a:r>
              <a:rPr lang="en-US" dirty="0">
                <a:solidFill>
                  <a:srgbClr val="0070C0"/>
                </a:solidFill>
                <a:cs typeface="Times New Roman" panose="02020603050405020304" pitchFamily="18" charset="0"/>
              </a:rPr>
              <a:t>cases from your background in </a:t>
            </a:r>
            <a:r>
              <a:rPr lang="en-US" dirty="0">
                <a:solidFill>
                  <a:srgbClr val="FF0000"/>
                </a:solidFill>
                <a:cs typeface="Times New Roman" panose="02020603050405020304" pitchFamily="18" charset="0"/>
              </a:rPr>
              <a:t>CE382</a:t>
            </a:r>
            <a:r>
              <a:rPr lang="en-US" dirty="0">
                <a:solidFill>
                  <a:srgbClr val="0070C0"/>
                </a:solidFill>
                <a:cs typeface="Times New Roman" panose="02020603050405020304" pitchFamily="18" charset="0"/>
              </a:rPr>
              <a:t>.</a:t>
            </a:r>
          </a:p>
          <a:p>
            <a:pPr algn="just"/>
            <a:r>
              <a:rPr lang="en-US" dirty="0">
                <a:solidFill>
                  <a:srgbClr val="0070C0"/>
                </a:solidFill>
                <a:cs typeface="Times New Roman" panose="02020603050405020304" pitchFamily="18" charset="0"/>
              </a:rPr>
              <a:t>(we consider here the extreme </a:t>
            </a:r>
            <a:r>
              <a:rPr lang="en-US" dirty="0" smtClean="0">
                <a:solidFill>
                  <a:srgbClr val="0070C0"/>
                </a:solidFill>
                <a:cs typeface="Times New Roman" panose="02020603050405020304" pitchFamily="18" charset="0"/>
              </a:rPr>
              <a:t>cases with respect to loading time and the </a:t>
            </a:r>
            <a:r>
              <a:rPr lang="en-US" dirty="0" err="1" smtClean="0">
                <a:solidFill>
                  <a:srgbClr val="0070C0"/>
                </a:solidFill>
                <a:cs typeface="Times New Roman" panose="02020603050405020304" pitchFamily="18" charset="0"/>
              </a:rPr>
              <a:t>p.w.p</a:t>
            </a:r>
            <a:r>
              <a:rPr lang="en-US" dirty="0" smtClean="0">
                <a:solidFill>
                  <a:srgbClr val="0070C0"/>
                </a:solidFill>
                <a:cs typeface="Times New Roman" panose="02020603050405020304" pitchFamily="18" charset="0"/>
              </a:rPr>
              <a:t> is taken equal to the extended load).</a:t>
            </a:r>
            <a:endParaRPr lang="en-GB" dirty="0">
              <a:solidFill>
                <a:srgbClr val="0070C0"/>
              </a:solidFill>
              <a:cs typeface="Times New Roman" panose="02020603050405020304" pitchFamily="18" charset="0"/>
            </a:endParaRPr>
          </a:p>
        </p:txBody>
      </p:sp>
    </p:spTree>
    <p:extLst>
      <p:ext uri="{BB962C8B-B14F-4D97-AF65-F5344CB8AC3E}">
        <p14:creationId xmlns:p14="http://schemas.microsoft.com/office/powerpoint/2010/main" val="36024197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1" name="Text Box 5"/>
          <p:cNvSpPr txBox="1">
            <a:spLocks noChangeArrowheads="1"/>
          </p:cNvSpPr>
          <p:nvPr/>
        </p:nvSpPr>
        <p:spPr bwMode="auto">
          <a:xfrm>
            <a:off x="520262" y="440248"/>
            <a:ext cx="5888543" cy="306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71475" indent="-371475">
              <a:defRPr>
                <a:solidFill>
                  <a:schemeClr val="tx1"/>
                </a:solidFill>
                <a:latin typeface="Arial" panose="020B0604020202020204" pitchFamily="34" charset="0"/>
                <a:cs typeface="Arial" panose="020B0604020202020204" pitchFamily="34" charset="0"/>
              </a:defRPr>
            </a:lvl1pPr>
            <a:lvl2pPr marL="828675" indent="-371475">
              <a:defRPr>
                <a:solidFill>
                  <a:schemeClr val="tx1"/>
                </a:solidFill>
                <a:latin typeface="Arial" panose="020B0604020202020204" pitchFamily="34" charset="0"/>
                <a:cs typeface="Arial" panose="020B0604020202020204" pitchFamily="34" charset="0"/>
              </a:defRPr>
            </a:lvl2pPr>
            <a:lvl3pPr marL="1285875" indent="-371475">
              <a:defRPr>
                <a:solidFill>
                  <a:schemeClr val="tx1"/>
                </a:solidFill>
                <a:latin typeface="Arial" panose="020B0604020202020204" pitchFamily="34" charset="0"/>
                <a:cs typeface="Arial" panose="020B0604020202020204" pitchFamily="34" charset="0"/>
              </a:defRPr>
            </a:lvl3pPr>
            <a:lvl4pPr marL="1743075" indent="-371475">
              <a:defRPr>
                <a:solidFill>
                  <a:schemeClr val="tx1"/>
                </a:solidFill>
                <a:latin typeface="Arial" panose="020B0604020202020204" pitchFamily="34" charset="0"/>
                <a:cs typeface="Arial" panose="020B0604020202020204" pitchFamily="34" charset="0"/>
              </a:defRPr>
            </a:lvl4pPr>
            <a:lvl5pPr marL="2200275" indent="-371475">
              <a:defRPr>
                <a:solidFill>
                  <a:schemeClr val="tx1"/>
                </a:solidFill>
                <a:latin typeface="Arial" panose="020B0604020202020204" pitchFamily="34" charset="0"/>
                <a:cs typeface="Arial" panose="020B0604020202020204" pitchFamily="34" charset="0"/>
              </a:defRPr>
            </a:lvl5pPr>
            <a:lvl6pPr marL="2657475" indent="-3714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114675" indent="-3714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71875" indent="-3714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29075" indent="-3714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nSpc>
                <a:spcPct val="150000"/>
              </a:lnSpc>
            </a:pPr>
            <a:r>
              <a:rPr lang="en-US" b="1" dirty="0" smtClean="0">
                <a:solidFill>
                  <a:schemeClr val="accent3">
                    <a:lumMod val="75000"/>
                  </a:schemeClr>
                </a:solidFill>
              </a:rPr>
              <a:t>(</a:t>
            </a:r>
            <a:r>
              <a:rPr lang="en-US" b="1" dirty="0" err="1" smtClean="0">
                <a:solidFill>
                  <a:schemeClr val="accent3">
                    <a:lumMod val="75000"/>
                  </a:schemeClr>
                </a:solidFill>
              </a:rPr>
              <a:t>i</a:t>
            </a:r>
            <a:r>
              <a:rPr lang="en-US" b="1" dirty="0" smtClean="0">
                <a:solidFill>
                  <a:schemeClr val="accent3">
                    <a:lumMod val="75000"/>
                  </a:schemeClr>
                </a:solidFill>
              </a:rPr>
              <a:t>) </a:t>
            </a:r>
            <a:r>
              <a:rPr lang="en-US" b="1" u="sng" dirty="0" smtClean="0">
                <a:solidFill>
                  <a:srgbClr val="C00000"/>
                </a:solidFill>
              </a:rPr>
              <a:t>Initially</a:t>
            </a:r>
            <a:r>
              <a:rPr lang="en-US" b="1" u="sng" dirty="0">
                <a:solidFill>
                  <a:srgbClr val="C00000"/>
                </a:solidFill>
              </a:rPr>
              <a:t>, before construction</a:t>
            </a:r>
          </a:p>
          <a:p>
            <a:pPr marL="640080" lvl="1"/>
            <a:r>
              <a:rPr lang="en-US" b="1" dirty="0" smtClean="0">
                <a:solidFill>
                  <a:srgbClr val="000000"/>
                </a:solidFill>
                <a:cs typeface="Times New Roman" panose="02020603050405020304" pitchFamily="18" charset="0"/>
              </a:rPr>
              <a:t>Initial </a:t>
            </a:r>
            <a:r>
              <a:rPr lang="en-US" b="1" dirty="0">
                <a:solidFill>
                  <a:srgbClr val="000000"/>
                </a:solidFill>
                <a:cs typeface="Times New Roman" panose="02020603050405020304" pitchFamily="18" charset="0"/>
              </a:rPr>
              <a:t>stresses at mid-depth of clay (z = 2.0m)</a:t>
            </a:r>
            <a:r>
              <a:rPr lang="en-US" dirty="0">
                <a:solidFill>
                  <a:srgbClr val="000000"/>
                </a:solidFill>
                <a:cs typeface="Times New Roman" panose="02020603050405020304" pitchFamily="18" charset="0"/>
              </a:rPr>
              <a:t> </a:t>
            </a:r>
            <a:br>
              <a:rPr lang="en-US" dirty="0">
                <a:solidFill>
                  <a:srgbClr val="000000"/>
                </a:solidFill>
                <a:cs typeface="Times New Roman" panose="02020603050405020304" pitchFamily="18" charset="0"/>
              </a:rPr>
            </a:br>
            <a:r>
              <a:rPr lang="en-US" b="1" dirty="0">
                <a:solidFill>
                  <a:srgbClr val="000000"/>
                </a:solidFill>
                <a:cs typeface="Times New Roman" panose="02020603050405020304" pitchFamily="18" charset="0"/>
              </a:rPr>
              <a:t>Vertical total stress </a:t>
            </a:r>
            <a:r>
              <a:rPr lang="en-US" sz="2000" b="1" dirty="0" err="1">
                <a:solidFill>
                  <a:srgbClr val="000000"/>
                </a:solidFill>
                <a:latin typeface="Symbol" panose="05050102010706020507" pitchFamily="18" charset="2"/>
                <a:cs typeface="Times New Roman" panose="02020603050405020304" pitchFamily="18" charset="0"/>
              </a:rPr>
              <a:t>s</a:t>
            </a:r>
            <a:r>
              <a:rPr lang="en-US" sz="2000" b="1" baseline="-30000" dirty="0" err="1">
                <a:solidFill>
                  <a:srgbClr val="000000"/>
                </a:solidFill>
                <a:cs typeface="Times New Roman" panose="02020603050405020304" pitchFamily="18" charset="0"/>
              </a:rPr>
              <a:t>v</a:t>
            </a:r>
            <a:r>
              <a:rPr lang="en-US" b="1" dirty="0">
                <a:solidFill>
                  <a:srgbClr val="000000"/>
                </a:solidFill>
                <a:cs typeface="Times New Roman" panose="02020603050405020304" pitchFamily="18" charset="0"/>
              </a:rPr>
              <a:t> = </a:t>
            </a:r>
            <a:r>
              <a:rPr lang="en-US" b="1" dirty="0">
                <a:solidFill>
                  <a:srgbClr val="FF0000"/>
                </a:solidFill>
                <a:cs typeface="Times New Roman" panose="02020603050405020304" pitchFamily="18" charset="0"/>
              </a:rPr>
              <a:t>20.0</a:t>
            </a:r>
            <a:r>
              <a:rPr lang="en-US" b="1" dirty="0">
                <a:solidFill>
                  <a:srgbClr val="000000"/>
                </a:solidFill>
                <a:cs typeface="Times New Roman" panose="02020603050405020304" pitchFamily="18" charset="0"/>
              </a:rPr>
              <a:t> x </a:t>
            </a:r>
            <a:r>
              <a:rPr lang="en-US" b="1" dirty="0">
                <a:cs typeface="Times New Roman" panose="02020603050405020304" pitchFamily="18" charset="0"/>
              </a:rPr>
              <a:t>2.0</a:t>
            </a:r>
            <a:r>
              <a:rPr lang="en-US" b="1" dirty="0">
                <a:solidFill>
                  <a:srgbClr val="000000"/>
                </a:solidFill>
                <a:cs typeface="Times New Roman" panose="02020603050405020304" pitchFamily="18" charset="0"/>
              </a:rPr>
              <a:t> = </a:t>
            </a:r>
            <a:r>
              <a:rPr lang="en-US" b="1" dirty="0">
                <a:cs typeface="Times New Roman" panose="02020603050405020304" pitchFamily="18" charset="0"/>
              </a:rPr>
              <a:t>40.0k</a:t>
            </a:r>
            <a:r>
              <a:rPr lang="en-US" b="1" dirty="0">
                <a:solidFill>
                  <a:srgbClr val="000000"/>
                </a:solidFill>
                <a:cs typeface="Times New Roman" panose="02020603050405020304" pitchFamily="18" charset="0"/>
              </a:rPr>
              <a:t>Pa </a:t>
            </a:r>
            <a:br>
              <a:rPr lang="en-US" b="1" dirty="0">
                <a:solidFill>
                  <a:srgbClr val="000000"/>
                </a:solidFill>
                <a:cs typeface="Times New Roman" panose="02020603050405020304" pitchFamily="18" charset="0"/>
              </a:rPr>
            </a:br>
            <a:r>
              <a:rPr lang="en-US" b="1" dirty="0">
                <a:solidFill>
                  <a:srgbClr val="000000"/>
                </a:solidFill>
                <a:cs typeface="Times New Roman" panose="02020603050405020304" pitchFamily="18" charset="0"/>
              </a:rPr>
              <a:t>Pore pressure u = </a:t>
            </a:r>
            <a:r>
              <a:rPr lang="en-US" b="1" dirty="0">
                <a:solidFill>
                  <a:srgbClr val="FF0000"/>
                </a:solidFill>
                <a:cs typeface="Times New Roman" panose="02020603050405020304" pitchFamily="18" charset="0"/>
              </a:rPr>
              <a:t>10</a:t>
            </a:r>
            <a:r>
              <a:rPr lang="en-US" b="1" dirty="0">
                <a:solidFill>
                  <a:srgbClr val="000000"/>
                </a:solidFill>
                <a:cs typeface="Times New Roman" panose="02020603050405020304" pitchFamily="18" charset="0"/>
              </a:rPr>
              <a:t> x</a:t>
            </a:r>
            <a:r>
              <a:rPr lang="en-US" b="1" dirty="0">
                <a:solidFill>
                  <a:schemeClr val="bg1">
                    <a:lumMod val="95000"/>
                  </a:schemeClr>
                </a:solidFill>
                <a:cs typeface="Times New Roman" panose="02020603050405020304" pitchFamily="18" charset="0"/>
              </a:rPr>
              <a:t> </a:t>
            </a:r>
            <a:r>
              <a:rPr lang="en-US" b="1" dirty="0">
                <a:cs typeface="Times New Roman" panose="02020603050405020304" pitchFamily="18" charset="0"/>
              </a:rPr>
              <a:t>2.0</a:t>
            </a:r>
            <a:r>
              <a:rPr lang="en-US" b="1" dirty="0">
                <a:solidFill>
                  <a:schemeClr val="bg1">
                    <a:lumMod val="95000"/>
                  </a:schemeClr>
                </a:solidFill>
                <a:cs typeface="Times New Roman" panose="02020603050405020304" pitchFamily="18" charset="0"/>
              </a:rPr>
              <a:t> </a:t>
            </a:r>
            <a:r>
              <a:rPr lang="en-US" b="1" dirty="0">
                <a:solidFill>
                  <a:srgbClr val="000000"/>
                </a:solidFill>
                <a:cs typeface="Times New Roman" panose="02020603050405020304" pitchFamily="18" charset="0"/>
              </a:rPr>
              <a:t>= 20.0 kPa </a:t>
            </a:r>
            <a:br>
              <a:rPr lang="en-US" b="1" dirty="0">
                <a:solidFill>
                  <a:srgbClr val="000000"/>
                </a:solidFill>
                <a:cs typeface="Times New Roman" panose="02020603050405020304" pitchFamily="18" charset="0"/>
              </a:rPr>
            </a:br>
            <a:r>
              <a:rPr lang="en-US" b="1" dirty="0">
                <a:solidFill>
                  <a:srgbClr val="000000"/>
                </a:solidFill>
                <a:cs typeface="Times New Roman" panose="02020603050405020304" pitchFamily="18" charset="0"/>
              </a:rPr>
              <a:t>Vertical effective stress </a:t>
            </a:r>
            <a:r>
              <a:rPr lang="en-US" b="1" dirty="0" err="1">
                <a:solidFill>
                  <a:srgbClr val="000000"/>
                </a:solidFill>
                <a:latin typeface="Symbol" panose="05050102010706020507" pitchFamily="18" charset="2"/>
                <a:cs typeface="Times New Roman" panose="02020603050405020304" pitchFamily="18" charset="0"/>
              </a:rPr>
              <a:t>s</a:t>
            </a:r>
            <a:r>
              <a:rPr lang="en-US" b="1" dirty="0" err="1">
                <a:solidFill>
                  <a:srgbClr val="000000"/>
                </a:solidFill>
                <a:cs typeface="Times New Roman" panose="02020603050405020304" pitchFamily="18" charset="0"/>
              </a:rPr>
              <a:t>´</a:t>
            </a:r>
            <a:r>
              <a:rPr lang="en-US" b="1" baseline="-30000" dirty="0" err="1">
                <a:solidFill>
                  <a:srgbClr val="000000"/>
                </a:solidFill>
                <a:cs typeface="Times New Roman" panose="02020603050405020304" pitchFamily="18" charset="0"/>
              </a:rPr>
              <a:t>v</a:t>
            </a:r>
            <a:r>
              <a:rPr lang="en-US" b="1" dirty="0">
                <a:solidFill>
                  <a:srgbClr val="000000"/>
                </a:solidFill>
                <a:cs typeface="Times New Roman" panose="02020603050405020304" pitchFamily="18" charset="0"/>
              </a:rPr>
              <a:t> = </a:t>
            </a:r>
            <a:r>
              <a:rPr lang="en-US" b="1" dirty="0" err="1">
                <a:solidFill>
                  <a:srgbClr val="000000"/>
                </a:solidFill>
                <a:latin typeface="Symbol" panose="05050102010706020507" pitchFamily="18" charset="2"/>
                <a:cs typeface="Times New Roman" panose="02020603050405020304" pitchFamily="18" charset="0"/>
              </a:rPr>
              <a:t>s</a:t>
            </a:r>
            <a:r>
              <a:rPr lang="en-US" b="1" baseline="-30000" dirty="0" err="1">
                <a:solidFill>
                  <a:srgbClr val="000000"/>
                </a:solidFill>
                <a:cs typeface="Times New Roman" panose="02020603050405020304" pitchFamily="18" charset="0"/>
              </a:rPr>
              <a:t>v</a:t>
            </a:r>
            <a:r>
              <a:rPr lang="en-US" b="1" dirty="0">
                <a:solidFill>
                  <a:srgbClr val="000000"/>
                </a:solidFill>
                <a:cs typeface="Times New Roman" panose="02020603050405020304" pitchFamily="18" charset="0"/>
              </a:rPr>
              <a:t> - u =</a:t>
            </a:r>
            <a:r>
              <a:rPr lang="en-US" b="1" dirty="0">
                <a:cs typeface="Times New Roman" panose="02020603050405020304" pitchFamily="18" charset="0"/>
              </a:rPr>
              <a:t> 20.0kPa </a:t>
            </a:r>
            <a:endParaRPr lang="en-US" b="1" dirty="0" smtClean="0">
              <a:cs typeface="Times New Roman" panose="02020603050405020304" pitchFamily="18" charset="0"/>
            </a:endParaRPr>
          </a:p>
          <a:p>
            <a:pPr marL="640080" lvl="1"/>
            <a:endParaRPr lang="en-US" b="1" dirty="0">
              <a:latin typeface="Times New Roman" panose="02020603050405020304" pitchFamily="18" charset="0"/>
              <a:cs typeface="Times New Roman" panose="02020603050405020304" pitchFamily="18" charset="0"/>
            </a:endParaRPr>
          </a:p>
          <a:p>
            <a:pPr marL="640080" lvl="1"/>
            <a:r>
              <a:rPr lang="en-US" b="1" dirty="0" smtClean="0">
                <a:solidFill>
                  <a:srgbClr val="000000"/>
                </a:solidFill>
                <a:cs typeface="Times New Roman" panose="02020603050405020304" pitchFamily="18" charset="0"/>
              </a:rPr>
              <a:t>Initial </a:t>
            </a:r>
            <a:r>
              <a:rPr lang="en-US" b="1" dirty="0">
                <a:solidFill>
                  <a:srgbClr val="000000"/>
                </a:solidFill>
                <a:cs typeface="Times New Roman" panose="02020603050405020304" pitchFamily="18" charset="0"/>
              </a:rPr>
              <a:t>stresses at mid-depth of sand</a:t>
            </a:r>
            <a:r>
              <a:rPr lang="en-US" b="1" dirty="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cs typeface="Times New Roman" panose="02020603050405020304" pitchFamily="18" charset="0"/>
              </a:rPr>
              <a:t>(z = 5.0 m)</a:t>
            </a:r>
            <a:r>
              <a:rPr lang="en-US" b="1" dirty="0">
                <a:solidFill>
                  <a:srgbClr val="000000"/>
                </a:solidFill>
                <a:latin typeface="Times New Roman" panose="02020603050405020304" pitchFamily="18" charset="0"/>
                <a:cs typeface="Times New Roman" panose="02020603050405020304" pitchFamily="18" charset="0"/>
              </a:rPr>
              <a:t> </a:t>
            </a:r>
            <a:br>
              <a:rPr lang="en-US" b="1" dirty="0">
                <a:solidFill>
                  <a:srgbClr val="000000"/>
                </a:solidFill>
                <a:latin typeface="Times New Roman" panose="02020603050405020304" pitchFamily="18" charset="0"/>
                <a:cs typeface="Times New Roman" panose="02020603050405020304" pitchFamily="18" charset="0"/>
              </a:rPr>
            </a:br>
            <a:r>
              <a:rPr lang="en-US" b="1" dirty="0">
                <a:solidFill>
                  <a:srgbClr val="000000"/>
                </a:solidFill>
              </a:rPr>
              <a:t>Vertical total stress</a:t>
            </a:r>
            <a:r>
              <a:rPr lang="en-US"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Symbol" panose="05050102010706020507" pitchFamily="18" charset="2"/>
                <a:cs typeface="Times New Roman" panose="02020603050405020304" pitchFamily="18" charset="0"/>
              </a:rPr>
              <a:t>s</a:t>
            </a:r>
            <a:r>
              <a:rPr lang="en-US" sz="2000" b="1" baseline="-30000" dirty="0" err="1">
                <a:solidFill>
                  <a:srgbClr val="000000"/>
                </a:solidFill>
                <a:latin typeface="Times New Roman" panose="02020603050405020304" pitchFamily="18" charset="0"/>
                <a:cs typeface="Times New Roman" panose="02020603050405020304" pitchFamily="18" charset="0"/>
              </a:rPr>
              <a:t>v</a:t>
            </a:r>
            <a:r>
              <a:rPr lang="en-US" b="1" dirty="0">
                <a:solidFill>
                  <a:srgbClr val="000000"/>
                </a:solidFill>
                <a:latin typeface="Times New Roman" panose="02020603050405020304" pitchFamily="18" charset="0"/>
                <a:cs typeface="Times New Roman" panose="02020603050405020304" pitchFamily="18" charset="0"/>
              </a:rPr>
              <a:t> = </a:t>
            </a:r>
            <a:r>
              <a:rPr lang="en-US" b="1" dirty="0">
                <a:solidFill>
                  <a:srgbClr val="FF0000"/>
                </a:solidFill>
              </a:rPr>
              <a:t>20.0</a:t>
            </a:r>
            <a:r>
              <a:rPr lang="en-US" b="1" dirty="0">
                <a:solidFill>
                  <a:srgbClr val="000000"/>
                </a:solidFill>
              </a:rPr>
              <a:t> x 5.0</a:t>
            </a:r>
            <a:r>
              <a:rPr lang="en-US" b="1" dirty="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rPr>
              <a:t>= </a:t>
            </a:r>
            <a:r>
              <a:rPr lang="en-US" b="1" dirty="0"/>
              <a:t>100.0</a:t>
            </a:r>
            <a:r>
              <a:rPr lang="en-US" b="1" dirty="0">
                <a:solidFill>
                  <a:srgbClr val="000000"/>
                </a:solidFill>
              </a:rPr>
              <a:t> kPa</a:t>
            </a:r>
            <a:r>
              <a:rPr lang="en-US" b="1" dirty="0">
                <a:solidFill>
                  <a:srgbClr val="000000"/>
                </a:solidFill>
                <a:latin typeface="Times New Roman" panose="02020603050405020304" pitchFamily="18" charset="0"/>
                <a:cs typeface="Times New Roman" panose="02020603050405020304" pitchFamily="18" charset="0"/>
              </a:rPr>
              <a:t> </a:t>
            </a:r>
            <a:br>
              <a:rPr lang="en-US" b="1" dirty="0">
                <a:solidFill>
                  <a:srgbClr val="000000"/>
                </a:solidFill>
                <a:latin typeface="Times New Roman" panose="02020603050405020304" pitchFamily="18" charset="0"/>
                <a:cs typeface="Times New Roman" panose="02020603050405020304" pitchFamily="18" charset="0"/>
              </a:rPr>
            </a:br>
            <a:r>
              <a:rPr lang="en-US" b="1" dirty="0">
                <a:solidFill>
                  <a:srgbClr val="000000"/>
                </a:solidFill>
              </a:rPr>
              <a:t>Pore pressure</a:t>
            </a:r>
            <a:r>
              <a:rPr lang="en-US" b="1" dirty="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cs typeface="Times New Roman" panose="02020603050405020304" pitchFamily="18" charset="0"/>
              </a:rPr>
              <a:t>u</a:t>
            </a:r>
            <a:r>
              <a:rPr lang="en-US" b="1" dirty="0" smtClean="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rPr>
              <a:t>= </a:t>
            </a:r>
            <a:r>
              <a:rPr lang="en-US" b="1" dirty="0">
                <a:solidFill>
                  <a:srgbClr val="FF0000"/>
                </a:solidFill>
              </a:rPr>
              <a:t>10</a:t>
            </a:r>
            <a:r>
              <a:rPr lang="en-US" b="1" dirty="0">
                <a:solidFill>
                  <a:srgbClr val="000000"/>
                </a:solidFill>
              </a:rPr>
              <a:t> x 5.0</a:t>
            </a:r>
            <a:r>
              <a:rPr lang="en-US" b="1" dirty="0">
                <a:solidFill>
                  <a:srgbClr val="000000"/>
                </a:solidFill>
                <a:latin typeface="Times New Roman" panose="02020603050405020304" pitchFamily="18" charset="0"/>
                <a:cs typeface="Times New Roman" panose="02020603050405020304" pitchFamily="18" charset="0"/>
              </a:rPr>
              <a:t> = </a:t>
            </a:r>
            <a:r>
              <a:rPr lang="en-US" b="1" dirty="0"/>
              <a:t>50.0</a:t>
            </a:r>
            <a:r>
              <a:rPr lang="en-US" b="1" dirty="0">
                <a:solidFill>
                  <a:srgbClr val="000000"/>
                </a:solidFill>
              </a:rPr>
              <a:t> kPa </a:t>
            </a:r>
            <a:br>
              <a:rPr lang="en-US" b="1" dirty="0">
                <a:solidFill>
                  <a:srgbClr val="000000"/>
                </a:solidFill>
              </a:rPr>
            </a:br>
            <a:r>
              <a:rPr lang="en-US" b="1" dirty="0">
                <a:solidFill>
                  <a:srgbClr val="000000"/>
                </a:solidFill>
              </a:rPr>
              <a:t>Vertical effective stress</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Symbol" panose="05050102010706020507" pitchFamily="18" charset="2"/>
                <a:cs typeface="Times New Roman" panose="02020603050405020304" pitchFamily="18" charset="0"/>
              </a:rPr>
              <a:t>s</a:t>
            </a:r>
            <a:r>
              <a:rPr lang="en-US" b="1" dirty="0" err="1">
                <a:solidFill>
                  <a:srgbClr val="000000"/>
                </a:solidFill>
                <a:latin typeface="Times New Roman" panose="02020603050405020304" pitchFamily="18" charset="0"/>
                <a:cs typeface="Times New Roman" panose="02020603050405020304" pitchFamily="18" charset="0"/>
              </a:rPr>
              <a:t>´</a:t>
            </a:r>
            <a:r>
              <a:rPr lang="en-US" b="1" baseline="-30000" dirty="0" err="1">
                <a:solidFill>
                  <a:srgbClr val="000000"/>
                </a:solidFill>
                <a:latin typeface="Times New Roman" panose="02020603050405020304" pitchFamily="18" charset="0"/>
                <a:cs typeface="Times New Roman" panose="02020603050405020304" pitchFamily="18" charset="0"/>
              </a:rPr>
              <a:t>v</a:t>
            </a:r>
            <a:r>
              <a:rPr lang="en-US" b="1" dirty="0">
                <a:solidFill>
                  <a:srgbClr val="000000"/>
                </a:solidFill>
                <a:latin typeface="Times New Roman" panose="02020603050405020304" pitchFamily="18" charset="0"/>
                <a:cs typeface="Times New Roman" panose="02020603050405020304" pitchFamily="18" charset="0"/>
              </a:rPr>
              <a:t> = </a:t>
            </a:r>
            <a:r>
              <a:rPr lang="en-US" b="1" dirty="0" err="1">
                <a:solidFill>
                  <a:srgbClr val="000000"/>
                </a:solidFill>
                <a:latin typeface="Symbol" panose="05050102010706020507" pitchFamily="18" charset="2"/>
                <a:cs typeface="Times New Roman" panose="02020603050405020304" pitchFamily="18" charset="0"/>
              </a:rPr>
              <a:t>s</a:t>
            </a:r>
            <a:r>
              <a:rPr lang="en-US" b="1" baseline="-30000" dirty="0" err="1">
                <a:solidFill>
                  <a:srgbClr val="000000"/>
                </a:solidFill>
                <a:latin typeface="Times New Roman" panose="02020603050405020304" pitchFamily="18" charset="0"/>
                <a:cs typeface="Times New Roman" panose="02020603050405020304" pitchFamily="18" charset="0"/>
              </a:rPr>
              <a:t>v</a:t>
            </a:r>
            <a:r>
              <a:rPr lang="en-US" b="1" dirty="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rPr>
              <a:t>- u = 50.0 kPa</a:t>
            </a:r>
            <a:r>
              <a:rPr lang="en-US" b="1" dirty="0">
                <a:solidFill>
                  <a:srgbClr val="000000"/>
                </a:solidFill>
                <a:latin typeface="Times New Roman" panose="02020603050405020304" pitchFamily="18" charset="0"/>
                <a:cs typeface="Times New Roman" panose="02020603050405020304" pitchFamily="18" charset="0"/>
              </a:rPr>
              <a:t> </a:t>
            </a:r>
            <a:endParaRPr lang="en-GB" b="1" dirty="0">
              <a:solidFill>
                <a:srgbClr val="00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57655" y="114819"/>
            <a:ext cx="1412566" cy="461665"/>
          </a:xfrm>
          <a:prstGeom prst="rect">
            <a:avLst/>
          </a:prstGeom>
          <a:solidFill>
            <a:srgbClr val="FFC000"/>
          </a:solidFill>
        </p:spPr>
        <p:txBody>
          <a:bodyPr wrap="none">
            <a:spAutoFit/>
          </a:bodyPr>
          <a:lstStyle/>
          <a:p>
            <a:r>
              <a:rPr lang="en-US" sz="2400" b="1" u="sng" dirty="0" smtClean="0">
                <a:solidFill>
                  <a:srgbClr val="1C31FC"/>
                </a:solidFill>
                <a:latin typeface="Arial" panose="020B0604020202020204" pitchFamily="34" charset="0"/>
                <a:cs typeface="Arial" panose="020B0604020202020204" pitchFamily="34" charset="0"/>
              </a:rPr>
              <a:t>Solution</a:t>
            </a:r>
            <a:endParaRPr lang="en-US" sz="2400" b="1" u="sng" dirty="0">
              <a:solidFill>
                <a:srgbClr val="1C31FC"/>
              </a:solidFill>
              <a:latin typeface="Arial" panose="020B0604020202020204" pitchFamily="34" charset="0"/>
              <a:cs typeface="Arial" panose="020B0604020202020204" pitchFamily="34"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7792" y="3533236"/>
            <a:ext cx="5691349" cy="3198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48319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9" name="Text Box 5"/>
          <p:cNvSpPr txBox="1">
            <a:spLocks noChangeArrowheads="1"/>
          </p:cNvSpPr>
          <p:nvPr/>
        </p:nvSpPr>
        <p:spPr bwMode="auto">
          <a:xfrm>
            <a:off x="0" y="67600"/>
            <a:ext cx="9144000" cy="4601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71475" indent="-371475">
              <a:defRPr>
                <a:solidFill>
                  <a:schemeClr val="tx1"/>
                </a:solidFill>
                <a:latin typeface="Arial" panose="020B0604020202020204" pitchFamily="34" charset="0"/>
                <a:cs typeface="Arial" panose="020B0604020202020204" pitchFamily="34" charset="0"/>
              </a:defRPr>
            </a:lvl1pPr>
            <a:lvl2pPr marL="828675" indent="-371475">
              <a:defRPr>
                <a:solidFill>
                  <a:schemeClr val="tx1"/>
                </a:solidFill>
                <a:latin typeface="Arial" panose="020B0604020202020204" pitchFamily="34" charset="0"/>
                <a:cs typeface="Arial" panose="020B0604020202020204" pitchFamily="34" charset="0"/>
              </a:defRPr>
            </a:lvl2pPr>
            <a:lvl3pPr marL="1285875" indent="-371475">
              <a:defRPr>
                <a:solidFill>
                  <a:schemeClr val="tx1"/>
                </a:solidFill>
                <a:latin typeface="Arial" panose="020B0604020202020204" pitchFamily="34" charset="0"/>
                <a:cs typeface="Arial" panose="020B0604020202020204" pitchFamily="34" charset="0"/>
              </a:defRPr>
            </a:lvl3pPr>
            <a:lvl4pPr marL="1743075" indent="-371475">
              <a:defRPr>
                <a:solidFill>
                  <a:schemeClr val="tx1"/>
                </a:solidFill>
                <a:latin typeface="Arial" panose="020B0604020202020204" pitchFamily="34" charset="0"/>
                <a:cs typeface="Arial" panose="020B0604020202020204" pitchFamily="34" charset="0"/>
              </a:defRPr>
            </a:lvl4pPr>
            <a:lvl5pPr marL="2200275" indent="-371475">
              <a:defRPr>
                <a:solidFill>
                  <a:schemeClr val="tx1"/>
                </a:solidFill>
                <a:latin typeface="Arial" panose="020B0604020202020204" pitchFamily="34" charset="0"/>
                <a:cs typeface="Arial" panose="020B0604020202020204" pitchFamily="34" charset="0"/>
              </a:defRPr>
            </a:lvl5pPr>
            <a:lvl6pPr marL="2657475" indent="-3714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114675" indent="-3714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71875" indent="-3714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29075" indent="-3714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b="1" dirty="0">
                <a:solidFill>
                  <a:schemeClr val="accent3">
                    <a:lumMod val="75000"/>
                  </a:schemeClr>
                </a:solidFill>
                <a:cs typeface="Times New Roman" panose="02020603050405020304" pitchFamily="18" charset="0"/>
              </a:rPr>
              <a:t>(ii) </a:t>
            </a:r>
            <a:r>
              <a:rPr lang="en-US" b="1" u="sng" dirty="0">
                <a:solidFill>
                  <a:srgbClr val="C00000"/>
                </a:solidFill>
                <a:cs typeface="Times New Roman" panose="02020603050405020304" pitchFamily="18" charset="0"/>
              </a:rPr>
              <a:t>Immediately after construction</a:t>
            </a:r>
          </a:p>
          <a:p>
            <a:r>
              <a:rPr lang="en-US" b="1" dirty="0">
                <a:solidFill>
                  <a:srgbClr val="000000"/>
                </a:solidFill>
              </a:rPr>
              <a:t>     The construction of the embankment applies a surface surcharge: </a:t>
            </a:r>
            <a:br>
              <a:rPr lang="en-US" b="1" dirty="0">
                <a:solidFill>
                  <a:srgbClr val="000000"/>
                </a:solidFill>
              </a:rPr>
            </a:br>
            <a:r>
              <a:rPr lang="en-US" b="1" dirty="0">
                <a:solidFill>
                  <a:srgbClr val="000000"/>
                </a:solidFill>
              </a:rPr>
              <a:t>q = 18 x 4 = 72.0 kPa. </a:t>
            </a:r>
          </a:p>
          <a:p>
            <a:r>
              <a:rPr lang="en-US" b="1" dirty="0">
                <a:solidFill>
                  <a:srgbClr val="000000"/>
                </a:solidFill>
              </a:rPr>
              <a:t>     The </a:t>
            </a:r>
            <a:r>
              <a:rPr lang="en-US" b="1" dirty="0">
                <a:solidFill>
                  <a:srgbClr val="FF0000"/>
                </a:solidFill>
              </a:rPr>
              <a:t>sand</a:t>
            </a:r>
            <a:r>
              <a:rPr lang="en-US" b="1" dirty="0">
                <a:solidFill>
                  <a:srgbClr val="000000"/>
                </a:solidFill>
              </a:rPr>
              <a:t> is drained (either horizontally or into the rock below) and so there is </a:t>
            </a:r>
            <a:r>
              <a:rPr lang="en-US" b="1" dirty="0">
                <a:solidFill>
                  <a:srgbClr val="FF0000"/>
                </a:solidFill>
              </a:rPr>
              <a:t>no increase in pore pressure</a:t>
            </a:r>
            <a:r>
              <a:rPr lang="en-US" b="1" dirty="0">
                <a:solidFill>
                  <a:srgbClr val="000000"/>
                </a:solidFill>
              </a:rPr>
              <a:t>. The </a:t>
            </a:r>
            <a:r>
              <a:rPr lang="en-US" b="1" dirty="0">
                <a:solidFill>
                  <a:srgbClr val="FF0000"/>
                </a:solidFill>
              </a:rPr>
              <a:t>clay</a:t>
            </a:r>
            <a:r>
              <a:rPr lang="en-US" b="1" dirty="0">
                <a:solidFill>
                  <a:srgbClr val="000000"/>
                </a:solidFill>
              </a:rPr>
              <a:t> is undrained and the pore pressure increases by </a:t>
            </a:r>
            <a:r>
              <a:rPr lang="en-US" b="1" dirty="0">
                <a:solidFill>
                  <a:srgbClr val="FF0000"/>
                </a:solidFill>
              </a:rPr>
              <a:t>72</a:t>
            </a:r>
            <a:r>
              <a:rPr lang="en-US" b="1" dirty="0">
                <a:solidFill>
                  <a:srgbClr val="000000"/>
                </a:solidFill>
              </a:rPr>
              <a:t> kPa.</a:t>
            </a:r>
          </a:p>
          <a:p>
            <a:pPr marL="640080" lvl="1">
              <a:spcBef>
                <a:spcPts val="1800"/>
              </a:spcBef>
              <a:spcAft>
                <a:spcPts val="600"/>
              </a:spcAft>
            </a:pPr>
            <a:r>
              <a:rPr lang="en-US" b="1" dirty="0">
                <a:solidFill>
                  <a:srgbClr val="000000"/>
                </a:solidFill>
                <a:latin typeface="Times New Roman" panose="02020603050405020304" pitchFamily="18" charset="0"/>
                <a:cs typeface="Times New Roman" panose="02020603050405020304" pitchFamily="18" charset="0"/>
              </a:rPr>
              <a:t> </a:t>
            </a:r>
            <a:r>
              <a:rPr lang="en-US" b="1" dirty="0" smtClean="0">
                <a:solidFill>
                  <a:srgbClr val="000000"/>
                </a:solidFill>
                <a:cs typeface="Times New Roman" panose="02020603050405020304" pitchFamily="18" charset="0"/>
              </a:rPr>
              <a:t>Initial </a:t>
            </a:r>
            <a:r>
              <a:rPr lang="en-US" b="1" dirty="0">
                <a:solidFill>
                  <a:srgbClr val="000000"/>
                </a:solidFill>
                <a:cs typeface="Times New Roman" panose="02020603050405020304" pitchFamily="18" charset="0"/>
              </a:rPr>
              <a:t>stresses at mid-depth of </a:t>
            </a:r>
            <a:r>
              <a:rPr lang="en-US" b="1" dirty="0">
                <a:solidFill>
                  <a:srgbClr val="FF0000"/>
                </a:solidFill>
                <a:cs typeface="Times New Roman" panose="02020603050405020304" pitchFamily="18" charset="0"/>
              </a:rPr>
              <a:t>clay</a:t>
            </a:r>
            <a:r>
              <a:rPr lang="en-US" b="1" dirty="0">
                <a:solidFill>
                  <a:srgbClr val="000000"/>
                </a:solidFill>
                <a:cs typeface="Times New Roman" panose="02020603050405020304" pitchFamily="18" charset="0"/>
              </a:rPr>
              <a:t> (z = 2.0m) </a:t>
            </a:r>
            <a:br>
              <a:rPr lang="en-US" b="1" dirty="0">
                <a:solidFill>
                  <a:srgbClr val="000000"/>
                </a:solidFill>
                <a:cs typeface="Times New Roman" panose="02020603050405020304" pitchFamily="18" charset="0"/>
              </a:rPr>
            </a:br>
            <a:r>
              <a:rPr lang="en-US" b="1" dirty="0">
                <a:solidFill>
                  <a:srgbClr val="000000"/>
                </a:solidFill>
              </a:rPr>
              <a:t>Vertical total stress</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Symbol" panose="05050102010706020507" pitchFamily="18" charset="2"/>
                <a:cs typeface="Times New Roman" panose="02020603050405020304" pitchFamily="18" charset="0"/>
              </a:rPr>
              <a:t>s</a:t>
            </a:r>
            <a:r>
              <a:rPr lang="en-US" b="1" baseline="-30000" dirty="0" err="1">
                <a:solidFill>
                  <a:srgbClr val="000000"/>
                </a:solidFill>
                <a:latin typeface="Times New Roman" panose="02020603050405020304" pitchFamily="18" charset="0"/>
                <a:cs typeface="Times New Roman" panose="02020603050405020304" pitchFamily="18" charset="0"/>
              </a:rPr>
              <a:t>v</a:t>
            </a:r>
            <a:r>
              <a:rPr lang="en-US" b="1" dirty="0">
                <a:solidFill>
                  <a:srgbClr val="000000"/>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 </a:t>
            </a:r>
            <a:r>
              <a:rPr lang="en-US" b="1" dirty="0">
                <a:solidFill>
                  <a:srgbClr val="FF0000"/>
                </a:solidFill>
              </a:rPr>
              <a:t>20.0 </a:t>
            </a:r>
            <a:r>
              <a:rPr lang="en-US" b="1" dirty="0"/>
              <a:t>x</a:t>
            </a:r>
            <a:r>
              <a:rPr lang="en-US" b="1" dirty="0">
                <a:solidFill>
                  <a:schemeClr val="bg1">
                    <a:lumMod val="95000"/>
                  </a:schemeClr>
                </a:solidFill>
              </a:rPr>
              <a:t> </a:t>
            </a:r>
            <a:r>
              <a:rPr lang="en-US" b="1" dirty="0">
                <a:solidFill>
                  <a:srgbClr val="A13817"/>
                </a:solidFill>
              </a:rPr>
              <a:t>2.0 </a:t>
            </a:r>
            <a:r>
              <a:rPr lang="en-US" b="1" dirty="0">
                <a:solidFill>
                  <a:srgbClr val="000000"/>
                </a:solidFill>
              </a:rPr>
              <a:t>+ 72.0 = 112.0kPa</a:t>
            </a:r>
            <a:r>
              <a:rPr lang="en-US" b="1" dirty="0">
                <a:solidFill>
                  <a:srgbClr val="000000"/>
                </a:solidFill>
                <a:latin typeface="Times New Roman" panose="02020603050405020304" pitchFamily="18" charset="0"/>
                <a:cs typeface="Times New Roman" panose="02020603050405020304" pitchFamily="18" charset="0"/>
              </a:rPr>
              <a:t> </a:t>
            </a:r>
            <a:br>
              <a:rPr lang="en-US" b="1" dirty="0">
                <a:solidFill>
                  <a:srgbClr val="000000"/>
                </a:solidFill>
                <a:latin typeface="Times New Roman" panose="02020603050405020304" pitchFamily="18" charset="0"/>
                <a:cs typeface="Times New Roman" panose="02020603050405020304" pitchFamily="18" charset="0"/>
              </a:rPr>
            </a:br>
            <a:r>
              <a:rPr lang="en-US" b="1" dirty="0">
                <a:solidFill>
                  <a:srgbClr val="000000"/>
                </a:solidFill>
              </a:rPr>
              <a:t>Pore pressure</a:t>
            </a:r>
            <a:r>
              <a:rPr lang="en-US" b="1" dirty="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rPr>
              <a:t>u =</a:t>
            </a:r>
            <a:r>
              <a:rPr lang="en-US" b="1" dirty="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rPr>
              <a:t>10 x 2.0 + </a:t>
            </a:r>
            <a:r>
              <a:rPr lang="en-US" b="1" dirty="0">
                <a:solidFill>
                  <a:srgbClr val="A50021"/>
                </a:solidFill>
              </a:rPr>
              <a:t>72.0</a:t>
            </a:r>
            <a:r>
              <a:rPr lang="en-US" b="1" dirty="0">
                <a:solidFill>
                  <a:srgbClr val="000000"/>
                </a:solidFill>
              </a:rPr>
              <a:t> </a:t>
            </a:r>
            <a:r>
              <a:rPr lang="en-US" b="1" dirty="0" smtClean="0">
                <a:solidFill>
                  <a:srgbClr val="000000"/>
                </a:solidFill>
              </a:rPr>
              <a:t> = </a:t>
            </a:r>
            <a:r>
              <a:rPr lang="en-US" b="1" dirty="0">
                <a:solidFill>
                  <a:srgbClr val="1C31FC"/>
                </a:solidFill>
              </a:rPr>
              <a:t>92.0</a:t>
            </a:r>
            <a:r>
              <a:rPr lang="en-US" b="1" dirty="0">
                <a:solidFill>
                  <a:srgbClr val="000000"/>
                </a:solidFill>
              </a:rPr>
              <a:t> kPa</a:t>
            </a:r>
            <a:r>
              <a:rPr lang="en-US" b="1" dirty="0">
                <a:solidFill>
                  <a:srgbClr val="000000"/>
                </a:solidFill>
                <a:latin typeface="Times New Roman" panose="02020603050405020304" pitchFamily="18" charset="0"/>
                <a:cs typeface="Times New Roman" panose="02020603050405020304" pitchFamily="18" charset="0"/>
              </a:rPr>
              <a:t> </a:t>
            </a:r>
            <a:br>
              <a:rPr lang="en-US" b="1" dirty="0">
                <a:solidFill>
                  <a:srgbClr val="000000"/>
                </a:solidFill>
                <a:latin typeface="Times New Roman" panose="02020603050405020304" pitchFamily="18" charset="0"/>
                <a:cs typeface="Times New Roman" panose="02020603050405020304" pitchFamily="18" charset="0"/>
              </a:rPr>
            </a:br>
            <a:r>
              <a:rPr lang="en-US" b="1" dirty="0">
                <a:solidFill>
                  <a:srgbClr val="000000"/>
                </a:solidFill>
              </a:rPr>
              <a:t>Vertical effective stress</a:t>
            </a:r>
            <a:r>
              <a:rPr lang="en-US"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Symbol" panose="05050102010706020507" pitchFamily="18" charset="2"/>
                <a:cs typeface="Times New Roman" panose="02020603050405020304" pitchFamily="18" charset="0"/>
              </a:rPr>
              <a:t>s</a:t>
            </a:r>
            <a:r>
              <a:rPr lang="en-US" sz="2000" b="1" dirty="0" err="1">
                <a:solidFill>
                  <a:srgbClr val="000000"/>
                </a:solidFill>
                <a:latin typeface="Times New Roman" panose="02020603050405020304" pitchFamily="18" charset="0"/>
                <a:cs typeface="Times New Roman" panose="02020603050405020304" pitchFamily="18" charset="0"/>
              </a:rPr>
              <a:t>´</a:t>
            </a:r>
            <a:r>
              <a:rPr lang="en-US" sz="2000" b="1" baseline="-30000" dirty="0" err="1">
                <a:solidFill>
                  <a:srgbClr val="000000"/>
                </a:solidFill>
                <a:latin typeface="Times New Roman" panose="02020603050405020304" pitchFamily="18" charset="0"/>
                <a:cs typeface="Times New Roman" panose="02020603050405020304" pitchFamily="18" charset="0"/>
              </a:rPr>
              <a:t>v</a:t>
            </a:r>
            <a:r>
              <a:rPr lang="en-US" sz="2000" b="1" dirty="0">
                <a:solidFill>
                  <a:srgbClr val="000000"/>
                </a:solidFill>
                <a:latin typeface="Times New Roman" panose="02020603050405020304" pitchFamily="18" charset="0"/>
                <a:cs typeface="Times New Roman" panose="02020603050405020304" pitchFamily="18" charset="0"/>
              </a:rPr>
              <a:t> = </a:t>
            </a:r>
            <a:r>
              <a:rPr lang="en-US" sz="2000" b="1" dirty="0" err="1">
                <a:solidFill>
                  <a:srgbClr val="000000"/>
                </a:solidFill>
                <a:latin typeface="Symbol" panose="05050102010706020507" pitchFamily="18" charset="2"/>
                <a:cs typeface="Times New Roman" panose="02020603050405020304" pitchFamily="18" charset="0"/>
              </a:rPr>
              <a:t>s</a:t>
            </a:r>
            <a:r>
              <a:rPr lang="en-US" sz="2000" b="1" baseline="-30000" dirty="0" err="1">
                <a:solidFill>
                  <a:srgbClr val="000000"/>
                </a:solidFill>
                <a:latin typeface="Times New Roman" panose="02020603050405020304" pitchFamily="18" charset="0"/>
                <a:cs typeface="Times New Roman" panose="02020603050405020304" pitchFamily="18" charset="0"/>
              </a:rPr>
              <a:t>v</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rPr>
              <a:t>-</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rPr>
              <a:t>u </a:t>
            </a:r>
            <a:r>
              <a:rPr lang="en-US" b="1" dirty="0">
                <a:solidFill>
                  <a:srgbClr val="000000"/>
                </a:solidFill>
              </a:rPr>
              <a:t>= 20.0kPa  (i.e. </a:t>
            </a:r>
            <a:r>
              <a:rPr lang="en-US" b="1" dirty="0">
                <a:solidFill>
                  <a:srgbClr val="0070C0"/>
                </a:solidFill>
              </a:rPr>
              <a:t>no change immediately</a:t>
            </a:r>
            <a:r>
              <a:rPr lang="en-US" b="1" dirty="0">
                <a:solidFill>
                  <a:srgbClr val="000000"/>
                </a:solidFill>
              </a:rPr>
              <a:t>)</a:t>
            </a:r>
            <a:r>
              <a:rPr lang="en-US" b="1" dirty="0">
                <a:solidFill>
                  <a:srgbClr val="000000"/>
                </a:solidFill>
                <a:latin typeface="Times New Roman" panose="02020603050405020304" pitchFamily="18" charset="0"/>
                <a:cs typeface="Times New Roman" panose="02020603050405020304" pitchFamily="18" charset="0"/>
              </a:rPr>
              <a:t> </a:t>
            </a:r>
          </a:p>
          <a:p>
            <a:pPr marL="640080" lvl="1" indent="-320040">
              <a:spcBef>
                <a:spcPts val="1800"/>
              </a:spcBef>
              <a:spcAft>
                <a:spcPts val="1800"/>
              </a:spcAft>
            </a:pPr>
            <a:r>
              <a:rPr lang="en-US" b="1" dirty="0" smtClean="0">
                <a:solidFill>
                  <a:srgbClr val="000000"/>
                </a:solidFill>
                <a:cs typeface="Times New Roman" panose="02020603050405020304" pitchFamily="18" charset="0"/>
              </a:rPr>
              <a:t>Initial </a:t>
            </a:r>
            <a:r>
              <a:rPr lang="en-US" b="1" dirty="0">
                <a:solidFill>
                  <a:srgbClr val="000000"/>
                </a:solidFill>
                <a:cs typeface="Times New Roman" panose="02020603050405020304" pitchFamily="18" charset="0"/>
              </a:rPr>
              <a:t>stresses at mid-depth of </a:t>
            </a:r>
            <a:r>
              <a:rPr lang="en-US" b="1" dirty="0">
                <a:solidFill>
                  <a:srgbClr val="FF0000"/>
                </a:solidFill>
                <a:cs typeface="Times New Roman" panose="02020603050405020304" pitchFamily="18" charset="0"/>
              </a:rPr>
              <a:t>sand</a:t>
            </a:r>
            <a:r>
              <a:rPr lang="en-US" b="1" dirty="0">
                <a:solidFill>
                  <a:srgbClr val="000000"/>
                </a:solidFill>
                <a:cs typeface="Times New Roman" panose="02020603050405020304" pitchFamily="18" charset="0"/>
              </a:rPr>
              <a:t> (z = 5.0m) </a:t>
            </a:r>
            <a:br>
              <a:rPr lang="en-US" b="1" dirty="0">
                <a:solidFill>
                  <a:srgbClr val="000000"/>
                </a:solidFill>
                <a:cs typeface="Times New Roman" panose="02020603050405020304" pitchFamily="18" charset="0"/>
              </a:rPr>
            </a:br>
            <a:r>
              <a:rPr lang="en-US" b="1" dirty="0">
                <a:solidFill>
                  <a:srgbClr val="000000"/>
                </a:solidFill>
              </a:rPr>
              <a:t>Vertical total stress</a:t>
            </a:r>
            <a:r>
              <a:rPr lang="en-US" b="1" dirty="0">
                <a:solidFill>
                  <a:srgbClr val="000000"/>
                </a:solidFill>
                <a:latin typeface="Times New Roman" panose="02020603050405020304" pitchFamily="18" charset="0"/>
                <a:cs typeface="Times New Roman" panose="02020603050405020304" pitchFamily="18" charset="0"/>
              </a:rPr>
              <a:t>  </a:t>
            </a:r>
            <a:r>
              <a:rPr lang="en-US" sz="2000" b="1" dirty="0" err="1">
                <a:latin typeface="Symbol" panose="05050102010706020507" pitchFamily="18" charset="2"/>
                <a:cs typeface="Times New Roman" panose="02020603050405020304" pitchFamily="18" charset="0"/>
              </a:rPr>
              <a:t>s</a:t>
            </a:r>
            <a:r>
              <a:rPr lang="en-US" sz="2000" b="1" baseline="-30000" dirty="0" err="1">
                <a:latin typeface="Times New Roman" panose="02020603050405020304" pitchFamily="18" charset="0"/>
                <a:cs typeface="Times New Roman" panose="02020603050405020304" pitchFamily="18" charset="0"/>
              </a:rPr>
              <a:t>v</a:t>
            </a:r>
            <a:r>
              <a:rPr lang="en-US" sz="2000" b="1" dirty="0">
                <a:latin typeface="Times New Roman" panose="02020603050405020304" pitchFamily="18" charset="0"/>
                <a:cs typeface="Times New Roman" panose="02020603050405020304" pitchFamily="18" charset="0"/>
              </a:rPr>
              <a:t> </a:t>
            </a:r>
            <a:r>
              <a:rPr lang="en-US" b="1" dirty="0">
                <a:solidFill>
                  <a:srgbClr val="000000"/>
                </a:solidFill>
                <a:latin typeface="Times New Roman" panose="02020603050405020304" pitchFamily="18" charset="0"/>
                <a:cs typeface="Times New Roman" panose="02020603050405020304" pitchFamily="18" charset="0"/>
              </a:rPr>
              <a:t>= </a:t>
            </a:r>
            <a:r>
              <a:rPr lang="en-US" b="1" dirty="0">
                <a:solidFill>
                  <a:srgbClr val="FF0000"/>
                </a:solidFill>
              </a:rPr>
              <a:t>20.0</a:t>
            </a:r>
            <a:r>
              <a:rPr lang="en-US" b="1" dirty="0">
                <a:solidFill>
                  <a:srgbClr val="000000"/>
                </a:solidFill>
              </a:rPr>
              <a:t> x 5.0 + </a:t>
            </a:r>
            <a:r>
              <a:rPr lang="en-US" b="1" dirty="0">
                <a:solidFill>
                  <a:srgbClr val="A50021"/>
                </a:solidFill>
              </a:rPr>
              <a:t>72.0</a:t>
            </a:r>
            <a:r>
              <a:rPr lang="en-US" b="1" dirty="0">
                <a:solidFill>
                  <a:srgbClr val="000000"/>
                </a:solidFill>
              </a:rPr>
              <a:t> = 172.0kPa </a:t>
            </a:r>
            <a:br>
              <a:rPr lang="en-US" b="1" dirty="0">
                <a:solidFill>
                  <a:srgbClr val="000000"/>
                </a:solidFill>
              </a:rPr>
            </a:br>
            <a:r>
              <a:rPr lang="en-US" b="1" dirty="0">
                <a:solidFill>
                  <a:srgbClr val="000000"/>
                </a:solidFill>
              </a:rPr>
              <a:t>Pore pressure</a:t>
            </a:r>
            <a:r>
              <a:rPr lang="en-US" b="1" dirty="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rPr>
              <a:t>u =</a:t>
            </a:r>
            <a:r>
              <a:rPr lang="en-US" b="1" dirty="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rPr>
              <a:t>10 x </a:t>
            </a:r>
            <a:r>
              <a:rPr lang="en-US" b="1" dirty="0"/>
              <a:t>5.0</a:t>
            </a:r>
            <a:r>
              <a:rPr lang="en-US" b="1" dirty="0">
                <a:solidFill>
                  <a:srgbClr val="000000"/>
                </a:solidFill>
              </a:rPr>
              <a:t> = 50.0 kPa</a:t>
            </a:r>
            <a:r>
              <a:rPr lang="en-US" b="1" dirty="0">
                <a:solidFill>
                  <a:srgbClr val="000000"/>
                </a:solidFill>
                <a:latin typeface="Times New Roman" panose="02020603050405020304" pitchFamily="18" charset="0"/>
                <a:cs typeface="Times New Roman" panose="02020603050405020304" pitchFamily="18" charset="0"/>
              </a:rPr>
              <a:t> </a:t>
            </a:r>
            <a:br>
              <a:rPr lang="en-US" b="1" dirty="0">
                <a:solidFill>
                  <a:srgbClr val="000000"/>
                </a:solidFill>
                <a:latin typeface="Times New Roman" panose="02020603050405020304" pitchFamily="18" charset="0"/>
                <a:cs typeface="Times New Roman" panose="02020603050405020304" pitchFamily="18" charset="0"/>
              </a:rPr>
            </a:br>
            <a:r>
              <a:rPr lang="en-US" b="1" dirty="0">
                <a:solidFill>
                  <a:srgbClr val="000000"/>
                </a:solidFill>
              </a:rPr>
              <a:t>Vertical effective stress</a:t>
            </a:r>
            <a:r>
              <a:rPr lang="en-US"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Symbol" panose="05050102010706020507" pitchFamily="18" charset="2"/>
                <a:cs typeface="Times New Roman" panose="02020603050405020304" pitchFamily="18" charset="0"/>
              </a:rPr>
              <a:t>s</a:t>
            </a:r>
            <a:r>
              <a:rPr lang="en-US" sz="2000" b="1" dirty="0" err="1">
                <a:solidFill>
                  <a:srgbClr val="000000"/>
                </a:solidFill>
                <a:latin typeface="Times New Roman" panose="02020603050405020304" pitchFamily="18" charset="0"/>
                <a:cs typeface="Times New Roman" panose="02020603050405020304" pitchFamily="18" charset="0"/>
              </a:rPr>
              <a:t>´</a:t>
            </a:r>
            <a:r>
              <a:rPr lang="en-US" sz="2000" b="1" baseline="-30000" dirty="0" err="1">
                <a:solidFill>
                  <a:srgbClr val="000000"/>
                </a:solidFill>
                <a:latin typeface="Times New Roman" panose="02020603050405020304" pitchFamily="18" charset="0"/>
                <a:cs typeface="Times New Roman" panose="02020603050405020304" pitchFamily="18" charset="0"/>
              </a:rPr>
              <a:t>v</a:t>
            </a:r>
            <a:r>
              <a:rPr lang="en-US" sz="2000" b="1" dirty="0">
                <a:solidFill>
                  <a:srgbClr val="000000"/>
                </a:solidFill>
                <a:latin typeface="Times New Roman" panose="02020603050405020304" pitchFamily="18" charset="0"/>
                <a:cs typeface="Times New Roman" panose="02020603050405020304" pitchFamily="18" charset="0"/>
              </a:rPr>
              <a:t> = </a:t>
            </a:r>
            <a:r>
              <a:rPr lang="en-US" sz="2000" b="1" dirty="0" err="1">
                <a:solidFill>
                  <a:srgbClr val="000000"/>
                </a:solidFill>
                <a:latin typeface="Symbol" panose="05050102010706020507" pitchFamily="18" charset="2"/>
                <a:cs typeface="Times New Roman" panose="02020603050405020304" pitchFamily="18" charset="0"/>
              </a:rPr>
              <a:t>s</a:t>
            </a:r>
            <a:r>
              <a:rPr lang="en-US" sz="2000" b="1" baseline="-30000" dirty="0" err="1">
                <a:solidFill>
                  <a:srgbClr val="000000"/>
                </a:solidFill>
                <a:latin typeface="Times New Roman" panose="02020603050405020304" pitchFamily="18" charset="0"/>
                <a:cs typeface="Times New Roman" panose="02020603050405020304" pitchFamily="18" charset="0"/>
              </a:rPr>
              <a:t>v</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rPr>
              <a:t>- u </a:t>
            </a:r>
            <a:r>
              <a:rPr lang="en-US" b="1" dirty="0">
                <a:solidFill>
                  <a:srgbClr val="000000"/>
                </a:solidFill>
              </a:rPr>
              <a:t>= 122.0kPa  (i.e. </a:t>
            </a:r>
            <a:r>
              <a:rPr lang="en-US" b="1" dirty="0">
                <a:solidFill>
                  <a:srgbClr val="0070C0"/>
                </a:solidFill>
              </a:rPr>
              <a:t>an immediate increase</a:t>
            </a:r>
            <a:r>
              <a:rPr lang="en-US" b="1" dirty="0">
                <a:solidFill>
                  <a:srgbClr val="000000"/>
                </a:solidFill>
              </a:rPr>
              <a:t>)</a:t>
            </a:r>
            <a:r>
              <a:rPr lang="en-US" b="1" dirty="0">
                <a:solidFill>
                  <a:srgbClr val="000000"/>
                </a:solidFill>
                <a:cs typeface="Times New Roman" panose="02020603050405020304" pitchFamily="18" charset="0"/>
              </a:rPr>
              <a:t> </a:t>
            </a:r>
            <a:endParaRPr lang="en-GB" b="1" dirty="0">
              <a:solidFill>
                <a:srgbClr val="000000"/>
              </a:solidFill>
              <a:cs typeface="Times New Roman" panose="02020603050405020304" pitchFamily="18" charset="0"/>
            </a:endParaRPr>
          </a:p>
        </p:txBody>
      </p:sp>
      <p:pic>
        <p:nvPicPr>
          <p:cNvPr id="10" name="Picture 8"/>
          <p:cNvPicPr>
            <a:picLocks noChangeAspect="1" noChangeArrowheads="1"/>
          </p:cNvPicPr>
          <p:nvPr/>
        </p:nvPicPr>
        <p:blipFill rotWithShape="1">
          <a:blip r:embed="rId3" cstate="print">
            <a:lum contrast="40000"/>
            <a:extLst>
              <a:ext uri="{28A0092B-C50C-407E-A947-70E740481C1C}">
                <a14:useLocalDpi xmlns:a14="http://schemas.microsoft.com/office/drawing/2010/main" val="0"/>
              </a:ext>
            </a:extLst>
          </a:blip>
          <a:srcRect b="7449"/>
          <a:stretch/>
        </p:blipFill>
        <p:spPr bwMode="auto">
          <a:xfrm>
            <a:off x="5823417" y="4842286"/>
            <a:ext cx="3162925" cy="1815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70815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7" name="Text Box 5"/>
          <p:cNvSpPr txBox="1">
            <a:spLocks noChangeArrowheads="1"/>
          </p:cNvSpPr>
          <p:nvPr/>
        </p:nvSpPr>
        <p:spPr bwMode="auto">
          <a:xfrm>
            <a:off x="44003" y="188660"/>
            <a:ext cx="9099997"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71475" indent="-371475">
              <a:defRPr>
                <a:solidFill>
                  <a:schemeClr val="tx1"/>
                </a:solidFill>
                <a:latin typeface="Arial" panose="020B0604020202020204" pitchFamily="34" charset="0"/>
                <a:cs typeface="Arial" panose="020B0604020202020204" pitchFamily="34" charset="0"/>
              </a:defRPr>
            </a:lvl1pPr>
            <a:lvl2pPr marL="828675" indent="-371475">
              <a:defRPr>
                <a:solidFill>
                  <a:schemeClr val="tx1"/>
                </a:solidFill>
                <a:latin typeface="Arial" panose="020B0604020202020204" pitchFamily="34" charset="0"/>
                <a:cs typeface="Arial" panose="020B0604020202020204" pitchFamily="34" charset="0"/>
              </a:defRPr>
            </a:lvl2pPr>
            <a:lvl3pPr marL="1285875" indent="-371475">
              <a:defRPr>
                <a:solidFill>
                  <a:schemeClr val="tx1"/>
                </a:solidFill>
                <a:latin typeface="Arial" panose="020B0604020202020204" pitchFamily="34" charset="0"/>
                <a:cs typeface="Arial" panose="020B0604020202020204" pitchFamily="34" charset="0"/>
              </a:defRPr>
            </a:lvl3pPr>
            <a:lvl4pPr marL="1743075" indent="-371475">
              <a:defRPr>
                <a:solidFill>
                  <a:schemeClr val="tx1"/>
                </a:solidFill>
                <a:latin typeface="Arial" panose="020B0604020202020204" pitchFamily="34" charset="0"/>
                <a:cs typeface="Arial" panose="020B0604020202020204" pitchFamily="34" charset="0"/>
              </a:defRPr>
            </a:lvl4pPr>
            <a:lvl5pPr marL="2200275" indent="-371475">
              <a:defRPr>
                <a:solidFill>
                  <a:schemeClr val="tx1"/>
                </a:solidFill>
                <a:latin typeface="Arial" panose="020B0604020202020204" pitchFamily="34" charset="0"/>
                <a:cs typeface="Arial" panose="020B0604020202020204" pitchFamily="34" charset="0"/>
              </a:defRPr>
            </a:lvl5pPr>
            <a:lvl6pPr marL="2657475" indent="-371475"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114675" indent="-371475"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71875" indent="-371475"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29075" indent="-371475"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b="1" dirty="0">
                <a:solidFill>
                  <a:schemeClr val="accent3">
                    <a:lumMod val="75000"/>
                  </a:schemeClr>
                </a:solidFill>
                <a:cs typeface="Times New Roman" panose="02020603050405020304" pitchFamily="18" charset="0"/>
              </a:rPr>
              <a:t>(iii) </a:t>
            </a:r>
            <a:r>
              <a:rPr lang="en-US" b="1" u="sng" dirty="0">
                <a:solidFill>
                  <a:srgbClr val="C00000"/>
                </a:solidFill>
                <a:cs typeface="Times New Roman" panose="02020603050405020304" pitchFamily="18" charset="0"/>
              </a:rPr>
              <a:t>Many years after construction</a:t>
            </a:r>
          </a:p>
          <a:p>
            <a:pPr marL="274320"/>
            <a:r>
              <a:rPr lang="en-US" b="1" dirty="0">
                <a:solidFill>
                  <a:srgbClr val="000000"/>
                </a:solidFill>
              </a:rPr>
              <a:t>     </a:t>
            </a:r>
            <a:r>
              <a:rPr lang="en-US" b="1" dirty="0" smtClean="0">
                <a:solidFill>
                  <a:srgbClr val="000000"/>
                </a:solidFill>
              </a:rPr>
              <a:t>  After </a:t>
            </a:r>
            <a:r>
              <a:rPr lang="en-US" b="1" dirty="0">
                <a:solidFill>
                  <a:srgbClr val="FF0000"/>
                </a:solidFill>
              </a:rPr>
              <a:t>many</a:t>
            </a:r>
            <a:r>
              <a:rPr lang="en-US" b="1" dirty="0">
                <a:solidFill>
                  <a:srgbClr val="000000"/>
                </a:solidFill>
              </a:rPr>
              <a:t> </a:t>
            </a:r>
            <a:r>
              <a:rPr lang="en-US" b="1" dirty="0">
                <a:solidFill>
                  <a:srgbClr val="FF0000"/>
                </a:solidFill>
              </a:rPr>
              <a:t>years</a:t>
            </a:r>
            <a:r>
              <a:rPr lang="en-US" b="1" dirty="0">
                <a:solidFill>
                  <a:srgbClr val="000000"/>
                </a:solidFill>
              </a:rPr>
              <a:t>, the excess pore pressures in the clay will have </a:t>
            </a:r>
            <a:r>
              <a:rPr lang="en-US" b="1" dirty="0">
                <a:solidFill>
                  <a:srgbClr val="339933"/>
                </a:solidFill>
              </a:rPr>
              <a:t>dissipated</a:t>
            </a:r>
            <a:r>
              <a:rPr lang="en-US" b="1" dirty="0">
                <a:solidFill>
                  <a:srgbClr val="000000"/>
                </a:solidFill>
              </a:rPr>
              <a:t>. </a:t>
            </a:r>
            <a:r>
              <a:rPr lang="en-US" b="1" dirty="0" smtClean="0">
                <a:solidFill>
                  <a:srgbClr val="000000"/>
                </a:solidFill>
              </a:rPr>
              <a:t> </a:t>
            </a:r>
          </a:p>
          <a:p>
            <a:pPr marL="274320"/>
            <a:r>
              <a:rPr lang="en-US" b="1" dirty="0">
                <a:solidFill>
                  <a:srgbClr val="000000"/>
                </a:solidFill>
              </a:rPr>
              <a:t> </a:t>
            </a:r>
            <a:r>
              <a:rPr lang="en-US" b="1" dirty="0" smtClean="0">
                <a:solidFill>
                  <a:srgbClr val="000000"/>
                </a:solidFill>
              </a:rPr>
              <a:t>      The </a:t>
            </a:r>
            <a:r>
              <a:rPr lang="en-US" b="1" dirty="0">
                <a:solidFill>
                  <a:srgbClr val="000000"/>
                </a:solidFill>
              </a:rPr>
              <a:t>pore pressures will now be the same as they were initially. </a:t>
            </a:r>
          </a:p>
          <a:p>
            <a:pPr lvl="1">
              <a:lnSpc>
                <a:spcPct val="150000"/>
              </a:lnSpc>
            </a:pPr>
            <a:r>
              <a:rPr lang="en-US" b="1" dirty="0" smtClean="0">
                <a:solidFill>
                  <a:srgbClr val="000000"/>
                </a:solidFill>
                <a:cs typeface="Times New Roman" panose="02020603050405020304" pitchFamily="18" charset="0"/>
              </a:rPr>
              <a:t>Initial </a:t>
            </a:r>
            <a:r>
              <a:rPr lang="en-US" b="1" dirty="0">
                <a:solidFill>
                  <a:srgbClr val="000000"/>
                </a:solidFill>
                <a:cs typeface="Times New Roman" panose="02020603050405020304" pitchFamily="18" charset="0"/>
              </a:rPr>
              <a:t>stresses at mid-depth of clay (z = 2.0 m) </a:t>
            </a:r>
            <a:br>
              <a:rPr lang="en-US" b="1" dirty="0">
                <a:solidFill>
                  <a:srgbClr val="000000"/>
                </a:solidFill>
                <a:cs typeface="Times New Roman" panose="02020603050405020304" pitchFamily="18" charset="0"/>
              </a:rPr>
            </a:br>
            <a:r>
              <a:rPr lang="en-US" b="1" dirty="0">
                <a:solidFill>
                  <a:srgbClr val="000000"/>
                </a:solidFill>
                <a:cs typeface="Times New Roman" panose="02020603050405020304" pitchFamily="18" charset="0"/>
              </a:rPr>
              <a:t>Vertical total stress </a:t>
            </a:r>
            <a:r>
              <a:rPr lang="en-US" b="1" dirty="0" err="1">
                <a:solidFill>
                  <a:srgbClr val="000000"/>
                </a:solidFill>
                <a:latin typeface="Symbol" panose="05050102010706020507" pitchFamily="18" charset="2"/>
                <a:cs typeface="Times New Roman" panose="02020603050405020304" pitchFamily="18" charset="0"/>
              </a:rPr>
              <a:t>s</a:t>
            </a:r>
            <a:r>
              <a:rPr lang="en-US" b="1" baseline="-30000" dirty="0" err="1">
                <a:solidFill>
                  <a:srgbClr val="000000"/>
                </a:solidFill>
                <a:cs typeface="Times New Roman" panose="02020603050405020304" pitchFamily="18" charset="0"/>
              </a:rPr>
              <a:t>v</a:t>
            </a:r>
            <a:r>
              <a:rPr lang="en-US" b="1" dirty="0">
                <a:solidFill>
                  <a:srgbClr val="000000"/>
                </a:solidFill>
                <a:cs typeface="Times New Roman" panose="02020603050405020304" pitchFamily="18" charset="0"/>
              </a:rPr>
              <a:t> = </a:t>
            </a:r>
            <a:r>
              <a:rPr lang="en-US" b="1" dirty="0">
                <a:solidFill>
                  <a:srgbClr val="FF0000"/>
                </a:solidFill>
                <a:cs typeface="Times New Roman" panose="02020603050405020304" pitchFamily="18" charset="0"/>
              </a:rPr>
              <a:t>20.0</a:t>
            </a:r>
            <a:r>
              <a:rPr lang="en-US" b="1" dirty="0">
                <a:solidFill>
                  <a:srgbClr val="000000"/>
                </a:solidFill>
                <a:cs typeface="Times New Roman" panose="02020603050405020304" pitchFamily="18" charset="0"/>
              </a:rPr>
              <a:t> x </a:t>
            </a:r>
            <a:r>
              <a:rPr lang="en-US" b="1" dirty="0">
                <a:cs typeface="Times New Roman" panose="02020603050405020304" pitchFamily="18" charset="0"/>
              </a:rPr>
              <a:t>2.0</a:t>
            </a:r>
            <a:r>
              <a:rPr lang="en-US" b="1" dirty="0">
                <a:solidFill>
                  <a:srgbClr val="000000"/>
                </a:solidFill>
                <a:cs typeface="Times New Roman" panose="02020603050405020304" pitchFamily="18" charset="0"/>
              </a:rPr>
              <a:t> + </a:t>
            </a:r>
            <a:r>
              <a:rPr lang="en-US" b="1" dirty="0">
                <a:solidFill>
                  <a:srgbClr val="A50021"/>
                </a:solidFill>
                <a:cs typeface="Times New Roman" panose="02020603050405020304" pitchFamily="18" charset="0"/>
              </a:rPr>
              <a:t>72.0</a:t>
            </a:r>
            <a:r>
              <a:rPr lang="en-US" b="1" dirty="0">
                <a:solidFill>
                  <a:srgbClr val="000000"/>
                </a:solidFill>
                <a:cs typeface="Times New Roman" panose="02020603050405020304" pitchFamily="18" charset="0"/>
              </a:rPr>
              <a:t> =</a:t>
            </a:r>
            <a:r>
              <a:rPr lang="en-US" b="1" dirty="0">
                <a:cs typeface="Times New Roman" panose="02020603050405020304" pitchFamily="18" charset="0"/>
              </a:rPr>
              <a:t> 112.0 </a:t>
            </a:r>
            <a:r>
              <a:rPr lang="en-US" b="1" dirty="0">
                <a:solidFill>
                  <a:srgbClr val="000000"/>
                </a:solidFill>
                <a:cs typeface="Times New Roman" panose="02020603050405020304" pitchFamily="18" charset="0"/>
              </a:rPr>
              <a:t>kPa </a:t>
            </a:r>
            <a:br>
              <a:rPr lang="en-US" b="1" dirty="0">
                <a:solidFill>
                  <a:srgbClr val="000000"/>
                </a:solidFill>
                <a:cs typeface="Times New Roman" panose="02020603050405020304" pitchFamily="18" charset="0"/>
              </a:rPr>
            </a:br>
            <a:r>
              <a:rPr lang="en-US" b="1" dirty="0">
                <a:solidFill>
                  <a:srgbClr val="000000"/>
                </a:solidFill>
                <a:cs typeface="Times New Roman" panose="02020603050405020304" pitchFamily="18" charset="0"/>
              </a:rPr>
              <a:t>Pore pressure u = 10 x </a:t>
            </a:r>
            <a:r>
              <a:rPr lang="en-US" b="1" dirty="0">
                <a:cs typeface="Times New Roman" panose="02020603050405020304" pitchFamily="18" charset="0"/>
              </a:rPr>
              <a:t>2.0</a:t>
            </a:r>
            <a:r>
              <a:rPr lang="en-US" b="1" dirty="0">
                <a:solidFill>
                  <a:srgbClr val="000000"/>
                </a:solidFill>
                <a:cs typeface="Times New Roman" panose="02020603050405020304" pitchFamily="18" charset="0"/>
              </a:rPr>
              <a:t> = </a:t>
            </a:r>
            <a:r>
              <a:rPr lang="en-US" b="1" dirty="0">
                <a:solidFill>
                  <a:srgbClr val="1C31FC"/>
                </a:solidFill>
                <a:cs typeface="Times New Roman" panose="02020603050405020304" pitchFamily="18" charset="0"/>
              </a:rPr>
              <a:t>20.0</a:t>
            </a:r>
            <a:r>
              <a:rPr lang="en-US" b="1" dirty="0">
                <a:solidFill>
                  <a:srgbClr val="000000"/>
                </a:solidFill>
                <a:cs typeface="Times New Roman" panose="02020603050405020304" pitchFamily="18" charset="0"/>
              </a:rPr>
              <a:t> kPa </a:t>
            </a:r>
            <a:br>
              <a:rPr lang="en-US" b="1" dirty="0">
                <a:solidFill>
                  <a:srgbClr val="000000"/>
                </a:solidFill>
                <a:cs typeface="Times New Roman" panose="02020603050405020304" pitchFamily="18" charset="0"/>
              </a:rPr>
            </a:br>
            <a:r>
              <a:rPr lang="en-US" b="1" dirty="0">
                <a:solidFill>
                  <a:srgbClr val="000000"/>
                </a:solidFill>
                <a:cs typeface="Times New Roman" panose="02020603050405020304" pitchFamily="18" charset="0"/>
              </a:rPr>
              <a:t>Vertical effective stress </a:t>
            </a:r>
            <a:r>
              <a:rPr lang="en-US" sz="2000" b="1" dirty="0" err="1">
                <a:solidFill>
                  <a:srgbClr val="000000"/>
                </a:solidFill>
                <a:latin typeface="Symbol" panose="05050102010706020507" pitchFamily="18" charset="2"/>
                <a:cs typeface="Times New Roman" panose="02020603050405020304" pitchFamily="18" charset="0"/>
              </a:rPr>
              <a:t>s</a:t>
            </a:r>
            <a:r>
              <a:rPr lang="en-US" sz="2000" b="1" dirty="0" err="1">
                <a:solidFill>
                  <a:srgbClr val="000000"/>
                </a:solidFill>
                <a:cs typeface="Times New Roman" panose="02020603050405020304" pitchFamily="18" charset="0"/>
              </a:rPr>
              <a:t>´</a:t>
            </a:r>
            <a:r>
              <a:rPr lang="en-US" sz="2000" b="1" baseline="-30000" dirty="0" err="1">
                <a:solidFill>
                  <a:srgbClr val="000000"/>
                </a:solidFill>
                <a:cs typeface="Times New Roman" panose="02020603050405020304" pitchFamily="18" charset="0"/>
              </a:rPr>
              <a:t>v</a:t>
            </a:r>
            <a:r>
              <a:rPr lang="en-US" sz="2000" b="1" dirty="0">
                <a:solidFill>
                  <a:srgbClr val="000000"/>
                </a:solidFill>
                <a:cs typeface="Times New Roman" panose="02020603050405020304" pitchFamily="18" charset="0"/>
              </a:rPr>
              <a:t> = </a:t>
            </a:r>
            <a:r>
              <a:rPr lang="en-US" sz="2000" b="1" dirty="0" err="1">
                <a:solidFill>
                  <a:srgbClr val="000000"/>
                </a:solidFill>
                <a:latin typeface="Symbol" panose="05050102010706020507" pitchFamily="18" charset="2"/>
                <a:cs typeface="Times New Roman" panose="02020603050405020304" pitchFamily="18" charset="0"/>
              </a:rPr>
              <a:t>s</a:t>
            </a:r>
            <a:r>
              <a:rPr lang="en-US" sz="2000" b="1" baseline="-30000" dirty="0" err="1">
                <a:solidFill>
                  <a:srgbClr val="000000"/>
                </a:solidFill>
                <a:cs typeface="Times New Roman" panose="02020603050405020304" pitchFamily="18" charset="0"/>
              </a:rPr>
              <a:t>v</a:t>
            </a:r>
            <a:r>
              <a:rPr lang="en-US" sz="2000" b="1" dirty="0">
                <a:solidFill>
                  <a:srgbClr val="000000"/>
                </a:solidFill>
                <a:cs typeface="Times New Roman" panose="02020603050405020304" pitchFamily="18" charset="0"/>
              </a:rPr>
              <a:t> - u </a:t>
            </a:r>
            <a:r>
              <a:rPr lang="en-US" b="1" dirty="0">
                <a:solidFill>
                  <a:srgbClr val="000000"/>
                </a:solidFill>
                <a:cs typeface="Times New Roman" panose="02020603050405020304" pitchFamily="18" charset="0"/>
              </a:rPr>
              <a:t>= 92.0 kPa  (i.e. </a:t>
            </a:r>
            <a:r>
              <a:rPr lang="en-US" b="1" dirty="0">
                <a:solidFill>
                  <a:srgbClr val="0070C0"/>
                </a:solidFill>
                <a:cs typeface="Times New Roman" panose="02020603050405020304" pitchFamily="18" charset="0"/>
              </a:rPr>
              <a:t>a long-term increase</a:t>
            </a:r>
            <a:r>
              <a:rPr lang="en-US" b="1" dirty="0">
                <a:solidFill>
                  <a:srgbClr val="000000"/>
                </a:solidFill>
                <a:cs typeface="Times New Roman" panose="02020603050405020304" pitchFamily="18" charset="0"/>
              </a:rPr>
              <a:t>) </a:t>
            </a:r>
          </a:p>
          <a:p>
            <a:pPr lvl="1">
              <a:lnSpc>
                <a:spcPct val="150000"/>
              </a:lnSpc>
            </a:pPr>
            <a:r>
              <a:rPr lang="en-US" b="1" dirty="0" smtClean="0">
                <a:solidFill>
                  <a:srgbClr val="000000"/>
                </a:solidFill>
                <a:cs typeface="Times New Roman" panose="02020603050405020304" pitchFamily="18" charset="0"/>
              </a:rPr>
              <a:t>Initial </a:t>
            </a:r>
            <a:r>
              <a:rPr lang="en-US" b="1" dirty="0">
                <a:solidFill>
                  <a:srgbClr val="000000"/>
                </a:solidFill>
                <a:cs typeface="Times New Roman" panose="02020603050405020304" pitchFamily="18" charset="0"/>
              </a:rPr>
              <a:t>stresses at mid-depth of sand (z = 5.0 m) </a:t>
            </a:r>
            <a:br>
              <a:rPr lang="en-US" b="1" dirty="0">
                <a:solidFill>
                  <a:srgbClr val="000000"/>
                </a:solidFill>
                <a:cs typeface="Times New Roman" panose="02020603050405020304" pitchFamily="18" charset="0"/>
              </a:rPr>
            </a:br>
            <a:r>
              <a:rPr lang="en-US" b="1" dirty="0">
                <a:solidFill>
                  <a:srgbClr val="000000"/>
                </a:solidFill>
                <a:cs typeface="Times New Roman" panose="02020603050405020304" pitchFamily="18" charset="0"/>
              </a:rPr>
              <a:t>Vertical total stress  </a:t>
            </a:r>
            <a:r>
              <a:rPr lang="en-US" b="1" dirty="0" err="1">
                <a:solidFill>
                  <a:srgbClr val="000000"/>
                </a:solidFill>
                <a:latin typeface="Symbol" panose="05050102010706020507" pitchFamily="18" charset="2"/>
                <a:cs typeface="Times New Roman" panose="02020603050405020304" pitchFamily="18" charset="0"/>
              </a:rPr>
              <a:t>s</a:t>
            </a:r>
            <a:r>
              <a:rPr lang="en-US" b="1" baseline="-30000" dirty="0" err="1">
                <a:solidFill>
                  <a:srgbClr val="000000"/>
                </a:solidFill>
                <a:cs typeface="Times New Roman" panose="02020603050405020304" pitchFamily="18" charset="0"/>
              </a:rPr>
              <a:t>v</a:t>
            </a:r>
            <a:r>
              <a:rPr lang="en-US" b="1" dirty="0">
                <a:solidFill>
                  <a:srgbClr val="000000"/>
                </a:solidFill>
                <a:cs typeface="Times New Roman" panose="02020603050405020304" pitchFamily="18" charset="0"/>
              </a:rPr>
              <a:t> = </a:t>
            </a:r>
            <a:r>
              <a:rPr lang="en-US" b="1" dirty="0">
                <a:solidFill>
                  <a:srgbClr val="FF0000"/>
                </a:solidFill>
                <a:cs typeface="Times New Roman" panose="02020603050405020304" pitchFamily="18" charset="0"/>
              </a:rPr>
              <a:t>20.0</a:t>
            </a:r>
            <a:r>
              <a:rPr lang="en-US" b="1" dirty="0">
                <a:solidFill>
                  <a:srgbClr val="000000"/>
                </a:solidFill>
                <a:cs typeface="Times New Roman" panose="02020603050405020304" pitchFamily="18" charset="0"/>
              </a:rPr>
              <a:t> x </a:t>
            </a:r>
            <a:r>
              <a:rPr lang="en-US" b="1" dirty="0">
                <a:cs typeface="Times New Roman" panose="02020603050405020304" pitchFamily="18" charset="0"/>
              </a:rPr>
              <a:t>5.0</a:t>
            </a:r>
            <a:r>
              <a:rPr lang="en-US" b="1" dirty="0">
                <a:solidFill>
                  <a:srgbClr val="000000"/>
                </a:solidFill>
                <a:cs typeface="Times New Roman" panose="02020603050405020304" pitchFamily="18" charset="0"/>
              </a:rPr>
              <a:t> + 72.0 = 172.0 kPa </a:t>
            </a:r>
            <a:br>
              <a:rPr lang="en-US" b="1" dirty="0">
                <a:solidFill>
                  <a:srgbClr val="000000"/>
                </a:solidFill>
                <a:cs typeface="Times New Roman" panose="02020603050405020304" pitchFamily="18" charset="0"/>
              </a:rPr>
            </a:br>
            <a:r>
              <a:rPr lang="en-US" b="1" dirty="0">
                <a:solidFill>
                  <a:srgbClr val="000000"/>
                </a:solidFill>
                <a:cs typeface="Times New Roman" panose="02020603050405020304" pitchFamily="18" charset="0"/>
              </a:rPr>
              <a:t>Pore pressure u = 10 x</a:t>
            </a:r>
            <a:r>
              <a:rPr lang="en-US" b="1" dirty="0">
                <a:solidFill>
                  <a:schemeClr val="bg1">
                    <a:lumMod val="95000"/>
                  </a:schemeClr>
                </a:solidFill>
                <a:cs typeface="Times New Roman" panose="02020603050405020304" pitchFamily="18" charset="0"/>
              </a:rPr>
              <a:t> </a:t>
            </a:r>
            <a:r>
              <a:rPr lang="en-US" b="1" dirty="0">
                <a:cs typeface="Times New Roman" panose="02020603050405020304" pitchFamily="18" charset="0"/>
              </a:rPr>
              <a:t>5.0</a:t>
            </a:r>
            <a:r>
              <a:rPr lang="en-US" b="1" dirty="0">
                <a:solidFill>
                  <a:schemeClr val="bg1">
                    <a:lumMod val="95000"/>
                  </a:schemeClr>
                </a:solidFill>
                <a:cs typeface="Times New Roman" panose="02020603050405020304" pitchFamily="18" charset="0"/>
              </a:rPr>
              <a:t> </a:t>
            </a:r>
            <a:r>
              <a:rPr lang="en-US" b="1" dirty="0">
                <a:solidFill>
                  <a:srgbClr val="000000"/>
                </a:solidFill>
                <a:cs typeface="Times New Roman" panose="02020603050405020304" pitchFamily="18" charset="0"/>
              </a:rPr>
              <a:t>= 50.0 kPa </a:t>
            </a:r>
            <a:br>
              <a:rPr lang="en-US" b="1" dirty="0">
                <a:solidFill>
                  <a:srgbClr val="000000"/>
                </a:solidFill>
                <a:cs typeface="Times New Roman" panose="02020603050405020304" pitchFamily="18" charset="0"/>
              </a:rPr>
            </a:br>
            <a:r>
              <a:rPr lang="en-US" b="1" dirty="0">
                <a:solidFill>
                  <a:srgbClr val="000000"/>
                </a:solidFill>
                <a:cs typeface="Times New Roman" panose="02020603050405020304" pitchFamily="18" charset="0"/>
              </a:rPr>
              <a:t>Vertical effective stress </a:t>
            </a:r>
            <a:r>
              <a:rPr lang="en-US" sz="2000" b="1" dirty="0" err="1">
                <a:solidFill>
                  <a:srgbClr val="000000"/>
                </a:solidFill>
                <a:latin typeface="Symbol" panose="05050102010706020507" pitchFamily="18" charset="2"/>
                <a:cs typeface="Times New Roman" panose="02020603050405020304" pitchFamily="18" charset="0"/>
              </a:rPr>
              <a:t>s</a:t>
            </a:r>
            <a:r>
              <a:rPr lang="en-US" sz="2000" b="1" dirty="0" err="1">
                <a:solidFill>
                  <a:srgbClr val="000000"/>
                </a:solidFill>
                <a:cs typeface="Times New Roman" panose="02020603050405020304" pitchFamily="18" charset="0"/>
              </a:rPr>
              <a:t>´</a:t>
            </a:r>
            <a:r>
              <a:rPr lang="en-US" sz="2000" b="1" baseline="-30000" dirty="0" err="1">
                <a:solidFill>
                  <a:srgbClr val="000000"/>
                </a:solidFill>
                <a:cs typeface="Times New Roman" panose="02020603050405020304" pitchFamily="18" charset="0"/>
              </a:rPr>
              <a:t>v</a:t>
            </a:r>
            <a:r>
              <a:rPr lang="en-US" sz="2000" b="1" dirty="0">
                <a:solidFill>
                  <a:srgbClr val="000000"/>
                </a:solidFill>
                <a:cs typeface="Times New Roman" panose="02020603050405020304" pitchFamily="18" charset="0"/>
              </a:rPr>
              <a:t> = </a:t>
            </a:r>
            <a:r>
              <a:rPr lang="en-US" sz="2000" b="1" dirty="0" err="1">
                <a:solidFill>
                  <a:srgbClr val="000000"/>
                </a:solidFill>
                <a:latin typeface="Symbol" panose="05050102010706020507" pitchFamily="18" charset="2"/>
                <a:cs typeface="Times New Roman" panose="02020603050405020304" pitchFamily="18" charset="0"/>
              </a:rPr>
              <a:t>s</a:t>
            </a:r>
            <a:r>
              <a:rPr lang="en-US" sz="2000" b="1" baseline="-30000" dirty="0" err="1">
                <a:solidFill>
                  <a:srgbClr val="000000"/>
                </a:solidFill>
                <a:cs typeface="Times New Roman" panose="02020603050405020304" pitchFamily="18" charset="0"/>
              </a:rPr>
              <a:t>v</a:t>
            </a:r>
            <a:r>
              <a:rPr lang="en-US" sz="2000" b="1" dirty="0">
                <a:solidFill>
                  <a:srgbClr val="000000"/>
                </a:solidFill>
                <a:cs typeface="Times New Roman" panose="02020603050405020304" pitchFamily="18" charset="0"/>
              </a:rPr>
              <a:t> - u </a:t>
            </a:r>
            <a:r>
              <a:rPr lang="en-US" b="1" dirty="0">
                <a:solidFill>
                  <a:srgbClr val="000000"/>
                </a:solidFill>
                <a:cs typeface="Times New Roman" panose="02020603050405020304" pitchFamily="18" charset="0"/>
              </a:rPr>
              <a:t>=</a:t>
            </a:r>
            <a:r>
              <a:rPr lang="en-US" b="1" dirty="0">
                <a:cs typeface="Times New Roman" panose="02020603050405020304" pitchFamily="18" charset="0"/>
              </a:rPr>
              <a:t> 122.0 </a:t>
            </a:r>
            <a:r>
              <a:rPr lang="en-US" b="1" dirty="0">
                <a:solidFill>
                  <a:srgbClr val="000000"/>
                </a:solidFill>
                <a:cs typeface="Times New Roman" panose="02020603050405020304" pitchFamily="18" charset="0"/>
              </a:rPr>
              <a:t>kPa (i.e. no further change)</a:t>
            </a:r>
            <a:r>
              <a:rPr lang="en-GB" b="1" dirty="0">
                <a:solidFill>
                  <a:srgbClr val="000000"/>
                </a:solidFill>
                <a:cs typeface="Times New Roman" panose="02020603050405020304" pitchFamily="18" charset="0"/>
              </a:rPr>
              <a:t> </a:t>
            </a:r>
          </a:p>
        </p:txBody>
      </p:sp>
      <p:pic>
        <p:nvPicPr>
          <p:cNvPr id="11" name="Picture 8"/>
          <p:cNvPicPr>
            <a:picLocks noChangeAspect="1" noChangeArrowheads="1"/>
          </p:cNvPicPr>
          <p:nvPr/>
        </p:nvPicPr>
        <p:blipFill rotWithShape="1">
          <a:blip r:embed="rId3" cstate="print">
            <a:lum contrast="40000"/>
            <a:extLst>
              <a:ext uri="{28A0092B-C50C-407E-A947-70E740481C1C}">
                <a14:useLocalDpi xmlns:a14="http://schemas.microsoft.com/office/drawing/2010/main" val="0"/>
              </a:ext>
            </a:extLst>
          </a:blip>
          <a:srcRect b="7449"/>
          <a:stretch/>
        </p:blipFill>
        <p:spPr bwMode="auto">
          <a:xfrm>
            <a:off x="5636302" y="4697598"/>
            <a:ext cx="3507698" cy="1746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22833" y="4832241"/>
            <a:ext cx="5302674" cy="1754326"/>
          </a:xfrm>
          <a:prstGeom prst="rect">
            <a:avLst/>
          </a:prstGeom>
          <a:ln>
            <a:solidFill>
              <a:srgbClr val="A50021"/>
            </a:solidFill>
          </a:ln>
        </p:spPr>
        <p:txBody>
          <a:bodyPr wrap="square">
            <a:spAutoFit/>
          </a:bodyPr>
          <a:lstStyle/>
          <a:p>
            <a:pPr algn="just"/>
            <a:r>
              <a:rPr lang="en-US" b="1" dirty="0">
                <a:solidFill>
                  <a:srgbClr val="002060"/>
                </a:solidFill>
                <a:effectLst>
                  <a:outerShdw blurRad="38100" dist="38100" dir="2700000" algn="tl">
                    <a:srgbClr val="000000">
                      <a:alpha val="43137"/>
                    </a:srgbClr>
                  </a:outerShdw>
                </a:effectLst>
                <a:latin typeface="Times-Roman"/>
              </a:rPr>
              <a:t>This gradual process of drainage under an additional load application and the </a:t>
            </a:r>
            <a:r>
              <a:rPr lang="en-US" b="1" dirty="0" smtClean="0">
                <a:solidFill>
                  <a:srgbClr val="002060"/>
                </a:solidFill>
                <a:effectLst>
                  <a:outerShdw blurRad="38100" dist="38100" dir="2700000" algn="tl">
                    <a:srgbClr val="000000">
                      <a:alpha val="43137"/>
                    </a:srgbClr>
                  </a:outerShdw>
                </a:effectLst>
                <a:latin typeface="Times-Roman"/>
              </a:rPr>
              <a:t>associated transfer </a:t>
            </a:r>
            <a:r>
              <a:rPr lang="en-US" b="1" dirty="0">
                <a:solidFill>
                  <a:srgbClr val="002060"/>
                </a:solidFill>
                <a:effectLst>
                  <a:outerShdw blurRad="38100" dist="38100" dir="2700000" algn="tl">
                    <a:srgbClr val="000000">
                      <a:alpha val="43137"/>
                    </a:srgbClr>
                  </a:outerShdw>
                </a:effectLst>
                <a:latin typeface="Times-Roman"/>
              </a:rPr>
              <a:t>of excess pore water pressure to effective stress cause the </a:t>
            </a:r>
            <a:r>
              <a:rPr lang="en-US" b="1" dirty="0" smtClean="0">
                <a:solidFill>
                  <a:srgbClr val="002060"/>
                </a:solidFill>
                <a:effectLst>
                  <a:outerShdw blurRad="38100" dist="38100" dir="2700000" algn="tl">
                    <a:srgbClr val="000000">
                      <a:alpha val="43137"/>
                    </a:srgbClr>
                  </a:outerShdw>
                </a:effectLst>
                <a:latin typeface="Times-Roman"/>
              </a:rPr>
              <a:t>time-dependent settlement </a:t>
            </a:r>
            <a:r>
              <a:rPr lang="en-US" b="1" dirty="0">
                <a:solidFill>
                  <a:srgbClr val="002060"/>
                </a:solidFill>
                <a:effectLst>
                  <a:outerShdw blurRad="38100" dist="38100" dir="2700000" algn="tl">
                    <a:srgbClr val="000000">
                      <a:alpha val="43137"/>
                    </a:srgbClr>
                  </a:outerShdw>
                </a:effectLst>
                <a:latin typeface="Times-Roman"/>
              </a:rPr>
              <a:t>in the clay soil layer. </a:t>
            </a:r>
            <a:r>
              <a:rPr lang="en-US" b="1" dirty="0">
                <a:solidFill>
                  <a:srgbClr val="FF0000"/>
                </a:solidFill>
                <a:effectLst>
                  <a:outerShdw blurRad="38100" dist="38100" dir="2700000" algn="tl">
                    <a:srgbClr val="000000">
                      <a:alpha val="43137"/>
                    </a:srgbClr>
                  </a:outerShdw>
                </a:effectLst>
                <a:latin typeface="Times-Roman"/>
              </a:rPr>
              <a:t>This is called consolidation.</a:t>
            </a:r>
            <a:endParaRPr lang="en-US"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302050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3326523" y="491535"/>
            <a:ext cx="2036379" cy="521882"/>
          </a:xfrm>
          <a:prstGeom prst="rect">
            <a:avLst/>
          </a:prstGeom>
        </p:spPr>
        <p:txBody>
          <a:bodyPr anchor="ctr"/>
          <a:lstStyle/>
          <a:p>
            <a:pPr algn="ctr" eaLnBrk="1" fontAlgn="auto" hangingPunct="1">
              <a:spcBef>
                <a:spcPts val="0"/>
              </a:spcBef>
              <a:spcAft>
                <a:spcPts val="0"/>
              </a:spcAft>
              <a:defRPr/>
            </a:pPr>
            <a:r>
              <a:rPr lang="en-US" sz="4800" b="1" u="sng" dirty="0">
                <a:solidFill>
                  <a:srgbClr val="00B0F0"/>
                </a:solidFill>
                <a:effectLst>
                  <a:outerShdw blurRad="38100" dist="38100" dir="2700000" algn="tl">
                    <a:srgbClr val="000000">
                      <a:alpha val="43137"/>
                    </a:srgbClr>
                  </a:outerShdw>
                </a:effectLst>
                <a:latin typeface="+mn-lt"/>
                <a:cs typeface="Times New Roman" pitchFamily="18" charset="0"/>
              </a:rPr>
              <a:t>Topics</a:t>
            </a:r>
            <a:endParaRPr lang="en-US" sz="4800" b="1" u="sng" dirty="0">
              <a:solidFill>
                <a:srgbClr val="00B0F0"/>
              </a:solidFill>
              <a:effectLst>
                <a:outerShdw blurRad="38100" dist="38100" dir="2700000" algn="tl">
                  <a:srgbClr val="000000">
                    <a:alpha val="43137"/>
                  </a:srgbClr>
                </a:outerShdw>
              </a:effectLst>
              <a:latin typeface="+mn-lt"/>
              <a:cs typeface="Tahoma" pitchFamily="34" charset="0"/>
            </a:endParaRPr>
          </a:p>
        </p:txBody>
      </p:sp>
      <p:sp>
        <p:nvSpPr>
          <p:cNvPr id="8" name="Rectangle 7"/>
          <p:cNvSpPr/>
          <p:nvPr/>
        </p:nvSpPr>
        <p:spPr>
          <a:xfrm>
            <a:off x="0" y="0"/>
            <a:ext cx="9144000" cy="3048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0" y="300038"/>
            <a:ext cx="9144000" cy="152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Content Placeholder 2"/>
          <p:cNvSpPr>
            <a:spLocks noGrp="1"/>
          </p:cNvSpPr>
          <p:nvPr>
            <p:ph idx="1"/>
          </p:nvPr>
        </p:nvSpPr>
        <p:spPr>
          <a:xfrm>
            <a:off x="632503" y="1052514"/>
            <a:ext cx="8155131" cy="5338761"/>
          </a:xfrm>
          <a:ln>
            <a:miter lim="800000"/>
            <a:headEnd/>
            <a:tailEnd/>
          </a:ln>
        </p:spPr>
        <p:txBody>
          <a:bodyPr vert="horz" lIns="91440" tIns="45720" rIns="91440" bIns="45720" rtlCol="0">
            <a:noAutofit/>
          </a:bodyPr>
          <a:lstStyle/>
          <a:p>
            <a:pPr marL="539750" indent="-357188">
              <a:lnSpc>
                <a:spcPct val="120000"/>
              </a:lnSpc>
              <a:spcBef>
                <a:spcPts val="0"/>
              </a:spcBef>
              <a:buFont typeface="Wingdings" pitchFamily="2" charset="2"/>
              <a:buChar char="q"/>
            </a:pPr>
            <a:r>
              <a:rPr lang="en-US" sz="2400" b="1" dirty="0" smtClean="0"/>
              <a:t>INTRODUCTION </a:t>
            </a:r>
          </a:p>
          <a:p>
            <a:pPr marL="539750" indent="-357188">
              <a:lnSpc>
                <a:spcPct val="120000"/>
              </a:lnSpc>
              <a:spcBef>
                <a:spcPts val="0"/>
              </a:spcBef>
              <a:buFont typeface="Wingdings" pitchFamily="2" charset="2"/>
              <a:buChar char="q"/>
            </a:pPr>
            <a:r>
              <a:rPr lang="en-US" sz="2400" b="1" dirty="0" smtClean="0"/>
              <a:t>ELASTIC SETTLEMENT</a:t>
            </a:r>
          </a:p>
          <a:p>
            <a:pPr marL="539750" indent="-19050">
              <a:lnSpc>
                <a:spcPct val="120000"/>
              </a:lnSpc>
              <a:spcBef>
                <a:spcPts val="0"/>
              </a:spcBef>
            </a:pPr>
            <a:r>
              <a:rPr lang="en-US" sz="2400" b="1" dirty="0"/>
              <a:t>Stress distribution in soil masses</a:t>
            </a:r>
          </a:p>
          <a:p>
            <a:pPr marL="539750" indent="-357188">
              <a:lnSpc>
                <a:spcPct val="120000"/>
              </a:lnSpc>
              <a:spcBef>
                <a:spcPts val="0"/>
              </a:spcBef>
              <a:buFont typeface="Wingdings" pitchFamily="2" charset="2"/>
              <a:buChar char="q"/>
            </a:pPr>
            <a:r>
              <a:rPr lang="en-US" sz="2400" b="1" dirty="0" smtClean="0">
                <a:solidFill>
                  <a:srgbClr val="FF0000"/>
                </a:solidFill>
              </a:rPr>
              <a:t>CONSOLIDATION SETTLEMENT</a:t>
            </a:r>
          </a:p>
          <a:p>
            <a:pPr marL="539750" indent="-19050">
              <a:lnSpc>
                <a:spcPct val="120000"/>
              </a:lnSpc>
              <a:spcBef>
                <a:spcPts val="0"/>
              </a:spcBef>
            </a:pPr>
            <a:r>
              <a:rPr lang="en-US" sz="2400" b="1" dirty="0"/>
              <a:t>Fundamentals of consolidation</a:t>
            </a:r>
          </a:p>
          <a:p>
            <a:pPr marL="539750" indent="-19050">
              <a:lnSpc>
                <a:spcPct val="120000"/>
              </a:lnSpc>
              <a:spcBef>
                <a:spcPts val="0"/>
              </a:spcBef>
            </a:pPr>
            <a:r>
              <a:rPr lang="en-US" sz="2400" b="1" dirty="0" smtClean="0">
                <a:solidFill>
                  <a:srgbClr val="000099"/>
                </a:solidFill>
              </a:rPr>
              <a:t>Calculation of One-Dimensional Consolidation </a:t>
            </a:r>
            <a:r>
              <a:rPr lang="en-US" sz="2400" b="1" dirty="0">
                <a:solidFill>
                  <a:srgbClr val="000099"/>
                </a:solidFill>
              </a:rPr>
              <a:t>Settlement</a:t>
            </a:r>
          </a:p>
          <a:p>
            <a:pPr marL="539750" indent="-19050">
              <a:lnSpc>
                <a:spcPct val="120000"/>
              </a:lnSpc>
              <a:spcBef>
                <a:spcPts val="0"/>
              </a:spcBef>
            </a:pPr>
            <a:r>
              <a:rPr lang="en-US" sz="2400" b="1" dirty="0"/>
              <a:t>One-dimensional Laboratory Consolidation </a:t>
            </a:r>
            <a:r>
              <a:rPr lang="en-US" sz="2400" b="1" dirty="0" smtClean="0"/>
              <a:t>Test</a:t>
            </a:r>
          </a:p>
          <a:p>
            <a:pPr marL="630238" indent="-109538">
              <a:lnSpc>
                <a:spcPct val="120000"/>
              </a:lnSpc>
              <a:spcBef>
                <a:spcPts val="0"/>
              </a:spcBef>
              <a:buClr>
                <a:schemeClr val="tx1"/>
              </a:buClr>
            </a:pPr>
            <a:r>
              <a:rPr lang="en-US" sz="2400" b="1" dirty="0"/>
              <a:t>Calculation of Settlement from One-Dimensional Primary  Consolidation</a:t>
            </a:r>
          </a:p>
          <a:p>
            <a:pPr marL="539750" indent="-357188">
              <a:lnSpc>
                <a:spcPct val="120000"/>
              </a:lnSpc>
              <a:spcBef>
                <a:spcPts val="0"/>
              </a:spcBef>
              <a:buFont typeface="Wingdings" pitchFamily="2" charset="2"/>
              <a:buChar char="q"/>
            </a:pPr>
            <a:r>
              <a:rPr lang="en-US" sz="2400" b="1" dirty="0" smtClean="0"/>
              <a:t>TIME RATE OF CONSOLIDATION SETTLEMENT</a:t>
            </a:r>
          </a:p>
          <a:p>
            <a:pPr marL="630238" indent="-109538">
              <a:lnSpc>
                <a:spcPct val="120000"/>
              </a:lnSpc>
              <a:spcBef>
                <a:spcPts val="0"/>
              </a:spcBef>
              <a:buClr>
                <a:schemeClr val="tx1"/>
              </a:buClr>
            </a:pPr>
            <a:r>
              <a:rPr lang="en-US" sz="2400" b="1" dirty="0"/>
              <a:t>1-D theory of consolidation </a:t>
            </a:r>
          </a:p>
          <a:p>
            <a:pPr marL="539750" indent="-357188">
              <a:lnSpc>
                <a:spcPct val="120000"/>
              </a:lnSpc>
              <a:spcBef>
                <a:spcPts val="0"/>
              </a:spcBef>
              <a:buFont typeface="Wingdings" pitchFamily="2" charset="2"/>
              <a:buChar char="q"/>
            </a:pPr>
            <a:r>
              <a:rPr lang="en-US" sz="2400" b="1" dirty="0" smtClean="0"/>
              <a:t>SECONDARY CONSOLIDATION SETTLEMENT</a:t>
            </a:r>
            <a:endParaRPr lang="en-US" sz="2400" b="1" dirty="0"/>
          </a:p>
        </p:txBody>
      </p:sp>
    </p:spTree>
    <p:extLst>
      <p:ext uri="{BB962C8B-B14F-4D97-AF65-F5344CB8AC3E}">
        <p14:creationId xmlns:p14="http://schemas.microsoft.com/office/powerpoint/2010/main" val="13519718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2438400" y="4309247"/>
            <a:ext cx="3276600" cy="1219200"/>
          </a:xfrm>
          <a:prstGeom prst="rect">
            <a:avLst/>
          </a:prstGeom>
          <a:blipFill>
            <a:blip r:embed="rId2" cstate="print"/>
            <a:tile tx="0" ty="0" sx="100000" sy="10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7" name="Text Box 13"/>
          <p:cNvSpPr txBox="1">
            <a:spLocks noChangeArrowheads="1"/>
          </p:cNvSpPr>
          <p:nvPr/>
        </p:nvSpPr>
        <p:spPr bwMode="auto">
          <a:xfrm>
            <a:off x="2895600" y="5071247"/>
            <a:ext cx="2133600" cy="369332"/>
          </a:xfrm>
          <a:prstGeom prst="rect">
            <a:avLst/>
          </a:prstGeom>
          <a:noFill/>
          <a:ln w="9525">
            <a:noFill/>
            <a:miter lim="800000"/>
            <a:headEnd/>
            <a:tailEnd/>
          </a:ln>
          <a:effectLst/>
        </p:spPr>
        <p:txBody>
          <a:bodyPr>
            <a:spAutoFit/>
          </a:bodyPr>
          <a:lstStyle/>
          <a:p>
            <a:pPr algn="l" rtl="0">
              <a:spcBef>
                <a:spcPct val="50000"/>
              </a:spcBef>
            </a:pPr>
            <a:r>
              <a:rPr lang="en-US" b="1" dirty="0"/>
              <a:t>saturated clay</a:t>
            </a:r>
            <a:endParaRPr lang="en-AU" b="1" dirty="0"/>
          </a:p>
        </p:txBody>
      </p:sp>
      <p:sp>
        <p:nvSpPr>
          <p:cNvPr id="6159" name="Text Box 15"/>
          <p:cNvSpPr txBox="1">
            <a:spLocks noChangeArrowheads="1"/>
          </p:cNvSpPr>
          <p:nvPr/>
        </p:nvSpPr>
        <p:spPr bwMode="auto">
          <a:xfrm>
            <a:off x="5791200" y="3318647"/>
            <a:ext cx="609600" cy="334963"/>
          </a:xfrm>
          <a:prstGeom prst="rect">
            <a:avLst/>
          </a:prstGeom>
          <a:noFill/>
          <a:ln w="9525">
            <a:noFill/>
            <a:miter lim="800000"/>
            <a:headEnd/>
            <a:tailEnd/>
          </a:ln>
          <a:effectLst/>
        </p:spPr>
        <p:txBody>
          <a:bodyPr>
            <a:spAutoFit/>
          </a:bodyPr>
          <a:lstStyle/>
          <a:p>
            <a:pPr>
              <a:spcBef>
                <a:spcPct val="50000"/>
              </a:spcBef>
            </a:pPr>
            <a:r>
              <a:rPr lang="en-US" sz="1600" dirty="0"/>
              <a:t>GL</a:t>
            </a:r>
            <a:endParaRPr lang="en-AU" sz="1600" dirty="0"/>
          </a:p>
        </p:txBody>
      </p:sp>
      <p:grpSp>
        <p:nvGrpSpPr>
          <p:cNvPr id="2" name="Group 17"/>
          <p:cNvGrpSpPr>
            <a:grpSpLocks/>
          </p:cNvGrpSpPr>
          <p:nvPr/>
        </p:nvGrpSpPr>
        <p:grpSpPr bwMode="auto">
          <a:xfrm>
            <a:off x="2438400" y="2921881"/>
            <a:ext cx="3276600" cy="609600"/>
            <a:chOff x="624" y="2160"/>
            <a:chExt cx="2064" cy="384"/>
          </a:xfrm>
        </p:grpSpPr>
        <p:sp>
          <p:nvSpPr>
            <p:cNvPr id="6162" name="Text Box 18"/>
            <p:cNvSpPr txBox="1">
              <a:spLocks noChangeArrowheads="1"/>
            </p:cNvSpPr>
            <p:nvPr/>
          </p:nvSpPr>
          <p:spPr bwMode="auto">
            <a:xfrm>
              <a:off x="1440" y="2160"/>
              <a:ext cx="720" cy="252"/>
            </a:xfrm>
            <a:prstGeom prst="rect">
              <a:avLst/>
            </a:prstGeom>
            <a:noFill/>
            <a:ln w="9525">
              <a:noFill/>
              <a:miter lim="800000"/>
              <a:headEnd/>
              <a:tailEnd/>
            </a:ln>
            <a:effectLst/>
          </p:spPr>
          <p:txBody>
            <a:bodyPr>
              <a:spAutoFit/>
            </a:bodyPr>
            <a:lstStyle/>
            <a:p>
              <a:pPr>
                <a:spcBef>
                  <a:spcPct val="50000"/>
                </a:spcBef>
              </a:pPr>
              <a:r>
                <a:rPr lang="en-US" sz="2000" b="1" dirty="0"/>
                <a:t>q </a:t>
              </a:r>
              <a:r>
                <a:rPr lang="en-US" sz="2000" b="1" dirty="0" err="1"/>
                <a:t>kPa</a:t>
              </a:r>
              <a:endParaRPr lang="en-AU" sz="2000" b="1" dirty="0"/>
            </a:p>
          </p:txBody>
        </p:sp>
        <p:grpSp>
          <p:nvGrpSpPr>
            <p:cNvPr id="3" name="Group 19"/>
            <p:cNvGrpSpPr>
              <a:grpSpLocks/>
            </p:cNvGrpSpPr>
            <p:nvPr/>
          </p:nvGrpSpPr>
          <p:grpSpPr bwMode="auto">
            <a:xfrm>
              <a:off x="624" y="2352"/>
              <a:ext cx="2064" cy="192"/>
              <a:chOff x="624" y="2352"/>
              <a:chExt cx="2064" cy="192"/>
            </a:xfrm>
          </p:grpSpPr>
          <p:sp>
            <p:nvSpPr>
              <p:cNvPr id="6164" name="Rectangle 20"/>
              <p:cNvSpPr>
                <a:spLocks noChangeArrowheads="1"/>
              </p:cNvSpPr>
              <p:nvPr/>
            </p:nvSpPr>
            <p:spPr bwMode="auto">
              <a:xfrm>
                <a:off x="624" y="2496"/>
                <a:ext cx="2064" cy="48"/>
              </a:xfrm>
              <a:prstGeom prst="rect">
                <a:avLst/>
              </a:prstGeom>
              <a:solidFill>
                <a:srgbClr val="808080"/>
              </a:solidFill>
              <a:ln w="9525">
                <a:solidFill>
                  <a:schemeClr val="tx1"/>
                </a:solidFill>
                <a:miter lim="800000"/>
                <a:headEnd/>
                <a:tailEnd/>
              </a:ln>
              <a:effectLst/>
            </p:spPr>
            <p:txBody>
              <a:bodyPr wrap="none" anchor="ctr"/>
              <a:lstStyle/>
              <a:p>
                <a:endParaRPr lang="en-US" sz="2400" b="1"/>
              </a:p>
            </p:txBody>
          </p:sp>
          <p:sp>
            <p:nvSpPr>
              <p:cNvPr id="6165" name="Line 21"/>
              <p:cNvSpPr>
                <a:spLocks noChangeShapeType="1"/>
              </p:cNvSpPr>
              <p:nvPr/>
            </p:nvSpPr>
            <p:spPr bwMode="auto">
              <a:xfrm>
                <a:off x="1296" y="2352"/>
                <a:ext cx="0" cy="144"/>
              </a:xfrm>
              <a:prstGeom prst="line">
                <a:avLst/>
              </a:prstGeom>
              <a:noFill/>
              <a:ln w="9525">
                <a:solidFill>
                  <a:schemeClr val="tx1"/>
                </a:solidFill>
                <a:miter lim="800000"/>
                <a:headEnd/>
                <a:tailEnd type="triangle" w="med" len="med"/>
              </a:ln>
              <a:effectLst/>
            </p:spPr>
            <p:txBody>
              <a:bodyPr wrap="none"/>
              <a:lstStyle/>
              <a:p>
                <a:endParaRPr lang="en-US" sz="2400" b="1"/>
              </a:p>
            </p:txBody>
          </p:sp>
          <p:sp>
            <p:nvSpPr>
              <p:cNvPr id="6166" name="Line 22"/>
              <p:cNvSpPr>
                <a:spLocks noChangeShapeType="1"/>
              </p:cNvSpPr>
              <p:nvPr/>
            </p:nvSpPr>
            <p:spPr bwMode="auto">
              <a:xfrm>
                <a:off x="1392" y="2352"/>
                <a:ext cx="0" cy="144"/>
              </a:xfrm>
              <a:prstGeom prst="line">
                <a:avLst/>
              </a:prstGeom>
              <a:noFill/>
              <a:ln w="9525">
                <a:solidFill>
                  <a:schemeClr val="tx1"/>
                </a:solidFill>
                <a:miter lim="800000"/>
                <a:headEnd/>
                <a:tailEnd type="triangle" w="med" len="med"/>
              </a:ln>
              <a:effectLst/>
            </p:spPr>
            <p:txBody>
              <a:bodyPr wrap="none"/>
              <a:lstStyle/>
              <a:p>
                <a:endParaRPr lang="en-US" sz="2400" b="1"/>
              </a:p>
            </p:txBody>
          </p:sp>
          <p:sp>
            <p:nvSpPr>
              <p:cNvPr id="6167" name="Line 23"/>
              <p:cNvSpPr>
                <a:spLocks noChangeShapeType="1"/>
              </p:cNvSpPr>
              <p:nvPr/>
            </p:nvSpPr>
            <p:spPr bwMode="auto">
              <a:xfrm>
                <a:off x="1488" y="2352"/>
                <a:ext cx="0" cy="144"/>
              </a:xfrm>
              <a:prstGeom prst="line">
                <a:avLst/>
              </a:prstGeom>
              <a:noFill/>
              <a:ln w="9525">
                <a:solidFill>
                  <a:schemeClr val="tx1"/>
                </a:solidFill>
                <a:miter lim="800000"/>
                <a:headEnd/>
                <a:tailEnd type="triangle" w="med" len="med"/>
              </a:ln>
              <a:effectLst/>
            </p:spPr>
            <p:txBody>
              <a:bodyPr wrap="none"/>
              <a:lstStyle/>
              <a:p>
                <a:endParaRPr lang="en-US" sz="2400" b="1"/>
              </a:p>
            </p:txBody>
          </p:sp>
          <p:sp>
            <p:nvSpPr>
              <p:cNvPr id="6168" name="Line 24"/>
              <p:cNvSpPr>
                <a:spLocks noChangeShapeType="1"/>
              </p:cNvSpPr>
              <p:nvPr/>
            </p:nvSpPr>
            <p:spPr bwMode="auto">
              <a:xfrm>
                <a:off x="1584" y="2352"/>
                <a:ext cx="0" cy="144"/>
              </a:xfrm>
              <a:prstGeom prst="line">
                <a:avLst/>
              </a:prstGeom>
              <a:noFill/>
              <a:ln w="9525">
                <a:solidFill>
                  <a:schemeClr val="tx1"/>
                </a:solidFill>
                <a:miter lim="800000"/>
                <a:headEnd/>
                <a:tailEnd type="triangle" w="med" len="med"/>
              </a:ln>
              <a:effectLst/>
            </p:spPr>
            <p:txBody>
              <a:bodyPr wrap="none"/>
              <a:lstStyle/>
              <a:p>
                <a:endParaRPr lang="en-US" sz="2400" b="1"/>
              </a:p>
            </p:txBody>
          </p:sp>
          <p:sp>
            <p:nvSpPr>
              <p:cNvPr id="6169" name="Line 25"/>
              <p:cNvSpPr>
                <a:spLocks noChangeShapeType="1"/>
              </p:cNvSpPr>
              <p:nvPr/>
            </p:nvSpPr>
            <p:spPr bwMode="auto">
              <a:xfrm>
                <a:off x="1872" y="2352"/>
                <a:ext cx="0" cy="144"/>
              </a:xfrm>
              <a:prstGeom prst="line">
                <a:avLst/>
              </a:prstGeom>
              <a:noFill/>
              <a:ln w="9525">
                <a:solidFill>
                  <a:schemeClr val="tx1"/>
                </a:solidFill>
                <a:miter lim="800000"/>
                <a:headEnd/>
                <a:tailEnd type="triangle" w="med" len="med"/>
              </a:ln>
              <a:effectLst/>
            </p:spPr>
            <p:txBody>
              <a:bodyPr wrap="none"/>
              <a:lstStyle/>
              <a:p>
                <a:endParaRPr lang="en-US" sz="2400" b="1"/>
              </a:p>
            </p:txBody>
          </p:sp>
          <p:sp>
            <p:nvSpPr>
              <p:cNvPr id="6170" name="Line 26"/>
              <p:cNvSpPr>
                <a:spLocks noChangeShapeType="1"/>
              </p:cNvSpPr>
              <p:nvPr/>
            </p:nvSpPr>
            <p:spPr bwMode="auto">
              <a:xfrm>
                <a:off x="1776" y="2352"/>
                <a:ext cx="0" cy="144"/>
              </a:xfrm>
              <a:prstGeom prst="line">
                <a:avLst/>
              </a:prstGeom>
              <a:noFill/>
              <a:ln w="9525">
                <a:solidFill>
                  <a:schemeClr val="tx1"/>
                </a:solidFill>
                <a:miter lim="800000"/>
                <a:headEnd/>
                <a:tailEnd type="triangle" w="med" len="med"/>
              </a:ln>
              <a:effectLst/>
            </p:spPr>
            <p:txBody>
              <a:bodyPr wrap="none"/>
              <a:lstStyle/>
              <a:p>
                <a:endParaRPr lang="en-US" sz="2400" b="1"/>
              </a:p>
            </p:txBody>
          </p:sp>
          <p:sp>
            <p:nvSpPr>
              <p:cNvPr id="6171" name="Line 27"/>
              <p:cNvSpPr>
                <a:spLocks noChangeShapeType="1"/>
              </p:cNvSpPr>
              <p:nvPr/>
            </p:nvSpPr>
            <p:spPr bwMode="auto">
              <a:xfrm>
                <a:off x="1680" y="2352"/>
                <a:ext cx="0" cy="144"/>
              </a:xfrm>
              <a:prstGeom prst="line">
                <a:avLst/>
              </a:prstGeom>
              <a:noFill/>
              <a:ln w="9525">
                <a:solidFill>
                  <a:schemeClr val="tx1"/>
                </a:solidFill>
                <a:miter lim="800000"/>
                <a:headEnd/>
                <a:tailEnd type="triangle" w="med" len="med"/>
              </a:ln>
              <a:effectLst/>
            </p:spPr>
            <p:txBody>
              <a:bodyPr wrap="none"/>
              <a:lstStyle/>
              <a:p>
                <a:endParaRPr lang="en-US" sz="2400" b="1"/>
              </a:p>
            </p:txBody>
          </p:sp>
          <p:sp>
            <p:nvSpPr>
              <p:cNvPr id="6172" name="Line 28"/>
              <p:cNvSpPr>
                <a:spLocks noChangeShapeType="1"/>
              </p:cNvSpPr>
              <p:nvPr/>
            </p:nvSpPr>
            <p:spPr bwMode="auto">
              <a:xfrm>
                <a:off x="1968" y="2352"/>
                <a:ext cx="0" cy="144"/>
              </a:xfrm>
              <a:prstGeom prst="line">
                <a:avLst/>
              </a:prstGeom>
              <a:noFill/>
              <a:ln w="9525">
                <a:solidFill>
                  <a:schemeClr val="tx1"/>
                </a:solidFill>
                <a:miter lim="800000"/>
                <a:headEnd/>
                <a:tailEnd type="triangle" w="med" len="med"/>
              </a:ln>
              <a:effectLst/>
            </p:spPr>
            <p:txBody>
              <a:bodyPr wrap="none"/>
              <a:lstStyle/>
              <a:p>
                <a:endParaRPr lang="en-US" sz="2400" b="1"/>
              </a:p>
            </p:txBody>
          </p:sp>
          <p:sp>
            <p:nvSpPr>
              <p:cNvPr id="6173" name="Line 29"/>
              <p:cNvSpPr>
                <a:spLocks noChangeShapeType="1"/>
              </p:cNvSpPr>
              <p:nvPr/>
            </p:nvSpPr>
            <p:spPr bwMode="auto">
              <a:xfrm>
                <a:off x="2064" y="2352"/>
                <a:ext cx="0" cy="144"/>
              </a:xfrm>
              <a:prstGeom prst="line">
                <a:avLst/>
              </a:prstGeom>
              <a:noFill/>
              <a:ln w="9525">
                <a:solidFill>
                  <a:schemeClr val="tx1"/>
                </a:solidFill>
                <a:miter lim="800000"/>
                <a:headEnd/>
                <a:tailEnd type="triangle" w="med" len="med"/>
              </a:ln>
              <a:effectLst/>
            </p:spPr>
            <p:txBody>
              <a:bodyPr wrap="none"/>
              <a:lstStyle/>
              <a:p>
                <a:endParaRPr lang="en-US" sz="2400" b="1"/>
              </a:p>
            </p:txBody>
          </p:sp>
          <p:sp>
            <p:nvSpPr>
              <p:cNvPr id="6174" name="Line 30"/>
              <p:cNvSpPr>
                <a:spLocks noChangeShapeType="1"/>
              </p:cNvSpPr>
              <p:nvPr/>
            </p:nvSpPr>
            <p:spPr bwMode="auto">
              <a:xfrm>
                <a:off x="2160" y="2352"/>
                <a:ext cx="0" cy="144"/>
              </a:xfrm>
              <a:prstGeom prst="line">
                <a:avLst/>
              </a:prstGeom>
              <a:noFill/>
              <a:ln w="9525">
                <a:solidFill>
                  <a:schemeClr val="tx1"/>
                </a:solidFill>
                <a:miter lim="800000"/>
                <a:headEnd/>
                <a:tailEnd type="triangle" w="med" len="med"/>
              </a:ln>
              <a:effectLst/>
            </p:spPr>
            <p:txBody>
              <a:bodyPr wrap="none"/>
              <a:lstStyle/>
              <a:p>
                <a:endParaRPr lang="en-US" sz="2400" b="1"/>
              </a:p>
            </p:txBody>
          </p:sp>
          <p:sp>
            <p:nvSpPr>
              <p:cNvPr id="6175" name="Line 31"/>
              <p:cNvSpPr>
                <a:spLocks noChangeShapeType="1"/>
              </p:cNvSpPr>
              <p:nvPr/>
            </p:nvSpPr>
            <p:spPr bwMode="auto">
              <a:xfrm>
                <a:off x="2256" y="2352"/>
                <a:ext cx="0" cy="144"/>
              </a:xfrm>
              <a:prstGeom prst="line">
                <a:avLst/>
              </a:prstGeom>
              <a:noFill/>
              <a:ln w="9525">
                <a:solidFill>
                  <a:schemeClr val="tx1"/>
                </a:solidFill>
                <a:miter lim="800000"/>
                <a:headEnd/>
                <a:tailEnd type="triangle" w="med" len="med"/>
              </a:ln>
              <a:effectLst/>
            </p:spPr>
            <p:txBody>
              <a:bodyPr wrap="none"/>
              <a:lstStyle/>
              <a:p>
                <a:endParaRPr lang="en-US" sz="2400" b="1"/>
              </a:p>
            </p:txBody>
          </p:sp>
          <p:sp>
            <p:nvSpPr>
              <p:cNvPr id="6176" name="Line 32"/>
              <p:cNvSpPr>
                <a:spLocks noChangeShapeType="1"/>
              </p:cNvSpPr>
              <p:nvPr/>
            </p:nvSpPr>
            <p:spPr bwMode="auto">
              <a:xfrm>
                <a:off x="2352" y="2352"/>
                <a:ext cx="0" cy="144"/>
              </a:xfrm>
              <a:prstGeom prst="line">
                <a:avLst/>
              </a:prstGeom>
              <a:noFill/>
              <a:ln w="9525">
                <a:solidFill>
                  <a:schemeClr val="tx1"/>
                </a:solidFill>
                <a:miter lim="800000"/>
                <a:headEnd/>
                <a:tailEnd type="triangle" w="med" len="med"/>
              </a:ln>
              <a:effectLst/>
            </p:spPr>
            <p:txBody>
              <a:bodyPr wrap="none"/>
              <a:lstStyle/>
              <a:p>
                <a:endParaRPr lang="en-US" sz="2400" b="1"/>
              </a:p>
            </p:txBody>
          </p:sp>
          <p:sp>
            <p:nvSpPr>
              <p:cNvPr id="6177" name="Line 33"/>
              <p:cNvSpPr>
                <a:spLocks noChangeShapeType="1"/>
              </p:cNvSpPr>
              <p:nvPr/>
            </p:nvSpPr>
            <p:spPr bwMode="auto">
              <a:xfrm>
                <a:off x="912" y="2352"/>
                <a:ext cx="0" cy="144"/>
              </a:xfrm>
              <a:prstGeom prst="line">
                <a:avLst/>
              </a:prstGeom>
              <a:noFill/>
              <a:ln w="9525">
                <a:solidFill>
                  <a:schemeClr val="tx1"/>
                </a:solidFill>
                <a:miter lim="800000"/>
                <a:headEnd/>
                <a:tailEnd type="triangle" w="med" len="med"/>
              </a:ln>
              <a:effectLst/>
            </p:spPr>
            <p:txBody>
              <a:bodyPr wrap="none"/>
              <a:lstStyle/>
              <a:p>
                <a:endParaRPr lang="en-US" sz="2400" b="1"/>
              </a:p>
            </p:txBody>
          </p:sp>
          <p:sp>
            <p:nvSpPr>
              <p:cNvPr id="6178" name="Line 34"/>
              <p:cNvSpPr>
                <a:spLocks noChangeShapeType="1"/>
              </p:cNvSpPr>
              <p:nvPr/>
            </p:nvSpPr>
            <p:spPr bwMode="auto">
              <a:xfrm>
                <a:off x="1008" y="2352"/>
                <a:ext cx="0" cy="144"/>
              </a:xfrm>
              <a:prstGeom prst="line">
                <a:avLst/>
              </a:prstGeom>
              <a:noFill/>
              <a:ln w="9525">
                <a:solidFill>
                  <a:schemeClr val="tx1"/>
                </a:solidFill>
                <a:miter lim="800000"/>
                <a:headEnd/>
                <a:tailEnd type="triangle" w="med" len="med"/>
              </a:ln>
              <a:effectLst/>
            </p:spPr>
            <p:txBody>
              <a:bodyPr wrap="none"/>
              <a:lstStyle/>
              <a:p>
                <a:endParaRPr lang="en-US" sz="2400" b="1"/>
              </a:p>
            </p:txBody>
          </p:sp>
          <p:sp>
            <p:nvSpPr>
              <p:cNvPr id="6179" name="Line 35"/>
              <p:cNvSpPr>
                <a:spLocks noChangeShapeType="1"/>
              </p:cNvSpPr>
              <p:nvPr/>
            </p:nvSpPr>
            <p:spPr bwMode="auto">
              <a:xfrm>
                <a:off x="1104" y="2352"/>
                <a:ext cx="0" cy="144"/>
              </a:xfrm>
              <a:prstGeom prst="line">
                <a:avLst/>
              </a:prstGeom>
              <a:noFill/>
              <a:ln w="9525">
                <a:solidFill>
                  <a:schemeClr val="tx1"/>
                </a:solidFill>
                <a:miter lim="800000"/>
                <a:headEnd/>
                <a:tailEnd type="triangle" w="med" len="med"/>
              </a:ln>
              <a:effectLst/>
            </p:spPr>
            <p:txBody>
              <a:bodyPr wrap="none"/>
              <a:lstStyle/>
              <a:p>
                <a:endParaRPr lang="en-US" sz="2400" b="1"/>
              </a:p>
            </p:txBody>
          </p:sp>
          <p:sp>
            <p:nvSpPr>
              <p:cNvPr id="6180" name="Line 36"/>
              <p:cNvSpPr>
                <a:spLocks noChangeShapeType="1"/>
              </p:cNvSpPr>
              <p:nvPr/>
            </p:nvSpPr>
            <p:spPr bwMode="auto">
              <a:xfrm>
                <a:off x="1200" y="2352"/>
                <a:ext cx="0" cy="144"/>
              </a:xfrm>
              <a:prstGeom prst="line">
                <a:avLst/>
              </a:prstGeom>
              <a:noFill/>
              <a:ln w="9525">
                <a:solidFill>
                  <a:schemeClr val="tx1"/>
                </a:solidFill>
                <a:miter lim="800000"/>
                <a:headEnd/>
                <a:tailEnd type="triangle" w="med" len="med"/>
              </a:ln>
              <a:effectLst/>
            </p:spPr>
            <p:txBody>
              <a:bodyPr wrap="none"/>
              <a:lstStyle/>
              <a:p>
                <a:endParaRPr lang="en-US" sz="2400" b="1"/>
              </a:p>
            </p:txBody>
          </p:sp>
          <p:sp>
            <p:nvSpPr>
              <p:cNvPr id="6181" name="Line 37"/>
              <p:cNvSpPr>
                <a:spLocks noChangeShapeType="1"/>
              </p:cNvSpPr>
              <p:nvPr/>
            </p:nvSpPr>
            <p:spPr bwMode="auto">
              <a:xfrm>
                <a:off x="816" y="2352"/>
                <a:ext cx="0" cy="144"/>
              </a:xfrm>
              <a:prstGeom prst="line">
                <a:avLst/>
              </a:prstGeom>
              <a:noFill/>
              <a:ln w="9525">
                <a:solidFill>
                  <a:schemeClr val="tx1"/>
                </a:solidFill>
                <a:miter lim="800000"/>
                <a:headEnd/>
                <a:tailEnd type="triangle" w="med" len="med"/>
              </a:ln>
              <a:effectLst/>
            </p:spPr>
            <p:txBody>
              <a:bodyPr wrap="none"/>
              <a:lstStyle/>
              <a:p>
                <a:endParaRPr lang="en-US" sz="2400" b="1"/>
              </a:p>
            </p:txBody>
          </p:sp>
          <p:sp>
            <p:nvSpPr>
              <p:cNvPr id="6182" name="Line 38"/>
              <p:cNvSpPr>
                <a:spLocks noChangeShapeType="1"/>
              </p:cNvSpPr>
              <p:nvPr/>
            </p:nvSpPr>
            <p:spPr bwMode="auto">
              <a:xfrm>
                <a:off x="2448" y="2352"/>
                <a:ext cx="0" cy="144"/>
              </a:xfrm>
              <a:prstGeom prst="line">
                <a:avLst/>
              </a:prstGeom>
              <a:noFill/>
              <a:ln w="9525">
                <a:solidFill>
                  <a:schemeClr val="tx1"/>
                </a:solidFill>
                <a:miter lim="800000"/>
                <a:headEnd/>
                <a:tailEnd type="triangle" w="med" len="med"/>
              </a:ln>
              <a:effectLst/>
            </p:spPr>
            <p:txBody>
              <a:bodyPr wrap="none"/>
              <a:lstStyle/>
              <a:p>
                <a:endParaRPr lang="en-US" sz="2400" b="1"/>
              </a:p>
            </p:txBody>
          </p:sp>
          <p:sp>
            <p:nvSpPr>
              <p:cNvPr id="6183" name="Line 39"/>
              <p:cNvSpPr>
                <a:spLocks noChangeShapeType="1"/>
              </p:cNvSpPr>
              <p:nvPr/>
            </p:nvSpPr>
            <p:spPr bwMode="auto">
              <a:xfrm>
                <a:off x="2544" y="2352"/>
                <a:ext cx="0" cy="144"/>
              </a:xfrm>
              <a:prstGeom prst="line">
                <a:avLst/>
              </a:prstGeom>
              <a:noFill/>
              <a:ln w="9525">
                <a:solidFill>
                  <a:schemeClr val="tx1"/>
                </a:solidFill>
                <a:miter lim="800000"/>
                <a:headEnd/>
                <a:tailEnd type="triangle" w="med" len="med"/>
              </a:ln>
              <a:effectLst/>
            </p:spPr>
            <p:txBody>
              <a:bodyPr wrap="none"/>
              <a:lstStyle/>
              <a:p>
                <a:endParaRPr lang="en-US" sz="2400" b="1"/>
              </a:p>
            </p:txBody>
          </p:sp>
          <p:sp>
            <p:nvSpPr>
              <p:cNvPr id="6184" name="Line 40"/>
              <p:cNvSpPr>
                <a:spLocks noChangeShapeType="1"/>
              </p:cNvSpPr>
              <p:nvPr/>
            </p:nvSpPr>
            <p:spPr bwMode="auto">
              <a:xfrm>
                <a:off x="2640" y="2352"/>
                <a:ext cx="0" cy="144"/>
              </a:xfrm>
              <a:prstGeom prst="line">
                <a:avLst/>
              </a:prstGeom>
              <a:noFill/>
              <a:ln w="9525">
                <a:solidFill>
                  <a:schemeClr val="tx1"/>
                </a:solidFill>
                <a:miter lim="800000"/>
                <a:headEnd/>
                <a:tailEnd type="triangle" w="med" len="med"/>
              </a:ln>
              <a:effectLst/>
            </p:spPr>
            <p:txBody>
              <a:bodyPr wrap="none"/>
              <a:lstStyle/>
              <a:p>
                <a:endParaRPr lang="en-US" sz="2400" b="1"/>
              </a:p>
            </p:txBody>
          </p:sp>
          <p:sp>
            <p:nvSpPr>
              <p:cNvPr id="6185" name="Line 41"/>
              <p:cNvSpPr>
                <a:spLocks noChangeShapeType="1"/>
              </p:cNvSpPr>
              <p:nvPr/>
            </p:nvSpPr>
            <p:spPr bwMode="auto">
              <a:xfrm>
                <a:off x="720" y="2352"/>
                <a:ext cx="0" cy="144"/>
              </a:xfrm>
              <a:prstGeom prst="line">
                <a:avLst/>
              </a:prstGeom>
              <a:noFill/>
              <a:ln w="9525">
                <a:solidFill>
                  <a:schemeClr val="tx1"/>
                </a:solidFill>
                <a:miter lim="800000"/>
                <a:headEnd/>
                <a:tailEnd type="triangle" w="med" len="med"/>
              </a:ln>
              <a:effectLst/>
            </p:spPr>
            <p:txBody>
              <a:bodyPr wrap="none"/>
              <a:lstStyle/>
              <a:p>
                <a:endParaRPr lang="en-US" sz="2400" b="1"/>
              </a:p>
            </p:txBody>
          </p:sp>
          <p:sp>
            <p:nvSpPr>
              <p:cNvPr id="6186" name="Line 42"/>
              <p:cNvSpPr>
                <a:spLocks noChangeShapeType="1"/>
              </p:cNvSpPr>
              <p:nvPr/>
            </p:nvSpPr>
            <p:spPr bwMode="auto">
              <a:xfrm>
                <a:off x="624" y="2352"/>
                <a:ext cx="0" cy="144"/>
              </a:xfrm>
              <a:prstGeom prst="line">
                <a:avLst/>
              </a:prstGeom>
              <a:noFill/>
              <a:ln w="9525">
                <a:solidFill>
                  <a:schemeClr val="tx1"/>
                </a:solidFill>
                <a:miter lim="800000"/>
                <a:headEnd/>
                <a:tailEnd type="triangle" w="med" len="med"/>
              </a:ln>
              <a:effectLst/>
            </p:spPr>
            <p:txBody>
              <a:bodyPr wrap="none"/>
              <a:lstStyle/>
              <a:p>
                <a:endParaRPr lang="en-US" sz="2400" b="1"/>
              </a:p>
            </p:txBody>
          </p:sp>
        </p:grpSp>
      </p:grpSp>
      <p:sp>
        <p:nvSpPr>
          <p:cNvPr id="6187" name="Text Box 43"/>
          <p:cNvSpPr txBox="1">
            <a:spLocks noChangeArrowheads="1"/>
          </p:cNvSpPr>
          <p:nvPr/>
        </p:nvSpPr>
        <p:spPr bwMode="auto">
          <a:xfrm>
            <a:off x="270637" y="1928826"/>
            <a:ext cx="6655891" cy="106182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just">
              <a:spcBef>
                <a:spcPct val="50000"/>
              </a:spcBef>
              <a:defRPr sz="2100" b="1"/>
            </a:lvl1pPr>
          </a:lstStyle>
          <a:p>
            <a:pPr marL="236538" indent="-236538">
              <a:buFont typeface="Arial" panose="020B0604020202020204" pitchFamily="34" charset="0"/>
              <a:buChar char="•"/>
            </a:pPr>
            <a:r>
              <a:rPr lang="en-US" dirty="0"/>
              <a:t>A simplification for solving consolidation problems, </a:t>
            </a:r>
            <a:r>
              <a:rPr lang="en-US" u="sng" dirty="0">
                <a:solidFill>
                  <a:srgbClr val="FF0000"/>
                </a:solidFill>
              </a:rPr>
              <a:t>drainage and deformations </a:t>
            </a:r>
            <a:r>
              <a:rPr lang="en-US" dirty="0"/>
              <a:t>are assumed to be only in the </a:t>
            </a:r>
            <a:r>
              <a:rPr lang="en-US" dirty="0">
                <a:solidFill>
                  <a:srgbClr val="0000FF"/>
                </a:solidFill>
              </a:rPr>
              <a:t>vertical direction</a:t>
            </a:r>
            <a:r>
              <a:rPr lang="en-US" dirty="0"/>
              <a:t>. </a:t>
            </a:r>
            <a:endParaRPr lang="en-AU" dirty="0"/>
          </a:p>
        </p:txBody>
      </p:sp>
      <p:sp>
        <p:nvSpPr>
          <p:cNvPr id="6188" name="AutoShape 44"/>
          <p:cNvSpPr>
            <a:spLocks noChangeArrowheads="1"/>
          </p:cNvSpPr>
          <p:nvPr/>
        </p:nvSpPr>
        <p:spPr bwMode="auto">
          <a:xfrm>
            <a:off x="5867400" y="4461647"/>
            <a:ext cx="3276600" cy="2300748"/>
          </a:xfrm>
          <a:prstGeom prst="cloudCallout">
            <a:avLst>
              <a:gd name="adj1" fmla="val -81491"/>
              <a:gd name="adj2" fmla="val -43931"/>
            </a:avLst>
          </a:prstGeom>
          <a:solidFill>
            <a:srgbClr val="FFFFCC"/>
          </a:solidFill>
          <a:ln w="9525">
            <a:solidFill>
              <a:schemeClr val="tx1"/>
            </a:solidFill>
            <a:miter lim="800000"/>
            <a:headEnd/>
            <a:tailEnd/>
          </a:ln>
          <a:effectLst/>
        </p:spPr>
        <p:txBody>
          <a:bodyPr/>
          <a:lstStyle/>
          <a:p>
            <a:pPr algn="ctr"/>
            <a:r>
              <a:rPr lang="en-US" sz="2000" b="1" dirty="0"/>
              <a:t>reasonable simplification if the surcharge is of </a:t>
            </a:r>
            <a:r>
              <a:rPr lang="en-US" sz="2000" b="1" u="sng" dirty="0"/>
              <a:t>large</a:t>
            </a:r>
            <a:r>
              <a:rPr lang="en-US" sz="2000" b="1" dirty="0"/>
              <a:t> lateral extent</a:t>
            </a:r>
            <a:endParaRPr lang="en-AU" sz="2000" b="1" dirty="0"/>
          </a:p>
        </p:txBody>
      </p:sp>
      <p:sp>
        <p:nvSpPr>
          <p:cNvPr id="6189" name="Rectangle 45" descr="Recycled paper"/>
          <p:cNvSpPr>
            <a:spLocks noChangeArrowheads="1"/>
          </p:cNvSpPr>
          <p:nvPr/>
        </p:nvSpPr>
        <p:spPr bwMode="auto">
          <a:xfrm>
            <a:off x="457200" y="4842647"/>
            <a:ext cx="1447800" cy="609600"/>
          </a:xfrm>
          <a:prstGeom prst="rect">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endParaRPr lang="en-US"/>
          </a:p>
        </p:txBody>
      </p:sp>
      <p:sp>
        <p:nvSpPr>
          <p:cNvPr id="6191" name="Rectangle 47" descr="Dashed horizontal"/>
          <p:cNvSpPr>
            <a:spLocks noChangeArrowheads="1"/>
          </p:cNvSpPr>
          <p:nvPr/>
        </p:nvSpPr>
        <p:spPr bwMode="auto">
          <a:xfrm>
            <a:off x="457200" y="4842647"/>
            <a:ext cx="1447800" cy="152400"/>
          </a:xfrm>
          <a:prstGeom prst="rect">
            <a:avLst/>
          </a:prstGeom>
          <a:pattFill prst="dashHorz">
            <a:fgClr>
              <a:schemeClr val="folHlink"/>
            </a:fgClr>
            <a:bgClr>
              <a:srgbClr val="D9FFFF"/>
            </a:bgClr>
          </a:pattFill>
          <a:ln w="9525">
            <a:solidFill>
              <a:schemeClr val="tx1"/>
            </a:solidFill>
            <a:miter lim="800000"/>
            <a:headEnd/>
            <a:tailEnd/>
          </a:ln>
          <a:effectLst/>
        </p:spPr>
        <p:txBody>
          <a:bodyPr wrap="none" anchor="ctr"/>
          <a:lstStyle/>
          <a:p>
            <a:endParaRPr lang="en-US"/>
          </a:p>
        </p:txBody>
      </p:sp>
      <p:sp>
        <p:nvSpPr>
          <p:cNvPr id="6192" name="Rectangle 48"/>
          <p:cNvSpPr>
            <a:spLocks noChangeArrowheads="1"/>
          </p:cNvSpPr>
          <p:nvPr/>
        </p:nvSpPr>
        <p:spPr bwMode="auto">
          <a:xfrm>
            <a:off x="4038600" y="4766447"/>
            <a:ext cx="609600" cy="228600"/>
          </a:xfrm>
          <a:prstGeom prst="rect">
            <a:avLst/>
          </a:prstGeom>
          <a:noFill/>
          <a:ln w="9525">
            <a:solidFill>
              <a:schemeClr val="tx1"/>
            </a:solidFill>
            <a:miter lim="800000"/>
            <a:headEnd/>
            <a:tailEnd/>
          </a:ln>
          <a:effectLst/>
        </p:spPr>
        <p:txBody>
          <a:bodyPr wrap="none" anchor="ctr"/>
          <a:lstStyle/>
          <a:p>
            <a:endParaRPr lang="en-US"/>
          </a:p>
        </p:txBody>
      </p:sp>
      <p:grpSp>
        <p:nvGrpSpPr>
          <p:cNvPr id="4" name="Group 54"/>
          <p:cNvGrpSpPr>
            <a:grpSpLocks/>
          </p:cNvGrpSpPr>
          <p:nvPr/>
        </p:nvGrpSpPr>
        <p:grpSpPr bwMode="auto">
          <a:xfrm>
            <a:off x="152400" y="4233047"/>
            <a:ext cx="1828800" cy="685800"/>
            <a:chOff x="96" y="2544"/>
            <a:chExt cx="1152" cy="432"/>
          </a:xfrm>
        </p:grpSpPr>
        <p:sp>
          <p:nvSpPr>
            <p:cNvPr id="6196" name="Text Box 52"/>
            <p:cNvSpPr txBox="1">
              <a:spLocks noChangeArrowheads="1"/>
            </p:cNvSpPr>
            <p:nvPr/>
          </p:nvSpPr>
          <p:spPr bwMode="auto">
            <a:xfrm>
              <a:off x="96" y="2544"/>
              <a:ext cx="1152" cy="192"/>
            </a:xfrm>
            <a:prstGeom prst="rect">
              <a:avLst/>
            </a:prstGeom>
            <a:noFill/>
            <a:ln w="9525">
              <a:noFill/>
              <a:miter lim="800000"/>
              <a:headEnd/>
              <a:tailEnd/>
            </a:ln>
            <a:effectLst/>
          </p:spPr>
          <p:txBody>
            <a:bodyPr>
              <a:spAutoFit/>
            </a:bodyPr>
            <a:lstStyle/>
            <a:p>
              <a:pPr>
                <a:spcBef>
                  <a:spcPct val="50000"/>
                </a:spcBef>
              </a:pPr>
              <a:r>
                <a:rPr lang="en-US" sz="1400" b="1" dirty="0">
                  <a:latin typeface="Arial" charset="0"/>
                </a:rPr>
                <a:t>water squeezed out</a:t>
              </a:r>
              <a:endParaRPr lang="en-AU" sz="1400" b="1" dirty="0">
                <a:latin typeface="Arial" charset="0"/>
              </a:endParaRPr>
            </a:p>
          </p:txBody>
        </p:sp>
        <p:sp>
          <p:nvSpPr>
            <p:cNvPr id="6197" name="Line 53"/>
            <p:cNvSpPr>
              <a:spLocks noChangeShapeType="1"/>
            </p:cNvSpPr>
            <p:nvPr/>
          </p:nvSpPr>
          <p:spPr bwMode="auto">
            <a:xfrm>
              <a:off x="384" y="2736"/>
              <a:ext cx="96" cy="240"/>
            </a:xfrm>
            <a:prstGeom prst="line">
              <a:avLst/>
            </a:prstGeom>
            <a:noFill/>
            <a:ln w="9525">
              <a:solidFill>
                <a:schemeClr val="tx1"/>
              </a:solidFill>
              <a:miter lim="800000"/>
              <a:headEnd/>
              <a:tailEnd type="triangle" w="med" len="med"/>
            </a:ln>
            <a:effectLst/>
          </p:spPr>
          <p:txBody>
            <a:bodyPr wrap="none"/>
            <a:lstStyle/>
            <a:p>
              <a:endParaRPr lang="en-US"/>
            </a:p>
          </p:txBody>
        </p:sp>
      </p:grpSp>
      <p:sp>
        <p:nvSpPr>
          <p:cNvPr id="6199" name="Rectangle 55"/>
          <p:cNvSpPr>
            <a:spLocks noChangeArrowheads="1"/>
          </p:cNvSpPr>
          <p:nvPr/>
        </p:nvSpPr>
        <p:spPr bwMode="auto">
          <a:xfrm>
            <a:off x="3352800" y="4766447"/>
            <a:ext cx="609600" cy="228600"/>
          </a:xfrm>
          <a:prstGeom prst="rect">
            <a:avLst/>
          </a:prstGeom>
          <a:noFill/>
          <a:ln w="9525">
            <a:solidFill>
              <a:schemeClr val="tx1"/>
            </a:solidFill>
            <a:miter lim="800000"/>
            <a:headEnd/>
            <a:tailEnd/>
          </a:ln>
          <a:effectLst/>
        </p:spPr>
        <p:txBody>
          <a:bodyPr wrap="none" anchor="ctr"/>
          <a:lstStyle/>
          <a:p>
            <a:endParaRPr lang="en-US"/>
          </a:p>
        </p:txBody>
      </p:sp>
      <p:sp>
        <p:nvSpPr>
          <p:cNvPr id="57" name="Rectangle 56"/>
          <p:cNvSpPr/>
          <p:nvPr/>
        </p:nvSpPr>
        <p:spPr>
          <a:xfrm>
            <a:off x="2438400" y="3547247"/>
            <a:ext cx="3276600" cy="762000"/>
          </a:xfrm>
          <a:prstGeom prst="rect">
            <a:avLst/>
          </a:prstGeom>
          <a:blipFill>
            <a:blip r:embed="rId4" cstate="print"/>
            <a:tile tx="0" ty="0" sx="100000" sy="10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2438400" y="5528447"/>
            <a:ext cx="3276600" cy="762000"/>
          </a:xfrm>
          <a:prstGeom prst="rect">
            <a:avLst/>
          </a:prstGeom>
          <a:blipFill>
            <a:blip r:embed="rId4" cstate="print"/>
            <a:tile tx="0" ty="0" sx="100000" sy="10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3"/>
          <p:cNvSpPr txBox="1">
            <a:spLocks noChangeArrowheads="1"/>
          </p:cNvSpPr>
          <p:nvPr/>
        </p:nvSpPr>
        <p:spPr bwMode="auto">
          <a:xfrm>
            <a:off x="3124200" y="5680847"/>
            <a:ext cx="2133600" cy="369332"/>
          </a:xfrm>
          <a:prstGeom prst="rect">
            <a:avLst/>
          </a:prstGeom>
          <a:noFill/>
          <a:ln w="9525">
            <a:noFill/>
            <a:miter lim="800000"/>
            <a:headEnd/>
            <a:tailEnd/>
          </a:ln>
          <a:effectLst/>
        </p:spPr>
        <p:txBody>
          <a:bodyPr>
            <a:spAutoFit/>
          </a:bodyPr>
          <a:lstStyle/>
          <a:p>
            <a:pPr algn="l" rtl="0">
              <a:spcBef>
                <a:spcPct val="50000"/>
              </a:spcBef>
            </a:pPr>
            <a:r>
              <a:rPr lang="en-US" b="1" dirty="0" smtClean="0">
                <a:solidFill>
                  <a:srgbClr val="0B0BEF"/>
                </a:solidFill>
              </a:rPr>
              <a:t>Sand</a:t>
            </a:r>
            <a:endParaRPr lang="en-AU" b="1" dirty="0">
              <a:solidFill>
                <a:srgbClr val="0B0BEF"/>
              </a:solidFill>
            </a:endParaRPr>
          </a:p>
        </p:txBody>
      </p:sp>
      <p:sp>
        <p:nvSpPr>
          <p:cNvPr id="77" name="Text Box 13"/>
          <p:cNvSpPr txBox="1">
            <a:spLocks noChangeArrowheads="1"/>
          </p:cNvSpPr>
          <p:nvPr/>
        </p:nvSpPr>
        <p:spPr bwMode="auto">
          <a:xfrm>
            <a:off x="3124200" y="3699647"/>
            <a:ext cx="2133600" cy="369332"/>
          </a:xfrm>
          <a:prstGeom prst="rect">
            <a:avLst/>
          </a:prstGeom>
          <a:noFill/>
          <a:ln w="9525">
            <a:noFill/>
            <a:miter lim="800000"/>
            <a:headEnd/>
            <a:tailEnd/>
          </a:ln>
          <a:effectLst/>
        </p:spPr>
        <p:txBody>
          <a:bodyPr>
            <a:spAutoFit/>
          </a:bodyPr>
          <a:lstStyle/>
          <a:p>
            <a:pPr algn="l" rtl="0">
              <a:spcBef>
                <a:spcPct val="50000"/>
              </a:spcBef>
            </a:pPr>
            <a:r>
              <a:rPr lang="en-US" b="1" dirty="0" smtClean="0">
                <a:solidFill>
                  <a:srgbClr val="0B0BEF"/>
                </a:solidFill>
              </a:rPr>
              <a:t>Sand</a:t>
            </a:r>
            <a:endParaRPr lang="en-AU" b="1" dirty="0">
              <a:solidFill>
                <a:srgbClr val="0B0BEF"/>
              </a:solidFill>
            </a:endParaRPr>
          </a:p>
        </p:txBody>
      </p:sp>
      <p:cxnSp>
        <p:nvCxnSpPr>
          <p:cNvPr id="79" name="Straight Arrow Connector 78"/>
          <p:cNvCxnSpPr/>
          <p:nvPr/>
        </p:nvCxnSpPr>
        <p:spPr>
          <a:xfrm rot="10800000" flipV="1">
            <a:off x="1676400" y="4918847"/>
            <a:ext cx="152400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 Box 5"/>
          <p:cNvSpPr txBox="1">
            <a:spLocks noChangeArrowheads="1"/>
          </p:cNvSpPr>
          <p:nvPr/>
        </p:nvSpPr>
        <p:spPr bwMode="auto">
          <a:xfrm>
            <a:off x="303044" y="543796"/>
            <a:ext cx="6623484" cy="138499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3038" indent="-173038" algn="just">
              <a:spcBef>
                <a:spcPct val="50000"/>
              </a:spcBef>
              <a:buFont typeface="Arial" panose="020B0604020202020204" pitchFamily="34" charset="0"/>
              <a:buChar char="•"/>
            </a:pPr>
            <a:r>
              <a:rPr lang="en-US" sz="2100" b="1" dirty="0" smtClean="0"/>
              <a:t>A </a:t>
            </a:r>
            <a:r>
              <a:rPr lang="en-US" sz="2100" b="1" dirty="0"/>
              <a:t>general theory for consolidation, incorporating </a:t>
            </a:r>
            <a:r>
              <a:rPr lang="en-US" sz="2100" b="1" dirty="0">
                <a:solidFill>
                  <a:srgbClr val="00CC00"/>
                </a:solidFill>
              </a:rPr>
              <a:t>three-dimensional</a:t>
            </a:r>
            <a:r>
              <a:rPr lang="en-US" sz="2100" b="1" dirty="0"/>
              <a:t> flow is </a:t>
            </a:r>
            <a:r>
              <a:rPr lang="en-US" sz="2100" b="1" dirty="0" smtClean="0"/>
              <a:t>complicated and </a:t>
            </a:r>
            <a:r>
              <a:rPr lang="en-US" sz="2100" b="1" dirty="0"/>
              <a:t>only applicable to a very limited range of </a:t>
            </a:r>
            <a:r>
              <a:rPr lang="en-US" sz="2100" b="1" dirty="0" smtClean="0"/>
              <a:t>problems </a:t>
            </a:r>
            <a:r>
              <a:rPr lang="en-US" sz="2100" b="1" dirty="0"/>
              <a:t>in geotechnical engineering. </a:t>
            </a:r>
            <a:endParaRPr lang="en-GB" sz="2100" b="1" dirty="0"/>
          </a:p>
        </p:txBody>
      </p:sp>
      <p:grpSp>
        <p:nvGrpSpPr>
          <p:cNvPr id="50" name="Group 49"/>
          <p:cNvGrpSpPr/>
          <p:nvPr/>
        </p:nvGrpSpPr>
        <p:grpSpPr>
          <a:xfrm>
            <a:off x="7210425" y="686369"/>
            <a:ext cx="1809750" cy="1188532"/>
            <a:chOff x="6985089" y="2092695"/>
            <a:chExt cx="1809750" cy="875842"/>
          </a:xfrm>
        </p:grpSpPr>
        <p:sp>
          <p:nvSpPr>
            <p:cNvPr id="51" name="Line 7"/>
            <p:cNvSpPr>
              <a:spLocks noChangeShapeType="1"/>
            </p:cNvSpPr>
            <p:nvPr/>
          </p:nvSpPr>
          <p:spPr bwMode="auto">
            <a:xfrm>
              <a:off x="7689939" y="2156194"/>
              <a:ext cx="0" cy="669965"/>
            </a:xfrm>
            <a:prstGeom prst="line">
              <a:avLst/>
            </a:prstGeom>
            <a:noFill/>
            <a:ln w="28575">
              <a:solidFill>
                <a:schemeClr val="accent6">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8"/>
            <p:cNvSpPr>
              <a:spLocks noChangeShapeType="1"/>
            </p:cNvSpPr>
            <p:nvPr/>
          </p:nvSpPr>
          <p:spPr bwMode="auto">
            <a:xfrm>
              <a:off x="7702639" y="2143495"/>
              <a:ext cx="812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Line 9"/>
            <p:cNvSpPr>
              <a:spLocks noChangeShapeType="1"/>
            </p:cNvSpPr>
            <p:nvPr/>
          </p:nvSpPr>
          <p:spPr bwMode="auto">
            <a:xfrm flipH="1">
              <a:off x="7187004" y="2143494"/>
              <a:ext cx="502935" cy="39750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Text Box 10"/>
            <p:cNvSpPr txBox="1">
              <a:spLocks noChangeArrowheads="1"/>
            </p:cNvSpPr>
            <p:nvPr/>
          </p:nvSpPr>
          <p:spPr bwMode="auto">
            <a:xfrm>
              <a:off x="8490039" y="2092695"/>
              <a:ext cx="304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dirty="0"/>
                <a:t>x</a:t>
              </a:r>
            </a:p>
          </p:txBody>
        </p:sp>
        <p:sp>
          <p:nvSpPr>
            <p:cNvPr id="55" name="Text Box 11"/>
            <p:cNvSpPr txBox="1">
              <a:spLocks noChangeArrowheads="1"/>
            </p:cNvSpPr>
            <p:nvPr/>
          </p:nvSpPr>
          <p:spPr bwMode="auto">
            <a:xfrm>
              <a:off x="6985089" y="2121443"/>
              <a:ext cx="304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dirty="0"/>
                <a:t>y</a:t>
              </a:r>
            </a:p>
          </p:txBody>
        </p:sp>
        <p:sp>
          <p:nvSpPr>
            <p:cNvPr id="59" name="Text Box 12"/>
            <p:cNvSpPr txBox="1">
              <a:spLocks noChangeArrowheads="1"/>
            </p:cNvSpPr>
            <p:nvPr/>
          </p:nvSpPr>
          <p:spPr bwMode="auto">
            <a:xfrm>
              <a:off x="7831943" y="2568427"/>
              <a:ext cx="304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dirty="0"/>
                <a:t>z</a:t>
              </a:r>
            </a:p>
          </p:txBody>
        </p:sp>
      </p:grpSp>
      <p:grpSp>
        <p:nvGrpSpPr>
          <p:cNvPr id="60" name="Group 59"/>
          <p:cNvGrpSpPr/>
          <p:nvPr/>
        </p:nvGrpSpPr>
        <p:grpSpPr>
          <a:xfrm>
            <a:off x="7900800" y="2157122"/>
            <a:ext cx="712788" cy="1107745"/>
            <a:chOff x="7030483" y="4302391"/>
            <a:chExt cx="407988" cy="820738"/>
          </a:xfrm>
        </p:grpSpPr>
        <p:sp>
          <p:nvSpPr>
            <p:cNvPr id="61" name="Line 13"/>
            <p:cNvSpPr>
              <a:spLocks noChangeShapeType="1"/>
            </p:cNvSpPr>
            <p:nvPr/>
          </p:nvSpPr>
          <p:spPr bwMode="auto">
            <a:xfrm>
              <a:off x="7030483" y="4302391"/>
              <a:ext cx="0" cy="660400"/>
            </a:xfrm>
            <a:prstGeom prst="line">
              <a:avLst/>
            </a:prstGeom>
            <a:noFill/>
            <a:ln w="28575">
              <a:solidFill>
                <a:schemeClr val="accent6">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Text Box 14"/>
            <p:cNvSpPr txBox="1">
              <a:spLocks noChangeArrowheads="1"/>
            </p:cNvSpPr>
            <p:nvPr/>
          </p:nvSpPr>
          <p:spPr bwMode="auto">
            <a:xfrm>
              <a:off x="7133671" y="4723079"/>
              <a:ext cx="304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dirty="0"/>
                <a:t>z</a:t>
              </a:r>
            </a:p>
          </p:txBody>
        </p:sp>
      </p:grpSp>
      <p:sp>
        <p:nvSpPr>
          <p:cNvPr id="63" name="Content Placeholder 2"/>
          <p:cNvSpPr txBox="1">
            <a:spLocks/>
          </p:cNvSpPr>
          <p:nvPr/>
        </p:nvSpPr>
        <p:spPr>
          <a:xfrm>
            <a:off x="65378" y="81474"/>
            <a:ext cx="7835422" cy="584775"/>
          </a:xfrm>
          <a:prstGeom prst="rect">
            <a:avLst/>
          </a:prstGeom>
          <a:noFill/>
        </p:spPr>
        <p:txBody>
          <a:bodyPr wrap="square" rtlCol="0">
            <a:spAutoFit/>
          </a:bodyPr>
          <a:lstStyle>
            <a:defPPr>
              <a:defRPr lang="en-US"/>
            </a:defPPr>
            <a:lvl1pPr>
              <a:defRPr sz="3200" b="1" u="sng">
                <a:solidFill>
                  <a:srgbClr val="C00000"/>
                </a:solidFill>
              </a:defRPr>
            </a:lvl1pPr>
          </a:lstStyle>
          <a:p>
            <a:r>
              <a:rPr lang="en-US" dirty="0">
                <a:solidFill>
                  <a:srgbClr val="000099"/>
                </a:solidFill>
              </a:rPr>
              <a:t>Calculation of 1-D Consolidation Settlement</a:t>
            </a:r>
          </a:p>
        </p:txBody>
      </p:sp>
    </p:spTree>
    <p:extLst>
      <p:ext uri="{BB962C8B-B14F-4D97-AF65-F5344CB8AC3E}">
        <p14:creationId xmlns:p14="http://schemas.microsoft.com/office/powerpoint/2010/main" val="4166872219"/>
      </p:ext>
    </p:extLst>
  </p:cSld>
  <p:clrMapOvr>
    <a:masterClrMapping/>
  </p:clrMapOvr>
  <p:transition advTm="35000">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019490" y="821893"/>
            <a:ext cx="5075258" cy="3074941"/>
          </a:xfrm>
          <a:prstGeom prst="rect">
            <a:avLst/>
          </a:prstGeom>
        </p:spPr>
      </p:pic>
      <p:pic>
        <p:nvPicPr>
          <p:cNvPr id="8" name="Picture 7"/>
          <p:cNvPicPr>
            <a:picLocks noChangeAspect="1"/>
          </p:cNvPicPr>
          <p:nvPr/>
        </p:nvPicPr>
        <p:blipFill>
          <a:blip r:embed="rId4"/>
          <a:stretch>
            <a:fillRect/>
          </a:stretch>
        </p:blipFill>
        <p:spPr>
          <a:xfrm>
            <a:off x="440700" y="369803"/>
            <a:ext cx="5335797" cy="452090"/>
          </a:xfrm>
          <a:prstGeom prst="rect">
            <a:avLst/>
          </a:prstGeom>
        </p:spPr>
      </p:pic>
      <p:pic>
        <p:nvPicPr>
          <p:cNvPr id="9" name="Picture 8"/>
          <p:cNvPicPr>
            <a:picLocks noChangeAspect="1"/>
          </p:cNvPicPr>
          <p:nvPr/>
        </p:nvPicPr>
        <p:blipFill>
          <a:blip r:embed="rId5"/>
          <a:stretch>
            <a:fillRect/>
          </a:stretch>
        </p:blipFill>
        <p:spPr>
          <a:xfrm>
            <a:off x="440700" y="915275"/>
            <a:ext cx="3533130" cy="309691"/>
          </a:xfrm>
          <a:prstGeom prst="rect">
            <a:avLst/>
          </a:prstGeom>
        </p:spPr>
      </p:pic>
      <p:pic>
        <p:nvPicPr>
          <p:cNvPr id="10" name="Picture 9"/>
          <p:cNvPicPr>
            <a:picLocks noChangeAspect="1"/>
          </p:cNvPicPr>
          <p:nvPr/>
        </p:nvPicPr>
        <p:blipFill>
          <a:blip r:embed="rId6"/>
          <a:stretch>
            <a:fillRect/>
          </a:stretch>
        </p:blipFill>
        <p:spPr>
          <a:xfrm>
            <a:off x="400283" y="1443939"/>
            <a:ext cx="1668481" cy="563156"/>
          </a:xfrm>
          <a:prstGeom prst="rect">
            <a:avLst/>
          </a:prstGeom>
        </p:spPr>
      </p:pic>
      <p:pic>
        <p:nvPicPr>
          <p:cNvPr id="11" name="Picture 10"/>
          <p:cNvPicPr>
            <a:picLocks noChangeAspect="1"/>
          </p:cNvPicPr>
          <p:nvPr/>
        </p:nvPicPr>
        <p:blipFill>
          <a:blip r:embed="rId7"/>
          <a:stretch>
            <a:fillRect/>
          </a:stretch>
        </p:blipFill>
        <p:spPr>
          <a:xfrm>
            <a:off x="425325" y="2054799"/>
            <a:ext cx="2410806" cy="781869"/>
          </a:xfrm>
          <a:prstGeom prst="rect">
            <a:avLst/>
          </a:prstGeom>
        </p:spPr>
      </p:pic>
      <p:pic>
        <p:nvPicPr>
          <p:cNvPr id="12" name="Picture 11"/>
          <p:cNvPicPr>
            <a:picLocks noChangeAspect="1"/>
          </p:cNvPicPr>
          <p:nvPr/>
        </p:nvPicPr>
        <p:blipFill>
          <a:blip r:embed="rId8"/>
          <a:stretch>
            <a:fillRect/>
          </a:stretch>
        </p:blipFill>
        <p:spPr>
          <a:xfrm>
            <a:off x="440700" y="3022116"/>
            <a:ext cx="3488032" cy="647575"/>
          </a:xfrm>
          <a:prstGeom prst="rect">
            <a:avLst/>
          </a:prstGeom>
        </p:spPr>
      </p:pic>
      <p:pic>
        <p:nvPicPr>
          <p:cNvPr id="13" name="Picture 12"/>
          <p:cNvPicPr>
            <a:picLocks noChangeAspect="1"/>
          </p:cNvPicPr>
          <p:nvPr/>
        </p:nvPicPr>
        <p:blipFill>
          <a:blip r:embed="rId9"/>
          <a:stretch>
            <a:fillRect/>
          </a:stretch>
        </p:blipFill>
        <p:spPr>
          <a:xfrm>
            <a:off x="440700" y="3760085"/>
            <a:ext cx="2380057" cy="944630"/>
          </a:xfrm>
          <a:prstGeom prst="rect">
            <a:avLst/>
          </a:prstGeom>
          <a:solidFill>
            <a:srgbClr val="FFFF00"/>
          </a:solidFill>
          <a:ln w="28575">
            <a:solidFill>
              <a:srgbClr val="1C31FC"/>
            </a:solidFill>
          </a:ln>
          <a:effectLst>
            <a:innerShdw blurRad="63500" dist="50800" dir="13500000">
              <a:prstClr val="black">
                <a:alpha val="50000"/>
              </a:prstClr>
            </a:innerShdw>
          </a:effectLst>
        </p:spPr>
      </p:pic>
      <p:sp>
        <p:nvSpPr>
          <p:cNvPr id="14" name="TextBox 13"/>
          <p:cNvSpPr txBox="1"/>
          <p:nvPr/>
        </p:nvSpPr>
        <p:spPr>
          <a:xfrm>
            <a:off x="264360" y="4896681"/>
            <a:ext cx="8564330" cy="461665"/>
          </a:xfrm>
          <a:prstGeom prst="rect">
            <a:avLst/>
          </a:prstGeom>
          <a:noFill/>
        </p:spPr>
        <p:txBody>
          <a:bodyPr wrap="square" rtlCol="0">
            <a:spAutoFit/>
          </a:bodyPr>
          <a:lstStyle/>
          <a:p>
            <a:pPr algn="just"/>
            <a:r>
              <a:rPr lang="en-US" sz="2400" b="1" dirty="0" smtClean="0"/>
              <a:t>The consolidation settlement can be determined knowing:</a:t>
            </a:r>
            <a:endParaRPr lang="en-US" sz="2400" b="1" dirty="0"/>
          </a:p>
        </p:txBody>
      </p:sp>
      <p:sp>
        <p:nvSpPr>
          <p:cNvPr id="15" name="Rectangle 14"/>
          <p:cNvSpPr/>
          <p:nvPr/>
        </p:nvSpPr>
        <p:spPr>
          <a:xfrm>
            <a:off x="926095" y="5295035"/>
            <a:ext cx="3620430" cy="1200329"/>
          </a:xfrm>
          <a:prstGeom prst="rect">
            <a:avLst/>
          </a:prstGeom>
        </p:spPr>
        <p:txBody>
          <a:bodyPr wrap="square">
            <a:spAutoFit/>
          </a:bodyPr>
          <a:lstStyle/>
          <a:p>
            <a:r>
              <a:rPr lang="en-US" sz="2400" b="1" dirty="0">
                <a:solidFill>
                  <a:srgbClr val="C00000"/>
                </a:solidFill>
              </a:rPr>
              <a:t>- </a:t>
            </a:r>
            <a:r>
              <a:rPr lang="en-US" sz="2400" b="1" dirty="0" smtClean="0">
                <a:solidFill>
                  <a:srgbClr val="C00000"/>
                </a:solidFill>
              </a:rPr>
              <a:t>Initial </a:t>
            </a:r>
            <a:r>
              <a:rPr lang="en-US" sz="2400" b="1" dirty="0">
                <a:solidFill>
                  <a:srgbClr val="C00000"/>
                </a:solidFill>
              </a:rPr>
              <a:t>void ratio  e</a:t>
            </a:r>
            <a:r>
              <a:rPr lang="en-US" sz="2400" b="1" baseline="-25000" dirty="0">
                <a:solidFill>
                  <a:srgbClr val="C00000"/>
                </a:solidFill>
              </a:rPr>
              <a:t>0</a:t>
            </a:r>
            <a:r>
              <a:rPr lang="en-US" sz="2400" b="1" dirty="0">
                <a:solidFill>
                  <a:srgbClr val="C00000"/>
                </a:solidFill>
              </a:rPr>
              <a:t>.</a:t>
            </a:r>
          </a:p>
          <a:p>
            <a:r>
              <a:rPr lang="en-US" sz="2400" b="1" dirty="0" smtClean="0">
                <a:solidFill>
                  <a:srgbClr val="C00000"/>
                </a:solidFill>
              </a:rPr>
              <a:t>- Thickness of </a:t>
            </a:r>
            <a:r>
              <a:rPr lang="en-US" sz="2400" b="1" dirty="0">
                <a:solidFill>
                  <a:srgbClr val="C00000"/>
                </a:solidFill>
              </a:rPr>
              <a:t>layer  </a:t>
            </a:r>
            <a:r>
              <a:rPr lang="en-US" sz="2400" b="1" dirty="0" smtClean="0">
                <a:solidFill>
                  <a:srgbClr val="C00000"/>
                </a:solidFill>
              </a:rPr>
              <a:t>H</a:t>
            </a:r>
          </a:p>
          <a:p>
            <a:r>
              <a:rPr lang="en-US" sz="2400" b="1" dirty="0" smtClean="0">
                <a:solidFill>
                  <a:srgbClr val="C00000"/>
                </a:solidFill>
              </a:rPr>
              <a:t>- Change of void ratio </a:t>
            </a:r>
            <a:r>
              <a:rPr lang="en-US" sz="2400" b="1" dirty="0" smtClean="0">
                <a:solidFill>
                  <a:srgbClr val="C00000"/>
                </a:solidFill>
                <a:sym typeface="Symbol" panose="05050102010706020507" pitchFamily="18" charset="2"/>
              </a:rPr>
              <a:t>e</a:t>
            </a:r>
            <a:endParaRPr lang="en-US" sz="2400" dirty="0">
              <a:solidFill>
                <a:srgbClr val="C00000"/>
              </a:solidFill>
            </a:endParaRPr>
          </a:p>
        </p:txBody>
      </p:sp>
      <p:sp>
        <p:nvSpPr>
          <p:cNvPr id="17" name="TextBox 16"/>
          <p:cNvSpPr txBox="1"/>
          <p:nvPr/>
        </p:nvSpPr>
        <p:spPr>
          <a:xfrm>
            <a:off x="3315348" y="3861657"/>
            <a:ext cx="1630575" cy="584775"/>
          </a:xfrm>
          <a:prstGeom prst="rect">
            <a:avLst/>
          </a:prstGeom>
          <a:noFill/>
        </p:spPr>
        <p:txBody>
          <a:bodyPr wrap="none" rtlCol="0">
            <a:spAutoFit/>
          </a:bodyPr>
          <a:lstStyle/>
          <a:p>
            <a:r>
              <a:rPr lang="en-US" sz="3200" b="1" dirty="0" smtClean="0">
                <a:solidFill>
                  <a:srgbClr val="A50021"/>
                </a:solidFill>
              </a:rPr>
              <a:t>……….($)</a:t>
            </a:r>
            <a:endParaRPr lang="en-US" sz="3200" b="1" dirty="0">
              <a:solidFill>
                <a:srgbClr val="A50021"/>
              </a:solidFill>
            </a:endParaRPr>
          </a:p>
        </p:txBody>
      </p:sp>
      <p:sp>
        <p:nvSpPr>
          <p:cNvPr id="18" name="TextBox 17"/>
          <p:cNvSpPr txBox="1"/>
          <p:nvPr/>
        </p:nvSpPr>
        <p:spPr>
          <a:xfrm>
            <a:off x="408777" y="6373367"/>
            <a:ext cx="4885458" cy="461665"/>
          </a:xfrm>
          <a:prstGeom prst="rect">
            <a:avLst/>
          </a:prstGeom>
          <a:noFill/>
        </p:spPr>
        <p:txBody>
          <a:bodyPr wrap="square" rtlCol="0">
            <a:spAutoFit/>
          </a:bodyPr>
          <a:lstStyle/>
          <a:p>
            <a:pPr algn="just"/>
            <a:r>
              <a:rPr lang="en-US" sz="2400" b="1" dirty="0" smtClean="0">
                <a:solidFill>
                  <a:srgbClr val="00CC00"/>
                </a:solidFill>
              </a:rPr>
              <a:t>It only requires the evaluation of </a:t>
            </a:r>
            <a:r>
              <a:rPr lang="en-US" sz="2400" b="1" dirty="0" smtClean="0">
                <a:solidFill>
                  <a:srgbClr val="00CC00"/>
                </a:solidFill>
                <a:sym typeface="Symbol" panose="05050102010706020507" pitchFamily="18" charset="2"/>
              </a:rPr>
              <a:t></a:t>
            </a:r>
            <a:r>
              <a:rPr lang="en-US" sz="2400" b="1" dirty="0" smtClean="0">
                <a:solidFill>
                  <a:srgbClr val="00CC00"/>
                </a:solidFill>
              </a:rPr>
              <a:t>e</a:t>
            </a:r>
            <a:endParaRPr lang="en-US" sz="2400" b="1" dirty="0">
              <a:solidFill>
                <a:srgbClr val="00CC00"/>
              </a:solidFill>
            </a:endParaRPr>
          </a:p>
        </p:txBody>
      </p:sp>
      <p:sp>
        <p:nvSpPr>
          <p:cNvPr id="3" name="Rectangle 2"/>
          <p:cNvSpPr/>
          <p:nvPr/>
        </p:nvSpPr>
        <p:spPr>
          <a:xfrm>
            <a:off x="1234523" y="821893"/>
            <a:ext cx="531215" cy="4030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5018010" y="774268"/>
            <a:ext cx="6286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90840" y="1256284"/>
            <a:ext cx="6286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345867" y="1894459"/>
            <a:ext cx="6286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254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236" y="653676"/>
            <a:ext cx="6784258" cy="431569"/>
          </a:xfrm>
          <a:solidFill>
            <a:schemeClr val="bg1"/>
          </a:solidFill>
        </p:spPr>
        <p:txBody>
          <a:bodyPr vert="horz" lIns="91440" tIns="45720" rIns="91440" bIns="45720" rtlCol="0">
            <a:noAutofit/>
          </a:bodyPr>
          <a:lstStyle/>
          <a:p>
            <a:pPr marL="0" indent="0">
              <a:buClr>
                <a:srgbClr val="0070C0"/>
              </a:buClr>
              <a:buNone/>
            </a:pPr>
            <a:r>
              <a:rPr lang="en-US" sz="2800" b="1" u="sng" dirty="0">
                <a:solidFill>
                  <a:schemeClr val="accent6">
                    <a:lumMod val="75000"/>
                  </a:schemeClr>
                </a:solidFill>
              </a:rPr>
              <a:t> Why should soil compressibility be studied?</a:t>
            </a:r>
          </a:p>
        </p:txBody>
      </p:sp>
      <p:sp>
        <p:nvSpPr>
          <p:cNvPr id="10" name="Content Placeholder 2"/>
          <p:cNvSpPr txBox="1">
            <a:spLocks/>
          </p:cNvSpPr>
          <p:nvPr/>
        </p:nvSpPr>
        <p:spPr>
          <a:xfrm>
            <a:off x="348360" y="1251815"/>
            <a:ext cx="7881240" cy="110295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en-US" sz="2400" b="1" dirty="0" smtClean="0"/>
              <a:t>Ignoring soil </a:t>
            </a:r>
            <a:r>
              <a:rPr lang="en-US" sz="2400" b="1" dirty="0" smtClean="0">
                <a:solidFill>
                  <a:schemeClr val="accent6">
                    <a:lumMod val="50000"/>
                  </a:schemeClr>
                </a:solidFill>
              </a:rPr>
              <a:t>compressibility</a:t>
            </a:r>
            <a:r>
              <a:rPr lang="en-US" sz="2400" b="1" dirty="0" smtClean="0"/>
              <a:t> may lead to unfavorable settlement and other </a:t>
            </a:r>
            <a:r>
              <a:rPr lang="en-US" sz="2400" b="1" dirty="0"/>
              <a:t>engineering </a:t>
            </a:r>
            <a:r>
              <a:rPr lang="en-US" sz="2400" b="1" dirty="0" smtClean="0"/>
              <a:t>problems.</a:t>
            </a:r>
            <a:endParaRPr lang="en-US" sz="2400" b="1" dirty="0"/>
          </a:p>
        </p:txBody>
      </p:sp>
      <p:pic>
        <p:nvPicPr>
          <p:cNvPr id="1030" name="Picture 6" descr="http://i80.photobucket.com/albums/j162/Northstar-Gemini/damsettlement.jpg"/>
          <p:cNvPicPr>
            <a:picLocks noChangeAspect="1" noChangeArrowheads="1"/>
          </p:cNvPicPr>
          <p:nvPr/>
        </p:nvPicPr>
        <p:blipFill rotWithShape="1">
          <a:blip r:embed="rId3">
            <a:extLst>
              <a:ext uri="{28A0092B-C50C-407E-A947-70E740481C1C}">
                <a14:useLocalDpi xmlns:a14="http://schemas.microsoft.com/office/drawing/2010/main" val="0"/>
              </a:ext>
            </a:extLst>
          </a:blip>
          <a:srcRect l="1" r="46481" b="53720"/>
          <a:stretch/>
        </p:blipFill>
        <p:spPr bwMode="auto">
          <a:xfrm>
            <a:off x="348360" y="3206509"/>
            <a:ext cx="5055117" cy="181427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65972" y="2263043"/>
            <a:ext cx="4692247" cy="707886"/>
          </a:xfrm>
          <a:prstGeom prst="rect">
            <a:avLst/>
          </a:prstGeom>
        </p:spPr>
        <p:txBody>
          <a:bodyPr wrap="none">
            <a:spAutoFit/>
          </a:bodyPr>
          <a:lstStyle/>
          <a:p>
            <a:r>
              <a:rPr lang="en-US" sz="2000" b="1" dirty="0" smtClean="0">
                <a:solidFill>
                  <a:srgbClr val="7030A0"/>
                </a:solidFill>
              </a:rPr>
              <a:t>Embankment and building constructed on </a:t>
            </a:r>
          </a:p>
          <a:p>
            <a:r>
              <a:rPr lang="en-US" sz="2000" b="1" dirty="0" smtClean="0">
                <a:solidFill>
                  <a:srgbClr val="7030A0"/>
                </a:solidFill>
              </a:rPr>
              <a:t>soft ground (highly compressible soil) </a:t>
            </a:r>
            <a:endParaRPr lang="en-US" sz="2000" b="1" dirty="0">
              <a:solidFill>
                <a:srgbClr val="7030A0"/>
              </a:solidFill>
            </a:endParaRPr>
          </a:p>
        </p:txBody>
      </p:sp>
      <p:sp>
        <p:nvSpPr>
          <p:cNvPr id="11" name="Rectangle 10"/>
          <p:cNvSpPr/>
          <p:nvPr/>
        </p:nvSpPr>
        <p:spPr>
          <a:xfrm>
            <a:off x="3773314" y="4507728"/>
            <a:ext cx="1338315" cy="369332"/>
          </a:xfrm>
          <a:prstGeom prst="rect">
            <a:avLst/>
          </a:prstGeom>
          <a:solidFill>
            <a:schemeClr val="bg1"/>
          </a:solidFill>
        </p:spPr>
        <p:txBody>
          <a:bodyPr wrap="none">
            <a:spAutoFit/>
          </a:bodyPr>
          <a:lstStyle/>
          <a:p>
            <a:r>
              <a:rPr lang="en-US" dirty="0"/>
              <a:t>Soft ground </a:t>
            </a:r>
          </a:p>
        </p:txBody>
      </p:sp>
      <p:sp>
        <p:nvSpPr>
          <p:cNvPr id="19" name="Rectangle 18"/>
          <p:cNvSpPr/>
          <p:nvPr/>
        </p:nvSpPr>
        <p:spPr>
          <a:xfrm>
            <a:off x="4347088" y="3490855"/>
            <a:ext cx="696088" cy="369332"/>
          </a:xfrm>
          <a:prstGeom prst="rect">
            <a:avLst/>
          </a:prstGeom>
          <a:solidFill>
            <a:schemeClr val="bg1"/>
          </a:solidFill>
        </p:spPr>
        <p:txBody>
          <a:bodyPr wrap="none">
            <a:spAutoFit/>
          </a:bodyPr>
          <a:lstStyle/>
          <a:p>
            <a:r>
              <a:rPr lang="en-US" dirty="0" smtClean="0"/>
              <a:t>Crack</a:t>
            </a:r>
            <a:endParaRPr lang="en-US" dirty="0"/>
          </a:p>
        </p:txBody>
      </p:sp>
      <p:sp>
        <p:nvSpPr>
          <p:cNvPr id="14" name="Rectangle 13"/>
          <p:cNvSpPr/>
          <p:nvPr/>
        </p:nvSpPr>
        <p:spPr>
          <a:xfrm>
            <a:off x="981603" y="4507728"/>
            <a:ext cx="352069" cy="3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4449421" y="2746239"/>
            <a:ext cx="954056" cy="561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981603" y="2882788"/>
            <a:ext cx="689542" cy="850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17176" y="124143"/>
            <a:ext cx="2044470" cy="480131"/>
          </a:xfrm>
          <a:prstGeom prst="rect">
            <a:avLst/>
          </a:prstGeom>
          <a:solidFill>
            <a:schemeClr val="accent2">
              <a:lumMod val="40000"/>
              <a:lumOff val="60000"/>
            </a:schemeClr>
          </a:solidFill>
          <a:ln>
            <a:solidFill>
              <a:srgbClr val="FF0000"/>
            </a:solidFill>
          </a:ln>
        </p:spPr>
        <p:txBody>
          <a:bodyPr vert="horz" lIns="91440" tIns="45720" rIns="91440" bIns="45720" rtlCol="0">
            <a:noAutofit/>
          </a:bodyPr>
          <a:lstStyle/>
          <a:p>
            <a:pPr defTabSz="685800">
              <a:lnSpc>
                <a:spcPct val="90000"/>
              </a:lnSpc>
              <a:spcBef>
                <a:spcPts val="750"/>
              </a:spcBef>
              <a:buClr>
                <a:srgbClr val="0070C0"/>
              </a:buClr>
              <a:buFont typeface="Arial" panose="020B0604020202020204" pitchFamily="34" charset="0"/>
              <a:buNone/>
            </a:pPr>
            <a:r>
              <a:rPr lang="en-US" sz="2800" b="1" u="sng" dirty="0">
                <a:solidFill>
                  <a:schemeClr val="accent1">
                    <a:lumMod val="50000"/>
                  </a:schemeClr>
                </a:solidFill>
              </a:rPr>
              <a:t>Introduction</a:t>
            </a:r>
          </a:p>
        </p:txBody>
      </p:sp>
      <p:pic>
        <p:nvPicPr>
          <p:cNvPr id="13" name="Picture 12"/>
          <p:cNvPicPr>
            <a:picLocks noChangeAspect="1"/>
          </p:cNvPicPr>
          <p:nvPr/>
        </p:nvPicPr>
        <p:blipFill>
          <a:blip r:embed="rId4"/>
          <a:stretch>
            <a:fillRect/>
          </a:stretch>
        </p:blipFill>
        <p:spPr>
          <a:xfrm>
            <a:off x="5562550" y="2389417"/>
            <a:ext cx="3547807" cy="2431257"/>
          </a:xfrm>
          <a:prstGeom prst="rect">
            <a:avLst/>
          </a:prstGeom>
        </p:spPr>
      </p:pic>
      <p:sp>
        <p:nvSpPr>
          <p:cNvPr id="21" name="Rectangle 20"/>
          <p:cNvSpPr/>
          <p:nvPr/>
        </p:nvSpPr>
        <p:spPr>
          <a:xfrm>
            <a:off x="350929" y="5267142"/>
            <a:ext cx="7472302" cy="400110"/>
          </a:xfrm>
          <a:prstGeom prst="rect">
            <a:avLst/>
          </a:prstGeom>
        </p:spPr>
        <p:txBody>
          <a:bodyPr wrap="none">
            <a:spAutoFit/>
          </a:bodyPr>
          <a:lstStyle/>
          <a:p>
            <a:r>
              <a:rPr lang="en-US" sz="2000" b="1" dirty="0" smtClean="0">
                <a:solidFill>
                  <a:srgbClr val="7030A0"/>
                </a:solidFill>
              </a:rPr>
              <a:t>Settlement is one of the aspects that control the design of structures.</a:t>
            </a:r>
            <a:endParaRPr lang="en-US" sz="2000" b="1" dirty="0">
              <a:solidFill>
                <a:srgbClr val="7030A0"/>
              </a:solidFill>
            </a:endParaRPr>
          </a:p>
        </p:txBody>
      </p:sp>
    </p:spTree>
    <p:extLst>
      <p:ext uri="{BB962C8B-B14F-4D97-AF65-F5344CB8AC3E}">
        <p14:creationId xmlns:p14="http://schemas.microsoft.com/office/powerpoint/2010/main" val="4184928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3326523" y="491535"/>
            <a:ext cx="2036379" cy="521882"/>
          </a:xfrm>
          <a:prstGeom prst="rect">
            <a:avLst/>
          </a:prstGeom>
        </p:spPr>
        <p:txBody>
          <a:bodyPr anchor="ctr"/>
          <a:lstStyle/>
          <a:p>
            <a:pPr algn="ctr" eaLnBrk="1" fontAlgn="auto" hangingPunct="1">
              <a:spcBef>
                <a:spcPts val="0"/>
              </a:spcBef>
              <a:spcAft>
                <a:spcPts val="0"/>
              </a:spcAft>
              <a:defRPr/>
            </a:pPr>
            <a:r>
              <a:rPr lang="en-US" sz="4800" b="1" u="sng" dirty="0">
                <a:solidFill>
                  <a:srgbClr val="00B0F0"/>
                </a:solidFill>
                <a:effectLst>
                  <a:outerShdw blurRad="38100" dist="38100" dir="2700000" algn="tl">
                    <a:srgbClr val="000000">
                      <a:alpha val="43137"/>
                    </a:srgbClr>
                  </a:outerShdw>
                </a:effectLst>
                <a:latin typeface="+mn-lt"/>
                <a:cs typeface="Times New Roman" pitchFamily="18" charset="0"/>
              </a:rPr>
              <a:t>Topics</a:t>
            </a:r>
            <a:endParaRPr lang="en-US" sz="4800" b="1" u="sng" dirty="0">
              <a:solidFill>
                <a:srgbClr val="00B0F0"/>
              </a:solidFill>
              <a:effectLst>
                <a:outerShdw blurRad="38100" dist="38100" dir="2700000" algn="tl">
                  <a:srgbClr val="000000">
                    <a:alpha val="43137"/>
                  </a:srgbClr>
                </a:outerShdw>
              </a:effectLst>
              <a:latin typeface="+mn-lt"/>
              <a:cs typeface="Tahoma" pitchFamily="34" charset="0"/>
            </a:endParaRPr>
          </a:p>
        </p:txBody>
      </p:sp>
      <p:sp>
        <p:nvSpPr>
          <p:cNvPr id="8" name="Rectangle 7"/>
          <p:cNvSpPr/>
          <p:nvPr/>
        </p:nvSpPr>
        <p:spPr>
          <a:xfrm>
            <a:off x="0" y="0"/>
            <a:ext cx="9144000" cy="3048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0" y="300038"/>
            <a:ext cx="9144000" cy="152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Content Placeholder 2"/>
          <p:cNvSpPr>
            <a:spLocks noGrp="1"/>
          </p:cNvSpPr>
          <p:nvPr>
            <p:ph idx="1"/>
          </p:nvPr>
        </p:nvSpPr>
        <p:spPr>
          <a:xfrm>
            <a:off x="632503" y="1200151"/>
            <a:ext cx="8155131" cy="5419724"/>
          </a:xfrm>
          <a:ln>
            <a:miter lim="800000"/>
            <a:headEnd/>
            <a:tailEnd/>
          </a:ln>
        </p:spPr>
        <p:txBody>
          <a:bodyPr vert="horz" lIns="91440" tIns="45720" rIns="91440" bIns="45720" rtlCol="0">
            <a:noAutofit/>
          </a:bodyPr>
          <a:lstStyle/>
          <a:p>
            <a:pPr marL="539750" indent="-357188">
              <a:lnSpc>
                <a:spcPct val="120000"/>
              </a:lnSpc>
              <a:spcBef>
                <a:spcPts val="0"/>
              </a:spcBef>
              <a:buFont typeface="Wingdings" pitchFamily="2" charset="2"/>
              <a:buChar char="q"/>
            </a:pPr>
            <a:r>
              <a:rPr lang="en-US" sz="2400" b="1" dirty="0" smtClean="0"/>
              <a:t>INTRODUCTION </a:t>
            </a:r>
          </a:p>
          <a:p>
            <a:pPr marL="539750" indent="-357188">
              <a:lnSpc>
                <a:spcPct val="120000"/>
              </a:lnSpc>
              <a:spcBef>
                <a:spcPts val="0"/>
              </a:spcBef>
              <a:buFont typeface="Wingdings" pitchFamily="2" charset="2"/>
              <a:buChar char="q"/>
            </a:pPr>
            <a:r>
              <a:rPr lang="en-US" sz="2400" b="1" dirty="0" smtClean="0"/>
              <a:t>ELASTIC SETTLEMENT</a:t>
            </a:r>
          </a:p>
          <a:p>
            <a:pPr marL="539750" indent="-19050">
              <a:lnSpc>
                <a:spcPct val="120000"/>
              </a:lnSpc>
              <a:spcBef>
                <a:spcPts val="0"/>
              </a:spcBef>
            </a:pPr>
            <a:r>
              <a:rPr lang="en-US" sz="2400" b="1" dirty="0"/>
              <a:t>Stress distribution in soil masses</a:t>
            </a:r>
          </a:p>
          <a:p>
            <a:pPr marL="539750" indent="-357188">
              <a:lnSpc>
                <a:spcPct val="120000"/>
              </a:lnSpc>
              <a:spcBef>
                <a:spcPts val="0"/>
              </a:spcBef>
              <a:buFont typeface="Wingdings" pitchFamily="2" charset="2"/>
              <a:buChar char="q"/>
            </a:pPr>
            <a:r>
              <a:rPr lang="en-US" sz="2400" b="1" dirty="0" smtClean="0">
                <a:solidFill>
                  <a:srgbClr val="FF0000"/>
                </a:solidFill>
              </a:rPr>
              <a:t>CONSOLIDATION SETTLEMENT</a:t>
            </a:r>
          </a:p>
          <a:p>
            <a:pPr marL="539750" indent="-19050">
              <a:lnSpc>
                <a:spcPct val="120000"/>
              </a:lnSpc>
              <a:spcBef>
                <a:spcPts val="0"/>
              </a:spcBef>
            </a:pPr>
            <a:r>
              <a:rPr lang="en-US" sz="2400" b="1" dirty="0"/>
              <a:t>Fundamentals of consolidation</a:t>
            </a:r>
          </a:p>
          <a:p>
            <a:pPr marL="539750" indent="-19050">
              <a:lnSpc>
                <a:spcPct val="120000"/>
              </a:lnSpc>
              <a:spcBef>
                <a:spcPts val="0"/>
              </a:spcBef>
            </a:pPr>
            <a:r>
              <a:rPr lang="en-US" sz="2400" b="1" dirty="0" smtClean="0"/>
              <a:t>Calculation of One-Dimensional Consolidation </a:t>
            </a:r>
            <a:r>
              <a:rPr lang="en-US" sz="2400" b="1" dirty="0"/>
              <a:t>Settlement</a:t>
            </a:r>
          </a:p>
          <a:p>
            <a:pPr marL="539750" indent="-19050">
              <a:lnSpc>
                <a:spcPct val="120000"/>
              </a:lnSpc>
              <a:spcBef>
                <a:spcPts val="0"/>
              </a:spcBef>
            </a:pPr>
            <a:r>
              <a:rPr lang="en-US" sz="2400" b="1" dirty="0">
                <a:solidFill>
                  <a:srgbClr val="000099"/>
                </a:solidFill>
              </a:rPr>
              <a:t>One-dimensional Laboratory Consolidation </a:t>
            </a:r>
            <a:r>
              <a:rPr lang="en-US" sz="2400" b="1" dirty="0" smtClean="0">
                <a:solidFill>
                  <a:srgbClr val="000099"/>
                </a:solidFill>
              </a:rPr>
              <a:t>Test</a:t>
            </a:r>
          </a:p>
          <a:p>
            <a:pPr marL="630238" indent="-109538">
              <a:lnSpc>
                <a:spcPct val="120000"/>
              </a:lnSpc>
              <a:spcBef>
                <a:spcPts val="0"/>
              </a:spcBef>
              <a:buClr>
                <a:schemeClr val="tx1"/>
              </a:buClr>
            </a:pPr>
            <a:r>
              <a:rPr lang="en-US" sz="2400" b="1" dirty="0"/>
              <a:t>Calculation of Settlement from One-Dimensional Primary  Consolidation</a:t>
            </a:r>
          </a:p>
          <a:p>
            <a:pPr marL="539750" indent="-357188">
              <a:lnSpc>
                <a:spcPct val="120000"/>
              </a:lnSpc>
              <a:spcBef>
                <a:spcPts val="0"/>
              </a:spcBef>
              <a:buFont typeface="Wingdings" pitchFamily="2" charset="2"/>
              <a:buChar char="q"/>
            </a:pPr>
            <a:r>
              <a:rPr lang="en-US" sz="2400" b="1" dirty="0" smtClean="0"/>
              <a:t>TIME RATE OF CONSOLIDATION SETTLEMENT</a:t>
            </a:r>
          </a:p>
          <a:p>
            <a:pPr marL="630238" indent="-109538">
              <a:lnSpc>
                <a:spcPct val="120000"/>
              </a:lnSpc>
              <a:spcBef>
                <a:spcPts val="0"/>
              </a:spcBef>
              <a:buClr>
                <a:schemeClr val="tx1"/>
              </a:buClr>
            </a:pPr>
            <a:r>
              <a:rPr lang="en-US" sz="2400" b="1" dirty="0"/>
              <a:t>1-D theory of consolidation </a:t>
            </a:r>
          </a:p>
          <a:p>
            <a:pPr marL="539750" indent="-357188">
              <a:lnSpc>
                <a:spcPct val="120000"/>
              </a:lnSpc>
              <a:spcBef>
                <a:spcPts val="0"/>
              </a:spcBef>
              <a:buFont typeface="Wingdings" pitchFamily="2" charset="2"/>
              <a:buChar char="q"/>
            </a:pPr>
            <a:r>
              <a:rPr lang="en-US" sz="2400" b="1" dirty="0" smtClean="0"/>
              <a:t>SECONDARY CONSOLIDATION SETTLEMENT</a:t>
            </a:r>
            <a:endParaRPr lang="en-US" sz="2400" b="1" dirty="0"/>
          </a:p>
        </p:txBody>
      </p:sp>
    </p:spTree>
    <p:extLst>
      <p:ext uri="{BB962C8B-B14F-4D97-AF65-F5344CB8AC3E}">
        <p14:creationId xmlns:p14="http://schemas.microsoft.com/office/powerpoint/2010/main" val="16667390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73"/>
          <p:cNvGrpSpPr>
            <a:grpSpLocks/>
          </p:cNvGrpSpPr>
          <p:nvPr/>
        </p:nvGrpSpPr>
        <p:grpSpPr bwMode="auto">
          <a:xfrm>
            <a:off x="6019800" y="3357676"/>
            <a:ext cx="1752600" cy="838200"/>
            <a:chOff x="3696" y="1872"/>
            <a:chExt cx="1104" cy="528"/>
          </a:xfrm>
        </p:grpSpPr>
        <p:sp>
          <p:nvSpPr>
            <p:cNvPr id="82" name="Rectangle 57"/>
            <p:cNvSpPr>
              <a:spLocks noChangeArrowheads="1"/>
            </p:cNvSpPr>
            <p:nvPr/>
          </p:nvSpPr>
          <p:spPr bwMode="auto">
            <a:xfrm>
              <a:off x="3696" y="1968"/>
              <a:ext cx="1104" cy="43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AutoShape 58"/>
            <p:cNvSpPr>
              <a:spLocks noChangeArrowheads="1"/>
            </p:cNvSpPr>
            <p:nvPr/>
          </p:nvSpPr>
          <p:spPr bwMode="auto">
            <a:xfrm flipV="1">
              <a:off x="4704" y="1872"/>
              <a:ext cx="96" cy="96"/>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 name="Rectangle 5"/>
          <p:cNvSpPr/>
          <p:nvPr/>
        </p:nvSpPr>
        <p:spPr>
          <a:xfrm>
            <a:off x="298870" y="901671"/>
            <a:ext cx="8293096" cy="1938992"/>
          </a:xfrm>
          <a:prstGeom prst="rect">
            <a:avLst/>
          </a:prstGeom>
        </p:spPr>
        <p:txBody>
          <a:bodyPr wrap="square">
            <a:spAutoFit/>
          </a:bodyPr>
          <a:lstStyle/>
          <a:p>
            <a:pPr marL="342900" indent="-342900" algn="just">
              <a:buClr>
                <a:srgbClr val="0070C0"/>
              </a:buClr>
              <a:buSzPct val="150000"/>
              <a:buFont typeface="Arial" panose="020B0604020202020204" pitchFamily="34" charset="0"/>
              <a:buChar char="•"/>
            </a:pPr>
            <a:r>
              <a:rPr lang="en-US" sz="2400" b="1" kern="10" dirty="0" smtClean="0"/>
              <a:t>1-D field consolidation can be simulated in laboratory.</a:t>
            </a:r>
          </a:p>
          <a:p>
            <a:pPr algn="just">
              <a:buClr>
                <a:srgbClr val="0070C0"/>
              </a:buClr>
              <a:buSzPct val="150000"/>
            </a:pPr>
            <a:r>
              <a:rPr lang="en-US" sz="2400" b="1" kern="10" dirty="0" smtClean="0"/>
              <a:t> </a:t>
            </a:r>
          </a:p>
          <a:p>
            <a:pPr marL="342900" indent="-342900" algn="just">
              <a:buClr>
                <a:srgbClr val="0070C0"/>
              </a:buClr>
              <a:buSzPct val="150000"/>
              <a:buFont typeface="Arial" panose="020B0604020202020204" pitchFamily="34" charset="0"/>
              <a:buChar char="•"/>
            </a:pPr>
            <a:r>
              <a:rPr lang="en-US" sz="2400" b="1" kern="10" dirty="0" smtClean="0"/>
              <a:t>Data </a:t>
            </a:r>
            <a:r>
              <a:rPr lang="en-US" sz="2400" b="1" kern="10" dirty="0"/>
              <a:t>obtained from laboratory testing can be used to </a:t>
            </a:r>
            <a:r>
              <a:rPr lang="en-US" sz="2400" b="1" kern="10" dirty="0" smtClean="0"/>
              <a:t>predict </a:t>
            </a:r>
            <a:r>
              <a:rPr lang="en-US" sz="2400" b="1" kern="10" dirty="0" smtClean="0">
                <a:solidFill>
                  <a:srgbClr val="FF0000"/>
                </a:solidFill>
              </a:rPr>
              <a:t>magnitude</a:t>
            </a:r>
            <a:r>
              <a:rPr lang="en-US" sz="2400" b="1" kern="10" dirty="0" smtClean="0"/>
              <a:t> of consolidation </a:t>
            </a:r>
            <a:r>
              <a:rPr lang="en-US" sz="2400" b="1" kern="10" dirty="0"/>
              <a:t>settlement reasonably, but </a:t>
            </a:r>
            <a:r>
              <a:rPr lang="en-US" sz="2400" b="1" kern="10" dirty="0">
                <a:solidFill>
                  <a:srgbClr val="FF0000"/>
                </a:solidFill>
              </a:rPr>
              <a:t>rate</a:t>
            </a:r>
            <a:r>
              <a:rPr lang="en-US" sz="2400" b="1" kern="10" dirty="0"/>
              <a:t> is often poorly </a:t>
            </a:r>
            <a:r>
              <a:rPr lang="en-US" sz="2400" b="1" kern="10" dirty="0" smtClean="0"/>
              <a:t>estimated.</a:t>
            </a:r>
            <a:endParaRPr lang="en-US" sz="2400" b="1" dirty="0"/>
          </a:p>
        </p:txBody>
      </p:sp>
      <p:sp>
        <p:nvSpPr>
          <p:cNvPr id="24" name="Text Box 21"/>
          <p:cNvSpPr txBox="1">
            <a:spLocks noChangeArrowheads="1"/>
          </p:cNvSpPr>
          <p:nvPr/>
        </p:nvSpPr>
        <p:spPr bwMode="auto">
          <a:xfrm>
            <a:off x="2057400" y="5659914"/>
            <a:ext cx="1219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u="sng" dirty="0">
                <a:solidFill>
                  <a:srgbClr val="1C31FC"/>
                </a:solidFill>
                <a:latin typeface="Tahoma" panose="020B0604030504040204" pitchFamily="34" charset="0"/>
              </a:rPr>
              <a:t>field </a:t>
            </a:r>
            <a:endParaRPr lang="en-AU" sz="2400" b="1" u="sng" dirty="0">
              <a:solidFill>
                <a:srgbClr val="1C31FC"/>
              </a:solidFill>
              <a:latin typeface="Tahoma" panose="020B0604030504040204" pitchFamily="34" charset="0"/>
            </a:endParaRPr>
          </a:p>
        </p:txBody>
      </p:sp>
      <p:grpSp>
        <p:nvGrpSpPr>
          <p:cNvPr id="25" name="Group 43"/>
          <p:cNvGrpSpPr>
            <a:grpSpLocks/>
          </p:cNvGrpSpPr>
          <p:nvPr/>
        </p:nvGrpSpPr>
        <p:grpSpPr bwMode="auto">
          <a:xfrm>
            <a:off x="238125" y="3333864"/>
            <a:ext cx="3952875" cy="2233613"/>
            <a:chOff x="54" y="1857"/>
            <a:chExt cx="2490" cy="1407"/>
          </a:xfrm>
        </p:grpSpPr>
        <p:sp>
          <p:nvSpPr>
            <p:cNvPr id="26" name="Text Box 19"/>
            <p:cNvSpPr txBox="1">
              <a:spLocks noChangeArrowheads="1"/>
            </p:cNvSpPr>
            <p:nvPr/>
          </p:nvSpPr>
          <p:spPr bwMode="auto">
            <a:xfrm>
              <a:off x="54" y="1857"/>
              <a:ext cx="3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dirty="0">
                  <a:latin typeface="Tahoma" panose="020B0604030504040204" pitchFamily="34" charset="0"/>
                </a:rPr>
                <a:t>GL</a:t>
              </a:r>
              <a:endParaRPr lang="en-AU" sz="1600" dirty="0">
                <a:latin typeface="Tahoma" panose="020B0604030504040204" pitchFamily="34" charset="0"/>
              </a:endParaRPr>
            </a:p>
          </p:txBody>
        </p:sp>
        <p:grpSp>
          <p:nvGrpSpPr>
            <p:cNvPr id="27" name="Group 42"/>
            <p:cNvGrpSpPr>
              <a:grpSpLocks/>
            </p:cNvGrpSpPr>
            <p:nvPr/>
          </p:nvGrpSpPr>
          <p:grpSpPr bwMode="auto">
            <a:xfrm>
              <a:off x="336" y="1872"/>
              <a:ext cx="2208" cy="1392"/>
              <a:chOff x="1344" y="1824"/>
              <a:chExt cx="2208" cy="1392"/>
            </a:xfrm>
          </p:grpSpPr>
          <p:sp>
            <p:nvSpPr>
              <p:cNvPr id="32" name="Rectangle 5"/>
              <p:cNvSpPr>
                <a:spLocks noChangeArrowheads="1"/>
              </p:cNvSpPr>
              <p:nvPr/>
            </p:nvSpPr>
            <p:spPr bwMode="auto">
              <a:xfrm>
                <a:off x="1344" y="1968"/>
                <a:ext cx="2208" cy="48"/>
              </a:xfrm>
              <a:prstGeom prst="rect">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0" name="Group 41"/>
              <p:cNvGrpSpPr>
                <a:grpSpLocks/>
              </p:cNvGrpSpPr>
              <p:nvPr/>
            </p:nvGrpSpPr>
            <p:grpSpPr bwMode="auto">
              <a:xfrm>
                <a:off x="1344" y="1824"/>
                <a:ext cx="2208" cy="1392"/>
                <a:chOff x="1344" y="1824"/>
                <a:chExt cx="2208" cy="1392"/>
              </a:xfrm>
            </p:grpSpPr>
            <p:sp>
              <p:nvSpPr>
                <p:cNvPr id="41" name="Line 18"/>
                <p:cNvSpPr>
                  <a:spLocks noChangeShapeType="1"/>
                </p:cNvSpPr>
                <p:nvPr/>
              </p:nvSpPr>
              <p:spPr bwMode="auto">
                <a:xfrm>
                  <a:off x="1344" y="2016"/>
                  <a:ext cx="2208" cy="0"/>
                </a:xfrm>
                <a:prstGeom prst="line">
                  <a:avLst/>
                </a:prstGeom>
                <a:noFill/>
                <a:ln w="22225">
                  <a:solidFill>
                    <a:srgbClr val="8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42" name="Group 40"/>
                <p:cNvGrpSpPr>
                  <a:grpSpLocks/>
                </p:cNvGrpSpPr>
                <p:nvPr/>
              </p:nvGrpSpPr>
              <p:grpSpPr bwMode="auto">
                <a:xfrm>
                  <a:off x="1344" y="1824"/>
                  <a:ext cx="2208" cy="1392"/>
                  <a:chOff x="1344" y="1824"/>
                  <a:chExt cx="2208" cy="1392"/>
                </a:xfrm>
              </p:grpSpPr>
              <p:grpSp>
                <p:nvGrpSpPr>
                  <p:cNvPr id="43" name="Group 6"/>
                  <p:cNvGrpSpPr>
                    <a:grpSpLocks/>
                  </p:cNvGrpSpPr>
                  <p:nvPr/>
                </p:nvGrpSpPr>
                <p:grpSpPr bwMode="auto">
                  <a:xfrm>
                    <a:off x="1344" y="1824"/>
                    <a:ext cx="672" cy="144"/>
                    <a:chOff x="2304" y="2352"/>
                    <a:chExt cx="672" cy="144"/>
                  </a:xfrm>
                </p:grpSpPr>
                <p:sp>
                  <p:nvSpPr>
                    <p:cNvPr id="63" name="Line 7"/>
                    <p:cNvSpPr>
                      <a:spLocks noChangeShapeType="1"/>
                    </p:cNvSpPr>
                    <p:nvPr/>
                  </p:nvSpPr>
                  <p:spPr bwMode="auto">
                    <a:xfrm>
                      <a:off x="2304"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4" name="Line 8"/>
                    <p:cNvSpPr>
                      <a:spLocks noChangeShapeType="1"/>
                    </p:cNvSpPr>
                    <p:nvPr/>
                  </p:nvSpPr>
                  <p:spPr bwMode="auto">
                    <a:xfrm>
                      <a:off x="2400"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5" name="Line 9"/>
                    <p:cNvSpPr>
                      <a:spLocks noChangeShapeType="1"/>
                    </p:cNvSpPr>
                    <p:nvPr/>
                  </p:nvSpPr>
                  <p:spPr bwMode="auto">
                    <a:xfrm>
                      <a:off x="2496"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6" name="Line 10"/>
                    <p:cNvSpPr>
                      <a:spLocks noChangeShapeType="1"/>
                    </p:cNvSpPr>
                    <p:nvPr/>
                  </p:nvSpPr>
                  <p:spPr bwMode="auto">
                    <a:xfrm>
                      <a:off x="2592"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 name="Line 11"/>
                    <p:cNvSpPr>
                      <a:spLocks noChangeShapeType="1"/>
                    </p:cNvSpPr>
                    <p:nvPr/>
                  </p:nvSpPr>
                  <p:spPr bwMode="auto">
                    <a:xfrm>
                      <a:off x="2880"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 name="Line 12"/>
                    <p:cNvSpPr>
                      <a:spLocks noChangeShapeType="1"/>
                    </p:cNvSpPr>
                    <p:nvPr/>
                  </p:nvSpPr>
                  <p:spPr bwMode="auto">
                    <a:xfrm>
                      <a:off x="2784"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9" name="Line 13"/>
                    <p:cNvSpPr>
                      <a:spLocks noChangeShapeType="1"/>
                    </p:cNvSpPr>
                    <p:nvPr/>
                  </p:nvSpPr>
                  <p:spPr bwMode="auto">
                    <a:xfrm>
                      <a:off x="2688"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0" name="Line 14"/>
                    <p:cNvSpPr>
                      <a:spLocks noChangeShapeType="1"/>
                    </p:cNvSpPr>
                    <p:nvPr/>
                  </p:nvSpPr>
                  <p:spPr bwMode="auto">
                    <a:xfrm>
                      <a:off x="2976"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44" name="Rectangle 16" descr="Recycled paper"/>
                  <p:cNvSpPr>
                    <a:spLocks noChangeArrowheads="1"/>
                  </p:cNvSpPr>
                  <p:nvPr/>
                </p:nvSpPr>
                <p:spPr bwMode="auto">
                  <a:xfrm>
                    <a:off x="1344" y="2016"/>
                    <a:ext cx="2208" cy="1200"/>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5" name="Group 22"/>
                  <p:cNvGrpSpPr>
                    <a:grpSpLocks/>
                  </p:cNvGrpSpPr>
                  <p:nvPr/>
                </p:nvGrpSpPr>
                <p:grpSpPr bwMode="auto">
                  <a:xfrm>
                    <a:off x="2880" y="1824"/>
                    <a:ext cx="672" cy="144"/>
                    <a:chOff x="2304" y="2352"/>
                    <a:chExt cx="672" cy="144"/>
                  </a:xfrm>
                </p:grpSpPr>
                <p:sp>
                  <p:nvSpPr>
                    <p:cNvPr id="55" name="Line 23"/>
                    <p:cNvSpPr>
                      <a:spLocks noChangeShapeType="1"/>
                    </p:cNvSpPr>
                    <p:nvPr/>
                  </p:nvSpPr>
                  <p:spPr bwMode="auto">
                    <a:xfrm>
                      <a:off x="2304"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6" name="Line 24"/>
                    <p:cNvSpPr>
                      <a:spLocks noChangeShapeType="1"/>
                    </p:cNvSpPr>
                    <p:nvPr/>
                  </p:nvSpPr>
                  <p:spPr bwMode="auto">
                    <a:xfrm>
                      <a:off x="2400"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7" name="Line 25"/>
                    <p:cNvSpPr>
                      <a:spLocks noChangeShapeType="1"/>
                    </p:cNvSpPr>
                    <p:nvPr/>
                  </p:nvSpPr>
                  <p:spPr bwMode="auto">
                    <a:xfrm>
                      <a:off x="2496"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8" name="Line 26"/>
                    <p:cNvSpPr>
                      <a:spLocks noChangeShapeType="1"/>
                    </p:cNvSpPr>
                    <p:nvPr/>
                  </p:nvSpPr>
                  <p:spPr bwMode="auto">
                    <a:xfrm>
                      <a:off x="2592"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9" name="Line 27"/>
                    <p:cNvSpPr>
                      <a:spLocks noChangeShapeType="1"/>
                    </p:cNvSpPr>
                    <p:nvPr/>
                  </p:nvSpPr>
                  <p:spPr bwMode="auto">
                    <a:xfrm>
                      <a:off x="2880"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0" name="Line 28"/>
                    <p:cNvSpPr>
                      <a:spLocks noChangeShapeType="1"/>
                    </p:cNvSpPr>
                    <p:nvPr/>
                  </p:nvSpPr>
                  <p:spPr bwMode="auto">
                    <a:xfrm>
                      <a:off x="2784"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1" name="Line 29"/>
                    <p:cNvSpPr>
                      <a:spLocks noChangeShapeType="1"/>
                    </p:cNvSpPr>
                    <p:nvPr/>
                  </p:nvSpPr>
                  <p:spPr bwMode="auto">
                    <a:xfrm>
                      <a:off x="2688"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2" name="Line 30"/>
                    <p:cNvSpPr>
                      <a:spLocks noChangeShapeType="1"/>
                    </p:cNvSpPr>
                    <p:nvPr/>
                  </p:nvSpPr>
                  <p:spPr bwMode="auto">
                    <a:xfrm>
                      <a:off x="2976"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6" name="Group 31"/>
                  <p:cNvGrpSpPr>
                    <a:grpSpLocks/>
                  </p:cNvGrpSpPr>
                  <p:nvPr/>
                </p:nvGrpSpPr>
                <p:grpSpPr bwMode="auto">
                  <a:xfrm>
                    <a:off x="2112" y="1824"/>
                    <a:ext cx="672" cy="144"/>
                    <a:chOff x="2304" y="2352"/>
                    <a:chExt cx="672" cy="144"/>
                  </a:xfrm>
                </p:grpSpPr>
                <p:sp>
                  <p:nvSpPr>
                    <p:cNvPr id="47" name="Line 32"/>
                    <p:cNvSpPr>
                      <a:spLocks noChangeShapeType="1"/>
                    </p:cNvSpPr>
                    <p:nvPr/>
                  </p:nvSpPr>
                  <p:spPr bwMode="auto">
                    <a:xfrm>
                      <a:off x="2304"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8" name="Line 33"/>
                    <p:cNvSpPr>
                      <a:spLocks noChangeShapeType="1"/>
                    </p:cNvSpPr>
                    <p:nvPr/>
                  </p:nvSpPr>
                  <p:spPr bwMode="auto">
                    <a:xfrm>
                      <a:off x="2400"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9" name="Line 34"/>
                    <p:cNvSpPr>
                      <a:spLocks noChangeShapeType="1"/>
                    </p:cNvSpPr>
                    <p:nvPr/>
                  </p:nvSpPr>
                  <p:spPr bwMode="auto">
                    <a:xfrm>
                      <a:off x="2496"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0" name="Line 35"/>
                    <p:cNvSpPr>
                      <a:spLocks noChangeShapeType="1"/>
                    </p:cNvSpPr>
                    <p:nvPr/>
                  </p:nvSpPr>
                  <p:spPr bwMode="auto">
                    <a:xfrm>
                      <a:off x="2592"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1" name="Line 36"/>
                    <p:cNvSpPr>
                      <a:spLocks noChangeShapeType="1"/>
                    </p:cNvSpPr>
                    <p:nvPr/>
                  </p:nvSpPr>
                  <p:spPr bwMode="auto">
                    <a:xfrm>
                      <a:off x="2880"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2" name="Line 37"/>
                    <p:cNvSpPr>
                      <a:spLocks noChangeShapeType="1"/>
                    </p:cNvSpPr>
                    <p:nvPr/>
                  </p:nvSpPr>
                  <p:spPr bwMode="auto">
                    <a:xfrm>
                      <a:off x="2784"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 name="Line 38"/>
                    <p:cNvSpPr>
                      <a:spLocks noChangeShapeType="1"/>
                    </p:cNvSpPr>
                    <p:nvPr/>
                  </p:nvSpPr>
                  <p:spPr bwMode="auto">
                    <a:xfrm>
                      <a:off x="2688"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4" name="Line 39"/>
                    <p:cNvSpPr>
                      <a:spLocks noChangeShapeType="1"/>
                    </p:cNvSpPr>
                    <p:nvPr/>
                  </p:nvSpPr>
                  <p:spPr bwMode="auto">
                    <a:xfrm>
                      <a:off x="2976"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grpSp>
        </p:grpSp>
      </p:grpSp>
      <p:sp>
        <p:nvSpPr>
          <p:cNvPr id="71" name="AutoShape 45"/>
          <p:cNvSpPr>
            <a:spLocks noChangeArrowheads="1"/>
          </p:cNvSpPr>
          <p:nvPr/>
        </p:nvSpPr>
        <p:spPr bwMode="auto">
          <a:xfrm>
            <a:off x="2195945" y="4341346"/>
            <a:ext cx="609600" cy="381000"/>
          </a:xfrm>
          <a:prstGeom prst="can">
            <a:avLst>
              <a:gd name="adj" fmla="val 25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2" name="Group 75"/>
          <p:cNvGrpSpPr>
            <a:grpSpLocks/>
          </p:cNvGrpSpPr>
          <p:nvPr/>
        </p:nvGrpSpPr>
        <p:grpSpPr bwMode="auto">
          <a:xfrm>
            <a:off x="6400800" y="3662476"/>
            <a:ext cx="990600" cy="533400"/>
            <a:chOff x="3936" y="2064"/>
            <a:chExt cx="624" cy="336"/>
          </a:xfrm>
        </p:grpSpPr>
        <p:sp>
          <p:nvSpPr>
            <p:cNvPr id="73" name="Rectangle 51" descr="Sand"/>
            <p:cNvSpPr>
              <a:spLocks noChangeArrowheads="1"/>
            </p:cNvSpPr>
            <p:nvPr/>
          </p:nvSpPr>
          <p:spPr bwMode="auto">
            <a:xfrm>
              <a:off x="3936" y="2064"/>
              <a:ext cx="624" cy="48"/>
            </a:xfrm>
            <a:prstGeom prst="rect">
              <a:avLst/>
            </a:prstGeom>
            <a:blipFill dpi="0" rotWithShape="0">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Rectangle 52" descr="Sand"/>
            <p:cNvSpPr>
              <a:spLocks noChangeArrowheads="1"/>
            </p:cNvSpPr>
            <p:nvPr/>
          </p:nvSpPr>
          <p:spPr bwMode="auto">
            <a:xfrm>
              <a:off x="3936" y="2352"/>
              <a:ext cx="624" cy="48"/>
            </a:xfrm>
            <a:prstGeom prst="rect">
              <a:avLst/>
            </a:prstGeom>
            <a:blipFill dpi="0" rotWithShape="0">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5" name="Group 77"/>
          <p:cNvGrpSpPr>
            <a:grpSpLocks/>
          </p:cNvGrpSpPr>
          <p:nvPr/>
        </p:nvGrpSpPr>
        <p:grpSpPr bwMode="auto">
          <a:xfrm>
            <a:off x="6400800" y="3662476"/>
            <a:ext cx="990600" cy="2133600"/>
            <a:chOff x="3936" y="2064"/>
            <a:chExt cx="624" cy="1344"/>
          </a:xfrm>
        </p:grpSpPr>
        <p:sp>
          <p:nvSpPr>
            <p:cNvPr id="76" name="Oval 47" descr="Recycled paper"/>
            <p:cNvSpPr>
              <a:spLocks noChangeArrowheads="1"/>
            </p:cNvSpPr>
            <p:nvPr/>
          </p:nvSpPr>
          <p:spPr bwMode="auto">
            <a:xfrm>
              <a:off x="3984" y="2832"/>
              <a:ext cx="576" cy="576"/>
            </a:xfrm>
            <a:prstGeom prst="ellipse">
              <a:avLst/>
            </a:prstGeom>
            <a:blipFill dpi="0" rotWithShape="0">
              <a:blip r:embed="rId3"/>
              <a:srcRect/>
              <a:tile tx="0" ty="0" sx="100000" sy="100000" flip="none" algn="tl"/>
            </a:blipFill>
            <a:ln w="5397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Rectangle 48" descr="Recycled paper"/>
            <p:cNvSpPr>
              <a:spLocks noChangeArrowheads="1"/>
            </p:cNvSpPr>
            <p:nvPr/>
          </p:nvSpPr>
          <p:spPr bwMode="auto">
            <a:xfrm>
              <a:off x="3936" y="2112"/>
              <a:ext cx="624" cy="240"/>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Line 53"/>
            <p:cNvSpPr>
              <a:spLocks noChangeShapeType="1"/>
            </p:cNvSpPr>
            <p:nvPr/>
          </p:nvSpPr>
          <p:spPr bwMode="auto">
            <a:xfrm>
              <a:off x="3936" y="2064"/>
              <a:ext cx="0" cy="336"/>
            </a:xfrm>
            <a:prstGeom prst="line">
              <a:avLst/>
            </a:prstGeom>
            <a:noFill/>
            <a:ln w="76200">
              <a:solidFill>
                <a:srgbClr val="C0C0C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79" name="Line 54"/>
            <p:cNvSpPr>
              <a:spLocks noChangeShapeType="1"/>
            </p:cNvSpPr>
            <p:nvPr/>
          </p:nvSpPr>
          <p:spPr bwMode="auto">
            <a:xfrm>
              <a:off x="4560" y="2064"/>
              <a:ext cx="0" cy="336"/>
            </a:xfrm>
            <a:prstGeom prst="line">
              <a:avLst/>
            </a:prstGeom>
            <a:noFill/>
            <a:ln w="76200">
              <a:solidFill>
                <a:srgbClr val="C0C0C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80" name="Text Box 56"/>
          <p:cNvSpPr txBox="1">
            <a:spLocks noChangeArrowheads="1"/>
          </p:cNvSpPr>
          <p:nvPr/>
        </p:nvSpPr>
        <p:spPr bwMode="auto">
          <a:xfrm>
            <a:off x="6744826" y="5916944"/>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u="sng" dirty="0">
                <a:solidFill>
                  <a:srgbClr val="1C31FC"/>
                </a:solidFill>
                <a:latin typeface="Tahoma" panose="020B0604030504040204" pitchFamily="34" charset="0"/>
              </a:rPr>
              <a:t>lab </a:t>
            </a:r>
            <a:endParaRPr lang="en-AU" sz="2400" b="1" u="sng" dirty="0">
              <a:solidFill>
                <a:srgbClr val="1C31FC"/>
              </a:solidFill>
              <a:latin typeface="Tahoma" panose="020B0604030504040204" pitchFamily="34" charset="0"/>
            </a:endParaRPr>
          </a:p>
        </p:txBody>
      </p:sp>
      <p:grpSp>
        <p:nvGrpSpPr>
          <p:cNvPr id="84" name="Group 70"/>
          <p:cNvGrpSpPr>
            <a:grpSpLocks/>
          </p:cNvGrpSpPr>
          <p:nvPr/>
        </p:nvGrpSpPr>
        <p:grpSpPr bwMode="auto">
          <a:xfrm>
            <a:off x="2927341" y="4011209"/>
            <a:ext cx="3757613" cy="1136650"/>
            <a:chOff x="1728" y="2256"/>
            <a:chExt cx="2367" cy="716"/>
          </a:xfrm>
        </p:grpSpPr>
        <p:sp>
          <p:nvSpPr>
            <p:cNvPr id="85" name="Text Box 55"/>
            <p:cNvSpPr txBox="1">
              <a:spLocks noChangeArrowheads="1"/>
            </p:cNvSpPr>
            <p:nvPr/>
          </p:nvSpPr>
          <p:spPr bwMode="auto">
            <a:xfrm>
              <a:off x="2544" y="2400"/>
              <a:ext cx="129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u="sng" dirty="0">
                  <a:latin typeface="Tahoma" panose="020B0604030504040204" pitchFamily="34" charset="0"/>
                </a:rPr>
                <a:t>U</a:t>
              </a:r>
              <a:r>
                <a:rPr lang="en-US" sz="1400" b="1" u="sng" dirty="0" smtClean="0">
                  <a:latin typeface="Tahoma" panose="020B0604030504040204" pitchFamily="34" charset="0"/>
                </a:rPr>
                <a:t>ndisturbed </a:t>
              </a:r>
              <a:r>
                <a:rPr lang="en-US" sz="1400" b="1" u="sng" dirty="0">
                  <a:latin typeface="Tahoma" panose="020B0604030504040204" pitchFamily="34" charset="0"/>
                </a:rPr>
                <a:t>soil </a:t>
              </a:r>
              <a:r>
                <a:rPr lang="en-US" sz="1400" b="1" u="sng" dirty="0" smtClean="0">
                  <a:latin typeface="Tahoma" panose="020B0604030504040204" pitchFamily="34" charset="0"/>
                </a:rPr>
                <a:t>specimen</a:t>
              </a:r>
              <a:endParaRPr lang="en-AU" sz="1400" b="1" dirty="0">
                <a:latin typeface="Tahoma" panose="020B0604030504040204" pitchFamily="34" charset="0"/>
              </a:endParaRPr>
            </a:p>
          </p:txBody>
        </p:sp>
        <p:sp>
          <p:nvSpPr>
            <p:cNvPr id="86" name="Line 59"/>
            <p:cNvSpPr>
              <a:spLocks noChangeShapeType="1"/>
            </p:cNvSpPr>
            <p:nvPr/>
          </p:nvSpPr>
          <p:spPr bwMode="auto">
            <a:xfrm flipH="1">
              <a:off x="1728" y="2592"/>
              <a:ext cx="864"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7" name="Line 60"/>
            <p:cNvSpPr>
              <a:spLocks noChangeShapeType="1"/>
            </p:cNvSpPr>
            <p:nvPr/>
          </p:nvSpPr>
          <p:spPr bwMode="auto">
            <a:xfrm>
              <a:off x="3567" y="2588"/>
              <a:ext cx="528" cy="38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8" name="Line 62"/>
            <p:cNvSpPr>
              <a:spLocks noChangeShapeType="1"/>
            </p:cNvSpPr>
            <p:nvPr/>
          </p:nvSpPr>
          <p:spPr bwMode="auto">
            <a:xfrm flipV="1">
              <a:off x="3560" y="2256"/>
              <a:ext cx="432" cy="236"/>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89" name="Group 71"/>
          <p:cNvGrpSpPr>
            <a:grpSpLocks/>
          </p:cNvGrpSpPr>
          <p:nvPr/>
        </p:nvGrpSpPr>
        <p:grpSpPr bwMode="auto">
          <a:xfrm>
            <a:off x="7239000" y="4043476"/>
            <a:ext cx="1905000" cy="1069975"/>
            <a:chOff x="4464" y="2304"/>
            <a:chExt cx="1200" cy="674"/>
          </a:xfrm>
        </p:grpSpPr>
        <p:sp>
          <p:nvSpPr>
            <p:cNvPr id="90" name="Text Box 63"/>
            <p:cNvSpPr txBox="1">
              <a:spLocks noChangeArrowheads="1"/>
            </p:cNvSpPr>
            <p:nvPr/>
          </p:nvSpPr>
          <p:spPr bwMode="auto">
            <a:xfrm>
              <a:off x="4656" y="2592"/>
              <a:ext cx="100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dirty="0">
                  <a:latin typeface="Tahoma" panose="020B0604030504040204" pitchFamily="34" charset="0"/>
                </a:rPr>
                <a:t>metal ring</a:t>
              </a:r>
              <a:endParaRPr lang="en-AU" sz="1400" b="1" dirty="0">
                <a:latin typeface="Tahoma" panose="020B0604030504040204" pitchFamily="34" charset="0"/>
              </a:endParaRPr>
            </a:p>
          </p:txBody>
        </p:sp>
        <p:sp>
          <p:nvSpPr>
            <p:cNvPr id="91" name="Text Box 64"/>
            <p:cNvSpPr txBox="1">
              <a:spLocks noChangeArrowheads="1"/>
            </p:cNvSpPr>
            <p:nvPr/>
          </p:nvSpPr>
          <p:spPr bwMode="auto">
            <a:xfrm>
              <a:off x="4656" y="2784"/>
              <a:ext cx="100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dirty="0">
                  <a:latin typeface="Tahoma" panose="020B0604030504040204" pitchFamily="34" charset="0"/>
                </a:rPr>
                <a:t>(oedometer)</a:t>
              </a:r>
              <a:endParaRPr lang="en-AU" sz="1400" b="1" dirty="0">
                <a:latin typeface="Tahoma" panose="020B0604030504040204" pitchFamily="34" charset="0"/>
              </a:endParaRPr>
            </a:p>
          </p:txBody>
        </p:sp>
        <p:sp>
          <p:nvSpPr>
            <p:cNvPr id="92" name="Line 65"/>
            <p:cNvSpPr>
              <a:spLocks noChangeShapeType="1"/>
            </p:cNvSpPr>
            <p:nvPr/>
          </p:nvSpPr>
          <p:spPr bwMode="auto">
            <a:xfrm flipH="1">
              <a:off x="4464" y="2736"/>
              <a:ext cx="24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b="1"/>
            </a:p>
          </p:txBody>
        </p:sp>
        <p:sp>
          <p:nvSpPr>
            <p:cNvPr id="93" name="Line 66"/>
            <p:cNvSpPr>
              <a:spLocks noChangeShapeType="1"/>
            </p:cNvSpPr>
            <p:nvPr/>
          </p:nvSpPr>
          <p:spPr bwMode="auto">
            <a:xfrm flipH="1" flipV="1">
              <a:off x="4560" y="2304"/>
              <a:ext cx="144" cy="336"/>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b="1"/>
            </a:p>
          </p:txBody>
        </p:sp>
      </p:grpSp>
      <p:grpSp>
        <p:nvGrpSpPr>
          <p:cNvPr id="94" name="Group 72"/>
          <p:cNvGrpSpPr>
            <a:grpSpLocks/>
          </p:cNvGrpSpPr>
          <p:nvPr/>
        </p:nvGrpSpPr>
        <p:grpSpPr bwMode="auto">
          <a:xfrm>
            <a:off x="7086602" y="3586276"/>
            <a:ext cx="2046288" cy="533400"/>
            <a:chOff x="4368" y="2016"/>
            <a:chExt cx="1289" cy="336"/>
          </a:xfrm>
        </p:grpSpPr>
        <p:sp>
          <p:nvSpPr>
            <p:cNvPr id="95" name="Text Box 67"/>
            <p:cNvSpPr txBox="1">
              <a:spLocks noChangeArrowheads="1"/>
            </p:cNvSpPr>
            <p:nvPr/>
          </p:nvSpPr>
          <p:spPr bwMode="auto">
            <a:xfrm>
              <a:off x="4793" y="2016"/>
              <a:ext cx="864"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dirty="0">
                  <a:latin typeface="Tahoma" panose="020B0604030504040204" pitchFamily="34" charset="0"/>
                </a:rPr>
                <a:t>porous</a:t>
              </a:r>
              <a:r>
                <a:rPr lang="en-US" sz="1600" b="1" dirty="0">
                  <a:latin typeface="Tahoma" panose="020B0604030504040204" pitchFamily="34" charset="0"/>
                </a:rPr>
                <a:t> </a:t>
              </a:r>
              <a:r>
                <a:rPr lang="en-US" sz="1400" b="1" dirty="0">
                  <a:latin typeface="Tahoma" panose="020B0604030504040204" pitchFamily="34" charset="0"/>
                </a:rPr>
                <a:t>stone</a:t>
              </a:r>
              <a:endParaRPr lang="en-AU" sz="1600" b="1" dirty="0">
                <a:latin typeface="Tahoma" panose="020B0604030504040204" pitchFamily="34" charset="0"/>
              </a:endParaRPr>
            </a:p>
          </p:txBody>
        </p:sp>
        <p:sp>
          <p:nvSpPr>
            <p:cNvPr id="96" name="Line 68"/>
            <p:cNvSpPr>
              <a:spLocks noChangeShapeType="1"/>
            </p:cNvSpPr>
            <p:nvPr/>
          </p:nvSpPr>
          <p:spPr bwMode="auto">
            <a:xfrm flipH="1">
              <a:off x="4368" y="2160"/>
              <a:ext cx="473" cy="192"/>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b="1"/>
            </a:p>
          </p:txBody>
        </p:sp>
        <p:sp>
          <p:nvSpPr>
            <p:cNvPr id="97" name="Line 69"/>
            <p:cNvSpPr>
              <a:spLocks noChangeShapeType="1"/>
            </p:cNvSpPr>
            <p:nvPr/>
          </p:nvSpPr>
          <p:spPr bwMode="auto">
            <a:xfrm flipH="1" flipV="1">
              <a:off x="4368" y="2064"/>
              <a:ext cx="507" cy="96"/>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b="1"/>
            </a:p>
          </p:txBody>
        </p:sp>
      </p:grpSp>
      <p:grpSp>
        <p:nvGrpSpPr>
          <p:cNvPr id="98" name="Group 80"/>
          <p:cNvGrpSpPr>
            <a:grpSpLocks/>
          </p:cNvGrpSpPr>
          <p:nvPr/>
        </p:nvGrpSpPr>
        <p:grpSpPr bwMode="auto">
          <a:xfrm>
            <a:off x="6477000" y="3433876"/>
            <a:ext cx="838200" cy="228600"/>
            <a:chOff x="2304" y="2352"/>
            <a:chExt cx="672" cy="144"/>
          </a:xfrm>
        </p:grpSpPr>
        <p:sp>
          <p:nvSpPr>
            <p:cNvPr id="99" name="Line 81"/>
            <p:cNvSpPr>
              <a:spLocks noChangeShapeType="1"/>
            </p:cNvSpPr>
            <p:nvPr/>
          </p:nvSpPr>
          <p:spPr bwMode="auto">
            <a:xfrm>
              <a:off x="2304"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0" name="Line 82"/>
            <p:cNvSpPr>
              <a:spLocks noChangeShapeType="1"/>
            </p:cNvSpPr>
            <p:nvPr/>
          </p:nvSpPr>
          <p:spPr bwMode="auto">
            <a:xfrm>
              <a:off x="2400"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1" name="Line 83"/>
            <p:cNvSpPr>
              <a:spLocks noChangeShapeType="1"/>
            </p:cNvSpPr>
            <p:nvPr/>
          </p:nvSpPr>
          <p:spPr bwMode="auto">
            <a:xfrm>
              <a:off x="2496"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2" name="Line 84"/>
            <p:cNvSpPr>
              <a:spLocks noChangeShapeType="1"/>
            </p:cNvSpPr>
            <p:nvPr/>
          </p:nvSpPr>
          <p:spPr bwMode="auto">
            <a:xfrm>
              <a:off x="2592"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3" name="Line 85"/>
            <p:cNvSpPr>
              <a:spLocks noChangeShapeType="1"/>
            </p:cNvSpPr>
            <p:nvPr/>
          </p:nvSpPr>
          <p:spPr bwMode="auto">
            <a:xfrm>
              <a:off x="2880"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4" name="Line 86"/>
            <p:cNvSpPr>
              <a:spLocks noChangeShapeType="1"/>
            </p:cNvSpPr>
            <p:nvPr/>
          </p:nvSpPr>
          <p:spPr bwMode="auto">
            <a:xfrm>
              <a:off x="2784"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5" name="Line 87"/>
            <p:cNvSpPr>
              <a:spLocks noChangeShapeType="1"/>
            </p:cNvSpPr>
            <p:nvPr/>
          </p:nvSpPr>
          <p:spPr bwMode="auto">
            <a:xfrm>
              <a:off x="2688"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6" name="Line 88"/>
            <p:cNvSpPr>
              <a:spLocks noChangeShapeType="1"/>
            </p:cNvSpPr>
            <p:nvPr/>
          </p:nvSpPr>
          <p:spPr bwMode="auto">
            <a:xfrm>
              <a:off x="2976" y="2352"/>
              <a:ext cx="0" cy="14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07" name="Text Box 24"/>
          <p:cNvSpPr txBox="1">
            <a:spLocks noChangeArrowheads="1"/>
          </p:cNvSpPr>
          <p:nvPr/>
        </p:nvSpPr>
        <p:spPr bwMode="auto">
          <a:xfrm>
            <a:off x="1230086" y="2944922"/>
            <a:ext cx="223441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000" b="1" dirty="0">
                <a:solidFill>
                  <a:srgbClr val="339933"/>
                </a:solidFill>
              </a:rPr>
              <a:t>Wide foundation</a:t>
            </a:r>
            <a:endParaRPr lang="en-GB" sz="2000" b="1" dirty="0">
              <a:solidFill>
                <a:srgbClr val="339933"/>
              </a:solidFill>
            </a:endParaRPr>
          </a:p>
        </p:txBody>
      </p:sp>
      <p:sp>
        <p:nvSpPr>
          <p:cNvPr id="3" name="Rectangle 2"/>
          <p:cNvSpPr/>
          <p:nvPr/>
        </p:nvSpPr>
        <p:spPr>
          <a:xfrm>
            <a:off x="4343742" y="2956078"/>
            <a:ext cx="4729564" cy="400110"/>
          </a:xfrm>
          <a:prstGeom prst="rect">
            <a:avLst/>
          </a:prstGeom>
        </p:spPr>
        <p:txBody>
          <a:bodyPr wrap="none">
            <a:spAutoFit/>
          </a:bodyPr>
          <a:lstStyle/>
          <a:p>
            <a:pPr algn="ctr"/>
            <a:r>
              <a:rPr lang="en-US" sz="2000" b="1" dirty="0">
                <a:solidFill>
                  <a:srgbClr val="339933"/>
                </a:solidFill>
              </a:rPr>
              <a:t>simulation of 1-D field consolidation in Lab</a:t>
            </a:r>
            <a:endParaRPr lang="en-GB" sz="2000" b="1" dirty="0">
              <a:solidFill>
                <a:srgbClr val="339933"/>
              </a:solidFill>
            </a:endParaRPr>
          </a:p>
        </p:txBody>
      </p:sp>
      <p:sp>
        <p:nvSpPr>
          <p:cNvPr id="108" name="Text Box 26"/>
          <p:cNvSpPr txBox="1">
            <a:spLocks noChangeArrowheads="1"/>
          </p:cNvSpPr>
          <p:nvPr/>
        </p:nvSpPr>
        <p:spPr bwMode="auto">
          <a:xfrm>
            <a:off x="762000" y="5043383"/>
            <a:ext cx="1686870" cy="354888"/>
          </a:xfrm>
          <a:prstGeom prst="rect">
            <a:avLst/>
          </a:prstGeom>
          <a:noFill/>
          <a:ln>
            <a:noFill/>
          </a:ln>
        </p:spPr>
        <p:txBody>
          <a:bodyPr/>
          <a:lstStyle/>
          <a:p>
            <a:r>
              <a:rPr lang="en-US" b="1" dirty="0" smtClean="0">
                <a:solidFill>
                  <a:schemeClr val="accent6">
                    <a:lumMod val="75000"/>
                  </a:schemeClr>
                </a:solidFill>
              </a:rPr>
              <a:t>Saturated </a:t>
            </a:r>
            <a:r>
              <a:rPr lang="en-US" b="1" dirty="0" smtClean="0"/>
              <a:t>clay</a:t>
            </a:r>
            <a:endParaRPr lang="en-GB" sz="4000" b="1" dirty="0"/>
          </a:p>
        </p:txBody>
      </p:sp>
      <p:sp>
        <p:nvSpPr>
          <p:cNvPr id="109" name="Rectangle 108"/>
          <p:cNvSpPr/>
          <p:nvPr/>
        </p:nvSpPr>
        <p:spPr>
          <a:xfrm>
            <a:off x="4312094" y="3484389"/>
            <a:ext cx="15962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400" b="1" u="sng" dirty="0">
                <a:latin typeface="Tahoma" panose="020B0604030504040204" pitchFamily="34" charset="0"/>
              </a:rPr>
              <a:t>Sand or Drainage layer</a:t>
            </a:r>
          </a:p>
        </p:txBody>
      </p:sp>
      <p:sp>
        <p:nvSpPr>
          <p:cNvPr id="110" name="Rectangle 51" descr="Sand"/>
          <p:cNvSpPr>
            <a:spLocks noChangeArrowheads="1"/>
          </p:cNvSpPr>
          <p:nvPr/>
        </p:nvSpPr>
        <p:spPr bwMode="auto">
          <a:xfrm>
            <a:off x="697512" y="3632778"/>
            <a:ext cx="3534419" cy="182098"/>
          </a:xfrm>
          <a:prstGeom prst="rect">
            <a:avLst/>
          </a:prstGeom>
          <a:blipFill dpi="0" rotWithShape="0">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 name="Line 62"/>
          <p:cNvSpPr>
            <a:spLocks noChangeShapeType="1"/>
          </p:cNvSpPr>
          <p:nvPr/>
        </p:nvSpPr>
        <p:spPr bwMode="auto">
          <a:xfrm>
            <a:off x="4163786" y="3697026"/>
            <a:ext cx="179614" cy="73399"/>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12" name="Content Placeholder 2"/>
          <p:cNvSpPr txBox="1">
            <a:spLocks/>
          </p:cNvSpPr>
          <p:nvPr/>
        </p:nvSpPr>
        <p:spPr>
          <a:xfrm>
            <a:off x="299563" y="305440"/>
            <a:ext cx="8292403" cy="535531"/>
          </a:xfrm>
          <a:prstGeom prst="rect">
            <a:avLst/>
          </a:prstGeom>
          <a:noFill/>
        </p:spPr>
        <p:txBody>
          <a:bodyPr vert="horz" wrap="square" lIns="91440" tIns="45720" rIns="91440" bIns="45720" rtlCol="0">
            <a:spAutoFit/>
          </a:bodyPr>
          <a:lstStyle>
            <a:defPPr>
              <a:defRPr lang="en-US"/>
            </a:defPPr>
            <a:lvl1pPr indent="0">
              <a:lnSpc>
                <a:spcPct val="90000"/>
              </a:lnSpc>
              <a:spcBef>
                <a:spcPts val="750"/>
              </a:spcBef>
              <a:buFont typeface="Arial" panose="020B0604020202020204" pitchFamily="34" charset="0"/>
              <a:buNone/>
              <a:defRPr sz="2800" b="1" u="sng">
                <a:solidFill>
                  <a:srgbClr val="C00000"/>
                </a:solidFill>
              </a:defRPr>
            </a:lvl1pPr>
            <a:lvl2pPr marL="342900" indent="0" algn="ctr" defTabSz="685800">
              <a:lnSpc>
                <a:spcPct val="90000"/>
              </a:lnSpc>
              <a:spcBef>
                <a:spcPts val="375"/>
              </a:spcBef>
              <a:buFont typeface="Arial" panose="020B0604020202020204" pitchFamily="34" charset="0"/>
              <a:buNone/>
              <a:defRPr sz="1500"/>
            </a:lvl2pPr>
            <a:lvl3pPr marL="685800" indent="0" algn="ctr" defTabSz="685800">
              <a:lnSpc>
                <a:spcPct val="90000"/>
              </a:lnSpc>
              <a:spcBef>
                <a:spcPts val="375"/>
              </a:spcBef>
              <a:buFont typeface="Arial" panose="020B0604020202020204" pitchFamily="34" charset="0"/>
              <a:buNone/>
              <a:defRPr sz="1350"/>
            </a:lvl3pPr>
            <a:lvl4pPr marL="1028700" indent="0" algn="ctr" defTabSz="685800">
              <a:lnSpc>
                <a:spcPct val="90000"/>
              </a:lnSpc>
              <a:spcBef>
                <a:spcPts val="375"/>
              </a:spcBef>
              <a:buFont typeface="Arial" panose="020B0604020202020204" pitchFamily="34" charset="0"/>
              <a:buNone/>
              <a:defRPr sz="1200"/>
            </a:lvl4pPr>
            <a:lvl5pPr marL="1371600" indent="0" algn="ctr" defTabSz="685800">
              <a:lnSpc>
                <a:spcPct val="90000"/>
              </a:lnSpc>
              <a:spcBef>
                <a:spcPts val="375"/>
              </a:spcBef>
              <a:buFont typeface="Arial" panose="020B0604020202020204" pitchFamily="34" charset="0"/>
              <a:buNone/>
              <a:defRPr sz="1200"/>
            </a:lvl5pPr>
            <a:lvl6pPr marL="1714500" indent="0" algn="ctr" defTabSz="685800">
              <a:lnSpc>
                <a:spcPct val="90000"/>
              </a:lnSpc>
              <a:spcBef>
                <a:spcPts val="375"/>
              </a:spcBef>
              <a:buFont typeface="Arial" panose="020B0604020202020204" pitchFamily="34" charset="0"/>
              <a:buNone/>
              <a:defRPr sz="1200"/>
            </a:lvl6pPr>
            <a:lvl7pPr marL="2057400" indent="0" algn="ctr" defTabSz="685800">
              <a:lnSpc>
                <a:spcPct val="90000"/>
              </a:lnSpc>
              <a:spcBef>
                <a:spcPts val="375"/>
              </a:spcBef>
              <a:buFont typeface="Arial" panose="020B0604020202020204" pitchFamily="34" charset="0"/>
              <a:buNone/>
              <a:defRPr sz="1200"/>
            </a:lvl7pPr>
            <a:lvl8pPr marL="2400300" indent="0" algn="ctr" defTabSz="685800">
              <a:lnSpc>
                <a:spcPct val="90000"/>
              </a:lnSpc>
              <a:spcBef>
                <a:spcPts val="375"/>
              </a:spcBef>
              <a:buFont typeface="Arial" panose="020B0604020202020204" pitchFamily="34" charset="0"/>
              <a:buNone/>
              <a:defRPr sz="1200"/>
            </a:lvl8pPr>
            <a:lvl9pPr marL="2743200" indent="0" algn="ctr" defTabSz="685800">
              <a:lnSpc>
                <a:spcPct val="90000"/>
              </a:lnSpc>
              <a:spcBef>
                <a:spcPts val="375"/>
              </a:spcBef>
              <a:buFont typeface="Arial" panose="020B0604020202020204" pitchFamily="34" charset="0"/>
              <a:buNone/>
              <a:defRPr sz="1200"/>
            </a:lvl9pPr>
          </a:lstStyle>
          <a:p>
            <a:r>
              <a:rPr lang="en-US" sz="3200" dirty="0" smtClean="0">
                <a:solidFill>
                  <a:srgbClr val="000099"/>
                </a:solidFill>
              </a:rPr>
              <a:t>One-dimensional Laboratory Consolidation Test</a:t>
            </a:r>
            <a:endParaRPr lang="en-US" sz="3200" dirty="0">
              <a:solidFill>
                <a:srgbClr val="000099"/>
              </a:solidFill>
            </a:endParaRPr>
          </a:p>
        </p:txBody>
      </p:sp>
    </p:spTree>
    <p:extLst>
      <p:ext uri="{BB962C8B-B14F-4D97-AF65-F5344CB8AC3E}">
        <p14:creationId xmlns:p14="http://schemas.microsoft.com/office/powerpoint/2010/main" val="16018726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0946" y="121537"/>
            <a:ext cx="7934632" cy="1569660"/>
          </a:xfrm>
          <a:prstGeom prst="rect">
            <a:avLst/>
          </a:prstGeom>
          <a:noFill/>
        </p:spPr>
        <p:txBody>
          <a:bodyPr wrap="square" rtlCol="0">
            <a:spAutoFit/>
          </a:bodyPr>
          <a:lstStyle/>
          <a:p>
            <a:pPr marL="342900" indent="-342900" algn="just">
              <a:buFont typeface="Wingdings" panose="05000000000000000000" pitchFamily="2" charset="2"/>
              <a:buChar char="q"/>
            </a:pPr>
            <a:r>
              <a:rPr lang="en-US" sz="2400" b="1" dirty="0" smtClean="0"/>
              <a:t>The one-dimensional consolidation test was first suggested by Terzaghi. It is performed in a </a:t>
            </a:r>
            <a:r>
              <a:rPr lang="en-US" sz="2400" b="1" dirty="0" smtClean="0">
                <a:solidFill>
                  <a:srgbClr val="1C31FC"/>
                </a:solidFill>
              </a:rPr>
              <a:t>consolidometer</a:t>
            </a:r>
            <a:r>
              <a:rPr lang="en-US" sz="2400" b="1" dirty="0" smtClean="0"/>
              <a:t> (sometimes referred to as </a:t>
            </a:r>
            <a:r>
              <a:rPr lang="en-US" sz="2400" b="1" dirty="0" smtClean="0">
                <a:solidFill>
                  <a:srgbClr val="1C31FC"/>
                </a:solidFill>
              </a:rPr>
              <a:t>oedometer</a:t>
            </a:r>
            <a:r>
              <a:rPr lang="en-US" sz="2400" b="1" dirty="0" smtClean="0"/>
              <a:t>). The schematic diagram of a consolidometer is shown below. </a:t>
            </a:r>
            <a:endParaRPr lang="en-US" sz="2400" b="1" dirty="0"/>
          </a:p>
        </p:txBody>
      </p:sp>
      <p:sp>
        <p:nvSpPr>
          <p:cNvPr id="10" name="TextBox 9"/>
          <p:cNvSpPr txBox="1"/>
          <p:nvPr/>
        </p:nvSpPr>
        <p:spPr>
          <a:xfrm>
            <a:off x="530946" y="1758535"/>
            <a:ext cx="7984403" cy="830997"/>
          </a:xfrm>
          <a:prstGeom prst="rect">
            <a:avLst/>
          </a:prstGeom>
          <a:noFill/>
        </p:spPr>
        <p:txBody>
          <a:bodyPr wrap="square" rtlCol="0">
            <a:spAutoFit/>
          </a:bodyPr>
          <a:lstStyle/>
          <a:p>
            <a:pPr marL="342900" indent="-342900" algn="just">
              <a:buFont typeface="Wingdings" panose="05000000000000000000" pitchFamily="2" charset="2"/>
              <a:buChar char="q"/>
            </a:pPr>
            <a:r>
              <a:rPr lang="en-US" sz="2400" b="1" dirty="0" smtClean="0"/>
              <a:t>The complete procedures and discussion of  the test was presented in </a:t>
            </a:r>
            <a:r>
              <a:rPr lang="en-US" sz="2400" b="1" dirty="0" smtClean="0">
                <a:solidFill>
                  <a:srgbClr val="FF0000"/>
                </a:solidFill>
              </a:rPr>
              <a:t>CE 380</a:t>
            </a:r>
            <a:r>
              <a:rPr lang="en-US" sz="2400" b="1" dirty="0" smtClean="0"/>
              <a:t>.</a:t>
            </a:r>
            <a:endParaRPr lang="en-US" sz="2400" b="1" dirty="0"/>
          </a:p>
        </p:txBody>
      </p:sp>
      <p:cxnSp>
        <p:nvCxnSpPr>
          <p:cNvPr id="12" name="Straight Connector 11"/>
          <p:cNvCxnSpPr/>
          <p:nvPr/>
        </p:nvCxnSpPr>
        <p:spPr>
          <a:xfrm>
            <a:off x="-1862878" y="3316386"/>
            <a:ext cx="83221" cy="362228"/>
          </a:xfrm>
          <a:prstGeom prst="line">
            <a:avLst/>
          </a:prstGeom>
        </p:spPr>
        <p:style>
          <a:lnRef idx="1">
            <a:schemeClr val="dk1"/>
          </a:lnRef>
          <a:fillRef idx="0">
            <a:schemeClr val="dk1"/>
          </a:fillRef>
          <a:effectRef idx="0">
            <a:schemeClr val="dk1"/>
          </a:effectRef>
          <a:fontRef idx="minor">
            <a:schemeClr val="tx1"/>
          </a:fontRef>
        </p:style>
      </p:cxnSp>
      <p:pic>
        <p:nvPicPr>
          <p:cNvPr id="13" name="Picture 5" descr="https://encrypted-tbn2.gstatic.com/images?q=tbn:ANd9GcRfwzQLVF85XDWntpNQ3vhkwWWVOljS4HF1HcpZ9EZfYtElNfGwI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125" y="2878057"/>
            <a:ext cx="3432122" cy="347829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629076" y="2656870"/>
            <a:ext cx="3886273" cy="3860922"/>
            <a:chOff x="2206318" y="1367338"/>
            <a:chExt cx="4215376" cy="4211092"/>
          </a:xfrm>
        </p:grpSpPr>
        <p:pic>
          <p:nvPicPr>
            <p:cNvPr id="15" name="Picture 14"/>
            <p:cNvPicPr>
              <a:picLocks noChangeAspect="1"/>
            </p:cNvPicPr>
            <p:nvPr/>
          </p:nvPicPr>
          <p:blipFill>
            <a:blip r:embed="rId3">
              <a:lum bright="-20000" contrast="40000"/>
            </a:blip>
            <a:stretch>
              <a:fillRect/>
            </a:stretch>
          </p:blipFill>
          <p:spPr>
            <a:xfrm>
              <a:off x="2206318" y="1633821"/>
              <a:ext cx="4215376" cy="3620791"/>
            </a:xfrm>
            <a:prstGeom prst="rect">
              <a:avLst/>
            </a:prstGeom>
          </p:spPr>
        </p:pic>
        <p:sp>
          <p:nvSpPr>
            <p:cNvPr id="16" name="Rectangle 15"/>
            <p:cNvSpPr/>
            <p:nvPr/>
          </p:nvSpPr>
          <p:spPr>
            <a:xfrm>
              <a:off x="4117328" y="1977699"/>
              <a:ext cx="585417" cy="338554"/>
            </a:xfrm>
            <a:prstGeom prst="rect">
              <a:avLst/>
            </a:prstGeom>
            <a:solidFill>
              <a:schemeClr val="bg1"/>
            </a:solidFill>
          </p:spPr>
          <p:txBody>
            <a:bodyPr wrap="none">
              <a:spAutoFit/>
            </a:bodyPr>
            <a:lstStyle/>
            <a:p>
              <a:r>
                <a:rPr lang="en-US" sz="1600" dirty="0" smtClean="0"/>
                <a:t>Load</a:t>
              </a:r>
              <a:endParaRPr lang="en-US" sz="1600" dirty="0"/>
            </a:p>
          </p:txBody>
        </p:sp>
        <p:sp>
          <p:nvSpPr>
            <p:cNvPr id="17" name="Rectangle 16"/>
            <p:cNvSpPr/>
            <p:nvPr/>
          </p:nvSpPr>
          <p:spPr>
            <a:xfrm>
              <a:off x="2233025" y="5131229"/>
              <a:ext cx="1270989" cy="338554"/>
            </a:xfrm>
            <a:prstGeom prst="rect">
              <a:avLst/>
            </a:prstGeom>
            <a:solidFill>
              <a:schemeClr val="bg1"/>
            </a:solidFill>
          </p:spPr>
          <p:txBody>
            <a:bodyPr wrap="none">
              <a:spAutoFit/>
            </a:bodyPr>
            <a:lstStyle/>
            <a:p>
              <a:r>
                <a:rPr lang="en-US" sz="1600" dirty="0" smtClean="0"/>
                <a:t>Porous stone</a:t>
              </a:r>
              <a:endParaRPr lang="en-US" sz="1600" dirty="0"/>
            </a:p>
          </p:txBody>
        </p:sp>
        <p:sp>
          <p:nvSpPr>
            <p:cNvPr id="18" name="Rectangle 17"/>
            <p:cNvSpPr/>
            <p:nvPr/>
          </p:nvSpPr>
          <p:spPr>
            <a:xfrm>
              <a:off x="2325189" y="2001338"/>
              <a:ext cx="1043171" cy="338554"/>
            </a:xfrm>
            <a:prstGeom prst="rect">
              <a:avLst/>
            </a:prstGeom>
            <a:solidFill>
              <a:schemeClr val="bg1"/>
            </a:solidFill>
          </p:spPr>
          <p:txBody>
            <a:bodyPr wrap="none">
              <a:spAutoFit/>
            </a:bodyPr>
            <a:lstStyle/>
            <a:p>
              <a:r>
                <a:rPr lang="en-US" sz="1600" dirty="0" smtClean="0"/>
                <a:t>Dial gauge</a:t>
              </a:r>
              <a:endParaRPr lang="en-US" sz="1600" dirty="0"/>
            </a:p>
          </p:txBody>
        </p:sp>
        <p:sp>
          <p:nvSpPr>
            <p:cNvPr id="19" name="Rectangle 18"/>
            <p:cNvSpPr/>
            <p:nvPr/>
          </p:nvSpPr>
          <p:spPr>
            <a:xfrm>
              <a:off x="3615904" y="5239876"/>
              <a:ext cx="1324402" cy="338554"/>
            </a:xfrm>
            <a:prstGeom prst="rect">
              <a:avLst/>
            </a:prstGeom>
            <a:solidFill>
              <a:schemeClr val="bg1"/>
            </a:solidFill>
          </p:spPr>
          <p:txBody>
            <a:bodyPr wrap="none">
              <a:spAutoFit/>
            </a:bodyPr>
            <a:lstStyle/>
            <a:p>
              <a:r>
                <a:rPr lang="en-US" sz="1600" dirty="0" smtClean="0"/>
                <a:t>Soil specimen</a:t>
              </a:r>
              <a:endParaRPr lang="en-US" sz="1600" dirty="0"/>
            </a:p>
          </p:txBody>
        </p:sp>
        <p:sp>
          <p:nvSpPr>
            <p:cNvPr id="20" name="Rectangle 19"/>
            <p:cNvSpPr/>
            <p:nvPr/>
          </p:nvSpPr>
          <p:spPr>
            <a:xfrm>
              <a:off x="4928016" y="5141495"/>
              <a:ext cx="1364476" cy="338554"/>
            </a:xfrm>
            <a:prstGeom prst="rect">
              <a:avLst/>
            </a:prstGeom>
            <a:solidFill>
              <a:schemeClr val="bg1"/>
            </a:solidFill>
          </p:spPr>
          <p:txBody>
            <a:bodyPr wrap="none">
              <a:spAutoFit/>
            </a:bodyPr>
            <a:lstStyle/>
            <a:p>
              <a:r>
                <a:rPr lang="en-US" sz="1600" dirty="0" smtClean="0"/>
                <a:t>Specimen ring</a:t>
              </a:r>
              <a:endParaRPr lang="en-US" sz="1600" dirty="0"/>
            </a:p>
          </p:txBody>
        </p:sp>
        <p:pic>
          <p:nvPicPr>
            <p:cNvPr id="21" name="Picture 20"/>
            <p:cNvPicPr>
              <a:picLocks noChangeAspect="1"/>
            </p:cNvPicPr>
            <p:nvPr/>
          </p:nvPicPr>
          <p:blipFill>
            <a:blip r:embed="rId4">
              <a:lum contrast="20000"/>
            </a:blip>
            <a:stretch>
              <a:fillRect/>
            </a:stretch>
          </p:blipFill>
          <p:spPr>
            <a:xfrm>
              <a:off x="3781108" y="4943428"/>
              <a:ext cx="993995" cy="234133"/>
            </a:xfrm>
            <a:prstGeom prst="rect">
              <a:avLst/>
            </a:prstGeom>
          </p:spPr>
        </p:pic>
        <p:pic>
          <p:nvPicPr>
            <p:cNvPr id="22" name="Picture 21"/>
            <p:cNvPicPr>
              <a:picLocks noChangeAspect="1"/>
            </p:cNvPicPr>
            <p:nvPr/>
          </p:nvPicPr>
          <p:blipFill>
            <a:blip r:embed="rId5"/>
            <a:stretch>
              <a:fillRect/>
            </a:stretch>
          </p:blipFill>
          <p:spPr>
            <a:xfrm>
              <a:off x="2553858" y="4943428"/>
              <a:ext cx="1122381" cy="219397"/>
            </a:xfrm>
            <a:prstGeom prst="rect">
              <a:avLst/>
            </a:prstGeom>
          </p:spPr>
        </p:pic>
        <p:pic>
          <p:nvPicPr>
            <p:cNvPr id="23" name="Picture 22"/>
            <p:cNvPicPr>
              <a:picLocks noChangeAspect="1"/>
            </p:cNvPicPr>
            <p:nvPr/>
          </p:nvPicPr>
          <p:blipFill>
            <a:blip r:embed="rId6">
              <a:lum bright="-20000" contrast="-40000"/>
            </a:blip>
            <a:stretch>
              <a:fillRect/>
            </a:stretch>
          </p:blipFill>
          <p:spPr>
            <a:xfrm>
              <a:off x="4888998" y="4987565"/>
              <a:ext cx="1047591" cy="196151"/>
            </a:xfrm>
            <a:prstGeom prst="rect">
              <a:avLst/>
            </a:prstGeom>
          </p:spPr>
        </p:pic>
        <p:sp>
          <p:nvSpPr>
            <p:cNvPr id="24" name="Rectangle 23"/>
            <p:cNvSpPr/>
            <p:nvPr/>
          </p:nvSpPr>
          <p:spPr>
            <a:xfrm>
              <a:off x="2634851" y="1367338"/>
              <a:ext cx="3121945" cy="369332"/>
            </a:xfrm>
            <a:prstGeom prst="rect">
              <a:avLst/>
            </a:prstGeom>
          </p:spPr>
          <p:txBody>
            <a:bodyPr wrap="none">
              <a:spAutoFit/>
            </a:bodyPr>
            <a:lstStyle/>
            <a:p>
              <a:r>
                <a:rPr lang="en-US" b="1" dirty="0" smtClean="0">
                  <a:solidFill>
                    <a:srgbClr val="339933"/>
                  </a:solidFill>
                </a:rPr>
                <a:t>Consolidometer </a:t>
              </a:r>
              <a:r>
                <a:rPr lang="en-US" b="1" dirty="0"/>
                <a:t>or</a:t>
              </a:r>
              <a:r>
                <a:rPr lang="en-US" b="1" dirty="0">
                  <a:solidFill>
                    <a:srgbClr val="339933"/>
                  </a:solidFill>
                </a:rPr>
                <a:t> Oedometer</a:t>
              </a:r>
            </a:p>
          </p:txBody>
        </p:sp>
        <p:sp>
          <p:nvSpPr>
            <p:cNvPr id="25" name="Rectangle 24"/>
            <p:cNvSpPr/>
            <p:nvPr/>
          </p:nvSpPr>
          <p:spPr>
            <a:xfrm>
              <a:off x="5261440" y="2724731"/>
              <a:ext cx="697627" cy="338554"/>
            </a:xfrm>
            <a:prstGeom prst="rect">
              <a:avLst/>
            </a:prstGeom>
            <a:solidFill>
              <a:schemeClr val="bg1"/>
            </a:solidFill>
          </p:spPr>
          <p:txBody>
            <a:bodyPr wrap="none">
              <a:spAutoFit/>
            </a:bodyPr>
            <a:lstStyle/>
            <a:p>
              <a:r>
                <a:rPr lang="en-US" sz="1600" dirty="0" smtClean="0"/>
                <a:t>Water</a:t>
              </a:r>
              <a:endParaRPr lang="en-US" sz="1600" dirty="0"/>
            </a:p>
          </p:txBody>
        </p:sp>
      </p:grpSp>
    </p:spTree>
    <p:extLst>
      <p:ext uri="{BB962C8B-B14F-4D97-AF65-F5344CB8AC3E}">
        <p14:creationId xmlns:p14="http://schemas.microsoft.com/office/powerpoint/2010/main" val="25455400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5762" y="-58849"/>
            <a:ext cx="3405358" cy="609600"/>
          </a:xfrm>
        </p:spPr>
        <p:txBody>
          <a:bodyPr>
            <a:noAutofit/>
          </a:bodyPr>
          <a:lstStyle/>
          <a:p>
            <a:pPr algn="l"/>
            <a:r>
              <a:rPr lang="en-US" sz="2800" b="1" u="sng" dirty="0" smtClean="0">
                <a:solidFill>
                  <a:srgbClr val="C00000"/>
                </a:solidFill>
                <a:latin typeface="+mn-lt"/>
              </a:rPr>
              <a:t>Incremental </a:t>
            </a:r>
            <a:r>
              <a:rPr lang="en-US" sz="2800" b="1" u="sng" dirty="0">
                <a:solidFill>
                  <a:srgbClr val="C00000"/>
                </a:solidFill>
                <a:latin typeface="+mn-lt"/>
              </a:rPr>
              <a:t>l</a:t>
            </a:r>
            <a:r>
              <a:rPr lang="en-US" sz="2800" b="1" u="sng" dirty="0" smtClean="0">
                <a:solidFill>
                  <a:srgbClr val="C00000"/>
                </a:solidFill>
                <a:latin typeface="+mn-lt"/>
              </a:rPr>
              <a:t>oading</a:t>
            </a:r>
            <a:endParaRPr lang="en-AU" sz="2800" b="1" u="sng" dirty="0">
              <a:solidFill>
                <a:srgbClr val="C00000"/>
              </a:solidFill>
              <a:latin typeface="+mn-lt"/>
            </a:endParaRPr>
          </a:p>
        </p:txBody>
      </p:sp>
      <p:sp>
        <p:nvSpPr>
          <p:cNvPr id="103427" name="Rectangle 3" descr="Recycled paper"/>
          <p:cNvSpPr>
            <a:spLocks noChangeArrowheads="1"/>
          </p:cNvSpPr>
          <p:nvPr/>
        </p:nvSpPr>
        <p:spPr bwMode="auto">
          <a:xfrm>
            <a:off x="3429000" y="1456329"/>
            <a:ext cx="1600200" cy="685800"/>
          </a:xfrm>
          <a:prstGeom prst="rect">
            <a:avLst/>
          </a:prstGeom>
          <a:blipFill dpi="0" rotWithShape="0">
            <a:blip r:embed="rId2" cstate="print"/>
            <a:srcRect/>
            <a:tile tx="0" ty="0" sx="100000" sy="100000" flip="none" algn="tl"/>
          </a:blipFill>
          <a:ln w="9525">
            <a:solidFill>
              <a:schemeClr val="tx1"/>
            </a:solidFill>
            <a:miter lim="800000"/>
            <a:headEnd/>
            <a:tailEnd/>
          </a:ln>
          <a:effectLst/>
        </p:spPr>
        <p:txBody>
          <a:bodyPr wrap="none" anchor="ctr"/>
          <a:lstStyle/>
          <a:p>
            <a:pPr algn="l" rtl="0"/>
            <a:endParaRPr lang="en-US"/>
          </a:p>
        </p:txBody>
      </p:sp>
      <p:sp>
        <p:nvSpPr>
          <p:cNvPr id="103428" name="Rectangle 4" descr="Recycled paper"/>
          <p:cNvSpPr>
            <a:spLocks noChangeArrowheads="1"/>
          </p:cNvSpPr>
          <p:nvPr/>
        </p:nvSpPr>
        <p:spPr bwMode="auto">
          <a:xfrm>
            <a:off x="6019800" y="1608729"/>
            <a:ext cx="1600200" cy="533400"/>
          </a:xfrm>
          <a:prstGeom prst="rect">
            <a:avLst/>
          </a:prstGeom>
          <a:blipFill dpi="0" rotWithShape="0">
            <a:blip r:embed="rId2" cstate="print"/>
            <a:srcRect/>
            <a:tile tx="0" ty="0" sx="100000" sy="100000" flip="none" algn="tl"/>
          </a:blipFill>
          <a:ln w="9525">
            <a:solidFill>
              <a:schemeClr val="tx1"/>
            </a:solidFill>
            <a:miter lim="800000"/>
            <a:headEnd/>
            <a:tailEnd/>
          </a:ln>
          <a:effectLst/>
        </p:spPr>
        <p:txBody>
          <a:bodyPr wrap="none" anchor="ctr"/>
          <a:lstStyle/>
          <a:p>
            <a:pPr algn="l" rtl="0"/>
            <a:endParaRPr lang="en-US"/>
          </a:p>
        </p:txBody>
      </p:sp>
      <p:grpSp>
        <p:nvGrpSpPr>
          <p:cNvPr id="2" name="Group 5"/>
          <p:cNvGrpSpPr>
            <a:grpSpLocks/>
          </p:cNvGrpSpPr>
          <p:nvPr/>
        </p:nvGrpSpPr>
        <p:grpSpPr bwMode="auto">
          <a:xfrm>
            <a:off x="2811520" y="1227729"/>
            <a:ext cx="609600" cy="336550"/>
            <a:chOff x="1152" y="2160"/>
            <a:chExt cx="384" cy="212"/>
          </a:xfrm>
        </p:grpSpPr>
        <p:sp>
          <p:nvSpPr>
            <p:cNvPr id="103430" name="Line 6"/>
            <p:cNvSpPr>
              <a:spLocks noChangeShapeType="1"/>
            </p:cNvSpPr>
            <p:nvPr/>
          </p:nvSpPr>
          <p:spPr bwMode="auto">
            <a:xfrm>
              <a:off x="1200" y="2208"/>
              <a:ext cx="0" cy="144"/>
            </a:xfrm>
            <a:prstGeom prst="line">
              <a:avLst/>
            </a:prstGeom>
            <a:noFill/>
            <a:ln w="9525">
              <a:solidFill>
                <a:schemeClr val="tx1"/>
              </a:solidFill>
              <a:miter lim="800000"/>
              <a:headEnd/>
              <a:tailEnd/>
            </a:ln>
            <a:effectLst/>
          </p:spPr>
          <p:txBody>
            <a:bodyPr wrap="none"/>
            <a:lstStyle/>
            <a:p>
              <a:pPr algn="l" rtl="0"/>
              <a:endParaRPr lang="en-US"/>
            </a:p>
          </p:txBody>
        </p:sp>
        <p:sp>
          <p:nvSpPr>
            <p:cNvPr id="103431" name="Line 7"/>
            <p:cNvSpPr>
              <a:spLocks noChangeShapeType="1"/>
            </p:cNvSpPr>
            <p:nvPr/>
          </p:nvSpPr>
          <p:spPr bwMode="auto">
            <a:xfrm>
              <a:off x="1152" y="2208"/>
              <a:ext cx="96" cy="0"/>
            </a:xfrm>
            <a:prstGeom prst="line">
              <a:avLst/>
            </a:prstGeom>
            <a:noFill/>
            <a:ln w="9525">
              <a:solidFill>
                <a:schemeClr val="tx1"/>
              </a:solidFill>
              <a:miter lim="800000"/>
              <a:headEnd/>
              <a:tailEnd/>
            </a:ln>
            <a:effectLst/>
          </p:spPr>
          <p:txBody>
            <a:bodyPr wrap="none"/>
            <a:lstStyle/>
            <a:p>
              <a:pPr algn="l" rtl="0"/>
              <a:endParaRPr lang="en-US"/>
            </a:p>
          </p:txBody>
        </p:sp>
        <p:sp>
          <p:nvSpPr>
            <p:cNvPr id="103432" name="Line 8"/>
            <p:cNvSpPr>
              <a:spLocks noChangeShapeType="1"/>
            </p:cNvSpPr>
            <p:nvPr/>
          </p:nvSpPr>
          <p:spPr bwMode="auto">
            <a:xfrm>
              <a:off x="1152" y="2352"/>
              <a:ext cx="96" cy="0"/>
            </a:xfrm>
            <a:prstGeom prst="line">
              <a:avLst/>
            </a:prstGeom>
            <a:noFill/>
            <a:ln w="9525">
              <a:solidFill>
                <a:schemeClr val="tx1"/>
              </a:solidFill>
              <a:miter lim="800000"/>
              <a:headEnd/>
              <a:tailEnd/>
            </a:ln>
            <a:effectLst/>
          </p:spPr>
          <p:txBody>
            <a:bodyPr wrap="none"/>
            <a:lstStyle/>
            <a:p>
              <a:pPr algn="l" rtl="0"/>
              <a:endParaRPr lang="en-US"/>
            </a:p>
          </p:txBody>
        </p:sp>
        <p:sp>
          <p:nvSpPr>
            <p:cNvPr id="103433" name="Text Box 9"/>
            <p:cNvSpPr txBox="1">
              <a:spLocks noChangeArrowheads="1"/>
            </p:cNvSpPr>
            <p:nvPr/>
          </p:nvSpPr>
          <p:spPr bwMode="auto">
            <a:xfrm>
              <a:off x="1200" y="2160"/>
              <a:ext cx="336" cy="212"/>
            </a:xfrm>
            <a:prstGeom prst="rect">
              <a:avLst/>
            </a:prstGeom>
            <a:noFill/>
            <a:ln w="9525">
              <a:noFill/>
              <a:miter lim="800000"/>
              <a:headEnd/>
              <a:tailEnd/>
            </a:ln>
            <a:effectLst/>
          </p:spPr>
          <p:txBody>
            <a:bodyPr>
              <a:spAutoFit/>
            </a:bodyPr>
            <a:lstStyle/>
            <a:p>
              <a:pPr algn="l" rtl="0">
                <a:spcBef>
                  <a:spcPct val="50000"/>
                </a:spcBef>
              </a:pPr>
              <a:r>
                <a:rPr lang="en-AU" sz="1600">
                  <a:sym typeface="Symbol" pitchFamily="18" charset="2"/>
                </a:rPr>
                <a:t></a:t>
              </a:r>
              <a:r>
                <a:rPr lang="en-US" sz="1600">
                  <a:sym typeface="Symbol" pitchFamily="18" charset="2"/>
                </a:rPr>
                <a:t>H</a:t>
              </a:r>
              <a:r>
                <a:rPr lang="en-US" sz="1600" baseline="-25000">
                  <a:sym typeface="Symbol" pitchFamily="18" charset="2"/>
                </a:rPr>
                <a:t>1</a:t>
              </a:r>
              <a:endParaRPr lang="en-AU" sz="1600"/>
            </a:p>
          </p:txBody>
        </p:sp>
      </p:grpSp>
      <p:grpSp>
        <p:nvGrpSpPr>
          <p:cNvPr id="3" name="Group 10"/>
          <p:cNvGrpSpPr>
            <a:grpSpLocks/>
          </p:cNvGrpSpPr>
          <p:nvPr/>
        </p:nvGrpSpPr>
        <p:grpSpPr bwMode="auto">
          <a:xfrm>
            <a:off x="3429000" y="846729"/>
            <a:ext cx="1600200" cy="533400"/>
            <a:chOff x="1680" y="1920"/>
            <a:chExt cx="1008" cy="336"/>
          </a:xfrm>
        </p:grpSpPr>
        <p:grpSp>
          <p:nvGrpSpPr>
            <p:cNvPr id="4" name="Group 11"/>
            <p:cNvGrpSpPr>
              <a:grpSpLocks/>
            </p:cNvGrpSpPr>
            <p:nvPr/>
          </p:nvGrpSpPr>
          <p:grpSpPr bwMode="auto">
            <a:xfrm>
              <a:off x="1680" y="2160"/>
              <a:ext cx="1008" cy="96"/>
              <a:chOff x="2304" y="2352"/>
              <a:chExt cx="672" cy="144"/>
            </a:xfrm>
          </p:grpSpPr>
          <p:sp>
            <p:nvSpPr>
              <p:cNvPr id="103436" name="Line 12"/>
              <p:cNvSpPr>
                <a:spLocks noChangeShapeType="1"/>
              </p:cNvSpPr>
              <p:nvPr/>
            </p:nvSpPr>
            <p:spPr bwMode="auto">
              <a:xfrm>
                <a:off x="2304" y="2352"/>
                <a:ext cx="0" cy="144"/>
              </a:xfrm>
              <a:prstGeom prst="line">
                <a:avLst/>
              </a:prstGeom>
              <a:noFill/>
              <a:ln w="9525">
                <a:solidFill>
                  <a:schemeClr val="tx1"/>
                </a:solidFill>
                <a:miter lim="800000"/>
                <a:headEnd/>
                <a:tailEnd type="triangle" w="med" len="med"/>
              </a:ln>
              <a:effectLst/>
            </p:spPr>
            <p:txBody>
              <a:bodyPr wrap="none"/>
              <a:lstStyle/>
              <a:p>
                <a:pPr algn="l" rtl="0"/>
                <a:endParaRPr lang="en-US"/>
              </a:p>
            </p:txBody>
          </p:sp>
          <p:sp>
            <p:nvSpPr>
              <p:cNvPr id="103437" name="Line 13"/>
              <p:cNvSpPr>
                <a:spLocks noChangeShapeType="1"/>
              </p:cNvSpPr>
              <p:nvPr/>
            </p:nvSpPr>
            <p:spPr bwMode="auto">
              <a:xfrm>
                <a:off x="2400" y="2352"/>
                <a:ext cx="0" cy="144"/>
              </a:xfrm>
              <a:prstGeom prst="line">
                <a:avLst/>
              </a:prstGeom>
              <a:noFill/>
              <a:ln w="9525">
                <a:solidFill>
                  <a:schemeClr val="tx1"/>
                </a:solidFill>
                <a:miter lim="800000"/>
                <a:headEnd/>
                <a:tailEnd type="triangle" w="med" len="med"/>
              </a:ln>
              <a:effectLst/>
            </p:spPr>
            <p:txBody>
              <a:bodyPr wrap="none"/>
              <a:lstStyle/>
              <a:p>
                <a:pPr algn="l" rtl="0"/>
                <a:endParaRPr lang="en-US"/>
              </a:p>
            </p:txBody>
          </p:sp>
          <p:sp>
            <p:nvSpPr>
              <p:cNvPr id="103438" name="Line 14"/>
              <p:cNvSpPr>
                <a:spLocks noChangeShapeType="1"/>
              </p:cNvSpPr>
              <p:nvPr/>
            </p:nvSpPr>
            <p:spPr bwMode="auto">
              <a:xfrm>
                <a:off x="2496" y="2352"/>
                <a:ext cx="0" cy="144"/>
              </a:xfrm>
              <a:prstGeom prst="line">
                <a:avLst/>
              </a:prstGeom>
              <a:noFill/>
              <a:ln w="9525">
                <a:solidFill>
                  <a:schemeClr val="tx1"/>
                </a:solidFill>
                <a:miter lim="800000"/>
                <a:headEnd/>
                <a:tailEnd type="triangle" w="med" len="med"/>
              </a:ln>
              <a:effectLst/>
            </p:spPr>
            <p:txBody>
              <a:bodyPr wrap="none"/>
              <a:lstStyle/>
              <a:p>
                <a:pPr algn="l" rtl="0"/>
                <a:endParaRPr lang="en-US"/>
              </a:p>
            </p:txBody>
          </p:sp>
          <p:sp>
            <p:nvSpPr>
              <p:cNvPr id="103439" name="Line 15"/>
              <p:cNvSpPr>
                <a:spLocks noChangeShapeType="1"/>
              </p:cNvSpPr>
              <p:nvPr/>
            </p:nvSpPr>
            <p:spPr bwMode="auto">
              <a:xfrm>
                <a:off x="2592" y="2352"/>
                <a:ext cx="0" cy="144"/>
              </a:xfrm>
              <a:prstGeom prst="line">
                <a:avLst/>
              </a:prstGeom>
              <a:noFill/>
              <a:ln w="9525">
                <a:solidFill>
                  <a:schemeClr val="tx1"/>
                </a:solidFill>
                <a:miter lim="800000"/>
                <a:headEnd/>
                <a:tailEnd type="triangle" w="med" len="med"/>
              </a:ln>
              <a:effectLst/>
            </p:spPr>
            <p:txBody>
              <a:bodyPr wrap="none"/>
              <a:lstStyle/>
              <a:p>
                <a:pPr algn="l" rtl="0"/>
                <a:endParaRPr lang="en-US"/>
              </a:p>
            </p:txBody>
          </p:sp>
          <p:sp>
            <p:nvSpPr>
              <p:cNvPr id="103440" name="Line 16"/>
              <p:cNvSpPr>
                <a:spLocks noChangeShapeType="1"/>
              </p:cNvSpPr>
              <p:nvPr/>
            </p:nvSpPr>
            <p:spPr bwMode="auto">
              <a:xfrm>
                <a:off x="2880" y="2352"/>
                <a:ext cx="0" cy="144"/>
              </a:xfrm>
              <a:prstGeom prst="line">
                <a:avLst/>
              </a:prstGeom>
              <a:noFill/>
              <a:ln w="9525">
                <a:solidFill>
                  <a:schemeClr val="tx1"/>
                </a:solidFill>
                <a:miter lim="800000"/>
                <a:headEnd/>
                <a:tailEnd type="triangle" w="med" len="med"/>
              </a:ln>
              <a:effectLst/>
            </p:spPr>
            <p:txBody>
              <a:bodyPr wrap="none"/>
              <a:lstStyle/>
              <a:p>
                <a:pPr algn="l" rtl="0"/>
                <a:endParaRPr lang="en-US"/>
              </a:p>
            </p:txBody>
          </p:sp>
          <p:sp>
            <p:nvSpPr>
              <p:cNvPr id="103441" name="Line 17"/>
              <p:cNvSpPr>
                <a:spLocks noChangeShapeType="1"/>
              </p:cNvSpPr>
              <p:nvPr/>
            </p:nvSpPr>
            <p:spPr bwMode="auto">
              <a:xfrm>
                <a:off x="2784" y="2352"/>
                <a:ext cx="0" cy="144"/>
              </a:xfrm>
              <a:prstGeom prst="line">
                <a:avLst/>
              </a:prstGeom>
              <a:noFill/>
              <a:ln w="9525">
                <a:solidFill>
                  <a:schemeClr val="tx1"/>
                </a:solidFill>
                <a:miter lim="800000"/>
                <a:headEnd/>
                <a:tailEnd type="triangle" w="med" len="med"/>
              </a:ln>
              <a:effectLst/>
            </p:spPr>
            <p:txBody>
              <a:bodyPr wrap="none"/>
              <a:lstStyle/>
              <a:p>
                <a:pPr algn="l" rtl="0"/>
                <a:endParaRPr lang="en-US"/>
              </a:p>
            </p:txBody>
          </p:sp>
          <p:sp>
            <p:nvSpPr>
              <p:cNvPr id="103442" name="Line 18"/>
              <p:cNvSpPr>
                <a:spLocks noChangeShapeType="1"/>
              </p:cNvSpPr>
              <p:nvPr/>
            </p:nvSpPr>
            <p:spPr bwMode="auto">
              <a:xfrm>
                <a:off x="2688" y="2352"/>
                <a:ext cx="0" cy="144"/>
              </a:xfrm>
              <a:prstGeom prst="line">
                <a:avLst/>
              </a:prstGeom>
              <a:noFill/>
              <a:ln w="9525">
                <a:solidFill>
                  <a:schemeClr val="tx1"/>
                </a:solidFill>
                <a:miter lim="800000"/>
                <a:headEnd/>
                <a:tailEnd type="triangle" w="med" len="med"/>
              </a:ln>
              <a:effectLst/>
            </p:spPr>
            <p:txBody>
              <a:bodyPr wrap="none"/>
              <a:lstStyle/>
              <a:p>
                <a:pPr algn="l" rtl="0"/>
                <a:endParaRPr lang="en-US"/>
              </a:p>
            </p:txBody>
          </p:sp>
          <p:sp>
            <p:nvSpPr>
              <p:cNvPr id="103443" name="Line 19"/>
              <p:cNvSpPr>
                <a:spLocks noChangeShapeType="1"/>
              </p:cNvSpPr>
              <p:nvPr/>
            </p:nvSpPr>
            <p:spPr bwMode="auto">
              <a:xfrm>
                <a:off x="2976" y="2352"/>
                <a:ext cx="0" cy="144"/>
              </a:xfrm>
              <a:prstGeom prst="line">
                <a:avLst/>
              </a:prstGeom>
              <a:noFill/>
              <a:ln w="9525">
                <a:solidFill>
                  <a:schemeClr val="tx1"/>
                </a:solidFill>
                <a:miter lim="800000"/>
                <a:headEnd/>
                <a:tailEnd type="triangle" w="med" len="med"/>
              </a:ln>
              <a:effectLst/>
            </p:spPr>
            <p:txBody>
              <a:bodyPr wrap="none"/>
              <a:lstStyle/>
              <a:p>
                <a:pPr algn="l" rtl="0"/>
                <a:endParaRPr lang="en-US"/>
              </a:p>
            </p:txBody>
          </p:sp>
        </p:grpSp>
        <p:sp>
          <p:nvSpPr>
            <p:cNvPr id="103444" name="Text Box 20"/>
            <p:cNvSpPr txBox="1">
              <a:spLocks noChangeArrowheads="1"/>
            </p:cNvSpPr>
            <p:nvPr/>
          </p:nvSpPr>
          <p:spPr bwMode="auto">
            <a:xfrm>
              <a:off x="2064" y="1920"/>
              <a:ext cx="384" cy="212"/>
            </a:xfrm>
            <a:prstGeom prst="rect">
              <a:avLst/>
            </a:prstGeom>
            <a:noFill/>
            <a:ln w="9525">
              <a:noFill/>
              <a:miter lim="800000"/>
              <a:headEnd/>
              <a:tailEnd/>
            </a:ln>
            <a:effectLst/>
          </p:spPr>
          <p:txBody>
            <a:bodyPr>
              <a:spAutoFit/>
            </a:bodyPr>
            <a:lstStyle/>
            <a:p>
              <a:pPr algn="l" rtl="0">
                <a:spcBef>
                  <a:spcPct val="50000"/>
                </a:spcBef>
              </a:pPr>
              <a:r>
                <a:rPr lang="en-US" sz="1600">
                  <a:sym typeface="Symbol" pitchFamily="18" charset="2"/>
                </a:rPr>
                <a:t>q</a:t>
              </a:r>
              <a:r>
                <a:rPr lang="en-US" sz="1600" baseline="-25000">
                  <a:sym typeface="Symbol" pitchFamily="18" charset="2"/>
                </a:rPr>
                <a:t>1</a:t>
              </a:r>
              <a:endParaRPr lang="en-AU" sz="1600"/>
            </a:p>
          </p:txBody>
        </p:sp>
      </p:grpSp>
      <p:sp>
        <p:nvSpPr>
          <p:cNvPr id="103445" name="Text Box 21"/>
          <p:cNvSpPr txBox="1">
            <a:spLocks noChangeArrowheads="1"/>
          </p:cNvSpPr>
          <p:nvPr/>
        </p:nvSpPr>
        <p:spPr bwMode="auto">
          <a:xfrm>
            <a:off x="3733800" y="1532529"/>
            <a:ext cx="1066800" cy="396875"/>
          </a:xfrm>
          <a:prstGeom prst="rect">
            <a:avLst/>
          </a:prstGeom>
          <a:noFill/>
          <a:ln w="9525">
            <a:noFill/>
            <a:miter lim="800000"/>
            <a:headEnd/>
            <a:tailEnd/>
          </a:ln>
          <a:effectLst/>
        </p:spPr>
        <p:txBody>
          <a:bodyPr>
            <a:spAutoFit/>
          </a:bodyPr>
          <a:lstStyle/>
          <a:p>
            <a:pPr algn="l" rtl="0">
              <a:spcBef>
                <a:spcPct val="50000"/>
              </a:spcBef>
            </a:pPr>
            <a:r>
              <a:rPr lang="en-US" sz="2000" dirty="0" err="1"/>
              <a:t>e</a:t>
            </a:r>
            <a:r>
              <a:rPr lang="en-US" sz="2000" baseline="-25000" dirty="0" err="1"/>
              <a:t>o</a:t>
            </a:r>
            <a:r>
              <a:rPr lang="en-US" sz="2000" dirty="0"/>
              <a:t>-</a:t>
            </a:r>
            <a:r>
              <a:rPr lang="en-US" sz="2000" baseline="-25000" dirty="0"/>
              <a:t> </a:t>
            </a:r>
            <a:r>
              <a:rPr lang="en-AU" sz="2000" dirty="0">
                <a:sym typeface="Symbol" pitchFamily="18" charset="2"/>
              </a:rPr>
              <a:t></a:t>
            </a:r>
            <a:r>
              <a:rPr lang="en-US" sz="2000" dirty="0">
                <a:sym typeface="Symbol" pitchFamily="18" charset="2"/>
              </a:rPr>
              <a:t>e</a:t>
            </a:r>
            <a:r>
              <a:rPr lang="en-US" sz="2000" baseline="-25000" dirty="0">
                <a:sym typeface="Symbol" pitchFamily="18" charset="2"/>
              </a:rPr>
              <a:t>1</a:t>
            </a:r>
            <a:endParaRPr lang="en-AU" sz="2000" baseline="-25000" dirty="0">
              <a:sym typeface="Symbol" pitchFamily="18" charset="2"/>
            </a:endParaRPr>
          </a:p>
        </p:txBody>
      </p:sp>
      <p:grpSp>
        <p:nvGrpSpPr>
          <p:cNvPr id="5" name="Group 22"/>
          <p:cNvGrpSpPr>
            <a:grpSpLocks/>
          </p:cNvGrpSpPr>
          <p:nvPr/>
        </p:nvGrpSpPr>
        <p:grpSpPr bwMode="auto">
          <a:xfrm>
            <a:off x="914400" y="1303929"/>
            <a:ext cx="1600200" cy="838200"/>
            <a:chOff x="96" y="2208"/>
            <a:chExt cx="1008" cy="528"/>
          </a:xfrm>
        </p:grpSpPr>
        <p:sp>
          <p:nvSpPr>
            <p:cNvPr id="103447" name="Rectangle 23" descr="Recycled paper"/>
            <p:cNvSpPr>
              <a:spLocks noChangeArrowheads="1"/>
            </p:cNvSpPr>
            <p:nvPr/>
          </p:nvSpPr>
          <p:spPr bwMode="auto">
            <a:xfrm>
              <a:off x="96" y="2208"/>
              <a:ext cx="1008" cy="528"/>
            </a:xfrm>
            <a:prstGeom prst="rect">
              <a:avLst/>
            </a:prstGeom>
            <a:blipFill dpi="0" rotWithShape="0">
              <a:blip r:embed="rId2" cstate="print"/>
              <a:srcRect/>
              <a:tile tx="0" ty="0" sx="100000" sy="100000" flip="none" algn="tl"/>
            </a:blipFill>
            <a:ln w="9525">
              <a:solidFill>
                <a:schemeClr val="tx1"/>
              </a:solidFill>
              <a:miter lim="800000"/>
              <a:headEnd/>
              <a:tailEnd/>
            </a:ln>
            <a:effectLst/>
          </p:spPr>
          <p:txBody>
            <a:bodyPr wrap="none" anchor="ctr"/>
            <a:lstStyle/>
            <a:p>
              <a:pPr algn="l" rtl="0"/>
              <a:endParaRPr lang="en-US"/>
            </a:p>
          </p:txBody>
        </p:sp>
        <p:sp>
          <p:nvSpPr>
            <p:cNvPr id="103448" name="Text Box 24"/>
            <p:cNvSpPr txBox="1">
              <a:spLocks noChangeArrowheads="1"/>
            </p:cNvSpPr>
            <p:nvPr/>
          </p:nvSpPr>
          <p:spPr bwMode="auto">
            <a:xfrm>
              <a:off x="432" y="2352"/>
              <a:ext cx="336" cy="250"/>
            </a:xfrm>
            <a:prstGeom prst="rect">
              <a:avLst/>
            </a:prstGeom>
            <a:noFill/>
            <a:ln w="9525">
              <a:noFill/>
              <a:miter lim="800000"/>
              <a:headEnd/>
              <a:tailEnd/>
            </a:ln>
            <a:effectLst/>
          </p:spPr>
          <p:txBody>
            <a:bodyPr>
              <a:spAutoFit/>
            </a:bodyPr>
            <a:lstStyle/>
            <a:p>
              <a:pPr algn="l" rtl="0">
                <a:spcBef>
                  <a:spcPct val="50000"/>
                </a:spcBef>
              </a:pPr>
              <a:r>
                <a:rPr lang="en-US" sz="2000"/>
                <a:t>e</a:t>
              </a:r>
              <a:r>
                <a:rPr lang="en-US" sz="2000" baseline="-25000"/>
                <a:t>o</a:t>
              </a:r>
              <a:endParaRPr lang="en-AU" sz="2000"/>
            </a:p>
          </p:txBody>
        </p:sp>
        <p:grpSp>
          <p:nvGrpSpPr>
            <p:cNvPr id="6" name="Group 25"/>
            <p:cNvGrpSpPr>
              <a:grpSpLocks/>
            </p:cNvGrpSpPr>
            <p:nvPr/>
          </p:nvGrpSpPr>
          <p:grpSpPr bwMode="auto">
            <a:xfrm>
              <a:off x="144" y="2208"/>
              <a:ext cx="336" cy="528"/>
              <a:chOff x="144" y="2208"/>
              <a:chExt cx="336" cy="528"/>
            </a:xfrm>
          </p:grpSpPr>
          <p:sp>
            <p:nvSpPr>
              <p:cNvPr id="103450" name="Text Box 26"/>
              <p:cNvSpPr txBox="1">
                <a:spLocks noChangeArrowheads="1"/>
              </p:cNvSpPr>
              <p:nvPr/>
            </p:nvSpPr>
            <p:spPr bwMode="auto">
              <a:xfrm>
                <a:off x="144" y="2352"/>
                <a:ext cx="336" cy="250"/>
              </a:xfrm>
              <a:prstGeom prst="rect">
                <a:avLst/>
              </a:prstGeom>
              <a:noFill/>
              <a:ln w="9525">
                <a:noFill/>
                <a:miter lim="800000"/>
                <a:headEnd/>
                <a:tailEnd/>
              </a:ln>
              <a:effectLst/>
            </p:spPr>
            <p:txBody>
              <a:bodyPr>
                <a:spAutoFit/>
              </a:bodyPr>
              <a:lstStyle/>
              <a:p>
                <a:pPr algn="l" rtl="0">
                  <a:spcBef>
                    <a:spcPct val="50000"/>
                  </a:spcBef>
                </a:pPr>
                <a:r>
                  <a:rPr lang="en-US" sz="2000"/>
                  <a:t>H</a:t>
                </a:r>
                <a:r>
                  <a:rPr lang="en-US" sz="2000" baseline="-25000"/>
                  <a:t>o</a:t>
                </a:r>
                <a:endParaRPr lang="en-AU" sz="2000"/>
              </a:p>
            </p:txBody>
          </p:sp>
          <p:sp>
            <p:nvSpPr>
              <p:cNvPr id="103451" name="Line 27"/>
              <p:cNvSpPr>
                <a:spLocks noChangeShapeType="1"/>
              </p:cNvSpPr>
              <p:nvPr/>
            </p:nvSpPr>
            <p:spPr bwMode="auto">
              <a:xfrm flipV="1">
                <a:off x="240" y="2208"/>
                <a:ext cx="0" cy="192"/>
              </a:xfrm>
              <a:prstGeom prst="line">
                <a:avLst/>
              </a:prstGeom>
              <a:noFill/>
              <a:ln w="9525">
                <a:solidFill>
                  <a:schemeClr val="tx1"/>
                </a:solidFill>
                <a:miter lim="800000"/>
                <a:headEnd/>
                <a:tailEnd type="triangle" w="med" len="med"/>
              </a:ln>
              <a:effectLst/>
            </p:spPr>
            <p:txBody>
              <a:bodyPr wrap="none"/>
              <a:lstStyle/>
              <a:p>
                <a:pPr algn="l" rtl="0"/>
                <a:endParaRPr lang="en-US"/>
              </a:p>
            </p:txBody>
          </p:sp>
          <p:sp>
            <p:nvSpPr>
              <p:cNvPr id="103452" name="Line 28"/>
              <p:cNvSpPr>
                <a:spLocks noChangeShapeType="1"/>
              </p:cNvSpPr>
              <p:nvPr/>
            </p:nvSpPr>
            <p:spPr bwMode="auto">
              <a:xfrm>
                <a:off x="240" y="2544"/>
                <a:ext cx="0" cy="192"/>
              </a:xfrm>
              <a:prstGeom prst="line">
                <a:avLst/>
              </a:prstGeom>
              <a:noFill/>
              <a:ln w="9525">
                <a:solidFill>
                  <a:schemeClr val="tx1"/>
                </a:solidFill>
                <a:miter lim="800000"/>
                <a:headEnd/>
                <a:tailEnd type="triangle" w="med" len="med"/>
              </a:ln>
              <a:effectLst/>
            </p:spPr>
            <p:txBody>
              <a:bodyPr wrap="none"/>
              <a:lstStyle/>
              <a:p>
                <a:pPr algn="l" rtl="0"/>
                <a:endParaRPr lang="en-US"/>
              </a:p>
            </p:txBody>
          </p:sp>
        </p:grpSp>
      </p:grpSp>
      <p:grpSp>
        <p:nvGrpSpPr>
          <p:cNvPr id="7" name="Group 29"/>
          <p:cNvGrpSpPr>
            <a:grpSpLocks/>
          </p:cNvGrpSpPr>
          <p:nvPr/>
        </p:nvGrpSpPr>
        <p:grpSpPr bwMode="auto">
          <a:xfrm>
            <a:off x="6019800" y="846729"/>
            <a:ext cx="1600200" cy="685800"/>
            <a:chOff x="3312" y="1920"/>
            <a:chExt cx="1008" cy="432"/>
          </a:xfrm>
        </p:grpSpPr>
        <p:grpSp>
          <p:nvGrpSpPr>
            <p:cNvPr id="8" name="Group 30"/>
            <p:cNvGrpSpPr>
              <a:grpSpLocks/>
            </p:cNvGrpSpPr>
            <p:nvPr/>
          </p:nvGrpSpPr>
          <p:grpSpPr bwMode="auto">
            <a:xfrm>
              <a:off x="3312" y="2160"/>
              <a:ext cx="1008" cy="192"/>
              <a:chOff x="2304" y="2352"/>
              <a:chExt cx="672" cy="144"/>
            </a:xfrm>
          </p:grpSpPr>
          <p:sp>
            <p:nvSpPr>
              <p:cNvPr id="103455" name="Line 31"/>
              <p:cNvSpPr>
                <a:spLocks noChangeShapeType="1"/>
              </p:cNvSpPr>
              <p:nvPr/>
            </p:nvSpPr>
            <p:spPr bwMode="auto">
              <a:xfrm>
                <a:off x="2304" y="2352"/>
                <a:ext cx="0" cy="144"/>
              </a:xfrm>
              <a:prstGeom prst="line">
                <a:avLst/>
              </a:prstGeom>
              <a:noFill/>
              <a:ln w="9525">
                <a:solidFill>
                  <a:schemeClr val="tx1"/>
                </a:solidFill>
                <a:miter lim="800000"/>
                <a:headEnd/>
                <a:tailEnd type="triangle" w="med" len="med"/>
              </a:ln>
              <a:effectLst/>
            </p:spPr>
            <p:txBody>
              <a:bodyPr wrap="none"/>
              <a:lstStyle/>
              <a:p>
                <a:pPr algn="l" rtl="0"/>
                <a:endParaRPr lang="en-US"/>
              </a:p>
            </p:txBody>
          </p:sp>
          <p:sp>
            <p:nvSpPr>
              <p:cNvPr id="103456" name="Line 32"/>
              <p:cNvSpPr>
                <a:spLocks noChangeShapeType="1"/>
              </p:cNvSpPr>
              <p:nvPr/>
            </p:nvSpPr>
            <p:spPr bwMode="auto">
              <a:xfrm>
                <a:off x="2400" y="2352"/>
                <a:ext cx="0" cy="144"/>
              </a:xfrm>
              <a:prstGeom prst="line">
                <a:avLst/>
              </a:prstGeom>
              <a:noFill/>
              <a:ln w="9525">
                <a:solidFill>
                  <a:schemeClr val="tx1"/>
                </a:solidFill>
                <a:miter lim="800000"/>
                <a:headEnd/>
                <a:tailEnd type="triangle" w="med" len="med"/>
              </a:ln>
              <a:effectLst/>
            </p:spPr>
            <p:txBody>
              <a:bodyPr wrap="none"/>
              <a:lstStyle/>
              <a:p>
                <a:pPr algn="l" rtl="0"/>
                <a:endParaRPr lang="en-US"/>
              </a:p>
            </p:txBody>
          </p:sp>
          <p:sp>
            <p:nvSpPr>
              <p:cNvPr id="103457" name="Line 33"/>
              <p:cNvSpPr>
                <a:spLocks noChangeShapeType="1"/>
              </p:cNvSpPr>
              <p:nvPr/>
            </p:nvSpPr>
            <p:spPr bwMode="auto">
              <a:xfrm>
                <a:off x="2496" y="2352"/>
                <a:ext cx="0" cy="144"/>
              </a:xfrm>
              <a:prstGeom prst="line">
                <a:avLst/>
              </a:prstGeom>
              <a:noFill/>
              <a:ln w="9525">
                <a:solidFill>
                  <a:schemeClr val="tx1"/>
                </a:solidFill>
                <a:miter lim="800000"/>
                <a:headEnd/>
                <a:tailEnd type="triangle" w="med" len="med"/>
              </a:ln>
              <a:effectLst/>
            </p:spPr>
            <p:txBody>
              <a:bodyPr wrap="none"/>
              <a:lstStyle/>
              <a:p>
                <a:pPr algn="l" rtl="0"/>
                <a:endParaRPr lang="en-US"/>
              </a:p>
            </p:txBody>
          </p:sp>
          <p:sp>
            <p:nvSpPr>
              <p:cNvPr id="103458" name="Line 34"/>
              <p:cNvSpPr>
                <a:spLocks noChangeShapeType="1"/>
              </p:cNvSpPr>
              <p:nvPr/>
            </p:nvSpPr>
            <p:spPr bwMode="auto">
              <a:xfrm>
                <a:off x="2592" y="2352"/>
                <a:ext cx="0" cy="144"/>
              </a:xfrm>
              <a:prstGeom prst="line">
                <a:avLst/>
              </a:prstGeom>
              <a:noFill/>
              <a:ln w="9525">
                <a:solidFill>
                  <a:schemeClr val="tx1"/>
                </a:solidFill>
                <a:miter lim="800000"/>
                <a:headEnd/>
                <a:tailEnd type="triangle" w="med" len="med"/>
              </a:ln>
              <a:effectLst/>
            </p:spPr>
            <p:txBody>
              <a:bodyPr wrap="none"/>
              <a:lstStyle/>
              <a:p>
                <a:pPr algn="l" rtl="0"/>
                <a:endParaRPr lang="en-US"/>
              </a:p>
            </p:txBody>
          </p:sp>
          <p:sp>
            <p:nvSpPr>
              <p:cNvPr id="103459" name="Line 35"/>
              <p:cNvSpPr>
                <a:spLocks noChangeShapeType="1"/>
              </p:cNvSpPr>
              <p:nvPr/>
            </p:nvSpPr>
            <p:spPr bwMode="auto">
              <a:xfrm>
                <a:off x="2880" y="2352"/>
                <a:ext cx="0" cy="144"/>
              </a:xfrm>
              <a:prstGeom prst="line">
                <a:avLst/>
              </a:prstGeom>
              <a:noFill/>
              <a:ln w="9525">
                <a:solidFill>
                  <a:schemeClr val="tx1"/>
                </a:solidFill>
                <a:miter lim="800000"/>
                <a:headEnd/>
                <a:tailEnd type="triangle" w="med" len="med"/>
              </a:ln>
              <a:effectLst/>
            </p:spPr>
            <p:txBody>
              <a:bodyPr wrap="none"/>
              <a:lstStyle/>
              <a:p>
                <a:pPr algn="l" rtl="0"/>
                <a:endParaRPr lang="en-US"/>
              </a:p>
            </p:txBody>
          </p:sp>
          <p:sp>
            <p:nvSpPr>
              <p:cNvPr id="103460" name="Line 36"/>
              <p:cNvSpPr>
                <a:spLocks noChangeShapeType="1"/>
              </p:cNvSpPr>
              <p:nvPr/>
            </p:nvSpPr>
            <p:spPr bwMode="auto">
              <a:xfrm>
                <a:off x="2784" y="2352"/>
                <a:ext cx="0" cy="144"/>
              </a:xfrm>
              <a:prstGeom prst="line">
                <a:avLst/>
              </a:prstGeom>
              <a:noFill/>
              <a:ln w="9525">
                <a:solidFill>
                  <a:schemeClr val="tx1"/>
                </a:solidFill>
                <a:miter lim="800000"/>
                <a:headEnd/>
                <a:tailEnd type="triangle" w="med" len="med"/>
              </a:ln>
              <a:effectLst/>
            </p:spPr>
            <p:txBody>
              <a:bodyPr wrap="none"/>
              <a:lstStyle/>
              <a:p>
                <a:pPr algn="l" rtl="0"/>
                <a:endParaRPr lang="en-US"/>
              </a:p>
            </p:txBody>
          </p:sp>
          <p:sp>
            <p:nvSpPr>
              <p:cNvPr id="103461" name="Line 37"/>
              <p:cNvSpPr>
                <a:spLocks noChangeShapeType="1"/>
              </p:cNvSpPr>
              <p:nvPr/>
            </p:nvSpPr>
            <p:spPr bwMode="auto">
              <a:xfrm>
                <a:off x="2688" y="2352"/>
                <a:ext cx="0" cy="144"/>
              </a:xfrm>
              <a:prstGeom prst="line">
                <a:avLst/>
              </a:prstGeom>
              <a:noFill/>
              <a:ln w="9525">
                <a:solidFill>
                  <a:schemeClr val="tx1"/>
                </a:solidFill>
                <a:miter lim="800000"/>
                <a:headEnd/>
                <a:tailEnd type="triangle" w="med" len="med"/>
              </a:ln>
              <a:effectLst/>
            </p:spPr>
            <p:txBody>
              <a:bodyPr wrap="none"/>
              <a:lstStyle/>
              <a:p>
                <a:pPr algn="l" rtl="0"/>
                <a:endParaRPr lang="en-US"/>
              </a:p>
            </p:txBody>
          </p:sp>
          <p:sp>
            <p:nvSpPr>
              <p:cNvPr id="103462" name="Line 38"/>
              <p:cNvSpPr>
                <a:spLocks noChangeShapeType="1"/>
              </p:cNvSpPr>
              <p:nvPr/>
            </p:nvSpPr>
            <p:spPr bwMode="auto">
              <a:xfrm>
                <a:off x="2976" y="2352"/>
                <a:ext cx="0" cy="144"/>
              </a:xfrm>
              <a:prstGeom prst="line">
                <a:avLst/>
              </a:prstGeom>
              <a:noFill/>
              <a:ln w="9525">
                <a:solidFill>
                  <a:schemeClr val="tx1"/>
                </a:solidFill>
                <a:miter lim="800000"/>
                <a:headEnd/>
                <a:tailEnd type="triangle" w="med" len="med"/>
              </a:ln>
              <a:effectLst/>
            </p:spPr>
            <p:txBody>
              <a:bodyPr wrap="none"/>
              <a:lstStyle/>
              <a:p>
                <a:pPr algn="l" rtl="0"/>
                <a:endParaRPr lang="en-US"/>
              </a:p>
            </p:txBody>
          </p:sp>
        </p:grpSp>
        <p:sp>
          <p:nvSpPr>
            <p:cNvPr id="103463" name="Text Box 39"/>
            <p:cNvSpPr txBox="1">
              <a:spLocks noChangeArrowheads="1"/>
            </p:cNvSpPr>
            <p:nvPr/>
          </p:nvSpPr>
          <p:spPr bwMode="auto">
            <a:xfrm>
              <a:off x="3600" y="1920"/>
              <a:ext cx="384" cy="212"/>
            </a:xfrm>
            <a:prstGeom prst="rect">
              <a:avLst/>
            </a:prstGeom>
            <a:noFill/>
            <a:ln w="9525">
              <a:noFill/>
              <a:miter lim="800000"/>
              <a:headEnd/>
              <a:tailEnd/>
            </a:ln>
            <a:effectLst/>
          </p:spPr>
          <p:txBody>
            <a:bodyPr>
              <a:spAutoFit/>
            </a:bodyPr>
            <a:lstStyle/>
            <a:p>
              <a:pPr algn="l" rtl="0">
                <a:spcBef>
                  <a:spcPct val="50000"/>
                </a:spcBef>
              </a:pPr>
              <a:r>
                <a:rPr lang="en-US" sz="1600">
                  <a:sym typeface="Symbol" pitchFamily="18" charset="2"/>
                </a:rPr>
                <a:t>q</a:t>
              </a:r>
              <a:r>
                <a:rPr lang="en-US" sz="1600" baseline="-25000">
                  <a:sym typeface="Symbol" pitchFamily="18" charset="2"/>
                </a:rPr>
                <a:t>2</a:t>
              </a:r>
              <a:endParaRPr lang="en-AU" sz="1600"/>
            </a:p>
          </p:txBody>
        </p:sp>
      </p:grpSp>
      <p:sp>
        <p:nvSpPr>
          <p:cNvPr id="103464" name="Line 40"/>
          <p:cNvSpPr>
            <a:spLocks noChangeShapeType="1"/>
          </p:cNvSpPr>
          <p:nvPr/>
        </p:nvSpPr>
        <p:spPr bwMode="auto">
          <a:xfrm>
            <a:off x="1905000" y="831489"/>
            <a:ext cx="4724400" cy="0"/>
          </a:xfrm>
          <a:prstGeom prst="line">
            <a:avLst/>
          </a:prstGeom>
          <a:noFill/>
          <a:ln w="28575">
            <a:solidFill>
              <a:srgbClr val="FF0000"/>
            </a:solidFill>
            <a:miter lim="800000"/>
            <a:headEnd/>
            <a:tailEnd type="triangle" w="med" len="med"/>
          </a:ln>
          <a:effectLst/>
        </p:spPr>
        <p:txBody>
          <a:bodyPr wrap="none"/>
          <a:lstStyle/>
          <a:p>
            <a:pPr algn="l" rtl="0"/>
            <a:endParaRPr lang="en-US"/>
          </a:p>
        </p:txBody>
      </p:sp>
      <p:sp>
        <p:nvSpPr>
          <p:cNvPr id="103465" name="Text Box 41"/>
          <p:cNvSpPr txBox="1">
            <a:spLocks noChangeArrowheads="1"/>
          </p:cNvSpPr>
          <p:nvPr/>
        </p:nvSpPr>
        <p:spPr bwMode="auto">
          <a:xfrm>
            <a:off x="2698532" y="421587"/>
            <a:ext cx="3200400" cy="400110"/>
          </a:xfrm>
          <a:prstGeom prst="rect">
            <a:avLst/>
          </a:prstGeom>
          <a:noFill/>
          <a:ln w="9525">
            <a:noFill/>
            <a:miter lim="800000"/>
            <a:headEnd/>
            <a:tailEnd/>
          </a:ln>
          <a:effectLst/>
        </p:spPr>
        <p:txBody>
          <a:bodyPr>
            <a:spAutoFit/>
          </a:bodyPr>
          <a:lstStyle/>
          <a:p>
            <a:pPr algn="l" rtl="0">
              <a:spcBef>
                <a:spcPct val="50000"/>
              </a:spcBef>
            </a:pPr>
            <a:r>
              <a:rPr lang="en-US" sz="2000" b="1" dirty="0"/>
              <a:t>loading in increments</a:t>
            </a:r>
            <a:endParaRPr lang="en-AU" sz="2000" b="1" dirty="0"/>
          </a:p>
        </p:txBody>
      </p:sp>
      <p:sp>
        <p:nvSpPr>
          <p:cNvPr id="103466" name="Text Box 42"/>
          <p:cNvSpPr txBox="1">
            <a:spLocks noChangeArrowheads="1"/>
          </p:cNvSpPr>
          <p:nvPr/>
        </p:nvSpPr>
        <p:spPr bwMode="auto">
          <a:xfrm>
            <a:off x="222455" y="2790715"/>
            <a:ext cx="8732359" cy="861774"/>
          </a:xfrm>
          <a:prstGeom prst="rect">
            <a:avLst/>
          </a:prstGeom>
          <a:noFill/>
          <a:ln w="9525">
            <a:noFill/>
            <a:miter lim="800000"/>
            <a:headEnd/>
            <a:tailEnd/>
          </a:ln>
          <a:effectLst/>
        </p:spPr>
        <p:txBody>
          <a:bodyPr wrap="square">
            <a:spAutoFit/>
          </a:bodyPr>
          <a:lstStyle/>
          <a:p>
            <a:pPr marL="174625" indent="-174625" algn="l" rtl="0">
              <a:spcBef>
                <a:spcPct val="50000"/>
              </a:spcBef>
              <a:buSzPct val="150000"/>
              <a:buFont typeface="Arial" pitchFamily="34" charset="0"/>
              <a:buChar char="•"/>
            </a:pPr>
            <a:r>
              <a:rPr lang="en-US" sz="2000" b="1" dirty="0" smtClean="0"/>
              <a:t>  Allow </a:t>
            </a:r>
            <a:r>
              <a:rPr lang="en-US" sz="2000" b="1" dirty="0"/>
              <a:t>full consolidation before next </a:t>
            </a:r>
            <a:r>
              <a:rPr lang="en-US" sz="2000" b="1" dirty="0" smtClean="0"/>
              <a:t>increment (</a:t>
            </a:r>
            <a:r>
              <a:rPr lang="en-US" sz="2000" b="1" dirty="0" smtClean="0">
                <a:solidFill>
                  <a:srgbClr val="FF0000"/>
                </a:solidFill>
              </a:rPr>
              <a:t>24</a:t>
            </a:r>
            <a:r>
              <a:rPr lang="en-US" sz="2000" b="1" dirty="0" smtClean="0"/>
              <a:t> hours)</a:t>
            </a:r>
          </a:p>
          <a:p>
            <a:pPr marL="174625" indent="-174625" algn="l" rtl="0">
              <a:spcBef>
                <a:spcPct val="50000"/>
              </a:spcBef>
              <a:buSzPct val="150000"/>
              <a:buFont typeface="Arial" pitchFamily="34" charset="0"/>
              <a:buChar char="•"/>
            </a:pPr>
            <a:r>
              <a:rPr lang="en-US" sz="2000" b="1" dirty="0" smtClean="0"/>
              <a:t>  Record compression during and at the end of each increment using dial gauge.</a:t>
            </a:r>
            <a:endParaRPr lang="en-AU" sz="2000" b="1" dirty="0"/>
          </a:p>
        </p:txBody>
      </p:sp>
      <p:sp>
        <p:nvSpPr>
          <p:cNvPr id="103467" name="Line 43"/>
          <p:cNvSpPr>
            <a:spLocks noChangeShapeType="1"/>
          </p:cNvSpPr>
          <p:nvPr/>
        </p:nvSpPr>
        <p:spPr bwMode="auto">
          <a:xfrm>
            <a:off x="5486400" y="1303929"/>
            <a:ext cx="0" cy="304800"/>
          </a:xfrm>
          <a:prstGeom prst="line">
            <a:avLst/>
          </a:prstGeom>
          <a:noFill/>
          <a:ln w="9525">
            <a:solidFill>
              <a:schemeClr val="tx1"/>
            </a:solidFill>
            <a:miter lim="800000"/>
            <a:headEnd/>
            <a:tailEnd/>
          </a:ln>
          <a:effectLst/>
        </p:spPr>
        <p:txBody>
          <a:bodyPr wrap="none"/>
          <a:lstStyle/>
          <a:p>
            <a:pPr algn="l" rtl="0"/>
            <a:endParaRPr lang="en-US"/>
          </a:p>
        </p:txBody>
      </p:sp>
      <p:sp>
        <p:nvSpPr>
          <p:cNvPr id="103468" name="Line 44"/>
          <p:cNvSpPr>
            <a:spLocks noChangeShapeType="1"/>
          </p:cNvSpPr>
          <p:nvPr/>
        </p:nvSpPr>
        <p:spPr bwMode="auto">
          <a:xfrm>
            <a:off x="5410200" y="1303929"/>
            <a:ext cx="152400" cy="0"/>
          </a:xfrm>
          <a:prstGeom prst="line">
            <a:avLst/>
          </a:prstGeom>
          <a:noFill/>
          <a:ln w="9525">
            <a:solidFill>
              <a:schemeClr val="tx1"/>
            </a:solidFill>
            <a:miter lim="800000"/>
            <a:headEnd/>
            <a:tailEnd/>
          </a:ln>
          <a:effectLst/>
        </p:spPr>
        <p:txBody>
          <a:bodyPr wrap="none"/>
          <a:lstStyle/>
          <a:p>
            <a:pPr algn="l" rtl="0"/>
            <a:endParaRPr lang="en-US"/>
          </a:p>
        </p:txBody>
      </p:sp>
      <p:sp>
        <p:nvSpPr>
          <p:cNvPr id="103469" name="Line 45"/>
          <p:cNvSpPr>
            <a:spLocks noChangeShapeType="1"/>
          </p:cNvSpPr>
          <p:nvPr/>
        </p:nvSpPr>
        <p:spPr bwMode="auto">
          <a:xfrm>
            <a:off x="5410200" y="1608729"/>
            <a:ext cx="152400" cy="0"/>
          </a:xfrm>
          <a:prstGeom prst="line">
            <a:avLst/>
          </a:prstGeom>
          <a:noFill/>
          <a:ln w="9525">
            <a:solidFill>
              <a:schemeClr val="tx1"/>
            </a:solidFill>
            <a:miter lim="800000"/>
            <a:headEnd/>
            <a:tailEnd/>
          </a:ln>
          <a:effectLst/>
        </p:spPr>
        <p:txBody>
          <a:bodyPr wrap="none"/>
          <a:lstStyle/>
          <a:p>
            <a:pPr algn="l" rtl="0"/>
            <a:endParaRPr lang="en-US"/>
          </a:p>
        </p:txBody>
      </p:sp>
      <p:sp>
        <p:nvSpPr>
          <p:cNvPr id="103470" name="Text Box 46"/>
          <p:cNvSpPr txBox="1">
            <a:spLocks noChangeArrowheads="1"/>
          </p:cNvSpPr>
          <p:nvPr/>
        </p:nvSpPr>
        <p:spPr bwMode="auto">
          <a:xfrm>
            <a:off x="5486400" y="1272179"/>
            <a:ext cx="533400" cy="336550"/>
          </a:xfrm>
          <a:prstGeom prst="rect">
            <a:avLst/>
          </a:prstGeom>
          <a:noFill/>
          <a:ln w="9525">
            <a:noFill/>
            <a:miter lim="800000"/>
            <a:headEnd/>
            <a:tailEnd/>
          </a:ln>
          <a:effectLst/>
        </p:spPr>
        <p:txBody>
          <a:bodyPr>
            <a:spAutoFit/>
          </a:bodyPr>
          <a:lstStyle/>
          <a:p>
            <a:pPr algn="l" rtl="0">
              <a:spcBef>
                <a:spcPct val="50000"/>
              </a:spcBef>
            </a:pPr>
            <a:r>
              <a:rPr lang="en-AU" sz="1600">
                <a:sym typeface="Symbol" pitchFamily="18" charset="2"/>
              </a:rPr>
              <a:t></a:t>
            </a:r>
            <a:r>
              <a:rPr lang="en-US" sz="1600">
                <a:sym typeface="Symbol" pitchFamily="18" charset="2"/>
              </a:rPr>
              <a:t>H</a:t>
            </a:r>
            <a:r>
              <a:rPr lang="en-US" sz="1600" baseline="-25000">
                <a:sym typeface="Symbol" pitchFamily="18" charset="2"/>
              </a:rPr>
              <a:t>2</a:t>
            </a:r>
            <a:endParaRPr lang="en-AU" sz="1600"/>
          </a:p>
        </p:txBody>
      </p:sp>
      <p:sp>
        <p:nvSpPr>
          <p:cNvPr id="103471" name="Text Box 47"/>
          <p:cNvSpPr txBox="1">
            <a:spLocks noChangeArrowheads="1"/>
          </p:cNvSpPr>
          <p:nvPr/>
        </p:nvSpPr>
        <p:spPr bwMode="auto">
          <a:xfrm>
            <a:off x="1470665" y="2295067"/>
            <a:ext cx="6553983" cy="400110"/>
          </a:xfrm>
          <a:prstGeom prst="rect">
            <a:avLst/>
          </a:prstGeom>
          <a:noFill/>
          <a:ln w="9525">
            <a:noFill/>
            <a:miter lim="800000"/>
            <a:headEnd/>
            <a:tailEnd/>
          </a:ln>
          <a:effectLst/>
        </p:spPr>
        <p:txBody>
          <a:bodyPr wrap="square">
            <a:spAutoFit/>
          </a:bodyPr>
          <a:lstStyle/>
          <a:p>
            <a:pPr algn="l" rtl="0">
              <a:spcBef>
                <a:spcPct val="50000"/>
              </a:spcBef>
            </a:pPr>
            <a:r>
              <a:rPr lang="en-US" sz="2000" b="1" dirty="0"/>
              <a:t>Load increment </a:t>
            </a:r>
            <a:r>
              <a:rPr lang="en-US" sz="2000" b="1" dirty="0" smtClean="0"/>
              <a:t>ratio (</a:t>
            </a:r>
            <a:r>
              <a:rPr lang="en-US" sz="2000" b="1" dirty="0" smtClean="0">
                <a:solidFill>
                  <a:srgbClr val="FF0000"/>
                </a:solidFill>
              </a:rPr>
              <a:t>LIR</a:t>
            </a:r>
            <a:r>
              <a:rPr lang="en-US" sz="2000" b="1" dirty="0" smtClean="0"/>
              <a:t>) = </a:t>
            </a:r>
            <a:r>
              <a:rPr lang="en-US" sz="2000" b="1" dirty="0" err="1">
                <a:latin typeface="Symbol" pitchFamily="18" charset="2"/>
              </a:rPr>
              <a:t>D</a:t>
            </a:r>
            <a:r>
              <a:rPr lang="en-US" sz="2000" b="1" dirty="0" err="1"/>
              <a:t>q</a:t>
            </a:r>
            <a:r>
              <a:rPr lang="en-US" sz="2000" b="1" dirty="0"/>
              <a:t>/q = 1  (i.e., double the load)</a:t>
            </a:r>
          </a:p>
        </p:txBody>
      </p:sp>
      <p:sp>
        <p:nvSpPr>
          <p:cNvPr id="103472" name="Text Box 48"/>
          <p:cNvSpPr txBox="1">
            <a:spLocks noChangeArrowheads="1"/>
          </p:cNvSpPr>
          <p:nvPr/>
        </p:nvSpPr>
        <p:spPr bwMode="auto">
          <a:xfrm>
            <a:off x="222456" y="3736243"/>
            <a:ext cx="8467608" cy="707886"/>
          </a:xfrm>
          <a:prstGeom prst="rect">
            <a:avLst/>
          </a:prstGeom>
          <a:noFill/>
          <a:ln w="9525">
            <a:noFill/>
            <a:miter lim="800000"/>
            <a:headEnd/>
            <a:tailEnd/>
          </a:ln>
          <a:effectLst/>
        </p:spPr>
        <p:txBody>
          <a:bodyPr wrap="square">
            <a:spAutoFit/>
          </a:bodyPr>
          <a:lstStyle/>
          <a:p>
            <a:pPr marL="342900" indent="-342900" algn="l" rtl="0">
              <a:spcBef>
                <a:spcPct val="50000"/>
              </a:spcBef>
              <a:buSzPct val="150000"/>
              <a:buFont typeface="Arial" panose="020B0604020202020204" pitchFamily="34" charset="0"/>
              <a:buChar char="•"/>
            </a:pPr>
            <a:r>
              <a:rPr lang="en-US" sz="2000" b="1" dirty="0" smtClean="0"/>
              <a:t>Example of time sequence: (</a:t>
            </a:r>
            <a:r>
              <a:rPr lang="en-US" sz="2000" b="1" dirty="0" smtClean="0">
                <a:solidFill>
                  <a:srgbClr val="0000FF"/>
                </a:solidFill>
              </a:rPr>
              <a:t>10 sec, 30 sec, 1 min, 2, 4, 8, 15, 30, 1 </a:t>
            </a:r>
            <a:r>
              <a:rPr lang="en-US" sz="2000" b="1" dirty="0" err="1" smtClean="0">
                <a:solidFill>
                  <a:srgbClr val="0000FF"/>
                </a:solidFill>
              </a:rPr>
              <a:t>hr</a:t>
            </a:r>
            <a:r>
              <a:rPr lang="en-US" sz="2000" b="1" dirty="0" smtClean="0">
                <a:solidFill>
                  <a:srgbClr val="0000FF"/>
                </a:solidFill>
              </a:rPr>
              <a:t>, 2, 4, 8, 16, 24)</a:t>
            </a:r>
            <a:endParaRPr lang="en-US" sz="2000" b="1" dirty="0">
              <a:solidFill>
                <a:srgbClr val="0000FF"/>
              </a:solidFill>
            </a:endParaRPr>
          </a:p>
        </p:txBody>
      </p:sp>
      <p:sp>
        <p:nvSpPr>
          <p:cNvPr id="49" name="TextBox 48"/>
          <p:cNvSpPr txBox="1"/>
          <p:nvPr/>
        </p:nvSpPr>
        <p:spPr>
          <a:xfrm>
            <a:off x="204948" y="4418343"/>
            <a:ext cx="8514907" cy="1015663"/>
          </a:xfrm>
          <a:prstGeom prst="rect">
            <a:avLst/>
          </a:prstGeom>
          <a:noFill/>
          <a:ln w="9525">
            <a:noFill/>
            <a:miter lim="800000"/>
            <a:headEnd/>
            <a:tailEnd/>
          </a:ln>
          <a:effectLst/>
        </p:spPr>
        <p:txBody>
          <a:bodyPr wrap="square">
            <a:spAutoFit/>
          </a:bodyPr>
          <a:lstStyle>
            <a:defPPr>
              <a:defRPr lang="en-US"/>
            </a:defPPr>
            <a:lvl1pPr marL="174625" indent="-174625">
              <a:spcBef>
                <a:spcPct val="50000"/>
              </a:spcBef>
              <a:buFont typeface="Arial" pitchFamily="34" charset="0"/>
              <a:buChar char="•"/>
              <a:defRPr sz="2000" b="1">
                <a:solidFill>
                  <a:srgbClr val="0000FF"/>
                </a:solidFill>
              </a:defRPr>
            </a:lvl1pPr>
          </a:lstStyle>
          <a:p>
            <a:pPr algn="just">
              <a:buSzPct val="150000"/>
            </a:pPr>
            <a:r>
              <a:rPr lang="en-US" dirty="0">
                <a:solidFill>
                  <a:schemeClr val="tx1"/>
                </a:solidFill>
              </a:rPr>
              <a:t>The procedure is repeated for additional doublings of applied pressure until </a:t>
            </a:r>
            <a:r>
              <a:rPr lang="en-US" u="sng" dirty="0">
                <a:solidFill>
                  <a:srgbClr val="FF0000"/>
                </a:solidFill>
              </a:rPr>
              <a:t>the applied pressure is in </a:t>
            </a:r>
            <a:r>
              <a:rPr lang="en-US" u="sng" dirty="0">
                <a:solidFill>
                  <a:srgbClr val="7030A0"/>
                </a:solidFill>
              </a:rPr>
              <a:t>excess</a:t>
            </a:r>
            <a:r>
              <a:rPr lang="en-US" u="sng" dirty="0">
                <a:solidFill>
                  <a:srgbClr val="FF0000"/>
                </a:solidFill>
              </a:rPr>
              <a:t> of the total stress to which the clay layer is believed to be subjected to when the proposed structure is </a:t>
            </a:r>
            <a:r>
              <a:rPr lang="en-US" u="sng" dirty="0" smtClean="0">
                <a:solidFill>
                  <a:srgbClr val="FF0000"/>
                </a:solidFill>
              </a:rPr>
              <a:t>built</a:t>
            </a:r>
            <a:r>
              <a:rPr lang="en-US" dirty="0" smtClean="0">
                <a:solidFill>
                  <a:schemeClr val="tx1"/>
                </a:solidFill>
              </a:rPr>
              <a:t>.</a:t>
            </a:r>
            <a:endParaRPr lang="en-US" dirty="0">
              <a:solidFill>
                <a:schemeClr val="tx1"/>
              </a:solidFill>
            </a:endParaRPr>
          </a:p>
        </p:txBody>
      </p:sp>
      <p:sp>
        <p:nvSpPr>
          <p:cNvPr id="50" name="TextBox 49"/>
          <p:cNvSpPr txBox="1"/>
          <p:nvPr/>
        </p:nvSpPr>
        <p:spPr>
          <a:xfrm>
            <a:off x="222456" y="5525654"/>
            <a:ext cx="8514907" cy="707886"/>
          </a:xfrm>
          <a:prstGeom prst="rect">
            <a:avLst/>
          </a:prstGeom>
          <a:noFill/>
          <a:ln w="9525">
            <a:noFill/>
            <a:miter lim="800000"/>
            <a:headEnd/>
            <a:tailEnd/>
          </a:ln>
          <a:effectLst/>
        </p:spPr>
        <p:txBody>
          <a:bodyPr wrap="square">
            <a:spAutoFit/>
          </a:bodyPr>
          <a:lstStyle>
            <a:defPPr>
              <a:defRPr lang="en-US"/>
            </a:defPPr>
            <a:lvl1pPr marL="174625" indent="-174625">
              <a:spcBef>
                <a:spcPct val="50000"/>
              </a:spcBef>
              <a:buFont typeface="Arial" pitchFamily="34" charset="0"/>
              <a:buChar char="•"/>
              <a:defRPr sz="2000" b="1">
                <a:solidFill>
                  <a:srgbClr val="0000FF"/>
                </a:solidFill>
              </a:defRPr>
            </a:lvl1pPr>
          </a:lstStyle>
          <a:p>
            <a:pPr algn="just">
              <a:buSzPct val="150000"/>
            </a:pPr>
            <a:r>
              <a:rPr lang="en-US" dirty="0">
                <a:solidFill>
                  <a:schemeClr val="tx1"/>
                </a:solidFill>
              </a:rPr>
              <a:t>The </a:t>
            </a:r>
            <a:r>
              <a:rPr lang="en-US" dirty="0" smtClean="0">
                <a:solidFill>
                  <a:schemeClr val="tx1"/>
                </a:solidFill>
              </a:rPr>
              <a:t>total pressure includes effective </a:t>
            </a:r>
            <a:r>
              <a:rPr lang="en-US" dirty="0" smtClean="0">
                <a:solidFill>
                  <a:srgbClr val="FF0000"/>
                </a:solidFill>
              </a:rPr>
              <a:t>overburden</a:t>
            </a:r>
            <a:r>
              <a:rPr lang="en-US" dirty="0" smtClean="0">
                <a:solidFill>
                  <a:schemeClr val="tx1"/>
                </a:solidFill>
              </a:rPr>
              <a:t> pressure and net </a:t>
            </a:r>
            <a:r>
              <a:rPr lang="en-US" dirty="0" smtClean="0">
                <a:solidFill>
                  <a:srgbClr val="FF0000"/>
                </a:solidFill>
              </a:rPr>
              <a:t>additional</a:t>
            </a:r>
            <a:r>
              <a:rPr lang="en-US" dirty="0" smtClean="0">
                <a:solidFill>
                  <a:schemeClr val="tx1"/>
                </a:solidFill>
              </a:rPr>
              <a:t> pressure due to the structure.</a:t>
            </a:r>
            <a:endParaRPr lang="en-US" dirty="0">
              <a:solidFill>
                <a:schemeClr val="tx1"/>
              </a:solidFill>
            </a:endParaRPr>
          </a:p>
        </p:txBody>
      </p:sp>
      <p:sp>
        <p:nvSpPr>
          <p:cNvPr id="51" name="Text Box 21"/>
          <p:cNvSpPr txBox="1">
            <a:spLocks noChangeArrowheads="1"/>
          </p:cNvSpPr>
          <p:nvPr/>
        </p:nvSpPr>
        <p:spPr bwMode="auto">
          <a:xfrm>
            <a:off x="6172200" y="1651986"/>
            <a:ext cx="1066800" cy="396875"/>
          </a:xfrm>
          <a:prstGeom prst="rect">
            <a:avLst/>
          </a:prstGeom>
          <a:noFill/>
          <a:ln w="9525">
            <a:noFill/>
            <a:miter lim="800000"/>
            <a:headEnd/>
            <a:tailEnd/>
          </a:ln>
          <a:effectLst/>
        </p:spPr>
        <p:txBody>
          <a:bodyPr>
            <a:spAutoFit/>
          </a:bodyPr>
          <a:lstStyle/>
          <a:p>
            <a:pPr algn="l" rtl="0">
              <a:spcBef>
                <a:spcPct val="50000"/>
              </a:spcBef>
            </a:pPr>
            <a:r>
              <a:rPr lang="en-US" sz="2000" dirty="0" smtClean="0"/>
              <a:t>e</a:t>
            </a:r>
            <a:r>
              <a:rPr lang="en-US" sz="2000" baseline="-25000" dirty="0"/>
              <a:t>1</a:t>
            </a:r>
            <a:r>
              <a:rPr lang="en-US" sz="2000" dirty="0" smtClean="0"/>
              <a:t>-</a:t>
            </a:r>
            <a:r>
              <a:rPr lang="en-US" sz="2000" baseline="-25000" dirty="0" smtClean="0"/>
              <a:t> </a:t>
            </a:r>
            <a:r>
              <a:rPr lang="en-AU" sz="2000" dirty="0">
                <a:sym typeface="Symbol" pitchFamily="18" charset="2"/>
              </a:rPr>
              <a:t></a:t>
            </a:r>
            <a:r>
              <a:rPr lang="en-US" sz="2000" dirty="0" smtClean="0">
                <a:sym typeface="Symbol" pitchFamily="18" charset="2"/>
              </a:rPr>
              <a:t>e</a:t>
            </a:r>
            <a:r>
              <a:rPr lang="en-US" sz="2000" baseline="-25000" dirty="0">
                <a:sym typeface="Symbol" pitchFamily="18" charset="2"/>
              </a:rPr>
              <a:t>2</a:t>
            </a:r>
            <a:endParaRPr lang="en-AU" sz="2000" baseline="-25000" dirty="0">
              <a:sym typeface="Symbol" pitchFamily="18" charset="2"/>
            </a:endParaRPr>
          </a:p>
        </p:txBody>
      </p:sp>
      <p:sp>
        <p:nvSpPr>
          <p:cNvPr id="52" name="Text Box 48"/>
          <p:cNvSpPr txBox="1">
            <a:spLocks noChangeArrowheads="1"/>
          </p:cNvSpPr>
          <p:nvPr/>
        </p:nvSpPr>
        <p:spPr bwMode="auto">
          <a:xfrm>
            <a:off x="228702" y="6273581"/>
            <a:ext cx="8467608" cy="400110"/>
          </a:xfrm>
          <a:prstGeom prst="rect">
            <a:avLst/>
          </a:prstGeom>
          <a:noFill/>
          <a:ln w="9525">
            <a:noFill/>
            <a:miter lim="800000"/>
            <a:headEnd/>
            <a:tailEnd/>
          </a:ln>
          <a:effectLst/>
        </p:spPr>
        <p:txBody>
          <a:bodyPr wrap="square">
            <a:spAutoFit/>
          </a:bodyPr>
          <a:lstStyle/>
          <a:p>
            <a:pPr marL="342900" indent="-342900" algn="l" rtl="0">
              <a:spcBef>
                <a:spcPct val="50000"/>
              </a:spcBef>
              <a:buSzPct val="150000"/>
              <a:buFont typeface="Arial" panose="020B0604020202020204" pitchFamily="34" charset="0"/>
              <a:buChar char="•"/>
            </a:pPr>
            <a:r>
              <a:rPr lang="en-US" sz="2000" b="1" dirty="0"/>
              <a:t>Example of load </a:t>
            </a:r>
            <a:r>
              <a:rPr lang="en-US" sz="2000" b="1" dirty="0" smtClean="0"/>
              <a:t>sequence (</a:t>
            </a:r>
            <a:r>
              <a:rPr lang="en-US" sz="2000" b="1" dirty="0" smtClean="0">
                <a:solidFill>
                  <a:srgbClr val="0000FF"/>
                </a:solidFill>
              </a:rPr>
              <a:t>25, 50, 100, 200, 400, 800, 1600, … </a:t>
            </a:r>
            <a:r>
              <a:rPr lang="en-US" sz="2000" b="1" dirty="0" err="1" smtClean="0">
                <a:solidFill>
                  <a:srgbClr val="0000FF"/>
                </a:solidFill>
              </a:rPr>
              <a:t>kPa</a:t>
            </a:r>
            <a:r>
              <a:rPr lang="en-US" sz="2000" b="1" dirty="0" smtClean="0"/>
              <a:t>)</a:t>
            </a:r>
          </a:p>
        </p:txBody>
      </p:sp>
    </p:spTree>
    <p:extLst>
      <p:ext uri="{BB962C8B-B14F-4D97-AF65-F5344CB8AC3E}">
        <p14:creationId xmlns:p14="http://schemas.microsoft.com/office/powerpoint/2010/main" val="1246833588"/>
      </p:ext>
    </p:extLst>
  </p:cSld>
  <p:clrMapOvr>
    <a:masterClrMapping/>
  </p:clrMapOvr>
  <p:transition advTm="59000">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27"/>
          <p:cNvSpPr txBox="1">
            <a:spLocks noChangeArrowheads="1"/>
          </p:cNvSpPr>
          <p:nvPr/>
        </p:nvSpPr>
        <p:spPr bwMode="auto">
          <a:xfrm>
            <a:off x="4600445" y="2845022"/>
            <a:ext cx="4366575" cy="409342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1200"/>
              </a:spcBef>
            </a:pPr>
            <a:r>
              <a:rPr lang="en-US" sz="2000" b="1" i="1" dirty="0" smtClean="0">
                <a:solidFill>
                  <a:schemeClr val="accent3">
                    <a:lumMod val="75000"/>
                  </a:schemeClr>
                </a:solidFill>
              </a:rPr>
              <a:t>Stage </a:t>
            </a:r>
            <a:r>
              <a:rPr lang="en-US" sz="2000" b="1" i="1" dirty="0">
                <a:solidFill>
                  <a:schemeClr val="accent3">
                    <a:lumMod val="75000"/>
                  </a:schemeClr>
                </a:solidFill>
              </a:rPr>
              <a:t>I: </a:t>
            </a:r>
            <a:r>
              <a:rPr lang="en-US" sz="2000" b="1" dirty="0">
                <a:solidFill>
                  <a:srgbClr val="339933"/>
                </a:solidFill>
              </a:rPr>
              <a:t>Initial compression</a:t>
            </a:r>
            <a:r>
              <a:rPr lang="en-US" sz="2000" b="1" dirty="0"/>
              <a:t>, </a:t>
            </a:r>
            <a:r>
              <a:rPr lang="en-US" sz="2000" b="1" dirty="0" smtClean="0"/>
              <a:t>which is caused </a:t>
            </a:r>
            <a:r>
              <a:rPr lang="en-US" sz="2000" b="1" dirty="0"/>
              <a:t>mostly by preloading.</a:t>
            </a:r>
          </a:p>
          <a:p>
            <a:pPr algn="just">
              <a:spcBef>
                <a:spcPts val="1200"/>
              </a:spcBef>
            </a:pPr>
            <a:r>
              <a:rPr lang="en-US" sz="2000" b="1" i="1" dirty="0">
                <a:solidFill>
                  <a:schemeClr val="accent3">
                    <a:lumMod val="75000"/>
                  </a:schemeClr>
                </a:solidFill>
              </a:rPr>
              <a:t>Stage II: </a:t>
            </a:r>
            <a:r>
              <a:rPr lang="en-US" sz="2000" b="1" dirty="0">
                <a:solidFill>
                  <a:srgbClr val="339933"/>
                </a:solidFill>
              </a:rPr>
              <a:t>Primary consolidation</a:t>
            </a:r>
            <a:r>
              <a:rPr lang="en-US" sz="2000" b="1" dirty="0"/>
              <a:t>, during which excess pore water pressure </a:t>
            </a:r>
            <a:r>
              <a:rPr lang="en-US" sz="2000" b="1" dirty="0" smtClean="0"/>
              <a:t>gradually is </a:t>
            </a:r>
            <a:r>
              <a:rPr lang="en-US" sz="2000" b="1" dirty="0"/>
              <a:t>transferred into effective stress because of the expulsion </a:t>
            </a:r>
            <a:r>
              <a:rPr lang="en-US" sz="2000" b="1" dirty="0" smtClean="0"/>
              <a:t>of pore </a:t>
            </a:r>
            <a:r>
              <a:rPr lang="en-US" sz="2000" b="1" dirty="0"/>
              <a:t>water.</a:t>
            </a:r>
          </a:p>
          <a:p>
            <a:pPr algn="just">
              <a:spcBef>
                <a:spcPts val="1200"/>
              </a:spcBef>
            </a:pPr>
            <a:r>
              <a:rPr lang="en-US" sz="2000" b="1" i="1" dirty="0">
                <a:solidFill>
                  <a:schemeClr val="accent3">
                    <a:lumMod val="75000"/>
                  </a:schemeClr>
                </a:solidFill>
              </a:rPr>
              <a:t>Stage III: </a:t>
            </a:r>
            <a:r>
              <a:rPr lang="en-US" sz="2000" b="1" dirty="0">
                <a:solidFill>
                  <a:srgbClr val="339933"/>
                </a:solidFill>
              </a:rPr>
              <a:t>Secondary consolidation</a:t>
            </a:r>
            <a:r>
              <a:rPr lang="en-US" sz="2000" b="1" dirty="0"/>
              <a:t>, which occurs after complete dissipation of </a:t>
            </a:r>
            <a:r>
              <a:rPr lang="en-US" sz="2000" b="1" dirty="0" smtClean="0"/>
              <a:t>the excess pore water </a:t>
            </a:r>
            <a:r>
              <a:rPr lang="en-US" sz="2000" b="1" dirty="0"/>
              <a:t>pressure, </a:t>
            </a:r>
            <a:r>
              <a:rPr lang="en-US" sz="2000" b="1" dirty="0" smtClean="0"/>
              <a:t>caused by </a:t>
            </a:r>
            <a:r>
              <a:rPr lang="en-US" sz="2000" b="1" dirty="0">
                <a:solidFill>
                  <a:srgbClr val="FF0000"/>
                </a:solidFill>
              </a:rPr>
              <a:t>plastic</a:t>
            </a:r>
            <a:r>
              <a:rPr lang="en-US" sz="2000" b="1" dirty="0"/>
              <a:t> readjustment of soil fabric.</a:t>
            </a:r>
            <a:endParaRPr lang="en-US" sz="2000" b="1" dirty="0">
              <a:solidFill>
                <a:schemeClr val="tx1">
                  <a:lumMod val="65000"/>
                  <a:lumOff val="35000"/>
                </a:schemeClr>
              </a:solidFill>
            </a:endParaRPr>
          </a:p>
        </p:txBody>
      </p:sp>
      <p:sp>
        <p:nvSpPr>
          <p:cNvPr id="40" name="Rectangle 39"/>
          <p:cNvSpPr/>
          <p:nvPr/>
        </p:nvSpPr>
        <p:spPr>
          <a:xfrm rot="16200000">
            <a:off x="-356287" y="4501807"/>
            <a:ext cx="1269835" cy="338554"/>
          </a:xfrm>
          <a:prstGeom prst="rect">
            <a:avLst/>
          </a:prstGeom>
          <a:solidFill>
            <a:schemeClr val="bg1"/>
          </a:solidFill>
        </p:spPr>
        <p:txBody>
          <a:bodyPr wrap="none">
            <a:spAutoFit/>
          </a:bodyPr>
          <a:lstStyle/>
          <a:p>
            <a:r>
              <a:rPr lang="en-US" sz="1600" b="1" dirty="0" smtClean="0"/>
              <a:t>Deformation</a:t>
            </a:r>
            <a:endParaRPr lang="en-US" sz="1600" b="1" dirty="0"/>
          </a:p>
        </p:txBody>
      </p:sp>
      <p:sp>
        <p:nvSpPr>
          <p:cNvPr id="41" name="Rectangle 40"/>
          <p:cNvSpPr/>
          <p:nvPr/>
        </p:nvSpPr>
        <p:spPr>
          <a:xfrm>
            <a:off x="1217594" y="6481308"/>
            <a:ext cx="1504323" cy="338554"/>
          </a:xfrm>
          <a:prstGeom prst="rect">
            <a:avLst/>
          </a:prstGeom>
          <a:solidFill>
            <a:schemeClr val="bg1"/>
          </a:solidFill>
        </p:spPr>
        <p:txBody>
          <a:bodyPr wrap="none">
            <a:spAutoFit/>
          </a:bodyPr>
          <a:lstStyle/>
          <a:p>
            <a:r>
              <a:rPr lang="en-US" sz="1600" b="1" dirty="0" smtClean="0"/>
              <a:t>Time (log scale)</a:t>
            </a:r>
            <a:endParaRPr lang="en-US" sz="1600" b="1" dirty="0"/>
          </a:p>
        </p:txBody>
      </p:sp>
      <p:sp>
        <p:nvSpPr>
          <p:cNvPr id="43" name="Rectangle 42"/>
          <p:cNvSpPr/>
          <p:nvPr/>
        </p:nvSpPr>
        <p:spPr>
          <a:xfrm>
            <a:off x="3501991" y="3181963"/>
            <a:ext cx="821122" cy="369332"/>
          </a:xfrm>
          <a:prstGeom prst="rect">
            <a:avLst/>
          </a:prstGeom>
          <a:solidFill>
            <a:schemeClr val="bg1"/>
          </a:solidFill>
        </p:spPr>
        <p:txBody>
          <a:bodyPr wrap="none">
            <a:spAutoFit/>
          </a:bodyPr>
          <a:lstStyle/>
          <a:p>
            <a:r>
              <a:rPr lang="en-US" b="1" dirty="0" smtClean="0"/>
              <a:t>Stage I</a:t>
            </a:r>
            <a:endParaRPr lang="en-US" b="1" dirty="0"/>
          </a:p>
        </p:txBody>
      </p:sp>
      <p:sp>
        <p:nvSpPr>
          <p:cNvPr id="44" name="Rectangle 43"/>
          <p:cNvSpPr/>
          <p:nvPr/>
        </p:nvSpPr>
        <p:spPr>
          <a:xfrm>
            <a:off x="3499267" y="4437153"/>
            <a:ext cx="882036" cy="369332"/>
          </a:xfrm>
          <a:prstGeom prst="rect">
            <a:avLst/>
          </a:prstGeom>
          <a:solidFill>
            <a:schemeClr val="bg1"/>
          </a:solidFill>
        </p:spPr>
        <p:txBody>
          <a:bodyPr wrap="none">
            <a:spAutoFit/>
          </a:bodyPr>
          <a:lstStyle/>
          <a:p>
            <a:r>
              <a:rPr lang="en-US" b="1" dirty="0" smtClean="0"/>
              <a:t>Stage II</a:t>
            </a:r>
            <a:endParaRPr lang="en-US" b="1" dirty="0"/>
          </a:p>
        </p:txBody>
      </p:sp>
      <p:sp>
        <p:nvSpPr>
          <p:cNvPr id="45" name="Rectangle 44"/>
          <p:cNvSpPr/>
          <p:nvPr/>
        </p:nvSpPr>
        <p:spPr>
          <a:xfrm>
            <a:off x="3497177" y="5667550"/>
            <a:ext cx="942950" cy="369332"/>
          </a:xfrm>
          <a:prstGeom prst="rect">
            <a:avLst/>
          </a:prstGeom>
          <a:solidFill>
            <a:schemeClr val="bg1"/>
          </a:solidFill>
        </p:spPr>
        <p:txBody>
          <a:bodyPr wrap="none">
            <a:spAutoFit/>
          </a:bodyPr>
          <a:lstStyle/>
          <a:p>
            <a:r>
              <a:rPr lang="en-US" b="1" dirty="0" smtClean="0"/>
              <a:t>Stage III</a:t>
            </a:r>
            <a:endParaRPr lang="en-US" b="1" dirty="0"/>
          </a:p>
        </p:txBody>
      </p:sp>
      <p:sp>
        <p:nvSpPr>
          <p:cNvPr id="17" name="Rectangle 16"/>
          <p:cNvSpPr/>
          <p:nvPr/>
        </p:nvSpPr>
        <p:spPr>
          <a:xfrm>
            <a:off x="102316" y="2204520"/>
            <a:ext cx="8549386" cy="707886"/>
          </a:xfrm>
          <a:prstGeom prst="rect">
            <a:avLst/>
          </a:prstGeom>
        </p:spPr>
        <p:txBody>
          <a:bodyPr wrap="square">
            <a:spAutoFit/>
          </a:bodyPr>
          <a:lstStyle/>
          <a:p>
            <a:pPr marL="285750" indent="-285750" algn="just">
              <a:buClr>
                <a:srgbClr val="FF0000"/>
              </a:buClr>
              <a:buSzPct val="150000"/>
              <a:buFont typeface="Arial" panose="020B0604020202020204" pitchFamily="34" charset="0"/>
              <a:buChar char="•"/>
            </a:pPr>
            <a:r>
              <a:rPr lang="en-US" sz="2000" b="1" dirty="0"/>
              <a:t>The plot of deformation of the specimen against time for a given load increment can observe </a:t>
            </a:r>
            <a:r>
              <a:rPr lang="en-US" sz="2000" b="1" dirty="0">
                <a:solidFill>
                  <a:srgbClr val="FF0000"/>
                </a:solidFill>
              </a:rPr>
              <a:t>three</a:t>
            </a:r>
            <a:r>
              <a:rPr lang="en-US" sz="2000" b="1" dirty="0"/>
              <a:t> distinct stages:</a:t>
            </a:r>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32" y="2909106"/>
            <a:ext cx="3152775"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2"/>
          <p:cNvSpPr txBox="1">
            <a:spLocks noChangeArrowheads="1"/>
          </p:cNvSpPr>
          <p:nvPr/>
        </p:nvSpPr>
        <p:spPr>
          <a:xfrm>
            <a:off x="110742" y="-130675"/>
            <a:ext cx="3161120" cy="613594"/>
          </a:xfrm>
          <a:prstGeom prst="rect">
            <a:avLst/>
          </a:prstGeom>
        </p:spPr>
        <p:txBody>
          <a:bodyPr vert="horz" lIns="91440" tIns="45720" rIns="91440" bIns="45720" rtlCol="0" anchor="ctr">
            <a:normAutofit/>
          </a:bodyPr>
          <a:lstStyle>
            <a:lvl1pPr defTabSz="685800">
              <a:lnSpc>
                <a:spcPct val="90000"/>
              </a:lnSpc>
              <a:spcBef>
                <a:spcPct val="0"/>
              </a:spcBef>
              <a:buNone/>
              <a:defRPr sz="2400" b="1" u="sng">
                <a:solidFill>
                  <a:srgbClr val="A50021"/>
                </a:solidFill>
                <a:ea typeface="+mj-ea"/>
                <a:cs typeface="+mj-cs"/>
              </a:defRPr>
            </a:lvl1pPr>
          </a:lstStyle>
          <a:p>
            <a:r>
              <a:rPr lang="en-US" dirty="0">
                <a:sym typeface="Symbol" pitchFamily="18" charset="2"/>
              </a:rPr>
              <a:t>Presentation of </a:t>
            </a:r>
            <a:r>
              <a:rPr lang="en-US" dirty="0" smtClean="0">
                <a:sym typeface="Symbol" pitchFamily="18" charset="2"/>
              </a:rPr>
              <a:t>results</a:t>
            </a:r>
            <a:endParaRPr lang="en-AU" dirty="0"/>
          </a:p>
        </p:txBody>
      </p:sp>
      <p:sp>
        <p:nvSpPr>
          <p:cNvPr id="2" name="Rectangle 1"/>
          <p:cNvSpPr/>
          <p:nvPr/>
        </p:nvSpPr>
        <p:spPr>
          <a:xfrm>
            <a:off x="77818" y="736616"/>
            <a:ext cx="8498619" cy="707886"/>
          </a:xfrm>
          <a:prstGeom prst="rect">
            <a:avLst/>
          </a:prstGeom>
        </p:spPr>
        <p:txBody>
          <a:bodyPr wrap="square">
            <a:spAutoFit/>
          </a:bodyPr>
          <a:lstStyle/>
          <a:p>
            <a:pPr marL="285750" indent="-285750">
              <a:buClr>
                <a:srgbClr val="FF0000"/>
              </a:buClr>
              <a:buSzPct val="150000"/>
              <a:buFont typeface="Arial" panose="020B0604020202020204" pitchFamily="34" charset="0"/>
              <a:buChar char="•"/>
            </a:pPr>
            <a:r>
              <a:rPr lang="en-US" sz="2000" b="1" dirty="0"/>
              <a:t>Rate of consolidation curves (</a:t>
            </a:r>
            <a:r>
              <a:rPr lang="en-US" sz="2000" b="1" dirty="0">
                <a:solidFill>
                  <a:srgbClr val="0000FF"/>
                </a:solidFill>
              </a:rPr>
              <a:t>dial reading vs. log time or dial reading vs. square root time</a:t>
            </a:r>
            <a:r>
              <a:rPr lang="en-US" sz="2000" b="1" dirty="0"/>
              <a:t>) </a:t>
            </a:r>
          </a:p>
        </p:txBody>
      </p:sp>
      <p:sp>
        <p:nvSpPr>
          <p:cNvPr id="3" name="Rectangle 2"/>
          <p:cNvSpPr/>
          <p:nvPr/>
        </p:nvSpPr>
        <p:spPr>
          <a:xfrm>
            <a:off x="77818" y="1481290"/>
            <a:ext cx="7762432" cy="707886"/>
          </a:xfrm>
          <a:prstGeom prst="rect">
            <a:avLst/>
          </a:prstGeom>
        </p:spPr>
        <p:txBody>
          <a:bodyPr wrap="square">
            <a:spAutoFit/>
          </a:bodyPr>
          <a:lstStyle/>
          <a:p>
            <a:pPr marL="285750" indent="-285750">
              <a:buClr>
                <a:srgbClr val="FF0000"/>
              </a:buClr>
              <a:buSzPct val="150000"/>
              <a:buFont typeface="Arial" panose="020B0604020202020204" pitchFamily="34" charset="0"/>
              <a:buChar char="•"/>
            </a:pPr>
            <a:r>
              <a:rPr lang="en-US" sz="2000" b="1" dirty="0"/>
              <a:t>Void ratio-pressure plots (Consolidation curve)</a:t>
            </a:r>
          </a:p>
          <a:p>
            <a:pPr>
              <a:buClr>
                <a:srgbClr val="FF0000"/>
              </a:buClr>
              <a:buSzPct val="150000"/>
            </a:pPr>
            <a:r>
              <a:rPr lang="en-US" sz="2000" b="1" dirty="0"/>
              <a:t>			</a:t>
            </a:r>
            <a:r>
              <a:rPr lang="en-US" sz="2000" b="1" dirty="0">
                <a:solidFill>
                  <a:srgbClr val="0000FF"/>
                </a:solidFill>
              </a:rPr>
              <a:t>e – </a:t>
            </a:r>
            <a:r>
              <a:rPr lang="en-US" sz="2000" dirty="0" err="1">
                <a:solidFill>
                  <a:srgbClr val="0000FF"/>
                </a:solidFill>
                <a:latin typeface="Symbol" pitchFamily="18" charset="2"/>
              </a:rPr>
              <a:t>s</a:t>
            </a:r>
            <a:r>
              <a:rPr lang="en-US" sz="2000" b="1" baseline="-25000" dirty="0" err="1" smtClean="0">
                <a:solidFill>
                  <a:srgbClr val="0000FF"/>
                </a:solidFill>
              </a:rPr>
              <a:t>v</a:t>
            </a:r>
            <a:r>
              <a:rPr lang="en-US" sz="2000" b="1" baseline="-25000" dirty="0">
                <a:solidFill>
                  <a:srgbClr val="0000FF"/>
                </a:solidFill>
              </a:rPr>
              <a:t>’</a:t>
            </a:r>
            <a:r>
              <a:rPr lang="en-US" sz="2000" b="1" dirty="0">
                <a:solidFill>
                  <a:srgbClr val="0000FF"/>
                </a:solidFill>
              </a:rPr>
              <a:t> plot      </a:t>
            </a:r>
            <a:r>
              <a:rPr lang="en-US" sz="2000" b="1" dirty="0" smtClean="0">
                <a:solidFill>
                  <a:srgbClr val="0000FF"/>
                </a:solidFill>
              </a:rPr>
              <a:t>or   </a:t>
            </a:r>
            <a:r>
              <a:rPr lang="en-US" sz="2000" b="1" dirty="0">
                <a:solidFill>
                  <a:srgbClr val="0000FF"/>
                </a:solidFill>
              </a:rPr>
              <a:t>e - log </a:t>
            </a:r>
            <a:r>
              <a:rPr lang="en-US" sz="2000" dirty="0" err="1">
                <a:solidFill>
                  <a:srgbClr val="0000FF"/>
                </a:solidFill>
                <a:latin typeface="Symbol" pitchFamily="18" charset="2"/>
              </a:rPr>
              <a:t>s</a:t>
            </a:r>
            <a:r>
              <a:rPr lang="en-US" sz="2000" b="1" baseline="-25000" dirty="0" err="1">
                <a:solidFill>
                  <a:srgbClr val="0000FF"/>
                </a:solidFill>
              </a:rPr>
              <a:t>v</a:t>
            </a:r>
            <a:r>
              <a:rPr lang="en-US" sz="2000" b="1" baseline="-25000" dirty="0">
                <a:solidFill>
                  <a:srgbClr val="0000FF"/>
                </a:solidFill>
              </a:rPr>
              <a:t>’</a:t>
            </a:r>
            <a:r>
              <a:rPr lang="en-US" sz="2000" b="1" dirty="0" smtClean="0">
                <a:solidFill>
                  <a:srgbClr val="0000FF"/>
                </a:solidFill>
              </a:rPr>
              <a:t> </a:t>
            </a:r>
            <a:r>
              <a:rPr lang="en-US" sz="2000" b="1" dirty="0">
                <a:solidFill>
                  <a:srgbClr val="0000FF"/>
                </a:solidFill>
              </a:rPr>
              <a:t>plot</a:t>
            </a:r>
          </a:p>
        </p:txBody>
      </p:sp>
      <p:sp>
        <p:nvSpPr>
          <p:cNvPr id="4" name="Rectangle 3"/>
          <p:cNvSpPr/>
          <p:nvPr/>
        </p:nvSpPr>
        <p:spPr>
          <a:xfrm>
            <a:off x="77818" y="336506"/>
            <a:ext cx="8861228" cy="400110"/>
          </a:xfrm>
          <a:prstGeom prst="rect">
            <a:avLst/>
          </a:prstGeom>
        </p:spPr>
        <p:txBody>
          <a:bodyPr wrap="square">
            <a:spAutoFit/>
          </a:bodyPr>
          <a:lstStyle/>
          <a:p>
            <a:pPr marL="285750" indent="-285750">
              <a:buClr>
                <a:srgbClr val="FF0000"/>
              </a:buClr>
              <a:buSzPct val="150000"/>
              <a:buFont typeface="Arial" panose="020B0604020202020204" pitchFamily="34" charset="0"/>
              <a:buChar char="•"/>
            </a:pPr>
            <a:r>
              <a:rPr lang="en-US" sz="2000" b="1" dirty="0"/>
              <a:t>The results of the consolidation tests can be summarized in the following plots:</a:t>
            </a:r>
            <a:endParaRPr lang="en-US" sz="2000" dirty="0"/>
          </a:p>
        </p:txBody>
      </p:sp>
    </p:spTree>
    <p:extLst>
      <p:ext uri="{BB962C8B-B14F-4D97-AF65-F5344CB8AC3E}">
        <p14:creationId xmlns:p14="http://schemas.microsoft.com/office/powerpoint/2010/main" val="36947615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10742" y="-51845"/>
            <a:ext cx="4145948" cy="613594"/>
          </a:xfrm>
          <a:prstGeom prst="rect">
            <a:avLst/>
          </a:prstGeom>
        </p:spPr>
        <p:txBody>
          <a:bodyPr vert="horz" lIns="91440" tIns="45720" rIns="91440" bIns="45720" rtlCol="0" anchor="ctr">
            <a:normAutofit/>
          </a:bodyPr>
          <a:lstStyle>
            <a:lvl1pPr defTabSz="685800">
              <a:lnSpc>
                <a:spcPct val="90000"/>
              </a:lnSpc>
              <a:spcBef>
                <a:spcPct val="0"/>
              </a:spcBef>
              <a:buNone/>
              <a:defRPr sz="2400" b="1" u="sng">
                <a:solidFill>
                  <a:srgbClr val="A50021"/>
                </a:solidFill>
                <a:ea typeface="+mj-ea"/>
                <a:cs typeface="+mj-cs"/>
              </a:defRPr>
            </a:lvl1pPr>
          </a:lstStyle>
          <a:p>
            <a:r>
              <a:rPr lang="en-US" dirty="0">
                <a:sym typeface="Symbol" pitchFamily="18" charset="2"/>
              </a:rPr>
              <a:t>Presentation of </a:t>
            </a:r>
            <a:r>
              <a:rPr lang="en-US" dirty="0" smtClean="0">
                <a:sym typeface="Symbol" pitchFamily="18" charset="2"/>
              </a:rPr>
              <a:t>results </a:t>
            </a:r>
            <a:r>
              <a:rPr lang="en-US" dirty="0">
                <a:solidFill>
                  <a:srgbClr val="C00000"/>
                </a:solidFill>
              </a:rPr>
              <a:t>(cont.)</a:t>
            </a:r>
            <a:endParaRPr lang="en-AU" dirty="0"/>
          </a:p>
        </p:txBody>
      </p:sp>
      <p:sp>
        <p:nvSpPr>
          <p:cNvPr id="6" name="TextBox 5"/>
          <p:cNvSpPr txBox="1"/>
          <p:nvPr/>
        </p:nvSpPr>
        <p:spPr>
          <a:xfrm>
            <a:off x="252244" y="331065"/>
            <a:ext cx="8434163" cy="1569660"/>
          </a:xfrm>
          <a:prstGeom prst="rect">
            <a:avLst/>
          </a:prstGeom>
          <a:noFill/>
        </p:spPr>
        <p:txBody>
          <a:bodyPr wrap="square" rtlCol="0">
            <a:spAutoFit/>
          </a:bodyPr>
          <a:lstStyle/>
          <a:p>
            <a:pPr algn="just"/>
            <a:r>
              <a:rPr lang="en-US" sz="2400" b="1" dirty="0" smtClean="0"/>
              <a:t>After plotting the time-deformation for various loadings are obtained, it is necessary to study the change in the void ratio of the specimen with pressure. See section </a:t>
            </a:r>
            <a:r>
              <a:rPr lang="en-US" sz="2400" b="1" dirty="0" smtClean="0">
                <a:solidFill>
                  <a:srgbClr val="FF0000"/>
                </a:solidFill>
              </a:rPr>
              <a:t>11.6</a:t>
            </a:r>
            <a:r>
              <a:rPr lang="en-US" sz="2400" b="1" dirty="0" smtClean="0"/>
              <a:t> for step-by-step procedure for doing so.</a:t>
            </a:r>
            <a:endParaRPr lang="en-US" sz="2400" b="1" dirty="0"/>
          </a:p>
        </p:txBody>
      </p:sp>
      <p:pic>
        <p:nvPicPr>
          <p:cNvPr id="7" name="Picture 6"/>
          <p:cNvPicPr>
            <a:picLocks noChangeAspect="1"/>
          </p:cNvPicPr>
          <p:nvPr/>
        </p:nvPicPr>
        <p:blipFill>
          <a:blip r:embed="rId2"/>
          <a:stretch>
            <a:fillRect/>
          </a:stretch>
        </p:blipFill>
        <p:spPr>
          <a:xfrm>
            <a:off x="2698434" y="1671145"/>
            <a:ext cx="6310319" cy="3099347"/>
          </a:xfrm>
          <a:prstGeom prst="rect">
            <a:avLst/>
          </a:prstGeom>
        </p:spPr>
      </p:pic>
      <p:pic>
        <p:nvPicPr>
          <p:cNvPr id="8" name="Picture 7"/>
          <p:cNvPicPr>
            <a:picLocks noChangeAspect="1"/>
          </p:cNvPicPr>
          <p:nvPr/>
        </p:nvPicPr>
        <p:blipFill>
          <a:blip r:embed="rId3"/>
          <a:stretch>
            <a:fillRect/>
          </a:stretch>
        </p:blipFill>
        <p:spPr>
          <a:xfrm>
            <a:off x="230158" y="3510599"/>
            <a:ext cx="1512894" cy="450013"/>
          </a:xfrm>
          <a:prstGeom prst="rect">
            <a:avLst/>
          </a:prstGeom>
        </p:spPr>
      </p:pic>
      <p:pic>
        <p:nvPicPr>
          <p:cNvPr id="9" name="Picture 8"/>
          <p:cNvPicPr>
            <a:picLocks noChangeAspect="1"/>
          </p:cNvPicPr>
          <p:nvPr/>
        </p:nvPicPr>
        <p:blipFill>
          <a:blip r:embed="rId4"/>
          <a:stretch>
            <a:fillRect/>
          </a:stretch>
        </p:blipFill>
        <p:spPr>
          <a:xfrm>
            <a:off x="252244" y="2775792"/>
            <a:ext cx="1297129" cy="717553"/>
          </a:xfrm>
          <a:prstGeom prst="rect">
            <a:avLst/>
          </a:prstGeom>
        </p:spPr>
      </p:pic>
      <p:pic>
        <p:nvPicPr>
          <p:cNvPr id="10" name="Picture 9"/>
          <p:cNvPicPr>
            <a:picLocks noChangeAspect="1"/>
          </p:cNvPicPr>
          <p:nvPr/>
        </p:nvPicPr>
        <p:blipFill>
          <a:blip r:embed="rId5"/>
          <a:stretch>
            <a:fillRect/>
          </a:stretch>
        </p:blipFill>
        <p:spPr>
          <a:xfrm>
            <a:off x="230158" y="2048782"/>
            <a:ext cx="2370826" cy="709756"/>
          </a:xfrm>
          <a:prstGeom prst="rect">
            <a:avLst/>
          </a:prstGeom>
        </p:spPr>
      </p:pic>
      <p:pic>
        <p:nvPicPr>
          <p:cNvPr id="11" name="Picture 10"/>
          <p:cNvPicPr>
            <a:picLocks noChangeAspect="1"/>
          </p:cNvPicPr>
          <p:nvPr/>
        </p:nvPicPr>
        <p:blipFill>
          <a:blip r:embed="rId6"/>
          <a:stretch>
            <a:fillRect/>
          </a:stretch>
        </p:blipFill>
        <p:spPr>
          <a:xfrm>
            <a:off x="349358" y="4114414"/>
            <a:ext cx="1222922" cy="624046"/>
          </a:xfrm>
          <a:prstGeom prst="rect">
            <a:avLst/>
          </a:prstGeom>
        </p:spPr>
      </p:pic>
      <p:pic>
        <p:nvPicPr>
          <p:cNvPr id="12" name="Picture 11"/>
          <p:cNvPicPr>
            <a:picLocks noChangeAspect="1"/>
          </p:cNvPicPr>
          <p:nvPr/>
        </p:nvPicPr>
        <p:blipFill>
          <a:blip r:embed="rId7"/>
          <a:stretch>
            <a:fillRect/>
          </a:stretch>
        </p:blipFill>
        <p:spPr>
          <a:xfrm>
            <a:off x="230158" y="4891633"/>
            <a:ext cx="6683654" cy="367389"/>
          </a:xfrm>
          <a:prstGeom prst="rect">
            <a:avLst/>
          </a:prstGeom>
        </p:spPr>
      </p:pic>
      <p:pic>
        <p:nvPicPr>
          <p:cNvPr id="13" name="Picture 12"/>
          <p:cNvPicPr>
            <a:picLocks noChangeAspect="1"/>
          </p:cNvPicPr>
          <p:nvPr/>
        </p:nvPicPr>
        <p:blipFill>
          <a:blip r:embed="rId8"/>
          <a:stretch>
            <a:fillRect/>
          </a:stretch>
        </p:blipFill>
        <p:spPr>
          <a:xfrm>
            <a:off x="230158" y="5329789"/>
            <a:ext cx="1812104" cy="430599"/>
          </a:xfrm>
          <a:prstGeom prst="rect">
            <a:avLst/>
          </a:prstGeom>
          <a:ln>
            <a:solidFill>
              <a:srgbClr val="FF0000"/>
            </a:solidFill>
          </a:ln>
        </p:spPr>
      </p:pic>
      <p:pic>
        <p:nvPicPr>
          <p:cNvPr id="14" name="Picture 13"/>
          <p:cNvPicPr>
            <a:picLocks noChangeAspect="1"/>
          </p:cNvPicPr>
          <p:nvPr/>
        </p:nvPicPr>
        <p:blipFill>
          <a:blip r:embed="rId9"/>
          <a:stretch>
            <a:fillRect/>
          </a:stretch>
        </p:blipFill>
        <p:spPr>
          <a:xfrm>
            <a:off x="230158" y="5807687"/>
            <a:ext cx="1798292" cy="727090"/>
          </a:xfrm>
          <a:prstGeom prst="rect">
            <a:avLst/>
          </a:prstGeom>
          <a:ln>
            <a:solidFill>
              <a:srgbClr val="FF0000"/>
            </a:solidFill>
          </a:ln>
        </p:spPr>
      </p:pic>
      <p:sp>
        <p:nvSpPr>
          <p:cNvPr id="16" name="TextBox 15"/>
          <p:cNvSpPr txBox="1"/>
          <p:nvPr/>
        </p:nvSpPr>
        <p:spPr>
          <a:xfrm>
            <a:off x="2231454" y="5348674"/>
            <a:ext cx="6644145" cy="1200329"/>
          </a:xfrm>
          <a:prstGeom prst="rect">
            <a:avLst/>
          </a:prstGeom>
          <a:noFill/>
          <a:ln>
            <a:solidFill>
              <a:srgbClr val="1C31FC"/>
            </a:solidFill>
          </a:ln>
        </p:spPr>
        <p:txBody>
          <a:bodyPr wrap="square" rtlCol="0">
            <a:spAutoFit/>
          </a:bodyPr>
          <a:lstStyle/>
          <a:p>
            <a:pPr algn="just"/>
            <a:r>
              <a:rPr lang="en-US" sz="2400" b="1" dirty="0" smtClean="0">
                <a:solidFill>
                  <a:srgbClr val="C00000"/>
                </a:solidFill>
              </a:rPr>
              <a:t>Proceeding in a similar manner, one can obtain the void ratios at the end of the consolidation for all load increments. See Example 11.2.</a:t>
            </a:r>
            <a:endParaRPr lang="en-US" sz="2400" b="1" dirty="0">
              <a:solidFill>
                <a:srgbClr val="C00000"/>
              </a:solidFill>
            </a:endParaRPr>
          </a:p>
        </p:txBody>
      </p:sp>
      <p:sp>
        <p:nvSpPr>
          <p:cNvPr id="15" name="TextBox 14"/>
          <p:cNvSpPr txBox="1"/>
          <p:nvPr/>
        </p:nvSpPr>
        <p:spPr>
          <a:xfrm>
            <a:off x="5671492" y="2611349"/>
            <a:ext cx="364202" cy="523220"/>
          </a:xfrm>
          <a:prstGeom prst="rect">
            <a:avLst/>
          </a:prstGeom>
          <a:solidFill>
            <a:schemeClr val="bg1"/>
          </a:solidFill>
        </p:spPr>
        <p:txBody>
          <a:bodyPr wrap="none" rtlCol="0">
            <a:spAutoFit/>
          </a:bodyPr>
          <a:lstStyle/>
          <a:p>
            <a:r>
              <a:rPr lang="en-US" sz="2800" b="1" dirty="0" smtClean="0">
                <a:solidFill>
                  <a:srgbClr val="FF0000"/>
                </a:solidFill>
              </a:rPr>
              <a:t>=</a:t>
            </a:r>
            <a:endParaRPr lang="en-US" sz="2800" b="1" dirty="0">
              <a:solidFill>
                <a:srgbClr val="FF0000"/>
              </a:solidFill>
            </a:endParaRPr>
          </a:p>
        </p:txBody>
      </p:sp>
      <p:cxnSp>
        <p:nvCxnSpPr>
          <p:cNvPr id="3" name="Straight Connector 2"/>
          <p:cNvCxnSpPr/>
          <p:nvPr/>
        </p:nvCxnSpPr>
        <p:spPr>
          <a:xfrm>
            <a:off x="135562" y="4034455"/>
            <a:ext cx="2670697" cy="32661"/>
          </a:xfrm>
          <a:prstGeom prst="line">
            <a:avLst/>
          </a:prstGeom>
          <a:ln w="38100">
            <a:solidFill>
              <a:srgbClr val="FF0000"/>
            </a:solidFill>
            <a:prstDash val="lgDashDot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2822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64" y="573504"/>
            <a:ext cx="2773088" cy="675022"/>
          </a:xfrm>
        </p:spPr>
        <p:txBody>
          <a:bodyPr>
            <a:noAutofit/>
          </a:bodyPr>
          <a:lstStyle/>
          <a:p>
            <a:r>
              <a:rPr lang="en-US" sz="2800" b="1" u="sng" dirty="0" smtClean="0">
                <a:solidFill>
                  <a:srgbClr val="A50021"/>
                </a:solidFill>
                <a:latin typeface="+mn-lt"/>
              </a:rPr>
              <a:t>Data reduction</a:t>
            </a:r>
            <a:endParaRPr lang="en-US" sz="2800" b="1" u="sng" dirty="0">
              <a:solidFill>
                <a:srgbClr val="A50021"/>
              </a:solidFill>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4201211198"/>
              </p:ext>
            </p:extLst>
          </p:nvPr>
        </p:nvGraphicFramePr>
        <p:xfrm>
          <a:off x="719572" y="1574017"/>
          <a:ext cx="7787207" cy="3469640"/>
        </p:xfrm>
        <a:graphic>
          <a:graphicData uri="http://schemas.openxmlformats.org/drawingml/2006/table">
            <a:tbl>
              <a:tblPr firstRow="1" bandRow="1">
                <a:tableStyleId>{5C22544A-7EE6-4342-B048-85BDC9FD1C3A}</a:tableStyleId>
              </a:tblPr>
              <a:tblGrid>
                <a:gridCol w="1030635"/>
                <a:gridCol w="1689143"/>
                <a:gridCol w="1689143"/>
                <a:gridCol w="1689143"/>
                <a:gridCol w="1689143"/>
              </a:tblGrid>
              <a:tr h="370840">
                <a:tc>
                  <a:txBody>
                    <a:bodyPr/>
                    <a:lstStyle/>
                    <a:p>
                      <a:pPr algn="ctr"/>
                      <a:r>
                        <a:rPr lang="en-US" dirty="0" smtClean="0"/>
                        <a:t>Load (</a:t>
                      </a:r>
                      <a:r>
                        <a:rPr lang="en-US" dirty="0" err="1" smtClean="0"/>
                        <a:t>kPa</a:t>
                      </a:r>
                      <a:r>
                        <a:rPr lang="en-US" dirty="0" smtClean="0"/>
                        <a:t>)</a:t>
                      </a:r>
                      <a:endParaRPr lang="en-US" dirty="0"/>
                    </a:p>
                  </a:txBody>
                  <a:tcPr/>
                </a:tc>
                <a:tc>
                  <a:txBody>
                    <a:bodyPr/>
                    <a:lstStyle/>
                    <a:p>
                      <a:pPr algn="ctr"/>
                      <a:r>
                        <a:rPr lang="en-US" dirty="0" smtClean="0"/>
                        <a:t>Dial Reading</a:t>
                      </a:r>
                    </a:p>
                    <a:p>
                      <a:pPr algn="ctr"/>
                      <a:r>
                        <a:rPr lang="en-US" dirty="0" smtClean="0"/>
                        <a:t>(mm)</a:t>
                      </a:r>
                      <a:endParaRPr lang="en-US" dirty="0"/>
                    </a:p>
                  </a:txBody>
                  <a:tcPr/>
                </a:tc>
                <a:tc>
                  <a:txBody>
                    <a:bodyPr/>
                    <a:lstStyle/>
                    <a:p>
                      <a:pPr algn="ctr"/>
                      <a:r>
                        <a:rPr lang="en-US" dirty="0" smtClean="0">
                          <a:latin typeface="Symbol" pitchFamily="18" charset="2"/>
                        </a:rPr>
                        <a:t>D</a:t>
                      </a:r>
                      <a:r>
                        <a:rPr lang="en-US" dirty="0" smtClean="0"/>
                        <a:t>H</a:t>
                      </a:r>
                    </a:p>
                    <a:p>
                      <a:pPr algn="ctr"/>
                      <a:r>
                        <a:rPr lang="en-US" dirty="0" smtClean="0"/>
                        <a:t>(mm)</a:t>
                      </a:r>
                      <a:endParaRPr lang="en-US" dirty="0"/>
                    </a:p>
                  </a:txBody>
                  <a:tcPr/>
                </a:tc>
                <a:tc>
                  <a:txBody>
                    <a:bodyPr/>
                    <a:lstStyle/>
                    <a:p>
                      <a:pPr algn="ctr"/>
                      <a:r>
                        <a:rPr lang="en-US" dirty="0" smtClean="0">
                          <a:latin typeface="Symbol" pitchFamily="18" charset="2"/>
                        </a:rPr>
                        <a:t>D</a:t>
                      </a:r>
                      <a:r>
                        <a:rPr lang="en-US" dirty="0" smtClean="0"/>
                        <a:t>e</a:t>
                      </a:r>
                      <a:endParaRPr lang="en-US" dirty="0"/>
                    </a:p>
                  </a:txBody>
                  <a:tcPr/>
                </a:tc>
                <a:tc>
                  <a:txBody>
                    <a:bodyPr/>
                    <a:lstStyle/>
                    <a:p>
                      <a:pPr algn="ctr"/>
                      <a:r>
                        <a:rPr lang="en-US" dirty="0" smtClean="0"/>
                        <a:t>e</a:t>
                      </a:r>
                      <a:endParaRPr lang="en-US" dirty="0"/>
                    </a:p>
                  </a:txBody>
                  <a:tcPr/>
                </a:tc>
              </a:tr>
              <a:tr h="370840">
                <a:tc>
                  <a:txBody>
                    <a:bodyPr/>
                    <a:lstStyle/>
                    <a:p>
                      <a:pPr algn="ctr"/>
                      <a:r>
                        <a:rPr lang="en-US" dirty="0" smtClean="0"/>
                        <a:t>0</a:t>
                      </a:r>
                      <a:endParaRPr lang="en-US" dirty="0"/>
                    </a:p>
                  </a:txBody>
                  <a:tcPr/>
                </a:tc>
                <a:tc>
                  <a:txBody>
                    <a:bodyPr/>
                    <a:lstStyle/>
                    <a:p>
                      <a:pPr marL="0" algn="ctr" defTabSz="914400" rtl="0" eaLnBrk="1" fontAlgn="b" latinLnBrk="0" hangingPunct="1"/>
                      <a:r>
                        <a:rPr lang="en-US" sz="1800" kern="1200" dirty="0" smtClean="0">
                          <a:solidFill>
                            <a:schemeClr val="dk1"/>
                          </a:solidFill>
                          <a:latin typeface="+mn-lt"/>
                          <a:ea typeface="+mn-ea"/>
                          <a:cs typeface="+mn-cs"/>
                        </a:rPr>
                        <a:t>0</a:t>
                      </a:r>
                      <a:endParaRPr lang="en-US" sz="1800" kern="1200" dirty="0">
                        <a:solidFill>
                          <a:schemeClr val="dk1"/>
                        </a:solidFill>
                        <a:latin typeface="+mn-lt"/>
                        <a:ea typeface="+mn-ea"/>
                        <a:cs typeface="+mn-cs"/>
                      </a:endParaRPr>
                    </a:p>
                  </a:txBody>
                  <a:tcPr marL="0" marR="0" marT="0" marB="0" anchor="b"/>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r>
                        <a:rPr lang="en-US" dirty="0" smtClean="0"/>
                        <a:t>25</a:t>
                      </a:r>
                    </a:p>
                  </a:txBody>
                  <a:tcPr/>
                </a:tc>
                <a:tc>
                  <a:txBody>
                    <a:bodyPr/>
                    <a:lstStyle/>
                    <a:p>
                      <a:pPr marL="0" algn="ctr" defTabSz="914400" rtl="0" eaLnBrk="1" fontAlgn="b" latinLnBrk="0" hangingPunct="1"/>
                      <a:r>
                        <a:rPr lang="en-US" sz="1800" kern="1200" dirty="0">
                          <a:solidFill>
                            <a:schemeClr val="dk1"/>
                          </a:solidFill>
                          <a:latin typeface="+mn-lt"/>
                          <a:ea typeface="+mn-ea"/>
                          <a:cs typeface="+mn-cs"/>
                        </a:rPr>
                        <a:t>0.71882</a:t>
                      </a:r>
                    </a:p>
                  </a:txBody>
                  <a:tcPr marL="0" marR="0" marT="0" marB="0" anchor="b"/>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r>
                        <a:rPr lang="en-US" dirty="0" smtClean="0"/>
                        <a:t>50</a:t>
                      </a:r>
                    </a:p>
                  </a:txBody>
                  <a:tcPr/>
                </a:tc>
                <a:tc>
                  <a:txBody>
                    <a:bodyPr/>
                    <a:lstStyle/>
                    <a:p>
                      <a:pPr marL="0" algn="ctr" defTabSz="914400" rtl="0" eaLnBrk="1" fontAlgn="b" latinLnBrk="0" hangingPunct="1"/>
                      <a:r>
                        <a:rPr lang="en-US" sz="1800" kern="1200" dirty="0">
                          <a:solidFill>
                            <a:schemeClr val="dk1"/>
                          </a:solidFill>
                          <a:latin typeface="+mn-lt"/>
                          <a:ea typeface="+mn-ea"/>
                          <a:cs typeface="+mn-cs"/>
                        </a:rPr>
                        <a:t>0.90424</a:t>
                      </a:r>
                    </a:p>
                  </a:txBody>
                  <a:tcPr marL="0" marR="0" marT="0" marB="0" anchor="b"/>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r>
                        <a:rPr lang="en-US" dirty="0" smtClean="0"/>
                        <a:t>100</a:t>
                      </a:r>
                    </a:p>
                  </a:txBody>
                  <a:tcPr/>
                </a:tc>
                <a:tc>
                  <a:txBody>
                    <a:bodyPr/>
                    <a:lstStyle/>
                    <a:p>
                      <a:pPr marL="0" algn="ctr" defTabSz="914400" rtl="0" eaLnBrk="1" fontAlgn="b" latinLnBrk="0" hangingPunct="1"/>
                      <a:r>
                        <a:rPr lang="en-US" sz="1800" kern="1200" dirty="0">
                          <a:solidFill>
                            <a:schemeClr val="dk1"/>
                          </a:solidFill>
                          <a:latin typeface="+mn-lt"/>
                          <a:ea typeface="+mn-ea"/>
                          <a:cs typeface="+mn-cs"/>
                        </a:rPr>
                        <a:t>1.62052</a:t>
                      </a:r>
                    </a:p>
                  </a:txBody>
                  <a:tcPr marL="0" marR="0" marT="0" marB="0" anchor="b"/>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r>
                        <a:rPr lang="en-US" dirty="0" smtClean="0"/>
                        <a:t>200</a:t>
                      </a:r>
                    </a:p>
                  </a:txBody>
                  <a:tcPr/>
                </a:tc>
                <a:tc>
                  <a:txBody>
                    <a:bodyPr/>
                    <a:lstStyle/>
                    <a:p>
                      <a:pPr marL="0" algn="ctr" defTabSz="914400" rtl="0" eaLnBrk="1" fontAlgn="b" latinLnBrk="0" hangingPunct="1"/>
                      <a:r>
                        <a:rPr lang="en-US" sz="1800" kern="1200" dirty="0">
                          <a:solidFill>
                            <a:schemeClr val="dk1"/>
                          </a:solidFill>
                          <a:latin typeface="+mn-lt"/>
                          <a:ea typeface="+mn-ea"/>
                          <a:cs typeface="+mn-cs"/>
                        </a:rPr>
                        <a:t>2.68986</a:t>
                      </a:r>
                    </a:p>
                  </a:txBody>
                  <a:tcPr marL="0" marR="0" marT="0" marB="0" anchor="b"/>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r>
                        <a:rPr lang="en-US" dirty="0" smtClean="0"/>
                        <a:t>400</a:t>
                      </a:r>
                    </a:p>
                  </a:txBody>
                  <a:tcPr/>
                </a:tc>
                <a:tc>
                  <a:txBody>
                    <a:bodyPr/>
                    <a:lstStyle/>
                    <a:p>
                      <a:pPr marL="0" algn="ctr" defTabSz="914400" rtl="0" eaLnBrk="1" fontAlgn="b" latinLnBrk="0" hangingPunct="1"/>
                      <a:r>
                        <a:rPr lang="en-US" sz="1800" kern="1200" dirty="0">
                          <a:solidFill>
                            <a:schemeClr val="dk1"/>
                          </a:solidFill>
                          <a:latin typeface="+mn-lt"/>
                          <a:ea typeface="+mn-ea"/>
                          <a:cs typeface="+mn-cs"/>
                        </a:rPr>
                        <a:t>3.84556</a:t>
                      </a:r>
                    </a:p>
                  </a:txBody>
                  <a:tcPr marL="0" marR="0" marT="0" marB="0" anchor="b"/>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r>
                        <a:rPr lang="en-US" dirty="0" smtClean="0"/>
                        <a:t>800</a:t>
                      </a:r>
                    </a:p>
                  </a:txBody>
                  <a:tcPr/>
                </a:tc>
                <a:tc>
                  <a:txBody>
                    <a:bodyPr/>
                    <a:lstStyle/>
                    <a:p>
                      <a:pPr algn="ctr" fontAlgn="b"/>
                      <a:r>
                        <a:rPr lang="en-US" sz="1800" b="0" i="0" u="none" strike="noStrike" dirty="0" smtClean="0">
                          <a:solidFill>
                            <a:srgbClr val="000000"/>
                          </a:solidFill>
                          <a:latin typeface="Calibri"/>
                        </a:rPr>
                        <a:t>………..</a:t>
                      </a:r>
                      <a:endParaRPr lang="en-US" sz="1800" b="0" i="0" u="none" strike="noStrike" dirty="0">
                        <a:solidFill>
                          <a:srgbClr val="000000"/>
                        </a:solidFill>
                        <a:latin typeface="Calibri"/>
                      </a:endParaRPr>
                    </a:p>
                  </a:txBody>
                  <a:tcPr marL="0" marR="0" marT="0" marB="0" anchor="b"/>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r>
                        <a:rPr lang="en-US" dirty="0" smtClean="0"/>
                        <a:t>1600</a:t>
                      </a:r>
                    </a:p>
                  </a:txBody>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mn-lt"/>
                        </a:rPr>
                        <a:t>………..</a:t>
                      </a:r>
                    </a:p>
                  </a:txBody>
                  <a:tcPr marL="0" marR="0" marT="0" marB="0" anchor="b"/>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spTree>
    <p:extLst>
      <p:ext uri="{BB962C8B-B14F-4D97-AF65-F5344CB8AC3E}">
        <p14:creationId xmlns:p14="http://schemas.microsoft.com/office/powerpoint/2010/main" val="8823925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02769" y="585033"/>
            <a:ext cx="1905000" cy="685800"/>
          </a:xfrm>
          <a:solidFill>
            <a:srgbClr val="FFFF00"/>
          </a:solidFill>
        </p:spPr>
        <p:txBody>
          <a:bodyPr>
            <a:normAutofit/>
          </a:bodyPr>
          <a:lstStyle/>
          <a:p>
            <a:r>
              <a:rPr lang="en-US" sz="2400" b="1" u="sng" dirty="0">
                <a:solidFill>
                  <a:srgbClr val="0000FF"/>
                </a:solidFill>
              </a:rPr>
              <a:t>e – </a:t>
            </a:r>
            <a:r>
              <a:rPr lang="en-US" sz="2400" b="1" u="sng" dirty="0" smtClean="0">
                <a:solidFill>
                  <a:srgbClr val="0000FF"/>
                </a:solidFill>
                <a:sym typeface="Symbol" pitchFamily="18" charset="2"/>
              </a:rPr>
              <a:t></a:t>
            </a:r>
            <a:r>
              <a:rPr lang="en-US" sz="2400" b="1" u="sng" dirty="0" smtClean="0">
                <a:solidFill>
                  <a:srgbClr val="0000FF"/>
                </a:solidFill>
                <a:latin typeface="Blazing"/>
                <a:sym typeface="Symbol" pitchFamily="18" charset="2"/>
              </a:rPr>
              <a:t>’ </a:t>
            </a:r>
            <a:r>
              <a:rPr lang="en-US" sz="2400" b="1" u="sng" dirty="0">
                <a:solidFill>
                  <a:srgbClr val="0000FF"/>
                </a:solidFill>
                <a:sym typeface="Symbol" pitchFamily="18" charset="2"/>
              </a:rPr>
              <a:t>plot</a:t>
            </a:r>
            <a:endParaRPr lang="en-AU" sz="2400" b="1" u="sng" dirty="0">
              <a:solidFill>
                <a:srgbClr val="0000FF"/>
              </a:solidFill>
            </a:endParaRPr>
          </a:p>
        </p:txBody>
      </p:sp>
      <p:grpSp>
        <p:nvGrpSpPr>
          <p:cNvPr id="2" name="Group 3"/>
          <p:cNvGrpSpPr>
            <a:grpSpLocks/>
          </p:cNvGrpSpPr>
          <p:nvPr/>
        </p:nvGrpSpPr>
        <p:grpSpPr bwMode="auto">
          <a:xfrm>
            <a:off x="3045542" y="634205"/>
            <a:ext cx="5287305" cy="3789196"/>
            <a:chOff x="1296" y="1728"/>
            <a:chExt cx="3792" cy="2393"/>
          </a:xfrm>
        </p:grpSpPr>
        <p:sp>
          <p:nvSpPr>
            <p:cNvPr id="86020" name="Line 4"/>
            <p:cNvSpPr>
              <a:spLocks noChangeShapeType="1"/>
            </p:cNvSpPr>
            <p:nvPr/>
          </p:nvSpPr>
          <p:spPr bwMode="auto">
            <a:xfrm>
              <a:off x="1536" y="3888"/>
              <a:ext cx="2976"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86021" name="Line 5"/>
            <p:cNvSpPr>
              <a:spLocks noChangeShapeType="1"/>
            </p:cNvSpPr>
            <p:nvPr/>
          </p:nvSpPr>
          <p:spPr bwMode="auto">
            <a:xfrm flipV="1">
              <a:off x="1536" y="1728"/>
              <a:ext cx="0" cy="2160"/>
            </a:xfrm>
            <a:prstGeom prst="line">
              <a:avLst/>
            </a:prstGeom>
            <a:noFill/>
            <a:ln w="9525">
              <a:solidFill>
                <a:schemeClr val="tx1"/>
              </a:solidFill>
              <a:miter lim="800000"/>
              <a:headEnd/>
              <a:tailEnd type="triangle" w="med" len="med"/>
            </a:ln>
            <a:effectLst/>
          </p:spPr>
          <p:txBody>
            <a:bodyPr wrap="none"/>
            <a:lstStyle/>
            <a:p>
              <a:endParaRPr lang="en-US"/>
            </a:p>
          </p:txBody>
        </p:sp>
        <p:sp>
          <p:nvSpPr>
            <p:cNvPr id="86022" name="Text Box 6"/>
            <p:cNvSpPr txBox="1">
              <a:spLocks noChangeArrowheads="1"/>
            </p:cNvSpPr>
            <p:nvPr/>
          </p:nvSpPr>
          <p:spPr bwMode="auto">
            <a:xfrm>
              <a:off x="4224" y="3888"/>
              <a:ext cx="864" cy="233"/>
            </a:xfrm>
            <a:prstGeom prst="rect">
              <a:avLst/>
            </a:prstGeom>
            <a:noFill/>
            <a:ln w="9525">
              <a:noFill/>
              <a:miter lim="800000"/>
              <a:headEnd/>
              <a:tailEnd/>
            </a:ln>
            <a:effectLst/>
          </p:spPr>
          <p:txBody>
            <a:bodyPr>
              <a:spAutoFit/>
            </a:bodyPr>
            <a:lstStyle/>
            <a:p>
              <a:pPr>
                <a:spcBef>
                  <a:spcPct val="50000"/>
                </a:spcBef>
              </a:pPr>
              <a:r>
                <a:rPr lang="en-US" sz="1800" b="1" dirty="0" smtClean="0">
                  <a:sym typeface="Symbol" pitchFamily="18" charset="2"/>
                </a:rPr>
                <a:t>’</a:t>
              </a:r>
              <a:endParaRPr lang="en-AU" sz="1800" b="1" dirty="0"/>
            </a:p>
          </p:txBody>
        </p:sp>
        <p:sp>
          <p:nvSpPr>
            <p:cNvPr id="86023" name="Text Box 7"/>
            <p:cNvSpPr txBox="1">
              <a:spLocks noChangeArrowheads="1"/>
            </p:cNvSpPr>
            <p:nvPr/>
          </p:nvSpPr>
          <p:spPr bwMode="auto">
            <a:xfrm rot="16200000">
              <a:off x="980" y="2188"/>
              <a:ext cx="864" cy="231"/>
            </a:xfrm>
            <a:prstGeom prst="rect">
              <a:avLst/>
            </a:prstGeom>
            <a:noFill/>
            <a:ln w="9525">
              <a:noFill/>
              <a:miter lim="800000"/>
              <a:headEnd/>
              <a:tailEnd/>
            </a:ln>
            <a:effectLst/>
          </p:spPr>
          <p:txBody>
            <a:bodyPr>
              <a:spAutoFit/>
            </a:bodyPr>
            <a:lstStyle/>
            <a:p>
              <a:pPr>
                <a:spcBef>
                  <a:spcPct val="50000"/>
                </a:spcBef>
              </a:pPr>
              <a:r>
                <a:rPr lang="en-US" sz="1800" b="1" dirty="0"/>
                <a:t>void ratio</a:t>
              </a:r>
              <a:endParaRPr lang="en-AU" sz="1800" b="1" dirty="0"/>
            </a:p>
          </p:txBody>
        </p:sp>
      </p:grpSp>
      <p:sp>
        <p:nvSpPr>
          <p:cNvPr id="86026" name="Text Box 10"/>
          <p:cNvSpPr txBox="1">
            <a:spLocks noChangeArrowheads="1"/>
          </p:cNvSpPr>
          <p:nvPr/>
        </p:nvSpPr>
        <p:spPr bwMode="auto">
          <a:xfrm>
            <a:off x="5064841" y="879271"/>
            <a:ext cx="3448537" cy="861774"/>
          </a:xfrm>
          <a:prstGeom prst="rect">
            <a:avLst/>
          </a:prstGeom>
          <a:noFill/>
          <a:ln w="9525">
            <a:noFill/>
            <a:miter lim="800000"/>
            <a:headEnd/>
            <a:tailEnd/>
          </a:ln>
          <a:effectLst/>
        </p:spPr>
        <p:txBody>
          <a:bodyPr wrap="square">
            <a:spAutoFit/>
          </a:bodyPr>
          <a:lstStyle/>
          <a:p>
            <a:pPr>
              <a:spcBef>
                <a:spcPct val="50000"/>
              </a:spcBef>
            </a:pPr>
            <a:r>
              <a:rPr lang="en-US" sz="2000" b="1" u="sng" dirty="0">
                <a:solidFill>
                  <a:srgbClr val="1C31FC"/>
                </a:solidFill>
              </a:rPr>
              <a:t>loading</a:t>
            </a:r>
          </a:p>
          <a:p>
            <a:pPr>
              <a:spcBef>
                <a:spcPct val="50000"/>
              </a:spcBef>
            </a:pPr>
            <a:r>
              <a:rPr lang="en-AU" sz="2000" b="1" dirty="0" smtClean="0">
                <a:solidFill>
                  <a:srgbClr val="1C31FC"/>
                </a:solidFill>
                <a:sym typeface="Symbol" pitchFamily="18" charset="2"/>
              </a:rPr>
              <a:t></a:t>
            </a:r>
            <a:r>
              <a:rPr lang="en-US" sz="2000" b="1" dirty="0" smtClean="0">
                <a:solidFill>
                  <a:srgbClr val="1C31FC"/>
                </a:solidFill>
                <a:latin typeface="Blazing" panose="00000400000000000000" pitchFamily="2" charset="0"/>
                <a:sym typeface="Symbol" pitchFamily="18" charset="2"/>
              </a:rPr>
              <a:t>’</a:t>
            </a:r>
            <a:r>
              <a:rPr lang="en-US" sz="2000" b="1" dirty="0" smtClean="0">
                <a:solidFill>
                  <a:srgbClr val="1C31FC"/>
                </a:solidFill>
                <a:sym typeface="Symbol" pitchFamily="18" charset="2"/>
              </a:rPr>
              <a:t>  increases &amp; e </a:t>
            </a:r>
            <a:r>
              <a:rPr lang="en-US" sz="2000" b="1" dirty="0">
                <a:solidFill>
                  <a:srgbClr val="1C31FC"/>
                </a:solidFill>
                <a:sym typeface="Symbol" pitchFamily="18" charset="2"/>
              </a:rPr>
              <a:t>decreases</a:t>
            </a:r>
            <a:endParaRPr lang="en-AU" sz="2000" b="1" dirty="0">
              <a:solidFill>
                <a:srgbClr val="1C31FC"/>
              </a:solidFill>
            </a:endParaRPr>
          </a:p>
        </p:txBody>
      </p:sp>
      <p:sp>
        <p:nvSpPr>
          <p:cNvPr id="86027" name="Text Box 11"/>
          <p:cNvSpPr txBox="1">
            <a:spLocks noChangeArrowheads="1"/>
          </p:cNvSpPr>
          <p:nvPr/>
        </p:nvSpPr>
        <p:spPr bwMode="auto">
          <a:xfrm>
            <a:off x="3731342" y="2715054"/>
            <a:ext cx="2667000" cy="1311275"/>
          </a:xfrm>
          <a:prstGeom prst="rect">
            <a:avLst/>
          </a:prstGeom>
          <a:noFill/>
          <a:ln w="9525">
            <a:noFill/>
            <a:miter lim="800000"/>
            <a:headEnd/>
            <a:tailEnd/>
          </a:ln>
          <a:effectLst/>
        </p:spPr>
        <p:txBody>
          <a:bodyPr>
            <a:spAutoFit/>
          </a:bodyPr>
          <a:lstStyle/>
          <a:p>
            <a:pPr>
              <a:spcBef>
                <a:spcPct val="50000"/>
              </a:spcBef>
            </a:pPr>
            <a:r>
              <a:rPr lang="en-US" sz="2000" b="1" u="sng" dirty="0">
                <a:solidFill>
                  <a:srgbClr val="009900"/>
                </a:solidFill>
              </a:rPr>
              <a:t>unloading</a:t>
            </a:r>
          </a:p>
          <a:p>
            <a:pPr>
              <a:spcBef>
                <a:spcPct val="50000"/>
              </a:spcBef>
            </a:pPr>
            <a:r>
              <a:rPr lang="en-AU" sz="2000" b="1" dirty="0" smtClean="0">
                <a:solidFill>
                  <a:srgbClr val="009900"/>
                </a:solidFill>
                <a:sym typeface="Symbol" pitchFamily="18" charset="2"/>
              </a:rPr>
              <a:t></a:t>
            </a:r>
            <a:r>
              <a:rPr lang="en-US" sz="2000" b="1" dirty="0" smtClean="0">
                <a:solidFill>
                  <a:srgbClr val="009900"/>
                </a:solidFill>
                <a:latin typeface="Blazing" panose="00000400000000000000" pitchFamily="2" charset="0"/>
                <a:sym typeface="Symbol" pitchFamily="18" charset="2"/>
              </a:rPr>
              <a:t>’</a:t>
            </a:r>
            <a:r>
              <a:rPr lang="en-US" sz="2000" b="1" dirty="0" smtClean="0">
                <a:solidFill>
                  <a:srgbClr val="009900"/>
                </a:solidFill>
                <a:sym typeface="Symbol" pitchFamily="18" charset="2"/>
              </a:rPr>
              <a:t> </a:t>
            </a:r>
            <a:r>
              <a:rPr lang="en-US" sz="2000" b="1" dirty="0">
                <a:solidFill>
                  <a:srgbClr val="009900"/>
                </a:solidFill>
                <a:sym typeface="Symbol" pitchFamily="18" charset="2"/>
              </a:rPr>
              <a:t>decreases &amp;</a:t>
            </a:r>
          </a:p>
          <a:p>
            <a:pPr>
              <a:spcBef>
                <a:spcPct val="50000"/>
              </a:spcBef>
            </a:pPr>
            <a:r>
              <a:rPr lang="en-US" sz="2000" b="1" dirty="0">
                <a:solidFill>
                  <a:srgbClr val="009900"/>
                </a:solidFill>
                <a:sym typeface="Symbol" pitchFamily="18" charset="2"/>
              </a:rPr>
              <a:t>e increases (swelling)</a:t>
            </a:r>
            <a:endParaRPr lang="en-AU" sz="2000" b="1" dirty="0">
              <a:solidFill>
                <a:srgbClr val="009900"/>
              </a:solidFill>
            </a:endParaRPr>
          </a:p>
        </p:txBody>
      </p:sp>
      <p:sp>
        <p:nvSpPr>
          <p:cNvPr id="86030" name="Freeform 14"/>
          <p:cNvSpPr>
            <a:spLocks/>
          </p:cNvSpPr>
          <p:nvPr/>
        </p:nvSpPr>
        <p:spPr bwMode="auto">
          <a:xfrm>
            <a:off x="4006645" y="1158929"/>
            <a:ext cx="3234821" cy="1811598"/>
          </a:xfrm>
          <a:custGeom>
            <a:avLst/>
            <a:gdLst/>
            <a:ahLst/>
            <a:cxnLst>
              <a:cxn ang="0">
                <a:pos x="0" y="0"/>
              </a:cxn>
              <a:cxn ang="0">
                <a:pos x="288" y="384"/>
              </a:cxn>
              <a:cxn ang="0">
                <a:pos x="720" y="720"/>
              </a:cxn>
              <a:cxn ang="0">
                <a:pos x="1248" y="1008"/>
              </a:cxn>
              <a:cxn ang="0">
                <a:pos x="1680" y="1200"/>
              </a:cxn>
              <a:cxn ang="0">
                <a:pos x="2208" y="1440"/>
              </a:cxn>
            </a:cxnLst>
            <a:rect l="0" t="0" r="r" b="b"/>
            <a:pathLst>
              <a:path w="2208" h="1440">
                <a:moveTo>
                  <a:pt x="0" y="0"/>
                </a:moveTo>
                <a:lnTo>
                  <a:pt x="288" y="384"/>
                </a:lnTo>
                <a:lnTo>
                  <a:pt x="720" y="720"/>
                </a:lnTo>
                <a:lnTo>
                  <a:pt x="1248" y="1008"/>
                </a:lnTo>
                <a:lnTo>
                  <a:pt x="1680" y="1200"/>
                </a:lnTo>
                <a:lnTo>
                  <a:pt x="2208" y="1440"/>
                </a:lnTo>
              </a:path>
            </a:pathLst>
          </a:custGeom>
          <a:noFill/>
          <a:ln w="28575" cap="flat" cmpd="sng">
            <a:solidFill>
              <a:schemeClr val="tx2"/>
            </a:solidFill>
            <a:prstDash val="solid"/>
            <a:miter lim="800000"/>
            <a:headEnd type="none" w="med" len="med"/>
            <a:tailEnd type="none" w="med" len="med"/>
          </a:ln>
          <a:effectLst/>
        </p:spPr>
        <p:txBody>
          <a:bodyPr wrap="none"/>
          <a:lstStyle/>
          <a:p>
            <a:endParaRPr lang="en-US" dirty="0"/>
          </a:p>
        </p:txBody>
      </p:sp>
      <p:sp>
        <p:nvSpPr>
          <p:cNvPr id="86031" name="Freeform 15"/>
          <p:cNvSpPr>
            <a:spLocks/>
          </p:cNvSpPr>
          <p:nvPr/>
        </p:nvSpPr>
        <p:spPr bwMode="auto">
          <a:xfrm>
            <a:off x="4159045" y="2487433"/>
            <a:ext cx="3094177" cy="483093"/>
          </a:xfrm>
          <a:custGeom>
            <a:avLst/>
            <a:gdLst/>
            <a:ahLst/>
            <a:cxnLst>
              <a:cxn ang="0">
                <a:pos x="2112" y="384"/>
              </a:cxn>
              <a:cxn ang="0">
                <a:pos x="1296" y="288"/>
              </a:cxn>
              <a:cxn ang="0">
                <a:pos x="0" y="0"/>
              </a:cxn>
            </a:cxnLst>
            <a:rect l="0" t="0" r="r" b="b"/>
            <a:pathLst>
              <a:path w="2112" h="384">
                <a:moveTo>
                  <a:pt x="2112" y="384"/>
                </a:moveTo>
                <a:cubicBezTo>
                  <a:pt x="1880" y="368"/>
                  <a:pt x="1648" y="352"/>
                  <a:pt x="1296" y="288"/>
                </a:cubicBezTo>
                <a:cubicBezTo>
                  <a:pt x="944" y="224"/>
                  <a:pt x="216" y="40"/>
                  <a:pt x="0" y="0"/>
                </a:cubicBezTo>
              </a:path>
            </a:pathLst>
          </a:custGeom>
          <a:noFill/>
          <a:ln w="28575" cap="flat" cmpd="sng">
            <a:solidFill>
              <a:schemeClr val="tx2"/>
            </a:solidFill>
            <a:prstDash val="solid"/>
            <a:miter lim="800000"/>
            <a:headEnd type="none" w="med" len="med"/>
            <a:tailEnd type="none" w="med" len="med"/>
          </a:ln>
          <a:effectLst/>
        </p:spPr>
        <p:txBody>
          <a:bodyPr wrap="none"/>
          <a:lstStyle/>
          <a:p>
            <a:endParaRPr lang="en-US"/>
          </a:p>
        </p:txBody>
      </p:sp>
      <p:sp>
        <p:nvSpPr>
          <p:cNvPr id="3" name="TextBox 2"/>
          <p:cNvSpPr txBox="1"/>
          <p:nvPr/>
        </p:nvSpPr>
        <p:spPr>
          <a:xfrm>
            <a:off x="170690" y="4279808"/>
            <a:ext cx="8547641" cy="1107996"/>
          </a:xfrm>
          <a:prstGeom prst="rect">
            <a:avLst/>
          </a:prstGeom>
          <a:noFill/>
        </p:spPr>
        <p:txBody>
          <a:bodyPr wrap="square" rtlCol="0">
            <a:spAutoFit/>
          </a:bodyPr>
          <a:lstStyle/>
          <a:p>
            <a:pPr marL="342900" indent="-342900" algn="just">
              <a:buFont typeface="Wingdings" panose="05000000000000000000" pitchFamily="2" charset="2"/>
              <a:buChar char="q"/>
            </a:pPr>
            <a:r>
              <a:rPr lang="en-US" sz="2200" b="1" dirty="0" smtClean="0"/>
              <a:t>The figure above is usually termed the </a:t>
            </a:r>
            <a:r>
              <a:rPr lang="en-US" sz="2200" b="1" u="sng" dirty="0" smtClean="0">
                <a:solidFill>
                  <a:srgbClr val="C00000"/>
                </a:solidFill>
              </a:rPr>
              <a:t>compressibility curve</a:t>
            </a:r>
            <a:r>
              <a:rPr lang="en-US" sz="2200" b="1" u="sng" dirty="0" smtClean="0"/>
              <a:t> </a:t>
            </a:r>
            <a:r>
              <a:rPr lang="en-US" sz="2200" b="1" dirty="0" smtClean="0"/>
              <a:t>, where compressibility is the term applied to 1-D volume change that occurs in cohesive soils that are subjected to compressive loading.</a:t>
            </a:r>
            <a:endParaRPr lang="en-US" sz="2200" b="1" u="sng" dirty="0"/>
          </a:p>
        </p:txBody>
      </p:sp>
      <p:sp>
        <p:nvSpPr>
          <p:cNvPr id="17" name="TextBox 16"/>
          <p:cNvSpPr txBox="1"/>
          <p:nvPr/>
        </p:nvSpPr>
        <p:spPr>
          <a:xfrm>
            <a:off x="170689" y="5370288"/>
            <a:ext cx="8547641" cy="1446550"/>
          </a:xfrm>
          <a:prstGeom prst="rect">
            <a:avLst/>
          </a:prstGeom>
          <a:noFill/>
        </p:spPr>
        <p:txBody>
          <a:bodyPr wrap="square" rtlCol="0">
            <a:spAutoFit/>
          </a:bodyPr>
          <a:lstStyle>
            <a:defPPr>
              <a:defRPr lang="en-US"/>
            </a:defPPr>
            <a:lvl1pPr algn="just">
              <a:defRPr sz="2000" b="1"/>
            </a:lvl1pPr>
          </a:lstStyle>
          <a:p>
            <a:pPr marL="342900" indent="-342900">
              <a:buFont typeface="Wingdings" panose="05000000000000000000" pitchFamily="2" charset="2"/>
              <a:buChar char="q"/>
            </a:pPr>
            <a:r>
              <a:rPr lang="en-US" sz="2200" dirty="0"/>
              <a:t>Note: It is more convenient to express the stress-stain relationship for soil in consolidation studies in terms of </a:t>
            </a:r>
            <a:r>
              <a:rPr lang="en-US" sz="2200" dirty="0">
                <a:solidFill>
                  <a:srgbClr val="C00000"/>
                </a:solidFill>
              </a:rPr>
              <a:t>void ratio and unit pressure</a:t>
            </a:r>
            <a:r>
              <a:rPr lang="en-US" sz="2200" dirty="0"/>
              <a:t> instead of </a:t>
            </a:r>
            <a:r>
              <a:rPr lang="en-US" sz="2200" dirty="0">
                <a:solidFill>
                  <a:srgbClr val="FF0000"/>
                </a:solidFill>
              </a:rPr>
              <a:t>unit strain </a:t>
            </a:r>
            <a:r>
              <a:rPr lang="en-US" sz="2200" dirty="0"/>
              <a:t>and </a:t>
            </a:r>
            <a:r>
              <a:rPr lang="en-US" sz="2200" dirty="0">
                <a:solidFill>
                  <a:srgbClr val="FF0000"/>
                </a:solidFill>
              </a:rPr>
              <a:t>stress</a:t>
            </a:r>
            <a:r>
              <a:rPr lang="en-US" sz="2200" dirty="0"/>
              <a:t> used in the case of most other engineering </a:t>
            </a:r>
            <a:r>
              <a:rPr lang="en-US" sz="2200" dirty="0" smtClean="0"/>
              <a:t>materials.</a:t>
            </a:r>
            <a:endParaRPr lang="en-US" sz="2200" dirty="0"/>
          </a:p>
        </p:txBody>
      </p:sp>
      <p:sp>
        <p:nvSpPr>
          <p:cNvPr id="16" name="Rectangle 2"/>
          <p:cNvSpPr txBox="1">
            <a:spLocks noChangeArrowheads="1"/>
          </p:cNvSpPr>
          <p:nvPr/>
        </p:nvSpPr>
        <p:spPr>
          <a:xfrm>
            <a:off x="54759" y="-28561"/>
            <a:ext cx="4816785" cy="613594"/>
          </a:xfrm>
          <a:prstGeom prst="rect">
            <a:avLst/>
          </a:prstGeom>
        </p:spPr>
        <p:txBody>
          <a:bodyPr vert="horz" lIns="91440" tIns="45720" rIns="91440" bIns="45720" rtlCol="0" anchor="ctr">
            <a:noAutofit/>
          </a:bodyPr>
          <a:lstStyle>
            <a:lvl1pPr defTabSz="685800">
              <a:lnSpc>
                <a:spcPct val="90000"/>
              </a:lnSpc>
              <a:spcBef>
                <a:spcPct val="0"/>
              </a:spcBef>
              <a:buNone/>
              <a:defRPr sz="2400" b="1" u="sng">
                <a:solidFill>
                  <a:srgbClr val="A50021"/>
                </a:solidFill>
                <a:ea typeface="+mj-ea"/>
                <a:cs typeface="+mj-cs"/>
              </a:defRPr>
            </a:lvl1pPr>
          </a:lstStyle>
          <a:p>
            <a:r>
              <a:rPr lang="en-US" sz="2800" dirty="0">
                <a:sym typeface="Symbol" pitchFamily="18" charset="2"/>
              </a:rPr>
              <a:t>Presentation of </a:t>
            </a:r>
            <a:r>
              <a:rPr lang="en-US" sz="2800" dirty="0" smtClean="0">
                <a:sym typeface="Symbol" pitchFamily="18" charset="2"/>
              </a:rPr>
              <a:t>Results </a:t>
            </a:r>
            <a:r>
              <a:rPr lang="en-US" sz="2800" dirty="0">
                <a:solidFill>
                  <a:srgbClr val="C00000"/>
                </a:solidFill>
              </a:rPr>
              <a:t>(cont.)</a:t>
            </a:r>
            <a:endParaRPr lang="en-AU" sz="2800" dirty="0"/>
          </a:p>
        </p:txBody>
      </p:sp>
    </p:spTree>
    <p:extLst>
      <p:ext uri="{BB962C8B-B14F-4D97-AF65-F5344CB8AC3E}">
        <p14:creationId xmlns:p14="http://schemas.microsoft.com/office/powerpoint/2010/main" val="1730366626"/>
      </p:ext>
    </p:extLst>
  </p:cSld>
  <p:clrMapOvr>
    <a:masterClrMapping/>
  </p:clrMapOvr>
  <p:transition advTm="3500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68710" y="1214096"/>
            <a:ext cx="6535327" cy="3370445"/>
          </a:xfrm>
          <a:prstGeom prst="rect">
            <a:avLst/>
          </a:prstGeom>
        </p:spPr>
      </p:pic>
      <p:sp>
        <p:nvSpPr>
          <p:cNvPr id="8" name="Rectangle 2"/>
          <p:cNvSpPr>
            <a:spLocks noGrp="1" noChangeArrowheads="1"/>
          </p:cNvSpPr>
          <p:nvPr>
            <p:ph type="title"/>
          </p:nvPr>
        </p:nvSpPr>
        <p:spPr>
          <a:xfrm>
            <a:off x="342900" y="-17012"/>
            <a:ext cx="6544597" cy="560354"/>
          </a:xfrm>
        </p:spPr>
        <p:txBody>
          <a:bodyPr>
            <a:normAutofit/>
          </a:bodyPr>
          <a:lstStyle/>
          <a:p>
            <a:r>
              <a:rPr lang="en-US" sz="2800" b="1" u="sng" dirty="0">
                <a:solidFill>
                  <a:srgbClr val="A50021"/>
                </a:solidFill>
                <a:latin typeface="+mn-lt"/>
              </a:rPr>
              <a:t>Coefficient of </a:t>
            </a:r>
            <a:r>
              <a:rPr lang="en-US" sz="2800" b="1" u="sng" dirty="0" smtClean="0">
                <a:solidFill>
                  <a:srgbClr val="A50021"/>
                </a:solidFill>
                <a:latin typeface="+mn-lt"/>
              </a:rPr>
              <a:t>Volume </a:t>
            </a:r>
            <a:r>
              <a:rPr lang="en-US" sz="2800" b="1" u="sng" dirty="0">
                <a:solidFill>
                  <a:srgbClr val="A50021"/>
                </a:solidFill>
                <a:latin typeface="+mn-lt"/>
              </a:rPr>
              <a:t>C</a:t>
            </a:r>
            <a:r>
              <a:rPr lang="en-US" sz="2800" b="1" u="sng" dirty="0" smtClean="0">
                <a:solidFill>
                  <a:srgbClr val="A50021"/>
                </a:solidFill>
                <a:latin typeface="+mn-lt"/>
              </a:rPr>
              <a:t>ompressibility [m</a:t>
            </a:r>
            <a:r>
              <a:rPr lang="en-US" sz="2800" b="1" i="1" u="sng" baseline="-25000" dirty="0" smtClean="0">
                <a:solidFill>
                  <a:srgbClr val="A50021"/>
                </a:solidFill>
                <a:latin typeface="+mn-lt"/>
              </a:rPr>
              <a:t>v</a:t>
            </a:r>
            <a:r>
              <a:rPr lang="en-US" sz="2800" b="1" u="sng" dirty="0">
                <a:solidFill>
                  <a:srgbClr val="A50021"/>
                </a:solidFill>
                <a:latin typeface="+mn-lt"/>
              </a:rPr>
              <a:t>]</a:t>
            </a:r>
          </a:p>
        </p:txBody>
      </p:sp>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4758" y="3137075"/>
            <a:ext cx="592739" cy="5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8949" y="3783872"/>
            <a:ext cx="2334953" cy="845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8710" y="4883184"/>
            <a:ext cx="6929846" cy="461665"/>
          </a:xfrm>
          <a:prstGeom prst="rect">
            <a:avLst/>
          </a:prstGeom>
          <a:noFill/>
        </p:spPr>
        <p:txBody>
          <a:bodyPr wrap="none" rtlCol="0">
            <a:spAutoFit/>
          </a:bodyPr>
          <a:lstStyle/>
          <a:p>
            <a:pPr marL="342900" indent="-342900">
              <a:buFont typeface="Wingdings" panose="05000000000000000000" pitchFamily="2" charset="2"/>
              <a:buChar char="q"/>
            </a:pPr>
            <a:r>
              <a:rPr lang="en-US" sz="2400" b="1" dirty="0" smtClean="0">
                <a:solidFill>
                  <a:srgbClr val="FF0000"/>
                </a:solidFill>
              </a:rPr>
              <a:t>m</a:t>
            </a:r>
            <a:r>
              <a:rPr lang="en-US" sz="2400" b="1" baseline="-25000" dirty="0" smtClean="0">
                <a:solidFill>
                  <a:srgbClr val="FF0000"/>
                </a:solidFill>
              </a:rPr>
              <a:t>v</a:t>
            </a:r>
            <a:r>
              <a:rPr lang="en-US" sz="2400" b="1" dirty="0" smtClean="0"/>
              <a:t> is also known as </a:t>
            </a:r>
            <a:r>
              <a:rPr lang="en-US" sz="2400" b="1" dirty="0" smtClean="0">
                <a:solidFill>
                  <a:srgbClr val="0000FF"/>
                </a:solidFill>
              </a:rPr>
              <a:t>Coefficient of Volume </a:t>
            </a:r>
            <a:r>
              <a:rPr lang="en-US" sz="2400" b="1" dirty="0">
                <a:solidFill>
                  <a:srgbClr val="0000FF"/>
                </a:solidFill>
              </a:rPr>
              <a:t>C</a:t>
            </a:r>
            <a:r>
              <a:rPr lang="en-US" sz="2400" b="1" dirty="0" smtClean="0">
                <a:solidFill>
                  <a:srgbClr val="0000FF"/>
                </a:solidFill>
              </a:rPr>
              <a:t>hange</a:t>
            </a:r>
            <a:r>
              <a:rPr lang="en-US" sz="2400" b="1" dirty="0" smtClean="0"/>
              <a:t>.</a:t>
            </a:r>
            <a:endParaRPr lang="en-US" sz="2400" b="1" dirty="0"/>
          </a:p>
        </p:txBody>
      </p:sp>
      <p:sp>
        <p:nvSpPr>
          <p:cNvPr id="11" name="TextBox 10"/>
          <p:cNvSpPr txBox="1"/>
          <p:nvPr/>
        </p:nvSpPr>
        <p:spPr>
          <a:xfrm>
            <a:off x="368710" y="453788"/>
            <a:ext cx="8200103" cy="830997"/>
          </a:xfrm>
          <a:prstGeom prst="rect">
            <a:avLst/>
          </a:prstGeom>
          <a:noFill/>
        </p:spPr>
        <p:txBody>
          <a:bodyPr wrap="square" rtlCol="0">
            <a:spAutoFit/>
          </a:bodyPr>
          <a:lstStyle/>
          <a:p>
            <a:pPr marL="342900" indent="-342900" algn="just">
              <a:buFont typeface="Wingdings" panose="05000000000000000000" pitchFamily="2" charset="2"/>
              <a:buChar char="q"/>
            </a:pPr>
            <a:r>
              <a:rPr lang="en-US" sz="2400" b="1" dirty="0" smtClean="0"/>
              <a:t>m</a:t>
            </a:r>
            <a:r>
              <a:rPr lang="en-US" sz="2400" b="1" baseline="-25000" dirty="0" smtClean="0"/>
              <a:t>v</a:t>
            </a:r>
            <a:r>
              <a:rPr lang="en-US" sz="2400" b="1" dirty="0" smtClean="0"/>
              <a:t> is defined as the volume change per unit volume per unit increase in effective stress</a:t>
            </a:r>
            <a:endParaRPr lang="en-US" sz="2400" b="1" dirty="0"/>
          </a:p>
        </p:txBody>
      </p:sp>
      <p:sp>
        <p:nvSpPr>
          <p:cNvPr id="12" name="TextBox 11"/>
          <p:cNvSpPr txBox="1"/>
          <p:nvPr/>
        </p:nvSpPr>
        <p:spPr>
          <a:xfrm>
            <a:off x="368710" y="5549405"/>
            <a:ext cx="8080271" cy="830997"/>
          </a:xfrm>
          <a:prstGeom prst="rect">
            <a:avLst/>
          </a:prstGeom>
          <a:noFill/>
        </p:spPr>
        <p:txBody>
          <a:bodyPr wrap="square" rtlCol="0">
            <a:spAutoFit/>
          </a:bodyPr>
          <a:lstStyle/>
          <a:p>
            <a:pPr marL="342900" indent="-342900" algn="just">
              <a:buFont typeface="Wingdings" panose="05000000000000000000" pitchFamily="2" charset="2"/>
              <a:buChar char="q"/>
            </a:pPr>
            <a:r>
              <a:rPr lang="en-US" sz="2400" b="1" dirty="0" smtClean="0"/>
              <a:t>The value of </a:t>
            </a:r>
            <a:r>
              <a:rPr lang="en-US" sz="2400" b="1" dirty="0" smtClean="0">
                <a:solidFill>
                  <a:srgbClr val="FF0000"/>
                </a:solidFill>
              </a:rPr>
              <a:t>m</a:t>
            </a:r>
            <a:r>
              <a:rPr lang="en-US" sz="2400" b="1" baseline="-25000" dirty="0" smtClean="0">
                <a:solidFill>
                  <a:srgbClr val="FF0000"/>
                </a:solidFill>
              </a:rPr>
              <a:t>v</a:t>
            </a:r>
            <a:r>
              <a:rPr lang="en-US" sz="2400" b="1" dirty="0" smtClean="0"/>
              <a:t> for a particular soil is </a:t>
            </a:r>
            <a:r>
              <a:rPr lang="en-US" sz="2400" b="1" u="sng" dirty="0" smtClean="0">
                <a:solidFill>
                  <a:srgbClr val="FF0000"/>
                </a:solidFill>
              </a:rPr>
              <a:t>not constant </a:t>
            </a:r>
            <a:r>
              <a:rPr lang="en-US" sz="2400" b="1" dirty="0" smtClean="0"/>
              <a:t>but depends on the stress range over which it is calculated.</a:t>
            </a:r>
            <a:endParaRPr lang="en-US" sz="2400" b="1" dirty="0"/>
          </a:p>
        </p:txBody>
      </p:sp>
    </p:spTree>
    <p:extLst>
      <p:ext uri="{BB962C8B-B14F-4D97-AF65-F5344CB8AC3E}">
        <p14:creationId xmlns:p14="http://schemas.microsoft.com/office/powerpoint/2010/main" val="40932854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476179" y="1239042"/>
            <a:ext cx="7772400" cy="1007130"/>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39725" indent="-339725" algn="just" defTabSz="339725">
              <a:buFont typeface="Wingdings" panose="05000000000000000000" pitchFamily="2" charset="2"/>
              <a:buChar char="q"/>
            </a:pPr>
            <a:r>
              <a:rPr lang="en-US" sz="2400" b="1" dirty="0" smtClean="0"/>
              <a:t>Within a narrow range of pressures, there is a linear   relationship between the decrease of the voids ratio </a:t>
            </a:r>
            <a:r>
              <a:rPr lang="en-US" sz="2400" b="1" i="1" dirty="0" smtClean="0">
                <a:solidFill>
                  <a:srgbClr val="FF0000"/>
                </a:solidFill>
              </a:rPr>
              <a:t>e</a:t>
            </a:r>
            <a:r>
              <a:rPr lang="en-US" sz="2400" b="1" i="1" dirty="0" smtClean="0"/>
              <a:t> </a:t>
            </a:r>
            <a:r>
              <a:rPr lang="en-US" sz="2400" b="1" dirty="0" smtClean="0"/>
              <a:t>and the increase in the pressure (stress). Mathematically,</a:t>
            </a:r>
            <a:endParaRPr lang="en-US" b="1" dirty="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179" y="2405908"/>
            <a:ext cx="1907097" cy="9512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194" y="3348957"/>
            <a:ext cx="2032000" cy="12636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7"/>
          <p:cNvSpPr>
            <a:spLocks noChangeArrowheads="1"/>
          </p:cNvSpPr>
          <p:nvPr/>
        </p:nvSpPr>
        <p:spPr bwMode="auto">
          <a:xfrm>
            <a:off x="476179" y="4992052"/>
            <a:ext cx="6097438" cy="424732"/>
          </a:xfrm>
          <a:prstGeom prst="rect">
            <a:avLst/>
          </a:prstGeom>
          <a:extLst/>
        </p:spPr>
        <p:txBody>
          <a:bodyPr vert="horz" lIns="91440" tIns="45720" rIns="91440" bIns="45720" rtlCol="0">
            <a:normAutofit fontScale="92500"/>
          </a:bodyPr>
          <a:lstStyle/>
          <a:p>
            <a:pPr marL="339725" indent="-339725" algn="just" defTabSz="339725">
              <a:lnSpc>
                <a:spcPct val="90000"/>
              </a:lnSpc>
              <a:spcBef>
                <a:spcPts val="750"/>
              </a:spcBef>
              <a:buFont typeface="Wingdings" panose="05000000000000000000" pitchFamily="2" charset="2"/>
              <a:buChar char="q"/>
            </a:pPr>
            <a:r>
              <a:rPr lang="en-US" sz="2400" b="1" dirty="0" err="1"/>
              <a:t>a</a:t>
            </a:r>
            <a:r>
              <a:rPr lang="en-US" sz="2400" b="1" baseline="-25000" dirty="0" err="1"/>
              <a:t>v</a:t>
            </a:r>
            <a:r>
              <a:rPr lang="en-US" sz="2400" b="1" dirty="0"/>
              <a:t> </a:t>
            </a:r>
            <a:r>
              <a:rPr lang="en-US" sz="2400" b="1" dirty="0" smtClean="0">
                <a:solidFill>
                  <a:srgbClr val="0000FF"/>
                </a:solidFill>
              </a:rPr>
              <a:t>decreases</a:t>
            </a:r>
            <a:r>
              <a:rPr lang="en-US" sz="2400" b="1" dirty="0" smtClean="0"/>
              <a:t> </a:t>
            </a:r>
            <a:r>
              <a:rPr lang="en-US" sz="2400" b="1" dirty="0"/>
              <a:t>with </a:t>
            </a:r>
            <a:r>
              <a:rPr lang="en-US" sz="2400" b="1" dirty="0" smtClean="0">
                <a:solidFill>
                  <a:srgbClr val="0000FF"/>
                </a:solidFill>
              </a:rPr>
              <a:t>increases</a:t>
            </a:r>
            <a:r>
              <a:rPr lang="en-US" sz="2400" b="1" dirty="0" smtClean="0"/>
              <a:t> </a:t>
            </a:r>
            <a:r>
              <a:rPr lang="en-US" sz="2400" b="1" dirty="0"/>
              <a:t>in effective stress</a:t>
            </a:r>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0944" y="2246172"/>
            <a:ext cx="3430587" cy="269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2"/>
          <p:cNvSpPr>
            <a:spLocks noGrp="1" noChangeArrowheads="1"/>
          </p:cNvSpPr>
          <p:nvPr>
            <p:ph type="title"/>
          </p:nvPr>
        </p:nvSpPr>
        <p:spPr>
          <a:xfrm>
            <a:off x="279400" y="73621"/>
            <a:ext cx="4941529" cy="575308"/>
          </a:xfrm>
        </p:spPr>
        <p:txBody>
          <a:bodyPr>
            <a:normAutofit/>
          </a:bodyPr>
          <a:lstStyle/>
          <a:p>
            <a:r>
              <a:rPr lang="en-US" sz="2800" b="1" u="sng" dirty="0">
                <a:solidFill>
                  <a:srgbClr val="A50021"/>
                </a:solidFill>
                <a:latin typeface="+mn-lt"/>
              </a:rPr>
              <a:t>Coefficient of </a:t>
            </a:r>
            <a:r>
              <a:rPr lang="en-US" sz="2800" b="1" u="sng" dirty="0" smtClean="0">
                <a:solidFill>
                  <a:srgbClr val="A50021"/>
                </a:solidFill>
                <a:latin typeface="+mn-lt"/>
              </a:rPr>
              <a:t>Compressibility a</a:t>
            </a:r>
            <a:r>
              <a:rPr lang="en-US" sz="2800" b="1" i="1" u="sng" baseline="-25000" dirty="0" smtClean="0">
                <a:solidFill>
                  <a:srgbClr val="A50021"/>
                </a:solidFill>
                <a:latin typeface="+mn-lt"/>
              </a:rPr>
              <a:t>v</a:t>
            </a:r>
            <a:endParaRPr lang="en-US" sz="2800" b="1" i="1" u="sng" baseline="-25000" dirty="0">
              <a:solidFill>
                <a:srgbClr val="A50021"/>
              </a:solidFill>
              <a:latin typeface="+mn-lt"/>
            </a:endParaRPr>
          </a:p>
        </p:txBody>
      </p:sp>
      <p:sp>
        <p:nvSpPr>
          <p:cNvPr id="2" name="TextBox 1"/>
          <p:cNvSpPr txBox="1"/>
          <p:nvPr/>
        </p:nvSpPr>
        <p:spPr>
          <a:xfrm>
            <a:off x="476179" y="648929"/>
            <a:ext cx="7168945" cy="461665"/>
          </a:xfrm>
          <a:prstGeom prst="rect">
            <a:avLst/>
          </a:prstGeom>
          <a:noFill/>
        </p:spPr>
        <p:txBody>
          <a:bodyPr wrap="square" rtlCol="0">
            <a:spAutoFit/>
          </a:bodyPr>
          <a:lstStyle/>
          <a:p>
            <a:pPr marL="342900" indent="-342900">
              <a:buFont typeface="Wingdings" panose="05000000000000000000" pitchFamily="2" charset="2"/>
              <a:buChar char="q"/>
            </a:pPr>
            <a:r>
              <a:rPr lang="en-US" sz="2400" b="1" dirty="0" err="1" smtClean="0">
                <a:solidFill>
                  <a:srgbClr val="FF0000"/>
                </a:solidFill>
              </a:rPr>
              <a:t>a</a:t>
            </a:r>
            <a:r>
              <a:rPr lang="en-US" sz="2400" b="1" baseline="-25000" dirty="0" err="1" smtClean="0">
                <a:solidFill>
                  <a:srgbClr val="FF0000"/>
                </a:solidFill>
              </a:rPr>
              <a:t>v</a:t>
            </a:r>
            <a:r>
              <a:rPr lang="en-US" sz="2400" b="1" dirty="0" smtClean="0"/>
              <a:t> is the slope of e-</a:t>
            </a:r>
            <a:r>
              <a:rPr lang="en-US" sz="2400" dirty="0" err="1">
                <a:latin typeface="Symbol" pitchFamily="18" charset="2"/>
              </a:rPr>
              <a:t>s</a:t>
            </a:r>
            <a:r>
              <a:rPr lang="en-US" sz="2400" b="1" baseline="30000" dirty="0" err="1"/>
              <a:t>’</a:t>
            </a:r>
            <a:r>
              <a:rPr lang="en-US" sz="2400" b="1" dirty="0" err="1" smtClean="0"/>
              <a:t>plot</a:t>
            </a:r>
            <a:r>
              <a:rPr lang="en-US" sz="2400" b="1" dirty="0" smtClean="0"/>
              <a:t>, or  </a:t>
            </a:r>
            <a:r>
              <a:rPr lang="en-US" sz="2400" b="1" dirty="0" err="1" smtClean="0"/>
              <a:t>a</a:t>
            </a:r>
            <a:r>
              <a:rPr lang="en-US" sz="2400" b="1" baseline="-25000" dirty="0" err="1" smtClean="0"/>
              <a:t>v</a:t>
            </a:r>
            <a:r>
              <a:rPr lang="en-US" sz="2400" b="1" dirty="0" smtClean="0"/>
              <a:t> = -de/d</a:t>
            </a:r>
            <a:r>
              <a:rPr lang="en-US" sz="2400" dirty="0" smtClean="0">
                <a:latin typeface="Symbol" pitchFamily="18" charset="2"/>
              </a:rPr>
              <a:t>s</a:t>
            </a:r>
            <a:r>
              <a:rPr lang="en-US" sz="2400" b="1" baseline="30000" dirty="0" smtClean="0"/>
              <a:t>’</a:t>
            </a:r>
            <a:r>
              <a:rPr lang="en-US" sz="2400" b="1" dirty="0" smtClean="0"/>
              <a:t> (m</a:t>
            </a:r>
            <a:r>
              <a:rPr lang="en-US" sz="2400" b="1" baseline="30000" dirty="0" smtClean="0"/>
              <a:t>2</a:t>
            </a:r>
            <a:r>
              <a:rPr lang="en-US" sz="2400" b="1" dirty="0" smtClean="0"/>
              <a:t>/</a:t>
            </a:r>
            <a:r>
              <a:rPr lang="en-US" sz="2400" b="1" dirty="0" err="1" smtClean="0"/>
              <a:t>kN</a:t>
            </a:r>
            <a:r>
              <a:rPr lang="en-US" sz="2400" b="1" dirty="0" smtClean="0"/>
              <a:t>)</a:t>
            </a:r>
            <a:endParaRPr lang="en-US" sz="2400" b="1" dirty="0"/>
          </a:p>
        </p:txBody>
      </p:sp>
      <p:sp>
        <p:nvSpPr>
          <p:cNvPr id="14" name="Rectangle 7"/>
          <p:cNvSpPr>
            <a:spLocks noChangeArrowheads="1"/>
          </p:cNvSpPr>
          <p:nvPr/>
        </p:nvSpPr>
        <p:spPr bwMode="auto">
          <a:xfrm>
            <a:off x="476179" y="5468677"/>
            <a:ext cx="8087175" cy="1421928"/>
          </a:xfrm>
          <a:prstGeom prst="rect">
            <a:avLst/>
          </a:prstGeom>
          <a:extLst/>
        </p:spPr>
        <p:txBody>
          <a:bodyPr vert="horz" lIns="91440" tIns="45720" rIns="91440" bIns="45720" rtlCol="0">
            <a:normAutofit/>
          </a:bodyPr>
          <a:lstStyle/>
          <a:p>
            <a:pPr marL="339725" indent="-339725" algn="just" defTabSz="339725">
              <a:lnSpc>
                <a:spcPct val="90000"/>
              </a:lnSpc>
              <a:spcBef>
                <a:spcPts val="750"/>
              </a:spcBef>
              <a:buFont typeface="Wingdings" panose="05000000000000000000" pitchFamily="2" charset="2"/>
              <a:buChar char="q"/>
            </a:pPr>
            <a:r>
              <a:rPr lang="en-US" sz="2400" b="1" dirty="0"/>
              <a:t>Because the slope of the curve </a:t>
            </a:r>
            <a:r>
              <a:rPr lang="en-US" sz="2400" b="1" dirty="0" smtClean="0"/>
              <a:t>e-</a:t>
            </a:r>
            <a:r>
              <a:rPr lang="en-US" sz="2400" dirty="0">
                <a:latin typeface="Symbol" pitchFamily="18" charset="2"/>
              </a:rPr>
              <a:t>s</a:t>
            </a:r>
            <a:r>
              <a:rPr lang="en-US" sz="2400" b="1" baseline="30000" dirty="0"/>
              <a:t>’</a:t>
            </a:r>
            <a:r>
              <a:rPr lang="en-US" sz="2400" b="1" dirty="0" smtClean="0"/>
              <a:t> </a:t>
            </a:r>
            <a:r>
              <a:rPr lang="en-US" sz="2400" b="1" dirty="0"/>
              <a:t>is constantly changing, it is somewhat difficult to use </a:t>
            </a:r>
            <a:r>
              <a:rPr lang="en-US" sz="2400" b="1" dirty="0" err="1">
                <a:solidFill>
                  <a:srgbClr val="FF0000"/>
                </a:solidFill>
              </a:rPr>
              <a:t>a</a:t>
            </a:r>
            <a:r>
              <a:rPr lang="en-US" sz="2400" b="1" baseline="-25000" dirty="0" err="1">
                <a:solidFill>
                  <a:srgbClr val="FF0000"/>
                </a:solidFill>
              </a:rPr>
              <a:t>v</a:t>
            </a:r>
            <a:r>
              <a:rPr lang="en-US" sz="2400" b="1" dirty="0"/>
              <a:t> </a:t>
            </a:r>
            <a:r>
              <a:rPr lang="en-US" sz="2400" b="1" dirty="0" smtClean="0"/>
              <a:t>in </a:t>
            </a:r>
            <a:r>
              <a:rPr lang="en-US" sz="2400" b="1" dirty="0"/>
              <a:t>a mathematical analysis, as is desired in order to make settlement </a:t>
            </a:r>
            <a:r>
              <a:rPr lang="en-US" sz="2400" b="1" dirty="0" smtClean="0"/>
              <a:t>calculations.</a:t>
            </a:r>
            <a:endParaRPr lang="en-US" sz="2400" b="1" dirty="0"/>
          </a:p>
        </p:txBody>
      </p:sp>
    </p:spTree>
    <p:extLst>
      <p:ext uri="{BB962C8B-B14F-4D97-AF65-F5344CB8AC3E}">
        <p14:creationId xmlns:p14="http://schemas.microsoft.com/office/powerpoint/2010/main" val="1508904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802" y="571072"/>
            <a:ext cx="3916405" cy="431569"/>
          </a:xfrm>
          <a:solidFill>
            <a:schemeClr val="bg1"/>
          </a:solidFill>
        </p:spPr>
        <p:txBody>
          <a:bodyPr vert="horz" lIns="91440" tIns="45720" rIns="91440" bIns="45720" rtlCol="0">
            <a:noAutofit/>
          </a:bodyPr>
          <a:lstStyle/>
          <a:p>
            <a:pPr marL="0" indent="0">
              <a:buClr>
                <a:srgbClr val="0070C0"/>
              </a:buClr>
              <a:buNone/>
            </a:pPr>
            <a:r>
              <a:rPr lang="en-US" sz="2800" b="1" u="sng" dirty="0">
                <a:solidFill>
                  <a:schemeClr val="accent6">
                    <a:lumMod val="75000"/>
                  </a:schemeClr>
                </a:solidFill>
              </a:rPr>
              <a:t> Why soils compressed?</a:t>
            </a:r>
          </a:p>
        </p:txBody>
      </p:sp>
      <p:sp>
        <p:nvSpPr>
          <p:cNvPr id="31" name="Content Placeholder 2"/>
          <p:cNvSpPr txBox="1">
            <a:spLocks/>
          </p:cNvSpPr>
          <p:nvPr/>
        </p:nvSpPr>
        <p:spPr>
          <a:xfrm>
            <a:off x="381189" y="1154226"/>
            <a:ext cx="8141109" cy="80730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buClr>
                <a:schemeClr val="accent3">
                  <a:lumMod val="75000"/>
                </a:schemeClr>
              </a:buClr>
            </a:pPr>
            <a:r>
              <a:rPr lang="en-US" sz="2400" b="1" dirty="0" smtClean="0"/>
              <a:t>Every material undergoes a certain amount of strain when a stress is applied. </a:t>
            </a:r>
          </a:p>
        </p:txBody>
      </p:sp>
      <p:sp>
        <p:nvSpPr>
          <p:cNvPr id="11" name="Rectangle 10"/>
          <p:cNvSpPr/>
          <p:nvPr/>
        </p:nvSpPr>
        <p:spPr>
          <a:xfrm>
            <a:off x="381190" y="1954184"/>
            <a:ext cx="8141109" cy="1089529"/>
          </a:xfrm>
          <a:prstGeom prst="rect">
            <a:avLst/>
          </a:prstGeom>
        </p:spPr>
        <p:txBody>
          <a:bodyPr vert="horz" lIns="91440" tIns="45720" rIns="91440" bIns="45720" rtlCol="0">
            <a:noAutofit/>
          </a:bodyPr>
          <a:lstStyle/>
          <a:p>
            <a:pPr marL="171450" indent="-171450" algn="just" defTabSz="685800">
              <a:lnSpc>
                <a:spcPct val="90000"/>
              </a:lnSpc>
              <a:spcBef>
                <a:spcPts val="750"/>
              </a:spcBef>
              <a:buClr>
                <a:schemeClr val="accent3">
                  <a:lumMod val="75000"/>
                </a:schemeClr>
              </a:buClr>
              <a:buFont typeface="Arial" panose="020B0604020202020204" pitchFamily="34" charset="0"/>
              <a:buChar char="•"/>
            </a:pPr>
            <a:r>
              <a:rPr lang="en-US" sz="2400" b="1" dirty="0"/>
              <a:t>A steel rod </a:t>
            </a:r>
            <a:r>
              <a:rPr lang="en-US" sz="2400" b="1" dirty="0">
                <a:solidFill>
                  <a:srgbClr val="7030A0"/>
                </a:solidFill>
              </a:rPr>
              <a:t>lengthens</a:t>
            </a:r>
            <a:r>
              <a:rPr lang="en-US" sz="2400" b="1" dirty="0"/>
              <a:t> when it is subjected to tensile stress, and a concrete column </a:t>
            </a:r>
            <a:r>
              <a:rPr lang="en-US" sz="2400" b="1" dirty="0">
                <a:solidFill>
                  <a:srgbClr val="7030A0"/>
                </a:solidFill>
              </a:rPr>
              <a:t>shortens</a:t>
            </a:r>
            <a:r>
              <a:rPr lang="en-US" sz="2400" b="1" dirty="0"/>
              <a:t> when a compressive load is applied.</a:t>
            </a:r>
          </a:p>
        </p:txBody>
      </p:sp>
      <p:sp>
        <p:nvSpPr>
          <p:cNvPr id="23" name="Rectangle 22"/>
          <p:cNvSpPr/>
          <p:nvPr/>
        </p:nvSpPr>
        <p:spPr>
          <a:xfrm>
            <a:off x="381190" y="3210222"/>
            <a:ext cx="8141109" cy="830835"/>
          </a:xfrm>
          <a:prstGeom prst="rect">
            <a:avLst/>
          </a:prstGeom>
        </p:spPr>
        <p:txBody>
          <a:bodyPr vert="horz" lIns="91440" tIns="45720" rIns="91440" bIns="45720" rtlCol="0">
            <a:noAutofit/>
          </a:bodyPr>
          <a:lstStyle/>
          <a:p>
            <a:pPr marL="171450" indent="-171450" algn="just" defTabSz="685800">
              <a:lnSpc>
                <a:spcPct val="90000"/>
              </a:lnSpc>
              <a:spcBef>
                <a:spcPts val="750"/>
              </a:spcBef>
              <a:buClr>
                <a:schemeClr val="accent3">
                  <a:lumMod val="75000"/>
                </a:schemeClr>
              </a:buClr>
              <a:buFont typeface="Arial" panose="020B0604020202020204" pitchFamily="34" charset="0"/>
              <a:buChar char="•"/>
            </a:pPr>
            <a:r>
              <a:rPr lang="en-US" sz="2400" b="1" dirty="0"/>
              <a:t>The same thing holds true for soils which undergo </a:t>
            </a:r>
            <a:r>
              <a:rPr lang="en-US" sz="2400" b="1" dirty="0">
                <a:solidFill>
                  <a:srgbClr val="FF0000"/>
                </a:solidFill>
              </a:rPr>
              <a:t>compressive</a:t>
            </a:r>
            <a:r>
              <a:rPr lang="en-US" sz="2400" b="1" dirty="0"/>
              <a:t> </a:t>
            </a:r>
            <a:r>
              <a:rPr lang="en-US" sz="2400" b="1" dirty="0" smtClean="0">
                <a:solidFill>
                  <a:srgbClr val="FF0000"/>
                </a:solidFill>
              </a:rPr>
              <a:t>strains</a:t>
            </a:r>
            <a:r>
              <a:rPr lang="en-US" sz="2400" b="1" dirty="0" smtClean="0"/>
              <a:t> </a:t>
            </a:r>
            <a:r>
              <a:rPr lang="en-US" sz="2400" b="1" dirty="0"/>
              <a:t>upon loading</a:t>
            </a:r>
            <a:r>
              <a:rPr lang="en-US" sz="2400" b="1" dirty="0" smtClean="0"/>
              <a:t>. Compressive strains are responsible for settlement of the structure.</a:t>
            </a:r>
            <a:endParaRPr lang="en-US" sz="2400" b="1" dirty="0"/>
          </a:p>
        </p:txBody>
      </p:sp>
      <p:sp>
        <p:nvSpPr>
          <p:cNvPr id="32" name="Rectangle 31"/>
          <p:cNvSpPr/>
          <p:nvPr/>
        </p:nvSpPr>
        <p:spPr>
          <a:xfrm>
            <a:off x="381188" y="4451122"/>
            <a:ext cx="8141109" cy="1290595"/>
          </a:xfrm>
          <a:prstGeom prst="rect">
            <a:avLst/>
          </a:prstGeom>
        </p:spPr>
        <p:txBody>
          <a:bodyPr vert="horz" lIns="91440" tIns="45720" rIns="91440" bIns="45720" rtlCol="0">
            <a:noAutofit/>
          </a:bodyPr>
          <a:lstStyle/>
          <a:p>
            <a:pPr marL="171450" indent="-171450" algn="just" defTabSz="685800">
              <a:lnSpc>
                <a:spcPct val="90000"/>
              </a:lnSpc>
              <a:spcBef>
                <a:spcPts val="750"/>
              </a:spcBef>
              <a:buClr>
                <a:schemeClr val="accent3">
                  <a:lumMod val="75000"/>
                </a:schemeClr>
              </a:buClr>
              <a:buFont typeface="Arial" panose="020B0604020202020204" pitchFamily="34" charset="0"/>
              <a:buChar char="•"/>
            </a:pPr>
            <a:r>
              <a:rPr lang="en-US" sz="2400" b="1" dirty="0" smtClean="0"/>
              <a:t>What distinguish soils from other civil engineering materials is the fact that the deformation of soils is largely </a:t>
            </a:r>
            <a:r>
              <a:rPr lang="en-US" sz="2400" b="1" dirty="0" smtClean="0">
                <a:solidFill>
                  <a:srgbClr val="C00000"/>
                </a:solidFill>
              </a:rPr>
              <a:t>unrecoverable</a:t>
            </a:r>
            <a:r>
              <a:rPr lang="en-US" sz="2400" b="1" dirty="0" smtClean="0"/>
              <a:t> (i.e. permanent). Therefore simple elasticity theory like elasticity cannot be applied to soils.</a:t>
            </a:r>
            <a:endParaRPr lang="en-US" sz="2400" b="1" dirty="0"/>
          </a:p>
        </p:txBody>
      </p:sp>
    </p:spTree>
    <p:extLst>
      <p:ext uri="{BB962C8B-B14F-4D97-AF65-F5344CB8AC3E}">
        <p14:creationId xmlns:p14="http://schemas.microsoft.com/office/powerpoint/2010/main" val="14394491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56553" y="624374"/>
            <a:ext cx="2486647" cy="685800"/>
          </a:xfrm>
          <a:solidFill>
            <a:srgbClr val="FFFF00"/>
          </a:solidFill>
        </p:spPr>
        <p:txBody>
          <a:bodyPr>
            <a:normAutofit/>
          </a:bodyPr>
          <a:lstStyle/>
          <a:p>
            <a:r>
              <a:rPr lang="en-US" sz="2800" b="1" u="sng" dirty="0">
                <a:solidFill>
                  <a:srgbClr val="0000FF"/>
                </a:solidFill>
              </a:rPr>
              <a:t>e – log </a:t>
            </a:r>
            <a:r>
              <a:rPr lang="en-US" sz="2800" b="1" u="sng" dirty="0" smtClean="0">
                <a:solidFill>
                  <a:srgbClr val="0000FF"/>
                </a:solidFill>
                <a:sym typeface="Symbol" pitchFamily="18" charset="2"/>
              </a:rPr>
              <a:t>’ </a:t>
            </a:r>
            <a:r>
              <a:rPr lang="en-US" sz="2800" b="1" u="sng" dirty="0">
                <a:solidFill>
                  <a:srgbClr val="0000FF"/>
                </a:solidFill>
                <a:sym typeface="Symbol" pitchFamily="18" charset="2"/>
              </a:rPr>
              <a:t>plot</a:t>
            </a:r>
            <a:endParaRPr lang="en-AU" sz="2800" b="1" u="sng" dirty="0">
              <a:solidFill>
                <a:srgbClr val="0000FF"/>
              </a:solidFill>
            </a:endParaRPr>
          </a:p>
        </p:txBody>
      </p:sp>
      <p:grpSp>
        <p:nvGrpSpPr>
          <p:cNvPr id="2" name="Group 3"/>
          <p:cNvGrpSpPr>
            <a:grpSpLocks/>
          </p:cNvGrpSpPr>
          <p:nvPr/>
        </p:nvGrpSpPr>
        <p:grpSpPr bwMode="auto">
          <a:xfrm>
            <a:off x="2057400" y="1676400"/>
            <a:ext cx="6019800" cy="4486275"/>
            <a:chOff x="1296" y="1728"/>
            <a:chExt cx="3792" cy="2352"/>
          </a:xfrm>
        </p:grpSpPr>
        <p:sp>
          <p:nvSpPr>
            <p:cNvPr id="83972" name="Line 4"/>
            <p:cNvSpPr>
              <a:spLocks noChangeShapeType="1"/>
            </p:cNvSpPr>
            <p:nvPr/>
          </p:nvSpPr>
          <p:spPr bwMode="auto">
            <a:xfrm>
              <a:off x="1536" y="3888"/>
              <a:ext cx="2976"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83973" name="Line 5"/>
            <p:cNvSpPr>
              <a:spLocks noChangeShapeType="1"/>
            </p:cNvSpPr>
            <p:nvPr/>
          </p:nvSpPr>
          <p:spPr bwMode="auto">
            <a:xfrm flipV="1">
              <a:off x="1536" y="1728"/>
              <a:ext cx="0" cy="2160"/>
            </a:xfrm>
            <a:prstGeom prst="line">
              <a:avLst/>
            </a:prstGeom>
            <a:noFill/>
            <a:ln w="9525">
              <a:solidFill>
                <a:schemeClr val="tx1"/>
              </a:solidFill>
              <a:miter lim="800000"/>
              <a:headEnd/>
              <a:tailEnd type="triangle" w="med" len="med"/>
            </a:ln>
            <a:effectLst/>
          </p:spPr>
          <p:txBody>
            <a:bodyPr wrap="none"/>
            <a:lstStyle/>
            <a:p>
              <a:endParaRPr lang="en-US"/>
            </a:p>
          </p:txBody>
        </p:sp>
        <p:sp>
          <p:nvSpPr>
            <p:cNvPr id="83974" name="Text Box 6"/>
            <p:cNvSpPr txBox="1">
              <a:spLocks noChangeArrowheads="1"/>
            </p:cNvSpPr>
            <p:nvPr/>
          </p:nvSpPr>
          <p:spPr bwMode="auto">
            <a:xfrm>
              <a:off x="4224" y="3888"/>
              <a:ext cx="864" cy="192"/>
            </a:xfrm>
            <a:prstGeom prst="rect">
              <a:avLst/>
            </a:prstGeom>
            <a:noFill/>
            <a:ln w="9525">
              <a:noFill/>
              <a:miter lim="800000"/>
              <a:headEnd/>
              <a:tailEnd/>
            </a:ln>
            <a:effectLst/>
          </p:spPr>
          <p:txBody>
            <a:bodyPr>
              <a:spAutoFit/>
            </a:bodyPr>
            <a:lstStyle/>
            <a:p>
              <a:pPr>
                <a:spcBef>
                  <a:spcPct val="50000"/>
                </a:spcBef>
              </a:pPr>
              <a:r>
                <a:rPr lang="en-US" sz="1800" b="1" dirty="0"/>
                <a:t>log </a:t>
              </a:r>
              <a:r>
                <a:rPr lang="en-US" sz="1800" b="1" dirty="0" smtClean="0">
                  <a:sym typeface="Symbol" pitchFamily="18" charset="2"/>
                </a:rPr>
                <a:t>’</a:t>
              </a:r>
              <a:endParaRPr lang="en-AU" sz="1800" b="1" dirty="0"/>
            </a:p>
          </p:txBody>
        </p:sp>
        <p:sp>
          <p:nvSpPr>
            <p:cNvPr id="83975" name="Text Box 7"/>
            <p:cNvSpPr txBox="1">
              <a:spLocks noChangeArrowheads="1"/>
            </p:cNvSpPr>
            <p:nvPr/>
          </p:nvSpPr>
          <p:spPr bwMode="auto">
            <a:xfrm rot="16200000">
              <a:off x="980" y="2188"/>
              <a:ext cx="864" cy="231"/>
            </a:xfrm>
            <a:prstGeom prst="rect">
              <a:avLst/>
            </a:prstGeom>
            <a:noFill/>
            <a:ln w="9525">
              <a:noFill/>
              <a:miter lim="800000"/>
              <a:headEnd/>
              <a:tailEnd/>
            </a:ln>
            <a:effectLst/>
          </p:spPr>
          <p:txBody>
            <a:bodyPr>
              <a:spAutoFit/>
            </a:bodyPr>
            <a:lstStyle/>
            <a:p>
              <a:pPr>
                <a:spcBef>
                  <a:spcPct val="50000"/>
                </a:spcBef>
              </a:pPr>
              <a:r>
                <a:rPr lang="en-US" sz="1800" b="1" dirty="0"/>
                <a:t>void ratio</a:t>
              </a:r>
              <a:endParaRPr lang="en-AU" sz="1800" b="1" dirty="0"/>
            </a:p>
          </p:txBody>
        </p:sp>
      </p:grpSp>
      <p:sp>
        <p:nvSpPr>
          <p:cNvPr id="83976" name="Freeform 8"/>
          <p:cNvSpPr>
            <a:spLocks/>
          </p:cNvSpPr>
          <p:nvPr/>
        </p:nvSpPr>
        <p:spPr bwMode="auto">
          <a:xfrm>
            <a:off x="3124200" y="2133600"/>
            <a:ext cx="3810000" cy="3276600"/>
          </a:xfrm>
          <a:custGeom>
            <a:avLst/>
            <a:gdLst/>
            <a:ahLst/>
            <a:cxnLst>
              <a:cxn ang="0">
                <a:pos x="0" y="0"/>
              </a:cxn>
              <a:cxn ang="0">
                <a:pos x="864" y="144"/>
              </a:cxn>
              <a:cxn ang="0">
                <a:pos x="1200" y="240"/>
              </a:cxn>
              <a:cxn ang="0">
                <a:pos x="1440" y="384"/>
              </a:cxn>
              <a:cxn ang="0">
                <a:pos x="1920" y="1104"/>
              </a:cxn>
              <a:cxn ang="0">
                <a:pos x="2400" y="2064"/>
              </a:cxn>
            </a:cxnLst>
            <a:rect l="0" t="0" r="r" b="b"/>
            <a:pathLst>
              <a:path w="2400" h="2064">
                <a:moveTo>
                  <a:pt x="0" y="0"/>
                </a:moveTo>
                <a:cubicBezTo>
                  <a:pt x="332" y="52"/>
                  <a:pt x="664" y="104"/>
                  <a:pt x="864" y="144"/>
                </a:cubicBezTo>
                <a:cubicBezTo>
                  <a:pt x="1064" y="184"/>
                  <a:pt x="1104" y="200"/>
                  <a:pt x="1200" y="240"/>
                </a:cubicBezTo>
                <a:cubicBezTo>
                  <a:pt x="1296" y="280"/>
                  <a:pt x="1320" y="240"/>
                  <a:pt x="1440" y="384"/>
                </a:cubicBezTo>
                <a:cubicBezTo>
                  <a:pt x="1560" y="528"/>
                  <a:pt x="1760" y="824"/>
                  <a:pt x="1920" y="1104"/>
                </a:cubicBezTo>
                <a:cubicBezTo>
                  <a:pt x="2080" y="1384"/>
                  <a:pt x="2240" y="1724"/>
                  <a:pt x="2400" y="2064"/>
                </a:cubicBezTo>
              </a:path>
            </a:pathLst>
          </a:custGeom>
          <a:noFill/>
          <a:ln w="22225" cap="flat" cmpd="sng">
            <a:solidFill>
              <a:srgbClr val="0000FF"/>
            </a:solidFill>
            <a:prstDash val="solid"/>
            <a:miter lim="800000"/>
            <a:headEnd type="none" w="med" len="med"/>
            <a:tailEnd type="none" w="med" len="med"/>
          </a:ln>
          <a:effectLst/>
        </p:spPr>
        <p:txBody>
          <a:bodyPr wrap="none"/>
          <a:lstStyle/>
          <a:p>
            <a:endParaRPr lang="en-US">
              <a:solidFill>
                <a:srgbClr val="1C31FC"/>
              </a:solidFill>
            </a:endParaRPr>
          </a:p>
        </p:txBody>
      </p:sp>
      <p:sp>
        <p:nvSpPr>
          <p:cNvPr id="83977" name="Line 9"/>
          <p:cNvSpPr>
            <a:spLocks noChangeShapeType="1"/>
          </p:cNvSpPr>
          <p:nvPr/>
        </p:nvSpPr>
        <p:spPr bwMode="auto">
          <a:xfrm flipH="1" flipV="1">
            <a:off x="3048000" y="4953000"/>
            <a:ext cx="3886200" cy="457200"/>
          </a:xfrm>
          <a:prstGeom prst="line">
            <a:avLst/>
          </a:prstGeom>
          <a:noFill/>
          <a:ln w="22225">
            <a:solidFill>
              <a:srgbClr val="009900"/>
            </a:solidFill>
            <a:miter lim="800000"/>
            <a:headEnd/>
            <a:tailEnd/>
          </a:ln>
          <a:effectLst/>
        </p:spPr>
        <p:txBody>
          <a:bodyPr wrap="none"/>
          <a:lstStyle/>
          <a:p>
            <a:endParaRPr lang="en-US"/>
          </a:p>
        </p:txBody>
      </p:sp>
      <p:sp>
        <p:nvSpPr>
          <p:cNvPr id="83978" name="Text Box 10"/>
          <p:cNvSpPr txBox="1">
            <a:spLocks noChangeArrowheads="1"/>
          </p:cNvSpPr>
          <p:nvPr/>
        </p:nvSpPr>
        <p:spPr bwMode="auto">
          <a:xfrm>
            <a:off x="6095999" y="2425149"/>
            <a:ext cx="2362200" cy="1015663"/>
          </a:xfrm>
          <a:prstGeom prst="rect">
            <a:avLst/>
          </a:prstGeom>
          <a:noFill/>
          <a:ln w="9525">
            <a:noFill/>
            <a:miter lim="800000"/>
            <a:headEnd/>
            <a:tailEnd/>
          </a:ln>
          <a:effectLst/>
        </p:spPr>
        <p:txBody>
          <a:bodyPr>
            <a:spAutoFit/>
          </a:bodyPr>
          <a:lstStyle/>
          <a:p>
            <a:pPr algn="l" rtl="0">
              <a:spcBef>
                <a:spcPct val="50000"/>
              </a:spcBef>
            </a:pPr>
            <a:r>
              <a:rPr lang="en-US" sz="2000" b="1" u="sng" dirty="0">
                <a:solidFill>
                  <a:srgbClr val="0000FF"/>
                </a:solidFill>
              </a:rPr>
              <a:t>loading</a:t>
            </a:r>
          </a:p>
          <a:p>
            <a:pPr algn="l" rtl="0"/>
            <a:r>
              <a:rPr lang="en-AU" sz="2000" b="1" dirty="0" smtClean="0">
                <a:solidFill>
                  <a:srgbClr val="0000FF"/>
                </a:solidFill>
                <a:sym typeface="Symbol" pitchFamily="18" charset="2"/>
              </a:rPr>
              <a:t></a:t>
            </a:r>
            <a:r>
              <a:rPr lang="en-US" sz="2000" b="1" dirty="0" smtClean="0">
                <a:solidFill>
                  <a:srgbClr val="0000FF"/>
                </a:solidFill>
                <a:sym typeface="Symbol" pitchFamily="18" charset="2"/>
              </a:rPr>
              <a:t>’ </a:t>
            </a:r>
            <a:r>
              <a:rPr lang="en-US" sz="2000" b="1" dirty="0">
                <a:solidFill>
                  <a:srgbClr val="0000FF"/>
                </a:solidFill>
                <a:sym typeface="Symbol" pitchFamily="18" charset="2"/>
              </a:rPr>
              <a:t>increases &amp;</a:t>
            </a:r>
          </a:p>
          <a:p>
            <a:pPr algn="l" rtl="0"/>
            <a:r>
              <a:rPr lang="en-US" sz="2000" b="1" dirty="0">
                <a:solidFill>
                  <a:srgbClr val="0000FF"/>
                </a:solidFill>
                <a:sym typeface="Symbol" pitchFamily="18" charset="2"/>
              </a:rPr>
              <a:t>e decreases</a:t>
            </a:r>
            <a:endParaRPr lang="en-AU" sz="2000" b="1" dirty="0">
              <a:solidFill>
                <a:srgbClr val="0000FF"/>
              </a:solidFill>
            </a:endParaRPr>
          </a:p>
        </p:txBody>
      </p:sp>
      <p:sp>
        <p:nvSpPr>
          <p:cNvPr id="83979" name="Text Box 11"/>
          <p:cNvSpPr txBox="1">
            <a:spLocks noChangeArrowheads="1"/>
          </p:cNvSpPr>
          <p:nvPr/>
        </p:nvSpPr>
        <p:spPr bwMode="auto">
          <a:xfrm>
            <a:off x="2743200" y="3581400"/>
            <a:ext cx="2667000" cy="1015663"/>
          </a:xfrm>
          <a:prstGeom prst="rect">
            <a:avLst/>
          </a:prstGeom>
          <a:noFill/>
          <a:ln w="9525">
            <a:noFill/>
            <a:miter lim="800000"/>
            <a:headEnd/>
            <a:tailEnd/>
          </a:ln>
          <a:effectLst/>
        </p:spPr>
        <p:txBody>
          <a:bodyPr>
            <a:spAutoFit/>
          </a:bodyPr>
          <a:lstStyle/>
          <a:p>
            <a:pPr algn="l" rtl="0">
              <a:spcBef>
                <a:spcPct val="50000"/>
              </a:spcBef>
            </a:pPr>
            <a:r>
              <a:rPr lang="en-US" sz="2000" b="1" u="sng" dirty="0">
                <a:solidFill>
                  <a:srgbClr val="009900"/>
                </a:solidFill>
              </a:rPr>
              <a:t>Unloading</a:t>
            </a:r>
          </a:p>
          <a:p>
            <a:pPr algn="l" rtl="0"/>
            <a:r>
              <a:rPr lang="en-AU" sz="2000" b="1" dirty="0" smtClean="0">
                <a:solidFill>
                  <a:srgbClr val="009900"/>
                </a:solidFill>
                <a:sym typeface="Symbol" pitchFamily="18" charset="2"/>
              </a:rPr>
              <a:t></a:t>
            </a:r>
            <a:r>
              <a:rPr lang="en-US" sz="2000" b="1" dirty="0" smtClean="0">
                <a:solidFill>
                  <a:srgbClr val="009900"/>
                </a:solidFill>
                <a:sym typeface="Symbol" pitchFamily="18" charset="2"/>
              </a:rPr>
              <a:t>’ </a:t>
            </a:r>
            <a:r>
              <a:rPr lang="en-US" sz="2000" b="1" dirty="0">
                <a:solidFill>
                  <a:srgbClr val="009900"/>
                </a:solidFill>
                <a:sym typeface="Symbol" pitchFamily="18" charset="2"/>
              </a:rPr>
              <a:t>decreases &amp;</a:t>
            </a:r>
          </a:p>
          <a:p>
            <a:pPr algn="l" rtl="0"/>
            <a:r>
              <a:rPr lang="en-US" sz="2000" b="1" dirty="0">
                <a:solidFill>
                  <a:srgbClr val="009900"/>
                </a:solidFill>
                <a:sym typeface="Symbol" pitchFamily="18" charset="2"/>
              </a:rPr>
              <a:t>e increases</a:t>
            </a:r>
            <a:endParaRPr lang="en-AU" sz="2000" b="1" dirty="0">
              <a:solidFill>
                <a:srgbClr val="009900"/>
              </a:solidFill>
            </a:endParaRPr>
          </a:p>
        </p:txBody>
      </p:sp>
      <p:sp>
        <p:nvSpPr>
          <p:cNvPr id="13" name="Rectangle 2"/>
          <p:cNvSpPr txBox="1">
            <a:spLocks noChangeArrowheads="1"/>
          </p:cNvSpPr>
          <p:nvPr/>
        </p:nvSpPr>
        <p:spPr>
          <a:xfrm>
            <a:off x="110741" y="105815"/>
            <a:ext cx="3783341" cy="613594"/>
          </a:xfrm>
          <a:prstGeom prst="rect">
            <a:avLst/>
          </a:prstGeom>
        </p:spPr>
        <p:txBody>
          <a:bodyPr vert="horz" lIns="91440" tIns="45720" rIns="91440" bIns="45720" rtlCol="0" anchor="ctr">
            <a:noAutofit/>
          </a:bodyPr>
          <a:lstStyle>
            <a:lvl1pPr defTabSz="685800">
              <a:lnSpc>
                <a:spcPct val="90000"/>
              </a:lnSpc>
              <a:spcBef>
                <a:spcPct val="0"/>
              </a:spcBef>
              <a:buNone/>
              <a:defRPr sz="2400" b="1" u="sng">
                <a:solidFill>
                  <a:srgbClr val="A50021"/>
                </a:solidFill>
                <a:ea typeface="+mj-ea"/>
                <a:cs typeface="+mj-cs"/>
              </a:defRPr>
            </a:lvl1pPr>
          </a:lstStyle>
          <a:p>
            <a:r>
              <a:rPr lang="en-US" sz="2800" dirty="0">
                <a:sym typeface="Symbol" pitchFamily="18" charset="2"/>
              </a:rPr>
              <a:t>Presentation of </a:t>
            </a:r>
            <a:r>
              <a:rPr lang="en-US" sz="2800" dirty="0" smtClean="0">
                <a:sym typeface="Symbol" pitchFamily="18" charset="2"/>
              </a:rPr>
              <a:t>results</a:t>
            </a:r>
            <a:endParaRPr lang="en-AU" sz="2800" dirty="0"/>
          </a:p>
        </p:txBody>
      </p:sp>
    </p:spTree>
    <p:extLst>
      <p:ext uri="{BB962C8B-B14F-4D97-AF65-F5344CB8AC3E}">
        <p14:creationId xmlns:p14="http://schemas.microsoft.com/office/powerpoint/2010/main" val="3923617290"/>
      </p:ext>
    </p:extLst>
  </p:cSld>
  <p:clrMapOvr>
    <a:masterClrMapping/>
  </p:clrMapOvr>
  <p:transition advTm="35000">
    <p:cu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03981" y="-79010"/>
            <a:ext cx="5458619" cy="685800"/>
          </a:xfrm>
        </p:spPr>
        <p:txBody>
          <a:bodyPr>
            <a:normAutofit/>
          </a:bodyPr>
          <a:lstStyle/>
          <a:p>
            <a:r>
              <a:rPr lang="en-US" sz="2800" b="1" u="sng" dirty="0">
                <a:solidFill>
                  <a:srgbClr val="A50021"/>
                </a:solidFill>
                <a:latin typeface="+mn-lt"/>
              </a:rPr>
              <a:t>Compression </a:t>
            </a:r>
            <a:r>
              <a:rPr lang="en-US" sz="2800" b="1" u="sng" dirty="0" smtClean="0">
                <a:solidFill>
                  <a:srgbClr val="A50021"/>
                </a:solidFill>
                <a:latin typeface="+mn-lt"/>
              </a:rPr>
              <a:t>and Swell Indices</a:t>
            </a:r>
            <a:endParaRPr lang="en-AU" sz="2800" b="1" u="sng" dirty="0">
              <a:solidFill>
                <a:srgbClr val="A50021"/>
              </a:solidFill>
              <a:latin typeface="+mn-lt"/>
            </a:endParaRPr>
          </a:p>
        </p:txBody>
      </p:sp>
      <p:grpSp>
        <p:nvGrpSpPr>
          <p:cNvPr id="2" name="Group 3"/>
          <p:cNvGrpSpPr>
            <a:grpSpLocks/>
          </p:cNvGrpSpPr>
          <p:nvPr/>
        </p:nvGrpSpPr>
        <p:grpSpPr bwMode="auto">
          <a:xfrm>
            <a:off x="1752600" y="2140974"/>
            <a:ext cx="6211891" cy="4486275"/>
            <a:chOff x="1296" y="1728"/>
            <a:chExt cx="3913" cy="2352"/>
          </a:xfrm>
        </p:grpSpPr>
        <p:sp>
          <p:nvSpPr>
            <p:cNvPr id="35844" name="Line 4"/>
            <p:cNvSpPr>
              <a:spLocks noChangeShapeType="1"/>
            </p:cNvSpPr>
            <p:nvPr/>
          </p:nvSpPr>
          <p:spPr bwMode="auto">
            <a:xfrm>
              <a:off x="1536" y="3888"/>
              <a:ext cx="2976"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35845" name="Line 5"/>
            <p:cNvSpPr>
              <a:spLocks noChangeShapeType="1"/>
            </p:cNvSpPr>
            <p:nvPr/>
          </p:nvSpPr>
          <p:spPr bwMode="auto">
            <a:xfrm flipV="1">
              <a:off x="1536" y="1728"/>
              <a:ext cx="0" cy="2160"/>
            </a:xfrm>
            <a:prstGeom prst="line">
              <a:avLst/>
            </a:prstGeom>
            <a:noFill/>
            <a:ln w="9525">
              <a:solidFill>
                <a:schemeClr val="tx1"/>
              </a:solidFill>
              <a:miter lim="800000"/>
              <a:headEnd/>
              <a:tailEnd type="triangle" w="med" len="med"/>
            </a:ln>
            <a:effectLst/>
          </p:spPr>
          <p:txBody>
            <a:bodyPr wrap="none"/>
            <a:lstStyle/>
            <a:p>
              <a:endParaRPr lang="en-US"/>
            </a:p>
          </p:txBody>
        </p:sp>
        <p:sp>
          <p:nvSpPr>
            <p:cNvPr id="35846" name="Text Box 6"/>
            <p:cNvSpPr txBox="1">
              <a:spLocks noChangeArrowheads="1"/>
            </p:cNvSpPr>
            <p:nvPr/>
          </p:nvSpPr>
          <p:spPr bwMode="auto">
            <a:xfrm>
              <a:off x="4345" y="3888"/>
              <a:ext cx="864" cy="192"/>
            </a:xfrm>
            <a:prstGeom prst="rect">
              <a:avLst/>
            </a:prstGeom>
            <a:noFill/>
            <a:ln w="9525">
              <a:noFill/>
              <a:miter lim="800000"/>
              <a:headEnd/>
              <a:tailEnd/>
            </a:ln>
            <a:effectLst/>
          </p:spPr>
          <p:txBody>
            <a:bodyPr>
              <a:spAutoFit/>
            </a:bodyPr>
            <a:lstStyle/>
            <a:p>
              <a:pPr>
                <a:spcBef>
                  <a:spcPct val="50000"/>
                </a:spcBef>
              </a:pPr>
              <a:r>
                <a:rPr lang="en-US" sz="1800" dirty="0"/>
                <a:t>log </a:t>
              </a:r>
              <a:r>
                <a:rPr lang="en-US" sz="1800" dirty="0" smtClean="0">
                  <a:sym typeface="Symbol" pitchFamily="18" charset="2"/>
                </a:rPr>
                <a:t>’</a:t>
              </a:r>
              <a:endParaRPr lang="en-AU" sz="1800" dirty="0"/>
            </a:p>
          </p:txBody>
        </p:sp>
        <p:sp>
          <p:nvSpPr>
            <p:cNvPr id="35847" name="Text Box 7"/>
            <p:cNvSpPr txBox="1">
              <a:spLocks noChangeArrowheads="1"/>
            </p:cNvSpPr>
            <p:nvPr/>
          </p:nvSpPr>
          <p:spPr bwMode="auto">
            <a:xfrm rot="16200000">
              <a:off x="980" y="2188"/>
              <a:ext cx="864" cy="231"/>
            </a:xfrm>
            <a:prstGeom prst="rect">
              <a:avLst/>
            </a:prstGeom>
            <a:noFill/>
            <a:ln w="9525">
              <a:noFill/>
              <a:miter lim="800000"/>
              <a:headEnd/>
              <a:tailEnd/>
            </a:ln>
            <a:effectLst/>
          </p:spPr>
          <p:txBody>
            <a:bodyPr>
              <a:spAutoFit/>
            </a:bodyPr>
            <a:lstStyle/>
            <a:p>
              <a:pPr>
                <a:spcBef>
                  <a:spcPct val="50000"/>
                </a:spcBef>
              </a:pPr>
              <a:r>
                <a:rPr lang="en-US" sz="1800"/>
                <a:t>void ratio</a:t>
              </a:r>
              <a:endParaRPr lang="en-AU" sz="1800"/>
            </a:p>
          </p:txBody>
        </p:sp>
      </p:grpSp>
      <p:sp>
        <p:nvSpPr>
          <p:cNvPr id="35848" name="Freeform 8"/>
          <p:cNvSpPr>
            <a:spLocks/>
          </p:cNvSpPr>
          <p:nvPr/>
        </p:nvSpPr>
        <p:spPr bwMode="auto">
          <a:xfrm>
            <a:off x="2819406" y="2598174"/>
            <a:ext cx="3810000" cy="3276600"/>
          </a:xfrm>
          <a:custGeom>
            <a:avLst/>
            <a:gdLst/>
            <a:ahLst/>
            <a:cxnLst>
              <a:cxn ang="0">
                <a:pos x="0" y="0"/>
              </a:cxn>
              <a:cxn ang="0">
                <a:pos x="864" y="144"/>
              </a:cxn>
              <a:cxn ang="0">
                <a:pos x="1200" y="240"/>
              </a:cxn>
              <a:cxn ang="0">
                <a:pos x="1440" y="384"/>
              </a:cxn>
              <a:cxn ang="0">
                <a:pos x="1920" y="1104"/>
              </a:cxn>
              <a:cxn ang="0">
                <a:pos x="2400" y="2064"/>
              </a:cxn>
            </a:cxnLst>
            <a:rect l="0" t="0" r="r" b="b"/>
            <a:pathLst>
              <a:path w="2400" h="2064">
                <a:moveTo>
                  <a:pt x="0" y="0"/>
                </a:moveTo>
                <a:cubicBezTo>
                  <a:pt x="332" y="52"/>
                  <a:pt x="664" y="104"/>
                  <a:pt x="864" y="144"/>
                </a:cubicBezTo>
                <a:cubicBezTo>
                  <a:pt x="1064" y="184"/>
                  <a:pt x="1104" y="200"/>
                  <a:pt x="1200" y="240"/>
                </a:cubicBezTo>
                <a:cubicBezTo>
                  <a:pt x="1296" y="280"/>
                  <a:pt x="1320" y="240"/>
                  <a:pt x="1440" y="384"/>
                </a:cubicBezTo>
                <a:cubicBezTo>
                  <a:pt x="1560" y="528"/>
                  <a:pt x="1760" y="824"/>
                  <a:pt x="1920" y="1104"/>
                </a:cubicBezTo>
                <a:cubicBezTo>
                  <a:pt x="2080" y="1384"/>
                  <a:pt x="2240" y="1724"/>
                  <a:pt x="2400" y="2064"/>
                </a:cubicBezTo>
              </a:path>
            </a:pathLst>
          </a:custGeom>
          <a:noFill/>
          <a:ln w="22225" cap="flat" cmpd="sng">
            <a:solidFill>
              <a:schemeClr val="folHlink"/>
            </a:solidFill>
            <a:prstDash val="solid"/>
            <a:miter lim="800000"/>
            <a:headEnd type="none" w="med" len="med"/>
            <a:tailEnd type="none" w="med" len="med"/>
          </a:ln>
          <a:effectLst/>
        </p:spPr>
        <p:txBody>
          <a:bodyPr wrap="none"/>
          <a:lstStyle/>
          <a:p>
            <a:endParaRPr lang="en-US"/>
          </a:p>
        </p:txBody>
      </p:sp>
      <p:sp>
        <p:nvSpPr>
          <p:cNvPr id="35849" name="Line 9"/>
          <p:cNvSpPr>
            <a:spLocks noChangeShapeType="1"/>
          </p:cNvSpPr>
          <p:nvPr/>
        </p:nvSpPr>
        <p:spPr bwMode="auto">
          <a:xfrm flipH="1" flipV="1">
            <a:off x="2743200" y="5417574"/>
            <a:ext cx="3886200" cy="457200"/>
          </a:xfrm>
          <a:prstGeom prst="line">
            <a:avLst/>
          </a:prstGeom>
          <a:noFill/>
          <a:ln w="22225">
            <a:solidFill>
              <a:srgbClr val="009900"/>
            </a:solidFill>
            <a:miter lim="800000"/>
            <a:headEnd/>
            <a:tailEnd/>
          </a:ln>
          <a:effectLst/>
        </p:spPr>
        <p:txBody>
          <a:bodyPr wrap="none"/>
          <a:lstStyle/>
          <a:p>
            <a:endParaRPr lang="en-US"/>
          </a:p>
        </p:txBody>
      </p:sp>
      <p:grpSp>
        <p:nvGrpSpPr>
          <p:cNvPr id="3" name="Group 23"/>
          <p:cNvGrpSpPr>
            <a:grpSpLocks/>
          </p:cNvGrpSpPr>
          <p:nvPr/>
        </p:nvGrpSpPr>
        <p:grpSpPr bwMode="auto">
          <a:xfrm>
            <a:off x="5162550" y="3817374"/>
            <a:ext cx="857250" cy="1098550"/>
            <a:chOff x="3444" y="2304"/>
            <a:chExt cx="540" cy="692"/>
          </a:xfrm>
        </p:grpSpPr>
        <p:grpSp>
          <p:nvGrpSpPr>
            <p:cNvPr id="4" name="Group 15"/>
            <p:cNvGrpSpPr>
              <a:grpSpLocks/>
            </p:cNvGrpSpPr>
            <p:nvPr/>
          </p:nvGrpSpPr>
          <p:grpSpPr bwMode="auto">
            <a:xfrm>
              <a:off x="3696" y="2304"/>
              <a:ext cx="288" cy="528"/>
              <a:chOff x="3696" y="2304"/>
              <a:chExt cx="288" cy="528"/>
            </a:xfrm>
          </p:grpSpPr>
          <p:sp>
            <p:nvSpPr>
              <p:cNvPr id="35853" name="Line 13"/>
              <p:cNvSpPr>
                <a:spLocks noChangeShapeType="1"/>
              </p:cNvSpPr>
              <p:nvPr/>
            </p:nvSpPr>
            <p:spPr bwMode="auto">
              <a:xfrm flipH="1">
                <a:off x="3696" y="2304"/>
                <a:ext cx="0" cy="528"/>
              </a:xfrm>
              <a:prstGeom prst="line">
                <a:avLst/>
              </a:prstGeom>
              <a:noFill/>
              <a:ln w="9525">
                <a:solidFill>
                  <a:schemeClr val="tx1"/>
                </a:solidFill>
                <a:miter lim="800000"/>
                <a:headEnd/>
                <a:tailEnd/>
              </a:ln>
              <a:effectLst/>
            </p:spPr>
            <p:txBody>
              <a:bodyPr wrap="none"/>
              <a:lstStyle/>
              <a:p>
                <a:endParaRPr lang="en-US"/>
              </a:p>
            </p:txBody>
          </p:sp>
          <p:sp>
            <p:nvSpPr>
              <p:cNvPr id="35854" name="Line 14"/>
              <p:cNvSpPr>
                <a:spLocks noChangeShapeType="1"/>
              </p:cNvSpPr>
              <p:nvPr/>
            </p:nvSpPr>
            <p:spPr bwMode="auto">
              <a:xfrm>
                <a:off x="3696" y="2832"/>
                <a:ext cx="288" cy="0"/>
              </a:xfrm>
              <a:prstGeom prst="line">
                <a:avLst/>
              </a:prstGeom>
              <a:noFill/>
              <a:ln w="9525">
                <a:solidFill>
                  <a:schemeClr val="tx1"/>
                </a:solidFill>
                <a:miter lim="800000"/>
                <a:headEnd/>
                <a:tailEnd/>
              </a:ln>
              <a:effectLst/>
            </p:spPr>
            <p:txBody>
              <a:bodyPr wrap="none"/>
              <a:lstStyle/>
              <a:p>
                <a:endParaRPr lang="en-US"/>
              </a:p>
            </p:txBody>
          </p:sp>
        </p:grpSp>
        <p:sp>
          <p:nvSpPr>
            <p:cNvPr id="35860" name="Text Box 20"/>
            <p:cNvSpPr txBox="1">
              <a:spLocks noChangeArrowheads="1"/>
            </p:cNvSpPr>
            <p:nvPr/>
          </p:nvSpPr>
          <p:spPr bwMode="auto">
            <a:xfrm>
              <a:off x="3744" y="2784"/>
              <a:ext cx="240" cy="212"/>
            </a:xfrm>
            <a:prstGeom prst="rect">
              <a:avLst/>
            </a:prstGeom>
            <a:noFill/>
            <a:ln w="9525">
              <a:noFill/>
              <a:miter lim="800000"/>
              <a:headEnd/>
              <a:tailEnd/>
            </a:ln>
            <a:effectLst/>
          </p:spPr>
          <p:txBody>
            <a:bodyPr>
              <a:spAutoFit/>
            </a:bodyPr>
            <a:lstStyle/>
            <a:p>
              <a:pPr>
                <a:spcBef>
                  <a:spcPct val="50000"/>
                </a:spcBef>
              </a:pPr>
              <a:r>
                <a:rPr lang="en-US" sz="1600" dirty="0"/>
                <a:t>1</a:t>
              </a:r>
              <a:endParaRPr lang="en-AU" sz="1600" dirty="0"/>
            </a:p>
          </p:txBody>
        </p:sp>
        <p:sp>
          <p:nvSpPr>
            <p:cNvPr id="35861" name="Text Box 21"/>
            <p:cNvSpPr txBox="1">
              <a:spLocks noChangeArrowheads="1"/>
            </p:cNvSpPr>
            <p:nvPr/>
          </p:nvSpPr>
          <p:spPr bwMode="auto">
            <a:xfrm>
              <a:off x="3444" y="2498"/>
              <a:ext cx="288" cy="233"/>
            </a:xfrm>
            <a:prstGeom prst="rect">
              <a:avLst/>
            </a:prstGeom>
            <a:noFill/>
            <a:ln w="9525">
              <a:noFill/>
              <a:miter lim="800000"/>
              <a:headEnd/>
              <a:tailEnd/>
            </a:ln>
            <a:effectLst/>
          </p:spPr>
          <p:txBody>
            <a:bodyPr>
              <a:spAutoFit/>
            </a:bodyPr>
            <a:lstStyle/>
            <a:p>
              <a:pPr>
                <a:spcBef>
                  <a:spcPct val="50000"/>
                </a:spcBef>
              </a:pPr>
              <a:r>
                <a:rPr lang="en-US" b="1" dirty="0"/>
                <a:t>C</a:t>
              </a:r>
              <a:r>
                <a:rPr lang="en-US" b="1" baseline="-25000" dirty="0"/>
                <a:t>c</a:t>
              </a:r>
              <a:endParaRPr lang="en-AU" b="1" dirty="0"/>
            </a:p>
          </p:txBody>
        </p:sp>
      </p:grpSp>
      <p:sp>
        <p:nvSpPr>
          <p:cNvPr id="35865" name="Text Box 25"/>
          <p:cNvSpPr txBox="1">
            <a:spLocks noChangeArrowheads="1"/>
          </p:cNvSpPr>
          <p:nvPr/>
        </p:nvSpPr>
        <p:spPr bwMode="auto">
          <a:xfrm>
            <a:off x="5651537" y="2810899"/>
            <a:ext cx="2868561" cy="396875"/>
          </a:xfrm>
          <a:prstGeom prst="rect">
            <a:avLst/>
          </a:prstGeom>
          <a:noFill/>
          <a:ln w="9525">
            <a:noFill/>
            <a:miter lim="800000"/>
            <a:headEnd/>
            <a:tailEnd/>
          </a:ln>
          <a:effectLst/>
        </p:spPr>
        <p:txBody>
          <a:bodyPr wrap="square">
            <a:spAutoFit/>
          </a:bodyPr>
          <a:lstStyle/>
          <a:p>
            <a:pPr>
              <a:spcBef>
                <a:spcPct val="50000"/>
              </a:spcBef>
            </a:pPr>
            <a:r>
              <a:rPr lang="en-US" sz="2000" b="1" dirty="0">
                <a:solidFill>
                  <a:srgbClr val="FF0000"/>
                </a:solidFill>
              </a:rPr>
              <a:t>C</a:t>
            </a:r>
            <a:r>
              <a:rPr lang="en-US" sz="2000" b="1" baseline="-25000" dirty="0">
                <a:solidFill>
                  <a:srgbClr val="FF0000"/>
                </a:solidFill>
              </a:rPr>
              <a:t>c</a:t>
            </a:r>
            <a:r>
              <a:rPr lang="en-US" sz="2000" b="1" dirty="0">
                <a:solidFill>
                  <a:srgbClr val="FF0000"/>
                </a:solidFill>
              </a:rPr>
              <a:t> ~ compression index</a:t>
            </a:r>
            <a:endParaRPr lang="en-AU" sz="2000" b="1" dirty="0">
              <a:solidFill>
                <a:srgbClr val="FF0000"/>
              </a:solidFill>
            </a:endParaRPr>
          </a:p>
        </p:txBody>
      </p:sp>
      <p:sp>
        <p:nvSpPr>
          <p:cNvPr id="35866" name="Text Box 26"/>
          <p:cNvSpPr txBox="1">
            <a:spLocks noChangeArrowheads="1"/>
          </p:cNvSpPr>
          <p:nvPr/>
        </p:nvSpPr>
        <p:spPr bwMode="auto">
          <a:xfrm>
            <a:off x="6629400" y="4563499"/>
            <a:ext cx="2133600" cy="396875"/>
          </a:xfrm>
          <a:prstGeom prst="rect">
            <a:avLst/>
          </a:prstGeom>
          <a:noFill/>
          <a:ln w="9525">
            <a:noFill/>
            <a:miter lim="800000"/>
            <a:headEnd/>
            <a:tailEnd/>
          </a:ln>
          <a:effectLst/>
        </p:spPr>
        <p:txBody>
          <a:bodyPr wrap="square">
            <a:spAutoFit/>
          </a:bodyPr>
          <a:lstStyle/>
          <a:p>
            <a:pPr algn="l" rtl="0">
              <a:spcBef>
                <a:spcPct val="50000"/>
              </a:spcBef>
            </a:pPr>
            <a:r>
              <a:rPr lang="en-US" sz="2000" b="1" dirty="0" smtClean="0">
                <a:solidFill>
                  <a:srgbClr val="009900"/>
                </a:solidFill>
              </a:rPr>
              <a:t>C</a:t>
            </a:r>
            <a:r>
              <a:rPr lang="en-US" sz="2000" b="1" baseline="-25000" dirty="0" smtClean="0">
                <a:solidFill>
                  <a:srgbClr val="009900"/>
                </a:solidFill>
              </a:rPr>
              <a:t>s</a:t>
            </a:r>
            <a:r>
              <a:rPr lang="en-US" sz="2000" b="1" dirty="0" smtClean="0">
                <a:solidFill>
                  <a:srgbClr val="009900"/>
                </a:solidFill>
              </a:rPr>
              <a:t> </a:t>
            </a:r>
            <a:r>
              <a:rPr lang="en-US" sz="2000" b="1" dirty="0">
                <a:solidFill>
                  <a:srgbClr val="009900"/>
                </a:solidFill>
              </a:rPr>
              <a:t>~ </a:t>
            </a:r>
            <a:r>
              <a:rPr lang="en-US" sz="2000" b="1" dirty="0" smtClean="0">
                <a:solidFill>
                  <a:srgbClr val="009900"/>
                </a:solidFill>
              </a:rPr>
              <a:t>Swell </a:t>
            </a:r>
            <a:r>
              <a:rPr lang="en-US" sz="2000" b="1" dirty="0">
                <a:solidFill>
                  <a:srgbClr val="009900"/>
                </a:solidFill>
              </a:rPr>
              <a:t>index</a:t>
            </a:r>
            <a:endParaRPr lang="en-AU" sz="2000" b="1" dirty="0">
              <a:solidFill>
                <a:srgbClr val="009900"/>
              </a:solidFill>
            </a:endParaRPr>
          </a:p>
        </p:txBody>
      </p:sp>
      <p:grpSp>
        <p:nvGrpSpPr>
          <p:cNvPr id="5" name="Group 35"/>
          <p:cNvGrpSpPr>
            <a:grpSpLocks/>
          </p:cNvGrpSpPr>
          <p:nvPr/>
        </p:nvGrpSpPr>
        <p:grpSpPr bwMode="auto">
          <a:xfrm>
            <a:off x="2667000" y="2674374"/>
            <a:ext cx="2590800" cy="3079750"/>
            <a:chOff x="1872" y="1584"/>
            <a:chExt cx="1632" cy="1940"/>
          </a:xfrm>
        </p:grpSpPr>
        <p:grpSp>
          <p:nvGrpSpPr>
            <p:cNvPr id="6" name="Group 24"/>
            <p:cNvGrpSpPr>
              <a:grpSpLocks/>
            </p:cNvGrpSpPr>
            <p:nvPr/>
          </p:nvGrpSpPr>
          <p:grpSpPr bwMode="auto">
            <a:xfrm>
              <a:off x="1872" y="3312"/>
              <a:ext cx="1632" cy="212"/>
              <a:chOff x="1872" y="3312"/>
              <a:chExt cx="1632" cy="212"/>
            </a:xfrm>
          </p:grpSpPr>
          <p:grpSp>
            <p:nvGrpSpPr>
              <p:cNvPr id="7" name="Group 19"/>
              <p:cNvGrpSpPr>
                <a:grpSpLocks/>
              </p:cNvGrpSpPr>
              <p:nvPr/>
            </p:nvGrpSpPr>
            <p:grpSpPr bwMode="auto">
              <a:xfrm>
                <a:off x="2256" y="3360"/>
                <a:ext cx="1248" cy="144"/>
                <a:chOff x="2256" y="3360"/>
                <a:chExt cx="1248" cy="144"/>
              </a:xfrm>
            </p:grpSpPr>
            <p:sp>
              <p:nvSpPr>
                <p:cNvPr id="35857" name="Line 17"/>
                <p:cNvSpPr>
                  <a:spLocks noChangeShapeType="1"/>
                </p:cNvSpPr>
                <p:nvPr/>
              </p:nvSpPr>
              <p:spPr bwMode="auto">
                <a:xfrm>
                  <a:off x="2256" y="3360"/>
                  <a:ext cx="0" cy="144"/>
                </a:xfrm>
                <a:prstGeom prst="line">
                  <a:avLst/>
                </a:prstGeom>
                <a:noFill/>
                <a:ln w="9525">
                  <a:solidFill>
                    <a:schemeClr val="tx1"/>
                  </a:solidFill>
                  <a:miter lim="800000"/>
                  <a:headEnd/>
                  <a:tailEnd/>
                </a:ln>
                <a:effectLst/>
              </p:spPr>
              <p:txBody>
                <a:bodyPr wrap="none"/>
                <a:lstStyle/>
                <a:p>
                  <a:endParaRPr lang="en-US"/>
                </a:p>
              </p:txBody>
            </p:sp>
            <p:sp>
              <p:nvSpPr>
                <p:cNvPr id="35858" name="Line 18"/>
                <p:cNvSpPr>
                  <a:spLocks noChangeShapeType="1"/>
                </p:cNvSpPr>
                <p:nvPr/>
              </p:nvSpPr>
              <p:spPr bwMode="auto">
                <a:xfrm>
                  <a:off x="2256" y="3504"/>
                  <a:ext cx="1248" cy="0"/>
                </a:xfrm>
                <a:prstGeom prst="line">
                  <a:avLst/>
                </a:prstGeom>
                <a:noFill/>
                <a:ln w="9525">
                  <a:solidFill>
                    <a:schemeClr val="tx1"/>
                  </a:solidFill>
                  <a:miter lim="800000"/>
                  <a:headEnd/>
                  <a:tailEnd/>
                </a:ln>
                <a:effectLst/>
              </p:spPr>
              <p:txBody>
                <a:bodyPr wrap="none"/>
                <a:lstStyle/>
                <a:p>
                  <a:endParaRPr lang="en-US"/>
                </a:p>
              </p:txBody>
            </p:sp>
          </p:grpSp>
          <p:sp>
            <p:nvSpPr>
              <p:cNvPr id="35862" name="Text Box 22"/>
              <p:cNvSpPr txBox="1">
                <a:spLocks noChangeArrowheads="1"/>
              </p:cNvSpPr>
              <p:nvPr/>
            </p:nvSpPr>
            <p:spPr bwMode="auto">
              <a:xfrm>
                <a:off x="1872" y="3312"/>
                <a:ext cx="384" cy="212"/>
              </a:xfrm>
              <a:prstGeom prst="rect">
                <a:avLst/>
              </a:prstGeom>
              <a:noFill/>
              <a:ln w="9525">
                <a:noFill/>
                <a:miter lim="800000"/>
                <a:headEnd/>
                <a:tailEnd/>
              </a:ln>
              <a:effectLst/>
            </p:spPr>
            <p:txBody>
              <a:bodyPr>
                <a:spAutoFit/>
              </a:bodyPr>
              <a:lstStyle/>
              <a:p>
                <a:pPr>
                  <a:spcBef>
                    <a:spcPct val="50000"/>
                  </a:spcBef>
                </a:pPr>
                <a:r>
                  <a:rPr lang="en-US" sz="1600" b="1" dirty="0" smtClean="0"/>
                  <a:t>C</a:t>
                </a:r>
                <a:r>
                  <a:rPr lang="en-US" sz="1600" b="1" baseline="-25000" dirty="0" smtClean="0"/>
                  <a:t>s</a:t>
                </a:r>
                <a:endParaRPr lang="en-AU" sz="1600" b="1" dirty="0"/>
              </a:p>
            </p:txBody>
          </p:sp>
        </p:grpSp>
        <p:grpSp>
          <p:nvGrpSpPr>
            <p:cNvPr id="8" name="Group 34"/>
            <p:cNvGrpSpPr>
              <a:grpSpLocks/>
            </p:cNvGrpSpPr>
            <p:nvPr/>
          </p:nvGrpSpPr>
          <p:grpSpPr bwMode="auto">
            <a:xfrm>
              <a:off x="2112" y="1584"/>
              <a:ext cx="864" cy="144"/>
              <a:chOff x="2112" y="1584"/>
              <a:chExt cx="864" cy="144"/>
            </a:xfrm>
          </p:grpSpPr>
          <p:sp>
            <p:nvSpPr>
              <p:cNvPr id="35871" name="Line 31"/>
              <p:cNvSpPr>
                <a:spLocks noChangeShapeType="1"/>
              </p:cNvSpPr>
              <p:nvPr/>
            </p:nvSpPr>
            <p:spPr bwMode="auto">
              <a:xfrm>
                <a:off x="2112" y="1584"/>
                <a:ext cx="0" cy="144"/>
              </a:xfrm>
              <a:prstGeom prst="line">
                <a:avLst/>
              </a:prstGeom>
              <a:noFill/>
              <a:ln w="9525">
                <a:solidFill>
                  <a:schemeClr val="tx1"/>
                </a:solidFill>
                <a:miter lim="800000"/>
                <a:headEnd/>
                <a:tailEnd/>
              </a:ln>
              <a:effectLst/>
            </p:spPr>
            <p:txBody>
              <a:bodyPr wrap="none"/>
              <a:lstStyle/>
              <a:p>
                <a:endParaRPr lang="en-US"/>
              </a:p>
            </p:txBody>
          </p:sp>
          <p:sp>
            <p:nvSpPr>
              <p:cNvPr id="35872" name="Line 32"/>
              <p:cNvSpPr>
                <a:spLocks noChangeShapeType="1"/>
              </p:cNvSpPr>
              <p:nvPr/>
            </p:nvSpPr>
            <p:spPr bwMode="auto">
              <a:xfrm>
                <a:off x="2112" y="1728"/>
                <a:ext cx="864" cy="0"/>
              </a:xfrm>
              <a:prstGeom prst="line">
                <a:avLst/>
              </a:prstGeom>
              <a:noFill/>
              <a:ln w="9525">
                <a:solidFill>
                  <a:schemeClr val="tx1"/>
                </a:solidFill>
                <a:miter lim="800000"/>
                <a:headEnd/>
                <a:tailEnd/>
              </a:ln>
              <a:effectLst/>
            </p:spPr>
            <p:txBody>
              <a:bodyPr wrap="none"/>
              <a:lstStyle/>
              <a:p>
                <a:endParaRPr lang="en-US"/>
              </a:p>
            </p:txBody>
          </p:sp>
        </p:grpSp>
      </p:grpSp>
      <p:graphicFrame>
        <p:nvGraphicFramePr>
          <p:cNvPr id="32" name="Object 31"/>
          <p:cNvGraphicFramePr>
            <a:graphicFrameLocks noChangeAspect="1"/>
          </p:cNvGraphicFramePr>
          <p:nvPr>
            <p:extLst>
              <p:ext uri="{D42A27DB-BD31-4B8C-83A1-F6EECF244321}">
                <p14:modId xmlns:p14="http://schemas.microsoft.com/office/powerpoint/2010/main" val="1117850983"/>
              </p:ext>
            </p:extLst>
          </p:nvPr>
        </p:nvGraphicFramePr>
        <p:xfrm>
          <a:off x="6400800" y="3207774"/>
          <a:ext cx="1371600" cy="1084007"/>
        </p:xfrm>
        <a:graphic>
          <a:graphicData uri="http://schemas.openxmlformats.org/presentationml/2006/ole">
            <mc:AlternateContent xmlns:mc="http://schemas.openxmlformats.org/markup-compatibility/2006">
              <mc:Choice xmlns:v="urn:schemas-microsoft-com:vml" Requires="v">
                <p:oleObj spid="_x0000_s36280" name="Equation" r:id="rId3" imgW="787320" imgH="622080" progId="Equation.3">
                  <p:embed/>
                </p:oleObj>
              </mc:Choice>
              <mc:Fallback>
                <p:oleObj name="Equation" r:id="rId3" imgW="787320" imgH="6220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207774"/>
                        <a:ext cx="1371600" cy="10840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4" name="Straight Connector 33"/>
          <p:cNvCxnSpPr>
            <a:stCxn id="35853" idx="0"/>
          </p:cNvCxnSpPr>
          <p:nvPr/>
        </p:nvCxnSpPr>
        <p:spPr>
          <a:xfrm rot="5400000">
            <a:off x="3848100" y="2102874"/>
            <a:ext cx="0" cy="34290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3848100" y="2941074"/>
            <a:ext cx="0" cy="34290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5853" idx="1"/>
          </p:cNvCxnSpPr>
          <p:nvPr/>
        </p:nvCxnSpPr>
        <p:spPr>
          <a:xfrm rot="16200000" flipH="1">
            <a:off x="4724400" y="5493774"/>
            <a:ext cx="1676400"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5181600" y="5493774"/>
            <a:ext cx="1676400"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1943100" y="4236474"/>
            <a:ext cx="838200" cy="1588"/>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362200" y="3969774"/>
            <a:ext cx="609600" cy="461665"/>
          </a:xfrm>
          <a:prstGeom prst="rect">
            <a:avLst/>
          </a:prstGeom>
          <a:noFill/>
        </p:spPr>
        <p:txBody>
          <a:bodyPr wrap="square" rtlCol="0">
            <a:spAutoFit/>
          </a:bodyPr>
          <a:lstStyle/>
          <a:p>
            <a:pPr algn="l" rtl="0"/>
            <a:r>
              <a:rPr lang="en-US" sz="2400" dirty="0" smtClean="0">
                <a:latin typeface="Symbol" pitchFamily="18" charset="2"/>
                <a:cs typeface="Times New Roman" pitchFamily="18" charset="0"/>
              </a:rPr>
              <a:t>D</a:t>
            </a:r>
            <a:r>
              <a:rPr lang="en-US" sz="2400" i="1" dirty="0" smtClean="0">
                <a:latin typeface="Times New Roman" pitchFamily="18" charset="0"/>
                <a:cs typeface="Times New Roman" pitchFamily="18" charset="0"/>
              </a:rPr>
              <a:t>e</a:t>
            </a:r>
            <a:r>
              <a:rPr lang="en-US" sz="2400" i="1" baseline="-25000" dirty="0" smtClean="0">
                <a:latin typeface="Times New Roman" pitchFamily="18" charset="0"/>
                <a:cs typeface="Times New Roman" pitchFamily="18" charset="0"/>
              </a:rPr>
              <a:t>1</a:t>
            </a:r>
            <a:endParaRPr lang="en-US" sz="2400" i="1" baseline="-25000" dirty="0">
              <a:latin typeface="Times New Roman" pitchFamily="18" charset="0"/>
              <a:cs typeface="Times New Roman" pitchFamily="18" charset="0"/>
            </a:endParaRPr>
          </a:p>
        </p:txBody>
      </p:sp>
      <p:sp>
        <p:nvSpPr>
          <p:cNvPr id="42" name="TextBox 41"/>
          <p:cNvSpPr txBox="1"/>
          <p:nvPr/>
        </p:nvSpPr>
        <p:spPr>
          <a:xfrm>
            <a:off x="5402560" y="6242344"/>
            <a:ext cx="609600" cy="400110"/>
          </a:xfrm>
          <a:prstGeom prst="rect">
            <a:avLst/>
          </a:prstGeom>
          <a:noFill/>
        </p:spPr>
        <p:txBody>
          <a:bodyPr wrap="square" rtlCol="0">
            <a:spAutoFit/>
          </a:bodyPr>
          <a:lstStyle/>
          <a:p>
            <a:pPr algn="l" rtl="0"/>
            <a:r>
              <a:rPr lang="en-US" sz="2000" dirty="0" smtClean="0">
                <a:latin typeface="Symbol" pitchFamily="18" charset="2"/>
                <a:cs typeface="Times New Roman" pitchFamily="18" charset="0"/>
              </a:rPr>
              <a:t>s</a:t>
            </a:r>
            <a:r>
              <a:rPr lang="en-US" sz="2000" dirty="0" smtClean="0">
                <a:latin typeface="Times New Roman" pitchFamily="18" charset="0"/>
                <a:cs typeface="Times New Roman" pitchFamily="18" charset="0"/>
              </a:rPr>
              <a:t>’</a:t>
            </a:r>
            <a:r>
              <a:rPr lang="en-US" sz="2000" baseline="-25000" dirty="0" smtClean="0">
                <a:latin typeface="Symbol" pitchFamily="18" charset="2"/>
                <a:cs typeface="Times New Roman" pitchFamily="18" charset="0"/>
              </a:rPr>
              <a:t>1</a:t>
            </a:r>
            <a:endParaRPr lang="en-US" sz="2000" i="1" baseline="-25000" dirty="0">
              <a:latin typeface="Times New Roman" pitchFamily="18" charset="0"/>
              <a:cs typeface="Times New Roman" pitchFamily="18" charset="0"/>
            </a:endParaRPr>
          </a:p>
        </p:txBody>
      </p:sp>
      <p:sp>
        <p:nvSpPr>
          <p:cNvPr id="43" name="TextBox 42"/>
          <p:cNvSpPr txBox="1"/>
          <p:nvPr/>
        </p:nvSpPr>
        <p:spPr>
          <a:xfrm>
            <a:off x="5903404" y="6242344"/>
            <a:ext cx="878396" cy="400110"/>
          </a:xfrm>
          <a:prstGeom prst="rect">
            <a:avLst/>
          </a:prstGeom>
          <a:noFill/>
        </p:spPr>
        <p:txBody>
          <a:bodyPr wrap="square" rtlCol="0">
            <a:spAutoFit/>
          </a:bodyPr>
          <a:lstStyle/>
          <a:p>
            <a:pPr algn="l" rtl="0"/>
            <a:r>
              <a:rPr lang="en-US" sz="2000" dirty="0" smtClean="0">
                <a:latin typeface="Symbol" pitchFamily="18" charset="2"/>
                <a:cs typeface="Times New Roman" pitchFamily="18" charset="0"/>
              </a:rPr>
              <a:t>s</a:t>
            </a:r>
            <a:r>
              <a:rPr lang="en-US" sz="2000" dirty="0" smtClean="0">
                <a:latin typeface="Times New Roman" pitchFamily="18" charset="0"/>
                <a:cs typeface="Times New Roman" pitchFamily="18" charset="0"/>
              </a:rPr>
              <a:t>’</a:t>
            </a:r>
            <a:r>
              <a:rPr lang="en-US" sz="2000" baseline="-25000" dirty="0" smtClean="0">
                <a:latin typeface="Symbol" pitchFamily="18" charset="2"/>
                <a:cs typeface="Times New Roman" pitchFamily="18" charset="0"/>
              </a:rPr>
              <a:t>2</a:t>
            </a:r>
            <a:endParaRPr lang="en-US" sz="2000" i="1" baseline="-25000" dirty="0">
              <a:latin typeface="Times New Roman" pitchFamily="18" charset="0"/>
              <a:cs typeface="Times New Roman" pitchFamily="18" charset="0"/>
            </a:endParaRPr>
          </a:p>
        </p:txBody>
      </p:sp>
      <p:graphicFrame>
        <p:nvGraphicFramePr>
          <p:cNvPr id="93186" name="Object 2"/>
          <p:cNvGraphicFramePr>
            <a:graphicFrameLocks noChangeAspect="1"/>
          </p:cNvGraphicFramePr>
          <p:nvPr>
            <p:extLst>
              <p:ext uri="{D42A27DB-BD31-4B8C-83A1-F6EECF244321}">
                <p14:modId xmlns:p14="http://schemas.microsoft.com/office/powerpoint/2010/main" val="4183205012"/>
              </p:ext>
            </p:extLst>
          </p:nvPr>
        </p:nvGraphicFramePr>
        <p:xfrm>
          <a:off x="6781800" y="4960374"/>
          <a:ext cx="1447800" cy="1144500"/>
        </p:xfrm>
        <a:graphic>
          <a:graphicData uri="http://schemas.openxmlformats.org/presentationml/2006/ole">
            <mc:AlternateContent xmlns:mc="http://schemas.openxmlformats.org/markup-compatibility/2006">
              <mc:Choice xmlns:v="urn:schemas-microsoft-com:vml" Requires="v">
                <p:oleObj spid="_x0000_s36281" name="Equation" r:id="rId5" imgW="787320" imgH="622080" progId="Equation.3">
                  <p:embed/>
                </p:oleObj>
              </mc:Choice>
              <mc:Fallback>
                <p:oleObj name="Equation" r:id="rId5" imgW="787320" imgH="6220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4960374"/>
                        <a:ext cx="1447800" cy="11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5" name="Straight Connector 44"/>
          <p:cNvCxnSpPr/>
          <p:nvPr/>
        </p:nvCxnSpPr>
        <p:spPr>
          <a:xfrm rot="5400000">
            <a:off x="4953000" y="6027174"/>
            <a:ext cx="609600"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2971800" y="6027174"/>
            <a:ext cx="609600"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0800000">
            <a:off x="2133600" y="5722374"/>
            <a:ext cx="3124200"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0800000">
            <a:off x="2120108" y="5493773"/>
            <a:ext cx="1080293"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447800" y="5341374"/>
            <a:ext cx="609600" cy="461665"/>
          </a:xfrm>
          <a:prstGeom prst="rect">
            <a:avLst/>
          </a:prstGeom>
          <a:noFill/>
        </p:spPr>
        <p:txBody>
          <a:bodyPr wrap="square" rtlCol="0">
            <a:spAutoFit/>
          </a:bodyPr>
          <a:lstStyle/>
          <a:p>
            <a:pPr algn="l" rtl="0"/>
            <a:r>
              <a:rPr lang="en-US" sz="2400" dirty="0" smtClean="0">
                <a:latin typeface="Symbol" pitchFamily="18" charset="2"/>
                <a:cs typeface="Times New Roman" pitchFamily="18" charset="0"/>
              </a:rPr>
              <a:t>D</a:t>
            </a:r>
            <a:r>
              <a:rPr lang="en-US" sz="2400" i="1" dirty="0" smtClean="0">
                <a:latin typeface="Times New Roman" pitchFamily="18" charset="0"/>
                <a:cs typeface="Times New Roman" pitchFamily="18" charset="0"/>
              </a:rPr>
              <a:t>e</a:t>
            </a:r>
            <a:r>
              <a:rPr lang="en-US" sz="2400" i="1" baseline="-25000" dirty="0" smtClean="0">
                <a:latin typeface="Times New Roman" pitchFamily="18" charset="0"/>
                <a:cs typeface="Times New Roman" pitchFamily="18" charset="0"/>
              </a:rPr>
              <a:t>2</a:t>
            </a:r>
            <a:endParaRPr lang="en-US" sz="2400" i="1" baseline="-25000" dirty="0">
              <a:latin typeface="Times New Roman" pitchFamily="18" charset="0"/>
              <a:cs typeface="Times New Roman" pitchFamily="18" charset="0"/>
            </a:endParaRPr>
          </a:p>
        </p:txBody>
      </p:sp>
      <p:sp>
        <p:nvSpPr>
          <p:cNvPr id="53" name="TextBox 52"/>
          <p:cNvSpPr txBox="1"/>
          <p:nvPr/>
        </p:nvSpPr>
        <p:spPr>
          <a:xfrm>
            <a:off x="2971800" y="6282414"/>
            <a:ext cx="609600" cy="400110"/>
          </a:xfrm>
          <a:prstGeom prst="rect">
            <a:avLst/>
          </a:prstGeom>
          <a:noFill/>
        </p:spPr>
        <p:txBody>
          <a:bodyPr wrap="square" rtlCol="0">
            <a:spAutoFit/>
          </a:bodyPr>
          <a:lstStyle/>
          <a:p>
            <a:pPr algn="l" rtl="0"/>
            <a:r>
              <a:rPr lang="en-US" sz="2000" dirty="0" smtClean="0">
                <a:latin typeface="Symbol" pitchFamily="18" charset="2"/>
                <a:cs typeface="Times New Roman" pitchFamily="18" charset="0"/>
              </a:rPr>
              <a:t>s</a:t>
            </a:r>
            <a:r>
              <a:rPr lang="en-US" sz="2000" dirty="0" smtClean="0">
                <a:latin typeface="Times New Roman" pitchFamily="18" charset="0"/>
                <a:cs typeface="Times New Roman" pitchFamily="18" charset="0"/>
              </a:rPr>
              <a:t>’</a:t>
            </a:r>
            <a:r>
              <a:rPr lang="en-US" sz="2000" baseline="-25000" dirty="0" smtClean="0">
                <a:latin typeface="Symbol" pitchFamily="18" charset="2"/>
                <a:cs typeface="Times New Roman" pitchFamily="18" charset="0"/>
              </a:rPr>
              <a:t>4</a:t>
            </a:r>
            <a:endParaRPr lang="en-US" sz="2000" i="1" baseline="-25000" dirty="0">
              <a:latin typeface="Times New Roman" pitchFamily="18" charset="0"/>
              <a:cs typeface="Times New Roman" pitchFamily="18" charset="0"/>
            </a:endParaRPr>
          </a:p>
        </p:txBody>
      </p:sp>
      <p:sp>
        <p:nvSpPr>
          <p:cNvPr id="54" name="TextBox 53"/>
          <p:cNvSpPr txBox="1"/>
          <p:nvPr/>
        </p:nvSpPr>
        <p:spPr>
          <a:xfrm>
            <a:off x="4968044" y="6314352"/>
            <a:ext cx="609600" cy="400110"/>
          </a:xfrm>
          <a:prstGeom prst="rect">
            <a:avLst/>
          </a:prstGeom>
          <a:noFill/>
        </p:spPr>
        <p:txBody>
          <a:bodyPr wrap="square" rtlCol="0">
            <a:spAutoFit/>
          </a:bodyPr>
          <a:lstStyle/>
          <a:p>
            <a:pPr algn="l" rtl="0"/>
            <a:r>
              <a:rPr lang="en-US" sz="2000" dirty="0" smtClean="0">
                <a:latin typeface="Symbol" pitchFamily="18" charset="2"/>
                <a:cs typeface="Times New Roman" pitchFamily="18" charset="0"/>
              </a:rPr>
              <a:t>s</a:t>
            </a:r>
            <a:r>
              <a:rPr lang="en-US" sz="2000" dirty="0" smtClean="0">
                <a:latin typeface="Times New Roman" pitchFamily="18" charset="0"/>
                <a:cs typeface="Times New Roman" pitchFamily="18" charset="0"/>
              </a:rPr>
              <a:t>’</a:t>
            </a:r>
            <a:r>
              <a:rPr lang="en-US" sz="2000" baseline="-25000" dirty="0" smtClean="0">
                <a:latin typeface="Symbol" pitchFamily="18" charset="2"/>
                <a:cs typeface="Times New Roman" pitchFamily="18" charset="0"/>
              </a:rPr>
              <a:t>3</a:t>
            </a:r>
            <a:endParaRPr lang="en-US" sz="2000" i="1" baseline="-25000" dirty="0">
              <a:latin typeface="Times New Roman" pitchFamily="18" charset="0"/>
              <a:cs typeface="Times New Roman" pitchFamily="18" charset="0"/>
            </a:endParaRPr>
          </a:p>
        </p:txBody>
      </p:sp>
      <p:sp>
        <p:nvSpPr>
          <p:cNvPr id="14" name="TextBox 13"/>
          <p:cNvSpPr txBox="1"/>
          <p:nvPr/>
        </p:nvSpPr>
        <p:spPr>
          <a:xfrm>
            <a:off x="265471" y="430105"/>
            <a:ext cx="8254627" cy="1569660"/>
          </a:xfrm>
          <a:prstGeom prst="rect">
            <a:avLst/>
          </a:prstGeom>
          <a:noFill/>
        </p:spPr>
        <p:txBody>
          <a:bodyPr wrap="square" rtlCol="0">
            <a:spAutoFit/>
          </a:bodyPr>
          <a:lstStyle/>
          <a:p>
            <a:pPr algn="just"/>
            <a:r>
              <a:rPr lang="en-US" sz="2400" b="1" dirty="0" smtClean="0"/>
              <a:t>As we said earlier, the main limitation of using </a:t>
            </a:r>
            <a:r>
              <a:rPr lang="en-US" sz="2400" b="1" dirty="0" err="1" smtClean="0">
                <a:solidFill>
                  <a:srgbClr val="FF0000"/>
                </a:solidFill>
              </a:rPr>
              <a:t>a</a:t>
            </a:r>
            <a:r>
              <a:rPr lang="en-US" sz="2400" b="1" baseline="-25000" dirty="0" err="1" smtClean="0">
                <a:solidFill>
                  <a:srgbClr val="FF0000"/>
                </a:solidFill>
              </a:rPr>
              <a:t>v</a:t>
            </a:r>
            <a:r>
              <a:rPr lang="en-US" sz="2400" b="1" dirty="0" smtClean="0"/>
              <a:t> and </a:t>
            </a:r>
            <a:r>
              <a:rPr lang="en-US" sz="2400" b="1" dirty="0" smtClean="0">
                <a:solidFill>
                  <a:srgbClr val="FF0000"/>
                </a:solidFill>
              </a:rPr>
              <a:t>m</a:t>
            </a:r>
            <a:r>
              <a:rPr lang="en-US" sz="2400" b="1" baseline="-25000" dirty="0" smtClean="0">
                <a:solidFill>
                  <a:srgbClr val="FF0000"/>
                </a:solidFill>
              </a:rPr>
              <a:t>v</a:t>
            </a:r>
            <a:r>
              <a:rPr lang="en-US" sz="2400" b="1" dirty="0" smtClean="0"/>
              <a:t> in describing soil compressibility is that they are not constant. To overcome this shortcoming the relationship between </a:t>
            </a:r>
            <a:r>
              <a:rPr lang="en-US" sz="2400" b="1" dirty="0" smtClean="0">
                <a:solidFill>
                  <a:srgbClr val="FF0000"/>
                </a:solidFill>
              </a:rPr>
              <a:t>e</a:t>
            </a:r>
            <a:r>
              <a:rPr lang="en-US" sz="2400" b="1" dirty="0" smtClean="0"/>
              <a:t> and </a:t>
            </a:r>
            <a:r>
              <a:rPr lang="en-US" sz="2400" b="1" dirty="0">
                <a:solidFill>
                  <a:srgbClr val="FF0000"/>
                </a:solidFill>
                <a:sym typeface="Symbol" pitchFamily="18" charset="2"/>
              </a:rPr>
              <a:t></a:t>
            </a:r>
            <a:r>
              <a:rPr lang="en-US" sz="2400" b="1" baseline="-25000" dirty="0">
                <a:solidFill>
                  <a:srgbClr val="FF0000"/>
                </a:solidFill>
                <a:sym typeface="Symbol" pitchFamily="18" charset="2"/>
              </a:rPr>
              <a:t>v</a:t>
            </a:r>
            <a:r>
              <a:rPr lang="en-US" sz="2400" b="1" dirty="0">
                <a:solidFill>
                  <a:srgbClr val="FF0000"/>
                </a:solidFill>
                <a:sym typeface="Symbol" pitchFamily="18" charset="2"/>
              </a:rPr>
              <a:t>’</a:t>
            </a:r>
            <a:r>
              <a:rPr lang="en-US" sz="2400" b="1" dirty="0" smtClean="0"/>
              <a:t> is usually plotted in a </a:t>
            </a:r>
            <a:r>
              <a:rPr lang="en-US" sz="2400" b="1" dirty="0" smtClean="0">
                <a:solidFill>
                  <a:srgbClr val="FF0000"/>
                </a:solidFill>
              </a:rPr>
              <a:t>semi logarithmic </a:t>
            </a:r>
            <a:r>
              <a:rPr lang="en-US" sz="2400" b="1" dirty="0" smtClean="0"/>
              <a:t>plot as shown below. </a:t>
            </a:r>
            <a:endParaRPr lang="en-US" sz="2400" b="1" dirty="0"/>
          </a:p>
        </p:txBody>
      </p:sp>
    </p:spTree>
    <p:extLst>
      <p:ext uri="{BB962C8B-B14F-4D97-AF65-F5344CB8AC3E}">
        <p14:creationId xmlns:p14="http://schemas.microsoft.com/office/powerpoint/2010/main" val="3656628903"/>
      </p:ext>
    </p:extLst>
  </p:cSld>
  <p:clrMapOvr>
    <a:masterClrMapping/>
  </p:clrMapOvr>
  <p:transition advTm="41000">
    <p:cu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4879" y="2664474"/>
            <a:ext cx="7740471" cy="3635959"/>
          </a:xfrm>
          <a:prstGeom prst="rect">
            <a:avLst/>
          </a:prstGeom>
        </p:spPr>
      </p:pic>
      <p:sp>
        <p:nvSpPr>
          <p:cNvPr id="5" name="TextBox 4"/>
          <p:cNvSpPr txBox="1"/>
          <p:nvPr/>
        </p:nvSpPr>
        <p:spPr>
          <a:xfrm>
            <a:off x="331800" y="1408227"/>
            <a:ext cx="8273845" cy="1200329"/>
          </a:xfrm>
          <a:prstGeom prst="rect">
            <a:avLst/>
          </a:prstGeom>
        </p:spPr>
        <p:txBody>
          <a:bodyPr wrap="square">
            <a:spAutoFit/>
          </a:bodyPr>
          <a:lstStyle>
            <a:defPPr>
              <a:defRPr lang="en-US"/>
            </a:defPPr>
            <a:lvl1pPr marL="342900" indent="-342900" algn="just">
              <a:buClr>
                <a:srgbClr val="0070C0"/>
              </a:buClr>
              <a:buFont typeface="Arial" panose="020B0604020202020204" pitchFamily="34" charset="0"/>
              <a:buChar char="•"/>
              <a:defRPr sz="2400" b="1"/>
            </a:lvl1pPr>
          </a:lstStyle>
          <a:p>
            <a:r>
              <a:rPr lang="en-US" dirty="0"/>
              <a:t>Because conducting compression (consolidation) test is relatively time consuming (usually 2 weeks), C</a:t>
            </a:r>
            <a:r>
              <a:rPr lang="en-US" baseline="-25000" dirty="0"/>
              <a:t>c</a:t>
            </a:r>
            <a:r>
              <a:rPr lang="en-US" dirty="0"/>
              <a:t> is usually related to other index properties like:</a:t>
            </a:r>
          </a:p>
        </p:txBody>
      </p:sp>
      <p:sp>
        <p:nvSpPr>
          <p:cNvPr id="6" name="TextBox 5"/>
          <p:cNvSpPr txBox="1"/>
          <p:nvPr/>
        </p:nvSpPr>
        <p:spPr>
          <a:xfrm>
            <a:off x="252970" y="40682"/>
            <a:ext cx="5806205" cy="523220"/>
          </a:xfrm>
          <a:prstGeom prst="rect">
            <a:avLst/>
          </a:prstGeom>
          <a:noFill/>
        </p:spPr>
        <p:txBody>
          <a:bodyPr wrap="none" rtlCol="0">
            <a:spAutoFit/>
          </a:bodyPr>
          <a:lstStyle/>
          <a:p>
            <a:r>
              <a:rPr lang="en-US" sz="2800" b="1" u="sng" dirty="0">
                <a:solidFill>
                  <a:srgbClr val="C00000"/>
                </a:solidFill>
              </a:rPr>
              <a:t>C</a:t>
            </a:r>
            <a:r>
              <a:rPr lang="en-US" sz="2800" b="1" u="sng" dirty="0" smtClean="0">
                <a:solidFill>
                  <a:srgbClr val="C00000"/>
                </a:solidFill>
              </a:rPr>
              <a:t>orrelations for compression index, c</a:t>
            </a:r>
            <a:r>
              <a:rPr lang="en-US" sz="2800" b="1" u="sng" baseline="-25000" dirty="0" smtClean="0">
                <a:solidFill>
                  <a:srgbClr val="C00000"/>
                </a:solidFill>
              </a:rPr>
              <a:t>c</a:t>
            </a:r>
            <a:endParaRPr lang="en-US" sz="2800" b="1" u="sng" dirty="0">
              <a:solidFill>
                <a:srgbClr val="C00000"/>
              </a:solidFill>
            </a:endParaRPr>
          </a:p>
        </p:txBody>
      </p:sp>
      <p:sp>
        <p:nvSpPr>
          <p:cNvPr id="2" name="Rectangle 1"/>
          <p:cNvSpPr/>
          <p:nvPr/>
        </p:nvSpPr>
        <p:spPr>
          <a:xfrm>
            <a:off x="331799" y="518580"/>
            <a:ext cx="8229601" cy="830997"/>
          </a:xfrm>
          <a:prstGeom prst="rect">
            <a:avLst/>
          </a:prstGeom>
        </p:spPr>
        <p:txBody>
          <a:bodyPr wrap="square">
            <a:spAutoFit/>
          </a:bodyPr>
          <a:lstStyle/>
          <a:p>
            <a:pPr marL="342900" indent="-342900" algn="just">
              <a:buClr>
                <a:srgbClr val="0070C0"/>
              </a:buClr>
              <a:buFont typeface="Arial" panose="020B0604020202020204" pitchFamily="34" charset="0"/>
              <a:buChar char="•"/>
            </a:pPr>
            <a:r>
              <a:rPr lang="en-US" sz="2400" b="1" dirty="0"/>
              <a:t>This index is best determined by the laboratory test results for void ratio, e, and pressure </a:t>
            </a:r>
            <a:r>
              <a:rPr lang="en-US" sz="2400" dirty="0">
                <a:latin typeface="Symbol" pitchFamily="18" charset="2"/>
              </a:rPr>
              <a:t>s</a:t>
            </a:r>
            <a:r>
              <a:rPr lang="en-US" sz="2400" b="1" baseline="30000" dirty="0"/>
              <a:t>’</a:t>
            </a:r>
            <a:r>
              <a:rPr lang="en-US" sz="2400" b="1" dirty="0" smtClean="0"/>
              <a:t> </a:t>
            </a:r>
            <a:r>
              <a:rPr lang="en-US" sz="2400" b="1" dirty="0"/>
              <a:t>(as shown above).</a:t>
            </a:r>
          </a:p>
        </p:txBody>
      </p:sp>
    </p:spTree>
    <p:extLst>
      <p:ext uri="{BB962C8B-B14F-4D97-AF65-F5344CB8AC3E}">
        <p14:creationId xmlns:p14="http://schemas.microsoft.com/office/powerpoint/2010/main" val="23358874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67077" y="-26553"/>
            <a:ext cx="7945213" cy="461665"/>
          </a:xfrm>
          <a:prstGeom prst="rect">
            <a:avLst/>
          </a:prstGeom>
        </p:spPr>
        <p:txBody>
          <a:bodyPr wrap="square">
            <a:spAutoFit/>
          </a:bodyPr>
          <a:lstStyle/>
          <a:p>
            <a:pPr marL="342900" lvl="0" indent="-342900" algn="just">
              <a:buClr>
                <a:srgbClr val="0070C0"/>
              </a:buClr>
              <a:buFont typeface="Arial" panose="020B0604020202020204" pitchFamily="34" charset="0"/>
              <a:buChar char="•"/>
            </a:pPr>
            <a:r>
              <a:rPr lang="en-US" sz="2400" b="1" u="sng" dirty="0" smtClean="0"/>
              <a:t>Several </a:t>
            </a:r>
            <a:r>
              <a:rPr lang="en-US" sz="2400" b="1" u="sng" dirty="0" smtClean="0">
                <a:solidFill>
                  <a:srgbClr val="339933"/>
                </a:solidFill>
              </a:rPr>
              <a:t>empirical expressions </a:t>
            </a:r>
            <a:r>
              <a:rPr lang="en-US" sz="2400" b="1" u="sng" dirty="0" smtClean="0"/>
              <a:t>have also been suggested: </a:t>
            </a:r>
          </a:p>
        </p:txBody>
      </p:sp>
      <p:pic>
        <p:nvPicPr>
          <p:cNvPr id="2" name="Picture 1"/>
          <p:cNvPicPr>
            <a:picLocks noChangeAspect="1"/>
          </p:cNvPicPr>
          <p:nvPr/>
        </p:nvPicPr>
        <p:blipFill>
          <a:blip r:embed="rId3"/>
          <a:stretch>
            <a:fillRect/>
          </a:stretch>
        </p:blipFill>
        <p:spPr>
          <a:xfrm>
            <a:off x="364060" y="490490"/>
            <a:ext cx="2563757" cy="609454"/>
          </a:xfrm>
          <a:prstGeom prst="rect">
            <a:avLst/>
          </a:prstGeom>
        </p:spPr>
      </p:pic>
      <p:pic>
        <p:nvPicPr>
          <p:cNvPr id="6" name="Picture 5"/>
          <p:cNvPicPr>
            <a:picLocks noChangeAspect="1"/>
          </p:cNvPicPr>
          <p:nvPr/>
        </p:nvPicPr>
        <p:blipFill>
          <a:blip r:embed="rId4"/>
          <a:stretch>
            <a:fillRect/>
          </a:stretch>
        </p:blipFill>
        <p:spPr>
          <a:xfrm>
            <a:off x="364060" y="1291086"/>
            <a:ext cx="3406217" cy="980776"/>
          </a:xfrm>
          <a:prstGeom prst="rect">
            <a:avLst/>
          </a:prstGeom>
        </p:spPr>
      </p:pic>
      <p:pic>
        <p:nvPicPr>
          <p:cNvPr id="15" name="Picture 14"/>
          <p:cNvPicPr>
            <a:picLocks noChangeAspect="1"/>
          </p:cNvPicPr>
          <p:nvPr/>
        </p:nvPicPr>
        <p:blipFill>
          <a:blip r:embed="rId5"/>
          <a:stretch>
            <a:fillRect/>
          </a:stretch>
        </p:blipFill>
        <p:spPr>
          <a:xfrm>
            <a:off x="5931688" y="543762"/>
            <a:ext cx="2354388" cy="682867"/>
          </a:xfrm>
          <a:prstGeom prst="rect">
            <a:avLst/>
          </a:prstGeom>
          <a:ln>
            <a:solidFill>
              <a:srgbClr val="44A5FE"/>
            </a:solidFill>
          </a:ln>
        </p:spPr>
      </p:pic>
      <p:sp>
        <p:nvSpPr>
          <p:cNvPr id="16" name="Rectangle 15"/>
          <p:cNvSpPr/>
          <p:nvPr/>
        </p:nvSpPr>
        <p:spPr>
          <a:xfrm>
            <a:off x="6532943" y="2670464"/>
            <a:ext cx="1924181" cy="646331"/>
          </a:xfrm>
          <a:prstGeom prst="rect">
            <a:avLst/>
          </a:prstGeom>
        </p:spPr>
        <p:txBody>
          <a:bodyPr wrap="none">
            <a:spAutoFit/>
          </a:bodyPr>
          <a:lstStyle/>
          <a:p>
            <a:r>
              <a:rPr lang="en-US" b="1" dirty="0" smtClean="0">
                <a:solidFill>
                  <a:srgbClr val="FF0000"/>
                </a:solidFill>
              </a:rPr>
              <a:t>PI: Plasticity Index</a:t>
            </a:r>
          </a:p>
          <a:p>
            <a:r>
              <a:rPr lang="en-US" b="1" dirty="0" smtClean="0">
                <a:solidFill>
                  <a:srgbClr val="FF0000"/>
                </a:solidFill>
              </a:rPr>
              <a:t>LL: Liquid Limit</a:t>
            </a:r>
          </a:p>
        </p:txBody>
      </p:sp>
      <p:sp>
        <p:nvSpPr>
          <p:cNvPr id="18" name="Rectangle 17"/>
          <p:cNvSpPr/>
          <p:nvPr/>
        </p:nvSpPr>
        <p:spPr>
          <a:xfrm>
            <a:off x="4302361" y="2651559"/>
            <a:ext cx="2230582" cy="646331"/>
          </a:xfrm>
          <a:prstGeom prst="rect">
            <a:avLst/>
          </a:prstGeom>
        </p:spPr>
        <p:txBody>
          <a:bodyPr wrap="square">
            <a:spAutoFit/>
          </a:bodyPr>
          <a:lstStyle/>
          <a:p>
            <a:r>
              <a:rPr lang="en-US" b="1" dirty="0">
                <a:solidFill>
                  <a:srgbClr val="FF0000"/>
                </a:solidFill>
              </a:rPr>
              <a:t>G</a:t>
            </a:r>
            <a:r>
              <a:rPr lang="en-US" b="1" baseline="-25000" dirty="0">
                <a:solidFill>
                  <a:srgbClr val="FF0000"/>
                </a:solidFill>
              </a:rPr>
              <a:t>S</a:t>
            </a:r>
            <a:r>
              <a:rPr lang="en-US" b="1" dirty="0">
                <a:solidFill>
                  <a:srgbClr val="FF0000"/>
                </a:solidFill>
              </a:rPr>
              <a:t>: Specific Gravity</a:t>
            </a:r>
          </a:p>
          <a:p>
            <a:r>
              <a:rPr lang="fi-FI" b="1" dirty="0">
                <a:solidFill>
                  <a:srgbClr val="FF0000"/>
                </a:solidFill>
              </a:rPr>
              <a:t>e</a:t>
            </a:r>
            <a:r>
              <a:rPr lang="fi-FI" b="1" baseline="-25000" dirty="0">
                <a:solidFill>
                  <a:srgbClr val="FF0000"/>
                </a:solidFill>
              </a:rPr>
              <a:t>0</a:t>
            </a:r>
            <a:r>
              <a:rPr lang="fi-FI" b="1" dirty="0">
                <a:solidFill>
                  <a:srgbClr val="FF0000"/>
                </a:solidFill>
              </a:rPr>
              <a:t> : in situ void ratio</a:t>
            </a:r>
            <a:endParaRPr lang="en-US" b="1" dirty="0">
              <a:solidFill>
                <a:srgbClr val="FF0000"/>
              </a:solidFill>
            </a:endParaRPr>
          </a:p>
        </p:txBody>
      </p:sp>
      <p:sp>
        <p:nvSpPr>
          <p:cNvPr id="19" name="Rectangle 18"/>
          <p:cNvSpPr/>
          <p:nvPr/>
        </p:nvSpPr>
        <p:spPr>
          <a:xfrm>
            <a:off x="361535" y="3800384"/>
            <a:ext cx="7279696" cy="461665"/>
          </a:xfrm>
          <a:prstGeom prst="rect">
            <a:avLst/>
          </a:prstGeom>
        </p:spPr>
        <p:txBody>
          <a:bodyPr wrap="square">
            <a:spAutoFit/>
          </a:bodyPr>
          <a:lstStyle/>
          <a:p>
            <a:pPr marL="342900" lvl="0" indent="-342900">
              <a:buClr>
                <a:schemeClr val="accent3">
                  <a:lumMod val="50000"/>
                </a:schemeClr>
              </a:buClr>
              <a:buFont typeface="Arial" panose="020B0604020202020204" pitchFamily="34" charset="0"/>
              <a:buChar char="•"/>
            </a:pPr>
            <a:r>
              <a:rPr lang="en-US" sz="2400" b="1" u="sng" dirty="0" smtClean="0"/>
              <a:t>Compression </a:t>
            </a:r>
            <a:r>
              <a:rPr lang="en-US" sz="2400" b="1" u="sng" dirty="0"/>
              <a:t>and Swell </a:t>
            </a:r>
            <a:r>
              <a:rPr lang="en-US" sz="2400" b="1" u="sng" dirty="0" smtClean="0"/>
              <a:t>Indices of some </a:t>
            </a:r>
            <a:r>
              <a:rPr lang="en-US" sz="2400" b="1" u="sng" dirty="0" smtClean="0">
                <a:solidFill>
                  <a:srgbClr val="339933"/>
                </a:solidFill>
              </a:rPr>
              <a:t>Natural </a:t>
            </a:r>
            <a:r>
              <a:rPr lang="en-US" sz="2400" b="1" u="sng" dirty="0">
                <a:solidFill>
                  <a:srgbClr val="339933"/>
                </a:solidFill>
              </a:rPr>
              <a:t>Soils</a:t>
            </a:r>
            <a:endParaRPr lang="en-US" sz="2400" b="1" u="sng" dirty="0" smtClean="0">
              <a:solidFill>
                <a:srgbClr val="339933"/>
              </a:solidFill>
            </a:endParaRPr>
          </a:p>
        </p:txBody>
      </p:sp>
      <p:pic>
        <p:nvPicPr>
          <p:cNvPr id="20" name="Picture 19"/>
          <p:cNvPicPr>
            <a:picLocks noChangeAspect="1"/>
          </p:cNvPicPr>
          <p:nvPr/>
        </p:nvPicPr>
        <p:blipFill>
          <a:blip r:embed="rId6"/>
          <a:stretch>
            <a:fillRect/>
          </a:stretch>
        </p:blipFill>
        <p:spPr>
          <a:xfrm>
            <a:off x="361535" y="4137045"/>
            <a:ext cx="2950951" cy="2626835"/>
          </a:xfrm>
          <a:prstGeom prst="rect">
            <a:avLst/>
          </a:prstGeom>
        </p:spPr>
      </p:pic>
      <p:pic>
        <p:nvPicPr>
          <p:cNvPr id="21" name="Picture 20"/>
          <p:cNvPicPr>
            <a:picLocks noChangeAspect="1"/>
          </p:cNvPicPr>
          <p:nvPr/>
        </p:nvPicPr>
        <p:blipFill>
          <a:blip r:embed="rId7"/>
          <a:stretch>
            <a:fillRect/>
          </a:stretch>
        </p:blipFill>
        <p:spPr>
          <a:xfrm>
            <a:off x="3312486" y="4155950"/>
            <a:ext cx="5600907" cy="2596896"/>
          </a:xfrm>
          <a:prstGeom prst="rect">
            <a:avLst/>
          </a:prstGeom>
        </p:spPr>
      </p:pic>
      <p:pic>
        <p:nvPicPr>
          <p:cNvPr id="3" name="Picture 2"/>
          <p:cNvPicPr>
            <a:picLocks noChangeAspect="1"/>
          </p:cNvPicPr>
          <p:nvPr/>
        </p:nvPicPr>
        <p:blipFill>
          <a:blip r:embed="rId8"/>
          <a:stretch>
            <a:fillRect/>
          </a:stretch>
        </p:blipFill>
        <p:spPr>
          <a:xfrm>
            <a:off x="364060" y="2376211"/>
            <a:ext cx="2741355" cy="1074702"/>
          </a:xfrm>
          <a:prstGeom prst="rect">
            <a:avLst/>
          </a:prstGeom>
        </p:spPr>
      </p:pic>
      <p:pic>
        <p:nvPicPr>
          <p:cNvPr id="10" name="Picture 9"/>
          <p:cNvPicPr>
            <a:picLocks noChangeAspect="1"/>
          </p:cNvPicPr>
          <p:nvPr/>
        </p:nvPicPr>
        <p:blipFill>
          <a:blip r:embed="rId9"/>
          <a:stretch>
            <a:fillRect/>
          </a:stretch>
        </p:blipFill>
        <p:spPr>
          <a:xfrm>
            <a:off x="5931688" y="1457962"/>
            <a:ext cx="2981705" cy="826515"/>
          </a:xfrm>
          <a:prstGeom prst="rect">
            <a:avLst/>
          </a:prstGeom>
          <a:ln>
            <a:solidFill>
              <a:srgbClr val="1C31FC"/>
            </a:solidFill>
          </a:ln>
        </p:spPr>
      </p:pic>
    </p:spTree>
    <p:extLst>
      <p:ext uri="{BB962C8B-B14F-4D97-AF65-F5344CB8AC3E}">
        <p14:creationId xmlns:p14="http://schemas.microsoft.com/office/powerpoint/2010/main" val="6718223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2709" y="1528105"/>
            <a:ext cx="3046793" cy="3668754"/>
          </a:xfrm>
          <a:prstGeom prst="rect">
            <a:avLst/>
          </a:prstGeom>
        </p:spPr>
      </p:pic>
      <p:sp>
        <p:nvSpPr>
          <p:cNvPr id="5" name="Content Placeholder 2"/>
          <p:cNvSpPr txBox="1">
            <a:spLocks/>
          </p:cNvSpPr>
          <p:nvPr/>
        </p:nvSpPr>
        <p:spPr>
          <a:xfrm>
            <a:off x="5252" y="111257"/>
            <a:ext cx="8003632" cy="480131"/>
          </a:xfrm>
          <a:prstGeom prst="rect">
            <a:avLst/>
          </a:prstGeom>
        </p:spPr>
        <p:txBody>
          <a:bodyPr vert="horz" lIns="91440" tIns="45720" rIns="91440" bIns="45720" rtlCol="0" anchor="ctr">
            <a:normAutofit/>
          </a:bodyPr>
          <a:lstStyle>
            <a:lvl1pPr defTabSz="685800">
              <a:lnSpc>
                <a:spcPct val="90000"/>
              </a:lnSpc>
              <a:spcBef>
                <a:spcPct val="0"/>
              </a:spcBef>
              <a:buNone/>
              <a:defRPr sz="2800" b="1" u="sng">
                <a:solidFill>
                  <a:srgbClr val="A50021"/>
                </a:solidFill>
                <a:ea typeface="+mj-ea"/>
                <a:cs typeface="+mj-cs"/>
              </a:defRPr>
            </a:lvl1pPr>
          </a:lstStyle>
          <a:p>
            <a:r>
              <a:rPr lang="en-US" dirty="0" smtClean="0"/>
              <a:t> Normally consolidated and overconsolidated clays</a:t>
            </a:r>
            <a:endParaRPr lang="en-US" dirty="0"/>
          </a:p>
        </p:txBody>
      </p:sp>
      <p:sp>
        <p:nvSpPr>
          <p:cNvPr id="6" name="Rectangle 5"/>
          <p:cNvSpPr/>
          <p:nvPr/>
        </p:nvSpPr>
        <p:spPr>
          <a:xfrm>
            <a:off x="376070" y="550551"/>
            <a:ext cx="8030907" cy="1200329"/>
          </a:xfrm>
          <a:prstGeom prst="rect">
            <a:avLst/>
          </a:prstGeom>
        </p:spPr>
        <p:txBody>
          <a:bodyPr wrap="square">
            <a:spAutoFit/>
          </a:bodyPr>
          <a:lstStyle/>
          <a:p>
            <a:pPr lvl="0" algn="just"/>
            <a:r>
              <a:rPr lang="en-US" sz="2400" b="1" dirty="0" smtClean="0"/>
              <a:t>The </a:t>
            </a:r>
            <a:r>
              <a:rPr lang="en-US" sz="2400" b="1" dirty="0"/>
              <a:t>upper part of the </a:t>
            </a:r>
            <a:r>
              <a:rPr lang="en-US" sz="2400" b="1" dirty="0" smtClean="0">
                <a:solidFill>
                  <a:srgbClr val="0000FF"/>
                </a:solidFill>
              </a:rPr>
              <a:t>e – log </a:t>
            </a:r>
            <a:r>
              <a:rPr lang="en-US" sz="2400" b="1" dirty="0" smtClean="0">
                <a:solidFill>
                  <a:srgbClr val="0000FF"/>
                </a:solidFill>
                <a:latin typeface="Symbol" panose="05050102010706020507" pitchFamily="18" charset="2"/>
              </a:rPr>
              <a:t>s</a:t>
            </a:r>
            <a:r>
              <a:rPr lang="en-US" sz="2400" b="1" dirty="0" smtClean="0">
                <a:solidFill>
                  <a:srgbClr val="0000FF"/>
                </a:solidFill>
              </a:rPr>
              <a:t>’</a:t>
            </a:r>
            <a:r>
              <a:rPr lang="en-US" sz="2400" b="1" dirty="0" smtClean="0"/>
              <a:t> </a:t>
            </a:r>
            <a:r>
              <a:rPr lang="en-US" sz="2400" b="1" dirty="0"/>
              <a:t>plot is </a:t>
            </a:r>
            <a:r>
              <a:rPr lang="en-US" sz="2400" b="1" dirty="0" smtClean="0"/>
              <a:t>as shown below somewhat </a:t>
            </a:r>
            <a:r>
              <a:rPr lang="en-US" sz="2400" b="1" dirty="0"/>
              <a:t>curved with a </a:t>
            </a:r>
            <a:r>
              <a:rPr lang="en-US" sz="2400" b="1" dirty="0" smtClean="0"/>
              <a:t>flat slope</a:t>
            </a:r>
            <a:r>
              <a:rPr lang="en-US" sz="2400" b="1" dirty="0"/>
              <a:t>, followed by a linear relationship </a:t>
            </a:r>
            <a:r>
              <a:rPr lang="en-US" sz="2400" b="1" dirty="0" smtClean="0"/>
              <a:t>having </a:t>
            </a:r>
            <a:r>
              <a:rPr lang="en-US" sz="2400" b="1" dirty="0"/>
              <a:t>a </a:t>
            </a:r>
            <a:r>
              <a:rPr lang="en-US" sz="2400" b="1" dirty="0" smtClean="0"/>
              <a:t>steeper slope.</a:t>
            </a:r>
            <a:endParaRPr lang="en-US" sz="2400" b="1" dirty="0">
              <a:solidFill>
                <a:schemeClr val="accent3">
                  <a:lumMod val="75000"/>
                </a:schemeClr>
              </a:solidFill>
            </a:endParaRPr>
          </a:p>
        </p:txBody>
      </p:sp>
      <p:sp>
        <p:nvSpPr>
          <p:cNvPr id="7" name="Rectangle 6"/>
          <p:cNvSpPr/>
          <p:nvPr/>
        </p:nvSpPr>
        <p:spPr>
          <a:xfrm>
            <a:off x="376068" y="2190174"/>
            <a:ext cx="5216639" cy="1061829"/>
          </a:xfrm>
          <a:prstGeom prst="rect">
            <a:avLst/>
          </a:prstGeom>
        </p:spPr>
        <p:txBody>
          <a:bodyPr wrap="square">
            <a:spAutoFit/>
          </a:bodyPr>
          <a:lstStyle/>
          <a:p>
            <a:pPr marL="342900" indent="-342900" algn="just">
              <a:buClr>
                <a:schemeClr val="accent3">
                  <a:lumMod val="75000"/>
                </a:schemeClr>
              </a:buClr>
              <a:buFont typeface="Wingdings" panose="05000000000000000000" pitchFamily="2" charset="2"/>
              <a:buChar char="q"/>
            </a:pPr>
            <a:r>
              <a:rPr lang="en-US" sz="2100" b="1" dirty="0"/>
              <a:t>A soil in the field at some depth has been subjected to a certain maximum </a:t>
            </a:r>
            <a:r>
              <a:rPr lang="en-US" sz="2100" b="1" dirty="0" smtClean="0"/>
              <a:t>effective </a:t>
            </a:r>
            <a:r>
              <a:rPr lang="en-US" sz="2100" b="1" dirty="0" smtClean="0">
                <a:solidFill>
                  <a:srgbClr val="FF0000"/>
                </a:solidFill>
              </a:rPr>
              <a:t>past</a:t>
            </a:r>
            <a:r>
              <a:rPr lang="en-US" sz="2100" b="1" dirty="0" smtClean="0"/>
              <a:t> </a:t>
            </a:r>
            <a:r>
              <a:rPr lang="en-US" sz="2100" b="1" dirty="0"/>
              <a:t>pressure in its geologic history</a:t>
            </a:r>
            <a:r>
              <a:rPr lang="en-US" sz="2100" b="1" dirty="0" smtClean="0"/>
              <a:t>.</a:t>
            </a:r>
          </a:p>
        </p:txBody>
      </p:sp>
      <p:sp>
        <p:nvSpPr>
          <p:cNvPr id="8" name="Rectangle 7"/>
          <p:cNvSpPr/>
          <p:nvPr/>
        </p:nvSpPr>
        <p:spPr>
          <a:xfrm>
            <a:off x="376070" y="1785861"/>
            <a:ext cx="4409220" cy="461665"/>
          </a:xfrm>
          <a:prstGeom prst="rect">
            <a:avLst/>
          </a:prstGeom>
        </p:spPr>
        <p:txBody>
          <a:bodyPr wrap="none">
            <a:spAutoFit/>
          </a:bodyPr>
          <a:lstStyle/>
          <a:p>
            <a:r>
              <a:rPr lang="en-US" sz="2400" b="1" dirty="0" smtClean="0">
                <a:solidFill>
                  <a:schemeClr val="accent3">
                    <a:lumMod val="75000"/>
                  </a:schemeClr>
                </a:solidFill>
              </a:rPr>
              <a:t>This </a:t>
            </a:r>
            <a:r>
              <a:rPr lang="en-US" sz="2400" b="1" dirty="0">
                <a:solidFill>
                  <a:schemeClr val="accent3">
                    <a:lumMod val="75000"/>
                  </a:schemeClr>
                </a:solidFill>
              </a:rPr>
              <a:t>can be </a:t>
            </a:r>
            <a:r>
              <a:rPr lang="en-US" sz="2400" b="1" dirty="0" smtClean="0">
                <a:solidFill>
                  <a:schemeClr val="accent3">
                    <a:lumMod val="75000"/>
                  </a:schemeClr>
                </a:solidFill>
              </a:rPr>
              <a:t>explained as follows:</a:t>
            </a:r>
            <a:endParaRPr lang="en-US" sz="2400" dirty="0"/>
          </a:p>
        </p:txBody>
      </p:sp>
      <p:sp>
        <p:nvSpPr>
          <p:cNvPr id="9" name="Rectangle 8"/>
          <p:cNvSpPr/>
          <p:nvPr/>
        </p:nvSpPr>
        <p:spPr>
          <a:xfrm>
            <a:off x="376068" y="3298187"/>
            <a:ext cx="5216639" cy="1384995"/>
          </a:xfrm>
          <a:prstGeom prst="rect">
            <a:avLst/>
          </a:prstGeom>
        </p:spPr>
        <p:txBody>
          <a:bodyPr wrap="square">
            <a:spAutoFit/>
          </a:bodyPr>
          <a:lstStyle/>
          <a:p>
            <a:pPr marL="342900" indent="-342900" algn="just">
              <a:buClr>
                <a:schemeClr val="accent3">
                  <a:lumMod val="75000"/>
                </a:schemeClr>
              </a:buClr>
              <a:buFont typeface="Wingdings" panose="05000000000000000000" pitchFamily="2" charset="2"/>
              <a:buChar char="q"/>
            </a:pPr>
            <a:r>
              <a:rPr lang="en-US" sz="2100" b="1" dirty="0"/>
              <a:t>This maximum effective past pressure may be </a:t>
            </a:r>
            <a:r>
              <a:rPr lang="en-US" sz="2100" b="1" dirty="0">
                <a:solidFill>
                  <a:srgbClr val="FF0000"/>
                </a:solidFill>
              </a:rPr>
              <a:t>equal</a:t>
            </a:r>
            <a:r>
              <a:rPr lang="en-US" sz="2100" b="1" dirty="0"/>
              <a:t> to or </a:t>
            </a:r>
            <a:r>
              <a:rPr lang="en-US" sz="2100" b="1" dirty="0">
                <a:solidFill>
                  <a:srgbClr val="FF0000"/>
                </a:solidFill>
              </a:rPr>
              <a:t>less</a:t>
            </a:r>
            <a:r>
              <a:rPr lang="en-US" sz="2100" b="1" dirty="0"/>
              <a:t> than the </a:t>
            </a:r>
            <a:r>
              <a:rPr lang="en-US" sz="2100" b="1" dirty="0">
                <a:solidFill>
                  <a:srgbClr val="FF0000"/>
                </a:solidFill>
              </a:rPr>
              <a:t>existing</a:t>
            </a:r>
            <a:r>
              <a:rPr lang="en-US" sz="2100" b="1" dirty="0"/>
              <a:t> </a:t>
            </a:r>
            <a:r>
              <a:rPr lang="en-US" sz="2100" b="1" dirty="0">
                <a:solidFill>
                  <a:srgbClr val="FF0000"/>
                </a:solidFill>
              </a:rPr>
              <a:t>effective</a:t>
            </a:r>
            <a:r>
              <a:rPr lang="en-US" sz="2100" b="1" dirty="0"/>
              <a:t> </a:t>
            </a:r>
            <a:r>
              <a:rPr lang="en-US" sz="2100" b="1" dirty="0">
                <a:solidFill>
                  <a:srgbClr val="FF0000"/>
                </a:solidFill>
              </a:rPr>
              <a:t>overburden</a:t>
            </a:r>
            <a:r>
              <a:rPr lang="en-US" sz="2100" b="1" dirty="0"/>
              <a:t> pressure at the time of sampling.</a:t>
            </a:r>
          </a:p>
        </p:txBody>
      </p:sp>
      <p:sp>
        <p:nvSpPr>
          <p:cNvPr id="10" name="Rectangle 9"/>
          <p:cNvSpPr/>
          <p:nvPr/>
        </p:nvSpPr>
        <p:spPr>
          <a:xfrm>
            <a:off x="376068" y="4677363"/>
            <a:ext cx="5106279" cy="1061829"/>
          </a:xfrm>
          <a:prstGeom prst="rect">
            <a:avLst/>
          </a:prstGeom>
        </p:spPr>
        <p:txBody>
          <a:bodyPr wrap="square">
            <a:spAutoFit/>
          </a:bodyPr>
          <a:lstStyle/>
          <a:p>
            <a:pPr marL="342900" indent="-342900" algn="just">
              <a:buClr>
                <a:schemeClr val="accent3">
                  <a:lumMod val="75000"/>
                </a:schemeClr>
              </a:buClr>
              <a:buFont typeface="Wingdings" panose="05000000000000000000" pitchFamily="2" charset="2"/>
              <a:buChar char="q"/>
            </a:pPr>
            <a:r>
              <a:rPr lang="en-US" sz="2100" b="1" dirty="0"/>
              <a:t>The reduction of effective pressure may be due to </a:t>
            </a:r>
            <a:r>
              <a:rPr lang="en-US" sz="2100" b="1" dirty="0" smtClean="0"/>
              <a:t>natural </a:t>
            </a:r>
            <a:r>
              <a:rPr lang="en-US" sz="2100" b="1" dirty="0" smtClean="0">
                <a:solidFill>
                  <a:srgbClr val="0000FF"/>
                </a:solidFill>
              </a:rPr>
              <a:t>geological</a:t>
            </a:r>
            <a:r>
              <a:rPr lang="en-US" sz="2100" b="1" dirty="0" smtClean="0"/>
              <a:t> </a:t>
            </a:r>
            <a:r>
              <a:rPr lang="en-US" sz="2100" b="1" dirty="0"/>
              <a:t>processes or </a:t>
            </a:r>
            <a:r>
              <a:rPr lang="en-US" sz="2100" b="1" dirty="0">
                <a:solidFill>
                  <a:srgbClr val="0000FF"/>
                </a:solidFill>
              </a:rPr>
              <a:t>human</a:t>
            </a:r>
            <a:r>
              <a:rPr lang="en-US" sz="2100" b="1" dirty="0"/>
              <a:t> processes. </a:t>
            </a:r>
          </a:p>
        </p:txBody>
      </p:sp>
      <p:sp>
        <p:nvSpPr>
          <p:cNvPr id="12" name="Rectangle 11"/>
          <p:cNvSpPr/>
          <p:nvPr/>
        </p:nvSpPr>
        <p:spPr>
          <a:xfrm>
            <a:off x="376068" y="5739192"/>
            <a:ext cx="7829884" cy="738664"/>
          </a:xfrm>
          <a:prstGeom prst="rect">
            <a:avLst/>
          </a:prstGeom>
        </p:spPr>
        <p:txBody>
          <a:bodyPr wrap="square">
            <a:spAutoFit/>
          </a:bodyPr>
          <a:lstStyle/>
          <a:p>
            <a:pPr marL="342900" indent="-342900" algn="just">
              <a:buClr>
                <a:schemeClr val="accent3">
                  <a:lumMod val="75000"/>
                </a:schemeClr>
              </a:buClr>
              <a:buFont typeface="Wingdings" panose="05000000000000000000" pitchFamily="2" charset="2"/>
              <a:buChar char="q"/>
            </a:pPr>
            <a:r>
              <a:rPr lang="en-US" sz="2100" b="1" dirty="0" smtClean="0"/>
              <a:t>During the soil </a:t>
            </a:r>
            <a:r>
              <a:rPr lang="en-US" sz="2100" b="1" dirty="0" smtClean="0">
                <a:solidFill>
                  <a:srgbClr val="0000FF"/>
                </a:solidFill>
              </a:rPr>
              <a:t>sampling</a:t>
            </a:r>
            <a:r>
              <a:rPr lang="en-US" sz="2100" b="1" dirty="0" smtClean="0"/>
              <a:t>, the existing effective overburden pressure is also released, which results in some expansion.</a:t>
            </a:r>
            <a:endParaRPr lang="en-US" sz="2100" b="1" dirty="0"/>
          </a:p>
        </p:txBody>
      </p:sp>
    </p:spTree>
    <p:extLst>
      <p:ext uri="{BB962C8B-B14F-4D97-AF65-F5344CB8AC3E}">
        <p14:creationId xmlns:p14="http://schemas.microsoft.com/office/powerpoint/2010/main" val="424636690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260589" y="2754574"/>
            <a:ext cx="3394680" cy="3807932"/>
            <a:chOff x="4911809" y="2090580"/>
            <a:chExt cx="3888229" cy="4317379"/>
          </a:xfrm>
        </p:grpSpPr>
        <p:pic>
          <p:nvPicPr>
            <p:cNvPr id="6" name="Picture 5"/>
            <p:cNvPicPr>
              <a:picLocks noChangeAspect="1"/>
            </p:cNvPicPr>
            <p:nvPr/>
          </p:nvPicPr>
          <p:blipFill>
            <a:blip r:embed="rId3">
              <a:lum bright="-20000" contrast="40000"/>
            </a:blip>
            <a:stretch>
              <a:fillRect/>
            </a:stretch>
          </p:blipFill>
          <p:spPr>
            <a:xfrm>
              <a:off x="4994938" y="2090580"/>
              <a:ext cx="3805100" cy="4251476"/>
            </a:xfrm>
            <a:prstGeom prst="rect">
              <a:avLst/>
            </a:prstGeom>
          </p:spPr>
        </p:pic>
        <p:sp>
          <p:nvSpPr>
            <p:cNvPr id="40" name="Rectangle 39"/>
            <p:cNvSpPr/>
            <p:nvPr/>
          </p:nvSpPr>
          <p:spPr>
            <a:xfrm rot="16200000">
              <a:off x="4474830" y="3905801"/>
              <a:ext cx="1212511" cy="338554"/>
            </a:xfrm>
            <a:prstGeom prst="rect">
              <a:avLst/>
            </a:prstGeom>
            <a:solidFill>
              <a:schemeClr val="bg1"/>
            </a:solidFill>
          </p:spPr>
          <p:txBody>
            <a:bodyPr wrap="none">
              <a:spAutoFit/>
            </a:bodyPr>
            <a:lstStyle/>
            <a:p>
              <a:r>
                <a:rPr lang="en-US" sz="1600" b="1" dirty="0" smtClean="0"/>
                <a:t>Void ratio, e</a:t>
              </a:r>
              <a:endParaRPr lang="en-US" sz="1600" b="1" dirty="0"/>
            </a:p>
          </p:txBody>
        </p:sp>
        <p:sp>
          <p:nvSpPr>
            <p:cNvPr id="45" name="Rectangle 44"/>
            <p:cNvSpPr/>
            <p:nvPr/>
          </p:nvSpPr>
          <p:spPr>
            <a:xfrm>
              <a:off x="5489988" y="6069405"/>
              <a:ext cx="2868862" cy="338554"/>
            </a:xfrm>
            <a:prstGeom prst="rect">
              <a:avLst/>
            </a:prstGeom>
            <a:solidFill>
              <a:schemeClr val="bg1"/>
            </a:solidFill>
          </p:spPr>
          <p:txBody>
            <a:bodyPr wrap="none">
              <a:spAutoFit/>
            </a:bodyPr>
            <a:lstStyle/>
            <a:p>
              <a:r>
                <a:rPr lang="en-US" sz="1600" b="1" dirty="0" smtClean="0"/>
                <a:t>Effective pressure, </a:t>
              </a:r>
              <a:r>
                <a:rPr lang="en-US" sz="1600" b="1" dirty="0" smtClean="0">
                  <a:latin typeface="Symbol" panose="05050102010706020507" pitchFamily="18" charset="2"/>
                </a:rPr>
                <a:t>s</a:t>
              </a:r>
              <a:r>
                <a:rPr lang="en-US" sz="1600" b="1" dirty="0" smtClean="0"/>
                <a:t>’ (log scale)</a:t>
              </a:r>
              <a:endParaRPr lang="en-US" sz="1600" b="1" dirty="0"/>
            </a:p>
          </p:txBody>
        </p:sp>
        <p:sp>
          <p:nvSpPr>
            <p:cNvPr id="8" name="Rectangle 7"/>
            <p:cNvSpPr/>
            <p:nvPr/>
          </p:nvSpPr>
          <p:spPr>
            <a:xfrm rot="3670675">
              <a:off x="6514270" y="3434015"/>
              <a:ext cx="2019399" cy="338554"/>
            </a:xfrm>
            <a:prstGeom prst="rect">
              <a:avLst/>
            </a:prstGeom>
          </p:spPr>
          <p:txBody>
            <a:bodyPr wrap="none">
              <a:spAutoFit/>
            </a:bodyPr>
            <a:lstStyle/>
            <a:p>
              <a:r>
                <a:rPr lang="en-US" sz="1600" b="1" dirty="0" smtClean="0"/>
                <a:t>Normal Compression </a:t>
              </a:r>
              <a:endParaRPr lang="en-US" sz="1600" b="1" dirty="0"/>
            </a:p>
          </p:txBody>
        </p:sp>
        <p:sp>
          <p:nvSpPr>
            <p:cNvPr id="15" name="Rectangle 14"/>
            <p:cNvSpPr/>
            <p:nvPr/>
          </p:nvSpPr>
          <p:spPr>
            <a:xfrm rot="916455">
              <a:off x="5294875" y="4191767"/>
              <a:ext cx="2302682" cy="338554"/>
            </a:xfrm>
            <a:prstGeom prst="rect">
              <a:avLst/>
            </a:prstGeom>
          </p:spPr>
          <p:txBody>
            <a:bodyPr wrap="none">
              <a:spAutoFit/>
            </a:bodyPr>
            <a:lstStyle/>
            <a:p>
              <a:r>
                <a:rPr lang="en-US" sz="1600" b="1" dirty="0" smtClean="0"/>
                <a:t>Swelling re-compression </a:t>
              </a:r>
              <a:endParaRPr lang="en-US" sz="1600" b="1" dirty="0"/>
            </a:p>
          </p:txBody>
        </p:sp>
      </p:grpSp>
      <p:sp>
        <p:nvSpPr>
          <p:cNvPr id="9" name="Rectangle 8"/>
          <p:cNvSpPr/>
          <p:nvPr/>
        </p:nvSpPr>
        <p:spPr>
          <a:xfrm>
            <a:off x="410348" y="178420"/>
            <a:ext cx="8244921" cy="1200329"/>
          </a:xfrm>
          <a:prstGeom prst="rect">
            <a:avLst/>
          </a:prstGeom>
        </p:spPr>
        <p:txBody>
          <a:bodyPr wrap="square">
            <a:spAutoFit/>
          </a:bodyPr>
          <a:lstStyle/>
          <a:p>
            <a:pPr marL="342900" indent="-342900" algn="just">
              <a:buClr>
                <a:schemeClr val="accent3">
                  <a:lumMod val="75000"/>
                </a:schemeClr>
              </a:buClr>
              <a:buFont typeface="Wingdings" panose="05000000000000000000" pitchFamily="2" charset="2"/>
              <a:buChar char="q"/>
            </a:pPr>
            <a:r>
              <a:rPr lang="en-US" sz="2400" b="1" dirty="0"/>
              <a:t>The soil will show relatively </a:t>
            </a:r>
            <a:r>
              <a:rPr lang="en-US" sz="2400" b="1" dirty="0">
                <a:solidFill>
                  <a:srgbClr val="FF0000"/>
                </a:solidFill>
              </a:rPr>
              <a:t>small</a:t>
            </a:r>
            <a:r>
              <a:rPr lang="en-US" sz="2400" b="1" dirty="0"/>
              <a:t> decrease of </a:t>
            </a:r>
            <a:r>
              <a:rPr lang="en-US" sz="2400" b="1" dirty="0">
                <a:solidFill>
                  <a:srgbClr val="0000FF"/>
                </a:solidFill>
              </a:rPr>
              <a:t>e </a:t>
            </a:r>
            <a:r>
              <a:rPr lang="en-US" sz="2400" b="1" dirty="0"/>
              <a:t>with load up until the point of the </a:t>
            </a:r>
            <a:r>
              <a:rPr lang="en-US" sz="2400" b="1" dirty="0">
                <a:solidFill>
                  <a:srgbClr val="FF0000"/>
                </a:solidFill>
              </a:rPr>
              <a:t>maximum</a:t>
            </a:r>
            <a:r>
              <a:rPr lang="en-US" sz="2400" b="1" dirty="0"/>
              <a:t> effective stress to which the soil was </a:t>
            </a:r>
            <a:r>
              <a:rPr lang="en-US" sz="2400" b="1" dirty="0" smtClean="0"/>
              <a:t>subjected to </a:t>
            </a:r>
            <a:r>
              <a:rPr lang="en-US" sz="2400" b="1" dirty="0"/>
              <a:t>in the </a:t>
            </a:r>
            <a:r>
              <a:rPr lang="en-US" sz="2400" b="1" dirty="0">
                <a:solidFill>
                  <a:srgbClr val="FF0000"/>
                </a:solidFill>
              </a:rPr>
              <a:t>past</a:t>
            </a:r>
            <a:r>
              <a:rPr lang="en-US" sz="2400" b="1" dirty="0"/>
              <a:t>.</a:t>
            </a:r>
          </a:p>
        </p:txBody>
      </p:sp>
      <p:sp>
        <p:nvSpPr>
          <p:cNvPr id="10" name="Rectangle 9"/>
          <p:cNvSpPr/>
          <p:nvPr/>
        </p:nvSpPr>
        <p:spPr>
          <a:xfrm>
            <a:off x="561061" y="1368843"/>
            <a:ext cx="7943493" cy="1200329"/>
          </a:xfrm>
          <a:prstGeom prst="rect">
            <a:avLst/>
          </a:prstGeom>
        </p:spPr>
        <p:txBody>
          <a:bodyPr wrap="square">
            <a:spAutoFit/>
          </a:bodyPr>
          <a:lstStyle/>
          <a:p>
            <a:pPr algn="just">
              <a:buClr>
                <a:schemeClr val="accent3">
                  <a:lumMod val="75000"/>
                </a:schemeClr>
              </a:buClr>
            </a:pPr>
            <a:r>
              <a:rPr lang="en-US" sz="2400" b="1" dirty="0">
                <a:solidFill>
                  <a:srgbClr val="00B050"/>
                </a:solidFill>
              </a:rPr>
              <a:t>(Note: this could be the </a:t>
            </a:r>
            <a:r>
              <a:rPr lang="en-US" sz="2400" b="1" dirty="0">
                <a:solidFill>
                  <a:srgbClr val="FF0000"/>
                </a:solidFill>
              </a:rPr>
              <a:t>overburden</a:t>
            </a:r>
            <a:r>
              <a:rPr lang="en-US" sz="2400" b="1" dirty="0">
                <a:solidFill>
                  <a:srgbClr val="00B050"/>
                </a:solidFill>
              </a:rPr>
              <a:t> </a:t>
            </a:r>
            <a:r>
              <a:rPr lang="en-US" sz="2400" b="1" dirty="0">
                <a:solidFill>
                  <a:srgbClr val="FF0000"/>
                </a:solidFill>
              </a:rPr>
              <a:t>pressure</a:t>
            </a:r>
            <a:r>
              <a:rPr lang="en-US" sz="2400" b="1" dirty="0">
                <a:solidFill>
                  <a:srgbClr val="00B050"/>
                </a:solidFill>
              </a:rPr>
              <a:t> if the soil has not been subjected to any external load other than the weight of soil above that point concerned).</a:t>
            </a:r>
          </a:p>
        </p:txBody>
      </p:sp>
      <p:sp>
        <p:nvSpPr>
          <p:cNvPr id="18" name="Rectangle 17"/>
          <p:cNvSpPr/>
          <p:nvPr/>
        </p:nvSpPr>
        <p:spPr>
          <a:xfrm>
            <a:off x="410348" y="2754574"/>
            <a:ext cx="4665569" cy="1569660"/>
          </a:xfrm>
          <a:prstGeom prst="rect">
            <a:avLst/>
          </a:prstGeom>
        </p:spPr>
        <p:txBody>
          <a:bodyPr wrap="square">
            <a:spAutoFit/>
          </a:bodyPr>
          <a:lstStyle/>
          <a:p>
            <a:pPr marL="342900" indent="-342900" algn="just">
              <a:buClr>
                <a:schemeClr val="accent3">
                  <a:lumMod val="75000"/>
                </a:schemeClr>
              </a:buClr>
              <a:buFont typeface="Wingdings" panose="05000000000000000000" pitchFamily="2" charset="2"/>
              <a:buChar char="q"/>
            </a:pPr>
            <a:r>
              <a:rPr lang="en-US" sz="2400" b="1" dirty="0"/>
              <a:t>This can </a:t>
            </a:r>
            <a:r>
              <a:rPr lang="en-US" sz="2400" b="1" dirty="0" smtClean="0"/>
              <a:t>be verified </a:t>
            </a:r>
            <a:r>
              <a:rPr lang="en-US" sz="2400" b="1" dirty="0"/>
              <a:t>in the </a:t>
            </a:r>
            <a:r>
              <a:rPr lang="en-US" sz="2400" b="1" dirty="0" smtClean="0"/>
              <a:t>laboratory by loading, unloading </a:t>
            </a:r>
            <a:r>
              <a:rPr lang="en-US" sz="2400" b="1" dirty="0"/>
              <a:t>and reloading a soil sample as shown </a:t>
            </a:r>
            <a:r>
              <a:rPr lang="en-US" sz="2400" b="1" dirty="0" smtClean="0"/>
              <a:t>across.</a:t>
            </a:r>
            <a:endParaRPr lang="en-US" sz="2400" b="1" dirty="0"/>
          </a:p>
        </p:txBody>
      </p:sp>
    </p:spTree>
    <p:extLst>
      <p:ext uri="{BB962C8B-B14F-4D97-AF65-F5344CB8AC3E}">
        <p14:creationId xmlns:p14="http://schemas.microsoft.com/office/powerpoint/2010/main" val="377334038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432256" cy="461665"/>
          </a:xfrm>
          <a:prstGeom prst="rect">
            <a:avLst/>
          </a:prstGeom>
        </p:spPr>
        <p:txBody>
          <a:bodyPr wrap="none">
            <a:spAutoFit/>
          </a:bodyPr>
          <a:lstStyle/>
          <a:p>
            <a:pPr marL="342900" indent="-342900">
              <a:buFont typeface="Wingdings" panose="05000000000000000000" pitchFamily="2" charset="2"/>
              <a:buChar char="§"/>
            </a:pPr>
            <a:r>
              <a:rPr lang="en-US" sz="2400" b="1" u="sng" dirty="0">
                <a:solidFill>
                  <a:srgbClr val="C00000"/>
                </a:solidFill>
                <a:effectLst>
                  <a:outerShdw blurRad="38100" dist="38100" dir="2700000" algn="tl">
                    <a:srgbClr val="000000">
                      <a:alpha val="43137"/>
                    </a:srgbClr>
                  </a:outerShdw>
                </a:effectLst>
                <a:cs typeface="Arial" pitchFamily="34" charset="0"/>
              </a:rPr>
              <a:t>Normally Consolidated Clay (N.C. Clay)</a:t>
            </a:r>
            <a:endParaRPr lang="en-US" sz="2400" b="1" u="sng" dirty="0">
              <a:solidFill>
                <a:srgbClr val="C00000"/>
              </a:solidFill>
            </a:endParaRPr>
          </a:p>
        </p:txBody>
      </p:sp>
      <p:sp>
        <p:nvSpPr>
          <p:cNvPr id="3" name="Rectangle 2"/>
          <p:cNvSpPr/>
          <p:nvPr/>
        </p:nvSpPr>
        <p:spPr>
          <a:xfrm>
            <a:off x="330743" y="402673"/>
            <a:ext cx="7961919" cy="1200329"/>
          </a:xfrm>
          <a:prstGeom prst="rect">
            <a:avLst/>
          </a:prstGeom>
        </p:spPr>
        <p:txBody>
          <a:bodyPr wrap="square">
            <a:spAutoFit/>
          </a:bodyPr>
          <a:lstStyle/>
          <a:p>
            <a:pPr algn="just"/>
            <a:r>
              <a:rPr lang="en-US" sz="2400" b="1" dirty="0" smtClean="0">
                <a:cs typeface="Arial" pitchFamily="34" charset="0"/>
              </a:rPr>
              <a:t>A soil is </a:t>
            </a:r>
            <a:r>
              <a:rPr lang="en-US" sz="2400" b="1" dirty="0" smtClean="0">
                <a:solidFill>
                  <a:srgbClr val="FF0000"/>
                </a:solidFill>
                <a:cs typeface="Arial" pitchFamily="34" charset="0"/>
              </a:rPr>
              <a:t>NC</a:t>
            </a:r>
            <a:r>
              <a:rPr lang="en-US" sz="2400" b="1" dirty="0" smtClean="0">
                <a:cs typeface="Arial" pitchFamily="34" charset="0"/>
              </a:rPr>
              <a:t> if the </a:t>
            </a:r>
            <a:r>
              <a:rPr lang="en-US" sz="2400" b="1" dirty="0" smtClean="0">
                <a:solidFill>
                  <a:srgbClr val="0000FF"/>
                </a:solidFill>
                <a:cs typeface="Arial" pitchFamily="34" charset="0"/>
              </a:rPr>
              <a:t>present</a:t>
            </a:r>
            <a:r>
              <a:rPr lang="en-US" sz="2400" b="1" dirty="0" smtClean="0">
                <a:cs typeface="Arial" pitchFamily="34" charset="0"/>
              </a:rPr>
              <a:t> effective pressure to which it is subjected is the </a:t>
            </a:r>
            <a:r>
              <a:rPr lang="en-US" sz="2400" b="1" dirty="0" smtClean="0">
                <a:solidFill>
                  <a:srgbClr val="0000FF"/>
                </a:solidFill>
                <a:cs typeface="Arial" pitchFamily="34" charset="0"/>
              </a:rPr>
              <a:t>maximum</a:t>
            </a:r>
            <a:r>
              <a:rPr lang="en-US" sz="2400" b="1" dirty="0" smtClean="0">
                <a:cs typeface="Arial" pitchFamily="34" charset="0"/>
              </a:rPr>
              <a:t> pressure the soil has ever been subjected to. </a:t>
            </a:r>
            <a:endParaRPr lang="en-US" sz="2400" dirty="0"/>
          </a:p>
        </p:txBody>
      </p:sp>
      <p:sp>
        <p:nvSpPr>
          <p:cNvPr id="6" name="Rectangle 5"/>
          <p:cNvSpPr/>
          <p:nvPr/>
        </p:nvSpPr>
        <p:spPr>
          <a:xfrm>
            <a:off x="0" y="2365266"/>
            <a:ext cx="4996561" cy="461665"/>
          </a:xfrm>
          <a:prstGeom prst="rect">
            <a:avLst/>
          </a:prstGeom>
        </p:spPr>
        <p:txBody>
          <a:bodyPr wrap="none">
            <a:spAutoFit/>
          </a:bodyPr>
          <a:lstStyle/>
          <a:p>
            <a:pPr marL="342900" indent="-342900">
              <a:buFont typeface="Wingdings" panose="05000000000000000000" pitchFamily="2" charset="2"/>
              <a:buChar char="§"/>
            </a:pPr>
            <a:r>
              <a:rPr lang="en-US" sz="2400" b="1" u="sng" dirty="0">
                <a:solidFill>
                  <a:srgbClr val="C00000"/>
                </a:solidFill>
                <a:effectLst>
                  <a:outerShdw blurRad="38100" dist="38100" dir="2700000" algn="tl">
                    <a:srgbClr val="000000">
                      <a:alpha val="43137"/>
                    </a:srgbClr>
                  </a:outerShdw>
                </a:effectLst>
                <a:cs typeface="Arial" pitchFamily="34" charset="0"/>
              </a:rPr>
              <a:t>Over Consolidated Clays (O.C. Clay)</a:t>
            </a:r>
          </a:p>
        </p:txBody>
      </p:sp>
      <p:sp>
        <p:nvSpPr>
          <p:cNvPr id="9" name="Rectangle 8"/>
          <p:cNvSpPr/>
          <p:nvPr/>
        </p:nvSpPr>
        <p:spPr>
          <a:xfrm>
            <a:off x="394826" y="1757143"/>
            <a:ext cx="5874007" cy="461665"/>
          </a:xfrm>
          <a:prstGeom prst="rect">
            <a:avLst/>
          </a:prstGeom>
        </p:spPr>
        <p:txBody>
          <a:bodyPr wrap="square">
            <a:spAutoFit/>
          </a:bodyPr>
          <a:lstStyle/>
          <a:p>
            <a:r>
              <a:rPr lang="en-US" sz="2400" b="1" dirty="0" smtClean="0">
                <a:solidFill>
                  <a:srgbClr val="00B050"/>
                </a:solidFill>
                <a:cs typeface="Arial" pitchFamily="34" charset="0"/>
              </a:rPr>
              <a:t>The branches </a:t>
            </a:r>
            <a:r>
              <a:rPr lang="en-US" sz="2400" b="1" dirty="0" err="1" smtClean="0">
                <a:solidFill>
                  <a:srgbClr val="0000FF"/>
                </a:solidFill>
                <a:cs typeface="Arial" pitchFamily="34" charset="0"/>
              </a:rPr>
              <a:t>bc</a:t>
            </a:r>
            <a:r>
              <a:rPr lang="en-US" sz="2400" b="1" dirty="0" smtClean="0">
                <a:solidFill>
                  <a:srgbClr val="00B050"/>
                </a:solidFill>
                <a:cs typeface="Arial" pitchFamily="34" charset="0"/>
              </a:rPr>
              <a:t> and </a:t>
            </a:r>
            <a:r>
              <a:rPr lang="en-US" sz="2400" b="1" dirty="0" err="1" smtClean="0">
                <a:solidFill>
                  <a:srgbClr val="0000FF"/>
                </a:solidFill>
                <a:cs typeface="Arial" pitchFamily="34" charset="0"/>
              </a:rPr>
              <a:t>fg</a:t>
            </a:r>
            <a:r>
              <a:rPr lang="en-US" sz="2400" b="1" dirty="0" smtClean="0">
                <a:solidFill>
                  <a:srgbClr val="00B050"/>
                </a:solidFill>
                <a:cs typeface="Arial" pitchFamily="34" charset="0"/>
              </a:rPr>
              <a:t> are </a:t>
            </a:r>
            <a:r>
              <a:rPr lang="en-US" sz="2400" b="1" dirty="0" smtClean="0">
                <a:solidFill>
                  <a:srgbClr val="FF0000"/>
                </a:solidFill>
                <a:cs typeface="Arial" pitchFamily="34" charset="0"/>
              </a:rPr>
              <a:t>NC</a:t>
            </a:r>
            <a:r>
              <a:rPr lang="en-US" sz="2400" b="1" dirty="0" smtClean="0">
                <a:solidFill>
                  <a:srgbClr val="00B050"/>
                </a:solidFill>
                <a:cs typeface="Arial" pitchFamily="34" charset="0"/>
              </a:rPr>
              <a:t> state of a soil.</a:t>
            </a:r>
            <a:endParaRPr lang="en-US" sz="2400" dirty="0">
              <a:solidFill>
                <a:srgbClr val="00B050"/>
              </a:solidFill>
            </a:endParaRPr>
          </a:p>
        </p:txBody>
      </p:sp>
      <p:sp>
        <p:nvSpPr>
          <p:cNvPr id="11" name="Rectangle 10"/>
          <p:cNvSpPr/>
          <p:nvPr/>
        </p:nvSpPr>
        <p:spPr>
          <a:xfrm>
            <a:off x="181348" y="2860108"/>
            <a:ext cx="5410717" cy="1569660"/>
          </a:xfrm>
          <a:prstGeom prst="rect">
            <a:avLst/>
          </a:prstGeom>
        </p:spPr>
        <p:txBody>
          <a:bodyPr wrap="square">
            <a:spAutoFit/>
          </a:bodyPr>
          <a:lstStyle/>
          <a:p>
            <a:pPr algn="just"/>
            <a:r>
              <a:rPr lang="en-US" sz="2400" b="1" dirty="0" smtClean="0">
                <a:cs typeface="Arial" pitchFamily="34" charset="0"/>
              </a:rPr>
              <a:t>A soil is </a:t>
            </a:r>
            <a:r>
              <a:rPr lang="en-US" sz="2400" b="1" dirty="0" smtClean="0">
                <a:solidFill>
                  <a:srgbClr val="FF0000"/>
                </a:solidFill>
                <a:cs typeface="Arial" pitchFamily="34" charset="0"/>
              </a:rPr>
              <a:t>OC</a:t>
            </a:r>
            <a:r>
              <a:rPr lang="en-US" sz="2400" b="1" dirty="0" smtClean="0">
                <a:cs typeface="Arial" pitchFamily="34" charset="0"/>
              </a:rPr>
              <a:t> if the present effective pressure to which it is subjected to is less than the maximum pressure to which the soil was subjected to in the past</a:t>
            </a:r>
            <a:endParaRPr lang="en-US" sz="2400" dirty="0"/>
          </a:p>
        </p:txBody>
      </p:sp>
      <p:sp>
        <p:nvSpPr>
          <p:cNvPr id="13" name="Rectangle 12"/>
          <p:cNvSpPr/>
          <p:nvPr/>
        </p:nvSpPr>
        <p:spPr>
          <a:xfrm>
            <a:off x="181348" y="4542538"/>
            <a:ext cx="5587155" cy="830997"/>
          </a:xfrm>
          <a:prstGeom prst="rect">
            <a:avLst/>
          </a:prstGeom>
        </p:spPr>
        <p:txBody>
          <a:bodyPr wrap="square">
            <a:spAutoFit/>
          </a:bodyPr>
          <a:lstStyle/>
          <a:p>
            <a:r>
              <a:rPr lang="en-US" sz="2400" b="1" dirty="0" smtClean="0">
                <a:solidFill>
                  <a:srgbClr val="00B050"/>
                </a:solidFill>
                <a:cs typeface="Arial" pitchFamily="34" charset="0"/>
              </a:rPr>
              <a:t>The branches </a:t>
            </a:r>
            <a:r>
              <a:rPr lang="en-US" sz="2400" b="1" dirty="0" err="1" smtClean="0">
                <a:solidFill>
                  <a:srgbClr val="0000FF"/>
                </a:solidFill>
                <a:cs typeface="Arial" pitchFamily="34" charset="0"/>
              </a:rPr>
              <a:t>ab</a:t>
            </a:r>
            <a:r>
              <a:rPr lang="en-US" sz="2400" b="1" dirty="0" smtClean="0">
                <a:solidFill>
                  <a:srgbClr val="0000FF"/>
                </a:solidFill>
                <a:cs typeface="Arial" pitchFamily="34" charset="0"/>
              </a:rPr>
              <a:t>, cd, </a:t>
            </a:r>
            <a:r>
              <a:rPr lang="en-US" sz="2400" b="1" dirty="0" err="1" smtClean="0">
                <a:solidFill>
                  <a:srgbClr val="0000FF"/>
                </a:solidFill>
                <a:cs typeface="Arial" pitchFamily="34" charset="0"/>
              </a:rPr>
              <a:t>df</a:t>
            </a:r>
            <a:r>
              <a:rPr lang="en-US" sz="2400" b="1" dirty="0" smtClean="0">
                <a:solidFill>
                  <a:srgbClr val="00B050"/>
                </a:solidFill>
                <a:cs typeface="Arial" pitchFamily="34" charset="0"/>
              </a:rPr>
              <a:t>, are the </a:t>
            </a:r>
            <a:r>
              <a:rPr lang="en-US" sz="2400" b="1" dirty="0" smtClean="0">
                <a:solidFill>
                  <a:srgbClr val="FF0000"/>
                </a:solidFill>
                <a:cs typeface="Arial" pitchFamily="34" charset="0"/>
              </a:rPr>
              <a:t>OC</a:t>
            </a:r>
            <a:r>
              <a:rPr lang="en-US" sz="2400" b="1" dirty="0" smtClean="0">
                <a:solidFill>
                  <a:srgbClr val="00B050"/>
                </a:solidFill>
                <a:cs typeface="Arial" pitchFamily="34" charset="0"/>
              </a:rPr>
              <a:t> state of a soil.</a:t>
            </a:r>
            <a:endParaRPr lang="en-US" sz="2400" dirty="0">
              <a:solidFill>
                <a:srgbClr val="00B050"/>
              </a:solidFill>
            </a:endParaRPr>
          </a:p>
        </p:txBody>
      </p:sp>
      <p:sp>
        <p:nvSpPr>
          <p:cNvPr id="12" name="Rectangle 11"/>
          <p:cNvSpPr/>
          <p:nvPr/>
        </p:nvSpPr>
        <p:spPr>
          <a:xfrm>
            <a:off x="181348" y="5383747"/>
            <a:ext cx="5415411" cy="830997"/>
          </a:xfrm>
          <a:prstGeom prst="rect">
            <a:avLst/>
          </a:prstGeom>
        </p:spPr>
        <p:txBody>
          <a:bodyPr wrap="square">
            <a:spAutoFit/>
          </a:bodyPr>
          <a:lstStyle/>
          <a:p>
            <a:pPr algn="just"/>
            <a:r>
              <a:rPr lang="en-US" sz="2400" b="1" dirty="0" smtClean="0">
                <a:solidFill>
                  <a:srgbClr val="1C31FC"/>
                </a:solidFill>
                <a:cs typeface="Arial" pitchFamily="34" charset="0"/>
              </a:rPr>
              <a:t>The maximum effective past pressure is called the </a:t>
            </a:r>
            <a:r>
              <a:rPr lang="en-US" sz="2400" b="1" dirty="0" smtClean="0">
                <a:solidFill>
                  <a:srgbClr val="FF0000"/>
                </a:solidFill>
                <a:cs typeface="Arial" pitchFamily="34" charset="0"/>
              </a:rPr>
              <a:t>preconsolidation pressure</a:t>
            </a:r>
            <a:r>
              <a:rPr lang="en-US" sz="2400" b="1" dirty="0" smtClean="0">
                <a:solidFill>
                  <a:srgbClr val="1C31FC"/>
                </a:solidFill>
                <a:cs typeface="Arial" pitchFamily="34" charset="0"/>
              </a:rPr>
              <a:t>.</a:t>
            </a:r>
            <a:endParaRPr lang="en-US" sz="2400" dirty="0">
              <a:solidFill>
                <a:srgbClr val="1C31FC"/>
              </a:solidFill>
            </a:endParaRPr>
          </a:p>
        </p:txBody>
      </p:sp>
      <p:grpSp>
        <p:nvGrpSpPr>
          <p:cNvPr id="10" name="Group 9"/>
          <p:cNvGrpSpPr/>
          <p:nvPr/>
        </p:nvGrpSpPr>
        <p:grpSpPr>
          <a:xfrm>
            <a:off x="5729753" y="2372949"/>
            <a:ext cx="3394680" cy="3807932"/>
            <a:chOff x="4911809" y="2090580"/>
            <a:chExt cx="3888229" cy="4317379"/>
          </a:xfrm>
        </p:grpSpPr>
        <p:pic>
          <p:nvPicPr>
            <p:cNvPr id="14" name="Picture 13"/>
            <p:cNvPicPr>
              <a:picLocks noChangeAspect="1"/>
            </p:cNvPicPr>
            <p:nvPr/>
          </p:nvPicPr>
          <p:blipFill>
            <a:blip r:embed="rId3">
              <a:lum bright="-20000" contrast="40000"/>
            </a:blip>
            <a:stretch>
              <a:fillRect/>
            </a:stretch>
          </p:blipFill>
          <p:spPr>
            <a:xfrm>
              <a:off x="4994938" y="2090580"/>
              <a:ext cx="3805100" cy="4251476"/>
            </a:xfrm>
            <a:prstGeom prst="rect">
              <a:avLst/>
            </a:prstGeom>
          </p:spPr>
        </p:pic>
        <p:sp>
          <p:nvSpPr>
            <p:cNvPr id="15" name="Rectangle 14"/>
            <p:cNvSpPr/>
            <p:nvPr/>
          </p:nvSpPr>
          <p:spPr>
            <a:xfrm rot="16200000">
              <a:off x="4474830" y="3905801"/>
              <a:ext cx="1212511" cy="338554"/>
            </a:xfrm>
            <a:prstGeom prst="rect">
              <a:avLst/>
            </a:prstGeom>
            <a:solidFill>
              <a:schemeClr val="bg1"/>
            </a:solidFill>
          </p:spPr>
          <p:txBody>
            <a:bodyPr wrap="none">
              <a:spAutoFit/>
            </a:bodyPr>
            <a:lstStyle/>
            <a:p>
              <a:r>
                <a:rPr lang="en-US" sz="1600" b="1" dirty="0" smtClean="0"/>
                <a:t>Void ratio, e</a:t>
              </a:r>
              <a:endParaRPr lang="en-US" sz="1600" b="1" dirty="0"/>
            </a:p>
          </p:txBody>
        </p:sp>
        <p:sp>
          <p:nvSpPr>
            <p:cNvPr id="16" name="Rectangle 15"/>
            <p:cNvSpPr/>
            <p:nvPr/>
          </p:nvSpPr>
          <p:spPr>
            <a:xfrm>
              <a:off x="5489988" y="6069405"/>
              <a:ext cx="2868862" cy="338554"/>
            </a:xfrm>
            <a:prstGeom prst="rect">
              <a:avLst/>
            </a:prstGeom>
            <a:solidFill>
              <a:schemeClr val="bg1"/>
            </a:solidFill>
          </p:spPr>
          <p:txBody>
            <a:bodyPr wrap="none">
              <a:spAutoFit/>
            </a:bodyPr>
            <a:lstStyle/>
            <a:p>
              <a:r>
                <a:rPr lang="en-US" sz="1600" b="1" dirty="0" smtClean="0"/>
                <a:t>Effective pressure, </a:t>
              </a:r>
              <a:r>
                <a:rPr lang="en-US" sz="1600" b="1" dirty="0" smtClean="0">
                  <a:latin typeface="Symbol" panose="05050102010706020507" pitchFamily="18" charset="2"/>
                </a:rPr>
                <a:t>s</a:t>
              </a:r>
              <a:r>
                <a:rPr lang="en-US" sz="1600" b="1" dirty="0" smtClean="0"/>
                <a:t>’ (log scale)</a:t>
              </a:r>
              <a:endParaRPr lang="en-US" sz="1600" b="1" dirty="0"/>
            </a:p>
          </p:txBody>
        </p:sp>
        <p:sp>
          <p:nvSpPr>
            <p:cNvPr id="17" name="Rectangle 16"/>
            <p:cNvSpPr/>
            <p:nvPr/>
          </p:nvSpPr>
          <p:spPr>
            <a:xfrm rot="3670675">
              <a:off x="6309319" y="3346916"/>
              <a:ext cx="2019399" cy="338554"/>
            </a:xfrm>
            <a:prstGeom prst="rect">
              <a:avLst/>
            </a:prstGeom>
          </p:spPr>
          <p:txBody>
            <a:bodyPr wrap="none">
              <a:spAutoFit/>
            </a:bodyPr>
            <a:lstStyle/>
            <a:p>
              <a:r>
                <a:rPr lang="en-US" sz="1600" b="1" dirty="0" smtClean="0"/>
                <a:t>Normal Compression </a:t>
              </a:r>
              <a:endParaRPr lang="en-US" sz="1600" b="1" dirty="0"/>
            </a:p>
          </p:txBody>
        </p:sp>
        <p:sp>
          <p:nvSpPr>
            <p:cNvPr id="18" name="Rectangle 17"/>
            <p:cNvSpPr/>
            <p:nvPr/>
          </p:nvSpPr>
          <p:spPr>
            <a:xfrm rot="1313782">
              <a:off x="5294875" y="4191767"/>
              <a:ext cx="2302682" cy="338554"/>
            </a:xfrm>
            <a:prstGeom prst="rect">
              <a:avLst/>
            </a:prstGeom>
          </p:spPr>
          <p:txBody>
            <a:bodyPr wrap="none">
              <a:spAutoFit/>
            </a:bodyPr>
            <a:lstStyle/>
            <a:p>
              <a:r>
                <a:rPr lang="en-US" sz="1600" b="1" dirty="0" smtClean="0"/>
                <a:t>Swelling re-compression </a:t>
              </a:r>
              <a:endParaRPr lang="en-US" sz="1600" b="1" dirty="0"/>
            </a:p>
          </p:txBody>
        </p:sp>
      </p:grpSp>
      <p:cxnSp>
        <p:nvCxnSpPr>
          <p:cNvPr id="19" name="Straight Connector 18"/>
          <p:cNvCxnSpPr/>
          <p:nvPr/>
        </p:nvCxnSpPr>
        <p:spPr>
          <a:xfrm>
            <a:off x="8046881" y="4269203"/>
            <a:ext cx="0" cy="161307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92671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2"/>
          <p:cNvSpPr>
            <a:spLocks noGrp="1" noChangeArrowheads="1"/>
          </p:cNvSpPr>
          <p:nvPr>
            <p:ph type="title"/>
          </p:nvPr>
        </p:nvSpPr>
        <p:spPr>
          <a:xfrm>
            <a:off x="0" y="26979"/>
            <a:ext cx="4053161" cy="480131"/>
          </a:xfrm>
          <a:noFill/>
        </p:spPr>
        <p:txBody>
          <a:bodyPr wrap="none" rtlCol="0">
            <a:spAutoFit/>
          </a:bodyPr>
          <a:lstStyle/>
          <a:p>
            <a:pPr defTabSz="914400"/>
            <a:r>
              <a:rPr lang="en-US" sz="2800" b="1" u="sng" dirty="0">
                <a:solidFill>
                  <a:srgbClr val="C00000"/>
                </a:solidFill>
                <a:latin typeface="+mn-lt"/>
                <a:ea typeface="+mn-ea"/>
                <a:cs typeface="+mn-cs"/>
              </a:rPr>
              <a:t>Preconsolidation pressure</a:t>
            </a:r>
          </a:p>
        </p:txBody>
      </p:sp>
      <p:pic>
        <p:nvPicPr>
          <p:cNvPr id="721924" name="Picture 4"/>
          <p:cNvPicPr>
            <a:picLocks noChangeAspect="1" noChangeArrowheads="1"/>
          </p:cNvPicPr>
          <p:nvPr/>
        </p:nvPicPr>
        <p:blipFill>
          <a:blip r:embed="rId2" cstate="print"/>
          <a:srcRect/>
          <a:stretch>
            <a:fillRect/>
          </a:stretch>
        </p:blipFill>
        <p:spPr bwMode="auto">
          <a:xfrm>
            <a:off x="2595717" y="2717778"/>
            <a:ext cx="6089574" cy="3889494"/>
          </a:xfrm>
          <a:prstGeom prst="rect">
            <a:avLst/>
          </a:prstGeom>
          <a:noFill/>
        </p:spPr>
      </p:pic>
      <p:sp>
        <p:nvSpPr>
          <p:cNvPr id="6" name="Text Box 12"/>
          <p:cNvSpPr txBox="1">
            <a:spLocks noChangeArrowheads="1"/>
          </p:cNvSpPr>
          <p:nvPr/>
        </p:nvSpPr>
        <p:spPr bwMode="auto">
          <a:xfrm>
            <a:off x="5606852" y="6031726"/>
            <a:ext cx="605784" cy="461665"/>
          </a:xfrm>
          <a:prstGeom prst="rect">
            <a:avLst/>
          </a:prstGeom>
          <a:solidFill>
            <a:schemeClr val="bg1"/>
          </a:solidFill>
          <a:ln w="9525">
            <a:noFill/>
            <a:miter lim="800000"/>
            <a:headEnd/>
            <a:tailEnd/>
          </a:ln>
          <a:effectLst/>
        </p:spPr>
        <p:txBody>
          <a:bodyPr wrap="square">
            <a:spAutoFit/>
          </a:bodyPr>
          <a:lstStyle/>
          <a:p>
            <a:pPr algn="l" rtl="0">
              <a:spcBef>
                <a:spcPct val="50000"/>
              </a:spcBef>
            </a:pPr>
            <a:r>
              <a:rPr lang="en-AU" sz="2400" dirty="0" smtClean="0">
                <a:solidFill>
                  <a:srgbClr val="800000"/>
                </a:solidFill>
                <a:sym typeface="Symbol" pitchFamily="18" charset="2"/>
              </a:rPr>
              <a:t></a:t>
            </a:r>
            <a:r>
              <a:rPr lang="en-US" sz="2400" baseline="-25000" dirty="0" smtClean="0">
                <a:solidFill>
                  <a:srgbClr val="800000"/>
                </a:solidFill>
                <a:sym typeface="Symbol" pitchFamily="18" charset="2"/>
              </a:rPr>
              <a:t>c</a:t>
            </a:r>
            <a:r>
              <a:rPr lang="en-US" sz="2400" dirty="0" smtClean="0">
                <a:solidFill>
                  <a:srgbClr val="800000"/>
                </a:solidFill>
                <a:sym typeface="Symbol" pitchFamily="18" charset="2"/>
              </a:rPr>
              <a:t>’</a:t>
            </a:r>
            <a:endParaRPr lang="en-AU" sz="2400" dirty="0">
              <a:solidFill>
                <a:srgbClr val="800000"/>
              </a:solidFill>
            </a:endParaRPr>
          </a:p>
        </p:txBody>
      </p:sp>
      <p:sp>
        <p:nvSpPr>
          <p:cNvPr id="7" name="Rectangle 6"/>
          <p:cNvSpPr/>
          <p:nvPr/>
        </p:nvSpPr>
        <p:spPr>
          <a:xfrm>
            <a:off x="256178" y="457210"/>
            <a:ext cx="8030907" cy="1569660"/>
          </a:xfrm>
          <a:prstGeom prst="rect">
            <a:avLst/>
          </a:prstGeom>
        </p:spPr>
        <p:txBody>
          <a:bodyPr wrap="square">
            <a:spAutoFit/>
          </a:bodyPr>
          <a:lstStyle/>
          <a:p>
            <a:pPr marL="342900" lvl="0" indent="-342900" algn="just">
              <a:buFont typeface="Wingdings" panose="05000000000000000000" pitchFamily="2" charset="2"/>
              <a:buChar char="q"/>
            </a:pPr>
            <a:r>
              <a:rPr lang="en-US" sz="2400" b="1" dirty="0" smtClean="0"/>
              <a:t>The stress at which the transition or “</a:t>
            </a:r>
            <a:r>
              <a:rPr lang="en-US" sz="2400" b="1" dirty="0" smtClean="0">
                <a:solidFill>
                  <a:srgbClr val="0000FF"/>
                </a:solidFill>
              </a:rPr>
              <a:t>break</a:t>
            </a:r>
            <a:r>
              <a:rPr lang="en-US" sz="2400" b="1" dirty="0" smtClean="0"/>
              <a:t>” occurs in the curve of </a:t>
            </a:r>
            <a:r>
              <a:rPr lang="en-US" sz="2400" b="1" dirty="0" smtClean="0">
                <a:solidFill>
                  <a:srgbClr val="FF0000"/>
                </a:solidFill>
              </a:rPr>
              <a:t>e vs. log </a:t>
            </a:r>
            <a:r>
              <a:rPr lang="en-US" sz="2400" dirty="0" smtClean="0">
                <a:solidFill>
                  <a:srgbClr val="FF0000"/>
                </a:solidFill>
                <a:latin typeface="Symbol" pitchFamily="18" charset="2"/>
              </a:rPr>
              <a:t>s</a:t>
            </a:r>
            <a:r>
              <a:rPr lang="en-US" sz="2400" b="1" baseline="30000" dirty="0" smtClean="0">
                <a:solidFill>
                  <a:srgbClr val="FF0000"/>
                </a:solidFill>
              </a:rPr>
              <a:t>’</a:t>
            </a:r>
            <a:r>
              <a:rPr lang="en-US" sz="2400" b="1" dirty="0" smtClean="0">
                <a:solidFill>
                  <a:srgbClr val="FF0000"/>
                </a:solidFill>
              </a:rPr>
              <a:t> </a:t>
            </a:r>
            <a:r>
              <a:rPr lang="en-US" sz="2400" b="1" dirty="0" smtClean="0"/>
              <a:t>is an indication of the </a:t>
            </a:r>
            <a:r>
              <a:rPr lang="en-US" sz="2400" b="1" u="sng" dirty="0" smtClean="0">
                <a:solidFill>
                  <a:srgbClr val="0000FF"/>
                </a:solidFill>
              </a:rPr>
              <a:t>maximum</a:t>
            </a:r>
            <a:r>
              <a:rPr lang="en-US" sz="2400" b="1" dirty="0" smtClean="0"/>
              <a:t> vertical overburden stress that a particular soil sample has sustained in the </a:t>
            </a:r>
            <a:r>
              <a:rPr lang="en-US" sz="2400" b="1" dirty="0" smtClean="0">
                <a:solidFill>
                  <a:srgbClr val="0000FF"/>
                </a:solidFill>
              </a:rPr>
              <a:t>past</a:t>
            </a:r>
            <a:r>
              <a:rPr lang="en-US" sz="2400" b="1" dirty="0" smtClean="0"/>
              <a:t>.</a:t>
            </a:r>
            <a:endParaRPr lang="en-US" sz="2400" b="1" dirty="0">
              <a:solidFill>
                <a:schemeClr val="accent3">
                  <a:lumMod val="75000"/>
                </a:schemeClr>
              </a:solidFill>
            </a:endParaRPr>
          </a:p>
        </p:txBody>
      </p:sp>
      <p:sp>
        <p:nvSpPr>
          <p:cNvPr id="8" name="Rectangle 7"/>
          <p:cNvSpPr/>
          <p:nvPr/>
        </p:nvSpPr>
        <p:spPr>
          <a:xfrm>
            <a:off x="256178" y="2050245"/>
            <a:ext cx="8030907" cy="830997"/>
          </a:xfrm>
          <a:prstGeom prst="rect">
            <a:avLst/>
          </a:prstGeom>
        </p:spPr>
        <p:txBody>
          <a:bodyPr wrap="square">
            <a:spAutoFit/>
          </a:bodyPr>
          <a:lstStyle/>
          <a:p>
            <a:pPr marL="342900" lvl="0" indent="-342900" algn="just">
              <a:buFont typeface="Wingdings" panose="05000000000000000000" pitchFamily="2" charset="2"/>
              <a:buChar char="q"/>
            </a:pPr>
            <a:r>
              <a:rPr lang="en-US" sz="2400" b="1" dirty="0" smtClean="0"/>
              <a:t>This stress is very important in geotechnical engineering and is known as </a:t>
            </a:r>
            <a:r>
              <a:rPr lang="en-US" sz="2400" b="1" u="sng" dirty="0" smtClean="0">
                <a:solidFill>
                  <a:srgbClr val="FF0000"/>
                </a:solidFill>
              </a:rPr>
              <a:t>Preconsolidation Pressure</a:t>
            </a:r>
            <a:r>
              <a:rPr lang="en-US" sz="2400" b="1" dirty="0" smtClean="0">
                <a:solidFill>
                  <a:srgbClr val="FF0000"/>
                </a:solidFill>
              </a:rPr>
              <a:t>.</a:t>
            </a:r>
            <a:r>
              <a:rPr lang="en-US" sz="2400" b="1" dirty="0" smtClean="0"/>
              <a:t> </a:t>
            </a:r>
            <a:endParaRPr lang="en-US" sz="2400" b="1" dirty="0">
              <a:solidFill>
                <a:schemeClr val="accent3">
                  <a:lumMod val="75000"/>
                </a:schemeClr>
              </a:solidFill>
            </a:endParaRPr>
          </a:p>
        </p:txBody>
      </p:sp>
    </p:spTree>
    <p:extLst>
      <p:ext uri="{BB962C8B-B14F-4D97-AF65-F5344CB8AC3E}">
        <p14:creationId xmlns:p14="http://schemas.microsoft.com/office/powerpoint/2010/main" val="46872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241502" y="13450"/>
            <a:ext cx="8353618" cy="700075"/>
          </a:xfrm>
        </p:spPr>
        <p:txBody>
          <a:bodyPr>
            <a:normAutofit/>
          </a:bodyPr>
          <a:lstStyle/>
          <a:p>
            <a:r>
              <a:rPr lang="en-US" sz="2400" b="1" u="sng" dirty="0">
                <a:solidFill>
                  <a:srgbClr val="A50021"/>
                </a:solidFill>
                <a:latin typeface="+mn-lt"/>
              </a:rPr>
              <a:t>Casagrande procedure of determination </a:t>
            </a:r>
            <a:r>
              <a:rPr lang="en-US" sz="2400" b="1" u="sng" dirty="0" smtClean="0">
                <a:solidFill>
                  <a:srgbClr val="A50021"/>
                </a:solidFill>
                <a:latin typeface="+mn-lt"/>
              </a:rPr>
              <a:t>preconsolidation </a:t>
            </a:r>
            <a:r>
              <a:rPr lang="en-US" sz="2400" b="1" u="sng" dirty="0">
                <a:solidFill>
                  <a:srgbClr val="A50021"/>
                </a:solidFill>
                <a:latin typeface="+mn-lt"/>
              </a:rPr>
              <a:t>stress</a:t>
            </a: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5539" y="1813870"/>
            <a:ext cx="3545506" cy="405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458" y="1354831"/>
            <a:ext cx="4631081" cy="5584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25011" y="559717"/>
            <a:ext cx="8121743" cy="707886"/>
          </a:xfrm>
          <a:prstGeom prst="rect">
            <a:avLst/>
          </a:prstGeom>
        </p:spPr>
        <p:txBody>
          <a:bodyPr wrap="square">
            <a:spAutoFit/>
          </a:bodyPr>
          <a:lstStyle/>
          <a:p>
            <a:pPr lvl="0" algn="just"/>
            <a:r>
              <a:rPr lang="en-US" sz="2000" b="1" dirty="0"/>
              <a:t>Casagrande (1936) suggested a simple graphic construction to determine the </a:t>
            </a:r>
            <a:r>
              <a:rPr lang="en-US" sz="2000" b="1" dirty="0" smtClean="0">
                <a:solidFill>
                  <a:srgbClr val="FF0000"/>
                </a:solidFill>
              </a:rPr>
              <a:t>preconsolidation pressure </a:t>
            </a:r>
            <a:r>
              <a:rPr lang="en-US" sz="2000" b="1" dirty="0">
                <a:solidFill>
                  <a:srgbClr val="0000FF"/>
                </a:solidFill>
                <a:latin typeface="Symbol" panose="05050102010706020507" pitchFamily="18" charset="2"/>
              </a:rPr>
              <a:t>s</a:t>
            </a:r>
            <a:r>
              <a:rPr lang="en-US" sz="2000" b="1" dirty="0">
                <a:solidFill>
                  <a:srgbClr val="0000FF"/>
                </a:solidFill>
              </a:rPr>
              <a:t>’</a:t>
            </a:r>
            <a:r>
              <a:rPr lang="en-US" sz="2000" b="1" baseline="-25000" dirty="0">
                <a:solidFill>
                  <a:srgbClr val="0000FF"/>
                </a:solidFill>
              </a:rPr>
              <a:t>c</a:t>
            </a:r>
            <a:r>
              <a:rPr lang="en-US" sz="2000" b="1" dirty="0" smtClean="0">
                <a:solidFill>
                  <a:schemeClr val="tx1">
                    <a:lumMod val="65000"/>
                    <a:lumOff val="35000"/>
                  </a:schemeClr>
                </a:solidFill>
              </a:rPr>
              <a:t> </a:t>
            </a:r>
            <a:r>
              <a:rPr lang="en-US" sz="2000" b="1" dirty="0"/>
              <a:t>from the laboratory </a:t>
            </a:r>
            <a:r>
              <a:rPr lang="en-US" sz="2000" b="1" dirty="0" smtClean="0"/>
              <a:t>e –</a:t>
            </a:r>
            <a:r>
              <a:rPr lang="en-US" sz="2000" b="1" dirty="0"/>
              <a:t>log </a:t>
            </a:r>
            <a:r>
              <a:rPr lang="en-US" sz="2000" b="1" dirty="0" smtClean="0">
                <a:latin typeface="Symbol" panose="05050102010706020507" pitchFamily="18" charset="2"/>
              </a:rPr>
              <a:t>s</a:t>
            </a:r>
            <a:r>
              <a:rPr lang="en-US" sz="2000" b="1" dirty="0" smtClean="0"/>
              <a:t>‘ plot.</a:t>
            </a:r>
          </a:p>
        </p:txBody>
      </p:sp>
      <p:sp>
        <p:nvSpPr>
          <p:cNvPr id="11" name="Text Box 12"/>
          <p:cNvSpPr txBox="1">
            <a:spLocks noChangeArrowheads="1"/>
          </p:cNvSpPr>
          <p:nvPr/>
        </p:nvSpPr>
        <p:spPr bwMode="auto">
          <a:xfrm>
            <a:off x="8525584" y="132654"/>
            <a:ext cx="685800" cy="461665"/>
          </a:xfrm>
          <a:prstGeom prst="rect">
            <a:avLst/>
          </a:prstGeom>
          <a:noFill/>
          <a:ln w="9525">
            <a:noFill/>
            <a:miter lim="800000"/>
            <a:headEnd/>
            <a:tailEnd/>
          </a:ln>
          <a:effectLst/>
        </p:spPr>
        <p:txBody>
          <a:bodyPr>
            <a:spAutoFit/>
          </a:bodyPr>
          <a:lstStyle/>
          <a:p>
            <a:pPr algn="l" rtl="0">
              <a:spcBef>
                <a:spcPct val="50000"/>
              </a:spcBef>
            </a:pPr>
            <a:r>
              <a:rPr lang="en-AU" sz="2400" b="1" dirty="0" smtClean="0">
                <a:solidFill>
                  <a:srgbClr val="800000"/>
                </a:solidFill>
                <a:sym typeface="Symbol" pitchFamily="18" charset="2"/>
              </a:rPr>
              <a:t></a:t>
            </a:r>
            <a:r>
              <a:rPr lang="en-US" sz="2400" b="1" baseline="-25000" dirty="0" smtClean="0">
                <a:solidFill>
                  <a:srgbClr val="800000"/>
                </a:solidFill>
                <a:sym typeface="Symbol" pitchFamily="18" charset="2"/>
              </a:rPr>
              <a:t>c</a:t>
            </a:r>
            <a:r>
              <a:rPr lang="en-US" sz="2400" b="1" dirty="0" smtClean="0">
                <a:solidFill>
                  <a:srgbClr val="800000"/>
                </a:solidFill>
                <a:sym typeface="Symbol" pitchFamily="18" charset="2"/>
              </a:rPr>
              <a:t>’</a:t>
            </a:r>
            <a:endParaRPr lang="en-AU" sz="2400" b="1" dirty="0">
              <a:solidFill>
                <a:srgbClr val="800000"/>
              </a:solidFill>
            </a:endParaRPr>
          </a:p>
        </p:txBody>
      </p:sp>
      <p:sp>
        <p:nvSpPr>
          <p:cNvPr id="4" name="TextBox 3"/>
          <p:cNvSpPr txBox="1"/>
          <p:nvPr/>
        </p:nvSpPr>
        <p:spPr>
          <a:xfrm>
            <a:off x="7804464" y="2151750"/>
            <a:ext cx="871842" cy="369332"/>
          </a:xfrm>
          <a:prstGeom prst="rect">
            <a:avLst/>
          </a:prstGeom>
          <a:noFill/>
        </p:spPr>
        <p:txBody>
          <a:bodyPr wrap="none" rtlCol="0">
            <a:spAutoFit/>
          </a:bodyPr>
          <a:lstStyle/>
          <a:p>
            <a:r>
              <a:rPr lang="en-US" b="1" dirty="0" smtClean="0">
                <a:solidFill>
                  <a:srgbClr val="00CC00"/>
                </a:solidFill>
              </a:rPr>
              <a:t>Point B</a:t>
            </a:r>
            <a:endParaRPr lang="en-US" b="1" dirty="0">
              <a:solidFill>
                <a:srgbClr val="00CC00"/>
              </a:solidFill>
            </a:endParaRPr>
          </a:p>
        </p:txBody>
      </p:sp>
      <p:cxnSp>
        <p:nvCxnSpPr>
          <p:cNvPr id="13" name="Straight Arrow Connector 12"/>
          <p:cNvCxnSpPr/>
          <p:nvPr/>
        </p:nvCxnSpPr>
        <p:spPr>
          <a:xfrm flipH="1">
            <a:off x="7110248" y="2367948"/>
            <a:ext cx="662152" cy="4225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V="1">
            <a:off x="1466193" y="1954924"/>
            <a:ext cx="1087821" cy="15766"/>
          </a:xfrm>
          <a:prstGeom prst="line">
            <a:avLst/>
          </a:prstGeom>
          <a:ln w="38100">
            <a:solidFill>
              <a:srgbClr val="A500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666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bright="-20000" contrast="40000"/>
          </a:blip>
          <a:stretch>
            <a:fillRect/>
          </a:stretch>
        </p:blipFill>
        <p:spPr>
          <a:xfrm>
            <a:off x="4883032" y="1286875"/>
            <a:ext cx="3661984" cy="4173649"/>
          </a:xfrm>
          <a:prstGeom prst="rect">
            <a:avLst/>
          </a:prstGeom>
        </p:spPr>
      </p:pic>
      <p:sp>
        <p:nvSpPr>
          <p:cNvPr id="40" name="Rectangle 39"/>
          <p:cNvSpPr/>
          <p:nvPr/>
        </p:nvSpPr>
        <p:spPr>
          <a:xfrm rot="16200000">
            <a:off x="4247554" y="3012174"/>
            <a:ext cx="1313308" cy="369332"/>
          </a:xfrm>
          <a:prstGeom prst="rect">
            <a:avLst/>
          </a:prstGeom>
          <a:solidFill>
            <a:schemeClr val="bg1"/>
          </a:solidFill>
        </p:spPr>
        <p:txBody>
          <a:bodyPr wrap="none">
            <a:spAutoFit/>
          </a:bodyPr>
          <a:lstStyle/>
          <a:p>
            <a:r>
              <a:rPr lang="en-US" dirty="0" smtClean="0"/>
              <a:t>Void ratio, e</a:t>
            </a:r>
            <a:endParaRPr lang="en-US" dirty="0"/>
          </a:p>
        </p:txBody>
      </p:sp>
      <p:sp>
        <p:nvSpPr>
          <p:cNvPr id="45" name="Rectangle 44"/>
          <p:cNvSpPr/>
          <p:nvPr/>
        </p:nvSpPr>
        <p:spPr>
          <a:xfrm>
            <a:off x="5396191" y="5119960"/>
            <a:ext cx="3147208" cy="369332"/>
          </a:xfrm>
          <a:prstGeom prst="rect">
            <a:avLst/>
          </a:prstGeom>
          <a:solidFill>
            <a:schemeClr val="bg1"/>
          </a:solidFill>
        </p:spPr>
        <p:txBody>
          <a:bodyPr wrap="none">
            <a:spAutoFit/>
          </a:bodyPr>
          <a:lstStyle/>
          <a:p>
            <a:r>
              <a:rPr lang="en-US" dirty="0" smtClean="0"/>
              <a:t>Effective pressure, </a:t>
            </a:r>
            <a:r>
              <a:rPr lang="en-US" dirty="0" smtClean="0">
                <a:latin typeface="Symbol" panose="05050102010706020507" pitchFamily="18" charset="2"/>
              </a:rPr>
              <a:t>s</a:t>
            </a:r>
            <a:r>
              <a:rPr lang="en-US" dirty="0" smtClean="0"/>
              <a:t>’ (log scale)</a:t>
            </a:r>
            <a:endParaRPr lang="en-US" dirty="0"/>
          </a:p>
        </p:txBody>
      </p:sp>
      <p:sp>
        <p:nvSpPr>
          <p:cNvPr id="3" name="Rectangle 2"/>
          <p:cNvSpPr/>
          <p:nvPr/>
        </p:nvSpPr>
        <p:spPr>
          <a:xfrm>
            <a:off x="361769" y="858669"/>
            <a:ext cx="8336961" cy="830997"/>
          </a:xfrm>
          <a:prstGeom prst="rect">
            <a:avLst/>
          </a:prstGeom>
        </p:spPr>
        <p:txBody>
          <a:bodyPr wrap="square">
            <a:spAutoFit/>
          </a:bodyPr>
          <a:lstStyle/>
          <a:p>
            <a:pPr marL="342900" indent="-342900" algn="just">
              <a:buClr>
                <a:schemeClr val="accent3">
                  <a:lumMod val="75000"/>
                </a:schemeClr>
              </a:buClr>
              <a:buFont typeface="Courier New" panose="02070309020205020404" pitchFamily="49" charset="0"/>
              <a:buChar char="o"/>
            </a:pPr>
            <a:r>
              <a:rPr lang="en-US" sz="2400" b="1" dirty="0" smtClean="0"/>
              <a:t>In general the</a:t>
            </a:r>
            <a:r>
              <a:rPr lang="en-US" sz="2400" b="1" dirty="0" smtClean="0">
                <a:solidFill>
                  <a:schemeClr val="tx1">
                    <a:lumMod val="65000"/>
                    <a:lumOff val="35000"/>
                  </a:schemeClr>
                </a:solidFill>
              </a:rPr>
              <a:t> </a:t>
            </a:r>
            <a:r>
              <a:rPr lang="en-US" sz="2400" b="1" dirty="0">
                <a:solidFill>
                  <a:schemeClr val="accent3">
                    <a:lumMod val="50000"/>
                  </a:schemeClr>
                </a:solidFill>
              </a:rPr>
              <a:t>overconsolidation ratio </a:t>
            </a:r>
            <a:r>
              <a:rPr lang="en-US" sz="2400" b="1" dirty="0">
                <a:solidFill>
                  <a:schemeClr val="tx1">
                    <a:lumMod val="65000"/>
                    <a:lumOff val="35000"/>
                  </a:schemeClr>
                </a:solidFill>
              </a:rPr>
              <a:t>(</a:t>
            </a:r>
            <a:r>
              <a:rPr lang="en-US" sz="2400" b="1" dirty="0">
                <a:solidFill>
                  <a:schemeClr val="accent3">
                    <a:lumMod val="75000"/>
                  </a:schemeClr>
                </a:solidFill>
              </a:rPr>
              <a:t>OCR</a:t>
            </a:r>
            <a:r>
              <a:rPr lang="en-US" sz="2400" b="1" dirty="0">
                <a:solidFill>
                  <a:schemeClr val="tx1">
                    <a:lumMod val="65000"/>
                    <a:lumOff val="35000"/>
                  </a:schemeClr>
                </a:solidFill>
              </a:rPr>
              <a:t>) </a:t>
            </a:r>
            <a:r>
              <a:rPr lang="en-US" sz="2400" b="1" dirty="0"/>
              <a:t>for a soil can </a:t>
            </a:r>
            <a:r>
              <a:rPr lang="en-US" sz="2400" b="1" dirty="0" smtClean="0"/>
              <a:t>be </a:t>
            </a:r>
            <a:r>
              <a:rPr lang="en-US" sz="2400" b="1" dirty="0"/>
              <a:t>defined </a:t>
            </a:r>
            <a:r>
              <a:rPr lang="en-US" sz="2400" b="1" dirty="0" smtClean="0"/>
              <a:t>as:</a:t>
            </a:r>
            <a:endParaRPr lang="en-US" sz="2400" b="1" dirty="0"/>
          </a:p>
        </p:txBody>
      </p:sp>
      <p:pic>
        <p:nvPicPr>
          <p:cNvPr id="7" name="Picture 6"/>
          <p:cNvPicPr>
            <a:picLocks noChangeAspect="1"/>
          </p:cNvPicPr>
          <p:nvPr/>
        </p:nvPicPr>
        <p:blipFill>
          <a:blip r:embed="rId4"/>
          <a:stretch>
            <a:fillRect/>
          </a:stretch>
        </p:blipFill>
        <p:spPr>
          <a:xfrm>
            <a:off x="938909" y="1913899"/>
            <a:ext cx="1879283" cy="982002"/>
          </a:xfrm>
          <a:prstGeom prst="rect">
            <a:avLst/>
          </a:prstGeom>
          <a:ln w="38100">
            <a:solidFill>
              <a:schemeClr val="tx1"/>
            </a:solidFill>
          </a:ln>
        </p:spPr>
      </p:pic>
      <p:sp>
        <p:nvSpPr>
          <p:cNvPr id="10" name="Rectangle 9"/>
          <p:cNvSpPr/>
          <p:nvPr/>
        </p:nvSpPr>
        <p:spPr>
          <a:xfrm>
            <a:off x="725213" y="3163149"/>
            <a:ext cx="3659597" cy="830997"/>
          </a:xfrm>
          <a:prstGeom prst="rect">
            <a:avLst/>
          </a:prstGeom>
        </p:spPr>
        <p:txBody>
          <a:bodyPr wrap="square">
            <a:spAutoFit/>
          </a:bodyPr>
          <a:lstStyle/>
          <a:p>
            <a:pPr algn="just"/>
            <a:r>
              <a:rPr lang="en-US" sz="2400" b="1" dirty="0">
                <a:solidFill>
                  <a:srgbClr val="FF0000"/>
                </a:solidFill>
              </a:rPr>
              <a:t>where</a:t>
            </a:r>
            <a:r>
              <a:rPr lang="en-US" sz="2400" b="1" dirty="0">
                <a:solidFill>
                  <a:srgbClr val="FF0000"/>
                </a:solidFill>
                <a:latin typeface="Times-Roman"/>
              </a:rPr>
              <a:t> </a:t>
            </a:r>
            <a:r>
              <a:rPr lang="en-US" sz="2400" b="1" i="1" dirty="0" smtClean="0">
                <a:solidFill>
                  <a:srgbClr val="0000FF"/>
                </a:solidFill>
                <a:latin typeface="Symbol" panose="05050102010706020507" pitchFamily="18" charset="2"/>
              </a:rPr>
              <a:t>s </a:t>
            </a:r>
            <a:r>
              <a:rPr lang="en-US" sz="2400" b="1" i="1" dirty="0" smtClean="0">
                <a:solidFill>
                  <a:srgbClr val="0000FF"/>
                </a:solidFill>
              </a:rPr>
              <a:t>’</a:t>
            </a:r>
            <a:r>
              <a:rPr lang="en-US" sz="2400" b="1" i="1" dirty="0" smtClean="0">
                <a:solidFill>
                  <a:srgbClr val="FF0000"/>
                </a:solidFill>
                <a:latin typeface="Grk"/>
              </a:rPr>
              <a:t> </a:t>
            </a:r>
            <a:r>
              <a:rPr lang="en-US" sz="2400" b="1" dirty="0" smtClean="0">
                <a:solidFill>
                  <a:srgbClr val="FF0000"/>
                </a:solidFill>
              </a:rPr>
              <a:t>is the present </a:t>
            </a:r>
            <a:r>
              <a:rPr lang="en-US" sz="2400" b="1" dirty="0">
                <a:solidFill>
                  <a:srgbClr val="FF0000"/>
                </a:solidFill>
              </a:rPr>
              <a:t>effective vertical </a:t>
            </a:r>
            <a:r>
              <a:rPr lang="en-US" sz="2400" b="1" dirty="0" smtClean="0">
                <a:solidFill>
                  <a:srgbClr val="FF0000"/>
                </a:solidFill>
              </a:rPr>
              <a:t>pressure.</a:t>
            </a:r>
            <a:endParaRPr lang="en-US" sz="2400" b="1" dirty="0">
              <a:solidFill>
                <a:srgbClr val="FF0000"/>
              </a:solidFill>
            </a:endParaRPr>
          </a:p>
        </p:txBody>
      </p:sp>
      <p:sp>
        <p:nvSpPr>
          <p:cNvPr id="15" name="Content Placeholder 2"/>
          <p:cNvSpPr txBox="1">
            <a:spLocks/>
          </p:cNvSpPr>
          <p:nvPr/>
        </p:nvSpPr>
        <p:spPr>
          <a:xfrm>
            <a:off x="5251" y="253150"/>
            <a:ext cx="5083623" cy="602338"/>
          </a:xfrm>
          <a:prstGeom prst="rect">
            <a:avLst/>
          </a:prstGeom>
        </p:spPr>
        <p:txBody>
          <a:bodyPr vert="horz" lIns="91440" tIns="45720" rIns="91440" bIns="45720" rtlCol="0" anchor="ctr">
            <a:noAutofit/>
          </a:bodyPr>
          <a:lstStyle>
            <a:lvl1pPr defTabSz="685800">
              <a:lnSpc>
                <a:spcPct val="90000"/>
              </a:lnSpc>
              <a:spcBef>
                <a:spcPct val="0"/>
              </a:spcBef>
              <a:buNone/>
              <a:defRPr sz="2400" b="1" u="sng">
                <a:solidFill>
                  <a:srgbClr val="A50021"/>
                </a:solidFill>
                <a:ea typeface="+mj-ea"/>
                <a:cs typeface="+mj-cs"/>
              </a:defRPr>
            </a:lvl1pPr>
          </a:lstStyle>
          <a:p>
            <a:r>
              <a:rPr lang="en-US" sz="2800" dirty="0" smtClean="0"/>
              <a:t>Overconsolidation </a:t>
            </a:r>
            <a:r>
              <a:rPr lang="en-US" sz="2800" dirty="0"/>
              <a:t>ratio (OCR)</a:t>
            </a:r>
          </a:p>
        </p:txBody>
      </p:sp>
      <p:sp>
        <p:nvSpPr>
          <p:cNvPr id="12" name="Rectangle 11"/>
          <p:cNvSpPr/>
          <p:nvPr/>
        </p:nvSpPr>
        <p:spPr>
          <a:xfrm>
            <a:off x="361769" y="4230013"/>
            <a:ext cx="4501663" cy="830997"/>
          </a:xfrm>
          <a:prstGeom prst="rect">
            <a:avLst/>
          </a:prstGeom>
        </p:spPr>
        <p:txBody>
          <a:bodyPr wrap="square">
            <a:spAutoFit/>
          </a:bodyPr>
          <a:lstStyle/>
          <a:p>
            <a:pPr marL="342900" indent="-342900" algn="just">
              <a:buClr>
                <a:schemeClr val="accent3">
                  <a:lumMod val="75000"/>
                </a:schemeClr>
              </a:buClr>
              <a:buFont typeface="Courier New" panose="02070309020205020404" pitchFamily="49" charset="0"/>
              <a:buChar char="o"/>
            </a:pPr>
            <a:r>
              <a:rPr lang="en-US" sz="2400" b="1" dirty="0"/>
              <a:t>From the definition of NC soils, they always have </a:t>
            </a:r>
            <a:r>
              <a:rPr lang="en-US" sz="2400" b="1" dirty="0">
                <a:solidFill>
                  <a:srgbClr val="0000FF"/>
                </a:solidFill>
              </a:rPr>
              <a:t>OCR=1</a:t>
            </a:r>
            <a:r>
              <a:rPr lang="en-US" sz="2400" b="1" dirty="0">
                <a:solidFill>
                  <a:srgbClr val="00CC00"/>
                </a:solidFill>
              </a:rPr>
              <a:t>.</a:t>
            </a:r>
          </a:p>
        </p:txBody>
      </p:sp>
      <p:sp>
        <p:nvSpPr>
          <p:cNvPr id="13" name="Rectangle 12"/>
          <p:cNvSpPr/>
          <p:nvPr/>
        </p:nvSpPr>
        <p:spPr>
          <a:xfrm>
            <a:off x="361769" y="5402837"/>
            <a:ext cx="7936993" cy="1200329"/>
          </a:xfrm>
          <a:prstGeom prst="rect">
            <a:avLst/>
          </a:prstGeom>
        </p:spPr>
        <p:txBody>
          <a:bodyPr wrap="square">
            <a:spAutoFit/>
          </a:bodyPr>
          <a:lstStyle/>
          <a:p>
            <a:pPr marL="342900" indent="-342900" algn="just">
              <a:buClr>
                <a:schemeClr val="accent3">
                  <a:lumMod val="75000"/>
                </a:schemeClr>
              </a:buClr>
              <a:buFont typeface="Courier New" panose="02070309020205020404" pitchFamily="49" charset="0"/>
              <a:buChar char="o"/>
            </a:pPr>
            <a:r>
              <a:rPr lang="en-US" sz="2400" b="1" dirty="0"/>
              <a:t>To calculate </a:t>
            </a:r>
            <a:r>
              <a:rPr lang="en-US" sz="2400" b="1" dirty="0">
                <a:solidFill>
                  <a:srgbClr val="0000FF"/>
                </a:solidFill>
              </a:rPr>
              <a:t>OCR </a:t>
            </a:r>
            <a:r>
              <a:rPr lang="en-US" sz="2400" b="1" dirty="0"/>
              <a:t>the </a:t>
            </a:r>
            <a:r>
              <a:rPr lang="en-US" sz="2400" b="1" dirty="0" smtClean="0"/>
              <a:t>preconsolidation pressure        </a:t>
            </a:r>
            <a:r>
              <a:rPr lang="en-US" sz="2400" b="1" dirty="0"/>
              <a:t>should be known from the </a:t>
            </a:r>
            <a:r>
              <a:rPr lang="en-US" sz="2400" b="1" u="sng" dirty="0">
                <a:solidFill>
                  <a:srgbClr val="FF0000"/>
                </a:solidFill>
              </a:rPr>
              <a:t>consolidation test </a:t>
            </a:r>
            <a:r>
              <a:rPr lang="en-US" sz="2400" b="1" dirty="0"/>
              <a:t>and </a:t>
            </a:r>
            <a:r>
              <a:rPr lang="en-US" sz="2400" dirty="0">
                <a:solidFill>
                  <a:srgbClr val="0000FF"/>
                </a:solidFill>
                <a:latin typeface="Symbol" pitchFamily="18" charset="2"/>
              </a:rPr>
              <a:t>s</a:t>
            </a:r>
            <a:r>
              <a:rPr lang="en-US" sz="2400" b="1" baseline="30000" dirty="0" smtClean="0">
                <a:solidFill>
                  <a:srgbClr val="0000FF"/>
                </a:solidFill>
              </a:rPr>
              <a:t>’</a:t>
            </a:r>
            <a:r>
              <a:rPr lang="en-US" sz="2400" b="1" dirty="0" smtClean="0"/>
              <a:t> </a:t>
            </a:r>
            <a:r>
              <a:rPr lang="en-US" sz="2400" b="1" dirty="0"/>
              <a:t>is the effective stress in the </a:t>
            </a:r>
            <a:r>
              <a:rPr lang="en-US" sz="2400" b="1" dirty="0" smtClean="0"/>
              <a:t>field. </a:t>
            </a:r>
            <a:endParaRPr lang="en-US" sz="2400" b="1" dirty="0"/>
          </a:p>
        </p:txBody>
      </p:sp>
      <p:sp>
        <p:nvSpPr>
          <p:cNvPr id="14" name="Text Box 12"/>
          <p:cNvSpPr txBox="1">
            <a:spLocks noChangeArrowheads="1"/>
          </p:cNvSpPr>
          <p:nvPr/>
        </p:nvSpPr>
        <p:spPr bwMode="auto">
          <a:xfrm>
            <a:off x="6827908" y="5394669"/>
            <a:ext cx="685800" cy="461665"/>
          </a:xfrm>
          <a:prstGeom prst="rect">
            <a:avLst/>
          </a:prstGeom>
          <a:noFill/>
          <a:ln w="9525">
            <a:noFill/>
            <a:miter lim="800000"/>
            <a:headEnd/>
            <a:tailEnd/>
          </a:ln>
          <a:effectLst/>
        </p:spPr>
        <p:txBody>
          <a:bodyPr>
            <a:spAutoFit/>
          </a:bodyPr>
          <a:lstStyle/>
          <a:p>
            <a:pPr algn="l" rtl="0">
              <a:spcBef>
                <a:spcPct val="50000"/>
              </a:spcBef>
            </a:pPr>
            <a:r>
              <a:rPr lang="en-AU" sz="2400" b="1" dirty="0" smtClean="0">
                <a:solidFill>
                  <a:srgbClr val="0000FF"/>
                </a:solidFill>
                <a:sym typeface="Symbol" pitchFamily="18" charset="2"/>
              </a:rPr>
              <a:t></a:t>
            </a:r>
            <a:r>
              <a:rPr lang="en-US" sz="2400" b="1" baseline="-25000" dirty="0" smtClean="0">
                <a:solidFill>
                  <a:srgbClr val="0000FF"/>
                </a:solidFill>
                <a:sym typeface="Symbol" pitchFamily="18" charset="2"/>
              </a:rPr>
              <a:t>c</a:t>
            </a:r>
            <a:r>
              <a:rPr lang="en-US" sz="2400" b="1" dirty="0" smtClean="0">
                <a:solidFill>
                  <a:srgbClr val="0000FF"/>
                </a:solidFill>
                <a:sym typeface="Symbol" pitchFamily="18" charset="2"/>
              </a:rPr>
              <a:t>’</a:t>
            </a:r>
            <a:endParaRPr lang="en-AU" sz="2400" b="1" dirty="0">
              <a:solidFill>
                <a:srgbClr val="0000FF"/>
              </a:solidFill>
            </a:endParaRPr>
          </a:p>
        </p:txBody>
      </p:sp>
    </p:spTree>
    <p:extLst>
      <p:ext uri="{BB962C8B-B14F-4D97-AF65-F5344CB8AC3E}">
        <p14:creationId xmlns:p14="http://schemas.microsoft.com/office/powerpoint/2010/main" val="408639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0682" y="150167"/>
            <a:ext cx="4908978" cy="431569"/>
          </a:xfrm>
          <a:solidFill>
            <a:schemeClr val="bg1"/>
          </a:solidFill>
        </p:spPr>
        <p:txBody>
          <a:bodyPr vert="horz" lIns="91440" tIns="45720" rIns="91440" bIns="45720" rtlCol="0">
            <a:noAutofit/>
          </a:bodyPr>
          <a:lstStyle/>
          <a:p>
            <a:pPr marL="0" indent="0">
              <a:buClr>
                <a:srgbClr val="0070C0"/>
              </a:buClr>
              <a:buNone/>
            </a:pPr>
            <a:r>
              <a:rPr lang="en-US" sz="2800" b="1" u="sng" dirty="0">
                <a:solidFill>
                  <a:schemeClr val="accent6">
                    <a:lumMod val="75000"/>
                  </a:schemeClr>
                </a:solidFill>
              </a:rPr>
              <a:t> What makes soil compressed?</a:t>
            </a:r>
          </a:p>
        </p:txBody>
      </p:sp>
      <p:pic>
        <p:nvPicPr>
          <p:cNvPr id="32" name="Picture 7"/>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r="16005"/>
          <a:stretch>
            <a:fillRect/>
          </a:stretch>
        </p:blipFill>
        <p:spPr bwMode="auto">
          <a:xfrm>
            <a:off x="4807226" y="3795135"/>
            <a:ext cx="3662363"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11"/>
          <p:cNvSpPr>
            <a:spLocks noChangeArrowheads="1"/>
          </p:cNvSpPr>
          <p:nvPr/>
        </p:nvSpPr>
        <p:spPr bwMode="auto">
          <a:xfrm>
            <a:off x="495724" y="2316246"/>
            <a:ext cx="399393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eaLnBrk="1" hangingPunct="1">
              <a:buClr>
                <a:srgbClr val="0070C0"/>
              </a:buClr>
              <a:buFont typeface="Arial" panose="020B0604020202020204" pitchFamily="34" charset="0"/>
              <a:buChar char="•"/>
            </a:pPr>
            <a:r>
              <a:rPr lang="en-GB" sz="2400" b="1" dirty="0" smtClean="0"/>
              <a:t>Solid </a:t>
            </a:r>
            <a:r>
              <a:rPr lang="en-GB" sz="2400" b="1" dirty="0"/>
              <a:t>(mineral particles)</a:t>
            </a:r>
          </a:p>
          <a:p>
            <a:pPr marL="342900" indent="-342900" eaLnBrk="1" hangingPunct="1">
              <a:buClr>
                <a:srgbClr val="0070C0"/>
              </a:buClr>
              <a:buFont typeface="Arial" panose="020B0604020202020204" pitchFamily="34" charset="0"/>
              <a:buChar char="•"/>
            </a:pPr>
            <a:endParaRPr lang="en-GB" sz="2400" b="1" dirty="0" smtClean="0"/>
          </a:p>
          <a:p>
            <a:pPr marL="342900" indent="-342900" eaLnBrk="1" hangingPunct="1">
              <a:buClr>
                <a:srgbClr val="0070C0"/>
              </a:buClr>
              <a:buFont typeface="Arial" panose="020B0604020202020204" pitchFamily="34" charset="0"/>
              <a:buChar char="•"/>
            </a:pPr>
            <a:r>
              <a:rPr lang="en-GB" sz="2400" b="1" dirty="0" smtClean="0"/>
              <a:t>Gas </a:t>
            </a:r>
            <a:r>
              <a:rPr lang="en-GB" sz="2400" b="1" dirty="0"/>
              <a:t>(</a:t>
            </a:r>
            <a:r>
              <a:rPr lang="en-GB" sz="2400" b="1" dirty="0" smtClean="0"/>
              <a:t>air), </a:t>
            </a:r>
            <a:endParaRPr lang="en-GB" sz="2400" b="1" dirty="0"/>
          </a:p>
          <a:p>
            <a:pPr marL="342900" indent="-342900" eaLnBrk="1" hangingPunct="1">
              <a:buClr>
                <a:srgbClr val="0070C0"/>
              </a:buClr>
              <a:buFont typeface="Arial" panose="020B0604020202020204" pitchFamily="34" charset="0"/>
              <a:buChar char="•"/>
            </a:pPr>
            <a:endParaRPr lang="en-GB" sz="2400" b="1" dirty="0" smtClean="0"/>
          </a:p>
          <a:p>
            <a:pPr marL="342900" indent="-342900" eaLnBrk="1" hangingPunct="1">
              <a:buClr>
                <a:srgbClr val="0070C0"/>
              </a:buClr>
              <a:buFont typeface="Arial" panose="020B0604020202020204" pitchFamily="34" charset="0"/>
              <a:buChar char="•"/>
            </a:pPr>
            <a:r>
              <a:rPr lang="en-GB" sz="2400" b="1" dirty="0" smtClean="0"/>
              <a:t>Liquid </a:t>
            </a:r>
            <a:r>
              <a:rPr lang="en-GB" sz="2400" b="1" dirty="0"/>
              <a:t>(usually </a:t>
            </a:r>
            <a:r>
              <a:rPr lang="en-GB" sz="2400" b="1" dirty="0" smtClean="0"/>
              <a:t>water)</a:t>
            </a:r>
            <a:endParaRPr lang="en-GB" sz="2400" b="1" dirty="0"/>
          </a:p>
        </p:txBody>
      </p:sp>
      <p:grpSp>
        <p:nvGrpSpPr>
          <p:cNvPr id="9" name="Group 13"/>
          <p:cNvGrpSpPr>
            <a:grpSpLocks/>
          </p:cNvGrpSpPr>
          <p:nvPr/>
        </p:nvGrpSpPr>
        <p:grpSpPr bwMode="auto">
          <a:xfrm>
            <a:off x="5119660" y="2963929"/>
            <a:ext cx="2398713" cy="1093788"/>
            <a:chOff x="1794" y="992"/>
            <a:chExt cx="1511" cy="689"/>
          </a:xfrm>
        </p:grpSpPr>
        <p:sp>
          <p:nvSpPr>
            <p:cNvPr id="11" name="AutoShape 8"/>
            <p:cNvSpPr>
              <a:spLocks noChangeArrowheads="1"/>
            </p:cNvSpPr>
            <p:nvPr/>
          </p:nvSpPr>
          <p:spPr bwMode="auto">
            <a:xfrm>
              <a:off x="1794" y="1058"/>
              <a:ext cx="368" cy="557"/>
            </a:xfrm>
            <a:prstGeom prst="downArrow">
              <a:avLst>
                <a:gd name="adj1" fmla="val 50000"/>
                <a:gd name="adj2" fmla="val 3784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utoShape 9"/>
            <p:cNvSpPr>
              <a:spLocks noChangeArrowheads="1"/>
            </p:cNvSpPr>
            <p:nvPr/>
          </p:nvSpPr>
          <p:spPr bwMode="auto">
            <a:xfrm>
              <a:off x="2201" y="1124"/>
              <a:ext cx="368" cy="557"/>
            </a:xfrm>
            <a:prstGeom prst="downArrow">
              <a:avLst>
                <a:gd name="adj1" fmla="val 50000"/>
                <a:gd name="adj2" fmla="val 3784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AutoShape 10"/>
            <p:cNvSpPr>
              <a:spLocks noChangeArrowheads="1"/>
            </p:cNvSpPr>
            <p:nvPr/>
          </p:nvSpPr>
          <p:spPr bwMode="auto">
            <a:xfrm>
              <a:off x="2530" y="992"/>
              <a:ext cx="368" cy="557"/>
            </a:xfrm>
            <a:prstGeom prst="downArrow">
              <a:avLst>
                <a:gd name="adj1" fmla="val 50000"/>
                <a:gd name="adj2" fmla="val 3784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AutoShape 11"/>
            <p:cNvSpPr>
              <a:spLocks noChangeArrowheads="1"/>
            </p:cNvSpPr>
            <p:nvPr/>
          </p:nvSpPr>
          <p:spPr bwMode="auto">
            <a:xfrm>
              <a:off x="2937" y="1096"/>
              <a:ext cx="368" cy="557"/>
            </a:xfrm>
            <a:prstGeom prst="downArrow">
              <a:avLst>
                <a:gd name="adj1" fmla="val 50000"/>
                <a:gd name="adj2" fmla="val 37840"/>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 name="Rectangle 5"/>
          <p:cNvSpPr/>
          <p:nvPr/>
        </p:nvSpPr>
        <p:spPr>
          <a:xfrm>
            <a:off x="5421862" y="2525686"/>
            <a:ext cx="2144626" cy="461665"/>
          </a:xfrm>
          <a:prstGeom prst="rect">
            <a:avLst/>
          </a:prstGeom>
        </p:spPr>
        <p:txBody>
          <a:bodyPr wrap="none">
            <a:spAutoFit/>
          </a:bodyPr>
          <a:lstStyle/>
          <a:p>
            <a:r>
              <a:rPr lang="en-US" sz="2400" b="1" dirty="0"/>
              <a:t>Stress increase </a:t>
            </a:r>
          </a:p>
        </p:txBody>
      </p:sp>
      <p:sp>
        <p:nvSpPr>
          <p:cNvPr id="17" name="Rectangle 6"/>
          <p:cNvSpPr>
            <a:spLocks noChangeArrowheads="1"/>
          </p:cNvSpPr>
          <p:nvPr/>
        </p:nvSpPr>
        <p:spPr bwMode="auto">
          <a:xfrm>
            <a:off x="533400" y="609600"/>
            <a:ext cx="8001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rtl="0" eaLnBrk="1" hangingPunct="1">
              <a:spcBef>
                <a:spcPct val="0"/>
              </a:spcBef>
              <a:buFontTx/>
              <a:buNone/>
            </a:pPr>
            <a:r>
              <a:rPr lang="en-US" altLang="en-US" sz="2400" b="1" dirty="0"/>
              <a:t>In soils voids exist between particles and the voids may be filled with a liquid, usually water, or gas , usually air. As a result, soils are often referred to as a </a:t>
            </a:r>
            <a:r>
              <a:rPr lang="en-US" altLang="en-US" sz="2400" b="1" dirty="0">
                <a:solidFill>
                  <a:srgbClr val="FF3300"/>
                </a:solidFill>
              </a:rPr>
              <a:t>three-phase</a:t>
            </a:r>
            <a:r>
              <a:rPr lang="en-US" altLang="en-US" sz="2400" b="1" dirty="0"/>
              <a:t> material or system (solid, liquid and gas).</a:t>
            </a:r>
          </a:p>
        </p:txBody>
      </p:sp>
    </p:spTree>
    <p:extLst>
      <p:ext uri="{BB962C8B-B14F-4D97-AF65-F5344CB8AC3E}">
        <p14:creationId xmlns:p14="http://schemas.microsoft.com/office/powerpoint/2010/main" val="178543003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245" y="132743"/>
            <a:ext cx="6070805" cy="424732"/>
          </a:xfrm>
          <a:prstGeom prst="rect">
            <a:avLst/>
          </a:prstGeom>
        </p:spPr>
        <p:txBody>
          <a:bodyPr vert="horz" lIns="91440" tIns="45720" rIns="91440" bIns="45720" rtlCol="0" anchor="ctr">
            <a:noAutofit/>
          </a:bodyPr>
          <a:lstStyle>
            <a:lvl1pPr defTabSz="685800">
              <a:lnSpc>
                <a:spcPct val="90000"/>
              </a:lnSpc>
              <a:spcBef>
                <a:spcPct val="0"/>
              </a:spcBef>
              <a:buNone/>
              <a:defRPr sz="2400" b="1" u="sng">
                <a:solidFill>
                  <a:srgbClr val="A50021"/>
                </a:solidFill>
                <a:ea typeface="+mj-ea"/>
                <a:cs typeface="+mj-cs"/>
              </a:defRPr>
            </a:lvl1pPr>
          </a:lstStyle>
          <a:p>
            <a:r>
              <a:rPr lang="en-US" sz="2800" dirty="0"/>
              <a:t>Factors </a:t>
            </a:r>
            <a:r>
              <a:rPr lang="en-US" sz="2800" dirty="0" smtClean="0"/>
              <a:t>affecting </a:t>
            </a:r>
            <a:r>
              <a:rPr lang="en-US" sz="2800" dirty="0"/>
              <a:t>the determination </a:t>
            </a:r>
            <a:r>
              <a:rPr lang="en-US" sz="2800" dirty="0" smtClean="0"/>
              <a:t>of</a:t>
            </a:r>
            <a:endParaRPr lang="en-US" sz="2800" dirty="0"/>
          </a:p>
        </p:txBody>
      </p:sp>
      <p:sp>
        <p:nvSpPr>
          <p:cNvPr id="5" name="TextBox 4"/>
          <p:cNvSpPr txBox="1"/>
          <p:nvPr/>
        </p:nvSpPr>
        <p:spPr>
          <a:xfrm>
            <a:off x="198084" y="590791"/>
            <a:ext cx="3987054" cy="461665"/>
          </a:xfrm>
          <a:prstGeom prst="rect">
            <a:avLst/>
          </a:prstGeom>
          <a:noFill/>
        </p:spPr>
        <p:txBody>
          <a:bodyPr wrap="none" rtlCol="0">
            <a:spAutoFit/>
          </a:bodyPr>
          <a:lstStyle/>
          <a:p>
            <a:pPr marL="236538" indent="-236538">
              <a:buFont typeface="Arial" panose="020B0604020202020204" pitchFamily="34" charset="0"/>
              <a:buChar char="•"/>
            </a:pPr>
            <a:r>
              <a:rPr lang="en-US" sz="2400" b="1" dirty="0" smtClean="0">
                <a:solidFill>
                  <a:srgbClr val="00B050"/>
                </a:solidFill>
              </a:rPr>
              <a:t>Duration of load increment</a:t>
            </a:r>
            <a:endParaRPr lang="en-US" sz="2400" b="1" dirty="0">
              <a:solidFill>
                <a:srgbClr val="00B050"/>
              </a:solidFill>
            </a:endParaRPr>
          </a:p>
        </p:txBody>
      </p:sp>
      <p:pic>
        <p:nvPicPr>
          <p:cNvPr id="6" name="Picture 5"/>
          <p:cNvPicPr>
            <a:picLocks noChangeAspect="1"/>
          </p:cNvPicPr>
          <p:nvPr/>
        </p:nvPicPr>
        <p:blipFill>
          <a:blip r:embed="rId2"/>
          <a:stretch>
            <a:fillRect/>
          </a:stretch>
        </p:blipFill>
        <p:spPr>
          <a:xfrm>
            <a:off x="4367047" y="2033751"/>
            <a:ext cx="4541707" cy="4530069"/>
          </a:xfrm>
          <a:prstGeom prst="rect">
            <a:avLst/>
          </a:prstGeom>
        </p:spPr>
      </p:pic>
      <p:sp>
        <p:nvSpPr>
          <p:cNvPr id="8" name="TextBox 7"/>
          <p:cNvSpPr txBox="1"/>
          <p:nvPr/>
        </p:nvSpPr>
        <p:spPr>
          <a:xfrm>
            <a:off x="198084" y="1071957"/>
            <a:ext cx="4182692" cy="1569660"/>
          </a:xfrm>
          <a:prstGeom prst="rect">
            <a:avLst/>
          </a:prstGeom>
          <a:noFill/>
        </p:spPr>
        <p:txBody>
          <a:bodyPr wrap="square" rtlCol="0">
            <a:spAutoFit/>
          </a:bodyPr>
          <a:lstStyle/>
          <a:p>
            <a:pPr marL="342900" indent="-342900" algn="just">
              <a:buFont typeface="Wingdings" panose="05000000000000000000" pitchFamily="2" charset="2"/>
              <a:buChar char="q"/>
            </a:pPr>
            <a:r>
              <a:rPr lang="en-US" sz="2400" b="1" dirty="0" smtClean="0"/>
              <a:t>When the duration of load maintained on a sample is increased the </a:t>
            </a:r>
            <a:r>
              <a:rPr lang="en-US" sz="2400" b="1" dirty="0" smtClean="0">
                <a:solidFill>
                  <a:srgbClr val="A50021"/>
                </a:solidFill>
              </a:rPr>
              <a:t>e vs. log </a:t>
            </a:r>
            <a:r>
              <a:rPr lang="en-US" sz="2400" b="1" dirty="0" smtClean="0"/>
              <a:t>        gradually moves to the left.</a:t>
            </a:r>
            <a:endParaRPr lang="en-US" sz="2400" b="1" dirty="0"/>
          </a:p>
        </p:txBody>
      </p:sp>
      <p:sp>
        <p:nvSpPr>
          <p:cNvPr id="9" name="TextBox 8"/>
          <p:cNvSpPr txBox="1"/>
          <p:nvPr/>
        </p:nvSpPr>
        <p:spPr>
          <a:xfrm>
            <a:off x="198084" y="2811519"/>
            <a:ext cx="4224173" cy="2308324"/>
          </a:xfrm>
          <a:prstGeom prst="rect">
            <a:avLst/>
          </a:prstGeom>
          <a:noFill/>
        </p:spPr>
        <p:txBody>
          <a:bodyPr wrap="square" rtlCol="0">
            <a:spAutoFit/>
          </a:bodyPr>
          <a:lstStyle>
            <a:defPPr>
              <a:defRPr lang="en-US"/>
            </a:defPPr>
            <a:lvl1pPr algn="just">
              <a:defRPr sz="2400" b="1"/>
            </a:lvl1pPr>
          </a:lstStyle>
          <a:p>
            <a:pPr marL="342900" indent="-342900">
              <a:buFont typeface="Wingdings" panose="05000000000000000000" pitchFamily="2" charset="2"/>
              <a:buChar char="q"/>
            </a:pPr>
            <a:r>
              <a:rPr lang="en-US" dirty="0"/>
              <a:t>The reason for this is that as time increased the amount of secondary consolidation of the sample is also increased. This will tend to </a:t>
            </a:r>
            <a:r>
              <a:rPr lang="en-US" dirty="0">
                <a:solidFill>
                  <a:srgbClr val="FF0000"/>
                </a:solidFill>
              </a:rPr>
              <a:t>reduce</a:t>
            </a:r>
            <a:r>
              <a:rPr lang="en-US" dirty="0"/>
              <a:t> the void ratio </a:t>
            </a:r>
            <a:r>
              <a:rPr lang="en-US" dirty="0">
                <a:solidFill>
                  <a:srgbClr val="FF0000"/>
                </a:solidFill>
              </a:rPr>
              <a:t>e</a:t>
            </a:r>
            <a:r>
              <a:rPr lang="en-US" dirty="0"/>
              <a:t>.</a:t>
            </a:r>
          </a:p>
        </p:txBody>
      </p:sp>
      <p:sp>
        <p:nvSpPr>
          <p:cNvPr id="10" name="TextBox 9"/>
          <p:cNvSpPr txBox="1"/>
          <p:nvPr/>
        </p:nvSpPr>
        <p:spPr>
          <a:xfrm>
            <a:off x="198085" y="5127367"/>
            <a:ext cx="4182692" cy="1200329"/>
          </a:xfrm>
          <a:prstGeom prst="rect">
            <a:avLst/>
          </a:prstGeom>
          <a:noFill/>
        </p:spPr>
        <p:txBody>
          <a:bodyPr wrap="square" rtlCol="0">
            <a:spAutoFit/>
          </a:bodyPr>
          <a:lstStyle>
            <a:defPPr>
              <a:defRPr lang="en-US"/>
            </a:defPPr>
            <a:lvl1pPr algn="just">
              <a:defRPr sz="2400" b="1"/>
            </a:lvl1pPr>
          </a:lstStyle>
          <a:p>
            <a:pPr marL="342900" indent="-342900">
              <a:buFont typeface="Wingdings" panose="05000000000000000000" pitchFamily="2" charset="2"/>
              <a:buChar char="q"/>
            </a:pPr>
            <a:r>
              <a:rPr lang="en-US" dirty="0"/>
              <a:t>The value of </a:t>
            </a:r>
            <a:r>
              <a:rPr lang="en-US" dirty="0" smtClean="0"/>
              <a:t>       will </a:t>
            </a:r>
            <a:r>
              <a:rPr lang="en-US" dirty="0"/>
              <a:t>increase with the decrease of </a:t>
            </a:r>
            <a:r>
              <a:rPr lang="en-US" dirty="0" smtClean="0">
                <a:solidFill>
                  <a:srgbClr val="A50021"/>
                </a:solidFill>
              </a:rPr>
              <a:t>t</a:t>
            </a:r>
            <a:r>
              <a:rPr lang="en-US" dirty="0" smtClean="0"/>
              <a:t>.</a:t>
            </a:r>
            <a:endParaRPr lang="en-US" dirty="0"/>
          </a:p>
        </p:txBody>
      </p:sp>
      <p:sp>
        <p:nvSpPr>
          <p:cNvPr id="11" name="Text Box 12"/>
          <p:cNvSpPr txBox="1">
            <a:spLocks noChangeArrowheads="1"/>
          </p:cNvSpPr>
          <p:nvPr/>
        </p:nvSpPr>
        <p:spPr bwMode="auto">
          <a:xfrm>
            <a:off x="4872087" y="116979"/>
            <a:ext cx="1634564" cy="461665"/>
          </a:xfrm>
          <a:prstGeom prst="rect">
            <a:avLst/>
          </a:prstGeom>
          <a:noFill/>
          <a:ln w="9525">
            <a:noFill/>
            <a:miter lim="800000"/>
            <a:headEnd/>
            <a:tailEnd/>
          </a:ln>
          <a:effectLst/>
        </p:spPr>
        <p:txBody>
          <a:bodyPr wrap="square">
            <a:spAutoFit/>
          </a:bodyPr>
          <a:lstStyle/>
          <a:p>
            <a:pPr algn="l" rtl="0">
              <a:spcBef>
                <a:spcPct val="50000"/>
              </a:spcBef>
            </a:pPr>
            <a:r>
              <a:rPr lang="en-AU" sz="2400" b="1" dirty="0" smtClean="0">
                <a:solidFill>
                  <a:srgbClr val="800000"/>
                </a:solidFill>
                <a:sym typeface="Symbol" pitchFamily="18" charset="2"/>
              </a:rPr>
              <a:t>             </a:t>
            </a:r>
            <a:r>
              <a:rPr lang="en-US" sz="2400" b="1" baseline="-25000" dirty="0" smtClean="0">
                <a:solidFill>
                  <a:srgbClr val="800000"/>
                </a:solidFill>
                <a:sym typeface="Symbol" pitchFamily="18" charset="2"/>
              </a:rPr>
              <a:t>c</a:t>
            </a:r>
            <a:r>
              <a:rPr lang="en-US" sz="2400" b="1" dirty="0" smtClean="0">
                <a:solidFill>
                  <a:srgbClr val="800000"/>
                </a:solidFill>
                <a:sym typeface="Symbol" pitchFamily="18" charset="2"/>
              </a:rPr>
              <a:t>’</a:t>
            </a:r>
            <a:endParaRPr lang="en-AU" sz="2400" b="1" dirty="0">
              <a:solidFill>
                <a:srgbClr val="800000"/>
              </a:solidFill>
            </a:endParaRPr>
          </a:p>
        </p:txBody>
      </p:sp>
      <p:sp>
        <p:nvSpPr>
          <p:cNvPr id="12" name="Text Box 12"/>
          <p:cNvSpPr txBox="1">
            <a:spLocks noChangeArrowheads="1"/>
          </p:cNvSpPr>
          <p:nvPr/>
        </p:nvSpPr>
        <p:spPr bwMode="auto">
          <a:xfrm>
            <a:off x="2736747" y="5119843"/>
            <a:ext cx="685800" cy="461665"/>
          </a:xfrm>
          <a:prstGeom prst="rect">
            <a:avLst/>
          </a:prstGeom>
          <a:noFill/>
          <a:ln w="9525">
            <a:noFill/>
            <a:miter lim="800000"/>
            <a:headEnd/>
            <a:tailEnd/>
          </a:ln>
          <a:effectLst/>
        </p:spPr>
        <p:txBody>
          <a:bodyPr>
            <a:spAutoFit/>
          </a:bodyPr>
          <a:lstStyle/>
          <a:p>
            <a:pPr algn="l" rtl="0">
              <a:spcBef>
                <a:spcPct val="50000"/>
              </a:spcBef>
            </a:pPr>
            <a:r>
              <a:rPr lang="en-AU" sz="2400" b="1" dirty="0" smtClean="0">
                <a:solidFill>
                  <a:srgbClr val="800000"/>
                </a:solidFill>
                <a:sym typeface="Symbol" pitchFamily="18" charset="2"/>
              </a:rPr>
              <a:t></a:t>
            </a:r>
            <a:r>
              <a:rPr lang="en-US" sz="2400" b="1" baseline="-25000" dirty="0" smtClean="0">
                <a:solidFill>
                  <a:srgbClr val="800000"/>
                </a:solidFill>
                <a:sym typeface="Symbol" pitchFamily="18" charset="2"/>
              </a:rPr>
              <a:t>c   </a:t>
            </a:r>
            <a:r>
              <a:rPr lang="en-US" sz="2400" b="1" dirty="0" smtClean="0">
                <a:solidFill>
                  <a:srgbClr val="800000"/>
                </a:solidFill>
                <a:sym typeface="Symbol" pitchFamily="18" charset="2"/>
              </a:rPr>
              <a:t>’ </a:t>
            </a:r>
            <a:endParaRPr lang="en-AU" sz="2400" b="1" dirty="0">
              <a:solidFill>
                <a:srgbClr val="800000"/>
              </a:solidFill>
            </a:endParaRPr>
          </a:p>
        </p:txBody>
      </p:sp>
      <p:sp>
        <p:nvSpPr>
          <p:cNvPr id="13" name="Text Box 12"/>
          <p:cNvSpPr txBox="1">
            <a:spLocks noChangeArrowheads="1"/>
          </p:cNvSpPr>
          <p:nvPr/>
        </p:nvSpPr>
        <p:spPr bwMode="auto">
          <a:xfrm>
            <a:off x="4367047" y="1823503"/>
            <a:ext cx="648162" cy="462833"/>
          </a:xfrm>
          <a:prstGeom prst="rect">
            <a:avLst/>
          </a:prstGeom>
          <a:noFill/>
          <a:ln w="9525">
            <a:noFill/>
            <a:miter lim="800000"/>
            <a:headEnd/>
            <a:tailEnd/>
          </a:ln>
          <a:effectLst/>
        </p:spPr>
        <p:txBody>
          <a:bodyPr wrap="square">
            <a:spAutoFit/>
          </a:bodyPr>
          <a:lstStyle/>
          <a:p>
            <a:pPr algn="l" rtl="0">
              <a:spcBef>
                <a:spcPct val="50000"/>
              </a:spcBef>
            </a:pPr>
            <a:r>
              <a:rPr lang="en-AU" sz="2400" b="1" dirty="0" smtClean="0">
                <a:solidFill>
                  <a:srgbClr val="800000"/>
                </a:solidFill>
                <a:sym typeface="Symbol" pitchFamily="18" charset="2"/>
              </a:rPr>
              <a:t></a:t>
            </a:r>
            <a:r>
              <a:rPr lang="en-US" sz="2400" b="1" baseline="-25000" dirty="0" smtClean="0">
                <a:solidFill>
                  <a:srgbClr val="800000"/>
                </a:solidFill>
                <a:sym typeface="Symbol" pitchFamily="18" charset="2"/>
              </a:rPr>
              <a:t> </a:t>
            </a:r>
            <a:r>
              <a:rPr lang="en-US" sz="2400" b="1" dirty="0" smtClean="0">
                <a:solidFill>
                  <a:srgbClr val="800000"/>
                </a:solidFill>
                <a:sym typeface="Symbol" pitchFamily="18" charset="2"/>
              </a:rPr>
              <a:t>’</a:t>
            </a:r>
            <a:endParaRPr lang="en-AU" sz="2400" b="1" dirty="0">
              <a:solidFill>
                <a:srgbClr val="800000"/>
              </a:solidFill>
            </a:endParaRPr>
          </a:p>
        </p:txBody>
      </p:sp>
      <p:sp>
        <p:nvSpPr>
          <p:cNvPr id="2" name="Oval 1"/>
          <p:cNvSpPr/>
          <p:nvPr/>
        </p:nvSpPr>
        <p:spPr>
          <a:xfrm>
            <a:off x="7462456" y="2425264"/>
            <a:ext cx="1592317" cy="7725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Elbow Connector 6"/>
          <p:cNvCxnSpPr>
            <a:stCxn id="14" idx="2"/>
          </p:cNvCxnSpPr>
          <p:nvPr/>
        </p:nvCxnSpPr>
        <p:spPr>
          <a:xfrm rot="16200000" flipH="1">
            <a:off x="7391272" y="1838577"/>
            <a:ext cx="708137" cy="602725"/>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812247" y="585543"/>
            <a:ext cx="3263462" cy="1200329"/>
          </a:xfrm>
          <a:prstGeom prst="rect">
            <a:avLst/>
          </a:prstGeom>
          <a:noFill/>
        </p:spPr>
        <p:txBody>
          <a:bodyPr wrap="square" rtlCol="0">
            <a:spAutoFit/>
          </a:bodyPr>
          <a:lstStyle/>
          <a:p>
            <a:r>
              <a:rPr lang="en-US" b="1" dirty="0" err="1"/>
              <a:t>t</a:t>
            </a:r>
            <a:r>
              <a:rPr lang="en-US" b="1" baseline="-25000" dirty="0" err="1" smtClean="0"/>
              <a:t>p</a:t>
            </a:r>
            <a:r>
              <a:rPr lang="en-US" b="1" dirty="0" smtClean="0"/>
              <a:t> is to be known from either plotting  of deformation vs. time or excess </a:t>
            </a:r>
            <a:r>
              <a:rPr lang="en-US" b="1" dirty="0" err="1" smtClean="0"/>
              <a:t>p.w.p</a:t>
            </a:r>
            <a:r>
              <a:rPr lang="en-US" b="1" dirty="0" smtClean="0"/>
              <a:t>. if it is being monitored during the test.</a:t>
            </a:r>
            <a:endParaRPr lang="en-US" b="1" dirty="0"/>
          </a:p>
        </p:txBody>
      </p:sp>
    </p:spTree>
    <p:extLst>
      <p:ext uri="{BB962C8B-B14F-4D97-AF65-F5344CB8AC3E}">
        <p14:creationId xmlns:p14="http://schemas.microsoft.com/office/powerpoint/2010/main" val="293735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08584" y="3358592"/>
            <a:ext cx="4686338" cy="3362884"/>
          </a:xfrm>
          <a:prstGeom prst="rect">
            <a:avLst/>
          </a:prstGeom>
        </p:spPr>
      </p:pic>
      <p:sp>
        <p:nvSpPr>
          <p:cNvPr id="5" name="TextBox 4"/>
          <p:cNvSpPr txBox="1"/>
          <p:nvPr/>
        </p:nvSpPr>
        <p:spPr>
          <a:xfrm>
            <a:off x="246911" y="63923"/>
            <a:ext cx="3801746" cy="461665"/>
          </a:xfrm>
          <a:prstGeom prst="rect">
            <a:avLst/>
          </a:prstGeom>
          <a:noFill/>
        </p:spPr>
        <p:txBody>
          <a:bodyPr wrap="none" rtlCol="0">
            <a:spAutoFit/>
          </a:bodyPr>
          <a:lstStyle>
            <a:defPPr>
              <a:defRPr lang="en-US"/>
            </a:defPPr>
            <a:lvl1pPr marL="342900" indent="-342900">
              <a:buFont typeface="Arial" panose="020B0604020202020204" pitchFamily="34" charset="0"/>
              <a:buChar char="•"/>
              <a:defRPr sz="2400" b="1">
                <a:solidFill>
                  <a:srgbClr val="00B050"/>
                </a:solidFill>
              </a:defRPr>
            </a:lvl1pPr>
          </a:lstStyle>
          <a:p>
            <a:pPr marL="236538" indent="-236538"/>
            <a:r>
              <a:rPr lang="en-US" dirty="0"/>
              <a:t>Load I</a:t>
            </a:r>
            <a:r>
              <a:rPr lang="en-US" dirty="0" smtClean="0"/>
              <a:t>ncrement </a:t>
            </a:r>
            <a:r>
              <a:rPr lang="en-US" dirty="0"/>
              <a:t>R</a:t>
            </a:r>
            <a:r>
              <a:rPr lang="en-US" dirty="0" smtClean="0"/>
              <a:t>atio </a:t>
            </a:r>
            <a:r>
              <a:rPr lang="en-US" dirty="0"/>
              <a:t>(LIR)</a:t>
            </a:r>
          </a:p>
        </p:txBody>
      </p:sp>
      <p:sp>
        <p:nvSpPr>
          <p:cNvPr id="6" name="TextBox 5"/>
          <p:cNvSpPr txBox="1"/>
          <p:nvPr/>
        </p:nvSpPr>
        <p:spPr>
          <a:xfrm>
            <a:off x="752167" y="525588"/>
            <a:ext cx="7763183" cy="1200329"/>
          </a:xfrm>
          <a:prstGeom prst="rect">
            <a:avLst/>
          </a:prstGeom>
          <a:noFill/>
        </p:spPr>
        <p:txBody>
          <a:bodyPr wrap="square" rtlCol="0">
            <a:spAutoFit/>
          </a:bodyPr>
          <a:lstStyle/>
          <a:p>
            <a:pPr marL="342900" indent="-342900" algn="just">
              <a:buClr>
                <a:srgbClr val="FF0000"/>
              </a:buClr>
              <a:buSzPct val="140000"/>
              <a:buFont typeface="Wingdings" panose="05000000000000000000" pitchFamily="2" charset="2"/>
              <a:buChar char="§"/>
            </a:pPr>
            <a:r>
              <a:rPr lang="en-US" sz="2400" b="1" dirty="0" smtClean="0">
                <a:solidFill>
                  <a:srgbClr val="C00000"/>
                </a:solidFill>
              </a:rPr>
              <a:t>LIR</a:t>
            </a:r>
            <a:r>
              <a:rPr lang="en-US" sz="2400" b="1" dirty="0" smtClean="0"/>
              <a:t> is defined as the change in pressure of the pressure increment divided by the initial pressure before the load is applied.</a:t>
            </a:r>
            <a:endParaRPr lang="en-US" sz="2400" b="1" dirty="0"/>
          </a:p>
        </p:txBody>
      </p:sp>
      <p:sp>
        <p:nvSpPr>
          <p:cNvPr id="7" name="TextBox 6"/>
          <p:cNvSpPr txBox="1"/>
          <p:nvPr/>
        </p:nvSpPr>
        <p:spPr>
          <a:xfrm>
            <a:off x="752167" y="1715412"/>
            <a:ext cx="7763183" cy="830997"/>
          </a:xfrm>
          <a:prstGeom prst="rect">
            <a:avLst/>
          </a:prstGeom>
          <a:noFill/>
        </p:spPr>
        <p:txBody>
          <a:bodyPr wrap="square" rtlCol="0">
            <a:spAutoFit/>
          </a:bodyPr>
          <a:lstStyle/>
          <a:p>
            <a:pPr marL="342900" indent="-342900" algn="just">
              <a:buClr>
                <a:srgbClr val="FF0000"/>
              </a:buClr>
              <a:buSzPct val="140000"/>
              <a:buFont typeface="Wingdings" panose="05000000000000000000" pitchFamily="2" charset="2"/>
              <a:buChar char="§"/>
            </a:pPr>
            <a:r>
              <a:rPr lang="en-US" sz="2400" b="1" dirty="0" smtClean="0">
                <a:solidFill>
                  <a:srgbClr val="C00000"/>
                </a:solidFill>
              </a:rPr>
              <a:t>LIR =1</a:t>
            </a:r>
            <a:r>
              <a:rPr lang="en-US" sz="2400" b="1" dirty="0" smtClean="0"/>
              <a:t>, means the load is </a:t>
            </a:r>
            <a:r>
              <a:rPr lang="en-US" sz="2400" b="1" dirty="0" smtClean="0">
                <a:solidFill>
                  <a:srgbClr val="FF0000"/>
                </a:solidFill>
              </a:rPr>
              <a:t>doubled</a:t>
            </a:r>
            <a:r>
              <a:rPr lang="en-US" sz="2400" b="1" dirty="0" smtClean="0"/>
              <a:t> each time, this results in evenly spaced data points on </a:t>
            </a:r>
            <a:r>
              <a:rPr lang="en-US" sz="2400" b="1" dirty="0" smtClean="0">
                <a:solidFill>
                  <a:srgbClr val="FF0000"/>
                </a:solidFill>
              </a:rPr>
              <a:t>e vs. log          </a:t>
            </a:r>
            <a:r>
              <a:rPr lang="en-US" sz="2400" b="1" dirty="0" smtClean="0"/>
              <a:t>curve</a:t>
            </a:r>
            <a:endParaRPr lang="en-US" sz="2400" b="1" dirty="0"/>
          </a:p>
        </p:txBody>
      </p:sp>
      <p:sp>
        <p:nvSpPr>
          <p:cNvPr id="8" name="TextBox 7"/>
          <p:cNvSpPr txBox="1"/>
          <p:nvPr/>
        </p:nvSpPr>
        <p:spPr>
          <a:xfrm>
            <a:off x="752167" y="2601068"/>
            <a:ext cx="7763183" cy="830997"/>
          </a:xfrm>
          <a:prstGeom prst="rect">
            <a:avLst/>
          </a:prstGeom>
          <a:noFill/>
        </p:spPr>
        <p:txBody>
          <a:bodyPr wrap="square" rtlCol="0">
            <a:spAutoFit/>
          </a:bodyPr>
          <a:lstStyle/>
          <a:p>
            <a:pPr marL="342900" indent="-342900" algn="just">
              <a:buClr>
                <a:srgbClr val="FF0000"/>
              </a:buClr>
              <a:buSzPct val="140000"/>
              <a:buFont typeface="Wingdings" panose="05000000000000000000" pitchFamily="2" charset="2"/>
              <a:buChar char="§"/>
            </a:pPr>
            <a:r>
              <a:rPr lang="en-US" sz="2400" b="1" dirty="0" smtClean="0"/>
              <a:t>When </a:t>
            </a:r>
            <a:r>
              <a:rPr lang="en-US" sz="2400" b="1" dirty="0" smtClean="0">
                <a:solidFill>
                  <a:srgbClr val="FF0000"/>
                </a:solidFill>
              </a:rPr>
              <a:t>LIR</a:t>
            </a:r>
            <a:r>
              <a:rPr lang="en-US" sz="2400" b="1" dirty="0" smtClean="0"/>
              <a:t> is gradually increased, the  e vs. log     curve gradually moves to the left.</a:t>
            </a:r>
            <a:endParaRPr lang="en-US" sz="2400" b="1" dirty="0"/>
          </a:p>
        </p:txBody>
      </p:sp>
      <p:sp>
        <p:nvSpPr>
          <p:cNvPr id="9" name="Text Box 12"/>
          <p:cNvSpPr txBox="1">
            <a:spLocks noChangeArrowheads="1"/>
          </p:cNvSpPr>
          <p:nvPr/>
        </p:nvSpPr>
        <p:spPr bwMode="auto">
          <a:xfrm>
            <a:off x="7222580" y="2630500"/>
            <a:ext cx="685800" cy="461665"/>
          </a:xfrm>
          <a:prstGeom prst="rect">
            <a:avLst/>
          </a:prstGeom>
          <a:noFill/>
          <a:ln w="9525">
            <a:noFill/>
            <a:miter lim="800000"/>
            <a:headEnd/>
            <a:tailEnd/>
          </a:ln>
          <a:effectLst/>
        </p:spPr>
        <p:txBody>
          <a:bodyPr>
            <a:spAutoFit/>
          </a:bodyPr>
          <a:lstStyle/>
          <a:p>
            <a:pPr algn="l" rtl="0">
              <a:spcBef>
                <a:spcPct val="50000"/>
              </a:spcBef>
            </a:pPr>
            <a:r>
              <a:rPr lang="en-AU" sz="2400" b="1" dirty="0" smtClean="0">
                <a:solidFill>
                  <a:srgbClr val="800000"/>
                </a:solidFill>
                <a:sym typeface="Symbol" pitchFamily="18" charset="2"/>
              </a:rPr>
              <a:t></a:t>
            </a:r>
            <a:r>
              <a:rPr lang="en-US" sz="2400" b="1" dirty="0" smtClean="0">
                <a:solidFill>
                  <a:srgbClr val="800000"/>
                </a:solidFill>
                <a:sym typeface="Symbol" pitchFamily="18" charset="2"/>
              </a:rPr>
              <a:t>’</a:t>
            </a:r>
            <a:endParaRPr lang="en-AU" sz="2400" b="1" dirty="0">
              <a:solidFill>
                <a:srgbClr val="800000"/>
              </a:solidFill>
            </a:endParaRPr>
          </a:p>
        </p:txBody>
      </p:sp>
      <p:sp>
        <p:nvSpPr>
          <p:cNvPr id="10" name="Text Box 12"/>
          <p:cNvSpPr txBox="1">
            <a:spLocks noChangeArrowheads="1"/>
          </p:cNvSpPr>
          <p:nvPr/>
        </p:nvSpPr>
        <p:spPr bwMode="auto">
          <a:xfrm>
            <a:off x="6351540" y="2115146"/>
            <a:ext cx="685800" cy="461665"/>
          </a:xfrm>
          <a:prstGeom prst="rect">
            <a:avLst/>
          </a:prstGeom>
          <a:noFill/>
          <a:ln w="9525">
            <a:noFill/>
            <a:miter lim="800000"/>
            <a:headEnd/>
            <a:tailEnd/>
          </a:ln>
          <a:effectLst/>
        </p:spPr>
        <p:txBody>
          <a:bodyPr>
            <a:spAutoFit/>
          </a:bodyPr>
          <a:lstStyle/>
          <a:p>
            <a:pPr algn="l" rtl="0">
              <a:spcBef>
                <a:spcPct val="50000"/>
              </a:spcBef>
            </a:pPr>
            <a:r>
              <a:rPr lang="en-AU" sz="2400" b="1" dirty="0" smtClean="0">
                <a:solidFill>
                  <a:srgbClr val="800000"/>
                </a:solidFill>
                <a:sym typeface="Symbol" pitchFamily="18" charset="2"/>
              </a:rPr>
              <a:t></a:t>
            </a:r>
            <a:r>
              <a:rPr lang="en-US" sz="2400" b="1" baseline="-25000" dirty="0" smtClean="0">
                <a:solidFill>
                  <a:srgbClr val="800000"/>
                </a:solidFill>
                <a:sym typeface="Symbol" pitchFamily="18" charset="2"/>
              </a:rPr>
              <a:t> </a:t>
            </a:r>
            <a:r>
              <a:rPr lang="en-US" sz="2400" b="1" dirty="0" smtClean="0">
                <a:solidFill>
                  <a:srgbClr val="800000"/>
                </a:solidFill>
                <a:sym typeface="Symbol" pitchFamily="18" charset="2"/>
              </a:rPr>
              <a:t>’ </a:t>
            </a:r>
            <a:endParaRPr lang="en-AU" sz="2400" b="1" dirty="0">
              <a:solidFill>
                <a:srgbClr val="800000"/>
              </a:solidFill>
            </a:endParaRPr>
          </a:p>
        </p:txBody>
      </p:sp>
    </p:spTree>
    <p:extLst>
      <p:ext uri="{BB962C8B-B14F-4D97-AF65-F5344CB8AC3E}">
        <p14:creationId xmlns:p14="http://schemas.microsoft.com/office/powerpoint/2010/main" val="40964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925" y="90136"/>
            <a:ext cx="3895169" cy="523220"/>
          </a:xfrm>
          <a:prstGeom prst="rect">
            <a:avLst/>
          </a:prstGeom>
          <a:noFill/>
        </p:spPr>
        <p:txBody>
          <a:bodyPr wrap="none" rtlCol="0">
            <a:spAutoFit/>
          </a:bodyPr>
          <a:lstStyle/>
          <a:p>
            <a:r>
              <a:rPr lang="en-US" sz="2800" b="1" u="sng" dirty="0" smtClean="0">
                <a:solidFill>
                  <a:srgbClr val="C00000"/>
                </a:solidFill>
              </a:rPr>
              <a:t>Field consolidation curve</a:t>
            </a:r>
            <a:endParaRPr lang="en-US" sz="2800" b="1" u="sng" dirty="0">
              <a:solidFill>
                <a:srgbClr val="C00000"/>
              </a:solidFill>
            </a:endParaRPr>
          </a:p>
        </p:txBody>
      </p:sp>
      <p:sp>
        <p:nvSpPr>
          <p:cNvPr id="6" name="TextBox 5"/>
          <p:cNvSpPr txBox="1"/>
          <p:nvPr/>
        </p:nvSpPr>
        <p:spPr>
          <a:xfrm>
            <a:off x="308047" y="584227"/>
            <a:ext cx="8207302" cy="1938992"/>
          </a:xfrm>
          <a:prstGeom prst="rect">
            <a:avLst/>
          </a:prstGeom>
          <a:noFill/>
        </p:spPr>
        <p:txBody>
          <a:bodyPr wrap="square" rtlCol="0">
            <a:spAutoFit/>
          </a:bodyPr>
          <a:lstStyle/>
          <a:p>
            <a:pPr marL="342900" indent="-342900" algn="just">
              <a:buFont typeface="Wingdings" panose="05000000000000000000" pitchFamily="2" charset="2"/>
              <a:buChar char="q"/>
            </a:pPr>
            <a:r>
              <a:rPr lang="en-US" sz="2400" b="1" dirty="0" smtClean="0"/>
              <a:t>Due to soil </a:t>
            </a:r>
            <a:r>
              <a:rPr lang="en-US" sz="2400" b="1" dirty="0" smtClean="0">
                <a:solidFill>
                  <a:srgbClr val="C00000"/>
                </a:solidFill>
              </a:rPr>
              <a:t>disturbance</a:t>
            </a:r>
            <a:r>
              <a:rPr lang="en-US" sz="2400" b="1" dirty="0" smtClean="0"/>
              <a:t>, even with high-quality sampling and testing the actual compression curve has a </a:t>
            </a:r>
            <a:r>
              <a:rPr lang="en-US" sz="2400" b="1" dirty="0" smtClean="0">
                <a:solidFill>
                  <a:srgbClr val="A50021"/>
                </a:solidFill>
              </a:rPr>
              <a:t>SLOPE</a:t>
            </a:r>
            <a:r>
              <a:rPr lang="en-US" sz="2400" b="1" dirty="0" smtClean="0"/>
              <a:t> which is somewhat </a:t>
            </a:r>
            <a:r>
              <a:rPr lang="en-US" sz="2400" b="1" dirty="0" smtClean="0">
                <a:solidFill>
                  <a:srgbClr val="A50021"/>
                </a:solidFill>
              </a:rPr>
              <a:t>LESS</a:t>
            </a:r>
            <a:r>
              <a:rPr lang="en-US" sz="2400" b="1" dirty="0" smtClean="0"/>
              <a:t> than the slope of the field </a:t>
            </a:r>
            <a:r>
              <a:rPr lang="en-US" sz="2400" b="1" dirty="0" smtClean="0">
                <a:solidFill>
                  <a:srgbClr val="A50021"/>
                </a:solidFill>
              </a:rPr>
              <a:t>VIRGIN COMPRESSION CURVE</a:t>
            </a:r>
            <a:r>
              <a:rPr lang="en-US" sz="2400" b="1" dirty="0" smtClean="0"/>
              <a:t>. The  “break” in the curve becomes less </a:t>
            </a:r>
            <a:r>
              <a:rPr lang="en-US" sz="2400" b="1" dirty="0" smtClean="0">
                <a:solidFill>
                  <a:srgbClr val="FF0000"/>
                </a:solidFill>
              </a:rPr>
              <a:t>sharp</a:t>
            </a:r>
            <a:r>
              <a:rPr lang="en-US" sz="2400" b="1" dirty="0" smtClean="0"/>
              <a:t> with increasing disturbance.</a:t>
            </a:r>
            <a:endParaRPr lang="en-US" sz="2400" b="1" dirty="0"/>
          </a:p>
        </p:txBody>
      </p:sp>
      <p:sp>
        <p:nvSpPr>
          <p:cNvPr id="7" name="TextBox 6"/>
          <p:cNvSpPr txBox="1"/>
          <p:nvPr/>
        </p:nvSpPr>
        <p:spPr>
          <a:xfrm>
            <a:off x="347243" y="2559185"/>
            <a:ext cx="3310359" cy="461665"/>
          </a:xfrm>
          <a:prstGeom prst="rect">
            <a:avLst/>
          </a:prstGeom>
          <a:noFill/>
        </p:spPr>
        <p:txBody>
          <a:bodyPr wrap="square" rtlCol="0">
            <a:spAutoFit/>
          </a:bodyPr>
          <a:lstStyle/>
          <a:p>
            <a:pPr algn="just"/>
            <a:r>
              <a:rPr lang="en-US" sz="2400" b="1" dirty="0" smtClean="0">
                <a:solidFill>
                  <a:srgbClr val="1C31FC"/>
                </a:solidFill>
              </a:rPr>
              <a:t>Sources of disturbance:</a:t>
            </a:r>
            <a:endParaRPr lang="en-US" sz="2400" b="1" dirty="0">
              <a:solidFill>
                <a:srgbClr val="1C31FC"/>
              </a:solidFill>
            </a:endParaRPr>
          </a:p>
        </p:txBody>
      </p:sp>
      <p:sp>
        <p:nvSpPr>
          <p:cNvPr id="8" name="TextBox 7"/>
          <p:cNvSpPr txBox="1"/>
          <p:nvPr/>
        </p:nvSpPr>
        <p:spPr>
          <a:xfrm>
            <a:off x="612540" y="2976857"/>
            <a:ext cx="2160155" cy="461665"/>
          </a:xfrm>
          <a:prstGeom prst="rect">
            <a:avLst/>
          </a:prstGeom>
          <a:noFill/>
        </p:spPr>
        <p:txBody>
          <a:bodyPr wrap="square" rtlCol="0">
            <a:spAutoFit/>
          </a:bodyPr>
          <a:lstStyle/>
          <a:p>
            <a:pPr marL="342900" indent="-342900" algn="just">
              <a:buClr>
                <a:schemeClr val="tx1"/>
              </a:buClr>
              <a:buFont typeface="Arial" panose="020B0604020202020204" pitchFamily="34" charset="0"/>
              <a:buChar char="•"/>
            </a:pPr>
            <a:r>
              <a:rPr lang="en-US" sz="2400" b="1" dirty="0" smtClean="0">
                <a:solidFill>
                  <a:srgbClr val="00B050"/>
                </a:solidFill>
              </a:rPr>
              <a:t>Sampling</a:t>
            </a:r>
            <a:endParaRPr lang="en-US" sz="2400" b="1" dirty="0">
              <a:solidFill>
                <a:srgbClr val="00B050"/>
              </a:solidFill>
            </a:endParaRPr>
          </a:p>
        </p:txBody>
      </p:sp>
      <p:sp>
        <p:nvSpPr>
          <p:cNvPr id="9" name="TextBox 8"/>
          <p:cNvSpPr txBox="1"/>
          <p:nvPr/>
        </p:nvSpPr>
        <p:spPr>
          <a:xfrm>
            <a:off x="612541" y="3330800"/>
            <a:ext cx="2698218" cy="461665"/>
          </a:xfrm>
          <a:prstGeom prst="rect">
            <a:avLst/>
          </a:prstGeom>
          <a:noFill/>
        </p:spPr>
        <p:txBody>
          <a:bodyPr wrap="square" rtlCol="0">
            <a:spAutoFit/>
          </a:bodyPr>
          <a:lstStyle/>
          <a:p>
            <a:pPr marL="342900" indent="-342900" algn="just">
              <a:buClr>
                <a:schemeClr val="tx1"/>
              </a:buClr>
              <a:buFont typeface="Arial" panose="020B0604020202020204" pitchFamily="34" charset="0"/>
              <a:buChar char="•"/>
            </a:pPr>
            <a:r>
              <a:rPr lang="en-US" sz="2400" b="1" dirty="0" smtClean="0">
                <a:solidFill>
                  <a:srgbClr val="00B050"/>
                </a:solidFill>
              </a:rPr>
              <a:t>Transportation</a:t>
            </a:r>
            <a:endParaRPr lang="en-US" sz="2400" b="1" dirty="0">
              <a:solidFill>
                <a:srgbClr val="00B050"/>
              </a:solidFill>
            </a:endParaRPr>
          </a:p>
        </p:txBody>
      </p:sp>
      <p:sp>
        <p:nvSpPr>
          <p:cNvPr id="10" name="TextBox 9"/>
          <p:cNvSpPr txBox="1"/>
          <p:nvPr/>
        </p:nvSpPr>
        <p:spPr>
          <a:xfrm>
            <a:off x="612541" y="3749409"/>
            <a:ext cx="2288314" cy="461665"/>
          </a:xfrm>
          <a:prstGeom prst="rect">
            <a:avLst/>
          </a:prstGeom>
          <a:noFill/>
        </p:spPr>
        <p:txBody>
          <a:bodyPr wrap="square" rtlCol="0">
            <a:spAutoFit/>
          </a:bodyPr>
          <a:lstStyle/>
          <a:p>
            <a:pPr marL="342900" indent="-342900" algn="just">
              <a:buClr>
                <a:schemeClr val="tx1"/>
              </a:buClr>
              <a:buFont typeface="Arial" panose="020B0604020202020204" pitchFamily="34" charset="0"/>
              <a:buChar char="•"/>
            </a:pPr>
            <a:r>
              <a:rPr lang="en-US" sz="2400" b="1" dirty="0" smtClean="0">
                <a:solidFill>
                  <a:srgbClr val="00B050"/>
                </a:solidFill>
              </a:rPr>
              <a:t>Storage</a:t>
            </a:r>
            <a:endParaRPr lang="en-US" sz="2400" b="1" dirty="0">
              <a:solidFill>
                <a:srgbClr val="00B050"/>
              </a:solidFill>
            </a:endParaRPr>
          </a:p>
        </p:txBody>
      </p:sp>
      <p:sp>
        <p:nvSpPr>
          <p:cNvPr id="11" name="TextBox 10"/>
          <p:cNvSpPr txBox="1"/>
          <p:nvPr/>
        </p:nvSpPr>
        <p:spPr>
          <a:xfrm>
            <a:off x="612540" y="4130177"/>
            <a:ext cx="6087805" cy="461665"/>
          </a:xfrm>
          <a:prstGeom prst="rect">
            <a:avLst/>
          </a:prstGeom>
          <a:noFill/>
        </p:spPr>
        <p:txBody>
          <a:bodyPr wrap="square" rtlCol="0">
            <a:spAutoFit/>
          </a:bodyPr>
          <a:lstStyle/>
          <a:p>
            <a:pPr marL="342900" indent="-342900" algn="just">
              <a:buClr>
                <a:schemeClr val="tx1"/>
              </a:buClr>
              <a:buFont typeface="Arial" panose="020B0604020202020204" pitchFamily="34" charset="0"/>
              <a:buChar char="•"/>
            </a:pPr>
            <a:r>
              <a:rPr lang="en-US" sz="2400" b="1" dirty="0" smtClean="0">
                <a:solidFill>
                  <a:srgbClr val="00B050"/>
                </a:solidFill>
              </a:rPr>
              <a:t>Preparation of the specimen (like trimming)</a:t>
            </a:r>
            <a:endParaRPr lang="en-US" sz="2400" b="1" dirty="0">
              <a:solidFill>
                <a:srgbClr val="00B050"/>
              </a:solidFill>
            </a:endParaRPr>
          </a:p>
        </p:txBody>
      </p:sp>
    </p:spTree>
    <p:extLst>
      <p:ext uri="{BB962C8B-B14F-4D97-AF65-F5344CB8AC3E}">
        <p14:creationId xmlns:p14="http://schemas.microsoft.com/office/powerpoint/2010/main" val="183124036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4982" y="3956"/>
            <a:ext cx="8207303" cy="954107"/>
          </a:xfrm>
          <a:prstGeom prst="rect">
            <a:avLst/>
          </a:prstGeom>
          <a:noFill/>
        </p:spPr>
        <p:txBody>
          <a:bodyPr wrap="square" rtlCol="0">
            <a:spAutoFit/>
          </a:bodyPr>
          <a:lstStyle>
            <a:defPPr>
              <a:defRPr lang="en-US"/>
            </a:defPPr>
            <a:lvl1pPr>
              <a:defRPr sz="2400" b="1" u="sng">
                <a:solidFill>
                  <a:srgbClr val="C00000"/>
                </a:solidFill>
              </a:defRPr>
            </a:lvl1pPr>
          </a:lstStyle>
          <a:p>
            <a:r>
              <a:rPr lang="en-US" sz="2800" dirty="0"/>
              <a:t>Graphical </a:t>
            </a:r>
            <a:r>
              <a:rPr lang="en-US" sz="2800" dirty="0" smtClean="0"/>
              <a:t>procedures </a:t>
            </a:r>
            <a:r>
              <a:rPr lang="en-US" sz="2800" dirty="0"/>
              <a:t>to evaluate the slope of the field compression curve</a:t>
            </a:r>
          </a:p>
        </p:txBody>
      </p:sp>
      <p:sp>
        <p:nvSpPr>
          <p:cNvPr id="7" name="TextBox 6"/>
          <p:cNvSpPr txBox="1"/>
          <p:nvPr/>
        </p:nvSpPr>
        <p:spPr>
          <a:xfrm>
            <a:off x="308047" y="861394"/>
            <a:ext cx="8010043" cy="400110"/>
          </a:xfrm>
          <a:prstGeom prst="rect">
            <a:avLst/>
          </a:prstGeom>
          <a:noFill/>
        </p:spPr>
        <p:txBody>
          <a:bodyPr wrap="square" rtlCol="0">
            <a:spAutoFit/>
          </a:bodyPr>
          <a:lstStyle/>
          <a:p>
            <a:pPr marL="342900" indent="-342900" algn="just">
              <a:buFont typeface="Courier New" panose="02070309020205020404" pitchFamily="49" charset="0"/>
              <a:buChar char="o"/>
            </a:pPr>
            <a:r>
              <a:rPr lang="en-US" sz="2000" b="1" dirty="0" smtClean="0"/>
              <a:t>We know the present effective overburden        and void ratio </a:t>
            </a:r>
            <a:r>
              <a:rPr lang="en-US" sz="2000" b="1" dirty="0" smtClean="0">
                <a:solidFill>
                  <a:srgbClr val="FF0000"/>
                </a:solidFill>
              </a:rPr>
              <a:t>e</a:t>
            </a:r>
            <a:r>
              <a:rPr lang="en-US" sz="2000" b="1" baseline="-25000" dirty="0" smtClean="0">
                <a:solidFill>
                  <a:srgbClr val="FF0000"/>
                </a:solidFill>
              </a:rPr>
              <a:t>0</a:t>
            </a:r>
            <a:r>
              <a:rPr lang="en-US" sz="2000" b="1" dirty="0" smtClean="0"/>
              <a:t>.</a:t>
            </a:r>
            <a:endParaRPr lang="en-US" sz="2000" b="1" baseline="-25000" dirty="0"/>
          </a:p>
        </p:txBody>
      </p:sp>
      <p:sp>
        <p:nvSpPr>
          <p:cNvPr id="8" name="TextBox 7"/>
          <p:cNvSpPr txBox="1"/>
          <p:nvPr/>
        </p:nvSpPr>
        <p:spPr>
          <a:xfrm>
            <a:off x="308047" y="1316597"/>
            <a:ext cx="7847811" cy="1015663"/>
          </a:xfrm>
          <a:prstGeom prst="rect">
            <a:avLst/>
          </a:prstGeom>
          <a:noFill/>
        </p:spPr>
        <p:txBody>
          <a:bodyPr wrap="square" rtlCol="0">
            <a:spAutoFit/>
          </a:bodyPr>
          <a:lstStyle/>
          <a:p>
            <a:pPr marL="342900" indent="-342900" algn="just">
              <a:buFont typeface="Courier New" panose="02070309020205020404" pitchFamily="49" charset="0"/>
              <a:buChar char="o"/>
            </a:pPr>
            <a:r>
              <a:rPr lang="en-US" sz="2000" b="1" dirty="0" smtClean="0"/>
              <a:t>We should know from the beginning whether the soil is </a:t>
            </a:r>
            <a:r>
              <a:rPr lang="en-US" sz="2000" b="1" dirty="0" smtClean="0">
                <a:solidFill>
                  <a:srgbClr val="FF0000"/>
                </a:solidFill>
              </a:rPr>
              <a:t>NC</a:t>
            </a:r>
            <a:r>
              <a:rPr lang="en-US" sz="2000" b="1" dirty="0" smtClean="0"/>
              <a:t> or </a:t>
            </a:r>
            <a:r>
              <a:rPr lang="en-US" sz="2000" b="1" dirty="0" smtClean="0">
                <a:solidFill>
                  <a:srgbClr val="FF0000"/>
                </a:solidFill>
              </a:rPr>
              <a:t>OC</a:t>
            </a:r>
            <a:r>
              <a:rPr lang="en-US" sz="2000" b="1" dirty="0" smtClean="0"/>
              <a:t> by comparing </a:t>
            </a:r>
            <a:r>
              <a:rPr lang="en-US" sz="2000" b="1" dirty="0" smtClean="0">
                <a:solidFill>
                  <a:srgbClr val="C00000"/>
                </a:solidFill>
                <a:sym typeface="Symbol" panose="05050102010706020507" pitchFamily="18" charset="2"/>
              </a:rPr>
              <a:t></a:t>
            </a:r>
            <a:r>
              <a:rPr lang="en-US" sz="2000" b="1" baseline="30000" dirty="0" smtClean="0">
                <a:solidFill>
                  <a:srgbClr val="C00000"/>
                </a:solidFill>
                <a:sym typeface="Symbol" panose="05050102010706020507" pitchFamily="18" charset="2"/>
              </a:rPr>
              <a:t>’</a:t>
            </a:r>
            <a:r>
              <a:rPr lang="en-US" sz="2000" b="1" baseline="-25000" dirty="0" smtClean="0">
                <a:solidFill>
                  <a:srgbClr val="C00000"/>
                </a:solidFill>
                <a:sym typeface="Symbol" panose="05050102010706020507" pitchFamily="18" charset="2"/>
              </a:rPr>
              <a:t>0</a:t>
            </a:r>
            <a:r>
              <a:rPr lang="en-US" sz="2000" b="1" dirty="0" smtClean="0"/>
              <a:t> and </a:t>
            </a:r>
            <a:r>
              <a:rPr lang="en-US" sz="2000" b="1" dirty="0">
                <a:solidFill>
                  <a:srgbClr val="C00000"/>
                </a:solidFill>
                <a:sym typeface="Symbol" panose="05050102010706020507" pitchFamily="18" charset="2"/>
              </a:rPr>
              <a:t></a:t>
            </a:r>
            <a:r>
              <a:rPr lang="en-US" sz="2000" b="1" baseline="30000" dirty="0" smtClean="0">
                <a:solidFill>
                  <a:srgbClr val="C00000"/>
                </a:solidFill>
                <a:sym typeface="Symbol" panose="05050102010706020507" pitchFamily="18" charset="2"/>
              </a:rPr>
              <a:t>’</a:t>
            </a:r>
            <a:r>
              <a:rPr lang="en-US" sz="2000" b="1" baseline="-25000" dirty="0" smtClean="0">
                <a:solidFill>
                  <a:srgbClr val="C00000"/>
                </a:solidFill>
                <a:sym typeface="Symbol" panose="05050102010706020507" pitchFamily="18" charset="2"/>
              </a:rPr>
              <a:t>C</a:t>
            </a:r>
            <a:r>
              <a:rPr lang="en-US" sz="2000" b="1" dirty="0" smtClean="0"/>
              <a:t> . </a:t>
            </a:r>
            <a:r>
              <a:rPr lang="en-US" sz="2000" b="1" dirty="0" smtClean="0">
                <a:solidFill>
                  <a:srgbClr val="C00000"/>
                </a:solidFill>
                <a:sym typeface="Symbol" panose="05050102010706020507" pitchFamily="18" charset="2"/>
              </a:rPr>
              <a:t></a:t>
            </a:r>
            <a:r>
              <a:rPr lang="en-US" sz="2000" b="1" baseline="30000" dirty="0" smtClean="0">
                <a:solidFill>
                  <a:srgbClr val="C00000"/>
                </a:solidFill>
                <a:sym typeface="Symbol" panose="05050102010706020507" pitchFamily="18" charset="2"/>
              </a:rPr>
              <a:t>’</a:t>
            </a:r>
            <a:r>
              <a:rPr lang="en-US" sz="2000" b="1" baseline="-25000" dirty="0" smtClean="0">
                <a:solidFill>
                  <a:srgbClr val="C00000"/>
                </a:solidFill>
                <a:sym typeface="Symbol" panose="05050102010706020507" pitchFamily="18" charset="2"/>
              </a:rPr>
              <a:t>0</a:t>
            </a:r>
            <a:r>
              <a:rPr lang="en-US" sz="2000" b="1" dirty="0" smtClean="0"/>
              <a:t> = </a:t>
            </a:r>
            <a:r>
              <a:rPr lang="en-US" sz="2000" b="1" dirty="0" smtClean="0">
                <a:sym typeface="Symbol" panose="05050102010706020507" pitchFamily="18" charset="2"/>
              </a:rPr>
              <a:t></a:t>
            </a:r>
            <a:r>
              <a:rPr lang="en-US" sz="2000" b="1" dirty="0" smtClean="0"/>
              <a:t> z, </a:t>
            </a:r>
            <a:r>
              <a:rPr lang="en-US" sz="2000" b="1" dirty="0">
                <a:solidFill>
                  <a:srgbClr val="C00000"/>
                </a:solidFill>
                <a:sym typeface="Symbol" panose="05050102010706020507" pitchFamily="18" charset="2"/>
              </a:rPr>
              <a:t></a:t>
            </a:r>
            <a:r>
              <a:rPr lang="en-US" sz="2000" b="1" baseline="30000" dirty="0" smtClean="0">
                <a:solidFill>
                  <a:srgbClr val="C00000"/>
                </a:solidFill>
                <a:sym typeface="Symbol" panose="05050102010706020507" pitchFamily="18" charset="2"/>
              </a:rPr>
              <a:t>’</a:t>
            </a:r>
            <a:r>
              <a:rPr lang="en-US" sz="2000" b="1" baseline="-25000" dirty="0" smtClean="0">
                <a:solidFill>
                  <a:srgbClr val="C00000"/>
                </a:solidFill>
                <a:sym typeface="Symbol" panose="05050102010706020507" pitchFamily="18" charset="2"/>
              </a:rPr>
              <a:t>C</a:t>
            </a:r>
            <a:r>
              <a:rPr lang="en-US" sz="2000" b="1" dirty="0" smtClean="0"/>
              <a:t> we find it through the procedures presented in </a:t>
            </a:r>
            <a:r>
              <a:rPr lang="en-US" sz="2000" b="1" dirty="0"/>
              <a:t>a</a:t>
            </a:r>
            <a:r>
              <a:rPr lang="en-US" sz="2000" b="1" dirty="0" smtClean="0"/>
              <a:t> previous slide.</a:t>
            </a:r>
            <a:endParaRPr lang="en-US" sz="2000" b="1" dirty="0"/>
          </a:p>
        </p:txBody>
      </p:sp>
      <p:pic>
        <p:nvPicPr>
          <p:cNvPr id="9" name="Picture 8"/>
          <p:cNvPicPr>
            <a:picLocks noChangeAspect="1"/>
          </p:cNvPicPr>
          <p:nvPr/>
        </p:nvPicPr>
        <p:blipFill>
          <a:blip r:embed="rId2"/>
          <a:stretch>
            <a:fillRect/>
          </a:stretch>
        </p:blipFill>
        <p:spPr>
          <a:xfrm>
            <a:off x="656127" y="2442622"/>
            <a:ext cx="7859223" cy="4036705"/>
          </a:xfrm>
          <a:prstGeom prst="rect">
            <a:avLst/>
          </a:prstGeom>
        </p:spPr>
      </p:pic>
      <p:sp>
        <p:nvSpPr>
          <p:cNvPr id="10" name="Text Box 12"/>
          <p:cNvSpPr txBox="1">
            <a:spLocks noChangeArrowheads="1"/>
          </p:cNvSpPr>
          <p:nvPr/>
        </p:nvSpPr>
        <p:spPr bwMode="auto">
          <a:xfrm>
            <a:off x="5251887" y="833162"/>
            <a:ext cx="685800" cy="461665"/>
          </a:xfrm>
          <a:prstGeom prst="rect">
            <a:avLst/>
          </a:prstGeom>
          <a:noFill/>
          <a:ln w="9525">
            <a:noFill/>
            <a:miter lim="800000"/>
            <a:headEnd/>
            <a:tailEnd/>
          </a:ln>
          <a:effectLst/>
        </p:spPr>
        <p:txBody>
          <a:bodyPr>
            <a:spAutoFit/>
          </a:bodyPr>
          <a:lstStyle/>
          <a:p>
            <a:pPr algn="l" rtl="0">
              <a:spcBef>
                <a:spcPct val="50000"/>
              </a:spcBef>
            </a:pPr>
            <a:r>
              <a:rPr lang="en-AU" sz="2400" b="1" dirty="0" smtClean="0">
                <a:solidFill>
                  <a:srgbClr val="FF0000"/>
                </a:solidFill>
                <a:sym typeface="Symbol" pitchFamily="18" charset="2"/>
              </a:rPr>
              <a:t></a:t>
            </a:r>
            <a:r>
              <a:rPr lang="en-US" sz="2400" b="1" baseline="-25000" dirty="0" smtClean="0">
                <a:solidFill>
                  <a:srgbClr val="FF0000"/>
                </a:solidFill>
                <a:sym typeface="Symbol" pitchFamily="18" charset="2"/>
              </a:rPr>
              <a:t>0</a:t>
            </a:r>
            <a:r>
              <a:rPr lang="en-US" sz="2400" b="1" dirty="0" smtClean="0">
                <a:solidFill>
                  <a:srgbClr val="FF0000"/>
                </a:solidFill>
                <a:sym typeface="Symbol" pitchFamily="18" charset="2"/>
              </a:rPr>
              <a:t>’</a:t>
            </a:r>
            <a:endParaRPr lang="en-AU" sz="2400" b="1" dirty="0">
              <a:solidFill>
                <a:srgbClr val="FF0000"/>
              </a:solidFill>
            </a:endParaRPr>
          </a:p>
        </p:txBody>
      </p:sp>
      <p:cxnSp>
        <p:nvCxnSpPr>
          <p:cNvPr id="5" name="Straight Connector 4"/>
          <p:cNvCxnSpPr/>
          <p:nvPr/>
        </p:nvCxnSpPr>
        <p:spPr>
          <a:xfrm>
            <a:off x="2648607" y="2727434"/>
            <a:ext cx="740979" cy="30269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667500" y="3076575"/>
            <a:ext cx="768578" cy="25003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0" y="6267740"/>
            <a:ext cx="1781503" cy="506457"/>
          </a:xfrm>
          <a:prstGeom prst="rect">
            <a:avLst/>
          </a:prstGeom>
          <a:ln>
            <a:solidFill>
              <a:srgbClr val="A50021"/>
            </a:solidFill>
          </a:ln>
        </p:spPr>
      </p:pic>
      <p:sp>
        <p:nvSpPr>
          <p:cNvPr id="3" name="TextBox 2"/>
          <p:cNvSpPr txBox="1"/>
          <p:nvPr/>
        </p:nvSpPr>
        <p:spPr>
          <a:xfrm>
            <a:off x="24258" y="5801705"/>
            <a:ext cx="747384" cy="369332"/>
          </a:xfrm>
          <a:prstGeom prst="rect">
            <a:avLst/>
          </a:prstGeom>
          <a:noFill/>
        </p:spPr>
        <p:txBody>
          <a:bodyPr wrap="none" rtlCol="0">
            <a:spAutoFit/>
          </a:bodyPr>
          <a:lstStyle/>
          <a:p>
            <a:r>
              <a:rPr lang="en-US" b="1" u="sng" dirty="0" smtClean="0">
                <a:solidFill>
                  <a:srgbClr val="0000FF"/>
                </a:solidFill>
              </a:rPr>
              <a:t>Recall</a:t>
            </a:r>
            <a:endParaRPr lang="en-US" b="1" u="sng" dirty="0">
              <a:solidFill>
                <a:srgbClr val="0000FF"/>
              </a:solidFill>
            </a:endParaRPr>
          </a:p>
        </p:txBody>
      </p:sp>
      <p:cxnSp>
        <p:nvCxnSpPr>
          <p:cNvPr id="11" name="Straight Connector 10"/>
          <p:cNvCxnSpPr/>
          <p:nvPr/>
        </p:nvCxnSpPr>
        <p:spPr>
          <a:xfrm>
            <a:off x="6246429" y="2907096"/>
            <a:ext cx="421071" cy="1694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a:stretch>
            <a:fillRect/>
          </a:stretch>
        </p:blipFill>
        <p:spPr>
          <a:xfrm>
            <a:off x="3093757" y="6310656"/>
            <a:ext cx="1273057" cy="378673"/>
          </a:xfrm>
          <a:prstGeom prst="rect">
            <a:avLst/>
          </a:prstGeom>
          <a:ln>
            <a:solidFill>
              <a:srgbClr val="FF0000"/>
            </a:solidFill>
          </a:ln>
        </p:spPr>
      </p:pic>
      <p:pic>
        <p:nvPicPr>
          <p:cNvPr id="14" name="Picture 13"/>
          <p:cNvPicPr>
            <a:picLocks noChangeAspect="1"/>
          </p:cNvPicPr>
          <p:nvPr/>
        </p:nvPicPr>
        <p:blipFill>
          <a:blip r:embed="rId5"/>
          <a:stretch>
            <a:fillRect/>
          </a:stretch>
        </p:blipFill>
        <p:spPr>
          <a:xfrm>
            <a:off x="1960130" y="6235847"/>
            <a:ext cx="955000" cy="528292"/>
          </a:xfrm>
          <a:prstGeom prst="rect">
            <a:avLst/>
          </a:prstGeom>
          <a:ln>
            <a:solidFill>
              <a:srgbClr val="FF0000"/>
            </a:solidFill>
          </a:ln>
        </p:spPr>
      </p:pic>
    </p:spTree>
    <p:extLst>
      <p:ext uri="{BB962C8B-B14F-4D97-AF65-F5344CB8AC3E}">
        <p14:creationId xmlns:p14="http://schemas.microsoft.com/office/powerpoint/2010/main" val="343392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3326523" y="491535"/>
            <a:ext cx="2036379" cy="521882"/>
          </a:xfrm>
          <a:prstGeom prst="rect">
            <a:avLst/>
          </a:prstGeom>
        </p:spPr>
        <p:txBody>
          <a:bodyPr anchor="ctr"/>
          <a:lstStyle/>
          <a:p>
            <a:pPr algn="ctr" eaLnBrk="1" fontAlgn="auto" hangingPunct="1">
              <a:spcBef>
                <a:spcPts val="0"/>
              </a:spcBef>
              <a:spcAft>
                <a:spcPts val="0"/>
              </a:spcAft>
              <a:defRPr/>
            </a:pPr>
            <a:r>
              <a:rPr lang="en-US" sz="4800" b="1" u="sng" dirty="0">
                <a:solidFill>
                  <a:srgbClr val="00B0F0"/>
                </a:solidFill>
                <a:effectLst>
                  <a:outerShdw blurRad="38100" dist="38100" dir="2700000" algn="tl">
                    <a:srgbClr val="000000">
                      <a:alpha val="43137"/>
                    </a:srgbClr>
                  </a:outerShdw>
                </a:effectLst>
                <a:latin typeface="+mn-lt"/>
                <a:cs typeface="Times New Roman" pitchFamily="18" charset="0"/>
              </a:rPr>
              <a:t>Topics</a:t>
            </a:r>
            <a:endParaRPr lang="en-US" sz="4800" b="1" u="sng" dirty="0">
              <a:solidFill>
                <a:srgbClr val="00B0F0"/>
              </a:solidFill>
              <a:effectLst>
                <a:outerShdw blurRad="38100" dist="38100" dir="2700000" algn="tl">
                  <a:srgbClr val="000000">
                    <a:alpha val="43137"/>
                  </a:srgbClr>
                </a:outerShdw>
              </a:effectLst>
              <a:latin typeface="+mn-lt"/>
              <a:cs typeface="Tahoma" pitchFamily="34" charset="0"/>
            </a:endParaRPr>
          </a:p>
        </p:txBody>
      </p:sp>
      <p:sp>
        <p:nvSpPr>
          <p:cNvPr id="8" name="Rectangle 7"/>
          <p:cNvSpPr/>
          <p:nvPr/>
        </p:nvSpPr>
        <p:spPr>
          <a:xfrm>
            <a:off x="0" y="0"/>
            <a:ext cx="9144000" cy="3048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0" y="300038"/>
            <a:ext cx="9144000" cy="152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Content Placeholder 2"/>
          <p:cNvSpPr>
            <a:spLocks noGrp="1"/>
          </p:cNvSpPr>
          <p:nvPr>
            <p:ph idx="1"/>
          </p:nvPr>
        </p:nvSpPr>
        <p:spPr>
          <a:xfrm>
            <a:off x="642028" y="1308022"/>
            <a:ext cx="8155131" cy="6007178"/>
          </a:xfrm>
          <a:ln>
            <a:miter lim="800000"/>
            <a:headEnd/>
            <a:tailEnd/>
          </a:ln>
        </p:spPr>
        <p:txBody>
          <a:bodyPr vert="horz" lIns="91440" tIns="45720" rIns="91440" bIns="45720" rtlCol="0">
            <a:noAutofit/>
          </a:bodyPr>
          <a:lstStyle/>
          <a:p>
            <a:pPr marL="539750" indent="-357188">
              <a:lnSpc>
                <a:spcPct val="120000"/>
              </a:lnSpc>
              <a:spcBef>
                <a:spcPts val="0"/>
              </a:spcBef>
              <a:buFont typeface="Wingdings" pitchFamily="2" charset="2"/>
              <a:buChar char="q"/>
            </a:pPr>
            <a:r>
              <a:rPr lang="en-US" sz="2400" b="1" dirty="0" smtClean="0"/>
              <a:t>INTRODUCTION </a:t>
            </a:r>
          </a:p>
          <a:p>
            <a:pPr marL="539750" indent="-357188">
              <a:lnSpc>
                <a:spcPct val="120000"/>
              </a:lnSpc>
              <a:spcBef>
                <a:spcPts val="0"/>
              </a:spcBef>
              <a:buFont typeface="Wingdings" pitchFamily="2" charset="2"/>
              <a:buChar char="q"/>
            </a:pPr>
            <a:r>
              <a:rPr lang="en-US" sz="2400" b="1" dirty="0" smtClean="0"/>
              <a:t>ELASTIC SETTLEMENT</a:t>
            </a:r>
          </a:p>
          <a:p>
            <a:pPr marL="539750" indent="-19050">
              <a:lnSpc>
                <a:spcPct val="120000"/>
              </a:lnSpc>
              <a:spcBef>
                <a:spcPts val="0"/>
              </a:spcBef>
            </a:pPr>
            <a:r>
              <a:rPr lang="en-US" sz="2400" b="1" dirty="0"/>
              <a:t>Stress distribution in soil masses</a:t>
            </a:r>
          </a:p>
          <a:p>
            <a:pPr marL="539750" indent="-357188">
              <a:lnSpc>
                <a:spcPct val="120000"/>
              </a:lnSpc>
              <a:spcBef>
                <a:spcPts val="0"/>
              </a:spcBef>
              <a:buFont typeface="Wingdings" pitchFamily="2" charset="2"/>
              <a:buChar char="q"/>
            </a:pPr>
            <a:r>
              <a:rPr lang="en-US" sz="2400" b="1" dirty="0" smtClean="0"/>
              <a:t>CONSOLIDATION SETTLEMENT</a:t>
            </a:r>
          </a:p>
          <a:p>
            <a:pPr marL="539750" indent="-19050">
              <a:lnSpc>
                <a:spcPct val="120000"/>
              </a:lnSpc>
              <a:spcBef>
                <a:spcPts val="0"/>
              </a:spcBef>
            </a:pPr>
            <a:r>
              <a:rPr lang="en-US" sz="2400" b="1" dirty="0"/>
              <a:t>Fundamentals of consolidation</a:t>
            </a:r>
          </a:p>
          <a:p>
            <a:pPr marL="539750" indent="-19050">
              <a:lnSpc>
                <a:spcPct val="120000"/>
              </a:lnSpc>
              <a:spcBef>
                <a:spcPts val="0"/>
              </a:spcBef>
            </a:pPr>
            <a:r>
              <a:rPr lang="en-US" sz="2400" b="1" dirty="0" smtClean="0"/>
              <a:t>Calculation of One-Dimensional Consolidation </a:t>
            </a:r>
            <a:r>
              <a:rPr lang="en-US" sz="2400" b="1" dirty="0"/>
              <a:t>Settlement</a:t>
            </a:r>
          </a:p>
          <a:p>
            <a:pPr marL="539750" indent="-19050">
              <a:lnSpc>
                <a:spcPct val="120000"/>
              </a:lnSpc>
              <a:spcBef>
                <a:spcPts val="0"/>
              </a:spcBef>
            </a:pPr>
            <a:r>
              <a:rPr lang="en-US" sz="2400" b="1" dirty="0"/>
              <a:t>One-dimensional Laboratory Consolidation </a:t>
            </a:r>
            <a:r>
              <a:rPr lang="en-US" sz="2400" b="1" dirty="0" smtClean="0"/>
              <a:t>Test</a:t>
            </a:r>
          </a:p>
          <a:p>
            <a:pPr marL="630238" indent="-109538">
              <a:lnSpc>
                <a:spcPct val="120000"/>
              </a:lnSpc>
              <a:spcBef>
                <a:spcPts val="0"/>
              </a:spcBef>
              <a:buClr>
                <a:schemeClr val="tx1"/>
              </a:buClr>
            </a:pPr>
            <a:r>
              <a:rPr lang="en-US" sz="2400" b="1" dirty="0">
                <a:solidFill>
                  <a:srgbClr val="000099"/>
                </a:solidFill>
              </a:rPr>
              <a:t>Calculation of Settlement from One-Dimensional Primary  Consolidation</a:t>
            </a:r>
          </a:p>
          <a:p>
            <a:pPr marL="539750" indent="-357188">
              <a:lnSpc>
                <a:spcPct val="120000"/>
              </a:lnSpc>
              <a:spcBef>
                <a:spcPts val="0"/>
              </a:spcBef>
              <a:buFont typeface="Wingdings" pitchFamily="2" charset="2"/>
              <a:buChar char="q"/>
            </a:pPr>
            <a:r>
              <a:rPr lang="en-US" sz="2400" b="1" dirty="0" smtClean="0"/>
              <a:t>TIME RATE OF CONSOLIDATION SETTLEMENT</a:t>
            </a:r>
          </a:p>
          <a:p>
            <a:pPr marL="630238" indent="-109538">
              <a:lnSpc>
                <a:spcPct val="120000"/>
              </a:lnSpc>
              <a:spcBef>
                <a:spcPts val="0"/>
              </a:spcBef>
              <a:buClr>
                <a:schemeClr val="tx1"/>
              </a:buClr>
            </a:pPr>
            <a:r>
              <a:rPr lang="en-US" sz="2400" b="1" dirty="0"/>
              <a:t>1-D theory of consolidation </a:t>
            </a:r>
          </a:p>
          <a:p>
            <a:pPr marL="539750" indent="-357188">
              <a:lnSpc>
                <a:spcPct val="120000"/>
              </a:lnSpc>
              <a:spcBef>
                <a:spcPts val="0"/>
              </a:spcBef>
              <a:buFont typeface="Wingdings" pitchFamily="2" charset="2"/>
              <a:buChar char="q"/>
            </a:pPr>
            <a:r>
              <a:rPr lang="en-US" sz="2400" b="1" dirty="0" smtClean="0"/>
              <a:t>SECONDARY CONSOLIDATION SETTLEMENT</a:t>
            </a:r>
            <a:endParaRPr lang="en-US" sz="2400" b="1" dirty="0"/>
          </a:p>
        </p:txBody>
      </p:sp>
    </p:spTree>
    <p:extLst>
      <p:ext uri="{BB962C8B-B14F-4D97-AF65-F5344CB8AC3E}">
        <p14:creationId xmlns:p14="http://schemas.microsoft.com/office/powerpoint/2010/main" val="213012306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739055" y="2356520"/>
            <a:ext cx="6019800" cy="4486275"/>
            <a:chOff x="1296" y="1728"/>
            <a:chExt cx="3792" cy="2352"/>
          </a:xfrm>
        </p:grpSpPr>
        <p:sp>
          <p:nvSpPr>
            <p:cNvPr id="35844" name="Line 4"/>
            <p:cNvSpPr>
              <a:spLocks noChangeShapeType="1"/>
            </p:cNvSpPr>
            <p:nvPr/>
          </p:nvSpPr>
          <p:spPr bwMode="auto">
            <a:xfrm>
              <a:off x="1536" y="3888"/>
              <a:ext cx="2976"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35845" name="Line 5"/>
            <p:cNvSpPr>
              <a:spLocks noChangeShapeType="1"/>
            </p:cNvSpPr>
            <p:nvPr/>
          </p:nvSpPr>
          <p:spPr bwMode="auto">
            <a:xfrm flipV="1">
              <a:off x="1536" y="1728"/>
              <a:ext cx="0" cy="2160"/>
            </a:xfrm>
            <a:prstGeom prst="line">
              <a:avLst/>
            </a:prstGeom>
            <a:noFill/>
            <a:ln w="9525">
              <a:solidFill>
                <a:schemeClr val="tx1"/>
              </a:solidFill>
              <a:miter lim="800000"/>
              <a:headEnd/>
              <a:tailEnd type="triangle" w="med" len="med"/>
            </a:ln>
            <a:effectLst/>
          </p:spPr>
          <p:txBody>
            <a:bodyPr wrap="none"/>
            <a:lstStyle/>
            <a:p>
              <a:endParaRPr lang="en-US"/>
            </a:p>
          </p:txBody>
        </p:sp>
        <p:sp>
          <p:nvSpPr>
            <p:cNvPr id="35846" name="Text Box 6"/>
            <p:cNvSpPr txBox="1">
              <a:spLocks noChangeArrowheads="1"/>
            </p:cNvSpPr>
            <p:nvPr/>
          </p:nvSpPr>
          <p:spPr bwMode="auto">
            <a:xfrm>
              <a:off x="4224" y="3888"/>
              <a:ext cx="864" cy="192"/>
            </a:xfrm>
            <a:prstGeom prst="rect">
              <a:avLst/>
            </a:prstGeom>
            <a:noFill/>
            <a:ln w="9525">
              <a:noFill/>
              <a:miter lim="800000"/>
              <a:headEnd/>
              <a:tailEnd/>
            </a:ln>
            <a:effectLst/>
          </p:spPr>
          <p:txBody>
            <a:bodyPr>
              <a:spAutoFit/>
            </a:bodyPr>
            <a:lstStyle/>
            <a:p>
              <a:pPr>
                <a:spcBef>
                  <a:spcPct val="50000"/>
                </a:spcBef>
              </a:pPr>
              <a:r>
                <a:rPr lang="en-US" sz="1800" dirty="0"/>
                <a:t>log </a:t>
              </a:r>
              <a:r>
                <a:rPr lang="en-US" sz="1800" dirty="0">
                  <a:sym typeface="Symbol" pitchFamily="18" charset="2"/>
                </a:rPr>
                <a:t></a:t>
              </a:r>
              <a:r>
                <a:rPr lang="en-US" sz="1800" baseline="-25000" dirty="0">
                  <a:sym typeface="Symbol" pitchFamily="18" charset="2"/>
                </a:rPr>
                <a:t>v</a:t>
              </a:r>
              <a:r>
                <a:rPr lang="en-US" sz="1800" dirty="0">
                  <a:sym typeface="Symbol" pitchFamily="18" charset="2"/>
                </a:rPr>
                <a:t>’</a:t>
              </a:r>
              <a:endParaRPr lang="en-AU" sz="1800" dirty="0"/>
            </a:p>
          </p:txBody>
        </p:sp>
        <p:sp>
          <p:nvSpPr>
            <p:cNvPr id="35847" name="Text Box 7"/>
            <p:cNvSpPr txBox="1">
              <a:spLocks noChangeArrowheads="1"/>
            </p:cNvSpPr>
            <p:nvPr/>
          </p:nvSpPr>
          <p:spPr bwMode="auto">
            <a:xfrm rot="16200000">
              <a:off x="980" y="2188"/>
              <a:ext cx="864" cy="231"/>
            </a:xfrm>
            <a:prstGeom prst="rect">
              <a:avLst/>
            </a:prstGeom>
            <a:noFill/>
            <a:ln w="9525">
              <a:noFill/>
              <a:miter lim="800000"/>
              <a:headEnd/>
              <a:tailEnd/>
            </a:ln>
            <a:effectLst/>
          </p:spPr>
          <p:txBody>
            <a:bodyPr>
              <a:spAutoFit/>
            </a:bodyPr>
            <a:lstStyle/>
            <a:p>
              <a:pPr>
                <a:spcBef>
                  <a:spcPct val="50000"/>
                </a:spcBef>
              </a:pPr>
              <a:r>
                <a:rPr lang="en-US" sz="1800"/>
                <a:t>void ratio</a:t>
              </a:r>
              <a:endParaRPr lang="en-AU" sz="1800"/>
            </a:p>
          </p:txBody>
        </p:sp>
      </p:grpSp>
      <p:sp>
        <p:nvSpPr>
          <p:cNvPr id="35848" name="Freeform 8"/>
          <p:cNvSpPr>
            <a:spLocks/>
          </p:cNvSpPr>
          <p:nvPr/>
        </p:nvSpPr>
        <p:spPr bwMode="auto">
          <a:xfrm>
            <a:off x="4805855" y="2813720"/>
            <a:ext cx="3810000" cy="3276600"/>
          </a:xfrm>
          <a:custGeom>
            <a:avLst/>
            <a:gdLst/>
            <a:ahLst/>
            <a:cxnLst>
              <a:cxn ang="0">
                <a:pos x="0" y="0"/>
              </a:cxn>
              <a:cxn ang="0">
                <a:pos x="864" y="144"/>
              </a:cxn>
              <a:cxn ang="0">
                <a:pos x="1200" y="240"/>
              </a:cxn>
              <a:cxn ang="0">
                <a:pos x="1440" y="384"/>
              </a:cxn>
              <a:cxn ang="0">
                <a:pos x="1920" y="1104"/>
              </a:cxn>
              <a:cxn ang="0">
                <a:pos x="2400" y="2064"/>
              </a:cxn>
            </a:cxnLst>
            <a:rect l="0" t="0" r="r" b="b"/>
            <a:pathLst>
              <a:path w="2400" h="2064">
                <a:moveTo>
                  <a:pt x="0" y="0"/>
                </a:moveTo>
                <a:cubicBezTo>
                  <a:pt x="332" y="52"/>
                  <a:pt x="664" y="104"/>
                  <a:pt x="864" y="144"/>
                </a:cubicBezTo>
                <a:cubicBezTo>
                  <a:pt x="1064" y="184"/>
                  <a:pt x="1104" y="200"/>
                  <a:pt x="1200" y="240"/>
                </a:cubicBezTo>
                <a:cubicBezTo>
                  <a:pt x="1296" y="280"/>
                  <a:pt x="1320" y="240"/>
                  <a:pt x="1440" y="384"/>
                </a:cubicBezTo>
                <a:cubicBezTo>
                  <a:pt x="1560" y="528"/>
                  <a:pt x="1760" y="824"/>
                  <a:pt x="1920" y="1104"/>
                </a:cubicBezTo>
                <a:cubicBezTo>
                  <a:pt x="2080" y="1384"/>
                  <a:pt x="2240" y="1724"/>
                  <a:pt x="2400" y="2064"/>
                </a:cubicBezTo>
              </a:path>
            </a:pathLst>
          </a:custGeom>
          <a:noFill/>
          <a:ln w="22225" cap="flat" cmpd="sng">
            <a:solidFill>
              <a:schemeClr val="folHlink"/>
            </a:solidFill>
            <a:prstDash val="solid"/>
            <a:miter lim="800000"/>
            <a:headEnd type="none" w="med" len="med"/>
            <a:tailEnd type="none" w="med" len="med"/>
          </a:ln>
          <a:effectLst/>
        </p:spPr>
        <p:txBody>
          <a:bodyPr wrap="none"/>
          <a:lstStyle/>
          <a:p>
            <a:endParaRPr lang="en-US"/>
          </a:p>
        </p:txBody>
      </p:sp>
      <p:sp>
        <p:nvSpPr>
          <p:cNvPr id="35849" name="Line 9"/>
          <p:cNvSpPr>
            <a:spLocks noChangeShapeType="1"/>
          </p:cNvSpPr>
          <p:nvPr/>
        </p:nvSpPr>
        <p:spPr bwMode="auto">
          <a:xfrm flipH="1" flipV="1">
            <a:off x="4729655" y="5633120"/>
            <a:ext cx="3886200" cy="457200"/>
          </a:xfrm>
          <a:prstGeom prst="line">
            <a:avLst/>
          </a:prstGeom>
          <a:noFill/>
          <a:ln w="22225">
            <a:solidFill>
              <a:srgbClr val="009900"/>
            </a:solidFill>
            <a:miter lim="800000"/>
            <a:headEnd/>
            <a:tailEnd/>
          </a:ln>
          <a:effectLst/>
        </p:spPr>
        <p:txBody>
          <a:bodyPr wrap="none"/>
          <a:lstStyle/>
          <a:p>
            <a:endParaRPr lang="en-US"/>
          </a:p>
        </p:txBody>
      </p:sp>
      <p:cxnSp>
        <p:nvCxnSpPr>
          <p:cNvPr id="34" name="Straight Connector 33"/>
          <p:cNvCxnSpPr/>
          <p:nvPr/>
        </p:nvCxnSpPr>
        <p:spPr>
          <a:xfrm rot="5400000">
            <a:off x="5834555" y="2318420"/>
            <a:ext cx="0" cy="34290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4120055" y="4871119"/>
            <a:ext cx="3878560" cy="1"/>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549055" y="4033714"/>
            <a:ext cx="0" cy="2513806"/>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7168055" y="5709320"/>
            <a:ext cx="1676400"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3929555" y="4452020"/>
            <a:ext cx="838200" cy="1588"/>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348655" y="4185320"/>
            <a:ext cx="609600" cy="461665"/>
          </a:xfrm>
          <a:prstGeom prst="rect">
            <a:avLst/>
          </a:prstGeom>
          <a:noFill/>
        </p:spPr>
        <p:txBody>
          <a:bodyPr wrap="square" rtlCol="0">
            <a:spAutoFit/>
          </a:bodyPr>
          <a:lstStyle/>
          <a:p>
            <a:pPr algn="l" rtl="0"/>
            <a:r>
              <a:rPr lang="en-US" sz="2400" dirty="0" smtClean="0">
                <a:latin typeface="Symbol" pitchFamily="18" charset="2"/>
                <a:cs typeface="Times New Roman" pitchFamily="18" charset="0"/>
              </a:rPr>
              <a:t>D</a:t>
            </a:r>
            <a:r>
              <a:rPr lang="en-US" sz="2400" i="1" dirty="0" smtClean="0">
                <a:latin typeface="Times New Roman" pitchFamily="18" charset="0"/>
                <a:cs typeface="Times New Roman" pitchFamily="18" charset="0"/>
              </a:rPr>
              <a:t>e</a:t>
            </a:r>
            <a:endParaRPr lang="en-US" sz="2400" i="1" baseline="-25000" dirty="0">
              <a:latin typeface="Times New Roman" pitchFamily="18" charset="0"/>
              <a:cs typeface="Times New Roman" pitchFamily="18" charset="0"/>
            </a:endParaRPr>
          </a:p>
        </p:txBody>
      </p:sp>
      <p:sp>
        <p:nvSpPr>
          <p:cNvPr id="42" name="TextBox 41"/>
          <p:cNvSpPr txBox="1"/>
          <p:nvPr/>
        </p:nvSpPr>
        <p:spPr>
          <a:xfrm>
            <a:off x="7389015" y="6457890"/>
            <a:ext cx="609600" cy="400110"/>
          </a:xfrm>
          <a:prstGeom prst="rect">
            <a:avLst/>
          </a:prstGeom>
          <a:noFill/>
        </p:spPr>
        <p:txBody>
          <a:bodyPr wrap="square" rtlCol="0">
            <a:spAutoFit/>
          </a:bodyPr>
          <a:lstStyle/>
          <a:p>
            <a:pPr algn="l" rtl="0"/>
            <a:r>
              <a:rPr lang="en-US" sz="2000" dirty="0" smtClean="0">
                <a:latin typeface="Symbol" pitchFamily="18" charset="2"/>
                <a:cs typeface="Times New Roman" pitchFamily="18" charset="0"/>
              </a:rPr>
              <a:t>s</a:t>
            </a:r>
            <a:r>
              <a:rPr lang="en-US" sz="2000" baseline="-25000" dirty="0" smtClean="0">
                <a:latin typeface="Symbol" pitchFamily="18" charset="2"/>
                <a:cs typeface="Times New Roman" pitchFamily="18" charset="0"/>
              </a:rPr>
              <a:t>o</a:t>
            </a:r>
            <a:endParaRPr lang="en-US" sz="2000" i="1" baseline="-25000" dirty="0">
              <a:latin typeface="Times New Roman" pitchFamily="18" charset="0"/>
              <a:cs typeface="Times New Roman" pitchFamily="18" charset="0"/>
            </a:endParaRPr>
          </a:p>
        </p:txBody>
      </p:sp>
      <p:sp>
        <p:nvSpPr>
          <p:cNvPr id="43" name="TextBox 42"/>
          <p:cNvSpPr txBox="1"/>
          <p:nvPr/>
        </p:nvSpPr>
        <p:spPr>
          <a:xfrm>
            <a:off x="7889859" y="6457890"/>
            <a:ext cx="648816" cy="400110"/>
          </a:xfrm>
          <a:prstGeom prst="rect">
            <a:avLst/>
          </a:prstGeom>
          <a:noFill/>
        </p:spPr>
        <p:txBody>
          <a:bodyPr wrap="square" rtlCol="0">
            <a:spAutoFit/>
          </a:bodyPr>
          <a:lstStyle/>
          <a:p>
            <a:pPr algn="l" rtl="0"/>
            <a:r>
              <a:rPr lang="en-US" sz="2000" dirty="0" err="1" smtClean="0">
                <a:latin typeface="Symbol" pitchFamily="18" charset="2"/>
                <a:cs typeface="Times New Roman" pitchFamily="18" charset="0"/>
              </a:rPr>
              <a:t>s</a:t>
            </a:r>
            <a:r>
              <a:rPr lang="en-US" sz="2000" baseline="-25000" dirty="0" err="1" smtClean="0">
                <a:latin typeface="Times New Roman" panose="02020603050405020304" pitchFamily="18" charset="0"/>
                <a:cs typeface="Times New Roman" panose="02020603050405020304" pitchFamily="18" charset="0"/>
              </a:rPr>
              <a:t>f</a:t>
            </a:r>
            <a:endParaRPr lang="en-US" sz="2000" i="1" baseline="-25000" dirty="0">
              <a:latin typeface="Times New Roman" pitchFamily="18" charset="0"/>
              <a:cs typeface="Times New Roman" pitchFamily="18" charset="0"/>
            </a:endParaRPr>
          </a:p>
        </p:txBody>
      </p:sp>
      <p:sp>
        <p:nvSpPr>
          <p:cNvPr id="30" name="Rectangle 29"/>
          <p:cNvSpPr/>
          <p:nvPr/>
        </p:nvSpPr>
        <p:spPr>
          <a:xfrm>
            <a:off x="293110" y="2704410"/>
            <a:ext cx="2916589" cy="461665"/>
          </a:xfrm>
          <a:prstGeom prst="rect">
            <a:avLst/>
          </a:prstGeom>
        </p:spPr>
        <p:txBody>
          <a:bodyPr wrap="square">
            <a:spAutoFit/>
          </a:bodyPr>
          <a:lstStyle/>
          <a:p>
            <a:pPr lvl="0"/>
            <a:r>
              <a:rPr lang="en-US" sz="2400" b="1" dirty="0" smtClean="0">
                <a:solidFill>
                  <a:srgbClr val="1C31FC"/>
                </a:solidFill>
              </a:rPr>
              <a:t>I) </a:t>
            </a:r>
            <a:r>
              <a:rPr lang="en-US" sz="2400" b="1" u="sng" dirty="0" smtClean="0">
                <a:solidFill>
                  <a:srgbClr val="1C31FC"/>
                </a:solidFill>
              </a:rPr>
              <a:t>Using e - log </a:t>
            </a:r>
            <a:r>
              <a:rPr lang="en-US" sz="2400" b="1" u="sng" dirty="0" smtClean="0">
                <a:solidFill>
                  <a:srgbClr val="1C31FC"/>
                </a:solidFill>
                <a:sym typeface="Symbol" panose="05050102010706020507" pitchFamily="18" charset="2"/>
              </a:rPr>
              <a:t></a:t>
            </a:r>
            <a:r>
              <a:rPr lang="en-US" sz="2400" b="1" u="sng" baseline="-25000" dirty="0" smtClean="0">
                <a:solidFill>
                  <a:srgbClr val="1C31FC"/>
                </a:solidFill>
                <a:sym typeface="Symbol" panose="05050102010706020507" pitchFamily="18" charset="2"/>
              </a:rPr>
              <a:t>v prime</a:t>
            </a:r>
            <a:r>
              <a:rPr lang="en-US" sz="2400" b="1" u="sng" dirty="0" smtClean="0">
                <a:solidFill>
                  <a:srgbClr val="1C31FC"/>
                </a:solidFill>
              </a:rPr>
              <a:t> </a:t>
            </a:r>
          </a:p>
        </p:txBody>
      </p:sp>
      <p:sp>
        <p:nvSpPr>
          <p:cNvPr id="6" name="TextBox 5"/>
          <p:cNvSpPr txBox="1"/>
          <p:nvPr/>
        </p:nvSpPr>
        <p:spPr>
          <a:xfrm>
            <a:off x="328063" y="3255158"/>
            <a:ext cx="3487379" cy="3046988"/>
          </a:xfrm>
          <a:prstGeom prst="rect">
            <a:avLst/>
          </a:prstGeom>
          <a:noFill/>
        </p:spPr>
        <p:txBody>
          <a:bodyPr wrap="square" rtlCol="0">
            <a:spAutoFit/>
          </a:bodyPr>
          <a:lstStyle/>
          <a:p>
            <a:pPr algn="just"/>
            <a:r>
              <a:rPr lang="en-US" sz="2400" b="1" dirty="0" smtClean="0"/>
              <a:t>If the e-log </a:t>
            </a:r>
            <a:r>
              <a:rPr lang="en-US" sz="2400" b="1" dirty="0" smtClean="0">
                <a:sym typeface="Symbol" panose="05050102010706020507" pitchFamily="18" charset="2"/>
              </a:rPr>
              <a:t></a:t>
            </a:r>
            <a:r>
              <a:rPr lang="en-US" sz="2400" b="1" baseline="30000" dirty="0" smtClean="0">
                <a:sym typeface="Symbol" panose="05050102010706020507" pitchFamily="18" charset="2"/>
              </a:rPr>
              <a:t>/ </a:t>
            </a:r>
            <a:r>
              <a:rPr lang="en-US" sz="2400" b="1" baseline="-25000" dirty="0" smtClean="0">
                <a:sym typeface="Symbol" panose="05050102010706020507" pitchFamily="18" charset="2"/>
              </a:rPr>
              <a:t> </a:t>
            </a:r>
            <a:r>
              <a:rPr lang="en-US" sz="2400" b="1" dirty="0" smtClean="0">
                <a:sym typeface="Symbol" panose="05050102010706020507" pitchFamily="18" charset="2"/>
              </a:rPr>
              <a:t>curve is given, </a:t>
            </a:r>
            <a:r>
              <a:rPr lang="en-US" sz="2400" b="1" dirty="0" smtClean="0">
                <a:solidFill>
                  <a:srgbClr val="FF0000"/>
                </a:solidFill>
                <a:sym typeface="Symbol" panose="05050102010706020507" pitchFamily="18" charset="2"/>
              </a:rPr>
              <a:t>e</a:t>
            </a:r>
            <a:r>
              <a:rPr lang="en-US" sz="2400" b="1" dirty="0" smtClean="0">
                <a:sym typeface="Symbol" panose="05050102010706020507" pitchFamily="18" charset="2"/>
              </a:rPr>
              <a:t> can simply be picked off the plot for the appropriate range and pressures. This number may be substituted into Eq. ($) for the calculation of settlement, </a:t>
            </a:r>
            <a:r>
              <a:rPr lang="en-US" sz="2400" b="1" dirty="0" smtClean="0">
                <a:solidFill>
                  <a:srgbClr val="FF0000"/>
                </a:solidFill>
                <a:sym typeface="Symbol" panose="05050102010706020507" pitchFamily="18" charset="2"/>
              </a:rPr>
              <a:t>S</a:t>
            </a:r>
            <a:r>
              <a:rPr lang="en-US" sz="2400" b="1" baseline="-25000" dirty="0" smtClean="0">
                <a:solidFill>
                  <a:srgbClr val="FF0000"/>
                </a:solidFill>
                <a:sym typeface="Symbol" panose="05050102010706020507" pitchFamily="18" charset="2"/>
              </a:rPr>
              <a:t>c</a:t>
            </a:r>
            <a:r>
              <a:rPr lang="en-US" sz="2400" b="1" baseline="30000" dirty="0" smtClean="0">
                <a:sym typeface="Symbol" panose="05050102010706020507" pitchFamily="18" charset="2"/>
              </a:rPr>
              <a:t>.</a:t>
            </a:r>
            <a:endParaRPr lang="en-US" sz="2400" b="1" dirty="0"/>
          </a:p>
        </p:txBody>
      </p:sp>
      <p:sp>
        <p:nvSpPr>
          <p:cNvPr id="3" name="Rectangle 2"/>
          <p:cNvSpPr/>
          <p:nvPr/>
        </p:nvSpPr>
        <p:spPr>
          <a:xfrm>
            <a:off x="156350" y="59883"/>
            <a:ext cx="8688105" cy="1077218"/>
          </a:xfrm>
          <a:prstGeom prst="rect">
            <a:avLst/>
          </a:prstGeom>
        </p:spPr>
        <p:txBody>
          <a:bodyPr wrap="square">
            <a:spAutoFit/>
          </a:bodyPr>
          <a:lstStyle/>
          <a:p>
            <a:r>
              <a:rPr lang="en-US" sz="3200" b="1" u="sng" dirty="0">
                <a:solidFill>
                  <a:srgbClr val="000099"/>
                </a:solidFill>
              </a:rPr>
              <a:t>Calculation of Settlement from </a:t>
            </a:r>
            <a:r>
              <a:rPr lang="en-US" sz="3200" b="1" u="sng" dirty="0" smtClean="0">
                <a:solidFill>
                  <a:srgbClr val="000099"/>
                </a:solidFill>
              </a:rPr>
              <a:t>1-D Dimensional </a:t>
            </a:r>
            <a:r>
              <a:rPr lang="en-US" sz="3200" b="1" u="sng" dirty="0">
                <a:solidFill>
                  <a:srgbClr val="000099"/>
                </a:solidFill>
              </a:rPr>
              <a:t>Primary  Consolidation</a:t>
            </a:r>
            <a:endParaRPr lang="en-US" sz="3200" u="sng" dirty="0">
              <a:solidFill>
                <a:srgbClr val="000099"/>
              </a:solidFill>
            </a:endParaRPr>
          </a:p>
        </p:txBody>
      </p:sp>
      <p:sp>
        <p:nvSpPr>
          <p:cNvPr id="26" name="TextBox 25"/>
          <p:cNvSpPr txBox="1"/>
          <p:nvPr/>
        </p:nvSpPr>
        <p:spPr>
          <a:xfrm>
            <a:off x="402530" y="1032009"/>
            <a:ext cx="8213325" cy="1569660"/>
          </a:xfrm>
          <a:prstGeom prst="rect">
            <a:avLst/>
          </a:prstGeom>
          <a:noFill/>
        </p:spPr>
        <p:txBody>
          <a:bodyPr wrap="square" rtlCol="0">
            <a:spAutoFit/>
          </a:bodyPr>
          <a:lstStyle/>
          <a:p>
            <a:pPr algn="just"/>
            <a:r>
              <a:rPr lang="en-US" sz="2400" b="1" dirty="0" smtClean="0"/>
              <a:t>With the knowledge gained from the analysis of consolidation test results, we can now proceed to calculate the probable settlement caused by primary consolidation in the field assuming </a:t>
            </a:r>
            <a:r>
              <a:rPr lang="en-US" sz="2400" b="1" dirty="0" smtClean="0">
                <a:solidFill>
                  <a:srgbClr val="0000FF"/>
                </a:solidFill>
              </a:rPr>
              <a:t>one-dimensional</a:t>
            </a:r>
            <a:r>
              <a:rPr lang="en-US" sz="2400" b="1" dirty="0" smtClean="0"/>
              <a:t> consolidation.</a:t>
            </a:r>
            <a:endParaRPr lang="en-US" sz="2400" b="1" dirty="0"/>
          </a:p>
        </p:txBody>
      </p:sp>
    </p:spTree>
    <p:extLst>
      <p:ext uri="{BB962C8B-B14F-4D97-AF65-F5344CB8AC3E}">
        <p14:creationId xmlns:p14="http://schemas.microsoft.com/office/powerpoint/2010/main" val="823905888"/>
      </p:ext>
    </p:extLst>
  </p:cSld>
  <p:clrMapOvr>
    <a:masterClrMapping/>
  </p:clrMapOvr>
  <p:transition advTm="41000">
    <p:cut/>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13311" y="114468"/>
            <a:ext cx="2161876" cy="461665"/>
          </a:xfrm>
          <a:prstGeom prst="rect">
            <a:avLst/>
          </a:prstGeom>
        </p:spPr>
        <p:txBody>
          <a:bodyPr wrap="square">
            <a:spAutoFit/>
          </a:bodyPr>
          <a:lstStyle/>
          <a:p>
            <a:pPr lvl="0"/>
            <a:r>
              <a:rPr lang="en-US" sz="2400" b="1" dirty="0" smtClean="0">
                <a:solidFill>
                  <a:srgbClr val="1C31FC"/>
                </a:solidFill>
              </a:rPr>
              <a:t>II) </a:t>
            </a:r>
            <a:r>
              <a:rPr lang="en-US" sz="2400" b="1" u="sng" dirty="0" smtClean="0">
                <a:solidFill>
                  <a:srgbClr val="1C31FC"/>
                </a:solidFill>
              </a:rPr>
              <a:t>Using m</a:t>
            </a:r>
            <a:r>
              <a:rPr lang="en-US" sz="2400" b="1" u="sng" baseline="-25000" dirty="0">
                <a:solidFill>
                  <a:srgbClr val="1C31FC"/>
                </a:solidFill>
              </a:rPr>
              <a:t>v</a:t>
            </a:r>
            <a:r>
              <a:rPr lang="en-US" sz="2400" b="1" u="sng" dirty="0" smtClean="0">
                <a:solidFill>
                  <a:srgbClr val="1C31FC"/>
                </a:solidFill>
              </a:rPr>
              <a:t> </a:t>
            </a:r>
          </a:p>
        </p:txBody>
      </p:sp>
      <p:sp>
        <p:nvSpPr>
          <p:cNvPr id="12" name="TextBox 11"/>
          <p:cNvSpPr txBox="1"/>
          <p:nvPr/>
        </p:nvSpPr>
        <p:spPr>
          <a:xfrm>
            <a:off x="272043" y="3539310"/>
            <a:ext cx="2381806" cy="461665"/>
          </a:xfrm>
          <a:prstGeom prst="rect">
            <a:avLst/>
          </a:prstGeom>
          <a:noFill/>
        </p:spPr>
        <p:txBody>
          <a:bodyPr wrap="none" rtlCol="0">
            <a:spAutoFit/>
          </a:bodyPr>
          <a:lstStyle/>
          <a:p>
            <a:r>
              <a:rPr lang="en-US" sz="2400" b="1" dirty="0" smtClean="0"/>
              <a:t>From (*) and (**)</a:t>
            </a:r>
            <a:endParaRPr lang="en-US" sz="2400" b="1" dirty="0"/>
          </a:p>
        </p:txBody>
      </p:sp>
      <mc:AlternateContent xmlns:mc="http://schemas.openxmlformats.org/markup-compatibility/2006" xmlns:a14="http://schemas.microsoft.com/office/drawing/2010/main">
        <mc:Choice Requires="a14">
          <p:sp>
            <p:nvSpPr>
              <p:cNvPr id="13" name="TextBox 12"/>
              <p:cNvSpPr txBox="1"/>
              <p:nvPr/>
            </p:nvSpPr>
            <p:spPr>
              <a:xfrm>
                <a:off x="917311" y="4168526"/>
                <a:ext cx="4240525" cy="492443"/>
              </a:xfrm>
              <a:prstGeom prst="rect">
                <a:avLst/>
              </a:prstGeom>
              <a:solidFill>
                <a:srgbClr val="FFFF00"/>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1" i="1" smtClean="0">
                              <a:latin typeface="Cambria Math" panose="02040503050406030204" pitchFamily="18" charset="0"/>
                            </a:rPr>
                          </m:ctrlPr>
                        </m:sSubPr>
                        <m:e>
                          <m:r>
                            <a:rPr lang="en-US" sz="3200" b="1" i="1" smtClean="0">
                              <a:latin typeface="Cambria Math" panose="02040503050406030204" pitchFamily="18" charset="0"/>
                            </a:rPr>
                            <m:t>𝑺</m:t>
                          </m:r>
                        </m:e>
                        <m:sub>
                          <m:r>
                            <a:rPr lang="en-US" sz="3200" b="1" i="1" smtClean="0">
                              <a:latin typeface="Cambria Math" panose="02040503050406030204" pitchFamily="18" charset="0"/>
                            </a:rPr>
                            <m:t>𝑪</m:t>
                          </m:r>
                        </m:sub>
                      </m:sSub>
                      <m:r>
                        <a:rPr lang="en-US" sz="3200" b="1" i="1" smtClean="0">
                          <a:latin typeface="Cambria Math" panose="02040503050406030204" pitchFamily="18" charset="0"/>
                        </a:rPr>
                        <m:t>=</m:t>
                      </m:r>
                      <m:sSub>
                        <m:sSubPr>
                          <m:ctrlPr>
                            <a:rPr lang="en-US" sz="3200" b="1" i="1" smtClean="0">
                              <a:latin typeface="Cambria Math" panose="02040503050406030204" pitchFamily="18" charset="0"/>
                            </a:rPr>
                          </m:ctrlPr>
                        </m:sSubPr>
                        <m:e>
                          <m:r>
                            <a:rPr lang="en-US" sz="3200" b="1" i="1" smtClean="0">
                              <a:latin typeface="Cambria Math" panose="02040503050406030204" pitchFamily="18" charset="0"/>
                            </a:rPr>
                            <m:t>𝒎</m:t>
                          </m:r>
                        </m:e>
                        <m:sub>
                          <m:r>
                            <a:rPr lang="en-US" sz="3200" b="1" i="1" smtClean="0">
                              <a:latin typeface="Cambria Math" panose="02040503050406030204" pitchFamily="18" charset="0"/>
                            </a:rPr>
                            <m:t>𝒗</m:t>
                          </m:r>
                        </m:sub>
                      </m:sSub>
                      <m:r>
                        <a:rPr lang="en-US" sz="3200" b="1" i="1" smtClean="0">
                          <a:latin typeface="Cambria Math" panose="02040503050406030204" pitchFamily="18" charset="0"/>
                        </a:rPr>
                        <m:t>.</m:t>
                      </m:r>
                      <m:r>
                        <a:rPr lang="en-US" sz="3200" b="1" i="1" smtClean="0">
                          <a:latin typeface="Cambria Math" panose="02040503050406030204" pitchFamily="18" charset="0"/>
                        </a:rPr>
                        <m:t>𝑯</m:t>
                      </m:r>
                      <m:r>
                        <a:rPr lang="en-US" sz="3200" b="1" i="1" smtClean="0">
                          <a:latin typeface="Cambria Math" panose="02040503050406030204" pitchFamily="18" charset="0"/>
                        </a:rPr>
                        <m:t>.∆</m:t>
                      </m:r>
                      <m:r>
                        <a:rPr lang="en-US" sz="3200" b="1" i="1" smtClean="0">
                          <a:latin typeface="Cambria Math" panose="02040503050406030204" pitchFamily="18" charset="0"/>
                          <a:ea typeface="Cambria Math" panose="02040503050406030204" pitchFamily="18" charset="0"/>
                        </a:rPr>
                        <m:t>𝝈</m:t>
                      </m:r>
                      <m:r>
                        <a:rPr lang="ar-SA" sz="3200" b="1" i="1" smtClean="0">
                          <a:latin typeface="Cambria Math" panose="02040503050406030204" pitchFamily="18" charset="0"/>
                          <a:ea typeface="Cambria Math" panose="02040503050406030204" pitchFamily="18" charset="0"/>
                        </a:rPr>
                        <m:t>     </m:t>
                      </m:r>
                      <m:r>
                        <a:rPr lang="en-US" sz="3200" b="1" i="1" smtClean="0">
                          <a:latin typeface="Cambria Math" panose="02040503050406030204" pitchFamily="18" charset="0"/>
                          <a:ea typeface="Cambria Math" panose="02040503050406030204" pitchFamily="18" charset="0"/>
                        </a:rPr>
                        <m:t>(∗∗∗)</m:t>
                      </m:r>
                    </m:oMath>
                  </m:oMathPara>
                </a14:m>
                <a:endParaRPr lang="en-US" sz="3200"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917311" y="4168526"/>
                <a:ext cx="4240525" cy="492443"/>
              </a:xfrm>
              <a:prstGeom prst="rect">
                <a:avLst/>
              </a:prstGeom>
              <a:blipFill rotWithShape="0">
                <a:blip r:embed="rId2"/>
                <a:stretch>
                  <a:fillRect/>
                </a:stretch>
              </a:blipFill>
            </p:spPr>
            <p:txBody>
              <a:bodyPr/>
              <a:lstStyle/>
              <a:p>
                <a:r>
                  <a:rPr lang="en-US">
                    <a:noFill/>
                  </a:rPr>
                  <a:t> </a:t>
                </a:r>
              </a:p>
            </p:txBody>
          </p:sp>
        </mc:Fallback>
      </mc:AlternateContent>
      <p:sp>
        <p:nvSpPr>
          <p:cNvPr id="14" name="TextBox 13"/>
          <p:cNvSpPr txBox="1"/>
          <p:nvPr/>
        </p:nvSpPr>
        <p:spPr>
          <a:xfrm>
            <a:off x="313311" y="4917623"/>
            <a:ext cx="8542822" cy="1569660"/>
          </a:xfrm>
          <a:prstGeom prst="rect">
            <a:avLst/>
          </a:prstGeom>
          <a:noFill/>
        </p:spPr>
        <p:txBody>
          <a:bodyPr wrap="square" rtlCol="0">
            <a:spAutoFit/>
          </a:bodyPr>
          <a:lstStyle/>
          <a:p>
            <a:pPr marL="342900" indent="-342900" algn="just">
              <a:buFont typeface="Wingdings" panose="05000000000000000000" pitchFamily="2" charset="2"/>
              <a:buChar char="q"/>
            </a:pPr>
            <a:r>
              <a:rPr lang="en-US" sz="2400" b="1" dirty="0" smtClean="0">
                <a:solidFill>
                  <a:srgbClr val="C00000"/>
                </a:solidFill>
              </a:rPr>
              <a:t>Disadvantage of (***) is related to m</a:t>
            </a:r>
            <a:r>
              <a:rPr lang="en-US" sz="2400" b="1" baseline="-25000" dirty="0" smtClean="0">
                <a:solidFill>
                  <a:srgbClr val="C00000"/>
                </a:solidFill>
              </a:rPr>
              <a:t>v</a:t>
            </a:r>
            <a:r>
              <a:rPr lang="en-US" sz="2400" b="1" dirty="0" smtClean="0">
                <a:solidFill>
                  <a:srgbClr val="C00000"/>
                </a:solidFill>
              </a:rPr>
              <a:t> since it is obtained from </a:t>
            </a:r>
            <a:r>
              <a:rPr lang="en-US" sz="2400" b="1" dirty="0" smtClean="0">
                <a:solidFill>
                  <a:srgbClr val="1C31FC"/>
                </a:solidFill>
              </a:rPr>
              <a:t>e vs. </a:t>
            </a:r>
            <a:r>
              <a:rPr lang="en-US" sz="2400" b="1" dirty="0" smtClean="0">
                <a:solidFill>
                  <a:srgbClr val="1C31FC"/>
                </a:solidFill>
                <a:sym typeface="Symbol" panose="05050102010706020507" pitchFamily="18" charset="2"/>
              </a:rPr>
              <a:t></a:t>
            </a:r>
            <a:r>
              <a:rPr lang="en-US" sz="2400" b="1" dirty="0" smtClean="0">
                <a:solidFill>
                  <a:srgbClr val="C00000"/>
                </a:solidFill>
              </a:rPr>
              <a:t> which is nonlinear and </a:t>
            </a:r>
            <a:r>
              <a:rPr lang="en-US" sz="2400" b="1" dirty="0" smtClean="0">
                <a:solidFill>
                  <a:srgbClr val="1C31FC"/>
                </a:solidFill>
              </a:rPr>
              <a:t>m</a:t>
            </a:r>
            <a:r>
              <a:rPr lang="en-US" sz="2400" b="1" baseline="-25000" dirty="0" smtClean="0">
                <a:solidFill>
                  <a:srgbClr val="1C31FC"/>
                </a:solidFill>
              </a:rPr>
              <a:t>v</a:t>
            </a:r>
            <a:r>
              <a:rPr lang="en-US" sz="2400" b="1" baseline="30000" dirty="0" smtClean="0">
                <a:solidFill>
                  <a:srgbClr val="1C31FC"/>
                </a:solidFill>
              </a:rPr>
              <a:t> </a:t>
            </a:r>
            <a:r>
              <a:rPr lang="en-US" sz="2400" b="1" baseline="-25000" dirty="0" smtClean="0">
                <a:solidFill>
                  <a:srgbClr val="C00000"/>
                </a:solidFill>
              </a:rPr>
              <a:t> </a:t>
            </a:r>
            <a:r>
              <a:rPr lang="en-US" sz="2400" b="1" dirty="0" smtClean="0">
                <a:solidFill>
                  <a:srgbClr val="C00000"/>
                </a:solidFill>
              </a:rPr>
              <a:t> is stress level dependent. This is on contrast to </a:t>
            </a:r>
            <a:r>
              <a:rPr lang="en-US" sz="2400" b="1" dirty="0" smtClean="0">
                <a:solidFill>
                  <a:srgbClr val="1C31FC"/>
                </a:solidFill>
              </a:rPr>
              <a:t>C</a:t>
            </a:r>
            <a:r>
              <a:rPr lang="en-US" sz="2400" b="1" baseline="-25000" dirty="0" smtClean="0">
                <a:solidFill>
                  <a:srgbClr val="1C31FC"/>
                </a:solidFill>
              </a:rPr>
              <a:t>c</a:t>
            </a:r>
            <a:r>
              <a:rPr lang="en-US" sz="2400" b="1" dirty="0" smtClean="0">
                <a:solidFill>
                  <a:srgbClr val="C00000"/>
                </a:solidFill>
              </a:rPr>
              <a:t> which is constant for a wide range of stress level.</a:t>
            </a:r>
            <a:endParaRPr lang="en-US" sz="2400" b="1" dirty="0">
              <a:solidFill>
                <a:srgbClr val="C00000"/>
              </a:solidFill>
            </a:endParaRPr>
          </a:p>
        </p:txBody>
      </p:sp>
      <mc:AlternateContent xmlns:mc="http://schemas.openxmlformats.org/markup-compatibility/2006" xmlns:a14="http://schemas.microsoft.com/office/drawing/2010/main">
        <mc:Choice Requires="a14">
          <p:sp>
            <p:nvSpPr>
              <p:cNvPr id="15" name="TextBox 14"/>
              <p:cNvSpPr txBox="1"/>
              <p:nvPr/>
            </p:nvSpPr>
            <p:spPr>
              <a:xfrm>
                <a:off x="118003" y="2341269"/>
                <a:ext cx="4714367" cy="1008802"/>
              </a:xfrm>
              <a:prstGeom prst="rect">
                <a:avLst/>
              </a:prstGeom>
              <a:noFill/>
            </p:spPr>
            <p:txBody>
              <a:bodyPr wrap="square" lIns="0" tIns="0" rIns="0" bIns="0" rtlCol="0">
                <a:spAutoFit/>
              </a:bodyPr>
              <a:lstStyle>
                <a:defPPr>
                  <a:defRPr lang="en-US"/>
                </a:defPPr>
                <a:lvl1pPr>
                  <a:defRPr sz="3600" b="1"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a:latin typeface="Cambria Math" panose="02040503050406030204" pitchFamily="18" charset="0"/>
                            </a:rPr>
                            <m:t>𝑆</m:t>
                          </m:r>
                        </m:e>
                        <m:sub>
                          <m:r>
                            <a:rPr lang="en-US" sz="3200">
                              <a:latin typeface="Cambria Math" panose="02040503050406030204" pitchFamily="18" charset="0"/>
                            </a:rPr>
                            <m:t>𝑐</m:t>
                          </m:r>
                        </m:sub>
                      </m:sSub>
                      <m:r>
                        <a:rPr lang="en-US" sz="3200">
                          <a:latin typeface="Cambria Math" panose="02040503050406030204" pitchFamily="18" charset="0"/>
                        </a:rPr>
                        <m:t>=</m:t>
                      </m:r>
                      <m:r>
                        <a:rPr lang="en-US" sz="3200">
                          <a:latin typeface="Cambria Math" panose="02040503050406030204" pitchFamily="18" charset="0"/>
                        </a:rPr>
                        <m:t>𝐻</m:t>
                      </m:r>
                      <m:f>
                        <m:fPr>
                          <m:ctrlPr>
                            <a:rPr lang="en-US" sz="3200" i="1">
                              <a:latin typeface="Cambria Math" panose="02040503050406030204" pitchFamily="18" charset="0"/>
                            </a:rPr>
                          </m:ctrlPr>
                        </m:fPr>
                        <m:num>
                          <m:r>
                            <a:rPr lang="en-US" sz="3200">
                              <a:latin typeface="Cambria Math" panose="02040503050406030204" pitchFamily="18" charset="0"/>
                            </a:rPr>
                            <m:t>∆</m:t>
                          </m:r>
                          <m:r>
                            <a:rPr lang="en-US" sz="3200">
                              <a:latin typeface="Cambria Math" panose="02040503050406030204" pitchFamily="18" charset="0"/>
                            </a:rPr>
                            <m:t>𝑒</m:t>
                          </m:r>
                        </m:num>
                        <m:den>
                          <m:r>
                            <a:rPr lang="en-US" sz="3200">
                              <a:latin typeface="Cambria Math" panose="02040503050406030204" pitchFamily="18" charset="0"/>
                            </a:rPr>
                            <m:t>1</m:t>
                          </m:r>
                          <m:r>
                            <a:rPr lang="en-US" sz="3200">
                              <a:latin typeface="Cambria Math" panose="02040503050406030204" pitchFamily="18" charset="0"/>
                            </a:rPr>
                            <m:t>+</m:t>
                          </m:r>
                          <m:sSub>
                            <m:sSubPr>
                              <m:ctrlPr>
                                <a:rPr lang="en-US" sz="3200" i="1">
                                  <a:latin typeface="Cambria Math" panose="02040503050406030204" pitchFamily="18" charset="0"/>
                                </a:rPr>
                              </m:ctrlPr>
                            </m:sSubPr>
                            <m:e>
                              <m:r>
                                <a:rPr lang="en-US" sz="3200">
                                  <a:latin typeface="Cambria Math" panose="02040503050406030204" pitchFamily="18" charset="0"/>
                                </a:rPr>
                                <m:t>𝑒</m:t>
                              </m:r>
                            </m:e>
                            <m:sub>
                              <m:r>
                                <a:rPr lang="en-US" sz="3200">
                                  <a:latin typeface="Cambria Math" panose="02040503050406030204" pitchFamily="18" charset="0"/>
                                </a:rPr>
                                <m:t>0</m:t>
                              </m:r>
                            </m:sub>
                          </m:sSub>
                        </m:den>
                      </m:f>
                      <m:r>
                        <a:rPr lang="en-US" sz="3200">
                          <a:latin typeface="Cambria Math" panose="02040503050406030204" pitchFamily="18" charset="0"/>
                        </a:rPr>
                        <m:t>…….(∗∗)</m:t>
                      </m:r>
                    </m:oMath>
                  </m:oMathPara>
                </a14:m>
                <a:endParaRPr lang="en-US" sz="3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18003" y="2341269"/>
                <a:ext cx="4714367" cy="1008802"/>
              </a:xfrm>
              <a:prstGeom prst="rect">
                <a:avLst/>
              </a:prstGeom>
              <a:blipFill rotWithShape="0">
                <a:blip r:embed="rId3"/>
                <a:stretch>
                  <a:fillRect/>
                </a:stretch>
              </a:blipFill>
            </p:spPr>
            <p:txBody>
              <a:bodyPr/>
              <a:lstStyle/>
              <a:p>
                <a:r>
                  <a:rPr lang="en-US">
                    <a:noFill/>
                  </a:rPr>
                  <a:t> </a:t>
                </a:r>
              </a:p>
            </p:txBody>
          </p:sp>
        </mc:Fallback>
      </mc:AlternateContent>
      <p:sp>
        <p:nvSpPr>
          <p:cNvPr id="2" name="TextBox 1"/>
          <p:cNvSpPr txBox="1"/>
          <p:nvPr/>
        </p:nvSpPr>
        <p:spPr>
          <a:xfrm>
            <a:off x="313311" y="1941725"/>
            <a:ext cx="699230" cy="461665"/>
          </a:xfrm>
          <a:prstGeom prst="rect">
            <a:avLst/>
          </a:prstGeom>
          <a:noFill/>
        </p:spPr>
        <p:txBody>
          <a:bodyPr wrap="none" rtlCol="0">
            <a:spAutoFit/>
          </a:bodyPr>
          <a:lstStyle/>
          <a:p>
            <a:r>
              <a:rPr lang="en-US" sz="2400" b="1" dirty="0" smtClean="0"/>
              <a:t>But </a:t>
            </a:r>
            <a:endParaRPr lang="en-US" sz="2400" b="1" dirty="0"/>
          </a:p>
        </p:txBody>
      </p:sp>
      <mc:AlternateContent xmlns:mc="http://schemas.openxmlformats.org/markup-compatibility/2006" xmlns:a14="http://schemas.microsoft.com/office/drawing/2010/main">
        <mc:Choice Requires="a14">
          <p:sp>
            <p:nvSpPr>
              <p:cNvPr id="10" name="TextBox 9"/>
              <p:cNvSpPr txBox="1"/>
              <p:nvPr/>
            </p:nvSpPr>
            <p:spPr>
              <a:xfrm>
                <a:off x="388050" y="739788"/>
                <a:ext cx="8755949" cy="1034386"/>
              </a:xfrm>
              <a:prstGeom prst="rect">
                <a:avLst/>
              </a:prstGeom>
              <a:solidFill>
                <a:schemeClr val="bg1"/>
              </a:solidFill>
            </p:spPr>
            <p:txBody>
              <a:bodyPr wrap="square" lIns="0" tIns="0" rIns="0" bIns="0" rtlCol="0">
                <a:spAutoFit/>
              </a:bodyPr>
              <a:lstStyle/>
              <a:p>
                <a14:m>
                  <m:oMath xmlns:m="http://schemas.openxmlformats.org/officeDocument/2006/math">
                    <m:sSub>
                      <m:sSubPr>
                        <m:ctrlPr>
                          <a:rPr lang="pt-BR" sz="3200" b="1" i="1" smtClean="0">
                            <a:solidFill>
                              <a:schemeClr val="tx1"/>
                            </a:solidFill>
                            <a:latin typeface="Cambria Math" panose="02040503050406030204" pitchFamily="18" charset="0"/>
                          </a:rPr>
                        </m:ctrlPr>
                      </m:sSubPr>
                      <m:e>
                        <m:r>
                          <a:rPr lang="en-US" sz="3200" b="1" i="1" smtClean="0">
                            <a:solidFill>
                              <a:schemeClr val="tx1"/>
                            </a:solidFill>
                            <a:latin typeface="Cambria Math" panose="02040503050406030204" pitchFamily="18" charset="0"/>
                          </a:rPr>
                          <m:t>𝒎</m:t>
                        </m:r>
                      </m:e>
                      <m:sub>
                        <m:r>
                          <a:rPr lang="en-US" sz="3200" b="1" i="1" smtClean="0">
                            <a:solidFill>
                              <a:schemeClr val="tx1"/>
                            </a:solidFill>
                            <a:latin typeface="Cambria Math" panose="02040503050406030204" pitchFamily="18" charset="0"/>
                          </a:rPr>
                          <m:t>𝒗</m:t>
                        </m:r>
                      </m:sub>
                    </m:sSub>
                    <m:r>
                      <a:rPr lang="pt-BR" sz="3200" b="1" i="1" smtClean="0">
                        <a:solidFill>
                          <a:schemeClr val="tx1"/>
                        </a:solidFill>
                        <a:latin typeface="Cambria Math" panose="02040503050406030204" pitchFamily="18" charset="0"/>
                      </a:rPr>
                      <m:t>=</m:t>
                    </m:r>
                    <m:f>
                      <m:fPr>
                        <m:ctrlPr>
                          <a:rPr lang="pt-BR" sz="3200" b="1" i="1" smtClean="0">
                            <a:solidFill>
                              <a:schemeClr val="tx1"/>
                            </a:solidFill>
                            <a:latin typeface="Cambria Math" panose="02040503050406030204" pitchFamily="18" charset="0"/>
                          </a:rPr>
                        </m:ctrlPr>
                      </m:fPr>
                      <m:num>
                        <m:f>
                          <m:fPr>
                            <m:type m:val="skw"/>
                            <m:ctrlPr>
                              <a:rPr lang="pt-BR" sz="3200" b="1" i="1" smtClean="0">
                                <a:solidFill>
                                  <a:schemeClr val="tx1"/>
                                </a:solidFill>
                                <a:latin typeface="Cambria Math" panose="02040503050406030204" pitchFamily="18" charset="0"/>
                              </a:rPr>
                            </m:ctrlPr>
                          </m:fPr>
                          <m:num>
                            <m:r>
                              <a:rPr lang="pt-BR" sz="3200" b="1" i="1" smtClean="0">
                                <a:solidFill>
                                  <a:schemeClr val="tx1"/>
                                </a:solidFill>
                                <a:latin typeface="Cambria Math" panose="02040503050406030204" pitchFamily="18" charset="0"/>
                                <a:ea typeface="Cambria Math" panose="02040503050406030204" pitchFamily="18" charset="0"/>
                              </a:rPr>
                              <m:t>∆</m:t>
                            </m:r>
                            <m:r>
                              <a:rPr lang="en-US" sz="3200" b="1" i="1" smtClean="0">
                                <a:solidFill>
                                  <a:schemeClr val="tx1"/>
                                </a:solidFill>
                                <a:latin typeface="Cambria Math" panose="02040503050406030204" pitchFamily="18" charset="0"/>
                                <a:ea typeface="Cambria Math" panose="02040503050406030204" pitchFamily="18" charset="0"/>
                              </a:rPr>
                              <m:t>𝑽</m:t>
                            </m:r>
                          </m:num>
                          <m:den>
                            <m:sSub>
                              <m:sSubPr>
                                <m:ctrlPr>
                                  <a:rPr lang="pt-BR" sz="3200" b="1" i="1" smtClean="0">
                                    <a:solidFill>
                                      <a:schemeClr val="tx1"/>
                                    </a:solidFill>
                                    <a:latin typeface="Cambria Math" panose="02040503050406030204" pitchFamily="18" charset="0"/>
                                  </a:rPr>
                                </m:ctrlPr>
                              </m:sSubPr>
                              <m:e>
                                <m:r>
                                  <a:rPr lang="en-US" sz="3200" b="1" i="1" smtClean="0">
                                    <a:solidFill>
                                      <a:schemeClr val="tx1"/>
                                    </a:solidFill>
                                    <a:latin typeface="Cambria Math" panose="02040503050406030204" pitchFamily="18" charset="0"/>
                                  </a:rPr>
                                  <m:t>𝑽</m:t>
                                </m:r>
                              </m:e>
                              <m:sub>
                                <m:r>
                                  <a:rPr lang="en-US" sz="3200" b="1" i="1" smtClean="0">
                                    <a:solidFill>
                                      <a:schemeClr val="tx1"/>
                                    </a:solidFill>
                                    <a:latin typeface="Cambria Math" panose="02040503050406030204" pitchFamily="18" charset="0"/>
                                  </a:rPr>
                                  <m:t>𝟎</m:t>
                                </m:r>
                              </m:sub>
                            </m:sSub>
                          </m:den>
                        </m:f>
                      </m:num>
                      <m:den>
                        <m:r>
                          <a:rPr lang="pt-BR" sz="3200" b="1" i="1" smtClean="0">
                            <a:solidFill>
                              <a:schemeClr val="tx1"/>
                            </a:solidFill>
                            <a:latin typeface="Cambria Math" panose="02040503050406030204" pitchFamily="18" charset="0"/>
                            <a:ea typeface="Cambria Math" panose="02040503050406030204" pitchFamily="18" charset="0"/>
                          </a:rPr>
                          <m:t>∆</m:t>
                        </m:r>
                        <m:r>
                          <a:rPr lang="pt-BR" sz="3200" b="1" i="1" smtClean="0">
                            <a:solidFill>
                              <a:schemeClr val="tx1"/>
                            </a:solidFill>
                            <a:latin typeface="Cambria Math" panose="02040503050406030204" pitchFamily="18" charset="0"/>
                            <a:ea typeface="Cambria Math" panose="02040503050406030204" pitchFamily="18" charset="0"/>
                          </a:rPr>
                          <m:t>𝝈</m:t>
                        </m:r>
                      </m:den>
                    </m:f>
                  </m:oMath>
                </a14:m>
                <a:r>
                  <a:rPr lang="ar-SA" sz="3200" b="1" dirty="0" smtClean="0">
                    <a:solidFill>
                      <a:schemeClr val="tx1"/>
                    </a:solidFill>
                  </a:rPr>
                  <a:t> </a:t>
                </a:r>
                <a:r>
                  <a:rPr lang="en-US" sz="3200" b="1" dirty="0" smtClean="0">
                    <a:solidFill>
                      <a:schemeClr val="tx1"/>
                    </a:solidFill>
                  </a:rPr>
                  <a:t>=</a:t>
                </a:r>
                <a:r>
                  <a:rPr lang="ar-SA" sz="3200" b="1" dirty="0" smtClean="0">
                    <a:solidFill>
                      <a:schemeClr val="tx1"/>
                    </a:solidFill>
                  </a:rPr>
                  <a:t> </a:t>
                </a:r>
                <a14:m>
                  <m:oMath xmlns:m="http://schemas.openxmlformats.org/officeDocument/2006/math">
                    <m:f>
                      <m:fPr>
                        <m:ctrlPr>
                          <a:rPr lang="pt-BR" sz="3200" b="1" i="1">
                            <a:solidFill>
                              <a:schemeClr val="tx1"/>
                            </a:solidFill>
                            <a:latin typeface="Cambria Math" panose="02040503050406030204" pitchFamily="18" charset="0"/>
                          </a:rPr>
                        </m:ctrlPr>
                      </m:fPr>
                      <m:num>
                        <m:f>
                          <m:fPr>
                            <m:type m:val="skw"/>
                            <m:ctrlPr>
                              <a:rPr lang="pt-BR" sz="3200" b="1" i="1">
                                <a:solidFill>
                                  <a:schemeClr val="tx1"/>
                                </a:solidFill>
                                <a:latin typeface="Cambria Math" panose="02040503050406030204" pitchFamily="18" charset="0"/>
                              </a:rPr>
                            </m:ctrlPr>
                          </m:fPr>
                          <m:num>
                            <m:r>
                              <a:rPr lang="pt-BR" sz="3200" b="1" i="1">
                                <a:solidFill>
                                  <a:schemeClr val="tx1"/>
                                </a:solidFill>
                                <a:latin typeface="Cambria Math" panose="02040503050406030204" pitchFamily="18" charset="0"/>
                                <a:ea typeface="Cambria Math" panose="02040503050406030204" pitchFamily="18" charset="0"/>
                              </a:rPr>
                              <m:t>∆</m:t>
                            </m:r>
                            <m:sSub>
                              <m:sSubPr>
                                <m:ctrlPr>
                                  <a:rPr lang="en-US" sz="3200" b="1" i="1" smtClean="0">
                                    <a:solidFill>
                                      <a:schemeClr val="tx1"/>
                                    </a:solidFill>
                                    <a:latin typeface="Cambria Math" panose="02040503050406030204" pitchFamily="18" charset="0"/>
                                    <a:ea typeface="Cambria Math" panose="02040503050406030204" pitchFamily="18" charset="0"/>
                                  </a:rPr>
                                </m:ctrlPr>
                              </m:sSubPr>
                              <m:e>
                                <m:r>
                                  <a:rPr lang="en-US" sz="3200" b="1" i="1" smtClean="0">
                                    <a:solidFill>
                                      <a:schemeClr val="tx1"/>
                                    </a:solidFill>
                                    <a:latin typeface="Cambria Math" panose="02040503050406030204" pitchFamily="18" charset="0"/>
                                    <a:ea typeface="Cambria Math" panose="02040503050406030204" pitchFamily="18" charset="0"/>
                                  </a:rPr>
                                  <m:t>𝑽</m:t>
                                </m:r>
                              </m:e>
                              <m:sub>
                                <m:r>
                                  <a:rPr lang="en-US" sz="3200" b="1" i="1" smtClean="0">
                                    <a:solidFill>
                                      <a:schemeClr val="tx1"/>
                                    </a:solidFill>
                                    <a:latin typeface="Cambria Math" panose="02040503050406030204" pitchFamily="18" charset="0"/>
                                    <a:ea typeface="Cambria Math" panose="02040503050406030204" pitchFamily="18" charset="0"/>
                                  </a:rPr>
                                  <m:t>𝒗</m:t>
                                </m:r>
                              </m:sub>
                            </m:sSub>
                          </m:num>
                          <m:den>
                            <m:sSub>
                              <m:sSubPr>
                                <m:ctrlPr>
                                  <a:rPr lang="pt-BR" sz="3200" b="1" i="1">
                                    <a:solidFill>
                                      <a:schemeClr val="tx1"/>
                                    </a:solidFill>
                                    <a:latin typeface="Cambria Math" panose="02040503050406030204" pitchFamily="18" charset="0"/>
                                  </a:rPr>
                                </m:ctrlPr>
                              </m:sSubPr>
                              <m:e>
                                <m:r>
                                  <a:rPr lang="en-US" sz="3200" b="1" i="1">
                                    <a:solidFill>
                                      <a:schemeClr val="tx1"/>
                                    </a:solidFill>
                                    <a:latin typeface="Cambria Math" panose="02040503050406030204" pitchFamily="18" charset="0"/>
                                  </a:rPr>
                                  <m:t>𝑽</m:t>
                                </m:r>
                              </m:e>
                              <m:sub>
                                <m:r>
                                  <a:rPr lang="en-US" sz="3200" b="1" i="1">
                                    <a:solidFill>
                                      <a:schemeClr val="tx1"/>
                                    </a:solidFill>
                                    <a:latin typeface="Cambria Math" panose="02040503050406030204" pitchFamily="18" charset="0"/>
                                  </a:rPr>
                                  <m:t>𝟎</m:t>
                                </m:r>
                              </m:sub>
                            </m:sSub>
                          </m:den>
                        </m:f>
                      </m:num>
                      <m:den>
                        <m:r>
                          <a:rPr lang="pt-BR" sz="3200" b="1" i="1">
                            <a:solidFill>
                              <a:schemeClr val="tx1"/>
                            </a:solidFill>
                            <a:latin typeface="Cambria Math" panose="02040503050406030204" pitchFamily="18" charset="0"/>
                            <a:ea typeface="Cambria Math" panose="02040503050406030204" pitchFamily="18" charset="0"/>
                          </a:rPr>
                          <m:t>∆</m:t>
                        </m:r>
                        <m:r>
                          <a:rPr lang="pt-BR" sz="3200" b="1" i="1">
                            <a:solidFill>
                              <a:schemeClr val="tx1"/>
                            </a:solidFill>
                            <a:latin typeface="Cambria Math" panose="02040503050406030204" pitchFamily="18" charset="0"/>
                            <a:ea typeface="Cambria Math" panose="02040503050406030204" pitchFamily="18" charset="0"/>
                          </a:rPr>
                          <m:t>𝝈</m:t>
                        </m:r>
                      </m:den>
                    </m:f>
                  </m:oMath>
                </a14:m>
                <a:r>
                  <a:rPr lang="ar-SA" sz="3200" b="1" dirty="0" smtClean="0">
                    <a:solidFill>
                      <a:schemeClr val="tx1"/>
                    </a:solidFill>
                  </a:rPr>
                  <a:t> </a:t>
                </a:r>
                <a:r>
                  <a:rPr lang="en-US" sz="3200" b="1" dirty="0" smtClean="0">
                    <a:solidFill>
                      <a:schemeClr val="tx1"/>
                    </a:solidFill>
                  </a:rPr>
                  <a:t>=</a:t>
                </a:r>
                <a:r>
                  <a:rPr lang="ar-SA" sz="3200" b="1" dirty="0" smtClean="0">
                    <a:solidFill>
                      <a:schemeClr val="tx1"/>
                    </a:solidFill>
                  </a:rPr>
                  <a:t> </a:t>
                </a:r>
                <a14:m>
                  <m:oMath xmlns:m="http://schemas.openxmlformats.org/officeDocument/2006/math">
                    <m:f>
                      <m:fPr>
                        <m:ctrlPr>
                          <a:rPr lang="pt-BR" sz="3200" b="1" i="1">
                            <a:solidFill>
                              <a:schemeClr val="tx1"/>
                            </a:solidFill>
                            <a:latin typeface="Cambria Math" panose="02040503050406030204" pitchFamily="18" charset="0"/>
                          </a:rPr>
                        </m:ctrlPr>
                      </m:fPr>
                      <m:num>
                        <m:d>
                          <m:dPr>
                            <m:begChr m:val="["/>
                            <m:endChr m:val="]"/>
                            <m:ctrlPr>
                              <a:rPr lang="pt-BR" sz="3200" b="1" i="1" smtClean="0">
                                <a:solidFill>
                                  <a:schemeClr val="tx1"/>
                                </a:solidFill>
                                <a:latin typeface="Cambria Math" panose="02040503050406030204" pitchFamily="18" charset="0"/>
                              </a:rPr>
                            </m:ctrlPr>
                          </m:dPr>
                          <m:e>
                            <m:f>
                              <m:fPr>
                                <m:type m:val="skw"/>
                                <m:ctrlPr>
                                  <a:rPr lang="pt-BR" sz="3200" b="1" i="1">
                                    <a:solidFill>
                                      <a:schemeClr val="tx1"/>
                                    </a:solidFill>
                                    <a:latin typeface="Cambria Math" panose="02040503050406030204" pitchFamily="18" charset="0"/>
                                  </a:rPr>
                                </m:ctrlPr>
                              </m:fPr>
                              <m:num>
                                <m:r>
                                  <a:rPr lang="pt-BR" sz="3200" b="1" i="1">
                                    <a:solidFill>
                                      <a:schemeClr val="tx1"/>
                                    </a:solidFill>
                                    <a:latin typeface="Cambria Math" panose="02040503050406030204" pitchFamily="18" charset="0"/>
                                    <a:ea typeface="Cambria Math" panose="02040503050406030204" pitchFamily="18" charset="0"/>
                                  </a:rPr>
                                  <m:t>∆</m:t>
                                </m:r>
                                <m:sSub>
                                  <m:sSubPr>
                                    <m:ctrlPr>
                                      <a:rPr lang="en-US" sz="3200" b="1" i="1">
                                        <a:solidFill>
                                          <a:schemeClr val="tx1"/>
                                        </a:solidFill>
                                        <a:latin typeface="Cambria Math" panose="02040503050406030204" pitchFamily="18" charset="0"/>
                                        <a:ea typeface="Cambria Math" panose="02040503050406030204" pitchFamily="18" charset="0"/>
                                      </a:rPr>
                                    </m:ctrlPr>
                                  </m:sSubPr>
                                  <m:e>
                                    <m:r>
                                      <a:rPr lang="en-US" sz="3200" b="1" i="1">
                                        <a:solidFill>
                                          <a:schemeClr val="tx1"/>
                                        </a:solidFill>
                                        <a:latin typeface="Cambria Math" panose="02040503050406030204" pitchFamily="18" charset="0"/>
                                        <a:ea typeface="Cambria Math" panose="02040503050406030204" pitchFamily="18" charset="0"/>
                                      </a:rPr>
                                      <m:t>𝑽</m:t>
                                    </m:r>
                                  </m:e>
                                  <m:sub>
                                    <m:r>
                                      <a:rPr lang="en-US" sz="3200" b="1" i="1">
                                        <a:solidFill>
                                          <a:schemeClr val="tx1"/>
                                        </a:solidFill>
                                        <a:latin typeface="Cambria Math" panose="02040503050406030204" pitchFamily="18" charset="0"/>
                                        <a:ea typeface="Cambria Math" panose="02040503050406030204" pitchFamily="18" charset="0"/>
                                      </a:rPr>
                                      <m:t>𝒗</m:t>
                                    </m:r>
                                  </m:sub>
                                </m:sSub>
                              </m:num>
                              <m:den>
                                <m:sSub>
                                  <m:sSubPr>
                                    <m:ctrlPr>
                                      <a:rPr lang="pt-BR" sz="3200" b="1" i="1">
                                        <a:solidFill>
                                          <a:schemeClr val="tx1"/>
                                        </a:solidFill>
                                        <a:latin typeface="Cambria Math" panose="02040503050406030204" pitchFamily="18" charset="0"/>
                                      </a:rPr>
                                    </m:ctrlPr>
                                  </m:sSubPr>
                                  <m:e>
                                    <m:r>
                                      <a:rPr lang="en-US" sz="3200" b="1" i="1">
                                        <a:solidFill>
                                          <a:schemeClr val="tx1"/>
                                        </a:solidFill>
                                        <a:latin typeface="Cambria Math" panose="02040503050406030204" pitchFamily="18" charset="0"/>
                                      </a:rPr>
                                      <m:t>(</m:t>
                                    </m:r>
                                    <m:r>
                                      <a:rPr lang="en-US" sz="3200" b="1" i="1">
                                        <a:solidFill>
                                          <a:schemeClr val="tx1"/>
                                        </a:solidFill>
                                        <a:latin typeface="Cambria Math" panose="02040503050406030204" pitchFamily="18" charset="0"/>
                                      </a:rPr>
                                      <m:t>𝑽</m:t>
                                    </m:r>
                                  </m:e>
                                  <m:sub>
                                    <m:r>
                                      <a:rPr lang="en-US" sz="3200" b="1" i="1">
                                        <a:solidFill>
                                          <a:schemeClr val="tx1"/>
                                        </a:solidFill>
                                        <a:latin typeface="Cambria Math" panose="02040503050406030204" pitchFamily="18" charset="0"/>
                                      </a:rPr>
                                      <m:t>𝒔</m:t>
                                    </m:r>
                                  </m:sub>
                                </m:sSub>
                                <m:r>
                                  <a:rPr lang="en-US" sz="3200" b="1" i="1">
                                    <a:solidFill>
                                      <a:schemeClr val="tx1"/>
                                    </a:solidFill>
                                    <a:latin typeface="Cambria Math" panose="02040503050406030204" pitchFamily="18" charset="0"/>
                                  </a:rPr>
                                  <m:t>+</m:t>
                                </m:r>
                                <m:sSub>
                                  <m:sSubPr>
                                    <m:ctrlPr>
                                      <a:rPr lang="pt-BR" sz="3200" b="1" i="1">
                                        <a:solidFill>
                                          <a:schemeClr val="tx1"/>
                                        </a:solidFill>
                                        <a:latin typeface="Cambria Math" panose="02040503050406030204" pitchFamily="18" charset="0"/>
                                      </a:rPr>
                                    </m:ctrlPr>
                                  </m:sSubPr>
                                  <m:e>
                                    <m:r>
                                      <a:rPr lang="en-US" sz="3200" b="1" i="1">
                                        <a:solidFill>
                                          <a:schemeClr val="tx1"/>
                                        </a:solidFill>
                                        <a:latin typeface="Cambria Math" panose="02040503050406030204" pitchFamily="18" charset="0"/>
                                      </a:rPr>
                                      <m:t>𝑽</m:t>
                                    </m:r>
                                  </m:e>
                                  <m:sub>
                                    <m:sSub>
                                      <m:sSubPr>
                                        <m:ctrlPr>
                                          <a:rPr lang="en-US" sz="3200" b="1" i="1">
                                            <a:solidFill>
                                              <a:schemeClr val="tx1"/>
                                            </a:solidFill>
                                            <a:latin typeface="Cambria Math" panose="02040503050406030204" pitchFamily="18" charset="0"/>
                                          </a:rPr>
                                        </m:ctrlPr>
                                      </m:sSubPr>
                                      <m:e>
                                        <m:r>
                                          <a:rPr lang="en-US" sz="3200" b="1" i="1">
                                            <a:solidFill>
                                              <a:schemeClr val="tx1"/>
                                            </a:solidFill>
                                            <a:latin typeface="Cambria Math" panose="02040503050406030204" pitchFamily="18" charset="0"/>
                                          </a:rPr>
                                          <m:t>𝒗</m:t>
                                        </m:r>
                                      </m:e>
                                      <m:sub>
                                        <m:r>
                                          <a:rPr lang="en-US" sz="3200" b="1" i="1">
                                            <a:solidFill>
                                              <a:schemeClr val="tx1"/>
                                            </a:solidFill>
                                            <a:latin typeface="Cambria Math" panose="02040503050406030204" pitchFamily="18" charset="0"/>
                                          </a:rPr>
                                          <m:t>𝟎</m:t>
                                        </m:r>
                                      </m:sub>
                                    </m:sSub>
                                  </m:sub>
                                </m:sSub>
                                <m:r>
                                  <a:rPr lang="en-US" sz="3200" b="1" i="1">
                                    <a:solidFill>
                                      <a:schemeClr val="tx1"/>
                                    </a:solidFill>
                                    <a:latin typeface="Cambria Math" panose="02040503050406030204" pitchFamily="18" charset="0"/>
                                  </a:rPr>
                                  <m:t>)</m:t>
                                </m:r>
                              </m:den>
                            </m:f>
                          </m:e>
                        </m:d>
                      </m:num>
                      <m:den>
                        <m:r>
                          <a:rPr lang="pt-BR" sz="3200" b="1" i="1">
                            <a:solidFill>
                              <a:schemeClr val="tx1"/>
                            </a:solidFill>
                            <a:latin typeface="Cambria Math" panose="02040503050406030204" pitchFamily="18" charset="0"/>
                            <a:ea typeface="Cambria Math" panose="02040503050406030204" pitchFamily="18" charset="0"/>
                          </a:rPr>
                          <m:t>∆</m:t>
                        </m:r>
                        <m:r>
                          <a:rPr lang="pt-BR" sz="3200" b="1" i="1">
                            <a:solidFill>
                              <a:schemeClr val="tx1"/>
                            </a:solidFill>
                            <a:latin typeface="Cambria Math" panose="02040503050406030204" pitchFamily="18" charset="0"/>
                            <a:ea typeface="Cambria Math" panose="02040503050406030204" pitchFamily="18" charset="0"/>
                          </a:rPr>
                          <m:t>𝝈</m:t>
                        </m:r>
                      </m:den>
                    </m:f>
                  </m:oMath>
                </a14:m>
                <a:r>
                  <a:rPr lang="en-US" sz="3200" b="1" dirty="0" smtClean="0">
                    <a:solidFill>
                      <a:schemeClr val="tx1"/>
                    </a:solidFill>
                  </a:rPr>
                  <a:t> = </a:t>
                </a:r>
                <a14:m>
                  <m:oMath xmlns:m="http://schemas.openxmlformats.org/officeDocument/2006/math">
                    <m:f>
                      <m:fPr>
                        <m:ctrlPr>
                          <a:rPr lang="pt-BR" sz="3200" b="1" i="1">
                            <a:solidFill>
                              <a:schemeClr val="tx1"/>
                            </a:solidFill>
                            <a:latin typeface="Cambria Math" panose="02040503050406030204" pitchFamily="18" charset="0"/>
                          </a:rPr>
                        </m:ctrlPr>
                      </m:fPr>
                      <m:num>
                        <m:r>
                          <a:rPr lang="pt-BR" sz="3200" b="1" i="1">
                            <a:solidFill>
                              <a:schemeClr val="tx1"/>
                            </a:solidFill>
                            <a:latin typeface="Cambria Math" panose="02040503050406030204" pitchFamily="18" charset="0"/>
                            <a:ea typeface="Cambria Math" panose="02040503050406030204" pitchFamily="18" charset="0"/>
                          </a:rPr>
                          <m:t>∆</m:t>
                        </m:r>
                        <m:r>
                          <a:rPr lang="en-US" sz="3200" b="1" i="1">
                            <a:solidFill>
                              <a:schemeClr val="tx1"/>
                            </a:solidFill>
                            <a:latin typeface="Cambria Math" panose="02040503050406030204" pitchFamily="18" charset="0"/>
                            <a:ea typeface="Cambria Math" panose="02040503050406030204" pitchFamily="18" charset="0"/>
                          </a:rPr>
                          <m:t>𝒆</m:t>
                        </m:r>
                      </m:num>
                      <m:den>
                        <m:r>
                          <a:rPr lang="pt-BR" sz="3200" b="1" i="1">
                            <a:solidFill>
                              <a:schemeClr val="tx1"/>
                            </a:solidFill>
                            <a:latin typeface="Cambria Math" panose="02040503050406030204" pitchFamily="18" charset="0"/>
                            <a:ea typeface="Cambria Math" panose="02040503050406030204" pitchFamily="18" charset="0"/>
                          </a:rPr>
                          <m:t>∆</m:t>
                        </m:r>
                        <m:r>
                          <a:rPr lang="pt-BR" sz="3200" b="1" i="1">
                            <a:solidFill>
                              <a:schemeClr val="tx1"/>
                            </a:solidFill>
                            <a:latin typeface="Cambria Math" panose="02040503050406030204" pitchFamily="18" charset="0"/>
                            <a:ea typeface="Cambria Math" panose="02040503050406030204" pitchFamily="18" charset="0"/>
                          </a:rPr>
                          <m:t>𝝈</m:t>
                        </m:r>
                        <m:r>
                          <a:rPr lang="en-US" sz="3200" b="1" i="1">
                            <a:solidFill>
                              <a:schemeClr val="tx1"/>
                            </a:solidFill>
                            <a:latin typeface="Cambria Math" panose="02040503050406030204" pitchFamily="18" charset="0"/>
                            <a:ea typeface="Cambria Math" panose="02040503050406030204" pitchFamily="18" charset="0"/>
                          </a:rPr>
                          <m:t>(</m:t>
                        </m:r>
                        <m:r>
                          <a:rPr lang="en-US" sz="3200" b="1" i="1">
                            <a:solidFill>
                              <a:schemeClr val="tx1"/>
                            </a:solidFill>
                            <a:latin typeface="Cambria Math" panose="02040503050406030204" pitchFamily="18" charset="0"/>
                            <a:ea typeface="Cambria Math" panose="02040503050406030204" pitchFamily="18" charset="0"/>
                          </a:rPr>
                          <m:t>𝟏</m:t>
                        </m:r>
                        <m:r>
                          <a:rPr lang="en-US" sz="3200" b="1" i="1">
                            <a:solidFill>
                              <a:schemeClr val="tx1"/>
                            </a:solidFill>
                            <a:latin typeface="Cambria Math" panose="02040503050406030204" pitchFamily="18" charset="0"/>
                            <a:ea typeface="Cambria Math" panose="02040503050406030204" pitchFamily="18" charset="0"/>
                          </a:rPr>
                          <m:t>+</m:t>
                        </m:r>
                        <m:sSub>
                          <m:sSubPr>
                            <m:ctrlPr>
                              <a:rPr lang="pt-BR" sz="3200" b="1" i="1">
                                <a:solidFill>
                                  <a:schemeClr val="tx1"/>
                                </a:solidFill>
                                <a:latin typeface="Cambria Math" panose="02040503050406030204" pitchFamily="18" charset="0"/>
                              </a:rPr>
                            </m:ctrlPr>
                          </m:sSubPr>
                          <m:e>
                            <m:r>
                              <a:rPr lang="en-US" sz="3200" b="1" i="1">
                                <a:solidFill>
                                  <a:schemeClr val="tx1"/>
                                </a:solidFill>
                                <a:latin typeface="Cambria Math" panose="02040503050406030204" pitchFamily="18" charset="0"/>
                              </a:rPr>
                              <m:t>𝒆</m:t>
                            </m:r>
                          </m:e>
                          <m:sub>
                            <m:r>
                              <a:rPr lang="en-US" sz="3200" b="1" i="1">
                                <a:solidFill>
                                  <a:schemeClr val="tx1"/>
                                </a:solidFill>
                                <a:latin typeface="Cambria Math" panose="02040503050406030204" pitchFamily="18" charset="0"/>
                              </a:rPr>
                              <m:t>𝟎</m:t>
                            </m:r>
                          </m:sub>
                        </m:sSub>
                        <m:r>
                          <a:rPr lang="en-US" sz="3200" b="1" i="1">
                            <a:solidFill>
                              <a:schemeClr val="tx1"/>
                            </a:solidFill>
                            <a:latin typeface="Cambria Math" panose="02040503050406030204" pitchFamily="18" charset="0"/>
                          </a:rPr>
                          <m:t>)</m:t>
                        </m:r>
                      </m:den>
                    </m:f>
                    <m:r>
                      <a:rPr lang="en-US" sz="3200" b="1" i="0" smtClean="0">
                        <a:solidFill>
                          <a:schemeClr val="tx1"/>
                        </a:solidFill>
                        <a:latin typeface="Cambria Math" panose="02040503050406030204" pitchFamily="18" charset="0"/>
                      </a:rPr>
                      <m:t>…..(∗)</m:t>
                    </m:r>
                  </m:oMath>
                </a14:m>
                <a:endParaRPr lang="en-US" sz="3200" b="1" dirty="0">
                  <a:solidFill>
                    <a:schemeClr val="tx1"/>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88050" y="739788"/>
                <a:ext cx="8755949" cy="1034386"/>
              </a:xfrm>
              <a:prstGeom prst="rect">
                <a:avLst/>
              </a:prstGeom>
              <a:blipFill rotWithShape="0">
                <a:blip r:embed="rId4"/>
                <a:stretch>
                  <a:fillRect b="-8824"/>
                </a:stretch>
              </a:blipFill>
            </p:spPr>
            <p:txBody>
              <a:bodyPr/>
              <a:lstStyle/>
              <a:p>
                <a:r>
                  <a:rPr lang="en-US">
                    <a:noFill/>
                  </a:rPr>
                  <a:t> </a:t>
                </a:r>
              </a:p>
            </p:txBody>
          </p:sp>
        </mc:Fallback>
      </mc:AlternateContent>
    </p:spTree>
    <p:extLst>
      <p:ext uri="{BB962C8B-B14F-4D97-AF65-F5344CB8AC3E}">
        <p14:creationId xmlns:p14="http://schemas.microsoft.com/office/powerpoint/2010/main" val="31036432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txBox="1">
            <a:spLocks/>
          </p:cNvSpPr>
          <p:nvPr/>
        </p:nvSpPr>
        <p:spPr bwMode="auto">
          <a:xfrm>
            <a:off x="685800" y="2209800"/>
            <a:ext cx="8458200" cy="4267200"/>
          </a:xfrm>
          <a:prstGeom prst="rect">
            <a:avLst/>
          </a:prstGeom>
          <a:noFill/>
          <a:ln w="9525">
            <a:noFill/>
            <a:miter lim="800000"/>
            <a:headEnd/>
            <a:tailEnd/>
          </a:ln>
        </p:spPr>
        <p:txBody>
          <a:bodyPr/>
          <a:lstStyle/>
          <a:p>
            <a:pPr algn="just" rtl="0"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rtl="0"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rtl="0"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rtl="0"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rtl="0" fontAlgn="auto">
              <a:spcAft>
                <a:spcPts val="0"/>
              </a:spcAft>
              <a:defRPr/>
            </a:pPr>
            <a:endParaRPr lang="it-IT" altLang="ar-SA" sz="2400" b="1" dirty="0">
              <a:solidFill>
                <a:srgbClr val="008000"/>
              </a:solidFill>
              <a:effectLst>
                <a:outerShdw blurRad="38100" dist="38100" dir="2700000" algn="tl">
                  <a:srgbClr val="000000">
                    <a:alpha val="43137"/>
                  </a:srgbClr>
                </a:outerShdw>
              </a:effectLst>
              <a:latin typeface="Arial" pitchFamily="34" charset="0"/>
              <a:cs typeface="Arial" pitchFamily="34" charset="0"/>
            </a:endParaRPr>
          </a:p>
          <a:p>
            <a:pPr algn="just" rtl="0" fontAlgn="auto">
              <a:spcAft>
                <a:spcPts val="0"/>
              </a:spcAft>
              <a:defRPr/>
            </a:pPr>
            <a:endParaRPr lang="en-US" altLang="ar-SA" sz="2400" b="1" dirty="0">
              <a:solidFill>
                <a:schemeClr val="accent2"/>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Subtitle 2"/>
          <p:cNvSpPr>
            <a:spLocks noGrp="1"/>
          </p:cNvSpPr>
          <p:nvPr>
            <p:ph type="subTitle" idx="1"/>
          </p:nvPr>
        </p:nvSpPr>
        <p:spPr>
          <a:xfrm>
            <a:off x="-129523" y="726231"/>
            <a:ext cx="5899701" cy="605311"/>
          </a:xfrm>
        </p:spPr>
        <p:txBody>
          <a:bodyPr rtlCol="0">
            <a:noAutofit/>
          </a:bodyPr>
          <a:lstStyle/>
          <a:p>
            <a:pPr marL="176213" indent="6350">
              <a:lnSpc>
                <a:spcPct val="150000"/>
              </a:lnSpc>
              <a:spcBef>
                <a:spcPts val="0"/>
              </a:spcBef>
              <a:defRPr/>
            </a:pPr>
            <a:r>
              <a:rPr lang="en-US" sz="2400" b="1" u="sng" dirty="0" smtClean="0">
                <a:solidFill>
                  <a:srgbClr val="C00000"/>
                </a:solidFill>
              </a:rPr>
              <a:t>a) Normally Consolidated Clay</a:t>
            </a:r>
            <a:r>
              <a:rPr lang="en-US" sz="2800" b="1" dirty="0">
                <a:latin typeface="Arial Narrow" panose="020B0606020202030204" pitchFamily="34" charset="0"/>
              </a:rPr>
              <a:t> </a:t>
            </a:r>
            <a:r>
              <a:rPr lang="en-US" sz="2400" b="1" dirty="0">
                <a:solidFill>
                  <a:srgbClr val="0000FF"/>
                </a:solidFill>
                <a:latin typeface="Arial Narrow" panose="020B0606020202030204" pitchFamily="34" charset="0"/>
              </a:rPr>
              <a:t>(</a:t>
            </a:r>
            <a:r>
              <a:rPr lang="en-US" sz="2400" b="1" i="1" dirty="0">
                <a:solidFill>
                  <a:srgbClr val="0000FF"/>
                </a:solidFill>
                <a:latin typeface="Symbol" panose="05050102010706020507" pitchFamily="18" charset="2"/>
              </a:rPr>
              <a:t>s </a:t>
            </a:r>
            <a:r>
              <a:rPr lang="en-US" sz="2400" b="1" i="1" dirty="0">
                <a:solidFill>
                  <a:srgbClr val="0000FF"/>
                </a:solidFill>
              </a:rPr>
              <a:t>’</a:t>
            </a:r>
            <a:r>
              <a:rPr lang="en-US" sz="2400" b="1" baseline="-25000" dirty="0">
                <a:solidFill>
                  <a:srgbClr val="0000FF"/>
                </a:solidFill>
              </a:rPr>
              <a:t> 0 </a:t>
            </a:r>
            <a:r>
              <a:rPr lang="en-US" sz="2400" b="1" dirty="0" smtClean="0">
                <a:solidFill>
                  <a:srgbClr val="0000FF"/>
                </a:solidFill>
                <a:latin typeface="Calibri" panose="020F0502020204030204" pitchFamily="34" charset="0"/>
              </a:rPr>
              <a:t>= </a:t>
            </a:r>
            <a:r>
              <a:rPr lang="en-US" sz="2400" b="1" i="1" dirty="0" smtClean="0">
                <a:solidFill>
                  <a:srgbClr val="0000FF"/>
                </a:solidFill>
                <a:latin typeface="Symbol" panose="05050102010706020507" pitchFamily="18" charset="2"/>
              </a:rPr>
              <a:t>s </a:t>
            </a:r>
            <a:r>
              <a:rPr lang="en-US" sz="2400" b="1" baseline="-25000" dirty="0">
                <a:solidFill>
                  <a:srgbClr val="0000FF"/>
                </a:solidFill>
              </a:rPr>
              <a:t>c</a:t>
            </a:r>
            <a:r>
              <a:rPr lang="en-US" sz="2400" b="1" i="1" dirty="0">
                <a:solidFill>
                  <a:srgbClr val="0000FF"/>
                </a:solidFill>
              </a:rPr>
              <a:t>’</a:t>
            </a:r>
            <a:r>
              <a:rPr lang="en-US" sz="2400" b="1" dirty="0">
                <a:solidFill>
                  <a:srgbClr val="0000FF"/>
                </a:solidFill>
              </a:rPr>
              <a:t> )</a:t>
            </a:r>
            <a:endParaRPr lang="en-US" sz="2800" b="1" u="sng" dirty="0" smtClean="0">
              <a:solidFill>
                <a:srgbClr val="0000FF"/>
              </a:solidFill>
            </a:endParaRPr>
          </a:p>
          <a:p>
            <a:pPr marL="176213" indent="6350" algn="l">
              <a:lnSpc>
                <a:spcPct val="150000"/>
              </a:lnSpc>
              <a:spcBef>
                <a:spcPts val="0"/>
              </a:spcBef>
              <a:buFont typeface="Arial" pitchFamily="34" charset="0"/>
              <a:buNone/>
              <a:defRPr/>
            </a:pPr>
            <a:endParaRPr lang="en-US" sz="2000" u="sng" dirty="0" smtClean="0">
              <a:solidFill>
                <a:srgbClr val="00B050"/>
              </a:solidFill>
              <a:effectLst>
                <a:outerShdw blurRad="38100" dist="38100" dir="2700000" algn="tl">
                  <a:srgbClr val="000000">
                    <a:alpha val="43137"/>
                  </a:srgbClr>
                </a:outerShdw>
              </a:effectLst>
              <a:latin typeface="Arial Black" pitchFamily="34" charset="0"/>
            </a:endParaRPr>
          </a:p>
          <a:p>
            <a:pPr marL="176213" indent="6350" algn="l">
              <a:lnSpc>
                <a:spcPct val="150000"/>
              </a:lnSpc>
              <a:spcBef>
                <a:spcPts val="0"/>
              </a:spcBef>
              <a:buFont typeface="Arial" pitchFamily="34" charset="0"/>
              <a:buNone/>
              <a:defRPr/>
            </a:pPr>
            <a:endParaRPr lang="en-US" sz="2000" u="sng" dirty="0" smtClean="0">
              <a:solidFill>
                <a:srgbClr val="00B050"/>
              </a:solidFill>
              <a:effectLst>
                <a:outerShdw blurRad="38100" dist="38100" dir="2700000" algn="tl">
                  <a:srgbClr val="000000">
                    <a:alpha val="43137"/>
                  </a:srgbClr>
                </a:outerShdw>
              </a:effectLst>
              <a:latin typeface="Arial Black" pitchFamily="34" charset="0"/>
            </a:endParaRPr>
          </a:p>
          <a:p>
            <a:pPr marL="176213" indent="6350" algn="l">
              <a:lnSpc>
                <a:spcPct val="150000"/>
              </a:lnSpc>
              <a:spcBef>
                <a:spcPts val="0"/>
              </a:spcBef>
              <a:buFont typeface="Arial" pitchFamily="34" charset="0"/>
              <a:buNone/>
              <a:defRPr/>
            </a:pPr>
            <a:endParaRPr lang="en-US" sz="2000" u="sng" dirty="0" smtClean="0">
              <a:solidFill>
                <a:srgbClr val="00B050"/>
              </a:solidFill>
              <a:effectLst>
                <a:outerShdw blurRad="38100" dist="38100" dir="2700000" algn="tl">
                  <a:srgbClr val="000000">
                    <a:alpha val="43137"/>
                  </a:srgbClr>
                </a:outerShdw>
              </a:effectLst>
              <a:latin typeface="Arial Black" pitchFamily="34" charset="0"/>
            </a:endParaRPr>
          </a:p>
          <a:p>
            <a:pPr marL="176213" indent="6350" algn="l">
              <a:lnSpc>
                <a:spcPct val="150000"/>
              </a:lnSpc>
              <a:spcBef>
                <a:spcPts val="0"/>
              </a:spcBef>
              <a:buFont typeface="Arial" pitchFamily="34" charset="0"/>
              <a:buNone/>
              <a:defRPr/>
            </a:pPr>
            <a:endParaRPr lang="en-US" sz="2000" u="sng" dirty="0" smtClean="0">
              <a:solidFill>
                <a:srgbClr val="00B050"/>
              </a:solidFill>
              <a:effectLst>
                <a:outerShdw blurRad="38100" dist="38100" dir="2700000" algn="tl">
                  <a:srgbClr val="000000">
                    <a:alpha val="43137"/>
                  </a:srgbClr>
                </a:outerShdw>
              </a:effectLst>
              <a:latin typeface="Arial Black" pitchFamily="34" charset="0"/>
            </a:endParaRPr>
          </a:p>
          <a:p>
            <a:pPr marL="176213" indent="6350" algn="l">
              <a:lnSpc>
                <a:spcPct val="150000"/>
              </a:lnSpc>
              <a:spcBef>
                <a:spcPts val="0"/>
              </a:spcBef>
              <a:buFont typeface="Arial" pitchFamily="34" charset="0"/>
              <a:buNone/>
              <a:defRPr/>
            </a:pPr>
            <a:endParaRPr lang="en-US" sz="2000" u="sng" dirty="0" smtClean="0">
              <a:solidFill>
                <a:srgbClr val="00B050"/>
              </a:solidFill>
              <a:effectLst>
                <a:outerShdw blurRad="38100" dist="38100" dir="2700000" algn="tl">
                  <a:srgbClr val="000000">
                    <a:alpha val="43137"/>
                  </a:srgbClr>
                </a:outerShdw>
              </a:effectLst>
              <a:latin typeface="Arial Black" pitchFamily="34" charset="0"/>
            </a:endParaRPr>
          </a:p>
          <a:p>
            <a:pPr marL="176213" indent="6350" algn="l">
              <a:lnSpc>
                <a:spcPct val="150000"/>
              </a:lnSpc>
              <a:spcBef>
                <a:spcPts val="0"/>
              </a:spcBef>
              <a:buFont typeface="Arial" pitchFamily="34" charset="0"/>
              <a:buNone/>
              <a:defRPr/>
            </a:pPr>
            <a:endParaRPr lang="en-US" sz="2000" u="sng" dirty="0" smtClean="0">
              <a:solidFill>
                <a:schemeClr val="tx1"/>
              </a:solidFill>
              <a:effectLst>
                <a:outerShdw blurRad="38100" dist="38100" dir="2700000" algn="tl">
                  <a:srgbClr val="000000">
                    <a:alpha val="43137"/>
                  </a:srgbClr>
                </a:outerShdw>
              </a:effectLst>
              <a:latin typeface="Arial Black" pitchFamily="34" charset="0"/>
            </a:endParaRPr>
          </a:p>
        </p:txBody>
      </p:sp>
      <p:graphicFrame>
        <p:nvGraphicFramePr>
          <p:cNvPr id="6147" name="Object 7"/>
          <p:cNvGraphicFramePr>
            <a:graphicFrameLocks noChangeAspect="1"/>
          </p:cNvGraphicFramePr>
          <p:nvPr>
            <p:extLst>
              <p:ext uri="{D42A27DB-BD31-4B8C-83A1-F6EECF244321}">
                <p14:modId xmlns:p14="http://schemas.microsoft.com/office/powerpoint/2010/main" val="1485646334"/>
              </p:ext>
            </p:extLst>
          </p:nvPr>
        </p:nvGraphicFramePr>
        <p:xfrm>
          <a:off x="399671" y="1751718"/>
          <a:ext cx="1763493" cy="938868"/>
        </p:xfrm>
        <a:graphic>
          <a:graphicData uri="http://schemas.openxmlformats.org/presentationml/2006/ole">
            <mc:AlternateContent xmlns:mc="http://schemas.openxmlformats.org/markup-compatibility/2006">
              <mc:Choice xmlns:v="urn:schemas-microsoft-com:vml" Requires="v">
                <p:oleObj spid="_x0000_s78535" name="Equation" r:id="rId4" imgW="977760" imgH="520560" progId="Equation.3">
                  <p:embed/>
                </p:oleObj>
              </mc:Choice>
              <mc:Fallback>
                <p:oleObj name="Equation" r:id="rId4" imgW="977760" imgH="5205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671" y="1751718"/>
                        <a:ext cx="1763493" cy="938868"/>
                      </a:xfrm>
                      <a:prstGeom prst="rect">
                        <a:avLst/>
                      </a:prstGeom>
                      <a:noFill/>
                      <a:ln>
                        <a:noFill/>
                      </a:ln>
                      <a:effectLst/>
                      <a:extLst/>
                    </p:spPr>
                  </p:pic>
                </p:oleObj>
              </mc:Fallback>
            </mc:AlternateContent>
          </a:graphicData>
        </a:graphic>
      </p:graphicFrame>
      <p:graphicFrame>
        <p:nvGraphicFramePr>
          <p:cNvPr id="6153" name="Object 16"/>
          <p:cNvGraphicFramePr>
            <a:graphicFrameLocks noChangeAspect="1"/>
          </p:cNvGraphicFramePr>
          <p:nvPr>
            <p:extLst>
              <p:ext uri="{D42A27DB-BD31-4B8C-83A1-F6EECF244321}">
                <p14:modId xmlns:p14="http://schemas.microsoft.com/office/powerpoint/2010/main" val="1356632829"/>
              </p:ext>
            </p:extLst>
          </p:nvPr>
        </p:nvGraphicFramePr>
        <p:xfrm>
          <a:off x="399671" y="2853289"/>
          <a:ext cx="2585200" cy="1110623"/>
        </p:xfrm>
        <a:graphic>
          <a:graphicData uri="http://schemas.openxmlformats.org/presentationml/2006/ole">
            <mc:AlternateContent xmlns:mc="http://schemas.openxmlformats.org/markup-compatibility/2006">
              <mc:Choice xmlns:v="urn:schemas-microsoft-com:vml" Requires="v">
                <p:oleObj spid="_x0000_s78536" name="Equation" r:id="rId6" imgW="1536480" imgH="660240" progId="Equation.3">
                  <p:embed/>
                </p:oleObj>
              </mc:Choice>
              <mc:Fallback>
                <p:oleObj name="Equation" r:id="rId6" imgW="1536480" imgH="6602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671" y="2853289"/>
                        <a:ext cx="2585200" cy="1110623"/>
                      </a:xfrm>
                      <a:prstGeom prst="rect">
                        <a:avLst/>
                      </a:prstGeom>
                      <a:noFill/>
                      <a:ln>
                        <a:noFill/>
                      </a:ln>
                      <a:effectLst/>
                      <a:extLst/>
                    </p:spPr>
                  </p:pic>
                </p:oleObj>
              </mc:Fallback>
            </mc:AlternateContent>
          </a:graphicData>
        </a:graphic>
      </p:graphicFrame>
      <p:grpSp>
        <p:nvGrpSpPr>
          <p:cNvPr id="27" name="Group 26"/>
          <p:cNvGrpSpPr/>
          <p:nvPr/>
        </p:nvGrpSpPr>
        <p:grpSpPr>
          <a:xfrm>
            <a:off x="4261606" y="1805943"/>
            <a:ext cx="4450852" cy="4215044"/>
            <a:chOff x="5732700" y="2584305"/>
            <a:chExt cx="2650888" cy="2906478"/>
          </a:xfrm>
        </p:grpSpPr>
        <p:cxnSp>
          <p:nvCxnSpPr>
            <p:cNvPr id="19" name="Straight Arrow Connector 18"/>
            <p:cNvCxnSpPr/>
            <p:nvPr/>
          </p:nvCxnSpPr>
          <p:spPr>
            <a:xfrm rot="5400000" flipH="1" flipV="1">
              <a:off x="4764088" y="3848100"/>
              <a:ext cx="2513012"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flipV="1">
              <a:off x="6019800" y="5105400"/>
              <a:ext cx="236378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a:off x="6400800" y="2819400"/>
              <a:ext cx="914400" cy="457200"/>
            </a:xfrm>
            <a:prstGeom prst="line">
              <a:avLst/>
            </a:prstGeom>
          </p:spPr>
          <p:style>
            <a:lnRef idx="3">
              <a:schemeClr val="accent6"/>
            </a:lnRef>
            <a:fillRef idx="0">
              <a:schemeClr val="accent6"/>
            </a:fillRef>
            <a:effectRef idx="2">
              <a:schemeClr val="accent6"/>
            </a:effectRef>
            <a:fontRef idx="minor">
              <a:schemeClr val="tx1"/>
            </a:fontRef>
          </p:style>
        </p:cxnSp>
        <p:cxnSp>
          <p:nvCxnSpPr>
            <p:cNvPr id="26" name="Straight Connector 25"/>
            <p:cNvCxnSpPr/>
            <p:nvPr/>
          </p:nvCxnSpPr>
          <p:spPr>
            <a:xfrm rot="16200000" flipH="1">
              <a:off x="7048500" y="3543300"/>
              <a:ext cx="1143000" cy="609600"/>
            </a:xfrm>
            <a:prstGeom prst="line">
              <a:avLst/>
            </a:prstGeom>
          </p:spPr>
          <p:style>
            <a:lnRef idx="3">
              <a:schemeClr val="accent6"/>
            </a:lnRef>
            <a:fillRef idx="0">
              <a:schemeClr val="accent6"/>
            </a:fillRef>
            <a:effectRef idx="2">
              <a:schemeClr val="accent6"/>
            </a:effectRef>
            <a:fontRef idx="minor">
              <a:schemeClr val="tx1"/>
            </a:fontRef>
          </p:style>
        </p:cxnSp>
        <p:graphicFrame>
          <p:nvGraphicFramePr>
            <p:cNvPr id="6148" name="Object 10"/>
            <p:cNvGraphicFramePr>
              <a:graphicFrameLocks noChangeAspect="1"/>
            </p:cNvGraphicFramePr>
            <p:nvPr/>
          </p:nvGraphicFramePr>
          <p:xfrm>
            <a:off x="7010274" y="2584305"/>
            <a:ext cx="609240" cy="276684"/>
          </p:xfrm>
          <a:graphic>
            <a:graphicData uri="http://schemas.openxmlformats.org/presentationml/2006/ole">
              <mc:AlternateContent xmlns:mc="http://schemas.openxmlformats.org/markup-compatibility/2006">
                <mc:Choice xmlns:v="urn:schemas-microsoft-com:vml" Requires="v">
                  <p:oleObj spid="_x0000_s78537" name="Equation" r:id="rId8" imgW="533160" imgH="241200" progId="Equation.3">
                    <p:embed/>
                  </p:oleObj>
                </mc:Choice>
                <mc:Fallback>
                  <p:oleObj name="Equation" r:id="rId8" imgW="533160" imgH="241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0274" y="2584305"/>
                          <a:ext cx="609240" cy="276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6" name="Straight Arrow Connector 35"/>
            <p:cNvCxnSpPr/>
            <p:nvPr/>
          </p:nvCxnSpPr>
          <p:spPr>
            <a:xfrm rot="5400000">
              <a:off x="7124701" y="3009900"/>
              <a:ext cx="3810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7582694" y="3923506"/>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6149" name="Object 11"/>
            <p:cNvGraphicFramePr>
              <a:graphicFrameLocks noChangeAspect="1"/>
            </p:cNvGraphicFramePr>
            <p:nvPr/>
          </p:nvGraphicFramePr>
          <p:xfrm>
            <a:off x="7467600" y="3352800"/>
            <a:ext cx="666750" cy="261938"/>
          </p:xfrm>
          <a:graphic>
            <a:graphicData uri="http://schemas.openxmlformats.org/presentationml/2006/ole">
              <mc:AlternateContent xmlns:mc="http://schemas.openxmlformats.org/markup-compatibility/2006">
                <mc:Choice xmlns:v="urn:schemas-microsoft-com:vml" Requires="v">
                  <p:oleObj spid="_x0000_s78538" name="Equation" r:id="rId10" imgW="583920" imgH="228600" progId="Equation.3">
                    <p:embed/>
                  </p:oleObj>
                </mc:Choice>
                <mc:Fallback>
                  <p:oleObj name="Equation" r:id="rId10" imgW="58392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67600" y="3352800"/>
                          <a:ext cx="66675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41" name="Straight Connector 40"/>
            <p:cNvCxnSpPr/>
            <p:nvPr/>
          </p:nvCxnSpPr>
          <p:spPr>
            <a:xfrm rot="10800000">
              <a:off x="6934200" y="4114800"/>
              <a:ext cx="838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a:off x="6781800" y="3276600"/>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6592094" y="3694906"/>
              <a:ext cx="8382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6150" name="Object 12"/>
            <p:cNvGraphicFramePr>
              <a:graphicFrameLocks noChangeAspect="1"/>
            </p:cNvGraphicFramePr>
            <p:nvPr/>
          </p:nvGraphicFramePr>
          <p:xfrm>
            <a:off x="6781800" y="3581400"/>
            <a:ext cx="231775" cy="203200"/>
          </p:xfrm>
          <a:graphic>
            <a:graphicData uri="http://schemas.openxmlformats.org/presentationml/2006/ole">
              <mc:AlternateContent xmlns:mc="http://schemas.openxmlformats.org/markup-compatibility/2006">
                <mc:Choice xmlns:v="urn:schemas-microsoft-com:vml" Requires="v">
                  <p:oleObj spid="_x0000_s78539" name="Equation" r:id="rId12" imgW="203040" imgH="177480" progId="Equation.3">
                    <p:embed/>
                  </p:oleObj>
                </mc:Choice>
                <mc:Fallback>
                  <p:oleObj name="Equation" r:id="rId12" imgW="203040" imgH="1774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81800" y="3581400"/>
                          <a:ext cx="231775"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1" name="Object 13"/>
            <p:cNvGraphicFramePr>
              <a:graphicFrameLocks noChangeAspect="1"/>
            </p:cNvGraphicFramePr>
            <p:nvPr>
              <p:extLst>
                <p:ext uri="{D42A27DB-BD31-4B8C-83A1-F6EECF244321}">
                  <p14:modId xmlns:p14="http://schemas.microsoft.com/office/powerpoint/2010/main" val="1626082787"/>
                </p:ext>
              </p:extLst>
            </p:nvPr>
          </p:nvGraphicFramePr>
          <p:xfrm>
            <a:off x="6934200" y="5127245"/>
            <a:ext cx="609600" cy="363538"/>
          </p:xfrm>
          <a:graphic>
            <a:graphicData uri="http://schemas.openxmlformats.org/presentationml/2006/ole">
              <mc:AlternateContent xmlns:mc="http://schemas.openxmlformats.org/markup-compatibility/2006">
                <mc:Choice xmlns:v="urn:schemas-microsoft-com:vml" Requires="v">
                  <p:oleObj spid="_x0000_s78540" name="Equation" r:id="rId14" imgW="406080" imgH="241200" progId="Equation.3">
                    <p:embed/>
                  </p:oleObj>
                </mc:Choice>
                <mc:Fallback>
                  <p:oleObj name="Equation" r:id="rId14" imgW="406080" imgH="2412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4200" y="5127245"/>
                          <a:ext cx="609600"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2" name="Object 14"/>
            <p:cNvGraphicFramePr>
              <a:graphicFrameLocks noChangeAspect="1"/>
            </p:cNvGraphicFramePr>
            <p:nvPr>
              <p:extLst>
                <p:ext uri="{D42A27DB-BD31-4B8C-83A1-F6EECF244321}">
                  <p14:modId xmlns:p14="http://schemas.microsoft.com/office/powerpoint/2010/main" val="1348573286"/>
                </p:ext>
              </p:extLst>
            </p:nvPr>
          </p:nvGraphicFramePr>
          <p:xfrm>
            <a:off x="5732700" y="3407257"/>
            <a:ext cx="254000" cy="309563"/>
          </p:xfrm>
          <a:graphic>
            <a:graphicData uri="http://schemas.openxmlformats.org/presentationml/2006/ole">
              <mc:AlternateContent xmlns:mc="http://schemas.openxmlformats.org/markup-compatibility/2006">
                <mc:Choice xmlns:v="urn:schemas-microsoft-com:vml" Requires="v">
                  <p:oleObj spid="_x0000_s78541" name="Equation" r:id="rId16" imgW="114120" imgH="139680" progId="Equation.3">
                    <p:embed/>
                  </p:oleObj>
                </mc:Choice>
                <mc:Fallback>
                  <p:oleObj name="Equation" r:id="rId16" imgW="114120" imgH="13968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32700" y="3407257"/>
                          <a:ext cx="254000" cy="3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4" name="Object 10"/>
            <p:cNvGraphicFramePr>
              <a:graphicFrameLocks noChangeAspect="1"/>
            </p:cNvGraphicFramePr>
            <p:nvPr>
              <p:extLst>
                <p:ext uri="{D42A27DB-BD31-4B8C-83A1-F6EECF244321}">
                  <p14:modId xmlns:p14="http://schemas.microsoft.com/office/powerpoint/2010/main" val="2237757770"/>
                </p:ext>
              </p:extLst>
            </p:nvPr>
          </p:nvGraphicFramePr>
          <p:xfrm>
            <a:off x="7351680" y="3711956"/>
            <a:ext cx="265113" cy="217488"/>
          </p:xfrm>
          <a:graphic>
            <a:graphicData uri="http://schemas.openxmlformats.org/presentationml/2006/ole">
              <mc:AlternateContent xmlns:mc="http://schemas.openxmlformats.org/markup-compatibility/2006">
                <mc:Choice xmlns:v="urn:schemas-microsoft-com:vml" Requires="v">
                  <p:oleObj spid="_x0000_s78542" name="Equation" r:id="rId18" imgW="215640" imgH="177480" progId="Equation.3">
                    <p:embed/>
                  </p:oleObj>
                </mc:Choice>
                <mc:Fallback>
                  <p:oleObj name="Equation" r:id="rId18" imgW="215640" imgH="17748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51680" y="3711956"/>
                          <a:ext cx="265113"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8" name="Subtitle 2"/>
          <p:cNvSpPr txBox="1">
            <a:spLocks/>
          </p:cNvSpPr>
          <p:nvPr/>
        </p:nvSpPr>
        <p:spPr>
          <a:xfrm>
            <a:off x="205947" y="179283"/>
            <a:ext cx="5817101" cy="461665"/>
          </a:xfrm>
          <a:prstGeom prst="rect">
            <a:avLst/>
          </a:prstGeom>
        </p:spPr>
        <p:txBody>
          <a:bodyPr wrap="square">
            <a:spAutoFit/>
          </a:bodyPr>
          <a:lstStyle>
            <a:defPPr>
              <a:defRPr lang="en-US"/>
            </a:defPPr>
            <a:lvl1pPr lvl="0">
              <a:defRPr sz="2400" b="1">
                <a:solidFill>
                  <a:srgbClr val="1C31FC"/>
                </a:solidFill>
              </a:defRPr>
            </a:lvl1pPr>
          </a:lstStyle>
          <a:p>
            <a:r>
              <a:rPr lang="en-US" dirty="0" smtClean="0"/>
              <a:t>III) Using Compression </a:t>
            </a:r>
            <a:r>
              <a:rPr lang="en-US" dirty="0"/>
              <a:t>and Swelling </a:t>
            </a:r>
            <a:r>
              <a:rPr lang="en-US" dirty="0" smtClean="0"/>
              <a:t>Indices</a:t>
            </a:r>
            <a:endParaRPr lang="en-US" dirty="0"/>
          </a:p>
        </p:txBody>
      </p:sp>
      <p:pic>
        <p:nvPicPr>
          <p:cNvPr id="24" name="Picture 23"/>
          <p:cNvPicPr>
            <a:picLocks noChangeAspect="1"/>
          </p:cNvPicPr>
          <p:nvPr/>
        </p:nvPicPr>
        <p:blipFill>
          <a:blip r:embed="rId20"/>
          <a:stretch>
            <a:fillRect/>
          </a:stretch>
        </p:blipFill>
        <p:spPr>
          <a:xfrm>
            <a:off x="345965" y="4215980"/>
            <a:ext cx="4005722" cy="1068299"/>
          </a:xfrm>
          <a:prstGeom prst="rect">
            <a:avLst/>
          </a:prstGeom>
          <a:ln>
            <a:solidFill>
              <a:srgbClr val="FF0000"/>
            </a:solidFill>
          </a:ln>
        </p:spPr>
      </p:pic>
    </p:spTree>
    <p:extLst>
      <p:ext uri="{BB962C8B-B14F-4D97-AF65-F5344CB8AC3E}">
        <p14:creationId xmlns:p14="http://schemas.microsoft.com/office/powerpoint/2010/main" val="344848541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6117019" y="195189"/>
            <a:ext cx="2822012" cy="3352042"/>
            <a:chOff x="6252716" y="2942170"/>
            <a:chExt cx="2648248" cy="3259138"/>
          </a:xfrm>
        </p:grpSpPr>
        <p:graphicFrame>
          <p:nvGraphicFramePr>
            <p:cNvPr id="7171" name="Object 10"/>
            <p:cNvGraphicFramePr>
              <a:graphicFrameLocks noChangeAspect="1"/>
            </p:cNvGraphicFramePr>
            <p:nvPr/>
          </p:nvGraphicFramePr>
          <p:xfrm>
            <a:off x="7756310" y="3316141"/>
            <a:ext cx="217398" cy="277504"/>
          </p:xfrm>
          <a:graphic>
            <a:graphicData uri="http://schemas.openxmlformats.org/presentationml/2006/ole">
              <mc:AlternateContent xmlns:mc="http://schemas.openxmlformats.org/markup-compatibility/2006">
                <mc:Choice xmlns:v="urn:schemas-microsoft-com:vml" Requires="v">
                  <p:oleObj spid="_x0000_s80727" name="Equation" r:id="rId4" imgW="190440" imgH="241200" progId="Equation.3">
                    <p:embed/>
                  </p:oleObj>
                </mc:Choice>
                <mc:Fallback>
                  <p:oleObj name="Equation" r:id="rId4" imgW="19044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6310" y="3316141"/>
                          <a:ext cx="217398" cy="277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6" name="Straight Arrow Connector 35"/>
            <p:cNvCxnSpPr/>
            <p:nvPr/>
          </p:nvCxnSpPr>
          <p:spPr>
            <a:xfrm rot="5400000">
              <a:off x="7678589" y="3704170"/>
              <a:ext cx="306388"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7172" name="Object 11"/>
            <p:cNvGraphicFramePr>
              <a:graphicFrameLocks noChangeAspect="1"/>
            </p:cNvGraphicFramePr>
            <p:nvPr/>
          </p:nvGraphicFramePr>
          <p:xfrm>
            <a:off x="7146776" y="3170770"/>
            <a:ext cx="666750" cy="261938"/>
          </p:xfrm>
          <a:graphic>
            <a:graphicData uri="http://schemas.openxmlformats.org/presentationml/2006/ole">
              <mc:AlternateContent xmlns:mc="http://schemas.openxmlformats.org/markup-compatibility/2006">
                <mc:Choice xmlns:v="urn:schemas-microsoft-com:vml" Requires="v">
                  <p:oleObj spid="_x0000_s80728" name="Equation" r:id="rId6" imgW="583920" imgH="228600" progId="Equation.3">
                    <p:embed/>
                  </p:oleObj>
                </mc:Choice>
                <mc:Fallback>
                  <p:oleObj name="Equation" r:id="rId6" imgW="58392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6776" y="3170770"/>
                          <a:ext cx="66675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42" name="Straight Connector 41"/>
            <p:cNvCxnSpPr/>
            <p:nvPr/>
          </p:nvCxnSpPr>
          <p:spPr>
            <a:xfrm rot="10800000">
              <a:off x="6841976" y="3780370"/>
              <a:ext cx="685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6957070" y="3665276"/>
              <a:ext cx="2286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7173" name="Object 12"/>
            <p:cNvGraphicFramePr>
              <a:graphicFrameLocks noChangeAspect="1"/>
            </p:cNvGraphicFramePr>
            <p:nvPr/>
          </p:nvGraphicFramePr>
          <p:xfrm>
            <a:off x="6689576" y="3551770"/>
            <a:ext cx="260350" cy="228600"/>
          </p:xfrm>
          <a:graphic>
            <a:graphicData uri="http://schemas.openxmlformats.org/presentationml/2006/ole">
              <mc:AlternateContent xmlns:mc="http://schemas.openxmlformats.org/markup-compatibility/2006">
                <mc:Choice xmlns:v="urn:schemas-microsoft-com:vml" Requires="v">
                  <p:oleObj spid="_x0000_s80729" name="Equation" r:id="rId8" imgW="203040" imgH="177480" progId="Equation.3">
                    <p:embed/>
                  </p:oleObj>
                </mc:Choice>
                <mc:Fallback>
                  <p:oleObj name="Equation" r:id="rId8" imgW="203040" imgH="177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89576" y="3551770"/>
                          <a:ext cx="260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37"/>
            <p:cNvGrpSpPr>
              <a:grpSpLocks/>
            </p:cNvGrpSpPr>
            <p:nvPr/>
          </p:nvGrpSpPr>
          <p:grpSpPr bwMode="auto">
            <a:xfrm>
              <a:off x="6252716" y="3248558"/>
              <a:ext cx="2648248" cy="2952750"/>
              <a:chOff x="5735340" y="2592388"/>
              <a:chExt cx="2648248" cy="2952750"/>
            </a:xfrm>
          </p:grpSpPr>
          <p:cxnSp>
            <p:nvCxnSpPr>
              <p:cNvPr id="19" name="Straight Arrow Connector 18"/>
              <p:cNvCxnSpPr/>
              <p:nvPr/>
            </p:nvCxnSpPr>
            <p:spPr>
              <a:xfrm rot="5400000" flipH="1" flipV="1">
                <a:off x="4764088" y="3848100"/>
                <a:ext cx="2513012"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flipV="1">
                <a:off x="6019800" y="5105400"/>
                <a:ext cx="236378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a:off x="6400800" y="2819400"/>
                <a:ext cx="914400" cy="457200"/>
              </a:xfrm>
              <a:prstGeom prst="line">
                <a:avLst/>
              </a:prstGeom>
            </p:spPr>
            <p:style>
              <a:lnRef idx="3">
                <a:schemeClr val="accent6"/>
              </a:lnRef>
              <a:fillRef idx="0">
                <a:schemeClr val="accent6"/>
              </a:fillRef>
              <a:effectRef idx="2">
                <a:schemeClr val="accent6"/>
              </a:effectRef>
              <a:fontRef idx="minor">
                <a:schemeClr val="tx1"/>
              </a:fontRef>
            </p:style>
          </p:cxnSp>
          <p:cxnSp>
            <p:nvCxnSpPr>
              <p:cNvPr id="26" name="Straight Connector 25"/>
              <p:cNvCxnSpPr/>
              <p:nvPr/>
            </p:nvCxnSpPr>
            <p:spPr>
              <a:xfrm rot="16200000" flipH="1">
                <a:off x="7048500" y="3543300"/>
                <a:ext cx="1143000" cy="609600"/>
              </a:xfrm>
              <a:prstGeom prst="line">
                <a:avLst/>
              </a:prstGeom>
            </p:spPr>
            <p:style>
              <a:lnRef idx="3">
                <a:schemeClr val="accent6"/>
              </a:lnRef>
              <a:fillRef idx="0">
                <a:schemeClr val="accent6"/>
              </a:fillRef>
              <a:effectRef idx="2">
                <a:schemeClr val="accent6"/>
              </a:effectRef>
              <a:fontRef idx="minor">
                <a:schemeClr val="tx1"/>
              </a:fontRef>
            </p:style>
          </p:cxnSp>
          <p:graphicFrame>
            <p:nvGraphicFramePr>
              <p:cNvPr id="7178" name="Object 13"/>
              <p:cNvGraphicFramePr>
                <a:graphicFrameLocks noChangeAspect="1"/>
              </p:cNvGraphicFramePr>
              <p:nvPr>
                <p:extLst>
                  <p:ext uri="{D42A27DB-BD31-4B8C-83A1-F6EECF244321}">
                    <p14:modId xmlns:p14="http://schemas.microsoft.com/office/powerpoint/2010/main" val="2657578217"/>
                  </p:ext>
                </p:extLst>
              </p:nvPr>
            </p:nvGraphicFramePr>
            <p:xfrm>
              <a:off x="7629245" y="5181600"/>
              <a:ext cx="609600" cy="363538"/>
            </p:xfrm>
            <a:graphic>
              <a:graphicData uri="http://schemas.openxmlformats.org/presentationml/2006/ole">
                <mc:AlternateContent xmlns:mc="http://schemas.openxmlformats.org/markup-compatibility/2006">
                  <mc:Choice xmlns:v="urn:schemas-microsoft-com:vml" Requires="v">
                    <p:oleObj spid="_x0000_s80730" name="Equation" r:id="rId10" imgW="406080" imgH="241200" progId="Equation.3">
                      <p:embed/>
                    </p:oleObj>
                  </mc:Choice>
                  <mc:Fallback>
                    <p:oleObj name="Equation" r:id="rId10" imgW="406080" imgH="241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9245" y="5181600"/>
                            <a:ext cx="609600"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9" name="Object 14"/>
              <p:cNvGraphicFramePr>
                <a:graphicFrameLocks noChangeAspect="1"/>
              </p:cNvGraphicFramePr>
              <p:nvPr>
                <p:extLst>
                  <p:ext uri="{D42A27DB-BD31-4B8C-83A1-F6EECF244321}">
                    <p14:modId xmlns:p14="http://schemas.microsoft.com/office/powerpoint/2010/main" val="3423541468"/>
                  </p:ext>
                </p:extLst>
              </p:nvPr>
            </p:nvGraphicFramePr>
            <p:xfrm>
              <a:off x="5735340" y="2688220"/>
              <a:ext cx="254000" cy="309563"/>
            </p:xfrm>
            <a:graphic>
              <a:graphicData uri="http://schemas.openxmlformats.org/presentationml/2006/ole">
                <mc:AlternateContent xmlns:mc="http://schemas.openxmlformats.org/markup-compatibility/2006">
                  <mc:Choice xmlns:v="urn:schemas-microsoft-com:vml" Requires="v">
                    <p:oleObj spid="_x0000_s80731" name="Equation" r:id="rId12" imgW="114120" imgH="139680" progId="Equation.3">
                      <p:embed/>
                    </p:oleObj>
                  </mc:Choice>
                  <mc:Fallback>
                    <p:oleObj name="Equation" r:id="rId12" imgW="114120" imgH="1396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35340" y="2688220"/>
                            <a:ext cx="254000" cy="3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7174" name="Object 8"/>
            <p:cNvGraphicFramePr>
              <a:graphicFrameLocks noChangeAspect="1"/>
            </p:cNvGraphicFramePr>
            <p:nvPr/>
          </p:nvGraphicFramePr>
          <p:xfrm>
            <a:off x="7296001" y="3796373"/>
            <a:ext cx="234950" cy="215900"/>
          </p:xfrm>
          <a:graphic>
            <a:graphicData uri="http://schemas.openxmlformats.org/presentationml/2006/ole">
              <mc:AlternateContent xmlns:mc="http://schemas.openxmlformats.org/markup-compatibility/2006">
                <mc:Choice xmlns:v="urn:schemas-microsoft-com:vml" Requires="v">
                  <p:oleObj spid="_x0000_s80732" name="Equation" r:id="rId14" imgW="190440" imgH="177480" progId="Equation.3">
                    <p:embed/>
                  </p:oleObj>
                </mc:Choice>
                <mc:Fallback>
                  <p:oleObj name="Equation" r:id="rId14" imgW="190440" imgH="1774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96001" y="3796373"/>
                          <a:ext cx="2349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8" name="Straight Arrow Connector 27"/>
            <p:cNvCxnSpPr/>
            <p:nvPr/>
          </p:nvCxnSpPr>
          <p:spPr>
            <a:xfrm rot="5400000">
              <a:off x="7338864" y="3588282"/>
              <a:ext cx="381000" cy="317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9" name="Straight Arrow Connector 28"/>
            <p:cNvCxnSpPr/>
            <p:nvPr/>
          </p:nvCxnSpPr>
          <p:spPr>
            <a:xfrm rot="5400000">
              <a:off x="6881664" y="3359682"/>
              <a:ext cx="381000" cy="317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aphicFrame>
          <p:nvGraphicFramePr>
            <p:cNvPr id="7176" name="Object 28"/>
            <p:cNvGraphicFramePr>
              <a:graphicFrameLocks noChangeAspect="1"/>
            </p:cNvGraphicFramePr>
            <p:nvPr/>
          </p:nvGraphicFramePr>
          <p:xfrm>
            <a:off x="6994376" y="2942170"/>
            <a:ext cx="217488" cy="261938"/>
          </p:xfrm>
          <a:graphic>
            <a:graphicData uri="http://schemas.openxmlformats.org/presentationml/2006/ole">
              <mc:AlternateContent xmlns:mc="http://schemas.openxmlformats.org/markup-compatibility/2006">
                <mc:Choice xmlns:v="urn:schemas-microsoft-com:vml" Requires="v">
                  <p:oleObj spid="_x0000_s80733" name="Equation" r:id="rId16" imgW="190440" imgH="228600" progId="Equation.3">
                    <p:embed/>
                  </p:oleObj>
                </mc:Choice>
                <mc:Fallback>
                  <p:oleObj name="Equation" r:id="rId16" imgW="190440" imgH="2286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94376" y="2942170"/>
                          <a:ext cx="217488"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62828" name="Object 7"/>
          <p:cNvGraphicFramePr>
            <a:graphicFrameLocks noChangeAspect="1"/>
          </p:cNvGraphicFramePr>
          <p:nvPr>
            <p:extLst>
              <p:ext uri="{D42A27DB-BD31-4B8C-83A1-F6EECF244321}">
                <p14:modId xmlns:p14="http://schemas.microsoft.com/office/powerpoint/2010/main" val="2743721623"/>
              </p:ext>
            </p:extLst>
          </p:nvPr>
        </p:nvGraphicFramePr>
        <p:xfrm>
          <a:off x="278902" y="455492"/>
          <a:ext cx="1739431" cy="926057"/>
        </p:xfrm>
        <a:graphic>
          <a:graphicData uri="http://schemas.openxmlformats.org/presentationml/2006/ole">
            <mc:AlternateContent xmlns:mc="http://schemas.openxmlformats.org/markup-compatibility/2006">
              <mc:Choice xmlns:v="urn:schemas-microsoft-com:vml" Requires="v">
                <p:oleObj spid="_x0000_s80734" name="Equation" r:id="rId18" imgW="977760" imgH="520560" progId="Equation.3">
                  <p:embed/>
                </p:oleObj>
              </mc:Choice>
              <mc:Fallback>
                <p:oleObj name="Equation" r:id="rId18" imgW="977760" imgH="52056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8902" y="455492"/>
                        <a:ext cx="1739431" cy="926057"/>
                      </a:xfrm>
                      <a:prstGeom prst="rect">
                        <a:avLst/>
                      </a:prstGeom>
                      <a:noFill/>
                      <a:ln>
                        <a:noFill/>
                      </a:ln>
                      <a:effectLst/>
                      <a:extLst/>
                    </p:spPr>
                  </p:pic>
                </p:oleObj>
              </mc:Fallback>
            </mc:AlternateContent>
          </a:graphicData>
        </a:graphic>
      </p:graphicFrame>
      <p:sp>
        <p:nvSpPr>
          <p:cNvPr id="3" name="Rectangle 2"/>
          <p:cNvSpPr/>
          <p:nvPr/>
        </p:nvSpPr>
        <p:spPr>
          <a:xfrm>
            <a:off x="-99476" y="-62701"/>
            <a:ext cx="4249786" cy="589072"/>
          </a:xfrm>
          <a:prstGeom prst="rect">
            <a:avLst/>
          </a:prstGeom>
        </p:spPr>
        <p:txBody>
          <a:bodyPr vert="horz" lIns="91440" tIns="45720" rIns="91440" bIns="45720" rtlCol="0">
            <a:noAutofit/>
          </a:bodyPr>
          <a:lstStyle/>
          <a:p>
            <a:pPr marL="176213" indent="6350" defTabSz="685800">
              <a:lnSpc>
                <a:spcPct val="150000"/>
              </a:lnSpc>
              <a:buFont typeface="Arial" pitchFamily="34" charset="0"/>
              <a:buNone/>
            </a:pPr>
            <a:r>
              <a:rPr lang="en-US" sz="2400" b="1" u="sng" dirty="0" smtClean="0">
                <a:solidFill>
                  <a:srgbClr val="C00000"/>
                </a:solidFill>
              </a:rPr>
              <a:t>b) Overconsolidated </a:t>
            </a:r>
            <a:r>
              <a:rPr lang="en-US" sz="2400" b="1" u="sng" dirty="0">
                <a:solidFill>
                  <a:srgbClr val="C00000"/>
                </a:solidFill>
              </a:rPr>
              <a:t>Clays</a:t>
            </a:r>
          </a:p>
        </p:txBody>
      </p:sp>
      <p:cxnSp>
        <p:nvCxnSpPr>
          <p:cNvPr id="30" name="Straight Connector 29"/>
          <p:cNvCxnSpPr/>
          <p:nvPr/>
        </p:nvCxnSpPr>
        <p:spPr>
          <a:xfrm>
            <a:off x="222115" y="1841279"/>
            <a:ext cx="2319390" cy="19058"/>
          </a:xfrm>
          <a:prstGeom prst="line">
            <a:avLst/>
          </a:prstGeom>
          <a:ln w="28575">
            <a:solidFill>
              <a:srgbClr val="1C31FC"/>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58977" y="1421898"/>
            <a:ext cx="2396002" cy="461665"/>
          </a:xfrm>
          <a:prstGeom prst="rect">
            <a:avLst/>
          </a:prstGeom>
        </p:spPr>
        <p:txBody>
          <a:bodyPr wrap="square">
            <a:spAutoFit/>
          </a:bodyPr>
          <a:lstStyle/>
          <a:p>
            <a:r>
              <a:rPr lang="en-US" sz="2400" b="1" i="1" dirty="0" smtClean="0">
                <a:latin typeface="Symbol" panose="05050102010706020507" pitchFamily="18" charset="2"/>
              </a:rPr>
              <a:t>s </a:t>
            </a:r>
            <a:r>
              <a:rPr lang="en-US" sz="2400" b="1" i="1" dirty="0"/>
              <a:t>’</a:t>
            </a:r>
            <a:r>
              <a:rPr lang="en-US" sz="2400" baseline="-25000" dirty="0"/>
              <a:t> 0 </a:t>
            </a:r>
            <a:r>
              <a:rPr lang="en-US" sz="2400" dirty="0"/>
              <a:t>+</a:t>
            </a:r>
            <a:r>
              <a:rPr lang="en-US" sz="2400" b="1" dirty="0">
                <a:latin typeface="Symbol" panose="05050102010706020507" pitchFamily="18" charset="2"/>
              </a:rPr>
              <a:t>D</a:t>
            </a:r>
            <a:r>
              <a:rPr lang="en-US" sz="2400" b="1" i="1" dirty="0">
                <a:latin typeface="Symbol" panose="05050102010706020507" pitchFamily="18" charset="2"/>
              </a:rPr>
              <a:t>s</a:t>
            </a:r>
            <a:r>
              <a:rPr lang="en-US" sz="2400" b="1" i="1" dirty="0"/>
              <a:t> ’</a:t>
            </a:r>
            <a:r>
              <a:rPr lang="en-US" sz="2400" dirty="0">
                <a:latin typeface="Symbol" panose="05050102010706020507" pitchFamily="18" charset="2"/>
              </a:rPr>
              <a:t> </a:t>
            </a:r>
            <a:r>
              <a:rPr lang="en-US" sz="2400" dirty="0">
                <a:latin typeface="Calibri" panose="020F0502020204030204" pitchFamily="34" charset="0"/>
              </a:rPr>
              <a:t>≤ </a:t>
            </a:r>
            <a:r>
              <a:rPr lang="en-US" sz="2400" b="1" i="1" dirty="0">
                <a:latin typeface="Symbol" panose="05050102010706020507" pitchFamily="18" charset="2"/>
              </a:rPr>
              <a:t>s </a:t>
            </a:r>
            <a:r>
              <a:rPr lang="en-US" sz="2400" b="1" baseline="-25000" dirty="0"/>
              <a:t>c</a:t>
            </a:r>
            <a:r>
              <a:rPr lang="en-US" sz="2400" b="1" i="1" dirty="0"/>
              <a:t>’</a:t>
            </a:r>
            <a:r>
              <a:rPr lang="en-US" sz="2400" dirty="0"/>
              <a:t> </a:t>
            </a:r>
          </a:p>
        </p:txBody>
      </p:sp>
      <p:sp>
        <p:nvSpPr>
          <p:cNvPr id="5" name="TextBox 4"/>
          <p:cNvSpPr txBox="1"/>
          <p:nvPr/>
        </p:nvSpPr>
        <p:spPr>
          <a:xfrm>
            <a:off x="0" y="1429836"/>
            <a:ext cx="1015021" cy="461665"/>
          </a:xfrm>
          <a:prstGeom prst="rect">
            <a:avLst/>
          </a:prstGeom>
          <a:noFill/>
        </p:spPr>
        <p:txBody>
          <a:bodyPr wrap="none" rtlCol="0">
            <a:spAutoFit/>
          </a:bodyPr>
          <a:lstStyle/>
          <a:p>
            <a:r>
              <a:rPr lang="en-US" sz="2400" b="1" dirty="0" smtClean="0"/>
              <a:t>Case I:</a:t>
            </a:r>
            <a:endParaRPr lang="en-US" sz="2400" b="1" dirty="0"/>
          </a:p>
        </p:txBody>
      </p:sp>
      <p:pic>
        <p:nvPicPr>
          <p:cNvPr id="31" name="Picture 30"/>
          <p:cNvPicPr>
            <a:picLocks noChangeAspect="1"/>
          </p:cNvPicPr>
          <p:nvPr/>
        </p:nvPicPr>
        <p:blipFill>
          <a:blip r:embed="rId20"/>
          <a:stretch>
            <a:fillRect/>
          </a:stretch>
        </p:blipFill>
        <p:spPr>
          <a:xfrm>
            <a:off x="222115" y="1945191"/>
            <a:ext cx="4982329" cy="618610"/>
          </a:xfrm>
          <a:prstGeom prst="rect">
            <a:avLst/>
          </a:prstGeom>
        </p:spPr>
      </p:pic>
      <p:pic>
        <p:nvPicPr>
          <p:cNvPr id="32" name="Picture 31"/>
          <p:cNvPicPr>
            <a:picLocks noChangeAspect="1"/>
          </p:cNvPicPr>
          <p:nvPr/>
        </p:nvPicPr>
        <p:blipFill>
          <a:blip r:embed="rId21"/>
          <a:stretch>
            <a:fillRect/>
          </a:stretch>
        </p:blipFill>
        <p:spPr>
          <a:xfrm>
            <a:off x="442891" y="2704551"/>
            <a:ext cx="4254938" cy="1189164"/>
          </a:xfrm>
          <a:prstGeom prst="rect">
            <a:avLst/>
          </a:prstGeom>
          <a:ln>
            <a:solidFill>
              <a:srgbClr val="FF0000"/>
            </a:solidFill>
          </a:ln>
        </p:spPr>
      </p:pic>
      <p:grpSp>
        <p:nvGrpSpPr>
          <p:cNvPr id="39" name="Group 38"/>
          <p:cNvGrpSpPr/>
          <p:nvPr/>
        </p:nvGrpSpPr>
        <p:grpSpPr>
          <a:xfrm>
            <a:off x="6195843" y="3849387"/>
            <a:ext cx="2705570" cy="3075967"/>
            <a:chOff x="5772318" y="2255956"/>
            <a:chExt cx="2668489" cy="2868644"/>
          </a:xfrm>
        </p:grpSpPr>
        <p:cxnSp>
          <p:nvCxnSpPr>
            <p:cNvPr id="40" name="Straight Arrow Connector 39"/>
            <p:cNvCxnSpPr/>
            <p:nvPr/>
          </p:nvCxnSpPr>
          <p:spPr>
            <a:xfrm rot="5400000" flipH="1" flipV="1">
              <a:off x="4802234" y="3511668"/>
              <a:ext cx="2513012"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1" name="Straight Arrow Connector 40"/>
            <p:cNvCxnSpPr/>
            <p:nvPr/>
          </p:nvCxnSpPr>
          <p:spPr>
            <a:xfrm flipV="1">
              <a:off x="6077019" y="4779483"/>
              <a:ext cx="236378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3" name="Straight Connector 42"/>
            <p:cNvCxnSpPr/>
            <p:nvPr/>
          </p:nvCxnSpPr>
          <p:spPr>
            <a:xfrm>
              <a:off x="6400800" y="2819400"/>
              <a:ext cx="914400" cy="457200"/>
            </a:xfrm>
            <a:prstGeom prst="line">
              <a:avLst/>
            </a:prstGeom>
          </p:spPr>
          <p:style>
            <a:lnRef idx="3">
              <a:schemeClr val="accent6"/>
            </a:lnRef>
            <a:fillRef idx="0">
              <a:schemeClr val="accent6"/>
            </a:fillRef>
            <a:effectRef idx="2">
              <a:schemeClr val="accent6"/>
            </a:effectRef>
            <a:fontRef idx="minor">
              <a:schemeClr val="tx1"/>
            </a:fontRef>
          </p:style>
        </p:cxnSp>
        <p:cxnSp>
          <p:nvCxnSpPr>
            <p:cNvPr id="44" name="Straight Connector 43"/>
            <p:cNvCxnSpPr/>
            <p:nvPr/>
          </p:nvCxnSpPr>
          <p:spPr>
            <a:xfrm rot="16200000" flipH="1">
              <a:off x="7048500" y="3543300"/>
              <a:ext cx="1143000" cy="609600"/>
            </a:xfrm>
            <a:prstGeom prst="line">
              <a:avLst/>
            </a:prstGeom>
          </p:spPr>
          <p:style>
            <a:lnRef idx="3">
              <a:schemeClr val="accent6"/>
            </a:lnRef>
            <a:fillRef idx="0">
              <a:schemeClr val="accent6"/>
            </a:fillRef>
            <a:effectRef idx="2">
              <a:schemeClr val="accent6"/>
            </a:effectRef>
            <a:fontRef idx="minor">
              <a:schemeClr val="tx1"/>
            </a:fontRef>
          </p:style>
        </p:cxnSp>
        <p:cxnSp>
          <p:nvCxnSpPr>
            <p:cNvPr id="46" name="Straight Arrow Connector 45"/>
            <p:cNvCxnSpPr/>
            <p:nvPr/>
          </p:nvCxnSpPr>
          <p:spPr>
            <a:xfrm rot="5400000">
              <a:off x="7124701" y="3009900"/>
              <a:ext cx="3810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47" name="Object 11"/>
            <p:cNvGraphicFramePr>
              <a:graphicFrameLocks noChangeAspect="1"/>
            </p:cNvGraphicFramePr>
            <p:nvPr/>
          </p:nvGraphicFramePr>
          <p:xfrm>
            <a:off x="7620000" y="3429000"/>
            <a:ext cx="666750" cy="261938"/>
          </p:xfrm>
          <a:graphic>
            <a:graphicData uri="http://schemas.openxmlformats.org/presentationml/2006/ole">
              <mc:AlternateContent xmlns:mc="http://schemas.openxmlformats.org/markup-compatibility/2006">
                <mc:Choice xmlns:v="urn:schemas-microsoft-com:vml" Requires="v">
                  <p:oleObj spid="_x0000_s80735" name="Equation" r:id="rId22" imgW="583920" imgH="228600" progId="Equation.3">
                    <p:embed/>
                  </p:oleObj>
                </mc:Choice>
                <mc:Fallback>
                  <p:oleObj name="Equation" r:id="rId22" imgW="58392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0" y="3429000"/>
                          <a:ext cx="66675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48" name="Straight Connector 47"/>
            <p:cNvCxnSpPr/>
            <p:nvPr/>
          </p:nvCxnSpPr>
          <p:spPr>
            <a:xfrm rot="10800000">
              <a:off x="6934200" y="4114800"/>
              <a:ext cx="838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0800000">
              <a:off x="6477000" y="3276600"/>
              <a:ext cx="762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6592094" y="3694906"/>
              <a:ext cx="8382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51" name="Object 12"/>
            <p:cNvGraphicFramePr>
              <a:graphicFrameLocks noChangeAspect="1"/>
            </p:cNvGraphicFramePr>
            <p:nvPr/>
          </p:nvGraphicFramePr>
          <p:xfrm>
            <a:off x="6629400" y="3581400"/>
            <a:ext cx="290513" cy="203200"/>
          </p:xfrm>
          <a:graphic>
            <a:graphicData uri="http://schemas.openxmlformats.org/presentationml/2006/ole">
              <mc:AlternateContent xmlns:mc="http://schemas.openxmlformats.org/markup-compatibility/2006">
                <mc:Choice xmlns:v="urn:schemas-microsoft-com:vml" Requires="v">
                  <p:oleObj spid="_x0000_s80736" name="Equation" r:id="rId23" imgW="253800" imgH="177480" progId="Equation.3">
                    <p:embed/>
                  </p:oleObj>
                </mc:Choice>
                <mc:Fallback>
                  <p:oleObj name="Equation" r:id="rId23" imgW="253800" imgH="17748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629400" y="3581400"/>
                          <a:ext cx="290513"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 name="Object 13"/>
            <p:cNvGraphicFramePr>
              <a:graphicFrameLocks noChangeAspect="1"/>
            </p:cNvGraphicFramePr>
            <p:nvPr>
              <p:extLst>
                <p:ext uri="{D42A27DB-BD31-4B8C-83A1-F6EECF244321}">
                  <p14:modId xmlns:p14="http://schemas.microsoft.com/office/powerpoint/2010/main" val="61873920"/>
                </p:ext>
              </p:extLst>
            </p:nvPr>
          </p:nvGraphicFramePr>
          <p:xfrm>
            <a:off x="7697117" y="4761062"/>
            <a:ext cx="609600" cy="363538"/>
          </p:xfrm>
          <a:graphic>
            <a:graphicData uri="http://schemas.openxmlformats.org/presentationml/2006/ole">
              <mc:AlternateContent xmlns:mc="http://schemas.openxmlformats.org/markup-compatibility/2006">
                <mc:Choice xmlns:v="urn:schemas-microsoft-com:vml" Requires="v">
                  <p:oleObj spid="_x0000_s80737" name="Equation" r:id="rId25" imgW="406080" imgH="241200" progId="Equation.3">
                    <p:embed/>
                  </p:oleObj>
                </mc:Choice>
                <mc:Fallback>
                  <p:oleObj name="Equation" r:id="rId25" imgW="406080" imgH="241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97117" y="4761062"/>
                          <a:ext cx="609600"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 name="Object 14"/>
            <p:cNvGraphicFramePr>
              <a:graphicFrameLocks noChangeAspect="1"/>
            </p:cNvGraphicFramePr>
            <p:nvPr>
              <p:extLst>
                <p:ext uri="{D42A27DB-BD31-4B8C-83A1-F6EECF244321}">
                  <p14:modId xmlns:p14="http://schemas.microsoft.com/office/powerpoint/2010/main" val="2464322770"/>
                </p:ext>
              </p:extLst>
            </p:nvPr>
          </p:nvGraphicFramePr>
          <p:xfrm>
            <a:off x="5772318" y="2756151"/>
            <a:ext cx="254000" cy="309563"/>
          </p:xfrm>
          <a:graphic>
            <a:graphicData uri="http://schemas.openxmlformats.org/presentationml/2006/ole">
              <mc:AlternateContent xmlns:mc="http://schemas.openxmlformats.org/markup-compatibility/2006">
                <mc:Choice xmlns:v="urn:schemas-microsoft-com:vml" Requires="v">
                  <p:oleObj spid="_x0000_s80738" name="Equation" r:id="rId26" imgW="114120" imgH="139680" progId="Equation.3">
                    <p:embed/>
                  </p:oleObj>
                </mc:Choice>
                <mc:Fallback>
                  <p:oleObj name="Equation" r:id="rId26" imgW="114120" imgH="1396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72318" y="2756151"/>
                          <a:ext cx="254000" cy="3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 name="Object 9"/>
            <p:cNvGraphicFramePr>
              <a:graphicFrameLocks noChangeAspect="1"/>
            </p:cNvGraphicFramePr>
            <p:nvPr/>
          </p:nvGraphicFramePr>
          <p:xfrm>
            <a:off x="7239000" y="3657600"/>
            <a:ext cx="265113" cy="217488"/>
          </p:xfrm>
          <a:graphic>
            <a:graphicData uri="http://schemas.openxmlformats.org/presentationml/2006/ole">
              <mc:AlternateContent xmlns:mc="http://schemas.openxmlformats.org/markup-compatibility/2006">
                <mc:Choice xmlns:v="urn:schemas-microsoft-com:vml" Requires="v">
                  <p:oleObj spid="_x0000_s80739" name="Equation" r:id="rId27" imgW="215640" imgH="177480" progId="Equation.3">
                    <p:embed/>
                  </p:oleObj>
                </mc:Choice>
                <mc:Fallback>
                  <p:oleObj name="Equation" r:id="rId27" imgW="215640" imgH="17748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239000" y="3657600"/>
                          <a:ext cx="265113"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5" name="Straight Arrow Connector 54"/>
            <p:cNvCxnSpPr/>
            <p:nvPr/>
          </p:nvCxnSpPr>
          <p:spPr>
            <a:xfrm rot="5400000">
              <a:off x="7583488" y="3922712"/>
              <a:ext cx="381000" cy="317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56" name="Straight Arrow Connector 55"/>
            <p:cNvCxnSpPr/>
            <p:nvPr/>
          </p:nvCxnSpPr>
          <p:spPr>
            <a:xfrm rot="5400000">
              <a:off x="6440488" y="2779712"/>
              <a:ext cx="381000" cy="317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aphicFrame>
          <p:nvGraphicFramePr>
            <p:cNvPr id="57" name="Object 10"/>
            <p:cNvGraphicFramePr>
              <a:graphicFrameLocks noChangeAspect="1"/>
            </p:cNvGraphicFramePr>
            <p:nvPr/>
          </p:nvGraphicFramePr>
          <p:xfrm>
            <a:off x="6553200" y="2362200"/>
            <a:ext cx="217488" cy="261938"/>
          </p:xfrm>
          <a:graphic>
            <a:graphicData uri="http://schemas.openxmlformats.org/presentationml/2006/ole">
              <mc:AlternateContent xmlns:mc="http://schemas.openxmlformats.org/markup-compatibility/2006">
                <mc:Choice xmlns:v="urn:schemas-microsoft-com:vml" Requires="v">
                  <p:oleObj spid="_x0000_s80740" name="Equation" r:id="rId29" imgW="190440" imgH="228600" progId="Equation.3">
                    <p:embed/>
                  </p:oleObj>
                </mc:Choice>
                <mc:Fallback>
                  <p:oleObj name="Equation" r:id="rId29" imgW="190440" imgH="2286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53200" y="2362200"/>
                          <a:ext cx="217488"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 name="Object 11"/>
            <p:cNvGraphicFramePr>
              <a:graphicFrameLocks noChangeAspect="1"/>
            </p:cNvGraphicFramePr>
            <p:nvPr/>
          </p:nvGraphicFramePr>
          <p:xfrm>
            <a:off x="6254750" y="2971800"/>
            <a:ext cx="276225" cy="203200"/>
          </p:xfrm>
          <a:graphic>
            <a:graphicData uri="http://schemas.openxmlformats.org/presentationml/2006/ole">
              <mc:AlternateContent xmlns:mc="http://schemas.openxmlformats.org/markup-compatibility/2006">
                <mc:Choice xmlns:v="urn:schemas-microsoft-com:vml" Requires="v">
                  <p:oleObj spid="_x0000_s80741" name="Equation" r:id="rId30" imgW="241200" imgH="177480" progId="Equation.3">
                    <p:embed/>
                  </p:oleObj>
                </mc:Choice>
                <mc:Fallback>
                  <p:oleObj name="Equation" r:id="rId30" imgW="241200" imgH="177480" progId="Equation.3">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254750" y="2971800"/>
                          <a:ext cx="276225"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9" name="Straight Arrow Connector 58"/>
            <p:cNvCxnSpPr/>
            <p:nvPr/>
          </p:nvCxnSpPr>
          <p:spPr>
            <a:xfrm rot="5400000">
              <a:off x="6477794" y="3123406"/>
              <a:ext cx="3048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60" name="Object 12"/>
            <p:cNvGraphicFramePr>
              <a:graphicFrameLocks noChangeAspect="1"/>
            </p:cNvGraphicFramePr>
            <p:nvPr/>
          </p:nvGraphicFramePr>
          <p:xfrm>
            <a:off x="6705600" y="3048000"/>
            <a:ext cx="234950" cy="215900"/>
          </p:xfrm>
          <a:graphic>
            <a:graphicData uri="http://schemas.openxmlformats.org/presentationml/2006/ole">
              <mc:AlternateContent xmlns:mc="http://schemas.openxmlformats.org/markup-compatibility/2006">
                <mc:Choice xmlns:v="urn:schemas-microsoft-com:vml" Requires="v">
                  <p:oleObj spid="_x0000_s80742" name="Equation" r:id="rId32" imgW="190440" imgH="177480" progId="Equation.3">
                    <p:embed/>
                  </p:oleObj>
                </mc:Choice>
                <mc:Fallback>
                  <p:oleObj name="Equation" r:id="rId32" imgW="190440" imgH="1774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05600" y="3048000"/>
                          <a:ext cx="2349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61" name="Rectangle 60"/>
          <p:cNvSpPr/>
          <p:nvPr/>
        </p:nvSpPr>
        <p:spPr>
          <a:xfrm>
            <a:off x="7482661" y="4047217"/>
            <a:ext cx="558166" cy="369332"/>
          </a:xfrm>
          <a:prstGeom prst="rect">
            <a:avLst/>
          </a:prstGeom>
        </p:spPr>
        <p:txBody>
          <a:bodyPr wrap="none">
            <a:spAutoFit/>
          </a:bodyPr>
          <a:lstStyle/>
          <a:p>
            <a:r>
              <a:rPr lang="en-US" b="1" i="1" dirty="0">
                <a:latin typeface="Symbol" panose="05050102010706020507" pitchFamily="18" charset="2"/>
              </a:rPr>
              <a:t>s </a:t>
            </a:r>
            <a:r>
              <a:rPr lang="en-US" b="1" baseline="-25000" dirty="0"/>
              <a:t>c</a:t>
            </a:r>
            <a:r>
              <a:rPr lang="en-US" b="1" i="1" dirty="0"/>
              <a:t>’</a:t>
            </a:r>
            <a:r>
              <a:rPr lang="en-US" dirty="0"/>
              <a:t> </a:t>
            </a:r>
          </a:p>
        </p:txBody>
      </p:sp>
      <p:pic>
        <p:nvPicPr>
          <p:cNvPr id="62" name="Picture 61"/>
          <p:cNvPicPr>
            <a:picLocks noChangeAspect="1"/>
          </p:cNvPicPr>
          <p:nvPr/>
        </p:nvPicPr>
        <p:blipFill>
          <a:blip r:embed="rId33">
            <a:lum bright="-20000" contrast="40000"/>
          </a:blip>
          <a:stretch>
            <a:fillRect/>
          </a:stretch>
        </p:blipFill>
        <p:spPr>
          <a:xfrm>
            <a:off x="222115" y="4897745"/>
            <a:ext cx="6010529" cy="1076152"/>
          </a:xfrm>
          <a:prstGeom prst="rect">
            <a:avLst/>
          </a:prstGeom>
          <a:ln>
            <a:solidFill>
              <a:srgbClr val="FF0000"/>
            </a:solidFill>
          </a:ln>
        </p:spPr>
      </p:pic>
      <p:sp>
        <p:nvSpPr>
          <p:cNvPr id="63" name="Rectangle 62"/>
          <p:cNvSpPr/>
          <p:nvPr/>
        </p:nvSpPr>
        <p:spPr>
          <a:xfrm>
            <a:off x="1046489" y="4342072"/>
            <a:ext cx="2396002" cy="461665"/>
          </a:xfrm>
          <a:prstGeom prst="rect">
            <a:avLst/>
          </a:prstGeom>
        </p:spPr>
        <p:txBody>
          <a:bodyPr wrap="square">
            <a:spAutoFit/>
          </a:bodyPr>
          <a:lstStyle/>
          <a:p>
            <a:r>
              <a:rPr lang="en-US" sz="2400" b="1" i="1" dirty="0" smtClean="0">
                <a:latin typeface="Symbol" panose="05050102010706020507" pitchFamily="18" charset="2"/>
              </a:rPr>
              <a:t>s </a:t>
            </a:r>
            <a:r>
              <a:rPr lang="en-US" sz="2400" b="1" i="1" dirty="0"/>
              <a:t>’</a:t>
            </a:r>
            <a:r>
              <a:rPr lang="en-US" sz="2400" baseline="-25000" dirty="0"/>
              <a:t> 0 </a:t>
            </a:r>
            <a:r>
              <a:rPr lang="en-US" sz="2400" dirty="0"/>
              <a:t>+</a:t>
            </a:r>
            <a:r>
              <a:rPr lang="en-US" sz="2400" b="1" dirty="0">
                <a:latin typeface="Symbol" panose="05050102010706020507" pitchFamily="18" charset="2"/>
              </a:rPr>
              <a:t>D</a:t>
            </a:r>
            <a:r>
              <a:rPr lang="en-US" sz="2400" b="1" i="1" dirty="0">
                <a:latin typeface="Symbol" panose="05050102010706020507" pitchFamily="18" charset="2"/>
              </a:rPr>
              <a:t>s</a:t>
            </a:r>
            <a:r>
              <a:rPr lang="en-US" sz="2400" b="1" i="1" dirty="0"/>
              <a:t> ’</a:t>
            </a:r>
            <a:r>
              <a:rPr lang="en-US" sz="2400" dirty="0">
                <a:latin typeface="Symbol" panose="05050102010706020507" pitchFamily="18" charset="2"/>
              </a:rPr>
              <a:t> </a:t>
            </a:r>
            <a:r>
              <a:rPr lang="en-US" sz="2400" dirty="0" smtClean="0">
                <a:latin typeface="Calibri" panose="020F0502020204030204" pitchFamily="34" charset="0"/>
              </a:rPr>
              <a:t>&gt; </a:t>
            </a:r>
            <a:r>
              <a:rPr lang="en-US" sz="2400" b="1" i="1" dirty="0">
                <a:latin typeface="Symbol" panose="05050102010706020507" pitchFamily="18" charset="2"/>
              </a:rPr>
              <a:t>s </a:t>
            </a:r>
            <a:r>
              <a:rPr lang="en-US" sz="2400" b="1" baseline="-25000" dirty="0"/>
              <a:t>c</a:t>
            </a:r>
            <a:r>
              <a:rPr lang="en-US" sz="2400" b="1" i="1" dirty="0"/>
              <a:t>’</a:t>
            </a:r>
            <a:r>
              <a:rPr lang="en-US" sz="2400" dirty="0"/>
              <a:t> </a:t>
            </a:r>
          </a:p>
        </p:txBody>
      </p:sp>
      <p:sp>
        <p:nvSpPr>
          <p:cNvPr id="64" name="TextBox 63"/>
          <p:cNvSpPr txBox="1"/>
          <p:nvPr/>
        </p:nvSpPr>
        <p:spPr>
          <a:xfrm>
            <a:off x="113418" y="4346041"/>
            <a:ext cx="1096775" cy="461665"/>
          </a:xfrm>
          <a:prstGeom prst="rect">
            <a:avLst/>
          </a:prstGeom>
          <a:noFill/>
        </p:spPr>
        <p:txBody>
          <a:bodyPr wrap="none" rtlCol="0">
            <a:spAutoFit/>
          </a:bodyPr>
          <a:lstStyle/>
          <a:p>
            <a:r>
              <a:rPr lang="en-US" sz="2400" b="1" dirty="0" smtClean="0"/>
              <a:t>Case II:</a:t>
            </a:r>
            <a:endParaRPr lang="en-US" sz="2400" b="1" dirty="0"/>
          </a:p>
        </p:txBody>
      </p:sp>
    </p:spTree>
    <p:extLst>
      <p:ext uri="{BB962C8B-B14F-4D97-AF65-F5344CB8AC3E}">
        <p14:creationId xmlns:p14="http://schemas.microsoft.com/office/powerpoint/2010/main" val="47173596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p:cNvSpPr>
            <a:spLocks noGrp="1"/>
          </p:cNvSpPr>
          <p:nvPr>
            <p:ph type="subTitle" idx="1"/>
          </p:nvPr>
        </p:nvSpPr>
        <p:spPr>
          <a:xfrm>
            <a:off x="72837" y="135373"/>
            <a:ext cx="6469853" cy="715108"/>
          </a:xfrm>
        </p:spPr>
        <p:txBody>
          <a:bodyPr rtlCol="0">
            <a:noAutofit/>
          </a:bodyPr>
          <a:lstStyle/>
          <a:p>
            <a:pPr marL="176213" algn="l">
              <a:lnSpc>
                <a:spcPct val="150000"/>
              </a:lnSpc>
              <a:spcBef>
                <a:spcPts val="0"/>
              </a:spcBef>
              <a:buClr>
                <a:srgbClr val="0000FF"/>
              </a:buClr>
              <a:defRPr/>
            </a:pPr>
            <a:r>
              <a:rPr lang="en-US" sz="2800" b="1" u="sng" dirty="0" smtClean="0">
                <a:solidFill>
                  <a:srgbClr val="A50021"/>
                </a:solidFill>
                <a:latin typeface="Arial" pitchFamily="34" charset="0"/>
                <a:cs typeface="Arial" pitchFamily="34" charset="0"/>
              </a:rPr>
              <a:t>Summary of calculation </a:t>
            </a:r>
            <a:r>
              <a:rPr lang="en-US" sz="2800" b="1" u="sng" dirty="0">
                <a:solidFill>
                  <a:srgbClr val="A50021"/>
                </a:solidFill>
                <a:latin typeface="Arial" pitchFamily="34" charset="0"/>
                <a:cs typeface="Arial" pitchFamily="34" charset="0"/>
              </a:rPr>
              <a:t>p</a:t>
            </a:r>
            <a:r>
              <a:rPr lang="en-US" sz="2800" b="1" u="sng" dirty="0" smtClean="0">
                <a:solidFill>
                  <a:srgbClr val="A50021"/>
                </a:solidFill>
                <a:latin typeface="Arial" pitchFamily="34" charset="0"/>
                <a:cs typeface="Arial" pitchFamily="34" charset="0"/>
              </a:rPr>
              <a:t>rocedure </a:t>
            </a:r>
            <a:endParaRPr lang="en-US" sz="3200" b="1" u="sng" dirty="0" smtClean="0">
              <a:solidFill>
                <a:srgbClr val="A50021"/>
              </a:solidFill>
              <a:latin typeface="Arial Black" pitchFamily="34" charset="0"/>
            </a:endParaRPr>
          </a:p>
          <a:p>
            <a:pPr marL="176213" algn="l">
              <a:lnSpc>
                <a:spcPct val="150000"/>
              </a:lnSpc>
              <a:spcBef>
                <a:spcPts val="0"/>
              </a:spcBef>
              <a:buClr>
                <a:srgbClr val="0000FF"/>
              </a:buClr>
              <a:defRPr/>
            </a:pPr>
            <a:endParaRPr lang="en-US" sz="3200" b="1" u="sng" dirty="0" smtClean="0">
              <a:latin typeface="Arial Black" pitchFamily="34" charset="0"/>
            </a:endParaRPr>
          </a:p>
        </p:txBody>
      </p:sp>
      <p:sp>
        <p:nvSpPr>
          <p:cNvPr id="108" name="Text Box 20"/>
          <p:cNvSpPr txBox="1">
            <a:spLocks noChangeArrowheads="1"/>
          </p:cNvSpPr>
          <p:nvPr/>
        </p:nvSpPr>
        <p:spPr bwMode="auto">
          <a:xfrm>
            <a:off x="249619" y="867510"/>
            <a:ext cx="6955238" cy="4339650"/>
          </a:xfrm>
          <a:prstGeom prst="rect">
            <a:avLst/>
          </a:prstGeom>
          <a:noFill/>
          <a:ln w="9525">
            <a:noFill/>
            <a:miter lim="800000"/>
            <a:headEnd/>
            <a:tailEnd/>
          </a:ln>
          <a:effectLst/>
        </p:spPr>
        <p:txBody>
          <a:bodyPr wrap="square">
            <a:spAutoFit/>
          </a:bodyPr>
          <a:lstStyle/>
          <a:p>
            <a:pPr marL="514350" indent="-514350" algn="l" rtl="0">
              <a:spcBef>
                <a:spcPct val="50000"/>
              </a:spcBef>
              <a:buAutoNum type="arabicPeriod"/>
            </a:pPr>
            <a:r>
              <a:rPr lang="en-US" sz="2400" b="1" dirty="0" smtClean="0">
                <a:cs typeface="Times New Roman" pitchFamily="18" charset="0"/>
              </a:rPr>
              <a:t>Calculate </a:t>
            </a:r>
            <a:r>
              <a:rPr lang="en-US" sz="2400" b="1" dirty="0" err="1" smtClean="0">
                <a:latin typeface="Symbol" pitchFamily="18" charset="2"/>
                <a:cs typeface="Times New Roman" pitchFamily="18" charset="0"/>
              </a:rPr>
              <a:t>s</a:t>
            </a:r>
            <a:r>
              <a:rPr lang="en-US" sz="2400" b="1" dirty="0" err="1" smtClean="0">
                <a:cs typeface="Times New Roman" pitchFamily="18" charset="0"/>
              </a:rPr>
              <a:t>’</a:t>
            </a:r>
            <a:r>
              <a:rPr lang="en-US" sz="2400" b="1" baseline="-25000" dirty="0" err="1" smtClean="0">
                <a:cs typeface="Times New Roman" pitchFamily="18" charset="0"/>
              </a:rPr>
              <a:t>o</a:t>
            </a:r>
            <a:r>
              <a:rPr lang="en-US" sz="2400" b="1" dirty="0" smtClean="0">
                <a:cs typeface="Times New Roman" pitchFamily="18" charset="0"/>
              </a:rPr>
              <a:t> at the middle of the clay layer</a:t>
            </a:r>
          </a:p>
          <a:p>
            <a:pPr marL="514350" indent="-514350">
              <a:spcBef>
                <a:spcPct val="50000"/>
              </a:spcBef>
              <a:buAutoNum type="arabicPeriod"/>
            </a:pPr>
            <a:r>
              <a:rPr lang="en-US" sz="2400" b="1" dirty="0" smtClean="0">
                <a:cs typeface="Times New Roman" pitchFamily="18" charset="0"/>
              </a:rPr>
              <a:t>Determine </a:t>
            </a:r>
            <a:r>
              <a:rPr lang="en-US" sz="2400" b="1" dirty="0" err="1" smtClean="0">
                <a:latin typeface="Symbol" pitchFamily="18" charset="2"/>
                <a:cs typeface="Times New Roman" pitchFamily="18" charset="0"/>
              </a:rPr>
              <a:t>s</a:t>
            </a:r>
            <a:r>
              <a:rPr lang="en-US" sz="2400" b="1" dirty="0" err="1" smtClean="0">
                <a:cs typeface="Times New Roman" pitchFamily="18" charset="0"/>
              </a:rPr>
              <a:t>’</a:t>
            </a:r>
            <a:r>
              <a:rPr lang="en-US" sz="2400" b="1" baseline="-25000" dirty="0" err="1" smtClean="0">
                <a:cs typeface="Times New Roman" pitchFamily="18" charset="0"/>
              </a:rPr>
              <a:t>c</a:t>
            </a:r>
            <a:r>
              <a:rPr lang="en-US" sz="2400" b="1" dirty="0" smtClean="0">
                <a:cs typeface="Times New Roman" pitchFamily="18" charset="0"/>
              </a:rPr>
              <a:t> from the e-log </a:t>
            </a:r>
            <a:r>
              <a:rPr lang="en-US" sz="2400" b="1" dirty="0" smtClean="0">
                <a:latin typeface="Symbol" pitchFamily="18" charset="2"/>
                <a:cs typeface="Times New Roman" pitchFamily="18" charset="0"/>
              </a:rPr>
              <a:t>s</a:t>
            </a:r>
            <a:r>
              <a:rPr lang="en-US" sz="2400" b="1" baseline="30000" dirty="0" smtClean="0">
                <a:latin typeface="Symbol" pitchFamily="18" charset="2"/>
                <a:cs typeface="Times New Roman" pitchFamily="18" charset="0"/>
              </a:rPr>
              <a:t>/</a:t>
            </a:r>
            <a:r>
              <a:rPr lang="en-US" sz="2400" b="1" dirty="0" smtClean="0">
                <a:cs typeface="Times New Roman" pitchFamily="18" charset="0"/>
              </a:rPr>
              <a:t> plot (if not given)</a:t>
            </a:r>
          </a:p>
          <a:p>
            <a:pPr marL="514350" indent="-514350" algn="l" rtl="0">
              <a:spcBef>
                <a:spcPct val="50000"/>
              </a:spcBef>
              <a:buAutoNum type="arabicPeriod"/>
            </a:pPr>
            <a:r>
              <a:rPr lang="en-US" sz="2400" b="1" dirty="0" smtClean="0">
                <a:cs typeface="Times New Roman" pitchFamily="18" charset="0"/>
              </a:rPr>
              <a:t>Determine whether the clay is N.C. or O.C.</a:t>
            </a:r>
          </a:p>
          <a:p>
            <a:pPr marL="514350" indent="-514350" algn="l" rtl="0">
              <a:spcBef>
                <a:spcPct val="50000"/>
              </a:spcBef>
              <a:buAutoNum type="arabicPeriod"/>
            </a:pPr>
            <a:r>
              <a:rPr lang="en-US" sz="2400" b="1" dirty="0" smtClean="0">
                <a:cs typeface="Times New Roman" pitchFamily="18" charset="0"/>
              </a:rPr>
              <a:t>Calculate </a:t>
            </a:r>
            <a:r>
              <a:rPr lang="en-US" sz="2400" b="1" dirty="0" smtClean="0">
                <a:latin typeface="Symbol" pitchFamily="18" charset="2"/>
                <a:cs typeface="Times New Roman" pitchFamily="18" charset="0"/>
              </a:rPr>
              <a:t>Ds</a:t>
            </a:r>
          </a:p>
          <a:p>
            <a:pPr marL="514350" indent="-514350" algn="l" rtl="0">
              <a:spcBef>
                <a:spcPct val="50000"/>
              </a:spcBef>
              <a:buAutoNum type="arabicPeriod"/>
            </a:pPr>
            <a:r>
              <a:rPr lang="en-US" sz="2400" b="1" dirty="0" smtClean="0">
                <a:cs typeface="Times New Roman" pitchFamily="18" charset="0"/>
              </a:rPr>
              <a:t>Use the appropriate equation</a:t>
            </a:r>
          </a:p>
          <a:p>
            <a:pPr marL="514350" indent="-168275" algn="l" rtl="0">
              <a:spcBef>
                <a:spcPct val="50000"/>
              </a:spcBef>
              <a:buFont typeface="Arial" panose="020B0604020202020204" pitchFamily="34" charset="0"/>
              <a:buChar char="•"/>
            </a:pPr>
            <a:r>
              <a:rPr lang="en-US" sz="2400" b="1" dirty="0" smtClean="0">
                <a:cs typeface="Times New Roman" pitchFamily="18" charset="0"/>
              </a:rPr>
              <a:t>If N.C.  </a:t>
            </a:r>
            <a:endParaRPr lang="en-AU" sz="2400" b="1" dirty="0" smtClean="0">
              <a:cs typeface="Times New Roman" pitchFamily="18" charset="0"/>
            </a:endParaRPr>
          </a:p>
          <a:p>
            <a:pPr marL="514350" indent="-514350" algn="l" rtl="0">
              <a:spcBef>
                <a:spcPct val="50000"/>
              </a:spcBef>
            </a:pPr>
            <a:endParaRPr lang="en-AU" sz="2400" b="1" dirty="0" smtClean="0">
              <a:cs typeface="Times New Roman" pitchFamily="18" charset="0"/>
            </a:endParaRPr>
          </a:p>
          <a:p>
            <a:pPr marL="514350" indent="-168275" algn="l" rtl="0">
              <a:spcBef>
                <a:spcPct val="50000"/>
              </a:spcBef>
              <a:buFont typeface="Arial" panose="020B0604020202020204" pitchFamily="34" charset="0"/>
              <a:buChar char="•"/>
            </a:pPr>
            <a:r>
              <a:rPr lang="en-AU" sz="2400" b="1" dirty="0" smtClean="0">
                <a:cs typeface="Times New Roman" pitchFamily="18" charset="0"/>
              </a:rPr>
              <a:t>If O.C.</a:t>
            </a:r>
            <a:endParaRPr lang="en-US" sz="2400" b="1" dirty="0" smtClean="0">
              <a:cs typeface="Times New Roman" pitchFamily="18" charset="0"/>
            </a:endParaRPr>
          </a:p>
        </p:txBody>
      </p:sp>
      <p:graphicFrame>
        <p:nvGraphicFramePr>
          <p:cNvPr id="193543" name="Object 27"/>
          <p:cNvGraphicFramePr>
            <a:graphicFrameLocks noChangeAspect="1"/>
          </p:cNvGraphicFramePr>
          <p:nvPr>
            <p:extLst>
              <p:ext uri="{D42A27DB-BD31-4B8C-83A1-F6EECF244321}">
                <p14:modId xmlns:p14="http://schemas.microsoft.com/office/powerpoint/2010/main" val="4132765555"/>
              </p:ext>
            </p:extLst>
          </p:nvPr>
        </p:nvGraphicFramePr>
        <p:xfrm>
          <a:off x="5768881" y="5833238"/>
          <a:ext cx="2192187" cy="448660"/>
        </p:xfrm>
        <a:graphic>
          <a:graphicData uri="http://schemas.openxmlformats.org/presentationml/2006/ole">
            <mc:AlternateContent xmlns:mc="http://schemas.openxmlformats.org/markup-compatibility/2006">
              <mc:Choice xmlns:v="urn:schemas-microsoft-com:vml" Requires="v">
                <p:oleObj spid="_x0000_s42733" name="Equation" r:id="rId4" imgW="1498320" imgH="304560" progId="Equation.3">
                  <p:embed/>
                </p:oleObj>
              </mc:Choice>
              <mc:Fallback>
                <p:oleObj name="Equation" r:id="rId4" imgW="1498320" imgH="304560" progId="Equation.3">
                  <p:embed/>
                  <p:pic>
                    <p:nvPicPr>
                      <p:cNvPr id="0" name=""/>
                      <p:cNvPicPr>
                        <a:picLocks noChangeAspect="1" noChangeArrowheads="1"/>
                      </p:cNvPicPr>
                      <p:nvPr/>
                    </p:nvPicPr>
                    <p:blipFill>
                      <a:blip r:embed="rId5"/>
                      <a:srcRect/>
                      <a:stretch>
                        <a:fillRect/>
                      </a:stretch>
                    </p:blipFill>
                    <p:spPr bwMode="auto">
                      <a:xfrm>
                        <a:off x="5768881" y="5833238"/>
                        <a:ext cx="2192187" cy="448660"/>
                      </a:xfrm>
                      <a:prstGeom prst="rect">
                        <a:avLst/>
                      </a:prstGeom>
                      <a:noFill/>
                      <a:ln>
                        <a:noFill/>
                      </a:ln>
                      <a:effectLst/>
                      <a:extLst/>
                    </p:spPr>
                  </p:pic>
                </p:oleObj>
              </mc:Fallback>
            </mc:AlternateContent>
          </a:graphicData>
        </a:graphic>
      </p:graphicFrame>
      <p:graphicFrame>
        <p:nvGraphicFramePr>
          <p:cNvPr id="193544" name="Object 27"/>
          <p:cNvGraphicFramePr>
            <a:graphicFrameLocks noChangeAspect="1"/>
          </p:cNvGraphicFramePr>
          <p:nvPr>
            <p:extLst>
              <p:ext uri="{D42A27DB-BD31-4B8C-83A1-F6EECF244321}">
                <p14:modId xmlns:p14="http://schemas.microsoft.com/office/powerpoint/2010/main" val="3431268782"/>
              </p:ext>
            </p:extLst>
          </p:nvPr>
        </p:nvGraphicFramePr>
        <p:xfrm>
          <a:off x="5792757" y="4759680"/>
          <a:ext cx="1930964" cy="405194"/>
        </p:xfrm>
        <a:graphic>
          <a:graphicData uri="http://schemas.openxmlformats.org/presentationml/2006/ole">
            <mc:AlternateContent xmlns:mc="http://schemas.openxmlformats.org/markup-compatibility/2006">
              <mc:Choice xmlns:v="urn:schemas-microsoft-com:vml" Requires="v">
                <p:oleObj spid="_x0000_s42734" name="Equation" r:id="rId6" imgW="1447560" imgH="304560" progId="Equation.3">
                  <p:embed/>
                </p:oleObj>
              </mc:Choice>
              <mc:Fallback>
                <p:oleObj name="Equation" r:id="rId6" imgW="1447560" imgH="304560" progId="Equation.3">
                  <p:embed/>
                  <p:pic>
                    <p:nvPicPr>
                      <p:cNvPr id="0" name=""/>
                      <p:cNvPicPr>
                        <a:picLocks noChangeAspect="1" noChangeArrowheads="1"/>
                      </p:cNvPicPr>
                      <p:nvPr/>
                    </p:nvPicPr>
                    <p:blipFill>
                      <a:blip r:embed="rId7"/>
                      <a:srcRect/>
                      <a:stretch>
                        <a:fillRect/>
                      </a:stretch>
                    </p:blipFill>
                    <p:spPr bwMode="auto">
                      <a:xfrm>
                        <a:off x="5792757" y="4759680"/>
                        <a:ext cx="1930964" cy="405194"/>
                      </a:xfrm>
                      <a:prstGeom prst="rect">
                        <a:avLst/>
                      </a:prstGeom>
                      <a:noFill/>
                      <a:ln>
                        <a:noFill/>
                      </a:ln>
                      <a:effectLst/>
                      <a:extLst/>
                    </p:spPr>
                  </p:pic>
                </p:oleObj>
              </mc:Fallback>
            </mc:AlternateContent>
          </a:graphicData>
        </a:graphic>
      </p:graphicFrame>
      <p:cxnSp>
        <p:nvCxnSpPr>
          <p:cNvPr id="3" name="Straight Connector 2"/>
          <p:cNvCxnSpPr/>
          <p:nvPr/>
        </p:nvCxnSpPr>
        <p:spPr>
          <a:xfrm>
            <a:off x="5826197" y="5207745"/>
            <a:ext cx="1960647" cy="105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743358" y="6281897"/>
            <a:ext cx="2217710" cy="1"/>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8"/>
          <a:stretch>
            <a:fillRect/>
          </a:stretch>
        </p:blipFill>
        <p:spPr>
          <a:xfrm>
            <a:off x="1750404" y="3537477"/>
            <a:ext cx="3109909" cy="829392"/>
          </a:xfrm>
          <a:prstGeom prst="rect">
            <a:avLst/>
          </a:prstGeom>
          <a:ln>
            <a:solidFill>
              <a:srgbClr val="FF0000"/>
            </a:solidFill>
          </a:ln>
        </p:spPr>
      </p:pic>
      <p:pic>
        <p:nvPicPr>
          <p:cNvPr id="15" name="Picture 14"/>
          <p:cNvPicPr>
            <a:picLocks noChangeAspect="1"/>
          </p:cNvPicPr>
          <p:nvPr/>
        </p:nvPicPr>
        <p:blipFill>
          <a:blip r:embed="rId9"/>
          <a:stretch>
            <a:fillRect/>
          </a:stretch>
        </p:blipFill>
        <p:spPr>
          <a:xfrm>
            <a:off x="1762279" y="4530487"/>
            <a:ext cx="3437815" cy="960796"/>
          </a:xfrm>
          <a:prstGeom prst="rect">
            <a:avLst/>
          </a:prstGeom>
          <a:ln>
            <a:solidFill>
              <a:srgbClr val="FF0000"/>
            </a:solidFill>
          </a:ln>
        </p:spPr>
      </p:pic>
      <p:pic>
        <p:nvPicPr>
          <p:cNvPr id="16" name="Picture 15"/>
          <p:cNvPicPr>
            <a:picLocks noChangeAspect="1"/>
          </p:cNvPicPr>
          <p:nvPr/>
        </p:nvPicPr>
        <p:blipFill>
          <a:blip r:embed="rId10">
            <a:lum bright="-20000" contrast="40000"/>
          </a:blip>
          <a:stretch>
            <a:fillRect/>
          </a:stretch>
        </p:blipFill>
        <p:spPr>
          <a:xfrm>
            <a:off x="580695" y="5654901"/>
            <a:ext cx="4950475" cy="886355"/>
          </a:xfrm>
          <a:prstGeom prst="rect">
            <a:avLst/>
          </a:prstGeom>
          <a:ln>
            <a:solidFill>
              <a:srgbClr val="FF0000"/>
            </a:solidFill>
          </a:ln>
        </p:spPr>
      </p:pic>
    </p:spTree>
    <p:extLst>
      <p:ext uri="{BB962C8B-B14F-4D97-AF65-F5344CB8AC3E}">
        <p14:creationId xmlns:p14="http://schemas.microsoft.com/office/powerpoint/2010/main" val="1059354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1548" y="112680"/>
            <a:ext cx="3445550" cy="449799"/>
          </a:xfrm>
          <a:prstGeom prst="rect">
            <a:avLst/>
          </a:prstGeom>
          <a:solidFill>
            <a:schemeClr val="bg1"/>
          </a:solidFill>
        </p:spPr>
        <p:txBody>
          <a:bodyPr vert="horz" lIns="91440" tIns="45720" rIns="91440" bIns="45720" rtlCol="0">
            <a:noAutofit/>
          </a:bodyPr>
          <a:lstStyle/>
          <a:p>
            <a:pPr defTabSz="685800">
              <a:lnSpc>
                <a:spcPct val="90000"/>
              </a:lnSpc>
              <a:spcBef>
                <a:spcPts val="750"/>
              </a:spcBef>
              <a:buClr>
                <a:srgbClr val="0070C0"/>
              </a:buClr>
              <a:buFont typeface="Arial" panose="020B0604020202020204" pitchFamily="34" charset="0"/>
              <a:buNone/>
            </a:pPr>
            <a:r>
              <a:rPr lang="en-US" sz="2800" b="1" u="sng" dirty="0">
                <a:solidFill>
                  <a:schemeClr val="accent6">
                    <a:lumMod val="75000"/>
                  </a:schemeClr>
                </a:solidFill>
              </a:rPr>
              <a:t>Causes of settlement</a:t>
            </a:r>
          </a:p>
        </p:txBody>
      </p:sp>
      <p:sp>
        <p:nvSpPr>
          <p:cNvPr id="5" name="Rectangle 4"/>
          <p:cNvSpPr/>
          <p:nvPr/>
        </p:nvSpPr>
        <p:spPr>
          <a:xfrm>
            <a:off x="271044" y="656338"/>
            <a:ext cx="8141109" cy="789011"/>
          </a:xfrm>
          <a:prstGeom prst="rect">
            <a:avLst/>
          </a:prstGeom>
        </p:spPr>
        <p:txBody>
          <a:bodyPr vert="horz" lIns="91440" tIns="45720" rIns="91440" bIns="45720" rtlCol="0">
            <a:noAutofit/>
          </a:bodyPr>
          <a:lstStyle/>
          <a:p>
            <a:pPr algn="just" defTabSz="685800">
              <a:lnSpc>
                <a:spcPct val="90000"/>
              </a:lnSpc>
              <a:spcBef>
                <a:spcPts val="750"/>
              </a:spcBef>
              <a:buClr>
                <a:schemeClr val="accent3">
                  <a:lumMod val="75000"/>
                </a:schemeClr>
              </a:buClr>
            </a:pPr>
            <a:r>
              <a:rPr lang="en-US" sz="2400" b="1" dirty="0" smtClean="0"/>
              <a:t>Settlement of a structure resting on soil may be caused by two distinct kinds of action within the foundation soils:-</a:t>
            </a:r>
            <a:endParaRPr lang="en-US" sz="2400" b="1" dirty="0"/>
          </a:p>
        </p:txBody>
      </p:sp>
      <p:sp>
        <p:nvSpPr>
          <p:cNvPr id="6" name="Rectangle 5"/>
          <p:cNvSpPr/>
          <p:nvPr/>
        </p:nvSpPr>
        <p:spPr>
          <a:xfrm>
            <a:off x="271044" y="1423256"/>
            <a:ext cx="8141109" cy="449799"/>
          </a:xfrm>
          <a:prstGeom prst="rect">
            <a:avLst/>
          </a:prstGeom>
        </p:spPr>
        <p:txBody>
          <a:bodyPr vert="horz" lIns="91440" tIns="45720" rIns="91440" bIns="45720" rtlCol="0">
            <a:noAutofit/>
          </a:bodyPr>
          <a:lstStyle/>
          <a:p>
            <a:pPr algn="just" defTabSz="685800">
              <a:lnSpc>
                <a:spcPct val="90000"/>
              </a:lnSpc>
              <a:spcBef>
                <a:spcPts val="750"/>
              </a:spcBef>
              <a:buClr>
                <a:schemeClr val="accent3">
                  <a:lumMod val="75000"/>
                </a:schemeClr>
              </a:buClr>
            </a:pPr>
            <a:r>
              <a:rPr lang="en-US" sz="2400" b="1" dirty="0" smtClean="0">
                <a:solidFill>
                  <a:srgbClr val="FF0000"/>
                </a:solidFill>
              </a:rPr>
              <a:t>I. Settlement Due to Shear Stress (Distortion Settlement)</a:t>
            </a:r>
            <a:endParaRPr lang="en-US" sz="2400" b="1" dirty="0">
              <a:solidFill>
                <a:srgbClr val="FF0000"/>
              </a:solidFill>
            </a:endParaRPr>
          </a:p>
        </p:txBody>
      </p:sp>
      <p:sp>
        <p:nvSpPr>
          <p:cNvPr id="7" name="Rectangle 6"/>
          <p:cNvSpPr/>
          <p:nvPr/>
        </p:nvSpPr>
        <p:spPr>
          <a:xfrm>
            <a:off x="477515" y="1784623"/>
            <a:ext cx="8141109" cy="2198089"/>
          </a:xfrm>
          <a:prstGeom prst="rect">
            <a:avLst/>
          </a:prstGeom>
        </p:spPr>
        <p:txBody>
          <a:bodyPr vert="horz" lIns="91440" tIns="45720" rIns="91440" bIns="45720" rtlCol="0">
            <a:noAutofit/>
          </a:bodyPr>
          <a:lstStyle/>
          <a:p>
            <a:pPr algn="just" defTabSz="685800">
              <a:lnSpc>
                <a:spcPct val="90000"/>
              </a:lnSpc>
              <a:spcBef>
                <a:spcPts val="750"/>
              </a:spcBef>
              <a:buClr>
                <a:schemeClr val="accent3">
                  <a:lumMod val="75000"/>
                </a:schemeClr>
              </a:buClr>
            </a:pPr>
            <a:r>
              <a:rPr lang="en-US" sz="2400" b="1" dirty="0" smtClean="0"/>
              <a:t>In the case the applied load caused </a:t>
            </a:r>
            <a:r>
              <a:rPr lang="en-US" sz="2400" b="1" dirty="0" smtClean="0">
                <a:solidFill>
                  <a:srgbClr val="C00000"/>
                </a:solidFill>
              </a:rPr>
              <a:t>shearing stresses</a:t>
            </a:r>
            <a:r>
              <a:rPr lang="en-US" sz="2400" b="1" dirty="0" smtClean="0"/>
              <a:t> to develop within the soil mass which are greater than the </a:t>
            </a:r>
            <a:r>
              <a:rPr lang="en-US" sz="2400" b="1" dirty="0" smtClean="0">
                <a:solidFill>
                  <a:srgbClr val="C00000"/>
                </a:solidFill>
              </a:rPr>
              <a:t>shear strength</a:t>
            </a:r>
            <a:r>
              <a:rPr lang="en-US" sz="2400" b="1" dirty="0" smtClean="0"/>
              <a:t> of the material, then the soil fails by sliding downward and laterally, and the structure settle and may tip of vertical alignment. This will be discussed in </a:t>
            </a:r>
            <a:r>
              <a:rPr lang="en-US" sz="2400" b="1" dirty="0" smtClean="0">
                <a:solidFill>
                  <a:srgbClr val="C00000"/>
                </a:solidFill>
              </a:rPr>
              <a:t>CE483 Foundation Engineering</a:t>
            </a:r>
            <a:r>
              <a:rPr lang="en-US" sz="2400" b="1" dirty="0" smtClean="0"/>
              <a:t>. This is what we referred to as </a:t>
            </a:r>
            <a:r>
              <a:rPr lang="en-US" sz="2400" b="1" dirty="0" smtClean="0">
                <a:solidFill>
                  <a:srgbClr val="00B050"/>
                </a:solidFill>
              </a:rPr>
              <a:t>BEARING CAPACITY</a:t>
            </a:r>
            <a:r>
              <a:rPr lang="en-US" sz="2400" b="1" dirty="0" smtClean="0"/>
              <a:t>.</a:t>
            </a:r>
            <a:endParaRPr lang="en-US" sz="2400" b="1" dirty="0"/>
          </a:p>
        </p:txBody>
      </p:sp>
      <p:sp>
        <p:nvSpPr>
          <p:cNvPr id="8" name="Rectangle 7"/>
          <p:cNvSpPr/>
          <p:nvPr/>
        </p:nvSpPr>
        <p:spPr>
          <a:xfrm>
            <a:off x="271043" y="4234389"/>
            <a:ext cx="8510349" cy="449799"/>
          </a:xfrm>
          <a:prstGeom prst="rect">
            <a:avLst/>
          </a:prstGeom>
        </p:spPr>
        <p:txBody>
          <a:bodyPr vert="horz" lIns="91440" tIns="45720" rIns="91440" bIns="45720" rtlCol="0">
            <a:noAutofit/>
          </a:bodyPr>
          <a:lstStyle/>
          <a:p>
            <a:pPr marL="341313" indent="-341313" defTabSz="685800">
              <a:lnSpc>
                <a:spcPct val="90000"/>
              </a:lnSpc>
              <a:spcBef>
                <a:spcPts val="750"/>
              </a:spcBef>
              <a:buClr>
                <a:schemeClr val="accent3">
                  <a:lumMod val="75000"/>
                </a:schemeClr>
              </a:buClr>
            </a:pPr>
            <a:r>
              <a:rPr lang="en-US" sz="2400" b="1" dirty="0" smtClean="0">
                <a:solidFill>
                  <a:srgbClr val="FF0000"/>
                </a:solidFill>
              </a:rPr>
              <a:t>II. Settlement Due to Compressive Stress (Volumetric Settlement)</a:t>
            </a:r>
            <a:endParaRPr lang="en-US" sz="2400" b="1" dirty="0">
              <a:solidFill>
                <a:srgbClr val="FF0000"/>
              </a:solidFill>
            </a:endParaRPr>
          </a:p>
        </p:txBody>
      </p:sp>
      <p:sp>
        <p:nvSpPr>
          <p:cNvPr id="9" name="Rectangle 8"/>
          <p:cNvSpPr/>
          <p:nvPr/>
        </p:nvSpPr>
        <p:spPr>
          <a:xfrm>
            <a:off x="455662" y="4684188"/>
            <a:ext cx="8141109" cy="1741367"/>
          </a:xfrm>
          <a:prstGeom prst="rect">
            <a:avLst/>
          </a:prstGeom>
        </p:spPr>
        <p:txBody>
          <a:bodyPr vert="horz" lIns="91440" tIns="45720" rIns="91440" bIns="45720" rtlCol="0">
            <a:noAutofit/>
          </a:bodyPr>
          <a:lstStyle/>
          <a:p>
            <a:pPr algn="just" defTabSz="685800">
              <a:lnSpc>
                <a:spcPct val="90000"/>
              </a:lnSpc>
              <a:spcBef>
                <a:spcPts val="750"/>
              </a:spcBef>
              <a:buClr>
                <a:schemeClr val="accent3">
                  <a:lumMod val="75000"/>
                </a:schemeClr>
              </a:buClr>
            </a:pPr>
            <a:r>
              <a:rPr lang="en-US" sz="2400" b="1" dirty="0" smtClean="0"/>
              <a:t>As a result of the applied load a </a:t>
            </a:r>
            <a:r>
              <a:rPr lang="en-US" sz="2400" b="1" u="sng" dirty="0" smtClean="0">
                <a:solidFill>
                  <a:srgbClr val="7030A0"/>
                </a:solidFill>
              </a:rPr>
              <a:t>compressive</a:t>
            </a:r>
            <a:r>
              <a:rPr lang="en-US" sz="2400" b="1" dirty="0" smtClean="0"/>
              <a:t> stress is transmitted to the soil leading to compressive strain. Due to the compressive strain the structure settles. This is important only if the settlement is excessive otherwise it is not dangerous.</a:t>
            </a:r>
            <a:endParaRPr lang="en-US" sz="2400" b="1" dirty="0"/>
          </a:p>
        </p:txBody>
      </p:sp>
    </p:spTree>
    <p:extLst>
      <p:ext uri="{BB962C8B-B14F-4D97-AF65-F5344CB8AC3E}">
        <p14:creationId xmlns:p14="http://schemas.microsoft.com/office/powerpoint/2010/main" val="10428662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744365" y="1473851"/>
            <a:ext cx="3191816" cy="2899131"/>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744365" y="2224236"/>
            <a:ext cx="3191816" cy="10668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83576" y="1692971"/>
            <a:ext cx="5198448" cy="1200329"/>
          </a:xfrm>
          <a:prstGeom prst="rect">
            <a:avLst/>
          </a:prstGeom>
        </p:spPr>
        <p:txBody>
          <a:bodyPr wrap="square">
            <a:spAutoFit/>
          </a:bodyPr>
          <a:lstStyle/>
          <a:p>
            <a:pPr marL="342900" indent="-342900" algn="just">
              <a:spcAft>
                <a:spcPts val="600"/>
              </a:spcAft>
              <a:buClr>
                <a:srgbClr val="0070C0"/>
              </a:buClr>
              <a:buFont typeface="Arial" panose="020B0604020202020204" pitchFamily="34" charset="0"/>
              <a:buChar char="•"/>
            </a:pPr>
            <a:r>
              <a:rPr lang="en-US" sz="2400" b="1" dirty="0" smtClean="0">
                <a:solidFill>
                  <a:schemeClr val="tx2">
                    <a:lumMod val="50000"/>
                  </a:schemeClr>
                </a:solidFill>
              </a:rPr>
              <a:t>For settlement calculation, the pressure increase </a:t>
            </a:r>
            <a:r>
              <a:rPr lang="en-AU" sz="2400" b="1" dirty="0" smtClean="0">
                <a:sym typeface="Symbol" panose="05050102010706020507" pitchFamily="18" charset="2"/>
              </a:rPr>
              <a:t></a:t>
            </a:r>
            <a:r>
              <a:rPr lang="en-US" sz="2400" b="1" baseline="-25000" dirty="0" smtClean="0">
                <a:sym typeface="Symbol" panose="05050102010706020507" pitchFamily="18" charset="2"/>
              </a:rPr>
              <a:t>z </a:t>
            </a:r>
            <a:r>
              <a:rPr lang="en-US" sz="2400" b="1" dirty="0" smtClean="0">
                <a:solidFill>
                  <a:schemeClr val="tx2">
                    <a:lumMod val="50000"/>
                  </a:schemeClr>
                </a:solidFill>
              </a:rPr>
              <a:t>can be approximated as :</a:t>
            </a:r>
          </a:p>
        </p:txBody>
      </p:sp>
      <p:sp>
        <p:nvSpPr>
          <p:cNvPr id="2" name="Rectangle 1"/>
          <p:cNvSpPr/>
          <p:nvPr/>
        </p:nvSpPr>
        <p:spPr>
          <a:xfrm>
            <a:off x="6594763" y="770744"/>
            <a:ext cx="1579418"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539343" y="1380344"/>
            <a:ext cx="1579418" cy="107363"/>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cxnSp>
        <p:nvCxnSpPr>
          <p:cNvPr id="7" name="Straight Arrow Connector 6"/>
          <p:cNvCxnSpPr/>
          <p:nvPr/>
        </p:nvCxnSpPr>
        <p:spPr>
          <a:xfrm>
            <a:off x="6594763" y="1241798"/>
            <a:ext cx="0" cy="2459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6774873" y="1241793"/>
            <a:ext cx="0" cy="2459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6943151" y="1241798"/>
            <a:ext cx="0" cy="2459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7095551" y="1241793"/>
            <a:ext cx="0" cy="2459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7273635" y="1241803"/>
            <a:ext cx="0" cy="2459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a:off x="7467600" y="1241798"/>
            <a:ext cx="0" cy="2459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a:off x="7663588" y="1241803"/>
            <a:ext cx="0" cy="2459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7829843" y="1241798"/>
            <a:ext cx="0" cy="2459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a:off x="8009953" y="1227943"/>
            <a:ext cx="0" cy="2459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Rectangle 10"/>
          <p:cNvSpPr/>
          <p:nvPr/>
        </p:nvSpPr>
        <p:spPr>
          <a:xfrm>
            <a:off x="7095551" y="855237"/>
            <a:ext cx="322524" cy="400110"/>
          </a:xfrm>
          <a:prstGeom prst="rect">
            <a:avLst/>
          </a:prstGeom>
        </p:spPr>
        <p:txBody>
          <a:bodyPr wrap="none">
            <a:spAutoFit/>
          </a:bodyPr>
          <a:lstStyle/>
          <a:p>
            <a:r>
              <a:rPr lang="en-US" sz="2000" b="1" dirty="0" smtClean="0">
                <a:solidFill>
                  <a:schemeClr val="tx1">
                    <a:lumMod val="75000"/>
                    <a:lumOff val="25000"/>
                  </a:schemeClr>
                </a:solidFill>
              </a:rPr>
              <a:t>q</a:t>
            </a:r>
            <a:endParaRPr lang="en-US" sz="2000" dirty="0"/>
          </a:p>
        </p:txBody>
      </p:sp>
      <p:cxnSp>
        <p:nvCxnSpPr>
          <p:cNvPr id="13" name="Straight Arrow Connector 12"/>
          <p:cNvCxnSpPr/>
          <p:nvPr/>
        </p:nvCxnSpPr>
        <p:spPr>
          <a:xfrm>
            <a:off x="7342905" y="1473851"/>
            <a:ext cx="0" cy="31346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tangle 26"/>
          <p:cNvSpPr/>
          <p:nvPr/>
        </p:nvSpPr>
        <p:spPr>
          <a:xfrm>
            <a:off x="7043396" y="4365284"/>
            <a:ext cx="285656" cy="400110"/>
          </a:xfrm>
          <a:prstGeom prst="rect">
            <a:avLst/>
          </a:prstGeom>
        </p:spPr>
        <p:txBody>
          <a:bodyPr wrap="none">
            <a:spAutoFit/>
          </a:bodyPr>
          <a:lstStyle/>
          <a:p>
            <a:r>
              <a:rPr lang="en-US" sz="2000" b="1" dirty="0" smtClean="0"/>
              <a:t>z</a:t>
            </a:r>
            <a:endParaRPr lang="en-US" sz="2000" b="1" dirty="0"/>
          </a:p>
        </p:txBody>
      </p:sp>
      <p:sp>
        <p:nvSpPr>
          <p:cNvPr id="31" name="Freeform 30"/>
          <p:cNvSpPr/>
          <p:nvPr/>
        </p:nvSpPr>
        <p:spPr>
          <a:xfrm>
            <a:off x="7562065" y="1491179"/>
            <a:ext cx="1269022" cy="2937165"/>
          </a:xfrm>
          <a:custGeom>
            <a:avLst/>
            <a:gdLst>
              <a:gd name="connsiteX0" fmla="*/ 575481 w 918347"/>
              <a:gd name="connsiteY0" fmla="*/ 0 h 2895600"/>
              <a:gd name="connsiteX1" fmla="*/ 838717 w 918347"/>
              <a:gd name="connsiteY1" fmla="*/ 457200 h 2895600"/>
              <a:gd name="connsiteX2" fmla="*/ 866426 w 918347"/>
              <a:gd name="connsiteY2" fmla="*/ 1108363 h 2895600"/>
              <a:gd name="connsiteX3" fmla="*/ 187553 w 918347"/>
              <a:gd name="connsiteY3" fmla="*/ 1953491 h 2895600"/>
              <a:gd name="connsiteX4" fmla="*/ 21299 w 918347"/>
              <a:gd name="connsiteY4" fmla="*/ 2493818 h 2895600"/>
              <a:gd name="connsiteX5" fmla="*/ 7444 w 918347"/>
              <a:gd name="connsiteY5" fmla="*/ 2895600 h 2895600"/>
              <a:gd name="connsiteX0" fmla="*/ 674778 w 1017644"/>
              <a:gd name="connsiteY0" fmla="*/ 0 h 2978727"/>
              <a:gd name="connsiteX1" fmla="*/ 938014 w 1017644"/>
              <a:gd name="connsiteY1" fmla="*/ 457200 h 2978727"/>
              <a:gd name="connsiteX2" fmla="*/ 965723 w 1017644"/>
              <a:gd name="connsiteY2" fmla="*/ 1108363 h 2978727"/>
              <a:gd name="connsiteX3" fmla="*/ 286850 w 1017644"/>
              <a:gd name="connsiteY3" fmla="*/ 1953491 h 2978727"/>
              <a:gd name="connsiteX4" fmla="*/ 120596 w 1017644"/>
              <a:gd name="connsiteY4" fmla="*/ 2493818 h 2978727"/>
              <a:gd name="connsiteX5" fmla="*/ 565 w 1017644"/>
              <a:gd name="connsiteY5" fmla="*/ 2978727 h 2978727"/>
              <a:gd name="connsiteX0" fmla="*/ 676776 w 1019642"/>
              <a:gd name="connsiteY0" fmla="*/ 0 h 2978727"/>
              <a:gd name="connsiteX1" fmla="*/ 940012 w 1019642"/>
              <a:gd name="connsiteY1" fmla="*/ 457200 h 2978727"/>
              <a:gd name="connsiteX2" fmla="*/ 967721 w 1019642"/>
              <a:gd name="connsiteY2" fmla="*/ 1108363 h 2978727"/>
              <a:gd name="connsiteX3" fmla="*/ 288848 w 1019642"/>
              <a:gd name="connsiteY3" fmla="*/ 1953491 h 2978727"/>
              <a:gd name="connsiteX4" fmla="*/ 51809 w 1019642"/>
              <a:gd name="connsiteY4" fmla="*/ 2493818 h 2978727"/>
              <a:gd name="connsiteX5" fmla="*/ 2563 w 1019642"/>
              <a:gd name="connsiteY5" fmla="*/ 2978727 h 2978727"/>
              <a:gd name="connsiteX0" fmla="*/ 757372 w 1100238"/>
              <a:gd name="connsiteY0" fmla="*/ 0 h 2964873"/>
              <a:gd name="connsiteX1" fmla="*/ 1020608 w 1100238"/>
              <a:gd name="connsiteY1" fmla="*/ 457200 h 2964873"/>
              <a:gd name="connsiteX2" fmla="*/ 1048317 w 1100238"/>
              <a:gd name="connsiteY2" fmla="*/ 1108363 h 2964873"/>
              <a:gd name="connsiteX3" fmla="*/ 369444 w 1100238"/>
              <a:gd name="connsiteY3" fmla="*/ 1953491 h 2964873"/>
              <a:gd name="connsiteX4" fmla="*/ 132405 w 1100238"/>
              <a:gd name="connsiteY4" fmla="*/ 2493818 h 2964873"/>
              <a:gd name="connsiteX5" fmla="*/ 577 w 1100238"/>
              <a:gd name="connsiteY5" fmla="*/ 2964873 h 2964873"/>
              <a:gd name="connsiteX0" fmla="*/ 759454 w 1102320"/>
              <a:gd name="connsiteY0" fmla="*/ 0 h 2964873"/>
              <a:gd name="connsiteX1" fmla="*/ 1022690 w 1102320"/>
              <a:gd name="connsiteY1" fmla="*/ 457200 h 2964873"/>
              <a:gd name="connsiteX2" fmla="*/ 1050399 w 1102320"/>
              <a:gd name="connsiteY2" fmla="*/ 1108363 h 2964873"/>
              <a:gd name="connsiteX3" fmla="*/ 371526 w 1102320"/>
              <a:gd name="connsiteY3" fmla="*/ 1953491 h 2964873"/>
              <a:gd name="connsiteX4" fmla="*/ 63702 w 1102320"/>
              <a:gd name="connsiteY4" fmla="*/ 2466109 h 2964873"/>
              <a:gd name="connsiteX5" fmla="*/ 2659 w 1102320"/>
              <a:gd name="connsiteY5" fmla="*/ 2964873 h 2964873"/>
              <a:gd name="connsiteX0" fmla="*/ 758942 w 1104425"/>
              <a:gd name="connsiteY0" fmla="*/ 0 h 2964873"/>
              <a:gd name="connsiteX1" fmla="*/ 1022178 w 1104425"/>
              <a:gd name="connsiteY1" fmla="*/ 457200 h 2964873"/>
              <a:gd name="connsiteX2" fmla="*/ 1049887 w 1104425"/>
              <a:gd name="connsiteY2" fmla="*/ 1108363 h 2964873"/>
              <a:gd name="connsiteX3" fmla="*/ 335621 w 1104425"/>
              <a:gd name="connsiteY3" fmla="*/ 1953491 h 2964873"/>
              <a:gd name="connsiteX4" fmla="*/ 63190 w 1104425"/>
              <a:gd name="connsiteY4" fmla="*/ 2466109 h 2964873"/>
              <a:gd name="connsiteX5" fmla="*/ 2147 w 1104425"/>
              <a:gd name="connsiteY5" fmla="*/ 2964873 h 2964873"/>
              <a:gd name="connsiteX0" fmla="*/ 758942 w 1104425"/>
              <a:gd name="connsiteY0" fmla="*/ 0 h 2951019"/>
              <a:gd name="connsiteX1" fmla="*/ 1022178 w 1104425"/>
              <a:gd name="connsiteY1" fmla="*/ 457200 h 2951019"/>
              <a:gd name="connsiteX2" fmla="*/ 1049887 w 1104425"/>
              <a:gd name="connsiteY2" fmla="*/ 1108363 h 2951019"/>
              <a:gd name="connsiteX3" fmla="*/ 335621 w 1104425"/>
              <a:gd name="connsiteY3" fmla="*/ 1953491 h 2951019"/>
              <a:gd name="connsiteX4" fmla="*/ 63190 w 1104425"/>
              <a:gd name="connsiteY4" fmla="*/ 2466109 h 2951019"/>
              <a:gd name="connsiteX5" fmla="*/ 2147 w 1104425"/>
              <a:gd name="connsiteY5" fmla="*/ 2951019 h 2951019"/>
              <a:gd name="connsiteX0" fmla="*/ 748253 w 1093736"/>
              <a:gd name="connsiteY0" fmla="*/ 0 h 2923310"/>
              <a:gd name="connsiteX1" fmla="*/ 1011489 w 1093736"/>
              <a:gd name="connsiteY1" fmla="*/ 457200 h 2923310"/>
              <a:gd name="connsiteX2" fmla="*/ 1039198 w 1093736"/>
              <a:gd name="connsiteY2" fmla="*/ 1108363 h 2923310"/>
              <a:gd name="connsiteX3" fmla="*/ 324932 w 1093736"/>
              <a:gd name="connsiteY3" fmla="*/ 1953491 h 2923310"/>
              <a:gd name="connsiteX4" fmla="*/ 52501 w 1093736"/>
              <a:gd name="connsiteY4" fmla="*/ 2466109 h 2923310"/>
              <a:gd name="connsiteX5" fmla="*/ 3256 w 1093736"/>
              <a:gd name="connsiteY5" fmla="*/ 2923310 h 2923310"/>
              <a:gd name="connsiteX0" fmla="*/ 748253 w 1093736"/>
              <a:gd name="connsiteY0" fmla="*/ 0 h 2923310"/>
              <a:gd name="connsiteX1" fmla="*/ 1011489 w 1093736"/>
              <a:gd name="connsiteY1" fmla="*/ 457200 h 2923310"/>
              <a:gd name="connsiteX2" fmla="*/ 1039198 w 1093736"/>
              <a:gd name="connsiteY2" fmla="*/ 1108363 h 2923310"/>
              <a:gd name="connsiteX3" fmla="*/ 324932 w 1093736"/>
              <a:gd name="connsiteY3" fmla="*/ 1953491 h 2923310"/>
              <a:gd name="connsiteX4" fmla="*/ 52501 w 1093736"/>
              <a:gd name="connsiteY4" fmla="*/ 2466109 h 2923310"/>
              <a:gd name="connsiteX5" fmla="*/ 3256 w 1093736"/>
              <a:gd name="connsiteY5" fmla="*/ 2923310 h 2923310"/>
              <a:gd name="connsiteX0" fmla="*/ 488709 w 1105335"/>
              <a:gd name="connsiteY0" fmla="*/ 0 h 2937165"/>
              <a:gd name="connsiteX1" fmla="*/ 1011489 w 1105335"/>
              <a:gd name="connsiteY1" fmla="*/ 471055 h 2937165"/>
              <a:gd name="connsiteX2" fmla="*/ 1039198 w 1105335"/>
              <a:gd name="connsiteY2" fmla="*/ 1122218 h 2937165"/>
              <a:gd name="connsiteX3" fmla="*/ 324932 w 1105335"/>
              <a:gd name="connsiteY3" fmla="*/ 1967346 h 2937165"/>
              <a:gd name="connsiteX4" fmla="*/ 52501 w 1105335"/>
              <a:gd name="connsiteY4" fmla="*/ 2479964 h 2937165"/>
              <a:gd name="connsiteX5" fmla="*/ 3256 w 1105335"/>
              <a:gd name="connsiteY5" fmla="*/ 2937165 h 2937165"/>
              <a:gd name="connsiteX0" fmla="*/ 488709 w 1080601"/>
              <a:gd name="connsiteY0" fmla="*/ 0 h 2937165"/>
              <a:gd name="connsiteX1" fmla="*/ 940703 w 1080601"/>
              <a:gd name="connsiteY1" fmla="*/ 429491 h 2937165"/>
              <a:gd name="connsiteX2" fmla="*/ 1039198 w 1080601"/>
              <a:gd name="connsiteY2" fmla="*/ 1122218 h 2937165"/>
              <a:gd name="connsiteX3" fmla="*/ 324932 w 1080601"/>
              <a:gd name="connsiteY3" fmla="*/ 1967346 h 2937165"/>
              <a:gd name="connsiteX4" fmla="*/ 52501 w 1080601"/>
              <a:gd name="connsiteY4" fmla="*/ 2479964 h 2937165"/>
              <a:gd name="connsiteX5" fmla="*/ 3256 w 1080601"/>
              <a:gd name="connsiteY5" fmla="*/ 2937165 h 2937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0601" h="2937165">
                <a:moveTo>
                  <a:pt x="488709" y="0"/>
                </a:moveTo>
                <a:cubicBezTo>
                  <a:pt x="596081" y="136236"/>
                  <a:pt x="848955" y="242455"/>
                  <a:pt x="940703" y="429491"/>
                </a:cubicBezTo>
                <a:cubicBezTo>
                  <a:pt x="1032451" y="616527"/>
                  <a:pt x="1141826" y="865909"/>
                  <a:pt x="1039198" y="1122218"/>
                </a:cubicBezTo>
                <a:cubicBezTo>
                  <a:pt x="936570" y="1378527"/>
                  <a:pt x="489382" y="1741055"/>
                  <a:pt x="324932" y="1967346"/>
                </a:cubicBezTo>
                <a:cubicBezTo>
                  <a:pt x="160482" y="2193637"/>
                  <a:pt x="106114" y="2318328"/>
                  <a:pt x="52501" y="2479964"/>
                </a:cubicBezTo>
                <a:cubicBezTo>
                  <a:pt x="-1112" y="2641600"/>
                  <a:pt x="-4826" y="2814783"/>
                  <a:pt x="3256" y="2937165"/>
                </a:cubicBezTo>
              </a:path>
            </a:pathLst>
          </a:custGeom>
          <a:noFill/>
          <a:ln w="38100">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07161" y="3808098"/>
            <a:ext cx="4985225" cy="1200329"/>
          </a:xfrm>
          <a:prstGeom prst="rect">
            <a:avLst/>
          </a:prstGeom>
        </p:spPr>
        <p:txBody>
          <a:bodyPr wrap="square">
            <a:spAutoFit/>
          </a:bodyPr>
          <a:lstStyle/>
          <a:p>
            <a:r>
              <a:rPr lang="en-US" sz="2400" b="1" dirty="0"/>
              <a:t>where </a:t>
            </a:r>
            <a:r>
              <a:rPr lang="en-AU" sz="2400" b="1" dirty="0" smtClean="0">
                <a:sym typeface="Symbol" panose="05050102010706020507" pitchFamily="18" charset="2"/>
              </a:rPr>
              <a:t></a:t>
            </a:r>
            <a:r>
              <a:rPr lang="en-AU" sz="2400" b="1" i="1" dirty="0" smtClean="0">
                <a:sym typeface="Symbol" panose="05050102010706020507" pitchFamily="18" charset="2"/>
              </a:rPr>
              <a:t></a:t>
            </a:r>
            <a:r>
              <a:rPr lang="en-US" sz="2400" b="1" i="1" baseline="-25000" dirty="0" smtClean="0">
                <a:sym typeface="Symbol" panose="05050102010706020507" pitchFamily="18" charset="2"/>
              </a:rPr>
              <a:t>m</a:t>
            </a:r>
            <a:r>
              <a:rPr lang="en-US" sz="2400" b="1" baseline="-25000" dirty="0" smtClean="0">
                <a:sym typeface="Symbol" panose="05050102010706020507" pitchFamily="18" charset="2"/>
              </a:rPr>
              <a:t> </a:t>
            </a:r>
            <a:r>
              <a:rPr lang="en-US" sz="2400" b="1" dirty="0" smtClean="0"/>
              <a:t>represent </a:t>
            </a:r>
            <a:r>
              <a:rPr lang="en-US" sz="2400" b="1" dirty="0"/>
              <a:t>the increase in the effective pressure </a:t>
            </a:r>
            <a:r>
              <a:rPr lang="en-US" sz="2400" b="1" dirty="0" smtClean="0"/>
              <a:t>in the </a:t>
            </a:r>
            <a:r>
              <a:rPr lang="en-US" sz="2400" b="1" dirty="0" smtClean="0">
                <a:solidFill>
                  <a:srgbClr val="00B050"/>
                </a:solidFill>
              </a:rPr>
              <a:t>middle</a:t>
            </a:r>
            <a:r>
              <a:rPr lang="en-US" sz="2400" b="1" dirty="0" smtClean="0"/>
              <a:t> of the layer.</a:t>
            </a:r>
            <a:endParaRPr lang="en-US" sz="2400" b="1" dirty="0"/>
          </a:p>
        </p:txBody>
      </p:sp>
      <p:cxnSp>
        <p:nvCxnSpPr>
          <p:cNvPr id="44" name="Straight Connector 43"/>
          <p:cNvCxnSpPr/>
          <p:nvPr/>
        </p:nvCxnSpPr>
        <p:spPr>
          <a:xfrm>
            <a:off x="7342907" y="2758396"/>
            <a:ext cx="134389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5744365" y="2390136"/>
            <a:ext cx="1529268" cy="646331"/>
          </a:xfrm>
          <a:prstGeom prst="rect">
            <a:avLst/>
          </a:prstGeom>
        </p:spPr>
        <p:txBody>
          <a:bodyPr wrap="square">
            <a:spAutoFit/>
          </a:bodyPr>
          <a:lstStyle/>
          <a:p>
            <a:pPr algn="ctr"/>
            <a:r>
              <a:rPr lang="en-US" b="1" dirty="0" smtClean="0"/>
              <a:t>Compressible Layer </a:t>
            </a:r>
            <a:endParaRPr lang="en-US" b="1" dirty="0"/>
          </a:p>
        </p:txBody>
      </p:sp>
      <p:sp>
        <p:nvSpPr>
          <p:cNvPr id="48" name="Rectangle 47"/>
          <p:cNvSpPr/>
          <p:nvPr/>
        </p:nvSpPr>
        <p:spPr>
          <a:xfrm>
            <a:off x="6291011" y="4807688"/>
            <a:ext cx="2395787" cy="707886"/>
          </a:xfrm>
          <a:prstGeom prst="rect">
            <a:avLst/>
          </a:prstGeom>
        </p:spPr>
        <p:txBody>
          <a:bodyPr wrap="square">
            <a:spAutoFit/>
          </a:bodyPr>
          <a:lstStyle/>
          <a:p>
            <a:pPr algn="ctr"/>
            <a:r>
              <a:rPr lang="en-AU" sz="2000" b="1" dirty="0" smtClean="0">
                <a:sym typeface="Symbol" panose="05050102010706020507" pitchFamily="18" charset="2"/>
              </a:rPr>
              <a:t></a:t>
            </a:r>
            <a:r>
              <a:rPr lang="en-US" sz="2000" b="1" baseline="-25000" dirty="0" smtClean="0">
                <a:sym typeface="Symbol" panose="05050102010706020507" pitchFamily="18" charset="2"/>
              </a:rPr>
              <a:t>z</a:t>
            </a:r>
            <a:r>
              <a:rPr lang="en-US" sz="2000" b="1" dirty="0" smtClean="0">
                <a:solidFill>
                  <a:schemeClr val="tx2">
                    <a:lumMod val="50000"/>
                  </a:schemeClr>
                </a:solidFill>
              </a:rPr>
              <a:t> under the center of foundation</a:t>
            </a:r>
            <a:endParaRPr lang="en-US" sz="2000" b="1" dirty="0"/>
          </a:p>
        </p:txBody>
      </p:sp>
      <p:cxnSp>
        <p:nvCxnSpPr>
          <p:cNvPr id="50" name="Straight Arrow Connector 49"/>
          <p:cNvCxnSpPr/>
          <p:nvPr/>
        </p:nvCxnSpPr>
        <p:spPr>
          <a:xfrm flipH="1" flipV="1">
            <a:off x="7691393" y="3993547"/>
            <a:ext cx="215417" cy="767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286168" y="1013583"/>
            <a:ext cx="5731377" cy="461665"/>
          </a:xfrm>
          <a:prstGeom prst="rect">
            <a:avLst/>
          </a:prstGeom>
        </p:spPr>
        <p:txBody>
          <a:bodyPr wrap="none">
            <a:spAutoFit/>
          </a:bodyPr>
          <a:lstStyle/>
          <a:p>
            <a:r>
              <a:rPr lang="en-US" sz="2400" b="1" u="sng" dirty="0" smtClean="0">
                <a:solidFill>
                  <a:srgbClr val="1C31FC"/>
                </a:solidFill>
              </a:rPr>
              <a:t>Approach 1: Middle of layer </a:t>
            </a:r>
            <a:r>
              <a:rPr lang="en-US" sz="2400" b="1" u="sng" dirty="0" smtClean="0">
                <a:solidFill>
                  <a:srgbClr val="FF0000"/>
                </a:solidFill>
              </a:rPr>
              <a:t>(midpoint rule)</a:t>
            </a:r>
            <a:endParaRPr lang="en-US" sz="2400" b="1" u="sng" dirty="0">
              <a:solidFill>
                <a:srgbClr val="FF0000"/>
              </a:solidFill>
            </a:endParaRPr>
          </a:p>
        </p:txBody>
      </p:sp>
      <p:sp>
        <p:nvSpPr>
          <p:cNvPr id="40" name="Rectangle 39"/>
          <p:cNvSpPr/>
          <p:nvPr/>
        </p:nvSpPr>
        <p:spPr>
          <a:xfrm>
            <a:off x="1666257" y="2992344"/>
            <a:ext cx="1885835" cy="523220"/>
          </a:xfrm>
          <a:prstGeom prst="rect">
            <a:avLst/>
          </a:prstGeom>
        </p:spPr>
        <p:txBody>
          <a:bodyPr wrap="square">
            <a:spAutoFit/>
          </a:bodyPr>
          <a:lstStyle/>
          <a:p>
            <a:r>
              <a:rPr lang="en-AU" sz="2600" b="1" dirty="0" smtClean="0">
                <a:latin typeface="Century Schoolbook" panose="02040604050505020304" pitchFamily="18" charset="0"/>
                <a:sym typeface="Symbol" panose="05050102010706020507" pitchFamily="18" charset="2"/>
              </a:rPr>
              <a:t></a:t>
            </a:r>
            <a:r>
              <a:rPr lang="en-AU" sz="2600" b="1" i="1" dirty="0" smtClean="0">
                <a:latin typeface="Century Schoolbook" panose="02040604050505020304" pitchFamily="18" charset="0"/>
                <a:sym typeface="Symbol" panose="05050102010706020507" pitchFamily="18" charset="2"/>
              </a:rPr>
              <a:t></a:t>
            </a:r>
            <a:r>
              <a:rPr lang="en-AU" sz="2600" b="1" i="1" baseline="-25000" dirty="0" smtClean="0">
                <a:latin typeface="Century Schoolbook" panose="02040604050505020304" pitchFamily="18" charset="0"/>
                <a:sym typeface="Symbol" panose="05050102010706020507" pitchFamily="18" charset="2"/>
              </a:rPr>
              <a:t>z</a:t>
            </a:r>
            <a:r>
              <a:rPr lang="en-US" sz="2600" b="1" i="1" dirty="0" smtClean="0">
                <a:latin typeface="Century Schoolbook" panose="02040604050505020304" pitchFamily="18" charset="0"/>
                <a:sym typeface="Symbol" panose="05050102010706020507" pitchFamily="18" charset="2"/>
              </a:rPr>
              <a:t>  </a:t>
            </a:r>
            <a:r>
              <a:rPr lang="en-US" sz="2600" dirty="0" smtClean="0"/>
              <a:t>= </a:t>
            </a:r>
            <a:r>
              <a:rPr lang="en-AU" sz="2800" b="1" dirty="0">
                <a:sym typeface="Symbol" panose="05050102010706020507" pitchFamily="18" charset="2"/>
              </a:rPr>
              <a:t></a:t>
            </a:r>
            <a:r>
              <a:rPr lang="en-AU" sz="2800" b="1" i="1" dirty="0">
                <a:sym typeface="Symbol" panose="05050102010706020507" pitchFamily="18" charset="2"/>
              </a:rPr>
              <a:t></a:t>
            </a:r>
            <a:r>
              <a:rPr lang="en-US" sz="2800" b="1" i="1" baseline="-25000" dirty="0">
                <a:sym typeface="Symbol" panose="05050102010706020507" pitchFamily="18" charset="2"/>
              </a:rPr>
              <a:t>m</a:t>
            </a:r>
            <a:endParaRPr lang="en-US" sz="2600" i="1" dirty="0"/>
          </a:p>
        </p:txBody>
      </p:sp>
      <p:sp>
        <p:nvSpPr>
          <p:cNvPr id="41" name="Rectangle 40"/>
          <p:cNvSpPr/>
          <p:nvPr/>
        </p:nvSpPr>
        <p:spPr>
          <a:xfrm>
            <a:off x="1666257" y="2959761"/>
            <a:ext cx="1885834" cy="55062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565" y="229868"/>
            <a:ext cx="5495951" cy="577850"/>
          </a:xfrm>
          <a:prstGeom prst="rect">
            <a:avLst/>
          </a:prstGeom>
        </p:spPr>
        <p:txBody>
          <a:bodyPr vert="horz" lIns="91440" tIns="45720" rIns="91440" bIns="45720" rtlCol="0">
            <a:noAutofit/>
          </a:bodyPr>
          <a:lstStyle>
            <a:lvl1pPr marL="176213" indent="0" defTabSz="685800">
              <a:lnSpc>
                <a:spcPct val="150000"/>
              </a:lnSpc>
              <a:spcBef>
                <a:spcPts val="0"/>
              </a:spcBef>
              <a:buClr>
                <a:srgbClr val="0000FF"/>
              </a:buClr>
              <a:buFont typeface="Arial" panose="020B0604020202020204" pitchFamily="34" charset="0"/>
              <a:buNone/>
              <a:defRPr sz="2400" b="1" u="sng">
                <a:solidFill>
                  <a:srgbClr val="A50021"/>
                </a:solidFill>
                <a:latin typeface="Arial" pitchFamily="34" charset="0"/>
                <a:cs typeface="Arial" pitchFamily="34" charset="0"/>
              </a:defRPr>
            </a:lvl1pPr>
            <a:lvl2pPr marL="342900" indent="0" algn="ctr" defTabSz="685800">
              <a:lnSpc>
                <a:spcPct val="90000"/>
              </a:lnSpc>
              <a:spcBef>
                <a:spcPts val="375"/>
              </a:spcBef>
              <a:buFont typeface="Arial" panose="020B0604020202020204" pitchFamily="34" charset="0"/>
              <a:buNone/>
              <a:defRPr sz="1500"/>
            </a:lvl2pPr>
            <a:lvl3pPr marL="685800" indent="0" algn="ctr" defTabSz="685800">
              <a:lnSpc>
                <a:spcPct val="90000"/>
              </a:lnSpc>
              <a:spcBef>
                <a:spcPts val="375"/>
              </a:spcBef>
              <a:buFont typeface="Arial" panose="020B0604020202020204" pitchFamily="34" charset="0"/>
              <a:buNone/>
              <a:defRPr sz="1350"/>
            </a:lvl3pPr>
            <a:lvl4pPr marL="1028700" indent="0" algn="ctr" defTabSz="685800">
              <a:lnSpc>
                <a:spcPct val="90000"/>
              </a:lnSpc>
              <a:spcBef>
                <a:spcPts val="375"/>
              </a:spcBef>
              <a:buFont typeface="Arial" panose="020B0604020202020204" pitchFamily="34" charset="0"/>
              <a:buNone/>
              <a:defRPr sz="1200"/>
            </a:lvl4pPr>
            <a:lvl5pPr marL="1371600" indent="0" algn="ctr" defTabSz="685800">
              <a:lnSpc>
                <a:spcPct val="90000"/>
              </a:lnSpc>
              <a:spcBef>
                <a:spcPts val="375"/>
              </a:spcBef>
              <a:buFont typeface="Arial" panose="020B0604020202020204" pitchFamily="34" charset="0"/>
              <a:buNone/>
              <a:defRPr sz="1200"/>
            </a:lvl5pPr>
            <a:lvl6pPr marL="1714500" indent="0" algn="ctr" defTabSz="685800">
              <a:lnSpc>
                <a:spcPct val="90000"/>
              </a:lnSpc>
              <a:spcBef>
                <a:spcPts val="375"/>
              </a:spcBef>
              <a:buFont typeface="Arial" panose="020B0604020202020204" pitchFamily="34" charset="0"/>
              <a:buNone/>
              <a:defRPr sz="1200"/>
            </a:lvl6pPr>
            <a:lvl7pPr marL="2057400" indent="0" algn="ctr" defTabSz="685800">
              <a:lnSpc>
                <a:spcPct val="90000"/>
              </a:lnSpc>
              <a:spcBef>
                <a:spcPts val="375"/>
              </a:spcBef>
              <a:buFont typeface="Arial" panose="020B0604020202020204" pitchFamily="34" charset="0"/>
              <a:buNone/>
              <a:defRPr sz="1200"/>
            </a:lvl7pPr>
            <a:lvl8pPr marL="2400300" indent="0" algn="ctr" defTabSz="685800">
              <a:lnSpc>
                <a:spcPct val="90000"/>
              </a:lnSpc>
              <a:spcBef>
                <a:spcPts val="375"/>
              </a:spcBef>
              <a:buFont typeface="Arial" panose="020B0604020202020204" pitchFamily="34" charset="0"/>
              <a:buNone/>
              <a:defRPr sz="1200"/>
            </a:lvl8pPr>
            <a:lvl9pPr marL="2743200" indent="0" algn="ctr" defTabSz="685800">
              <a:lnSpc>
                <a:spcPct val="90000"/>
              </a:lnSpc>
              <a:spcBef>
                <a:spcPts val="375"/>
              </a:spcBef>
              <a:buFont typeface="Arial" panose="020B0604020202020204" pitchFamily="34" charset="0"/>
              <a:buNone/>
              <a:defRPr sz="1200"/>
            </a:lvl9pPr>
          </a:lstStyle>
          <a:p>
            <a:r>
              <a:rPr lang="en-US" sz="2800" dirty="0" smtClean="0"/>
              <a:t>Nonlinear pressure increase</a:t>
            </a:r>
            <a:endParaRPr lang="en-US" sz="2800" dirty="0"/>
          </a:p>
        </p:txBody>
      </p:sp>
      <p:sp>
        <p:nvSpPr>
          <p:cNvPr id="6" name="Rectangle 5"/>
          <p:cNvSpPr/>
          <p:nvPr/>
        </p:nvSpPr>
        <p:spPr>
          <a:xfrm>
            <a:off x="7651335" y="2440810"/>
            <a:ext cx="660437" cy="369332"/>
          </a:xfrm>
          <a:prstGeom prst="rect">
            <a:avLst/>
          </a:prstGeom>
        </p:spPr>
        <p:txBody>
          <a:bodyPr wrap="square">
            <a:spAutoFit/>
          </a:bodyPr>
          <a:lstStyle/>
          <a:p>
            <a:r>
              <a:rPr lang="en-AU" b="1" dirty="0">
                <a:sym typeface="Symbol" panose="05050102010706020507" pitchFamily="18" charset="2"/>
              </a:rPr>
              <a:t></a:t>
            </a:r>
            <a:r>
              <a:rPr lang="en-AU" b="1" i="1" dirty="0">
                <a:sym typeface="Symbol" panose="05050102010706020507" pitchFamily="18" charset="2"/>
              </a:rPr>
              <a:t></a:t>
            </a:r>
            <a:r>
              <a:rPr lang="en-US" b="1" i="1" baseline="-25000" dirty="0">
                <a:sym typeface="Symbol" panose="05050102010706020507" pitchFamily="18" charset="2"/>
              </a:rPr>
              <a:t>m</a:t>
            </a:r>
            <a:endParaRPr lang="en-US" dirty="0"/>
          </a:p>
        </p:txBody>
      </p:sp>
    </p:spTree>
    <p:extLst>
      <p:ext uri="{BB962C8B-B14F-4D97-AF65-F5344CB8AC3E}">
        <p14:creationId xmlns:p14="http://schemas.microsoft.com/office/powerpoint/2010/main" val="207002722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744365" y="985108"/>
            <a:ext cx="3191816" cy="2899131"/>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744365" y="1735493"/>
            <a:ext cx="3191816" cy="10668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83576" y="1204228"/>
            <a:ext cx="5198448" cy="1569660"/>
          </a:xfrm>
          <a:prstGeom prst="rect">
            <a:avLst/>
          </a:prstGeom>
        </p:spPr>
        <p:txBody>
          <a:bodyPr wrap="square">
            <a:spAutoFit/>
          </a:bodyPr>
          <a:lstStyle/>
          <a:p>
            <a:pPr marL="342900" indent="-342900" algn="just">
              <a:spcAft>
                <a:spcPts val="600"/>
              </a:spcAft>
              <a:buClr>
                <a:srgbClr val="0070C0"/>
              </a:buClr>
              <a:buSzPct val="150000"/>
              <a:buFont typeface="Arial" panose="020B0604020202020204" pitchFamily="34" charset="0"/>
              <a:buChar char="•"/>
            </a:pPr>
            <a:r>
              <a:rPr lang="en-US" sz="2400" b="1" dirty="0" smtClean="0">
                <a:solidFill>
                  <a:schemeClr val="tx2">
                    <a:lumMod val="50000"/>
                  </a:schemeClr>
                </a:solidFill>
              </a:rPr>
              <a:t>For settlement calculation we will use the average pressure increase </a:t>
            </a:r>
            <a:r>
              <a:rPr lang="en-AU" sz="2400" b="1" dirty="0" smtClean="0">
                <a:sym typeface="Symbol" panose="05050102010706020507" pitchFamily="18" charset="2"/>
              </a:rPr>
              <a:t></a:t>
            </a:r>
            <a:r>
              <a:rPr lang="en-US" sz="2400" b="1" baseline="-25000" dirty="0" err="1" smtClean="0">
                <a:sym typeface="Symbol" panose="05050102010706020507" pitchFamily="18" charset="2"/>
              </a:rPr>
              <a:t>av</a:t>
            </a:r>
            <a:r>
              <a:rPr lang="en-US" sz="2400" b="1" baseline="-25000" dirty="0" smtClean="0">
                <a:sym typeface="Symbol" panose="05050102010706020507" pitchFamily="18" charset="2"/>
              </a:rPr>
              <a:t> </a:t>
            </a:r>
            <a:r>
              <a:rPr lang="en-US" sz="2400" b="1" dirty="0" smtClean="0">
                <a:solidFill>
                  <a:schemeClr val="tx2">
                    <a:lumMod val="50000"/>
                  </a:schemeClr>
                </a:solidFill>
              </a:rPr>
              <a:t>, </a:t>
            </a:r>
            <a:r>
              <a:rPr lang="en-US" sz="2400" b="1" dirty="0">
                <a:solidFill>
                  <a:schemeClr val="tx2">
                    <a:lumMod val="50000"/>
                  </a:schemeClr>
                </a:solidFill>
              </a:rPr>
              <a:t>using weighted average </a:t>
            </a:r>
            <a:r>
              <a:rPr lang="en-US" sz="2400" b="1" dirty="0" smtClean="0">
                <a:solidFill>
                  <a:schemeClr val="tx2">
                    <a:lumMod val="50000"/>
                  </a:schemeClr>
                </a:solidFill>
              </a:rPr>
              <a:t>method (</a:t>
            </a:r>
            <a:r>
              <a:rPr lang="en-US" sz="2400" b="1" dirty="0" smtClean="0">
                <a:solidFill>
                  <a:srgbClr val="00B050"/>
                </a:solidFill>
              </a:rPr>
              <a:t>Simpson’s</a:t>
            </a:r>
            <a:r>
              <a:rPr lang="en-US" sz="2400" b="1" dirty="0" smtClean="0">
                <a:solidFill>
                  <a:schemeClr val="tx2">
                    <a:lumMod val="50000"/>
                  </a:schemeClr>
                </a:solidFill>
              </a:rPr>
              <a:t> </a:t>
            </a:r>
            <a:r>
              <a:rPr lang="en-US" sz="2400" b="1" dirty="0" smtClean="0">
                <a:solidFill>
                  <a:srgbClr val="00B050"/>
                </a:solidFill>
              </a:rPr>
              <a:t>rule</a:t>
            </a:r>
            <a:r>
              <a:rPr lang="en-US" sz="2400" b="1" dirty="0" smtClean="0">
                <a:solidFill>
                  <a:schemeClr val="tx2">
                    <a:lumMod val="50000"/>
                  </a:schemeClr>
                </a:solidFill>
              </a:rPr>
              <a:t>):</a:t>
            </a:r>
          </a:p>
        </p:txBody>
      </p:sp>
      <p:sp>
        <p:nvSpPr>
          <p:cNvPr id="2" name="Rectangle 1"/>
          <p:cNvSpPr/>
          <p:nvPr/>
        </p:nvSpPr>
        <p:spPr>
          <a:xfrm>
            <a:off x="6594763" y="282001"/>
            <a:ext cx="1579418"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539343" y="891601"/>
            <a:ext cx="1579418" cy="107363"/>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cxnSp>
        <p:nvCxnSpPr>
          <p:cNvPr id="7" name="Straight Arrow Connector 6"/>
          <p:cNvCxnSpPr/>
          <p:nvPr/>
        </p:nvCxnSpPr>
        <p:spPr>
          <a:xfrm>
            <a:off x="6594763" y="753055"/>
            <a:ext cx="0" cy="2459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6774873" y="753050"/>
            <a:ext cx="0" cy="2459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6943151" y="753055"/>
            <a:ext cx="0" cy="2459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7095551" y="753050"/>
            <a:ext cx="0" cy="2459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7273635" y="753060"/>
            <a:ext cx="0" cy="2459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a:off x="7467600" y="753055"/>
            <a:ext cx="0" cy="2459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a:off x="7663588" y="753060"/>
            <a:ext cx="0" cy="2459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7829843" y="753055"/>
            <a:ext cx="0" cy="2459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a:off x="8009953" y="739200"/>
            <a:ext cx="0" cy="2459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Rectangle 10"/>
          <p:cNvSpPr/>
          <p:nvPr/>
        </p:nvSpPr>
        <p:spPr>
          <a:xfrm>
            <a:off x="7095551" y="366494"/>
            <a:ext cx="322524" cy="400110"/>
          </a:xfrm>
          <a:prstGeom prst="rect">
            <a:avLst/>
          </a:prstGeom>
        </p:spPr>
        <p:txBody>
          <a:bodyPr wrap="none">
            <a:spAutoFit/>
          </a:bodyPr>
          <a:lstStyle/>
          <a:p>
            <a:r>
              <a:rPr lang="en-US" sz="2000" b="1" dirty="0" smtClean="0">
                <a:solidFill>
                  <a:schemeClr val="tx1">
                    <a:lumMod val="75000"/>
                    <a:lumOff val="25000"/>
                  </a:schemeClr>
                </a:solidFill>
              </a:rPr>
              <a:t>q</a:t>
            </a:r>
            <a:endParaRPr lang="en-US" sz="2000" dirty="0"/>
          </a:p>
        </p:txBody>
      </p:sp>
      <p:pic>
        <p:nvPicPr>
          <p:cNvPr id="6" name="Picture 5"/>
          <p:cNvPicPr>
            <a:picLocks noChangeAspect="1"/>
          </p:cNvPicPr>
          <p:nvPr/>
        </p:nvPicPr>
        <p:blipFill>
          <a:blip r:embed="rId4">
            <a:lum bright="-20000" contrast="40000"/>
          </a:blip>
          <a:stretch>
            <a:fillRect/>
          </a:stretch>
        </p:blipFill>
        <p:spPr>
          <a:xfrm>
            <a:off x="778184" y="3211758"/>
            <a:ext cx="3908954" cy="952735"/>
          </a:xfrm>
          <a:prstGeom prst="rect">
            <a:avLst/>
          </a:prstGeom>
          <a:ln w="38100">
            <a:solidFill>
              <a:schemeClr val="tx1"/>
            </a:solidFill>
          </a:ln>
        </p:spPr>
      </p:pic>
      <p:cxnSp>
        <p:nvCxnSpPr>
          <p:cNvPr id="13" name="Straight Arrow Connector 12"/>
          <p:cNvCxnSpPr/>
          <p:nvPr/>
        </p:nvCxnSpPr>
        <p:spPr>
          <a:xfrm>
            <a:off x="7342905" y="985108"/>
            <a:ext cx="0" cy="31346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tangle 26"/>
          <p:cNvSpPr/>
          <p:nvPr/>
        </p:nvSpPr>
        <p:spPr>
          <a:xfrm>
            <a:off x="7043396" y="3876541"/>
            <a:ext cx="285656" cy="400110"/>
          </a:xfrm>
          <a:prstGeom prst="rect">
            <a:avLst/>
          </a:prstGeom>
        </p:spPr>
        <p:txBody>
          <a:bodyPr wrap="none">
            <a:spAutoFit/>
          </a:bodyPr>
          <a:lstStyle/>
          <a:p>
            <a:r>
              <a:rPr lang="en-US" sz="2000" b="1" dirty="0" smtClean="0"/>
              <a:t>z</a:t>
            </a:r>
            <a:endParaRPr lang="en-US" sz="2000" b="1" dirty="0"/>
          </a:p>
        </p:txBody>
      </p:sp>
      <p:sp>
        <p:nvSpPr>
          <p:cNvPr id="31" name="Freeform 30"/>
          <p:cNvSpPr/>
          <p:nvPr/>
        </p:nvSpPr>
        <p:spPr>
          <a:xfrm>
            <a:off x="7562065" y="1002436"/>
            <a:ext cx="1269022" cy="2937165"/>
          </a:xfrm>
          <a:custGeom>
            <a:avLst/>
            <a:gdLst>
              <a:gd name="connsiteX0" fmla="*/ 575481 w 918347"/>
              <a:gd name="connsiteY0" fmla="*/ 0 h 2895600"/>
              <a:gd name="connsiteX1" fmla="*/ 838717 w 918347"/>
              <a:gd name="connsiteY1" fmla="*/ 457200 h 2895600"/>
              <a:gd name="connsiteX2" fmla="*/ 866426 w 918347"/>
              <a:gd name="connsiteY2" fmla="*/ 1108363 h 2895600"/>
              <a:gd name="connsiteX3" fmla="*/ 187553 w 918347"/>
              <a:gd name="connsiteY3" fmla="*/ 1953491 h 2895600"/>
              <a:gd name="connsiteX4" fmla="*/ 21299 w 918347"/>
              <a:gd name="connsiteY4" fmla="*/ 2493818 h 2895600"/>
              <a:gd name="connsiteX5" fmla="*/ 7444 w 918347"/>
              <a:gd name="connsiteY5" fmla="*/ 2895600 h 2895600"/>
              <a:gd name="connsiteX0" fmla="*/ 674778 w 1017644"/>
              <a:gd name="connsiteY0" fmla="*/ 0 h 2978727"/>
              <a:gd name="connsiteX1" fmla="*/ 938014 w 1017644"/>
              <a:gd name="connsiteY1" fmla="*/ 457200 h 2978727"/>
              <a:gd name="connsiteX2" fmla="*/ 965723 w 1017644"/>
              <a:gd name="connsiteY2" fmla="*/ 1108363 h 2978727"/>
              <a:gd name="connsiteX3" fmla="*/ 286850 w 1017644"/>
              <a:gd name="connsiteY3" fmla="*/ 1953491 h 2978727"/>
              <a:gd name="connsiteX4" fmla="*/ 120596 w 1017644"/>
              <a:gd name="connsiteY4" fmla="*/ 2493818 h 2978727"/>
              <a:gd name="connsiteX5" fmla="*/ 565 w 1017644"/>
              <a:gd name="connsiteY5" fmla="*/ 2978727 h 2978727"/>
              <a:gd name="connsiteX0" fmla="*/ 676776 w 1019642"/>
              <a:gd name="connsiteY0" fmla="*/ 0 h 2978727"/>
              <a:gd name="connsiteX1" fmla="*/ 940012 w 1019642"/>
              <a:gd name="connsiteY1" fmla="*/ 457200 h 2978727"/>
              <a:gd name="connsiteX2" fmla="*/ 967721 w 1019642"/>
              <a:gd name="connsiteY2" fmla="*/ 1108363 h 2978727"/>
              <a:gd name="connsiteX3" fmla="*/ 288848 w 1019642"/>
              <a:gd name="connsiteY3" fmla="*/ 1953491 h 2978727"/>
              <a:gd name="connsiteX4" fmla="*/ 51809 w 1019642"/>
              <a:gd name="connsiteY4" fmla="*/ 2493818 h 2978727"/>
              <a:gd name="connsiteX5" fmla="*/ 2563 w 1019642"/>
              <a:gd name="connsiteY5" fmla="*/ 2978727 h 2978727"/>
              <a:gd name="connsiteX0" fmla="*/ 757372 w 1100238"/>
              <a:gd name="connsiteY0" fmla="*/ 0 h 2964873"/>
              <a:gd name="connsiteX1" fmla="*/ 1020608 w 1100238"/>
              <a:gd name="connsiteY1" fmla="*/ 457200 h 2964873"/>
              <a:gd name="connsiteX2" fmla="*/ 1048317 w 1100238"/>
              <a:gd name="connsiteY2" fmla="*/ 1108363 h 2964873"/>
              <a:gd name="connsiteX3" fmla="*/ 369444 w 1100238"/>
              <a:gd name="connsiteY3" fmla="*/ 1953491 h 2964873"/>
              <a:gd name="connsiteX4" fmla="*/ 132405 w 1100238"/>
              <a:gd name="connsiteY4" fmla="*/ 2493818 h 2964873"/>
              <a:gd name="connsiteX5" fmla="*/ 577 w 1100238"/>
              <a:gd name="connsiteY5" fmla="*/ 2964873 h 2964873"/>
              <a:gd name="connsiteX0" fmla="*/ 759454 w 1102320"/>
              <a:gd name="connsiteY0" fmla="*/ 0 h 2964873"/>
              <a:gd name="connsiteX1" fmla="*/ 1022690 w 1102320"/>
              <a:gd name="connsiteY1" fmla="*/ 457200 h 2964873"/>
              <a:gd name="connsiteX2" fmla="*/ 1050399 w 1102320"/>
              <a:gd name="connsiteY2" fmla="*/ 1108363 h 2964873"/>
              <a:gd name="connsiteX3" fmla="*/ 371526 w 1102320"/>
              <a:gd name="connsiteY3" fmla="*/ 1953491 h 2964873"/>
              <a:gd name="connsiteX4" fmla="*/ 63702 w 1102320"/>
              <a:gd name="connsiteY4" fmla="*/ 2466109 h 2964873"/>
              <a:gd name="connsiteX5" fmla="*/ 2659 w 1102320"/>
              <a:gd name="connsiteY5" fmla="*/ 2964873 h 2964873"/>
              <a:gd name="connsiteX0" fmla="*/ 758942 w 1104425"/>
              <a:gd name="connsiteY0" fmla="*/ 0 h 2964873"/>
              <a:gd name="connsiteX1" fmla="*/ 1022178 w 1104425"/>
              <a:gd name="connsiteY1" fmla="*/ 457200 h 2964873"/>
              <a:gd name="connsiteX2" fmla="*/ 1049887 w 1104425"/>
              <a:gd name="connsiteY2" fmla="*/ 1108363 h 2964873"/>
              <a:gd name="connsiteX3" fmla="*/ 335621 w 1104425"/>
              <a:gd name="connsiteY3" fmla="*/ 1953491 h 2964873"/>
              <a:gd name="connsiteX4" fmla="*/ 63190 w 1104425"/>
              <a:gd name="connsiteY4" fmla="*/ 2466109 h 2964873"/>
              <a:gd name="connsiteX5" fmla="*/ 2147 w 1104425"/>
              <a:gd name="connsiteY5" fmla="*/ 2964873 h 2964873"/>
              <a:gd name="connsiteX0" fmla="*/ 758942 w 1104425"/>
              <a:gd name="connsiteY0" fmla="*/ 0 h 2951019"/>
              <a:gd name="connsiteX1" fmla="*/ 1022178 w 1104425"/>
              <a:gd name="connsiteY1" fmla="*/ 457200 h 2951019"/>
              <a:gd name="connsiteX2" fmla="*/ 1049887 w 1104425"/>
              <a:gd name="connsiteY2" fmla="*/ 1108363 h 2951019"/>
              <a:gd name="connsiteX3" fmla="*/ 335621 w 1104425"/>
              <a:gd name="connsiteY3" fmla="*/ 1953491 h 2951019"/>
              <a:gd name="connsiteX4" fmla="*/ 63190 w 1104425"/>
              <a:gd name="connsiteY4" fmla="*/ 2466109 h 2951019"/>
              <a:gd name="connsiteX5" fmla="*/ 2147 w 1104425"/>
              <a:gd name="connsiteY5" fmla="*/ 2951019 h 2951019"/>
              <a:gd name="connsiteX0" fmla="*/ 748253 w 1093736"/>
              <a:gd name="connsiteY0" fmla="*/ 0 h 2923310"/>
              <a:gd name="connsiteX1" fmla="*/ 1011489 w 1093736"/>
              <a:gd name="connsiteY1" fmla="*/ 457200 h 2923310"/>
              <a:gd name="connsiteX2" fmla="*/ 1039198 w 1093736"/>
              <a:gd name="connsiteY2" fmla="*/ 1108363 h 2923310"/>
              <a:gd name="connsiteX3" fmla="*/ 324932 w 1093736"/>
              <a:gd name="connsiteY3" fmla="*/ 1953491 h 2923310"/>
              <a:gd name="connsiteX4" fmla="*/ 52501 w 1093736"/>
              <a:gd name="connsiteY4" fmla="*/ 2466109 h 2923310"/>
              <a:gd name="connsiteX5" fmla="*/ 3256 w 1093736"/>
              <a:gd name="connsiteY5" fmla="*/ 2923310 h 2923310"/>
              <a:gd name="connsiteX0" fmla="*/ 748253 w 1093736"/>
              <a:gd name="connsiteY0" fmla="*/ 0 h 2923310"/>
              <a:gd name="connsiteX1" fmla="*/ 1011489 w 1093736"/>
              <a:gd name="connsiteY1" fmla="*/ 457200 h 2923310"/>
              <a:gd name="connsiteX2" fmla="*/ 1039198 w 1093736"/>
              <a:gd name="connsiteY2" fmla="*/ 1108363 h 2923310"/>
              <a:gd name="connsiteX3" fmla="*/ 324932 w 1093736"/>
              <a:gd name="connsiteY3" fmla="*/ 1953491 h 2923310"/>
              <a:gd name="connsiteX4" fmla="*/ 52501 w 1093736"/>
              <a:gd name="connsiteY4" fmla="*/ 2466109 h 2923310"/>
              <a:gd name="connsiteX5" fmla="*/ 3256 w 1093736"/>
              <a:gd name="connsiteY5" fmla="*/ 2923310 h 2923310"/>
              <a:gd name="connsiteX0" fmla="*/ 488709 w 1105335"/>
              <a:gd name="connsiteY0" fmla="*/ 0 h 2937165"/>
              <a:gd name="connsiteX1" fmla="*/ 1011489 w 1105335"/>
              <a:gd name="connsiteY1" fmla="*/ 471055 h 2937165"/>
              <a:gd name="connsiteX2" fmla="*/ 1039198 w 1105335"/>
              <a:gd name="connsiteY2" fmla="*/ 1122218 h 2937165"/>
              <a:gd name="connsiteX3" fmla="*/ 324932 w 1105335"/>
              <a:gd name="connsiteY3" fmla="*/ 1967346 h 2937165"/>
              <a:gd name="connsiteX4" fmla="*/ 52501 w 1105335"/>
              <a:gd name="connsiteY4" fmla="*/ 2479964 h 2937165"/>
              <a:gd name="connsiteX5" fmla="*/ 3256 w 1105335"/>
              <a:gd name="connsiteY5" fmla="*/ 2937165 h 2937165"/>
              <a:gd name="connsiteX0" fmla="*/ 488709 w 1080601"/>
              <a:gd name="connsiteY0" fmla="*/ 0 h 2937165"/>
              <a:gd name="connsiteX1" fmla="*/ 940703 w 1080601"/>
              <a:gd name="connsiteY1" fmla="*/ 429491 h 2937165"/>
              <a:gd name="connsiteX2" fmla="*/ 1039198 w 1080601"/>
              <a:gd name="connsiteY2" fmla="*/ 1122218 h 2937165"/>
              <a:gd name="connsiteX3" fmla="*/ 324932 w 1080601"/>
              <a:gd name="connsiteY3" fmla="*/ 1967346 h 2937165"/>
              <a:gd name="connsiteX4" fmla="*/ 52501 w 1080601"/>
              <a:gd name="connsiteY4" fmla="*/ 2479964 h 2937165"/>
              <a:gd name="connsiteX5" fmla="*/ 3256 w 1080601"/>
              <a:gd name="connsiteY5" fmla="*/ 2937165 h 2937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0601" h="2937165">
                <a:moveTo>
                  <a:pt x="488709" y="0"/>
                </a:moveTo>
                <a:cubicBezTo>
                  <a:pt x="596081" y="136236"/>
                  <a:pt x="848955" y="242455"/>
                  <a:pt x="940703" y="429491"/>
                </a:cubicBezTo>
                <a:cubicBezTo>
                  <a:pt x="1032451" y="616527"/>
                  <a:pt x="1141826" y="865909"/>
                  <a:pt x="1039198" y="1122218"/>
                </a:cubicBezTo>
                <a:cubicBezTo>
                  <a:pt x="936570" y="1378527"/>
                  <a:pt x="489382" y="1741055"/>
                  <a:pt x="324932" y="1967346"/>
                </a:cubicBezTo>
                <a:cubicBezTo>
                  <a:pt x="160482" y="2193637"/>
                  <a:pt x="106114" y="2318328"/>
                  <a:pt x="52501" y="2479964"/>
                </a:cubicBezTo>
                <a:cubicBezTo>
                  <a:pt x="-1112" y="2641600"/>
                  <a:pt x="-4826" y="2814783"/>
                  <a:pt x="3256" y="2937165"/>
                </a:cubicBezTo>
              </a:path>
            </a:pathLst>
          </a:custGeom>
          <a:noFill/>
          <a:ln w="38100">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5">
            <a:clrChange>
              <a:clrFrom>
                <a:srgbClr val="FFFFFF"/>
              </a:clrFrom>
              <a:clrTo>
                <a:srgbClr val="FFFFFF">
                  <a:alpha val="0"/>
                </a:srgbClr>
              </a:clrTo>
            </a:clrChange>
            <a:lum bright="-20000" contrast="40000"/>
          </a:blip>
          <a:stretch>
            <a:fillRect/>
          </a:stretch>
        </p:blipFill>
        <p:spPr>
          <a:xfrm>
            <a:off x="7611104" y="1485529"/>
            <a:ext cx="528783" cy="383722"/>
          </a:xfrm>
          <a:prstGeom prst="rect">
            <a:avLst/>
          </a:prstGeom>
        </p:spPr>
      </p:pic>
      <p:pic>
        <p:nvPicPr>
          <p:cNvPr id="37" name="Picture 36"/>
          <p:cNvPicPr>
            <a:picLocks noChangeAspect="1"/>
          </p:cNvPicPr>
          <p:nvPr/>
        </p:nvPicPr>
        <p:blipFill>
          <a:blip r:embed="rId6">
            <a:clrChange>
              <a:clrFrom>
                <a:srgbClr val="FFFFFF"/>
              </a:clrFrom>
              <a:clrTo>
                <a:srgbClr val="FFFFFF">
                  <a:alpha val="0"/>
                </a:srgbClr>
              </a:clrTo>
            </a:clrChange>
            <a:lum bright="-20000" contrast="40000"/>
          </a:blip>
          <a:stretch>
            <a:fillRect/>
          </a:stretch>
        </p:blipFill>
        <p:spPr>
          <a:xfrm>
            <a:off x="7412181" y="2528792"/>
            <a:ext cx="597771" cy="367152"/>
          </a:xfrm>
          <a:prstGeom prst="rect">
            <a:avLst/>
          </a:prstGeom>
        </p:spPr>
      </p:pic>
      <p:cxnSp>
        <p:nvCxnSpPr>
          <p:cNvPr id="44" name="Straight Connector 43"/>
          <p:cNvCxnSpPr/>
          <p:nvPr/>
        </p:nvCxnSpPr>
        <p:spPr>
          <a:xfrm>
            <a:off x="7342907" y="2269653"/>
            <a:ext cx="134389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7">
            <a:clrChange>
              <a:clrFrom>
                <a:srgbClr val="FFFFFF"/>
              </a:clrFrom>
              <a:clrTo>
                <a:srgbClr val="FFFFFF">
                  <a:alpha val="0"/>
                </a:srgbClr>
              </a:clrTo>
            </a:clrChange>
            <a:lum bright="-20000" contrast="40000"/>
          </a:blip>
          <a:stretch>
            <a:fillRect/>
          </a:stretch>
        </p:blipFill>
        <p:spPr>
          <a:xfrm>
            <a:off x="7598702" y="1990165"/>
            <a:ext cx="608590" cy="393410"/>
          </a:xfrm>
          <a:prstGeom prst="rect">
            <a:avLst/>
          </a:prstGeom>
        </p:spPr>
      </p:pic>
      <p:sp>
        <p:nvSpPr>
          <p:cNvPr id="47" name="Rectangle 46"/>
          <p:cNvSpPr/>
          <p:nvPr/>
        </p:nvSpPr>
        <p:spPr>
          <a:xfrm>
            <a:off x="5744365" y="1901393"/>
            <a:ext cx="1529268" cy="646331"/>
          </a:xfrm>
          <a:prstGeom prst="rect">
            <a:avLst/>
          </a:prstGeom>
        </p:spPr>
        <p:txBody>
          <a:bodyPr wrap="square">
            <a:spAutoFit/>
          </a:bodyPr>
          <a:lstStyle/>
          <a:p>
            <a:pPr algn="ctr"/>
            <a:r>
              <a:rPr lang="en-US" b="1" dirty="0" smtClean="0"/>
              <a:t>Compressible Layer </a:t>
            </a:r>
            <a:endParaRPr lang="en-US" b="1" dirty="0"/>
          </a:p>
        </p:txBody>
      </p:sp>
      <p:sp>
        <p:nvSpPr>
          <p:cNvPr id="48" name="Rectangle 47"/>
          <p:cNvSpPr/>
          <p:nvPr/>
        </p:nvSpPr>
        <p:spPr>
          <a:xfrm>
            <a:off x="6291012" y="4318945"/>
            <a:ext cx="2186920" cy="646331"/>
          </a:xfrm>
          <a:prstGeom prst="rect">
            <a:avLst/>
          </a:prstGeom>
        </p:spPr>
        <p:txBody>
          <a:bodyPr wrap="square">
            <a:spAutoFit/>
          </a:bodyPr>
          <a:lstStyle/>
          <a:p>
            <a:pPr algn="ctr"/>
            <a:r>
              <a:rPr lang="en-AU" b="1" dirty="0" smtClean="0">
                <a:sym typeface="Symbol" panose="05050102010706020507" pitchFamily="18" charset="2"/>
              </a:rPr>
              <a:t></a:t>
            </a:r>
            <a:r>
              <a:rPr lang="en-US" b="1" baseline="-25000" dirty="0" smtClean="0">
                <a:sym typeface="Symbol" panose="05050102010706020507" pitchFamily="18" charset="2"/>
              </a:rPr>
              <a:t>z</a:t>
            </a:r>
            <a:r>
              <a:rPr lang="en-US" b="1" dirty="0" smtClean="0">
                <a:solidFill>
                  <a:schemeClr val="tx2">
                    <a:lumMod val="50000"/>
                  </a:schemeClr>
                </a:solidFill>
              </a:rPr>
              <a:t> under the center of foundation</a:t>
            </a:r>
            <a:endParaRPr lang="en-US" b="1" dirty="0"/>
          </a:p>
        </p:txBody>
      </p:sp>
      <p:cxnSp>
        <p:nvCxnSpPr>
          <p:cNvPr id="50" name="Straight Arrow Connector 49"/>
          <p:cNvCxnSpPr/>
          <p:nvPr/>
        </p:nvCxnSpPr>
        <p:spPr>
          <a:xfrm flipH="1" flipV="1">
            <a:off x="7691393" y="3504804"/>
            <a:ext cx="215417" cy="767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310951" y="586801"/>
            <a:ext cx="5122556" cy="461665"/>
          </a:xfrm>
          <a:prstGeom prst="rect">
            <a:avLst/>
          </a:prstGeom>
        </p:spPr>
        <p:txBody>
          <a:bodyPr wrap="none">
            <a:spAutoFit/>
          </a:bodyPr>
          <a:lstStyle/>
          <a:p>
            <a:r>
              <a:rPr lang="en-US" sz="2400" b="1" u="sng" dirty="0">
                <a:solidFill>
                  <a:srgbClr val="1C31FC"/>
                </a:solidFill>
              </a:rPr>
              <a:t>Approach 2: Average pressure increase</a:t>
            </a:r>
          </a:p>
        </p:txBody>
      </p:sp>
      <p:sp>
        <p:nvSpPr>
          <p:cNvPr id="32" name="Rectangle 31"/>
          <p:cNvSpPr/>
          <p:nvPr/>
        </p:nvSpPr>
        <p:spPr>
          <a:xfrm>
            <a:off x="310951" y="4983142"/>
            <a:ext cx="8346391" cy="1061829"/>
          </a:xfrm>
          <a:prstGeom prst="rect">
            <a:avLst/>
          </a:prstGeom>
        </p:spPr>
        <p:txBody>
          <a:bodyPr wrap="square">
            <a:spAutoFit/>
          </a:bodyPr>
          <a:lstStyle/>
          <a:p>
            <a:pPr algn="just"/>
            <a:r>
              <a:rPr lang="en-US" sz="2100" b="1" dirty="0">
                <a:solidFill>
                  <a:schemeClr val="tx2">
                    <a:lumMod val="50000"/>
                  </a:schemeClr>
                </a:solidFill>
              </a:rPr>
              <a:t>where </a:t>
            </a:r>
            <a:r>
              <a:rPr lang="en-AU" sz="2100" b="1" dirty="0" smtClean="0">
                <a:solidFill>
                  <a:schemeClr val="tx2">
                    <a:lumMod val="50000"/>
                  </a:schemeClr>
                </a:solidFill>
                <a:sym typeface="Symbol" panose="05050102010706020507" pitchFamily="18" charset="2"/>
              </a:rPr>
              <a:t></a:t>
            </a:r>
            <a:r>
              <a:rPr lang="en-US" sz="2100" b="1" baseline="-25000" dirty="0" smtClean="0">
                <a:solidFill>
                  <a:schemeClr val="tx2">
                    <a:lumMod val="50000"/>
                  </a:schemeClr>
                </a:solidFill>
                <a:sym typeface="Symbol" panose="05050102010706020507" pitchFamily="18" charset="2"/>
              </a:rPr>
              <a:t>t</a:t>
            </a:r>
            <a:r>
              <a:rPr lang="en-US" sz="2100" b="1" dirty="0" smtClean="0">
                <a:solidFill>
                  <a:schemeClr val="tx2">
                    <a:lumMod val="50000"/>
                  </a:schemeClr>
                </a:solidFill>
                <a:sym typeface="Symbol" panose="05050102010706020507" pitchFamily="18" charset="2"/>
              </a:rPr>
              <a:t> </a:t>
            </a:r>
            <a:r>
              <a:rPr lang="en-US" sz="2100" b="1" dirty="0">
                <a:solidFill>
                  <a:schemeClr val="tx2">
                    <a:lumMod val="50000"/>
                  </a:schemeClr>
                </a:solidFill>
              </a:rPr>
              <a:t>, </a:t>
            </a:r>
            <a:r>
              <a:rPr lang="en-AU" sz="2100" b="1" dirty="0" smtClean="0">
                <a:solidFill>
                  <a:schemeClr val="tx2">
                    <a:lumMod val="50000"/>
                  </a:schemeClr>
                </a:solidFill>
                <a:sym typeface="Symbol" panose="05050102010706020507" pitchFamily="18" charset="2"/>
              </a:rPr>
              <a:t></a:t>
            </a:r>
            <a:r>
              <a:rPr lang="en-US" sz="2100" b="1" baseline="-25000" dirty="0" smtClean="0">
                <a:solidFill>
                  <a:schemeClr val="tx2">
                    <a:lumMod val="50000"/>
                  </a:schemeClr>
                </a:solidFill>
                <a:sym typeface="Symbol" panose="05050102010706020507" pitchFamily="18" charset="2"/>
              </a:rPr>
              <a:t>m</a:t>
            </a:r>
            <a:r>
              <a:rPr lang="en-US" sz="2100" b="1" dirty="0" smtClean="0">
                <a:solidFill>
                  <a:schemeClr val="tx2">
                    <a:lumMod val="50000"/>
                  </a:schemeClr>
                </a:solidFill>
                <a:sym typeface="Symbol" panose="05050102010706020507" pitchFamily="18" charset="2"/>
              </a:rPr>
              <a:t> </a:t>
            </a:r>
            <a:r>
              <a:rPr lang="en-US" sz="2100" b="1" dirty="0">
                <a:solidFill>
                  <a:schemeClr val="tx2">
                    <a:lumMod val="50000"/>
                  </a:schemeClr>
                </a:solidFill>
              </a:rPr>
              <a:t>and </a:t>
            </a:r>
            <a:r>
              <a:rPr lang="en-AU" sz="2100" b="1" dirty="0" smtClean="0">
                <a:solidFill>
                  <a:schemeClr val="tx2">
                    <a:lumMod val="50000"/>
                  </a:schemeClr>
                </a:solidFill>
                <a:sym typeface="Symbol" panose="05050102010706020507" pitchFamily="18" charset="2"/>
              </a:rPr>
              <a:t></a:t>
            </a:r>
            <a:r>
              <a:rPr lang="en-US" sz="2100" b="1" baseline="-25000" dirty="0" smtClean="0">
                <a:solidFill>
                  <a:schemeClr val="tx2">
                    <a:lumMod val="50000"/>
                  </a:schemeClr>
                </a:solidFill>
                <a:sym typeface="Symbol" panose="05050102010706020507" pitchFamily="18" charset="2"/>
              </a:rPr>
              <a:t>b</a:t>
            </a:r>
            <a:r>
              <a:rPr lang="en-US" sz="2100" b="1" dirty="0" smtClean="0">
                <a:solidFill>
                  <a:schemeClr val="tx2">
                    <a:lumMod val="50000"/>
                  </a:schemeClr>
                </a:solidFill>
                <a:sym typeface="Symbol" panose="05050102010706020507" pitchFamily="18" charset="2"/>
              </a:rPr>
              <a:t> </a:t>
            </a:r>
            <a:r>
              <a:rPr lang="en-US" sz="2100" b="1" dirty="0">
                <a:solidFill>
                  <a:schemeClr val="tx2">
                    <a:lumMod val="50000"/>
                  </a:schemeClr>
                </a:solidFill>
              </a:rPr>
              <a:t>represent the increase in the </a:t>
            </a:r>
            <a:r>
              <a:rPr lang="en-US" sz="2100" b="1" dirty="0" smtClean="0">
                <a:solidFill>
                  <a:schemeClr val="tx2">
                    <a:lumMod val="50000"/>
                  </a:schemeClr>
                </a:solidFill>
              </a:rPr>
              <a:t>pressure </a:t>
            </a:r>
            <a:r>
              <a:rPr lang="en-US" sz="2100" b="1" dirty="0">
                <a:solidFill>
                  <a:schemeClr val="tx2">
                    <a:lumMod val="50000"/>
                  </a:schemeClr>
                </a:solidFill>
              </a:rPr>
              <a:t>at the </a:t>
            </a:r>
            <a:r>
              <a:rPr lang="en-US" sz="2100" b="1" dirty="0">
                <a:solidFill>
                  <a:srgbClr val="0000FF"/>
                </a:solidFill>
              </a:rPr>
              <a:t>top</a:t>
            </a:r>
            <a:r>
              <a:rPr lang="en-US" sz="2100" b="1" dirty="0">
                <a:solidFill>
                  <a:schemeClr val="tx2">
                    <a:lumMod val="50000"/>
                  </a:schemeClr>
                </a:solidFill>
              </a:rPr>
              <a:t>, </a:t>
            </a:r>
            <a:r>
              <a:rPr lang="en-US" sz="2100" b="1" dirty="0">
                <a:solidFill>
                  <a:srgbClr val="0000FF"/>
                </a:solidFill>
              </a:rPr>
              <a:t>middle</a:t>
            </a:r>
            <a:r>
              <a:rPr lang="en-US" sz="2100" b="1" dirty="0">
                <a:solidFill>
                  <a:schemeClr val="tx2">
                    <a:lumMod val="50000"/>
                  </a:schemeClr>
                </a:solidFill>
              </a:rPr>
              <a:t>, and </a:t>
            </a:r>
            <a:r>
              <a:rPr lang="en-US" sz="2100" b="1" dirty="0">
                <a:solidFill>
                  <a:srgbClr val="0000FF"/>
                </a:solidFill>
              </a:rPr>
              <a:t>bottom</a:t>
            </a:r>
            <a:r>
              <a:rPr lang="en-US" sz="2100" b="1" dirty="0">
                <a:solidFill>
                  <a:schemeClr val="tx2">
                    <a:lumMod val="50000"/>
                  </a:schemeClr>
                </a:solidFill>
              </a:rPr>
              <a:t> of the clay, respectively, under the center of the footing.</a:t>
            </a:r>
          </a:p>
        </p:txBody>
      </p:sp>
    </p:spTree>
    <p:extLst>
      <p:ext uri="{BB962C8B-B14F-4D97-AF65-F5344CB8AC3E}">
        <p14:creationId xmlns:p14="http://schemas.microsoft.com/office/powerpoint/2010/main" val="409139774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744365" y="1795369"/>
            <a:ext cx="3191816" cy="2072119"/>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744365" y="3808924"/>
            <a:ext cx="3191816" cy="1125466"/>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60087" y="403936"/>
            <a:ext cx="8301416" cy="707886"/>
          </a:xfrm>
          <a:prstGeom prst="rect">
            <a:avLst/>
          </a:prstGeom>
        </p:spPr>
        <p:txBody>
          <a:bodyPr wrap="square">
            <a:spAutoFit/>
          </a:bodyPr>
          <a:lstStyle/>
          <a:p>
            <a:pPr algn="just">
              <a:spcAft>
                <a:spcPts val="600"/>
              </a:spcAft>
              <a:buClr>
                <a:srgbClr val="0070C0"/>
              </a:buClr>
            </a:pPr>
            <a:r>
              <a:rPr lang="en-US" sz="2000" b="1" dirty="0" smtClean="0"/>
              <a:t>The figure shows 2.5m-square footing constructed in sand layer underlain by clay. Calculate </a:t>
            </a:r>
            <a:r>
              <a:rPr lang="en-US" sz="2000" b="1" dirty="0"/>
              <a:t>the average increase of </a:t>
            </a:r>
            <a:r>
              <a:rPr lang="en-US" sz="2000" b="1" dirty="0" smtClean="0"/>
              <a:t>effective pressure </a:t>
            </a:r>
            <a:r>
              <a:rPr lang="en-US" sz="2000" b="1" dirty="0"/>
              <a:t>in the clay layer.</a:t>
            </a:r>
            <a:endParaRPr lang="en-US" sz="2000" b="1" dirty="0" smtClean="0">
              <a:solidFill>
                <a:schemeClr val="tx2">
                  <a:lumMod val="50000"/>
                </a:schemeClr>
              </a:solidFill>
            </a:endParaRPr>
          </a:p>
        </p:txBody>
      </p:sp>
      <p:sp>
        <p:nvSpPr>
          <p:cNvPr id="3" name="Rectangle 2"/>
          <p:cNvSpPr/>
          <p:nvPr/>
        </p:nvSpPr>
        <p:spPr>
          <a:xfrm>
            <a:off x="6949186" y="2055292"/>
            <a:ext cx="1303507" cy="320311"/>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 name="Rectangle 10"/>
          <p:cNvSpPr/>
          <p:nvPr/>
        </p:nvSpPr>
        <p:spPr>
          <a:xfrm>
            <a:off x="7675464" y="1275839"/>
            <a:ext cx="1358064" cy="400110"/>
          </a:xfrm>
          <a:prstGeom prst="rect">
            <a:avLst/>
          </a:prstGeom>
        </p:spPr>
        <p:txBody>
          <a:bodyPr wrap="none">
            <a:spAutoFit/>
          </a:bodyPr>
          <a:lstStyle/>
          <a:p>
            <a:r>
              <a:rPr lang="en-US" sz="2000" b="1" dirty="0" smtClean="0">
                <a:solidFill>
                  <a:schemeClr val="tx1">
                    <a:lumMod val="75000"/>
                    <a:lumOff val="25000"/>
                  </a:schemeClr>
                </a:solidFill>
              </a:rPr>
              <a:t>Q=1000 </a:t>
            </a:r>
            <a:r>
              <a:rPr lang="en-US" sz="2000" b="1" dirty="0" err="1" smtClean="0">
                <a:solidFill>
                  <a:schemeClr val="tx1">
                    <a:lumMod val="75000"/>
                    <a:lumOff val="25000"/>
                  </a:schemeClr>
                </a:solidFill>
              </a:rPr>
              <a:t>kN</a:t>
            </a:r>
            <a:endParaRPr lang="en-US" sz="2000" dirty="0"/>
          </a:p>
        </p:txBody>
      </p:sp>
      <p:pic>
        <p:nvPicPr>
          <p:cNvPr id="6" name="Picture 5"/>
          <p:cNvPicPr>
            <a:picLocks noChangeAspect="1"/>
          </p:cNvPicPr>
          <p:nvPr/>
        </p:nvPicPr>
        <p:blipFill>
          <a:blip r:embed="rId4">
            <a:clrChange>
              <a:clrFrom>
                <a:srgbClr val="D4EFFC"/>
              </a:clrFrom>
              <a:clrTo>
                <a:srgbClr val="D4EFFC">
                  <a:alpha val="0"/>
                </a:srgbClr>
              </a:clrTo>
            </a:clrChange>
            <a:lum bright="-20000" contrast="40000"/>
          </a:blip>
          <a:stretch>
            <a:fillRect/>
          </a:stretch>
        </p:blipFill>
        <p:spPr>
          <a:xfrm>
            <a:off x="277574" y="1841970"/>
            <a:ext cx="3877349" cy="945032"/>
          </a:xfrm>
          <a:prstGeom prst="rect">
            <a:avLst/>
          </a:prstGeom>
        </p:spPr>
      </p:pic>
      <p:sp>
        <p:nvSpPr>
          <p:cNvPr id="24" name="Rectangle 23"/>
          <p:cNvSpPr/>
          <p:nvPr/>
        </p:nvSpPr>
        <p:spPr>
          <a:xfrm rot="5400000">
            <a:off x="7329071" y="1762937"/>
            <a:ext cx="525468" cy="277136"/>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cxnSp>
        <p:nvCxnSpPr>
          <p:cNvPr id="7" name="Straight Arrow Connector 6"/>
          <p:cNvCxnSpPr/>
          <p:nvPr/>
        </p:nvCxnSpPr>
        <p:spPr>
          <a:xfrm>
            <a:off x="7591805" y="1499988"/>
            <a:ext cx="0" cy="36790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9" name="Rectangle 28"/>
          <p:cNvSpPr/>
          <p:nvPr/>
        </p:nvSpPr>
        <p:spPr>
          <a:xfrm>
            <a:off x="0" y="5335"/>
            <a:ext cx="2420278" cy="461665"/>
          </a:xfrm>
          <a:prstGeom prst="rect">
            <a:avLst/>
          </a:prstGeom>
        </p:spPr>
        <p:txBody>
          <a:bodyPr wrap="none">
            <a:spAutoFit/>
          </a:bodyPr>
          <a:lstStyle/>
          <a:p>
            <a:r>
              <a:rPr lang="en-US" sz="2400" b="1" u="sng" dirty="0" smtClean="0">
                <a:solidFill>
                  <a:srgbClr val="A50021"/>
                </a:solidFill>
              </a:rPr>
              <a:t>Example problem</a:t>
            </a:r>
            <a:endParaRPr lang="en-US" sz="2400" b="1" u="sng" dirty="0">
              <a:solidFill>
                <a:srgbClr val="A50021"/>
              </a:solidFill>
            </a:endParaRPr>
          </a:p>
        </p:txBody>
      </p:sp>
      <p:sp>
        <p:nvSpPr>
          <p:cNvPr id="14" name="Rectangle 13"/>
          <p:cNvSpPr/>
          <p:nvPr/>
        </p:nvSpPr>
        <p:spPr>
          <a:xfrm>
            <a:off x="7101751" y="2056594"/>
            <a:ext cx="1067921" cy="369332"/>
          </a:xfrm>
          <a:prstGeom prst="rect">
            <a:avLst/>
          </a:prstGeom>
        </p:spPr>
        <p:txBody>
          <a:bodyPr wrap="none">
            <a:spAutoFit/>
          </a:bodyPr>
          <a:lstStyle/>
          <a:p>
            <a:r>
              <a:rPr lang="en-US" b="1" dirty="0" smtClean="0">
                <a:solidFill>
                  <a:schemeClr val="tx1">
                    <a:lumMod val="75000"/>
                    <a:lumOff val="25000"/>
                  </a:schemeClr>
                </a:solidFill>
              </a:rPr>
              <a:t>2.5x2.5m</a:t>
            </a:r>
            <a:endParaRPr lang="en-US" dirty="0"/>
          </a:p>
        </p:txBody>
      </p:sp>
      <p:cxnSp>
        <p:nvCxnSpPr>
          <p:cNvPr id="17" name="Straight Connector 16"/>
          <p:cNvCxnSpPr/>
          <p:nvPr/>
        </p:nvCxnSpPr>
        <p:spPr>
          <a:xfrm>
            <a:off x="5756133" y="2865648"/>
            <a:ext cx="3191816"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744365" y="4942653"/>
            <a:ext cx="3191816" cy="38724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770565" y="4929789"/>
            <a:ext cx="1228003" cy="400110"/>
          </a:xfrm>
          <a:prstGeom prst="rect">
            <a:avLst/>
          </a:prstGeom>
        </p:spPr>
        <p:txBody>
          <a:bodyPr wrap="square">
            <a:spAutoFit/>
          </a:bodyPr>
          <a:lstStyle/>
          <a:p>
            <a:pPr algn="ctr"/>
            <a:r>
              <a:rPr lang="en-US" sz="2000" b="1" dirty="0" smtClean="0"/>
              <a:t>Bed rock</a:t>
            </a:r>
            <a:endParaRPr lang="en-US" sz="2000" b="1" dirty="0"/>
          </a:p>
        </p:txBody>
      </p:sp>
      <p:sp>
        <p:nvSpPr>
          <p:cNvPr id="41" name="Rectangle 40"/>
          <p:cNvSpPr/>
          <p:nvPr/>
        </p:nvSpPr>
        <p:spPr>
          <a:xfrm>
            <a:off x="5732348" y="2420518"/>
            <a:ext cx="1228003" cy="400110"/>
          </a:xfrm>
          <a:prstGeom prst="rect">
            <a:avLst/>
          </a:prstGeom>
        </p:spPr>
        <p:txBody>
          <a:bodyPr wrap="square">
            <a:spAutoFit/>
          </a:bodyPr>
          <a:lstStyle/>
          <a:p>
            <a:pPr algn="ctr"/>
            <a:r>
              <a:rPr lang="en-US" sz="2000" b="1" dirty="0" smtClean="0"/>
              <a:t>Dry sand</a:t>
            </a:r>
            <a:endParaRPr lang="en-US" sz="2000" b="1" dirty="0"/>
          </a:p>
        </p:txBody>
      </p:sp>
      <p:sp>
        <p:nvSpPr>
          <p:cNvPr id="42" name="Rectangle 41"/>
          <p:cNvSpPr/>
          <p:nvPr/>
        </p:nvSpPr>
        <p:spPr>
          <a:xfrm>
            <a:off x="5584561" y="3090817"/>
            <a:ext cx="1228003" cy="400110"/>
          </a:xfrm>
          <a:prstGeom prst="rect">
            <a:avLst/>
          </a:prstGeom>
        </p:spPr>
        <p:txBody>
          <a:bodyPr wrap="square">
            <a:spAutoFit/>
          </a:bodyPr>
          <a:lstStyle/>
          <a:p>
            <a:pPr algn="ctr"/>
            <a:r>
              <a:rPr lang="en-US" sz="2000" b="1" dirty="0" smtClean="0"/>
              <a:t>Sand</a:t>
            </a:r>
            <a:endParaRPr lang="en-US" sz="2000" b="1" dirty="0"/>
          </a:p>
        </p:txBody>
      </p:sp>
      <p:cxnSp>
        <p:nvCxnSpPr>
          <p:cNvPr id="19" name="Straight Connector 18"/>
          <p:cNvCxnSpPr/>
          <p:nvPr/>
        </p:nvCxnSpPr>
        <p:spPr>
          <a:xfrm>
            <a:off x="5507892" y="1795369"/>
            <a:ext cx="0" cy="32696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341638" y="1800440"/>
            <a:ext cx="339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5341638" y="2865648"/>
            <a:ext cx="339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5341638" y="3808924"/>
            <a:ext cx="339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5341638" y="4942653"/>
            <a:ext cx="339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201715" y="2159759"/>
            <a:ext cx="486030" cy="369332"/>
          </a:xfrm>
          <a:prstGeom prst="rect">
            <a:avLst/>
          </a:prstGeom>
          <a:solidFill>
            <a:schemeClr val="bg1"/>
          </a:solidFill>
        </p:spPr>
        <p:txBody>
          <a:bodyPr wrap="none">
            <a:spAutoFit/>
          </a:bodyPr>
          <a:lstStyle/>
          <a:p>
            <a:r>
              <a:rPr lang="en-US" dirty="0" smtClean="0"/>
              <a:t>3m</a:t>
            </a:r>
            <a:endParaRPr lang="en-US" dirty="0"/>
          </a:p>
        </p:txBody>
      </p:sp>
      <p:sp>
        <p:nvSpPr>
          <p:cNvPr id="49" name="Rectangle 48"/>
          <p:cNvSpPr/>
          <p:nvPr/>
        </p:nvSpPr>
        <p:spPr>
          <a:xfrm>
            <a:off x="5187860" y="3171199"/>
            <a:ext cx="486030" cy="369332"/>
          </a:xfrm>
          <a:prstGeom prst="rect">
            <a:avLst/>
          </a:prstGeom>
          <a:solidFill>
            <a:schemeClr val="bg1"/>
          </a:solidFill>
        </p:spPr>
        <p:txBody>
          <a:bodyPr wrap="none">
            <a:spAutoFit/>
          </a:bodyPr>
          <a:lstStyle/>
          <a:p>
            <a:r>
              <a:rPr lang="en-US" dirty="0" smtClean="0"/>
              <a:t>3m</a:t>
            </a:r>
            <a:endParaRPr lang="en-US" dirty="0"/>
          </a:p>
        </p:txBody>
      </p:sp>
      <p:sp>
        <p:nvSpPr>
          <p:cNvPr id="51" name="Rectangle 50"/>
          <p:cNvSpPr/>
          <p:nvPr/>
        </p:nvSpPr>
        <p:spPr>
          <a:xfrm>
            <a:off x="5240337" y="4251305"/>
            <a:ext cx="486030" cy="369332"/>
          </a:xfrm>
          <a:prstGeom prst="rect">
            <a:avLst/>
          </a:prstGeom>
          <a:solidFill>
            <a:schemeClr val="bg1"/>
          </a:solidFill>
        </p:spPr>
        <p:txBody>
          <a:bodyPr wrap="none">
            <a:spAutoFit/>
          </a:bodyPr>
          <a:lstStyle/>
          <a:p>
            <a:r>
              <a:rPr lang="en-US" dirty="0" smtClean="0"/>
              <a:t>3m</a:t>
            </a:r>
            <a:endParaRPr lang="en-US" dirty="0"/>
          </a:p>
        </p:txBody>
      </p:sp>
      <p:cxnSp>
        <p:nvCxnSpPr>
          <p:cNvPr id="52" name="Straight Connector 51"/>
          <p:cNvCxnSpPr/>
          <p:nvPr/>
        </p:nvCxnSpPr>
        <p:spPr>
          <a:xfrm flipH="1">
            <a:off x="5817977" y="2354665"/>
            <a:ext cx="339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959777" y="1795369"/>
            <a:ext cx="0" cy="6251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5949855" y="1899295"/>
            <a:ext cx="660758" cy="369332"/>
          </a:xfrm>
          <a:prstGeom prst="rect">
            <a:avLst/>
          </a:prstGeom>
          <a:noFill/>
        </p:spPr>
        <p:txBody>
          <a:bodyPr wrap="none">
            <a:spAutoFit/>
          </a:bodyPr>
          <a:lstStyle/>
          <a:p>
            <a:r>
              <a:rPr lang="en-US" dirty="0" smtClean="0"/>
              <a:t>1.5m</a:t>
            </a:r>
            <a:endParaRPr lang="en-US" dirty="0"/>
          </a:p>
        </p:txBody>
      </p:sp>
      <p:cxnSp>
        <p:nvCxnSpPr>
          <p:cNvPr id="55" name="Straight Connector 54"/>
          <p:cNvCxnSpPr/>
          <p:nvPr/>
        </p:nvCxnSpPr>
        <p:spPr>
          <a:xfrm flipH="1">
            <a:off x="8252693" y="2910702"/>
            <a:ext cx="339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8335818" y="2966117"/>
            <a:ext cx="182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8391233" y="3021532"/>
            <a:ext cx="914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Isosceles Triangle 57"/>
          <p:cNvSpPr/>
          <p:nvPr/>
        </p:nvSpPr>
        <p:spPr>
          <a:xfrm rot="10800000">
            <a:off x="8385692" y="2725756"/>
            <a:ext cx="96981" cy="11548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9" name="Rectangle 58"/>
          <p:cNvSpPr/>
          <p:nvPr/>
        </p:nvSpPr>
        <p:spPr>
          <a:xfrm>
            <a:off x="5584561" y="4226729"/>
            <a:ext cx="1228003" cy="400110"/>
          </a:xfrm>
          <a:prstGeom prst="rect">
            <a:avLst/>
          </a:prstGeom>
        </p:spPr>
        <p:txBody>
          <a:bodyPr wrap="square">
            <a:spAutoFit/>
          </a:bodyPr>
          <a:lstStyle/>
          <a:p>
            <a:pPr algn="ctr"/>
            <a:r>
              <a:rPr lang="en-US" sz="2000" b="1" dirty="0" smtClean="0"/>
              <a:t>Clay</a:t>
            </a:r>
            <a:endParaRPr lang="en-US" sz="2000" b="1" dirty="0"/>
          </a:p>
        </p:txBody>
      </p:sp>
      <p:sp>
        <p:nvSpPr>
          <p:cNvPr id="60" name="Rectangle 59"/>
          <p:cNvSpPr/>
          <p:nvPr/>
        </p:nvSpPr>
        <p:spPr>
          <a:xfrm>
            <a:off x="345826" y="1412156"/>
            <a:ext cx="3682803" cy="400110"/>
          </a:xfrm>
          <a:prstGeom prst="rect">
            <a:avLst/>
          </a:prstGeom>
        </p:spPr>
        <p:txBody>
          <a:bodyPr wrap="none">
            <a:spAutoFit/>
          </a:bodyPr>
          <a:lstStyle/>
          <a:p>
            <a:r>
              <a:rPr lang="en-US" sz="2000" b="1" dirty="0" smtClean="0"/>
              <a:t>Using weighted </a:t>
            </a:r>
            <a:r>
              <a:rPr lang="en-US" sz="2000" b="1" dirty="0"/>
              <a:t>average </a:t>
            </a:r>
            <a:r>
              <a:rPr lang="en-US" sz="2000" b="1" dirty="0" smtClean="0"/>
              <a:t>method:</a:t>
            </a:r>
            <a:endParaRPr lang="en-US" sz="2000" b="1" dirty="0"/>
          </a:p>
        </p:txBody>
      </p:sp>
      <p:sp>
        <p:nvSpPr>
          <p:cNvPr id="61" name="Rectangle 60"/>
          <p:cNvSpPr/>
          <p:nvPr/>
        </p:nvSpPr>
        <p:spPr>
          <a:xfrm>
            <a:off x="0" y="1052553"/>
            <a:ext cx="1334020" cy="461665"/>
          </a:xfrm>
          <a:prstGeom prst="rect">
            <a:avLst/>
          </a:prstGeom>
        </p:spPr>
        <p:txBody>
          <a:bodyPr wrap="none">
            <a:spAutoFit/>
          </a:bodyPr>
          <a:lstStyle/>
          <a:p>
            <a:r>
              <a:rPr lang="en-US" sz="2400" b="1" u="sng" dirty="0" smtClean="0">
                <a:solidFill>
                  <a:srgbClr val="0000FF"/>
                </a:solidFill>
              </a:rPr>
              <a:t>Solution:</a:t>
            </a:r>
            <a:endParaRPr lang="en-US" sz="2400" u="sng" dirty="0">
              <a:solidFill>
                <a:srgbClr val="0000FF"/>
              </a:solidFill>
            </a:endParaRPr>
          </a:p>
        </p:txBody>
      </p:sp>
      <p:cxnSp>
        <p:nvCxnSpPr>
          <p:cNvPr id="62" name="Straight Arrow Connector 61"/>
          <p:cNvCxnSpPr/>
          <p:nvPr/>
        </p:nvCxnSpPr>
        <p:spPr>
          <a:xfrm>
            <a:off x="7591805" y="2368627"/>
            <a:ext cx="0" cy="31346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3" name="Rectangle 62"/>
          <p:cNvSpPr/>
          <p:nvPr/>
        </p:nvSpPr>
        <p:spPr>
          <a:xfrm>
            <a:off x="7292296" y="5260060"/>
            <a:ext cx="285656" cy="400110"/>
          </a:xfrm>
          <a:prstGeom prst="rect">
            <a:avLst/>
          </a:prstGeom>
        </p:spPr>
        <p:txBody>
          <a:bodyPr wrap="none">
            <a:spAutoFit/>
          </a:bodyPr>
          <a:lstStyle/>
          <a:p>
            <a:r>
              <a:rPr lang="en-US" sz="2000" b="1" dirty="0" smtClean="0"/>
              <a:t>z</a:t>
            </a:r>
            <a:endParaRPr lang="en-US" sz="2000" b="1" dirty="0"/>
          </a:p>
        </p:txBody>
      </p:sp>
      <p:sp>
        <p:nvSpPr>
          <p:cNvPr id="44" name="Rectangle 43"/>
          <p:cNvSpPr/>
          <p:nvPr/>
        </p:nvSpPr>
        <p:spPr>
          <a:xfrm>
            <a:off x="284904" y="2703743"/>
            <a:ext cx="5198448" cy="1015663"/>
          </a:xfrm>
          <a:prstGeom prst="rect">
            <a:avLst/>
          </a:prstGeom>
        </p:spPr>
        <p:txBody>
          <a:bodyPr wrap="square">
            <a:spAutoFit/>
          </a:bodyPr>
          <a:lstStyle/>
          <a:p>
            <a:pPr>
              <a:spcAft>
                <a:spcPts val="600"/>
              </a:spcAft>
              <a:buClr>
                <a:srgbClr val="0070C0"/>
              </a:buClr>
            </a:pPr>
            <a:r>
              <a:rPr lang="en-AU" sz="2000" b="1" dirty="0" smtClean="0">
                <a:sym typeface="Symbol" panose="05050102010706020507" pitchFamily="18" charset="2"/>
              </a:rPr>
              <a:t></a:t>
            </a:r>
            <a:r>
              <a:rPr lang="en-AU" sz="2000" b="1" i="1" dirty="0" smtClean="0">
                <a:sym typeface="Symbol" panose="05050102010706020507" pitchFamily="18" charset="2"/>
              </a:rPr>
              <a:t>’</a:t>
            </a:r>
            <a:r>
              <a:rPr lang="en-US" sz="2000" b="1" i="1" baseline="-25000" dirty="0" smtClean="0">
                <a:sym typeface="Symbol" panose="05050102010706020507" pitchFamily="18" charset="2"/>
              </a:rPr>
              <a:t>t </a:t>
            </a:r>
            <a:r>
              <a:rPr lang="en-US" sz="2000" b="1" dirty="0" smtClean="0"/>
              <a:t>, </a:t>
            </a:r>
            <a:r>
              <a:rPr lang="en-AU" sz="2000" b="1" dirty="0" smtClean="0">
                <a:sym typeface="Symbol" panose="05050102010706020507" pitchFamily="18" charset="2"/>
              </a:rPr>
              <a:t></a:t>
            </a:r>
            <a:r>
              <a:rPr lang="en-AU" sz="2000" b="1" i="1" dirty="0" smtClean="0">
                <a:sym typeface="Symbol" panose="05050102010706020507" pitchFamily="18" charset="2"/>
              </a:rPr>
              <a:t>’</a:t>
            </a:r>
            <a:r>
              <a:rPr lang="en-US" sz="2000" b="1" i="1" baseline="-25000" dirty="0" smtClean="0">
                <a:sym typeface="Symbol" panose="05050102010706020507" pitchFamily="18" charset="2"/>
              </a:rPr>
              <a:t>m</a:t>
            </a:r>
            <a:r>
              <a:rPr lang="en-US" sz="2000" b="1" baseline="-25000" dirty="0" smtClean="0">
                <a:sym typeface="Symbol" panose="05050102010706020507" pitchFamily="18" charset="2"/>
              </a:rPr>
              <a:t> </a:t>
            </a:r>
            <a:r>
              <a:rPr lang="en-US" sz="2000" b="1" dirty="0" smtClean="0"/>
              <a:t>and </a:t>
            </a:r>
            <a:r>
              <a:rPr lang="en-AU" sz="2000" b="1" dirty="0" smtClean="0">
                <a:sym typeface="Symbol" panose="05050102010706020507" pitchFamily="18" charset="2"/>
              </a:rPr>
              <a:t></a:t>
            </a:r>
            <a:r>
              <a:rPr lang="en-AU" sz="2000" b="1" i="1" dirty="0" smtClean="0">
                <a:sym typeface="Symbol" panose="05050102010706020507" pitchFamily="18" charset="2"/>
              </a:rPr>
              <a:t>’</a:t>
            </a:r>
            <a:r>
              <a:rPr lang="en-US" sz="2000" b="1" i="1" baseline="-25000" dirty="0" smtClean="0">
                <a:sym typeface="Symbol" panose="05050102010706020507" pitchFamily="18" charset="2"/>
              </a:rPr>
              <a:t>b</a:t>
            </a:r>
            <a:r>
              <a:rPr lang="en-US" sz="2000" b="1" baseline="-25000" dirty="0" smtClean="0">
                <a:sym typeface="Symbol" panose="05050102010706020507" pitchFamily="18" charset="2"/>
              </a:rPr>
              <a:t> </a:t>
            </a:r>
            <a:r>
              <a:rPr lang="en-US" sz="2000" b="1" dirty="0"/>
              <a:t>below the center of the footing can be obtained </a:t>
            </a:r>
            <a:r>
              <a:rPr lang="en-US" sz="2000" b="1" dirty="0" smtClean="0"/>
              <a:t>using Boussinesq’s method. </a:t>
            </a:r>
            <a:endParaRPr lang="en-US" sz="2000" b="1" dirty="0" smtClean="0">
              <a:solidFill>
                <a:schemeClr val="tx2">
                  <a:lumMod val="50000"/>
                </a:schemeClr>
              </a:solidFill>
            </a:endParaRPr>
          </a:p>
        </p:txBody>
      </p:sp>
      <p:sp>
        <p:nvSpPr>
          <p:cNvPr id="47" name="Rectangle 46"/>
          <p:cNvSpPr/>
          <p:nvPr/>
        </p:nvSpPr>
        <p:spPr>
          <a:xfrm>
            <a:off x="358569" y="3793722"/>
            <a:ext cx="4572000" cy="738664"/>
          </a:xfrm>
          <a:prstGeom prst="rect">
            <a:avLst/>
          </a:prstGeom>
        </p:spPr>
        <p:txBody>
          <a:bodyPr>
            <a:spAutoFit/>
          </a:bodyPr>
          <a:lstStyle/>
          <a:p>
            <a:r>
              <a:rPr lang="en-US" sz="2100" dirty="0">
                <a:latin typeface="Script MT Bold" panose="03040602040607080904" pitchFamily="66" charset="0"/>
                <a:cs typeface="Vrinda" panose="020B0502040204020203" pitchFamily="34" charset="0"/>
              </a:rPr>
              <a:t>l </a:t>
            </a:r>
            <a:r>
              <a:rPr lang="en-US" sz="2100" dirty="0">
                <a:cs typeface="Vrinda" panose="020B0502040204020203" pitchFamily="34" charset="0"/>
              </a:rPr>
              <a:t>= </a:t>
            </a:r>
            <a:r>
              <a:rPr lang="en-US" sz="2100" dirty="0" smtClean="0">
                <a:cs typeface="Vrinda" panose="020B0502040204020203" pitchFamily="34" charset="0"/>
              </a:rPr>
              <a:t>½ </a:t>
            </a:r>
            <a:r>
              <a:rPr lang="en-US" sz="2100" b="1" dirty="0" smtClean="0">
                <a:cs typeface="Vrinda" panose="020B0502040204020203" pitchFamily="34" charset="0"/>
              </a:rPr>
              <a:t>L </a:t>
            </a:r>
            <a:r>
              <a:rPr lang="en-US" sz="2100" dirty="0" smtClean="0">
                <a:cs typeface="Vrinda" panose="020B0502040204020203" pitchFamily="34" charset="0"/>
              </a:rPr>
              <a:t>= </a:t>
            </a:r>
            <a:r>
              <a:rPr lang="en-US" sz="2100" b="1" i="1" dirty="0">
                <a:latin typeface="Bradley Hand ITC" panose="03070402050302030203" pitchFamily="66" charset="0"/>
                <a:cs typeface="Vrinda" panose="020B0502040204020203" pitchFamily="34" charset="0"/>
              </a:rPr>
              <a:t>b </a:t>
            </a:r>
            <a:r>
              <a:rPr lang="en-US" sz="2100" dirty="0">
                <a:cs typeface="Vrinda" panose="020B0502040204020203" pitchFamily="34" charset="0"/>
              </a:rPr>
              <a:t>= </a:t>
            </a:r>
            <a:r>
              <a:rPr lang="en-US" sz="2100" dirty="0" smtClean="0">
                <a:cs typeface="Vrinda" panose="020B0502040204020203" pitchFamily="34" charset="0"/>
              </a:rPr>
              <a:t>½ </a:t>
            </a:r>
            <a:r>
              <a:rPr lang="en-US" sz="2100" b="1" dirty="0" smtClean="0">
                <a:cs typeface="Vrinda" panose="020B0502040204020203" pitchFamily="34" charset="0"/>
              </a:rPr>
              <a:t>B</a:t>
            </a:r>
            <a:r>
              <a:rPr lang="en-US" sz="2100" dirty="0" smtClean="0">
                <a:cs typeface="Vrinda" panose="020B0502040204020203" pitchFamily="34" charset="0"/>
              </a:rPr>
              <a:t> = 1.25 m</a:t>
            </a:r>
            <a:endParaRPr lang="en-US" sz="2100" dirty="0">
              <a:ea typeface="Verdana" panose="020B0604030504040204" pitchFamily="34" charset="0"/>
              <a:cs typeface="Vrinda" panose="020B0502040204020203" pitchFamily="34" charset="0"/>
            </a:endParaRPr>
          </a:p>
          <a:p>
            <a:r>
              <a:rPr lang="en-US" sz="2100" dirty="0" smtClean="0">
                <a:latin typeface="Symbol" panose="05050102010706020507" pitchFamily="18" charset="2"/>
              </a:rPr>
              <a:t>D</a:t>
            </a:r>
            <a:r>
              <a:rPr lang="en-US" sz="2100" i="1" dirty="0" smtClean="0">
                <a:latin typeface="Symbol" panose="05050102010706020507" pitchFamily="18" charset="2"/>
              </a:rPr>
              <a:t>s</a:t>
            </a:r>
            <a:r>
              <a:rPr lang="en-US" sz="2100" i="1" dirty="0" smtClean="0"/>
              <a:t>’</a:t>
            </a:r>
            <a:r>
              <a:rPr lang="en-US" sz="2100" dirty="0"/>
              <a:t> = </a:t>
            </a:r>
            <a:r>
              <a:rPr lang="en-US" sz="2100" b="1" dirty="0">
                <a:solidFill>
                  <a:srgbClr val="339933"/>
                </a:solidFill>
              </a:rPr>
              <a:t>4</a:t>
            </a:r>
            <a:r>
              <a:rPr lang="en-US" sz="2100" dirty="0"/>
              <a:t> </a:t>
            </a:r>
            <a:r>
              <a:rPr lang="en-US" sz="2100" i="1" dirty="0"/>
              <a:t>q</a:t>
            </a:r>
            <a:r>
              <a:rPr lang="en-US" sz="2100" dirty="0"/>
              <a:t>. </a:t>
            </a:r>
            <a:r>
              <a:rPr lang="en-US" sz="2100" i="1" dirty="0"/>
              <a:t>I</a:t>
            </a:r>
            <a:r>
              <a:rPr lang="en-US" sz="2100" baseline="-25000" dirty="0"/>
              <a:t>R</a:t>
            </a:r>
            <a:r>
              <a:rPr lang="en-US" sz="2100" dirty="0"/>
              <a:t> </a:t>
            </a:r>
            <a:r>
              <a:rPr lang="en-US" sz="2100" dirty="0" smtClean="0"/>
              <a:t>= </a:t>
            </a:r>
            <a:r>
              <a:rPr lang="en-US" sz="2100" dirty="0"/>
              <a:t> </a:t>
            </a:r>
            <a:r>
              <a:rPr lang="en-US" sz="2100" b="1" dirty="0">
                <a:solidFill>
                  <a:srgbClr val="339933"/>
                </a:solidFill>
              </a:rPr>
              <a:t>4</a:t>
            </a:r>
            <a:r>
              <a:rPr lang="en-US" sz="2100" dirty="0"/>
              <a:t> </a:t>
            </a:r>
            <a:r>
              <a:rPr lang="en-US" sz="2100" dirty="0" smtClean="0"/>
              <a:t>(1000/2.5</a:t>
            </a:r>
            <a:r>
              <a:rPr lang="en-US" sz="2100" baseline="30000" dirty="0" smtClean="0"/>
              <a:t>2</a:t>
            </a:r>
            <a:r>
              <a:rPr lang="en-US" sz="2100" dirty="0" smtClean="0"/>
              <a:t>) </a:t>
            </a:r>
            <a:r>
              <a:rPr lang="en-US" sz="2100" i="1" dirty="0"/>
              <a:t>I</a:t>
            </a:r>
            <a:r>
              <a:rPr lang="en-US" sz="2100" baseline="-25000" dirty="0"/>
              <a:t>R</a:t>
            </a:r>
            <a:r>
              <a:rPr lang="en-US" sz="2100" dirty="0" smtClean="0"/>
              <a:t> =640</a:t>
            </a:r>
            <a:r>
              <a:rPr lang="en-US" sz="2100" i="1" dirty="0"/>
              <a:t> I</a:t>
            </a:r>
            <a:r>
              <a:rPr lang="en-US" sz="2100" baseline="-25000" dirty="0"/>
              <a:t>R</a:t>
            </a:r>
            <a:r>
              <a:rPr lang="en-US" sz="2100" dirty="0" smtClean="0"/>
              <a:t> </a:t>
            </a:r>
            <a:endParaRPr lang="en-US" sz="2100" dirty="0"/>
          </a:p>
        </p:txBody>
      </p:sp>
      <p:graphicFrame>
        <p:nvGraphicFramePr>
          <p:cNvPr id="48" name="Table 47"/>
          <p:cNvGraphicFramePr>
            <a:graphicFrameLocks noGrp="1"/>
          </p:cNvGraphicFramePr>
          <p:nvPr>
            <p:extLst>
              <p:ext uri="{D42A27DB-BD31-4B8C-83A1-F6EECF244321}">
                <p14:modId xmlns:p14="http://schemas.microsoft.com/office/powerpoint/2010/main" val="3907784677"/>
              </p:ext>
            </p:extLst>
          </p:nvPr>
        </p:nvGraphicFramePr>
        <p:xfrm>
          <a:off x="453165" y="4667818"/>
          <a:ext cx="3855638" cy="1889760"/>
        </p:xfrm>
        <a:graphic>
          <a:graphicData uri="http://schemas.openxmlformats.org/drawingml/2006/table">
            <a:tbl>
              <a:tblPr firstRow="1" bandRow="1">
                <a:tableStyleId>{5C22544A-7EE6-4342-B048-85BDC9FD1C3A}</a:tableStyleId>
              </a:tblPr>
              <a:tblGrid>
                <a:gridCol w="516503"/>
                <a:gridCol w="728737"/>
                <a:gridCol w="859256"/>
                <a:gridCol w="776089"/>
                <a:gridCol w="975053"/>
              </a:tblGrid>
              <a:tr h="302424">
                <a:tc>
                  <a:txBody>
                    <a:bodyPr/>
                    <a:lstStyle/>
                    <a:p>
                      <a:pPr algn="ctr"/>
                      <a:r>
                        <a:rPr lang="en-US" sz="1800" dirty="0" smtClean="0"/>
                        <a:t>Z</a:t>
                      </a:r>
                      <a:endParaRPr lang="en-US" sz="1800" dirty="0"/>
                    </a:p>
                  </a:txBody>
                  <a:tcPr/>
                </a:tc>
                <a:tc>
                  <a:txBody>
                    <a:bodyPr/>
                    <a:lstStyle/>
                    <a:p>
                      <a:pPr algn="ctr"/>
                      <a:r>
                        <a:rPr lang="en-US" sz="1800" dirty="0" smtClean="0"/>
                        <a:t>m = </a:t>
                      </a:r>
                      <a:r>
                        <a:rPr lang="en-US" sz="2000" dirty="0" smtClean="0">
                          <a:latin typeface="Script MT Bold" panose="03040602040607080904" pitchFamily="66" charset="0"/>
                          <a:cs typeface="Vrinda" panose="020B0502040204020203" pitchFamily="34" charset="0"/>
                        </a:rPr>
                        <a:t>l</a:t>
                      </a:r>
                      <a:r>
                        <a:rPr lang="en-US" sz="1800" dirty="0" smtClean="0"/>
                        <a:t>/z</a:t>
                      </a:r>
                      <a:endParaRPr lang="en-US" sz="1800" dirty="0"/>
                    </a:p>
                  </a:txBody>
                  <a:tcPr/>
                </a:tc>
                <a:tc>
                  <a:txBody>
                    <a:bodyPr/>
                    <a:lstStyle/>
                    <a:p>
                      <a:pPr algn="ctr"/>
                      <a:r>
                        <a:rPr lang="en-US" sz="1800" dirty="0" smtClean="0"/>
                        <a:t>n = </a:t>
                      </a:r>
                      <a:r>
                        <a:rPr lang="en-US" sz="2000" b="1" i="0" dirty="0" smtClean="0">
                          <a:latin typeface="Bradley Hand ITC" panose="03070402050302030203" pitchFamily="66" charset="0"/>
                          <a:cs typeface="Vrinda" panose="020B0502040204020203" pitchFamily="34" charset="0"/>
                        </a:rPr>
                        <a:t>b</a:t>
                      </a:r>
                      <a:r>
                        <a:rPr lang="en-US" sz="1800" dirty="0" smtClean="0"/>
                        <a:t>/z</a:t>
                      </a:r>
                      <a:endParaRPr lang="en-US" sz="1800" dirty="0"/>
                    </a:p>
                  </a:txBody>
                  <a:tcPr/>
                </a:tc>
                <a:tc>
                  <a:txBody>
                    <a:bodyPr/>
                    <a:lstStyle/>
                    <a:p>
                      <a:pPr algn="ctr"/>
                      <a:r>
                        <a:rPr lang="en-US" sz="2000" i="1" dirty="0" smtClean="0"/>
                        <a:t>I</a:t>
                      </a:r>
                      <a:r>
                        <a:rPr lang="en-US" sz="2000" i="1" baseline="-25000" dirty="0" smtClean="0"/>
                        <a:t>R</a:t>
                      </a:r>
                      <a:endParaRPr lang="en-US" sz="2000" i="1" baseline="-25000" dirty="0"/>
                    </a:p>
                  </a:txBody>
                  <a:tcPr/>
                </a:tc>
                <a:tc>
                  <a:txBody>
                    <a:bodyPr/>
                    <a:lstStyle/>
                    <a:p>
                      <a:pPr algn="ctr"/>
                      <a:r>
                        <a:rPr lang="en-US" sz="2000" dirty="0" smtClean="0">
                          <a:latin typeface="Symbol" panose="05050102010706020507" pitchFamily="18" charset="2"/>
                        </a:rPr>
                        <a:t>D</a:t>
                      </a:r>
                      <a:r>
                        <a:rPr lang="en-US" sz="2000" i="1" dirty="0" smtClean="0">
                          <a:latin typeface="Symbol" panose="05050102010706020507" pitchFamily="18" charset="2"/>
                        </a:rPr>
                        <a:t>s</a:t>
                      </a:r>
                      <a:r>
                        <a:rPr lang="en-US" sz="2000" i="1" dirty="0" smtClean="0"/>
                        <a:t>’ [kPa]</a:t>
                      </a:r>
                      <a:endParaRPr lang="en-US" sz="1800" dirty="0"/>
                    </a:p>
                  </a:txBody>
                  <a:tcPr/>
                </a:tc>
              </a:tr>
              <a:tr h="302424">
                <a:tc>
                  <a:txBody>
                    <a:bodyPr/>
                    <a:lstStyle/>
                    <a:p>
                      <a:pPr algn="ctr"/>
                      <a:r>
                        <a:rPr lang="en-US" sz="2000" dirty="0" smtClean="0"/>
                        <a:t>4.5</a:t>
                      </a:r>
                      <a:endParaRPr lang="en-US" sz="2000" dirty="0"/>
                    </a:p>
                  </a:txBody>
                  <a:tcPr/>
                </a:tc>
                <a:tc>
                  <a:txBody>
                    <a:bodyPr/>
                    <a:lstStyle/>
                    <a:p>
                      <a:pPr algn="ctr"/>
                      <a:r>
                        <a:rPr lang="en-US" sz="2000" dirty="0" smtClean="0"/>
                        <a:t>0.28</a:t>
                      </a:r>
                      <a:endParaRPr lang="en-US" sz="2000" dirty="0"/>
                    </a:p>
                  </a:txBody>
                  <a:tcPr/>
                </a:tc>
                <a:tc>
                  <a:txBody>
                    <a:bodyPr/>
                    <a:lstStyle/>
                    <a:p>
                      <a:pPr algn="ctr"/>
                      <a:r>
                        <a:rPr lang="en-US" sz="2000" dirty="0" smtClean="0"/>
                        <a:t>0.28</a:t>
                      </a:r>
                      <a:endParaRPr lang="en-US" sz="2000" dirty="0"/>
                    </a:p>
                  </a:txBody>
                  <a:tcPr/>
                </a:tc>
                <a:tc>
                  <a:txBody>
                    <a:bodyPr/>
                    <a:lstStyle/>
                    <a:p>
                      <a:pPr algn="ctr"/>
                      <a:r>
                        <a:rPr lang="en-US" sz="2000" dirty="0" smtClean="0"/>
                        <a:t>0.03</a:t>
                      </a:r>
                      <a:endParaRPr lang="en-US" sz="2000" dirty="0"/>
                    </a:p>
                  </a:txBody>
                  <a:tcPr/>
                </a:tc>
                <a:tc>
                  <a:txBody>
                    <a:bodyPr/>
                    <a:lstStyle/>
                    <a:p>
                      <a:pPr algn="ctr"/>
                      <a:r>
                        <a:rPr lang="en-US" sz="2000" dirty="0" smtClean="0">
                          <a:solidFill>
                            <a:srgbClr val="FF0000"/>
                          </a:solidFill>
                        </a:rPr>
                        <a:t>19.2</a:t>
                      </a:r>
                      <a:endParaRPr lang="en-US" sz="2000" dirty="0">
                        <a:solidFill>
                          <a:srgbClr val="FF0000"/>
                        </a:solidFill>
                      </a:endParaRPr>
                    </a:p>
                  </a:txBody>
                  <a:tcPr/>
                </a:tc>
              </a:tr>
              <a:tr h="302424">
                <a:tc>
                  <a:txBody>
                    <a:bodyPr/>
                    <a:lstStyle/>
                    <a:p>
                      <a:pPr algn="ctr"/>
                      <a:r>
                        <a:rPr lang="en-US" sz="2000" dirty="0" smtClean="0"/>
                        <a:t>6</a:t>
                      </a:r>
                      <a:endParaRPr lang="en-US" sz="2000" dirty="0"/>
                    </a:p>
                  </a:txBody>
                  <a:tcPr/>
                </a:tc>
                <a:tc>
                  <a:txBody>
                    <a:bodyPr/>
                    <a:lstStyle/>
                    <a:p>
                      <a:pPr algn="ctr"/>
                      <a:r>
                        <a:rPr lang="en-US" sz="2000" dirty="0" smtClean="0"/>
                        <a:t>0.21</a:t>
                      </a:r>
                      <a:endParaRPr lang="en-US" sz="2000" dirty="0"/>
                    </a:p>
                  </a:txBody>
                  <a:tcPr/>
                </a:tc>
                <a:tc>
                  <a:txBody>
                    <a:bodyPr/>
                    <a:lstStyle/>
                    <a:p>
                      <a:pPr algn="ctr"/>
                      <a:r>
                        <a:rPr lang="en-US" sz="2000" dirty="0" smtClean="0"/>
                        <a:t>0.21</a:t>
                      </a:r>
                      <a:endParaRPr lang="en-US" sz="2000" dirty="0"/>
                    </a:p>
                  </a:txBody>
                  <a:tcPr/>
                </a:tc>
                <a:tc>
                  <a:txBody>
                    <a:bodyPr/>
                    <a:lstStyle/>
                    <a:p>
                      <a:pPr algn="ctr"/>
                      <a:r>
                        <a:rPr lang="en-US" sz="2000" dirty="0" smtClean="0"/>
                        <a:t>0.02</a:t>
                      </a:r>
                      <a:endParaRPr lang="en-US" sz="2000" dirty="0"/>
                    </a:p>
                  </a:txBody>
                  <a:tcPr/>
                </a:tc>
                <a:tc>
                  <a:txBody>
                    <a:bodyPr/>
                    <a:lstStyle/>
                    <a:p>
                      <a:pPr algn="ctr"/>
                      <a:r>
                        <a:rPr lang="en-US" sz="2000" dirty="0" smtClean="0">
                          <a:solidFill>
                            <a:srgbClr val="FF0000"/>
                          </a:solidFill>
                        </a:rPr>
                        <a:t>12.8</a:t>
                      </a:r>
                      <a:endParaRPr lang="en-US" sz="2000" dirty="0">
                        <a:solidFill>
                          <a:srgbClr val="FF0000"/>
                        </a:solidFill>
                      </a:endParaRPr>
                    </a:p>
                  </a:txBody>
                  <a:tcPr/>
                </a:tc>
              </a:tr>
              <a:tr h="302424">
                <a:tc>
                  <a:txBody>
                    <a:bodyPr/>
                    <a:lstStyle/>
                    <a:p>
                      <a:pPr algn="ctr"/>
                      <a:r>
                        <a:rPr lang="en-US" sz="2000" dirty="0" smtClean="0"/>
                        <a:t>7.5</a:t>
                      </a:r>
                      <a:endParaRPr lang="en-US" sz="2000" dirty="0"/>
                    </a:p>
                  </a:txBody>
                  <a:tcPr/>
                </a:tc>
                <a:tc>
                  <a:txBody>
                    <a:bodyPr/>
                    <a:lstStyle/>
                    <a:p>
                      <a:pPr algn="ctr"/>
                      <a:r>
                        <a:rPr lang="en-US" sz="2000" dirty="0" smtClean="0"/>
                        <a:t>0.17</a:t>
                      </a:r>
                      <a:endParaRPr lang="en-US" sz="2000" dirty="0"/>
                    </a:p>
                  </a:txBody>
                  <a:tcPr/>
                </a:tc>
                <a:tc>
                  <a:txBody>
                    <a:bodyPr/>
                    <a:lstStyle/>
                    <a:p>
                      <a:pPr algn="ctr"/>
                      <a:r>
                        <a:rPr lang="en-US" sz="2000" dirty="0" smtClean="0"/>
                        <a:t>0.17</a:t>
                      </a:r>
                      <a:endParaRPr lang="en-US" sz="2000" dirty="0"/>
                    </a:p>
                  </a:txBody>
                  <a:tcPr/>
                </a:tc>
                <a:tc>
                  <a:txBody>
                    <a:bodyPr/>
                    <a:lstStyle/>
                    <a:p>
                      <a:pPr algn="ctr"/>
                      <a:r>
                        <a:rPr lang="en-US" sz="2000" dirty="0" smtClean="0"/>
                        <a:t>0.013</a:t>
                      </a:r>
                      <a:endParaRPr lang="en-US" sz="2000" dirty="0"/>
                    </a:p>
                  </a:txBody>
                  <a:tcPr/>
                </a:tc>
                <a:tc>
                  <a:txBody>
                    <a:bodyPr/>
                    <a:lstStyle/>
                    <a:p>
                      <a:pPr algn="ctr"/>
                      <a:r>
                        <a:rPr lang="en-US" sz="2000" dirty="0" smtClean="0">
                          <a:solidFill>
                            <a:srgbClr val="FF0000"/>
                          </a:solidFill>
                        </a:rPr>
                        <a:t>8.3</a:t>
                      </a:r>
                      <a:endParaRPr lang="en-US" sz="2000" dirty="0">
                        <a:solidFill>
                          <a:srgbClr val="FF0000"/>
                        </a:solidFill>
                      </a:endParaRPr>
                    </a:p>
                  </a:txBody>
                  <a:tcPr/>
                </a:tc>
              </a:tr>
            </a:tbl>
          </a:graphicData>
        </a:graphic>
      </p:graphicFrame>
      <p:grpSp>
        <p:nvGrpSpPr>
          <p:cNvPr id="50" name="Group 49"/>
          <p:cNvGrpSpPr/>
          <p:nvPr/>
        </p:nvGrpSpPr>
        <p:grpSpPr>
          <a:xfrm>
            <a:off x="4411027" y="5670193"/>
            <a:ext cx="4071646" cy="937412"/>
            <a:chOff x="1017956" y="5983286"/>
            <a:chExt cx="4399171" cy="874714"/>
          </a:xfrm>
        </p:grpSpPr>
        <p:pic>
          <p:nvPicPr>
            <p:cNvPr id="65" name="Picture 64"/>
            <p:cNvPicPr>
              <a:picLocks noChangeAspect="1"/>
            </p:cNvPicPr>
            <p:nvPr/>
          </p:nvPicPr>
          <p:blipFill rotWithShape="1">
            <a:blip r:embed="rId5">
              <a:clrChange>
                <a:clrFrom>
                  <a:srgbClr val="D4EFFC"/>
                </a:clrFrom>
                <a:clrTo>
                  <a:srgbClr val="D4EFFC">
                    <a:alpha val="0"/>
                  </a:srgbClr>
                </a:clrTo>
              </a:clrChange>
              <a:lum bright="-20000" contrast="40000"/>
            </a:blip>
            <a:srcRect l="-1" r="1039"/>
            <a:stretch/>
          </p:blipFill>
          <p:spPr>
            <a:xfrm>
              <a:off x="1017956" y="6023733"/>
              <a:ext cx="4399171" cy="834267"/>
            </a:xfrm>
            <a:prstGeom prst="rect">
              <a:avLst/>
            </a:prstGeom>
          </p:spPr>
        </p:pic>
        <p:sp>
          <p:nvSpPr>
            <p:cNvPr id="66" name="Rectangle 65"/>
            <p:cNvSpPr/>
            <p:nvPr/>
          </p:nvSpPr>
          <p:spPr>
            <a:xfrm>
              <a:off x="1995055" y="6040582"/>
              <a:ext cx="706581" cy="362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C31FC"/>
                </a:solidFill>
              </a:endParaRPr>
            </a:p>
          </p:txBody>
        </p:sp>
        <p:sp>
          <p:nvSpPr>
            <p:cNvPr id="67" name="Rectangle 66"/>
            <p:cNvSpPr/>
            <p:nvPr/>
          </p:nvSpPr>
          <p:spPr>
            <a:xfrm>
              <a:off x="3408218" y="6003194"/>
              <a:ext cx="602967" cy="400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C31FC"/>
                </a:solidFill>
              </a:endParaRPr>
            </a:p>
          </p:txBody>
        </p:sp>
        <p:sp>
          <p:nvSpPr>
            <p:cNvPr id="68" name="Rectangle 67"/>
            <p:cNvSpPr/>
            <p:nvPr/>
          </p:nvSpPr>
          <p:spPr>
            <a:xfrm>
              <a:off x="4489260" y="5983286"/>
              <a:ext cx="698600" cy="4201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C31FC"/>
                </a:solidFill>
              </a:endParaRPr>
            </a:p>
          </p:txBody>
        </p:sp>
      </p:grpSp>
    </p:spTree>
    <p:extLst>
      <p:ext uri="{BB962C8B-B14F-4D97-AF65-F5344CB8AC3E}">
        <p14:creationId xmlns:p14="http://schemas.microsoft.com/office/powerpoint/2010/main" val="173228285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4" descr="Rectangu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2081" y="882868"/>
            <a:ext cx="5433717" cy="5221942"/>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23432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3326523" y="491535"/>
            <a:ext cx="2036379" cy="521882"/>
          </a:xfrm>
          <a:prstGeom prst="rect">
            <a:avLst/>
          </a:prstGeom>
        </p:spPr>
        <p:txBody>
          <a:bodyPr anchor="ctr"/>
          <a:lstStyle/>
          <a:p>
            <a:pPr algn="ctr" eaLnBrk="1" fontAlgn="auto" hangingPunct="1">
              <a:spcBef>
                <a:spcPts val="0"/>
              </a:spcBef>
              <a:spcAft>
                <a:spcPts val="0"/>
              </a:spcAft>
              <a:defRPr/>
            </a:pPr>
            <a:r>
              <a:rPr lang="en-US" sz="4800" b="1" u="sng" dirty="0">
                <a:solidFill>
                  <a:srgbClr val="00B0F0"/>
                </a:solidFill>
                <a:effectLst>
                  <a:outerShdw blurRad="38100" dist="38100" dir="2700000" algn="tl">
                    <a:srgbClr val="000000">
                      <a:alpha val="43137"/>
                    </a:srgbClr>
                  </a:outerShdw>
                </a:effectLst>
                <a:latin typeface="+mn-lt"/>
                <a:cs typeface="Times New Roman" pitchFamily="18" charset="0"/>
              </a:rPr>
              <a:t>Topics</a:t>
            </a:r>
            <a:endParaRPr lang="en-US" sz="4800" b="1" u="sng" dirty="0">
              <a:solidFill>
                <a:srgbClr val="00B0F0"/>
              </a:solidFill>
              <a:effectLst>
                <a:outerShdw blurRad="38100" dist="38100" dir="2700000" algn="tl">
                  <a:srgbClr val="000000">
                    <a:alpha val="43137"/>
                  </a:srgbClr>
                </a:outerShdw>
              </a:effectLst>
              <a:latin typeface="+mn-lt"/>
              <a:cs typeface="Tahoma" pitchFamily="34" charset="0"/>
            </a:endParaRPr>
          </a:p>
        </p:txBody>
      </p:sp>
      <p:sp>
        <p:nvSpPr>
          <p:cNvPr id="8" name="Rectangle 7"/>
          <p:cNvSpPr/>
          <p:nvPr/>
        </p:nvSpPr>
        <p:spPr>
          <a:xfrm>
            <a:off x="0" y="0"/>
            <a:ext cx="9144000" cy="3048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0" y="300038"/>
            <a:ext cx="9144000" cy="152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Content Placeholder 2"/>
          <p:cNvSpPr>
            <a:spLocks noGrp="1"/>
          </p:cNvSpPr>
          <p:nvPr>
            <p:ph idx="1"/>
          </p:nvPr>
        </p:nvSpPr>
        <p:spPr>
          <a:xfrm>
            <a:off x="642028" y="1133854"/>
            <a:ext cx="8155131" cy="5325007"/>
          </a:xfrm>
          <a:ln>
            <a:miter lim="800000"/>
            <a:headEnd/>
            <a:tailEnd/>
          </a:ln>
        </p:spPr>
        <p:txBody>
          <a:bodyPr vert="horz" lIns="91440" tIns="45720" rIns="91440" bIns="45720" rtlCol="0">
            <a:noAutofit/>
          </a:bodyPr>
          <a:lstStyle/>
          <a:p>
            <a:pPr marL="539750" indent="-357188">
              <a:lnSpc>
                <a:spcPct val="120000"/>
              </a:lnSpc>
              <a:spcBef>
                <a:spcPts val="0"/>
              </a:spcBef>
              <a:buFont typeface="Wingdings" pitchFamily="2" charset="2"/>
              <a:buChar char="q"/>
            </a:pPr>
            <a:r>
              <a:rPr lang="en-US" sz="2400" b="1" dirty="0" smtClean="0"/>
              <a:t>INTRODUCTION </a:t>
            </a:r>
          </a:p>
          <a:p>
            <a:pPr marL="539750" indent="-357188">
              <a:lnSpc>
                <a:spcPct val="120000"/>
              </a:lnSpc>
              <a:spcBef>
                <a:spcPts val="0"/>
              </a:spcBef>
              <a:buFont typeface="Wingdings" pitchFamily="2" charset="2"/>
              <a:buChar char="q"/>
            </a:pPr>
            <a:r>
              <a:rPr lang="en-US" sz="2400" b="1" dirty="0" smtClean="0"/>
              <a:t>ELASTIC SETTLEMENT</a:t>
            </a:r>
          </a:p>
          <a:p>
            <a:pPr marL="539750" indent="-19050">
              <a:lnSpc>
                <a:spcPct val="120000"/>
              </a:lnSpc>
              <a:spcBef>
                <a:spcPts val="0"/>
              </a:spcBef>
            </a:pPr>
            <a:r>
              <a:rPr lang="en-US" sz="2400" b="1" dirty="0"/>
              <a:t>Stress distribution in soil masses</a:t>
            </a:r>
          </a:p>
          <a:p>
            <a:pPr marL="539750" indent="-357188">
              <a:lnSpc>
                <a:spcPct val="120000"/>
              </a:lnSpc>
              <a:spcBef>
                <a:spcPts val="0"/>
              </a:spcBef>
              <a:buFont typeface="Wingdings" pitchFamily="2" charset="2"/>
              <a:buChar char="q"/>
            </a:pPr>
            <a:r>
              <a:rPr lang="en-US" sz="2400" b="1" dirty="0" smtClean="0"/>
              <a:t>CONSOLIDATION SETTLEMENT</a:t>
            </a:r>
          </a:p>
          <a:p>
            <a:pPr marL="539750" indent="-19050">
              <a:lnSpc>
                <a:spcPct val="120000"/>
              </a:lnSpc>
              <a:spcBef>
                <a:spcPts val="0"/>
              </a:spcBef>
            </a:pPr>
            <a:r>
              <a:rPr lang="en-US" sz="2400" b="1" dirty="0"/>
              <a:t>Fundamentals of consolidation</a:t>
            </a:r>
          </a:p>
          <a:p>
            <a:pPr marL="539750" indent="-19050">
              <a:lnSpc>
                <a:spcPct val="120000"/>
              </a:lnSpc>
              <a:spcBef>
                <a:spcPts val="0"/>
              </a:spcBef>
            </a:pPr>
            <a:r>
              <a:rPr lang="en-US" sz="2400" b="1" dirty="0" smtClean="0"/>
              <a:t>Calculation of One-Dimensional Consolidation </a:t>
            </a:r>
            <a:r>
              <a:rPr lang="en-US" sz="2400" b="1" dirty="0"/>
              <a:t>Settlement</a:t>
            </a:r>
          </a:p>
          <a:p>
            <a:pPr marL="539750" indent="-19050">
              <a:lnSpc>
                <a:spcPct val="120000"/>
              </a:lnSpc>
              <a:spcBef>
                <a:spcPts val="0"/>
              </a:spcBef>
            </a:pPr>
            <a:r>
              <a:rPr lang="en-US" sz="2400" b="1" dirty="0"/>
              <a:t>One-dimensional Laboratory Consolidation </a:t>
            </a:r>
            <a:r>
              <a:rPr lang="en-US" sz="2400" b="1" dirty="0" smtClean="0"/>
              <a:t>Test</a:t>
            </a:r>
          </a:p>
          <a:p>
            <a:pPr marL="630238" indent="-109538">
              <a:lnSpc>
                <a:spcPct val="120000"/>
              </a:lnSpc>
              <a:spcBef>
                <a:spcPts val="0"/>
              </a:spcBef>
              <a:buClr>
                <a:schemeClr val="tx1"/>
              </a:buClr>
            </a:pPr>
            <a:r>
              <a:rPr lang="en-US" sz="2400" b="1" dirty="0"/>
              <a:t>Calculation of Settlement from One-Dimensional Primary  Consolidation</a:t>
            </a:r>
          </a:p>
          <a:p>
            <a:pPr marL="539750" indent="-357188">
              <a:lnSpc>
                <a:spcPct val="120000"/>
              </a:lnSpc>
              <a:spcBef>
                <a:spcPts val="0"/>
              </a:spcBef>
              <a:buFont typeface="Wingdings" pitchFamily="2" charset="2"/>
              <a:buChar char="q"/>
            </a:pPr>
            <a:r>
              <a:rPr lang="en-US" sz="2400" b="1" dirty="0" smtClean="0">
                <a:solidFill>
                  <a:srgbClr val="FF0000"/>
                </a:solidFill>
              </a:rPr>
              <a:t>TIME RATE OF CONSOLIDATION SETTLEMENT</a:t>
            </a:r>
          </a:p>
          <a:p>
            <a:pPr marL="630238" indent="-109538">
              <a:lnSpc>
                <a:spcPct val="120000"/>
              </a:lnSpc>
              <a:spcBef>
                <a:spcPts val="0"/>
              </a:spcBef>
              <a:buClr>
                <a:schemeClr val="tx1"/>
              </a:buClr>
            </a:pPr>
            <a:r>
              <a:rPr lang="en-US" sz="2400" b="1" dirty="0"/>
              <a:t>1-D theory of consolidation </a:t>
            </a:r>
          </a:p>
          <a:p>
            <a:pPr marL="539750" indent="-357188">
              <a:lnSpc>
                <a:spcPct val="120000"/>
              </a:lnSpc>
              <a:spcBef>
                <a:spcPts val="0"/>
              </a:spcBef>
              <a:buFont typeface="Wingdings" pitchFamily="2" charset="2"/>
              <a:buChar char="q"/>
            </a:pPr>
            <a:r>
              <a:rPr lang="en-US" sz="2400" b="1" dirty="0" smtClean="0"/>
              <a:t>SECONDARY CONSOLIDATION SETTLEMENT</a:t>
            </a:r>
            <a:endParaRPr lang="en-US" sz="2400" b="1" dirty="0"/>
          </a:p>
        </p:txBody>
      </p:sp>
    </p:spTree>
    <p:extLst>
      <p:ext uri="{BB962C8B-B14F-4D97-AF65-F5344CB8AC3E}">
        <p14:creationId xmlns:p14="http://schemas.microsoft.com/office/powerpoint/2010/main" val="277848966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28373" y="591175"/>
            <a:ext cx="8094178" cy="830997"/>
          </a:xfrm>
          <a:prstGeom prst="rect">
            <a:avLst/>
          </a:prstGeom>
        </p:spPr>
        <p:txBody>
          <a:bodyPr wrap="square">
            <a:spAutoFit/>
          </a:bodyPr>
          <a:lstStyle/>
          <a:p>
            <a:pPr marL="173038" lvl="0" indent="-173038" algn="just">
              <a:buClr>
                <a:schemeClr val="accent3">
                  <a:lumMod val="75000"/>
                </a:schemeClr>
              </a:buClr>
              <a:buFont typeface="Arial" panose="020B0604020202020204" pitchFamily="34" charset="0"/>
              <a:buChar char="•"/>
            </a:pPr>
            <a:r>
              <a:rPr lang="en-US" sz="2400" b="1" dirty="0" smtClean="0"/>
              <a:t>We now know how to evaluate total settlement of primary consolidation </a:t>
            </a:r>
            <a:r>
              <a:rPr lang="en-US" sz="2400" b="1" dirty="0" err="1" smtClean="0">
                <a:solidFill>
                  <a:srgbClr val="C00000"/>
                </a:solidFill>
              </a:rPr>
              <a:t>S</a:t>
            </a:r>
            <a:r>
              <a:rPr lang="en-US" sz="2400" b="1" baseline="-25000" dirty="0" err="1" smtClean="0">
                <a:solidFill>
                  <a:srgbClr val="C00000"/>
                </a:solidFill>
              </a:rPr>
              <a:t>c</a:t>
            </a:r>
            <a:r>
              <a:rPr lang="en-US" sz="2400" b="1" dirty="0"/>
              <a:t> </a:t>
            </a:r>
            <a:r>
              <a:rPr lang="en-US" sz="2400" b="1" dirty="0" smtClean="0"/>
              <a:t>which will take place in a certain clay layer.</a:t>
            </a:r>
          </a:p>
        </p:txBody>
      </p:sp>
      <p:sp>
        <p:nvSpPr>
          <p:cNvPr id="20" name="Title 1"/>
          <p:cNvSpPr>
            <a:spLocks noGrp="1"/>
          </p:cNvSpPr>
          <p:nvPr>
            <p:ph type="title"/>
          </p:nvPr>
        </p:nvSpPr>
        <p:spPr>
          <a:xfrm>
            <a:off x="374092" y="127929"/>
            <a:ext cx="5916349" cy="480131"/>
          </a:xfrm>
          <a:solidFill>
            <a:schemeClr val="accent2">
              <a:lumMod val="40000"/>
              <a:lumOff val="60000"/>
            </a:schemeClr>
          </a:solidFill>
          <a:ln>
            <a:solidFill>
              <a:srgbClr val="FF0000"/>
            </a:solidFill>
          </a:ln>
        </p:spPr>
        <p:txBody>
          <a:bodyPr vert="horz" lIns="91440" tIns="45720" rIns="91440" bIns="45720" rtlCol="0">
            <a:noAutofit/>
          </a:bodyPr>
          <a:lstStyle/>
          <a:p>
            <a:pPr>
              <a:spcBef>
                <a:spcPts val="750"/>
              </a:spcBef>
              <a:buClr>
                <a:srgbClr val="0070C0"/>
              </a:buClr>
              <a:buFont typeface="Arial" panose="020B0604020202020204" pitchFamily="34" charset="0"/>
            </a:pPr>
            <a:r>
              <a:rPr lang="en-US" sz="2800" b="1" u="sng" dirty="0">
                <a:solidFill>
                  <a:schemeClr val="accent1">
                    <a:lumMod val="50000"/>
                  </a:schemeClr>
                </a:solidFill>
                <a:latin typeface="+mn-lt"/>
                <a:ea typeface="+mn-ea"/>
                <a:cs typeface="+mn-cs"/>
              </a:rPr>
              <a:t>Time </a:t>
            </a:r>
            <a:r>
              <a:rPr lang="en-US" sz="2800" b="1" u="sng" dirty="0" smtClean="0">
                <a:solidFill>
                  <a:schemeClr val="accent1">
                    <a:lumMod val="50000"/>
                  </a:schemeClr>
                </a:solidFill>
                <a:latin typeface="+mn-lt"/>
                <a:ea typeface="+mn-ea"/>
                <a:cs typeface="+mn-cs"/>
              </a:rPr>
              <a:t>Rate </a:t>
            </a:r>
            <a:r>
              <a:rPr lang="en-US" sz="2800" b="1" u="sng" dirty="0">
                <a:solidFill>
                  <a:schemeClr val="accent1">
                    <a:lumMod val="50000"/>
                  </a:schemeClr>
                </a:solidFill>
                <a:latin typeface="+mn-lt"/>
                <a:ea typeface="+mn-ea"/>
                <a:cs typeface="+mn-cs"/>
              </a:rPr>
              <a:t>of C</a:t>
            </a:r>
            <a:r>
              <a:rPr lang="en-US" sz="2800" b="1" u="sng" dirty="0" smtClean="0">
                <a:solidFill>
                  <a:schemeClr val="accent1">
                    <a:lumMod val="50000"/>
                  </a:schemeClr>
                </a:solidFill>
                <a:latin typeface="+mn-lt"/>
                <a:ea typeface="+mn-ea"/>
                <a:cs typeface="+mn-cs"/>
              </a:rPr>
              <a:t>onsolidation </a:t>
            </a:r>
            <a:r>
              <a:rPr lang="en-US" sz="2800" b="1" u="sng" dirty="0">
                <a:solidFill>
                  <a:schemeClr val="accent1">
                    <a:lumMod val="50000"/>
                  </a:schemeClr>
                </a:solidFill>
                <a:latin typeface="+mn-lt"/>
                <a:ea typeface="+mn-ea"/>
                <a:cs typeface="+mn-cs"/>
              </a:rPr>
              <a:t>S</a:t>
            </a:r>
            <a:r>
              <a:rPr lang="en-US" sz="2800" b="1" u="sng" dirty="0" smtClean="0">
                <a:solidFill>
                  <a:schemeClr val="accent1">
                    <a:lumMod val="50000"/>
                  </a:schemeClr>
                </a:solidFill>
                <a:latin typeface="+mn-lt"/>
                <a:ea typeface="+mn-ea"/>
                <a:cs typeface="+mn-cs"/>
              </a:rPr>
              <a:t>ettlement</a:t>
            </a:r>
            <a:endParaRPr lang="en-US" sz="2800" b="1" u="sng" dirty="0">
              <a:solidFill>
                <a:schemeClr val="accent1">
                  <a:lumMod val="50000"/>
                </a:schemeClr>
              </a:solidFill>
              <a:latin typeface="+mn-lt"/>
              <a:ea typeface="+mn-ea"/>
              <a:cs typeface="+mn-cs"/>
            </a:endParaRPr>
          </a:p>
        </p:txBody>
      </p:sp>
      <p:sp>
        <p:nvSpPr>
          <p:cNvPr id="2" name="Rectangle 1"/>
          <p:cNvSpPr/>
          <p:nvPr/>
        </p:nvSpPr>
        <p:spPr>
          <a:xfrm>
            <a:off x="428373" y="1422172"/>
            <a:ext cx="7976860" cy="830997"/>
          </a:xfrm>
          <a:prstGeom prst="rect">
            <a:avLst/>
          </a:prstGeom>
        </p:spPr>
        <p:txBody>
          <a:bodyPr wrap="square">
            <a:spAutoFit/>
          </a:bodyPr>
          <a:lstStyle/>
          <a:p>
            <a:pPr marL="236538" indent="-236538" algn="just">
              <a:buClr>
                <a:schemeClr val="accent3">
                  <a:lumMod val="75000"/>
                </a:schemeClr>
              </a:buClr>
              <a:buFont typeface="Arial" panose="020B0604020202020204" pitchFamily="34" charset="0"/>
              <a:buChar char="•"/>
            </a:pPr>
            <a:r>
              <a:rPr lang="en-US" sz="2400" b="1" dirty="0"/>
              <a:t>However this settlement usually takes place over time, much longer than the time of construction.</a:t>
            </a:r>
          </a:p>
        </p:txBody>
      </p:sp>
      <p:sp>
        <p:nvSpPr>
          <p:cNvPr id="19" name="Rectangle 18"/>
          <p:cNvSpPr/>
          <p:nvPr/>
        </p:nvSpPr>
        <p:spPr>
          <a:xfrm>
            <a:off x="428373" y="2266026"/>
            <a:ext cx="7976860" cy="1569660"/>
          </a:xfrm>
          <a:prstGeom prst="rect">
            <a:avLst/>
          </a:prstGeom>
        </p:spPr>
        <p:txBody>
          <a:bodyPr wrap="square">
            <a:spAutoFit/>
          </a:bodyPr>
          <a:lstStyle/>
          <a:p>
            <a:pPr marL="236538" indent="-236538" algn="just">
              <a:buClr>
                <a:schemeClr val="accent3">
                  <a:lumMod val="75000"/>
                </a:schemeClr>
              </a:buClr>
              <a:buFont typeface="Arial" panose="020B0604020202020204" pitchFamily="34" charset="0"/>
              <a:buChar char="•"/>
            </a:pPr>
            <a:r>
              <a:rPr lang="en-US" sz="2400" b="1" dirty="0" smtClean="0"/>
              <a:t>One question one might ask is in how much time that magnitude of settlement will take place. Also might be interested in knowing the value of </a:t>
            </a:r>
            <a:r>
              <a:rPr lang="en-US" sz="2400" b="1" dirty="0" err="1" smtClean="0">
                <a:solidFill>
                  <a:srgbClr val="C00000"/>
                </a:solidFill>
              </a:rPr>
              <a:t>S</a:t>
            </a:r>
            <a:r>
              <a:rPr lang="en-US" sz="2400" b="1" baseline="-25000" dirty="0" err="1" smtClean="0">
                <a:solidFill>
                  <a:srgbClr val="C00000"/>
                </a:solidFill>
              </a:rPr>
              <a:t>c</a:t>
            </a:r>
            <a:r>
              <a:rPr lang="en-US" sz="2400" b="1" dirty="0" smtClean="0">
                <a:solidFill>
                  <a:srgbClr val="C00000"/>
                </a:solidFill>
              </a:rPr>
              <a:t> </a:t>
            </a:r>
            <a:r>
              <a:rPr lang="en-US" sz="2400" b="1" dirty="0" smtClean="0"/>
              <a:t>for a </a:t>
            </a:r>
            <a:r>
              <a:rPr lang="en-US" sz="2400" b="1" dirty="0" smtClean="0">
                <a:solidFill>
                  <a:srgbClr val="0000FF"/>
                </a:solidFill>
              </a:rPr>
              <a:t>given</a:t>
            </a:r>
            <a:r>
              <a:rPr lang="en-US" sz="2400" b="1" dirty="0" smtClean="0"/>
              <a:t> time, or the </a:t>
            </a:r>
            <a:r>
              <a:rPr lang="en-US" sz="2400" b="1" dirty="0" smtClean="0">
                <a:solidFill>
                  <a:srgbClr val="0000FF"/>
                </a:solidFill>
              </a:rPr>
              <a:t>time</a:t>
            </a:r>
            <a:r>
              <a:rPr lang="en-US" sz="2400" b="1" dirty="0" smtClean="0"/>
              <a:t> required for a </a:t>
            </a:r>
            <a:r>
              <a:rPr lang="en-US" sz="2400" b="1" dirty="0" smtClean="0">
                <a:solidFill>
                  <a:srgbClr val="0000FF"/>
                </a:solidFill>
              </a:rPr>
              <a:t>certain</a:t>
            </a:r>
            <a:r>
              <a:rPr lang="en-US" sz="2400" b="1" dirty="0" smtClean="0"/>
              <a:t> magnitude of settlement.</a:t>
            </a:r>
            <a:endParaRPr lang="en-US" sz="2400" b="1" dirty="0"/>
          </a:p>
        </p:txBody>
      </p:sp>
      <p:sp>
        <p:nvSpPr>
          <p:cNvPr id="3" name="Rectangle 2"/>
          <p:cNvSpPr/>
          <p:nvPr/>
        </p:nvSpPr>
        <p:spPr>
          <a:xfrm>
            <a:off x="428373" y="3911607"/>
            <a:ext cx="8126361" cy="2308324"/>
          </a:xfrm>
          <a:prstGeom prst="rect">
            <a:avLst/>
          </a:prstGeom>
        </p:spPr>
        <p:txBody>
          <a:bodyPr wrap="square">
            <a:spAutoFit/>
          </a:bodyPr>
          <a:lstStyle/>
          <a:p>
            <a:pPr marL="236538" indent="-236538" algn="just">
              <a:buClr>
                <a:schemeClr val="accent3">
                  <a:lumMod val="75000"/>
                </a:schemeClr>
              </a:buClr>
              <a:buFont typeface="Arial" panose="020B0604020202020204" pitchFamily="34" charset="0"/>
              <a:buChar char="•"/>
            </a:pPr>
            <a:r>
              <a:rPr lang="en-US" sz="2400" b="1" dirty="0"/>
              <a:t>In certain situations, engineers may need to know the followings information:</a:t>
            </a:r>
          </a:p>
          <a:p>
            <a:pPr marL="1090613" lvl="1" indent="-293688" algn="just">
              <a:buFont typeface="+mj-lt"/>
              <a:buAutoNum type="arabicPeriod"/>
            </a:pPr>
            <a:r>
              <a:rPr lang="en-US" sz="2400" b="1" dirty="0">
                <a:solidFill>
                  <a:srgbClr val="FF0000"/>
                </a:solidFill>
              </a:rPr>
              <a:t>The amount of settlement </a:t>
            </a:r>
            <a:r>
              <a:rPr lang="en-US" sz="2400" b="1" dirty="0" err="1" smtClean="0">
                <a:solidFill>
                  <a:srgbClr val="FF0000"/>
                </a:solidFill>
              </a:rPr>
              <a:t>S</a:t>
            </a:r>
            <a:r>
              <a:rPr lang="en-US" sz="2400" b="1" baseline="-25000" dirty="0" err="1" smtClean="0">
                <a:solidFill>
                  <a:srgbClr val="FF0000"/>
                </a:solidFill>
              </a:rPr>
              <a:t>c</a:t>
            </a:r>
            <a:r>
              <a:rPr lang="en-US" sz="2400" b="1" dirty="0" smtClean="0">
                <a:solidFill>
                  <a:srgbClr val="FF0000"/>
                </a:solidFill>
              </a:rPr>
              <a:t>(t</a:t>
            </a:r>
            <a:r>
              <a:rPr lang="en-US" sz="2400" b="1" dirty="0">
                <a:solidFill>
                  <a:srgbClr val="FF0000"/>
                </a:solidFill>
              </a:rPr>
              <a:t>) ~ at a specific time, t, before the end of consolidation, or</a:t>
            </a:r>
          </a:p>
          <a:p>
            <a:pPr marL="1090613" lvl="1" indent="-293688" algn="just">
              <a:buFont typeface="+mj-lt"/>
              <a:buAutoNum type="arabicPeriod"/>
            </a:pPr>
            <a:r>
              <a:rPr lang="en-US" sz="2400" b="1" dirty="0">
                <a:solidFill>
                  <a:srgbClr val="FF0000"/>
                </a:solidFill>
              </a:rPr>
              <a:t>The time, t, </a:t>
            </a:r>
            <a:r>
              <a:rPr lang="en-US" sz="2400" b="1" dirty="0" smtClean="0">
                <a:solidFill>
                  <a:srgbClr val="FF0000"/>
                </a:solidFill>
              </a:rPr>
              <a:t> </a:t>
            </a:r>
            <a:r>
              <a:rPr lang="en-US" sz="2400" b="1" dirty="0">
                <a:solidFill>
                  <a:srgbClr val="FF0000"/>
                </a:solidFill>
              </a:rPr>
              <a:t>required for a specific settlement amount, before the end of consolidation.</a:t>
            </a:r>
            <a:endParaRPr lang="en-US" b="1" dirty="0">
              <a:solidFill>
                <a:srgbClr val="FF0000"/>
              </a:solidFill>
            </a:endParaRPr>
          </a:p>
        </p:txBody>
      </p:sp>
    </p:spTree>
    <p:extLst>
      <p:ext uri="{BB962C8B-B14F-4D97-AF65-F5344CB8AC3E}">
        <p14:creationId xmlns:p14="http://schemas.microsoft.com/office/powerpoint/2010/main" val="163222734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717" y="607629"/>
            <a:ext cx="8526442" cy="830997"/>
          </a:xfrm>
          <a:prstGeom prst="rect">
            <a:avLst/>
          </a:prstGeom>
        </p:spPr>
        <p:txBody>
          <a:bodyPr wrap="square">
            <a:spAutoFit/>
          </a:bodyPr>
          <a:lstStyle/>
          <a:p>
            <a:pPr marL="236538" indent="-236538" algn="just">
              <a:buClr>
                <a:schemeClr val="accent3">
                  <a:lumMod val="75000"/>
                </a:schemeClr>
              </a:buClr>
              <a:buFont typeface="Arial" panose="020B0604020202020204" pitchFamily="34" charset="0"/>
              <a:buChar char="•"/>
            </a:pPr>
            <a:r>
              <a:rPr lang="en-US" sz="2400" b="1" dirty="0" smtClean="0"/>
              <a:t>From the spring analogy we can see that </a:t>
            </a:r>
            <a:r>
              <a:rPr lang="en-US" sz="2400" b="1" dirty="0" err="1" smtClean="0">
                <a:solidFill>
                  <a:srgbClr val="0000FF"/>
                </a:solidFill>
              </a:rPr>
              <a:t>S</a:t>
            </a:r>
            <a:r>
              <a:rPr lang="en-US" sz="2400" b="1" baseline="-25000" dirty="0" err="1" smtClean="0">
                <a:solidFill>
                  <a:srgbClr val="0000FF"/>
                </a:solidFill>
              </a:rPr>
              <a:t>c</a:t>
            </a:r>
            <a:r>
              <a:rPr lang="en-US" sz="2400" b="1" dirty="0" smtClean="0">
                <a:solidFill>
                  <a:srgbClr val="0000FF"/>
                </a:solidFill>
              </a:rPr>
              <a:t> </a:t>
            </a:r>
            <a:r>
              <a:rPr lang="en-US" sz="2400" b="1" dirty="0" smtClean="0"/>
              <a:t>is directly related to how much water has squeezed out of the soil voids. </a:t>
            </a:r>
            <a:endParaRPr lang="en-US" sz="2400" b="1" dirty="0"/>
          </a:p>
        </p:txBody>
      </p:sp>
      <p:sp>
        <p:nvSpPr>
          <p:cNvPr id="5" name="Rectangle 4"/>
          <p:cNvSpPr/>
          <p:nvPr/>
        </p:nvSpPr>
        <p:spPr>
          <a:xfrm>
            <a:off x="270717" y="1422177"/>
            <a:ext cx="8526442" cy="1200329"/>
          </a:xfrm>
          <a:prstGeom prst="rect">
            <a:avLst/>
          </a:prstGeom>
        </p:spPr>
        <p:txBody>
          <a:bodyPr wrap="square">
            <a:spAutoFit/>
          </a:bodyPr>
          <a:lstStyle/>
          <a:p>
            <a:pPr marL="236538" indent="-236538" algn="just">
              <a:buClr>
                <a:schemeClr val="accent3">
                  <a:lumMod val="75000"/>
                </a:schemeClr>
              </a:buClr>
              <a:buFont typeface="Arial" panose="020B0604020202020204" pitchFamily="34" charset="0"/>
              <a:buChar char="•"/>
            </a:pPr>
            <a:r>
              <a:rPr lang="en-US" sz="2400" b="1" dirty="0"/>
              <a:t>How much water </a:t>
            </a:r>
            <a:r>
              <a:rPr lang="en-US" sz="2400" b="1" dirty="0" smtClean="0"/>
              <a:t>has squeezed </a:t>
            </a:r>
            <a:r>
              <a:rPr lang="en-US" sz="2400" b="1" dirty="0"/>
              <a:t>out and thus the change in void ratio </a:t>
            </a:r>
            <a:r>
              <a:rPr lang="en-US" sz="2400" b="1" dirty="0">
                <a:solidFill>
                  <a:srgbClr val="0000FF"/>
                </a:solidFill>
              </a:rPr>
              <a:t>e</a:t>
            </a:r>
            <a:r>
              <a:rPr lang="en-US" sz="2400" b="1" dirty="0"/>
              <a:t> is in turn directly proportional to the amount of excess </a:t>
            </a:r>
            <a:r>
              <a:rPr lang="en-US" sz="2400" b="1" dirty="0" err="1"/>
              <a:t>p.w.p</a:t>
            </a:r>
            <a:r>
              <a:rPr lang="en-US" sz="2400" b="1" dirty="0"/>
              <a:t> that has dissipated. </a:t>
            </a:r>
          </a:p>
        </p:txBody>
      </p:sp>
      <p:sp>
        <p:nvSpPr>
          <p:cNvPr id="6" name="Rectangle 5"/>
          <p:cNvSpPr/>
          <p:nvPr/>
        </p:nvSpPr>
        <p:spPr>
          <a:xfrm>
            <a:off x="270717" y="2606262"/>
            <a:ext cx="8526442" cy="830997"/>
          </a:xfrm>
          <a:prstGeom prst="rect">
            <a:avLst/>
          </a:prstGeom>
        </p:spPr>
        <p:txBody>
          <a:bodyPr wrap="square">
            <a:spAutoFit/>
          </a:bodyPr>
          <a:lstStyle/>
          <a:p>
            <a:pPr marL="236538" indent="-236538" algn="just">
              <a:buClr>
                <a:schemeClr val="accent3">
                  <a:lumMod val="75000"/>
                </a:schemeClr>
              </a:buClr>
              <a:buFont typeface="Arial" panose="020B0604020202020204" pitchFamily="34" charset="0"/>
              <a:buChar char="•"/>
            </a:pPr>
            <a:r>
              <a:rPr lang="en-US" sz="2400" b="1" dirty="0"/>
              <a:t>Therefore, the rate of settlement is directly related to the rate of excess </a:t>
            </a:r>
            <a:r>
              <a:rPr lang="en-US" sz="2400" b="1" dirty="0" err="1"/>
              <a:t>p.w.p</a:t>
            </a:r>
            <a:r>
              <a:rPr lang="en-US" sz="2400" b="1" dirty="0"/>
              <a:t>. </a:t>
            </a:r>
            <a:r>
              <a:rPr lang="en-US" sz="2400" b="1" dirty="0" smtClean="0"/>
              <a:t>dissipation.</a:t>
            </a:r>
            <a:endParaRPr lang="en-US" sz="2400" b="1" dirty="0"/>
          </a:p>
        </p:txBody>
      </p:sp>
      <p:sp>
        <p:nvSpPr>
          <p:cNvPr id="7" name="Rectangle 6"/>
          <p:cNvSpPr/>
          <p:nvPr/>
        </p:nvSpPr>
        <p:spPr>
          <a:xfrm>
            <a:off x="270717" y="3453712"/>
            <a:ext cx="8526442" cy="2308324"/>
          </a:xfrm>
          <a:prstGeom prst="rect">
            <a:avLst/>
          </a:prstGeom>
        </p:spPr>
        <p:txBody>
          <a:bodyPr wrap="square">
            <a:spAutoFit/>
          </a:bodyPr>
          <a:lstStyle/>
          <a:p>
            <a:pPr marL="236538" indent="-236538" algn="just">
              <a:buClr>
                <a:schemeClr val="accent3">
                  <a:lumMod val="75000"/>
                </a:schemeClr>
              </a:buClr>
              <a:buFont typeface="Arial" panose="020B0604020202020204" pitchFamily="34" charset="0"/>
              <a:buChar char="•"/>
            </a:pPr>
            <a:r>
              <a:rPr lang="en-US" sz="2400" b="1" dirty="0"/>
              <a:t>What we need is a </a:t>
            </a:r>
            <a:r>
              <a:rPr lang="en-US" sz="2400" b="1" dirty="0">
                <a:solidFill>
                  <a:srgbClr val="0000FF"/>
                </a:solidFill>
              </a:rPr>
              <a:t>governing</a:t>
            </a:r>
            <a:r>
              <a:rPr lang="en-US" sz="2400" b="1" dirty="0"/>
              <a:t> </a:t>
            </a:r>
            <a:r>
              <a:rPr lang="en-US" sz="2400" b="1" dirty="0">
                <a:solidFill>
                  <a:srgbClr val="0000FF"/>
                </a:solidFill>
              </a:rPr>
              <a:t>equation</a:t>
            </a:r>
            <a:r>
              <a:rPr lang="en-US" sz="2400" b="1" dirty="0"/>
              <a:t> that predict the change in </a:t>
            </a:r>
            <a:r>
              <a:rPr lang="en-US" sz="2400" b="1" dirty="0" err="1"/>
              <a:t>p.w.p</a:t>
            </a:r>
            <a:r>
              <a:rPr lang="en-US" sz="2400" b="1" dirty="0"/>
              <a:t>. with time and hence </a:t>
            </a:r>
            <a:r>
              <a:rPr lang="en-US" sz="2400" b="1" dirty="0">
                <a:solidFill>
                  <a:srgbClr val="0000FF"/>
                </a:solidFill>
              </a:rPr>
              <a:t>e</a:t>
            </a:r>
            <a:r>
              <a:rPr lang="en-US" sz="2400" b="1" dirty="0"/>
              <a:t>, at any point in </a:t>
            </a:r>
            <a:r>
              <a:rPr lang="en-US" sz="2400" b="1" dirty="0">
                <a:solidFill>
                  <a:srgbClr val="0000FF"/>
                </a:solidFill>
              </a:rPr>
              <a:t>TIME</a:t>
            </a:r>
            <a:r>
              <a:rPr lang="en-US" sz="2400" b="1" dirty="0"/>
              <a:t> and </a:t>
            </a:r>
            <a:r>
              <a:rPr lang="en-US" sz="2400" b="1" dirty="0">
                <a:solidFill>
                  <a:srgbClr val="0000FF"/>
                </a:solidFill>
              </a:rPr>
              <a:t>SPACE</a:t>
            </a:r>
            <a:r>
              <a:rPr lang="en-US" sz="2400" b="1" dirty="0"/>
              <a:t> in the consolidation clay layer. In other words, we need something to tell us how we get from the moment the load is entirely carried by the water to the point the load is completely supported by the soil. </a:t>
            </a:r>
          </a:p>
        </p:txBody>
      </p:sp>
      <p:sp>
        <p:nvSpPr>
          <p:cNvPr id="8" name="Rectangle 7"/>
          <p:cNvSpPr/>
          <p:nvPr/>
        </p:nvSpPr>
        <p:spPr>
          <a:xfrm>
            <a:off x="270717" y="5751899"/>
            <a:ext cx="5760951" cy="830997"/>
          </a:xfrm>
          <a:prstGeom prst="rect">
            <a:avLst/>
          </a:prstGeom>
        </p:spPr>
        <p:txBody>
          <a:bodyPr wrap="square">
            <a:spAutoFit/>
          </a:bodyPr>
          <a:lstStyle/>
          <a:p>
            <a:pPr marL="236538" indent="-236538" algn="just">
              <a:buClr>
                <a:schemeClr val="accent3">
                  <a:lumMod val="75000"/>
                </a:schemeClr>
              </a:buClr>
              <a:buFont typeface="Arial" panose="020B0604020202020204" pitchFamily="34" charset="0"/>
              <a:buChar char="•"/>
            </a:pPr>
            <a:r>
              <a:rPr lang="en-US" sz="2400" b="1" dirty="0"/>
              <a:t>It is the </a:t>
            </a:r>
            <a:r>
              <a:rPr lang="en-US" sz="2400" b="1" dirty="0">
                <a:solidFill>
                  <a:srgbClr val="0000FF"/>
                </a:solidFill>
              </a:rPr>
              <a:t>THEORY</a:t>
            </a:r>
            <a:r>
              <a:rPr lang="en-US" sz="2400" b="1" dirty="0"/>
              <a:t> OF </a:t>
            </a:r>
            <a:r>
              <a:rPr lang="en-US" sz="2400" b="1" dirty="0">
                <a:solidFill>
                  <a:srgbClr val="0000FF"/>
                </a:solidFill>
              </a:rPr>
              <a:t>CONSOLIDATION</a:t>
            </a:r>
            <a:r>
              <a:rPr lang="en-US" sz="2400" b="1" dirty="0"/>
              <a:t>  which tells us </a:t>
            </a:r>
            <a:r>
              <a:rPr lang="en-US" sz="2400" b="1" dirty="0" smtClean="0"/>
              <a:t>that.</a:t>
            </a:r>
            <a:endParaRPr lang="en-US" sz="2400" b="1" dirty="0"/>
          </a:p>
        </p:txBody>
      </p:sp>
      <p:sp>
        <p:nvSpPr>
          <p:cNvPr id="9" name="Rectangle 8"/>
          <p:cNvSpPr/>
          <p:nvPr/>
        </p:nvSpPr>
        <p:spPr>
          <a:xfrm>
            <a:off x="6747647" y="5420813"/>
            <a:ext cx="2144110" cy="1323439"/>
          </a:xfrm>
          <a:prstGeom prst="rect">
            <a:avLst/>
          </a:prstGeom>
          <a:solidFill>
            <a:schemeClr val="accent1">
              <a:lumMod val="20000"/>
              <a:lumOff val="80000"/>
            </a:schemeClr>
          </a:solidFill>
          <a:ln>
            <a:solidFill>
              <a:srgbClr val="0000FF"/>
            </a:solidFill>
          </a:ln>
        </p:spPr>
        <p:txBody>
          <a:bodyPr wrap="square">
            <a:spAutoFit/>
          </a:bodyPr>
          <a:lstStyle/>
          <a:p>
            <a:pPr marL="173038" indent="-173038" algn="just">
              <a:buClr>
                <a:schemeClr val="accent3">
                  <a:lumMod val="75000"/>
                </a:schemeClr>
              </a:buClr>
              <a:buFont typeface="Arial" panose="020B0604020202020204" pitchFamily="34" charset="0"/>
              <a:buChar char="•"/>
            </a:pPr>
            <a:r>
              <a:rPr lang="en-US" sz="2000" b="1" dirty="0" err="1" smtClean="0">
                <a:solidFill>
                  <a:srgbClr val="FF0000"/>
                </a:solidFill>
              </a:rPr>
              <a:t>S</a:t>
            </a:r>
            <a:r>
              <a:rPr lang="en-US" sz="2000" b="1" baseline="-25000" dirty="0" err="1" smtClean="0">
                <a:solidFill>
                  <a:srgbClr val="FF0000"/>
                </a:solidFill>
              </a:rPr>
              <a:t>c</a:t>
            </a:r>
            <a:r>
              <a:rPr lang="en-US" sz="2000" b="1" dirty="0" smtClean="0">
                <a:solidFill>
                  <a:srgbClr val="FF0000"/>
                </a:solidFill>
              </a:rPr>
              <a:t> vs. water</a:t>
            </a:r>
          </a:p>
          <a:p>
            <a:pPr marL="173038" indent="-173038" algn="just">
              <a:buClr>
                <a:schemeClr val="accent3">
                  <a:lumMod val="75000"/>
                </a:schemeClr>
              </a:buClr>
              <a:buFont typeface="Arial" panose="020B0604020202020204" pitchFamily="34" charset="0"/>
              <a:buChar char="•"/>
            </a:pPr>
            <a:r>
              <a:rPr lang="en-US" sz="2000" b="1" dirty="0" smtClean="0">
                <a:solidFill>
                  <a:srgbClr val="FF0000"/>
                </a:solidFill>
              </a:rPr>
              <a:t>Water vs. </a:t>
            </a:r>
            <a:r>
              <a:rPr lang="en-US" sz="2000" b="1" dirty="0" smtClean="0">
                <a:solidFill>
                  <a:srgbClr val="FF0000"/>
                </a:solidFill>
                <a:sym typeface="Symbol" panose="05050102010706020507" pitchFamily="18" charset="2"/>
              </a:rPr>
              <a:t></a:t>
            </a:r>
            <a:r>
              <a:rPr lang="en-US" sz="2000" b="1" dirty="0" smtClean="0">
                <a:solidFill>
                  <a:srgbClr val="FF0000"/>
                </a:solidFill>
              </a:rPr>
              <a:t>e</a:t>
            </a:r>
          </a:p>
          <a:p>
            <a:pPr marL="173038" indent="-173038" algn="just">
              <a:buClr>
                <a:schemeClr val="accent3">
                  <a:lumMod val="75000"/>
                </a:schemeClr>
              </a:buClr>
              <a:buFont typeface="Arial" panose="020B0604020202020204" pitchFamily="34" charset="0"/>
              <a:buChar char="•"/>
            </a:pPr>
            <a:r>
              <a:rPr lang="en-US" sz="2000" b="1" dirty="0">
                <a:solidFill>
                  <a:srgbClr val="FF0000"/>
                </a:solidFill>
                <a:sym typeface="Symbol" panose="05050102010706020507" pitchFamily="18" charset="2"/>
              </a:rPr>
              <a:t> </a:t>
            </a:r>
            <a:r>
              <a:rPr lang="en-US" sz="2000" b="1" dirty="0" smtClean="0">
                <a:solidFill>
                  <a:srgbClr val="FF0000"/>
                </a:solidFill>
              </a:rPr>
              <a:t>e  vs. </a:t>
            </a:r>
            <a:r>
              <a:rPr lang="en-US" sz="2000" b="1" dirty="0" smtClean="0">
                <a:solidFill>
                  <a:srgbClr val="FF0000"/>
                </a:solidFill>
                <a:sym typeface="Symbol" panose="05050102010706020507" pitchFamily="18" charset="2"/>
              </a:rPr>
              <a:t>’</a:t>
            </a:r>
            <a:endParaRPr lang="en-US" sz="2000" b="1" dirty="0" smtClean="0">
              <a:solidFill>
                <a:srgbClr val="FF0000"/>
              </a:solidFill>
            </a:endParaRPr>
          </a:p>
          <a:p>
            <a:pPr marL="173038" indent="-173038" algn="just">
              <a:buClr>
                <a:schemeClr val="accent3">
                  <a:lumMod val="75000"/>
                </a:schemeClr>
              </a:buClr>
              <a:buFont typeface="Arial" panose="020B0604020202020204" pitchFamily="34" charset="0"/>
              <a:buChar char="•"/>
            </a:pPr>
            <a:r>
              <a:rPr lang="en-US" sz="2000" b="1" dirty="0" smtClean="0">
                <a:solidFill>
                  <a:srgbClr val="FF0000"/>
                </a:solidFill>
                <a:sym typeface="Symbol" panose="05050102010706020507" pitchFamily="18" charset="2"/>
              </a:rPr>
              <a:t></a:t>
            </a:r>
            <a:r>
              <a:rPr lang="en-US" sz="2000" b="1" baseline="30000" dirty="0" smtClean="0">
                <a:solidFill>
                  <a:srgbClr val="FF0000"/>
                </a:solidFill>
                <a:sym typeface="Symbol" panose="05050102010706020507" pitchFamily="18" charset="2"/>
              </a:rPr>
              <a:t>’</a:t>
            </a:r>
            <a:r>
              <a:rPr lang="en-US" sz="2000" b="1" dirty="0" smtClean="0">
                <a:solidFill>
                  <a:srgbClr val="FF0000"/>
                </a:solidFill>
              </a:rPr>
              <a:t> vs. u</a:t>
            </a:r>
            <a:endParaRPr lang="en-US" sz="2000" b="1" dirty="0">
              <a:solidFill>
                <a:srgbClr val="FF0000"/>
              </a:solidFill>
            </a:endParaRPr>
          </a:p>
        </p:txBody>
      </p:sp>
      <p:sp>
        <p:nvSpPr>
          <p:cNvPr id="3" name="TextBox 2"/>
          <p:cNvSpPr txBox="1"/>
          <p:nvPr/>
        </p:nvSpPr>
        <p:spPr>
          <a:xfrm>
            <a:off x="299542" y="78821"/>
            <a:ext cx="7024552" cy="523220"/>
          </a:xfrm>
          <a:prstGeom prst="rect">
            <a:avLst/>
          </a:prstGeom>
          <a:noFill/>
        </p:spPr>
        <p:txBody>
          <a:bodyPr wrap="none" rtlCol="0">
            <a:spAutoFit/>
          </a:bodyPr>
          <a:lstStyle/>
          <a:p>
            <a:r>
              <a:rPr lang="en-US" sz="2800" b="1" u="sng" dirty="0" smtClean="0">
                <a:solidFill>
                  <a:srgbClr val="C00000"/>
                </a:solidFill>
              </a:rPr>
              <a:t>How to get to know the rate of consolidation?</a:t>
            </a:r>
            <a:endParaRPr lang="en-US" sz="2800" b="1" u="sng" dirty="0">
              <a:solidFill>
                <a:srgbClr val="C00000"/>
              </a:solidFill>
            </a:endParaRPr>
          </a:p>
        </p:txBody>
      </p:sp>
      <p:sp>
        <p:nvSpPr>
          <p:cNvPr id="2" name="Oval 1"/>
          <p:cNvSpPr/>
          <p:nvPr/>
        </p:nvSpPr>
        <p:spPr>
          <a:xfrm>
            <a:off x="6933569" y="5435589"/>
            <a:ext cx="342900" cy="3429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080842" y="5667375"/>
            <a:ext cx="1529633" cy="1019175"/>
          </a:xfrm>
          <a:custGeom>
            <a:avLst/>
            <a:gdLst>
              <a:gd name="connsiteX0" fmla="*/ 881933 w 1529633"/>
              <a:gd name="connsiteY0" fmla="*/ 0 h 1019175"/>
              <a:gd name="connsiteX1" fmla="*/ 15158 w 1529633"/>
              <a:gd name="connsiteY1" fmla="*/ 685800 h 1019175"/>
              <a:gd name="connsiteX2" fmla="*/ 1529633 w 1529633"/>
              <a:gd name="connsiteY2" fmla="*/ 1019175 h 1019175"/>
            </a:gdLst>
            <a:ahLst/>
            <a:cxnLst>
              <a:cxn ang="0">
                <a:pos x="connsiteX0" y="connsiteY0"/>
              </a:cxn>
              <a:cxn ang="0">
                <a:pos x="connsiteX1" y="connsiteY1"/>
              </a:cxn>
              <a:cxn ang="0">
                <a:pos x="connsiteX2" y="connsiteY2"/>
              </a:cxn>
            </a:cxnLst>
            <a:rect l="l" t="t" r="r" b="b"/>
            <a:pathLst>
              <a:path w="1529633" h="1019175">
                <a:moveTo>
                  <a:pt x="881933" y="0"/>
                </a:moveTo>
                <a:cubicBezTo>
                  <a:pt x="394570" y="257969"/>
                  <a:pt x="-92792" y="515938"/>
                  <a:pt x="15158" y="685800"/>
                </a:cubicBezTo>
                <a:cubicBezTo>
                  <a:pt x="123108" y="855662"/>
                  <a:pt x="826370" y="937418"/>
                  <a:pt x="1529633" y="1019175"/>
                </a:cubicBezTo>
              </a:path>
            </a:pathLst>
          </a:custGeom>
          <a:noFill/>
          <a:ln w="19050">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562850" y="6391275"/>
            <a:ext cx="342900" cy="3429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231071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3326523" y="491535"/>
            <a:ext cx="2036379" cy="521882"/>
          </a:xfrm>
          <a:prstGeom prst="rect">
            <a:avLst/>
          </a:prstGeom>
        </p:spPr>
        <p:txBody>
          <a:bodyPr anchor="ctr"/>
          <a:lstStyle/>
          <a:p>
            <a:pPr algn="ctr" eaLnBrk="1" fontAlgn="auto" hangingPunct="1">
              <a:spcBef>
                <a:spcPts val="0"/>
              </a:spcBef>
              <a:spcAft>
                <a:spcPts val="0"/>
              </a:spcAft>
              <a:defRPr/>
            </a:pPr>
            <a:r>
              <a:rPr lang="en-US" sz="4800" b="1" u="sng" dirty="0">
                <a:solidFill>
                  <a:srgbClr val="00B0F0"/>
                </a:solidFill>
                <a:effectLst>
                  <a:outerShdw blurRad="38100" dist="38100" dir="2700000" algn="tl">
                    <a:srgbClr val="000000">
                      <a:alpha val="43137"/>
                    </a:srgbClr>
                  </a:outerShdw>
                </a:effectLst>
                <a:latin typeface="+mn-lt"/>
                <a:cs typeface="Times New Roman" pitchFamily="18" charset="0"/>
              </a:rPr>
              <a:t>Topics</a:t>
            </a:r>
            <a:endParaRPr lang="en-US" sz="4800" b="1" u="sng" dirty="0">
              <a:solidFill>
                <a:srgbClr val="00B0F0"/>
              </a:solidFill>
              <a:effectLst>
                <a:outerShdw blurRad="38100" dist="38100" dir="2700000" algn="tl">
                  <a:srgbClr val="000000">
                    <a:alpha val="43137"/>
                  </a:srgbClr>
                </a:outerShdw>
              </a:effectLst>
              <a:latin typeface="+mn-lt"/>
              <a:cs typeface="Tahoma" pitchFamily="34" charset="0"/>
            </a:endParaRPr>
          </a:p>
        </p:txBody>
      </p:sp>
      <p:sp>
        <p:nvSpPr>
          <p:cNvPr id="8" name="Rectangle 7"/>
          <p:cNvSpPr/>
          <p:nvPr/>
        </p:nvSpPr>
        <p:spPr>
          <a:xfrm>
            <a:off x="0" y="0"/>
            <a:ext cx="9144000" cy="3048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0" y="300038"/>
            <a:ext cx="9144000" cy="152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Content Placeholder 2"/>
          <p:cNvSpPr>
            <a:spLocks noGrp="1"/>
          </p:cNvSpPr>
          <p:nvPr>
            <p:ph idx="1"/>
          </p:nvPr>
        </p:nvSpPr>
        <p:spPr>
          <a:xfrm>
            <a:off x="642028" y="1017742"/>
            <a:ext cx="8155131" cy="5383058"/>
          </a:xfrm>
          <a:ln>
            <a:miter lim="800000"/>
            <a:headEnd/>
            <a:tailEnd/>
          </a:ln>
        </p:spPr>
        <p:txBody>
          <a:bodyPr vert="horz" lIns="91440" tIns="45720" rIns="91440" bIns="45720" rtlCol="0">
            <a:noAutofit/>
          </a:bodyPr>
          <a:lstStyle/>
          <a:p>
            <a:pPr marL="539750" indent="-357188">
              <a:lnSpc>
                <a:spcPct val="120000"/>
              </a:lnSpc>
              <a:spcBef>
                <a:spcPts val="0"/>
              </a:spcBef>
              <a:buFont typeface="Wingdings" pitchFamily="2" charset="2"/>
              <a:buChar char="q"/>
            </a:pPr>
            <a:r>
              <a:rPr lang="en-US" sz="2400" b="1" dirty="0" smtClean="0"/>
              <a:t>INTRODUCTION </a:t>
            </a:r>
          </a:p>
          <a:p>
            <a:pPr marL="539750" indent="-357188">
              <a:lnSpc>
                <a:spcPct val="120000"/>
              </a:lnSpc>
              <a:spcBef>
                <a:spcPts val="0"/>
              </a:spcBef>
              <a:buFont typeface="Wingdings" pitchFamily="2" charset="2"/>
              <a:buChar char="q"/>
            </a:pPr>
            <a:r>
              <a:rPr lang="en-US" sz="2400" b="1" dirty="0" smtClean="0"/>
              <a:t>ELASTIC SETTLEMENT</a:t>
            </a:r>
          </a:p>
          <a:p>
            <a:pPr marL="539750" indent="-19050">
              <a:lnSpc>
                <a:spcPct val="120000"/>
              </a:lnSpc>
              <a:spcBef>
                <a:spcPts val="0"/>
              </a:spcBef>
            </a:pPr>
            <a:r>
              <a:rPr lang="en-US" sz="2400" b="1" dirty="0"/>
              <a:t>Stress distribution in soil masses</a:t>
            </a:r>
          </a:p>
          <a:p>
            <a:pPr marL="539750" indent="-357188">
              <a:lnSpc>
                <a:spcPct val="120000"/>
              </a:lnSpc>
              <a:spcBef>
                <a:spcPts val="0"/>
              </a:spcBef>
              <a:buFont typeface="Wingdings" pitchFamily="2" charset="2"/>
              <a:buChar char="q"/>
            </a:pPr>
            <a:r>
              <a:rPr lang="en-US" sz="2400" b="1" dirty="0" smtClean="0"/>
              <a:t>CONSOLIDATION SETTLEMENT</a:t>
            </a:r>
          </a:p>
          <a:p>
            <a:pPr marL="539750" indent="-19050">
              <a:lnSpc>
                <a:spcPct val="120000"/>
              </a:lnSpc>
              <a:spcBef>
                <a:spcPts val="0"/>
              </a:spcBef>
            </a:pPr>
            <a:r>
              <a:rPr lang="en-US" sz="2400" b="1" dirty="0"/>
              <a:t>Fundamentals of consolidation</a:t>
            </a:r>
          </a:p>
          <a:p>
            <a:pPr marL="539750" indent="-19050">
              <a:lnSpc>
                <a:spcPct val="120000"/>
              </a:lnSpc>
              <a:spcBef>
                <a:spcPts val="0"/>
              </a:spcBef>
            </a:pPr>
            <a:r>
              <a:rPr lang="en-US" sz="2400" b="1" dirty="0" smtClean="0"/>
              <a:t>Calculation of One-Dimensional Consolidation </a:t>
            </a:r>
            <a:r>
              <a:rPr lang="en-US" sz="2400" b="1" dirty="0"/>
              <a:t>Settlement</a:t>
            </a:r>
          </a:p>
          <a:p>
            <a:pPr marL="539750" indent="-19050">
              <a:lnSpc>
                <a:spcPct val="120000"/>
              </a:lnSpc>
              <a:spcBef>
                <a:spcPts val="0"/>
              </a:spcBef>
            </a:pPr>
            <a:r>
              <a:rPr lang="en-US" sz="2400" b="1" dirty="0"/>
              <a:t>One-dimensional Laboratory Consolidation </a:t>
            </a:r>
            <a:r>
              <a:rPr lang="en-US" sz="2400" b="1" dirty="0" smtClean="0"/>
              <a:t>Test</a:t>
            </a:r>
          </a:p>
          <a:p>
            <a:pPr marL="630238" indent="-109538">
              <a:lnSpc>
                <a:spcPct val="120000"/>
              </a:lnSpc>
              <a:spcBef>
                <a:spcPts val="0"/>
              </a:spcBef>
              <a:buClr>
                <a:schemeClr val="tx1"/>
              </a:buClr>
            </a:pPr>
            <a:r>
              <a:rPr lang="en-US" sz="2400" b="1" dirty="0"/>
              <a:t>Calculation of Settlement from One-Dimensional Primary  Consolidation</a:t>
            </a:r>
          </a:p>
          <a:p>
            <a:pPr marL="539750" indent="-357188">
              <a:lnSpc>
                <a:spcPct val="120000"/>
              </a:lnSpc>
              <a:spcBef>
                <a:spcPts val="0"/>
              </a:spcBef>
              <a:buFont typeface="Wingdings" pitchFamily="2" charset="2"/>
              <a:buChar char="q"/>
            </a:pPr>
            <a:r>
              <a:rPr lang="en-US" sz="2400" b="1" dirty="0" smtClean="0">
                <a:solidFill>
                  <a:srgbClr val="FF0000"/>
                </a:solidFill>
              </a:rPr>
              <a:t>TIME RATE OF CONSOLIDATION SETTLEMENT</a:t>
            </a:r>
          </a:p>
          <a:p>
            <a:pPr marL="630238" indent="-109538">
              <a:lnSpc>
                <a:spcPct val="120000"/>
              </a:lnSpc>
              <a:spcBef>
                <a:spcPts val="0"/>
              </a:spcBef>
              <a:buClr>
                <a:schemeClr val="tx1"/>
              </a:buClr>
            </a:pPr>
            <a:r>
              <a:rPr lang="en-US" sz="2400" b="1" dirty="0">
                <a:solidFill>
                  <a:srgbClr val="0000FF"/>
                </a:solidFill>
              </a:rPr>
              <a:t>1-D theory of consolidation </a:t>
            </a:r>
          </a:p>
          <a:p>
            <a:pPr marL="539750" indent="-357188">
              <a:lnSpc>
                <a:spcPct val="120000"/>
              </a:lnSpc>
              <a:spcBef>
                <a:spcPts val="0"/>
              </a:spcBef>
              <a:buFont typeface="Wingdings" pitchFamily="2" charset="2"/>
              <a:buChar char="q"/>
            </a:pPr>
            <a:r>
              <a:rPr lang="en-US" sz="2400" b="1" dirty="0" smtClean="0"/>
              <a:t>SECONDARY CONSOLIDATION SETTLEMENT</a:t>
            </a:r>
            <a:endParaRPr lang="en-US" sz="2400" b="1" dirty="0"/>
          </a:p>
        </p:txBody>
      </p:sp>
    </p:spTree>
    <p:extLst>
      <p:ext uri="{BB962C8B-B14F-4D97-AF65-F5344CB8AC3E}">
        <p14:creationId xmlns:p14="http://schemas.microsoft.com/office/powerpoint/2010/main" val="343489674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22031" y="445477"/>
            <a:ext cx="4046730" cy="1143000"/>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b="1" i="1" dirty="0" smtClean="0">
                <a:solidFill>
                  <a:srgbClr val="A50021"/>
                </a:solidFill>
              </a:rPr>
              <a:t/>
            </a:r>
            <a:br>
              <a:rPr lang="en-US" sz="2800" b="1" i="1" dirty="0" smtClean="0">
                <a:solidFill>
                  <a:srgbClr val="A50021"/>
                </a:solidFill>
              </a:rPr>
            </a:br>
            <a:endParaRPr lang="en-US" sz="2800" b="1" i="1" dirty="0">
              <a:solidFill>
                <a:srgbClr val="A50021"/>
              </a:solidFill>
            </a:endParaRPr>
          </a:p>
        </p:txBody>
      </p:sp>
      <p:sp>
        <p:nvSpPr>
          <p:cNvPr id="6" name="Rectangle 5"/>
          <p:cNvSpPr/>
          <p:nvPr/>
        </p:nvSpPr>
        <p:spPr>
          <a:xfrm>
            <a:off x="65708" y="76144"/>
            <a:ext cx="5278802" cy="669094"/>
          </a:xfrm>
          <a:prstGeom prst="rect">
            <a:avLst/>
          </a:prstGeom>
        </p:spPr>
        <p:txBody>
          <a:bodyPr vert="horz" lIns="91440" tIns="45720" rIns="91440" bIns="45720" rtlCol="0">
            <a:noAutofit/>
          </a:bodyPr>
          <a:lstStyle/>
          <a:p>
            <a:pPr marL="176213" defTabSz="685800">
              <a:lnSpc>
                <a:spcPct val="150000"/>
              </a:lnSpc>
              <a:buClr>
                <a:srgbClr val="0000FF"/>
              </a:buClr>
              <a:buFont typeface="Arial" panose="020B0604020202020204" pitchFamily="34" charset="0"/>
              <a:buNone/>
            </a:pPr>
            <a:r>
              <a:rPr lang="en-US" sz="2800" b="1" u="sng" dirty="0" smtClean="0">
                <a:solidFill>
                  <a:srgbClr val="A50021"/>
                </a:solidFill>
                <a:effectLst>
                  <a:outerShdw blurRad="38100" dist="38100" dir="2700000" algn="tl">
                    <a:srgbClr val="000000">
                      <a:alpha val="43137"/>
                    </a:srgbClr>
                  </a:outerShdw>
                </a:effectLst>
                <a:latin typeface="Arial" pitchFamily="34" charset="0"/>
                <a:cs typeface="Arial" pitchFamily="34" charset="0"/>
              </a:rPr>
              <a:t>1-D Theory of Consolidation </a:t>
            </a:r>
            <a:endParaRPr lang="en-US" sz="2800" b="1" u="sng" dirty="0">
              <a:solidFill>
                <a:srgbClr val="A5002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TextBox 6"/>
          <p:cNvSpPr txBox="1"/>
          <p:nvPr/>
        </p:nvSpPr>
        <p:spPr>
          <a:xfrm>
            <a:off x="446060" y="678427"/>
            <a:ext cx="8069290" cy="1200329"/>
          </a:xfrm>
          <a:prstGeom prst="rect">
            <a:avLst/>
          </a:prstGeom>
          <a:noFill/>
        </p:spPr>
        <p:txBody>
          <a:bodyPr wrap="square" rtlCol="0">
            <a:spAutoFit/>
          </a:bodyPr>
          <a:lstStyle/>
          <a:p>
            <a:pPr marL="342900" indent="-342900" algn="just">
              <a:buFont typeface="Wingdings" panose="05000000000000000000" pitchFamily="2" charset="2"/>
              <a:buChar char="q"/>
            </a:pPr>
            <a:r>
              <a:rPr lang="en-US" sz="2400" b="1" dirty="0" smtClean="0">
                <a:solidFill>
                  <a:srgbClr val="0000FF"/>
                </a:solidFill>
              </a:rPr>
              <a:t>Terzaghi</a:t>
            </a:r>
            <a:r>
              <a:rPr lang="en-US" sz="2400" b="1" dirty="0" smtClean="0"/>
              <a:t> developed a theory based on the assumption that an increment of load </a:t>
            </a:r>
            <a:r>
              <a:rPr lang="en-US" sz="2400" b="1" dirty="0" smtClean="0">
                <a:solidFill>
                  <a:srgbClr val="0000FF"/>
                </a:solidFill>
              </a:rPr>
              <a:t>immediately</a:t>
            </a:r>
            <a:r>
              <a:rPr lang="en-US" sz="2400" b="1" dirty="0" smtClean="0"/>
              <a:t> is transferred  to the pore water to create </a:t>
            </a:r>
            <a:r>
              <a:rPr lang="en-US" sz="2400" b="1" dirty="0" smtClean="0">
                <a:solidFill>
                  <a:srgbClr val="0000FF"/>
                </a:solidFill>
              </a:rPr>
              <a:t>excess</a:t>
            </a:r>
            <a:r>
              <a:rPr lang="en-US" sz="2400" b="1" dirty="0" smtClean="0"/>
              <a:t> pore water pressure (</a:t>
            </a:r>
            <a:r>
              <a:rPr lang="en-US" sz="2400" b="1" dirty="0" err="1" smtClean="0"/>
              <a:t>p.w.p</a:t>
            </a:r>
            <a:r>
              <a:rPr lang="en-US" sz="2400" b="1" dirty="0" smtClean="0"/>
              <a:t>). </a:t>
            </a:r>
            <a:endParaRPr lang="en-US" sz="2400" b="1" dirty="0"/>
          </a:p>
        </p:txBody>
      </p:sp>
      <p:sp>
        <p:nvSpPr>
          <p:cNvPr id="8" name="Rectangle 7"/>
          <p:cNvSpPr/>
          <p:nvPr/>
        </p:nvSpPr>
        <p:spPr>
          <a:xfrm>
            <a:off x="446060" y="2011490"/>
            <a:ext cx="8069290" cy="830997"/>
          </a:xfrm>
          <a:prstGeom prst="rect">
            <a:avLst/>
          </a:prstGeom>
          <a:noFill/>
        </p:spPr>
        <p:txBody>
          <a:bodyPr wrap="square" rtlCol="0">
            <a:spAutoFit/>
          </a:bodyPr>
          <a:lstStyle/>
          <a:p>
            <a:pPr marL="342900" indent="-342900" algn="just">
              <a:buFont typeface="Wingdings" panose="05000000000000000000" pitchFamily="2" charset="2"/>
              <a:buChar char="q"/>
            </a:pPr>
            <a:r>
              <a:rPr lang="en-US" sz="2400" b="1" dirty="0"/>
              <a:t>Then as the pore water squeezed out, the excess </a:t>
            </a:r>
            <a:r>
              <a:rPr lang="en-US" sz="2400" b="1" dirty="0" err="1" smtClean="0"/>
              <a:t>p.w.p</a:t>
            </a:r>
            <a:r>
              <a:rPr lang="en-US" sz="2400" b="1" dirty="0" smtClean="0"/>
              <a:t>. relaxes gradually transferring the load to effective stress.</a:t>
            </a:r>
            <a:endParaRPr lang="en-US" sz="2400" b="1" dirty="0"/>
          </a:p>
        </p:txBody>
      </p:sp>
      <p:sp>
        <p:nvSpPr>
          <p:cNvPr id="9" name="Rectangle 8"/>
          <p:cNvSpPr/>
          <p:nvPr/>
        </p:nvSpPr>
        <p:spPr>
          <a:xfrm>
            <a:off x="446060" y="2937424"/>
            <a:ext cx="8069290" cy="1200329"/>
          </a:xfrm>
          <a:prstGeom prst="rect">
            <a:avLst/>
          </a:prstGeom>
          <a:noFill/>
        </p:spPr>
        <p:txBody>
          <a:bodyPr wrap="square" rtlCol="0">
            <a:spAutoFit/>
          </a:bodyPr>
          <a:lstStyle/>
          <a:p>
            <a:pPr marL="342900" indent="-342900" algn="just">
              <a:buFont typeface="Wingdings" panose="05000000000000000000" pitchFamily="2" charset="2"/>
              <a:buChar char="q"/>
            </a:pPr>
            <a:r>
              <a:rPr lang="en-US" sz="2400" b="1" dirty="0" smtClean="0"/>
              <a:t>He assumed that all drainage of excess pore water is </a:t>
            </a:r>
            <a:r>
              <a:rPr lang="en-US" sz="2400" b="1" dirty="0" smtClean="0">
                <a:solidFill>
                  <a:srgbClr val="0000FF"/>
                </a:solidFill>
              </a:rPr>
              <a:t>vertical</a:t>
            </a:r>
            <a:r>
              <a:rPr lang="en-US" sz="2400" b="1" dirty="0" smtClean="0"/>
              <a:t> toward one or two horizontal drainage faces. This is described as </a:t>
            </a:r>
            <a:r>
              <a:rPr lang="en-US" sz="2400" b="1" dirty="0" smtClean="0">
                <a:solidFill>
                  <a:srgbClr val="0000FF"/>
                </a:solidFill>
              </a:rPr>
              <a:t>ONE-DIMENSIONAL</a:t>
            </a:r>
            <a:r>
              <a:rPr lang="en-US" sz="2400" b="1" dirty="0" smtClean="0"/>
              <a:t> CONSOLIDATION.</a:t>
            </a:r>
            <a:endParaRPr lang="en-US" sz="2400" b="1" dirty="0"/>
          </a:p>
        </p:txBody>
      </p:sp>
      <p:sp>
        <p:nvSpPr>
          <p:cNvPr id="10" name="Rectangle 9"/>
          <p:cNvSpPr/>
          <p:nvPr/>
        </p:nvSpPr>
        <p:spPr>
          <a:xfrm>
            <a:off x="446060" y="5213336"/>
            <a:ext cx="8069290" cy="830997"/>
          </a:xfrm>
          <a:prstGeom prst="rect">
            <a:avLst/>
          </a:prstGeom>
          <a:noFill/>
        </p:spPr>
        <p:txBody>
          <a:bodyPr wrap="square" rtlCol="0">
            <a:spAutoFit/>
          </a:bodyPr>
          <a:lstStyle/>
          <a:p>
            <a:pPr marL="342900" indent="-342900" algn="just">
              <a:buFont typeface="Wingdings" panose="05000000000000000000" pitchFamily="2" charset="2"/>
              <a:buChar char="q"/>
            </a:pPr>
            <a:r>
              <a:rPr lang="en-US" sz="2400" b="1" dirty="0" smtClean="0"/>
              <a:t>However </a:t>
            </a:r>
            <a:r>
              <a:rPr lang="en-US" sz="2400" b="1" dirty="0" smtClean="0">
                <a:solidFill>
                  <a:srgbClr val="0000FF"/>
                </a:solidFill>
              </a:rPr>
              <a:t>1-D</a:t>
            </a:r>
            <a:r>
              <a:rPr lang="en-US" sz="2400" b="1" dirty="0" smtClean="0"/>
              <a:t> theory is useful and still the one used in practice, and it tends to overpredict settlement.</a:t>
            </a:r>
            <a:endParaRPr lang="en-US" sz="2400" b="1" dirty="0"/>
          </a:p>
        </p:txBody>
      </p:sp>
      <p:sp>
        <p:nvSpPr>
          <p:cNvPr id="11" name="Rectangle 10"/>
          <p:cNvSpPr/>
          <p:nvPr/>
        </p:nvSpPr>
        <p:spPr>
          <a:xfrm>
            <a:off x="446060" y="4296337"/>
            <a:ext cx="8069290" cy="830997"/>
          </a:xfrm>
          <a:prstGeom prst="rect">
            <a:avLst/>
          </a:prstGeom>
          <a:noFill/>
        </p:spPr>
        <p:txBody>
          <a:bodyPr wrap="square" rtlCol="0">
            <a:spAutoFit/>
          </a:bodyPr>
          <a:lstStyle/>
          <a:p>
            <a:pPr marL="342900" indent="-342900" algn="just">
              <a:buFont typeface="Wingdings" panose="05000000000000000000" pitchFamily="2" charset="2"/>
              <a:buChar char="q"/>
            </a:pPr>
            <a:r>
              <a:rPr lang="en-US" sz="2400" b="1" dirty="0" smtClean="0">
                <a:solidFill>
                  <a:srgbClr val="0000FF"/>
                </a:solidFill>
              </a:rPr>
              <a:t>3-D</a:t>
            </a:r>
            <a:r>
              <a:rPr lang="en-US" sz="2400" b="1" dirty="0" smtClean="0"/>
              <a:t> consolidation theory is now available but more cumbersome.</a:t>
            </a:r>
            <a:endParaRPr lang="en-US" sz="2400" b="1" dirty="0"/>
          </a:p>
        </p:txBody>
      </p:sp>
    </p:spTree>
    <p:extLst>
      <p:ext uri="{BB962C8B-B14F-4D97-AF65-F5344CB8AC3E}">
        <p14:creationId xmlns:p14="http://schemas.microsoft.com/office/powerpoint/2010/main" val="312119327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8712" y="442452"/>
            <a:ext cx="2084930" cy="461665"/>
          </a:xfrm>
          <a:prstGeom prst="rect">
            <a:avLst/>
          </a:prstGeom>
          <a:noFill/>
        </p:spPr>
        <p:txBody>
          <a:bodyPr wrap="none" rtlCol="0">
            <a:spAutoFit/>
          </a:bodyPr>
          <a:lstStyle/>
          <a:p>
            <a:r>
              <a:rPr lang="en-US" sz="2400" b="1" u="sng" dirty="0" smtClean="0">
                <a:solidFill>
                  <a:srgbClr val="C00000"/>
                </a:solidFill>
                <a:effectLst>
                  <a:outerShdw blurRad="38100" dist="38100" dir="2700000" algn="tl">
                    <a:srgbClr val="000000">
                      <a:alpha val="43137"/>
                    </a:srgbClr>
                  </a:outerShdw>
                </a:effectLst>
              </a:rPr>
              <a:t>ASSUMPTIONS</a:t>
            </a:r>
            <a:endParaRPr lang="en-US" sz="2400" b="1" u="sng" dirty="0">
              <a:solidFill>
                <a:srgbClr val="C00000"/>
              </a:solidFill>
              <a:effectLst>
                <a:outerShdw blurRad="38100" dist="38100" dir="2700000" algn="tl">
                  <a:srgbClr val="000000">
                    <a:alpha val="43137"/>
                  </a:srgbClr>
                </a:outerShdw>
              </a:effectLst>
            </a:endParaRPr>
          </a:p>
        </p:txBody>
      </p:sp>
      <p:sp>
        <p:nvSpPr>
          <p:cNvPr id="5" name="Rectangle 4"/>
          <p:cNvSpPr/>
          <p:nvPr/>
        </p:nvSpPr>
        <p:spPr>
          <a:xfrm>
            <a:off x="342821" y="904117"/>
            <a:ext cx="4288172" cy="461665"/>
          </a:xfrm>
          <a:prstGeom prst="rect">
            <a:avLst/>
          </a:prstGeom>
          <a:noFill/>
        </p:spPr>
        <p:txBody>
          <a:bodyPr wrap="square" rtlCol="0">
            <a:spAutoFit/>
          </a:bodyPr>
          <a:lstStyle/>
          <a:p>
            <a:pPr marL="342900" indent="-342900" algn="just">
              <a:buFont typeface="Wingdings" panose="05000000000000000000" pitchFamily="2" charset="2"/>
              <a:buChar char="ü"/>
            </a:pPr>
            <a:r>
              <a:rPr lang="en-US" sz="2400" b="1" dirty="0" smtClean="0"/>
              <a:t>The soil is homogeneous.</a:t>
            </a:r>
            <a:endParaRPr lang="en-US" sz="2400" b="1" dirty="0"/>
          </a:p>
        </p:txBody>
      </p:sp>
      <p:sp>
        <p:nvSpPr>
          <p:cNvPr id="6" name="Rectangle 5"/>
          <p:cNvSpPr/>
          <p:nvPr/>
        </p:nvSpPr>
        <p:spPr>
          <a:xfrm>
            <a:off x="342821" y="1531766"/>
            <a:ext cx="4170185" cy="461665"/>
          </a:xfrm>
          <a:prstGeom prst="rect">
            <a:avLst/>
          </a:prstGeom>
          <a:noFill/>
        </p:spPr>
        <p:txBody>
          <a:bodyPr wrap="square" rtlCol="0">
            <a:spAutoFit/>
          </a:bodyPr>
          <a:lstStyle/>
          <a:p>
            <a:pPr marL="342900" indent="-342900" algn="just">
              <a:buFont typeface="Wingdings" panose="05000000000000000000" pitchFamily="2" charset="2"/>
              <a:buChar char="ü"/>
            </a:pPr>
            <a:r>
              <a:rPr lang="en-US" sz="2400" b="1" dirty="0" smtClean="0"/>
              <a:t>The soil is fully saturated.</a:t>
            </a:r>
            <a:endParaRPr lang="en-US" sz="2400" b="1" dirty="0"/>
          </a:p>
        </p:txBody>
      </p:sp>
      <p:sp>
        <p:nvSpPr>
          <p:cNvPr id="7" name="Rectangle 6"/>
          <p:cNvSpPr/>
          <p:nvPr/>
        </p:nvSpPr>
        <p:spPr>
          <a:xfrm>
            <a:off x="342821" y="2206121"/>
            <a:ext cx="6898637" cy="461665"/>
          </a:xfrm>
          <a:prstGeom prst="rect">
            <a:avLst/>
          </a:prstGeom>
          <a:noFill/>
        </p:spPr>
        <p:txBody>
          <a:bodyPr wrap="square" rtlCol="0">
            <a:spAutoFit/>
          </a:bodyPr>
          <a:lstStyle/>
          <a:p>
            <a:pPr marL="342900" indent="-342900" algn="just">
              <a:buFont typeface="Wingdings" panose="05000000000000000000" pitchFamily="2" charset="2"/>
              <a:buChar char="ü"/>
            </a:pPr>
            <a:r>
              <a:rPr lang="en-US" sz="2400" b="1" dirty="0" smtClean="0"/>
              <a:t>The solid particles and water are incompressible.</a:t>
            </a:r>
            <a:endParaRPr lang="en-US" sz="2400" b="1" dirty="0"/>
          </a:p>
        </p:txBody>
      </p:sp>
      <p:sp>
        <p:nvSpPr>
          <p:cNvPr id="8" name="Rectangle 7"/>
          <p:cNvSpPr/>
          <p:nvPr/>
        </p:nvSpPr>
        <p:spPr>
          <a:xfrm>
            <a:off x="342821" y="2841309"/>
            <a:ext cx="5613773" cy="461665"/>
          </a:xfrm>
          <a:prstGeom prst="rect">
            <a:avLst/>
          </a:prstGeom>
          <a:noFill/>
        </p:spPr>
        <p:txBody>
          <a:bodyPr wrap="square" rtlCol="0">
            <a:spAutoFit/>
          </a:bodyPr>
          <a:lstStyle/>
          <a:p>
            <a:pPr marL="342900" indent="-342900" algn="just">
              <a:buFont typeface="Wingdings" panose="05000000000000000000" pitchFamily="2" charset="2"/>
              <a:buChar char="ü"/>
            </a:pPr>
            <a:r>
              <a:rPr lang="en-US" sz="2400" b="1" dirty="0" smtClean="0"/>
              <a:t>Compression and flow are 1-D (vertical).</a:t>
            </a:r>
            <a:endParaRPr lang="en-US" sz="2400" b="1" dirty="0"/>
          </a:p>
        </p:txBody>
      </p:sp>
      <p:sp>
        <p:nvSpPr>
          <p:cNvPr id="9" name="Rectangle 8"/>
          <p:cNvSpPr/>
          <p:nvPr/>
        </p:nvSpPr>
        <p:spPr>
          <a:xfrm>
            <a:off x="342821" y="3484132"/>
            <a:ext cx="6249708" cy="461665"/>
          </a:xfrm>
          <a:prstGeom prst="rect">
            <a:avLst/>
          </a:prstGeom>
          <a:noFill/>
        </p:spPr>
        <p:txBody>
          <a:bodyPr wrap="square" rtlCol="0">
            <a:spAutoFit/>
          </a:bodyPr>
          <a:lstStyle/>
          <a:p>
            <a:pPr marL="342900" indent="-342900" algn="just">
              <a:buFont typeface="Wingdings" panose="05000000000000000000" pitchFamily="2" charset="2"/>
              <a:buChar char="ü"/>
            </a:pPr>
            <a:r>
              <a:rPr lang="en-US" sz="2400" b="1" dirty="0" smtClean="0"/>
              <a:t>Darcy’s law is valid at all hydraulic gradients.</a:t>
            </a:r>
            <a:endParaRPr lang="en-US" sz="2400" b="1" dirty="0"/>
          </a:p>
        </p:txBody>
      </p:sp>
      <p:sp>
        <p:nvSpPr>
          <p:cNvPr id="10" name="Rectangle 9"/>
          <p:cNvSpPr/>
          <p:nvPr/>
        </p:nvSpPr>
        <p:spPr>
          <a:xfrm>
            <a:off x="342821" y="4080676"/>
            <a:ext cx="8069290" cy="830997"/>
          </a:xfrm>
          <a:prstGeom prst="rect">
            <a:avLst/>
          </a:prstGeom>
          <a:noFill/>
        </p:spPr>
        <p:txBody>
          <a:bodyPr wrap="square" rtlCol="0">
            <a:spAutoFit/>
          </a:bodyPr>
          <a:lstStyle/>
          <a:p>
            <a:pPr marL="342900" indent="-342900" algn="just">
              <a:buFont typeface="Wingdings" panose="05000000000000000000" pitchFamily="2" charset="2"/>
              <a:buChar char="ü"/>
            </a:pPr>
            <a:r>
              <a:rPr lang="en-US" sz="2400" b="1" dirty="0" smtClean="0"/>
              <a:t>The coefficient of permeability and the coefficient of volume change remain </a:t>
            </a:r>
            <a:r>
              <a:rPr lang="en-US" sz="2400" b="1" dirty="0" smtClean="0">
                <a:solidFill>
                  <a:srgbClr val="0000FF"/>
                </a:solidFill>
              </a:rPr>
              <a:t>constant</a:t>
            </a:r>
            <a:r>
              <a:rPr lang="en-US" sz="2400" b="1" dirty="0" smtClean="0"/>
              <a:t> throughout the process.</a:t>
            </a:r>
            <a:endParaRPr lang="en-US" sz="2400" b="1" dirty="0"/>
          </a:p>
        </p:txBody>
      </p:sp>
      <p:sp>
        <p:nvSpPr>
          <p:cNvPr id="11" name="Rectangle 10"/>
          <p:cNvSpPr/>
          <p:nvPr/>
        </p:nvSpPr>
        <p:spPr>
          <a:xfrm>
            <a:off x="342821" y="5063368"/>
            <a:ext cx="3285282" cy="461665"/>
          </a:xfrm>
          <a:prstGeom prst="rect">
            <a:avLst/>
          </a:prstGeom>
          <a:noFill/>
        </p:spPr>
        <p:txBody>
          <a:bodyPr wrap="square" rtlCol="0">
            <a:spAutoFit/>
          </a:bodyPr>
          <a:lstStyle/>
          <a:p>
            <a:pPr marL="342900" indent="-342900" algn="just">
              <a:buFont typeface="Wingdings" panose="05000000000000000000" pitchFamily="2" charset="2"/>
              <a:buChar char="ü"/>
            </a:pPr>
            <a:r>
              <a:rPr lang="en-US" sz="2400" b="1" dirty="0" smtClean="0"/>
              <a:t>Strains are small.</a:t>
            </a:r>
            <a:endParaRPr lang="en-US" sz="2400" b="1" dirty="0"/>
          </a:p>
        </p:txBody>
      </p:sp>
    </p:spTree>
    <p:extLst>
      <p:ext uri="{BB962C8B-B14F-4D97-AF65-F5344CB8AC3E}">
        <p14:creationId xmlns:p14="http://schemas.microsoft.com/office/powerpoint/2010/main" val="34550030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42015</TotalTime>
  <Words>10717</Words>
  <Application>Microsoft Office PowerPoint</Application>
  <PresentationFormat>عرض على الشاشة (3:4)‏</PresentationFormat>
  <Paragraphs>1386</Paragraphs>
  <Slides>145</Slides>
  <Notes>64</Notes>
  <HiddenSlides>0</HiddenSlides>
  <MMClips>0</MMClips>
  <ScaleCrop>false</ScaleCrop>
  <HeadingPairs>
    <vt:vector size="8" baseType="variant">
      <vt:variant>
        <vt:lpstr>الخطوط المستخدمة</vt:lpstr>
      </vt:variant>
      <vt:variant>
        <vt:i4>27</vt:i4>
      </vt:variant>
      <vt:variant>
        <vt:lpstr>نسق</vt:lpstr>
      </vt:variant>
      <vt:variant>
        <vt:i4>1</vt:i4>
      </vt:variant>
      <vt:variant>
        <vt:lpstr>خوادم OLE مضمنة</vt:lpstr>
      </vt:variant>
      <vt:variant>
        <vt:i4>2</vt:i4>
      </vt:variant>
      <vt:variant>
        <vt:lpstr>عناوين الشرائح</vt:lpstr>
      </vt:variant>
      <vt:variant>
        <vt:i4>145</vt:i4>
      </vt:variant>
    </vt:vector>
  </HeadingPairs>
  <TitlesOfParts>
    <vt:vector size="175" baseType="lpstr">
      <vt:lpstr>Arial</vt:lpstr>
      <vt:lpstr>Arial Black</vt:lpstr>
      <vt:lpstr>Arial Narrow</vt:lpstr>
      <vt:lpstr>Baskerville Old Face</vt:lpstr>
      <vt:lpstr>Blazing</vt:lpstr>
      <vt:lpstr>Book Antiqua</vt:lpstr>
      <vt:lpstr>Bradley Hand ITC</vt:lpstr>
      <vt:lpstr>Calibri</vt:lpstr>
      <vt:lpstr>Calibri Light</vt:lpstr>
      <vt:lpstr>Cambria Math</vt:lpstr>
      <vt:lpstr>Century Schoolbook</vt:lpstr>
      <vt:lpstr>CoreTTI2k</vt:lpstr>
      <vt:lpstr>Courier New</vt:lpstr>
      <vt:lpstr>Grk</vt:lpstr>
      <vt:lpstr>MathematicalPi-One</vt:lpstr>
      <vt:lpstr>Script MT Bold</vt:lpstr>
      <vt:lpstr>Symbol</vt:lpstr>
      <vt:lpstr>Tahoma</vt:lpstr>
      <vt:lpstr>Times New Roman</vt:lpstr>
      <vt:lpstr>Times-Italic</vt:lpstr>
      <vt:lpstr>Times-Roman</vt:lpstr>
      <vt:lpstr>Traditional Arabic</vt:lpstr>
      <vt:lpstr>Verdana</vt:lpstr>
      <vt:lpstr>Vivaldi</vt:lpstr>
      <vt:lpstr>Vrinda</vt:lpstr>
      <vt:lpstr>Wingdings</vt:lpstr>
      <vt:lpstr>Wingdings 2</vt:lpstr>
      <vt:lpstr>Office Theme</vt:lpstr>
      <vt:lpstr>Equation</vt:lpstr>
      <vt:lpstr>Plot</vt:lpstr>
      <vt:lpstr>عرض تقديمي في PowerPoint</vt:lpstr>
      <vt:lpstr>Geotechnical Engineering II CE 481</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For coarse grained soils…</vt:lpstr>
      <vt:lpstr>For Fine grained soils…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Incremental loading</vt:lpstr>
      <vt:lpstr>عرض تقديمي في PowerPoint</vt:lpstr>
      <vt:lpstr>عرض تقديمي في PowerPoint</vt:lpstr>
      <vt:lpstr>Data reduction</vt:lpstr>
      <vt:lpstr>e – ’ plot</vt:lpstr>
      <vt:lpstr>Coefficient of Volume Compressibility [mv]</vt:lpstr>
      <vt:lpstr>Coefficient of Compressibility av</vt:lpstr>
      <vt:lpstr>e – log ’ plot</vt:lpstr>
      <vt:lpstr>Compression and Swell Indices</vt:lpstr>
      <vt:lpstr>عرض تقديمي في PowerPoint</vt:lpstr>
      <vt:lpstr>عرض تقديمي في PowerPoint</vt:lpstr>
      <vt:lpstr>عرض تقديمي في PowerPoint</vt:lpstr>
      <vt:lpstr>عرض تقديمي في PowerPoint</vt:lpstr>
      <vt:lpstr>عرض تقديمي في PowerPoint</vt:lpstr>
      <vt:lpstr>Preconsolidation pressure</vt:lpstr>
      <vt:lpstr>Casagrande procedure of determination preconsolidation stress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Time Rate of Consolidation Settlement</vt:lpstr>
      <vt:lpstr>عرض تقديمي في PowerPoint</vt:lpstr>
      <vt:lpstr>عرض تقديمي في PowerPoint</vt:lpstr>
      <vt:lpstr>عرض تقديمي في PowerPoint</vt:lpstr>
      <vt:lpstr>عرض تقديمي في PowerPoint</vt:lpstr>
      <vt:lpstr>Mathematical Derivation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Summary </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Geotechnical Engineering II</dc:title>
  <dc:creator>userh</dc:creator>
  <cp:lastModifiedBy>Awad Al-Karni</cp:lastModifiedBy>
  <cp:revision>1246</cp:revision>
  <cp:lastPrinted>2013-03-09T10:12:43Z</cp:lastPrinted>
  <dcterms:created xsi:type="dcterms:W3CDTF">2013-01-01T10:48:04Z</dcterms:created>
  <dcterms:modified xsi:type="dcterms:W3CDTF">2016-09-29T05:44:49Z</dcterms:modified>
</cp:coreProperties>
</file>