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2" r:id="rId5"/>
    <p:sldId id="260" r:id="rId6"/>
    <p:sldId id="264" r:id="rId7"/>
    <p:sldId id="263" r:id="rId8"/>
    <p:sldId id="265" r:id="rId9"/>
    <p:sldId id="267" r:id="rId10"/>
    <p:sldId id="268" r:id="rId11"/>
    <p:sldId id="273" r:id="rId12"/>
    <p:sldId id="266"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F12FB-51F3-D44F-8342-4709CEBCA614}" type="datetimeFigureOut">
              <a:rPr lang="en-US" smtClean="0"/>
              <a:pPr/>
              <a:t>10/8/2017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DCDB50-8094-1549-BFA4-AFEF3D101C4A}" type="slidenum">
              <a:rPr lang="en-US" smtClean="0"/>
              <a:pPr/>
              <a:t>‹#›</a:t>
            </a:fld>
            <a:endParaRPr lang="en-US"/>
          </a:p>
        </p:txBody>
      </p:sp>
    </p:spTree>
    <p:extLst>
      <p:ext uri="{BB962C8B-B14F-4D97-AF65-F5344CB8AC3E}">
        <p14:creationId xmlns:p14="http://schemas.microsoft.com/office/powerpoint/2010/main" val="2552635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Dissolution</a:t>
            </a:r>
            <a:r>
              <a:rPr lang="en-US" baseline="0" dirty="0" smtClean="0"/>
              <a:t> (decompose)</a:t>
            </a:r>
          </a:p>
          <a:p>
            <a:r>
              <a:rPr lang="en-US" baseline="0" dirty="0" smtClean="0"/>
              <a:t>From Reversible cell injury-----irreversible cell injury (cell death)  </a:t>
            </a:r>
            <a:endParaRPr lang="en-US" dirty="0"/>
          </a:p>
        </p:txBody>
      </p:sp>
      <p:sp>
        <p:nvSpPr>
          <p:cNvPr id="4" name="Slide Number Placeholder 3"/>
          <p:cNvSpPr>
            <a:spLocks noGrp="1"/>
          </p:cNvSpPr>
          <p:nvPr>
            <p:ph type="sldNum" sz="quarter" idx="10"/>
          </p:nvPr>
        </p:nvSpPr>
        <p:spPr/>
        <p:txBody>
          <a:bodyPr/>
          <a:lstStyle/>
          <a:p>
            <a:fld id="{7ADCDB50-8094-1549-BFA4-AFEF3D101C4A}" type="slidenum">
              <a:rPr lang="en-US" smtClean="0"/>
              <a:pPr/>
              <a:t>4</a:t>
            </a:fld>
            <a:endParaRPr lang="en-US"/>
          </a:p>
        </p:txBody>
      </p:sp>
    </p:spTree>
    <p:extLst>
      <p:ext uri="{BB962C8B-B14F-4D97-AF65-F5344CB8AC3E}">
        <p14:creationId xmlns:p14="http://schemas.microsoft.com/office/powerpoint/2010/main" val="263457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Embryonic development.</a:t>
            </a:r>
            <a:endParaRPr lang="en-US" dirty="0"/>
          </a:p>
        </p:txBody>
      </p:sp>
      <p:sp>
        <p:nvSpPr>
          <p:cNvPr id="4" name="Slide Number Placeholder 3"/>
          <p:cNvSpPr>
            <a:spLocks noGrp="1"/>
          </p:cNvSpPr>
          <p:nvPr>
            <p:ph type="sldNum" sz="quarter" idx="10"/>
          </p:nvPr>
        </p:nvSpPr>
        <p:spPr/>
        <p:txBody>
          <a:bodyPr/>
          <a:lstStyle/>
          <a:p>
            <a:fld id="{7ADCDB50-8094-1549-BFA4-AFEF3D101C4A}" type="slidenum">
              <a:rPr lang="en-US" smtClean="0"/>
              <a:pPr/>
              <a:t>8</a:t>
            </a:fld>
            <a:endParaRPr lang="en-US"/>
          </a:p>
        </p:txBody>
      </p:sp>
    </p:spTree>
    <p:extLst>
      <p:ext uri="{BB962C8B-B14F-4D97-AF65-F5344CB8AC3E}">
        <p14:creationId xmlns:p14="http://schemas.microsoft.com/office/powerpoint/2010/main" val="405812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Infarction -----the affected</a:t>
            </a:r>
            <a:r>
              <a:rPr lang="en-US" baseline="0" dirty="0" smtClean="0"/>
              <a:t> tissue takes on a firm texture</a:t>
            </a:r>
            <a:endParaRPr lang="en-US" dirty="0" smtClean="0"/>
          </a:p>
          <a:p>
            <a:r>
              <a:rPr lang="en-US" dirty="0" smtClean="0"/>
              <a:t> </a:t>
            </a:r>
            <a:r>
              <a:rPr lang="en-US" dirty="0" err="1" smtClean="0"/>
              <a:t>liquifactive</a:t>
            </a:r>
            <a:r>
              <a:rPr lang="en-US" dirty="0" smtClean="0"/>
              <a:t> necrosis: bacterial or fungal infection----</a:t>
            </a:r>
            <a:r>
              <a:rPr lang="en-US" dirty="0" err="1" smtClean="0"/>
              <a:t>inzymes</a:t>
            </a:r>
            <a:r>
              <a:rPr lang="en-US" dirty="0" smtClean="0"/>
              <a:t> of </a:t>
            </a:r>
            <a:r>
              <a:rPr lang="en-US" dirty="0" err="1" smtClean="0"/>
              <a:t>luecocytes</a:t>
            </a:r>
            <a:r>
              <a:rPr lang="en-US" dirty="0" smtClean="0"/>
              <a:t> digest</a:t>
            </a:r>
            <a:r>
              <a:rPr lang="en-US" baseline="0" dirty="0" smtClean="0"/>
              <a:t> the tissue (inflammatory response) </a:t>
            </a:r>
            <a:endParaRPr lang="en-US" dirty="0"/>
          </a:p>
        </p:txBody>
      </p:sp>
      <p:sp>
        <p:nvSpPr>
          <p:cNvPr id="4" name="Slide Number Placeholder 3"/>
          <p:cNvSpPr>
            <a:spLocks noGrp="1"/>
          </p:cNvSpPr>
          <p:nvPr>
            <p:ph type="sldNum" sz="quarter" idx="10"/>
          </p:nvPr>
        </p:nvSpPr>
        <p:spPr/>
        <p:txBody>
          <a:bodyPr/>
          <a:lstStyle/>
          <a:p>
            <a:fld id="{7ADCDB50-8094-1549-BFA4-AFEF3D101C4A}" type="slidenum">
              <a:rPr lang="en-US" smtClean="0"/>
              <a:pPr/>
              <a:t>10</a:t>
            </a:fld>
            <a:endParaRPr lang="en-US"/>
          </a:p>
        </p:txBody>
      </p:sp>
    </p:spTree>
    <p:extLst>
      <p:ext uri="{BB962C8B-B14F-4D97-AF65-F5344CB8AC3E}">
        <p14:creationId xmlns:p14="http://schemas.microsoft.com/office/powerpoint/2010/main" val="228977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err="1" smtClean="0"/>
              <a:t>Caseous</a:t>
            </a:r>
            <a:r>
              <a:rPr lang="en-US" sz="1200" b="1" dirty="0" smtClean="0"/>
              <a:t> (cheese</a:t>
            </a:r>
            <a:r>
              <a:rPr lang="en-US" sz="1200" b="1" baseline="0" dirty="0" smtClean="0"/>
              <a:t> like): yellow whit appearance</a:t>
            </a:r>
          </a:p>
          <a:p>
            <a:endParaRPr lang="en-US" dirty="0"/>
          </a:p>
        </p:txBody>
      </p:sp>
      <p:sp>
        <p:nvSpPr>
          <p:cNvPr id="4" name="Slide Number Placeholder 3"/>
          <p:cNvSpPr>
            <a:spLocks noGrp="1"/>
          </p:cNvSpPr>
          <p:nvPr>
            <p:ph type="sldNum" sz="quarter" idx="10"/>
          </p:nvPr>
        </p:nvSpPr>
        <p:spPr/>
        <p:txBody>
          <a:bodyPr/>
          <a:lstStyle/>
          <a:p>
            <a:fld id="{7ADCDB50-8094-1549-BFA4-AFEF3D101C4A}" type="slidenum">
              <a:rPr lang="en-US" smtClean="0"/>
              <a:pPr/>
              <a:t>11</a:t>
            </a:fld>
            <a:endParaRPr lang="en-US"/>
          </a:p>
        </p:txBody>
      </p:sp>
    </p:spTree>
    <p:extLst>
      <p:ext uri="{BB962C8B-B14F-4D97-AF65-F5344CB8AC3E}">
        <p14:creationId xmlns:p14="http://schemas.microsoft.com/office/powerpoint/2010/main" val="343802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Putrifaction</a:t>
            </a:r>
            <a:r>
              <a:rPr lang="en-US" dirty="0" smtClean="0"/>
              <a:t>:  the decomposition of organic matter</a:t>
            </a:r>
          </a:p>
          <a:p>
            <a:endParaRPr lang="en-US" dirty="0"/>
          </a:p>
        </p:txBody>
      </p:sp>
      <p:sp>
        <p:nvSpPr>
          <p:cNvPr id="4" name="Slide Number Placeholder 3"/>
          <p:cNvSpPr>
            <a:spLocks noGrp="1"/>
          </p:cNvSpPr>
          <p:nvPr>
            <p:ph type="sldNum" sz="quarter" idx="10"/>
          </p:nvPr>
        </p:nvSpPr>
        <p:spPr/>
        <p:txBody>
          <a:bodyPr/>
          <a:lstStyle/>
          <a:p>
            <a:fld id="{7ADCDB50-8094-1549-BFA4-AFEF3D101C4A}" type="slidenum">
              <a:rPr lang="en-US" smtClean="0"/>
              <a:pPr/>
              <a:t>12</a:t>
            </a:fld>
            <a:endParaRPr lang="en-US"/>
          </a:p>
        </p:txBody>
      </p:sp>
    </p:spTree>
    <p:extLst>
      <p:ext uri="{BB962C8B-B14F-4D97-AF65-F5344CB8AC3E}">
        <p14:creationId xmlns:p14="http://schemas.microsoft.com/office/powerpoint/2010/main" val="1223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foul odor (by the bacteria)</a:t>
            </a:r>
            <a:endParaRPr lang="en-US" dirty="0"/>
          </a:p>
        </p:txBody>
      </p:sp>
      <p:sp>
        <p:nvSpPr>
          <p:cNvPr id="4" name="Slide Number Placeholder 3"/>
          <p:cNvSpPr>
            <a:spLocks noGrp="1"/>
          </p:cNvSpPr>
          <p:nvPr>
            <p:ph type="sldNum" sz="quarter" idx="10"/>
          </p:nvPr>
        </p:nvSpPr>
        <p:spPr/>
        <p:txBody>
          <a:bodyPr/>
          <a:lstStyle/>
          <a:p>
            <a:fld id="{7ADCDB50-8094-1549-BFA4-AFEF3D101C4A}" type="slidenum">
              <a:rPr lang="en-US" smtClean="0"/>
              <a:pPr/>
              <a:t>13</a:t>
            </a:fld>
            <a:endParaRPr lang="en-US"/>
          </a:p>
        </p:txBody>
      </p:sp>
    </p:spTree>
    <p:extLst>
      <p:ext uri="{BB962C8B-B14F-4D97-AF65-F5344CB8AC3E}">
        <p14:creationId xmlns:p14="http://schemas.microsoft.com/office/powerpoint/2010/main" val="267612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DDEBDD-AB71-514F-ABB3-7F8590E0EE5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DEBDD-AB71-514F-ABB3-7F8590E0EE5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DEBDD-AB71-514F-ABB3-7F8590E0EE5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DEBDD-AB71-514F-ABB3-7F8590E0EE5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DEBDD-AB71-514F-ABB3-7F8590E0EE5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DDEBDD-AB71-514F-ABB3-7F8590E0EE52}"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DDEBDD-AB71-514F-ABB3-7F8590E0EE52}"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DEBDD-AB71-514F-ABB3-7F8590E0EE52}"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DDEBDD-AB71-514F-ABB3-7F8590E0EE52}"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DEBDD-AB71-514F-ABB3-7F8590E0EE52}"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DDEBDD-AB71-514F-ABB3-7F8590E0EE52}"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04E16-FFFB-924B-9E8F-A2BA8C3F69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DEBDD-AB71-514F-ABB3-7F8590E0EE52}"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04E16-FFFB-924B-9E8F-A2BA8C3F69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7772400" cy="1470025"/>
          </a:xfrm>
        </p:spPr>
        <p:txBody>
          <a:bodyPr/>
          <a:lstStyle/>
          <a:p>
            <a:r>
              <a:rPr lang="en-US" dirty="0" smtClean="0"/>
              <a:t>CLS 223</a:t>
            </a:r>
            <a:endParaRPr lang="en-US" dirty="0"/>
          </a:p>
        </p:txBody>
      </p:sp>
      <p:pic>
        <p:nvPicPr>
          <p:cNvPr id="3076" name="Picture 4"/>
          <p:cNvPicPr>
            <a:picLocks noChangeAspect="1" noChangeArrowheads="1"/>
          </p:cNvPicPr>
          <p:nvPr/>
        </p:nvPicPr>
        <p:blipFill>
          <a:blip r:embed="rId2"/>
          <a:srcRect/>
          <a:stretch>
            <a:fillRect/>
          </a:stretch>
        </p:blipFill>
        <p:spPr bwMode="auto">
          <a:xfrm>
            <a:off x="5867400" y="2657231"/>
            <a:ext cx="3276600" cy="420076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1524000" y="0"/>
            <a:ext cx="10127960" cy="2391324"/>
          </a:xfrm>
          <a:prstGeom prst="rect">
            <a:avLst/>
          </a:prstGeom>
          <a:noFill/>
          <a:ln w="9525">
            <a:noFill/>
            <a:miter lim="800000"/>
            <a:headEnd/>
            <a:tailEnd/>
          </a:ln>
          <a:effectLst/>
        </p:spPr>
      </p:pic>
      <p:pic>
        <p:nvPicPr>
          <p:cNvPr id="9" name="Picture 8" descr="ksu logoo.jpeg"/>
          <p:cNvPicPr>
            <a:picLocks noChangeAspect="1"/>
          </p:cNvPicPr>
          <p:nvPr/>
        </p:nvPicPr>
        <p:blipFill>
          <a:blip r:embed="rId4"/>
          <a:stretch>
            <a:fillRect/>
          </a:stretch>
        </p:blipFill>
        <p:spPr>
          <a:xfrm>
            <a:off x="7086600" y="152400"/>
            <a:ext cx="2057400" cy="23913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051"/>
            <a:ext cx="8229600" cy="1143000"/>
          </a:xfrm>
        </p:spPr>
        <p:txBody>
          <a:bodyPr/>
          <a:lstStyle/>
          <a:p>
            <a:r>
              <a:rPr lang="en-US" u="sng" dirty="0" smtClean="0"/>
              <a:t>Types of necrosis</a:t>
            </a:r>
            <a:endParaRPr lang="en-US" u="sng" dirty="0"/>
          </a:p>
        </p:txBody>
      </p:sp>
      <p:sp>
        <p:nvSpPr>
          <p:cNvPr id="3" name="Content Placeholder 2"/>
          <p:cNvSpPr>
            <a:spLocks noGrp="1"/>
          </p:cNvSpPr>
          <p:nvPr>
            <p:ph idx="1"/>
          </p:nvPr>
        </p:nvSpPr>
        <p:spPr>
          <a:xfrm>
            <a:off x="1" y="1123949"/>
            <a:ext cx="4400549" cy="5257800"/>
          </a:xfrm>
        </p:spPr>
        <p:txBody>
          <a:bodyPr>
            <a:normAutofit/>
          </a:bodyPr>
          <a:lstStyle/>
          <a:p>
            <a:pPr marL="514350" indent="-514350">
              <a:buAutoNum type="arabicParenR"/>
            </a:pPr>
            <a:r>
              <a:rPr lang="en-US" sz="2400" b="1" dirty="0" err="1" smtClean="0"/>
              <a:t>Coagulative</a:t>
            </a:r>
            <a:r>
              <a:rPr lang="en-US" sz="2400" b="1" dirty="0" smtClean="0"/>
              <a:t> Necrosis: </a:t>
            </a:r>
          </a:p>
          <a:p>
            <a:pPr marL="514350" indent="-514350">
              <a:buNone/>
            </a:pPr>
            <a:r>
              <a:rPr lang="en-US" sz="2400" dirty="0" smtClean="0"/>
              <a:t>E.g.:  Infarction: Occurs when the artery that supplies the organ becomes obstructed (ischemic necrosis)</a:t>
            </a:r>
          </a:p>
          <a:p>
            <a:pPr marL="514350" indent="-514350">
              <a:buNone/>
            </a:pPr>
            <a:r>
              <a:rPr lang="en-US" sz="2400" b="1" dirty="0" smtClean="0"/>
              <a:t>2) </a:t>
            </a:r>
            <a:r>
              <a:rPr lang="en-US" sz="2400" b="1" dirty="0" err="1" smtClean="0"/>
              <a:t>Liquifactive</a:t>
            </a:r>
            <a:r>
              <a:rPr lang="en-US" sz="2400" b="1" dirty="0" smtClean="0"/>
              <a:t> Necrosis:</a:t>
            </a:r>
          </a:p>
          <a:p>
            <a:pPr marL="514350" indent="-514350">
              <a:buNone/>
            </a:pPr>
            <a:r>
              <a:rPr lang="en-US" sz="2400" dirty="0" smtClean="0"/>
              <a:t>E.g.: </a:t>
            </a:r>
            <a:r>
              <a:rPr lang="en-US" sz="2400" dirty="0" err="1" smtClean="0"/>
              <a:t>Abcess</a:t>
            </a:r>
            <a:r>
              <a:rPr lang="en-US" sz="2400" dirty="0" smtClean="0"/>
              <a:t>.</a:t>
            </a:r>
          </a:p>
          <a:p>
            <a:pPr marL="514350" indent="-514350">
              <a:buNone/>
            </a:pPr>
            <a:endParaRPr lang="en-US" dirty="0" smtClean="0"/>
          </a:p>
          <a:p>
            <a:pPr>
              <a:buNone/>
            </a:pPr>
            <a:endParaRPr lang="en-US" dirty="0" smtClean="0"/>
          </a:p>
          <a:p>
            <a:pPr>
              <a:buNone/>
            </a:pPr>
            <a:endParaRPr lang="en-US" dirty="0"/>
          </a:p>
        </p:txBody>
      </p:sp>
      <p:pic>
        <p:nvPicPr>
          <p:cNvPr id="8" name="Picture 2"/>
          <p:cNvPicPr>
            <a:picLocks noChangeAspect="1" noChangeArrowheads="1"/>
          </p:cNvPicPr>
          <p:nvPr/>
        </p:nvPicPr>
        <p:blipFill>
          <a:blip r:embed="rId3"/>
          <a:srcRect/>
          <a:stretch>
            <a:fillRect/>
          </a:stretch>
        </p:blipFill>
        <p:spPr bwMode="auto">
          <a:xfrm rot="16200000">
            <a:off x="3150393" y="1231106"/>
            <a:ext cx="7243763" cy="474345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0" y="3966664"/>
            <a:ext cx="4400550" cy="28913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4743450" y="3448050"/>
            <a:ext cx="4400550" cy="4705350"/>
          </a:xfrm>
          <a:prstGeom prst="rect">
            <a:avLst/>
          </a:prstGeom>
          <a:noFill/>
          <a:ln w="9525">
            <a:noFill/>
            <a:miter lim="800000"/>
            <a:headEnd/>
            <a:tailEnd/>
          </a:ln>
          <a:effectLst/>
        </p:spPr>
      </p:pic>
      <p:pic>
        <p:nvPicPr>
          <p:cNvPr id="5" name="Picture 4"/>
          <p:cNvPicPr>
            <a:picLocks noChangeAspect="1" noChangeArrowheads="1"/>
          </p:cNvPicPr>
          <p:nvPr/>
        </p:nvPicPr>
        <p:blipFill>
          <a:blip r:embed="rId4"/>
          <a:srcRect/>
          <a:stretch>
            <a:fillRect/>
          </a:stretch>
        </p:blipFill>
        <p:spPr bwMode="auto">
          <a:xfrm rot="10800000">
            <a:off x="0" y="3429000"/>
            <a:ext cx="4743450" cy="3429000"/>
          </a:xfrm>
          <a:prstGeom prst="rect">
            <a:avLst/>
          </a:prstGeom>
          <a:noFill/>
          <a:ln w="9525">
            <a:noFill/>
            <a:miter lim="800000"/>
            <a:headEnd/>
            <a:tailEnd/>
          </a:ln>
          <a:effectLst/>
        </p:spPr>
      </p:pic>
      <p:sp>
        <p:nvSpPr>
          <p:cNvPr id="6" name="TextBox 5"/>
          <p:cNvSpPr txBox="1"/>
          <p:nvPr/>
        </p:nvSpPr>
        <p:spPr>
          <a:xfrm>
            <a:off x="4822137" y="1143000"/>
            <a:ext cx="4474263" cy="1938992"/>
          </a:xfrm>
          <a:prstGeom prst="rect">
            <a:avLst/>
          </a:prstGeom>
          <a:noFill/>
        </p:spPr>
        <p:txBody>
          <a:bodyPr wrap="square" rtlCol="0">
            <a:spAutoFit/>
          </a:bodyPr>
          <a:lstStyle/>
          <a:p>
            <a:pPr marL="514350" indent="-514350">
              <a:buNone/>
            </a:pPr>
            <a:r>
              <a:rPr lang="en-US" sz="2400" b="1" dirty="0" smtClean="0"/>
              <a:t>4) Fat Necrosis:</a:t>
            </a:r>
          </a:p>
          <a:p>
            <a:pPr marL="514350" indent="-514350">
              <a:buNone/>
            </a:pPr>
            <a:r>
              <a:rPr lang="en-US" sz="2400" dirty="0" smtClean="0"/>
              <a:t>Traumatic fat necrosis occurs in breast.</a:t>
            </a:r>
          </a:p>
          <a:p>
            <a:pPr marL="514350" indent="-514350">
              <a:buNone/>
            </a:pPr>
            <a:r>
              <a:rPr lang="en-US" sz="2400" dirty="0" smtClean="0"/>
              <a:t>Enzymatic fat necrosis occurs in pancreas.</a:t>
            </a:r>
          </a:p>
          <a:p>
            <a:endParaRPr lang="en-US" dirty="0"/>
          </a:p>
        </p:txBody>
      </p:sp>
      <p:sp>
        <p:nvSpPr>
          <p:cNvPr id="7" name="Rectangle 6"/>
          <p:cNvSpPr/>
          <p:nvPr/>
        </p:nvSpPr>
        <p:spPr>
          <a:xfrm>
            <a:off x="0" y="1411069"/>
            <a:ext cx="4572000" cy="830997"/>
          </a:xfrm>
          <a:prstGeom prst="rect">
            <a:avLst/>
          </a:prstGeom>
        </p:spPr>
        <p:txBody>
          <a:bodyPr>
            <a:spAutoFit/>
          </a:bodyPr>
          <a:lstStyle/>
          <a:p>
            <a:pPr marL="514350" indent="-514350">
              <a:buNone/>
            </a:pPr>
            <a:r>
              <a:rPr lang="en-US" sz="2400" b="1" dirty="0" smtClean="0"/>
              <a:t>3) </a:t>
            </a:r>
            <a:r>
              <a:rPr lang="en-US" sz="2400" b="1" dirty="0" err="1" smtClean="0"/>
              <a:t>Caseous</a:t>
            </a:r>
            <a:r>
              <a:rPr lang="en-US" sz="2400" b="1" dirty="0" smtClean="0"/>
              <a:t> Necrosis:</a:t>
            </a:r>
          </a:p>
          <a:p>
            <a:pPr marL="514350" indent="-514350">
              <a:buNone/>
            </a:pPr>
            <a:r>
              <a:rPr lang="en-US" sz="2400" dirty="0" smtClean="0"/>
              <a:t>E.g.: Tuberculosis infection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b="1" dirty="0" smtClean="0">
                <a:solidFill>
                  <a:srgbClr val="F79646"/>
                </a:solidFill>
              </a:rPr>
              <a:t>C) Gangrene:  </a:t>
            </a:r>
            <a:r>
              <a:rPr lang="en-US" sz="2400" dirty="0" smtClean="0"/>
              <a:t>Necrosis + </a:t>
            </a:r>
            <a:r>
              <a:rPr lang="en-US" sz="2400" dirty="0" err="1" smtClean="0"/>
              <a:t>Putrifaction</a:t>
            </a:r>
            <a:endParaRPr lang="en-US" sz="2400" dirty="0" smtClean="0"/>
          </a:p>
          <a:p>
            <a:pPr>
              <a:buNone/>
            </a:pPr>
            <a:r>
              <a:rPr lang="en-US" sz="2400" b="1" u="sng" dirty="0" smtClean="0"/>
              <a:t>Types of gangrene:</a:t>
            </a:r>
          </a:p>
          <a:p>
            <a:pPr>
              <a:buNone/>
            </a:pPr>
            <a:r>
              <a:rPr lang="en-US" sz="2400" dirty="0" smtClean="0"/>
              <a:t>1)Dry or senile gangrene:</a:t>
            </a:r>
          </a:p>
          <a:p>
            <a:pPr>
              <a:buNone/>
            </a:pPr>
            <a:r>
              <a:rPr lang="en-US" sz="2400" dirty="0" smtClean="0"/>
              <a:t>Gradual arterial occlusion, usually affect the </a:t>
            </a:r>
            <a:r>
              <a:rPr lang="en-US" sz="2400" dirty="0" err="1" smtClean="0"/>
              <a:t>extreities</a:t>
            </a:r>
            <a:r>
              <a:rPr lang="en-US" sz="2400" dirty="0" smtClean="0"/>
              <a:t>. the skin is dry, dark brown or black in color. There is a line of demarcation between the gangrenous area and the healthy tissue </a:t>
            </a:r>
          </a:p>
          <a:p>
            <a:pPr>
              <a:buNone/>
            </a:pPr>
            <a:r>
              <a:rPr lang="en-US" sz="2400" dirty="0" smtClean="0"/>
              <a:t>e.g.: Senile gangrene of the lower limb</a:t>
            </a:r>
          </a:p>
        </p:txBody>
      </p:sp>
      <p:pic>
        <p:nvPicPr>
          <p:cNvPr id="23554" name="Picture 2"/>
          <p:cNvPicPr>
            <a:picLocks noChangeAspect="1" noChangeArrowheads="1"/>
          </p:cNvPicPr>
          <p:nvPr/>
        </p:nvPicPr>
        <p:blipFill>
          <a:blip r:embed="rId3"/>
          <a:srcRect/>
          <a:stretch>
            <a:fillRect/>
          </a:stretch>
        </p:blipFill>
        <p:spPr bwMode="auto">
          <a:xfrm>
            <a:off x="2362200" y="3314700"/>
            <a:ext cx="4724400" cy="35433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1000"/>
                                        <p:tgtEl>
                                          <p:spTgt spid="23554"/>
                                        </p:tgtEl>
                                      </p:cBhvr>
                                    </p:animEffect>
                                    <p:anim calcmode="lin" valueType="num">
                                      <p:cBhvr>
                                        <p:cTn id="8" dur="1000" fill="hold"/>
                                        <p:tgtEl>
                                          <p:spTgt spid="23554"/>
                                        </p:tgtEl>
                                        <p:attrNameLst>
                                          <p:attrName>ppt_x</p:attrName>
                                        </p:attrNameLst>
                                      </p:cBhvr>
                                      <p:tavLst>
                                        <p:tav tm="0">
                                          <p:val>
                                            <p:strVal val="#ppt_x"/>
                                          </p:val>
                                        </p:tav>
                                        <p:tav tm="100000">
                                          <p:val>
                                            <p:strVal val="#ppt_x"/>
                                          </p:val>
                                        </p:tav>
                                      </p:tavLst>
                                    </p:anim>
                                    <p:anim calcmode="lin" valueType="num">
                                      <p:cBhvr>
                                        <p:cTn id="9" dur="900" decel="100000" fill="hold"/>
                                        <p:tgtEl>
                                          <p:spTgt spid="235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t>2) Moist gangrene: </a:t>
            </a:r>
          </a:p>
          <a:p>
            <a:pPr>
              <a:buNone/>
            </a:pPr>
            <a:r>
              <a:rPr lang="en-US" sz="2400" dirty="0" smtClean="0"/>
              <a:t>Sudden arterial and venous occlusion, </a:t>
            </a:r>
            <a:r>
              <a:rPr lang="en-US" sz="2400" dirty="0" err="1" smtClean="0"/>
              <a:t>usaully</a:t>
            </a:r>
            <a:r>
              <a:rPr lang="en-US" sz="2400" dirty="0" smtClean="0"/>
              <a:t> affect the internal organs or </a:t>
            </a:r>
            <a:r>
              <a:rPr lang="en-US" sz="2400" dirty="0" err="1" smtClean="0"/>
              <a:t>exteremeties</a:t>
            </a:r>
            <a:r>
              <a:rPr lang="en-US" sz="2400" dirty="0" smtClean="0"/>
              <a:t>. Bacterial invasion plays an important role. The skin is black, moist, and of foul odor. The symptoms are severe and may lead to death. No line of demarcation.</a:t>
            </a:r>
          </a:p>
          <a:p>
            <a:pPr>
              <a:buNone/>
            </a:pPr>
            <a:r>
              <a:rPr lang="en-US" sz="2400" dirty="0" smtClean="0"/>
              <a:t>E.g.: Strangulated hernia.</a:t>
            </a:r>
          </a:p>
          <a:p>
            <a:endParaRPr lang="en-US" sz="2400" dirty="0"/>
          </a:p>
        </p:txBody>
      </p:sp>
      <p:pic>
        <p:nvPicPr>
          <p:cNvPr id="31747" name="Picture 3"/>
          <p:cNvPicPr>
            <a:picLocks noChangeAspect="1" noChangeArrowheads="1"/>
          </p:cNvPicPr>
          <p:nvPr/>
        </p:nvPicPr>
        <p:blipFill>
          <a:blip r:embed="rId3"/>
          <a:srcRect/>
          <a:stretch>
            <a:fillRect/>
          </a:stretch>
        </p:blipFill>
        <p:spPr bwMode="auto">
          <a:xfrm>
            <a:off x="1371600" y="3448050"/>
            <a:ext cx="4326695" cy="3257550"/>
          </a:xfrm>
          <a:prstGeom prst="rect">
            <a:avLst/>
          </a:prstGeom>
          <a:noFill/>
          <a:ln w="9525">
            <a:noFill/>
            <a:miter lim="800000"/>
            <a:headEnd/>
            <a:tailEnd/>
          </a:ln>
          <a:effectLst/>
        </p:spPr>
      </p:pic>
      <p:pic>
        <p:nvPicPr>
          <p:cNvPr id="31749" name="Picture 5"/>
          <p:cNvPicPr>
            <a:picLocks noChangeAspect="1" noChangeArrowheads="1"/>
          </p:cNvPicPr>
          <p:nvPr/>
        </p:nvPicPr>
        <p:blipFill>
          <a:blip r:embed="rId4"/>
          <a:srcRect/>
          <a:stretch>
            <a:fillRect/>
          </a:stretch>
        </p:blipFill>
        <p:spPr bwMode="auto">
          <a:xfrm>
            <a:off x="4237795" y="3448050"/>
            <a:ext cx="3333750" cy="3257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1000"/>
                                        <p:tgtEl>
                                          <p:spTgt spid="31747"/>
                                        </p:tgtEl>
                                      </p:cBhvr>
                                    </p:animEffect>
                                    <p:anim calcmode="lin" valueType="num">
                                      <p:cBhvr>
                                        <p:cTn id="8" dur="1000" fill="hold"/>
                                        <p:tgtEl>
                                          <p:spTgt spid="31747"/>
                                        </p:tgtEl>
                                        <p:attrNameLst>
                                          <p:attrName>ppt_x</p:attrName>
                                        </p:attrNameLst>
                                      </p:cBhvr>
                                      <p:tavLst>
                                        <p:tav tm="0">
                                          <p:val>
                                            <p:strVal val="#ppt_x"/>
                                          </p:val>
                                        </p:tav>
                                        <p:tav tm="100000">
                                          <p:val>
                                            <p:strVal val="#ppt_x"/>
                                          </p:val>
                                        </p:tav>
                                      </p:tavLst>
                                    </p:anim>
                                    <p:anim calcmode="lin" valueType="num">
                                      <p:cBhvr>
                                        <p:cTn id="9" dur="900" decel="100000" fill="hold"/>
                                        <p:tgtEl>
                                          <p:spTgt spid="317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174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fade">
                                      <p:cBhvr>
                                        <p:cTn id="13" dur="1000"/>
                                        <p:tgtEl>
                                          <p:spTgt spid="31749"/>
                                        </p:tgtEl>
                                      </p:cBhvr>
                                    </p:animEffect>
                                    <p:anim calcmode="lin" valueType="num">
                                      <p:cBhvr>
                                        <p:cTn id="14" dur="1000" fill="hold"/>
                                        <p:tgtEl>
                                          <p:spTgt spid="31749"/>
                                        </p:tgtEl>
                                        <p:attrNameLst>
                                          <p:attrName>ppt_x</p:attrName>
                                        </p:attrNameLst>
                                      </p:cBhvr>
                                      <p:tavLst>
                                        <p:tav tm="0">
                                          <p:val>
                                            <p:strVal val="#ppt_x"/>
                                          </p:val>
                                        </p:tav>
                                        <p:tav tm="100000">
                                          <p:val>
                                            <p:strVal val="#ppt_x"/>
                                          </p:val>
                                        </p:tav>
                                      </p:tavLst>
                                    </p:anim>
                                    <p:anim calcmode="lin" valueType="num">
                                      <p:cBhvr>
                                        <p:cTn id="15" dur="900" decel="100000" fill="hold"/>
                                        <p:tgtEl>
                                          <p:spTgt spid="3174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17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4525963"/>
          </a:xfrm>
        </p:spPr>
        <p:txBody>
          <a:bodyPr/>
          <a:lstStyle/>
          <a:p>
            <a:pPr>
              <a:buNone/>
            </a:pPr>
            <a:r>
              <a:rPr lang="en-US" sz="2400" b="1" dirty="0" smtClean="0"/>
              <a:t>3) Gas gangrene: </a:t>
            </a:r>
          </a:p>
          <a:p>
            <a:pPr>
              <a:buNone/>
            </a:pPr>
            <a:r>
              <a:rPr lang="en-US" sz="2400" smtClean="0"/>
              <a:t>Due </a:t>
            </a:r>
            <a:r>
              <a:rPr lang="en-US" sz="2400" dirty="0" smtClean="0"/>
              <a:t>to infection with gas producing organism such as </a:t>
            </a:r>
            <a:r>
              <a:rPr lang="en-US" sz="2400" smtClean="0"/>
              <a:t>Clostridia species.</a:t>
            </a:r>
          </a:p>
          <a:p>
            <a:endParaRPr lang="en-US" dirty="0"/>
          </a:p>
        </p:txBody>
      </p:sp>
      <p:pic>
        <p:nvPicPr>
          <p:cNvPr id="32770" name="Picture 2"/>
          <p:cNvPicPr>
            <a:picLocks noChangeAspect="1" noChangeArrowheads="1"/>
          </p:cNvPicPr>
          <p:nvPr/>
        </p:nvPicPr>
        <p:blipFill>
          <a:blip r:embed="rId2"/>
          <a:srcRect/>
          <a:stretch>
            <a:fillRect/>
          </a:stretch>
        </p:blipFill>
        <p:spPr bwMode="auto">
          <a:xfrm>
            <a:off x="3009900" y="1371600"/>
            <a:ext cx="3954162" cy="4876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900" decel="100000" fill="hold"/>
                                        <p:tgtEl>
                                          <p:spTgt spid="327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7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17638"/>
            <a:ext cx="9144000" cy="34591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Lecture #2</a:t>
            </a:r>
            <a:endParaRPr lang="en-US" dirty="0"/>
          </a:p>
        </p:txBody>
      </p:sp>
      <p:sp>
        <p:nvSpPr>
          <p:cNvPr id="3" name="Content Placeholder 2"/>
          <p:cNvSpPr>
            <a:spLocks noGrp="1"/>
          </p:cNvSpPr>
          <p:nvPr>
            <p:ph idx="1"/>
          </p:nvPr>
        </p:nvSpPr>
        <p:spPr>
          <a:xfrm>
            <a:off x="0" y="1951037"/>
            <a:ext cx="8229600" cy="4525963"/>
          </a:xfrm>
        </p:spPr>
        <p:txBody>
          <a:bodyPr>
            <a:normAutofit/>
          </a:bodyPr>
          <a:lstStyle/>
          <a:p>
            <a:r>
              <a:rPr lang="en-US" sz="4000" dirty="0" smtClean="0">
                <a:solidFill>
                  <a:schemeClr val="bg1"/>
                </a:solidFill>
              </a:rPr>
              <a:t>Cellular response to stress</a:t>
            </a:r>
          </a:p>
          <a:p>
            <a:pPr>
              <a:buNone/>
            </a:pPr>
            <a:r>
              <a:rPr lang="en-US" sz="4000" dirty="0" smtClean="0">
                <a:solidFill>
                  <a:schemeClr val="bg1"/>
                </a:solidFill>
              </a:rPr>
              <a:t>(continue)</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714488"/>
            <a:ext cx="9144000" cy="5143512"/>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Tx/>
              <a:buChar char="-"/>
              <a:tabLst/>
              <a:defRPr/>
            </a:pPr>
            <a:endParaRPr/>
          </a:p>
        </p:txBody>
      </p:sp>
      <p:graphicFrame>
        <p:nvGraphicFramePr>
          <p:cNvPr id="6" name="Table 5"/>
          <p:cNvGraphicFramePr>
            <a:graphicFrameLocks noGrp="1"/>
          </p:cNvGraphicFramePr>
          <p:nvPr/>
        </p:nvGraphicFramePr>
        <p:xfrm>
          <a:off x="1143000" y="2880360"/>
          <a:ext cx="7010400" cy="3474720"/>
        </p:xfrm>
        <a:graphic>
          <a:graphicData uri="http://schemas.openxmlformats.org/drawingml/2006/table">
            <a:tbl>
              <a:tblPr firstRow="1" bandRow="1">
                <a:tableStyleId>{5C22544A-7EE6-4342-B048-85BDC9FD1C3A}</a:tableStyleId>
              </a:tblPr>
              <a:tblGrid>
                <a:gridCol w="1905000"/>
                <a:gridCol w="5105400"/>
              </a:tblGrid>
              <a:tr h="370840">
                <a:tc>
                  <a:txBody>
                    <a:bodyPr/>
                    <a:lstStyle/>
                    <a:p>
                      <a:r>
                        <a:rPr lang="en-US" sz="2400" dirty="0" smtClean="0"/>
                        <a:t>Adaptive </a:t>
                      </a:r>
                      <a:endParaRPr lang="en-US" sz="2400" dirty="0"/>
                    </a:p>
                  </a:txBody>
                  <a:tcPr/>
                </a:tc>
                <a:tc>
                  <a:txBody>
                    <a:bodyPr/>
                    <a:lstStyle/>
                    <a:p>
                      <a:r>
                        <a:rPr lang="en-US" sz="2400" dirty="0" smtClean="0"/>
                        <a:t>Non-adaptive (</a:t>
                      </a:r>
                      <a:r>
                        <a:rPr lang="en-US" sz="2400" b="1" dirty="0" smtClean="0">
                          <a:cs typeface="Calibri"/>
                        </a:rPr>
                        <a:t>cell injury-----cell death)</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hypertrophy</a:t>
                      </a:r>
                    </a:p>
                    <a:p>
                      <a:endParaRPr lang="en-US" sz="2400" dirty="0"/>
                    </a:p>
                  </a:txBody>
                  <a:tcPr/>
                </a:tc>
                <a:tc>
                  <a:txBody>
                    <a:bodyPr/>
                    <a:lstStyle/>
                    <a:p>
                      <a:r>
                        <a:rPr lang="en-US" sz="2400" dirty="0" smtClean="0"/>
                        <a:t>Dysplasia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hyperplasia</a:t>
                      </a:r>
                    </a:p>
                  </a:txBody>
                  <a:tcPr/>
                </a:tc>
                <a:tc>
                  <a:txBody>
                    <a:bodyPr/>
                    <a:lstStyle/>
                    <a:p>
                      <a:r>
                        <a:rPr lang="en-US" sz="2400" dirty="0" smtClean="0"/>
                        <a:t>Neoplasia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Atrophy</a:t>
                      </a:r>
                    </a:p>
                    <a:p>
                      <a:endParaRPr lang="en-US" sz="2400" dirty="0"/>
                    </a:p>
                  </a:txBody>
                  <a:tcPr/>
                </a:tc>
                <a:tc>
                  <a:txBody>
                    <a:bodyPr/>
                    <a:lstStyle/>
                    <a:p>
                      <a:r>
                        <a:rPr lang="en-US" sz="2400" dirty="0" smtClean="0">
                          <a:solidFill>
                            <a:schemeClr val="accent1"/>
                          </a:solidFill>
                        </a:rPr>
                        <a:t>Degeneration</a:t>
                      </a:r>
                      <a:endParaRPr lang="en-US" sz="2400" dirty="0">
                        <a:solidFill>
                          <a:schemeClr val="accent1"/>
                        </a:solidFill>
                      </a:endParaRPr>
                    </a:p>
                  </a:txBody>
                  <a:tcPr/>
                </a:tc>
              </a:tr>
              <a:tr h="370840">
                <a:tc>
                  <a:txBody>
                    <a:bodyPr/>
                    <a:lstStyle/>
                    <a:p>
                      <a:r>
                        <a:rPr lang="en-US" sz="2400" dirty="0" smtClean="0"/>
                        <a:t>Metaplasia</a:t>
                      </a:r>
                      <a:endParaRPr lang="en-US" sz="2400" dirty="0"/>
                    </a:p>
                  </a:txBody>
                  <a:tcPr/>
                </a:tc>
                <a:tc>
                  <a:txBody>
                    <a:bodyPr/>
                    <a:lstStyle/>
                    <a:p>
                      <a:r>
                        <a:rPr lang="en-US" sz="2400" dirty="0" smtClean="0">
                          <a:solidFill>
                            <a:schemeClr val="accent6"/>
                          </a:solidFill>
                        </a:rPr>
                        <a:t>Necrosis, apoptosis</a:t>
                      </a:r>
                      <a:r>
                        <a:rPr lang="en-US" sz="2400" baseline="0" dirty="0" smtClean="0">
                          <a:solidFill>
                            <a:schemeClr val="accent6"/>
                          </a:solidFill>
                        </a:rPr>
                        <a:t> &amp; gangrene</a:t>
                      </a:r>
                      <a:endParaRPr lang="en-US" sz="2400" dirty="0">
                        <a:solidFill>
                          <a:schemeClr val="accent6"/>
                        </a:solidFill>
                      </a:endParaRPr>
                    </a:p>
                  </a:txBody>
                  <a:tcPr/>
                </a:tc>
              </a:tr>
              <a:tr h="370840">
                <a:tc>
                  <a:txBody>
                    <a:bodyPr/>
                    <a:lstStyle/>
                    <a:p>
                      <a:r>
                        <a:rPr lang="en-US" sz="2400" dirty="0" smtClean="0"/>
                        <a:t>Reversible</a:t>
                      </a:r>
                      <a:endParaRPr lang="en-US" sz="2400" dirty="0"/>
                    </a:p>
                  </a:txBody>
                  <a:tcPr/>
                </a:tc>
                <a:tc>
                  <a:txBody>
                    <a:bodyPr/>
                    <a:lstStyle/>
                    <a:p>
                      <a:r>
                        <a:rPr lang="en-US" sz="2400" dirty="0" smtClean="0">
                          <a:solidFill>
                            <a:srgbClr val="4F81BD"/>
                          </a:solidFill>
                        </a:rPr>
                        <a:t>Reversible* </a:t>
                      </a:r>
                      <a:r>
                        <a:rPr lang="en-US" sz="2400" dirty="0" smtClean="0"/>
                        <a:t>/ </a:t>
                      </a:r>
                      <a:r>
                        <a:rPr lang="en-US" sz="2400" dirty="0" smtClean="0">
                          <a:solidFill>
                            <a:srgbClr val="F79646"/>
                          </a:solidFill>
                        </a:rPr>
                        <a:t>Irreversible</a:t>
                      </a:r>
                      <a:endParaRPr lang="en-US" sz="2400" dirty="0">
                        <a:solidFill>
                          <a:srgbClr val="F79646"/>
                        </a:solidFill>
                      </a:endParaRPr>
                    </a:p>
                  </a:txBody>
                  <a:tcPr/>
                </a:tc>
              </a:tr>
            </a:tbl>
          </a:graphicData>
        </a:graphic>
      </p:graphicFrame>
      <p:sp>
        <p:nvSpPr>
          <p:cNvPr id="7" name="TextBox 6"/>
          <p:cNvSpPr txBox="1"/>
          <p:nvPr/>
        </p:nvSpPr>
        <p:spPr>
          <a:xfrm>
            <a:off x="3038351" y="5899666"/>
            <a:ext cx="2067049" cy="369332"/>
          </a:xfrm>
          <a:prstGeom prst="rect">
            <a:avLst/>
          </a:prstGeom>
          <a:noFill/>
        </p:spPr>
        <p:txBody>
          <a:bodyPr wrap="none" rtlCol="0">
            <a:spAutoFit/>
          </a:bodyPr>
          <a:lstStyle/>
          <a:p>
            <a:r>
              <a:rPr lang="en-US" dirty="0" smtClean="0"/>
              <a:t>*to a certain limit</a:t>
            </a:r>
            <a:endParaRPr lang="en-US" dirty="0"/>
          </a:p>
        </p:txBody>
      </p:sp>
      <p:sp>
        <p:nvSpPr>
          <p:cNvPr id="8" name="Rectangle 7"/>
          <p:cNvSpPr/>
          <p:nvPr/>
        </p:nvSpPr>
        <p:spPr>
          <a:xfrm>
            <a:off x="1371600" y="1175879"/>
            <a:ext cx="6781800" cy="1077218"/>
          </a:xfrm>
          <a:prstGeom prst="rect">
            <a:avLst/>
          </a:prstGeom>
        </p:spPr>
        <p:txBody>
          <a:bodyPr wrap="square">
            <a:spAutoFit/>
          </a:bodyPr>
          <a:lstStyle/>
          <a:p>
            <a:pPr algn="ctr">
              <a:buNone/>
            </a:pPr>
            <a:r>
              <a:rPr lang="en-US" sz="3200" b="1" dirty="0" smtClean="0"/>
              <a:t>Cellular response to stress may be </a:t>
            </a:r>
            <a:r>
              <a:rPr lang="en-US" sz="3200" b="1" u="sng" dirty="0" smtClean="0"/>
              <a:t>adaptive</a:t>
            </a:r>
            <a:r>
              <a:rPr lang="en-US" sz="3200" b="1" dirty="0" smtClean="0"/>
              <a:t> or </a:t>
            </a:r>
            <a:r>
              <a:rPr lang="en-US" sz="3200" b="1" u="sng" dirty="0" smtClean="0"/>
              <a:t>non adaptive</a:t>
            </a:r>
            <a:r>
              <a:rPr lang="en-US" sz="3200" b="1" dirty="0" smtClean="0"/>
              <a:t>.</a:t>
            </a:r>
          </a:p>
        </p:txBody>
      </p:sp>
      <p:sp>
        <p:nvSpPr>
          <p:cNvPr id="9" name="Title 1"/>
          <p:cNvSpPr>
            <a:spLocks noGrp="1"/>
          </p:cNvSpPr>
          <p:nvPr>
            <p:ph type="title"/>
          </p:nvPr>
        </p:nvSpPr>
        <p:spPr>
          <a:xfrm>
            <a:off x="457200" y="0"/>
            <a:ext cx="8229600" cy="1143000"/>
          </a:xfrm>
        </p:spPr>
        <p:txBody>
          <a:bodyPr/>
          <a:lstStyle/>
          <a:p>
            <a:r>
              <a:rPr lang="en-US" dirty="0" smtClean="0">
                <a:solidFill>
                  <a:srgbClr val="3366FF"/>
                </a:solidFill>
              </a:rPr>
              <a:t>Cellular response to stress</a:t>
            </a:r>
            <a:endParaRPr lang="en-US" dirty="0">
              <a:solidFill>
                <a:srgbClr val="3366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cell injury and death</a:t>
            </a:r>
            <a:endParaRPr lang="en-US" dirty="0"/>
          </a:p>
        </p:txBody>
      </p:sp>
      <p:sp>
        <p:nvSpPr>
          <p:cNvPr id="3" name="Content Placeholder 2"/>
          <p:cNvSpPr>
            <a:spLocks noGrp="1"/>
          </p:cNvSpPr>
          <p:nvPr>
            <p:ph idx="1"/>
          </p:nvPr>
        </p:nvSpPr>
        <p:spPr>
          <a:xfrm>
            <a:off x="0" y="1417638"/>
            <a:ext cx="9144000" cy="5440362"/>
          </a:xfrm>
        </p:spPr>
        <p:txBody>
          <a:bodyPr>
            <a:normAutofit lnSpcReduction="10000"/>
          </a:bodyPr>
          <a:lstStyle/>
          <a:p>
            <a:r>
              <a:rPr lang="en-US" sz="2400" dirty="0" smtClean="0"/>
              <a:t>Cell injury results when cells are stressed so severely that they are no longer able to adapt. Injury may progress through a</a:t>
            </a:r>
            <a:r>
              <a:rPr lang="en-US" sz="2400" dirty="0" smtClean="0">
                <a:solidFill>
                  <a:srgbClr val="4F81BD"/>
                </a:solidFill>
              </a:rPr>
              <a:t> reversible </a:t>
            </a:r>
            <a:r>
              <a:rPr lang="en-US" sz="2400" dirty="0" smtClean="0"/>
              <a:t>stage and reach </a:t>
            </a:r>
            <a:r>
              <a:rPr lang="en-US" sz="2400" dirty="0" smtClean="0">
                <a:solidFill>
                  <a:schemeClr val="accent6"/>
                </a:solidFill>
              </a:rPr>
              <a:t>cell death (irreversible stage).</a:t>
            </a:r>
          </a:p>
          <a:p>
            <a:pPr>
              <a:buNone/>
            </a:pPr>
            <a:endParaRPr lang="en-US" sz="2400" dirty="0" smtClean="0"/>
          </a:p>
          <a:p>
            <a:r>
              <a:rPr lang="en-US" sz="2400" dirty="0" smtClean="0">
                <a:solidFill>
                  <a:schemeClr val="accent1"/>
                </a:solidFill>
              </a:rPr>
              <a:t>Reversible cell injury: </a:t>
            </a:r>
            <a:r>
              <a:rPr lang="en-US" sz="2400" dirty="0" smtClean="0"/>
              <a:t>in mild injury or injury of short duration the changes the cell go through are reversible if the damaging stimulus is removed. At this stage, the injury has not progressed to severe membrane damage and nuclear dissolution.</a:t>
            </a:r>
          </a:p>
          <a:p>
            <a:pPr>
              <a:buNone/>
            </a:pPr>
            <a:endParaRPr lang="en-US" sz="2400" dirty="0" smtClean="0"/>
          </a:p>
          <a:p>
            <a:r>
              <a:rPr lang="en-US" sz="2400" dirty="0" smtClean="0">
                <a:solidFill>
                  <a:srgbClr val="F79646"/>
                </a:solidFill>
              </a:rPr>
              <a:t>Cell death: </a:t>
            </a:r>
            <a:r>
              <a:rPr lang="en-US" sz="2400" dirty="0" smtClean="0"/>
              <a:t>with severe injury or injury of long duration the changes and damage become irreversible, the cell can’t recover and dies</a:t>
            </a:r>
          </a:p>
          <a:p>
            <a:pPr algn="ctr">
              <a:buNone/>
            </a:pPr>
            <a:r>
              <a:rPr lang="en-US" sz="2400" dirty="0" smtClean="0"/>
              <a:t>(</a:t>
            </a:r>
            <a:r>
              <a:rPr lang="en-US" sz="2400" dirty="0" smtClean="0">
                <a:solidFill>
                  <a:schemeClr val="accent6"/>
                </a:solidFill>
              </a:rPr>
              <a:t>Necrosis, apoptosis</a:t>
            </a:r>
            <a:r>
              <a:rPr lang="en-US" sz="2400" baseline="0" dirty="0" smtClean="0">
                <a:solidFill>
                  <a:schemeClr val="accent6"/>
                </a:solidFill>
              </a:rPr>
              <a:t> &amp; gangrene</a:t>
            </a:r>
            <a:r>
              <a:rPr lang="en-US" sz="2400" baseline="0" dirty="0" smtClean="0"/>
              <a:t>)</a:t>
            </a:r>
            <a:endParaRPr lang="en-US" sz="2400" dirty="0" smtClean="0"/>
          </a:p>
          <a:p>
            <a:pPr>
              <a:buNone/>
            </a:pPr>
            <a:r>
              <a:rPr lang="en-US" sz="2400" dirty="0" smtClean="0"/>
              <a:t> </a:t>
            </a:r>
          </a:p>
          <a:p>
            <a:pPr>
              <a:buNone/>
            </a:pPr>
            <a:r>
              <a:rPr lang="en-US" sz="2400" dirty="0"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4F81BD"/>
                </a:solidFill>
              </a:rPr>
              <a:t>Reversible cell injury</a:t>
            </a:r>
            <a:endParaRPr lang="en-US" dirty="0">
              <a:solidFill>
                <a:srgbClr val="4F81BD"/>
              </a:solidFill>
            </a:endParaRPr>
          </a:p>
        </p:txBody>
      </p:sp>
      <p:sp>
        <p:nvSpPr>
          <p:cNvPr id="4" name="Content Placeholder 3"/>
          <p:cNvSpPr>
            <a:spLocks noGrp="1"/>
          </p:cNvSpPr>
          <p:nvPr>
            <p:ph idx="1"/>
          </p:nvPr>
        </p:nvSpPr>
        <p:spPr>
          <a:xfrm>
            <a:off x="0" y="796339"/>
            <a:ext cx="9144000" cy="5638800"/>
          </a:xfrm>
        </p:spPr>
        <p:txBody>
          <a:bodyPr>
            <a:normAutofit/>
          </a:bodyPr>
          <a:lstStyle/>
          <a:p>
            <a:pPr>
              <a:buNone/>
            </a:pPr>
            <a:r>
              <a:rPr lang="en-US" dirty="0" smtClean="0"/>
              <a:t>E.g.: </a:t>
            </a:r>
            <a:r>
              <a:rPr lang="en-US" dirty="0" smtClean="0">
                <a:solidFill>
                  <a:srgbClr val="4F81BD"/>
                </a:solidFill>
              </a:rPr>
              <a:t>Degeneration</a:t>
            </a:r>
          </a:p>
          <a:p>
            <a:pPr marL="457200" indent="-457200">
              <a:buAutoNum type="alphaUcParenR"/>
            </a:pPr>
            <a:r>
              <a:rPr lang="en-US" sz="2400" u="sng" dirty="0" smtClean="0"/>
              <a:t>Cellular swelling (</a:t>
            </a:r>
            <a:r>
              <a:rPr lang="en-US" sz="2400" u="sng" dirty="0" err="1" smtClean="0"/>
              <a:t>hydropic</a:t>
            </a:r>
            <a:r>
              <a:rPr lang="en-US" sz="2400" u="sng" dirty="0" smtClean="0"/>
              <a:t> changes, vacuolar degeneration):</a:t>
            </a:r>
          </a:p>
          <a:p>
            <a:pPr marL="457200" indent="-457200">
              <a:buNone/>
            </a:pPr>
            <a:r>
              <a:rPr lang="en-US" sz="2400" dirty="0" smtClean="0"/>
              <a:t>The first manifestation of almost all forms of injury to cells.</a:t>
            </a:r>
          </a:p>
          <a:p>
            <a:pPr marL="457200" indent="-457200">
              <a:buNone/>
            </a:pPr>
            <a:r>
              <a:rPr lang="en-US" sz="2400" dirty="0" smtClean="0"/>
              <a:t>It is the result of failure of energy dependent ion pumps in the plasma membrane, leading to an inability to maintain ionic and fluid homeostasis.</a:t>
            </a:r>
          </a:p>
          <a:p>
            <a:pPr marL="457200" indent="-457200">
              <a:buNone/>
            </a:pPr>
            <a:endParaRPr lang="en-US" sz="2400" dirty="0" smtClean="0"/>
          </a:p>
          <a:p>
            <a:pPr marL="457200" indent="-457200">
              <a:buAutoNum type="alphaUcParenR"/>
            </a:pPr>
            <a:endParaRPr lang="en-US" sz="2400" dirty="0" smtClean="0"/>
          </a:p>
        </p:txBody>
      </p:sp>
      <p:pic>
        <p:nvPicPr>
          <p:cNvPr id="5" name="Picture 2"/>
          <p:cNvPicPr>
            <a:picLocks noChangeAspect="1" noChangeArrowheads="1"/>
          </p:cNvPicPr>
          <p:nvPr/>
        </p:nvPicPr>
        <p:blipFill>
          <a:blip r:embed="rId2"/>
          <a:srcRect/>
          <a:stretch>
            <a:fillRect/>
          </a:stretch>
        </p:blipFill>
        <p:spPr bwMode="auto">
          <a:xfrm>
            <a:off x="0" y="3615739"/>
            <a:ext cx="5410200" cy="3851861"/>
          </a:xfrm>
          <a:prstGeom prst="rect">
            <a:avLst/>
          </a:prstGeom>
          <a:noFill/>
          <a:ln w="9525">
            <a:noFill/>
            <a:miter lim="800000"/>
            <a:headEnd/>
            <a:tailEnd/>
          </a:ln>
          <a:effectLst/>
        </p:spPr>
      </p:pic>
      <p:sp>
        <p:nvSpPr>
          <p:cNvPr id="6" name="TextBox 5"/>
          <p:cNvSpPr txBox="1"/>
          <p:nvPr/>
        </p:nvSpPr>
        <p:spPr>
          <a:xfrm>
            <a:off x="5445205" y="5144869"/>
            <a:ext cx="3698795" cy="646331"/>
          </a:xfrm>
          <a:prstGeom prst="rect">
            <a:avLst/>
          </a:prstGeom>
          <a:noFill/>
        </p:spPr>
        <p:txBody>
          <a:bodyPr wrap="square" rtlCol="0">
            <a:spAutoFit/>
          </a:bodyPr>
          <a:lstStyle/>
          <a:p>
            <a:r>
              <a:rPr lang="en-US" dirty="0" smtClean="0"/>
              <a:t>Microscopic examination reveal clear vacuoles within the cytoplasm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0837"/>
            <a:ext cx="9144000" cy="4525963"/>
          </a:xfrm>
        </p:spPr>
        <p:txBody>
          <a:bodyPr>
            <a:normAutofit/>
          </a:bodyPr>
          <a:lstStyle/>
          <a:p>
            <a:pPr>
              <a:buNone/>
            </a:pPr>
            <a:r>
              <a:rPr lang="en-US" sz="2400" u="sng" dirty="0" smtClean="0"/>
              <a:t>B) Fatty changes: </a:t>
            </a:r>
          </a:p>
          <a:p>
            <a:pPr>
              <a:buNone/>
            </a:pPr>
            <a:r>
              <a:rPr lang="en-US" sz="2400" dirty="0" smtClean="0"/>
              <a:t>Occurs in hypoxic injury and is manifested by the appearance of lipid vacuoles in the cytoplasm, it occurs mainly in cells involved in fat metabolism, such as hepatocytes and myocardial cells. </a:t>
            </a:r>
          </a:p>
          <a:p>
            <a:endParaRPr lang="en-US" sz="2400" dirty="0"/>
          </a:p>
        </p:txBody>
      </p:sp>
      <p:pic>
        <p:nvPicPr>
          <p:cNvPr id="25603" name="Picture 3"/>
          <p:cNvPicPr>
            <a:picLocks noChangeAspect="1" noChangeArrowheads="1"/>
          </p:cNvPicPr>
          <p:nvPr/>
        </p:nvPicPr>
        <p:blipFill>
          <a:blip r:embed="rId2"/>
          <a:srcRect/>
          <a:stretch>
            <a:fillRect/>
          </a:stretch>
        </p:blipFill>
        <p:spPr bwMode="auto">
          <a:xfrm>
            <a:off x="0" y="2590800"/>
            <a:ext cx="6494733" cy="4267200"/>
          </a:xfrm>
          <a:prstGeom prst="rect">
            <a:avLst/>
          </a:prstGeom>
          <a:noFill/>
          <a:ln w="9525">
            <a:noFill/>
            <a:miter lim="800000"/>
            <a:headEnd/>
            <a:tailEnd/>
          </a:ln>
          <a:effectLst/>
        </p:spPr>
      </p:pic>
      <p:sp>
        <p:nvSpPr>
          <p:cNvPr id="6" name="TextBox 5"/>
          <p:cNvSpPr txBox="1"/>
          <p:nvPr/>
        </p:nvSpPr>
        <p:spPr>
          <a:xfrm>
            <a:off x="6508081" y="2962870"/>
            <a:ext cx="2635919" cy="923330"/>
          </a:xfrm>
          <a:prstGeom prst="rect">
            <a:avLst/>
          </a:prstGeom>
          <a:noFill/>
        </p:spPr>
        <p:txBody>
          <a:bodyPr wrap="square" rtlCol="0">
            <a:spAutoFit/>
          </a:bodyPr>
          <a:lstStyle/>
          <a:p>
            <a:r>
              <a:rPr lang="en-US" dirty="0" smtClean="0"/>
              <a:t>Microscopic examination reveal lipid vacuoles in the cytoplasm</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accent6"/>
                </a:solidFill>
              </a:rPr>
              <a:t>Irreversible cell injury</a:t>
            </a:r>
            <a:endParaRPr lang="en-US" dirty="0">
              <a:solidFill>
                <a:schemeClr val="accent6"/>
              </a:solidFill>
            </a:endParaRPr>
          </a:p>
        </p:txBody>
      </p:sp>
      <p:sp>
        <p:nvSpPr>
          <p:cNvPr id="3" name="Content Placeholder 2"/>
          <p:cNvSpPr>
            <a:spLocks noGrp="1"/>
          </p:cNvSpPr>
          <p:nvPr>
            <p:ph idx="1"/>
          </p:nvPr>
        </p:nvSpPr>
        <p:spPr>
          <a:xfrm>
            <a:off x="0" y="1066800"/>
            <a:ext cx="9144000" cy="5791200"/>
          </a:xfrm>
        </p:spPr>
        <p:txBody>
          <a:bodyPr/>
          <a:lstStyle/>
          <a:p>
            <a:pPr marL="514350" indent="-514350">
              <a:buAutoNum type="alphaUcParenR"/>
            </a:pPr>
            <a:r>
              <a:rPr lang="en-US" sz="2400" b="1" dirty="0" smtClean="0">
                <a:solidFill>
                  <a:srgbClr val="F79646"/>
                </a:solidFill>
              </a:rPr>
              <a:t>Necrosis: </a:t>
            </a:r>
          </a:p>
          <a:p>
            <a:pPr marL="514350" indent="-514350">
              <a:buNone/>
            </a:pPr>
            <a:endParaRPr lang="en-US" sz="2400" b="1" dirty="0" smtClean="0">
              <a:solidFill>
                <a:srgbClr val="F79646"/>
              </a:solidFill>
            </a:endParaRPr>
          </a:p>
          <a:p>
            <a:pPr marL="514350" indent="-514350">
              <a:buNone/>
            </a:pPr>
            <a:r>
              <a:rPr lang="en-US" sz="2400" dirty="0" smtClean="0"/>
              <a:t>When damage to the membrane is severe, enzymes leak out of </a:t>
            </a:r>
            <a:r>
              <a:rPr lang="en-US" sz="2400" dirty="0" err="1" smtClean="0"/>
              <a:t>lysosomes</a:t>
            </a:r>
            <a:r>
              <a:rPr lang="en-US" sz="2400" dirty="0" smtClean="0"/>
              <a:t>, enter the cytoplasm, and digest the cell, resulting in necrosis.</a:t>
            </a:r>
          </a:p>
          <a:p>
            <a:pPr marL="514350" indent="-514350">
              <a:buNone/>
            </a:pPr>
            <a:endParaRPr lang="en-US" sz="2400" dirty="0" smtClean="0"/>
          </a:p>
          <a:p>
            <a:pPr marL="514350" indent="-514350">
              <a:buNone/>
            </a:pPr>
            <a:r>
              <a:rPr lang="en-US" sz="2400" dirty="0" smtClean="0"/>
              <a:t>Necrosis is the major pathway of cell death in many common injuries such as ischemia, toxins, infections, and trauma.</a:t>
            </a:r>
          </a:p>
          <a:p>
            <a:pPr marL="514350" indent="-514350">
              <a:buNone/>
            </a:pPr>
            <a:endParaRPr lang="en-US" sz="2400" dirty="0" smtClean="0"/>
          </a:p>
          <a:p>
            <a:pPr marL="514350" indent="-514350">
              <a:buNone/>
            </a:pPr>
            <a:r>
              <a:rPr lang="en-US" sz="2400" dirty="0" smtClean="0"/>
              <a:t>Necrosis is always a pathological process. </a:t>
            </a:r>
          </a:p>
          <a:p>
            <a:pPr>
              <a:buNone/>
            </a:pP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2400" b="1" dirty="0" smtClean="0">
                <a:solidFill>
                  <a:srgbClr val="F79646"/>
                </a:solidFill>
              </a:rPr>
              <a:t>B) Apoptosis:</a:t>
            </a:r>
            <a:r>
              <a:rPr lang="en-US" sz="2400" dirty="0" smtClean="0">
                <a:solidFill>
                  <a:srgbClr val="F79646"/>
                </a:solidFill>
              </a:rPr>
              <a:t> </a:t>
            </a:r>
          </a:p>
          <a:p>
            <a:pPr>
              <a:buNone/>
            </a:pPr>
            <a:endParaRPr lang="en-US" sz="2400" dirty="0" smtClean="0">
              <a:solidFill>
                <a:srgbClr val="F79646"/>
              </a:solidFill>
            </a:endParaRPr>
          </a:p>
          <a:p>
            <a:pPr>
              <a:buNone/>
            </a:pPr>
            <a:r>
              <a:rPr lang="en-US" sz="2400" dirty="0" smtClean="0"/>
              <a:t>When the cell is deprived of growth factors or the cell’s DNA or proteins are damaged beyond repair, the cell kills itself by apoptosis (programmed cell death) which is characterized by nuclear dissolution without complete loss of membrane integrity.</a:t>
            </a:r>
          </a:p>
          <a:p>
            <a:pPr>
              <a:buNone/>
            </a:pPr>
            <a:r>
              <a:rPr lang="en-US" sz="2400" dirty="0" smtClean="0"/>
              <a:t> </a:t>
            </a:r>
          </a:p>
          <a:p>
            <a:pPr>
              <a:buNone/>
            </a:pPr>
            <a:r>
              <a:rPr lang="en-US" sz="2400" dirty="0" smtClean="0"/>
              <a:t>It is an active, energy dependent, tightly regulated type of cell death.</a:t>
            </a:r>
          </a:p>
          <a:p>
            <a:pPr>
              <a:buNone/>
            </a:pPr>
            <a:endParaRPr lang="en-US" sz="2400" dirty="0" smtClean="0"/>
          </a:p>
          <a:p>
            <a:pPr>
              <a:buNone/>
            </a:pPr>
            <a:r>
              <a:rPr lang="en-US" sz="2400" dirty="0" smtClean="0"/>
              <a:t>Apoptosis serve many normal functions and is not necessarily associated with pathologic cell injury. E.g.: ?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t"/>
            <a:r>
              <a:rPr lang="en-US" b="1" dirty="0" smtClean="0"/>
              <a:t>necrosis</a:t>
            </a:r>
            <a:br>
              <a:rPr lang="en-US" b="1" dirty="0" smtClean="0"/>
            </a:br>
            <a:r>
              <a:rPr lang="en-US" b="1" dirty="0" smtClean="0"/>
              <a:t>apoptosis</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necrosis</a:t>
            </a:r>
            <a:br>
              <a:rPr lang="en-US" b="1" dirty="0" smtClean="0"/>
            </a:br>
            <a:r>
              <a:rPr lang="en-US" b="1" dirty="0" smtClean="0"/>
              <a:t>apoptosis</a:t>
            </a:r>
            <a:br>
              <a:rPr lang="en-US" b="1"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graphicFrame>
        <p:nvGraphicFramePr>
          <p:cNvPr id="4" name="Table 3"/>
          <p:cNvGraphicFramePr>
            <a:graphicFrameLocks noGrp="1"/>
          </p:cNvGraphicFramePr>
          <p:nvPr/>
        </p:nvGraphicFramePr>
        <p:xfrm>
          <a:off x="838200" y="4467860"/>
          <a:ext cx="7848600" cy="2225040"/>
        </p:xfrm>
        <a:graphic>
          <a:graphicData uri="http://schemas.openxmlformats.org/drawingml/2006/table">
            <a:tbl>
              <a:tblPr firstRow="1" bandRow="1">
                <a:tableStyleId>{69CF1AB2-1976-4502-BF36-3FF5EA218861}</a:tableStyleId>
              </a:tblPr>
              <a:tblGrid>
                <a:gridCol w="3924300"/>
                <a:gridCol w="3924300"/>
              </a:tblGrid>
              <a:tr h="370840">
                <a:tc>
                  <a:txBody>
                    <a:bodyPr/>
                    <a:lstStyle/>
                    <a:p>
                      <a:r>
                        <a:rPr lang="en-US" dirty="0" smtClean="0"/>
                        <a:t>Necrosis</a:t>
                      </a:r>
                    </a:p>
                  </a:txBody>
                  <a:tcPr/>
                </a:tc>
                <a:tc>
                  <a:txBody>
                    <a:bodyPr/>
                    <a:lstStyle/>
                    <a:p>
                      <a:r>
                        <a:rPr lang="en-US" dirty="0" smtClean="0"/>
                        <a:t>Apoptosis</a:t>
                      </a:r>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bl>
          </a:graphicData>
        </a:graphic>
      </p:graphicFrame>
      <p:pic>
        <p:nvPicPr>
          <p:cNvPr id="6" name="Picture 4"/>
          <p:cNvPicPr>
            <a:picLocks noChangeAspect="1" noChangeArrowheads="1"/>
          </p:cNvPicPr>
          <p:nvPr/>
        </p:nvPicPr>
        <p:blipFill>
          <a:blip r:embed="rId2"/>
          <a:srcRect/>
          <a:stretch>
            <a:fillRect/>
          </a:stretch>
        </p:blipFill>
        <p:spPr bwMode="auto">
          <a:xfrm>
            <a:off x="2819400" y="0"/>
            <a:ext cx="3114592" cy="4324082"/>
          </a:xfrm>
          <a:prstGeom prst="rect">
            <a:avLst/>
          </a:prstGeom>
          <a:noFill/>
          <a:ln w="9525">
            <a:noFill/>
            <a:miter lim="800000"/>
            <a:headEnd/>
            <a:tailEnd/>
          </a:ln>
          <a:effectLst/>
        </p:spPr>
      </p:pic>
      <p:sp>
        <p:nvSpPr>
          <p:cNvPr id="7" name="Rectangle 6"/>
          <p:cNvSpPr/>
          <p:nvPr/>
        </p:nvSpPr>
        <p:spPr>
          <a:xfrm>
            <a:off x="0" y="1676400"/>
            <a:ext cx="2514600" cy="923330"/>
          </a:xfrm>
          <a:prstGeom prst="rect">
            <a:avLst/>
          </a:prstGeom>
        </p:spPr>
        <p:txBody>
          <a:bodyPr wrap="square">
            <a:spAutoFit/>
          </a:bodyPr>
          <a:lstStyle/>
          <a:p>
            <a:r>
              <a:rPr lang="en-US" dirty="0" smtClean="0"/>
              <a:t>http://</a:t>
            </a:r>
            <a:r>
              <a:rPr lang="en-US" dirty="0" err="1" smtClean="0"/>
              <a:t>www.youtube.com/watch?v</a:t>
            </a:r>
            <a:r>
              <a:rPr lang="en-US" dirty="0" smtClean="0"/>
              <a:t>=4wPlw_Bdz7Q</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TotalTime>
  <Words>703</Words>
  <Application>Microsoft Office PowerPoint</Application>
  <PresentationFormat>On-screen Show (4:3)</PresentationFormat>
  <Paragraphs>91</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CLS 223</vt:lpstr>
      <vt:lpstr>Lecture #2</vt:lpstr>
      <vt:lpstr>Cellular response to stress</vt:lpstr>
      <vt:lpstr>Overview of cell injury and death</vt:lpstr>
      <vt:lpstr>Reversible cell injury</vt:lpstr>
      <vt:lpstr>PowerPoint Presentation</vt:lpstr>
      <vt:lpstr>Irreversible cell injury</vt:lpstr>
      <vt:lpstr>PowerPoint Presentation</vt:lpstr>
      <vt:lpstr>necrosis apoptosis     necrosis apoptosis                 </vt:lpstr>
      <vt:lpstr>Types of necrosis</vt:lpstr>
      <vt:lpstr>PowerPoint Presentation</vt:lpstr>
      <vt:lpstr>PowerPoint Presentation</vt:lpstr>
      <vt:lpstr>PowerPoint Presentation</vt:lpstr>
      <vt:lpstr>PowerPoint Presentation</vt:lpstr>
    </vt:vector>
  </TitlesOfParts>
  <Company>mac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223</dc:title>
  <dc:creator>mac pro</dc:creator>
  <cp:lastModifiedBy>CAMS110121G-02</cp:lastModifiedBy>
  <cp:revision>37</cp:revision>
  <dcterms:created xsi:type="dcterms:W3CDTF">2014-09-16T06:58:49Z</dcterms:created>
  <dcterms:modified xsi:type="dcterms:W3CDTF">2017-10-08T09:14:58Z</dcterms:modified>
</cp:coreProperties>
</file>