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removePersonalInfoOnSave="1" saveSubsetFonts="1">
  <p:sldMasterIdLst>
    <p:sldMasterId id="2147483648" r:id="rId1"/>
  </p:sldMasterIdLst>
  <p:notesMasterIdLst>
    <p:notesMasterId r:id="rId185"/>
  </p:notesMasterIdLst>
  <p:handoutMasterIdLst>
    <p:handoutMasterId r:id="rId186"/>
  </p:handoutMasterIdLst>
  <p:sldIdLst>
    <p:sldId id="388" r:id="rId2"/>
    <p:sldId id="258" r:id="rId3"/>
    <p:sldId id="274" r:id="rId4"/>
    <p:sldId id="475" r:id="rId5"/>
    <p:sldId id="259" r:id="rId6"/>
    <p:sldId id="474" r:id="rId7"/>
    <p:sldId id="308" r:id="rId8"/>
    <p:sldId id="310" r:id="rId9"/>
    <p:sldId id="476" r:id="rId10"/>
    <p:sldId id="477" r:id="rId11"/>
    <p:sldId id="478" r:id="rId12"/>
    <p:sldId id="480" r:id="rId13"/>
    <p:sldId id="479" r:id="rId14"/>
    <p:sldId id="447" r:id="rId15"/>
    <p:sldId id="454" r:id="rId16"/>
    <p:sldId id="455" r:id="rId17"/>
    <p:sldId id="456" r:id="rId18"/>
    <p:sldId id="457" r:id="rId19"/>
    <p:sldId id="458" r:id="rId20"/>
    <p:sldId id="448" r:id="rId21"/>
    <p:sldId id="459" r:id="rId22"/>
    <p:sldId id="508" r:id="rId23"/>
    <p:sldId id="466" r:id="rId24"/>
    <p:sldId id="460" r:id="rId25"/>
    <p:sldId id="461" r:id="rId26"/>
    <p:sldId id="462" r:id="rId27"/>
    <p:sldId id="463" r:id="rId28"/>
    <p:sldId id="464" r:id="rId29"/>
    <p:sldId id="490" r:id="rId30"/>
    <p:sldId id="491" r:id="rId31"/>
    <p:sldId id="465" r:id="rId32"/>
    <p:sldId id="492" r:id="rId33"/>
    <p:sldId id="493" r:id="rId34"/>
    <p:sldId id="467" r:id="rId35"/>
    <p:sldId id="468" r:id="rId36"/>
    <p:sldId id="469" r:id="rId37"/>
    <p:sldId id="470" r:id="rId38"/>
    <p:sldId id="509" r:id="rId39"/>
    <p:sldId id="471" r:id="rId40"/>
    <p:sldId id="472" r:id="rId41"/>
    <p:sldId id="500" r:id="rId42"/>
    <p:sldId id="511" r:id="rId43"/>
    <p:sldId id="512" r:id="rId44"/>
    <p:sldId id="513" r:id="rId45"/>
    <p:sldId id="514" r:id="rId46"/>
    <p:sldId id="515" r:id="rId47"/>
    <p:sldId id="516" r:id="rId48"/>
    <p:sldId id="473" r:id="rId49"/>
    <p:sldId id="517" r:id="rId50"/>
    <p:sldId id="495" r:id="rId51"/>
    <p:sldId id="496" r:id="rId52"/>
    <p:sldId id="497" r:id="rId53"/>
    <p:sldId id="506" r:id="rId54"/>
    <p:sldId id="494" r:id="rId55"/>
    <p:sldId id="510" r:id="rId56"/>
    <p:sldId id="498" r:id="rId57"/>
    <p:sldId id="499" r:id="rId58"/>
    <p:sldId id="501" r:id="rId59"/>
    <p:sldId id="502" r:id="rId60"/>
    <p:sldId id="503" r:id="rId61"/>
    <p:sldId id="504" r:id="rId62"/>
    <p:sldId id="505" r:id="rId63"/>
    <p:sldId id="317" r:id="rId64"/>
    <p:sldId id="316" r:id="rId65"/>
    <p:sldId id="392" r:id="rId66"/>
    <p:sldId id="318" r:id="rId67"/>
    <p:sldId id="449" r:id="rId68"/>
    <p:sldId id="450" r:id="rId69"/>
    <p:sldId id="451" r:id="rId70"/>
    <p:sldId id="452" r:id="rId71"/>
    <p:sldId id="453" r:id="rId72"/>
    <p:sldId id="319" r:id="rId73"/>
    <p:sldId id="320" r:id="rId74"/>
    <p:sldId id="321" r:id="rId75"/>
    <p:sldId id="322" r:id="rId76"/>
    <p:sldId id="323" r:id="rId77"/>
    <p:sldId id="354" r:id="rId78"/>
    <p:sldId id="389" r:id="rId79"/>
    <p:sldId id="391" r:id="rId80"/>
    <p:sldId id="394" r:id="rId81"/>
    <p:sldId id="399" r:id="rId82"/>
    <p:sldId id="400" r:id="rId83"/>
    <p:sldId id="395" r:id="rId84"/>
    <p:sldId id="396" r:id="rId85"/>
    <p:sldId id="397" r:id="rId86"/>
    <p:sldId id="398" r:id="rId87"/>
    <p:sldId id="401" r:id="rId88"/>
    <p:sldId id="402" r:id="rId89"/>
    <p:sldId id="403" r:id="rId90"/>
    <p:sldId id="405" r:id="rId91"/>
    <p:sldId id="443" r:id="rId92"/>
    <p:sldId id="444" r:id="rId93"/>
    <p:sldId id="406" r:id="rId94"/>
    <p:sldId id="407" r:id="rId95"/>
    <p:sldId id="408" r:id="rId96"/>
    <p:sldId id="409" r:id="rId97"/>
    <p:sldId id="410" r:id="rId98"/>
    <p:sldId id="411" r:id="rId99"/>
    <p:sldId id="412" r:id="rId100"/>
    <p:sldId id="357" r:id="rId101"/>
    <p:sldId id="413" r:id="rId102"/>
    <p:sldId id="414" r:id="rId103"/>
    <p:sldId id="415" r:id="rId104"/>
    <p:sldId id="416" r:id="rId105"/>
    <p:sldId id="442" r:id="rId106"/>
    <p:sldId id="417" r:id="rId107"/>
    <p:sldId id="418" r:id="rId108"/>
    <p:sldId id="419" r:id="rId109"/>
    <p:sldId id="420" r:id="rId110"/>
    <p:sldId id="421" r:id="rId111"/>
    <p:sldId id="422" r:id="rId112"/>
    <p:sldId id="423" r:id="rId113"/>
    <p:sldId id="424" r:id="rId114"/>
    <p:sldId id="425" r:id="rId115"/>
    <p:sldId id="426" r:id="rId116"/>
    <p:sldId id="427" r:id="rId117"/>
    <p:sldId id="428" r:id="rId118"/>
    <p:sldId id="429" r:id="rId119"/>
    <p:sldId id="430" r:id="rId120"/>
    <p:sldId id="431" r:id="rId121"/>
    <p:sldId id="432" r:id="rId122"/>
    <p:sldId id="433" r:id="rId123"/>
    <p:sldId id="434" r:id="rId124"/>
    <p:sldId id="435" r:id="rId125"/>
    <p:sldId id="436" r:id="rId126"/>
    <p:sldId id="437" r:id="rId127"/>
    <p:sldId id="438" r:id="rId128"/>
    <p:sldId id="439" r:id="rId129"/>
    <p:sldId id="440" r:id="rId130"/>
    <p:sldId id="441" r:id="rId131"/>
    <p:sldId id="326" r:id="rId132"/>
    <p:sldId id="445" r:id="rId133"/>
    <p:sldId id="328" r:id="rId134"/>
    <p:sldId id="329" r:id="rId135"/>
    <p:sldId id="330" r:id="rId136"/>
    <p:sldId id="331" r:id="rId137"/>
    <p:sldId id="332" r:id="rId138"/>
    <p:sldId id="333" r:id="rId139"/>
    <p:sldId id="482" r:id="rId140"/>
    <p:sldId id="483" r:id="rId141"/>
    <p:sldId id="484" r:id="rId142"/>
    <p:sldId id="485" r:id="rId143"/>
    <p:sldId id="340" r:id="rId144"/>
    <p:sldId id="334" r:id="rId145"/>
    <p:sldId id="335" r:id="rId146"/>
    <p:sldId id="336" r:id="rId147"/>
    <p:sldId id="337" r:id="rId148"/>
    <p:sldId id="338" r:id="rId149"/>
    <p:sldId id="358" r:id="rId150"/>
    <p:sldId id="339" r:id="rId151"/>
    <p:sldId id="481" r:id="rId152"/>
    <p:sldId id="507" r:id="rId153"/>
    <p:sldId id="486" r:id="rId154"/>
    <p:sldId id="487" r:id="rId155"/>
    <p:sldId id="488" r:id="rId156"/>
    <p:sldId id="489" r:id="rId157"/>
    <p:sldId id="362" r:id="rId158"/>
    <p:sldId id="363" r:id="rId159"/>
    <p:sldId id="345" r:id="rId160"/>
    <p:sldId id="346" r:id="rId161"/>
    <p:sldId id="347" r:id="rId162"/>
    <p:sldId id="364" r:id="rId163"/>
    <p:sldId id="365" r:id="rId164"/>
    <p:sldId id="366" r:id="rId165"/>
    <p:sldId id="367" r:id="rId166"/>
    <p:sldId id="368" r:id="rId167"/>
    <p:sldId id="393" r:id="rId168"/>
    <p:sldId id="348" r:id="rId169"/>
    <p:sldId id="359" r:id="rId170"/>
    <p:sldId id="372" r:id="rId171"/>
    <p:sldId id="373" r:id="rId172"/>
    <p:sldId id="374" r:id="rId173"/>
    <p:sldId id="375" r:id="rId174"/>
    <p:sldId id="376" r:id="rId175"/>
    <p:sldId id="377" r:id="rId176"/>
    <p:sldId id="378" r:id="rId177"/>
    <p:sldId id="379" r:id="rId178"/>
    <p:sldId id="380" r:id="rId179"/>
    <p:sldId id="381" r:id="rId180"/>
    <p:sldId id="382" r:id="rId181"/>
    <p:sldId id="383" r:id="rId182"/>
    <p:sldId id="384" r:id="rId183"/>
    <p:sldId id="361" r:id="rId184"/>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Times New Roman" pitchFamily="18" charset="0"/>
        <a:ea typeface="+mn-ea"/>
        <a:cs typeface="Arial" charset="0"/>
      </a:defRPr>
    </a:lvl1pPr>
    <a:lvl2pPr marL="457200" algn="r" rtl="1" fontAlgn="base">
      <a:spcBef>
        <a:spcPct val="0"/>
      </a:spcBef>
      <a:spcAft>
        <a:spcPct val="0"/>
      </a:spcAft>
      <a:defRPr kern="1200">
        <a:solidFill>
          <a:schemeClr val="tx1"/>
        </a:solidFill>
        <a:latin typeface="Times New Roman" pitchFamily="18" charset="0"/>
        <a:ea typeface="+mn-ea"/>
        <a:cs typeface="Arial" charset="0"/>
      </a:defRPr>
    </a:lvl2pPr>
    <a:lvl3pPr marL="914400" algn="r" rtl="1" fontAlgn="base">
      <a:spcBef>
        <a:spcPct val="0"/>
      </a:spcBef>
      <a:spcAft>
        <a:spcPct val="0"/>
      </a:spcAft>
      <a:defRPr kern="1200">
        <a:solidFill>
          <a:schemeClr val="tx1"/>
        </a:solidFill>
        <a:latin typeface="Times New Roman" pitchFamily="18" charset="0"/>
        <a:ea typeface="+mn-ea"/>
        <a:cs typeface="Arial" charset="0"/>
      </a:defRPr>
    </a:lvl3pPr>
    <a:lvl4pPr marL="1371600" algn="r" rtl="1" fontAlgn="base">
      <a:spcBef>
        <a:spcPct val="0"/>
      </a:spcBef>
      <a:spcAft>
        <a:spcPct val="0"/>
      </a:spcAft>
      <a:defRPr kern="1200">
        <a:solidFill>
          <a:schemeClr val="tx1"/>
        </a:solidFill>
        <a:latin typeface="Times New Roman" pitchFamily="18" charset="0"/>
        <a:ea typeface="+mn-ea"/>
        <a:cs typeface="Arial" charset="0"/>
      </a:defRPr>
    </a:lvl4pPr>
    <a:lvl5pPr marL="1828800" algn="r" rtl="1" fontAlgn="base">
      <a:spcBef>
        <a:spcPct val="0"/>
      </a:spcBef>
      <a:spcAft>
        <a:spcPct val="0"/>
      </a:spcAft>
      <a:defRPr kern="1200">
        <a:solidFill>
          <a:schemeClr val="tx1"/>
        </a:solidFill>
        <a:latin typeface="Times New Roman" pitchFamily="18" charset="0"/>
        <a:ea typeface="+mn-ea"/>
        <a:cs typeface="Arial" charset="0"/>
      </a:defRPr>
    </a:lvl5pPr>
    <a:lvl6pPr marL="2286000" algn="l" defTabSz="914400" rtl="0" eaLnBrk="1" latinLnBrk="0" hangingPunct="1">
      <a:defRPr kern="1200">
        <a:solidFill>
          <a:schemeClr val="tx1"/>
        </a:solidFill>
        <a:latin typeface="Times New Roman" pitchFamily="18" charset="0"/>
        <a:ea typeface="+mn-ea"/>
        <a:cs typeface="Arial" charset="0"/>
      </a:defRPr>
    </a:lvl6pPr>
    <a:lvl7pPr marL="2743200" algn="l" defTabSz="914400" rtl="0" eaLnBrk="1" latinLnBrk="0" hangingPunct="1">
      <a:defRPr kern="1200">
        <a:solidFill>
          <a:schemeClr val="tx1"/>
        </a:solidFill>
        <a:latin typeface="Times New Roman" pitchFamily="18" charset="0"/>
        <a:ea typeface="+mn-ea"/>
        <a:cs typeface="Arial" charset="0"/>
      </a:defRPr>
    </a:lvl7pPr>
    <a:lvl8pPr marL="3200400" algn="l" defTabSz="914400" rtl="0" eaLnBrk="1" latinLnBrk="0" hangingPunct="1">
      <a:defRPr kern="1200">
        <a:solidFill>
          <a:schemeClr val="tx1"/>
        </a:solidFill>
        <a:latin typeface="Times New Roman" pitchFamily="18" charset="0"/>
        <a:ea typeface="+mn-ea"/>
        <a:cs typeface="Arial" charset="0"/>
      </a:defRPr>
    </a:lvl8pPr>
    <a:lvl9pPr marL="3657600" algn="l" defTabSz="914400" rtl="0" eaLnBrk="1" latinLnBrk="0" hangingPunct="1">
      <a:defRPr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0000FF"/>
    <a:srgbClr val="000099"/>
    <a:srgbClr val="FFFF00"/>
    <a:srgbClr val="FF0000"/>
    <a:srgbClr val="00FF99"/>
    <a:srgbClr val="CD14EC"/>
    <a:srgbClr val="33CC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66" d="100"/>
          <a:sy n="66" d="100"/>
        </p:scale>
        <p:origin x="-1506"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70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handoutMaster" Target="handoutMasters/handout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B6CB89-BB86-4459-B8CC-1DF370F06F4B}" type="doc">
      <dgm:prSet loTypeId="urn:microsoft.com/office/officeart/2005/8/layout/orgChart1" loCatId="hierarchy" qsTypeId="urn:microsoft.com/office/officeart/2005/8/quickstyle/simple1" qsCatId="simple" csTypeId="urn:microsoft.com/office/officeart/2005/8/colors/accent1_2" csCatId="accent1" phldr="1"/>
      <dgm:spPr/>
    </dgm:pt>
    <dgm:pt modelId="{1AA1F26D-B2E5-4873-A0E7-BA64E0B55FC2}">
      <dgm:prSet custT="1"/>
      <dgm:spPr/>
      <dgm:t>
        <a:bodyPr/>
        <a:lstStyle/>
        <a:p>
          <a:pPr marR="0" algn="ctr" rtl="0"/>
          <a:r>
            <a:rPr lang="ar-SA" sz="1400" b="1" baseline="0" dirty="0" smtClean="0">
              <a:latin typeface="Simplified Arabic"/>
              <a:cs typeface="Simplified Arabic"/>
            </a:rPr>
            <a:t>الأساليب والأدوات المستخدمة في التقويم البديل </a:t>
          </a:r>
        </a:p>
      </dgm:t>
    </dgm:pt>
    <dgm:pt modelId="{9A70CF40-3735-49BA-8F0B-E387D97FB719}" type="parTrans" cxnId="{72B7FCE0-805B-4781-BAE9-FBFEF8BB60D9}">
      <dgm:prSet/>
      <dgm:spPr/>
      <dgm:t>
        <a:bodyPr/>
        <a:lstStyle/>
        <a:p>
          <a:endParaRPr lang="en-US"/>
        </a:p>
      </dgm:t>
    </dgm:pt>
    <dgm:pt modelId="{718E98CE-2EE0-40B9-B4D2-00D760939962}" type="sibTrans" cxnId="{72B7FCE0-805B-4781-BAE9-FBFEF8BB60D9}">
      <dgm:prSet/>
      <dgm:spPr/>
      <dgm:t>
        <a:bodyPr/>
        <a:lstStyle/>
        <a:p>
          <a:endParaRPr lang="en-US"/>
        </a:p>
      </dgm:t>
    </dgm:pt>
    <dgm:pt modelId="{F5E68A37-C002-44CD-9C2F-F6D81442648E}">
      <dgm:prSet custT="1"/>
      <dgm:spPr/>
      <dgm:t>
        <a:bodyPr/>
        <a:lstStyle/>
        <a:p>
          <a:pPr marR="0" algn="ctr" rtl="0"/>
          <a:r>
            <a:rPr lang="ar-SA" sz="1600" b="1" baseline="0" dirty="0" smtClean="0">
              <a:latin typeface="Arial"/>
              <a:cs typeface="Arial"/>
            </a:rPr>
            <a:t>الامتحانات</a:t>
          </a:r>
          <a:endParaRPr lang="en-US" sz="1600" b="1" dirty="0" smtClean="0"/>
        </a:p>
      </dgm:t>
    </dgm:pt>
    <dgm:pt modelId="{3CC0DE83-3B78-49C9-B99F-4C7984506832}" type="parTrans" cxnId="{5F80B5B4-4618-40A5-BDB6-C63969BE0FAE}">
      <dgm:prSet/>
      <dgm:spPr/>
      <dgm:t>
        <a:bodyPr/>
        <a:lstStyle/>
        <a:p>
          <a:endParaRPr lang="en-US"/>
        </a:p>
      </dgm:t>
    </dgm:pt>
    <dgm:pt modelId="{6FB19A7B-4234-4BF1-B0B0-D20D640CB721}" type="sibTrans" cxnId="{5F80B5B4-4618-40A5-BDB6-C63969BE0FAE}">
      <dgm:prSet/>
      <dgm:spPr/>
      <dgm:t>
        <a:bodyPr/>
        <a:lstStyle/>
        <a:p>
          <a:endParaRPr lang="en-US"/>
        </a:p>
      </dgm:t>
    </dgm:pt>
    <dgm:pt modelId="{9A45BD29-F945-4D45-AE16-667C9FB8CE61}">
      <dgm:prSet custT="1"/>
      <dgm:spPr/>
      <dgm:t>
        <a:bodyPr/>
        <a:lstStyle/>
        <a:p>
          <a:pPr marR="0" algn="ctr" rtl="0"/>
          <a:r>
            <a:rPr lang="ar-SA" sz="1600" b="1" baseline="0" dirty="0" smtClean="0">
              <a:latin typeface="Arial"/>
              <a:cs typeface="Arial"/>
            </a:rPr>
            <a:t>صحائف الطلاب</a:t>
          </a:r>
          <a:endParaRPr lang="en-US" sz="1600" b="1" dirty="0" smtClean="0"/>
        </a:p>
      </dgm:t>
    </dgm:pt>
    <dgm:pt modelId="{C7CC7FB1-2D3A-4C4B-B5F2-91EBB961E863}" type="parTrans" cxnId="{A0660ACA-AA5A-420B-904B-31B46535371D}">
      <dgm:prSet/>
      <dgm:spPr/>
      <dgm:t>
        <a:bodyPr/>
        <a:lstStyle/>
        <a:p>
          <a:endParaRPr lang="en-US"/>
        </a:p>
      </dgm:t>
    </dgm:pt>
    <dgm:pt modelId="{1554721A-3C30-43E6-B200-F3B0095FB010}" type="sibTrans" cxnId="{A0660ACA-AA5A-420B-904B-31B46535371D}">
      <dgm:prSet/>
      <dgm:spPr/>
      <dgm:t>
        <a:bodyPr/>
        <a:lstStyle/>
        <a:p>
          <a:endParaRPr lang="en-US"/>
        </a:p>
      </dgm:t>
    </dgm:pt>
    <dgm:pt modelId="{F628B940-8737-466A-B566-8263D7FF8A4F}">
      <dgm:prSet custT="1"/>
      <dgm:spPr/>
      <dgm:t>
        <a:bodyPr/>
        <a:lstStyle/>
        <a:p>
          <a:pPr marR="0" algn="ctr" rtl="0"/>
          <a:r>
            <a:rPr lang="ar-SA" sz="1800" b="1" baseline="0" dirty="0" smtClean="0">
              <a:latin typeface="Arial"/>
              <a:cs typeface="Arial"/>
            </a:rPr>
            <a:t>العروض</a:t>
          </a:r>
          <a:endParaRPr lang="en-US" sz="1800" b="1" dirty="0" smtClean="0"/>
        </a:p>
      </dgm:t>
    </dgm:pt>
    <dgm:pt modelId="{BE39EBC4-5D20-40D1-BBAC-6F263760E4E5}" type="parTrans" cxnId="{14E3DA4B-3EC6-4158-BD51-E50B8236BB1F}">
      <dgm:prSet/>
      <dgm:spPr/>
      <dgm:t>
        <a:bodyPr/>
        <a:lstStyle/>
        <a:p>
          <a:endParaRPr lang="en-US"/>
        </a:p>
      </dgm:t>
    </dgm:pt>
    <dgm:pt modelId="{7D37483A-DC3D-4FD0-AEE2-6D2E39754DB3}" type="sibTrans" cxnId="{14E3DA4B-3EC6-4158-BD51-E50B8236BB1F}">
      <dgm:prSet/>
      <dgm:spPr/>
      <dgm:t>
        <a:bodyPr/>
        <a:lstStyle/>
        <a:p>
          <a:endParaRPr lang="en-US"/>
        </a:p>
      </dgm:t>
    </dgm:pt>
    <dgm:pt modelId="{4B40688F-3996-45C6-A4AB-344104859CD8}">
      <dgm:prSet custT="1"/>
      <dgm:spPr/>
      <dgm:t>
        <a:bodyPr/>
        <a:lstStyle/>
        <a:p>
          <a:pPr marR="0" algn="ctr" rtl="0"/>
          <a:r>
            <a:rPr lang="ar-SA" sz="1200" b="1" baseline="0" dirty="0" smtClean="0">
              <a:latin typeface="Arial"/>
              <a:cs typeface="Arial"/>
            </a:rPr>
            <a:t>مشروعات الطلاب</a:t>
          </a:r>
          <a:endParaRPr lang="en-US" sz="1200" b="1" dirty="0" smtClean="0"/>
        </a:p>
      </dgm:t>
    </dgm:pt>
    <dgm:pt modelId="{4A7EF3A8-39A2-4C60-B196-A93E0ED7E1C7}" type="parTrans" cxnId="{5FF2C6DC-1FE9-46E1-B680-65E4D799F323}">
      <dgm:prSet/>
      <dgm:spPr/>
      <dgm:t>
        <a:bodyPr/>
        <a:lstStyle/>
        <a:p>
          <a:endParaRPr lang="en-US"/>
        </a:p>
      </dgm:t>
    </dgm:pt>
    <dgm:pt modelId="{07C82131-CFB8-4CD6-8FBE-A1A4609185F5}" type="sibTrans" cxnId="{5FF2C6DC-1FE9-46E1-B680-65E4D799F323}">
      <dgm:prSet/>
      <dgm:spPr/>
      <dgm:t>
        <a:bodyPr/>
        <a:lstStyle/>
        <a:p>
          <a:endParaRPr lang="en-US"/>
        </a:p>
      </dgm:t>
    </dgm:pt>
    <dgm:pt modelId="{0B1C636E-2FEB-4655-8457-0B94431D0E21}">
      <dgm:prSet custT="1"/>
      <dgm:spPr/>
      <dgm:t>
        <a:bodyPr/>
        <a:lstStyle/>
        <a:p>
          <a:pPr marR="0" algn="ctr" rtl="0"/>
          <a:r>
            <a:rPr lang="ar-SA" sz="1200" b="1" baseline="0" dirty="0" smtClean="0">
              <a:latin typeface="Arial"/>
              <a:cs typeface="Arial"/>
            </a:rPr>
            <a:t>حقائب إنجاز الطلاب</a:t>
          </a:r>
        </a:p>
        <a:p>
          <a:pPr marR="0" algn="ctr" rtl="0"/>
          <a:r>
            <a:rPr lang="ar-SA" sz="1000" b="1" baseline="0" dirty="0" smtClean="0">
              <a:latin typeface="Arial"/>
              <a:cs typeface="Arial"/>
            </a:rPr>
            <a:t>(البورت فوليو)</a:t>
          </a:r>
          <a:endParaRPr lang="en-US" sz="1000" b="1" dirty="0" smtClean="0"/>
        </a:p>
      </dgm:t>
    </dgm:pt>
    <dgm:pt modelId="{814E1FE2-B428-4C69-ABF5-D8C64C126FF9}" type="parTrans" cxnId="{C851D3A4-8204-4645-895D-1B285BA19155}">
      <dgm:prSet/>
      <dgm:spPr/>
      <dgm:t>
        <a:bodyPr/>
        <a:lstStyle/>
        <a:p>
          <a:endParaRPr lang="en-US"/>
        </a:p>
      </dgm:t>
    </dgm:pt>
    <dgm:pt modelId="{55E68F87-AD34-40BB-9729-9FB831DFFBE6}" type="sibTrans" cxnId="{C851D3A4-8204-4645-895D-1B285BA19155}">
      <dgm:prSet/>
      <dgm:spPr/>
      <dgm:t>
        <a:bodyPr/>
        <a:lstStyle/>
        <a:p>
          <a:endParaRPr lang="en-US"/>
        </a:p>
      </dgm:t>
    </dgm:pt>
    <dgm:pt modelId="{A12BFB0D-BD7F-47F4-848F-35FA6D690030}">
      <dgm:prSet custT="1"/>
      <dgm:spPr/>
      <dgm:t>
        <a:bodyPr/>
        <a:lstStyle/>
        <a:p>
          <a:pPr marR="0" algn="ctr" rtl="0"/>
          <a:r>
            <a:rPr lang="ar-SA" sz="1400" b="1" baseline="0" dirty="0" smtClean="0">
              <a:solidFill>
                <a:srgbClr val="F8F8F8"/>
              </a:solidFill>
              <a:latin typeface="Arial"/>
              <a:cs typeface="Arial"/>
            </a:rPr>
            <a:t>اختبارات الأداء</a:t>
          </a:r>
          <a:endParaRPr lang="en-US" sz="1400" b="1" dirty="0" smtClean="0">
            <a:solidFill>
              <a:srgbClr val="F8F8F8"/>
            </a:solidFill>
          </a:endParaRPr>
        </a:p>
      </dgm:t>
    </dgm:pt>
    <dgm:pt modelId="{868F4961-AFD9-4DD7-B6BF-B9734DA30857}" type="parTrans" cxnId="{59A56E30-4C55-4768-9EFC-DFD156EBF36C}">
      <dgm:prSet/>
      <dgm:spPr/>
      <dgm:t>
        <a:bodyPr/>
        <a:lstStyle/>
        <a:p>
          <a:endParaRPr lang="en-US"/>
        </a:p>
      </dgm:t>
    </dgm:pt>
    <dgm:pt modelId="{AC77DFF0-DC4D-4B4F-9D5A-52DA5AE86DDF}" type="sibTrans" cxnId="{59A56E30-4C55-4768-9EFC-DFD156EBF36C}">
      <dgm:prSet/>
      <dgm:spPr/>
      <dgm:t>
        <a:bodyPr/>
        <a:lstStyle/>
        <a:p>
          <a:endParaRPr lang="en-US"/>
        </a:p>
      </dgm:t>
    </dgm:pt>
    <dgm:pt modelId="{108DBC2A-010D-4610-A5F0-2A3187126A3C}" type="pres">
      <dgm:prSet presAssocID="{5AB6CB89-BB86-4459-B8CC-1DF370F06F4B}" presName="hierChild1" presStyleCnt="0">
        <dgm:presLayoutVars>
          <dgm:orgChart val="1"/>
          <dgm:chPref val="1"/>
          <dgm:dir/>
          <dgm:animOne val="branch"/>
          <dgm:animLvl val="lvl"/>
          <dgm:resizeHandles/>
        </dgm:presLayoutVars>
      </dgm:prSet>
      <dgm:spPr/>
    </dgm:pt>
    <dgm:pt modelId="{837E1F6D-A453-4C93-AD14-91EB05816E85}" type="pres">
      <dgm:prSet presAssocID="{1AA1F26D-B2E5-4873-A0E7-BA64E0B55FC2}" presName="hierRoot1" presStyleCnt="0">
        <dgm:presLayoutVars>
          <dgm:hierBranch/>
        </dgm:presLayoutVars>
      </dgm:prSet>
      <dgm:spPr/>
    </dgm:pt>
    <dgm:pt modelId="{0E2AC499-D647-412B-814D-4ECB7A38A990}" type="pres">
      <dgm:prSet presAssocID="{1AA1F26D-B2E5-4873-A0E7-BA64E0B55FC2}" presName="rootComposite1" presStyleCnt="0"/>
      <dgm:spPr/>
    </dgm:pt>
    <dgm:pt modelId="{C7F78F78-9CB1-4197-8BF2-497875BFE061}" type="pres">
      <dgm:prSet presAssocID="{1AA1F26D-B2E5-4873-A0E7-BA64E0B55FC2}" presName="rootText1" presStyleLbl="node0" presStyleIdx="0" presStyleCnt="1" custScaleY="265986">
        <dgm:presLayoutVars>
          <dgm:chPref val="3"/>
        </dgm:presLayoutVars>
      </dgm:prSet>
      <dgm:spPr/>
      <dgm:t>
        <a:bodyPr/>
        <a:lstStyle/>
        <a:p>
          <a:pPr rtl="1"/>
          <a:endParaRPr lang="ar-SA"/>
        </a:p>
      </dgm:t>
    </dgm:pt>
    <dgm:pt modelId="{4C43D751-7D1C-4C6B-8F94-2A771D6C633F}" type="pres">
      <dgm:prSet presAssocID="{1AA1F26D-B2E5-4873-A0E7-BA64E0B55FC2}" presName="rootConnector1" presStyleLbl="node1" presStyleIdx="0" presStyleCnt="0"/>
      <dgm:spPr/>
      <dgm:t>
        <a:bodyPr/>
        <a:lstStyle/>
        <a:p>
          <a:pPr rtl="1"/>
          <a:endParaRPr lang="ar-SA"/>
        </a:p>
      </dgm:t>
    </dgm:pt>
    <dgm:pt modelId="{C10C3CFD-D962-4BF5-9C56-A6BDE38DE5C7}" type="pres">
      <dgm:prSet presAssocID="{1AA1F26D-B2E5-4873-A0E7-BA64E0B55FC2}" presName="hierChild2" presStyleCnt="0"/>
      <dgm:spPr/>
    </dgm:pt>
    <dgm:pt modelId="{C78E50FF-CAEC-45C8-93D4-93B563F0877E}" type="pres">
      <dgm:prSet presAssocID="{3CC0DE83-3B78-49C9-B99F-4C7984506832}" presName="Name35" presStyleLbl="parChTrans1D2" presStyleIdx="0" presStyleCnt="6"/>
      <dgm:spPr/>
      <dgm:t>
        <a:bodyPr/>
        <a:lstStyle/>
        <a:p>
          <a:pPr rtl="1"/>
          <a:endParaRPr lang="ar-SA"/>
        </a:p>
      </dgm:t>
    </dgm:pt>
    <dgm:pt modelId="{EB5990A1-B15D-4C9B-92B9-1C4EEFE3F7B9}" type="pres">
      <dgm:prSet presAssocID="{F5E68A37-C002-44CD-9C2F-F6D81442648E}" presName="hierRoot2" presStyleCnt="0">
        <dgm:presLayoutVars>
          <dgm:hierBranch/>
        </dgm:presLayoutVars>
      </dgm:prSet>
      <dgm:spPr/>
    </dgm:pt>
    <dgm:pt modelId="{DFBBC3D4-D741-48DA-87D9-6214C1F0D8A5}" type="pres">
      <dgm:prSet presAssocID="{F5E68A37-C002-44CD-9C2F-F6D81442648E}" presName="rootComposite" presStyleCnt="0"/>
      <dgm:spPr/>
    </dgm:pt>
    <dgm:pt modelId="{846871F6-029D-4605-968D-BAFE58F36FE1}" type="pres">
      <dgm:prSet presAssocID="{F5E68A37-C002-44CD-9C2F-F6D81442648E}" presName="rootText" presStyleLbl="node2" presStyleIdx="0" presStyleCnt="6" custScaleY="203808">
        <dgm:presLayoutVars>
          <dgm:chPref val="3"/>
        </dgm:presLayoutVars>
      </dgm:prSet>
      <dgm:spPr/>
      <dgm:t>
        <a:bodyPr/>
        <a:lstStyle/>
        <a:p>
          <a:pPr rtl="1"/>
          <a:endParaRPr lang="ar-SA"/>
        </a:p>
      </dgm:t>
    </dgm:pt>
    <dgm:pt modelId="{5C90AD25-7EFF-4D9C-9C36-3BA1FDCE27F8}" type="pres">
      <dgm:prSet presAssocID="{F5E68A37-C002-44CD-9C2F-F6D81442648E}" presName="rootConnector" presStyleLbl="node2" presStyleIdx="0" presStyleCnt="6"/>
      <dgm:spPr/>
      <dgm:t>
        <a:bodyPr/>
        <a:lstStyle/>
        <a:p>
          <a:pPr rtl="1"/>
          <a:endParaRPr lang="ar-SA"/>
        </a:p>
      </dgm:t>
    </dgm:pt>
    <dgm:pt modelId="{A0DCE5B1-AF6B-4A1C-B56B-3CC38A6EE578}" type="pres">
      <dgm:prSet presAssocID="{F5E68A37-C002-44CD-9C2F-F6D81442648E}" presName="hierChild4" presStyleCnt="0"/>
      <dgm:spPr/>
    </dgm:pt>
    <dgm:pt modelId="{48DDF3B3-60AD-41D9-A519-C2662D9BB5B5}" type="pres">
      <dgm:prSet presAssocID="{F5E68A37-C002-44CD-9C2F-F6D81442648E}" presName="hierChild5" presStyleCnt="0"/>
      <dgm:spPr/>
    </dgm:pt>
    <dgm:pt modelId="{B5C348F4-953E-4B73-9D40-4D5F3FBAF13C}" type="pres">
      <dgm:prSet presAssocID="{C7CC7FB1-2D3A-4C4B-B5F2-91EBB961E863}" presName="Name35" presStyleLbl="parChTrans1D2" presStyleIdx="1" presStyleCnt="6"/>
      <dgm:spPr/>
      <dgm:t>
        <a:bodyPr/>
        <a:lstStyle/>
        <a:p>
          <a:pPr rtl="1"/>
          <a:endParaRPr lang="ar-SA"/>
        </a:p>
      </dgm:t>
    </dgm:pt>
    <dgm:pt modelId="{0BD98AE3-70D8-460A-A277-203B9D0EE654}" type="pres">
      <dgm:prSet presAssocID="{9A45BD29-F945-4D45-AE16-667C9FB8CE61}" presName="hierRoot2" presStyleCnt="0">
        <dgm:presLayoutVars>
          <dgm:hierBranch/>
        </dgm:presLayoutVars>
      </dgm:prSet>
      <dgm:spPr/>
    </dgm:pt>
    <dgm:pt modelId="{3BE62862-576C-44B2-8A9B-1AACB46DCF56}" type="pres">
      <dgm:prSet presAssocID="{9A45BD29-F945-4D45-AE16-667C9FB8CE61}" presName="rootComposite" presStyleCnt="0"/>
      <dgm:spPr/>
    </dgm:pt>
    <dgm:pt modelId="{002D7DCA-4CC1-4EF6-8CC7-C2BE1F259ED4}" type="pres">
      <dgm:prSet presAssocID="{9A45BD29-F945-4D45-AE16-667C9FB8CE61}" presName="rootText" presStyleLbl="node2" presStyleIdx="1" presStyleCnt="6" custScaleY="203808">
        <dgm:presLayoutVars>
          <dgm:chPref val="3"/>
        </dgm:presLayoutVars>
      </dgm:prSet>
      <dgm:spPr/>
      <dgm:t>
        <a:bodyPr/>
        <a:lstStyle/>
        <a:p>
          <a:pPr rtl="1"/>
          <a:endParaRPr lang="ar-SA"/>
        </a:p>
      </dgm:t>
    </dgm:pt>
    <dgm:pt modelId="{BE51A783-B1F1-46A0-B7C8-A95964587148}" type="pres">
      <dgm:prSet presAssocID="{9A45BD29-F945-4D45-AE16-667C9FB8CE61}" presName="rootConnector" presStyleLbl="node2" presStyleIdx="1" presStyleCnt="6"/>
      <dgm:spPr/>
      <dgm:t>
        <a:bodyPr/>
        <a:lstStyle/>
        <a:p>
          <a:pPr rtl="1"/>
          <a:endParaRPr lang="ar-SA"/>
        </a:p>
      </dgm:t>
    </dgm:pt>
    <dgm:pt modelId="{81826297-FCF0-43F2-805D-3B1E49A14023}" type="pres">
      <dgm:prSet presAssocID="{9A45BD29-F945-4D45-AE16-667C9FB8CE61}" presName="hierChild4" presStyleCnt="0"/>
      <dgm:spPr/>
    </dgm:pt>
    <dgm:pt modelId="{FAEF194D-5F52-4FE9-A06D-42DE7FB62643}" type="pres">
      <dgm:prSet presAssocID="{9A45BD29-F945-4D45-AE16-667C9FB8CE61}" presName="hierChild5" presStyleCnt="0"/>
      <dgm:spPr/>
    </dgm:pt>
    <dgm:pt modelId="{DCF61571-E9E7-46E8-B605-B7E68AD6CE3F}" type="pres">
      <dgm:prSet presAssocID="{BE39EBC4-5D20-40D1-BBAC-6F263760E4E5}" presName="Name35" presStyleLbl="parChTrans1D2" presStyleIdx="2" presStyleCnt="6"/>
      <dgm:spPr/>
      <dgm:t>
        <a:bodyPr/>
        <a:lstStyle/>
        <a:p>
          <a:pPr rtl="1"/>
          <a:endParaRPr lang="ar-SA"/>
        </a:p>
      </dgm:t>
    </dgm:pt>
    <dgm:pt modelId="{37BCCE8D-7B8C-4136-9AA2-A6F7EE0F5DE5}" type="pres">
      <dgm:prSet presAssocID="{F628B940-8737-466A-B566-8263D7FF8A4F}" presName="hierRoot2" presStyleCnt="0">
        <dgm:presLayoutVars>
          <dgm:hierBranch/>
        </dgm:presLayoutVars>
      </dgm:prSet>
      <dgm:spPr/>
    </dgm:pt>
    <dgm:pt modelId="{A1BE283B-3059-44DC-8B29-362ECAB9E3A5}" type="pres">
      <dgm:prSet presAssocID="{F628B940-8737-466A-B566-8263D7FF8A4F}" presName="rootComposite" presStyleCnt="0"/>
      <dgm:spPr/>
    </dgm:pt>
    <dgm:pt modelId="{902EF837-EBD1-4692-8A26-36CB662A7F54}" type="pres">
      <dgm:prSet presAssocID="{F628B940-8737-466A-B566-8263D7FF8A4F}" presName="rootText" presStyleLbl="node2" presStyleIdx="2" presStyleCnt="6" custScaleY="196957">
        <dgm:presLayoutVars>
          <dgm:chPref val="3"/>
        </dgm:presLayoutVars>
      </dgm:prSet>
      <dgm:spPr/>
      <dgm:t>
        <a:bodyPr/>
        <a:lstStyle/>
        <a:p>
          <a:pPr rtl="1"/>
          <a:endParaRPr lang="ar-SA"/>
        </a:p>
      </dgm:t>
    </dgm:pt>
    <dgm:pt modelId="{53A66D61-32FF-408E-AD1B-FFDE78A3D446}" type="pres">
      <dgm:prSet presAssocID="{F628B940-8737-466A-B566-8263D7FF8A4F}" presName="rootConnector" presStyleLbl="node2" presStyleIdx="2" presStyleCnt="6"/>
      <dgm:spPr/>
      <dgm:t>
        <a:bodyPr/>
        <a:lstStyle/>
        <a:p>
          <a:pPr rtl="1"/>
          <a:endParaRPr lang="ar-SA"/>
        </a:p>
      </dgm:t>
    </dgm:pt>
    <dgm:pt modelId="{C4226B94-D293-4472-821E-797EB881000B}" type="pres">
      <dgm:prSet presAssocID="{F628B940-8737-466A-B566-8263D7FF8A4F}" presName="hierChild4" presStyleCnt="0"/>
      <dgm:spPr/>
    </dgm:pt>
    <dgm:pt modelId="{B349E2F3-A9DC-4B75-A5BB-E62D265EF7A4}" type="pres">
      <dgm:prSet presAssocID="{F628B940-8737-466A-B566-8263D7FF8A4F}" presName="hierChild5" presStyleCnt="0"/>
      <dgm:spPr/>
    </dgm:pt>
    <dgm:pt modelId="{F85220A0-C09D-4060-A767-E5EBDBC751D6}" type="pres">
      <dgm:prSet presAssocID="{4A7EF3A8-39A2-4C60-B196-A93E0ED7E1C7}" presName="Name35" presStyleLbl="parChTrans1D2" presStyleIdx="3" presStyleCnt="6"/>
      <dgm:spPr/>
      <dgm:t>
        <a:bodyPr/>
        <a:lstStyle/>
        <a:p>
          <a:pPr rtl="1"/>
          <a:endParaRPr lang="ar-SA"/>
        </a:p>
      </dgm:t>
    </dgm:pt>
    <dgm:pt modelId="{2370C23C-7E49-4708-BEB3-C7918AE3E47B}" type="pres">
      <dgm:prSet presAssocID="{4B40688F-3996-45C6-A4AB-344104859CD8}" presName="hierRoot2" presStyleCnt="0">
        <dgm:presLayoutVars>
          <dgm:hierBranch/>
        </dgm:presLayoutVars>
      </dgm:prSet>
      <dgm:spPr/>
    </dgm:pt>
    <dgm:pt modelId="{64901BBF-D957-4B70-91B7-6CA8C3773979}" type="pres">
      <dgm:prSet presAssocID="{4B40688F-3996-45C6-A4AB-344104859CD8}" presName="rootComposite" presStyleCnt="0"/>
      <dgm:spPr/>
    </dgm:pt>
    <dgm:pt modelId="{6659C6D5-82CB-43D1-BB6F-68724DE709C3}" type="pres">
      <dgm:prSet presAssocID="{4B40688F-3996-45C6-A4AB-344104859CD8}" presName="rootText" presStyleLbl="node2" presStyleIdx="3" presStyleCnt="6" custScaleY="203808">
        <dgm:presLayoutVars>
          <dgm:chPref val="3"/>
        </dgm:presLayoutVars>
      </dgm:prSet>
      <dgm:spPr/>
      <dgm:t>
        <a:bodyPr/>
        <a:lstStyle/>
        <a:p>
          <a:pPr rtl="1"/>
          <a:endParaRPr lang="ar-SA"/>
        </a:p>
      </dgm:t>
    </dgm:pt>
    <dgm:pt modelId="{F1FB3EFF-90FB-4AF6-BDB5-F2EC1ECF8C08}" type="pres">
      <dgm:prSet presAssocID="{4B40688F-3996-45C6-A4AB-344104859CD8}" presName="rootConnector" presStyleLbl="node2" presStyleIdx="3" presStyleCnt="6"/>
      <dgm:spPr/>
      <dgm:t>
        <a:bodyPr/>
        <a:lstStyle/>
        <a:p>
          <a:pPr rtl="1"/>
          <a:endParaRPr lang="ar-SA"/>
        </a:p>
      </dgm:t>
    </dgm:pt>
    <dgm:pt modelId="{B1DB6915-65B7-4E46-B87F-E99E7125ACFC}" type="pres">
      <dgm:prSet presAssocID="{4B40688F-3996-45C6-A4AB-344104859CD8}" presName="hierChild4" presStyleCnt="0"/>
      <dgm:spPr/>
    </dgm:pt>
    <dgm:pt modelId="{25FF9720-A068-4DC2-B31B-55B2DD3DA194}" type="pres">
      <dgm:prSet presAssocID="{4B40688F-3996-45C6-A4AB-344104859CD8}" presName="hierChild5" presStyleCnt="0"/>
      <dgm:spPr/>
    </dgm:pt>
    <dgm:pt modelId="{44DCF352-5000-45A2-AA7B-D13916C3D7D2}" type="pres">
      <dgm:prSet presAssocID="{814E1FE2-B428-4C69-ABF5-D8C64C126FF9}" presName="Name35" presStyleLbl="parChTrans1D2" presStyleIdx="4" presStyleCnt="6"/>
      <dgm:spPr/>
      <dgm:t>
        <a:bodyPr/>
        <a:lstStyle/>
        <a:p>
          <a:pPr rtl="1"/>
          <a:endParaRPr lang="ar-SA"/>
        </a:p>
      </dgm:t>
    </dgm:pt>
    <dgm:pt modelId="{AA5F5A42-1FB4-4F45-967E-FCDC39B5AF71}" type="pres">
      <dgm:prSet presAssocID="{0B1C636E-2FEB-4655-8457-0B94431D0E21}" presName="hierRoot2" presStyleCnt="0">
        <dgm:presLayoutVars>
          <dgm:hierBranch/>
        </dgm:presLayoutVars>
      </dgm:prSet>
      <dgm:spPr/>
    </dgm:pt>
    <dgm:pt modelId="{DABBD733-FB63-4993-A7C1-4DF724B99BE6}" type="pres">
      <dgm:prSet presAssocID="{0B1C636E-2FEB-4655-8457-0B94431D0E21}" presName="rootComposite" presStyleCnt="0"/>
      <dgm:spPr/>
    </dgm:pt>
    <dgm:pt modelId="{8BD7C5A3-5C6A-4CE5-86E5-A19E1802F1C9}" type="pres">
      <dgm:prSet presAssocID="{0B1C636E-2FEB-4655-8457-0B94431D0E21}" presName="rootText" presStyleLbl="node2" presStyleIdx="4" presStyleCnt="6" custScaleY="203808">
        <dgm:presLayoutVars>
          <dgm:chPref val="3"/>
        </dgm:presLayoutVars>
      </dgm:prSet>
      <dgm:spPr/>
      <dgm:t>
        <a:bodyPr/>
        <a:lstStyle/>
        <a:p>
          <a:pPr rtl="1"/>
          <a:endParaRPr lang="ar-SA"/>
        </a:p>
      </dgm:t>
    </dgm:pt>
    <dgm:pt modelId="{CF0A0C86-B5A4-4962-9672-243C41A9E16F}" type="pres">
      <dgm:prSet presAssocID="{0B1C636E-2FEB-4655-8457-0B94431D0E21}" presName="rootConnector" presStyleLbl="node2" presStyleIdx="4" presStyleCnt="6"/>
      <dgm:spPr/>
      <dgm:t>
        <a:bodyPr/>
        <a:lstStyle/>
        <a:p>
          <a:pPr rtl="1"/>
          <a:endParaRPr lang="ar-SA"/>
        </a:p>
      </dgm:t>
    </dgm:pt>
    <dgm:pt modelId="{E99330F1-32E8-4B5F-9B2A-2D0CD1F3B8C0}" type="pres">
      <dgm:prSet presAssocID="{0B1C636E-2FEB-4655-8457-0B94431D0E21}" presName="hierChild4" presStyleCnt="0"/>
      <dgm:spPr/>
    </dgm:pt>
    <dgm:pt modelId="{87234040-1465-45F9-AB17-DD8EB46031FD}" type="pres">
      <dgm:prSet presAssocID="{0B1C636E-2FEB-4655-8457-0B94431D0E21}" presName="hierChild5" presStyleCnt="0"/>
      <dgm:spPr/>
    </dgm:pt>
    <dgm:pt modelId="{EF218420-BBEE-4096-B84D-0FC6BA023B0D}" type="pres">
      <dgm:prSet presAssocID="{868F4961-AFD9-4DD7-B6BF-B9734DA30857}" presName="Name35" presStyleLbl="parChTrans1D2" presStyleIdx="5" presStyleCnt="6"/>
      <dgm:spPr/>
      <dgm:t>
        <a:bodyPr/>
        <a:lstStyle/>
        <a:p>
          <a:pPr rtl="1"/>
          <a:endParaRPr lang="ar-SA"/>
        </a:p>
      </dgm:t>
    </dgm:pt>
    <dgm:pt modelId="{A027C350-DDB3-47BF-945D-BA6F136D8329}" type="pres">
      <dgm:prSet presAssocID="{A12BFB0D-BD7F-47F4-848F-35FA6D690030}" presName="hierRoot2" presStyleCnt="0">
        <dgm:presLayoutVars>
          <dgm:hierBranch/>
        </dgm:presLayoutVars>
      </dgm:prSet>
      <dgm:spPr/>
    </dgm:pt>
    <dgm:pt modelId="{EE348B69-7157-4A3D-B192-F1EAD1E0EE6B}" type="pres">
      <dgm:prSet presAssocID="{A12BFB0D-BD7F-47F4-848F-35FA6D690030}" presName="rootComposite" presStyleCnt="0"/>
      <dgm:spPr/>
    </dgm:pt>
    <dgm:pt modelId="{3B87B829-51D2-47F9-AD94-8893D88E4EF6}" type="pres">
      <dgm:prSet presAssocID="{A12BFB0D-BD7F-47F4-848F-35FA6D690030}" presName="rootText" presStyleLbl="node2" presStyleIdx="5" presStyleCnt="6" custScaleY="203807">
        <dgm:presLayoutVars>
          <dgm:chPref val="3"/>
        </dgm:presLayoutVars>
      </dgm:prSet>
      <dgm:spPr/>
      <dgm:t>
        <a:bodyPr/>
        <a:lstStyle/>
        <a:p>
          <a:pPr rtl="1"/>
          <a:endParaRPr lang="ar-SA"/>
        </a:p>
      </dgm:t>
    </dgm:pt>
    <dgm:pt modelId="{4944D965-9B46-4863-815E-0BC78B38AB2B}" type="pres">
      <dgm:prSet presAssocID="{A12BFB0D-BD7F-47F4-848F-35FA6D690030}" presName="rootConnector" presStyleLbl="node2" presStyleIdx="5" presStyleCnt="6"/>
      <dgm:spPr/>
      <dgm:t>
        <a:bodyPr/>
        <a:lstStyle/>
        <a:p>
          <a:pPr rtl="1"/>
          <a:endParaRPr lang="ar-SA"/>
        </a:p>
      </dgm:t>
    </dgm:pt>
    <dgm:pt modelId="{31CA81C8-BE2C-4AC5-B698-E11C0ADFF1C2}" type="pres">
      <dgm:prSet presAssocID="{A12BFB0D-BD7F-47F4-848F-35FA6D690030}" presName="hierChild4" presStyleCnt="0"/>
      <dgm:spPr/>
    </dgm:pt>
    <dgm:pt modelId="{3E1A60DB-2C1D-4692-BCF1-CD62BEA7AF31}" type="pres">
      <dgm:prSet presAssocID="{A12BFB0D-BD7F-47F4-848F-35FA6D690030}" presName="hierChild5" presStyleCnt="0"/>
      <dgm:spPr/>
    </dgm:pt>
    <dgm:pt modelId="{5C707B33-CE1F-4E75-BFF6-EA4AD47C03C3}" type="pres">
      <dgm:prSet presAssocID="{1AA1F26D-B2E5-4873-A0E7-BA64E0B55FC2}" presName="hierChild3" presStyleCnt="0"/>
      <dgm:spPr/>
    </dgm:pt>
  </dgm:ptLst>
  <dgm:cxnLst>
    <dgm:cxn modelId="{5F80B5B4-4618-40A5-BDB6-C63969BE0FAE}" srcId="{1AA1F26D-B2E5-4873-A0E7-BA64E0B55FC2}" destId="{F5E68A37-C002-44CD-9C2F-F6D81442648E}" srcOrd="0" destOrd="0" parTransId="{3CC0DE83-3B78-49C9-B99F-4C7984506832}" sibTransId="{6FB19A7B-4234-4BF1-B0B0-D20D640CB721}"/>
    <dgm:cxn modelId="{33DB78B3-3FEC-4F46-8EDB-80A31FE5258F}" type="presOf" srcId="{3CC0DE83-3B78-49C9-B99F-4C7984506832}" destId="{C78E50FF-CAEC-45C8-93D4-93B563F0877E}" srcOrd="0" destOrd="0" presId="urn:microsoft.com/office/officeart/2005/8/layout/orgChart1"/>
    <dgm:cxn modelId="{A0660ACA-AA5A-420B-904B-31B46535371D}" srcId="{1AA1F26D-B2E5-4873-A0E7-BA64E0B55FC2}" destId="{9A45BD29-F945-4D45-AE16-667C9FB8CE61}" srcOrd="1" destOrd="0" parTransId="{C7CC7FB1-2D3A-4C4B-B5F2-91EBB961E863}" sibTransId="{1554721A-3C30-43E6-B200-F3B0095FB010}"/>
    <dgm:cxn modelId="{79B9A480-D1DA-46EA-BC87-A36229C38FA9}" type="presOf" srcId="{0B1C636E-2FEB-4655-8457-0B94431D0E21}" destId="{CF0A0C86-B5A4-4962-9672-243C41A9E16F}" srcOrd="1" destOrd="0" presId="urn:microsoft.com/office/officeart/2005/8/layout/orgChart1"/>
    <dgm:cxn modelId="{C30C6685-60B4-4226-8833-0D2FE6BCA6FA}" type="presOf" srcId="{C7CC7FB1-2D3A-4C4B-B5F2-91EBB961E863}" destId="{B5C348F4-953E-4B73-9D40-4D5F3FBAF13C}" srcOrd="0" destOrd="0" presId="urn:microsoft.com/office/officeart/2005/8/layout/orgChart1"/>
    <dgm:cxn modelId="{2AB87E7C-9C7D-4BF7-9B1D-0D7F2A3D64B0}" type="presOf" srcId="{814E1FE2-B428-4C69-ABF5-D8C64C126FF9}" destId="{44DCF352-5000-45A2-AA7B-D13916C3D7D2}" srcOrd="0" destOrd="0" presId="urn:microsoft.com/office/officeart/2005/8/layout/orgChart1"/>
    <dgm:cxn modelId="{45BFCF60-8F3F-4518-BCB0-0D85C3E2B764}" type="presOf" srcId="{4A7EF3A8-39A2-4C60-B196-A93E0ED7E1C7}" destId="{F85220A0-C09D-4060-A767-E5EBDBC751D6}" srcOrd="0" destOrd="0" presId="urn:microsoft.com/office/officeart/2005/8/layout/orgChart1"/>
    <dgm:cxn modelId="{9FCD5D5F-292D-4C6C-A5D7-A2AFD47A7210}" type="presOf" srcId="{1AA1F26D-B2E5-4873-A0E7-BA64E0B55FC2}" destId="{4C43D751-7D1C-4C6B-8F94-2A771D6C633F}" srcOrd="1" destOrd="0" presId="urn:microsoft.com/office/officeart/2005/8/layout/orgChart1"/>
    <dgm:cxn modelId="{E3817A9F-54BB-45CC-BB58-719998326C77}" type="presOf" srcId="{5AB6CB89-BB86-4459-B8CC-1DF370F06F4B}" destId="{108DBC2A-010D-4610-A5F0-2A3187126A3C}" srcOrd="0" destOrd="0" presId="urn:microsoft.com/office/officeart/2005/8/layout/orgChart1"/>
    <dgm:cxn modelId="{59A56E30-4C55-4768-9EFC-DFD156EBF36C}" srcId="{1AA1F26D-B2E5-4873-A0E7-BA64E0B55FC2}" destId="{A12BFB0D-BD7F-47F4-848F-35FA6D690030}" srcOrd="5" destOrd="0" parTransId="{868F4961-AFD9-4DD7-B6BF-B9734DA30857}" sibTransId="{AC77DFF0-DC4D-4B4F-9D5A-52DA5AE86DDF}"/>
    <dgm:cxn modelId="{5FF2C6DC-1FE9-46E1-B680-65E4D799F323}" srcId="{1AA1F26D-B2E5-4873-A0E7-BA64E0B55FC2}" destId="{4B40688F-3996-45C6-A4AB-344104859CD8}" srcOrd="3" destOrd="0" parTransId="{4A7EF3A8-39A2-4C60-B196-A93E0ED7E1C7}" sibTransId="{07C82131-CFB8-4CD6-8FBE-A1A4609185F5}"/>
    <dgm:cxn modelId="{1460B2BE-9996-4AE9-AE11-ABC151F4CB9B}" type="presOf" srcId="{4B40688F-3996-45C6-A4AB-344104859CD8}" destId="{6659C6D5-82CB-43D1-BB6F-68724DE709C3}" srcOrd="0" destOrd="0" presId="urn:microsoft.com/office/officeart/2005/8/layout/orgChart1"/>
    <dgm:cxn modelId="{7606C840-0E8B-4423-B217-83740124F426}" type="presOf" srcId="{868F4961-AFD9-4DD7-B6BF-B9734DA30857}" destId="{EF218420-BBEE-4096-B84D-0FC6BA023B0D}" srcOrd="0" destOrd="0" presId="urn:microsoft.com/office/officeart/2005/8/layout/orgChart1"/>
    <dgm:cxn modelId="{C41BDF97-34F2-4CCF-B8AD-C1F1DAA5ADBA}" type="presOf" srcId="{1AA1F26D-B2E5-4873-A0E7-BA64E0B55FC2}" destId="{C7F78F78-9CB1-4197-8BF2-497875BFE061}" srcOrd="0" destOrd="0" presId="urn:microsoft.com/office/officeart/2005/8/layout/orgChart1"/>
    <dgm:cxn modelId="{97E04F4D-7899-403B-8533-52414AB0C8EF}" type="presOf" srcId="{BE39EBC4-5D20-40D1-BBAC-6F263760E4E5}" destId="{DCF61571-E9E7-46E8-B605-B7E68AD6CE3F}" srcOrd="0" destOrd="0" presId="urn:microsoft.com/office/officeart/2005/8/layout/orgChart1"/>
    <dgm:cxn modelId="{57A7F7C6-B371-4B35-9A55-09732BD30362}" type="presOf" srcId="{F628B940-8737-466A-B566-8263D7FF8A4F}" destId="{53A66D61-32FF-408E-AD1B-FFDE78A3D446}" srcOrd="1" destOrd="0" presId="urn:microsoft.com/office/officeart/2005/8/layout/orgChart1"/>
    <dgm:cxn modelId="{4C019FAF-4BE7-432B-97A3-8E8745BBE409}" type="presOf" srcId="{9A45BD29-F945-4D45-AE16-667C9FB8CE61}" destId="{002D7DCA-4CC1-4EF6-8CC7-C2BE1F259ED4}" srcOrd="0" destOrd="0" presId="urn:microsoft.com/office/officeart/2005/8/layout/orgChart1"/>
    <dgm:cxn modelId="{291DBEF2-9B61-46F9-96A2-E03E508501EA}" type="presOf" srcId="{F5E68A37-C002-44CD-9C2F-F6D81442648E}" destId="{846871F6-029D-4605-968D-BAFE58F36FE1}" srcOrd="0" destOrd="0" presId="urn:microsoft.com/office/officeart/2005/8/layout/orgChart1"/>
    <dgm:cxn modelId="{14E3DA4B-3EC6-4158-BD51-E50B8236BB1F}" srcId="{1AA1F26D-B2E5-4873-A0E7-BA64E0B55FC2}" destId="{F628B940-8737-466A-B566-8263D7FF8A4F}" srcOrd="2" destOrd="0" parTransId="{BE39EBC4-5D20-40D1-BBAC-6F263760E4E5}" sibTransId="{7D37483A-DC3D-4FD0-AEE2-6D2E39754DB3}"/>
    <dgm:cxn modelId="{72B7FCE0-805B-4781-BAE9-FBFEF8BB60D9}" srcId="{5AB6CB89-BB86-4459-B8CC-1DF370F06F4B}" destId="{1AA1F26D-B2E5-4873-A0E7-BA64E0B55FC2}" srcOrd="0" destOrd="0" parTransId="{9A70CF40-3735-49BA-8F0B-E387D97FB719}" sibTransId="{718E98CE-2EE0-40B9-B4D2-00D760939962}"/>
    <dgm:cxn modelId="{2559A90A-82C9-4271-902F-E4013E710316}" type="presOf" srcId="{F628B940-8737-466A-B566-8263D7FF8A4F}" destId="{902EF837-EBD1-4692-8A26-36CB662A7F54}" srcOrd="0" destOrd="0" presId="urn:microsoft.com/office/officeart/2005/8/layout/orgChart1"/>
    <dgm:cxn modelId="{C851D3A4-8204-4645-895D-1B285BA19155}" srcId="{1AA1F26D-B2E5-4873-A0E7-BA64E0B55FC2}" destId="{0B1C636E-2FEB-4655-8457-0B94431D0E21}" srcOrd="4" destOrd="0" parTransId="{814E1FE2-B428-4C69-ABF5-D8C64C126FF9}" sibTransId="{55E68F87-AD34-40BB-9729-9FB831DFFBE6}"/>
    <dgm:cxn modelId="{BF1043FB-33BD-4B03-804D-39E12596A18B}" type="presOf" srcId="{A12BFB0D-BD7F-47F4-848F-35FA6D690030}" destId="{4944D965-9B46-4863-815E-0BC78B38AB2B}" srcOrd="1" destOrd="0" presId="urn:microsoft.com/office/officeart/2005/8/layout/orgChart1"/>
    <dgm:cxn modelId="{2B1C0A52-CAE8-419A-BEC2-CB2E71AC2609}" type="presOf" srcId="{F5E68A37-C002-44CD-9C2F-F6D81442648E}" destId="{5C90AD25-7EFF-4D9C-9C36-3BA1FDCE27F8}" srcOrd="1" destOrd="0" presId="urn:microsoft.com/office/officeart/2005/8/layout/orgChart1"/>
    <dgm:cxn modelId="{92B065BD-7A6E-49C6-904A-16108110DE64}" type="presOf" srcId="{9A45BD29-F945-4D45-AE16-667C9FB8CE61}" destId="{BE51A783-B1F1-46A0-B7C8-A95964587148}" srcOrd="1" destOrd="0" presId="urn:microsoft.com/office/officeart/2005/8/layout/orgChart1"/>
    <dgm:cxn modelId="{CF9B586B-0632-4972-A8FB-16ED49FA4583}" type="presOf" srcId="{0B1C636E-2FEB-4655-8457-0B94431D0E21}" destId="{8BD7C5A3-5C6A-4CE5-86E5-A19E1802F1C9}" srcOrd="0" destOrd="0" presId="urn:microsoft.com/office/officeart/2005/8/layout/orgChart1"/>
    <dgm:cxn modelId="{284A964B-0521-4886-B80B-10052F17C343}" type="presOf" srcId="{A12BFB0D-BD7F-47F4-848F-35FA6D690030}" destId="{3B87B829-51D2-47F9-AD94-8893D88E4EF6}" srcOrd="0" destOrd="0" presId="urn:microsoft.com/office/officeart/2005/8/layout/orgChart1"/>
    <dgm:cxn modelId="{54CBDC9A-8FC7-499F-9035-1ADBB50DB99E}" type="presOf" srcId="{4B40688F-3996-45C6-A4AB-344104859CD8}" destId="{F1FB3EFF-90FB-4AF6-BDB5-F2EC1ECF8C08}" srcOrd="1" destOrd="0" presId="urn:microsoft.com/office/officeart/2005/8/layout/orgChart1"/>
    <dgm:cxn modelId="{9A5E03A7-593E-4D31-B364-69E462C0CAD4}" type="presParOf" srcId="{108DBC2A-010D-4610-A5F0-2A3187126A3C}" destId="{837E1F6D-A453-4C93-AD14-91EB05816E85}" srcOrd="0" destOrd="0" presId="urn:microsoft.com/office/officeart/2005/8/layout/orgChart1"/>
    <dgm:cxn modelId="{855BC36D-FA0E-4162-98E7-168F618C5728}" type="presParOf" srcId="{837E1F6D-A453-4C93-AD14-91EB05816E85}" destId="{0E2AC499-D647-412B-814D-4ECB7A38A990}" srcOrd="0" destOrd="0" presId="urn:microsoft.com/office/officeart/2005/8/layout/orgChart1"/>
    <dgm:cxn modelId="{12EB349D-F234-4250-9878-DEB7FFEB4E26}" type="presParOf" srcId="{0E2AC499-D647-412B-814D-4ECB7A38A990}" destId="{C7F78F78-9CB1-4197-8BF2-497875BFE061}" srcOrd="0" destOrd="0" presId="urn:microsoft.com/office/officeart/2005/8/layout/orgChart1"/>
    <dgm:cxn modelId="{836502D4-A9D4-4BCB-B9C4-7DEFADB09D9A}" type="presParOf" srcId="{0E2AC499-D647-412B-814D-4ECB7A38A990}" destId="{4C43D751-7D1C-4C6B-8F94-2A771D6C633F}" srcOrd="1" destOrd="0" presId="urn:microsoft.com/office/officeart/2005/8/layout/orgChart1"/>
    <dgm:cxn modelId="{E5FE7147-8DC2-4B7E-A70F-2B12EB4A22CE}" type="presParOf" srcId="{837E1F6D-A453-4C93-AD14-91EB05816E85}" destId="{C10C3CFD-D962-4BF5-9C56-A6BDE38DE5C7}" srcOrd="1" destOrd="0" presId="urn:microsoft.com/office/officeart/2005/8/layout/orgChart1"/>
    <dgm:cxn modelId="{96BAFE3E-77F2-4674-9274-3F31EFAA8C42}" type="presParOf" srcId="{C10C3CFD-D962-4BF5-9C56-A6BDE38DE5C7}" destId="{C78E50FF-CAEC-45C8-93D4-93B563F0877E}" srcOrd="0" destOrd="0" presId="urn:microsoft.com/office/officeart/2005/8/layout/orgChart1"/>
    <dgm:cxn modelId="{E4760287-C72B-4629-A58F-8197E05B29E6}" type="presParOf" srcId="{C10C3CFD-D962-4BF5-9C56-A6BDE38DE5C7}" destId="{EB5990A1-B15D-4C9B-92B9-1C4EEFE3F7B9}" srcOrd="1" destOrd="0" presId="urn:microsoft.com/office/officeart/2005/8/layout/orgChart1"/>
    <dgm:cxn modelId="{BDA0F2E3-25F3-4101-BBCE-32C9D725944D}" type="presParOf" srcId="{EB5990A1-B15D-4C9B-92B9-1C4EEFE3F7B9}" destId="{DFBBC3D4-D741-48DA-87D9-6214C1F0D8A5}" srcOrd="0" destOrd="0" presId="urn:microsoft.com/office/officeart/2005/8/layout/orgChart1"/>
    <dgm:cxn modelId="{724592B6-06EE-4829-AA83-B04090A9807A}" type="presParOf" srcId="{DFBBC3D4-D741-48DA-87D9-6214C1F0D8A5}" destId="{846871F6-029D-4605-968D-BAFE58F36FE1}" srcOrd="0" destOrd="0" presId="urn:microsoft.com/office/officeart/2005/8/layout/orgChart1"/>
    <dgm:cxn modelId="{42B30A1B-012A-46D6-A3B2-1821CF96E6F3}" type="presParOf" srcId="{DFBBC3D4-D741-48DA-87D9-6214C1F0D8A5}" destId="{5C90AD25-7EFF-4D9C-9C36-3BA1FDCE27F8}" srcOrd="1" destOrd="0" presId="urn:microsoft.com/office/officeart/2005/8/layout/orgChart1"/>
    <dgm:cxn modelId="{69EA2E88-C3EC-47A9-B52A-DF0F8FBBE396}" type="presParOf" srcId="{EB5990A1-B15D-4C9B-92B9-1C4EEFE3F7B9}" destId="{A0DCE5B1-AF6B-4A1C-B56B-3CC38A6EE578}" srcOrd="1" destOrd="0" presId="urn:microsoft.com/office/officeart/2005/8/layout/orgChart1"/>
    <dgm:cxn modelId="{ADD2CDF6-25DE-438A-9535-2649B93EC7D7}" type="presParOf" srcId="{EB5990A1-B15D-4C9B-92B9-1C4EEFE3F7B9}" destId="{48DDF3B3-60AD-41D9-A519-C2662D9BB5B5}" srcOrd="2" destOrd="0" presId="urn:microsoft.com/office/officeart/2005/8/layout/orgChart1"/>
    <dgm:cxn modelId="{75E7B61C-7F3D-4786-8CC2-009B6BE8378D}" type="presParOf" srcId="{C10C3CFD-D962-4BF5-9C56-A6BDE38DE5C7}" destId="{B5C348F4-953E-4B73-9D40-4D5F3FBAF13C}" srcOrd="2" destOrd="0" presId="urn:microsoft.com/office/officeart/2005/8/layout/orgChart1"/>
    <dgm:cxn modelId="{F858FCBA-8227-49E8-8DB0-3AE1E78B5977}" type="presParOf" srcId="{C10C3CFD-D962-4BF5-9C56-A6BDE38DE5C7}" destId="{0BD98AE3-70D8-460A-A277-203B9D0EE654}" srcOrd="3" destOrd="0" presId="urn:microsoft.com/office/officeart/2005/8/layout/orgChart1"/>
    <dgm:cxn modelId="{6445A19E-1635-4083-A8A6-635446795026}" type="presParOf" srcId="{0BD98AE3-70D8-460A-A277-203B9D0EE654}" destId="{3BE62862-576C-44B2-8A9B-1AACB46DCF56}" srcOrd="0" destOrd="0" presId="urn:microsoft.com/office/officeart/2005/8/layout/orgChart1"/>
    <dgm:cxn modelId="{CB659395-EA24-4919-92F6-CB3049BCD82C}" type="presParOf" srcId="{3BE62862-576C-44B2-8A9B-1AACB46DCF56}" destId="{002D7DCA-4CC1-4EF6-8CC7-C2BE1F259ED4}" srcOrd="0" destOrd="0" presId="urn:microsoft.com/office/officeart/2005/8/layout/orgChart1"/>
    <dgm:cxn modelId="{DF9ADDAF-91D6-4E3E-90E5-1A687BBAC885}" type="presParOf" srcId="{3BE62862-576C-44B2-8A9B-1AACB46DCF56}" destId="{BE51A783-B1F1-46A0-B7C8-A95964587148}" srcOrd="1" destOrd="0" presId="urn:microsoft.com/office/officeart/2005/8/layout/orgChart1"/>
    <dgm:cxn modelId="{A80421FE-7A82-4E7B-91D6-25B338C07103}" type="presParOf" srcId="{0BD98AE3-70D8-460A-A277-203B9D0EE654}" destId="{81826297-FCF0-43F2-805D-3B1E49A14023}" srcOrd="1" destOrd="0" presId="urn:microsoft.com/office/officeart/2005/8/layout/orgChart1"/>
    <dgm:cxn modelId="{83A2C004-21EF-49B6-A25E-3FB15F334E37}" type="presParOf" srcId="{0BD98AE3-70D8-460A-A277-203B9D0EE654}" destId="{FAEF194D-5F52-4FE9-A06D-42DE7FB62643}" srcOrd="2" destOrd="0" presId="urn:microsoft.com/office/officeart/2005/8/layout/orgChart1"/>
    <dgm:cxn modelId="{F6171EB6-4035-4486-8E2D-AE108EF34B5E}" type="presParOf" srcId="{C10C3CFD-D962-4BF5-9C56-A6BDE38DE5C7}" destId="{DCF61571-E9E7-46E8-B605-B7E68AD6CE3F}" srcOrd="4" destOrd="0" presId="urn:microsoft.com/office/officeart/2005/8/layout/orgChart1"/>
    <dgm:cxn modelId="{1586A656-2E5E-4428-84C9-C8CF98AFADF1}" type="presParOf" srcId="{C10C3CFD-D962-4BF5-9C56-A6BDE38DE5C7}" destId="{37BCCE8D-7B8C-4136-9AA2-A6F7EE0F5DE5}" srcOrd="5" destOrd="0" presId="urn:microsoft.com/office/officeart/2005/8/layout/orgChart1"/>
    <dgm:cxn modelId="{DEE7E640-DA24-4EAE-BC15-F1283FDEAC27}" type="presParOf" srcId="{37BCCE8D-7B8C-4136-9AA2-A6F7EE0F5DE5}" destId="{A1BE283B-3059-44DC-8B29-362ECAB9E3A5}" srcOrd="0" destOrd="0" presId="urn:microsoft.com/office/officeart/2005/8/layout/orgChart1"/>
    <dgm:cxn modelId="{B21BB7C2-37F0-4426-88DA-04C2EE205615}" type="presParOf" srcId="{A1BE283B-3059-44DC-8B29-362ECAB9E3A5}" destId="{902EF837-EBD1-4692-8A26-36CB662A7F54}" srcOrd="0" destOrd="0" presId="urn:microsoft.com/office/officeart/2005/8/layout/orgChart1"/>
    <dgm:cxn modelId="{418F9A8E-767E-4F74-AEEA-E394ABA208A0}" type="presParOf" srcId="{A1BE283B-3059-44DC-8B29-362ECAB9E3A5}" destId="{53A66D61-32FF-408E-AD1B-FFDE78A3D446}" srcOrd="1" destOrd="0" presId="urn:microsoft.com/office/officeart/2005/8/layout/orgChart1"/>
    <dgm:cxn modelId="{32ECD766-1AA3-4B5B-ADC7-B863AB959FF2}" type="presParOf" srcId="{37BCCE8D-7B8C-4136-9AA2-A6F7EE0F5DE5}" destId="{C4226B94-D293-4472-821E-797EB881000B}" srcOrd="1" destOrd="0" presId="urn:microsoft.com/office/officeart/2005/8/layout/orgChart1"/>
    <dgm:cxn modelId="{1E86A9B4-ED23-4088-95DA-4A4F367F4BC8}" type="presParOf" srcId="{37BCCE8D-7B8C-4136-9AA2-A6F7EE0F5DE5}" destId="{B349E2F3-A9DC-4B75-A5BB-E62D265EF7A4}" srcOrd="2" destOrd="0" presId="urn:microsoft.com/office/officeart/2005/8/layout/orgChart1"/>
    <dgm:cxn modelId="{CE92A656-978B-4151-8A1D-8ECB218C38AB}" type="presParOf" srcId="{C10C3CFD-D962-4BF5-9C56-A6BDE38DE5C7}" destId="{F85220A0-C09D-4060-A767-E5EBDBC751D6}" srcOrd="6" destOrd="0" presId="urn:microsoft.com/office/officeart/2005/8/layout/orgChart1"/>
    <dgm:cxn modelId="{37317121-E5C7-4FD6-9365-D17FCCC6105E}" type="presParOf" srcId="{C10C3CFD-D962-4BF5-9C56-A6BDE38DE5C7}" destId="{2370C23C-7E49-4708-BEB3-C7918AE3E47B}" srcOrd="7" destOrd="0" presId="urn:microsoft.com/office/officeart/2005/8/layout/orgChart1"/>
    <dgm:cxn modelId="{F5AC5277-B726-4C13-9A7E-B3D237EEF8E8}" type="presParOf" srcId="{2370C23C-7E49-4708-BEB3-C7918AE3E47B}" destId="{64901BBF-D957-4B70-91B7-6CA8C3773979}" srcOrd="0" destOrd="0" presId="urn:microsoft.com/office/officeart/2005/8/layout/orgChart1"/>
    <dgm:cxn modelId="{03F5715B-309F-4019-92C1-960CF5804C78}" type="presParOf" srcId="{64901BBF-D957-4B70-91B7-6CA8C3773979}" destId="{6659C6D5-82CB-43D1-BB6F-68724DE709C3}" srcOrd="0" destOrd="0" presId="urn:microsoft.com/office/officeart/2005/8/layout/orgChart1"/>
    <dgm:cxn modelId="{5D86C393-6AB3-40F8-9298-7AD1E7F7C128}" type="presParOf" srcId="{64901BBF-D957-4B70-91B7-6CA8C3773979}" destId="{F1FB3EFF-90FB-4AF6-BDB5-F2EC1ECF8C08}" srcOrd="1" destOrd="0" presId="urn:microsoft.com/office/officeart/2005/8/layout/orgChart1"/>
    <dgm:cxn modelId="{3FA4CA53-6690-4D26-91D5-51254E6EA87C}" type="presParOf" srcId="{2370C23C-7E49-4708-BEB3-C7918AE3E47B}" destId="{B1DB6915-65B7-4E46-B87F-E99E7125ACFC}" srcOrd="1" destOrd="0" presId="urn:microsoft.com/office/officeart/2005/8/layout/orgChart1"/>
    <dgm:cxn modelId="{F1C38FEF-FFAB-4D4D-B3E1-D0B718B2E014}" type="presParOf" srcId="{2370C23C-7E49-4708-BEB3-C7918AE3E47B}" destId="{25FF9720-A068-4DC2-B31B-55B2DD3DA194}" srcOrd="2" destOrd="0" presId="urn:microsoft.com/office/officeart/2005/8/layout/orgChart1"/>
    <dgm:cxn modelId="{4AF8ECF4-1F13-4287-90D3-EE05695DE77D}" type="presParOf" srcId="{C10C3CFD-D962-4BF5-9C56-A6BDE38DE5C7}" destId="{44DCF352-5000-45A2-AA7B-D13916C3D7D2}" srcOrd="8" destOrd="0" presId="urn:microsoft.com/office/officeart/2005/8/layout/orgChart1"/>
    <dgm:cxn modelId="{156F2B83-2FB1-48AC-8730-B1CA2E0FE11E}" type="presParOf" srcId="{C10C3CFD-D962-4BF5-9C56-A6BDE38DE5C7}" destId="{AA5F5A42-1FB4-4F45-967E-FCDC39B5AF71}" srcOrd="9" destOrd="0" presId="urn:microsoft.com/office/officeart/2005/8/layout/orgChart1"/>
    <dgm:cxn modelId="{C4829C72-C21C-494E-BDDA-ABED55CD0757}" type="presParOf" srcId="{AA5F5A42-1FB4-4F45-967E-FCDC39B5AF71}" destId="{DABBD733-FB63-4993-A7C1-4DF724B99BE6}" srcOrd="0" destOrd="0" presId="urn:microsoft.com/office/officeart/2005/8/layout/orgChart1"/>
    <dgm:cxn modelId="{B122A366-1DC8-4371-A6B5-1F27728F9398}" type="presParOf" srcId="{DABBD733-FB63-4993-A7C1-4DF724B99BE6}" destId="{8BD7C5A3-5C6A-4CE5-86E5-A19E1802F1C9}" srcOrd="0" destOrd="0" presId="urn:microsoft.com/office/officeart/2005/8/layout/orgChart1"/>
    <dgm:cxn modelId="{22B569C5-7BFA-4C24-9B5F-59F43F1D8527}" type="presParOf" srcId="{DABBD733-FB63-4993-A7C1-4DF724B99BE6}" destId="{CF0A0C86-B5A4-4962-9672-243C41A9E16F}" srcOrd="1" destOrd="0" presId="urn:microsoft.com/office/officeart/2005/8/layout/orgChart1"/>
    <dgm:cxn modelId="{99F825F2-5C41-44AC-989D-6B45E5625180}" type="presParOf" srcId="{AA5F5A42-1FB4-4F45-967E-FCDC39B5AF71}" destId="{E99330F1-32E8-4B5F-9B2A-2D0CD1F3B8C0}" srcOrd="1" destOrd="0" presId="urn:microsoft.com/office/officeart/2005/8/layout/orgChart1"/>
    <dgm:cxn modelId="{FF629A41-3E14-499E-9AB7-6E77ACFCE2D8}" type="presParOf" srcId="{AA5F5A42-1FB4-4F45-967E-FCDC39B5AF71}" destId="{87234040-1465-45F9-AB17-DD8EB46031FD}" srcOrd="2" destOrd="0" presId="urn:microsoft.com/office/officeart/2005/8/layout/orgChart1"/>
    <dgm:cxn modelId="{01241144-44AE-48E8-A9AF-CCA42EC5A52C}" type="presParOf" srcId="{C10C3CFD-D962-4BF5-9C56-A6BDE38DE5C7}" destId="{EF218420-BBEE-4096-B84D-0FC6BA023B0D}" srcOrd="10" destOrd="0" presId="urn:microsoft.com/office/officeart/2005/8/layout/orgChart1"/>
    <dgm:cxn modelId="{614C4023-C046-4712-B68F-65B0E0960717}" type="presParOf" srcId="{C10C3CFD-D962-4BF5-9C56-A6BDE38DE5C7}" destId="{A027C350-DDB3-47BF-945D-BA6F136D8329}" srcOrd="11" destOrd="0" presId="urn:microsoft.com/office/officeart/2005/8/layout/orgChart1"/>
    <dgm:cxn modelId="{2D4C9570-D480-4654-A629-0E71665D31C2}" type="presParOf" srcId="{A027C350-DDB3-47BF-945D-BA6F136D8329}" destId="{EE348B69-7157-4A3D-B192-F1EAD1E0EE6B}" srcOrd="0" destOrd="0" presId="urn:microsoft.com/office/officeart/2005/8/layout/orgChart1"/>
    <dgm:cxn modelId="{59A249FD-5EFE-4D48-8F85-39BAACD4A230}" type="presParOf" srcId="{EE348B69-7157-4A3D-B192-F1EAD1E0EE6B}" destId="{3B87B829-51D2-47F9-AD94-8893D88E4EF6}" srcOrd="0" destOrd="0" presId="urn:microsoft.com/office/officeart/2005/8/layout/orgChart1"/>
    <dgm:cxn modelId="{174DA9CB-7E51-41F3-8FE5-9AC1EC881C63}" type="presParOf" srcId="{EE348B69-7157-4A3D-B192-F1EAD1E0EE6B}" destId="{4944D965-9B46-4863-815E-0BC78B38AB2B}" srcOrd="1" destOrd="0" presId="urn:microsoft.com/office/officeart/2005/8/layout/orgChart1"/>
    <dgm:cxn modelId="{B7E63E1F-E9FA-4B3D-922D-49EBD974FA12}" type="presParOf" srcId="{A027C350-DDB3-47BF-945D-BA6F136D8329}" destId="{31CA81C8-BE2C-4AC5-B698-E11C0ADFF1C2}" srcOrd="1" destOrd="0" presId="urn:microsoft.com/office/officeart/2005/8/layout/orgChart1"/>
    <dgm:cxn modelId="{73E9F525-197E-4971-9F9B-A47875BEDA90}" type="presParOf" srcId="{A027C350-DDB3-47BF-945D-BA6F136D8329}" destId="{3E1A60DB-2C1D-4692-BCF1-CD62BEA7AF31}" srcOrd="2" destOrd="0" presId="urn:microsoft.com/office/officeart/2005/8/layout/orgChart1"/>
    <dgm:cxn modelId="{75299BAE-0FAD-4065-84EC-9D8C5BCB549D}" type="presParOf" srcId="{837E1F6D-A453-4C93-AD14-91EB05816E85}" destId="{5C707B33-CE1F-4E75-BFF6-EA4AD47C03C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FDDC62-A6F3-464A-BD7C-AC94CEB01D51}" type="doc">
      <dgm:prSet loTypeId="urn:microsoft.com/office/officeart/2005/8/layout/radial1" loCatId="cycle" qsTypeId="urn:microsoft.com/office/officeart/2005/8/quickstyle/simple1" qsCatId="simple" csTypeId="urn:microsoft.com/office/officeart/2005/8/colors/accent1_2" csCatId="accent1" phldr="1"/>
      <dgm:spPr/>
      <dgm:t>
        <a:bodyPr/>
        <a:lstStyle/>
        <a:p>
          <a:pPr rtl="1"/>
          <a:endParaRPr lang="ar-SA"/>
        </a:p>
      </dgm:t>
    </dgm:pt>
    <dgm:pt modelId="{4CCDD296-2107-436D-AD43-B863CC6D5500}">
      <dgm:prSet phldrT="[نص]"/>
      <dgm:spPr/>
      <dgm:t>
        <a:bodyPr/>
        <a:lstStyle/>
        <a:p>
          <a:pPr rtl="1"/>
          <a:r>
            <a:rPr lang="ar-SA" b="1" dirty="0" smtClean="0">
              <a:solidFill>
                <a:srgbClr val="C00000"/>
              </a:solidFill>
            </a:rPr>
            <a:t>أنواع </a:t>
          </a:r>
          <a:r>
            <a:rPr lang="ar-SA" b="1" dirty="0">
              <a:solidFill>
                <a:srgbClr val="C00000"/>
              </a:solidFill>
            </a:rPr>
            <a:t>التقويم حسب المراحل</a:t>
          </a:r>
        </a:p>
      </dgm:t>
    </dgm:pt>
    <dgm:pt modelId="{E2A9ECFB-20E0-4C1A-9524-762D5EA069A7}" type="parTrans" cxnId="{4F949740-1A23-4E7C-BA58-4428802D8B01}">
      <dgm:prSet/>
      <dgm:spPr/>
      <dgm:t>
        <a:bodyPr/>
        <a:lstStyle/>
        <a:p>
          <a:pPr rtl="1"/>
          <a:endParaRPr lang="ar-SA"/>
        </a:p>
      </dgm:t>
    </dgm:pt>
    <dgm:pt modelId="{C701E6D0-754B-402D-B960-D995D934DBC7}" type="sibTrans" cxnId="{4F949740-1A23-4E7C-BA58-4428802D8B01}">
      <dgm:prSet/>
      <dgm:spPr/>
      <dgm:t>
        <a:bodyPr/>
        <a:lstStyle/>
        <a:p>
          <a:pPr rtl="1"/>
          <a:endParaRPr lang="ar-SA"/>
        </a:p>
      </dgm:t>
    </dgm:pt>
    <dgm:pt modelId="{39A46D48-C262-4B47-8CA6-3183D11233A5}">
      <dgm:prSet phldrT="[نص]"/>
      <dgm:spPr/>
      <dgm:t>
        <a:bodyPr/>
        <a:lstStyle/>
        <a:p>
          <a:pPr rtl="1"/>
          <a:r>
            <a:rPr lang="ar-SA" b="1" dirty="0">
              <a:solidFill>
                <a:schemeClr val="tx1">
                  <a:lumMod val="95000"/>
                  <a:lumOff val="5000"/>
                </a:schemeClr>
              </a:solidFill>
            </a:rPr>
            <a:t>التقويم </a:t>
          </a:r>
          <a:r>
            <a:rPr lang="ar-SA" b="1" dirty="0" smtClean="0">
              <a:solidFill>
                <a:schemeClr val="tx1">
                  <a:lumMod val="95000"/>
                  <a:lumOff val="5000"/>
                </a:schemeClr>
              </a:solidFill>
            </a:rPr>
            <a:t>القبلي</a:t>
          </a:r>
        </a:p>
      </dgm:t>
    </dgm:pt>
    <dgm:pt modelId="{1D253FDD-3044-4145-B010-21BEC2CB4A4E}" type="parTrans" cxnId="{0950C3CF-700D-4B64-B3B0-736BF06ADD03}">
      <dgm:prSet/>
      <dgm:spPr/>
      <dgm:t>
        <a:bodyPr/>
        <a:lstStyle/>
        <a:p>
          <a:pPr rtl="1"/>
          <a:endParaRPr lang="ar-SA"/>
        </a:p>
      </dgm:t>
    </dgm:pt>
    <dgm:pt modelId="{B046A516-E345-4386-96C7-0D5E5935790F}" type="sibTrans" cxnId="{0950C3CF-700D-4B64-B3B0-736BF06ADD03}">
      <dgm:prSet/>
      <dgm:spPr/>
      <dgm:t>
        <a:bodyPr/>
        <a:lstStyle/>
        <a:p>
          <a:pPr rtl="1"/>
          <a:endParaRPr lang="ar-SA"/>
        </a:p>
      </dgm:t>
    </dgm:pt>
    <dgm:pt modelId="{2D205C60-56E6-4368-9AAA-ED3F2B8BAFFF}">
      <dgm:prSet phldrT="[نص]"/>
      <dgm:spPr/>
      <dgm:t>
        <a:bodyPr/>
        <a:lstStyle/>
        <a:p>
          <a:pPr rtl="1"/>
          <a:r>
            <a:rPr lang="ar-SA" b="1" dirty="0">
              <a:solidFill>
                <a:schemeClr val="tx1">
                  <a:lumMod val="95000"/>
                  <a:lumOff val="5000"/>
                </a:schemeClr>
              </a:solidFill>
            </a:rPr>
            <a:t>التقويم التكويني</a:t>
          </a:r>
        </a:p>
      </dgm:t>
    </dgm:pt>
    <dgm:pt modelId="{1F1F8F30-A6C0-4F1A-89CF-0DD4F46ADD2C}" type="parTrans" cxnId="{83CE1759-2D55-44D8-A21C-4ACCDEAA92FE}">
      <dgm:prSet/>
      <dgm:spPr/>
      <dgm:t>
        <a:bodyPr/>
        <a:lstStyle/>
        <a:p>
          <a:pPr rtl="1"/>
          <a:endParaRPr lang="ar-SA"/>
        </a:p>
      </dgm:t>
    </dgm:pt>
    <dgm:pt modelId="{E9A59E3F-BCAC-4CB3-995C-C5BB33586898}" type="sibTrans" cxnId="{83CE1759-2D55-44D8-A21C-4ACCDEAA92FE}">
      <dgm:prSet/>
      <dgm:spPr/>
      <dgm:t>
        <a:bodyPr/>
        <a:lstStyle/>
        <a:p>
          <a:pPr rtl="1"/>
          <a:endParaRPr lang="ar-SA"/>
        </a:p>
      </dgm:t>
    </dgm:pt>
    <dgm:pt modelId="{AF148483-30F8-4F78-BADF-0F86E8BB4F35}">
      <dgm:prSet phldrT="[نص]"/>
      <dgm:spPr/>
      <dgm:t>
        <a:bodyPr/>
        <a:lstStyle/>
        <a:p>
          <a:pPr rtl="1"/>
          <a:r>
            <a:rPr lang="ar-SA" b="1" dirty="0">
              <a:solidFill>
                <a:schemeClr val="tx1"/>
              </a:solidFill>
            </a:rPr>
            <a:t>التقويم </a:t>
          </a:r>
          <a:r>
            <a:rPr lang="ar-SA" b="1" dirty="0" err="1">
              <a:solidFill>
                <a:schemeClr val="tx1"/>
              </a:solidFill>
            </a:rPr>
            <a:t>التجمعي</a:t>
          </a:r>
          <a:r>
            <a:rPr lang="ar-SA" b="1" dirty="0">
              <a:solidFill>
                <a:schemeClr val="tx1"/>
              </a:solidFill>
            </a:rPr>
            <a:t> الختامي</a:t>
          </a:r>
        </a:p>
      </dgm:t>
    </dgm:pt>
    <dgm:pt modelId="{FA7FC3CB-D327-4492-A997-CCCBAD8F3F86}" type="parTrans" cxnId="{09A23D0F-C39F-48CC-A97A-B338E8B2FCE5}">
      <dgm:prSet/>
      <dgm:spPr/>
      <dgm:t>
        <a:bodyPr/>
        <a:lstStyle/>
        <a:p>
          <a:pPr rtl="1"/>
          <a:endParaRPr lang="ar-SA"/>
        </a:p>
      </dgm:t>
    </dgm:pt>
    <dgm:pt modelId="{E821C050-45B0-465E-8500-019B81309DD6}" type="sibTrans" cxnId="{09A23D0F-C39F-48CC-A97A-B338E8B2FCE5}">
      <dgm:prSet/>
      <dgm:spPr/>
      <dgm:t>
        <a:bodyPr/>
        <a:lstStyle/>
        <a:p>
          <a:pPr rtl="1"/>
          <a:endParaRPr lang="ar-SA"/>
        </a:p>
      </dgm:t>
    </dgm:pt>
    <dgm:pt modelId="{08186513-BF08-47DE-B1EE-5084F1AA592B}">
      <dgm:prSet phldrT="[نص]"/>
      <dgm:spPr/>
      <dgm:t>
        <a:bodyPr/>
        <a:lstStyle/>
        <a:p>
          <a:pPr rtl="1"/>
          <a:r>
            <a:rPr lang="ar-SA" b="1" dirty="0">
              <a:solidFill>
                <a:schemeClr val="tx1"/>
              </a:solidFill>
            </a:rPr>
            <a:t>التقويم التشخيصي</a:t>
          </a:r>
        </a:p>
      </dgm:t>
    </dgm:pt>
    <dgm:pt modelId="{3B5508EC-52E1-4661-BC82-17B168A93152}" type="parTrans" cxnId="{86564BE2-4113-4C68-BEA4-8989559374BD}">
      <dgm:prSet/>
      <dgm:spPr/>
      <dgm:t>
        <a:bodyPr/>
        <a:lstStyle/>
        <a:p>
          <a:pPr rtl="1"/>
          <a:endParaRPr lang="ar-SA"/>
        </a:p>
      </dgm:t>
    </dgm:pt>
    <dgm:pt modelId="{E15D1CFB-4A84-4BD8-8424-0EEE923C19FA}" type="sibTrans" cxnId="{86564BE2-4113-4C68-BEA4-8989559374BD}">
      <dgm:prSet/>
      <dgm:spPr/>
      <dgm:t>
        <a:bodyPr/>
        <a:lstStyle/>
        <a:p>
          <a:pPr rtl="1"/>
          <a:endParaRPr lang="ar-SA"/>
        </a:p>
      </dgm:t>
    </dgm:pt>
    <dgm:pt modelId="{CE240B76-DB8C-4E08-A592-DC2634C665A4}" type="pres">
      <dgm:prSet presAssocID="{57FDDC62-A6F3-464A-BD7C-AC94CEB01D51}" presName="cycle" presStyleCnt="0">
        <dgm:presLayoutVars>
          <dgm:chMax val="1"/>
          <dgm:dir/>
          <dgm:animLvl val="ctr"/>
          <dgm:resizeHandles val="exact"/>
        </dgm:presLayoutVars>
      </dgm:prSet>
      <dgm:spPr/>
      <dgm:t>
        <a:bodyPr/>
        <a:lstStyle/>
        <a:p>
          <a:endParaRPr lang="en-US"/>
        </a:p>
      </dgm:t>
    </dgm:pt>
    <dgm:pt modelId="{3B7DFE74-7F07-4E3A-B3F7-D8C3B1855A48}" type="pres">
      <dgm:prSet presAssocID="{4CCDD296-2107-436D-AD43-B863CC6D5500}" presName="centerShape" presStyleLbl="node0" presStyleIdx="0" presStyleCnt="1"/>
      <dgm:spPr/>
      <dgm:t>
        <a:bodyPr/>
        <a:lstStyle/>
        <a:p>
          <a:pPr rtl="1"/>
          <a:endParaRPr lang="ar-SA"/>
        </a:p>
      </dgm:t>
    </dgm:pt>
    <dgm:pt modelId="{DFD05F36-B5D3-4ED9-A774-DBC431099E55}" type="pres">
      <dgm:prSet presAssocID="{1D253FDD-3044-4145-B010-21BEC2CB4A4E}" presName="Name9" presStyleLbl="parChTrans1D2" presStyleIdx="0" presStyleCnt="4"/>
      <dgm:spPr/>
      <dgm:t>
        <a:bodyPr/>
        <a:lstStyle/>
        <a:p>
          <a:endParaRPr lang="en-US"/>
        </a:p>
      </dgm:t>
    </dgm:pt>
    <dgm:pt modelId="{9E519BB1-6490-4733-A2F9-44B5F3BE2973}" type="pres">
      <dgm:prSet presAssocID="{1D253FDD-3044-4145-B010-21BEC2CB4A4E}" presName="connTx" presStyleLbl="parChTrans1D2" presStyleIdx="0" presStyleCnt="4"/>
      <dgm:spPr/>
      <dgm:t>
        <a:bodyPr/>
        <a:lstStyle/>
        <a:p>
          <a:endParaRPr lang="en-US"/>
        </a:p>
      </dgm:t>
    </dgm:pt>
    <dgm:pt modelId="{C140534A-0266-4D21-AEB7-2A60AE4F9C4F}" type="pres">
      <dgm:prSet presAssocID="{39A46D48-C262-4B47-8CA6-3183D11233A5}" presName="node" presStyleLbl="node1" presStyleIdx="0" presStyleCnt="4">
        <dgm:presLayoutVars>
          <dgm:bulletEnabled val="1"/>
        </dgm:presLayoutVars>
      </dgm:prSet>
      <dgm:spPr/>
      <dgm:t>
        <a:bodyPr/>
        <a:lstStyle/>
        <a:p>
          <a:endParaRPr lang="en-US"/>
        </a:p>
      </dgm:t>
    </dgm:pt>
    <dgm:pt modelId="{35B1E59F-49A2-4D6E-8274-4DF2019F69F8}" type="pres">
      <dgm:prSet presAssocID="{1F1F8F30-A6C0-4F1A-89CF-0DD4F46ADD2C}" presName="Name9" presStyleLbl="parChTrans1D2" presStyleIdx="1" presStyleCnt="4"/>
      <dgm:spPr/>
      <dgm:t>
        <a:bodyPr/>
        <a:lstStyle/>
        <a:p>
          <a:endParaRPr lang="en-US"/>
        </a:p>
      </dgm:t>
    </dgm:pt>
    <dgm:pt modelId="{B1DF7AE5-0745-4138-ADC4-CA6A626BEFC4}" type="pres">
      <dgm:prSet presAssocID="{1F1F8F30-A6C0-4F1A-89CF-0DD4F46ADD2C}" presName="connTx" presStyleLbl="parChTrans1D2" presStyleIdx="1" presStyleCnt="4"/>
      <dgm:spPr/>
      <dgm:t>
        <a:bodyPr/>
        <a:lstStyle/>
        <a:p>
          <a:endParaRPr lang="en-US"/>
        </a:p>
      </dgm:t>
    </dgm:pt>
    <dgm:pt modelId="{F5BABFF7-B702-4731-B35D-7FB25D9C2C39}" type="pres">
      <dgm:prSet presAssocID="{2D205C60-56E6-4368-9AAA-ED3F2B8BAFFF}" presName="node" presStyleLbl="node1" presStyleIdx="1" presStyleCnt="4">
        <dgm:presLayoutVars>
          <dgm:bulletEnabled val="1"/>
        </dgm:presLayoutVars>
      </dgm:prSet>
      <dgm:spPr/>
      <dgm:t>
        <a:bodyPr/>
        <a:lstStyle/>
        <a:p>
          <a:endParaRPr lang="en-US"/>
        </a:p>
      </dgm:t>
    </dgm:pt>
    <dgm:pt modelId="{8E2F777E-C1A8-4833-908F-CC7699A4A583}" type="pres">
      <dgm:prSet presAssocID="{FA7FC3CB-D327-4492-A997-CCCBAD8F3F86}" presName="Name9" presStyleLbl="parChTrans1D2" presStyleIdx="2" presStyleCnt="4"/>
      <dgm:spPr/>
      <dgm:t>
        <a:bodyPr/>
        <a:lstStyle/>
        <a:p>
          <a:endParaRPr lang="en-US"/>
        </a:p>
      </dgm:t>
    </dgm:pt>
    <dgm:pt modelId="{279E0AF0-45EA-48D3-827E-463CDD3B5924}" type="pres">
      <dgm:prSet presAssocID="{FA7FC3CB-D327-4492-A997-CCCBAD8F3F86}" presName="connTx" presStyleLbl="parChTrans1D2" presStyleIdx="2" presStyleCnt="4"/>
      <dgm:spPr/>
      <dgm:t>
        <a:bodyPr/>
        <a:lstStyle/>
        <a:p>
          <a:endParaRPr lang="en-US"/>
        </a:p>
      </dgm:t>
    </dgm:pt>
    <dgm:pt modelId="{E1E5051B-7D21-4297-B50F-237784A38CB4}" type="pres">
      <dgm:prSet presAssocID="{AF148483-30F8-4F78-BADF-0F86E8BB4F35}" presName="node" presStyleLbl="node1" presStyleIdx="2" presStyleCnt="4">
        <dgm:presLayoutVars>
          <dgm:bulletEnabled val="1"/>
        </dgm:presLayoutVars>
      </dgm:prSet>
      <dgm:spPr/>
      <dgm:t>
        <a:bodyPr/>
        <a:lstStyle/>
        <a:p>
          <a:endParaRPr lang="en-US"/>
        </a:p>
      </dgm:t>
    </dgm:pt>
    <dgm:pt modelId="{D3A7448A-723C-4511-9E7E-D8362590DA41}" type="pres">
      <dgm:prSet presAssocID="{3B5508EC-52E1-4661-BC82-17B168A93152}" presName="Name9" presStyleLbl="parChTrans1D2" presStyleIdx="3" presStyleCnt="4"/>
      <dgm:spPr/>
      <dgm:t>
        <a:bodyPr/>
        <a:lstStyle/>
        <a:p>
          <a:endParaRPr lang="en-US"/>
        </a:p>
      </dgm:t>
    </dgm:pt>
    <dgm:pt modelId="{E527A704-2BCD-4196-99DB-B86E2FB5EADF}" type="pres">
      <dgm:prSet presAssocID="{3B5508EC-52E1-4661-BC82-17B168A93152}" presName="connTx" presStyleLbl="parChTrans1D2" presStyleIdx="3" presStyleCnt="4"/>
      <dgm:spPr/>
      <dgm:t>
        <a:bodyPr/>
        <a:lstStyle/>
        <a:p>
          <a:endParaRPr lang="en-US"/>
        </a:p>
      </dgm:t>
    </dgm:pt>
    <dgm:pt modelId="{F9EA7459-5E54-4783-BC08-BF56C30BFEDE}" type="pres">
      <dgm:prSet presAssocID="{08186513-BF08-47DE-B1EE-5084F1AA592B}" presName="node" presStyleLbl="node1" presStyleIdx="3" presStyleCnt="4">
        <dgm:presLayoutVars>
          <dgm:bulletEnabled val="1"/>
        </dgm:presLayoutVars>
      </dgm:prSet>
      <dgm:spPr/>
      <dgm:t>
        <a:bodyPr/>
        <a:lstStyle/>
        <a:p>
          <a:endParaRPr lang="en-US"/>
        </a:p>
      </dgm:t>
    </dgm:pt>
  </dgm:ptLst>
  <dgm:cxnLst>
    <dgm:cxn modelId="{10FC0C5D-6586-44F2-B698-EA42949E3EED}" type="presOf" srcId="{1F1F8F30-A6C0-4F1A-89CF-0DD4F46ADD2C}" destId="{35B1E59F-49A2-4D6E-8274-4DF2019F69F8}" srcOrd="0" destOrd="0" presId="urn:microsoft.com/office/officeart/2005/8/layout/radial1"/>
    <dgm:cxn modelId="{E88E5A8F-872C-46B5-BE0E-5BE71ADF9B6B}" type="presOf" srcId="{39A46D48-C262-4B47-8CA6-3183D11233A5}" destId="{C140534A-0266-4D21-AEB7-2A60AE4F9C4F}" srcOrd="0" destOrd="0" presId="urn:microsoft.com/office/officeart/2005/8/layout/radial1"/>
    <dgm:cxn modelId="{96FF354F-72B7-4AB7-AA59-2B10C57B5AD5}" type="presOf" srcId="{3B5508EC-52E1-4661-BC82-17B168A93152}" destId="{E527A704-2BCD-4196-99DB-B86E2FB5EADF}" srcOrd="1" destOrd="0" presId="urn:microsoft.com/office/officeart/2005/8/layout/radial1"/>
    <dgm:cxn modelId="{27026C92-C737-4BAF-B7D6-A55E60AD8B54}" type="presOf" srcId="{1D253FDD-3044-4145-B010-21BEC2CB4A4E}" destId="{9E519BB1-6490-4733-A2F9-44B5F3BE2973}" srcOrd="1" destOrd="0" presId="urn:microsoft.com/office/officeart/2005/8/layout/radial1"/>
    <dgm:cxn modelId="{E989FD78-DCD5-4FCF-9029-495A3272DB53}" type="presOf" srcId="{2D205C60-56E6-4368-9AAA-ED3F2B8BAFFF}" destId="{F5BABFF7-B702-4731-B35D-7FB25D9C2C39}" srcOrd="0" destOrd="0" presId="urn:microsoft.com/office/officeart/2005/8/layout/radial1"/>
    <dgm:cxn modelId="{294FD4C7-EF46-4BBB-99F5-17005972F892}" type="presOf" srcId="{FA7FC3CB-D327-4492-A997-CCCBAD8F3F86}" destId="{8E2F777E-C1A8-4833-908F-CC7699A4A583}" srcOrd="0" destOrd="0" presId="urn:microsoft.com/office/officeart/2005/8/layout/radial1"/>
    <dgm:cxn modelId="{0950C3CF-700D-4B64-B3B0-736BF06ADD03}" srcId="{4CCDD296-2107-436D-AD43-B863CC6D5500}" destId="{39A46D48-C262-4B47-8CA6-3183D11233A5}" srcOrd="0" destOrd="0" parTransId="{1D253FDD-3044-4145-B010-21BEC2CB4A4E}" sibTransId="{B046A516-E345-4386-96C7-0D5E5935790F}"/>
    <dgm:cxn modelId="{4F949740-1A23-4E7C-BA58-4428802D8B01}" srcId="{57FDDC62-A6F3-464A-BD7C-AC94CEB01D51}" destId="{4CCDD296-2107-436D-AD43-B863CC6D5500}" srcOrd="0" destOrd="0" parTransId="{E2A9ECFB-20E0-4C1A-9524-762D5EA069A7}" sibTransId="{C701E6D0-754B-402D-B960-D995D934DBC7}"/>
    <dgm:cxn modelId="{6BA268B5-7422-483E-8CDE-967F146C262A}" type="presOf" srcId="{57FDDC62-A6F3-464A-BD7C-AC94CEB01D51}" destId="{CE240B76-DB8C-4E08-A592-DC2634C665A4}" srcOrd="0" destOrd="0" presId="urn:microsoft.com/office/officeart/2005/8/layout/radial1"/>
    <dgm:cxn modelId="{37C0D2F6-2EEE-4FAB-9D3F-0DD561BC0630}" type="presOf" srcId="{3B5508EC-52E1-4661-BC82-17B168A93152}" destId="{D3A7448A-723C-4511-9E7E-D8362590DA41}" srcOrd="0" destOrd="0" presId="urn:microsoft.com/office/officeart/2005/8/layout/radial1"/>
    <dgm:cxn modelId="{1ED0B664-2D61-496A-9003-8B3E446860AD}" type="presOf" srcId="{1F1F8F30-A6C0-4F1A-89CF-0DD4F46ADD2C}" destId="{B1DF7AE5-0745-4138-ADC4-CA6A626BEFC4}" srcOrd="1" destOrd="0" presId="urn:microsoft.com/office/officeart/2005/8/layout/radial1"/>
    <dgm:cxn modelId="{329117C5-2A45-4E75-9D5E-8799E131BB3C}" type="presOf" srcId="{FA7FC3CB-D327-4492-A997-CCCBAD8F3F86}" destId="{279E0AF0-45EA-48D3-827E-463CDD3B5924}" srcOrd="1" destOrd="0" presId="urn:microsoft.com/office/officeart/2005/8/layout/radial1"/>
    <dgm:cxn modelId="{83CE1759-2D55-44D8-A21C-4ACCDEAA92FE}" srcId="{4CCDD296-2107-436D-AD43-B863CC6D5500}" destId="{2D205C60-56E6-4368-9AAA-ED3F2B8BAFFF}" srcOrd="1" destOrd="0" parTransId="{1F1F8F30-A6C0-4F1A-89CF-0DD4F46ADD2C}" sibTransId="{E9A59E3F-BCAC-4CB3-995C-C5BB33586898}"/>
    <dgm:cxn modelId="{32AE2DD8-6578-495F-A6C8-C6974BD3ACD2}" type="presOf" srcId="{1D253FDD-3044-4145-B010-21BEC2CB4A4E}" destId="{DFD05F36-B5D3-4ED9-A774-DBC431099E55}" srcOrd="0" destOrd="0" presId="urn:microsoft.com/office/officeart/2005/8/layout/radial1"/>
    <dgm:cxn modelId="{86564BE2-4113-4C68-BEA4-8989559374BD}" srcId="{4CCDD296-2107-436D-AD43-B863CC6D5500}" destId="{08186513-BF08-47DE-B1EE-5084F1AA592B}" srcOrd="3" destOrd="0" parTransId="{3B5508EC-52E1-4661-BC82-17B168A93152}" sibTransId="{E15D1CFB-4A84-4BD8-8424-0EEE923C19FA}"/>
    <dgm:cxn modelId="{7C6F1571-3ACE-4530-8381-1774B69E25F1}" type="presOf" srcId="{AF148483-30F8-4F78-BADF-0F86E8BB4F35}" destId="{E1E5051B-7D21-4297-B50F-237784A38CB4}" srcOrd="0" destOrd="0" presId="urn:microsoft.com/office/officeart/2005/8/layout/radial1"/>
    <dgm:cxn modelId="{09A23D0F-C39F-48CC-A97A-B338E8B2FCE5}" srcId="{4CCDD296-2107-436D-AD43-B863CC6D5500}" destId="{AF148483-30F8-4F78-BADF-0F86E8BB4F35}" srcOrd="2" destOrd="0" parTransId="{FA7FC3CB-D327-4492-A997-CCCBAD8F3F86}" sibTransId="{E821C050-45B0-465E-8500-019B81309DD6}"/>
    <dgm:cxn modelId="{11C7250E-BB82-4D65-9C50-BA8F398354B6}" type="presOf" srcId="{4CCDD296-2107-436D-AD43-B863CC6D5500}" destId="{3B7DFE74-7F07-4E3A-B3F7-D8C3B1855A48}" srcOrd="0" destOrd="0" presId="urn:microsoft.com/office/officeart/2005/8/layout/radial1"/>
    <dgm:cxn modelId="{A5D35225-F2D9-42B4-ABF1-49E1E2900367}" type="presOf" srcId="{08186513-BF08-47DE-B1EE-5084F1AA592B}" destId="{F9EA7459-5E54-4783-BC08-BF56C30BFEDE}" srcOrd="0" destOrd="0" presId="urn:microsoft.com/office/officeart/2005/8/layout/radial1"/>
    <dgm:cxn modelId="{9EE94C28-D73D-4820-8530-CED80CE7BCAA}" type="presParOf" srcId="{CE240B76-DB8C-4E08-A592-DC2634C665A4}" destId="{3B7DFE74-7F07-4E3A-B3F7-D8C3B1855A48}" srcOrd="0" destOrd="0" presId="urn:microsoft.com/office/officeart/2005/8/layout/radial1"/>
    <dgm:cxn modelId="{68B4A1E2-36C5-49B8-B4E1-DC35EF3C9F2A}" type="presParOf" srcId="{CE240B76-DB8C-4E08-A592-DC2634C665A4}" destId="{DFD05F36-B5D3-4ED9-A774-DBC431099E55}" srcOrd="1" destOrd="0" presId="urn:microsoft.com/office/officeart/2005/8/layout/radial1"/>
    <dgm:cxn modelId="{6CB3686A-1076-44F8-97CC-41068A1FEDE5}" type="presParOf" srcId="{DFD05F36-B5D3-4ED9-A774-DBC431099E55}" destId="{9E519BB1-6490-4733-A2F9-44B5F3BE2973}" srcOrd="0" destOrd="0" presId="urn:microsoft.com/office/officeart/2005/8/layout/radial1"/>
    <dgm:cxn modelId="{3E30FBD1-4F26-476C-B931-DE74759A59E6}" type="presParOf" srcId="{CE240B76-DB8C-4E08-A592-DC2634C665A4}" destId="{C140534A-0266-4D21-AEB7-2A60AE4F9C4F}" srcOrd="2" destOrd="0" presId="urn:microsoft.com/office/officeart/2005/8/layout/radial1"/>
    <dgm:cxn modelId="{72F3AB76-86A7-452F-8EA9-634DCA503FF0}" type="presParOf" srcId="{CE240B76-DB8C-4E08-A592-DC2634C665A4}" destId="{35B1E59F-49A2-4D6E-8274-4DF2019F69F8}" srcOrd="3" destOrd="0" presId="urn:microsoft.com/office/officeart/2005/8/layout/radial1"/>
    <dgm:cxn modelId="{39710784-CD9F-4871-A1D4-A2F2C6889A96}" type="presParOf" srcId="{35B1E59F-49A2-4D6E-8274-4DF2019F69F8}" destId="{B1DF7AE5-0745-4138-ADC4-CA6A626BEFC4}" srcOrd="0" destOrd="0" presId="urn:microsoft.com/office/officeart/2005/8/layout/radial1"/>
    <dgm:cxn modelId="{7F034C94-5334-45B0-9B61-1D4CB4FA6211}" type="presParOf" srcId="{CE240B76-DB8C-4E08-A592-DC2634C665A4}" destId="{F5BABFF7-B702-4731-B35D-7FB25D9C2C39}" srcOrd="4" destOrd="0" presId="urn:microsoft.com/office/officeart/2005/8/layout/radial1"/>
    <dgm:cxn modelId="{30D574F2-7F36-4013-8CD9-D2DFE03059A6}" type="presParOf" srcId="{CE240B76-DB8C-4E08-A592-DC2634C665A4}" destId="{8E2F777E-C1A8-4833-908F-CC7699A4A583}" srcOrd="5" destOrd="0" presId="urn:microsoft.com/office/officeart/2005/8/layout/radial1"/>
    <dgm:cxn modelId="{1407A9E3-66AB-4735-BDB2-41186C7D0455}" type="presParOf" srcId="{8E2F777E-C1A8-4833-908F-CC7699A4A583}" destId="{279E0AF0-45EA-48D3-827E-463CDD3B5924}" srcOrd="0" destOrd="0" presId="urn:microsoft.com/office/officeart/2005/8/layout/radial1"/>
    <dgm:cxn modelId="{B3CCF8F4-42C0-494C-855A-53D1C73795B8}" type="presParOf" srcId="{CE240B76-DB8C-4E08-A592-DC2634C665A4}" destId="{E1E5051B-7D21-4297-B50F-237784A38CB4}" srcOrd="6" destOrd="0" presId="urn:microsoft.com/office/officeart/2005/8/layout/radial1"/>
    <dgm:cxn modelId="{7B78BA22-35F1-449F-BE22-7FF1B3B19483}" type="presParOf" srcId="{CE240B76-DB8C-4E08-A592-DC2634C665A4}" destId="{D3A7448A-723C-4511-9E7E-D8362590DA41}" srcOrd="7" destOrd="0" presId="urn:microsoft.com/office/officeart/2005/8/layout/radial1"/>
    <dgm:cxn modelId="{1B7395E5-3689-4FB4-9C2F-2BAE3871C045}" type="presParOf" srcId="{D3A7448A-723C-4511-9E7E-D8362590DA41}" destId="{E527A704-2BCD-4196-99DB-B86E2FB5EADF}" srcOrd="0" destOrd="0" presId="urn:microsoft.com/office/officeart/2005/8/layout/radial1"/>
    <dgm:cxn modelId="{FBC20E25-32B5-4F85-8659-A1F985F2D186}" type="presParOf" srcId="{CE240B76-DB8C-4E08-A592-DC2634C665A4}" destId="{F9EA7459-5E54-4783-BC08-BF56C30BFEDE}"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218420-BBEE-4096-B84D-0FC6BA023B0D}">
      <dsp:nvSpPr>
        <dsp:cNvPr id="0" name=""/>
        <dsp:cNvSpPr/>
      </dsp:nvSpPr>
      <dsp:spPr>
        <a:xfrm>
          <a:off x="3886200" y="2379678"/>
          <a:ext cx="3332854" cy="231371"/>
        </a:xfrm>
        <a:custGeom>
          <a:avLst/>
          <a:gdLst/>
          <a:ahLst/>
          <a:cxnLst/>
          <a:rect l="0" t="0" r="0" b="0"/>
          <a:pathLst>
            <a:path>
              <a:moveTo>
                <a:pt x="0" y="0"/>
              </a:moveTo>
              <a:lnTo>
                <a:pt x="0" y="115685"/>
              </a:lnTo>
              <a:lnTo>
                <a:pt x="3332854" y="115685"/>
              </a:lnTo>
              <a:lnTo>
                <a:pt x="3332854" y="2313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DCF352-5000-45A2-AA7B-D13916C3D7D2}">
      <dsp:nvSpPr>
        <dsp:cNvPr id="0" name=""/>
        <dsp:cNvSpPr/>
      </dsp:nvSpPr>
      <dsp:spPr>
        <a:xfrm>
          <a:off x="3886200" y="2379678"/>
          <a:ext cx="1999712" cy="231371"/>
        </a:xfrm>
        <a:custGeom>
          <a:avLst/>
          <a:gdLst/>
          <a:ahLst/>
          <a:cxnLst/>
          <a:rect l="0" t="0" r="0" b="0"/>
          <a:pathLst>
            <a:path>
              <a:moveTo>
                <a:pt x="0" y="0"/>
              </a:moveTo>
              <a:lnTo>
                <a:pt x="0" y="115685"/>
              </a:lnTo>
              <a:lnTo>
                <a:pt x="1999712" y="115685"/>
              </a:lnTo>
              <a:lnTo>
                <a:pt x="1999712" y="2313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5220A0-C09D-4060-A767-E5EBDBC751D6}">
      <dsp:nvSpPr>
        <dsp:cNvPr id="0" name=""/>
        <dsp:cNvSpPr/>
      </dsp:nvSpPr>
      <dsp:spPr>
        <a:xfrm>
          <a:off x="3886200" y="2379678"/>
          <a:ext cx="666570" cy="231371"/>
        </a:xfrm>
        <a:custGeom>
          <a:avLst/>
          <a:gdLst/>
          <a:ahLst/>
          <a:cxnLst/>
          <a:rect l="0" t="0" r="0" b="0"/>
          <a:pathLst>
            <a:path>
              <a:moveTo>
                <a:pt x="0" y="0"/>
              </a:moveTo>
              <a:lnTo>
                <a:pt x="0" y="115685"/>
              </a:lnTo>
              <a:lnTo>
                <a:pt x="666570" y="115685"/>
              </a:lnTo>
              <a:lnTo>
                <a:pt x="666570" y="2313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F61571-E9E7-46E8-B605-B7E68AD6CE3F}">
      <dsp:nvSpPr>
        <dsp:cNvPr id="0" name=""/>
        <dsp:cNvSpPr/>
      </dsp:nvSpPr>
      <dsp:spPr>
        <a:xfrm>
          <a:off x="3219629" y="2379678"/>
          <a:ext cx="666570" cy="231371"/>
        </a:xfrm>
        <a:custGeom>
          <a:avLst/>
          <a:gdLst/>
          <a:ahLst/>
          <a:cxnLst/>
          <a:rect l="0" t="0" r="0" b="0"/>
          <a:pathLst>
            <a:path>
              <a:moveTo>
                <a:pt x="666570" y="0"/>
              </a:moveTo>
              <a:lnTo>
                <a:pt x="666570" y="115685"/>
              </a:lnTo>
              <a:lnTo>
                <a:pt x="0" y="115685"/>
              </a:lnTo>
              <a:lnTo>
                <a:pt x="0" y="2313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C348F4-953E-4B73-9D40-4D5F3FBAF13C}">
      <dsp:nvSpPr>
        <dsp:cNvPr id="0" name=""/>
        <dsp:cNvSpPr/>
      </dsp:nvSpPr>
      <dsp:spPr>
        <a:xfrm>
          <a:off x="1886487" y="2379678"/>
          <a:ext cx="1999712" cy="231371"/>
        </a:xfrm>
        <a:custGeom>
          <a:avLst/>
          <a:gdLst/>
          <a:ahLst/>
          <a:cxnLst/>
          <a:rect l="0" t="0" r="0" b="0"/>
          <a:pathLst>
            <a:path>
              <a:moveTo>
                <a:pt x="1999712" y="0"/>
              </a:moveTo>
              <a:lnTo>
                <a:pt x="1999712" y="115685"/>
              </a:lnTo>
              <a:lnTo>
                <a:pt x="0" y="115685"/>
              </a:lnTo>
              <a:lnTo>
                <a:pt x="0" y="2313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8E50FF-CAEC-45C8-93D4-93B563F0877E}">
      <dsp:nvSpPr>
        <dsp:cNvPr id="0" name=""/>
        <dsp:cNvSpPr/>
      </dsp:nvSpPr>
      <dsp:spPr>
        <a:xfrm>
          <a:off x="553345" y="2379678"/>
          <a:ext cx="3332854" cy="231371"/>
        </a:xfrm>
        <a:custGeom>
          <a:avLst/>
          <a:gdLst/>
          <a:ahLst/>
          <a:cxnLst/>
          <a:rect l="0" t="0" r="0" b="0"/>
          <a:pathLst>
            <a:path>
              <a:moveTo>
                <a:pt x="3332854" y="0"/>
              </a:moveTo>
              <a:lnTo>
                <a:pt x="3332854" y="115685"/>
              </a:lnTo>
              <a:lnTo>
                <a:pt x="0" y="115685"/>
              </a:lnTo>
              <a:lnTo>
                <a:pt x="0" y="2313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F78F78-9CB1-4197-8BF2-497875BFE061}">
      <dsp:nvSpPr>
        <dsp:cNvPr id="0" name=""/>
        <dsp:cNvSpPr/>
      </dsp:nvSpPr>
      <dsp:spPr>
        <a:xfrm>
          <a:off x="3335315" y="914401"/>
          <a:ext cx="1101769" cy="146527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R="0" lvl="0" algn="ctr" defTabSz="622300" rtl="0">
            <a:lnSpc>
              <a:spcPct val="90000"/>
            </a:lnSpc>
            <a:spcBef>
              <a:spcPct val="0"/>
            </a:spcBef>
            <a:spcAft>
              <a:spcPct val="35000"/>
            </a:spcAft>
          </a:pPr>
          <a:r>
            <a:rPr lang="ar-SA" sz="1400" b="1" kern="1200" baseline="0" dirty="0" smtClean="0">
              <a:latin typeface="Simplified Arabic"/>
              <a:cs typeface="Simplified Arabic"/>
            </a:rPr>
            <a:t>الأساليب والأدوات المستخدمة في التقويم البديل </a:t>
          </a:r>
        </a:p>
      </dsp:txBody>
      <dsp:txXfrm>
        <a:off x="3335315" y="914401"/>
        <a:ext cx="1101769" cy="1465276"/>
      </dsp:txXfrm>
    </dsp:sp>
    <dsp:sp modelId="{846871F6-029D-4605-968D-BAFE58F36FE1}">
      <dsp:nvSpPr>
        <dsp:cNvPr id="0" name=""/>
        <dsp:cNvSpPr/>
      </dsp:nvSpPr>
      <dsp:spPr>
        <a:xfrm>
          <a:off x="2460" y="2611050"/>
          <a:ext cx="1101769" cy="11227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R="0" lvl="0" algn="ctr" defTabSz="711200" rtl="0">
            <a:lnSpc>
              <a:spcPct val="90000"/>
            </a:lnSpc>
            <a:spcBef>
              <a:spcPct val="0"/>
            </a:spcBef>
            <a:spcAft>
              <a:spcPct val="35000"/>
            </a:spcAft>
          </a:pPr>
          <a:r>
            <a:rPr lang="ar-SA" sz="1600" b="1" kern="1200" baseline="0" dirty="0" smtClean="0">
              <a:latin typeface="Arial"/>
              <a:cs typeface="Arial"/>
            </a:rPr>
            <a:t>الامتحانات</a:t>
          </a:r>
          <a:endParaRPr lang="en-US" sz="1600" b="1" kern="1200" dirty="0" smtClean="0"/>
        </a:p>
      </dsp:txBody>
      <dsp:txXfrm>
        <a:off x="2460" y="2611050"/>
        <a:ext cx="1101769" cy="1122747"/>
      </dsp:txXfrm>
    </dsp:sp>
    <dsp:sp modelId="{002D7DCA-4CC1-4EF6-8CC7-C2BE1F259ED4}">
      <dsp:nvSpPr>
        <dsp:cNvPr id="0" name=""/>
        <dsp:cNvSpPr/>
      </dsp:nvSpPr>
      <dsp:spPr>
        <a:xfrm>
          <a:off x="1335602" y="2611050"/>
          <a:ext cx="1101769" cy="11227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R="0" lvl="0" algn="ctr" defTabSz="711200" rtl="0">
            <a:lnSpc>
              <a:spcPct val="90000"/>
            </a:lnSpc>
            <a:spcBef>
              <a:spcPct val="0"/>
            </a:spcBef>
            <a:spcAft>
              <a:spcPct val="35000"/>
            </a:spcAft>
          </a:pPr>
          <a:r>
            <a:rPr lang="ar-SA" sz="1600" b="1" kern="1200" baseline="0" dirty="0" smtClean="0">
              <a:latin typeface="Arial"/>
              <a:cs typeface="Arial"/>
            </a:rPr>
            <a:t>صحائف الطلاب</a:t>
          </a:r>
          <a:endParaRPr lang="en-US" sz="1600" b="1" kern="1200" dirty="0" smtClean="0"/>
        </a:p>
      </dsp:txBody>
      <dsp:txXfrm>
        <a:off x="1335602" y="2611050"/>
        <a:ext cx="1101769" cy="1122747"/>
      </dsp:txXfrm>
    </dsp:sp>
    <dsp:sp modelId="{902EF837-EBD1-4692-8A26-36CB662A7F54}">
      <dsp:nvSpPr>
        <dsp:cNvPr id="0" name=""/>
        <dsp:cNvSpPr/>
      </dsp:nvSpPr>
      <dsp:spPr>
        <a:xfrm>
          <a:off x="2668744" y="2611050"/>
          <a:ext cx="1101769" cy="10850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ar-SA" sz="1800" b="1" kern="1200" baseline="0" dirty="0" smtClean="0">
              <a:latin typeface="Arial"/>
              <a:cs typeface="Arial"/>
            </a:rPr>
            <a:t>العروض</a:t>
          </a:r>
          <a:endParaRPr lang="en-US" sz="1800" b="1" kern="1200" dirty="0" smtClean="0"/>
        </a:p>
      </dsp:txBody>
      <dsp:txXfrm>
        <a:off x="2668744" y="2611050"/>
        <a:ext cx="1101769" cy="1085006"/>
      </dsp:txXfrm>
    </dsp:sp>
    <dsp:sp modelId="{6659C6D5-82CB-43D1-BB6F-68724DE709C3}">
      <dsp:nvSpPr>
        <dsp:cNvPr id="0" name=""/>
        <dsp:cNvSpPr/>
      </dsp:nvSpPr>
      <dsp:spPr>
        <a:xfrm>
          <a:off x="4001885" y="2611050"/>
          <a:ext cx="1101769" cy="11227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R="0" lvl="0" algn="ctr" defTabSz="533400" rtl="0">
            <a:lnSpc>
              <a:spcPct val="90000"/>
            </a:lnSpc>
            <a:spcBef>
              <a:spcPct val="0"/>
            </a:spcBef>
            <a:spcAft>
              <a:spcPct val="35000"/>
            </a:spcAft>
          </a:pPr>
          <a:r>
            <a:rPr lang="ar-SA" sz="1200" b="1" kern="1200" baseline="0" dirty="0" smtClean="0">
              <a:latin typeface="Arial"/>
              <a:cs typeface="Arial"/>
            </a:rPr>
            <a:t>مشروعات الطلاب</a:t>
          </a:r>
          <a:endParaRPr lang="en-US" sz="1200" b="1" kern="1200" dirty="0" smtClean="0"/>
        </a:p>
      </dsp:txBody>
      <dsp:txXfrm>
        <a:off x="4001885" y="2611050"/>
        <a:ext cx="1101769" cy="1122747"/>
      </dsp:txXfrm>
    </dsp:sp>
    <dsp:sp modelId="{8BD7C5A3-5C6A-4CE5-86E5-A19E1802F1C9}">
      <dsp:nvSpPr>
        <dsp:cNvPr id="0" name=""/>
        <dsp:cNvSpPr/>
      </dsp:nvSpPr>
      <dsp:spPr>
        <a:xfrm>
          <a:off x="5335027" y="2611050"/>
          <a:ext cx="1101769" cy="11227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R="0" lvl="0" algn="ctr" defTabSz="533400" rtl="0">
            <a:lnSpc>
              <a:spcPct val="90000"/>
            </a:lnSpc>
            <a:spcBef>
              <a:spcPct val="0"/>
            </a:spcBef>
            <a:spcAft>
              <a:spcPct val="35000"/>
            </a:spcAft>
          </a:pPr>
          <a:r>
            <a:rPr lang="ar-SA" sz="1200" b="1" kern="1200" baseline="0" dirty="0" smtClean="0">
              <a:latin typeface="Arial"/>
              <a:cs typeface="Arial"/>
            </a:rPr>
            <a:t>حقائب إنجاز الطلاب</a:t>
          </a:r>
        </a:p>
        <a:p>
          <a:pPr marR="0" lvl="0" algn="ctr" defTabSz="533400" rtl="0">
            <a:lnSpc>
              <a:spcPct val="90000"/>
            </a:lnSpc>
            <a:spcBef>
              <a:spcPct val="0"/>
            </a:spcBef>
            <a:spcAft>
              <a:spcPct val="35000"/>
            </a:spcAft>
          </a:pPr>
          <a:r>
            <a:rPr lang="ar-SA" sz="1000" b="1" kern="1200" baseline="0" dirty="0" smtClean="0">
              <a:latin typeface="Arial"/>
              <a:cs typeface="Arial"/>
            </a:rPr>
            <a:t>(البورت فوليو)</a:t>
          </a:r>
          <a:endParaRPr lang="en-US" sz="1000" b="1" kern="1200" dirty="0" smtClean="0"/>
        </a:p>
      </dsp:txBody>
      <dsp:txXfrm>
        <a:off x="5335027" y="2611050"/>
        <a:ext cx="1101769" cy="1122747"/>
      </dsp:txXfrm>
    </dsp:sp>
    <dsp:sp modelId="{3B87B829-51D2-47F9-AD94-8893D88E4EF6}">
      <dsp:nvSpPr>
        <dsp:cNvPr id="0" name=""/>
        <dsp:cNvSpPr/>
      </dsp:nvSpPr>
      <dsp:spPr>
        <a:xfrm>
          <a:off x="6668169" y="2611050"/>
          <a:ext cx="1101769" cy="112274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R="0" lvl="0" algn="ctr" defTabSz="622300" rtl="0">
            <a:lnSpc>
              <a:spcPct val="90000"/>
            </a:lnSpc>
            <a:spcBef>
              <a:spcPct val="0"/>
            </a:spcBef>
            <a:spcAft>
              <a:spcPct val="35000"/>
            </a:spcAft>
          </a:pPr>
          <a:r>
            <a:rPr lang="ar-SA" sz="1400" b="1" kern="1200" baseline="0" dirty="0" smtClean="0">
              <a:solidFill>
                <a:srgbClr val="F8F8F8"/>
              </a:solidFill>
              <a:latin typeface="Arial"/>
              <a:cs typeface="Arial"/>
            </a:rPr>
            <a:t>اختبارات الأداء</a:t>
          </a:r>
          <a:endParaRPr lang="en-US" sz="1400" b="1" kern="1200" dirty="0" smtClean="0">
            <a:solidFill>
              <a:srgbClr val="F8F8F8"/>
            </a:solidFill>
          </a:endParaRPr>
        </a:p>
      </dsp:txBody>
      <dsp:txXfrm>
        <a:off x="6668169" y="2611050"/>
        <a:ext cx="1101769" cy="11227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7DFE74-7F07-4E3A-B3F7-D8C3B1855A48}">
      <dsp:nvSpPr>
        <dsp:cNvPr id="0" name=""/>
        <dsp:cNvSpPr/>
      </dsp:nvSpPr>
      <dsp:spPr>
        <a:xfrm>
          <a:off x="3087123" y="1982223"/>
          <a:ext cx="1521953" cy="15219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SA" sz="2000" b="1" kern="1200" dirty="0" smtClean="0">
              <a:solidFill>
                <a:srgbClr val="C00000"/>
              </a:solidFill>
            </a:rPr>
            <a:t>أنواع </a:t>
          </a:r>
          <a:r>
            <a:rPr lang="ar-SA" sz="2000" b="1" kern="1200" dirty="0">
              <a:solidFill>
                <a:srgbClr val="C00000"/>
              </a:solidFill>
            </a:rPr>
            <a:t>التقويم حسب المراحل</a:t>
          </a:r>
        </a:p>
      </dsp:txBody>
      <dsp:txXfrm>
        <a:off x="3310008" y="2205108"/>
        <a:ext cx="1076183" cy="1076183"/>
      </dsp:txXfrm>
    </dsp:sp>
    <dsp:sp modelId="{DFD05F36-B5D3-4ED9-A774-DBC431099E55}">
      <dsp:nvSpPr>
        <dsp:cNvPr id="0" name=""/>
        <dsp:cNvSpPr/>
      </dsp:nvSpPr>
      <dsp:spPr>
        <a:xfrm rot="16200000">
          <a:off x="3619535" y="1735860"/>
          <a:ext cx="457128" cy="35595"/>
        </a:xfrm>
        <a:custGeom>
          <a:avLst/>
          <a:gdLst/>
          <a:ahLst/>
          <a:cxnLst/>
          <a:rect l="0" t="0" r="0" b="0"/>
          <a:pathLst>
            <a:path>
              <a:moveTo>
                <a:pt x="0" y="17797"/>
              </a:moveTo>
              <a:lnTo>
                <a:pt x="457128" y="177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3836671" y="1742230"/>
        <a:ext cx="22856" cy="22856"/>
      </dsp:txXfrm>
    </dsp:sp>
    <dsp:sp modelId="{C140534A-0266-4D21-AEB7-2A60AE4F9C4F}">
      <dsp:nvSpPr>
        <dsp:cNvPr id="0" name=""/>
        <dsp:cNvSpPr/>
      </dsp:nvSpPr>
      <dsp:spPr>
        <a:xfrm>
          <a:off x="3087123" y="3140"/>
          <a:ext cx="1521953" cy="15219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ar-SA" sz="2300" b="1" kern="1200" dirty="0">
              <a:solidFill>
                <a:schemeClr val="tx1">
                  <a:lumMod val="95000"/>
                  <a:lumOff val="5000"/>
                </a:schemeClr>
              </a:solidFill>
            </a:rPr>
            <a:t>التقويم </a:t>
          </a:r>
          <a:r>
            <a:rPr lang="ar-SA" sz="2300" b="1" kern="1200" dirty="0" smtClean="0">
              <a:solidFill>
                <a:schemeClr val="tx1">
                  <a:lumMod val="95000"/>
                  <a:lumOff val="5000"/>
                </a:schemeClr>
              </a:solidFill>
            </a:rPr>
            <a:t>القبلي</a:t>
          </a:r>
        </a:p>
      </dsp:txBody>
      <dsp:txXfrm>
        <a:off x="3310008" y="226025"/>
        <a:ext cx="1076183" cy="1076183"/>
      </dsp:txXfrm>
    </dsp:sp>
    <dsp:sp modelId="{35B1E59F-49A2-4D6E-8274-4DF2019F69F8}">
      <dsp:nvSpPr>
        <dsp:cNvPr id="0" name=""/>
        <dsp:cNvSpPr/>
      </dsp:nvSpPr>
      <dsp:spPr>
        <a:xfrm>
          <a:off x="4609076" y="2725402"/>
          <a:ext cx="457128" cy="35595"/>
        </a:xfrm>
        <a:custGeom>
          <a:avLst/>
          <a:gdLst/>
          <a:ahLst/>
          <a:cxnLst/>
          <a:rect l="0" t="0" r="0" b="0"/>
          <a:pathLst>
            <a:path>
              <a:moveTo>
                <a:pt x="0" y="17797"/>
              </a:moveTo>
              <a:lnTo>
                <a:pt x="457128" y="177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4826212" y="2731771"/>
        <a:ext cx="22856" cy="22856"/>
      </dsp:txXfrm>
    </dsp:sp>
    <dsp:sp modelId="{F5BABFF7-B702-4731-B35D-7FB25D9C2C39}">
      <dsp:nvSpPr>
        <dsp:cNvPr id="0" name=""/>
        <dsp:cNvSpPr/>
      </dsp:nvSpPr>
      <dsp:spPr>
        <a:xfrm>
          <a:off x="5066205" y="1982223"/>
          <a:ext cx="1521953" cy="15219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ar-SA" sz="2300" b="1" kern="1200" dirty="0">
              <a:solidFill>
                <a:schemeClr val="tx1">
                  <a:lumMod val="95000"/>
                  <a:lumOff val="5000"/>
                </a:schemeClr>
              </a:solidFill>
            </a:rPr>
            <a:t>التقويم التكويني</a:t>
          </a:r>
        </a:p>
      </dsp:txBody>
      <dsp:txXfrm>
        <a:off x="5289090" y="2205108"/>
        <a:ext cx="1076183" cy="1076183"/>
      </dsp:txXfrm>
    </dsp:sp>
    <dsp:sp modelId="{8E2F777E-C1A8-4833-908F-CC7699A4A583}">
      <dsp:nvSpPr>
        <dsp:cNvPr id="0" name=""/>
        <dsp:cNvSpPr/>
      </dsp:nvSpPr>
      <dsp:spPr>
        <a:xfrm rot="5400000">
          <a:off x="3619535" y="3714943"/>
          <a:ext cx="457128" cy="35595"/>
        </a:xfrm>
        <a:custGeom>
          <a:avLst/>
          <a:gdLst/>
          <a:ahLst/>
          <a:cxnLst/>
          <a:rect l="0" t="0" r="0" b="0"/>
          <a:pathLst>
            <a:path>
              <a:moveTo>
                <a:pt x="0" y="17797"/>
              </a:moveTo>
              <a:lnTo>
                <a:pt x="457128" y="177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3836671" y="3721312"/>
        <a:ext cx="22856" cy="22856"/>
      </dsp:txXfrm>
    </dsp:sp>
    <dsp:sp modelId="{E1E5051B-7D21-4297-B50F-237784A38CB4}">
      <dsp:nvSpPr>
        <dsp:cNvPr id="0" name=""/>
        <dsp:cNvSpPr/>
      </dsp:nvSpPr>
      <dsp:spPr>
        <a:xfrm>
          <a:off x="3087123" y="3961305"/>
          <a:ext cx="1521953" cy="15219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ar-SA" sz="2300" b="1" kern="1200" dirty="0">
              <a:solidFill>
                <a:schemeClr val="tx1"/>
              </a:solidFill>
            </a:rPr>
            <a:t>التقويم </a:t>
          </a:r>
          <a:r>
            <a:rPr lang="ar-SA" sz="2300" b="1" kern="1200" dirty="0" err="1">
              <a:solidFill>
                <a:schemeClr val="tx1"/>
              </a:solidFill>
            </a:rPr>
            <a:t>التجمعي</a:t>
          </a:r>
          <a:r>
            <a:rPr lang="ar-SA" sz="2300" b="1" kern="1200" dirty="0">
              <a:solidFill>
                <a:schemeClr val="tx1"/>
              </a:solidFill>
            </a:rPr>
            <a:t> الختامي</a:t>
          </a:r>
        </a:p>
      </dsp:txBody>
      <dsp:txXfrm>
        <a:off x="3310008" y="4184190"/>
        <a:ext cx="1076183" cy="1076183"/>
      </dsp:txXfrm>
    </dsp:sp>
    <dsp:sp modelId="{D3A7448A-723C-4511-9E7E-D8362590DA41}">
      <dsp:nvSpPr>
        <dsp:cNvPr id="0" name=""/>
        <dsp:cNvSpPr/>
      </dsp:nvSpPr>
      <dsp:spPr>
        <a:xfrm rot="10800000">
          <a:off x="2629994" y="2725402"/>
          <a:ext cx="457128" cy="35595"/>
        </a:xfrm>
        <a:custGeom>
          <a:avLst/>
          <a:gdLst/>
          <a:ahLst/>
          <a:cxnLst/>
          <a:rect l="0" t="0" r="0" b="0"/>
          <a:pathLst>
            <a:path>
              <a:moveTo>
                <a:pt x="0" y="17797"/>
              </a:moveTo>
              <a:lnTo>
                <a:pt x="457128" y="177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rot="10800000">
        <a:off x="2847130" y="2731771"/>
        <a:ext cx="22856" cy="22856"/>
      </dsp:txXfrm>
    </dsp:sp>
    <dsp:sp modelId="{F9EA7459-5E54-4783-BC08-BF56C30BFEDE}">
      <dsp:nvSpPr>
        <dsp:cNvPr id="0" name=""/>
        <dsp:cNvSpPr/>
      </dsp:nvSpPr>
      <dsp:spPr>
        <a:xfrm>
          <a:off x="1108040" y="1982223"/>
          <a:ext cx="1521953" cy="15219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ar-SA" sz="2300" b="1" kern="1200" dirty="0">
              <a:solidFill>
                <a:schemeClr val="tx1"/>
              </a:solidFill>
            </a:rPr>
            <a:t>التقويم التشخيصي</a:t>
          </a:r>
        </a:p>
      </dsp:txBody>
      <dsp:txXfrm>
        <a:off x="1330925" y="2205108"/>
        <a:ext cx="1076183" cy="107618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7171" name="Rectangle 3"/>
          <p:cNvSpPr>
            <a:spLocks noGrp="1" noChangeArrowheads="1"/>
          </p:cNvSpPr>
          <p:nvPr>
            <p:ph type="dt" sz="quarter"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7172" name="Rectangle 4"/>
          <p:cNvSpPr>
            <a:spLocks noGrp="1" noChangeArrowheads="1"/>
          </p:cNvSpPr>
          <p:nvPr>
            <p:ph type="ftr" sz="quarter" idx="2"/>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7173" name="Rectangle 5"/>
          <p:cNvSpPr>
            <a:spLocks noGrp="1" noChangeArrowheads="1"/>
          </p:cNvSpPr>
          <p:nvPr>
            <p:ph type="sldNum" sz="quarter" idx="3"/>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fld id="{524E3A97-FBFA-4288-BB59-098CCD0B8992}" type="slidenum">
              <a:rPr lang="ar-SA"/>
              <a:pPr/>
              <a:t>‹#›</a:t>
            </a:fld>
            <a:endParaRPr lang="en-US"/>
          </a:p>
        </p:txBody>
      </p:sp>
    </p:spTree>
    <p:extLst>
      <p:ext uri="{BB962C8B-B14F-4D97-AF65-F5344CB8AC3E}">
        <p14:creationId xmlns:p14="http://schemas.microsoft.com/office/powerpoint/2010/main" val="1341683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6150"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fld id="{AF949B69-9F17-4978-B1F1-B109290BFDBA}" type="slidenum">
              <a:rPr lang="ar-SA"/>
              <a:pPr/>
              <a:t>‹#›</a:t>
            </a:fld>
            <a:endParaRPr lang="en-US"/>
          </a:p>
        </p:txBody>
      </p:sp>
    </p:spTree>
    <p:extLst>
      <p:ext uri="{BB962C8B-B14F-4D97-AF65-F5344CB8AC3E}">
        <p14:creationId xmlns:p14="http://schemas.microsoft.com/office/powerpoint/2010/main" val="2356757798"/>
      </p:ext>
    </p:extLst>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Times New Roman" pitchFamily="18" charset="0"/>
        <a:ea typeface="+mn-ea"/>
        <a:cs typeface="Arial" charset="0"/>
      </a:defRPr>
    </a:lvl1pPr>
    <a:lvl2pPr marL="457200" algn="r" rtl="1" fontAlgn="base">
      <a:spcBef>
        <a:spcPct val="30000"/>
      </a:spcBef>
      <a:spcAft>
        <a:spcPct val="0"/>
      </a:spcAft>
      <a:defRPr sz="1200" kern="1200">
        <a:solidFill>
          <a:schemeClr val="tx1"/>
        </a:solidFill>
        <a:latin typeface="Times New Roman" pitchFamily="18" charset="0"/>
        <a:ea typeface="+mn-ea"/>
        <a:cs typeface="Arial" charset="0"/>
      </a:defRPr>
    </a:lvl2pPr>
    <a:lvl3pPr marL="914400" algn="r" rtl="1" fontAlgn="base">
      <a:spcBef>
        <a:spcPct val="30000"/>
      </a:spcBef>
      <a:spcAft>
        <a:spcPct val="0"/>
      </a:spcAft>
      <a:defRPr sz="1200" kern="1200">
        <a:solidFill>
          <a:schemeClr val="tx1"/>
        </a:solidFill>
        <a:latin typeface="Times New Roman" pitchFamily="18" charset="0"/>
        <a:ea typeface="+mn-ea"/>
        <a:cs typeface="Arial" charset="0"/>
      </a:defRPr>
    </a:lvl3pPr>
    <a:lvl4pPr marL="1371600" algn="r" rtl="1" fontAlgn="base">
      <a:spcBef>
        <a:spcPct val="30000"/>
      </a:spcBef>
      <a:spcAft>
        <a:spcPct val="0"/>
      </a:spcAft>
      <a:defRPr sz="1200" kern="1200">
        <a:solidFill>
          <a:schemeClr val="tx1"/>
        </a:solidFill>
        <a:latin typeface="Times New Roman" pitchFamily="18" charset="0"/>
        <a:ea typeface="+mn-ea"/>
        <a:cs typeface="Arial" charset="0"/>
      </a:defRPr>
    </a:lvl4pPr>
    <a:lvl5pPr marL="1828800" algn="r" rtl="1" fontAlgn="base">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7FA943DD-838B-4D21-ABA0-6CC385778917}" type="slidenum">
              <a:rPr lang="en-US" smtClean="0"/>
              <a:pPr/>
              <a:t>168</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795AB81-F8B2-45B0-9C36-525F438B305B}" type="slidenum">
              <a:rPr lang="ar-SA"/>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A6E54D7-F3F4-44C5-B9E9-B5679C08064D}" type="slidenum">
              <a:rPr lang="ar-SA"/>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EDD1537-74C4-4C53-AD9C-6B928650D7DE}" type="slidenum">
              <a:rPr lang="ar-SA"/>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r>
              <a:rPr lang="en-US" smtClean="0"/>
              <a:t>Click icon to add table</a:t>
            </a:r>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E1829044-9249-4FD6-88E8-99575C14688E}" type="slidenum">
              <a:rPr lang="ar-SA"/>
              <a:pPr/>
              <a:t>‹#›</a:t>
            </a:fld>
            <a:endParaRPr lang="en-US"/>
          </a:p>
        </p:txBody>
      </p:sp>
    </p:spTree>
  </p:cSld>
  <p:clrMapOvr>
    <a:masterClrMapping/>
  </p:clrMapOvr>
  <p:transition>
    <p:cover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24A21F2-408F-49AB-BF6B-74F60706479D}" type="slidenum">
              <a:rPr lang="ar-SA"/>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B27D6DB-68CC-4DFD-AB8C-2FF38467D7F6}" type="slidenum">
              <a:rPr lang="ar-SA"/>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1F37D71-3055-4DAA-BCA7-FE12C9671BBC}" type="slidenum">
              <a:rPr lang="ar-SA"/>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C11FE66-7D0E-4DFB-B35E-945FE70B06B8}" type="slidenum">
              <a:rPr lang="ar-SA"/>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762310D-2DF8-4FED-8BD8-0877B63BDA70}" type="slidenum">
              <a:rPr lang="ar-SA"/>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9EBA1A0-2AE3-4E27-BBD0-165CCA7F06A4}" type="slidenum">
              <a:rPr lang="ar-SA"/>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561FA15-194C-4F04-99FE-EF07C573E8E5}" type="slidenum">
              <a:rPr lang="ar-SA"/>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1FD5F50-5560-4AFB-BA8F-CE88882C732D}" type="slidenum">
              <a:rPr lang="ar-SA"/>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400"/>
            </a:lvl1pPr>
          </a:lstStyle>
          <a:p>
            <a:fld id="{42CD000C-485E-4BCF-9118-F9CA70E9327D}" type="slidenum">
              <a:rPr lang="ar-SA"/>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Times New Roman" pitchFamily="18" charset="0"/>
          <a:cs typeface="Arial" charset="0"/>
        </a:defRPr>
      </a:lvl2pPr>
      <a:lvl3pPr algn="ctr" rtl="1" eaLnBrk="1" fontAlgn="base" hangingPunct="1">
        <a:spcBef>
          <a:spcPct val="0"/>
        </a:spcBef>
        <a:spcAft>
          <a:spcPct val="0"/>
        </a:spcAft>
        <a:defRPr sz="4400">
          <a:solidFill>
            <a:schemeClr val="tx2"/>
          </a:solidFill>
          <a:latin typeface="Times New Roman" pitchFamily="18" charset="0"/>
          <a:cs typeface="Arial" charset="0"/>
        </a:defRPr>
      </a:lvl3pPr>
      <a:lvl4pPr algn="ctr" rtl="1" eaLnBrk="1" fontAlgn="base" hangingPunct="1">
        <a:spcBef>
          <a:spcPct val="0"/>
        </a:spcBef>
        <a:spcAft>
          <a:spcPct val="0"/>
        </a:spcAft>
        <a:defRPr sz="4400">
          <a:solidFill>
            <a:schemeClr val="tx2"/>
          </a:solidFill>
          <a:latin typeface="Times New Roman" pitchFamily="18" charset="0"/>
          <a:cs typeface="Arial" charset="0"/>
        </a:defRPr>
      </a:lvl4pPr>
      <a:lvl5pPr algn="ctr" rtl="1" eaLnBrk="1" fontAlgn="base" hangingPunct="1">
        <a:spcBef>
          <a:spcPct val="0"/>
        </a:spcBef>
        <a:spcAft>
          <a:spcPct val="0"/>
        </a:spcAft>
        <a:defRPr sz="4400">
          <a:solidFill>
            <a:schemeClr val="tx2"/>
          </a:solidFill>
          <a:latin typeface="Times New Roman" pitchFamily="18" charset="0"/>
          <a:cs typeface="Arial" charset="0"/>
        </a:defRPr>
      </a:lvl5pPr>
      <a:lvl6pPr marL="457200" algn="ctr" rtl="1" eaLnBrk="1" fontAlgn="base" hangingPunct="1">
        <a:spcBef>
          <a:spcPct val="0"/>
        </a:spcBef>
        <a:spcAft>
          <a:spcPct val="0"/>
        </a:spcAft>
        <a:defRPr sz="4400">
          <a:solidFill>
            <a:schemeClr val="tx2"/>
          </a:solidFill>
          <a:latin typeface="Times New Roman" pitchFamily="18" charset="0"/>
          <a:cs typeface="Arial" charset="0"/>
        </a:defRPr>
      </a:lvl6pPr>
      <a:lvl7pPr marL="914400" algn="ctr" rtl="1" eaLnBrk="1" fontAlgn="base" hangingPunct="1">
        <a:spcBef>
          <a:spcPct val="0"/>
        </a:spcBef>
        <a:spcAft>
          <a:spcPct val="0"/>
        </a:spcAft>
        <a:defRPr sz="4400">
          <a:solidFill>
            <a:schemeClr val="tx2"/>
          </a:solidFill>
          <a:latin typeface="Times New Roman" pitchFamily="18" charset="0"/>
          <a:cs typeface="Arial" charset="0"/>
        </a:defRPr>
      </a:lvl7pPr>
      <a:lvl8pPr marL="1371600" algn="ctr" rtl="1" eaLnBrk="1" fontAlgn="base" hangingPunct="1">
        <a:spcBef>
          <a:spcPct val="0"/>
        </a:spcBef>
        <a:spcAft>
          <a:spcPct val="0"/>
        </a:spcAft>
        <a:defRPr sz="4400">
          <a:solidFill>
            <a:schemeClr val="tx2"/>
          </a:solidFill>
          <a:latin typeface="Times New Roman" pitchFamily="18" charset="0"/>
          <a:cs typeface="Arial" charset="0"/>
        </a:defRPr>
      </a:lvl8pPr>
      <a:lvl9pPr marL="1828800" algn="ctr" rtl="1" eaLnBrk="1" fontAlgn="base" hangingPunct="1">
        <a:spcBef>
          <a:spcPct val="0"/>
        </a:spcBef>
        <a:spcAft>
          <a:spcPct val="0"/>
        </a:spcAft>
        <a:defRPr sz="4400">
          <a:solidFill>
            <a:schemeClr val="tx2"/>
          </a:solidFill>
          <a:latin typeface="Times New Roman" pitchFamily="18" charset="0"/>
          <a:cs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cs typeface="+mn-cs"/>
        </a:defRPr>
      </a:lvl2pPr>
      <a:lvl3pPr marL="1143000" indent="-228600" algn="r" rtl="1" eaLnBrk="1" fontAlgn="base" hangingPunct="1">
        <a:spcBef>
          <a:spcPct val="20000"/>
        </a:spcBef>
        <a:spcAft>
          <a:spcPct val="0"/>
        </a:spcAft>
        <a:buChar char="•"/>
        <a:defRPr sz="2400">
          <a:solidFill>
            <a:schemeClr val="tx1"/>
          </a:solidFill>
          <a:latin typeface="+mn-lt"/>
          <a:cs typeface="+mn-cs"/>
        </a:defRPr>
      </a:lvl3pPr>
      <a:lvl4pPr marL="1600200" indent="-228600" algn="r" rtl="1" eaLnBrk="1" fontAlgn="base" hangingPunct="1">
        <a:spcBef>
          <a:spcPct val="20000"/>
        </a:spcBef>
        <a:spcAft>
          <a:spcPct val="0"/>
        </a:spcAft>
        <a:buChar char="–"/>
        <a:defRPr sz="2000">
          <a:solidFill>
            <a:schemeClr val="tx1"/>
          </a:solidFill>
          <a:latin typeface="+mn-lt"/>
          <a:cs typeface="+mn-cs"/>
        </a:defRPr>
      </a:lvl4pPr>
      <a:lvl5pPr marL="2057400" indent="-228600" algn="r" rtl="1" eaLnBrk="1" fontAlgn="base" hangingPunct="1">
        <a:spcBef>
          <a:spcPct val="20000"/>
        </a:spcBef>
        <a:spcAft>
          <a:spcPct val="0"/>
        </a:spcAft>
        <a:buChar char="»"/>
        <a:defRPr sz="2000">
          <a:solidFill>
            <a:schemeClr val="tx1"/>
          </a:solidFill>
          <a:latin typeface="+mn-lt"/>
          <a:cs typeface="+mn-cs"/>
        </a:defRPr>
      </a:lvl5pPr>
      <a:lvl6pPr marL="2514600" indent="-228600" algn="r" rtl="1" eaLnBrk="1" fontAlgn="base" hangingPunct="1">
        <a:spcBef>
          <a:spcPct val="20000"/>
        </a:spcBef>
        <a:spcAft>
          <a:spcPct val="0"/>
        </a:spcAft>
        <a:buChar char="»"/>
        <a:defRPr sz="2000">
          <a:solidFill>
            <a:schemeClr val="tx1"/>
          </a:solidFill>
          <a:latin typeface="+mn-lt"/>
          <a:cs typeface="+mn-cs"/>
        </a:defRPr>
      </a:lvl6pPr>
      <a:lvl7pPr marL="2971800" indent="-228600" algn="r" rtl="1" eaLnBrk="1" fontAlgn="base" hangingPunct="1">
        <a:spcBef>
          <a:spcPct val="20000"/>
        </a:spcBef>
        <a:spcAft>
          <a:spcPct val="0"/>
        </a:spcAft>
        <a:buChar char="»"/>
        <a:defRPr sz="2000">
          <a:solidFill>
            <a:schemeClr val="tx1"/>
          </a:solidFill>
          <a:latin typeface="+mn-lt"/>
          <a:cs typeface="+mn-cs"/>
        </a:defRPr>
      </a:lvl7pPr>
      <a:lvl8pPr marL="3429000" indent="-228600" algn="r" rtl="1" eaLnBrk="1" fontAlgn="base" hangingPunct="1">
        <a:spcBef>
          <a:spcPct val="20000"/>
        </a:spcBef>
        <a:spcAft>
          <a:spcPct val="0"/>
        </a:spcAft>
        <a:buChar char="»"/>
        <a:defRPr sz="2000">
          <a:solidFill>
            <a:schemeClr val="tx1"/>
          </a:solidFill>
          <a:latin typeface="+mn-lt"/>
          <a:cs typeface="+mn-cs"/>
        </a:defRPr>
      </a:lvl8pPr>
      <a:lvl9pPr marL="3886200" indent="-228600" algn="r" rtl="1"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10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10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15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2.xml"/></Relationships>
</file>

<file path=ppt/slides/_rels/slide16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2.xml"/></Relationships>
</file>

<file path=ppt/slides/_rels/slide16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2.xml"/></Relationships>
</file>

<file path=ppt/slides/_rels/slide16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2.xml"/></Relationships>
</file>

<file path=ppt/slides/_rels/slide16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2.xml"/></Relationships>
</file>

<file path=ppt/slides/_rels/slide16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17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17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17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17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17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17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17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17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17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2.xml"/></Relationships>
</file>

<file path=ppt/slides/_rels/slide18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18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18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3.xml"/><Relationship Id="rId4" Type="http://schemas.openxmlformats.org/officeDocument/2006/relationships/image" Target="../media/image5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7.wmf"/></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alpha val="26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Topic 2</a:t>
            </a:r>
            <a:endParaRPr lang="en-US" b="1" dirty="0"/>
          </a:p>
        </p:txBody>
      </p:sp>
      <p:sp>
        <p:nvSpPr>
          <p:cNvPr id="3" name="Content Placeholder 2"/>
          <p:cNvSpPr>
            <a:spLocks noGrp="1"/>
          </p:cNvSpPr>
          <p:nvPr>
            <p:ph idx="1"/>
          </p:nvPr>
        </p:nvSpPr>
        <p:spPr>
          <a:xfrm>
            <a:off x="685800" y="2819400"/>
            <a:ext cx="7772400" cy="3276600"/>
          </a:xfrm>
        </p:spPr>
        <p:txBody>
          <a:bodyPr/>
          <a:lstStyle/>
          <a:p>
            <a:pPr algn="ctr"/>
            <a:r>
              <a:rPr lang="ar-SA" sz="4000" b="1" dirty="0" smtClean="0">
                <a:solidFill>
                  <a:srgbClr val="C00000"/>
                </a:solidFill>
              </a:rPr>
              <a:t>اساليب التقويم الحديث</a:t>
            </a:r>
            <a:endParaRPr lang="en-US" sz="4000" b="1" dirty="0">
              <a:solidFill>
                <a:srgbClr val="C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القرارات المبينة على القياس والاختبار</a:t>
            </a:r>
            <a:endParaRPr lang="en-US" dirty="0">
              <a:solidFill>
                <a:srgbClr val="FF0000"/>
              </a:solidFill>
            </a:endParaRPr>
          </a:p>
        </p:txBody>
      </p:sp>
      <p:sp>
        <p:nvSpPr>
          <p:cNvPr id="3" name="عنصر نائب للمحتوى 2"/>
          <p:cNvSpPr>
            <a:spLocks noGrp="1"/>
          </p:cNvSpPr>
          <p:nvPr>
            <p:ph idx="1"/>
          </p:nvPr>
        </p:nvSpPr>
        <p:spPr/>
        <p:txBody>
          <a:bodyPr/>
          <a:lstStyle/>
          <a:p>
            <a:r>
              <a:rPr lang="ar-SA" dirty="0" smtClean="0"/>
              <a:t>قرارات الاختيار</a:t>
            </a:r>
          </a:p>
          <a:p>
            <a:r>
              <a:rPr lang="ar-SA" dirty="0" smtClean="0"/>
              <a:t>قرارات التسكين</a:t>
            </a:r>
          </a:p>
          <a:p>
            <a:r>
              <a:rPr lang="ar-SA" dirty="0" smtClean="0"/>
              <a:t>قرارات تصنيفية</a:t>
            </a:r>
          </a:p>
          <a:p>
            <a:r>
              <a:rPr lang="ar-SA" dirty="0" smtClean="0"/>
              <a:t>قرارات الإرشاد والتوجيه</a:t>
            </a:r>
          </a:p>
          <a:p>
            <a:r>
              <a:rPr lang="ar-SA" dirty="0" smtClean="0"/>
              <a:t>قرارات التأهيل وإعطاء الشهادات</a:t>
            </a:r>
            <a:endParaRPr 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gradFill>
          <a:gsLst>
            <a:gs pos="800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path path="circle">
            <a:fillToRect l="100000" t="100000"/>
          </a:path>
        </a:gradFill>
        <a:effectLst/>
      </p:bgPr>
    </p:bg>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971550" y="476250"/>
            <a:ext cx="7467600" cy="641350"/>
          </a:xfrm>
          <a:prstGeom prst="rect">
            <a:avLst/>
          </a:prstGeom>
          <a:gradFill rotWithShape="1">
            <a:gsLst>
              <a:gs pos="0">
                <a:srgbClr val="CC0000">
                  <a:gamma/>
                  <a:shade val="46275"/>
                  <a:invGamma/>
                </a:srgbClr>
              </a:gs>
              <a:gs pos="50000">
                <a:srgbClr val="CC0000"/>
              </a:gs>
              <a:gs pos="100000">
                <a:srgbClr val="CC0000">
                  <a:gamma/>
                  <a:shade val="46275"/>
                  <a:invGamma/>
                </a:srgbClr>
              </a:gs>
            </a:gsLst>
            <a:lin ang="5400000" scaled="1"/>
          </a:gradFill>
          <a:ln w="12700">
            <a:noFill/>
            <a:miter lim="800000"/>
            <a:headEnd type="none" w="sm" len="sm"/>
            <a:tailEnd type="none" w="sm" len="sm"/>
          </a:ln>
          <a:effectLst/>
        </p:spPr>
        <p:txBody>
          <a:bodyPr>
            <a:spAutoFit/>
          </a:bodyPr>
          <a:lstStyle/>
          <a:p>
            <a:pPr algn="ctr" rtl="1" eaLnBrk="0" hangingPunct="0">
              <a:spcBef>
                <a:spcPct val="50000"/>
              </a:spcBef>
            </a:pPr>
            <a:r>
              <a:rPr lang="ar-SA" sz="3600" dirty="0">
                <a:solidFill>
                  <a:srgbClr val="FFFFFF"/>
                </a:solidFill>
                <a:effectLst>
                  <a:outerShdw blurRad="38100" dist="38100" dir="2700000" algn="tl">
                    <a:srgbClr val="000000"/>
                  </a:outerShdw>
                </a:effectLst>
                <a:latin typeface="Times New Roman" pitchFamily="18" charset="0"/>
                <a:cs typeface="PT Bold Heading" pitchFamily="2" charset="-78"/>
              </a:rPr>
              <a:t>خطوات إعداد الاختبار التحصيلي</a:t>
            </a:r>
            <a:endParaRPr lang="en-US" sz="3600" dirty="0">
              <a:solidFill>
                <a:srgbClr val="FFFFFF"/>
              </a:solidFill>
              <a:effectLst>
                <a:outerShdw blurRad="38100" dist="38100" dir="2700000" algn="tl">
                  <a:srgbClr val="000000"/>
                </a:outerShdw>
              </a:effectLst>
              <a:latin typeface="Times New Roman" pitchFamily="18" charset="0"/>
              <a:cs typeface="PT Bold Heading" pitchFamily="2" charset="-78"/>
            </a:endParaRPr>
          </a:p>
        </p:txBody>
      </p:sp>
      <p:sp>
        <p:nvSpPr>
          <p:cNvPr id="32774" name="Text Box 6"/>
          <p:cNvSpPr txBox="1">
            <a:spLocks noChangeArrowheads="1"/>
          </p:cNvSpPr>
          <p:nvPr/>
        </p:nvSpPr>
        <p:spPr bwMode="auto">
          <a:xfrm>
            <a:off x="7092950" y="2668588"/>
            <a:ext cx="1752600" cy="831850"/>
          </a:xfrm>
          <a:prstGeom prst="rect">
            <a:avLst/>
          </a:prstGeom>
          <a:solidFill>
            <a:srgbClr val="FFFF00"/>
          </a:solidFill>
          <a:ln w="9525">
            <a:solidFill>
              <a:srgbClr val="FFFFFF"/>
            </a:solidFill>
            <a:miter lim="800000"/>
            <a:headEnd/>
            <a:tailEnd/>
          </a:ln>
          <a:effectLst/>
        </p:spPr>
        <p:txBody>
          <a:bodyPr>
            <a:spAutoFit/>
          </a:bodyPr>
          <a:lstStyle/>
          <a:p>
            <a:pPr algn="ctr">
              <a:spcBef>
                <a:spcPct val="50000"/>
              </a:spcBef>
            </a:pPr>
            <a:r>
              <a:rPr lang="ar-SA" sz="2400">
                <a:solidFill>
                  <a:srgbClr val="000000"/>
                </a:solidFill>
                <a:latin typeface="Times New Roman" pitchFamily="18" charset="0"/>
                <a:cs typeface="PT Bold Heading" pitchFamily="2" charset="-78"/>
              </a:rPr>
              <a:t>تحديد الهدف من الاختبار</a:t>
            </a:r>
            <a:endParaRPr lang="en-US" sz="2400">
              <a:solidFill>
                <a:srgbClr val="000000"/>
              </a:solidFill>
              <a:latin typeface="Times New Roman" pitchFamily="18" charset="0"/>
              <a:cs typeface="PT Bold Heading" pitchFamily="2" charset="-78"/>
            </a:endParaRPr>
          </a:p>
        </p:txBody>
      </p:sp>
      <p:sp>
        <p:nvSpPr>
          <p:cNvPr id="32781" name="Line 13"/>
          <p:cNvSpPr>
            <a:spLocks noChangeShapeType="1"/>
          </p:cNvSpPr>
          <p:nvPr/>
        </p:nvSpPr>
        <p:spPr bwMode="auto">
          <a:xfrm flipH="1" flipV="1">
            <a:off x="6372225" y="2997200"/>
            <a:ext cx="609600" cy="0"/>
          </a:xfrm>
          <a:prstGeom prst="line">
            <a:avLst/>
          </a:prstGeom>
          <a:noFill/>
          <a:ln w="76200">
            <a:solidFill>
              <a:srgbClr val="FFFFFF"/>
            </a:solidFill>
            <a:round/>
            <a:headEnd/>
            <a:tailEnd type="triangle" w="med" len="med"/>
          </a:ln>
          <a:effectLst/>
        </p:spPr>
        <p:txBody>
          <a:bodyPr/>
          <a:lstStyle/>
          <a:p>
            <a:endParaRPr lang="en-US"/>
          </a:p>
        </p:txBody>
      </p:sp>
      <p:sp>
        <p:nvSpPr>
          <p:cNvPr id="32773" name="Rectangle 5"/>
          <p:cNvSpPr>
            <a:spLocks noChangeArrowheads="1"/>
          </p:cNvSpPr>
          <p:nvPr/>
        </p:nvSpPr>
        <p:spPr bwMode="auto">
          <a:xfrm>
            <a:off x="4387850" y="2511425"/>
            <a:ext cx="1933575" cy="1196975"/>
          </a:xfrm>
          <a:prstGeom prst="rect">
            <a:avLst/>
          </a:prstGeom>
          <a:solidFill>
            <a:srgbClr val="FF6600"/>
          </a:solidFill>
          <a:ln w="9525">
            <a:solidFill>
              <a:srgbClr val="FFFFFF"/>
            </a:solidFill>
            <a:miter lim="800000"/>
            <a:headEnd/>
            <a:tailEnd/>
          </a:ln>
          <a:effectLst/>
        </p:spPr>
        <p:txBody>
          <a:bodyPr>
            <a:spAutoFit/>
          </a:bodyPr>
          <a:lstStyle/>
          <a:p>
            <a:pPr algn="ctr">
              <a:spcBef>
                <a:spcPct val="50000"/>
              </a:spcBef>
            </a:pPr>
            <a:r>
              <a:rPr lang="ar-SA" sz="2400">
                <a:solidFill>
                  <a:srgbClr val="000000"/>
                </a:solidFill>
                <a:latin typeface="Times New Roman" pitchFamily="18" charset="0"/>
                <a:cs typeface="PT Bold Heading" pitchFamily="2" charset="-78"/>
              </a:rPr>
              <a:t>إعداد تخطيط عام لمحتوى الاختبار</a:t>
            </a:r>
            <a:endParaRPr lang="en-US" sz="2400">
              <a:solidFill>
                <a:srgbClr val="000000"/>
              </a:solidFill>
              <a:latin typeface="Times New Roman" pitchFamily="18" charset="0"/>
              <a:cs typeface="PT Bold Heading" pitchFamily="2" charset="-78"/>
            </a:endParaRPr>
          </a:p>
        </p:txBody>
      </p:sp>
      <p:sp>
        <p:nvSpPr>
          <p:cNvPr id="32782" name="Line 14"/>
          <p:cNvSpPr>
            <a:spLocks noChangeShapeType="1"/>
          </p:cNvSpPr>
          <p:nvPr/>
        </p:nvSpPr>
        <p:spPr bwMode="auto">
          <a:xfrm flipH="1" flipV="1">
            <a:off x="3563938" y="3124200"/>
            <a:ext cx="685800" cy="0"/>
          </a:xfrm>
          <a:prstGeom prst="line">
            <a:avLst/>
          </a:prstGeom>
          <a:noFill/>
          <a:ln w="76200">
            <a:solidFill>
              <a:srgbClr val="FFFFFF"/>
            </a:solidFill>
            <a:round/>
            <a:headEnd/>
            <a:tailEnd type="triangle" w="med" len="med"/>
          </a:ln>
          <a:effectLst/>
        </p:spPr>
        <p:txBody>
          <a:bodyPr/>
          <a:lstStyle/>
          <a:p>
            <a:endParaRPr lang="en-US"/>
          </a:p>
        </p:txBody>
      </p:sp>
      <p:sp>
        <p:nvSpPr>
          <p:cNvPr id="32791" name="Text Box 23"/>
          <p:cNvSpPr txBox="1">
            <a:spLocks noChangeArrowheads="1"/>
          </p:cNvSpPr>
          <p:nvPr/>
        </p:nvSpPr>
        <p:spPr bwMode="auto">
          <a:xfrm>
            <a:off x="7019925" y="4221163"/>
            <a:ext cx="1905000" cy="1196975"/>
          </a:xfrm>
          <a:prstGeom prst="rect">
            <a:avLst/>
          </a:prstGeom>
          <a:solidFill>
            <a:srgbClr val="FFFF00"/>
          </a:solidFill>
          <a:ln w="9525">
            <a:solidFill>
              <a:srgbClr val="FFFFFF"/>
            </a:solidFill>
            <a:miter lim="800000"/>
            <a:headEnd/>
            <a:tailEnd/>
          </a:ln>
          <a:effectLst/>
        </p:spPr>
        <p:txBody>
          <a:bodyPr>
            <a:spAutoFit/>
          </a:bodyPr>
          <a:lstStyle/>
          <a:p>
            <a:pPr algn="ctr" rtl="1">
              <a:spcBef>
                <a:spcPct val="50000"/>
              </a:spcBef>
            </a:pPr>
            <a:r>
              <a:rPr lang="ar-SA" sz="2400">
                <a:solidFill>
                  <a:srgbClr val="000000"/>
                </a:solidFill>
                <a:latin typeface="Times New Roman" pitchFamily="18" charset="0"/>
                <a:cs typeface="PT Bold Heading" pitchFamily="2" charset="-78"/>
              </a:rPr>
              <a:t>طبع الاختبار في صورته النهائية</a:t>
            </a:r>
            <a:endParaRPr lang="en-US" sz="2400">
              <a:solidFill>
                <a:srgbClr val="000000"/>
              </a:solidFill>
              <a:latin typeface="Times New Roman" pitchFamily="18" charset="0"/>
              <a:cs typeface="PT Bold Heading" pitchFamily="2" charset="-78"/>
            </a:endParaRPr>
          </a:p>
        </p:txBody>
      </p:sp>
      <p:sp>
        <p:nvSpPr>
          <p:cNvPr id="32779" name="Text Box 11"/>
          <p:cNvSpPr txBox="1">
            <a:spLocks noChangeArrowheads="1"/>
          </p:cNvSpPr>
          <p:nvPr/>
        </p:nvSpPr>
        <p:spPr bwMode="auto">
          <a:xfrm>
            <a:off x="2133600" y="2743200"/>
            <a:ext cx="1524000" cy="831850"/>
          </a:xfrm>
          <a:prstGeom prst="rect">
            <a:avLst/>
          </a:prstGeom>
          <a:solidFill>
            <a:srgbClr val="FFFF00"/>
          </a:solidFill>
          <a:ln w="9525">
            <a:solidFill>
              <a:srgbClr val="FFFFFF"/>
            </a:solidFill>
            <a:miter lim="800000"/>
            <a:headEnd/>
            <a:tailEnd/>
          </a:ln>
          <a:effectLst/>
        </p:spPr>
        <p:txBody>
          <a:bodyPr>
            <a:spAutoFit/>
          </a:bodyPr>
          <a:lstStyle/>
          <a:p>
            <a:pPr algn="ctr">
              <a:spcBef>
                <a:spcPct val="50000"/>
              </a:spcBef>
            </a:pPr>
            <a:r>
              <a:rPr lang="ar-SA" sz="2400">
                <a:solidFill>
                  <a:srgbClr val="000000"/>
                </a:solidFill>
                <a:latin typeface="Times New Roman" pitchFamily="18" charset="0"/>
                <a:cs typeface="PT Bold Heading" pitchFamily="2" charset="-78"/>
              </a:rPr>
              <a:t>صياغة الأسئلة</a:t>
            </a:r>
            <a:endParaRPr lang="en-US" sz="2400">
              <a:solidFill>
                <a:srgbClr val="000000"/>
              </a:solidFill>
              <a:latin typeface="Times New Roman" pitchFamily="18" charset="0"/>
              <a:cs typeface="PT Bold Heading" pitchFamily="2" charset="-78"/>
            </a:endParaRPr>
          </a:p>
        </p:txBody>
      </p:sp>
      <p:sp>
        <p:nvSpPr>
          <p:cNvPr id="32793" name="Line 25"/>
          <p:cNvSpPr>
            <a:spLocks noChangeShapeType="1"/>
          </p:cNvSpPr>
          <p:nvPr/>
        </p:nvSpPr>
        <p:spPr bwMode="auto">
          <a:xfrm flipH="1" flipV="1">
            <a:off x="1752600" y="3276600"/>
            <a:ext cx="381000" cy="0"/>
          </a:xfrm>
          <a:prstGeom prst="line">
            <a:avLst/>
          </a:prstGeom>
          <a:noFill/>
          <a:ln w="76200">
            <a:solidFill>
              <a:srgbClr val="FFFFFF"/>
            </a:solidFill>
            <a:round/>
            <a:headEnd/>
            <a:tailEnd type="triangle" w="med" len="med"/>
          </a:ln>
          <a:effectLst/>
        </p:spPr>
        <p:txBody>
          <a:bodyPr/>
          <a:lstStyle/>
          <a:p>
            <a:endParaRPr lang="en-US"/>
          </a:p>
        </p:txBody>
      </p:sp>
      <p:sp>
        <p:nvSpPr>
          <p:cNvPr id="32780" name="Text Box 12"/>
          <p:cNvSpPr txBox="1">
            <a:spLocks noChangeArrowheads="1"/>
          </p:cNvSpPr>
          <p:nvPr/>
        </p:nvSpPr>
        <p:spPr bwMode="auto">
          <a:xfrm>
            <a:off x="381000" y="2743200"/>
            <a:ext cx="1447800" cy="831850"/>
          </a:xfrm>
          <a:prstGeom prst="rect">
            <a:avLst/>
          </a:prstGeom>
          <a:solidFill>
            <a:srgbClr val="FFFF00"/>
          </a:solidFill>
          <a:ln w="9525">
            <a:solidFill>
              <a:srgbClr val="FFFFFF"/>
            </a:solidFill>
            <a:miter lim="800000"/>
            <a:headEnd/>
            <a:tailEnd/>
          </a:ln>
          <a:effectLst/>
        </p:spPr>
        <p:txBody>
          <a:bodyPr>
            <a:spAutoFit/>
          </a:bodyPr>
          <a:lstStyle/>
          <a:p>
            <a:pPr algn="ctr">
              <a:spcBef>
                <a:spcPct val="50000"/>
              </a:spcBef>
            </a:pPr>
            <a:r>
              <a:rPr lang="ar-SA" sz="2400">
                <a:solidFill>
                  <a:srgbClr val="000000"/>
                </a:solidFill>
                <a:latin typeface="Times New Roman" pitchFamily="18" charset="0"/>
                <a:cs typeface="PT Bold Heading" pitchFamily="2" charset="-78"/>
              </a:rPr>
              <a:t>ترتيب الأسئلة</a:t>
            </a:r>
            <a:endParaRPr lang="en-US" sz="2400">
              <a:solidFill>
                <a:srgbClr val="000000"/>
              </a:solidFill>
              <a:latin typeface="Times New Roman" pitchFamily="18" charset="0"/>
              <a:cs typeface="PT Bold Heading" pitchFamily="2" charset="-78"/>
            </a:endParaRPr>
          </a:p>
        </p:txBody>
      </p:sp>
      <p:sp>
        <p:nvSpPr>
          <p:cNvPr id="32794" name="Line 26"/>
          <p:cNvSpPr>
            <a:spLocks noChangeShapeType="1"/>
          </p:cNvSpPr>
          <p:nvPr/>
        </p:nvSpPr>
        <p:spPr bwMode="auto">
          <a:xfrm>
            <a:off x="1143000" y="3581400"/>
            <a:ext cx="0" cy="381000"/>
          </a:xfrm>
          <a:prstGeom prst="line">
            <a:avLst/>
          </a:prstGeom>
          <a:noFill/>
          <a:ln w="76200">
            <a:solidFill>
              <a:srgbClr val="FFFFFF"/>
            </a:solidFill>
            <a:round/>
            <a:headEnd/>
            <a:tailEnd type="triangle" w="med" len="med"/>
          </a:ln>
          <a:effectLst/>
        </p:spPr>
        <p:txBody>
          <a:bodyPr/>
          <a:lstStyle/>
          <a:p>
            <a:endParaRPr lang="en-US"/>
          </a:p>
        </p:txBody>
      </p:sp>
      <p:sp>
        <p:nvSpPr>
          <p:cNvPr id="32789" name="Text Box 21"/>
          <p:cNvSpPr txBox="1">
            <a:spLocks noChangeArrowheads="1"/>
          </p:cNvSpPr>
          <p:nvPr/>
        </p:nvSpPr>
        <p:spPr bwMode="auto">
          <a:xfrm>
            <a:off x="323850" y="4292600"/>
            <a:ext cx="1733550" cy="831850"/>
          </a:xfrm>
          <a:prstGeom prst="rect">
            <a:avLst/>
          </a:prstGeom>
          <a:solidFill>
            <a:srgbClr val="66CCFF"/>
          </a:solidFill>
          <a:ln w="9525">
            <a:solidFill>
              <a:srgbClr val="FFFFFF"/>
            </a:solidFill>
            <a:miter lim="800000"/>
            <a:headEnd/>
            <a:tailEnd/>
          </a:ln>
          <a:effectLst/>
        </p:spPr>
        <p:txBody>
          <a:bodyPr>
            <a:spAutoFit/>
          </a:bodyPr>
          <a:lstStyle/>
          <a:p>
            <a:pPr algn="ctr">
              <a:spcBef>
                <a:spcPct val="50000"/>
              </a:spcBef>
            </a:pPr>
            <a:r>
              <a:rPr lang="ar-SA" sz="2400">
                <a:solidFill>
                  <a:srgbClr val="000000"/>
                </a:solidFill>
                <a:latin typeface="Times New Roman" pitchFamily="18" charset="0"/>
                <a:cs typeface="PT Bold Heading" pitchFamily="2" charset="-78"/>
              </a:rPr>
              <a:t>صياغة التعليمات</a:t>
            </a:r>
            <a:endParaRPr lang="en-US" sz="2400">
              <a:solidFill>
                <a:srgbClr val="000000"/>
              </a:solidFill>
              <a:latin typeface="Times New Roman" pitchFamily="18" charset="0"/>
              <a:cs typeface="PT Bold Heading" pitchFamily="2" charset="-78"/>
            </a:endParaRPr>
          </a:p>
        </p:txBody>
      </p:sp>
      <p:sp>
        <p:nvSpPr>
          <p:cNvPr id="32795" name="Line 27"/>
          <p:cNvSpPr>
            <a:spLocks noChangeShapeType="1"/>
          </p:cNvSpPr>
          <p:nvPr/>
        </p:nvSpPr>
        <p:spPr bwMode="auto">
          <a:xfrm>
            <a:off x="2209800" y="4800600"/>
            <a:ext cx="457200" cy="0"/>
          </a:xfrm>
          <a:prstGeom prst="line">
            <a:avLst/>
          </a:prstGeom>
          <a:noFill/>
          <a:ln w="76200">
            <a:solidFill>
              <a:srgbClr val="FFFFFF"/>
            </a:solidFill>
            <a:round/>
            <a:headEnd/>
            <a:tailEnd type="triangle" w="med" len="med"/>
          </a:ln>
          <a:effectLst/>
        </p:spPr>
        <p:txBody>
          <a:bodyPr/>
          <a:lstStyle/>
          <a:p>
            <a:endParaRPr lang="en-US"/>
          </a:p>
        </p:txBody>
      </p:sp>
      <p:sp>
        <p:nvSpPr>
          <p:cNvPr id="32790" name="Text Box 22"/>
          <p:cNvSpPr txBox="1">
            <a:spLocks noChangeArrowheads="1"/>
          </p:cNvSpPr>
          <p:nvPr/>
        </p:nvSpPr>
        <p:spPr bwMode="auto">
          <a:xfrm>
            <a:off x="2667000" y="4267200"/>
            <a:ext cx="1524000" cy="1196975"/>
          </a:xfrm>
          <a:prstGeom prst="rect">
            <a:avLst/>
          </a:prstGeom>
          <a:solidFill>
            <a:srgbClr val="FFFF00"/>
          </a:solidFill>
          <a:ln w="9525">
            <a:solidFill>
              <a:srgbClr val="FFFFFF"/>
            </a:solidFill>
            <a:miter lim="800000"/>
            <a:headEnd/>
            <a:tailEnd/>
          </a:ln>
          <a:effectLst/>
        </p:spPr>
        <p:txBody>
          <a:bodyPr>
            <a:spAutoFit/>
          </a:bodyPr>
          <a:lstStyle/>
          <a:p>
            <a:pPr algn="ctr">
              <a:spcBef>
                <a:spcPct val="50000"/>
              </a:spcBef>
            </a:pPr>
            <a:r>
              <a:rPr lang="ar-SA" sz="2400">
                <a:solidFill>
                  <a:srgbClr val="000000"/>
                </a:solidFill>
                <a:latin typeface="Times New Roman" pitchFamily="18" charset="0"/>
                <a:cs typeface="PT Bold Heading" pitchFamily="2" charset="-78"/>
              </a:rPr>
              <a:t>تجهيز أوراق ومفتاح الإجابة</a:t>
            </a:r>
            <a:endParaRPr lang="en-US" sz="2400">
              <a:solidFill>
                <a:srgbClr val="000000"/>
              </a:solidFill>
              <a:latin typeface="Times New Roman" pitchFamily="18" charset="0"/>
              <a:cs typeface="PT Bold Heading" pitchFamily="2" charset="-78"/>
            </a:endParaRPr>
          </a:p>
        </p:txBody>
      </p:sp>
      <p:sp>
        <p:nvSpPr>
          <p:cNvPr id="32797" name="Line 29"/>
          <p:cNvSpPr>
            <a:spLocks noChangeShapeType="1"/>
          </p:cNvSpPr>
          <p:nvPr/>
        </p:nvSpPr>
        <p:spPr bwMode="auto">
          <a:xfrm>
            <a:off x="4191000" y="4800600"/>
            <a:ext cx="381000" cy="0"/>
          </a:xfrm>
          <a:prstGeom prst="line">
            <a:avLst/>
          </a:prstGeom>
          <a:noFill/>
          <a:ln w="76200">
            <a:solidFill>
              <a:srgbClr val="FFFFFF"/>
            </a:solidFill>
            <a:round/>
            <a:headEnd/>
            <a:tailEnd type="triangle" w="med" len="med"/>
          </a:ln>
          <a:effectLst/>
        </p:spPr>
        <p:txBody>
          <a:bodyPr/>
          <a:lstStyle/>
          <a:p>
            <a:endParaRPr lang="en-US"/>
          </a:p>
        </p:txBody>
      </p:sp>
      <p:sp>
        <p:nvSpPr>
          <p:cNvPr id="32792" name="Text Box 24"/>
          <p:cNvSpPr txBox="1">
            <a:spLocks noChangeArrowheads="1"/>
          </p:cNvSpPr>
          <p:nvPr/>
        </p:nvSpPr>
        <p:spPr bwMode="auto">
          <a:xfrm>
            <a:off x="4572000" y="4191000"/>
            <a:ext cx="1905000" cy="1196975"/>
          </a:xfrm>
          <a:prstGeom prst="rect">
            <a:avLst/>
          </a:prstGeom>
          <a:solidFill>
            <a:srgbClr val="FFFF00"/>
          </a:solidFill>
          <a:ln w="9525">
            <a:solidFill>
              <a:srgbClr val="FFFFFF"/>
            </a:solidFill>
            <a:miter lim="800000"/>
            <a:headEnd/>
            <a:tailEnd/>
          </a:ln>
          <a:effectLst/>
        </p:spPr>
        <p:txBody>
          <a:bodyPr>
            <a:spAutoFit/>
          </a:bodyPr>
          <a:lstStyle/>
          <a:p>
            <a:pPr algn="ctr">
              <a:spcBef>
                <a:spcPct val="50000"/>
              </a:spcBef>
            </a:pPr>
            <a:r>
              <a:rPr lang="ar-SA" sz="2400">
                <a:solidFill>
                  <a:srgbClr val="000000"/>
                </a:solidFill>
                <a:latin typeface="Times New Roman" pitchFamily="18" charset="0"/>
                <a:cs typeface="PT Bold Heading" pitchFamily="2" charset="-78"/>
              </a:rPr>
              <a:t>طبع الاختبار في صورته الأولية وتجريبه</a:t>
            </a:r>
            <a:endParaRPr lang="en-US" sz="2400">
              <a:solidFill>
                <a:srgbClr val="000000"/>
              </a:solidFill>
              <a:latin typeface="Times New Roman" pitchFamily="18" charset="0"/>
              <a:cs typeface="PT Bold Heading" pitchFamily="2" charset="-78"/>
            </a:endParaRPr>
          </a:p>
        </p:txBody>
      </p:sp>
      <p:sp>
        <p:nvSpPr>
          <p:cNvPr id="32798" name="Line 30"/>
          <p:cNvSpPr>
            <a:spLocks noChangeShapeType="1"/>
          </p:cNvSpPr>
          <p:nvPr/>
        </p:nvSpPr>
        <p:spPr bwMode="auto">
          <a:xfrm>
            <a:off x="6477000" y="4724400"/>
            <a:ext cx="533400" cy="0"/>
          </a:xfrm>
          <a:prstGeom prst="line">
            <a:avLst/>
          </a:prstGeom>
          <a:noFill/>
          <a:ln w="76200">
            <a:solidFill>
              <a:srgbClr val="FFFFFF"/>
            </a:solidFill>
            <a:round/>
            <a:headEnd/>
            <a:tailEnd type="triangle" w="med" len="med"/>
          </a:ln>
          <a:effectLst/>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1000"/>
                                        <p:tgtEl>
                                          <p:spTgt spid="32770"/>
                                        </p:tgtEl>
                                      </p:cBhvr>
                                    </p:animEffect>
                                    <p:anim calcmode="lin" valueType="num">
                                      <p:cBhvr>
                                        <p:cTn id="8" dur="1000" fill="hold"/>
                                        <p:tgtEl>
                                          <p:spTgt spid="32770"/>
                                        </p:tgtEl>
                                        <p:attrNameLst>
                                          <p:attrName>ppt_x</p:attrName>
                                        </p:attrNameLst>
                                      </p:cBhvr>
                                      <p:tavLst>
                                        <p:tav tm="0">
                                          <p:val>
                                            <p:strVal val="#ppt_x"/>
                                          </p:val>
                                        </p:tav>
                                        <p:tav tm="100000">
                                          <p:val>
                                            <p:strVal val="#ppt_x"/>
                                          </p:val>
                                        </p:tav>
                                      </p:tavLst>
                                    </p:anim>
                                    <p:anim calcmode="lin" valueType="num">
                                      <p:cBhvr>
                                        <p:cTn id="9" dur="1000" fill="hold"/>
                                        <p:tgtEl>
                                          <p:spTgt spid="327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774"/>
                                        </p:tgtEl>
                                        <p:attrNameLst>
                                          <p:attrName>style.visibility</p:attrName>
                                        </p:attrNameLst>
                                      </p:cBhvr>
                                      <p:to>
                                        <p:strVal val="visible"/>
                                      </p:to>
                                    </p:set>
                                    <p:animEffect transition="in" filter="fade">
                                      <p:cBhvr>
                                        <p:cTn id="12" dur="1000"/>
                                        <p:tgtEl>
                                          <p:spTgt spid="32774"/>
                                        </p:tgtEl>
                                      </p:cBhvr>
                                    </p:animEffect>
                                    <p:anim calcmode="lin" valueType="num">
                                      <p:cBhvr>
                                        <p:cTn id="13" dur="1000" fill="hold"/>
                                        <p:tgtEl>
                                          <p:spTgt spid="32774"/>
                                        </p:tgtEl>
                                        <p:attrNameLst>
                                          <p:attrName>ppt_x</p:attrName>
                                        </p:attrNameLst>
                                      </p:cBhvr>
                                      <p:tavLst>
                                        <p:tav tm="0">
                                          <p:val>
                                            <p:strVal val="#ppt_x"/>
                                          </p:val>
                                        </p:tav>
                                        <p:tav tm="100000">
                                          <p:val>
                                            <p:strVal val="#ppt_x"/>
                                          </p:val>
                                        </p:tav>
                                      </p:tavLst>
                                    </p:anim>
                                    <p:anim calcmode="lin" valueType="num">
                                      <p:cBhvr>
                                        <p:cTn id="14" dur="1000" fill="hold"/>
                                        <p:tgtEl>
                                          <p:spTgt spid="3277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2781"/>
                                        </p:tgtEl>
                                        <p:attrNameLst>
                                          <p:attrName>style.visibility</p:attrName>
                                        </p:attrNameLst>
                                      </p:cBhvr>
                                      <p:to>
                                        <p:strVal val="visible"/>
                                      </p:to>
                                    </p:set>
                                    <p:animEffect transition="in" filter="fade">
                                      <p:cBhvr>
                                        <p:cTn id="17" dur="1000"/>
                                        <p:tgtEl>
                                          <p:spTgt spid="32781"/>
                                        </p:tgtEl>
                                      </p:cBhvr>
                                    </p:animEffect>
                                    <p:anim calcmode="lin" valueType="num">
                                      <p:cBhvr>
                                        <p:cTn id="18" dur="1000" fill="hold"/>
                                        <p:tgtEl>
                                          <p:spTgt spid="32781"/>
                                        </p:tgtEl>
                                        <p:attrNameLst>
                                          <p:attrName>ppt_x</p:attrName>
                                        </p:attrNameLst>
                                      </p:cBhvr>
                                      <p:tavLst>
                                        <p:tav tm="0">
                                          <p:val>
                                            <p:strVal val="#ppt_x"/>
                                          </p:val>
                                        </p:tav>
                                        <p:tav tm="100000">
                                          <p:val>
                                            <p:strVal val="#ppt_x"/>
                                          </p:val>
                                        </p:tav>
                                      </p:tavLst>
                                    </p:anim>
                                    <p:anim calcmode="lin" valueType="num">
                                      <p:cBhvr>
                                        <p:cTn id="19" dur="1000" fill="hold"/>
                                        <p:tgtEl>
                                          <p:spTgt spid="3278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2773"/>
                                        </p:tgtEl>
                                        <p:attrNameLst>
                                          <p:attrName>style.visibility</p:attrName>
                                        </p:attrNameLst>
                                      </p:cBhvr>
                                      <p:to>
                                        <p:strVal val="visible"/>
                                      </p:to>
                                    </p:set>
                                    <p:animEffect transition="in" filter="fade">
                                      <p:cBhvr>
                                        <p:cTn id="22" dur="1000"/>
                                        <p:tgtEl>
                                          <p:spTgt spid="32773"/>
                                        </p:tgtEl>
                                      </p:cBhvr>
                                    </p:animEffect>
                                    <p:anim calcmode="lin" valueType="num">
                                      <p:cBhvr>
                                        <p:cTn id="23" dur="1000" fill="hold"/>
                                        <p:tgtEl>
                                          <p:spTgt spid="32773"/>
                                        </p:tgtEl>
                                        <p:attrNameLst>
                                          <p:attrName>ppt_x</p:attrName>
                                        </p:attrNameLst>
                                      </p:cBhvr>
                                      <p:tavLst>
                                        <p:tav tm="0">
                                          <p:val>
                                            <p:strVal val="#ppt_x"/>
                                          </p:val>
                                        </p:tav>
                                        <p:tav tm="100000">
                                          <p:val>
                                            <p:strVal val="#ppt_x"/>
                                          </p:val>
                                        </p:tav>
                                      </p:tavLst>
                                    </p:anim>
                                    <p:anim calcmode="lin" valueType="num">
                                      <p:cBhvr>
                                        <p:cTn id="24" dur="1000" fill="hold"/>
                                        <p:tgtEl>
                                          <p:spTgt spid="3277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2782"/>
                                        </p:tgtEl>
                                        <p:attrNameLst>
                                          <p:attrName>style.visibility</p:attrName>
                                        </p:attrNameLst>
                                      </p:cBhvr>
                                      <p:to>
                                        <p:strVal val="visible"/>
                                      </p:to>
                                    </p:set>
                                    <p:animEffect transition="in" filter="fade">
                                      <p:cBhvr>
                                        <p:cTn id="27" dur="1000"/>
                                        <p:tgtEl>
                                          <p:spTgt spid="32782"/>
                                        </p:tgtEl>
                                      </p:cBhvr>
                                    </p:animEffect>
                                    <p:anim calcmode="lin" valueType="num">
                                      <p:cBhvr>
                                        <p:cTn id="28" dur="1000" fill="hold"/>
                                        <p:tgtEl>
                                          <p:spTgt spid="32782"/>
                                        </p:tgtEl>
                                        <p:attrNameLst>
                                          <p:attrName>ppt_x</p:attrName>
                                        </p:attrNameLst>
                                      </p:cBhvr>
                                      <p:tavLst>
                                        <p:tav tm="0">
                                          <p:val>
                                            <p:strVal val="#ppt_x"/>
                                          </p:val>
                                        </p:tav>
                                        <p:tav tm="100000">
                                          <p:val>
                                            <p:strVal val="#ppt_x"/>
                                          </p:val>
                                        </p:tav>
                                      </p:tavLst>
                                    </p:anim>
                                    <p:anim calcmode="lin" valueType="num">
                                      <p:cBhvr>
                                        <p:cTn id="29" dur="1000" fill="hold"/>
                                        <p:tgtEl>
                                          <p:spTgt spid="3278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2791"/>
                                        </p:tgtEl>
                                        <p:attrNameLst>
                                          <p:attrName>style.visibility</p:attrName>
                                        </p:attrNameLst>
                                      </p:cBhvr>
                                      <p:to>
                                        <p:strVal val="visible"/>
                                      </p:to>
                                    </p:set>
                                    <p:animEffect transition="in" filter="fade">
                                      <p:cBhvr>
                                        <p:cTn id="32" dur="1000"/>
                                        <p:tgtEl>
                                          <p:spTgt spid="32791"/>
                                        </p:tgtEl>
                                      </p:cBhvr>
                                    </p:animEffect>
                                    <p:anim calcmode="lin" valueType="num">
                                      <p:cBhvr>
                                        <p:cTn id="33" dur="1000" fill="hold"/>
                                        <p:tgtEl>
                                          <p:spTgt spid="32791"/>
                                        </p:tgtEl>
                                        <p:attrNameLst>
                                          <p:attrName>ppt_x</p:attrName>
                                        </p:attrNameLst>
                                      </p:cBhvr>
                                      <p:tavLst>
                                        <p:tav tm="0">
                                          <p:val>
                                            <p:strVal val="#ppt_x"/>
                                          </p:val>
                                        </p:tav>
                                        <p:tav tm="100000">
                                          <p:val>
                                            <p:strVal val="#ppt_x"/>
                                          </p:val>
                                        </p:tav>
                                      </p:tavLst>
                                    </p:anim>
                                    <p:anim calcmode="lin" valueType="num">
                                      <p:cBhvr>
                                        <p:cTn id="34" dur="1000" fill="hold"/>
                                        <p:tgtEl>
                                          <p:spTgt spid="3279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2779"/>
                                        </p:tgtEl>
                                        <p:attrNameLst>
                                          <p:attrName>style.visibility</p:attrName>
                                        </p:attrNameLst>
                                      </p:cBhvr>
                                      <p:to>
                                        <p:strVal val="visible"/>
                                      </p:to>
                                    </p:set>
                                    <p:animEffect transition="in" filter="fade">
                                      <p:cBhvr>
                                        <p:cTn id="37" dur="1000"/>
                                        <p:tgtEl>
                                          <p:spTgt spid="32779"/>
                                        </p:tgtEl>
                                      </p:cBhvr>
                                    </p:animEffect>
                                    <p:anim calcmode="lin" valueType="num">
                                      <p:cBhvr>
                                        <p:cTn id="38" dur="1000" fill="hold"/>
                                        <p:tgtEl>
                                          <p:spTgt spid="32779"/>
                                        </p:tgtEl>
                                        <p:attrNameLst>
                                          <p:attrName>ppt_x</p:attrName>
                                        </p:attrNameLst>
                                      </p:cBhvr>
                                      <p:tavLst>
                                        <p:tav tm="0">
                                          <p:val>
                                            <p:strVal val="#ppt_x"/>
                                          </p:val>
                                        </p:tav>
                                        <p:tav tm="100000">
                                          <p:val>
                                            <p:strVal val="#ppt_x"/>
                                          </p:val>
                                        </p:tav>
                                      </p:tavLst>
                                    </p:anim>
                                    <p:anim calcmode="lin" valueType="num">
                                      <p:cBhvr>
                                        <p:cTn id="39" dur="1000" fill="hold"/>
                                        <p:tgtEl>
                                          <p:spTgt spid="3277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2793"/>
                                        </p:tgtEl>
                                        <p:attrNameLst>
                                          <p:attrName>style.visibility</p:attrName>
                                        </p:attrNameLst>
                                      </p:cBhvr>
                                      <p:to>
                                        <p:strVal val="visible"/>
                                      </p:to>
                                    </p:set>
                                    <p:animEffect transition="in" filter="fade">
                                      <p:cBhvr>
                                        <p:cTn id="42" dur="1000"/>
                                        <p:tgtEl>
                                          <p:spTgt spid="32793"/>
                                        </p:tgtEl>
                                      </p:cBhvr>
                                    </p:animEffect>
                                    <p:anim calcmode="lin" valueType="num">
                                      <p:cBhvr>
                                        <p:cTn id="43" dur="1000" fill="hold"/>
                                        <p:tgtEl>
                                          <p:spTgt spid="32793"/>
                                        </p:tgtEl>
                                        <p:attrNameLst>
                                          <p:attrName>ppt_x</p:attrName>
                                        </p:attrNameLst>
                                      </p:cBhvr>
                                      <p:tavLst>
                                        <p:tav tm="0">
                                          <p:val>
                                            <p:strVal val="#ppt_x"/>
                                          </p:val>
                                        </p:tav>
                                        <p:tav tm="100000">
                                          <p:val>
                                            <p:strVal val="#ppt_x"/>
                                          </p:val>
                                        </p:tav>
                                      </p:tavLst>
                                    </p:anim>
                                    <p:anim calcmode="lin" valueType="num">
                                      <p:cBhvr>
                                        <p:cTn id="44" dur="1000" fill="hold"/>
                                        <p:tgtEl>
                                          <p:spTgt spid="3279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2780"/>
                                        </p:tgtEl>
                                        <p:attrNameLst>
                                          <p:attrName>style.visibility</p:attrName>
                                        </p:attrNameLst>
                                      </p:cBhvr>
                                      <p:to>
                                        <p:strVal val="visible"/>
                                      </p:to>
                                    </p:set>
                                    <p:animEffect transition="in" filter="fade">
                                      <p:cBhvr>
                                        <p:cTn id="47" dur="1000"/>
                                        <p:tgtEl>
                                          <p:spTgt spid="32780"/>
                                        </p:tgtEl>
                                      </p:cBhvr>
                                    </p:animEffect>
                                    <p:anim calcmode="lin" valueType="num">
                                      <p:cBhvr>
                                        <p:cTn id="48" dur="1000" fill="hold"/>
                                        <p:tgtEl>
                                          <p:spTgt spid="32780"/>
                                        </p:tgtEl>
                                        <p:attrNameLst>
                                          <p:attrName>ppt_x</p:attrName>
                                        </p:attrNameLst>
                                      </p:cBhvr>
                                      <p:tavLst>
                                        <p:tav tm="0">
                                          <p:val>
                                            <p:strVal val="#ppt_x"/>
                                          </p:val>
                                        </p:tav>
                                        <p:tav tm="100000">
                                          <p:val>
                                            <p:strVal val="#ppt_x"/>
                                          </p:val>
                                        </p:tav>
                                      </p:tavLst>
                                    </p:anim>
                                    <p:anim calcmode="lin" valueType="num">
                                      <p:cBhvr>
                                        <p:cTn id="49" dur="1000" fill="hold"/>
                                        <p:tgtEl>
                                          <p:spTgt spid="3278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2794"/>
                                        </p:tgtEl>
                                        <p:attrNameLst>
                                          <p:attrName>style.visibility</p:attrName>
                                        </p:attrNameLst>
                                      </p:cBhvr>
                                      <p:to>
                                        <p:strVal val="visible"/>
                                      </p:to>
                                    </p:set>
                                    <p:animEffect transition="in" filter="fade">
                                      <p:cBhvr>
                                        <p:cTn id="52" dur="1000"/>
                                        <p:tgtEl>
                                          <p:spTgt spid="32794"/>
                                        </p:tgtEl>
                                      </p:cBhvr>
                                    </p:animEffect>
                                    <p:anim calcmode="lin" valueType="num">
                                      <p:cBhvr>
                                        <p:cTn id="53" dur="1000" fill="hold"/>
                                        <p:tgtEl>
                                          <p:spTgt spid="32794"/>
                                        </p:tgtEl>
                                        <p:attrNameLst>
                                          <p:attrName>ppt_x</p:attrName>
                                        </p:attrNameLst>
                                      </p:cBhvr>
                                      <p:tavLst>
                                        <p:tav tm="0">
                                          <p:val>
                                            <p:strVal val="#ppt_x"/>
                                          </p:val>
                                        </p:tav>
                                        <p:tav tm="100000">
                                          <p:val>
                                            <p:strVal val="#ppt_x"/>
                                          </p:val>
                                        </p:tav>
                                      </p:tavLst>
                                    </p:anim>
                                    <p:anim calcmode="lin" valueType="num">
                                      <p:cBhvr>
                                        <p:cTn id="54" dur="1000" fill="hold"/>
                                        <p:tgtEl>
                                          <p:spTgt spid="3279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2789"/>
                                        </p:tgtEl>
                                        <p:attrNameLst>
                                          <p:attrName>style.visibility</p:attrName>
                                        </p:attrNameLst>
                                      </p:cBhvr>
                                      <p:to>
                                        <p:strVal val="visible"/>
                                      </p:to>
                                    </p:set>
                                    <p:animEffect transition="in" filter="fade">
                                      <p:cBhvr>
                                        <p:cTn id="57" dur="1000"/>
                                        <p:tgtEl>
                                          <p:spTgt spid="32789"/>
                                        </p:tgtEl>
                                      </p:cBhvr>
                                    </p:animEffect>
                                    <p:anim calcmode="lin" valueType="num">
                                      <p:cBhvr>
                                        <p:cTn id="58" dur="1000" fill="hold"/>
                                        <p:tgtEl>
                                          <p:spTgt spid="32789"/>
                                        </p:tgtEl>
                                        <p:attrNameLst>
                                          <p:attrName>ppt_x</p:attrName>
                                        </p:attrNameLst>
                                      </p:cBhvr>
                                      <p:tavLst>
                                        <p:tav tm="0">
                                          <p:val>
                                            <p:strVal val="#ppt_x"/>
                                          </p:val>
                                        </p:tav>
                                        <p:tav tm="100000">
                                          <p:val>
                                            <p:strVal val="#ppt_x"/>
                                          </p:val>
                                        </p:tav>
                                      </p:tavLst>
                                    </p:anim>
                                    <p:anim calcmode="lin" valueType="num">
                                      <p:cBhvr>
                                        <p:cTn id="59" dur="1000" fill="hold"/>
                                        <p:tgtEl>
                                          <p:spTgt spid="3278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2795"/>
                                        </p:tgtEl>
                                        <p:attrNameLst>
                                          <p:attrName>style.visibility</p:attrName>
                                        </p:attrNameLst>
                                      </p:cBhvr>
                                      <p:to>
                                        <p:strVal val="visible"/>
                                      </p:to>
                                    </p:set>
                                    <p:animEffect transition="in" filter="fade">
                                      <p:cBhvr>
                                        <p:cTn id="62" dur="1000"/>
                                        <p:tgtEl>
                                          <p:spTgt spid="32795"/>
                                        </p:tgtEl>
                                      </p:cBhvr>
                                    </p:animEffect>
                                    <p:anim calcmode="lin" valueType="num">
                                      <p:cBhvr>
                                        <p:cTn id="63" dur="1000" fill="hold"/>
                                        <p:tgtEl>
                                          <p:spTgt spid="32795"/>
                                        </p:tgtEl>
                                        <p:attrNameLst>
                                          <p:attrName>ppt_x</p:attrName>
                                        </p:attrNameLst>
                                      </p:cBhvr>
                                      <p:tavLst>
                                        <p:tav tm="0">
                                          <p:val>
                                            <p:strVal val="#ppt_x"/>
                                          </p:val>
                                        </p:tav>
                                        <p:tav tm="100000">
                                          <p:val>
                                            <p:strVal val="#ppt_x"/>
                                          </p:val>
                                        </p:tav>
                                      </p:tavLst>
                                    </p:anim>
                                    <p:anim calcmode="lin" valueType="num">
                                      <p:cBhvr>
                                        <p:cTn id="64" dur="1000" fill="hold"/>
                                        <p:tgtEl>
                                          <p:spTgt spid="3279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2790"/>
                                        </p:tgtEl>
                                        <p:attrNameLst>
                                          <p:attrName>style.visibility</p:attrName>
                                        </p:attrNameLst>
                                      </p:cBhvr>
                                      <p:to>
                                        <p:strVal val="visible"/>
                                      </p:to>
                                    </p:set>
                                    <p:animEffect transition="in" filter="fade">
                                      <p:cBhvr>
                                        <p:cTn id="67" dur="1000"/>
                                        <p:tgtEl>
                                          <p:spTgt spid="32790"/>
                                        </p:tgtEl>
                                      </p:cBhvr>
                                    </p:animEffect>
                                    <p:anim calcmode="lin" valueType="num">
                                      <p:cBhvr>
                                        <p:cTn id="68" dur="1000" fill="hold"/>
                                        <p:tgtEl>
                                          <p:spTgt spid="32790"/>
                                        </p:tgtEl>
                                        <p:attrNameLst>
                                          <p:attrName>ppt_x</p:attrName>
                                        </p:attrNameLst>
                                      </p:cBhvr>
                                      <p:tavLst>
                                        <p:tav tm="0">
                                          <p:val>
                                            <p:strVal val="#ppt_x"/>
                                          </p:val>
                                        </p:tav>
                                        <p:tav tm="100000">
                                          <p:val>
                                            <p:strVal val="#ppt_x"/>
                                          </p:val>
                                        </p:tav>
                                      </p:tavLst>
                                    </p:anim>
                                    <p:anim calcmode="lin" valueType="num">
                                      <p:cBhvr>
                                        <p:cTn id="69" dur="1000" fill="hold"/>
                                        <p:tgtEl>
                                          <p:spTgt spid="3279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797"/>
                                        </p:tgtEl>
                                        <p:attrNameLst>
                                          <p:attrName>style.visibility</p:attrName>
                                        </p:attrNameLst>
                                      </p:cBhvr>
                                      <p:to>
                                        <p:strVal val="visible"/>
                                      </p:to>
                                    </p:set>
                                    <p:animEffect transition="in" filter="fade">
                                      <p:cBhvr>
                                        <p:cTn id="72" dur="1000"/>
                                        <p:tgtEl>
                                          <p:spTgt spid="32797"/>
                                        </p:tgtEl>
                                      </p:cBhvr>
                                    </p:animEffect>
                                    <p:anim calcmode="lin" valueType="num">
                                      <p:cBhvr>
                                        <p:cTn id="73" dur="1000" fill="hold"/>
                                        <p:tgtEl>
                                          <p:spTgt spid="32797"/>
                                        </p:tgtEl>
                                        <p:attrNameLst>
                                          <p:attrName>ppt_x</p:attrName>
                                        </p:attrNameLst>
                                      </p:cBhvr>
                                      <p:tavLst>
                                        <p:tav tm="0">
                                          <p:val>
                                            <p:strVal val="#ppt_x"/>
                                          </p:val>
                                        </p:tav>
                                        <p:tav tm="100000">
                                          <p:val>
                                            <p:strVal val="#ppt_x"/>
                                          </p:val>
                                        </p:tav>
                                      </p:tavLst>
                                    </p:anim>
                                    <p:anim calcmode="lin" valueType="num">
                                      <p:cBhvr>
                                        <p:cTn id="74" dur="1000" fill="hold"/>
                                        <p:tgtEl>
                                          <p:spTgt spid="3279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2792"/>
                                        </p:tgtEl>
                                        <p:attrNameLst>
                                          <p:attrName>style.visibility</p:attrName>
                                        </p:attrNameLst>
                                      </p:cBhvr>
                                      <p:to>
                                        <p:strVal val="visible"/>
                                      </p:to>
                                    </p:set>
                                    <p:animEffect transition="in" filter="fade">
                                      <p:cBhvr>
                                        <p:cTn id="77" dur="1000"/>
                                        <p:tgtEl>
                                          <p:spTgt spid="32792"/>
                                        </p:tgtEl>
                                      </p:cBhvr>
                                    </p:animEffect>
                                    <p:anim calcmode="lin" valueType="num">
                                      <p:cBhvr>
                                        <p:cTn id="78" dur="1000" fill="hold"/>
                                        <p:tgtEl>
                                          <p:spTgt spid="32792"/>
                                        </p:tgtEl>
                                        <p:attrNameLst>
                                          <p:attrName>ppt_x</p:attrName>
                                        </p:attrNameLst>
                                      </p:cBhvr>
                                      <p:tavLst>
                                        <p:tav tm="0">
                                          <p:val>
                                            <p:strVal val="#ppt_x"/>
                                          </p:val>
                                        </p:tav>
                                        <p:tav tm="100000">
                                          <p:val>
                                            <p:strVal val="#ppt_x"/>
                                          </p:val>
                                        </p:tav>
                                      </p:tavLst>
                                    </p:anim>
                                    <p:anim calcmode="lin" valueType="num">
                                      <p:cBhvr>
                                        <p:cTn id="79" dur="1000" fill="hold"/>
                                        <p:tgtEl>
                                          <p:spTgt spid="3279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2798"/>
                                        </p:tgtEl>
                                        <p:attrNameLst>
                                          <p:attrName>style.visibility</p:attrName>
                                        </p:attrNameLst>
                                      </p:cBhvr>
                                      <p:to>
                                        <p:strVal val="visible"/>
                                      </p:to>
                                    </p:set>
                                    <p:animEffect transition="in" filter="fade">
                                      <p:cBhvr>
                                        <p:cTn id="82" dur="1000"/>
                                        <p:tgtEl>
                                          <p:spTgt spid="32798"/>
                                        </p:tgtEl>
                                      </p:cBhvr>
                                    </p:animEffect>
                                    <p:anim calcmode="lin" valueType="num">
                                      <p:cBhvr>
                                        <p:cTn id="83" dur="1000" fill="hold"/>
                                        <p:tgtEl>
                                          <p:spTgt spid="32798"/>
                                        </p:tgtEl>
                                        <p:attrNameLst>
                                          <p:attrName>ppt_x</p:attrName>
                                        </p:attrNameLst>
                                      </p:cBhvr>
                                      <p:tavLst>
                                        <p:tav tm="0">
                                          <p:val>
                                            <p:strVal val="#ppt_x"/>
                                          </p:val>
                                        </p:tav>
                                        <p:tav tm="100000">
                                          <p:val>
                                            <p:strVal val="#ppt_x"/>
                                          </p:val>
                                        </p:tav>
                                      </p:tavLst>
                                    </p:anim>
                                    <p:anim calcmode="lin" valueType="num">
                                      <p:cBhvr>
                                        <p:cTn id="84" dur="1000" fill="hold"/>
                                        <p:tgtEl>
                                          <p:spTgt spid="327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4" grpId="0" animBg="1"/>
      <p:bldP spid="32781" grpId="0" animBg="1"/>
      <p:bldP spid="32773" grpId="0" animBg="1"/>
      <p:bldP spid="32782" grpId="0" animBg="1"/>
      <p:bldP spid="32791" grpId="0" animBg="1"/>
      <p:bldP spid="32779" grpId="0" animBg="1"/>
      <p:bldP spid="32793" grpId="0" animBg="1"/>
      <p:bldP spid="32780" grpId="0" animBg="1"/>
      <p:bldP spid="32794" grpId="0" animBg="1"/>
      <p:bldP spid="32789" grpId="0" animBg="1"/>
      <p:bldP spid="32795" grpId="0" animBg="1"/>
      <p:bldP spid="32790" grpId="0" animBg="1"/>
      <p:bldP spid="32797" grpId="0" animBg="1"/>
      <p:bldP spid="32792" grpId="0" animBg="1"/>
      <p:bldP spid="3279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56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solidFill>
                  <a:schemeClr val="tx1"/>
                </a:solidFill>
              </a:rPr>
              <a:t>Topic 4</a:t>
            </a:r>
            <a:endParaRPr lang="en-US" b="1" dirty="0">
              <a:solidFill>
                <a:schemeClr val="tx1"/>
              </a:solidFill>
            </a:endParaRPr>
          </a:p>
        </p:txBody>
      </p:sp>
      <p:sp>
        <p:nvSpPr>
          <p:cNvPr id="3" name="عنصر نائب للمحتوى 2"/>
          <p:cNvSpPr>
            <a:spLocks noGrp="1"/>
          </p:cNvSpPr>
          <p:nvPr>
            <p:ph idx="1"/>
          </p:nvPr>
        </p:nvSpPr>
        <p:spPr/>
        <p:txBody>
          <a:bodyPr/>
          <a:lstStyle/>
          <a:p>
            <a:pPr algn="ctr"/>
            <a:r>
              <a:rPr lang="ar-SA" sz="4000" b="1" dirty="0" smtClean="0">
                <a:solidFill>
                  <a:srgbClr val="C00000"/>
                </a:solidFill>
              </a:rPr>
              <a:t>التقويم من خلال الواجبات والأنشطة</a:t>
            </a:r>
            <a:endParaRPr lang="en-US" sz="4000" b="1" dirty="0">
              <a:solidFill>
                <a:srgbClr val="C00000"/>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58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التقويم من خلال الواجبات و الأنشطة</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من ميزات تقويم الطلبة خلال الفصل هو اعطاءهم الواجبات والانشطة الاضافية وذلك للأسباب التالية:</a:t>
            </a:r>
          </a:p>
          <a:p>
            <a:r>
              <a:rPr lang="ar-SA" dirty="0" smtClean="0"/>
              <a:t>1. نستطيع قياس مهارات تطبيقية أكثر</a:t>
            </a:r>
          </a:p>
          <a:p>
            <a:r>
              <a:rPr lang="ar-SA" dirty="0" smtClean="0"/>
              <a:t>2. نحقق أهداف تعليمية متنوعة وشاملة</a:t>
            </a:r>
          </a:p>
          <a:p>
            <a:r>
              <a:rPr lang="ar-SA" dirty="0" smtClean="0"/>
              <a:t>3. تعتبر أقل تأثيرا على الطلبة من ناحية القلق</a:t>
            </a:r>
          </a:p>
          <a:p>
            <a:r>
              <a:rPr lang="ar-SA" dirty="0" smtClean="0"/>
              <a:t>4.يصبح الطالب محور عملية التعلم</a:t>
            </a:r>
            <a:endParaRPr 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58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اختيار الواجبات</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الطلبة يكتسبوا الجانب التطبيقي من عمل الواجبات بما يناسب مستوياتهم وقدراتهم ولذلك يجب أن يتم اختيار الإعمال التي تناسبهم بأتباع التالي:</a:t>
            </a:r>
          </a:p>
          <a:p>
            <a:r>
              <a:rPr lang="ar-SA" dirty="0" smtClean="0"/>
              <a:t>1. مراعاة الفروق الفردية للطلبة</a:t>
            </a:r>
          </a:p>
          <a:p>
            <a:r>
              <a:rPr lang="ar-SA" dirty="0" smtClean="0"/>
              <a:t>2. أن يدرك المعلم أن بعض  الطلبة بحاجة لمساعدة لإتمام مهامهم.</a:t>
            </a:r>
          </a:p>
          <a:p>
            <a:r>
              <a:rPr lang="ar-SA" dirty="0" smtClean="0"/>
              <a:t>3. مراعاة الواجبات والزمن المعطى</a:t>
            </a:r>
          </a:p>
          <a:p>
            <a:r>
              <a:rPr lang="ar-SA" dirty="0" smtClean="0"/>
              <a:t>4. توفر المصادر</a:t>
            </a:r>
            <a:endParaRPr 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58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الأنشطة الصفية</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العمل مع الإقران هو أهم أنواع الأنشطة المقدمة للطلبة وذلك لأنه:</a:t>
            </a:r>
          </a:p>
          <a:p>
            <a:r>
              <a:rPr lang="ar-SA" dirty="0" smtClean="0"/>
              <a:t>1. يجعل من الطالب عضو مشارك وفعال</a:t>
            </a:r>
          </a:p>
          <a:p>
            <a:r>
              <a:rPr lang="ar-SA" dirty="0" smtClean="0"/>
              <a:t>2. يغير من طبيعة المحاضرة التقليدية</a:t>
            </a:r>
          </a:p>
          <a:p>
            <a:r>
              <a:rPr lang="ar-SA" dirty="0" smtClean="0"/>
              <a:t>3. تزود الطالب بمهارات القيادة وإبداء الرأي</a:t>
            </a:r>
          </a:p>
          <a:p>
            <a:r>
              <a:rPr lang="ar-SA" dirty="0" smtClean="0"/>
              <a:t>4. تشجع على التعلم</a:t>
            </a:r>
            <a:endParaRPr 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accent2">
            <a:alpha val="28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solidFill>
                  <a:schemeClr val="tx1"/>
                </a:solidFill>
              </a:rPr>
              <a:t>Topic 5</a:t>
            </a:r>
            <a:endParaRPr lang="en-US" b="1" dirty="0">
              <a:solidFill>
                <a:schemeClr val="tx1"/>
              </a:solidFill>
            </a:endParaRPr>
          </a:p>
        </p:txBody>
      </p:sp>
      <p:sp>
        <p:nvSpPr>
          <p:cNvPr id="3" name="عنصر نائب للمحتوى 2"/>
          <p:cNvSpPr>
            <a:spLocks noGrp="1"/>
          </p:cNvSpPr>
          <p:nvPr>
            <p:ph idx="1"/>
          </p:nvPr>
        </p:nvSpPr>
        <p:spPr/>
        <p:txBody>
          <a:bodyPr/>
          <a:lstStyle/>
          <a:p>
            <a:pPr algn="ctr"/>
            <a:r>
              <a:rPr lang="ar-SA" sz="3600" b="1" dirty="0" smtClean="0"/>
              <a:t>التغذية الراجعة كأداة تقويم</a:t>
            </a:r>
            <a:endParaRPr lang="en-US" sz="3600" b="1"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FF0000"/>
                </a:solidFill>
              </a:rPr>
              <a:t>سؤال</a:t>
            </a:r>
            <a:r>
              <a:rPr lang="ar-SA" dirty="0" smtClean="0"/>
              <a:t>...</a:t>
            </a:r>
            <a:endParaRPr lang="en-US" dirty="0"/>
          </a:p>
        </p:txBody>
      </p:sp>
      <p:sp>
        <p:nvSpPr>
          <p:cNvPr id="3" name="Content Placeholder 2"/>
          <p:cNvSpPr>
            <a:spLocks noGrp="1"/>
          </p:cNvSpPr>
          <p:nvPr>
            <p:ph idx="1"/>
          </p:nvPr>
        </p:nvSpPr>
        <p:spPr>
          <a:xfrm>
            <a:off x="685800" y="1752600"/>
            <a:ext cx="7772400" cy="4343400"/>
          </a:xfrm>
        </p:spPr>
        <p:txBody>
          <a:bodyPr/>
          <a:lstStyle/>
          <a:p>
            <a:r>
              <a:rPr lang="ar-SA" b="1" dirty="0" smtClean="0"/>
              <a:t>           متى تكون التغذية الراجعة؟؟؟</a:t>
            </a:r>
          </a:p>
          <a:p>
            <a:pPr algn="ctr">
              <a:buNone/>
            </a:pPr>
            <a:endParaRPr lang="en-US" dirty="0"/>
          </a:p>
        </p:txBody>
      </p:sp>
      <p:sp>
        <p:nvSpPr>
          <p:cNvPr id="4" name="Slide Number Placeholder 3"/>
          <p:cNvSpPr>
            <a:spLocks noGrp="1"/>
          </p:cNvSpPr>
          <p:nvPr>
            <p:ph type="sldNum" sz="quarter" idx="12"/>
          </p:nvPr>
        </p:nvSpPr>
        <p:spPr/>
        <p:txBody>
          <a:bodyPr/>
          <a:lstStyle/>
          <a:p>
            <a:fld id="{0B34F065-1154-456A-91E3-76DE8E75E17B}" type="slidenum">
              <a:rPr lang="ar-SA" smtClean="0"/>
              <a:pPr/>
              <a:t>106</a:t>
            </a:fld>
            <a:endParaRPr lang="ar-SA" dirty="0"/>
          </a:p>
        </p:txBody>
      </p:sp>
      <p:pic>
        <p:nvPicPr>
          <p:cNvPr id="6" name="صورة 5" descr="%20_1_~1.BMP"/>
          <p:cNvPicPr>
            <a:picLocks noChangeAspect="1"/>
          </p:cNvPicPr>
          <p:nvPr/>
        </p:nvPicPr>
        <p:blipFill>
          <a:blip r:embed="rId3" cstate="print"/>
          <a:stretch>
            <a:fillRect/>
          </a:stretch>
        </p:blipFill>
        <p:spPr>
          <a:xfrm>
            <a:off x="1500166" y="2357430"/>
            <a:ext cx="6286544" cy="4143404"/>
          </a:xfrm>
          <a:prstGeom prst="rect">
            <a:avLst/>
          </a:prstGeom>
        </p:spPr>
      </p:pic>
    </p:spTree>
  </p:cSld>
  <p:clrMapOvr>
    <a:masterClrMapping/>
  </p:clrMapOvr>
  <p:transition spd="slow">
    <p:blinds/>
    <p:sndAc>
      <p:stSnd>
        <p:snd r:embed="rId2" name="voltag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B34F065-1154-456A-91E3-76DE8E75E17B}" type="slidenum">
              <a:rPr lang="ar-SA" smtClean="0"/>
              <a:pPr/>
              <a:t>107</a:t>
            </a:fld>
            <a:endParaRPr lang="ar-SA" dirty="0"/>
          </a:p>
        </p:txBody>
      </p:sp>
      <p:sp>
        <p:nvSpPr>
          <p:cNvPr id="3" name="Rectangle 2"/>
          <p:cNvSpPr/>
          <p:nvPr/>
        </p:nvSpPr>
        <p:spPr>
          <a:xfrm>
            <a:off x="7565723" y="3929066"/>
            <a:ext cx="184731" cy="646331"/>
          </a:xfrm>
          <a:prstGeom prst="rect">
            <a:avLst/>
          </a:prstGeom>
        </p:spPr>
        <p:txBody>
          <a:bodyPr wrap="none">
            <a:spAutoFit/>
          </a:bodyPr>
          <a:lstStyle/>
          <a:p>
            <a:endParaRPr lang="ar-SA" sz="3600" b="1" dirty="0" smtClean="0"/>
          </a:p>
        </p:txBody>
      </p:sp>
      <p:pic>
        <p:nvPicPr>
          <p:cNvPr id="4" name="صورة 3" descr="note-5.jpg"/>
          <p:cNvPicPr>
            <a:picLocks noChangeAspect="1"/>
          </p:cNvPicPr>
          <p:nvPr/>
        </p:nvPicPr>
        <p:blipFill>
          <a:blip r:embed="rId3" cstate="print"/>
          <a:stretch>
            <a:fillRect/>
          </a:stretch>
        </p:blipFill>
        <p:spPr>
          <a:xfrm>
            <a:off x="5907226" y="1"/>
            <a:ext cx="3236773" cy="3143248"/>
          </a:xfrm>
          <a:prstGeom prst="rect">
            <a:avLst/>
          </a:prstGeom>
        </p:spPr>
      </p:pic>
      <p:sp>
        <p:nvSpPr>
          <p:cNvPr id="5" name="مستطيل 4"/>
          <p:cNvSpPr/>
          <p:nvPr/>
        </p:nvSpPr>
        <p:spPr>
          <a:xfrm>
            <a:off x="6715140" y="1000108"/>
            <a:ext cx="1837914" cy="1200329"/>
          </a:xfrm>
          <a:prstGeom prst="rect">
            <a:avLst/>
          </a:prstGeom>
        </p:spPr>
        <p:txBody>
          <a:bodyPr wrap="square">
            <a:spAutoFit/>
          </a:bodyPr>
          <a:lstStyle/>
          <a:p>
            <a:r>
              <a:rPr lang="ar-SA" sz="2400" b="1" dirty="0" smtClean="0">
                <a:solidFill>
                  <a:srgbClr val="FF0000"/>
                </a:solidFill>
              </a:rPr>
              <a:t>غالبا ًما ترافق الممارسة والتدريب</a:t>
            </a:r>
          </a:p>
        </p:txBody>
      </p:sp>
      <p:pic>
        <p:nvPicPr>
          <p:cNvPr id="6" name="صورة 5" descr="cartoon-stressed-office-worker.gif"/>
          <p:cNvPicPr>
            <a:picLocks noChangeAspect="1"/>
          </p:cNvPicPr>
          <p:nvPr/>
        </p:nvPicPr>
        <p:blipFill>
          <a:blip r:embed="rId4" cstate="print"/>
          <a:stretch>
            <a:fillRect/>
          </a:stretch>
        </p:blipFill>
        <p:spPr>
          <a:xfrm>
            <a:off x="357158" y="3786190"/>
            <a:ext cx="3672774" cy="2786058"/>
          </a:xfrm>
          <a:prstGeom prst="rect">
            <a:avLst/>
          </a:prstGeom>
        </p:spPr>
      </p:pic>
    </p:spTree>
  </p:cSld>
  <p:clrMapOvr>
    <a:masterClrMapping/>
  </p:clrMapOvr>
  <p:transition spd="slow">
    <p:comb dir="vert"/>
    <p:sndAc>
      <p:stSnd>
        <p:snd r:embed="rId2" name="voltage.wav"/>
      </p:stSnd>
    </p:sndAc>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B34F065-1154-456A-91E3-76DE8E75E17B}" type="slidenum">
              <a:rPr lang="ar-SA" smtClean="0"/>
              <a:pPr/>
              <a:t>108</a:t>
            </a:fld>
            <a:endParaRPr lang="ar-SA" dirty="0"/>
          </a:p>
        </p:txBody>
      </p:sp>
      <p:sp>
        <p:nvSpPr>
          <p:cNvPr id="3" name="Rectangle 2"/>
          <p:cNvSpPr/>
          <p:nvPr/>
        </p:nvSpPr>
        <p:spPr>
          <a:xfrm>
            <a:off x="7565723" y="3929066"/>
            <a:ext cx="184731" cy="646331"/>
          </a:xfrm>
          <a:prstGeom prst="rect">
            <a:avLst/>
          </a:prstGeom>
        </p:spPr>
        <p:txBody>
          <a:bodyPr wrap="none">
            <a:spAutoFit/>
          </a:bodyPr>
          <a:lstStyle/>
          <a:p>
            <a:endParaRPr lang="ar-SA" sz="3600" b="1" dirty="0" smtClean="0"/>
          </a:p>
        </p:txBody>
      </p:sp>
      <p:pic>
        <p:nvPicPr>
          <p:cNvPr id="4" name="صورة 3" descr="note-5.jpg"/>
          <p:cNvPicPr>
            <a:picLocks noChangeAspect="1"/>
          </p:cNvPicPr>
          <p:nvPr/>
        </p:nvPicPr>
        <p:blipFill>
          <a:blip r:embed="rId3" cstate="print"/>
          <a:stretch>
            <a:fillRect/>
          </a:stretch>
        </p:blipFill>
        <p:spPr>
          <a:xfrm>
            <a:off x="5907226" y="1"/>
            <a:ext cx="3236773" cy="3143248"/>
          </a:xfrm>
          <a:prstGeom prst="rect">
            <a:avLst/>
          </a:prstGeom>
        </p:spPr>
      </p:pic>
      <p:sp>
        <p:nvSpPr>
          <p:cNvPr id="5" name="مستطيل 4"/>
          <p:cNvSpPr/>
          <p:nvPr/>
        </p:nvSpPr>
        <p:spPr>
          <a:xfrm>
            <a:off x="6715140" y="1000108"/>
            <a:ext cx="1837914" cy="1200329"/>
          </a:xfrm>
          <a:prstGeom prst="rect">
            <a:avLst/>
          </a:prstGeom>
        </p:spPr>
        <p:txBody>
          <a:bodyPr wrap="square">
            <a:spAutoFit/>
          </a:bodyPr>
          <a:lstStyle/>
          <a:p>
            <a:r>
              <a:rPr lang="ar-SA" sz="2400" b="1" dirty="0" smtClean="0">
                <a:solidFill>
                  <a:srgbClr val="FF0000"/>
                </a:solidFill>
              </a:rPr>
              <a:t>غالبا ًما ترافق الممارسة والتدريب</a:t>
            </a:r>
          </a:p>
        </p:txBody>
      </p:sp>
      <p:pic>
        <p:nvPicPr>
          <p:cNvPr id="6" name="صورة 5" descr="cartoon-stressed-office-worker.gif"/>
          <p:cNvPicPr>
            <a:picLocks noChangeAspect="1"/>
          </p:cNvPicPr>
          <p:nvPr/>
        </p:nvPicPr>
        <p:blipFill>
          <a:blip r:embed="rId4" cstate="print"/>
          <a:stretch>
            <a:fillRect/>
          </a:stretch>
        </p:blipFill>
        <p:spPr>
          <a:xfrm>
            <a:off x="357158" y="3786190"/>
            <a:ext cx="3672774" cy="2786058"/>
          </a:xfrm>
          <a:prstGeom prst="rect">
            <a:avLst/>
          </a:prstGeom>
        </p:spPr>
      </p:pic>
      <p:pic>
        <p:nvPicPr>
          <p:cNvPr id="8" name="صورة 7" descr="note-5.jpg"/>
          <p:cNvPicPr>
            <a:picLocks noChangeAspect="1"/>
          </p:cNvPicPr>
          <p:nvPr/>
        </p:nvPicPr>
        <p:blipFill>
          <a:blip r:embed="rId3" cstate="print"/>
          <a:stretch>
            <a:fillRect/>
          </a:stretch>
        </p:blipFill>
        <p:spPr>
          <a:xfrm>
            <a:off x="2357422" y="0"/>
            <a:ext cx="3236773" cy="3143248"/>
          </a:xfrm>
          <a:prstGeom prst="rect">
            <a:avLst/>
          </a:prstGeom>
        </p:spPr>
      </p:pic>
      <p:sp>
        <p:nvSpPr>
          <p:cNvPr id="9" name="مستطيل 8"/>
          <p:cNvSpPr/>
          <p:nvPr/>
        </p:nvSpPr>
        <p:spPr>
          <a:xfrm>
            <a:off x="2714613" y="1142984"/>
            <a:ext cx="2143140" cy="1200329"/>
          </a:xfrm>
          <a:prstGeom prst="rect">
            <a:avLst/>
          </a:prstGeom>
        </p:spPr>
        <p:txBody>
          <a:bodyPr wrap="square">
            <a:spAutoFit/>
          </a:bodyPr>
          <a:lstStyle/>
          <a:p>
            <a:r>
              <a:rPr lang="ar-SA" sz="2400" b="1" dirty="0" smtClean="0">
                <a:solidFill>
                  <a:srgbClr val="FF0000"/>
                </a:solidFill>
              </a:rPr>
              <a:t>بعد تطبيق</a:t>
            </a:r>
          </a:p>
          <a:p>
            <a:r>
              <a:rPr lang="ar-SA" sz="2400" b="1" dirty="0" smtClean="0">
                <a:solidFill>
                  <a:srgbClr val="FF0000"/>
                </a:solidFill>
              </a:rPr>
              <a:t>الاختبارات </a:t>
            </a:r>
          </a:p>
          <a:p>
            <a:r>
              <a:rPr lang="ar-SA" sz="2400" b="1" dirty="0" smtClean="0">
                <a:solidFill>
                  <a:srgbClr val="FF0000"/>
                </a:solidFill>
              </a:rPr>
              <a:t>الشهرية</a:t>
            </a:r>
          </a:p>
        </p:txBody>
      </p:sp>
    </p:spTree>
  </p:cSld>
  <p:clrMapOvr>
    <a:masterClrMapping/>
  </p:clrMapOvr>
  <p:transition spd="slow">
    <p:comb dir="vert"/>
    <p:sndAc>
      <p:stSnd>
        <p:snd r:embed="rId2" name="voltage.wav"/>
      </p:stSnd>
    </p:sndAc>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B34F065-1154-456A-91E3-76DE8E75E17B}" type="slidenum">
              <a:rPr lang="ar-SA" smtClean="0"/>
              <a:pPr/>
              <a:t>109</a:t>
            </a:fld>
            <a:endParaRPr lang="ar-SA" dirty="0"/>
          </a:p>
        </p:txBody>
      </p:sp>
      <p:sp>
        <p:nvSpPr>
          <p:cNvPr id="3" name="Rectangle 2"/>
          <p:cNvSpPr/>
          <p:nvPr/>
        </p:nvSpPr>
        <p:spPr>
          <a:xfrm>
            <a:off x="7565723" y="3929066"/>
            <a:ext cx="184731" cy="646331"/>
          </a:xfrm>
          <a:prstGeom prst="rect">
            <a:avLst/>
          </a:prstGeom>
        </p:spPr>
        <p:txBody>
          <a:bodyPr wrap="none">
            <a:spAutoFit/>
          </a:bodyPr>
          <a:lstStyle/>
          <a:p>
            <a:endParaRPr lang="ar-SA" sz="3600" b="1" dirty="0" smtClean="0"/>
          </a:p>
        </p:txBody>
      </p:sp>
      <p:pic>
        <p:nvPicPr>
          <p:cNvPr id="4" name="صورة 3" descr="note-5.jpg"/>
          <p:cNvPicPr>
            <a:picLocks noChangeAspect="1"/>
          </p:cNvPicPr>
          <p:nvPr/>
        </p:nvPicPr>
        <p:blipFill>
          <a:blip r:embed="rId3" cstate="print"/>
          <a:stretch>
            <a:fillRect/>
          </a:stretch>
        </p:blipFill>
        <p:spPr>
          <a:xfrm>
            <a:off x="5907226" y="1"/>
            <a:ext cx="3236773" cy="3143248"/>
          </a:xfrm>
          <a:prstGeom prst="rect">
            <a:avLst/>
          </a:prstGeom>
        </p:spPr>
      </p:pic>
      <p:sp>
        <p:nvSpPr>
          <p:cNvPr id="5" name="مستطيل 4"/>
          <p:cNvSpPr/>
          <p:nvPr/>
        </p:nvSpPr>
        <p:spPr>
          <a:xfrm>
            <a:off x="6715140" y="1000108"/>
            <a:ext cx="1837914" cy="1200329"/>
          </a:xfrm>
          <a:prstGeom prst="rect">
            <a:avLst/>
          </a:prstGeom>
        </p:spPr>
        <p:txBody>
          <a:bodyPr wrap="square">
            <a:spAutoFit/>
          </a:bodyPr>
          <a:lstStyle/>
          <a:p>
            <a:r>
              <a:rPr lang="ar-SA" sz="2400" b="1" dirty="0" smtClean="0">
                <a:solidFill>
                  <a:srgbClr val="FF0000"/>
                </a:solidFill>
              </a:rPr>
              <a:t>غالبا ًما ترافق الممارسة والتدريب</a:t>
            </a:r>
          </a:p>
        </p:txBody>
      </p:sp>
      <p:pic>
        <p:nvPicPr>
          <p:cNvPr id="6" name="صورة 5" descr="cartoon-stressed-office-worker.gif"/>
          <p:cNvPicPr>
            <a:picLocks noChangeAspect="1"/>
          </p:cNvPicPr>
          <p:nvPr/>
        </p:nvPicPr>
        <p:blipFill>
          <a:blip r:embed="rId4" cstate="print"/>
          <a:stretch>
            <a:fillRect/>
          </a:stretch>
        </p:blipFill>
        <p:spPr>
          <a:xfrm>
            <a:off x="357158" y="3786190"/>
            <a:ext cx="3672774" cy="2786058"/>
          </a:xfrm>
          <a:prstGeom prst="rect">
            <a:avLst/>
          </a:prstGeom>
        </p:spPr>
      </p:pic>
      <p:pic>
        <p:nvPicPr>
          <p:cNvPr id="8" name="صورة 7" descr="note-5.jpg"/>
          <p:cNvPicPr>
            <a:picLocks noChangeAspect="1"/>
          </p:cNvPicPr>
          <p:nvPr/>
        </p:nvPicPr>
        <p:blipFill>
          <a:blip r:embed="rId3" cstate="print"/>
          <a:stretch>
            <a:fillRect/>
          </a:stretch>
        </p:blipFill>
        <p:spPr>
          <a:xfrm>
            <a:off x="2357422" y="0"/>
            <a:ext cx="3236773" cy="3143248"/>
          </a:xfrm>
          <a:prstGeom prst="rect">
            <a:avLst/>
          </a:prstGeom>
        </p:spPr>
      </p:pic>
      <p:sp>
        <p:nvSpPr>
          <p:cNvPr id="9" name="مستطيل 8"/>
          <p:cNvSpPr/>
          <p:nvPr/>
        </p:nvSpPr>
        <p:spPr>
          <a:xfrm>
            <a:off x="2714613" y="1142984"/>
            <a:ext cx="2143140" cy="1200329"/>
          </a:xfrm>
          <a:prstGeom prst="rect">
            <a:avLst/>
          </a:prstGeom>
        </p:spPr>
        <p:txBody>
          <a:bodyPr wrap="square">
            <a:spAutoFit/>
          </a:bodyPr>
          <a:lstStyle/>
          <a:p>
            <a:r>
              <a:rPr lang="ar-SA" sz="2400" b="1" dirty="0" smtClean="0">
                <a:solidFill>
                  <a:srgbClr val="FF0000"/>
                </a:solidFill>
              </a:rPr>
              <a:t>بعد تطبيق</a:t>
            </a:r>
          </a:p>
          <a:p>
            <a:r>
              <a:rPr lang="ar-SA" sz="2400" b="1" dirty="0" smtClean="0">
                <a:solidFill>
                  <a:srgbClr val="FF0000"/>
                </a:solidFill>
              </a:rPr>
              <a:t>الاختبارات </a:t>
            </a:r>
          </a:p>
          <a:p>
            <a:r>
              <a:rPr lang="ar-SA" sz="2400" b="1" dirty="0" smtClean="0">
                <a:solidFill>
                  <a:srgbClr val="FF0000"/>
                </a:solidFill>
              </a:rPr>
              <a:t>الشهرية</a:t>
            </a:r>
          </a:p>
        </p:txBody>
      </p:sp>
      <p:pic>
        <p:nvPicPr>
          <p:cNvPr id="10" name="صورة 9" descr="note-5.jpg"/>
          <p:cNvPicPr>
            <a:picLocks noChangeAspect="1"/>
          </p:cNvPicPr>
          <p:nvPr/>
        </p:nvPicPr>
        <p:blipFill>
          <a:blip r:embed="rId3" cstate="print"/>
          <a:stretch>
            <a:fillRect/>
          </a:stretch>
        </p:blipFill>
        <p:spPr>
          <a:xfrm>
            <a:off x="5786446" y="3357562"/>
            <a:ext cx="3236773" cy="3143248"/>
          </a:xfrm>
          <a:prstGeom prst="rect">
            <a:avLst/>
          </a:prstGeom>
        </p:spPr>
      </p:pic>
      <p:sp>
        <p:nvSpPr>
          <p:cNvPr id="11" name="مستطيل 10"/>
          <p:cNvSpPr/>
          <p:nvPr/>
        </p:nvSpPr>
        <p:spPr>
          <a:xfrm>
            <a:off x="6072198" y="4429132"/>
            <a:ext cx="2143140" cy="1200329"/>
          </a:xfrm>
          <a:prstGeom prst="rect">
            <a:avLst/>
          </a:prstGeom>
        </p:spPr>
        <p:txBody>
          <a:bodyPr wrap="square">
            <a:spAutoFit/>
          </a:bodyPr>
          <a:lstStyle/>
          <a:p>
            <a:r>
              <a:rPr lang="ar-SA" sz="2400" b="1" dirty="0" smtClean="0">
                <a:solidFill>
                  <a:srgbClr val="FF0000"/>
                </a:solidFill>
              </a:rPr>
              <a:t>بعد تطبيق</a:t>
            </a:r>
          </a:p>
          <a:p>
            <a:r>
              <a:rPr lang="ar-SA" sz="2400" b="1" dirty="0" smtClean="0">
                <a:solidFill>
                  <a:srgbClr val="FF0000"/>
                </a:solidFill>
              </a:rPr>
              <a:t>الاختبارات </a:t>
            </a:r>
          </a:p>
          <a:p>
            <a:r>
              <a:rPr lang="ar-SA" sz="2400" b="1" dirty="0" smtClean="0">
                <a:solidFill>
                  <a:srgbClr val="FF0000"/>
                </a:solidFill>
              </a:rPr>
              <a:t>النهائية</a:t>
            </a:r>
          </a:p>
        </p:txBody>
      </p:sp>
    </p:spTree>
  </p:cSld>
  <p:clrMapOvr>
    <a:masterClrMapping/>
  </p:clrMapOvr>
  <p:transition spd="slow">
    <p:comb dir="vert"/>
    <p:sndAc>
      <p:stSnd>
        <p:snd r:embed="rId2" name="voltage.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نشاط...10 دقائق</a:t>
            </a:r>
            <a:endParaRPr lang="en-US" dirty="0">
              <a:solidFill>
                <a:srgbClr val="FF0000"/>
              </a:solidFill>
            </a:endParaRPr>
          </a:p>
        </p:txBody>
      </p:sp>
      <p:sp>
        <p:nvSpPr>
          <p:cNvPr id="3" name="عنصر نائب للمحتوى 2"/>
          <p:cNvSpPr>
            <a:spLocks noGrp="1"/>
          </p:cNvSpPr>
          <p:nvPr>
            <p:ph idx="1"/>
          </p:nvPr>
        </p:nvSpPr>
        <p:spPr/>
        <p:txBody>
          <a:bodyPr/>
          <a:lstStyle/>
          <a:p>
            <a:r>
              <a:rPr lang="ar-SA" dirty="0" smtClean="0"/>
              <a:t>تأخذ كل مجموعة على عاتقها توضيح اثنين من القرارات المبنية على القياس؟</a:t>
            </a:r>
          </a:p>
          <a:p>
            <a:r>
              <a:rPr lang="ar-SA" dirty="0" smtClean="0"/>
              <a:t>قرارات الاختيار</a:t>
            </a:r>
          </a:p>
          <a:p>
            <a:r>
              <a:rPr lang="ar-SA" dirty="0" smtClean="0"/>
              <a:t>قرارات التسكين</a:t>
            </a:r>
          </a:p>
          <a:p>
            <a:r>
              <a:rPr lang="ar-SA" dirty="0" smtClean="0"/>
              <a:t>قرارات تصنيفية</a:t>
            </a:r>
          </a:p>
          <a:p>
            <a:r>
              <a:rPr lang="ar-SA" dirty="0" smtClean="0"/>
              <a:t>قرارات الإرشاد والتوجيه</a:t>
            </a:r>
          </a:p>
          <a:p>
            <a:r>
              <a:rPr lang="ar-SA" dirty="0" smtClean="0"/>
              <a:t>قرارات التأهيل وإعطاء الشهادات</a:t>
            </a:r>
            <a:endParaRPr lang="en-US" dirty="0" smtClean="0"/>
          </a:p>
          <a:p>
            <a:endParaRPr 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solidFill>
                  <a:srgbClr val="FF0000"/>
                </a:solidFill>
              </a:rPr>
              <a:t>سؤال؟؟؟</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ar-SA" sz="4000" dirty="0" smtClean="0"/>
              <a:t>فكر معنا ماهي اقتراحاتك لتقديم التغذية الراجعة بعد الأمتحان النهائي في الجامعة؟؟؟</a:t>
            </a:r>
          </a:p>
        </p:txBody>
      </p:sp>
      <p:sp>
        <p:nvSpPr>
          <p:cNvPr id="4" name="Slide Number Placeholder 3"/>
          <p:cNvSpPr>
            <a:spLocks noGrp="1"/>
          </p:cNvSpPr>
          <p:nvPr>
            <p:ph type="sldNum" sz="quarter" idx="12"/>
          </p:nvPr>
        </p:nvSpPr>
        <p:spPr/>
        <p:txBody>
          <a:bodyPr/>
          <a:lstStyle/>
          <a:p>
            <a:fld id="{0B34F065-1154-456A-91E3-76DE8E75E17B}" type="slidenum">
              <a:rPr lang="ar-SA" smtClean="0"/>
              <a:pPr/>
              <a:t>110</a:t>
            </a:fld>
            <a:endParaRPr lang="ar-SA" dirty="0"/>
          </a:p>
        </p:txBody>
      </p:sp>
      <p:pic>
        <p:nvPicPr>
          <p:cNvPr id="5" name="صورة 4" descr="new-year-resolution-cartoon-11.jpg"/>
          <p:cNvPicPr>
            <a:picLocks noChangeAspect="1"/>
          </p:cNvPicPr>
          <p:nvPr/>
        </p:nvPicPr>
        <p:blipFill>
          <a:blip r:embed="rId2" cstate="print"/>
          <a:stretch>
            <a:fillRect/>
          </a:stretch>
        </p:blipFill>
        <p:spPr>
          <a:xfrm>
            <a:off x="3643306" y="3786190"/>
            <a:ext cx="2714644" cy="2643206"/>
          </a:xfrm>
          <a:prstGeom prst="rect">
            <a:avLst/>
          </a:prstGeom>
        </p:spPr>
      </p:pic>
    </p:spTree>
  </p:cSld>
  <p:clrMapOvr>
    <a:masterClrMapping/>
  </p:clrMapOvr>
  <p:transition spd="slow">
    <p:checke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0B34F065-1154-456A-91E3-76DE8E75E17B}" type="slidenum">
              <a:rPr lang="ar-SA" smtClean="0"/>
              <a:pPr/>
              <a:t>111</a:t>
            </a:fld>
            <a:endParaRPr lang="ar-SA" dirty="0"/>
          </a:p>
        </p:txBody>
      </p:sp>
      <p:sp>
        <p:nvSpPr>
          <p:cNvPr id="3" name="مستطيل 2"/>
          <p:cNvSpPr/>
          <p:nvPr/>
        </p:nvSpPr>
        <p:spPr>
          <a:xfrm>
            <a:off x="755576" y="764704"/>
            <a:ext cx="7920880" cy="646331"/>
          </a:xfrm>
          <a:prstGeom prst="rect">
            <a:avLst/>
          </a:prstGeom>
        </p:spPr>
        <p:txBody>
          <a:bodyPr wrap="square">
            <a:spAutoFit/>
          </a:bodyPr>
          <a:lstStyle/>
          <a:p>
            <a:pPr marL="342900" indent="-342900" algn="ctr">
              <a:buFont typeface="Wingdings" pitchFamily="2" charset="2"/>
              <a:buChar char="v"/>
            </a:pPr>
            <a:r>
              <a:rPr lang="ar-SA" sz="3600" dirty="0" smtClean="0">
                <a:solidFill>
                  <a:srgbClr val="FF0000"/>
                </a:solidFill>
                <a:cs typeface="PT Bold Heading" pitchFamily="2" charset="-78"/>
              </a:rPr>
              <a:t>أهمية التغذية الراجعة</a:t>
            </a:r>
            <a:endParaRPr lang="en-US" sz="3600" dirty="0">
              <a:solidFill>
                <a:srgbClr val="FF0000"/>
              </a:solidFill>
              <a:cs typeface="PT Bold Heading" pitchFamily="2" charset="-78"/>
            </a:endParaRPr>
          </a:p>
        </p:txBody>
      </p:sp>
      <p:sp>
        <p:nvSpPr>
          <p:cNvPr id="4" name="مستطيل 3"/>
          <p:cNvSpPr/>
          <p:nvPr/>
        </p:nvSpPr>
        <p:spPr>
          <a:xfrm>
            <a:off x="790636" y="2465146"/>
            <a:ext cx="7758608" cy="2168542"/>
          </a:xfrm>
          <a:prstGeom prst="rect">
            <a:avLst/>
          </a:prstGeom>
        </p:spPr>
        <p:txBody>
          <a:bodyPr wrap="square">
            <a:spAutoFit/>
          </a:bodyPr>
          <a:lstStyle/>
          <a:p>
            <a:pPr marL="342900" indent="-342900">
              <a:lnSpc>
                <a:spcPct val="115000"/>
              </a:lnSpc>
              <a:spcAft>
                <a:spcPts val="1000"/>
              </a:spcAft>
              <a:buFont typeface="Wingdings" pitchFamily="2" charset="2"/>
              <a:buChar char="v"/>
            </a:pPr>
            <a:r>
              <a:rPr lang="ar-SA" sz="3200" b="1" dirty="0" smtClean="0"/>
              <a:t>سؤال...لماذا تعتبر التغذية الراجعة مهمة؟؟؟</a:t>
            </a:r>
          </a:p>
          <a:p>
            <a:pPr marL="342900" indent="-342900">
              <a:lnSpc>
                <a:spcPct val="115000"/>
              </a:lnSpc>
              <a:spcAft>
                <a:spcPts val="1000"/>
              </a:spcAft>
            </a:pPr>
            <a:endParaRPr lang="ar-SA" sz="3600" b="1" dirty="0" smtClean="0">
              <a:cs typeface="PT Bold Heading" pitchFamily="2" charset="-78"/>
            </a:endParaRPr>
          </a:p>
          <a:p>
            <a:pPr marL="342900" indent="-342900">
              <a:lnSpc>
                <a:spcPct val="115000"/>
              </a:lnSpc>
              <a:spcAft>
                <a:spcPts val="1000"/>
              </a:spcAft>
            </a:pPr>
            <a:endParaRPr lang="ar-SA" sz="3600" b="1" dirty="0" smtClean="0">
              <a:cs typeface="PT Bold Heading" pitchFamily="2" charset="-78"/>
            </a:endParaRPr>
          </a:p>
        </p:txBody>
      </p:sp>
      <p:sp>
        <p:nvSpPr>
          <p:cNvPr id="6" name="مستطيل 5"/>
          <p:cNvSpPr/>
          <p:nvPr/>
        </p:nvSpPr>
        <p:spPr>
          <a:xfrm>
            <a:off x="5149843" y="4077072"/>
            <a:ext cx="243977" cy="369332"/>
          </a:xfrm>
          <a:prstGeom prst="rect">
            <a:avLst/>
          </a:prstGeom>
        </p:spPr>
        <p:txBody>
          <a:bodyPr wrap="none">
            <a:spAutoFit/>
          </a:bodyPr>
          <a:lstStyle/>
          <a:p>
            <a:r>
              <a:rPr lang="ar-SA" dirty="0" smtClean="0">
                <a:solidFill>
                  <a:srgbClr val="B2A1C7"/>
                </a:solidFill>
                <a:latin typeface="Times New Roman"/>
                <a:ea typeface="Times New Roman"/>
                <a:cs typeface="Medina Lt BT"/>
              </a:rPr>
              <a:t>:</a:t>
            </a:r>
            <a:endParaRPr lang="ar-SA" dirty="0"/>
          </a:p>
        </p:txBody>
      </p:sp>
    </p:spTree>
    <p:extLst>
      <p:ext uri="{BB962C8B-B14F-4D97-AF65-F5344CB8AC3E}">
        <p14:creationId xmlns:p14="http://schemas.microsoft.com/office/powerpoint/2010/main" val="3778908343"/>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Scale>
                                      <p:cBhvr>
                                        <p:cTn id="14" dur="1000" decel="50000" fill="hold">
                                          <p:stCondLst>
                                            <p:cond delay="0"/>
                                          </p:stCondLst>
                                        </p:cTn>
                                        <p:tgtEl>
                                          <p:spTgt spid="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xEl>
                                              <p:pRg st="0" end="0"/>
                                            </p:txEl>
                                          </p:spTgt>
                                        </p:tgtEl>
                                        <p:attrNameLst>
                                          <p:attrName>ppt_x</p:attrName>
                                          <p:attrName>ppt_y</p:attrName>
                                        </p:attrNameLst>
                                      </p:cBhvr>
                                    </p:animMotion>
                                    <p:animEffect transition="in" filter="fade">
                                      <p:cBhvr>
                                        <p:cTn id="16"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ar-SA" sz="3600" b="1" dirty="0" smtClean="0">
                <a:cs typeface="PT Bold Heading" pitchFamily="2" charset="-78"/>
              </a:rPr>
              <a:t>سؤال...لماذا تعتبر التغذية الراجعة مهمة؟؟؟</a:t>
            </a:r>
            <a:br>
              <a:rPr lang="ar-SA" sz="3600" b="1" dirty="0" smtClean="0">
                <a:cs typeface="PT Bold Heading" pitchFamily="2" charset="-78"/>
              </a:rPr>
            </a:br>
            <a:endParaRPr lang="en-US" sz="3600" dirty="0"/>
          </a:p>
        </p:txBody>
      </p:sp>
      <p:sp>
        <p:nvSpPr>
          <p:cNvPr id="3" name="عنصر نائب للمحتوى 2"/>
          <p:cNvSpPr>
            <a:spLocks noGrp="1"/>
          </p:cNvSpPr>
          <p:nvPr>
            <p:ph idx="1"/>
          </p:nvPr>
        </p:nvSpPr>
        <p:spPr/>
        <p:txBody>
          <a:bodyPr>
            <a:normAutofit/>
          </a:bodyPr>
          <a:lstStyle/>
          <a:p>
            <a:endParaRPr lang="ar-SA" dirty="0" smtClean="0"/>
          </a:p>
          <a:p>
            <a:pPr>
              <a:buNone/>
            </a:pPr>
            <a:r>
              <a:rPr lang="ar-SA" dirty="0" smtClean="0"/>
              <a:t>1. لأنها تساعد على رفع معدل الأداء الأكاديمي للطلبة.      </a:t>
            </a:r>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112</a:t>
            </a:fld>
            <a:endParaRPr lang="ar-SA" dirty="0"/>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ar-SA" sz="3600" b="1" dirty="0" smtClean="0">
                <a:cs typeface="PT Bold Heading" pitchFamily="2" charset="-78"/>
              </a:rPr>
              <a:t>سؤال...لماذا تعتبر التغذية الراجعة مهمة؟؟؟</a:t>
            </a:r>
            <a:br>
              <a:rPr lang="ar-SA" sz="3600" b="1" dirty="0" smtClean="0">
                <a:cs typeface="PT Bold Heading" pitchFamily="2" charset="-78"/>
              </a:rPr>
            </a:br>
            <a:endParaRPr lang="en-US" sz="3600" dirty="0"/>
          </a:p>
        </p:txBody>
      </p:sp>
      <p:sp>
        <p:nvSpPr>
          <p:cNvPr id="3" name="عنصر نائب للمحتوى 2"/>
          <p:cNvSpPr>
            <a:spLocks noGrp="1"/>
          </p:cNvSpPr>
          <p:nvPr>
            <p:ph idx="1"/>
          </p:nvPr>
        </p:nvSpPr>
        <p:spPr/>
        <p:txBody>
          <a:bodyPr>
            <a:normAutofit/>
          </a:bodyPr>
          <a:lstStyle/>
          <a:p>
            <a:pPr marL="742950" indent="-742950">
              <a:buFont typeface="+mj-lt"/>
              <a:buAutoNum type="arabicPeriod"/>
            </a:pPr>
            <a:r>
              <a:rPr lang="ar-SA" dirty="0" smtClean="0"/>
              <a:t>لأنها تساعد على رفع معدل الأداء الأكاديمي للطلبة.</a:t>
            </a:r>
          </a:p>
          <a:p>
            <a:pPr marL="742950" indent="-742950">
              <a:buFont typeface="+mj-lt"/>
              <a:buAutoNum type="arabicPeriod"/>
            </a:pPr>
            <a:r>
              <a:rPr lang="ar-SA" dirty="0" smtClean="0"/>
              <a:t>لتعزيز الروح المعنوية للطلبة.</a:t>
            </a:r>
          </a:p>
          <a:p>
            <a:pPr marL="742950" indent="-742950">
              <a:buFont typeface="+mj-lt"/>
              <a:buAutoNum type="arabicPeriod"/>
            </a:pPr>
            <a:endParaRPr lang="en-US"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113</a:t>
            </a:fld>
            <a:endParaRPr lang="ar-SA" dirty="0"/>
          </a:p>
        </p:txBody>
      </p:sp>
      <p:pic>
        <p:nvPicPr>
          <p:cNvPr id="4098" name="Picture 2" descr="C:\Users\pc\Downloads\imagery_03_11_08_000634.jpg"/>
          <p:cNvPicPr>
            <a:picLocks noChangeAspect="1" noChangeArrowheads="1"/>
          </p:cNvPicPr>
          <p:nvPr/>
        </p:nvPicPr>
        <p:blipFill>
          <a:blip r:embed="rId2" cstate="print"/>
          <a:srcRect/>
          <a:stretch>
            <a:fillRect/>
          </a:stretch>
        </p:blipFill>
        <p:spPr bwMode="auto">
          <a:xfrm>
            <a:off x="1643042" y="2928934"/>
            <a:ext cx="1928826" cy="1714502"/>
          </a:xfrm>
          <a:prstGeom prst="rect">
            <a:avLst/>
          </a:prstGeom>
          <a:noFill/>
        </p:spPr>
      </p:pic>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ar-SA" sz="3600" b="1" dirty="0" smtClean="0">
                <a:cs typeface="PT Bold Heading" pitchFamily="2" charset="-78"/>
              </a:rPr>
              <a:t>سؤال...لماذا تعتبر التغذية الراجعة مهمة؟؟؟</a:t>
            </a:r>
            <a:br>
              <a:rPr lang="ar-SA" sz="3600" b="1" dirty="0" smtClean="0">
                <a:cs typeface="PT Bold Heading" pitchFamily="2" charset="-78"/>
              </a:rPr>
            </a:br>
            <a:endParaRPr lang="en-US" sz="3600" dirty="0"/>
          </a:p>
        </p:txBody>
      </p:sp>
      <p:sp>
        <p:nvSpPr>
          <p:cNvPr id="3" name="عنصر نائب للمحتوى 2"/>
          <p:cNvSpPr>
            <a:spLocks noGrp="1"/>
          </p:cNvSpPr>
          <p:nvPr>
            <p:ph idx="1"/>
          </p:nvPr>
        </p:nvSpPr>
        <p:spPr/>
        <p:txBody>
          <a:bodyPr>
            <a:normAutofit/>
          </a:bodyPr>
          <a:lstStyle/>
          <a:p>
            <a:pPr marL="742950" indent="-742950">
              <a:buFont typeface="+mj-lt"/>
              <a:buAutoNum type="arabicPeriod"/>
            </a:pPr>
            <a:r>
              <a:rPr lang="ar-SA" dirty="0" smtClean="0"/>
              <a:t>لأنها تساعد على رفع معدل الأداء الأكاديمي للطلبة.</a:t>
            </a:r>
          </a:p>
          <a:p>
            <a:pPr marL="742950" indent="-742950">
              <a:buFont typeface="+mj-lt"/>
              <a:buAutoNum type="arabicPeriod"/>
            </a:pPr>
            <a:r>
              <a:rPr lang="ar-SA" dirty="0" smtClean="0"/>
              <a:t>لتعزيز الروح المعنوية للطلبة.</a:t>
            </a:r>
          </a:p>
          <a:p>
            <a:pPr marL="742950" indent="-742950">
              <a:buFont typeface="+mj-lt"/>
              <a:buAutoNum type="arabicPeriod"/>
            </a:pPr>
            <a:r>
              <a:rPr lang="ar-SA" dirty="0" smtClean="0"/>
              <a:t>لتنشيط عملية التعلم.</a:t>
            </a:r>
          </a:p>
          <a:p>
            <a:pPr marL="742950" indent="-742950">
              <a:buNone/>
            </a:pPr>
            <a:endParaRPr lang="ar-SA" dirty="0" smtClean="0"/>
          </a:p>
          <a:p>
            <a:pPr marL="742950" indent="-742950">
              <a:buFont typeface="+mj-lt"/>
              <a:buAutoNum type="arabicPeriod"/>
            </a:pPr>
            <a:endParaRPr lang="ar-SA" dirty="0" smtClean="0"/>
          </a:p>
          <a:p>
            <a:pPr marL="742950" indent="-742950">
              <a:buFont typeface="+mj-lt"/>
              <a:buAutoNum type="arabicPeriod"/>
            </a:pPr>
            <a:endParaRPr lang="ar-SA" dirty="0" smtClean="0"/>
          </a:p>
          <a:p>
            <a:pPr marL="742950" indent="-742950">
              <a:buFont typeface="+mj-lt"/>
              <a:buAutoNum type="arabicPeriod"/>
            </a:pPr>
            <a:endParaRPr lang="en-US"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114</a:t>
            </a:fld>
            <a:endParaRPr lang="ar-SA" dirty="0"/>
          </a:p>
        </p:txBody>
      </p:sp>
      <p:pic>
        <p:nvPicPr>
          <p:cNvPr id="5122" name="Picture 2" descr="C:\Users\pc\Downloads\140118.jpg"/>
          <p:cNvPicPr>
            <a:picLocks noChangeAspect="1" noChangeArrowheads="1"/>
          </p:cNvPicPr>
          <p:nvPr/>
        </p:nvPicPr>
        <p:blipFill>
          <a:blip cstate="print"/>
          <a:srcRect/>
          <a:stretch>
            <a:fillRect/>
          </a:stretch>
        </p:blipFill>
        <p:spPr bwMode="auto">
          <a:xfrm>
            <a:off x="1857356" y="3071810"/>
            <a:ext cx="1714512" cy="1300165"/>
          </a:xfrm>
          <a:prstGeom prst="rect">
            <a:avLst/>
          </a:prstGeom>
          <a:noFill/>
        </p:spPr>
      </p:pic>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ar-SA" sz="3600" b="1" dirty="0" smtClean="0">
                <a:cs typeface="PT Bold Heading" pitchFamily="2" charset="-78"/>
              </a:rPr>
              <a:t>سؤال...لماذا تعتبر التغذية الراجعة مهمة؟؟؟</a:t>
            </a:r>
            <a:br>
              <a:rPr lang="ar-SA" sz="3600" b="1" dirty="0" smtClean="0">
                <a:cs typeface="PT Bold Heading" pitchFamily="2" charset="-78"/>
              </a:rPr>
            </a:br>
            <a:endParaRPr lang="en-US" sz="3600" dirty="0"/>
          </a:p>
        </p:txBody>
      </p:sp>
      <p:sp>
        <p:nvSpPr>
          <p:cNvPr id="3" name="عنصر نائب للمحتوى 2"/>
          <p:cNvSpPr>
            <a:spLocks noGrp="1"/>
          </p:cNvSpPr>
          <p:nvPr>
            <p:ph idx="1"/>
          </p:nvPr>
        </p:nvSpPr>
        <p:spPr/>
        <p:txBody>
          <a:bodyPr>
            <a:normAutofit/>
          </a:bodyPr>
          <a:lstStyle/>
          <a:p>
            <a:pPr marL="742950" indent="-742950">
              <a:buFont typeface="+mj-lt"/>
              <a:buAutoNum type="arabicPeriod"/>
            </a:pPr>
            <a:r>
              <a:rPr lang="ar-SA" dirty="0" smtClean="0"/>
              <a:t>لأنها تساعد على رفع معدل الأداء الأكاديمي للطلبة.</a:t>
            </a:r>
          </a:p>
          <a:p>
            <a:pPr marL="742950" indent="-742950">
              <a:buFont typeface="+mj-lt"/>
              <a:buAutoNum type="arabicPeriod"/>
            </a:pPr>
            <a:r>
              <a:rPr lang="ar-SA" dirty="0" smtClean="0"/>
              <a:t>لتعزيز الروح المعنوية للطلبة.</a:t>
            </a:r>
          </a:p>
          <a:p>
            <a:pPr marL="742950" indent="-742950">
              <a:buFont typeface="+mj-lt"/>
              <a:buAutoNum type="arabicPeriod"/>
            </a:pPr>
            <a:r>
              <a:rPr lang="ar-SA" dirty="0" smtClean="0"/>
              <a:t>لتنشيط عملية التعلم.</a:t>
            </a:r>
          </a:p>
          <a:p>
            <a:pPr marL="742950" indent="-742950">
              <a:buFont typeface="+mj-lt"/>
              <a:buAutoNum type="arabicPeriod"/>
            </a:pPr>
            <a:r>
              <a:rPr lang="ar-SA" dirty="0" smtClean="0"/>
              <a:t>تعديل المفاهيم الخاطئة والتعلم الخاطئ لدى الطلبة.</a:t>
            </a:r>
          </a:p>
          <a:p>
            <a:pPr marL="742950" indent="-742950">
              <a:buNone/>
            </a:pPr>
            <a:endParaRPr lang="ar-SA" dirty="0" smtClean="0"/>
          </a:p>
          <a:p>
            <a:pPr marL="742950" indent="-742950">
              <a:buFont typeface="+mj-lt"/>
              <a:buAutoNum type="arabicPeriod"/>
            </a:pPr>
            <a:endParaRPr lang="ar-SA" dirty="0" smtClean="0"/>
          </a:p>
          <a:p>
            <a:pPr marL="742950" indent="-742950">
              <a:buNone/>
            </a:pPr>
            <a:endParaRPr lang="ar-SA" dirty="0" smtClean="0"/>
          </a:p>
          <a:p>
            <a:pPr marL="742950" indent="-742950">
              <a:buFont typeface="+mj-lt"/>
              <a:buAutoNum type="arabicPeriod"/>
            </a:pPr>
            <a:endParaRPr lang="ar-SA" dirty="0" smtClean="0"/>
          </a:p>
          <a:p>
            <a:pPr marL="742950" indent="-742950">
              <a:buFont typeface="+mj-lt"/>
              <a:buAutoNum type="arabicPeriod"/>
            </a:pPr>
            <a:endParaRPr lang="ar-SA" dirty="0" smtClean="0"/>
          </a:p>
          <a:p>
            <a:pPr marL="742950" indent="-742950">
              <a:buFont typeface="+mj-lt"/>
              <a:buAutoNum type="arabicPeriod"/>
            </a:pPr>
            <a:endParaRPr lang="en-US"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115</a:t>
            </a:fld>
            <a:endParaRPr lang="ar-SA" dirty="0"/>
          </a:p>
        </p:txBody>
      </p:sp>
      <p:pic>
        <p:nvPicPr>
          <p:cNvPr id="6146" name="Picture 2" descr="C:\Users\pc\Downloads\Pr_029_-_TRI_-_23_09_10_-_008.jpg"/>
          <p:cNvPicPr>
            <a:picLocks noChangeAspect="1" noChangeArrowheads="1"/>
          </p:cNvPicPr>
          <p:nvPr/>
        </p:nvPicPr>
        <p:blipFill>
          <a:blip r:embed="rId2" cstate="print"/>
          <a:srcRect/>
          <a:stretch>
            <a:fillRect/>
          </a:stretch>
        </p:blipFill>
        <p:spPr bwMode="auto">
          <a:xfrm>
            <a:off x="914400" y="4343400"/>
            <a:ext cx="2214578" cy="1500198"/>
          </a:xfrm>
          <a:prstGeom prst="rect">
            <a:avLst/>
          </a:prstGeom>
          <a:noFill/>
        </p:spPr>
      </p:pic>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ar-SA" sz="3600" b="1" dirty="0" smtClean="0">
                <a:cs typeface="PT Bold Heading" pitchFamily="2" charset="-78"/>
              </a:rPr>
              <a:t>سؤال...لماذا تعتبر التغذية الراجعة مهمة؟؟؟</a:t>
            </a:r>
            <a:br>
              <a:rPr lang="ar-SA" sz="3600" b="1" dirty="0" smtClean="0">
                <a:cs typeface="PT Bold Heading" pitchFamily="2" charset="-78"/>
              </a:rPr>
            </a:br>
            <a:endParaRPr lang="en-US" sz="3600" dirty="0"/>
          </a:p>
        </p:txBody>
      </p:sp>
      <p:sp>
        <p:nvSpPr>
          <p:cNvPr id="3" name="عنصر نائب للمحتوى 2"/>
          <p:cNvSpPr>
            <a:spLocks noGrp="1"/>
          </p:cNvSpPr>
          <p:nvPr>
            <p:ph idx="1"/>
          </p:nvPr>
        </p:nvSpPr>
        <p:spPr/>
        <p:txBody>
          <a:bodyPr>
            <a:normAutofit/>
          </a:bodyPr>
          <a:lstStyle/>
          <a:p>
            <a:pPr marL="742950" indent="-742950">
              <a:buFont typeface="+mj-lt"/>
              <a:buAutoNum type="arabicPeriod"/>
            </a:pPr>
            <a:r>
              <a:rPr lang="ar-SA" dirty="0" smtClean="0"/>
              <a:t>لأنها تساعد على رفع معدل الأداء الأكاديمي للطلبة.</a:t>
            </a:r>
          </a:p>
          <a:p>
            <a:pPr marL="742950" indent="-742950">
              <a:buFont typeface="+mj-lt"/>
              <a:buAutoNum type="arabicPeriod"/>
            </a:pPr>
            <a:r>
              <a:rPr lang="ar-SA" dirty="0" smtClean="0"/>
              <a:t>لتعزيز الروح المعنوية للطلبة.</a:t>
            </a:r>
          </a:p>
          <a:p>
            <a:pPr marL="742950" indent="-742950">
              <a:buFont typeface="+mj-lt"/>
              <a:buAutoNum type="arabicPeriod"/>
            </a:pPr>
            <a:r>
              <a:rPr lang="ar-SA" dirty="0" smtClean="0"/>
              <a:t>لتنشيط عملية التعلم.</a:t>
            </a:r>
          </a:p>
          <a:p>
            <a:pPr marL="742950" indent="-742950">
              <a:buFont typeface="+mj-lt"/>
              <a:buAutoNum type="arabicPeriod"/>
            </a:pPr>
            <a:r>
              <a:rPr lang="ar-SA" dirty="0" smtClean="0"/>
              <a:t>تعديل المفاهيم الخاطئة والتعلم الخاطئ لدى الطلبة.</a:t>
            </a:r>
          </a:p>
          <a:p>
            <a:pPr marL="742950" indent="-742950">
              <a:buFont typeface="+mj-lt"/>
              <a:buAutoNum type="arabicPeriod"/>
            </a:pPr>
            <a:r>
              <a:rPr lang="ar-SA" dirty="0" smtClean="0"/>
              <a:t>تعرف المتعلم إلى بعده أو قربه من تحقق الأهداف السلوكية.</a:t>
            </a:r>
          </a:p>
          <a:p>
            <a:pPr marL="742950" indent="-742950">
              <a:buNone/>
            </a:pPr>
            <a:endParaRPr lang="ar-SA" dirty="0" smtClean="0"/>
          </a:p>
          <a:p>
            <a:pPr marL="742950" indent="-742950">
              <a:buFont typeface="+mj-lt"/>
              <a:buAutoNum type="arabicPeriod"/>
            </a:pPr>
            <a:endParaRPr lang="ar-SA" dirty="0" smtClean="0"/>
          </a:p>
          <a:p>
            <a:pPr marL="742950" indent="-742950">
              <a:buNone/>
            </a:pPr>
            <a:endParaRPr lang="ar-SA" dirty="0" smtClean="0"/>
          </a:p>
          <a:p>
            <a:pPr marL="742950" indent="-742950">
              <a:buFont typeface="+mj-lt"/>
              <a:buAutoNum type="arabicPeriod"/>
            </a:pPr>
            <a:endParaRPr lang="ar-SA" dirty="0" smtClean="0"/>
          </a:p>
          <a:p>
            <a:pPr marL="742950" indent="-742950">
              <a:buFont typeface="+mj-lt"/>
              <a:buAutoNum type="arabicPeriod"/>
            </a:pPr>
            <a:endParaRPr lang="ar-SA" dirty="0" smtClean="0"/>
          </a:p>
          <a:p>
            <a:pPr marL="742950" indent="-742950">
              <a:buFont typeface="+mj-lt"/>
              <a:buAutoNum type="arabicPeriod"/>
            </a:pPr>
            <a:endParaRPr lang="en-US"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116</a:t>
            </a:fld>
            <a:endParaRPr lang="ar-SA" dirty="0"/>
          </a:p>
        </p:txBody>
      </p:sp>
      <p:pic>
        <p:nvPicPr>
          <p:cNvPr id="7170" name="Picture 2" descr="C:\Users\pc\Downloads\PR_004-_SI_-_29_02_12-171.jpg"/>
          <p:cNvPicPr>
            <a:picLocks noChangeAspect="1" noChangeArrowheads="1"/>
          </p:cNvPicPr>
          <p:nvPr/>
        </p:nvPicPr>
        <p:blipFill>
          <a:blip r:embed="rId2" cstate="print"/>
          <a:srcRect/>
          <a:stretch>
            <a:fillRect/>
          </a:stretch>
        </p:blipFill>
        <p:spPr bwMode="auto">
          <a:xfrm>
            <a:off x="1143000" y="5029200"/>
            <a:ext cx="2214578" cy="1152525"/>
          </a:xfrm>
          <a:prstGeom prst="rect">
            <a:avLst/>
          </a:prstGeom>
          <a:noFill/>
        </p:spPr>
      </p:pic>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ar-SA" sz="3600" b="1" dirty="0" smtClean="0">
                <a:cs typeface="PT Bold Heading" pitchFamily="2" charset="-78"/>
              </a:rPr>
              <a:t>أيضا...</a:t>
            </a:r>
            <a:endParaRPr lang="en-US" sz="3600" dirty="0"/>
          </a:p>
        </p:txBody>
      </p:sp>
      <p:sp>
        <p:nvSpPr>
          <p:cNvPr id="3" name="عنصر نائب للمحتوى 2"/>
          <p:cNvSpPr>
            <a:spLocks noGrp="1"/>
          </p:cNvSpPr>
          <p:nvPr>
            <p:ph idx="1"/>
          </p:nvPr>
        </p:nvSpPr>
        <p:spPr>
          <a:xfrm>
            <a:off x="457200" y="1357298"/>
            <a:ext cx="8229600" cy="4768865"/>
          </a:xfrm>
        </p:spPr>
        <p:txBody>
          <a:bodyPr>
            <a:normAutofit fontScale="25000" lnSpcReduction="20000"/>
          </a:bodyPr>
          <a:lstStyle/>
          <a:p>
            <a:pPr marL="742950" indent="-742950">
              <a:buNone/>
            </a:pPr>
            <a:r>
              <a:rPr lang="ar-SA" sz="9600" b="1" dirty="0" smtClean="0"/>
              <a:t>لأن معظم الأبحاث أشارت إلى أهمية التغذية الراجعة في التعليم حيث أن</a:t>
            </a:r>
            <a:r>
              <a:rPr lang="en-US" sz="9600" b="1" dirty="0" smtClean="0"/>
              <a:t>:</a:t>
            </a:r>
            <a:endParaRPr lang="ar-SA" sz="9600" b="1" dirty="0" smtClean="0"/>
          </a:p>
          <a:p>
            <a:pPr marL="609600" indent="-609600" algn="l">
              <a:buFontTx/>
              <a:buNone/>
            </a:pPr>
            <a:r>
              <a:rPr lang="en-US" sz="9600" dirty="0" smtClean="0"/>
              <a:t>John Hattie reviewed thousands of studies on learning and instruction and concluded that:</a:t>
            </a:r>
            <a:r>
              <a:rPr lang="en-US" sz="12800" dirty="0" smtClean="0"/>
              <a:t> </a:t>
            </a:r>
          </a:p>
          <a:p>
            <a:pPr marL="609600" indent="-609600">
              <a:buFontTx/>
              <a:buNone/>
            </a:pPr>
            <a:endParaRPr lang="en-US" dirty="0" smtClean="0"/>
          </a:p>
          <a:p>
            <a:pPr marL="609600" indent="-609600" algn="ctr">
              <a:buClr>
                <a:srgbClr val="FF0000"/>
              </a:buClr>
              <a:buFontTx/>
              <a:buNone/>
            </a:pPr>
            <a:r>
              <a:rPr lang="en-US" sz="9600" dirty="0" smtClean="0"/>
              <a:t>	</a:t>
            </a:r>
          </a:p>
          <a:p>
            <a:pPr marL="609600" indent="-609600" algn="ctr">
              <a:buClr>
                <a:srgbClr val="FF0000"/>
              </a:buClr>
              <a:buNone/>
            </a:pPr>
            <a:r>
              <a:rPr lang="en-US" sz="14400" dirty="0" smtClean="0"/>
              <a:t>     “The most powerful single moderator that enhances achievement is </a:t>
            </a:r>
            <a:r>
              <a:rPr lang="en-US" sz="14400" b="1" dirty="0" smtClean="0">
                <a:solidFill>
                  <a:srgbClr val="FF0000"/>
                </a:solidFill>
              </a:rPr>
              <a:t>feedback</a:t>
            </a:r>
            <a:r>
              <a:rPr lang="en-US" sz="14400" dirty="0" smtClean="0"/>
              <a:t>.</a:t>
            </a:r>
            <a:r>
              <a:rPr lang="en-US" sz="12800" dirty="0" smtClean="0"/>
              <a:t>”</a:t>
            </a:r>
          </a:p>
          <a:p>
            <a:pPr marL="609600" indent="-609600" algn="ctr">
              <a:buClr>
                <a:srgbClr val="FF0000"/>
              </a:buClr>
              <a:buFontTx/>
              <a:buNone/>
            </a:pPr>
            <a:endParaRPr lang="en-US" sz="11100" dirty="0" smtClean="0"/>
          </a:p>
          <a:p>
            <a:pPr marL="609600" indent="-609600" algn="ctr">
              <a:buClr>
                <a:srgbClr val="FF0000"/>
              </a:buClr>
              <a:buFontTx/>
              <a:buNone/>
            </a:pPr>
            <a:endParaRPr lang="en-US" sz="11100" dirty="0" smtClean="0"/>
          </a:p>
          <a:p>
            <a:pPr marL="609600" indent="-609600">
              <a:buFontTx/>
              <a:buNone/>
            </a:pPr>
            <a:endParaRPr lang="en-US" sz="9600" dirty="0" smtClean="0"/>
          </a:p>
          <a:p>
            <a:pPr marL="609600" indent="-609600">
              <a:buFontTx/>
              <a:buNone/>
            </a:pPr>
            <a:r>
              <a:rPr lang="en-US" sz="5400" dirty="0" smtClean="0"/>
              <a:t>	</a:t>
            </a:r>
          </a:p>
          <a:p>
            <a:pPr marL="609600" indent="-609600">
              <a:buFontTx/>
              <a:buNone/>
            </a:pPr>
            <a:r>
              <a:rPr lang="en-US" dirty="0" smtClean="0"/>
              <a:t>	</a:t>
            </a:r>
          </a:p>
          <a:p>
            <a:pPr marL="609600" indent="-609600">
              <a:buFontTx/>
              <a:buNone/>
            </a:pPr>
            <a:endParaRPr lang="en-US" dirty="0" smtClean="0"/>
          </a:p>
          <a:p>
            <a:pPr marL="609600" indent="-609600">
              <a:buFontTx/>
              <a:buNone/>
            </a:pPr>
            <a:r>
              <a:rPr lang="en-US" dirty="0" smtClean="0"/>
              <a:t>									</a:t>
            </a:r>
            <a:r>
              <a:rPr lang="en-US" i="1" dirty="0" smtClean="0"/>
              <a:t>…</a:t>
            </a:r>
          </a:p>
          <a:p>
            <a:pPr marL="609600" indent="-609600">
              <a:buFontTx/>
              <a:buNone/>
            </a:pPr>
            <a:endParaRPr lang="en-US" dirty="0" smtClean="0"/>
          </a:p>
          <a:p>
            <a:pPr marL="742950" indent="-742950">
              <a:buNone/>
            </a:pPr>
            <a:endParaRPr lang="en-US" b="1"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117</a:t>
            </a:fld>
            <a:endParaRPr lang="ar-SA" dirty="0"/>
          </a:p>
        </p:txBody>
      </p:sp>
      <p:pic>
        <p:nvPicPr>
          <p:cNvPr id="7170" name="Picture 2" descr="C:\Users\pc\Downloads\PR_004-_SI_-_29_02_12-171.jpg"/>
          <p:cNvPicPr>
            <a:picLocks noChangeAspect="1" noChangeArrowheads="1"/>
          </p:cNvPicPr>
          <p:nvPr/>
        </p:nvPicPr>
        <p:blipFill>
          <a:blip r:embed="rId2" cstate="print"/>
          <a:srcRect/>
          <a:stretch>
            <a:fillRect/>
          </a:stretch>
        </p:blipFill>
        <p:spPr bwMode="auto">
          <a:xfrm>
            <a:off x="571472" y="4071942"/>
            <a:ext cx="2214578" cy="1152525"/>
          </a:xfrm>
          <a:prstGeom prst="rect">
            <a:avLst/>
          </a:prstGeom>
          <a:noFill/>
        </p:spPr>
      </p:pic>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ar-SA" sz="3600" b="1" dirty="0" smtClean="0">
                <a:cs typeface="PT Bold Heading" pitchFamily="2" charset="-78"/>
              </a:rPr>
              <a:t>أيضا...</a:t>
            </a:r>
            <a:endParaRPr lang="en-US" sz="3600" dirty="0"/>
          </a:p>
        </p:txBody>
      </p:sp>
      <p:sp>
        <p:nvSpPr>
          <p:cNvPr id="3" name="عنصر نائب للمحتوى 2"/>
          <p:cNvSpPr>
            <a:spLocks noGrp="1"/>
          </p:cNvSpPr>
          <p:nvPr>
            <p:ph idx="1"/>
          </p:nvPr>
        </p:nvSpPr>
        <p:spPr>
          <a:xfrm>
            <a:off x="457200" y="1357298"/>
            <a:ext cx="8229600" cy="4768865"/>
          </a:xfrm>
        </p:spPr>
        <p:txBody>
          <a:bodyPr>
            <a:normAutofit fontScale="25000" lnSpcReduction="20000"/>
          </a:bodyPr>
          <a:lstStyle/>
          <a:p>
            <a:pPr marL="742950" indent="-742950">
              <a:buNone/>
            </a:pPr>
            <a:r>
              <a:rPr lang="ar-SA" sz="9600" b="1" dirty="0" smtClean="0"/>
              <a:t>التغذية الراجعة تفيد في....</a:t>
            </a:r>
          </a:p>
          <a:p>
            <a:pPr marL="609600" indent="-609600">
              <a:lnSpc>
                <a:spcPct val="90000"/>
              </a:lnSpc>
              <a:buFontTx/>
              <a:buNone/>
            </a:pPr>
            <a:endParaRPr lang="en-US" sz="9600" dirty="0" smtClean="0"/>
          </a:p>
          <a:p>
            <a:pPr marL="609600" indent="-609600">
              <a:lnSpc>
                <a:spcPct val="90000"/>
              </a:lnSpc>
              <a:buFontTx/>
              <a:buNone/>
            </a:pPr>
            <a:endParaRPr lang="en-US" sz="9600" dirty="0" smtClean="0"/>
          </a:p>
          <a:p>
            <a:pPr marL="609600" indent="-609600" algn="l">
              <a:lnSpc>
                <a:spcPct val="90000"/>
              </a:lnSpc>
              <a:buClr>
                <a:srgbClr val="FF0000"/>
              </a:buClr>
              <a:buFontTx/>
              <a:buNone/>
            </a:pPr>
            <a:r>
              <a:rPr lang="en-US" sz="9600" dirty="0" smtClean="0"/>
              <a:t>	</a:t>
            </a:r>
            <a:r>
              <a:rPr lang="en-US" sz="11200" dirty="0" smtClean="0"/>
              <a:t>“Providing students with </a:t>
            </a:r>
            <a:r>
              <a:rPr lang="en-US" sz="11200" dirty="0" smtClean="0">
                <a:solidFill>
                  <a:srgbClr val="FF0000"/>
                </a:solidFill>
              </a:rPr>
              <a:t>specific information</a:t>
            </a:r>
            <a:r>
              <a:rPr lang="en-US" sz="11200" dirty="0" smtClean="0"/>
              <a:t> about their standing in terms of </a:t>
            </a:r>
            <a:r>
              <a:rPr lang="en-US" sz="11200" dirty="0" smtClean="0">
                <a:solidFill>
                  <a:srgbClr val="FF0000"/>
                </a:solidFill>
              </a:rPr>
              <a:t>particular learning goals</a:t>
            </a:r>
            <a:r>
              <a:rPr lang="en-US" sz="11200" dirty="0" smtClean="0"/>
              <a:t> increased their achievement by 37 percentile points.”</a:t>
            </a:r>
            <a:endParaRPr lang="en-US" sz="9600" dirty="0" smtClean="0"/>
          </a:p>
          <a:p>
            <a:pPr marL="609600" indent="-609600">
              <a:lnSpc>
                <a:spcPct val="90000"/>
              </a:lnSpc>
              <a:buFontTx/>
              <a:buNone/>
            </a:pPr>
            <a:r>
              <a:rPr lang="ar-SA" sz="9600" dirty="0" smtClean="0"/>
              <a:t>أعطاء الطلاب بمعلومات محددة حول أوضاعهم من حيث أهداف التعلم الخاصة وزيادة تحصيلهم إلى %37 نقطة مئوية </a:t>
            </a:r>
            <a:endParaRPr lang="en-US" sz="9600" dirty="0" smtClean="0"/>
          </a:p>
          <a:p>
            <a:pPr marL="609600" indent="-609600">
              <a:lnSpc>
                <a:spcPct val="90000"/>
              </a:lnSpc>
              <a:buFontTx/>
              <a:buNone/>
            </a:pPr>
            <a:endParaRPr lang="en-US" sz="9600" dirty="0" smtClean="0"/>
          </a:p>
          <a:p>
            <a:pPr marL="609600" indent="-609600">
              <a:lnSpc>
                <a:spcPct val="90000"/>
              </a:lnSpc>
              <a:buFontTx/>
              <a:buNone/>
            </a:pPr>
            <a:endParaRPr lang="en-US" sz="9600" dirty="0" smtClean="0"/>
          </a:p>
          <a:p>
            <a:pPr marL="609600" indent="-609600">
              <a:lnSpc>
                <a:spcPct val="90000"/>
              </a:lnSpc>
              <a:buFontTx/>
              <a:buNone/>
            </a:pPr>
            <a:endParaRPr lang="en-US" sz="9600" dirty="0" smtClean="0"/>
          </a:p>
          <a:p>
            <a:pPr marL="609600" indent="-609600">
              <a:lnSpc>
                <a:spcPct val="90000"/>
              </a:lnSpc>
              <a:buFontTx/>
              <a:buNone/>
            </a:pPr>
            <a:r>
              <a:rPr lang="en-US" sz="9600" dirty="0" smtClean="0"/>
              <a:t>	</a:t>
            </a:r>
          </a:p>
          <a:p>
            <a:pPr marL="609600" indent="-609600">
              <a:lnSpc>
                <a:spcPct val="90000"/>
              </a:lnSpc>
              <a:buFontTx/>
              <a:buNone/>
            </a:pPr>
            <a:r>
              <a:rPr lang="en-US" sz="9600" dirty="0" smtClean="0"/>
              <a:t>																		</a:t>
            </a:r>
          </a:p>
          <a:p>
            <a:pPr marL="742950" indent="-742950">
              <a:buNone/>
            </a:pPr>
            <a:endParaRPr lang="ar-SA" sz="9600" b="1" dirty="0" smtClean="0"/>
          </a:p>
          <a:p>
            <a:pPr marL="609600" indent="-609600">
              <a:buFontTx/>
              <a:buNone/>
            </a:pPr>
            <a:endParaRPr lang="en-US" dirty="0" smtClean="0"/>
          </a:p>
          <a:p>
            <a:pPr marL="609600" indent="-609600" algn="ctr">
              <a:buClr>
                <a:srgbClr val="FF0000"/>
              </a:buClr>
              <a:buFontTx/>
              <a:buNone/>
            </a:pPr>
            <a:r>
              <a:rPr lang="en-US" sz="9600" dirty="0" smtClean="0"/>
              <a:t>	</a:t>
            </a:r>
          </a:p>
          <a:p>
            <a:pPr marL="609600" indent="-609600" algn="ctr">
              <a:buClr>
                <a:srgbClr val="FF0000"/>
              </a:buClr>
              <a:buFontTx/>
              <a:buNone/>
            </a:pPr>
            <a:endParaRPr lang="en-US" sz="11100" dirty="0" smtClean="0"/>
          </a:p>
          <a:p>
            <a:pPr marL="609600" indent="-609600" algn="ctr">
              <a:buClr>
                <a:srgbClr val="FF0000"/>
              </a:buClr>
              <a:buFontTx/>
              <a:buNone/>
            </a:pPr>
            <a:endParaRPr lang="en-US" sz="11100" dirty="0" smtClean="0"/>
          </a:p>
          <a:p>
            <a:pPr marL="609600" indent="-609600">
              <a:buFontTx/>
              <a:buNone/>
            </a:pPr>
            <a:endParaRPr lang="en-US" sz="9600" dirty="0" smtClean="0"/>
          </a:p>
          <a:p>
            <a:pPr marL="609600" indent="-609600">
              <a:buFontTx/>
              <a:buNone/>
            </a:pPr>
            <a:r>
              <a:rPr lang="en-US" sz="5400" dirty="0" smtClean="0"/>
              <a:t>	</a:t>
            </a:r>
          </a:p>
          <a:p>
            <a:pPr marL="609600" indent="-609600">
              <a:buFontTx/>
              <a:buNone/>
            </a:pPr>
            <a:r>
              <a:rPr lang="en-US" dirty="0" smtClean="0"/>
              <a:t>	</a:t>
            </a:r>
          </a:p>
          <a:p>
            <a:pPr marL="609600" indent="-609600">
              <a:buFontTx/>
              <a:buNone/>
            </a:pPr>
            <a:endParaRPr lang="en-US" dirty="0" smtClean="0"/>
          </a:p>
          <a:p>
            <a:pPr marL="609600" indent="-609600">
              <a:buFontTx/>
              <a:buNone/>
            </a:pPr>
            <a:r>
              <a:rPr lang="en-US" dirty="0" smtClean="0"/>
              <a:t>									</a:t>
            </a:r>
            <a:r>
              <a:rPr lang="en-US" i="1" dirty="0" smtClean="0"/>
              <a:t>…</a:t>
            </a:r>
          </a:p>
          <a:p>
            <a:pPr marL="609600" indent="-609600">
              <a:buFontTx/>
              <a:buNone/>
            </a:pPr>
            <a:endParaRPr lang="en-US" dirty="0" smtClean="0"/>
          </a:p>
          <a:p>
            <a:pPr marL="742950" indent="-742950">
              <a:buNone/>
            </a:pPr>
            <a:endParaRPr lang="en-US" b="1"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118</a:t>
            </a:fld>
            <a:endParaRPr lang="ar-SA" dirty="0"/>
          </a:p>
        </p:txBody>
      </p:sp>
      <p:pic>
        <p:nvPicPr>
          <p:cNvPr id="7170" name="Picture 2" descr="C:\Users\pc\Downloads\PR_004-_SI_-_29_02_12-171.jpg"/>
          <p:cNvPicPr>
            <a:picLocks noChangeAspect="1" noChangeArrowheads="1"/>
          </p:cNvPicPr>
          <p:nvPr/>
        </p:nvPicPr>
        <p:blipFill>
          <a:blip r:embed="rId2" cstate="print"/>
          <a:srcRect/>
          <a:stretch>
            <a:fillRect/>
          </a:stretch>
        </p:blipFill>
        <p:spPr bwMode="auto">
          <a:xfrm>
            <a:off x="571472" y="4071942"/>
            <a:ext cx="2214578" cy="1152525"/>
          </a:xfrm>
          <a:prstGeom prst="rect">
            <a:avLst/>
          </a:prstGeom>
          <a:noFill/>
        </p:spPr>
      </p:pic>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0B34F065-1154-456A-91E3-76DE8E75E17B}" type="slidenum">
              <a:rPr lang="ar-SA" smtClean="0"/>
              <a:pPr/>
              <a:t>119</a:t>
            </a:fld>
            <a:endParaRPr lang="ar-SA" dirty="0"/>
          </a:p>
        </p:txBody>
      </p:sp>
      <p:sp>
        <p:nvSpPr>
          <p:cNvPr id="4" name="مربع نص 3"/>
          <p:cNvSpPr txBox="1"/>
          <p:nvPr/>
        </p:nvSpPr>
        <p:spPr>
          <a:xfrm>
            <a:off x="1142976" y="620688"/>
            <a:ext cx="7000924" cy="2308324"/>
          </a:xfrm>
          <a:prstGeom prst="rect">
            <a:avLst/>
          </a:prstGeom>
          <a:noFill/>
        </p:spPr>
        <p:txBody>
          <a:bodyPr wrap="square" rtlCol="1">
            <a:spAutoFit/>
          </a:bodyPr>
          <a:lstStyle/>
          <a:p>
            <a:pPr algn="just"/>
            <a:r>
              <a:rPr lang="ar-SA" sz="3200" b="1" dirty="0" smtClean="0">
                <a:solidFill>
                  <a:srgbClr val="FF0000"/>
                </a:solidFill>
                <a:latin typeface="Tahoma" pitchFamily="34" charset="0"/>
                <a:ea typeface="Tahoma" pitchFamily="34" charset="0"/>
                <a:cs typeface="Tahoma" pitchFamily="34" charset="0"/>
              </a:rPr>
              <a:t>سؤال...</a:t>
            </a:r>
          </a:p>
          <a:p>
            <a:pPr algn="just"/>
            <a:endParaRPr lang="ar-SA" sz="3200" b="1" dirty="0" smtClean="0">
              <a:solidFill>
                <a:srgbClr val="FF0000"/>
              </a:solidFill>
              <a:latin typeface="Tahoma" pitchFamily="34" charset="0"/>
              <a:ea typeface="Tahoma" pitchFamily="34" charset="0"/>
              <a:cs typeface="Tahoma" pitchFamily="34" charset="0"/>
            </a:endParaRPr>
          </a:p>
          <a:p>
            <a:pPr algn="just"/>
            <a:endParaRPr lang="ar-SA" sz="3200" b="1" dirty="0" smtClean="0">
              <a:solidFill>
                <a:srgbClr val="FF0000"/>
              </a:solidFill>
              <a:latin typeface="Tahoma" pitchFamily="34" charset="0"/>
              <a:ea typeface="Tahoma" pitchFamily="34" charset="0"/>
              <a:cs typeface="Tahoma" pitchFamily="34" charset="0"/>
            </a:endParaRPr>
          </a:p>
          <a:p>
            <a:pPr algn="just"/>
            <a:r>
              <a:rPr lang="ar-SA" sz="2400" b="1" dirty="0" smtClean="0">
                <a:latin typeface="Tahoma" pitchFamily="34" charset="0"/>
                <a:ea typeface="Tahoma" pitchFamily="34" charset="0"/>
                <a:cs typeface="Tahoma" pitchFamily="34" charset="0"/>
              </a:rPr>
              <a:t>هل تعتقد أن زيادة عدد الاختبارات هو أفضل الوسائل للوصول إلى تعلم جيد؟؟؟؟؟</a:t>
            </a:r>
            <a:endParaRPr lang="ar-SA" sz="2000" b="1" dirty="0" smtClean="0">
              <a:latin typeface="Tahoma" pitchFamily="34" charset="0"/>
              <a:ea typeface="Tahoma" pitchFamily="34" charset="0"/>
              <a:cs typeface="Tahoma" pitchFamily="34" charset="0"/>
            </a:endParaRPr>
          </a:p>
        </p:txBody>
      </p:sp>
      <p:pic>
        <p:nvPicPr>
          <p:cNvPr id="5" name="صورة 4" descr="Identifying-the-Problem.jpg"/>
          <p:cNvPicPr>
            <a:picLocks noChangeAspect="1"/>
          </p:cNvPicPr>
          <p:nvPr/>
        </p:nvPicPr>
        <p:blipFill>
          <a:blip r:embed="rId2" cstate="print"/>
          <a:stretch>
            <a:fillRect/>
          </a:stretch>
        </p:blipFill>
        <p:spPr>
          <a:xfrm>
            <a:off x="285720" y="3000372"/>
            <a:ext cx="3357586" cy="2143140"/>
          </a:xfrm>
          <a:prstGeom prst="rect">
            <a:avLst/>
          </a:prstGeom>
        </p:spPr>
      </p:pic>
    </p:spTree>
    <p:extLst>
      <p:ext uri="{BB962C8B-B14F-4D97-AF65-F5344CB8AC3E}">
        <p14:creationId xmlns:p14="http://schemas.microsoft.com/office/powerpoint/2010/main" val="3814222697"/>
      </p:ext>
    </p:extLst>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نشاط...</a:t>
            </a:r>
            <a:endParaRPr lang="en-US" dirty="0">
              <a:solidFill>
                <a:srgbClr val="FF0000"/>
              </a:solidFill>
            </a:endParaRPr>
          </a:p>
        </p:txBody>
      </p:sp>
      <p:sp>
        <p:nvSpPr>
          <p:cNvPr id="3" name="عنصر نائب للمحتوى 2"/>
          <p:cNvSpPr>
            <a:spLocks noGrp="1"/>
          </p:cNvSpPr>
          <p:nvPr>
            <p:ph idx="1"/>
          </p:nvPr>
        </p:nvSpPr>
        <p:spPr>
          <a:xfrm>
            <a:off x="685800" y="1600200"/>
            <a:ext cx="7772400" cy="4495800"/>
          </a:xfrm>
        </p:spPr>
        <p:txBody>
          <a:bodyPr/>
          <a:lstStyle/>
          <a:p>
            <a:r>
              <a:rPr lang="ar-SA" sz="2800" dirty="0" smtClean="0"/>
              <a:t>صنف كل من الجمل التالية من حيث انطباقها على القرارات السابقة:</a:t>
            </a:r>
          </a:p>
          <a:p>
            <a:pPr algn="just"/>
            <a:r>
              <a:rPr lang="ar-SA" sz="2000" dirty="0" smtClean="0"/>
              <a:t>بعد بدء الطلاب في التمهيدي يعطون بطارية اختبارات في المهارات الإدراكية لتحديد أي منهم بحاجة إلى الحصول على تدريب فيها وأي منهم يجب أن يبقى ضمن البرنامج العادي.</a:t>
            </a:r>
          </a:p>
          <a:p>
            <a:pPr algn="just"/>
            <a:r>
              <a:rPr lang="ar-SA" sz="2000" dirty="0" smtClean="0"/>
              <a:t>تقوم احد المدارس بتشغيل برنامجين في القراءة الصفية وفي نهاية الفصل تلخص نتائج اختبار مقنن في القراءة بشكل منفصل لكل برنامج ثم يقارن بينهما.</a:t>
            </a:r>
          </a:p>
          <a:p>
            <a:pPr algn="just"/>
            <a:r>
              <a:rPr lang="ar-SA" sz="2000" dirty="0" smtClean="0"/>
              <a:t>يتعين على كل خريج اجتياز اختبار القدرات.</a:t>
            </a:r>
          </a:p>
          <a:p>
            <a:endParaRPr lang="en-US" sz="2800"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رقم الشريحة 1"/>
          <p:cNvSpPr>
            <a:spLocks noGrp="1"/>
          </p:cNvSpPr>
          <p:nvPr>
            <p:ph type="sldNum" sz="quarter" idx="12"/>
          </p:nvPr>
        </p:nvSpPr>
        <p:spPr/>
        <p:txBody>
          <a:bodyPr/>
          <a:lstStyle/>
          <a:p>
            <a:fld id="{0B34F065-1154-456A-91E3-76DE8E75E17B}" type="slidenum">
              <a:rPr lang="ar-SA" smtClean="0"/>
              <a:pPr/>
              <a:t>120</a:t>
            </a:fld>
            <a:endParaRPr lang="ar-SA" dirty="0"/>
          </a:p>
        </p:txBody>
      </p:sp>
      <p:sp>
        <p:nvSpPr>
          <p:cNvPr id="4" name="مربع نص 3"/>
          <p:cNvSpPr txBox="1"/>
          <p:nvPr/>
        </p:nvSpPr>
        <p:spPr>
          <a:xfrm>
            <a:off x="1142976" y="620688"/>
            <a:ext cx="7000924" cy="2677656"/>
          </a:xfrm>
          <a:prstGeom prst="rect">
            <a:avLst/>
          </a:prstGeom>
          <a:noFill/>
        </p:spPr>
        <p:txBody>
          <a:bodyPr wrap="square" rtlCol="1">
            <a:spAutoFit/>
          </a:bodyPr>
          <a:lstStyle/>
          <a:p>
            <a:pPr algn="just"/>
            <a:r>
              <a:rPr lang="ar-SA" sz="2800" dirty="0" smtClean="0">
                <a:latin typeface="Segoe UI" pitchFamily="34" charset="0"/>
                <a:ea typeface="Segoe UI" pitchFamily="34" charset="0"/>
                <a:cs typeface="Segoe UI" pitchFamily="34" charset="0"/>
              </a:rPr>
              <a:t>إن زيادة عدد الاختبارات لا يعني بالضرورة الوصول الحقيقي إلى تطوير وتعديل سلوك الطلبة ولكن الدراسات أثبتت أن التغذية الراجعة بعد الامتحان لها قدرة كبيرة على أثراء سلوك الطالب بتزويده بمعلومات حول ما فهمه وما لم يفهمه وكذلك ما هي الوجهة التي يجب أن يسلكها ليطور أدائه </a:t>
            </a:r>
            <a:endParaRPr lang="ar-SA" dirty="0" smtClean="0">
              <a:latin typeface="Segoe UI" pitchFamily="34" charset="0"/>
              <a:ea typeface="Segoe UI" pitchFamily="34" charset="0"/>
              <a:cs typeface="Segoe UI" pitchFamily="34" charset="0"/>
            </a:endParaRPr>
          </a:p>
        </p:txBody>
      </p:sp>
      <p:pic>
        <p:nvPicPr>
          <p:cNvPr id="6" name="Picture 5" descr="j0407998"/>
          <p:cNvPicPr>
            <a:picLocks noChangeAspect="1" noChangeArrowheads="1"/>
          </p:cNvPicPr>
          <p:nvPr/>
        </p:nvPicPr>
        <p:blipFill>
          <a:blip r:embed="rId2" cstate="print"/>
          <a:srcRect/>
          <a:stretch>
            <a:fillRect/>
          </a:stretch>
        </p:blipFill>
        <p:spPr bwMode="auto">
          <a:xfrm>
            <a:off x="3214678" y="3000372"/>
            <a:ext cx="2667000" cy="2209800"/>
          </a:xfrm>
          <a:prstGeom prst="rect">
            <a:avLst/>
          </a:prstGeom>
          <a:noFill/>
        </p:spPr>
      </p:pic>
    </p:spTree>
    <p:extLst>
      <p:ext uri="{BB962C8B-B14F-4D97-AF65-F5344CB8AC3E}">
        <p14:creationId xmlns:p14="http://schemas.microsoft.com/office/powerpoint/2010/main" val="3814222697"/>
      </p:ext>
    </p:extLst>
  </p:cSld>
  <p:clrMapOvr>
    <a:masterClrMapping/>
  </p:clrMapOvr>
  <p:transition spd="slow">
    <p:random/>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إذا...</a:t>
            </a:r>
            <a:endParaRPr lang="en-US" dirty="0"/>
          </a:p>
        </p:txBody>
      </p:sp>
      <p:sp>
        <p:nvSpPr>
          <p:cNvPr id="3" name="عنصر نائب للمحتوى 2"/>
          <p:cNvSpPr>
            <a:spLocks noGrp="1"/>
          </p:cNvSpPr>
          <p:nvPr>
            <p:ph idx="1"/>
          </p:nvPr>
        </p:nvSpPr>
        <p:spPr/>
        <p:txBody>
          <a:bodyPr>
            <a:normAutofit/>
          </a:bodyPr>
          <a:lstStyle/>
          <a:p>
            <a:pPr>
              <a:buNone/>
            </a:pPr>
            <a:r>
              <a:rPr lang="ar-SA" sz="4000" dirty="0" smtClean="0">
                <a:solidFill>
                  <a:srgbClr val="C00000"/>
                </a:solidFill>
              </a:rPr>
              <a:t> لماذا</a:t>
            </a:r>
          </a:p>
          <a:p>
            <a:pPr>
              <a:buNone/>
            </a:pPr>
            <a:r>
              <a:rPr lang="ar-SA" sz="4000" dirty="0" smtClean="0">
                <a:solidFill>
                  <a:schemeClr val="bg2">
                    <a:lumMod val="25000"/>
                  </a:schemeClr>
                </a:solidFill>
              </a:rPr>
              <a:t> الكثير منا</a:t>
            </a:r>
          </a:p>
          <a:p>
            <a:pPr>
              <a:buNone/>
            </a:pPr>
            <a:r>
              <a:rPr lang="ar-SA" sz="4000" dirty="0" smtClean="0">
                <a:solidFill>
                  <a:srgbClr val="00B050"/>
                </a:solidFill>
              </a:rPr>
              <a:t> لا يقدم</a:t>
            </a:r>
          </a:p>
          <a:p>
            <a:pPr>
              <a:buNone/>
            </a:pPr>
            <a:r>
              <a:rPr lang="ar-SA" sz="4000" dirty="0" smtClean="0">
                <a:solidFill>
                  <a:srgbClr val="002060"/>
                </a:solidFill>
              </a:rPr>
              <a:t> التغذية </a:t>
            </a:r>
            <a:r>
              <a:rPr lang="ar-SA" sz="4000" dirty="0" smtClean="0">
                <a:solidFill>
                  <a:srgbClr val="FF0000"/>
                </a:solidFill>
              </a:rPr>
              <a:t>الراجعة</a:t>
            </a:r>
            <a:r>
              <a:rPr lang="ar-SA" sz="4000" dirty="0" smtClean="0">
                <a:solidFill>
                  <a:srgbClr val="002060"/>
                </a:solidFill>
              </a:rPr>
              <a:t>؟؟؟؟</a:t>
            </a:r>
            <a:endParaRPr lang="en-US" sz="4000" dirty="0">
              <a:solidFill>
                <a:srgbClr val="002060"/>
              </a:solidFill>
            </a:endParaRPr>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121</a:t>
            </a:fld>
            <a:endParaRPr lang="ar-SA" dirty="0"/>
          </a:p>
        </p:txBody>
      </p:sp>
      <p:pic>
        <p:nvPicPr>
          <p:cNvPr id="8194" name="Picture 2" descr="C:\Users\pc\Downloads\150748.jpg"/>
          <p:cNvPicPr>
            <a:picLocks noChangeAspect="1" noChangeArrowheads="1"/>
          </p:cNvPicPr>
          <p:nvPr/>
        </p:nvPicPr>
        <p:blipFill>
          <a:blip r:embed="rId2" cstate="print"/>
          <a:srcRect/>
          <a:stretch>
            <a:fillRect/>
          </a:stretch>
        </p:blipFill>
        <p:spPr bwMode="auto">
          <a:xfrm>
            <a:off x="2714612" y="1857364"/>
            <a:ext cx="2500330" cy="2143140"/>
          </a:xfrm>
          <a:prstGeom prst="rect">
            <a:avLst/>
          </a:prstGeom>
          <a:noFill/>
        </p:spPr>
      </p:pic>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لماذا الكثير منا لا يقدم التغذية الراجعة؟؟</a:t>
            </a:r>
            <a:endParaRPr lang="en-US" dirty="0"/>
          </a:p>
        </p:txBody>
      </p:sp>
      <p:sp>
        <p:nvSpPr>
          <p:cNvPr id="3" name="عنصر نائب للمحتوى 2"/>
          <p:cNvSpPr>
            <a:spLocks noGrp="1"/>
          </p:cNvSpPr>
          <p:nvPr>
            <p:ph idx="1"/>
          </p:nvPr>
        </p:nvSpPr>
        <p:spPr/>
        <p:txBody>
          <a:bodyPr/>
          <a:lstStyle/>
          <a:p>
            <a:pPr algn="ctr">
              <a:buNone/>
            </a:pPr>
            <a:endParaRPr lang="ar-SA" dirty="0" smtClean="0"/>
          </a:p>
          <a:p>
            <a:pPr algn="ctr">
              <a:buNone/>
            </a:pPr>
            <a:endParaRPr lang="ar-SA" dirty="0" smtClean="0"/>
          </a:p>
          <a:p>
            <a:pPr algn="ctr">
              <a:buNone/>
            </a:pPr>
            <a:endParaRPr lang="ar-SA" dirty="0" smtClean="0"/>
          </a:p>
          <a:p>
            <a:pPr algn="ctr">
              <a:buNone/>
            </a:pPr>
            <a:endParaRPr lang="ar-SA" dirty="0" smtClean="0"/>
          </a:p>
          <a:p>
            <a:pPr algn="ctr">
              <a:buNone/>
            </a:pPr>
            <a:endParaRPr lang="ar-SA" dirty="0" smtClean="0"/>
          </a:p>
          <a:p>
            <a:pPr algn="ctr">
              <a:buNone/>
            </a:pPr>
            <a:r>
              <a:rPr lang="ar-SA" b="1" dirty="0" smtClean="0">
                <a:solidFill>
                  <a:srgbClr val="FF0000"/>
                </a:solidFill>
              </a:rPr>
              <a:t>الخوف</a:t>
            </a:r>
          </a:p>
          <a:p>
            <a:pPr algn="ctr">
              <a:buNone/>
            </a:pPr>
            <a:endParaRPr lang="en-US"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122</a:t>
            </a:fld>
            <a:endParaRPr lang="ar-SA" dirty="0"/>
          </a:p>
        </p:txBody>
      </p:sp>
      <p:pic>
        <p:nvPicPr>
          <p:cNvPr id="1026" name="Picture 2" descr="E:\king saud un\دورات\التغذية الراجعة\pic boxing man.jpg"/>
          <p:cNvPicPr>
            <a:picLocks noChangeAspect="1" noChangeArrowheads="1"/>
          </p:cNvPicPr>
          <p:nvPr/>
        </p:nvPicPr>
        <p:blipFill>
          <a:blip r:embed="rId2" cstate="print"/>
          <a:srcRect/>
          <a:stretch>
            <a:fillRect/>
          </a:stretch>
        </p:blipFill>
        <p:spPr bwMode="auto">
          <a:xfrm>
            <a:off x="3357554" y="1643051"/>
            <a:ext cx="2714644" cy="2643206"/>
          </a:xfrm>
          <a:prstGeom prst="rect">
            <a:avLst/>
          </a:prstGeom>
          <a:noFill/>
        </p:spPr>
      </p:pic>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الخوف من....</a:t>
            </a:r>
            <a:endParaRPr lang="en-US" dirty="0">
              <a:solidFill>
                <a:srgbClr val="FF0000"/>
              </a:solidFill>
            </a:endParaRPr>
          </a:p>
        </p:txBody>
      </p:sp>
      <p:sp>
        <p:nvSpPr>
          <p:cNvPr id="3" name="عنصر نائب للمحتوى 2"/>
          <p:cNvSpPr>
            <a:spLocks noGrp="1"/>
          </p:cNvSpPr>
          <p:nvPr>
            <p:ph idx="1"/>
          </p:nvPr>
        </p:nvSpPr>
        <p:spPr/>
        <p:txBody>
          <a:bodyPr/>
          <a:lstStyle/>
          <a:p>
            <a:pPr marL="514350" indent="-514350">
              <a:buFont typeface="+mj-lt"/>
              <a:buAutoNum type="arabicPeriod"/>
            </a:pPr>
            <a:r>
              <a:rPr lang="ar-SA" dirty="0" smtClean="0">
                <a:solidFill>
                  <a:srgbClr val="FF0000"/>
                </a:solidFill>
              </a:rPr>
              <a:t>المشاعر</a:t>
            </a:r>
            <a:r>
              <a:rPr lang="ar-SA" dirty="0" smtClean="0"/>
              <a:t> </a:t>
            </a:r>
            <a:r>
              <a:rPr lang="ar-SA" dirty="0" smtClean="0">
                <a:solidFill>
                  <a:schemeClr val="bg2">
                    <a:lumMod val="50000"/>
                  </a:schemeClr>
                </a:solidFill>
              </a:rPr>
              <a:t>المنعكسة</a:t>
            </a:r>
            <a:r>
              <a:rPr lang="ar-SA" dirty="0" smtClean="0"/>
              <a:t> من </a:t>
            </a:r>
            <a:r>
              <a:rPr lang="ar-SA" dirty="0" smtClean="0">
                <a:solidFill>
                  <a:schemeClr val="accent6">
                    <a:lumMod val="75000"/>
                  </a:schemeClr>
                </a:solidFill>
              </a:rPr>
              <a:t>الطلبة.</a:t>
            </a:r>
          </a:p>
          <a:p>
            <a:pPr marL="514350" indent="-514350">
              <a:buFont typeface="+mj-lt"/>
              <a:buAutoNum type="arabicPeriod"/>
            </a:pPr>
            <a:endParaRPr lang="en-US" dirty="0">
              <a:solidFill>
                <a:schemeClr val="accent6">
                  <a:lumMod val="75000"/>
                </a:schemeClr>
              </a:solidFill>
            </a:endParaRPr>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123</a:t>
            </a:fld>
            <a:endParaRPr lang="ar-SA" dirty="0"/>
          </a:p>
        </p:txBody>
      </p:sp>
      <p:pic>
        <p:nvPicPr>
          <p:cNvPr id="2050" name="Picture 2" descr="E:\king saud un\دورات\التغذية الراجعة\thinking man.jpg"/>
          <p:cNvPicPr>
            <a:picLocks noChangeAspect="1" noChangeArrowheads="1"/>
          </p:cNvPicPr>
          <p:nvPr/>
        </p:nvPicPr>
        <p:blipFill>
          <a:blip r:embed="rId2" cstate="print"/>
          <a:srcRect/>
          <a:stretch>
            <a:fillRect/>
          </a:stretch>
        </p:blipFill>
        <p:spPr bwMode="auto">
          <a:xfrm>
            <a:off x="785786" y="1928802"/>
            <a:ext cx="2428892" cy="2500330"/>
          </a:xfrm>
          <a:prstGeom prst="rect">
            <a:avLst/>
          </a:prstGeom>
          <a:noFill/>
        </p:spPr>
      </p:pic>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الخوف من....</a:t>
            </a:r>
            <a:endParaRPr lang="en-US" dirty="0">
              <a:solidFill>
                <a:srgbClr val="FF0000"/>
              </a:solidFill>
            </a:endParaRPr>
          </a:p>
        </p:txBody>
      </p:sp>
      <p:sp>
        <p:nvSpPr>
          <p:cNvPr id="3" name="عنصر نائب للمحتوى 2"/>
          <p:cNvSpPr>
            <a:spLocks noGrp="1"/>
          </p:cNvSpPr>
          <p:nvPr>
            <p:ph idx="1"/>
          </p:nvPr>
        </p:nvSpPr>
        <p:spPr/>
        <p:txBody>
          <a:bodyPr/>
          <a:lstStyle/>
          <a:p>
            <a:pPr marL="514350" indent="-514350">
              <a:buFont typeface="+mj-lt"/>
              <a:buAutoNum type="arabicPeriod"/>
            </a:pPr>
            <a:r>
              <a:rPr lang="ar-SA" dirty="0" smtClean="0">
                <a:solidFill>
                  <a:srgbClr val="FF0000"/>
                </a:solidFill>
              </a:rPr>
              <a:t>المشاعر</a:t>
            </a:r>
            <a:r>
              <a:rPr lang="ar-SA" dirty="0" smtClean="0"/>
              <a:t> </a:t>
            </a:r>
            <a:r>
              <a:rPr lang="ar-SA" dirty="0" smtClean="0">
                <a:solidFill>
                  <a:schemeClr val="bg2">
                    <a:lumMod val="50000"/>
                  </a:schemeClr>
                </a:solidFill>
              </a:rPr>
              <a:t>المنعكسة</a:t>
            </a:r>
            <a:r>
              <a:rPr lang="ar-SA" dirty="0" smtClean="0"/>
              <a:t> من </a:t>
            </a:r>
            <a:r>
              <a:rPr lang="ar-SA" dirty="0" smtClean="0">
                <a:solidFill>
                  <a:schemeClr val="accent6">
                    <a:lumMod val="75000"/>
                  </a:schemeClr>
                </a:solidFill>
              </a:rPr>
              <a:t>الطلبة.</a:t>
            </a:r>
          </a:p>
          <a:p>
            <a:pPr marL="514350" indent="-514350">
              <a:buFont typeface="+mj-lt"/>
              <a:buAutoNum type="arabicPeriod"/>
            </a:pPr>
            <a:r>
              <a:rPr lang="ar-SA" dirty="0" smtClean="0">
                <a:solidFill>
                  <a:srgbClr val="FF0000"/>
                </a:solidFill>
              </a:rPr>
              <a:t>التشكي</a:t>
            </a:r>
            <a:r>
              <a:rPr lang="ar-SA" dirty="0" smtClean="0">
                <a:solidFill>
                  <a:schemeClr val="accent6">
                    <a:lumMod val="75000"/>
                  </a:schemeClr>
                </a:solidFill>
              </a:rPr>
              <a:t> </a:t>
            </a:r>
            <a:r>
              <a:rPr lang="ar-SA" dirty="0" smtClean="0">
                <a:solidFill>
                  <a:schemeClr val="accent3">
                    <a:lumMod val="75000"/>
                  </a:schemeClr>
                </a:solidFill>
              </a:rPr>
              <a:t>والتظلم</a:t>
            </a:r>
            <a:r>
              <a:rPr lang="ar-SA" dirty="0" smtClean="0">
                <a:solidFill>
                  <a:schemeClr val="accent6">
                    <a:lumMod val="75000"/>
                  </a:schemeClr>
                </a:solidFill>
              </a:rPr>
              <a:t> </a:t>
            </a:r>
            <a:r>
              <a:rPr lang="ar-SA" dirty="0" smtClean="0"/>
              <a:t>و</a:t>
            </a:r>
            <a:r>
              <a:rPr lang="ar-SA" dirty="0" smtClean="0">
                <a:solidFill>
                  <a:schemeClr val="accent6">
                    <a:lumMod val="75000"/>
                  </a:schemeClr>
                </a:solidFill>
              </a:rPr>
              <a:t>الانتقام.</a:t>
            </a:r>
          </a:p>
          <a:p>
            <a:pPr marL="514350" indent="-514350">
              <a:buFont typeface="+mj-lt"/>
              <a:buAutoNum type="arabicPeriod"/>
            </a:pPr>
            <a:endParaRPr lang="en-US" dirty="0">
              <a:solidFill>
                <a:schemeClr val="accent6">
                  <a:lumMod val="75000"/>
                </a:schemeClr>
              </a:solidFill>
            </a:endParaRPr>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124</a:t>
            </a:fld>
            <a:endParaRPr lang="ar-SA" dirty="0"/>
          </a:p>
        </p:txBody>
      </p:sp>
      <p:pic>
        <p:nvPicPr>
          <p:cNvPr id="3074" name="Picture 2" descr="E:\king saud un\دورات\التغذية الراجعة\ملاقط.jpg"/>
          <p:cNvPicPr>
            <a:picLocks noChangeAspect="1" noChangeArrowheads="1"/>
          </p:cNvPicPr>
          <p:nvPr/>
        </p:nvPicPr>
        <p:blipFill>
          <a:blip r:embed="rId2" cstate="print"/>
          <a:srcRect/>
          <a:stretch>
            <a:fillRect/>
          </a:stretch>
        </p:blipFill>
        <p:spPr bwMode="auto">
          <a:xfrm>
            <a:off x="1071538" y="2928934"/>
            <a:ext cx="3143272" cy="2357454"/>
          </a:xfrm>
          <a:prstGeom prst="rect">
            <a:avLst/>
          </a:prstGeom>
          <a:noFill/>
        </p:spPr>
      </p:pic>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الخوف من....</a:t>
            </a:r>
            <a:endParaRPr lang="en-US" dirty="0">
              <a:solidFill>
                <a:srgbClr val="FF0000"/>
              </a:solidFill>
            </a:endParaRPr>
          </a:p>
        </p:txBody>
      </p:sp>
      <p:sp>
        <p:nvSpPr>
          <p:cNvPr id="3" name="عنصر نائب للمحتوى 2"/>
          <p:cNvSpPr>
            <a:spLocks noGrp="1"/>
          </p:cNvSpPr>
          <p:nvPr>
            <p:ph idx="1"/>
          </p:nvPr>
        </p:nvSpPr>
        <p:spPr/>
        <p:txBody>
          <a:bodyPr/>
          <a:lstStyle/>
          <a:p>
            <a:pPr marL="514350" indent="-514350">
              <a:buFont typeface="+mj-lt"/>
              <a:buAutoNum type="arabicPeriod"/>
            </a:pPr>
            <a:r>
              <a:rPr lang="ar-SA" dirty="0" smtClean="0">
                <a:solidFill>
                  <a:srgbClr val="FF0000"/>
                </a:solidFill>
              </a:rPr>
              <a:t>المشاعر</a:t>
            </a:r>
            <a:r>
              <a:rPr lang="ar-SA" dirty="0" smtClean="0"/>
              <a:t> </a:t>
            </a:r>
            <a:r>
              <a:rPr lang="ar-SA" dirty="0" smtClean="0">
                <a:solidFill>
                  <a:schemeClr val="bg2">
                    <a:lumMod val="50000"/>
                  </a:schemeClr>
                </a:solidFill>
              </a:rPr>
              <a:t>المنعكسة</a:t>
            </a:r>
            <a:r>
              <a:rPr lang="ar-SA" dirty="0" smtClean="0"/>
              <a:t> من </a:t>
            </a:r>
            <a:r>
              <a:rPr lang="ar-SA" dirty="0" smtClean="0">
                <a:solidFill>
                  <a:schemeClr val="accent6">
                    <a:lumMod val="75000"/>
                  </a:schemeClr>
                </a:solidFill>
              </a:rPr>
              <a:t>الطلبة.</a:t>
            </a:r>
          </a:p>
          <a:p>
            <a:pPr marL="514350" indent="-514350">
              <a:buFont typeface="+mj-lt"/>
              <a:buAutoNum type="arabicPeriod"/>
            </a:pPr>
            <a:r>
              <a:rPr lang="ar-SA" dirty="0" smtClean="0">
                <a:solidFill>
                  <a:srgbClr val="FF0000"/>
                </a:solidFill>
              </a:rPr>
              <a:t>التشكي</a:t>
            </a:r>
            <a:r>
              <a:rPr lang="ar-SA" dirty="0" smtClean="0">
                <a:solidFill>
                  <a:schemeClr val="accent6">
                    <a:lumMod val="75000"/>
                  </a:schemeClr>
                </a:solidFill>
              </a:rPr>
              <a:t> </a:t>
            </a:r>
            <a:r>
              <a:rPr lang="ar-SA" dirty="0" smtClean="0">
                <a:solidFill>
                  <a:schemeClr val="accent3">
                    <a:lumMod val="75000"/>
                  </a:schemeClr>
                </a:solidFill>
              </a:rPr>
              <a:t>والتظلم</a:t>
            </a:r>
            <a:r>
              <a:rPr lang="ar-SA" dirty="0" smtClean="0">
                <a:solidFill>
                  <a:schemeClr val="accent6">
                    <a:lumMod val="75000"/>
                  </a:schemeClr>
                </a:solidFill>
              </a:rPr>
              <a:t> </a:t>
            </a:r>
            <a:r>
              <a:rPr lang="ar-SA" dirty="0" smtClean="0"/>
              <a:t>و</a:t>
            </a:r>
            <a:r>
              <a:rPr lang="ar-SA" dirty="0" smtClean="0">
                <a:solidFill>
                  <a:schemeClr val="accent6">
                    <a:lumMod val="75000"/>
                  </a:schemeClr>
                </a:solidFill>
              </a:rPr>
              <a:t>الانتقام.</a:t>
            </a:r>
          </a:p>
          <a:p>
            <a:pPr marL="514350" indent="-514350">
              <a:buFont typeface="+mj-lt"/>
              <a:buAutoNum type="arabicPeriod"/>
            </a:pPr>
            <a:r>
              <a:rPr lang="ar-SA" dirty="0" smtClean="0">
                <a:solidFill>
                  <a:srgbClr val="FF0000"/>
                </a:solidFill>
              </a:rPr>
              <a:t>عدم وجود </a:t>
            </a:r>
            <a:r>
              <a:rPr lang="ar-SA" dirty="0" smtClean="0">
                <a:solidFill>
                  <a:schemeClr val="accent3">
                    <a:lumMod val="75000"/>
                  </a:schemeClr>
                </a:solidFill>
              </a:rPr>
              <a:t>إستراتيجية</a:t>
            </a:r>
            <a:r>
              <a:rPr lang="ar-SA" dirty="0" smtClean="0">
                <a:solidFill>
                  <a:schemeClr val="accent6">
                    <a:lumMod val="75000"/>
                  </a:schemeClr>
                </a:solidFill>
              </a:rPr>
              <a:t> مناقشة مقنعة.</a:t>
            </a:r>
          </a:p>
          <a:p>
            <a:pPr marL="514350" indent="-514350">
              <a:buFont typeface="+mj-lt"/>
              <a:buAutoNum type="arabicPeriod"/>
            </a:pPr>
            <a:endParaRPr lang="en-US" dirty="0">
              <a:solidFill>
                <a:schemeClr val="accent6">
                  <a:lumMod val="75000"/>
                </a:schemeClr>
              </a:solidFill>
            </a:endParaRPr>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125</a:t>
            </a:fld>
            <a:endParaRPr lang="ar-SA" dirty="0"/>
          </a:p>
        </p:txBody>
      </p:sp>
      <p:pic>
        <p:nvPicPr>
          <p:cNvPr id="4098" name="Picture 2" descr="E:\king saud un\دورات\التغذية الراجعة\225_copy.jpg"/>
          <p:cNvPicPr>
            <a:picLocks noChangeAspect="1" noChangeArrowheads="1"/>
          </p:cNvPicPr>
          <p:nvPr/>
        </p:nvPicPr>
        <p:blipFill>
          <a:blip r:embed="rId2" cstate="print"/>
          <a:srcRect/>
          <a:stretch>
            <a:fillRect/>
          </a:stretch>
        </p:blipFill>
        <p:spPr bwMode="auto">
          <a:xfrm>
            <a:off x="228600" y="4038600"/>
            <a:ext cx="3071834" cy="2214578"/>
          </a:xfrm>
          <a:prstGeom prst="rect">
            <a:avLst/>
          </a:prstGeom>
          <a:noFill/>
        </p:spPr>
      </p:pic>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النتيجة...</a:t>
            </a:r>
            <a:endParaRPr lang="en-US" dirty="0">
              <a:solidFill>
                <a:srgbClr val="FF0000"/>
              </a:solidFill>
            </a:endParaRPr>
          </a:p>
        </p:txBody>
      </p:sp>
      <p:sp>
        <p:nvSpPr>
          <p:cNvPr id="3" name="عنصر نائب للمحتوى 2"/>
          <p:cNvSpPr>
            <a:spLocks noGrp="1"/>
          </p:cNvSpPr>
          <p:nvPr>
            <p:ph idx="1"/>
          </p:nvPr>
        </p:nvSpPr>
        <p:spPr/>
        <p:txBody>
          <a:bodyPr/>
          <a:lstStyle/>
          <a:p>
            <a:pPr algn="just"/>
            <a:r>
              <a:rPr lang="ar-SA" dirty="0" smtClean="0"/>
              <a:t>معظم المتعلمين سوف يقومون بالدفاع عن أنفسهم وعن أخطائهم وهذا يجعلك كمعلم تحاول الهروب من فكرة التغذية الراجعة حتى لا تصبح في موقع المسألة والخوف.</a:t>
            </a:r>
          </a:p>
          <a:p>
            <a:endParaRPr lang="ar-SA" dirty="0" smtClean="0"/>
          </a:p>
          <a:p>
            <a:r>
              <a:rPr lang="ar-SA" dirty="0" smtClean="0">
                <a:solidFill>
                  <a:srgbClr val="FF0000"/>
                </a:solidFill>
              </a:rPr>
              <a:t>أذا ما هو الحل؟؟؟؟؟؟</a:t>
            </a:r>
            <a:endParaRPr lang="en-US" dirty="0">
              <a:solidFill>
                <a:srgbClr val="FF0000"/>
              </a:solidFill>
            </a:endParaRPr>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126</a:t>
            </a:fld>
            <a:endParaRPr lang="ar-SA" dirty="0"/>
          </a:p>
        </p:txBody>
      </p:sp>
      <p:pic>
        <p:nvPicPr>
          <p:cNvPr id="1027" name="Picture 3" descr="C:\Users\pc\Downloads\IMG_9293-copy.jpg"/>
          <p:cNvPicPr>
            <a:picLocks noChangeAspect="1" noChangeArrowheads="1"/>
          </p:cNvPicPr>
          <p:nvPr/>
        </p:nvPicPr>
        <p:blipFill>
          <a:blip r:embed="rId2" cstate="print"/>
          <a:srcRect/>
          <a:stretch>
            <a:fillRect/>
          </a:stretch>
        </p:blipFill>
        <p:spPr bwMode="auto">
          <a:xfrm>
            <a:off x="2786050" y="4143380"/>
            <a:ext cx="2714644" cy="1357322"/>
          </a:xfrm>
          <a:prstGeom prst="rect">
            <a:avLst/>
          </a:prstGeom>
          <a:noFill/>
        </p:spPr>
      </p:pic>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الحل هو...</a:t>
            </a:r>
            <a:endParaRPr lang="en-US" dirty="0">
              <a:solidFill>
                <a:srgbClr val="FF0000"/>
              </a:solidFill>
            </a:endParaRPr>
          </a:p>
        </p:txBody>
      </p:sp>
      <p:sp>
        <p:nvSpPr>
          <p:cNvPr id="3" name="عنصر نائب للمحتوى 2"/>
          <p:cNvSpPr>
            <a:spLocks noGrp="1"/>
          </p:cNvSpPr>
          <p:nvPr>
            <p:ph idx="1"/>
          </p:nvPr>
        </p:nvSpPr>
        <p:spPr/>
        <p:txBody>
          <a:bodyPr/>
          <a:lstStyle/>
          <a:p>
            <a:r>
              <a:rPr lang="ar-SA" dirty="0" smtClean="0"/>
              <a:t>أن تتبع النظام التالي في تقديم التغذية الراجعة...</a:t>
            </a:r>
          </a:p>
          <a:p>
            <a:pPr algn="ctr">
              <a:buNone/>
            </a:pPr>
            <a:r>
              <a:rPr lang="ar-SA" dirty="0" smtClean="0">
                <a:solidFill>
                  <a:schemeClr val="accent2">
                    <a:lumMod val="50000"/>
                  </a:schemeClr>
                </a:solidFill>
              </a:rPr>
              <a:t>النتائج</a:t>
            </a:r>
          </a:p>
          <a:p>
            <a:pPr algn="ctr">
              <a:buNone/>
            </a:pPr>
            <a:endParaRPr lang="ar-SA" dirty="0" smtClean="0">
              <a:solidFill>
                <a:schemeClr val="accent2">
                  <a:lumMod val="50000"/>
                </a:schemeClr>
              </a:solidFill>
            </a:endParaRPr>
          </a:p>
          <a:p>
            <a:pPr algn="ctr">
              <a:buNone/>
            </a:pPr>
            <a:r>
              <a:rPr lang="ar-SA" dirty="0" smtClean="0">
                <a:solidFill>
                  <a:schemeClr val="accent2">
                    <a:lumMod val="50000"/>
                  </a:schemeClr>
                </a:solidFill>
              </a:rPr>
              <a:t>الال</a:t>
            </a:r>
          </a:p>
          <a:p>
            <a:pPr algn="ctr">
              <a:buNone/>
            </a:pPr>
            <a:endParaRPr lang="ar-SA" dirty="0" smtClean="0">
              <a:solidFill>
                <a:schemeClr val="accent2">
                  <a:lumMod val="50000"/>
                </a:schemeClr>
              </a:solidFill>
            </a:endParaRPr>
          </a:p>
          <a:p>
            <a:pPr algn="ctr">
              <a:buNone/>
            </a:pPr>
            <a:r>
              <a:rPr lang="ar-SA" dirty="0" smtClean="0">
                <a:solidFill>
                  <a:srgbClr val="C00000"/>
                </a:solidFill>
              </a:rPr>
              <a:t>العمليات</a:t>
            </a:r>
            <a:r>
              <a:rPr lang="ar-SA" dirty="0" smtClean="0">
                <a:solidFill>
                  <a:schemeClr val="accent2">
                    <a:lumMod val="50000"/>
                  </a:schemeClr>
                </a:solidFill>
              </a:rPr>
              <a:t>             </a:t>
            </a:r>
            <a:r>
              <a:rPr lang="ar-SA" dirty="0" smtClean="0">
                <a:solidFill>
                  <a:srgbClr val="002060"/>
                </a:solidFill>
              </a:rPr>
              <a:t>العلاقة</a:t>
            </a:r>
            <a:endParaRPr lang="en-US" dirty="0">
              <a:solidFill>
                <a:srgbClr val="002060"/>
              </a:solidFill>
            </a:endParaRPr>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127</a:t>
            </a:fld>
            <a:endParaRPr lang="ar-SA" dirty="0"/>
          </a:p>
        </p:txBody>
      </p:sp>
      <p:pic>
        <p:nvPicPr>
          <p:cNvPr id="5" name="Picture 2" descr="m004-i010-c01-s685"/>
          <p:cNvPicPr>
            <a:picLocks noChangeAspect="1" noChangeArrowheads="1"/>
          </p:cNvPicPr>
          <p:nvPr/>
        </p:nvPicPr>
        <p:blipFill>
          <a:blip r:embed="rId2" cstate="print"/>
          <a:srcRect/>
          <a:stretch>
            <a:fillRect/>
          </a:stretch>
        </p:blipFill>
        <p:spPr bwMode="auto">
          <a:xfrm>
            <a:off x="3505200" y="3048000"/>
            <a:ext cx="2422525" cy="1970088"/>
          </a:xfrm>
          <a:prstGeom prst="rect">
            <a:avLst/>
          </a:prstGeom>
          <a:noFill/>
          <a:ln w="9525">
            <a:noFill/>
            <a:miter lim="800000"/>
            <a:headEnd/>
            <a:tailEnd/>
          </a:ln>
        </p:spPr>
      </p:pic>
      <p:sp>
        <p:nvSpPr>
          <p:cNvPr id="6" name="مستطيل 5"/>
          <p:cNvSpPr/>
          <p:nvPr/>
        </p:nvSpPr>
        <p:spPr>
          <a:xfrm>
            <a:off x="3962400" y="3962400"/>
            <a:ext cx="1468671" cy="646331"/>
          </a:xfrm>
          <a:prstGeom prst="rect">
            <a:avLst/>
          </a:prstGeom>
        </p:spPr>
        <p:txBody>
          <a:bodyPr wrap="none">
            <a:spAutoFit/>
          </a:bodyPr>
          <a:lstStyle/>
          <a:p>
            <a:pPr algn="ctr">
              <a:buNone/>
            </a:pPr>
            <a:r>
              <a:rPr lang="ar-SA" dirty="0" smtClean="0">
                <a:solidFill>
                  <a:schemeClr val="accent2">
                    <a:lumMod val="50000"/>
                  </a:schemeClr>
                </a:solidFill>
              </a:rPr>
              <a:t>المشاركة في</a:t>
            </a:r>
          </a:p>
          <a:p>
            <a:pPr algn="ctr">
              <a:buNone/>
            </a:pPr>
            <a:r>
              <a:rPr lang="ar-SA" dirty="0" smtClean="0">
                <a:solidFill>
                  <a:schemeClr val="accent2">
                    <a:lumMod val="50000"/>
                  </a:schemeClr>
                </a:solidFill>
              </a:rPr>
              <a:t> المسؤولية للنجاح</a:t>
            </a:r>
          </a:p>
        </p:txBody>
      </p:sp>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C00000"/>
                </a:solidFill>
              </a:rPr>
              <a:t>المقصود....</a:t>
            </a:r>
            <a:endParaRPr lang="en-US" dirty="0">
              <a:solidFill>
                <a:srgbClr val="C00000"/>
              </a:solidFill>
            </a:endParaRPr>
          </a:p>
        </p:txBody>
      </p:sp>
      <p:sp>
        <p:nvSpPr>
          <p:cNvPr id="3" name="عنصر نائب للمحتوى 2"/>
          <p:cNvSpPr>
            <a:spLocks noGrp="1"/>
          </p:cNvSpPr>
          <p:nvPr>
            <p:ph idx="1"/>
          </p:nvPr>
        </p:nvSpPr>
        <p:spPr/>
        <p:txBody>
          <a:bodyPr>
            <a:normAutofit/>
          </a:bodyPr>
          <a:lstStyle/>
          <a:p>
            <a:r>
              <a:rPr lang="ar-SA" dirty="0" smtClean="0"/>
              <a:t>التغذية الراجعة الناجحة يجب أن تركز على ثلاث أشياء وهي:</a:t>
            </a:r>
          </a:p>
          <a:p>
            <a:pPr>
              <a:buNone/>
            </a:pPr>
            <a:r>
              <a:rPr lang="ar-SA" dirty="0" smtClean="0">
                <a:solidFill>
                  <a:srgbClr val="C00000"/>
                </a:solidFill>
              </a:rPr>
              <a:t>    النتائج</a:t>
            </a:r>
            <a:r>
              <a:rPr lang="ar-SA" dirty="0" smtClean="0"/>
              <a:t> و</a:t>
            </a:r>
            <a:r>
              <a:rPr lang="ar-SA" dirty="0" smtClean="0">
                <a:solidFill>
                  <a:schemeClr val="accent6">
                    <a:lumMod val="75000"/>
                  </a:schemeClr>
                </a:solidFill>
              </a:rPr>
              <a:t>العمليات</a:t>
            </a:r>
            <a:r>
              <a:rPr lang="ar-SA" dirty="0" smtClean="0"/>
              <a:t> و</a:t>
            </a:r>
            <a:r>
              <a:rPr lang="ar-SA" dirty="0" smtClean="0">
                <a:solidFill>
                  <a:srgbClr val="00B050"/>
                </a:solidFill>
              </a:rPr>
              <a:t>العلاقة</a:t>
            </a:r>
            <a:r>
              <a:rPr lang="ar-SA" dirty="0" smtClean="0"/>
              <a:t>.</a:t>
            </a:r>
          </a:p>
          <a:p>
            <a:pPr>
              <a:buNone/>
            </a:pPr>
            <a:r>
              <a:rPr lang="ar-SA" dirty="0" smtClean="0"/>
              <a:t> </a:t>
            </a:r>
          </a:p>
          <a:p>
            <a:r>
              <a:rPr lang="ar-SA" dirty="0" smtClean="0"/>
              <a:t>التغذية  الراجعة يجب إن تزيد النتائج وتتبع أساليب واضحة وعملية مفهومة وتعمل على زيادة العلاقة الطيبة بين الطرفين.</a:t>
            </a:r>
            <a:endParaRPr lang="en-US" dirty="0" smtClean="0"/>
          </a:p>
          <a:p>
            <a:endParaRPr lang="en-US"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128</a:t>
            </a:fld>
            <a:endParaRPr lang="ar-SA" dirty="0"/>
          </a:p>
        </p:txBody>
      </p:sp>
      <p:pic>
        <p:nvPicPr>
          <p:cNvPr id="2050" name="Picture 2" descr="C:\Users\pc\Downloads\sun.jpg"/>
          <p:cNvPicPr>
            <a:picLocks noChangeAspect="1" noChangeArrowheads="1"/>
          </p:cNvPicPr>
          <p:nvPr/>
        </p:nvPicPr>
        <p:blipFill>
          <a:blip r:embed="rId2" cstate="print"/>
          <a:srcRect/>
          <a:stretch>
            <a:fillRect/>
          </a:stretch>
        </p:blipFill>
        <p:spPr bwMode="auto">
          <a:xfrm>
            <a:off x="1066800" y="2971800"/>
            <a:ext cx="1785950" cy="1095375"/>
          </a:xfrm>
          <a:prstGeom prst="rect">
            <a:avLst/>
          </a:prstGeom>
          <a:noFill/>
        </p:spPr>
      </p:pic>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dirty="0" smtClean="0">
                <a:solidFill>
                  <a:srgbClr val="FF0000"/>
                </a:solidFill>
              </a:rPr>
              <a:t>سؤال</a:t>
            </a:r>
            <a:r>
              <a:rPr lang="ar-SA" dirty="0" smtClean="0">
                <a:solidFill>
                  <a:srgbClr val="C00000"/>
                </a:solidFill>
              </a:rPr>
              <a:t>...</a:t>
            </a:r>
            <a:endParaRPr lang="en-US" dirty="0">
              <a:solidFill>
                <a:srgbClr val="C00000"/>
              </a:solidFill>
            </a:endParaRPr>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129</a:t>
            </a:fld>
            <a:endParaRPr lang="ar-SA" dirty="0"/>
          </a:p>
        </p:txBody>
      </p:sp>
      <p:sp>
        <p:nvSpPr>
          <p:cNvPr id="6" name="عنصر نائب للمحتوى 5"/>
          <p:cNvSpPr>
            <a:spLocks noGrp="1"/>
          </p:cNvSpPr>
          <p:nvPr>
            <p:ph idx="1"/>
          </p:nvPr>
        </p:nvSpPr>
        <p:spPr/>
        <p:txBody>
          <a:bodyPr>
            <a:normAutofit/>
          </a:bodyPr>
          <a:lstStyle/>
          <a:p>
            <a:r>
              <a:rPr lang="ar-SA" sz="4000" dirty="0" smtClean="0"/>
              <a:t>ما هي معايير التغذية الراجعة الناجحة؟؟؟</a:t>
            </a:r>
            <a:endParaRPr lang="en-US" sz="400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تطبيقات عملية</a:t>
            </a:r>
            <a:endParaRPr lang="en-US" dirty="0">
              <a:solidFill>
                <a:srgbClr val="FF0000"/>
              </a:solidFill>
            </a:endParaRPr>
          </a:p>
        </p:txBody>
      </p:sp>
      <p:sp>
        <p:nvSpPr>
          <p:cNvPr id="3" name="عنصر نائب للمحتوى 2"/>
          <p:cNvSpPr>
            <a:spLocks noGrp="1"/>
          </p:cNvSpPr>
          <p:nvPr>
            <p:ph idx="1"/>
          </p:nvPr>
        </p:nvSpPr>
        <p:spPr/>
        <p:txBody>
          <a:bodyPr/>
          <a:lstStyle/>
          <a:p>
            <a:r>
              <a:rPr lang="ar-SA" dirty="0" smtClean="0"/>
              <a:t>مع مجموعتك تأمل ذاتيا حول درس معين درسته وضع قائمة بالقرارات التي اتخذتها أو ستحتاج إلى اتخاذها قبل الدرس وبعده وحدد إزاء كل قرار كيف يمكنك الحصول على المعلومات المطلوبة لاتخاذه وما </a:t>
            </a:r>
            <a:r>
              <a:rPr lang="ar-SA" dirty="0" err="1" smtClean="0"/>
              <a:t>المحكات</a:t>
            </a:r>
            <a:r>
              <a:rPr lang="ar-SA" dirty="0" smtClean="0"/>
              <a:t> التي تستخدمها للحكم على جودة كل معلومة؟؟</a:t>
            </a:r>
            <a:endParaRPr 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معايير التغذية الراجعة الناجحة هي:</a:t>
            </a:r>
            <a:endParaRPr lang="en-US" dirty="0">
              <a:solidFill>
                <a:srgbClr val="FF0000"/>
              </a:solidFill>
            </a:endParaRPr>
          </a:p>
        </p:txBody>
      </p:sp>
      <p:sp>
        <p:nvSpPr>
          <p:cNvPr id="3" name="عنصر نائب للمحتوى 2"/>
          <p:cNvSpPr>
            <a:spLocks noGrp="1"/>
          </p:cNvSpPr>
          <p:nvPr>
            <p:ph idx="1"/>
          </p:nvPr>
        </p:nvSpPr>
        <p:spPr/>
        <p:txBody>
          <a:bodyPr>
            <a:normAutofit fontScale="85000" lnSpcReduction="20000"/>
          </a:bodyPr>
          <a:lstStyle/>
          <a:p>
            <a:r>
              <a:rPr lang="ar-SA" dirty="0" smtClean="0"/>
              <a:t>التوقيت المناسب</a:t>
            </a:r>
          </a:p>
          <a:p>
            <a:r>
              <a:rPr lang="ar-SA" dirty="0" smtClean="0"/>
              <a:t>الشخص مقدم التغذية يجب أن يكون لديه أسلوب وطريقة تقربه للطلبة.</a:t>
            </a:r>
          </a:p>
          <a:p>
            <a:r>
              <a:rPr lang="ar-SA" dirty="0" smtClean="0"/>
              <a:t>أن توصف السلوك بشكل محدد وتربطه بالأداء.</a:t>
            </a:r>
          </a:p>
          <a:p>
            <a:r>
              <a:rPr lang="ar-SA" dirty="0" smtClean="0"/>
              <a:t>تتسم بالاتساق.</a:t>
            </a:r>
          </a:p>
          <a:p>
            <a:r>
              <a:rPr lang="ar-SA" dirty="0" smtClean="0"/>
              <a:t>الخبرة الجيدة في التقديم.</a:t>
            </a:r>
          </a:p>
          <a:p>
            <a:r>
              <a:rPr lang="ar-SA" dirty="0" smtClean="0"/>
              <a:t>الدقة.</a:t>
            </a:r>
          </a:p>
          <a:p>
            <a:r>
              <a:rPr lang="ar-SA" dirty="0" smtClean="0"/>
              <a:t>صادقة وبناءة.</a:t>
            </a:r>
          </a:p>
          <a:p>
            <a:r>
              <a:rPr lang="ar-SA" dirty="0" smtClean="0"/>
              <a:t>نابعة عن معايير علمية.</a:t>
            </a:r>
          </a:p>
          <a:p>
            <a:r>
              <a:rPr lang="ar-SA" dirty="0" smtClean="0"/>
              <a:t>مستمرة.</a:t>
            </a:r>
          </a:p>
          <a:p>
            <a:endParaRPr lang="ar-SA" dirty="0" smtClean="0"/>
          </a:p>
          <a:p>
            <a:endParaRPr lang="en-US"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130</a:t>
            </a:fld>
            <a:endParaRPr lang="ar-SA" dirty="0"/>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2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20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2000"/>
                                        <p:tgtEl>
                                          <p:spTgt spid="3">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2000"/>
                                        <p:tgtEl>
                                          <p:spTgt spid="3">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Effect transition="in" filter="fade">
                                      <p:cBhvr>
                                        <p:cTn id="53"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1"/>
          <p:cNvPicPr>
            <a:picLocks noChangeAspect="1" noChangeArrowheads="1"/>
          </p:cNvPicPr>
          <p:nvPr/>
        </p:nvPicPr>
        <p:blipFill>
          <a:blip r:embed="rId2" cstate="print"/>
          <a:srcRect l="40625" b="18750"/>
          <a:stretch>
            <a:fillRect/>
          </a:stretch>
        </p:blipFill>
        <p:spPr bwMode="auto">
          <a:xfrm>
            <a:off x="0" y="0"/>
            <a:ext cx="9144000" cy="7924800"/>
          </a:xfrm>
          <a:prstGeom prst="rect">
            <a:avLst/>
          </a:prstGeom>
          <a:noFill/>
          <a:ln w="9525">
            <a:noFill/>
            <a:miter lim="800000"/>
            <a:headEnd/>
            <a:tailEnd/>
          </a:ln>
          <a:effectLst/>
        </p:spPr>
      </p:pic>
      <p:sp>
        <p:nvSpPr>
          <p:cNvPr id="9218" name="Rectangle 2"/>
          <p:cNvSpPr>
            <a:spLocks noGrp="1" noChangeArrowheads="1"/>
          </p:cNvSpPr>
          <p:nvPr>
            <p:ph type="title"/>
          </p:nvPr>
        </p:nvSpPr>
        <p:spPr>
          <a:xfrm>
            <a:off x="468313" y="981075"/>
            <a:ext cx="8229600" cy="4103688"/>
          </a:xfrm>
        </p:spPr>
        <p:txBody>
          <a:bodyPr/>
          <a:lstStyle/>
          <a:p>
            <a:pPr rtl="1" eaLnBrk="1" hangingPunct="1">
              <a:defRPr/>
            </a:pPr>
            <a:r>
              <a:rPr lang="en-US" b="1" dirty="0" smtClean="0">
                <a:solidFill>
                  <a:srgbClr val="000099"/>
                </a:solidFill>
              </a:rPr>
              <a:t>Topic 6</a:t>
            </a:r>
            <a:br>
              <a:rPr lang="en-US" b="1" dirty="0" smtClean="0">
                <a:solidFill>
                  <a:srgbClr val="000099"/>
                </a:solidFill>
              </a:rPr>
            </a:br>
            <a:r>
              <a:rPr lang="ar-SA" b="1" dirty="0" smtClean="0">
                <a:solidFill>
                  <a:srgbClr val="000099"/>
                </a:solidFill>
              </a:rPr>
              <a:t/>
            </a:r>
            <a:br>
              <a:rPr lang="ar-SA" b="1" dirty="0" smtClean="0">
                <a:solidFill>
                  <a:srgbClr val="000099"/>
                </a:solidFill>
              </a:rPr>
            </a:br>
            <a:r>
              <a:rPr lang="ar-SA" b="1" dirty="0" smtClean="0">
                <a:solidFill>
                  <a:srgbClr val="000099"/>
                </a:solidFill>
              </a:rPr>
              <a:t>مهارة صياغة الاهداف السلوكية</a:t>
            </a:r>
            <a:endParaRPr lang="en-US" b="1" dirty="0" smtClean="0">
              <a:solidFill>
                <a:srgbClr val="000099"/>
              </a:solidFill>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1"/>
          <p:cNvPicPr>
            <a:picLocks noChangeAspect="1" noChangeArrowheads="1"/>
          </p:cNvPicPr>
          <p:nvPr/>
        </p:nvPicPr>
        <p:blipFill>
          <a:blip r:embed="rId2" cstate="print"/>
          <a:srcRect l="32222"/>
          <a:stretch>
            <a:fillRect/>
          </a:stretch>
        </p:blipFill>
        <p:spPr bwMode="auto">
          <a:xfrm>
            <a:off x="0" y="-457200"/>
            <a:ext cx="9296400" cy="8572500"/>
          </a:xfrm>
          <a:prstGeom prst="rect">
            <a:avLst/>
          </a:prstGeom>
          <a:noFill/>
          <a:ln w="9525">
            <a:noFill/>
            <a:miter lim="800000"/>
            <a:headEnd/>
            <a:tailEnd/>
          </a:ln>
          <a:effectLst/>
        </p:spPr>
      </p:pic>
      <p:sp>
        <p:nvSpPr>
          <p:cNvPr id="4" name="مربع نص 3"/>
          <p:cNvSpPr txBox="1">
            <a:spLocks noChangeArrowheads="1"/>
          </p:cNvSpPr>
          <p:nvPr/>
        </p:nvSpPr>
        <p:spPr bwMode="auto">
          <a:xfrm>
            <a:off x="1428750" y="1447801"/>
            <a:ext cx="6357938" cy="1569660"/>
          </a:xfrm>
          <a:prstGeom prst="rect">
            <a:avLst/>
          </a:prstGeom>
          <a:noFill/>
          <a:ln w="9525">
            <a:noFill/>
            <a:miter lim="800000"/>
            <a:headEnd/>
            <a:tailEnd/>
          </a:ln>
        </p:spPr>
        <p:txBody>
          <a:bodyPr wrap="square">
            <a:spAutoFit/>
          </a:bodyPr>
          <a:lstStyle/>
          <a:p>
            <a:pPr algn="just"/>
            <a:r>
              <a:rPr lang="ar-SA" sz="3200" dirty="0" smtClean="0"/>
              <a:t>تعتبر الأهداف التعليمية مهمة لأنها تحدد نتائج التعلم التي نتوقع من المتعلم أن يحققها بعد انتهاء</a:t>
            </a:r>
          </a:p>
          <a:p>
            <a:pPr algn="just"/>
            <a:r>
              <a:rPr lang="ar-SA" sz="3200" dirty="0" smtClean="0"/>
              <a:t>دراسته من موضوع دراسي معين</a:t>
            </a:r>
            <a:endParaRPr lang="ar-SA"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1"/>
          <p:cNvPicPr>
            <a:picLocks noChangeAspect="1" noChangeArrowheads="1"/>
          </p:cNvPicPr>
          <p:nvPr/>
        </p:nvPicPr>
        <p:blipFill>
          <a:blip r:embed="rId2" cstate="print"/>
          <a:srcRect l="32222"/>
          <a:stretch>
            <a:fillRect/>
          </a:stretch>
        </p:blipFill>
        <p:spPr bwMode="auto">
          <a:xfrm>
            <a:off x="0" y="-457200"/>
            <a:ext cx="9296400" cy="8572500"/>
          </a:xfrm>
          <a:prstGeom prst="rect">
            <a:avLst/>
          </a:prstGeom>
          <a:noFill/>
          <a:ln w="9525">
            <a:noFill/>
            <a:miter lim="800000"/>
            <a:headEnd/>
            <a:tailEnd/>
          </a:ln>
          <a:effectLst/>
        </p:spPr>
      </p:pic>
      <p:sp>
        <p:nvSpPr>
          <p:cNvPr id="4" name="مربع نص 3"/>
          <p:cNvSpPr txBox="1">
            <a:spLocks noChangeArrowheads="1"/>
          </p:cNvSpPr>
          <p:nvPr/>
        </p:nvSpPr>
        <p:spPr bwMode="auto">
          <a:xfrm>
            <a:off x="1428750" y="1447801"/>
            <a:ext cx="6357938" cy="1323439"/>
          </a:xfrm>
          <a:prstGeom prst="rect">
            <a:avLst/>
          </a:prstGeom>
          <a:noFill/>
          <a:ln w="9525">
            <a:noFill/>
            <a:miter lim="800000"/>
            <a:headEnd/>
            <a:tailEnd/>
          </a:ln>
        </p:spPr>
        <p:txBody>
          <a:bodyPr wrap="square">
            <a:spAutoFit/>
          </a:bodyPr>
          <a:lstStyle/>
          <a:p>
            <a:pPr algn="ctr"/>
            <a:endParaRPr lang="ar-SA" sz="4000" b="1" dirty="0" smtClean="0"/>
          </a:p>
          <a:p>
            <a:pPr algn="ctr"/>
            <a:r>
              <a:rPr lang="ar-SA" sz="4000" b="1" dirty="0" smtClean="0"/>
              <a:t>أذا فأن مراحل العملية التعليمية هي:</a:t>
            </a:r>
            <a:endParaRPr lang="ar-SA"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457200" y="1335088"/>
            <a:ext cx="8229600" cy="4165600"/>
          </a:xfrm>
        </p:spPr>
        <p:txBody>
          <a:bodyPr/>
          <a:lstStyle/>
          <a:p>
            <a:pPr algn="r" rtl="1" eaLnBrk="1" hangingPunct="1">
              <a:buFont typeface="Wingdings" pitchFamily="2" charset="2"/>
              <a:buNone/>
              <a:defRPr/>
            </a:pPr>
            <a:endParaRPr lang="ar-SA" b="1" dirty="0" smtClean="0"/>
          </a:p>
          <a:p>
            <a:pPr algn="ctr" rtl="1" eaLnBrk="1" hangingPunct="1">
              <a:buFont typeface="Wingdings" pitchFamily="2" charset="2"/>
              <a:buNone/>
              <a:defRPr/>
            </a:pPr>
            <a:r>
              <a:rPr lang="ar-SA" b="1" dirty="0" smtClean="0"/>
              <a:t>الأهداف التعليمية</a:t>
            </a:r>
          </a:p>
          <a:p>
            <a:pPr algn="ctr" rtl="1" eaLnBrk="1" hangingPunct="1">
              <a:buFont typeface="Wingdings" pitchFamily="2" charset="2"/>
              <a:buNone/>
              <a:defRPr/>
            </a:pPr>
            <a:endParaRPr lang="ar-SA" b="1" dirty="0" smtClean="0"/>
          </a:p>
          <a:p>
            <a:pPr algn="r" rtl="1" eaLnBrk="1" hangingPunct="1">
              <a:buFont typeface="Wingdings" pitchFamily="2" charset="2"/>
              <a:buNone/>
              <a:defRPr/>
            </a:pPr>
            <a:r>
              <a:rPr lang="ar-SA" b="1" dirty="0" smtClean="0"/>
              <a:t>      </a:t>
            </a:r>
          </a:p>
          <a:p>
            <a:pPr algn="r" rtl="1" eaLnBrk="1" hangingPunct="1">
              <a:buFont typeface="Wingdings" pitchFamily="2" charset="2"/>
              <a:buNone/>
              <a:defRPr/>
            </a:pPr>
            <a:r>
              <a:rPr lang="ar-SA" b="1" dirty="0" smtClean="0"/>
              <a:t>      التدريس                                          التقويم</a:t>
            </a:r>
            <a:endParaRPr lang="en-US" b="1" dirty="0" smtClean="0"/>
          </a:p>
        </p:txBody>
      </p:sp>
      <p:sp>
        <p:nvSpPr>
          <p:cNvPr id="4099" name="Line 11"/>
          <p:cNvSpPr>
            <a:spLocks noChangeShapeType="1"/>
          </p:cNvSpPr>
          <p:nvPr/>
        </p:nvSpPr>
        <p:spPr bwMode="auto">
          <a:xfrm>
            <a:off x="2428875" y="4071938"/>
            <a:ext cx="4176713" cy="0"/>
          </a:xfrm>
          <a:prstGeom prst="line">
            <a:avLst/>
          </a:prstGeom>
          <a:noFill/>
          <a:ln w="9525">
            <a:solidFill>
              <a:schemeClr val="tx1"/>
            </a:solidFill>
            <a:round/>
            <a:headEnd type="triangle" w="med" len="med"/>
            <a:tailEnd type="triangle" w="med" len="med"/>
          </a:ln>
        </p:spPr>
        <p:txBody>
          <a:bodyPr/>
          <a:lstStyle/>
          <a:p>
            <a:endParaRPr lang="en-US" dirty="0"/>
          </a:p>
        </p:txBody>
      </p:sp>
      <p:sp>
        <p:nvSpPr>
          <p:cNvPr id="4100" name="Line 12"/>
          <p:cNvSpPr>
            <a:spLocks noChangeShapeType="1"/>
          </p:cNvSpPr>
          <p:nvPr/>
        </p:nvSpPr>
        <p:spPr bwMode="auto">
          <a:xfrm flipH="1">
            <a:off x="2205038" y="2500313"/>
            <a:ext cx="1223962" cy="1143000"/>
          </a:xfrm>
          <a:prstGeom prst="line">
            <a:avLst/>
          </a:prstGeom>
          <a:noFill/>
          <a:ln w="9525">
            <a:solidFill>
              <a:schemeClr val="tx1"/>
            </a:solidFill>
            <a:round/>
            <a:headEnd type="triangle" w="med" len="med"/>
            <a:tailEnd type="triangle" w="med" len="med"/>
          </a:ln>
        </p:spPr>
        <p:txBody>
          <a:bodyPr/>
          <a:lstStyle/>
          <a:p>
            <a:endParaRPr lang="en-US" dirty="0"/>
          </a:p>
        </p:txBody>
      </p:sp>
      <p:sp>
        <p:nvSpPr>
          <p:cNvPr id="4101" name="Line 13"/>
          <p:cNvSpPr>
            <a:spLocks noChangeShapeType="1"/>
          </p:cNvSpPr>
          <p:nvPr/>
        </p:nvSpPr>
        <p:spPr bwMode="auto">
          <a:xfrm>
            <a:off x="5724525" y="2422525"/>
            <a:ext cx="1347788" cy="1292225"/>
          </a:xfrm>
          <a:prstGeom prst="line">
            <a:avLst/>
          </a:prstGeom>
          <a:noFill/>
          <a:ln w="9525">
            <a:solidFill>
              <a:schemeClr val="tx1"/>
            </a:solidFill>
            <a:round/>
            <a:headEnd type="triangle" w="med" len="med"/>
            <a:tailEnd type="triangle" w="med" len="med"/>
          </a:ln>
        </p:spPr>
        <p:txBody>
          <a:bodyPr/>
          <a:lstStyle/>
          <a:p>
            <a:endParaRPr lang="en-US" dirty="0"/>
          </a:p>
        </p:txBody>
      </p:sp>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barn(inHorizontal)">
                                      <p:cBhvr>
                                        <p:cTn id="7" dur="500"/>
                                        <p:tgtEl>
                                          <p:spTgt spid="12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291">
                                            <p:txEl>
                                              <p:pRg st="4" end="4"/>
                                            </p:txEl>
                                          </p:spTgt>
                                        </p:tgtEl>
                                        <p:attrNameLst>
                                          <p:attrName>style.visibility</p:attrName>
                                        </p:attrNameLst>
                                      </p:cBhvr>
                                      <p:to>
                                        <p:strVal val="visible"/>
                                      </p:to>
                                    </p:set>
                                    <p:anim calcmode="lin" valueType="num">
                                      <p:cBhvr additive="base">
                                        <p:cTn id="12" dur="5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2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101"/>
                                        </p:tgtEl>
                                        <p:attrNameLst>
                                          <p:attrName>style.visibility</p:attrName>
                                        </p:attrNameLst>
                                      </p:cBhvr>
                                      <p:to>
                                        <p:strVal val="visible"/>
                                      </p:to>
                                    </p:set>
                                    <p:anim calcmode="lin" valueType="num">
                                      <p:cBhvr additive="base">
                                        <p:cTn id="18" dur="500" fill="hold"/>
                                        <p:tgtEl>
                                          <p:spTgt spid="4101"/>
                                        </p:tgtEl>
                                        <p:attrNameLst>
                                          <p:attrName>ppt_x</p:attrName>
                                        </p:attrNameLst>
                                      </p:cBhvr>
                                      <p:tavLst>
                                        <p:tav tm="0">
                                          <p:val>
                                            <p:strVal val="#ppt_x"/>
                                          </p:val>
                                        </p:tav>
                                        <p:tav tm="100000">
                                          <p:val>
                                            <p:strVal val="#ppt_x"/>
                                          </p:val>
                                        </p:tav>
                                      </p:tavLst>
                                    </p:anim>
                                    <p:anim calcmode="lin" valueType="num">
                                      <p:cBhvr additive="base">
                                        <p:cTn id="19" dur="500" fill="hold"/>
                                        <p:tgtEl>
                                          <p:spTgt spid="410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100"/>
                                        </p:tgtEl>
                                        <p:attrNameLst>
                                          <p:attrName>style.visibility</p:attrName>
                                        </p:attrNameLst>
                                      </p:cBhvr>
                                      <p:to>
                                        <p:strVal val="visible"/>
                                      </p:to>
                                    </p:set>
                                    <p:anim calcmode="lin" valueType="num">
                                      <p:cBhvr additive="base">
                                        <p:cTn id="22" dur="500" fill="hold"/>
                                        <p:tgtEl>
                                          <p:spTgt spid="4100"/>
                                        </p:tgtEl>
                                        <p:attrNameLst>
                                          <p:attrName>ppt_x</p:attrName>
                                        </p:attrNameLst>
                                      </p:cBhvr>
                                      <p:tavLst>
                                        <p:tav tm="0">
                                          <p:val>
                                            <p:strVal val="#ppt_x"/>
                                          </p:val>
                                        </p:tav>
                                        <p:tav tm="100000">
                                          <p:val>
                                            <p:strVal val="#ppt_x"/>
                                          </p:val>
                                        </p:tav>
                                      </p:tavLst>
                                    </p:anim>
                                    <p:anim calcmode="lin" valueType="num">
                                      <p:cBhvr additive="base">
                                        <p:cTn id="23" dur="500" fill="hold"/>
                                        <p:tgtEl>
                                          <p:spTgt spid="410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099"/>
                                        </p:tgtEl>
                                        <p:attrNameLst>
                                          <p:attrName>style.visibility</p:attrName>
                                        </p:attrNameLst>
                                      </p:cBhvr>
                                      <p:to>
                                        <p:strVal val="visible"/>
                                      </p:to>
                                    </p:set>
                                    <p:anim calcmode="lin" valueType="num">
                                      <p:cBhvr additive="base">
                                        <p:cTn id="26" dur="500" fill="hold"/>
                                        <p:tgtEl>
                                          <p:spTgt spid="4099"/>
                                        </p:tgtEl>
                                        <p:attrNameLst>
                                          <p:attrName>ppt_x</p:attrName>
                                        </p:attrNameLst>
                                      </p:cBhvr>
                                      <p:tavLst>
                                        <p:tav tm="0">
                                          <p:val>
                                            <p:strVal val="#ppt_x"/>
                                          </p:val>
                                        </p:tav>
                                        <p:tav tm="100000">
                                          <p:val>
                                            <p:strVal val="#ppt_x"/>
                                          </p:val>
                                        </p:tav>
                                      </p:tavLst>
                                    </p:anim>
                                    <p:anim calcmode="lin" valueType="num">
                                      <p:cBhvr additive="base">
                                        <p:cTn id="27"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p:bldP spid="4100" grpId="0" animBg="1"/>
      <p:bldP spid="4101"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1"/>
          <p:cNvPicPr>
            <a:picLocks noChangeAspect="1" noChangeArrowheads="1"/>
          </p:cNvPicPr>
          <p:nvPr/>
        </p:nvPicPr>
        <p:blipFill>
          <a:blip r:embed="rId2" cstate="print"/>
          <a:srcRect r="43333" b="20000"/>
          <a:stretch>
            <a:fillRect/>
          </a:stretch>
        </p:blipFill>
        <p:spPr bwMode="auto">
          <a:xfrm>
            <a:off x="0" y="-1"/>
            <a:ext cx="9144000" cy="8068235"/>
          </a:xfrm>
          <a:prstGeom prst="rect">
            <a:avLst/>
          </a:prstGeom>
          <a:noFill/>
          <a:ln w="9525">
            <a:noFill/>
            <a:miter lim="800000"/>
            <a:headEnd/>
            <a:tailEnd/>
          </a:ln>
          <a:effectLst/>
        </p:spPr>
      </p:pic>
      <p:sp>
        <p:nvSpPr>
          <p:cNvPr id="13314" name="Rectangle 2"/>
          <p:cNvSpPr>
            <a:spLocks noGrp="1" noChangeArrowheads="1"/>
          </p:cNvSpPr>
          <p:nvPr>
            <p:ph type="title"/>
          </p:nvPr>
        </p:nvSpPr>
        <p:spPr>
          <a:xfrm>
            <a:off x="468313" y="692150"/>
            <a:ext cx="8229600" cy="1012825"/>
          </a:xfrm>
        </p:spPr>
        <p:txBody>
          <a:bodyPr/>
          <a:lstStyle/>
          <a:p>
            <a:pPr algn="r" rtl="1" eaLnBrk="1" hangingPunct="1">
              <a:defRPr/>
            </a:pPr>
            <a:r>
              <a:rPr lang="ar-SA" b="1" dirty="0" smtClean="0"/>
              <a:t>اتجاهات الباحثين نحو الأهداف السلوكية:</a:t>
            </a:r>
            <a:endParaRPr lang="en-US" b="1" dirty="0" smtClean="0"/>
          </a:p>
        </p:txBody>
      </p:sp>
      <p:sp>
        <p:nvSpPr>
          <p:cNvPr id="13315" name="Rectangle 3"/>
          <p:cNvSpPr>
            <a:spLocks noGrp="1" noChangeArrowheads="1"/>
          </p:cNvSpPr>
          <p:nvPr>
            <p:ph type="body" idx="1"/>
          </p:nvPr>
        </p:nvSpPr>
        <p:spPr/>
        <p:txBody>
          <a:bodyPr/>
          <a:lstStyle/>
          <a:p>
            <a:pPr algn="r" rtl="1" eaLnBrk="1" hangingPunct="1">
              <a:defRPr/>
            </a:pPr>
            <a:r>
              <a:rPr lang="ar-SA" dirty="0" smtClean="0"/>
              <a:t>تحقق عدداً من الغايات في المنهاج والتعليم والتقويم.</a:t>
            </a:r>
          </a:p>
          <a:p>
            <a:pPr algn="r" rtl="1" eaLnBrk="1" hangingPunct="1">
              <a:defRPr/>
            </a:pPr>
            <a:endParaRPr lang="ar-SA" dirty="0" smtClean="0"/>
          </a:p>
          <a:p>
            <a:pPr algn="r" rtl="1" eaLnBrk="1" hangingPunct="1">
              <a:buFont typeface="Wingdings" pitchFamily="2" charset="2"/>
              <a:buChar char="v"/>
              <a:defRPr/>
            </a:pPr>
            <a:r>
              <a:rPr lang="ar-SA" dirty="0" smtClean="0"/>
              <a:t>تسمح للمربين بالتعرف على الأهداف التربوية والتعليمية</a:t>
            </a:r>
          </a:p>
          <a:p>
            <a:pPr algn="r" rtl="1" eaLnBrk="1" hangingPunct="1">
              <a:buFont typeface="Wingdings" pitchFamily="2" charset="2"/>
              <a:buChar char="v"/>
              <a:defRPr/>
            </a:pPr>
            <a:r>
              <a:rPr lang="ar-SA" dirty="0" smtClean="0"/>
              <a:t>تسهل عملية تخطيط المادة والإجراءات التعليمية</a:t>
            </a:r>
          </a:p>
          <a:p>
            <a:pPr algn="r" rtl="1" eaLnBrk="1" hangingPunct="1">
              <a:buFont typeface="Wingdings" pitchFamily="2" charset="2"/>
              <a:buChar char="v"/>
              <a:defRPr/>
            </a:pPr>
            <a:r>
              <a:rPr lang="ar-SA" dirty="0" smtClean="0"/>
              <a:t>تساعد في توفير الوسائل اللازمة للتعرف على مدى تحقق الأهداف التربوية.</a:t>
            </a:r>
          </a:p>
          <a:p>
            <a:pPr algn="r" rtl="1" eaLnBrk="1" hangingPunct="1">
              <a:buFont typeface="Wingdings" pitchFamily="2" charset="2"/>
              <a:buNone/>
              <a:defRPr/>
            </a:pPr>
            <a:endParaRPr lang="ar-SA" dirty="0" smtClean="0"/>
          </a:p>
          <a:p>
            <a:pPr algn="r" rtl="1" eaLnBrk="1" hangingPunct="1">
              <a:defRPr/>
            </a:pPr>
            <a:endParaRPr lang="en-US" dirty="0" smtClean="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l="32222"/>
          <a:stretch>
            <a:fillRect/>
          </a:stretch>
        </p:blipFill>
        <p:spPr bwMode="auto">
          <a:xfrm>
            <a:off x="0" y="-457200"/>
            <a:ext cx="9296400" cy="8572500"/>
          </a:xfrm>
          <a:prstGeom prst="rect">
            <a:avLst/>
          </a:prstGeom>
          <a:noFill/>
          <a:ln w="9525">
            <a:noFill/>
            <a:miter lim="800000"/>
            <a:headEnd/>
            <a:tailEnd/>
          </a:ln>
          <a:effectLst/>
        </p:spPr>
      </p:pic>
      <p:sp>
        <p:nvSpPr>
          <p:cNvPr id="14338" name="Rectangle 2"/>
          <p:cNvSpPr>
            <a:spLocks noGrp="1" noChangeArrowheads="1"/>
          </p:cNvSpPr>
          <p:nvPr>
            <p:ph type="title"/>
          </p:nvPr>
        </p:nvSpPr>
        <p:spPr/>
        <p:txBody>
          <a:bodyPr/>
          <a:lstStyle/>
          <a:p>
            <a:pPr algn="r" rtl="1" eaLnBrk="1" hangingPunct="1">
              <a:defRPr/>
            </a:pPr>
            <a:r>
              <a:rPr lang="ar-SA" b="1" dirty="0" smtClean="0"/>
              <a:t>الاتجاه الآخر:</a:t>
            </a:r>
            <a:endParaRPr lang="en-US" b="1" dirty="0" smtClean="0"/>
          </a:p>
        </p:txBody>
      </p:sp>
      <p:sp>
        <p:nvSpPr>
          <p:cNvPr id="14339" name="Rectangle 3"/>
          <p:cNvSpPr>
            <a:spLocks noGrp="1" noChangeArrowheads="1"/>
          </p:cNvSpPr>
          <p:nvPr>
            <p:ph type="body" idx="1"/>
          </p:nvPr>
        </p:nvSpPr>
        <p:spPr/>
        <p:txBody>
          <a:bodyPr/>
          <a:lstStyle/>
          <a:p>
            <a:pPr algn="r" rtl="1" eaLnBrk="1" hangingPunct="1">
              <a:defRPr/>
            </a:pPr>
            <a:r>
              <a:rPr lang="ar-SA" dirty="0" smtClean="0"/>
              <a:t>الأهداف تركز على النتائج المباشرة وتهمل البعيدة</a:t>
            </a:r>
          </a:p>
          <a:p>
            <a:pPr algn="r" rtl="1" eaLnBrk="1" hangingPunct="1">
              <a:defRPr/>
            </a:pPr>
            <a:r>
              <a:rPr lang="ar-SA" dirty="0" smtClean="0"/>
              <a:t>تركز على السلوك السطحي للطالب حيث تهتم بالسلوك البسيط</a:t>
            </a:r>
          </a:p>
          <a:p>
            <a:pPr algn="r" rtl="1" eaLnBrk="1" hangingPunct="1">
              <a:defRPr/>
            </a:pPr>
            <a:r>
              <a:rPr lang="ar-SA" dirty="0" smtClean="0"/>
              <a:t>تعيق الأهداف السلوكية تلقائية الطالب وتحد من قدراته</a:t>
            </a:r>
          </a:p>
          <a:p>
            <a:pPr algn="r" rtl="1" eaLnBrk="1" hangingPunct="1">
              <a:defRPr/>
            </a:pPr>
            <a:r>
              <a:rPr lang="ar-SA" dirty="0" smtClean="0"/>
              <a:t>ليست شرطا وحيدا وكافيا لنجاح التعلم وفعاليته</a:t>
            </a:r>
          </a:p>
          <a:p>
            <a:pPr algn="r" rtl="1" eaLnBrk="1" hangingPunct="1">
              <a:defRPr/>
            </a:pPr>
            <a:r>
              <a:rPr lang="ar-SA" dirty="0" smtClean="0"/>
              <a:t>بعض المواد والنشاطات يتعذر وضع أهداف لها</a:t>
            </a:r>
          </a:p>
          <a:p>
            <a:pPr algn="r" rtl="1" eaLnBrk="1" hangingPunct="1">
              <a:defRPr/>
            </a:pPr>
            <a:r>
              <a:rPr lang="ar-SA" dirty="0" smtClean="0"/>
              <a:t>يصعب صياغة أهداف لكافة نتائج التعلم المتوقعة</a:t>
            </a:r>
          </a:p>
          <a:p>
            <a:pPr algn="r" rtl="1" eaLnBrk="1" hangingPunct="1">
              <a:defRPr/>
            </a:pPr>
            <a:endParaRPr lang="en-US" dirty="0" smtClean="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r="43333" b="20000"/>
          <a:stretch>
            <a:fillRect/>
          </a:stretch>
        </p:blipFill>
        <p:spPr bwMode="auto">
          <a:xfrm>
            <a:off x="0" y="-1"/>
            <a:ext cx="9144000" cy="8068235"/>
          </a:xfrm>
          <a:prstGeom prst="rect">
            <a:avLst/>
          </a:prstGeom>
          <a:noFill/>
          <a:ln w="9525">
            <a:noFill/>
            <a:miter lim="800000"/>
            <a:headEnd/>
            <a:tailEnd/>
          </a:ln>
          <a:effectLst/>
        </p:spPr>
      </p:pic>
      <p:sp>
        <p:nvSpPr>
          <p:cNvPr id="15362" name="Rectangle 2"/>
          <p:cNvSpPr>
            <a:spLocks noGrp="1" noChangeArrowheads="1"/>
          </p:cNvSpPr>
          <p:nvPr>
            <p:ph type="title"/>
          </p:nvPr>
        </p:nvSpPr>
        <p:spPr/>
        <p:txBody>
          <a:bodyPr/>
          <a:lstStyle/>
          <a:p>
            <a:pPr rtl="1" eaLnBrk="1" hangingPunct="1">
              <a:defRPr/>
            </a:pPr>
            <a:r>
              <a:rPr lang="ar-SA" b="1" dirty="0" smtClean="0">
                <a:solidFill>
                  <a:srgbClr val="C00000"/>
                </a:solidFill>
              </a:rPr>
              <a:t>تعريف الاهداف السلوكية</a:t>
            </a:r>
            <a:endParaRPr lang="en-US" b="1" dirty="0" smtClean="0">
              <a:solidFill>
                <a:srgbClr val="C00000"/>
              </a:solidFill>
            </a:endParaRPr>
          </a:p>
        </p:txBody>
      </p:sp>
      <p:sp>
        <p:nvSpPr>
          <p:cNvPr id="15363" name="Rectangle 3"/>
          <p:cNvSpPr>
            <a:spLocks noGrp="1" noChangeArrowheads="1"/>
          </p:cNvSpPr>
          <p:nvPr>
            <p:ph type="body" idx="1"/>
          </p:nvPr>
        </p:nvSpPr>
        <p:spPr>
          <a:xfrm>
            <a:off x="457200" y="2286000"/>
            <a:ext cx="8229600" cy="3848100"/>
          </a:xfrm>
        </p:spPr>
        <p:txBody>
          <a:bodyPr/>
          <a:lstStyle/>
          <a:p>
            <a:pPr algn="r" rtl="1" eaLnBrk="1" hangingPunct="1">
              <a:defRPr/>
            </a:pPr>
            <a:r>
              <a:rPr lang="ar-SA" sz="3600" dirty="0" smtClean="0"/>
              <a:t>تغير يخطط لإحداثه في سلوك المتعلم</a:t>
            </a:r>
          </a:p>
          <a:p>
            <a:pPr algn="r" rtl="1" eaLnBrk="1" hangingPunct="1">
              <a:defRPr/>
            </a:pPr>
            <a:r>
              <a:rPr lang="ar-SA" sz="3600" dirty="0" smtClean="0"/>
              <a:t>التغير المرغوب المتوقع حدوثه في سلوك المتعلم</a:t>
            </a:r>
          </a:p>
          <a:p>
            <a:pPr algn="r" rtl="1" eaLnBrk="1" hangingPunct="1">
              <a:defRPr/>
            </a:pPr>
            <a:r>
              <a:rPr lang="ar-SA" sz="3600" dirty="0" smtClean="0"/>
              <a:t>نتاج تعليمي مرغوب يوضع على شكل عبارات يمكن ملاحظتها</a:t>
            </a:r>
          </a:p>
          <a:p>
            <a:pPr algn="r" rtl="1" eaLnBrk="1" hangingPunct="1">
              <a:buFont typeface="Wingdings" pitchFamily="2" charset="2"/>
              <a:buNone/>
              <a:defRPr/>
            </a:pPr>
            <a:endParaRPr lang="ar-SA" sz="3600" dirty="0" smtClean="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
          <p:cNvPicPr>
            <a:picLocks noChangeAspect="1" noChangeArrowheads="1"/>
          </p:cNvPicPr>
          <p:nvPr/>
        </p:nvPicPr>
        <p:blipFill>
          <a:blip r:embed="rId2" cstate="print"/>
          <a:srcRect l="33523" b="31818"/>
          <a:stretch>
            <a:fillRect/>
          </a:stretch>
        </p:blipFill>
        <p:spPr bwMode="auto">
          <a:xfrm>
            <a:off x="-76200" y="0"/>
            <a:ext cx="9220200" cy="7092462"/>
          </a:xfrm>
          <a:prstGeom prst="rect">
            <a:avLst/>
          </a:prstGeom>
          <a:noFill/>
          <a:ln w="9525">
            <a:noFill/>
            <a:miter lim="800000"/>
            <a:headEnd/>
            <a:tailEnd/>
          </a:ln>
          <a:effectLst/>
        </p:spPr>
      </p:pic>
      <p:sp>
        <p:nvSpPr>
          <p:cNvPr id="4" name="مربع نص 3"/>
          <p:cNvSpPr txBox="1">
            <a:spLocks noChangeArrowheads="1"/>
          </p:cNvSpPr>
          <p:nvPr/>
        </p:nvSpPr>
        <p:spPr bwMode="auto">
          <a:xfrm>
            <a:off x="571500" y="1928813"/>
            <a:ext cx="8215313" cy="2586037"/>
          </a:xfrm>
          <a:prstGeom prst="rect">
            <a:avLst/>
          </a:prstGeom>
          <a:noFill/>
          <a:ln w="9525">
            <a:noFill/>
            <a:miter lim="800000"/>
            <a:headEnd/>
            <a:tailEnd/>
          </a:ln>
        </p:spPr>
        <p:txBody>
          <a:bodyPr>
            <a:spAutoFit/>
          </a:bodyPr>
          <a:lstStyle/>
          <a:p>
            <a:pPr algn="ctr"/>
            <a:r>
              <a:rPr lang="ar-SA" sz="4800" dirty="0"/>
              <a:t> عبارة تصف بوضوح السلوك المرغوب إحداثه عند المتعلم بعد مروره بخبرة تعليمية تعلميّة.</a:t>
            </a:r>
            <a:endParaRPr lang="en-US" sz="4800" dirty="0"/>
          </a:p>
          <a:p>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ما هي دواعي استخدام الأهداف التعليمية؟</a:t>
            </a:r>
            <a:r>
              <a:rPr lang="en-US" dirty="0" smtClean="0">
                <a:solidFill>
                  <a:srgbClr val="FF0000"/>
                </a:solidFill>
              </a:rPr>
              <a:t/>
            </a:r>
            <a:br>
              <a:rPr lang="en-US" dirty="0" smtClean="0">
                <a:solidFill>
                  <a:srgbClr val="FF0000"/>
                </a:solidFill>
              </a:rPr>
            </a:br>
            <a:endParaRPr lang="en-US" dirty="0">
              <a:solidFill>
                <a:srgbClr val="FF0000"/>
              </a:solidFill>
            </a:endParaRPr>
          </a:p>
        </p:txBody>
      </p:sp>
      <p:sp>
        <p:nvSpPr>
          <p:cNvPr id="3" name="عنصر نائب للمحتوى 2"/>
          <p:cNvSpPr>
            <a:spLocks noGrp="1"/>
          </p:cNvSpPr>
          <p:nvPr>
            <p:ph idx="1"/>
          </p:nvPr>
        </p:nvSpPr>
        <p:spPr>
          <a:xfrm>
            <a:off x="685800" y="1524000"/>
            <a:ext cx="7772400" cy="4572000"/>
          </a:xfrm>
        </p:spPr>
        <p:txBody>
          <a:bodyPr/>
          <a:lstStyle/>
          <a:p>
            <a:pPr lvl="0" algn="just"/>
            <a:r>
              <a:rPr lang="ar-SA" sz="2800" dirty="0" smtClean="0"/>
              <a:t>مساعدة المعلمين ومخططي المناهج في زيادة توضيح الأهداف التعليمية</a:t>
            </a:r>
            <a:endParaRPr lang="en-US" sz="2800" dirty="0" smtClean="0"/>
          </a:p>
          <a:p>
            <a:pPr lvl="0" algn="just"/>
            <a:r>
              <a:rPr lang="ar-SA" sz="2800" dirty="0" smtClean="0"/>
              <a:t>توصيل مقاصد التدريس للطلبة، والإباء والمعلمين وأولياء الأمور...الخ</a:t>
            </a:r>
            <a:endParaRPr lang="en-US" sz="2800" dirty="0" smtClean="0"/>
          </a:p>
          <a:p>
            <a:pPr lvl="0" algn="just"/>
            <a:r>
              <a:rPr lang="ar-SA" sz="2800" dirty="0" smtClean="0"/>
              <a:t>توفير الأساس اللازم للمعلمين لبناء الفعاليات المدرسية</a:t>
            </a:r>
            <a:endParaRPr lang="en-US" sz="2800" dirty="0" smtClean="0"/>
          </a:p>
          <a:p>
            <a:pPr lvl="0" algn="just"/>
            <a:r>
              <a:rPr lang="ar-SA" sz="2800" dirty="0" smtClean="0"/>
              <a:t>وصف </a:t>
            </a:r>
            <a:r>
              <a:rPr lang="ar-SA" sz="2800" dirty="0" err="1" smtClean="0"/>
              <a:t>الاداءات</a:t>
            </a:r>
            <a:r>
              <a:rPr lang="ar-SA" sz="2800" dirty="0" smtClean="0"/>
              <a:t> التي يتمكن المعلمون بواسطتها من تقويم مدى نجاح العملية التدريسية</a:t>
            </a:r>
            <a:endParaRPr lang="en-US" sz="2800" dirty="0" smtClean="0"/>
          </a:p>
          <a:p>
            <a:pPr lvl="0" algn="just"/>
            <a:r>
              <a:rPr lang="ar-SA" sz="2800" dirty="0" smtClean="0"/>
              <a:t>مساعدة المربين في التركيز ومناقشة أولياء الأمور</a:t>
            </a:r>
            <a:endParaRPr lang="en-US" sz="2800" dirty="0" smtClean="0"/>
          </a:p>
          <a:p>
            <a:pPr lvl="0" algn="just"/>
            <a:r>
              <a:rPr lang="ar-SA" sz="2800" dirty="0" smtClean="0"/>
              <a:t>مساعدة المعلمين في التقويم</a:t>
            </a:r>
            <a:endParaRPr lang="en-US" sz="2800" dirty="0" smtClean="0"/>
          </a:p>
          <a:p>
            <a:pPr algn="just"/>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أهمية التعليم والتقويم للطلاب</a:t>
            </a:r>
            <a:endParaRPr lang="en-US" dirty="0">
              <a:solidFill>
                <a:srgbClr val="FF0000"/>
              </a:solidFill>
            </a:endParaRPr>
          </a:p>
        </p:txBody>
      </p:sp>
      <p:sp>
        <p:nvSpPr>
          <p:cNvPr id="3" name="عنصر نائب للمحتوى 2"/>
          <p:cNvSpPr>
            <a:spLocks noGrp="1"/>
          </p:cNvSpPr>
          <p:nvPr>
            <p:ph idx="1"/>
          </p:nvPr>
        </p:nvSpPr>
        <p:spPr/>
        <p:txBody>
          <a:bodyPr/>
          <a:lstStyle/>
          <a:p>
            <a:pPr algn="just"/>
            <a:r>
              <a:rPr lang="ar-SA" dirty="0" smtClean="0"/>
              <a:t>الطلاب يمكنهم التهرب من مؤثرات التعليم الضعيف ولكن لا يمكنهم التهرب من مؤثرات التقويم السيئ لأنهم بالنهاية يريدون التخرج. ماذا تفهم من ذلك؟؟؟؟؟</a:t>
            </a:r>
            <a:endParaRPr lang="en-US" dirty="0"/>
          </a:p>
        </p:txBody>
      </p:sp>
      <p:pic>
        <p:nvPicPr>
          <p:cNvPr id="37890" name="Picture 2" descr="Business men balacing between academics and technology"/>
          <p:cNvPicPr>
            <a:picLocks noChangeAspect="1" noChangeArrowheads="1"/>
          </p:cNvPicPr>
          <p:nvPr/>
        </p:nvPicPr>
        <p:blipFill>
          <a:blip r:embed="rId2"/>
          <a:srcRect/>
          <a:stretch>
            <a:fillRect/>
          </a:stretch>
        </p:blipFill>
        <p:spPr bwMode="auto">
          <a:xfrm>
            <a:off x="2438400" y="3657600"/>
            <a:ext cx="4724400" cy="2514600"/>
          </a:xfrm>
          <a:prstGeom prst="rect">
            <a:avLst/>
          </a:prstGeom>
          <a:noFill/>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err="1" smtClean="0">
                <a:solidFill>
                  <a:srgbClr val="FF0000"/>
                </a:solidFill>
              </a:rPr>
              <a:t>الاهداف</a:t>
            </a:r>
            <a:r>
              <a:rPr lang="ar-SA" dirty="0" smtClean="0">
                <a:solidFill>
                  <a:srgbClr val="FF0000"/>
                </a:solidFill>
              </a:rPr>
              <a:t> العامة والأهداف الخاصة</a:t>
            </a:r>
            <a:endParaRPr lang="en-US" dirty="0">
              <a:solidFill>
                <a:srgbClr val="FF0000"/>
              </a:solidFill>
            </a:endParaRPr>
          </a:p>
        </p:txBody>
      </p:sp>
      <p:sp>
        <p:nvSpPr>
          <p:cNvPr id="3" name="عنصر نائب للمحتوى 2"/>
          <p:cNvSpPr>
            <a:spLocks noGrp="1"/>
          </p:cNvSpPr>
          <p:nvPr>
            <p:ph idx="1"/>
          </p:nvPr>
        </p:nvSpPr>
        <p:spPr/>
        <p:txBody>
          <a:bodyPr/>
          <a:lstStyle/>
          <a:p>
            <a:r>
              <a:rPr lang="ar-SA" dirty="0" smtClean="0"/>
              <a:t>في صياغة الأهداف ليدنا أهداف تعليمية عامة وأهداف خاصة:</a:t>
            </a:r>
            <a:endParaRPr lang="en-US" dirty="0" smtClean="0"/>
          </a:p>
          <a:p>
            <a:endParaRPr lang="en-US"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مثال لهدف عام</a:t>
            </a:r>
            <a:endParaRPr lang="en-US" dirty="0">
              <a:solidFill>
                <a:srgbClr val="FF0000"/>
              </a:solidFill>
            </a:endParaRPr>
          </a:p>
        </p:txBody>
      </p:sp>
      <p:sp>
        <p:nvSpPr>
          <p:cNvPr id="3" name="عنصر نائب للمحتوى 2"/>
          <p:cNvSpPr>
            <a:spLocks noGrp="1"/>
          </p:cNvSpPr>
          <p:nvPr>
            <p:ph idx="1"/>
          </p:nvPr>
        </p:nvSpPr>
        <p:spPr/>
        <p:txBody>
          <a:bodyPr/>
          <a:lstStyle/>
          <a:p>
            <a:r>
              <a:rPr lang="ar-SA" dirty="0" smtClean="0"/>
              <a:t>مثال عام للأهداف:</a:t>
            </a:r>
            <a:endParaRPr lang="en-US" dirty="0" smtClean="0"/>
          </a:p>
          <a:p>
            <a:r>
              <a:rPr lang="ar-SA" dirty="0" smtClean="0"/>
              <a:t>معيار الاولوية: يتواصل كتابيا بشكل جيد لمختلف الاغراض</a:t>
            </a:r>
            <a:endParaRPr lang="en-US" dirty="0" smtClean="0"/>
          </a:p>
          <a:p>
            <a:r>
              <a:rPr lang="ar-SA" dirty="0" smtClean="0"/>
              <a:t>هدف تعليمي عام: يكتب لغرض السرد القصصي والتخيل</a:t>
            </a:r>
            <a:endParaRPr lang="en-US" dirty="0" smtClean="0"/>
          </a:p>
          <a:p>
            <a:endParaRPr lang="en-US"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هدف تعليمي خاص:</a:t>
            </a:r>
            <a:r>
              <a:rPr lang="en-US" dirty="0" smtClean="0">
                <a:solidFill>
                  <a:srgbClr val="FF0000"/>
                </a:solidFill>
              </a:rPr>
              <a:t/>
            </a:r>
            <a:br>
              <a:rPr lang="en-US" dirty="0" smtClean="0">
                <a:solidFill>
                  <a:srgbClr val="FF0000"/>
                </a:solidFill>
              </a:rPr>
            </a:br>
            <a:endParaRPr lang="en-US" dirty="0">
              <a:solidFill>
                <a:srgbClr val="FF0000"/>
              </a:solidFill>
            </a:endParaRPr>
          </a:p>
        </p:txBody>
      </p:sp>
      <p:sp>
        <p:nvSpPr>
          <p:cNvPr id="3" name="عنصر نائب للمحتوى 2"/>
          <p:cNvSpPr>
            <a:spLocks noGrp="1"/>
          </p:cNvSpPr>
          <p:nvPr>
            <p:ph idx="1"/>
          </p:nvPr>
        </p:nvSpPr>
        <p:spPr/>
        <p:txBody>
          <a:bodyPr/>
          <a:lstStyle/>
          <a:p>
            <a:r>
              <a:rPr lang="ar-SA" dirty="0" smtClean="0"/>
              <a:t>مثال لهدف تعليمي خاص هو:</a:t>
            </a:r>
          </a:p>
          <a:p>
            <a:r>
              <a:rPr lang="ar-SA" dirty="0" smtClean="0"/>
              <a:t>يشرح الفرق بين اغراض الكتابة لكل من سرد القصص والتخيل</a:t>
            </a:r>
            <a:endParaRPr lang="en-US" dirty="0" smtClean="0"/>
          </a:p>
          <a:p>
            <a:r>
              <a:rPr lang="ar-SA" dirty="0" smtClean="0"/>
              <a:t>يطبق المهارات الكتابية السابقة والاستراتيجيات لتوليد الافكار</a:t>
            </a:r>
            <a:endParaRPr lang="en-US"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1"/>
          <p:cNvPicPr>
            <a:picLocks noChangeAspect="1" noChangeArrowheads="1"/>
          </p:cNvPicPr>
          <p:nvPr/>
        </p:nvPicPr>
        <p:blipFill>
          <a:blip r:embed="rId2" cstate="print">
            <a:lum bright="20000"/>
          </a:blip>
          <a:srcRect l="14000" t="34000" r="45000"/>
          <a:stretch>
            <a:fillRect/>
          </a:stretch>
        </p:blipFill>
        <p:spPr bwMode="auto">
          <a:xfrm rot="2410178">
            <a:off x="-4375472" y="-1628556"/>
            <a:ext cx="12466704" cy="11074252"/>
          </a:xfrm>
          <a:prstGeom prst="rect">
            <a:avLst/>
          </a:prstGeom>
          <a:noFill/>
          <a:ln w="9525">
            <a:noFill/>
            <a:miter lim="800000"/>
            <a:headEnd/>
            <a:tailEnd/>
          </a:ln>
          <a:effectLst/>
        </p:spPr>
      </p:pic>
      <p:sp>
        <p:nvSpPr>
          <p:cNvPr id="4" name="مربع نص 3"/>
          <p:cNvSpPr txBox="1">
            <a:spLocks noChangeArrowheads="1"/>
          </p:cNvSpPr>
          <p:nvPr/>
        </p:nvSpPr>
        <p:spPr bwMode="auto">
          <a:xfrm>
            <a:off x="0" y="1524000"/>
            <a:ext cx="8839199" cy="3477875"/>
          </a:xfrm>
          <a:prstGeom prst="rect">
            <a:avLst/>
          </a:prstGeom>
          <a:noFill/>
          <a:ln w="9525">
            <a:noFill/>
            <a:miter lim="800000"/>
            <a:headEnd/>
            <a:tailEnd/>
          </a:ln>
        </p:spPr>
        <p:txBody>
          <a:bodyPr wrap="square">
            <a:spAutoFit/>
          </a:bodyPr>
          <a:lstStyle/>
          <a:p>
            <a:pPr algn="ctr"/>
            <a:r>
              <a:rPr lang="ar-SA" sz="4400" b="1" dirty="0" smtClean="0"/>
              <a:t>تدريب....  </a:t>
            </a:r>
            <a:r>
              <a:rPr lang="ar-SA" sz="2000" b="1" dirty="0" smtClean="0"/>
              <a:t> 15 دقيقة</a:t>
            </a:r>
            <a:endParaRPr lang="ar-SA" sz="4400" b="1" dirty="0" smtClean="0"/>
          </a:p>
          <a:p>
            <a:pPr algn="ctr"/>
            <a:endParaRPr lang="ar-SA" sz="4400" dirty="0"/>
          </a:p>
          <a:p>
            <a:pPr algn="ctr"/>
            <a:r>
              <a:rPr lang="ar-SA" sz="4400" dirty="0" smtClean="0"/>
              <a:t>اعمل مع مجموعتك على صياغة بعض الاهداف العامة والخاصة؟؟؟</a:t>
            </a:r>
          </a:p>
          <a:p>
            <a:pPr algn="ctr"/>
            <a:r>
              <a:rPr lang="ar-SA" sz="4400" dirty="0" smtClean="0"/>
              <a:t>................</a:t>
            </a:r>
          </a:p>
        </p:txBody>
      </p:sp>
    </p:spTree>
  </p:cSld>
  <p:clrMapOvr>
    <a:masterClrMapping/>
  </p:clrMapOvr>
  <p:transition spd="slow">
    <p:circl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1"/>
          <p:cNvPicPr>
            <a:picLocks noChangeAspect="1" noChangeArrowheads="1"/>
          </p:cNvPicPr>
          <p:nvPr/>
        </p:nvPicPr>
        <p:blipFill>
          <a:blip r:embed="rId2" cstate="print"/>
          <a:srcRect l="67187" b="57292"/>
          <a:stretch>
            <a:fillRect/>
          </a:stretch>
        </p:blipFill>
        <p:spPr bwMode="auto">
          <a:xfrm>
            <a:off x="0" y="-2068286"/>
            <a:ext cx="9144000" cy="8926286"/>
          </a:xfrm>
          <a:prstGeom prst="rect">
            <a:avLst/>
          </a:prstGeom>
          <a:noFill/>
          <a:ln w="9525">
            <a:noFill/>
            <a:miter lim="800000"/>
            <a:headEnd/>
            <a:tailEnd/>
          </a:ln>
          <a:effectLst/>
        </p:spPr>
      </p:pic>
      <p:sp>
        <p:nvSpPr>
          <p:cNvPr id="16386" name="Rectangle 2"/>
          <p:cNvSpPr>
            <a:spLocks noGrp="1" noChangeArrowheads="1"/>
          </p:cNvSpPr>
          <p:nvPr>
            <p:ph type="title"/>
          </p:nvPr>
        </p:nvSpPr>
        <p:spPr/>
        <p:txBody>
          <a:bodyPr/>
          <a:lstStyle/>
          <a:p>
            <a:pPr rtl="1" eaLnBrk="1" hangingPunct="1">
              <a:defRPr/>
            </a:pPr>
            <a:r>
              <a:rPr lang="ar-SA" b="1" dirty="0" smtClean="0"/>
              <a:t>أنواع الأهداف بشكل عام</a:t>
            </a:r>
            <a:endParaRPr lang="en-US" b="1" dirty="0" smtClean="0"/>
          </a:p>
        </p:txBody>
      </p:sp>
      <p:sp>
        <p:nvSpPr>
          <p:cNvPr id="16387" name="Rectangle 3"/>
          <p:cNvSpPr>
            <a:spLocks noGrp="1" noChangeArrowheads="1"/>
          </p:cNvSpPr>
          <p:nvPr>
            <p:ph type="body" idx="1"/>
          </p:nvPr>
        </p:nvSpPr>
        <p:spPr>
          <a:xfrm>
            <a:off x="457200" y="2571750"/>
            <a:ext cx="8229600" cy="3562350"/>
          </a:xfrm>
        </p:spPr>
        <p:txBody>
          <a:bodyPr/>
          <a:lstStyle/>
          <a:p>
            <a:pPr algn="r" rtl="1" eaLnBrk="1" hangingPunct="1">
              <a:defRPr/>
            </a:pPr>
            <a:r>
              <a:rPr lang="ar-SA" b="1" dirty="0" smtClean="0"/>
              <a:t>الأهداف التربوية العامة</a:t>
            </a:r>
          </a:p>
          <a:p>
            <a:pPr algn="r" rtl="1" eaLnBrk="1" hangingPunct="1">
              <a:defRPr/>
            </a:pPr>
            <a:r>
              <a:rPr lang="ar-SA" b="1" dirty="0" smtClean="0"/>
              <a:t>الأهداف المرحلية</a:t>
            </a:r>
          </a:p>
          <a:p>
            <a:pPr algn="r" rtl="1" eaLnBrk="1" hangingPunct="1">
              <a:defRPr/>
            </a:pPr>
            <a:r>
              <a:rPr lang="ar-SA" b="1" dirty="0" smtClean="0"/>
              <a:t>الأهداف السلوكية</a:t>
            </a:r>
            <a:endParaRPr lang="en-US" b="1" dirty="0" smtClean="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fade">
                                      <p:cBhvr>
                                        <p:cTn id="7" dur="1000"/>
                                        <p:tgtEl>
                                          <p:spTgt spid="16387">
                                            <p:txEl>
                                              <p:pRg st="0" end="0"/>
                                            </p:txEl>
                                          </p:spTgt>
                                        </p:tgtEl>
                                      </p:cBhvr>
                                    </p:animEffect>
                                    <p:anim calcmode="lin" valueType="num">
                                      <p:cBhvr>
                                        <p:cTn id="8" dur="10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38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387">
                                            <p:txEl>
                                              <p:pRg st="1" end="1"/>
                                            </p:txEl>
                                          </p:spTgt>
                                        </p:tgtEl>
                                        <p:attrNameLst>
                                          <p:attrName>style.visibility</p:attrName>
                                        </p:attrNameLst>
                                      </p:cBhvr>
                                      <p:to>
                                        <p:strVal val="visible"/>
                                      </p:to>
                                    </p:set>
                                    <p:animEffect transition="in" filter="fade">
                                      <p:cBhvr>
                                        <p:cTn id="14" dur="1000"/>
                                        <p:tgtEl>
                                          <p:spTgt spid="16387">
                                            <p:txEl>
                                              <p:pRg st="1" end="1"/>
                                            </p:txEl>
                                          </p:spTgt>
                                        </p:tgtEl>
                                      </p:cBhvr>
                                    </p:animEffect>
                                    <p:anim calcmode="lin" valueType="num">
                                      <p:cBhvr>
                                        <p:cTn id="15" dur="10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63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387">
                                            <p:txEl>
                                              <p:pRg st="2" end="2"/>
                                            </p:txEl>
                                          </p:spTgt>
                                        </p:tgtEl>
                                        <p:attrNameLst>
                                          <p:attrName>style.visibility</p:attrName>
                                        </p:attrNameLst>
                                      </p:cBhvr>
                                      <p:to>
                                        <p:strVal val="visible"/>
                                      </p:to>
                                    </p:set>
                                    <p:animEffect transition="in" filter="fade">
                                      <p:cBhvr>
                                        <p:cTn id="21" dur="1000"/>
                                        <p:tgtEl>
                                          <p:spTgt spid="16387">
                                            <p:txEl>
                                              <p:pRg st="2" end="2"/>
                                            </p:txEl>
                                          </p:spTgt>
                                        </p:tgtEl>
                                      </p:cBhvr>
                                    </p:animEffect>
                                    <p:anim calcmode="lin" valueType="num">
                                      <p:cBhvr>
                                        <p:cTn id="22" dur="10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638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1"/>
          <p:cNvPicPr>
            <a:picLocks noChangeAspect="1" noChangeArrowheads="1"/>
          </p:cNvPicPr>
          <p:nvPr/>
        </p:nvPicPr>
        <p:blipFill>
          <a:blip r:embed="rId2" cstate="print"/>
          <a:srcRect l="22713" r="28781" b="64583"/>
          <a:stretch>
            <a:fillRect/>
          </a:stretch>
        </p:blipFill>
        <p:spPr bwMode="auto">
          <a:xfrm>
            <a:off x="-457200" y="0"/>
            <a:ext cx="9601200" cy="7391400"/>
          </a:xfrm>
          <a:prstGeom prst="rect">
            <a:avLst/>
          </a:prstGeom>
          <a:noFill/>
          <a:ln w="9525">
            <a:noFill/>
            <a:miter lim="800000"/>
            <a:headEnd/>
            <a:tailEnd/>
          </a:ln>
          <a:effectLst/>
        </p:spPr>
      </p:pic>
      <p:sp>
        <p:nvSpPr>
          <p:cNvPr id="4" name="مربع نص 3"/>
          <p:cNvSpPr txBox="1">
            <a:spLocks noChangeArrowheads="1"/>
          </p:cNvSpPr>
          <p:nvPr/>
        </p:nvSpPr>
        <p:spPr bwMode="auto">
          <a:xfrm>
            <a:off x="3200400" y="714375"/>
            <a:ext cx="4943475" cy="707886"/>
          </a:xfrm>
          <a:prstGeom prst="rect">
            <a:avLst/>
          </a:prstGeom>
          <a:noFill/>
          <a:ln w="9525">
            <a:noFill/>
            <a:miter lim="800000"/>
            <a:headEnd/>
            <a:tailEnd/>
          </a:ln>
        </p:spPr>
        <p:txBody>
          <a:bodyPr wrap="square">
            <a:spAutoFit/>
          </a:bodyPr>
          <a:lstStyle/>
          <a:p>
            <a:pPr algn="ctr"/>
            <a:r>
              <a:rPr lang="ar-SA" sz="4000" b="1" dirty="0"/>
              <a:t>تصنيف الأهداف التربوية</a:t>
            </a:r>
          </a:p>
        </p:txBody>
      </p:sp>
      <p:sp>
        <p:nvSpPr>
          <p:cNvPr id="5" name="مربع نص 4"/>
          <p:cNvSpPr txBox="1">
            <a:spLocks noChangeArrowheads="1"/>
          </p:cNvSpPr>
          <p:nvPr/>
        </p:nvSpPr>
        <p:spPr bwMode="auto">
          <a:xfrm>
            <a:off x="4000500" y="1928813"/>
            <a:ext cx="4286250" cy="2554287"/>
          </a:xfrm>
          <a:prstGeom prst="rect">
            <a:avLst/>
          </a:prstGeom>
          <a:noFill/>
          <a:ln w="9525">
            <a:noFill/>
            <a:miter lim="800000"/>
            <a:headEnd/>
            <a:tailEnd/>
          </a:ln>
        </p:spPr>
        <p:txBody>
          <a:bodyPr>
            <a:spAutoFit/>
          </a:bodyPr>
          <a:lstStyle/>
          <a:p>
            <a:pPr rtl="1">
              <a:buFont typeface="Wingdings" pitchFamily="2" charset="2"/>
              <a:buChar char="q"/>
            </a:pPr>
            <a:r>
              <a:rPr lang="ar-SA" sz="3200" dirty="0"/>
              <a:t>أولاً: المجال المعرفي</a:t>
            </a:r>
          </a:p>
          <a:p>
            <a:pPr rtl="1">
              <a:buFont typeface="Wingdings" pitchFamily="2" charset="2"/>
              <a:buChar char="q"/>
            </a:pPr>
            <a:endParaRPr lang="ar-SA" sz="3200" dirty="0"/>
          </a:p>
          <a:p>
            <a:pPr rtl="1">
              <a:buFont typeface="Wingdings" pitchFamily="2" charset="2"/>
              <a:buChar char="q"/>
            </a:pPr>
            <a:r>
              <a:rPr lang="ar-SA" sz="3200" dirty="0"/>
              <a:t>ثانياً: المجال الانفعالي</a:t>
            </a:r>
          </a:p>
          <a:p>
            <a:pPr rtl="1">
              <a:buFont typeface="Wingdings" pitchFamily="2" charset="2"/>
              <a:buChar char="q"/>
            </a:pPr>
            <a:endParaRPr lang="ar-SA" sz="3200" dirty="0"/>
          </a:p>
          <a:p>
            <a:pPr rtl="1">
              <a:buFont typeface="Wingdings" pitchFamily="2" charset="2"/>
              <a:buChar char="q"/>
            </a:pPr>
            <a:r>
              <a:rPr lang="ar-SA" sz="3200" dirty="0"/>
              <a:t>ثالثاً: المجال النفسحركي</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ox(in)">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dissolve">
                                      <p:cBhvr>
                                        <p:cTn id="2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1"/>
          <p:cNvPicPr>
            <a:picLocks noChangeAspect="1" noChangeArrowheads="1"/>
          </p:cNvPicPr>
          <p:nvPr/>
        </p:nvPicPr>
        <p:blipFill>
          <a:blip r:embed="rId2" cstate="print"/>
          <a:srcRect/>
          <a:stretch>
            <a:fillRect/>
          </a:stretch>
        </p:blipFill>
        <p:spPr bwMode="auto">
          <a:xfrm>
            <a:off x="-4724400" y="-2133600"/>
            <a:ext cx="15240000" cy="11430000"/>
          </a:xfrm>
          <a:prstGeom prst="rect">
            <a:avLst/>
          </a:prstGeom>
          <a:noFill/>
          <a:ln w="9525">
            <a:noFill/>
            <a:miter lim="800000"/>
            <a:headEnd/>
            <a:tailEnd/>
          </a:ln>
          <a:effectLst/>
        </p:spPr>
      </p:pic>
      <p:sp>
        <p:nvSpPr>
          <p:cNvPr id="17410" name="Rectangle 2"/>
          <p:cNvSpPr>
            <a:spLocks noGrp="1" noChangeArrowheads="1"/>
          </p:cNvSpPr>
          <p:nvPr>
            <p:ph type="title"/>
          </p:nvPr>
        </p:nvSpPr>
        <p:spPr/>
        <p:txBody>
          <a:bodyPr/>
          <a:lstStyle/>
          <a:p>
            <a:pPr eaLnBrk="1" hangingPunct="1">
              <a:defRPr/>
            </a:pPr>
            <a:r>
              <a:rPr lang="ar-SA" b="1" dirty="0" smtClean="0"/>
              <a:t>المجال المعرفي..</a:t>
            </a:r>
            <a:endParaRPr lang="en-US" b="1" dirty="0" smtClean="0"/>
          </a:p>
        </p:txBody>
      </p:sp>
      <p:sp>
        <p:nvSpPr>
          <p:cNvPr id="17411" name="Rectangle 3"/>
          <p:cNvSpPr>
            <a:spLocks noGrp="1" noChangeArrowheads="1"/>
          </p:cNvSpPr>
          <p:nvPr>
            <p:ph type="body" idx="1"/>
          </p:nvPr>
        </p:nvSpPr>
        <p:spPr/>
        <p:txBody>
          <a:bodyPr/>
          <a:lstStyle/>
          <a:p>
            <a:pPr algn="r" rtl="1" eaLnBrk="1" hangingPunct="1">
              <a:defRPr/>
            </a:pPr>
            <a:r>
              <a:rPr lang="ar-SA" dirty="0" err="1" smtClean="0"/>
              <a:t>المعرفه</a:t>
            </a:r>
            <a:r>
              <a:rPr lang="ar-SA" dirty="0" smtClean="0"/>
              <a:t> (التذكر)</a:t>
            </a:r>
          </a:p>
          <a:p>
            <a:pPr algn="r" rtl="1" eaLnBrk="1" hangingPunct="1">
              <a:defRPr/>
            </a:pPr>
            <a:r>
              <a:rPr lang="ar-SA" dirty="0" smtClean="0"/>
              <a:t>الفهم</a:t>
            </a:r>
          </a:p>
          <a:p>
            <a:pPr algn="r" rtl="1" eaLnBrk="1" hangingPunct="1">
              <a:defRPr/>
            </a:pPr>
            <a:r>
              <a:rPr lang="ar-SA" dirty="0" smtClean="0"/>
              <a:t>التطبيق</a:t>
            </a:r>
          </a:p>
          <a:p>
            <a:pPr algn="r" rtl="1" eaLnBrk="1" hangingPunct="1">
              <a:defRPr/>
            </a:pPr>
            <a:r>
              <a:rPr lang="ar-SA" dirty="0" smtClean="0"/>
              <a:t>التحليل</a:t>
            </a:r>
          </a:p>
          <a:p>
            <a:pPr algn="r" rtl="1" eaLnBrk="1" hangingPunct="1">
              <a:defRPr/>
            </a:pPr>
            <a:r>
              <a:rPr lang="ar-SA" dirty="0" smtClean="0"/>
              <a:t>التركيب</a:t>
            </a:r>
          </a:p>
          <a:p>
            <a:pPr algn="r" rtl="1" eaLnBrk="1" hangingPunct="1">
              <a:defRPr/>
            </a:pPr>
            <a:r>
              <a:rPr lang="ar-SA" dirty="0" smtClean="0"/>
              <a:t>التقويم</a:t>
            </a:r>
            <a:endParaRPr lang="en-US" dirty="0" smtClean="0"/>
          </a:p>
        </p:txBody>
      </p:sp>
    </p:spTree>
  </p:cSld>
  <p:clrMapOvr>
    <a:masterClrMapping/>
  </p:clrMapOvr>
  <p:transition spd="med">
    <p:wipe dir="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a:stretch>
            <a:fillRect/>
          </a:stretch>
        </p:blipFill>
        <p:spPr bwMode="auto">
          <a:xfrm>
            <a:off x="-4724400" y="-2133600"/>
            <a:ext cx="15240000" cy="11430000"/>
          </a:xfrm>
          <a:prstGeom prst="rect">
            <a:avLst/>
          </a:prstGeom>
          <a:noFill/>
          <a:ln w="9525">
            <a:noFill/>
            <a:miter lim="800000"/>
            <a:headEnd/>
            <a:tailEnd/>
          </a:ln>
          <a:effectLst/>
        </p:spPr>
      </p:pic>
      <p:sp>
        <p:nvSpPr>
          <p:cNvPr id="18434" name="Rectangle 2"/>
          <p:cNvSpPr>
            <a:spLocks noGrp="1" noChangeArrowheads="1"/>
          </p:cNvSpPr>
          <p:nvPr>
            <p:ph type="title"/>
          </p:nvPr>
        </p:nvSpPr>
        <p:spPr/>
        <p:txBody>
          <a:bodyPr/>
          <a:lstStyle/>
          <a:p>
            <a:pPr eaLnBrk="1" hangingPunct="1">
              <a:defRPr/>
            </a:pPr>
            <a:r>
              <a:rPr lang="ar-SA" b="1" dirty="0" smtClean="0"/>
              <a:t>المجال الانفعالي..</a:t>
            </a:r>
            <a:endParaRPr lang="en-US" b="1" dirty="0" smtClean="0"/>
          </a:p>
        </p:txBody>
      </p:sp>
      <p:sp>
        <p:nvSpPr>
          <p:cNvPr id="18435" name="Rectangle 3"/>
          <p:cNvSpPr>
            <a:spLocks noGrp="1" noChangeArrowheads="1"/>
          </p:cNvSpPr>
          <p:nvPr>
            <p:ph type="body" idx="1"/>
          </p:nvPr>
        </p:nvSpPr>
        <p:spPr/>
        <p:txBody>
          <a:bodyPr/>
          <a:lstStyle/>
          <a:p>
            <a:pPr algn="r" rtl="1" eaLnBrk="1" hangingPunct="1">
              <a:defRPr/>
            </a:pPr>
            <a:r>
              <a:rPr lang="ar-SA" smtClean="0"/>
              <a:t>الاستقبال</a:t>
            </a:r>
          </a:p>
          <a:p>
            <a:pPr algn="r" rtl="1" eaLnBrk="1" hangingPunct="1">
              <a:defRPr/>
            </a:pPr>
            <a:r>
              <a:rPr lang="ar-SA" smtClean="0"/>
              <a:t>الاستجابة</a:t>
            </a:r>
          </a:p>
          <a:p>
            <a:pPr algn="r" rtl="1" eaLnBrk="1" hangingPunct="1">
              <a:defRPr/>
            </a:pPr>
            <a:r>
              <a:rPr lang="ar-SA" smtClean="0"/>
              <a:t>التقييم</a:t>
            </a:r>
          </a:p>
          <a:p>
            <a:pPr algn="r" rtl="1" eaLnBrk="1" hangingPunct="1">
              <a:defRPr/>
            </a:pPr>
            <a:r>
              <a:rPr lang="ar-SA" smtClean="0"/>
              <a:t>التنظيم</a:t>
            </a:r>
          </a:p>
          <a:p>
            <a:pPr algn="r" rtl="1" eaLnBrk="1" hangingPunct="1">
              <a:defRPr/>
            </a:pPr>
            <a:r>
              <a:rPr lang="ar-SA" smtClean="0"/>
              <a:t>التمييز</a:t>
            </a:r>
          </a:p>
          <a:p>
            <a:pPr algn="r" rtl="1" eaLnBrk="1" hangingPunct="1">
              <a:defRPr/>
            </a:pPr>
            <a:endParaRPr lang="ar-SA" smtClean="0"/>
          </a:p>
          <a:p>
            <a:pPr algn="r" rtl="1" eaLnBrk="1" hangingPunct="1">
              <a:buFont typeface="Wingdings" pitchFamily="2" charset="2"/>
              <a:buNone/>
              <a:defRPr/>
            </a:pPr>
            <a:endParaRPr lang="en-US" smtClean="0"/>
          </a:p>
        </p:txBody>
      </p:sp>
    </p:spTree>
  </p:cSld>
  <p:clrMapOvr>
    <a:masterClrMapping/>
  </p:clrMapOvr>
  <p:transition spd="med">
    <p:pull dir="ru"/>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p:cNvPicPr>
            <a:picLocks noChangeAspect="1" noChangeArrowheads="1"/>
          </p:cNvPicPr>
          <p:nvPr/>
        </p:nvPicPr>
        <p:blipFill>
          <a:blip r:embed="rId2" cstate="print"/>
          <a:srcRect r="25500" b="21333"/>
          <a:stretch>
            <a:fillRect/>
          </a:stretch>
        </p:blipFill>
        <p:spPr bwMode="auto">
          <a:xfrm>
            <a:off x="-533400" y="-457200"/>
            <a:ext cx="11353800" cy="8991600"/>
          </a:xfrm>
          <a:prstGeom prst="rect">
            <a:avLst/>
          </a:prstGeom>
          <a:noFill/>
          <a:ln w="9525">
            <a:noFill/>
            <a:miter lim="800000"/>
            <a:headEnd/>
            <a:tailEnd/>
          </a:ln>
          <a:effectLst/>
        </p:spPr>
      </p:pic>
      <p:sp>
        <p:nvSpPr>
          <p:cNvPr id="19458" name="Rectangle 2"/>
          <p:cNvSpPr>
            <a:spLocks noGrp="1" noChangeArrowheads="1"/>
          </p:cNvSpPr>
          <p:nvPr>
            <p:ph type="title"/>
          </p:nvPr>
        </p:nvSpPr>
        <p:spPr>
          <a:xfrm>
            <a:off x="468313" y="684213"/>
            <a:ext cx="8229600" cy="1143000"/>
          </a:xfrm>
        </p:spPr>
        <p:txBody>
          <a:bodyPr/>
          <a:lstStyle/>
          <a:p>
            <a:pPr eaLnBrk="1" hangingPunct="1">
              <a:defRPr/>
            </a:pPr>
            <a:r>
              <a:rPr lang="ar-SA" sz="5400" b="1" dirty="0" smtClean="0"/>
              <a:t>المجال النفسحركي..</a:t>
            </a:r>
            <a:endParaRPr lang="en-US" sz="5400" b="1" dirty="0" smtClean="0"/>
          </a:p>
        </p:txBody>
      </p:sp>
      <p:sp>
        <p:nvSpPr>
          <p:cNvPr id="19459" name="Rectangle 3"/>
          <p:cNvSpPr>
            <a:spLocks noGrp="1" noChangeArrowheads="1"/>
          </p:cNvSpPr>
          <p:nvPr>
            <p:ph type="body" idx="1"/>
          </p:nvPr>
        </p:nvSpPr>
        <p:spPr>
          <a:xfrm>
            <a:off x="457200" y="3367088"/>
            <a:ext cx="8229600" cy="2633662"/>
          </a:xfrm>
        </p:spPr>
        <p:txBody>
          <a:bodyPr/>
          <a:lstStyle/>
          <a:p>
            <a:pPr algn="r" rtl="1" eaLnBrk="1" hangingPunct="1">
              <a:defRPr/>
            </a:pPr>
            <a:r>
              <a:rPr lang="ar-SA" sz="4000" dirty="0" smtClean="0"/>
              <a:t>الأهداف التي تؤكد المهارات الحركية كالكتابة باليد وغيرها</a:t>
            </a:r>
            <a:endParaRPr lang="en-US" sz="4000" dirty="0" smtClean="0"/>
          </a:p>
        </p:txBody>
      </p:sp>
    </p:spTree>
  </p:cSld>
  <p:clrMapOvr>
    <a:masterClrMapping/>
  </p:clrMapOvr>
  <p:transition spd="med">
    <p:split orient="vert"/>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50000"/>
              </a:schemeClr>
            </a:gs>
            <a:gs pos="50000">
              <a:srgbClr val="9CB86E"/>
            </a:gs>
            <a:gs pos="100000">
              <a:srgbClr val="156B13"/>
            </a:gs>
          </a:gsLst>
          <a:path path="rect">
            <a:fillToRect l="100000" t="100000"/>
          </a:path>
        </a:gradFill>
        <a:effectLst/>
      </p:bgPr>
    </p:bg>
    <p:spTree>
      <p:nvGrpSpPr>
        <p:cNvPr id="1" name=""/>
        <p:cNvGrpSpPr/>
        <p:nvPr/>
      </p:nvGrpSpPr>
      <p:grpSpPr>
        <a:xfrm>
          <a:off x="0" y="0"/>
          <a:ext cx="0" cy="0"/>
          <a:chOff x="0" y="0"/>
          <a:chExt cx="0" cy="0"/>
        </a:xfrm>
      </p:grpSpPr>
      <p:pic>
        <p:nvPicPr>
          <p:cNvPr id="44036" name="Picture 4" descr="بلوم"/>
          <p:cNvPicPr>
            <a:picLocks noChangeAspect="1" noChangeArrowheads="1"/>
          </p:cNvPicPr>
          <p:nvPr/>
        </p:nvPicPr>
        <p:blipFill>
          <a:blip r:embed="rId2" cstate="print"/>
          <a:srcRect/>
          <a:stretch>
            <a:fillRect/>
          </a:stretch>
        </p:blipFill>
        <p:spPr bwMode="auto">
          <a:xfrm>
            <a:off x="1676400" y="638175"/>
            <a:ext cx="5700873" cy="5000625"/>
          </a:xfrm>
          <a:prstGeom prst="rect">
            <a:avLst/>
          </a:prstGeom>
          <a:noFill/>
        </p:spPr>
      </p:pic>
      <p:sp>
        <p:nvSpPr>
          <p:cNvPr id="44037" name="WordArt 5"/>
          <p:cNvSpPr>
            <a:spLocks noChangeArrowheads="1" noChangeShapeType="1" noTextEdit="1"/>
          </p:cNvSpPr>
          <p:nvPr/>
        </p:nvSpPr>
        <p:spPr bwMode="auto">
          <a:xfrm>
            <a:off x="2271713" y="5673725"/>
            <a:ext cx="4586287" cy="955675"/>
          </a:xfrm>
          <a:prstGeom prst="rect">
            <a:avLst/>
          </a:prstGeom>
        </p:spPr>
        <p:txBody>
          <a:bodyPr wrap="none" fromWordArt="1">
            <a:prstTxWarp prst="textPlain">
              <a:avLst>
                <a:gd name="adj" fmla="val 50000"/>
              </a:avLst>
            </a:prstTxWarp>
          </a:bodyPr>
          <a:lstStyle/>
          <a:p>
            <a:pPr algn="ctr" rtl="1"/>
            <a:r>
              <a:rPr lang="ar-SA" sz="800" kern="10" dirty="0">
                <a:ln w="9525">
                  <a:noFill/>
                  <a:round/>
                  <a:headEnd/>
                  <a:tailEnd/>
                </a:ln>
                <a:effectLst>
                  <a:prstShdw prst="shdw17" dist="17961" dir="2700000">
                    <a:schemeClr val="tx1">
                      <a:gamma/>
                      <a:shade val="60000"/>
                      <a:invGamma/>
                    </a:schemeClr>
                  </a:prstShdw>
                </a:effectLst>
                <a:cs typeface="PT Bold Heading"/>
              </a:rPr>
              <a:t>تصنيف بلوم للأهداف المعرفية</a:t>
            </a:r>
            <a:endParaRPr lang="en-US" sz="800" kern="10" dirty="0">
              <a:ln w="9525">
                <a:noFill/>
                <a:round/>
                <a:headEnd/>
                <a:tailEnd/>
              </a:ln>
              <a:effectLst>
                <a:prstShdw prst="shdw17" dist="17961" dir="2700000">
                  <a:schemeClr val="tx1">
                    <a:gamma/>
                    <a:shade val="60000"/>
                    <a:invGamma/>
                  </a:schemeClr>
                </a:prstShdw>
              </a:effectLst>
              <a:cs typeface="PT Bold Heading"/>
            </a:endParaRPr>
          </a:p>
        </p:txBody>
      </p:sp>
    </p:spTree>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أهمية التنوع في وسائل تقويم الطلبة</a:t>
            </a:r>
            <a:endParaRPr lang="en-US" dirty="0">
              <a:solidFill>
                <a:srgbClr val="FF0000"/>
              </a:solidFill>
            </a:endParaRPr>
          </a:p>
        </p:txBody>
      </p:sp>
      <p:sp>
        <p:nvSpPr>
          <p:cNvPr id="3" name="عنصر نائب للمحتوى 2"/>
          <p:cNvSpPr>
            <a:spLocks noGrp="1"/>
          </p:cNvSpPr>
          <p:nvPr>
            <p:ph idx="1"/>
          </p:nvPr>
        </p:nvSpPr>
        <p:spPr/>
        <p:txBody>
          <a:bodyPr/>
          <a:lstStyle/>
          <a:p>
            <a:pPr algn="just"/>
            <a:r>
              <a:rPr lang="ar-SA" sz="2800" dirty="0" smtClean="0"/>
              <a:t>التنوع في أساليب تقويم الطلبة يعمل على إزالة الخوف والرهبة من الاختبارات المدرسية بإتباع أساليب متـنوعة للتقويم بدلا مـن الاعتماد عـلى الاختبارات لوحدها.ومن هنا كانت الحاجة هنا لذكر هذه الأنواع </a:t>
            </a:r>
            <a:r>
              <a:rPr lang="ar-SA" sz="2800" dirty="0" smtClean="0"/>
              <a:t>المهمة </a:t>
            </a:r>
            <a:r>
              <a:rPr lang="ar-SA" sz="2800" dirty="0" smtClean="0"/>
              <a:t>للاعتبارات التربوية التالية:</a:t>
            </a:r>
            <a:endParaRPr lang="en-US" sz="2800" dirty="0"/>
          </a:p>
        </p:txBody>
      </p:sp>
      <p:pic>
        <p:nvPicPr>
          <p:cNvPr id="76802" name="Picture 2" descr="Academic book featuring CD's and mathematics."/>
          <p:cNvPicPr>
            <a:picLocks noChangeAspect="1" noChangeArrowheads="1" noCrop="1"/>
          </p:cNvPicPr>
          <p:nvPr/>
        </p:nvPicPr>
        <p:blipFill>
          <a:blip r:embed="rId2"/>
          <a:srcRect/>
          <a:stretch>
            <a:fillRect/>
          </a:stretch>
        </p:blipFill>
        <p:spPr bwMode="auto">
          <a:xfrm>
            <a:off x="990600" y="4343400"/>
            <a:ext cx="1828800" cy="1828800"/>
          </a:xfrm>
          <a:prstGeom prst="rect">
            <a:avLst/>
          </a:prstGeom>
          <a:noFill/>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1"/>
          <p:cNvPicPr>
            <a:picLocks noChangeAspect="1" noChangeArrowheads="1"/>
          </p:cNvPicPr>
          <p:nvPr/>
        </p:nvPicPr>
        <p:blipFill>
          <a:blip r:embed="rId2" cstate="print"/>
          <a:srcRect r="23438" b="31551"/>
          <a:stretch>
            <a:fillRect/>
          </a:stretch>
        </p:blipFill>
        <p:spPr bwMode="auto">
          <a:xfrm>
            <a:off x="-1905000" y="-381000"/>
            <a:ext cx="11084719" cy="7239000"/>
          </a:xfrm>
          <a:prstGeom prst="rect">
            <a:avLst/>
          </a:prstGeom>
          <a:noFill/>
          <a:ln w="9525">
            <a:noFill/>
            <a:miter lim="800000"/>
            <a:headEnd/>
            <a:tailEnd/>
          </a:ln>
          <a:effectLst/>
        </p:spPr>
      </p:pic>
      <p:sp>
        <p:nvSpPr>
          <p:cNvPr id="20482" name="Rectangle 2"/>
          <p:cNvSpPr>
            <a:spLocks noGrp="1" noChangeArrowheads="1"/>
          </p:cNvSpPr>
          <p:nvPr>
            <p:ph type="title"/>
          </p:nvPr>
        </p:nvSpPr>
        <p:spPr>
          <a:xfrm>
            <a:off x="468313" y="404813"/>
            <a:ext cx="8229600" cy="1143000"/>
          </a:xfrm>
        </p:spPr>
        <p:txBody>
          <a:bodyPr/>
          <a:lstStyle/>
          <a:p>
            <a:pPr rtl="1" eaLnBrk="1" hangingPunct="1">
              <a:defRPr/>
            </a:pPr>
            <a:r>
              <a:rPr lang="ar-SA" b="1" dirty="0" smtClean="0"/>
              <a:t>صياغة الاهداف السلوكية..</a:t>
            </a:r>
            <a:endParaRPr lang="en-US" b="1" dirty="0" smtClean="0"/>
          </a:p>
        </p:txBody>
      </p:sp>
      <p:sp>
        <p:nvSpPr>
          <p:cNvPr id="20483" name="Rectangle 3"/>
          <p:cNvSpPr>
            <a:spLocks noGrp="1" noChangeArrowheads="1"/>
          </p:cNvSpPr>
          <p:nvPr>
            <p:ph type="body" idx="1"/>
          </p:nvPr>
        </p:nvSpPr>
        <p:spPr>
          <a:xfrm>
            <a:off x="395288" y="2181225"/>
            <a:ext cx="8229600" cy="3819525"/>
          </a:xfrm>
        </p:spPr>
        <p:txBody>
          <a:bodyPr/>
          <a:lstStyle/>
          <a:p>
            <a:pPr algn="r" rtl="1" eaLnBrk="1" hangingPunct="1">
              <a:defRPr/>
            </a:pPr>
            <a:r>
              <a:rPr lang="ar-SA" sz="3600" dirty="0" smtClean="0"/>
              <a:t>تحديد السلوك النهائي باستخدام أفعال قابلة للقياس</a:t>
            </a:r>
          </a:p>
          <a:p>
            <a:pPr algn="r" rtl="1" eaLnBrk="1" hangingPunct="1">
              <a:defRPr/>
            </a:pPr>
            <a:r>
              <a:rPr lang="ar-SA" sz="3600" dirty="0" smtClean="0"/>
              <a:t>تحديد الظروف أو الشروط التي تحقق الهدف</a:t>
            </a:r>
          </a:p>
          <a:p>
            <a:pPr algn="r" rtl="1" eaLnBrk="1" hangingPunct="1">
              <a:defRPr/>
            </a:pPr>
            <a:r>
              <a:rPr lang="ar-SA" sz="3600" dirty="0" smtClean="0"/>
              <a:t>تحديد معيار الأداء المقبول</a:t>
            </a:r>
            <a:endParaRPr lang="en-US" sz="3600" dirty="0" smtClean="0"/>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p:cTn id="7" dur="500" fill="hold"/>
                                        <p:tgtEl>
                                          <p:spTgt spid="2048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48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0483">
                                            <p:txEl>
                                              <p:pRg st="1" end="1"/>
                                            </p:txEl>
                                          </p:spTgt>
                                        </p:tgtEl>
                                        <p:attrNameLst>
                                          <p:attrName>style.visibility</p:attrName>
                                        </p:attrNameLst>
                                      </p:cBhvr>
                                      <p:to>
                                        <p:strVal val="visible"/>
                                      </p:to>
                                    </p:set>
                                    <p:anim calcmode="lin" valueType="num">
                                      <p:cBhvr>
                                        <p:cTn id="13" dur="500" fill="hold"/>
                                        <p:tgtEl>
                                          <p:spTgt spid="2048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048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 calcmode="lin" valueType="num">
                                      <p:cBhvr>
                                        <p:cTn id="19" dur="500" fill="hold"/>
                                        <p:tgtEl>
                                          <p:spTgt spid="2048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048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نشاط تطبيقي....؟</a:t>
            </a:r>
            <a:endParaRPr lang="en-US" dirty="0">
              <a:solidFill>
                <a:srgbClr val="FF0000"/>
              </a:solidFill>
            </a:endParaRPr>
          </a:p>
        </p:txBody>
      </p:sp>
      <p:sp>
        <p:nvSpPr>
          <p:cNvPr id="3" name="عنصر نائب للمحتوى 2"/>
          <p:cNvSpPr>
            <a:spLocks noGrp="1"/>
          </p:cNvSpPr>
          <p:nvPr>
            <p:ph idx="1"/>
          </p:nvPr>
        </p:nvSpPr>
        <p:spPr/>
        <p:txBody>
          <a:bodyPr/>
          <a:lstStyle/>
          <a:p>
            <a:pPr algn="just"/>
            <a:r>
              <a:rPr lang="ar-SA" sz="2400" dirty="0" smtClean="0"/>
              <a:t>واجب : حدد نوع الهدف لكل عبارة مما يلي:</a:t>
            </a:r>
          </a:p>
          <a:p>
            <a:pPr algn="just"/>
            <a:r>
              <a:rPr lang="ar-SA" sz="2400" dirty="0" smtClean="0"/>
              <a:t>يحدد القاعدة الأساس في النتائج المتوصل إليها من التجربة(       )</a:t>
            </a:r>
            <a:endParaRPr lang="en-US" sz="2400" dirty="0" smtClean="0"/>
          </a:p>
          <a:p>
            <a:pPr algn="just"/>
            <a:r>
              <a:rPr lang="ar-SA" sz="2400" dirty="0" smtClean="0"/>
              <a:t>يعطي أمثلة حقيقية لأنواع من الخنافس   (       ).</a:t>
            </a:r>
            <a:endParaRPr lang="en-US" sz="2400" dirty="0" smtClean="0"/>
          </a:p>
          <a:p>
            <a:pPr algn="just"/>
            <a:r>
              <a:rPr lang="ar-SA" sz="2400" dirty="0" smtClean="0"/>
              <a:t>يحدد ويسمي أجزاء الحشرة  (     )</a:t>
            </a:r>
            <a:endParaRPr lang="en-US" sz="2400" dirty="0" smtClean="0"/>
          </a:p>
          <a:p>
            <a:pPr algn="just"/>
            <a:r>
              <a:rPr lang="ar-SA" sz="2400" dirty="0" smtClean="0"/>
              <a:t>يستخدم مبادئ علمية لعمل آلة بسيطة (       ).</a:t>
            </a:r>
            <a:endParaRPr lang="en-US" sz="2400" dirty="0" smtClean="0"/>
          </a:p>
          <a:p>
            <a:pPr algn="just"/>
            <a:r>
              <a:rPr lang="ar-SA" sz="2400" dirty="0" smtClean="0"/>
              <a:t>يبين كيف تطبق مبادئ أو مفاهيم علمية في تصميم سيارة (       )</a:t>
            </a:r>
            <a:endParaRPr lang="en-US" sz="2400" dirty="0" smtClean="0"/>
          </a:p>
          <a:p>
            <a:pPr algn="just"/>
            <a:r>
              <a:rPr lang="ar-SA" sz="2400" dirty="0" smtClean="0"/>
              <a:t>يستخدم محكا أو معيارا لتقويم الخواتيم المستنبطة من نتائج بحث  (      ).</a:t>
            </a:r>
            <a:endParaRPr lang="en-US" sz="2400" dirty="0" smtClean="0"/>
          </a:p>
          <a:p>
            <a:pPr algn="just"/>
            <a:endParaRPr lang="en-US" sz="2400"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نشاط تطبيقي....؟</a:t>
            </a:r>
            <a:endParaRPr lang="en-US" dirty="0">
              <a:solidFill>
                <a:srgbClr val="FF0000"/>
              </a:solidFill>
            </a:endParaRPr>
          </a:p>
        </p:txBody>
      </p:sp>
      <p:sp>
        <p:nvSpPr>
          <p:cNvPr id="3" name="عنصر نائب للمحتوى 2"/>
          <p:cNvSpPr>
            <a:spLocks noGrp="1"/>
          </p:cNvSpPr>
          <p:nvPr>
            <p:ph idx="1"/>
          </p:nvPr>
        </p:nvSpPr>
        <p:spPr/>
        <p:txBody>
          <a:bodyPr/>
          <a:lstStyle/>
          <a:p>
            <a:pPr algn="just"/>
            <a:r>
              <a:rPr lang="ar-SA" sz="2400" dirty="0" smtClean="0"/>
              <a:t>واجب : حدد نوع الهدف لكل عبارة مما يلي:</a:t>
            </a:r>
          </a:p>
          <a:p>
            <a:pPr algn="just"/>
            <a:r>
              <a:rPr lang="ar-SA" sz="2400" dirty="0" smtClean="0"/>
              <a:t>يحدد القاعدة الأساس في النتائج المتوصل إليها من التجربة(تركيب)</a:t>
            </a:r>
            <a:endParaRPr lang="en-US" sz="2400" dirty="0" smtClean="0"/>
          </a:p>
          <a:p>
            <a:pPr algn="just"/>
            <a:r>
              <a:rPr lang="ar-SA" sz="2400" dirty="0" smtClean="0"/>
              <a:t>يعطي أمثلة حقيقية لأنواع من الخنافس   (فهم).</a:t>
            </a:r>
            <a:endParaRPr lang="en-US" sz="2400" dirty="0" smtClean="0"/>
          </a:p>
          <a:p>
            <a:pPr algn="just"/>
            <a:r>
              <a:rPr lang="ar-SA" sz="2400" dirty="0" smtClean="0"/>
              <a:t>يحدد ويسمي أجزاء الحشرة  ( معرفة)</a:t>
            </a:r>
            <a:endParaRPr lang="en-US" sz="2400" dirty="0" smtClean="0"/>
          </a:p>
          <a:p>
            <a:pPr algn="just"/>
            <a:r>
              <a:rPr lang="ar-SA" sz="2400" dirty="0" smtClean="0"/>
              <a:t>يستخدم مبادئ علمية لعمل آلة بسيطة (تطبيق).</a:t>
            </a:r>
            <a:endParaRPr lang="en-US" sz="2400" dirty="0" smtClean="0"/>
          </a:p>
          <a:p>
            <a:pPr algn="just"/>
            <a:r>
              <a:rPr lang="ar-SA" sz="2400" dirty="0" smtClean="0"/>
              <a:t>يبين كيف تطبق مبادئ أو مفاهيم علمية في تصميم سيارة (تحليل )</a:t>
            </a:r>
            <a:endParaRPr lang="en-US" sz="2400" dirty="0" smtClean="0"/>
          </a:p>
          <a:p>
            <a:pPr algn="just"/>
            <a:r>
              <a:rPr lang="ar-SA" sz="2400" dirty="0" smtClean="0"/>
              <a:t>يستخدم محكا أو معيارا لتقويم الخواتيم المستنبطة من نتائج بحث  (تقويم).</a:t>
            </a:r>
            <a:endParaRPr lang="en-US" sz="2400" dirty="0" smtClean="0"/>
          </a:p>
          <a:p>
            <a:pPr algn="just"/>
            <a:endParaRPr lang="en-US" sz="2400" dirty="0"/>
          </a:p>
        </p:txBody>
      </p:sp>
    </p:spTree>
    <p:extLst>
      <p:ext uri="{BB962C8B-B14F-4D97-AF65-F5344CB8AC3E}">
        <p14:creationId xmlns:p14="http://schemas.microsoft.com/office/powerpoint/2010/main" val="70601105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كيف نصوغ هدفا تعليما؟؟؟؟؟</a:t>
            </a:r>
            <a:r>
              <a:rPr lang="en-US" dirty="0" smtClean="0">
                <a:solidFill>
                  <a:srgbClr val="FF0000"/>
                </a:solidFill>
              </a:rPr>
              <a:t/>
            </a:r>
            <a:br>
              <a:rPr lang="en-US" dirty="0" smtClean="0">
                <a:solidFill>
                  <a:srgbClr val="FF0000"/>
                </a:solidFill>
              </a:rPr>
            </a:br>
            <a:endParaRPr lang="en-US" dirty="0">
              <a:solidFill>
                <a:srgbClr val="FF0000"/>
              </a:solidFill>
            </a:endParaRPr>
          </a:p>
        </p:txBody>
      </p:sp>
      <p:sp>
        <p:nvSpPr>
          <p:cNvPr id="3" name="عنصر نائب للمحتوى 2"/>
          <p:cNvSpPr>
            <a:spLocks noGrp="1"/>
          </p:cNvSpPr>
          <p:nvPr>
            <p:ph idx="1"/>
          </p:nvPr>
        </p:nvSpPr>
        <p:spPr/>
        <p:txBody>
          <a:bodyPr/>
          <a:lstStyle/>
          <a:p>
            <a:r>
              <a:rPr lang="ar-SA" dirty="0" smtClean="0"/>
              <a:t>الأسس في صياغة وكتابة الأهداف التعليمة يجب أن تراعي التالي:</a:t>
            </a:r>
            <a:endParaRPr lang="en-US" dirty="0" smtClean="0"/>
          </a:p>
          <a:p>
            <a:pPr lvl="0"/>
            <a:r>
              <a:rPr lang="ar-SA" u="sng" dirty="0" smtClean="0"/>
              <a:t>مركزية الطالب</a:t>
            </a:r>
            <a:r>
              <a:rPr lang="ar-SA" dirty="0" smtClean="0"/>
              <a:t>: </a:t>
            </a:r>
            <a:r>
              <a:rPr lang="ar-SA" sz="2400" dirty="0" smtClean="0"/>
              <a:t>أي التغير يكون في أداء الطالب بشكل مباشر</a:t>
            </a:r>
            <a:endParaRPr lang="en-US" dirty="0" smtClean="0"/>
          </a:p>
          <a:p>
            <a:pPr algn="just"/>
            <a:r>
              <a:rPr lang="ar-SA" sz="2400" b="1" dirty="0" smtClean="0"/>
              <a:t>مثال لهدف ضعيف</a:t>
            </a:r>
            <a:r>
              <a:rPr lang="ar-SA" sz="2400" dirty="0" smtClean="0"/>
              <a:t>: يوفر الفرصة للطلبة لعبروا عن أرائهم في الفصل بشأن قضية الإرهاب.: وهو ضعيف لأنها تصف نشاطا يقوم </a:t>
            </a:r>
            <a:r>
              <a:rPr lang="ar-SA" sz="2400" dirty="0" err="1" smtClean="0"/>
              <a:t>به</a:t>
            </a:r>
            <a:r>
              <a:rPr lang="ar-SA" sz="2400" dirty="0" smtClean="0"/>
              <a:t> المعلم في الفصل حول موضوع الإرهاب ولم تركز على أداء الطالب لان معظم الطلبة لربما لا يرغب بإعطاء رأي صريح.</a:t>
            </a:r>
            <a:endParaRPr lang="en-US" sz="2400" dirty="0" smtClean="0"/>
          </a:p>
          <a:p>
            <a:pPr algn="just"/>
            <a:r>
              <a:rPr lang="ar-SA" sz="2400" b="1" dirty="0" smtClean="0"/>
              <a:t>مثال لهدف جيد</a:t>
            </a:r>
            <a:r>
              <a:rPr lang="ar-SA" sz="2400" dirty="0" smtClean="0"/>
              <a:t>: يعبر الطالب عن رأيه في مناقشات الفصل بشأن قضية الإرهاب: هنا تعلق الهدف بأداء الطالب.</a:t>
            </a:r>
            <a:endParaRPr lang="en-US" sz="2400"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تابع للأسس في صياغة الأهداف</a:t>
            </a:r>
            <a:endParaRPr lang="en-US" dirty="0">
              <a:solidFill>
                <a:srgbClr val="FF0000"/>
              </a:solidFill>
            </a:endParaRPr>
          </a:p>
        </p:txBody>
      </p:sp>
      <p:sp>
        <p:nvSpPr>
          <p:cNvPr id="3" name="عنصر نائب للمحتوى 2"/>
          <p:cNvSpPr>
            <a:spLocks noGrp="1"/>
          </p:cNvSpPr>
          <p:nvPr>
            <p:ph idx="1"/>
          </p:nvPr>
        </p:nvSpPr>
        <p:spPr/>
        <p:txBody>
          <a:bodyPr/>
          <a:lstStyle/>
          <a:p>
            <a:pPr lvl="0" algn="just"/>
            <a:r>
              <a:rPr lang="ar-SA" u="sng" dirty="0" smtClean="0"/>
              <a:t>مركزية الأداء</a:t>
            </a:r>
            <a:r>
              <a:rPr lang="ar-SA" dirty="0" smtClean="0"/>
              <a:t>: </a:t>
            </a:r>
            <a:r>
              <a:rPr lang="ar-SA" sz="2400" dirty="0" smtClean="0"/>
              <a:t>يجب أن نركز في صياغة الهدف على تحديد الأداء:</a:t>
            </a:r>
            <a:endParaRPr lang="en-US" sz="2800" dirty="0" smtClean="0"/>
          </a:p>
          <a:p>
            <a:pPr algn="just"/>
            <a:r>
              <a:rPr lang="ar-SA" sz="2800" b="1" dirty="0" smtClean="0"/>
              <a:t>مثال ضعيف</a:t>
            </a:r>
            <a:r>
              <a:rPr lang="ar-SA" sz="2800" dirty="0" smtClean="0"/>
              <a:t>: </a:t>
            </a:r>
            <a:r>
              <a:rPr lang="ar-SA" sz="2400" dirty="0" smtClean="0"/>
              <a:t>يستطيع الطالب أن يضع علامة (</a:t>
            </a:r>
            <a:r>
              <a:rPr lang="en-US" sz="2400" dirty="0" smtClean="0"/>
              <a:t>X</a:t>
            </a:r>
            <a:r>
              <a:rPr lang="ar-SA" sz="2400" dirty="0" smtClean="0"/>
              <a:t>) على صورة الشكل الهندسي الصحيحة عندما يعطى له اسم الشكل: يتضح هنا </a:t>
            </a:r>
            <a:r>
              <a:rPr lang="ar-SA" sz="2400" dirty="0" err="1" smtClean="0"/>
              <a:t>ان</a:t>
            </a:r>
            <a:r>
              <a:rPr lang="ar-SA" sz="2400" dirty="0" smtClean="0"/>
              <a:t> الاختيار هو الهدف وليست معرفة الطالب بالمعلومة</a:t>
            </a:r>
            <a:endParaRPr lang="en-US" sz="2800" dirty="0" smtClean="0"/>
          </a:p>
          <a:p>
            <a:pPr algn="just"/>
            <a:r>
              <a:rPr lang="ar-SA" sz="2800" b="1" dirty="0" smtClean="0"/>
              <a:t>مثال أفضل</a:t>
            </a:r>
            <a:r>
              <a:rPr lang="ar-SA" sz="2800" dirty="0" smtClean="0"/>
              <a:t>: يستطيع الطالب أن يتعرف صورة شكل هندسي من اسمه.</a:t>
            </a:r>
            <a:endParaRPr lang="en-US" sz="2800" dirty="0" smtClean="0"/>
          </a:p>
          <a:p>
            <a:endParaRPr lang="en-US"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تابع للأسس في صياغة الأهداف</a:t>
            </a:r>
            <a:endParaRPr lang="en-US" dirty="0">
              <a:solidFill>
                <a:srgbClr val="FF0000"/>
              </a:solidFill>
            </a:endParaRPr>
          </a:p>
        </p:txBody>
      </p:sp>
      <p:sp>
        <p:nvSpPr>
          <p:cNvPr id="3" name="عنصر نائب للمحتوى 2"/>
          <p:cNvSpPr>
            <a:spLocks noGrp="1"/>
          </p:cNvSpPr>
          <p:nvPr>
            <p:ph idx="1"/>
          </p:nvPr>
        </p:nvSpPr>
        <p:spPr/>
        <p:txBody>
          <a:bodyPr/>
          <a:lstStyle/>
          <a:p>
            <a:pPr lvl="0" algn="just"/>
            <a:r>
              <a:rPr lang="ar-SA" u="sng" dirty="0" smtClean="0"/>
              <a:t>التوجه نحو المحتوى</a:t>
            </a:r>
            <a:r>
              <a:rPr lang="ar-SA" dirty="0" smtClean="0"/>
              <a:t>: </a:t>
            </a:r>
            <a:r>
              <a:rPr lang="ar-SA" sz="2400" dirty="0" smtClean="0"/>
              <a:t>عند صياغة الهدف يجب </a:t>
            </a:r>
            <a:r>
              <a:rPr lang="ar-SA" sz="2400" dirty="0" err="1" smtClean="0"/>
              <a:t>ان</a:t>
            </a:r>
            <a:r>
              <a:rPr lang="ar-SA" sz="2400" dirty="0" smtClean="0"/>
              <a:t> يوضح </a:t>
            </a:r>
            <a:r>
              <a:rPr lang="ar-SA" sz="2400" dirty="0" err="1" smtClean="0"/>
              <a:t>امحتوى</a:t>
            </a:r>
            <a:r>
              <a:rPr lang="ar-SA" sz="2400" dirty="0" smtClean="0"/>
              <a:t> الذي سيطبق عليه الأداء .</a:t>
            </a:r>
            <a:endParaRPr lang="en-US" sz="2400" dirty="0" smtClean="0"/>
          </a:p>
          <a:p>
            <a:pPr algn="just"/>
            <a:r>
              <a:rPr lang="ar-SA" sz="2400" b="1" dirty="0" smtClean="0"/>
              <a:t>مثال ضعيف: </a:t>
            </a:r>
            <a:r>
              <a:rPr lang="ar-SA" sz="2400" dirty="0" smtClean="0"/>
              <a:t>يستطيع الطالب أن يكتب تعريفا بأهمية المصطلحات الواردة في الكتاب</a:t>
            </a:r>
            <a:endParaRPr lang="en-US" sz="2400" dirty="0" smtClean="0"/>
          </a:p>
          <a:p>
            <a:pPr algn="just"/>
            <a:r>
              <a:rPr lang="ar-SA" sz="2400" b="1" dirty="0" smtClean="0"/>
              <a:t>مثال أفضل</a:t>
            </a:r>
            <a:r>
              <a:rPr lang="ar-SA" sz="2400" dirty="0" smtClean="0"/>
              <a:t>: يستطيع الطالب أن يكتب تعريفات للمصطلحات الواردة تحت قسم (مصطلحات ومفاهيم مهمة) في نهاية الفصل الثالث والرابع من هذا الكتاب.</a:t>
            </a:r>
            <a:endParaRPr lang="en-US" sz="2400" dirty="0" smtClean="0"/>
          </a:p>
          <a:p>
            <a:endParaRPr lang="en-US"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
            </a:r>
            <a:br>
              <a:rPr lang="ar-SA" dirty="0" smtClean="0">
                <a:solidFill>
                  <a:srgbClr val="FF0000"/>
                </a:solidFill>
              </a:rPr>
            </a:br>
            <a:r>
              <a:rPr lang="ar-SA" dirty="0" smtClean="0">
                <a:solidFill>
                  <a:srgbClr val="FF0000"/>
                </a:solidFill>
              </a:rPr>
              <a:t>جدول مصطلحات مستخدمة لصياغة الأهداف:</a:t>
            </a:r>
            <a:r>
              <a:rPr lang="en-US" dirty="0" smtClean="0">
                <a:solidFill>
                  <a:srgbClr val="FF0000"/>
                </a:solidFill>
              </a:rPr>
              <a:t/>
            </a:r>
            <a:br>
              <a:rPr lang="en-US" dirty="0" smtClean="0">
                <a:solidFill>
                  <a:srgbClr val="FF0000"/>
                </a:solidFill>
              </a:rPr>
            </a:br>
            <a:endParaRPr lang="en-US" dirty="0"/>
          </a:p>
        </p:txBody>
      </p:sp>
      <p:graphicFrame>
        <p:nvGraphicFramePr>
          <p:cNvPr id="3" name="جدول 2"/>
          <p:cNvGraphicFramePr>
            <a:graphicFrameLocks noGrp="1"/>
          </p:cNvGraphicFramePr>
          <p:nvPr/>
        </p:nvGraphicFramePr>
        <p:xfrm>
          <a:off x="685800" y="1904998"/>
          <a:ext cx="7467599" cy="3810001"/>
        </p:xfrm>
        <a:graphic>
          <a:graphicData uri="http://schemas.openxmlformats.org/drawingml/2006/table">
            <a:tbl>
              <a:tblPr rtl="1"/>
              <a:tblGrid>
                <a:gridCol w="1493137"/>
                <a:gridCol w="1493137"/>
                <a:gridCol w="1493137"/>
                <a:gridCol w="1494094"/>
                <a:gridCol w="1494094"/>
              </a:tblGrid>
              <a:tr h="684944">
                <a:tc gridSpan="5">
                  <a:txBody>
                    <a:bodyPr/>
                    <a:lstStyle/>
                    <a:p>
                      <a:pPr marL="0" marR="0" algn="ctr" rtl="1">
                        <a:lnSpc>
                          <a:spcPct val="115000"/>
                        </a:lnSpc>
                        <a:spcBef>
                          <a:spcPts val="0"/>
                        </a:spcBef>
                        <a:spcAft>
                          <a:spcPts val="0"/>
                        </a:spcAft>
                      </a:pPr>
                      <a:r>
                        <a:rPr lang="ar-SA" sz="3200" b="1">
                          <a:latin typeface="Calibri"/>
                          <a:ea typeface="Calibri"/>
                          <a:cs typeface="Arial"/>
                        </a:rPr>
                        <a:t>متخصصة ومقبولة</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70899">
                <a:tc>
                  <a:txBody>
                    <a:bodyPr/>
                    <a:lstStyle/>
                    <a:p>
                      <a:pPr marL="0" marR="0" algn="r" rtl="1">
                        <a:lnSpc>
                          <a:spcPct val="115000"/>
                        </a:lnSpc>
                        <a:spcBef>
                          <a:spcPts val="0"/>
                        </a:spcBef>
                        <a:spcAft>
                          <a:spcPts val="0"/>
                        </a:spcAft>
                      </a:pPr>
                      <a:r>
                        <a:rPr lang="ar-SA" sz="2000">
                          <a:latin typeface="Calibri"/>
                          <a:ea typeface="Calibri"/>
                          <a:cs typeface="Arial"/>
                        </a:rPr>
                        <a:t>ينبغي</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يختار</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يزن</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يصنع</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يطرح</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899">
                <a:tc>
                  <a:txBody>
                    <a:bodyPr/>
                    <a:lstStyle/>
                    <a:p>
                      <a:pPr marL="0" marR="0" algn="r" rtl="1">
                        <a:lnSpc>
                          <a:spcPct val="115000"/>
                        </a:lnSpc>
                        <a:spcBef>
                          <a:spcPts val="0"/>
                        </a:spcBef>
                        <a:spcAft>
                          <a:spcPts val="0"/>
                        </a:spcAft>
                      </a:pPr>
                      <a:r>
                        <a:rPr lang="ar-SA" sz="2000" dirty="0">
                          <a:latin typeface="Calibri"/>
                          <a:ea typeface="Calibri"/>
                          <a:cs typeface="Arial"/>
                        </a:rPr>
                        <a:t>يصوغ</a:t>
                      </a:r>
                      <a:endParaRPr lang="en-US" sz="2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يضرب</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يصف</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يختار</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يتعرف على</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899">
                <a:tc>
                  <a:txBody>
                    <a:bodyPr/>
                    <a:lstStyle/>
                    <a:p>
                      <a:pPr marL="0" marR="0" algn="r" rtl="1">
                        <a:lnSpc>
                          <a:spcPct val="115000"/>
                        </a:lnSpc>
                        <a:spcBef>
                          <a:spcPts val="0"/>
                        </a:spcBef>
                        <a:spcAft>
                          <a:spcPts val="0"/>
                        </a:spcAft>
                      </a:pPr>
                      <a:r>
                        <a:rPr lang="ar-SA" sz="2000">
                          <a:latin typeface="Calibri"/>
                          <a:ea typeface="Calibri"/>
                          <a:cs typeface="Arial"/>
                        </a:rPr>
                        <a:t>يسحب</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يحذف</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يرتب</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يعمل</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يعيد تسمية</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0562">
                <a:tc gridSpan="5">
                  <a:txBody>
                    <a:bodyPr/>
                    <a:lstStyle/>
                    <a:p>
                      <a:pPr marL="0" marR="0" algn="ctr" rtl="1">
                        <a:lnSpc>
                          <a:spcPct val="115000"/>
                        </a:lnSpc>
                        <a:spcBef>
                          <a:spcPts val="0"/>
                        </a:spcBef>
                        <a:spcAft>
                          <a:spcPts val="0"/>
                        </a:spcAft>
                      </a:pPr>
                      <a:r>
                        <a:rPr lang="ar-SA" sz="3600" b="1">
                          <a:latin typeface="Calibri"/>
                          <a:ea typeface="Calibri"/>
                          <a:cs typeface="Arial"/>
                        </a:rPr>
                        <a:t> واسعة جدا: غير مقبولة</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70899">
                <a:tc>
                  <a:txBody>
                    <a:bodyPr/>
                    <a:lstStyle/>
                    <a:p>
                      <a:pPr marL="0" marR="0" algn="r" rtl="1">
                        <a:lnSpc>
                          <a:spcPct val="115000"/>
                        </a:lnSpc>
                        <a:spcBef>
                          <a:spcPts val="0"/>
                        </a:spcBef>
                        <a:spcAft>
                          <a:spcPts val="0"/>
                        </a:spcAft>
                      </a:pPr>
                      <a:r>
                        <a:rPr lang="ar-SA" sz="2000">
                          <a:latin typeface="Calibri"/>
                          <a:ea typeface="Calibri"/>
                          <a:cs typeface="Arial"/>
                        </a:rPr>
                        <a:t>يطبق</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يستجيب</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يستعمل</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يفسر</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يختبر</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899">
                <a:tc>
                  <a:txBody>
                    <a:bodyPr/>
                    <a:lstStyle/>
                    <a:p>
                      <a:pPr marL="0" marR="0" algn="r" rtl="1">
                        <a:lnSpc>
                          <a:spcPct val="115000"/>
                        </a:lnSpc>
                        <a:spcBef>
                          <a:spcPts val="0"/>
                        </a:spcBef>
                        <a:spcAft>
                          <a:spcPts val="0"/>
                        </a:spcAft>
                      </a:pPr>
                      <a:r>
                        <a:rPr lang="ar-SA" sz="2000">
                          <a:latin typeface="Calibri"/>
                          <a:ea typeface="Calibri"/>
                          <a:cs typeface="Arial"/>
                        </a:rPr>
                        <a:t>يستدل</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يستنتج</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يفحص</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a:latin typeface="Calibri"/>
                          <a:ea typeface="Calibri"/>
                          <a:cs typeface="Arial"/>
                        </a:rPr>
                        <a:t>يلاحظ</a:t>
                      </a:r>
                      <a:endParaRPr lang="en-US" sz="20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dirty="0">
                          <a:latin typeface="Calibri"/>
                          <a:ea typeface="Calibri"/>
                          <a:cs typeface="Arial"/>
                        </a:rPr>
                        <a:t>يظهر</a:t>
                      </a:r>
                      <a:endParaRPr lang="en-US" sz="2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2" cstate="print">
            <a:lum bright="20000"/>
          </a:blip>
          <a:srcRect/>
          <a:stretch>
            <a:fillRect/>
          </a:stretch>
        </p:blipFill>
        <p:spPr bwMode="auto">
          <a:xfrm>
            <a:off x="0" y="0"/>
            <a:ext cx="9753600" cy="73152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b="1" dirty="0" smtClean="0">
                <a:solidFill>
                  <a:srgbClr val="F8F8F8"/>
                </a:solidFill>
              </a:rPr>
              <a:t>Topic</a:t>
            </a:r>
            <a:r>
              <a:rPr lang="en-US" b="1" dirty="0" smtClean="0"/>
              <a:t> </a:t>
            </a:r>
            <a:r>
              <a:rPr lang="en-US" b="1" dirty="0" smtClean="0">
                <a:solidFill>
                  <a:srgbClr val="F8F8F8"/>
                </a:solidFill>
              </a:rPr>
              <a:t>7 </a:t>
            </a:r>
            <a:endParaRPr lang="en-US" b="1" dirty="0">
              <a:solidFill>
                <a:srgbClr val="F8F8F8"/>
              </a:solidFill>
            </a:endParaRPr>
          </a:p>
        </p:txBody>
      </p:sp>
      <p:sp>
        <p:nvSpPr>
          <p:cNvPr id="3" name="Content Placeholder 2"/>
          <p:cNvSpPr>
            <a:spLocks noGrp="1"/>
          </p:cNvSpPr>
          <p:nvPr>
            <p:ph idx="1"/>
          </p:nvPr>
        </p:nvSpPr>
        <p:spPr/>
        <p:txBody>
          <a:bodyPr/>
          <a:lstStyle/>
          <a:p>
            <a:pPr algn="ctr"/>
            <a:endParaRPr lang="ar-SA" sz="4000" b="1" dirty="0" smtClean="0">
              <a:solidFill>
                <a:srgbClr val="FF0000"/>
              </a:solidFill>
            </a:endParaRPr>
          </a:p>
          <a:p>
            <a:pPr algn="ctr"/>
            <a:r>
              <a:rPr lang="ar-SA" sz="4000" b="1" dirty="0" smtClean="0">
                <a:solidFill>
                  <a:srgbClr val="FFFF00"/>
                </a:solidFill>
              </a:rPr>
              <a:t>تحليل المحتوى</a:t>
            </a:r>
            <a:endParaRPr lang="en-US" sz="4000" b="1" dirty="0">
              <a:solidFill>
                <a:srgbClr val="FFFF00"/>
              </a:solidFill>
            </a:endParaRPr>
          </a:p>
        </p:txBody>
      </p:sp>
    </p:spTree>
  </p:cSld>
  <p:clrMapOvr>
    <a:masterClrMapping/>
  </p:clrMapOvr>
  <p:transition spd="slow">
    <p:cover dir="lu"/>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p:cNvPicPr>
            <a:picLocks noChangeAspect="1" noChangeArrowheads="1"/>
          </p:cNvPicPr>
          <p:nvPr/>
        </p:nvPicPr>
        <p:blipFill>
          <a:blip r:embed="rId2" cstate="print"/>
          <a:srcRect l="55000" b="51667"/>
          <a:stretch>
            <a:fillRect/>
          </a:stretch>
        </p:blipFill>
        <p:spPr bwMode="auto">
          <a:xfrm>
            <a:off x="1" y="-762000"/>
            <a:ext cx="9191296" cy="7620000"/>
          </a:xfrm>
          <a:prstGeom prst="rect">
            <a:avLst/>
          </a:prstGeom>
          <a:noFill/>
          <a:ln w="9525">
            <a:noFill/>
            <a:miter lim="800000"/>
            <a:headEnd/>
            <a:tailEnd/>
          </a:ln>
          <a:effectLst/>
        </p:spPr>
      </p:pic>
      <p:sp>
        <p:nvSpPr>
          <p:cNvPr id="2" name="Content Placeholder 1"/>
          <p:cNvSpPr>
            <a:spLocks noGrp="1"/>
          </p:cNvSpPr>
          <p:nvPr>
            <p:ph/>
          </p:nvPr>
        </p:nvSpPr>
        <p:spPr>
          <a:xfrm>
            <a:off x="457200" y="1"/>
            <a:ext cx="8229600" cy="6781800"/>
          </a:xfrm>
        </p:spPr>
        <p:txBody>
          <a:bodyPr/>
          <a:lstStyle/>
          <a:p>
            <a:endParaRPr lang="ar-SA" sz="3600" dirty="0" smtClean="0">
              <a:solidFill>
                <a:srgbClr val="FF0000"/>
              </a:solidFill>
            </a:endParaRPr>
          </a:p>
          <a:p>
            <a:endParaRPr lang="ar-SA" sz="3600" dirty="0" smtClean="0">
              <a:solidFill>
                <a:srgbClr val="FF0000"/>
              </a:solidFill>
            </a:endParaRPr>
          </a:p>
          <a:p>
            <a:endParaRPr lang="en-US" sz="3600" dirty="0" smtClean="0">
              <a:solidFill>
                <a:srgbClr val="FF0000"/>
              </a:solidFill>
            </a:endParaRPr>
          </a:p>
          <a:p>
            <a:r>
              <a:rPr lang="ar-SA" sz="3600" dirty="0" smtClean="0">
                <a:solidFill>
                  <a:srgbClr val="FF0000"/>
                </a:solidFill>
              </a:rPr>
              <a:t>فيما يلي سنحاول أن نحدد المقصود بكل وجه من أوجه التعلم، ومن المهم أن نشير للمدرس  أنه ليس من الضروري أن يتضمن كل درس من دروس الوحدة أو المقرر، فقد يتضمن درس ما بعض هذه الأوجه، بينما يتضمن درس آخر كل هذه الأوجه.</a:t>
            </a:r>
            <a:endParaRPr lang="en-US" sz="3600" dirty="0" smtClean="0">
              <a:solidFill>
                <a:srgbClr val="FF0000"/>
              </a:solidFill>
            </a:endParaRPr>
          </a:p>
          <a:p>
            <a:endParaRPr lang="en-US" sz="3600" dirty="0">
              <a:solidFill>
                <a:srgbClr val="FF0000"/>
              </a:solidFill>
            </a:endParaRPr>
          </a:p>
        </p:txBody>
      </p:sp>
    </p:spTree>
  </p:cSld>
  <p:clrMapOvr>
    <a:masterClrMapping/>
  </p:clrMapOvr>
  <p:transition spd="slow">
    <p:strips dir="ru"/>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p:cNvPicPr>
            <a:picLocks noChangeAspect="1" noChangeArrowheads="1"/>
          </p:cNvPicPr>
          <p:nvPr/>
        </p:nvPicPr>
        <p:blipFill>
          <a:blip r:embed="rId2" cstate="print"/>
          <a:srcRect l="18750" b="29688"/>
          <a:stretch>
            <a:fillRect/>
          </a:stretch>
        </p:blipFill>
        <p:spPr bwMode="auto">
          <a:xfrm flipH="1">
            <a:off x="-533400" y="0"/>
            <a:ext cx="9906000" cy="6858000"/>
          </a:xfrm>
          <a:prstGeom prst="rect">
            <a:avLst/>
          </a:prstGeom>
          <a:noFill/>
          <a:ln w="9525">
            <a:noFill/>
            <a:miter lim="800000"/>
            <a:headEnd/>
            <a:tailEnd/>
          </a:ln>
          <a:effectLst/>
        </p:spPr>
      </p:pic>
      <p:sp>
        <p:nvSpPr>
          <p:cNvPr id="16386" name="Rectangle 2"/>
          <p:cNvSpPr>
            <a:spLocks noChangeArrowheads="1"/>
          </p:cNvSpPr>
          <p:nvPr/>
        </p:nvSpPr>
        <p:spPr bwMode="auto">
          <a:xfrm>
            <a:off x="-152400" y="1529179"/>
            <a:ext cx="8839200" cy="4832092"/>
          </a:xfrm>
          <a:prstGeom prst="rect">
            <a:avLst/>
          </a:prstGeom>
          <a:noFill/>
          <a:ln w="9525">
            <a:noFill/>
            <a:miter lim="800000"/>
            <a:headEnd/>
            <a:tailEnd/>
          </a:ln>
        </p:spPr>
        <p:txBody>
          <a:bodyPr anchor="ctr">
            <a:spAutoFit/>
          </a:bodyPr>
          <a:lstStyle/>
          <a:p>
            <a:pPr marL="342900" indent="-342900">
              <a:tabLst>
                <a:tab pos="533400" algn="l"/>
                <a:tab pos="1749425" algn="l"/>
              </a:tabLst>
            </a:pPr>
            <a:r>
              <a:rPr lang="ar-SA" altLang="zh-CN" sz="2800" dirty="0"/>
              <a:t>لتحليل المحتوى أغراض عديدة أهمها:</a:t>
            </a:r>
          </a:p>
          <a:p>
            <a:pPr marL="342900" indent="-342900">
              <a:tabLst>
                <a:tab pos="533400" algn="l"/>
                <a:tab pos="1749425" algn="l"/>
              </a:tabLst>
            </a:pPr>
            <a:endParaRPr lang="en-US" altLang="zh-CN" sz="2800" dirty="0">
              <a:solidFill>
                <a:schemeClr val="folHlink"/>
              </a:solidFill>
              <a:ea typeface="SimSun" pitchFamily="2" charset="-122"/>
            </a:endParaRPr>
          </a:p>
          <a:p>
            <a:pPr marL="342900" indent="-342900">
              <a:buFontTx/>
              <a:buAutoNum type="arabicPeriod"/>
              <a:tabLst>
                <a:tab pos="533400" algn="l"/>
                <a:tab pos="1749425" algn="l"/>
              </a:tabLst>
            </a:pPr>
            <a:r>
              <a:rPr lang="ar-SA" altLang="zh-CN" sz="2800" dirty="0"/>
              <a:t>إعداد الخطط التعليمية الفصلية واليومية.</a:t>
            </a:r>
            <a:endParaRPr lang="en-US" altLang="zh-CN" sz="2800" dirty="0">
              <a:ea typeface="SimSun" pitchFamily="2" charset="-122"/>
            </a:endParaRPr>
          </a:p>
          <a:p>
            <a:pPr marL="342900" indent="-342900">
              <a:buFontTx/>
              <a:buAutoNum type="arabicPeriod"/>
              <a:tabLst>
                <a:tab pos="533400" algn="l"/>
                <a:tab pos="1749425" algn="l"/>
              </a:tabLst>
            </a:pPr>
            <a:r>
              <a:rPr lang="ar-SA" altLang="zh-CN" sz="2800" dirty="0"/>
              <a:t>اشتقاق الأهداف التدريسية.</a:t>
            </a:r>
            <a:endParaRPr lang="en-US" altLang="zh-CN" sz="2800" dirty="0">
              <a:ea typeface="SimSun" pitchFamily="2" charset="-122"/>
            </a:endParaRPr>
          </a:p>
          <a:p>
            <a:pPr marL="342900" indent="-342900">
              <a:buFontTx/>
              <a:buAutoNum type="arabicPeriod"/>
              <a:tabLst>
                <a:tab pos="533400" algn="l"/>
                <a:tab pos="1749425" algn="l"/>
              </a:tabLst>
            </a:pPr>
            <a:r>
              <a:rPr lang="ar-SA" altLang="zh-CN" sz="2800" dirty="0"/>
              <a:t>اختيار استراتيجيات التعليم المناسبة.</a:t>
            </a:r>
            <a:endParaRPr lang="en-US" altLang="zh-CN" sz="2800" dirty="0">
              <a:ea typeface="SimSun" pitchFamily="2" charset="-122"/>
            </a:endParaRPr>
          </a:p>
          <a:p>
            <a:pPr marL="342900" indent="-342900">
              <a:buFontTx/>
              <a:buAutoNum type="arabicPeriod"/>
              <a:tabLst>
                <a:tab pos="533400" algn="l"/>
                <a:tab pos="1749425" algn="l"/>
              </a:tabLst>
            </a:pPr>
            <a:r>
              <a:rPr lang="ar-SA" altLang="zh-CN" sz="2800" dirty="0"/>
              <a:t>اختيار الوسائل التعليمية والتقنيات المناسبة.</a:t>
            </a:r>
            <a:endParaRPr lang="en-US" altLang="zh-CN" sz="2800" dirty="0">
              <a:ea typeface="SimSun" pitchFamily="2" charset="-122"/>
            </a:endParaRPr>
          </a:p>
          <a:p>
            <a:pPr marL="342900" indent="-342900">
              <a:buFontTx/>
              <a:buAutoNum type="arabicPeriod"/>
              <a:tabLst>
                <a:tab pos="533400" algn="l"/>
                <a:tab pos="1749425" algn="l"/>
              </a:tabLst>
            </a:pPr>
            <a:r>
              <a:rPr lang="ar-SA" altLang="zh-CN" sz="2800" dirty="0"/>
              <a:t>الكشف عن مواطن القوة والضعف في الكتاب المدرسي.</a:t>
            </a:r>
            <a:endParaRPr lang="en-US" altLang="zh-CN" sz="2800" dirty="0">
              <a:ea typeface="SimSun" pitchFamily="2" charset="-122"/>
            </a:endParaRPr>
          </a:p>
          <a:p>
            <a:pPr marL="342900" indent="-342900">
              <a:buFontTx/>
              <a:buAutoNum type="arabicPeriod"/>
              <a:tabLst>
                <a:tab pos="533400" algn="l"/>
                <a:tab pos="1749425" algn="l"/>
              </a:tabLst>
            </a:pPr>
            <a:r>
              <a:rPr lang="ar-SA" altLang="zh-CN" sz="2800" dirty="0"/>
              <a:t>تبويب أو تصنيف عناصر المحتوى لتسهيل عملية تنفيذ الحصة.</a:t>
            </a:r>
            <a:endParaRPr lang="en-US" altLang="zh-CN" sz="2800" dirty="0">
              <a:ea typeface="SimSun" pitchFamily="2" charset="-122"/>
            </a:endParaRPr>
          </a:p>
          <a:p>
            <a:pPr marL="342900" indent="-342900">
              <a:buFontTx/>
              <a:buAutoNum type="arabicPeriod"/>
              <a:tabLst>
                <a:tab pos="533400" algn="l"/>
                <a:tab pos="1749425" algn="l"/>
              </a:tabLst>
            </a:pPr>
            <a:r>
              <a:rPr lang="ar-SA" altLang="zh-CN" sz="2800" dirty="0"/>
              <a:t>بناء اختبارات تحصيلية حيث يساعدنا تحليل المحتوى في اختيار عينة ممثلة لجميع جوانب المادة لتضمينها في الاختبار لتحقيق الشمول والتوازن في الاختبار التحصيلي.</a:t>
            </a:r>
          </a:p>
        </p:txBody>
      </p:sp>
      <p:sp>
        <p:nvSpPr>
          <p:cNvPr id="16387" name="Text Box 3"/>
          <p:cNvSpPr txBox="1">
            <a:spLocks noChangeArrowheads="1"/>
          </p:cNvSpPr>
          <p:nvPr/>
        </p:nvSpPr>
        <p:spPr bwMode="auto">
          <a:xfrm>
            <a:off x="2362200" y="227012"/>
            <a:ext cx="4959350" cy="915988"/>
          </a:xfrm>
          <a:prstGeom prst="rect">
            <a:avLst/>
          </a:prstGeom>
          <a:noFill/>
          <a:ln w="9525">
            <a:noFill/>
            <a:miter lim="800000"/>
            <a:headEnd/>
            <a:tailEnd/>
          </a:ln>
        </p:spPr>
        <p:txBody>
          <a:bodyPr wrap="none">
            <a:spAutoFit/>
          </a:bodyPr>
          <a:lstStyle/>
          <a:p>
            <a:r>
              <a:rPr lang="ar-SA" altLang="zh-CN" sz="3600" b="1" dirty="0">
                <a:solidFill>
                  <a:srgbClr val="0000CC"/>
                </a:solidFill>
              </a:rPr>
              <a:t>أغراض تحليل المحتوى الدراسي</a:t>
            </a:r>
            <a:endParaRPr lang="en-US" altLang="zh-CN" sz="3600" dirty="0">
              <a:solidFill>
                <a:srgbClr val="0000CC"/>
              </a:solidFill>
              <a:ea typeface="SimSun" pitchFamily="2" charset="-122"/>
            </a:endParaRPr>
          </a:p>
          <a:p>
            <a:endParaRPr lang="en-US" dirty="0"/>
          </a:p>
        </p:txBody>
      </p:sp>
    </p:spTree>
  </p:cSld>
  <p:clrMapOvr>
    <a:masterClrMapping/>
  </p:clrMapOvr>
  <p:transition spd="med">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أهمية التنوع في وسائل تقويم الطلبة</a:t>
            </a:r>
            <a:endParaRPr lang="en-US" dirty="0">
              <a:solidFill>
                <a:srgbClr val="FF0000"/>
              </a:solidFill>
            </a:endParaRPr>
          </a:p>
        </p:txBody>
      </p:sp>
      <p:sp>
        <p:nvSpPr>
          <p:cNvPr id="3" name="عنصر نائب للمحتوى 2"/>
          <p:cNvSpPr>
            <a:spLocks noGrp="1"/>
          </p:cNvSpPr>
          <p:nvPr>
            <p:ph idx="1"/>
          </p:nvPr>
        </p:nvSpPr>
        <p:spPr/>
        <p:txBody>
          <a:bodyPr/>
          <a:lstStyle/>
          <a:p>
            <a:pPr algn="just"/>
            <a:r>
              <a:rPr lang="ar-SA" sz="2800" dirty="0" smtClean="0"/>
              <a:t>1.  أنها تضع أمام المعلم أساليب تقويمية متنوعة </a:t>
            </a:r>
            <a:r>
              <a:rPr lang="ar-SA" sz="2800" dirty="0" err="1" smtClean="0"/>
              <a:t>و</a:t>
            </a:r>
            <a:r>
              <a:rPr lang="ar-SA" sz="2800" dirty="0" smtClean="0"/>
              <a:t> مدى تقبل المتعلم هذه الأساليب غير متناسين أعمال الطالب السنوية واحتسابها كجزء من تقويم الطالب.</a:t>
            </a:r>
            <a:endParaRPr lang="en-US" sz="2800"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http://www.campaign-paintball.com/campaign/img/pageDownloads/wallpapers/Campaign-wallpaper_002-1920x1200.jpg"/>
          <p:cNvPicPr>
            <a:picLocks noChangeAspect="1" noChangeArrowheads="1"/>
          </p:cNvPicPr>
          <p:nvPr/>
        </p:nvPicPr>
        <p:blipFill>
          <a:blip r:embed="rId2" cstate="print"/>
          <a:srcRect r="34583"/>
          <a:stretch>
            <a:fillRect/>
          </a:stretch>
        </p:blipFill>
        <p:spPr bwMode="auto">
          <a:xfrm>
            <a:off x="-685800" y="0"/>
            <a:ext cx="10668000" cy="7353057"/>
          </a:xfrm>
          <a:prstGeom prst="rect">
            <a:avLst/>
          </a:prstGeom>
          <a:noFill/>
        </p:spPr>
      </p:pic>
      <p:sp>
        <p:nvSpPr>
          <p:cNvPr id="28674" name="Rectangle 2"/>
          <p:cNvSpPr>
            <a:spLocks noGrp="1" noChangeArrowheads="1"/>
          </p:cNvSpPr>
          <p:nvPr>
            <p:ph type="title"/>
          </p:nvPr>
        </p:nvSpPr>
        <p:spPr/>
        <p:txBody>
          <a:bodyPr/>
          <a:lstStyle/>
          <a:p>
            <a:pPr eaLnBrk="1" hangingPunct="1">
              <a:defRPr/>
            </a:pPr>
            <a:r>
              <a:rPr lang="ar-SA" altLang="zh-CN" b="1" dirty="0" smtClean="0">
                <a:solidFill>
                  <a:schemeClr val="accent3"/>
                </a:solidFill>
              </a:rPr>
              <a:t>طرق تحليل المحتوى</a:t>
            </a:r>
            <a:endParaRPr lang="en-US" b="1" dirty="0" smtClean="0">
              <a:solidFill>
                <a:schemeClr val="accent3"/>
              </a:solidFill>
            </a:endParaRPr>
          </a:p>
        </p:txBody>
      </p:sp>
      <p:sp>
        <p:nvSpPr>
          <p:cNvPr id="28675" name="Rectangle 3"/>
          <p:cNvSpPr>
            <a:spLocks noGrp="1" noChangeArrowheads="1"/>
          </p:cNvSpPr>
          <p:nvPr>
            <p:ph type="body" idx="1"/>
          </p:nvPr>
        </p:nvSpPr>
        <p:spPr>
          <a:xfrm>
            <a:off x="228600" y="1295400"/>
            <a:ext cx="8915400" cy="4953000"/>
          </a:xfrm>
        </p:spPr>
        <p:txBody>
          <a:bodyPr/>
          <a:lstStyle/>
          <a:p>
            <a:pPr marL="533400" indent="-533400" eaLnBrk="1" hangingPunct="1">
              <a:lnSpc>
                <a:spcPct val="90000"/>
              </a:lnSpc>
              <a:buFontTx/>
              <a:buNone/>
              <a:defRPr/>
            </a:pPr>
            <a:r>
              <a:rPr lang="ar-SA" altLang="zh-CN" sz="2800" dirty="0" smtClean="0">
                <a:solidFill>
                  <a:schemeClr val="accent3"/>
                </a:solidFill>
              </a:rPr>
              <a:t> </a:t>
            </a:r>
          </a:p>
          <a:p>
            <a:pPr marL="533400" indent="-533400" eaLnBrk="1" hangingPunct="1">
              <a:lnSpc>
                <a:spcPct val="90000"/>
              </a:lnSpc>
              <a:buFontTx/>
              <a:buNone/>
              <a:defRPr/>
            </a:pPr>
            <a:r>
              <a:rPr lang="ar-SA" altLang="zh-CN" sz="2800" dirty="0" smtClean="0">
                <a:solidFill>
                  <a:schemeClr val="accent3"/>
                </a:solidFill>
              </a:rPr>
              <a:t>	توجد طريقتان لتحليل المحتوى تعتبران الأكثر شيوعاً في الاستخدام هما:</a:t>
            </a:r>
            <a:r>
              <a:rPr lang="en-US" altLang="zh-CN" sz="2800" dirty="0" smtClean="0">
                <a:solidFill>
                  <a:schemeClr val="accent3"/>
                </a:solidFill>
              </a:rPr>
              <a:t> </a:t>
            </a:r>
            <a:endParaRPr lang="ar-SA" altLang="zh-CN" sz="2800" dirty="0" smtClean="0">
              <a:solidFill>
                <a:schemeClr val="accent3"/>
              </a:solidFill>
            </a:endParaRPr>
          </a:p>
          <a:p>
            <a:pPr marL="533400" indent="-533400" eaLnBrk="1" hangingPunct="1">
              <a:lnSpc>
                <a:spcPct val="90000"/>
              </a:lnSpc>
              <a:buFontTx/>
              <a:buNone/>
              <a:defRPr/>
            </a:pPr>
            <a:endParaRPr lang="ar-SA" altLang="zh-CN" sz="2800" dirty="0" smtClean="0">
              <a:solidFill>
                <a:schemeClr val="accent3"/>
              </a:solidFill>
            </a:endParaRPr>
          </a:p>
          <a:p>
            <a:pPr marL="533400" indent="-533400" eaLnBrk="1" hangingPunct="1">
              <a:lnSpc>
                <a:spcPct val="90000"/>
              </a:lnSpc>
              <a:buFontTx/>
              <a:buAutoNum type="arabicPeriod"/>
              <a:defRPr/>
            </a:pPr>
            <a:r>
              <a:rPr lang="ar-SA" altLang="zh-CN" sz="2800" dirty="0" smtClean="0">
                <a:solidFill>
                  <a:schemeClr val="accent3"/>
                </a:solidFill>
              </a:rPr>
              <a:t>الطريقة التي تقوم على تجميع العناصر المتماثلة في المادة الدراسية في مجموعة واحدة مثل :مجموعة المفاهيم ,مجموعة الرموز ,مجموعة       التعميمات .....الخ</a:t>
            </a:r>
          </a:p>
          <a:p>
            <a:pPr marL="533400" indent="-533400" eaLnBrk="1" hangingPunct="1">
              <a:lnSpc>
                <a:spcPct val="90000"/>
              </a:lnSpc>
              <a:buFontTx/>
              <a:buAutoNum type="arabicPeriod"/>
              <a:defRPr/>
            </a:pPr>
            <a:r>
              <a:rPr lang="ar-SA" altLang="zh-CN" sz="2800" dirty="0" smtClean="0">
                <a:solidFill>
                  <a:schemeClr val="accent3"/>
                </a:solidFill>
              </a:rPr>
              <a:t>الطريقة التي تقوم على تقسيم المادة الدراسية إلى موضوعات رئيسة ثم تجزئة هذه الموضوعات إلى موضوعات فرعية.</a:t>
            </a:r>
            <a:endParaRPr lang="en-US" sz="2800" dirty="0" smtClean="0">
              <a:solidFill>
                <a:schemeClr val="accent3"/>
              </a:solidFill>
            </a:endParaRPr>
          </a:p>
        </p:txBody>
      </p:sp>
    </p:spTree>
  </p:cSld>
  <p:clrMapOvr>
    <a:masterClrMapping/>
  </p:clrMapOvr>
  <p:transition spd="med">
    <p:pull dir="d"/>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campaign-paintball.com/campaign/img/pageDownloads/wallpapers/Campaign-wallpaper_002-1920x1200.jpg"/>
          <p:cNvPicPr>
            <a:picLocks noChangeAspect="1" noChangeArrowheads="1"/>
          </p:cNvPicPr>
          <p:nvPr/>
        </p:nvPicPr>
        <p:blipFill>
          <a:blip r:embed="rId2" cstate="print"/>
          <a:srcRect r="34583"/>
          <a:stretch>
            <a:fillRect/>
          </a:stretch>
        </p:blipFill>
        <p:spPr bwMode="auto">
          <a:xfrm>
            <a:off x="-685800" y="0"/>
            <a:ext cx="10668000" cy="7353057"/>
          </a:xfrm>
          <a:prstGeom prst="rect">
            <a:avLst/>
          </a:prstGeom>
          <a:noFill/>
        </p:spPr>
      </p:pic>
      <p:sp>
        <p:nvSpPr>
          <p:cNvPr id="2" name="Title 1"/>
          <p:cNvSpPr>
            <a:spLocks noGrp="1"/>
          </p:cNvSpPr>
          <p:nvPr>
            <p:ph type="title"/>
          </p:nvPr>
        </p:nvSpPr>
        <p:spPr/>
        <p:txBody>
          <a:bodyPr/>
          <a:lstStyle/>
          <a:p>
            <a:r>
              <a:rPr lang="ar-EG" sz="4000" b="1" dirty="0" smtClean="0">
                <a:solidFill>
                  <a:schemeClr val="accent3"/>
                </a:solidFill>
              </a:rPr>
              <a:t>جدول </a:t>
            </a:r>
            <a:r>
              <a:rPr lang="ar-EG" b="1" dirty="0" smtClean="0">
                <a:solidFill>
                  <a:schemeClr val="accent3"/>
                </a:solidFill>
              </a:rPr>
              <a:t>مصفوفة تحليل المحتوى</a:t>
            </a:r>
            <a:endParaRPr lang="en-US" dirty="0">
              <a:solidFill>
                <a:schemeClr val="accent3"/>
              </a:solidFill>
            </a:endParaRPr>
          </a:p>
        </p:txBody>
      </p:sp>
      <p:sp>
        <p:nvSpPr>
          <p:cNvPr id="3" name="Content Placeholder 2"/>
          <p:cNvSpPr>
            <a:spLocks noGrp="1"/>
          </p:cNvSpPr>
          <p:nvPr>
            <p:ph idx="1"/>
          </p:nvPr>
        </p:nvSpPr>
        <p:spPr>
          <a:xfrm>
            <a:off x="685800" y="2362200"/>
            <a:ext cx="7772400" cy="4114800"/>
          </a:xfrm>
        </p:spPr>
        <p:txBody>
          <a:bodyPr/>
          <a:lstStyle/>
          <a:p>
            <a:r>
              <a:rPr lang="ar-SA" dirty="0" smtClean="0">
                <a:solidFill>
                  <a:schemeClr val="accent3"/>
                </a:solidFill>
              </a:rPr>
              <a:t>ستخدم هذا الجدول لتفريغ بيانات تحليل المحتوى التي جمعناها حول المحتوى الدراسي وليجعلها اكثر سهولة للفهم والتنظيم...</a:t>
            </a:r>
            <a:endParaRPr lang="en-US" dirty="0">
              <a:solidFill>
                <a:schemeClr val="accent3"/>
              </a:solidFill>
            </a:endParaRPr>
          </a:p>
        </p:txBody>
      </p:sp>
    </p:spTree>
  </p:cSld>
  <p:clrMapOvr>
    <a:masterClrMapping/>
  </p:clrMapOvr>
  <p:transition spd="med">
    <p:pull dir="ru"/>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campaign-paintball.com/campaign/img/pageDownloads/wallpapers/Campaign-wallpaper_002-1920x1200.jpg"/>
          <p:cNvPicPr>
            <a:picLocks noChangeAspect="1" noChangeArrowheads="1"/>
          </p:cNvPicPr>
          <p:nvPr/>
        </p:nvPicPr>
        <p:blipFill>
          <a:blip r:embed="rId2" cstate="print"/>
          <a:srcRect r="34583"/>
          <a:stretch>
            <a:fillRect/>
          </a:stretch>
        </p:blipFill>
        <p:spPr bwMode="auto">
          <a:xfrm>
            <a:off x="-685800" y="0"/>
            <a:ext cx="10668000" cy="7353057"/>
          </a:xfrm>
          <a:prstGeom prst="rect">
            <a:avLst/>
          </a:prstGeom>
          <a:noFill/>
        </p:spPr>
      </p:pic>
      <p:sp>
        <p:nvSpPr>
          <p:cNvPr id="2" name="Content Placeholder 1"/>
          <p:cNvSpPr>
            <a:spLocks noGrp="1"/>
          </p:cNvSpPr>
          <p:nvPr>
            <p:ph/>
          </p:nvPr>
        </p:nvSpPr>
        <p:spPr>
          <a:xfrm>
            <a:off x="0" y="1752600"/>
            <a:ext cx="8229600" cy="5851525"/>
          </a:xfrm>
        </p:spPr>
        <p:txBody>
          <a:bodyPr/>
          <a:lstStyle/>
          <a:p>
            <a:r>
              <a:rPr lang="ar-SA" dirty="0" smtClean="0">
                <a:solidFill>
                  <a:schemeClr val="accent3"/>
                </a:solidFill>
              </a:rPr>
              <a:t>مثال توضيحي...</a:t>
            </a:r>
          </a:p>
          <a:p>
            <a:endParaRPr lang="ar-SA" dirty="0" smtClean="0">
              <a:solidFill>
                <a:schemeClr val="accent3"/>
              </a:solidFill>
            </a:endParaRPr>
          </a:p>
          <a:p>
            <a:r>
              <a:rPr lang="ar-SA" dirty="0" smtClean="0">
                <a:solidFill>
                  <a:schemeClr val="accent3"/>
                </a:solidFill>
              </a:rPr>
              <a:t>لاحد مواضيع العلوم...</a:t>
            </a:r>
          </a:p>
          <a:p>
            <a:endParaRPr lang="en-US" dirty="0">
              <a:solidFill>
                <a:schemeClr val="accent3"/>
              </a:solidFill>
            </a:endParaRPr>
          </a:p>
        </p:txBody>
      </p:sp>
    </p:spTree>
  </p:cSld>
  <p:clrMapOvr>
    <a:masterClrMapping/>
  </p:clrMapOvr>
  <p:transition>
    <p:pull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8" name="Picture 8" descr="http://idowns.net/uploads/090219/1_235818_1.jpg"/>
          <p:cNvPicPr>
            <a:picLocks noChangeAspect="1" noChangeArrowheads="1"/>
          </p:cNvPicPr>
          <p:nvPr/>
        </p:nvPicPr>
        <p:blipFill>
          <a:blip r:embed="rId2" cstate="print"/>
          <a:srcRect/>
          <a:stretch>
            <a:fillRect/>
          </a:stretch>
        </p:blipFill>
        <p:spPr bwMode="auto">
          <a:xfrm>
            <a:off x="-609600" y="76200"/>
            <a:ext cx="10972800" cy="6858000"/>
          </a:xfrm>
          <a:prstGeom prst="rect">
            <a:avLst/>
          </a:prstGeom>
          <a:noFill/>
        </p:spPr>
      </p:pic>
      <p:sp>
        <p:nvSpPr>
          <p:cNvPr id="2" name="Content Placeholder 1"/>
          <p:cNvSpPr>
            <a:spLocks noGrp="1"/>
          </p:cNvSpPr>
          <p:nvPr>
            <p:ph/>
          </p:nvPr>
        </p:nvSpPr>
        <p:spPr/>
        <p:txBody>
          <a:bodyPr/>
          <a:lstStyle/>
          <a:p>
            <a:r>
              <a:rPr lang="ar-SA" dirty="0" smtClean="0">
                <a:solidFill>
                  <a:srgbClr val="CD14EC"/>
                </a:solidFill>
              </a:rPr>
              <a:t>.</a:t>
            </a:r>
            <a:r>
              <a:rPr lang="ar-SA" u="sng" dirty="0" smtClean="0">
                <a:solidFill>
                  <a:srgbClr val="CD14EC"/>
                </a:solidFill>
              </a:rPr>
              <a:t> </a:t>
            </a:r>
            <a:r>
              <a:rPr lang="ar-SA" b="1" u="sng" dirty="0" smtClean="0">
                <a:solidFill>
                  <a:srgbClr val="00FF99"/>
                </a:solidFill>
              </a:rPr>
              <a:t>الحقائق</a:t>
            </a:r>
            <a:r>
              <a:rPr lang="ar-SA" dirty="0" smtClean="0">
                <a:solidFill>
                  <a:srgbClr val="CD14EC"/>
                </a:solidFill>
              </a:rPr>
              <a:t> : </a:t>
            </a:r>
            <a:endParaRPr lang="en-US" dirty="0" smtClean="0">
              <a:solidFill>
                <a:srgbClr val="CD14EC"/>
              </a:solidFill>
            </a:endParaRPr>
          </a:p>
          <a:p>
            <a:r>
              <a:rPr lang="ar-SA" sz="2800" dirty="0" smtClean="0">
                <a:solidFill>
                  <a:schemeClr val="accent3"/>
                </a:solidFill>
              </a:rPr>
              <a:t>هي عبارات مثبتة موضوعياً عن أشياء لها وجود حقيقي أو أحداث وقعت فعلاً، فالحقيقة هي وصف أو تسجيل لحدث واحد مفرد أو وصف لملاحظة واحدة مفردة سواء تمت الملاحظة بصورة مباشرة أو غير مباشرة </a:t>
            </a:r>
            <a:r>
              <a:rPr lang="ar-SA" dirty="0" smtClean="0">
                <a:solidFill>
                  <a:schemeClr val="accent3"/>
                </a:solidFill>
              </a:rPr>
              <a:t>.</a:t>
            </a:r>
            <a:endParaRPr lang="en-US" dirty="0" smtClean="0">
              <a:solidFill>
                <a:schemeClr val="accent3"/>
              </a:solidFill>
            </a:endParaRPr>
          </a:p>
          <a:p>
            <a:r>
              <a:rPr lang="ar-SA" b="1" dirty="0" smtClean="0">
                <a:solidFill>
                  <a:srgbClr val="00FF99"/>
                </a:solidFill>
              </a:rPr>
              <a:t>أمثلة :</a:t>
            </a:r>
            <a:endParaRPr lang="en-US" dirty="0" smtClean="0">
              <a:solidFill>
                <a:srgbClr val="00FF99"/>
              </a:solidFill>
            </a:endParaRPr>
          </a:p>
          <a:p>
            <a:r>
              <a:rPr lang="ar-SA" sz="2800" b="1" dirty="0" smtClean="0">
                <a:solidFill>
                  <a:schemeClr val="accent3"/>
                </a:solidFill>
              </a:rPr>
              <a:t>- </a:t>
            </a:r>
            <a:r>
              <a:rPr lang="ar-SA" sz="2800" dirty="0" smtClean="0">
                <a:solidFill>
                  <a:schemeClr val="accent3"/>
                </a:solidFill>
              </a:rPr>
              <a:t>الأشياء حولنا تختلف في حجومها .</a:t>
            </a:r>
            <a:endParaRPr lang="en-US" sz="2800" dirty="0" smtClean="0">
              <a:solidFill>
                <a:schemeClr val="accent3"/>
              </a:solidFill>
            </a:endParaRPr>
          </a:p>
          <a:p>
            <a:r>
              <a:rPr lang="ar-SA" sz="2800" dirty="0" smtClean="0">
                <a:solidFill>
                  <a:schemeClr val="accent3"/>
                </a:solidFill>
              </a:rPr>
              <a:t>- عندما نكتسب حرارة نشعر بالسخونة، وعندما نفقد حرارة نشعر بالبرودة .</a:t>
            </a:r>
            <a:endParaRPr lang="en-US" sz="2800" dirty="0" smtClean="0">
              <a:solidFill>
                <a:schemeClr val="accent3"/>
              </a:solidFill>
            </a:endParaRPr>
          </a:p>
          <a:p>
            <a:endParaRPr lang="en-US" dirty="0">
              <a:solidFill>
                <a:schemeClr val="accent3"/>
              </a:solidFill>
            </a:endParaRPr>
          </a:p>
        </p:txBody>
      </p:sp>
      <p:sp>
        <p:nvSpPr>
          <p:cNvPr id="133122" name="AutoShape 2" descr="http://www.wallz.eu/photo/38632/1259454439442.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MY"/>
          </a:p>
        </p:txBody>
      </p:sp>
      <p:sp>
        <p:nvSpPr>
          <p:cNvPr id="133124" name="AutoShape 4" descr="http://www.wallz.eu/photo/38632/1259454439442.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MY"/>
          </a:p>
        </p:txBody>
      </p:sp>
      <p:sp>
        <p:nvSpPr>
          <p:cNvPr id="133126" name="AutoShape 6" descr="http://www.wallz.eu/photo/38632/1259454439442.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MY"/>
          </a:p>
        </p:txBody>
      </p:sp>
    </p:spTree>
  </p:cSld>
  <p:clrMapOvr>
    <a:masterClrMapping/>
  </p:clrMapOvr>
  <p:transition spd="med">
    <p:strips/>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http://idowns.net/uploads/090219/1_235818_1.jpg"/>
          <p:cNvPicPr>
            <a:picLocks noChangeAspect="1" noChangeArrowheads="1"/>
          </p:cNvPicPr>
          <p:nvPr/>
        </p:nvPicPr>
        <p:blipFill>
          <a:blip r:embed="rId2" cstate="print"/>
          <a:srcRect/>
          <a:stretch>
            <a:fillRect/>
          </a:stretch>
        </p:blipFill>
        <p:spPr bwMode="auto">
          <a:xfrm>
            <a:off x="-609600" y="0"/>
            <a:ext cx="10972800" cy="6858000"/>
          </a:xfrm>
          <a:prstGeom prst="rect">
            <a:avLst/>
          </a:prstGeom>
          <a:noFill/>
        </p:spPr>
      </p:pic>
      <p:sp>
        <p:nvSpPr>
          <p:cNvPr id="2" name="Content Placeholder 1"/>
          <p:cNvSpPr>
            <a:spLocks noGrp="1"/>
          </p:cNvSpPr>
          <p:nvPr>
            <p:ph/>
          </p:nvPr>
        </p:nvSpPr>
        <p:spPr/>
        <p:txBody>
          <a:bodyPr/>
          <a:lstStyle/>
          <a:p>
            <a:r>
              <a:rPr lang="ar-SA" dirty="0" smtClean="0">
                <a:solidFill>
                  <a:schemeClr val="accent3"/>
                </a:solidFill>
              </a:rPr>
              <a:t> 2. </a:t>
            </a:r>
            <a:r>
              <a:rPr lang="ar-SA" b="1" u="sng" dirty="0" smtClean="0">
                <a:solidFill>
                  <a:srgbClr val="00FF99"/>
                </a:solidFill>
              </a:rPr>
              <a:t>المفاهيم</a:t>
            </a:r>
            <a:r>
              <a:rPr lang="ar-SA" dirty="0" smtClean="0">
                <a:solidFill>
                  <a:schemeClr val="accent3"/>
                </a:solidFill>
              </a:rPr>
              <a:t> : </a:t>
            </a:r>
            <a:endParaRPr lang="en-US" dirty="0" smtClean="0">
              <a:solidFill>
                <a:schemeClr val="accent3"/>
              </a:solidFill>
            </a:endParaRPr>
          </a:p>
          <a:p>
            <a:r>
              <a:rPr lang="ar-SA" sz="2800" dirty="0" smtClean="0">
                <a:solidFill>
                  <a:schemeClr val="accent3"/>
                </a:solidFill>
              </a:rPr>
              <a:t>المفهوم هو تجريد للعناصر المشتركة بين عدة حقائق، وعادة يُعطى هذا التجريد اسماً أو مصطلحاً أو رمزاً .</a:t>
            </a:r>
            <a:endParaRPr lang="en-US" sz="2800" dirty="0" smtClean="0">
              <a:solidFill>
                <a:schemeClr val="accent3"/>
              </a:solidFill>
            </a:endParaRPr>
          </a:p>
          <a:p>
            <a:r>
              <a:rPr lang="ar-SA" b="1" u="sng" dirty="0" smtClean="0">
                <a:solidFill>
                  <a:srgbClr val="00FF99"/>
                </a:solidFill>
              </a:rPr>
              <a:t>أمثلة</a:t>
            </a:r>
            <a:r>
              <a:rPr lang="ar-SA" dirty="0" smtClean="0">
                <a:solidFill>
                  <a:schemeClr val="accent3"/>
                </a:solidFill>
              </a:rPr>
              <a:t> :</a:t>
            </a:r>
            <a:endParaRPr lang="en-US" dirty="0" smtClean="0">
              <a:solidFill>
                <a:schemeClr val="accent3"/>
              </a:solidFill>
            </a:endParaRPr>
          </a:p>
          <a:p>
            <a:r>
              <a:rPr lang="ar-SA" sz="2800" dirty="0" smtClean="0">
                <a:solidFill>
                  <a:schemeClr val="accent3"/>
                </a:solidFill>
              </a:rPr>
              <a:t>- حجم الجسم : هو مقدار الحيز الذي يشغله الجسم </a:t>
            </a:r>
            <a:endParaRPr lang="en-US" sz="2800" dirty="0" smtClean="0">
              <a:solidFill>
                <a:schemeClr val="accent3"/>
              </a:solidFill>
            </a:endParaRPr>
          </a:p>
          <a:p>
            <a:r>
              <a:rPr lang="ar-SA" sz="2800" dirty="0" smtClean="0">
                <a:solidFill>
                  <a:schemeClr val="accent3"/>
                </a:solidFill>
              </a:rPr>
              <a:t>- كتلة الجسم : هي مقدار ما يحويه الجسم من مادة .</a:t>
            </a:r>
            <a:endParaRPr lang="en-US" sz="2800" dirty="0" smtClean="0">
              <a:solidFill>
                <a:schemeClr val="accent3"/>
              </a:solidFill>
            </a:endParaRPr>
          </a:p>
          <a:p>
            <a:r>
              <a:rPr lang="ar-SA" sz="2800" dirty="0" smtClean="0">
                <a:solidFill>
                  <a:schemeClr val="accent3"/>
                </a:solidFill>
              </a:rPr>
              <a:t>- المادة : هي كل ما له كتلة ويشغل حيزاً من الفراغ</a:t>
            </a:r>
            <a:endParaRPr lang="en-US" sz="2800" dirty="0">
              <a:solidFill>
                <a:schemeClr val="accent3"/>
              </a:solidFill>
            </a:endParaRPr>
          </a:p>
        </p:txBody>
      </p:sp>
    </p:spTree>
  </p:cSld>
  <p:clrMapOvr>
    <a:masterClrMapping/>
  </p:clrMapOvr>
  <p:transition spd="med">
    <p:pull/>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http://idowns.net/uploads/090219/1_235818_1.jpg"/>
          <p:cNvPicPr>
            <a:picLocks noChangeAspect="1" noChangeArrowheads="1"/>
          </p:cNvPicPr>
          <p:nvPr/>
        </p:nvPicPr>
        <p:blipFill>
          <a:blip r:embed="rId2" cstate="print"/>
          <a:srcRect/>
          <a:stretch>
            <a:fillRect/>
          </a:stretch>
        </p:blipFill>
        <p:spPr bwMode="auto">
          <a:xfrm>
            <a:off x="-609600" y="0"/>
            <a:ext cx="10972800" cy="6858000"/>
          </a:xfrm>
          <a:prstGeom prst="rect">
            <a:avLst/>
          </a:prstGeom>
          <a:noFill/>
        </p:spPr>
      </p:pic>
      <p:sp>
        <p:nvSpPr>
          <p:cNvPr id="2" name="Content Placeholder 1"/>
          <p:cNvSpPr>
            <a:spLocks noGrp="1"/>
          </p:cNvSpPr>
          <p:nvPr>
            <p:ph/>
          </p:nvPr>
        </p:nvSpPr>
        <p:spPr/>
        <p:txBody>
          <a:bodyPr/>
          <a:lstStyle/>
          <a:p>
            <a:r>
              <a:rPr lang="ar-SA" u="sng" dirty="0" smtClean="0">
                <a:solidFill>
                  <a:schemeClr val="accent3"/>
                </a:solidFill>
              </a:rPr>
              <a:t>3. </a:t>
            </a:r>
            <a:r>
              <a:rPr lang="ar-SA" b="1" u="sng" dirty="0" smtClean="0">
                <a:solidFill>
                  <a:srgbClr val="00FF99"/>
                </a:solidFill>
              </a:rPr>
              <a:t>التعميمات</a:t>
            </a:r>
            <a:r>
              <a:rPr lang="ar-SA" u="sng" dirty="0" smtClean="0">
                <a:solidFill>
                  <a:schemeClr val="accent3"/>
                </a:solidFill>
              </a:rPr>
              <a:t> : </a:t>
            </a:r>
            <a:endParaRPr lang="en-US" dirty="0" smtClean="0">
              <a:solidFill>
                <a:schemeClr val="accent3"/>
              </a:solidFill>
            </a:endParaRPr>
          </a:p>
          <a:p>
            <a:r>
              <a:rPr lang="ar-SA" sz="2800" dirty="0" smtClean="0">
                <a:solidFill>
                  <a:schemeClr val="accent3"/>
                </a:solidFill>
              </a:rPr>
              <a:t>التعميم هو جملة تصف علاقات أو مجموعة من الأحداث والحقائق تحدث بانتظام في الطبيعة .</a:t>
            </a:r>
            <a:endParaRPr lang="en-US" sz="2800" dirty="0" smtClean="0">
              <a:solidFill>
                <a:schemeClr val="accent3"/>
              </a:solidFill>
            </a:endParaRPr>
          </a:p>
          <a:p>
            <a:r>
              <a:rPr lang="ar-SA" sz="2800" dirty="0" smtClean="0">
                <a:solidFill>
                  <a:schemeClr val="accent3"/>
                </a:solidFill>
              </a:rPr>
              <a:t>وقد يأخذ التعميم إحدى الصور الثلاث التالية :</a:t>
            </a:r>
            <a:endParaRPr lang="en-US" sz="2800" dirty="0" smtClean="0">
              <a:solidFill>
                <a:schemeClr val="accent3"/>
              </a:solidFill>
            </a:endParaRPr>
          </a:p>
          <a:p>
            <a:r>
              <a:rPr lang="ar-SA" sz="2000" dirty="0" smtClean="0">
                <a:solidFill>
                  <a:schemeClr val="accent3"/>
                </a:solidFill>
              </a:rPr>
              <a:t>أ - إذا انطبق التعميم على جميع الحالات المماثلة في كل الأمكنة والأزمنة يُطلق عليه اسم " المبدأ </a:t>
            </a:r>
            <a:r>
              <a:rPr lang="en-US" sz="2000" dirty="0" smtClean="0">
                <a:solidFill>
                  <a:schemeClr val="accent3"/>
                </a:solidFill>
              </a:rPr>
              <a:t>–</a:t>
            </a:r>
            <a:r>
              <a:rPr lang="ar-SA" sz="2000" dirty="0" smtClean="0">
                <a:solidFill>
                  <a:schemeClr val="accent3"/>
                </a:solidFill>
              </a:rPr>
              <a:t> </a:t>
            </a:r>
            <a:r>
              <a:rPr lang="en-US" sz="2000" dirty="0" smtClean="0">
                <a:solidFill>
                  <a:srgbClr val="00FF99"/>
                </a:solidFill>
              </a:rPr>
              <a:t>Principle</a:t>
            </a:r>
            <a:r>
              <a:rPr lang="ar-SA" sz="2000" dirty="0" smtClean="0">
                <a:solidFill>
                  <a:srgbClr val="00FF99"/>
                </a:solidFill>
              </a:rPr>
              <a:t> </a:t>
            </a:r>
            <a:r>
              <a:rPr lang="ar-SA" sz="2000" dirty="0" smtClean="0">
                <a:solidFill>
                  <a:schemeClr val="accent3"/>
                </a:solidFill>
              </a:rPr>
              <a:t>" .</a:t>
            </a:r>
            <a:endParaRPr lang="en-US" sz="2000" dirty="0" smtClean="0">
              <a:solidFill>
                <a:schemeClr val="accent3"/>
              </a:solidFill>
            </a:endParaRPr>
          </a:p>
          <a:p>
            <a:r>
              <a:rPr lang="ar-SA" sz="2000" b="1" u="sng" dirty="0" smtClean="0">
                <a:solidFill>
                  <a:srgbClr val="00FF99"/>
                </a:solidFill>
              </a:rPr>
              <a:t>مثال</a:t>
            </a:r>
            <a:r>
              <a:rPr lang="ar-SA" sz="2000" dirty="0" smtClean="0">
                <a:solidFill>
                  <a:schemeClr val="accent3"/>
                </a:solidFill>
              </a:rPr>
              <a:t> : يزداد تمدد الغازات بالتسخين، وتنكمش بالتبريد .</a:t>
            </a:r>
            <a:endParaRPr lang="en-US" sz="2000" dirty="0" smtClean="0">
              <a:solidFill>
                <a:schemeClr val="accent3"/>
              </a:solidFill>
            </a:endParaRPr>
          </a:p>
          <a:p>
            <a:r>
              <a:rPr lang="ar-SA" sz="2000" dirty="0" smtClean="0">
                <a:solidFill>
                  <a:schemeClr val="accent3"/>
                </a:solidFill>
              </a:rPr>
              <a:t>ب - أما إذا انطبق التعميم في ضوء شروط معينة فإنه يطلق عليه اسم " القانون </a:t>
            </a:r>
            <a:r>
              <a:rPr lang="en-US" sz="2000" dirty="0" smtClean="0">
                <a:solidFill>
                  <a:schemeClr val="accent3"/>
                </a:solidFill>
              </a:rPr>
              <a:t>–</a:t>
            </a:r>
            <a:r>
              <a:rPr lang="ar-SA" sz="2000" dirty="0" smtClean="0">
                <a:solidFill>
                  <a:schemeClr val="accent3"/>
                </a:solidFill>
              </a:rPr>
              <a:t> </a:t>
            </a:r>
            <a:r>
              <a:rPr lang="en-US" sz="2000" dirty="0" smtClean="0">
                <a:solidFill>
                  <a:srgbClr val="00FF99"/>
                </a:solidFill>
              </a:rPr>
              <a:t>Law</a:t>
            </a:r>
            <a:r>
              <a:rPr lang="en-US" sz="2000" dirty="0" smtClean="0">
                <a:solidFill>
                  <a:schemeClr val="accent3"/>
                </a:solidFill>
              </a:rPr>
              <a:t> </a:t>
            </a:r>
            <a:r>
              <a:rPr lang="ar-SA" sz="2000" dirty="0" smtClean="0">
                <a:solidFill>
                  <a:schemeClr val="accent3"/>
                </a:solidFill>
              </a:rPr>
              <a:t> ".</a:t>
            </a:r>
            <a:endParaRPr lang="en-US" sz="2000" dirty="0" smtClean="0">
              <a:solidFill>
                <a:schemeClr val="accent3"/>
              </a:solidFill>
            </a:endParaRPr>
          </a:p>
          <a:p>
            <a:r>
              <a:rPr lang="ar-SA" sz="2000" dirty="0" smtClean="0">
                <a:solidFill>
                  <a:srgbClr val="00FF99"/>
                </a:solidFill>
              </a:rPr>
              <a:t>مثال</a:t>
            </a:r>
            <a:r>
              <a:rPr lang="ar-SA" sz="2000" dirty="0" smtClean="0">
                <a:solidFill>
                  <a:schemeClr val="accent3"/>
                </a:solidFill>
              </a:rPr>
              <a:t> : قانون بويل : " يتناسب حجم كمية معينة من غاز تناسباً عكسياً مع الضغط الواقع عليه عند ثبوت درجة الحرارة “</a:t>
            </a:r>
            <a:endParaRPr lang="en-US" sz="2000" dirty="0" smtClean="0">
              <a:solidFill>
                <a:schemeClr val="accent3"/>
              </a:solidFill>
            </a:endParaRPr>
          </a:p>
          <a:p>
            <a:r>
              <a:rPr lang="ar-SA" sz="2000" dirty="0" smtClean="0">
                <a:solidFill>
                  <a:schemeClr val="accent3"/>
                </a:solidFill>
              </a:rPr>
              <a:t>ج - إذا كان التعميم في مرحلة الاختبار، أي أن احتمال صدقه أو عدم صدقه واردان، فإنه يُطلق عليه اسم " الفرض </a:t>
            </a:r>
            <a:r>
              <a:rPr lang="en-US" sz="2400" dirty="0" smtClean="0">
                <a:solidFill>
                  <a:srgbClr val="00FF99"/>
                </a:solidFill>
              </a:rPr>
              <a:t>Hypothesis</a:t>
            </a:r>
            <a:r>
              <a:rPr lang="ar-SA" sz="2400" dirty="0" smtClean="0">
                <a:solidFill>
                  <a:schemeClr val="accent3"/>
                </a:solidFill>
              </a:rPr>
              <a:t> </a:t>
            </a:r>
            <a:endParaRPr lang="en-US" sz="2400" dirty="0">
              <a:solidFill>
                <a:schemeClr val="accent3"/>
              </a:solidFill>
            </a:endParaRPr>
          </a:p>
        </p:txBody>
      </p:sp>
    </p:spTree>
  </p:cSld>
  <p:clrMapOvr>
    <a:masterClrMapping/>
  </p:clrMapOvr>
  <p:transition spd="med">
    <p:push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http://idowns.net/uploads/090219/1_235818_1.jpg"/>
          <p:cNvPicPr>
            <a:picLocks noChangeAspect="1" noChangeArrowheads="1"/>
          </p:cNvPicPr>
          <p:nvPr/>
        </p:nvPicPr>
        <p:blipFill>
          <a:blip r:embed="rId2" cstate="print"/>
          <a:srcRect/>
          <a:stretch>
            <a:fillRect/>
          </a:stretch>
        </p:blipFill>
        <p:spPr bwMode="auto">
          <a:xfrm>
            <a:off x="-609600" y="0"/>
            <a:ext cx="10972800" cy="6858000"/>
          </a:xfrm>
          <a:prstGeom prst="rect">
            <a:avLst/>
          </a:prstGeom>
          <a:noFill/>
        </p:spPr>
      </p:pic>
      <p:sp>
        <p:nvSpPr>
          <p:cNvPr id="2" name="Content Placeholder 1"/>
          <p:cNvSpPr>
            <a:spLocks noGrp="1"/>
          </p:cNvSpPr>
          <p:nvPr>
            <p:ph/>
          </p:nvPr>
        </p:nvSpPr>
        <p:spPr/>
        <p:txBody>
          <a:bodyPr/>
          <a:lstStyle/>
          <a:p>
            <a:pPr>
              <a:buNone/>
            </a:pPr>
            <a:r>
              <a:rPr lang="ar-SA" b="1" dirty="0" smtClean="0">
                <a:solidFill>
                  <a:srgbClr val="00FF99"/>
                </a:solidFill>
              </a:rPr>
              <a:t> </a:t>
            </a:r>
            <a:r>
              <a:rPr lang="ar-SA" b="1" u="sng" dirty="0" smtClean="0">
                <a:solidFill>
                  <a:srgbClr val="00FF99"/>
                </a:solidFill>
              </a:rPr>
              <a:t>4. النظرية : </a:t>
            </a:r>
          </a:p>
          <a:p>
            <a:pPr>
              <a:buNone/>
            </a:pPr>
            <a:endParaRPr lang="en-US" dirty="0" smtClean="0">
              <a:solidFill>
                <a:schemeClr val="accent3"/>
              </a:solidFill>
            </a:endParaRPr>
          </a:p>
          <a:p>
            <a:r>
              <a:rPr lang="ar-SA" dirty="0" smtClean="0">
                <a:solidFill>
                  <a:schemeClr val="accent3"/>
                </a:solidFill>
              </a:rPr>
              <a:t>النظرية بناء متكامل من كل ما سبق بمعنى أن النظرية تتضمن: حقائق ومفاهيم وتعميمات.</a:t>
            </a:r>
            <a:endParaRPr lang="en-US" b="1" u="sng" dirty="0" smtClean="0">
              <a:solidFill>
                <a:schemeClr val="accent3"/>
              </a:solidFill>
            </a:endParaRPr>
          </a:p>
          <a:p>
            <a:r>
              <a:rPr lang="ar-SA" b="1" u="sng" dirty="0" smtClean="0">
                <a:solidFill>
                  <a:srgbClr val="00FF99"/>
                </a:solidFill>
              </a:rPr>
              <a:t>مثال</a:t>
            </a:r>
            <a:r>
              <a:rPr lang="ar-SA" dirty="0" smtClean="0">
                <a:solidFill>
                  <a:schemeClr val="accent3"/>
                </a:solidFill>
              </a:rPr>
              <a:t> :</a:t>
            </a:r>
            <a:endParaRPr lang="en-US" dirty="0" smtClean="0">
              <a:solidFill>
                <a:schemeClr val="accent3"/>
              </a:solidFill>
            </a:endParaRPr>
          </a:p>
          <a:p>
            <a:r>
              <a:rPr lang="ar-SA" dirty="0" smtClean="0">
                <a:solidFill>
                  <a:schemeClr val="accent3"/>
                </a:solidFill>
              </a:rPr>
              <a:t>نظرية الحركة في الغازات، أو نموذج بوهر للذرة</a:t>
            </a:r>
            <a:r>
              <a:rPr lang="ar-SA" b="1" dirty="0" smtClean="0">
                <a:solidFill>
                  <a:schemeClr val="accent3"/>
                </a:solidFill>
              </a:rPr>
              <a:t> .</a:t>
            </a:r>
            <a:endParaRPr lang="en-US" dirty="0" smtClean="0">
              <a:solidFill>
                <a:schemeClr val="accent3"/>
              </a:solidFill>
            </a:endParaRPr>
          </a:p>
          <a:p>
            <a:endParaRPr lang="en-US" dirty="0">
              <a:solidFill>
                <a:schemeClr val="accent3"/>
              </a:solidFill>
            </a:endParaRPr>
          </a:p>
        </p:txBody>
      </p:sp>
    </p:spTree>
  </p:cSld>
  <p:clrMapOvr>
    <a:masterClrMapping/>
  </p:clrMapOvr>
  <p:transition>
    <p:cove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bg>
      <p:bgPr>
        <a:solidFill>
          <a:srgbClr val="00B0F0">
            <a:alpha val="35000"/>
          </a:srgbClr>
        </a:solidFill>
        <a:effectLst/>
      </p:bgPr>
    </p:bg>
    <p:spTree>
      <p:nvGrpSpPr>
        <p:cNvPr id="1" name=""/>
        <p:cNvGrpSpPr/>
        <p:nvPr/>
      </p:nvGrpSpPr>
      <p:grpSpPr>
        <a:xfrm>
          <a:off x="0" y="0"/>
          <a:ext cx="0" cy="0"/>
          <a:chOff x="0" y="0"/>
          <a:chExt cx="0" cy="0"/>
        </a:xfrm>
      </p:grpSpPr>
      <p:pic>
        <p:nvPicPr>
          <p:cNvPr id="124930" name="Picture 2" descr="http://t1.gstatic.com/images?q=tbn:ANd9GcQB8TUnnqHiLCRDaQ6ac0dldbLHTindY1t1oEtljNm77VJZR3HfuQ"/>
          <p:cNvPicPr>
            <a:picLocks noChangeAspect="1" noChangeArrowheads="1"/>
          </p:cNvPicPr>
          <p:nvPr/>
        </p:nvPicPr>
        <p:blipFill>
          <a:blip r:embed="rId2" cstate="print"/>
          <a:srcRect/>
          <a:stretch>
            <a:fillRect/>
          </a:stretch>
        </p:blipFill>
        <p:spPr bwMode="auto">
          <a:xfrm>
            <a:off x="0" y="-914400"/>
            <a:ext cx="11048397" cy="8275638"/>
          </a:xfrm>
          <a:prstGeom prst="rect">
            <a:avLst/>
          </a:prstGeom>
          <a:noFill/>
        </p:spPr>
      </p:pic>
      <p:sp>
        <p:nvSpPr>
          <p:cNvPr id="2" name="Content Placeholder 1"/>
          <p:cNvSpPr>
            <a:spLocks noGrp="1"/>
          </p:cNvSpPr>
          <p:nvPr>
            <p:ph/>
          </p:nvPr>
        </p:nvSpPr>
        <p:spPr/>
        <p:txBody>
          <a:bodyPr/>
          <a:lstStyle/>
          <a:p>
            <a:r>
              <a:rPr lang="ar-SA" b="1" u="sng" dirty="0" smtClean="0">
                <a:solidFill>
                  <a:srgbClr val="C00000"/>
                </a:solidFill>
              </a:rPr>
              <a:t>تدريب....25 دقيقة</a:t>
            </a:r>
          </a:p>
          <a:p>
            <a:r>
              <a:rPr lang="ar-SA" dirty="0" smtClean="0"/>
              <a:t>مع مجموعتك (بحيث تكون المجموعة متجانسة لحد ما في التخصص) ناقش التالي:</a:t>
            </a:r>
            <a:endParaRPr lang="en-US" dirty="0" smtClean="0"/>
          </a:p>
          <a:p>
            <a:r>
              <a:rPr lang="ar-SA" dirty="0" smtClean="0"/>
              <a:t>1 - اختر جزء من مقرر في تخصصك لا يقل عدد دروسها عن ثمانية دروس أو 20 صفحة على الأقل .</a:t>
            </a:r>
            <a:endParaRPr lang="en-US" dirty="0" smtClean="0"/>
          </a:p>
          <a:p>
            <a:r>
              <a:rPr lang="ar-SA" dirty="0" smtClean="0"/>
              <a:t>2 - قسِّم الموضوع </a:t>
            </a:r>
            <a:r>
              <a:rPr lang="en-US" dirty="0" smtClean="0"/>
              <a:t>–</a:t>
            </a:r>
            <a:r>
              <a:rPr lang="ar-SA" dirty="0" smtClean="0"/>
              <a:t> إن لم تكن مقسمة </a:t>
            </a:r>
            <a:r>
              <a:rPr lang="en-US" dirty="0" smtClean="0"/>
              <a:t>–</a:t>
            </a:r>
            <a:r>
              <a:rPr lang="ar-SA" dirty="0" smtClean="0"/>
              <a:t> إلى دروس يومية مقبولة الحجم .</a:t>
            </a:r>
            <a:endParaRPr lang="en-US" dirty="0" smtClean="0"/>
          </a:p>
          <a:p>
            <a:r>
              <a:rPr lang="ar-SA" dirty="0" smtClean="0"/>
              <a:t>3 - قم بتحليل كل درس من دروس الوحدة إلى أوجه التعلم المتضمنة فيه .</a:t>
            </a:r>
            <a:endParaRPr lang="en-US" dirty="0" smtClean="0"/>
          </a:p>
          <a:p>
            <a:r>
              <a:rPr lang="ar-SA" dirty="0" smtClean="0"/>
              <a:t>4 - ناقش مع زملائك نتائج التحليل بحثاً عن أية أخطاء فيه .</a:t>
            </a:r>
            <a:endParaRPr lang="en-US" dirty="0" smtClean="0"/>
          </a:p>
          <a:p>
            <a:r>
              <a:rPr lang="ar-SA" dirty="0" smtClean="0"/>
              <a:t>5 - رتب نتائجك في جدول رقم ((1)) المعطى </a:t>
            </a:r>
            <a:r>
              <a:rPr lang="ar-SA" dirty="0" err="1" smtClean="0"/>
              <a:t>لك</a:t>
            </a:r>
            <a:r>
              <a:rPr lang="ar-SA" dirty="0" smtClean="0"/>
              <a:t>.</a:t>
            </a:r>
            <a:endParaRPr lang="en-US" dirty="0"/>
          </a:p>
        </p:txBody>
      </p:sp>
    </p:spTree>
  </p:cSld>
  <p:clrMapOvr>
    <a:masterClrMapping/>
  </p:clrMapOvr>
  <p:transition>
    <p:comb dir="vert"/>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50000"/>
              </a:schemeClr>
            </a:gs>
            <a:gs pos="50000">
              <a:srgbClr val="9CB86E"/>
            </a:gs>
            <a:gs pos="100000">
              <a:srgbClr val="156B13"/>
            </a:gs>
          </a:gsLst>
          <a:path path="rect">
            <a:fillToRect l="100000" t="100000"/>
          </a:path>
        </a:gra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685800" y="533400"/>
            <a:ext cx="7793038" cy="1219200"/>
          </a:xfr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ar-SA" b="1" smtClean="0"/>
              <a:t>مصفوفة تحليل المحتوى</a:t>
            </a:r>
            <a:endParaRPr lang="en-US" b="1" smtClean="0"/>
          </a:p>
        </p:txBody>
      </p:sp>
      <p:graphicFrame>
        <p:nvGraphicFramePr>
          <p:cNvPr id="93187" name="Group 3"/>
          <p:cNvGraphicFramePr>
            <a:graphicFrameLocks noGrp="1"/>
          </p:cNvGraphicFramePr>
          <p:nvPr/>
        </p:nvGraphicFramePr>
        <p:xfrm>
          <a:off x="304800" y="1981200"/>
          <a:ext cx="8534400" cy="3499549"/>
        </p:xfrm>
        <a:graphic>
          <a:graphicData uri="http://schemas.openxmlformats.org/drawingml/2006/table">
            <a:tbl>
              <a:tblPr rtl="1"/>
              <a:tblGrid>
                <a:gridCol w="2928937"/>
                <a:gridCol w="1422400"/>
                <a:gridCol w="1338263"/>
                <a:gridCol w="1422400"/>
                <a:gridCol w="1422400"/>
              </a:tblGrid>
              <a:tr h="1300163">
                <a:tc>
                  <a:txBody>
                    <a:bodyPr/>
                    <a:lstStyle/>
                    <a:p>
                      <a:pPr marL="0" marR="0" lvl="0" indent="0" algn="l" defTabSz="914400" rtl="1" eaLnBrk="1" fontAlgn="base" latinLnBrk="0" hangingPunct="1">
                        <a:lnSpc>
                          <a:spcPct val="110000"/>
                        </a:lnSpc>
                        <a:spcBef>
                          <a:spcPct val="20000"/>
                        </a:spcBef>
                        <a:spcAft>
                          <a:spcPct val="0"/>
                        </a:spcAft>
                        <a:buClrTx/>
                        <a:buSzTx/>
                        <a:buFontTx/>
                        <a:buNone/>
                        <a:tabLst/>
                      </a:pPr>
                      <a:r>
                        <a:rPr kumimoji="0" lang="ar-SA" sz="2400" b="1" i="0" u="none" strike="noStrike" cap="none" normalizeH="0" baseline="0" dirty="0" smtClean="0">
                          <a:ln>
                            <a:noFill/>
                          </a:ln>
                          <a:solidFill>
                            <a:schemeClr val="tx1"/>
                          </a:solidFill>
                          <a:effectLst/>
                          <a:latin typeface="Arial Narrow" pitchFamily="34" charset="0"/>
                          <a:cs typeface="Arial" charset="0"/>
                        </a:rPr>
                        <a:t>المستوى المعرفي</a:t>
                      </a:r>
                    </a:p>
                    <a:p>
                      <a:pPr marL="0" marR="0" lvl="0" indent="0" algn="r" defTabSz="914400" rtl="1" eaLnBrk="1" fontAlgn="base" latinLnBrk="0" hangingPunct="1">
                        <a:lnSpc>
                          <a:spcPct val="110000"/>
                        </a:lnSpc>
                        <a:spcBef>
                          <a:spcPct val="2000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Arial Narrow" pitchFamily="34" charset="0"/>
                        <a:cs typeface="Arial" charset="0"/>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ar-SA" sz="2400" b="1" i="0" u="none" strike="noStrike" cap="none" normalizeH="0" baseline="0" dirty="0" smtClean="0">
                          <a:ln>
                            <a:noFill/>
                          </a:ln>
                          <a:solidFill>
                            <a:schemeClr val="tx1"/>
                          </a:solidFill>
                          <a:effectLst/>
                          <a:latin typeface="Arial Narrow" pitchFamily="34" charset="0"/>
                          <a:cs typeface="Arial" charset="0"/>
                        </a:rPr>
                        <a:t>المحتوى المعرفي</a:t>
                      </a:r>
                      <a:endParaRPr kumimoji="0" lang="en-US" sz="2400" b="1" i="0" u="none" strike="noStrike" cap="none" normalizeH="0" baseline="0" dirty="0" smtClean="0">
                        <a:ln>
                          <a:noFill/>
                        </a:ln>
                        <a:solidFill>
                          <a:schemeClr val="tx1"/>
                        </a:solidFill>
                        <a:effectLst/>
                        <a:latin typeface="Arial Narrow"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1" i="0" u="none" strike="noStrike" cap="none" normalizeH="0" baseline="0" smtClean="0">
                          <a:ln>
                            <a:noFill/>
                          </a:ln>
                          <a:solidFill>
                            <a:schemeClr val="tx1"/>
                          </a:solidFill>
                          <a:effectLst/>
                          <a:latin typeface="Arial Narrow" pitchFamily="34" charset="0"/>
                          <a:cs typeface="Arial" charset="0"/>
                        </a:rPr>
                        <a:t>تذكر</a:t>
                      </a:r>
                      <a:endParaRPr kumimoji="0" lang="en-US" sz="2800" b="1" i="0" u="none" strike="noStrike" cap="none" normalizeH="0" baseline="0" smtClean="0">
                        <a:ln>
                          <a:noFill/>
                        </a:ln>
                        <a:solidFill>
                          <a:schemeClr val="tx1"/>
                        </a:solidFill>
                        <a:effectLst/>
                        <a:latin typeface="Arial Narrow"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1" i="0" u="none" strike="noStrike" cap="none" normalizeH="0" baseline="0" smtClean="0">
                          <a:ln>
                            <a:noFill/>
                          </a:ln>
                          <a:solidFill>
                            <a:schemeClr val="tx1"/>
                          </a:solidFill>
                          <a:effectLst/>
                          <a:latin typeface="Arial Narrow" pitchFamily="34" charset="0"/>
                          <a:cs typeface="Arial" charset="0"/>
                        </a:rPr>
                        <a:t>فهم</a:t>
                      </a:r>
                      <a:endParaRPr kumimoji="0" lang="en-US" sz="2800" b="1" i="0" u="none" strike="noStrike" cap="none" normalizeH="0" baseline="0" smtClean="0">
                        <a:ln>
                          <a:noFill/>
                        </a:ln>
                        <a:solidFill>
                          <a:schemeClr val="tx1"/>
                        </a:solidFill>
                        <a:effectLst/>
                        <a:latin typeface="Arial Narrow"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1" i="0" u="none" strike="noStrike" cap="none" normalizeH="0" baseline="0" smtClean="0">
                          <a:ln>
                            <a:noFill/>
                          </a:ln>
                          <a:solidFill>
                            <a:schemeClr val="tx1"/>
                          </a:solidFill>
                          <a:effectLst/>
                          <a:latin typeface="Arial Narrow" pitchFamily="34" charset="0"/>
                          <a:cs typeface="Arial" charset="0"/>
                        </a:rPr>
                        <a:t>تطبيق</a:t>
                      </a:r>
                      <a:endParaRPr kumimoji="0" lang="en-US" sz="2800" b="1" i="0" u="none" strike="noStrike" cap="none" normalizeH="0" baseline="0" smtClean="0">
                        <a:ln>
                          <a:noFill/>
                        </a:ln>
                        <a:solidFill>
                          <a:schemeClr val="tx1"/>
                        </a:solidFill>
                        <a:effectLst/>
                        <a:latin typeface="Arial Narrow"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1" i="0" u="none" strike="noStrike" cap="none" normalizeH="0" baseline="0" smtClean="0">
                          <a:ln>
                            <a:noFill/>
                          </a:ln>
                          <a:solidFill>
                            <a:schemeClr val="tx1"/>
                          </a:solidFill>
                          <a:effectLst/>
                          <a:latin typeface="Arial Narrow" pitchFamily="34" charset="0"/>
                          <a:cs typeface="Arial" charset="0"/>
                        </a:rPr>
                        <a:t>المجموع</a:t>
                      </a:r>
                      <a:endParaRPr kumimoji="0" lang="en-US" sz="2800" b="1" i="0" u="none" strike="noStrike" cap="none" normalizeH="0" baseline="0" smtClean="0">
                        <a:ln>
                          <a:noFill/>
                        </a:ln>
                        <a:solidFill>
                          <a:schemeClr val="tx1"/>
                        </a:solidFill>
                        <a:effectLst/>
                        <a:latin typeface="Arial Narrow"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r>
              <a:tr h="52705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1" i="0" u="none" strike="noStrike" cap="none" normalizeH="0" baseline="0" dirty="0" smtClean="0">
                          <a:ln>
                            <a:noFill/>
                          </a:ln>
                          <a:solidFill>
                            <a:schemeClr val="tx1"/>
                          </a:solidFill>
                          <a:effectLst/>
                          <a:latin typeface="Arial Narrow" pitchFamily="34" charset="0"/>
                          <a:cs typeface="Arial" charset="0"/>
                        </a:rPr>
                        <a:t>مفاهيم</a:t>
                      </a:r>
                      <a:endParaRPr kumimoji="0" lang="en-US" sz="2800" b="1" i="0" u="none" strike="noStrike" cap="none" normalizeH="0" baseline="0" dirty="0" smtClean="0">
                        <a:ln>
                          <a:noFill/>
                        </a:ln>
                        <a:solidFill>
                          <a:schemeClr val="tx1"/>
                        </a:solidFill>
                        <a:effectLst/>
                        <a:latin typeface="Arial Narrow"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r>
              <a:tr h="52387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1" i="0" u="none" strike="noStrike" cap="none" normalizeH="0" baseline="0" smtClean="0">
                          <a:ln>
                            <a:noFill/>
                          </a:ln>
                          <a:solidFill>
                            <a:schemeClr val="tx1"/>
                          </a:solidFill>
                          <a:effectLst/>
                          <a:latin typeface="Arial Narrow" pitchFamily="34" charset="0"/>
                          <a:cs typeface="Arial" charset="0"/>
                        </a:rPr>
                        <a:t>تعميمات</a:t>
                      </a:r>
                      <a:endParaRPr kumimoji="0" lang="en-US" sz="2800" b="1" i="0" u="none" strike="noStrike" cap="none" normalizeH="0" baseline="0" smtClean="0">
                        <a:ln>
                          <a:noFill/>
                        </a:ln>
                        <a:solidFill>
                          <a:schemeClr val="tx1"/>
                        </a:solidFill>
                        <a:effectLst/>
                        <a:latin typeface="Arial Narrow"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r>
              <a:tr h="52228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1" i="0" u="none" strike="noStrike" cap="none" normalizeH="0" baseline="0" dirty="0" smtClean="0">
                          <a:ln>
                            <a:noFill/>
                          </a:ln>
                          <a:solidFill>
                            <a:schemeClr val="tx1"/>
                          </a:solidFill>
                          <a:effectLst/>
                          <a:latin typeface="Arial Narrow" pitchFamily="34" charset="0"/>
                          <a:cs typeface="Arial" charset="0"/>
                        </a:rPr>
                        <a:t>مهارات</a:t>
                      </a:r>
                      <a:endParaRPr kumimoji="0" lang="en-US" sz="2800" b="1" i="0" u="none" strike="noStrike" cap="none" normalizeH="0" baseline="0" dirty="0" smtClean="0">
                        <a:ln>
                          <a:noFill/>
                        </a:ln>
                        <a:solidFill>
                          <a:schemeClr val="tx1"/>
                        </a:solidFill>
                        <a:effectLst/>
                        <a:latin typeface="Arial Narrow"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r>
              <a:tr h="47942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1" i="0" u="none" strike="noStrike" cap="none" normalizeH="0" baseline="0" smtClean="0">
                          <a:ln>
                            <a:noFill/>
                          </a:ln>
                          <a:solidFill>
                            <a:schemeClr val="tx1"/>
                          </a:solidFill>
                          <a:effectLst/>
                          <a:latin typeface="Arial Narrow" pitchFamily="34" charset="0"/>
                          <a:cs typeface="Arial" charset="0"/>
                        </a:rPr>
                        <a:t>المجموع</a:t>
                      </a:r>
                      <a:endParaRPr kumimoji="0" lang="en-US" sz="2800" b="1" i="0" u="none" strike="noStrike" cap="none" normalizeH="0" baseline="0" smtClean="0">
                        <a:ln>
                          <a:noFill/>
                        </a:ln>
                        <a:solidFill>
                          <a:schemeClr val="tx1"/>
                        </a:solidFill>
                        <a:effectLst/>
                        <a:latin typeface="Arial Narrow"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00FF"/>
                    </a:solidFill>
                  </a:tcPr>
                </a:tc>
              </a:tr>
            </a:tbl>
          </a:graphicData>
        </a:graphic>
      </p:graphicFrame>
      <p:sp>
        <p:nvSpPr>
          <p:cNvPr id="22570" name="Text Box 42"/>
          <p:cNvSpPr txBox="1">
            <a:spLocks noChangeArrowheads="1"/>
          </p:cNvSpPr>
          <p:nvPr/>
        </p:nvSpPr>
        <p:spPr bwMode="auto">
          <a:xfrm>
            <a:off x="0" y="5562600"/>
            <a:ext cx="8645525" cy="946150"/>
          </a:xfrm>
          <a:prstGeom prst="rect">
            <a:avLst/>
          </a:prstGeom>
          <a:noFill/>
          <a:ln w="9525">
            <a:noFill/>
            <a:miter lim="800000"/>
            <a:headEnd/>
            <a:tailEnd/>
          </a:ln>
        </p:spPr>
        <p:txBody>
          <a:bodyPr>
            <a:spAutoFit/>
          </a:bodyPr>
          <a:lstStyle/>
          <a:p>
            <a:pPr algn="r" rtl="1">
              <a:buClr>
                <a:srgbClr val="0000FF"/>
              </a:buClr>
              <a:buFont typeface="Wingdings" pitchFamily="2" charset="2"/>
              <a:buChar char="§"/>
            </a:pPr>
            <a:r>
              <a:rPr lang="ar-SA" sz="2800" b="1" dirty="0"/>
              <a:t> في ضوء هذا الجدول يتم تحديد الأوزان النسبية للأهداف الإجرائية لموضوعات المنهج.</a:t>
            </a:r>
            <a:endParaRPr lang="en-US" sz="2800" b="1" dirty="0"/>
          </a:p>
        </p:txBody>
      </p:sp>
    </p:spTree>
  </p:cSld>
  <p:clrMapOvr>
    <a:masterClrMapping/>
  </p:clrMapOvr>
  <p:transition spd="med">
    <p:pull dir="ld"/>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http://t2.gstatic.com/images?q=tbn:ANd9GcTIeMabhYhbZmE7X5WZ0oOWfBCg7J2_J1uKs4osyWyWm4oBSMU"/>
          <p:cNvPicPr>
            <a:picLocks noChangeAspect="1" noChangeArrowheads="1"/>
          </p:cNvPicPr>
          <p:nvPr/>
        </p:nvPicPr>
        <p:blipFill>
          <a:blip r:embed="rId2" cstate="print"/>
          <a:srcRect/>
          <a:stretch>
            <a:fillRect/>
          </a:stretch>
        </p:blipFill>
        <p:spPr bwMode="auto">
          <a:xfrm>
            <a:off x="0" y="-884238"/>
            <a:ext cx="10336281" cy="7742238"/>
          </a:xfrm>
          <a:prstGeom prst="rect">
            <a:avLst/>
          </a:prstGeom>
          <a:noFill/>
        </p:spPr>
      </p:pic>
      <p:sp>
        <p:nvSpPr>
          <p:cNvPr id="2" name="Title 1"/>
          <p:cNvSpPr>
            <a:spLocks noGrp="1"/>
          </p:cNvSpPr>
          <p:nvPr>
            <p:ph type="title"/>
          </p:nvPr>
        </p:nvSpPr>
        <p:spPr/>
        <p:txBody>
          <a:bodyPr/>
          <a:lstStyle/>
          <a:p>
            <a:r>
              <a:rPr lang="en-US" b="1" dirty="0" smtClean="0">
                <a:solidFill>
                  <a:schemeClr val="bg1"/>
                </a:solidFill>
              </a:rPr>
              <a:t>Topic 8</a:t>
            </a:r>
            <a:endParaRPr lang="en-US" b="1" dirty="0">
              <a:solidFill>
                <a:schemeClr val="bg1"/>
              </a:solidFill>
            </a:endParaRPr>
          </a:p>
        </p:txBody>
      </p:sp>
      <p:sp>
        <p:nvSpPr>
          <p:cNvPr id="3" name="Content Placeholder 2"/>
          <p:cNvSpPr>
            <a:spLocks noGrp="1"/>
          </p:cNvSpPr>
          <p:nvPr>
            <p:ph idx="1"/>
          </p:nvPr>
        </p:nvSpPr>
        <p:spPr>
          <a:xfrm>
            <a:off x="381000" y="2819400"/>
            <a:ext cx="7772400" cy="3276600"/>
          </a:xfrm>
        </p:spPr>
        <p:txBody>
          <a:bodyPr/>
          <a:lstStyle/>
          <a:p>
            <a:r>
              <a:rPr lang="ar-SA" sz="4000" b="1" dirty="0" smtClean="0">
                <a:solidFill>
                  <a:srgbClr val="C00000"/>
                </a:solidFill>
              </a:rPr>
              <a:t>اعداد جدول المواصفات....</a:t>
            </a:r>
            <a:endParaRPr lang="en-US" sz="4000" b="1" dirty="0">
              <a:solidFill>
                <a:srgbClr val="C00000"/>
              </a:solidFill>
            </a:endParaRPr>
          </a:p>
        </p:txBody>
      </p:sp>
    </p:spTree>
  </p:cSld>
  <p:clrMapOvr>
    <a:masterClrMapping/>
  </p:clrMapOvr>
  <p:transition spd="med">
    <p:zoom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يتبع..أهمية التنوع في وسائل تقويم الطلبة</a:t>
            </a:r>
            <a:endParaRPr lang="en-US" dirty="0">
              <a:solidFill>
                <a:srgbClr val="FF0000"/>
              </a:solidFill>
            </a:endParaRPr>
          </a:p>
        </p:txBody>
      </p:sp>
      <p:sp>
        <p:nvSpPr>
          <p:cNvPr id="3" name="عنصر نائب للمحتوى 2"/>
          <p:cNvSpPr>
            <a:spLocks noGrp="1"/>
          </p:cNvSpPr>
          <p:nvPr>
            <p:ph idx="1"/>
          </p:nvPr>
        </p:nvSpPr>
        <p:spPr>
          <a:xfrm>
            <a:off x="685800" y="1981200"/>
            <a:ext cx="7772400" cy="4648200"/>
          </a:xfrm>
        </p:spPr>
        <p:txBody>
          <a:bodyPr/>
          <a:lstStyle/>
          <a:p>
            <a:pPr algn="just"/>
            <a:r>
              <a:rPr lang="ar-SA" sz="2400" dirty="0" smtClean="0"/>
              <a:t>1.  أنها تضع أمام المعلم أساليب تقويمية متنوعة و مدى تقبل المتعلم هذه الأساليب غير متناسين أعمال الطالب السنوية واحتسابها كجزء من تقويم الطالب.</a:t>
            </a:r>
          </a:p>
          <a:p>
            <a:pPr algn="just"/>
            <a:endParaRPr lang="ar-SA" sz="2400" dirty="0" smtClean="0"/>
          </a:p>
          <a:p>
            <a:pPr algn="just"/>
            <a:r>
              <a:rPr lang="ar-SA" sz="2400" dirty="0" smtClean="0"/>
              <a:t>2.  أنها تضع أمام المعلم مستويات متعددة من أنواع الاختبارات المقننة المدروسة يوجه طلابه إليها باهتمام وانتباه، فلا بأس من توضيح نوعية هذه الاختبارات قبل إجرائها حتى لا تكون مفاجئة للتلاميذ وان يدربهم المعلم على الطريقة الصحيحة لحلها.</a:t>
            </a:r>
            <a:endParaRPr lang="en-US" sz="2400" dirty="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t1.gstatic.com/images?q=tbn:ANd9GcQB8TUnnqHiLCRDaQ6ac0dldbLHTindY1t1oEtljNm77VJZR3HfuQ"/>
          <p:cNvPicPr>
            <a:picLocks noChangeAspect="1" noChangeArrowheads="1"/>
          </p:cNvPicPr>
          <p:nvPr/>
        </p:nvPicPr>
        <p:blipFill>
          <a:blip r:embed="rId2" cstate="print"/>
          <a:srcRect/>
          <a:stretch>
            <a:fillRect/>
          </a:stretch>
        </p:blipFill>
        <p:spPr bwMode="auto">
          <a:xfrm>
            <a:off x="0" y="-914400"/>
            <a:ext cx="11048397" cy="8275638"/>
          </a:xfrm>
          <a:prstGeom prst="rect">
            <a:avLst/>
          </a:prstGeom>
          <a:noFill/>
        </p:spPr>
      </p:pic>
      <p:sp>
        <p:nvSpPr>
          <p:cNvPr id="2" name="Content Placeholder 1"/>
          <p:cNvSpPr>
            <a:spLocks noGrp="1"/>
          </p:cNvSpPr>
          <p:nvPr>
            <p:ph/>
          </p:nvPr>
        </p:nvSpPr>
        <p:spPr/>
        <p:txBody>
          <a:bodyPr/>
          <a:lstStyle/>
          <a:p>
            <a:r>
              <a:rPr lang="ar-SA" b="1" dirty="0" smtClean="0"/>
              <a:t>مقدمة عن جدول المواصفات</a:t>
            </a:r>
            <a:r>
              <a:rPr lang="en-US" dirty="0" smtClean="0"/>
              <a:t/>
            </a:r>
            <a:br>
              <a:rPr lang="en-US" dirty="0" smtClean="0"/>
            </a:br>
            <a:r>
              <a:rPr lang="ar-SA" sz="2800" dirty="0" smtClean="0"/>
              <a:t>يعد جدول المواصفات بمثابة مرشد لعملية بناء الاختبار فهو يساعد المعلم في بناء الاختبار بحيث يأتي محتواه مطابقاً لجدول المواصفات أو قريباً منه ما أمكن وهو أشبه ما يكون بمخطط بناء العمارة.</a:t>
            </a:r>
          </a:p>
          <a:p>
            <a:pPr>
              <a:buNone/>
            </a:pPr>
            <a:r>
              <a:rPr lang="en-US" sz="2800" dirty="0" smtClean="0"/>
              <a:t/>
            </a:r>
            <a:br>
              <a:rPr lang="en-US" sz="2800" dirty="0" smtClean="0"/>
            </a:br>
            <a:r>
              <a:rPr lang="ar-SA" sz="2800" dirty="0" smtClean="0"/>
              <a:t>تعريف :جدول المواصفات هو عبارة عن مخطط تفصيلي يتم فيه ربط محتوى المادة الدراسية بالأهداف التعليمية السلوكية وتحديد الأوزان النسبية المناسبة لكل منها</a:t>
            </a:r>
            <a:endParaRPr lang="en-US" dirty="0"/>
          </a:p>
        </p:txBody>
      </p:sp>
    </p:spTree>
  </p:cSld>
  <p:clrMapOvr>
    <a:masterClrMapping/>
  </p:clrMapOvr>
  <p:transition spd="med">
    <p:wheel spokes="3"/>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t1.gstatic.com/images?q=tbn:ANd9GcQB8TUnnqHiLCRDaQ6ac0dldbLHTindY1t1oEtljNm77VJZR3HfuQ"/>
          <p:cNvPicPr>
            <a:picLocks noChangeAspect="1" noChangeArrowheads="1"/>
          </p:cNvPicPr>
          <p:nvPr/>
        </p:nvPicPr>
        <p:blipFill>
          <a:blip r:embed="rId2" cstate="print"/>
          <a:srcRect/>
          <a:stretch>
            <a:fillRect/>
          </a:stretch>
        </p:blipFill>
        <p:spPr bwMode="auto">
          <a:xfrm>
            <a:off x="0" y="-914400"/>
            <a:ext cx="11048397" cy="8275638"/>
          </a:xfrm>
          <a:prstGeom prst="rect">
            <a:avLst/>
          </a:prstGeom>
          <a:noFill/>
        </p:spPr>
      </p:pic>
      <p:sp>
        <p:nvSpPr>
          <p:cNvPr id="2" name="Content Placeholder 1"/>
          <p:cNvSpPr>
            <a:spLocks noGrp="1"/>
          </p:cNvSpPr>
          <p:nvPr>
            <p:ph/>
          </p:nvPr>
        </p:nvSpPr>
        <p:spPr/>
        <p:txBody>
          <a:bodyPr/>
          <a:lstStyle/>
          <a:p>
            <a:r>
              <a:rPr lang="ar-SA" b="1" dirty="0" smtClean="0"/>
              <a:t>الغرض من جدول المواصفات</a:t>
            </a:r>
            <a:r>
              <a:rPr lang="en-US" dirty="0" smtClean="0"/>
              <a:t> :</a:t>
            </a:r>
            <a:endParaRPr lang="ar-SA" dirty="0" smtClean="0"/>
          </a:p>
          <a:p>
            <a:endParaRPr lang="ar-SA" dirty="0" smtClean="0"/>
          </a:p>
          <a:p>
            <a:pPr>
              <a:buNone/>
            </a:pPr>
            <a:r>
              <a:rPr lang="en-US" dirty="0" smtClean="0"/>
              <a:t/>
            </a:r>
            <a:br>
              <a:rPr lang="en-US" dirty="0" smtClean="0"/>
            </a:br>
            <a:r>
              <a:rPr lang="ar-SA" dirty="0" smtClean="0"/>
              <a:t>هو تحقيق التوازن في الاختبار ، والتأكد على أنه يقيس عينة ممثلة لأهداف التدريس ومحتوى المادة الدراسية التي يراد قياس التحصيل فيها</a:t>
            </a:r>
            <a:r>
              <a:rPr lang="en-US" dirty="0" smtClean="0"/>
              <a:t> .</a:t>
            </a:r>
            <a:endParaRPr lang="en-US" dirty="0"/>
          </a:p>
        </p:txBody>
      </p:sp>
    </p:spTree>
  </p:cSld>
  <p:clrMapOvr>
    <a:masterClrMapping/>
  </p:clrMapOvr>
  <p:transition spd="med">
    <p:diamond/>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http://t3.gstatic.com/images?q=tbn:ANd9GcTDS9L1606lB76Mc-FDPKjVvQCILEPwPv3oIM9PTt29VNaNRYY1"/>
          <p:cNvPicPr>
            <a:picLocks noChangeAspect="1" noChangeArrowheads="1"/>
          </p:cNvPicPr>
          <p:nvPr/>
        </p:nvPicPr>
        <p:blipFill>
          <a:blip r:embed="rId2" cstate="print"/>
          <a:srcRect/>
          <a:stretch>
            <a:fillRect/>
          </a:stretch>
        </p:blipFill>
        <p:spPr bwMode="auto">
          <a:xfrm>
            <a:off x="-838200" y="0"/>
            <a:ext cx="10371919" cy="8305800"/>
          </a:xfrm>
          <a:prstGeom prst="rect">
            <a:avLst/>
          </a:prstGeom>
          <a:noFill/>
        </p:spPr>
      </p:pic>
      <p:sp>
        <p:nvSpPr>
          <p:cNvPr id="2" name="Content Placeholder 1"/>
          <p:cNvSpPr>
            <a:spLocks noGrp="1"/>
          </p:cNvSpPr>
          <p:nvPr>
            <p:ph/>
          </p:nvPr>
        </p:nvSpPr>
        <p:spPr/>
        <p:txBody>
          <a:bodyPr/>
          <a:lstStyle/>
          <a:p>
            <a:r>
              <a:rPr lang="ar-SA" b="1" dirty="0" smtClean="0">
                <a:solidFill>
                  <a:schemeClr val="bg1"/>
                </a:solidFill>
              </a:rPr>
              <a:t>مكونات جدول المواصفات</a:t>
            </a:r>
            <a:r>
              <a:rPr lang="en-US" dirty="0" smtClean="0">
                <a:solidFill>
                  <a:schemeClr val="bg1"/>
                </a:solidFill>
              </a:rPr>
              <a:t> :</a:t>
            </a:r>
            <a:br>
              <a:rPr lang="en-US" dirty="0" smtClean="0">
                <a:solidFill>
                  <a:schemeClr val="bg1"/>
                </a:solidFill>
              </a:rPr>
            </a:br>
            <a:endParaRPr lang="ar-SA" dirty="0" smtClean="0">
              <a:solidFill>
                <a:schemeClr val="bg1"/>
              </a:solidFill>
            </a:endParaRPr>
          </a:p>
          <a:p>
            <a:r>
              <a:rPr lang="en-US" dirty="0" smtClean="0">
                <a:solidFill>
                  <a:schemeClr val="bg1"/>
                </a:solidFill>
              </a:rPr>
              <a:t>1</a:t>
            </a:r>
            <a:r>
              <a:rPr lang="ar-SA" dirty="0" smtClean="0">
                <a:solidFill>
                  <a:schemeClr val="bg1"/>
                </a:solidFill>
              </a:rPr>
              <a:t>.المحتوى وعناصره</a:t>
            </a:r>
            <a:r>
              <a:rPr lang="en-US" dirty="0" smtClean="0">
                <a:solidFill>
                  <a:schemeClr val="bg1"/>
                </a:solidFill>
              </a:rPr>
              <a:t> .</a:t>
            </a:r>
            <a:br>
              <a:rPr lang="en-US" dirty="0" smtClean="0">
                <a:solidFill>
                  <a:schemeClr val="bg1"/>
                </a:solidFill>
              </a:rPr>
            </a:br>
            <a:r>
              <a:rPr lang="en-US" dirty="0" smtClean="0">
                <a:solidFill>
                  <a:schemeClr val="bg1"/>
                </a:solidFill>
              </a:rPr>
              <a:t/>
            </a:r>
            <a:br>
              <a:rPr lang="en-US" dirty="0" smtClean="0">
                <a:solidFill>
                  <a:schemeClr val="bg1"/>
                </a:solidFill>
              </a:rPr>
            </a:br>
            <a:r>
              <a:rPr lang="en-US" dirty="0" smtClean="0">
                <a:solidFill>
                  <a:schemeClr val="bg1"/>
                </a:solidFill>
              </a:rPr>
              <a:t>2</a:t>
            </a:r>
            <a:r>
              <a:rPr lang="ar-SA" dirty="0" smtClean="0">
                <a:solidFill>
                  <a:schemeClr val="bg1"/>
                </a:solidFill>
              </a:rPr>
              <a:t>.الأهداف التدريسية بمستوياتها المختلفة</a:t>
            </a:r>
            <a:r>
              <a:rPr lang="en-US" dirty="0" smtClean="0">
                <a:solidFill>
                  <a:schemeClr val="bg1"/>
                </a:solidFill>
              </a:rPr>
              <a:t> .</a:t>
            </a:r>
            <a:br>
              <a:rPr lang="en-US" dirty="0" smtClean="0">
                <a:solidFill>
                  <a:schemeClr val="bg1"/>
                </a:solidFill>
              </a:rPr>
            </a:br>
            <a:r>
              <a:rPr lang="en-US" dirty="0" smtClean="0">
                <a:solidFill>
                  <a:schemeClr val="bg1"/>
                </a:solidFill>
              </a:rPr>
              <a:t/>
            </a:r>
            <a:br>
              <a:rPr lang="en-US" dirty="0" smtClean="0">
                <a:solidFill>
                  <a:schemeClr val="bg1"/>
                </a:solidFill>
              </a:rPr>
            </a:br>
            <a:r>
              <a:rPr lang="en-US" dirty="0" smtClean="0">
                <a:solidFill>
                  <a:schemeClr val="bg1"/>
                </a:solidFill>
              </a:rPr>
              <a:t>3</a:t>
            </a:r>
            <a:r>
              <a:rPr lang="ar-SA" dirty="0" smtClean="0">
                <a:solidFill>
                  <a:schemeClr val="bg1"/>
                </a:solidFill>
              </a:rPr>
              <a:t>.جدول ذو بعدين يوضع في كل خانة من الخانات الجزئية عدد الأسئلة التي تقيس كل هدف ومن ثم مجموعها والمجموع الكلي اعتماداً على نسبة الأهمية لكل موضوع</a:t>
            </a:r>
            <a:r>
              <a:rPr lang="en-US" dirty="0" smtClean="0">
                <a:solidFill>
                  <a:schemeClr val="bg1"/>
                </a:solidFill>
              </a:rPr>
              <a:t> .</a:t>
            </a:r>
            <a:endParaRPr lang="en-US" dirty="0">
              <a:solidFill>
                <a:schemeClr val="bg1"/>
              </a:solidFill>
            </a:endParaRPr>
          </a:p>
        </p:txBody>
      </p:sp>
    </p:spTree>
  </p:cSld>
  <p:clrMapOvr>
    <a:masterClrMapping/>
  </p:clrMapOvr>
  <p:transition spd="med">
    <p:blinds/>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http://media.smashingmagazine.com/images/wallpapers4/drop.jpg"/>
          <p:cNvPicPr>
            <a:picLocks noChangeAspect="1" noChangeArrowheads="1"/>
          </p:cNvPicPr>
          <p:nvPr/>
        </p:nvPicPr>
        <p:blipFill>
          <a:blip r:embed="rId2" cstate="print">
            <a:lum bright="20000"/>
          </a:blip>
          <a:srcRect r="22426"/>
          <a:stretch>
            <a:fillRect/>
          </a:stretch>
        </p:blipFill>
        <p:spPr bwMode="auto">
          <a:xfrm>
            <a:off x="-533400" y="-1347788"/>
            <a:ext cx="9677400" cy="8205788"/>
          </a:xfrm>
          <a:prstGeom prst="rect">
            <a:avLst/>
          </a:prstGeom>
          <a:noFill/>
        </p:spPr>
      </p:pic>
      <p:sp>
        <p:nvSpPr>
          <p:cNvPr id="2" name="Content Placeholder 1"/>
          <p:cNvSpPr>
            <a:spLocks noGrp="1"/>
          </p:cNvSpPr>
          <p:nvPr>
            <p:ph/>
          </p:nvPr>
        </p:nvSpPr>
        <p:spPr/>
        <p:txBody>
          <a:bodyPr/>
          <a:lstStyle/>
          <a:p>
            <a:r>
              <a:rPr lang="ar-SA" b="1" dirty="0" smtClean="0"/>
              <a:t>خطوات إعداد جدول المواصفات</a:t>
            </a:r>
            <a:r>
              <a:rPr lang="en-US" b="1" dirty="0" smtClean="0"/>
              <a:t> :</a:t>
            </a:r>
            <a:br>
              <a:rPr lang="en-US" b="1" dirty="0" smtClean="0"/>
            </a:br>
            <a:r>
              <a:rPr lang="en-US" dirty="0" smtClean="0"/>
              <a:t/>
            </a:r>
            <a:br>
              <a:rPr lang="en-US" dirty="0" smtClean="0"/>
            </a:br>
            <a:r>
              <a:rPr lang="en-US" dirty="0" smtClean="0"/>
              <a:t>(1) </a:t>
            </a:r>
            <a:r>
              <a:rPr lang="ar-SA" dirty="0" smtClean="0"/>
              <a:t> تحديد موضوعات المادة الدراسية التي يراد قياس تحصيل الطالب فيها</a:t>
            </a:r>
            <a:r>
              <a:rPr lang="en-US" dirty="0" smtClean="0"/>
              <a:t> .</a:t>
            </a:r>
            <a:br>
              <a:rPr lang="en-US" dirty="0" smtClean="0"/>
            </a:br>
            <a:r>
              <a:rPr lang="en-US" dirty="0" smtClean="0"/>
              <a:t>(2) </a:t>
            </a:r>
            <a:r>
              <a:rPr lang="ar-SA" dirty="0" smtClean="0"/>
              <a:t>تحديد الأهداف السلوكية المراد قياس مدى تحققها لدى الطالب في مادة دراسية محددة</a:t>
            </a:r>
            <a:r>
              <a:rPr lang="en-US" dirty="0" smtClean="0"/>
              <a:t> .</a:t>
            </a:r>
            <a:br>
              <a:rPr lang="en-US" dirty="0" smtClean="0"/>
            </a:br>
            <a:r>
              <a:rPr lang="en-US" dirty="0" smtClean="0"/>
              <a:t>(3) </a:t>
            </a:r>
            <a:r>
              <a:rPr lang="ar-SA" dirty="0" smtClean="0"/>
              <a:t>تحديد الوزن النسبي لموضوعات المادة الدراسية</a:t>
            </a:r>
            <a:r>
              <a:rPr lang="en-US" dirty="0" smtClean="0"/>
              <a:t> .</a:t>
            </a:r>
            <a:br>
              <a:rPr lang="en-US" dirty="0" smtClean="0"/>
            </a:br>
            <a:r>
              <a:rPr lang="en-US" dirty="0" smtClean="0"/>
              <a:t>(4) </a:t>
            </a:r>
            <a:r>
              <a:rPr lang="ar-SA" dirty="0" smtClean="0"/>
              <a:t>تحديد الوزن النسبي للأهداف السلوكية المعرفية بمستوياتها المختلفة</a:t>
            </a:r>
            <a:r>
              <a:rPr lang="en-US" dirty="0" smtClean="0"/>
              <a:t> .</a:t>
            </a:r>
            <a:br>
              <a:rPr lang="en-US" dirty="0" smtClean="0"/>
            </a:br>
            <a:r>
              <a:rPr lang="en-US" dirty="0" smtClean="0"/>
              <a:t>(5) </a:t>
            </a:r>
            <a:r>
              <a:rPr lang="ar-SA" dirty="0" smtClean="0"/>
              <a:t>تحديد عدد الأسئلة في كل موضوع لكل مستوى من مستويات الأهداف</a:t>
            </a:r>
            <a:r>
              <a:rPr lang="en-US" dirty="0" smtClean="0"/>
              <a:t> .</a:t>
            </a:r>
            <a:br>
              <a:rPr lang="en-US" dirty="0" smtClean="0"/>
            </a:br>
            <a:r>
              <a:rPr lang="en-US" dirty="0" smtClean="0"/>
              <a:t>(6) </a:t>
            </a:r>
            <a:r>
              <a:rPr lang="ar-SA" dirty="0" smtClean="0"/>
              <a:t>تحديد عدد أسئلة الاختبار</a:t>
            </a:r>
            <a:r>
              <a:rPr lang="en-US" dirty="0" smtClean="0"/>
              <a:t> </a:t>
            </a:r>
          </a:p>
          <a:p>
            <a:endParaRPr lang="en-US" dirty="0"/>
          </a:p>
        </p:txBody>
      </p:sp>
    </p:spTree>
  </p:cSld>
  <p:clrMapOvr>
    <a:masterClrMapping/>
  </p:clrMapOvr>
  <p:transition>
    <p:split dir="in"/>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scenicreflections.com/files/Coastal_Clear_Wallpaper_j4l8k.jpg"/>
          <p:cNvPicPr>
            <a:picLocks noChangeAspect="1" noChangeArrowheads="1"/>
          </p:cNvPicPr>
          <p:nvPr/>
        </p:nvPicPr>
        <p:blipFill>
          <a:blip r:embed="rId2" cstate="print"/>
          <a:srcRect/>
          <a:stretch>
            <a:fillRect/>
          </a:stretch>
        </p:blipFill>
        <p:spPr bwMode="auto">
          <a:xfrm>
            <a:off x="-609600" y="0"/>
            <a:ext cx="9753600" cy="7848600"/>
          </a:xfrm>
          <a:prstGeom prst="rect">
            <a:avLst/>
          </a:prstGeom>
          <a:noFill/>
        </p:spPr>
      </p:pic>
      <p:sp>
        <p:nvSpPr>
          <p:cNvPr id="2" name="Content Placeholder 1"/>
          <p:cNvSpPr>
            <a:spLocks noGrp="1"/>
          </p:cNvSpPr>
          <p:nvPr>
            <p:ph/>
          </p:nvPr>
        </p:nvSpPr>
        <p:spPr/>
        <p:txBody>
          <a:bodyPr/>
          <a:lstStyle/>
          <a:p>
            <a:r>
              <a:rPr lang="ar-SA" b="1" dirty="0" smtClean="0"/>
              <a:t>كيفية إعداد جدول المواصفات</a:t>
            </a:r>
            <a:r>
              <a:rPr lang="en-US" dirty="0" smtClean="0"/>
              <a:t> : </a:t>
            </a:r>
            <a:br>
              <a:rPr lang="en-US" dirty="0" smtClean="0"/>
            </a:br>
            <a:r>
              <a:rPr lang="en-US" dirty="0" smtClean="0"/>
              <a:t/>
            </a:r>
            <a:br>
              <a:rPr lang="en-US" dirty="0" smtClean="0"/>
            </a:br>
            <a:r>
              <a:rPr lang="ar-SA" dirty="0" smtClean="0"/>
              <a:t>يمر عمل جدول المواصفات بعدة مراحل من أجل إعداده وهي</a:t>
            </a:r>
            <a:r>
              <a:rPr lang="en-US" dirty="0" smtClean="0"/>
              <a:t> : </a:t>
            </a:r>
            <a:br>
              <a:rPr lang="en-US" dirty="0" smtClean="0"/>
            </a:br>
            <a:r>
              <a:rPr lang="en-US" dirty="0" smtClean="0"/>
              <a:t>1)</a:t>
            </a:r>
            <a:r>
              <a:rPr lang="ar-SA" dirty="0" smtClean="0"/>
              <a:t>) تحديد الأهداف التعليمية للمادة الدراسية التي يسعى المعلم لمعرفة مدى تحققها</a:t>
            </a:r>
            <a:r>
              <a:rPr lang="en-US" dirty="0" smtClean="0"/>
              <a:t> .</a:t>
            </a:r>
            <a:br>
              <a:rPr lang="en-US" dirty="0" smtClean="0"/>
            </a:br>
            <a:r>
              <a:rPr lang="en-US" dirty="0" smtClean="0"/>
              <a:t>2)</a:t>
            </a:r>
            <a:r>
              <a:rPr lang="ar-SA" dirty="0" smtClean="0"/>
              <a:t>) تحديد العناصر التي يراد قياسها في المادة الدراسية</a:t>
            </a:r>
            <a:r>
              <a:rPr lang="en-US" dirty="0" smtClean="0"/>
              <a:t> .</a:t>
            </a:r>
            <a:br>
              <a:rPr lang="en-US" dirty="0" smtClean="0"/>
            </a:br>
            <a:r>
              <a:rPr lang="en-US" dirty="0" smtClean="0"/>
              <a:t>(3) </a:t>
            </a:r>
            <a:r>
              <a:rPr lang="ar-SA" dirty="0" smtClean="0"/>
              <a:t>تحديد نسبة التركيز لكل جزء في المادة الدراسية وذلك من خلال معرفة عدد الحصص المقررة للوحدة الدراسية مقسومة على عدد الحصص الكلية للمادة الدراسية مضروبة بـ 100 </a:t>
            </a:r>
            <a:endParaRPr lang="en-US" dirty="0"/>
          </a:p>
        </p:txBody>
      </p:sp>
    </p:spTree>
  </p:cSld>
  <p:clrMapOvr>
    <a:masterClrMapping/>
  </p:clrMapOvr>
  <p:transition>
    <p:push/>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scenicreflections.com/files/Coastal_Clear_Wallpaper_j4l8k.jpg"/>
          <p:cNvPicPr>
            <a:picLocks noChangeAspect="1" noChangeArrowheads="1"/>
          </p:cNvPicPr>
          <p:nvPr/>
        </p:nvPicPr>
        <p:blipFill>
          <a:blip r:embed="rId2" cstate="print"/>
          <a:srcRect/>
          <a:stretch>
            <a:fillRect/>
          </a:stretch>
        </p:blipFill>
        <p:spPr bwMode="auto">
          <a:xfrm>
            <a:off x="-609600" y="0"/>
            <a:ext cx="9753600" cy="7848600"/>
          </a:xfrm>
          <a:prstGeom prst="rect">
            <a:avLst/>
          </a:prstGeom>
          <a:noFill/>
        </p:spPr>
      </p:pic>
      <p:sp>
        <p:nvSpPr>
          <p:cNvPr id="2" name="Content Placeholder 1"/>
          <p:cNvSpPr>
            <a:spLocks noGrp="1"/>
          </p:cNvSpPr>
          <p:nvPr>
            <p:ph/>
          </p:nvPr>
        </p:nvSpPr>
        <p:spPr>
          <a:xfrm>
            <a:off x="-762000" y="-762000"/>
            <a:ext cx="8229600" cy="5851525"/>
          </a:xfrm>
        </p:spPr>
        <p:txBody>
          <a:bodyPr/>
          <a:lstStyle/>
          <a:p>
            <a:endParaRPr lang="ar-SA" dirty="0" smtClean="0"/>
          </a:p>
          <a:p>
            <a:endParaRPr lang="ar-SA" dirty="0" smtClean="0"/>
          </a:p>
          <a:p>
            <a:endParaRPr lang="ar-SA" dirty="0" smtClean="0"/>
          </a:p>
          <a:p>
            <a:r>
              <a:rPr lang="ar-SA" dirty="0" smtClean="0"/>
              <a:t>أي أن نسبة التركيز للموضوع = </a:t>
            </a:r>
          </a:p>
          <a:p>
            <a:endParaRPr lang="ar-SA" dirty="0" smtClean="0"/>
          </a:p>
          <a:p>
            <a:r>
              <a:rPr lang="ar-SA" dirty="0" smtClean="0"/>
              <a:t>     =    </a:t>
            </a:r>
            <a:r>
              <a:rPr lang="ar-SA" u="sng" dirty="0" smtClean="0"/>
              <a:t>عدد الحصص للوحدة</a:t>
            </a:r>
            <a:r>
              <a:rPr lang="ar-SA" dirty="0" smtClean="0"/>
              <a:t> × 100</a:t>
            </a:r>
            <a:r>
              <a:rPr lang="en-US" dirty="0" smtClean="0"/>
              <a:t/>
            </a:r>
            <a:br>
              <a:rPr lang="en-US" dirty="0" smtClean="0"/>
            </a:br>
            <a:r>
              <a:rPr lang="ar-SA" dirty="0" smtClean="0"/>
              <a:t>          عدد الحصص الكلية</a:t>
            </a:r>
            <a:endParaRPr lang="en-US" dirty="0"/>
          </a:p>
        </p:txBody>
      </p:sp>
    </p:spTree>
  </p:cSld>
  <p:clrMapOvr>
    <a:masterClrMapping/>
  </p:clrMapOvr>
  <p:transition>
    <p:circle/>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http://www.scenicreflections.com/files/Coastal_Clear_Wallpaper_j4l8k.jpg"/>
          <p:cNvPicPr>
            <a:picLocks noChangeAspect="1" noChangeArrowheads="1"/>
          </p:cNvPicPr>
          <p:nvPr/>
        </p:nvPicPr>
        <p:blipFill>
          <a:blip r:embed="rId2" cstate="print"/>
          <a:srcRect/>
          <a:stretch>
            <a:fillRect/>
          </a:stretch>
        </p:blipFill>
        <p:spPr bwMode="auto">
          <a:xfrm>
            <a:off x="-609600" y="0"/>
            <a:ext cx="9753600" cy="7848600"/>
          </a:xfrm>
          <a:prstGeom prst="rect">
            <a:avLst/>
          </a:prstGeom>
          <a:noFill/>
        </p:spPr>
      </p:pic>
      <p:sp>
        <p:nvSpPr>
          <p:cNvPr id="2" name="Content Placeholder 1"/>
          <p:cNvSpPr>
            <a:spLocks noGrp="1"/>
          </p:cNvSpPr>
          <p:nvPr>
            <p:ph/>
          </p:nvPr>
        </p:nvSpPr>
        <p:spPr>
          <a:xfrm>
            <a:off x="533400" y="1006475"/>
            <a:ext cx="8229600" cy="5851525"/>
          </a:xfrm>
        </p:spPr>
        <p:txBody>
          <a:bodyPr/>
          <a:lstStyle/>
          <a:p>
            <a:pPr>
              <a:buNone/>
            </a:pPr>
            <a:r>
              <a:rPr lang="en-US" dirty="0" smtClean="0"/>
              <a:t/>
            </a:r>
            <a:br>
              <a:rPr lang="en-US" dirty="0" smtClean="0"/>
            </a:br>
            <a:r>
              <a:rPr lang="en-US" dirty="0" smtClean="0"/>
              <a:t>(4) </a:t>
            </a:r>
            <a:r>
              <a:rPr lang="ar-SA" dirty="0" smtClean="0"/>
              <a:t>تحديد نسبة الأهداف من المستويات المختلفة ويتم هذا من خلال الأهداف أثناء عملية التدريس</a:t>
            </a:r>
            <a:r>
              <a:rPr lang="en-US" dirty="0" smtClean="0"/>
              <a:t> </a:t>
            </a:r>
            <a:br>
              <a:rPr lang="en-US" dirty="0" smtClean="0"/>
            </a:br>
            <a:r>
              <a:rPr lang="en-US" dirty="0" smtClean="0"/>
              <a:t/>
            </a:r>
            <a:br>
              <a:rPr lang="en-US" dirty="0" smtClean="0"/>
            </a:br>
            <a:r>
              <a:rPr lang="ar-SA" dirty="0" smtClean="0"/>
              <a:t>أن نسبة التركيز للهدف =    </a:t>
            </a:r>
            <a:r>
              <a:rPr lang="ar-SA" u="sng" dirty="0" smtClean="0"/>
              <a:t>عدد اهداف الوحدة  </a:t>
            </a:r>
            <a:r>
              <a:rPr lang="ar-SA" dirty="0" smtClean="0"/>
              <a:t>× 100</a:t>
            </a:r>
            <a:r>
              <a:rPr lang="en-US" dirty="0" smtClean="0"/>
              <a:t/>
            </a:r>
            <a:br>
              <a:rPr lang="en-US" dirty="0" smtClean="0"/>
            </a:br>
            <a:r>
              <a:rPr lang="ar-SA" dirty="0" smtClean="0"/>
              <a:t>                                 عدد الاهداف الكلي</a:t>
            </a:r>
            <a:endParaRPr lang="en-US" dirty="0"/>
          </a:p>
        </p:txBody>
      </p:sp>
    </p:spTree>
  </p:cSld>
  <p:clrMapOvr>
    <a:masterClrMapping/>
  </p:clrMapOvr>
  <p:transition>
    <p:wedge/>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scenicreflections.com/files/Coastal_Clear_Wallpaper_j4l8k.jpg"/>
          <p:cNvPicPr>
            <a:picLocks noChangeAspect="1" noChangeArrowheads="1"/>
          </p:cNvPicPr>
          <p:nvPr/>
        </p:nvPicPr>
        <p:blipFill>
          <a:blip r:embed="rId2" cstate="print"/>
          <a:srcRect/>
          <a:stretch>
            <a:fillRect/>
          </a:stretch>
        </p:blipFill>
        <p:spPr bwMode="auto">
          <a:xfrm>
            <a:off x="-609600" y="0"/>
            <a:ext cx="9753600" cy="7848600"/>
          </a:xfrm>
          <a:prstGeom prst="rect">
            <a:avLst/>
          </a:prstGeom>
          <a:noFill/>
        </p:spPr>
      </p:pic>
      <p:sp>
        <p:nvSpPr>
          <p:cNvPr id="2" name="Content Placeholder 1"/>
          <p:cNvSpPr>
            <a:spLocks noGrp="1"/>
          </p:cNvSpPr>
          <p:nvPr>
            <p:ph/>
          </p:nvPr>
        </p:nvSpPr>
        <p:spPr>
          <a:xfrm>
            <a:off x="457200" y="473075"/>
            <a:ext cx="8229600" cy="5851525"/>
          </a:xfrm>
        </p:spPr>
        <p:txBody>
          <a:bodyPr/>
          <a:lstStyle/>
          <a:p>
            <a:r>
              <a:rPr lang="en-US" dirty="0" smtClean="0"/>
              <a:t>5)</a:t>
            </a:r>
            <a:r>
              <a:rPr lang="ar-SA" dirty="0" smtClean="0"/>
              <a:t>) تحديد عدد أسئلة الاختبار المراد وضعها</a:t>
            </a:r>
            <a:r>
              <a:rPr lang="en-US" dirty="0" smtClean="0"/>
              <a:t> .</a:t>
            </a:r>
            <a:br>
              <a:rPr lang="en-US" dirty="0" smtClean="0"/>
            </a:br>
            <a:r>
              <a:rPr lang="en-US" dirty="0" smtClean="0"/>
              <a:t/>
            </a:r>
            <a:br>
              <a:rPr lang="en-US" dirty="0" smtClean="0"/>
            </a:br>
            <a:r>
              <a:rPr lang="en-US" dirty="0" smtClean="0"/>
              <a:t>6)</a:t>
            </a:r>
            <a:r>
              <a:rPr lang="ar-SA" dirty="0" smtClean="0"/>
              <a:t>) تحديد عدد الأسئلة لكل جزء من المادة وذلك حسب المعادلة التالية</a:t>
            </a:r>
            <a:r>
              <a:rPr lang="en-US" dirty="0" smtClean="0"/>
              <a:t> : </a:t>
            </a:r>
            <a:br>
              <a:rPr lang="en-US" dirty="0" smtClean="0"/>
            </a:br>
            <a:r>
              <a:rPr lang="en-US" dirty="0" smtClean="0"/>
              <a:t/>
            </a:r>
            <a:br>
              <a:rPr lang="en-US" dirty="0" smtClean="0"/>
            </a:br>
            <a:r>
              <a:rPr lang="ar-SA" dirty="0" smtClean="0"/>
              <a:t>عدد الأسئلة لكل خلية من خلايا جدول المواصفات</a:t>
            </a:r>
            <a:r>
              <a:rPr lang="en-US" dirty="0" smtClean="0"/>
              <a:t> = </a:t>
            </a:r>
            <a:br>
              <a:rPr lang="en-US" dirty="0" smtClean="0"/>
            </a:br>
            <a:r>
              <a:rPr lang="en-US" dirty="0" smtClean="0"/>
              <a:t/>
            </a:r>
            <a:br>
              <a:rPr lang="en-US" dirty="0" smtClean="0"/>
            </a:br>
            <a:r>
              <a:rPr lang="ar-SA" dirty="0" smtClean="0"/>
              <a:t>عدد الأسئلة الكلي × نسبة التركيز للموضوع × نسبة التركيز لمستوى الهدف</a:t>
            </a:r>
            <a:r>
              <a:rPr lang="en-US" dirty="0" smtClean="0"/>
              <a:t> </a:t>
            </a:r>
            <a:endParaRPr lang="en-US" dirty="0"/>
          </a:p>
        </p:txBody>
      </p:sp>
    </p:spTree>
  </p:cSld>
  <p:clrMapOvr>
    <a:masterClrMapping/>
  </p:clrMapOvr>
  <p:transition>
    <p:split/>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http://iwatcher.net/shot/f6fde775d4b0e303c39ae6f02244c14b-250x375.png"/>
          <p:cNvPicPr>
            <a:picLocks noChangeAspect="1" noChangeArrowheads="1"/>
          </p:cNvPicPr>
          <p:nvPr/>
        </p:nvPicPr>
        <p:blipFill>
          <a:blip r:embed="rId2" cstate="print"/>
          <a:srcRect/>
          <a:stretch>
            <a:fillRect/>
          </a:stretch>
        </p:blipFill>
        <p:spPr bwMode="auto">
          <a:xfrm>
            <a:off x="0" y="-1409700"/>
            <a:ext cx="9143999" cy="8572500"/>
          </a:xfrm>
          <a:prstGeom prst="rect">
            <a:avLst/>
          </a:prstGeom>
          <a:noFill/>
        </p:spPr>
      </p:pic>
      <p:sp>
        <p:nvSpPr>
          <p:cNvPr id="2" name="Content Placeholder 1"/>
          <p:cNvSpPr>
            <a:spLocks noGrp="1"/>
          </p:cNvSpPr>
          <p:nvPr>
            <p:ph/>
          </p:nvPr>
        </p:nvSpPr>
        <p:spPr/>
        <p:txBody>
          <a:bodyPr/>
          <a:lstStyle/>
          <a:p>
            <a:r>
              <a:rPr lang="ar-SA" b="1" dirty="0" smtClean="0">
                <a:solidFill>
                  <a:schemeClr val="bg1"/>
                </a:solidFill>
              </a:rPr>
              <a:t>مثال تطبيقي</a:t>
            </a:r>
            <a:r>
              <a:rPr lang="ar-SA" dirty="0" smtClean="0">
                <a:solidFill>
                  <a:schemeClr val="bg1"/>
                </a:solidFill>
              </a:rPr>
              <a:t>: (  افتراضي) لاختبار نهائي في مادة ما :</a:t>
            </a:r>
            <a:endParaRPr lang="en-US" dirty="0" smtClean="0">
              <a:solidFill>
                <a:schemeClr val="bg1"/>
              </a:solidFill>
            </a:endParaRPr>
          </a:p>
          <a:p>
            <a:r>
              <a:rPr lang="ar-SA" dirty="0" smtClean="0">
                <a:solidFill>
                  <a:schemeClr val="bg1"/>
                </a:solidFill>
              </a:rPr>
              <a:t>جدول مواصفات الاختبار لمادة: ...         رقم المادة :</a:t>
            </a:r>
            <a:r>
              <a:rPr lang="en-US" dirty="0" smtClean="0">
                <a:solidFill>
                  <a:schemeClr val="bg1"/>
                </a:solidFill>
              </a:rPr>
              <a:t>            …</a:t>
            </a:r>
            <a:r>
              <a:rPr lang="ar-SA" dirty="0" smtClean="0">
                <a:solidFill>
                  <a:schemeClr val="bg1"/>
                </a:solidFill>
              </a:rPr>
              <a:t>الفصل الدراسي : ...</a:t>
            </a:r>
            <a:endParaRPr lang="en-US" dirty="0" smtClean="0">
              <a:solidFill>
                <a:schemeClr val="bg1"/>
              </a:solidFill>
            </a:endParaRPr>
          </a:p>
          <a:p>
            <a:r>
              <a:rPr lang="ar-SA" dirty="0" smtClean="0">
                <a:solidFill>
                  <a:schemeClr val="bg1"/>
                </a:solidFill>
              </a:rPr>
              <a:t>عدد المحاضرات الكلي خلال الفصل الدراسي   25   محاضرة موزعة على الوحدات الدراسية كما يلي.</a:t>
            </a:r>
            <a:endParaRPr lang="en-US" dirty="0" smtClean="0">
              <a:solidFill>
                <a:schemeClr val="bg1"/>
              </a:solidFill>
            </a:endParaRPr>
          </a:p>
          <a:p>
            <a:r>
              <a:rPr lang="ar-SA" dirty="0" smtClean="0">
                <a:solidFill>
                  <a:schemeClr val="bg1"/>
                </a:solidFill>
              </a:rPr>
              <a:t> الوحدة الأولى  :  10   محاضرات  . </a:t>
            </a:r>
            <a:endParaRPr lang="en-US" dirty="0" smtClean="0">
              <a:solidFill>
                <a:schemeClr val="bg1"/>
              </a:solidFill>
            </a:endParaRPr>
          </a:p>
          <a:p>
            <a:r>
              <a:rPr lang="ar-SA" dirty="0" smtClean="0">
                <a:solidFill>
                  <a:schemeClr val="bg1"/>
                </a:solidFill>
              </a:rPr>
              <a:t> الوحدة الثانية   :  5    محاضرات</a:t>
            </a:r>
            <a:endParaRPr lang="en-US" dirty="0" smtClean="0">
              <a:solidFill>
                <a:schemeClr val="bg1"/>
              </a:solidFill>
            </a:endParaRPr>
          </a:p>
          <a:p>
            <a:r>
              <a:rPr lang="ar-SA" dirty="0" smtClean="0">
                <a:solidFill>
                  <a:schemeClr val="bg1"/>
                </a:solidFill>
              </a:rPr>
              <a:t> الوحدة الثالثة   :  7    محاضرات  . </a:t>
            </a:r>
            <a:endParaRPr lang="en-US" dirty="0" smtClean="0">
              <a:solidFill>
                <a:schemeClr val="bg1"/>
              </a:solidFill>
            </a:endParaRPr>
          </a:p>
          <a:p>
            <a:r>
              <a:rPr lang="ar-SA" dirty="0" smtClean="0">
                <a:solidFill>
                  <a:schemeClr val="bg1"/>
                </a:solidFill>
              </a:rPr>
              <a:t> الوحدة الرابعة  :  3    محاضرات  . </a:t>
            </a:r>
            <a:endParaRPr lang="en-US" dirty="0" smtClean="0">
              <a:solidFill>
                <a:schemeClr val="bg1"/>
              </a:solidFill>
            </a:endParaRPr>
          </a:p>
          <a:p>
            <a:r>
              <a:rPr lang="ar-SA" dirty="0" smtClean="0">
                <a:solidFill>
                  <a:schemeClr val="bg1"/>
                </a:solidFill>
              </a:rPr>
              <a:t>( 0</a:t>
            </a:r>
            <a:r>
              <a:rPr lang="en-US" dirty="0" smtClean="0">
                <a:solidFill>
                  <a:schemeClr val="bg1"/>
                </a:solidFill>
              </a:rPr>
              <a:t>1</a:t>
            </a:r>
            <a:r>
              <a:rPr lang="ar-SA" dirty="0" smtClean="0">
                <a:solidFill>
                  <a:schemeClr val="bg1"/>
                </a:solidFill>
              </a:rPr>
              <a:t>+5+7+3)= 25</a:t>
            </a:r>
            <a:endParaRPr lang="en-US" dirty="0">
              <a:solidFill>
                <a:schemeClr val="bg1"/>
              </a:solidFill>
            </a:endParaRPr>
          </a:p>
        </p:txBody>
      </p:sp>
    </p:spTree>
  </p:cSld>
  <p:clrMapOvr>
    <a:masterClrMapping/>
  </p:clrMapOvr>
  <p:transition>
    <p:split orient="vert" dir="in"/>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iwatcher.net/shot/f6fde775d4b0e303c39ae6f02244c14b-250x375.png"/>
          <p:cNvPicPr>
            <a:picLocks noChangeAspect="1" noChangeArrowheads="1"/>
          </p:cNvPicPr>
          <p:nvPr/>
        </p:nvPicPr>
        <p:blipFill>
          <a:blip r:embed="rId2" cstate="print"/>
          <a:srcRect/>
          <a:stretch>
            <a:fillRect/>
          </a:stretch>
        </p:blipFill>
        <p:spPr bwMode="auto">
          <a:xfrm>
            <a:off x="0" y="-1409700"/>
            <a:ext cx="9143999" cy="8572500"/>
          </a:xfrm>
          <a:prstGeom prst="rect">
            <a:avLst/>
          </a:prstGeom>
          <a:noFill/>
        </p:spPr>
      </p:pic>
      <p:sp>
        <p:nvSpPr>
          <p:cNvPr id="2" name="Content Placeholder 1"/>
          <p:cNvSpPr>
            <a:spLocks noGrp="1"/>
          </p:cNvSpPr>
          <p:nvPr>
            <p:ph/>
          </p:nvPr>
        </p:nvSpPr>
        <p:spPr/>
        <p:txBody>
          <a:bodyPr/>
          <a:lstStyle/>
          <a:p>
            <a:r>
              <a:rPr lang="ar-SA" dirty="0" smtClean="0">
                <a:solidFill>
                  <a:schemeClr val="bg1"/>
                </a:solidFill>
              </a:rPr>
              <a:t>عدد الأهداف التدريسية  الكلي خلال الفصل الدراسي (80 ) هدفاً موزعة على المستويات المختلفة للأهداف كما يلي :</a:t>
            </a:r>
            <a:endParaRPr lang="en-US" dirty="0" smtClean="0">
              <a:solidFill>
                <a:schemeClr val="bg1"/>
              </a:solidFill>
            </a:endParaRPr>
          </a:p>
          <a:p>
            <a:r>
              <a:rPr lang="ar-SA" dirty="0" smtClean="0">
                <a:solidFill>
                  <a:schemeClr val="bg1"/>
                </a:solidFill>
              </a:rPr>
              <a:t>  المعرفة   :  40  هدفاً</a:t>
            </a:r>
            <a:endParaRPr lang="en-US" dirty="0" smtClean="0">
              <a:solidFill>
                <a:schemeClr val="bg1"/>
              </a:solidFill>
            </a:endParaRPr>
          </a:p>
          <a:p>
            <a:r>
              <a:rPr lang="ar-SA" dirty="0" smtClean="0">
                <a:solidFill>
                  <a:schemeClr val="bg1"/>
                </a:solidFill>
              </a:rPr>
              <a:t>   الفهم     :  20  هدفاً ( 40 + 20 + 15 + 5 = 80  )</a:t>
            </a:r>
            <a:endParaRPr lang="en-US" dirty="0" smtClean="0">
              <a:solidFill>
                <a:schemeClr val="bg1"/>
              </a:solidFill>
            </a:endParaRPr>
          </a:p>
          <a:p>
            <a:r>
              <a:rPr lang="ar-SA" dirty="0" smtClean="0">
                <a:solidFill>
                  <a:schemeClr val="bg1"/>
                </a:solidFill>
              </a:rPr>
              <a:t>   التطبيق  :  15  هدفاً</a:t>
            </a:r>
            <a:endParaRPr lang="en-US" dirty="0" smtClean="0">
              <a:solidFill>
                <a:schemeClr val="bg1"/>
              </a:solidFill>
            </a:endParaRPr>
          </a:p>
          <a:p>
            <a:r>
              <a:rPr lang="ar-SA" dirty="0" smtClean="0">
                <a:solidFill>
                  <a:schemeClr val="bg1"/>
                </a:solidFill>
              </a:rPr>
              <a:t>   مهارات التفكير العليا   :     5 أهدف</a:t>
            </a:r>
          </a:p>
          <a:p>
            <a:endParaRPr lang="ar-SA" dirty="0" smtClean="0">
              <a:solidFill>
                <a:schemeClr val="bg1"/>
              </a:solidFill>
            </a:endParaRPr>
          </a:p>
          <a:p>
            <a:r>
              <a:rPr lang="ar-SA" dirty="0" smtClean="0">
                <a:solidFill>
                  <a:schemeClr val="bg1"/>
                </a:solidFill>
              </a:rPr>
              <a:t>افترض ان عدد الاسئلة الكلي في الاختبار هو 60 سؤال</a:t>
            </a:r>
          </a:p>
          <a:p>
            <a:r>
              <a:rPr lang="ar-SA" dirty="0" smtClean="0">
                <a:solidFill>
                  <a:schemeClr val="bg1"/>
                </a:solidFill>
              </a:rPr>
              <a:t>معتمدا على ذلك كون جدول المواصفات للاختبار...</a:t>
            </a:r>
            <a:endParaRPr lang="en-US" dirty="0">
              <a:solidFill>
                <a:schemeClr val="bg1"/>
              </a:solidFill>
            </a:endParaRPr>
          </a:p>
        </p:txBody>
      </p:sp>
    </p:spTree>
  </p:cSld>
  <p:clrMapOvr>
    <a:masterClrMapping/>
  </p:clrMapOvr>
  <p:transition>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يتبع..أهمية التنوع في وسائل تقويم الطلبة</a:t>
            </a:r>
            <a:endParaRPr lang="en-US" dirty="0">
              <a:solidFill>
                <a:srgbClr val="FF0000"/>
              </a:solidFill>
            </a:endParaRPr>
          </a:p>
        </p:txBody>
      </p:sp>
      <p:sp>
        <p:nvSpPr>
          <p:cNvPr id="3" name="عنصر نائب للمحتوى 2"/>
          <p:cNvSpPr>
            <a:spLocks noGrp="1"/>
          </p:cNvSpPr>
          <p:nvPr>
            <p:ph idx="1"/>
          </p:nvPr>
        </p:nvSpPr>
        <p:spPr>
          <a:xfrm>
            <a:off x="685800" y="1981200"/>
            <a:ext cx="7772400" cy="4648200"/>
          </a:xfrm>
        </p:spPr>
        <p:txBody>
          <a:bodyPr/>
          <a:lstStyle/>
          <a:p>
            <a:pPr algn="just"/>
            <a:r>
              <a:rPr lang="ar-SA" sz="2400" dirty="0" smtClean="0"/>
              <a:t>3.  إنها تضع أمام المعلم صفات الاختبار الجيد من صدق وشمولية وثبات وموضوعية، فعندما تكون الأسئلة شاملة متنوعة يستطيع الطالب أن يجيب على الأسئلة الأخرى فيما لو تعثر في الإجابة على بعض منها.</a:t>
            </a:r>
          </a:p>
          <a:p>
            <a:pPr algn="just"/>
            <a:endParaRPr lang="ar-SA" sz="2400" dirty="0" smtClean="0"/>
          </a:p>
          <a:p>
            <a:pPr algn="just"/>
            <a:r>
              <a:rPr lang="ar-SA" sz="2400" dirty="0" smtClean="0"/>
              <a:t>4.  إنها تضع أمام المعلم الآثار المترتبة على سوء فهم الاختبارات المدرسية كالمبالغة في أهمية الامتحانات لقياس نتائج عملية التعلم وثمارها.</a:t>
            </a:r>
          </a:p>
          <a:p>
            <a:pPr algn="just"/>
            <a:endParaRPr lang="en-US" sz="2400" dirty="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http://t1.gstatic.com/images?q=tbn:ANd9GcRDddErmiGB6Dy5nQeO31RzyKqeum1N9ETi6jPiRjFgX9Z-bROF_Q"/>
          <p:cNvPicPr>
            <a:picLocks noChangeAspect="1" noChangeArrowheads="1"/>
          </p:cNvPicPr>
          <p:nvPr/>
        </p:nvPicPr>
        <p:blipFill>
          <a:blip r:embed="rId2" cstate="print"/>
          <a:srcRect/>
          <a:stretch>
            <a:fillRect/>
          </a:stretch>
        </p:blipFill>
        <p:spPr bwMode="auto">
          <a:xfrm>
            <a:off x="-1067655" y="-76200"/>
            <a:ext cx="11126055" cy="6934200"/>
          </a:xfrm>
          <a:prstGeom prst="rect">
            <a:avLst/>
          </a:prstGeom>
          <a:noFill/>
        </p:spPr>
      </p:pic>
      <p:sp>
        <p:nvSpPr>
          <p:cNvPr id="2" name="Content Placeholder 1"/>
          <p:cNvSpPr>
            <a:spLocks noGrp="1"/>
          </p:cNvSpPr>
          <p:nvPr>
            <p:ph/>
          </p:nvPr>
        </p:nvSpPr>
        <p:spPr>
          <a:xfrm>
            <a:off x="2057400" y="1447800"/>
            <a:ext cx="4419600" cy="5851525"/>
          </a:xfrm>
        </p:spPr>
        <p:txBody>
          <a:bodyPr/>
          <a:lstStyle/>
          <a:p>
            <a:endParaRPr lang="ar-SA" b="1" dirty="0" smtClean="0"/>
          </a:p>
          <a:p>
            <a:r>
              <a:rPr lang="ar-SA" b="1" u="sng" dirty="0" smtClean="0"/>
              <a:t>الحل:</a:t>
            </a:r>
          </a:p>
          <a:p>
            <a:endParaRPr lang="ar-SA" b="1" dirty="0" smtClean="0"/>
          </a:p>
          <a:p>
            <a:r>
              <a:rPr lang="ar-SA" b="1" dirty="0" smtClean="0"/>
              <a:t>شاهد جدول المواصفات في الجدول رقم ((4)) المعطى لك</a:t>
            </a:r>
            <a:endParaRPr lang="en-US" b="1" dirty="0"/>
          </a:p>
        </p:txBody>
      </p:sp>
    </p:spTree>
  </p:cSld>
  <p:clrMapOvr>
    <a:masterClrMapping/>
  </p:clrMapOvr>
  <p:transition>
    <p:pull dir="ld"/>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media.smashingmagazine.com/images/wallpapers4/drop.jpg"/>
          <p:cNvPicPr>
            <a:picLocks noChangeAspect="1" noChangeArrowheads="1"/>
          </p:cNvPicPr>
          <p:nvPr/>
        </p:nvPicPr>
        <p:blipFill>
          <a:blip r:embed="rId2" cstate="print">
            <a:lum bright="20000"/>
          </a:blip>
          <a:srcRect r="22426"/>
          <a:stretch>
            <a:fillRect/>
          </a:stretch>
        </p:blipFill>
        <p:spPr bwMode="auto">
          <a:xfrm>
            <a:off x="-533400" y="-1347788"/>
            <a:ext cx="9677400" cy="8205788"/>
          </a:xfrm>
          <a:prstGeom prst="rect">
            <a:avLst/>
          </a:prstGeom>
          <a:noFill/>
        </p:spPr>
      </p:pic>
      <p:sp>
        <p:nvSpPr>
          <p:cNvPr id="2" name="Content Placeholder 1"/>
          <p:cNvSpPr>
            <a:spLocks noGrp="1"/>
          </p:cNvSpPr>
          <p:nvPr>
            <p:ph/>
          </p:nvPr>
        </p:nvSpPr>
        <p:spPr/>
        <p:txBody>
          <a:bodyPr/>
          <a:lstStyle/>
          <a:p>
            <a:pPr lvl="1">
              <a:buNone/>
            </a:pPr>
            <a:r>
              <a:rPr lang="ar-SA" sz="3600" b="1" dirty="0" smtClean="0"/>
              <a:t>تدريب... </a:t>
            </a:r>
            <a:r>
              <a:rPr lang="ar-SA" dirty="0" smtClean="0"/>
              <a:t>20 دقيقة</a:t>
            </a:r>
          </a:p>
          <a:p>
            <a:r>
              <a:rPr lang="ar-SA" dirty="0" smtClean="0"/>
              <a:t>مستعيناً بخطوات إعداد جدول المواصفات السابقة </a:t>
            </a:r>
            <a:endParaRPr lang="en-US" dirty="0" smtClean="0"/>
          </a:p>
          <a:p>
            <a:r>
              <a:rPr lang="ar-SA" b="1" dirty="0" smtClean="0"/>
              <a:t> يرجى التكرم بإكمال جدول المواصفات التالي إذا علمت أن:</a:t>
            </a:r>
            <a:endParaRPr lang="en-US" dirty="0" smtClean="0"/>
          </a:p>
          <a:p>
            <a:r>
              <a:rPr lang="ar-SA" dirty="0" smtClean="0"/>
              <a:t>عدد المحاضرات الكلي خلال الفصل الدراسي هو ( 20 ) محاضرة موزعة على الوحدات الدراسية كما يلي:</a:t>
            </a:r>
            <a:endParaRPr lang="en-US" dirty="0" smtClean="0"/>
          </a:p>
          <a:p>
            <a:r>
              <a:rPr lang="ar-SA" dirty="0" smtClean="0"/>
              <a:t>الوحدة الأولى                          =     8  محاضرات   </a:t>
            </a:r>
            <a:endParaRPr lang="en-US" dirty="0" smtClean="0"/>
          </a:p>
          <a:p>
            <a:r>
              <a:rPr lang="ar-SA" dirty="0" smtClean="0"/>
              <a:t>الوحدة الثانية                           =     5   محاضرات         </a:t>
            </a:r>
            <a:endParaRPr lang="en-US" dirty="0" smtClean="0"/>
          </a:p>
          <a:p>
            <a:r>
              <a:rPr lang="ar-SA" dirty="0" smtClean="0"/>
              <a:t>الوحدة الثالثة                           =     4   محاضرات  </a:t>
            </a:r>
            <a:endParaRPr lang="en-US" dirty="0" smtClean="0"/>
          </a:p>
          <a:p>
            <a:r>
              <a:rPr lang="ar-SA" dirty="0" smtClean="0"/>
              <a:t>الوحدة الرابعة                          =     3   محاضرات </a:t>
            </a:r>
            <a:endParaRPr lang="en-US" dirty="0"/>
          </a:p>
        </p:txBody>
      </p:sp>
    </p:spTree>
  </p:cSld>
  <p:clrMapOvr>
    <a:masterClrMapping/>
  </p:clrMapOvr>
  <p:transition>
    <p:pull dir="rd"/>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media.smashingmagazine.com/images/wallpapers4/drop.jpg"/>
          <p:cNvPicPr>
            <a:picLocks noChangeAspect="1" noChangeArrowheads="1"/>
          </p:cNvPicPr>
          <p:nvPr/>
        </p:nvPicPr>
        <p:blipFill>
          <a:blip r:embed="rId2" cstate="print">
            <a:lum bright="20000"/>
          </a:blip>
          <a:srcRect r="22426"/>
          <a:stretch>
            <a:fillRect/>
          </a:stretch>
        </p:blipFill>
        <p:spPr bwMode="auto">
          <a:xfrm>
            <a:off x="-533400" y="-1347788"/>
            <a:ext cx="9677400" cy="8205788"/>
          </a:xfrm>
          <a:prstGeom prst="rect">
            <a:avLst/>
          </a:prstGeom>
          <a:noFill/>
        </p:spPr>
      </p:pic>
      <p:sp>
        <p:nvSpPr>
          <p:cNvPr id="2" name="Content Placeholder 1"/>
          <p:cNvSpPr>
            <a:spLocks noGrp="1"/>
          </p:cNvSpPr>
          <p:nvPr>
            <p:ph/>
          </p:nvPr>
        </p:nvSpPr>
        <p:spPr/>
        <p:txBody>
          <a:bodyPr/>
          <a:lstStyle/>
          <a:p>
            <a:r>
              <a:rPr lang="ar-SA" dirty="0" smtClean="0"/>
              <a:t>وعدد الأهداف التدريسية الكلي هو (40 ) هدفاً موزعة على مستويات الأهداف كما يلي :</a:t>
            </a:r>
            <a:endParaRPr lang="en-US" dirty="0" smtClean="0"/>
          </a:p>
          <a:p>
            <a:r>
              <a:rPr lang="en-US" dirty="0" smtClean="0"/>
              <a:t> </a:t>
            </a:r>
            <a:r>
              <a:rPr lang="ar-SA" dirty="0" smtClean="0"/>
              <a:t> المعرفة والفهم         :     28  هدفاَ</a:t>
            </a:r>
            <a:endParaRPr lang="en-US" dirty="0" smtClean="0"/>
          </a:p>
          <a:p>
            <a:r>
              <a:rPr lang="ar-SA" dirty="0" smtClean="0"/>
              <a:t> التطبيق                  :     7   أهداف</a:t>
            </a:r>
            <a:endParaRPr lang="en-US" dirty="0" smtClean="0"/>
          </a:p>
          <a:p>
            <a:r>
              <a:rPr lang="ar-SA" dirty="0" smtClean="0"/>
              <a:t> مهارات التفكير العليا   :    5    أهداف </a:t>
            </a:r>
            <a:endParaRPr lang="en-US" dirty="0" smtClean="0"/>
          </a:p>
          <a:p>
            <a:pPr>
              <a:buNone/>
            </a:pPr>
            <a:endParaRPr lang="ar-SA" dirty="0" smtClean="0"/>
          </a:p>
          <a:p>
            <a:pPr>
              <a:buNone/>
            </a:pPr>
            <a:r>
              <a:rPr lang="ar-SA" dirty="0" smtClean="0"/>
              <a:t>   (افرض أن عدد الأسئلة الكلي في الاختبار هو (30) سؤالاً )</a:t>
            </a:r>
          </a:p>
          <a:p>
            <a:pPr>
              <a:buNone/>
            </a:pPr>
            <a:r>
              <a:rPr lang="ar-SA" dirty="0" smtClean="0"/>
              <a:t>معتمدا على المعطيات اكمل جدول المواصفات المعطى لك في </a:t>
            </a:r>
          </a:p>
          <a:p>
            <a:pPr>
              <a:buNone/>
            </a:pPr>
            <a:r>
              <a:rPr lang="ar-SA" dirty="0" smtClean="0"/>
              <a:t>جدول رقم ((5))</a:t>
            </a:r>
            <a:endParaRPr lang="en-US" dirty="0"/>
          </a:p>
        </p:txBody>
      </p:sp>
    </p:spTree>
  </p:cSld>
  <p:clrMapOvr>
    <a:masterClrMapping/>
  </p:clrMapOvr>
  <p:transition>
    <p:pull dir="lu"/>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PhAnim="0">
  <p:cSld>
    <p:bg>
      <p:bgPr>
        <a:gradFill>
          <a:gsLst>
            <a:gs pos="0">
              <a:schemeClr val="bg2">
                <a:lumMod val="50000"/>
              </a:schemeClr>
            </a:gs>
            <a:gs pos="50000">
              <a:srgbClr val="9CB86E"/>
            </a:gs>
            <a:gs pos="100000">
              <a:srgbClr val="156B13"/>
            </a:gs>
          </a:gsLst>
          <a:path path="rect">
            <a:fillToRect l="100000" t="100000"/>
          </a:path>
        </a:gradFill>
        <a:effectLst/>
      </p:bgPr>
    </p:bg>
    <p:spTree>
      <p:nvGrpSpPr>
        <p:cNvPr id="1" name=""/>
        <p:cNvGrpSpPr/>
        <p:nvPr/>
      </p:nvGrpSpPr>
      <p:grpSpPr>
        <a:xfrm>
          <a:off x="0" y="0"/>
          <a:ext cx="0" cy="0"/>
          <a:chOff x="0" y="0"/>
          <a:chExt cx="0" cy="0"/>
        </a:xfrm>
      </p:grpSpPr>
      <p:sp>
        <p:nvSpPr>
          <p:cNvPr id="24600" name="Rectangle 24"/>
          <p:cNvSpPr>
            <a:spLocks noGrp="1" noChangeArrowheads="1"/>
          </p:cNvSpPr>
          <p:nvPr>
            <p:ph type="title"/>
          </p:nvPr>
        </p:nvSpPr>
        <p:spPr>
          <a:xfrm>
            <a:off x="468313" y="260350"/>
            <a:ext cx="8229600" cy="1143000"/>
          </a:xfrm>
          <a:gradFill rotWithShape="1">
            <a:gsLst>
              <a:gs pos="0">
                <a:srgbClr val="FF0000">
                  <a:gamma/>
                  <a:shade val="46275"/>
                  <a:invGamma/>
                </a:srgbClr>
              </a:gs>
              <a:gs pos="100000">
                <a:srgbClr val="FF0000"/>
              </a:gs>
            </a:gsLst>
            <a:lin ang="5400000" scaled="1"/>
          </a:gradFill>
        </p:spPr>
        <p:txBody>
          <a:bodyPr/>
          <a:lstStyle/>
          <a:p>
            <a:r>
              <a:rPr lang="ar-SA">
                <a:solidFill>
                  <a:srgbClr val="FFFFFF"/>
                </a:solidFill>
                <a:cs typeface="PT Bold Heading" pitchFamily="2" charset="-78"/>
              </a:rPr>
              <a:t>مثال لجدول مواصفات</a:t>
            </a:r>
            <a:endParaRPr lang="en-US">
              <a:solidFill>
                <a:srgbClr val="FFFFFF"/>
              </a:solidFill>
              <a:cs typeface="PT Bold Heading" pitchFamily="2" charset="-78"/>
            </a:endParaRPr>
          </a:p>
        </p:txBody>
      </p:sp>
      <p:graphicFrame>
        <p:nvGraphicFramePr>
          <p:cNvPr id="24864" name="Group 288"/>
          <p:cNvGraphicFramePr>
            <a:graphicFrameLocks noGrp="1"/>
          </p:cNvGraphicFramePr>
          <p:nvPr>
            <p:ph type="tbl" idx="1"/>
          </p:nvPr>
        </p:nvGraphicFramePr>
        <p:xfrm>
          <a:off x="457200" y="1600200"/>
          <a:ext cx="8229600" cy="4747262"/>
        </p:xfrm>
        <a:graphic>
          <a:graphicData uri="http://schemas.openxmlformats.org/drawingml/2006/table">
            <a:tbl>
              <a:tblPr/>
              <a:tblGrid>
                <a:gridCol w="1295400"/>
                <a:gridCol w="2286000"/>
                <a:gridCol w="2590800"/>
                <a:gridCol w="2057400"/>
              </a:tblGrid>
              <a:tr h="754063">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ar-SA" sz="2800" b="0" i="0" u="none" strike="noStrike" cap="none" normalizeH="0" baseline="0" dirty="0" smtClean="0">
                        <a:ln>
                          <a:noFill/>
                        </a:ln>
                        <a:solidFill>
                          <a:srgbClr val="FFFFFF"/>
                        </a:solidFill>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dirty="0" smtClean="0">
                          <a:ln>
                            <a:noFill/>
                          </a:ln>
                          <a:solidFill>
                            <a:srgbClr val="FFFFFF"/>
                          </a:solidFill>
                          <a:effectLst/>
                          <a:latin typeface="Arial" charset="0"/>
                          <a:cs typeface="Arial" charset="0"/>
                        </a:rPr>
                        <a:t>المجموع</a:t>
                      </a:r>
                      <a:endParaRPr kumimoji="0" lang="en-US" sz="2800" b="0" i="0" u="none" strike="noStrike" cap="none" normalizeH="0" baseline="0" dirty="0" smtClean="0">
                        <a:ln>
                          <a:noFill/>
                        </a:ln>
                        <a:solidFill>
                          <a:srgbClr val="FFFFFF"/>
                        </a:solidFill>
                        <a:effectLst/>
                        <a:latin typeface="Arial"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smtClean="0">
                          <a:ln>
                            <a:noFill/>
                          </a:ln>
                          <a:solidFill>
                            <a:srgbClr val="FFFFFF"/>
                          </a:solidFill>
                          <a:effectLst/>
                          <a:latin typeface="Arial" charset="0"/>
                          <a:cs typeface="Arial" charset="0"/>
                        </a:rPr>
                        <a:t>الأهداف السلوكية</a:t>
                      </a:r>
                      <a:endParaRPr kumimoji="0" lang="en-US" sz="28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hMerge="1">
                  <a:txBody>
                    <a:bodyPr/>
                    <a:lstStyle/>
                    <a:p>
                      <a:endParaRPr lang="en-US"/>
                    </a:p>
                  </a:txBody>
                  <a:tcPr/>
                </a:tc>
                <a:tc rowSpan="2">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dirty="0" smtClean="0">
                          <a:ln>
                            <a:noFill/>
                          </a:ln>
                          <a:solidFill>
                            <a:srgbClr val="FFFFFF"/>
                          </a:solidFill>
                          <a:effectLst/>
                          <a:latin typeface="Arial" charset="0"/>
                          <a:cs typeface="Arial" charset="0"/>
                        </a:rPr>
                        <a:t>موضوعات المحتوى</a:t>
                      </a:r>
                      <a:endParaRPr kumimoji="0" lang="en-US" sz="2000" b="0" i="0" u="none" strike="noStrike" cap="none" normalizeH="0" baseline="0" dirty="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r>
              <a:tr h="754063">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الفهم</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المعرفة </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vMerge="1">
                  <a:txBody>
                    <a:bodyPr/>
                    <a:lstStyle/>
                    <a:p>
                      <a:endParaRPr lang="en-US"/>
                    </a:p>
                  </a:txBody>
                  <a:tcPr/>
                </a:tc>
              </a:tr>
              <a:tr h="755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8</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0099">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3</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5</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أهمية دراسة الفروق الفردية</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r>
              <a:tr h="7540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8</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0099">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3</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5</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خصائص الفروق الفردية</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r>
              <a:tr h="7540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5</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0099">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2</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3</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العوامل المؤثرة في الفروق الفردية</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r>
              <a:tr h="2492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9</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0099">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4</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5</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أنواع الفروق الفردية</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r>
              <a:tr h="2492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3200" b="0" i="0" u="none" strike="noStrike" cap="none" normalizeH="0" baseline="0" smtClean="0">
                          <a:ln>
                            <a:noFill/>
                          </a:ln>
                          <a:solidFill>
                            <a:srgbClr val="FFFFFF"/>
                          </a:solidFill>
                          <a:effectLst/>
                          <a:latin typeface="Arial" charset="0"/>
                          <a:cs typeface="Arial" charset="0"/>
                        </a:rPr>
                        <a:t>30</a:t>
                      </a:r>
                      <a:endParaRPr kumimoji="0" lang="en-US" sz="3200" b="0" i="0" u="none" strike="noStrike" cap="none" normalizeH="0" baseline="0" smtClean="0">
                        <a:ln>
                          <a:noFill/>
                        </a:ln>
                        <a:solidFill>
                          <a:srgbClr val="FFFFFF"/>
                        </a:solidFill>
                        <a:effectLst/>
                        <a:latin typeface="Arial"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12</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dpi="0" rotWithShape="0">
                      <a:blip r:embed="rId4"/>
                      <a:srcRect/>
                      <a:tile tx="0" ty="0" sx="100000" sy="100000" flip="none" algn="tl"/>
                    </a:blip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smtClean="0">
                          <a:ln>
                            <a:noFill/>
                          </a:ln>
                          <a:solidFill>
                            <a:srgbClr val="FFFFFF"/>
                          </a:solidFill>
                          <a:effectLst/>
                          <a:latin typeface="Arial" charset="0"/>
                          <a:cs typeface="Arial" charset="0"/>
                        </a:rPr>
                        <a:t>18</a:t>
                      </a:r>
                      <a:endParaRPr kumimoji="0" lang="en-US" sz="20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dpi="0" rotWithShape="0">
                      <a:blip r:embed="rId4"/>
                      <a:srcRect/>
                      <a:tile tx="0" ty="0" sx="100000" sy="100000" flip="none" algn="tl"/>
                    </a:blip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000" b="0" i="0" u="none" strike="noStrike" cap="none" normalizeH="0" baseline="0" dirty="0" smtClean="0">
                          <a:ln>
                            <a:noFill/>
                          </a:ln>
                          <a:solidFill>
                            <a:srgbClr val="FFFFFF"/>
                          </a:solidFill>
                          <a:effectLst/>
                          <a:latin typeface="Arial" charset="0"/>
                          <a:cs typeface="Arial" charset="0"/>
                        </a:rPr>
                        <a:t>المجموع</a:t>
                      </a:r>
                      <a:endParaRPr kumimoji="0" lang="en-US" sz="2000" b="0" i="0" u="none" strike="noStrike" cap="none" normalizeH="0" baseline="0" dirty="0" smtClean="0">
                        <a:ln>
                          <a:noFill/>
                        </a:ln>
                        <a:solidFill>
                          <a:srgbClr val="FFFFFF"/>
                        </a:solidFill>
                        <a:effectLst/>
                        <a:latin typeface="Arial"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dpi="0" rotWithShape="0">
                      <a:blip r:embed="rId4"/>
                      <a:srcRect/>
                      <a:tile tx="0" ty="0" sx="100000" sy="100000" flip="none" algn="tl"/>
                    </a:blipFill>
                  </a:tcPr>
                </a:tc>
              </a:tr>
            </a:tbl>
          </a:graphicData>
        </a:graphic>
      </p:graphicFrame>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864"/>
                                        </p:tgtEl>
                                        <p:attrNameLst>
                                          <p:attrName>style.visibility</p:attrName>
                                        </p:attrNameLst>
                                      </p:cBhvr>
                                      <p:to>
                                        <p:strVal val="visible"/>
                                      </p:to>
                                    </p:set>
                                    <p:animEffect transition="in" filter="blinds(horizontal)">
                                      <p:cBhvr>
                                        <p:cTn id="7" dur="500"/>
                                        <p:tgtEl>
                                          <p:spTgt spid="248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يتبع..أهمية التنوع في وسائل تقويم الطلبة</a:t>
            </a:r>
            <a:endParaRPr lang="en-US" dirty="0">
              <a:solidFill>
                <a:srgbClr val="FF0000"/>
              </a:solidFill>
            </a:endParaRPr>
          </a:p>
        </p:txBody>
      </p:sp>
      <p:sp>
        <p:nvSpPr>
          <p:cNvPr id="3" name="عنصر نائب للمحتوى 2"/>
          <p:cNvSpPr>
            <a:spLocks noGrp="1"/>
          </p:cNvSpPr>
          <p:nvPr>
            <p:ph idx="1"/>
          </p:nvPr>
        </p:nvSpPr>
        <p:spPr>
          <a:xfrm>
            <a:off x="685800" y="1981200"/>
            <a:ext cx="7772400" cy="4648200"/>
          </a:xfrm>
        </p:spPr>
        <p:txBody>
          <a:bodyPr/>
          <a:lstStyle/>
          <a:p>
            <a:pPr algn="just"/>
            <a:r>
              <a:rPr lang="ar-SA" sz="2000" dirty="0" smtClean="0"/>
              <a:t> 5  - إنها تضع أمام المعلم الآثار النفسية الضارة للاختبارات على طلبتنا الأعزاء.  فهي تثير خوف التلاميذ بل خوف أهليهم في بعض الأحيان وليس الخوف بالقدر المعقول كارثة وإنما يصبح  كارثة  عندما يتحول إلى رهبه </a:t>
            </a:r>
            <a:r>
              <a:rPr lang="ar-SA" sz="2000" dirty="0" err="1" smtClean="0"/>
              <a:t>و</a:t>
            </a:r>
            <a:r>
              <a:rPr lang="ar-SA" sz="2000" dirty="0" smtClean="0"/>
              <a:t> قلق و ضغط نفسي يصل ببعض التلاميذ في النهاية إلى الانهيار العصبي في بعض الحالات .</a:t>
            </a:r>
          </a:p>
          <a:p>
            <a:pPr algn="just">
              <a:buNone/>
            </a:pPr>
            <a:endParaRPr lang="ar-SA" sz="2000" dirty="0" smtClean="0"/>
          </a:p>
          <a:p>
            <a:pPr algn="just"/>
            <a:r>
              <a:rPr lang="ar-SA" sz="2000" dirty="0" smtClean="0"/>
              <a:t>6- الاعتماد على نتائج الاختبارات في التوجيه الدراسي و المهني ، فلقد تقدمت أساليب التوجيه الدراسي والمنهي و أصبحت تعتمد على اختبارات علميه مقننه لها قيمه تنبؤيه عالية في مجال هذا التوجيه.</a:t>
            </a:r>
          </a:p>
          <a:p>
            <a:pPr algn="just"/>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0" y="1295400"/>
            <a:ext cx="8763000" cy="3293209"/>
          </a:xfrm>
          <a:prstGeom prst="rect">
            <a:avLst/>
          </a:prstGeom>
        </p:spPr>
        <p:txBody>
          <a:bodyPr wrap="square">
            <a:spAutoFit/>
          </a:bodyPr>
          <a:lstStyle/>
          <a:p>
            <a:endParaRPr lang="ar-SA" sz="3200" b="1" dirty="0" smtClean="0">
              <a:solidFill>
                <a:srgbClr val="FFFF00"/>
              </a:solidFill>
            </a:endParaRPr>
          </a:p>
          <a:p>
            <a:pPr algn="ctr"/>
            <a:r>
              <a:rPr lang="ar-SA" sz="4800" b="1" dirty="0" smtClean="0">
                <a:solidFill>
                  <a:srgbClr val="FFFF00"/>
                </a:solidFill>
              </a:rPr>
              <a:t>((تعريف التقويم))</a:t>
            </a:r>
          </a:p>
          <a:p>
            <a:pPr algn="ctr"/>
            <a:endParaRPr lang="ar-SA" sz="4800" b="1" dirty="0" smtClean="0">
              <a:solidFill>
                <a:srgbClr val="FFFF00"/>
              </a:solidFill>
            </a:endParaRPr>
          </a:p>
          <a:p>
            <a:endParaRPr lang="ar-SA" sz="4000" b="1" dirty="0" smtClean="0">
              <a:solidFill>
                <a:srgbClr val="FFFF00"/>
              </a:solidFill>
            </a:endParaRPr>
          </a:p>
          <a:p>
            <a:endParaRPr lang="en-US" sz="4000" b="1" dirty="0" smtClean="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ar-SA" dirty="0" smtClean="0">
                <a:solidFill>
                  <a:srgbClr val="FF3300"/>
                </a:solidFill>
              </a:rPr>
              <a:t>التقويم المستمر وأدواته</a:t>
            </a:r>
            <a:endParaRPr lang="en-US" dirty="0">
              <a:solidFill>
                <a:srgbClr val="FF3300"/>
              </a:solidFill>
            </a:endParaRPr>
          </a:p>
        </p:txBody>
      </p:sp>
      <p:sp>
        <p:nvSpPr>
          <p:cNvPr id="89091" name="Rectangle 3"/>
          <p:cNvSpPr>
            <a:spLocks noGrp="1" noChangeArrowheads="1"/>
          </p:cNvSpPr>
          <p:nvPr>
            <p:ph type="body" idx="1"/>
          </p:nvPr>
        </p:nvSpPr>
        <p:spPr>
          <a:xfrm>
            <a:off x="395288" y="1557338"/>
            <a:ext cx="8229600" cy="4525962"/>
          </a:xfrm>
        </p:spPr>
        <p:txBody>
          <a:bodyPr/>
          <a:lstStyle/>
          <a:p>
            <a:r>
              <a:rPr lang="ar-SA" sz="2400" dirty="0" smtClean="0"/>
              <a:t>وهو أسلوب </a:t>
            </a:r>
            <a:r>
              <a:rPr lang="ar-SA" sz="2400" dirty="0"/>
              <a:t>محدد ومقنن بإجراءات وضوابط معينة لتقويم تحصيل الطلاب بشكل مستمر.</a:t>
            </a:r>
          </a:p>
          <a:p>
            <a:r>
              <a:rPr lang="ar-SA" sz="2400" dirty="0"/>
              <a:t>ومن أدواته ما يلي :</a:t>
            </a:r>
            <a:endParaRPr lang="en-US" sz="2400" dirty="0"/>
          </a:p>
        </p:txBody>
      </p:sp>
      <p:sp>
        <p:nvSpPr>
          <p:cNvPr id="89092" name="Rectangle 4"/>
          <p:cNvSpPr>
            <a:spLocks noChangeArrowheads="1"/>
          </p:cNvSpPr>
          <p:nvPr/>
        </p:nvSpPr>
        <p:spPr bwMode="auto">
          <a:xfrm>
            <a:off x="-180975" y="3068638"/>
            <a:ext cx="8229600" cy="4525962"/>
          </a:xfrm>
          <a:prstGeom prst="rect">
            <a:avLst/>
          </a:prstGeom>
          <a:noFill/>
          <a:ln w="9525">
            <a:noFill/>
            <a:miter lim="800000"/>
            <a:headEnd/>
            <a:tailEnd/>
          </a:ln>
          <a:effectLst/>
        </p:spPr>
        <p:txBody>
          <a:bodyPr/>
          <a:lstStyle/>
          <a:p>
            <a:pPr marL="342900" indent="-342900">
              <a:spcBef>
                <a:spcPct val="20000"/>
              </a:spcBef>
              <a:buFontTx/>
              <a:buChar char="•"/>
            </a:pPr>
            <a:r>
              <a:rPr lang="ar-SA" sz="2400" dirty="0"/>
              <a:t>الملاحظة .</a:t>
            </a:r>
          </a:p>
          <a:p>
            <a:pPr marL="342900" indent="-342900">
              <a:spcBef>
                <a:spcPct val="20000"/>
              </a:spcBef>
              <a:buFontTx/>
              <a:buChar char="•"/>
            </a:pPr>
            <a:r>
              <a:rPr lang="ar-SA" sz="2400" dirty="0"/>
              <a:t>الواجبات . </a:t>
            </a:r>
          </a:p>
          <a:p>
            <a:pPr marL="342900" indent="-342900">
              <a:spcBef>
                <a:spcPct val="20000"/>
              </a:spcBef>
              <a:buFontTx/>
              <a:buChar char="•"/>
            </a:pPr>
            <a:r>
              <a:rPr lang="ar-SA" sz="2400" dirty="0"/>
              <a:t>المشاركة . </a:t>
            </a:r>
          </a:p>
          <a:p>
            <a:pPr marL="342900" indent="-342900">
              <a:spcBef>
                <a:spcPct val="20000"/>
              </a:spcBef>
              <a:buFontTx/>
              <a:buChar char="•"/>
            </a:pPr>
            <a:r>
              <a:rPr lang="ar-SA" sz="2400" dirty="0"/>
              <a:t>التدريبات. </a:t>
            </a:r>
          </a:p>
          <a:p>
            <a:pPr marL="342900" indent="-342900">
              <a:spcBef>
                <a:spcPct val="20000"/>
              </a:spcBef>
              <a:buFontTx/>
              <a:buChar char="•"/>
            </a:pPr>
            <a:r>
              <a:rPr lang="ar-SA" sz="2400" dirty="0"/>
              <a:t>الاختبارات .</a:t>
            </a:r>
            <a:endParaRPr lang="en-US"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ar-SA" dirty="0" smtClean="0">
                <a:solidFill>
                  <a:srgbClr val="FF3300"/>
                </a:solidFill>
              </a:rPr>
              <a:t>التقويم من خلال مشروعات الطلبة</a:t>
            </a:r>
            <a:endParaRPr lang="en-US" dirty="0">
              <a:solidFill>
                <a:srgbClr val="FF3300"/>
              </a:solidFill>
            </a:endParaRPr>
          </a:p>
        </p:txBody>
      </p:sp>
      <p:sp>
        <p:nvSpPr>
          <p:cNvPr id="5" name="Rectangle 4"/>
          <p:cNvSpPr>
            <a:spLocks noGrp="1" noChangeArrowheads="1"/>
          </p:cNvSpPr>
          <p:nvPr>
            <p:ph type="body" idx="1"/>
          </p:nvPr>
        </p:nvSpPr>
        <p:spPr bwMode="auto">
          <a:xfrm>
            <a:off x="395288" y="1557338"/>
            <a:ext cx="8229600" cy="4525962"/>
          </a:xfrm>
          <a:prstGeom prst="rect">
            <a:avLst/>
          </a:prstGeom>
          <a:noFill/>
          <a:ln w="9525">
            <a:noFill/>
            <a:miter lim="800000"/>
            <a:headEnd/>
            <a:tailEnd/>
          </a:ln>
          <a:effectLst/>
        </p:spPr>
        <p:txBody>
          <a:bodyPr/>
          <a:lstStyle/>
          <a:p>
            <a:pPr algn="just"/>
            <a:r>
              <a:rPr lang="ar-SA" sz="2400" dirty="0" smtClean="0"/>
              <a:t>يقصد بها هنا كأسلوب من أساليب التقويم فنرى أنا كثيرا من الدول المتقدمة تتجه في المجال التربوي إلى  التخفيف من سطوة الامتحانات التقليدية ، و قد عرف ما يسمى بنظام أعمال السنة يتعمد على تقويم التلاميذ طيلة العام الدراسي من خلال أعمالهم السنوية في أبحاث و تقارير و مجلات و خرائط و أعمال إبداعيه و رسوم المكعبات و غيرها.</a:t>
            </a:r>
          </a:p>
          <a:p>
            <a:pPr algn="just"/>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اساليب التقويم الحديث</a:t>
            </a:r>
            <a:endParaRPr lang="ar-SA" dirty="0">
              <a:solidFill>
                <a:srgbClr val="FF0000"/>
              </a:solidFill>
            </a:endParaRPr>
          </a:p>
        </p:txBody>
      </p:sp>
      <p:sp>
        <p:nvSpPr>
          <p:cNvPr id="3" name="عنصر نائب للمحتوى 2"/>
          <p:cNvSpPr>
            <a:spLocks noGrp="1"/>
          </p:cNvSpPr>
          <p:nvPr>
            <p:ph idx="1"/>
          </p:nvPr>
        </p:nvSpPr>
        <p:spPr/>
        <p:txBody>
          <a:bodyPr/>
          <a:lstStyle/>
          <a:p>
            <a:r>
              <a:rPr lang="ar-SA" dirty="0" smtClean="0"/>
              <a:t>اساليب التقويم الحديثة او ما يسمى بالتقويم البديل</a:t>
            </a:r>
            <a:endParaRPr lang="ar-SA" dirty="0"/>
          </a:p>
        </p:txBody>
      </p:sp>
    </p:spTree>
    <p:extLst>
      <p:ext uri="{BB962C8B-B14F-4D97-AF65-F5344CB8AC3E}">
        <p14:creationId xmlns:p14="http://schemas.microsoft.com/office/powerpoint/2010/main" val="2755497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ar-SA" sz="4800" dirty="0" smtClean="0">
                <a:solidFill>
                  <a:srgbClr val="FF3300"/>
                </a:solidFill>
              </a:rPr>
              <a:t>التقويم الحديث( البديل)</a:t>
            </a:r>
            <a:endParaRPr lang="en-US" sz="4800" dirty="0">
              <a:solidFill>
                <a:srgbClr val="FF3300"/>
              </a:solidFill>
            </a:endParaRPr>
          </a:p>
        </p:txBody>
      </p:sp>
      <p:sp>
        <p:nvSpPr>
          <p:cNvPr id="5" name="Rectangle 4"/>
          <p:cNvSpPr>
            <a:spLocks noGrp="1" noChangeArrowheads="1"/>
          </p:cNvSpPr>
          <p:nvPr>
            <p:ph type="body" idx="1"/>
          </p:nvPr>
        </p:nvSpPr>
        <p:spPr bwMode="auto">
          <a:xfrm>
            <a:off x="395288" y="1557338"/>
            <a:ext cx="8229600" cy="4525962"/>
          </a:xfrm>
          <a:prstGeom prst="rect">
            <a:avLst/>
          </a:prstGeom>
          <a:noFill/>
          <a:ln w="9525">
            <a:noFill/>
            <a:miter lim="800000"/>
            <a:headEnd/>
            <a:tailEnd/>
          </a:ln>
          <a:effectLst/>
        </p:spPr>
        <p:txBody>
          <a:bodyPr/>
          <a:lstStyle/>
          <a:p>
            <a:pPr algn="just"/>
            <a:endParaRPr lang="ar-SA" dirty="0" smtClean="0"/>
          </a:p>
          <a:p>
            <a:pPr algn="just"/>
            <a:endParaRPr lang="ar-SA" dirty="0" smtClean="0"/>
          </a:p>
          <a:p>
            <a:pPr algn="just"/>
            <a:r>
              <a:rPr lang="ar-SA" dirty="0" smtClean="0"/>
              <a:t>إن كل ما سبق يقودنا إلى ما يسمى بالتقويم البديل..</a:t>
            </a:r>
          </a:p>
          <a:p>
            <a:pPr algn="just"/>
            <a:endParaRPr lang="ar-SA" dirty="0" smtClean="0"/>
          </a:p>
          <a:p>
            <a:pPr algn="just"/>
            <a:r>
              <a:rPr lang="ar-SA" sz="4400" dirty="0" smtClean="0"/>
              <a:t>فما هو التقويم البديل؟؟؟؟؟؟؟؟</a:t>
            </a:r>
            <a:endParaRPr lang="en-US" sz="4400" dirty="0"/>
          </a:p>
        </p:txBody>
      </p:sp>
      <p:pic>
        <p:nvPicPr>
          <p:cNvPr id="64514" name="Picture 2" descr="Close-up of an award, certificate of achievement "/>
          <p:cNvPicPr>
            <a:picLocks noChangeAspect="1" noChangeArrowheads="1"/>
          </p:cNvPicPr>
          <p:nvPr/>
        </p:nvPicPr>
        <p:blipFill>
          <a:blip r:embed="rId2"/>
          <a:srcRect/>
          <a:stretch>
            <a:fillRect/>
          </a:stretch>
        </p:blipFill>
        <p:spPr bwMode="auto">
          <a:xfrm>
            <a:off x="0" y="228600"/>
            <a:ext cx="2286000" cy="18288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ar-SA" dirty="0" smtClean="0">
                <a:solidFill>
                  <a:srgbClr val="FF3300"/>
                </a:solidFill>
              </a:rPr>
              <a:t>التقويم البديل</a:t>
            </a:r>
            <a:endParaRPr lang="en-US" dirty="0">
              <a:solidFill>
                <a:srgbClr val="FF3300"/>
              </a:solidFill>
            </a:endParaRPr>
          </a:p>
        </p:txBody>
      </p:sp>
      <p:sp>
        <p:nvSpPr>
          <p:cNvPr id="5" name="Rectangle 4"/>
          <p:cNvSpPr>
            <a:spLocks noGrp="1" noChangeArrowheads="1"/>
          </p:cNvSpPr>
          <p:nvPr>
            <p:ph type="body" idx="1"/>
          </p:nvPr>
        </p:nvSpPr>
        <p:spPr bwMode="auto">
          <a:xfrm>
            <a:off x="228600" y="1557338"/>
            <a:ext cx="8610600" cy="4525962"/>
          </a:xfrm>
          <a:prstGeom prst="rect">
            <a:avLst/>
          </a:prstGeom>
          <a:noFill/>
          <a:ln w="9525">
            <a:noFill/>
            <a:miter lim="800000"/>
            <a:headEnd/>
            <a:tailEnd/>
          </a:ln>
          <a:effectLst/>
        </p:spPr>
        <p:txBody>
          <a:bodyPr/>
          <a:lstStyle/>
          <a:p>
            <a:r>
              <a:rPr lang="ar-SA" dirty="0" smtClean="0"/>
              <a:t>التقويم البديل هو تقويم قائم على الأداء </a:t>
            </a:r>
          </a:p>
          <a:p>
            <a:pPr>
              <a:buNone/>
            </a:pPr>
            <a:r>
              <a:rPr lang="ar-SA" dirty="0" smtClean="0">
                <a:solidFill>
                  <a:srgbClr val="0000FF"/>
                </a:solidFill>
              </a:rPr>
              <a:t> </a:t>
            </a:r>
            <a:r>
              <a:rPr lang="en-US" dirty="0" smtClean="0">
                <a:solidFill>
                  <a:srgbClr val="0000FF"/>
                </a:solidFill>
              </a:rPr>
              <a:t>((Performance assessments-based))</a:t>
            </a:r>
            <a:r>
              <a:rPr lang="ar-SA" dirty="0" smtClean="0">
                <a:solidFill>
                  <a:srgbClr val="0000FF"/>
                </a:solidFill>
              </a:rPr>
              <a:t>  </a:t>
            </a:r>
            <a:endParaRPr lang="en-US" dirty="0" smtClean="0">
              <a:solidFill>
                <a:srgbClr val="0000FF"/>
              </a:solidFill>
            </a:endParaRPr>
          </a:p>
          <a:p>
            <a:r>
              <a:rPr lang="ar-SA" dirty="0" smtClean="0"/>
              <a:t>يحتاج الطلاب على الإجابة على أسئلة مفتوحة النهايات أو</a:t>
            </a:r>
            <a:r>
              <a:rPr lang="en-US" dirty="0" smtClean="0"/>
              <a:t> </a:t>
            </a:r>
            <a:r>
              <a:rPr lang="ar-SA" dirty="0" smtClean="0"/>
              <a:t>مهام </a:t>
            </a:r>
          </a:p>
          <a:p>
            <a:pPr>
              <a:buFont typeface="Wingdings" pitchFamily="2" charset="2"/>
              <a:buNone/>
            </a:pPr>
            <a:r>
              <a:rPr lang="en-US" dirty="0" smtClean="0">
                <a:solidFill>
                  <a:srgbClr val="0000FF"/>
                </a:solidFill>
              </a:rPr>
              <a:t>((More than the one right answer))</a:t>
            </a:r>
          </a:p>
          <a:p>
            <a:pPr>
              <a:buFont typeface="Wingdings" pitchFamily="2" charset="2"/>
              <a:buNone/>
            </a:pPr>
            <a:r>
              <a:rPr lang="ar-SA" dirty="0" smtClean="0"/>
              <a:t>* أن لا ينظر إلى الطلاب على أنهم سجلات للمعلومات, ولكنهم </a:t>
            </a:r>
          </a:p>
          <a:p>
            <a:pPr>
              <a:buFont typeface="Wingdings" pitchFamily="2" charset="2"/>
              <a:buNone/>
            </a:pPr>
            <a:r>
              <a:rPr lang="ar-SA" dirty="0" smtClean="0"/>
              <a:t>صانعين لها. </a:t>
            </a:r>
            <a:endParaRPr lang="en-US" dirty="0" smtClean="0"/>
          </a:p>
          <a:p>
            <a:pPr>
              <a:buFont typeface="Wingdings" pitchFamily="2" charset="2"/>
              <a:buNone/>
            </a:pPr>
            <a:r>
              <a:rPr lang="en-US" dirty="0" smtClean="0">
                <a:solidFill>
                  <a:srgbClr val="0000FF"/>
                </a:solidFill>
              </a:rPr>
              <a:t>((Learners are creators of their own unique knowledge structure))</a:t>
            </a:r>
            <a:endParaRPr lang="ar-SA" dirty="0" smtClean="0">
              <a:solidFill>
                <a:srgbClr val="0000FF"/>
              </a:solidFill>
            </a:endParaRPr>
          </a:p>
          <a:p>
            <a:pPr>
              <a:buFont typeface="Wingdings" pitchFamily="2" charset="2"/>
              <a:buNone/>
            </a:pPr>
            <a:r>
              <a:rPr lang="ar-SA" dirty="0" smtClean="0">
                <a:solidFill>
                  <a:srgbClr val="0000FF"/>
                </a:solidFill>
              </a:rPr>
              <a:t>         </a:t>
            </a:r>
            <a:endParaRPr lang="en-US" dirty="0">
              <a:solidFill>
                <a:srgbClr val="0000FF"/>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ar-SA" dirty="0" smtClean="0">
                <a:solidFill>
                  <a:srgbClr val="FF3300"/>
                </a:solidFill>
              </a:rPr>
              <a:t>التقويم البديل</a:t>
            </a:r>
            <a:endParaRPr lang="en-US" dirty="0">
              <a:solidFill>
                <a:srgbClr val="FF3300"/>
              </a:solidFill>
            </a:endParaRPr>
          </a:p>
        </p:txBody>
      </p:sp>
      <p:sp>
        <p:nvSpPr>
          <p:cNvPr id="5" name="Rectangle 4"/>
          <p:cNvSpPr>
            <a:spLocks noGrp="1" noChangeArrowheads="1"/>
          </p:cNvSpPr>
          <p:nvPr>
            <p:ph type="body" idx="1"/>
          </p:nvPr>
        </p:nvSpPr>
        <p:spPr bwMode="auto">
          <a:xfrm>
            <a:off x="228600" y="1557338"/>
            <a:ext cx="8610600" cy="4525962"/>
          </a:xfrm>
          <a:prstGeom prst="rect">
            <a:avLst/>
          </a:prstGeom>
          <a:noFill/>
          <a:ln w="9525">
            <a:noFill/>
            <a:miter lim="800000"/>
            <a:headEnd/>
            <a:tailEnd/>
          </a:ln>
          <a:effectLst/>
        </p:spPr>
        <p:txBody>
          <a:bodyPr/>
          <a:lstStyle/>
          <a:p>
            <a:r>
              <a:rPr lang="ar-SA" sz="2800" dirty="0" smtClean="0"/>
              <a:t>التعلم الذى يؤكد على تدريس حقائق غير متماسكة لا يقدم خدمة للطلاب وخاصة الموهوبين </a:t>
            </a:r>
            <a:r>
              <a:rPr lang="en-US" sz="2800" dirty="0" smtClean="0">
                <a:solidFill>
                  <a:srgbClr val="0000FF"/>
                </a:solidFill>
              </a:rPr>
              <a:t>Talented&amp; gifted</a:t>
            </a:r>
          </a:p>
          <a:p>
            <a:pPr>
              <a:buNone/>
            </a:pPr>
            <a:endParaRPr lang="en-US" sz="2800" dirty="0" smtClean="0">
              <a:solidFill>
                <a:srgbClr val="0000FF"/>
              </a:solidFill>
            </a:endParaRPr>
          </a:p>
          <a:p>
            <a:r>
              <a:rPr lang="ar-SA" sz="2800" dirty="0" smtClean="0"/>
              <a:t>التقويم التقليدي يقدم فقط المعلومات وليس المفاهيم المرتبطة بهذه المعلومات</a:t>
            </a:r>
            <a:endParaRPr lang="en-US" sz="2800" dirty="0" smtClean="0"/>
          </a:p>
          <a:p>
            <a:endParaRPr lang="en-US" sz="2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ar-SA" dirty="0" smtClean="0">
                <a:solidFill>
                  <a:srgbClr val="FF0000"/>
                </a:solidFill>
              </a:rPr>
              <a:t>بعض المفاهيم المهمة:</a:t>
            </a:r>
          </a:p>
        </p:txBody>
      </p:sp>
      <p:sp>
        <p:nvSpPr>
          <p:cNvPr id="5" name="Rectangle 4"/>
          <p:cNvSpPr>
            <a:spLocks noGrp="1" noChangeArrowheads="1"/>
          </p:cNvSpPr>
          <p:nvPr>
            <p:ph type="body" idx="1"/>
          </p:nvPr>
        </p:nvSpPr>
        <p:spPr bwMode="auto">
          <a:xfrm>
            <a:off x="228600" y="1557338"/>
            <a:ext cx="8610600" cy="4525962"/>
          </a:xfrm>
          <a:prstGeom prst="rect">
            <a:avLst/>
          </a:prstGeom>
          <a:noFill/>
          <a:ln w="9525">
            <a:noFill/>
            <a:miter lim="800000"/>
            <a:headEnd/>
            <a:tailEnd/>
          </a:ln>
          <a:effectLst/>
        </p:spPr>
        <p:txBody>
          <a:bodyPr/>
          <a:lstStyle/>
          <a:p>
            <a:pPr>
              <a:buFont typeface="Wingdings" pitchFamily="2" charset="2"/>
              <a:buNone/>
            </a:pPr>
            <a:r>
              <a:rPr lang="ar-SA" sz="2400" dirty="0" smtClean="0"/>
              <a:t>1-المدرسة السلوكية تؤكد على أن يكون للدارسين أهداف محددة و مرتبطة بسلوك قابل للملاحظة والقياس.</a:t>
            </a:r>
            <a:endParaRPr lang="en-US" sz="2400" dirty="0" smtClean="0"/>
          </a:p>
          <a:p>
            <a:pPr>
              <a:buFont typeface="Wingdings" pitchFamily="2" charset="2"/>
              <a:buNone/>
            </a:pPr>
            <a:endParaRPr lang="ar-SA" sz="2400" dirty="0" smtClean="0"/>
          </a:p>
          <a:p>
            <a:pPr>
              <a:buFont typeface="Wingdings" pitchFamily="2" charset="2"/>
              <a:buNone/>
            </a:pPr>
            <a:r>
              <a:rPr lang="ar-SA" sz="2400" dirty="0" smtClean="0"/>
              <a:t>2-المدرسة المعرفية تؤكد على ما يجرى داخل عقل المتعلم وعلى العوامل المتداخلة التي تؤثر على سلوكه.</a:t>
            </a:r>
            <a:endParaRPr lang="en-US" sz="2400" dirty="0" smtClean="0"/>
          </a:p>
          <a:p>
            <a:pPr>
              <a:buFont typeface="Wingdings" pitchFamily="2" charset="2"/>
              <a:buNone/>
            </a:pPr>
            <a:endParaRPr lang="ar-SA" sz="2400" dirty="0" smtClean="0"/>
          </a:p>
          <a:p>
            <a:pPr>
              <a:buFont typeface="Wingdings" pitchFamily="2" charset="2"/>
              <a:buNone/>
            </a:pPr>
            <a:r>
              <a:rPr lang="ar-SA" sz="2400" dirty="0" smtClean="0"/>
              <a:t>3-والبنائية تؤكد على بناء المتعلم لمعرفته وتوظيفها مما يجعل تعلمه ذا معنى</a:t>
            </a:r>
            <a:r>
              <a:rPr lang="en-US" sz="3600" dirty="0" smtClean="0">
                <a:solidFill>
                  <a:srgbClr val="0000FF"/>
                </a:solidFill>
              </a:rPr>
              <a:t>meaningful</a:t>
            </a:r>
            <a:r>
              <a:rPr lang="ar-SA" sz="2400" dirty="0" smtClean="0"/>
              <a:t> </a:t>
            </a:r>
            <a:endParaRPr lang="en-US" sz="2400" dirty="0" smtClean="0"/>
          </a:p>
          <a:p>
            <a:pPr algn="l" rtl="0"/>
            <a:endParaRPr lang="en-US"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ar-SA" dirty="0" smtClean="0">
                <a:solidFill>
                  <a:srgbClr val="FF0000"/>
                </a:solidFill>
              </a:rPr>
              <a:t>التقويم البديل</a:t>
            </a:r>
          </a:p>
        </p:txBody>
      </p:sp>
      <p:sp>
        <p:nvSpPr>
          <p:cNvPr id="5" name="Rectangle 4"/>
          <p:cNvSpPr>
            <a:spLocks noGrp="1" noChangeArrowheads="1"/>
          </p:cNvSpPr>
          <p:nvPr>
            <p:ph type="body" idx="1"/>
          </p:nvPr>
        </p:nvSpPr>
        <p:spPr bwMode="auto">
          <a:xfrm>
            <a:off x="228600" y="1557338"/>
            <a:ext cx="8610600" cy="4525962"/>
          </a:xfrm>
          <a:prstGeom prst="rect">
            <a:avLst/>
          </a:prstGeom>
          <a:noFill/>
          <a:ln w="9525">
            <a:noFill/>
            <a:miter lim="800000"/>
            <a:headEnd/>
            <a:tailEnd/>
          </a:ln>
          <a:effectLst/>
        </p:spPr>
        <p:txBody>
          <a:bodyPr/>
          <a:lstStyle/>
          <a:p>
            <a:pPr>
              <a:buFont typeface="Wingdings" pitchFamily="2" charset="2"/>
              <a:buNone/>
            </a:pPr>
            <a:r>
              <a:rPr lang="ar-SA" sz="4000" dirty="0" smtClean="0">
                <a:solidFill>
                  <a:schemeClr val="bg1">
                    <a:lumMod val="10000"/>
                  </a:schemeClr>
                </a:solidFill>
              </a:rPr>
              <a:t>التقويم البديل</a:t>
            </a:r>
            <a:r>
              <a:rPr lang="en-US" sz="2400" dirty="0" smtClean="0">
                <a:solidFill>
                  <a:srgbClr val="0000FF"/>
                </a:solidFill>
              </a:rPr>
              <a:t>((Alternative Assessment))</a:t>
            </a:r>
            <a:r>
              <a:rPr lang="en-US" sz="4800" dirty="0" smtClean="0">
                <a:solidFill>
                  <a:srgbClr val="0000FF"/>
                </a:solidFill>
              </a:rPr>
              <a:t> </a:t>
            </a:r>
          </a:p>
          <a:p>
            <a:pPr>
              <a:buNone/>
            </a:pPr>
            <a:r>
              <a:rPr lang="ar-SA" sz="2400" dirty="0" smtClean="0">
                <a:solidFill>
                  <a:schemeClr val="bg1">
                    <a:lumMod val="10000"/>
                  </a:schemeClr>
                </a:solidFill>
              </a:rPr>
              <a:t>وهو " البديل للاختبارات المقننة”</a:t>
            </a:r>
          </a:p>
          <a:p>
            <a:pPr>
              <a:buFont typeface="Wingdings" pitchFamily="2" charset="2"/>
              <a:buNone/>
            </a:pPr>
            <a:r>
              <a:rPr lang="ar-SA" sz="2400" dirty="0" smtClean="0">
                <a:solidFill>
                  <a:schemeClr val="bg1">
                    <a:lumMod val="10000"/>
                  </a:schemeClr>
                </a:solidFill>
              </a:rPr>
              <a:t>* لقد أدى النقد لأنماط التقييم التقليدية إلى ما يسمى بالتقييم البديل</a:t>
            </a:r>
            <a:endParaRPr lang="en-US" sz="2400" dirty="0">
              <a:solidFill>
                <a:schemeClr val="bg1">
                  <a:lumMod val="10000"/>
                </a:schemeClr>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ar-SA" dirty="0" smtClean="0">
                <a:solidFill>
                  <a:srgbClr val="FF0000"/>
                </a:solidFill>
              </a:rPr>
              <a:t>التقويم البديل</a:t>
            </a:r>
          </a:p>
        </p:txBody>
      </p:sp>
      <p:sp>
        <p:nvSpPr>
          <p:cNvPr id="5" name="Rectangle 4"/>
          <p:cNvSpPr>
            <a:spLocks noGrp="1" noChangeArrowheads="1"/>
          </p:cNvSpPr>
          <p:nvPr>
            <p:ph type="body" idx="1"/>
          </p:nvPr>
        </p:nvSpPr>
        <p:spPr bwMode="auto">
          <a:xfrm>
            <a:off x="228600" y="1557338"/>
            <a:ext cx="8610600" cy="4525962"/>
          </a:xfrm>
          <a:prstGeom prst="rect">
            <a:avLst/>
          </a:prstGeom>
          <a:noFill/>
          <a:ln w="9525">
            <a:noFill/>
            <a:miter lim="800000"/>
            <a:headEnd/>
            <a:tailEnd/>
          </a:ln>
          <a:effectLst/>
        </p:spPr>
        <p:txBody>
          <a:bodyPr/>
          <a:lstStyle/>
          <a:p>
            <a:r>
              <a:rPr lang="ar-SA" sz="2400" dirty="0" smtClean="0"/>
              <a:t>البديل: هو توثيق نمو الطالب بطريقة غير تقليدية ويعني أن تعطي الدليل </a:t>
            </a:r>
            <a:r>
              <a:rPr lang="en-US" sz="2400" dirty="0" smtClean="0">
                <a:solidFill>
                  <a:srgbClr val="0000FF"/>
                </a:solidFill>
              </a:rPr>
              <a:t>evidence</a:t>
            </a:r>
            <a:r>
              <a:rPr lang="ar-SA" sz="2400" dirty="0" smtClean="0"/>
              <a:t> على نمو هذا الطالب.</a:t>
            </a:r>
          </a:p>
          <a:p>
            <a:r>
              <a:rPr lang="ar-SA" sz="2400" dirty="0" smtClean="0"/>
              <a:t>إن الاختبارات تكون أحد الإجراءات التي يستخدمها الأستاذ لمعرفة مدى تقدم الطلاب كأن يستخدم اختبارات تحصيلية أو اختبارات تطبيقية. ولكن هذا عنصر واحد من عناصر التقويم.</a:t>
            </a:r>
          </a:p>
          <a:p>
            <a:r>
              <a:rPr lang="ar-SA" sz="2400" dirty="0" smtClean="0"/>
              <a:t>كما أن تقويم الطالب يأخذ أشكال أخرى والتي قد تكون بنائية في طبيعتها  عن طريق أشكال ”مفتوحة النهاية“ </a:t>
            </a:r>
            <a:endParaRPr lang="en-US"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الاختلاف في تفسير التقويم البديل</a:t>
            </a:r>
            <a:endParaRPr lang="ar-SA" dirty="0">
              <a:solidFill>
                <a:srgbClr val="FF0000"/>
              </a:solidFill>
            </a:endParaRPr>
          </a:p>
        </p:txBody>
      </p:sp>
      <p:sp>
        <p:nvSpPr>
          <p:cNvPr id="3" name="عنصر نائب للمحتوى 2"/>
          <p:cNvSpPr>
            <a:spLocks noGrp="1"/>
          </p:cNvSpPr>
          <p:nvPr>
            <p:ph idx="1"/>
          </p:nvPr>
        </p:nvSpPr>
        <p:spPr/>
        <p:txBody>
          <a:bodyPr/>
          <a:lstStyle/>
          <a:p>
            <a:pPr algn="just"/>
            <a:r>
              <a:rPr lang="ar-SA" sz="2800" dirty="0" smtClean="0"/>
              <a:t>هنالك اختلافات حول مفهوم التقويم البديل وعلاقته بمفهوم التقويم الحقيقي والتقويم القائم على الاداء...هنالك من يرى توافق بينها وهنالك من يرى وجود فرق بينهم...</a:t>
            </a:r>
          </a:p>
          <a:p>
            <a:endParaRPr lang="ar-SA" sz="2800" dirty="0"/>
          </a:p>
          <a:p>
            <a:r>
              <a:rPr lang="ar-SA" sz="2800" dirty="0" smtClean="0">
                <a:solidFill>
                  <a:srgbClr val="FF0000"/>
                </a:solidFill>
              </a:rPr>
              <a:t>فما هو التقويم البديل، والتقويم الحقيقي، وتقويم الاداء؟</a:t>
            </a:r>
            <a:endParaRPr lang="ar-SA" sz="2800" dirty="0">
              <a:solidFill>
                <a:srgbClr val="FF0000"/>
              </a:solidFill>
            </a:endParaRPr>
          </a:p>
        </p:txBody>
      </p:sp>
    </p:spTree>
    <p:extLst>
      <p:ext uri="{BB962C8B-B14F-4D97-AF65-F5344CB8AC3E}">
        <p14:creationId xmlns:p14="http://schemas.microsoft.com/office/powerpoint/2010/main" val="680775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B0F0">
            <a:alpha val="58000"/>
          </a:srgbClr>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250825" y="188913"/>
            <a:ext cx="8642350" cy="646331"/>
          </a:xfrm>
          <a:prstGeom prst="rect">
            <a:avLst/>
          </a:prstGeom>
          <a:noFill/>
          <a:ln w="9525" algn="ctr">
            <a:noFill/>
            <a:miter lim="800000"/>
            <a:headEnd/>
            <a:tailEnd/>
          </a:ln>
          <a:effectLst/>
        </p:spPr>
        <p:txBody>
          <a:bodyPr>
            <a:spAutoFit/>
          </a:bodyPr>
          <a:lstStyle/>
          <a:p>
            <a:pPr indent="812800" algn="just"/>
            <a:r>
              <a:rPr lang="ar-SA" sz="3600" b="1" u="sng" dirty="0" smtClean="0">
                <a:solidFill>
                  <a:srgbClr val="C00000"/>
                </a:solidFill>
              </a:rPr>
              <a:t>سؤال</a:t>
            </a:r>
            <a:r>
              <a:rPr lang="ar-SA" sz="3600" b="1" dirty="0" smtClean="0">
                <a:solidFill>
                  <a:srgbClr val="C00000"/>
                </a:solidFill>
              </a:rPr>
              <a:t>: ما معنى التقويم والتقييم والفرق بينهما؟؟</a:t>
            </a:r>
            <a:endParaRPr lang="ar-SA" sz="3600" b="1" dirty="0">
              <a:solidFill>
                <a:srgbClr val="C00000"/>
              </a:solidFill>
            </a:endParaRPr>
          </a:p>
        </p:txBody>
      </p:sp>
      <p:sp>
        <p:nvSpPr>
          <p:cNvPr id="5" name="Rectangle 4"/>
          <p:cNvSpPr/>
          <p:nvPr/>
        </p:nvSpPr>
        <p:spPr>
          <a:xfrm>
            <a:off x="1219200" y="990600"/>
            <a:ext cx="7543800" cy="5078313"/>
          </a:xfrm>
          <a:prstGeom prst="rect">
            <a:avLst/>
          </a:prstGeom>
        </p:spPr>
        <p:txBody>
          <a:bodyPr wrap="square">
            <a:spAutoFit/>
          </a:bodyPr>
          <a:lstStyle/>
          <a:p>
            <a:pPr marL="742950" indent="-742950" algn="just">
              <a:buAutoNum type="arabic1Minus"/>
            </a:pPr>
            <a:r>
              <a:rPr lang="ar-SA" sz="2800" b="1" dirty="0" smtClean="0"/>
              <a:t>التقييم</a:t>
            </a:r>
            <a:r>
              <a:rPr lang="ar-SA" sz="2800" dirty="0" smtClean="0"/>
              <a:t> ويفسر التقييم فقط على انه اعطاء قيمة  </a:t>
            </a:r>
          </a:p>
          <a:p>
            <a:pPr marL="742950" indent="-742950" algn="just"/>
            <a:r>
              <a:rPr lang="ar-SA" sz="2800" dirty="0" smtClean="0"/>
              <a:t>      للشيء وباللغة الانجليزية يسمى</a:t>
            </a:r>
            <a:r>
              <a:rPr lang="ar-EG" sz="2800" dirty="0" smtClean="0"/>
              <a:t> </a:t>
            </a:r>
            <a:r>
              <a:rPr lang="en-US" sz="2800" dirty="0" smtClean="0"/>
              <a:t>Valuation</a:t>
            </a:r>
            <a:r>
              <a:rPr lang="ar-EG" sz="2800" dirty="0" smtClean="0"/>
              <a:t> </a:t>
            </a:r>
            <a:endParaRPr lang="ar-SA" sz="2800" dirty="0" smtClean="0"/>
          </a:p>
          <a:p>
            <a:pPr marL="742950" indent="-742950" algn="just">
              <a:buAutoNum type="arabic1Minus" startAt="2"/>
            </a:pPr>
            <a:r>
              <a:rPr lang="ar-SA" sz="2800" b="1" dirty="0" smtClean="0"/>
              <a:t>التقويم</a:t>
            </a:r>
            <a:r>
              <a:rPr lang="ar-SA" sz="2800" dirty="0" smtClean="0"/>
              <a:t> فيعني اعطاء قيمة مع تعديل وتطوير  </a:t>
            </a:r>
          </a:p>
          <a:p>
            <a:pPr marL="742950" indent="-742950" algn="just"/>
            <a:r>
              <a:rPr lang="ar-SA" sz="2800" dirty="0" smtClean="0"/>
              <a:t>      وتحسين الشئ المقوم فنلاحظ ان التقويم اعم واشمل ويسمى بالانجليزية </a:t>
            </a:r>
            <a:r>
              <a:rPr lang="ar-EG" sz="2800" dirty="0" smtClean="0"/>
              <a:t> </a:t>
            </a:r>
            <a:r>
              <a:rPr lang="en-US" sz="2800" dirty="0" smtClean="0"/>
              <a:t>Evaluation</a:t>
            </a:r>
            <a:endParaRPr lang="ar-SA" sz="2800" dirty="0" smtClean="0"/>
          </a:p>
          <a:p>
            <a:pPr algn="just"/>
            <a:r>
              <a:rPr lang="ar-SA" sz="2800" b="1" dirty="0" smtClean="0"/>
              <a:t>ج- القياس</a:t>
            </a:r>
            <a:r>
              <a:rPr lang="ar-SA" sz="2800" dirty="0" smtClean="0"/>
              <a:t>: هو إجراء تعين بموجبه أرقام </a:t>
            </a:r>
          </a:p>
          <a:p>
            <a:pPr algn="just"/>
            <a:r>
              <a:rPr lang="ar-SA" sz="2800" dirty="0" smtClean="0"/>
              <a:t>     (درجات) لسمة ما أو صفة معينة للشخص          </a:t>
            </a:r>
          </a:p>
          <a:p>
            <a:pPr algn="just"/>
            <a:r>
              <a:rPr lang="ar-SA" sz="2800" dirty="0" smtClean="0"/>
              <a:t>      بحيث تدل هذه الأرقام على كمية السمة التي  </a:t>
            </a:r>
          </a:p>
          <a:p>
            <a:pPr algn="just"/>
            <a:r>
              <a:rPr lang="ar-SA" sz="2800" dirty="0" smtClean="0"/>
              <a:t>     يمتلكها هذا الشخص.</a:t>
            </a:r>
          </a:p>
          <a:p>
            <a:endParaRPr lang="ar-SA" sz="3600" dirty="0" smtClean="0"/>
          </a:p>
          <a:p>
            <a:endParaRPr lang="en-US" sz="3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385" decel="100000"/>
                                        <p:tgtEl>
                                          <p:spTgt spid="26626"/>
                                        </p:tgtEl>
                                      </p:cBhvr>
                                    </p:animEffect>
                                    <p:animScale>
                                      <p:cBhvr>
                                        <p:cTn id="8" dur="385" decel="100000"/>
                                        <p:tgtEl>
                                          <p:spTgt spid="26626"/>
                                        </p:tgtEl>
                                      </p:cBhvr>
                                      <p:from x="10000" y="10000"/>
                                      <p:to x="200000" y="450000"/>
                                    </p:animScale>
                                    <p:animScale>
                                      <p:cBhvr>
                                        <p:cTn id="9" dur="615" accel="100000" fill="hold">
                                          <p:stCondLst>
                                            <p:cond delay="385"/>
                                          </p:stCondLst>
                                        </p:cTn>
                                        <p:tgtEl>
                                          <p:spTgt spid="26626"/>
                                        </p:tgtEl>
                                      </p:cBhvr>
                                      <p:from x="200000" y="450000"/>
                                      <p:to x="100000" y="100000"/>
                                    </p:animScale>
                                    <p:set>
                                      <p:cBhvr>
                                        <p:cTn id="10" dur="385" fill="hold"/>
                                        <p:tgtEl>
                                          <p:spTgt spid="26626"/>
                                        </p:tgtEl>
                                        <p:attrNameLst>
                                          <p:attrName>ppt_x</p:attrName>
                                        </p:attrNameLst>
                                      </p:cBhvr>
                                      <p:to>
                                        <p:strVal val="(0.5)"/>
                                      </p:to>
                                    </p:set>
                                    <p:anim from="(0.5)" to="(#ppt_x)" calcmode="lin" valueType="num">
                                      <p:cBhvr>
                                        <p:cTn id="11" dur="615" accel="100000" fill="hold">
                                          <p:stCondLst>
                                            <p:cond delay="385"/>
                                          </p:stCondLst>
                                        </p:cTn>
                                        <p:tgtEl>
                                          <p:spTgt spid="26626"/>
                                        </p:tgtEl>
                                        <p:attrNameLst>
                                          <p:attrName>ppt_x</p:attrName>
                                        </p:attrNameLst>
                                      </p:cBhvr>
                                    </p:anim>
                                    <p:set>
                                      <p:cBhvr>
                                        <p:cTn id="12" dur="385" fill="hold"/>
                                        <p:tgtEl>
                                          <p:spTgt spid="26626"/>
                                        </p:tgtEl>
                                        <p:attrNameLst>
                                          <p:attrName>ppt_y</p:attrName>
                                        </p:attrNameLst>
                                      </p:cBhvr>
                                      <p:to>
                                        <p:strVal val="(#ppt_y+0.4)"/>
                                      </p:to>
                                    </p:set>
                                    <p:anim from="(#ppt_y+0.4)" to="(#ppt_y)" calcmode="lin" valueType="num">
                                      <p:cBhvr>
                                        <p:cTn id="13" dur="615" accel="100000" fill="hold">
                                          <p:stCondLst>
                                            <p:cond delay="385"/>
                                          </p:stCondLst>
                                        </p:cTn>
                                        <p:tgtEl>
                                          <p:spTgt spid="2662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1"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ppt_x</p:attrName>
                                        </p:attrNameLst>
                                      </p:cBhvr>
                                      <p:tavLst>
                                        <p:tav tm="0">
                                          <p:val>
                                            <p:strVal val="#ppt_x-.2"/>
                                          </p:val>
                                        </p:tav>
                                        <p:tav tm="100000">
                                          <p:val>
                                            <p:strVal val="#ppt_x"/>
                                          </p:val>
                                        </p:tav>
                                      </p:tavLst>
                                    </p:anim>
                                    <p:anim calcmode="lin" valueType="num">
                                      <p:cBhvr>
                                        <p:cTn id="1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5"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أ. التقويم البديل</a:t>
            </a:r>
            <a:br>
              <a:rPr lang="ar-SA" dirty="0" smtClean="0">
                <a:solidFill>
                  <a:srgbClr val="FF0000"/>
                </a:solidFill>
              </a:rPr>
            </a:br>
            <a:r>
              <a:rPr lang="en-US" dirty="0" smtClean="0">
                <a:solidFill>
                  <a:srgbClr val="FF0000"/>
                </a:solidFill>
              </a:rPr>
              <a:t>Alternative Assessment</a:t>
            </a:r>
            <a:endParaRPr lang="ar-SA" dirty="0">
              <a:solidFill>
                <a:srgbClr val="FF0000"/>
              </a:solidFill>
            </a:endParaRPr>
          </a:p>
        </p:txBody>
      </p:sp>
      <p:sp>
        <p:nvSpPr>
          <p:cNvPr id="3" name="عنصر نائب للمحتوى 2"/>
          <p:cNvSpPr>
            <a:spLocks noGrp="1"/>
          </p:cNvSpPr>
          <p:nvPr>
            <p:ph idx="1"/>
          </p:nvPr>
        </p:nvSpPr>
        <p:spPr/>
        <p:txBody>
          <a:bodyPr/>
          <a:lstStyle/>
          <a:p>
            <a:pPr algn="just"/>
            <a:r>
              <a:rPr lang="ar-SA" sz="2400" u="sng" dirty="0"/>
              <a:t>التقييم البديل</a:t>
            </a:r>
            <a:r>
              <a:rPr lang="ar-SA" sz="2400" dirty="0"/>
              <a:t>: تقييم لا يعتمد على توظيف الاختبارات التحصيلية التقليدية التي تتطلب من المجيب فقط استدعاء المعلومات من الذاكرة التي سبق له دراستها  وإنما يعتمد على أساليب وأدوات غير تقليدية تشمل: اختبارات الأداء، حقائب الإنجاز، المقابلات، الأوراق البحثية، صحائف الطلاب، العروض العملية والشفوية، التقويم الذاتي، تقويم الأقران، المشروعات...وغيرها.</a:t>
            </a:r>
            <a:endParaRPr lang="en-US" sz="2400" dirty="0"/>
          </a:p>
          <a:p>
            <a:pPr algn="just"/>
            <a:endParaRPr lang="ar-SA" sz="2400" dirty="0"/>
          </a:p>
        </p:txBody>
      </p:sp>
    </p:spTree>
    <p:extLst>
      <p:ext uri="{BB962C8B-B14F-4D97-AF65-F5344CB8AC3E}">
        <p14:creationId xmlns:p14="http://schemas.microsoft.com/office/powerpoint/2010/main" val="32754408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457200"/>
            <a:ext cx="7772400" cy="1752600"/>
          </a:xfrm>
        </p:spPr>
        <p:txBody>
          <a:bodyPr/>
          <a:lstStyle/>
          <a:p>
            <a:r>
              <a:rPr lang="ar-SA" sz="2800" dirty="0" smtClean="0">
                <a:solidFill>
                  <a:srgbClr val="FF0000"/>
                </a:solidFill>
              </a:rPr>
              <a:t> </a:t>
            </a:r>
            <a:r>
              <a:rPr lang="en-US" sz="2800" dirty="0" smtClean="0">
                <a:solidFill>
                  <a:srgbClr val="FF0000"/>
                </a:solidFill>
              </a:rPr>
              <a:t/>
            </a:r>
            <a:br>
              <a:rPr lang="en-US" sz="2800" dirty="0" smtClean="0">
                <a:solidFill>
                  <a:srgbClr val="FF0000"/>
                </a:solidFill>
              </a:rPr>
            </a:br>
            <a:r>
              <a:rPr lang="ar-SA" sz="4000" dirty="0" smtClean="0">
                <a:solidFill>
                  <a:srgbClr val="FF0000"/>
                </a:solidFill>
              </a:rPr>
              <a:t>ب. </a:t>
            </a:r>
            <a:r>
              <a:rPr lang="ar-SA" dirty="0" smtClean="0">
                <a:solidFill>
                  <a:srgbClr val="FF0000"/>
                </a:solidFill>
              </a:rPr>
              <a:t>التقويم الحقيقي</a:t>
            </a:r>
            <a:r>
              <a:rPr lang="en-US" sz="3600" dirty="0" smtClean="0">
                <a:solidFill>
                  <a:srgbClr val="FF0000"/>
                </a:solidFill>
              </a:rPr>
              <a:t/>
            </a:r>
            <a:br>
              <a:rPr lang="en-US" sz="3600" dirty="0" smtClean="0">
                <a:solidFill>
                  <a:srgbClr val="FF0000"/>
                </a:solidFill>
              </a:rPr>
            </a:br>
            <a:r>
              <a:rPr lang="en-US" sz="3600" dirty="0" smtClean="0">
                <a:solidFill>
                  <a:srgbClr val="0000FF"/>
                </a:solidFill>
              </a:rPr>
              <a:t>Authentic Assessments</a:t>
            </a:r>
            <a:r>
              <a:rPr lang="en-US" sz="3600" dirty="0" smtClean="0"/>
              <a:t/>
            </a:r>
            <a:br>
              <a:rPr lang="en-US" sz="3600" dirty="0" smtClean="0"/>
            </a:br>
            <a:endParaRPr lang="ar-SA" sz="3600" dirty="0" smtClean="0">
              <a:solidFill>
                <a:srgbClr val="FF0000"/>
              </a:solidFill>
            </a:endParaRPr>
          </a:p>
        </p:txBody>
      </p:sp>
      <p:sp>
        <p:nvSpPr>
          <p:cNvPr id="5" name="Rectangle 4"/>
          <p:cNvSpPr>
            <a:spLocks noGrp="1" noChangeArrowheads="1"/>
          </p:cNvSpPr>
          <p:nvPr>
            <p:ph type="body" idx="1"/>
          </p:nvPr>
        </p:nvSpPr>
        <p:spPr bwMode="auto">
          <a:xfrm>
            <a:off x="304800" y="2332038"/>
            <a:ext cx="8610600" cy="4525962"/>
          </a:xfrm>
          <a:prstGeom prst="rect">
            <a:avLst/>
          </a:prstGeom>
          <a:noFill/>
          <a:ln w="9525">
            <a:noFill/>
            <a:miter lim="800000"/>
            <a:headEnd/>
            <a:tailEnd/>
          </a:ln>
          <a:effectLst/>
        </p:spPr>
        <p:txBody>
          <a:bodyPr/>
          <a:lstStyle/>
          <a:p>
            <a:pPr>
              <a:buFont typeface="Wingdings" pitchFamily="2" charset="2"/>
              <a:buNone/>
            </a:pPr>
            <a:endParaRPr lang="en-US" sz="2400" dirty="0" smtClean="0"/>
          </a:p>
          <a:p>
            <a:pPr>
              <a:buFont typeface="Wingdings" pitchFamily="2" charset="2"/>
              <a:buNone/>
            </a:pPr>
            <a:r>
              <a:rPr lang="ar-SA" sz="2400" u="sng" dirty="0" smtClean="0"/>
              <a:t>التقويم الحقيقي</a:t>
            </a:r>
            <a:r>
              <a:rPr lang="ar-SA" sz="2400" dirty="0" smtClean="0"/>
              <a:t> : يعنى مشاركة الطلاب في مهمات واقعية حقيقية</a:t>
            </a:r>
          </a:p>
          <a:p>
            <a:pPr>
              <a:buFont typeface="Wingdings" pitchFamily="2" charset="2"/>
              <a:buNone/>
            </a:pPr>
            <a:r>
              <a:rPr lang="en-US" sz="2400" dirty="0" smtClean="0">
                <a:solidFill>
                  <a:srgbClr val="0000FF"/>
                </a:solidFill>
              </a:rPr>
              <a:t>Real-world tasks &amp; Scenario-based problem solving </a:t>
            </a:r>
            <a:endParaRPr lang="ar-SA" sz="2400" dirty="0" smtClean="0">
              <a:solidFill>
                <a:srgbClr val="0000FF"/>
              </a:solidFill>
            </a:endParaRPr>
          </a:p>
          <a:p>
            <a:pPr>
              <a:buFont typeface="Wingdings" pitchFamily="2" charset="2"/>
              <a:buNone/>
            </a:pPr>
            <a:r>
              <a:rPr lang="ar-SA" sz="2400" dirty="0" smtClean="0"/>
              <a:t>واستخدام مداخل تدريسية متعددة  </a:t>
            </a:r>
            <a:r>
              <a:rPr lang="en-US" sz="2400" dirty="0" smtClean="0">
                <a:solidFill>
                  <a:srgbClr val="0000FF"/>
                </a:solidFill>
              </a:rPr>
              <a:t>Multiple approaches</a:t>
            </a:r>
            <a:endParaRPr lang="en-US" sz="2400" dirty="0">
              <a:solidFill>
                <a:srgbClr val="0000FF"/>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z="3600" dirty="0" smtClean="0">
                <a:solidFill>
                  <a:srgbClr val="FF0000"/>
                </a:solidFill>
              </a:rPr>
              <a:t>ج. تقويم الاداء</a:t>
            </a:r>
            <a:br>
              <a:rPr lang="ar-SA" sz="3600" dirty="0" smtClean="0">
                <a:solidFill>
                  <a:srgbClr val="FF0000"/>
                </a:solidFill>
              </a:rPr>
            </a:br>
            <a:r>
              <a:rPr lang="en-US" sz="3600" dirty="0" smtClean="0">
                <a:solidFill>
                  <a:srgbClr val="FF0000"/>
                </a:solidFill>
              </a:rPr>
              <a:t>Performance Assessment</a:t>
            </a:r>
            <a:endParaRPr lang="ar-SA" sz="3600" dirty="0">
              <a:solidFill>
                <a:srgbClr val="FF0000"/>
              </a:solidFill>
            </a:endParaRPr>
          </a:p>
        </p:txBody>
      </p:sp>
      <p:sp>
        <p:nvSpPr>
          <p:cNvPr id="3" name="عنصر نائب للمحتوى 2"/>
          <p:cNvSpPr>
            <a:spLocks noGrp="1"/>
          </p:cNvSpPr>
          <p:nvPr>
            <p:ph idx="1"/>
          </p:nvPr>
        </p:nvSpPr>
        <p:spPr/>
        <p:txBody>
          <a:bodyPr/>
          <a:lstStyle/>
          <a:p>
            <a:r>
              <a:rPr lang="ar-SA" sz="2800" u="sng" dirty="0"/>
              <a:t>تقويم الأداء</a:t>
            </a:r>
            <a:r>
              <a:rPr lang="ar-SA" sz="2800" dirty="0"/>
              <a:t> كتقييم يتطلب من الطالبة أداء مهمة حقيقية (كتابة مقال، تصنيف أشياء، إعداد مشروع، إجراء </a:t>
            </a:r>
            <a:r>
              <a:rPr lang="ar-SA" sz="2800" dirty="0" err="1"/>
              <a:t>تجربة..الخ</a:t>
            </a:r>
            <a:r>
              <a:rPr lang="ar-SA" sz="2800" dirty="0"/>
              <a:t>).</a:t>
            </a:r>
            <a:endParaRPr lang="en-US" sz="2800" dirty="0"/>
          </a:p>
          <a:p>
            <a:endParaRPr lang="ar-SA" sz="2800" dirty="0"/>
          </a:p>
        </p:txBody>
      </p:sp>
    </p:spTree>
    <p:extLst>
      <p:ext uri="{BB962C8B-B14F-4D97-AF65-F5344CB8AC3E}">
        <p14:creationId xmlns:p14="http://schemas.microsoft.com/office/powerpoint/2010/main" val="2163721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228600"/>
            <a:ext cx="7772400" cy="762000"/>
          </a:xfrm>
        </p:spPr>
        <p:txBody>
          <a:bodyPr/>
          <a:lstStyle/>
          <a:p>
            <a:r>
              <a:rPr lang="ar-SA" dirty="0" smtClean="0">
                <a:solidFill>
                  <a:srgbClr val="FF0000"/>
                </a:solidFill>
              </a:rPr>
              <a:t>تأمل...</a:t>
            </a:r>
            <a:endParaRPr lang="ar-SA" dirty="0">
              <a:solidFill>
                <a:srgbClr val="FF0000"/>
              </a:solidFill>
            </a:endParaRPr>
          </a:p>
        </p:txBody>
      </p:sp>
      <p:sp>
        <p:nvSpPr>
          <p:cNvPr id="3" name="عنصر نائب للمحتوى 2"/>
          <p:cNvSpPr>
            <a:spLocks noGrp="1"/>
          </p:cNvSpPr>
          <p:nvPr>
            <p:ph idx="1"/>
          </p:nvPr>
        </p:nvSpPr>
        <p:spPr>
          <a:xfrm>
            <a:off x="685800" y="990600"/>
            <a:ext cx="7772400" cy="1905000"/>
          </a:xfrm>
        </p:spPr>
        <p:txBody>
          <a:bodyPr/>
          <a:lstStyle/>
          <a:p>
            <a:r>
              <a:rPr lang="ar-SA" sz="2800" u="sng" dirty="0"/>
              <a:t>لو تأملانا المفاهيم الثلاثة </a:t>
            </a:r>
            <a:r>
              <a:rPr lang="ar-SA" sz="2800" u="sng" dirty="0" smtClean="0"/>
              <a:t>لاستخلصنا </a:t>
            </a:r>
            <a:r>
              <a:rPr lang="ar-SA" sz="2800" u="sng" dirty="0"/>
              <a:t>من معانيها ما يلي:</a:t>
            </a:r>
            <a:endParaRPr lang="en-US" sz="2800" dirty="0"/>
          </a:p>
          <a:p>
            <a:r>
              <a:rPr lang="ar-SA" sz="2800" dirty="0"/>
              <a:t>أن مفهوم التقييم البديل هو أكثرها عمومية ومن ثم فهو قد يضم داخله مفهومي تقييم الأداء والتقييم الحقيقي.</a:t>
            </a:r>
            <a:endParaRPr lang="en-US" sz="2800" dirty="0"/>
          </a:p>
          <a:p>
            <a:endParaRPr lang="ar-SA" sz="2800" dirty="0"/>
          </a:p>
        </p:txBody>
      </p:sp>
      <p:pic>
        <p:nvPicPr>
          <p:cNvPr id="4" name="صورة 3"/>
          <p:cNvPicPr/>
          <p:nvPr/>
        </p:nvPicPr>
        <p:blipFill>
          <a:blip r:embed="rId2"/>
          <a:srcRect/>
          <a:stretch>
            <a:fillRect/>
          </a:stretch>
        </p:blipFill>
        <p:spPr bwMode="auto">
          <a:xfrm>
            <a:off x="2819400" y="2743200"/>
            <a:ext cx="4019550" cy="3581400"/>
          </a:xfrm>
          <a:prstGeom prst="rect">
            <a:avLst/>
          </a:prstGeom>
          <a:noFill/>
          <a:ln w="9525">
            <a:noFill/>
            <a:miter lim="800000"/>
            <a:headEnd/>
            <a:tailEnd/>
          </a:ln>
        </p:spPr>
      </p:pic>
    </p:spTree>
    <p:extLst>
      <p:ext uri="{BB962C8B-B14F-4D97-AF65-F5344CB8AC3E}">
        <p14:creationId xmlns:p14="http://schemas.microsoft.com/office/powerpoint/2010/main" val="2196444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457200"/>
            <a:ext cx="7772400" cy="1752600"/>
          </a:xfrm>
        </p:spPr>
        <p:txBody>
          <a:bodyPr/>
          <a:lstStyle/>
          <a:p>
            <a:r>
              <a:rPr lang="ar-SA" sz="4000" dirty="0" smtClean="0">
                <a:solidFill>
                  <a:srgbClr val="FF0000"/>
                </a:solidFill>
                <a:latin typeface="Arial Black" pitchFamily="34" charset="0"/>
              </a:rPr>
              <a:t>بعض أشكال هذه </a:t>
            </a:r>
            <a:r>
              <a:rPr lang="ar-SA" sz="4000" dirty="0" err="1" smtClean="0">
                <a:solidFill>
                  <a:srgbClr val="FF0000"/>
                </a:solidFill>
                <a:latin typeface="Arial Black" pitchFamily="34" charset="0"/>
              </a:rPr>
              <a:t>الأداءات</a:t>
            </a:r>
            <a:r>
              <a:rPr lang="ar-SA" sz="4000" dirty="0" smtClean="0">
                <a:solidFill>
                  <a:srgbClr val="FF0000"/>
                </a:solidFill>
                <a:latin typeface="Arial Black" pitchFamily="34" charset="0"/>
              </a:rPr>
              <a:t> كالأتي:</a:t>
            </a:r>
            <a:br>
              <a:rPr lang="ar-SA" sz="4000" dirty="0" smtClean="0">
                <a:solidFill>
                  <a:srgbClr val="FF0000"/>
                </a:solidFill>
                <a:latin typeface="Arial Black" pitchFamily="34" charset="0"/>
              </a:rPr>
            </a:br>
            <a:endParaRPr lang="ar-SA" sz="4000" dirty="0" smtClean="0">
              <a:solidFill>
                <a:srgbClr val="FF0000"/>
              </a:solidFill>
            </a:endParaRPr>
          </a:p>
        </p:txBody>
      </p:sp>
      <p:sp>
        <p:nvSpPr>
          <p:cNvPr id="5" name="Rectangle 4"/>
          <p:cNvSpPr>
            <a:spLocks noGrp="1" noChangeArrowheads="1"/>
          </p:cNvSpPr>
          <p:nvPr>
            <p:ph type="body" idx="1"/>
          </p:nvPr>
        </p:nvSpPr>
        <p:spPr bwMode="auto">
          <a:xfrm>
            <a:off x="304800" y="2332038"/>
            <a:ext cx="8610600" cy="4525962"/>
          </a:xfrm>
          <a:prstGeom prst="rect">
            <a:avLst/>
          </a:prstGeom>
          <a:noFill/>
          <a:ln w="9525">
            <a:noFill/>
            <a:miter lim="800000"/>
            <a:headEnd/>
            <a:tailEnd/>
          </a:ln>
          <a:effectLst/>
        </p:spPr>
        <p:txBody>
          <a:bodyPr/>
          <a:lstStyle/>
          <a:p>
            <a:pPr>
              <a:lnSpc>
                <a:spcPct val="90000"/>
              </a:lnSpc>
            </a:pPr>
            <a:r>
              <a:rPr lang="ar-SA" sz="2800" dirty="0" smtClean="0"/>
              <a:t>مشروعات </a:t>
            </a:r>
            <a:r>
              <a:rPr lang="en-US" sz="2800" dirty="0" smtClean="0">
                <a:solidFill>
                  <a:srgbClr val="0000FF"/>
                </a:solidFill>
              </a:rPr>
              <a:t>Projects</a:t>
            </a:r>
          </a:p>
          <a:p>
            <a:pPr>
              <a:lnSpc>
                <a:spcPct val="90000"/>
              </a:lnSpc>
            </a:pPr>
            <a:r>
              <a:rPr lang="ar-SA" sz="2800" dirty="0" smtClean="0"/>
              <a:t>مهمات </a:t>
            </a:r>
            <a:r>
              <a:rPr lang="ar-SA" sz="2800" dirty="0" err="1" smtClean="0"/>
              <a:t>أداءات</a:t>
            </a:r>
            <a:r>
              <a:rPr lang="ar-SA" sz="2800" dirty="0" smtClean="0"/>
              <a:t> </a:t>
            </a:r>
            <a:r>
              <a:rPr lang="en-US" sz="2800" dirty="0" smtClean="0">
                <a:solidFill>
                  <a:srgbClr val="0000FF"/>
                </a:solidFill>
              </a:rPr>
              <a:t>Performances Tasks</a:t>
            </a:r>
            <a:endParaRPr lang="ar-SA" sz="2800" dirty="0" smtClean="0">
              <a:solidFill>
                <a:srgbClr val="0000FF"/>
              </a:solidFill>
            </a:endParaRPr>
          </a:p>
          <a:p>
            <a:pPr>
              <a:lnSpc>
                <a:spcPct val="90000"/>
              </a:lnSpc>
            </a:pPr>
            <a:r>
              <a:rPr lang="ar-SA" sz="2800" dirty="0" smtClean="0"/>
              <a:t>كتابات</a:t>
            </a:r>
            <a:r>
              <a:rPr lang="en-US" sz="2800" dirty="0" smtClean="0">
                <a:solidFill>
                  <a:srgbClr val="0000FF"/>
                </a:solidFill>
              </a:rPr>
              <a:t>Writings </a:t>
            </a:r>
            <a:endParaRPr lang="ar-SA" sz="2800" dirty="0" smtClean="0">
              <a:solidFill>
                <a:srgbClr val="0000FF"/>
              </a:solidFill>
            </a:endParaRPr>
          </a:p>
          <a:p>
            <a:pPr>
              <a:lnSpc>
                <a:spcPct val="90000"/>
              </a:lnSpc>
            </a:pPr>
            <a:r>
              <a:rPr lang="ar-SA" sz="2800" dirty="0" smtClean="0"/>
              <a:t>عروض توضيحية </a:t>
            </a:r>
            <a:r>
              <a:rPr lang="en-US" sz="2800" dirty="0" smtClean="0">
                <a:solidFill>
                  <a:srgbClr val="0000FF"/>
                </a:solidFill>
              </a:rPr>
              <a:t>Demonstrations</a:t>
            </a:r>
            <a:endParaRPr lang="ar-SA" sz="2800" dirty="0" smtClean="0">
              <a:solidFill>
                <a:srgbClr val="0000FF"/>
              </a:solidFill>
            </a:endParaRPr>
          </a:p>
          <a:p>
            <a:pPr>
              <a:lnSpc>
                <a:spcPct val="90000"/>
              </a:lnSpc>
            </a:pPr>
            <a:r>
              <a:rPr lang="ar-SA" sz="2800" dirty="0" smtClean="0"/>
              <a:t>قضايا جدلية</a:t>
            </a:r>
            <a:r>
              <a:rPr lang="en-US" sz="2800" dirty="0" smtClean="0">
                <a:solidFill>
                  <a:srgbClr val="0000FF"/>
                </a:solidFill>
              </a:rPr>
              <a:t>Debates </a:t>
            </a:r>
            <a:endParaRPr lang="ar-SA" sz="2800" dirty="0" smtClean="0">
              <a:solidFill>
                <a:srgbClr val="0000FF"/>
              </a:solidFill>
            </a:endParaRPr>
          </a:p>
          <a:p>
            <a:pPr>
              <a:lnSpc>
                <a:spcPct val="90000"/>
              </a:lnSpc>
            </a:pPr>
            <a:r>
              <a:rPr lang="ar-SA" sz="2800" dirty="0" smtClean="0"/>
              <a:t>نماذج محاكاة</a:t>
            </a:r>
            <a:r>
              <a:rPr lang="en-US" sz="2800" dirty="0" smtClean="0">
                <a:solidFill>
                  <a:srgbClr val="0000FF"/>
                </a:solidFill>
              </a:rPr>
              <a:t>Simulations</a:t>
            </a:r>
            <a:r>
              <a:rPr lang="en-US" sz="2800" dirty="0" smtClean="0"/>
              <a:t> </a:t>
            </a:r>
            <a:endParaRPr lang="ar-SA" sz="2800" dirty="0" smtClean="0"/>
          </a:p>
          <a:p>
            <a:pPr>
              <a:lnSpc>
                <a:spcPct val="90000"/>
              </a:lnSpc>
            </a:pPr>
            <a:r>
              <a:rPr lang="ar-SA" sz="2800" dirty="0" smtClean="0"/>
              <a:t>عروض </a:t>
            </a:r>
            <a:r>
              <a:rPr lang="en-US" sz="2800" dirty="0" smtClean="0">
                <a:solidFill>
                  <a:srgbClr val="0000FF"/>
                </a:solidFill>
              </a:rPr>
              <a:t>Presentations</a:t>
            </a:r>
          </a:p>
          <a:p>
            <a:pPr>
              <a:buFont typeface="Wingdings" pitchFamily="2" charset="2"/>
              <a:buNone/>
            </a:pPr>
            <a:endParaRPr lang="en-US" sz="2800" dirty="0"/>
          </a:p>
        </p:txBody>
      </p:sp>
      <p:pic>
        <p:nvPicPr>
          <p:cNvPr id="63490" name="Picture 2" descr="Pencil and math equation"/>
          <p:cNvPicPr>
            <a:picLocks noChangeAspect="1" noChangeArrowheads="1"/>
          </p:cNvPicPr>
          <p:nvPr/>
        </p:nvPicPr>
        <p:blipFill>
          <a:blip r:embed="rId2"/>
          <a:srcRect/>
          <a:stretch>
            <a:fillRect/>
          </a:stretch>
        </p:blipFill>
        <p:spPr bwMode="auto">
          <a:xfrm>
            <a:off x="533400" y="1447800"/>
            <a:ext cx="2286000" cy="23622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457200"/>
            <a:ext cx="7772400" cy="1752600"/>
          </a:xfrm>
        </p:spPr>
        <p:txBody>
          <a:bodyPr/>
          <a:lstStyle/>
          <a:p>
            <a:r>
              <a:rPr lang="ar-SA" sz="4000" dirty="0" smtClean="0">
                <a:solidFill>
                  <a:srgbClr val="FF0000"/>
                </a:solidFill>
                <a:latin typeface="Arial Black" pitchFamily="34" charset="0"/>
              </a:rPr>
              <a:t>بعض أشكال هذه </a:t>
            </a:r>
            <a:r>
              <a:rPr lang="ar-SA" sz="4000" dirty="0" err="1" smtClean="0">
                <a:solidFill>
                  <a:srgbClr val="FF0000"/>
                </a:solidFill>
                <a:latin typeface="Arial Black" pitchFamily="34" charset="0"/>
              </a:rPr>
              <a:t>الأداءات</a:t>
            </a:r>
            <a:r>
              <a:rPr lang="ar-SA" sz="4000" dirty="0" smtClean="0">
                <a:solidFill>
                  <a:srgbClr val="FF0000"/>
                </a:solidFill>
                <a:latin typeface="Arial Black" pitchFamily="34" charset="0"/>
              </a:rPr>
              <a:t> كالأتي:</a:t>
            </a:r>
            <a:br>
              <a:rPr lang="ar-SA" sz="4000" dirty="0" smtClean="0">
                <a:solidFill>
                  <a:srgbClr val="FF0000"/>
                </a:solidFill>
                <a:latin typeface="Arial Black" pitchFamily="34" charset="0"/>
              </a:rPr>
            </a:br>
            <a:endParaRPr lang="ar-SA" sz="4000" dirty="0" smtClean="0">
              <a:solidFill>
                <a:srgbClr val="FF0000"/>
              </a:solidFill>
            </a:endParaRPr>
          </a:p>
        </p:txBody>
      </p:sp>
      <p:sp>
        <p:nvSpPr>
          <p:cNvPr id="5" name="Rectangle 4"/>
          <p:cNvSpPr>
            <a:spLocks noGrp="1" noChangeArrowheads="1"/>
          </p:cNvSpPr>
          <p:nvPr>
            <p:ph type="body" idx="1"/>
          </p:nvPr>
        </p:nvSpPr>
        <p:spPr bwMode="auto">
          <a:xfrm>
            <a:off x="381000" y="2332038"/>
            <a:ext cx="8610600" cy="4525962"/>
          </a:xfrm>
          <a:prstGeom prst="rect">
            <a:avLst/>
          </a:prstGeom>
          <a:noFill/>
          <a:ln w="9525">
            <a:noFill/>
            <a:miter lim="800000"/>
            <a:headEnd/>
            <a:tailEnd/>
          </a:ln>
          <a:effectLst/>
        </p:spPr>
        <p:txBody>
          <a:bodyPr/>
          <a:lstStyle/>
          <a:p>
            <a:pPr>
              <a:lnSpc>
                <a:spcPct val="90000"/>
              </a:lnSpc>
            </a:pPr>
            <a:r>
              <a:rPr lang="ar-SA" sz="2800" dirty="0" smtClean="0"/>
              <a:t>ملفات الانجاز </a:t>
            </a:r>
            <a:r>
              <a:rPr lang="ar-SA" sz="2800" dirty="0" err="1" smtClean="0"/>
              <a:t>او</a:t>
            </a:r>
            <a:r>
              <a:rPr lang="ar-SA" sz="2800" dirty="0" smtClean="0"/>
              <a:t> الأداء( ورقية / الكترونية )</a:t>
            </a:r>
            <a:r>
              <a:rPr lang="en-US" sz="2800" dirty="0" smtClean="0">
                <a:solidFill>
                  <a:srgbClr val="0000FF"/>
                </a:solidFill>
              </a:rPr>
              <a:t>e/Portfolios </a:t>
            </a:r>
            <a:endParaRPr lang="ar-SA" sz="2800" dirty="0" smtClean="0">
              <a:solidFill>
                <a:srgbClr val="0000FF"/>
              </a:solidFill>
            </a:endParaRPr>
          </a:p>
          <a:p>
            <a:pPr>
              <a:lnSpc>
                <a:spcPct val="90000"/>
              </a:lnSpc>
            </a:pPr>
            <a:r>
              <a:rPr lang="ar-SA" sz="2800" dirty="0" smtClean="0"/>
              <a:t>المعارض </a:t>
            </a:r>
            <a:r>
              <a:rPr lang="en-US" sz="2800" dirty="0" smtClean="0">
                <a:solidFill>
                  <a:srgbClr val="0000FF"/>
                </a:solidFill>
              </a:rPr>
              <a:t>Exhibitions</a:t>
            </a:r>
            <a:endParaRPr lang="ar-SA" sz="2800" dirty="0" smtClean="0">
              <a:solidFill>
                <a:srgbClr val="0000FF"/>
              </a:solidFill>
            </a:endParaRPr>
          </a:p>
          <a:p>
            <a:pPr>
              <a:lnSpc>
                <a:spcPct val="90000"/>
              </a:lnSpc>
            </a:pPr>
            <a:r>
              <a:rPr lang="ar-SA" sz="2800" dirty="0" smtClean="0"/>
              <a:t>خرائط المفاهيم </a:t>
            </a:r>
            <a:r>
              <a:rPr lang="en-US" sz="2800" dirty="0" smtClean="0">
                <a:solidFill>
                  <a:srgbClr val="0000FF"/>
                </a:solidFill>
              </a:rPr>
              <a:t>Concept mapping</a:t>
            </a:r>
            <a:endParaRPr lang="ar-SA" sz="2800" dirty="0" smtClean="0">
              <a:solidFill>
                <a:srgbClr val="0000FF"/>
              </a:solidFill>
            </a:endParaRPr>
          </a:p>
          <a:p>
            <a:pPr>
              <a:lnSpc>
                <a:spcPct val="90000"/>
              </a:lnSpc>
            </a:pPr>
            <a:r>
              <a:rPr lang="ar-SA" sz="2800" dirty="0" smtClean="0"/>
              <a:t>شرائط فيديو/ مسموعة </a:t>
            </a:r>
            <a:r>
              <a:rPr lang="en-US" sz="2800" dirty="0" smtClean="0">
                <a:solidFill>
                  <a:srgbClr val="0000FF"/>
                </a:solidFill>
              </a:rPr>
              <a:t>Audio / Video Tapes</a:t>
            </a:r>
            <a:endParaRPr lang="ar-SA" sz="2800" dirty="0" smtClean="0">
              <a:solidFill>
                <a:srgbClr val="0000FF"/>
              </a:solidFill>
            </a:endParaRPr>
          </a:p>
          <a:p>
            <a:pPr>
              <a:lnSpc>
                <a:spcPct val="90000"/>
              </a:lnSpc>
            </a:pPr>
            <a:r>
              <a:rPr lang="ar-SA" sz="2800" dirty="0" smtClean="0"/>
              <a:t>صور </a:t>
            </a:r>
            <a:r>
              <a:rPr lang="en-US" sz="2800" dirty="0" smtClean="0">
                <a:solidFill>
                  <a:srgbClr val="0000FF"/>
                </a:solidFill>
              </a:rPr>
              <a:t>Photographs</a:t>
            </a:r>
            <a:endParaRPr lang="ar-SA" sz="2800" dirty="0" smtClean="0">
              <a:solidFill>
                <a:srgbClr val="0000FF"/>
              </a:solidFill>
            </a:endParaRPr>
          </a:p>
          <a:p>
            <a:pPr>
              <a:lnSpc>
                <a:spcPct val="90000"/>
              </a:lnSpc>
            </a:pPr>
            <a:r>
              <a:rPr lang="ar-SA" sz="2800" dirty="0" smtClean="0"/>
              <a:t>مخرجات من الحاسب أو الشبكة </a:t>
            </a:r>
            <a:r>
              <a:rPr lang="ar-SA" sz="2800" dirty="0" err="1" smtClean="0"/>
              <a:t>النسجيية</a:t>
            </a:r>
            <a:r>
              <a:rPr lang="ar-SA" sz="2800" dirty="0" smtClean="0"/>
              <a:t> </a:t>
            </a:r>
            <a:r>
              <a:rPr lang="en-US" sz="2800" dirty="0" smtClean="0">
                <a:solidFill>
                  <a:srgbClr val="0000FF"/>
                </a:solidFill>
              </a:rPr>
              <a:t>Computer or Internet-based </a:t>
            </a:r>
            <a:r>
              <a:rPr lang="en-US" sz="2800" dirty="0" smtClean="0"/>
              <a:t>products</a:t>
            </a:r>
            <a:endParaRPr lang="ar-SA" sz="2800" dirty="0" smtClean="0"/>
          </a:p>
          <a:p>
            <a:pPr>
              <a:lnSpc>
                <a:spcPct val="90000"/>
              </a:lnSpc>
            </a:pPr>
            <a:r>
              <a:rPr lang="ar-SA" sz="2800" dirty="0" smtClean="0"/>
              <a:t>رسوم توضيحية </a:t>
            </a:r>
            <a:r>
              <a:rPr lang="en-US" sz="2800" dirty="0" smtClean="0">
                <a:solidFill>
                  <a:srgbClr val="0000FF"/>
                </a:solidFill>
              </a:rPr>
              <a:t>Drawings, diagrams&amp; other art work</a:t>
            </a:r>
          </a:p>
          <a:p>
            <a:pPr>
              <a:buFont typeface="Wingdings" pitchFamily="2" charset="2"/>
              <a:buNone/>
            </a:pPr>
            <a:endParaRPr lang="en-US" sz="2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457200"/>
            <a:ext cx="7772400" cy="1752600"/>
          </a:xfrm>
        </p:spPr>
        <p:txBody>
          <a:bodyPr/>
          <a:lstStyle/>
          <a:p>
            <a:r>
              <a:rPr lang="ar-SA" dirty="0" smtClean="0">
                <a:solidFill>
                  <a:srgbClr val="FF0000"/>
                </a:solidFill>
              </a:rPr>
              <a:t>بعض مميزات التقويم الحقيقي</a:t>
            </a:r>
          </a:p>
        </p:txBody>
      </p:sp>
      <p:sp>
        <p:nvSpPr>
          <p:cNvPr id="5" name="Rectangle 4"/>
          <p:cNvSpPr>
            <a:spLocks noGrp="1" noChangeArrowheads="1"/>
          </p:cNvSpPr>
          <p:nvPr>
            <p:ph type="body" idx="1"/>
          </p:nvPr>
        </p:nvSpPr>
        <p:spPr bwMode="auto">
          <a:xfrm>
            <a:off x="381000" y="2332038"/>
            <a:ext cx="8610600" cy="4525962"/>
          </a:xfrm>
          <a:prstGeom prst="rect">
            <a:avLst/>
          </a:prstGeom>
          <a:noFill/>
          <a:ln w="9525">
            <a:noFill/>
            <a:miter lim="800000"/>
            <a:headEnd/>
            <a:tailEnd/>
          </a:ln>
          <a:effectLst/>
        </p:spPr>
        <p:txBody>
          <a:bodyPr/>
          <a:lstStyle/>
          <a:p>
            <a:pPr marL="609600" indent="-609600">
              <a:buFont typeface="Wingdings" pitchFamily="2" charset="2"/>
              <a:buAutoNum type="arabicPeriod"/>
            </a:pPr>
            <a:r>
              <a:rPr lang="ar-SA" sz="2800" dirty="0" smtClean="0"/>
              <a:t>التركيز على المحتوى  </a:t>
            </a:r>
            <a:r>
              <a:rPr lang="en-US" sz="2800" dirty="0" smtClean="0">
                <a:solidFill>
                  <a:srgbClr val="0000FF"/>
                </a:solidFill>
              </a:rPr>
              <a:t>Focused on content</a:t>
            </a:r>
            <a:endParaRPr lang="ar-SA" sz="2800" dirty="0" smtClean="0">
              <a:solidFill>
                <a:srgbClr val="0000FF"/>
              </a:solidFill>
            </a:endParaRPr>
          </a:p>
          <a:p>
            <a:pPr marL="609600" indent="-609600">
              <a:buFont typeface="Wingdings" pitchFamily="2" charset="2"/>
              <a:buAutoNum type="arabicPeriod"/>
            </a:pPr>
            <a:r>
              <a:rPr lang="ar-SA" sz="2800" dirty="0" smtClean="0"/>
              <a:t>يتميز بالعمق</a:t>
            </a:r>
            <a:r>
              <a:rPr lang="en-US" sz="2800" dirty="0" smtClean="0"/>
              <a:t>  </a:t>
            </a:r>
            <a:r>
              <a:rPr lang="en-US" sz="2800" dirty="0" smtClean="0">
                <a:solidFill>
                  <a:srgbClr val="0000FF"/>
                </a:solidFill>
              </a:rPr>
              <a:t>In depth  </a:t>
            </a:r>
            <a:endParaRPr lang="ar-SA" sz="2800" dirty="0" smtClean="0">
              <a:solidFill>
                <a:srgbClr val="0000FF"/>
              </a:solidFill>
            </a:endParaRPr>
          </a:p>
          <a:p>
            <a:pPr marL="609600" indent="-609600">
              <a:buFont typeface="Wingdings" pitchFamily="2" charset="2"/>
              <a:buAutoNum type="arabicPeriod"/>
            </a:pPr>
            <a:r>
              <a:rPr lang="ar-SA" sz="2800" dirty="0" smtClean="0"/>
              <a:t>عملي و مناسب</a:t>
            </a:r>
            <a:r>
              <a:rPr lang="en-US" sz="2800" dirty="0" smtClean="0">
                <a:solidFill>
                  <a:srgbClr val="0000FF"/>
                </a:solidFill>
              </a:rPr>
              <a:t>Feasible</a:t>
            </a:r>
            <a:r>
              <a:rPr lang="en-US" sz="2800" dirty="0" smtClean="0"/>
              <a:t> </a:t>
            </a:r>
            <a:endParaRPr lang="ar-SA" sz="2800" dirty="0" smtClean="0"/>
          </a:p>
          <a:p>
            <a:pPr marL="609600" indent="-609600">
              <a:buFont typeface="Wingdings" pitchFamily="2" charset="2"/>
              <a:buAutoNum type="arabicPeriod"/>
            </a:pPr>
            <a:r>
              <a:rPr lang="ar-SA" sz="2800" dirty="0" smtClean="0"/>
              <a:t>يركز على الكيف و الجودة</a:t>
            </a:r>
            <a:r>
              <a:rPr lang="en-US" sz="2800" dirty="0" smtClean="0">
                <a:solidFill>
                  <a:srgbClr val="0000FF"/>
                </a:solidFill>
              </a:rPr>
              <a:t>Quality Product</a:t>
            </a:r>
            <a:r>
              <a:rPr lang="en-US" sz="2800" dirty="0" smtClean="0"/>
              <a:t>&amp; </a:t>
            </a:r>
            <a:endParaRPr lang="ar-SA" sz="2800" dirty="0" smtClean="0"/>
          </a:p>
          <a:p>
            <a:pPr marL="609600" indent="-609600">
              <a:buFont typeface="Wingdings" pitchFamily="2" charset="2"/>
              <a:buAutoNum type="arabicPeriod"/>
            </a:pPr>
            <a:r>
              <a:rPr lang="ar-SA" sz="2800" dirty="0" smtClean="0"/>
              <a:t>التركيز على الأداء أكثر من الكم </a:t>
            </a:r>
            <a:r>
              <a:rPr lang="en-US" sz="2800" dirty="0" smtClean="0">
                <a:solidFill>
                  <a:srgbClr val="0000FF"/>
                </a:solidFill>
              </a:rPr>
              <a:t>Performance rather than How much</a:t>
            </a:r>
            <a:endParaRPr lang="ar-SA" sz="2800" dirty="0" smtClean="0">
              <a:solidFill>
                <a:srgbClr val="0000FF"/>
              </a:solidFill>
            </a:endParaRPr>
          </a:p>
          <a:p>
            <a:pPr marL="609600" indent="-609600">
              <a:buFont typeface="Wingdings" pitchFamily="2" charset="2"/>
              <a:buAutoNum type="arabicPeriod"/>
            </a:pPr>
            <a:r>
              <a:rPr lang="ar-SA" sz="2800" dirty="0" smtClean="0"/>
              <a:t>التركيز على جوانب القوة و الخبرة</a:t>
            </a:r>
            <a:r>
              <a:rPr lang="en-US" sz="2800" dirty="0" smtClean="0">
                <a:solidFill>
                  <a:srgbClr val="0000FF"/>
                </a:solidFill>
              </a:rPr>
              <a:t>Student strengths &amp; expertise </a:t>
            </a:r>
            <a:endParaRPr lang="ar-SA" sz="2800" dirty="0" smtClean="0">
              <a:solidFill>
                <a:srgbClr val="0000FF"/>
              </a:solidFill>
            </a:endParaRPr>
          </a:p>
          <a:p>
            <a:pPr marL="609600" indent="-609600">
              <a:buFont typeface="Wingdings" pitchFamily="2" charset="2"/>
              <a:buAutoNum type="arabicPeriod"/>
            </a:pPr>
            <a:endParaRPr lang="en-US" sz="2800" dirty="0" smtClean="0"/>
          </a:p>
          <a:p>
            <a:pPr>
              <a:buFont typeface="Wingdings" pitchFamily="2" charset="2"/>
              <a:buNone/>
            </a:pPr>
            <a:endParaRPr lang="en-US" sz="28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457200"/>
            <a:ext cx="7772400" cy="1752600"/>
          </a:xfrm>
        </p:spPr>
        <p:txBody>
          <a:bodyPr/>
          <a:lstStyle/>
          <a:p>
            <a:r>
              <a:rPr lang="ar-SA" dirty="0" smtClean="0">
                <a:solidFill>
                  <a:srgbClr val="FF0000"/>
                </a:solidFill>
              </a:rPr>
              <a:t>يتبع..بعض مميزات التقويم الحقيقي</a:t>
            </a:r>
          </a:p>
        </p:txBody>
      </p:sp>
      <p:sp>
        <p:nvSpPr>
          <p:cNvPr id="5" name="Rectangle 4"/>
          <p:cNvSpPr>
            <a:spLocks noGrp="1" noChangeArrowheads="1"/>
          </p:cNvSpPr>
          <p:nvPr>
            <p:ph type="body" idx="1"/>
          </p:nvPr>
        </p:nvSpPr>
        <p:spPr bwMode="auto">
          <a:xfrm>
            <a:off x="381000" y="2332038"/>
            <a:ext cx="8610600" cy="4525962"/>
          </a:xfrm>
          <a:prstGeom prst="rect">
            <a:avLst/>
          </a:prstGeom>
          <a:noFill/>
          <a:ln w="9525">
            <a:noFill/>
            <a:miter lim="800000"/>
            <a:headEnd/>
            <a:tailEnd/>
          </a:ln>
          <a:effectLst/>
        </p:spPr>
        <p:txBody>
          <a:bodyPr/>
          <a:lstStyle/>
          <a:p>
            <a:r>
              <a:rPr lang="ar-SA" sz="2800" dirty="0" smtClean="0"/>
              <a:t>معايير متفق عليها بين الطالب و الأستاذ </a:t>
            </a:r>
            <a:r>
              <a:rPr lang="en-US" sz="2800" dirty="0" smtClean="0">
                <a:solidFill>
                  <a:srgbClr val="0000FF"/>
                </a:solidFill>
              </a:rPr>
              <a:t>Have criteria</a:t>
            </a:r>
          </a:p>
          <a:p>
            <a:r>
              <a:rPr lang="ar-SA" sz="2800" dirty="0" smtClean="0"/>
              <a:t>السماح باستعراض وجهات النضر المختلفة</a:t>
            </a:r>
            <a:r>
              <a:rPr lang="en-US" sz="2800" dirty="0" smtClean="0">
                <a:solidFill>
                  <a:srgbClr val="0000FF"/>
                </a:solidFill>
              </a:rPr>
              <a:t>Multiple points of view</a:t>
            </a:r>
            <a:endParaRPr lang="ar-SA" sz="2800" dirty="0" smtClean="0">
              <a:solidFill>
                <a:srgbClr val="0000FF"/>
              </a:solidFill>
            </a:endParaRPr>
          </a:p>
          <a:p>
            <a:r>
              <a:rPr lang="ar-SA" sz="2800" dirty="0" smtClean="0"/>
              <a:t>الحاجة إلى آلية لإعطاء درجات للطلاب  </a:t>
            </a:r>
            <a:r>
              <a:rPr lang="en-US" sz="2800" dirty="0" smtClean="0"/>
              <a:t> </a:t>
            </a:r>
            <a:r>
              <a:rPr lang="en-US" sz="2800" dirty="0" smtClean="0">
                <a:solidFill>
                  <a:srgbClr val="0000FF"/>
                </a:solidFill>
              </a:rPr>
              <a:t>Require scoring</a:t>
            </a:r>
          </a:p>
          <a:p>
            <a:pPr>
              <a:buFont typeface="Wingdings" pitchFamily="2" charset="2"/>
              <a:buNone/>
            </a:pPr>
            <a:endParaRPr lang="en-US" sz="28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نشاط</a:t>
            </a:r>
            <a:endParaRPr lang="ar-SA" dirty="0">
              <a:solidFill>
                <a:srgbClr val="FF0000"/>
              </a:solidFill>
            </a:endParaRPr>
          </a:p>
        </p:txBody>
      </p:sp>
      <p:sp>
        <p:nvSpPr>
          <p:cNvPr id="3" name="عنصر نائب للمحتوى 2"/>
          <p:cNvSpPr>
            <a:spLocks noGrp="1"/>
          </p:cNvSpPr>
          <p:nvPr>
            <p:ph idx="1"/>
          </p:nvPr>
        </p:nvSpPr>
        <p:spPr/>
        <p:txBody>
          <a:bodyPr/>
          <a:lstStyle/>
          <a:p>
            <a:r>
              <a:rPr lang="ar-SA" dirty="0" smtClean="0"/>
              <a:t>مع مجموعتك ....حاول كتابة اهم معايير التقويم الحديث الموجودة في كليتك حسب معايير الاعتماد الاكاديمي..</a:t>
            </a:r>
          </a:p>
          <a:p>
            <a:r>
              <a:rPr lang="ar-SA" dirty="0" smtClean="0"/>
              <a:t>1.</a:t>
            </a:r>
          </a:p>
          <a:p>
            <a:r>
              <a:rPr lang="ar-SA" dirty="0" smtClean="0"/>
              <a:t>2.</a:t>
            </a:r>
          </a:p>
          <a:p>
            <a:r>
              <a:rPr lang="ar-SA" dirty="0" smtClean="0"/>
              <a:t>3.</a:t>
            </a:r>
          </a:p>
          <a:p>
            <a:r>
              <a:rPr lang="ar-SA" dirty="0" smtClean="0"/>
              <a:t>4.</a:t>
            </a:r>
          </a:p>
          <a:p>
            <a:r>
              <a:rPr lang="ar-SA" dirty="0" smtClean="0"/>
              <a:t>5.</a:t>
            </a:r>
            <a:endParaRPr lang="ar-SA" dirty="0"/>
          </a:p>
        </p:txBody>
      </p:sp>
    </p:spTree>
    <p:extLst>
      <p:ext uri="{BB962C8B-B14F-4D97-AF65-F5344CB8AC3E}">
        <p14:creationId xmlns:p14="http://schemas.microsoft.com/office/powerpoint/2010/main" val="30168103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457200"/>
            <a:ext cx="7772400" cy="1752600"/>
          </a:xfrm>
        </p:spPr>
        <p:txBody>
          <a:bodyPr/>
          <a:lstStyle/>
          <a:p>
            <a:r>
              <a:rPr lang="ar-SA" dirty="0" smtClean="0">
                <a:solidFill>
                  <a:srgbClr val="FF0000"/>
                </a:solidFill>
              </a:rPr>
              <a:t>بعض المفاهيم الخاصة بالتقويم البديل</a:t>
            </a:r>
          </a:p>
        </p:txBody>
      </p:sp>
      <p:sp>
        <p:nvSpPr>
          <p:cNvPr id="5" name="Rectangle 4"/>
          <p:cNvSpPr>
            <a:spLocks noGrp="1" noChangeArrowheads="1"/>
          </p:cNvSpPr>
          <p:nvPr>
            <p:ph type="body" idx="1"/>
          </p:nvPr>
        </p:nvSpPr>
        <p:spPr bwMode="auto">
          <a:xfrm>
            <a:off x="381000" y="1828800"/>
            <a:ext cx="8610600" cy="5029200"/>
          </a:xfrm>
          <a:prstGeom prst="rect">
            <a:avLst/>
          </a:prstGeom>
          <a:noFill/>
          <a:ln w="9525">
            <a:noFill/>
            <a:miter lim="800000"/>
            <a:headEnd/>
            <a:tailEnd/>
          </a:ln>
          <a:effectLst/>
        </p:spPr>
        <p:txBody>
          <a:bodyPr/>
          <a:lstStyle/>
          <a:p>
            <a:pPr algn="just">
              <a:buFont typeface="Wingdings" pitchFamily="2" charset="2"/>
              <a:buNone/>
            </a:pPr>
            <a:r>
              <a:rPr lang="ar-SA" sz="2400" b="1" dirty="0" smtClean="0"/>
              <a:t>1-التقويم الحقيقي </a:t>
            </a:r>
            <a:r>
              <a:rPr lang="en-US" sz="2400" dirty="0" smtClean="0">
                <a:solidFill>
                  <a:srgbClr val="0000FF"/>
                </a:solidFill>
              </a:rPr>
              <a:t>Authentic Assessment</a:t>
            </a:r>
            <a:endParaRPr lang="ar-SA" sz="2400" dirty="0" smtClean="0">
              <a:solidFill>
                <a:srgbClr val="0000FF"/>
              </a:solidFill>
            </a:endParaRPr>
          </a:p>
          <a:p>
            <a:pPr algn="just">
              <a:buFont typeface="Wingdings" pitchFamily="2" charset="2"/>
              <a:buNone/>
            </a:pPr>
            <a:r>
              <a:rPr lang="ar-SA" sz="2400" dirty="0" smtClean="0"/>
              <a:t>    ويعتمد على الأنشطة التي تشبه أو قريبة بقدر الإمكان من تلك الأنشطة التي يمكن أن يقوم بها الطلاب في عالم الواقع</a:t>
            </a:r>
            <a:r>
              <a:rPr lang="en-US" sz="2400" dirty="0" smtClean="0"/>
              <a:t>real-world </a:t>
            </a:r>
          </a:p>
          <a:p>
            <a:pPr algn="just">
              <a:buNone/>
            </a:pPr>
            <a:r>
              <a:rPr lang="ar-SA" sz="2400" dirty="0" smtClean="0"/>
              <a:t>- يتم اختيار الأنشطة التي تمثل تحديا للطلاب وذلك من اجل أداءات على مستوى عال تنمى مهارات التفكير العليا </a:t>
            </a:r>
            <a:r>
              <a:rPr lang="en-US" sz="2400" dirty="0" smtClean="0"/>
              <a:t>HOT skills</a:t>
            </a:r>
          </a:p>
          <a:p>
            <a:pPr algn="just">
              <a:buFont typeface="Wingdings" pitchFamily="2" charset="2"/>
              <a:buNone/>
            </a:pPr>
            <a:r>
              <a:rPr lang="ar-SA" b="1" dirty="0" smtClean="0">
                <a:latin typeface="Arial Black" pitchFamily="34" charset="0"/>
              </a:rPr>
              <a:t>2-تقويم الأداء</a:t>
            </a:r>
            <a:r>
              <a:rPr lang="ar-SA" sz="2400" b="1" dirty="0" smtClean="0"/>
              <a:t> </a:t>
            </a:r>
            <a:r>
              <a:rPr lang="en-US" sz="2400" dirty="0" smtClean="0">
                <a:solidFill>
                  <a:srgbClr val="0000FF"/>
                </a:solidFill>
              </a:rPr>
              <a:t>Performance Assessment </a:t>
            </a:r>
            <a:endParaRPr lang="ar-SA" sz="2400" dirty="0" smtClean="0">
              <a:solidFill>
                <a:srgbClr val="0000FF"/>
              </a:solidFill>
            </a:endParaRPr>
          </a:p>
          <a:p>
            <a:pPr algn="just">
              <a:buFont typeface="Wingdings" pitchFamily="2" charset="2"/>
              <a:buNone/>
            </a:pPr>
            <a:r>
              <a:rPr lang="ar-SA" sz="2400" dirty="0" smtClean="0">
                <a:latin typeface="Arial Black" pitchFamily="34" charset="0"/>
              </a:rPr>
              <a:t>ونقصد به التقويم الذي يطلب من الطالب أداء مهمة ما سواء كان هذا كتابة خطاب أو عمل نموذج لجسر بحري.</a:t>
            </a:r>
          </a:p>
          <a:p>
            <a:pPr algn="just">
              <a:buFont typeface="Wingdings" pitchFamily="2" charset="2"/>
              <a:buNone/>
            </a:pPr>
            <a:r>
              <a:rPr lang="ar-SA" sz="2400" dirty="0" smtClean="0">
                <a:latin typeface="Arial Black" pitchFamily="34" charset="0"/>
              </a:rPr>
              <a:t>-والفكرة الرئيسية هنا أن يقوم الطالب بعمل ما</a:t>
            </a:r>
            <a:r>
              <a:rPr lang="ar-SA" sz="2400" dirty="0" smtClean="0"/>
              <a:t> </a:t>
            </a:r>
          </a:p>
          <a:p>
            <a:pPr algn="just">
              <a:buFont typeface="Wingdings" pitchFamily="2" charset="2"/>
              <a:buNone/>
            </a:pPr>
            <a:r>
              <a:rPr lang="en-US" sz="2400" dirty="0" smtClean="0"/>
              <a:t>Do something rather than recall information</a:t>
            </a:r>
          </a:p>
          <a:p>
            <a:pPr algn="just">
              <a:buFont typeface="Wingdings" pitchFamily="2" charset="2"/>
              <a:buNone/>
            </a:pPr>
            <a:endParaRPr 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الفرق الرئيسي بين التقييم والتقويم والقياس</a:t>
            </a:r>
            <a:endParaRPr lang="en-US" dirty="0">
              <a:solidFill>
                <a:srgbClr val="FF0000"/>
              </a:solidFill>
            </a:endParaRPr>
          </a:p>
        </p:txBody>
      </p:sp>
      <p:sp>
        <p:nvSpPr>
          <p:cNvPr id="3" name="عنصر نائب للمحتوى 2"/>
          <p:cNvSpPr>
            <a:spLocks noGrp="1"/>
          </p:cNvSpPr>
          <p:nvPr>
            <p:ph idx="1"/>
          </p:nvPr>
        </p:nvSpPr>
        <p:spPr>
          <a:xfrm>
            <a:off x="685800" y="1981200"/>
            <a:ext cx="7772400" cy="4876800"/>
          </a:xfrm>
        </p:spPr>
        <p:txBody>
          <a:bodyPr/>
          <a:lstStyle/>
          <a:p>
            <a:pPr algn="just"/>
            <a:r>
              <a:rPr lang="ar-SA" sz="2400" dirty="0" smtClean="0"/>
              <a:t>يتبين لنا أن القياس ممكن أن يتوفر وقد لا يتوفر عن طريق التقييم وذلك لأن التقييم يستخدم نعوتا بدون أرقام أحيانا مثل أن نقول: ”الطالب أحمد جيد“</a:t>
            </a:r>
          </a:p>
          <a:p>
            <a:pPr algn="just"/>
            <a:r>
              <a:rPr lang="ar-SA" sz="2400" dirty="0" smtClean="0"/>
              <a:t>فهنا تم التقييم ولم يتم إجراء قياس للطالب ومن هنا نستنتج التقييم </a:t>
            </a:r>
            <a:r>
              <a:rPr lang="ar-SA" sz="2400" b="1" u="sng" dirty="0" smtClean="0"/>
              <a:t>أعم</a:t>
            </a:r>
            <a:r>
              <a:rPr lang="ar-SA" sz="2400" dirty="0" smtClean="0"/>
              <a:t> من القياس أو الاختبار.</a:t>
            </a:r>
          </a:p>
          <a:p>
            <a:pPr algn="just"/>
            <a:r>
              <a:rPr lang="ar-SA" sz="2400" dirty="0" smtClean="0"/>
              <a:t>التقويم يستخدم القياس ويبنى عليه سلوك تابع فمثلا يمكن الحكم على مقالة طالب أنها متميزة بشكل استثنائي عن مستواه العام في المواد الأخرى عليه يتقرر إدخاله في مسابقة مقاليه.</a:t>
            </a:r>
            <a:endParaRPr lang="en-US"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457200"/>
            <a:ext cx="7772400" cy="1752600"/>
          </a:xfrm>
        </p:spPr>
        <p:txBody>
          <a:bodyPr/>
          <a:lstStyle/>
          <a:p>
            <a:r>
              <a:rPr lang="ar-SA" dirty="0" smtClean="0">
                <a:solidFill>
                  <a:srgbClr val="FF0000"/>
                </a:solidFill>
              </a:rPr>
              <a:t>يتبع..بعض المفاهيم الخاصة بالتقويم البديل</a:t>
            </a:r>
          </a:p>
        </p:txBody>
      </p:sp>
      <p:sp>
        <p:nvSpPr>
          <p:cNvPr id="5" name="Rectangle 4"/>
          <p:cNvSpPr>
            <a:spLocks noGrp="1" noChangeArrowheads="1"/>
          </p:cNvSpPr>
          <p:nvPr>
            <p:ph type="body" idx="1"/>
          </p:nvPr>
        </p:nvSpPr>
        <p:spPr bwMode="auto">
          <a:xfrm>
            <a:off x="381000" y="1828800"/>
            <a:ext cx="8610600" cy="5029200"/>
          </a:xfrm>
          <a:prstGeom prst="rect">
            <a:avLst/>
          </a:prstGeom>
          <a:noFill/>
          <a:ln w="9525">
            <a:noFill/>
            <a:miter lim="800000"/>
            <a:headEnd/>
            <a:tailEnd/>
          </a:ln>
          <a:effectLst/>
        </p:spPr>
        <p:txBody>
          <a:bodyPr/>
          <a:lstStyle/>
          <a:p>
            <a:pPr marL="609600" indent="-609600">
              <a:buFont typeface="Wingdings" pitchFamily="2" charset="2"/>
              <a:buNone/>
            </a:pPr>
            <a:r>
              <a:rPr lang="ar-SA" b="1" dirty="0" smtClean="0"/>
              <a:t>3-ملفات التقييم</a:t>
            </a:r>
            <a:r>
              <a:rPr lang="en-US" sz="2400" dirty="0" smtClean="0">
                <a:solidFill>
                  <a:srgbClr val="0000FF"/>
                </a:solidFill>
              </a:rPr>
              <a:t>Portfolio Assessment </a:t>
            </a:r>
            <a:endParaRPr lang="en-US" sz="2000" dirty="0" smtClean="0">
              <a:solidFill>
                <a:srgbClr val="0000FF"/>
              </a:solidFill>
            </a:endParaRPr>
          </a:p>
          <a:p>
            <a:pPr marL="609600" indent="-609600">
              <a:buFont typeface="Wingdings" pitchFamily="2" charset="2"/>
              <a:buNone/>
            </a:pPr>
            <a:r>
              <a:rPr lang="ar-SA" sz="2000" dirty="0" smtClean="0"/>
              <a:t>ويمثل مجموع أعمال الطلاب ويتم إنتاجها في فترة زمنية معينة(فصل دراسي ) لتوثيق تقدم الطالب خلال هذه الفترة.</a:t>
            </a:r>
          </a:p>
          <a:p>
            <a:pPr marL="609600" indent="-609600">
              <a:buFont typeface="Wingdings" pitchFamily="2" charset="2"/>
              <a:buNone/>
            </a:pPr>
            <a:r>
              <a:rPr lang="ar-SA" sz="2000" dirty="0" smtClean="0"/>
              <a:t>-</a:t>
            </a:r>
            <a:r>
              <a:rPr lang="ar-SA" dirty="0" smtClean="0"/>
              <a:t>أنواع ملفات التقييم:</a:t>
            </a:r>
            <a:r>
              <a:rPr lang="ar-SA" sz="2000" dirty="0" smtClean="0"/>
              <a:t> </a:t>
            </a:r>
          </a:p>
          <a:p>
            <a:pPr marL="609600" indent="-609600">
              <a:buFont typeface="Wingdings" pitchFamily="2" charset="2"/>
              <a:buChar char="Ø"/>
            </a:pPr>
            <a:r>
              <a:rPr lang="ar-SA" sz="2000" dirty="0" smtClean="0"/>
              <a:t>ملفات التقييم المعروضة</a:t>
            </a:r>
            <a:r>
              <a:rPr lang="en-US" sz="2000" dirty="0" smtClean="0">
                <a:solidFill>
                  <a:srgbClr val="0000FF"/>
                </a:solidFill>
              </a:rPr>
              <a:t>Showcase Portfolios </a:t>
            </a:r>
            <a:endParaRPr lang="ar-SA" sz="2000" dirty="0" smtClean="0">
              <a:solidFill>
                <a:srgbClr val="0000FF"/>
              </a:solidFill>
            </a:endParaRPr>
          </a:p>
          <a:p>
            <a:pPr marL="609600" indent="-609600">
              <a:buFont typeface="Wingdings" pitchFamily="2" charset="2"/>
              <a:buChar char="Ø"/>
            </a:pPr>
            <a:r>
              <a:rPr lang="ar-SA" sz="2000" dirty="0" smtClean="0"/>
              <a:t>ملفات وثائقية  </a:t>
            </a:r>
            <a:r>
              <a:rPr lang="en-US" sz="2000" dirty="0" smtClean="0">
                <a:solidFill>
                  <a:srgbClr val="0000FF"/>
                </a:solidFill>
              </a:rPr>
              <a:t>Documentation Portfolios</a:t>
            </a:r>
          </a:p>
          <a:p>
            <a:pPr marL="609600" indent="-609600">
              <a:buFont typeface="Wingdings" pitchFamily="2" charset="2"/>
              <a:buChar char="Ø"/>
            </a:pPr>
            <a:r>
              <a:rPr lang="ar-SA" sz="2000" dirty="0" smtClean="0"/>
              <a:t>ملفات التقييم التقديرية </a:t>
            </a:r>
            <a:r>
              <a:rPr lang="en-US" sz="2000" dirty="0" smtClean="0">
                <a:solidFill>
                  <a:srgbClr val="0000FF"/>
                </a:solidFill>
              </a:rPr>
              <a:t>Evaluation Portfolios</a:t>
            </a:r>
            <a:endParaRPr lang="ar-SA" sz="2000" dirty="0" smtClean="0">
              <a:solidFill>
                <a:srgbClr val="0000FF"/>
              </a:solidFill>
            </a:endParaRPr>
          </a:p>
          <a:p>
            <a:pPr marL="609600" indent="-609600">
              <a:buFont typeface="Wingdings" pitchFamily="2" charset="2"/>
              <a:buChar char="Ø"/>
            </a:pPr>
            <a:r>
              <a:rPr lang="ar-SA" sz="2000" dirty="0" smtClean="0"/>
              <a:t>ملفات العمليات</a:t>
            </a:r>
            <a:r>
              <a:rPr lang="en-US" sz="2000" dirty="0" smtClean="0">
                <a:solidFill>
                  <a:srgbClr val="0000FF"/>
                </a:solidFill>
              </a:rPr>
              <a:t>Processes Portfolios </a:t>
            </a:r>
            <a:r>
              <a:rPr lang="ar-SA" sz="2000" dirty="0" smtClean="0">
                <a:solidFill>
                  <a:srgbClr val="0000FF"/>
                </a:solidFill>
              </a:rPr>
              <a:t> </a:t>
            </a:r>
          </a:p>
          <a:p>
            <a:pPr marL="609600" indent="-609600">
              <a:buFont typeface="Wingdings" pitchFamily="2" charset="2"/>
              <a:buChar char="Ø"/>
            </a:pPr>
            <a:r>
              <a:rPr lang="ar-SA" sz="2000" dirty="0" smtClean="0"/>
              <a:t>ملفات مركبة  </a:t>
            </a:r>
            <a:r>
              <a:rPr lang="en-US" sz="2000" dirty="0" smtClean="0">
                <a:solidFill>
                  <a:srgbClr val="0000FF"/>
                </a:solidFill>
              </a:rPr>
              <a:t>Composite Portfolios  </a:t>
            </a:r>
          </a:p>
          <a:p>
            <a:pPr marL="609600" indent="-609600">
              <a:buFont typeface="Wingdings" pitchFamily="2" charset="2"/>
              <a:buChar char="Ø"/>
            </a:pPr>
            <a:r>
              <a:rPr lang="ar-SA" sz="2000" dirty="0" smtClean="0"/>
              <a:t>ملفات الكترونية</a:t>
            </a:r>
            <a:r>
              <a:rPr lang="en-US" sz="2000" dirty="0" err="1" smtClean="0">
                <a:solidFill>
                  <a:srgbClr val="0000FF"/>
                </a:solidFill>
              </a:rPr>
              <a:t>ePortfolios</a:t>
            </a:r>
            <a:r>
              <a:rPr lang="en-US" sz="2000" dirty="0" smtClean="0">
                <a:solidFill>
                  <a:srgbClr val="0000FF"/>
                </a:solidFill>
              </a:rPr>
              <a:t> /Digital Portfolios </a:t>
            </a:r>
          </a:p>
          <a:p>
            <a:pPr marL="609600" indent="-609600">
              <a:buFont typeface="Wingdings" pitchFamily="2" charset="2"/>
              <a:buNone/>
            </a:pPr>
            <a:endParaRPr lang="en-US" sz="2000" dirty="0" smtClean="0">
              <a:solidFill>
                <a:srgbClr val="FFFF00"/>
              </a:solidFill>
            </a:endParaRPr>
          </a:p>
          <a:p>
            <a:pPr algn="just">
              <a:buFont typeface="Wingdings" pitchFamily="2" charset="2"/>
              <a:buNone/>
            </a:pPr>
            <a:endParaRPr lang="en-US" sz="20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z="3600" b="1" dirty="0">
                <a:solidFill>
                  <a:srgbClr val="FF0000"/>
                </a:solidFill>
              </a:rPr>
              <a:t>ملفات التعلم (الأعمال )أو </a:t>
            </a:r>
            <a:r>
              <a:rPr lang="ar-SA" sz="3600" b="1" dirty="0" err="1">
                <a:solidFill>
                  <a:srgbClr val="FF0000"/>
                </a:solidFill>
              </a:rPr>
              <a:t>البورتفوليو</a:t>
            </a:r>
            <a:r>
              <a:rPr lang="ar-SA" sz="3600" b="1" dirty="0">
                <a:solidFill>
                  <a:srgbClr val="FF0000"/>
                </a:solidFill>
              </a:rPr>
              <a:t> </a:t>
            </a:r>
            <a:r>
              <a:rPr lang="en-US" sz="3600" dirty="0">
                <a:solidFill>
                  <a:srgbClr val="FF0000"/>
                </a:solidFill>
              </a:rPr>
              <a:t/>
            </a:r>
            <a:br>
              <a:rPr lang="en-US" sz="3600" dirty="0">
                <a:solidFill>
                  <a:srgbClr val="FF0000"/>
                </a:solidFill>
              </a:rPr>
            </a:br>
            <a:endParaRPr lang="ar-SA" sz="3600" dirty="0">
              <a:solidFill>
                <a:srgbClr val="FF0000"/>
              </a:solidFill>
            </a:endParaRPr>
          </a:p>
        </p:txBody>
      </p:sp>
      <p:sp>
        <p:nvSpPr>
          <p:cNvPr id="3" name="عنصر نائب للمحتوى 2"/>
          <p:cNvSpPr>
            <a:spLocks noGrp="1"/>
          </p:cNvSpPr>
          <p:nvPr>
            <p:ph idx="1"/>
          </p:nvPr>
        </p:nvSpPr>
        <p:spPr/>
        <p:txBody>
          <a:bodyPr/>
          <a:lstStyle/>
          <a:p>
            <a:pPr algn="just"/>
            <a:r>
              <a:rPr lang="ar-SA" sz="2800" dirty="0"/>
              <a:t>مفهوم </a:t>
            </a:r>
            <a:r>
              <a:rPr lang="ar-SA" sz="2800" dirty="0" err="1"/>
              <a:t>البورتفوليو</a:t>
            </a:r>
            <a:r>
              <a:rPr lang="ar-SA" sz="2800" dirty="0"/>
              <a:t> (ملفات الأعمال ـ التعلم) يقصد بملف الأعمال ـ التعلم بأنه "تجميع منظم وهادف ومركز للأعمال والأنشطة الأدائية التي يقوم بها المتعلم لإبراز: جهوده، تقدمه، تحصيله في مجال أو عدة مجالات دراسية معينة.</a:t>
            </a:r>
            <a:endParaRPr lang="en-US" sz="2800" dirty="0"/>
          </a:p>
          <a:p>
            <a:pPr algn="just"/>
            <a:endParaRPr lang="ar-SA" sz="2800" dirty="0"/>
          </a:p>
        </p:txBody>
      </p:sp>
    </p:spTree>
    <p:extLst>
      <p:ext uri="{BB962C8B-B14F-4D97-AF65-F5344CB8AC3E}">
        <p14:creationId xmlns:p14="http://schemas.microsoft.com/office/powerpoint/2010/main" val="165344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a:solidFill>
                  <a:srgbClr val="FF0000"/>
                </a:solidFill>
              </a:rPr>
              <a:t> فوائد إعداد ملف الإنجاز:</a:t>
            </a:r>
            <a:endParaRPr lang="ar-SA" dirty="0">
              <a:solidFill>
                <a:srgbClr val="FF0000"/>
              </a:solidFill>
            </a:endParaRPr>
          </a:p>
        </p:txBody>
      </p:sp>
      <p:sp>
        <p:nvSpPr>
          <p:cNvPr id="3" name="عنصر نائب للمحتوى 2"/>
          <p:cNvSpPr>
            <a:spLocks noGrp="1"/>
          </p:cNvSpPr>
          <p:nvPr>
            <p:ph idx="1"/>
          </p:nvPr>
        </p:nvSpPr>
        <p:spPr/>
        <p:txBody>
          <a:bodyPr/>
          <a:lstStyle/>
          <a:p>
            <a:pPr marL="0" indent="0">
              <a:buNone/>
            </a:pPr>
            <a:r>
              <a:rPr lang="ar-SA" dirty="0"/>
              <a:t/>
            </a:r>
            <a:br>
              <a:rPr lang="ar-SA" dirty="0"/>
            </a:br>
            <a:r>
              <a:rPr lang="ar-SA" sz="2800" dirty="0"/>
              <a:t>1- تعزيز التقويم الذاتي والتفكير التأملي.</a:t>
            </a:r>
            <a:br>
              <a:rPr lang="ar-SA" sz="2800" dirty="0"/>
            </a:br>
            <a:r>
              <a:rPr lang="ar-SA" sz="2800" dirty="0"/>
              <a:t>2- تحقيق الرضا الشخصي وتعكس التجديد.</a:t>
            </a:r>
            <a:br>
              <a:rPr lang="ar-SA" sz="2800" dirty="0"/>
            </a:br>
            <a:r>
              <a:rPr lang="ar-SA" sz="2800" dirty="0"/>
              <a:t>3- توفير أدوات امتلاك القوة والتمكن المهني.</a:t>
            </a:r>
            <a:br>
              <a:rPr lang="ar-SA" sz="2800" dirty="0"/>
            </a:br>
            <a:r>
              <a:rPr lang="ar-SA" sz="2800" dirty="0"/>
              <a:t>4- تشجيع التعاون وتبادل الخبرات بين المعلمين.</a:t>
            </a:r>
            <a:br>
              <a:rPr lang="ar-SA" sz="2800" dirty="0"/>
            </a:br>
            <a:r>
              <a:rPr lang="ar-SA" sz="2800" dirty="0"/>
              <a:t>5- توفير متطلبات المنحى التكاملي في التقويم.</a:t>
            </a:r>
          </a:p>
        </p:txBody>
      </p:sp>
    </p:spTree>
    <p:extLst>
      <p:ext uri="{BB962C8B-B14F-4D97-AF65-F5344CB8AC3E}">
        <p14:creationId xmlns:p14="http://schemas.microsoft.com/office/powerpoint/2010/main" val="4640897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a:solidFill>
                  <a:srgbClr val="FF0000"/>
                </a:solidFill>
              </a:rPr>
              <a:t>أهمية الملف:</a:t>
            </a:r>
            <a:endParaRPr lang="ar-SA" dirty="0">
              <a:solidFill>
                <a:srgbClr val="FF0000"/>
              </a:solidFill>
            </a:endParaRPr>
          </a:p>
        </p:txBody>
      </p:sp>
      <p:sp>
        <p:nvSpPr>
          <p:cNvPr id="3" name="عنصر نائب للمحتوى 2"/>
          <p:cNvSpPr>
            <a:spLocks noGrp="1"/>
          </p:cNvSpPr>
          <p:nvPr>
            <p:ph idx="1"/>
          </p:nvPr>
        </p:nvSpPr>
        <p:spPr/>
        <p:txBody>
          <a:bodyPr/>
          <a:lstStyle/>
          <a:p>
            <a:pPr marL="0" indent="0">
              <a:buNone/>
            </a:pPr>
            <a:r>
              <a:rPr lang="ar-SA" dirty="0"/>
              <a:t/>
            </a:r>
            <a:br>
              <a:rPr lang="ar-SA" dirty="0"/>
            </a:br>
            <a:r>
              <a:rPr lang="ar-SA" sz="2800" dirty="0"/>
              <a:t>1- توثيق الأداء التعليمي للمعلم </a:t>
            </a:r>
            <a:br>
              <a:rPr lang="ar-SA" sz="2800" dirty="0"/>
            </a:br>
            <a:r>
              <a:rPr lang="ar-SA" sz="2800" dirty="0"/>
              <a:t>2- تعزيز النمو المهني</a:t>
            </a:r>
            <a:br>
              <a:rPr lang="ar-SA" sz="2800" dirty="0"/>
            </a:br>
            <a:r>
              <a:rPr lang="ar-SA" sz="2800" dirty="0"/>
              <a:t>3- تسهيل التفكير التأملي</a:t>
            </a:r>
            <a:br>
              <a:rPr lang="ar-SA" sz="2800" dirty="0"/>
            </a:br>
            <a:r>
              <a:rPr lang="ar-SA" sz="2800" dirty="0"/>
              <a:t>4- تبين وتوضح أهلية المعلم وفعاليته</a:t>
            </a:r>
            <a:br>
              <a:rPr lang="ar-SA" sz="2800" dirty="0"/>
            </a:br>
            <a:r>
              <a:rPr lang="ar-SA" sz="2800" dirty="0"/>
              <a:t>5- يساهم بشكل كبير في تقديم تصور عن الكفايات المهنية للمعلم .</a:t>
            </a:r>
          </a:p>
        </p:txBody>
      </p:sp>
    </p:spTree>
    <p:extLst>
      <p:ext uri="{BB962C8B-B14F-4D97-AF65-F5344CB8AC3E}">
        <p14:creationId xmlns:p14="http://schemas.microsoft.com/office/powerpoint/2010/main" val="29194962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FF0000"/>
                </a:solidFill>
              </a:rPr>
              <a:t>مثال: محتويات </a:t>
            </a:r>
            <a:r>
              <a:rPr lang="ar-SA" b="1" dirty="0">
                <a:solidFill>
                  <a:srgbClr val="FF0000"/>
                </a:solidFill>
              </a:rPr>
              <a:t>ملف إنجاز </a:t>
            </a:r>
            <a:r>
              <a:rPr lang="ar-SA" b="1" dirty="0" smtClean="0">
                <a:solidFill>
                  <a:srgbClr val="FF0000"/>
                </a:solidFill>
              </a:rPr>
              <a:t>المعلم</a:t>
            </a:r>
            <a:endParaRPr lang="ar-SA" dirty="0">
              <a:solidFill>
                <a:srgbClr val="FF0000"/>
              </a:solidFill>
            </a:endParaRPr>
          </a:p>
        </p:txBody>
      </p:sp>
      <p:sp>
        <p:nvSpPr>
          <p:cNvPr id="3" name="عنصر نائب للمحتوى 2"/>
          <p:cNvSpPr>
            <a:spLocks noGrp="1"/>
          </p:cNvSpPr>
          <p:nvPr>
            <p:ph idx="1"/>
          </p:nvPr>
        </p:nvSpPr>
        <p:spPr/>
        <p:txBody>
          <a:bodyPr/>
          <a:lstStyle/>
          <a:p>
            <a:pPr marL="0" indent="0">
              <a:buNone/>
            </a:pPr>
            <a:r>
              <a:rPr lang="ar-SA" sz="2400" b="1" dirty="0" smtClean="0"/>
              <a:t>- </a:t>
            </a:r>
            <a:r>
              <a:rPr lang="ar-SA" sz="2400" b="1" dirty="0"/>
              <a:t>سجل الإنجاز للمعلم ( ملف بلاستيكي شفاف ) يحتوي على :</a:t>
            </a:r>
            <a:r>
              <a:rPr lang="ar-SA" sz="2400" dirty="0"/>
              <a:t/>
            </a:r>
            <a:br>
              <a:rPr lang="ar-SA" sz="2400" dirty="0"/>
            </a:br>
            <a:r>
              <a:rPr lang="ar-SA" sz="2400" dirty="0"/>
              <a:t>1- فهرس بمحتوى الملف</a:t>
            </a:r>
            <a:br>
              <a:rPr lang="ar-SA" sz="2400" dirty="0"/>
            </a:br>
            <a:r>
              <a:rPr lang="ar-SA" sz="2400" dirty="0"/>
              <a:t>2- السيرة الذاتية للمعلم .</a:t>
            </a:r>
            <a:br>
              <a:rPr lang="ar-SA" sz="2400" dirty="0"/>
            </a:br>
            <a:r>
              <a:rPr lang="ar-SA" sz="2400" dirty="0"/>
              <a:t>3- صورة من المؤهل / الدورات التدريبية / خطابات الشكر.</a:t>
            </a:r>
            <a:br>
              <a:rPr lang="ar-SA" sz="2400" dirty="0"/>
            </a:br>
            <a:r>
              <a:rPr lang="ar-SA" sz="2400" dirty="0"/>
              <a:t>4- جدول الحصص . وأهداف المقرر. وخطة توزيع المقرر. </a:t>
            </a:r>
            <a:br>
              <a:rPr lang="ar-SA" sz="2400" dirty="0"/>
            </a:br>
            <a:r>
              <a:rPr lang="ar-SA" sz="2400" dirty="0"/>
              <a:t>5- أوراق العمل والنشاط .</a:t>
            </a:r>
            <a:br>
              <a:rPr lang="ar-SA" sz="2400" dirty="0"/>
            </a:br>
            <a:r>
              <a:rPr lang="ar-SA" sz="2400" dirty="0"/>
              <a:t>6- النماذج التقويمية ( اختبارات قصيرة – اختبار شهرية ). </a:t>
            </a:r>
            <a:br>
              <a:rPr lang="ar-SA" sz="2400" dirty="0"/>
            </a:br>
            <a:r>
              <a:rPr lang="ar-SA" sz="2400" dirty="0"/>
              <a:t>7- الملاحظات على المقرر وعلى دليل النشاط ودليل المعلم . </a:t>
            </a:r>
            <a:br>
              <a:rPr lang="ar-SA" sz="2400" dirty="0"/>
            </a:br>
            <a:r>
              <a:rPr lang="ar-SA" sz="2400" dirty="0"/>
              <a:t>8- قوائم بأسماء الطلاب . وسجل متابعة . وسجل المهارات .</a:t>
            </a:r>
            <a:br>
              <a:rPr lang="ar-SA" sz="2400" dirty="0"/>
            </a:br>
            <a:r>
              <a:rPr lang="ar-SA" sz="2400" dirty="0"/>
              <a:t>9- نشرات تربوية . </a:t>
            </a:r>
            <a:br>
              <a:rPr lang="ar-SA" sz="2400" dirty="0"/>
            </a:br>
            <a:r>
              <a:rPr lang="ar-SA" sz="2400" dirty="0"/>
              <a:t>10- من إنجازاتي المتنوعة .</a:t>
            </a:r>
          </a:p>
        </p:txBody>
      </p:sp>
    </p:spTree>
    <p:extLst>
      <p:ext uri="{BB962C8B-B14F-4D97-AF65-F5344CB8AC3E}">
        <p14:creationId xmlns:p14="http://schemas.microsoft.com/office/powerpoint/2010/main" val="39766543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صور لملف الانجاز</a:t>
            </a:r>
            <a:endParaRPr lang="ar-SA" dirty="0"/>
          </a:p>
        </p:txBody>
      </p:sp>
      <p:pic>
        <p:nvPicPr>
          <p:cNvPr id="163842" name="Picture 2" descr="http://4.bp.blogspot.com/_2fhDNjiPsEE/S9nQKhm-iII/AAAAAAAAAZs/iUezOA5lhIo/s32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7848600"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31503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يتبع</a:t>
            </a:r>
            <a:endParaRPr lang="ar-SA" dirty="0"/>
          </a:p>
        </p:txBody>
      </p:sp>
      <p:pic>
        <p:nvPicPr>
          <p:cNvPr id="164866" name="Picture 2" descr="http://4.bp.blogspot.com/_2fhDNjiPsEE/S9nQOYSPYAI/AAAAAAAAAZ0/CT4KT2S3X6U/s32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676400"/>
            <a:ext cx="8153400"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6181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يتبع</a:t>
            </a:r>
            <a:endParaRPr lang="ar-SA" dirty="0"/>
          </a:p>
        </p:txBody>
      </p:sp>
      <p:pic>
        <p:nvPicPr>
          <p:cNvPr id="165890" name="Picture 2" descr="http://4.bp.blogspot.com/_2fhDNjiPsEE/S9nQR2i1OZI/AAAAAAAAAZ8/u2FiMC_0uLE/s32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77724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22946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457200"/>
            <a:ext cx="7772400" cy="1752600"/>
          </a:xfrm>
        </p:spPr>
        <p:txBody>
          <a:bodyPr/>
          <a:lstStyle/>
          <a:p>
            <a:r>
              <a:rPr lang="ar-SA" b="1" dirty="0" smtClean="0"/>
              <a:t>ملفات التقييم</a:t>
            </a:r>
            <a:r>
              <a:rPr lang="en-US" dirty="0" smtClean="0">
                <a:solidFill>
                  <a:srgbClr val="0000FF"/>
                </a:solidFill>
              </a:rPr>
              <a:t>Portfolio Assessment </a:t>
            </a:r>
            <a:endParaRPr lang="ar-SA" dirty="0" smtClean="0">
              <a:solidFill>
                <a:srgbClr val="FF0000"/>
              </a:solidFill>
            </a:endParaRPr>
          </a:p>
        </p:txBody>
      </p:sp>
      <p:sp>
        <p:nvSpPr>
          <p:cNvPr id="5" name="Rectangle 4"/>
          <p:cNvSpPr>
            <a:spLocks noGrp="1" noChangeArrowheads="1"/>
          </p:cNvSpPr>
          <p:nvPr>
            <p:ph type="body" idx="1"/>
          </p:nvPr>
        </p:nvSpPr>
        <p:spPr bwMode="auto">
          <a:xfrm>
            <a:off x="381000" y="1828800"/>
            <a:ext cx="8610600" cy="5029200"/>
          </a:xfrm>
          <a:prstGeom prst="rect">
            <a:avLst/>
          </a:prstGeom>
          <a:noFill/>
          <a:ln w="9525">
            <a:noFill/>
            <a:miter lim="800000"/>
            <a:headEnd/>
            <a:tailEnd/>
          </a:ln>
          <a:effectLst/>
        </p:spPr>
        <p:txBody>
          <a:bodyPr/>
          <a:lstStyle/>
          <a:p>
            <a:pPr algn="ctr">
              <a:buFont typeface="Wingdings" pitchFamily="2" charset="2"/>
              <a:buNone/>
            </a:pPr>
            <a:r>
              <a:rPr lang="ar-SA" dirty="0" smtClean="0"/>
              <a:t>شاهد الفيديو التالي </a:t>
            </a:r>
          </a:p>
          <a:p>
            <a:pPr algn="just">
              <a:buFont typeface="Wingdings" pitchFamily="2" charset="2"/>
              <a:buNone/>
            </a:pPr>
            <a:endParaRPr lang="ar-SA" sz="2000" dirty="0" smtClean="0"/>
          </a:p>
          <a:p>
            <a:pPr algn="just">
              <a:buFont typeface="Wingdings" pitchFamily="2" charset="2"/>
              <a:buNone/>
            </a:pPr>
            <a:endParaRPr lang="en-US" sz="2000" dirty="0"/>
          </a:p>
        </p:txBody>
      </p:sp>
      <p:sp>
        <p:nvSpPr>
          <p:cNvPr id="3" name="مستطيل 2"/>
          <p:cNvSpPr/>
          <p:nvPr/>
        </p:nvSpPr>
        <p:spPr>
          <a:xfrm>
            <a:off x="2286000" y="3105835"/>
            <a:ext cx="4572000" cy="646331"/>
          </a:xfrm>
          <a:prstGeom prst="rect">
            <a:avLst/>
          </a:prstGeom>
        </p:spPr>
        <p:txBody>
          <a:bodyPr>
            <a:spAutoFit/>
          </a:bodyPr>
          <a:lstStyle/>
          <a:p>
            <a:r>
              <a:rPr lang="en-US" dirty="0"/>
              <a:t>http://www.youtube.com/watch?v=K1dUMw782SM</a:t>
            </a:r>
            <a:endParaRPr lang="ar-SA"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solidFill>
                  <a:srgbClr val="FF0000"/>
                </a:solidFill>
              </a:rPr>
              <a:t> محتويات ملف إنجاز الطالب :</a:t>
            </a:r>
            <a:br>
              <a:rPr lang="ar-SA" dirty="0">
                <a:solidFill>
                  <a:srgbClr val="FF0000"/>
                </a:solidFill>
              </a:rPr>
            </a:br>
            <a:endParaRPr lang="ar-SA" dirty="0">
              <a:solidFill>
                <a:srgbClr val="FF0000"/>
              </a:solidFill>
            </a:endParaRPr>
          </a:p>
        </p:txBody>
      </p:sp>
      <p:sp>
        <p:nvSpPr>
          <p:cNvPr id="3" name="عنصر نائب للمحتوى 2"/>
          <p:cNvSpPr>
            <a:spLocks noGrp="1"/>
          </p:cNvSpPr>
          <p:nvPr>
            <p:ph idx="1"/>
          </p:nvPr>
        </p:nvSpPr>
        <p:spPr>
          <a:xfrm>
            <a:off x="457200" y="1524000"/>
            <a:ext cx="8229600" cy="4572000"/>
          </a:xfrm>
        </p:spPr>
        <p:txBody>
          <a:bodyPr/>
          <a:lstStyle/>
          <a:p>
            <a:pPr marL="0" indent="0">
              <a:buNone/>
            </a:pPr>
            <a:r>
              <a:rPr lang="ar-SA" sz="2400" b="1" dirty="0" smtClean="0"/>
              <a:t>ملف </a:t>
            </a:r>
            <a:r>
              <a:rPr lang="ar-SA" sz="2400" b="1" dirty="0"/>
              <a:t>الإنجاز للطالب ( ملف بلاستيكي بجيوب من 12-20جيب شفاف </a:t>
            </a:r>
            <a:r>
              <a:rPr lang="ar-SA" sz="2400" b="1" dirty="0" smtClean="0"/>
              <a:t>) يحوي:</a:t>
            </a:r>
            <a:endParaRPr lang="ar-SA" sz="2400" b="1" dirty="0"/>
          </a:p>
          <a:p>
            <a:pPr marL="0" indent="0">
              <a:buNone/>
            </a:pPr>
            <a:r>
              <a:rPr lang="ar-SA" sz="2400" dirty="0" smtClean="0"/>
              <a:t>1- </a:t>
            </a:r>
            <a:r>
              <a:rPr lang="ar-SA" sz="2400" dirty="0"/>
              <a:t>فهرس بمحتوى الملف .</a:t>
            </a:r>
          </a:p>
          <a:p>
            <a:pPr marL="0" indent="0">
              <a:buNone/>
            </a:pPr>
            <a:r>
              <a:rPr lang="ar-SA" sz="2400" dirty="0" smtClean="0"/>
              <a:t>2- </a:t>
            </a:r>
            <a:r>
              <a:rPr lang="ar-SA" sz="2400" dirty="0"/>
              <a:t>السيرة الذاتية للطالب .</a:t>
            </a:r>
          </a:p>
          <a:p>
            <a:pPr marL="0" indent="0">
              <a:buNone/>
            </a:pPr>
            <a:r>
              <a:rPr lang="ar-SA" sz="2400" dirty="0" smtClean="0"/>
              <a:t>3- </a:t>
            </a:r>
            <a:r>
              <a:rPr lang="ar-SA" sz="2400" dirty="0"/>
              <a:t>ملاحظات ولي الأمر</a:t>
            </a:r>
          </a:p>
          <a:p>
            <a:pPr marL="0" indent="0">
              <a:buNone/>
            </a:pPr>
            <a:r>
              <a:rPr lang="ar-SA" sz="2400" dirty="0" smtClean="0"/>
              <a:t>4- </a:t>
            </a:r>
            <a:r>
              <a:rPr lang="ar-SA" sz="2400" dirty="0"/>
              <a:t>أوراق العمل والنشاط والتقويم لكل مادة يدرسها .</a:t>
            </a:r>
          </a:p>
          <a:p>
            <a:pPr marL="0" indent="0">
              <a:buNone/>
            </a:pPr>
            <a:r>
              <a:rPr lang="ar-SA" sz="2400" dirty="0" smtClean="0"/>
              <a:t>5- </a:t>
            </a:r>
            <a:r>
              <a:rPr lang="ar-SA" sz="2400" dirty="0"/>
              <a:t>من التوجيه والإرشاد</a:t>
            </a:r>
          </a:p>
          <a:p>
            <a:pPr marL="0" indent="0">
              <a:buNone/>
            </a:pPr>
            <a:r>
              <a:rPr lang="ar-SA" sz="2400" dirty="0" smtClean="0"/>
              <a:t>6- </a:t>
            </a:r>
            <a:r>
              <a:rPr lang="ar-SA" sz="2400" dirty="0"/>
              <a:t>جدول الحصص . والخطط الاسبوعية .</a:t>
            </a:r>
          </a:p>
          <a:p>
            <a:pPr marL="0" indent="0">
              <a:buNone/>
            </a:pPr>
            <a:r>
              <a:rPr lang="ar-SA" sz="2400" dirty="0" smtClean="0"/>
              <a:t>7- </a:t>
            </a:r>
            <a:r>
              <a:rPr lang="ar-SA" sz="2400" dirty="0"/>
              <a:t>من إنجازاتي المتنوعة</a:t>
            </a:r>
          </a:p>
          <a:p>
            <a:endParaRPr lang="ar-SA" sz="2400" b="1" dirty="0"/>
          </a:p>
        </p:txBody>
      </p:sp>
    </p:spTree>
    <p:extLst>
      <p:ext uri="{BB962C8B-B14F-4D97-AF65-F5344CB8AC3E}">
        <p14:creationId xmlns:p14="http://schemas.microsoft.com/office/powerpoint/2010/main" val="3671642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6" name="Rectangle 5"/>
          <p:cNvSpPr/>
          <p:nvPr/>
        </p:nvSpPr>
        <p:spPr>
          <a:xfrm>
            <a:off x="914400" y="609600"/>
            <a:ext cx="7086600" cy="3785652"/>
          </a:xfrm>
          <a:prstGeom prst="rect">
            <a:avLst/>
          </a:prstGeom>
        </p:spPr>
        <p:txBody>
          <a:bodyPr wrap="square">
            <a:spAutoFit/>
          </a:bodyPr>
          <a:lstStyle/>
          <a:p>
            <a:pPr rtl="0"/>
            <a:r>
              <a:rPr lang="ar-SA" sz="4400" b="1" dirty="0" smtClean="0">
                <a:solidFill>
                  <a:srgbClr val="FFFF00"/>
                </a:solidFill>
                <a:cs typeface="Calibri" pitchFamily="34" charset="0"/>
              </a:rPr>
              <a:t>تدريب...</a:t>
            </a:r>
            <a:r>
              <a:rPr lang="ar-SA" sz="2800" dirty="0" smtClean="0">
                <a:solidFill>
                  <a:srgbClr val="FFFF00"/>
                </a:solidFill>
                <a:cs typeface="Calibri" pitchFamily="34" charset="0"/>
              </a:rPr>
              <a:t>10 دقائق</a:t>
            </a:r>
            <a:endParaRPr lang="ar-SA" sz="4400" dirty="0">
              <a:solidFill>
                <a:srgbClr val="FFFF00"/>
              </a:solidFill>
              <a:cs typeface="Calibri" pitchFamily="34" charset="0"/>
            </a:endParaRPr>
          </a:p>
          <a:p>
            <a:pPr algn="ctr" rtl="0"/>
            <a:r>
              <a:rPr lang="ar-SA" sz="4000" b="1" dirty="0">
                <a:cs typeface="Calibri" pitchFamily="34" charset="0"/>
              </a:rPr>
              <a:t>من خلال النقاش مع مجموعتك</a:t>
            </a:r>
          </a:p>
          <a:p>
            <a:pPr algn="ctr" rtl="0"/>
            <a:r>
              <a:rPr lang="ar-SA" sz="4000" b="1" dirty="0">
                <a:cs typeface="Calibri" pitchFamily="34" charset="0"/>
              </a:rPr>
              <a:t> حدد عناصر الفرق بين </a:t>
            </a:r>
            <a:r>
              <a:rPr lang="ar-SA" sz="4000" b="1" dirty="0" smtClean="0">
                <a:cs typeface="Calibri" pitchFamily="34" charset="0"/>
              </a:rPr>
              <a:t>التقييم </a:t>
            </a:r>
            <a:r>
              <a:rPr lang="ar-SA" sz="4000" b="1" dirty="0">
                <a:cs typeface="Calibri" pitchFamily="34" charset="0"/>
              </a:rPr>
              <a:t>والتقويم </a:t>
            </a:r>
            <a:r>
              <a:rPr lang="ar-SA" sz="4000" b="1" dirty="0" smtClean="0">
                <a:cs typeface="Calibri" pitchFamily="34" charset="0"/>
              </a:rPr>
              <a:t>والقياس مع </a:t>
            </a:r>
            <a:r>
              <a:rPr lang="ar-SA" sz="4000" b="1" dirty="0">
                <a:cs typeface="Calibri" pitchFamily="34" charset="0"/>
              </a:rPr>
              <a:t>ذكر امثلة؟</a:t>
            </a:r>
          </a:p>
          <a:p>
            <a:pPr algn="ctr" rtl="0"/>
            <a:endParaRPr lang="en-US" sz="2400" b="1" dirty="0" smtClean="0">
              <a:solidFill>
                <a:srgbClr val="FFFF00"/>
              </a:solidFill>
              <a:latin typeface="Arial" charset="0"/>
            </a:endParaRPr>
          </a:p>
          <a:p>
            <a:pPr marL="0" indent="0"/>
            <a:endParaRPr lang="en-US" sz="4400" b="1" dirty="0" smtClean="0">
              <a:solidFill>
                <a:srgbClr val="FFFF00"/>
              </a:solidFill>
            </a:endParaRPr>
          </a:p>
        </p:txBody>
      </p:sp>
      <p:sp>
        <p:nvSpPr>
          <p:cNvPr id="3" name="Rectangle 2"/>
          <p:cNvSpPr/>
          <p:nvPr/>
        </p:nvSpPr>
        <p:spPr>
          <a:xfrm>
            <a:off x="3124200" y="4191000"/>
            <a:ext cx="3677610" cy="707886"/>
          </a:xfrm>
          <a:prstGeom prst="rect">
            <a:avLst/>
          </a:prstGeom>
        </p:spPr>
        <p:txBody>
          <a:bodyPr wrap="none">
            <a:spAutoFit/>
          </a:bodyPr>
          <a:lstStyle/>
          <a:p>
            <a:pPr algn="ctr" rtl="0"/>
            <a:r>
              <a:rPr lang="ar-SA" sz="4000" b="1" dirty="0" smtClean="0">
                <a:solidFill>
                  <a:schemeClr val="bg1">
                    <a:lumMod val="85000"/>
                  </a:schemeClr>
                </a:solidFill>
                <a:cs typeface="Calibri" pitchFamily="34" charset="0"/>
              </a:rPr>
              <a:t>مدة النشاط 10 دقائق</a:t>
            </a:r>
            <a:endParaRPr lang="en-US" sz="5400" b="1" dirty="0" smtClean="0">
              <a:solidFill>
                <a:schemeClr val="bg1">
                  <a:lumMod val="85000"/>
                </a:schemeClr>
              </a:solidFill>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أمثلة تطبيقية للتقويم البديل..</a:t>
            </a:r>
            <a:endParaRPr lang="ar-SA" dirty="0">
              <a:solidFill>
                <a:srgbClr val="FF0000"/>
              </a:solidFill>
            </a:endParaRPr>
          </a:p>
        </p:txBody>
      </p:sp>
      <p:sp>
        <p:nvSpPr>
          <p:cNvPr id="3" name="عنصر نائب للمحتوى 2"/>
          <p:cNvSpPr>
            <a:spLocks noGrp="1"/>
          </p:cNvSpPr>
          <p:nvPr>
            <p:ph idx="1"/>
          </p:nvPr>
        </p:nvSpPr>
        <p:spPr/>
        <p:txBody>
          <a:bodyPr/>
          <a:lstStyle/>
          <a:p>
            <a:pPr algn="just"/>
            <a:r>
              <a:rPr lang="ar-SA" sz="2400" dirty="0"/>
              <a:t> </a:t>
            </a:r>
            <a:r>
              <a:rPr lang="ar-SA" sz="2400" dirty="0" smtClean="0"/>
              <a:t>حل </a:t>
            </a:r>
            <a:r>
              <a:rPr lang="ar-SA" sz="2400" dirty="0"/>
              <a:t>مشكلات واقعية لها صلة بحياة الطالبة مثل مشكلة كيفية تحديد اتجاه القبلة بواسطة ساعة اليد إذا كانت في بلد يقع على  خط الاستواء.</a:t>
            </a:r>
            <a:endParaRPr lang="en-US" sz="2400" dirty="0"/>
          </a:p>
          <a:p>
            <a:pPr lvl="0" algn="just"/>
            <a:r>
              <a:rPr lang="ar-SA" sz="2400" dirty="0"/>
              <a:t>حل مسألة رياضية ذات علاقة وصلة بواقع الطالبة مثل مسألة تتطلب اختيار أفضل أنواع الروافع لرفع كتلة حجرية ثقلها(400) ثقل كيلو جرام تقع على سطح مائل.</a:t>
            </a:r>
            <a:endParaRPr lang="en-US" sz="2400" dirty="0"/>
          </a:p>
          <a:p>
            <a:pPr lvl="0" algn="just"/>
            <a:r>
              <a:rPr lang="ar-SA" sz="2400" dirty="0"/>
              <a:t>تصميم شيء ما مفيد (وجبة غذائية، إعلان، موقع على شبكة الإنترنت، خرائط)...إلخ.</a:t>
            </a:r>
            <a:endParaRPr lang="en-US" sz="2400" dirty="0"/>
          </a:p>
          <a:p>
            <a:pPr algn="just"/>
            <a:endParaRPr lang="ar-SA" sz="2400" dirty="0"/>
          </a:p>
        </p:txBody>
      </p:sp>
    </p:spTree>
    <p:extLst>
      <p:ext uri="{BB962C8B-B14F-4D97-AF65-F5344CB8AC3E}">
        <p14:creationId xmlns:p14="http://schemas.microsoft.com/office/powerpoint/2010/main" val="18481936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تابع..</a:t>
            </a:r>
            <a:r>
              <a:rPr lang="ar-SA" dirty="0">
                <a:solidFill>
                  <a:srgbClr val="FF0000"/>
                </a:solidFill>
              </a:rPr>
              <a:t> أمثلة تطبيقية للتقويم البديل..</a:t>
            </a:r>
          </a:p>
        </p:txBody>
      </p:sp>
      <p:sp>
        <p:nvSpPr>
          <p:cNvPr id="3" name="عنصر نائب للمحتوى 2"/>
          <p:cNvSpPr>
            <a:spLocks noGrp="1"/>
          </p:cNvSpPr>
          <p:nvPr>
            <p:ph idx="1"/>
          </p:nvPr>
        </p:nvSpPr>
        <p:spPr/>
        <p:txBody>
          <a:bodyPr/>
          <a:lstStyle/>
          <a:p>
            <a:pPr lvl="0" algn="just"/>
            <a:r>
              <a:rPr lang="ar-SA" sz="2400" dirty="0" smtClean="0"/>
              <a:t>كتابة </a:t>
            </a:r>
            <a:r>
              <a:rPr lang="ar-SA" sz="2400" dirty="0"/>
              <a:t>خطابات لشخص آخر ومنها خطابات التوصية.</a:t>
            </a:r>
            <a:endParaRPr lang="en-US" sz="2400" dirty="0"/>
          </a:p>
          <a:p>
            <a:pPr lvl="0" algn="just"/>
            <a:r>
              <a:rPr lang="ar-SA" sz="2400" dirty="0"/>
              <a:t>حساب ميزانية (مثل ميزانية المنزل).</a:t>
            </a:r>
            <a:endParaRPr lang="en-US" sz="2400" dirty="0"/>
          </a:p>
          <a:p>
            <a:pPr lvl="0" algn="just"/>
            <a:r>
              <a:rPr lang="ar-SA" sz="2400" dirty="0"/>
              <a:t>إعداد تسجيلات صوتية أو صوتية مرئية لأحداث في المنزل، المدرسة، البيئة المحلية.</a:t>
            </a:r>
            <a:endParaRPr lang="en-US" sz="2400" dirty="0"/>
          </a:p>
          <a:p>
            <a:pPr lvl="0" algn="just"/>
            <a:r>
              <a:rPr lang="ar-SA" sz="2400" dirty="0"/>
              <a:t>إعداد رسومات أو التقاط صور فوتوغرافية لأحداث مهمة .</a:t>
            </a:r>
            <a:endParaRPr lang="en-US" sz="2400" dirty="0"/>
          </a:p>
          <a:p>
            <a:pPr lvl="0" algn="just"/>
            <a:r>
              <a:rPr lang="ar-SA" sz="2400" dirty="0"/>
              <a:t>كتابة مقال أو قصة تعكس قيم اجتماعية أو إنسانية أو دينية .</a:t>
            </a:r>
            <a:endParaRPr lang="en-US" sz="2400" dirty="0"/>
          </a:p>
          <a:p>
            <a:pPr algn="just"/>
            <a:endParaRPr lang="ar-SA" sz="2400" dirty="0"/>
          </a:p>
        </p:txBody>
      </p:sp>
    </p:spTree>
    <p:extLst>
      <p:ext uri="{BB962C8B-B14F-4D97-AF65-F5344CB8AC3E}">
        <p14:creationId xmlns:p14="http://schemas.microsoft.com/office/powerpoint/2010/main" val="23895217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solidFill>
                  <a:srgbClr val="FF0000"/>
                </a:solidFill>
              </a:rPr>
              <a:t>تابع.. أمثلة تطبيقية للتقويم البديل..</a:t>
            </a:r>
            <a:endParaRPr lang="ar-SA" dirty="0"/>
          </a:p>
        </p:txBody>
      </p:sp>
      <p:sp>
        <p:nvSpPr>
          <p:cNvPr id="3" name="عنصر نائب للمحتوى 2"/>
          <p:cNvSpPr>
            <a:spLocks noGrp="1"/>
          </p:cNvSpPr>
          <p:nvPr>
            <p:ph idx="1"/>
          </p:nvPr>
        </p:nvSpPr>
        <p:spPr/>
        <p:txBody>
          <a:bodyPr/>
          <a:lstStyle/>
          <a:p>
            <a:pPr lvl="0" algn="just"/>
            <a:r>
              <a:rPr lang="ar-SA" sz="2400" dirty="0"/>
              <a:t>نقد الكتب والأعمال المسرحية الصادرة /المعروضة حديثاً.</a:t>
            </a:r>
            <a:endParaRPr lang="en-US" sz="2400" dirty="0"/>
          </a:p>
          <a:p>
            <a:pPr lvl="0" algn="just"/>
            <a:r>
              <a:rPr lang="ar-SA" sz="2400" dirty="0"/>
              <a:t>إجراء تجارب مخبرية أو ملاحظات علمية لها علاقة بظواهر حياتية.</a:t>
            </a:r>
            <a:endParaRPr lang="en-US" sz="2400" dirty="0"/>
          </a:p>
          <a:p>
            <a:pPr lvl="0" algn="just"/>
            <a:r>
              <a:rPr lang="ar-SA" sz="2400" dirty="0"/>
              <a:t>إجراء المقابلات الشخصية .</a:t>
            </a:r>
            <a:endParaRPr lang="en-US" sz="2400" dirty="0"/>
          </a:p>
          <a:p>
            <a:pPr lvl="0" algn="just"/>
            <a:r>
              <a:rPr lang="ar-SA" sz="2400" dirty="0"/>
              <a:t>المشاركة في الندوات والمناظرات الفكرية وكتابة تقارير عنها.</a:t>
            </a:r>
            <a:endParaRPr lang="en-US" sz="2400" dirty="0"/>
          </a:p>
          <a:p>
            <a:pPr lvl="0" algn="just"/>
            <a:r>
              <a:rPr lang="ar-SA" sz="2400" dirty="0"/>
              <a:t>ممارسة لعبة تعليمية .</a:t>
            </a:r>
            <a:endParaRPr lang="en-US" sz="2400" dirty="0"/>
          </a:p>
          <a:p>
            <a:pPr lvl="0" algn="just"/>
            <a:r>
              <a:rPr lang="ar-SA" sz="2400" dirty="0"/>
              <a:t>ممارسة مهام لعب الأدوار .</a:t>
            </a:r>
            <a:endParaRPr lang="en-US" sz="2400" dirty="0"/>
          </a:p>
          <a:p>
            <a:pPr lvl="0" algn="just"/>
            <a:r>
              <a:rPr lang="ar-SA" sz="2400" dirty="0"/>
              <a:t>عمل معارض .</a:t>
            </a:r>
            <a:endParaRPr lang="en-US" sz="2400" dirty="0"/>
          </a:p>
          <a:p>
            <a:pPr algn="just"/>
            <a:r>
              <a:rPr lang="ar-SA" sz="2400" dirty="0"/>
              <a:t>القيام بعروض تقديمية</a:t>
            </a:r>
          </a:p>
        </p:txBody>
      </p:sp>
    </p:spTree>
    <p:extLst>
      <p:ext uri="{BB962C8B-B14F-4D97-AF65-F5344CB8AC3E}">
        <p14:creationId xmlns:p14="http://schemas.microsoft.com/office/powerpoint/2010/main" val="12317822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نشاط ...10 دقائق</a:t>
            </a:r>
            <a:endParaRPr lang="ar-SA" dirty="0">
              <a:solidFill>
                <a:srgbClr val="FF0000"/>
              </a:solidFill>
            </a:endParaRPr>
          </a:p>
        </p:txBody>
      </p:sp>
      <p:sp>
        <p:nvSpPr>
          <p:cNvPr id="3" name="عنصر نائب للمحتوى 2"/>
          <p:cNvSpPr>
            <a:spLocks noGrp="1"/>
          </p:cNvSpPr>
          <p:nvPr>
            <p:ph idx="1"/>
          </p:nvPr>
        </p:nvSpPr>
        <p:spPr/>
        <p:txBody>
          <a:bodyPr/>
          <a:lstStyle/>
          <a:p>
            <a:r>
              <a:rPr lang="ar-SA" dirty="0" smtClean="0"/>
              <a:t>مع افراد مجموعتك اعطي امثلة عملية على مهمات ادائية يمكن تحقيقها مع طلابك في الفصل؟</a:t>
            </a:r>
            <a:endParaRPr lang="ar-SA" dirty="0"/>
          </a:p>
        </p:txBody>
      </p:sp>
    </p:spTree>
    <p:extLst>
      <p:ext uri="{BB962C8B-B14F-4D97-AF65-F5344CB8AC3E}">
        <p14:creationId xmlns:p14="http://schemas.microsoft.com/office/powerpoint/2010/main" val="10297204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z="4000" dirty="0" smtClean="0">
                <a:solidFill>
                  <a:srgbClr val="FF0000"/>
                </a:solidFill>
              </a:rPr>
              <a:t>الفرق بين التقويم البديل والتقويم التقليدي. افتح الملحق </a:t>
            </a:r>
            <a:r>
              <a:rPr lang="ar-SA" sz="4000" dirty="0" smtClean="0">
                <a:solidFill>
                  <a:srgbClr val="FF0000"/>
                </a:solidFill>
              </a:rPr>
              <a:t>1</a:t>
            </a:r>
            <a:endParaRPr lang="ar-SA" sz="4000" dirty="0">
              <a:solidFill>
                <a:srgbClr val="FF0000"/>
              </a:solidFill>
            </a:endParaRPr>
          </a:p>
        </p:txBody>
      </p:sp>
      <p:graphicFrame>
        <p:nvGraphicFramePr>
          <p:cNvPr id="4" name="عنصر نائب للمحتوى 3"/>
          <p:cNvGraphicFramePr>
            <a:graphicFrameLocks noGrp="1"/>
          </p:cNvGraphicFramePr>
          <p:nvPr>
            <p:ph idx="1"/>
            <p:extLst>
              <p:ext uri="{D42A27DB-BD31-4B8C-83A1-F6EECF244321}">
                <p14:modId xmlns:p14="http://schemas.microsoft.com/office/powerpoint/2010/main" val="487718025"/>
              </p:ext>
            </p:extLst>
          </p:nvPr>
        </p:nvGraphicFramePr>
        <p:xfrm>
          <a:off x="1447801" y="1958340"/>
          <a:ext cx="5491842" cy="4671058"/>
        </p:xfrm>
        <a:graphic>
          <a:graphicData uri="http://schemas.openxmlformats.org/drawingml/2006/table">
            <a:tbl>
              <a:tblPr rtl="1" firstRow="1" firstCol="1" lastRow="1" lastCol="1" bandRow="1" bandCol="1">
                <a:tableStyleId>{5C22544A-7EE6-4342-B048-85BDC9FD1C3A}</a:tableStyleId>
              </a:tblPr>
              <a:tblGrid>
                <a:gridCol w="284061"/>
                <a:gridCol w="2272486"/>
                <a:gridCol w="2935295"/>
              </a:tblGrid>
              <a:tr h="222781">
                <a:tc>
                  <a:txBody>
                    <a:bodyPr/>
                    <a:lstStyle/>
                    <a:p>
                      <a:pPr algn="just" rtl="1">
                        <a:spcAft>
                          <a:spcPts val="0"/>
                        </a:spcAft>
                        <a:tabLst>
                          <a:tab pos="673100" algn="l"/>
                        </a:tabLst>
                      </a:pPr>
                      <a:r>
                        <a:rPr lang="ar-SA" sz="1300" dirty="0">
                          <a:effectLst/>
                        </a:rPr>
                        <a:t>م</a:t>
                      </a:r>
                      <a:endParaRPr lang="en-US" sz="900" dirty="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التقويم البديل</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التقويم التقليدي</a:t>
                      </a:r>
                      <a:endParaRPr lang="en-US" sz="900">
                        <a:effectLst/>
                        <a:latin typeface="Times New Roman"/>
                        <a:ea typeface="Calibri"/>
                      </a:endParaRPr>
                    </a:p>
                  </a:txBody>
                  <a:tcPr marL="48986" marR="48986" marT="0" marB="0"/>
                </a:tc>
              </a:tr>
              <a:tr h="891125">
                <a:tc>
                  <a:txBody>
                    <a:bodyPr/>
                    <a:lstStyle/>
                    <a:p>
                      <a:pPr algn="just" rtl="1">
                        <a:spcAft>
                          <a:spcPts val="0"/>
                        </a:spcAft>
                        <a:tabLst>
                          <a:tab pos="673100" algn="l"/>
                        </a:tabLst>
                      </a:pPr>
                      <a:r>
                        <a:rPr lang="ar-SA" sz="1300">
                          <a:effectLst/>
                        </a:rPr>
                        <a:t>1</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dirty="0">
                          <a:effectLst/>
                        </a:rPr>
                        <a:t>يأخذ شكل مهام حقيقية مطلوب من الطلاب إنجازها أو أدائها </a:t>
                      </a:r>
                      <a:endParaRPr lang="en-US" sz="900" dirty="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يأخذ شكل اختبار تحصيلي أسئلته كتابية ـ قد لا تكون لها صلة بواقع الطالب ـ مطلوب من الطلاب الإجابة عنها باختيار إجابة صحيحة أو تكملة عبارة أو كتابة جمل قصيرة </a:t>
                      </a:r>
                      <a:endParaRPr lang="en-US" sz="900">
                        <a:effectLst/>
                        <a:latin typeface="Times New Roman"/>
                        <a:ea typeface="Calibri"/>
                      </a:endParaRPr>
                    </a:p>
                  </a:txBody>
                  <a:tcPr marL="48986" marR="48986" marT="0" marB="0"/>
                </a:tc>
              </a:tr>
              <a:tr h="445562">
                <a:tc>
                  <a:txBody>
                    <a:bodyPr/>
                    <a:lstStyle/>
                    <a:p>
                      <a:pPr algn="just" rtl="1">
                        <a:spcAft>
                          <a:spcPts val="0"/>
                        </a:spcAft>
                        <a:tabLst>
                          <a:tab pos="673100" algn="l"/>
                        </a:tabLst>
                      </a:pPr>
                      <a:r>
                        <a:rPr lang="ar-SA" sz="1300">
                          <a:effectLst/>
                        </a:rPr>
                        <a:t>2</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تتطلب من الطلاب تطبيق معارفهم ومهاراتهم ودمجها لإنجاز المهمة</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تتطلب من الطلاب تذكر معلومات سبق لهم دراستها</a:t>
                      </a:r>
                      <a:endParaRPr lang="en-US" sz="900">
                        <a:effectLst/>
                        <a:latin typeface="Times New Roman"/>
                        <a:ea typeface="Calibri"/>
                      </a:endParaRPr>
                    </a:p>
                  </a:txBody>
                  <a:tcPr marL="48986" marR="48986" marT="0" marB="0"/>
                </a:tc>
              </a:tr>
              <a:tr h="668343">
                <a:tc>
                  <a:txBody>
                    <a:bodyPr/>
                    <a:lstStyle/>
                    <a:p>
                      <a:pPr algn="just" rtl="1">
                        <a:spcAft>
                          <a:spcPts val="0"/>
                        </a:spcAft>
                        <a:tabLst>
                          <a:tab pos="673100" algn="l"/>
                        </a:tabLst>
                      </a:pPr>
                      <a:r>
                        <a:rPr lang="ar-SA" sz="1300">
                          <a:effectLst/>
                        </a:rPr>
                        <a:t>3</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dirty="0">
                          <a:effectLst/>
                        </a:rPr>
                        <a:t>يوظف الطلاب مهارات التفكير العليا لأداء المهمة (مهارات، التطبيق، التحليل، التقييم، التركيب)</a:t>
                      </a:r>
                      <a:endParaRPr lang="en-US" sz="900" dirty="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يوظف الطلاب عادة مهارات التفكير الدنيا لإنجاز المهمة(مهارات التذكر، الاستيعاب).</a:t>
                      </a:r>
                      <a:endParaRPr lang="en-US" sz="900">
                        <a:effectLst/>
                        <a:latin typeface="Times New Roman"/>
                        <a:ea typeface="Calibri"/>
                      </a:endParaRPr>
                    </a:p>
                  </a:txBody>
                  <a:tcPr marL="48986" marR="48986" marT="0" marB="0"/>
                </a:tc>
              </a:tr>
              <a:tr h="668343">
                <a:tc>
                  <a:txBody>
                    <a:bodyPr/>
                    <a:lstStyle/>
                    <a:p>
                      <a:pPr algn="just" rtl="1">
                        <a:spcAft>
                          <a:spcPts val="0"/>
                        </a:spcAft>
                        <a:tabLst>
                          <a:tab pos="673100" algn="l"/>
                        </a:tabLst>
                      </a:pPr>
                      <a:r>
                        <a:rPr lang="ar-SA" sz="1300">
                          <a:effectLst/>
                        </a:rPr>
                        <a:t>4</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يستغرق إنجاز المهمة وقتاً طويلاً نسبياً يمتد لعدة ساعات أو عدة أيام.</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تستغرق الإجابة عن الاختبارات التحصيلية وقتاً قصيراً نسبياً (ما بين 15 دقيقة إلى 120 دقيقة عادة).</a:t>
                      </a:r>
                      <a:endParaRPr lang="en-US" sz="900">
                        <a:effectLst/>
                        <a:latin typeface="Times New Roman"/>
                        <a:ea typeface="Calibri"/>
                      </a:endParaRPr>
                    </a:p>
                  </a:txBody>
                  <a:tcPr marL="48986" marR="48986" marT="0" marB="0"/>
                </a:tc>
              </a:tr>
              <a:tr h="445562">
                <a:tc>
                  <a:txBody>
                    <a:bodyPr/>
                    <a:lstStyle/>
                    <a:p>
                      <a:pPr algn="just" rtl="1">
                        <a:spcAft>
                          <a:spcPts val="0"/>
                        </a:spcAft>
                        <a:tabLst>
                          <a:tab pos="673100" algn="l"/>
                        </a:tabLst>
                      </a:pPr>
                      <a:r>
                        <a:rPr lang="ar-SA" sz="1300">
                          <a:effectLst/>
                        </a:rPr>
                        <a:t>5</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يمكن أن يتعاون مجموعة من الطلاب في إنجاز المهمة.</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إجابة الطلاب على الاختبار التحصيلي فردية </a:t>
                      </a:r>
                      <a:endParaRPr lang="en-US" sz="900">
                        <a:effectLst/>
                        <a:latin typeface="Times New Roman"/>
                        <a:ea typeface="Calibri"/>
                      </a:endParaRPr>
                    </a:p>
                  </a:txBody>
                  <a:tcPr marL="48986" marR="48986" marT="0" marB="0"/>
                </a:tc>
              </a:tr>
              <a:tr h="660999">
                <a:tc>
                  <a:txBody>
                    <a:bodyPr/>
                    <a:lstStyle/>
                    <a:p>
                      <a:pPr algn="just" rtl="1">
                        <a:spcAft>
                          <a:spcPts val="0"/>
                        </a:spcAft>
                        <a:tabLst>
                          <a:tab pos="673100" algn="l"/>
                        </a:tabLst>
                      </a:pPr>
                      <a:r>
                        <a:rPr lang="ar-SA" sz="1300">
                          <a:effectLst/>
                        </a:rPr>
                        <a:t>6</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dirty="0">
                          <a:effectLst/>
                        </a:rPr>
                        <a:t>يتم تقدير أداء الطلاب في المهام اعتماداً على قواعد (موازين)تقدير.</a:t>
                      </a:r>
                      <a:endParaRPr lang="en-US" sz="900" dirty="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يقدر أداء الطالب في الاختبار بالدرجة (العلامة) التي حصل عليها بناءً على صحة إجابته عن الأسئلة.</a:t>
                      </a:r>
                      <a:endParaRPr lang="en-US" sz="900">
                        <a:effectLst/>
                        <a:latin typeface="Times New Roman"/>
                        <a:ea typeface="Calibri"/>
                      </a:endParaRPr>
                    </a:p>
                  </a:txBody>
                  <a:tcPr marL="48986" marR="48986" marT="0" marB="0"/>
                </a:tc>
              </a:tr>
              <a:tr h="668343">
                <a:tc>
                  <a:txBody>
                    <a:bodyPr/>
                    <a:lstStyle/>
                    <a:p>
                      <a:pPr algn="just" rtl="1">
                        <a:spcAft>
                          <a:spcPts val="0"/>
                        </a:spcAft>
                        <a:tabLst>
                          <a:tab pos="673100" algn="l"/>
                        </a:tabLst>
                      </a:pPr>
                      <a:r>
                        <a:rPr lang="ar-SA" sz="1300">
                          <a:effectLst/>
                        </a:rPr>
                        <a:t>7</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a:effectLst/>
                        </a:rPr>
                        <a:t>يتم تقييم الطلاب بعدة أساليب: اختبارات الأداء، حقائب الإنجاز، مشروعات الطلاب إلخ.</a:t>
                      </a:r>
                      <a:endParaRPr lang="en-US" sz="900">
                        <a:effectLst/>
                        <a:latin typeface="Times New Roman"/>
                        <a:ea typeface="Calibri"/>
                      </a:endParaRPr>
                    </a:p>
                  </a:txBody>
                  <a:tcPr marL="48986" marR="48986" marT="0" marB="0"/>
                </a:tc>
                <a:tc>
                  <a:txBody>
                    <a:bodyPr/>
                    <a:lstStyle/>
                    <a:p>
                      <a:pPr algn="just" rtl="1">
                        <a:spcAft>
                          <a:spcPts val="0"/>
                        </a:spcAft>
                        <a:tabLst>
                          <a:tab pos="673100" algn="l"/>
                        </a:tabLst>
                      </a:pPr>
                      <a:r>
                        <a:rPr lang="ar-SA" sz="1300" dirty="0">
                          <a:effectLst/>
                        </a:rPr>
                        <a:t>يقتصر تقييم الطلاب عادة على الاختبارات التحصيلية الكتابية </a:t>
                      </a:r>
                      <a:endParaRPr lang="en-US" sz="900" dirty="0">
                        <a:effectLst/>
                        <a:latin typeface="Times New Roman"/>
                        <a:ea typeface="Calibri"/>
                      </a:endParaRPr>
                    </a:p>
                  </a:txBody>
                  <a:tcPr marL="48986" marR="48986" marT="0" marB="0"/>
                </a:tc>
              </a:tr>
            </a:tbl>
          </a:graphicData>
        </a:graphic>
      </p:graphicFrame>
    </p:spTree>
    <p:extLst>
      <p:ext uri="{BB962C8B-B14F-4D97-AF65-F5344CB8AC3E}">
        <p14:creationId xmlns:p14="http://schemas.microsoft.com/office/powerpoint/2010/main" val="5146240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تدريب</a:t>
            </a:r>
            <a:endParaRPr lang="ar-SA" dirty="0">
              <a:solidFill>
                <a:srgbClr val="FF0000"/>
              </a:solidFill>
            </a:endParaRPr>
          </a:p>
        </p:txBody>
      </p:sp>
      <p:sp>
        <p:nvSpPr>
          <p:cNvPr id="3" name="عنصر نائب للمحتوى 2"/>
          <p:cNvSpPr>
            <a:spLocks noGrp="1"/>
          </p:cNvSpPr>
          <p:nvPr>
            <p:ph idx="1"/>
          </p:nvPr>
        </p:nvSpPr>
        <p:spPr/>
        <p:txBody>
          <a:bodyPr/>
          <a:lstStyle/>
          <a:p>
            <a:r>
              <a:rPr lang="ar-SA" dirty="0" smtClean="0"/>
              <a:t>مع افراد مجموعتك ...حدد عناصر الفرق بين التقويم الحديث والتقويم التقليدي؟</a:t>
            </a:r>
          </a:p>
          <a:p>
            <a:r>
              <a:rPr lang="ar-SA" dirty="0" smtClean="0"/>
              <a:t>.....................................................................................................................................................................................................................................</a:t>
            </a:r>
            <a:endParaRPr lang="ar-SA" dirty="0"/>
          </a:p>
        </p:txBody>
      </p:sp>
    </p:spTree>
    <p:extLst>
      <p:ext uri="{BB962C8B-B14F-4D97-AF65-F5344CB8AC3E}">
        <p14:creationId xmlns:p14="http://schemas.microsoft.com/office/powerpoint/2010/main" val="30038719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304800"/>
            <a:ext cx="7772400" cy="1143000"/>
          </a:xfrm>
        </p:spPr>
        <p:txBody>
          <a:bodyPr/>
          <a:lstStyle/>
          <a:p>
            <a:r>
              <a:rPr lang="ar-SA" sz="4000" dirty="0" smtClean="0">
                <a:solidFill>
                  <a:srgbClr val="FF0000"/>
                </a:solidFill>
              </a:rPr>
              <a:t>أساليب </a:t>
            </a:r>
            <a:r>
              <a:rPr lang="ar-SA" sz="4000" dirty="0">
                <a:solidFill>
                  <a:srgbClr val="FF0000"/>
                </a:solidFill>
              </a:rPr>
              <a:t>وأدوات التقويم </a:t>
            </a:r>
            <a:r>
              <a:rPr lang="ar-SA" sz="4000" dirty="0" smtClean="0">
                <a:solidFill>
                  <a:srgbClr val="FF0000"/>
                </a:solidFill>
              </a:rPr>
              <a:t>البديل. انظر الملحق 2 </a:t>
            </a:r>
            <a:endParaRPr lang="ar-SA" sz="4000" dirty="0">
              <a:solidFill>
                <a:srgbClr val="FF0000"/>
              </a:solidFill>
            </a:endParaRPr>
          </a:p>
        </p:txBody>
      </p:sp>
      <p:graphicFrame>
        <p:nvGraphicFramePr>
          <p:cNvPr id="4" name="مخطط هيكلي 220"/>
          <p:cNvGraphicFramePr>
            <a:graphicFrameLocks noGrp="1"/>
          </p:cNvGraphicFramePr>
          <p:nvPr>
            <p:ph idx="1"/>
            <p:extLst>
              <p:ext uri="{D42A27DB-BD31-4B8C-83A1-F6EECF244321}">
                <p14:modId xmlns:p14="http://schemas.microsoft.com/office/powerpoint/2010/main" val="936866745"/>
              </p:ext>
            </p:extLst>
          </p:nvPr>
        </p:nvGraphicFramePr>
        <p:xfrm>
          <a:off x="685800" y="1447800"/>
          <a:ext cx="77724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18417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solidFill>
                  <a:srgbClr val="FF0000"/>
                </a:solidFill>
              </a:rPr>
              <a:t>اليات تطبيق التقويم البديل. افتح الملحق 3</a:t>
            </a:r>
            <a:endParaRPr lang="ar-SA" dirty="0"/>
          </a:p>
        </p:txBody>
      </p:sp>
    </p:spTree>
    <p:extLst>
      <p:ext uri="{BB962C8B-B14F-4D97-AF65-F5344CB8AC3E}">
        <p14:creationId xmlns:p14="http://schemas.microsoft.com/office/powerpoint/2010/main" val="9468250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أمثلة تطبيقية...</a:t>
            </a:r>
            <a:endParaRPr lang="ar-SA" dirty="0">
              <a:solidFill>
                <a:srgbClr val="FF0000"/>
              </a:solidFill>
            </a:endParaRPr>
          </a:p>
        </p:txBody>
      </p:sp>
      <p:sp>
        <p:nvSpPr>
          <p:cNvPr id="3" name="عنصر نائب للمحتوى 2"/>
          <p:cNvSpPr>
            <a:spLocks noGrp="1"/>
          </p:cNvSpPr>
          <p:nvPr>
            <p:ph idx="1"/>
          </p:nvPr>
        </p:nvSpPr>
        <p:spPr/>
        <p:txBody>
          <a:bodyPr/>
          <a:lstStyle/>
          <a:p>
            <a:r>
              <a:rPr lang="ar-SA" dirty="0" smtClean="0"/>
              <a:t>بعض التطبيقات على تقويم الاداء:</a:t>
            </a:r>
          </a:p>
          <a:p>
            <a:r>
              <a:rPr lang="ar-SA" dirty="0" smtClean="0"/>
              <a:t>مثال1: حل المسألة القصصية الحسابية التالية واشرح كيف توصلت للحل؟</a:t>
            </a:r>
          </a:p>
          <a:p>
            <a:r>
              <a:rPr lang="ar-SA" dirty="0" smtClean="0"/>
              <a:t>مثال2: ادرس الرسم ادناه لتحديد كيف استثمر الطالب فلان من وقته. بعد ذلك اكتب قصة حول يوم عادي في حياة هذا الطالب بناء على الرسم.</a:t>
            </a:r>
            <a:endParaRPr lang="ar-SA" dirty="0"/>
          </a:p>
        </p:txBody>
      </p:sp>
    </p:spTree>
    <p:extLst>
      <p:ext uri="{BB962C8B-B14F-4D97-AF65-F5344CB8AC3E}">
        <p14:creationId xmlns:p14="http://schemas.microsoft.com/office/powerpoint/2010/main" val="33331465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امثلة اضافية..</a:t>
            </a:r>
            <a:endParaRPr lang="ar-SA" dirty="0">
              <a:solidFill>
                <a:srgbClr val="FF0000"/>
              </a:solidFill>
            </a:endParaRPr>
          </a:p>
        </p:txBody>
      </p:sp>
      <p:sp>
        <p:nvSpPr>
          <p:cNvPr id="3" name="عنصر نائب للمحتوى 2"/>
          <p:cNvSpPr>
            <a:spLocks noGrp="1"/>
          </p:cNvSpPr>
          <p:nvPr>
            <p:ph idx="1"/>
          </p:nvPr>
        </p:nvSpPr>
        <p:spPr/>
        <p:txBody>
          <a:bodyPr/>
          <a:lstStyle/>
          <a:p>
            <a:r>
              <a:rPr lang="ar-SA" dirty="0" smtClean="0"/>
              <a:t>كون اكبر عدد ممكن من الاشكال الهندسية باستعمال اربعة مثلثات.</a:t>
            </a:r>
          </a:p>
          <a:p>
            <a:r>
              <a:rPr lang="ar-SA" dirty="0" smtClean="0"/>
              <a:t>تكلم على التليفون للاستفسار عن وظيفة ولطلب نموذج التقديم عليها.</a:t>
            </a:r>
          </a:p>
          <a:p>
            <a:r>
              <a:rPr lang="ar-SA" dirty="0" smtClean="0"/>
              <a:t>بين كيف تخلط حامض مع الماء.</a:t>
            </a:r>
            <a:endParaRPr lang="ar-SA" dirty="0"/>
          </a:p>
        </p:txBody>
      </p:sp>
    </p:spTree>
    <p:extLst>
      <p:ext uri="{BB962C8B-B14F-4D97-AF65-F5344CB8AC3E}">
        <p14:creationId xmlns:p14="http://schemas.microsoft.com/office/powerpoint/2010/main" val="1332797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defRPr/>
            </a:pPr>
            <a:r>
              <a:rPr lang="ar-SA" dirty="0" smtClean="0">
                <a:solidFill>
                  <a:srgbClr val="FF0000"/>
                </a:solidFill>
              </a:rPr>
              <a:t>مفهوم القياس والاختبار</a:t>
            </a:r>
            <a:endParaRPr lang="en-US" dirty="0">
              <a:solidFill>
                <a:srgbClr val="FF0000"/>
              </a:solidFill>
            </a:endParaRPr>
          </a:p>
        </p:txBody>
      </p:sp>
      <p:sp>
        <p:nvSpPr>
          <p:cNvPr id="3" name="عنصر نائب للمحتوى 2"/>
          <p:cNvSpPr>
            <a:spLocks noGrp="1"/>
          </p:cNvSpPr>
          <p:nvPr>
            <p:ph idx="1"/>
          </p:nvPr>
        </p:nvSpPr>
        <p:spPr/>
        <p:txBody>
          <a:bodyPr/>
          <a:lstStyle/>
          <a:p>
            <a:pPr>
              <a:defRPr/>
            </a:pPr>
            <a:r>
              <a:rPr lang="ar-SA" dirty="0" smtClean="0">
                <a:effectLst/>
                <a:latin typeface="Times New Roman" pitchFamily="18" charset="0"/>
                <a:cs typeface="Times New Roman" pitchFamily="18" charset="0"/>
              </a:rPr>
              <a:t>القياس النفسي والتربوي:ـ</a:t>
            </a:r>
            <a:br>
              <a:rPr lang="ar-SA" dirty="0" smtClean="0">
                <a:effectLst/>
                <a:latin typeface="Times New Roman" pitchFamily="18" charset="0"/>
                <a:cs typeface="Times New Roman" pitchFamily="18" charset="0"/>
              </a:rPr>
            </a:br>
            <a:r>
              <a:rPr lang="ar-SA" dirty="0" smtClean="0">
                <a:effectLst/>
                <a:latin typeface="Times New Roman" pitchFamily="18" charset="0"/>
                <a:cs typeface="Times New Roman" pitchFamily="18" charset="0"/>
              </a:rPr>
              <a:t>يقوم القياس على أساس قاعدة قالها ثور نديك :</a:t>
            </a:r>
            <a:br>
              <a:rPr lang="ar-SA" dirty="0" smtClean="0">
                <a:effectLst/>
                <a:latin typeface="Times New Roman" pitchFamily="18" charset="0"/>
                <a:cs typeface="Times New Roman" pitchFamily="18" charset="0"/>
              </a:rPr>
            </a:br>
            <a:r>
              <a:rPr lang="ar-SA" dirty="0" smtClean="0">
                <a:effectLst/>
                <a:latin typeface="Times New Roman" pitchFamily="18" charset="0"/>
                <a:cs typeface="Times New Roman" pitchFamily="18" charset="0"/>
              </a:rPr>
              <a:t> إن ما وجد إنما وجد بمقدار وما وجد بمقدار يمكن قياسه .</a:t>
            </a:r>
          </a:p>
          <a:p>
            <a:pPr>
              <a:defRPr/>
            </a:pP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امثلة لمشروعات فردية....</a:t>
            </a:r>
            <a:endParaRPr lang="ar-SA" dirty="0">
              <a:solidFill>
                <a:srgbClr val="FF0000"/>
              </a:solidFill>
            </a:endParaRPr>
          </a:p>
        </p:txBody>
      </p:sp>
      <p:sp>
        <p:nvSpPr>
          <p:cNvPr id="3" name="عنصر نائب للمحتوى 2"/>
          <p:cNvSpPr>
            <a:spLocks noGrp="1"/>
          </p:cNvSpPr>
          <p:nvPr>
            <p:ph idx="1"/>
          </p:nvPr>
        </p:nvSpPr>
        <p:spPr/>
        <p:txBody>
          <a:bodyPr/>
          <a:lstStyle/>
          <a:p>
            <a:pPr algn="just"/>
            <a:r>
              <a:rPr lang="ar-SA" dirty="0" smtClean="0"/>
              <a:t>اجمع الاعلانات التي تظهر في بعض الصحف والمجلات قبيل العطلات خلال الفصل الدراسي.</a:t>
            </a:r>
          </a:p>
          <a:p>
            <a:pPr algn="just"/>
            <a:r>
              <a:rPr lang="ar-SA" dirty="0" smtClean="0"/>
              <a:t>اكتب مستعينا بالمصادر المتوفرة في مكتبة المدرسة ورقة بحثية تناقش فيها الاسباب الممكنة للبطالة بين الشباب. </a:t>
            </a:r>
            <a:endParaRPr lang="ar-SA" dirty="0"/>
          </a:p>
        </p:txBody>
      </p:sp>
    </p:spTree>
    <p:extLst>
      <p:ext uri="{BB962C8B-B14F-4D97-AF65-F5344CB8AC3E}">
        <p14:creationId xmlns:p14="http://schemas.microsoft.com/office/powerpoint/2010/main" val="14348152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نشاط</a:t>
            </a:r>
            <a:endParaRPr lang="ar-SA" dirty="0">
              <a:solidFill>
                <a:srgbClr val="FF0000"/>
              </a:solidFill>
            </a:endParaRPr>
          </a:p>
        </p:txBody>
      </p:sp>
      <p:sp>
        <p:nvSpPr>
          <p:cNvPr id="3" name="عنصر نائب للمحتوى 2"/>
          <p:cNvSpPr>
            <a:spLocks noGrp="1"/>
          </p:cNvSpPr>
          <p:nvPr>
            <p:ph idx="1"/>
          </p:nvPr>
        </p:nvSpPr>
        <p:spPr/>
        <p:txBody>
          <a:bodyPr/>
          <a:lstStyle/>
          <a:p>
            <a:r>
              <a:rPr lang="ar-SA" dirty="0" smtClean="0"/>
              <a:t>مع المجموعة ناقش موضوع التقويم البديل واثره على التعليم ؟ وهل تستطيع تطبيقه في الفصل؟ ولماذا؟</a:t>
            </a:r>
            <a:endParaRPr lang="ar-SA" dirty="0"/>
          </a:p>
        </p:txBody>
      </p:sp>
    </p:spTree>
    <p:extLst>
      <p:ext uri="{BB962C8B-B14F-4D97-AF65-F5344CB8AC3E}">
        <p14:creationId xmlns:p14="http://schemas.microsoft.com/office/powerpoint/2010/main" val="20782770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z="4000" dirty="0">
                <a:solidFill>
                  <a:srgbClr val="FF0000"/>
                </a:solidFill>
              </a:rPr>
              <a:t>انظر الملحق رقم </a:t>
            </a:r>
            <a:r>
              <a:rPr lang="ar-SA" sz="4000" dirty="0" smtClean="0">
                <a:solidFill>
                  <a:srgbClr val="FF0000"/>
                </a:solidFill>
              </a:rPr>
              <a:t>4</a:t>
            </a:r>
            <a:br>
              <a:rPr lang="ar-SA" sz="4000" dirty="0" smtClean="0">
                <a:solidFill>
                  <a:srgbClr val="FF0000"/>
                </a:solidFill>
              </a:rPr>
            </a:br>
            <a:r>
              <a:rPr lang="ar-SA" sz="4000" dirty="0" smtClean="0">
                <a:solidFill>
                  <a:srgbClr val="FF0000"/>
                </a:solidFill>
              </a:rPr>
              <a:t>حول نموذج تحكيم لعمل جماعي </a:t>
            </a:r>
            <a:endParaRPr lang="ar-SA" sz="4000" dirty="0"/>
          </a:p>
        </p:txBody>
      </p:sp>
    </p:spTree>
    <p:extLst>
      <p:ext uri="{BB962C8B-B14F-4D97-AF65-F5344CB8AC3E}">
        <p14:creationId xmlns:p14="http://schemas.microsoft.com/office/powerpoint/2010/main" val="25498241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1" descr="D:\desktop\document cts\wallpaper best\Flat Calm1.bmp"/>
          <p:cNvPicPr>
            <a:picLocks noChangeAspect="1" noChangeArrowheads="1"/>
          </p:cNvPicPr>
          <p:nvPr/>
        </p:nvPicPr>
        <p:blipFill>
          <a:blip r:embed="rId2" cstate="print"/>
          <a:srcRect/>
          <a:stretch>
            <a:fillRect/>
          </a:stretch>
        </p:blipFill>
        <p:spPr bwMode="auto">
          <a:xfrm>
            <a:off x="-476250" y="0"/>
            <a:ext cx="11830050" cy="9464040"/>
          </a:xfrm>
          <a:prstGeom prst="rect">
            <a:avLst/>
          </a:prstGeom>
          <a:noFill/>
        </p:spPr>
      </p:pic>
      <p:sp>
        <p:nvSpPr>
          <p:cNvPr id="16386" name="Content Placeholder 1"/>
          <p:cNvSpPr>
            <a:spLocks noGrp="1"/>
          </p:cNvSpPr>
          <p:nvPr>
            <p:ph/>
          </p:nvPr>
        </p:nvSpPr>
        <p:spPr bwMode="auto">
          <a:xfrm>
            <a:off x="762000" y="1006475"/>
            <a:ext cx="8229600" cy="5851525"/>
          </a:xfrm>
          <a:noFill/>
          <a:ln>
            <a:miter lim="800000"/>
            <a:headEnd/>
            <a:tailEnd/>
          </a:ln>
        </p:spPr>
        <p:txBody>
          <a:bodyPr vert="horz" wrap="square" lIns="91440" tIns="45720" rIns="91440" bIns="45720" numCol="1" anchor="t" anchorCtr="0" compatLnSpc="1">
            <a:prstTxWarp prst="textNoShape">
              <a:avLst/>
            </a:prstTxWarp>
          </a:bodyPr>
          <a:lstStyle/>
          <a:p>
            <a:endParaRPr lang="en-US" sz="3600" dirty="0" smtClean="0"/>
          </a:p>
          <a:p>
            <a:pPr algn="ctr"/>
            <a:r>
              <a:rPr lang="ar-SA" sz="5400" b="1" dirty="0" smtClean="0">
                <a:solidFill>
                  <a:schemeClr val="accent3"/>
                </a:solidFill>
              </a:rPr>
              <a:t>مستويات</a:t>
            </a:r>
            <a:r>
              <a:rPr lang="ar-SA" sz="5400" b="1" dirty="0" smtClean="0"/>
              <a:t> </a:t>
            </a:r>
            <a:r>
              <a:rPr lang="ar-SA" sz="5400" b="1" dirty="0" smtClean="0">
                <a:solidFill>
                  <a:schemeClr val="accent3"/>
                </a:solidFill>
              </a:rPr>
              <a:t>التقويم واساليبه</a:t>
            </a:r>
            <a:endParaRPr lang="en-US" sz="5400" b="1" dirty="0" smtClean="0">
              <a:solidFill>
                <a:schemeClr val="accent3"/>
              </a:solidFill>
            </a:endParaRPr>
          </a:p>
        </p:txBody>
      </p:sp>
    </p:spTree>
  </p:cSld>
  <p:clrMapOvr>
    <a:masterClrMapping/>
  </p:clrMapOvr>
  <p:transition spd="slow">
    <p:cover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1" descr="D:\desktop\document cts\wallpaper best\Aqua_Blue.jpg"/>
          <p:cNvPicPr>
            <a:picLocks noChangeAspect="1" noChangeArrowheads="1"/>
          </p:cNvPicPr>
          <p:nvPr/>
        </p:nvPicPr>
        <p:blipFill>
          <a:blip r:embed="rId2" cstate="print"/>
          <a:srcRect/>
          <a:stretch>
            <a:fillRect/>
          </a:stretch>
        </p:blipFill>
        <p:spPr bwMode="auto">
          <a:xfrm>
            <a:off x="-3048000" y="-1447800"/>
            <a:ext cx="15240000" cy="9753600"/>
          </a:xfrm>
          <a:prstGeom prst="rect">
            <a:avLst/>
          </a:prstGeom>
          <a:noFill/>
        </p:spPr>
      </p:pic>
      <p:sp>
        <p:nvSpPr>
          <p:cNvPr id="17410" name="Title 1"/>
          <p:cNvSpPr>
            <a:spLocks noGrp="1"/>
          </p:cNvSpPr>
          <p:nvPr>
            <p:ph type="title"/>
          </p:nvPr>
        </p:nvSpPr>
        <p:spPr bwMode="auto">
          <a:xfrm>
            <a:off x="838200" y="304800"/>
            <a:ext cx="7772400" cy="1143000"/>
          </a:xfrm>
          <a:gradFill flip="none" rotWithShape="1">
            <a:gsLst>
              <a:gs pos="0">
                <a:srgbClr val="03D4A8"/>
              </a:gs>
              <a:gs pos="25000">
                <a:srgbClr val="21D6E0"/>
              </a:gs>
              <a:gs pos="75000">
                <a:srgbClr val="0087E6"/>
              </a:gs>
              <a:gs pos="100000">
                <a:srgbClr val="005CBF"/>
              </a:gs>
            </a:gsLst>
            <a:lin ang="5400000" scaled="0"/>
            <a:tileRect r="-100000" b="-100000"/>
          </a:gradFill>
          <a:ln>
            <a:miter lim="800000"/>
            <a:headEnd/>
            <a:tailEnd/>
          </a:ln>
        </p:spPr>
        <p:txBody>
          <a:bodyPr vert="horz" wrap="square" lIns="91440" tIns="45720" rIns="91440" bIns="45720" numCol="1" anchor="t" anchorCtr="0" compatLnSpc="1">
            <a:prstTxWarp prst="textNoShape">
              <a:avLst/>
            </a:prstTxWarp>
          </a:bodyPr>
          <a:lstStyle/>
          <a:p>
            <a:r>
              <a:rPr lang="ar-SA" sz="4800" b="1" dirty="0" smtClean="0"/>
              <a:t>مراحل التقويم</a:t>
            </a:r>
            <a:endParaRPr lang="en-US" sz="4800" b="1" dirty="0" smtClean="0"/>
          </a:p>
        </p:txBody>
      </p:sp>
      <p:sp>
        <p:nvSpPr>
          <p:cNvPr id="17411" name="Content Placeholder 2"/>
          <p:cNvSpPr>
            <a:spLocks noGrp="1"/>
          </p:cNvSpPr>
          <p:nvPr>
            <p:ph idx="1"/>
          </p:nvPr>
        </p:nvSpPr>
        <p:spPr bwMode="auto">
          <a:xfrm>
            <a:off x="-685800" y="1981200"/>
            <a:ext cx="10439400" cy="4876800"/>
          </a:xfrm>
          <a:noFill/>
          <a:ln>
            <a:miter lim="800000"/>
            <a:headEnd/>
            <a:tailEnd/>
          </a:ln>
        </p:spPr>
        <p:txBody>
          <a:bodyPr vert="horz" wrap="square" lIns="91440" tIns="45720" rIns="91440" bIns="45720" numCol="1" anchor="t" anchorCtr="0" compatLnSpc="1">
            <a:prstTxWarp prst="textNoShape">
              <a:avLst/>
            </a:prstTxWarp>
          </a:bodyPr>
          <a:lstStyle/>
          <a:p>
            <a:pPr>
              <a:buNone/>
            </a:pPr>
            <a:r>
              <a:rPr lang="ar-SA" sz="3600" b="1" dirty="0" smtClean="0">
                <a:solidFill>
                  <a:schemeClr val="accent3"/>
                </a:solidFill>
              </a:rPr>
              <a:t>1. التقويم القبلي</a:t>
            </a:r>
            <a:r>
              <a:rPr lang="en-US" sz="3600" b="1" dirty="0" smtClean="0">
                <a:solidFill>
                  <a:schemeClr val="accent3"/>
                </a:solidFill>
              </a:rPr>
              <a:t>    </a:t>
            </a:r>
            <a:r>
              <a:rPr lang="ar-SA" sz="3600" b="1" dirty="0" smtClean="0">
                <a:solidFill>
                  <a:schemeClr val="accent3"/>
                </a:solidFill>
              </a:rPr>
              <a:t> </a:t>
            </a:r>
            <a:r>
              <a:rPr lang="en-US" sz="3600" b="1" dirty="0" smtClean="0">
                <a:solidFill>
                  <a:schemeClr val="accent3"/>
                </a:solidFill>
              </a:rPr>
              <a:t>Pre Evaluation</a:t>
            </a:r>
            <a:endParaRPr lang="ar-SA" sz="3600" b="1" dirty="0" smtClean="0">
              <a:solidFill>
                <a:schemeClr val="accent3"/>
              </a:solidFill>
            </a:endParaRPr>
          </a:p>
          <a:p>
            <a:pPr>
              <a:buNone/>
            </a:pPr>
            <a:endParaRPr lang="ar-SA" sz="3600" b="1" dirty="0" smtClean="0">
              <a:solidFill>
                <a:schemeClr val="accent3"/>
              </a:solidFill>
            </a:endParaRPr>
          </a:p>
          <a:p>
            <a:pPr>
              <a:buNone/>
            </a:pPr>
            <a:r>
              <a:rPr lang="ar-SA" sz="3600" b="1" dirty="0" smtClean="0">
                <a:solidFill>
                  <a:schemeClr val="accent3"/>
                </a:solidFill>
              </a:rPr>
              <a:t>2. التقويم البنائي</a:t>
            </a:r>
            <a:r>
              <a:rPr lang="en-US" sz="3600" b="1" dirty="0" smtClean="0">
                <a:solidFill>
                  <a:schemeClr val="accent3"/>
                </a:solidFill>
              </a:rPr>
              <a:t> Formative Evaluation     </a:t>
            </a:r>
            <a:endParaRPr lang="ar-SA" sz="3600" b="1" dirty="0" smtClean="0">
              <a:solidFill>
                <a:schemeClr val="accent3"/>
              </a:solidFill>
            </a:endParaRPr>
          </a:p>
          <a:p>
            <a:pPr>
              <a:buNone/>
            </a:pPr>
            <a:endParaRPr lang="ar-SA" sz="3600" b="1" dirty="0" smtClean="0">
              <a:solidFill>
                <a:schemeClr val="accent3"/>
              </a:solidFill>
            </a:endParaRPr>
          </a:p>
          <a:p>
            <a:pPr>
              <a:buNone/>
            </a:pPr>
            <a:r>
              <a:rPr lang="ar-SA" sz="3600" b="1" dirty="0" smtClean="0">
                <a:solidFill>
                  <a:schemeClr val="accent3"/>
                </a:solidFill>
              </a:rPr>
              <a:t>3. التقويم التشخيصي العلاجي</a:t>
            </a:r>
            <a:r>
              <a:rPr lang="en-US" sz="3600" b="1" dirty="0" smtClean="0">
                <a:solidFill>
                  <a:schemeClr val="accent3"/>
                </a:solidFill>
              </a:rPr>
              <a:t>    Diagnostic Evaluation   </a:t>
            </a:r>
            <a:endParaRPr lang="ar-SA" sz="3600" b="1" dirty="0" smtClean="0">
              <a:solidFill>
                <a:schemeClr val="accent3"/>
              </a:solidFill>
            </a:endParaRPr>
          </a:p>
          <a:p>
            <a:pPr>
              <a:buNone/>
            </a:pPr>
            <a:endParaRPr lang="ar-SA" sz="3600" b="1" dirty="0" smtClean="0">
              <a:solidFill>
                <a:schemeClr val="accent3"/>
              </a:solidFill>
            </a:endParaRPr>
          </a:p>
          <a:p>
            <a:pPr>
              <a:buNone/>
            </a:pPr>
            <a:r>
              <a:rPr lang="ar-SA" sz="3600" b="1" dirty="0" smtClean="0">
                <a:solidFill>
                  <a:schemeClr val="accent3"/>
                </a:solidFill>
              </a:rPr>
              <a:t>4. التقويم النهائي</a:t>
            </a:r>
            <a:r>
              <a:rPr lang="en-US" sz="3600" b="1" dirty="0" smtClean="0">
                <a:solidFill>
                  <a:schemeClr val="accent3"/>
                </a:solidFill>
              </a:rPr>
              <a:t>    Summative Evaluation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Scale>
                                      <p:cBhvr>
                                        <p:cTn id="7" dur="1000" decel="50000" fill="hold">
                                          <p:stCondLst>
                                            <p:cond delay="0"/>
                                          </p:stCondLst>
                                        </p:cTn>
                                        <p:tgtEl>
                                          <p:spTgt spid="17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410"/>
                                        </p:tgtEl>
                                        <p:attrNameLst>
                                          <p:attrName>ppt_x</p:attrName>
                                          <p:attrName>ppt_y</p:attrName>
                                        </p:attrNameLst>
                                      </p:cBhvr>
                                    </p:animMotion>
                                    <p:animEffect transition="in" filter="fade">
                                      <p:cBhvr>
                                        <p:cTn id="9" dur="1000"/>
                                        <p:tgtEl>
                                          <p:spTgt spid="17410"/>
                                        </p:tgtEl>
                                      </p:cBhvr>
                                    </p:animEffect>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17411">
                                            <p:txEl>
                                              <p:pRg st="0" end="0"/>
                                            </p:txEl>
                                          </p:spTgt>
                                        </p:tgtEl>
                                        <p:attrNameLst>
                                          <p:attrName>style.visibility</p:attrName>
                                        </p:attrNameLst>
                                      </p:cBhvr>
                                      <p:to>
                                        <p:strVal val="visible"/>
                                      </p:to>
                                    </p:set>
                                    <p:anim calcmode="lin" valueType="num">
                                      <p:cBhvr>
                                        <p:cTn id="14" dur="1000" fill="hold"/>
                                        <p:tgtEl>
                                          <p:spTgt spid="17411">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17411">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1741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741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17411">
                                            <p:txEl>
                                              <p:pRg st="2" end="2"/>
                                            </p:txEl>
                                          </p:spTgt>
                                        </p:tgtEl>
                                        <p:attrNameLst>
                                          <p:attrName>style.visibility</p:attrName>
                                        </p:attrNameLst>
                                      </p:cBhvr>
                                      <p:to>
                                        <p:strVal val="visible"/>
                                      </p:to>
                                    </p:set>
                                    <p:anim calcmode="lin" valueType="num">
                                      <p:cBhvr>
                                        <p:cTn id="22" dur="1000" fill="hold"/>
                                        <p:tgtEl>
                                          <p:spTgt spid="17411">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17411">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17411">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7411">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17411">
                                            <p:txEl>
                                              <p:pRg st="4" end="4"/>
                                            </p:txEl>
                                          </p:spTgt>
                                        </p:tgtEl>
                                        <p:attrNameLst>
                                          <p:attrName>style.visibility</p:attrName>
                                        </p:attrNameLst>
                                      </p:cBhvr>
                                      <p:to>
                                        <p:strVal val="visible"/>
                                      </p:to>
                                    </p:set>
                                    <p:anim calcmode="lin" valueType="num">
                                      <p:cBhvr>
                                        <p:cTn id="30" dur="1000" fill="hold"/>
                                        <p:tgtEl>
                                          <p:spTgt spid="17411">
                                            <p:txEl>
                                              <p:pRg st="4" end="4"/>
                                            </p:txEl>
                                          </p:spTgt>
                                        </p:tgtEl>
                                        <p:attrNameLst>
                                          <p:attrName>ppt_w</p:attrName>
                                        </p:attrNameLst>
                                      </p:cBhvr>
                                      <p:tavLst>
                                        <p:tav tm="0">
                                          <p:val>
                                            <p:fltVal val="0"/>
                                          </p:val>
                                        </p:tav>
                                        <p:tav tm="100000">
                                          <p:val>
                                            <p:strVal val="#ppt_w"/>
                                          </p:val>
                                        </p:tav>
                                      </p:tavLst>
                                    </p:anim>
                                    <p:anim calcmode="lin" valueType="num">
                                      <p:cBhvr>
                                        <p:cTn id="31" dur="1000" fill="hold"/>
                                        <p:tgtEl>
                                          <p:spTgt spid="17411">
                                            <p:txEl>
                                              <p:pRg st="4" end="4"/>
                                            </p:txEl>
                                          </p:spTgt>
                                        </p:tgtEl>
                                        <p:attrNameLst>
                                          <p:attrName>ppt_h</p:attrName>
                                        </p:attrNameLst>
                                      </p:cBhvr>
                                      <p:tavLst>
                                        <p:tav tm="0">
                                          <p:val>
                                            <p:fltVal val="0"/>
                                          </p:val>
                                        </p:tav>
                                        <p:tav tm="100000">
                                          <p:val>
                                            <p:strVal val="#ppt_h"/>
                                          </p:val>
                                        </p:tav>
                                      </p:tavLst>
                                    </p:anim>
                                    <p:anim calcmode="lin" valueType="num">
                                      <p:cBhvr>
                                        <p:cTn id="32" dur="1000" fill="hold"/>
                                        <p:tgtEl>
                                          <p:spTgt spid="17411">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7411">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grpId="0" nodeType="clickEffect">
                                  <p:stCondLst>
                                    <p:cond delay="0"/>
                                  </p:stCondLst>
                                  <p:childTnLst>
                                    <p:set>
                                      <p:cBhvr>
                                        <p:cTn id="37" dur="1" fill="hold">
                                          <p:stCondLst>
                                            <p:cond delay="0"/>
                                          </p:stCondLst>
                                        </p:cTn>
                                        <p:tgtEl>
                                          <p:spTgt spid="17411">
                                            <p:txEl>
                                              <p:pRg st="6" end="6"/>
                                            </p:txEl>
                                          </p:spTgt>
                                        </p:tgtEl>
                                        <p:attrNameLst>
                                          <p:attrName>style.visibility</p:attrName>
                                        </p:attrNameLst>
                                      </p:cBhvr>
                                      <p:to>
                                        <p:strVal val="visible"/>
                                      </p:to>
                                    </p:set>
                                    <p:anim calcmode="lin" valueType="num">
                                      <p:cBhvr>
                                        <p:cTn id="38" dur="1000" fill="hold"/>
                                        <p:tgtEl>
                                          <p:spTgt spid="17411">
                                            <p:txEl>
                                              <p:pRg st="6" end="6"/>
                                            </p:txEl>
                                          </p:spTgt>
                                        </p:tgtEl>
                                        <p:attrNameLst>
                                          <p:attrName>ppt_w</p:attrName>
                                        </p:attrNameLst>
                                      </p:cBhvr>
                                      <p:tavLst>
                                        <p:tav tm="0">
                                          <p:val>
                                            <p:fltVal val="0"/>
                                          </p:val>
                                        </p:tav>
                                        <p:tav tm="100000">
                                          <p:val>
                                            <p:strVal val="#ppt_w"/>
                                          </p:val>
                                        </p:tav>
                                      </p:tavLst>
                                    </p:anim>
                                    <p:anim calcmode="lin" valueType="num">
                                      <p:cBhvr>
                                        <p:cTn id="39" dur="1000" fill="hold"/>
                                        <p:tgtEl>
                                          <p:spTgt spid="17411">
                                            <p:txEl>
                                              <p:pRg st="6" end="6"/>
                                            </p:txEl>
                                          </p:spTgt>
                                        </p:tgtEl>
                                        <p:attrNameLst>
                                          <p:attrName>ppt_h</p:attrName>
                                        </p:attrNameLst>
                                      </p:cBhvr>
                                      <p:tavLst>
                                        <p:tav tm="0">
                                          <p:val>
                                            <p:fltVal val="0"/>
                                          </p:val>
                                        </p:tav>
                                        <p:tav tm="100000">
                                          <p:val>
                                            <p:strVal val="#ppt_h"/>
                                          </p:val>
                                        </p:tav>
                                      </p:tavLst>
                                    </p:anim>
                                    <p:anim calcmode="lin" valueType="num">
                                      <p:cBhvr>
                                        <p:cTn id="40" dur="1000" fill="hold"/>
                                        <p:tgtEl>
                                          <p:spTgt spid="17411">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7411">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1"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00B0F0">
            <a:alpha val="57000"/>
          </a:srgbClr>
        </a:solidFill>
        <a:effectLst/>
      </p:bgPr>
    </p:bg>
    <p:spTree>
      <p:nvGrpSpPr>
        <p:cNvPr id="1" name=""/>
        <p:cNvGrpSpPr/>
        <p:nvPr/>
      </p:nvGrpSpPr>
      <p:grpSpPr>
        <a:xfrm>
          <a:off x="0" y="0"/>
          <a:ext cx="0" cy="0"/>
          <a:chOff x="0" y="0"/>
          <a:chExt cx="0" cy="0"/>
        </a:xfrm>
      </p:grpSpPr>
      <p:graphicFrame>
        <p:nvGraphicFramePr>
          <p:cNvPr id="2" name="رسم تخطيطي 1"/>
          <p:cNvGraphicFramePr/>
          <p:nvPr/>
        </p:nvGraphicFramePr>
        <p:xfrm>
          <a:off x="685800" y="685800"/>
          <a:ext cx="76962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7" name="رابط كسهم مستقيم 6"/>
          <p:cNvCxnSpPr/>
          <p:nvPr/>
        </p:nvCxnSpPr>
        <p:spPr bwMode="auto">
          <a:xfrm rot="16200000" flipH="1">
            <a:off x="5257800" y="1828800"/>
            <a:ext cx="990600" cy="8382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8" name="رابط كسهم مستقيم 7"/>
          <p:cNvCxnSpPr/>
          <p:nvPr/>
        </p:nvCxnSpPr>
        <p:spPr bwMode="auto">
          <a:xfrm rot="5400000" flipH="1" flipV="1">
            <a:off x="2819400" y="1752600"/>
            <a:ext cx="990600" cy="8382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رابط كسهم مستقيم 8"/>
          <p:cNvCxnSpPr/>
          <p:nvPr/>
        </p:nvCxnSpPr>
        <p:spPr bwMode="auto">
          <a:xfrm rot="16200000" flipV="1">
            <a:off x="2819400" y="4267200"/>
            <a:ext cx="914400" cy="9144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0" name="رابط كسهم مستقيم 9"/>
          <p:cNvCxnSpPr/>
          <p:nvPr/>
        </p:nvCxnSpPr>
        <p:spPr bwMode="auto">
          <a:xfrm rot="10800000" flipV="1">
            <a:off x="5334000" y="4191000"/>
            <a:ext cx="990600" cy="9144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29000" sy="100000" flip="none" algn="tl"/>
        </a:blip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777875"/>
            <a:ext cx="8229600" cy="5851525"/>
          </a:xfrm>
        </p:spPr>
        <p:txBody>
          <a:bodyPr/>
          <a:lstStyle/>
          <a:p>
            <a:r>
              <a:rPr lang="ar-SA" sz="4000" b="1" u="sng" dirty="0" smtClean="0"/>
              <a:t>تدريب</a:t>
            </a:r>
            <a:r>
              <a:rPr lang="ar-SA" sz="4000" b="1" dirty="0" smtClean="0"/>
              <a:t> ....     </a:t>
            </a:r>
            <a:r>
              <a:rPr lang="ar-SA" sz="4000" dirty="0" smtClean="0"/>
              <a:t>مدة التدريب </a:t>
            </a:r>
            <a:r>
              <a:rPr lang="ar-SA" sz="4000" b="1" dirty="0" smtClean="0"/>
              <a:t>15</a:t>
            </a:r>
            <a:r>
              <a:rPr lang="ar-SA" sz="4000" dirty="0" smtClean="0"/>
              <a:t> دقيقة</a:t>
            </a:r>
          </a:p>
          <a:p>
            <a:endParaRPr lang="ar-SA" sz="3600" b="1" u="sng" dirty="0" smtClean="0"/>
          </a:p>
          <a:p>
            <a:pPr marL="0" indent="0" algn="justLow">
              <a:buNone/>
            </a:pPr>
            <a:r>
              <a:rPr lang="ar-SA" sz="3600" dirty="0" smtClean="0">
                <a:cs typeface="+mj-cs"/>
              </a:rPr>
              <a:t>ناقش مع مجموعتك مستوى واحد من مستويات التقويم الاربعة التالية، التقويم القبلي، التقويم، البنائي، التقويم التشخيصي، التقويم النهائي؟ من حيث الوقت والخصائص والمزايا والتعريف؟</a:t>
            </a:r>
          </a:p>
          <a:p>
            <a:endParaRPr lang="ar-SA" sz="3600" dirty="0"/>
          </a:p>
          <a:p>
            <a:pPr>
              <a:buNone/>
            </a:pPr>
            <a:endParaRPr lang="ar-SA" sz="3600" dirty="0" smtClean="0"/>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anim calcmode="lin" valueType="num">
                                      <p:cBhvr>
                                        <p:cTn id="8"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500"/>
                                        <p:tgtEl>
                                          <p:spTgt spid="2">
                                            <p:txEl>
                                              <p:pRg st="2" end="2"/>
                                            </p:txEl>
                                          </p:spTgt>
                                        </p:tgtEl>
                                      </p:cBhvr>
                                    </p:animEffect>
                                    <p:anim calcmode="lin" valueType="num">
                                      <p:cBhvr>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ChangeArrowheads="1"/>
          </p:cNvSpPr>
          <p:nvPr/>
        </p:nvSpPr>
        <p:spPr bwMode="auto">
          <a:xfrm>
            <a:off x="381000" y="1371600"/>
            <a:ext cx="8286750" cy="3200400"/>
          </a:xfrm>
          <a:prstGeom prst="rect">
            <a:avLst/>
          </a:prstGeom>
          <a:noFill/>
          <a:ln w="9525">
            <a:noFill/>
            <a:miter lim="800000"/>
            <a:headEnd/>
            <a:tailEnd/>
          </a:ln>
          <a:effectLst/>
        </p:spPr>
        <p:txBody>
          <a:bodyPr wrap="none" anchor="ctr"/>
          <a:lstStyle/>
          <a:p>
            <a:pPr algn="just"/>
            <a:r>
              <a:rPr lang="ar-SA" sz="3200" dirty="0" smtClean="0">
                <a:cs typeface="+mn-cs"/>
              </a:rPr>
              <a:t>1. </a:t>
            </a:r>
            <a:r>
              <a:rPr lang="ar-SA" sz="2800" dirty="0" smtClean="0">
                <a:cs typeface="+mn-cs"/>
              </a:rPr>
              <a:t>تجنب الآثار النفسية  السلبية التي قد يتعرض لها  الطلاب وتصبح </a:t>
            </a:r>
          </a:p>
          <a:p>
            <a:pPr algn="just"/>
            <a:r>
              <a:rPr lang="ar-SA" sz="2800" dirty="0" smtClean="0">
                <a:cs typeface="+mn-cs"/>
              </a:rPr>
              <a:t>     مرتبطة بتجربتهم الدراسية، مثل الشعور بالقلق والخوف.</a:t>
            </a:r>
          </a:p>
          <a:p>
            <a:pPr algn="just"/>
            <a:endParaRPr lang="ar-SA" sz="2800" dirty="0" smtClean="0">
              <a:cs typeface="+mn-cs"/>
            </a:endParaRPr>
          </a:p>
          <a:p>
            <a:pPr algn="just"/>
            <a:r>
              <a:rPr lang="ar-SA" sz="2800" dirty="0" smtClean="0">
                <a:cs typeface="+mn-cs"/>
              </a:rPr>
              <a:t>2. تجنيب الطلاب الآثار النفسية الناتجة عن التركيز على التنافس على</a:t>
            </a:r>
          </a:p>
          <a:p>
            <a:pPr algn="just">
              <a:lnSpc>
                <a:spcPct val="80000"/>
              </a:lnSpc>
              <a:buFont typeface="Webdings" pitchFamily="18" charset="2"/>
              <a:buNone/>
            </a:pPr>
            <a:r>
              <a:rPr lang="ar-SA" sz="2800" dirty="0" smtClean="0">
                <a:cs typeface="+mn-cs"/>
              </a:rPr>
              <a:t>    الدرجات ، والشعور بأن درجات أدوات التقويم هي الهدف من التعليم. </a:t>
            </a:r>
          </a:p>
          <a:p>
            <a:pPr algn="just">
              <a:lnSpc>
                <a:spcPct val="80000"/>
              </a:lnSpc>
              <a:buFont typeface="Webdings" pitchFamily="18" charset="2"/>
              <a:buNone/>
            </a:pPr>
            <a:endParaRPr lang="ar-SA" sz="2800" dirty="0" smtClean="0">
              <a:cs typeface="+mn-cs"/>
            </a:endParaRPr>
          </a:p>
          <a:p>
            <a:pPr algn="just">
              <a:lnSpc>
                <a:spcPct val="80000"/>
              </a:lnSpc>
              <a:buFont typeface="Webdings" pitchFamily="18" charset="2"/>
              <a:buNone/>
            </a:pPr>
            <a:r>
              <a:rPr lang="ar-SA" sz="2800" dirty="0" smtClean="0">
                <a:cs typeface="+mn-cs"/>
              </a:rPr>
              <a:t>3. إيجاد الحافز الإيجابي للنجاح والتقدم بحيث يكون الدافع للتعليم </a:t>
            </a:r>
          </a:p>
          <a:p>
            <a:pPr algn="just">
              <a:lnSpc>
                <a:spcPct val="80000"/>
              </a:lnSpc>
              <a:buFont typeface="Webdings" pitchFamily="18" charset="2"/>
              <a:buNone/>
            </a:pPr>
            <a:r>
              <a:rPr lang="ar-SA" sz="2800" dirty="0" smtClean="0">
                <a:cs typeface="+mn-cs"/>
              </a:rPr>
              <a:t>    والذهاب إلى المدرسة هو الرغبة في النجاح وليس الخوف من الفشل.</a:t>
            </a:r>
            <a:endParaRPr lang="en-US" sz="2800" dirty="0">
              <a:cs typeface="+mn-cs"/>
            </a:endParaRPr>
          </a:p>
        </p:txBody>
      </p:sp>
      <p:sp>
        <p:nvSpPr>
          <p:cNvPr id="123908" name="AutoShape 4"/>
          <p:cNvSpPr>
            <a:spLocks noChangeArrowheads="1"/>
          </p:cNvSpPr>
          <p:nvPr/>
        </p:nvSpPr>
        <p:spPr bwMode="auto">
          <a:xfrm>
            <a:off x="1524000" y="0"/>
            <a:ext cx="6480175" cy="1268413"/>
          </a:xfrm>
          <a:prstGeom prst="horizontalScroll">
            <a:avLst>
              <a:gd name="adj" fmla="val 25000"/>
            </a:avLst>
          </a:prstGeom>
          <a:solidFill>
            <a:schemeClr val="accent1"/>
          </a:solidFill>
          <a:ln w="9525">
            <a:solidFill>
              <a:schemeClr val="tx1"/>
            </a:solidFill>
            <a:round/>
            <a:headEnd/>
            <a:tailEnd/>
          </a:ln>
          <a:effectLst/>
        </p:spPr>
        <p:txBody>
          <a:bodyPr wrap="none" anchor="ctr"/>
          <a:lstStyle/>
          <a:p>
            <a:pPr algn="ctr"/>
            <a:r>
              <a:rPr lang="ar-SA" sz="2400" dirty="0">
                <a:cs typeface="PT Bold Heading" pitchFamily="2" charset="-78"/>
              </a:rPr>
              <a:t>الأسس والضوابط في تقويم </a:t>
            </a:r>
            <a:r>
              <a:rPr lang="ar-SA" sz="2400" dirty="0" smtClean="0">
                <a:cs typeface="PT Bold Heading" pitchFamily="2" charset="-78"/>
              </a:rPr>
              <a:t>الطلاب</a:t>
            </a:r>
            <a:endParaRPr lang="en-US"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 calcmode="lin" valueType="num">
                                      <p:cBhvr additive="base">
                                        <p:cTn id="7" dur="500" fill="hold"/>
                                        <p:tgtEl>
                                          <p:spTgt spid="1239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3907">
                                            <p:txEl>
                                              <p:pRg st="1" end="1"/>
                                            </p:txEl>
                                          </p:spTgt>
                                        </p:tgtEl>
                                        <p:attrNameLst>
                                          <p:attrName>style.visibility</p:attrName>
                                        </p:attrNameLst>
                                      </p:cBhvr>
                                      <p:to>
                                        <p:strVal val="visible"/>
                                      </p:to>
                                    </p:set>
                                    <p:anim calcmode="lin" valueType="num">
                                      <p:cBhvr additive="base">
                                        <p:cTn id="11" dur="500" fill="hold"/>
                                        <p:tgtEl>
                                          <p:spTgt spid="12390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39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3907">
                                            <p:txEl>
                                              <p:pRg st="3" end="3"/>
                                            </p:txEl>
                                          </p:spTgt>
                                        </p:tgtEl>
                                        <p:attrNameLst>
                                          <p:attrName>style.visibility</p:attrName>
                                        </p:attrNameLst>
                                      </p:cBhvr>
                                      <p:to>
                                        <p:strVal val="visible"/>
                                      </p:to>
                                    </p:set>
                                    <p:anim calcmode="lin" valueType="num">
                                      <p:cBhvr additive="base">
                                        <p:cTn id="17" dur="500" fill="hold"/>
                                        <p:tgtEl>
                                          <p:spTgt spid="123907">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3907">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23907">
                                            <p:txEl>
                                              <p:pRg st="4" end="4"/>
                                            </p:txEl>
                                          </p:spTgt>
                                        </p:tgtEl>
                                        <p:attrNameLst>
                                          <p:attrName>style.visibility</p:attrName>
                                        </p:attrNameLst>
                                      </p:cBhvr>
                                      <p:to>
                                        <p:strVal val="visible"/>
                                      </p:to>
                                    </p:set>
                                    <p:anim calcmode="lin" valueType="num">
                                      <p:cBhvr additive="base">
                                        <p:cTn id="21" dur="500" fill="hold"/>
                                        <p:tgtEl>
                                          <p:spTgt spid="123907">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2390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23907">
                                            <p:txEl>
                                              <p:pRg st="6" end="6"/>
                                            </p:txEl>
                                          </p:spTgt>
                                        </p:tgtEl>
                                        <p:attrNameLst>
                                          <p:attrName>style.visibility</p:attrName>
                                        </p:attrNameLst>
                                      </p:cBhvr>
                                      <p:to>
                                        <p:strVal val="visible"/>
                                      </p:to>
                                    </p:set>
                                    <p:anim calcmode="lin" valueType="num">
                                      <p:cBhvr additive="base">
                                        <p:cTn id="27" dur="500" fill="hold"/>
                                        <p:tgtEl>
                                          <p:spTgt spid="12390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23907">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3907">
                                            <p:txEl>
                                              <p:pRg st="7" end="7"/>
                                            </p:txEl>
                                          </p:spTgt>
                                        </p:tgtEl>
                                        <p:attrNameLst>
                                          <p:attrName>style.visibility</p:attrName>
                                        </p:attrNameLst>
                                      </p:cBhvr>
                                      <p:to>
                                        <p:strVal val="visible"/>
                                      </p:to>
                                    </p:set>
                                    <p:anim calcmode="lin" valueType="num">
                                      <p:cBhvr additive="base">
                                        <p:cTn id="31" dur="500" fill="hold"/>
                                        <p:tgtEl>
                                          <p:spTgt spid="123907">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390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ChangeArrowheads="1"/>
          </p:cNvSpPr>
          <p:nvPr/>
        </p:nvSpPr>
        <p:spPr bwMode="auto">
          <a:xfrm>
            <a:off x="381000" y="990600"/>
            <a:ext cx="8439150" cy="3124200"/>
          </a:xfrm>
          <a:prstGeom prst="rect">
            <a:avLst/>
          </a:prstGeom>
          <a:noFill/>
          <a:ln w="9525">
            <a:noFill/>
            <a:miter lim="800000"/>
            <a:headEnd/>
            <a:tailEnd/>
          </a:ln>
          <a:effectLst/>
        </p:spPr>
        <p:txBody>
          <a:bodyPr wrap="none" anchor="ctr"/>
          <a:lstStyle/>
          <a:p>
            <a:pPr algn="just">
              <a:lnSpc>
                <a:spcPct val="80000"/>
              </a:lnSpc>
              <a:buFont typeface="Webdings" pitchFamily="18" charset="2"/>
              <a:buNone/>
            </a:pPr>
            <a:r>
              <a:rPr lang="ar-SA" sz="3200" dirty="0" smtClean="0">
                <a:cs typeface="+mn-cs"/>
              </a:rPr>
              <a:t>4. العناية بالجانب التطبيقي باعتماد أسلوب تقويم الأداء الذي يتم </a:t>
            </a:r>
          </a:p>
          <a:p>
            <a:pPr algn="just">
              <a:lnSpc>
                <a:spcPct val="80000"/>
              </a:lnSpc>
              <a:buFont typeface="Webdings" pitchFamily="18" charset="2"/>
              <a:buNone/>
            </a:pPr>
            <a:r>
              <a:rPr lang="ar-SA" sz="3200" dirty="0" smtClean="0">
                <a:cs typeface="+mn-cs"/>
              </a:rPr>
              <a:t>فيه التأكد  من تمكن الطالب من المعلومة أو المعرفة أو المهارة.</a:t>
            </a:r>
          </a:p>
          <a:p>
            <a:pPr algn="just">
              <a:lnSpc>
                <a:spcPct val="80000"/>
              </a:lnSpc>
              <a:buFont typeface="Webdings" pitchFamily="18" charset="2"/>
              <a:buNone/>
            </a:pPr>
            <a:endParaRPr lang="ar-SA" sz="3200" dirty="0" smtClean="0">
              <a:cs typeface="+mn-cs"/>
            </a:endParaRPr>
          </a:p>
          <a:p>
            <a:pPr algn="just"/>
            <a:r>
              <a:rPr lang="ar-SA" sz="3200" dirty="0" smtClean="0">
                <a:cs typeface="+mn-cs"/>
              </a:rPr>
              <a:t>5. اكتشاف الإعاقات وصعوبات التعلم لدى الطلاب مبكراً والعمل</a:t>
            </a:r>
          </a:p>
          <a:p>
            <a:pPr algn="just"/>
            <a:r>
              <a:rPr lang="ar-SA" sz="3200" dirty="0" smtClean="0">
                <a:cs typeface="+mn-cs"/>
              </a:rPr>
              <a:t> على علاجها  والتعامل معها بطريقة تربوية صحيحة</a:t>
            </a:r>
            <a:endParaRPr lang="en-US" sz="2800" dirty="0">
              <a:cs typeface="+mn-cs"/>
            </a:endParaRPr>
          </a:p>
        </p:txBody>
      </p:sp>
      <p:sp>
        <p:nvSpPr>
          <p:cNvPr id="123908" name="AutoShape 4"/>
          <p:cNvSpPr>
            <a:spLocks noChangeArrowheads="1"/>
          </p:cNvSpPr>
          <p:nvPr/>
        </p:nvSpPr>
        <p:spPr bwMode="auto">
          <a:xfrm>
            <a:off x="990600" y="0"/>
            <a:ext cx="7543800" cy="1268413"/>
          </a:xfrm>
          <a:prstGeom prst="horizontalScroll">
            <a:avLst>
              <a:gd name="adj" fmla="val 25000"/>
            </a:avLst>
          </a:prstGeom>
          <a:solidFill>
            <a:schemeClr val="accent1"/>
          </a:solidFill>
          <a:ln w="9525">
            <a:solidFill>
              <a:schemeClr val="tx1"/>
            </a:solidFill>
            <a:round/>
            <a:headEnd/>
            <a:tailEnd/>
          </a:ln>
          <a:effectLst/>
        </p:spPr>
        <p:txBody>
          <a:bodyPr wrap="none" anchor="ctr"/>
          <a:lstStyle/>
          <a:p>
            <a:pPr algn="ctr"/>
            <a:r>
              <a:rPr lang="ar-SA" sz="2400" dirty="0" smtClean="0">
                <a:solidFill>
                  <a:srgbClr val="FF0000"/>
                </a:solidFill>
                <a:cs typeface="PT Bold Heading" pitchFamily="2" charset="-78"/>
              </a:rPr>
              <a:t>يتبع</a:t>
            </a:r>
            <a:r>
              <a:rPr lang="ar-SA" sz="2400" dirty="0" smtClean="0">
                <a:cs typeface="PT Bold Heading" pitchFamily="2" charset="-78"/>
              </a:rPr>
              <a:t>....الأسس </a:t>
            </a:r>
            <a:r>
              <a:rPr lang="ar-SA" sz="2400" dirty="0">
                <a:cs typeface="PT Bold Heading" pitchFamily="2" charset="-78"/>
              </a:rPr>
              <a:t>والضوابط في تقويم </a:t>
            </a:r>
            <a:r>
              <a:rPr lang="ar-SA" sz="2400" dirty="0" smtClean="0">
                <a:cs typeface="PT Bold Heading" pitchFamily="2" charset="-78"/>
              </a:rPr>
              <a:t>الطلاب</a:t>
            </a:r>
            <a:endParaRPr lang="en-US"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 calcmode="lin" valueType="num">
                                      <p:cBhvr additive="base">
                                        <p:cTn id="7" dur="500" fill="hold"/>
                                        <p:tgtEl>
                                          <p:spTgt spid="1239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3907">
                                            <p:txEl>
                                              <p:pRg st="1" end="1"/>
                                            </p:txEl>
                                          </p:spTgt>
                                        </p:tgtEl>
                                        <p:attrNameLst>
                                          <p:attrName>style.visibility</p:attrName>
                                        </p:attrNameLst>
                                      </p:cBhvr>
                                      <p:to>
                                        <p:strVal val="visible"/>
                                      </p:to>
                                    </p:set>
                                    <p:anim calcmode="lin" valueType="num">
                                      <p:cBhvr additive="base">
                                        <p:cTn id="13" dur="500" fill="hold"/>
                                        <p:tgtEl>
                                          <p:spTgt spid="1239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39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3907">
                                            <p:txEl>
                                              <p:pRg st="3" end="3"/>
                                            </p:txEl>
                                          </p:spTgt>
                                        </p:tgtEl>
                                        <p:attrNameLst>
                                          <p:attrName>style.visibility</p:attrName>
                                        </p:attrNameLst>
                                      </p:cBhvr>
                                      <p:to>
                                        <p:strVal val="visible"/>
                                      </p:to>
                                    </p:set>
                                    <p:anim calcmode="lin" valueType="num">
                                      <p:cBhvr additive="base">
                                        <p:cTn id="19" dur="500" fill="hold"/>
                                        <p:tgtEl>
                                          <p:spTgt spid="12390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39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3907">
                                            <p:txEl>
                                              <p:pRg st="4" end="4"/>
                                            </p:txEl>
                                          </p:spTgt>
                                        </p:tgtEl>
                                        <p:attrNameLst>
                                          <p:attrName>style.visibility</p:attrName>
                                        </p:attrNameLst>
                                      </p:cBhvr>
                                      <p:to>
                                        <p:strVal val="visible"/>
                                      </p:to>
                                    </p:set>
                                    <p:anim calcmode="lin" valueType="num">
                                      <p:cBhvr additive="base">
                                        <p:cTn id="25" dur="500" fill="hold"/>
                                        <p:tgtEl>
                                          <p:spTgt spid="12390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390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ChangeArrowheads="1"/>
          </p:cNvSpPr>
          <p:nvPr/>
        </p:nvSpPr>
        <p:spPr bwMode="auto">
          <a:xfrm>
            <a:off x="381000" y="990600"/>
            <a:ext cx="8439150" cy="2133600"/>
          </a:xfrm>
          <a:prstGeom prst="rect">
            <a:avLst/>
          </a:prstGeom>
          <a:noFill/>
          <a:ln w="9525">
            <a:noFill/>
            <a:miter lim="800000"/>
            <a:headEnd/>
            <a:tailEnd/>
          </a:ln>
          <a:effectLst/>
        </p:spPr>
        <p:txBody>
          <a:bodyPr wrap="none" anchor="ctr"/>
          <a:lstStyle/>
          <a:p>
            <a:pPr algn="just"/>
            <a:r>
              <a:rPr lang="ar-SA" sz="2800" dirty="0" smtClean="0">
                <a:cs typeface="+mn-cs"/>
              </a:rPr>
              <a:t>6. غرس العادات والمواقف الإيجابية في نفوس الطلاب تجاه التعليم.</a:t>
            </a:r>
          </a:p>
          <a:p>
            <a:pPr algn="just"/>
            <a:r>
              <a:rPr lang="ar-SA" sz="2800" dirty="0" smtClean="0">
                <a:cs typeface="+mn-cs"/>
              </a:rPr>
              <a:t> </a:t>
            </a:r>
          </a:p>
          <a:p>
            <a:pPr algn="just"/>
            <a:r>
              <a:rPr lang="ar-SA" sz="2800" dirty="0" smtClean="0">
                <a:cs typeface="+mn-cs"/>
              </a:rPr>
              <a:t>7. توحيد أسلوب التقويم المبني على الإتقان وخصوصا في المرحلة</a:t>
            </a:r>
          </a:p>
          <a:p>
            <a:pPr algn="just"/>
            <a:r>
              <a:rPr lang="ar-SA" sz="2800" dirty="0" smtClean="0">
                <a:cs typeface="+mn-cs"/>
              </a:rPr>
              <a:t> الابتدائية.</a:t>
            </a:r>
            <a:endParaRPr lang="en-US" sz="2800" dirty="0">
              <a:cs typeface="+mn-cs"/>
            </a:endParaRPr>
          </a:p>
        </p:txBody>
      </p:sp>
      <p:sp>
        <p:nvSpPr>
          <p:cNvPr id="123908" name="AutoShape 4"/>
          <p:cNvSpPr>
            <a:spLocks noChangeArrowheads="1"/>
          </p:cNvSpPr>
          <p:nvPr/>
        </p:nvSpPr>
        <p:spPr bwMode="auto">
          <a:xfrm>
            <a:off x="990600" y="0"/>
            <a:ext cx="7543800" cy="1268413"/>
          </a:xfrm>
          <a:prstGeom prst="horizontalScroll">
            <a:avLst>
              <a:gd name="adj" fmla="val 25000"/>
            </a:avLst>
          </a:prstGeom>
          <a:solidFill>
            <a:schemeClr val="accent1"/>
          </a:solidFill>
          <a:ln w="9525">
            <a:solidFill>
              <a:schemeClr val="tx1"/>
            </a:solidFill>
            <a:round/>
            <a:headEnd/>
            <a:tailEnd/>
          </a:ln>
          <a:effectLst/>
        </p:spPr>
        <p:txBody>
          <a:bodyPr wrap="none" anchor="ctr"/>
          <a:lstStyle/>
          <a:p>
            <a:pPr algn="ctr"/>
            <a:r>
              <a:rPr lang="ar-SA" sz="2400" dirty="0" smtClean="0">
                <a:solidFill>
                  <a:srgbClr val="FF0000"/>
                </a:solidFill>
                <a:cs typeface="PT Bold Heading" pitchFamily="2" charset="-78"/>
              </a:rPr>
              <a:t>يتبع</a:t>
            </a:r>
            <a:r>
              <a:rPr lang="ar-SA" sz="2400" dirty="0" smtClean="0">
                <a:cs typeface="PT Bold Heading" pitchFamily="2" charset="-78"/>
              </a:rPr>
              <a:t>....الأسس </a:t>
            </a:r>
            <a:r>
              <a:rPr lang="ar-SA" sz="2400" dirty="0">
                <a:cs typeface="PT Bold Heading" pitchFamily="2" charset="-78"/>
              </a:rPr>
              <a:t>والضوابط في تقويم </a:t>
            </a:r>
            <a:r>
              <a:rPr lang="ar-SA" sz="2400" dirty="0" smtClean="0">
                <a:cs typeface="PT Bold Heading" pitchFamily="2" charset="-78"/>
              </a:rPr>
              <a:t>الطلاب</a:t>
            </a:r>
            <a:endParaRPr lang="en-US" sz="2400" dirty="0">
              <a:cs typeface="PT Bold Heading" pitchFamily="2" charset="-78"/>
            </a:endParaRPr>
          </a:p>
        </p:txBody>
      </p:sp>
      <p:grpSp>
        <p:nvGrpSpPr>
          <p:cNvPr id="4" name="Group 4"/>
          <p:cNvGrpSpPr>
            <a:grpSpLocks/>
          </p:cNvGrpSpPr>
          <p:nvPr/>
        </p:nvGrpSpPr>
        <p:grpSpPr bwMode="auto">
          <a:xfrm>
            <a:off x="685800" y="3200400"/>
            <a:ext cx="8077200" cy="3429000"/>
            <a:chOff x="0" y="0"/>
            <a:chExt cx="5760" cy="4320"/>
          </a:xfrm>
        </p:grpSpPr>
        <p:pic>
          <p:nvPicPr>
            <p:cNvPr id="5" name="Picture 5" descr="241086"/>
            <p:cNvPicPr>
              <a:picLocks noChangeAspect="1" noChangeArrowheads="1"/>
            </p:cNvPicPr>
            <p:nvPr/>
          </p:nvPicPr>
          <p:blipFill>
            <a:blip r:embed="rId2"/>
            <a:srcRect/>
            <a:stretch>
              <a:fillRect/>
            </a:stretch>
          </p:blipFill>
          <p:spPr bwMode="auto">
            <a:xfrm>
              <a:off x="0" y="0"/>
              <a:ext cx="5760" cy="4320"/>
            </a:xfrm>
            <a:prstGeom prst="rect">
              <a:avLst/>
            </a:prstGeom>
            <a:noFill/>
            <a:ln w="38100">
              <a:solidFill>
                <a:srgbClr val="000000"/>
              </a:solidFill>
              <a:miter lim="800000"/>
              <a:headEnd/>
              <a:tailEnd/>
            </a:ln>
          </p:spPr>
        </p:pic>
        <p:sp>
          <p:nvSpPr>
            <p:cNvPr id="6" name="Rectangle 6"/>
            <p:cNvSpPr>
              <a:spLocks noChangeArrowheads="1"/>
            </p:cNvSpPr>
            <p:nvPr/>
          </p:nvSpPr>
          <p:spPr bwMode="auto">
            <a:xfrm>
              <a:off x="0" y="3929"/>
              <a:ext cx="1610" cy="391"/>
            </a:xfrm>
            <a:prstGeom prst="rect">
              <a:avLst/>
            </a:prstGeom>
            <a:solidFill>
              <a:schemeClr val="bg1"/>
            </a:solidFill>
            <a:ln w="9525">
              <a:noFill/>
              <a:miter lim="800000"/>
              <a:headEnd/>
              <a:tailEnd/>
            </a:ln>
            <a:effectLst/>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 calcmode="lin" valueType="num">
                                      <p:cBhvr additive="base">
                                        <p:cTn id="7" dur="500" fill="hold"/>
                                        <p:tgtEl>
                                          <p:spTgt spid="1239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3907">
                                            <p:txEl>
                                              <p:pRg st="1" end="1"/>
                                            </p:txEl>
                                          </p:spTgt>
                                        </p:tgtEl>
                                        <p:attrNameLst>
                                          <p:attrName>style.visibility</p:attrName>
                                        </p:attrNameLst>
                                      </p:cBhvr>
                                      <p:to>
                                        <p:strVal val="visible"/>
                                      </p:to>
                                    </p:set>
                                    <p:anim calcmode="lin" valueType="num">
                                      <p:cBhvr additive="base">
                                        <p:cTn id="13" dur="500" fill="hold"/>
                                        <p:tgtEl>
                                          <p:spTgt spid="1239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39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3907">
                                            <p:txEl>
                                              <p:pRg st="2" end="2"/>
                                            </p:txEl>
                                          </p:spTgt>
                                        </p:tgtEl>
                                        <p:attrNameLst>
                                          <p:attrName>style.visibility</p:attrName>
                                        </p:attrNameLst>
                                      </p:cBhvr>
                                      <p:to>
                                        <p:strVal val="visible"/>
                                      </p:to>
                                    </p:set>
                                    <p:anim calcmode="lin" valueType="num">
                                      <p:cBhvr additive="base">
                                        <p:cTn id="19" dur="500" fill="hold"/>
                                        <p:tgtEl>
                                          <p:spTgt spid="1239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39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3907">
                                            <p:txEl>
                                              <p:pRg st="3" end="3"/>
                                            </p:txEl>
                                          </p:spTgt>
                                        </p:tgtEl>
                                        <p:attrNameLst>
                                          <p:attrName>style.visibility</p:attrName>
                                        </p:attrNameLst>
                                      </p:cBhvr>
                                      <p:to>
                                        <p:strVal val="visible"/>
                                      </p:to>
                                    </p:set>
                                    <p:anim calcmode="lin" valueType="num">
                                      <p:cBhvr additive="base">
                                        <p:cTn id="25" dur="500" fill="hold"/>
                                        <p:tgtEl>
                                          <p:spTgt spid="12390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390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37000">
              <a:srgbClr val="FFFF00"/>
            </a:gs>
            <a:gs pos="25000">
              <a:srgbClr val="21D6E0"/>
            </a:gs>
            <a:gs pos="75000">
              <a:srgbClr val="0087E6"/>
            </a:gs>
            <a:gs pos="100000">
              <a:srgbClr val="005CB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74638"/>
            <a:ext cx="8229600" cy="850900"/>
          </a:xfrm>
        </p:spPr>
        <p:txBody>
          <a:bodyPr/>
          <a:lstStyle/>
          <a:p>
            <a:pPr eaLnBrk="1" hangingPunct="1">
              <a:defRPr/>
            </a:pPr>
            <a:r>
              <a:rPr lang="ar-EG"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الاختلاف والاتفاق بين التقويم و التقييم ..</a:t>
            </a:r>
            <a:endPar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243" name="Rectangle 3"/>
          <p:cNvSpPr>
            <a:spLocks noGrp="1" noChangeArrowheads="1"/>
          </p:cNvSpPr>
          <p:nvPr>
            <p:ph type="body" idx="1"/>
          </p:nvPr>
        </p:nvSpPr>
        <p:spPr bwMode="auto">
          <a:xfrm>
            <a:off x="304800" y="1268413"/>
            <a:ext cx="8229600" cy="5400675"/>
          </a:xfrm>
          <a:noFill/>
          <a:ln w="57150">
            <a:solidFill>
              <a:srgbClr val="FF0000"/>
            </a:solidFill>
            <a:miter lim="800000"/>
            <a:headEnd/>
            <a:tailEnd/>
          </a:ln>
        </p:spPr>
        <p:txBody>
          <a:bodyPr vert="horz" wrap="square" lIns="91440" tIns="45720" rIns="91440" bIns="45720" numCol="1" anchor="t" anchorCtr="0" compatLnSpc="1">
            <a:prstTxWarp prst="textNoShape">
              <a:avLst/>
            </a:prstTxWarp>
          </a:bodyPr>
          <a:lstStyle/>
          <a:p>
            <a:pPr eaLnBrk="1" hangingPunct="1"/>
            <a:endParaRPr lang="ar-EG" sz="3600" b="1" dirty="0" smtClean="0"/>
          </a:p>
          <a:p>
            <a:pPr eaLnBrk="1" hangingPunct="1"/>
            <a:endParaRPr lang="en-US" sz="3600" b="1" dirty="0" smtClean="0"/>
          </a:p>
        </p:txBody>
      </p:sp>
      <p:grpSp>
        <p:nvGrpSpPr>
          <p:cNvPr id="2" name="Group 14"/>
          <p:cNvGrpSpPr/>
          <p:nvPr/>
        </p:nvGrpSpPr>
        <p:grpSpPr>
          <a:xfrm>
            <a:off x="609600" y="2060575"/>
            <a:ext cx="8355013" cy="4319588"/>
            <a:chOff x="609600" y="2060575"/>
            <a:chExt cx="8355013" cy="4319588"/>
          </a:xfrm>
        </p:grpSpPr>
        <p:sp>
          <p:nvSpPr>
            <p:cNvPr id="10251" name="Line 13"/>
            <p:cNvSpPr>
              <a:spLocks noChangeShapeType="1"/>
            </p:cNvSpPr>
            <p:nvPr/>
          </p:nvSpPr>
          <p:spPr bwMode="auto">
            <a:xfrm>
              <a:off x="6084888" y="4941888"/>
              <a:ext cx="0" cy="719137"/>
            </a:xfrm>
            <a:prstGeom prst="line">
              <a:avLst/>
            </a:prstGeom>
            <a:noFill/>
            <a:ln w="9525">
              <a:solidFill>
                <a:schemeClr val="tx1"/>
              </a:solidFill>
              <a:round/>
              <a:headEnd/>
              <a:tailEnd type="triangle" w="med" len="med"/>
            </a:ln>
          </p:spPr>
          <p:txBody>
            <a:bodyPr/>
            <a:lstStyle/>
            <a:p>
              <a:endParaRPr lang="en-US"/>
            </a:p>
          </p:txBody>
        </p:sp>
        <p:sp>
          <p:nvSpPr>
            <p:cNvPr id="10244" name="Oval 4"/>
            <p:cNvSpPr>
              <a:spLocks noChangeArrowheads="1"/>
            </p:cNvSpPr>
            <p:nvPr/>
          </p:nvSpPr>
          <p:spPr bwMode="auto">
            <a:xfrm>
              <a:off x="5148263" y="2781300"/>
              <a:ext cx="2232025" cy="2232025"/>
            </a:xfrm>
            <a:prstGeom prst="ellipse">
              <a:avLst/>
            </a:prstGeom>
            <a:gradFill flip="none" rotWithShape="1">
              <a:gsLst>
                <a:gs pos="0">
                  <a:srgbClr val="33CC33"/>
                </a:gs>
                <a:gs pos="25000">
                  <a:srgbClr val="21D6E0"/>
                </a:gs>
                <a:gs pos="75000">
                  <a:srgbClr val="0087E6"/>
                </a:gs>
                <a:gs pos="100000">
                  <a:srgbClr val="005CBF"/>
                </a:gs>
              </a:gsLst>
              <a:path path="rect">
                <a:fillToRect l="100000" t="100000"/>
              </a:path>
              <a:tileRect r="-100000" b="-100000"/>
            </a:gradFill>
            <a:ln w="9525">
              <a:solidFill>
                <a:schemeClr val="tx1"/>
              </a:solidFill>
              <a:round/>
              <a:headEnd/>
              <a:tailEnd/>
            </a:ln>
          </p:spPr>
          <p:txBody>
            <a:bodyPr wrap="none" anchor="ctr"/>
            <a:lstStyle/>
            <a:p>
              <a:pPr algn="ctr"/>
              <a:r>
                <a:rPr lang="ar-EG" sz="2800" b="1" dirty="0"/>
                <a:t>التقييم</a:t>
              </a:r>
              <a:endParaRPr lang="en-US" sz="2800" b="1" dirty="0"/>
            </a:p>
            <a:p>
              <a:pPr algn="ctr"/>
              <a:r>
                <a:rPr lang="en-US" sz="2800" b="1" dirty="0" smtClean="0"/>
                <a:t>valuation</a:t>
              </a:r>
              <a:endParaRPr lang="en-US" sz="2800" b="1" dirty="0"/>
            </a:p>
          </p:txBody>
        </p:sp>
        <p:sp>
          <p:nvSpPr>
            <p:cNvPr id="10245" name="Line 6"/>
            <p:cNvSpPr>
              <a:spLocks noChangeShapeType="1"/>
            </p:cNvSpPr>
            <p:nvPr/>
          </p:nvSpPr>
          <p:spPr bwMode="auto">
            <a:xfrm flipH="1">
              <a:off x="3276600" y="4038600"/>
              <a:ext cx="1871662" cy="0"/>
            </a:xfrm>
            <a:prstGeom prst="line">
              <a:avLst/>
            </a:prstGeom>
            <a:noFill/>
            <a:ln w="9525">
              <a:solidFill>
                <a:schemeClr val="tx1"/>
              </a:solidFill>
              <a:round/>
              <a:headEnd/>
              <a:tailEnd type="triangle" w="med" len="med"/>
            </a:ln>
          </p:spPr>
          <p:txBody>
            <a:bodyPr/>
            <a:lstStyle/>
            <a:p>
              <a:endParaRPr lang="en-US"/>
            </a:p>
          </p:txBody>
        </p:sp>
        <p:sp>
          <p:nvSpPr>
            <p:cNvPr id="10246" name="Rectangle 7"/>
            <p:cNvSpPr>
              <a:spLocks noChangeArrowheads="1"/>
            </p:cNvSpPr>
            <p:nvPr/>
          </p:nvSpPr>
          <p:spPr bwMode="auto">
            <a:xfrm>
              <a:off x="609601" y="3429000"/>
              <a:ext cx="2667000" cy="1219200"/>
            </a:xfrm>
            <a:prstGeom prst="rect">
              <a:avLst/>
            </a:prstGeom>
            <a:solidFill>
              <a:schemeClr val="accent1"/>
            </a:solidFill>
            <a:ln w="9525">
              <a:solidFill>
                <a:schemeClr val="tx1"/>
              </a:solidFill>
              <a:miter lim="800000"/>
              <a:headEnd/>
              <a:tailEnd/>
            </a:ln>
          </p:spPr>
          <p:txBody>
            <a:bodyPr wrap="none" anchor="ctr"/>
            <a:lstStyle/>
            <a:p>
              <a:pPr algn="ctr"/>
              <a:r>
                <a:rPr lang="ar-EG" sz="2400" b="1" dirty="0"/>
                <a:t>ليس من أهدافه تغيير </a:t>
              </a:r>
            </a:p>
            <a:p>
              <a:pPr algn="ctr"/>
              <a:r>
                <a:rPr lang="ar-EG" sz="2400" b="1" dirty="0"/>
                <a:t>ما هو قا ئم</a:t>
              </a:r>
              <a:r>
                <a:rPr lang="ar-EG" sz="2400" dirty="0"/>
                <a:t> </a:t>
              </a:r>
              <a:endParaRPr lang="en-US" sz="2400" dirty="0"/>
            </a:p>
          </p:txBody>
        </p:sp>
        <p:sp>
          <p:nvSpPr>
            <p:cNvPr id="10247" name="Line 8"/>
            <p:cNvSpPr>
              <a:spLocks noChangeShapeType="1"/>
            </p:cNvSpPr>
            <p:nvPr/>
          </p:nvSpPr>
          <p:spPr bwMode="auto">
            <a:xfrm flipH="1">
              <a:off x="3276600" y="4572000"/>
              <a:ext cx="2082800" cy="749300"/>
            </a:xfrm>
            <a:prstGeom prst="line">
              <a:avLst/>
            </a:prstGeom>
            <a:noFill/>
            <a:ln w="9525">
              <a:solidFill>
                <a:schemeClr val="tx1"/>
              </a:solidFill>
              <a:round/>
              <a:headEnd/>
              <a:tailEnd type="triangle" w="med" len="med"/>
            </a:ln>
          </p:spPr>
          <p:txBody>
            <a:bodyPr/>
            <a:lstStyle/>
            <a:p>
              <a:endParaRPr lang="en-US"/>
            </a:p>
          </p:txBody>
        </p:sp>
        <p:sp>
          <p:nvSpPr>
            <p:cNvPr id="10248" name="Rectangle 9"/>
            <p:cNvSpPr>
              <a:spLocks noChangeArrowheads="1"/>
            </p:cNvSpPr>
            <p:nvPr/>
          </p:nvSpPr>
          <p:spPr bwMode="auto">
            <a:xfrm>
              <a:off x="609600" y="4941888"/>
              <a:ext cx="2667000" cy="1077912"/>
            </a:xfrm>
            <a:prstGeom prst="rect">
              <a:avLst/>
            </a:prstGeom>
            <a:solidFill>
              <a:schemeClr val="accent1"/>
            </a:solidFill>
            <a:ln w="9525">
              <a:solidFill>
                <a:schemeClr val="tx1"/>
              </a:solidFill>
              <a:miter lim="800000"/>
              <a:headEnd/>
              <a:tailEnd/>
            </a:ln>
          </p:spPr>
          <p:txBody>
            <a:bodyPr wrap="none" anchor="ctr"/>
            <a:lstStyle/>
            <a:p>
              <a:pPr algn="ctr"/>
              <a:r>
                <a:rPr lang="ar-EG" sz="2400" b="1"/>
                <a:t>محدد بزمن ومكان</a:t>
              </a:r>
              <a:endParaRPr lang="en-US" sz="2400" b="1"/>
            </a:p>
          </p:txBody>
        </p:sp>
        <p:sp>
          <p:nvSpPr>
            <p:cNvPr id="10249" name="Line 11"/>
            <p:cNvSpPr>
              <a:spLocks noChangeShapeType="1"/>
            </p:cNvSpPr>
            <p:nvPr/>
          </p:nvSpPr>
          <p:spPr bwMode="auto">
            <a:xfrm flipH="1" flipV="1">
              <a:off x="3276599" y="2743200"/>
              <a:ext cx="2033587" cy="579438"/>
            </a:xfrm>
            <a:prstGeom prst="line">
              <a:avLst/>
            </a:prstGeom>
            <a:noFill/>
            <a:ln w="9525">
              <a:solidFill>
                <a:schemeClr val="tx1"/>
              </a:solidFill>
              <a:round/>
              <a:headEnd/>
              <a:tailEnd type="triangle" w="med" len="med"/>
            </a:ln>
          </p:spPr>
          <p:txBody>
            <a:bodyPr/>
            <a:lstStyle/>
            <a:p>
              <a:endParaRPr lang="en-US"/>
            </a:p>
          </p:txBody>
        </p:sp>
        <p:sp>
          <p:nvSpPr>
            <p:cNvPr id="10250" name="Rectangle 12"/>
            <p:cNvSpPr>
              <a:spLocks noChangeArrowheads="1"/>
            </p:cNvSpPr>
            <p:nvPr/>
          </p:nvSpPr>
          <p:spPr bwMode="auto">
            <a:xfrm>
              <a:off x="611189" y="2060575"/>
              <a:ext cx="2665412" cy="1139825"/>
            </a:xfrm>
            <a:prstGeom prst="rect">
              <a:avLst/>
            </a:prstGeom>
            <a:solidFill>
              <a:schemeClr val="accent1"/>
            </a:solidFill>
            <a:ln w="9525">
              <a:solidFill>
                <a:schemeClr val="tx1"/>
              </a:solidFill>
              <a:miter lim="800000"/>
              <a:headEnd/>
              <a:tailEnd/>
            </a:ln>
          </p:spPr>
          <p:txBody>
            <a:bodyPr wrap="none" anchor="ctr"/>
            <a:lstStyle/>
            <a:p>
              <a:pPr algn="ctr"/>
              <a:r>
                <a:rPr lang="ar-EG" sz="2400" b="1" dirty="0"/>
                <a:t>لجوانب محددة ة </a:t>
              </a:r>
              <a:r>
                <a:rPr lang="ar-EG" sz="2400" b="1" dirty="0" smtClean="0"/>
                <a:t>ليس</a:t>
              </a:r>
              <a:endParaRPr lang="en-US" sz="2400" b="1" dirty="0" smtClean="0"/>
            </a:p>
            <a:p>
              <a:pPr algn="ctr"/>
              <a:r>
                <a:rPr lang="ar-EG" sz="2400" b="1" dirty="0" smtClean="0"/>
                <a:t> </a:t>
              </a:r>
              <a:r>
                <a:rPr lang="ar-EG" sz="2400" b="1" dirty="0"/>
                <a:t>شاملا أو مستمرا</a:t>
              </a:r>
              <a:endParaRPr lang="en-US" sz="2400" b="1" dirty="0"/>
            </a:p>
          </p:txBody>
        </p:sp>
        <p:sp>
          <p:nvSpPr>
            <p:cNvPr id="10252" name="Rectangle 14"/>
            <p:cNvSpPr>
              <a:spLocks noChangeArrowheads="1"/>
            </p:cNvSpPr>
            <p:nvPr/>
          </p:nvSpPr>
          <p:spPr bwMode="auto">
            <a:xfrm>
              <a:off x="3563938" y="5661025"/>
              <a:ext cx="4321175" cy="719138"/>
            </a:xfrm>
            <a:prstGeom prst="rect">
              <a:avLst/>
            </a:prstGeom>
            <a:solidFill>
              <a:schemeClr val="accent1"/>
            </a:solidFill>
            <a:ln w="9525">
              <a:solidFill>
                <a:schemeClr val="tx1"/>
              </a:solidFill>
              <a:miter lim="800000"/>
              <a:headEnd/>
              <a:tailEnd/>
            </a:ln>
          </p:spPr>
          <p:txBody>
            <a:bodyPr wrap="none" anchor="ctr"/>
            <a:lstStyle/>
            <a:p>
              <a:pPr algn="ctr"/>
              <a:r>
                <a:rPr lang="ar-EG" sz="2400" b="1" dirty="0"/>
                <a:t>مقدار الإنجاز هو أساس التقييم</a:t>
              </a:r>
              <a:endParaRPr lang="en-US" sz="2400" b="1" dirty="0"/>
            </a:p>
          </p:txBody>
        </p:sp>
        <p:sp>
          <p:nvSpPr>
            <p:cNvPr id="10253" name="Rectangle 15"/>
            <p:cNvSpPr>
              <a:spLocks noChangeArrowheads="1"/>
            </p:cNvSpPr>
            <p:nvPr/>
          </p:nvSpPr>
          <p:spPr bwMode="auto">
            <a:xfrm>
              <a:off x="7885113" y="2565400"/>
              <a:ext cx="1079500" cy="2592388"/>
            </a:xfrm>
            <a:prstGeom prst="rect">
              <a:avLst/>
            </a:prstGeom>
            <a:solidFill>
              <a:schemeClr val="accent1"/>
            </a:solidFill>
            <a:ln w="9525">
              <a:solidFill>
                <a:schemeClr val="tx1"/>
              </a:solidFill>
              <a:miter lim="800000"/>
              <a:headEnd/>
              <a:tailEnd/>
            </a:ln>
          </p:spPr>
          <p:txBody>
            <a:bodyPr wrap="none" anchor="ctr"/>
            <a:lstStyle/>
            <a:p>
              <a:pPr algn="ctr"/>
              <a:r>
                <a:rPr lang="ar-EG" sz="2400" b="1" dirty="0"/>
                <a:t>يتمركز</a:t>
              </a:r>
            </a:p>
            <a:p>
              <a:pPr algn="ctr"/>
              <a:r>
                <a:rPr lang="ar-EG" sz="2400" b="1" dirty="0"/>
                <a:t> حول </a:t>
              </a:r>
            </a:p>
            <a:p>
              <a:pPr algn="ctr"/>
              <a:r>
                <a:rPr lang="ar-EG" sz="2400" b="1" dirty="0"/>
                <a:t>ذات</a:t>
              </a:r>
            </a:p>
            <a:p>
              <a:pPr algn="ctr"/>
              <a:r>
                <a:rPr lang="ar-EG" sz="2400" b="1" dirty="0"/>
                <a:t>المقيم</a:t>
              </a:r>
              <a:endParaRPr lang="en-US" sz="2400" b="1" dirty="0"/>
            </a:p>
          </p:txBody>
        </p:sp>
        <p:sp>
          <p:nvSpPr>
            <p:cNvPr id="10254" name="Line 16"/>
            <p:cNvSpPr>
              <a:spLocks noChangeShapeType="1"/>
            </p:cNvSpPr>
            <p:nvPr/>
          </p:nvSpPr>
          <p:spPr bwMode="auto">
            <a:xfrm flipV="1">
              <a:off x="7380288" y="3933825"/>
              <a:ext cx="576262" cy="0"/>
            </a:xfrm>
            <a:prstGeom prst="line">
              <a:avLst/>
            </a:prstGeom>
            <a:noFill/>
            <a:ln w="9525">
              <a:solidFill>
                <a:schemeClr val="tx1"/>
              </a:solidFill>
              <a:round/>
              <a:headEnd/>
              <a:tailEnd type="triangle" w="med" len="med"/>
            </a:ln>
          </p:spPr>
          <p:txBody>
            <a:bodyPr/>
            <a:lstStyle/>
            <a:p>
              <a:endParaRPr lang="en-US"/>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ChangeArrowheads="1"/>
          </p:cNvSpPr>
          <p:nvPr/>
        </p:nvSpPr>
        <p:spPr bwMode="auto">
          <a:xfrm>
            <a:off x="381000" y="990600"/>
            <a:ext cx="8439150" cy="3124200"/>
          </a:xfrm>
          <a:prstGeom prst="rect">
            <a:avLst/>
          </a:prstGeom>
          <a:noFill/>
          <a:ln w="9525">
            <a:noFill/>
            <a:miter lim="800000"/>
            <a:headEnd/>
            <a:tailEnd/>
          </a:ln>
          <a:effectLst/>
        </p:spPr>
        <p:txBody>
          <a:bodyPr wrap="none" anchor="ctr"/>
          <a:lstStyle/>
          <a:p>
            <a:pPr algn="just">
              <a:lnSpc>
                <a:spcPct val="80000"/>
              </a:lnSpc>
              <a:buFont typeface="Webdings" pitchFamily="18" charset="2"/>
              <a:buNone/>
            </a:pPr>
            <a:r>
              <a:rPr lang="ar-SA" sz="3200" dirty="0" smtClean="0">
                <a:cs typeface="+mn-cs"/>
              </a:rPr>
              <a:t>4. العناية بالجانب التطبيقي باعتماد أسلوب تقويم الأداء الذي يتم </a:t>
            </a:r>
          </a:p>
          <a:p>
            <a:pPr algn="just">
              <a:lnSpc>
                <a:spcPct val="80000"/>
              </a:lnSpc>
              <a:buFont typeface="Webdings" pitchFamily="18" charset="2"/>
              <a:buNone/>
            </a:pPr>
            <a:r>
              <a:rPr lang="ar-SA" sz="3200" dirty="0" smtClean="0">
                <a:cs typeface="+mn-cs"/>
              </a:rPr>
              <a:t>فيه التأكد  من تمكن الطالب من المعلومة أو المعرفة أو المهارة.</a:t>
            </a:r>
          </a:p>
          <a:p>
            <a:pPr algn="just">
              <a:lnSpc>
                <a:spcPct val="80000"/>
              </a:lnSpc>
              <a:buFont typeface="Webdings" pitchFamily="18" charset="2"/>
              <a:buNone/>
            </a:pPr>
            <a:endParaRPr lang="ar-SA" sz="3200" dirty="0" smtClean="0">
              <a:cs typeface="+mn-cs"/>
            </a:endParaRPr>
          </a:p>
          <a:p>
            <a:pPr algn="just"/>
            <a:r>
              <a:rPr lang="ar-SA" sz="3200" dirty="0" smtClean="0">
                <a:cs typeface="+mn-cs"/>
              </a:rPr>
              <a:t>5. اكتشاف الإعاقات وصعوبات التعلم لدى الطلاب مبكراً والعمل</a:t>
            </a:r>
          </a:p>
          <a:p>
            <a:pPr algn="just"/>
            <a:r>
              <a:rPr lang="ar-SA" sz="3200" dirty="0" smtClean="0">
                <a:cs typeface="+mn-cs"/>
              </a:rPr>
              <a:t> على علاجها  والتعامل معها بطريقة تربوية صحيحة</a:t>
            </a:r>
            <a:endParaRPr lang="en-US" sz="2800" dirty="0">
              <a:cs typeface="+mn-cs"/>
            </a:endParaRPr>
          </a:p>
        </p:txBody>
      </p:sp>
      <p:sp>
        <p:nvSpPr>
          <p:cNvPr id="123908" name="AutoShape 4"/>
          <p:cNvSpPr>
            <a:spLocks noChangeArrowheads="1"/>
          </p:cNvSpPr>
          <p:nvPr/>
        </p:nvSpPr>
        <p:spPr bwMode="auto">
          <a:xfrm>
            <a:off x="990600" y="0"/>
            <a:ext cx="7543800" cy="1268413"/>
          </a:xfrm>
          <a:prstGeom prst="horizontalScroll">
            <a:avLst>
              <a:gd name="adj" fmla="val 25000"/>
            </a:avLst>
          </a:prstGeom>
          <a:solidFill>
            <a:schemeClr val="accent1"/>
          </a:solidFill>
          <a:ln w="9525">
            <a:solidFill>
              <a:schemeClr val="tx1"/>
            </a:solidFill>
            <a:round/>
            <a:headEnd/>
            <a:tailEnd/>
          </a:ln>
          <a:effectLst/>
        </p:spPr>
        <p:txBody>
          <a:bodyPr wrap="none" anchor="ctr"/>
          <a:lstStyle/>
          <a:p>
            <a:pPr algn="ctr"/>
            <a:r>
              <a:rPr lang="ar-SA" sz="2400" dirty="0" smtClean="0">
                <a:solidFill>
                  <a:srgbClr val="FF0000"/>
                </a:solidFill>
                <a:cs typeface="PT Bold Heading" pitchFamily="2" charset="-78"/>
              </a:rPr>
              <a:t>يتبع</a:t>
            </a:r>
            <a:r>
              <a:rPr lang="ar-SA" sz="2400" dirty="0" smtClean="0">
                <a:cs typeface="PT Bold Heading" pitchFamily="2" charset="-78"/>
              </a:rPr>
              <a:t>....الأسس </a:t>
            </a:r>
            <a:r>
              <a:rPr lang="ar-SA" sz="2400" dirty="0">
                <a:cs typeface="PT Bold Heading" pitchFamily="2" charset="-78"/>
              </a:rPr>
              <a:t>والضوابط في تقويم الطلاب في المرحلة الابتدائية</a:t>
            </a:r>
            <a:endParaRPr lang="en-US"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 calcmode="lin" valueType="num">
                                      <p:cBhvr additive="base">
                                        <p:cTn id="7" dur="500" fill="hold"/>
                                        <p:tgtEl>
                                          <p:spTgt spid="1239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3907">
                                            <p:txEl>
                                              <p:pRg st="1" end="1"/>
                                            </p:txEl>
                                          </p:spTgt>
                                        </p:tgtEl>
                                        <p:attrNameLst>
                                          <p:attrName>style.visibility</p:attrName>
                                        </p:attrNameLst>
                                      </p:cBhvr>
                                      <p:to>
                                        <p:strVal val="visible"/>
                                      </p:to>
                                    </p:set>
                                    <p:anim calcmode="lin" valueType="num">
                                      <p:cBhvr additive="base">
                                        <p:cTn id="13" dur="500" fill="hold"/>
                                        <p:tgtEl>
                                          <p:spTgt spid="1239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39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3907">
                                            <p:txEl>
                                              <p:pRg st="3" end="3"/>
                                            </p:txEl>
                                          </p:spTgt>
                                        </p:tgtEl>
                                        <p:attrNameLst>
                                          <p:attrName>style.visibility</p:attrName>
                                        </p:attrNameLst>
                                      </p:cBhvr>
                                      <p:to>
                                        <p:strVal val="visible"/>
                                      </p:to>
                                    </p:set>
                                    <p:anim calcmode="lin" valueType="num">
                                      <p:cBhvr additive="base">
                                        <p:cTn id="19" dur="500" fill="hold"/>
                                        <p:tgtEl>
                                          <p:spTgt spid="12390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39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3907">
                                            <p:txEl>
                                              <p:pRg st="4" end="4"/>
                                            </p:txEl>
                                          </p:spTgt>
                                        </p:tgtEl>
                                        <p:attrNameLst>
                                          <p:attrName>style.visibility</p:attrName>
                                        </p:attrNameLst>
                                      </p:cBhvr>
                                      <p:to>
                                        <p:strVal val="visible"/>
                                      </p:to>
                                    </p:set>
                                    <p:anim calcmode="lin" valueType="num">
                                      <p:cBhvr additive="base">
                                        <p:cTn id="25" dur="500" fill="hold"/>
                                        <p:tgtEl>
                                          <p:spTgt spid="12390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390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ChangeArrowheads="1"/>
          </p:cNvSpPr>
          <p:nvPr/>
        </p:nvSpPr>
        <p:spPr bwMode="auto">
          <a:xfrm>
            <a:off x="381000" y="1143000"/>
            <a:ext cx="8439150" cy="2971800"/>
          </a:xfrm>
          <a:prstGeom prst="rect">
            <a:avLst/>
          </a:prstGeom>
          <a:noFill/>
          <a:ln w="9525">
            <a:noFill/>
            <a:miter lim="800000"/>
            <a:headEnd/>
            <a:tailEnd/>
          </a:ln>
          <a:effectLst/>
        </p:spPr>
        <p:txBody>
          <a:bodyPr wrap="none" anchor="ctr"/>
          <a:lstStyle/>
          <a:p>
            <a:pPr algn="just"/>
            <a:r>
              <a:rPr lang="ar-SA" sz="2800" dirty="0" smtClean="0">
                <a:cs typeface="+mn-cs"/>
              </a:rPr>
              <a:t>8.  إتباع أساليب تدريسية تؤدي إلى تجسد الفهم الحقيقي لمحتوى </a:t>
            </a:r>
          </a:p>
          <a:p>
            <a:pPr algn="just"/>
            <a:r>
              <a:rPr lang="ar-SA" sz="2800" dirty="0" smtClean="0">
                <a:cs typeface="+mn-cs"/>
              </a:rPr>
              <a:t>     المادة الدراسية</a:t>
            </a:r>
          </a:p>
          <a:p>
            <a:pPr algn="just"/>
            <a:r>
              <a:rPr lang="ar-SA" sz="2800" dirty="0" smtClean="0">
                <a:cs typeface="+mn-cs"/>
              </a:rPr>
              <a:t>9.  التركيز على إكساب الطلاب العلوم والمعارف والمهارات الأساسية </a:t>
            </a:r>
          </a:p>
          <a:p>
            <a:pPr algn="just"/>
            <a:r>
              <a:rPr lang="ar-SA" sz="2800" dirty="0" smtClean="0">
                <a:cs typeface="+mn-cs"/>
              </a:rPr>
              <a:t>     في كل مادة دراسية. </a:t>
            </a:r>
          </a:p>
          <a:p>
            <a:pPr algn="just"/>
            <a:r>
              <a:rPr lang="ar-SA" sz="2800" dirty="0" smtClean="0">
                <a:cs typeface="+mn-cs"/>
              </a:rPr>
              <a:t>10. إشراك ولي أمر الطالب في التقويم، وذلك بتزويده بمعلومات </a:t>
            </a:r>
          </a:p>
          <a:p>
            <a:pPr algn="just"/>
            <a:r>
              <a:rPr lang="ar-SA" sz="2800" dirty="0" smtClean="0">
                <a:cs typeface="+mn-cs"/>
              </a:rPr>
              <a:t>     عن الصعوبات التي تعترض ابنه، ودوره في التغلب عليها. </a:t>
            </a:r>
            <a:endParaRPr lang="en-US" sz="2800" dirty="0" smtClean="0">
              <a:cs typeface="+mn-cs"/>
            </a:endParaRPr>
          </a:p>
          <a:p>
            <a:pPr algn="just"/>
            <a:endParaRPr lang="en-US" sz="2800" dirty="0" smtClean="0">
              <a:cs typeface="+mn-cs"/>
            </a:endParaRPr>
          </a:p>
          <a:p>
            <a:pPr algn="just">
              <a:lnSpc>
                <a:spcPct val="80000"/>
              </a:lnSpc>
              <a:buFont typeface="Webdings" pitchFamily="18" charset="2"/>
              <a:buNone/>
            </a:pPr>
            <a:endParaRPr lang="en-US" sz="2800" dirty="0">
              <a:cs typeface="+mn-cs"/>
            </a:endParaRPr>
          </a:p>
        </p:txBody>
      </p:sp>
      <p:sp>
        <p:nvSpPr>
          <p:cNvPr id="123908" name="AutoShape 4"/>
          <p:cNvSpPr>
            <a:spLocks noChangeArrowheads="1"/>
          </p:cNvSpPr>
          <p:nvPr/>
        </p:nvSpPr>
        <p:spPr bwMode="auto">
          <a:xfrm>
            <a:off x="990600" y="0"/>
            <a:ext cx="7543800" cy="1268413"/>
          </a:xfrm>
          <a:prstGeom prst="horizontalScroll">
            <a:avLst>
              <a:gd name="adj" fmla="val 25000"/>
            </a:avLst>
          </a:prstGeom>
          <a:solidFill>
            <a:schemeClr val="accent1"/>
          </a:solidFill>
          <a:ln w="9525">
            <a:solidFill>
              <a:schemeClr val="tx1"/>
            </a:solidFill>
            <a:round/>
            <a:headEnd/>
            <a:tailEnd/>
          </a:ln>
          <a:effectLst/>
        </p:spPr>
        <p:txBody>
          <a:bodyPr wrap="none" anchor="ctr"/>
          <a:lstStyle/>
          <a:p>
            <a:pPr algn="ctr"/>
            <a:r>
              <a:rPr lang="ar-SA" sz="2400" dirty="0" smtClean="0">
                <a:solidFill>
                  <a:srgbClr val="FF0000"/>
                </a:solidFill>
                <a:cs typeface="PT Bold Heading" pitchFamily="2" charset="-78"/>
              </a:rPr>
              <a:t>يتبع</a:t>
            </a:r>
            <a:r>
              <a:rPr lang="ar-SA" sz="2400" dirty="0" smtClean="0">
                <a:cs typeface="PT Bold Heading" pitchFamily="2" charset="-78"/>
              </a:rPr>
              <a:t>....الأسس </a:t>
            </a:r>
            <a:r>
              <a:rPr lang="ar-SA" sz="2400" dirty="0">
                <a:cs typeface="PT Bold Heading" pitchFamily="2" charset="-78"/>
              </a:rPr>
              <a:t>والضوابط في تقويم الطلاب في المرحلة الابتدائية</a:t>
            </a:r>
            <a:endParaRPr lang="en-US" sz="2400" dirty="0">
              <a:cs typeface="PT Bold Heading" pitchFamily="2" charset="-78"/>
            </a:endParaRPr>
          </a:p>
        </p:txBody>
      </p:sp>
      <p:pic>
        <p:nvPicPr>
          <p:cNvPr id="51202" name="Picture 2" descr="Photo: hhhhhhhhhh"/>
          <p:cNvPicPr>
            <a:picLocks noChangeAspect="1" noChangeArrowheads="1"/>
          </p:cNvPicPr>
          <p:nvPr/>
        </p:nvPicPr>
        <p:blipFill>
          <a:blip r:embed="rId2"/>
          <a:srcRect/>
          <a:stretch>
            <a:fillRect/>
          </a:stretch>
        </p:blipFill>
        <p:spPr bwMode="auto">
          <a:xfrm>
            <a:off x="1219200" y="3505200"/>
            <a:ext cx="6781800" cy="31527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 calcmode="lin" valueType="num">
                                      <p:cBhvr additive="base">
                                        <p:cTn id="7" dur="500" fill="hold"/>
                                        <p:tgtEl>
                                          <p:spTgt spid="1239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3907">
                                            <p:txEl>
                                              <p:pRg st="1" end="1"/>
                                            </p:txEl>
                                          </p:spTgt>
                                        </p:tgtEl>
                                        <p:attrNameLst>
                                          <p:attrName>style.visibility</p:attrName>
                                        </p:attrNameLst>
                                      </p:cBhvr>
                                      <p:to>
                                        <p:strVal val="visible"/>
                                      </p:to>
                                    </p:set>
                                    <p:anim calcmode="lin" valueType="num">
                                      <p:cBhvr additive="base">
                                        <p:cTn id="13" dur="500" fill="hold"/>
                                        <p:tgtEl>
                                          <p:spTgt spid="1239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39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3907">
                                            <p:txEl>
                                              <p:pRg st="2" end="2"/>
                                            </p:txEl>
                                          </p:spTgt>
                                        </p:tgtEl>
                                        <p:attrNameLst>
                                          <p:attrName>style.visibility</p:attrName>
                                        </p:attrNameLst>
                                      </p:cBhvr>
                                      <p:to>
                                        <p:strVal val="visible"/>
                                      </p:to>
                                    </p:set>
                                    <p:anim calcmode="lin" valueType="num">
                                      <p:cBhvr additive="base">
                                        <p:cTn id="19" dur="500" fill="hold"/>
                                        <p:tgtEl>
                                          <p:spTgt spid="1239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39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3907">
                                            <p:txEl>
                                              <p:pRg st="3" end="3"/>
                                            </p:txEl>
                                          </p:spTgt>
                                        </p:tgtEl>
                                        <p:attrNameLst>
                                          <p:attrName>style.visibility</p:attrName>
                                        </p:attrNameLst>
                                      </p:cBhvr>
                                      <p:to>
                                        <p:strVal val="visible"/>
                                      </p:to>
                                    </p:set>
                                    <p:anim calcmode="lin" valueType="num">
                                      <p:cBhvr additive="base">
                                        <p:cTn id="25" dur="500" fill="hold"/>
                                        <p:tgtEl>
                                          <p:spTgt spid="12390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39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3907">
                                            <p:txEl>
                                              <p:pRg st="4" end="4"/>
                                            </p:txEl>
                                          </p:spTgt>
                                        </p:tgtEl>
                                        <p:attrNameLst>
                                          <p:attrName>style.visibility</p:attrName>
                                        </p:attrNameLst>
                                      </p:cBhvr>
                                      <p:to>
                                        <p:strVal val="visible"/>
                                      </p:to>
                                    </p:set>
                                    <p:anim calcmode="lin" valueType="num">
                                      <p:cBhvr additive="base">
                                        <p:cTn id="31" dur="500" fill="hold"/>
                                        <p:tgtEl>
                                          <p:spTgt spid="12390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390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3907">
                                            <p:txEl>
                                              <p:pRg st="5" end="5"/>
                                            </p:txEl>
                                          </p:spTgt>
                                        </p:tgtEl>
                                        <p:attrNameLst>
                                          <p:attrName>style.visibility</p:attrName>
                                        </p:attrNameLst>
                                      </p:cBhvr>
                                      <p:to>
                                        <p:strVal val="visible"/>
                                      </p:to>
                                    </p:set>
                                    <p:anim calcmode="lin" valueType="num">
                                      <p:cBhvr additive="base">
                                        <p:cTn id="37" dur="500" fill="hold"/>
                                        <p:tgtEl>
                                          <p:spTgt spid="12390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390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1" descr="D:\desktop\document cts\wallpaper best\wallpaper\4dbe7b91844e385e.jpg"/>
          <p:cNvPicPr>
            <a:picLocks noChangeAspect="1" noChangeArrowheads="1"/>
          </p:cNvPicPr>
          <p:nvPr/>
        </p:nvPicPr>
        <p:blipFill>
          <a:blip r:embed="rId2" cstate="print"/>
          <a:srcRect/>
          <a:stretch>
            <a:fillRect/>
          </a:stretch>
        </p:blipFill>
        <p:spPr bwMode="auto">
          <a:xfrm>
            <a:off x="-381000" y="-1828800"/>
            <a:ext cx="9525000" cy="9525000"/>
          </a:xfrm>
          <a:prstGeom prst="rect">
            <a:avLst/>
          </a:prstGeom>
          <a:noFill/>
        </p:spPr>
      </p:pic>
      <p:sp>
        <p:nvSpPr>
          <p:cNvPr id="2" name="Title 1"/>
          <p:cNvSpPr>
            <a:spLocks noGrp="1"/>
          </p:cNvSpPr>
          <p:nvPr>
            <p:ph type="title"/>
          </p:nvPr>
        </p:nvSpPr>
        <p:spPr>
          <a:xfrm>
            <a:off x="838200" y="1066800"/>
            <a:ext cx="7772400" cy="1143000"/>
          </a:xfrm>
        </p:spPr>
        <p:txBody>
          <a:bodyPr/>
          <a:lstStyle/>
          <a:p>
            <a:r>
              <a:rPr lang="ar-SA" b="1" dirty="0" smtClean="0">
                <a:solidFill>
                  <a:srgbClr val="F8F8F8"/>
                </a:solidFill>
              </a:rPr>
              <a:t>وظائف التقويم	</a:t>
            </a:r>
            <a:endParaRPr lang="en-US" b="1" dirty="0">
              <a:solidFill>
                <a:srgbClr val="F8F8F8"/>
              </a:solidFill>
            </a:endParaRPr>
          </a:p>
        </p:txBody>
      </p:sp>
      <p:sp>
        <p:nvSpPr>
          <p:cNvPr id="3" name="Content Placeholder 2"/>
          <p:cNvSpPr>
            <a:spLocks noGrp="1"/>
          </p:cNvSpPr>
          <p:nvPr>
            <p:ph idx="1"/>
          </p:nvPr>
        </p:nvSpPr>
        <p:spPr>
          <a:xfrm>
            <a:off x="381000" y="2133600"/>
            <a:ext cx="7772400" cy="4495800"/>
          </a:xfrm>
        </p:spPr>
        <p:txBody>
          <a:bodyPr/>
          <a:lstStyle/>
          <a:p>
            <a:r>
              <a:rPr lang="ar-SA" dirty="0" smtClean="0">
                <a:solidFill>
                  <a:schemeClr val="accent1">
                    <a:lumMod val="20000"/>
                    <a:lumOff val="80000"/>
                  </a:schemeClr>
                </a:solidFill>
                <a:latin typeface="+mn-lt"/>
                <a:ea typeface="+mn-ea"/>
                <a:cs typeface="+mn-cs"/>
              </a:rPr>
              <a:t> </a:t>
            </a:r>
            <a:r>
              <a:rPr lang="ar-SA" b="1" dirty="0">
                <a:latin typeface="+mn-lt"/>
                <a:ea typeface="+mn-ea"/>
                <a:cs typeface="+mn-cs"/>
              </a:rPr>
              <a:t>يؤدي التقويم وظائف متعددة في العملية التعليمية و في مقدمة هذه الوظائف</a:t>
            </a:r>
            <a:r>
              <a:rPr lang="ar-SA" b="1" dirty="0" smtClean="0">
                <a:latin typeface="+mn-lt"/>
                <a:ea typeface="+mn-ea"/>
                <a:cs typeface="+mn-cs"/>
              </a:rPr>
              <a:t>:</a:t>
            </a:r>
          </a:p>
          <a:p>
            <a:r>
              <a:rPr lang="en-US" b="1" dirty="0">
                <a:solidFill>
                  <a:schemeClr val="accent3"/>
                </a:solidFill>
                <a:latin typeface="+mn-lt"/>
                <a:ea typeface="+mn-ea"/>
                <a:cs typeface="+mn-cs"/>
              </a:rPr>
              <a:t> </a:t>
            </a:r>
            <a:br>
              <a:rPr lang="en-US" b="1" dirty="0">
                <a:solidFill>
                  <a:schemeClr val="accent3"/>
                </a:solidFill>
                <a:latin typeface="+mn-lt"/>
                <a:ea typeface="+mn-ea"/>
                <a:cs typeface="+mn-cs"/>
              </a:rPr>
            </a:br>
            <a:r>
              <a:rPr lang="ar-SA" b="1" dirty="0">
                <a:solidFill>
                  <a:schemeClr val="accent3"/>
                </a:solidFill>
                <a:latin typeface="+mn-lt"/>
                <a:ea typeface="+mn-ea"/>
                <a:cs typeface="+mn-cs"/>
              </a:rPr>
              <a:t>1. الحكم على قيمة الأهداف التعليمية التي تتبناها </a:t>
            </a:r>
            <a:r>
              <a:rPr lang="ar-SA" b="1" dirty="0" smtClean="0">
                <a:solidFill>
                  <a:schemeClr val="accent3"/>
                </a:solidFill>
                <a:latin typeface="+mn-lt"/>
                <a:ea typeface="+mn-ea"/>
                <a:cs typeface="+mn-cs"/>
              </a:rPr>
              <a:t>المدرسة.</a:t>
            </a:r>
            <a:endParaRPr lang="en-US" b="1" dirty="0">
              <a:solidFill>
                <a:schemeClr val="accent3"/>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D:\desktop\document cts\wallpaper best\wallpaper\4dbe7b91844e385e.jpg"/>
          <p:cNvPicPr>
            <a:picLocks noChangeAspect="1" noChangeArrowheads="1"/>
          </p:cNvPicPr>
          <p:nvPr/>
        </p:nvPicPr>
        <p:blipFill>
          <a:blip r:embed="rId2" cstate="print"/>
          <a:srcRect/>
          <a:stretch>
            <a:fillRect/>
          </a:stretch>
        </p:blipFill>
        <p:spPr bwMode="auto">
          <a:xfrm>
            <a:off x="-381000" y="-1371600"/>
            <a:ext cx="9525000" cy="9525000"/>
          </a:xfrm>
          <a:prstGeom prst="rect">
            <a:avLst/>
          </a:prstGeom>
          <a:noFill/>
        </p:spPr>
      </p:pic>
      <p:sp>
        <p:nvSpPr>
          <p:cNvPr id="2" name="Content Placeholder 1"/>
          <p:cNvSpPr>
            <a:spLocks noGrp="1"/>
          </p:cNvSpPr>
          <p:nvPr>
            <p:ph/>
          </p:nvPr>
        </p:nvSpPr>
        <p:spPr>
          <a:xfrm>
            <a:off x="76200" y="457201"/>
            <a:ext cx="8229600" cy="7391400"/>
          </a:xfrm>
        </p:spPr>
        <p:txBody>
          <a:bodyPr/>
          <a:lstStyle/>
          <a:p>
            <a:pPr>
              <a:buNone/>
            </a:pPr>
            <a:r>
              <a:rPr lang="ar-SA" dirty="0" smtClean="0">
                <a:solidFill>
                  <a:srgbClr val="F8F8F8"/>
                </a:solidFill>
              </a:rPr>
              <a:t>يتبع...</a:t>
            </a:r>
            <a:endParaRPr lang="en-US" dirty="0">
              <a:solidFill>
                <a:srgbClr val="F8F8F8"/>
              </a:solidFill>
            </a:endParaRPr>
          </a:p>
        </p:txBody>
      </p:sp>
      <p:sp>
        <p:nvSpPr>
          <p:cNvPr id="3" name="Rectangle 2"/>
          <p:cNvSpPr/>
          <p:nvPr/>
        </p:nvSpPr>
        <p:spPr>
          <a:xfrm>
            <a:off x="685800" y="1752600"/>
            <a:ext cx="7696200" cy="3046988"/>
          </a:xfrm>
          <a:prstGeom prst="rect">
            <a:avLst/>
          </a:prstGeom>
        </p:spPr>
        <p:txBody>
          <a:bodyPr wrap="square">
            <a:spAutoFit/>
          </a:bodyPr>
          <a:lstStyle/>
          <a:p>
            <a:endParaRPr lang="ar-SA" sz="3200" dirty="0">
              <a:solidFill>
                <a:schemeClr val="accent3"/>
              </a:solidFill>
            </a:endParaRPr>
          </a:p>
          <a:p>
            <a:r>
              <a:rPr lang="ar-SA" sz="3200" dirty="0" smtClean="0">
                <a:solidFill>
                  <a:schemeClr val="accent3"/>
                </a:solidFill>
              </a:rPr>
              <a:t>2</a:t>
            </a:r>
            <a:r>
              <a:rPr lang="ar-SA" sz="3200" b="1" dirty="0" smtClean="0">
                <a:solidFill>
                  <a:schemeClr val="accent3"/>
                </a:solidFill>
              </a:rPr>
              <a:t>. </a:t>
            </a:r>
            <a:r>
              <a:rPr lang="ar-SA" sz="3200" b="1" dirty="0">
                <a:solidFill>
                  <a:schemeClr val="accent3"/>
                </a:solidFill>
              </a:rPr>
              <a:t>اكتشاف نواحي الضعف و القوة و تصحيح المسار الذي تسير فيه العملية </a:t>
            </a:r>
            <a:r>
              <a:rPr lang="ar-SA" sz="3200" b="1" dirty="0" smtClean="0">
                <a:solidFill>
                  <a:schemeClr val="accent3"/>
                </a:solidFill>
              </a:rPr>
              <a:t>.</a:t>
            </a:r>
            <a:r>
              <a:rPr lang="en-US" sz="3200" dirty="0">
                <a:solidFill>
                  <a:schemeClr val="accent3"/>
                </a:solidFill>
              </a:rPr>
              <a:t> </a:t>
            </a:r>
            <a:endParaRPr lang="ar-SA" sz="3200" dirty="0" smtClean="0">
              <a:solidFill>
                <a:schemeClr val="accent3"/>
              </a:solidFill>
            </a:endParaRPr>
          </a:p>
          <a:p>
            <a:endParaRPr lang="ar-SA" sz="3200" b="1" dirty="0" smtClean="0">
              <a:solidFill>
                <a:schemeClr val="accent3"/>
              </a:solidFill>
            </a:endParaRPr>
          </a:p>
          <a:p>
            <a:r>
              <a:rPr lang="ar-SA" sz="3200" b="1" dirty="0" smtClean="0">
                <a:solidFill>
                  <a:schemeClr val="accent3"/>
                </a:solidFill>
              </a:rPr>
              <a:t>3</a:t>
            </a:r>
            <a:r>
              <a:rPr lang="ar-SA" sz="3200" b="1" dirty="0">
                <a:solidFill>
                  <a:schemeClr val="accent3"/>
                </a:solidFill>
              </a:rPr>
              <a:t>. مساعدة المعلم على معرفة </a:t>
            </a:r>
            <a:r>
              <a:rPr lang="ar-SA" sz="3200" b="1" dirty="0" smtClean="0">
                <a:solidFill>
                  <a:schemeClr val="accent3"/>
                </a:solidFill>
              </a:rPr>
              <a:t>الفروق الفردية للطلبة.</a:t>
            </a:r>
            <a:endParaRPr lang="en-US" sz="3200" b="1" dirty="0">
              <a:solidFill>
                <a:schemeClr val="accent3"/>
              </a:solidFill>
            </a:endParaRPr>
          </a:p>
          <a:p>
            <a:r>
              <a:rPr lang="en-US" sz="3200" dirty="0">
                <a:solidFill>
                  <a:schemeClr val="accent3"/>
                </a:solidFill>
              </a:rPr>
              <a:t> </a:t>
            </a:r>
          </a:p>
        </p:txBody>
      </p:sp>
    </p:spTree>
  </p:cSld>
  <p:clrMapOvr>
    <a:masterClrMapping/>
  </p:clrMapOvr>
  <p:transition>
    <p:comb/>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D:\desktop\document cts\wallpaper best\wallpaper\4dbe7b91844e385e.jpg"/>
          <p:cNvPicPr>
            <a:picLocks noChangeAspect="1" noChangeArrowheads="1"/>
          </p:cNvPicPr>
          <p:nvPr/>
        </p:nvPicPr>
        <p:blipFill>
          <a:blip r:embed="rId2" cstate="print"/>
          <a:srcRect/>
          <a:stretch>
            <a:fillRect/>
          </a:stretch>
        </p:blipFill>
        <p:spPr bwMode="auto">
          <a:xfrm>
            <a:off x="-381000" y="-1371600"/>
            <a:ext cx="9525000" cy="9525000"/>
          </a:xfrm>
          <a:prstGeom prst="rect">
            <a:avLst/>
          </a:prstGeom>
          <a:noFill/>
        </p:spPr>
      </p:pic>
      <p:sp>
        <p:nvSpPr>
          <p:cNvPr id="2" name="Content Placeholder 1"/>
          <p:cNvSpPr>
            <a:spLocks noGrp="1"/>
          </p:cNvSpPr>
          <p:nvPr>
            <p:ph/>
          </p:nvPr>
        </p:nvSpPr>
        <p:spPr>
          <a:xfrm>
            <a:off x="457200" y="549275"/>
            <a:ext cx="8229600" cy="5851525"/>
          </a:xfrm>
        </p:spPr>
        <p:txBody>
          <a:bodyPr/>
          <a:lstStyle/>
          <a:p>
            <a:pPr>
              <a:buNone/>
            </a:pPr>
            <a:r>
              <a:rPr lang="ar-SA" dirty="0" smtClean="0">
                <a:solidFill>
                  <a:srgbClr val="F8F8F8"/>
                </a:solidFill>
              </a:rPr>
              <a:t>تابع</a:t>
            </a:r>
            <a:r>
              <a:rPr lang="ar-SA" dirty="0" smtClean="0">
                <a:solidFill>
                  <a:schemeClr val="accent3"/>
                </a:solidFill>
              </a:rPr>
              <a:t>....</a:t>
            </a:r>
            <a:endParaRPr lang="en-US" dirty="0" smtClean="0">
              <a:solidFill>
                <a:schemeClr val="accent3"/>
              </a:solidFill>
            </a:endParaRPr>
          </a:p>
          <a:p>
            <a:pPr>
              <a:buNone/>
            </a:pPr>
            <a:endParaRPr lang="en-US" sz="3600" dirty="0" smtClean="0">
              <a:solidFill>
                <a:schemeClr val="accent3"/>
              </a:solidFill>
            </a:endParaRPr>
          </a:p>
          <a:p>
            <a:pPr>
              <a:buNone/>
            </a:pPr>
            <a:r>
              <a:rPr lang="ar-SA" sz="3600" dirty="0" smtClean="0">
                <a:solidFill>
                  <a:schemeClr val="accent3"/>
                </a:solidFill>
              </a:rPr>
              <a:t>4</a:t>
            </a:r>
            <a:r>
              <a:rPr lang="ar-SA" sz="3600" b="1" dirty="0" smtClean="0">
                <a:solidFill>
                  <a:schemeClr val="accent3"/>
                </a:solidFill>
              </a:rPr>
              <a:t>. إعطاء التلاميذ قدرا من التعزيز والإثابة</a:t>
            </a:r>
            <a:r>
              <a:rPr lang="ar-SA" sz="3600" dirty="0" smtClean="0">
                <a:solidFill>
                  <a:schemeClr val="accent3"/>
                </a:solidFill>
              </a:rPr>
              <a:t>.</a:t>
            </a:r>
            <a:endParaRPr lang="en-US" sz="3600" dirty="0" smtClean="0">
              <a:solidFill>
                <a:schemeClr val="accent3"/>
              </a:solidFill>
            </a:endParaRPr>
          </a:p>
          <a:p>
            <a:pPr>
              <a:buNone/>
            </a:pPr>
            <a:r>
              <a:rPr lang="en-US" sz="3600" dirty="0" smtClean="0">
                <a:solidFill>
                  <a:schemeClr val="accent3"/>
                </a:solidFill>
              </a:rPr>
              <a:t> </a:t>
            </a:r>
            <a:br>
              <a:rPr lang="en-US" sz="3600" dirty="0" smtClean="0">
                <a:solidFill>
                  <a:schemeClr val="accent3"/>
                </a:solidFill>
              </a:rPr>
            </a:br>
            <a:r>
              <a:rPr lang="ar-SA" sz="3600" b="1" dirty="0" smtClean="0">
                <a:solidFill>
                  <a:schemeClr val="accent3"/>
                </a:solidFill>
              </a:rPr>
              <a:t>5. تزويد المعلمين بالتغذية الراجعة حول أدائهم وهذا من شأنه أن يدفع بالمعلم إلى تطوير أساليبه و تحسين طرقه و بالتالي رفع مستوى أدائه.</a:t>
            </a:r>
            <a:endParaRPr lang="en-US" sz="3600" b="1" dirty="0" smtClean="0">
              <a:solidFill>
                <a:schemeClr val="accent3"/>
              </a:solidFill>
            </a:endParaRPr>
          </a:p>
          <a:p>
            <a:pPr>
              <a:buNone/>
            </a:pPr>
            <a:endParaRPr lang="en-US" sz="3600" dirty="0">
              <a:solidFill>
                <a:schemeClr val="accent3"/>
              </a:solidFill>
            </a:endParaRPr>
          </a:p>
        </p:txBody>
      </p:sp>
    </p:spTree>
  </p:cSld>
  <p:clrMapOvr>
    <a:masterClrMapping/>
  </p:clrMapOvr>
  <p:transition>
    <p:comb/>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1"/>
          <p:cNvPicPr>
            <a:picLocks noChangeAspect="1" noChangeArrowheads="1"/>
          </p:cNvPicPr>
          <p:nvPr/>
        </p:nvPicPr>
        <p:blipFill>
          <a:blip r:embed="rId2" cstate="print">
            <a:lum bright="20000" contrast="-40000"/>
          </a:blip>
          <a:srcRect/>
          <a:stretch>
            <a:fillRect/>
          </a:stretch>
        </p:blipFill>
        <p:spPr bwMode="auto">
          <a:xfrm>
            <a:off x="0" y="0"/>
            <a:ext cx="9144000" cy="6858000"/>
          </a:xfrm>
          <a:prstGeom prst="rect">
            <a:avLst/>
          </a:prstGeom>
          <a:ln>
            <a:noFill/>
          </a:ln>
          <a:effectLst>
            <a:softEdge rad="112500"/>
          </a:effectLst>
        </p:spPr>
      </p:pic>
      <p:sp>
        <p:nvSpPr>
          <p:cNvPr id="2" name="Title 1"/>
          <p:cNvSpPr>
            <a:spLocks noGrp="1"/>
          </p:cNvSpPr>
          <p:nvPr>
            <p:ph type="title"/>
          </p:nvPr>
        </p:nvSpPr>
        <p:spPr>
          <a:xfrm>
            <a:off x="914400" y="0"/>
            <a:ext cx="7772400" cy="1143000"/>
          </a:xfrm>
        </p:spPr>
        <p:txBody>
          <a:bodyPr/>
          <a:lstStyle/>
          <a:p>
            <a:r>
              <a:rPr lang="ar-SA" b="1" dirty="0" smtClean="0">
                <a:solidFill>
                  <a:srgbClr val="F8F8F8"/>
                </a:solidFill>
              </a:rPr>
              <a:t>اسس التقويم</a:t>
            </a:r>
            <a:endParaRPr lang="en-US" b="1" dirty="0">
              <a:solidFill>
                <a:srgbClr val="F8F8F8"/>
              </a:solidFill>
            </a:endParaRPr>
          </a:p>
        </p:txBody>
      </p:sp>
      <p:sp>
        <p:nvSpPr>
          <p:cNvPr id="3" name="Content Placeholder 2"/>
          <p:cNvSpPr>
            <a:spLocks noGrp="1"/>
          </p:cNvSpPr>
          <p:nvPr>
            <p:ph idx="1"/>
          </p:nvPr>
        </p:nvSpPr>
        <p:spPr>
          <a:xfrm>
            <a:off x="762000" y="1676400"/>
            <a:ext cx="7772400" cy="4114800"/>
          </a:xfrm>
        </p:spPr>
        <p:txBody>
          <a:bodyPr/>
          <a:lstStyle/>
          <a:p>
            <a:pPr>
              <a:buNone/>
            </a:pPr>
            <a:r>
              <a:rPr lang="en-US" dirty="0" smtClean="0">
                <a:solidFill>
                  <a:schemeClr val="accent6">
                    <a:lumMod val="75000"/>
                  </a:schemeClr>
                </a:solidFill>
                <a:latin typeface="+mn-lt"/>
                <a:ea typeface="+mn-ea"/>
                <a:cs typeface="+mn-cs"/>
              </a:rPr>
              <a:t> </a:t>
            </a:r>
            <a:r>
              <a:rPr lang="ar-SA" b="1" dirty="0">
                <a:solidFill>
                  <a:schemeClr val="accent6">
                    <a:lumMod val="75000"/>
                  </a:schemeClr>
                </a:solidFill>
                <a:latin typeface="+mn-lt"/>
                <a:ea typeface="+mn-ea"/>
                <a:cs typeface="+mn-cs"/>
              </a:rPr>
              <a:t>1. </a:t>
            </a:r>
            <a:r>
              <a:rPr lang="ar-SA" b="1" dirty="0" smtClean="0">
                <a:solidFill>
                  <a:schemeClr val="accent6">
                    <a:lumMod val="75000"/>
                  </a:schemeClr>
                </a:solidFill>
              </a:rPr>
              <a:t>الارتباط بالأهداف التعليمية.</a:t>
            </a:r>
            <a:endParaRPr lang="ar-SA" b="1" dirty="0" smtClean="0">
              <a:solidFill>
                <a:schemeClr val="accent6">
                  <a:lumMod val="75000"/>
                </a:schemeClr>
              </a:solidFill>
              <a:latin typeface="+mn-lt"/>
              <a:ea typeface="+mn-ea"/>
              <a:cs typeface="+mn-cs"/>
            </a:endParaRPr>
          </a:p>
          <a:p>
            <a:pPr>
              <a:buNone/>
            </a:pPr>
            <a:r>
              <a:rPr lang="en-US" dirty="0">
                <a:solidFill>
                  <a:schemeClr val="accent6">
                    <a:lumMod val="75000"/>
                  </a:schemeClr>
                </a:solidFill>
                <a:latin typeface="+mn-lt"/>
                <a:ea typeface="+mn-ea"/>
                <a:cs typeface="+mn-cs"/>
              </a:rPr>
              <a:t> </a:t>
            </a:r>
            <a:br>
              <a:rPr lang="en-US" dirty="0">
                <a:solidFill>
                  <a:schemeClr val="accent6">
                    <a:lumMod val="75000"/>
                  </a:schemeClr>
                </a:solidFill>
                <a:latin typeface="+mn-lt"/>
                <a:ea typeface="+mn-ea"/>
                <a:cs typeface="+mn-cs"/>
              </a:rPr>
            </a:br>
            <a:r>
              <a:rPr lang="ar-SA" b="1" dirty="0">
                <a:solidFill>
                  <a:schemeClr val="accent6">
                    <a:lumMod val="75000"/>
                  </a:schemeClr>
                </a:solidFill>
                <a:latin typeface="+mn-lt"/>
                <a:ea typeface="+mn-ea"/>
                <a:cs typeface="+mn-cs"/>
              </a:rPr>
              <a:t>2. </a:t>
            </a:r>
            <a:r>
              <a:rPr lang="ar-SA" b="1" dirty="0" smtClean="0">
                <a:solidFill>
                  <a:schemeClr val="accent6">
                    <a:lumMod val="75000"/>
                  </a:schemeClr>
                </a:solidFill>
                <a:latin typeface="+mn-lt"/>
                <a:ea typeface="+mn-ea"/>
                <a:cs typeface="+mn-cs"/>
              </a:rPr>
              <a:t>الشمولية.</a:t>
            </a:r>
            <a:r>
              <a:rPr lang="en-US" dirty="0">
                <a:solidFill>
                  <a:schemeClr val="accent6">
                    <a:lumMod val="75000"/>
                  </a:schemeClr>
                </a:solidFill>
                <a:latin typeface="+mn-lt"/>
                <a:ea typeface="+mn-ea"/>
                <a:cs typeface="+mn-cs"/>
              </a:rPr>
              <a:t> </a:t>
            </a:r>
            <a:br>
              <a:rPr lang="en-US" dirty="0">
                <a:solidFill>
                  <a:schemeClr val="accent6">
                    <a:lumMod val="75000"/>
                  </a:schemeClr>
                </a:solidFill>
                <a:latin typeface="+mn-lt"/>
                <a:ea typeface="+mn-ea"/>
                <a:cs typeface="+mn-cs"/>
              </a:rPr>
            </a:br>
            <a:endParaRPr lang="en-US" dirty="0">
              <a:solidFill>
                <a:schemeClr val="accent6">
                  <a:lumMod val="75000"/>
                </a:schemeClr>
              </a:solidFill>
              <a:latin typeface="+mn-lt"/>
              <a:ea typeface="+mn-ea"/>
              <a:cs typeface="+mn-cs"/>
            </a:endParaRPr>
          </a:p>
          <a:p>
            <a:endParaRPr lang="en-US"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p:cNvPicPr>
            <a:picLocks noChangeAspect="1" noChangeArrowheads="1"/>
          </p:cNvPicPr>
          <p:nvPr/>
        </p:nvPicPr>
        <p:blipFill>
          <a:blip r:embed="rId2" cstate="print">
            <a:lum bright="20000" contrast="-40000"/>
          </a:blip>
          <a:srcRect/>
          <a:stretch>
            <a:fillRect/>
          </a:stretch>
        </p:blipFill>
        <p:spPr bwMode="auto">
          <a:xfrm>
            <a:off x="0" y="0"/>
            <a:ext cx="9144000" cy="6858000"/>
          </a:xfrm>
          <a:prstGeom prst="rect">
            <a:avLst/>
          </a:prstGeom>
          <a:ln>
            <a:noFill/>
          </a:ln>
          <a:effectLst>
            <a:softEdge rad="112500"/>
          </a:effectLst>
        </p:spPr>
      </p:pic>
      <p:sp>
        <p:nvSpPr>
          <p:cNvPr id="2" name="Content Placeholder 1"/>
          <p:cNvSpPr>
            <a:spLocks noGrp="1"/>
          </p:cNvSpPr>
          <p:nvPr>
            <p:ph/>
          </p:nvPr>
        </p:nvSpPr>
        <p:spPr>
          <a:xfrm>
            <a:off x="152400" y="625475"/>
            <a:ext cx="8229600" cy="5851525"/>
          </a:xfrm>
        </p:spPr>
        <p:txBody>
          <a:bodyPr/>
          <a:lstStyle/>
          <a:p>
            <a:pPr>
              <a:buNone/>
            </a:pPr>
            <a:r>
              <a:rPr lang="ar-SA" b="1" dirty="0" smtClean="0">
                <a:solidFill>
                  <a:schemeClr val="accent6">
                    <a:lumMod val="75000"/>
                  </a:schemeClr>
                </a:solidFill>
                <a:latin typeface="+mn-lt"/>
                <a:ea typeface="+mn-ea"/>
                <a:cs typeface="+mn-cs"/>
              </a:rPr>
              <a:t>3. التنوع في أدوات التقويم.</a:t>
            </a:r>
            <a:endParaRPr lang="en-US" b="1" dirty="0" smtClean="0">
              <a:solidFill>
                <a:schemeClr val="accent6">
                  <a:lumMod val="75000"/>
                </a:schemeClr>
              </a:solidFill>
              <a:latin typeface="+mn-lt"/>
              <a:ea typeface="+mn-ea"/>
              <a:cs typeface="+mn-cs"/>
            </a:endParaRPr>
          </a:p>
          <a:p>
            <a:pPr>
              <a:buNone/>
            </a:pPr>
            <a:endParaRPr lang="en-US" sz="1400" b="1" dirty="0" smtClean="0">
              <a:solidFill>
                <a:schemeClr val="accent6">
                  <a:lumMod val="75000"/>
                </a:schemeClr>
              </a:solidFill>
              <a:latin typeface="+mn-lt"/>
              <a:ea typeface="+mn-ea"/>
              <a:cs typeface="+mn-cs"/>
            </a:endParaRPr>
          </a:p>
          <a:p>
            <a:pPr marL="349250" indent="-349250">
              <a:buNone/>
            </a:pPr>
            <a:r>
              <a:rPr lang="ar-SA" b="1" dirty="0" smtClean="0">
                <a:solidFill>
                  <a:schemeClr val="accent6">
                    <a:lumMod val="75000"/>
                  </a:schemeClr>
                </a:solidFill>
                <a:latin typeface="+mn-lt"/>
                <a:ea typeface="+mn-ea"/>
                <a:cs typeface="+mn-cs"/>
              </a:rPr>
              <a:t>4. أن يتوفر في أدوات التقويم صفات الصدق و الثبات و الموضوعية.</a:t>
            </a:r>
            <a:endParaRPr lang="en-US" b="1" dirty="0" smtClean="0">
              <a:solidFill>
                <a:schemeClr val="accent6">
                  <a:lumMod val="75000"/>
                </a:schemeClr>
              </a:solidFill>
              <a:latin typeface="+mn-lt"/>
              <a:ea typeface="+mn-ea"/>
              <a:cs typeface="+mn-cs"/>
            </a:endParaRPr>
          </a:p>
          <a:p>
            <a:pPr marL="349250" indent="-349250">
              <a:buNone/>
            </a:pPr>
            <a:endParaRPr lang="en-US" sz="1800" b="1" dirty="0" smtClean="0">
              <a:solidFill>
                <a:schemeClr val="accent6">
                  <a:lumMod val="75000"/>
                </a:schemeClr>
              </a:solidFill>
              <a:latin typeface="+mn-lt"/>
              <a:ea typeface="+mn-ea"/>
              <a:cs typeface="+mn-cs"/>
            </a:endParaRPr>
          </a:p>
          <a:p>
            <a:pPr marL="349250" indent="-349250">
              <a:buNone/>
            </a:pPr>
            <a:r>
              <a:rPr lang="ar-SA" b="1" dirty="0" smtClean="0">
                <a:solidFill>
                  <a:schemeClr val="accent6">
                    <a:lumMod val="75000"/>
                  </a:schemeClr>
                </a:solidFill>
                <a:latin typeface="+mn-lt"/>
                <a:ea typeface="+mn-ea"/>
                <a:cs typeface="+mn-cs"/>
              </a:rPr>
              <a:t>5. لابد أن يكون التقويم عملية مستمرة ومنظمة.</a:t>
            </a:r>
            <a:endParaRPr lang="en-US" b="1" dirty="0">
              <a:solidFill>
                <a:schemeClr val="accent6">
                  <a:lumMod val="75000"/>
                </a:schemeClr>
              </a:solidFill>
            </a:endParaRPr>
          </a:p>
        </p:txBody>
      </p:sp>
    </p:spTree>
  </p:cSld>
  <p:clrMapOvr>
    <a:masterClrMapping/>
  </p:clrMapOvr>
  <p:transition>
    <p:comb/>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gradFill>
          <a:gsLst>
            <a:gs pos="0">
              <a:srgbClr val="03D4A8">
                <a:alpha val="17000"/>
              </a:srgbClr>
            </a:gs>
            <a:gs pos="25000">
              <a:srgbClr val="21D6E0"/>
            </a:gs>
            <a:gs pos="75000">
              <a:srgbClr val="0087E6"/>
            </a:gs>
            <a:gs pos="100000">
              <a:srgbClr val="005CBF"/>
            </a:gs>
          </a:gsLst>
          <a:lin ang="14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8F8F8"/>
                </a:solidFill>
              </a:rPr>
              <a:t>Topic 3</a:t>
            </a:r>
            <a:endParaRPr lang="en-US" b="1" dirty="0">
              <a:solidFill>
                <a:srgbClr val="F8F8F8"/>
              </a:solidFill>
            </a:endParaRPr>
          </a:p>
        </p:txBody>
      </p:sp>
      <p:sp>
        <p:nvSpPr>
          <p:cNvPr id="3" name="Content Placeholder 2"/>
          <p:cNvSpPr>
            <a:spLocks noGrp="1"/>
          </p:cNvSpPr>
          <p:nvPr>
            <p:ph idx="1"/>
          </p:nvPr>
        </p:nvSpPr>
        <p:spPr>
          <a:xfrm>
            <a:off x="685800" y="2819400"/>
            <a:ext cx="7772400" cy="3276600"/>
          </a:xfrm>
        </p:spPr>
        <p:txBody>
          <a:bodyPr/>
          <a:lstStyle/>
          <a:p>
            <a:pPr algn="ctr"/>
            <a:r>
              <a:rPr lang="ar-SA" sz="4000" b="1" dirty="0" smtClean="0">
                <a:solidFill>
                  <a:srgbClr val="C00000"/>
                </a:solidFill>
              </a:rPr>
              <a:t>الاختبارات التحصيلية</a:t>
            </a:r>
            <a:endParaRPr lang="en-US" sz="4000" b="1" dirty="0">
              <a:solidFill>
                <a:srgbClr val="C00000"/>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يقصد بالاختبار ألتحصيلي :</a:t>
            </a:r>
            <a:endParaRPr lang="en-US" b="1" dirty="0">
              <a:solidFill>
                <a:srgbClr val="C00000"/>
              </a:solidFill>
            </a:endParaRPr>
          </a:p>
        </p:txBody>
      </p:sp>
      <p:sp>
        <p:nvSpPr>
          <p:cNvPr id="3" name="Content Placeholder 2"/>
          <p:cNvSpPr>
            <a:spLocks noGrp="1"/>
          </p:cNvSpPr>
          <p:nvPr>
            <p:ph idx="1"/>
          </p:nvPr>
        </p:nvSpPr>
        <p:spPr>
          <a:xfrm>
            <a:off x="685800" y="2819400"/>
            <a:ext cx="7772400" cy="3276600"/>
          </a:xfrm>
        </p:spPr>
        <p:txBody>
          <a:bodyPr/>
          <a:lstStyle/>
          <a:p>
            <a:pPr algn="just"/>
            <a:r>
              <a:rPr lang="ar-SA" sz="4000" b="1" dirty="0" smtClean="0">
                <a:solidFill>
                  <a:schemeClr val="tx1">
                    <a:lumMod val="95000"/>
                    <a:lumOff val="5000"/>
                  </a:schemeClr>
                </a:solidFill>
              </a:rPr>
              <a:t>الأداة التي تستخدم في قياس المعرفة والفهم والمهارة في مادة دراسية معينة أو مجموعة من المواد</a:t>
            </a:r>
            <a:r>
              <a:rPr lang="ar-EG" sz="4000" b="1" dirty="0" smtClean="0">
                <a:solidFill>
                  <a:schemeClr val="tx1">
                    <a:lumMod val="95000"/>
                    <a:lumOff val="5000"/>
                  </a:schemeClr>
                </a:solidFill>
              </a:rPr>
              <a:t>.</a:t>
            </a:r>
            <a:endParaRPr lang="ar-SA" sz="4000" b="1" dirty="0" smtClean="0">
              <a:solidFill>
                <a:schemeClr val="tx1">
                  <a:lumMod val="95000"/>
                  <a:lumOff val="5000"/>
                </a:schemeClr>
              </a:solidFill>
            </a:endParaRPr>
          </a:p>
          <a:p>
            <a:pPr algn="just"/>
            <a:endParaRPr lang="ar-EG" sz="4000" b="1" dirty="0" smtClean="0">
              <a:solidFill>
                <a:srgbClr val="FF0000"/>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الآثار السلبية للاختبار</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solidFill>
                  <a:srgbClr val="C00000"/>
                </a:solidFill>
              </a:rPr>
              <a:t>سؤال نقاش عام</a:t>
            </a:r>
            <a:r>
              <a:rPr lang="ar-SA" sz="4000" b="1" dirty="0" smtClean="0">
                <a:solidFill>
                  <a:schemeClr val="tx1">
                    <a:lumMod val="95000"/>
                    <a:lumOff val="5000"/>
                  </a:schemeClr>
                </a:solidFill>
              </a:rPr>
              <a:t>: ما هي الآثار السلبية للاختبارات؟؟؟؟</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B050">
                <a:alpha val="64000"/>
              </a:srgbClr>
            </a:gs>
            <a:gs pos="30000">
              <a:srgbClr val="D49E6C"/>
            </a:gs>
            <a:gs pos="70000">
              <a:srgbClr val="A65528"/>
            </a:gs>
            <a:gs pos="100000">
              <a:srgbClr val="663012"/>
            </a:gs>
          </a:gsLst>
          <a:lin ang="7800000" scaled="0"/>
          <a:tileRect/>
        </a:gra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838200" y="304800"/>
            <a:ext cx="77724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ar-EG" b="1" dirty="0" smtClean="0">
                <a:solidFill>
                  <a:srgbClr val="FFFF00"/>
                </a:solidFill>
              </a:rPr>
              <a:t>الاختلاف والاتفاق بين التقويم و التقييم ..</a:t>
            </a:r>
            <a:endParaRPr lang="en-US" b="1" dirty="0" smtClean="0">
              <a:solidFill>
                <a:srgbClr val="FFFF00"/>
              </a:solidFill>
            </a:endParaRPr>
          </a:p>
        </p:txBody>
      </p:sp>
      <p:sp>
        <p:nvSpPr>
          <p:cNvPr id="11267" name="Rectangle 3"/>
          <p:cNvSpPr>
            <a:spLocks noGrp="1" noChangeArrowheads="1"/>
          </p:cNvSpPr>
          <p:nvPr>
            <p:ph type="body" idx="1"/>
          </p:nvPr>
        </p:nvSpPr>
        <p:spPr bwMode="auto">
          <a:xfrm>
            <a:off x="457200" y="1143000"/>
            <a:ext cx="8229600" cy="5526088"/>
          </a:xfrm>
          <a:noFill/>
          <a:ln w="57150">
            <a:solidFill>
              <a:srgbClr val="CC3300"/>
            </a:solidFill>
            <a:miter lim="800000"/>
            <a:headEnd/>
            <a:tailEnd/>
          </a:ln>
        </p:spPr>
        <p:txBody>
          <a:bodyPr vert="horz" wrap="square" lIns="91440" tIns="45720" rIns="91440" bIns="45720" numCol="1" anchor="t" anchorCtr="0" compatLnSpc="1">
            <a:prstTxWarp prst="textNoShape">
              <a:avLst/>
            </a:prstTxWarp>
          </a:bodyPr>
          <a:lstStyle/>
          <a:p>
            <a:pPr eaLnBrk="1" hangingPunct="1"/>
            <a:r>
              <a:rPr lang="ar-EG" sz="3600" b="1" dirty="0" smtClean="0"/>
              <a:t>بينما التقويم هو</a:t>
            </a:r>
            <a:r>
              <a:rPr lang="ar-EG" sz="3600" dirty="0" smtClean="0"/>
              <a:t> ..</a:t>
            </a:r>
            <a:endParaRPr lang="en-US" sz="3600" dirty="0" smtClean="0"/>
          </a:p>
        </p:txBody>
      </p:sp>
      <p:grpSp>
        <p:nvGrpSpPr>
          <p:cNvPr id="16" name="Group 15"/>
          <p:cNvGrpSpPr/>
          <p:nvPr/>
        </p:nvGrpSpPr>
        <p:grpSpPr>
          <a:xfrm>
            <a:off x="730250" y="1341438"/>
            <a:ext cx="7635875" cy="4525962"/>
            <a:chOff x="730250" y="1341438"/>
            <a:chExt cx="7635875" cy="4525962"/>
          </a:xfrm>
        </p:grpSpPr>
        <p:sp>
          <p:nvSpPr>
            <p:cNvPr id="11270" name="Rectangle 6"/>
            <p:cNvSpPr>
              <a:spLocks noChangeArrowheads="1"/>
            </p:cNvSpPr>
            <p:nvPr/>
          </p:nvSpPr>
          <p:spPr bwMode="auto">
            <a:xfrm>
              <a:off x="755650" y="1341438"/>
              <a:ext cx="3663950" cy="715962"/>
            </a:xfrm>
            <a:prstGeom prst="rect">
              <a:avLst/>
            </a:prstGeom>
            <a:solidFill>
              <a:schemeClr val="accent1"/>
            </a:solidFill>
            <a:ln w="9525">
              <a:solidFill>
                <a:schemeClr val="tx1"/>
              </a:solidFill>
              <a:miter lim="800000"/>
              <a:headEnd/>
              <a:tailEnd/>
            </a:ln>
          </p:spPr>
          <p:txBody>
            <a:bodyPr wrap="none" anchor="ctr"/>
            <a:lstStyle/>
            <a:p>
              <a:pPr algn="ctr"/>
              <a:r>
                <a:rPr lang="ar-EG" sz="2800" b="1" dirty="0"/>
                <a:t>شــامـــل</a:t>
              </a:r>
              <a:endParaRPr lang="en-US" sz="2800" b="1" dirty="0"/>
            </a:p>
          </p:txBody>
        </p:sp>
        <p:sp>
          <p:nvSpPr>
            <p:cNvPr id="11271" name="Rectangle 7"/>
            <p:cNvSpPr>
              <a:spLocks noChangeArrowheads="1"/>
            </p:cNvSpPr>
            <p:nvPr/>
          </p:nvSpPr>
          <p:spPr bwMode="auto">
            <a:xfrm>
              <a:off x="762000" y="2205038"/>
              <a:ext cx="3657600" cy="766762"/>
            </a:xfrm>
            <a:prstGeom prst="rect">
              <a:avLst/>
            </a:prstGeom>
            <a:solidFill>
              <a:schemeClr val="accent1"/>
            </a:solidFill>
            <a:ln w="9525">
              <a:solidFill>
                <a:schemeClr val="tx1"/>
              </a:solidFill>
              <a:miter lim="800000"/>
              <a:headEnd/>
              <a:tailEnd/>
            </a:ln>
          </p:spPr>
          <p:txBody>
            <a:bodyPr wrap="none" anchor="ctr"/>
            <a:lstStyle/>
            <a:p>
              <a:pPr algn="ctr"/>
              <a:r>
                <a:rPr lang="ar-EG" sz="2800" b="1" dirty="0"/>
                <a:t>مســـتمــر ومتتابع</a:t>
              </a:r>
              <a:r>
                <a:rPr lang="ar-EG" sz="2800" dirty="0"/>
                <a:t> </a:t>
              </a:r>
              <a:endParaRPr lang="en-US" sz="2800" dirty="0"/>
            </a:p>
          </p:txBody>
        </p:sp>
        <p:sp>
          <p:nvSpPr>
            <p:cNvPr id="11273" name="Rectangle 9"/>
            <p:cNvSpPr>
              <a:spLocks noChangeArrowheads="1"/>
            </p:cNvSpPr>
            <p:nvPr/>
          </p:nvSpPr>
          <p:spPr bwMode="auto">
            <a:xfrm>
              <a:off x="730250" y="3141662"/>
              <a:ext cx="3689350" cy="744538"/>
            </a:xfrm>
            <a:prstGeom prst="rect">
              <a:avLst/>
            </a:prstGeom>
            <a:solidFill>
              <a:schemeClr val="accent1"/>
            </a:solidFill>
            <a:ln w="9525">
              <a:solidFill>
                <a:schemeClr val="tx1"/>
              </a:solidFill>
              <a:miter lim="800000"/>
              <a:headEnd/>
              <a:tailEnd/>
            </a:ln>
          </p:spPr>
          <p:txBody>
            <a:bodyPr wrap="none" anchor="ctr"/>
            <a:lstStyle/>
            <a:p>
              <a:pPr algn="ctr"/>
              <a:r>
                <a:rPr lang="ar-EG" sz="2800" b="1" dirty="0"/>
                <a:t>يتجاوز الزمن و المكان</a:t>
              </a:r>
              <a:endParaRPr lang="en-US" sz="2800" b="1" dirty="0"/>
            </a:p>
          </p:txBody>
        </p:sp>
        <p:grpSp>
          <p:nvGrpSpPr>
            <p:cNvPr id="15" name="Group 14"/>
            <p:cNvGrpSpPr/>
            <p:nvPr/>
          </p:nvGrpSpPr>
          <p:grpSpPr>
            <a:xfrm>
              <a:off x="4419598" y="1752600"/>
              <a:ext cx="3946527" cy="3810001"/>
              <a:chOff x="4419598" y="1752600"/>
              <a:chExt cx="3946527" cy="3810001"/>
            </a:xfrm>
          </p:grpSpPr>
          <p:sp>
            <p:nvSpPr>
              <p:cNvPr id="11274" name="Line 10"/>
              <p:cNvSpPr>
                <a:spLocks noChangeShapeType="1"/>
              </p:cNvSpPr>
              <p:nvPr/>
            </p:nvSpPr>
            <p:spPr bwMode="auto">
              <a:xfrm flipH="1" flipV="1">
                <a:off x="4419598" y="3505200"/>
                <a:ext cx="2438401" cy="381000"/>
              </a:xfrm>
              <a:prstGeom prst="line">
                <a:avLst/>
              </a:prstGeom>
              <a:noFill/>
              <a:ln w="9525">
                <a:solidFill>
                  <a:schemeClr val="tx1"/>
                </a:solidFill>
                <a:round/>
                <a:headEnd/>
                <a:tailEnd type="triangle" w="med" len="med"/>
              </a:ln>
            </p:spPr>
            <p:txBody>
              <a:bodyPr/>
              <a:lstStyle/>
              <a:p>
                <a:endParaRPr lang="en-US"/>
              </a:p>
            </p:txBody>
          </p:sp>
          <p:sp>
            <p:nvSpPr>
              <p:cNvPr id="11277" name="Line 13"/>
              <p:cNvSpPr>
                <a:spLocks noChangeShapeType="1"/>
              </p:cNvSpPr>
              <p:nvPr/>
            </p:nvSpPr>
            <p:spPr bwMode="auto">
              <a:xfrm flipH="1">
                <a:off x="4419598" y="4876801"/>
                <a:ext cx="2667001" cy="685800"/>
              </a:xfrm>
              <a:prstGeom prst="line">
                <a:avLst/>
              </a:prstGeom>
              <a:noFill/>
              <a:ln w="9525">
                <a:solidFill>
                  <a:schemeClr val="tx1"/>
                </a:solidFill>
                <a:round/>
                <a:headEnd/>
                <a:tailEnd type="triangle" w="med" len="med"/>
              </a:ln>
            </p:spPr>
            <p:txBody>
              <a:bodyPr/>
              <a:lstStyle/>
              <a:p>
                <a:endParaRPr lang="en-US"/>
              </a:p>
            </p:txBody>
          </p:sp>
          <p:sp>
            <p:nvSpPr>
              <p:cNvPr id="11268" name="Oval 4"/>
              <p:cNvSpPr>
                <a:spLocks noChangeArrowheads="1"/>
              </p:cNvSpPr>
              <p:nvPr/>
            </p:nvSpPr>
            <p:spPr bwMode="auto">
              <a:xfrm>
                <a:off x="6804025" y="2209800"/>
                <a:ext cx="1562100" cy="3167063"/>
              </a:xfrm>
              <a:prstGeom prst="ellipse">
                <a:avLst/>
              </a:prstGeom>
              <a:solidFill>
                <a:schemeClr val="accent1"/>
              </a:solidFill>
              <a:ln w="9525">
                <a:solidFill>
                  <a:schemeClr val="tx1"/>
                </a:solidFill>
                <a:round/>
                <a:headEnd/>
                <a:tailEnd/>
              </a:ln>
            </p:spPr>
            <p:txBody>
              <a:bodyPr wrap="none" anchor="ctr"/>
              <a:lstStyle/>
              <a:p>
                <a:pPr algn="ctr"/>
                <a:r>
                  <a:rPr lang="ar-EG" sz="2800" b="1"/>
                  <a:t>التقويــم</a:t>
                </a:r>
                <a:endParaRPr lang="en-US" sz="2800" b="1"/>
              </a:p>
              <a:p>
                <a:pPr algn="ctr"/>
                <a:r>
                  <a:rPr lang="en-US" sz="1600" b="1"/>
                  <a:t>evaluation</a:t>
                </a:r>
                <a:r>
                  <a:rPr lang="ar-EG" sz="2800"/>
                  <a:t> </a:t>
                </a:r>
                <a:endParaRPr lang="en-US" sz="2800"/>
              </a:p>
            </p:txBody>
          </p:sp>
          <p:sp>
            <p:nvSpPr>
              <p:cNvPr id="11269" name="Line 5"/>
              <p:cNvSpPr>
                <a:spLocks noChangeShapeType="1"/>
              </p:cNvSpPr>
              <p:nvPr/>
            </p:nvSpPr>
            <p:spPr bwMode="auto">
              <a:xfrm flipH="1" flipV="1">
                <a:off x="4419600" y="1752600"/>
                <a:ext cx="2590800" cy="990600"/>
              </a:xfrm>
              <a:prstGeom prst="line">
                <a:avLst/>
              </a:prstGeom>
              <a:noFill/>
              <a:ln w="9525">
                <a:solidFill>
                  <a:schemeClr val="tx1"/>
                </a:solidFill>
                <a:round/>
                <a:headEnd/>
                <a:tailEnd type="triangle" w="med" len="med"/>
              </a:ln>
            </p:spPr>
            <p:txBody>
              <a:bodyPr/>
              <a:lstStyle/>
              <a:p>
                <a:endParaRPr lang="en-US"/>
              </a:p>
            </p:txBody>
          </p:sp>
          <p:sp>
            <p:nvSpPr>
              <p:cNvPr id="11272" name="Line 8"/>
              <p:cNvSpPr>
                <a:spLocks noChangeShapeType="1"/>
              </p:cNvSpPr>
              <p:nvPr/>
            </p:nvSpPr>
            <p:spPr bwMode="auto">
              <a:xfrm flipH="1" flipV="1">
                <a:off x="4419600" y="2667000"/>
                <a:ext cx="2438400" cy="685800"/>
              </a:xfrm>
              <a:prstGeom prst="line">
                <a:avLst/>
              </a:prstGeom>
              <a:noFill/>
              <a:ln w="9525">
                <a:solidFill>
                  <a:schemeClr val="tx1"/>
                </a:solidFill>
                <a:round/>
                <a:headEnd/>
                <a:tailEnd type="triangle" w="med" len="med"/>
              </a:ln>
            </p:spPr>
            <p:txBody>
              <a:bodyPr/>
              <a:lstStyle/>
              <a:p>
                <a:endParaRPr lang="en-US"/>
              </a:p>
            </p:txBody>
          </p:sp>
          <p:sp>
            <p:nvSpPr>
              <p:cNvPr id="11275" name="Line 11"/>
              <p:cNvSpPr>
                <a:spLocks noChangeShapeType="1"/>
              </p:cNvSpPr>
              <p:nvPr/>
            </p:nvSpPr>
            <p:spPr bwMode="auto">
              <a:xfrm flipH="1" flipV="1">
                <a:off x="4419600" y="4404362"/>
                <a:ext cx="2438400" cy="45719"/>
              </a:xfrm>
              <a:prstGeom prst="line">
                <a:avLst/>
              </a:prstGeom>
              <a:noFill/>
              <a:ln w="9525">
                <a:solidFill>
                  <a:schemeClr val="tx1"/>
                </a:solidFill>
                <a:round/>
                <a:headEnd/>
                <a:tailEnd type="triangle" w="med" len="med"/>
              </a:ln>
            </p:spPr>
            <p:txBody>
              <a:bodyPr/>
              <a:lstStyle/>
              <a:p>
                <a:endParaRPr lang="en-US"/>
              </a:p>
            </p:txBody>
          </p:sp>
        </p:grpSp>
        <p:sp>
          <p:nvSpPr>
            <p:cNvPr id="11276" name="Rectangle 12"/>
            <p:cNvSpPr>
              <a:spLocks noChangeArrowheads="1"/>
            </p:cNvSpPr>
            <p:nvPr/>
          </p:nvSpPr>
          <p:spPr bwMode="auto">
            <a:xfrm>
              <a:off x="762000" y="4114800"/>
              <a:ext cx="3657600" cy="720725"/>
            </a:xfrm>
            <a:prstGeom prst="rect">
              <a:avLst/>
            </a:prstGeom>
            <a:solidFill>
              <a:schemeClr val="accent1"/>
            </a:solidFill>
            <a:ln w="9525">
              <a:solidFill>
                <a:schemeClr val="tx1"/>
              </a:solidFill>
              <a:miter lim="800000"/>
              <a:headEnd/>
              <a:tailEnd/>
            </a:ln>
          </p:spPr>
          <p:txBody>
            <a:bodyPr wrap="none" anchor="ctr"/>
            <a:lstStyle/>
            <a:p>
              <a:pPr algn="ctr"/>
              <a:r>
                <a:rPr lang="ar-EG" sz="2800" b="1" dirty="0"/>
                <a:t>متعـــدد</a:t>
              </a:r>
              <a:endParaRPr lang="en-US" sz="2800" b="1" dirty="0"/>
            </a:p>
          </p:txBody>
        </p:sp>
        <p:sp>
          <p:nvSpPr>
            <p:cNvPr id="11278" name="Rectangle 14"/>
            <p:cNvSpPr>
              <a:spLocks noChangeArrowheads="1"/>
            </p:cNvSpPr>
            <p:nvPr/>
          </p:nvSpPr>
          <p:spPr bwMode="auto">
            <a:xfrm>
              <a:off x="746125" y="5157788"/>
              <a:ext cx="3673475" cy="709612"/>
            </a:xfrm>
            <a:prstGeom prst="rect">
              <a:avLst/>
            </a:prstGeom>
            <a:solidFill>
              <a:schemeClr val="accent1"/>
            </a:solidFill>
            <a:ln w="9525">
              <a:solidFill>
                <a:schemeClr val="tx1"/>
              </a:solidFill>
              <a:miter lim="800000"/>
              <a:headEnd/>
              <a:tailEnd/>
            </a:ln>
          </p:spPr>
          <p:txBody>
            <a:bodyPr wrap="none" anchor="ctr"/>
            <a:lstStyle/>
            <a:p>
              <a:pPr algn="ctr"/>
              <a:r>
                <a:rPr lang="ar-EG" sz="2800" b="1" dirty="0"/>
                <a:t>يهدف إلي تغيير الوضع القائم</a:t>
              </a:r>
              <a:r>
                <a:rPr lang="ar-EG" sz="2000" b="1" dirty="0"/>
                <a:t> </a:t>
              </a:r>
              <a:endParaRPr lang="en-US" sz="2000" b="1" dirty="0"/>
            </a:p>
          </p:txBody>
        </p:sp>
      </p:gr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الآثار السلبية للاختبارات</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solidFill>
                  <a:schemeClr val="tx1">
                    <a:lumMod val="95000"/>
                    <a:lumOff val="5000"/>
                  </a:schemeClr>
                </a:solidFill>
              </a:rPr>
              <a:t>أولا: رفع مستوى القلق</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الآثار السلبية للاختبارات</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solidFill>
                  <a:schemeClr val="tx1">
                    <a:lumMod val="95000"/>
                    <a:lumOff val="5000"/>
                  </a:schemeClr>
                </a:solidFill>
              </a:rPr>
              <a:t>أولا: رفع مستوى القلق</a:t>
            </a:r>
          </a:p>
          <a:p>
            <a:pPr algn="just"/>
            <a:r>
              <a:rPr lang="ar-SA" sz="4000" b="1" dirty="0" smtClean="0">
                <a:solidFill>
                  <a:schemeClr val="tx1">
                    <a:lumMod val="95000"/>
                    <a:lumOff val="5000"/>
                  </a:schemeClr>
                </a:solidFill>
              </a:rPr>
              <a:t>ثانيا: القرارات التعسفية </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الآثار السلبية للاختبارات</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solidFill>
                  <a:schemeClr val="tx1">
                    <a:lumMod val="95000"/>
                    <a:lumOff val="5000"/>
                  </a:schemeClr>
                </a:solidFill>
              </a:rPr>
              <a:t>أولا: رفع مستوى القلق</a:t>
            </a:r>
          </a:p>
          <a:p>
            <a:pPr algn="just"/>
            <a:r>
              <a:rPr lang="ar-SA" sz="4000" b="1" dirty="0" smtClean="0">
                <a:solidFill>
                  <a:schemeClr val="tx1">
                    <a:lumMod val="95000"/>
                    <a:lumOff val="5000"/>
                  </a:schemeClr>
                </a:solidFill>
              </a:rPr>
              <a:t>ثانيا: القرارات التعسفية</a:t>
            </a:r>
          </a:p>
          <a:p>
            <a:pPr algn="just"/>
            <a:r>
              <a:rPr lang="ar-SA" sz="4000" b="1" dirty="0" smtClean="0">
                <a:solidFill>
                  <a:schemeClr val="tx1">
                    <a:lumMod val="95000"/>
                    <a:lumOff val="5000"/>
                  </a:schemeClr>
                </a:solidFill>
              </a:rPr>
              <a:t>ثالثا: التحيز (تحيز عينة الأسئلة، تحيز الفقرات، تحيز الفقرات الثقافي).</a:t>
            </a:r>
          </a:p>
          <a:p>
            <a:pPr algn="just">
              <a:buNone/>
            </a:pPr>
            <a:r>
              <a:rPr lang="ar-SA" sz="4000" b="1" dirty="0" smtClean="0">
                <a:solidFill>
                  <a:schemeClr val="tx1">
                    <a:lumMod val="95000"/>
                    <a:lumOff val="5000"/>
                  </a:schemeClr>
                </a:solidFill>
              </a:rPr>
              <a:t>  </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أدوات الاختبارات</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solidFill>
                  <a:schemeClr val="tx1">
                    <a:lumMod val="95000"/>
                    <a:lumOff val="5000"/>
                  </a:schemeClr>
                </a:solidFill>
              </a:rPr>
              <a:t>ما هي الأداة المناسبة أو الأسلوب المناسب لقياس الهدف؟؟؟</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سؤال </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solidFill>
                  <a:schemeClr val="tx1">
                    <a:lumMod val="95000"/>
                    <a:lumOff val="5000"/>
                  </a:schemeClr>
                </a:solidFill>
              </a:rPr>
              <a:t>متى يسمح للطالب بالاستعانة بالكتاب في الإجابة؟؟</a:t>
            </a:r>
          </a:p>
          <a:p>
            <a:pPr algn="just"/>
            <a:r>
              <a:rPr lang="en-US" sz="4000" b="1" dirty="0" smtClean="0">
                <a:solidFill>
                  <a:schemeClr val="tx1">
                    <a:lumMod val="95000"/>
                    <a:lumOff val="5000"/>
                  </a:schemeClr>
                </a:solidFill>
              </a:rPr>
              <a:t>Open book</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أذا ...</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t>ما هو الحد الأنسب من الاختبارات خلال الفصل؟؟</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الفترة الزمنية للإجابة</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solidFill>
                  <a:schemeClr val="tx1">
                    <a:lumMod val="95000"/>
                    <a:lumOff val="5000"/>
                  </a:schemeClr>
                </a:solidFill>
              </a:rPr>
              <a:t>هنالك عدة عوامل تؤخذ بعين الاعتبار لتحديد مدة الزمن المعطى للإجابة ومنها:</a:t>
            </a:r>
          </a:p>
          <a:p>
            <a:pPr algn="just"/>
            <a:r>
              <a:rPr lang="ar-SA" sz="4000" b="1" dirty="0" smtClean="0">
                <a:solidFill>
                  <a:schemeClr val="tx1">
                    <a:lumMod val="95000"/>
                    <a:lumOff val="5000"/>
                  </a:schemeClr>
                </a:solidFill>
              </a:rPr>
              <a:t>1. خصائص الطلبة</a:t>
            </a:r>
          </a:p>
          <a:p>
            <a:pPr algn="just">
              <a:buNone/>
            </a:pPr>
            <a:r>
              <a:rPr lang="ar-SA" sz="4000" b="1" dirty="0" smtClean="0">
                <a:solidFill>
                  <a:schemeClr val="tx1">
                    <a:lumMod val="95000"/>
                    <a:lumOff val="5000"/>
                  </a:schemeClr>
                </a:solidFill>
              </a:rPr>
              <a:t> </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الفترة الزمنية للإجابة</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solidFill>
                  <a:schemeClr val="tx1">
                    <a:lumMod val="95000"/>
                    <a:lumOff val="5000"/>
                  </a:schemeClr>
                </a:solidFill>
              </a:rPr>
              <a:t>هنالك عدة عوامل تؤخذ بعين الاعتبار لتحديد مدة الزمن المعطى للإجابة ومنها:</a:t>
            </a:r>
          </a:p>
          <a:p>
            <a:pPr algn="just"/>
            <a:r>
              <a:rPr lang="ar-SA" sz="4000" b="1" dirty="0" smtClean="0">
                <a:solidFill>
                  <a:schemeClr val="tx1">
                    <a:lumMod val="95000"/>
                    <a:lumOff val="5000"/>
                  </a:schemeClr>
                </a:solidFill>
              </a:rPr>
              <a:t>1. خصائص الطلبة</a:t>
            </a:r>
          </a:p>
          <a:p>
            <a:pPr algn="just"/>
            <a:r>
              <a:rPr lang="ar-SA" sz="4000" b="1" dirty="0" smtClean="0">
                <a:solidFill>
                  <a:schemeClr val="tx1">
                    <a:lumMod val="95000"/>
                    <a:lumOff val="5000"/>
                  </a:schemeClr>
                </a:solidFill>
              </a:rPr>
              <a:t>2. أعمار الطلبة</a:t>
            </a:r>
          </a:p>
          <a:p>
            <a:pPr algn="just">
              <a:buNone/>
            </a:pPr>
            <a:r>
              <a:rPr lang="ar-SA" sz="4000" b="1" dirty="0" smtClean="0">
                <a:solidFill>
                  <a:schemeClr val="tx1">
                    <a:lumMod val="95000"/>
                    <a:lumOff val="5000"/>
                  </a:schemeClr>
                </a:solidFill>
              </a:rPr>
              <a:t> </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الفترة الزمنية للإجابة</a:t>
            </a:r>
            <a:endParaRPr lang="en-US" b="1" dirty="0">
              <a:solidFill>
                <a:srgbClr val="C00000"/>
              </a:solidFill>
            </a:endParaRPr>
          </a:p>
        </p:txBody>
      </p:sp>
      <p:sp>
        <p:nvSpPr>
          <p:cNvPr id="3" name="Content Placeholder 2"/>
          <p:cNvSpPr>
            <a:spLocks noGrp="1"/>
          </p:cNvSpPr>
          <p:nvPr>
            <p:ph idx="1"/>
          </p:nvPr>
        </p:nvSpPr>
        <p:spPr>
          <a:xfrm>
            <a:off x="685800" y="2209800"/>
            <a:ext cx="7772400" cy="3886200"/>
          </a:xfrm>
        </p:spPr>
        <p:txBody>
          <a:bodyPr/>
          <a:lstStyle/>
          <a:p>
            <a:pPr algn="just"/>
            <a:r>
              <a:rPr lang="ar-SA" sz="4000" b="1" dirty="0" smtClean="0">
                <a:solidFill>
                  <a:schemeClr val="tx1">
                    <a:lumMod val="95000"/>
                    <a:lumOff val="5000"/>
                  </a:schemeClr>
                </a:solidFill>
              </a:rPr>
              <a:t>هنالك عدة عوامل تؤخذ بعين الاعتبار لتحديد مدة الزمن المعطى للإجابة ومنها:</a:t>
            </a:r>
          </a:p>
          <a:p>
            <a:pPr algn="just"/>
            <a:r>
              <a:rPr lang="ar-SA" sz="4000" b="1" dirty="0" smtClean="0">
                <a:solidFill>
                  <a:schemeClr val="tx1">
                    <a:lumMod val="95000"/>
                    <a:lumOff val="5000"/>
                  </a:schemeClr>
                </a:solidFill>
              </a:rPr>
              <a:t>1. خصائص الطلبة</a:t>
            </a:r>
          </a:p>
          <a:p>
            <a:pPr algn="just"/>
            <a:r>
              <a:rPr lang="ar-SA" sz="4000" b="1" dirty="0" smtClean="0">
                <a:solidFill>
                  <a:schemeClr val="tx1">
                    <a:lumMod val="95000"/>
                    <a:lumOff val="5000"/>
                  </a:schemeClr>
                </a:solidFill>
              </a:rPr>
              <a:t>2. أعمار الطلبة</a:t>
            </a:r>
          </a:p>
          <a:p>
            <a:pPr algn="just"/>
            <a:r>
              <a:rPr lang="ar-SA" sz="4000" b="1" dirty="0" smtClean="0">
                <a:solidFill>
                  <a:schemeClr val="tx1">
                    <a:lumMod val="95000"/>
                    <a:lumOff val="5000"/>
                  </a:schemeClr>
                </a:solidFill>
              </a:rPr>
              <a:t>3. نوع الاختبار (مؤسسي أو صفي).</a:t>
            </a:r>
          </a:p>
          <a:p>
            <a:pPr algn="just">
              <a:buNone/>
            </a:pPr>
            <a:r>
              <a:rPr lang="ar-SA" sz="4000" b="1" dirty="0" smtClean="0">
                <a:solidFill>
                  <a:schemeClr val="tx1">
                    <a:lumMod val="95000"/>
                    <a:lumOff val="5000"/>
                  </a:schemeClr>
                </a:solidFill>
              </a:rPr>
              <a:t> </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solidFill>
                  <a:srgbClr val="C00000"/>
                </a:solidFill>
              </a:rPr>
              <a:t>الفترة الزمنية للإجابة</a:t>
            </a:r>
            <a:endParaRPr lang="en-US" b="1" dirty="0">
              <a:solidFill>
                <a:srgbClr val="C00000"/>
              </a:solidFill>
            </a:endParaRPr>
          </a:p>
        </p:txBody>
      </p:sp>
      <p:sp>
        <p:nvSpPr>
          <p:cNvPr id="3" name="Content Placeholder 2"/>
          <p:cNvSpPr>
            <a:spLocks noGrp="1"/>
          </p:cNvSpPr>
          <p:nvPr>
            <p:ph idx="1"/>
          </p:nvPr>
        </p:nvSpPr>
        <p:spPr>
          <a:xfrm>
            <a:off x="685800" y="2209800"/>
            <a:ext cx="7772400" cy="4267200"/>
          </a:xfrm>
        </p:spPr>
        <p:txBody>
          <a:bodyPr/>
          <a:lstStyle/>
          <a:p>
            <a:pPr algn="just"/>
            <a:r>
              <a:rPr lang="ar-SA" sz="4000" b="1" dirty="0" smtClean="0">
                <a:solidFill>
                  <a:schemeClr val="tx1">
                    <a:lumMod val="95000"/>
                    <a:lumOff val="5000"/>
                  </a:schemeClr>
                </a:solidFill>
              </a:rPr>
              <a:t>هنالك عدة عوامل تؤخذ بعين الاعتبار لتحديد مدة الزمن المعطى للإجابة ومنها:</a:t>
            </a:r>
          </a:p>
          <a:p>
            <a:pPr algn="just"/>
            <a:r>
              <a:rPr lang="ar-SA" sz="4000" b="1" dirty="0" smtClean="0">
                <a:solidFill>
                  <a:schemeClr val="tx1">
                    <a:lumMod val="95000"/>
                    <a:lumOff val="5000"/>
                  </a:schemeClr>
                </a:solidFill>
              </a:rPr>
              <a:t>1. خصائص الطلبة</a:t>
            </a:r>
          </a:p>
          <a:p>
            <a:pPr algn="just"/>
            <a:r>
              <a:rPr lang="ar-SA" sz="4000" b="1" dirty="0" smtClean="0">
                <a:solidFill>
                  <a:schemeClr val="tx1">
                    <a:lumMod val="95000"/>
                    <a:lumOff val="5000"/>
                  </a:schemeClr>
                </a:solidFill>
              </a:rPr>
              <a:t>2. أعمار الطلبة</a:t>
            </a:r>
          </a:p>
          <a:p>
            <a:pPr algn="just"/>
            <a:r>
              <a:rPr lang="ar-SA" sz="4000" b="1" dirty="0" smtClean="0">
                <a:solidFill>
                  <a:schemeClr val="tx1">
                    <a:lumMod val="95000"/>
                    <a:lumOff val="5000"/>
                  </a:schemeClr>
                </a:solidFill>
              </a:rPr>
              <a:t>3. نوع الاختبار (مؤسسي أو صفي).</a:t>
            </a:r>
          </a:p>
          <a:p>
            <a:pPr algn="just"/>
            <a:r>
              <a:rPr lang="ar-SA" sz="4000" b="1" dirty="0" smtClean="0">
                <a:solidFill>
                  <a:schemeClr val="tx1">
                    <a:lumMod val="95000"/>
                    <a:lumOff val="5000"/>
                  </a:schemeClr>
                </a:solidFill>
              </a:rPr>
              <a:t>4. طبيعة </a:t>
            </a:r>
            <a:r>
              <a:rPr lang="ar-SA" sz="4000" b="1" dirty="0" err="1" smtClean="0">
                <a:solidFill>
                  <a:schemeClr val="tx1">
                    <a:lumMod val="95000"/>
                    <a:lumOff val="5000"/>
                  </a:schemeClr>
                </a:solidFill>
              </a:rPr>
              <a:t>الأختبار</a:t>
            </a:r>
            <a:r>
              <a:rPr lang="ar-SA" sz="4000" b="1" dirty="0" smtClean="0">
                <a:solidFill>
                  <a:schemeClr val="tx1">
                    <a:lumMod val="95000"/>
                    <a:lumOff val="5000"/>
                  </a:schemeClr>
                </a:solidFill>
              </a:rPr>
              <a:t> (مفتوح أو مغلق)</a:t>
            </a:r>
          </a:p>
          <a:p>
            <a:pPr algn="just">
              <a:buNone/>
            </a:pPr>
            <a:r>
              <a:rPr lang="ar-SA" sz="4000" b="1" dirty="0" smtClean="0">
                <a:solidFill>
                  <a:schemeClr val="tx1">
                    <a:lumMod val="95000"/>
                    <a:lumOff val="5000"/>
                  </a:schemeClr>
                </a:solidFill>
              </a:rPr>
              <a:t> </a:t>
            </a:r>
            <a:endParaRPr lang="en-US" sz="4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FF0000"/>
                </a:solidFill>
              </a:rPr>
              <a:t>ما معنى الاختبار؟؟؟</a:t>
            </a:r>
            <a:endParaRPr lang="en-US" dirty="0">
              <a:solidFill>
                <a:srgbClr val="FF0000"/>
              </a:solidFill>
            </a:endParaRPr>
          </a:p>
        </p:txBody>
      </p:sp>
      <p:sp>
        <p:nvSpPr>
          <p:cNvPr id="3" name="عنصر نائب للمحتوى 2"/>
          <p:cNvSpPr>
            <a:spLocks noGrp="1"/>
          </p:cNvSpPr>
          <p:nvPr>
            <p:ph idx="1"/>
          </p:nvPr>
        </p:nvSpPr>
        <p:spPr/>
        <p:txBody>
          <a:bodyPr/>
          <a:lstStyle/>
          <a:p>
            <a:r>
              <a:rPr lang="ar-SA" dirty="0" smtClean="0"/>
              <a:t>الاختبار هو إجراء منظم لملاحظة أو وصف سمة معينة لدى الطالب باستخدام مقياس عددي وهو في </a:t>
            </a:r>
            <a:r>
              <a:rPr lang="ar-SA" dirty="0" err="1" smtClean="0"/>
              <a:t>مفهمومه</a:t>
            </a:r>
            <a:r>
              <a:rPr lang="ar-SA" dirty="0" smtClean="0"/>
              <a:t> أضيق من مفهوم التقييم.</a:t>
            </a:r>
            <a:endParaRPr 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سؤال</a:t>
            </a:r>
            <a:r>
              <a:rPr lang="ar-SA" dirty="0" smtClean="0">
                <a:solidFill>
                  <a:srgbClr val="C00000"/>
                </a:solidFill>
              </a:rPr>
              <a:t>؟؟</a:t>
            </a:r>
            <a:endParaRPr lang="en-US" dirty="0">
              <a:solidFill>
                <a:srgbClr val="C00000"/>
              </a:solidFill>
            </a:endParaRPr>
          </a:p>
        </p:txBody>
      </p:sp>
      <p:sp>
        <p:nvSpPr>
          <p:cNvPr id="3" name="عنصر نائب للمحتوى 2"/>
          <p:cNvSpPr>
            <a:spLocks noGrp="1"/>
          </p:cNvSpPr>
          <p:nvPr>
            <p:ph idx="1"/>
          </p:nvPr>
        </p:nvSpPr>
        <p:spPr/>
        <p:txBody>
          <a:bodyPr/>
          <a:lstStyle/>
          <a:p>
            <a:r>
              <a:rPr lang="ar-SA" sz="3600" b="1" dirty="0" smtClean="0"/>
              <a:t>هل تفضل الاختبار المفاجئ أم المعلن؟؟؟</a:t>
            </a:r>
            <a:endParaRPr lang="en-US" sz="3600" b="1"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alpha val="62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سؤال</a:t>
            </a:r>
            <a:r>
              <a:rPr lang="ar-SA" dirty="0" smtClean="0">
                <a:solidFill>
                  <a:srgbClr val="C00000"/>
                </a:solidFill>
              </a:rPr>
              <a:t>؟؟</a:t>
            </a:r>
            <a:endParaRPr lang="en-US" dirty="0">
              <a:solidFill>
                <a:srgbClr val="C00000"/>
              </a:solidFill>
            </a:endParaRPr>
          </a:p>
        </p:txBody>
      </p:sp>
      <p:sp>
        <p:nvSpPr>
          <p:cNvPr id="3" name="عنصر نائب للمحتوى 2"/>
          <p:cNvSpPr>
            <a:spLocks noGrp="1"/>
          </p:cNvSpPr>
          <p:nvPr>
            <p:ph idx="1"/>
          </p:nvPr>
        </p:nvSpPr>
        <p:spPr/>
        <p:txBody>
          <a:bodyPr/>
          <a:lstStyle/>
          <a:p>
            <a:r>
              <a:rPr lang="ar-SA" sz="3600" b="1" dirty="0" smtClean="0"/>
              <a:t>هل ترى من أن هنالك أهمية لمعرفة أسماء الطلبة في العملية التقويمية؟؟؟</a:t>
            </a:r>
            <a:endParaRPr lang="en-US" sz="3600" b="1"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فيديو</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شاهد الفيديو التالي حول قاعة امتحان</a:t>
            </a:r>
            <a:endParaRPr lang="en-US" dirty="0"/>
          </a:p>
        </p:txBody>
      </p:sp>
      <p:graphicFrame>
        <p:nvGraphicFramePr>
          <p:cNvPr id="1026" name="Object 2"/>
          <p:cNvGraphicFramePr>
            <a:graphicFrameLocks noChangeAspect="1"/>
          </p:cNvGraphicFramePr>
          <p:nvPr/>
        </p:nvGraphicFramePr>
        <p:xfrm>
          <a:off x="3314700" y="3086100"/>
          <a:ext cx="2514600" cy="685800"/>
        </p:xfrm>
        <a:graphic>
          <a:graphicData uri="http://schemas.openxmlformats.org/presentationml/2006/ole">
            <mc:AlternateContent xmlns:mc="http://schemas.openxmlformats.org/markup-compatibility/2006">
              <mc:Choice xmlns:v="urn:schemas-microsoft-com:vml" Requires="v">
                <p:oleObj spid="_x0000_s1043" name="Packager Shell Object" showAsIcon="1" r:id="rId3" imgW="2515320" imgH="685800" progId="Package">
                  <p:embed/>
                </p:oleObj>
              </mc:Choice>
              <mc:Fallback>
                <p:oleObj name="Packager Shell Object" showAsIcon="1" r:id="rId3" imgW="2515320" imgH="685800" progId="Package">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4700" y="3086100"/>
                        <a:ext cx="2514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اختيار فقرات الاختبار</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هنالك عدة معايير لاختيار فقرات الاختبار الأنسب وهي:</a:t>
            </a:r>
          </a:p>
          <a:p>
            <a:r>
              <a:rPr lang="ar-SA" dirty="0" smtClean="0"/>
              <a:t>أولا: طبيعة المادة الدراسية أو نوع المحتوى</a:t>
            </a:r>
            <a:endParaRPr 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اختيار فقرات الاختبار</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هنالك عدة معايير لاختيار فقرات الاختبار الأنسب وهي:</a:t>
            </a:r>
          </a:p>
          <a:p>
            <a:r>
              <a:rPr lang="ar-SA" dirty="0" smtClean="0"/>
              <a:t>أولا: طبيعة المادة الدراسية أو نوع المحتوى</a:t>
            </a:r>
          </a:p>
          <a:p>
            <a:r>
              <a:rPr lang="ar-SA" dirty="0" smtClean="0"/>
              <a:t>ثانيا: مستوى العبارة ألهدفيه</a:t>
            </a:r>
            <a:endParaRPr 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اختيار فقرات الاختبار</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هنالك عدة معايير لاختيار فقرات الاختبار الأنسب وهي:</a:t>
            </a:r>
          </a:p>
          <a:p>
            <a:r>
              <a:rPr lang="ar-SA" dirty="0" smtClean="0"/>
              <a:t>أولا: طبيعة المادة الدراسية أو نوع المحتوى</a:t>
            </a:r>
          </a:p>
          <a:p>
            <a:r>
              <a:rPr lang="ar-SA" dirty="0" smtClean="0"/>
              <a:t>ثانيا: مستوى العبارة ألهدفيه</a:t>
            </a:r>
          </a:p>
          <a:p>
            <a:r>
              <a:rPr lang="ar-SA" dirty="0" smtClean="0"/>
              <a:t>ثالثا: الغرض من التقويم</a:t>
            </a:r>
            <a:endParaRPr 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اختيار فقرات الاختبار</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هنالك عدة معايير لاختيار فقرات الاختبار الأنسب وهي:</a:t>
            </a:r>
          </a:p>
          <a:p>
            <a:r>
              <a:rPr lang="ar-SA" dirty="0" smtClean="0"/>
              <a:t>أولا: طبيعة المادة الدراسية أو نوع المحتوى</a:t>
            </a:r>
          </a:p>
          <a:p>
            <a:r>
              <a:rPr lang="ar-SA" dirty="0" smtClean="0"/>
              <a:t>ثانيا: مستوى العبارة ألهدفيه</a:t>
            </a:r>
          </a:p>
          <a:p>
            <a:r>
              <a:rPr lang="ar-SA" dirty="0" smtClean="0"/>
              <a:t>ثالثا: الغرض من التقويم</a:t>
            </a:r>
          </a:p>
          <a:p>
            <a:r>
              <a:rPr lang="ar-SA" dirty="0" smtClean="0"/>
              <a:t>رابعا: أعمار الطلبة</a:t>
            </a:r>
            <a:endParaRPr 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اختيار فقرات الاختبار</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هنالك عدة معايير لاختيار فقرات الاختبار الأنسب وهي:</a:t>
            </a:r>
          </a:p>
          <a:p>
            <a:r>
              <a:rPr lang="ar-SA" dirty="0" smtClean="0"/>
              <a:t>أولا: طبيعة المادة الدراسية أو نوع المحتوى</a:t>
            </a:r>
          </a:p>
          <a:p>
            <a:r>
              <a:rPr lang="ar-SA" dirty="0" smtClean="0"/>
              <a:t>ثانيا: مستوى العبارة </a:t>
            </a:r>
            <a:r>
              <a:rPr lang="ar-SA" dirty="0" err="1" smtClean="0"/>
              <a:t>الهدفية</a:t>
            </a:r>
            <a:endParaRPr lang="ar-SA" dirty="0" smtClean="0"/>
          </a:p>
          <a:p>
            <a:r>
              <a:rPr lang="ar-SA" dirty="0" smtClean="0"/>
              <a:t>ثالثا: الغرض من التقويم</a:t>
            </a:r>
          </a:p>
          <a:p>
            <a:r>
              <a:rPr lang="ar-SA" dirty="0" smtClean="0"/>
              <a:t>رابعا: أعمار الطلبة</a:t>
            </a:r>
          </a:p>
          <a:p>
            <a:r>
              <a:rPr lang="ar-SA" dirty="0" smtClean="0"/>
              <a:t>خامسا: عدد الطلبة في الصف</a:t>
            </a:r>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اختيار فقرات الاختبار</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هنالك عدة معايير لاختيار فقرات الاختبار الأنسب وهي:</a:t>
            </a:r>
          </a:p>
          <a:p>
            <a:r>
              <a:rPr lang="ar-SA" dirty="0" smtClean="0"/>
              <a:t>أولا: طبيعة المادة الدراسية أو نوع المحتوى</a:t>
            </a:r>
          </a:p>
          <a:p>
            <a:r>
              <a:rPr lang="ar-SA" dirty="0" smtClean="0"/>
              <a:t>ثانيا: مستوى العبارة ألهدفيه</a:t>
            </a:r>
          </a:p>
          <a:p>
            <a:r>
              <a:rPr lang="ar-SA" dirty="0" smtClean="0"/>
              <a:t>ثالثا: الغرض من التقويم</a:t>
            </a:r>
          </a:p>
          <a:p>
            <a:r>
              <a:rPr lang="ar-SA" dirty="0" smtClean="0"/>
              <a:t>رابعا: أعمار الطلبة</a:t>
            </a:r>
          </a:p>
          <a:p>
            <a:r>
              <a:rPr lang="ar-SA" dirty="0" smtClean="0"/>
              <a:t>خامسا: عدد الطلبة في الصف</a:t>
            </a:r>
          </a:p>
          <a:p>
            <a:r>
              <a:rPr lang="ar-SA" dirty="0" smtClean="0"/>
              <a:t>سادسا: زمن الإجابة</a:t>
            </a:r>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dirty="0" smtClean="0">
                <a:solidFill>
                  <a:srgbClr val="C00000"/>
                </a:solidFill>
              </a:rPr>
              <a:t>اختيار فقرات الاختبار</a:t>
            </a:r>
            <a:endParaRPr lang="en-US" b="1" dirty="0">
              <a:solidFill>
                <a:srgbClr val="C00000"/>
              </a:solidFill>
            </a:endParaRPr>
          </a:p>
        </p:txBody>
      </p:sp>
      <p:sp>
        <p:nvSpPr>
          <p:cNvPr id="3" name="عنصر نائب للمحتوى 2"/>
          <p:cNvSpPr>
            <a:spLocks noGrp="1"/>
          </p:cNvSpPr>
          <p:nvPr>
            <p:ph idx="1"/>
          </p:nvPr>
        </p:nvSpPr>
        <p:spPr/>
        <p:txBody>
          <a:bodyPr/>
          <a:lstStyle/>
          <a:p>
            <a:r>
              <a:rPr lang="ar-SA" dirty="0" smtClean="0"/>
              <a:t>هنالك عدة معايير لاختيار فقرات الاختبار الأنسب وهي:</a:t>
            </a:r>
          </a:p>
          <a:p>
            <a:r>
              <a:rPr lang="ar-SA" dirty="0" smtClean="0"/>
              <a:t>أولا: طبيعة المادة الدراسية أو نوع المحتوى</a:t>
            </a:r>
          </a:p>
          <a:p>
            <a:r>
              <a:rPr lang="ar-SA" dirty="0" smtClean="0"/>
              <a:t>ثانيا: مستوى العبارة </a:t>
            </a:r>
            <a:r>
              <a:rPr lang="ar-SA" dirty="0" err="1" smtClean="0"/>
              <a:t>الهدفية</a:t>
            </a:r>
            <a:endParaRPr lang="ar-SA" dirty="0" smtClean="0"/>
          </a:p>
          <a:p>
            <a:r>
              <a:rPr lang="ar-SA" dirty="0" smtClean="0"/>
              <a:t>ثالثا: الغرض من التقويم</a:t>
            </a:r>
          </a:p>
          <a:p>
            <a:r>
              <a:rPr lang="ar-SA" dirty="0" smtClean="0"/>
              <a:t>رابعا: أعمار الطلبة</a:t>
            </a:r>
          </a:p>
          <a:p>
            <a:r>
              <a:rPr lang="ar-SA" dirty="0" smtClean="0"/>
              <a:t>خامسا: عدد الطلبة في الصف</a:t>
            </a:r>
          </a:p>
          <a:p>
            <a:r>
              <a:rPr lang="ar-SA" dirty="0" smtClean="0"/>
              <a:t>سادسا: زمن الإجابة</a:t>
            </a:r>
          </a:p>
          <a:p>
            <a:r>
              <a:rPr lang="ar-SA" dirty="0" smtClean="0"/>
              <a:t>سابعا: الإمكانات</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easurement">
  <a:themeElements>
    <a:clrScheme name="تصميم افتراضي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تصميم افتراضي">
      <a:majorFont>
        <a:latin typeface="Times New Roman"/>
        <a:ea typeface=""/>
        <a:cs typeface="Arial"/>
      </a:majorFont>
      <a:minorFont>
        <a:latin typeface="Times New Roman"/>
        <a:ea typeface=""/>
        <a:cs typeface="Arial"/>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Times New Roman" pitchFamily="18"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Times New Roman" pitchFamily="18" charset="0"/>
            <a:cs typeface="Arial" charset="0"/>
          </a:defRPr>
        </a:defPPr>
      </a:lstStyle>
    </a:lnDef>
  </a:objectDefaults>
  <a:extraClrSchemeLst>
    <a:extraClrScheme>
      <a:clrScheme name="تصميم افتراضي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0</TotalTime>
  <Words>5159</Words>
  <Application>Microsoft Office PowerPoint</Application>
  <PresentationFormat>عرض على الشاشة (3:4)‏</PresentationFormat>
  <Paragraphs>947</Paragraphs>
  <Slides>183</Slides>
  <Notes>1</Notes>
  <HiddenSlides>0</HiddenSlides>
  <MMClips>0</MMClips>
  <ScaleCrop>false</ScaleCrop>
  <HeadingPairs>
    <vt:vector size="6" baseType="variant">
      <vt:variant>
        <vt:lpstr>نسق</vt:lpstr>
      </vt:variant>
      <vt:variant>
        <vt:i4>1</vt:i4>
      </vt:variant>
      <vt:variant>
        <vt:lpstr>خوادم OLE مضمنة</vt:lpstr>
      </vt:variant>
      <vt:variant>
        <vt:i4>1</vt:i4>
      </vt:variant>
      <vt:variant>
        <vt:lpstr>عناوين الشرائح</vt:lpstr>
      </vt:variant>
      <vt:variant>
        <vt:i4>183</vt:i4>
      </vt:variant>
    </vt:vector>
  </HeadingPairs>
  <TitlesOfParts>
    <vt:vector size="185" baseType="lpstr">
      <vt:lpstr>measurement</vt:lpstr>
      <vt:lpstr>Packager Shell Object</vt:lpstr>
      <vt:lpstr>Topic 2</vt:lpstr>
      <vt:lpstr>عرض تقديمي في PowerPoint</vt:lpstr>
      <vt:lpstr>عرض تقديمي في PowerPoint</vt:lpstr>
      <vt:lpstr>الفرق الرئيسي بين التقييم والتقويم والقياس</vt:lpstr>
      <vt:lpstr>عرض تقديمي في PowerPoint</vt:lpstr>
      <vt:lpstr>مفهوم القياس والاختبار</vt:lpstr>
      <vt:lpstr>الاختلاف والاتفاق بين التقويم و التقييم ..</vt:lpstr>
      <vt:lpstr>الاختلاف والاتفاق بين التقويم و التقييم ..</vt:lpstr>
      <vt:lpstr>ما معنى الاختبار؟؟؟</vt:lpstr>
      <vt:lpstr>القرارات المبينة على القياس والاختبار</vt:lpstr>
      <vt:lpstr>نشاط...10 دقائق</vt:lpstr>
      <vt:lpstr>نشاط...</vt:lpstr>
      <vt:lpstr>تطبيقات عملية</vt:lpstr>
      <vt:lpstr>أهمية التعليم والتقويم للطلاب</vt:lpstr>
      <vt:lpstr>أهمية التنوع في وسائل تقويم الطلبة</vt:lpstr>
      <vt:lpstr>أهمية التنوع في وسائل تقويم الطلبة</vt:lpstr>
      <vt:lpstr>يتبع..أهمية التنوع في وسائل تقويم الطلبة</vt:lpstr>
      <vt:lpstr>يتبع..أهمية التنوع في وسائل تقويم الطلبة</vt:lpstr>
      <vt:lpstr>يتبع..أهمية التنوع في وسائل تقويم الطلبة</vt:lpstr>
      <vt:lpstr>التقويم المستمر وأدواته</vt:lpstr>
      <vt:lpstr>التقويم من خلال مشروعات الطلبة</vt:lpstr>
      <vt:lpstr>اساليب التقويم الحديث</vt:lpstr>
      <vt:lpstr>التقويم الحديث( البديل)</vt:lpstr>
      <vt:lpstr>التقويم البديل</vt:lpstr>
      <vt:lpstr>التقويم البديل</vt:lpstr>
      <vt:lpstr>بعض المفاهيم المهمة:</vt:lpstr>
      <vt:lpstr>التقويم البديل</vt:lpstr>
      <vt:lpstr>التقويم البديل</vt:lpstr>
      <vt:lpstr>الاختلاف في تفسير التقويم البديل</vt:lpstr>
      <vt:lpstr>أ. التقويم البديل Alternative Assessment</vt:lpstr>
      <vt:lpstr>  ب. التقويم الحقيقي Authentic Assessments </vt:lpstr>
      <vt:lpstr>ج. تقويم الاداء Performance Assessment</vt:lpstr>
      <vt:lpstr>تأمل...</vt:lpstr>
      <vt:lpstr>بعض أشكال هذه الأداءات كالأتي: </vt:lpstr>
      <vt:lpstr>بعض أشكال هذه الأداءات كالأتي: </vt:lpstr>
      <vt:lpstr>بعض مميزات التقويم الحقيقي</vt:lpstr>
      <vt:lpstr>يتبع..بعض مميزات التقويم الحقيقي</vt:lpstr>
      <vt:lpstr>نشاط</vt:lpstr>
      <vt:lpstr>بعض المفاهيم الخاصة بالتقويم البديل</vt:lpstr>
      <vt:lpstr>يتبع..بعض المفاهيم الخاصة بالتقويم البديل</vt:lpstr>
      <vt:lpstr>ملفات التعلم (الأعمال )أو البورتفوليو  </vt:lpstr>
      <vt:lpstr> فوائد إعداد ملف الإنجاز:</vt:lpstr>
      <vt:lpstr>أهمية الملف:</vt:lpstr>
      <vt:lpstr>مثال: محتويات ملف إنجاز المعلم</vt:lpstr>
      <vt:lpstr>صور لملف الانجاز</vt:lpstr>
      <vt:lpstr>يتبع</vt:lpstr>
      <vt:lpstr>يتبع</vt:lpstr>
      <vt:lpstr>ملفات التقييمPortfolio Assessment </vt:lpstr>
      <vt:lpstr> محتويات ملف إنجاز الطالب : </vt:lpstr>
      <vt:lpstr>أمثلة تطبيقية للتقويم البديل..</vt:lpstr>
      <vt:lpstr>تابع.. أمثلة تطبيقية للتقويم البديل..</vt:lpstr>
      <vt:lpstr>تابع.. أمثلة تطبيقية للتقويم البديل..</vt:lpstr>
      <vt:lpstr>نشاط ...10 دقائق</vt:lpstr>
      <vt:lpstr>الفرق بين التقويم البديل والتقويم التقليدي. افتح الملحق 1</vt:lpstr>
      <vt:lpstr>تدريب</vt:lpstr>
      <vt:lpstr>أساليب وأدوات التقويم البديل. انظر الملحق 2 </vt:lpstr>
      <vt:lpstr>اليات تطبيق التقويم البديل. افتح الملحق 3</vt:lpstr>
      <vt:lpstr>أمثلة تطبيقية...</vt:lpstr>
      <vt:lpstr>امثلة اضافية..</vt:lpstr>
      <vt:lpstr>امثلة لمشروعات فردية....</vt:lpstr>
      <vt:lpstr>نشاط</vt:lpstr>
      <vt:lpstr>انظر الملحق رقم 4 حول نموذج تحكيم لعمل جماعي </vt:lpstr>
      <vt:lpstr>عرض تقديمي في PowerPoint</vt:lpstr>
      <vt:lpstr>مراحل التقويم</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وظائف التقويم </vt:lpstr>
      <vt:lpstr>عرض تقديمي في PowerPoint</vt:lpstr>
      <vt:lpstr>عرض تقديمي في PowerPoint</vt:lpstr>
      <vt:lpstr>اسس التقويم</vt:lpstr>
      <vt:lpstr>عرض تقديمي في PowerPoint</vt:lpstr>
      <vt:lpstr>Topic 3</vt:lpstr>
      <vt:lpstr>يقصد بالاختبار ألتحصيلي :</vt:lpstr>
      <vt:lpstr>الآثار السلبية للاختبار</vt:lpstr>
      <vt:lpstr>الآثار السلبية للاختبارات</vt:lpstr>
      <vt:lpstr>الآثار السلبية للاختبارات</vt:lpstr>
      <vt:lpstr>الآثار السلبية للاختبارات</vt:lpstr>
      <vt:lpstr>أدوات الاختبارات</vt:lpstr>
      <vt:lpstr>سؤال </vt:lpstr>
      <vt:lpstr>أذا ...</vt:lpstr>
      <vt:lpstr>الفترة الزمنية للإجابة</vt:lpstr>
      <vt:lpstr>الفترة الزمنية للإجابة</vt:lpstr>
      <vt:lpstr>الفترة الزمنية للإجابة</vt:lpstr>
      <vt:lpstr>الفترة الزمنية للإجابة</vt:lpstr>
      <vt:lpstr>سؤال؟؟</vt:lpstr>
      <vt:lpstr>سؤال؟؟</vt:lpstr>
      <vt:lpstr>فيديو</vt:lpstr>
      <vt:lpstr>اختيار فقرات الاختبار</vt:lpstr>
      <vt:lpstr>اختيار فقرات الاختبار</vt:lpstr>
      <vt:lpstr>اختيار فقرات الاختبار</vt:lpstr>
      <vt:lpstr>اختيار فقرات الاختبار</vt:lpstr>
      <vt:lpstr>اختيار فقرات الاختبار</vt:lpstr>
      <vt:lpstr>اختيار فقرات الاختبار</vt:lpstr>
      <vt:lpstr>اختيار فقرات الاختبار</vt:lpstr>
      <vt:lpstr>عرض تقديمي في PowerPoint</vt:lpstr>
      <vt:lpstr>Topic 4</vt:lpstr>
      <vt:lpstr>التقويم من خلال الواجبات و الأنشطة</vt:lpstr>
      <vt:lpstr>اختيار الواجبات</vt:lpstr>
      <vt:lpstr>الأنشطة الصفية</vt:lpstr>
      <vt:lpstr>Topic 5</vt:lpstr>
      <vt:lpstr>سؤال...</vt:lpstr>
      <vt:lpstr>عرض تقديمي في PowerPoint</vt:lpstr>
      <vt:lpstr>عرض تقديمي في PowerPoint</vt:lpstr>
      <vt:lpstr>عرض تقديمي في PowerPoint</vt:lpstr>
      <vt:lpstr>سؤال؟؟؟</vt:lpstr>
      <vt:lpstr>عرض تقديمي في PowerPoint</vt:lpstr>
      <vt:lpstr>سؤال...لماذا تعتبر التغذية الراجعة مهمة؟؟؟ </vt:lpstr>
      <vt:lpstr>سؤال...لماذا تعتبر التغذية الراجعة مهمة؟؟؟ </vt:lpstr>
      <vt:lpstr>سؤال...لماذا تعتبر التغذية الراجعة مهمة؟؟؟ </vt:lpstr>
      <vt:lpstr>سؤال...لماذا تعتبر التغذية الراجعة مهمة؟؟؟ </vt:lpstr>
      <vt:lpstr>سؤال...لماذا تعتبر التغذية الراجعة مهمة؟؟؟ </vt:lpstr>
      <vt:lpstr>أيضا...</vt:lpstr>
      <vt:lpstr>أيضا...</vt:lpstr>
      <vt:lpstr>عرض تقديمي في PowerPoint</vt:lpstr>
      <vt:lpstr>عرض تقديمي في PowerPoint</vt:lpstr>
      <vt:lpstr>إذا...</vt:lpstr>
      <vt:lpstr>لماذا الكثير منا لا يقدم التغذية الراجعة؟؟</vt:lpstr>
      <vt:lpstr>الخوف من....</vt:lpstr>
      <vt:lpstr>الخوف من....</vt:lpstr>
      <vt:lpstr>الخوف من....</vt:lpstr>
      <vt:lpstr>النتيجة...</vt:lpstr>
      <vt:lpstr>الحل هو...</vt:lpstr>
      <vt:lpstr>المقصود....</vt:lpstr>
      <vt:lpstr>سؤال...</vt:lpstr>
      <vt:lpstr>معايير التغذية الراجعة الناجحة هي:</vt:lpstr>
      <vt:lpstr>Topic 6  مهارة صياغة الاهداف السلوكية</vt:lpstr>
      <vt:lpstr>عرض تقديمي في PowerPoint</vt:lpstr>
      <vt:lpstr>عرض تقديمي في PowerPoint</vt:lpstr>
      <vt:lpstr>عرض تقديمي في PowerPoint</vt:lpstr>
      <vt:lpstr>اتجاهات الباحثين نحو الأهداف السلوكية:</vt:lpstr>
      <vt:lpstr>الاتجاه الآخر:</vt:lpstr>
      <vt:lpstr>تعريف الاهداف السلوكية</vt:lpstr>
      <vt:lpstr>عرض تقديمي في PowerPoint</vt:lpstr>
      <vt:lpstr>ما هي دواعي استخدام الأهداف التعليمية؟ </vt:lpstr>
      <vt:lpstr>الاهداف العامة والأهداف الخاصة</vt:lpstr>
      <vt:lpstr>مثال لهدف عام</vt:lpstr>
      <vt:lpstr>هدف تعليمي خاص: </vt:lpstr>
      <vt:lpstr>عرض تقديمي في PowerPoint</vt:lpstr>
      <vt:lpstr>أنواع الأهداف بشكل عام</vt:lpstr>
      <vt:lpstr>عرض تقديمي في PowerPoint</vt:lpstr>
      <vt:lpstr>المجال المعرفي..</vt:lpstr>
      <vt:lpstr>المجال الانفعالي..</vt:lpstr>
      <vt:lpstr>المجال النفسحركي..</vt:lpstr>
      <vt:lpstr>عرض تقديمي في PowerPoint</vt:lpstr>
      <vt:lpstr>صياغة الاهداف السلوكية..</vt:lpstr>
      <vt:lpstr>نشاط تطبيقي....؟</vt:lpstr>
      <vt:lpstr>نشاط تطبيقي....؟</vt:lpstr>
      <vt:lpstr>كيف نصوغ هدفا تعليما؟؟؟؟؟ </vt:lpstr>
      <vt:lpstr>تابع للأسس في صياغة الأهداف</vt:lpstr>
      <vt:lpstr>تابع للأسس في صياغة الأهداف</vt:lpstr>
      <vt:lpstr> جدول مصطلحات مستخدمة لصياغة الأهداف: </vt:lpstr>
      <vt:lpstr>Topic 7 </vt:lpstr>
      <vt:lpstr>عرض تقديمي في PowerPoint</vt:lpstr>
      <vt:lpstr>عرض تقديمي في PowerPoint</vt:lpstr>
      <vt:lpstr>طرق تحليل المحتوى</vt:lpstr>
      <vt:lpstr>جدول مصفوفة تحليل المحتوى</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مصفوفة تحليل المحتوى</vt:lpstr>
      <vt:lpstr>Topic 8</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مثال لجدول مواصفات</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cp:lastPrinted>1601-01-01T00:00:00Z</cp:lastPrinted>
  <dcterms:created xsi:type="dcterms:W3CDTF">2012-02-09T16:05:28Z</dcterms:created>
  <dcterms:modified xsi:type="dcterms:W3CDTF">2013-03-29T16:22:22Z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LCID">
    <vt:i4>1025</vt:i4>
  </property>
</Properties>
</file>