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6" r:id="rId6"/>
    <p:sldId id="257" r:id="rId7"/>
    <p:sldId id="258" r:id="rId8"/>
    <p:sldId id="337" r:id="rId9"/>
    <p:sldId id="259" r:id="rId10"/>
    <p:sldId id="263" r:id="rId11"/>
    <p:sldId id="265" r:id="rId12"/>
    <p:sldId id="340" r:id="rId13"/>
    <p:sldId id="267" r:id="rId14"/>
    <p:sldId id="269" r:id="rId15"/>
    <p:sldId id="273" r:id="rId16"/>
    <p:sldId id="271" r:id="rId17"/>
    <p:sldId id="275" r:id="rId18"/>
    <p:sldId id="292" r:id="rId19"/>
    <p:sldId id="293" r:id="rId20"/>
    <p:sldId id="347" r:id="rId21"/>
    <p:sldId id="294" r:id="rId22"/>
    <p:sldId id="295" r:id="rId23"/>
    <p:sldId id="296" r:id="rId24"/>
    <p:sldId id="297" r:id="rId25"/>
    <p:sldId id="348" r:id="rId26"/>
    <p:sldId id="298" r:id="rId27"/>
    <p:sldId id="349" r:id="rId28"/>
    <p:sldId id="300" r:id="rId29"/>
    <p:sldId id="301" r:id="rId30"/>
    <p:sldId id="351" r:id="rId31"/>
    <p:sldId id="302" r:id="rId32"/>
    <p:sldId id="303" r:id="rId33"/>
    <p:sldId id="304" r:id="rId34"/>
    <p:sldId id="352" r:id="rId35"/>
    <p:sldId id="305" r:id="rId36"/>
    <p:sldId id="355" r:id="rId37"/>
    <p:sldId id="306" r:id="rId38"/>
    <p:sldId id="307" r:id="rId39"/>
    <p:sldId id="353" r:id="rId40"/>
    <p:sldId id="308" r:id="rId41"/>
    <p:sldId id="356" r:id="rId42"/>
    <p:sldId id="309" r:id="rId43"/>
    <p:sldId id="310" r:id="rId44"/>
    <p:sldId id="311" r:id="rId45"/>
    <p:sldId id="312" r:id="rId46"/>
    <p:sldId id="313" r:id="rId47"/>
    <p:sldId id="314" r:id="rId48"/>
    <p:sldId id="315" r:id="rId49"/>
    <p:sldId id="316" r:id="rId50"/>
    <p:sldId id="317" r:id="rId51"/>
    <p:sldId id="318" r:id="rId52"/>
    <p:sldId id="319" r:id="rId53"/>
    <p:sldId id="320" r:id="rId54"/>
    <p:sldId id="321" r:id="rId55"/>
    <p:sldId id="354" r:id="rId56"/>
    <p:sldId id="322" r:id="rId57"/>
    <p:sldId id="323" r:id="rId58"/>
    <p:sldId id="324" r:id="rId59"/>
    <p:sldId id="325" r:id="rId60"/>
    <p:sldId id="326" r:id="rId61"/>
    <p:sldId id="327" r:id="rId62"/>
    <p:sldId id="329" r:id="rId63"/>
    <p:sldId id="330" r:id="rId64"/>
    <p:sldId id="332" r:id="rId65"/>
    <p:sldId id="334" r:id="rId66"/>
    <p:sldId id="335" r:id="rId67"/>
    <p:sldId id="336" r:id="rId68"/>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28" autoAdjust="0"/>
  </p:normalViewPr>
  <p:slideViewPr>
    <p:cSldViewPr>
      <p:cViewPr varScale="1">
        <p:scale>
          <a:sx n="88" d="100"/>
          <a:sy n="88" d="100"/>
        </p:scale>
        <p:origin x="-106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55C8D7-38E6-41DF-A34B-A4D40D135448}"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2A5FB4-0CD4-4F62-95D8-12D64BCE8617}"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3BE1EE-3C41-4BAF-A1C2-39AD9E0F4E94}"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2C13F5-1C66-4A8B-97BF-55875586DF47}"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CAD8D5-87F3-4111-BECD-0AB234F80C9A}"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12F5BE-4D1C-4F13-BACA-9119071139ED}"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56F763D-4EC2-4B26-AE5B-56B098326E1C}"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88C4BFC-D683-4C46-A8DB-B935E82D9801}"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226E4D8-6E48-419B-BF37-B6B2267C38FD}"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7589EF-DED6-4FEB-A863-A693F3E2FADE}"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05F7F5-A8F6-48FA-912A-9C2560F20C02}"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400">
                <a:latin typeface="Arial" pitchFamily="34" charset="0"/>
                <a:cs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400">
                <a:latin typeface="Arial" pitchFamily="34" charset="0"/>
                <a:cs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400">
                <a:latin typeface="Arial" pitchFamily="34" charset="0"/>
                <a:cs typeface="Arial" pitchFamily="34" charset="0"/>
              </a:defRPr>
            </a:lvl1pPr>
          </a:lstStyle>
          <a:p>
            <a:pPr>
              <a:defRPr/>
            </a:pPr>
            <a:fld id="{0A0366F4-B8B5-4089-B5CE-42929995AEB8}"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sz="8000" smtClean="0"/>
              <a:t>Chapter 2</a:t>
            </a:r>
          </a:p>
        </p:txBody>
      </p:sp>
      <p:sp>
        <p:nvSpPr>
          <p:cNvPr id="2051" name="Rectangle 3"/>
          <p:cNvSpPr>
            <a:spLocks noGrp="1" noChangeArrowheads="1"/>
          </p:cNvSpPr>
          <p:nvPr>
            <p:ph type="subTitle" idx="1"/>
          </p:nvPr>
        </p:nvSpPr>
        <p:spPr>
          <a:xfrm>
            <a:off x="762000" y="3886200"/>
            <a:ext cx="7467600" cy="1752600"/>
          </a:xfrm>
        </p:spPr>
        <p:txBody>
          <a:bodyPr/>
          <a:lstStyle/>
          <a:p>
            <a:pPr eaLnBrk="1" hangingPunct="1"/>
            <a:r>
              <a:rPr lang="en-US" sz="4800" smtClean="0"/>
              <a:t>Earthmoving Materials and Operations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b="1" smtClean="0"/>
              <a:t>General Soil Characteristics</a:t>
            </a:r>
          </a:p>
        </p:txBody>
      </p:sp>
      <p:sp>
        <p:nvSpPr>
          <p:cNvPr id="11267" name="Rectangle 3"/>
          <p:cNvSpPr>
            <a:spLocks noGrp="1" noChangeArrowheads="1"/>
          </p:cNvSpPr>
          <p:nvPr>
            <p:ph type="body" idx="1"/>
          </p:nvPr>
        </p:nvSpPr>
        <p:spPr>
          <a:xfrm>
            <a:off x="457200" y="1600200"/>
            <a:ext cx="8229600" cy="4876800"/>
          </a:xfrm>
        </p:spPr>
        <p:txBody>
          <a:bodyPr/>
          <a:lstStyle/>
          <a:p>
            <a:pPr eaLnBrk="1" hangingPunct="1"/>
            <a:r>
              <a:rPr lang="en-US" smtClean="0"/>
              <a:t>Several terms relating to a soil's behavior in the construction environment should be understood.</a:t>
            </a:r>
          </a:p>
          <a:p>
            <a:pPr lvl="1" eaLnBrk="1" hangingPunct="1"/>
            <a:r>
              <a:rPr lang="en-US" i="1" smtClean="0"/>
              <a:t>Trafficability.</a:t>
            </a:r>
          </a:p>
          <a:p>
            <a:pPr lvl="1" eaLnBrk="1" hangingPunct="1"/>
            <a:r>
              <a:rPr lang="en-US" i="1" smtClean="0"/>
              <a:t>Loadability.</a:t>
            </a:r>
            <a:endParaRPr lang="en-US" smtClean="0"/>
          </a:p>
          <a:p>
            <a:pPr eaLnBrk="1" hangingPunct="1"/>
            <a:endParaRPr 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b="1" smtClean="0"/>
              <a:t>General Soil Characteristics</a:t>
            </a:r>
          </a:p>
        </p:txBody>
      </p:sp>
      <p:sp>
        <p:nvSpPr>
          <p:cNvPr id="12291" name="Rectangle 3"/>
          <p:cNvSpPr>
            <a:spLocks noGrp="1" noChangeArrowheads="1"/>
          </p:cNvSpPr>
          <p:nvPr>
            <p:ph type="body" idx="1"/>
          </p:nvPr>
        </p:nvSpPr>
        <p:spPr>
          <a:xfrm>
            <a:off x="457200" y="1600200"/>
            <a:ext cx="8229600" cy="4876800"/>
          </a:xfrm>
        </p:spPr>
        <p:txBody>
          <a:bodyPr/>
          <a:lstStyle/>
          <a:p>
            <a:pPr eaLnBrk="1" hangingPunct="1">
              <a:lnSpc>
                <a:spcPct val="90000"/>
              </a:lnSpc>
            </a:pPr>
            <a:r>
              <a:rPr lang="en-US" i="1" smtClean="0"/>
              <a:t>Trafficability :</a:t>
            </a:r>
            <a:endParaRPr lang="en-US" smtClean="0"/>
          </a:p>
          <a:p>
            <a:pPr lvl="1" eaLnBrk="1" hangingPunct="1">
              <a:lnSpc>
                <a:spcPct val="90000"/>
              </a:lnSpc>
            </a:pPr>
            <a:r>
              <a:rPr lang="en-US" smtClean="0"/>
              <a:t>is the ability of a soil to support the weight of vehicles under repeated traffic (equipment within the construction area) .</a:t>
            </a:r>
          </a:p>
          <a:p>
            <a:pPr lvl="1" eaLnBrk="1" hangingPunct="1"/>
            <a:r>
              <a:rPr lang="en-US" smtClean="0"/>
              <a:t>Trafficability is primarily a function of:</a:t>
            </a:r>
          </a:p>
          <a:p>
            <a:pPr lvl="2" eaLnBrk="1" hangingPunct="1"/>
            <a:r>
              <a:rPr lang="en-US" smtClean="0"/>
              <a:t>soil type and </a:t>
            </a:r>
          </a:p>
          <a:p>
            <a:pPr lvl="2" eaLnBrk="1" hangingPunct="1"/>
            <a:r>
              <a:rPr lang="en-US" smtClean="0"/>
              <a:t>moisture conditions.</a:t>
            </a:r>
          </a:p>
          <a:p>
            <a:pPr lvl="1" eaLnBrk="1" hangingPunct="1">
              <a:lnSpc>
                <a:spcPct val="90000"/>
              </a:lnSpc>
              <a:buFontTx/>
              <a:buNone/>
            </a:pPr>
            <a:endParaRPr lang="en-US" smtClean="0"/>
          </a:p>
          <a:p>
            <a:pPr lvl="1" eaLnBrk="1" hangingPunct="1">
              <a:lnSpc>
                <a:spcPct val="90000"/>
              </a:lnSpc>
            </a:pPr>
            <a:endParaRPr lang="en-US" smtClean="0"/>
          </a:p>
          <a:p>
            <a:pPr lvl="1" eaLnBrk="1" hangingPunct="1">
              <a:lnSpc>
                <a:spcPct val="90000"/>
              </a:lnSpc>
              <a:buFontTx/>
              <a:buNone/>
            </a:pPr>
            <a:endParaRPr 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b="1" smtClean="0"/>
              <a:t>General Soil Characteristics</a:t>
            </a:r>
          </a:p>
        </p:txBody>
      </p:sp>
      <p:sp>
        <p:nvSpPr>
          <p:cNvPr id="13315" name="Rectangle 3"/>
          <p:cNvSpPr>
            <a:spLocks noGrp="1" noChangeArrowheads="1"/>
          </p:cNvSpPr>
          <p:nvPr>
            <p:ph type="body" idx="1"/>
          </p:nvPr>
        </p:nvSpPr>
        <p:spPr/>
        <p:txBody>
          <a:bodyPr/>
          <a:lstStyle/>
          <a:p>
            <a:pPr eaLnBrk="1" hangingPunct="1">
              <a:lnSpc>
                <a:spcPct val="80000"/>
              </a:lnSpc>
            </a:pPr>
            <a:r>
              <a:rPr lang="en-US" sz="2800" i="1" smtClean="0"/>
              <a:t>Loadability:</a:t>
            </a:r>
            <a:endParaRPr lang="en-US" sz="2800" smtClean="0"/>
          </a:p>
          <a:p>
            <a:pPr lvl="1" eaLnBrk="1" hangingPunct="1">
              <a:lnSpc>
                <a:spcPct val="80000"/>
              </a:lnSpc>
            </a:pPr>
            <a:r>
              <a:rPr lang="en-US" sz="2400" smtClean="0"/>
              <a:t>It is a measure of the difficulty in excavating and loading a soil. Loose granular soils are highly loadable.</a:t>
            </a:r>
          </a:p>
          <a:p>
            <a:pPr lvl="1" eaLnBrk="1" hangingPunct="1">
              <a:lnSpc>
                <a:spcPct val="80000"/>
              </a:lnSpc>
            </a:pPr>
            <a:r>
              <a:rPr lang="en-US" sz="2400" smtClean="0"/>
              <a:t>whereas compacted cohesive soils and rock have low loadability.</a:t>
            </a:r>
          </a:p>
          <a:p>
            <a:pPr eaLnBrk="1" hangingPunct="1">
              <a:lnSpc>
                <a:spcPct val="80000"/>
              </a:lnSpc>
              <a:buFontTx/>
              <a:buNone/>
            </a:pPr>
            <a:endParaRPr lang="en-US" sz="280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b="1" smtClean="0"/>
              <a:t>General Soil Characteristics</a:t>
            </a:r>
          </a:p>
        </p:txBody>
      </p:sp>
      <p:sp>
        <p:nvSpPr>
          <p:cNvPr id="14339" name="Rectangle 3"/>
          <p:cNvSpPr>
            <a:spLocks noGrp="1" noChangeArrowheads="1"/>
          </p:cNvSpPr>
          <p:nvPr>
            <p:ph type="body" idx="1"/>
          </p:nvPr>
        </p:nvSpPr>
        <p:spPr>
          <a:xfrm>
            <a:off x="228600" y="1600200"/>
            <a:ext cx="8686800" cy="4800600"/>
          </a:xfrm>
        </p:spPr>
        <p:txBody>
          <a:bodyPr/>
          <a:lstStyle/>
          <a:p>
            <a:pPr eaLnBrk="1" hangingPunct="1">
              <a:buFontTx/>
              <a:buNone/>
            </a:pPr>
            <a:r>
              <a:rPr lang="en-US" sz="2800" smtClean="0"/>
              <a:t>Moisture content (%) = (Moist weight - Dry weight) / </a:t>
            </a:r>
          </a:p>
          <a:p>
            <a:pPr eaLnBrk="1" hangingPunct="1">
              <a:buFontTx/>
              <a:buNone/>
            </a:pPr>
            <a:r>
              <a:rPr lang="en-US" sz="2800" smtClean="0"/>
              <a:t>				      Dry weight ×100</a:t>
            </a:r>
            <a:r>
              <a:rPr lang="en-US" smtClean="0"/>
              <a:t> 	</a:t>
            </a:r>
            <a:r>
              <a:rPr lang="en-US" sz="2800" smtClean="0"/>
              <a:t>(2-3)</a:t>
            </a:r>
          </a:p>
          <a:p>
            <a:pPr lvl="1" eaLnBrk="1" hangingPunct="1"/>
            <a:r>
              <a:rPr lang="en-US" smtClean="0"/>
              <a:t>If, for example, a soil sample weighed 120 lb (54.4 kg) in the natural state and 100 lb (45.3 kg) after drying, the weight of water in the sample would be 20 lb (9.1 kg) and the soil moisture content would be 20%. Using Equation 2-3, this is calculated as follows:</a:t>
            </a:r>
          </a:p>
          <a:p>
            <a:pPr eaLnBrk="1" hangingPunct="1">
              <a:buFontTx/>
              <a:buNone/>
            </a:pPr>
            <a:r>
              <a:rPr lang="en-US" sz="2800" smtClean="0"/>
              <a:t>	Moisture content  = (120 – 100)/100 × 100 = 20%</a:t>
            </a:r>
          </a:p>
          <a:p>
            <a:pPr eaLnBrk="1" hangingPunct="1">
              <a:buFontTx/>
              <a:buNone/>
            </a:pPr>
            <a:r>
              <a:rPr lang="en-US" sz="2800" smtClean="0"/>
              <a:t>				[= (54.4 - 45.3) / 45.3 × 100 = 20%]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4000" b="1" smtClean="0"/>
              <a:t>2-4 SOIL VOLUME-CHANGE CHARACTERISTICS</a:t>
            </a:r>
          </a:p>
        </p:txBody>
      </p:sp>
      <p:sp>
        <p:nvSpPr>
          <p:cNvPr id="15363" name="Rectangle 3"/>
          <p:cNvSpPr>
            <a:spLocks noGrp="1" noChangeArrowheads="1"/>
          </p:cNvSpPr>
          <p:nvPr>
            <p:ph type="body" idx="1"/>
          </p:nvPr>
        </p:nvSpPr>
        <p:spPr/>
        <p:txBody>
          <a:bodyPr/>
          <a:lstStyle/>
          <a:p>
            <a:pPr eaLnBrk="1" hangingPunct="1"/>
            <a:r>
              <a:rPr lang="en-US" smtClean="0"/>
              <a:t>Soil Conditions</a:t>
            </a:r>
          </a:p>
          <a:p>
            <a:pPr eaLnBrk="1" hangingPunct="1"/>
            <a:r>
              <a:rPr lang="en-US" smtClean="0"/>
              <a:t>Swell</a:t>
            </a:r>
          </a:p>
          <a:p>
            <a:pPr eaLnBrk="1" hangingPunct="1"/>
            <a:r>
              <a:rPr lang="en-US" smtClean="0"/>
              <a:t>Shrinkage</a:t>
            </a:r>
          </a:p>
          <a:p>
            <a:pPr eaLnBrk="1" hangingPunct="1"/>
            <a:r>
              <a:rPr lang="en-US" smtClean="0"/>
              <a:t>Load and Shrinkage Factors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Soil Conditions</a:t>
            </a:r>
          </a:p>
        </p:txBody>
      </p:sp>
      <p:sp>
        <p:nvSpPr>
          <p:cNvPr id="16387" name="Rectangle 3"/>
          <p:cNvSpPr>
            <a:spLocks noGrp="1" noChangeArrowheads="1"/>
          </p:cNvSpPr>
          <p:nvPr>
            <p:ph type="body" idx="1"/>
          </p:nvPr>
        </p:nvSpPr>
        <p:spPr>
          <a:xfrm>
            <a:off x="228600" y="1600200"/>
            <a:ext cx="8686800" cy="4876800"/>
          </a:xfrm>
        </p:spPr>
        <p:txBody>
          <a:bodyPr/>
          <a:lstStyle/>
          <a:p>
            <a:pPr eaLnBrk="1" hangingPunct="1">
              <a:lnSpc>
                <a:spcPct val="90000"/>
              </a:lnSpc>
            </a:pPr>
            <a:r>
              <a:rPr lang="en-US" smtClean="0"/>
              <a:t>There are three principal conditions or states in which earthmoving material may exist:</a:t>
            </a:r>
          </a:p>
          <a:p>
            <a:pPr lvl="1" eaLnBrk="1" hangingPunct="1">
              <a:lnSpc>
                <a:spcPct val="90000"/>
              </a:lnSpc>
            </a:pPr>
            <a:r>
              <a:rPr lang="en-US" smtClean="0"/>
              <a:t>bank, </a:t>
            </a:r>
          </a:p>
          <a:p>
            <a:pPr lvl="1" eaLnBrk="1" hangingPunct="1">
              <a:lnSpc>
                <a:spcPct val="90000"/>
              </a:lnSpc>
            </a:pPr>
            <a:r>
              <a:rPr lang="en-US" smtClean="0"/>
              <a:t>loose, and </a:t>
            </a:r>
          </a:p>
          <a:p>
            <a:pPr lvl="1" eaLnBrk="1" hangingPunct="1">
              <a:lnSpc>
                <a:spcPct val="90000"/>
              </a:lnSpc>
            </a:pPr>
            <a:r>
              <a:rPr lang="en-US" smtClean="0"/>
              <a:t>compacted.</a:t>
            </a:r>
          </a:p>
          <a:p>
            <a:pPr eaLnBrk="1" hangingPunct="1">
              <a:lnSpc>
                <a:spcPct val="90000"/>
              </a:lnSpc>
            </a:pPr>
            <a:r>
              <a:rPr lang="en-US" i="1" smtClean="0"/>
              <a:t>Bank: </a:t>
            </a:r>
            <a:endParaRPr lang="en-US" smtClean="0"/>
          </a:p>
          <a:p>
            <a:pPr lvl="1" eaLnBrk="1" hangingPunct="1">
              <a:lnSpc>
                <a:spcPct val="90000"/>
              </a:lnSpc>
            </a:pPr>
            <a:r>
              <a:rPr lang="en-US" smtClean="0"/>
              <a:t>Material in its natural state before disturbance. Often referred to as "in-place" or "in situ." </a:t>
            </a:r>
          </a:p>
          <a:p>
            <a:pPr lvl="1" eaLnBrk="1" hangingPunct="1">
              <a:lnSpc>
                <a:spcPct val="90000"/>
              </a:lnSpc>
            </a:pPr>
            <a:r>
              <a:rPr lang="en-US" smtClean="0"/>
              <a:t>A unit volume is identified as a </a:t>
            </a:r>
            <a:r>
              <a:rPr lang="en-US" i="1" smtClean="0"/>
              <a:t>bank cubic yard </a:t>
            </a:r>
            <a:r>
              <a:rPr lang="en-US" smtClean="0"/>
              <a:t>(BCY) or a </a:t>
            </a:r>
            <a:r>
              <a:rPr lang="en-US" i="1" smtClean="0"/>
              <a:t>bank cubic meter </a:t>
            </a:r>
            <a:r>
              <a:rPr lang="en-US" smtClean="0"/>
              <a:t>(BCM).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Soil Conditions</a:t>
            </a:r>
          </a:p>
        </p:txBody>
      </p:sp>
      <p:sp>
        <p:nvSpPr>
          <p:cNvPr id="17411" name="Rectangle 3"/>
          <p:cNvSpPr>
            <a:spLocks noGrp="1" noChangeArrowheads="1"/>
          </p:cNvSpPr>
          <p:nvPr>
            <p:ph type="body" idx="1"/>
          </p:nvPr>
        </p:nvSpPr>
        <p:spPr>
          <a:xfrm>
            <a:off x="228600" y="1600200"/>
            <a:ext cx="8686800" cy="4876800"/>
          </a:xfrm>
        </p:spPr>
        <p:txBody>
          <a:bodyPr/>
          <a:lstStyle/>
          <a:p>
            <a:pPr eaLnBrk="1" hangingPunct="1"/>
            <a:r>
              <a:rPr lang="en-US" i="1" smtClean="0"/>
              <a:t>Loose: </a:t>
            </a:r>
            <a:endParaRPr lang="en-US" smtClean="0"/>
          </a:p>
          <a:p>
            <a:pPr lvl="1" eaLnBrk="1" hangingPunct="1"/>
            <a:r>
              <a:rPr lang="en-US" smtClean="0"/>
              <a:t>Material that has been excavated or loaded. </a:t>
            </a:r>
          </a:p>
          <a:p>
            <a:pPr lvl="1" eaLnBrk="1" hangingPunct="1"/>
            <a:r>
              <a:rPr lang="en-US" smtClean="0"/>
              <a:t>A unit volume is identified as a </a:t>
            </a:r>
            <a:r>
              <a:rPr lang="en-US" i="1" smtClean="0"/>
              <a:t>loose cubic yard </a:t>
            </a:r>
            <a:r>
              <a:rPr lang="en-US" smtClean="0"/>
              <a:t>(LCY) or </a:t>
            </a:r>
            <a:r>
              <a:rPr lang="en-US" i="1" smtClean="0"/>
              <a:t>loose cubic meter </a:t>
            </a:r>
            <a:r>
              <a:rPr lang="en-US" smtClean="0"/>
              <a:t>(LCM).</a:t>
            </a:r>
          </a:p>
          <a:p>
            <a:pPr eaLnBrk="1" hangingPunct="1"/>
            <a:r>
              <a:rPr lang="en-US" i="1" smtClean="0"/>
              <a:t>Compacted:</a:t>
            </a:r>
            <a:endParaRPr lang="en-US" smtClean="0"/>
          </a:p>
          <a:p>
            <a:pPr lvl="1" eaLnBrk="1" hangingPunct="1"/>
            <a:r>
              <a:rPr lang="en-US" i="1" smtClean="0"/>
              <a:t> </a:t>
            </a:r>
            <a:r>
              <a:rPr lang="en-US" smtClean="0"/>
              <a:t>Material after compaction. </a:t>
            </a:r>
          </a:p>
          <a:p>
            <a:pPr lvl="1" eaLnBrk="1" hangingPunct="1"/>
            <a:r>
              <a:rPr lang="en-US" smtClean="0"/>
              <a:t>A unit volume is identified as a </a:t>
            </a:r>
            <a:r>
              <a:rPr lang="en-US" i="1" smtClean="0"/>
              <a:t>compacted cubic yard </a:t>
            </a:r>
            <a:r>
              <a:rPr lang="en-US" smtClean="0"/>
              <a:t>(CCY) or </a:t>
            </a:r>
            <a:r>
              <a:rPr lang="en-US" i="1" smtClean="0"/>
              <a:t>compacted cubic meter </a:t>
            </a:r>
            <a:r>
              <a:rPr lang="en-US" smtClean="0"/>
              <a:t>(CCM).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Swell</a:t>
            </a:r>
          </a:p>
        </p:txBody>
      </p:sp>
      <p:sp>
        <p:nvSpPr>
          <p:cNvPr id="18435" name="Rectangle 3"/>
          <p:cNvSpPr>
            <a:spLocks noGrp="1" noChangeArrowheads="1"/>
          </p:cNvSpPr>
          <p:nvPr>
            <p:ph type="body" idx="1"/>
          </p:nvPr>
        </p:nvSpPr>
        <p:spPr>
          <a:xfrm>
            <a:off x="228600" y="1600200"/>
            <a:ext cx="8686800" cy="4953000"/>
          </a:xfrm>
        </p:spPr>
        <p:txBody>
          <a:bodyPr/>
          <a:lstStyle/>
          <a:p>
            <a:pPr eaLnBrk="1" hangingPunct="1"/>
            <a:r>
              <a:rPr lang="en-US" sz="2800" smtClean="0"/>
              <a:t>A soil increases in volume when it is excavated because the soil grains are loosened during excavation and air fills the void spaces created. </a:t>
            </a:r>
          </a:p>
          <a:p>
            <a:pPr eaLnBrk="1" hangingPunct="1"/>
            <a:r>
              <a:rPr lang="en-US" sz="2800" smtClean="0"/>
              <a:t>As a result, a unit volume of soil in the bank condition will occupy more than one unit volume after excavation. </a:t>
            </a:r>
          </a:p>
          <a:p>
            <a:pPr eaLnBrk="1" hangingPunct="1"/>
            <a:r>
              <a:rPr lang="en-US" sz="2800" smtClean="0"/>
              <a:t>This phenomenon is called </a:t>
            </a:r>
            <a:r>
              <a:rPr lang="en-US" sz="2800" i="1" smtClean="0"/>
              <a:t>swell. </a:t>
            </a:r>
            <a:endParaRPr lang="en-US" sz="2800" smtClean="0"/>
          </a:p>
          <a:p>
            <a:pPr eaLnBrk="1" hangingPunct="1"/>
            <a:r>
              <a:rPr lang="en-US" sz="2800" smtClean="0"/>
              <a:t>Swell may be calculated as follows:</a:t>
            </a:r>
          </a:p>
          <a:p>
            <a:pPr eaLnBrk="1" hangingPunct="1">
              <a:buFontTx/>
              <a:buNone/>
            </a:pPr>
            <a:endParaRPr lang="en-US" sz="1200" smtClean="0"/>
          </a:p>
          <a:p>
            <a:pPr eaLnBrk="1" hangingPunct="1">
              <a:buFontTx/>
              <a:buNone/>
            </a:pPr>
            <a:r>
              <a:rPr lang="en-US" sz="2400" smtClean="0"/>
              <a:t>		Swell (%) = (Weight/bank volume ÷ Weight/loose 				volume </a:t>
            </a:r>
            <a:r>
              <a:rPr lang="en-US" sz="2400" smtClean="0">
                <a:sym typeface="Symbol" pitchFamily="18" charset="2"/>
              </a:rPr>
              <a:t></a:t>
            </a:r>
            <a:r>
              <a:rPr lang="en-US" sz="2400" smtClean="0"/>
              <a:t>1) × 100 		(2-4)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EXAMPLE 2-1</a:t>
            </a:r>
          </a:p>
        </p:txBody>
      </p:sp>
      <p:sp>
        <p:nvSpPr>
          <p:cNvPr id="46083" name="Rectangle 3"/>
          <p:cNvSpPr>
            <a:spLocks noGrp="1" noChangeArrowheads="1"/>
          </p:cNvSpPr>
          <p:nvPr>
            <p:ph type="body" idx="1"/>
          </p:nvPr>
        </p:nvSpPr>
        <p:spPr>
          <a:xfrm>
            <a:off x="228600" y="1600200"/>
            <a:ext cx="8686800" cy="4953000"/>
          </a:xfrm>
        </p:spPr>
        <p:txBody>
          <a:bodyPr/>
          <a:lstStyle/>
          <a:p>
            <a:pPr eaLnBrk="1" hangingPunct="1">
              <a:defRPr/>
            </a:pPr>
            <a:r>
              <a:rPr lang="en-US" sz="2800" smtClean="0"/>
              <a:t>Find the swell of a soil that weighs 2800 lb/cu yd (1661 kg/m3) in its natural state and 2000 lb/cu yd (1186 kg/m3) after excavation.</a:t>
            </a:r>
          </a:p>
          <a:p>
            <a:pPr eaLnBrk="1" hangingPunct="1">
              <a:buFontTx/>
              <a:buNone/>
              <a:defRPr/>
            </a:pPr>
            <a:endParaRPr lang="en-US" sz="1200" smtClean="0"/>
          </a:p>
          <a:p>
            <a:pPr algn="ctr" eaLnBrk="1" hangingPunct="1">
              <a:buFontTx/>
              <a:buNone/>
              <a:defRPr/>
            </a:pPr>
            <a:r>
              <a:rPr lang="en-US" sz="2800" b="1" i="1" u="sng" smtClean="0">
                <a:effectLst>
                  <a:outerShdw blurRad="38100" dist="38100" dir="2700000" algn="tl">
                    <a:srgbClr val="C0C0C0"/>
                  </a:outerShdw>
                </a:effectLst>
              </a:rPr>
              <a:t>Solution</a:t>
            </a:r>
          </a:p>
          <a:p>
            <a:pPr algn="ctr" eaLnBrk="1" hangingPunct="1">
              <a:buFontTx/>
              <a:buNone/>
              <a:defRPr/>
            </a:pPr>
            <a:endParaRPr lang="en-US" sz="1200" b="1" i="1" u="sng" smtClean="0">
              <a:effectLst>
                <a:outerShdw blurRad="38100" dist="38100" dir="2700000" algn="tl">
                  <a:srgbClr val="C0C0C0"/>
                </a:outerShdw>
              </a:effectLst>
            </a:endParaRPr>
          </a:p>
          <a:p>
            <a:pPr eaLnBrk="1" hangingPunct="1">
              <a:buFontTx/>
              <a:buNone/>
              <a:defRPr/>
            </a:pPr>
            <a:r>
              <a:rPr lang="en-US" sz="2800" smtClean="0"/>
              <a:t>Swell = (2800/2000 </a:t>
            </a:r>
            <a:r>
              <a:rPr lang="en-US" sz="2800" smtClean="0">
                <a:sym typeface="Symbol" pitchFamily="18" charset="2"/>
              </a:rPr>
              <a:t></a:t>
            </a:r>
            <a:r>
              <a:rPr lang="en-US" sz="2800" smtClean="0"/>
              <a:t>1) × 100 =40%</a:t>
            </a:r>
          </a:p>
          <a:p>
            <a:pPr eaLnBrk="1" hangingPunct="1">
              <a:buFontTx/>
              <a:buNone/>
              <a:defRPr/>
            </a:pPr>
            <a:r>
              <a:rPr lang="en-US" sz="2800" smtClean="0"/>
              <a:t>		[= (1661/1186 </a:t>
            </a:r>
            <a:r>
              <a:rPr lang="en-US" sz="2800" smtClean="0">
                <a:sym typeface="Symbol" pitchFamily="18" charset="2"/>
              </a:rPr>
              <a:t></a:t>
            </a:r>
            <a:r>
              <a:rPr lang="en-US" sz="2800" smtClean="0"/>
              <a:t> 1) × 100=40%]</a:t>
            </a:r>
            <a:endParaRPr lang="ar-SA" sz="2800" smtClean="0"/>
          </a:p>
          <a:p>
            <a:pPr eaLnBrk="1" hangingPunct="1">
              <a:buClr>
                <a:schemeClr val="tx1"/>
              </a:buClr>
              <a:buFont typeface="Symbol" pitchFamily="18" charset="2"/>
              <a:buNone/>
              <a:defRPr/>
            </a:pPr>
            <a:endParaRPr lang="en-US" sz="1200" smtClean="0"/>
          </a:p>
          <a:p>
            <a:pPr eaLnBrk="1" hangingPunct="1">
              <a:buClr>
                <a:schemeClr val="tx1"/>
              </a:buClr>
              <a:buFont typeface="Symbol" pitchFamily="18" charset="2"/>
              <a:buChar char=""/>
              <a:defRPr/>
            </a:pPr>
            <a:r>
              <a:rPr lang="en-US" sz="2800" smtClean="0"/>
              <a:t>That is, 1 bank cubic yard (meter) of material will expand to 1.4 loose cubic yards (meters) after excavation.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Shrinkage</a:t>
            </a:r>
          </a:p>
        </p:txBody>
      </p:sp>
      <p:sp>
        <p:nvSpPr>
          <p:cNvPr id="20483" name="Rectangle 3"/>
          <p:cNvSpPr>
            <a:spLocks noGrp="1" noChangeArrowheads="1"/>
          </p:cNvSpPr>
          <p:nvPr>
            <p:ph type="body" idx="1"/>
          </p:nvPr>
        </p:nvSpPr>
        <p:spPr>
          <a:xfrm>
            <a:off x="152400" y="1447800"/>
            <a:ext cx="8763000" cy="5181600"/>
          </a:xfrm>
        </p:spPr>
        <p:txBody>
          <a:bodyPr/>
          <a:lstStyle/>
          <a:p>
            <a:pPr eaLnBrk="1" hangingPunct="1"/>
            <a:r>
              <a:rPr lang="en-US" smtClean="0"/>
              <a:t>When a soil is compacted, some of the air is forced out of the soil's void spaces. </a:t>
            </a:r>
          </a:p>
          <a:p>
            <a:pPr eaLnBrk="1" hangingPunct="1"/>
            <a:r>
              <a:rPr lang="en-US" smtClean="0"/>
              <a:t>As a result, the soil will occupy less volume than it did under either the bank or loose conditions. </a:t>
            </a:r>
          </a:p>
          <a:p>
            <a:pPr eaLnBrk="1" hangingPunct="1"/>
            <a:r>
              <a:rPr lang="en-US" smtClean="0"/>
              <a:t>This phenomenon, which is the reverse of the swell phenomenon, is called </a:t>
            </a:r>
            <a:r>
              <a:rPr lang="en-US" i="1" smtClean="0"/>
              <a:t>shrinkage. </a:t>
            </a:r>
            <a:endParaRPr 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title"/>
          </p:nvPr>
        </p:nvSpPr>
        <p:spPr>
          <a:xfrm>
            <a:off x="152400" y="274638"/>
            <a:ext cx="8839200" cy="1143000"/>
          </a:xfrm>
        </p:spPr>
        <p:txBody>
          <a:bodyPr/>
          <a:lstStyle/>
          <a:p>
            <a:pPr eaLnBrk="1" hangingPunct="1"/>
            <a:r>
              <a:rPr lang="en-US" sz="4000" b="1" smtClean="0"/>
              <a:t>2-1 INTRODUCTION TO EARTHMOVING</a:t>
            </a:r>
          </a:p>
        </p:txBody>
      </p:sp>
      <p:sp>
        <p:nvSpPr>
          <p:cNvPr id="3075" name="Rectangle 6"/>
          <p:cNvSpPr>
            <a:spLocks noGrp="1" noChangeArrowheads="1"/>
          </p:cNvSpPr>
          <p:nvPr>
            <p:ph type="body" idx="1"/>
          </p:nvPr>
        </p:nvSpPr>
        <p:spPr/>
        <p:txBody>
          <a:bodyPr/>
          <a:lstStyle/>
          <a:p>
            <a:pPr eaLnBrk="1" hangingPunct="1"/>
            <a:r>
              <a:rPr lang="en-US" b="1" smtClean="0"/>
              <a:t>The Earthmoving Process</a:t>
            </a:r>
          </a:p>
          <a:p>
            <a:pPr eaLnBrk="1" hangingPunct="1"/>
            <a:r>
              <a:rPr lang="en-US" b="1" smtClean="0"/>
              <a:t>Equipment Selection</a:t>
            </a:r>
          </a:p>
          <a:p>
            <a:pPr eaLnBrk="1" hangingPunct="1"/>
            <a:r>
              <a:rPr lang="en-US" b="1" smtClean="0"/>
              <a:t>Production of Earthmoving Equipment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Shrinkage</a:t>
            </a:r>
          </a:p>
        </p:txBody>
      </p:sp>
      <p:sp>
        <p:nvSpPr>
          <p:cNvPr id="21507" name="Rectangle 3"/>
          <p:cNvSpPr>
            <a:spLocks noGrp="1" noChangeArrowheads="1"/>
          </p:cNvSpPr>
          <p:nvPr>
            <p:ph type="body" idx="1"/>
          </p:nvPr>
        </p:nvSpPr>
        <p:spPr>
          <a:xfrm>
            <a:off x="152400" y="1447800"/>
            <a:ext cx="8763000" cy="5181600"/>
          </a:xfrm>
        </p:spPr>
        <p:txBody>
          <a:bodyPr/>
          <a:lstStyle/>
          <a:p>
            <a:pPr eaLnBrk="1" hangingPunct="1"/>
            <a:r>
              <a:rPr lang="en-US" smtClean="0"/>
              <a:t>The value of shrinkage may be determined as follows:</a:t>
            </a:r>
          </a:p>
          <a:p>
            <a:pPr eaLnBrk="1" hangingPunct="1">
              <a:buFontTx/>
              <a:buNone/>
            </a:pPr>
            <a:r>
              <a:rPr lang="en-US" sz="2800" smtClean="0"/>
              <a:t>	</a:t>
            </a:r>
            <a:r>
              <a:rPr lang="en-US" sz="2400" smtClean="0"/>
              <a:t>Shrinkage (%) = (1</a:t>
            </a:r>
            <a:r>
              <a:rPr lang="en-US" sz="2400" smtClean="0">
                <a:sym typeface="Symbol" pitchFamily="18" charset="2"/>
              </a:rPr>
              <a:t></a:t>
            </a:r>
            <a:r>
              <a:rPr lang="en-US" sz="2400" smtClean="0"/>
              <a:t>Weight/bank volume ÷ 						Weight/compacted volume) × 100     (2-5)</a:t>
            </a:r>
          </a:p>
          <a:p>
            <a:pPr eaLnBrk="1" hangingPunct="1"/>
            <a:r>
              <a:rPr lang="en-US" smtClean="0"/>
              <a:t>Soil volume change due to excavation and compaction is illustrated in Figure 2-2. </a:t>
            </a:r>
          </a:p>
          <a:p>
            <a:pPr eaLnBrk="1" hangingPunct="1"/>
            <a:r>
              <a:rPr lang="en-US" smtClean="0"/>
              <a:t>Note that both swell and shrinkage are calculated from the bank (or natural) condition.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6"/>
          <p:cNvGrpSpPr>
            <a:grpSpLocks/>
          </p:cNvGrpSpPr>
          <p:nvPr/>
        </p:nvGrpSpPr>
        <p:grpSpPr bwMode="auto">
          <a:xfrm>
            <a:off x="304800" y="1295400"/>
            <a:ext cx="8707438" cy="3489325"/>
            <a:chOff x="192" y="816"/>
            <a:chExt cx="5485" cy="2198"/>
          </a:xfrm>
        </p:grpSpPr>
        <p:pic>
          <p:nvPicPr>
            <p:cNvPr id="22531" name="Picture 4"/>
            <p:cNvPicPr>
              <a:picLocks noChangeAspect="1" noChangeArrowheads="1"/>
            </p:cNvPicPr>
            <p:nvPr/>
          </p:nvPicPr>
          <p:blipFill>
            <a:blip r:embed="rId2" cstate="print"/>
            <a:srcRect/>
            <a:stretch>
              <a:fillRect/>
            </a:stretch>
          </p:blipFill>
          <p:spPr bwMode="auto">
            <a:xfrm>
              <a:off x="192" y="816"/>
              <a:ext cx="5485" cy="2198"/>
            </a:xfrm>
            <a:prstGeom prst="rect">
              <a:avLst/>
            </a:prstGeom>
            <a:noFill/>
            <a:ln w="9525">
              <a:noFill/>
              <a:miter lim="800000"/>
              <a:headEnd/>
              <a:tailEnd/>
            </a:ln>
          </p:spPr>
        </p:pic>
        <p:sp>
          <p:nvSpPr>
            <p:cNvPr id="22532" name="Text Box 5"/>
            <p:cNvSpPr txBox="1">
              <a:spLocks noChangeArrowheads="1"/>
            </p:cNvSpPr>
            <p:nvPr/>
          </p:nvSpPr>
          <p:spPr bwMode="auto">
            <a:xfrm>
              <a:off x="864" y="2764"/>
              <a:ext cx="288" cy="221"/>
            </a:xfrm>
            <a:prstGeom prst="rect">
              <a:avLst/>
            </a:prstGeom>
            <a:solidFill>
              <a:schemeClr val="bg1"/>
            </a:solidFill>
            <a:ln w="9525">
              <a:noFill/>
              <a:miter lim="800000"/>
              <a:headEnd/>
              <a:tailEnd/>
            </a:ln>
          </p:spPr>
          <p:txBody>
            <a:bodyPr lIns="0" tIns="0" rIns="0">
              <a:spAutoFit/>
            </a:bodyPr>
            <a:lstStyle/>
            <a:p>
              <a:pPr algn="ctr">
                <a:spcBef>
                  <a:spcPct val="50000"/>
                </a:spcBef>
              </a:pPr>
              <a:r>
                <a:rPr lang="en-US" sz="2000" b="1">
                  <a:latin typeface="Times New Roman" pitchFamily="18" charset="0"/>
                  <a:cs typeface="Times New Roman" pitchFamily="18" charset="0"/>
                </a:rPr>
                <a:t>2-2</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EXAMPLE 2-2</a:t>
            </a:r>
          </a:p>
        </p:txBody>
      </p:sp>
      <p:sp>
        <p:nvSpPr>
          <p:cNvPr id="49155" name="Rectangle 3"/>
          <p:cNvSpPr>
            <a:spLocks noGrp="1" noChangeArrowheads="1"/>
          </p:cNvSpPr>
          <p:nvPr>
            <p:ph type="body" idx="1"/>
          </p:nvPr>
        </p:nvSpPr>
        <p:spPr>
          <a:xfrm>
            <a:off x="228600" y="1600200"/>
            <a:ext cx="8686800" cy="4953000"/>
          </a:xfrm>
        </p:spPr>
        <p:txBody>
          <a:bodyPr/>
          <a:lstStyle/>
          <a:p>
            <a:pPr eaLnBrk="1" hangingPunct="1">
              <a:lnSpc>
                <a:spcPct val="80000"/>
              </a:lnSpc>
              <a:defRPr/>
            </a:pPr>
            <a:r>
              <a:rPr lang="en-US" smtClean="0"/>
              <a:t>Find the shrinkage of a soil that weighs 2800 lb/cu yd (1661 kg/m3) in its natural state and 3500 lb/cu yd (2077 kg/m3) after compaction.</a:t>
            </a:r>
          </a:p>
          <a:p>
            <a:pPr algn="ctr" eaLnBrk="1" hangingPunct="1">
              <a:lnSpc>
                <a:spcPct val="80000"/>
              </a:lnSpc>
              <a:buFontTx/>
              <a:buNone/>
              <a:defRPr/>
            </a:pPr>
            <a:endParaRPr lang="en-US" sz="1200" smtClean="0"/>
          </a:p>
          <a:p>
            <a:pPr algn="ctr" eaLnBrk="1" hangingPunct="1">
              <a:lnSpc>
                <a:spcPct val="80000"/>
              </a:lnSpc>
              <a:buFontTx/>
              <a:buNone/>
              <a:defRPr/>
            </a:pPr>
            <a:r>
              <a:rPr lang="en-US" b="1" i="1" u="sng" smtClean="0">
                <a:effectLst>
                  <a:outerShdw blurRad="38100" dist="38100" dir="2700000" algn="tl">
                    <a:srgbClr val="C0C0C0"/>
                  </a:outerShdw>
                </a:effectLst>
              </a:rPr>
              <a:t>Solution</a:t>
            </a:r>
          </a:p>
          <a:p>
            <a:pPr algn="ctr" eaLnBrk="1" hangingPunct="1">
              <a:lnSpc>
                <a:spcPct val="80000"/>
              </a:lnSpc>
              <a:buFontTx/>
              <a:buNone/>
              <a:defRPr/>
            </a:pPr>
            <a:endParaRPr lang="en-US" sz="1200" b="1" i="1" u="sng" smtClean="0">
              <a:effectLst>
                <a:outerShdw blurRad="38100" dist="38100" dir="2700000" algn="tl">
                  <a:srgbClr val="C0C0C0"/>
                </a:outerShdw>
              </a:effectLst>
            </a:endParaRPr>
          </a:p>
          <a:p>
            <a:pPr eaLnBrk="1" hangingPunct="1">
              <a:lnSpc>
                <a:spcPct val="80000"/>
              </a:lnSpc>
              <a:buFontTx/>
              <a:buNone/>
              <a:defRPr/>
            </a:pPr>
            <a:r>
              <a:rPr lang="en-US" sz="2800" smtClean="0"/>
              <a:t>Shrinkage 	= (1</a:t>
            </a:r>
            <a:r>
              <a:rPr lang="en-US" sz="2800" smtClean="0">
                <a:sym typeface="Symbol" pitchFamily="18" charset="2"/>
              </a:rPr>
              <a:t></a:t>
            </a:r>
            <a:r>
              <a:rPr lang="en-US" sz="2800" smtClean="0"/>
              <a:t> 2800/ 3500) × 100 = 20% (Eq 2-5)</a:t>
            </a:r>
          </a:p>
          <a:p>
            <a:pPr eaLnBrk="1" hangingPunct="1">
              <a:lnSpc>
                <a:spcPct val="80000"/>
              </a:lnSpc>
              <a:buFontTx/>
              <a:buNone/>
              <a:defRPr/>
            </a:pPr>
            <a:r>
              <a:rPr lang="en-US" sz="2800" smtClean="0"/>
              <a:t>			[= (1</a:t>
            </a:r>
            <a:r>
              <a:rPr lang="en-US" sz="2800" smtClean="0">
                <a:sym typeface="Symbol" pitchFamily="18" charset="2"/>
              </a:rPr>
              <a:t></a:t>
            </a:r>
            <a:r>
              <a:rPr lang="en-US" sz="2800" smtClean="0"/>
              <a:t> 1661/ 2077) × 100 = 20%]</a:t>
            </a:r>
            <a:endParaRPr lang="ar-SA" sz="2800" smtClean="0"/>
          </a:p>
          <a:p>
            <a:pPr eaLnBrk="1" hangingPunct="1">
              <a:lnSpc>
                <a:spcPct val="80000"/>
              </a:lnSpc>
              <a:buFontTx/>
              <a:buNone/>
              <a:defRPr/>
            </a:pPr>
            <a:endParaRPr lang="ar-SA" sz="2800" smtClean="0"/>
          </a:p>
          <a:p>
            <a:pPr eaLnBrk="1" hangingPunct="1">
              <a:lnSpc>
                <a:spcPct val="80000"/>
              </a:lnSpc>
              <a:defRPr/>
            </a:pPr>
            <a:r>
              <a:rPr lang="en-US" sz="2800" smtClean="0"/>
              <a:t>Hence 1 bank cubic yard (meter) of material will shrink to 0.8 compacted cubic yard (meter) as a result of compaction.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b="1" smtClean="0"/>
              <a:t>Load and Shrinkage Factors</a:t>
            </a:r>
          </a:p>
        </p:txBody>
      </p:sp>
      <p:sp>
        <p:nvSpPr>
          <p:cNvPr id="24579" name="Rectangle 3"/>
          <p:cNvSpPr>
            <a:spLocks noGrp="1" noChangeArrowheads="1"/>
          </p:cNvSpPr>
          <p:nvPr>
            <p:ph type="body" idx="1"/>
          </p:nvPr>
        </p:nvSpPr>
        <p:spPr>
          <a:xfrm>
            <a:off x="228600" y="1600200"/>
            <a:ext cx="8686800" cy="4953000"/>
          </a:xfrm>
        </p:spPr>
        <p:txBody>
          <a:bodyPr/>
          <a:lstStyle/>
          <a:p>
            <a:pPr eaLnBrk="1" hangingPunct="1"/>
            <a:r>
              <a:rPr lang="en-US" smtClean="0"/>
              <a:t>A </a:t>
            </a:r>
            <a:r>
              <a:rPr lang="en-US" i="1" smtClean="0"/>
              <a:t>pay yard </a:t>
            </a:r>
            <a:r>
              <a:rPr lang="en-US" smtClean="0"/>
              <a:t>(or meter) is the volume unit specified as the basis for payment in an earthmoving contract. It may be any of the three volume units.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b="1" smtClean="0"/>
              <a:t>Load and Shrinkage Factors</a:t>
            </a:r>
          </a:p>
        </p:txBody>
      </p:sp>
      <p:sp>
        <p:nvSpPr>
          <p:cNvPr id="25603" name="Rectangle 3"/>
          <p:cNvSpPr>
            <a:spLocks noGrp="1" noChangeArrowheads="1"/>
          </p:cNvSpPr>
          <p:nvPr>
            <p:ph type="body" idx="1"/>
          </p:nvPr>
        </p:nvSpPr>
        <p:spPr>
          <a:xfrm>
            <a:off x="228600" y="1600200"/>
            <a:ext cx="8686800" cy="5105400"/>
          </a:xfrm>
        </p:spPr>
        <p:txBody>
          <a:bodyPr/>
          <a:lstStyle/>
          <a:p>
            <a:pPr eaLnBrk="1" hangingPunct="1"/>
            <a:r>
              <a:rPr lang="en-US" smtClean="0"/>
              <a:t>A soil's load factor may be calculated by use of Equation 2-6 or 2-7. </a:t>
            </a:r>
          </a:p>
          <a:p>
            <a:pPr eaLnBrk="1" hangingPunct="1">
              <a:buFontTx/>
              <a:buNone/>
            </a:pPr>
            <a:endParaRPr lang="en-US" sz="1200" smtClean="0"/>
          </a:p>
          <a:p>
            <a:pPr eaLnBrk="1" hangingPunct="1">
              <a:buFontTx/>
              <a:buNone/>
            </a:pPr>
            <a:r>
              <a:rPr lang="en-US" sz="2800" smtClean="0"/>
              <a:t>	Load factor = Weight/loose unit volume ÷ 					     Weight/bank unit volume	(2-6)</a:t>
            </a:r>
          </a:p>
          <a:p>
            <a:pPr algn="ctr" eaLnBrk="1" hangingPunct="1">
              <a:buFontTx/>
              <a:buNone/>
            </a:pPr>
            <a:r>
              <a:rPr lang="en-US" i="1" smtClean="0"/>
              <a:t>or</a:t>
            </a:r>
          </a:p>
          <a:p>
            <a:pPr eaLnBrk="1" hangingPunct="1">
              <a:buFontTx/>
              <a:buNone/>
            </a:pPr>
            <a:r>
              <a:rPr lang="en-US" sz="2800" smtClean="0"/>
              <a:t>	Load factor = 1/ (1+swell)			(2-7) </a:t>
            </a:r>
          </a:p>
          <a:p>
            <a:pPr eaLnBrk="1" hangingPunct="1">
              <a:buFontTx/>
              <a:buNone/>
            </a:pPr>
            <a:endParaRPr lang="en-US" sz="1200" smtClean="0"/>
          </a:p>
          <a:p>
            <a:pPr eaLnBrk="1" hangingPunct="1"/>
            <a:r>
              <a:rPr lang="en-US" smtClean="0"/>
              <a:t>Loose volume is multiplied by the load factor to obtain bank volume.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b="1" smtClean="0"/>
              <a:t>Load and Shrinkage Factors</a:t>
            </a:r>
          </a:p>
        </p:txBody>
      </p:sp>
      <p:sp>
        <p:nvSpPr>
          <p:cNvPr id="26627" name="Rectangle 3"/>
          <p:cNvSpPr>
            <a:spLocks noGrp="1" noChangeArrowheads="1"/>
          </p:cNvSpPr>
          <p:nvPr>
            <p:ph type="body" idx="1"/>
          </p:nvPr>
        </p:nvSpPr>
        <p:spPr>
          <a:xfrm>
            <a:off x="228600" y="1447800"/>
            <a:ext cx="8686800" cy="5105400"/>
          </a:xfrm>
        </p:spPr>
        <p:txBody>
          <a:bodyPr/>
          <a:lstStyle/>
          <a:p>
            <a:pPr eaLnBrk="1" hangingPunct="1"/>
            <a:r>
              <a:rPr lang="en-US" smtClean="0"/>
              <a:t>A factor used for the conversion of bank volume to compacted volume is sometimes referred to as a </a:t>
            </a:r>
            <a:r>
              <a:rPr lang="en-US" i="1" smtClean="0"/>
              <a:t>shrinkage factor.</a:t>
            </a:r>
            <a:r>
              <a:rPr lang="en-US" smtClean="0"/>
              <a:t> </a:t>
            </a:r>
          </a:p>
          <a:p>
            <a:pPr eaLnBrk="1" hangingPunct="1"/>
            <a:r>
              <a:rPr lang="en-US" smtClean="0"/>
              <a:t>The shrinkage factor may be calculated by use of Equation 2-8 or 2-9.</a:t>
            </a:r>
          </a:p>
          <a:p>
            <a:pPr eaLnBrk="1" hangingPunct="1">
              <a:buFontTx/>
              <a:buNone/>
            </a:pPr>
            <a:r>
              <a:rPr lang="en-US" sz="1200" smtClean="0"/>
              <a:t> </a:t>
            </a:r>
          </a:p>
          <a:p>
            <a:pPr eaLnBrk="1" hangingPunct="1">
              <a:buFontTx/>
              <a:buNone/>
            </a:pPr>
            <a:r>
              <a:rPr lang="en-US" sz="2800" smtClean="0"/>
              <a:t>	Shrinkage factor = Weight/bank unit volume ÷ 			Weight/compacted unit volume 	(2-8)</a:t>
            </a:r>
          </a:p>
          <a:p>
            <a:pPr algn="ctr" eaLnBrk="1" hangingPunct="1">
              <a:buFontTx/>
              <a:buNone/>
            </a:pPr>
            <a:r>
              <a:rPr lang="en-US" sz="2800" smtClean="0"/>
              <a:t>or</a:t>
            </a:r>
          </a:p>
          <a:p>
            <a:pPr eaLnBrk="1" hangingPunct="1">
              <a:buFontTx/>
              <a:buNone/>
            </a:pPr>
            <a:r>
              <a:rPr lang="en-US" sz="2800" smtClean="0"/>
              <a:t>	Shrinkage factor = 1 </a:t>
            </a:r>
            <a:r>
              <a:rPr lang="en-US" sz="2800" smtClean="0">
                <a:sym typeface="Symbol" pitchFamily="18" charset="2"/>
              </a:rPr>
              <a:t></a:t>
            </a:r>
            <a:r>
              <a:rPr lang="en-US" sz="2800" smtClean="0"/>
              <a:t> shrinkage 		(2-9)</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b="1" smtClean="0"/>
              <a:t>Load and Shrinkage Factors</a:t>
            </a:r>
          </a:p>
        </p:txBody>
      </p:sp>
      <p:sp>
        <p:nvSpPr>
          <p:cNvPr id="27651" name="Rectangle 3"/>
          <p:cNvSpPr>
            <a:spLocks noGrp="1" noChangeArrowheads="1"/>
          </p:cNvSpPr>
          <p:nvPr>
            <p:ph type="body" idx="1"/>
          </p:nvPr>
        </p:nvSpPr>
        <p:spPr>
          <a:xfrm>
            <a:off x="228600" y="1447800"/>
            <a:ext cx="8686800" cy="5105400"/>
          </a:xfrm>
        </p:spPr>
        <p:txBody>
          <a:bodyPr/>
          <a:lstStyle/>
          <a:p>
            <a:pPr eaLnBrk="1" hangingPunct="1"/>
            <a:r>
              <a:rPr lang="en-US" smtClean="0"/>
              <a:t>Bank volume may be multiplied by the shrinkage factor to obtain compacted volume or compacted volume may be divided by the shrinkage factor to obtain bank volume.</a:t>
            </a:r>
            <a:endParaRPr lang="en-US" sz="280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EXAMPLE 2-3</a:t>
            </a:r>
          </a:p>
        </p:txBody>
      </p:sp>
      <p:sp>
        <p:nvSpPr>
          <p:cNvPr id="28675" name="Rectangle 3"/>
          <p:cNvSpPr>
            <a:spLocks noGrp="1" noChangeArrowheads="1"/>
          </p:cNvSpPr>
          <p:nvPr>
            <p:ph type="body" idx="1"/>
          </p:nvPr>
        </p:nvSpPr>
        <p:spPr>
          <a:xfrm>
            <a:off x="457200" y="1600200"/>
            <a:ext cx="8229600" cy="5029200"/>
          </a:xfrm>
        </p:spPr>
        <p:txBody>
          <a:bodyPr/>
          <a:lstStyle/>
          <a:p>
            <a:pPr marL="609600" indent="-609600" eaLnBrk="1" hangingPunct="1"/>
            <a:r>
              <a:rPr lang="en-US" smtClean="0"/>
              <a:t>A soil weighs 1960lb/LCY (1163kg/LCM), 2800lb/BCY(1661kg/BCM), and 3500 lb/CCY (2077 kg/CCM). </a:t>
            </a:r>
          </a:p>
          <a:p>
            <a:pPr marL="990600" lvl="1" indent="-533400" eaLnBrk="1" hangingPunct="1">
              <a:buFontTx/>
              <a:buAutoNum type="alphaLcParenR"/>
            </a:pPr>
            <a:r>
              <a:rPr lang="en-US" smtClean="0"/>
              <a:t>Find the load factor and shrinkage factor for the soil. </a:t>
            </a:r>
          </a:p>
          <a:p>
            <a:pPr marL="990600" lvl="1" indent="-533400" eaLnBrk="1" hangingPunct="1">
              <a:buFontTx/>
              <a:buAutoNum type="alphaLcParenR"/>
            </a:pPr>
            <a:r>
              <a:rPr lang="en-US" smtClean="0"/>
              <a:t>How many bank cubic yards (BCY) or meters (BCM) and compacted cubic yards (CCY) or meters (CCM) are contained in 1 million loose cubic yards (593,300 LCM) of this soil?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EXAMPLE 2-3</a:t>
            </a:r>
          </a:p>
        </p:txBody>
      </p:sp>
      <p:sp>
        <p:nvSpPr>
          <p:cNvPr id="54275" name="Rectangle 3"/>
          <p:cNvSpPr>
            <a:spLocks noGrp="1" noChangeArrowheads="1"/>
          </p:cNvSpPr>
          <p:nvPr>
            <p:ph type="body" idx="1"/>
          </p:nvPr>
        </p:nvSpPr>
        <p:spPr>
          <a:xfrm>
            <a:off x="304800" y="1600200"/>
            <a:ext cx="8610600" cy="5029200"/>
          </a:xfrm>
        </p:spPr>
        <p:txBody>
          <a:bodyPr/>
          <a:lstStyle/>
          <a:p>
            <a:pPr marL="609600" indent="-609600" algn="ctr" eaLnBrk="1" hangingPunct="1">
              <a:buFontTx/>
              <a:buNone/>
              <a:defRPr/>
            </a:pPr>
            <a:r>
              <a:rPr lang="en-US" sz="2800" b="1" i="1" u="sng" smtClean="0">
                <a:effectLst>
                  <a:outerShdw blurRad="38100" dist="38100" dir="2700000" algn="tl">
                    <a:srgbClr val="C0C0C0"/>
                  </a:outerShdw>
                </a:effectLst>
              </a:rPr>
              <a:t>Solution</a:t>
            </a:r>
          </a:p>
          <a:p>
            <a:pPr marL="609600" indent="-609600" algn="ctr" eaLnBrk="1" hangingPunct="1">
              <a:buFontTx/>
              <a:buNone/>
              <a:defRPr/>
            </a:pPr>
            <a:endParaRPr lang="en-US" sz="1200" b="1" i="1" u="sng" smtClean="0">
              <a:effectLst>
                <a:outerShdw blurRad="38100" dist="38100" dir="2700000" algn="tl">
                  <a:srgbClr val="C0C0C0"/>
                </a:outerShdw>
              </a:effectLst>
            </a:endParaRPr>
          </a:p>
          <a:p>
            <a:pPr marL="609600" indent="-609600" eaLnBrk="1" hangingPunct="1">
              <a:buFontTx/>
              <a:buNone/>
              <a:defRPr/>
            </a:pPr>
            <a:r>
              <a:rPr lang="en-US" sz="2800" smtClean="0"/>
              <a:t> (a) Load factor 	= 1960/2800 =0.70 	(Eq 2-6)</a:t>
            </a:r>
          </a:p>
          <a:p>
            <a:pPr marL="609600" indent="-609600" eaLnBrk="1" hangingPunct="1">
              <a:buFontTx/>
              <a:buNone/>
              <a:defRPr/>
            </a:pPr>
            <a:r>
              <a:rPr lang="en-US" sz="2800" smtClean="0"/>
              <a:t>				[=1163/1661 =0.70]</a:t>
            </a:r>
          </a:p>
          <a:p>
            <a:pPr marL="609600" indent="-609600" eaLnBrk="1" hangingPunct="1">
              <a:buFontTx/>
              <a:buNone/>
              <a:defRPr/>
            </a:pPr>
            <a:r>
              <a:rPr lang="en-US" sz="2800" smtClean="0"/>
              <a:t>Shrinkage factor = 2800/3500 = 0.80 	(Eq 2-8)</a:t>
            </a:r>
          </a:p>
          <a:p>
            <a:pPr marL="609600" indent="-609600" eaLnBrk="1" hangingPunct="1">
              <a:buFontTx/>
              <a:buNone/>
              <a:defRPr/>
            </a:pPr>
            <a:r>
              <a:rPr lang="en-US" sz="2800" smtClean="0"/>
              <a:t>				[= 1661/2077 = 0.80]</a:t>
            </a:r>
          </a:p>
          <a:p>
            <a:pPr marL="609600" indent="-609600" eaLnBrk="1" hangingPunct="1">
              <a:buFontTx/>
              <a:buNone/>
              <a:defRPr/>
            </a:pPr>
            <a:r>
              <a:rPr lang="en-US" sz="2800" smtClean="0"/>
              <a:t>(b) Bank volume = 1,000,000 × 0.70 = 700,000 BCY</a:t>
            </a:r>
          </a:p>
          <a:p>
            <a:pPr marL="609600" indent="-609600" eaLnBrk="1" hangingPunct="1">
              <a:buFontTx/>
              <a:buNone/>
              <a:defRPr/>
            </a:pPr>
            <a:r>
              <a:rPr lang="en-US" sz="2800" smtClean="0"/>
              <a:t>				[= 593300 x 0.70 = 415310 BCM]</a:t>
            </a:r>
          </a:p>
          <a:p>
            <a:pPr marL="609600" indent="-609600" eaLnBrk="1" hangingPunct="1">
              <a:buFontTx/>
              <a:buNone/>
              <a:defRPr/>
            </a:pPr>
            <a:r>
              <a:rPr lang="en-US" sz="2800" smtClean="0"/>
              <a:t>Compacted volume = 700,000 × 0.80= 560,000 CCY</a:t>
            </a:r>
          </a:p>
          <a:p>
            <a:pPr marL="609600" indent="-609600" eaLnBrk="1" hangingPunct="1">
              <a:buFontTx/>
              <a:buNone/>
              <a:defRPr/>
            </a:pPr>
            <a:r>
              <a:rPr lang="en-US" sz="2800" smtClean="0"/>
              <a:t>				[= 415310 × 0.80 = 332248 CCM]</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b="1" smtClean="0"/>
              <a:t>Load and Shrinkage Factors</a:t>
            </a:r>
          </a:p>
        </p:txBody>
      </p:sp>
      <p:sp>
        <p:nvSpPr>
          <p:cNvPr id="30723" name="Rectangle 3"/>
          <p:cNvSpPr>
            <a:spLocks noGrp="1" noChangeArrowheads="1"/>
          </p:cNvSpPr>
          <p:nvPr>
            <p:ph type="body" idx="1"/>
          </p:nvPr>
        </p:nvSpPr>
        <p:spPr/>
        <p:txBody>
          <a:bodyPr/>
          <a:lstStyle/>
          <a:p>
            <a:pPr eaLnBrk="1" hangingPunct="1">
              <a:buClr>
                <a:schemeClr val="tx1"/>
              </a:buClr>
              <a:buFont typeface="Symbol" pitchFamily="18" charset="2"/>
              <a:buChar char=""/>
            </a:pPr>
            <a:r>
              <a:rPr lang="en-US" smtClean="0"/>
              <a:t>Typical values of unit weight, swell, shrinkage, load factor, and shrinkage factor for some common earthmoving materials are given in Table 2-5.</a:t>
            </a:r>
          </a:p>
          <a:p>
            <a:pPr eaLnBrk="1" hangingPunct="1"/>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b="1" smtClean="0"/>
              <a:t>The Earthmoving Process</a:t>
            </a:r>
          </a:p>
        </p:txBody>
      </p:sp>
      <p:sp>
        <p:nvSpPr>
          <p:cNvPr id="4099" name="Rectangle 3"/>
          <p:cNvSpPr>
            <a:spLocks noGrp="1" noChangeArrowheads="1"/>
          </p:cNvSpPr>
          <p:nvPr>
            <p:ph type="body" idx="1"/>
          </p:nvPr>
        </p:nvSpPr>
        <p:spPr>
          <a:xfrm>
            <a:off x="457200" y="1600200"/>
            <a:ext cx="8229600" cy="4724400"/>
          </a:xfrm>
        </p:spPr>
        <p:txBody>
          <a:bodyPr/>
          <a:lstStyle/>
          <a:p>
            <a:pPr eaLnBrk="1" hangingPunct="1"/>
            <a:r>
              <a:rPr lang="en-US" smtClean="0"/>
              <a:t>Earthmoving is the process of moving soil or rock from one location to another and processing it so that it meets construction requirements of location, elevation, density, moisture content, and so on.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6"/>
          <p:cNvGrpSpPr>
            <a:grpSpLocks noChangeAspect="1"/>
          </p:cNvGrpSpPr>
          <p:nvPr/>
        </p:nvGrpSpPr>
        <p:grpSpPr bwMode="auto">
          <a:xfrm>
            <a:off x="228600" y="1295400"/>
            <a:ext cx="8686800" cy="3302000"/>
            <a:chOff x="144" y="816"/>
            <a:chExt cx="5472" cy="2080"/>
          </a:xfrm>
        </p:grpSpPr>
        <p:sp>
          <p:nvSpPr>
            <p:cNvPr id="31747" name="AutoShape 5"/>
            <p:cNvSpPr>
              <a:spLocks noChangeAspect="1" noChangeArrowheads="1" noTextEdit="1"/>
            </p:cNvSpPr>
            <p:nvPr/>
          </p:nvSpPr>
          <p:spPr bwMode="auto">
            <a:xfrm>
              <a:off x="144" y="816"/>
              <a:ext cx="5472" cy="2080"/>
            </a:xfrm>
            <a:prstGeom prst="rect">
              <a:avLst/>
            </a:prstGeom>
            <a:solidFill>
              <a:schemeClr val="bg1"/>
            </a:solidFill>
            <a:ln w="9525">
              <a:noFill/>
              <a:miter lim="800000"/>
              <a:headEnd/>
              <a:tailEnd/>
            </a:ln>
          </p:spPr>
          <p:txBody>
            <a:bodyPr/>
            <a:lstStyle/>
            <a:p>
              <a:endParaRPr lang="en-US"/>
            </a:p>
          </p:txBody>
        </p:sp>
        <p:pic>
          <p:nvPicPr>
            <p:cNvPr id="31748" name="Picture 7"/>
            <p:cNvPicPr>
              <a:picLocks noChangeAspect="1" noChangeArrowheads="1"/>
            </p:cNvPicPr>
            <p:nvPr/>
          </p:nvPicPr>
          <p:blipFill>
            <a:blip r:embed="rId2" cstate="print"/>
            <a:srcRect/>
            <a:stretch>
              <a:fillRect/>
            </a:stretch>
          </p:blipFill>
          <p:spPr bwMode="auto">
            <a:xfrm>
              <a:off x="144" y="816"/>
              <a:ext cx="5479" cy="2087"/>
            </a:xfrm>
            <a:prstGeom prst="rect">
              <a:avLst/>
            </a:prstGeom>
            <a:solidFill>
              <a:schemeClr val="bg1"/>
            </a:solidFill>
            <a:ln w="9525">
              <a:noFill/>
              <a:miter lim="800000"/>
              <a:headEnd/>
              <a:tailEnd/>
            </a:ln>
          </p:spPr>
        </p:pic>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2-5 SPOIL BANKS</a:t>
            </a:r>
          </a:p>
        </p:txBody>
      </p:sp>
      <p:sp>
        <p:nvSpPr>
          <p:cNvPr id="32771" name="Rectangle 3"/>
          <p:cNvSpPr>
            <a:spLocks noGrp="1" noChangeArrowheads="1"/>
          </p:cNvSpPr>
          <p:nvPr>
            <p:ph type="body" idx="1"/>
          </p:nvPr>
        </p:nvSpPr>
        <p:spPr>
          <a:xfrm>
            <a:off x="304800" y="1600200"/>
            <a:ext cx="8534400" cy="5029200"/>
          </a:xfrm>
        </p:spPr>
        <p:txBody>
          <a:bodyPr/>
          <a:lstStyle/>
          <a:p>
            <a:pPr eaLnBrk="1" hangingPunct="1"/>
            <a:r>
              <a:rPr lang="en-US" smtClean="0"/>
              <a:t>When planning and estimating earthwork, it is frequently necessary to determine the size of the pile of material that will be created by the material removed from the excavation. </a:t>
            </a:r>
          </a:p>
          <a:p>
            <a:pPr eaLnBrk="1" hangingPunct="1"/>
            <a:r>
              <a:rPr lang="en-US" smtClean="0"/>
              <a:t>If the pile of material is long in relation to its width, it is referred to as a </a:t>
            </a:r>
            <a:r>
              <a:rPr lang="en-US" i="1" smtClean="0"/>
              <a:t>spoil bank. </a:t>
            </a:r>
            <a:r>
              <a:rPr lang="en-US" smtClean="0"/>
              <a:t>Spoil banks are characterized by a triangular cross section.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2-5 SPOIL BANKS</a:t>
            </a:r>
          </a:p>
        </p:txBody>
      </p:sp>
      <p:sp>
        <p:nvSpPr>
          <p:cNvPr id="33795" name="Rectangle 3"/>
          <p:cNvSpPr>
            <a:spLocks noGrp="1" noChangeArrowheads="1"/>
          </p:cNvSpPr>
          <p:nvPr>
            <p:ph type="body" idx="1"/>
          </p:nvPr>
        </p:nvSpPr>
        <p:spPr>
          <a:xfrm>
            <a:off x="304800" y="1600200"/>
            <a:ext cx="8534400" cy="5029200"/>
          </a:xfrm>
        </p:spPr>
        <p:txBody>
          <a:bodyPr/>
          <a:lstStyle/>
          <a:p>
            <a:pPr eaLnBrk="1" hangingPunct="1"/>
            <a:r>
              <a:rPr lang="en-US" smtClean="0"/>
              <a:t>If the material is dumped from a fixed position, a </a:t>
            </a:r>
            <a:r>
              <a:rPr lang="en-US" i="1" smtClean="0"/>
              <a:t>spoil pile </a:t>
            </a:r>
            <a:r>
              <a:rPr lang="en-US" smtClean="0"/>
              <a:t>is created which has a conical shape. </a:t>
            </a:r>
          </a:p>
          <a:p>
            <a:pPr eaLnBrk="1" hangingPunct="1"/>
            <a:r>
              <a:rPr lang="en-US" smtClean="0"/>
              <a:t>To determine the dimensions of spoil banks or piles, it is first necessary to convert the volume of excavation from in-place conditions (BCY or BCM) to loose conditions (LCY or LCM).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2-5 SPOIL BANKS</a:t>
            </a:r>
          </a:p>
        </p:txBody>
      </p:sp>
      <p:sp>
        <p:nvSpPr>
          <p:cNvPr id="34819" name="Rectangle 3"/>
          <p:cNvSpPr>
            <a:spLocks noGrp="1" noChangeArrowheads="1"/>
          </p:cNvSpPr>
          <p:nvPr>
            <p:ph type="body" idx="1"/>
          </p:nvPr>
        </p:nvSpPr>
        <p:spPr>
          <a:xfrm>
            <a:off x="304800" y="1600200"/>
            <a:ext cx="8534400" cy="5029200"/>
          </a:xfrm>
        </p:spPr>
        <p:txBody>
          <a:bodyPr/>
          <a:lstStyle/>
          <a:p>
            <a:pPr eaLnBrk="1" hangingPunct="1"/>
            <a:r>
              <a:rPr lang="en-US" smtClean="0"/>
              <a:t>Bank or pile dimensions may then be calculated using Equations 2-10 to 2-13 if the soil's angle of repose is known.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b="1" smtClean="0"/>
              <a:t>Triangular Spoil Bank</a:t>
            </a:r>
            <a:r>
              <a:rPr lang="en-US" smtClean="0"/>
              <a:t> </a:t>
            </a:r>
          </a:p>
        </p:txBody>
      </p:sp>
      <p:sp>
        <p:nvSpPr>
          <p:cNvPr id="35843" name="Rectangle 3"/>
          <p:cNvSpPr>
            <a:spLocks noGrp="1" noChangeArrowheads="1"/>
          </p:cNvSpPr>
          <p:nvPr>
            <p:ph type="body" idx="1"/>
          </p:nvPr>
        </p:nvSpPr>
        <p:spPr>
          <a:xfrm>
            <a:off x="304800" y="1600200"/>
            <a:ext cx="8610600" cy="4953000"/>
          </a:xfrm>
        </p:spPr>
        <p:txBody>
          <a:bodyPr/>
          <a:lstStyle/>
          <a:p>
            <a:pPr eaLnBrk="1" hangingPunct="1">
              <a:buFontTx/>
              <a:buNone/>
            </a:pPr>
            <a:r>
              <a:rPr lang="en-US" smtClean="0"/>
              <a:t>Volume = Section area x Length	(2-10)</a:t>
            </a:r>
            <a:endParaRPr lang="en-US" i="1" smtClean="0"/>
          </a:p>
          <a:p>
            <a:pPr eaLnBrk="1" hangingPunct="1">
              <a:buFontTx/>
              <a:buNone/>
            </a:pPr>
            <a:r>
              <a:rPr lang="en-US" i="1" smtClean="0"/>
              <a:t>	B = ( 4V/( L× tan R)) </a:t>
            </a:r>
            <a:r>
              <a:rPr lang="en-US" i="1" baseline="30000" smtClean="0"/>
              <a:t>½</a:t>
            </a:r>
          </a:p>
          <a:p>
            <a:pPr eaLnBrk="1" hangingPunct="1">
              <a:buFontTx/>
              <a:buNone/>
            </a:pPr>
            <a:r>
              <a:rPr lang="en-US" i="1" smtClean="0"/>
              <a:t>	H = B × tan R /2 		</a:t>
            </a:r>
            <a:r>
              <a:rPr lang="en-US" smtClean="0"/>
              <a:t>		(2-11)</a:t>
            </a:r>
          </a:p>
          <a:p>
            <a:pPr eaLnBrk="1" hangingPunct="1">
              <a:buFontTx/>
              <a:buNone/>
            </a:pPr>
            <a:r>
              <a:rPr lang="en-US" smtClean="0"/>
              <a:t>where 	</a:t>
            </a:r>
          </a:p>
          <a:p>
            <a:pPr lvl="1" eaLnBrk="1" hangingPunct="1">
              <a:buFontTx/>
              <a:buNone/>
            </a:pPr>
            <a:r>
              <a:rPr lang="en-US" i="1" smtClean="0"/>
              <a:t>B </a:t>
            </a:r>
            <a:r>
              <a:rPr lang="en-US" smtClean="0"/>
              <a:t>=base width (ft or m)</a:t>
            </a:r>
            <a:endParaRPr lang="en-US" i="1" smtClean="0"/>
          </a:p>
          <a:p>
            <a:pPr lvl="1" eaLnBrk="1" hangingPunct="1">
              <a:buFontTx/>
              <a:buNone/>
            </a:pPr>
            <a:r>
              <a:rPr lang="en-US" i="1" smtClean="0"/>
              <a:t>H </a:t>
            </a:r>
            <a:r>
              <a:rPr lang="en-US" smtClean="0"/>
              <a:t>=pile height (ft or m)</a:t>
            </a:r>
            <a:endParaRPr lang="en-US" i="1" smtClean="0"/>
          </a:p>
          <a:p>
            <a:pPr lvl="1" eaLnBrk="1" hangingPunct="1">
              <a:buFontTx/>
              <a:buNone/>
            </a:pPr>
            <a:r>
              <a:rPr lang="en-US" i="1" smtClean="0"/>
              <a:t>L </a:t>
            </a:r>
            <a:r>
              <a:rPr lang="en-US" smtClean="0"/>
              <a:t>=pile length (ft or m)</a:t>
            </a:r>
            <a:endParaRPr lang="en-US" i="1" smtClean="0"/>
          </a:p>
          <a:p>
            <a:pPr lvl="1" eaLnBrk="1" hangingPunct="1">
              <a:buFontTx/>
              <a:buNone/>
            </a:pPr>
            <a:r>
              <a:rPr lang="en-US" i="1" smtClean="0"/>
              <a:t>R </a:t>
            </a:r>
            <a:r>
              <a:rPr lang="en-US" smtClean="0"/>
              <a:t>=angle of repose (deg)</a:t>
            </a:r>
            <a:endParaRPr lang="en-US" i="1" smtClean="0"/>
          </a:p>
          <a:p>
            <a:pPr lvl="1" eaLnBrk="1" hangingPunct="1">
              <a:buFontTx/>
              <a:buNone/>
            </a:pPr>
            <a:r>
              <a:rPr lang="en-US" i="1" smtClean="0"/>
              <a:t>V </a:t>
            </a:r>
            <a:r>
              <a:rPr lang="en-US" smtClean="0"/>
              <a:t>=pile volume (cu ft or m3)</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b="1" smtClean="0"/>
              <a:t>Triangular Spoil Bank</a:t>
            </a:r>
          </a:p>
        </p:txBody>
      </p:sp>
      <p:sp>
        <p:nvSpPr>
          <p:cNvPr id="36867" name="Rectangle 3"/>
          <p:cNvSpPr>
            <a:spLocks noGrp="1" noChangeArrowheads="1"/>
          </p:cNvSpPr>
          <p:nvPr>
            <p:ph type="body" idx="1"/>
          </p:nvPr>
        </p:nvSpPr>
        <p:spPr>
          <a:xfrm>
            <a:off x="457200" y="1295400"/>
            <a:ext cx="8229600" cy="1143000"/>
          </a:xfrm>
        </p:spPr>
        <p:txBody>
          <a:bodyPr/>
          <a:lstStyle/>
          <a:p>
            <a:pPr eaLnBrk="1" hangingPunct="1"/>
            <a:r>
              <a:rPr lang="en-US" smtClean="0"/>
              <a:t>Typical values of angle of repose for common soils are given in Table 2-6.</a:t>
            </a:r>
          </a:p>
        </p:txBody>
      </p:sp>
      <p:pic>
        <p:nvPicPr>
          <p:cNvPr id="36868" name="Picture 4"/>
          <p:cNvPicPr>
            <a:picLocks noChangeAspect="1" noChangeArrowheads="1"/>
          </p:cNvPicPr>
          <p:nvPr/>
        </p:nvPicPr>
        <p:blipFill>
          <a:blip r:embed="rId2" cstate="print"/>
          <a:srcRect/>
          <a:stretch>
            <a:fillRect/>
          </a:stretch>
        </p:blipFill>
        <p:spPr bwMode="auto">
          <a:xfrm>
            <a:off x="990600" y="2590800"/>
            <a:ext cx="6705600" cy="40005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b="1" smtClean="0"/>
              <a:t>Conical Spoil Pile</a:t>
            </a:r>
          </a:p>
        </p:txBody>
      </p:sp>
      <p:sp>
        <p:nvSpPr>
          <p:cNvPr id="37891" name="Rectangle 3"/>
          <p:cNvSpPr>
            <a:spLocks noGrp="1" noChangeArrowheads="1"/>
          </p:cNvSpPr>
          <p:nvPr>
            <p:ph type="body" idx="1"/>
          </p:nvPr>
        </p:nvSpPr>
        <p:spPr/>
        <p:txBody>
          <a:bodyPr/>
          <a:lstStyle/>
          <a:p>
            <a:pPr eaLnBrk="1" hangingPunct="1">
              <a:buFontTx/>
              <a:buNone/>
            </a:pPr>
            <a:r>
              <a:rPr lang="en-US" smtClean="0"/>
              <a:t>Volume = ⅓ × Base area × Height</a:t>
            </a:r>
            <a:endParaRPr lang="en-US" i="1" smtClean="0"/>
          </a:p>
          <a:p>
            <a:pPr eaLnBrk="1" hangingPunct="1">
              <a:buFontTx/>
              <a:buNone/>
            </a:pPr>
            <a:r>
              <a:rPr lang="en-US" i="1" smtClean="0"/>
              <a:t>	D </a:t>
            </a:r>
            <a:r>
              <a:rPr lang="en-US" smtClean="0"/>
              <a:t>= </a:t>
            </a:r>
            <a:r>
              <a:rPr lang="en-US" i="1" smtClean="0"/>
              <a:t>(7.64V / tan R)</a:t>
            </a:r>
            <a:r>
              <a:rPr lang="en-US" i="1" baseline="30000" smtClean="0"/>
              <a:t>⅓</a:t>
            </a:r>
            <a:r>
              <a:rPr lang="en-US" i="1" smtClean="0"/>
              <a:t> 		</a:t>
            </a:r>
            <a:r>
              <a:rPr lang="en-US" smtClean="0"/>
              <a:t>(2-12)</a:t>
            </a:r>
            <a:endParaRPr lang="en-US" i="1" smtClean="0"/>
          </a:p>
          <a:p>
            <a:pPr eaLnBrk="1" hangingPunct="1">
              <a:buFontTx/>
              <a:buNone/>
            </a:pPr>
            <a:r>
              <a:rPr lang="en-US" i="1" smtClean="0"/>
              <a:t>	H=</a:t>
            </a:r>
            <a:r>
              <a:rPr lang="en-US" smtClean="0"/>
              <a:t> D/2 ×</a:t>
            </a:r>
            <a:r>
              <a:rPr lang="en-US" i="1" smtClean="0"/>
              <a:t>tan R			</a:t>
            </a:r>
            <a:r>
              <a:rPr lang="en-US" smtClean="0"/>
              <a:t>(2-13)</a:t>
            </a:r>
          </a:p>
          <a:p>
            <a:pPr eaLnBrk="1" hangingPunct="1">
              <a:buFontTx/>
              <a:buNone/>
            </a:pPr>
            <a:r>
              <a:rPr lang="en-US" smtClean="0"/>
              <a:t>where </a:t>
            </a:r>
          </a:p>
          <a:p>
            <a:pPr lvl="1" eaLnBrk="1" hangingPunct="1">
              <a:buFontTx/>
              <a:buNone/>
            </a:pPr>
            <a:r>
              <a:rPr lang="en-US" i="1" smtClean="0"/>
              <a:t>D </a:t>
            </a:r>
            <a:r>
              <a:rPr lang="en-US" smtClean="0"/>
              <a:t>is the diameter of the pile base (ft or m).</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2-5 SPOIL BANKS</a:t>
            </a:r>
          </a:p>
        </p:txBody>
      </p:sp>
      <p:sp>
        <p:nvSpPr>
          <p:cNvPr id="38915" name="Rectangle 3"/>
          <p:cNvSpPr>
            <a:spLocks noGrp="1" noChangeArrowheads="1"/>
          </p:cNvSpPr>
          <p:nvPr>
            <p:ph type="body" idx="1"/>
          </p:nvPr>
        </p:nvSpPr>
        <p:spPr>
          <a:xfrm>
            <a:off x="304800" y="1600200"/>
            <a:ext cx="8534400" cy="5029200"/>
          </a:xfrm>
        </p:spPr>
        <p:txBody>
          <a:bodyPr/>
          <a:lstStyle/>
          <a:p>
            <a:pPr eaLnBrk="1" hangingPunct="1"/>
            <a:r>
              <a:rPr lang="en-US" smtClean="0"/>
              <a:t>A soil's </a:t>
            </a:r>
            <a:r>
              <a:rPr lang="en-US" i="1" smtClean="0"/>
              <a:t>angle of repose </a:t>
            </a:r>
            <a:r>
              <a:rPr lang="en-US" smtClean="0"/>
              <a:t>is the angle that the sides of a spoil bank or pile naturally form with the horizontal when the excavated soil is dumped onto the pile. </a:t>
            </a:r>
          </a:p>
          <a:p>
            <a:pPr eaLnBrk="1" hangingPunct="1"/>
            <a:r>
              <a:rPr lang="en-US" smtClean="0"/>
              <a:t>The angle of repose (which represents the equilibrium position of the soil) varies with the soil's physical characteristics and its moisture content.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EXAMPLE 2-4</a:t>
            </a:r>
          </a:p>
        </p:txBody>
      </p:sp>
      <p:sp>
        <p:nvSpPr>
          <p:cNvPr id="60419" name="Rectangle 3"/>
          <p:cNvSpPr>
            <a:spLocks noGrp="1" noChangeArrowheads="1"/>
          </p:cNvSpPr>
          <p:nvPr>
            <p:ph type="body" idx="1"/>
          </p:nvPr>
        </p:nvSpPr>
        <p:spPr>
          <a:xfrm>
            <a:off x="304800" y="1447800"/>
            <a:ext cx="8610600" cy="5257800"/>
          </a:xfrm>
        </p:spPr>
        <p:txBody>
          <a:bodyPr/>
          <a:lstStyle/>
          <a:p>
            <a:pPr eaLnBrk="1" hangingPunct="1">
              <a:lnSpc>
                <a:spcPct val="90000"/>
              </a:lnSpc>
              <a:defRPr/>
            </a:pPr>
            <a:r>
              <a:rPr lang="en-US" sz="2800" smtClean="0"/>
              <a:t>Find the base width and height of a triangular spoil bank containing 100 BCY(76.5BCM)if the pile length is 30 ft (9.14 m), the soil's angle of repose is 37°, and its swell is 25%.</a:t>
            </a:r>
          </a:p>
          <a:p>
            <a:pPr algn="ctr" eaLnBrk="1" hangingPunct="1">
              <a:lnSpc>
                <a:spcPct val="90000"/>
              </a:lnSpc>
              <a:buFontTx/>
              <a:buNone/>
              <a:defRPr/>
            </a:pPr>
            <a:endParaRPr lang="en-US" sz="1200" smtClean="0"/>
          </a:p>
          <a:p>
            <a:pPr algn="ctr" eaLnBrk="1" hangingPunct="1">
              <a:lnSpc>
                <a:spcPct val="90000"/>
              </a:lnSpc>
              <a:buFontTx/>
              <a:buNone/>
              <a:defRPr/>
            </a:pPr>
            <a:r>
              <a:rPr lang="en-US" sz="2400" b="1" i="1" u="sng" smtClean="0">
                <a:effectLst>
                  <a:outerShdw blurRad="38100" dist="38100" dir="2700000" algn="tl">
                    <a:srgbClr val="C0C0C0"/>
                  </a:outerShdw>
                </a:effectLst>
              </a:rPr>
              <a:t>Solution</a:t>
            </a:r>
          </a:p>
          <a:p>
            <a:pPr algn="ctr" eaLnBrk="1" hangingPunct="1">
              <a:lnSpc>
                <a:spcPct val="90000"/>
              </a:lnSpc>
              <a:buFontTx/>
              <a:buNone/>
              <a:defRPr/>
            </a:pPr>
            <a:endParaRPr lang="en-US" sz="1200" smtClean="0"/>
          </a:p>
          <a:p>
            <a:pPr eaLnBrk="1" hangingPunct="1">
              <a:lnSpc>
                <a:spcPct val="90000"/>
              </a:lnSpc>
              <a:buFontTx/>
              <a:buNone/>
              <a:defRPr/>
            </a:pPr>
            <a:r>
              <a:rPr lang="en-US" sz="2400" smtClean="0"/>
              <a:t>Loose volume =27 × 100 × 1.25 =3375 cu ft</a:t>
            </a:r>
          </a:p>
          <a:p>
            <a:pPr eaLnBrk="1" hangingPunct="1">
              <a:lnSpc>
                <a:spcPct val="90000"/>
              </a:lnSpc>
              <a:buFontTx/>
              <a:buNone/>
              <a:defRPr/>
            </a:pPr>
            <a:r>
              <a:rPr lang="en-US" sz="2400" smtClean="0"/>
              <a:t>			 [= 76.5 × 1.25 = 95.6 m3]</a:t>
            </a:r>
          </a:p>
          <a:p>
            <a:pPr eaLnBrk="1" hangingPunct="1">
              <a:lnSpc>
                <a:spcPct val="90000"/>
              </a:lnSpc>
              <a:buFontTx/>
              <a:buNone/>
              <a:defRPr/>
            </a:pPr>
            <a:r>
              <a:rPr lang="en-US" sz="2400" smtClean="0"/>
              <a:t>Base Width = (4 × 3375 /(30 × tan 37o))</a:t>
            </a:r>
            <a:r>
              <a:rPr lang="en-US" sz="2400" baseline="30000" smtClean="0"/>
              <a:t>½</a:t>
            </a:r>
            <a:r>
              <a:rPr lang="en-US" sz="2400" smtClean="0"/>
              <a:t> =24.4 ft    (Eq 2-10)</a:t>
            </a:r>
          </a:p>
          <a:p>
            <a:pPr eaLnBrk="1" hangingPunct="1">
              <a:lnSpc>
                <a:spcPct val="90000"/>
              </a:lnSpc>
              <a:buFontTx/>
              <a:buNone/>
              <a:defRPr/>
            </a:pPr>
            <a:r>
              <a:rPr lang="en-US" sz="2400" smtClean="0"/>
              <a:t>			[=( 4 x 95.6 /(9.14 × tan 37°))</a:t>
            </a:r>
            <a:r>
              <a:rPr lang="en-US" sz="2400" baseline="30000" smtClean="0"/>
              <a:t>½</a:t>
            </a:r>
            <a:r>
              <a:rPr lang="en-US" sz="2400" smtClean="0"/>
              <a:t> =7.45 m]</a:t>
            </a:r>
          </a:p>
          <a:p>
            <a:pPr eaLnBrk="1" hangingPunct="1">
              <a:lnSpc>
                <a:spcPct val="90000"/>
              </a:lnSpc>
              <a:buFontTx/>
              <a:buNone/>
              <a:defRPr/>
            </a:pPr>
            <a:r>
              <a:rPr lang="en-US" sz="2400" smtClean="0"/>
              <a:t>Height = 24.4/2 × tan 37° =9.2 ft			       (Eq 2-11)</a:t>
            </a:r>
          </a:p>
          <a:p>
            <a:pPr eaLnBrk="1" hangingPunct="1">
              <a:lnSpc>
                <a:spcPct val="90000"/>
              </a:lnSpc>
              <a:buFontTx/>
              <a:buNone/>
              <a:defRPr/>
            </a:pPr>
            <a:r>
              <a:rPr lang="en-US" sz="2400" smtClean="0"/>
              <a:t>			[= 7.45/2 × tan 37° = 2.80 m]</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EXAMPLE 2-5</a:t>
            </a:r>
          </a:p>
        </p:txBody>
      </p:sp>
      <p:sp>
        <p:nvSpPr>
          <p:cNvPr id="61443" name="Rectangle 3"/>
          <p:cNvSpPr>
            <a:spLocks noGrp="1" noChangeArrowheads="1"/>
          </p:cNvSpPr>
          <p:nvPr>
            <p:ph type="body" idx="1"/>
          </p:nvPr>
        </p:nvSpPr>
        <p:spPr>
          <a:xfrm>
            <a:off x="228600" y="1600200"/>
            <a:ext cx="8686800" cy="4800600"/>
          </a:xfrm>
        </p:spPr>
        <p:txBody>
          <a:bodyPr/>
          <a:lstStyle/>
          <a:p>
            <a:pPr eaLnBrk="1" hangingPunct="1">
              <a:lnSpc>
                <a:spcPct val="80000"/>
              </a:lnSpc>
              <a:defRPr/>
            </a:pPr>
            <a:r>
              <a:rPr lang="en-US" sz="2800" smtClean="0"/>
              <a:t>Find the base diameter and height of a conical spoil pile that will contain 100BCY (76.5 BCM) of excavation if the soil's angle of repose is 32° and its swell is 12%.</a:t>
            </a:r>
          </a:p>
          <a:p>
            <a:pPr eaLnBrk="1" hangingPunct="1">
              <a:lnSpc>
                <a:spcPct val="80000"/>
              </a:lnSpc>
              <a:buFontTx/>
              <a:buNone/>
              <a:defRPr/>
            </a:pPr>
            <a:endParaRPr lang="en-US" sz="1600" smtClean="0"/>
          </a:p>
          <a:p>
            <a:pPr algn="ctr" eaLnBrk="1" hangingPunct="1">
              <a:lnSpc>
                <a:spcPct val="80000"/>
              </a:lnSpc>
              <a:buFontTx/>
              <a:buNone/>
              <a:defRPr/>
            </a:pPr>
            <a:r>
              <a:rPr lang="en-US" sz="2400" b="1" i="1" u="sng" smtClean="0">
                <a:effectLst>
                  <a:outerShdw blurRad="38100" dist="38100" dir="2700000" algn="tl">
                    <a:srgbClr val="C0C0C0"/>
                  </a:outerShdw>
                </a:effectLst>
              </a:rPr>
              <a:t>Solution</a:t>
            </a:r>
          </a:p>
          <a:p>
            <a:pPr eaLnBrk="1" hangingPunct="1">
              <a:lnSpc>
                <a:spcPct val="80000"/>
              </a:lnSpc>
              <a:buFontTx/>
              <a:buNone/>
              <a:defRPr/>
            </a:pPr>
            <a:endParaRPr lang="en-US" sz="1400" smtClean="0"/>
          </a:p>
          <a:p>
            <a:pPr eaLnBrk="1" hangingPunct="1">
              <a:lnSpc>
                <a:spcPct val="80000"/>
              </a:lnSpc>
              <a:buFontTx/>
              <a:buNone/>
              <a:defRPr/>
            </a:pPr>
            <a:r>
              <a:rPr lang="en-US" sz="2400" smtClean="0"/>
              <a:t>Loose volume = 27 × 100 × 1.12 = 3024 cu ft</a:t>
            </a:r>
          </a:p>
          <a:p>
            <a:pPr eaLnBrk="1" hangingPunct="1">
              <a:lnSpc>
                <a:spcPct val="80000"/>
              </a:lnSpc>
              <a:buFontTx/>
              <a:buNone/>
              <a:defRPr/>
            </a:pPr>
            <a:r>
              <a:rPr lang="en-US" sz="2400" smtClean="0"/>
              <a:t>			[= 76.5 × 1.12 × 85.7 m</a:t>
            </a:r>
            <a:r>
              <a:rPr lang="en-US" sz="2400" baseline="30000" smtClean="0"/>
              <a:t>3</a:t>
            </a:r>
            <a:r>
              <a:rPr lang="en-US" sz="2400" smtClean="0"/>
              <a:t>]</a:t>
            </a:r>
          </a:p>
          <a:p>
            <a:pPr eaLnBrk="1" hangingPunct="1">
              <a:lnSpc>
                <a:spcPct val="80000"/>
              </a:lnSpc>
              <a:buFontTx/>
              <a:buNone/>
              <a:defRPr/>
            </a:pPr>
            <a:r>
              <a:rPr lang="en-US" sz="2400" smtClean="0"/>
              <a:t>Base diameter = (7.64 × 3024 / tan 32o)</a:t>
            </a:r>
            <a:r>
              <a:rPr lang="en-US" sz="2400" baseline="30000" smtClean="0"/>
              <a:t>⅓</a:t>
            </a:r>
            <a:r>
              <a:rPr lang="en-US" sz="2400" smtClean="0"/>
              <a:t> =33.3 ft  (Eq 2-12)</a:t>
            </a:r>
          </a:p>
          <a:p>
            <a:pPr eaLnBrk="1" hangingPunct="1">
              <a:lnSpc>
                <a:spcPct val="80000"/>
              </a:lnSpc>
              <a:buFontTx/>
              <a:buNone/>
              <a:defRPr/>
            </a:pPr>
            <a:r>
              <a:rPr lang="en-US" sz="2400" smtClean="0"/>
              <a:t>			[=(7.64 × 85.7 / tan 32°)</a:t>
            </a:r>
            <a:r>
              <a:rPr lang="en-US" sz="2400" baseline="30000" smtClean="0"/>
              <a:t>⅓</a:t>
            </a:r>
            <a:r>
              <a:rPr lang="en-US" sz="2400" smtClean="0"/>
              <a:t> =10.16 m]</a:t>
            </a:r>
          </a:p>
          <a:p>
            <a:pPr eaLnBrk="1" hangingPunct="1">
              <a:lnSpc>
                <a:spcPct val="80000"/>
              </a:lnSpc>
              <a:buFontTx/>
              <a:buNone/>
              <a:defRPr/>
            </a:pPr>
            <a:r>
              <a:rPr lang="en-US" sz="2400" smtClean="0"/>
              <a:t>Height = 33.3 /2 × tan 32° = 10.4 ft		        (Eq 2-13)</a:t>
            </a:r>
          </a:p>
          <a:p>
            <a:pPr eaLnBrk="1" hangingPunct="1">
              <a:lnSpc>
                <a:spcPct val="80000"/>
              </a:lnSpc>
              <a:buFontTx/>
              <a:buNone/>
              <a:defRPr/>
            </a:pPr>
            <a:r>
              <a:rPr lang="en-US" sz="2400" smtClean="0"/>
              <a:t>			[= 10.16 /2 × tan 32°= 3.17 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b="1" smtClean="0"/>
              <a:t>The Earthmoving Process</a:t>
            </a:r>
          </a:p>
        </p:txBody>
      </p:sp>
      <p:sp>
        <p:nvSpPr>
          <p:cNvPr id="5123" name="Rectangle 3"/>
          <p:cNvSpPr>
            <a:spLocks noGrp="1" noChangeArrowheads="1"/>
          </p:cNvSpPr>
          <p:nvPr>
            <p:ph type="body" idx="1"/>
          </p:nvPr>
        </p:nvSpPr>
        <p:spPr/>
        <p:txBody>
          <a:bodyPr/>
          <a:lstStyle/>
          <a:p>
            <a:pPr eaLnBrk="1" hangingPunct="1"/>
            <a:r>
              <a:rPr lang="en-US" smtClean="0"/>
              <a:t>Activities involved in this process include :</a:t>
            </a:r>
          </a:p>
          <a:p>
            <a:pPr lvl="1" eaLnBrk="1" hangingPunct="1"/>
            <a:r>
              <a:rPr lang="en-US" smtClean="0"/>
              <a:t>excavating, </a:t>
            </a:r>
          </a:p>
          <a:p>
            <a:pPr lvl="1" eaLnBrk="1" hangingPunct="1"/>
            <a:r>
              <a:rPr lang="en-US" smtClean="0"/>
              <a:t>loading, </a:t>
            </a:r>
          </a:p>
          <a:p>
            <a:pPr lvl="1" eaLnBrk="1" hangingPunct="1"/>
            <a:r>
              <a:rPr lang="en-US" smtClean="0"/>
              <a:t>hauling, </a:t>
            </a:r>
          </a:p>
          <a:p>
            <a:pPr lvl="1" eaLnBrk="1" hangingPunct="1"/>
            <a:r>
              <a:rPr lang="en-US" smtClean="0"/>
              <a:t>placing (dumping and spreading), </a:t>
            </a:r>
          </a:p>
          <a:p>
            <a:pPr lvl="1" eaLnBrk="1" hangingPunct="1"/>
            <a:r>
              <a:rPr lang="en-US" smtClean="0"/>
              <a:t>compacting, </a:t>
            </a:r>
          </a:p>
          <a:p>
            <a:pPr lvl="1" eaLnBrk="1" hangingPunct="1"/>
            <a:r>
              <a:rPr lang="en-US" smtClean="0"/>
              <a:t>grading, and </a:t>
            </a:r>
          </a:p>
          <a:p>
            <a:pPr lvl="1" eaLnBrk="1" hangingPunct="1"/>
            <a:r>
              <a:rPr lang="en-US" smtClean="0"/>
              <a:t>finishing.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z="4000" smtClean="0"/>
              <a:t>2-6 ESTIMATING EARTHWORK VOLUME</a:t>
            </a:r>
          </a:p>
        </p:txBody>
      </p:sp>
      <p:sp>
        <p:nvSpPr>
          <p:cNvPr id="41987" name="Rectangle 3"/>
          <p:cNvSpPr>
            <a:spLocks noGrp="1" noChangeArrowheads="1"/>
          </p:cNvSpPr>
          <p:nvPr>
            <p:ph type="body" idx="1"/>
          </p:nvPr>
        </p:nvSpPr>
        <p:spPr>
          <a:xfrm>
            <a:off x="228600" y="1600200"/>
            <a:ext cx="8610600" cy="5105400"/>
          </a:xfrm>
        </p:spPr>
        <p:txBody>
          <a:bodyPr/>
          <a:lstStyle/>
          <a:p>
            <a:pPr eaLnBrk="1" hangingPunct="1">
              <a:lnSpc>
                <a:spcPct val="90000"/>
              </a:lnSpc>
            </a:pPr>
            <a:r>
              <a:rPr lang="en-US" smtClean="0"/>
              <a:t>When planning or estimating an earthmoving project it is often necessary to estimate the volume of material to be excavated or placed as fill. </a:t>
            </a:r>
          </a:p>
          <a:p>
            <a:pPr eaLnBrk="1" hangingPunct="1">
              <a:lnSpc>
                <a:spcPct val="90000"/>
              </a:lnSpc>
            </a:pPr>
            <a:r>
              <a:rPr lang="en-US" smtClean="0"/>
              <a:t>The procedures to be followed can be divided into three principal categories:</a:t>
            </a:r>
          </a:p>
          <a:p>
            <a:pPr lvl="1" eaLnBrk="1" hangingPunct="1">
              <a:lnSpc>
                <a:spcPct val="90000"/>
              </a:lnSpc>
            </a:pPr>
            <a:r>
              <a:rPr lang="en-US" smtClean="0"/>
              <a:t>1) pit excavations (small, relatively deep excavations such as those required for basements and foundations), </a:t>
            </a:r>
          </a:p>
          <a:p>
            <a:pPr lvl="1" eaLnBrk="1" hangingPunct="1">
              <a:lnSpc>
                <a:spcPct val="90000"/>
              </a:lnSpc>
            </a:pPr>
            <a:r>
              <a:rPr lang="en-US" smtClean="0"/>
              <a:t>2) trench excavation for utility lines, and </a:t>
            </a:r>
          </a:p>
          <a:p>
            <a:pPr lvl="1" eaLnBrk="1" hangingPunct="1">
              <a:lnSpc>
                <a:spcPct val="90000"/>
              </a:lnSpc>
            </a:pPr>
            <a:r>
              <a:rPr lang="en-US" smtClean="0"/>
              <a:t>3) excavating or grading relatively large areas.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z="4000" smtClean="0"/>
              <a:t>2-6 ESTIMATING EARTHWORK VOLUME</a:t>
            </a:r>
          </a:p>
        </p:txBody>
      </p:sp>
      <p:sp>
        <p:nvSpPr>
          <p:cNvPr id="43011" name="Rectangle 3"/>
          <p:cNvSpPr>
            <a:spLocks noGrp="1" noChangeArrowheads="1"/>
          </p:cNvSpPr>
          <p:nvPr>
            <p:ph type="body" idx="1"/>
          </p:nvPr>
        </p:nvSpPr>
        <p:spPr>
          <a:xfrm>
            <a:off x="228600" y="1600200"/>
            <a:ext cx="8610600" cy="4953000"/>
          </a:xfrm>
        </p:spPr>
        <p:txBody>
          <a:bodyPr/>
          <a:lstStyle/>
          <a:p>
            <a:pPr eaLnBrk="1" hangingPunct="1"/>
            <a:r>
              <a:rPr lang="en-US" sz="2800" smtClean="0"/>
              <a:t>Procedures suggested for each of these three cases will now be described.</a:t>
            </a:r>
          </a:p>
          <a:p>
            <a:pPr lvl="1" eaLnBrk="1" hangingPunct="1"/>
            <a:r>
              <a:rPr lang="en-US" sz="2400" smtClean="0"/>
              <a:t>The estimation of the earthwork volume involved in the construction of roads and airfields is customarily performed by the design engineer. </a:t>
            </a:r>
          </a:p>
          <a:p>
            <a:pPr lvl="1" eaLnBrk="1" hangingPunct="1"/>
            <a:r>
              <a:rPr lang="en-US" sz="2400" smtClean="0"/>
              <a:t>The usual method is to calculate the cross-sectional area of cut or fill at regular intervals (such as </a:t>
            </a:r>
            <a:r>
              <a:rPr lang="en-US" sz="2400" i="1" smtClean="0"/>
              <a:t>stations </a:t>
            </a:r>
            <a:r>
              <a:rPr lang="en-US" sz="2400" smtClean="0"/>
              <a:t>[l00 ft or 33 m]) along the centerline. </a:t>
            </a:r>
          </a:p>
          <a:p>
            <a:pPr lvl="1" eaLnBrk="1" hangingPunct="1"/>
            <a:r>
              <a:rPr lang="en-US" sz="2400" smtClean="0"/>
              <a:t>The volume of cut or fill between stations is then calculated, accumulated, and plotted as a </a:t>
            </a:r>
            <a:r>
              <a:rPr lang="en-US" sz="2400" i="1" smtClean="0"/>
              <a:t>mass diagram.</a:t>
            </a:r>
            <a:endParaRPr lang="en-US" sz="240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z="4000" smtClean="0"/>
              <a:t>2-6 ESTIMATING EARTHWORK VOLUME</a:t>
            </a:r>
          </a:p>
        </p:txBody>
      </p:sp>
      <p:sp>
        <p:nvSpPr>
          <p:cNvPr id="44035" name="Rectangle 3"/>
          <p:cNvSpPr>
            <a:spLocks noGrp="1" noChangeArrowheads="1"/>
          </p:cNvSpPr>
          <p:nvPr>
            <p:ph type="body" idx="1"/>
          </p:nvPr>
        </p:nvSpPr>
        <p:spPr>
          <a:xfrm>
            <a:off x="228600" y="1600200"/>
            <a:ext cx="8610600" cy="4953000"/>
          </a:xfrm>
        </p:spPr>
        <p:txBody>
          <a:bodyPr/>
          <a:lstStyle/>
          <a:p>
            <a:pPr lvl="1" eaLnBrk="1" hangingPunct="1">
              <a:lnSpc>
                <a:spcPct val="90000"/>
              </a:lnSpc>
            </a:pPr>
            <a:r>
              <a:rPr lang="en-US" smtClean="0"/>
              <a:t>While the construction of a mass diagram is beyond the scope of this book, some construction uses of the mass diagram are described in Section 2-7. </a:t>
            </a:r>
          </a:p>
          <a:p>
            <a:pPr lvl="1" eaLnBrk="1" hangingPunct="1">
              <a:lnSpc>
                <a:spcPct val="90000"/>
              </a:lnSpc>
            </a:pPr>
            <a:r>
              <a:rPr lang="en-US" smtClean="0"/>
              <a:t>When making earthwork volume calculations, keep in mind that cut volume is normally calculated in bank measure while the volume of compacted fill is calculated in compacted measure. </a:t>
            </a:r>
          </a:p>
          <a:p>
            <a:pPr lvl="1" eaLnBrk="1" hangingPunct="1">
              <a:lnSpc>
                <a:spcPct val="90000"/>
              </a:lnSpc>
            </a:pPr>
            <a:r>
              <a:rPr lang="en-US" smtClean="0"/>
              <a:t>Both cut and fill must be expressed in the same volume units before being added.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b="1" smtClean="0"/>
              <a:t>Pit Excavations</a:t>
            </a:r>
          </a:p>
        </p:txBody>
      </p:sp>
      <p:sp>
        <p:nvSpPr>
          <p:cNvPr id="45059" name="Rectangle 3"/>
          <p:cNvSpPr>
            <a:spLocks noGrp="1" noChangeArrowheads="1"/>
          </p:cNvSpPr>
          <p:nvPr>
            <p:ph type="body" idx="1"/>
          </p:nvPr>
        </p:nvSpPr>
        <p:spPr>
          <a:xfrm>
            <a:off x="228600" y="1600200"/>
            <a:ext cx="8686800" cy="4953000"/>
          </a:xfrm>
        </p:spPr>
        <p:txBody>
          <a:bodyPr/>
          <a:lstStyle/>
          <a:p>
            <a:pPr eaLnBrk="1" hangingPunct="1"/>
            <a:r>
              <a:rPr lang="en-US" smtClean="0"/>
              <a:t>For these cases simply multiply the horizontal area of excavation by the average depth of excavation (Equation 2-14).</a:t>
            </a:r>
          </a:p>
          <a:p>
            <a:pPr eaLnBrk="1" hangingPunct="1">
              <a:buFontTx/>
              <a:buNone/>
            </a:pPr>
            <a:endParaRPr lang="en-US" sz="2800" smtClean="0"/>
          </a:p>
          <a:p>
            <a:pPr eaLnBrk="1" hangingPunct="1">
              <a:buFontTx/>
              <a:buNone/>
            </a:pPr>
            <a:r>
              <a:rPr lang="en-US" sz="2800" smtClean="0"/>
              <a:t>	Volume = Horizontal area × Average depth 										(2-14)</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b="1" smtClean="0"/>
              <a:t>Pit Excavations</a:t>
            </a:r>
          </a:p>
        </p:txBody>
      </p:sp>
      <p:sp>
        <p:nvSpPr>
          <p:cNvPr id="46083" name="Rectangle 3"/>
          <p:cNvSpPr>
            <a:spLocks noGrp="1" noChangeArrowheads="1"/>
          </p:cNvSpPr>
          <p:nvPr>
            <p:ph type="body" idx="1"/>
          </p:nvPr>
        </p:nvSpPr>
        <p:spPr>
          <a:xfrm>
            <a:off x="228600" y="1600200"/>
            <a:ext cx="8686800" cy="4953000"/>
          </a:xfrm>
        </p:spPr>
        <p:txBody>
          <a:bodyPr/>
          <a:lstStyle/>
          <a:p>
            <a:pPr eaLnBrk="1" hangingPunct="1"/>
            <a:r>
              <a:rPr lang="en-US" sz="2800" smtClean="0"/>
              <a:t>To perform these calculations, </a:t>
            </a:r>
          </a:p>
          <a:p>
            <a:pPr lvl="1" eaLnBrk="1" hangingPunct="1"/>
            <a:r>
              <a:rPr lang="en-US" sz="2400" smtClean="0"/>
              <a:t>first divide the horizontal area into a convenient set of rectangles, triangles, or circular segments. </a:t>
            </a:r>
          </a:p>
          <a:p>
            <a:pPr lvl="1" eaLnBrk="1" hangingPunct="1"/>
            <a:r>
              <a:rPr lang="en-US" sz="2400" smtClean="0"/>
              <a:t>After the area of each segment has been calculated, the total area is found as the sum of the segment areas. </a:t>
            </a:r>
          </a:p>
          <a:p>
            <a:pPr lvl="1" eaLnBrk="1" hangingPunct="1"/>
            <a:r>
              <a:rPr lang="en-US" sz="2400" smtClean="0"/>
              <a:t>The average depth is then calculated. </a:t>
            </a:r>
          </a:p>
          <a:p>
            <a:pPr lvl="1" eaLnBrk="1" hangingPunct="1"/>
            <a:r>
              <a:rPr lang="en-US" sz="2400" smtClean="0"/>
              <a:t>For simple rectangular excavations, the average depth can be taken as simply the average of the four corner depths. </a:t>
            </a:r>
          </a:p>
          <a:p>
            <a:pPr lvl="1" eaLnBrk="1" hangingPunct="1"/>
            <a:r>
              <a:rPr lang="en-US" sz="2400" smtClean="0"/>
              <a:t>For more complex areas, measure the depth at additional points along the perimeter of the excavation and average all depths.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152400"/>
            <a:ext cx="8229600" cy="1143000"/>
          </a:xfrm>
        </p:spPr>
        <p:txBody>
          <a:bodyPr/>
          <a:lstStyle/>
          <a:p>
            <a:pPr eaLnBrk="1" hangingPunct="1"/>
            <a:r>
              <a:rPr lang="en-US" smtClean="0"/>
              <a:t>EXAMPLE 2-6</a:t>
            </a:r>
          </a:p>
        </p:txBody>
      </p:sp>
      <p:sp>
        <p:nvSpPr>
          <p:cNvPr id="47107" name="Rectangle 3"/>
          <p:cNvSpPr>
            <a:spLocks noGrp="1" noChangeArrowheads="1"/>
          </p:cNvSpPr>
          <p:nvPr>
            <p:ph type="body" idx="1"/>
          </p:nvPr>
        </p:nvSpPr>
        <p:spPr>
          <a:xfrm>
            <a:off x="152400" y="1143000"/>
            <a:ext cx="8763000" cy="1676400"/>
          </a:xfrm>
        </p:spPr>
        <p:txBody>
          <a:bodyPr/>
          <a:lstStyle/>
          <a:p>
            <a:pPr eaLnBrk="1" hangingPunct="1">
              <a:lnSpc>
                <a:spcPct val="90000"/>
              </a:lnSpc>
            </a:pPr>
            <a:r>
              <a:rPr lang="en-US" sz="2800" smtClean="0"/>
              <a:t>Estimate the volume of excavation required (bank measure) for the basement shown in Figure 2-4. Values shown at each corner are depths of excavation. All values are in feet (m).</a:t>
            </a:r>
          </a:p>
        </p:txBody>
      </p:sp>
      <p:pic>
        <p:nvPicPr>
          <p:cNvPr id="47108" name="Picture 4"/>
          <p:cNvPicPr>
            <a:picLocks noChangeAspect="1" noChangeArrowheads="1"/>
          </p:cNvPicPr>
          <p:nvPr/>
        </p:nvPicPr>
        <p:blipFill>
          <a:blip r:embed="rId2" cstate="print"/>
          <a:srcRect/>
          <a:stretch>
            <a:fillRect/>
          </a:stretch>
        </p:blipFill>
        <p:spPr bwMode="auto">
          <a:xfrm>
            <a:off x="1905000" y="2787650"/>
            <a:ext cx="4953000" cy="3906838"/>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152400"/>
            <a:ext cx="8229600" cy="1143000"/>
          </a:xfrm>
        </p:spPr>
        <p:txBody>
          <a:bodyPr/>
          <a:lstStyle/>
          <a:p>
            <a:pPr eaLnBrk="1" hangingPunct="1"/>
            <a:r>
              <a:rPr lang="en-US" smtClean="0"/>
              <a:t>EXAMPLE 2-6</a:t>
            </a:r>
          </a:p>
        </p:txBody>
      </p:sp>
      <p:sp>
        <p:nvSpPr>
          <p:cNvPr id="48131" name="Rectangle 3"/>
          <p:cNvSpPr>
            <a:spLocks noGrp="1" noChangeArrowheads="1"/>
          </p:cNvSpPr>
          <p:nvPr>
            <p:ph type="body" idx="1"/>
          </p:nvPr>
        </p:nvSpPr>
        <p:spPr>
          <a:xfrm>
            <a:off x="152400" y="1143000"/>
            <a:ext cx="8763000" cy="5334000"/>
          </a:xfrm>
        </p:spPr>
        <p:txBody>
          <a:bodyPr/>
          <a:lstStyle/>
          <a:p>
            <a:pPr algn="ctr" eaLnBrk="1" hangingPunct="1">
              <a:buFontTx/>
              <a:buNone/>
            </a:pPr>
            <a:r>
              <a:rPr lang="en-US" smtClean="0"/>
              <a:t>Solution</a:t>
            </a:r>
          </a:p>
          <a:p>
            <a:pPr eaLnBrk="1" hangingPunct="1">
              <a:buFontTx/>
              <a:buNone/>
            </a:pPr>
            <a:r>
              <a:rPr lang="en-US" smtClean="0"/>
              <a:t>Area = 25 x 30 =750 sq ft</a:t>
            </a:r>
          </a:p>
          <a:p>
            <a:pPr eaLnBrk="1" hangingPunct="1">
              <a:buFontTx/>
              <a:buNone/>
            </a:pPr>
            <a:r>
              <a:rPr lang="en-US" smtClean="0"/>
              <a:t>		[= 7.63 x 9.15 = 69.8 m2]</a:t>
            </a:r>
          </a:p>
          <a:p>
            <a:pPr eaLnBrk="1" hangingPunct="1">
              <a:buFontTx/>
              <a:buNone/>
            </a:pPr>
            <a:r>
              <a:rPr lang="en-US" smtClean="0"/>
              <a:t>Average depth = (6.0 + 8.2 + 7.6 + 5.8)/ 4 </a:t>
            </a:r>
          </a:p>
          <a:p>
            <a:pPr eaLnBrk="1" hangingPunct="1">
              <a:buFontTx/>
              <a:buNone/>
            </a:pPr>
            <a:r>
              <a:rPr lang="en-US" smtClean="0"/>
              <a:t>				= 6.9 ft</a:t>
            </a:r>
          </a:p>
          <a:p>
            <a:pPr eaLnBrk="1" hangingPunct="1">
              <a:buFontTx/>
              <a:buNone/>
            </a:pPr>
            <a:r>
              <a:rPr lang="en-US" smtClean="0"/>
              <a:t>				[= (1.8 + 2.5 + 2.3 + 1.8)/4 </a:t>
            </a:r>
          </a:p>
          <a:p>
            <a:pPr eaLnBrk="1" hangingPunct="1">
              <a:buFontTx/>
              <a:buNone/>
            </a:pPr>
            <a:r>
              <a:rPr lang="en-US" smtClean="0"/>
              <a:t>				= 2.1 m]</a:t>
            </a:r>
          </a:p>
          <a:p>
            <a:pPr eaLnBrk="1" hangingPunct="1">
              <a:buFontTx/>
              <a:buNone/>
            </a:pPr>
            <a:r>
              <a:rPr lang="en-US" smtClean="0"/>
              <a:t>Volume = 750 × 6.9/27 = 191.7 BCY</a:t>
            </a:r>
          </a:p>
          <a:p>
            <a:pPr eaLnBrk="1" hangingPunct="1">
              <a:buFontTx/>
              <a:buNone/>
            </a:pPr>
            <a:r>
              <a:rPr lang="en-US" smtClean="0"/>
              <a:t>			[= 69.8 × 2.1 = 146.6 BCM]</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Trench Excavations</a:t>
            </a:r>
          </a:p>
        </p:txBody>
      </p:sp>
      <p:sp>
        <p:nvSpPr>
          <p:cNvPr id="49155" name="Rectangle 3"/>
          <p:cNvSpPr>
            <a:spLocks noGrp="1" noChangeArrowheads="1"/>
          </p:cNvSpPr>
          <p:nvPr>
            <p:ph type="body" idx="1"/>
          </p:nvPr>
        </p:nvSpPr>
        <p:spPr>
          <a:xfrm>
            <a:off x="228600" y="1600200"/>
            <a:ext cx="8382000" cy="4953000"/>
          </a:xfrm>
        </p:spPr>
        <p:txBody>
          <a:bodyPr/>
          <a:lstStyle/>
          <a:p>
            <a:pPr eaLnBrk="1" hangingPunct="1"/>
            <a:r>
              <a:rPr lang="en-US" smtClean="0"/>
              <a:t>The volume of excavation required for a trench can be calculated as the product of the trench cross-sectional area and the linear distance along the trench line (Equation 2-15).</a:t>
            </a:r>
          </a:p>
          <a:p>
            <a:pPr eaLnBrk="1" hangingPunct="1">
              <a:buFontTx/>
              <a:buNone/>
            </a:pPr>
            <a:endParaRPr lang="en-US" sz="2800" smtClean="0"/>
          </a:p>
          <a:p>
            <a:pPr eaLnBrk="1" hangingPunct="1">
              <a:buFontTx/>
              <a:buNone/>
            </a:pPr>
            <a:r>
              <a:rPr lang="en-US" smtClean="0"/>
              <a:t>	</a:t>
            </a:r>
            <a:r>
              <a:rPr lang="en-US" sz="2800" smtClean="0"/>
              <a:t>Volume = Cross-sectional area × Length    (2-15)</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Trench Excavations</a:t>
            </a:r>
          </a:p>
        </p:txBody>
      </p:sp>
      <p:sp>
        <p:nvSpPr>
          <p:cNvPr id="50179" name="Rectangle 3"/>
          <p:cNvSpPr>
            <a:spLocks noGrp="1" noChangeArrowheads="1"/>
          </p:cNvSpPr>
          <p:nvPr>
            <p:ph type="body" idx="1"/>
          </p:nvPr>
        </p:nvSpPr>
        <p:spPr>
          <a:xfrm>
            <a:off x="228600" y="1600200"/>
            <a:ext cx="8763000" cy="4953000"/>
          </a:xfrm>
        </p:spPr>
        <p:txBody>
          <a:bodyPr/>
          <a:lstStyle/>
          <a:p>
            <a:pPr eaLnBrk="1" hangingPunct="1"/>
            <a:r>
              <a:rPr lang="en-US" sz="2800" smtClean="0"/>
              <a:t>For rectangular trench sections where the trench depth and width are relatively constant, trench volume can be found as simply the product of trench width, depth, and length.</a:t>
            </a:r>
          </a:p>
          <a:p>
            <a:pPr eaLnBrk="1" hangingPunct="1"/>
            <a:r>
              <a:rPr lang="en-US" sz="2800" smtClean="0"/>
              <a:t>When trench sides are sloped and vary in width and/or depth, </a:t>
            </a:r>
          </a:p>
          <a:p>
            <a:pPr lvl="1" eaLnBrk="1" hangingPunct="1"/>
            <a:r>
              <a:rPr lang="en-US" sz="2400" smtClean="0"/>
              <a:t>cross sections should be taken at frequent linear intervals and the volumes between locations computed. </a:t>
            </a:r>
          </a:p>
          <a:p>
            <a:pPr lvl="1" eaLnBrk="1" hangingPunct="1"/>
            <a:r>
              <a:rPr lang="en-US" sz="2400" smtClean="0"/>
              <a:t>These volumes are then added to find total trench volume.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EXAMPLE 2-7</a:t>
            </a:r>
          </a:p>
        </p:txBody>
      </p:sp>
      <p:sp>
        <p:nvSpPr>
          <p:cNvPr id="72707" name="Rectangle 3"/>
          <p:cNvSpPr>
            <a:spLocks noGrp="1" noChangeArrowheads="1"/>
          </p:cNvSpPr>
          <p:nvPr>
            <p:ph type="body" idx="1"/>
          </p:nvPr>
        </p:nvSpPr>
        <p:spPr>
          <a:xfrm>
            <a:off x="457200" y="1371600"/>
            <a:ext cx="8229600" cy="4953000"/>
          </a:xfrm>
        </p:spPr>
        <p:txBody>
          <a:bodyPr/>
          <a:lstStyle/>
          <a:p>
            <a:pPr eaLnBrk="1" hangingPunct="1">
              <a:defRPr/>
            </a:pPr>
            <a:r>
              <a:rPr lang="en-US" sz="2800" smtClean="0"/>
              <a:t>Find the volume (bank measure) of excavation required for a trench 3 ft (0.92 m) wide, 6 it (1.83 m) deep, and 500 it (152 m) long. Assume that the trench sides will be approximately vertical.</a:t>
            </a:r>
          </a:p>
          <a:p>
            <a:pPr eaLnBrk="1" hangingPunct="1">
              <a:buFontTx/>
              <a:buNone/>
              <a:defRPr/>
            </a:pPr>
            <a:endParaRPr lang="en-US" sz="1200" smtClean="0"/>
          </a:p>
          <a:p>
            <a:pPr algn="ctr" eaLnBrk="1" hangingPunct="1">
              <a:buFontTx/>
              <a:buNone/>
              <a:defRPr/>
            </a:pPr>
            <a:r>
              <a:rPr lang="en-US" sz="2800" b="1" i="1" u="sng" smtClean="0">
                <a:effectLst>
                  <a:outerShdw blurRad="38100" dist="38100" dir="2700000" algn="tl">
                    <a:srgbClr val="C0C0C0"/>
                  </a:outerShdw>
                </a:effectLst>
              </a:rPr>
              <a:t>Solution</a:t>
            </a:r>
          </a:p>
          <a:p>
            <a:pPr eaLnBrk="1" hangingPunct="1">
              <a:buFontTx/>
              <a:buNone/>
              <a:defRPr/>
            </a:pPr>
            <a:endParaRPr lang="en-US" sz="1200" smtClean="0"/>
          </a:p>
          <a:p>
            <a:pPr eaLnBrk="1" hangingPunct="1">
              <a:buFontTx/>
              <a:buNone/>
              <a:defRPr/>
            </a:pPr>
            <a:r>
              <a:rPr lang="en-US" sz="2800" smtClean="0"/>
              <a:t>Cross-sectional area = 3 × 6 = 18 sq ft</a:t>
            </a:r>
          </a:p>
          <a:p>
            <a:pPr eaLnBrk="1" hangingPunct="1">
              <a:buFontTx/>
              <a:buNone/>
              <a:defRPr/>
            </a:pPr>
            <a:r>
              <a:rPr lang="en-US" sz="2800" smtClean="0"/>
              <a:t>				      [= 0.92 x 1.83 = 1.68 m</a:t>
            </a:r>
            <a:r>
              <a:rPr lang="en-US" sz="2800" baseline="30000" smtClean="0"/>
              <a:t>2</a:t>
            </a:r>
            <a:r>
              <a:rPr lang="en-US" sz="2800" smtClean="0"/>
              <a:t>]</a:t>
            </a:r>
          </a:p>
          <a:p>
            <a:pPr eaLnBrk="1" hangingPunct="1">
              <a:buFontTx/>
              <a:buNone/>
              <a:defRPr/>
            </a:pPr>
            <a:r>
              <a:rPr lang="en-US" sz="2800" smtClean="0"/>
              <a:t>Volume = 18 ×500/ 27 = 333 BCY</a:t>
            </a:r>
          </a:p>
          <a:p>
            <a:pPr eaLnBrk="1" hangingPunct="1">
              <a:buFontTx/>
              <a:buNone/>
              <a:defRPr/>
            </a:pPr>
            <a:r>
              <a:rPr lang="en-US" sz="2800" smtClean="0"/>
              <a:t>		    [= 1.68 × 152 = 255 BCM]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b="1" smtClean="0"/>
              <a:t>The Earthmoving Process</a:t>
            </a:r>
          </a:p>
        </p:txBody>
      </p:sp>
      <p:sp>
        <p:nvSpPr>
          <p:cNvPr id="6147" name="Rectangle 3"/>
          <p:cNvSpPr>
            <a:spLocks noGrp="1" noChangeArrowheads="1"/>
          </p:cNvSpPr>
          <p:nvPr>
            <p:ph type="body" idx="1"/>
          </p:nvPr>
        </p:nvSpPr>
        <p:spPr/>
        <p:txBody>
          <a:bodyPr/>
          <a:lstStyle/>
          <a:p>
            <a:pPr eaLnBrk="1" hangingPunct="1">
              <a:lnSpc>
                <a:spcPct val="90000"/>
              </a:lnSpc>
            </a:pPr>
            <a:r>
              <a:rPr lang="en-US" smtClean="0"/>
              <a:t>The construction procedures and equipment involved in earthmoving are described in Chapters 3 to 6. </a:t>
            </a:r>
          </a:p>
          <a:p>
            <a:pPr eaLnBrk="1" hangingPunct="1">
              <a:lnSpc>
                <a:spcPct val="90000"/>
              </a:lnSpc>
            </a:pPr>
            <a:r>
              <a:rPr lang="en-US" smtClean="0"/>
              <a:t>Efficient management of the earthmoving process requires :</a:t>
            </a:r>
          </a:p>
          <a:p>
            <a:pPr lvl="1" eaLnBrk="1" hangingPunct="1">
              <a:lnSpc>
                <a:spcPct val="90000"/>
              </a:lnSpc>
            </a:pPr>
            <a:r>
              <a:rPr lang="en-US" smtClean="0"/>
              <a:t>accurate estimating of work quantities and job conditions, </a:t>
            </a:r>
          </a:p>
          <a:p>
            <a:pPr lvl="1" eaLnBrk="1" hangingPunct="1">
              <a:lnSpc>
                <a:spcPct val="90000"/>
              </a:lnSpc>
            </a:pPr>
            <a:r>
              <a:rPr lang="en-US" smtClean="0"/>
              <a:t>proper selection of equipment, and </a:t>
            </a:r>
          </a:p>
          <a:p>
            <a:pPr lvl="1" eaLnBrk="1" hangingPunct="1">
              <a:lnSpc>
                <a:spcPct val="90000"/>
              </a:lnSpc>
            </a:pPr>
            <a:r>
              <a:rPr lang="en-US" smtClean="0"/>
              <a:t>competent job management.</a:t>
            </a:r>
          </a:p>
          <a:p>
            <a:pPr lvl="1" eaLnBrk="1" hangingPunct="1">
              <a:lnSpc>
                <a:spcPct val="90000"/>
              </a:lnSpc>
              <a:buFontTx/>
              <a:buNone/>
            </a:pPr>
            <a:r>
              <a:rPr lang="en-US" smtClean="0"/>
              <a:t>Production = Volume per cycle × Cycles per hour (2-1)</a:t>
            </a:r>
            <a:endParaRPr lang="ar-SA" smtClean="0"/>
          </a:p>
          <a:p>
            <a:pPr lvl="1" eaLnBrk="1" hangingPunct="1">
              <a:lnSpc>
                <a:spcPct val="90000"/>
              </a:lnSpc>
            </a:pPr>
            <a:endParaRPr lang="en-US" smtClean="0"/>
          </a:p>
          <a:p>
            <a:pPr lvl="1" eaLnBrk="1" hangingPunct="1">
              <a:lnSpc>
                <a:spcPct val="90000"/>
              </a:lnSpc>
            </a:pPr>
            <a:endParaRPr lang="en-US"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Large Areas</a:t>
            </a:r>
          </a:p>
        </p:txBody>
      </p:sp>
      <p:sp>
        <p:nvSpPr>
          <p:cNvPr id="52227" name="Rectangle 3"/>
          <p:cNvSpPr>
            <a:spLocks noGrp="1" noChangeArrowheads="1"/>
          </p:cNvSpPr>
          <p:nvPr>
            <p:ph type="body" idx="1"/>
          </p:nvPr>
        </p:nvSpPr>
        <p:spPr>
          <a:xfrm>
            <a:off x="228600" y="1600200"/>
            <a:ext cx="8686800" cy="4953000"/>
          </a:xfrm>
        </p:spPr>
        <p:txBody>
          <a:bodyPr/>
          <a:lstStyle/>
          <a:p>
            <a:pPr eaLnBrk="1" hangingPunct="1"/>
            <a:r>
              <a:rPr lang="en-US" smtClean="0"/>
              <a:t>To estimate the earthwork volume involved in large or complex areas, one method is</a:t>
            </a:r>
          </a:p>
          <a:p>
            <a:pPr lvl="1" eaLnBrk="1" hangingPunct="1"/>
            <a:r>
              <a:rPr lang="en-US" smtClean="0"/>
              <a:t>to divide the area into a grid indicating the depth of excavation or fill at each grid intersection.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Large Areas</a:t>
            </a:r>
          </a:p>
        </p:txBody>
      </p:sp>
      <p:sp>
        <p:nvSpPr>
          <p:cNvPr id="53251" name="Rectangle 3"/>
          <p:cNvSpPr>
            <a:spLocks noGrp="1" noChangeArrowheads="1"/>
          </p:cNvSpPr>
          <p:nvPr>
            <p:ph type="body" idx="1"/>
          </p:nvPr>
        </p:nvSpPr>
        <p:spPr>
          <a:xfrm>
            <a:off x="228600" y="1600200"/>
            <a:ext cx="8686800" cy="4953000"/>
          </a:xfrm>
        </p:spPr>
        <p:txBody>
          <a:bodyPr/>
          <a:lstStyle/>
          <a:p>
            <a:pPr lvl="1" eaLnBrk="1" hangingPunct="1"/>
            <a:r>
              <a:rPr lang="en-US" smtClean="0"/>
              <a:t>Assign the depth at each corner or segment intersection a weight according to its location (number of segment lines intersecting at the point). Thus, </a:t>
            </a:r>
          </a:p>
          <a:p>
            <a:pPr lvl="2" eaLnBrk="1" hangingPunct="1"/>
            <a:r>
              <a:rPr lang="en-US" smtClean="0"/>
              <a:t>interior points (intersection of four segments) are assigned a weight of four, </a:t>
            </a:r>
          </a:p>
          <a:p>
            <a:pPr lvl="2" eaLnBrk="1" hangingPunct="1"/>
            <a:r>
              <a:rPr lang="en-US" smtClean="0"/>
              <a:t>exterior points at the intersection of two segments are assigned a weight of two, and </a:t>
            </a:r>
          </a:p>
          <a:p>
            <a:pPr lvl="2" eaLnBrk="1" hangingPunct="1"/>
            <a:r>
              <a:rPr lang="en-US" smtClean="0"/>
              <a:t>corner points are assigned a weight of one.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Large Areas</a:t>
            </a:r>
          </a:p>
        </p:txBody>
      </p:sp>
      <p:sp>
        <p:nvSpPr>
          <p:cNvPr id="54275" name="Rectangle 3"/>
          <p:cNvSpPr>
            <a:spLocks noGrp="1" noChangeArrowheads="1"/>
          </p:cNvSpPr>
          <p:nvPr>
            <p:ph type="body" idx="1"/>
          </p:nvPr>
        </p:nvSpPr>
        <p:spPr>
          <a:xfrm>
            <a:off x="228600" y="1600200"/>
            <a:ext cx="8686800" cy="4953000"/>
          </a:xfrm>
        </p:spPr>
        <p:txBody>
          <a:bodyPr/>
          <a:lstStyle/>
          <a:p>
            <a:pPr lvl="1" eaLnBrk="1" hangingPunct="1"/>
            <a:r>
              <a:rPr lang="en-US" smtClean="0"/>
              <a:t>Average depth is then computed using Equation 2-16 and multiplied by the horizontal area to obtain the volume of excavation. </a:t>
            </a:r>
          </a:p>
          <a:p>
            <a:pPr lvl="1" eaLnBrk="1" hangingPunct="1"/>
            <a:r>
              <a:rPr lang="en-US" smtClean="0"/>
              <a:t>Note, however, that this calculation yields the net volume of excavation for the area. Any balancing of cut and fill within the area is not identified in the result.</a:t>
            </a:r>
          </a:p>
          <a:p>
            <a:pPr eaLnBrk="1" hangingPunct="1">
              <a:buFontTx/>
              <a:buNone/>
            </a:pPr>
            <a:r>
              <a:rPr lang="en-US" smtClean="0"/>
              <a:t>	</a:t>
            </a:r>
            <a:r>
              <a:rPr lang="en-US" sz="2800" smtClean="0"/>
              <a:t>Average depth =(Sum of products of depth×weight) 				/ Sum of weights		(2-16)</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EXAMPLE 2-8</a:t>
            </a:r>
          </a:p>
        </p:txBody>
      </p:sp>
      <p:sp>
        <p:nvSpPr>
          <p:cNvPr id="55299" name="Rectangle 3"/>
          <p:cNvSpPr>
            <a:spLocks noGrp="1" noChangeArrowheads="1"/>
          </p:cNvSpPr>
          <p:nvPr>
            <p:ph type="body" idx="1"/>
          </p:nvPr>
        </p:nvSpPr>
        <p:spPr>
          <a:xfrm>
            <a:off x="457200" y="1600200"/>
            <a:ext cx="8229600" cy="4724400"/>
          </a:xfrm>
        </p:spPr>
        <p:txBody>
          <a:bodyPr/>
          <a:lstStyle/>
          <a:p>
            <a:pPr eaLnBrk="1" hangingPunct="1"/>
            <a:r>
              <a:rPr lang="en-US" smtClean="0"/>
              <a:t>Find the volume of excavation required for the area shown below. The figure at each grid intersection represents the depth of cut at that location. Depths in parentheses represent meters.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5"/>
          <p:cNvPicPr>
            <a:picLocks noChangeAspect="1" noChangeArrowheads="1"/>
          </p:cNvPicPr>
          <p:nvPr/>
        </p:nvPicPr>
        <p:blipFill>
          <a:blip r:embed="rId2" cstate="print"/>
          <a:srcRect/>
          <a:stretch>
            <a:fillRect/>
          </a:stretch>
        </p:blipFill>
        <p:spPr bwMode="auto">
          <a:xfrm>
            <a:off x="762000" y="533400"/>
            <a:ext cx="7543800" cy="5875338"/>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EXAMPLE 2-8</a:t>
            </a:r>
          </a:p>
        </p:txBody>
      </p:sp>
      <p:sp>
        <p:nvSpPr>
          <p:cNvPr id="78851" name="Rectangle 3"/>
          <p:cNvSpPr>
            <a:spLocks noGrp="1" noChangeArrowheads="1"/>
          </p:cNvSpPr>
          <p:nvPr>
            <p:ph type="body" idx="1"/>
          </p:nvPr>
        </p:nvSpPr>
        <p:spPr>
          <a:xfrm>
            <a:off x="228600" y="1524000"/>
            <a:ext cx="8686800" cy="5029200"/>
          </a:xfrm>
        </p:spPr>
        <p:txBody>
          <a:bodyPr/>
          <a:lstStyle/>
          <a:p>
            <a:pPr algn="ctr" eaLnBrk="1" hangingPunct="1">
              <a:buFontTx/>
              <a:buNone/>
              <a:defRPr/>
            </a:pPr>
            <a:r>
              <a:rPr lang="en-US" sz="2800" b="1" i="1" u="sng" smtClean="0">
                <a:effectLst>
                  <a:outerShdw blurRad="38100" dist="38100" dir="2700000" algn="tl">
                    <a:srgbClr val="C0C0C0"/>
                  </a:outerShdw>
                </a:effectLst>
              </a:rPr>
              <a:t>Solution</a:t>
            </a:r>
          </a:p>
          <a:p>
            <a:pPr algn="ctr" eaLnBrk="1" hangingPunct="1">
              <a:buFontTx/>
              <a:buNone/>
              <a:defRPr/>
            </a:pPr>
            <a:endParaRPr lang="en-US" sz="1200" smtClean="0"/>
          </a:p>
          <a:p>
            <a:pPr eaLnBrk="1" hangingPunct="1">
              <a:buFontTx/>
              <a:buNone/>
              <a:defRPr/>
            </a:pPr>
            <a:r>
              <a:rPr lang="en-US" sz="2800" smtClean="0"/>
              <a:t>Corner points = 6.0 + 3.4 + 2.0 + 4.0 = 15.4 ft</a:t>
            </a:r>
          </a:p>
          <a:p>
            <a:pPr eaLnBrk="1" hangingPunct="1">
              <a:buFontTx/>
              <a:buNone/>
              <a:defRPr/>
            </a:pPr>
            <a:r>
              <a:rPr lang="en-US" sz="2800" smtClean="0"/>
              <a:t>		[= 1.83 + 1.04 + 0.61 + 1.22 = 4.70 m]</a:t>
            </a:r>
          </a:p>
          <a:p>
            <a:pPr eaLnBrk="1" hangingPunct="1">
              <a:buFontTx/>
              <a:buNone/>
              <a:defRPr/>
            </a:pPr>
            <a:r>
              <a:rPr lang="en-US" sz="2800" smtClean="0"/>
              <a:t>Border points = 5.8 + 5.2 + 4.6 + 3.0 + 2.8 + 3.0 + 3.5 			+ 4.8 + 4.8 + 5.5 =43.0 ft</a:t>
            </a:r>
          </a:p>
          <a:p>
            <a:pPr eaLnBrk="1" hangingPunct="1">
              <a:buFontTx/>
              <a:buNone/>
              <a:defRPr/>
            </a:pPr>
            <a:r>
              <a:rPr lang="en-US" sz="2800" smtClean="0"/>
              <a:t>		[= 1.77 + 1.59 + 1.40 + 0.92 + 0.85 + 0.92 		   + 1.07 + 1.46 + 1.46 + 1.68 =13.12 m ]</a:t>
            </a:r>
          </a:p>
          <a:p>
            <a:pPr eaLnBrk="1" hangingPunct="1">
              <a:buFontTx/>
              <a:buNone/>
              <a:defRPr/>
            </a:pPr>
            <a:r>
              <a:rPr lang="en-US" sz="2800" smtClean="0"/>
              <a:t>Interior points = 5.0 +4.6 +4.2 +4.9 +4.0 +3.6 = 26.3 ft</a:t>
            </a:r>
          </a:p>
          <a:p>
            <a:pPr eaLnBrk="1" hangingPunct="1">
              <a:buFontTx/>
              <a:buNone/>
              <a:defRPr/>
            </a:pPr>
            <a:r>
              <a:rPr lang="en-US" sz="2800" smtClean="0"/>
              <a:t>		[= 1.52+ 1.40+ 1.28+ 1.49+ 1.22+ 1.10=8.01 m]</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EXAMPLE 2-8</a:t>
            </a:r>
          </a:p>
        </p:txBody>
      </p:sp>
      <p:sp>
        <p:nvSpPr>
          <p:cNvPr id="58371" name="Rectangle 3"/>
          <p:cNvSpPr>
            <a:spLocks noGrp="1" noChangeArrowheads="1"/>
          </p:cNvSpPr>
          <p:nvPr>
            <p:ph type="body" idx="1"/>
          </p:nvPr>
        </p:nvSpPr>
        <p:spPr>
          <a:xfrm>
            <a:off x="228600" y="1600200"/>
            <a:ext cx="8686800" cy="4724400"/>
          </a:xfrm>
        </p:spPr>
        <p:txBody>
          <a:bodyPr/>
          <a:lstStyle/>
          <a:p>
            <a:pPr eaLnBrk="1" hangingPunct="1">
              <a:buFontTx/>
              <a:buNone/>
            </a:pPr>
            <a:r>
              <a:rPr lang="en-US" smtClean="0"/>
              <a:t>Average depth = {15.4 + 2(43.0) + 4(26.3)}/48 			= 3.97 ft</a:t>
            </a:r>
          </a:p>
          <a:p>
            <a:pPr eaLnBrk="1" hangingPunct="1">
              <a:buFontTx/>
              <a:buNone/>
            </a:pPr>
            <a:r>
              <a:rPr lang="en-US" smtClean="0"/>
              <a:t>		[= {4.70 + 2(13.12) +4(8.01)}/48 = 1.21 m]</a:t>
            </a:r>
          </a:p>
          <a:p>
            <a:pPr eaLnBrk="1" hangingPunct="1">
              <a:buFontTx/>
              <a:buNone/>
            </a:pPr>
            <a:r>
              <a:rPr lang="en-US" smtClean="0"/>
              <a:t>Area =300 × 400 = 120,000 sq ft</a:t>
            </a:r>
          </a:p>
          <a:p>
            <a:pPr eaLnBrk="1" hangingPunct="1">
              <a:buFontTx/>
              <a:buNone/>
            </a:pPr>
            <a:r>
              <a:rPr lang="en-US" smtClean="0"/>
              <a:t>		[= 91.4 × 121.9 = 11,142 m</a:t>
            </a:r>
            <a:r>
              <a:rPr lang="en-US" baseline="30000" smtClean="0"/>
              <a:t>2</a:t>
            </a:r>
            <a:r>
              <a:rPr lang="en-US" smtClean="0"/>
              <a:t>]</a:t>
            </a:r>
          </a:p>
          <a:p>
            <a:pPr eaLnBrk="1" hangingPunct="1">
              <a:buFontTx/>
              <a:buNone/>
            </a:pPr>
            <a:r>
              <a:rPr lang="en-US" smtClean="0"/>
              <a:t>Volume= 120,000 × 3.97/27 = 17,689 BCY</a:t>
            </a:r>
          </a:p>
          <a:p>
            <a:pPr eaLnBrk="1" hangingPunct="1">
              <a:buFontTx/>
              <a:buNone/>
            </a:pPr>
            <a:r>
              <a:rPr lang="en-US" smtClean="0"/>
              <a:t>		[= 11,142 x 1.21 = 13,482 BCM]</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z="4000" b="1" smtClean="0"/>
              <a:t>2-7 CONSTRUCTION USE OF THE MASS DIAGRAM</a:t>
            </a:r>
          </a:p>
        </p:txBody>
      </p:sp>
      <p:sp>
        <p:nvSpPr>
          <p:cNvPr id="59395" name="Rectangle 3"/>
          <p:cNvSpPr>
            <a:spLocks noGrp="1" noChangeArrowheads="1"/>
          </p:cNvSpPr>
          <p:nvPr>
            <p:ph type="body" idx="1"/>
          </p:nvPr>
        </p:nvSpPr>
        <p:spPr>
          <a:xfrm>
            <a:off x="228600" y="1600200"/>
            <a:ext cx="8686800" cy="4953000"/>
          </a:xfrm>
        </p:spPr>
        <p:txBody>
          <a:bodyPr/>
          <a:lstStyle/>
          <a:p>
            <a:pPr eaLnBrk="1" hangingPunct="1">
              <a:lnSpc>
                <a:spcPct val="90000"/>
              </a:lnSpc>
            </a:pPr>
            <a:r>
              <a:rPr lang="en-US" smtClean="0"/>
              <a:t>A </a:t>
            </a:r>
            <a:r>
              <a:rPr lang="en-US" i="1" smtClean="0"/>
              <a:t>mass diagram </a:t>
            </a:r>
            <a:r>
              <a:rPr lang="en-US" smtClean="0"/>
              <a:t>is a continuous curve representing the accumulated volume of earthwork plotted against the linear profile of a roadway or airfield. </a:t>
            </a:r>
          </a:p>
          <a:p>
            <a:pPr eaLnBrk="1" hangingPunct="1">
              <a:lnSpc>
                <a:spcPct val="90000"/>
              </a:lnSpc>
            </a:pPr>
            <a:r>
              <a:rPr lang="en-US" smtClean="0"/>
              <a:t>Mass diagrams are prepared by highway and airfield designers to assist in selecting an alignment which minimizes the earthwork required to construct the facility while meeting established limits of roadway grade and curvature.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04800" y="274638"/>
            <a:ext cx="8610600" cy="1143000"/>
          </a:xfrm>
        </p:spPr>
        <p:txBody>
          <a:bodyPr/>
          <a:lstStyle/>
          <a:p>
            <a:pPr eaLnBrk="1" hangingPunct="1"/>
            <a:r>
              <a:rPr lang="en-US" sz="4000" b="1" smtClean="0"/>
              <a:t>Characteristics of a Mass Diagram</a:t>
            </a:r>
          </a:p>
        </p:txBody>
      </p:sp>
      <p:sp>
        <p:nvSpPr>
          <p:cNvPr id="60419" name="Rectangle 3"/>
          <p:cNvSpPr>
            <a:spLocks noGrp="1" noChangeArrowheads="1"/>
          </p:cNvSpPr>
          <p:nvPr>
            <p:ph type="body" idx="1"/>
          </p:nvPr>
        </p:nvSpPr>
        <p:spPr>
          <a:xfrm>
            <a:off x="228600" y="1600200"/>
            <a:ext cx="8686800" cy="5029200"/>
          </a:xfrm>
        </p:spPr>
        <p:txBody>
          <a:bodyPr/>
          <a:lstStyle/>
          <a:p>
            <a:pPr eaLnBrk="1" hangingPunct="1"/>
            <a:r>
              <a:rPr lang="en-US" smtClean="0"/>
              <a:t>Some of the principal characteristics of a mass diagram include the following.</a:t>
            </a:r>
          </a:p>
          <a:p>
            <a:pPr lvl="1" eaLnBrk="1" hangingPunct="1"/>
            <a:r>
              <a:rPr lang="en-US" smtClean="0"/>
              <a:t>The vertical coordinate of the mass diagram corresponding to any location on the roadway profile represents the cumulative earthwork</a:t>
            </a:r>
          </a:p>
          <a:p>
            <a:pPr lvl="1" eaLnBrk="1" hangingPunct="1"/>
            <a:r>
              <a:rPr lang="en-US" smtClean="0"/>
              <a:t>volume from the origin to that point. </a:t>
            </a:r>
          </a:p>
          <a:p>
            <a:pPr lvl="1" eaLnBrk="1" hangingPunct="1"/>
            <a:r>
              <a:rPr lang="en-US" smtClean="0"/>
              <a:t>Within a cut, the curve rises from left to right.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04800" y="274638"/>
            <a:ext cx="8610600" cy="1143000"/>
          </a:xfrm>
        </p:spPr>
        <p:txBody>
          <a:bodyPr/>
          <a:lstStyle/>
          <a:p>
            <a:pPr eaLnBrk="1" hangingPunct="1"/>
            <a:r>
              <a:rPr lang="en-US" sz="4000" b="1" smtClean="0"/>
              <a:t>Characteristics of a Mass Diagram</a:t>
            </a:r>
          </a:p>
        </p:txBody>
      </p:sp>
      <p:sp>
        <p:nvSpPr>
          <p:cNvPr id="61443" name="Rectangle 3"/>
          <p:cNvSpPr>
            <a:spLocks noGrp="1" noChangeArrowheads="1"/>
          </p:cNvSpPr>
          <p:nvPr>
            <p:ph type="body" idx="1"/>
          </p:nvPr>
        </p:nvSpPr>
        <p:spPr>
          <a:xfrm>
            <a:off x="228600" y="1600200"/>
            <a:ext cx="8686800" cy="5029200"/>
          </a:xfrm>
        </p:spPr>
        <p:txBody>
          <a:bodyPr/>
          <a:lstStyle/>
          <a:p>
            <a:pPr lvl="1" eaLnBrk="1" hangingPunct="1"/>
            <a:r>
              <a:rPr lang="en-US" smtClean="0"/>
              <a:t>Within a fill, the curve falls from left to right. A peak on the curve represents a point where the earthwork changes from cut to fill.</a:t>
            </a:r>
          </a:p>
          <a:p>
            <a:pPr lvl="1" eaLnBrk="1" hangingPunct="1"/>
            <a:r>
              <a:rPr lang="en-US" smtClean="0"/>
              <a:t>A valley (low point) on the curve represents a point where the earthwork changes from fill to cut. </a:t>
            </a:r>
          </a:p>
          <a:p>
            <a:pPr lvl="1" eaLnBrk="1" hangingPunct="1"/>
            <a:r>
              <a:rPr lang="en-US" smtClean="0"/>
              <a:t>When a horizontal line intersects the curve at two or more points, the accumulated volumes at these points are equal. Thus, such a line represents a balance line on the diagram.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4000" b="1" smtClean="0"/>
              <a:t>Production of Earthmoving Equipment</a:t>
            </a:r>
          </a:p>
        </p:txBody>
      </p:sp>
      <p:sp>
        <p:nvSpPr>
          <p:cNvPr id="7171" name="Rectangle 3"/>
          <p:cNvSpPr>
            <a:spLocks noGrp="1" noChangeArrowheads="1"/>
          </p:cNvSpPr>
          <p:nvPr>
            <p:ph type="body" idx="1"/>
          </p:nvPr>
        </p:nvSpPr>
        <p:spPr>
          <a:xfrm>
            <a:off x="457200" y="1524000"/>
            <a:ext cx="8229600" cy="4953000"/>
          </a:xfrm>
        </p:spPr>
        <p:txBody>
          <a:bodyPr/>
          <a:lstStyle/>
          <a:p>
            <a:pPr eaLnBrk="1" hangingPunct="1"/>
            <a:r>
              <a:rPr lang="en-US" smtClean="0"/>
              <a:t>The cost per unit of production may be calculated as follows:</a:t>
            </a:r>
          </a:p>
          <a:p>
            <a:pPr eaLnBrk="1" hangingPunct="1">
              <a:buFontTx/>
              <a:buNone/>
            </a:pPr>
            <a:r>
              <a:rPr lang="en-US" sz="1200" smtClean="0"/>
              <a:t>	</a:t>
            </a:r>
          </a:p>
          <a:p>
            <a:pPr eaLnBrk="1" hangingPunct="1">
              <a:buFontTx/>
              <a:buNone/>
            </a:pPr>
            <a:r>
              <a:rPr lang="en-US" sz="2800" smtClean="0"/>
              <a:t>Cost per unit of production = Equipment cost per 	hour ÷ Equipment production per hour. (2-2)</a:t>
            </a:r>
          </a:p>
          <a:p>
            <a:pPr eaLnBrk="1" hangingPunct="1">
              <a:buFontTx/>
              <a:buNone/>
            </a:pPr>
            <a:endParaRPr lang="en-US" sz="1200" smtClean="0"/>
          </a:p>
          <a:p>
            <a:pPr eaLnBrk="1" hangingPunct="1"/>
            <a:r>
              <a:rPr lang="en-US" smtClean="0"/>
              <a:t>Methods for determining the hourly cost of equipment operations are explained in Chapter 17.</a:t>
            </a:r>
          </a:p>
          <a:p>
            <a:pPr eaLnBrk="1" hangingPunct="1">
              <a:buFontTx/>
              <a:buNone/>
            </a:pPr>
            <a:endParaRPr lang="en-US" sz="2800" smtClean="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b="1" smtClean="0"/>
              <a:t>Using the Mass Diagram</a:t>
            </a:r>
          </a:p>
        </p:txBody>
      </p:sp>
      <p:sp>
        <p:nvSpPr>
          <p:cNvPr id="62467" name="Rectangle 3"/>
          <p:cNvSpPr>
            <a:spLocks noGrp="1" noChangeArrowheads="1"/>
          </p:cNvSpPr>
          <p:nvPr>
            <p:ph type="body" idx="1"/>
          </p:nvPr>
        </p:nvSpPr>
        <p:spPr/>
        <p:txBody>
          <a:bodyPr/>
          <a:lstStyle/>
          <a:p>
            <a:pPr eaLnBrk="1" hangingPunct="1"/>
            <a:r>
              <a:rPr lang="en-US" sz="2800" smtClean="0"/>
              <a:t>Some of the information which a mass diagram can provide a construction manager includes the following.</a:t>
            </a:r>
          </a:p>
          <a:p>
            <a:pPr lvl="1" eaLnBrk="1" hangingPunct="1"/>
            <a:r>
              <a:rPr lang="en-US" sz="2400" smtClean="0"/>
              <a:t>The length and direction of haul within a balanced section.</a:t>
            </a:r>
          </a:p>
          <a:p>
            <a:pPr lvl="1" eaLnBrk="1" hangingPunct="1"/>
            <a:r>
              <a:rPr lang="en-US" sz="2400" smtClean="0"/>
              <a:t>The average length of haul for a balanced section.</a:t>
            </a:r>
          </a:p>
          <a:p>
            <a:pPr lvl="1" eaLnBrk="1" hangingPunct="1"/>
            <a:r>
              <a:rPr lang="en-US" sz="2400" smtClean="0"/>
              <a:t>The location and amount of borrow (material hauled in from a borrow pit) and waste (material hauled away to a waste area) for the project.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b="1" smtClean="0"/>
              <a:t>Using the Mass Diagram</a:t>
            </a:r>
          </a:p>
        </p:txBody>
      </p:sp>
      <p:sp>
        <p:nvSpPr>
          <p:cNvPr id="63491" name="Rectangle 3"/>
          <p:cNvSpPr>
            <a:spLocks noGrp="1" noChangeArrowheads="1"/>
          </p:cNvSpPr>
          <p:nvPr>
            <p:ph type="body" idx="1"/>
          </p:nvPr>
        </p:nvSpPr>
        <p:spPr>
          <a:xfrm>
            <a:off x="304800" y="1600200"/>
            <a:ext cx="8610600" cy="4953000"/>
          </a:xfrm>
        </p:spPr>
        <p:txBody>
          <a:bodyPr/>
          <a:lstStyle/>
          <a:p>
            <a:pPr eaLnBrk="1" hangingPunct="1">
              <a:lnSpc>
                <a:spcPct val="80000"/>
              </a:lnSpc>
            </a:pPr>
            <a:r>
              <a:rPr lang="en-US" sz="2800" smtClean="0"/>
              <a:t>The following explanation of methods for obtaining this information from a mass diagram will be illustrated using Figure 2-5.</a:t>
            </a:r>
          </a:p>
          <a:p>
            <a:pPr marL="762000" lvl="1" indent="-304800" eaLnBrk="1" hangingPunct="1">
              <a:lnSpc>
                <a:spcPct val="80000"/>
              </a:lnSpc>
              <a:buFontTx/>
              <a:buAutoNum type="arabicPeriod"/>
            </a:pPr>
            <a:r>
              <a:rPr lang="en-US" sz="2400" smtClean="0"/>
              <a:t>For a balanced section (section 1 on the figure), project the end points of the section up to the profile (points A and B). These points identify the limits of the balanced section. </a:t>
            </a:r>
          </a:p>
          <a:p>
            <a:pPr marL="762000" lvl="1" indent="-304800" eaLnBrk="1" hangingPunct="1">
              <a:lnSpc>
                <a:spcPct val="80000"/>
              </a:lnSpc>
              <a:buFontTx/>
              <a:buAutoNum type="arabicPeriod"/>
            </a:pPr>
            <a:r>
              <a:rPr lang="en-US" sz="2400" smtClean="0"/>
              <a:t>Locate point C on the profile corresponding to the lowest point of the mass diagram within section 1. This is the point at which the excavation changes from fill to cut. The areas of cut and fill can now be identified on the profile.</a:t>
            </a:r>
          </a:p>
          <a:p>
            <a:pPr marL="762000" lvl="1" indent="-304800" eaLnBrk="1" hangingPunct="1">
              <a:lnSpc>
                <a:spcPct val="80000"/>
              </a:lnSpc>
              <a:buFontTx/>
              <a:buAutoNum type="arabicPeriod"/>
            </a:pPr>
            <a:r>
              <a:rPr lang="en-US" sz="2400" smtClean="0"/>
              <a:t>The direction of haul within a balanced section is always from cut to fill.</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b="1" smtClean="0"/>
              <a:t>Using the Mass Diagram</a:t>
            </a:r>
          </a:p>
        </p:txBody>
      </p:sp>
      <p:sp>
        <p:nvSpPr>
          <p:cNvPr id="64515" name="Rectangle 3"/>
          <p:cNvSpPr>
            <a:spLocks noGrp="1" noChangeArrowheads="1"/>
          </p:cNvSpPr>
          <p:nvPr>
            <p:ph type="body" idx="1"/>
          </p:nvPr>
        </p:nvSpPr>
        <p:spPr>
          <a:xfrm>
            <a:off x="228600" y="1600200"/>
            <a:ext cx="8686800" cy="4953000"/>
          </a:xfrm>
        </p:spPr>
        <p:txBody>
          <a:bodyPr/>
          <a:lstStyle/>
          <a:p>
            <a:pPr marL="914400" lvl="1" indent="-457200" eaLnBrk="1" hangingPunct="1">
              <a:lnSpc>
                <a:spcPct val="90000"/>
              </a:lnSpc>
              <a:buFontTx/>
              <a:buAutoNum type="arabicPeriod" startAt="4"/>
            </a:pPr>
            <a:r>
              <a:rPr lang="en-US" sz="2400" smtClean="0"/>
              <a:t>Repeat this process for sections 2, 3, and 4 as shown.</a:t>
            </a:r>
          </a:p>
          <a:p>
            <a:pPr marL="914400" lvl="1" indent="-457200" eaLnBrk="1" hangingPunct="1">
              <a:lnSpc>
                <a:spcPct val="90000"/>
              </a:lnSpc>
              <a:buFontTx/>
              <a:buAutoNum type="arabicPeriod" startAt="4"/>
            </a:pPr>
            <a:r>
              <a:rPr lang="en-US" sz="2400" smtClean="0"/>
              <a:t>Since the mass diagram has a negative value from point D to the end, the ordinate at point E (-50,000 BCY or -38,230 BCM) represents the volume of material which must be brought in from a borrow pit to complete the roadway embankment.</a:t>
            </a:r>
          </a:p>
          <a:p>
            <a:pPr marL="914400" lvl="1" indent="-457200" eaLnBrk="1" hangingPunct="1">
              <a:lnSpc>
                <a:spcPct val="90000"/>
              </a:lnSpc>
              <a:buFontTx/>
              <a:buAutoNum type="arabicPeriod" startAt="4"/>
            </a:pPr>
            <a:r>
              <a:rPr lang="en-US" sz="2400" smtClean="0"/>
              <a:t>The approximate average haul distance within a balanced section can be taken as the length of a horizontal line located midway between the balance line for the section and the peak or valley of the curve for the section. Thus, the length of the line F-G represents the average haul distance for section 1, which is 1800 ft or 549 m.</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p:cNvPicPr>
            <a:picLocks noChangeAspect="1" noChangeArrowheads="1"/>
          </p:cNvPicPr>
          <p:nvPr/>
        </p:nvPicPr>
        <p:blipFill>
          <a:blip r:embed="rId2" cstate="print"/>
          <a:srcRect/>
          <a:stretch>
            <a:fillRect/>
          </a:stretch>
        </p:blipFill>
        <p:spPr bwMode="auto">
          <a:xfrm>
            <a:off x="228600" y="239713"/>
            <a:ext cx="8610600" cy="64420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4000" b="1" smtClean="0"/>
              <a:t>Production of Earthmoving Equipment</a:t>
            </a:r>
          </a:p>
        </p:txBody>
      </p:sp>
      <p:sp>
        <p:nvSpPr>
          <p:cNvPr id="8195" name="Rectangle 3"/>
          <p:cNvSpPr>
            <a:spLocks noGrp="1" noChangeArrowheads="1"/>
          </p:cNvSpPr>
          <p:nvPr>
            <p:ph type="body" idx="1"/>
          </p:nvPr>
        </p:nvSpPr>
        <p:spPr>
          <a:xfrm>
            <a:off x="304800" y="1600200"/>
            <a:ext cx="8382000" cy="4953000"/>
          </a:xfrm>
        </p:spPr>
        <p:txBody>
          <a:bodyPr/>
          <a:lstStyle/>
          <a:p>
            <a:pPr eaLnBrk="1" hangingPunct="1"/>
            <a:r>
              <a:rPr lang="en-US" smtClean="0"/>
              <a:t>There are two principal approaches to estimating job efficiency in determining the number of cycles per hour to be used in Equation 2-1. </a:t>
            </a:r>
          </a:p>
          <a:p>
            <a:pPr lvl="1" eaLnBrk="1" hangingPunct="1"/>
            <a:r>
              <a:rPr lang="en-US" u="sng" smtClean="0"/>
              <a:t>One method</a:t>
            </a:r>
            <a:r>
              <a:rPr lang="en-US" smtClean="0"/>
              <a:t> is to use the number of effective working minutes per hour to calculate the number of cycles achieved per hour. </a:t>
            </a:r>
          </a:p>
          <a:p>
            <a:pPr lvl="2" eaLnBrk="1" hangingPunct="1"/>
            <a:r>
              <a:rPr lang="en-US" smtClean="0"/>
              <a:t>This is equivalent to using an efficiency factor equal to the number of working minutes per hour divided by 60. </a:t>
            </a:r>
            <a:endParaRPr lang="en-US" u="sng"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p:cNvPicPr>
            <a:picLocks noChangeAspect="1" noChangeArrowheads="1"/>
          </p:cNvPicPr>
          <p:nvPr/>
        </p:nvPicPr>
        <p:blipFill>
          <a:blip r:embed="rId2" cstate="print"/>
          <a:srcRect/>
          <a:stretch>
            <a:fillRect/>
          </a:stretch>
        </p:blipFill>
        <p:spPr bwMode="auto">
          <a:xfrm>
            <a:off x="228600" y="1600200"/>
            <a:ext cx="8610600" cy="487838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4000" b="1" smtClean="0"/>
              <a:t>2-2 EARTHMOVING MATERIALS</a:t>
            </a:r>
          </a:p>
        </p:txBody>
      </p:sp>
      <p:sp>
        <p:nvSpPr>
          <p:cNvPr id="10243" name="Rectangle 3"/>
          <p:cNvSpPr>
            <a:spLocks noGrp="1" noChangeArrowheads="1"/>
          </p:cNvSpPr>
          <p:nvPr>
            <p:ph type="body" idx="1"/>
          </p:nvPr>
        </p:nvSpPr>
        <p:spPr/>
        <p:txBody>
          <a:bodyPr/>
          <a:lstStyle/>
          <a:p>
            <a:pPr eaLnBrk="1" hangingPunct="1"/>
            <a:r>
              <a:rPr lang="en-US" b="1" smtClean="0"/>
              <a:t>General Soil Characteristics</a:t>
            </a:r>
          </a:p>
          <a:p>
            <a:pPr eaLnBrk="1" hangingPunct="1"/>
            <a:r>
              <a:rPr lang="en-US" b="1" smtClean="0"/>
              <a:t>Soil and Rock</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1C742A1CB18B43BA911248B3D1DA20" ma:contentTypeVersion="0" ma:contentTypeDescription="Create a new document." ma:contentTypeScope="" ma:versionID="317518d1fe4f9fc5e37dfb98adf3c062">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1E8B3B7B-D059-4A99-B145-024359E292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52D82D3C-E28B-412B-ADC9-AC70651A9C5A}">
  <ds:schemaRefs>
    <ds:schemaRef ds:uri="http://schemas.microsoft.com/sharepoint/v3/contenttype/forms"/>
  </ds:schemaRefs>
</ds:datastoreItem>
</file>

<file path=customXml/itemProps3.xml><?xml version="1.0" encoding="utf-8"?>
<ds:datastoreItem xmlns:ds="http://schemas.openxmlformats.org/officeDocument/2006/customXml" ds:itemID="{DD3063D5-E95A-4A3E-A450-78409869CED3}">
  <ds:schemaRefs>
    <ds:schemaRef ds:uri="http://schemas.microsoft.com/office/2006/metadata/longProperties"/>
  </ds:schemaRefs>
</ds:datastoreItem>
</file>

<file path=customXml/itemProps4.xml><?xml version="1.0" encoding="utf-8"?>
<ds:datastoreItem xmlns:ds="http://schemas.openxmlformats.org/officeDocument/2006/customXml" ds:itemID="{2E1A53C8-07E9-43CE-A1F7-26470AC364EB}">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283</TotalTime>
  <Words>2644</Words>
  <Application>Microsoft Office PowerPoint</Application>
  <PresentationFormat>On-screen Show (4:3)</PresentationFormat>
  <Paragraphs>312</Paragraphs>
  <Slides>63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Arial</vt:lpstr>
      <vt:lpstr>Calibri</vt:lpstr>
      <vt:lpstr>Symbol</vt:lpstr>
      <vt:lpstr>Times New Roman</vt:lpstr>
      <vt:lpstr>Default Design</vt:lpstr>
      <vt:lpstr>Chapter 2</vt:lpstr>
      <vt:lpstr>2-1 INTRODUCTION TO EARTHMOVING</vt:lpstr>
      <vt:lpstr>The Earthmoving Process</vt:lpstr>
      <vt:lpstr>The Earthmoving Process</vt:lpstr>
      <vt:lpstr>The Earthmoving Process</vt:lpstr>
      <vt:lpstr>Production of Earthmoving Equipment</vt:lpstr>
      <vt:lpstr>Production of Earthmoving Equipment</vt:lpstr>
      <vt:lpstr>Slide 8</vt:lpstr>
      <vt:lpstr>2-2 EARTHMOVING MATERIALS</vt:lpstr>
      <vt:lpstr>General Soil Characteristics</vt:lpstr>
      <vt:lpstr>General Soil Characteristics</vt:lpstr>
      <vt:lpstr>General Soil Characteristics</vt:lpstr>
      <vt:lpstr>General Soil Characteristics</vt:lpstr>
      <vt:lpstr>2-4 SOIL VOLUME-CHANGE CHARACTERISTICS</vt:lpstr>
      <vt:lpstr>Soil Conditions</vt:lpstr>
      <vt:lpstr>Soil Conditions</vt:lpstr>
      <vt:lpstr>Swell</vt:lpstr>
      <vt:lpstr>EXAMPLE 2-1</vt:lpstr>
      <vt:lpstr>Shrinkage</vt:lpstr>
      <vt:lpstr>Shrinkage</vt:lpstr>
      <vt:lpstr>Slide 21</vt:lpstr>
      <vt:lpstr>EXAMPLE 2-2</vt:lpstr>
      <vt:lpstr>Load and Shrinkage Factors</vt:lpstr>
      <vt:lpstr>Load and Shrinkage Factors</vt:lpstr>
      <vt:lpstr>Load and Shrinkage Factors</vt:lpstr>
      <vt:lpstr>Load and Shrinkage Factors</vt:lpstr>
      <vt:lpstr>EXAMPLE 2-3</vt:lpstr>
      <vt:lpstr>EXAMPLE 2-3</vt:lpstr>
      <vt:lpstr>Load and Shrinkage Factors</vt:lpstr>
      <vt:lpstr>Slide 30</vt:lpstr>
      <vt:lpstr>2-5 SPOIL BANKS</vt:lpstr>
      <vt:lpstr>2-5 SPOIL BANKS</vt:lpstr>
      <vt:lpstr>2-5 SPOIL BANKS</vt:lpstr>
      <vt:lpstr>Triangular Spoil Bank </vt:lpstr>
      <vt:lpstr>Triangular Spoil Bank</vt:lpstr>
      <vt:lpstr>Conical Spoil Pile</vt:lpstr>
      <vt:lpstr>2-5 SPOIL BANKS</vt:lpstr>
      <vt:lpstr>EXAMPLE 2-4</vt:lpstr>
      <vt:lpstr>EXAMPLE 2-5</vt:lpstr>
      <vt:lpstr>2-6 ESTIMATING EARTHWORK VOLUME</vt:lpstr>
      <vt:lpstr>2-6 ESTIMATING EARTHWORK VOLUME</vt:lpstr>
      <vt:lpstr>2-6 ESTIMATING EARTHWORK VOLUME</vt:lpstr>
      <vt:lpstr>Pit Excavations</vt:lpstr>
      <vt:lpstr>Pit Excavations</vt:lpstr>
      <vt:lpstr>EXAMPLE 2-6</vt:lpstr>
      <vt:lpstr>EXAMPLE 2-6</vt:lpstr>
      <vt:lpstr>Trench Excavations</vt:lpstr>
      <vt:lpstr>Trench Excavations</vt:lpstr>
      <vt:lpstr>EXAMPLE 2-7</vt:lpstr>
      <vt:lpstr>Large Areas</vt:lpstr>
      <vt:lpstr>Large Areas</vt:lpstr>
      <vt:lpstr>Large Areas</vt:lpstr>
      <vt:lpstr>EXAMPLE 2-8</vt:lpstr>
      <vt:lpstr>Slide 54</vt:lpstr>
      <vt:lpstr>EXAMPLE 2-8</vt:lpstr>
      <vt:lpstr>EXAMPLE 2-8</vt:lpstr>
      <vt:lpstr>2-7 CONSTRUCTION USE OF THE MASS DIAGRAM</vt:lpstr>
      <vt:lpstr>Characteristics of a Mass Diagram</vt:lpstr>
      <vt:lpstr>Characteristics of a Mass Diagram</vt:lpstr>
      <vt:lpstr>Using the Mass Diagram</vt:lpstr>
      <vt:lpstr>Using the Mass Diagram</vt:lpstr>
      <vt:lpstr>Using the Mass Diagram</vt:lpstr>
      <vt:lpstr>Slide 63</vt:lpstr>
    </vt:vector>
  </TitlesOfParts>
  <Company>cool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k</cp:lastModifiedBy>
  <cp:revision>60</cp:revision>
  <dcterms:created xsi:type="dcterms:W3CDTF">2007-09-26T06:51:08Z</dcterms:created>
  <dcterms:modified xsi:type="dcterms:W3CDTF">2011-04-08T21:02:18Z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0x010100611C742A1CB18B43BA911248B3D1DA20</vt:lpwstr>
  </property>
</Properties>
</file>