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9144000" cy="6858000"/>
  <p:notesSz cx="6858000" cy="9144000"/>
  <p:defaultTextStyle>
    <a:lvl1pPr>
      <a:defRPr sz="1200">
        <a:latin typeface="+mn-lt"/>
        <a:ea typeface="+mn-ea"/>
        <a:cs typeface="+mn-cs"/>
        <a:sym typeface="Helvetica"/>
      </a:defRPr>
    </a:lvl1pPr>
    <a:lvl2pPr>
      <a:defRPr sz="1200">
        <a:latin typeface="+mn-lt"/>
        <a:ea typeface="+mn-ea"/>
        <a:cs typeface="+mn-cs"/>
        <a:sym typeface="Helvetica"/>
      </a:defRPr>
    </a:lvl2pPr>
    <a:lvl3pPr>
      <a:defRPr sz="1200">
        <a:latin typeface="+mn-lt"/>
        <a:ea typeface="+mn-ea"/>
        <a:cs typeface="+mn-cs"/>
        <a:sym typeface="Helvetica"/>
      </a:defRPr>
    </a:lvl3pPr>
    <a:lvl4pPr>
      <a:defRPr sz="1200">
        <a:latin typeface="+mn-lt"/>
        <a:ea typeface="+mn-ea"/>
        <a:cs typeface="+mn-cs"/>
        <a:sym typeface="Helvetica"/>
      </a:defRPr>
    </a:lvl4pPr>
    <a:lvl5pPr>
      <a:defRPr sz="1200">
        <a:latin typeface="+mn-lt"/>
        <a:ea typeface="+mn-ea"/>
        <a:cs typeface="+mn-cs"/>
        <a:sym typeface="Helvetica"/>
      </a:defRPr>
    </a:lvl5pPr>
    <a:lvl6pPr>
      <a:defRPr sz="1200">
        <a:latin typeface="+mn-lt"/>
        <a:ea typeface="+mn-ea"/>
        <a:cs typeface="+mn-cs"/>
        <a:sym typeface="Helvetica"/>
      </a:defRPr>
    </a:lvl6pPr>
    <a:lvl7pPr>
      <a:defRPr sz="1200">
        <a:latin typeface="+mn-lt"/>
        <a:ea typeface="+mn-ea"/>
        <a:cs typeface="+mn-cs"/>
        <a:sym typeface="Helvetica"/>
      </a:defRPr>
    </a:lvl7pPr>
    <a:lvl8pPr>
      <a:defRPr sz="1200">
        <a:latin typeface="+mn-lt"/>
        <a:ea typeface="+mn-ea"/>
        <a:cs typeface="+mn-cs"/>
        <a:sym typeface="Helvetica"/>
      </a:defRPr>
    </a:lvl8pPr>
    <a:lvl9pPr>
      <a:defRPr sz="1200">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8D3CA"/>
          </a:solidFill>
        </a:fill>
      </a:tcStyle>
    </a:wholeTbl>
    <a:band2H>
      <a:tcTxStyle b="def" i="def"/>
      <a:tcStyle>
        <a:tcBdr/>
        <a:fill>
          <a:solidFill>
            <a:srgbClr val="FCEA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6B06"/>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6B06"/>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6B06"/>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b="def" i="def"/>
      <a:tcStyle>
        <a:tcBdr/>
        <a:fill>
          <a:solidFill>
            <a:srgbClr val="E7E7ED"/>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D6B06"/>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ED6B06"/>
          </a:solidFill>
        </a:fill>
      </a:tcStyle>
    </a:firstRow>
  </a:tblStyle>
  <a:tblStyle styleId="{33BA23B1-9221-436E-865A-0063620EA4FD}"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p:nvPr>
            <p:ph type="sldImg"/>
          </p:nvPr>
        </p:nvSpPr>
        <p:spPr>
          <a:xfrm>
            <a:off x="1143000" y="685800"/>
            <a:ext cx="4572000" cy="3429000"/>
          </a:xfrm>
          <a:prstGeom prst="rect">
            <a:avLst/>
          </a:prstGeom>
        </p:spPr>
        <p:txBody>
          <a:bodyPr/>
          <a:lstStyle/>
          <a:p>
            <a:pPr lvl="0"/>
          </a:p>
        </p:txBody>
      </p:sp>
      <p:sp>
        <p:nvSpPr>
          <p:cNvPr id="71" name="Shape 71"/>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8" name="Shape 8"/>
          <p:cNvSpPr/>
          <p:nvPr>
            <p:ph type="title"/>
          </p:nvPr>
        </p:nvSpPr>
        <p:spPr>
          <a:xfrm>
            <a:off x="365124" y="395285"/>
            <a:ext cx="8407401" cy="1150940"/>
          </a:xfrm>
          <a:prstGeom prst="rect">
            <a:avLst/>
          </a:prstGeom>
        </p:spPr>
        <p:txBody>
          <a:bodyPr lIns="0" tIns="0" rIns="0" bIns="0"/>
          <a:lstStyle/>
          <a:p>
            <a:pPr lvl="0">
              <a:defRPr sz="1800">
                <a:solidFill>
                  <a:srgbClr val="000000"/>
                </a:solidFill>
              </a:defRPr>
            </a:pPr>
            <a:r>
              <a:rPr sz="4200">
                <a:solidFill>
                  <a:srgbClr val="006633"/>
                </a:solidFill>
              </a:rPr>
              <a:t>Title Text</a:t>
            </a:r>
          </a:p>
        </p:txBody>
      </p:sp>
      <p:sp>
        <p:nvSpPr>
          <p:cNvPr id="9" name="Shape 9"/>
          <p:cNvSpPr/>
          <p:nvPr>
            <p:ph type="body" idx="1"/>
          </p:nvPr>
        </p:nvSpPr>
        <p:spPr>
          <a:xfrm>
            <a:off x="365124" y="1546225"/>
            <a:ext cx="8407401" cy="5311775"/>
          </a:xfrm>
          <a:prstGeom prst="rect">
            <a:avLst/>
          </a:prstGeom>
        </p:spPr>
        <p:txBody>
          <a:bodyPr lIns="0" tIns="0" rIns="0" bIns="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53" name="Shape 53"/>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54" name="image1.png"/>
          <p:cNvPicPr/>
          <p:nvPr/>
        </p:nvPicPr>
        <p:blipFill>
          <a:blip r:embed="rId2">
            <a:extLst/>
          </a:blip>
          <a:stretch>
            <a:fillRect/>
          </a:stretch>
        </p:blipFill>
        <p:spPr>
          <a:xfrm>
            <a:off x="7612060" y="6356350"/>
            <a:ext cx="1528765" cy="493713"/>
          </a:xfrm>
          <a:prstGeom prst="rect">
            <a:avLst/>
          </a:prstGeom>
          <a:ln w="12700">
            <a:miter lim="400000"/>
          </a:ln>
        </p:spPr>
      </p:pic>
      <p:pic>
        <p:nvPicPr>
          <p:cNvPr id="55" name="image2.png"/>
          <p:cNvPicPr/>
          <p:nvPr/>
        </p:nvPicPr>
        <p:blipFill>
          <a:blip r:embed="rId3">
            <a:extLst/>
          </a:blip>
          <a:stretch>
            <a:fillRect/>
          </a:stretch>
        </p:blipFill>
        <p:spPr>
          <a:xfrm>
            <a:off x="0" y="6356350"/>
            <a:ext cx="1762125" cy="493713"/>
          </a:xfrm>
          <a:prstGeom prst="rect">
            <a:avLst/>
          </a:prstGeom>
          <a:ln w="12700">
            <a:miter lim="400000"/>
          </a:ln>
        </p:spPr>
      </p:pic>
      <p:sp>
        <p:nvSpPr>
          <p:cNvPr id="56" name="Shape 56"/>
          <p:cNvSpPr/>
          <p:nvPr>
            <p:ph type="title"/>
          </p:nvPr>
        </p:nvSpPr>
        <p:spPr>
          <a:xfrm>
            <a:off x="365125" y="395285"/>
            <a:ext cx="8407400" cy="1366840"/>
          </a:xfrm>
          <a:prstGeom prst="rect">
            <a:avLst/>
          </a:prstGeom>
        </p:spPr>
        <p:txBody>
          <a:bodyPr lIns="0" tIns="0" rIns="0" bIns="0"/>
          <a:lstStyle>
            <a:lvl1pPr indent="0">
              <a:spcBef>
                <a:spcPts val="18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Title Text</a:t>
            </a:r>
          </a:p>
        </p:txBody>
      </p:sp>
      <p:sp>
        <p:nvSpPr>
          <p:cNvPr id="57" name="Shape 57"/>
          <p:cNvSpPr/>
          <p:nvPr>
            <p:ph type="body" idx="1"/>
          </p:nvPr>
        </p:nvSpPr>
        <p:spPr>
          <a:xfrm>
            <a:off x="365125" y="1762125"/>
            <a:ext cx="8407400" cy="5095875"/>
          </a:xfrm>
          <a:prstGeom prst="rect">
            <a:avLst/>
          </a:prstGeom>
        </p:spPr>
        <p:txBody>
          <a:bodyPr lIns="0" tIns="0" rIns="0" bIns="0"/>
          <a:lstStyle>
            <a:lvl1pPr marL="342900">
              <a:spcBef>
                <a:spcPts val="0"/>
              </a:spcBef>
              <a:buClr>
                <a:srgbClr val="ED6B06"/>
              </a:buClr>
              <a:buSzPct val="80000"/>
              <a:buFont typeface="Verdana"/>
              <a:buChar char="»"/>
              <a:defRPr b="1" sz="2400">
                <a:solidFill>
                  <a:srgbClr val="ED6B06"/>
                </a:solidFill>
                <a:latin typeface="Verdana"/>
                <a:ea typeface="Verdana"/>
                <a:cs typeface="Verdana"/>
                <a:sym typeface="Verdana"/>
              </a:defRPr>
            </a:lvl1pPr>
            <a:lvl2pPr marL="3175" indent="-1587">
              <a:spcBef>
                <a:spcPts val="0"/>
              </a:spcBef>
              <a:buClr>
                <a:srgbClr val="ED6B06"/>
              </a:buClr>
              <a:buSzPct val="80000"/>
              <a:buFont typeface="Verdana"/>
              <a:buChar char="–"/>
              <a:defRPr b="1" sz="2400">
                <a:solidFill>
                  <a:srgbClr val="ED6B06"/>
                </a:solidFill>
                <a:latin typeface="Verdana"/>
                <a:ea typeface="Verdana"/>
                <a:cs typeface="Verdana"/>
                <a:sym typeface="Verdana"/>
              </a:defRPr>
            </a:lvl2pPr>
            <a:lvl3pPr marL="879475" indent="-165100">
              <a:spcBef>
                <a:spcPts val="0"/>
              </a:spcBef>
              <a:buClr>
                <a:srgbClr val="ED6B06"/>
              </a:buClr>
              <a:buSzPct val="80000"/>
              <a:buFont typeface="Verdana"/>
              <a:buChar char="–"/>
              <a:defRPr b="1" sz="2400">
                <a:solidFill>
                  <a:srgbClr val="ED6B06"/>
                </a:solidFill>
                <a:latin typeface="Verdana"/>
                <a:ea typeface="Verdana"/>
                <a:cs typeface="Verdana"/>
                <a:sym typeface="Verdana"/>
              </a:defRPr>
            </a:lvl3pPr>
            <a:lvl4pPr marL="1243012" indent="-184150">
              <a:spcBef>
                <a:spcPts val="0"/>
              </a:spcBef>
              <a:buClr>
                <a:srgbClr val="ED6B06"/>
              </a:buClr>
              <a:buSzPct val="80000"/>
              <a:buFont typeface="Verdana"/>
              <a:buChar char="○"/>
              <a:defRPr b="1" sz="2400">
                <a:solidFill>
                  <a:srgbClr val="ED6B06"/>
                </a:solidFill>
                <a:latin typeface="Verdana"/>
                <a:ea typeface="Verdana"/>
                <a:cs typeface="Verdana"/>
                <a:sym typeface="Verdana"/>
              </a:defRPr>
            </a:lvl4pPr>
            <a:lvl5pPr marL="2057400" indent="-228600">
              <a:spcBef>
                <a:spcPts val="0"/>
              </a:spcBef>
              <a:buClr>
                <a:srgbClr val="ED6B06"/>
              </a:buClr>
              <a:buSzPct val="100000"/>
              <a:buFont typeface="Verdana"/>
              <a:buChar char="»"/>
              <a:defRPr b="1" sz="2400">
                <a:solidFill>
                  <a:srgbClr val="ED6B06"/>
                </a:solidFill>
                <a:latin typeface="Verdana"/>
                <a:ea typeface="Verdana"/>
                <a:cs typeface="Verdana"/>
                <a:sym typeface="Verdana"/>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59" name="Shape 5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60" name="Shape 6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6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62" name="Shape 62"/>
          <p:cNvSpPr/>
          <p:nvPr>
            <p:ph type="title"/>
          </p:nvPr>
        </p:nvSpPr>
        <p:spPr>
          <a:xfrm>
            <a:off x="365125" y="395285"/>
            <a:ext cx="8407400" cy="1150940"/>
          </a:xfrm>
          <a:prstGeom prst="rect">
            <a:avLst/>
          </a:prstGeom>
        </p:spPr>
        <p:txBody>
          <a:bodyPr lIns="0" tIns="0" rIns="0" bIns="0"/>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Title Text</a:t>
            </a:r>
          </a:p>
        </p:txBody>
      </p:sp>
      <p:sp>
        <p:nvSpPr>
          <p:cNvPr id="63" name="Shape 63"/>
          <p:cNvSpPr/>
          <p:nvPr>
            <p:ph type="body" idx="1"/>
          </p:nvPr>
        </p:nvSpPr>
        <p:spPr>
          <a:xfrm>
            <a:off x="365125" y="1546225"/>
            <a:ext cx="8407400" cy="5311775"/>
          </a:xfrm>
          <a:prstGeom prst="rect">
            <a:avLst/>
          </a:prstGeom>
        </p:spPr>
        <p:txBody>
          <a:bodyPr lIns="0" tIns="0" rIns="0" bIns="0"/>
          <a:lstStyle>
            <a:lvl1pPr marL="34290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indent="-180975">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indent="-166687">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indent="-188912">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indent="-179387">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65" name="Shape 65"/>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66" name="Shape 66"/>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67"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68" name="Shape 68"/>
          <p:cNvSpPr/>
          <p:nvPr>
            <p:ph type="title"/>
          </p:nvPr>
        </p:nvSpPr>
        <p:spPr>
          <a:xfrm>
            <a:off x="365125" y="395285"/>
            <a:ext cx="8407400" cy="1150940"/>
          </a:xfrm>
          <a:prstGeom prst="rect">
            <a:avLst/>
          </a:prstGeom>
        </p:spPr>
        <p:txBody>
          <a:bodyPr lIns="0" tIns="0" rIns="0" bIns="0"/>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Title Text</a:t>
            </a:r>
          </a:p>
        </p:txBody>
      </p:sp>
      <p:sp>
        <p:nvSpPr>
          <p:cNvPr id="69" name="Shape 69"/>
          <p:cNvSpPr/>
          <p:nvPr>
            <p:ph type="body" idx="1"/>
          </p:nvPr>
        </p:nvSpPr>
        <p:spPr>
          <a:xfrm>
            <a:off x="365125" y="1546225"/>
            <a:ext cx="8407400" cy="5311775"/>
          </a:xfrm>
          <a:prstGeom prst="rect">
            <a:avLst/>
          </a:prstGeom>
        </p:spPr>
        <p:txBody>
          <a:bodyPr lIns="0" tIns="0" rIns="0" bIns="0"/>
          <a:lstStyle>
            <a:lvl1pPr marL="34290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indent="-180975">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indent="-166687">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indent="-188912">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indent="-179387">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1" name="Shape 11"/>
          <p:cNvSpPr/>
          <p:nvPr>
            <p:ph type="title"/>
          </p:nvPr>
        </p:nvSpPr>
        <p:spPr>
          <a:xfrm>
            <a:off x="365124" y="395285"/>
            <a:ext cx="8407401" cy="2728917"/>
          </a:xfrm>
          <a:prstGeom prst="rect">
            <a:avLst/>
          </a:prstGeom>
        </p:spPr>
        <p:txBody>
          <a:bodyPr lIns="0" tIns="0" rIns="0" bIns="0"/>
          <a:lstStyle/>
          <a:p>
            <a:pPr lvl="0">
              <a:defRPr sz="1800">
                <a:solidFill>
                  <a:srgbClr val="000000"/>
                </a:solidFill>
              </a:defRPr>
            </a:pPr>
            <a:r>
              <a:rPr sz="4200">
                <a:solidFill>
                  <a:srgbClr val="006633"/>
                </a:solidFill>
              </a:rPr>
              <a:t>Title Text</a:t>
            </a:r>
          </a:p>
        </p:txBody>
      </p:sp>
      <p:sp>
        <p:nvSpPr>
          <p:cNvPr id="12" name="Shape 12"/>
          <p:cNvSpPr/>
          <p:nvPr>
            <p:ph type="body" idx="1"/>
          </p:nvPr>
        </p:nvSpPr>
        <p:spPr>
          <a:xfrm>
            <a:off x="365124" y="1546225"/>
            <a:ext cx="8407401" cy="5311775"/>
          </a:xfrm>
          <a:prstGeom prst="rect">
            <a:avLst/>
          </a:prstGeom>
        </p:spPr>
        <p:txBody>
          <a:bodyPr lIns="0" tIns="0" rIns="0" bIns="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4" name="Shape 14"/>
          <p:cNvSpPr/>
          <p:nvPr>
            <p:ph type="title"/>
          </p:nvPr>
        </p:nvSpPr>
        <p:spPr>
          <a:xfrm>
            <a:off x="365124" y="395285"/>
            <a:ext cx="8407401" cy="1150940"/>
          </a:xfrm>
          <a:prstGeom prst="rect">
            <a:avLst/>
          </a:prstGeom>
        </p:spPr>
        <p:txBody>
          <a:bodyPr lIns="0" tIns="0" rIns="0" bIns="0"/>
          <a:lstStyle/>
          <a:p>
            <a:pPr lvl="0">
              <a:defRPr sz="1800">
                <a:solidFill>
                  <a:srgbClr val="000000"/>
                </a:solidFill>
              </a:defRPr>
            </a:pPr>
            <a:r>
              <a:rPr sz="4200">
                <a:solidFill>
                  <a:srgbClr val="006633"/>
                </a:solidFill>
              </a:rPr>
              <a:t>Title Text</a:t>
            </a:r>
          </a:p>
        </p:txBody>
      </p:sp>
      <p:sp>
        <p:nvSpPr>
          <p:cNvPr id="15" name="Shape 15"/>
          <p:cNvSpPr/>
          <p:nvPr>
            <p:ph type="body" idx="1"/>
          </p:nvPr>
        </p:nvSpPr>
        <p:spPr>
          <a:xfrm>
            <a:off x="365124" y="1546225"/>
            <a:ext cx="8407401" cy="5311775"/>
          </a:xfrm>
          <a:prstGeom prst="rect">
            <a:avLst/>
          </a:prstGeom>
        </p:spPr>
        <p:txBody>
          <a:bodyPr lIns="0" tIns="0" rIns="0" bIns="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ED6B05"/>
        </a:solidFill>
      </p:bgPr>
    </p:bg>
    <p:spTree>
      <p:nvGrpSpPr>
        <p:cNvPr id="1" name=""/>
        <p:cNvGrpSpPr/>
        <p:nvPr/>
      </p:nvGrpSpPr>
      <p:grpSpPr>
        <a:xfrm>
          <a:off x="0" y="0"/>
          <a:ext cx="0" cy="0"/>
          <a:chOff x="0" y="0"/>
          <a:chExt cx="0" cy="0"/>
        </a:xfrm>
      </p:grpSpPr>
      <p:sp>
        <p:nvSpPr>
          <p:cNvPr id="17" name="Shape 17"/>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8" name="Shape 18"/>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9"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0" name="Shape 20"/>
          <p:cNvSpPr/>
          <p:nvPr>
            <p:ph type="title"/>
          </p:nvPr>
        </p:nvSpPr>
        <p:spPr>
          <a:xfrm>
            <a:off x="365125" y="395285"/>
            <a:ext cx="8407400" cy="2043116"/>
          </a:xfrm>
          <a:prstGeom prst="rect">
            <a:avLst/>
          </a:prstGeom>
        </p:spPr>
        <p:txBody>
          <a:bodyPr lIns="0" tIns="0" rIns="0" bIns="0"/>
          <a:lstStyle>
            <a:lvl1pPr indent="0">
              <a:spcBef>
                <a:spcPts val="1200"/>
              </a:spcBef>
              <a:defRPr b="1" sz="2400">
                <a:solidFill>
                  <a:srgbClr val="FFFFFF"/>
                </a:solidFill>
                <a:latin typeface="Verdana"/>
                <a:ea typeface="Verdana"/>
                <a:cs typeface="Verdana"/>
                <a:sym typeface="Verdana"/>
              </a:defRPr>
            </a:lvl1pPr>
          </a:lstStyle>
          <a:p>
            <a:pPr lvl="0">
              <a:defRPr b="0" sz="1800">
                <a:solidFill>
                  <a:srgbClr val="000000"/>
                </a:solidFill>
              </a:defRPr>
            </a:pPr>
            <a:r>
              <a:rPr b="1" sz="2400">
                <a:solidFill>
                  <a:srgbClr val="FFFFFF"/>
                </a:solidFill>
              </a:rPr>
              <a:t>Title Text</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2" name="Shape 2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2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4" name="Shape 24"/>
          <p:cNvSpPr/>
          <p:nvPr/>
        </p:nvSpPr>
        <p:spPr>
          <a:xfrm>
            <a:off x="-2" y="6397625"/>
            <a:ext cx="9139241" cy="1589"/>
          </a:xfrm>
          <a:prstGeom prst="line">
            <a:avLst/>
          </a:prstGeom>
          <a:ln w="6350">
            <a:solidFill>
              <a:srgbClr val="FFFFFF"/>
            </a:solidFill>
            <a:round/>
          </a:ln>
        </p:spPr>
        <p:txBody>
          <a:bodyPr lIns="0" tIns="0" rIns="0" bIns="0"/>
          <a:lstStyle/>
          <a:p>
            <a:pPr lvl="0" defTabSz="457200"/>
          </a:p>
        </p:txBody>
      </p:sp>
      <p:sp>
        <p:nvSpPr>
          <p:cNvPr id="25" name="Shape 25"/>
          <p:cNvSpPr/>
          <p:nvPr>
            <p:ph type="title"/>
          </p:nvPr>
        </p:nvSpPr>
        <p:spPr>
          <a:xfrm>
            <a:off x="365125" y="395285"/>
            <a:ext cx="5581650" cy="3167067"/>
          </a:xfrm>
          <a:prstGeom prst="rect">
            <a:avLst/>
          </a:prstGeom>
        </p:spPr>
        <p:txBody>
          <a:bodyPr lIns="0" tIns="0" rIns="0" bIns="0"/>
          <a:lstStyle>
            <a:lvl1pPr indent="0">
              <a:spcBef>
                <a:spcPts val="18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Title Text</a:t>
            </a:r>
          </a:p>
        </p:txBody>
      </p:sp>
      <p:sp>
        <p:nvSpPr>
          <p:cNvPr id="26" name="Shape 26"/>
          <p:cNvSpPr/>
          <p:nvPr>
            <p:ph type="body" idx="1"/>
          </p:nvPr>
        </p:nvSpPr>
        <p:spPr>
          <a:xfrm>
            <a:off x="365125" y="3562350"/>
            <a:ext cx="5581650" cy="3295650"/>
          </a:xfrm>
          <a:prstGeom prst="rect">
            <a:avLst/>
          </a:prstGeom>
        </p:spPr>
        <p:txBody>
          <a:bodyPr lIns="0" tIns="0" rIns="0" bIns="0"/>
          <a:lstStyle>
            <a:lvl1pPr marL="342900">
              <a:spcBef>
                <a:spcPts val="0"/>
              </a:spcBef>
              <a:buClr>
                <a:srgbClr val="ED6B06"/>
              </a:buClr>
              <a:buSzPct val="80000"/>
              <a:buFont typeface="Verdana"/>
              <a:buChar char="○"/>
              <a:defRPr b="1" sz="2400">
                <a:solidFill>
                  <a:srgbClr val="ED6B06"/>
                </a:solidFill>
                <a:latin typeface="Verdana"/>
                <a:ea typeface="Verdana"/>
                <a:cs typeface="Verdana"/>
                <a:sym typeface="Verdana"/>
              </a:defRPr>
            </a:lvl1pPr>
            <a:lvl2pPr marL="912812" indent="-911225">
              <a:spcBef>
                <a:spcPts val="0"/>
              </a:spcBef>
              <a:buClr>
                <a:srgbClr val="ED6B06"/>
              </a:buClr>
              <a:buSzPct val="80000"/>
              <a:buFont typeface="Verdana"/>
              <a:buChar char="–"/>
              <a:defRPr b="1" sz="2400">
                <a:solidFill>
                  <a:srgbClr val="ED6B06"/>
                </a:solidFill>
                <a:latin typeface="Verdana"/>
                <a:ea typeface="Verdana"/>
                <a:cs typeface="Verdana"/>
                <a:sym typeface="Verdana"/>
              </a:defRPr>
            </a:lvl2pPr>
            <a:lvl3pPr marL="517525" indent="-333375">
              <a:spcBef>
                <a:spcPts val="0"/>
              </a:spcBef>
              <a:buClr>
                <a:srgbClr val="ED6B06"/>
              </a:buClr>
              <a:buSzPct val="80000"/>
              <a:buFont typeface="Verdana"/>
              <a:buChar char="•"/>
              <a:defRPr b="1" sz="2400">
                <a:solidFill>
                  <a:srgbClr val="ED6B06"/>
                </a:solidFill>
                <a:latin typeface="Verdana"/>
                <a:ea typeface="Verdana"/>
                <a:cs typeface="Verdana"/>
                <a:sym typeface="Verdana"/>
              </a:defRPr>
            </a:lvl3pPr>
            <a:lvl4pPr marL="730250" indent="-377825">
              <a:spcBef>
                <a:spcPts val="0"/>
              </a:spcBef>
              <a:buClr>
                <a:srgbClr val="ED6B06"/>
              </a:buClr>
              <a:buSzPct val="80000"/>
              <a:buFont typeface="Verdana"/>
              <a:buChar char="–"/>
              <a:defRPr b="1" sz="2400">
                <a:solidFill>
                  <a:srgbClr val="ED6B06"/>
                </a:solidFill>
                <a:latin typeface="Verdana"/>
                <a:ea typeface="Verdana"/>
                <a:cs typeface="Verdana"/>
                <a:sym typeface="Verdana"/>
              </a:defRPr>
            </a:lvl4pPr>
            <a:lvl5pPr marL="901700" indent="-358775">
              <a:spcBef>
                <a:spcPts val="0"/>
              </a:spcBef>
              <a:buClr>
                <a:srgbClr val="ED6B06"/>
              </a:buClr>
              <a:buSzPct val="80000"/>
              <a:buFont typeface="Verdana"/>
              <a:buChar char="○"/>
              <a:defRPr b="1" sz="2400">
                <a:solidFill>
                  <a:srgbClr val="ED6B06"/>
                </a:solidFill>
                <a:latin typeface="Verdana"/>
                <a:ea typeface="Verdana"/>
                <a:cs typeface="Verdana"/>
                <a:sym typeface="Verdana"/>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8" name="Shape 28"/>
          <p:cNvSpPr/>
          <p:nvPr/>
        </p:nvSpPr>
        <p:spPr>
          <a:xfrm>
            <a:off x="-2" y="6397625"/>
            <a:ext cx="9139241" cy="1589"/>
          </a:xfrm>
          <a:prstGeom prst="line">
            <a:avLst/>
          </a:prstGeom>
          <a:ln w="6350">
            <a:solidFill>
              <a:srgbClr val="FFFFFF"/>
            </a:solidFill>
            <a:round/>
          </a:ln>
        </p:spPr>
        <p:txBody>
          <a:bodyPr lIns="0" tIns="0" rIns="0" bIns="0"/>
          <a:lstStyle/>
          <a:p>
            <a:pPr lvl="0" defTabSz="457200"/>
          </a:p>
        </p:txBody>
      </p:sp>
      <p:sp>
        <p:nvSpPr>
          <p:cNvPr id="29" name="Shape 2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30" name="image2.png"/>
          <p:cNvPicPr/>
          <p:nvPr/>
        </p:nvPicPr>
        <p:blipFill>
          <a:blip r:embed="rId2">
            <a:extLst/>
          </a:blip>
          <a:stretch>
            <a:fillRect/>
          </a:stretch>
        </p:blipFill>
        <p:spPr>
          <a:xfrm>
            <a:off x="0" y="6356350"/>
            <a:ext cx="1762125" cy="493713"/>
          </a:xfrm>
          <a:prstGeom prst="rect">
            <a:avLst/>
          </a:prstGeom>
          <a:ln w="12700">
            <a:miter lim="400000"/>
          </a:ln>
        </p:spPr>
      </p:pic>
      <p:pic>
        <p:nvPicPr>
          <p:cNvPr id="31" name="image1.png"/>
          <p:cNvPicPr/>
          <p:nvPr/>
        </p:nvPicPr>
        <p:blipFill>
          <a:blip r:embed="rId3">
            <a:extLst/>
          </a:blip>
          <a:stretch>
            <a:fillRect/>
          </a:stretch>
        </p:blipFill>
        <p:spPr>
          <a:xfrm>
            <a:off x="7612060" y="6356350"/>
            <a:ext cx="1528765" cy="493713"/>
          </a:xfrm>
          <a:prstGeom prst="rect">
            <a:avLst/>
          </a:prstGeom>
          <a:ln w="12700">
            <a:miter lim="400000"/>
          </a:ln>
        </p:spPr>
      </p:pic>
      <p:sp>
        <p:nvSpPr>
          <p:cNvPr id="32" name="Shape 32"/>
          <p:cNvSpPr/>
          <p:nvPr>
            <p:ph type="title"/>
          </p:nvPr>
        </p:nvSpPr>
        <p:spPr>
          <a:xfrm>
            <a:off x="365125" y="395285"/>
            <a:ext cx="5581650" cy="3167067"/>
          </a:xfrm>
          <a:prstGeom prst="rect">
            <a:avLst/>
          </a:prstGeom>
        </p:spPr>
        <p:txBody>
          <a:bodyPr lIns="0" tIns="0" rIns="0" bIns="0"/>
          <a:lstStyle>
            <a:lvl1pPr indent="0">
              <a:spcBef>
                <a:spcPts val="18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Title Text</a:t>
            </a:r>
          </a:p>
        </p:txBody>
      </p:sp>
      <p:sp>
        <p:nvSpPr>
          <p:cNvPr id="33" name="Shape 33"/>
          <p:cNvSpPr/>
          <p:nvPr>
            <p:ph type="body" idx="1"/>
          </p:nvPr>
        </p:nvSpPr>
        <p:spPr>
          <a:xfrm>
            <a:off x="365125" y="3562350"/>
            <a:ext cx="5581650" cy="3295650"/>
          </a:xfrm>
          <a:prstGeom prst="rect">
            <a:avLst/>
          </a:prstGeom>
        </p:spPr>
        <p:txBody>
          <a:bodyPr lIns="0" tIns="0" rIns="0" bIns="0"/>
          <a:lstStyle>
            <a:lvl1pPr marL="342900">
              <a:spcBef>
                <a:spcPts val="0"/>
              </a:spcBef>
              <a:buClr>
                <a:srgbClr val="ED6B06"/>
              </a:buClr>
              <a:buSzPct val="80000"/>
              <a:buFont typeface="Verdana"/>
              <a:buChar char="○"/>
              <a:defRPr b="1" sz="2400">
                <a:solidFill>
                  <a:srgbClr val="ED6B06"/>
                </a:solidFill>
                <a:latin typeface="Verdana"/>
                <a:ea typeface="Verdana"/>
                <a:cs typeface="Verdana"/>
                <a:sym typeface="Verdana"/>
              </a:defRPr>
            </a:lvl1pPr>
            <a:lvl2pPr marL="912812" indent="-911225">
              <a:spcBef>
                <a:spcPts val="0"/>
              </a:spcBef>
              <a:buClr>
                <a:srgbClr val="ED6B06"/>
              </a:buClr>
              <a:buSzPct val="80000"/>
              <a:buFont typeface="Verdana"/>
              <a:buChar char="–"/>
              <a:defRPr b="1" sz="2400">
                <a:solidFill>
                  <a:srgbClr val="ED6B06"/>
                </a:solidFill>
                <a:latin typeface="Verdana"/>
                <a:ea typeface="Verdana"/>
                <a:cs typeface="Verdana"/>
                <a:sym typeface="Verdana"/>
              </a:defRPr>
            </a:lvl2pPr>
            <a:lvl3pPr marL="517525" indent="-333375">
              <a:spcBef>
                <a:spcPts val="0"/>
              </a:spcBef>
              <a:buClr>
                <a:srgbClr val="ED6B06"/>
              </a:buClr>
              <a:buSzPct val="80000"/>
              <a:buFont typeface="Verdana"/>
              <a:buChar char="•"/>
              <a:defRPr b="1" sz="2400">
                <a:solidFill>
                  <a:srgbClr val="ED6B06"/>
                </a:solidFill>
                <a:latin typeface="Verdana"/>
                <a:ea typeface="Verdana"/>
                <a:cs typeface="Verdana"/>
                <a:sym typeface="Verdana"/>
              </a:defRPr>
            </a:lvl3pPr>
            <a:lvl4pPr marL="730250" indent="-377825">
              <a:spcBef>
                <a:spcPts val="0"/>
              </a:spcBef>
              <a:buClr>
                <a:srgbClr val="ED6B06"/>
              </a:buClr>
              <a:buSzPct val="80000"/>
              <a:buFont typeface="Verdana"/>
              <a:buChar char="–"/>
              <a:defRPr b="1" sz="2400">
                <a:solidFill>
                  <a:srgbClr val="ED6B06"/>
                </a:solidFill>
                <a:latin typeface="Verdana"/>
                <a:ea typeface="Verdana"/>
                <a:cs typeface="Verdana"/>
                <a:sym typeface="Verdana"/>
              </a:defRPr>
            </a:lvl4pPr>
            <a:lvl5pPr marL="901700" indent="-358775">
              <a:spcBef>
                <a:spcPts val="0"/>
              </a:spcBef>
              <a:buClr>
                <a:srgbClr val="ED6B06"/>
              </a:buClr>
              <a:buSzPct val="80000"/>
              <a:buFont typeface="Verdana"/>
              <a:buChar char="○"/>
              <a:defRPr b="1" sz="2400">
                <a:solidFill>
                  <a:srgbClr val="ED6B06"/>
                </a:solidFill>
                <a:latin typeface="Verdana"/>
                <a:ea typeface="Verdana"/>
                <a:cs typeface="Verdana"/>
                <a:sym typeface="Verdana"/>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35" name="Shape 35"/>
          <p:cNvSpPr/>
          <p:nvPr>
            <p:ph type="title"/>
          </p:nvPr>
        </p:nvSpPr>
        <p:spPr>
          <a:prstGeom prst="rect">
            <a:avLst/>
          </a:prstGeom>
        </p:spPr>
        <p:txBody>
          <a:bodyPr/>
          <a:lstStyle/>
          <a:p>
            <a:pPr lvl="0">
              <a:defRPr sz="1800">
                <a:solidFill>
                  <a:srgbClr val="000000"/>
                </a:solidFill>
              </a:defRPr>
            </a:pPr>
            <a:r>
              <a:rPr sz="4200">
                <a:solidFill>
                  <a:srgbClr val="006633"/>
                </a:solidFill>
              </a:rPr>
              <a:t>Title Text</a:t>
            </a:r>
          </a:p>
        </p:txBody>
      </p:sp>
      <p:sp>
        <p:nvSpPr>
          <p:cNvPr id="36" name="Shape 36"/>
          <p:cNvSpPr/>
          <p:nvPr>
            <p:ph type="body" idx="1"/>
          </p:nvPr>
        </p:nvSpPr>
        <p:spPr>
          <a:prstGeom prst="rect">
            <a:avLst/>
          </a:prstGeom>
        </p:spPr>
        <p:txBody>
          <a:body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
        <p:nvSpPr>
          <p:cNvPr id="37" name="Shape 3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pic>
        <p:nvPicPr>
          <p:cNvPr id="39" name="image3.png"/>
          <p:cNvPicPr/>
          <p:nvPr/>
        </p:nvPicPr>
        <p:blipFill>
          <a:blip r:embed="rId2">
            <a:extLst/>
          </a:blip>
          <a:stretch>
            <a:fillRect/>
          </a:stretch>
        </p:blipFill>
        <p:spPr>
          <a:xfrm>
            <a:off x="7783510" y="6496050"/>
            <a:ext cx="1190628" cy="223840"/>
          </a:xfrm>
          <a:prstGeom prst="rect">
            <a:avLst/>
          </a:prstGeom>
          <a:ln w="12700">
            <a:miter lim="400000"/>
          </a:ln>
        </p:spPr>
      </p:pic>
      <p:sp>
        <p:nvSpPr>
          <p:cNvPr id="40" name="Shape 4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41" name="image4.png"/>
          <p:cNvPicPr/>
          <p:nvPr/>
        </p:nvPicPr>
        <p:blipFill>
          <a:blip r:embed="rId3">
            <a:extLst/>
          </a:blip>
          <a:stretch>
            <a:fillRect/>
          </a:stretch>
        </p:blipFill>
        <p:spPr>
          <a:xfrm>
            <a:off x="1262062" y="2330450"/>
            <a:ext cx="6610351" cy="1727200"/>
          </a:xfrm>
          <a:prstGeom prst="rect">
            <a:avLst/>
          </a:prstGeom>
          <a:ln w="12700">
            <a:miter lim="400000"/>
          </a:ln>
        </p:spPr>
      </p:pic>
      <p:sp>
        <p:nvSpPr>
          <p:cNvPr id="42" name="Shape 4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43" name="image2.png"/>
          <p:cNvPicPr/>
          <p:nvPr/>
        </p:nvPicPr>
        <p:blipFill>
          <a:blip r:embed="rId4">
            <a:extLst/>
          </a:blip>
          <a:stretch>
            <a:fillRect/>
          </a:stretch>
        </p:blipFill>
        <p:spPr>
          <a:xfrm>
            <a:off x="0" y="6356350"/>
            <a:ext cx="1762125" cy="493713"/>
          </a:xfrm>
          <a:prstGeom prst="rect">
            <a:avLst/>
          </a:prstGeom>
          <a:ln w="12700">
            <a:miter lim="400000"/>
          </a:ln>
        </p:spPr>
      </p:pic>
      <p:pic>
        <p:nvPicPr>
          <p:cNvPr id="44" name="image1.png"/>
          <p:cNvPicPr/>
          <p:nvPr/>
        </p:nvPicPr>
        <p:blipFill>
          <a:blip r:embed="rId5">
            <a:extLst/>
          </a:blip>
          <a:stretch>
            <a:fillRect/>
          </a:stretch>
        </p:blipFill>
        <p:spPr>
          <a:xfrm>
            <a:off x="7612060" y="6356350"/>
            <a:ext cx="1528765" cy="493713"/>
          </a:xfrm>
          <a:prstGeom prst="rect">
            <a:avLst/>
          </a:prstGeom>
          <a:ln w="12700">
            <a:miter lim="400000"/>
          </a:ln>
        </p:spPr>
      </p:pic>
      <p:sp>
        <p:nvSpPr>
          <p:cNvPr id="45" name="Shape 45"/>
          <p:cNvSpPr/>
          <p:nvPr>
            <p:ph type="title"/>
          </p:nvPr>
        </p:nvSpPr>
        <p:spPr>
          <a:xfrm>
            <a:off x="365125" y="395285"/>
            <a:ext cx="8407400" cy="1150940"/>
          </a:xfrm>
          <a:prstGeom prst="rect">
            <a:avLst/>
          </a:prstGeom>
        </p:spPr>
        <p:txBody>
          <a:bodyPr lIns="0" tIns="0" rIns="0" bIns="0"/>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Title Text</a:t>
            </a:r>
          </a:p>
        </p:txBody>
      </p:sp>
      <p:sp>
        <p:nvSpPr>
          <p:cNvPr id="46" name="Shape 46"/>
          <p:cNvSpPr/>
          <p:nvPr>
            <p:ph type="body" idx="1"/>
          </p:nvPr>
        </p:nvSpPr>
        <p:spPr>
          <a:xfrm>
            <a:off x="365125" y="1546225"/>
            <a:ext cx="8407400" cy="5311775"/>
          </a:xfrm>
          <a:prstGeom prst="rect">
            <a:avLst/>
          </a:prstGeom>
        </p:spPr>
        <p:txBody>
          <a:bodyPr lIns="0" tIns="0" rIns="0" bIns="0"/>
          <a:lstStyle>
            <a:lvl1pPr marL="34290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indent="-180975">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indent="-166687">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indent="-188912">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indent="-179387">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48" name="Shape 48"/>
          <p:cNvSpPr/>
          <p:nvPr/>
        </p:nvSpPr>
        <p:spPr>
          <a:xfrm>
            <a:off x="381000" y="228600"/>
            <a:ext cx="8229601" cy="6096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50">
            <a:solidFill>
              <a:srgbClr val="CC9900"/>
            </a:solidFill>
            <a:miter/>
          </a:ln>
        </p:spPr>
        <p:txBody>
          <a:bodyPr lIns="0" tIns="0" rIns="0" bIns="0"/>
          <a:lstStyle/>
          <a:p>
            <a:pPr lvl="0">
              <a:defRPr>
                <a:latin typeface="Arial"/>
                <a:ea typeface="Arial"/>
                <a:cs typeface="Arial"/>
                <a:sym typeface="Arial"/>
              </a:defRPr>
            </a:pPr>
          </a:p>
        </p:txBody>
      </p:sp>
      <p:sp>
        <p:nvSpPr>
          <p:cNvPr id="49" name="Shape 49"/>
          <p:cNvSpPr/>
          <p:nvPr/>
        </p:nvSpPr>
        <p:spPr>
          <a:xfrm>
            <a:off x="457199" y="6172200"/>
            <a:ext cx="8229602" cy="1589"/>
          </a:xfrm>
          <a:prstGeom prst="line">
            <a:avLst/>
          </a:prstGeom>
          <a:ln w="19050">
            <a:solidFill>
              <a:srgbClr val="CC9900"/>
            </a:solidFill>
            <a:round/>
          </a:ln>
        </p:spPr>
        <p:txBody>
          <a:bodyPr lIns="0" tIns="0" rIns="0" bIns="0"/>
          <a:lstStyle/>
          <a:p>
            <a:pPr lvl="0" defTabSz="457200"/>
          </a:p>
        </p:txBody>
      </p:sp>
      <p:sp>
        <p:nvSpPr>
          <p:cNvPr id="50" name="Shape 50"/>
          <p:cNvSpPr/>
          <p:nvPr>
            <p:ph type="title"/>
          </p:nvPr>
        </p:nvSpPr>
        <p:spPr>
          <a:prstGeom prst="rect">
            <a:avLst/>
          </a:prstGeom>
        </p:spPr>
        <p:txBody>
          <a:bodyPr/>
          <a:lstStyle/>
          <a:p>
            <a:pPr lvl="0">
              <a:defRPr sz="1800">
                <a:solidFill>
                  <a:srgbClr val="000000"/>
                </a:solidFill>
              </a:defRPr>
            </a:pPr>
            <a:r>
              <a:rPr sz="4200">
                <a:solidFill>
                  <a:srgbClr val="006633"/>
                </a:solidFill>
              </a:rPr>
              <a:t>Title Text</a:t>
            </a:r>
          </a:p>
        </p:txBody>
      </p:sp>
      <p:sp>
        <p:nvSpPr>
          <p:cNvPr id="51" name="Shape 51"/>
          <p:cNvSpPr/>
          <p:nvPr>
            <p:ph type="body" idx="1"/>
          </p:nvPr>
        </p:nvSpPr>
        <p:spPr>
          <a:prstGeom prst="rect">
            <a:avLst/>
          </a:prstGeom>
        </p:spPr>
        <p:txBody>
          <a:body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a:off x="609598" y="1219200"/>
            <a:ext cx="7924802"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C9900"/>
            </a:solidFill>
            <a:miter/>
          </a:ln>
        </p:spPr>
        <p:txBody>
          <a:bodyPr lIns="0" tIns="0" rIns="0" bIns="0"/>
          <a:lstStyle/>
          <a:p>
            <a:pPr lvl="0">
              <a:defRPr>
                <a:latin typeface="Arial"/>
                <a:ea typeface="Arial"/>
                <a:cs typeface="Arial"/>
                <a:sym typeface="Arial"/>
              </a:defRPr>
            </a:pPr>
          </a:p>
        </p:txBody>
      </p:sp>
      <p:sp>
        <p:nvSpPr>
          <p:cNvPr id="3" name="Shape 3"/>
          <p:cNvSpPr/>
          <p:nvPr/>
        </p:nvSpPr>
        <p:spPr>
          <a:xfrm>
            <a:off x="1981200" y="3962398"/>
            <a:ext cx="6511926" cy="1590"/>
          </a:xfrm>
          <a:prstGeom prst="line">
            <a:avLst/>
          </a:prstGeom>
          <a:ln w="19050">
            <a:solidFill>
              <a:srgbClr val="CC9900"/>
            </a:solidFill>
            <a:round/>
          </a:ln>
        </p:spPr>
        <p:txBody>
          <a:bodyPr lIns="0" tIns="0" rIns="0" bIns="0"/>
          <a:lstStyle/>
          <a:p>
            <a:pPr lvl="0" defTabSz="457200"/>
          </a:p>
        </p:txBody>
      </p:sp>
      <p:sp>
        <p:nvSpPr>
          <p:cNvPr id="4" name="Shape 4"/>
          <p:cNvSpPr/>
          <p:nvPr>
            <p:ph type="title"/>
          </p:nvPr>
        </p:nvSpPr>
        <p:spPr>
          <a:xfrm>
            <a:off x="457200" y="277810"/>
            <a:ext cx="8229600" cy="13223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lvl="0">
              <a:defRPr sz="1800">
                <a:solidFill>
                  <a:srgbClr val="000000"/>
                </a:solidFill>
              </a:defRPr>
            </a:pPr>
            <a:r>
              <a:rPr sz="4200">
                <a:solidFill>
                  <a:srgbClr val="006633"/>
                </a:solidFill>
              </a:rPr>
              <a:t>Title Text</a:t>
            </a:r>
          </a:p>
        </p:txBody>
      </p:sp>
      <p:sp>
        <p:nvSpPr>
          <p:cNvPr id="5" name="Shape 5"/>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
        <p:nvSpPr>
          <p:cNvPr id="6" name="Shape 6"/>
          <p:cNvSpPr/>
          <p:nvPr>
            <p:ph type="sldNum" sz="quarter" idx="2"/>
          </p:nvPr>
        </p:nvSpPr>
        <p:spPr>
          <a:xfrm>
            <a:off x="7470770" y="6418896"/>
            <a:ext cx="296869" cy="281937"/>
          </a:xfrm>
          <a:prstGeom prst="rect">
            <a:avLst/>
          </a:prstGeom>
          <a:ln w="12700">
            <a:miter lim="400000"/>
          </a:ln>
        </p:spPr>
        <p:txBody>
          <a:bodyPr wrap="none" lIns="45718" tIns="45718" rIns="45718" bIns="45718" anchor="b">
            <a:spAutoFit/>
          </a:bodyPr>
          <a:lstStyle>
            <a:lvl1pPr algn="ctr">
              <a:defRPr>
                <a:latin typeface="Lucida Grande"/>
                <a:ea typeface="Lucida Grande"/>
                <a:cs typeface="Lucida Grande"/>
                <a:sym typeface="Lucida Grande"/>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spd="med" advClick="1"/>
  <p:txStyles>
    <p:titleStyle>
      <a:lvl1pPr indent="39687">
        <a:defRPr sz="4200">
          <a:solidFill>
            <a:srgbClr val="006633"/>
          </a:solidFill>
          <a:latin typeface="Lucida Grande"/>
          <a:ea typeface="Lucida Grande"/>
          <a:cs typeface="Lucida Grande"/>
          <a:sym typeface="Lucida Grande"/>
        </a:defRPr>
      </a:lvl1pPr>
      <a:lvl2pPr indent="39687">
        <a:defRPr sz="4200">
          <a:solidFill>
            <a:srgbClr val="006633"/>
          </a:solidFill>
          <a:latin typeface="Lucida Grande"/>
          <a:ea typeface="Lucida Grande"/>
          <a:cs typeface="Lucida Grande"/>
          <a:sym typeface="Lucida Grande"/>
        </a:defRPr>
      </a:lvl2pPr>
      <a:lvl3pPr indent="39687">
        <a:defRPr sz="4200">
          <a:solidFill>
            <a:srgbClr val="006633"/>
          </a:solidFill>
          <a:latin typeface="Lucida Grande"/>
          <a:ea typeface="Lucida Grande"/>
          <a:cs typeface="Lucida Grande"/>
          <a:sym typeface="Lucida Grande"/>
        </a:defRPr>
      </a:lvl3pPr>
      <a:lvl4pPr indent="39687">
        <a:defRPr sz="4200">
          <a:solidFill>
            <a:srgbClr val="006633"/>
          </a:solidFill>
          <a:latin typeface="Lucida Grande"/>
          <a:ea typeface="Lucida Grande"/>
          <a:cs typeface="Lucida Grande"/>
          <a:sym typeface="Lucida Grande"/>
        </a:defRPr>
      </a:lvl4pPr>
      <a:lvl5pPr indent="39687">
        <a:defRPr sz="4200">
          <a:solidFill>
            <a:srgbClr val="006633"/>
          </a:solidFill>
          <a:latin typeface="Lucida Grande"/>
          <a:ea typeface="Lucida Grande"/>
          <a:cs typeface="Lucida Grande"/>
          <a:sym typeface="Lucida Grande"/>
        </a:defRPr>
      </a:lvl5pPr>
      <a:lvl6pPr indent="39687">
        <a:defRPr sz="4200">
          <a:solidFill>
            <a:srgbClr val="006633"/>
          </a:solidFill>
          <a:latin typeface="Lucida Grande"/>
          <a:ea typeface="Lucida Grande"/>
          <a:cs typeface="Lucida Grande"/>
          <a:sym typeface="Lucida Grande"/>
        </a:defRPr>
      </a:lvl6pPr>
      <a:lvl7pPr indent="39687">
        <a:defRPr sz="4200">
          <a:solidFill>
            <a:srgbClr val="006633"/>
          </a:solidFill>
          <a:latin typeface="Lucida Grande"/>
          <a:ea typeface="Lucida Grande"/>
          <a:cs typeface="Lucida Grande"/>
          <a:sym typeface="Lucida Grande"/>
        </a:defRPr>
      </a:lvl7pPr>
      <a:lvl8pPr indent="39687">
        <a:defRPr sz="4200">
          <a:solidFill>
            <a:srgbClr val="006633"/>
          </a:solidFill>
          <a:latin typeface="Lucida Grande"/>
          <a:ea typeface="Lucida Grande"/>
          <a:cs typeface="Lucida Grande"/>
          <a:sym typeface="Lucida Grande"/>
        </a:defRPr>
      </a:lvl8pPr>
      <a:lvl9pPr indent="39687">
        <a:defRPr sz="4200">
          <a:solidFill>
            <a:srgbClr val="006633"/>
          </a:solidFill>
          <a:latin typeface="Lucida Grande"/>
          <a:ea typeface="Lucida Grande"/>
          <a:cs typeface="Lucida Grande"/>
          <a:sym typeface="Lucida Grande"/>
        </a:defRPr>
      </a:lvl9pPr>
    </p:titleStyle>
    <p:bodyStyle>
      <a:lvl1pPr marL="382585" indent="-342900">
        <a:spcBef>
          <a:spcPts val="700"/>
        </a:spcBef>
        <a:buClr>
          <a:srgbClr val="CC9900"/>
        </a:buClr>
        <a:buSzPct val="64000"/>
        <a:buFont typeface="Wingdings"/>
        <a:buChar char="▪"/>
        <a:defRPr sz="3000">
          <a:latin typeface="Arial"/>
          <a:ea typeface="Arial"/>
          <a:cs typeface="Arial"/>
          <a:sym typeface="Arial"/>
        </a:defRPr>
      </a:lvl1pPr>
      <a:lvl2pPr marL="708879" indent="-375503">
        <a:spcBef>
          <a:spcPts val="700"/>
        </a:spcBef>
        <a:buClr>
          <a:srgbClr val="CC9900"/>
        </a:buClr>
        <a:buSzPct val="60000"/>
        <a:buFont typeface="Wingdings"/>
        <a:buChar char="❑"/>
        <a:defRPr sz="3000">
          <a:latin typeface="Arial"/>
          <a:ea typeface="Arial"/>
          <a:cs typeface="Arial"/>
          <a:sym typeface="Arial"/>
        </a:defRPr>
      </a:lvl2pPr>
      <a:lvl3pPr marL="1138814" indent="-478414">
        <a:spcBef>
          <a:spcPts val="700"/>
        </a:spcBef>
        <a:buClr>
          <a:srgbClr val="CC9900"/>
        </a:buClr>
        <a:buSzPct val="64000"/>
        <a:buFont typeface="Wingdings"/>
        <a:buChar char="■"/>
        <a:defRPr sz="3000">
          <a:latin typeface="Arial"/>
          <a:ea typeface="Arial"/>
          <a:cs typeface="Arial"/>
          <a:sym typeface="Arial"/>
        </a:defRPr>
      </a:lvl3pPr>
      <a:lvl4pPr marL="1486692" indent="-473867">
        <a:spcBef>
          <a:spcPts val="700"/>
        </a:spcBef>
        <a:buClr>
          <a:srgbClr val="CC9900"/>
        </a:buClr>
        <a:buSzPct val="69000"/>
        <a:buFont typeface="Wingdings"/>
        <a:buChar char="❑"/>
        <a:defRPr sz="3000">
          <a:latin typeface="Arial"/>
          <a:ea typeface="Arial"/>
          <a:cs typeface="Arial"/>
          <a:sym typeface="Arial"/>
        </a:defRPr>
      </a:lvl4pPr>
      <a:lvl5pPr marL="1839910" indent="-509587">
        <a:spcBef>
          <a:spcPts val="700"/>
        </a:spcBef>
        <a:buClr>
          <a:srgbClr val="CC9900"/>
        </a:buClr>
        <a:buSzPct val="75000"/>
        <a:buFont typeface="Wingdings"/>
        <a:buChar char="▪"/>
        <a:defRPr sz="3000">
          <a:latin typeface="Arial"/>
          <a:ea typeface="Arial"/>
          <a:cs typeface="Arial"/>
          <a:sym typeface="Arial"/>
        </a:defRPr>
      </a:lvl5pPr>
      <a:lvl6pPr marL="2297110" indent="-509585">
        <a:spcBef>
          <a:spcPts val="700"/>
        </a:spcBef>
        <a:buClr>
          <a:srgbClr val="CC9900"/>
        </a:buClr>
        <a:buSzPct val="75000"/>
        <a:buFont typeface="Wingdings"/>
        <a:buChar char="•"/>
        <a:defRPr sz="3000">
          <a:latin typeface="Arial"/>
          <a:ea typeface="Arial"/>
          <a:cs typeface="Arial"/>
          <a:sym typeface="Arial"/>
        </a:defRPr>
      </a:lvl6pPr>
      <a:lvl7pPr marL="2754310" indent="-509585">
        <a:spcBef>
          <a:spcPts val="700"/>
        </a:spcBef>
        <a:buClr>
          <a:srgbClr val="CC9900"/>
        </a:buClr>
        <a:buSzPct val="75000"/>
        <a:buFont typeface="Wingdings"/>
        <a:buChar char="•"/>
        <a:defRPr sz="3000">
          <a:latin typeface="Arial"/>
          <a:ea typeface="Arial"/>
          <a:cs typeface="Arial"/>
          <a:sym typeface="Arial"/>
        </a:defRPr>
      </a:lvl7pPr>
      <a:lvl8pPr marL="3211510" indent="-509585">
        <a:spcBef>
          <a:spcPts val="700"/>
        </a:spcBef>
        <a:buClr>
          <a:srgbClr val="CC9900"/>
        </a:buClr>
        <a:buSzPct val="75000"/>
        <a:buFont typeface="Wingdings"/>
        <a:buChar char="•"/>
        <a:defRPr sz="3000">
          <a:latin typeface="Arial"/>
          <a:ea typeface="Arial"/>
          <a:cs typeface="Arial"/>
          <a:sym typeface="Arial"/>
        </a:defRPr>
      </a:lvl8pPr>
      <a:lvl9pPr marL="3668712" indent="-509587">
        <a:spcBef>
          <a:spcPts val="700"/>
        </a:spcBef>
        <a:buClr>
          <a:srgbClr val="CC9900"/>
        </a:buClr>
        <a:buSzPct val="75000"/>
        <a:buFont typeface="Wingdings"/>
        <a:buChar char="•"/>
        <a:defRPr sz="3000">
          <a:latin typeface="Arial"/>
          <a:ea typeface="Arial"/>
          <a:cs typeface="Arial"/>
          <a:sym typeface="Arial"/>
        </a:defRPr>
      </a:lvl9pPr>
    </p:bodyStyle>
    <p:otherStyle>
      <a:lvl1pPr algn="ctr">
        <a:defRPr sz="1200">
          <a:solidFill>
            <a:schemeClr val="tx1"/>
          </a:solidFill>
          <a:latin typeface="+mn-lt"/>
          <a:ea typeface="+mn-ea"/>
          <a:cs typeface="+mn-cs"/>
          <a:sym typeface="Lucida Grande"/>
        </a:defRPr>
      </a:lvl1pPr>
      <a:lvl2pPr algn="ctr">
        <a:defRPr sz="1200">
          <a:solidFill>
            <a:schemeClr val="tx1"/>
          </a:solidFill>
          <a:latin typeface="+mn-lt"/>
          <a:ea typeface="+mn-ea"/>
          <a:cs typeface="+mn-cs"/>
          <a:sym typeface="Lucida Grande"/>
        </a:defRPr>
      </a:lvl2pPr>
      <a:lvl3pPr algn="ctr">
        <a:defRPr sz="1200">
          <a:solidFill>
            <a:schemeClr val="tx1"/>
          </a:solidFill>
          <a:latin typeface="+mn-lt"/>
          <a:ea typeface="+mn-ea"/>
          <a:cs typeface="+mn-cs"/>
          <a:sym typeface="Lucida Grande"/>
        </a:defRPr>
      </a:lvl3pPr>
      <a:lvl4pPr algn="ctr">
        <a:defRPr sz="1200">
          <a:solidFill>
            <a:schemeClr val="tx1"/>
          </a:solidFill>
          <a:latin typeface="+mn-lt"/>
          <a:ea typeface="+mn-ea"/>
          <a:cs typeface="+mn-cs"/>
          <a:sym typeface="Lucida Grande"/>
        </a:defRPr>
      </a:lvl4pPr>
      <a:lvl5pPr algn="ctr">
        <a:defRPr sz="1200">
          <a:solidFill>
            <a:schemeClr val="tx1"/>
          </a:solidFill>
          <a:latin typeface="+mn-lt"/>
          <a:ea typeface="+mn-ea"/>
          <a:cs typeface="+mn-cs"/>
          <a:sym typeface="Lucida Grande"/>
        </a:defRPr>
      </a:lvl5pPr>
      <a:lvl6pPr algn="ctr">
        <a:defRPr sz="1200">
          <a:solidFill>
            <a:schemeClr val="tx1"/>
          </a:solidFill>
          <a:latin typeface="+mn-lt"/>
          <a:ea typeface="+mn-ea"/>
          <a:cs typeface="+mn-cs"/>
          <a:sym typeface="Lucida Grande"/>
        </a:defRPr>
      </a:lvl6pPr>
      <a:lvl7pPr algn="ctr">
        <a:defRPr sz="1200">
          <a:solidFill>
            <a:schemeClr val="tx1"/>
          </a:solidFill>
          <a:latin typeface="+mn-lt"/>
          <a:ea typeface="+mn-ea"/>
          <a:cs typeface="+mn-cs"/>
          <a:sym typeface="Lucida Grande"/>
        </a:defRPr>
      </a:lvl7pPr>
      <a:lvl8pPr algn="ctr">
        <a:defRPr sz="1200">
          <a:solidFill>
            <a:schemeClr val="tx1"/>
          </a:solidFill>
          <a:latin typeface="+mn-lt"/>
          <a:ea typeface="+mn-ea"/>
          <a:cs typeface="+mn-cs"/>
          <a:sym typeface="Lucida Grande"/>
        </a:defRPr>
      </a:lvl8pPr>
      <a:lvl9pPr algn="ctr">
        <a:defRPr sz="1200">
          <a:solidFill>
            <a:schemeClr val="tx1"/>
          </a:solidFill>
          <a:latin typeface="+mn-lt"/>
          <a:ea typeface="+mn-ea"/>
          <a:cs typeface="+mn-cs"/>
          <a:sym typeface="Lucida Grande"/>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4.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6.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7.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1.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 Id="rId3" Type="http://schemas.openxmlformats.org/officeDocument/2006/relationships/image" Target="../media/image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74" name="Shape 74"/>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75" name="image1.png"/>
          <p:cNvPicPr/>
          <p:nvPr/>
        </p:nvPicPr>
        <p:blipFill>
          <a:blip r:embed="rId2">
            <a:extLst/>
          </a:blip>
          <a:stretch>
            <a:fillRect/>
          </a:stretch>
        </p:blipFill>
        <p:spPr>
          <a:xfrm>
            <a:off x="7612060" y="6356350"/>
            <a:ext cx="1528765" cy="493713"/>
          </a:xfrm>
          <a:prstGeom prst="rect">
            <a:avLst/>
          </a:prstGeom>
          <a:ln w="12700">
            <a:miter lim="400000"/>
          </a:ln>
        </p:spPr>
      </p:pic>
      <p:pic>
        <p:nvPicPr>
          <p:cNvPr id="76" name="image4.png"/>
          <p:cNvPicPr/>
          <p:nvPr/>
        </p:nvPicPr>
        <p:blipFill>
          <a:blip r:embed="rId3">
            <a:extLst/>
          </a:blip>
          <a:stretch>
            <a:fillRect/>
          </a:stretch>
        </p:blipFill>
        <p:spPr>
          <a:xfrm>
            <a:off x="1262062" y="2330450"/>
            <a:ext cx="6610351" cy="1727200"/>
          </a:xfrm>
          <a:prstGeom prst="rect">
            <a:avLst/>
          </a:prstGeom>
          <a:ln w="12700">
            <a:miter lim="400000"/>
          </a:ln>
        </p:spPr>
      </p:pic>
      <p:sp>
        <p:nvSpPr>
          <p:cNvPr id="77" name="Shape 77"/>
          <p:cNvSpPr/>
          <p:nvPr/>
        </p:nvSpPr>
        <p:spPr>
          <a:xfrm>
            <a:off x="290510" y="6524625"/>
            <a:ext cx="7112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2 -1</a:t>
            </a:r>
          </a:p>
        </p:txBody>
      </p:sp>
      <p:sp>
        <p:nvSpPr>
          <p:cNvPr id="78" name="Shape 78"/>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Shape 163"/>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64" name="Shape 164"/>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65"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66" name="Shape 166"/>
          <p:cNvSpPr/>
          <p:nvPr>
            <p:ph type="body" idx="1"/>
          </p:nvPr>
        </p:nvSpPr>
        <p:spPr>
          <a:xfrm>
            <a:off x="533400" y="2438400"/>
            <a:ext cx="6553200" cy="1524000"/>
          </a:xfrm>
          <a:prstGeom prst="rect">
            <a:avLst/>
          </a:prstGeom>
          <a:solidFill>
            <a:srgbClr val="FFFFFF"/>
          </a:solidFill>
        </p:spPr>
        <p:txBody>
          <a:bodyPr lIns="41275" tIns="41275" rIns="41275" bIns="41275">
            <a:normAutofit fontScale="100000" lnSpcReduction="0"/>
          </a:bodyPr>
          <a:lstStyle/>
          <a:p>
            <a:pPr lvl="0" marL="0" indent="0">
              <a:lnSpc>
                <a:spcPct val="120000"/>
              </a:lnSpc>
              <a:spcBef>
                <a:spcPts val="0"/>
              </a:spcBef>
              <a:buSzTx/>
              <a:buNone/>
              <a:defRPr sz="1800"/>
            </a:pPr>
            <a:br/>
            <a:r>
              <a:rPr i="1" sz="2400">
                <a:solidFill>
                  <a:srgbClr val="ED6B06"/>
                </a:solidFill>
                <a:latin typeface="Verdana"/>
                <a:ea typeface="Verdana"/>
                <a:cs typeface="Verdana"/>
                <a:sym typeface="Verdana"/>
              </a:rPr>
              <a:t>What is our business?</a:t>
            </a:r>
          </a:p>
        </p:txBody>
      </p:sp>
      <p:sp>
        <p:nvSpPr>
          <p:cNvPr id="167" name="Shape 167"/>
          <p:cNvSpPr/>
          <p:nvPr/>
        </p:nvSpPr>
        <p:spPr>
          <a:xfrm>
            <a:off x="268287" y="654685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2 -13</a:t>
            </a:r>
          </a:p>
        </p:txBody>
      </p:sp>
      <p:sp>
        <p:nvSpPr>
          <p:cNvPr id="168" name="Shape 168"/>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pic>
        <p:nvPicPr>
          <p:cNvPr id="169" name="image6.png"/>
          <p:cNvPicPr/>
          <p:nvPr/>
        </p:nvPicPr>
        <p:blipFill>
          <a:blip r:embed="rId3">
            <a:extLst/>
          </a:blip>
          <a:stretch>
            <a:fillRect/>
          </a:stretch>
        </p:blipFill>
        <p:spPr>
          <a:xfrm>
            <a:off x="5943600" y="2590800"/>
            <a:ext cx="2209800" cy="2162175"/>
          </a:xfrm>
          <a:prstGeom prst="rect">
            <a:avLst/>
          </a:prstGeom>
          <a:ln w="12700">
            <a:miter lim="400000"/>
          </a:ln>
        </p:spPr>
      </p:pic>
      <p:sp>
        <p:nvSpPr>
          <p:cNvPr id="170" name="Shape 170"/>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66">
                                            <p:bg/>
                                          </p:spTgt>
                                        </p:tgtEl>
                                        <p:attrNameLst>
                                          <p:attrName>style.visibility</p:attrName>
                                        </p:attrNameLst>
                                      </p:cBhvr>
                                      <p:to>
                                        <p:strVal val="visible"/>
                                      </p:to>
                                    </p:set>
                                    <p:animEffect filter="fade" transition="in">
                                      <p:cBhvr>
                                        <p:cTn id="7" dur="1000"/>
                                        <p:tgtEl>
                                          <p:spTgt spid="166">
                                            <p:bg/>
                                          </p:spTgt>
                                        </p:tgtEl>
                                      </p:cBhvr>
                                    </p:animEffect>
                                  </p:childTnLst>
                                </p:cTn>
                              </p:par>
                              <p:par>
                                <p:cTn id="8" presetClass="entr" presetSubtype="0" presetID="10" grpId="1" fill="hold">
                                  <p:stCondLst>
                                    <p:cond delay="0"/>
                                  </p:stCondLst>
                                  <p:iterate type="el" backwards="0">
                                    <p:tmAbs val="0"/>
                                  </p:iterate>
                                  <p:childTnLst>
                                    <p:set>
                                      <p:cBhvr>
                                        <p:cTn id="9" fill="hold"/>
                                        <p:tgtEl>
                                          <p:spTgt spid="166">
                                            <p:txEl>
                                              <p:pRg st="0" end="0"/>
                                            </p:txEl>
                                          </p:spTgt>
                                        </p:tgtEl>
                                        <p:attrNameLst>
                                          <p:attrName>style.visibility</p:attrName>
                                        </p:attrNameLst>
                                      </p:cBhvr>
                                      <p:to>
                                        <p:strVal val="visible"/>
                                      </p:to>
                                    </p:set>
                                    <p:animEffect filter="fade" transition="in">
                                      <p:cBhvr>
                                        <p:cTn id="10" dur="1000"/>
                                        <p:tgtEl>
                                          <p:spTgt spid="166">
                                            <p:txEl>
                                              <p:pRg st="0" end="0"/>
                                            </p:txEl>
                                          </p:spTgt>
                                        </p:tgtEl>
                                      </p:cBhvr>
                                    </p:animEffect>
                                  </p:childTnLst>
                                </p:cTn>
                              </p:par>
                            </p:childTnLst>
                          </p:cTn>
                        </p:par>
                        <p:par>
                          <p:cTn id="11" fill="hold">
                            <p:stCondLst>
                              <p:cond delay="1000"/>
                            </p:stCondLst>
                            <p:childTnLst>
                              <p:par>
                                <p:cTn id="12" nodeType="afterEffect" presetClass="entr" presetSubtype="0" presetID="10" grpId="2" fill="hold">
                                  <p:stCondLst>
                                    <p:cond delay="500"/>
                                  </p:stCondLst>
                                  <p:iterate type="el" backwards="0">
                                    <p:tmAbs val="0"/>
                                  </p:iterate>
                                  <p:childTnLst>
                                    <p:set>
                                      <p:cBhvr>
                                        <p:cTn id="13" fill="hold"/>
                                        <p:tgtEl>
                                          <p:spTgt spid="169"/>
                                        </p:tgtEl>
                                        <p:attrNameLst>
                                          <p:attrName>style.visibility</p:attrName>
                                        </p:attrNameLst>
                                      </p:cBhvr>
                                      <p:to>
                                        <p:strVal val="visible"/>
                                      </p:to>
                                    </p:set>
                                    <p:animEffect filter="fade" transition="in">
                                      <p:cBhvr>
                                        <p:cTn id="14" dur="1000"/>
                                        <p:tgtEl>
                                          <p:spTgt spid="1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9" grpId="2"/>
      <p:bldP build="p" bldLvl="1" animBg="1" rev="0" advAuto="0" spid="166"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2" name="Shape 17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73" name="Shape 173"/>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74"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75" name="Shape 175"/>
          <p:cNvSpPr/>
          <p:nvPr/>
        </p:nvSpPr>
        <p:spPr>
          <a:xfrm>
            <a:off x="268287" y="6546850"/>
            <a:ext cx="11176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2 -14</a:t>
            </a:r>
          </a:p>
        </p:txBody>
      </p:sp>
      <p:sp>
        <p:nvSpPr>
          <p:cNvPr id="176" name="Shape 176"/>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grpSp>
        <p:nvGrpSpPr>
          <p:cNvPr id="179" name="Group 179"/>
          <p:cNvGrpSpPr/>
          <p:nvPr/>
        </p:nvGrpSpPr>
        <p:grpSpPr>
          <a:xfrm>
            <a:off x="482600" y="965198"/>
            <a:ext cx="8166100" cy="1778003"/>
            <a:chOff x="0" y="0"/>
            <a:chExt cx="8166100" cy="1778001"/>
          </a:xfrm>
        </p:grpSpPr>
        <p:sp>
          <p:nvSpPr>
            <p:cNvPr id="177" name="Shape 177"/>
            <p:cNvSpPr/>
            <p:nvPr/>
          </p:nvSpPr>
          <p:spPr>
            <a:xfrm>
              <a:off x="0" y="0"/>
              <a:ext cx="8166100" cy="1778001"/>
            </a:xfrm>
            <a:prstGeom prst="rect">
              <a:avLst/>
            </a:prstGeom>
            <a:solidFill>
              <a:srgbClr val="FFFFFF"/>
            </a:solidFill>
            <a:ln w="12700" cap="flat">
              <a:noFill/>
              <a:miter lim="400000"/>
            </a:ln>
            <a:effectLst/>
          </p:spPr>
          <p:txBody>
            <a:bodyPr wrap="square" lIns="0" tIns="0" rIns="0" bIns="0" numCol="1" anchor="t">
              <a:noAutofit/>
            </a:bodyPr>
            <a:lstStyle/>
            <a:p>
              <a:pPr lvl="0">
                <a:spcBef>
                  <a:spcPts val="1200"/>
                </a:spcBef>
                <a:defRPr sz="2000">
                  <a:latin typeface="Verdana"/>
                  <a:ea typeface="Verdana"/>
                  <a:cs typeface="Verdana"/>
                  <a:sym typeface="Verdana"/>
                </a:defRPr>
              </a:pPr>
            </a:p>
          </p:txBody>
        </p:sp>
        <p:sp>
          <p:nvSpPr>
            <p:cNvPr id="178" name="Shape 178"/>
            <p:cNvSpPr/>
            <p:nvPr/>
          </p:nvSpPr>
          <p:spPr>
            <a:xfrm>
              <a:off x="0" y="-1"/>
              <a:ext cx="8166100" cy="1676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263522" indent="-223834">
                <a:spcBef>
                  <a:spcPts val="1200"/>
                </a:spcBef>
                <a:defRPr sz="1800"/>
              </a:pPr>
              <a:r>
                <a:rPr sz="2000">
                  <a:latin typeface="Verdana"/>
                  <a:ea typeface="Verdana"/>
                  <a:cs typeface="Verdana"/>
                  <a:sym typeface="Verdana"/>
                </a:rPr>
                <a:t>A mission statement:</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Is a statement of purpose</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Distinguishes one firm from another</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Declares the firm’s reason for being</a:t>
              </a:r>
            </a:p>
          </p:txBody>
        </p:sp>
      </p:grpSp>
      <p:sp>
        <p:nvSpPr>
          <p:cNvPr id="180" name="Shape 180"/>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181" name="Shape 181"/>
          <p:cNvSpPr/>
          <p:nvPr>
            <p:ph type="body" idx="1"/>
          </p:nvPr>
        </p:nvSpPr>
        <p:spPr>
          <a:xfrm>
            <a:off x="419100" y="2781300"/>
            <a:ext cx="8001000" cy="2374900"/>
          </a:xfrm>
          <a:prstGeom prst="rect">
            <a:avLst/>
          </a:prstGeom>
          <a:solidFill>
            <a:srgbClr val="FFFFFF"/>
          </a:solidFill>
        </p:spPr>
        <p:txBody>
          <a:bodyPr lIns="41275" tIns="41275" rIns="41275" bIns="41275">
            <a:normAutofit fontScale="100000" lnSpcReduction="0"/>
          </a:bodyPr>
          <a:lstStyle/>
          <a:p>
            <a:pPr lvl="0" marL="411573" indent="-411573">
              <a:lnSpc>
                <a:spcPct val="150000"/>
              </a:lnSpc>
              <a:spcBef>
                <a:spcPts val="0"/>
              </a:spcBef>
              <a:buClrTx/>
              <a:buSzPct val="100000"/>
              <a:buFont typeface="Verdana"/>
              <a:buChar char="•"/>
              <a:defRPr sz="1800"/>
            </a:pPr>
            <a:r>
              <a:rPr sz="2000">
                <a:latin typeface="Verdana"/>
                <a:ea typeface="Verdana"/>
                <a:cs typeface="Verdana"/>
                <a:sym typeface="Verdana"/>
              </a:rPr>
              <a:t>Reveal what an organization wants to be and whom it wants to serve</a:t>
            </a:r>
            <a:endParaRPr sz="2000">
              <a:latin typeface="Verdana"/>
              <a:ea typeface="Verdana"/>
              <a:cs typeface="Verdana"/>
              <a:sym typeface="Verdana"/>
            </a:endParaRPr>
          </a:p>
          <a:p>
            <a:pPr lvl="0" marL="411573" indent="-411573">
              <a:lnSpc>
                <a:spcPct val="150000"/>
              </a:lnSpc>
              <a:spcBef>
                <a:spcPts val="600"/>
              </a:spcBef>
              <a:buClrTx/>
              <a:buSzPct val="100000"/>
              <a:buFont typeface="Verdana"/>
              <a:buChar char="•"/>
              <a:defRPr sz="1800"/>
            </a:pPr>
            <a:r>
              <a:rPr sz="2000">
                <a:latin typeface="Verdana"/>
                <a:ea typeface="Verdana"/>
                <a:cs typeface="Verdana"/>
                <a:sym typeface="Verdana"/>
              </a:rPr>
              <a:t>Essential for effectively establishing objectives and formulating strategies</a:t>
            </a:r>
          </a:p>
        </p:txBody>
      </p:sp>
      <p:sp>
        <p:nvSpPr>
          <p:cNvPr id="182" name="Shape 182"/>
          <p:cNvSpPr/>
          <p:nvPr/>
        </p:nvSpPr>
        <p:spPr>
          <a:xfrm>
            <a:off x="268287" y="654685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2 -16</a:t>
            </a:r>
          </a:p>
        </p:txBody>
      </p:sp>
      <p:sp>
        <p:nvSpPr>
          <p:cNvPr id="183" name="Shape 183"/>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sp>
        <p:nvSpPr>
          <p:cNvPr id="184" name="Shape 184"/>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179"/>
                                        </p:tgtEl>
                                        <p:attrNameLst>
                                          <p:attrName>style.visibility</p:attrName>
                                        </p:attrNameLst>
                                      </p:cBhvr>
                                      <p:to>
                                        <p:strVal val="visible"/>
                                      </p:to>
                                    </p:set>
                                    <p:anim calcmode="lin" valueType="num">
                                      <p:cBhvr>
                                        <p:cTn id="7" dur="1000" fill="hold"/>
                                        <p:tgtEl>
                                          <p:spTgt spid="179"/>
                                        </p:tgtEl>
                                        <p:attrNameLst>
                                          <p:attrName>ppt_x</p:attrName>
                                        </p:attrNameLst>
                                      </p:cBhvr>
                                      <p:tavLst>
                                        <p:tav tm="0">
                                          <p:val>
                                            <p:strVal val="#ppt_x"/>
                                          </p:val>
                                        </p:tav>
                                        <p:tav tm="100000">
                                          <p:val>
                                            <p:strVal val="#ppt_x"/>
                                          </p:val>
                                        </p:tav>
                                      </p:tavLst>
                                    </p:anim>
                                    <p:anim calcmode="lin" valueType="num">
                                      <p:cBhvr>
                                        <p:cTn id="8" dur="1000" fill="hold"/>
                                        <p:tgtEl>
                                          <p:spTgt spid="179"/>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nodeType="afterEffect" presetClass="entr" presetSubtype="0" presetID="10" grpId="2" fill="hold">
                                  <p:stCondLst>
                                    <p:cond delay="500"/>
                                  </p:stCondLst>
                                  <p:iterate type="el" backwards="0">
                                    <p:tmAbs val="0"/>
                                  </p:iterate>
                                  <p:childTnLst>
                                    <p:set>
                                      <p:cBhvr>
                                        <p:cTn id="11" fill="hold"/>
                                        <p:tgtEl>
                                          <p:spTgt spid="181">
                                            <p:bg/>
                                          </p:spTgt>
                                        </p:tgtEl>
                                        <p:attrNameLst>
                                          <p:attrName>style.visibility</p:attrName>
                                        </p:attrNameLst>
                                      </p:cBhvr>
                                      <p:to>
                                        <p:strVal val="visible"/>
                                      </p:to>
                                    </p:set>
                                    <p:animEffect filter="fade" transition="in">
                                      <p:cBhvr>
                                        <p:cTn id="12" dur="1000"/>
                                        <p:tgtEl>
                                          <p:spTgt spid="181">
                                            <p:bg/>
                                          </p:spTgt>
                                        </p:tgtEl>
                                      </p:cBhvr>
                                    </p:animEffect>
                                  </p:childTnLst>
                                </p:cTn>
                              </p:par>
                              <p:par>
                                <p:cTn id="13" presetClass="entr" presetSubtype="0" presetID="10" grpId="2" fill="hold">
                                  <p:stCondLst>
                                    <p:cond delay="0"/>
                                  </p:stCondLst>
                                  <p:iterate type="el" backwards="0">
                                    <p:tmAbs val="0"/>
                                  </p:iterate>
                                  <p:childTnLst>
                                    <p:set>
                                      <p:cBhvr>
                                        <p:cTn id="14" fill="hold"/>
                                        <p:tgtEl>
                                          <p:spTgt spid="181">
                                            <p:txEl>
                                              <p:pRg st="0" end="0"/>
                                            </p:txEl>
                                          </p:spTgt>
                                        </p:tgtEl>
                                        <p:attrNameLst>
                                          <p:attrName>style.visibility</p:attrName>
                                        </p:attrNameLst>
                                      </p:cBhvr>
                                      <p:to>
                                        <p:strVal val="visible"/>
                                      </p:to>
                                    </p:set>
                                    <p:animEffect filter="fade" transition="in">
                                      <p:cBhvr>
                                        <p:cTn id="15" dur="1000"/>
                                        <p:tgtEl>
                                          <p:spTgt spid="181">
                                            <p:txEl>
                                              <p:pRg st="0" end="0"/>
                                            </p:txEl>
                                          </p:spTgt>
                                        </p:tgtEl>
                                      </p:cBhvr>
                                    </p:animEffect>
                                  </p:childTnLst>
                                </p:cTn>
                              </p:par>
                            </p:childTnLst>
                          </p:cTn>
                        </p:par>
                        <p:par>
                          <p:cTn id="16" fill="hold">
                            <p:stCondLst>
                              <p:cond delay="2500"/>
                            </p:stCondLst>
                            <p:childTnLst>
                              <p:par>
                                <p:cTn id="17" nodeType="afterEffect" presetClass="entr" presetSubtype="0" presetID="10" grpId="2" fill="hold">
                                  <p:stCondLst>
                                    <p:cond delay="0"/>
                                  </p:stCondLst>
                                  <p:iterate type="el" backwards="0">
                                    <p:tmAbs val="0"/>
                                  </p:iterate>
                                  <p:childTnLst>
                                    <p:set>
                                      <p:cBhvr>
                                        <p:cTn id="18" fill="hold"/>
                                        <p:tgtEl>
                                          <p:spTgt spid="181">
                                            <p:txEl>
                                              <p:pRg st="1" end="1"/>
                                            </p:txEl>
                                          </p:spTgt>
                                        </p:tgtEl>
                                        <p:attrNameLst>
                                          <p:attrName>style.visibility</p:attrName>
                                        </p:attrNameLst>
                                      </p:cBhvr>
                                      <p:to>
                                        <p:strVal val="visible"/>
                                      </p:to>
                                    </p:set>
                                    <p:animEffect filter="fade" transition="in">
                                      <p:cBhvr>
                                        <p:cTn id="19" dur="1000"/>
                                        <p:tgtEl>
                                          <p:spTgt spid="181">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81" grpId="2"/>
      <p:bldP build="whole" bldLvl="1" animBg="1" rev="0" advAuto="0" spid="179" grpId="1"/>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Shape 186"/>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87" name="Shape 187"/>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88"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89" name="Shape 189"/>
          <p:cNvSpPr/>
          <p:nvPr/>
        </p:nvSpPr>
        <p:spPr>
          <a:xfrm>
            <a:off x="268287" y="6546850"/>
            <a:ext cx="9652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2 -15</a:t>
            </a:r>
          </a:p>
        </p:txBody>
      </p:sp>
      <p:sp>
        <p:nvSpPr>
          <p:cNvPr id="190" name="Shape 190"/>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sp>
        <p:nvSpPr>
          <p:cNvPr id="191" name="Shape 191"/>
          <p:cNvSpPr/>
          <p:nvPr/>
        </p:nvSpPr>
        <p:spPr>
          <a:xfrm>
            <a:off x="609600" y="2438400"/>
            <a:ext cx="8166100" cy="400050"/>
          </a:xfrm>
          <a:prstGeom prst="rect">
            <a:avLst/>
          </a:prstGeom>
          <a:solidFill>
            <a:srgbClr val="FFFFFF"/>
          </a:solidFill>
          <a:ln w="12700">
            <a:miter lim="400000"/>
          </a:ln>
        </p:spPr>
        <p:txBody>
          <a:bodyPr lIns="0" tIns="0" rIns="0" bIns="0"/>
          <a:lstStyle/>
          <a:p>
            <a:pPr lvl="0">
              <a:defRPr>
                <a:latin typeface="Arial"/>
                <a:ea typeface="Arial"/>
                <a:cs typeface="Arial"/>
                <a:sym typeface="Arial"/>
              </a:defRPr>
            </a:pPr>
          </a:p>
        </p:txBody>
      </p:sp>
      <p:sp>
        <p:nvSpPr>
          <p:cNvPr id="192" name="Shape 192"/>
          <p:cNvSpPr/>
          <p:nvPr/>
        </p:nvSpPr>
        <p:spPr>
          <a:xfrm>
            <a:off x="533400" y="1676400"/>
            <a:ext cx="7861300" cy="2120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76222" indent="-236534">
              <a:spcBef>
                <a:spcPts val="1200"/>
              </a:spcBef>
              <a:defRPr sz="1800"/>
            </a:pPr>
            <a:r>
              <a:rPr sz="2000">
                <a:latin typeface="Verdana"/>
                <a:ea typeface="Verdana"/>
                <a:cs typeface="Verdana"/>
                <a:sym typeface="Verdana"/>
              </a:rPr>
              <a:t>Mission statements can also be referred to as:</a:t>
            </a:r>
            <a:endParaRPr sz="2000">
              <a:latin typeface="Arial"/>
              <a:ea typeface="Arial"/>
              <a:cs typeface="Arial"/>
              <a:sym typeface="Arial"/>
            </a:endParaRPr>
          </a:p>
          <a:p>
            <a:pPr lvl="0" marL="276222" indent="-236534">
              <a:spcBef>
                <a:spcPts val="1200"/>
              </a:spcBef>
              <a:defRPr sz="1800"/>
            </a:pPr>
            <a:endParaRPr sz="2000">
              <a:latin typeface="Arial"/>
              <a:ea typeface="Arial"/>
              <a:cs typeface="Arial"/>
              <a:sym typeface="Arial"/>
            </a:endParaRPr>
          </a:p>
          <a:p>
            <a:pPr lvl="0" marL="771373" indent="-731685">
              <a:spcBef>
                <a:spcPts val="1200"/>
              </a:spcBef>
              <a:buClr>
                <a:srgbClr val="000000"/>
              </a:buClr>
              <a:buSzPct val="100000"/>
              <a:buFont typeface="Verdana"/>
              <a:buChar char="•"/>
              <a:defRPr sz="1800"/>
            </a:pPr>
            <a:r>
              <a:rPr sz="2000">
                <a:latin typeface="Verdana"/>
                <a:ea typeface="Verdana"/>
                <a:cs typeface="Verdana"/>
                <a:sym typeface="Verdana"/>
              </a:rPr>
              <a:t>Statement of purpose</a:t>
            </a:r>
            <a:endParaRPr sz="2000">
              <a:latin typeface="Arial"/>
              <a:ea typeface="Arial"/>
              <a:cs typeface="Arial"/>
              <a:sym typeface="Arial"/>
            </a:endParaRPr>
          </a:p>
          <a:p>
            <a:pPr lvl="0" marL="771373" indent="-731685">
              <a:spcBef>
                <a:spcPts val="1200"/>
              </a:spcBef>
              <a:buClr>
                <a:srgbClr val="000000"/>
              </a:buClr>
              <a:buSzPct val="100000"/>
              <a:buFont typeface="Verdana"/>
              <a:buChar char="•"/>
              <a:defRPr sz="1800"/>
            </a:pPr>
            <a:r>
              <a:rPr sz="2000">
                <a:latin typeface="Verdana"/>
                <a:ea typeface="Verdana"/>
                <a:cs typeface="Verdana"/>
                <a:sym typeface="Verdana"/>
              </a:rPr>
              <a:t>Statement of philosophy</a:t>
            </a:r>
            <a:endParaRPr sz="2000">
              <a:latin typeface="Arial"/>
              <a:ea typeface="Arial"/>
              <a:cs typeface="Arial"/>
              <a:sym typeface="Arial"/>
            </a:endParaRPr>
          </a:p>
          <a:p>
            <a:pPr lvl="0" marL="771373" indent="-731685">
              <a:spcBef>
                <a:spcPts val="1200"/>
              </a:spcBef>
              <a:buClr>
                <a:srgbClr val="000000"/>
              </a:buClr>
              <a:buSzPct val="100000"/>
              <a:buFont typeface="Verdana"/>
              <a:buChar char="•"/>
              <a:defRPr sz="1800"/>
            </a:pPr>
            <a:r>
              <a:rPr sz="2000">
                <a:latin typeface="Verdana"/>
                <a:ea typeface="Verdana"/>
                <a:cs typeface="Verdana"/>
                <a:sym typeface="Verdana"/>
              </a:rPr>
              <a:t>Statement of business principles</a:t>
            </a:r>
          </a:p>
        </p:txBody>
      </p:sp>
      <p:sp>
        <p:nvSpPr>
          <p:cNvPr id="193" name="Shape 193"/>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194" name="Shape 194"/>
          <p:cNvSpPr/>
          <p:nvPr/>
        </p:nvSpPr>
        <p:spPr>
          <a:xfrm>
            <a:off x="558800" y="4610100"/>
            <a:ext cx="7620000" cy="990600"/>
          </a:xfrm>
          <a:prstGeom prst="rect">
            <a:avLst/>
          </a:prstGeom>
          <a:solidFill>
            <a:srgbClr val="FFFFFF"/>
          </a:solidFill>
          <a:ln w="12700">
            <a:miter lim="400000"/>
          </a:ln>
        </p:spPr>
        <p:txBody>
          <a:bodyPr lIns="0" tIns="0" rIns="0" bIns="0"/>
          <a:lstStyle/>
          <a:p>
            <a:pPr lvl="0">
              <a:defRPr>
                <a:latin typeface="Arial"/>
                <a:ea typeface="Arial"/>
                <a:cs typeface="Arial"/>
                <a:sym typeface="Arial"/>
              </a:defRPr>
            </a:pP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94"/>
                                        </p:tgtEl>
                                        <p:attrNameLst>
                                          <p:attrName>style.visibility</p:attrName>
                                        </p:attrNameLst>
                                      </p:cBhvr>
                                      <p:to>
                                        <p:strVal val="visible"/>
                                      </p:to>
                                    </p:set>
                                    <p:animEffect filter="fade" transition="in">
                                      <p:cBhvr>
                                        <p:cTn id="7" dur="1000"/>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4" grpId="1"/>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 name="Shape 196"/>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97" name="Shape 197"/>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98"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99" name="Shape 199"/>
          <p:cNvSpPr/>
          <p:nvPr>
            <p:ph type="body" idx="1"/>
          </p:nvPr>
        </p:nvSpPr>
        <p:spPr>
          <a:xfrm>
            <a:off x="609600" y="2209800"/>
            <a:ext cx="8001000" cy="3124200"/>
          </a:xfrm>
          <a:prstGeom prst="rect">
            <a:avLst/>
          </a:prstGeom>
          <a:solidFill>
            <a:srgbClr val="FFFFFF"/>
          </a:solidFill>
        </p:spPr>
        <p:txBody>
          <a:bodyPr lIns="41275" tIns="41275" rIns="41275" bIns="41275">
            <a:normAutofit fontScale="100000" lnSpcReduction="0"/>
          </a:bodyPr>
          <a:lstStyle/>
          <a:p>
            <a:pPr lvl="0" marL="0" indent="0">
              <a:lnSpc>
                <a:spcPct val="80000"/>
              </a:lnSpc>
              <a:spcBef>
                <a:spcPts val="0"/>
              </a:spcBef>
              <a:buSzTx/>
              <a:buNone/>
              <a:defRPr sz="1800"/>
            </a:pPr>
            <a:br/>
            <a:r>
              <a:rPr b="1" sz="2000">
                <a:latin typeface="Verdana"/>
                <a:ea typeface="Verdana"/>
                <a:cs typeface="Verdana"/>
                <a:sym typeface="Verdana"/>
              </a:rPr>
              <a:t>Saudi Research and Marketing Group</a:t>
            </a:r>
            <a:endParaRPr b="1" sz="2000">
              <a:latin typeface="Verdana"/>
              <a:ea typeface="Verdana"/>
              <a:cs typeface="Verdana"/>
              <a:sym typeface="Verdana"/>
            </a:endParaRPr>
          </a:p>
          <a:p>
            <a:pPr lvl="0" marL="0" indent="0">
              <a:lnSpc>
                <a:spcPct val="80000"/>
              </a:lnSpc>
              <a:spcBef>
                <a:spcPts val="0"/>
              </a:spcBef>
              <a:buSzTx/>
              <a:buNone/>
              <a:defRPr sz="1800"/>
            </a:pPr>
            <a:r>
              <a:rPr i="1" sz="2000">
                <a:latin typeface="Verdana"/>
                <a:ea typeface="Verdana"/>
                <a:cs typeface="Verdana"/>
                <a:sym typeface="Verdana"/>
              </a:rPr>
              <a:t>To provide high content media services and products that are high quality and reliable. To build numerous media platforms. To continually invent new products to meet the needs of various social categories in various regions. To service readers, audience and advertisers.</a:t>
            </a:r>
            <a:r>
              <a:rPr sz="2000">
                <a:latin typeface="Verdana"/>
                <a:ea typeface="Verdana"/>
                <a:cs typeface="Verdana"/>
                <a:sym typeface="Verdana"/>
              </a:rPr>
              <a:t>  </a:t>
            </a:r>
          </a:p>
        </p:txBody>
      </p:sp>
      <p:sp>
        <p:nvSpPr>
          <p:cNvPr id="200" name="Shape 200"/>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2 -18</a:t>
            </a:r>
          </a:p>
        </p:txBody>
      </p:sp>
      <p:sp>
        <p:nvSpPr>
          <p:cNvPr id="201" name="Shape 201"/>
          <p:cNvSpPr/>
          <p:nvPr/>
        </p:nvSpPr>
        <p:spPr>
          <a:xfrm>
            <a:off x="533400" y="457200"/>
            <a:ext cx="8013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 Examples</a:t>
            </a:r>
          </a:p>
        </p:txBody>
      </p:sp>
      <p:sp>
        <p:nvSpPr>
          <p:cNvPr id="202" name="Shape 202"/>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99">
                                            <p:bg/>
                                          </p:spTgt>
                                        </p:tgtEl>
                                        <p:attrNameLst>
                                          <p:attrName>style.visibility</p:attrName>
                                        </p:attrNameLst>
                                      </p:cBhvr>
                                      <p:to>
                                        <p:strVal val="visible"/>
                                      </p:to>
                                    </p:set>
                                    <p:animEffect filter="fade" transition="in">
                                      <p:cBhvr>
                                        <p:cTn id="7" dur="1000"/>
                                        <p:tgtEl>
                                          <p:spTgt spid="199">
                                            <p:bg/>
                                          </p:spTgt>
                                        </p:tgtEl>
                                      </p:cBhvr>
                                    </p:animEffect>
                                  </p:childTnLst>
                                </p:cTn>
                              </p:par>
                              <p:par>
                                <p:cTn id="8" presetClass="entr" presetSubtype="0" presetID="10" grpId="1" fill="hold">
                                  <p:stCondLst>
                                    <p:cond delay="0"/>
                                  </p:stCondLst>
                                  <p:iterate type="el" backwards="0">
                                    <p:tmAbs val="0"/>
                                  </p:iterate>
                                  <p:childTnLst>
                                    <p:set>
                                      <p:cBhvr>
                                        <p:cTn id="9" fill="hold"/>
                                        <p:tgtEl>
                                          <p:spTgt spid="199">
                                            <p:txEl>
                                              <p:pRg st="0" end="0"/>
                                            </p:txEl>
                                          </p:spTgt>
                                        </p:tgtEl>
                                        <p:attrNameLst>
                                          <p:attrName>style.visibility</p:attrName>
                                        </p:attrNameLst>
                                      </p:cBhvr>
                                      <p:to>
                                        <p:strVal val="visible"/>
                                      </p:to>
                                    </p:set>
                                    <p:animEffect filter="fade" transition="in">
                                      <p:cBhvr>
                                        <p:cTn id="10" dur="1000"/>
                                        <p:tgtEl>
                                          <p:spTgt spid="199">
                                            <p:txEl>
                                              <p:pRg st="0" end="0"/>
                                            </p:txEl>
                                          </p:spTgt>
                                        </p:tgtEl>
                                      </p:cBhvr>
                                    </p:animEffect>
                                  </p:childTnLst>
                                </p:cTn>
                              </p:par>
                            </p:childTnLst>
                          </p:cTn>
                        </p:par>
                        <p:par>
                          <p:cTn id="11" fill="hold">
                            <p:stCondLst>
                              <p:cond delay="1000"/>
                            </p:stCondLst>
                            <p:childTnLst>
                              <p:par>
                                <p:cTn id="12" nodeType="afterEffect" presetClass="entr" presetSubtype="0" presetID="10" grpId="1" fill="hold">
                                  <p:stCondLst>
                                    <p:cond delay="0"/>
                                  </p:stCondLst>
                                  <p:iterate type="el" backwards="0">
                                    <p:tmAbs val="0"/>
                                  </p:iterate>
                                  <p:childTnLst>
                                    <p:set>
                                      <p:cBhvr>
                                        <p:cTn id="13" fill="hold"/>
                                        <p:tgtEl>
                                          <p:spTgt spid="199">
                                            <p:txEl>
                                              <p:pRg st="1" end="1"/>
                                            </p:txEl>
                                          </p:spTgt>
                                        </p:tgtEl>
                                        <p:attrNameLst>
                                          <p:attrName>style.visibility</p:attrName>
                                        </p:attrNameLst>
                                      </p:cBhvr>
                                      <p:to>
                                        <p:strVal val="visible"/>
                                      </p:to>
                                    </p:set>
                                    <p:animEffect filter="fade" transition="in">
                                      <p:cBhvr>
                                        <p:cTn id="14" dur="1000"/>
                                        <p:tgtEl>
                                          <p:spTgt spid="199">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9" grpId="1"/>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05" name="Shape 205"/>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06"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07" name="Shape 207"/>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2 -21</a:t>
            </a:r>
          </a:p>
        </p:txBody>
      </p:sp>
      <p:sp>
        <p:nvSpPr>
          <p:cNvPr id="208" name="Shape 208"/>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Importance of Mission</a:t>
            </a:r>
          </a:p>
        </p:txBody>
      </p:sp>
      <p:grpSp>
        <p:nvGrpSpPr>
          <p:cNvPr id="211" name="Group 211"/>
          <p:cNvGrpSpPr/>
          <p:nvPr/>
        </p:nvGrpSpPr>
        <p:grpSpPr>
          <a:xfrm>
            <a:off x="990527" y="2971739"/>
            <a:ext cx="2819402" cy="2286005"/>
            <a:chOff x="-36" y="-29"/>
            <a:chExt cx="2819401" cy="2286004"/>
          </a:xfrm>
        </p:grpSpPr>
        <p:sp>
          <p:nvSpPr>
            <p:cNvPr id="209" name="Shape 209"/>
            <p:cNvSpPr/>
            <p:nvPr/>
          </p:nvSpPr>
          <p:spPr>
            <a:xfrm>
              <a:off x="-37" y="-30"/>
              <a:ext cx="2819402" cy="228600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0" name="Shape 210"/>
            <p:cNvSpPr/>
            <p:nvPr/>
          </p:nvSpPr>
          <p:spPr>
            <a:xfrm>
              <a:off x="613949" y="889029"/>
              <a:ext cx="1589981"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2800">
                  <a:solidFill>
                    <a:srgbClr val="FFFFFF"/>
                  </a:solidFill>
                  <a:latin typeface="Verdana"/>
                  <a:ea typeface="Verdana"/>
                  <a:cs typeface="Verdana"/>
                  <a:sym typeface="Verdana"/>
                </a:defRPr>
              </a:lvl1pPr>
            </a:lstStyle>
            <a:p>
              <a:pPr lvl="0">
                <a:defRPr b="0" sz="1800">
                  <a:solidFill>
                    <a:srgbClr val="000000"/>
                  </a:solidFill>
                </a:defRPr>
              </a:pPr>
              <a:r>
                <a:rPr b="1" sz="2800">
                  <a:solidFill>
                    <a:srgbClr val="FFFFFF"/>
                  </a:solidFill>
                </a:rPr>
                <a:t>Mission</a:t>
              </a:r>
            </a:p>
          </p:txBody>
        </p:sp>
      </p:grpSp>
      <p:grpSp>
        <p:nvGrpSpPr>
          <p:cNvPr id="214" name="Group 214"/>
          <p:cNvGrpSpPr/>
          <p:nvPr/>
        </p:nvGrpSpPr>
        <p:grpSpPr>
          <a:xfrm>
            <a:off x="4648200" y="3429000"/>
            <a:ext cx="2971800" cy="609600"/>
            <a:chOff x="0" y="0"/>
            <a:chExt cx="2971800" cy="609600"/>
          </a:xfrm>
        </p:grpSpPr>
        <p:sp>
          <p:nvSpPr>
            <p:cNvPr id="212" name="Shape 212"/>
            <p:cNvSpPr/>
            <p:nvPr/>
          </p:nvSpPr>
          <p:spPr>
            <a:xfrm>
              <a:off x="0" y="0"/>
              <a:ext cx="2971800"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3" name="Shape 213"/>
            <p:cNvSpPr/>
            <p:nvPr/>
          </p:nvSpPr>
          <p:spPr>
            <a:xfrm>
              <a:off x="186876" y="165098"/>
              <a:ext cx="2596456"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9687" algn="ctr">
                <a:defRPr b="1" sz="1800">
                  <a:latin typeface="Verdana"/>
                  <a:ea typeface="Verdana"/>
                  <a:cs typeface="Verdana"/>
                  <a:sym typeface="Verdana"/>
                </a:defRPr>
              </a:lvl1pPr>
            </a:lstStyle>
            <a:p>
              <a:pPr lvl="0">
                <a:defRPr b="0"/>
              </a:pPr>
              <a:r>
                <a:rPr b="1"/>
                <a:t>Resource Allocation</a:t>
              </a:r>
            </a:p>
          </p:txBody>
        </p:sp>
      </p:grpSp>
      <p:grpSp>
        <p:nvGrpSpPr>
          <p:cNvPr id="217" name="Group 217"/>
          <p:cNvGrpSpPr/>
          <p:nvPr/>
        </p:nvGrpSpPr>
        <p:grpSpPr>
          <a:xfrm>
            <a:off x="4648200" y="2590800"/>
            <a:ext cx="2971800" cy="609600"/>
            <a:chOff x="0" y="0"/>
            <a:chExt cx="2971800" cy="609600"/>
          </a:xfrm>
        </p:grpSpPr>
        <p:sp>
          <p:nvSpPr>
            <p:cNvPr id="215" name="Shape 215"/>
            <p:cNvSpPr/>
            <p:nvPr/>
          </p:nvSpPr>
          <p:spPr>
            <a:xfrm>
              <a:off x="0" y="0"/>
              <a:ext cx="2971800"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6" name="Shape 216"/>
            <p:cNvSpPr/>
            <p:nvPr/>
          </p:nvSpPr>
          <p:spPr>
            <a:xfrm>
              <a:off x="72353" y="165098"/>
              <a:ext cx="2825503"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9687" algn="ctr">
                <a:defRPr b="1" sz="1800">
                  <a:latin typeface="Verdana"/>
                  <a:ea typeface="Verdana"/>
                  <a:cs typeface="Verdana"/>
                  <a:sym typeface="Verdana"/>
                </a:defRPr>
              </a:lvl1pPr>
            </a:lstStyle>
            <a:p>
              <a:pPr lvl="0">
                <a:defRPr b="0"/>
              </a:pPr>
              <a:r>
                <a:rPr b="1"/>
                <a:t>Unanimity of Purpose</a:t>
              </a:r>
            </a:p>
          </p:txBody>
        </p:sp>
      </p:grpSp>
      <p:grpSp>
        <p:nvGrpSpPr>
          <p:cNvPr id="220" name="Group 220"/>
          <p:cNvGrpSpPr/>
          <p:nvPr/>
        </p:nvGrpSpPr>
        <p:grpSpPr>
          <a:xfrm>
            <a:off x="4648200" y="4267200"/>
            <a:ext cx="2971800" cy="609600"/>
            <a:chOff x="0" y="0"/>
            <a:chExt cx="2971800" cy="609600"/>
          </a:xfrm>
        </p:grpSpPr>
        <p:sp>
          <p:nvSpPr>
            <p:cNvPr id="218" name="Shape 218"/>
            <p:cNvSpPr/>
            <p:nvPr/>
          </p:nvSpPr>
          <p:spPr>
            <a:xfrm>
              <a:off x="0" y="0"/>
              <a:ext cx="2971800"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9" name="Shape 219"/>
            <p:cNvSpPr/>
            <p:nvPr/>
          </p:nvSpPr>
          <p:spPr>
            <a:xfrm>
              <a:off x="439030" y="25397"/>
              <a:ext cx="2092151"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indent="39687" algn="ctr">
                <a:defRPr sz="1800"/>
              </a:pPr>
              <a:r>
                <a:rPr b="1">
                  <a:latin typeface="Verdana"/>
                  <a:ea typeface="Verdana"/>
                  <a:cs typeface="Verdana"/>
                  <a:sym typeface="Verdana"/>
                </a:rPr>
                <a:t>Organizational </a:t>
              </a:r>
              <a:endParaRPr b="1">
                <a:latin typeface="Verdana"/>
                <a:ea typeface="Verdana"/>
                <a:cs typeface="Verdana"/>
                <a:sym typeface="Verdana"/>
              </a:endParaRPr>
            </a:p>
            <a:p>
              <a:pPr lvl="0" indent="39687" algn="ctr">
                <a:defRPr sz="1800"/>
              </a:pPr>
              <a:r>
                <a:rPr b="1">
                  <a:latin typeface="Verdana"/>
                  <a:ea typeface="Verdana"/>
                  <a:cs typeface="Verdana"/>
                  <a:sym typeface="Verdana"/>
                </a:rPr>
                <a:t>Climate</a:t>
              </a:r>
            </a:p>
          </p:txBody>
        </p:sp>
      </p:grpSp>
      <p:grpSp>
        <p:nvGrpSpPr>
          <p:cNvPr id="223" name="Group 223"/>
          <p:cNvGrpSpPr/>
          <p:nvPr/>
        </p:nvGrpSpPr>
        <p:grpSpPr>
          <a:xfrm>
            <a:off x="4646624" y="5105400"/>
            <a:ext cx="2973365" cy="609600"/>
            <a:chOff x="0" y="0"/>
            <a:chExt cx="2973364" cy="609600"/>
          </a:xfrm>
        </p:grpSpPr>
        <p:sp>
          <p:nvSpPr>
            <p:cNvPr id="221" name="Shape 221"/>
            <p:cNvSpPr/>
            <p:nvPr/>
          </p:nvSpPr>
          <p:spPr>
            <a:xfrm>
              <a:off x="-1" y="0"/>
              <a:ext cx="2973366"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22" name="Shape 222"/>
            <p:cNvSpPr/>
            <p:nvPr/>
          </p:nvSpPr>
          <p:spPr>
            <a:xfrm>
              <a:off x="109424" y="25397"/>
              <a:ext cx="2754512"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indent="39687" algn="ctr">
                <a:defRPr sz="1800"/>
              </a:pPr>
              <a:r>
                <a:rPr b="1">
                  <a:latin typeface="Verdana"/>
                  <a:ea typeface="Verdana"/>
                  <a:cs typeface="Verdana"/>
                  <a:sym typeface="Verdana"/>
                </a:rPr>
                <a:t>Focal Point for Work </a:t>
              </a:r>
              <a:br>
                <a:rPr b="1">
                  <a:latin typeface="Verdana"/>
                  <a:ea typeface="Verdana"/>
                  <a:cs typeface="Verdana"/>
                  <a:sym typeface="Verdana"/>
                </a:rPr>
              </a:br>
              <a:r>
                <a:rPr b="1">
                  <a:latin typeface="Verdana"/>
                  <a:ea typeface="Verdana"/>
                  <a:cs typeface="Verdana"/>
                  <a:sym typeface="Verdana"/>
                </a:rPr>
                <a:t>Structure</a:t>
              </a:r>
            </a:p>
          </p:txBody>
        </p:sp>
      </p:grpSp>
      <p:sp>
        <p:nvSpPr>
          <p:cNvPr id="224" name="Shape 224"/>
          <p:cNvSpPr/>
          <p:nvPr/>
        </p:nvSpPr>
        <p:spPr>
          <a:xfrm flipV="1">
            <a:off x="3810000" y="2895599"/>
            <a:ext cx="838201" cy="1219203"/>
          </a:xfrm>
          <a:prstGeom prst="line">
            <a:avLst/>
          </a:prstGeom>
          <a:ln>
            <a:solidFill/>
            <a:round/>
            <a:tailEnd type="triangle"/>
          </a:ln>
        </p:spPr>
        <p:txBody>
          <a:bodyPr lIns="0" tIns="0" rIns="0" bIns="0"/>
          <a:lstStyle/>
          <a:p>
            <a:pPr lvl="0" defTabSz="457200"/>
          </a:p>
        </p:txBody>
      </p:sp>
      <p:sp>
        <p:nvSpPr>
          <p:cNvPr id="225" name="Shape 225"/>
          <p:cNvSpPr/>
          <p:nvPr/>
        </p:nvSpPr>
        <p:spPr>
          <a:xfrm flipV="1">
            <a:off x="3810000" y="3733798"/>
            <a:ext cx="838201" cy="381003"/>
          </a:xfrm>
          <a:prstGeom prst="line">
            <a:avLst/>
          </a:prstGeom>
          <a:ln>
            <a:solidFill/>
            <a:round/>
            <a:tailEnd type="triangle"/>
          </a:ln>
        </p:spPr>
        <p:txBody>
          <a:bodyPr lIns="0" tIns="0" rIns="0" bIns="0"/>
          <a:lstStyle/>
          <a:p>
            <a:pPr lvl="0" defTabSz="457200"/>
          </a:p>
        </p:txBody>
      </p:sp>
      <p:sp>
        <p:nvSpPr>
          <p:cNvPr id="226" name="Shape 226"/>
          <p:cNvSpPr/>
          <p:nvPr/>
        </p:nvSpPr>
        <p:spPr>
          <a:xfrm>
            <a:off x="3810000" y="4114798"/>
            <a:ext cx="838201" cy="457203"/>
          </a:xfrm>
          <a:prstGeom prst="line">
            <a:avLst/>
          </a:prstGeom>
          <a:ln>
            <a:solidFill/>
            <a:round/>
            <a:tailEnd type="triangle"/>
          </a:ln>
        </p:spPr>
        <p:txBody>
          <a:bodyPr lIns="0" tIns="0" rIns="0" bIns="0"/>
          <a:lstStyle/>
          <a:p>
            <a:pPr lvl="0" defTabSz="457200"/>
          </a:p>
        </p:txBody>
      </p:sp>
      <p:sp>
        <p:nvSpPr>
          <p:cNvPr id="227" name="Shape 227"/>
          <p:cNvSpPr/>
          <p:nvPr/>
        </p:nvSpPr>
        <p:spPr>
          <a:xfrm>
            <a:off x="3810000" y="4114798"/>
            <a:ext cx="838201" cy="1295403"/>
          </a:xfrm>
          <a:prstGeom prst="line">
            <a:avLst/>
          </a:prstGeom>
          <a:ln>
            <a:solidFill/>
            <a:round/>
            <a:tailEnd type="triangle"/>
          </a:ln>
        </p:spPr>
        <p:txBody>
          <a:bodyPr lIns="0" tIns="0" rIns="0" bIns="0"/>
          <a:lstStyle/>
          <a:p>
            <a:pPr lvl="0" defTabSz="457200"/>
          </a:p>
        </p:txBody>
      </p:sp>
      <p:sp>
        <p:nvSpPr>
          <p:cNvPr id="228" name="Shape 228"/>
          <p:cNvSpPr/>
          <p:nvPr/>
        </p:nvSpPr>
        <p:spPr>
          <a:xfrm>
            <a:off x="533400" y="1447800"/>
            <a:ext cx="64135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latin typeface="Verdana"/>
                <a:ea typeface="Verdana"/>
                <a:cs typeface="Verdana"/>
                <a:sym typeface="Verdana"/>
              </a:defRPr>
            </a:lvl1pPr>
          </a:lstStyle>
          <a:p>
            <a:pPr lvl="0">
              <a:defRPr b="0" sz="1800"/>
            </a:pPr>
            <a:r>
              <a:rPr b="1" sz="2400"/>
              <a:t>Benefits from a strong mission</a:t>
            </a:r>
          </a:p>
        </p:txBody>
      </p:sp>
      <p:sp>
        <p:nvSpPr>
          <p:cNvPr id="229" name="Shape 229"/>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211"/>
                                        </p:tgtEl>
                                        <p:attrNameLst>
                                          <p:attrName>style.visibility</p:attrName>
                                        </p:attrNameLst>
                                      </p:cBhvr>
                                      <p:to>
                                        <p:strVal val="visible"/>
                                      </p:to>
                                    </p:set>
                                    <p:animEffect filter="blinds(horizontal)" transition="in">
                                      <p:cBhvr>
                                        <p:cTn id="7" dur="1000"/>
                                        <p:tgtEl>
                                          <p:spTgt spid="211"/>
                                        </p:tgtEl>
                                      </p:cBhvr>
                                    </p:animEffect>
                                  </p:childTnLst>
                                </p:cTn>
                              </p:par>
                            </p:childTnLst>
                          </p:cTn>
                        </p:par>
                        <p:par>
                          <p:cTn id="8" fill="hold">
                            <p:stCondLst>
                              <p:cond delay="1500"/>
                            </p:stCondLst>
                            <p:childTnLst>
                              <p:par>
                                <p:cTn id="9" nodeType="afterEffect" presetClass="entr" presetSubtype="4" presetID="22" grpId="2" fill="hold">
                                  <p:stCondLst>
                                    <p:cond delay="500"/>
                                  </p:stCondLst>
                                  <p:iterate type="el" backwards="0">
                                    <p:tmAbs val="0"/>
                                  </p:iterate>
                                  <p:childTnLst>
                                    <p:set>
                                      <p:cBhvr>
                                        <p:cTn id="10" fill="hold"/>
                                        <p:tgtEl>
                                          <p:spTgt spid="217"/>
                                        </p:tgtEl>
                                        <p:attrNameLst>
                                          <p:attrName>style.visibility</p:attrName>
                                        </p:attrNameLst>
                                      </p:cBhvr>
                                      <p:to>
                                        <p:strVal val="visible"/>
                                      </p:to>
                                    </p:set>
                                    <p:animEffect filter="wipe(down)" transition="in">
                                      <p:cBhvr>
                                        <p:cTn id="11" dur="1000"/>
                                        <p:tgtEl>
                                          <p:spTgt spid="217"/>
                                        </p:tgtEl>
                                      </p:cBhvr>
                                    </p:animEffect>
                                  </p:childTnLst>
                                </p:cTn>
                              </p:par>
                            </p:childTnLst>
                          </p:cTn>
                        </p:par>
                        <p:par>
                          <p:cTn id="12" fill="hold">
                            <p:stCondLst>
                              <p:cond delay="3000"/>
                            </p:stCondLst>
                            <p:childTnLst>
                              <p:par>
                                <p:cTn id="13" nodeType="afterEffect" presetClass="entr" presetSubtype="4" presetID="22" grpId="3" fill="hold">
                                  <p:stCondLst>
                                    <p:cond delay="500"/>
                                  </p:stCondLst>
                                  <p:iterate type="el" backwards="0">
                                    <p:tmAbs val="0"/>
                                  </p:iterate>
                                  <p:childTnLst>
                                    <p:set>
                                      <p:cBhvr>
                                        <p:cTn id="14" fill="hold"/>
                                        <p:tgtEl>
                                          <p:spTgt spid="214"/>
                                        </p:tgtEl>
                                        <p:attrNameLst>
                                          <p:attrName>style.visibility</p:attrName>
                                        </p:attrNameLst>
                                      </p:cBhvr>
                                      <p:to>
                                        <p:strVal val="visible"/>
                                      </p:to>
                                    </p:set>
                                    <p:animEffect filter="wipe(down)" transition="in">
                                      <p:cBhvr>
                                        <p:cTn id="15" dur="1000"/>
                                        <p:tgtEl>
                                          <p:spTgt spid="214"/>
                                        </p:tgtEl>
                                      </p:cBhvr>
                                    </p:animEffect>
                                  </p:childTnLst>
                                </p:cTn>
                              </p:par>
                            </p:childTnLst>
                          </p:cTn>
                        </p:par>
                        <p:par>
                          <p:cTn id="16" fill="hold">
                            <p:stCondLst>
                              <p:cond delay="4500"/>
                            </p:stCondLst>
                            <p:childTnLst>
                              <p:par>
                                <p:cTn id="17" nodeType="afterEffect" presetClass="entr" presetSubtype="4" presetID="22" grpId="4" fill="hold">
                                  <p:stCondLst>
                                    <p:cond delay="500"/>
                                  </p:stCondLst>
                                  <p:iterate type="el" backwards="0">
                                    <p:tmAbs val="0"/>
                                  </p:iterate>
                                  <p:childTnLst>
                                    <p:set>
                                      <p:cBhvr>
                                        <p:cTn id="18" fill="hold"/>
                                        <p:tgtEl>
                                          <p:spTgt spid="220"/>
                                        </p:tgtEl>
                                        <p:attrNameLst>
                                          <p:attrName>style.visibility</p:attrName>
                                        </p:attrNameLst>
                                      </p:cBhvr>
                                      <p:to>
                                        <p:strVal val="visible"/>
                                      </p:to>
                                    </p:set>
                                    <p:animEffect filter="wipe(down)" transition="in">
                                      <p:cBhvr>
                                        <p:cTn id="19" dur="1000"/>
                                        <p:tgtEl>
                                          <p:spTgt spid="220"/>
                                        </p:tgtEl>
                                      </p:cBhvr>
                                    </p:animEffect>
                                  </p:childTnLst>
                                </p:cTn>
                              </p:par>
                            </p:childTnLst>
                          </p:cTn>
                        </p:par>
                        <p:par>
                          <p:cTn id="20" fill="hold">
                            <p:stCondLst>
                              <p:cond delay="6000"/>
                            </p:stCondLst>
                            <p:childTnLst>
                              <p:par>
                                <p:cTn id="21" nodeType="afterEffect" presetClass="entr" presetSubtype="4" presetID="22" grpId="5" fill="hold">
                                  <p:stCondLst>
                                    <p:cond delay="500"/>
                                  </p:stCondLst>
                                  <p:iterate type="el" backwards="0">
                                    <p:tmAbs val="0"/>
                                  </p:iterate>
                                  <p:childTnLst>
                                    <p:set>
                                      <p:cBhvr>
                                        <p:cTn id="22" fill="hold"/>
                                        <p:tgtEl>
                                          <p:spTgt spid="223"/>
                                        </p:tgtEl>
                                        <p:attrNameLst>
                                          <p:attrName>style.visibility</p:attrName>
                                        </p:attrNameLst>
                                      </p:cBhvr>
                                      <p:to>
                                        <p:strVal val="visible"/>
                                      </p:to>
                                    </p:set>
                                    <p:animEffect filter="wipe(down)" transition="in">
                                      <p:cBhvr>
                                        <p:cTn id="23" dur="1000"/>
                                        <p:tgtEl>
                                          <p:spTgt spid="2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4" grpId="3"/>
      <p:bldP build="whole" bldLvl="1" animBg="1" rev="0" advAuto="0" spid="220" grpId="4"/>
      <p:bldP build="whole" bldLvl="1" animBg="1" rev="0" advAuto="0" spid="223" grpId="5"/>
      <p:bldP build="whole" bldLvl="1" animBg="1" rev="0" advAuto="0" spid="217" grpId="2"/>
      <p:bldP build="whole" bldLvl="1" animBg="1" rev="0" advAuto="0" spid="211"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1" name="Shape 231"/>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32" name="Shape 232"/>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3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34" name="Shape 234"/>
          <p:cNvSpPr/>
          <p:nvPr/>
        </p:nvSpPr>
        <p:spPr>
          <a:xfrm>
            <a:off x="268287" y="6546850"/>
            <a:ext cx="8890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2 -22</a:t>
            </a:r>
          </a:p>
        </p:txBody>
      </p:sp>
      <p:sp>
        <p:nvSpPr>
          <p:cNvPr id="235" name="Shape 235"/>
          <p:cNvSpPr/>
          <p:nvPr/>
        </p:nvSpPr>
        <p:spPr>
          <a:xfrm>
            <a:off x="381000" y="304800"/>
            <a:ext cx="8013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Characteristics of Effective Missions</a:t>
            </a:r>
          </a:p>
        </p:txBody>
      </p:sp>
      <p:sp>
        <p:nvSpPr>
          <p:cNvPr id="236" name="Shape 236"/>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237" name="Shape 237"/>
          <p:cNvSpPr/>
          <p:nvPr/>
        </p:nvSpPr>
        <p:spPr>
          <a:xfrm>
            <a:off x="533400" y="1904999"/>
            <a:ext cx="7340600" cy="24537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71373" indent="-731685">
              <a:lnSpc>
                <a:spcPct val="150000"/>
              </a:lnSpc>
              <a:buClr>
                <a:srgbClr val="000000"/>
              </a:buClr>
              <a:buSzPct val="100000"/>
              <a:buFont typeface="Arial"/>
              <a:buChar char="•"/>
              <a:defRPr sz="1800"/>
            </a:pPr>
            <a:r>
              <a:rPr sz="2000">
                <a:latin typeface="Arial"/>
                <a:ea typeface="Arial"/>
                <a:cs typeface="Arial"/>
                <a:sym typeface="Arial"/>
              </a:rPr>
              <a:t>Broad in scope</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Generate strategic alternatives</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Not overly specific</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Reconciles interests among diverse stakeholders</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Finely balanced between specificity and generality</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Arouse positive feelings and emotions</a:t>
            </a:r>
          </a:p>
        </p:txBody>
      </p:sp>
    </p:spTree>
  </p:cSld>
  <p:clrMapOvr>
    <a:masterClrMapping/>
  </p:clrMapOvr>
  <p:transition spd="fast" advClick="1">
    <p:cover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9" name="Shape 23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40" name="Shape 24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4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42" name="Shape 242"/>
          <p:cNvSpPr/>
          <p:nvPr/>
        </p:nvSpPr>
        <p:spPr>
          <a:xfrm>
            <a:off x="6476998" y="6172200"/>
            <a:ext cx="21463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2 -23</a:t>
            </a:r>
          </a:p>
        </p:txBody>
      </p:sp>
      <p:sp>
        <p:nvSpPr>
          <p:cNvPr id="243" name="Shape 243"/>
          <p:cNvSpPr/>
          <p:nvPr/>
        </p:nvSpPr>
        <p:spPr>
          <a:xfrm>
            <a:off x="457200" y="304800"/>
            <a:ext cx="79375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Characteristics of Effective Missions (Cont’d)</a:t>
            </a:r>
          </a:p>
        </p:txBody>
      </p:sp>
      <p:sp>
        <p:nvSpPr>
          <p:cNvPr id="244" name="Shape 244"/>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2 -23</a:t>
            </a:r>
          </a:p>
        </p:txBody>
      </p:sp>
      <p:sp>
        <p:nvSpPr>
          <p:cNvPr id="245" name="Shape 245"/>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246" name="Shape 246"/>
          <p:cNvSpPr/>
          <p:nvPr/>
        </p:nvSpPr>
        <p:spPr>
          <a:xfrm>
            <a:off x="533400" y="1904999"/>
            <a:ext cx="7340600" cy="24537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71373" indent="-731685">
              <a:lnSpc>
                <a:spcPct val="150000"/>
              </a:lnSpc>
              <a:buClr>
                <a:srgbClr val="000000"/>
              </a:buClr>
              <a:buSzPct val="100000"/>
              <a:buFont typeface="Arial"/>
              <a:buChar char="•"/>
              <a:defRPr sz="1800"/>
            </a:pPr>
            <a:r>
              <a:rPr sz="2000">
                <a:latin typeface="Arial"/>
                <a:ea typeface="Arial"/>
                <a:cs typeface="Arial"/>
                <a:sym typeface="Arial"/>
              </a:rPr>
              <a:t>Motivate readers to action</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Generate favourable impression of the firm</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Reflect future growth</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Provide criteria for strategy selection</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Basis for generating &amp; evaluating strategic options</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Are dynamic in nature</a:t>
            </a:r>
          </a:p>
        </p:txBody>
      </p:sp>
    </p:spTree>
  </p:cSld>
  <p:clrMapOvr>
    <a:masterClrMapping/>
  </p:clrMapOvr>
  <p:transition spd="fast" advClick="1">
    <p:cover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8" name="Shape 248"/>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49" name="Shape 249"/>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50"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51" name="Shape 251"/>
          <p:cNvSpPr/>
          <p:nvPr>
            <p:ph type="body" idx="1"/>
          </p:nvPr>
        </p:nvSpPr>
        <p:spPr>
          <a:xfrm>
            <a:off x="533400" y="2209800"/>
            <a:ext cx="7696200" cy="2362200"/>
          </a:xfrm>
          <a:prstGeom prst="rect">
            <a:avLst/>
          </a:prstGeom>
          <a:solidFill>
            <a:srgbClr val="FFFFFF"/>
          </a:solidFill>
        </p:spPr>
        <p:txBody>
          <a:bodyPr lIns="41275" tIns="41275" rIns="41275" bIns="41275">
            <a:normAutofit fontScale="100000" lnSpcReduction="0"/>
          </a:bodyPr>
          <a:lstStyle/>
          <a:p>
            <a:pPr lvl="0" marL="333375" indent="-333375">
              <a:lnSpc>
                <a:spcPct val="150000"/>
              </a:lnSpc>
              <a:spcBef>
                <a:spcPts val="0"/>
              </a:spcBef>
              <a:buSzTx/>
              <a:buNone/>
              <a:defRPr sz="1800"/>
            </a:pPr>
            <a:r>
              <a:rPr sz="2000">
                <a:latin typeface="Verdana"/>
                <a:ea typeface="Verdana"/>
                <a:cs typeface="Verdana"/>
                <a:sym typeface="Verdana"/>
              </a:rPr>
              <a:t>An effective mission statement:</a:t>
            </a:r>
            <a:endParaRPr sz="2000">
              <a:latin typeface="Verdana"/>
              <a:ea typeface="Verdana"/>
              <a:cs typeface="Verdana"/>
              <a:sym typeface="Verdana"/>
            </a:endParaRPr>
          </a:p>
          <a:p>
            <a:pPr lvl="0" marL="411573" indent="-411573">
              <a:lnSpc>
                <a:spcPct val="150000"/>
              </a:lnSpc>
              <a:spcBef>
                <a:spcPts val="500"/>
              </a:spcBef>
              <a:buClr>
                <a:srgbClr val="000000"/>
              </a:buClr>
              <a:buSzPct val="100000"/>
              <a:buFont typeface="Verdana"/>
              <a:buChar char="•"/>
              <a:defRPr sz="1800"/>
            </a:pPr>
            <a:r>
              <a:rPr sz="2000">
                <a:latin typeface="Verdana"/>
                <a:ea typeface="Verdana"/>
                <a:cs typeface="Verdana"/>
                <a:sym typeface="Verdana"/>
              </a:rPr>
              <a:t>Anticipates customer needs</a:t>
            </a:r>
            <a:endParaRPr sz="2000">
              <a:latin typeface="Verdana"/>
              <a:ea typeface="Verdana"/>
              <a:cs typeface="Verdana"/>
              <a:sym typeface="Verdana"/>
            </a:endParaRPr>
          </a:p>
          <a:p>
            <a:pPr lvl="0" marL="411573" indent="-411573">
              <a:lnSpc>
                <a:spcPct val="150000"/>
              </a:lnSpc>
              <a:spcBef>
                <a:spcPts val="500"/>
              </a:spcBef>
              <a:buClr>
                <a:srgbClr val="000000"/>
              </a:buClr>
              <a:buSzPct val="100000"/>
              <a:buFont typeface="Verdana"/>
              <a:buChar char="•"/>
              <a:defRPr sz="1800"/>
            </a:pPr>
            <a:r>
              <a:rPr sz="2000">
                <a:latin typeface="Verdana"/>
                <a:ea typeface="Verdana"/>
                <a:cs typeface="Verdana"/>
                <a:sym typeface="Verdana"/>
              </a:rPr>
              <a:t>Identifies customer needs</a:t>
            </a:r>
            <a:endParaRPr sz="2000">
              <a:latin typeface="Verdana"/>
              <a:ea typeface="Verdana"/>
              <a:cs typeface="Verdana"/>
              <a:sym typeface="Verdana"/>
            </a:endParaRPr>
          </a:p>
          <a:p>
            <a:pPr lvl="0" marL="411573" indent="-411573">
              <a:lnSpc>
                <a:spcPct val="150000"/>
              </a:lnSpc>
              <a:spcBef>
                <a:spcPts val="500"/>
              </a:spcBef>
              <a:buClr>
                <a:srgbClr val="000000"/>
              </a:buClr>
              <a:buSzPct val="100000"/>
              <a:buFont typeface="Verdana"/>
              <a:buChar char="•"/>
              <a:defRPr sz="1800"/>
            </a:pPr>
            <a:r>
              <a:rPr sz="2000">
                <a:latin typeface="Verdana"/>
                <a:ea typeface="Verdana"/>
                <a:cs typeface="Verdana"/>
                <a:sym typeface="Verdana"/>
              </a:rPr>
              <a:t>Provides product/service to satisfy needs</a:t>
            </a:r>
          </a:p>
        </p:txBody>
      </p:sp>
      <p:sp>
        <p:nvSpPr>
          <p:cNvPr id="252" name="Shape 252"/>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2 -26</a:t>
            </a:r>
          </a:p>
        </p:txBody>
      </p:sp>
      <p:sp>
        <p:nvSpPr>
          <p:cNvPr id="253" name="Shape 253"/>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&amp; Customer Orientation</a:t>
            </a:r>
          </a:p>
        </p:txBody>
      </p:sp>
      <p:sp>
        <p:nvSpPr>
          <p:cNvPr id="254" name="Shape 254"/>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251">
                                            <p:bg/>
                                          </p:spTgt>
                                        </p:tgtEl>
                                        <p:attrNameLst>
                                          <p:attrName>style.visibility</p:attrName>
                                        </p:attrNameLst>
                                      </p:cBhvr>
                                      <p:to>
                                        <p:strVal val="visible"/>
                                      </p:to>
                                    </p:set>
                                    <p:animEffect filter="fade" transition="in">
                                      <p:cBhvr>
                                        <p:cTn id="7" dur="1000"/>
                                        <p:tgtEl>
                                          <p:spTgt spid="251">
                                            <p:bg/>
                                          </p:spTgt>
                                        </p:tgtEl>
                                      </p:cBhvr>
                                    </p:animEffect>
                                  </p:childTnLst>
                                </p:cTn>
                              </p:par>
                              <p:par>
                                <p:cTn id="8" presetClass="entr" presetSubtype="0" presetID="10" grpId="1" fill="hold">
                                  <p:stCondLst>
                                    <p:cond delay="0"/>
                                  </p:stCondLst>
                                  <p:iterate type="el" backwards="0">
                                    <p:tmAbs val="0"/>
                                  </p:iterate>
                                  <p:childTnLst>
                                    <p:set>
                                      <p:cBhvr>
                                        <p:cTn id="9" fill="hold"/>
                                        <p:tgtEl>
                                          <p:spTgt spid="251">
                                            <p:txEl>
                                              <p:pRg st="0" end="0"/>
                                            </p:txEl>
                                          </p:spTgt>
                                        </p:tgtEl>
                                        <p:attrNameLst>
                                          <p:attrName>style.visibility</p:attrName>
                                        </p:attrNameLst>
                                      </p:cBhvr>
                                      <p:to>
                                        <p:strVal val="visible"/>
                                      </p:to>
                                    </p:set>
                                    <p:animEffect filter="fade" transition="in">
                                      <p:cBhvr>
                                        <p:cTn id="10" dur="1000"/>
                                        <p:tgtEl>
                                          <p:spTgt spid="251">
                                            <p:txEl>
                                              <p:pRg st="0" end="0"/>
                                            </p:txEl>
                                          </p:spTgt>
                                        </p:tgtEl>
                                      </p:cBhvr>
                                    </p:animEffect>
                                  </p:childTnLst>
                                </p:cTn>
                              </p:par>
                            </p:childTnLst>
                          </p:cTn>
                        </p:par>
                        <p:par>
                          <p:cTn id="11" fill="hold">
                            <p:stCondLst>
                              <p:cond delay="1000"/>
                            </p:stCondLst>
                            <p:childTnLst>
                              <p:par>
                                <p:cTn id="12" nodeType="afterEffect" presetClass="entr" presetSubtype="0" presetID="10" grpId="1" fill="hold">
                                  <p:stCondLst>
                                    <p:cond delay="0"/>
                                  </p:stCondLst>
                                  <p:iterate type="el" backwards="0">
                                    <p:tmAbs val="0"/>
                                  </p:iterate>
                                  <p:childTnLst>
                                    <p:set>
                                      <p:cBhvr>
                                        <p:cTn id="13" fill="hold"/>
                                        <p:tgtEl>
                                          <p:spTgt spid="251">
                                            <p:txEl>
                                              <p:pRg st="1" end="1"/>
                                            </p:txEl>
                                          </p:spTgt>
                                        </p:tgtEl>
                                        <p:attrNameLst>
                                          <p:attrName>style.visibility</p:attrName>
                                        </p:attrNameLst>
                                      </p:cBhvr>
                                      <p:to>
                                        <p:strVal val="visible"/>
                                      </p:to>
                                    </p:set>
                                    <p:animEffect filter="fade" transition="in">
                                      <p:cBhvr>
                                        <p:cTn id="14" dur="1000"/>
                                        <p:tgtEl>
                                          <p:spTgt spid="251">
                                            <p:txEl>
                                              <p:pRg st="1" end="1"/>
                                            </p:txEl>
                                          </p:spTgt>
                                        </p:tgtEl>
                                      </p:cBhvr>
                                    </p:animEffect>
                                  </p:childTnLst>
                                </p:cTn>
                              </p:par>
                            </p:childTnLst>
                          </p:cTn>
                        </p:par>
                        <p:par>
                          <p:cTn id="15" fill="hold">
                            <p:stCondLst>
                              <p:cond delay="2000"/>
                            </p:stCondLst>
                            <p:childTnLst>
                              <p:par>
                                <p:cTn id="16" nodeType="afterEffect" presetClass="entr" presetSubtype="0" presetID="10" grpId="1" fill="hold">
                                  <p:stCondLst>
                                    <p:cond delay="0"/>
                                  </p:stCondLst>
                                  <p:iterate type="el" backwards="0">
                                    <p:tmAbs val="0"/>
                                  </p:iterate>
                                  <p:childTnLst>
                                    <p:set>
                                      <p:cBhvr>
                                        <p:cTn id="17" fill="hold"/>
                                        <p:tgtEl>
                                          <p:spTgt spid="251">
                                            <p:txEl>
                                              <p:pRg st="2" end="2"/>
                                            </p:txEl>
                                          </p:spTgt>
                                        </p:tgtEl>
                                        <p:attrNameLst>
                                          <p:attrName>style.visibility</p:attrName>
                                        </p:attrNameLst>
                                      </p:cBhvr>
                                      <p:to>
                                        <p:strVal val="visible"/>
                                      </p:to>
                                    </p:set>
                                    <p:animEffect filter="fade" transition="in">
                                      <p:cBhvr>
                                        <p:cTn id="18" dur="1000"/>
                                        <p:tgtEl>
                                          <p:spTgt spid="251">
                                            <p:txEl>
                                              <p:pRg st="2" end="2"/>
                                            </p:txEl>
                                          </p:spTgt>
                                        </p:tgtEl>
                                      </p:cBhvr>
                                    </p:animEffect>
                                  </p:childTnLst>
                                </p:cTn>
                              </p:par>
                            </p:childTnLst>
                          </p:cTn>
                        </p:par>
                        <p:par>
                          <p:cTn id="19" fill="hold">
                            <p:stCondLst>
                              <p:cond delay="3000"/>
                            </p:stCondLst>
                            <p:childTnLst>
                              <p:par>
                                <p:cTn id="20" nodeType="afterEffect" presetClass="entr" presetSubtype="0" presetID="10" grpId="1" fill="hold">
                                  <p:stCondLst>
                                    <p:cond delay="500"/>
                                  </p:stCondLst>
                                  <p:iterate type="el" backwards="0">
                                    <p:tmAbs val="0"/>
                                  </p:iterate>
                                  <p:childTnLst>
                                    <p:set>
                                      <p:cBhvr>
                                        <p:cTn id="21" fill="hold"/>
                                        <p:tgtEl>
                                          <p:spTgt spid="251">
                                            <p:txEl>
                                              <p:pRg st="3" end="3"/>
                                            </p:txEl>
                                          </p:spTgt>
                                        </p:tgtEl>
                                        <p:attrNameLst>
                                          <p:attrName>style.visibility</p:attrName>
                                        </p:attrNameLst>
                                      </p:cBhvr>
                                      <p:to>
                                        <p:strVal val="visible"/>
                                      </p:to>
                                    </p:set>
                                    <p:animEffect filter="fade" transition="in">
                                      <p:cBhvr>
                                        <p:cTn id="22" dur="1000"/>
                                        <p:tgtEl>
                                          <p:spTgt spid="251">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51" grpId="1"/>
    </p:bldLst>
  </p:timing>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 name="Shape 256"/>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57" name="Shape 257"/>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58"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59" name="Shape 259"/>
          <p:cNvSpPr/>
          <p:nvPr>
            <p:ph type="body" idx="1"/>
          </p:nvPr>
        </p:nvSpPr>
        <p:spPr>
          <a:xfrm>
            <a:off x="609600" y="1752600"/>
            <a:ext cx="8229600" cy="838200"/>
          </a:xfrm>
          <a:prstGeom prst="rect">
            <a:avLst/>
          </a:prstGeom>
        </p:spPr>
        <p:txBody>
          <a:bodyPr>
            <a:normAutofit fontScale="100000" lnSpcReduction="0"/>
          </a:bodyPr>
          <a:lstStyle>
            <a:lvl1pPr marL="0" indent="0">
              <a:lnSpc>
                <a:spcPct val="90000"/>
              </a:lnSpc>
              <a:spcBef>
                <a:spcPts val="0"/>
              </a:spcBef>
              <a:buSzTx/>
              <a:buNone/>
              <a:defRPr sz="1800">
                <a:latin typeface="Verdana"/>
                <a:ea typeface="Verdana"/>
                <a:cs typeface="Verdana"/>
                <a:sym typeface="Verdana"/>
              </a:defRPr>
            </a:lvl1pPr>
          </a:lstStyle>
          <a:p>
            <a:pPr lvl="0"/>
            <a:br/>
          </a:p>
        </p:txBody>
      </p:sp>
      <p:sp>
        <p:nvSpPr>
          <p:cNvPr id="260" name="Shape 260"/>
          <p:cNvSpPr/>
          <p:nvPr/>
        </p:nvSpPr>
        <p:spPr>
          <a:xfrm>
            <a:off x="268285" y="6546850"/>
            <a:ext cx="6604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2 -33</a:t>
            </a:r>
          </a:p>
        </p:txBody>
      </p:sp>
      <p:grpSp>
        <p:nvGrpSpPr>
          <p:cNvPr id="263" name="Group 263"/>
          <p:cNvGrpSpPr/>
          <p:nvPr/>
        </p:nvGrpSpPr>
        <p:grpSpPr>
          <a:xfrm>
            <a:off x="3200397" y="2285998"/>
            <a:ext cx="3124204" cy="1524005"/>
            <a:chOff x="-1" y="-1"/>
            <a:chExt cx="3124202" cy="1524003"/>
          </a:xfrm>
        </p:grpSpPr>
        <p:sp>
          <p:nvSpPr>
            <p:cNvPr id="261" name="Shape 261"/>
            <p:cNvSpPr/>
            <p:nvPr/>
          </p:nvSpPr>
          <p:spPr>
            <a:xfrm>
              <a:off x="-2" y="-2"/>
              <a:ext cx="3124204" cy="15240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6" y="0"/>
                  </a:moveTo>
                  <a:lnTo>
                    <a:pt x="0" y="6326"/>
                  </a:lnTo>
                  <a:lnTo>
                    <a:pt x="0" y="15274"/>
                  </a:lnTo>
                  <a:lnTo>
                    <a:pt x="3086" y="21600"/>
                  </a:lnTo>
                  <a:lnTo>
                    <a:pt x="18514" y="21600"/>
                  </a:lnTo>
                  <a:lnTo>
                    <a:pt x="21600" y="15274"/>
                  </a:lnTo>
                  <a:lnTo>
                    <a:pt x="21600" y="6326"/>
                  </a:lnTo>
                  <a:lnTo>
                    <a:pt x="18514" y="0"/>
                  </a:ln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62" name="Shape 262"/>
            <p:cNvSpPr/>
            <p:nvPr/>
          </p:nvSpPr>
          <p:spPr>
            <a:xfrm>
              <a:off x="212960" y="292100"/>
              <a:ext cx="2696692" cy="939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7935" algn="ctr">
                <a:defRPr sz="1800"/>
              </a:pPr>
              <a:r>
                <a:rPr b="1" sz="2800">
                  <a:solidFill>
                    <a:srgbClr val="FFFFCC"/>
                  </a:solidFill>
                  <a:latin typeface="Verdana"/>
                  <a:ea typeface="Verdana"/>
                  <a:cs typeface="Verdana"/>
                  <a:sym typeface="Verdana"/>
                </a:rPr>
                <a:t>Mission</a:t>
              </a:r>
              <a:br>
                <a:rPr b="1" sz="2800">
                  <a:solidFill>
                    <a:srgbClr val="FFFFCC"/>
                  </a:solidFill>
                  <a:latin typeface="Verdana"/>
                  <a:ea typeface="Verdana"/>
                  <a:cs typeface="Verdana"/>
                  <a:sym typeface="Verdana"/>
                </a:rPr>
              </a:br>
              <a:r>
                <a:rPr b="1" sz="2800">
                  <a:solidFill>
                    <a:srgbClr val="FFFFCC"/>
                  </a:solidFill>
                  <a:latin typeface="Verdana"/>
                  <a:ea typeface="Verdana"/>
                  <a:cs typeface="Verdana"/>
                  <a:sym typeface="Verdana"/>
                </a:rPr>
                <a:t> Components</a:t>
              </a:r>
            </a:p>
          </p:txBody>
        </p:sp>
      </p:grpSp>
      <p:grpSp>
        <p:nvGrpSpPr>
          <p:cNvPr id="266" name="Group 266"/>
          <p:cNvGrpSpPr/>
          <p:nvPr/>
        </p:nvGrpSpPr>
        <p:grpSpPr>
          <a:xfrm>
            <a:off x="914359" y="761963"/>
            <a:ext cx="1524003" cy="1371603"/>
            <a:chOff x="-20" y="-18"/>
            <a:chExt cx="1524001" cy="1371601"/>
          </a:xfrm>
        </p:grpSpPr>
        <p:sp>
          <p:nvSpPr>
            <p:cNvPr id="264" name="Shape 264"/>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65" name="Shape 265"/>
            <p:cNvSpPr/>
            <p:nvPr/>
          </p:nvSpPr>
          <p:spPr>
            <a:xfrm>
              <a:off x="70020" y="514367"/>
              <a:ext cx="1382409"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Customers</a:t>
              </a:r>
            </a:p>
          </p:txBody>
        </p:sp>
      </p:grpSp>
      <p:grpSp>
        <p:nvGrpSpPr>
          <p:cNvPr id="269" name="Group 269"/>
          <p:cNvGrpSpPr/>
          <p:nvPr/>
        </p:nvGrpSpPr>
        <p:grpSpPr>
          <a:xfrm>
            <a:off x="6095959" y="457163"/>
            <a:ext cx="1524003" cy="1371603"/>
            <a:chOff x="-20" y="-18"/>
            <a:chExt cx="1524001" cy="1371601"/>
          </a:xfrm>
        </p:grpSpPr>
        <p:sp>
          <p:nvSpPr>
            <p:cNvPr id="267" name="Shape 267"/>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68" name="Shape 268"/>
            <p:cNvSpPr/>
            <p:nvPr/>
          </p:nvSpPr>
          <p:spPr>
            <a:xfrm>
              <a:off x="230574" y="514367"/>
              <a:ext cx="1061300"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Markets</a:t>
              </a:r>
            </a:p>
          </p:txBody>
        </p:sp>
      </p:grpSp>
      <p:grpSp>
        <p:nvGrpSpPr>
          <p:cNvPr id="272" name="Group 272"/>
          <p:cNvGrpSpPr/>
          <p:nvPr/>
        </p:nvGrpSpPr>
        <p:grpSpPr>
          <a:xfrm>
            <a:off x="609559" y="2514563"/>
            <a:ext cx="1524003" cy="1371603"/>
            <a:chOff x="-20" y="-18"/>
            <a:chExt cx="1524001" cy="1371601"/>
          </a:xfrm>
        </p:grpSpPr>
        <p:sp>
          <p:nvSpPr>
            <p:cNvPr id="270" name="Shape 270"/>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71" name="Shape 271"/>
            <p:cNvSpPr/>
            <p:nvPr/>
          </p:nvSpPr>
          <p:spPr>
            <a:xfrm>
              <a:off x="63852" y="514367"/>
              <a:ext cx="1394743"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Employees</a:t>
              </a:r>
            </a:p>
          </p:txBody>
        </p:sp>
      </p:grpSp>
      <p:grpSp>
        <p:nvGrpSpPr>
          <p:cNvPr id="275" name="Group 275"/>
          <p:cNvGrpSpPr/>
          <p:nvPr/>
        </p:nvGrpSpPr>
        <p:grpSpPr>
          <a:xfrm>
            <a:off x="685759" y="4267163"/>
            <a:ext cx="1524003" cy="1371603"/>
            <a:chOff x="-20" y="-18"/>
            <a:chExt cx="1524001" cy="1371601"/>
          </a:xfrm>
        </p:grpSpPr>
        <p:sp>
          <p:nvSpPr>
            <p:cNvPr id="273" name="Shape 273"/>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74" name="Shape 274"/>
            <p:cNvSpPr/>
            <p:nvPr/>
          </p:nvSpPr>
          <p:spPr>
            <a:xfrm>
              <a:off x="310272" y="381017"/>
              <a:ext cx="901905"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Public</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Image</a:t>
              </a:r>
            </a:p>
          </p:txBody>
        </p:sp>
      </p:grpSp>
      <p:grpSp>
        <p:nvGrpSpPr>
          <p:cNvPr id="278" name="Group 278"/>
          <p:cNvGrpSpPr/>
          <p:nvPr/>
        </p:nvGrpSpPr>
        <p:grpSpPr>
          <a:xfrm>
            <a:off x="2971759" y="4648163"/>
            <a:ext cx="1524003" cy="1371603"/>
            <a:chOff x="-20" y="-18"/>
            <a:chExt cx="1524001" cy="1371601"/>
          </a:xfrm>
        </p:grpSpPr>
        <p:sp>
          <p:nvSpPr>
            <p:cNvPr id="276" name="Shape 276"/>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77" name="Shape 277"/>
            <p:cNvSpPr/>
            <p:nvPr/>
          </p:nvSpPr>
          <p:spPr>
            <a:xfrm>
              <a:off x="226990" y="381017"/>
              <a:ext cx="1068468"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Self-</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Concept</a:t>
              </a:r>
            </a:p>
          </p:txBody>
        </p:sp>
      </p:grpSp>
      <p:grpSp>
        <p:nvGrpSpPr>
          <p:cNvPr id="281" name="Group 281"/>
          <p:cNvGrpSpPr/>
          <p:nvPr/>
        </p:nvGrpSpPr>
        <p:grpSpPr>
          <a:xfrm>
            <a:off x="5181559" y="4571963"/>
            <a:ext cx="1524003" cy="1371603"/>
            <a:chOff x="-20" y="-18"/>
            <a:chExt cx="1524001" cy="1371601"/>
          </a:xfrm>
        </p:grpSpPr>
        <p:sp>
          <p:nvSpPr>
            <p:cNvPr id="279" name="Shape 279"/>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0" name="Shape 280"/>
            <p:cNvSpPr/>
            <p:nvPr/>
          </p:nvSpPr>
          <p:spPr>
            <a:xfrm>
              <a:off x="51255" y="514367"/>
              <a:ext cx="1419938"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Philosophy</a:t>
              </a:r>
            </a:p>
          </p:txBody>
        </p:sp>
      </p:grpSp>
      <p:grpSp>
        <p:nvGrpSpPr>
          <p:cNvPr id="284" name="Group 284"/>
          <p:cNvGrpSpPr/>
          <p:nvPr/>
        </p:nvGrpSpPr>
        <p:grpSpPr>
          <a:xfrm>
            <a:off x="7086559" y="3962363"/>
            <a:ext cx="1524003" cy="1371603"/>
            <a:chOff x="-20" y="-18"/>
            <a:chExt cx="1524001" cy="1371601"/>
          </a:xfrm>
        </p:grpSpPr>
        <p:sp>
          <p:nvSpPr>
            <p:cNvPr id="282" name="Shape 282"/>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3" name="Shape 283"/>
            <p:cNvSpPr/>
            <p:nvPr/>
          </p:nvSpPr>
          <p:spPr>
            <a:xfrm>
              <a:off x="146608" y="247667"/>
              <a:ext cx="1229234" cy="876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Survival,</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Growth,</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Profits</a:t>
              </a:r>
            </a:p>
          </p:txBody>
        </p:sp>
      </p:grpSp>
      <p:grpSp>
        <p:nvGrpSpPr>
          <p:cNvPr id="287" name="Group 287"/>
          <p:cNvGrpSpPr/>
          <p:nvPr/>
        </p:nvGrpSpPr>
        <p:grpSpPr>
          <a:xfrm>
            <a:off x="3503571" y="380963"/>
            <a:ext cx="1523927" cy="1371603"/>
            <a:chOff x="-20" y="-18"/>
            <a:chExt cx="1523926" cy="1371601"/>
          </a:xfrm>
        </p:grpSpPr>
        <p:sp>
          <p:nvSpPr>
            <p:cNvPr id="285" name="Shape 285"/>
            <p:cNvSpPr/>
            <p:nvPr/>
          </p:nvSpPr>
          <p:spPr>
            <a:xfrm>
              <a:off x="-21" y="-19"/>
              <a:ext cx="1523927" cy="137160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6" name="Shape 286"/>
            <p:cNvSpPr/>
            <p:nvPr/>
          </p:nvSpPr>
          <p:spPr>
            <a:xfrm>
              <a:off x="7669" y="381017"/>
              <a:ext cx="1510284"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Products</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 or Services</a:t>
              </a:r>
            </a:p>
          </p:txBody>
        </p:sp>
      </p:grpSp>
      <p:grpSp>
        <p:nvGrpSpPr>
          <p:cNvPr id="290" name="Group 290"/>
          <p:cNvGrpSpPr/>
          <p:nvPr/>
        </p:nvGrpSpPr>
        <p:grpSpPr>
          <a:xfrm>
            <a:off x="7086559" y="2209763"/>
            <a:ext cx="1524003" cy="1371603"/>
            <a:chOff x="-20" y="-18"/>
            <a:chExt cx="1524001" cy="1371601"/>
          </a:xfrm>
        </p:grpSpPr>
        <p:sp>
          <p:nvSpPr>
            <p:cNvPr id="288" name="Shape 288"/>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9" name="Shape 289"/>
            <p:cNvSpPr/>
            <p:nvPr/>
          </p:nvSpPr>
          <p:spPr>
            <a:xfrm>
              <a:off x="22528" y="514367"/>
              <a:ext cx="1477392"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Technology</a:t>
              </a:r>
            </a:p>
          </p:txBody>
        </p:sp>
      </p:grpSp>
      <p:sp>
        <p:nvSpPr>
          <p:cNvPr id="291" name="Shape 291"/>
          <p:cNvSpPr/>
          <p:nvPr/>
        </p:nvSpPr>
        <p:spPr>
          <a:xfrm flipH="1" flipV="1">
            <a:off x="2285998" y="1904999"/>
            <a:ext cx="1066804" cy="685801"/>
          </a:xfrm>
          <a:prstGeom prst="line">
            <a:avLst/>
          </a:prstGeom>
          <a:ln>
            <a:solidFill/>
            <a:round/>
          </a:ln>
        </p:spPr>
        <p:txBody>
          <a:bodyPr lIns="0" tIns="0" rIns="0" bIns="0"/>
          <a:lstStyle/>
          <a:p>
            <a:pPr lvl="0" defTabSz="457200"/>
          </a:p>
        </p:txBody>
      </p:sp>
      <p:sp>
        <p:nvSpPr>
          <p:cNvPr id="292" name="Shape 292"/>
          <p:cNvSpPr/>
          <p:nvPr/>
        </p:nvSpPr>
        <p:spPr>
          <a:xfrm flipH="1">
            <a:off x="2133599" y="3200400"/>
            <a:ext cx="1066803" cy="1589"/>
          </a:xfrm>
          <a:prstGeom prst="line">
            <a:avLst/>
          </a:prstGeom>
          <a:ln>
            <a:solidFill/>
            <a:round/>
          </a:ln>
        </p:spPr>
        <p:txBody>
          <a:bodyPr lIns="0" tIns="0" rIns="0" bIns="0"/>
          <a:lstStyle/>
          <a:p>
            <a:pPr lvl="0" defTabSz="457200"/>
          </a:p>
        </p:txBody>
      </p:sp>
      <p:sp>
        <p:nvSpPr>
          <p:cNvPr id="293" name="Shape 293"/>
          <p:cNvSpPr/>
          <p:nvPr/>
        </p:nvSpPr>
        <p:spPr>
          <a:xfrm flipH="1">
            <a:off x="2057399" y="3657598"/>
            <a:ext cx="1371602" cy="914403"/>
          </a:xfrm>
          <a:prstGeom prst="line">
            <a:avLst/>
          </a:prstGeom>
          <a:ln>
            <a:solidFill/>
            <a:round/>
          </a:ln>
        </p:spPr>
        <p:txBody>
          <a:bodyPr lIns="0" tIns="0" rIns="0" bIns="0"/>
          <a:lstStyle/>
          <a:p>
            <a:pPr lvl="0" defTabSz="457200"/>
          </a:p>
        </p:txBody>
      </p:sp>
      <p:sp>
        <p:nvSpPr>
          <p:cNvPr id="294" name="Shape 294"/>
          <p:cNvSpPr/>
          <p:nvPr/>
        </p:nvSpPr>
        <p:spPr>
          <a:xfrm>
            <a:off x="4267198" y="1752600"/>
            <a:ext cx="1590" cy="533403"/>
          </a:xfrm>
          <a:prstGeom prst="line">
            <a:avLst/>
          </a:prstGeom>
          <a:ln>
            <a:solidFill/>
            <a:round/>
          </a:ln>
        </p:spPr>
        <p:txBody>
          <a:bodyPr lIns="0" tIns="0" rIns="0" bIns="0"/>
          <a:lstStyle/>
          <a:p>
            <a:pPr lvl="0" defTabSz="457200"/>
          </a:p>
        </p:txBody>
      </p:sp>
      <p:sp>
        <p:nvSpPr>
          <p:cNvPr id="295" name="Shape 295"/>
          <p:cNvSpPr/>
          <p:nvPr/>
        </p:nvSpPr>
        <p:spPr>
          <a:xfrm flipH="1">
            <a:off x="5791198" y="1752600"/>
            <a:ext cx="609604" cy="533403"/>
          </a:xfrm>
          <a:prstGeom prst="line">
            <a:avLst/>
          </a:prstGeom>
          <a:ln>
            <a:solidFill/>
            <a:round/>
          </a:ln>
        </p:spPr>
        <p:txBody>
          <a:bodyPr lIns="0" tIns="0" rIns="0" bIns="0"/>
          <a:lstStyle/>
          <a:p>
            <a:pPr lvl="0" defTabSz="457200"/>
          </a:p>
        </p:txBody>
      </p:sp>
      <p:sp>
        <p:nvSpPr>
          <p:cNvPr id="296" name="Shape 296"/>
          <p:cNvSpPr/>
          <p:nvPr/>
        </p:nvSpPr>
        <p:spPr>
          <a:xfrm flipH="1">
            <a:off x="6324598" y="2971799"/>
            <a:ext cx="762003" cy="1590"/>
          </a:xfrm>
          <a:prstGeom prst="line">
            <a:avLst/>
          </a:prstGeom>
          <a:ln>
            <a:solidFill/>
            <a:round/>
          </a:ln>
        </p:spPr>
        <p:txBody>
          <a:bodyPr lIns="0" tIns="0" rIns="0" bIns="0"/>
          <a:lstStyle/>
          <a:p>
            <a:pPr lvl="0" defTabSz="457200"/>
          </a:p>
        </p:txBody>
      </p:sp>
      <p:sp>
        <p:nvSpPr>
          <p:cNvPr id="297" name="Shape 297"/>
          <p:cNvSpPr/>
          <p:nvPr/>
        </p:nvSpPr>
        <p:spPr>
          <a:xfrm flipH="1" flipV="1">
            <a:off x="6095998" y="3581398"/>
            <a:ext cx="1143004" cy="685803"/>
          </a:xfrm>
          <a:prstGeom prst="line">
            <a:avLst/>
          </a:prstGeom>
          <a:ln>
            <a:solidFill/>
            <a:round/>
          </a:ln>
        </p:spPr>
        <p:txBody>
          <a:bodyPr lIns="0" tIns="0" rIns="0" bIns="0"/>
          <a:lstStyle/>
          <a:p>
            <a:pPr lvl="0" defTabSz="457200"/>
          </a:p>
        </p:txBody>
      </p:sp>
      <p:sp>
        <p:nvSpPr>
          <p:cNvPr id="298" name="Shape 298"/>
          <p:cNvSpPr/>
          <p:nvPr/>
        </p:nvSpPr>
        <p:spPr>
          <a:xfrm flipH="1" flipV="1">
            <a:off x="5638798" y="3809998"/>
            <a:ext cx="228603" cy="762003"/>
          </a:xfrm>
          <a:prstGeom prst="line">
            <a:avLst/>
          </a:prstGeom>
          <a:ln>
            <a:solidFill/>
            <a:round/>
          </a:ln>
        </p:spPr>
        <p:txBody>
          <a:bodyPr lIns="0" tIns="0" rIns="0" bIns="0"/>
          <a:lstStyle/>
          <a:p>
            <a:pPr lvl="0" defTabSz="457200"/>
          </a:p>
        </p:txBody>
      </p:sp>
      <p:sp>
        <p:nvSpPr>
          <p:cNvPr id="299" name="Shape 299"/>
          <p:cNvSpPr/>
          <p:nvPr/>
        </p:nvSpPr>
        <p:spPr>
          <a:xfrm flipV="1">
            <a:off x="3733799" y="3809999"/>
            <a:ext cx="228603" cy="838201"/>
          </a:xfrm>
          <a:prstGeom prst="line">
            <a:avLst/>
          </a:prstGeom>
          <a:ln>
            <a:solidFill/>
            <a:round/>
          </a:ln>
        </p:spPr>
        <p:txBody>
          <a:bodyPr lIns="0" tIns="0" rIns="0" bIns="0"/>
          <a:lstStyle/>
          <a:p>
            <a:pPr lvl="0" defTabSz="457200"/>
          </a:p>
        </p:txBody>
      </p:sp>
      <p:sp>
        <p:nvSpPr>
          <p:cNvPr id="300" name="Shape 300"/>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263"/>
                                        </p:tgtEl>
                                        <p:attrNameLst>
                                          <p:attrName>style.visibility</p:attrName>
                                        </p:attrNameLst>
                                      </p:cBhvr>
                                      <p:to>
                                        <p:strVal val="visible"/>
                                      </p:to>
                                    </p:set>
                                    <p:animEffect filter="blinds(horizontal)" transition="in">
                                      <p:cBhvr>
                                        <p:cTn id="7" dur="1000"/>
                                        <p:tgtEl>
                                          <p:spTgt spid="263"/>
                                        </p:tgtEl>
                                      </p:cBhvr>
                                    </p:animEffect>
                                  </p:childTnLst>
                                </p:cTn>
                              </p:par>
                            </p:childTnLst>
                          </p:cTn>
                        </p:par>
                        <p:par>
                          <p:cTn id="8" fill="hold">
                            <p:stCondLst>
                              <p:cond delay="1500"/>
                            </p:stCondLst>
                            <p:childTnLst>
                              <p:par>
                                <p:cTn id="9" nodeType="afterEffect" presetClass="entr" presetSubtype="0" presetID="1" grpId="2" fill="hold">
                                  <p:stCondLst>
                                    <p:cond delay="1"/>
                                  </p:stCondLst>
                                  <p:iterate type="el" backwards="0">
                                    <p:tmAbs val="0"/>
                                  </p:iterate>
                                  <p:childTnLst>
                                    <p:set>
                                      <p:cBhvr>
                                        <p:cTn id="10" fill="hold"/>
                                        <p:tgtEl>
                                          <p:spTgt spid="290"/>
                                        </p:tgtEl>
                                        <p:attrNameLst>
                                          <p:attrName>style.visibility</p:attrName>
                                        </p:attrNameLst>
                                      </p:cBhvr>
                                      <p:to>
                                        <p:strVal val="visible"/>
                                      </p:to>
                                    </p:set>
                                  </p:childTnLst>
                                </p:cTn>
                              </p:par>
                            </p:childTnLst>
                          </p:cTn>
                        </p:par>
                        <p:par>
                          <p:cTn id="11" fill="hold">
                            <p:stCondLst>
                              <p:cond delay="1501"/>
                            </p:stCondLst>
                            <p:childTnLst>
                              <p:par>
                                <p:cTn id="12" nodeType="afterEffect" presetClass="entr" presetSubtype="0" presetID="1" grpId="3" fill="hold">
                                  <p:stCondLst>
                                    <p:cond delay="1"/>
                                  </p:stCondLst>
                                  <p:iterate type="el" backwards="0">
                                    <p:tmAbs val="0"/>
                                  </p:iterate>
                                  <p:childTnLst>
                                    <p:set>
                                      <p:cBhvr>
                                        <p:cTn id="13" fill="hold"/>
                                        <p:tgtEl>
                                          <p:spTgt spid="284"/>
                                        </p:tgtEl>
                                        <p:attrNameLst>
                                          <p:attrName>style.visibility</p:attrName>
                                        </p:attrNameLst>
                                      </p:cBhvr>
                                      <p:to>
                                        <p:strVal val="visible"/>
                                      </p:to>
                                    </p:set>
                                  </p:childTnLst>
                                </p:cTn>
                              </p:par>
                            </p:childTnLst>
                          </p:cTn>
                        </p:par>
                        <p:par>
                          <p:cTn id="14" fill="hold">
                            <p:stCondLst>
                              <p:cond delay="1502"/>
                            </p:stCondLst>
                            <p:childTnLst>
                              <p:par>
                                <p:cTn id="15" nodeType="afterEffect" presetClass="entr" presetSubtype="0" presetID="1" grpId="4" fill="hold">
                                  <p:stCondLst>
                                    <p:cond delay="1"/>
                                  </p:stCondLst>
                                  <p:iterate type="el" backwards="0">
                                    <p:tmAbs val="0"/>
                                  </p:iterate>
                                  <p:childTnLst>
                                    <p:set>
                                      <p:cBhvr>
                                        <p:cTn id="16" fill="hold"/>
                                        <p:tgtEl>
                                          <p:spTgt spid="281"/>
                                        </p:tgtEl>
                                        <p:attrNameLst>
                                          <p:attrName>style.visibility</p:attrName>
                                        </p:attrNameLst>
                                      </p:cBhvr>
                                      <p:to>
                                        <p:strVal val="visible"/>
                                      </p:to>
                                    </p:set>
                                  </p:childTnLst>
                                </p:cTn>
                              </p:par>
                            </p:childTnLst>
                          </p:cTn>
                        </p:par>
                        <p:par>
                          <p:cTn id="17" fill="hold">
                            <p:stCondLst>
                              <p:cond delay="1503"/>
                            </p:stCondLst>
                            <p:childTnLst>
                              <p:par>
                                <p:cTn id="18" nodeType="afterEffect" presetClass="entr" presetSubtype="0" presetID="1" grpId="5" fill="hold">
                                  <p:stCondLst>
                                    <p:cond delay="1"/>
                                  </p:stCondLst>
                                  <p:iterate type="el" backwards="0">
                                    <p:tmAbs val="0"/>
                                  </p:iterate>
                                  <p:childTnLst>
                                    <p:set>
                                      <p:cBhvr>
                                        <p:cTn id="19" fill="hold"/>
                                        <p:tgtEl>
                                          <p:spTgt spid="278"/>
                                        </p:tgtEl>
                                        <p:attrNameLst>
                                          <p:attrName>style.visibility</p:attrName>
                                        </p:attrNameLst>
                                      </p:cBhvr>
                                      <p:to>
                                        <p:strVal val="visible"/>
                                      </p:to>
                                    </p:set>
                                  </p:childTnLst>
                                </p:cTn>
                              </p:par>
                            </p:childTnLst>
                          </p:cTn>
                        </p:par>
                        <p:par>
                          <p:cTn id="20" fill="hold">
                            <p:stCondLst>
                              <p:cond delay="1504"/>
                            </p:stCondLst>
                            <p:childTnLst>
                              <p:par>
                                <p:cTn id="21" nodeType="afterEffect" presetClass="entr" presetSubtype="0" presetID="1" grpId="6" fill="hold">
                                  <p:stCondLst>
                                    <p:cond delay="1"/>
                                  </p:stCondLst>
                                  <p:iterate type="el" backwards="0">
                                    <p:tmAbs val="0"/>
                                  </p:iterate>
                                  <p:childTnLst>
                                    <p:set>
                                      <p:cBhvr>
                                        <p:cTn id="22" fill="hold"/>
                                        <p:tgtEl>
                                          <p:spTgt spid="275"/>
                                        </p:tgtEl>
                                        <p:attrNameLst>
                                          <p:attrName>style.visibility</p:attrName>
                                        </p:attrNameLst>
                                      </p:cBhvr>
                                      <p:to>
                                        <p:strVal val="visible"/>
                                      </p:to>
                                    </p:set>
                                  </p:childTnLst>
                                </p:cTn>
                              </p:par>
                            </p:childTnLst>
                          </p:cTn>
                        </p:par>
                        <p:par>
                          <p:cTn id="23" fill="hold">
                            <p:stCondLst>
                              <p:cond delay="1505"/>
                            </p:stCondLst>
                            <p:childTnLst>
                              <p:par>
                                <p:cTn id="24" nodeType="afterEffect" presetClass="entr" presetSubtype="0" presetID="1" grpId="7" fill="hold">
                                  <p:stCondLst>
                                    <p:cond delay="1"/>
                                  </p:stCondLst>
                                  <p:iterate type="el" backwards="0">
                                    <p:tmAbs val="0"/>
                                  </p:iterate>
                                  <p:childTnLst>
                                    <p:set>
                                      <p:cBhvr>
                                        <p:cTn id="25" fill="hold"/>
                                        <p:tgtEl>
                                          <p:spTgt spid="272"/>
                                        </p:tgtEl>
                                        <p:attrNameLst>
                                          <p:attrName>style.visibility</p:attrName>
                                        </p:attrNameLst>
                                      </p:cBhvr>
                                      <p:to>
                                        <p:strVal val="visible"/>
                                      </p:to>
                                    </p:set>
                                  </p:childTnLst>
                                </p:cTn>
                              </p:par>
                            </p:childTnLst>
                          </p:cTn>
                        </p:par>
                        <p:par>
                          <p:cTn id="26" fill="hold">
                            <p:stCondLst>
                              <p:cond delay="1506"/>
                            </p:stCondLst>
                            <p:childTnLst>
                              <p:par>
                                <p:cTn id="27" nodeType="afterEffect" presetClass="entr" presetSubtype="0" presetID="1" grpId="8" fill="hold">
                                  <p:stCondLst>
                                    <p:cond delay="1"/>
                                  </p:stCondLst>
                                  <p:iterate type="el" backwards="0">
                                    <p:tmAbs val="0"/>
                                  </p:iterate>
                                  <p:childTnLst>
                                    <p:set>
                                      <p:cBhvr>
                                        <p:cTn id="28" fill="hold"/>
                                        <p:tgtEl>
                                          <p:spTgt spid="266"/>
                                        </p:tgtEl>
                                        <p:attrNameLst>
                                          <p:attrName>style.visibility</p:attrName>
                                        </p:attrNameLst>
                                      </p:cBhvr>
                                      <p:to>
                                        <p:strVal val="visible"/>
                                      </p:to>
                                    </p:set>
                                  </p:childTnLst>
                                </p:cTn>
                              </p:par>
                            </p:childTnLst>
                          </p:cTn>
                        </p:par>
                        <p:par>
                          <p:cTn id="29" fill="hold">
                            <p:stCondLst>
                              <p:cond delay="1507"/>
                            </p:stCondLst>
                            <p:childTnLst>
                              <p:par>
                                <p:cTn id="30" nodeType="afterEffect" presetClass="entr" presetSubtype="0" presetID="1" grpId="9" fill="hold">
                                  <p:stCondLst>
                                    <p:cond delay="1"/>
                                  </p:stCondLst>
                                  <p:iterate type="el" backwards="0">
                                    <p:tmAbs val="0"/>
                                  </p:iterate>
                                  <p:childTnLst>
                                    <p:set>
                                      <p:cBhvr>
                                        <p:cTn id="31" fill="hold"/>
                                        <p:tgtEl>
                                          <p:spTgt spid="287"/>
                                        </p:tgtEl>
                                        <p:attrNameLst>
                                          <p:attrName>style.visibility</p:attrName>
                                        </p:attrNameLst>
                                      </p:cBhvr>
                                      <p:to>
                                        <p:strVal val="visible"/>
                                      </p:to>
                                    </p:set>
                                  </p:childTnLst>
                                </p:cTn>
                              </p:par>
                            </p:childTnLst>
                          </p:cTn>
                        </p:par>
                        <p:par>
                          <p:cTn id="32" fill="hold">
                            <p:stCondLst>
                              <p:cond delay="1508"/>
                            </p:stCondLst>
                            <p:childTnLst>
                              <p:par>
                                <p:cTn id="33" nodeType="afterEffect" presetClass="entr" presetSubtype="0" presetID="1" grpId="10" fill="hold">
                                  <p:stCondLst>
                                    <p:cond delay="1"/>
                                  </p:stCondLst>
                                  <p:iterate type="el" backwards="0">
                                    <p:tmAbs val="0"/>
                                  </p:iterate>
                                  <p:childTnLst>
                                    <p:set>
                                      <p:cBhvr>
                                        <p:cTn id="34" fill="hold"/>
                                        <p:tgtEl>
                                          <p:spTgt spid="2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8" grpId="5"/>
      <p:bldP build="whole" bldLvl="1" animBg="1" rev="0" advAuto="0" spid="269" grpId="10"/>
      <p:bldP build="whole" bldLvl="1" animBg="1" rev="0" advAuto="0" spid="272" grpId="7"/>
      <p:bldP build="whole" bldLvl="1" animBg="1" rev="0" advAuto="0" spid="287" grpId="9"/>
      <p:bldP build="whole" bldLvl="1" animBg="1" rev="0" advAuto="0" spid="263" grpId="1"/>
      <p:bldP build="whole" bldLvl="1" animBg="1" rev="0" advAuto="0" spid="281" grpId="4"/>
      <p:bldP build="whole" bldLvl="1" animBg="1" rev="0" advAuto="0" spid="290" grpId="2"/>
      <p:bldP build="whole" bldLvl="1" animBg="1" rev="0" advAuto="0" spid="275" grpId="6"/>
      <p:bldP build="whole" bldLvl="1" animBg="1" rev="0" advAuto="0" spid="266" grpId="8"/>
      <p:bldP build="whole" bldLvl="1" animBg="1" rev="0" advAuto="0" spid="284" grpId="3"/>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2" name="Shape 30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303" name="Shape 303"/>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304"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305" name="Shape 305"/>
          <p:cNvSpPr/>
          <p:nvPr/>
        </p:nvSpPr>
        <p:spPr>
          <a:xfrm>
            <a:off x="268285" y="6546850"/>
            <a:ext cx="6604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2 -34</a:t>
            </a:r>
          </a:p>
        </p:txBody>
      </p:sp>
      <p:pic>
        <p:nvPicPr>
          <p:cNvPr id="306" name="image7.png"/>
          <p:cNvPicPr/>
          <p:nvPr/>
        </p:nvPicPr>
        <p:blipFill>
          <a:blip r:embed="rId3">
            <a:extLst/>
          </a:blip>
          <a:stretch>
            <a:fillRect/>
          </a:stretch>
        </p:blipFill>
        <p:spPr>
          <a:xfrm>
            <a:off x="333375" y="1066800"/>
            <a:ext cx="8582025" cy="4057650"/>
          </a:xfrm>
          <a:prstGeom prst="rect">
            <a:avLst/>
          </a:prstGeom>
          <a:ln w="12700">
            <a:miter lim="400000"/>
          </a:ln>
        </p:spPr>
      </p:pic>
      <p:sp>
        <p:nvSpPr>
          <p:cNvPr id="307" name="Shape 307"/>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81" name="Shape 81"/>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82"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83" name="Shape 83"/>
          <p:cNvSpPr/>
          <p:nvPr>
            <p:ph type="title"/>
          </p:nvPr>
        </p:nvSpPr>
        <p:spPr>
          <a:xfrm>
            <a:off x="365125" y="395286"/>
            <a:ext cx="8474075" cy="1150939"/>
          </a:xfrm>
          <a:prstGeom prst="rect">
            <a:avLst/>
          </a:prstGeom>
        </p:spPr>
        <p:txBody>
          <a:bodyPr>
            <a:normAutofit fontScale="100000" lnSpcReduction="0"/>
          </a:bodyPr>
          <a:lstStyle>
            <a:lvl1pPr indent="0">
              <a:spcBef>
                <a:spcPts val="12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Strategic Management: Concepts and Cases</a:t>
            </a:r>
          </a:p>
        </p:txBody>
      </p:sp>
      <p:sp>
        <p:nvSpPr>
          <p:cNvPr id="84" name="Shape 84"/>
          <p:cNvSpPr/>
          <p:nvPr>
            <p:ph type="body" idx="1"/>
          </p:nvPr>
        </p:nvSpPr>
        <p:spPr>
          <a:xfrm>
            <a:off x="365125" y="1546225"/>
            <a:ext cx="4340225" cy="5311775"/>
          </a:xfrm>
          <a:prstGeom prst="rect">
            <a:avLst/>
          </a:prstGeom>
        </p:spPr>
        <p:txBody>
          <a:bodyPr>
            <a:normAutofit fontScale="100000" lnSpcReduction="0"/>
          </a:bodyPr>
          <a:lstStyle/>
          <a:p>
            <a:pPr lvl="0" marL="342900">
              <a:lnSpc>
                <a:spcPct val="120000"/>
              </a:lnSpc>
              <a:spcBef>
                <a:spcPts val="0"/>
              </a:spcBef>
              <a:buSzTx/>
              <a:buNone/>
              <a:defRPr sz="1800"/>
            </a:pPr>
            <a:r>
              <a:rPr b="1" sz="2400">
                <a:solidFill>
                  <a:srgbClr val="ED6B06"/>
                </a:solidFill>
                <a:latin typeface="Verdana"/>
                <a:ea typeface="Verdana"/>
                <a:cs typeface="Verdana"/>
                <a:sym typeface="Verdana"/>
              </a:rPr>
              <a:t>Arab World Edition</a:t>
            </a: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sz="2000">
                <a:latin typeface="Verdana"/>
                <a:ea typeface="Verdana"/>
                <a:cs typeface="Verdana"/>
                <a:sym typeface="Verdana"/>
              </a:rPr>
              <a:t>Fred R. David</a:t>
            </a:r>
            <a:endParaRPr sz="2000">
              <a:latin typeface="Verdana"/>
              <a:ea typeface="Verdana"/>
              <a:cs typeface="Verdana"/>
              <a:sym typeface="Verdana"/>
            </a:endParaRPr>
          </a:p>
          <a:p>
            <a:pPr lvl="1" marL="177798" indent="-176210">
              <a:lnSpc>
                <a:spcPct val="120000"/>
              </a:lnSpc>
              <a:spcBef>
                <a:spcPts val="0"/>
              </a:spcBef>
              <a:buSzTx/>
              <a:buNone/>
              <a:defRPr sz="1800"/>
            </a:pPr>
            <a:r>
              <a:rPr sz="2000">
                <a:latin typeface="Verdana"/>
                <a:ea typeface="Verdana"/>
                <a:cs typeface="Verdana"/>
                <a:sym typeface="Verdana"/>
              </a:rPr>
              <a:t>Abbas J. Ali</a:t>
            </a:r>
            <a:endParaRPr sz="2000">
              <a:latin typeface="Verdana"/>
              <a:ea typeface="Verdana"/>
              <a:cs typeface="Verdana"/>
              <a:sym typeface="Verdana"/>
            </a:endParaRPr>
          </a:p>
          <a:p>
            <a:pPr lvl="1" marL="177798" indent="-176210">
              <a:lnSpc>
                <a:spcPct val="120000"/>
              </a:lnSpc>
              <a:spcBef>
                <a:spcPts val="0"/>
              </a:spcBef>
              <a:buSzTx/>
              <a:buNone/>
              <a:defRPr sz="1800"/>
            </a:pPr>
            <a:r>
              <a:rPr sz="2000">
                <a:latin typeface="Verdana"/>
                <a:ea typeface="Verdana"/>
                <a:cs typeface="Verdana"/>
                <a:sym typeface="Verdana"/>
              </a:rPr>
              <a:t>Abdulrahman Y. Al-Aali</a:t>
            </a:r>
            <a:endParaRPr sz="2000">
              <a:latin typeface="Verdana"/>
              <a:ea typeface="Verdana"/>
              <a:cs typeface="Verdana"/>
              <a:sym typeface="Verdana"/>
            </a:endParaRPr>
          </a:p>
          <a:p>
            <a:pPr lvl="1" marL="177798" indent="-176210">
              <a:lnSpc>
                <a:spcPct val="120000"/>
              </a:lnSpc>
              <a:spcBef>
                <a:spcPts val="0"/>
              </a:spcBef>
              <a:buSzTx/>
              <a:buNone/>
              <a:defRPr sz="1800"/>
            </a:pPr>
            <a:endParaRPr sz="2000">
              <a:latin typeface="Verdana"/>
              <a:ea typeface="Verdana"/>
              <a:cs typeface="Verdana"/>
              <a:sym typeface="Verdana"/>
            </a:endParaRPr>
          </a:p>
          <a:p>
            <a:pPr lvl="1" marL="177798" indent="-176210">
              <a:lnSpc>
                <a:spcPct val="120000"/>
              </a:lnSpc>
              <a:spcBef>
                <a:spcPts val="0"/>
              </a:spcBef>
              <a:buSzTx/>
              <a:buNone/>
              <a:defRPr sz="1800"/>
            </a:pP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b="1" sz="2400">
                <a:solidFill>
                  <a:srgbClr val="ED6B06"/>
                </a:solidFill>
                <a:latin typeface="Verdana"/>
                <a:ea typeface="Verdana"/>
                <a:cs typeface="Verdana"/>
                <a:sym typeface="Verdana"/>
              </a:rPr>
              <a:t>Chapter 2: </a:t>
            </a: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b="1" sz="2400">
                <a:solidFill>
                  <a:srgbClr val="ED6B06"/>
                </a:solidFill>
                <a:latin typeface="Verdana"/>
                <a:ea typeface="Verdana"/>
                <a:cs typeface="Verdana"/>
                <a:sym typeface="Verdana"/>
              </a:rPr>
              <a:t>The Business Vision and</a:t>
            </a: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b="1" sz="2400">
                <a:solidFill>
                  <a:srgbClr val="ED6B06"/>
                </a:solidFill>
                <a:latin typeface="Verdana"/>
                <a:ea typeface="Verdana"/>
                <a:cs typeface="Verdana"/>
                <a:sym typeface="Verdana"/>
              </a:rPr>
              <a:t>Mission</a:t>
            </a:r>
          </a:p>
        </p:txBody>
      </p:sp>
      <p:pic>
        <p:nvPicPr>
          <p:cNvPr id="85" name="image1.jpeg"/>
          <p:cNvPicPr/>
          <p:nvPr/>
        </p:nvPicPr>
        <p:blipFill>
          <a:blip r:embed="rId3">
            <a:extLst/>
          </a:blip>
          <a:stretch>
            <a:fillRect/>
          </a:stretch>
        </p:blipFill>
        <p:spPr>
          <a:xfrm>
            <a:off x="5410200" y="1524000"/>
            <a:ext cx="2874965" cy="4138613"/>
          </a:xfrm>
          <a:prstGeom prst="rect">
            <a:avLst/>
          </a:prstGeom>
          <a:ln w="12700">
            <a:miter lim="400000"/>
          </a:ln>
        </p:spPr>
      </p:pic>
      <p:sp>
        <p:nvSpPr>
          <p:cNvPr id="86" name="Shape 86"/>
          <p:cNvSpPr/>
          <p:nvPr/>
        </p:nvSpPr>
        <p:spPr>
          <a:xfrm>
            <a:off x="290510" y="6524625"/>
            <a:ext cx="7112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2 -2</a:t>
            </a:r>
          </a:p>
        </p:txBody>
      </p:sp>
      <p:sp>
        <p:nvSpPr>
          <p:cNvPr id="87" name="Shape 87"/>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9" name="Shape 30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310" name="Shape 31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31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312" name="Shape 312"/>
          <p:cNvSpPr/>
          <p:nvPr/>
        </p:nvSpPr>
        <p:spPr>
          <a:xfrm>
            <a:off x="268287" y="654685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2 -38</a:t>
            </a:r>
          </a:p>
        </p:txBody>
      </p:sp>
      <p:grpSp>
        <p:nvGrpSpPr>
          <p:cNvPr id="315" name="Group 315"/>
          <p:cNvGrpSpPr/>
          <p:nvPr/>
        </p:nvGrpSpPr>
        <p:grpSpPr>
          <a:xfrm>
            <a:off x="534987" y="990598"/>
            <a:ext cx="8140702" cy="1676403"/>
            <a:chOff x="0" y="-1"/>
            <a:chExt cx="8140700" cy="1676402"/>
          </a:xfrm>
        </p:grpSpPr>
        <p:sp>
          <p:nvSpPr>
            <p:cNvPr id="313" name="Shape 313"/>
            <p:cNvSpPr/>
            <p:nvPr/>
          </p:nvSpPr>
          <p:spPr>
            <a:xfrm>
              <a:off x="0" y="0"/>
              <a:ext cx="8140702" cy="1676401"/>
            </a:xfrm>
            <a:prstGeom prst="rect">
              <a:avLst/>
            </a:prstGeom>
            <a:noFill/>
            <a:ln w="38100" cap="flat">
              <a:solidFill>
                <a:srgbClr val="000000"/>
              </a:solidFill>
              <a:prstDash val="solid"/>
              <a:miter lim="800000"/>
            </a:ln>
            <a:effectLst/>
          </p:spPr>
          <p:txBody>
            <a:bodyPr wrap="square" lIns="0" tIns="0" rIns="0" bIns="0" numCol="1" anchor="t">
              <a:noAutofit/>
            </a:bodyPr>
            <a:lstStyle/>
            <a:p>
              <a:pPr lvl="0" algn="ctr">
                <a:defRPr b="1">
                  <a:latin typeface="Verdana"/>
                  <a:ea typeface="Verdana"/>
                  <a:cs typeface="Verdana"/>
                  <a:sym typeface="Verdana"/>
                </a:defRPr>
              </a:pPr>
            </a:p>
          </p:txBody>
        </p:sp>
        <p:sp>
          <p:nvSpPr>
            <p:cNvPr id="314" name="Shape 314"/>
            <p:cNvSpPr/>
            <p:nvPr/>
          </p:nvSpPr>
          <p:spPr>
            <a:xfrm>
              <a:off x="0" y="-2"/>
              <a:ext cx="8140702" cy="1333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9687" algn="ctr">
                <a:defRPr b="1">
                  <a:latin typeface="Verdana"/>
                  <a:ea typeface="Verdana"/>
                  <a:cs typeface="Verdana"/>
                  <a:sym typeface="Verdana"/>
                </a:defRPr>
              </a:lvl1pPr>
            </a:lstStyle>
            <a:p>
              <a:pPr lvl="0">
                <a:defRPr b="0" sz="1800"/>
              </a:pPr>
              <a:r>
                <a:rPr b="1" sz="1200"/>
                <a:t>This work is protected by local and international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this site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a:t>
              </a:r>
            </a:p>
          </p:txBody>
        </p:sp>
      </p:grpSp>
      <p:sp>
        <p:nvSpPr>
          <p:cNvPr id="316" name="Shape 316"/>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90" name="Shape 9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9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92" name="Shape 92"/>
          <p:cNvSpPr/>
          <p:nvPr/>
        </p:nvSpPr>
        <p:spPr>
          <a:xfrm>
            <a:off x="6476998" y="6172200"/>
            <a:ext cx="21463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2 -5</a:t>
            </a:r>
          </a:p>
        </p:txBody>
      </p:sp>
      <p:sp>
        <p:nvSpPr>
          <p:cNvPr id="93" name="Shape 93"/>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&amp; Mission Statements</a:t>
            </a:r>
          </a:p>
        </p:txBody>
      </p:sp>
      <p:grpSp>
        <p:nvGrpSpPr>
          <p:cNvPr id="96" name="Group 96"/>
          <p:cNvGrpSpPr/>
          <p:nvPr/>
        </p:nvGrpSpPr>
        <p:grpSpPr>
          <a:xfrm>
            <a:off x="609600" y="1600197"/>
            <a:ext cx="8166100" cy="2692404"/>
            <a:chOff x="0" y="-1"/>
            <a:chExt cx="8166100" cy="2692402"/>
          </a:xfrm>
        </p:grpSpPr>
        <p:sp>
          <p:nvSpPr>
            <p:cNvPr id="94" name="Shape 94"/>
            <p:cNvSpPr/>
            <p:nvPr/>
          </p:nvSpPr>
          <p:spPr>
            <a:xfrm>
              <a:off x="0" y="0"/>
              <a:ext cx="8166100" cy="2692401"/>
            </a:xfrm>
            <a:prstGeom prst="rect">
              <a:avLst/>
            </a:prstGeom>
            <a:solidFill>
              <a:srgbClr val="FFFFFF"/>
            </a:solidFill>
            <a:ln w="12700" cap="flat">
              <a:noFill/>
              <a:miter lim="400000"/>
            </a:ln>
            <a:effectLst/>
          </p:spPr>
          <p:txBody>
            <a:bodyPr wrap="square" lIns="0" tIns="0" rIns="0" bIns="0" numCol="1" anchor="t">
              <a:noAutofit/>
            </a:bodyPr>
            <a:lstStyle/>
            <a:p>
              <a:pPr lvl="0">
                <a:spcBef>
                  <a:spcPts val="1200"/>
                </a:spcBef>
                <a:defRPr sz="2000">
                  <a:latin typeface="Verdana"/>
                  <a:ea typeface="Verdana"/>
                  <a:cs typeface="Verdana"/>
                  <a:sym typeface="Verdana"/>
                </a:defRPr>
              </a:pPr>
            </a:p>
          </p:txBody>
        </p:sp>
        <p:sp>
          <p:nvSpPr>
            <p:cNvPr id="95" name="Shape 95"/>
            <p:cNvSpPr/>
            <p:nvPr/>
          </p:nvSpPr>
          <p:spPr>
            <a:xfrm>
              <a:off x="0" y="-2"/>
              <a:ext cx="8166100" cy="2590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Many organizations develop both vision &amp; mission statements</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Profit &amp; vision are necessary to effectively motivate a workforce</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Shared vision creates a community of interests</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Participation from diverse managers is important in developing the mission</a:t>
              </a:r>
            </a:p>
          </p:txBody>
        </p:sp>
      </p:grpSp>
      <p:sp>
        <p:nvSpPr>
          <p:cNvPr id="97" name="Shape 97"/>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2 -5</a:t>
            </a:r>
          </a:p>
        </p:txBody>
      </p:sp>
      <p:sp>
        <p:nvSpPr>
          <p:cNvPr id="98" name="Shape 98"/>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pic>
        <p:nvPicPr>
          <p:cNvPr id="99" name="image5.png"/>
          <p:cNvPicPr/>
          <p:nvPr/>
        </p:nvPicPr>
        <p:blipFill>
          <a:blip r:embed="rId3">
            <a:extLst/>
          </a:blip>
          <a:stretch>
            <a:fillRect/>
          </a:stretch>
        </p:blipFill>
        <p:spPr>
          <a:xfrm>
            <a:off x="5886450" y="4271962"/>
            <a:ext cx="2647950" cy="1747840"/>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0"/>
                                  </p:stCondLst>
                                  <p:iterate type="el" backwards="0">
                                    <p:tmAbs val="0"/>
                                  </p:iterate>
                                  <p:childTnLst>
                                    <p:set>
                                      <p:cBhvr>
                                        <p:cTn id="6" fill="hold"/>
                                        <p:tgtEl>
                                          <p:spTgt spid="96"/>
                                        </p:tgtEl>
                                        <p:attrNameLst>
                                          <p:attrName>style.visibility</p:attrName>
                                        </p:attrNameLst>
                                      </p:cBhvr>
                                      <p:to>
                                        <p:strVal val="visible"/>
                                      </p:to>
                                    </p:set>
                                    <p:anim calcmode="lin" valueType="num">
                                      <p:cBhvr>
                                        <p:cTn id="7" dur="1000" fill="hold"/>
                                        <p:tgtEl>
                                          <p:spTgt spid="96"/>
                                        </p:tgtEl>
                                        <p:attrNameLst>
                                          <p:attrName>ppt_x</p:attrName>
                                        </p:attrNameLst>
                                      </p:cBhvr>
                                      <p:tavLst>
                                        <p:tav tm="0">
                                          <p:val>
                                            <p:strVal val="#ppt_x"/>
                                          </p:val>
                                        </p:tav>
                                        <p:tav tm="100000">
                                          <p:val>
                                            <p:strVal val="#ppt_x"/>
                                          </p:val>
                                        </p:tav>
                                      </p:tavLst>
                                    </p:anim>
                                    <p:anim calcmode="lin" valueType="num">
                                      <p:cBhvr>
                                        <p:cTn id="8" dur="100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6" grpId="1"/>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02" name="Shape 102"/>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0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04" name="Shape 104"/>
          <p:cNvSpPr/>
          <p:nvPr/>
        </p:nvSpPr>
        <p:spPr>
          <a:xfrm>
            <a:off x="268287" y="662940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2 -6</a:t>
            </a:r>
          </a:p>
        </p:txBody>
      </p:sp>
      <p:sp>
        <p:nvSpPr>
          <p:cNvPr id="105" name="Shape 105"/>
          <p:cNvSpPr/>
          <p:nvPr/>
        </p:nvSpPr>
        <p:spPr>
          <a:xfrm>
            <a:off x="533400" y="457200"/>
            <a:ext cx="77089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Developing Vision &amp; Mission</a:t>
            </a:r>
          </a:p>
        </p:txBody>
      </p:sp>
      <p:grpSp>
        <p:nvGrpSpPr>
          <p:cNvPr id="108" name="Group 108"/>
          <p:cNvGrpSpPr/>
          <p:nvPr/>
        </p:nvGrpSpPr>
        <p:grpSpPr>
          <a:xfrm>
            <a:off x="533400" y="2285998"/>
            <a:ext cx="8166100" cy="711206"/>
            <a:chOff x="0" y="0"/>
            <a:chExt cx="8166100" cy="711204"/>
          </a:xfrm>
        </p:grpSpPr>
        <p:sp>
          <p:nvSpPr>
            <p:cNvPr id="106" name="Shape 106"/>
            <p:cNvSpPr/>
            <p:nvPr/>
          </p:nvSpPr>
          <p:spPr>
            <a:xfrm>
              <a:off x="0" y="-1"/>
              <a:ext cx="8166100" cy="711206"/>
            </a:xfrm>
            <a:prstGeom prst="rect">
              <a:avLst/>
            </a:prstGeom>
            <a:solidFill>
              <a:srgbClr val="FFFFFF"/>
            </a:solidFill>
            <a:ln w="12700" cap="flat">
              <a:noFill/>
              <a:miter lim="400000"/>
            </a:ln>
            <a:effectLst/>
          </p:spPr>
          <p:txBody>
            <a:bodyPr wrap="square" lIns="0" tIns="0" rIns="0" bIns="0" numCol="1" anchor="t">
              <a:noAutofit/>
            </a:bodyPr>
            <a:lstStyle/>
            <a:p>
              <a:pPr lvl="0">
                <a:spcBef>
                  <a:spcPts val="1200"/>
                </a:spcBef>
                <a:defRPr sz="2000">
                  <a:latin typeface="Verdana"/>
                  <a:ea typeface="Verdana"/>
                  <a:cs typeface="Verdana"/>
                  <a:sym typeface="Verdana"/>
                </a:defRPr>
              </a:pPr>
            </a:p>
          </p:txBody>
        </p:sp>
        <p:sp>
          <p:nvSpPr>
            <p:cNvPr id="107" name="Shape 107"/>
            <p:cNvSpPr/>
            <p:nvPr/>
          </p:nvSpPr>
          <p:spPr>
            <a:xfrm>
              <a:off x="0" y="-1"/>
              <a:ext cx="8166100"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9687">
                <a:spcBef>
                  <a:spcPts val="1200"/>
                </a:spcBef>
                <a:defRPr sz="2000">
                  <a:latin typeface="Verdana"/>
                  <a:ea typeface="Verdana"/>
                  <a:cs typeface="Verdana"/>
                  <a:sym typeface="Verdana"/>
                </a:defRPr>
              </a:lvl1pPr>
            </a:lstStyle>
            <a:p>
              <a:pPr lvl="0">
                <a:defRPr sz="1800"/>
              </a:pPr>
              <a:r>
                <a:rPr sz="2000"/>
                <a:t>Clear mission is needed before alternative strategies can be formulated and implemented</a:t>
              </a:r>
            </a:p>
          </p:txBody>
        </p:sp>
      </p:grpSp>
      <p:sp>
        <p:nvSpPr>
          <p:cNvPr id="109" name="Shape 109"/>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108"/>
                                        </p:tgtEl>
                                        <p:attrNameLst>
                                          <p:attrName>style.visibility</p:attrName>
                                        </p:attrNameLst>
                                      </p:cBhvr>
                                      <p:to>
                                        <p:strVal val="visible"/>
                                      </p:to>
                                    </p:set>
                                    <p:anim calcmode="lin" valueType="num">
                                      <p:cBhvr>
                                        <p:cTn id="7" dur="1000" fill="hold"/>
                                        <p:tgtEl>
                                          <p:spTgt spid="108"/>
                                        </p:tgtEl>
                                        <p:attrNameLst>
                                          <p:attrName>ppt_x</p:attrName>
                                        </p:attrNameLst>
                                      </p:cBhvr>
                                      <p:tavLst>
                                        <p:tav tm="0">
                                          <p:val>
                                            <p:strVal val="#ppt_x"/>
                                          </p:val>
                                        </p:tav>
                                        <p:tav tm="100000">
                                          <p:val>
                                            <p:strVal val="#ppt_x"/>
                                          </p:val>
                                        </p:tav>
                                      </p:tavLst>
                                    </p:anim>
                                    <p:anim calcmode="lin" valueType="num">
                                      <p:cBhvr>
                                        <p:cTn id="8" dur="1000" fill="hold"/>
                                        <p:tgtEl>
                                          <p:spTgt spid="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8"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12" name="Shape 112"/>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1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14" name="Shape 114"/>
          <p:cNvSpPr/>
          <p:nvPr/>
        </p:nvSpPr>
        <p:spPr>
          <a:xfrm>
            <a:off x="268287" y="6546850"/>
            <a:ext cx="11176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2 -8</a:t>
            </a:r>
          </a:p>
        </p:txBody>
      </p:sp>
      <p:sp>
        <p:nvSpPr>
          <p:cNvPr id="115" name="Shape 115"/>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Statements</a:t>
            </a:r>
          </a:p>
        </p:txBody>
      </p:sp>
      <p:sp>
        <p:nvSpPr>
          <p:cNvPr id="116" name="Shape 116"/>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117" name="Shape 117"/>
          <p:cNvSpPr/>
          <p:nvPr>
            <p:ph type="body" idx="1"/>
          </p:nvPr>
        </p:nvSpPr>
        <p:spPr>
          <a:xfrm>
            <a:off x="685800" y="3124200"/>
            <a:ext cx="7696200" cy="3733800"/>
          </a:xfrm>
          <a:prstGeom prst="rect">
            <a:avLst/>
          </a:prstGeom>
        </p:spPr>
        <p:txBody>
          <a:bodyPr>
            <a:normAutofit fontScale="100000" lnSpcReduction="0"/>
          </a:bodyPr>
          <a:lstStyle/>
          <a:p>
            <a:pPr lvl="1" marL="0" indent="0">
              <a:lnSpc>
                <a:spcPct val="120000"/>
              </a:lnSpc>
              <a:spcBef>
                <a:spcPts val="0"/>
              </a:spcBef>
              <a:buSzTx/>
              <a:buNone/>
              <a:defRPr sz="1800"/>
            </a:pPr>
            <a:r>
              <a:rPr sz="2000">
                <a:latin typeface="Verdana"/>
                <a:ea typeface="Verdana"/>
                <a:cs typeface="Verdana"/>
                <a:sym typeface="Verdana"/>
              </a:rPr>
              <a:t>Agreement on the basic vision for which a firm strives to achieve in the long run is critically important to the firm’s success.</a:t>
            </a:r>
          </a:p>
        </p:txBody>
      </p:sp>
      <p:grpSp>
        <p:nvGrpSpPr>
          <p:cNvPr id="120" name="Group 120"/>
          <p:cNvGrpSpPr/>
          <p:nvPr/>
        </p:nvGrpSpPr>
        <p:grpSpPr>
          <a:xfrm>
            <a:off x="533400" y="1981200"/>
            <a:ext cx="6553200" cy="647701"/>
            <a:chOff x="0" y="0"/>
            <a:chExt cx="6553200" cy="647700"/>
          </a:xfrm>
        </p:grpSpPr>
        <p:sp>
          <p:nvSpPr>
            <p:cNvPr id="118" name="Shape 118"/>
            <p:cNvSpPr/>
            <p:nvPr/>
          </p:nvSpPr>
          <p:spPr>
            <a:xfrm>
              <a:off x="0" y="0"/>
              <a:ext cx="6553200" cy="533401"/>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p>
          </p:txBody>
        </p:sp>
        <p:sp>
          <p:nvSpPr>
            <p:cNvPr id="119" name="Shape 119"/>
            <p:cNvSpPr/>
            <p:nvPr/>
          </p:nvSpPr>
          <p:spPr>
            <a:xfrm>
              <a:off x="0" y="0"/>
              <a:ext cx="6553200" cy="647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defRPr sz="1800"/>
              </a:pPr>
              <a:br/>
              <a:r>
                <a:rPr i="1" sz="2400">
                  <a:solidFill>
                    <a:srgbClr val="ED6B06"/>
                  </a:solidFill>
                  <a:latin typeface="Verdana"/>
                  <a:ea typeface="Verdana"/>
                  <a:cs typeface="Verdana"/>
                  <a:sym typeface="Verdana"/>
                </a:rPr>
                <a:t>What do we want to become?</a:t>
              </a:r>
            </a:p>
          </p:txBody>
        </p:sp>
      </p:gr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20"/>
                                        </p:tgtEl>
                                        <p:attrNameLst>
                                          <p:attrName>style.visibility</p:attrName>
                                        </p:attrNameLst>
                                      </p:cBhvr>
                                      <p:to>
                                        <p:strVal val="visible"/>
                                      </p:to>
                                    </p:set>
                                    <p:animEffect filter="fade" transition="in">
                                      <p:cBhvr>
                                        <p:cTn id="7" dur="10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0"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23" name="Shape 123"/>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24"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25" name="Shape 125"/>
          <p:cNvSpPr/>
          <p:nvPr>
            <p:ph type="title"/>
          </p:nvPr>
        </p:nvSpPr>
        <p:spPr>
          <a:xfrm>
            <a:off x="365125" y="395285"/>
            <a:ext cx="8407400" cy="2728917"/>
          </a:xfrm>
          <a:prstGeom prst="rect">
            <a:avLst/>
          </a:prstGeom>
        </p:spPr>
        <p:txBody>
          <a:bodyPr>
            <a:normAutofit fontScale="100000" lnSpcReduction="0"/>
          </a:bodyPr>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 should be:</a:t>
            </a:r>
          </a:p>
        </p:txBody>
      </p:sp>
      <p:sp>
        <p:nvSpPr>
          <p:cNvPr id="126" name="Shape 126"/>
          <p:cNvSpPr/>
          <p:nvPr>
            <p:ph type="body" idx="1"/>
          </p:nvPr>
        </p:nvSpPr>
        <p:spPr>
          <a:xfrm>
            <a:off x="365125" y="1546225"/>
            <a:ext cx="8407400" cy="5311775"/>
          </a:xfrm>
          <a:prstGeom prst="rect">
            <a:avLst/>
          </a:prstGeom>
        </p:spPr>
        <p:txBody>
          <a:bodyPr>
            <a:normAutofit fontScale="100000" lnSpcReduction="0"/>
          </a:bodyPr>
          <a:lstStyle/>
          <a:p>
            <a:pPr lvl="0" marL="423333" indent="-423333">
              <a:lnSpc>
                <a:spcPct val="120000"/>
              </a:lnSpc>
              <a:spcBef>
                <a:spcPts val="0"/>
              </a:spcBef>
              <a:buClr>
                <a:srgbClr val="000000"/>
              </a:buClr>
              <a:buSzPct val="80000"/>
              <a:buFont typeface="Verdana"/>
              <a:buChar char="•"/>
              <a:defRPr sz="1800"/>
            </a:pPr>
            <a:r>
              <a:rPr sz="2000">
                <a:latin typeface="Verdana"/>
                <a:ea typeface="Verdana"/>
                <a:cs typeface="Verdana"/>
                <a:sym typeface="Verdana"/>
              </a:rPr>
              <a:t>short</a:t>
            </a:r>
            <a:endParaRPr sz="2000">
              <a:latin typeface="Verdana"/>
              <a:ea typeface="Verdana"/>
              <a:cs typeface="Verdana"/>
              <a:sym typeface="Verdana"/>
            </a:endParaRPr>
          </a:p>
          <a:p>
            <a:pPr lvl="0" marL="423333" indent="-423333">
              <a:lnSpc>
                <a:spcPct val="120000"/>
              </a:lnSpc>
              <a:spcBef>
                <a:spcPts val="0"/>
              </a:spcBef>
              <a:buClr>
                <a:srgbClr val="000000"/>
              </a:buClr>
              <a:buSzPct val="80000"/>
              <a:buFont typeface="Verdana"/>
              <a:buChar char="•"/>
              <a:defRPr sz="1800"/>
            </a:pPr>
            <a:r>
              <a:rPr sz="2000">
                <a:latin typeface="Verdana"/>
                <a:ea typeface="Verdana"/>
                <a:cs typeface="Verdana"/>
                <a:sym typeface="Verdana"/>
              </a:rPr>
              <a:t>should be established first before the mission.</a:t>
            </a:r>
            <a:endParaRPr sz="2000">
              <a:latin typeface="Verdana"/>
              <a:ea typeface="Verdana"/>
              <a:cs typeface="Verdana"/>
              <a:sym typeface="Verdana"/>
            </a:endParaRPr>
          </a:p>
          <a:p>
            <a:pPr lvl="0" marL="423333" indent="-423333">
              <a:lnSpc>
                <a:spcPct val="120000"/>
              </a:lnSpc>
              <a:spcBef>
                <a:spcPts val="0"/>
              </a:spcBef>
              <a:buClr>
                <a:srgbClr val="000000"/>
              </a:buClr>
              <a:buSzPct val="80000"/>
              <a:buFont typeface="Verdana"/>
              <a:buChar char="•"/>
              <a:defRPr sz="1800"/>
            </a:pPr>
            <a:r>
              <a:rPr sz="2000">
                <a:latin typeface="Verdana"/>
                <a:ea typeface="Verdana"/>
                <a:cs typeface="Verdana"/>
                <a:sym typeface="Verdana"/>
              </a:rPr>
              <a:t>developed by more than one manager.</a:t>
            </a:r>
          </a:p>
        </p:txBody>
      </p:sp>
    </p:spTree>
  </p:cSld>
  <p:clrMapOvr>
    <a:masterClrMapping/>
  </p:clrMapOvr>
  <p:transition spd="fast" advClick="1">
    <p:cover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29" name="Shape 129"/>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30"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31" name="Shape 131"/>
          <p:cNvSpPr/>
          <p:nvPr/>
        </p:nvSpPr>
        <p:spPr>
          <a:xfrm>
            <a:off x="228600" y="6553200"/>
            <a:ext cx="965200"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2 -9</a:t>
            </a:r>
          </a:p>
        </p:txBody>
      </p:sp>
      <p:grpSp>
        <p:nvGrpSpPr>
          <p:cNvPr id="134" name="Group 134"/>
          <p:cNvGrpSpPr/>
          <p:nvPr/>
        </p:nvGrpSpPr>
        <p:grpSpPr>
          <a:xfrm>
            <a:off x="4343284" y="3505153"/>
            <a:ext cx="4495575" cy="1752605"/>
            <a:chOff x="-57" y="-23"/>
            <a:chExt cx="4495574" cy="1752603"/>
          </a:xfrm>
        </p:grpSpPr>
        <p:sp>
          <p:nvSpPr>
            <p:cNvPr id="132" name="Shape 132"/>
            <p:cNvSpPr/>
            <p:nvPr/>
          </p:nvSpPr>
          <p:spPr>
            <a:xfrm>
              <a:off x="-58" y="-24"/>
              <a:ext cx="4495575" cy="175260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133" name="Shape 133"/>
            <p:cNvSpPr/>
            <p:nvPr/>
          </p:nvSpPr>
          <p:spPr>
            <a:xfrm>
              <a:off x="631857" y="437638"/>
              <a:ext cx="3230613" cy="8773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2800">
                  <a:solidFill>
                    <a:srgbClr val="FFFFCC"/>
                  </a:solidFill>
                  <a:latin typeface="Arial"/>
                  <a:ea typeface="Arial"/>
                  <a:cs typeface="Arial"/>
                  <a:sym typeface="Arial"/>
                </a:rPr>
                <a:t>Comprehensive</a:t>
              </a:r>
              <a:br>
                <a:rPr b="1" sz="2800">
                  <a:solidFill>
                    <a:srgbClr val="FFFFCC"/>
                  </a:solidFill>
                  <a:latin typeface="Arial"/>
                  <a:ea typeface="Arial"/>
                  <a:cs typeface="Arial"/>
                  <a:sym typeface="Arial"/>
                </a:rPr>
              </a:br>
              <a:r>
                <a:rPr b="1" sz="2800">
                  <a:solidFill>
                    <a:srgbClr val="FFFFCC"/>
                  </a:solidFill>
                  <a:latin typeface="Arial"/>
                  <a:ea typeface="Arial"/>
                  <a:cs typeface="Arial"/>
                  <a:sym typeface="Arial"/>
                </a:rPr>
                <a:t>Mission Statement</a:t>
              </a:r>
            </a:p>
          </p:txBody>
        </p:sp>
      </p:grpSp>
      <p:grpSp>
        <p:nvGrpSpPr>
          <p:cNvPr id="138" name="Group 138"/>
          <p:cNvGrpSpPr/>
          <p:nvPr/>
        </p:nvGrpSpPr>
        <p:grpSpPr>
          <a:xfrm>
            <a:off x="685797" y="2362198"/>
            <a:ext cx="3962406" cy="2463803"/>
            <a:chOff x="0" y="0"/>
            <a:chExt cx="3962404" cy="2463802"/>
          </a:xfrm>
        </p:grpSpPr>
        <p:sp>
          <p:nvSpPr>
            <p:cNvPr id="135" name="Shape 135"/>
            <p:cNvSpPr/>
            <p:nvPr/>
          </p:nvSpPr>
          <p:spPr>
            <a:xfrm>
              <a:off x="-1" y="-1"/>
              <a:ext cx="3962406" cy="24638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3454"/>
                    <a:pt x="0" y="7715"/>
                  </a:cubicBezTo>
                  <a:lnTo>
                    <a:pt x="0" y="12123"/>
                  </a:lnTo>
                  <a:cubicBezTo>
                    <a:pt x="0" y="15392"/>
                    <a:pt x="5770" y="18307"/>
                    <a:pt x="14399" y="19396"/>
                  </a:cubicBezTo>
                  <a:lnTo>
                    <a:pt x="14400" y="21600"/>
                  </a:lnTo>
                  <a:lnTo>
                    <a:pt x="21600" y="17633"/>
                  </a:lnTo>
                  <a:lnTo>
                    <a:pt x="14400" y="12783"/>
                  </a:lnTo>
                  <a:lnTo>
                    <a:pt x="14399" y="14988"/>
                  </a:lnTo>
                  <a:cubicBezTo>
                    <a:pt x="7890" y="14166"/>
                    <a:pt x="2873" y="12282"/>
                    <a:pt x="900" y="9919"/>
                  </a:cubicBezTo>
                  <a:cubicBezTo>
                    <a:pt x="3630" y="6649"/>
                    <a:pt x="12048" y="4408"/>
                    <a:pt x="21600" y="4408"/>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136" name="Shape 136"/>
            <p:cNvSpPr/>
            <p:nvPr/>
          </p:nvSpPr>
          <p:spPr>
            <a:xfrm>
              <a:off x="-1" y="0"/>
              <a:ext cx="3962406" cy="11303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7522"/>
                    <a:pt x="0" y="16800"/>
                  </a:cubicBezTo>
                  <a:cubicBezTo>
                    <a:pt x="0" y="18425"/>
                    <a:pt x="303" y="20042"/>
                    <a:pt x="900" y="21600"/>
                  </a:cubicBezTo>
                  <a:cubicBezTo>
                    <a:pt x="3630" y="14480"/>
                    <a:pt x="12048" y="9600"/>
                    <a:pt x="21600" y="9600"/>
                  </a:cubicBezTo>
                  <a:close/>
                </a:path>
              </a:pathLst>
            </a:custGeom>
            <a:solidFill>
              <a:srgbClr val="BD5504"/>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p>
          </p:txBody>
        </p:sp>
        <p:sp>
          <p:nvSpPr>
            <p:cNvPr id="137" name="Shape 137"/>
            <p:cNvSpPr/>
            <p:nvPr/>
          </p:nvSpPr>
          <p:spPr>
            <a:xfrm>
              <a:off x="-1" y="879475"/>
              <a:ext cx="165103" cy="2508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7315"/>
                    <a:pt x="7276" y="14590"/>
                    <a:pt x="21600" y="21600"/>
                  </a:cubicBezTo>
                </a:path>
              </a:pathLst>
            </a:custGeom>
            <a:no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grpSp>
      <p:sp>
        <p:nvSpPr>
          <p:cNvPr id="139" name="Shape 139"/>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Statements</a:t>
            </a:r>
          </a:p>
        </p:txBody>
      </p:sp>
      <p:grpSp>
        <p:nvGrpSpPr>
          <p:cNvPr id="142" name="Group 142"/>
          <p:cNvGrpSpPr/>
          <p:nvPr/>
        </p:nvGrpSpPr>
        <p:grpSpPr>
          <a:xfrm>
            <a:off x="1752491" y="1904955"/>
            <a:ext cx="4191005" cy="1676319"/>
            <a:chOff x="-54" y="-22"/>
            <a:chExt cx="4191003" cy="1676318"/>
          </a:xfrm>
        </p:grpSpPr>
        <p:sp>
          <p:nvSpPr>
            <p:cNvPr id="140" name="Shape 140"/>
            <p:cNvSpPr/>
            <p:nvPr/>
          </p:nvSpPr>
          <p:spPr>
            <a:xfrm>
              <a:off x="-55" y="-23"/>
              <a:ext cx="4191005" cy="1676319"/>
            </a:xfrm>
            <a:custGeom>
              <a:avLst/>
              <a:gdLst/>
              <a:ahLst/>
              <a:cxnLst>
                <a:cxn ang="0">
                  <a:pos x="wd2" y="hd2"/>
                </a:cxn>
                <a:cxn ang="5400000">
                  <a:pos x="wd2" y="hd2"/>
                </a:cxn>
                <a:cxn ang="10800000">
                  <a:pos x="wd2" y="hd2"/>
                </a:cxn>
                <a:cxn ang="16200000">
                  <a:pos x="wd2" y="hd2"/>
                </a:cxn>
              </a:cxnLst>
              <a:rect l="0" t="0" r="r" b="b"/>
              <a:pathLst>
                <a:path w="19679"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141" name="Shape 141"/>
            <p:cNvSpPr/>
            <p:nvPr/>
          </p:nvSpPr>
          <p:spPr>
            <a:xfrm>
              <a:off x="764805" y="399536"/>
              <a:ext cx="2659906" cy="8773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2800">
                  <a:latin typeface="Arial"/>
                  <a:ea typeface="Arial"/>
                  <a:cs typeface="Arial"/>
                  <a:sym typeface="Arial"/>
                </a:rPr>
                <a:t>Clear Business</a:t>
              </a:r>
              <a:br>
                <a:rPr b="1" sz="2800">
                  <a:latin typeface="Arial"/>
                  <a:ea typeface="Arial"/>
                  <a:cs typeface="Arial"/>
                  <a:sym typeface="Arial"/>
                </a:rPr>
              </a:br>
              <a:r>
                <a:rPr b="1" sz="2800">
                  <a:latin typeface="Arial"/>
                  <a:ea typeface="Arial"/>
                  <a:cs typeface="Arial"/>
                  <a:sym typeface="Arial"/>
                </a:rPr>
                <a:t> Vision</a:t>
              </a:r>
            </a:p>
          </p:txBody>
        </p:sp>
      </p:grpSp>
      <p:sp>
        <p:nvSpPr>
          <p:cNvPr id="143" name="Shape 143"/>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42"/>
                                        </p:tgtEl>
                                        <p:attrNameLst>
                                          <p:attrName>style.visibility</p:attrName>
                                        </p:attrNameLst>
                                      </p:cBhvr>
                                      <p:to>
                                        <p:strVal val="visible"/>
                                      </p:to>
                                    </p:set>
                                    <p:animEffect filter="fade" transition="in">
                                      <p:cBhvr>
                                        <p:cTn id="7" dur="1000"/>
                                        <p:tgtEl>
                                          <p:spTgt spid="142"/>
                                        </p:tgtEl>
                                      </p:cBhvr>
                                    </p:animEffect>
                                  </p:childTnLst>
                                </p:cTn>
                              </p:par>
                            </p:childTnLst>
                          </p:cTn>
                        </p:par>
                        <p:par>
                          <p:cTn id="8" fill="hold">
                            <p:stCondLst>
                              <p:cond delay="1500"/>
                            </p:stCondLst>
                            <p:childTnLst>
                              <p:par>
                                <p:cTn id="9" nodeType="afterEffect" presetClass="entr" presetSubtype="0" presetID="10" grpId="2" fill="hold">
                                  <p:stCondLst>
                                    <p:cond delay="500"/>
                                  </p:stCondLst>
                                  <p:iterate type="el" backwards="0">
                                    <p:tmAbs val="0"/>
                                  </p:iterate>
                                  <p:childTnLst>
                                    <p:set>
                                      <p:cBhvr>
                                        <p:cTn id="10" fill="hold"/>
                                        <p:tgtEl>
                                          <p:spTgt spid="138"/>
                                        </p:tgtEl>
                                        <p:attrNameLst>
                                          <p:attrName>style.visibility</p:attrName>
                                        </p:attrNameLst>
                                      </p:cBhvr>
                                      <p:to>
                                        <p:strVal val="visible"/>
                                      </p:to>
                                    </p:set>
                                    <p:animEffect filter="fade" transition="in">
                                      <p:cBhvr>
                                        <p:cTn id="11" dur="1000"/>
                                        <p:tgtEl>
                                          <p:spTgt spid="138"/>
                                        </p:tgtEl>
                                      </p:cBhvr>
                                    </p:animEffect>
                                  </p:childTnLst>
                                </p:cTn>
                              </p:par>
                            </p:childTnLst>
                          </p:cTn>
                        </p:par>
                        <p:par>
                          <p:cTn id="12" fill="hold">
                            <p:stCondLst>
                              <p:cond delay="3000"/>
                            </p:stCondLst>
                            <p:childTnLst>
                              <p:par>
                                <p:cTn id="13" nodeType="afterEffect" presetClass="entr" presetSubtype="0" presetID="1" grpId="3" fill="hold">
                                  <p:stCondLst>
                                    <p:cond delay="1"/>
                                  </p:stCondLst>
                                  <p:iterate type="el" backwards="0">
                                    <p:tmAbs val="0"/>
                                  </p:iterate>
                                  <p:childTnLst>
                                    <p:set>
                                      <p:cBhvr>
                                        <p:cTn id="14" fill="hold"/>
                                        <p:tgtEl>
                                          <p:spTgt spid="1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4" grpId="3"/>
      <p:bldP build="whole" bldLvl="1" animBg="1" rev="0" advAuto="0" spid="142" grpId="1"/>
      <p:bldP build="whole" bldLvl="1" animBg="1" rev="0" advAuto="0" spid="138" grpId="2"/>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46" name="Shape 146"/>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47"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48" name="Shape 148"/>
          <p:cNvSpPr/>
          <p:nvPr/>
        </p:nvSpPr>
        <p:spPr>
          <a:xfrm>
            <a:off x="268285" y="6546850"/>
            <a:ext cx="11938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2 -11</a:t>
            </a:r>
          </a:p>
        </p:txBody>
      </p:sp>
      <p:sp>
        <p:nvSpPr>
          <p:cNvPr id="149" name="Shape 149"/>
          <p:cNvSpPr/>
          <p:nvPr/>
        </p:nvSpPr>
        <p:spPr>
          <a:xfrm>
            <a:off x="533400" y="457200"/>
            <a:ext cx="77851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 Examples</a:t>
            </a:r>
          </a:p>
        </p:txBody>
      </p:sp>
      <p:grpSp>
        <p:nvGrpSpPr>
          <p:cNvPr id="152" name="Group 152"/>
          <p:cNvGrpSpPr/>
          <p:nvPr/>
        </p:nvGrpSpPr>
        <p:grpSpPr>
          <a:xfrm>
            <a:off x="228600" y="1600200"/>
            <a:ext cx="8610600" cy="1917701"/>
            <a:chOff x="0" y="0"/>
            <a:chExt cx="8610600" cy="1917700"/>
          </a:xfrm>
        </p:grpSpPr>
        <p:sp>
          <p:nvSpPr>
            <p:cNvPr id="150" name="Shape 150"/>
            <p:cNvSpPr/>
            <p:nvPr/>
          </p:nvSpPr>
          <p:spPr>
            <a:xfrm>
              <a:off x="0" y="0"/>
              <a:ext cx="8610600" cy="1600201"/>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p>
          </p:txBody>
        </p:sp>
        <p:sp>
          <p:nvSpPr>
            <p:cNvPr id="151" name="Shape 151"/>
            <p:cNvSpPr/>
            <p:nvPr/>
          </p:nvSpPr>
          <p:spPr>
            <a:xfrm>
              <a:off x="0" y="0"/>
              <a:ext cx="8610600" cy="1917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260350" indent="-219075">
                <a:spcBef>
                  <a:spcPts val="500"/>
                </a:spcBef>
                <a:defRPr sz="1800"/>
              </a:pPr>
              <a:br/>
              <a:r>
                <a:rPr b="1" sz="2000">
                  <a:latin typeface="Verdana"/>
                  <a:ea typeface="Verdana"/>
                  <a:cs typeface="Verdana"/>
                  <a:sym typeface="Verdana"/>
                </a:rPr>
                <a:t>Dubai International Financial Centre</a:t>
              </a:r>
              <a:r>
                <a:rPr sz="2000">
                  <a:latin typeface="Verdana"/>
                  <a:ea typeface="Verdana"/>
                  <a:cs typeface="Verdana"/>
                  <a:sym typeface="Verdana"/>
                </a:rPr>
                <a:t> </a:t>
              </a:r>
              <a:endParaRPr sz="2000">
                <a:latin typeface="Arial"/>
                <a:ea typeface="Arial"/>
                <a:cs typeface="Arial"/>
                <a:sym typeface="Arial"/>
              </a:endParaRPr>
            </a:p>
            <a:p>
              <a:pPr lvl="0" marL="260350" indent="-219075">
                <a:spcBef>
                  <a:spcPts val="400"/>
                </a:spcBef>
                <a:defRPr sz="1800"/>
              </a:pPr>
              <a:r>
                <a:rPr sz="2000">
                  <a:latin typeface="Verdana"/>
                  <a:ea typeface="Verdana"/>
                  <a:cs typeface="Verdana"/>
                  <a:sym typeface="Verdana"/>
                </a:rPr>
                <a:t>	</a:t>
              </a:r>
              <a:r>
                <a:rPr i="1" sz="2000">
                  <a:latin typeface="Verdana"/>
                  <a:ea typeface="Verdana"/>
                  <a:cs typeface="Verdana"/>
                  <a:sym typeface="Verdana"/>
                </a:rPr>
                <a:t>To shape tomorrow’s financial map as a global gateway for capital and investment.</a:t>
              </a:r>
              <a:endParaRPr i="1" sz="2000">
                <a:latin typeface="Verdana"/>
                <a:ea typeface="Verdana"/>
                <a:cs typeface="Verdana"/>
                <a:sym typeface="Verdana"/>
              </a:endParaRPr>
            </a:p>
            <a:p>
              <a:pPr lvl="0" marL="260350" indent="-219075">
                <a:spcBef>
                  <a:spcPts val="500"/>
                </a:spcBef>
                <a:defRPr sz="1800"/>
              </a:pPr>
              <a:br>
                <a:rPr i="1" sz="2000">
                  <a:latin typeface="Verdana"/>
                  <a:ea typeface="Verdana"/>
                  <a:cs typeface="Verdana"/>
                  <a:sym typeface="Verdana"/>
                </a:rPr>
              </a:br>
            </a:p>
          </p:txBody>
        </p:sp>
      </p:grpSp>
      <p:sp>
        <p:nvSpPr>
          <p:cNvPr id="153" name="Shape 153"/>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52"/>
                                        </p:tgtEl>
                                        <p:attrNameLst>
                                          <p:attrName>style.visibility</p:attrName>
                                        </p:attrNameLst>
                                      </p:cBhvr>
                                      <p:to>
                                        <p:strVal val="visible"/>
                                      </p:to>
                                    </p:set>
                                    <p:animEffect filter="fade" transition="in">
                                      <p:cBhvr>
                                        <p:cTn id="7" dur="10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2" grpId="1"/>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 name="Shape 155"/>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56" name="Shape 156"/>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57"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58" name="Shape 158"/>
          <p:cNvSpPr/>
          <p:nvPr>
            <p:ph type="body" idx="1"/>
          </p:nvPr>
        </p:nvSpPr>
        <p:spPr>
          <a:xfrm>
            <a:off x="609600" y="1447800"/>
            <a:ext cx="8001000" cy="1676400"/>
          </a:xfrm>
          <a:prstGeom prst="rect">
            <a:avLst/>
          </a:prstGeom>
          <a:solidFill>
            <a:srgbClr val="FFFFFF"/>
          </a:solidFill>
        </p:spPr>
        <p:txBody>
          <a:bodyPr lIns="41275" tIns="41275" rIns="41275" bIns="41275">
            <a:normAutofit fontScale="100000" lnSpcReduction="0"/>
          </a:bodyPr>
          <a:lstStyle/>
          <a:p>
            <a:pPr lvl="0" marL="0" indent="0">
              <a:lnSpc>
                <a:spcPct val="120000"/>
              </a:lnSpc>
              <a:spcBef>
                <a:spcPts val="0"/>
              </a:spcBef>
              <a:buSzTx/>
              <a:buNone/>
              <a:defRPr sz="1800"/>
            </a:pPr>
            <a:r>
              <a:rPr b="1" sz="2000">
                <a:latin typeface="Verdana"/>
                <a:ea typeface="Verdana"/>
                <a:cs typeface="Verdana"/>
                <a:sym typeface="Verdana"/>
              </a:rPr>
              <a:t>Oman Telecommunications Company</a:t>
            </a:r>
            <a:endParaRPr b="1" sz="2000">
              <a:latin typeface="Verdana"/>
              <a:ea typeface="Verdana"/>
              <a:cs typeface="Verdana"/>
              <a:sym typeface="Verdana"/>
            </a:endParaRPr>
          </a:p>
          <a:p>
            <a:pPr lvl="0" marL="0" indent="0">
              <a:lnSpc>
                <a:spcPct val="120000"/>
              </a:lnSpc>
              <a:spcBef>
                <a:spcPts val="0"/>
              </a:spcBef>
              <a:buSzTx/>
              <a:buNone/>
              <a:defRPr sz="1800"/>
            </a:pPr>
            <a:r>
              <a:rPr i="1" sz="2000">
                <a:latin typeface="Verdana"/>
                <a:ea typeface="Verdana"/>
                <a:cs typeface="Verdana"/>
                <a:sym typeface="Verdana"/>
              </a:rPr>
              <a:t>To be [a] highly innovative telecommunications company.</a:t>
            </a:r>
            <a:br>
              <a:rPr i="1" sz="2000">
                <a:latin typeface="Verdana"/>
                <a:ea typeface="Verdana"/>
                <a:cs typeface="Verdana"/>
                <a:sym typeface="Verdana"/>
              </a:rPr>
            </a:br>
          </a:p>
        </p:txBody>
      </p:sp>
      <p:sp>
        <p:nvSpPr>
          <p:cNvPr id="159" name="Shape 159"/>
          <p:cNvSpPr/>
          <p:nvPr/>
        </p:nvSpPr>
        <p:spPr>
          <a:xfrm>
            <a:off x="268287" y="6546850"/>
            <a:ext cx="11176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2 -12</a:t>
            </a:r>
          </a:p>
        </p:txBody>
      </p:sp>
      <p:sp>
        <p:nvSpPr>
          <p:cNvPr id="160" name="Shape 160"/>
          <p:cNvSpPr/>
          <p:nvPr/>
        </p:nvSpPr>
        <p:spPr>
          <a:xfrm>
            <a:off x="533400" y="457200"/>
            <a:ext cx="78613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 Examples</a:t>
            </a:r>
          </a:p>
        </p:txBody>
      </p:sp>
      <p:sp>
        <p:nvSpPr>
          <p:cNvPr id="161" name="Shape 161"/>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58">
                                            <p:bg/>
                                          </p:spTgt>
                                        </p:tgtEl>
                                        <p:attrNameLst>
                                          <p:attrName>style.visibility</p:attrName>
                                        </p:attrNameLst>
                                      </p:cBhvr>
                                      <p:to>
                                        <p:strVal val="visible"/>
                                      </p:to>
                                    </p:set>
                                    <p:animEffect filter="fade" transition="in">
                                      <p:cBhvr>
                                        <p:cTn id="7" dur="1000"/>
                                        <p:tgtEl>
                                          <p:spTgt spid="158">
                                            <p:bg/>
                                          </p:spTgt>
                                        </p:tgtEl>
                                      </p:cBhvr>
                                    </p:animEffect>
                                  </p:childTnLst>
                                </p:cTn>
                              </p:par>
                              <p:par>
                                <p:cTn id="8" presetClass="entr" presetSubtype="0" presetID="10" grpId="1" fill="hold">
                                  <p:stCondLst>
                                    <p:cond delay="0"/>
                                  </p:stCondLst>
                                  <p:iterate type="el" backwards="0">
                                    <p:tmAbs val="0"/>
                                  </p:iterate>
                                  <p:childTnLst>
                                    <p:set>
                                      <p:cBhvr>
                                        <p:cTn id="9" fill="hold"/>
                                        <p:tgtEl>
                                          <p:spTgt spid="158">
                                            <p:txEl>
                                              <p:pRg st="0" end="0"/>
                                            </p:txEl>
                                          </p:spTgt>
                                        </p:tgtEl>
                                        <p:attrNameLst>
                                          <p:attrName>style.visibility</p:attrName>
                                        </p:attrNameLst>
                                      </p:cBhvr>
                                      <p:to>
                                        <p:strVal val="visible"/>
                                      </p:to>
                                    </p:set>
                                    <p:animEffect filter="fade" transition="in">
                                      <p:cBhvr>
                                        <p:cTn id="10" dur="1000"/>
                                        <p:tgtEl>
                                          <p:spTgt spid="158">
                                            <p:txEl>
                                              <p:pRg st="0" end="0"/>
                                            </p:txEl>
                                          </p:spTgt>
                                        </p:tgtEl>
                                      </p:cBhvr>
                                    </p:animEffect>
                                  </p:childTnLst>
                                </p:cTn>
                              </p:par>
                            </p:childTnLst>
                          </p:cTn>
                        </p:par>
                        <p:par>
                          <p:cTn id="11" fill="hold">
                            <p:stCondLst>
                              <p:cond delay="1000"/>
                            </p:stCondLst>
                            <p:childTnLst>
                              <p:par>
                                <p:cTn id="12" nodeType="afterEffect" presetClass="entr" presetSubtype="0" presetID="10" grpId="1" fill="hold">
                                  <p:stCondLst>
                                    <p:cond delay="0"/>
                                  </p:stCondLst>
                                  <p:iterate type="el" backwards="0">
                                    <p:tmAbs val="0"/>
                                  </p:iterate>
                                  <p:childTnLst>
                                    <p:set>
                                      <p:cBhvr>
                                        <p:cTn id="13" fill="hold"/>
                                        <p:tgtEl>
                                          <p:spTgt spid="158">
                                            <p:txEl>
                                              <p:pRg st="1" end="1"/>
                                            </p:txEl>
                                          </p:spTgt>
                                        </p:tgtEl>
                                        <p:attrNameLst>
                                          <p:attrName>style.visibility</p:attrName>
                                        </p:attrNameLst>
                                      </p:cBhvr>
                                      <p:to>
                                        <p:strVal val="visible"/>
                                      </p:to>
                                    </p:set>
                                    <p:animEffect filter="fade" transition="in">
                                      <p:cBhvr>
                                        <p:cTn id="14" dur="1000"/>
                                        <p:tgtEl>
                                          <p:spTgt spid="158">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58" grpId="1"/>
    </p:bldLst>
  </p:timing>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ED6B06"/>
      </a:accent1>
      <a:accent2>
        <a:srgbClr val="333399"/>
      </a:accent2>
      <a:accent3>
        <a:srgbClr val="8F8F8F"/>
      </a:accent3>
      <a:accent4>
        <a:srgbClr val="707070"/>
      </a:accent4>
      <a:accent5>
        <a:srgbClr val="F3B9AA"/>
      </a:accent5>
      <a:accent6>
        <a:srgbClr val="2E2E8B"/>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ED6B06"/>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ED6B06"/>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ED6B06"/>
      </a:accent1>
      <a:accent2>
        <a:srgbClr val="333399"/>
      </a:accent2>
      <a:accent3>
        <a:srgbClr val="8F8F8F"/>
      </a:accent3>
      <a:accent4>
        <a:srgbClr val="707070"/>
      </a:accent4>
      <a:accent5>
        <a:srgbClr val="F3B9AA"/>
      </a:accent5>
      <a:accent6>
        <a:srgbClr val="2E2E8B"/>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ED6B06"/>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ED6B06"/>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