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71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AA0020F-1FAA-401B-9BDA-DE9C0937E2B7}" type="datetimeFigureOut">
              <a:rPr lang="ar-SA" smtClean="0"/>
              <a:t>21/04/36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0D67A06-E8DB-4D99-B2D4-9651A0D0853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80953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67A06-E8DB-4D99-B2D4-9651A0D08537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82309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21/04/36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21/04/36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21/04/36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21/04/36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21/04/36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21/04/36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21/04/36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21/04/36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21/04/36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21/04/36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21/04/36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9A960C12-A240-4846-BF3F-548643A44037}" type="datetimeFigureOut">
              <a:rPr lang="ar-SA" smtClean="0"/>
              <a:t>21/04/36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1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/>
            <a:r>
              <a:rPr lang="en-US" dirty="0" smtClean="0"/>
              <a:t>BCH 312 [PRACTICAL]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80934" y="2276872"/>
            <a:ext cx="8424936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dirty="0">
                <a:latin typeface="Calibri" panose="020F0502020204030204" pitchFamily="34" charset="0"/>
                <a:cs typeface="Aparajita" pitchFamily="34" charset="0"/>
              </a:rPr>
              <a:t>Preparation of Biological Solutions and Serial Dilutions</a:t>
            </a:r>
            <a:endParaRPr lang="en-US" sz="2800" dirty="0">
              <a:latin typeface="Calibri" panose="020F0502020204030204" pitchFamily="34" charset="0"/>
              <a:cs typeface="Aparajita" pitchFamily="34" charset="0"/>
            </a:endParaRPr>
          </a:p>
          <a:p>
            <a:pPr algn="ctr" rtl="0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45856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95536" y="260648"/>
            <a:ext cx="16145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400" b="1" dirty="0">
                <a:solidFill>
                  <a:schemeClr val="tx2"/>
                </a:solidFill>
                <a:latin typeface="Calibri" panose="020F0502020204030204" pitchFamily="34" charset="0"/>
              </a:rPr>
              <a:t>3.W/W </a:t>
            </a:r>
            <a:r>
              <a:rPr lang="en-US" sz="24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%:  </a:t>
            </a:r>
            <a:endParaRPr lang="en-US" sz="24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51520" y="722312"/>
            <a:ext cx="84249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>
                <a:latin typeface="Calibri" panose="020F0502020204030204" pitchFamily="34" charset="0"/>
              </a:rPr>
              <a:t>-</a:t>
            </a:r>
            <a:r>
              <a:rPr lang="en-US" dirty="0" smtClean="0">
                <a:latin typeface="Calibri" panose="020F0502020204030204" pitchFamily="34" charset="0"/>
              </a:rPr>
              <a:t>The </a:t>
            </a:r>
            <a:r>
              <a:rPr lang="en-US" dirty="0">
                <a:latin typeface="Calibri" panose="020F0502020204030204" pitchFamily="34" charset="0"/>
              </a:rPr>
              <a:t>number of grams of solute dissolved in 100 gram of </a:t>
            </a:r>
            <a:r>
              <a:rPr lang="en-US" dirty="0" smtClean="0">
                <a:latin typeface="Calibri" panose="020F0502020204030204" pitchFamily="34" charset="0"/>
              </a:rPr>
              <a:t>solution. </a:t>
            </a:r>
            <a:endParaRPr lang="en-US" dirty="0">
              <a:latin typeface="Calibri" panose="020F0502020204030204" pitchFamily="34" charset="0"/>
            </a:endParaRP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  <a:p>
            <a:pPr algn="l" rtl="0"/>
            <a:r>
              <a:rPr lang="en-US" dirty="0">
                <a:latin typeface="Calibri" panose="020F0502020204030204" pitchFamily="34" charset="0"/>
              </a:rPr>
              <a:t>-</a:t>
            </a:r>
            <a:r>
              <a:rPr lang="en-US" dirty="0" smtClean="0">
                <a:latin typeface="Calibri" panose="020F0502020204030204" pitchFamily="34" charset="0"/>
              </a:rPr>
              <a:t>The </a:t>
            </a:r>
            <a:r>
              <a:rPr lang="en-US" dirty="0">
                <a:latin typeface="Calibri" panose="020F0502020204030204" pitchFamily="34" charset="0"/>
              </a:rPr>
              <a:t>concentrations of many commercial acids are giving in terms of w/w%. </a:t>
            </a: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  <a:p>
            <a:pPr algn="l" rtl="0"/>
            <a:r>
              <a:rPr lang="en-US" dirty="0">
                <a:latin typeface="Calibri" panose="020F0502020204030204" pitchFamily="34" charset="0"/>
              </a:rPr>
              <a:t>-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</a:rPr>
              <a:t>In order to calculate the volume of the stock solution required for a given preparation the density (specific gravity) of stock solution should be provided. 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421318" y="2782669"/>
            <a:ext cx="57348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- </a:t>
            </a:r>
            <a:r>
              <a:rPr lang="en-US" dirty="0" smtClean="0">
                <a:latin typeface="Calibri" panose="020F0502020204030204" pitchFamily="34" charset="0"/>
              </a:rPr>
              <a:t>Weight (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cs typeface="Aparajita" pitchFamily="34" charset="0"/>
              </a:rPr>
              <a:t>wt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) = volume (ml) x SG x  w/w% (as decimal). </a:t>
            </a:r>
          </a:p>
          <a:p>
            <a:pPr algn="l" rtl="0"/>
            <a:endParaRPr lang="en-US" dirty="0">
              <a:solidFill>
                <a:srgbClr val="FF0000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-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To calculate  w/w%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as decimal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= (w/w)/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100.</a:t>
            </a:r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0208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116632"/>
            <a:ext cx="864096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Prepare 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100ml 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with 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0.4 M </a:t>
            </a:r>
            <a:r>
              <a:rPr lang="en-US" sz="2000" b="1" dirty="0" err="1">
                <a:solidFill>
                  <a:schemeClr val="tx2"/>
                </a:solidFill>
                <a:latin typeface="Calibri" panose="020F0502020204030204" pitchFamily="34" charset="0"/>
              </a:rPr>
              <a:t>HCl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 solutions starting with the concentrated </a:t>
            </a:r>
            <a:r>
              <a:rPr lang="en-US" sz="2000" b="1" dirty="0" err="1">
                <a:solidFill>
                  <a:schemeClr val="tx2"/>
                </a:solidFill>
                <a:latin typeface="Calibri" panose="020F0502020204030204" pitchFamily="34" charset="0"/>
              </a:rPr>
              <a:t>HCl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 solution you are provided with. (w/w% = 36% , </a:t>
            </a:r>
            <a:r>
              <a:rPr lang="en-US" sz="2000" b="1" dirty="0" err="1">
                <a:solidFill>
                  <a:schemeClr val="tx2"/>
                </a:solidFill>
                <a:latin typeface="Calibri" panose="020F0502020204030204" pitchFamily="34" charset="0"/>
              </a:rPr>
              <a:t>S.Gr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 = 1.15 ). </a:t>
            </a:r>
            <a:endParaRPr lang="en-US" sz="2000" b="1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l" rtl="0"/>
            <a:endParaRPr lang="en-US" b="1" dirty="0">
              <a:latin typeface="Calibri" panose="020F0502020204030204" pitchFamily="34" charset="0"/>
            </a:endParaRPr>
          </a:p>
          <a:p>
            <a:endParaRPr lang="ar-SA" dirty="0">
              <a:latin typeface="Calibri" panose="020F0502020204030204" pitchFamily="34" charset="0"/>
            </a:endParaRPr>
          </a:p>
          <a:p>
            <a:pPr algn="l" rtl="0"/>
            <a:r>
              <a:rPr lang="en-US" dirty="0">
                <a:latin typeface="Calibri" panose="020F0502020204030204" pitchFamily="34" charset="0"/>
              </a:rPr>
              <a:t>Weight= volume(ml) x </a:t>
            </a:r>
            <a:r>
              <a:rPr lang="en-US" dirty="0" err="1">
                <a:latin typeface="Calibri" panose="020F0502020204030204" pitchFamily="34" charset="0"/>
              </a:rPr>
              <a:t>SGr</a:t>
            </a:r>
            <a:r>
              <a:rPr lang="en-US" dirty="0">
                <a:latin typeface="Calibri" panose="020F0502020204030204" pitchFamily="34" charset="0"/>
              </a:rPr>
              <a:t> x w/w% </a:t>
            </a:r>
            <a:r>
              <a:rPr lang="en-US" dirty="0" smtClean="0">
                <a:latin typeface="Calibri" panose="020F0502020204030204" pitchFamily="34" charset="0"/>
              </a:rPr>
              <a:t>(as decimal) </a:t>
            </a:r>
            <a:endParaRPr lang="en-US" dirty="0">
              <a:latin typeface="Calibri" panose="020F0502020204030204" pitchFamily="34" charset="0"/>
            </a:endParaRPr>
          </a:p>
          <a:p>
            <a:pPr algn="l" rtl="0"/>
            <a:r>
              <a:rPr lang="en-US" dirty="0">
                <a:latin typeface="Calibri" panose="020F0502020204030204" pitchFamily="34" charset="0"/>
              </a:rPr>
              <a:t>•</a:t>
            </a:r>
            <a:r>
              <a:rPr lang="en-US" b="1" dirty="0">
                <a:latin typeface="Calibri" panose="020F0502020204030204" pitchFamily="34" charset="0"/>
              </a:rPr>
              <a:t>Important Note!!!</a:t>
            </a:r>
            <a:r>
              <a:rPr lang="en-US" dirty="0">
                <a:latin typeface="Calibri" panose="020F0502020204030204" pitchFamily="34" charset="0"/>
              </a:rPr>
              <a:t>: the volume in this formula is not the required volume in the question, it is the volume of the concentrated </a:t>
            </a:r>
            <a:r>
              <a:rPr lang="en-US" dirty="0" err="1">
                <a:latin typeface="Calibri" panose="020F0502020204030204" pitchFamily="34" charset="0"/>
              </a:rPr>
              <a:t>HCl</a:t>
            </a:r>
            <a:r>
              <a:rPr lang="en-US" dirty="0">
                <a:latin typeface="Calibri" panose="020F0502020204030204" pitchFamily="34" charset="0"/>
              </a:rPr>
              <a:t> that you must add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</a:p>
          <a:p>
            <a:endParaRPr lang="ar-SA" dirty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First </a:t>
            </a:r>
            <a:r>
              <a:rPr lang="en-US" dirty="0">
                <a:latin typeface="Calibri" panose="020F0502020204030204" pitchFamily="34" charset="0"/>
              </a:rPr>
              <a:t>we must calculate the weight by the following: </a:t>
            </a:r>
          </a:p>
          <a:p>
            <a:pPr algn="l" rtl="0"/>
            <a:r>
              <a:rPr lang="it-IT" dirty="0">
                <a:latin typeface="Calibri" panose="020F0502020204030204" pitchFamily="34" charset="0"/>
              </a:rPr>
              <a:t> </a:t>
            </a:r>
            <a:r>
              <a:rPr lang="it-IT" dirty="0" smtClean="0">
                <a:latin typeface="Calibri" panose="020F0502020204030204" pitchFamily="34" charset="0"/>
              </a:rPr>
              <a:t>Mole=Molarity </a:t>
            </a:r>
            <a:r>
              <a:rPr lang="it-IT" dirty="0">
                <a:latin typeface="Calibri" panose="020F0502020204030204" pitchFamily="34" charset="0"/>
              </a:rPr>
              <a:t>x volume in liter </a:t>
            </a:r>
          </a:p>
          <a:p>
            <a:pPr algn="l" rtl="0"/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                                       = </a:t>
            </a:r>
            <a:r>
              <a:rPr lang="en-US" dirty="0">
                <a:latin typeface="Calibri" panose="020F0502020204030204" pitchFamily="34" charset="0"/>
              </a:rPr>
              <a:t>0.4 x 0.1=0.04 mole </a:t>
            </a:r>
          </a:p>
          <a:p>
            <a:pPr algn="l" rtl="0"/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Weight</a:t>
            </a:r>
            <a:r>
              <a:rPr lang="en-US" dirty="0">
                <a:latin typeface="Calibri" panose="020F0502020204030204" pitchFamily="34" charset="0"/>
              </a:rPr>
              <a:t>= mole x </a:t>
            </a:r>
            <a:r>
              <a:rPr lang="en-US" dirty="0" err="1">
                <a:latin typeface="Calibri" panose="020F0502020204030204" pitchFamily="34" charset="0"/>
              </a:rPr>
              <a:t>MWt</a:t>
            </a:r>
            <a:r>
              <a:rPr lang="en-US" dirty="0">
                <a:latin typeface="Calibri" panose="020F0502020204030204" pitchFamily="34" charset="0"/>
              </a:rPr>
              <a:t> </a:t>
            </a:r>
          </a:p>
          <a:p>
            <a:pPr algn="l" rtl="0"/>
            <a:r>
              <a:rPr lang="nn-NO" dirty="0">
                <a:latin typeface="Calibri" panose="020F0502020204030204" pitchFamily="34" charset="0"/>
              </a:rPr>
              <a:t> </a:t>
            </a:r>
            <a:r>
              <a:rPr lang="nn-NO" dirty="0" smtClean="0">
                <a:latin typeface="Calibri" panose="020F0502020204030204" pitchFamily="34" charset="0"/>
              </a:rPr>
              <a:t>                                       </a:t>
            </a:r>
            <a:r>
              <a:rPr lang="nn-NO" dirty="0">
                <a:latin typeface="Calibri" panose="020F0502020204030204" pitchFamily="34" charset="0"/>
              </a:rPr>
              <a:t>=0.04 x 36.5= 1.46 g </a:t>
            </a: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1.46=volume </a:t>
            </a:r>
            <a:r>
              <a:rPr lang="en-US" dirty="0">
                <a:latin typeface="Calibri" panose="020F0502020204030204" pitchFamily="34" charset="0"/>
              </a:rPr>
              <a:t>x 1.15 x 0.36 </a:t>
            </a:r>
          </a:p>
          <a:p>
            <a:pPr algn="l" rtl="0"/>
            <a:r>
              <a:rPr lang="en-US" dirty="0">
                <a:latin typeface="Calibri" panose="020F0502020204030204" pitchFamily="34" charset="0"/>
              </a:rPr>
              <a:t> </a:t>
            </a:r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Volume</a:t>
            </a:r>
            <a:r>
              <a:rPr lang="en-US" dirty="0">
                <a:latin typeface="Calibri" panose="020F0502020204030204" pitchFamily="34" charset="0"/>
              </a:rPr>
              <a:t>= 3.53 ml </a:t>
            </a: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So, 3.53 </a:t>
            </a:r>
            <a:r>
              <a:rPr lang="en-US" dirty="0">
                <a:latin typeface="Calibri" panose="020F0502020204030204" pitchFamily="34" charset="0"/>
              </a:rPr>
              <a:t>ml of stock (i.e. concentrated </a:t>
            </a:r>
            <a:r>
              <a:rPr lang="en-US" dirty="0" err="1">
                <a:latin typeface="Calibri" panose="020F0502020204030204" pitchFamily="34" charset="0"/>
              </a:rPr>
              <a:t>HCl</a:t>
            </a:r>
            <a:r>
              <a:rPr lang="en-US" dirty="0">
                <a:latin typeface="Calibri" panose="020F0502020204030204" pitchFamily="34" charset="0"/>
              </a:rPr>
              <a:t>) solution is needed and the volume made up to 100 ml by the addition of water. 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 </a:t>
            </a:r>
            <a:endParaRPr lang="en-US" dirty="0">
              <a:latin typeface="Calibri" panose="020F0502020204030204" pitchFamily="34" charset="0"/>
            </a:endParaRP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84951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843808" y="188639"/>
            <a:ext cx="31502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0"/>
            <a:r>
              <a:rPr lang="x-none" sz="2400" b="1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B .Dilution of Solution</a:t>
            </a:r>
            <a:r>
              <a:rPr lang="en-US" sz="24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 :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179512" y="650304"/>
            <a:ext cx="871296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1) </a:t>
            </a:r>
            <a:r>
              <a:rPr lang="x-none" sz="2000" b="1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Volume to volume dilutions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 (ratio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):</a:t>
            </a:r>
          </a:p>
          <a:p>
            <a:pPr algn="l" rtl="0"/>
            <a:endParaRPr lang="en-US" sz="2000" b="1" u="sng" dirty="0">
              <a:solidFill>
                <a:schemeClr val="tx2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This type of dilution</a:t>
            </a:r>
            <a:r>
              <a:rPr lang="en-US" strike="sngStrike" dirty="0">
                <a:latin typeface="Calibri" panose="020F0502020204030204" pitchFamily="34" charset="0"/>
                <a:cs typeface="Aparajita" pitchFamily="34" charset="0"/>
              </a:rPr>
              <a:t>s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 describes the ratio  of the solute to the final volume  of the dilute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solution. 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-</a:t>
            </a:r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For example,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to make  1:10 dilution of a  1.0 M </a:t>
            </a:r>
            <a:r>
              <a:rPr lang="en-US" dirty="0" err="1">
                <a:latin typeface="Calibri" panose="020F0502020204030204" pitchFamily="34" charset="0"/>
                <a:cs typeface="Aparajita" pitchFamily="34" charset="0"/>
              </a:rPr>
              <a:t>NaCl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  solution, </a:t>
            </a:r>
            <a:r>
              <a:rPr lang="en-US" u="sng" dirty="0">
                <a:latin typeface="Calibri" panose="020F0502020204030204" pitchFamily="34" charset="0"/>
                <a:cs typeface="Aparajita" pitchFamily="34" charset="0"/>
              </a:rPr>
              <a:t>one part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of the  1.0 M </a:t>
            </a:r>
            <a:r>
              <a:rPr lang="en-US" dirty="0" err="1">
                <a:latin typeface="Calibri" panose="020F0502020204030204" pitchFamily="34" charset="0"/>
                <a:cs typeface="Aparajita" pitchFamily="34" charset="0"/>
              </a:rPr>
              <a:t>NaCl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 solution, should be mixed with </a:t>
            </a:r>
            <a:r>
              <a:rPr lang="en-US" u="sng" dirty="0">
                <a:latin typeface="Calibri" panose="020F0502020204030204" pitchFamily="34" charset="0"/>
                <a:cs typeface="Aparajita" pitchFamily="34" charset="0"/>
              </a:rPr>
              <a:t>nine parts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 of water, for a </a:t>
            </a:r>
            <a:r>
              <a:rPr lang="en-US" u="sng" dirty="0">
                <a:latin typeface="Calibri" panose="020F0502020204030204" pitchFamily="34" charset="0"/>
                <a:cs typeface="Aparajita" pitchFamily="34" charset="0"/>
              </a:rPr>
              <a:t>total of ten parts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, therefore 1 :10 dilution means  1  part +  9 parts of water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.</a:t>
            </a:r>
          </a:p>
          <a:p>
            <a:pPr algn="l" rtl="0"/>
            <a:endParaRPr lang="en-US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-</a:t>
            </a:r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Thus </a:t>
            </a: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if  10 ml of the  1:10 dilution was </a:t>
            </a:r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needed, 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then 1ml  of 1.0 M </a:t>
            </a:r>
            <a:r>
              <a:rPr lang="en-US" dirty="0" err="1">
                <a:latin typeface="Calibri" panose="020F0502020204030204" pitchFamily="34" charset="0"/>
                <a:cs typeface="Aparajita" pitchFamily="34" charset="0"/>
              </a:rPr>
              <a:t>NaCl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 should be mixed with 9 ml of water. </a:t>
            </a: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If 100 ml of 1:10 dilution was </a:t>
            </a:r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needed,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then 10 ml of the 1.0 M </a:t>
            </a:r>
            <a:r>
              <a:rPr lang="en-US" dirty="0" err="1">
                <a:latin typeface="Calibri" panose="020F0502020204030204" pitchFamily="34" charset="0"/>
                <a:cs typeface="Aparajita" pitchFamily="34" charset="0"/>
              </a:rPr>
              <a:t>NaCl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 should be mixed with 90 ml of water. The final concentration of </a:t>
            </a:r>
            <a:r>
              <a:rPr lang="en-US" dirty="0" err="1">
                <a:latin typeface="Calibri" panose="020F0502020204030204" pitchFamily="34" charset="0"/>
                <a:cs typeface="Aparajita" pitchFamily="34" charset="0"/>
              </a:rPr>
              <a:t>NaCl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 in both cases will be   0.1 M.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1907704" y="4215859"/>
            <a:ext cx="561662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US" dirty="0">
              <a:latin typeface="Aparajita" pitchFamily="34" charset="0"/>
              <a:cs typeface="Aparajita" pitchFamily="34" charset="0"/>
            </a:endParaRPr>
          </a:p>
          <a:p>
            <a:pPr algn="l" rtl="0"/>
            <a:r>
              <a:rPr lang="en-US" sz="2400" dirty="0">
                <a:latin typeface="Calibri" panose="020F0502020204030204" pitchFamily="34" charset="0"/>
                <a:cs typeface="Aparajita" pitchFamily="34" charset="0"/>
              </a:rPr>
              <a:t>1:4 dilution ?</a:t>
            </a:r>
          </a:p>
          <a:p>
            <a:pPr algn="l" rtl="0"/>
            <a:endParaRPr lang="en-US" dirty="0">
              <a:latin typeface="Aparajita" pitchFamily="34" charset="0"/>
              <a:cs typeface="Aparajita" pitchFamily="34" charset="0"/>
            </a:endParaRPr>
          </a:p>
          <a:p>
            <a:pPr algn="l" rtl="0"/>
            <a:endParaRPr lang="en-US" dirty="0">
              <a:latin typeface="Aparajita" pitchFamily="34" charset="0"/>
              <a:cs typeface="Aparajita" pitchFamily="34" charset="0"/>
            </a:endParaRPr>
          </a:p>
          <a:p>
            <a:pPr algn="l" rtl="0"/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1 ml from solute + 3 ml from 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cs typeface="Aparajita" pitchFamily="34" charset="0"/>
              </a:rPr>
              <a:t>solute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 = total volume 4</a:t>
            </a:r>
          </a:p>
          <a:p>
            <a:pPr algn="l"/>
            <a:endParaRPr lang="en-US" dirty="0">
              <a:solidFill>
                <a:srgbClr val="7030A0"/>
              </a:solidFill>
              <a:latin typeface="Aparajita" pitchFamily="34" charset="0"/>
              <a:cs typeface="Aparajita" pitchFamily="34" charset="0"/>
            </a:endParaRPr>
          </a:p>
        </p:txBody>
      </p:sp>
      <p:cxnSp>
        <p:nvCxnSpPr>
          <p:cNvPr id="5" name="Straight Arrow Connector 11"/>
          <p:cNvCxnSpPr/>
          <p:nvPr/>
        </p:nvCxnSpPr>
        <p:spPr>
          <a:xfrm flipH="1" flipV="1">
            <a:off x="2339751" y="4840677"/>
            <a:ext cx="785819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12"/>
          <p:cNvCxnSpPr/>
          <p:nvPr/>
        </p:nvCxnSpPr>
        <p:spPr>
          <a:xfrm flipV="1">
            <a:off x="857794" y="4797152"/>
            <a:ext cx="1193926" cy="3214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15"/>
          <p:cNvSpPr txBox="1"/>
          <p:nvPr/>
        </p:nvSpPr>
        <p:spPr>
          <a:xfrm>
            <a:off x="-642974" y="5090710"/>
            <a:ext cx="2000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alibri" panose="020F0502020204030204" pitchFamily="34" charset="0"/>
                <a:cs typeface="Aparajita" pitchFamily="34" charset="0"/>
              </a:rPr>
              <a:t>vol. Of solute</a:t>
            </a:r>
            <a:endParaRPr lang="en-US" sz="1600" b="1" dirty="0">
              <a:latin typeface="Calibri" panose="020F0502020204030204" pitchFamily="34" charset="0"/>
              <a:cs typeface="Aparajita" pitchFamily="34" charset="0"/>
            </a:endParaRPr>
          </a:p>
        </p:txBody>
      </p:sp>
      <p:sp>
        <p:nvSpPr>
          <p:cNvPr id="8" name="TextBox 16"/>
          <p:cNvSpPr txBox="1"/>
          <p:nvPr/>
        </p:nvSpPr>
        <p:spPr>
          <a:xfrm>
            <a:off x="2710052" y="493187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alibri" panose="020F0502020204030204" pitchFamily="34" charset="0"/>
                <a:cs typeface="Aparajita" pitchFamily="34" charset="0"/>
              </a:rPr>
              <a:t>Total vol</a:t>
            </a:r>
            <a:r>
              <a:rPr lang="en-US" b="1" dirty="0" smtClean="0">
                <a:latin typeface="Calibri" panose="020F0502020204030204" pitchFamily="34" charset="0"/>
                <a:cs typeface="Aparajita" pitchFamily="34" charset="0"/>
              </a:rPr>
              <a:t>.</a:t>
            </a:r>
            <a:endParaRPr lang="en-US" b="1" dirty="0">
              <a:latin typeface="Calibri" panose="020F0502020204030204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8246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-10007" y="188640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Example:</a:t>
            </a:r>
            <a:endParaRPr lang="en-US" b="1" u="dbl" dirty="0" smtClean="0">
              <a:solidFill>
                <a:schemeClr val="tx2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l"/>
            <a:endParaRPr lang="en-US" dirty="0" smtClean="0">
              <a:solidFill>
                <a:srgbClr val="FF0000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-Prepare 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2:10 dilution 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of solution (A)with 7 M , 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but 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the total volume is 20ml not 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10 ml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?? </a:t>
            </a:r>
            <a:endParaRPr lang="en-US" dirty="0">
              <a:solidFill>
                <a:srgbClr val="FF0000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  <a:cs typeface="Aparajita" pitchFamily="34" charset="0"/>
              </a:rPr>
              <a:t>-Dilution 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Aparajita" pitchFamily="34" charset="0"/>
              </a:rPr>
              <a:t>factor (D.F) = 10/2 </a:t>
            </a:r>
            <a:r>
              <a:rPr lang="en-US" u="sng" dirty="0">
                <a:solidFill>
                  <a:srgbClr val="FF0000"/>
                </a:solidFill>
                <a:latin typeface="Calibri" panose="020F0502020204030204" pitchFamily="34" charset="0"/>
                <a:cs typeface="Aparajita" pitchFamily="34" charset="0"/>
              </a:rPr>
              <a:t>= 5</a:t>
            </a:r>
          </a:p>
          <a:p>
            <a:pPr marL="514350" indent="-514350" algn="l" rtl="0"/>
            <a:endParaRPr lang="en-US" dirty="0" smtClean="0">
              <a:solidFill>
                <a:srgbClr val="FF0000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marL="514350" indent="-514350" algn="l" rtl="0"/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  <a:p>
            <a:pPr marL="514350" indent="-514350"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2 ml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  <a:sym typeface="Wingdings" panose="05000000000000000000" pitchFamily="2" charset="2"/>
              </a:rPr>
              <a:t>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10 ml </a:t>
            </a:r>
          </a:p>
          <a:p>
            <a:pPr marL="514350" indent="-514350" algn="l" rtl="0"/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??   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  <a:sym typeface="Wingdings" panose="05000000000000000000" pitchFamily="2" charset="2"/>
              </a:rPr>
              <a:t>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 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20 ml</a:t>
            </a:r>
          </a:p>
          <a:p>
            <a:pPr marL="514350" indent="-514350" algn="l" rtl="0"/>
            <a:endParaRPr lang="en-US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marL="514350" indent="-514350"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= (2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X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20)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/ 10 </a:t>
            </a:r>
          </a:p>
          <a:p>
            <a:pPr marL="514350" indent="-514350" algn="l" rtl="0"/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= 4 ml </a:t>
            </a:r>
          </a:p>
          <a:p>
            <a:pPr marL="514350" indent="-514350" algn="l" rtl="0"/>
            <a:endParaRPr lang="en-US" dirty="0" smtClean="0">
              <a:solidFill>
                <a:srgbClr val="FF0000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marL="514350" indent="-514350"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So,</a:t>
            </a:r>
          </a:p>
          <a:p>
            <a:pPr marL="514350" indent="-514350"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-4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ml from solution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(A) of 7 M is needed and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complete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volume up to 20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ml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(adding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16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ml water).</a:t>
            </a:r>
          </a:p>
          <a:p>
            <a:pPr marL="514350" indent="-514350" algn="l" rtl="0"/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  <a:p>
            <a:pPr marL="514350" indent="-514350"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</a:t>
            </a:r>
          </a:p>
          <a:p>
            <a:pPr marL="514350" indent="-514350" algn="l" rtl="0"/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  <a:cs typeface="Aparajita" pitchFamily="34" charset="0"/>
              </a:rPr>
              <a:t>                                                                                                             Note:</a:t>
            </a:r>
          </a:p>
          <a:p>
            <a:pPr marL="514350" indent="-514350"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                                                                                                           [16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ml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water= 4 ml -20 ml].</a:t>
            </a:r>
          </a:p>
          <a:p>
            <a:pPr marL="514350" indent="-514350"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</a:t>
            </a:r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  <a:p>
            <a:pPr marL="514350" indent="-514350" algn="l" rtl="0"/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8375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332656"/>
            <a:ext cx="864096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ar-SA" b="1" dirty="0">
                <a:solidFill>
                  <a:srgbClr val="0070C0"/>
                </a:solidFill>
                <a:latin typeface="Calibri" panose="020F0502020204030204" pitchFamily="34" charset="0"/>
                <a:cs typeface="Aparajita" pitchFamily="34" charset="0"/>
              </a:rPr>
              <a:t>:</a:t>
            </a: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Aparajita" pitchFamily="34" charset="0"/>
              </a:rPr>
              <a:t>(2)Preparing dilutions by using the V</a:t>
            </a:r>
            <a:r>
              <a:rPr lang="en-US" b="1" baseline="-25000" dirty="0">
                <a:solidFill>
                  <a:srgbClr val="0070C0"/>
                </a:solidFill>
                <a:latin typeface="Calibri" panose="020F0502020204030204" pitchFamily="34" charset="0"/>
                <a:cs typeface="Aparajita" pitchFamily="34" charset="0"/>
              </a:rPr>
              <a:t>1X</a:t>
            </a: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Aparajita" pitchFamily="34" charset="0"/>
              </a:rPr>
              <a:t>C</a:t>
            </a:r>
            <a:r>
              <a:rPr lang="en-US" b="1" baseline="-25000" dirty="0">
                <a:solidFill>
                  <a:srgbClr val="0070C0"/>
                </a:solidFill>
                <a:latin typeface="Calibri" panose="020F0502020204030204" pitchFamily="34" charset="0"/>
                <a:cs typeface="Aparajita" pitchFamily="34" charset="0"/>
              </a:rPr>
              <a:t>1</a:t>
            </a: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Aparajita" pitchFamily="34" charset="0"/>
              </a:rPr>
              <a:t>=V</a:t>
            </a:r>
            <a:r>
              <a:rPr lang="en-US" b="1" baseline="-25000" dirty="0">
                <a:solidFill>
                  <a:srgbClr val="0070C0"/>
                </a:solidFill>
                <a:latin typeface="Calibri" panose="020F0502020204030204" pitchFamily="34" charset="0"/>
                <a:cs typeface="Aparajita" pitchFamily="34" charset="0"/>
              </a:rPr>
              <a:t>2X</a:t>
            </a: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Aparajita" pitchFamily="34" charset="0"/>
              </a:rPr>
              <a:t>C</a:t>
            </a:r>
            <a:r>
              <a:rPr lang="en-US" b="1" baseline="-25000" dirty="0">
                <a:solidFill>
                  <a:srgbClr val="0070C0"/>
                </a:solidFill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Aparajita" pitchFamily="34" charset="0"/>
              </a:rPr>
              <a:t> formula</a:t>
            </a:r>
          </a:p>
          <a:p>
            <a:pPr algn="l" rtl="0"/>
            <a:endParaRPr lang="en-US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Sometimes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it is necessary to use one solution to make a specific amount of a more dilute solution .To do this the following formula can be used: </a:t>
            </a:r>
            <a:r>
              <a:rPr lang="en-US" b="1" dirty="0">
                <a:latin typeface="Calibri" panose="020F0502020204030204" pitchFamily="34" charset="0"/>
                <a:cs typeface="Aparajita" pitchFamily="34" charset="0"/>
              </a:rPr>
              <a:t>V</a:t>
            </a:r>
            <a:r>
              <a:rPr lang="en-US" b="1" baseline="-25000" dirty="0">
                <a:latin typeface="Calibri" panose="020F0502020204030204" pitchFamily="34" charset="0"/>
                <a:cs typeface="Aparajita" pitchFamily="34" charset="0"/>
              </a:rPr>
              <a:t>1</a:t>
            </a:r>
            <a:r>
              <a:rPr lang="en-US" b="1" dirty="0">
                <a:latin typeface="Calibri" panose="020F0502020204030204" pitchFamily="34" charset="0"/>
                <a:cs typeface="Aparajita" pitchFamily="34" charset="0"/>
              </a:rPr>
              <a:t> X C</a:t>
            </a:r>
            <a:r>
              <a:rPr lang="en-US" b="1" baseline="-25000" dirty="0">
                <a:latin typeface="Calibri" panose="020F0502020204030204" pitchFamily="34" charset="0"/>
                <a:cs typeface="Aparajita" pitchFamily="34" charset="0"/>
              </a:rPr>
              <a:t>1</a:t>
            </a:r>
            <a:r>
              <a:rPr lang="en-US" b="1" dirty="0">
                <a:latin typeface="Calibri" panose="020F0502020204030204" pitchFamily="34" charset="0"/>
                <a:cs typeface="Aparajita" pitchFamily="34" charset="0"/>
              </a:rPr>
              <a:t>=V</a:t>
            </a:r>
            <a:r>
              <a:rPr lang="en-US" b="1" baseline="-25000" dirty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b="1" dirty="0">
                <a:latin typeface="Calibri" panose="020F0502020204030204" pitchFamily="34" charset="0"/>
                <a:cs typeface="Aparajita" pitchFamily="34" charset="0"/>
              </a:rPr>
              <a:t> X C</a:t>
            </a:r>
            <a:r>
              <a:rPr lang="en-US" b="1" baseline="-25000" dirty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b="1" dirty="0">
                <a:latin typeface="Calibri" panose="020F0502020204030204" pitchFamily="34" charset="0"/>
                <a:cs typeface="Aparajita" pitchFamily="34" charset="0"/>
              </a:rPr>
              <a:t>.</a:t>
            </a:r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Where:</a:t>
            </a:r>
          </a:p>
          <a:p>
            <a:pPr algn="l" rtl="0"/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V</a:t>
            </a:r>
            <a:r>
              <a:rPr lang="en-US" baseline="-25000" dirty="0">
                <a:latin typeface="Calibri" panose="020F0502020204030204" pitchFamily="34" charset="0"/>
                <a:cs typeface="Aparajita" pitchFamily="34" charset="0"/>
              </a:rPr>
              <a:t>1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= Volume of starting solution needed to make the new solution.</a:t>
            </a:r>
          </a:p>
          <a:p>
            <a:pPr algn="l" rtl="0"/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C</a:t>
            </a:r>
            <a:r>
              <a:rPr lang="en-US" baseline="-25000" dirty="0">
                <a:latin typeface="Calibri" panose="020F0502020204030204" pitchFamily="34" charset="0"/>
                <a:cs typeface="Aparajita" pitchFamily="34" charset="0"/>
              </a:rPr>
              <a:t>1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= Concentration of starting solution.</a:t>
            </a:r>
          </a:p>
          <a:p>
            <a:pPr algn="l" rtl="0"/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V</a:t>
            </a:r>
            <a:r>
              <a:rPr lang="en-US" baseline="-25000" dirty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= Final volume of new solution.</a:t>
            </a:r>
          </a:p>
          <a:p>
            <a:pPr algn="l" rtl="0"/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C</a:t>
            </a:r>
            <a:r>
              <a:rPr lang="en-US" baseline="-25000" dirty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= Final concentration of new solution</a:t>
            </a:r>
            <a:r>
              <a:rPr lang="en-US" dirty="0">
                <a:latin typeface="Calibri" panose="020F0502020204030204" pitchFamily="34" charset="0"/>
              </a:rPr>
              <a:t>.</a:t>
            </a:r>
          </a:p>
          <a:p>
            <a:pPr rtl="0"/>
            <a:r>
              <a:rPr lang="en-US" i="1" dirty="0">
                <a:latin typeface="Calibri" panose="020F0502020204030204" pitchFamily="34" charset="0"/>
              </a:rPr>
              <a:t> </a:t>
            </a:r>
            <a:endParaRPr lang="en-US" dirty="0">
              <a:latin typeface="Calibri" panose="020F0502020204030204" pitchFamily="34" charset="0"/>
            </a:endParaRPr>
          </a:p>
          <a:p>
            <a:pPr rtl="0"/>
            <a:r>
              <a:rPr lang="en-US" dirty="0">
                <a:latin typeface="Calibri" panose="020F0502020204030204" pitchFamily="34" charset="0"/>
              </a:rPr>
              <a:t> </a:t>
            </a:r>
          </a:p>
          <a:p>
            <a:pPr algn="l"/>
            <a:endParaRPr lang="en-US" b="1" dirty="0">
              <a:solidFill>
                <a:srgbClr val="0070C0"/>
              </a:solidFill>
              <a:latin typeface="Calibri" panose="020F0502020204030204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9850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7504" y="260648"/>
            <a:ext cx="864096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For example:                                                                                                                                                                          Make 5ml of 0.25M solution from a 1.0M 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solution:</a:t>
            </a:r>
          </a:p>
          <a:p>
            <a:pPr algn="l" rtl="0"/>
            <a:endParaRPr lang="en-US" b="1" dirty="0">
              <a:solidFill>
                <a:schemeClr val="tx2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Since: </a:t>
            </a:r>
            <a:r>
              <a:rPr lang="en-US" b="1" dirty="0" smtClean="0">
                <a:latin typeface="Calibri" panose="020F0502020204030204" pitchFamily="34" charset="0"/>
                <a:cs typeface="Aparajita" pitchFamily="34" charset="0"/>
              </a:rPr>
              <a:t>V</a:t>
            </a:r>
            <a:r>
              <a:rPr lang="en-US" b="1" baseline="-25000" dirty="0" smtClean="0">
                <a:latin typeface="Calibri" panose="020F0502020204030204" pitchFamily="34" charset="0"/>
                <a:cs typeface="Aparajita" pitchFamily="34" charset="0"/>
              </a:rPr>
              <a:t>1</a:t>
            </a:r>
            <a:r>
              <a:rPr lang="en-US" b="1" dirty="0" smtClean="0">
                <a:latin typeface="Calibri" panose="020F0502020204030204" pitchFamily="34" charset="0"/>
                <a:cs typeface="Aparajita" pitchFamily="34" charset="0"/>
              </a:rPr>
              <a:t> x C</a:t>
            </a:r>
            <a:r>
              <a:rPr lang="en-US" b="1" baseline="-25000" dirty="0" smtClean="0">
                <a:latin typeface="Calibri" panose="020F0502020204030204" pitchFamily="34" charset="0"/>
                <a:cs typeface="Aparajita" pitchFamily="34" charset="0"/>
              </a:rPr>
              <a:t>1</a:t>
            </a:r>
            <a:r>
              <a:rPr lang="en-US" b="1" dirty="0" smtClean="0">
                <a:latin typeface="Calibri" panose="020F0502020204030204" pitchFamily="34" charset="0"/>
                <a:cs typeface="Aparajita" pitchFamily="34" charset="0"/>
              </a:rPr>
              <a:t>= V</a:t>
            </a:r>
            <a:r>
              <a:rPr lang="en-US" b="1" baseline="-25000" dirty="0" smtClean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b="1" dirty="0" smtClean="0">
                <a:latin typeface="Calibri" panose="020F0502020204030204" pitchFamily="34" charset="0"/>
                <a:cs typeface="Aparajita" pitchFamily="34" charset="0"/>
              </a:rPr>
              <a:t>x C</a:t>
            </a:r>
            <a:r>
              <a:rPr lang="en-US" b="1" baseline="-25000" dirty="0" smtClean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b="1" baseline="-25000" dirty="0">
                <a:latin typeface="Calibri" panose="020F0502020204030204" pitchFamily="34" charset="0"/>
                <a:cs typeface="Aparajita" pitchFamily="34" charset="0"/>
              </a:rPr>
              <a:t>.</a:t>
            </a:r>
            <a:r>
              <a:rPr lang="en-US" b="1" dirty="0">
                <a:latin typeface="Calibri" panose="020F0502020204030204" pitchFamily="34" charset="0"/>
                <a:cs typeface="Aparajita" pitchFamily="34" charset="0"/>
              </a:rPr>
              <a:t> .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  </a:t>
            </a:r>
          </a:p>
          <a:p>
            <a:pPr algn="l" rtl="0"/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       </a:t>
            </a:r>
          </a:p>
          <a:p>
            <a:pPr algn="l" rtl="0"/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        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( V</a:t>
            </a:r>
            <a:r>
              <a:rPr lang="en-US" baseline="-25000" dirty="0">
                <a:latin typeface="Calibri" panose="020F0502020204030204" pitchFamily="34" charset="0"/>
                <a:cs typeface="Aparajita" pitchFamily="34" charset="0"/>
              </a:rPr>
              <a:t>1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)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x (1M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) = (5ml)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x (0.25M).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V</a:t>
            </a:r>
            <a:r>
              <a:rPr lang="en-US" baseline="-25000" dirty="0" smtClean="0">
                <a:latin typeface="Calibri" panose="020F0502020204030204" pitchFamily="34" charset="0"/>
                <a:cs typeface="Aparajita" pitchFamily="34" charset="0"/>
              </a:rPr>
              <a:t>1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= [(5 x 0.25)/1] = 1.25 ml</a:t>
            </a:r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 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So 1.25ml of the 1M solution is needed (starting solution)  then complete the volume up to 5 ml. </a:t>
            </a:r>
          </a:p>
          <a:p>
            <a:pPr algn="l" rtl="0"/>
            <a:endParaRPr lang="en-US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  <a:cs typeface="Aparajita" pitchFamily="34" charset="0"/>
              </a:rPr>
              <a:t>Note:</a:t>
            </a:r>
            <a:endParaRPr lang="en-US" dirty="0">
              <a:solidFill>
                <a:srgbClr val="FF0000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(since the diluted solution should have a final volume of 5ml)</a:t>
            </a:r>
          </a:p>
          <a:p>
            <a:pPr algn="l" rtl="0"/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 </a:t>
            </a:r>
          </a:p>
          <a:p>
            <a:pPr algn="l" rtl="0"/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(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V</a:t>
            </a:r>
            <a:r>
              <a:rPr lang="en-US" baseline="-25000" dirty="0" smtClean="0">
                <a:latin typeface="Calibri" panose="020F0502020204030204" pitchFamily="34" charset="0"/>
                <a:cs typeface="Aparajita" pitchFamily="34" charset="0"/>
              </a:rPr>
              <a:t>1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-V</a:t>
            </a:r>
            <a:r>
              <a:rPr lang="en-US" baseline="-25000" dirty="0" smtClean="0">
                <a:latin typeface="Calibri" panose="020F0502020204030204" pitchFamily="34" charset="0"/>
                <a:cs typeface="Aparajita" pitchFamily="34" charset="0"/>
              </a:rPr>
              <a:t>2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)</a:t>
            </a:r>
            <a:r>
              <a:rPr lang="en-US" baseline="-25000" dirty="0" smtClean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baseline="-25000" dirty="0">
                <a:latin typeface="Calibri" panose="020F0502020204030204" pitchFamily="34" charset="0"/>
                <a:cs typeface="Aparajita" pitchFamily="34" charset="0"/>
              </a:rPr>
              <a:t>=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5ml – 1.25ml = 3.75ml). </a:t>
            </a:r>
          </a:p>
          <a:p>
            <a:pPr algn="l" rtl="0"/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 3.75ml of diluent (generally water) should be added to the 1.25ml of starting solution.</a:t>
            </a:r>
          </a:p>
          <a:p>
            <a:pPr algn="l"/>
            <a:endParaRPr lang="ar-SA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6925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188640"/>
            <a:ext cx="8784976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3) Serial 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Dilutions:</a:t>
            </a:r>
          </a:p>
          <a:p>
            <a:pPr algn="l" rtl="0"/>
            <a:endParaRPr lang="en-US" sz="2000" dirty="0">
              <a:solidFill>
                <a:schemeClr val="tx2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Aparajita" pitchFamily="34" charset="0"/>
              </a:rPr>
              <a:t>It is a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stepwise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Aparajita" pitchFamily="34" charset="0"/>
              </a:rPr>
              <a:t>dilution of a solution, where the dilution factor is constant at each step. The source of dilution material for each step comes from the diluted material of the previous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Aparajita" pitchFamily="34" charset="0"/>
              </a:rPr>
              <a:t>step.</a:t>
            </a:r>
          </a:p>
          <a:p>
            <a:pPr algn="l" rtl="0"/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Example:</a:t>
            </a:r>
          </a:p>
          <a:p>
            <a:pPr algn="l" rtl="0"/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Starting with a 2.0 </a:t>
            </a:r>
            <a:r>
              <a:rPr lang="en-US" sz="2000" b="1" i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M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 stock solution of hydrochloric acid, prepare  four  standard solutions by serial dilution  of the following Molarity  respectively 1 M, 0.5 M, 0.25 M, 0.125 M. [with 1:2 dilution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]</a:t>
            </a:r>
          </a:p>
          <a:p>
            <a:pPr algn="l" rtl="0"/>
            <a:endParaRPr lang="en-US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Dilution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factor (D.F) = 2/1 = 2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  <a:sym typeface="Wingdings"/>
              </a:rPr>
              <a:t> 1:2</a:t>
            </a:r>
          </a:p>
          <a:p>
            <a:pPr lvl="0" algn="l" rtl="0"/>
            <a:endParaRPr lang="en-US" dirty="0" smtClean="0">
              <a:solidFill>
                <a:schemeClr val="tx2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lvl="0" algn="l" rtl="0"/>
            <a:r>
              <a:rPr lang="en-US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-To </a:t>
            </a: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prepare standard solution 1,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1 ml of the stock 2.0M solution is needed and volume made up to 2 ml with distilled water  (never forget to mix properly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).</a:t>
            </a:r>
          </a:p>
          <a:p>
            <a:pPr lvl="0" algn="l" rtl="0"/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  <a:p>
            <a:pPr lvl="0" algn="l" rtl="0"/>
            <a:r>
              <a:rPr lang="en-US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-To </a:t>
            </a: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prepare standard solutions 2-4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, 1 ml of the previously diluted solution is taken  and volume is made up to a final volume of 2 ml by the addition of distilled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water. </a:t>
            </a:r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848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9512" y="620688"/>
            <a:ext cx="6918389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Objective: </a:t>
            </a: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63442" y="1351426"/>
            <a:ext cx="73448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 rtl="0">
              <a:buNone/>
            </a:pP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1-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To learn how to prepare solutions.  </a:t>
            </a:r>
          </a:p>
          <a:p>
            <a:pPr algn="l" rtl="0">
              <a:buNone/>
            </a:pP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        </a:t>
            </a:r>
          </a:p>
          <a:p>
            <a:pPr algn="l" rtl="0">
              <a:buNone/>
            </a:pP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       2-To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get familiar with solution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dilutions.</a:t>
            </a:r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4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260648"/>
            <a:ext cx="8640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Introduction: </a:t>
            </a:r>
            <a:endParaRPr lang="ar-SA" sz="2400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l" rtl="0"/>
            <a:endParaRPr lang="ar-SA" sz="2000" dirty="0">
              <a:latin typeface="Calibri" panose="020F0502020204030204" pitchFamily="34" charset="0"/>
            </a:endParaRPr>
          </a:p>
          <a:p>
            <a:pPr algn="l" rtl="0"/>
            <a:r>
              <a:rPr lang="en-US" sz="24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-</a:t>
            </a:r>
            <a:r>
              <a:rPr lang="en-US" sz="2000" dirty="0" smtClean="0">
                <a:latin typeface="Calibri" panose="020F0502020204030204" pitchFamily="34" charset="0"/>
              </a:rPr>
              <a:t>It </a:t>
            </a:r>
            <a:r>
              <a:rPr lang="en-US" sz="2000" dirty="0">
                <a:latin typeface="Calibri" panose="020F0502020204030204" pitchFamily="34" charset="0"/>
              </a:rPr>
              <a:t>is very important to understand how to prepare solutions and make dilutions and it is an essential skill for biochemists which is necessary knowledge needed for doing any experiment. 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251520" y="2413338"/>
            <a:ext cx="849694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- </a:t>
            </a:r>
            <a:r>
              <a:rPr lang="en-US" dirty="0" smtClean="0">
                <a:latin typeface="Calibri" panose="020F0502020204030204" pitchFamily="34" charset="0"/>
              </a:rPr>
              <a:t>A </a:t>
            </a:r>
            <a:r>
              <a:rPr lang="en-US" dirty="0">
                <a:latin typeface="Calibri" panose="020F0502020204030204" pitchFamily="34" charset="0"/>
              </a:rPr>
              <a:t>simple solution is basically two substances that are evenly mixed together. One of them is called the solute and the other is the solvent. A </a:t>
            </a:r>
            <a:r>
              <a:rPr lang="en-US" b="1" dirty="0">
                <a:latin typeface="Calibri" panose="020F0502020204030204" pitchFamily="34" charset="0"/>
              </a:rPr>
              <a:t>solute</a:t>
            </a:r>
            <a:r>
              <a:rPr lang="en-US" dirty="0">
                <a:latin typeface="Calibri" panose="020F0502020204030204" pitchFamily="34" charset="0"/>
              </a:rPr>
              <a:t> is the substance to be dissolved (sugar). The </a:t>
            </a:r>
            <a:r>
              <a:rPr lang="en-US" b="1" dirty="0">
                <a:latin typeface="Calibri" panose="020F0502020204030204" pitchFamily="34" charset="0"/>
              </a:rPr>
              <a:t>solvent</a:t>
            </a:r>
            <a:r>
              <a:rPr lang="en-US" dirty="0">
                <a:latin typeface="Calibri" panose="020F0502020204030204" pitchFamily="34" charset="0"/>
              </a:rPr>
              <a:t> is the one doing the dissolving (water).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forming a homogenous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mixture. </a:t>
            </a:r>
            <a:endParaRPr lang="ar-SA" dirty="0">
              <a:latin typeface="Calibri" panose="020F0502020204030204" pitchFamily="34" charset="0"/>
            </a:endParaRPr>
          </a:p>
          <a:p>
            <a:pPr algn="l" rtl="0"/>
            <a:endParaRPr lang="ar-SA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745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376772"/>
            <a:ext cx="6336704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297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447482" y="364594"/>
            <a:ext cx="42329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/>
            <a:r>
              <a:rPr lang="x-none" sz="2000" b="1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A. Preparation of biological solutions: </a:t>
            </a:r>
            <a:endParaRPr lang="en-US" sz="2000" b="1" dirty="0">
              <a:solidFill>
                <a:schemeClr val="tx2"/>
              </a:solidFill>
              <a:latin typeface="Calibri" panose="020F0502020204030204" pitchFamily="34" charset="0"/>
              <a:cs typeface="Aparajita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25851" y="119675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b="1" dirty="0" smtClean="0">
                <a:latin typeface="Calibri" panose="020F0502020204030204" pitchFamily="34" charset="0"/>
              </a:rPr>
              <a:t>There </a:t>
            </a:r>
            <a:r>
              <a:rPr lang="en-US" b="1" dirty="0">
                <a:latin typeface="Calibri" panose="020F0502020204030204" pitchFamily="34" charset="0"/>
              </a:rPr>
              <a:t>are many units for concentration: 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88032" y="177281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b="1" dirty="0" smtClean="0">
                <a:solidFill>
                  <a:schemeClr val="tx2"/>
                </a:solidFill>
              </a:rPr>
              <a:t>1.</a:t>
            </a:r>
            <a:r>
              <a:rPr lang="en-US" dirty="0" smtClean="0"/>
              <a:t>Molarity.</a:t>
            </a:r>
          </a:p>
          <a:p>
            <a:pPr algn="l" rtl="0"/>
            <a:r>
              <a:rPr lang="en-US" dirty="0" smtClean="0"/>
              <a:t> </a:t>
            </a:r>
            <a:endParaRPr lang="en-US" dirty="0"/>
          </a:p>
          <a:p>
            <a:pPr algn="l" rtl="0"/>
            <a:r>
              <a:rPr lang="en-US" b="1" dirty="0">
                <a:solidFill>
                  <a:schemeClr val="tx2"/>
                </a:solidFill>
              </a:rPr>
              <a:t>2.</a:t>
            </a:r>
            <a:r>
              <a:rPr lang="en-US" dirty="0"/>
              <a:t>W/V </a:t>
            </a:r>
            <a:r>
              <a:rPr lang="en-US" dirty="0" smtClean="0"/>
              <a:t>%.</a:t>
            </a:r>
          </a:p>
          <a:p>
            <a:pPr algn="l" rtl="0"/>
            <a:r>
              <a:rPr lang="en-US" dirty="0" smtClean="0"/>
              <a:t> </a:t>
            </a:r>
            <a:endParaRPr lang="en-US" dirty="0"/>
          </a:p>
          <a:p>
            <a:pPr algn="l" rtl="0"/>
            <a:r>
              <a:rPr lang="en-US" b="1" dirty="0">
                <a:solidFill>
                  <a:schemeClr val="tx2"/>
                </a:solidFill>
              </a:rPr>
              <a:t>3.</a:t>
            </a:r>
            <a:r>
              <a:rPr lang="en-US" dirty="0"/>
              <a:t>W/W </a:t>
            </a:r>
            <a:r>
              <a:rPr lang="en-US" dirty="0" smtClean="0"/>
              <a:t>%.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493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3528" y="260648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400" b="1" dirty="0" smtClean="0">
                <a:solidFill>
                  <a:schemeClr val="tx2"/>
                </a:solidFill>
              </a:rPr>
              <a:t>1.Molarity: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79512" y="980728"/>
            <a:ext cx="8820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latin typeface="Calibri" panose="020F0502020204030204" pitchFamily="34" charset="0"/>
              </a:rPr>
              <a:t>is </a:t>
            </a:r>
            <a:r>
              <a:rPr lang="en-US" dirty="0">
                <a:latin typeface="Calibri" panose="020F0502020204030204" pitchFamily="34" charset="0"/>
              </a:rPr>
              <a:t>the number of moles </a:t>
            </a:r>
            <a:r>
              <a:rPr lang="en-US" dirty="0" smtClean="0">
                <a:latin typeface="Calibri" panose="020F0502020204030204" pitchFamily="34" charset="0"/>
              </a:rPr>
              <a:t>of </a:t>
            </a:r>
            <a:r>
              <a:rPr lang="en-US" dirty="0">
                <a:latin typeface="Calibri" panose="020F0502020204030204" pitchFamily="34" charset="0"/>
              </a:rPr>
              <a:t>solute dissolved in one liter of solution. 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321973" y="177281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Molar =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no. of mole/vol. in 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L.</a:t>
            </a:r>
          </a:p>
          <a:p>
            <a:pPr algn="l" rtl="0"/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 remember that:</a:t>
            </a:r>
          </a:p>
          <a:p>
            <a:pPr algn="l" rtl="0"/>
            <a:endParaRPr lang="en-US" dirty="0" smtClean="0">
              <a:solidFill>
                <a:schemeClr val="tx2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No of </a:t>
            </a: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mole =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weight (g) / molecular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weight</a:t>
            </a:r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5496" y="3789040"/>
            <a:ext cx="88204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Example: 0.5 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Molar (M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) solution: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that mean there are 0.5 mole dissolved in 1000ml (1L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).</a:t>
            </a:r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5189495" y="6237312"/>
            <a:ext cx="3654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  <a:cs typeface="Aparajita" pitchFamily="34" charset="0"/>
              </a:rPr>
              <a:t>Note: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Number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of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mole (No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of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mole).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72038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58179" y="619783"/>
            <a:ext cx="8806309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US" dirty="0">
              <a:latin typeface="Aparajita" pitchFamily="34" charset="0"/>
              <a:cs typeface="Aparajita" pitchFamily="34" charset="0"/>
            </a:endParaRPr>
          </a:p>
          <a:p>
            <a:pPr algn="l" rtl="0"/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sz="2000" b="1" dirty="0" smtClean="0">
                <a:solidFill>
                  <a:schemeClr val="accent1"/>
                </a:solidFill>
                <a:latin typeface="Calibri" panose="020F0502020204030204" pitchFamily="34" charset="0"/>
                <a:cs typeface="Aparajita" pitchFamily="34" charset="0"/>
              </a:rPr>
              <a:t>-Prepare 2 M  </a:t>
            </a: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  <a:cs typeface="Aparajita" pitchFamily="34" charset="0"/>
              </a:rPr>
              <a:t>of </a:t>
            </a:r>
            <a:r>
              <a:rPr lang="en-US" sz="2000" b="1" dirty="0" err="1">
                <a:solidFill>
                  <a:schemeClr val="accent1"/>
                </a:solidFill>
                <a:latin typeface="Calibri" panose="020F0502020204030204" pitchFamily="34" charset="0"/>
                <a:cs typeface="Aparajita" pitchFamily="34" charset="0"/>
              </a:rPr>
              <a:t>NaCL</a:t>
            </a: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sz="2000" b="1" dirty="0" smtClean="0">
                <a:solidFill>
                  <a:schemeClr val="accent1"/>
                </a:solidFill>
                <a:latin typeface="Calibri" panose="020F0502020204030204" pitchFamily="34" charset="0"/>
                <a:cs typeface="Aparajita" pitchFamily="34" charset="0"/>
              </a:rPr>
              <a:t> in 100 ml.</a:t>
            </a:r>
          </a:p>
          <a:p>
            <a:pPr algn="l" rtl="0"/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sz="2000" b="1" dirty="0" smtClean="0">
                <a:solidFill>
                  <a:schemeClr val="accent1"/>
                </a:solidFill>
                <a:latin typeface="Calibri" panose="020F0502020204030204" pitchFamily="34" charset="0"/>
                <a:cs typeface="Aparajita" pitchFamily="34" charset="0"/>
              </a:rPr>
              <a:t>                                </a:t>
            </a:r>
          </a:p>
          <a:p>
            <a:pPr algn="l" rtl="0"/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Aparajita" pitchFamily="34" charset="0"/>
              </a:rPr>
              <a:t>                                                      </a:t>
            </a:r>
            <a:endParaRPr lang="en-US" sz="2000" b="1" dirty="0">
              <a:solidFill>
                <a:srgbClr val="FF0000"/>
              </a:solidFill>
              <a:latin typeface="Calibri" panose="020F0502020204030204" pitchFamily="34" charset="0"/>
              <a:cs typeface="Aparajita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3954" y="1484784"/>
            <a:ext cx="8945331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2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mole of </a:t>
            </a:r>
            <a:r>
              <a:rPr lang="en-US" dirty="0" err="1" smtClean="0">
                <a:latin typeface="Calibri" panose="020F0502020204030204" pitchFamily="34" charset="0"/>
                <a:cs typeface="Aparajita" pitchFamily="34" charset="0"/>
              </a:rPr>
              <a:t>NaCl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present in 1000 ml [ or 1Liter ] of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solvent (</a:t>
            </a:r>
            <a:r>
              <a:rPr lang="en-US" dirty="0" smtClean="0">
                <a:latin typeface="Calibri" panose="020F0502020204030204" pitchFamily="34" charset="0"/>
              </a:rPr>
              <a:t>dis.H</a:t>
            </a:r>
            <a:r>
              <a:rPr lang="en-US" baseline="-25000" dirty="0" smtClean="0">
                <a:latin typeface="Calibri" panose="020F0502020204030204" pitchFamily="34" charset="0"/>
              </a:rPr>
              <a:t>2</a:t>
            </a:r>
            <a:r>
              <a:rPr lang="en-US" dirty="0" smtClean="0">
                <a:latin typeface="Calibri" panose="020F0502020204030204" pitchFamily="34" charset="0"/>
              </a:rPr>
              <a:t>O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) . </a:t>
            </a:r>
          </a:p>
          <a:p>
            <a:pPr algn="l" rtl="0"/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And we know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that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  <a:sym typeface="Wingdings" panose="05000000000000000000" pitchFamily="2" charset="2"/>
              </a:rPr>
              <a:t>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No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of mole = weight (g) / molecular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weight.</a:t>
            </a:r>
          </a:p>
          <a:p>
            <a:pPr algn="l" rtl="0"/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So,  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[2 mole=  </a:t>
            </a:r>
            <a:r>
              <a:rPr lang="en-US" b="1" dirty="0">
                <a:latin typeface="Calibri" panose="020F0502020204030204" pitchFamily="34" charset="0"/>
                <a:cs typeface="Aparajita" pitchFamily="34" charset="0"/>
              </a:rPr>
              <a:t>weight (g)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/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58.5]   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  <a:sym typeface="Wingdings" panose="05000000000000000000" pitchFamily="2" charset="2"/>
              </a:rPr>
              <a:t>  </a:t>
            </a:r>
            <a:r>
              <a:rPr lang="en-US" b="1" dirty="0">
                <a:latin typeface="Calibri" panose="020F0502020204030204" pitchFamily="34" charset="0"/>
                <a:cs typeface="Aparajita" pitchFamily="34" charset="0"/>
              </a:rPr>
              <a:t>weight (g) </a:t>
            </a:r>
            <a:r>
              <a:rPr lang="en-US" b="1" dirty="0" smtClean="0">
                <a:latin typeface="Calibri" panose="020F0502020204030204" pitchFamily="34" charset="0"/>
                <a:cs typeface="Aparajita" pitchFamily="34" charset="0"/>
              </a:rPr>
              <a:t>=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2 x 58.5 = 117 g. </a:t>
            </a:r>
          </a:p>
          <a:p>
            <a:pPr algn="l" rtl="0"/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-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But,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this weight needed if  1000 ml is required to be prepared. 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Since we need to prepare only 100 ml. </a:t>
            </a:r>
          </a:p>
          <a:p>
            <a:pPr algn="l" rtl="0"/>
            <a:endParaRPr lang="en-US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So, </a:t>
            </a:r>
            <a:endParaRPr lang="en-US" sz="2000" b="1" dirty="0">
              <a:solidFill>
                <a:schemeClr val="tx2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 117 g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  <a:sym typeface="Wingdings" panose="05000000000000000000" pitchFamily="2" charset="2"/>
              </a:rPr>
              <a:t> 1000 ml.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  <a:sym typeface="Wingdings" panose="05000000000000000000" pitchFamily="2" charset="2"/>
              </a:rPr>
              <a:t>    ? g    100 ml.</a:t>
            </a:r>
          </a:p>
          <a:p>
            <a:pPr algn="l" rtl="0"/>
            <a:endParaRPr lang="en-US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[(100 x 117)/1000] = 11.7 g.</a:t>
            </a:r>
          </a:p>
          <a:p>
            <a:pPr algn="l" rtl="0"/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11.7 g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of </a:t>
            </a:r>
            <a:r>
              <a:rPr lang="en-US" dirty="0" err="1" smtClean="0">
                <a:latin typeface="Calibri" panose="020F0502020204030204" pitchFamily="34" charset="0"/>
                <a:cs typeface="Aparajita" pitchFamily="34" charset="0"/>
              </a:rPr>
              <a:t>NaCl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dissolved in small volume of </a:t>
            </a:r>
            <a:r>
              <a:rPr lang="en-US" dirty="0" smtClean="0">
                <a:latin typeface="Calibri" panose="020F0502020204030204" pitchFamily="34" charset="0"/>
              </a:rPr>
              <a:t>dis.H</a:t>
            </a:r>
            <a:r>
              <a:rPr lang="en-US" baseline="-25000" dirty="0" smtClean="0">
                <a:latin typeface="Calibri" panose="020F0502020204030204" pitchFamily="34" charset="0"/>
              </a:rPr>
              <a:t>2</a:t>
            </a:r>
            <a:r>
              <a:rPr lang="en-US" dirty="0" smtClean="0">
                <a:latin typeface="Calibri" panose="020F0502020204030204" pitchFamily="34" charset="0"/>
              </a:rPr>
              <a:t>O, then complete the volume up to 100 ml.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</a:t>
            </a:r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95536" y="219998"/>
            <a:ext cx="13548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400" b="1" dirty="0">
                <a:solidFill>
                  <a:schemeClr val="accent1"/>
                </a:solidFill>
                <a:latin typeface="Calibri" panose="020F0502020204030204" pitchFamily="34" charset="0"/>
                <a:cs typeface="Aparajita" pitchFamily="34" charset="0"/>
              </a:rPr>
              <a:t>Example:</a:t>
            </a: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5652120" y="209077"/>
            <a:ext cx="3096344" cy="77165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/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Aparajita" pitchFamily="34" charset="0"/>
              </a:rPr>
              <a:t>how many gram I need to prepare 2 Molar </a:t>
            </a:r>
            <a:r>
              <a:rPr lang="en-US" b="1" dirty="0" err="1">
                <a:solidFill>
                  <a:srgbClr val="FF0000"/>
                </a:solidFill>
                <a:latin typeface="Calibri" panose="020F0502020204030204" pitchFamily="34" charset="0"/>
                <a:cs typeface="Aparajita" pitchFamily="34" charset="0"/>
              </a:rPr>
              <a:t>NaCL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Aparajita" pitchFamily="34" charset="0"/>
              </a:rPr>
              <a:t>???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4526619" y="6381329"/>
            <a:ext cx="42218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  <a:cs typeface="Aparajita" pitchFamily="34" charset="0"/>
              </a:rPr>
              <a:t>Note: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The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MW of </a:t>
            </a:r>
            <a:r>
              <a:rPr lang="en-US" dirty="0" err="1">
                <a:latin typeface="Calibri" panose="020F0502020204030204" pitchFamily="34" charset="0"/>
                <a:cs typeface="Aparajita" pitchFamily="34" charset="0"/>
              </a:rPr>
              <a:t>NaCl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 is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58.44 =(35.5+23)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78340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1340768"/>
            <a:ext cx="86409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ar-SA" dirty="0">
              <a:latin typeface="Calibri" panose="020F0502020204030204" pitchFamily="34" charset="0"/>
            </a:endParaRPr>
          </a:p>
          <a:p>
            <a:pPr algn="l" rtl="0"/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Practically  how  to prepare 2M </a:t>
            </a:r>
            <a:r>
              <a:rPr lang="en-US" b="1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NaCl</a:t>
            </a:r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:</a:t>
            </a:r>
          </a:p>
          <a:p>
            <a:pPr algn="l" rtl="0"/>
            <a:endParaRPr lang="ar-SA" dirty="0">
              <a:latin typeface="Calibri" panose="020F0502020204030204" pitchFamily="34" charset="0"/>
            </a:endParaRPr>
          </a:p>
          <a:p>
            <a:pPr algn="l" rtl="0"/>
            <a:r>
              <a:rPr lang="en-US" dirty="0">
                <a:latin typeface="Calibri" panose="020F0502020204030204" pitchFamily="34" charset="0"/>
              </a:rPr>
              <a:t>1.Place a beaker in a balance and zero the balance. </a:t>
            </a:r>
          </a:p>
          <a:p>
            <a:pPr algn="l" rtl="0"/>
            <a:r>
              <a:rPr lang="en-US" dirty="0">
                <a:latin typeface="Calibri" panose="020F0502020204030204" pitchFamily="34" charset="0"/>
              </a:rPr>
              <a:t>2.Weight 11.7 grams of </a:t>
            </a:r>
            <a:r>
              <a:rPr lang="en-US" dirty="0" err="1">
                <a:latin typeface="Calibri" panose="020F0502020204030204" pitchFamily="34" charset="0"/>
              </a:rPr>
              <a:t>NaCl</a:t>
            </a:r>
            <a:r>
              <a:rPr lang="en-US" dirty="0">
                <a:latin typeface="Calibri" panose="020F0502020204030204" pitchFamily="34" charset="0"/>
              </a:rPr>
              <a:t> , in the beaker and dissolve in little water (less than 100 ml</a:t>
            </a:r>
            <a:r>
              <a:rPr lang="en-US" dirty="0" smtClean="0">
                <a:latin typeface="Calibri" panose="020F0502020204030204" pitchFamily="34" charset="0"/>
              </a:rPr>
              <a:t>). </a:t>
            </a:r>
            <a:endParaRPr lang="en-US" dirty="0">
              <a:latin typeface="Calibri" panose="020F0502020204030204" pitchFamily="34" charset="0"/>
            </a:endParaRPr>
          </a:p>
          <a:p>
            <a:pPr algn="l" rtl="0"/>
            <a:r>
              <a:rPr lang="en-US" dirty="0">
                <a:latin typeface="Calibri" panose="020F0502020204030204" pitchFamily="34" charset="0"/>
              </a:rPr>
              <a:t>3.Once the solid is dissolved the volume is transferred to 100 ml volumetric flask. </a:t>
            </a:r>
          </a:p>
          <a:p>
            <a:pPr algn="l" rtl="0"/>
            <a:r>
              <a:rPr lang="en-US" dirty="0">
                <a:latin typeface="Calibri" panose="020F0502020204030204" pitchFamily="34" charset="0"/>
              </a:rPr>
              <a:t>4.Brought up to a final volume 100 ml. </a:t>
            </a:r>
          </a:p>
        </p:txBody>
      </p:sp>
    </p:spTree>
    <p:extLst>
      <p:ext uri="{BB962C8B-B14F-4D97-AF65-F5344CB8AC3E}">
        <p14:creationId xmlns:p14="http://schemas.microsoft.com/office/powerpoint/2010/main" val="791048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95536" y="404664"/>
            <a:ext cx="70567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2.W/V 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%: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Weight/Volume Percentage 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Concentration: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251520" y="1012086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latin typeface="Calibri" panose="020F0502020204030204" pitchFamily="34" charset="0"/>
              </a:rPr>
              <a:t>- The </a:t>
            </a:r>
            <a:r>
              <a:rPr lang="en-US" dirty="0">
                <a:latin typeface="Calibri" panose="020F0502020204030204" pitchFamily="34" charset="0"/>
              </a:rPr>
              <a:t>number of grams of solute dissolved in 100 mL of solution. 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395536" y="1720840"/>
            <a:ext cx="8208912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For 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example: </a:t>
            </a:r>
          </a:p>
          <a:p>
            <a:pPr algn="l" rtl="0"/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- Prepare 3</a:t>
            </a: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</a:rPr>
              <a:t>% of </a:t>
            </a:r>
            <a:r>
              <a:rPr lang="en-US" b="1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NaOH</a:t>
            </a:r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:</a:t>
            </a:r>
          </a:p>
          <a:p>
            <a:pPr algn="l" rtl="0"/>
            <a:endParaRPr lang="en-US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Mean </a:t>
            </a:r>
            <a:r>
              <a:rPr lang="en-US" dirty="0">
                <a:latin typeface="Calibri" panose="020F0502020204030204" pitchFamily="34" charset="0"/>
              </a:rPr>
              <a:t>3 grams of </a:t>
            </a:r>
            <a:r>
              <a:rPr lang="en-US" dirty="0" err="1">
                <a:latin typeface="Calibri" panose="020F0502020204030204" pitchFamily="34" charset="0"/>
              </a:rPr>
              <a:t>NaOH</a:t>
            </a:r>
            <a:r>
              <a:rPr lang="en-US" dirty="0">
                <a:latin typeface="Calibri" panose="020F0502020204030204" pitchFamily="34" charset="0"/>
              </a:rPr>
              <a:t> is dissolved in 100 ml of the </a:t>
            </a:r>
            <a:r>
              <a:rPr lang="en-US" dirty="0" smtClean="0">
                <a:latin typeface="Calibri" panose="020F0502020204030204" pitchFamily="34" charset="0"/>
              </a:rPr>
              <a:t>solution. </a:t>
            </a:r>
            <a:endParaRPr lang="en-US" dirty="0">
              <a:latin typeface="Calibri" panose="020F0502020204030204" pitchFamily="34" charset="0"/>
            </a:endParaRPr>
          </a:p>
          <a:p>
            <a:pPr algn="l" rtl="0"/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Example:</a:t>
            </a:r>
            <a:endParaRPr lang="en-US" sz="2000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l" rtl="0"/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Prepare </a:t>
            </a: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</a:rPr>
              <a:t>50 ml of 4% </a:t>
            </a:r>
            <a:r>
              <a:rPr lang="en-US" b="1" dirty="0" err="1">
                <a:solidFill>
                  <a:schemeClr val="tx2"/>
                </a:solidFill>
                <a:latin typeface="Calibri" panose="020F0502020204030204" pitchFamily="34" charset="0"/>
              </a:rPr>
              <a:t>NaOH</a:t>
            </a: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</a:p>
          <a:p>
            <a:pPr algn="l" rtl="0"/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4g------&gt; 100 </a:t>
            </a:r>
            <a:r>
              <a:rPr lang="en-US" dirty="0">
                <a:latin typeface="Calibri" panose="020F0502020204030204" pitchFamily="34" charset="0"/>
              </a:rPr>
              <a:t>ml </a:t>
            </a:r>
          </a:p>
          <a:p>
            <a:pPr algn="l" rtl="0"/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    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?-----</a:t>
            </a:r>
            <a:r>
              <a:rPr lang="en-US" dirty="0" smtClean="0">
                <a:latin typeface="Calibri" panose="020F0502020204030204" pitchFamily="34" charset="0"/>
                <a:sym typeface="Wingdings" panose="05000000000000000000" pitchFamily="2" charset="2"/>
              </a:rPr>
              <a:t>---&gt;</a:t>
            </a:r>
            <a:r>
              <a:rPr lang="en-US" dirty="0" smtClean="0">
                <a:latin typeface="Calibri" panose="020F0502020204030204" pitchFamily="34" charset="0"/>
              </a:rPr>
              <a:t>50 </a:t>
            </a:r>
            <a:r>
              <a:rPr lang="en-US" dirty="0">
                <a:latin typeface="Calibri" panose="020F0502020204030204" pitchFamily="34" charset="0"/>
              </a:rPr>
              <a:t>ml </a:t>
            </a: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The Weight in grams of </a:t>
            </a:r>
            <a:r>
              <a:rPr lang="en-US" dirty="0" err="1" smtClean="0">
                <a:latin typeface="Calibri" panose="020F0502020204030204" pitchFamily="34" charset="0"/>
              </a:rPr>
              <a:t>NaOH</a:t>
            </a:r>
            <a:r>
              <a:rPr lang="en-US" dirty="0" smtClean="0">
                <a:latin typeface="Calibri" panose="020F0502020204030204" pitchFamily="34" charset="0"/>
              </a:rPr>
              <a:t> needed to prepare </a:t>
            </a:r>
            <a:r>
              <a:rPr lang="en-US" dirty="0">
                <a:latin typeface="Calibri" panose="020F0502020204030204" pitchFamily="34" charset="0"/>
              </a:rPr>
              <a:t>4% </a:t>
            </a:r>
            <a:r>
              <a:rPr lang="en-US" dirty="0" err="1">
                <a:latin typeface="Calibri" panose="020F0502020204030204" pitchFamily="34" charset="0"/>
              </a:rPr>
              <a:t>NaOH</a:t>
            </a:r>
            <a:r>
              <a:rPr lang="en-US" dirty="0" smtClean="0">
                <a:latin typeface="Calibri" panose="020F0502020204030204" pitchFamily="34" charset="0"/>
              </a:rPr>
              <a:t> is = (4 x 50)/100 = 2 g. </a:t>
            </a: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  <a:p>
            <a:pPr algn="l" rtl="0"/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So,</a:t>
            </a:r>
          </a:p>
          <a:p>
            <a:pPr algn="l" rtl="0"/>
            <a:r>
              <a:rPr lang="en-US" dirty="0">
                <a:latin typeface="Calibri" panose="020F0502020204030204" pitchFamily="34" charset="0"/>
              </a:rPr>
              <a:t>-</a:t>
            </a:r>
            <a:r>
              <a:rPr lang="en-US" dirty="0" smtClean="0">
                <a:latin typeface="Calibri" panose="020F0502020204030204" pitchFamily="34" charset="0"/>
              </a:rPr>
              <a:t>2 </a:t>
            </a:r>
            <a:r>
              <a:rPr lang="en-US" dirty="0">
                <a:latin typeface="Calibri" panose="020F0502020204030204" pitchFamily="34" charset="0"/>
              </a:rPr>
              <a:t>grams of </a:t>
            </a:r>
            <a:r>
              <a:rPr lang="en-US" dirty="0" err="1">
                <a:latin typeface="Calibri" panose="020F0502020204030204" pitchFamily="34" charset="0"/>
              </a:rPr>
              <a:t>NaOH</a:t>
            </a:r>
            <a:r>
              <a:rPr lang="en-US" dirty="0">
                <a:latin typeface="Calibri" panose="020F0502020204030204" pitchFamily="34" charset="0"/>
              </a:rPr>
              <a:t> is dissolved in little water and the volume made up to 50 ml </a:t>
            </a:r>
          </a:p>
        </p:txBody>
      </p:sp>
    </p:spTree>
    <p:extLst>
      <p:ext uri="{BB962C8B-B14F-4D97-AF65-F5344CB8AC3E}">
        <p14:creationId xmlns:p14="http://schemas.microsoft.com/office/powerpoint/2010/main" val="23229747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ساسية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أساسية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ساسية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9065</TotalTime>
  <Words>1366</Words>
  <Application>Microsoft Office PowerPoint</Application>
  <PresentationFormat>عرض على الشاشة (3:4)‏</PresentationFormat>
  <Paragraphs>173</Paragraphs>
  <Slides>16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أساسية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لينة</dc:creator>
  <cp:lastModifiedBy>لينة</cp:lastModifiedBy>
  <cp:revision>46</cp:revision>
  <dcterms:created xsi:type="dcterms:W3CDTF">2015-01-31T18:51:18Z</dcterms:created>
  <dcterms:modified xsi:type="dcterms:W3CDTF">2015-02-10T19:26:43Z</dcterms:modified>
</cp:coreProperties>
</file>