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0" r:id="rId5"/>
    <p:sldId id="259" r:id="rId6"/>
    <p:sldId id="262" r:id="rId7"/>
    <p:sldId id="263" r:id="rId8"/>
    <p:sldId id="264" r:id="rId9"/>
    <p:sldId id="269" r:id="rId10"/>
    <p:sldId id="265" r:id="rId11"/>
    <p:sldId id="266" r:id="rId12"/>
    <p:sldId id="267" r:id="rId13"/>
    <p:sldId id="268" r:id="rId14"/>
    <p:sldId id="261"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8F6E8F48-58D1-4531-AEAE-B6AA3720CD18}" type="datetimeFigureOut">
              <a:rPr lang="ar-SA" smtClean="0"/>
              <a:t>24/12/35</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849F92E-C8EA-4970-91A7-E146FC23EE6C}"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F6E8F48-58D1-4531-AEAE-B6AA3720CD18}" type="datetimeFigureOut">
              <a:rPr lang="ar-SA" smtClean="0"/>
              <a:t>24/12/35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849F92E-C8EA-4970-91A7-E146FC23EE6C}"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F6E8F48-58D1-4531-AEAE-B6AA3720CD18}" type="datetimeFigureOut">
              <a:rPr lang="ar-SA" smtClean="0"/>
              <a:t>24/12/35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849F92E-C8EA-4970-91A7-E146FC23EE6C}"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F6E8F48-58D1-4531-AEAE-B6AA3720CD18}" type="datetimeFigureOut">
              <a:rPr lang="ar-SA" smtClean="0"/>
              <a:t>24/12/35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7849F92E-C8EA-4970-91A7-E146FC23EE6C}"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8F6E8F48-58D1-4531-AEAE-B6AA3720CD18}" type="datetimeFigureOut">
              <a:rPr lang="ar-SA" smtClean="0"/>
              <a:t>24/12/35</a:t>
            </a:fld>
            <a:endParaRPr lang="ar-SA"/>
          </a:p>
        </p:txBody>
      </p:sp>
      <p:sp>
        <p:nvSpPr>
          <p:cNvPr id="8" name="Slide Number Placeholder 7"/>
          <p:cNvSpPr>
            <a:spLocks noGrp="1"/>
          </p:cNvSpPr>
          <p:nvPr>
            <p:ph type="sldNum" sz="quarter" idx="11"/>
          </p:nvPr>
        </p:nvSpPr>
        <p:spPr/>
        <p:txBody>
          <a:bodyPr/>
          <a:lstStyle/>
          <a:p>
            <a:fld id="{7849F92E-C8EA-4970-91A7-E146FC23EE6C}"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F6E8F48-58D1-4531-AEAE-B6AA3720CD18}" type="datetimeFigureOut">
              <a:rPr lang="ar-SA" smtClean="0"/>
              <a:t>24/12/35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849F92E-C8EA-4970-91A7-E146FC23EE6C}"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F6E8F48-58D1-4531-AEAE-B6AA3720CD18}" type="datetimeFigureOut">
              <a:rPr lang="ar-SA" smtClean="0"/>
              <a:t>24/12/35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7849F92E-C8EA-4970-91A7-E146FC23EE6C}"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8F6E8F48-58D1-4531-AEAE-B6AA3720CD18}" type="datetimeFigureOut">
              <a:rPr lang="ar-SA" smtClean="0"/>
              <a:t>24/12/35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7849F92E-C8EA-4970-91A7-E146FC23EE6C}"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E8F48-58D1-4531-AEAE-B6AA3720CD18}" type="datetimeFigureOut">
              <a:rPr lang="ar-SA" smtClean="0"/>
              <a:t>24/12/35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7849F92E-C8EA-4970-91A7-E146FC23EE6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F6E8F48-58D1-4531-AEAE-B6AA3720CD18}" type="datetimeFigureOut">
              <a:rPr lang="ar-SA" smtClean="0"/>
              <a:t>24/12/35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7849F92E-C8EA-4970-91A7-E146FC23EE6C}"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F6E8F48-58D1-4531-AEAE-B6AA3720CD18}" type="datetimeFigureOut">
              <a:rPr lang="ar-SA" smtClean="0"/>
              <a:t>24/12/35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849F92E-C8EA-4970-91A7-E146FC23EE6C}" type="slidenum">
              <a:rPr lang="ar-SA" smtClean="0"/>
              <a:t>‹#›</a:t>
            </a:fld>
            <a:endParaRPr lang="ar-S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F6E8F48-58D1-4531-AEAE-B6AA3720CD18}" type="datetimeFigureOut">
              <a:rPr lang="ar-SA" smtClean="0"/>
              <a:t>24/12/35</a:t>
            </a:fld>
            <a:endParaRPr lang="ar-S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849F92E-C8EA-4970-91A7-E146FC23EE6C}" type="slidenum">
              <a:rPr lang="ar-SA" smtClean="0"/>
              <a:t>‹#›</a:t>
            </a:fld>
            <a:endParaRPr lang="ar-S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en-US" dirty="0" smtClean="0"/>
              <a:t>BCH 302 [practical]</a:t>
            </a:r>
            <a:endParaRPr lang="ar-SA" dirty="0"/>
          </a:p>
        </p:txBody>
      </p:sp>
      <p:sp>
        <p:nvSpPr>
          <p:cNvPr id="4" name="مستطيل 3"/>
          <p:cNvSpPr/>
          <p:nvPr/>
        </p:nvSpPr>
        <p:spPr>
          <a:xfrm>
            <a:off x="683568" y="1772816"/>
            <a:ext cx="7704856" cy="584775"/>
          </a:xfrm>
          <a:prstGeom prst="rect">
            <a:avLst/>
          </a:prstGeom>
        </p:spPr>
        <p:txBody>
          <a:bodyPr wrap="square">
            <a:spAutoFit/>
          </a:bodyPr>
          <a:lstStyle/>
          <a:p>
            <a:pPr algn="ctr" rtl="0"/>
            <a:r>
              <a:rPr lang="en-US" sz="3200" b="1" dirty="0"/>
              <a:t>Proteins I</a:t>
            </a:r>
            <a:endParaRPr lang="ar-SA" sz="3200" dirty="0">
              <a:latin typeface="Calibri" panose="020F0502020204030204" pitchFamily="34" charset="0"/>
            </a:endParaRPr>
          </a:p>
        </p:txBody>
      </p:sp>
    </p:spTree>
    <p:extLst>
      <p:ext uri="{BB962C8B-B14F-4D97-AF65-F5344CB8AC3E}">
        <p14:creationId xmlns:p14="http://schemas.microsoft.com/office/powerpoint/2010/main" val="402595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0987" y="259382"/>
            <a:ext cx="8064896" cy="5386090"/>
          </a:xfrm>
          <a:prstGeom prst="rect">
            <a:avLst/>
          </a:prstGeom>
        </p:spPr>
        <p:txBody>
          <a:bodyPr wrap="square">
            <a:spAutoFit/>
          </a:bodyPr>
          <a:lstStyle/>
          <a:p>
            <a:pPr lvl="0" algn="l" rtl="0"/>
            <a:r>
              <a:rPr lang="en-US" sz="2400" b="1" dirty="0" smtClean="0">
                <a:solidFill>
                  <a:schemeClr val="tx2"/>
                </a:solidFill>
                <a:latin typeface="Calibri" panose="020F0502020204030204" pitchFamily="34" charset="0"/>
              </a:rPr>
              <a:t>3. Precipitation of protein by salts of heavy metals:</a:t>
            </a:r>
          </a:p>
          <a:p>
            <a:pPr algn="l" rtl="0">
              <a:buNone/>
            </a:pPr>
            <a:endParaRPr lang="en-US" sz="2000" dirty="0" smtClean="0">
              <a:solidFill>
                <a:srgbClr val="CC0099"/>
              </a:solidFill>
              <a:latin typeface="Calibri" panose="020F0502020204030204" pitchFamily="34" charset="0"/>
            </a:endParaRPr>
          </a:p>
          <a:p>
            <a:pPr algn="l" rtl="0">
              <a:buNone/>
            </a:pPr>
            <a:endParaRPr lang="en-US" sz="2000" dirty="0">
              <a:solidFill>
                <a:srgbClr val="CC0099"/>
              </a:solidFill>
              <a:latin typeface="Calibri" panose="020F0502020204030204" pitchFamily="34" charset="0"/>
            </a:endParaRPr>
          </a:p>
          <a:p>
            <a:pPr algn="l" rtl="0">
              <a:buNone/>
            </a:pPr>
            <a:r>
              <a:rPr lang="en-US" sz="2000" dirty="0" smtClean="0">
                <a:solidFill>
                  <a:schemeClr val="tx2"/>
                </a:solidFill>
                <a:latin typeface="Calibri" panose="020F0502020204030204" pitchFamily="34" charset="0"/>
              </a:rPr>
              <a:t>Objective:</a:t>
            </a:r>
          </a:p>
          <a:p>
            <a:pPr algn="l" rtl="0">
              <a:buNone/>
            </a:pPr>
            <a:r>
              <a:rPr lang="en-US" sz="2000" dirty="0" smtClean="0">
                <a:latin typeface="Calibri" panose="020F0502020204030204" pitchFamily="34" charset="0"/>
              </a:rPr>
              <a:t>to identify the effect of heavy metal salt on protein.</a:t>
            </a:r>
            <a:endParaRPr lang="ar-SA" sz="2000" dirty="0" smtClean="0">
              <a:latin typeface="Calibri" panose="020F0502020204030204" pitchFamily="34" charset="0"/>
            </a:endParaRPr>
          </a:p>
          <a:p>
            <a:pPr lvl="0" algn="l" rtl="0"/>
            <a:endParaRPr lang="en-US" sz="2000" dirty="0" smtClean="0">
              <a:latin typeface="Calibri" panose="020F0502020204030204" pitchFamily="34" charset="0"/>
            </a:endParaRPr>
          </a:p>
          <a:p>
            <a:pPr algn="l" rtl="0"/>
            <a:r>
              <a:rPr lang="en-US" sz="2000" dirty="0" smtClean="0">
                <a:latin typeface="Calibri" panose="020F0502020204030204" pitchFamily="34" charset="0"/>
              </a:rPr>
              <a:t>-Heavy metal salts usually contain Hg+2, Pb+2, Ag+1 Tl+1, Cd+2 and other metals with high atomic weights. Since salts are ionic they disrupt salt bridges in proteins. The reaction of a heavy metal salt with a protein usually leads to an insoluble metal protein salt.</a:t>
            </a:r>
          </a:p>
          <a:p>
            <a:pPr lvl="0" algn="l" rtl="0"/>
            <a:endParaRPr lang="en-US" sz="2000" dirty="0" smtClean="0">
              <a:latin typeface="Calibri" panose="020F0502020204030204" pitchFamily="34" charset="0"/>
            </a:endParaRPr>
          </a:p>
          <a:p>
            <a:pPr lvl="0" algn="l" rtl="0"/>
            <a:r>
              <a:rPr lang="en-US" sz="2000" dirty="0" smtClean="0">
                <a:solidFill>
                  <a:schemeClr val="tx2"/>
                </a:solidFill>
                <a:latin typeface="Calibri" panose="020F0502020204030204" pitchFamily="34" charset="0"/>
              </a:rPr>
              <a:t>Principle:</a:t>
            </a:r>
          </a:p>
          <a:p>
            <a:pPr algn="l" rtl="0">
              <a:buNone/>
            </a:pPr>
            <a:endParaRPr lang="en-US" sz="2000" dirty="0" smtClean="0">
              <a:latin typeface="Calibri" panose="020F0502020204030204" pitchFamily="34" charset="0"/>
            </a:endParaRPr>
          </a:p>
          <a:p>
            <a:pPr algn="l" rtl="0">
              <a:buNone/>
            </a:pPr>
            <a:r>
              <a:rPr lang="en-US" sz="2000" dirty="0" smtClean="0">
                <a:latin typeface="Calibri" panose="020F0502020204030204" pitchFamily="34" charset="0"/>
              </a:rPr>
              <a:t>-Heavy metal salt will neutralize the protein:</a:t>
            </a:r>
          </a:p>
          <a:p>
            <a:pPr algn="l" rtl="0">
              <a:buNone/>
            </a:pPr>
            <a:r>
              <a:rPr lang="en-US" sz="2000" dirty="0" smtClean="0">
                <a:latin typeface="Calibri" panose="020F0502020204030204" pitchFamily="34" charset="0"/>
              </a:rPr>
              <a:t>By the negative charge of protein will bind with positive charge of metal ion . Then the protein will precipitate as insoluble metal protein salt .</a:t>
            </a:r>
          </a:p>
          <a:p>
            <a:pPr lvl="0" algn="l" rtl="0"/>
            <a:endParaRPr lang="en-US" sz="2000" dirty="0" smtClean="0">
              <a:latin typeface="Calibri" panose="020F0502020204030204" pitchFamily="34" charset="0"/>
            </a:endParaRPr>
          </a:p>
        </p:txBody>
      </p:sp>
      <p:sp>
        <p:nvSpPr>
          <p:cNvPr id="3" name="مستطيل 2"/>
          <p:cNvSpPr/>
          <p:nvPr/>
        </p:nvSpPr>
        <p:spPr>
          <a:xfrm>
            <a:off x="292404" y="5805264"/>
            <a:ext cx="8386734" cy="707886"/>
          </a:xfrm>
          <a:prstGeom prst="rect">
            <a:avLst/>
          </a:prstGeom>
        </p:spPr>
        <p:txBody>
          <a:bodyPr wrap="square">
            <a:spAutoFit/>
          </a:bodyPr>
          <a:lstStyle/>
          <a:p>
            <a:pPr algn="l" rtl="0">
              <a:buNone/>
            </a:pPr>
            <a:r>
              <a:rPr lang="en-US" sz="2000" dirty="0" smtClean="0">
                <a:solidFill>
                  <a:schemeClr val="tx2"/>
                </a:solidFill>
                <a:latin typeface="Calibri" panose="020F0502020204030204" pitchFamily="34" charset="0"/>
              </a:rPr>
              <a:t>Application:</a:t>
            </a:r>
            <a:endParaRPr lang="en-US" sz="2000" b="1" dirty="0" smtClean="0">
              <a:solidFill>
                <a:schemeClr val="tx2"/>
              </a:solidFill>
              <a:latin typeface="Calibri" panose="020F0502020204030204" pitchFamily="34" charset="0"/>
            </a:endParaRPr>
          </a:p>
          <a:p>
            <a:pPr algn="l" rtl="0">
              <a:buNone/>
            </a:pPr>
            <a:r>
              <a:rPr lang="en-US" sz="2000" dirty="0" smtClean="0">
                <a:latin typeface="Calibri" panose="020F0502020204030204" pitchFamily="34" charset="0"/>
              </a:rPr>
              <a:t>To eliminate the poisoning by palladium </a:t>
            </a:r>
            <a:r>
              <a:rPr lang="en-US" sz="2000" dirty="0" err="1" smtClean="0">
                <a:latin typeface="Calibri" panose="020F0502020204030204" pitchFamily="34" charset="0"/>
              </a:rPr>
              <a:t>Pb</a:t>
            </a:r>
            <a:r>
              <a:rPr lang="en-US" sz="2000" dirty="0" smtClean="0">
                <a:latin typeface="Calibri" panose="020F0502020204030204" pitchFamily="34" charset="0"/>
              </a:rPr>
              <a:t>++ ,</a:t>
            </a:r>
            <a:r>
              <a:rPr lang="ar-SA" sz="2000" dirty="0" smtClean="0">
                <a:latin typeface="Calibri" panose="020F0502020204030204" pitchFamily="34" charset="0"/>
              </a:rPr>
              <a:t>......</a:t>
            </a:r>
            <a:r>
              <a:rPr lang="en-US" sz="2000" dirty="0" smtClean="0">
                <a:latin typeface="Calibri" panose="020F0502020204030204" pitchFamily="34" charset="0"/>
              </a:rPr>
              <a:t>mercury  salts Hg++</a:t>
            </a:r>
          </a:p>
        </p:txBody>
      </p:sp>
    </p:spTree>
    <p:extLst>
      <p:ext uri="{BB962C8B-B14F-4D97-AF65-F5344CB8AC3E}">
        <p14:creationId xmlns:p14="http://schemas.microsoft.com/office/powerpoint/2010/main" val="34853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36032" r="40317" b="34825"/>
          <a:stretch/>
        </p:blipFill>
        <p:spPr>
          <a:xfrm>
            <a:off x="611560" y="476672"/>
            <a:ext cx="2162629" cy="3350727"/>
          </a:xfrm>
          <a:prstGeom prst="rect">
            <a:avLst/>
          </a:prstGeom>
        </p:spPr>
      </p:pic>
      <p:sp>
        <p:nvSpPr>
          <p:cNvPr id="5" name="مستطيل 4"/>
          <p:cNvSpPr/>
          <p:nvPr/>
        </p:nvSpPr>
        <p:spPr>
          <a:xfrm>
            <a:off x="2987824" y="2164214"/>
            <a:ext cx="6534472" cy="369332"/>
          </a:xfrm>
          <a:prstGeom prst="rect">
            <a:avLst/>
          </a:prstGeom>
        </p:spPr>
        <p:txBody>
          <a:bodyPr wrap="square">
            <a:spAutoFit/>
          </a:bodyPr>
          <a:lstStyle/>
          <a:p>
            <a:pPr algn="l" rtl="0"/>
            <a:r>
              <a:rPr lang="en-US" dirty="0" smtClean="0">
                <a:latin typeface="Calibri" panose="020F0502020204030204" pitchFamily="34" charset="0"/>
              </a:rPr>
              <a:t>Precipitation of albumin using Ag NO3</a:t>
            </a:r>
            <a:endParaRPr lang="ar-SA" dirty="0">
              <a:latin typeface="Calibri" panose="020F0502020204030204" pitchFamily="34" charset="0"/>
            </a:endParaRPr>
          </a:p>
        </p:txBody>
      </p:sp>
    </p:spTree>
    <p:extLst>
      <p:ext uri="{BB962C8B-B14F-4D97-AF65-F5344CB8AC3E}">
        <p14:creationId xmlns:p14="http://schemas.microsoft.com/office/powerpoint/2010/main" val="183663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5201424"/>
          </a:xfrm>
          <a:prstGeom prst="rect">
            <a:avLst/>
          </a:prstGeom>
        </p:spPr>
        <p:txBody>
          <a:bodyPr wrap="square">
            <a:spAutoFit/>
          </a:bodyPr>
          <a:lstStyle/>
          <a:p>
            <a:pPr lvl="0" algn="l" rtl="0"/>
            <a:r>
              <a:rPr lang="en-US" sz="2400" b="1" dirty="0" smtClean="0">
                <a:solidFill>
                  <a:schemeClr val="tx2"/>
                </a:solidFill>
                <a:latin typeface="Calibri" panose="020F0502020204030204" pitchFamily="34" charset="0"/>
              </a:rPr>
              <a:t>4. Protein denaturation:</a:t>
            </a:r>
          </a:p>
          <a:p>
            <a:pPr algn="l" rtl="0"/>
            <a:endParaRPr lang="en-US" sz="2400" dirty="0" smtClean="0"/>
          </a:p>
          <a:p>
            <a:pPr algn="l" rtl="0"/>
            <a:r>
              <a:rPr lang="en-US" sz="2000" dirty="0" smtClean="0">
                <a:solidFill>
                  <a:schemeClr val="tx2"/>
                </a:solidFill>
                <a:latin typeface="Calibri" panose="020F0502020204030204" pitchFamily="34" charset="0"/>
              </a:rPr>
              <a:t>Objective:</a:t>
            </a:r>
          </a:p>
          <a:p>
            <a:pPr algn="l" rtl="0"/>
            <a:r>
              <a:rPr lang="en-US" sz="2000" dirty="0" smtClean="0">
                <a:latin typeface="Calibri" panose="020F0502020204030204" pitchFamily="34" charset="0"/>
              </a:rPr>
              <a:t>to </a:t>
            </a:r>
            <a:r>
              <a:rPr lang="en-US" sz="2000" dirty="0">
                <a:latin typeface="Calibri" panose="020F0502020204030204" pitchFamily="34" charset="0"/>
              </a:rPr>
              <a:t>investigate the effect of high temperature on protein structure. </a:t>
            </a:r>
          </a:p>
          <a:p>
            <a:pPr algn="l" rtl="0"/>
            <a:endParaRPr lang="en-US" sz="2000" dirty="0" smtClean="0">
              <a:latin typeface="Calibri" panose="020F0502020204030204" pitchFamily="34" charset="0"/>
            </a:endParaRPr>
          </a:p>
          <a:p>
            <a:pPr algn="l" rtl="0"/>
            <a:r>
              <a:rPr lang="en-US" sz="2000" dirty="0" smtClean="0">
                <a:solidFill>
                  <a:schemeClr val="tx2"/>
                </a:solidFill>
                <a:latin typeface="Calibri" panose="020F0502020204030204" pitchFamily="34" charset="0"/>
              </a:rPr>
              <a:t>Principle:</a:t>
            </a:r>
          </a:p>
          <a:p>
            <a:pPr algn="l" rtl="0"/>
            <a:endParaRPr lang="en-US" sz="2000" dirty="0">
              <a:latin typeface="Calibri" panose="020F0502020204030204" pitchFamily="34" charset="0"/>
            </a:endParaRPr>
          </a:p>
          <a:p>
            <a:pPr algn="l" rtl="0"/>
            <a:r>
              <a:rPr lang="en-US" sz="2000" dirty="0" smtClean="0">
                <a:latin typeface="Calibri" panose="020F0502020204030204" pitchFamily="34" charset="0"/>
              </a:rPr>
              <a:t>Non-covalent bond can be broken by heating, leading to protein denaturation and the precipitation.</a:t>
            </a:r>
          </a:p>
          <a:p>
            <a:pPr algn="l" rtl="0"/>
            <a:endParaRPr lang="en-US" sz="2000" dirty="0">
              <a:latin typeface="Calibri" panose="020F0502020204030204" pitchFamily="34" charset="0"/>
            </a:endParaRPr>
          </a:p>
          <a:p>
            <a:pPr algn="l" rtl="0">
              <a:buNone/>
            </a:pPr>
            <a:r>
              <a:rPr lang="en-US" sz="2000" dirty="0" smtClean="0">
                <a:latin typeface="Calibri" panose="020F0502020204030204" pitchFamily="34" charset="0"/>
              </a:rPr>
              <a:t>Denaturation is a major change from the original native state without alteration of the molecule's primary structure, i.e., without cleavage of any of the primary chemical bonds that link one amino acid to another.</a:t>
            </a:r>
          </a:p>
          <a:p>
            <a:pPr algn="l" rtl="0">
              <a:buNone/>
            </a:pPr>
            <a:endParaRPr lang="en-US" sz="2000" b="1" dirty="0" smtClean="0">
              <a:solidFill>
                <a:schemeClr val="tx2"/>
              </a:solidFill>
              <a:latin typeface="Calibri" panose="020F0502020204030204" pitchFamily="34" charset="0"/>
              <a:cs typeface="Aparajita" pitchFamily="34" charset="0"/>
            </a:endParaRPr>
          </a:p>
          <a:p>
            <a:pPr algn="l" rtl="0">
              <a:buNone/>
            </a:pPr>
            <a:endParaRPr lang="en-US" sz="2000" b="1" dirty="0">
              <a:solidFill>
                <a:schemeClr val="tx2"/>
              </a:solidFill>
              <a:latin typeface="Calibri" panose="020F0502020204030204" pitchFamily="34" charset="0"/>
              <a:cs typeface="Aparajita" pitchFamily="34" charset="0"/>
            </a:endParaRPr>
          </a:p>
          <a:p>
            <a:pPr algn="l" rtl="0"/>
            <a:endParaRPr lang="ar-SA" sz="2400" dirty="0" smtClean="0"/>
          </a:p>
        </p:txBody>
      </p:sp>
    </p:spTree>
    <p:extLst>
      <p:ext uri="{BB962C8B-B14F-4D97-AF65-F5344CB8AC3E}">
        <p14:creationId xmlns:p14="http://schemas.microsoft.com/office/powerpoint/2010/main" val="15681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ard-1325164-back.jpg"/>
          <p:cNvPicPr>
            <a:picLocks noChangeAspect="1"/>
          </p:cNvPicPr>
          <p:nvPr/>
        </p:nvPicPr>
        <p:blipFill>
          <a:blip r:embed="rId2" cstate="print"/>
          <a:stretch>
            <a:fillRect/>
          </a:stretch>
        </p:blipFill>
        <p:spPr>
          <a:xfrm>
            <a:off x="2195736" y="3429000"/>
            <a:ext cx="4868107" cy="3029178"/>
          </a:xfrm>
          <a:prstGeom prst="rect">
            <a:avLst/>
          </a:prstGeom>
        </p:spPr>
      </p:pic>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t="32214" r="47659" b="22616"/>
          <a:stretch/>
        </p:blipFill>
        <p:spPr>
          <a:xfrm rot="5400000">
            <a:off x="-846881" y="954384"/>
            <a:ext cx="3707904" cy="1799135"/>
          </a:xfrm>
          <a:prstGeom prst="rect">
            <a:avLst/>
          </a:prstGeom>
        </p:spPr>
      </p:pic>
      <p:sp>
        <p:nvSpPr>
          <p:cNvPr id="5" name="مستطيل 4"/>
          <p:cNvSpPr/>
          <p:nvPr/>
        </p:nvSpPr>
        <p:spPr>
          <a:xfrm>
            <a:off x="2195736" y="476672"/>
            <a:ext cx="4211729" cy="369332"/>
          </a:xfrm>
          <a:prstGeom prst="rect">
            <a:avLst/>
          </a:prstGeom>
        </p:spPr>
        <p:txBody>
          <a:bodyPr wrap="none">
            <a:spAutoFit/>
          </a:bodyPr>
          <a:lstStyle/>
          <a:p>
            <a:pPr algn="l" rtl="0"/>
            <a:r>
              <a:rPr lang="en-US" dirty="0" smtClean="0">
                <a:latin typeface="Calibri" panose="020F0502020204030204" pitchFamily="34" charset="0"/>
              </a:rPr>
              <a:t>Denature protein using  high temperature. </a:t>
            </a:r>
            <a:endParaRPr lang="ar-SA" dirty="0"/>
          </a:p>
        </p:txBody>
      </p:sp>
      <p:pic>
        <p:nvPicPr>
          <p:cNvPr id="6" name="Picture 5" descr="proteins-part-2.jpg"/>
          <p:cNvPicPr>
            <a:picLocks noChangeAspect="1"/>
          </p:cNvPicPr>
          <p:nvPr/>
        </p:nvPicPr>
        <p:blipFill>
          <a:blip r:embed="rId4" cstate="print"/>
          <a:stretch>
            <a:fillRect/>
          </a:stretch>
        </p:blipFill>
        <p:spPr>
          <a:xfrm>
            <a:off x="4196414" y="1484784"/>
            <a:ext cx="4422102" cy="1700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1821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7694" y="271760"/>
            <a:ext cx="8732778" cy="3477875"/>
          </a:xfrm>
          <a:prstGeom prst="rect">
            <a:avLst/>
          </a:prstGeom>
        </p:spPr>
        <p:txBody>
          <a:bodyPr wrap="square">
            <a:spAutoFit/>
          </a:bodyPr>
          <a:lstStyle/>
          <a:p>
            <a:pPr algn="l" rtl="0"/>
            <a:r>
              <a:rPr lang="en-US" sz="2400" b="1" dirty="0" smtClean="0">
                <a:solidFill>
                  <a:srgbClr val="002060"/>
                </a:solidFill>
                <a:latin typeface="Calibri" panose="020F0502020204030204" pitchFamily="34" charset="0"/>
              </a:rPr>
              <a:t>Denaturation of Proteins:</a:t>
            </a:r>
          </a:p>
          <a:p>
            <a:pPr algn="l" rtl="0"/>
            <a:endParaRPr lang="en-US" sz="2000" b="1" dirty="0" smtClean="0">
              <a:latin typeface="Calibri" panose="020F0502020204030204" pitchFamily="34" charset="0"/>
            </a:endParaRPr>
          </a:p>
          <a:p>
            <a:pPr algn="l" rtl="0"/>
            <a:r>
              <a:rPr lang="en-US" sz="2000" dirty="0" smtClean="0">
                <a:solidFill>
                  <a:schemeClr val="tx2"/>
                </a:solidFill>
                <a:latin typeface="Calibri" panose="020F0502020204030204" pitchFamily="34" charset="0"/>
              </a:rPr>
              <a:t>Denaturation</a:t>
            </a:r>
            <a:r>
              <a:rPr lang="en-US" sz="2000" dirty="0" smtClean="0">
                <a:latin typeface="Calibri" panose="020F0502020204030204" pitchFamily="34" charset="0"/>
              </a:rPr>
              <a:t> is a process in which the proteins losing  its quaternary structure, tertiary structure and secondary structure, by application of some external factor or compound such as a strong acid or base, a conc. inorganic salt, an organic solvent (e.g., alcohol or chloroform), or heat. </a:t>
            </a:r>
          </a:p>
          <a:p>
            <a:pPr algn="l" rtl="0"/>
            <a:endParaRPr lang="en-US" sz="2400" b="1" dirty="0" smtClean="0">
              <a:solidFill>
                <a:srgbClr val="002060"/>
              </a:solidFill>
              <a:latin typeface="Calibri" panose="020F0502020204030204" pitchFamily="34" charset="0"/>
            </a:endParaRPr>
          </a:p>
          <a:p>
            <a:pPr algn="l" rtl="0"/>
            <a:endParaRPr lang="en-US" sz="2400" b="1" dirty="0" smtClean="0">
              <a:solidFill>
                <a:srgbClr val="002060"/>
              </a:solidFill>
              <a:latin typeface="Calibri" panose="020F0502020204030204" pitchFamily="34" charset="0"/>
            </a:endParaRPr>
          </a:p>
          <a:p>
            <a:endParaRPr lang="en-US" sz="2400" b="1" dirty="0">
              <a:solidFill>
                <a:srgbClr val="002060"/>
              </a:solidFill>
              <a:latin typeface="Calibri" panose="020F0502020204030204" pitchFamily="34" charset="0"/>
            </a:endParaRPr>
          </a:p>
          <a:p>
            <a:endParaRPr lang="ar-SA" sz="2400" b="1" dirty="0">
              <a:latin typeface="Calibri" panose="020F0502020204030204" pitchFamily="34" charset="0"/>
            </a:endParaRPr>
          </a:p>
        </p:txBody>
      </p:sp>
      <p:sp>
        <p:nvSpPr>
          <p:cNvPr id="3" name="مستطيل 2"/>
          <p:cNvSpPr/>
          <p:nvPr/>
        </p:nvSpPr>
        <p:spPr>
          <a:xfrm>
            <a:off x="114334" y="3149470"/>
            <a:ext cx="4572000" cy="1200329"/>
          </a:xfrm>
          <a:prstGeom prst="rect">
            <a:avLst/>
          </a:prstGeom>
        </p:spPr>
        <p:txBody>
          <a:bodyPr>
            <a:spAutoFit/>
          </a:bodyPr>
          <a:lstStyle/>
          <a:p>
            <a:pPr algn="l" rtl="0">
              <a:buNone/>
            </a:pPr>
            <a:r>
              <a:rPr lang="en-US" b="1" dirty="0">
                <a:solidFill>
                  <a:schemeClr val="tx2"/>
                </a:solidFill>
                <a:latin typeface="Calibri" panose="020F0502020204030204" pitchFamily="34" charset="0"/>
                <a:cs typeface="Aparajita" pitchFamily="34" charset="0"/>
              </a:rPr>
              <a:t>Denaturation Factors:</a:t>
            </a:r>
          </a:p>
          <a:p>
            <a:pPr algn="l" rtl="0">
              <a:buNone/>
            </a:pPr>
            <a:r>
              <a:rPr lang="en-US" dirty="0">
                <a:latin typeface="Calibri" panose="020F0502020204030204" pitchFamily="34" charset="0"/>
                <a:cs typeface="Aparajita" pitchFamily="34" charset="0"/>
              </a:rPr>
              <a:t>Heat , inorganic salt , </a:t>
            </a:r>
          </a:p>
          <a:p>
            <a:pPr algn="l" rtl="0">
              <a:buNone/>
            </a:pPr>
            <a:r>
              <a:rPr lang="en-US" dirty="0">
                <a:latin typeface="Calibri" panose="020F0502020204030204" pitchFamily="34" charset="0"/>
                <a:cs typeface="Aparajita" pitchFamily="34" charset="0"/>
              </a:rPr>
              <a:t>organic solvent , </a:t>
            </a:r>
          </a:p>
          <a:p>
            <a:pPr algn="l" rtl="0">
              <a:buNone/>
            </a:pPr>
            <a:r>
              <a:rPr lang="en-US" dirty="0">
                <a:latin typeface="Calibri" panose="020F0502020204030204" pitchFamily="34" charset="0"/>
                <a:cs typeface="Aparajita" pitchFamily="34" charset="0"/>
              </a:rPr>
              <a:t>irradiation ,strong acid , </a:t>
            </a:r>
          </a:p>
        </p:txBody>
      </p:sp>
    </p:spTree>
    <p:extLst>
      <p:ext uri="{BB962C8B-B14F-4D97-AF65-F5344CB8AC3E}">
        <p14:creationId xmlns:p14="http://schemas.microsoft.com/office/powerpoint/2010/main" val="36719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764704"/>
            <a:ext cx="7848872" cy="3877985"/>
          </a:xfrm>
          <a:prstGeom prst="rect">
            <a:avLst/>
          </a:prstGeom>
        </p:spPr>
        <p:txBody>
          <a:bodyPr wrap="square">
            <a:spAutoFit/>
          </a:bodyPr>
          <a:lstStyle/>
          <a:p>
            <a:pPr algn="l" rtl="0"/>
            <a:r>
              <a:rPr lang="en-US" sz="2400" b="1" dirty="0">
                <a:solidFill>
                  <a:schemeClr val="tx2"/>
                </a:solidFill>
                <a:latin typeface="Calibri" panose="020F0502020204030204" pitchFamily="34" charset="0"/>
              </a:rPr>
              <a:t>Qualitative chemical reactions of amino acid protein functional groups: </a:t>
            </a:r>
            <a:endParaRPr lang="en-US" sz="2400" dirty="0" smtClean="0">
              <a:solidFill>
                <a:schemeClr val="tx2"/>
              </a:solidFill>
              <a:latin typeface="Calibri" panose="020F0502020204030204" pitchFamily="34" charset="0"/>
            </a:endParaRPr>
          </a:p>
          <a:p>
            <a:pPr algn="l" rtl="0"/>
            <a:endParaRPr lang="en-US" dirty="0"/>
          </a:p>
          <a:p>
            <a:pPr algn="l" rtl="0"/>
            <a:endParaRPr lang="en-US" sz="2000" dirty="0" smtClean="0">
              <a:latin typeface="Calibri" panose="020F0502020204030204" pitchFamily="34" charset="0"/>
            </a:endParaRPr>
          </a:p>
          <a:p>
            <a:pPr algn="l" rtl="0"/>
            <a:endParaRPr lang="en-US" sz="2000" dirty="0">
              <a:latin typeface="Calibri" panose="020F0502020204030204" pitchFamily="34" charset="0"/>
            </a:endParaRPr>
          </a:p>
          <a:p>
            <a:pPr algn="l" rtl="0"/>
            <a:r>
              <a:rPr lang="en-US" sz="2000" dirty="0" smtClean="0">
                <a:latin typeface="Calibri" panose="020F0502020204030204" pitchFamily="34" charset="0"/>
              </a:rPr>
              <a:t>-Certain functional groups in proteins can react to produce characteristically colored products. </a:t>
            </a:r>
          </a:p>
          <a:p>
            <a:pPr algn="l" rtl="0"/>
            <a:endParaRPr lang="en-US" sz="2000" dirty="0" smtClean="0">
              <a:latin typeface="Calibri" panose="020F0502020204030204" pitchFamily="34" charset="0"/>
            </a:endParaRPr>
          </a:p>
          <a:p>
            <a:pPr algn="l" rtl="0"/>
            <a:endParaRPr lang="en-US" sz="2000" dirty="0">
              <a:latin typeface="Calibri" panose="020F0502020204030204" pitchFamily="34" charset="0"/>
            </a:endParaRPr>
          </a:p>
          <a:p>
            <a:pPr algn="l" rtl="0"/>
            <a:r>
              <a:rPr lang="en-US" sz="2000" dirty="0" smtClean="0">
                <a:latin typeface="Calibri" panose="020F0502020204030204" pitchFamily="34" charset="0"/>
              </a:rPr>
              <a:t>-The color intensity of the product formed by a particular group varies among proteins in proportion to the number of reacting functional or free groups present and their accessibility to the reagent. </a:t>
            </a:r>
          </a:p>
        </p:txBody>
      </p:sp>
    </p:spTree>
    <p:extLst>
      <p:ext uri="{BB962C8B-B14F-4D97-AF65-F5344CB8AC3E}">
        <p14:creationId xmlns:p14="http://schemas.microsoft.com/office/powerpoint/2010/main" val="268020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5" y="476672"/>
            <a:ext cx="8568952" cy="3600986"/>
          </a:xfrm>
          <a:prstGeom prst="rect">
            <a:avLst/>
          </a:prstGeom>
        </p:spPr>
        <p:txBody>
          <a:bodyPr wrap="square">
            <a:spAutoFit/>
          </a:bodyPr>
          <a:lstStyle/>
          <a:p>
            <a:pPr algn="l" rtl="0"/>
            <a:r>
              <a:rPr lang="en-US" sz="2400" b="1" dirty="0">
                <a:solidFill>
                  <a:schemeClr val="tx2"/>
                </a:solidFill>
                <a:latin typeface="Calibri" panose="020F0502020204030204" pitchFamily="34" charset="0"/>
              </a:rPr>
              <a:t>Biuret test</a:t>
            </a:r>
            <a:r>
              <a:rPr lang="en-US" sz="2400" dirty="0" smtClean="0">
                <a:solidFill>
                  <a:schemeClr val="tx2"/>
                </a:solidFill>
                <a:latin typeface="Calibri" panose="020F0502020204030204" pitchFamily="34" charset="0"/>
              </a:rPr>
              <a:t>:</a:t>
            </a:r>
          </a:p>
          <a:p>
            <a:pPr algn="l" rtl="0"/>
            <a:endParaRPr lang="en-US" sz="2400" dirty="0">
              <a:solidFill>
                <a:schemeClr val="tx2"/>
              </a:solidFill>
              <a:latin typeface="Calibri" panose="020F0502020204030204" pitchFamily="34" charset="0"/>
            </a:endParaRPr>
          </a:p>
          <a:p>
            <a:pPr algn="l" rtl="0"/>
            <a:r>
              <a:rPr lang="en-US" sz="2000" dirty="0" smtClean="0">
                <a:solidFill>
                  <a:schemeClr val="tx2"/>
                </a:solidFill>
                <a:latin typeface="Calibri" panose="020F0502020204030204" pitchFamily="34" charset="0"/>
              </a:rPr>
              <a:t>Objective:</a:t>
            </a:r>
          </a:p>
          <a:p>
            <a:pPr algn="l" rtl="0"/>
            <a:r>
              <a:rPr lang="en-US" sz="2000" dirty="0">
                <a:latin typeface="Calibri" panose="020F0502020204030204" pitchFamily="34" charset="0"/>
              </a:rPr>
              <a:t>detect the presence of peptides </a:t>
            </a:r>
            <a:r>
              <a:rPr lang="en-US" sz="2000" dirty="0" smtClean="0">
                <a:latin typeface="Calibri" panose="020F0502020204030204" pitchFamily="34" charset="0"/>
              </a:rPr>
              <a:t>[proteins] </a:t>
            </a:r>
            <a:r>
              <a:rPr lang="en-US" sz="2000" dirty="0">
                <a:latin typeface="Calibri" panose="020F0502020204030204" pitchFamily="34" charset="0"/>
              </a:rPr>
              <a:t>in a sample</a:t>
            </a:r>
            <a:r>
              <a:rPr lang="en-US" sz="2000" dirty="0" smtClean="0">
                <a:latin typeface="Calibri" panose="020F0502020204030204" pitchFamily="34" charset="0"/>
              </a:rPr>
              <a:t>.</a:t>
            </a:r>
          </a:p>
          <a:p>
            <a:pPr algn="l" rtl="0"/>
            <a:endParaRPr lang="en-US" sz="2000" dirty="0">
              <a:latin typeface="Calibri" panose="020F0502020204030204" pitchFamily="34" charset="0"/>
            </a:endParaRPr>
          </a:p>
          <a:p>
            <a:pPr algn="l" rtl="0"/>
            <a:r>
              <a:rPr lang="en-US" sz="2000" dirty="0" smtClean="0">
                <a:solidFill>
                  <a:schemeClr val="tx2"/>
                </a:solidFill>
                <a:latin typeface="Calibri" panose="020F0502020204030204" pitchFamily="34" charset="0"/>
              </a:rPr>
              <a:t>Principle:</a:t>
            </a:r>
          </a:p>
          <a:p>
            <a:pPr algn="l" rtl="0"/>
            <a:r>
              <a:rPr lang="en-US" sz="2000" dirty="0" smtClean="0">
                <a:latin typeface="Calibri" panose="020F0502020204030204" pitchFamily="34" charset="0"/>
              </a:rPr>
              <a:t> </a:t>
            </a:r>
            <a:endParaRPr lang="ar-SA" sz="2000" dirty="0"/>
          </a:p>
          <a:p>
            <a:pPr algn="l" rtl="0"/>
            <a:r>
              <a:rPr lang="en-US" sz="2000" dirty="0"/>
              <a:t> When a solution of proteins is treated with cupric ions (Cu2+) in a moderately alkaline medium, a purple colored </a:t>
            </a:r>
            <a:r>
              <a:rPr lang="en-US" sz="2000" dirty="0" smtClean="0"/>
              <a:t>[Cu2</a:t>
            </a:r>
            <a:r>
              <a:rPr lang="en-US" sz="2000" dirty="0"/>
              <a:t>+ - </a:t>
            </a:r>
            <a:r>
              <a:rPr lang="en-US" sz="2000" dirty="0" smtClean="0"/>
              <a:t>peptide] </a:t>
            </a:r>
            <a:r>
              <a:rPr lang="en-US" sz="2000" dirty="0"/>
              <a:t>complex is </a:t>
            </a:r>
            <a:r>
              <a:rPr lang="en-US" sz="2000" dirty="0" smtClean="0"/>
              <a:t>formed.</a:t>
            </a:r>
          </a:p>
          <a:p>
            <a:pPr algn="l" rtl="0"/>
            <a:endParaRPr lang="en-US"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6171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88840"/>
            <a:ext cx="5400600" cy="32667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صورة 3" descr="imageD2N.JPG"/>
          <p:cNvPicPr>
            <a:picLocks noChangeAspect="1"/>
          </p:cNvPicPr>
          <p:nvPr/>
        </p:nvPicPr>
        <p:blipFill rotWithShape="1">
          <a:blip r:embed="rId3" cstate="print"/>
          <a:srcRect l="18745" t="28432" r="53750" b="43259"/>
          <a:stretch/>
        </p:blipFill>
        <p:spPr>
          <a:xfrm>
            <a:off x="2616937" y="522514"/>
            <a:ext cx="1595023" cy="696686"/>
          </a:xfrm>
          <a:prstGeom prst="rect">
            <a:avLst/>
          </a:prstGeom>
        </p:spPr>
      </p:pic>
      <p:sp>
        <p:nvSpPr>
          <p:cNvPr id="2" name="مربع نص 1"/>
          <p:cNvSpPr txBox="1"/>
          <p:nvPr/>
        </p:nvSpPr>
        <p:spPr>
          <a:xfrm>
            <a:off x="1907704" y="5550624"/>
            <a:ext cx="5054387" cy="400110"/>
          </a:xfrm>
          <a:prstGeom prst="rect">
            <a:avLst/>
          </a:prstGeom>
          <a:noFill/>
        </p:spPr>
        <p:txBody>
          <a:bodyPr wrap="square" rtlCol="1">
            <a:spAutoFit/>
          </a:bodyPr>
          <a:lstStyle/>
          <a:p>
            <a:pPr algn="ctr" rtl="0"/>
            <a:r>
              <a:rPr lang="en-US" sz="2000" dirty="0" smtClean="0">
                <a:solidFill>
                  <a:schemeClr val="tx2"/>
                </a:solidFill>
                <a:latin typeface="Calibri" panose="020F0502020204030204" pitchFamily="34" charset="0"/>
              </a:rPr>
              <a:t>Biuret complex </a:t>
            </a:r>
            <a:r>
              <a:rPr lang="en-US" sz="2000" dirty="0" smtClean="0">
                <a:solidFill>
                  <a:schemeClr val="tx2"/>
                </a:solidFill>
                <a:latin typeface="Calibri" panose="020F0502020204030204" pitchFamily="34" charset="0"/>
              </a:rPr>
              <a:t>purple </a:t>
            </a:r>
            <a:endParaRPr lang="ar-SA" sz="2000" dirty="0">
              <a:solidFill>
                <a:schemeClr val="tx2"/>
              </a:solidFill>
              <a:latin typeface="Calibri" panose="020F0502020204030204" pitchFamily="34" charset="0"/>
            </a:endParaRPr>
          </a:p>
        </p:txBody>
      </p:sp>
      <p:sp>
        <p:nvSpPr>
          <p:cNvPr id="4" name="مربع نص 3"/>
          <p:cNvSpPr txBox="1"/>
          <p:nvPr/>
        </p:nvSpPr>
        <p:spPr>
          <a:xfrm>
            <a:off x="255496" y="329297"/>
            <a:ext cx="2329865" cy="1015663"/>
          </a:xfrm>
          <a:prstGeom prst="rect">
            <a:avLst/>
          </a:prstGeom>
          <a:noFill/>
        </p:spPr>
        <p:txBody>
          <a:bodyPr wrap="square" rtlCol="1">
            <a:spAutoFit/>
          </a:bodyPr>
          <a:lstStyle/>
          <a:p>
            <a:pPr algn="ctr" rtl="0"/>
            <a:r>
              <a:rPr lang="en-US" sz="2000" dirty="0" smtClean="0">
                <a:latin typeface="Calibri" panose="020F0502020204030204" pitchFamily="34" charset="0"/>
              </a:rPr>
              <a:t>protein </a:t>
            </a:r>
          </a:p>
          <a:p>
            <a:pPr algn="ctr" rtl="0"/>
            <a:r>
              <a:rPr lang="en-US" sz="2000" dirty="0" smtClean="0">
                <a:latin typeface="Calibri" panose="020F0502020204030204" pitchFamily="34" charset="0"/>
              </a:rPr>
              <a:t>[containing peptide bounds] </a:t>
            </a:r>
          </a:p>
        </p:txBody>
      </p:sp>
      <p:cxnSp>
        <p:nvCxnSpPr>
          <p:cNvPr id="6" name="رابط كسهم مستقيم 5"/>
          <p:cNvCxnSpPr/>
          <p:nvPr/>
        </p:nvCxnSpPr>
        <p:spPr>
          <a:xfrm>
            <a:off x="2699792" y="1344960"/>
            <a:ext cx="576064" cy="4278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5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496" y="4509120"/>
            <a:ext cx="8712968" cy="2246769"/>
          </a:xfrm>
          <a:prstGeom prst="rect">
            <a:avLst/>
          </a:prstGeom>
          <a:noFill/>
        </p:spPr>
        <p:txBody>
          <a:bodyPr wrap="square" rtlCol="1">
            <a:spAutoFit/>
          </a:bodyPr>
          <a:lstStyle/>
          <a:p>
            <a:pPr algn="l">
              <a:buNone/>
            </a:pPr>
            <a:r>
              <a:rPr lang="en-US" sz="2000" dirty="0" smtClean="0">
                <a:solidFill>
                  <a:schemeClr val="tx2"/>
                </a:solidFill>
                <a:latin typeface="Calibri" panose="020F0502020204030204" pitchFamily="34" charset="0"/>
              </a:rPr>
              <a:t>Note:</a:t>
            </a:r>
          </a:p>
          <a:p>
            <a:pPr algn="l">
              <a:buNone/>
            </a:pPr>
            <a:r>
              <a:rPr lang="en-US" sz="2000" dirty="0" smtClean="0">
                <a:solidFill>
                  <a:schemeClr val="tx2"/>
                </a:solidFill>
                <a:latin typeface="Calibri" panose="020F0502020204030204" pitchFamily="34" charset="0"/>
              </a:rPr>
              <a:t>1.</a:t>
            </a:r>
            <a:r>
              <a:rPr lang="en-US" sz="2000" dirty="0" smtClean="0">
                <a:latin typeface="Calibri" panose="020F0502020204030204" pitchFamily="34" charset="0"/>
                <a:cs typeface="Aparajita" pitchFamily="34" charset="0"/>
              </a:rPr>
              <a:t>This test is specific for the peptide bond.                  </a:t>
            </a:r>
          </a:p>
          <a:p>
            <a:pPr algn="l">
              <a:buNone/>
            </a:pPr>
            <a:endParaRPr lang="en-US" sz="2000" dirty="0" smtClean="0">
              <a:solidFill>
                <a:schemeClr val="tx2"/>
              </a:solidFill>
              <a:latin typeface="Calibri" panose="020F0502020204030204" pitchFamily="34" charset="0"/>
              <a:cs typeface="Aparajita" pitchFamily="34" charset="0"/>
            </a:endParaRPr>
          </a:p>
          <a:p>
            <a:pPr algn="l" rtl="0"/>
            <a:r>
              <a:rPr lang="en-US" sz="2000" dirty="0" smtClean="0">
                <a:solidFill>
                  <a:schemeClr val="tx2"/>
                </a:solidFill>
                <a:latin typeface="Calibri" panose="020F0502020204030204" pitchFamily="34" charset="0"/>
                <a:cs typeface="Aparajita" pitchFamily="34" charset="0"/>
              </a:rPr>
              <a:t>2. </a:t>
            </a:r>
            <a:r>
              <a:rPr lang="en-US" sz="2000" dirty="0" smtClean="0">
                <a:latin typeface="Calibri" panose="020F0502020204030204" pitchFamily="34" charset="0"/>
              </a:rPr>
              <a:t>Positive result(purple color) will given if the substance have two or more peptide bonds (three or more amino acids)</a:t>
            </a:r>
          </a:p>
          <a:p>
            <a:pPr algn="l" rtl="0"/>
            <a:endParaRPr lang="en-US" sz="2000" dirty="0" smtClean="0">
              <a:latin typeface="Calibri" panose="020F0502020204030204" pitchFamily="34" charset="0"/>
            </a:endParaRPr>
          </a:p>
          <a:p>
            <a:pPr algn="l" rtl="0"/>
            <a:r>
              <a:rPr lang="en-US" sz="2000" dirty="0" smtClean="0">
                <a:solidFill>
                  <a:schemeClr val="tx2"/>
                </a:solidFill>
                <a:latin typeface="Calibri" panose="020F0502020204030204" pitchFamily="34" charset="0"/>
              </a:rPr>
              <a:t>3.</a:t>
            </a:r>
            <a:r>
              <a:rPr lang="en-US" sz="2000" dirty="0" smtClean="0">
                <a:latin typeface="Calibri" panose="020F0502020204030204" pitchFamily="34" charset="0"/>
              </a:rPr>
              <a:t> biuret reagent is alkaline copper sulfate solution. </a:t>
            </a:r>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13929" t="57905" r="38187"/>
          <a:stretch/>
        </p:blipFill>
        <p:spPr>
          <a:xfrm rot="5400000">
            <a:off x="2202757" y="1237806"/>
            <a:ext cx="4378445" cy="2164183"/>
          </a:xfrm>
          <a:prstGeom prst="rect">
            <a:avLst/>
          </a:prstGeom>
        </p:spPr>
      </p:pic>
    </p:spTree>
    <p:extLst>
      <p:ext uri="{BB962C8B-B14F-4D97-AF65-F5344CB8AC3E}">
        <p14:creationId xmlns:p14="http://schemas.microsoft.com/office/powerpoint/2010/main" val="418528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476672"/>
            <a:ext cx="5836919" cy="2985433"/>
          </a:xfrm>
          <a:prstGeom prst="rect">
            <a:avLst/>
          </a:prstGeom>
        </p:spPr>
        <p:txBody>
          <a:bodyPr wrap="none">
            <a:spAutoFit/>
          </a:bodyPr>
          <a:lstStyle/>
          <a:p>
            <a:pPr lvl="0" algn="l" rtl="0"/>
            <a:r>
              <a:rPr lang="en-US" sz="2400" b="1" u="none" dirty="0" smtClean="0">
                <a:solidFill>
                  <a:schemeClr val="tx2"/>
                </a:solidFill>
                <a:latin typeface="Calibri" panose="020F0502020204030204" pitchFamily="34" charset="0"/>
                <a:cs typeface="Aparajita" pitchFamily="34" charset="0"/>
              </a:rPr>
              <a:t> In this lab we </a:t>
            </a:r>
            <a:r>
              <a:rPr lang="en-US" sz="2400" b="1" dirty="0" smtClean="0">
                <a:solidFill>
                  <a:schemeClr val="tx2"/>
                </a:solidFill>
                <a:latin typeface="Calibri" panose="020F0502020204030204" pitchFamily="34" charset="0"/>
                <a:cs typeface="Aparajita" pitchFamily="34" charset="0"/>
              </a:rPr>
              <a:t>will test the followings</a:t>
            </a:r>
            <a:r>
              <a:rPr lang="en-US" sz="2400" b="1" u="none" dirty="0" smtClean="0">
                <a:solidFill>
                  <a:schemeClr val="tx2"/>
                </a:solidFill>
                <a:latin typeface="Calibri" panose="020F0502020204030204" pitchFamily="34" charset="0"/>
                <a:cs typeface="Aparajita" pitchFamily="34" charset="0"/>
              </a:rPr>
              <a:t>:</a:t>
            </a:r>
          </a:p>
          <a:p>
            <a:pPr lvl="0" algn="l" rtl="0"/>
            <a:endParaRPr lang="en-US" sz="2400" b="1" dirty="0">
              <a:latin typeface="Calibri" panose="020F0502020204030204" pitchFamily="34" charset="0"/>
              <a:cs typeface="Aparajita" pitchFamily="34" charset="0"/>
            </a:endParaRPr>
          </a:p>
          <a:p>
            <a:pPr lvl="0" algn="l" rtl="0"/>
            <a:r>
              <a:rPr lang="en-US" sz="2000" dirty="0" smtClean="0">
                <a:solidFill>
                  <a:schemeClr val="tx2"/>
                </a:solidFill>
                <a:latin typeface="Calibri" panose="020F0502020204030204" pitchFamily="34" charset="0"/>
              </a:rPr>
              <a:t>1.</a:t>
            </a:r>
            <a:r>
              <a:rPr lang="en-US" sz="2000" dirty="0" smtClean="0">
                <a:latin typeface="Calibri" panose="020F0502020204030204" pitchFamily="34" charset="0"/>
              </a:rPr>
              <a:t>Effect </a:t>
            </a:r>
            <a:r>
              <a:rPr lang="en-US" sz="2000" dirty="0">
                <a:latin typeface="Calibri" panose="020F0502020204030204" pitchFamily="34" charset="0"/>
              </a:rPr>
              <a:t>of salt concentration on the protein </a:t>
            </a:r>
            <a:r>
              <a:rPr lang="en-US" sz="2000" dirty="0" smtClean="0">
                <a:latin typeface="Calibri" panose="020F0502020204030204" pitchFamily="34" charset="0"/>
              </a:rPr>
              <a:t>solubility. </a:t>
            </a:r>
            <a:endParaRPr lang="en-US" sz="2000" u="none" dirty="0" smtClean="0">
              <a:solidFill>
                <a:schemeClr val="tx1"/>
              </a:solidFill>
              <a:latin typeface="Calibri" panose="020F0502020204030204" pitchFamily="34" charset="0"/>
              <a:cs typeface="Aparajita" pitchFamily="34" charset="0"/>
            </a:endParaRPr>
          </a:p>
          <a:p>
            <a:pPr lvl="0" algn="l" rtl="0"/>
            <a:endParaRPr lang="en-US" sz="2000" u="none" dirty="0" smtClean="0">
              <a:solidFill>
                <a:schemeClr val="tx1"/>
              </a:solidFill>
              <a:latin typeface="Calibri" panose="020F0502020204030204" pitchFamily="34" charset="0"/>
            </a:endParaRPr>
          </a:p>
          <a:p>
            <a:pPr lvl="0" algn="l" rtl="0"/>
            <a:r>
              <a:rPr lang="en-US" sz="2000" dirty="0" smtClean="0">
                <a:solidFill>
                  <a:schemeClr val="tx2"/>
                </a:solidFill>
                <a:latin typeface="Calibri" panose="020F0502020204030204" pitchFamily="34" charset="0"/>
              </a:rPr>
              <a:t>2.</a:t>
            </a:r>
            <a:r>
              <a:rPr lang="en-US" sz="2000" dirty="0" smtClean="0">
                <a:latin typeface="Calibri" panose="020F0502020204030204" pitchFamily="34" charset="0"/>
              </a:rPr>
              <a:t>Precipitation </a:t>
            </a:r>
            <a:r>
              <a:rPr lang="en-US" sz="2000" dirty="0">
                <a:latin typeface="Calibri" panose="020F0502020204030204" pitchFamily="34" charset="0"/>
              </a:rPr>
              <a:t>of proteins by </a:t>
            </a:r>
            <a:r>
              <a:rPr lang="en-US" sz="2000" dirty="0" smtClean="0">
                <a:latin typeface="Calibri" panose="020F0502020204030204" pitchFamily="34" charset="0"/>
              </a:rPr>
              <a:t>acids.</a:t>
            </a:r>
          </a:p>
          <a:p>
            <a:pPr lvl="0" algn="l" rtl="0"/>
            <a:endParaRPr lang="en-US" sz="2000" u="none" dirty="0">
              <a:solidFill>
                <a:schemeClr val="tx1"/>
              </a:solidFill>
              <a:latin typeface="Calibri" panose="020F0502020204030204" pitchFamily="34" charset="0"/>
            </a:endParaRPr>
          </a:p>
          <a:p>
            <a:pPr lvl="0" algn="l" rtl="0"/>
            <a:r>
              <a:rPr lang="en-US" sz="2000" dirty="0" smtClean="0">
                <a:solidFill>
                  <a:schemeClr val="tx2"/>
                </a:solidFill>
                <a:latin typeface="Calibri" panose="020F0502020204030204" pitchFamily="34" charset="0"/>
              </a:rPr>
              <a:t>3.</a:t>
            </a:r>
            <a:r>
              <a:rPr lang="en-US" sz="2000" dirty="0">
                <a:solidFill>
                  <a:schemeClr val="tx2"/>
                </a:solidFill>
                <a:latin typeface="Calibri" panose="020F0502020204030204" pitchFamily="34" charset="0"/>
              </a:rPr>
              <a:t> </a:t>
            </a:r>
            <a:r>
              <a:rPr lang="en-US" sz="2000" dirty="0">
                <a:latin typeface="Calibri" panose="020F0502020204030204" pitchFamily="34" charset="0"/>
              </a:rPr>
              <a:t>Precipitation of protein by salts of heavy </a:t>
            </a:r>
            <a:r>
              <a:rPr lang="en-US" sz="2000" dirty="0" smtClean="0">
                <a:latin typeface="Calibri" panose="020F0502020204030204" pitchFamily="34" charset="0"/>
              </a:rPr>
              <a:t>metals.</a:t>
            </a:r>
          </a:p>
          <a:p>
            <a:pPr lvl="0" algn="l" rtl="0"/>
            <a:endParaRPr lang="en-US" sz="2000" u="none" dirty="0">
              <a:solidFill>
                <a:schemeClr val="tx1"/>
              </a:solidFill>
              <a:latin typeface="Calibri" panose="020F0502020204030204" pitchFamily="34" charset="0"/>
            </a:endParaRPr>
          </a:p>
          <a:p>
            <a:pPr lvl="0" algn="l" rtl="0"/>
            <a:r>
              <a:rPr lang="en-US" sz="2000" dirty="0" smtClean="0">
                <a:solidFill>
                  <a:schemeClr val="tx2"/>
                </a:solidFill>
                <a:latin typeface="Calibri" panose="020F0502020204030204" pitchFamily="34" charset="0"/>
              </a:rPr>
              <a:t>4.</a:t>
            </a:r>
            <a:r>
              <a:rPr lang="en-US" sz="2000" dirty="0">
                <a:solidFill>
                  <a:schemeClr val="tx2"/>
                </a:solidFill>
                <a:latin typeface="Calibri" panose="020F0502020204030204" pitchFamily="34" charset="0"/>
              </a:rPr>
              <a:t> </a:t>
            </a:r>
            <a:r>
              <a:rPr lang="en-US" sz="2000" dirty="0">
                <a:latin typeface="Calibri" panose="020F0502020204030204" pitchFamily="34" charset="0"/>
              </a:rPr>
              <a:t>Protein </a:t>
            </a:r>
            <a:r>
              <a:rPr lang="en-US" sz="2000" dirty="0" smtClean="0">
                <a:latin typeface="Calibri" panose="020F0502020204030204" pitchFamily="34" charset="0"/>
              </a:rPr>
              <a:t>denaturation.</a:t>
            </a:r>
            <a:endParaRPr lang="ar-SA" sz="2000" u="none" dirty="0">
              <a:solidFill>
                <a:schemeClr val="tx1"/>
              </a:solidFill>
              <a:latin typeface="Calibri" panose="020F0502020204030204" pitchFamily="34" charset="0"/>
            </a:endParaRPr>
          </a:p>
        </p:txBody>
      </p:sp>
    </p:spTree>
    <p:extLst>
      <p:ext uri="{BB962C8B-B14F-4D97-AF65-F5344CB8AC3E}">
        <p14:creationId xmlns:p14="http://schemas.microsoft.com/office/powerpoint/2010/main" val="291302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260648"/>
            <a:ext cx="8352928" cy="6678751"/>
          </a:xfrm>
          <a:prstGeom prst="rect">
            <a:avLst/>
          </a:prstGeom>
        </p:spPr>
        <p:txBody>
          <a:bodyPr wrap="square">
            <a:spAutoFit/>
          </a:bodyPr>
          <a:lstStyle/>
          <a:p>
            <a:pPr lvl="0" algn="l" rtl="0"/>
            <a:r>
              <a:rPr lang="en-US" sz="2400" b="1" dirty="0" smtClean="0">
                <a:solidFill>
                  <a:schemeClr val="tx2"/>
                </a:solidFill>
                <a:latin typeface="Calibri" panose="020F0502020204030204" pitchFamily="34" charset="0"/>
              </a:rPr>
              <a:t>1.Effect of salt concentration on the protein solubility:</a:t>
            </a:r>
          </a:p>
          <a:p>
            <a:pPr lvl="0" algn="l" rtl="0"/>
            <a:endParaRPr lang="en-US" sz="2400" b="1" dirty="0">
              <a:solidFill>
                <a:schemeClr val="tx2"/>
              </a:solidFill>
              <a:latin typeface="Calibri" panose="020F0502020204030204" pitchFamily="34" charset="0"/>
            </a:endParaRPr>
          </a:p>
          <a:p>
            <a:pPr lvl="0" algn="l" rtl="0"/>
            <a:r>
              <a:rPr lang="en-US" sz="2000" dirty="0">
                <a:solidFill>
                  <a:schemeClr val="tx2"/>
                </a:solidFill>
                <a:latin typeface="Calibri" panose="020F0502020204030204" pitchFamily="34" charset="0"/>
              </a:rPr>
              <a:t>Objective: </a:t>
            </a:r>
            <a:r>
              <a:rPr lang="en-US" sz="2000" dirty="0">
                <a:latin typeface="Calibri" panose="020F0502020204030204" pitchFamily="34" charset="0"/>
              </a:rPr>
              <a:t>to investigate the effect of different salt concentration on protein solubility. </a:t>
            </a:r>
            <a:endParaRPr lang="en-US" sz="2000" dirty="0" smtClean="0">
              <a:latin typeface="Calibri" panose="020F0502020204030204" pitchFamily="34" charset="0"/>
            </a:endParaRPr>
          </a:p>
          <a:p>
            <a:pPr lvl="0" algn="l" rtl="0"/>
            <a:endParaRPr lang="en-US" sz="2000" dirty="0">
              <a:solidFill>
                <a:schemeClr val="tx2"/>
              </a:solidFill>
              <a:latin typeface="Calibri" panose="020F0502020204030204" pitchFamily="34" charset="0"/>
            </a:endParaRPr>
          </a:p>
          <a:p>
            <a:pPr lvl="0" algn="l" rtl="0"/>
            <a:r>
              <a:rPr lang="en-US" sz="2000" dirty="0" smtClean="0">
                <a:solidFill>
                  <a:schemeClr val="tx2"/>
                </a:solidFill>
                <a:latin typeface="Calibri" panose="020F0502020204030204" pitchFamily="34" charset="0"/>
              </a:rPr>
              <a:t>Principle:</a:t>
            </a:r>
          </a:p>
          <a:p>
            <a:pPr lvl="0" algn="l" rtl="0"/>
            <a:endParaRPr lang="en-US" sz="2000" dirty="0">
              <a:solidFill>
                <a:schemeClr val="tx2"/>
              </a:solidFill>
              <a:latin typeface="Calibri" panose="020F0502020204030204" pitchFamily="34" charset="0"/>
            </a:endParaRPr>
          </a:p>
          <a:p>
            <a:pPr algn="l" rtl="0"/>
            <a:r>
              <a:rPr lang="en-US" sz="2000" dirty="0" smtClean="0">
                <a:latin typeface="Calibri" pitchFamily="34" charset="0"/>
              </a:rPr>
              <a:t>-When  the solubility of proteins  increased in low concentration of salts it called </a:t>
            </a:r>
            <a:r>
              <a:rPr lang="en-US" sz="2000" b="1" dirty="0" smtClean="0">
                <a:solidFill>
                  <a:schemeClr val="tx2"/>
                </a:solidFill>
                <a:latin typeface="Calibri" pitchFamily="34" charset="0"/>
              </a:rPr>
              <a:t>salting in.</a:t>
            </a:r>
            <a:r>
              <a:rPr lang="en-US" sz="2000" dirty="0" smtClean="0">
                <a:solidFill>
                  <a:schemeClr val="tx2"/>
                </a:solidFill>
                <a:latin typeface="Calibri" pitchFamily="34" charset="0"/>
              </a:rPr>
              <a:t>  </a:t>
            </a:r>
          </a:p>
          <a:p>
            <a:pPr algn="l" rtl="0"/>
            <a:r>
              <a:rPr lang="en-US" sz="2000" dirty="0" smtClean="0">
                <a:latin typeface="Calibri" pitchFamily="34" charset="0"/>
              </a:rPr>
              <a:t>Salt molecules stabilize protein molecules by decreasing the electrostatic energy between the protein molecules which increase the solubility of proteins.</a:t>
            </a:r>
          </a:p>
          <a:p>
            <a:pPr lvl="0" algn="l" rtl="0"/>
            <a:endParaRPr lang="en-US" sz="2000" dirty="0" smtClean="0">
              <a:solidFill>
                <a:schemeClr val="tx2"/>
              </a:solidFill>
              <a:latin typeface="Calibri" panose="020F0502020204030204" pitchFamily="34" charset="0"/>
            </a:endParaRPr>
          </a:p>
          <a:p>
            <a:pPr algn="l" rtl="0"/>
            <a:r>
              <a:rPr lang="en-US" sz="2000" dirty="0" smtClean="0">
                <a:latin typeface="Calibri" pitchFamily="34" charset="0"/>
              </a:rPr>
              <a:t>-when the proteins precipitate at high concentration of salts it called </a:t>
            </a:r>
            <a:r>
              <a:rPr lang="en-US" sz="2000" b="1" dirty="0" smtClean="0">
                <a:solidFill>
                  <a:schemeClr val="tx2"/>
                </a:solidFill>
                <a:latin typeface="Calibri" pitchFamily="34" charset="0"/>
              </a:rPr>
              <a:t>Salting out. </a:t>
            </a:r>
            <a:r>
              <a:rPr lang="en-US" sz="2000" dirty="0" smtClean="0">
                <a:latin typeface="Calibri" pitchFamily="34" charset="0"/>
              </a:rPr>
              <a:t>The salt molecules compete with the protein molecules in binding with water.</a:t>
            </a:r>
          </a:p>
          <a:p>
            <a:pPr algn="l" rtl="0"/>
            <a:endParaRPr lang="en-US" sz="2000" b="1" dirty="0" smtClean="0">
              <a:latin typeface="Calibri" pitchFamily="34" charset="0"/>
            </a:endParaRPr>
          </a:p>
          <a:p>
            <a:pPr lvl="0" algn="l" rtl="0"/>
            <a:endParaRPr lang="en-US" sz="2000" dirty="0" smtClean="0">
              <a:solidFill>
                <a:schemeClr val="tx2"/>
              </a:solidFill>
              <a:latin typeface="Calibri" panose="020F0502020204030204" pitchFamily="34" charset="0"/>
            </a:endParaRPr>
          </a:p>
          <a:p>
            <a:pPr lvl="0" algn="l" rtl="0"/>
            <a:endParaRPr lang="en-US" sz="2000" dirty="0" smtClean="0">
              <a:solidFill>
                <a:schemeClr val="tx2"/>
              </a:solidFill>
              <a:latin typeface="Calibri" panose="020F0502020204030204" pitchFamily="34" charset="0"/>
            </a:endParaRPr>
          </a:p>
          <a:p>
            <a:pPr lvl="0" algn="l" rtl="0"/>
            <a:endParaRPr lang="en-US" sz="2000" b="1" dirty="0">
              <a:solidFill>
                <a:schemeClr val="tx2"/>
              </a:solidFill>
              <a:latin typeface="Calibri" panose="020F0502020204030204" pitchFamily="34" charset="0"/>
            </a:endParaRPr>
          </a:p>
          <a:p>
            <a:pPr lvl="0" algn="l" rtl="0"/>
            <a:r>
              <a:rPr lang="en-US" sz="2000" b="1" dirty="0" smtClean="0">
                <a:solidFill>
                  <a:schemeClr val="tx2"/>
                </a:solidFill>
                <a:latin typeface="Calibri" panose="020F0502020204030204" pitchFamily="34" charset="0"/>
              </a:rPr>
              <a:t> </a:t>
            </a:r>
            <a:endParaRPr lang="en-US" sz="2000" b="1" u="none" dirty="0" smtClean="0">
              <a:solidFill>
                <a:schemeClr val="tx2"/>
              </a:solidFill>
              <a:latin typeface="Calibri" panose="020F0502020204030204" pitchFamily="34" charset="0"/>
              <a:cs typeface="Aparajita" pitchFamily="34" charset="0"/>
            </a:endParaRPr>
          </a:p>
        </p:txBody>
      </p:sp>
      <p:sp>
        <p:nvSpPr>
          <p:cNvPr id="5" name="مستطيل 4"/>
          <p:cNvSpPr/>
          <p:nvPr/>
        </p:nvSpPr>
        <p:spPr>
          <a:xfrm>
            <a:off x="395536" y="6030580"/>
            <a:ext cx="8424936" cy="369332"/>
          </a:xfrm>
          <a:prstGeom prst="rect">
            <a:avLst/>
          </a:prstGeom>
        </p:spPr>
        <p:txBody>
          <a:bodyPr wrap="square">
            <a:spAutoFit/>
          </a:bodyPr>
          <a:lstStyle/>
          <a:p>
            <a:pPr algn="l">
              <a:buNone/>
            </a:pPr>
            <a:r>
              <a:rPr lang="en-US" dirty="0" smtClean="0"/>
              <a:t>Note: Each protein can be precipitated at specific salt concentration.</a:t>
            </a:r>
          </a:p>
        </p:txBody>
      </p:sp>
    </p:spTree>
    <p:extLst>
      <p:ext uri="{BB962C8B-B14F-4D97-AF65-F5344CB8AC3E}">
        <p14:creationId xmlns:p14="http://schemas.microsoft.com/office/powerpoint/2010/main" val="162567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9" y="404664"/>
            <a:ext cx="8568952" cy="5755422"/>
          </a:xfrm>
          <a:prstGeom prst="rect">
            <a:avLst/>
          </a:prstGeom>
        </p:spPr>
        <p:txBody>
          <a:bodyPr wrap="square">
            <a:spAutoFit/>
          </a:bodyPr>
          <a:lstStyle/>
          <a:p>
            <a:pPr lvl="0" algn="l" rtl="0"/>
            <a:r>
              <a:rPr lang="en-US" sz="2400" b="1" dirty="0" smtClean="0">
                <a:solidFill>
                  <a:schemeClr val="tx2"/>
                </a:solidFill>
                <a:latin typeface="Calibri" panose="020F0502020204030204" pitchFamily="34" charset="0"/>
              </a:rPr>
              <a:t>2.Precipitation of proteins by acids:</a:t>
            </a:r>
          </a:p>
          <a:p>
            <a:pPr algn="l" rtl="0">
              <a:buNone/>
            </a:pPr>
            <a:endParaRPr lang="en-US" sz="2000" dirty="0" smtClean="0">
              <a:solidFill>
                <a:schemeClr val="tx2"/>
              </a:solidFill>
              <a:latin typeface="Calibri" panose="020F0502020204030204" pitchFamily="34" charset="0"/>
            </a:endParaRPr>
          </a:p>
          <a:p>
            <a:pPr algn="l" rtl="0">
              <a:buNone/>
            </a:pPr>
            <a:r>
              <a:rPr lang="en-US" sz="2000" dirty="0" smtClean="0">
                <a:solidFill>
                  <a:schemeClr val="tx2"/>
                </a:solidFill>
                <a:latin typeface="Calibri" panose="020F0502020204030204" pitchFamily="34" charset="0"/>
              </a:rPr>
              <a:t>Objective:</a:t>
            </a:r>
          </a:p>
          <a:p>
            <a:pPr algn="l" rtl="0">
              <a:buNone/>
            </a:pPr>
            <a:r>
              <a:rPr lang="en-US" sz="2000" dirty="0" smtClean="0">
                <a:latin typeface="Calibri" panose="020F0502020204030204" pitchFamily="34" charset="0"/>
              </a:rPr>
              <a:t>To investigate the effects of strong acids on the protein solubility.</a:t>
            </a:r>
          </a:p>
          <a:p>
            <a:pPr lvl="0" algn="l" rtl="0"/>
            <a:endParaRPr lang="en-US" sz="2000" b="1" dirty="0" smtClean="0">
              <a:latin typeface="Calibri" panose="020F0502020204030204" pitchFamily="34" charset="0"/>
            </a:endParaRPr>
          </a:p>
          <a:p>
            <a:pPr lvl="0" algn="l" rtl="0"/>
            <a:endParaRPr lang="en-US" sz="2000" b="1" dirty="0" smtClean="0">
              <a:latin typeface="Calibri" panose="020F0502020204030204" pitchFamily="34" charset="0"/>
            </a:endParaRPr>
          </a:p>
          <a:p>
            <a:pPr lvl="0" algn="l" rtl="0"/>
            <a:r>
              <a:rPr lang="en-US" sz="2000" dirty="0" smtClean="0">
                <a:solidFill>
                  <a:schemeClr val="tx2"/>
                </a:solidFill>
                <a:latin typeface="Calibri" panose="020F0502020204030204" pitchFamily="34" charset="0"/>
              </a:rPr>
              <a:t>Principle:</a:t>
            </a:r>
          </a:p>
          <a:p>
            <a:pPr lvl="0" algn="l" rtl="0"/>
            <a:r>
              <a:rPr lang="en-US" sz="2000" dirty="0" smtClean="0">
                <a:latin typeface="Calibri" panose="020F0502020204030204" pitchFamily="34" charset="0"/>
              </a:rPr>
              <a:t>This test depend on affecting solubility of the protein as a function of changes in </a:t>
            </a:r>
            <a:r>
              <a:rPr lang="en-US" sz="2000" dirty="0" err="1" smtClean="0">
                <a:latin typeface="Calibri" panose="020F0502020204030204" pitchFamily="34" charset="0"/>
              </a:rPr>
              <a:t>pH.</a:t>
            </a:r>
            <a:r>
              <a:rPr lang="en-US" sz="2000" dirty="0" smtClean="0">
                <a:latin typeface="Calibri" panose="020F0502020204030204" pitchFamily="34" charset="0"/>
              </a:rPr>
              <a:t>  </a:t>
            </a:r>
            <a:r>
              <a:rPr lang="en-US" sz="2000" dirty="0">
                <a:latin typeface="Calibri" panose="020F0502020204030204" pitchFamily="34" charset="0"/>
              </a:rPr>
              <a:t>I</a:t>
            </a:r>
            <a:r>
              <a:rPr lang="en-US" sz="2000" dirty="0" smtClean="0">
                <a:latin typeface="Calibri" panose="020F0502020204030204" pitchFamily="34" charset="0"/>
              </a:rPr>
              <a:t>n highly acidic media, the protein will be positively changed, which is attracted to the acid anions that cause them to precipitate.</a:t>
            </a:r>
          </a:p>
          <a:p>
            <a:pPr lvl="0" algn="l" rtl="0"/>
            <a:endParaRPr lang="en-US" sz="2000" b="1" dirty="0">
              <a:latin typeface="Calibri" panose="020F0502020204030204" pitchFamily="34" charset="0"/>
            </a:endParaRPr>
          </a:p>
          <a:p>
            <a:pPr algn="l" rtl="0">
              <a:buNone/>
            </a:pPr>
            <a:endParaRPr lang="en-US" sz="2000" dirty="0" smtClean="0">
              <a:solidFill>
                <a:schemeClr val="tx2"/>
              </a:solidFill>
              <a:latin typeface="Calibri" panose="020F0502020204030204" pitchFamily="34" charset="0"/>
            </a:endParaRPr>
          </a:p>
          <a:p>
            <a:pPr algn="l" rtl="0">
              <a:buNone/>
            </a:pPr>
            <a:r>
              <a:rPr lang="en-US" sz="2000" dirty="0" smtClean="0">
                <a:solidFill>
                  <a:schemeClr val="tx2"/>
                </a:solidFill>
                <a:latin typeface="Calibri" panose="020F0502020204030204" pitchFamily="34" charset="0"/>
              </a:rPr>
              <a:t>Applications:</a:t>
            </a:r>
          </a:p>
          <a:p>
            <a:pPr algn="l" rtl="0">
              <a:buNone/>
            </a:pPr>
            <a:r>
              <a:rPr lang="en-US" sz="2000" dirty="0" smtClean="0">
                <a:latin typeface="Calibri" panose="020F0502020204030204" pitchFamily="34" charset="0"/>
              </a:rPr>
              <a:t>-Separation and purification.</a:t>
            </a:r>
          </a:p>
          <a:p>
            <a:pPr algn="l" rtl="0">
              <a:buNone/>
            </a:pPr>
            <a:r>
              <a:rPr lang="en-US" sz="2000" dirty="0" smtClean="0">
                <a:latin typeface="Calibri" panose="020F0502020204030204" pitchFamily="34" charset="0"/>
              </a:rPr>
              <a:t>-Detection of small amount of protein in </a:t>
            </a:r>
            <a:r>
              <a:rPr lang="en-US" sz="2000" dirty="0" smtClean="0">
                <a:solidFill>
                  <a:srgbClr val="FF0000"/>
                </a:solidFill>
                <a:latin typeface="Calibri" panose="020F0502020204030204" pitchFamily="34" charset="0"/>
              </a:rPr>
              <a:t>urea</a:t>
            </a:r>
            <a:r>
              <a:rPr lang="en-US" sz="2000" dirty="0" smtClean="0">
                <a:latin typeface="Calibri" panose="020F0502020204030204" pitchFamily="34" charset="0"/>
              </a:rPr>
              <a:t>  sample.</a:t>
            </a:r>
          </a:p>
          <a:p>
            <a:pPr algn="l" rtl="0">
              <a:buNone/>
            </a:pPr>
            <a:r>
              <a:rPr lang="en-US" sz="2000" dirty="0" smtClean="0">
                <a:latin typeface="Calibri" panose="020F0502020204030204" pitchFamily="34" charset="0"/>
              </a:rPr>
              <a:t>- Stop the enzyme reaction.</a:t>
            </a:r>
            <a:endParaRPr lang="en-US" sz="2000" u="sng" dirty="0" smtClean="0">
              <a:solidFill>
                <a:srgbClr val="C00000"/>
              </a:solidFill>
              <a:latin typeface="Calibri" panose="020F0502020204030204" pitchFamily="34" charset="0"/>
            </a:endParaRPr>
          </a:p>
          <a:p>
            <a:pPr lvl="0" algn="l" rtl="0"/>
            <a:endParaRPr lang="en-US" sz="2000" b="1" dirty="0">
              <a:latin typeface="Calibri" panose="020F0502020204030204" pitchFamily="34" charset="0"/>
            </a:endParaRPr>
          </a:p>
          <a:p>
            <a:pPr lvl="0" algn="l" rtl="0"/>
            <a:endParaRPr lang="en-US" sz="2400" b="1" dirty="0" smtClean="0">
              <a:latin typeface="Calibri" panose="020F0502020204030204" pitchFamily="34" charset="0"/>
            </a:endParaRPr>
          </a:p>
        </p:txBody>
      </p:sp>
    </p:spTree>
    <p:extLst>
      <p:ext uri="{BB962C8B-B14F-4D97-AF65-F5344CB8AC3E}">
        <p14:creationId xmlns:p14="http://schemas.microsoft.com/office/powerpoint/2010/main" val="400172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a14="http://schemas.microsoft.com/office/drawing/2010/main" val="0"/>
              </a:ext>
            </a:extLst>
          </a:blip>
          <a:srcRect t="27777" r="36237" b="20617"/>
          <a:stretch/>
        </p:blipFill>
        <p:spPr>
          <a:xfrm rot="5400000">
            <a:off x="-189266" y="1133481"/>
            <a:ext cx="3731870" cy="1698171"/>
          </a:xfrm>
          <a:prstGeom prst="rect">
            <a:avLst/>
          </a:prstGeom>
        </p:spPr>
      </p:pic>
      <p:pic>
        <p:nvPicPr>
          <p:cNvPr id="3" name="صورة 2"/>
          <p:cNvPicPr>
            <a:picLocks noChangeAspect="1"/>
          </p:cNvPicPr>
          <p:nvPr/>
        </p:nvPicPr>
        <p:blipFill rotWithShape="1">
          <a:blip r:embed="rId3" cstate="print">
            <a:extLst>
              <a:ext uri="{28A0092B-C50C-407E-A947-70E740481C1C}">
                <a14:useLocalDpi xmlns:a14="http://schemas.microsoft.com/office/drawing/2010/main" val="0"/>
              </a:ext>
            </a:extLst>
          </a:blip>
          <a:srcRect r="41061" b="34557"/>
          <a:stretch/>
        </p:blipFill>
        <p:spPr>
          <a:xfrm>
            <a:off x="212191" y="4437112"/>
            <a:ext cx="3449543" cy="2153501"/>
          </a:xfrm>
          <a:prstGeom prst="rect">
            <a:avLst/>
          </a:prstGeom>
        </p:spPr>
      </p:pic>
      <p:sp>
        <p:nvSpPr>
          <p:cNvPr id="4" name="مربع نص 3"/>
          <p:cNvSpPr txBox="1"/>
          <p:nvPr/>
        </p:nvSpPr>
        <p:spPr>
          <a:xfrm>
            <a:off x="2525755" y="1484784"/>
            <a:ext cx="6366725" cy="400110"/>
          </a:xfrm>
          <a:prstGeom prst="rect">
            <a:avLst/>
          </a:prstGeom>
          <a:noFill/>
        </p:spPr>
        <p:txBody>
          <a:bodyPr wrap="square" rtlCol="1">
            <a:spAutoFit/>
          </a:bodyPr>
          <a:lstStyle/>
          <a:p>
            <a:pPr algn="l" rtl="0"/>
            <a:r>
              <a:rPr lang="en-US" sz="2000" dirty="0" smtClean="0">
                <a:latin typeface="Calibri" panose="020F0502020204030204" pitchFamily="34" charset="0"/>
              </a:rPr>
              <a:t>Precipitation of albumin using </a:t>
            </a:r>
            <a:r>
              <a:rPr lang="en-US" sz="2000" dirty="0" err="1" smtClean="0">
                <a:latin typeface="Calibri" panose="020F0502020204030204" pitchFamily="34" charset="0"/>
              </a:rPr>
              <a:t>Trichloroacetic</a:t>
            </a:r>
            <a:r>
              <a:rPr lang="en-US" sz="2000" dirty="0" smtClean="0">
                <a:latin typeface="Calibri" panose="020F0502020204030204" pitchFamily="34" charset="0"/>
              </a:rPr>
              <a:t> acid [TCA]</a:t>
            </a:r>
            <a:endParaRPr lang="ar-SA" sz="2000" dirty="0">
              <a:latin typeface="Calibri" panose="020F0502020204030204" pitchFamily="34" charset="0"/>
            </a:endParaRPr>
          </a:p>
        </p:txBody>
      </p:sp>
      <p:sp>
        <p:nvSpPr>
          <p:cNvPr id="5" name="مستطيل 4"/>
          <p:cNvSpPr/>
          <p:nvPr/>
        </p:nvSpPr>
        <p:spPr>
          <a:xfrm>
            <a:off x="3674852" y="5174615"/>
            <a:ext cx="5040560" cy="707886"/>
          </a:xfrm>
          <a:prstGeom prst="rect">
            <a:avLst/>
          </a:prstGeom>
        </p:spPr>
        <p:txBody>
          <a:bodyPr wrap="square">
            <a:spAutoFit/>
          </a:bodyPr>
          <a:lstStyle/>
          <a:p>
            <a:pPr algn="l" rtl="0"/>
            <a:r>
              <a:rPr lang="en-US" sz="2000" dirty="0" smtClean="0">
                <a:latin typeface="Calibri" panose="020F0502020204030204" pitchFamily="34" charset="0"/>
              </a:rPr>
              <a:t>Precipitation of albumin using concentrated nitric acid.</a:t>
            </a:r>
            <a:endParaRPr lang="ar-SA" sz="2000" dirty="0">
              <a:latin typeface="Calibri" panose="020F0502020204030204" pitchFamily="34" charset="0"/>
            </a:endParaRPr>
          </a:p>
        </p:txBody>
      </p:sp>
    </p:spTree>
    <p:extLst>
      <p:ext uri="{BB962C8B-B14F-4D97-AF65-F5344CB8AC3E}">
        <p14:creationId xmlns:p14="http://schemas.microsoft.com/office/powerpoint/2010/main" val="3554147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380</TotalTime>
  <Words>710</Words>
  <Application>Microsoft Office PowerPoint</Application>
  <PresentationFormat>عرض على الشاشة (3:4)‏</PresentationFormat>
  <Paragraphs>104</Paragraphs>
  <Slides>14</Slides>
  <Notes>0</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لينة</dc:creator>
  <cp:lastModifiedBy>لينة</cp:lastModifiedBy>
  <cp:revision>24</cp:revision>
  <dcterms:created xsi:type="dcterms:W3CDTF">2014-02-14T17:42:42Z</dcterms:created>
  <dcterms:modified xsi:type="dcterms:W3CDTF">2014-10-18T16:09:39Z</dcterms:modified>
</cp:coreProperties>
</file>