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5" r:id="rId2"/>
    <p:sldId id="286" r:id="rId3"/>
    <p:sldId id="264" r:id="rId4"/>
    <p:sldId id="265" r:id="rId5"/>
    <p:sldId id="266" r:id="rId6"/>
    <p:sldId id="267" r:id="rId7"/>
    <p:sldId id="293" r:id="rId8"/>
    <p:sldId id="268" r:id="rId9"/>
    <p:sldId id="270" r:id="rId10"/>
    <p:sldId id="257" r:id="rId11"/>
    <p:sldId id="258" r:id="rId12"/>
    <p:sldId id="271" r:id="rId13"/>
    <p:sldId id="259" r:id="rId14"/>
    <p:sldId id="272" r:id="rId15"/>
    <p:sldId id="260" r:id="rId16"/>
    <p:sldId id="273" r:id="rId17"/>
    <p:sldId id="294" r:id="rId18"/>
    <p:sldId id="262" r:id="rId19"/>
    <p:sldId id="263" r:id="rId20"/>
    <p:sldId id="274" r:id="rId21"/>
    <p:sldId id="292" r:id="rId22"/>
    <p:sldId id="284" r:id="rId23"/>
    <p:sldId id="288" r:id="rId24"/>
    <p:sldId id="289" r:id="rId25"/>
    <p:sldId id="290" r:id="rId26"/>
    <p:sldId id="287" r:id="rId27"/>
  </p:sldIdLst>
  <p:sldSz cx="9144000" cy="6858000" type="screen4x3"/>
  <p:notesSz cx="6794500" cy="10071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33CC33"/>
    <a:srgbClr val="FF0066"/>
    <a:srgbClr val="FFCCFF"/>
    <a:srgbClr val="996633"/>
    <a:srgbClr val="0099FF"/>
    <a:srgbClr val="66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1452" y="-102"/>
      </p:cViewPr>
      <p:guideLst>
        <p:guide orient="horz" pos="2160"/>
        <p:guide orient="horz" pos="228"/>
        <p:guide orient="horz" pos="4110"/>
        <p:guide pos="2880"/>
        <p:guide pos="230"/>
        <p:guide pos="55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49688" y="0"/>
            <a:ext cx="2944812"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879475" y="755650"/>
            <a:ext cx="5035550" cy="37766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06463" y="4783138"/>
            <a:ext cx="4981575"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567863"/>
            <a:ext cx="2944813"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49688" y="9567863"/>
            <a:ext cx="2944812"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AC8B1D-7028-472A-9A70-EB78A327E36E}" type="slidenum">
              <a:rPr lang="en-US"/>
              <a:pPr/>
              <a:t>‹#›</a:t>
            </a:fld>
            <a:endParaRPr lang="en-US"/>
          </a:p>
        </p:txBody>
      </p:sp>
    </p:spTree>
    <p:extLst>
      <p:ext uri="{BB962C8B-B14F-4D97-AF65-F5344CB8AC3E}">
        <p14:creationId xmlns:p14="http://schemas.microsoft.com/office/powerpoint/2010/main" val="685512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3AC8B1D-7028-472A-9A70-EB78A327E36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3.</a:t>
            </a:r>
            <a:fld id="{851CC31B-4CDF-4AEF-8348-686E7A9A5967}"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1032170" y="3048000"/>
            <a:ext cx="6406947" cy="769441"/>
          </a:xfrm>
          <a:prstGeom prst="rect">
            <a:avLst/>
          </a:prstGeom>
          <a:noFill/>
        </p:spPr>
        <p:txBody>
          <a:bodyPr wrap="non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Software </a:t>
            </a:r>
            <a:r>
              <a:rPr lang="en-US" sz="4400" b="1" spc="5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Quality Factors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2514600" y="2667000"/>
            <a:ext cx="4953000" cy="762000"/>
          </a:xfrm>
          <a:prstGeom prst="rect">
            <a:avLst/>
          </a:prstGeom>
          <a:solidFill>
            <a:srgbClr val="FFCCFF"/>
          </a:solidFill>
          <a:ln w="9525">
            <a:solidFill>
              <a:schemeClr val="tx1"/>
            </a:solidFill>
            <a:miter lim="800000"/>
            <a:headEnd/>
            <a:tailEnd/>
          </a:ln>
          <a:effectLst/>
        </p:spPr>
        <p:txBody>
          <a:bodyPr wrap="none" anchor="ctr"/>
          <a:lstStyle/>
          <a:p>
            <a:pPr algn="ctr"/>
            <a:r>
              <a:rPr lang="en-US" sz="3200"/>
              <a:t>Software quality factors</a:t>
            </a:r>
          </a:p>
        </p:txBody>
      </p:sp>
      <p:sp>
        <p:nvSpPr>
          <p:cNvPr id="3077" name="Rectangle 5"/>
          <p:cNvSpPr>
            <a:spLocks noChangeArrowheads="1"/>
          </p:cNvSpPr>
          <p:nvPr/>
        </p:nvSpPr>
        <p:spPr bwMode="auto">
          <a:xfrm>
            <a:off x="457200" y="4038600"/>
            <a:ext cx="3886200" cy="533400"/>
          </a:xfrm>
          <a:prstGeom prst="rect">
            <a:avLst/>
          </a:prstGeom>
          <a:solidFill>
            <a:srgbClr val="99FF99"/>
          </a:solidFill>
          <a:ln w="9525">
            <a:solidFill>
              <a:schemeClr val="tx1"/>
            </a:solidFill>
            <a:miter lim="800000"/>
            <a:headEnd/>
            <a:tailEnd/>
          </a:ln>
          <a:effectLst/>
        </p:spPr>
        <p:txBody>
          <a:bodyPr wrap="none" anchor="ctr"/>
          <a:lstStyle/>
          <a:p>
            <a:pPr algn="ctr"/>
            <a:r>
              <a:rPr lang="en-US" b="1"/>
              <a:t>Product operation factors</a:t>
            </a:r>
          </a:p>
        </p:txBody>
      </p:sp>
      <p:sp>
        <p:nvSpPr>
          <p:cNvPr id="3078" name="Rectangle 6"/>
          <p:cNvSpPr>
            <a:spLocks noChangeArrowheads="1"/>
          </p:cNvSpPr>
          <p:nvPr/>
        </p:nvSpPr>
        <p:spPr bwMode="auto">
          <a:xfrm>
            <a:off x="2362200" y="4724400"/>
            <a:ext cx="3886200" cy="457200"/>
          </a:xfrm>
          <a:prstGeom prst="rect">
            <a:avLst/>
          </a:prstGeom>
          <a:solidFill>
            <a:srgbClr val="FFFFCC"/>
          </a:solidFill>
          <a:ln w="9525">
            <a:solidFill>
              <a:schemeClr val="tx1"/>
            </a:solidFill>
            <a:miter lim="800000"/>
            <a:headEnd/>
            <a:tailEnd/>
          </a:ln>
          <a:effectLst/>
        </p:spPr>
        <p:txBody>
          <a:bodyPr wrap="none" anchor="ctr"/>
          <a:lstStyle/>
          <a:p>
            <a:pPr algn="ctr"/>
            <a:r>
              <a:rPr lang="en-US" b="1"/>
              <a:t>Product revision factors</a:t>
            </a:r>
          </a:p>
        </p:txBody>
      </p:sp>
      <p:sp>
        <p:nvSpPr>
          <p:cNvPr id="3079" name="Rectangle 7"/>
          <p:cNvSpPr>
            <a:spLocks noChangeArrowheads="1"/>
          </p:cNvSpPr>
          <p:nvPr/>
        </p:nvSpPr>
        <p:spPr bwMode="auto">
          <a:xfrm>
            <a:off x="4800600" y="5334000"/>
            <a:ext cx="3886200" cy="457200"/>
          </a:xfrm>
          <a:prstGeom prst="rect">
            <a:avLst/>
          </a:prstGeom>
          <a:solidFill>
            <a:srgbClr val="66FFFF"/>
          </a:solidFill>
          <a:ln w="9525">
            <a:solidFill>
              <a:schemeClr val="tx1"/>
            </a:solidFill>
            <a:miter lim="800000"/>
            <a:headEnd/>
            <a:tailEnd/>
          </a:ln>
          <a:effectLst/>
        </p:spPr>
        <p:txBody>
          <a:bodyPr wrap="none" anchor="ctr"/>
          <a:lstStyle/>
          <a:p>
            <a:pPr algn="ctr"/>
            <a:r>
              <a:rPr lang="en-US" b="1"/>
              <a:t>Product transition factors</a:t>
            </a:r>
          </a:p>
        </p:txBody>
      </p:sp>
      <p:sp>
        <p:nvSpPr>
          <p:cNvPr id="3080" name="Line 8"/>
          <p:cNvSpPr>
            <a:spLocks noChangeShapeType="1"/>
          </p:cNvSpPr>
          <p:nvPr/>
        </p:nvSpPr>
        <p:spPr bwMode="auto">
          <a:xfrm>
            <a:off x="3352800" y="3429000"/>
            <a:ext cx="0" cy="609600"/>
          </a:xfrm>
          <a:prstGeom prst="line">
            <a:avLst/>
          </a:prstGeom>
          <a:noFill/>
          <a:ln w="28575">
            <a:solidFill>
              <a:schemeClr val="tx1"/>
            </a:solidFill>
            <a:round/>
            <a:headEnd/>
            <a:tailEnd type="triangle" w="med" len="med"/>
          </a:ln>
          <a:effectLst/>
        </p:spPr>
        <p:txBody>
          <a:bodyPr/>
          <a:lstStyle/>
          <a:p>
            <a:endParaRPr lang="ar-SA"/>
          </a:p>
        </p:txBody>
      </p:sp>
      <p:sp>
        <p:nvSpPr>
          <p:cNvPr id="3081" name="Line 9"/>
          <p:cNvSpPr>
            <a:spLocks noChangeShapeType="1"/>
          </p:cNvSpPr>
          <p:nvPr/>
        </p:nvSpPr>
        <p:spPr bwMode="auto">
          <a:xfrm>
            <a:off x="6629400" y="3429000"/>
            <a:ext cx="0" cy="1905000"/>
          </a:xfrm>
          <a:prstGeom prst="line">
            <a:avLst/>
          </a:prstGeom>
          <a:noFill/>
          <a:ln w="28575">
            <a:solidFill>
              <a:schemeClr val="tx1"/>
            </a:solidFill>
            <a:round/>
            <a:headEnd/>
            <a:tailEnd type="triangle" w="med" len="med"/>
          </a:ln>
          <a:effectLst/>
        </p:spPr>
        <p:txBody>
          <a:bodyPr/>
          <a:lstStyle/>
          <a:p>
            <a:endParaRPr lang="ar-SA"/>
          </a:p>
        </p:txBody>
      </p:sp>
      <p:sp>
        <p:nvSpPr>
          <p:cNvPr id="3082" name="Line 10"/>
          <p:cNvSpPr>
            <a:spLocks noChangeShapeType="1"/>
          </p:cNvSpPr>
          <p:nvPr/>
        </p:nvSpPr>
        <p:spPr bwMode="auto">
          <a:xfrm>
            <a:off x="4876800" y="3429000"/>
            <a:ext cx="0" cy="1295400"/>
          </a:xfrm>
          <a:prstGeom prst="line">
            <a:avLst/>
          </a:prstGeom>
          <a:noFill/>
          <a:ln w="28575">
            <a:solidFill>
              <a:schemeClr val="tx1"/>
            </a:solidFill>
            <a:round/>
            <a:headEnd/>
            <a:tailEnd type="triangle" w="med" len="med"/>
          </a:ln>
          <a:effectLst/>
        </p:spPr>
        <p:txBody>
          <a:bodyPr/>
          <a:lstStyle/>
          <a:p>
            <a:endParaRPr lang="ar-SA"/>
          </a:p>
        </p:txBody>
      </p:sp>
      <p:sp>
        <p:nvSpPr>
          <p:cNvPr id="3084" name="WordArt 12"/>
          <p:cNvSpPr>
            <a:spLocks noChangeArrowheads="1" noChangeShapeType="1" noTextEdit="1"/>
          </p:cNvSpPr>
          <p:nvPr/>
        </p:nvSpPr>
        <p:spPr bwMode="auto">
          <a:xfrm>
            <a:off x="1416050" y="981075"/>
            <a:ext cx="6296025" cy="115252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McCall's software quality</a:t>
            </a:r>
          </a:p>
          <a:p>
            <a:pPr algn="ctr"/>
            <a:r>
              <a:rPr lang="en-US" sz="3600" kern="10">
                <a:ln w="12700">
                  <a:solidFill>
                    <a:srgbClr val="000000"/>
                  </a:solidFill>
                  <a:round/>
                  <a:headEnd/>
                  <a:tailEnd/>
                </a:ln>
                <a:solidFill>
                  <a:srgbClr val="33CC33"/>
                </a:solidFill>
                <a:latin typeface="Arial Black"/>
              </a:rPr>
              <a:t>factors model</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676400" y="2514600"/>
            <a:ext cx="3124200" cy="3200400"/>
          </a:xfrm>
          <a:ln w="76200">
            <a:solidFill>
              <a:schemeClr val="accent2"/>
            </a:solidFill>
          </a:ln>
        </p:spPr>
        <p:txBody>
          <a:bodyPr/>
          <a:lstStyle/>
          <a:p>
            <a:r>
              <a:rPr lang="en-US" b="1">
                <a:solidFill>
                  <a:srgbClr val="336699"/>
                </a:solidFill>
              </a:rPr>
              <a:t>Correctness</a:t>
            </a:r>
          </a:p>
          <a:p>
            <a:r>
              <a:rPr lang="en-US" b="1">
                <a:solidFill>
                  <a:srgbClr val="FF0066"/>
                </a:solidFill>
              </a:rPr>
              <a:t>Reliability</a:t>
            </a:r>
          </a:p>
          <a:p>
            <a:r>
              <a:rPr lang="en-US" b="1">
                <a:solidFill>
                  <a:srgbClr val="00CC00"/>
                </a:solidFill>
              </a:rPr>
              <a:t>Efficiency</a:t>
            </a:r>
          </a:p>
          <a:p>
            <a:r>
              <a:rPr lang="en-US" b="1">
                <a:solidFill>
                  <a:srgbClr val="FF9900"/>
                </a:solidFill>
              </a:rPr>
              <a:t>Integrity</a:t>
            </a:r>
          </a:p>
          <a:p>
            <a:r>
              <a:rPr lang="en-US" b="1">
                <a:solidFill>
                  <a:srgbClr val="0099FF"/>
                </a:solidFill>
              </a:rPr>
              <a:t>Usability</a:t>
            </a:r>
          </a:p>
        </p:txBody>
      </p:sp>
      <p:sp>
        <p:nvSpPr>
          <p:cNvPr id="5128" name="WordArt 8"/>
          <p:cNvSpPr>
            <a:spLocks noChangeArrowheads="1" noChangeShapeType="1" noTextEdit="1"/>
          </p:cNvSpPr>
          <p:nvPr/>
        </p:nvSpPr>
        <p:spPr bwMode="auto">
          <a:xfrm>
            <a:off x="1358900" y="1196975"/>
            <a:ext cx="6410325" cy="503238"/>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Product operation factors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latin typeface="Andalus" pitchFamily="18" charset="-78"/>
                <a:cs typeface="Andalus" pitchFamily="18" charset="-78"/>
              </a:rPr>
              <a:t>Product operation factors</a:t>
            </a:r>
          </a:p>
        </p:txBody>
      </p:sp>
      <p:sp>
        <p:nvSpPr>
          <p:cNvPr id="10243" name="Content Placeholder 2"/>
          <p:cNvSpPr>
            <a:spLocks noGrp="1"/>
          </p:cNvSpPr>
          <p:nvPr>
            <p:ph idx="1"/>
          </p:nvPr>
        </p:nvSpPr>
        <p:spPr>
          <a:xfrm>
            <a:off x="457200" y="1600200"/>
            <a:ext cx="8229600" cy="4876800"/>
          </a:xfrm>
        </p:spPr>
        <p:txBody>
          <a:bodyPr/>
          <a:lstStyle/>
          <a:p>
            <a:pPr eaLnBrk="1" hangingPunct="1"/>
            <a:r>
              <a:rPr lang="en-US" sz="3400" b="1" dirty="0" smtClean="0">
                <a:solidFill>
                  <a:srgbClr val="336699"/>
                </a:solidFill>
              </a:rPr>
              <a:t>Correctness: </a:t>
            </a:r>
            <a:r>
              <a:rPr lang="en-US" sz="3400" dirty="0" smtClean="0">
                <a:solidFill>
                  <a:srgbClr val="336699"/>
                </a:solidFill>
              </a:rPr>
              <a:t>extent to which a program fulfills its specification.</a:t>
            </a:r>
          </a:p>
          <a:p>
            <a:pPr eaLnBrk="1" hangingPunct="1"/>
            <a:r>
              <a:rPr lang="en-US" sz="3400" b="1" dirty="0" smtClean="0">
                <a:solidFill>
                  <a:srgbClr val="FF0066"/>
                </a:solidFill>
              </a:rPr>
              <a:t>Reliability: </a:t>
            </a:r>
            <a:r>
              <a:rPr lang="en-US" sz="3400" dirty="0" smtClean="0">
                <a:solidFill>
                  <a:srgbClr val="FF0066"/>
                </a:solidFill>
              </a:rPr>
              <a:t>ability not to fail.</a:t>
            </a:r>
          </a:p>
          <a:p>
            <a:pPr eaLnBrk="1" hangingPunct="1"/>
            <a:r>
              <a:rPr lang="en-US" sz="3400" b="1" dirty="0" smtClean="0">
                <a:solidFill>
                  <a:srgbClr val="00CC00"/>
                </a:solidFill>
              </a:rPr>
              <a:t>Efficiency: </a:t>
            </a:r>
            <a:r>
              <a:rPr lang="en-US" sz="3400" dirty="0" smtClean="0">
                <a:solidFill>
                  <a:srgbClr val="00CC00"/>
                </a:solidFill>
              </a:rPr>
              <a:t>use of resources execution and storage.</a:t>
            </a:r>
          </a:p>
          <a:p>
            <a:pPr eaLnBrk="1" hangingPunct="1"/>
            <a:r>
              <a:rPr lang="en-US" sz="3400" b="1" dirty="0" smtClean="0"/>
              <a:t>Integrity: </a:t>
            </a:r>
            <a:r>
              <a:rPr lang="en-US" sz="3400" dirty="0" smtClean="0"/>
              <a:t>protection of the program from unauthorized access.</a:t>
            </a:r>
          </a:p>
          <a:p>
            <a:pPr eaLnBrk="1" hangingPunct="1"/>
            <a:r>
              <a:rPr lang="en-US" sz="3400" b="1" dirty="0" smtClean="0">
                <a:solidFill>
                  <a:srgbClr val="0099FF"/>
                </a:solidFill>
              </a:rPr>
              <a:t>Usability: </a:t>
            </a:r>
            <a:r>
              <a:rPr lang="en-US" sz="3400" dirty="0" smtClean="0">
                <a:solidFill>
                  <a:srgbClr val="0099FF"/>
                </a:solidFill>
              </a:rPr>
              <a:t>ease of use of the software.</a:t>
            </a:r>
          </a:p>
          <a:p>
            <a:pPr eaLnBrk="1" hangingPunct="1">
              <a:buFontTx/>
              <a:buNone/>
            </a:pPr>
            <a:endParaRPr lang="en-US" dirty="0" smtClean="0"/>
          </a:p>
        </p:txBody>
      </p:sp>
      <p:sp>
        <p:nvSpPr>
          <p:cNvPr id="11268"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001FE848-F5D4-4893-A4C2-D3A910A38E40}" type="slidenum">
              <a:rPr lang="en-US">
                <a:latin typeface="Arial" charset="0"/>
              </a:rPr>
              <a:pPr>
                <a:defRPr/>
              </a:pPr>
              <a:t>12</a:t>
            </a:fld>
            <a:endParaRPr lang="en-US">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1295400" y="2895600"/>
            <a:ext cx="3505200" cy="2057400"/>
          </a:xfrm>
          <a:ln w="76200">
            <a:solidFill>
              <a:schemeClr val="accent2"/>
            </a:solidFill>
          </a:ln>
        </p:spPr>
        <p:txBody>
          <a:bodyPr/>
          <a:lstStyle/>
          <a:p>
            <a:r>
              <a:rPr lang="en-US" b="1">
                <a:solidFill>
                  <a:srgbClr val="336699"/>
                </a:solidFill>
              </a:rPr>
              <a:t>Maintainability</a:t>
            </a:r>
          </a:p>
          <a:p>
            <a:r>
              <a:rPr lang="en-US" b="1">
                <a:solidFill>
                  <a:srgbClr val="FF0066"/>
                </a:solidFill>
              </a:rPr>
              <a:t>Flexibility</a:t>
            </a:r>
          </a:p>
          <a:p>
            <a:r>
              <a:rPr lang="en-US" b="1">
                <a:solidFill>
                  <a:srgbClr val="00CC00"/>
                </a:solidFill>
              </a:rPr>
              <a:t>Testability</a:t>
            </a:r>
          </a:p>
        </p:txBody>
      </p:sp>
      <p:sp>
        <p:nvSpPr>
          <p:cNvPr id="6154" name="WordArt 10"/>
          <p:cNvSpPr>
            <a:spLocks noChangeArrowheads="1" noChangeShapeType="1" noTextEdit="1"/>
          </p:cNvSpPr>
          <p:nvPr/>
        </p:nvSpPr>
        <p:spPr bwMode="auto">
          <a:xfrm>
            <a:off x="1358900" y="1196975"/>
            <a:ext cx="6410325" cy="4318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Product revision factors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latin typeface="Andalus" pitchFamily="18" charset="-78"/>
                <a:cs typeface="Andalus" pitchFamily="18" charset="-78"/>
              </a:rPr>
              <a:t>Product revision factors</a:t>
            </a:r>
          </a:p>
        </p:txBody>
      </p:sp>
      <p:sp>
        <p:nvSpPr>
          <p:cNvPr id="11267" name="Content Placeholder 2"/>
          <p:cNvSpPr>
            <a:spLocks noGrp="1"/>
          </p:cNvSpPr>
          <p:nvPr>
            <p:ph idx="1"/>
          </p:nvPr>
        </p:nvSpPr>
        <p:spPr>
          <a:xfrm>
            <a:off x="457200" y="1600200"/>
            <a:ext cx="8229600" cy="4876800"/>
          </a:xfrm>
        </p:spPr>
        <p:txBody>
          <a:bodyPr/>
          <a:lstStyle/>
          <a:p>
            <a:pPr eaLnBrk="1" hangingPunct="1"/>
            <a:r>
              <a:rPr lang="en-US" sz="3600" b="1" smtClean="0">
                <a:solidFill>
                  <a:srgbClr val="336699"/>
                </a:solidFill>
              </a:rPr>
              <a:t>Maintainability: </a:t>
            </a:r>
            <a:r>
              <a:rPr lang="en-US" sz="3600" smtClean="0">
                <a:solidFill>
                  <a:srgbClr val="336699"/>
                </a:solidFill>
              </a:rPr>
              <a:t>effort required to locate and fix a fault in a program.</a:t>
            </a:r>
            <a:endParaRPr lang="en-US" sz="3600" b="1" smtClean="0">
              <a:solidFill>
                <a:srgbClr val="336699"/>
              </a:solidFill>
            </a:endParaRPr>
          </a:p>
          <a:p>
            <a:pPr eaLnBrk="1" hangingPunct="1"/>
            <a:r>
              <a:rPr lang="en-US" sz="3600" b="1" smtClean="0">
                <a:solidFill>
                  <a:srgbClr val="FF0066"/>
                </a:solidFill>
              </a:rPr>
              <a:t>Flexibility: </a:t>
            </a:r>
            <a:r>
              <a:rPr lang="en-US" sz="3600" smtClean="0">
                <a:solidFill>
                  <a:srgbClr val="FF0066"/>
                </a:solidFill>
              </a:rPr>
              <a:t>ease of making changes required by changes in operating environment.</a:t>
            </a:r>
            <a:endParaRPr lang="en-US" sz="3600" b="1" smtClean="0">
              <a:solidFill>
                <a:srgbClr val="00CC00"/>
              </a:solidFill>
            </a:endParaRPr>
          </a:p>
          <a:p>
            <a:pPr eaLnBrk="1" hangingPunct="1"/>
            <a:r>
              <a:rPr lang="en-US" sz="3600" b="1" smtClean="0">
                <a:solidFill>
                  <a:srgbClr val="00CC00"/>
                </a:solidFill>
              </a:rPr>
              <a:t>Testability: </a:t>
            </a:r>
            <a:r>
              <a:rPr lang="en-US" sz="3600" smtClean="0">
                <a:solidFill>
                  <a:srgbClr val="00CC00"/>
                </a:solidFill>
              </a:rPr>
              <a:t>ease of testing the program to ensure that it is error-free and meets its specification.</a:t>
            </a:r>
          </a:p>
          <a:p>
            <a:pPr eaLnBrk="1" hangingPunct="1">
              <a:buFontTx/>
              <a:buNone/>
            </a:pPr>
            <a:endParaRPr lang="en-US" smtClean="0"/>
          </a:p>
        </p:txBody>
      </p:sp>
      <p:sp>
        <p:nvSpPr>
          <p:cNvPr id="12292"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8EEDB995-9897-49E1-B17A-B4BAB12EC4F4}" type="slidenum">
              <a:rPr lang="en-US">
                <a:latin typeface="Arial" charset="0"/>
              </a:rPr>
              <a:pPr>
                <a:defRPr/>
              </a:pPr>
              <a:t>14</a:t>
            </a:fld>
            <a:endParaRPr lang="en-US">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1295400" y="2895600"/>
            <a:ext cx="3505200" cy="2057400"/>
          </a:xfrm>
          <a:ln w="76200">
            <a:solidFill>
              <a:schemeClr val="accent2"/>
            </a:solidFill>
          </a:ln>
        </p:spPr>
        <p:txBody>
          <a:bodyPr/>
          <a:lstStyle/>
          <a:p>
            <a:r>
              <a:rPr lang="en-US" b="1">
                <a:solidFill>
                  <a:srgbClr val="336699"/>
                </a:solidFill>
              </a:rPr>
              <a:t>Portability</a:t>
            </a:r>
          </a:p>
          <a:p>
            <a:r>
              <a:rPr lang="en-US" b="1">
                <a:solidFill>
                  <a:srgbClr val="FF0066"/>
                </a:solidFill>
              </a:rPr>
              <a:t>Reusability</a:t>
            </a:r>
          </a:p>
          <a:p>
            <a:r>
              <a:rPr lang="en-US" b="1">
                <a:solidFill>
                  <a:srgbClr val="00CC00"/>
                </a:solidFill>
              </a:rPr>
              <a:t>Interoperability</a:t>
            </a:r>
          </a:p>
        </p:txBody>
      </p:sp>
      <p:sp>
        <p:nvSpPr>
          <p:cNvPr id="7179" name="WordArt 11"/>
          <p:cNvSpPr>
            <a:spLocks noChangeArrowheads="1" noChangeShapeType="1" noTextEdit="1"/>
          </p:cNvSpPr>
          <p:nvPr/>
        </p:nvSpPr>
        <p:spPr bwMode="auto">
          <a:xfrm>
            <a:off x="1358900" y="1196975"/>
            <a:ext cx="6505575" cy="4318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Product transition factors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latin typeface="Andalus" pitchFamily="18" charset="-78"/>
                <a:cs typeface="Andalus" pitchFamily="18" charset="-78"/>
              </a:rPr>
              <a:t>Product transition factors</a:t>
            </a:r>
          </a:p>
        </p:txBody>
      </p:sp>
      <p:sp>
        <p:nvSpPr>
          <p:cNvPr id="12291" name="Content Placeholder 2"/>
          <p:cNvSpPr>
            <a:spLocks noGrp="1"/>
          </p:cNvSpPr>
          <p:nvPr>
            <p:ph idx="1"/>
          </p:nvPr>
        </p:nvSpPr>
        <p:spPr>
          <a:xfrm>
            <a:off x="457200" y="1600200"/>
            <a:ext cx="8229600" cy="4876800"/>
          </a:xfrm>
        </p:spPr>
        <p:txBody>
          <a:bodyPr/>
          <a:lstStyle/>
          <a:p>
            <a:pPr eaLnBrk="1" hangingPunct="1"/>
            <a:r>
              <a:rPr lang="en-US" sz="3600" b="1" smtClean="0">
                <a:solidFill>
                  <a:srgbClr val="336699"/>
                </a:solidFill>
              </a:rPr>
              <a:t>Portability: </a:t>
            </a:r>
            <a:r>
              <a:rPr lang="en-US" sz="3600" smtClean="0">
                <a:solidFill>
                  <a:srgbClr val="336699"/>
                </a:solidFill>
              </a:rPr>
              <a:t>Effort required to transfer a program from one environment to another system.</a:t>
            </a:r>
            <a:endParaRPr lang="en-US" sz="3600" b="1" smtClean="0">
              <a:solidFill>
                <a:srgbClr val="336699"/>
              </a:solidFill>
            </a:endParaRPr>
          </a:p>
          <a:p>
            <a:pPr eaLnBrk="1" hangingPunct="1"/>
            <a:r>
              <a:rPr lang="en-US" sz="3600" b="1" smtClean="0">
                <a:solidFill>
                  <a:srgbClr val="FF0066"/>
                </a:solidFill>
              </a:rPr>
              <a:t>Reusability: </a:t>
            </a:r>
            <a:r>
              <a:rPr lang="en-US" sz="3600" smtClean="0">
                <a:solidFill>
                  <a:srgbClr val="FF0066"/>
                </a:solidFill>
              </a:rPr>
              <a:t>ease of re-using software in a different context.</a:t>
            </a:r>
          </a:p>
          <a:p>
            <a:pPr eaLnBrk="1" hangingPunct="1"/>
            <a:r>
              <a:rPr lang="en-US" sz="3600" b="1" smtClean="0">
                <a:solidFill>
                  <a:srgbClr val="00CC00"/>
                </a:solidFill>
              </a:rPr>
              <a:t>Interoperability: </a:t>
            </a:r>
            <a:r>
              <a:rPr lang="en-US" sz="3600" smtClean="0">
                <a:solidFill>
                  <a:srgbClr val="00CC00"/>
                </a:solidFill>
              </a:rPr>
              <a:t>effort required to couple a system to another system. </a:t>
            </a:r>
          </a:p>
          <a:p>
            <a:pPr eaLnBrk="1" hangingPunct="1">
              <a:buFontTx/>
              <a:buNone/>
            </a:pPr>
            <a:endParaRPr lang="en-US" smtClean="0"/>
          </a:p>
        </p:txBody>
      </p:sp>
      <p:sp>
        <p:nvSpPr>
          <p:cNvPr id="13316"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4E87B5F9-4FAA-4C3A-A402-3EC508FD4358}" type="slidenum">
              <a:rPr lang="en-US">
                <a:latin typeface="Arial" charset="0"/>
              </a:rPr>
              <a:pPr>
                <a:defRPr/>
              </a:pPr>
              <a:t>16</a:t>
            </a:fld>
            <a:endParaRPr lang="en-US">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smtClean="0"/>
              <a:t>quality factors</a:t>
            </a:r>
            <a:endParaRPr lang="en-US"/>
          </a:p>
        </p:txBody>
      </p:sp>
      <p:pic>
        <p:nvPicPr>
          <p:cNvPr id="4" name="Picture 2"/>
          <p:cNvPicPr>
            <a:picLocks noGrp="1" noChangeAspect="1" noChangeArrowheads="1"/>
          </p:cNvPicPr>
          <p:nvPr>
            <p:ph idx="1"/>
          </p:nvPr>
        </p:nvPicPr>
        <p:blipFill>
          <a:blip r:embed="rId2" cstate="print"/>
          <a:srcRect/>
          <a:stretch>
            <a:fillRect/>
          </a:stretch>
        </p:blipFill>
        <p:spPr bwMode="auto">
          <a:xfrm>
            <a:off x="981075" y="2338387"/>
            <a:ext cx="7181850" cy="3400425"/>
          </a:xfrm>
          <a:prstGeom prst="rect">
            <a:avLst/>
          </a:prstGeom>
          <a:noFill/>
          <a:ln w="9525">
            <a:noFill/>
            <a:miter lim="800000"/>
            <a:headEnd/>
            <a:tailEnd/>
          </a:ln>
        </p:spPr>
      </p:pic>
    </p:spTree>
    <p:extLst>
      <p:ext uri="{BB962C8B-B14F-4D97-AF65-F5344CB8AC3E}">
        <p14:creationId xmlns:p14="http://schemas.microsoft.com/office/powerpoint/2010/main" val="3439486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0" name="WordArt 54"/>
          <p:cNvSpPr>
            <a:spLocks noChangeArrowheads="1" noChangeShapeType="1" noTextEdit="1"/>
          </p:cNvSpPr>
          <p:nvPr/>
        </p:nvSpPr>
        <p:spPr bwMode="auto">
          <a:xfrm>
            <a:off x="1330325" y="908050"/>
            <a:ext cx="6457950" cy="360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McCalls factor model tree</a:t>
            </a:r>
            <a:endParaRPr lang="ar-SA" sz="3600" kern="10">
              <a:ln w="12700">
                <a:solidFill>
                  <a:srgbClr val="000000"/>
                </a:solidFill>
                <a:round/>
                <a:headEnd/>
                <a:tailEnd/>
              </a:ln>
              <a:solidFill>
                <a:srgbClr val="33CC33"/>
              </a:solidFill>
              <a:latin typeface="Arial Black"/>
            </a:endParaRPr>
          </a:p>
        </p:txBody>
      </p:sp>
      <p:pic>
        <p:nvPicPr>
          <p:cNvPr id="9272" name="Picture 56" descr="3"/>
          <p:cNvPicPr>
            <a:picLocks noChangeAspect="1" noChangeArrowheads="1"/>
          </p:cNvPicPr>
          <p:nvPr/>
        </p:nvPicPr>
        <p:blipFill>
          <a:blip r:embed="rId2" cstate="print"/>
          <a:srcRect/>
          <a:stretch>
            <a:fillRect/>
          </a:stretch>
        </p:blipFill>
        <p:spPr bwMode="auto">
          <a:xfrm>
            <a:off x="2206625" y="1411288"/>
            <a:ext cx="4697413" cy="489743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8" name="WordArt 268"/>
          <p:cNvSpPr>
            <a:spLocks noChangeArrowheads="1" noChangeShapeType="1" noTextEdit="1"/>
          </p:cNvSpPr>
          <p:nvPr/>
        </p:nvSpPr>
        <p:spPr bwMode="auto">
          <a:xfrm>
            <a:off x="1692275" y="361950"/>
            <a:ext cx="5724525" cy="105092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McCall's factor model</a:t>
            </a:r>
          </a:p>
          <a:p>
            <a:pPr algn="ctr"/>
            <a:r>
              <a:rPr lang="en-US" sz="3600" kern="10">
                <a:ln w="12700">
                  <a:solidFill>
                    <a:srgbClr val="000000"/>
                  </a:solidFill>
                  <a:round/>
                  <a:headEnd/>
                  <a:tailEnd/>
                </a:ln>
                <a:solidFill>
                  <a:srgbClr val="33CC33"/>
                </a:solidFill>
                <a:latin typeface="Arial Black"/>
              </a:rPr>
              <a:t>and alternative models</a:t>
            </a:r>
            <a:endParaRPr lang="ar-SA" sz="3600" kern="10">
              <a:ln w="12700">
                <a:solidFill>
                  <a:srgbClr val="000000"/>
                </a:solidFill>
                <a:round/>
                <a:headEnd/>
                <a:tailEnd/>
              </a:ln>
              <a:solidFill>
                <a:srgbClr val="33CC33"/>
              </a:solidFill>
              <a:latin typeface="Arial Black"/>
            </a:endParaRPr>
          </a:p>
        </p:txBody>
      </p:sp>
      <p:pic>
        <p:nvPicPr>
          <p:cNvPr id="10509" name="Picture 269" descr="oht03"/>
          <p:cNvPicPr>
            <a:picLocks noChangeAspect="1" noChangeArrowheads="1"/>
          </p:cNvPicPr>
          <p:nvPr/>
        </p:nvPicPr>
        <p:blipFill>
          <a:blip r:embed="rId2" cstate="print"/>
          <a:srcRect l="3993" t="8032" r="2534" b="8009"/>
          <a:stretch>
            <a:fillRect/>
          </a:stretch>
        </p:blipFill>
        <p:spPr bwMode="auto">
          <a:xfrm>
            <a:off x="1038225" y="1547813"/>
            <a:ext cx="7048500" cy="47482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81000" y="1600200"/>
            <a:ext cx="7924800" cy="4495800"/>
          </a:xfrm>
          <a:prstGeom prst="rect">
            <a:avLst/>
          </a:prstGeom>
          <a:noFill/>
          <a:ln w="76200" cmpd="tri">
            <a:solidFill>
              <a:schemeClr val="accent2"/>
            </a:solidFill>
            <a:miter lim="800000"/>
            <a:headEnd/>
            <a:tailEnd/>
          </a:ln>
          <a:effectLst/>
        </p:spPr>
        <p:txBody>
          <a:bodyPr/>
          <a:lstStyle/>
          <a:p>
            <a:pPr marL="342900" indent="-342900">
              <a:spcBef>
                <a:spcPct val="20000"/>
              </a:spcBef>
              <a:buFontTx/>
              <a:buChar char="•"/>
            </a:pPr>
            <a:r>
              <a:rPr lang="en-US" b="1">
                <a:solidFill>
                  <a:srgbClr val="FF0066"/>
                </a:solidFill>
              </a:rPr>
              <a:t>The need for comprehensive software quality requirements</a:t>
            </a:r>
          </a:p>
          <a:p>
            <a:pPr marL="342900" indent="-342900">
              <a:spcBef>
                <a:spcPct val="20000"/>
              </a:spcBef>
              <a:buFontTx/>
              <a:buChar char="•"/>
            </a:pPr>
            <a:r>
              <a:rPr lang="en-US" b="1">
                <a:solidFill>
                  <a:schemeClr val="accent1"/>
                </a:solidFill>
              </a:rPr>
              <a:t>Classification of requirements into software quality factors</a:t>
            </a:r>
          </a:p>
          <a:p>
            <a:pPr marL="342900" indent="-342900">
              <a:spcBef>
                <a:spcPct val="20000"/>
              </a:spcBef>
              <a:buFontTx/>
              <a:buChar char="•"/>
            </a:pPr>
            <a:r>
              <a:rPr lang="en-US" b="1">
                <a:solidFill>
                  <a:schemeClr val="accent2"/>
                </a:solidFill>
              </a:rPr>
              <a:t>Product operation factors</a:t>
            </a:r>
          </a:p>
          <a:p>
            <a:pPr marL="342900" indent="-342900">
              <a:spcBef>
                <a:spcPct val="20000"/>
              </a:spcBef>
              <a:buFontTx/>
              <a:buChar char="•"/>
            </a:pPr>
            <a:r>
              <a:rPr lang="en-US" b="1">
                <a:solidFill>
                  <a:srgbClr val="CC0000"/>
                </a:solidFill>
              </a:rPr>
              <a:t>Product revision factors</a:t>
            </a:r>
          </a:p>
          <a:p>
            <a:pPr marL="342900" indent="-342900">
              <a:spcBef>
                <a:spcPct val="20000"/>
              </a:spcBef>
              <a:buFontTx/>
              <a:buChar char="•"/>
            </a:pPr>
            <a:r>
              <a:rPr lang="en-US" b="1">
                <a:solidFill>
                  <a:srgbClr val="800080"/>
                </a:solidFill>
              </a:rPr>
              <a:t>Product transition factors</a:t>
            </a:r>
          </a:p>
          <a:p>
            <a:pPr marL="342900" indent="-342900">
              <a:spcBef>
                <a:spcPct val="20000"/>
              </a:spcBef>
              <a:buFontTx/>
              <a:buChar char="•"/>
            </a:pPr>
            <a:r>
              <a:rPr lang="en-US" b="1">
                <a:solidFill>
                  <a:srgbClr val="FF9900"/>
                </a:solidFill>
              </a:rPr>
              <a:t>Alternative models of software quality factors</a:t>
            </a:r>
          </a:p>
          <a:p>
            <a:pPr marL="342900" indent="-342900">
              <a:spcBef>
                <a:spcPct val="20000"/>
              </a:spcBef>
              <a:buFontTx/>
              <a:buChar char="•"/>
            </a:pPr>
            <a:r>
              <a:rPr lang="en-US" b="1">
                <a:solidFill>
                  <a:srgbClr val="336699"/>
                </a:solidFill>
              </a:rPr>
              <a:t>Who is interested in defining quality requirements?</a:t>
            </a:r>
          </a:p>
          <a:p>
            <a:pPr marL="342900" indent="-342900">
              <a:spcBef>
                <a:spcPct val="20000"/>
              </a:spcBef>
              <a:buFontTx/>
              <a:buChar char="•"/>
            </a:pPr>
            <a:r>
              <a:rPr lang="en-US" b="1">
                <a:solidFill>
                  <a:srgbClr val="00CC00"/>
                </a:solidFill>
              </a:rPr>
              <a:t>Software compliance with quality factors</a:t>
            </a:r>
            <a:endParaRPr lang="en-US" b="1">
              <a:solidFill>
                <a:schemeClr val="accent1"/>
              </a:solidFill>
            </a:endParaRPr>
          </a:p>
        </p:txBody>
      </p:sp>
      <p:sp>
        <p:nvSpPr>
          <p:cNvPr id="2052" name="WordArt 4"/>
          <p:cNvSpPr>
            <a:spLocks noChangeArrowheads="1" noChangeShapeType="1" noTextEdit="1"/>
          </p:cNvSpPr>
          <p:nvPr/>
        </p:nvSpPr>
        <p:spPr bwMode="auto">
          <a:xfrm>
            <a:off x="3414713" y="361950"/>
            <a:ext cx="2286000" cy="3810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Presentation 3</a:t>
            </a:r>
            <a:endParaRPr lang="ar-SA"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endParaRPr>
          </a:p>
        </p:txBody>
      </p:sp>
      <p:sp>
        <p:nvSpPr>
          <p:cNvPr id="2057" name="WordArt 9"/>
          <p:cNvSpPr>
            <a:spLocks noChangeArrowheads="1" noChangeShapeType="1" noTextEdit="1"/>
          </p:cNvSpPr>
          <p:nvPr/>
        </p:nvSpPr>
        <p:spPr bwMode="auto">
          <a:xfrm>
            <a:off x="1538288" y="981075"/>
            <a:ext cx="6029325" cy="503238"/>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quality factors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Andalus" pitchFamily="18" charset="-78"/>
                <a:cs typeface="Andalus" pitchFamily="18" charset="-78"/>
              </a:rPr>
              <a:t>Criteria for evaluation of software quality</a:t>
            </a:r>
          </a:p>
        </p:txBody>
      </p:sp>
      <p:sp>
        <p:nvSpPr>
          <p:cNvPr id="15363" name="Content Placeholder 2"/>
          <p:cNvSpPr>
            <a:spLocks noGrp="1"/>
          </p:cNvSpPr>
          <p:nvPr>
            <p:ph idx="1"/>
          </p:nvPr>
        </p:nvSpPr>
        <p:spPr>
          <a:xfrm>
            <a:off x="685800" y="1772816"/>
            <a:ext cx="7772400" cy="4323184"/>
          </a:xfrm>
        </p:spPr>
        <p:txBody>
          <a:bodyPr/>
          <a:lstStyle/>
          <a:p>
            <a:pPr eaLnBrk="1" hangingPunct="1">
              <a:buFontTx/>
              <a:buNone/>
            </a:pPr>
            <a:r>
              <a:rPr lang="en-US" sz="2800" dirty="0" smtClean="0"/>
              <a:t>Examples:</a:t>
            </a:r>
          </a:p>
          <a:p>
            <a:pPr eaLnBrk="1" hangingPunct="1"/>
            <a:r>
              <a:rPr lang="en-US" sz="2800" dirty="0" smtClean="0">
                <a:solidFill>
                  <a:srgbClr val="C00000"/>
                </a:solidFill>
              </a:rPr>
              <a:t>Flight software that flies on a single mission satellite will not be concerned with portability but may be very concerned with reliability.</a:t>
            </a:r>
            <a:endParaRPr lang="en-US" sz="2800" dirty="0" smtClean="0"/>
          </a:p>
          <a:p>
            <a:pPr eaLnBrk="1" hangingPunct="1"/>
            <a:r>
              <a:rPr lang="en-US" sz="2800" dirty="0" smtClean="0">
                <a:solidFill>
                  <a:srgbClr val="00B050"/>
                </a:solidFill>
              </a:rPr>
              <a:t>A software system that remains on the ground may be concerned with portability and not very concerned by reliability.</a:t>
            </a:r>
          </a:p>
          <a:p>
            <a:pPr eaLnBrk="1" hangingPunct="1"/>
            <a:endParaRPr lang="en-US" dirty="0" smtClean="0"/>
          </a:p>
          <a:p>
            <a:pPr eaLnBrk="1" hangingPunct="1"/>
            <a:endParaRPr lang="en-US" dirty="0" smtClean="0"/>
          </a:p>
        </p:txBody>
      </p:sp>
      <p:sp>
        <p:nvSpPr>
          <p:cNvPr id="1536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CADF9700-35AA-45AC-9AE1-1A035ED655B9}" type="slidenum">
              <a:rPr lang="en-US">
                <a:latin typeface="Arial" charset="0"/>
              </a:rPr>
              <a:pPr>
                <a:defRPr/>
              </a:pPr>
              <a:t>20</a:t>
            </a:fld>
            <a:endParaRPr lang="en-US">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584" y="836712"/>
            <a:ext cx="7772400" cy="1143000"/>
          </a:xfrm>
        </p:spPr>
        <p:txBody>
          <a:bodyPr/>
          <a:lstStyle/>
          <a:p>
            <a:pPr eaLnBrk="1" hangingPunct="1"/>
            <a:r>
              <a:rPr lang="en-US" sz="3600" dirty="0" smtClean="0">
                <a:solidFill>
                  <a:schemeClr val="tx1"/>
                </a:solidFill>
              </a:rPr>
              <a:t>How Does McCall factors improve quality</a:t>
            </a:r>
          </a:p>
        </p:txBody>
      </p:sp>
      <p:sp>
        <p:nvSpPr>
          <p:cNvPr id="12291" name="Rectangle 3"/>
          <p:cNvSpPr>
            <a:spLocks noGrp="1" noChangeArrowheads="1"/>
          </p:cNvSpPr>
          <p:nvPr>
            <p:ph type="body" idx="1"/>
          </p:nvPr>
        </p:nvSpPr>
        <p:spPr>
          <a:xfrm>
            <a:off x="838200" y="1752600"/>
            <a:ext cx="7543800" cy="4484712"/>
          </a:xfrm>
        </p:spPr>
        <p:txBody>
          <a:bodyPr/>
          <a:lstStyle/>
          <a:p>
            <a:pPr marL="619125" indent="-619125" eaLnBrk="1" hangingPunct="1">
              <a:buFont typeface="Wingdings" pitchFamily="2" charset="2"/>
              <a:buNone/>
            </a:pPr>
            <a:endParaRPr lang="en-US" sz="1600" dirty="0" smtClean="0">
              <a:solidFill>
                <a:schemeClr val="accent2"/>
              </a:solidFill>
            </a:endParaRPr>
          </a:p>
          <a:p>
            <a:pPr marL="619125" indent="-619125" algn="just"/>
            <a:r>
              <a:rPr lang="en-US" dirty="0" smtClean="0"/>
              <a:t>McCall quality factors could be used as a reference when preparing requirements document. Most, if not all, of those factors should be covered explicitly in the software requirements document.</a:t>
            </a:r>
          </a:p>
          <a:p>
            <a:pPr marL="619125" indent="-619125"/>
            <a:r>
              <a:rPr lang="en-US" dirty="0" smtClean="0"/>
              <a:t>Measuring those factors tell us where we need improvement. We can use quality metrics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factors in requirements document</a:t>
            </a:r>
            <a:endParaRPr lang="ar-SA" dirty="0"/>
          </a:p>
        </p:txBody>
      </p:sp>
      <p:sp>
        <p:nvSpPr>
          <p:cNvPr id="3" name="Content Placeholder 2"/>
          <p:cNvSpPr>
            <a:spLocks noGrp="1"/>
          </p:cNvSpPr>
          <p:nvPr>
            <p:ph idx="1"/>
          </p:nvPr>
        </p:nvSpPr>
        <p:spPr/>
        <p:txBody>
          <a:bodyPr/>
          <a:lstStyle/>
          <a:p>
            <a:pPr algn="ctr">
              <a:buNone/>
            </a:pPr>
            <a:endParaRPr lang="en-US" sz="2000" dirty="0" smtClean="0"/>
          </a:p>
          <a:p>
            <a:pPr>
              <a:buNone/>
            </a:pPr>
            <a:r>
              <a:rPr lang="en-US" sz="2000" dirty="0" smtClean="0"/>
              <a:t>Correctness</a:t>
            </a:r>
          </a:p>
          <a:p>
            <a:r>
              <a:rPr lang="en-US" sz="2000" dirty="0" smtClean="0"/>
              <a:t>Employees salaries should not be late   </a:t>
            </a:r>
            <a:r>
              <a:rPr lang="en-US" sz="2000" dirty="0" smtClean="0">
                <a:solidFill>
                  <a:srgbClr val="FF0000"/>
                </a:solidFill>
              </a:rPr>
              <a:t>(Wrong)</a:t>
            </a:r>
          </a:p>
          <a:p>
            <a:r>
              <a:rPr lang="en-US" sz="2000" dirty="0" smtClean="0"/>
              <a:t>Employees salaries should be calculated accurately and must be ready  five days before the end of the month  </a:t>
            </a:r>
            <a:r>
              <a:rPr lang="en-US" sz="2000" dirty="0" smtClean="0">
                <a:solidFill>
                  <a:srgbClr val="339933"/>
                </a:solidFill>
              </a:rPr>
              <a:t>(Correct)</a:t>
            </a:r>
          </a:p>
          <a:p>
            <a:endParaRPr lang="en-US" sz="2000" dirty="0"/>
          </a:p>
          <a:p>
            <a:pPr marL="0" indent="0">
              <a:buNone/>
            </a:pPr>
            <a:r>
              <a:rPr lang="en-US" sz="2000" dirty="0" smtClean="0"/>
              <a:t>Reliability</a:t>
            </a:r>
          </a:p>
          <a:p>
            <a:r>
              <a:rPr lang="en-US" sz="2000" dirty="0" smtClean="0"/>
              <a:t>The system should be working as much time as possible </a:t>
            </a:r>
            <a:r>
              <a:rPr lang="en-US" sz="2000" dirty="0" smtClean="0">
                <a:solidFill>
                  <a:srgbClr val="FF0000"/>
                </a:solidFill>
              </a:rPr>
              <a:t>(Wrong)</a:t>
            </a:r>
          </a:p>
          <a:p>
            <a:r>
              <a:rPr lang="en-US" sz="2000" dirty="0" smtClean="0"/>
              <a:t>The system should not be in failure status during working hours (9 to 4). </a:t>
            </a:r>
            <a:r>
              <a:rPr lang="en-US" sz="2000" dirty="0"/>
              <a:t> </a:t>
            </a:r>
            <a:r>
              <a:rPr lang="en-US" sz="2000" dirty="0" smtClean="0"/>
              <a:t>Total time of  failure status should not exceed 20 minutes per month.   </a:t>
            </a:r>
            <a:r>
              <a:rPr lang="en-US" sz="2000" dirty="0" smtClean="0">
                <a:solidFill>
                  <a:srgbClr val="33CC33"/>
                </a:solidFill>
              </a:rPr>
              <a:t>(Correct)</a:t>
            </a:r>
            <a:endParaRPr lang="ar-SA" sz="2000" dirty="0">
              <a:solidFill>
                <a:srgbClr val="33CC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factors in requirements document</a:t>
            </a:r>
            <a:endParaRPr lang="ar-SA" dirty="0"/>
          </a:p>
        </p:txBody>
      </p:sp>
      <p:sp>
        <p:nvSpPr>
          <p:cNvPr id="3" name="Content Placeholder 2"/>
          <p:cNvSpPr>
            <a:spLocks noGrp="1"/>
          </p:cNvSpPr>
          <p:nvPr>
            <p:ph idx="1"/>
          </p:nvPr>
        </p:nvSpPr>
        <p:spPr/>
        <p:txBody>
          <a:bodyPr/>
          <a:lstStyle/>
          <a:p>
            <a:pPr algn="ctr">
              <a:buNone/>
            </a:pPr>
            <a:endParaRPr lang="en-US" sz="2000" dirty="0" smtClean="0"/>
          </a:p>
          <a:p>
            <a:pPr>
              <a:buNone/>
            </a:pPr>
            <a:r>
              <a:rPr lang="en-US" sz="2000" dirty="0" smtClean="0"/>
              <a:t>Efficiency</a:t>
            </a:r>
          </a:p>
          <a:p>
            <a:r>
              <a:rPr lang="en-US" sz="2000" dirty="0" smtClean="0"/>
              <a:t>The GPS application should use as little as possible of mobile phone battery  </a:t>
            </a:r>
            <a:r>
              <a:rPr lang="en-US" sz="2000" dirty="0" smtClean="0">
                <a:solidFill>
                  <a:srgbClr val="FF0000"/>
                </a:solidFill>
              </a:rPr>
              <a:t>(Wrong)</a:t>
            </a:r>
          </a:p>
          <a:p>
            <a:r>
              <a:rPr lang="en-US" sz="2000" dirty="0"/>
              <a:t>The GPS application should </a:t>
            </a:r>
            <a:r>
              <a:rPr lang="en-US" sz="2000" dirty="0" smtClean="0"/>
              <a:t>not use more than 10% of battery power in two hours time  </a:t>
            </a:r>
            <a:r>
              <a:rPr lang="en-US" sz="2000" dirty="0" smtClean="0">
                <a:solidFill>
                  <a:srgbClr val="339933"/>
                </a:solidFill>
              </a:rPr>
              <a:t>(Correct)</a:t>
            </a:r>
            <a:endParaRPr lang="en-US" sz="2000" dirty="0">
              <a:solidFill>
                <a:srgbClr val="339933"/>
              </a:solidFill>
            </a:endParaRPr>
          </a:p>
          <a:p>
            <a:endParaRPr lang="en-US" sz="2000" dirty="0"/>
          </a:p>
          <a:p>
            <a:pPr marL="0" indent="0">
              <a:buNone/>
            </a:pPr>
            <a:r>
              <a:rPr lang="en-US" sz="2000" dirty="0" smtClean="0"/>
              <a:t>Integrity</a:t>
            </a:r>
          </a:p>
          <a:p>
            <a:r>
              <a:rPr lang="en-US" sz="2000" dirty="0" smtClean="0"/>
              <a:t>Students should be allowed to access their final marks</a:t>
            </a:r>
            <a:r>
              <a:rPr lang="en-US" sz="2000" dirty="0" smtClean="0">
                <a:solidFill>
                  <a:srgbClr val="FF0000"/>
                </a:solidFill>
              </a:rPr>
              <a:t>(Wrong)</a:t>
            </a:r>
          </a:p>
          <a:p>
            <a:r>
              <a:rPr lang="en-US" sz="2000" dirty="0" smtClean="0"/>
              <a:t>Students should be allowed to view their final marks. They should not be able to make any changes </a:t>
            </a:r>
            <a:r>
              <a:rPr lang="en-US" sz="2000" dirty="0" smtClean="0">
                <a:solidFill>
                  <a:srgbClr val="339933"/>
                </a:solidFill>
              </a:rPr>
              <a:t>(Correct)</a:t>
            </a:r>
            <a:endParaRPr lang="ar-SA" sz="2000" dirty="0">
              <a:solidFill>
                <a:srgbClr val="339933"/>
              </a:solidFill>
            </a:endParaRPr>
          </a:p>
        </p:txBody>
      </p:sp>
    </p:spTree>
    <p:extLst>
      <p:ext uri="{BB962C8B-B14F-4D97-AF65-F5344CB8AC3E}">
        <p14:creationId xmlns:p14="http://schemas.microsoft.com/office/powerpoint/2010/main" val="1995508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factors in requirements document</a:t>
            </a:r>
            <a:endParaRPr lang="ar-SA" dirty="0"/>
          </a:p>
        </p:txBody>
      </p:sp>
      <p:sp>
        <p:nvSpPr>
          <p:cNvPr id="3" name="Content Placeholder 2"/>
          <p:cNvSpPr>
            <a:spLocks noGrp="1"/>
          </p:cNvSpPr>
          <p:nvPr>
            <p:ph idx="1"/>
          </p:nvPr>
        </p:nvSpPr>
        <p:spPr/>
        <p:txBody>
          <a:bodyPr/>
          <a:lstStyle/>
          <a:p>
            <a:pPr algn="ctr">
              <a:buNone/>
            </a:pPr>
            <a:endParaRPr lang="en-US" sz="2000" dirty="0" smtClean="0"/>
          </a:p>
          <a:p>
            <a:pPr>
              <a:buNone/>
            </a:pPr>
            <a:r>
              <a:rPr lang="en-US" sz="2000" dirty="0" smtClean="0"/>
              <a:t>Usability</a:t>
            </a:r>
          </a:p>
          <a:p>
            <a:r>
              <a:rPr lang="en-US" sz="2000" dirty="0" smtClean="0"/>
              <a:t>The billing system should be easy to use (Wrong)</a:t>
            </a:r>
          </a:p>
          <a:p>
            <a:r>
              <a:rPr lang="en-US" sz="2000" dirty="0" smtClean="0"/>
              <a:t>Billing staff should be able to learn the most important five functions of the billing system in 3 working hours.</a:t>
            </a:r>
          </a:p>
          <a:p>
            <a:pPr marL="0" indent="0">
              <a:buNone/>
            </a:pPr>
            <a:endParaRPr lang="en-US" sz="2000" dirty="0"/>
          </a:p>
        </p:txBody>
      </p:sp>
    </p:spTree>
    <p:extLst>
      <p:ext uri="{BB962C8B-B14F-4D97-AF65-F5344CB8AC3E}">
        <p14:creationId xmlns:p14="http://schemas.microsoft.com/office/powerpoint/2010/main" val="246252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ctr">
              <a:buNone/>
            </a:pPr>
            <a:r>
              <a:rPr lang="en-US" sz="4000" dirty="0" smtClean="0"/>
              <a:t>Exercise</a:t>
            </a:r>
          </a:p>
          <a:p>
            <a:pPr algn="ctr">
              <a:buNone/>
            </a:pPr>
            <a:endParaRPr lang="en-US" dirty="0" smtClean="0"/>
          </a:p>
          <a:p>
            <a:pPr algn="ctr">
              <a:buNone/>
            </a:pPr>
            <a:r>
              <a:rPr lang="en-US" sz="3600" dirty="0" smtClean="0"/>
              <a:t>GO back to the three stories in the beginning of this presentation</a:t>
            </a:r>
          </a:p>
          <a:p>
            <a:pPr algn="ctr">
              <a:buNone/>
            </a:pPr>
            <a:r>
              <a:rPr lang="en-US" sz="3600" dirty="0" smtClean="0"/>
              <a:t>What software quality factors are missing ? </a:t>
            </a:r>
          </a:p>
          <a:p>
            <a:pPr algn="ctr">
              <a:buNone/>
            </a:pPr>
            <a:endParaRPr lang="en-US" dirty="0" smtClean="0"/>
          </a:p>
          <a:p>
            <a:pPr algn="ctr">
              <a:buNone/>
            </a:pP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pPr algn="ctr">
              <a:buNone/>
            </a:pPr>
            <a:r>
              <a:rPr lang="en-US" sz="5400" smtClean="0"/>
              <a:t>See Chapter 3 </a:t>
            </a:r>
            <a:r>
              <a:rPr lang="en-US" sz="5400" dirty="0" smtClean="0"/>
              <a:t>Summary and try  to answer some questions</a:t>
            </a:r>
            <a:endParaRPr lang="ar-SA" sz="5400" dirty="0"/>
          </a:p>
        </p:txBody>
      </p:sp>
    </p:spTree>
    <p:extLst>
      <p:ext uri="{BB962C8B-B14F-4D97-AF65-F5344CB8AC3E}">
        <p14:creationId xmlns:p14="http://schemas.microsoft.com/office/powerpoint/2010/main" val="1618439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712968" cy="5509200"/>
          </a:xfrm>
          <a:prstGeom prst="rect">
            <a:avLst/>
          </a:prstGeom>
        </p:spPr>
        <p:txBody>
          <a:bodyPr wrap="square">
            <a:spAutoFit/>
          </a:bodyPr>
          <a:lstStyle/>
          <a:p>
            <a:pPr algn="just"/>
            <a:r>
              <a:rPr lang="en-US" sz="3200" dirty="0" smtClean="0"/>
              <a:t>“Our new sales information system seems okay, the invoices are correct, the inventory records are correct, the discounts granted to our clients exactly follow our very complicated discount policy, </a:t>
            </a:r>
            <a:r>
              <a:rPr lang="en-US" sz="3200" b="1" dirty="0" smtClean="0">
                <a:solidFill>
                  <a:srgbClr val="FF0000"/>
                </a:solidFill>
              </a:rPr>
              <a:t>BUT </a:t>
            </a:r>
            <a:r>
              <a:rPr lang="en-US" sz="3200" dirty="0" smtClean="0"/>
              <a:t>our new sales information system frequently fails, usually at least twice a day, each time for twenty minutes or more. Yesterday it took an hour and half before we could get back to work . . . . Imagine how embarrassing it is to store managers . . . . </a:t>
            </a:r>
            <a:r>
              <a:rPr lang="en-US" sz="3200" dirty="0" err="1" smtClean="0"/>
              <a:t>Softbest</a:t>
            </a:r>
            <a:r>
              <a:rPr lang="en-US" sz="3200" dirty="0" smtClean="0"/>
              <a:t>, the software house that developed our computerized sales system, claims no responsibility . . . .”</a:t>
            </a:r>
            <a:endParaRPr lang="ar-SA"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8720"/>
            <a:ext cx="8964488" cy="5632311"/>
          </a:xfrm>
          <a:prstGeom prst="rect">
            <a:avLst/>
          </a:prstGeom>
        </p:spPr>
        <p:txBody>
          <a:bodyPr wrap="square">
            <a:spAutoFit/>
          </a:bodyPr>
          <a:lstStyle/>
          <a:p>
            <a:pPr algn="just"/>
            <a:r>
              <a:rPr lang="en-US" sz="3000" dirty="0" smtClean="0">
                <a:solidFill>
                  <a:srgbClr val="7030A0"/>
                </a:solidFill>
              </a:rPr>
              <a:t>“Believe it or not, our software package ‘Blackboard’ for school teachers, launched just three months ago, is already installed in 187 schools. The development team just returned from a week in Hawaii, their vacation bonus. </a:t>
            </a:r>
            <a:r>
              <a:rPr lang="en-US" sz="3000" b="1" dirty="0" smtClean="0">
                <a:solidFill>
                  <a:srgbClr val="FF0000"/>
                </a:solidFill>
              </a:rPr>
              <a:t>But</a:t>
            </a:r>
            <a:r>
              <a:rPr lang="en-US" sz="3000" b="1" dirty="0" smtClean="0">
                <a:solidFill>
                  <a:srgbClr val="7030A0"/>
                </a:solidFill>
              </a:rPr>
              <a:t> </a:t>
            </a:r>
            <a:r>
              <a:rPr lang="en-US" sz="3000" dirty="0" smtClean="0">
                <a:solidFill>
                  <a:srgbClr val="7030A0"/>
                </a:solidFill>
              </a:rPr>
              <a:t>we have been suddenly receiving daily complaints from the ‘Blackboard’ maintenance team. They claim that the lack of failure detection features in the software, in addition to the poor programmer’s manual, have caused them to invest more than the time estimated to deal with bugs or adding minor software changes that were agreed as part of purchasing contracts with clients.”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08720"/>
            <a:ext cx="8964488" cy="5170646"/>
          </a:xfrm>
          <a:prstGeom prst="rect">
            <a:avLst/>
          </a:prstGeom>
        </p:spPr>
        <p:txBody>
          <a:bodyPr wrap="square">
            <a:spAutoFit/>
          </a:bodyPr>
          <a:lstStyle/>
          <a:p>
            <a:pPr algn="just"/>
            <a:r>
              <a:rPr lang="en-US" sz="3000" dirty="0" smtClean="0">
                <a:solidFill>
                  <a:srgbClr val="002060"/>
                </a:solidFill>
              </a:rPr>
              <a:t>“The new version of our loan contract software is really accurate. We have already processed 1200 customer requests, and checked each of the output contracts. There were no errors. </a:t>
            </a:r>
            <a:r>
              <a:rPr lang="en-US" sz="3000" b="1" dirty="0" smtClean="0">
                <a:solidFill>
                  <a:srgbClr val="FF0000"/>
                </a:solidFill>
              </a:rPr>
              <a:t>But</a:t>
            </a:r>
            <a:r>
              <a:rPr lang="en-US" sz="3000" b="1" dirty="0" smtClean="0">
                <a:solidFill>
                  <a:srgbClr val="002060"/>
                </a:solidFill>
              </a:rPr>
              <a:t> </a:t>
            </a:r>
            <a:r>
              <a:rPr lang="en-US" sz="3000" dirty="0" smtClean="0">
                <a:solidFill>
                  <a:srgbClr val="002060"/>
                </a:solidFill>
              </a:rPr>
              <a:t>we did face a severe unexpected problem – training a new staff member to use this software takes about two weeks. This is a real problem in customer departments suffering from high employee turnover . . . . The project team says that as they were not required to deal with training issues in time, an additional two to three months of work will be required to solve the problem.”</a:t>
            </a:r>
            <a:endParaRPr lang="ar-SA" sz="30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6"/>
            <a:ext cx="8964488" cy="5755422"/>
          </a:xfrm>
          <a:prstGeom prst="rect">
            <a:avLst/>
          </a:prstGeom>
        </p:spPr>
        <p:txBody>
          <a:bodyPr wrap="square">
            <a:spAutoFit/>
          </a:bodyPr>
          <a:lstStyle/>
          <a:p>
            <a:pPr algn="just"/>
            <a:r>
              <a:rPr lang="en-US" sz="2800" dirty="0" smtClean="0"/>
              <a:t>There are some characteristic common to all these “</a:t>
            </a:r>
            <a:r>
              <a:rPr lang="en-US" sz="2800" dirty="0" err="1" smtClean="0"/>
              <a:t>but’s</a:t>
            </a:r>
            <a:r>
              <a:rPr lang="en-US" sz="2800" dirty="0" smtClean="0"/>
              <a:t>”:</a:t>
            </a:r>
          </a:p>
          <a:p>
            <a:pPr algn="just"/>
            <a:endParaRPr lang="en-US" sz="2800" dirty="0" smtClean="0"/>
          </a:p>
          <a:p>
            <a:pPr algn="just"/>
            <a:r>
              <a:rPr lang="en-US" sz="2800" dirty="0" smtClean="0"/>
              <a:t>■ </a:t>
            </a:r>
            <a:r>
              <a:rPr lang="en-US" sz="2800" dirty="0" smtClean="0">
                <a:solidFill>
                  <a:srgbClr val="FF0000"/>
                </a:solidFill>
              </a:rPr>
              <a:t>All the software projects satisfactorily fulfilled the basic requirements for correct calculations </a:t>
            </a:r>
          </a:p>
          <a:p>
            <a:pPr algn="just"/>
            <a:endParaRPr lang="en-US" sz="2800" dirty="0" smtClean="0"/>
          </a:p>
          <a:p>
            <a:pPr algn="just"/>
            <a:r>
              <a:rPr lang="en-US" sz="2800" dirty="0" smtClean="0"/>
              <a:t>■ </a:t>
            </a:r>
            <a:r>
              <a:rPr lang="en-US" sz="2800" dirty="0" smtClean="0">
                <a:solidFill>
                  <a:srgbClr val="00B050"/>
                </a:solidFill>
              </a:rPr>
              <a:t>All the software projects suffered from poor performance in important areas such as maintenance, reliability, software reuse, or training.</a:t>
            </a:r>
          </a:p>
          <a:p>
            <a:pPr algn="just"/>
            <a:endParaRPr lang="en-US" sz="2800" dirty="0" smtClean="0"/>
          </a:p>
          <a:p>
            <a:pPr algn="just"/>
            <a:r>
              <a:rPr lang="en-US" sz="2800" dirty="0" smtClean="0"/>
              <a:t>■ </a:t>
            </a:r>
            <a:r>
              <a:rPr lang="en-US" sz="2800" dirty="0" smtClean="0">
                <a:solidFill>
                  <a:srgbClr val="002060"/>
                </a:solidFill>
              </a:rPr>
              <a:t>The cause for the poor performance of the developed software projects in these areas was the lack of predefined requirements to cover these important aspects of the software’s functionality.</a:t>
            </a:r>
            <a:endParaRPr lang="ar-SA" sz="28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cs typeface="Andalus" pitchFamily="18" charset="-78"/>
              </a:rPr>
              <a:t>The need to a quality requirements document</a:t>
            </a:r>
          </a:p>
        </p:txBody>
      </p:sp>
      <p:sp>
        <p:nvSpPr>
          <p:cNvPr id="11267" name="Content Placeholder 2"/>
          <p:cNvSpPr>
            <a:spLocks noGrp="1"/>
          </p:cNvSpPr>
          <p:nvPr>
            <p:ph idx="1"/>
          </p:nvPr>
        </p:nvSpPr>
        <p:spPr>
          <a:xfrm>
            <a:off x="539552" y="1844824"/>
            <a:ext cx="8229600" cy="4876800"/>
          </a:xfrm>
        </p:spPr>
        <p:txBody>
          <a:bodyPr/>
          <a:lstStyle/>
          <a:p>
            <a:pPr algn="just"/>
            <a:endParaRPr lang="en-US" dirty="0" smtClean="0"/>
          </a:p>
          <a:p>
            <a:pPr algn="just"/>
            <a:r>
              <a:rPr lang="en-US" dirty="0" smtClean="0"/>
              <a:t>A software quality is based on the quality of its requirements document</a:t>
            </a:r>
          </a:p>
          <a:p>
            <a:pPr algn="just"/>
            <a:r>
              <a:rPr lang="en-US" dirty="0" smtClean="0"/>
              <a:t>Many software applications fail because the requirements document quality is poor</a:t>
            </a:r>
          </a:p>
          <a:p>
            <a:pPr algn="just"/>
            <a:r>
              <a:rPr lang="en-US" dirty="0" smtClean="0"/>
              <a:t>The need for improving poor requirements documents is widespread</a:t>
            </a:r>
          </a:p>
          <a:p>
            <a:pPr algn="just"/>
            <a:endParaRPr lang="en-US" dirty="0" smtClean="0"/>
          </a:p>
        </p:txBody>
      </p:sp>
      <p:sp>
        <p:nvSpPr>
          <p:cNvPr id="12292"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8EEDB995-9897-49E1-B17A-B4BAB12EC4F4}" type="slidenum">
              <a:rPr lang="en-US">
                <a:latin typeface="Arial" charset="0"/>
              </a:rPr>
              <a:pPr>
                <a:defRPr/>
              </a:pPr>
              <a:t>7</a:t>
            </a:fld>
            <a:endParaRPr lang="en-US">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
          <p:cNvSpPr>
            <a:spLocks noGrp="1"/>
          </p:cNvSpPr>
          <p:nvPr>
            <p:ph type="body" idx="1"/>
          </p:nvPr>
        </p:nvSpPr>
        <p:spPr>
          <a:xfrm>
            <a:off x="755576" y="908620"/>
            <a:ext cx="7772400" cy="3672508"/>
          </a:xfrm>
        </p:spPr>
        <p:txBody>
          <a:bodyPr/>
          <a:lstStyle/>
          <a:p>
            <a:r>
              <a:rPr lang="en-US" sz="5800" dirty="0" smtClean="0">
                <a:solidFill>
                  <a:srgbClr val="00B050"/>
                </a:solidFill>
              </a:rPr>
              <a:t>We need what is called </a:t>
            </a:r>
            <a:r>
              <a:rPr lang="en-US" sz="5800" b="1" dirty="0" smtClean="0">
                <a:solidFill>
                  <a:srgbClr val="FF0000"/>
                </a:solidFill>
              </a:rPr>
              <a:t>software quality factors </a:t>
            </a:r>
            <a:r>
              <a:rPr lang="en-US" sz="5800" dirty="0" smtClean="0">
                <a:solidFill>
                  <a:srgbClr val="00B050"/>
                </a:solidFill>
              </a:rPr>
              <a:t>that is included in requirements document</a:t>
            </a:r>
            <a:endParaRPr lang="ar-SA" sz="5800"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1"/>
            <a:ext cx="8964488" cy="7663636"/>
          </a:xfrm>
          <a:prstGeom prst="rect">
            <a:avLst/>
          </a:prstGeom>
        </p:spPr>
        <p:txBody>
          <a:bodyPr wrap="square">
            <a:spAutoFit/>
          </a:bodyPr>
          <a:lstStyle/>
          <a:p>
            <a:pPr algn="just"/>
            <a:r>
              <a:rPr lang="en-US" sz="4800" smtClean="0">
                <a:solidFill>
                  <a:srgbClr val="FF0000"/>
                </a:solidFill>
              </a:rPr>
              <a:t>There are different </a:t>
            </a:r>
            <a:r>
              <a:rPr lang="en-US" sz="4800" dirty="0" smtClean="0">
                <a:solidFill>
                  <a:srgbClr val="FF0000"/>
                </a:solidFill>
              </a:rPr>
              <a:t>s</a:t>
            </a:r>
            <a:r>
              <a:rPr lang="en-US" sz="4800" smtClean="0">
                <a:solidFill>
                  <a:srgbClr val="FF0000"/>
                </a:solidFill>
              </a:rPr>
              <a:t>oftware </a:t>
            </a:r>
            <a:r>
              <a:rPr lang="en-US" sz="4800" dirty="0" smtClean="0">
                <a:solidFill>
                  <a:srgbClr val="FF0000"/>
                </a:solidFill>
              </a:rPr>
              <a:t>quality factors and models.</a:t>
            </a:r>
          </a:p>
          <a:p>
            <a:pPr algn="just"/>
            <a:r>
              <a:rPr lang="en-US" sz="4800" dirty="0" smtClean="0">
                <a:solidFill>
                  <a:srgbClr val="FF0000"/>
                </a:solidFill>
              </a:rPr>
              <a:t>The classic software quality factory model is </a:t>
            </a:r>
            <a:endParaRPr lang="en-US" sz="4800" dirty="0" smtClean="0"/>
          </a:p>
          <a:p>
            <a:pPr algn="ctr"/>
            <a:r>
              <a:rPr lang="en-US" sz="6600" dirty="0" smtClean="0">
                <a:solidFill>
                  <a:srgbClr val="7030A0"/>
                </a:solidFill>
              </a:rPr>
              <a:t>McCall software quality factor</a:t>
            </a:r>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en-US" sz="2800" dirty="0" smtClean="0"/>
          </a:p>
          <a:p>
            <a:pPr algn="just"/>
            <a:endParaRPr lang="ar-SA"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3543</TotalTime>
  <Words>1066</Words>
  <Application>Microsoft Office PowerPoint</Application>
  <PresentationFormat>On-screen Show (4:3)</PresentationFormat>
  <Paragraphs>119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Software Quality assurance (SQA)   SWE 333</vt:lpstr>
      <vt:lpstr>PowerPoint Presentation</vt:lpstr>
      <vt:lpstr>PowerPoint Presentation</vt:lpstr>
      <vt:lpstr>PowerPoint Presentation</vt:lpstr>
      <vt:lpstr>PowerPoint Presentation</vt:lpstr>
      <vt:lpstr>PowerPoint Presentation</vt:lpstr>
      <vt:lpstr>The need to a quality requirements document</vt:lpstr>
      <vt:lpstr>PowerPoint Presentation</vt:lpstr>
      <vt:lpstr>PowerPoint Presentation</vt:lpstr>
      <vt:lpstr>PowerPoint Presentation</vt:lpstr>
      <vt:lpstr>PowerPoint Presentation</vt:lpstr>
      <vt:lpstr>Product operation factors</vt:lpstr>
      <vt:lpstr>PowerPoint Presentation</vt:lpstr>
      <vt:lpstr>Product revision factors</vt:lpstr>
      <vt:lpstr>PowerPoint Presentation</vt:lpstr>
      <vt:lpstr>Product transition factors</vt:lpstr>
      <vt:lpstr>Software quality factors</vt:lpstr>
      <vt:lpstr>PowerPoint Presentation</vt:lpstr>
      <vt:lpstr>PowerPoint Presentation</vt:lpstr>
      <vt:lpstr>Criteria for evaluation of software quality</vt:lpstr>
      <vt:lpstr>How Does McCall factors improve quality</vt:lpstr>
      <vt:lpstr>Software quality factors in requirements document</vt:lpstr>
      <vt:lpstr>Software quality factors in requirements document</vt:lpstr>
      <vt:lpstr>Software quality factors in requirements document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84</cp:revision>
  <dcterms:created xsi:type="dcterms:W3CDTF">2003-09-09T17:49:50Z</dcterms:created>
  <dcterms:modified xsi:type="dcterms:W3CDTF">2014-02-18T08:02:22Z</dcterms:modified>
</cp:coreProperties>
</file>