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9" r:id="rId3"/>
    <p:sldId id="276" r:id="rId4"/>
    <p:sldId id="257" r:id="rId5"/>
    <p:sldId id="258" r:id="rId6"/>
    <p:sldId id="279" r:id="rId7"/>
    <p:sldId id="280" r:id="rId8"/>
    <p:sldId id="281" r:id="rId9"/>
    <p:sldId id="282" r:id="rId10"/>
    <p:sldId id="283" r:id="rId11"/>
    <p:sldId id="277" r:id="rId12"/>
    <p:sldId id="278" r:id="rId13"/>
    <p:sldId id="261" r:id="rId14"/>
    <p:sldId id="268" r:id="rId15"/>
    <p:sldId id="269" r:id="rId16"/>
    <p:sldId id="288" r:id="rId17"/>
    <p:sldId id="271" r:id="rId18"/>
    <p:sldId id="272" r:id="rId19"/>
    <p:sldId id="273" r:id="rId20"/>
    <p:sldId id="274" r:id="rId21"/>
    <p:sldId id="285" r:id="rId22"/>
    <p:sldId id="286" r:id="rId23"/>
    <p:sldId id="287" r:id="rId24"/>
    <p:sldId id="262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D9FEA-2F6D-FA4A-9CED-0F84C01F1C8E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C1A4C-84E8-5E42-AD03-886E40E66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272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-in the clinical setting, this is sometimes</a:t>
            </a:r>
            <a:r>
              <a:rPr lang="en-US" baseline="0" dirty="0" smtClean="0"/>
              <a:t> hard to do due to various problems on obtaining reliable assessment of blood pressure. </a:t>
            </a:r>
          </a:p>
          <a:p>
            <a:r>
              <a:rPr lang="en-US" baseline="0" dirty="0" smtClean="0"/>
              <a:t>	-position; high when pt. is standing, low when pt. is laying down in lateral position and intermediate when pt. Is sitting</a:t>
            </a:r>
          </a:p>
          <a:p>
            <a:r>
              <a:rPr lang="en-US" baseline="0" dirty="0" smtClean="0"/>
              <a:t>	-inappropriate cuff size can over and under estimate BP</a:t>
            </a:r>
          </a:p>
          <a:p>
            <a:r>
              <a:rPr lang="en-US" baseline="0" dirty="0" smtClean="0"/>
              <a:t>	-no previous info on baseline BP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C1A4C-84E8-5E42-AD03-886E40E660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78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Potential mechanisms that have</a:t>
            </a:r>
            <a:r>
              <a:rPr lang="en-US" baseline="0" dirty="0" smtClean="0"/>
              <a:t> been postulated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C1A4C-84E8-5E42-AD03-886E40E660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71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11-08-08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Hypertension in Pregnancy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Dapinderjit Gill </a:t>
            </a:r>
          </a:p>
          <a:p>
            <a:r>
              <a:rPr lang="en-US" dirty="0" smtClean="0"/>
              <a:t>Ross University MS3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96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Gestational HTN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7662864" cy="369103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Mild: outpatient with weekly visits, bed rest </a:t>
            </a:r>
          </a:p>
          <a:p>
            <a:r>
              <a:rPr lang="en-US" dirty="0" smtClean="0"/>
              <a:t>Antihypertensive </a:t>
            </a:r>
            <a:r>
              <a:rPr lang="en-US" dirty="0"/>
              <a:t>therapy:</a:t>
            </a:r>
          </a:p>
          <a:p>
            <a:pPr lvl="1"/>
            <a:r>
              <a:rPr lang="en-US" dirty="0"/>
              <a:t>Indicated if </a:t>
            </a:r>
            <a:r>
              <a:rPr lang="en-US" dirty="0">
                <a:solidFill>
                  <a:srgbClr val="FF0000"/>
                </a:solidFill>
              </a:rPr>
              <a:t>diastolic</a:t>
            </a:r>
            <a:r>
              <a:rPr lang="en-US" dirty="0"/>
              <a:t> pressure is repeatedly above </a:t>
            </a:r>
            <a:r>
              <a:rPr lang="en-US" dirty="0">
                <a:solidFill>
                  <a:srgbClr val="FF0000"/>
                </a:solidFill>
              </a:rPr>
              <a:t>110mmHg</a:t>
            </a:r>
          </a:p>
          <a:p>
            <a:pPr lvl="1"/>
            <a:r>
              <a:rPr lang="en-US" dirty="0"/>
              <a:t>Hydralazine (</a:t>
            </a:r>
            <a:r>
              <a:rPr lang="en-US" dirty="0" err="1"/>
              <a:t>Apresoline</a:t>
            </a:r>
            <a:r>
              <a:rPr lang="en-US" dirty="0"/>
              <a:t>) 5mg increments IV until acceptable BP is obtained (diastolic pressure to 90-100mmHg range)</a:t>
            </a:r>
          </a:p>
          <a:p>
            <a:pPr lvl="1"/>
            <a:r>
              <a:rPr lang="en-US" dirty="0"/>
              <a:t>Other medications that can be used in </a:t>
            </a:r>
            <a:r>
              <a:rPr lang="en-US" dirty="0" smtClean="0"/>
              <a:t>pregnancy (oral):</a:t>
            </a:r>
            <a:endParaRPr lang="en-US" dirty="0"/>
          </a:p>
          <a:p>
            <a:pPr lvl="2"/>
            <a:r>
              <a:rPr lang="en-US" dirty="0" smtClean="0"/>
              <a:t>methyldopa 250mg BID/TID max 3g/day</a:t>
            </a:r>
          </a:p>
          <a:p>
            <a:pPr lvl="2"/>
            <a:r>
              <a:rPr lang="en-US" dirty="0" smtClean="0"/>
              <a:t>Labetalol 100mg max 2400mg/day</a:t>
            </a:r>
          </a:p>
          <a:p>
            <a:pPr lvl="2"/>
            <a:r>
              <a:rPr lang="en-US" dirty="0" err="1" smtClean="0"/>
              <a:t>Nifedipine</a:t>
            </a:r>
            <a:r>
              <a:rPr lang="en-US" dirty="0" smtClean="0"/>
              <a:t> 30-60mg max 120mg/day</a:t>
            </a:r>
          </a:p>
          <a:p>
            <a:r>
              <a:rPr lang="en-US" dirty="0" smtClean="0"/>
              <a:t>Magnesium sulfate in severe gestational HTN for seizure prophylaxis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974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Hypertension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639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HTN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6" y="2770094"/>
            <a:ext cx="5353846" cy="326716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HTN present before 20</a:t>
            </a:r>
            <a:r>
              <a:rPr lang="en-US" baseline="30000" dirty="0" smtClean="0"/>
              <a:t>th</a:t>
            </a:r>
            <a:r>
              <a:rPr lang="en-US" dirty="0" smtClean="0"/>
              <a:t> week of gestation or beyond 6 weeks </a:t>
            </a:r>
            <a:r>
              <a:rPr lang="en-US" dirty="0" smtClean="0"/>
              <a:t>postpartum (&gt;12 weeks postpartum from </a:t>
            </a:r>
            <a:r>
              <a:rPr lang="en-US" dirty="0" err="1" smtClean="0"/>
              <a:t>uptodate.com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15% </a:t>
            </a:r>
            <a:r>
              <a:rPr lang="en-US" dirty="0" smtClean="0"/>
              <a:t>of gestational HTN cases go on to develop chronic HTN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25% </a:t>
            </a:r>
            <a:r>
              <a:rPr lang="en-US" dirty="0" smtClean="0"/>
              <a:t>risk of developing superimposed preeclampsia or </a:t>
            </a:r>
            <a:r>
              <a:rPr lang="en-US" dirty="0" err="1" smtClean="0"/>
              <a:t>eclampsia</a:t>
            </a:r>
            <a:endParaRPr lang="en-US" dirty="0" smtClean="0"/>
          </a:p>
          <a:p>
            <a:pPr lvl="1"/>
            <a:r>
              <a:rPr lang="en-US" dirty="0" smtClean="0"/>
              <a:t>Close monitoring of maternal BP and follow appropriate fetal growth and well-being</a:t>
            </a:r>
          </a:p>
          <a:p>
            <a:pPr lvl="1"/>
            <a:r>
              <a:rPr lang="en-US" dirty="0" smtClean="0"/>
              <a:t>Pt. should be encouraged to increase the amount of time she rests</a:t>
            </a:r>
          </a:p>
          <a:p>
            <a:pPr lvl="1"/>
            <a:endParaRPr lang="en-US" dirty="0"/>
          </a:p>
        </p:txBody>
      </p:sp>
      <p:pic>
        <p:nvPicPr>
          <p:cNvPr id="5" name="Picture 4" descr="hipertens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621" y="3340852"/>
            <a:ext cx="2781157" cy="262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5146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Preeclampsia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Preeclampsia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4783015" cy="326716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Development of </a:t>
            </a:r>
            <a:r>
              <a:rPr lang="en-US" dirty="0" smtClean="0">
                <a:solidFill>
                  <a:srgbClr val="FF0000"/>
                </a:solidFill>
              </a:rPr>
              <a:t>HTN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rgbClr val="FF0000"/>
                </a:solidFill>
              </a:rPr>
              <a:t>proteinuria</a:t>
            </a:r>
            <a:r>
              <a:rPr lang="en-US" dirty="0" smtClean="0"/>
              <a:t> induced by pregnancy generally in the second half of gestation</a:t>
            </a:r>
          </a:p>
          <a:p>
            <a:r>
              <a:rPr lang="en-US" dirty="0" smtClean="0"/>
              <a:t>More frequent at the </a:t>
            </a:r>
            <a:r>
              <a:rPr lang="en-US" dirty="0" smtClean="0">
                <a:solidFill>
                  <a:srgbClr val="FF0000"/>
                </a:solidFill>
              </a:rPr>
              <a:t>extremes of reproductive years</a:t>
            </a:r>
          </a:p>
          <a:p>
            <a:r>
              <a:rPr lang="en-US" dirty="0" smtClean="0"/>
              <a:t>More common in women who have not carried a previous pregnancy beyond 20 weeks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Young-or-Old-Woman-Illus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577" y="2461114"/>
            <a:ext cx="2892905" cy="39756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54932" y="6406744"/>
            <a:ext cx="2892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ld women or young lady?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333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Preeclampsia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Mild: </a:t>
            </a:r>
          </a:p>
          <a:p>
            <a:pPr lvl="1"/>
            <a:r>
              <a:rPr lang="en-US" dirty="0" smtClean="0"/>
              <a:t>BP: systolic &gt; </a:t>
            </a:r>
            <a:r>
              <a:rPr lang="en-US" dirty="0" smtClean="0">
                <a:solidFill>
                  <a:srgbClr val="FF0000"/>
                </a:solidFill>
              </a:rPr>
              <a:t>140mmHg</a:t>
            </a:r>
            <a:r>
              <a:rPr lang="en-US" dirty="0" smtClean="0"/>
              <a:t> and/or diastolic &gt; </a:t>
            </a:r>
            <a:r>
              <a:rPr lang="en-US" dirty="0" smtClean="0">
                <a:solidFill>
                  <a:srgbClr val="FF0000"/>
                </a:solidFill>
              </a:rPr>
              <a:t>90mmHg</a:t>
            </a:r>
          </a:p>
          <a:p>
            <a:pPr lvl="1"/>
            <a:r>
              <a:rPr lang="en-US" dirty="0" smtClean="0"/>
              <a:t>Proteinuria: &gt;</a:t>
            </a:r>
            <a:r>
              <a:rPr lang="en-US" dirty="0" smtClean="0">
                <a:solidFill>
                  <a:srgbClr val="FF0000"/>
                </a:solidFill>
              </a:rPr>
              <a:t>300mg</a:t>
            </a:r>
            <a:r>
              <a:rPr lang="en-US" dirty="0" smtClean="0"/>
              <a:t> on 24h collection of </a:t>
            </a:r>
            <a:r>
              <a:rPr lang="en-US" dirty="0" smtClean="0">
                <a:solidFill>
                  <a:srgbClr val="FF0000"/>
                </a:solidFill>
              </a:rPr>
              <a:t>+1 </a:t>
            </a:r>
            <a:r>
              <a:rPr lang="en-US" dirty="0" smtClean="0"/>
              <a:t>on single sample</a:t>
            </a:r>
          </a:p>
          <a:p>
            <a:r>
              <a:rPr lang="en-US" dirty="0" smtClean="0"/>
              <a:t>Severe:</a:t>
            </a:r>
          </a:p>
          <a:p>
            <a:pPr lvl="1"/>
            <a:r>
              <a:rPr lang="en-US" dirty="0" smtClean="0"/>
              <a:t>BP: systolic &gt; </a:t>
            </a:r>
            <a:r>
              <a:rPr lang="en-US" dirty="0" smtClean="0">
                <a:solidFill>
                  <a:srgbClr val="FF0000"/>
                </a:solidFill>
              </a:rPr>
              <a:t>160-180mmHg </a:t>
            </a:r>
            <a:r>
              <a:rPr lang="en-US" dirty="0" smtClean="0"/>
              <a:t>and/or diastolic &gt; </a:t>
            </a:r>
            <a:r>
              <a:rPr lang="en-US" dirty="0" smtClean="0">
                <a:solidFill>
                  <a:srgbClr val="FF0000"/>
                </a:solidFill>
              </a:rPr>
              <a:t>110mmHg</a:t>
            </a:r>
          </a:p>
          <a:p>
            <a:pPr lvl="1"/>
            <a:r>
              <a:rPr lang="en-US" dirty="0" smtClean="0"/>
              <a:t>Proteinuria: &gt;</a:t>
            </a:r>
            <a:r>
              <a:rPr lang="en-US" dirty="0" smtClean="0">
                <a:solidFill>
                  <a:srgbClr val="FF0000"/>
                </a:solidFill>
              </a:rPr>
              <a:t>5g</a:t>
            </a:r>
            <a:r>
              <a:rPr lang="en-US" dirty="0" smtClean="0"/>
              <a:t> on 24h collection or </a:t>
            </a:r>
            <a:r>
              <a:rPr lang="en-US" dirty="0" smtClean="0">
                <a:solidFill>
                  <a:srgbClr val="FF0000"/>
                </a:solidFill>
              </a:rPr>
              <a:t>+2</a:t>
            </a:r>
            <a:r>
              <a:rPr lang="en-US" dirty="0" smtClean="0"/>
              <a:t> on single sample</a:t>
            </a:r>
          </a:p>
          <a:p>
            <a:pPr lvl="1"/>
            <a:r>
              <a:rPr lang="en-US" dirty="0" smtClean="0"/>
              <a:t>Multisystem alterations: cerebral or visual disturbances, oliguria, pulmonary edema, cyanosis, </a:t>
            </a:r>
            <a:r>
              <a:rPr lang="en-US" dirty="0" err="1" smtClean="0"/>
              <a:t>epigastric</a:t>
            </a:r>
            <a:r>
              <a:rPr lang="en-US" dirty="0" smtClean="0"/>
              <a:t> or right upper quadrant pain, thrombocytopenia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833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Preeclampsia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proteinur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885" y="2578068"/>
            <a:ext cx="3567694" cy="3900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9627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Preeclampsia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595959"/>
                </a:solidFill>
              </a:rPr>
              <a:t>Mild </a:t>
            </a:r>
            <a:r>
              <a:rPr lang="en-US" dirty="0" smtClean="0"/>
              <a:t>preeclampsia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immature fetus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bed rest </a:t>
            </a:r>
            <a:r>
              <a:rPr lang="en-US" dirty="0" smtClean="0">
                <a:sym typeface="Wingdings"/>
              </a:rPr>
              <a:t>mainly in </a:t>
            </a:r>
          </a:p>
          <a:p>
            <a:pPr marL="349250" lvl="1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</a:t>
            </a:r>
            <a:r>
              <a:rPr lang="en-US" dirty="0" smtClean="0">
                <a:sym typeface="Wingdings"/>
              </a:rPr>
              <a:t>lateral decubitus position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/>
              </a:rPr>
              <a:t>HTN therapy</a:t>
            </a:r>
            <a:r>
              <a:rPr lang="en-US" dirty="0" smtClean="0">
                <a:sym typeface="Wingdings"/>
              </a:rPr>
              <a:t> if needed</a:t>
            </a:r>
          </a:p>
          <a:p>
            <a:r>
              <a:rPr lang="en-US" dirty="0" smtClean="0">
                <a:sym typeface="Wingdings"/>
              </a:rPr>
              <a:t>Severe </a:t>
            </a:r>
            <a:r>
              <a:rPr lang="en-US" dirty="0" smtClean="0">
                <a:sym typeface="Wingdings"/>
              </a:rPr>
              <a:t>preeclampsia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/>
              </a:rPr>
              <a:t>Magnesium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sulfate </a:t>
            </a:r>
            <a:r>
              <a:rPr lang="en-US" dirty="0" smtClean="0">
                <a:sym typeface="Wingdings"/>
              </a:rPr>
              <a:t>4g loading dose with 1-3g/</a:t>
            </a:r>
            <a:r>
              <a:rPr lang="en-US" dirty="0" err="1" smtClean="0">
                <a:sym typeface="Wingdings"/>
              </a:rPr>
              <a:t>hr</a:t>
            </a:r>
            <a:r>
              <a:rPr lang="en-US" dirty="0" smtClean="0">
                <a:sym typeface="Wingdings"/>
              </a:rPr>
              <a:t> infusion rate</a:t>
            </a:r>
          </a:p>
          <a:p>
            <a:pPr lvl="1"/>
            <a:r>
              <a:rPr lang="en-US" dirty="0" smtClean="0">
                <a:sym typeface="Wingdings"/>
              </a:rPr>
              <a:t>Antihypertensive therapy</a:t>
            </a:r>
          </a:p>
          <a:p>
            <a:pPr lvl="1"/>
            <a:r>
              <a:rPr lang="en-US" dirty="0" smtClean="0">
                <a:sym typeface="Wingdings"/>
              </a:rPr>
              <a:t>Induction or cesarean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delivery</a:t>
            </a:r>
          </a:p>
          <a:p>
            <a:pPr lvl="2"/>
            <a:r>
              <a:rPr lang="en-US" dirty="0" smtClean="0">
                <a:sym typeface="Wingdings"/>
              </a:rPr>
              <a:t>fetal pulmonary maturity depending on gestational age should be considered (&gt;=34weeks)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tcc-bedrest-woman-pregnant-inbed-photo-MTN05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126" y="2674843"/>
            <a:ext cx="2714495" cy="1643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984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Eclampsia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14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Eclampsia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ddition of </a:t>
            </a:r>
            <a:r>
              <a:rPr lang="en-US" dirty="0" smtClean="0">
                <a:solidFill>
                  <a:srgbClr val="FF0000"/>
                </a:solidFill>
              </a:rPr>
              <a:t>convulsions</a:t>
            </a:r>
            <a:r>
              <a:rPr lang="en-US" dirty="0" smtClean="0"/>
              <a:t> in a woman with preeclampsia</a:t>
            </a:r>
          </a:p>
          <a:p>
            <a:r>
              <a:rPr lang="en-US" dirty="0"/>
              <a:t>o</a:t>
            </a:r>
            <a:r>
              <a:rPr lang="en-US" dirty="0" smtClean="0"/>
              <a:t>ccurs in </a:t>
            </a:r>
            <a:r>
              <a:rPr lang="en-US" dirty="0" smtClean="0">
                <a:solidFill>
                  <a:srgbClr val="FF0000"/>
                </a:solidFill>
              </a:rPr>
              <a:t>0.5-4% </a:t>
            </a:r>
            <a:r>
              <a:rPr lang="en-US" dirty="0" smtClean="0"/>
              <a:t>of deliveries</a:t>
            </a:r>
          </a:p>
          <a:p>
            <a:r>
              <a:rPr lang="en-US" dirty="0"/>
              <a:t>m</a:t>
            </a:r>
            <a:r>
              <a:rPr lang="en-US" dirty="0" smtClean="0"/>
              <a:t>ost cases occur within </a:t>
            </a:r>
            <a:r>
              <a:rPr lang="en-US" dirty="0" smtClean="0">
                <a:solidFill>
                  <a:srgbClr val="FF0000"/>
                </a:solidFill>
              </a:rPr>
              <a:t>24h </a:t>
            </a:r>
            <a:r>
              <a:rPr lang="en-US" dirty="0" smtClean="0"/>
              <a:t>of delivery with about </a:t>
            </a:r>
            <a:r>
              <a:rPr lang="en-US" dirty="0" smtClean="0">
                <a:solidFill>
                  <a:srgbClr val="FF0000"/>
                </a:solidFill>
              </a:rPr>
              <a:t>3%</a:t>
            </a:r>
            <a:r>
              <a:rPr lang="en-US" dirty="0" smtClean="0"/>
              <a:t> of cases diagnosed between </a:t>
            </a:r>
            <a:r>
              <a:rPr lang="en-US" dirty="0" smtClean="0">
                <a:solidFill>
                  <a:srgbClr val="FF0000"/>
                </a:solidFill>
              </a:rPr>
              <a:t>2-10 days </a:t>
            </a:r>
            <a:r>
              <a:rPr lang="en-US" dirty="0" smtClean="0"/>
              <a:t>postpartum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25% </a:t>
            </a:r>
            <a:r>
              <a:rPr lang="en-US" dirty="0" smtClean="0"/>
              <a:t>have </a:t>
            </a:r>
            <a:r>
              <a:rPr lang="en-US" dirty="0" err="1" smtClean="0"/>
              <a:t>eclamptic</a:t>
            </a:r>
            <a:r>
              <a:rPr lang="en-US" dirty="0" smtClean="0"/>
              <a:t> seizures before </a:t>
            </a:r>
            <a:r>
              <a:rPr lang="en-US" dirty="0" err="1" smtClean="0"/>
              <a:t>labour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50% </a:t>
            </a:r>
            <a:r>
              <a:rPr lang="en-US" dirty="0" smtClean="0"/>
              <a:t>during </a:t>
            </a:r>
            <a:r>
              <a:rPr lang="en-US" dirty="0" err="1" smtClean="0"/>
              <a:t>labour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FF0000"/>
                </a:solidFill>
              </a:rPr>
              <a:t>25% </a:t>
            </a:r>
            <a:r>
              <a:rPr lang="en-US" dirty="0" smtClean="0"/>
              <a:t>after delivery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471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Hypertension Disorders in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701120"/>
            <a:ext cx="3657600" cy="585311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Gestational HTN</a:t>
            </a:r>
          </a:p>
          <a:p>
            <a:r>
              <a:rPr lang="en-US" dirty="0" smtClean="0"/>
              <a:t>Transient HTN of pregnancy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Preeclampsia</a:t>
            </a:r>
          </a:p>
          <a:p>
            <a:pPr lvl="1"/>
            <a:r>
              <a:rPr lang="en-US" dirty="0" smtClean="0"/>
              <a:t>Mild</a:t>
            </a:r>
          </a:p>
          <a:p>
            <a:pPr lvl="1"/>
            <a:r>
              <a:rPr lang="en-US" dirty="0" smtClean="0"/>
              <a:t>Severe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Eclampsia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Chronic HTN preceding pregnancy</a:t>
            </a:r>
          </a:p>
          <a:p>
            <a:r>
              <a:rPr lang="en-US" dirty="0" smtClean="0"/>
              <a:t>Chronic HTN with superimposed pregnancy-induced hypertension</a:t>
            </a:r>
          </a:p>
          <a:p>
            <a:pPr lvl="1"/>
            <a:r>
              <a:rPr lang="en-US" dirty="0" smtClean="0"/>
              <a:t>Superimposed preeclampsia</a:t>
            </a:r>
          </a:p>
          <a:p>
            <a:pPr lvl="1"/>
            <a:r>
              <a:rPr lang="en-US" dirty="0" smtClean="0"/>
              <a:t>Superimposed </a:t>
            </a:r>
            <a:r>
              <a:rPr lang="en-US" dirty="0" err="1" smtClean="0"/>
              <a:t>eclampsia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791761"/>
            <a:ext cx="3509683" cy="3388192"/>
          </a:xfrm>
        </p:spPr>
        <p:txBody>
          <a:bodyPr/>
          <a:lstStyle/>
          <a:p>
            <a:pPr algn="ctr"/>
            <a:r>
              <a:rPr lang="en-US" dirty="0" smtClean="0"/>
              <a:t>Classification of the American College of Obstetricians and Gynecologists</a:t>
            </a:r>
            <a:endParaRPr lang="en-US" dirty="0"/>
          </a:p>
        </p:txBody>
      </p:sp>
      <p:pic>
        <p:nvPicPr>
          <p:cNvPr id="5" name="Picture 4" descr="aco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446" y="4095181"/>
            <a:ext cx="2156806" cy="22131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847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Eclampsia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Anticonvulsant therapy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Diazepam</a:t>
            </a:r>
            <a:r>
              <a:rPr lang="en-US" dirty="0" smtClean="0"/>
              <a:t> or similar drugs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Magnesium sulfate </a:t>
            </a:r>
            <a:r>
              <a:rPr lang="en-US" dirty="0" smtClean="0"/>
              <a:t>to prevent further seizures</a:t>
            </a:r>
          </a:p>
          <a:p>
            <a:r>
              <a:rPr lang="en-US" dirty="0" smtClean="0"/>
              <a:t>Maintain adequate airway, oxygenation, restraining gently as needed and inserting a padded tongue blade</a:t>
            </a:r>
          </a:p>
          <a:p>
            <a:pPr lvl="1"/>
            <a:endParaRPr lang="en-US" dirty="0"/>
          </a:p>
        </p:txBody>
      </p:sp>
      <p:pic>
        <p:nvPicPr>
          <p:cNvPr id="4" name="Picture 3" descr="F11.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325" y="2739632"/>
            <a:ext cx="4217912" cy="159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333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HELLP Syndrome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62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HELLP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4340226" cy="326716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HTN patients with </a:t>
            </a:r>
            <a:r>
              <a:rPr lang="en-US" dirty="0" smtClean="0">
                <a:solidFill>
                  <a:srgbClr val="FF0000"/>
                </a:solidFill>
              </a:rPr>
              <a:t>hemolysis</a:t>
            </a:r>
            <a:r>
              <a:rPr lang="en-US" dirty="0" smtClean="0"/>
              <a:t> (</a:t>
            </a:r>
            <a:r>
              <a:rPr lang="en-US" dirty="0"/>
              <a:t>H</a:t>
            </a:r>
            <a:r>
              <a:rPr lang="en-US" dirty="0" smtClean="0"/>
              <a:t>), elevated </a:t>
            </a:r>
            <a:r>
              <a:rPr lang="en-US" dirty="0" smtClean="0">
                <a:solidFill>
                  <a:srgbClr val="FF0000"/>
                </a:solidFill>
              </a:rPr>
              <a:t>liver enzymes </a:t>
            </a:r>
            <a:r>
              <a:rPr lang="en-US" dirty="0" smtClean="0"/>
              <a:t>(EL), low </a:t>
            </a:r>
            <a:r>
              <a:rPr lang="en-US" dirty="0" smtClean="0">
                <a:solidFill>
                  <a:srgbClr val="FF0000"/>
                </a:solidFill>
              </a:rPr>
              <a:t>platelet</a:t>
            </a:r>
            <a:r>
              <a:rPr lang="en-US" dirty="0" smtClean="0"/>
              <a:t> count (LP)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4-12%</a:t>
            </a:r>
            <a:r>
              <a:rPr lang="en-US" dirty="0" smtClean="0"/>
              <a:t> of pt. with severe preeclampsia and </a:t>
            </a:r>
            <a:r>
              <a:rPr lang="en-US" dirty="0" err="1" smtClean="0"/>
              <a:t>eclampsia</a:t>
            </a:r>
            <a:r>
              <a:rPr lang="en-US" dirty="0" smtClean="0"/>
              <a:t> develop HELLP syndrome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irst </a:t>
            </a:r>
            <a:r>
              <a:rPr lang="en-US" dirty="0" err="1" smtClean="0"/>
              <a:t>sx</a:t>
            </a:r>
            <a:r>
              <a:rPr lang="en-US" dirty="0" smtClean="0"/>
              <a:t>. </a:t>
            </a:r>
            <a:r>
              <a:rPr lang="en-US" dirty="0"/>
              <a:t>o</a:t>
            </a:r>
            <a:r>
              <a:rPr lang="en-US" dirty="0" smtClean="0"/>
              <a:t>ften missed: nausea, emesis, and non-specific viral-like syndrome  </a:t>
            </a:r>
            <a:endParaRPr lang="en-US" dirty="0"/>
          </a:p>
        </p:txBody>
      </p:sp>
      <p:pic>
        <p:nvPicPr>
          <p:cNvPr id="4" name="Picture 3" descr="wile_e_coyote_help_adhesive_vinyl_decal_sticker_2__830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234" y="4002767"/>
            <a:ext cx="4190095" cy="28837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34869" y="4352021"/>
            <a:ext cx="1070308" cy="68490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20703" y="4508373"/>
            <a:ext cx="1526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HELLP!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98599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HELLP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Treatment:</a:t>
            </a:r>
          </a:p>
          <a:p>
            <a:r>
              <a:rPr lang="en-US" dirty="0"/>
              <a:t>c</a:t>
            </a:r>
            <a:r>
              <a:rPr lang="en-US" dirty="0" smtClean="0"/>
              <a:t>ardiovascular stabilization, correction of coagulation abnormalities, and </a:t>
            </a:r>
            <a:r>
              <a:rPr lang="en-US" dirty="0" smtClean="0">
                <a:solidFill>
                  <a:srgbClr val="FF0000"/>
                </a:solidFill>
              </a:rPr>
              <a:t>delivery</a:t>
            </a:r>
          </a:p>
          <a:p>
            <a:r>
              <a:rPr lang="en-US" dirty="0" smtClean="0"/>
              <a:t>PLT transfusion before or after delivery if PLT count is </a:t>
            </a:r>
            <a:r>
              <a:rPr lang="en-US" dirty="0" smtClean="0">
                <a:solidFill>
                  <a:srgbClr val="FF0000"/>
                </a:solidFill>
              </a:rPr>
              <a:t>&lt;20,000/mm</a:t>
            </a:r>
            <a:r>
              <a:rPr lang="en-US" baseline="30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(advised at </a:t>
            </a:r>
            <a:r>
              <a:rPr lang="en-US" dirty="0" smtClean="0">
                <a:solidFill>
                  <a:srgbClr val="FF0000"/>
                </a:solidFill>
              </a:rPr>
              <a:t>&lt;50,000/mm</a:t>
            </a:r>
            <a:r>
              <a:rPr lang="en-US" baseline="30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before cesarean)</a:t>
            </a:r>
          </a:p>
          <a:p>
            <a:pPr lvl="1"/>
            <a:r>
              <a:rPr lang="en-US" dirty="0" smtClean="0"/>
              <a:t>&lt;32 weeks gestation; steroid therapy may help stabilize maternal PLT count </a:t>
            </a:r>
          </a:p>
        </p:txBody>
      </p:sp>
    </p:spTree>
    <p:extLst>
      <p:ext uri="{BB962C8B-B14F-4D97-AF65-F5344CB8AC3E}">
        <p14:creationId xmlns:p14="http://schemas.microsoft.com/office/powerpoint/2010/main" val="326473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8286" y="2967335"/>
            <a:ext cx="3807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You!</a:t>
            </a:r>
            <a:endParaRPr lang="en-C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262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Beckmann, Charles R.B., Ling, Frank W., Smith, Roger P., </a:t>
            </a:r>
            <a:r>
              <a:rPr lang="en-US" dirty="0" err="1" smtClean="0"/>
              <a:t>Barzansky</a:t>
            </a:r>
            <a:r>
              <a:rPr lang="en-US" dirty="0" smtClean="0"/>
              <a:t>, Barbara M., Herbert, William N.P., </a:t>
            </a:r>
            <a:r>
              <a:rPr lang="en-US" dirty="0" err="1" smtClean="0"/>
              <a:t>Laube</a:t>
            </a:r>
            <a:r>
              <a:rPr lang="en-US" dirty="0" smtClean="0"/>
              <a:t>, Douglas W. “Obstetrics and Gynecology”. 5</a:t>
            </a:r>
            <a:r>
              <a:rPr lang="en-US" baseline="30000" dirty="0" smtClean="0"/>
              <a:t>th</a:t>
            </a:r>
            <a:r>
              <a:rPr lang="en-US" dirty="0" smtClean="0"/>
              <a:t> edition Lippincott Williams &amp; Wilkins. pp. 188-196</a:t>
            </a:r>
          </a:p>
          <a:p>
            <a:pPr marL="0" indent="0">
              <a:buNone/>
            </a:pPr>
            <a:r>
              <a:rPr lang="en-US" dirty="0" err="1" smtClean="0"/>
              <a:t>Magloire</a:t>
            </a:r>
            <a:r>
              <a:rPr lang="en-US" dirty="0" smtClean="0"/>
              <a:t>, </a:t>
            </a:r>
            <a:r>
              <a:rPr lang="en-US" dirty="0" err="1" smtClean="0"/>
              <a:t>Lissa</a:t>
            </a:r>
            <a:r>
              <a:rPr lang="en-US" dirty="0" smtClean="0"/>
              <a:t> etc. “Gestational Hypertension”. May 2011.&lt;</a:t>
            </a:r>
            <a:r>
              <a:rPr lang="en-US" dirty="0" err="1" smtClean="0"/>
              <a:t>uptodate.com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 smtClean="0"/>
              <a:t>August, Phyllis et. al. “Management of hypertension in pregnancy and postpartum women”. May 2011 &lt;</a:t>
            </a:r>
            <a:r>
              <a:rPr lang="en-US" dirty="0" err="1" smtClean="0"/>
              <a:t>uptodate.com</a:t>
            </a:r>
            <a:r>
              <a:rPr lang="en-US" dirty="0" smtClean="0"/>
              <a:t>&gt;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696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2236694"/>
            <a:ext cx="6619875" cy="1362075"/>
          </a:xfrm>
        </p:spPr>
        <p:txBody>
          <a:bodyPr/>
          <a:lstStyle/>
          <a:p>
            <a:r>
              <a:rPr lang="en-US" dirty="0" smtClean="0"/>
              <a:t>Gestational Hypertension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67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Gestational HTN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5382388" cy="380215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sustained systolic blood pressure at or above </a:t>
            </a:r>
            <a:r>
              <a:rPr lang="en-US" dirty="0" smtClean="0">
                <a:solidFill>
                  <a:srgbClr val="FF0000"/>
                </a:solidFill>
              </a:rPr>
              <a:t>140mmHg</a:t>
            </a:r>
            <a:r>
              <a:rPr lang="en-US" dirty="0" smtClean="0"/>
              <a:t>, or a diastolic blood pressure of </a:t>
            </a:r>
            <a:r>
              <a:rPr lang="en-US" dirty="0" smtClean="0">
                <a:solidFill>
                  <a:srgbClr val="FF0000"/>
                </a:solidFill>
              </a:rPr>
              <a:t>90mmHg</a:t>
            </a:r>
            <a:r>
              <a:rPr lang="en-US" dirty="0" smtClean="0"/>
              <a:t> or greater</a:t>
            </a:r>
          </a:p>
          <a:p>
            <a:r>
              <a:rPr lang="en-US" dirty="0"/>
              <a:t>i</a:t>
            </a:r>
            <a:r>
              <a:rPr lang="en-US" dirty="0" smtClean="0"/>
              <a:t>ncrease in BP must be present on at least </a:t>
            </a:r>
            <a:r>
              <a:rPr lang="en-US" dirty="0" smtClean="0">
                <a:solidFill>
                  <a:srgbClr val="FF0000"/>
                </a:solidFill>
              </a:rPr>
              <a:t>two</a:t>
            </a:r>
            <a:r>
              <a:rPr lang="en-US" dirty="0" smtClean="0"/>
              <a:t> separate occasions, 6 hours or more </a:t>
            </a:r>
            <a:r>
              <a:rPr lang="en-US" dirty="0" smtClean="0"/>
              <a:t>apart</a:t>
            </a:r>
          </a:p>
          <a:p>
            <a:r>
              <a:rPr lang="en-US" dirty="0"/>
              <a:t>HTN in late pregnancy (</a:t>
            </a:r>
            <a:r>
              <a:rPr lang="en-US" dirty="0">
                <a:solidFill>
                  <a:srgbClr val="FF0000"/>
                </a:solidFill>
              </a:rPr>
              <a:t>&gt;20 weeks</a:t>
            </a:r>
            <a:r>
              <a:rPr lang="en-US" dirty="0"/>
              <a:t> gestation) in the absence of other findings suggestive of preeclampsia</a:t>
            </a:r>
          </a:p>
          <a:p>
            <a:r>
              <a:rPr lang="en-US" dirty="0"/>
              <a:t>i</a:t>
            </a:r>
            <a:r>
              <a:rPr lang="en-US" dirty="0" smtClean="0"/>
              <a:t>f BP </a:t>
            </a:r>
            <a:r>
              <a:rPr lang="en-US" dirty="0"/>
              <a:t>returns to baseline by </a:t>
            </a:r>
            <a:r>
              <a:rPr lang="en-US" dirty="0" smtClean="0"/>
              <a:t>12 </a:t>
            </a:r>
            <a:r>
              <a:rPr lang="en-US" dirty="0"/>
              <a:t>weeks </a:t>
            </a:r>
            <a:r>
              <a:rPr lang="en-US" dirty="0" smtClean="0"/>
              <a:t>postpartum = dx. of </a:t>
            </a:r>
            <a:r>
              <a:rPr lang="en-US" dirty="0" smtClean="0">
                <a:solidFill>
                  <a:srgbClr val="FF0000"/>
                </a:solidFill>
              </a:rPr>
              <a:t>Transient hypertension of pregnancy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A94WEH_blood-pressure_164x2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032" y="2770093"/>
            <a:ext cx="2500221" cy="3323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556606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Gestational HTN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5-10% </a:t>
            </a:r>
            <a:r>
              <a:rPr lang="en-US" dirty="0" smtClean="0"/>
              <a:t>of pregnancies that proceed beyond 1</a:t>
            </a:r>
            <a:r>
              <a:rPr lang="en-US" baseline="30000" dirty="0" smtClean="0"/>
              <a:t>st</a:t>
            </a:r>
            <a:r>
              <a:rPr lang="en-US" dirty="0" smtClean="0"/>
              <a:t> trimester develop </a:t>
            </a:r>
            <a:r>
              <a:rPr lang="en-US" dirty="0" smtClean="0"/>
              <a:t>gestational HTN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ncreased incidence of up to </a:t>
            </a:r>
            <a:r>
              <a:rPr lang="en-US" dirty="0" smtClean="0">
                <a:solidFill>
                  <a:srgbClr val="FF0000"/>
                </a:solidFill>
              </a:rPr>
              <a:t>30%</a:t>
            </a:r>
            <a:r>
              <a:rPr lang="en-US" dirty="0" smtClean="0"/>
              <a:t> in multiple </a:t>
            </a:r>
            <a:r>
              <a:rPr lang="en-US" dirty="0" smtClean="0"/>
              <a:t>gestation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15-25%</a:t>
            </a:r>
            <a:r>
              <a:rPr lang="en-US" dirty="0" smtClean="0"/>
              <a:t> of women initially diagnosed with gestational HTN develop preeclampsia</a:t>
            </a:r>
          </a:p>
          <a:p>
            <a:r>
              <a:rPr lang="en-US" dirty="0" smtClean="0"/>
              <a:t>Earlier onset of gestational HTN are more likely to progress to preeclampsia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1416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br>
              <a:rPr lang="en-US" dirty="0" smtClean="0"/>
            </a:br>
            <a:r>
              <a:rPr lang="en-US" sz="2400" dirty="0"/>
              <a:t>C</a:t>
            </a:r>
            <a:r>
              <a:rPr lang="en-US" sz="2400" dirty="0" smtClean="0"/>
              <a:t>hanges seen in patients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5469418" cy="388153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Cardiovascular effects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Elevated BP</a:t>
            </a:r>
          </a:p>
          <a:p>
            <a:pPr lvl="1"/>
            <a:r>
              <a:rPr lang="en-US" dirty="0" smtClean="0"/>
              <a:t>Increased cardiac output</a:t>
            </a:r>
          </a:p>
          <a:p>
            <a:r>
              <a:rPr lang="en-US" dirty="0" smtClean="0"/>
              <a:t>Hematologic effects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Third spacing </a:t>
            </a:r>
            <a:r>
              <a:rPr lang="en-US" dirty="0" smtClean="0"/>
              <a:t>of fluid due to increased blood pressure and decreased plasma oncotic pressure</a:t>
            </a:r>
          </a:p>
          <a:p>
            <a:r>
              <a:rPr lang="en-US" dirty="0" smtClean="0"/>
              <a:t>Renal effects</a:t>
            </a:r>
          </a:p>
          <a:p>
            <a:pPr lvl="1"/>
            <a:r>
              <a:rPr lang="en-US" dirty="0" err="1" smtClean="0"/>
              <a:t>Atheroscleroticlike</a:t>
            </a:r>
            <a:r>
              <a:rPr lang="en-US" dirty="0" smtClean="0"/>
              <a:t> changes in renal vessels (glomerular </a:t>
            </a:r>
            <a:r>
              <a:rPr lang="en-US" dirty="0" err="1" smtClean="0"/>
              <a:t>endotheliosis</a:t>
            </a:r>
            <a:r>
              <a:rPr lang="en-US" dirty="0" smtClean="0"/>
              <a:t>)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decreased glomerular filtration rate </a:t>
            </a:r>
            <a:r>
              <a:rPr lang="en-US" dirty="0" smtClean="0">
                <a:sym typeface="Wingdings"/>
              </a:rPr>
              <a:t>and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proteinuria</a:t>
            </a:r>
            <a:r>
              <a:rPr lang="en-US" dirty="0" smtClean="0">
                <a:sym typeface="Wingdings"/>
              </a:rPr>
              <a:t> </a:t>
            </a:r>
          </a:p>
          <a:p>
            <a:pPr lvl="1"/>
            <a:r>
              <a:rPr lang="en-US" dirty="0" smtClean="0">
                <a:sym typeface="Wingdings"/>
              </a:rPr>
              <a:t>Uric acid filtration is decreased</a:t>
            </a:r>
            <a:endParaRPr lang="en-US" dirty="0"/>
          </a:p>
        </p:txBody>
      </p:sp>
      <p:pic>
        <p:nvPicPr>
          <p:cNvPr id="4" name="Picture 3" descr="hb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296" y="2703435"/>
            <a:ext cx="2477607" cy="2205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87645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br>
              <a:rPr lang="en-US" dirty="0" smtClean="0"/>
            </a:br>
            <a:r>
              <a:rPr lang="en-US" sz="2400" dirty="0"/>
              <a:t>C</a:t>
            </a:r>
            <a:r>
              <a:rPr lang="en-US" sz="2400" dirty="0" smtClean="0"/>
              <a:t>hanges seen in patients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Neurologic effects</a:t>
            </a:r>
          </a:p>
          <a:p>
            <a:pPr lvl="1"/>
            <a:r>
              <a:rPr lang="en-US" dirty="0" err="1" smtClean="0"/>
              <a:t>Hyperreflexia</a:t>
            </a:r>
            <a:r>
              <a:rPr lang="en-US" dirty="0" smtClean="0"/>
              <a:t>/hypersensitivity (does not correlate with severity of disease)</a:t>
            </a:r>
          </a:p>
          <a:p>
            <a:pPr lvl="1"/>
            <a:r>
              <a:rPr lang="en-US" dirty="0" smtClean="0"/>
              <a:t>In severe cases, grand mal </a:t>
            </a:r>
            <a:r>
              <a:rPr lang="en-US" dirty="0" smtClean="0">
                <a:solidFill>
                  <a:srgbClr val="FF0000"/>
                </a:solidFill>
              </a:rPr>
              <a:t>seizures</a:t>
            </a:r>
          </a:p>
          <a:p>
            <a:r>
              <a:rPr lang="en-US" dirty="0" smtClean="0"/>
              <a:t>Pulmonary effects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Pulmonary edema </a:t>
            </a:r>
            <a:r>
              <a:rPr lang="en-US" dirty="0" smtClean="0"/>
              <a:t>may occur due</a:t>
            </a:r>
          </a:p>
          <a:p>
            <a:pPr marL="349250" lvl="1" indent="0">
              <a:buNone/>
            </a:pPr>
            <a:r>
              <a:rPr lang="en-US" dirty="0" smtClean="0"/>
              <a:t>       to decreased colloid oncotic pressure</a:t>
            </a:r>
            <a:endParaRPr lang="en-US" dirty="0"/>
          </a:p>
          <a:p>
            <a:r>
              <a:rPr lang="en-US" dirty="0" smtClean="0"/>
              <a:t>Fetal </a:t>
            </a:r>
            <a:r>
              <a:rPr lang="en-US" dirty="0" smtClean="0"/>
              <a:t>effects (severe gestational HTN)</a:t>
            </a:r>
            <a:endParaRPr lang="en-US" dirty="0" smtClean="0"/>
          </a:p>
          <a:p>
            <a:pPr lvl="1"/>
            <a:r>
              <a:rPr lang="en-US" dirty="0" smtClean="0"/>
              <a:t>Vasospasm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Decreased intermittent placental perfusion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IUGR,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oligohydramnios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, low birth weight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premature_baby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0" y="3556405"/>
            <a:ext cx="2732143" cy="1651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5319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br>
              <a:rPr lang="en-US" dirty="0" smtClean="0"/>
            </a:br>
            <a:r>
              <a:rPr lang="en-US" sz="2400" dirty="0" smtClean="0"/>
              <a:t>Mechanisms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Uterine vascular changes</a:t>
            </a:r>
          </a:p>
          <a:p>
            <a:pPr lvl="1"/>
            <a:r>
              <a:rPr lang="en-US" dirty="0" smtClean="0"/>
              <a:t>Trophoblastic-mediated vascular changes </a:t>
            </a:r>
            <a:r>
              <a:rPr lang="en-US" dirty="0" smtClean="0">
                <a:sym typeface="Wingdings"/>
              </a:rPr>
              <a:t> decreased musculature in spiral arterioles  development of low resistance, low pressure, high-flow system </a:t>
            </a:r>
            <a:endParaRPr lang="en-US" dirty="0" smtClean="0"/>
          </a:p>
          <a:p>
            <a:pPr lvl="1"/>
            <a:r>
              <a:rPr lang="en-US" dirty="0" smtClean="0"/>
              <a:t>Inadequate maternal </a:t>
            </a:r>
            <a:r>
              <a:rPr lang="en-US" dirty="0"/>
              <a:t>v</a:t>
            </a:r>
            <a:r>
              <a:rPr lang="en-US" dirty="0" smtClean="0"/>
              <a:t>ascular response </a:t>
            </a:r>
          </a:p>
          <a:p>
            <a:pPr lvl="1"/>
            <a:r>
              <a:rPr lang="en-US" dirty="0" smtClean="0"/>
              <a:t>Endothelial damage is also noted within the vessels</a:t>
            </a:r>
          </a:p>
          <a:p>
            <a:r>
              <a:rPr lang="en-US" dirty="0" smtClean="0"/>
              <a:t>Hemostatic changes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Increased PLT activation </a:t>
            </a:r>
            <a:r>
              <a:rPr lang="en-US" dirty="0" smtClean="0"/>
              <a:t>with increased endothelial </a:t>
            </a:r>
            <a:r>
              <a:rPr lang="en-US" dirty="0" err="1" smtClean="0"/>
              <a:t>fibronectin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decreased </a:t>
            </a:r>
            <a:r>
              <a:rPr lang="en-US" dirty="0" err="1" smtClean="0">
                <a:solidFill>
                  <a:srgbClr val="FF0000"/>
                </a:solidFill>
              </a:rPr>
              <a:t>antithrombin</a:t>
            </a:r>
            <a:r>
              <a:rPr lang="en-US" dirty="0" smtClean="0">
                <a:solidFill>
                  <a:srgbClr val="FF0000"/>
                </a:solidFill>
              </a:rPr>
              <a:t> III </a:t>
            </a:r>
            <a:r>
              <a:rPr lang="en-US" dirty="0" smtClean="0"/>
              <a:t>and alpha-2-antiplasmin </a:t>
            </a:r>
            <a:r>
              <a:rPr lang="en-US" dirty="0" smtClean="0">
                <a:sym typeface="Wingdings"/>
              </a:rPr>
              <a:t> further endothelial damage is thought to promote further vasospasm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97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br>
              <a:rPr lang="en-US" dirty="0" smtClean="0"/>
            </a:br>
            <a:r>
              <a:rPr lang="en-US" sz="2400" dirty="0" smtClean="0"/>
              <a:t>Mechanisms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Changes in </a:t>
            </a:r>
            <a:r>
              <a:rPr lang="en-US" dirty="0" err="1" smtClean="0"/>
              <a:t>prostanoids</a:t>
            </a:r>
            <a:endParaRPr lang="en-US" dirty="0" smtClean="0"/>
          </a:p>
          <a:p>
            <a:pPr lvl="1"/>
            <a:r>
              <a:rPr lang="en-US" dirty="0" smtClean="0"/>
              <a:t>During pregnancy, both PGI</a:t>
            </a:r>
            <a:r>
              <a:rPr lang="en-US" baseline="-25000" dirty="0" smtClean="0"/>
              <a:t>2</a:t>
            </a:r>
            <a:r>
              <a:rPr lang="en-US" dirty="0" smtClean="0"/>
              <a:t> (vasodilation and decreased PLT aggregation) and TXA</a:t>
            </a:r>
            <a:r>
              <a:rPr lang="en-US" baseline="-25000" dirty="0" smtClean="0"/>
              <a:t>2</a:t>
            </a:r>
            <a:r>
              <a:rPr lang="en-US" dirty="0" smtClean="0"/>
              <a:t> (vasoconstriction and PLT aggregation) are increased with balance favored to PGI</a:t>
            </a:r>
            <a:r>
              <a:rPr lang="en-US" baseline="-25000" dirty="0" smtClean="0"/>
              <a:t>2</a:t>
            </a:r>
          </a:p>
          <a:p>
            <a:pPr lvl="1"/>
            <a:r>
              <a:rPr lang="en-US" dirty="0" smtClean="0"/>
              <a:t>In preeclampsia, </a:t>
            </a:r>
            <a:r>
              <a:rPr lang="en-US" dirty="0" smtClean="0">
                <a:solidFill>
                  <a:srgbClr val="FF0000"/>
                </a:solidFill>
              </a:rPr>
              <a:t>TXA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 is favored </a:t>
            </a:r>
          </a:p>
          <a:p>
            <a:r>
              <a:rPr lang="en-US" dirty="0" smtClean="0"/>
              <a:t>Changes in endothelium-derived factors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Decrease in Nitric oxide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promoting </a:t>
            </a:r>
          </a:p>
          <a:p>
            <a:pPr marL="34925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vasoconstriction</a:t>
            </a:r>
          </a:p>
          <a:p>
            <a:endParaRPr lang="en-US" dirty="0"/>
          </a:p>
        </p:txBody>
      </p:sp>
      <p:pic>
        <p:nvPicPr>
          <p:cNvPr id="4" name="Picture 3" descr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423" y="4302500"/>
            <a:ext cx="2402377" cy="218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36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2722</TotalTime>
  <Words>1059</Words>
  <Application>Microsoft Macintosh PowerPoint</Application>
  <PresentationFormat>On-screen Show (4:3)</PresentationFormat>
  <Paragraphs>135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Genesis</vt:lpstr>
      <vt:lpstr>Hypertension in Pregnancy</vt:lpstr>
      <vt:lpstr>Hypertension Disorders in Pregnancy</vt:lpstr>
      <vt:lpstr>Gestational Hypertension</vt:lpstr>
      <vt:lpstr>Gestational HTN</vt:lpstr>
      <vt:lpstr>Gestational HTN</vt:lpstr>
      <vt:lpstr>Pathophysiology Changes seen in patients</vt:lpstr>
      <vt:lpstr>Pathophysiology Changes seen in patients</vt:lpstr>
      <vt:lpstr>Pathophysiology Mechanisms</vt:lpstr>
      <vt:lpstr>Pathophysiology Mechanisms</vt:lpstr>
      <vt:lpstr>Gestational HTN</vt:lpstr>
      <vt:lpstr>Chronic Hypertension</vt:lpstr>
      <vt:lpstr>Chronic HTN</vt:lpstr>
      <vt:lpstr>Preeclampsia</vt:lpstr>
      <vt:lpstr>Preeclampsia</vt:lpstr>
      <vt:lpstr>Preeclampsia</vt:lpstr>
      <vt:lpstr>Preeclampsia</vt:lpstr>
      <vt:lpstr>Preeclampsia</vt:lpstr>
      <vt:lpstr>Eclampsia</vt:lpstr>
      <vt:lpstr>Eclampsia</vt:lpstr>
      <vt:lpstr>Eclampsia</vt:lpstr>
      <vt:lpstr>HELLP Syndrome</vt:lpstr>
      <vt:lpstr>HELLP Syndrome</vt:lpstr>
      <vt:lpstr>HELLP Syndrome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Dapinderjit Gill</dc:creator>
  <cp:lastModifiedBy>Dapinderjit Gill</cp:lastModifiedBy>
  <cp:revision>60</cp:revision>
  <dcterms:created xsi:type="dcterms:W3CDTF">2011-08-07T17:40:24Z</dcterms:created>
  <dcterms:modified xsi:type="dcterms:W3CDTF">2011-08-09T15:38:28Z</dcterms:modified>
</cp:coreProperties>
</file>