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Override5.xml" ContentType="application/vnd.openxmlformats-officedocument.themeOverride+xml"/>
  <Override PartName="/ppt/theme/themeOverride6.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7.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2.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3.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277"/>
  </p:notesMasterIdLst>
  <p:sldIdLst>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38" r:id="rId45"/>
    <p:sldId id="301" r:id="rId46"/>
    <p:sldId id="302" r:id="rId47"/>
    <p:sldId id="303" r:id="rId48"/>
    <p:sldId id="304" r:id="rId49"/>
    <p:sldId id="305" r:id="rId50"/>
    <p:sldId id="340" r:id="rId51"/>
    <p:sldId id="341" r:id="rId52"/>
    <p:sldId id="307" r:id="rId53"/>
    <p:sldId id="343" r:id="rId54"/>
    <p:sldId id="308" r:id="rId55"/>
    <p:sldId id="344" r:id="rId56"/>
    <p:sldId id="309" r:id="rId57"/>
    <p:sldId id="310" r:id="rId58"/>
    <p:sldId id="345" r:id="rId59"/>
    <p:sldId id="311" r:id="rId60"/>
    <p:sldId id="312" r:id="rId61"/>
    <p:sldId id="313" r:id="rId62"/>
    <p:sldId id="314" r:id="rId63"/>
    <p:sldId id="332" r:id="rId64"/>
    <p:sldId id="315" r:id="rId65"/>
    <p:sldId id="316" r:id="rId66"/>
    <p:sldId id="317" r:id="rId67"/>
    <p:sldId id="318" r:id="rId68"/>
    <p:sldId id="319" r:id="rId69"/>
    <p:sldId id="320" r:id="rId70"/>
    <p:sldId id="333" r:id="rId71"/>
    <p:sldId id="322" r:id="rId72"/>
    <p:sldId id="334" r:id="rId73"/>
    <p:sldId id="324" r:id="rId74"/>
    <p:sldId id="335" r:id="rId75"/>
    <p:sldId id="326" r:id="rId76"/>
    <p:sldId id="336" r:id="rId77"/>
    <p:sldId id="328" r:id="rId78"/>
    <p:sldId id="337" r:id="rId79"/>
    <p:sldId id="330" r:id="rId80"/>
    <p:sldId id="331" r:id="rId81"/>
    <p:sldId id="346" r:id="rId82"/>
    <p:sldId id="347" r:id="rId83"/>
    <p:sldId id="348" r:id="rId84"/>
    <p:sldId id="349" r:id="rId85"/>
    <p:sldId id="350" r:id="rId86"/>
    <p:sldId id="351" r:id="rId87"/>
    <p:sldId id="352" r:id="rId88"/>
    <p:sldId id="353" r:id="rId89"/>
    <p:sldId id="354" r:id="rId90"/>
    <p:sldId id="355" r:id="rId91"/>
    <p:sldId id="356" r:id="rId92"/>
    <p:sldId id="357" r:id="rId93"/>
    <p:sldId id="358" r:id="rId94"/>
    <p:sldId id="359" r:id="rId95"/>
    <p:sldId id="360" r:id="rId96"/>
    <p:sldId id="361" r:id="rId97"/>
    <p:sldId id="362" r:id="rId98"/>
    <p:sldId id="363" r:id="rId99"/>
    <p:sldId id="364" r:id="rId100"/>
    <p:sldId id="365" r:id="rId101"/>
    <p:sldId id="366" r:id="rId102"/>
    <p:sldId id="367" r:id="rId103"/>
    <p:sldId id="368" r:id="rId104"/>
    <p:sldId id="369" r:id="rId105"/>
    <p:sldId id="370" r:id="rId106"/>
    <p:sldId id="371" r:id="rId107"/>
    <p:sldId id="372" r:id="rId108"/>
    <p:sldId id="373" r:id="rId109"/>
    <p:sldId id="374" r:id="rId110"/>
    <p:sldId id="375" r:id="rId111"/>
    <p:sldId id="376" r:id="rId112"/>
    <p:sldId id="377" r:id="rId113"/>
    <p:sldId id="378" r:id="rId114"/>
    <p:sldId id="379" r:id="rId115"/>
    <p:sldId id="380" r:id="rId116"/>
    <p:sldId id="381" r:id="rId117"/>
    <p:sldId id="382" r:id="rId118"/>
    <p:sldId id="383" r:id="rId119"/>
    <p:sldId id="384" r:id="rId120"/>
    <p:sldId id="385" r:id="rId121"/>
    <p:sldId id="386" r:id="rId122"/>
    <p:sldId id="387" r:id="rId123"/>
    <p:sldId id="388" r:id="rId124"/>
    <p:sldId id="389" r:id="rId125"/>
    <p:sldId id="390" r:id="rId126"/>
    <p:sldId id="391" r:id="rId127"/>
    <p:sldId id="392" r:id="rId128"/>
    <p:sldId id="393" r:id="rId129"/>
    <p:sldId id="394" r:id="rId130"/>
    <p:sldId id="395" r:id="rId131"/>
    <p:sldId id="396" r:id="rId132"/>
    <p:sldId id="397" r:id="rId133"/>
    <p:sldId id="398" r:id="rId134"/>
    <p:sldId id="399" r:id="rId135"/>
    <p:sldId id="400" r:id="rId136"/>
    <p:sldId id="401" r:id="rId137"/>
    <p:sldId id="402" r:id="rId138"/>
    <p:sldId id="403" r:id="rId139"/>
    <p:sldId id="404" r:id="rId140"/>
    <p:sldId id="405" r:id="rId141"/>
    <p:sldId id="406" r:id="rId142"/>
    <p:sldId id="407" r:id="rId143"/>
    <p:sldId id="408" r:id="rId144"/>
    <p:sldId id="409" r:id="rId145"/>
    <p:sldId id="410" r:id="rId146"/>
    <p:sldId id="411" r:id="rId147"/>
    <p:sldId id="412" r:id="rId148"/>
    <p:sldId id="413" r:id="rId149"/>
    <p:sldId id="414" r:id="rId150"/>
    <p:sldId id="415" r:id="rId151"/>
    <p:sldId id="416" r:id="rId152"/>
    <p:sldId id="417" r:id="rId153"/>
    <p:sldId id="418" r:id="rId154"/>
    <p:sldId id="419" r:id="rId155"/>
    <p:sldId id="420" r:id="rId156"/>
    <p:sldId id="421" r:id="rId157"/>
    <p:sldId id="422" r:id="rId158"/>
    <p:sldId id="423" r:id="rId159"/>
    <p:sldId id="424" r:id="rId160"/>
    <p:sldId id="425" r:id="rId161"/>
    <p:sldId id="426" r:id="rId162"/>
    <p:sldId id="427" r:id="rId163"/>
    <p:sldId id="428" r:id="rId164"/>
    <p:sldId id="429" r:id="rId165"/>
    <p:sldId id="430" r:id="rId166"/>
    <p:sldId id="431" r:id="rId167"/>
    <p:sldId id="432" r:id="rId168"/>
    <p:sldId id="433" r:id="rId169"/>
    <p:sldId id="434" r:id="rId170"/>
    <p:sldId id="437" r:id="rId171"/>
    <p:sldId id="438" r:id="rId172"/>
    <p:sldId id="439" r:id="rId173"/>
    <p:sldId id="440" r:id="rId174"/>
    <p:sldId id="441" r:id="rId175"/>
    <p:sldId id="442" r:id="rId176"/>
    <p:sldId id="443" r:id="rId177"/>
    <p:sldId id="449" r:id="rId178"/>
    <p:sldId id="450" r:id="rId179"/>
    <p:sldId id="451" r:id="rId180"/>
    <p:sldId id="452" r:id="rId181"/>
    <p:sldId id="453" r:id="rId182"/>
    <p:sldId id="454" r:id="rId183"/>
    <p:sldId id="455" r:id="rId184"/>
    <p:sldId id="456" r:id="rId185"/>
    <p:sldId id="457" r:id="rId186"/>
    <p:sldId id="458" r:id="rId187"/>
    <p:sldId id="459" r:id="rId188"/>
    <p:sldId id="463" r:id="rId189"/>
    <p:sldId id="480" r:id="rId190"/>
    <p:sldId id="481" r:id="rId191"/>
    <p:sldId id="464" r:id="rId192"/>
    <p:sldId id="465" r:id="rId193"/>
    <p:sldId id="466" r:id="rId194"/>
    <p:sldId id="467" r:id="rId195"/>
    <p:sldId id="468" r:id="rId196"/>
    <p:sldId id="482" r:id="rId197"/>
    <p:sldId id="469" r:id="rId198"/>
    <p:sldId id="483" r:id="rId199"/>
    <p:sldId id="470" r:id="rId200"/>
    <p:sldId id="471" r:id="rId201"/>
    <p:sldId id="484" r:id="rId202"/>
    <p:sldId id="472" r:id="rId203"/>
    <p:sldId id="473" r:id="rId204"/>
    <p:sldId id="474" r:id="rId205"/>
    <p:sldId id="475" r:id="rId206"/>
    <p:sldId id="476" r:id="rId207"/>
    <p:sldId id="477" r:id="rId208"/>
    <p:sldId id="485" r:id="rId209"/>
    <p:sldId id="478" r:id="rId210"/>
    <p:sldId id="479" r:id="rId211"/>
    <p:sldId id="486" r:id="rId212"/>
    <p:sldId id="487" r:id="rId213"/>
    <p:sldId id="488" r:id="rId214"/>
    <p:sldId id="489" r:id="rId215"/>
    <p:sldId id="490" r:id="rId216"/>
    <p:sldId id="491" r:id="rId217"/>
    <p:sldId id="492" r:id="rId218"/>
    <p:sldId id="493" r:id="rId219"/>
    <p:sldId id="494" r:id="rId220"/>
    <p:sldId id="495" r:id="rId221"/>
    <p:sldId id="496" r:id="rId222"/>
    <p:sldId id="497" r:id="rId223"/>
    <p:sldId id="498" r:id="rId224"/>
    <p:sldId id="499" r:id="rId225"/>
    <p:sldId id="500" r:id="rId226"/>
    <p:sldId id="501" r:id="rId227"/>
    <p:sldId id="502" r:id="rId228"/>
    <p:sldId id="503" r:id="rId229"/>
    <p:sldId id="526" r:id="rId230"/>
    <p:sldId id="527" r:id="rId231"/>
    <p:sldId id="528" r:id="rId232"/>
    <p:sldId id="529" r:id="rId233"/>
    <p:sldId id="530" r:id="rId234"/>
    <p:sldId id="531" r:id="rId235"/>
    <p:sldId id="532" r:id="rId236"/>
    <p:sldId id="533" r:id="rId237"/>
    <p:sldId id="534" r:id="rId238"/>
    <p:sldId id="535" r:id="rId239"/>
    <p:sldId id="536" r:id="rId240"/>
    <p:sldId id="537" r:id="rId241"/>
    <p:sldId id="538" r:id="rId242"/>
    <p:sldId id="539" r:id="rId243"/>
    <p:sldId id="540" r:id="rId244"/>
    <p:sldId id="541" r:id="rId245"/>
    <p:sldId id="542" r:id="rId246"/>
    <p:sldId id="543" r:id="rId247"/>
    <p:sldId id="544" r:id="rId248"/>
    <p:sldId id="545" r:id="rId249"/>
    <p:sldId id="546" r:id="rId250"/>
    <p:sldId id="547" r:id="rId251"/>
    <p:sldId id="548" r:id="rId252"/>
    <p:sldId id="549" r:id="rId253"/>
    <p:sldId id="550" r:id="rId254"/>
    <p:sldId id="504" r:id="rId255"/>
    <p:sldId id="505" r:id="rId256"/>
    <p:sldId id="506" r:id="rId257"/>
    <p:sldId id="507" r:id="rId258"/>
    <p:sldId id="508" r:id="rId259"/>
    <p:sldId id="524" r:id="rId260"/>
    <p:sldId id="509" r:id="rId261"/>
    <p:sldId id="525" r:id="rId262"/>
    <p:sldId id="510" r:id="rId263"/>
    <p:sldId id="511" r:id="rId264"/>
    <p:sldId id="512" r:id="rId265"/>
    <p:sldId id="513" r:id="rId266"/>
    <p:sldId id="514" r:id="rId267"/>
    <p:sldId id="515" r:id="rId268"/>
    <p:sldId id="516" r:id="rId269"/>
    <p:sldId id="517" r:id="rId270"/>
    <p:sldId id="518" r:id="rId271"/>
    <p:sldId id="519" r:id="rId272"/>
    <p:sldId id="520" r:id="rId273"/>
    <p:sldId id="521" r:id="rId274"/>
    <p:sldId id="522" r:id="rId275"/>
    <p:sldId id="523" r:id="rId2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590"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openxmlformats.org/officeDocument/2006/relationships/slide" Target="slides/slide168.xml"/><Relationship Id="rId191" Type="http://schemas.openxmlformats.org/officeDocument/2006/relationships/slide" Target="slides/slide189.xml"/><Relationship Id="rId205" Type="http://schemas.openxmlformats.org/officeDocument/2006/relationships/slide" Target="slides/slide203.xml"/><Relationship Id="rId226" Type="http://schemas.openxmlformats.org/officeDocument/2006/relationships/slide" Target="slides/slide224.xml"/><Relationship Id="rId247" Type="http://schemas.openxmlformats.org/officeDocument/2006/relationships/slide" Target="slides/slide245.xml"/><Relationship Id="rId107" Type="http://schemas.openxmlformats.org/officeDocument/2006/relationships/slide" Target="slides/slide105.xml"/><Relationship Id="rId268" Type="http://schemas.openxmlformats.org/officeDocument/2006/relationships/slide" Target="slides/slide266.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5" Type="http://schemas.openxmlformats.org/officeDocument/2006/relationships/slide" Target="slides/slide3.xml"/><Relationship Id="rId95" Type="http://schemas.openxmlformats.org/officeDocument/2006/relationships/slide" Target="slides/slide93.xml"/><Relationship Id="rId160" Type="http://schemas.openxmlformats.org/officeDocument/2006/relationships/slide" Target="slides/slide158.xml"/><Relationship Id="rId181" Type="http://schemas.openxmlformats.org/officeDocument/2006/relationships/slide" Target="slides/slide179.xml"/><Relationship Id="rId216" Type="http://schemas.openxmlformats.org/officeDocument/2006/relationships/slide" Target="slides/slide214.xml"/><Relationship Id="rId237" Type="http://schemas.openxmlformats.org/officeDocument/2006/relationships/slide" Target="slides/slide235.xml"/><Relationship Id="rId258" Type="http://schemas.openxmlformats.org/officeDocument/2006/relationships/slide" Target="slides/slide256.xml"/><Relationship Id="rId279" Type="http://schemas.openxmlformats.org/officeDocument/2006/relationships/viewProps" Target="viewProps.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85" Type="http://schemas.openxmlformats.org/officeDocument/2006/relationships/slide" Target="slides/slide83.xml"/><Relationship Id="rId150" Type="http://schemas.openxmlformats.org/officeDocument/2006/relationships/slide" Target="slides/slide148.xml"/><Relationship Id="rId171" Type="http://schemas.openxmlformats.org/officeDocument/2006/relationships/slide" Target="slides/slide169.xml"/><Relationship Id="rId192" Type="http://schemas.openxmlformats.org/officeDocument/2006/relationships/slide" Target="slides/slide190.xml"/><Relationship Id="rId206" Type="http://schemas.openxmlformats.org/officeDocument/2006/relationships/slide" Target="slides/slide204.xml"/><Relationship Id="rId227" Type="http://schemas.openxmlformats.org/officeDocument/2006/relationships/slide" Target="slides/slide225.xml"/><Relationship Id="rId248" Type="http://schemas.openxmlformats.org/officeDocument/2006/relationships/slide" Target="slides/slide246.xml"/><Relationship Id="rId269" Type="http://schemas.openxmlformats.org/officeDocument/2006/relationships/slide" Target="slides/slide267.xml"/><Relationship Id="rId12" Type="http://schemas.openxmlformats.org/officeDocument/2006/relationships/slide" Target="slides/slide10.xml"/><Relationship Id="rId33" Type="http://schemas.openxmlformats.org/officeDocument/2006/relationships/slide" Target="slides/slide31.xml"/><Relationship Id="rId108" Type="http://schemas.openxmlformats.org/officeDocument/2006/relationships/slide" Target="slides/slide106.xml"/><Relationship Id="rId129" Type="http://schemas.openxmlformats.org/officeDocument/2006/relationships/slide" Target="slides/slide127.xml"/><Relationship Id="rId280" Type="http://schemas.openxmlformats.org/officeDocument/2006/relationships/theme" Target="theme/theme1.xml"/><Relationship Id="rId54" Type="http://schemas.openxmlformats.org/officeDocument/2006/relationships/slide" Target="slides/slide52.xml"/><Relationship Id="rId75" Type="http://schemas.openxmlformats.org/officeDocument/2006/relationships/slide" Target="slides/slide73.xml"/><Relationship Id="rId96" Type="http://schemas.openxmlformats.org/officeDocument/2006/relationships/slide" Target="slides/slide94.xml"/><Relationship Id="rId140" Type="http://schemas.openxmlformats.org/officeDocument/2006/relationships/slide" Target="slides/slide138.xml"/><Relationship Id="rId161" Type="http://schemas.openxmlformats.org/officeDocument/2006/relationships/slide" Target="slides/slide159.xml"/><Relationship Id="rId182" Type="http://schemas.openxmlformats.org/officeDocument/2006/relationships/slide" Target="slides/slide180.xml"/><Relationship Id="rId217" Type="http://schemas.openxmlformats.org/officeDocument/2006/relationships/slide" Target="slides/slide215.xml"/><Relationship Id="rId6" Type="http://schemas.openxmlformats.org/officeDocument/2006/relationships/slide" Target="slides/slide4.xml"/><Relationship Id="rId238" Type="http://schemas.openxmlformats.org/officeDocument/2006/relationships/slide" Target="slides/slide236.xml"/><Relationship Id="rId259" Type="http://schemas.openxmlformats.org/officeDocument/2006/relationships/slide" Target="slides/slide257.xml"/><Relationship Id="rId23" Type="http://schemas.openxmlformats.org/officeDocument/2006/relationships/slide" Target="slides/slide21.xml"/><Relationship Id="rId119" Type="http://schemas.openxmlformats.org/officeDocument/2006/relationships/slide" Target="slides/slide117.xml"/><Relationship Id="rId270" Type="http://schemas.openxmlformats.org/officeDocument/2006/relationships/slide" Target="slides/slide268.xml"/><Relationship Id="rId44" Type="http://schemas.openxmlformats.org/officeDocument/2006/relationships/slide" Target="slides/slide42.xml"/><Relationship Id="rId65" Type="http://schemas.openxmlformats.org/officeDocument/2006/relationships/slide" Target="slides/slide63.xml"/><Relationship Id="rId86" Type="http://schemas.openxmlformats.org/officeDocument/2006/relationships/slide" Target="slides/slide84.xml"/><Relationship Id="rId130" Type="http://schemas.openxmlformats.org/officeDocument/2006/relationships/slide" Target="slides/slide128.xml"/><Relationship Id="rId151" Type="http://schemas.openxmlformats.org/officeDocument/2006/relationships/slide" Target="slides/slide149.xml"/><Relationship Id="rId172" Type="http://schemas.openxmlformats.org/officeDocument/2006/relationships/slide" Target="slides/slide170.xml"/><Relationship Id="rId193" Type="http://schemas.openxmlformats.org/officeDocument/2006/relationships/slide" Target="slides/slide191.xml"/><Relationship Id="rId202" Type="http://schemas.openxmlformats.org/officeDocument/2006/relationships/slide" Target="slides/slide200.xml"/><Relationship Id="rId207" Type="http://schemas.openxmlformats.org/officeDocument/2006/relationships/slide" Target="slides/slide205.xml"/><Relationship Id="rId223" Type="http://schemas.openxmlformats.org/officeDocument/2006/relationships/slide" Target="slides/slide221.xml"/><Relationship Id="rId228" Type="http://schemas.openxmlformats.org/officeDocument/2006/relationships/slide" Target="slides/slide226.xml"/><Relationship Id="rId244" Type="http://schemas.openxmlformats.org/officeDocument/2006/relationships/slide" Target="slides/slide242.xml"/><Relationship Id="rId249" Type="http://schemas.openxmlformats.org/officeDocument/2006/relationships/slide" Target="slides/slide24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260" Type="http://schemas.openxmlformats.org/officeDocument/2006/relationships/slide" Target="slides/slide258.xml"/><Relationship Id="rId265" Type="http://schemas.openxmlformats.org/officeDocument/2006/relationships/slide" Target="slides/slide263.xml"/><Relationship Id="rId281" Type="http://schemas.openxmlformats.org/officeDocument/2006/relationships/tableStyles" Target="tableStyles.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183" Type="http://schemas.openxmlformats.org/officeDocument/2006/relationships/slide" Target="slides/slide181.xml"/><Relationship Id="rId213" Type="http://schemas.openxmlformats.org/officeDocument/2006/relationships/slide" Target="slides/slide211.xml"/><Relationship Id="rId218" Type="http://schemas.openxmlformats.org/officeDocument/2006/relationships/slide" Target="slides/slide216.xml"/><Relationship Id="rId234" Type="http://schemas.openxmlformats.org/officeDocument/2006/relationships/slide" Target="slides/slide232.xml"/><Relationship Id="rId239" Type="http://schemas.openxmlformats.org/officeDocument/2006/relationships/slide" Target="slides/slide237.xml"/><Relationship Id="rId2" Type="http://schemas.openxmlformats.org/officeDocument/2006/relationships/slideMaster" Target="slideMasters/slideMaster2.xml"/><Relationship Id="rId29" Type="http://schemas.openxmlformats.org/officeDocument/2006/relationships/slide" Target="slides/slide27.xml"/><Relationship Id="rId250" Type="http://schemas.openxmlformats.org/officeDocument/2006/relationships/slide" Target="slides/slide248.xml"/><Relationship Id="rId255" Type="http://schemas.openxmlformats.org/officeDocument/2006/relationships/slide" Target="slides/slide253.xml"/><Relationship Id="rId271" Type="http://schemas.openxmlformats.org/officeDocument/2006/relationships/slide" Target="slides/slide269.xml"/><Relationship Id="rId276" Type="http://schemas.openxmlformats.org/officeDocument/2006/relationships/slide" Target="slides/slide274.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199" Type="http://schemas.openxmlformats.org/officeDocument/2006/relationships/slide" Target="slides/slide197.xml"/><Relationship Id="rId203" Type="http://schemas.openxmlformats.org/officeDocument/2006/relationships/slide" Target="slides/slide201.xml"/><Relationship Id="rId208" Type="http://schemas.openxmlformats.org/officeDocument/2006/relationships/slide" Target="slides/slide206.xml"/><Relationship Id="rId229" Type="http://schemas.openxmlformats.org/officeDocument/2006/relationships/slide" Target="slides/slide227.xml"/><Relationship Id="rId19" Type="http://schemas.openxmlformats.org/officeDocument/2006/relationships/slide" Target="slides/slide17.xml"/><Relationship Id="rId224" Type="http://schemas.openxmlformats.org/officeDocument/2006/relationships/slide" Target="slides/slide222.xml"/><Relationship Id="rId240" Type="http://schemas.openxmlformats.org/officeDocument/2006/relationships/slide" Target="slides/slide238.xml"/><Relationship Id="rId245" Type="http://schemas.openxmlformats.org/officeDocument/2006/relationships/slide" Target="slides/slide243.xml"/><Relationship Id="rId261" Type="http://schemas.openxmlformats.org/officeDocument/2006/relationships/slide" Target="slides/slide259.xml"/><Relationship Id="rId266" Type="http://schemas.openxmlformats.org/officeDocument/2006/relationships/slide" Target="slides/slide264.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189" Type="http://schemas.openxmlformats.org/officeDocument/2006/relationships/slide" Target="slides/slide187.xml"/><Relationship Id="rId219" Type="http://schemas.openxmlformats.org/officeDocument/2006/relationships/slide" Target="slides/slide217.xml"/><Relationship Id="rId3" Type="http://schemas.openxmlformats.org/officeDocument/2006/relationships/slide" Target="slides/slide1.xml"/><Relationship Id="rId214" Type="http://schemas.openxmlformats.org/officeDocument/2006/relationships/slide" Target="slides/slide212.xml"/><Relationship Id="rId230" Type="http://schemas.openxmlformats.org/officeDocument/2006/relationships/slide" Target="slides/slide228.xml"/><Relationship Id="rId235" Type="http://schemas.openxmlformats.org/officeDocument/2006/relationships/slide" Target="slides/slide233.xml"/><Relationship Id="rId251" Type="http://schemas.openxmlformats.org/officeDocument/2006/relationships/slide" Target="slides/slide249.xml"/><Relationship Id="rId256" Type="http://schemas.openxmlformats.org/officeDocument/2006/relationships/slide" Target="slides/slide254.xml"/><Relationship Id="rId277" Type="http://schemas.openxmlformats.org/officeDocument/2006/relationships/notesMaster" Target="notesMasters/notesMaster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72" Type="http://schemas.openxmlformats.org/officeDocument/2006/relationships/slide" Target="slides/slide270.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79" Type="http://schemas.openxmlformats.org/officeDocument/2006/relationships/slide" Target="slides/slide177.xml"/><Relationship Id="rId195" Type="http://schemas.openxmlformats.org/officeDocument/2006/relationships/slide" Target="slides/slide193.xml"/><Relationship Id="rId209" Type="http://schemas.openxmlformats.org/officeDocument/2006/relationships/slide" Target="slides/slide207.xml"/><Relationship Id="rId190" Type="http://schemas.openxmlformats.org/officeDocument/2006/relationships/slide" Target="slides/slide188.xml"/><Relationship Id="rId204" Type="http://schemas.openxmlformats.org/officeDocument/2006/relationships/slide" Target="slides/slide202.xml"/><Relationship Id="rId220" Type="http://schemas.openxmlformats.org/officeDocument/2006/relationships/slide" Target="slides/slide218.xml"/><Relationship Id="rId225" Type="http://schemas.openxmlformats.org/officeDocument/2006/relationships/slide" Target="slides/slide223.xml"/><Relationship Id="rId241" Type="http://schemas.openxmlformats.org/officeDocument/2006/relationships/slide" Target="slides/slide239.xml"/><Relationship Id="rId246" Type="http://schemas.openxmlformats.org/officeDocument/2006/relationships/slide" Target="slides/slide244.xml"/><Relationship Id="rId267" Type="http://schemas.openxmlformats.org/officeDocument/2006/relationships/slide" Target="slides/slide265.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262" Type="http://schemas.openxmlformats.org/officeDocument/2006/relationships/slide" Target="slides/slide260.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slide" Target="slides/slide183.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slide" Target="slides/slide178.xml"/><Relationship Id="rId210" Type="http://schemas.openxmlformats.org/officeDocument/2006/relationships/slide" Target="slides/slide208.xml"/><Relationship Id="rId215" Type="http://schemas.openxmlformats.org/officeDocument/2006/relationships/slide" Target="slides/slide213.xml"/><Relationship Id="rId236" Type="http://schemas.openxmlformats.org/officeDocument/2006/relationships/slide" Target="slides/slide234.xml"/><Relationship Id="rId257" Type="http://schemas.openxmlformats.org/officeDocument/2006/relationships/slide" Target="slides/slide255.xml"/><Relationship Id="rId278" Type="http://schemas.openxmlformats.org/officeDocument/2006/relationships/presProps" Target="presProps.xml"/><Relationship Id="rId26" Type="http://schemas.openxmlformats.org/officeDocument/2006/relationships/slide" Target="slides/slide24.xml"/><Relationship Id="rId231" Type="http://schemas.openxmlformats.org/officeDocument/2006/relationships/slide" Target="slides/slide229.xml"/><Relationship Id="rId252" Type="http://schemas.openxmlformats.org/officeDocument/2006/relationships/slide" Target="slides/slide250.xml"/><Relationship Id="rId273" Type="http://schemas.openxmlformats.org/officeDocument/2006/relationships/slide" Target="slides/slide271.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96" Type="http://schemas.openxmlformats.org/officeDocument/2006/relationships/slide" Target="slides/slide194.xml"/><Relationship Id="rId200" Type="http://schemas.openxmlformats.org/officeDocument/2006/relationships/slide" Target="slides/slide198.xml"/><Relationship Id="rId16" Type="http://schemas.openxmlformats.org/officeDocument/2006/relationships/slide" Target="slides/slide14.xml"/><Relationship Id="rId221" Type="http://schemas.openxmlformats.org/officeDocument/2006/relationships/slide" Target="slides/slide219.xml"/><Relationship Id="rId242" Type="http://schemas.openxmlformats.org/officeDocument/2006/relationships/slide" Target="slides/slide240.xml"/><Relationship Id="rId263" Type="http://schemas.openxmlformats.org/officeDocument/2006/relationships/slide" Target="slides/slide261.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90" Type="http://schemas.openxmlformats.org/officeDocument/2006/relationships/slide" Target="slides/slide88.xml"/><Relationship Id="rId165" Type="http://schemas.openxmlformats.org/officeDocument/2006/relationships/slide" Target="slides/slide163.xml"/><Relationship Id="rId186" Type="http://schemas.openxmlformats.org/officeDocument/2006/relationships/slide" Target="slides/slide184.xml"/><Relationship Id="rId211" Type="http://schemas.openxmlformats.org/officeDocument/2006/relationships/slide" Target="slides/slide209.xml"/><Relationship Id="rId232" Type="http://schemas.openxmlformats.org/officeDocument/2006/relationships/slide" Target="slides/slide230.xml"/><Relationship Id="rId253" Type="http://schemas.openxmlformats.org/officeDocument/2006/relationships/slide" Target="slides/slide251.xml"/><Relationship Id="rId274" Type="http://schemas.openxmlformats.org/officeDocument/2006/relationships/slide" Target="slides/slide272.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80" Type="http://schemas.openxmlformats.org/officeDocument/2006/relationships/slide" Target="slides/slide78.xml"/><Relationship Id="rId155" Type="http://schemas.openxmlformats.org/officeDocument/2006/relationships/slide" Target="slides/slide153.xml"/><Relationship Id="rId176" Type="http://schemas.openxmlformats.org/officeDocument/2006/relationships/slide" Target="slides/slide174.xml"/><Relationship Id="rId197" Type="http://schemas.openxmlformats.org/officeDocument/2006/relationships/slide" Target="slides/slide195.xml"/><Relationship Id="rId201" Type="http://schemas.openxmlformats.org/officeDocument/2006/relationships/slide" Target="slides/slide199.xml"/><Relationship Id="rId222" Type="http://schemas.openxmlformats.org/officeDocument/2006/relationships/slide" Target="slides/slide220.xml"/><Relationship Id="rId243" Type="http://schemas.openxmlformats.org/officeDocument/2006/relationships/slide" Target="slides/slide241.xml"/><Relationship Id="rId264" Type="http://schemas.openxmlformats.org/officeDocument/2006/relationships/slide" Target="slides/slide262.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 Id="rId70" Type="http://schemas.openxmlformats.org/officeDocument/2006/relationships/slide" Target="slides/slide68.xml"/><Relationship Id="rId91" Type="http://schemas.openxmlformats.org/officeDocument/2006/relationships/slide" Target="slides/slide89.xml"/><Relationship Id="rId145" Type="http://schemas.openxmlformats.org/officeDocument/2006/relationships/slide" Target="slides/slide143.xml"/><Relationship Id="rId166" Type="http://schemas.openxmlformats.org/officeDocument/2006/relationships/slide" Target="slides/slide164.xml"/><Relationship Id="rId187" Type="http://schemas.openxmlformats.org/officeDocument/2006/relationships/slide" Target="slides/slide185.xml"/><Relationship Id="rId1" Type="http://schemas.openxmlformats.org/officeDocument/2006/relationships/slideMaster" Target="slideMasters/slideMaster1.xml"/><Relationship Id="rId212" Type="http://schemas.openxmlformats.org/officeDocument/2006/relationships/slide" Target="slides/slide210.xml"/><Relationship Id="rId233" Type="http://schemas.openxmlformats.org/officeDocument/2006/relationships/slide" Target="slides/slide231.xml"/><Relationship Id="rId254" Type="http://schemas.openxmlformats.org/officeDocument/2006/relationships/slide" Target="slides/slide252.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275" Type="http://schemas.openxmlformats.org/officeDocument/2006/relationships/slide" Target="slides/slide273.xml"/><Relationship Id="rId60" Type="http://schemas.openxmlformats.org/officeDocument/2006/relationships/slide" Target="slides/slide58.xml"/><Relationship Id="rId81" Type="http://schemas.openxmlformats.org/officeDocument/2006/relationships/slide" Target="slides/slide79.xml"/><Relationship Id="rId135" Type="http://schemas.openxmlformats.org/officeDocument/2006/relationships/slide" Target="slides/slide133.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6992D8-ACD1-40B2-A220-F362AF7BB762}" type="doc">
      <dgm:prSet loTypeId="urn:microsoft.com/office/officeart/2005/8/layout/pyramid2" loCatId="pyramid" qsTypeId="urn:microsoft.com/office/officeart/2005/8/quickstyle/simple1" qsCatId="simple" csTypeId="urn:microsoft.com/office/officeart/2005/8/colors/accent1_2" csCatId="accent1" phldr="1"/>
      <dgm:spPr/>
    </dgm:pt>
    <dgm:pt modelId="{CDD08CC8-C9EF-43C5-9490-73A6FD2DE8A5}">
      <dgm:prSet phldrT="[Text]" custT="1">
        <dgm:style>
          <a:lnRef idx="0">
            <a:schemeClr val="accent6"/>
          </a:lnRef>
          <a:fillRef idx="3">
            <a:schemeClr val="accent6"/>
          </a:fillRef>
          <a:effectRef idx="3">
            <a:schemeClr val="accent6"/>
          </a:effectRef>
          <a:fontRef idx="minor">
            <a:schemeClr val="lt1"/>
          </a:fontRef>
        </dgm:style>
      </dgm:prSet>
      <dgm:spPr/>
      <dgm:t>
        <a:bodyPr/>
        <a:lstStyle/>
        <a:p>
          <a:pPr algn="just" rtl="1"/>
          <a:r>
            <a:rPr lang="ar-SA" sz="1800" dirty="0" smtClean="0">
              <a:latin typeface="Times New Roman" pitchFamily="18" charset="0"/>
              <a:cs typeface="Times New Roman" pitchFamily="18" charset="0"/>
            </a:rPr>
            <a:t>الإدارة المزرعية تعد أحد مباحث علم الإقتصاد الزراعي الذي يتضمن تطبيق المعارف والنظريات الإقتصادية في مجال الإنتاج الزراعي.</a:t>
          </a:r>
          <a:endParaRPr lang="ar-SA" sz="1800" dirty="0"/>
        </a:p>
      </dgm:t>
    </dgm:pt>
    <dgm:pt modelId="{DAD97D08-EE73-45BE-90A1-5B4266DD3EEF}" type="parTrans" cxnId="{484C3939-ACBC-424B-9B79-0EC5434FEFB7}">
      <dgm:prSet/>
      <dgm:spPr/>
      <dgm:t>
        <a:bodyPr/>
        <a:lstStyle/>
        <a:p>
          <a:pPr rtl="1"/>
          <a:endParaRPr lang="ar-SA"/>
        </a:p>
      </dgm:t>
    </dgm:pt>
    <dgm:pt modelId="{63DEC06A-7AD0-46F5-8BF4-F87DCC0D2472}" type="sibTrans" cxnId="{484C3939-ACBC-424B-9B79-0EC5434FEFB7}">
      <dgm:prSet/>
      <dgm:spPr/>
      <dgm:t>
        <a:bodyPr/>
        <a:lstStyle/>
        <a:p>
          <a:pPr rtl="1"/>
          <a:endParaRPr lang="ar-SA"/>
        </a:p>
      </dgm:t>
    </dgm:pt>
    <dgm:pt modelId="{557B7F5A-F128-4DE9-928F-C07AAEBAFF7B}">
      <dgm:prSet custT="1">
        <dgm:style>
          <a:lnRef idx="1">
            <a:schemeClr val="accent3"/>
          </a:lnRef>
          <a:fillRef idx="2">
            <a:schemeClr val="accent3"/>
          </a:fillRef>
          <a:effectRef idx="1">
            <a:schemeClr val="accent3"/>
          </a:effectRef>
          <a:fontRef idx="minor">
            <a:schemeClr val="dk1"/>
          </a:fontRef>
        </dgm:style>
      </dgm:prSet>
      <dgm:spPr/>
      <dgm:t>
        <a:bodyPr/>
        <a:lstStyle/>
        <a:p>
          <a:pPr algn="just" rtl="1"/>
          <a:r>
            <a:rPr lang="ar-SA" sz="1600" dirty="0" smtClean="0">
              <a:latin typeface="Times New Roman" pitchFamily="18" charset="0"/>
              <a:cs typeface="Times New Roman" pitchFamily="18" charset="0"/>
            </a:rPr>
            <a:t>يشير مصطلح الإنتاج الزراعي </a:t>
          </a:r>
          <a:r>
            <a:rPr lang="en-US" sz="1600" i="1" dirty="0" smtClean="0">
              <a:latin typeface="Times New Roman" pitchFamily="18" charset="0"/>
              <a:cs typeface="Times New Roman" pitchFamily="18" charset="0"/>
            </a:rPr>
            <a:t>Agricultural</a:t>
          </a:r>
          <a:r>
            <a:rPr lang="en-US" sz="1600" dirty="0" smtClean="0">
              <a:latin typeface="Times New Roman" pitchFamily="18" charset="0"/>
              <a:cs typeface="Times New Roman" pitchFamily="18" charset="0"/>
            </a:rPr>
            <a:t> </a:t>
          </a:r>
          <a:r>
            <a:rPr lang="en-US" sz="1600" i="1" dirty="0" smtClean="0">
              <a:latin typeface="Times New Roman" pitchFamily="18" charset="0"/>
              <a:cs typeface="Times New Roman" pitchFamily="18" charset="0"/>
            </a:rPr>
            <a:t>Production</a:t>
          </a:r>
          <a:r>
            <a:rPr lang="en-US" sz="1600" dirty="0" smtClean="0">
              <a:latin typeface="Times New Roman" pitchFamily="18" charset="0"/>
              <a:cs typeface="Times New Roman" pitchFamily="18" charset="0"/>
            </a:rPr>
            <a:t> </a:t>
          </a:r>
          <a:r>
            <a:rPr lang="ar-SA" sz="1600" dirty="0" smtClean="0">
              <a:latin typeface="Times New Roman" pitchFamily="18" charset="0"/>
              <a:cs typeface="Times New Roman" pitchFamily="18" charset="0"/>
            </a:rPr>
            <a:t>إلى تلك العملية الإنتاجية التي يتم بموجبها تحويل مجموعة من العناصر الإنتاجية الزراعية المتاحة إلى سلع زراعية قابلة للإستهلاك المباشر من قبل المست</a:t>
          </a:r>
          <a:r>
            <a:rPr lang="ar-YE" sz="1600" dirty="0" smtClean="0">
              <a:latin typeface="Times New Roman" pitchFamily="18" charset="0"/>
              <a:cs typeface="Times New Roman" pitchFamily="18" charset="0"/>
            </a:rPr>
            <a:t>ه</a:t>
          </a:r>
          <a:r>
            <a:rPr lang="ar-SA" sz="1600" dirty="0" smtClean="0">
              <a:latin typeface="Times New Roman" pitchFamily="18" charset="0"/>
              <a:cs typeface="Times New Roman" pitchFamily="18" charset="0"/>
            </a:rPr>
            <a:t>لكين النهائيين لها والقيام بعمليات تحويلية أخرى للسلع المنتجة بإضافة عناصر إنتاجية جديدة لكي تصبح صالحة للإستهلاك.</a:t>
          </a:r>
        </a:p>
      </dgm:t>
    </dgm:pt>
    <dgm:pt modelId="{A387E952-EE66-4D6D-9E9F-081496A0E909}" type="parTrans" cxnId="{492CF44D-387E-468B-AD2E-96ABADDAE24A}">
      <dgm:prSet/>
      <dgm:spPr/>
      <dgm:t>
        <a:bodyPr/>
        <a:lstStyle/>
        <a:p>
          <a:pPr rtl="1"/>
          <a:endParaRPr lang="ar-SA"/>
        </a:p>
      </dgm:t>
    </dgm:pt>
    <dgm:pt modelId="{8FFD9FA9-4A28-4383-A600-B07D85A75AC1}" type="sibTrans" cxnId="{492CF44D-387E-468B-AD2E-96ABADDAE24A}">
      <dgm:prSet/>
      <dgm:spPr/>
      <dgm:t>
        <a:bodyPr/>
        <a:lstStyle/>
        <a:p>
          <a:pPr rtl="1"/>
          <a:endParaRPr lang="ar-SA"/>
        </a:p>
      </dgm:t>
    </dgm:pt>
    <dgm:pt modelId="{471230FB-568E-42BC-8AE9-A9633332CF5B}">
      <dgm:prSet custT="1">
        <dgm:style>
          <a:lnRef idx="1">
            <a:schemeClr val="accent5"/>
          </a:lnRef>
          <a:fillRef idx="2">
            <a:schemeClr val="accent5"/>
          </a:fillRef>
          <a:effectRef idx="1">
            <a:schemeClr val="accent5"/>
          </a:effectRef>
          <a:fontRef idx="minor">
            <a:schemeClr val="dk1"/>
          </a:fontRef>
        </dgm:style>
      </dgm:prSet>
      <dgm:spPr/>
      <dgm:t>
        <a:bodyPr/>
        <a:lstStyle/>
        <a:p>
          <a:pPr algn="just" rtl="1"/>
          <a:r>
            <a:rPr lang="ar-SA" sz="1600" dirty="0" smtClean="0">
              <a:latin typeface="Times New Roman" pitchFamily="18" charset="0"/>
              <a:cs typeface="Times New Roman" pitchFamily="18" charset="0"/>
            </a:rPr>
            <a:t>تعتبر المنشأة المزرعية </a:t>
          </a:r>
          <a:r>
            <a:rPr lang="en-US" sz="1600" dirty="0" smtClean="0">
              <a:latin typeface="Times New Roman" pitchFamily="18" charset="0"/>
              <a:cs typeface="Times New Roman" pitchFamily="18" charset="0"/>
            </a:rPr>
            <a:t>Farm Firm</a:t>
          </a:r>
          <a:r>
            <a:rPr lang="ar-SA" sz="1600" dirty="0" smtClean="0">
              <a:latin typeface="Times New Roman" pitchFamily="18" charset="0"/>
              <a:cs typeface="Times New Roman" pitchFamily="18" charset="0"/>
            </a:rPr>
            <a:t>(المزرعة) هي الوحدة الإنتاجية داخل البنيان الإقتصادي الزراعي التي تنتج مختلف السلع الزراعية حيوانية كانت أم نباتية، وذلك نتيجة القرارات التي تتخذ على مستوى هذه الوحدة والمتعلقة باستخدام الموارد المتاحة لإنتاج مختلف السلع الزراعية وذلك على سبيل المثال</a:t>
          </a:r>
          <a:r>
            <a:rPr lang="ar-YE" sz="1600" dirty="0" smtClean="0">
              <a:latin typeface="Times New Roman" pitchFamily="18" charset="0"/>
              <a:cs typeface="Times New Roman" pitchFamily="18" charset="0"/>
            </a:rPr>
            <a:t>:</a:t>
          </a:r>
          <a:endParaRPr lang="ar-YE" sz="1600" dirty="0">
            <a:latin typeface="Times New Roman" pitchFamily="18" charset="0"/>
            <a:cs typeface="Times New Roman" pitchFamily="18" charset="0"/>
          </a:endParaRPr>
        </a:p>
      </dgm:t>
    </dgm:pt>
    <dgm:pt modelId="{3F7E26F2-C526-4589-863F-97EA49434937}" type="parTrans" cxnId="{B2718DCE-7398-4607-9BF7-2EDA28465AA2}">
      <dgm:prSet/>
      <dgm:spPr/>
      <dgm:t>
        <a:bodyPr/>
        <a:lstStyle/>
        <a:p>
          <a:pPr rtl="1"/>
          <a:endParaRPr lang="ar-SA"/>
        </a:p>
      </dgm:t>
    </dgm:pt>
    <dgm:pt modelId="{5F17BE65-4B19-4794-BF77-6ADB87FBF47E}" type="sibTrans" cxnId="{B2718DCE-7398-4607-9BF7-2EDA28465AA2}">
      <dgm:prSet/>
      <dgm:spPr/>
      <dgm:t>
        <a:bodyPr/>
        <a:lstStyle/>
        <a:p>
          <a:pPr rtl="1"/>
          <a:endParaRPr lang="ar-SA"/>
        </a:p>
      </dgm:t>
    </dgm:pt>
    <dgm:pt modelId="{A5A98CC7-C8DB-4E6E-B96C-231D6EE82DB4}">
      <dgm:prSet custT="1">
        <dgm:style>
          <a:lnRef idx="1">
            <a:schemeClr val="accent5"/>
          </a:lnRef>
          <a:fillRef idx="2">
            <a:schemeClr val="accent5"/>
          </a:fillRef>
          <a:effectRef idx="1">
            <a:schemeClr val="accent5"/>
          </a:effectRef>
          <a:fontRef idx="minor">
            <a:schemeClr val="dk1"/>
          </a:fontRef>
        </dgm:style>
      </dgm:prSet>
      <dgm:spPr/>
      <dgm:t>
        <a:bodyPr/>
        <a:lstStyle/>
        <a:p>
          <a:pPr algn="just" rtl="1"/>
          <a:r>
            <a:rPr lang="ar-SA" sz="1600" dirty="0" smtClean="0">
              <a:latin typeface="Times New Roman" pitchFamily="18" charset="0"/>
              <a:cs typeface="Times New Roman" pitchFamily="18" charset="0"/>
            </a:rPr>
            <a:t>ماهي السلعة أو السلع الزراعية التي يمكن إنتاجها؟</a:t>
          </a:r>
          <a:endParaRPr lang="ar-YE" sz="1600" dirty="0">
            <a:latin typeface="Times New Roman" pitchFamily="18" charset="0"/>
            <a:cs typeface="Times New Roman" pitchFamily="18" charset="0"/>
          </a:endParaRPr>
        </a:p>
      </dgm:t>
    </dgm:pt>
    <dgm:pt modelId="{EAD6E1F5-C9C2-4D14-94D5-C0290AD3F54E}" type="parTrans" cxnId="{D4010537-5042-4234-B405-1A5EEED8D39E}">
      <dgm:prSet/>
      <dgm:spPr/>
      <dgm:t>
        <a:bodyPr/>
        <a:lstStyle/>
        <a:p>
          <a:pPr rtl="1"/>
          <a:endParaRPr lang="ar-SA"/>
        </a:p>
      </dgm:t>
    </dgm:pt>
    <dgm:pt modelId="{18222792-9C7A-479D-8519-633668AD5EDC}" type="sibTrans" cxnId="{D4010537-5042-4234-B405-1A5EEED8D39E}">
      <dgm:prSet/>
      <dgm:spPr/>
      <dgm:t>
        <a:bodyPr/>
        <a:lstStyle/>
        <a:p>
          <a:pPr rtl="1"/>
          <a:endParaRPr lang="ar-SA"/>
        </a:p>
      </dgm:t>
    </dgm:pt>
    <dgm:pt modelId="{A5950BF2-9209-4E43-B8E3-9D6CDEC53CBF}">
      <dgm:prSet custT="1">
        <dgm:style>
          <a:lnRef idx="1">
            <a:schemeClr val="accent5"/>
          </a:lnRef>
          <a:fillRef idx="2">
            <a:schemeClr val="accent5"/>
          </a:fillRef>
          <a:effectRef idx="1">
            <a:schemeClr val="accent5"/>
          </a:effectRef>
          <a:fontRef idx="minor">
            <a:schemeClr val="dk1"/>
          </a:fontRef>
        </dgm:style>
      </dgm:prSet>
      <dgm:spPr/>
      <dgm:t>
        <a:bodyPr/>
        <a:lstStyle/>
        <a:p>
          <a:pPr algn="just" rtl="1"/>
          <a:r>
            <a:rPr lang="ar-SA" sz="1600" dirty="0" smtClean="0">
              <a:latin typeface="Times New Roman" pitchFamily="18" charset="0"/>
              <a:cs typeface="Times New Roman" pitchFamily="18" charset="0"/>
            </a:rPr>
            <a:t>كم عدد الوحدات المنتجة ؟</a:t>
          </a:r>
          <a:endParaRPr lang="ar-YE" sz="1600" dirty="0">
            <a:latin typeface="Times New Roman" pitchFamily="18" charset="0"/>
            <a:cs typeface="Times New Roman" pitchFamily="18" charset="0"/>
          </a:endParaRPr>
        </a:p>
      </dgm:t>
    </dgm:pt>
    <dgm:pt modelId="{77025139-8B30-4F32-ADD6-962C5CF1503A}" type="parTrans" cxnId="{50E100FA-9696-44B5-9720-49CEA5B993B5}">
      <dgm:prSet/>
      <dgm:spPr/>
      <dgm:t>
        <a:bodyPr/>
        <a:lstStyle/>
        <a:p>
          <a:pPr rtl="1"/>
          <a:endParaRPr lang="ar-SA"/>
        </a:p>
      </dgm:t>
    </dgm:pt>
    <dgm:pt modelId="{6E3F1884-32F5-4B1C-8470-8033DAE8C673}" type="sibTrans" cxnId="{50E100FA-9696-44B5-9720-49CEA5B993B5}">
      <dgm:prSet/>
      <dgm:spPr/>
      <dgm:t>
        <a:bodyPr/>
        <a:lstStyle/>
        <a:p>
          <a:pPr rtl="1"/>
          <a:endParaRPr lang="ar-SA"/>
        </a:p>
      </dgm:t>
    </dgm:pt>
    <dgm:pt modelId="{452E4C29-A916-4260-A947-3D4EF626A4A2}">
      <dgm:prSet custT="1">
        <dgm:style>
          <a:lnRef idx="1">
            <a:schemeClr val="accent5"/>
          </a:lnRef>
          <a:fillRef idx="2">
            <a:schemeClr val="accent5"/>
          </a:fillRef>
          <a:effectRef idx="1">
            <a:schemeClr val="accent5"/>
          </a:effectRef>
          <a:fontRef idx="minor">
            <a:schemeClr val="dk1"/>
          </a:fontRef>
        </dgm:style>
      </dgm:prSet>
      <dgm:spPr/>
      <dgm:t>
        <a:bodyPr/>
        <a:lstStyle/>
        <a:p>
          <a:pPr algn="just" rtl="1"/>
          <a:r>
            <a:rPr lang="ar-SA" sz="1600" smtClean="0">
              <a:latin typeface="Times New Roman" pitchFamily="18" charset="0"/>
              <a:cs typeface="Times New Roman" pitchFamily="18" charset="0"/>
            </a:rPr>
            <a:t>ماهي طريقة الإنتاج التي يجب إتباعها ؟</a:t>
          </a:r>
          <a:endParaRPr lang="ar-YE" sz="1600" dirty="0">
            <a:latin typeface="Times New Roman" pitchFamily="18" charset="0"/>
            <a:cs typeface="Times New Roman" pitchFamily="18" charset="0"/>
          </a:endParaRPr>
        </a:p>
      </dgm:t>
    </dgm:pt>
    <dgm:pt modelId="{728CCFFD-F432-44B6-86D8-1D9B476EEC6F}" type="parTrans" cxnId="{9334A431-B336-44DF-ACEC-51A12234FAB2}">
      <dgm:prSet/>
      <dgm:spPr/>
      <dgm:t>
        <a:bodyPr/>
        <a:lstStyle/>
        <a:p>
          <a:pPr rtl="1"/>
          <a:endParaRPr lang="ar-SA"/>
        </a:p>
      </dgm:t>
    </dgm:pt>
    <dgm:pt modelId="{2A669B5D-DDE3-4E5E-99EE-E1362DE1951A}" type="sibTrans" cxnId="{9334A431-B336-44DF-ACEC-51A12234FAB2}">
      <dgm:prSet/>
      <dgm:spPr/>
      <dgm:t>
        <a:bodyPr/>
        <a:lstStyle/>
        <a:p>
          <a:pPr rtl="1"/>
          <a:endParaRPr lang="ar-SA"/>
        </a:p>
      </dgm:t>
    </dgm:pt>
    <dgm:pt modelId="{286FCB82-7316-48DE-A3F4-BB8132D1C0B5}">
      <dgm:prSet custT="1">
        <dgm:style>
          <a:lnRef idx="1">
            <a:schemeClr val="accent5"/>
          </a:lnRef>
          <a:fillRef idx="2">
            <a:schemeClr val="accent5"/>
          </a:fillRef>
          <a:effectRef idx="1">
            <a:schemeClr val="accent5"/>
          </a:effectRef>
          <a:fontRef idx="minor">
            <a:schemeClr val="dk1"/>
          </a:fontRef>
        </dgm:style>
      </dgm:prSet>
      <dgm:spPr/>
      <dgm:t>
        <a:bodyPr/>
        <a:lstStyle/>
        <a:p>
          <a:pPr algn="just" rtl="1"/>
          <a:r>
            <a:rPr lang="ar-SA" sz="1600" dirty="0" smtClean="0">
              <a:latin typeface="Times New Roman" pitchFamily="18" charset="0"/>
              <a:cs typeface="Times New Roman" pitchFamily="18" charset="0"/>
            </a:rPr>
            <a:t>ماهي أنواع وكميات عناصر الإنتاج اللازمة للعملية الإنتاجية؟ </a:t>
          </a:r>
          <a:endParaRPr lang="ar-YE" sz="1600" dirty="0">
            <a:latin typeface="Times New Roman" pitchFamily="18" charset="0"/>
            <a:cs typeface="Times New Roman" pitchFamily="18" charset="0"/>
          </a:endParaRPr>
        </a:p>
      </dgm:t>
    </dgm:pt>
    <dgm:pt modelId="{238BF664-DD1B-4F93-B673-306CCF21C030}" type="parTrans" cxnId="{CD376180-1D0D-4627-962B-61E5342C360C}">
      <dgm:prSet/>
      <dgm:spPr/>
      <dgm:t>
        <a:bodyPr/>
        <a:lstStyle/>
        <a:p>
          <a:pPr rtl="1"/>
          <a:endParaRPr lang="ar-SA"/>
        </a:p>
      </dgm:t>
    </dgm:pt>
    <dgm:pt modelId="{7F810CDF-E30E-4C90-BEE4-6D7F63A7D1B6}" type="sibTrans" cxnId="{CD376180-1D0D-4627-962B-61E5342C360C}">
      <dgm:prSet/>
      <dgm:spPr/>
      <dgm:t>
        <a:bodyPr/>
        <a:lstStyle/>
        <a:p>
          <a:pPr rtl="1"/>
          <a:endParaRPr lang="ar-SA"/>
        </a:p>
      </dgm:t>
    </dgm:pt>
    <dgm:pt modelId="{FE420582-95EE-4875-B581-542301209506}" type="pres">
      <dgm:prSet presAssocID="{D86992D8-ACD1-40B2-A220-F362AF7BB762}" presName="compositeShape" presStyleCnt="0">
        <dgm:presLayoutVars>
          <dgm:dir/>
          <dgm:resizeHandles/>
        </dgm:presLayoutVars>
      </dgm:prSet>
      <dgm:spPr/>
    </dgm:pt>
    <dgm:pt modelId="{5D920C45-00BD-4B98-9CB3-3360ABDDAA9F}" type="pres">
      <dgm:prSet presAssocID="{D86992D8-ACD1-40B2-A220-F362AF7BB762}" presName="pyramid" presStyleLbl="node1" presStyleIdx="0" presStyleCnt="1" custScaleX="72057" custLinFactNeighborX="-15629">
        <dgm:style>
          <a:lnRef idx="0">
            <a:schemeClr val="accent2"/>
          </a:lnRef>
          <a:fillRef idx="3">
            <a:schemeClr val="accent2"/>
          </a:fillRef>
          <a:effectRef idx="3">
            <a:schemeClr val="accent2"/>
          </a:effectRef>
          <a:fontRef idx="minor">
            <a:schemeClr val="lt1"/>
          </a:fontRef>
        </dgm:style>
      </dgm:prSet>
      <dgm:spPr/>
    </dgm:pt>
    <dgm:pt modelId="{084F843C-AB01-4236-8134-2EC87CF73E71}" type="pres">
      <dgm:prSet presAssocID="{D86992D8-ACD1-40B2-A220-F362AF7BB762}" presName="theList" presStyleCnt="0"/>
      <dgm:spPr/>
    </dgm:pt>
    <dgm:pt modelId="{EB279A29-8226-4092-B464-E90926EC8CEE}" type="pres">
      <dgm:prSet presAssocID="{557B7F5A-F128-4DE9-928F-C07AAEBAFF7B}" presName="aNode" presStyleLbl="fgAcc1" presStyleIdx="0" presStyleCnt="3" custScaleX="181864" custScaleY="139160" custLinFactNeighborX="12471" custLinFactNeighborY="70445">
        <dgm:presLayoutVars>
          <dgm:bulletEnabled val="1"/>
        </dgm:presLayoutVars>
      </dgm:prSet>
      <dgm:spPr/>
      <dgm:t>
        <a:bodyPr/>
        <a:lstStyle/>
        <a:p>
          <a:endParaRPr lang="en-US"/>
        </a:p>
      </dgm:t>
    </dgm:pt>
    <dgm:pt modelId="{BFCC8354-AFDC-4834-BE75-B27F6D2AA90F}" type="pres">
      <dgm:prSet presAssocID="{557B7F5A-F128-4DE9-928F-C07AAEBAFF7B}" presName="aSpace" presStyleCnt="0"/>
      <dgm:spPr/>
    </dgm:pt>
    <dgm:pt modelId="{376791AA-1C5F-46F1-B5B9-6FABAA5C2475}" type="pres">
      <dgm:prSet presAssocID="{471230FB-568E-42BC-8AE9-A9633332CF5B}" presName="aNode" presStyleLbl="fgAcc1" presStyleIdx="1" presStyleCnt="3" custScaleX="190328" custScaleY="338531" custLinFactNeighborX="12730" custLinFactNeighborY="5378">
        <dgm:presLayoutVars>
          <dgm:bulletEnabled val="1"/>
        </dgm:presLayoutVars>
      </dgm:prSet>
      <dgm:spPr/>
      <dgm:t>
        <a:bodyPr/>
        <a:lstStyle/>
        <a:p>
          <a:endParaRPr lang="en-US"/>
        </a:p>
      </dgm:t>
    </dgm:pt>
    <dgm:pt modelId="{B08229B0-AAEA-436F-B9E7-047A940C940E}" type="pres">
      <dgm:prSet presAssocID="{471230FB-568E-42BC-8AE9-A9633332CF5B}" presName="aSpace" presStyleCnt="0"/>
      <dgm:spPr/>
    </dgm:pt>
    <dgm:pt modelId="{8F90A04B-0399-4C16-B0D0-737135316B95}" type="pres">
      <dgm:prSet presAssocID="{CDD08CC8-C9EF-43C5-9490-73A6FD2DE8A5}" presName="aNode" presStyleLbl="fgAcc1" presStyleIdx="2" presStyleCnt="3" custScaleX="182894" custLinFactNeighborX="20983" custLinFactNeighborY="22057">
        <dgm:presLayoutVars>
          <dgm:bulletEnabled val="1"/>
        </dgm:presLayoutVars>
      </dgm:prSet>
      <dgm:spPr/>
      <dgm:t>
        <a:bodyPr/>
        <a:lstStyle/>
        <a:p>
          <a:pPr rtl="1"/>
          <a:endParaRPr lang="ar-SA"/>
        </a:p>
      </dgm:t>
    </dgm:pt>
    <dgm:pt modelId="{A6DA04F2-7A2A-4E56-B801-5798F32F3269}" type="pres">
      <dgm:prSet presAssocID="{CDD08CC8-C9EF-43C5-9490-73A6FD2DE8A5}" presName="aSpace" presStyleCnt="0"/>
      <dgm:spPr/>
    </dgm:pt>
  </dgm:ptLst>
  <dgm:cxnLst>
    <dgm:cxn modelId="{9334A431-B336-44DF-ACEC-51A12234FAB2}" srcId="{471230FB-568E-42BC-8AE9-A9633332CF5B}" destId="{452E4C29-A916-4260-A947-3D4EF626A4A2}" srcOrd="2" destOrd="0" parTransId="{728CCFFD-F432-44B6-86D8-1D9B476EEC6F}" sibTransId="{2A669B5D-DDE3-4E5E-99EE-E1362DE1951A}"/>
    <dgm:cxn modelId="{4DC77315-BF07-4153-90BF-D295976141E3}" type="presOf" srcId="{A5950BF2-9209-4E43-B8E3-9D6CDEC53CBF}" destId="{376791AA-1C5F-46F1-B5B9-6FABAA5C2475}" srcOrd="0" destOrd="2" presId="urn:microsoft.com/office/officeart/2005/8/layout/pyramid2"/>
    <dgm:cxn modelId="{484C3939-ACBC-424B-9B79-0EC5434FEFB7}" srcId="{D86992D8-ACD1-40B2-A220-F362AF7BB762}" destId="{CDD08CC8-C9EF-43C5-9490-73A6FD2DE8A5}" srcOrd="2" destOrd="0" parTransId="{DAD97D08-EE73-45BE-90A1-5B4266DD3EEF}" sibTransId="{63DEC06A-7AD0-46F5-8BF4-F87DCC0D2472}"/>
    <dgm:cxn modelId="{5F9317BF-9895-4D80-A319-7CA2854FE088}" type="presOf" srcId="{D86992D8-ACD1-40B2-A220-F362AF7BB762}" destId="{FE420582-95EE-4875-B581-542301209506}" srcOrd="0" destOrd="0" presId="urn:microsoft.com/office/officeart/2005/8/layout/pyramid2"/>
    <dgm:cxn modelId="{6311D4DB-A4F2-419F-B15F-256F511BA843}" type="presOf" srcId="{A5A98CC7-C8DB-4E6E-B96C-231D6EE82DB4}" destId="{376791AA-1C5F-46F1-B5B9-6FABAA5C2475}" srcOrd="0" destOrd="1" presId="urn:microsoft.com/office/officeart/2005/8/layout/pyramid2"/>
    <dgm:cxn modelId="{CD376180-1D0D-4627-962B-61E5342C360C}" srcId="{471230FB-568E-42BC-8AE9-A9633332CF5B}" destId="{286FCB82-7316-48DE-A3F4-BB8132D1C0B5}" srcOrd="3" destOrd="0" parTransId="{238BF664-DD1B-4F93-B673-306CCF21C030}" sibTransId="{7F810CDF-E30E-4C90-BEE4-6D7F63A7D1B6}"/>
    <dgm:cxn modelId="{958B7447-BAC2-462E-8ECA-95EEBB311298}" type="presOf" srcId="{471230FB-568E-42BC-8AE9-A9633332CF5B}" destId="{376791AA-1C5F-46F1-B5B9-6FABAA5C2475}" srcOrd="0" destOrd="0" presId="urn:microsoft.com/office/officeart/2005/8/layout/pyramid2"/>
    <dgm:cxn modelId="{C34A035B-DBEB-4B45-8E0C-AE78ACB6D2CB}" type="presOf" srcId="{557B7F5A-F128-4DE9-928F-C07AAEBAFF7B}" destId="{EB279A29-8226-4092-B464-E90926EC8CEE}" srcOrd="0" destOrd="0" presId="urn:microsoft.com/office/officeart/2005/8/layout/pyramid2"/>
    <dgm:cxn modelId="{EF493A2B-D91C-48BA-BF18-954872F5E76A}" type="presOf" srcId="{286FCB82-7316-48DE-A3F4-BB8132D1C0B5}" destId="{376791AA-1C5F-46F1-B5B9-6FABAA5C2475}" srcOrd="0" destOrd="4" presId="urn:microsoft.com/office/officeart/2005/8/layout/pyramid2"/>
    <dgm:cxn modelId="{B2718DCE-7398-4607-9BF7-2EDA28465AA2}" srcId="{D86992D8-ACD1-40B2-A220-F362AF7BB762}" destId="{471230FB-568E-42BC-8AE9-A9633332CF5B}" srcOrd="1" destOrd="0" parTransId="{3F7E26F2-C526-4589-863F-97EA49434937}" sibTransId="{5F17BE65-4B19-4794-BF77-6ADB87FBF47E}"/>
    <dgm:cxn modelId="{D4010537-5042-4234-B405-1A5EEED8D39E}" srcId="{471230FB-568E-42BC-8AE9-A9633332CF5B}" destId="{A5A98CC7-C8DB-4E6E-B96C-231D6EE82DB4}" srcOrd="0" destOrd="0" parTransId="{EAD6E1F5-C9C2-4D14-94D5-C0290AD3F54E}" sibTransId="{18222792-9C7A-479D-8519-633668AD5EDC}"/>
    <dgm:cxn modelId="{44BE6740-9BDC-498C-B9B6-35C2C6E726A5}" type="presOf" srcId="{452E4C29-A916-4260-A947-3D4EF626A4A2}" destId="{376791AA-1C5F-46F1-B5B9-6FABAA5C2475}" srcOrd="0" destOrd="3" presId="urn:microsoft.com/office/officeart/2005/8/layout/pyramid2"/>
    <dgm:cxn modelId="{50E100FA-9696-44B5-9720-49CEA5B993B5}" srcId="{471230FB-568E-42BC-8AE9-A9633332CF5B}" destId="{A5950BF2-9209-4E43-B8E3-9D6CDEC53CBF}" srcOrd="1" destOrd="0" parTransId="{77025139-8B30-4F32-ADD6-962C5CF1503A}" sibTransId="{6E3F1884-32F5-4B1C-8470-8033DAE8C673}"/>
    <dgm:cxn modelId="{4A185B1E-0AF8-4EF2-B30D-1C324C6D3A75}" type="presOf" srcId="{CDD08CC8-C9EF-43C5-9490-73A6FD2DE8A5}" destId="{8F90A04B-0399-4C16-B0D0-737135316B95}" srcOrd="0" destOrd="0" presId="urn:microsoft.com/office/officeart/2005/8/layout/pyramid2"/>
    <dgm:cxn modelId="{492CF44D-387E-468B-AD2E-96ABADDAE24A}" srcId="{D86992D8-ACD1-40B2-A220-F362AF7BB762}" destId="{557B7F5A-F128-4DE9-928F-C07AAEBAFF7B}" srcOrd="0" destOrd="0" parTransId="{A387E952-EE66-4D6D-9E9F-081496A0E909}" sibTransId="{8FFD9FA9-4A28-4383-A600-B07D85A75AC1}"/>
    <dgm:cxn modelId="{49FC9903-B0DA-40CB-9335-B182AD4DAED2}" type="presParOf" srcId="{FE420582-95EE-4875-B581-542301209506}" destId="{5D920C45-00BD-4B98-9CB3-3360ABDDAA9F}" srcOrd="0" destOrd="0" presId="urn:microsoft.com/office/officeart/2005/8/layout/pyramid2"/>
    <dgm:cxn modelId="{24B6C998-0FAF-4739-9CF1-4ED4E594ECEA}" type="presParOf" srcId="{FE420582-95EE-4875-B581-542301209506}" destId="{084F843C-AB01-4236-8134-2EC87CF73E71}" srcOrd="1" destOrd="0" presId="urn:microsoft.com/office/officeart/2005/8/layout/pyramid2"/>
    <dgm:cxn modelId="{AAC4608C-2BE9-476D-BA9A-AA7C01D4C763}" type="presParOf" srcId="{084F843C-AB01-4236-8134-2EC87CF73E71}" destId="{EB279A29-8226-4092-B464-E90926EC8CEE}" srcOrd="0" destOrd="0" presId="urn:microsoft.com/office/officeart/2005/8/layout/pyramid2"/>
    <dgm:cxn modelId="{74618F28-2BBD-44E1-8014-EBDA95E58F3D}" type="presParOf" srcId="{084F843C-AB01-4236-8134-2EC87CF73E71}" destId="{BFCC8354-AFDC-4834-BE75-B27F6D2AA90F}" srcOrd="1" destOrd="0" presId="urn:microsoft.com/office/officeart/2005/8/layout/pyramid2"/>
    <dgm:cxn modelId="{0E64F4DA-136D-4D0C-BF7C-012F8F55CA92}" type="presParOf" srcId="{084F843C-AB01-4236-8134-2EC87CF73E71}" destId="{376791AA-1C5F-46F1-B5B9-6FABAA5C2475}" srcOrd="2" destOrd="0" presId="urn:microsoft.com/office/officeart/2005/8/layout/pyramid2"/>
    <dgm:cxn modelId="{914D3EE4-63F7-483C-B725-7EAA9C0FD24D}" type="presParOf" srcId="{084F843C-AB01-4236-8134-2EC87CF73E71}" destId="{B08229B0-AAEA-436F-B9E7-047A940C940E}" srcOrd="3" destOrd="0" presId="urn:microsoft.com/office/officeart/2005/8/layout/pyramid2"/>
    <dgm:cxn modelId="{0CFE8246-2588-4128-AFE0-6E9E83B45ACB}" type="presParOf" srcId="{084F843C-AB01-4236-8134-2EC87CF73E71}" destId="{8F90A04B-0399-4C16-B0D0-737135316B95}" srcOrd="4" destOrd="0" presId="urn:microsoft.com/office/officeart/2005/8/layout/pyramid2"/>
    <dgm:cxn modelId="{CCA3371D-5D7F-4B10-995F-79F87899A50D}" type="presParOf" srcId="{084F843C-AB01-4236-8134-2EC87CF73E71}" destId="{A6DA04F2-7A2A-4E56-B801-5798F32F3269}" srcOrd="5" destOrd="0" presId="urn:microsoft.com/office/officeart/2005/8/layout/pyramid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5D666B2-5D70-4404-9BFF-18EC4905B20D}" type="doc">
      <dgm:prSet loTypeId="urn:microsoft.com/office/officeart/2005/8/layout/radial6" loCatId="relationship" qsTypeId="urn:microsoft.com/office/officeart/2005/8/quickstyle/3d3" qsCatId="3D" csTypeId="urn:microsoft.com/office/officeart/2005/8/colors/accent2_5" csCatId="accent2" phldr="1"/>
      <dgm:spPr/>
      <dgm:t>
        <a:bodyPr/>
        <a:lstStyle/>
        <a:p>
          <a:pPr rtl="1"/>
          <a:endParaRPr lang="ar-SA"/>
        </a:p>
      </dgm:t>
    </dgm:pt>
    <dgm:pt modelId="{AC94E335-43C2-4906-8025-6F89907C4A2B}">
      <dgm:prSet phldrT="[Text]" custT="1"/>
      <dgm:spPr/>
      <dgm:t>
        <a:bodyPr/>
        <a:lstStyle/>
        <a:p>
          <a:pPr rtl="1"/>
          <a:r>
            <a:rPr lang="ar-SA" sz="1800" smtClean="0">
              <a:latin typeface="Times New Roman" pitchFamily="18" charset="0"/>
              <a:ea typeface="Times New Roman" pitchFamily="18" charset="0"/>
              <a:cs typeface="Times New Roman" pitchFamily="18" charset="0"/>
            </a:rPr>
            <a:t>الصفات الشخصية التي يجب أن يتحلى بها مدير المنشأة الناجح</a:t>
          </a:r>
          <a:endParaRPr lang="ar-SA" sz="1800" dirty="0"/>
        </a:p>
      </dgm:t>
    </dgm:pt>
    <dgm:pt modelId="{4949A9B0-F6F4-4CF4-940E-7C89C15DE9BF}" type="parTrans" cxnId="{B170DBB5-EF47-4C06-A25C-5BE1002AD312}">
      <dgm:prSet/>
      <dgm:spPr/>
      <dgm:t>
        <a:bodyPr/>
        <a:lstStyle/>
        <a:p>
          <a:pPr rtl="1"/>
          <a:endParaRPr lang="ar-SA"/>
        </a:p>
      </dgm:t>
    </dgm:pt>
    <dgm:pt modelId="{E581B1BC-5506-41D0-B39D-3081EC174C4E}" type="sibTrans" cxnId="{B170DBB5-EF47-4C06-A25C-5BE1002AD312}">
      <dgm:prSet/>
      <dgm:spPr/>
      <dgm:t>
        <a:bodyPr/>
        <a:lstStyle/>
        <a:p>
          <a:pPr rtl="1"/>
          <a:endParaRPr lang="ar-SA"/>
        </a:p>
      </dgm:t>
    </dgm:pt>
    <dgm:pt modelId="{909514FF-805F-44CD-AC35-4A7017D20F69}">
      <dgm:prSet phldrT="[Text]" custT="1"/>
      <dgm:spPr/>
      <dgm:t>
        <a:bodyPr/>
        <a:lstStyle/>
        <a:p>
          <a:pPr rtl="1"/>
          <a:r>
            <a:rPr lang="ar-SA" sz="1600" dirty="0" smtClean="0"/>
            <a:t>القدرة على تحليل المشكلات والتفكير فيها:</a:t>
          </a:r>
          <a:endParaRPr lang="ar-SA" sz="1600" dirty="0"/>
        </a:p>
      </dgm:t>
    </dgm:pt>
    <dgm:pt modelId="{E572B247-37CB-4D02-ABD9-E78F893A5874}" type="parTrans" cxnId="{D9985CD6-4A51-49AC-AB6C-F8BFF87EE2DB}">
      <dgm:prSet/>
      <dgm:spPr/>
      <dgm:t>
        <a:bodyPr/>
        <a:lstStyle/>
        <a:p>
          <a:pPr rtl="1"/>
          <a:endParaRPr lang="ar-SA"/>
        </a:p>
      </dgm:t>
    </dgm:pt>
    <dgm:pt modelId="{F65D76EF-00E4-4BD1-96F4-9AE1897252AE}" type="sibTrans" cxnId="{D9985CD6-4A51-49AC-AB6C-F8BFF87EE2DB}">
      <dgm:prSet/>
      <dgm:spPr/>
      <dgm:t>
        <a:bodyPr/>
        <a:lstStyle/>
        <a:p>
          <a:pPr rtl="1"/>
          <a:endParaRPr lang="ar-SA"/>
        </a:p>
      </dgm:t>
    </dgm:pt>
    <dgm:pt modelId="{850EAEB8-D030-459A-9561-7C4BD89FE229}">
      <dgm:prSet phldrT="[Text]" custT="1"/>
      <dgm:spPr/>
      <dgm:t>
        <a:bodyPr/>
        <a:lstStyle/>
        <a:p>
          <a:pPr rtl="1"/>
          <a:r>
            <a:rPr lang="ar-SA" sz="1600" dirty="0" smtClean="0"/>
            <a:t>الإستعداد الشخصي اللازم لجمع المعلومات الجديدة:</a:t>
          </a:r>
          <a:endParaRPr lang="ar-SA" sz="1600" dirty="0"/>
        </a:p>
      </dgm:t>
    </dgm:pt>
    <dgm:pt modelId="{7337863B-0E21-4FCA-99A6-0C1C901DC0D6}" type="parTrans" cxnId="{A9D58FFF-B351-426B-A2C5-0C53F5E20475}">
      <dgm:prSet/>
      <dgm:spPr/>
      <dgm:t>
        <a:bodyPr/>
        <a:lstStyle/>
        <a:p>
          <a:pPr rtl="1"/>
          <a:endParaRPr lang="ar-SA"/>
        </a:p>
      </dgm:t>
    </dgm:pt>
    <dgm:pt modelId="{E0EDFDB3-D205-4782-93D8-691339B80BE1}" type="sibTrans" cxnId="{A9D58FFF-B351-426B-A2C5-0C53F5E20475}">
      <dgm:prSet/>
      <dgm:spPr/>
      <dgm:t>
        <a:bodyPr/>
        <a:lstStyle/>
        <a:p>
          <a:pPr rtl="1"/>
          <a:endParaRPr lang="ar-SA"/>
        </a:p>
      </dgm:t>
    </dgm:pt>
    <dgm:pt modelId="{78D7D41E-ED7B-473D-9AD6-D01CE2A6B96D}">
      <dgm:prSet custT="1"/>
      <dgm:spPr/>
      <dgm:t>
        <a:bodyPr/>
        <a:lstStyle/>
        <a:p>
          <a:pPr rtl="1"/>
          <a:r>
            <a:rPr lang="ar-SA" sz="1600" dirty="0" smtClean="0"/>
            <a:t>القدرة على التنفيذ وانهاء الأعمال:</a:t>
          </a:r>
          <a:endParaRPr lang="en-US" sz="1600" dirty="0"/>
        </a:p>
      </dgm:t>
    </dgm:pt>
    <dgm:pt modelId="{D8BB8193-1B56-44AE-9908-F47E773BF348}" type="parTrans" cxnId="{74C56D2D-EF9B-4D47-90FD-62D59E6DECF2}">
      <dgm:prSet/>
      <dgm:spPr/>
      <dgm:t>
        <a:bodyPr/>
        <a:lstStyle/>
        <a:p>
          <a:pPr rtl="1"/>
          <a:endParaRPr lang="ar-SA"/>
        </a:p>
      </dgm:t>
    </dgm:pt>
    <dgm:pt modelId="{D2CC7E34-B2E0-4A3F-BC87-A9513114E33B}" type="sibTrans" cxnId="{74C56D2D-EF9B-4D47-90FD-62D59E6DECF2}">
      <dgm:prSet/>
      <dgm:spPr/>
      <dgm:t>
        <a:bodyPr/>
        <a:lstStyle/>
        <a:p>
          <a:pPr rtl="1"/>
          <a:endParaRPr lang="ar-SA"/>
        </a:p>
      </dgm:t>
    </dgm:pt>
    <dgm:pt modelId="{64F043A1-5CE6-4703-8D67-35193EF40D0B}">
      <dgm:prSet custT="1"/>
      <dgm:spPr/>
      <dgm:t>
        <a:bodyPr/>
        <a:lstStyle/>
        <a:p>
          <a:pPr rtl="1"/>
          <a:r>
            <a:rPr lang="ar-SA" sz="1600" dirty="0" smtClean="0"/>
            <a:t>الرغبة والقدرة على تحمل المسؤولية ومواجهة قدر معين من الأخطار:</a:t>
          </a:r>
          <a:endParaRPr lang="en-US" sz="1600" dirty="0"/>
        </a:p>
      </dgm:t>
    </dgm:pt>
    <dgm:pt modelId="{8DB9FE75-2098-4906-84C9-4822B053892C}" type="parTrans" cxnId="{25265689-3C08-4B03-8EC3-D7B4EB774AAB}">
      <dgm:prSet/>
      <dgm:spPr/>
      <dgm:t>
        <a:bodyPr/>
        <a:lstStyle/>
        <a:p>
          <a:pPr rtl="1"/>
          <a:endParaRPr lang="ar-SA"/>
        </a:p>
      </dgm:t>
    </dgm:pt>
    <dgm:pt modelId="{6B56AA02-3313-4BCF-9C6D-735C406FFD31}" type="sibTrans" cxnId="{25265689-3C08-4B03-8EC3-D7B4EB774AAB}">
      <dgm:prSet/>
      <dgm:spPr/>
      <dgm:t>
        <a:bodyPr/>
        <a:lstStyle/>
        <a:p>
          <a:pPr rtl="1"/>
          <a:endParaRPr lang="ar-SA"/>
        </a:p>
      </dgm:t>
    </dgm:pt>
    <dgm:pt modelId="{F03989EA-6318-4F75-BA35-6521BE61701F}">
      <dgm:prSet custT="1"/>
      <dgm:spPr/>
      <dgm:t>
        <a:bodyPr/>
        <a:lstStyle/>
        <a:p>
          <a:pPr rtl="1"/>
          <a:r>
            <a:rPr lang="ar-SA" sz="1600" dirty="0" smtClean="0"/>
            <a:t>عدم الإكثار من إصدار القـرارات:</a:t>
          </a:r>
          <a:endParaRPr lang="en-US" sz="1600" dirty="0"/>
        </a:p>
      </dgm:t>
    </dgm:pt>
    <dgm:pt modelId="{E1E695A1-175D-4EF7-8D6A-9DFCF88195D6}" type="parTrans" cxnId="{C7540253-A3C6-40FB-A393-42A6198ADEC5}">
      <dgm:prSet/>
      <dgm:spPr/>
      <dgm:t>
        <a:bodyPr/>
        <a:lstStyle/>
        <a:p>
          <a:pPr rtl="1"/>
          <a:endParaRPr lang="ar-SA"/>
        </a:p>
      </dgm:t>
    </dgm:pt>
    <dgm:pt modelId="{127D1003-3573-498A-8340-A54B9CB65F2D}" type="sibTrans" cxnId="{C7540253-A3C6-40FB-A393-42A6198ADEC5}">
      <dgm:prSet/>
      <dgm:spPr/>
      <dgm:t>
        <a:bodyPr/>
        <a:lstStyle/>
        <a:p>
          <a:pPr rtl="1"/>
          <a:endParaRPr lang="ar-SA"/>
        </a:p>
      </dgm:t>
    </dgm:pt>
    <dgm:pt modelId="{5D574C61-B8CA-478B-8B8F-5E840ADAF11B}">
      <dgm:prSet custT="1"/>
      <dgm:spPr/>
      <dgm:t>
        <a:bodyPr/>
        <a:lstStyle/>
        <a:p>
          <a:pPr rtl="1"/>
          <a:r>
            <a:rPr lang="ar-IQ" sz="1600" dirty="0" smtClean="0"/>
            <a:t>الأمانة والنزاهة والاستقامة في العمل . </a:t>
          </a:r>
          <a:endParaRPr lang="en-US" sz="1600" dirty="0"/>
        </a:p>
      </dgm:t>
    </dgm:pt>
    <dgm:pt modelId="{072C329A-CF01-42BD-AB6E-8A12ACF1395F}" type="parTrans" cxnId="{A76BC07B-42B1-4E63-886D-1966BE7E8E6B}">
      <dgm:prSet/>
      <dgm:spPr/>
      <dgm:t>
        <a:bodyPr/>
        <a:lstStyle/>
        <a:p>
          <a:pPr rtl="1"/>
          <a:endParaRPr lang="ar-SA"/>
        </a:p>
      </dgm:t>
    </dgm:pt>
    <dgm:pt modelId="{A4500D14-2D27-4496-BD58-15AC93A8C45D}" type="sibTrans" cxnId="{A76BC07B-42B1-4E63-886D-1966BE7E8E6B}">
      <dgm:prSet/>
      <dgm:spPr/>
      <dgm:t>
        <a:bodyPr/>
        <a:lstStyle/>
        <a:p>
          <a:pPr rtl="1"/>
          <a:endParaRPr lang="ar-SA"/>
        </a:p>
      </dgm:t>
    </dgm:pt>
    <dgm:pt modelId="{062993DC-FFC6-4047-B1A7-3216B67AD283}">
      <dgm:prSet custT="1"/>
      <dgm:spPr/>
      <dgm:t>
        <a:bodyPr/>
        <a:lstStyle/>
        <a:p>
          <a:pPr rtl="1"/>
          <a:r>
            <a:rPr lang="ar-IQ" sz="1600" dirty="0" smtClean="0"/>
            <a:t>الرغبة في العمل الريفي </a:t>
          </a:r>
          <a:endParaRPr lang="en-US" sz="1600" dirty="0"/>
        </a:p>
      </dgm:t>
    </dgm:pt>
    <dgm:pt modelId="{A6F39E35-9C53-49AF-877E-F7870B93C9E2}" type="parTrans" cxnId="{5FAE1DFE-CC24-4C2C-89EF-BD6040FAEDA1}">
      <dgm:prSet/>
      <dgm:spPr/>
      <dgm:t>
        <a:bodyPr/>
        <a:lstStyle/>
        <a:p>
          <a:pPr rtl="1"/>
          <a:endParaRPr lang="ar-SA"/>
        </a:p>
      </dgm:t>
    </dgm:pt>
    <dgm:pt modelId="{AFAAA063-3315-49DD-B5C8-248BC9114B86}" type="sibTrans" cxnId="{5FAE1DFE-CC24-4C2C-89EF-BD6040FAEDA1}">
      <dgm:prSet/>
      <dgm:spPr/>
      <dgm:t>
        <a:bodyPr/>
        <a:lstStyle/>
        <a:p>
          <a:pPr rtl="1"/>
          <a:endParaRPr lang="ar-SA"/>
        </a:p>
      </dgm:t>
    </dgm:pt>
    <dgm:pt modelId="{090EFB0E-6796-4B1D-A02F-29AE7F93A3C8}">
      <dgm:prSet custT="1"/>
      <dgm:spPr/>
      <dgm:t>
        <a:bodyPr/>
        <a:lstStyle/>
        <a:p>
          <a:pPr rtl="1"/>
          <a:r>
            <a:rPr lang="ar-IQ" sz="1600" dirty="0" smtClean="0"/>
            <a:t>القدرة على التفاوض وإقناع أصحاب رؤوس الأموال للحصول على القروض والتمويل . </a:t>
          </a:r>
          <a:endParaRPr lang="en-US" sz="1600" dirty="0"/>
        </a:p>
      </dgm:t>
    </dgm:pt>
    <dgm:pt modelId="{406045C0-CC8E-48B9-81CD-93AC45111FA1}" type="parTrans" cxnId="{90BE6279-847E-4030-B5C1-9B6FD508EC1E}">
      <dgm:prSet/>
      <dgm:spPr/>
      <dgm:t>
        <a:bodyPr/>
        <a:lstStyle/>
        <a:p>
          <a:pPr rtl="1"/>
          <a:endParaRPr lang="ar-SA"/>
        </a:p>
      </dgm:t>
    </dgm:pt>
    <dgm:pt modelId="{F4805862-FFE0-4823-9130-5DC32616E509}" type="sibTrans" cxnId="{90BE6279-847E-4030-B5C1-9B6FD508EC1E}">
      <dgm:prSet/>
      <dgm:spPr/>
      <dgm:t>
        <a:bodyPr/>
        <a:lstStyle/>
        <a:p>
          <a:pPr rtl="1"/>
          <a:endParaRPr lang="ar-SA"/>
        </a:p>
      </dgm:t>
    </dgm:pt>
    <dgm:pt modelId="{BA2577BB-0CB0-4A47-AEA1-BB6F44FE6F0A}" type="pres">
      <dgm:prSet presAssocID="{75D666B2-5D70-4404-9BFF-18EC4905B20D}" presName="Name0" presStyleCnt="0">
        <dgm:presLayoutVars>
          <dgm:chMax val="1"/>
          <dgm:dir/>
          <dgm:animLvl val="ctr"/>
          <dgm:resizeHandles val="exact"/>
        </dgm:presLayoutVars>
      </dgm:prSet>
      <dgm:spPr/>
      <dgm:t>
        <a:bodyPr/>
        <a:lstStyle/>
        <a:p>
          <a:endParaRPr lang="en-US"/>
        </a:p>
      </dgm:t>
    </dgm:pt>
    <dgm:pt modelId="{F58A24B7-4182-496A-95ED-380CE791E72B}" type="pres">
      <dgm:prSet presAssocID="{AC94E335-43C2-4906-8025-6F89907C4A2B}" presName="centerShape" presStyleLbl="node0" presStyleIdx="0" presStyleCnt="1" custScaleX="140366"/>
      <dgm:spPr/>
      <dgm:t>
        <a:bodyPr/>
        <a:lstStyle/>
        <a:p>
          <a:pPr rtl="1"/>
          <a:endParaRPr lang="ar-SA"/>
        </a:p>
      </dgm:t>
    </dgm:pt>
    <dgm:pt modelId="{DCB9ED84-F7F3-486B-BCDC-531C0E2A113D}" type="pres">
      <dgm:prSet presAssocID="{909514FF-805F-44CD-AC35-4A7017D20F69}" presName="node" presStyleLbl="node1" presStyleIdx="0" presStyleCnt="8" custScaleX="138068" custScaleY="146951" custRadScaleRad="85052" custRadScaleInc="-69539">
        <dgm:presLayoutVars>
          <dgm:bulletEnabled val="1"/>
        </dgm:presLayoutVars>
      </dgm:prSet>
      <dgm:spPr/>
      <dgm:t>
        <a:bodyPr/>
        <a:lstStyle/>
        <a:p>
          <a:pPr rtl="1"/>
          <a:endParaRPr lang="ar-SA"/>
        </a:p>
      </dgm:t>
    </dgm:pt>
    <dgm:pt modelId="{25B013B5-A2F1-488A-B553-DAFAA27EEC40}" type="pres">
      <dgm:prSet presAssocID="{909514FF-805F-44CD-AC35-4A7017D20F69}" presName="dummy" presStyleCnt="0"/>
      <dgm:spPr/>
    </dgm:pt>
    <dgm:pt modelId="{B5B6B84C-19A7-4675-BD30-0323BDD4772E}" type="pres">
      <dgm:prSet presAssocID="{F65D76EF-00E4-4BD1-96F4-9AE1897252AE}" presName="sibTrans" presStyleLbl="sibTrans2D1" presStyleIdx="0" presStyleCnt="8"/>
      <dgm:spPr/>
      <dgm:t>
        <a:bodyPr/>
        <a:lstStyle/>
        <a:p>
          <a:endParaRPr lang="en-US"/>
        </a:p>
      </dgm:t>
    </dgm:pt>
    <dgm:pt modelId="{16D3C15B-FE38-4872-A70A-C7F41FB10E48}" type="pres">
      <dgm:prSet presAssocID="{850EAEB8-D030-459A-9561-7C4BD89FE229}" presName="node" presStyleLbl="node1" presStyleIdx="1" presStyleCnt="8" custScaleX="143404" custScaleY="150086" custRadScaleRad="100754" custRadScaleInc="-24834">
        <dgm:presLayoutVars>
          <dgm:bulletEnabled val="1"/>
        </dgm:presLayoutVars>
      </dgm:prSet>
      <dgm:spPr/>
      <dgm:t>
        <a:bodyPr/>
        <a:lstStyle/>
        <a:p>
          <a:pPr rtl="1"/>
          <a:endParaRPr lang="ar-SA"/>
        </a:p>
      </dgm:t>
    </dgm:pt>
    <dgm:pt modelId="{96F23F64-D1BA-4F69-9CB7-FC233EEF49BE}" type="pres">
      <dgm:prSet presAssocID="{850EAEB8-D030-459A-9561-7C4BD89FE229}" presName="dummy" presStyleCnt="0"/>
      <dgm:spPr/>
    </dgm:pt>
    <dgm:pt modelId="{8E551298-BC70-48B6-955B-7494243B3E05}" type="pres">
      <dgm:prSet presAssocID="{E0EDFDB3-D205-4782-93D8-691339B80BE1}" presName="sibTrans" presStyleLbl="sibTrans2D1" presStyleIdx="1" presStyleCnt="8"/>
      <dgm:spPr/>
      <dgm:t>
        <a:bodyPr/>
        <a:lstStyle/>
        <a:p>
          <a:endParaRPr lang="en-US"/>
        </a:p>
      </dgm:t>
    </dgm:pt>
    <dgm:pt modelId="{FBDBC328-E353-41E3-B5D1-F60131F90CC2}" type="pres">
      <dgm:prSet presAssocID="{78D7D41E-ED7B-473D-9AD6-D01CE2A6B96D}" presName="node" presStyleLbl="node1" presStyleIdx="2" presStyleCnt="8" custScaleX="167642" custScaleY="116379" custRadScaleRad="99970" custRadScaleInc="-27858">
        <dgm:presLayoutVars>
          <dgm:bulletEnabled val="1"/>
        </dgm:presLayoutVars>
      </dgm:prSet>
      <dgm:spPr/>
      <dgm:t>
        <a:bodyPr/>
        <a:lstStyle/>
        <a:p>
          <a:endParaRPr lang="en-US"/>
        </a:p>
      </dgm:t>
    </dgm:pt>
    <dgm:pt modelId="{828040F3-1CBA-4B1C-B391-14360A0F8278}" type="pres">
      <dgm:prSet presAssocID="{78D7D41E-ED7B-473D-9AD6-D01CE2A6B96D}" presName="dummy" presStyleCnt="0"/>
      <dgm:spPr/>
    </dgm:pt>
    <dgm:pt modelId="{2D90D567-857E-41B0-A5A6-C27E75FAE380}" type="pres">
      <dgm:prSet presAssocID="{D2CC7E34-B2E0-4A3F-BC87-A9513114E33B}" presName="sibTrans" presStyleLbl="sibTrans2D1" presStyleIdx="2" presStyleCnt="8"/>
      <dgm:spPr/>
      <dgm:t>
        <a:bodyPr/>
        <a:lstStyle/>
        <a:p>
          <a:endParaRPr lang="en-US"/>
        </a:p>
      </dgm:t>
    </dgm:pt>
    <dgm:pt modelId="{99EDF597-A2E6-473C-8CF4-915FAA0F4833}" type="pres">
      <dgm:prSet presAssocID="{64F043A1-5CE6-4703-8D67-35193EF40D0B}" presName="node" presStyleLbl="node1" presStyleIdx="3" presStyleCnt="8" custScaleX="177225" custScaleY="177248" custRadScaleRad="103807" custRadScaleInc="-14482">
        <dgm:presLayoutVars>
          <dgm:bulletEnabled val="1"/>
        </dgm:presLayoutVars>
      </dgm:prSet>
      <dgm:spPr/>
      <dgm:t>
        <a:bodyPr/>
        <a:lstStyle/>
        <a:p>
          <a:endParaRPr lang="en-US"/>
        </a:p>
      </dgm:t>
    </dgm:pt>
    <dgm:pt modelId="{3D2D0FB3-B8C5-4D6F-BCB8-EDB841D155DE}" type="pres">
      <dgm:prSet presAssocID="{64F043A1-5CE6-4703-8D67-35193EF40D0B}" presName="dummy" presStyleCnt="0"/>
      <dgm:spPr/>
    </dgm:pt>
    <dgm:pt modelId="{1090D0A3-80F5-4102-A713-B9B5984C994C}" type="pres">
      <dgm:prSet presAssocID="{6B56AA02-3313-4BCF-9C6D-735C406FFD31}" presName="sibTrans" presStyleLbl="sibTrans2D1" presStyleIdx="3" presStyleCnt="8"/>
      <dgm:spPr/>
      <dgm:t>
        <a:bodyPr/>
        <a:lstStyle/>
        <a:p>
          <a:endParaRPr lang="en-US"/>
        </a:p>
      </dgm:t>
    </dgm:pt>
    <dgm:pt modelId="{D715E66E-C016-4AAA-9EBA-95902DBDAD26}" type="pres">
      <dgm:prSet presAssocID="{090EFB0E-6796-4B1D-A02F-29AE7F93A3C8}" presName="node" presStyleLbl="node1" presStyleIdx="4" presStyleCnt="8" custScaleX="200385" custScaleY="162906" custRadScaleRad="103122" custRadScaleInc="80573">
        <dgm:presLayoutVars>
          <dgm:bulletEnabled val="1"/>
        </dgm:presLayoutVars>
      </dgm:prSet>
      <dgm:spPr/>
      <dgm:t>
        <a:bodyPr/>
        <a:lstStyle/>
        <a:p>
          <a:endParaRPr lang="en-US"/>
        </a:p>
      </dgm:t>
    </dgm:pt>
    <dgm:pt modelId="{E83465C3-8C4D-4DE0-9B6A-FA19D566FF12}" type="pres">
      <dgm:prSet presAssocID="{090EFB0E-6796-4B1D-A02F-29AE7F93A3C8}" presName="dummy" presStyleCnt="0"/>
      <dgm:spPr/>
    </dgm:pt>
    <dgm:pt modelId="{D6CE632D-2FE9-4EC5-9509-01C2A87A6E07}" type="pres">
      <dgm:prSet presAssocID="{F4805862-FFE0-4823-9130-5DC32616E509}" presName="sibTrans" presStyleLbl="sibTrans2D1" presStyleIdx="4" presStyleCnt="8"/>
      <dgm:spPr/>
      <dgm:t>
        <a:bodyPr/>
        <a:lstStyle/>
        <a:p>
          <a:endParaRPr lang="en-US"/>
        </a:p>
      </dgm:t>
    </dgm:pt>
    <dgm:pt modelId="{9AFBA5C7-C90E-4C98-B0E4-213257AE897D}" type="pres">
      <dgm:prSet presAssocID="{062993DC-FFC6-4047-B1A7-3216B67AD283}" presName="node" presStyleLbl="node1" presStyleIdx="5" presStyleCnt="8" custScaleX="131228" custRadScaleRad="99843" custRadScaleInc="111485">
        <dgm:presLayoutVars>
          <dgm:bulletEnabled val="1"/>
        </dgm:presLayoutVars>
      </dgm:prSet>
      <dgm:spPr/>
      <dgm:t>
        <a:bodyPr/>
        <a:lstStyle/>
        <a:p>
          <a:pPr rtl="1"/>
          <a:endParaRPr lang="ar-SA"/>
        </a:p>
      </dgm:t>
    </dgm:pt>
    <dgm:pt modelId="{129FA2A6-E17A-47C3-8F00-15F21E435717}" type="pres">
      <dgm:prSet presAssocID="{062993DC-FFC6-4047-B1A7-3216B67AD283}" presName="dummy" presStyleCnt="0"/>
      <dgm:spPr/>
    </dgm:pt>
    <dgm:pt modelId="{28B66C4F-11D8-4269-9137-B8B1E73C12D7}" type="pres">
      <dgm:prSet presAssocID="{AFAAA063-3315-49DD-B5C8-248BC9114B86}" presName="sibTrans" presStyleLbl="sibTrans2D1" presStyleIdx="5" presStyleCnt="8"/>
      <dgm:spPr/>
      <dgm:t>
        <a:bodyPr/>
        <a:lstStyle/>
        <a:p>
          <a:endParaRPr lang="en-US"/>
        </a:p>
      </dgm:t>
    </dgm:pt>
    <dgm:pt modelId="{EAE5892F-2115-4A22-B8CE-4A0FF5234AF9}" type="pres">
      <dgm:prSet presAssocID="{5D574C61-B8CA-478B-8B8F-5E840ADAF11B}" presName="node" presStyleLbl="node1" presStyleIdx="6" presStyleCnt="8" custScaleX="131502" custRadScaleRad="102390" custRadScaleInc="30641">
        <dgm:presLayoutVars>
          <dgm:bulletEnabled val="1"/>
        </dgm:presLayoutVars>
      </dgm:prSet>
      <dgm:spPr/>
      <dgm:t>
        <a:bodyPr/>
        <a:lstStyle/>
        <a:p>
          <a:endParaRPr lang="en-US"/>
        </a:p>
      </dgm:t>
    </dgm:pt>
    <dgm:pt modelId="{7268E633-DE32-4D94-A779-AFED7005EFA1}" type="pres">
      <dgm:prSet presAssocID="{5D574C61-B8CA-478B-8B8F-5E840ADAF11B}" presName="dummy" presStyleCnt="0"/>
      <dgm:spPr/>
    </dgm:pt>
    <dgm:pt modelId="{5F618927-BFE7-4F65-9BB2-98C5D52E46B7}" type="pres">
      <dgm:prSet presAssocID="{A4500D14-2D27-4496-BD58-15AC93A8C45D}" presName="sibTrans" presStyleLbl="sibTrans2D1" presStyleIdx="6" presStyleCnt="8"/>
      <dgm:spPr/>
      <dgm:t>
        <a:bodyPr/>
        <a:lstStyle/>
        <a:p>
          <a:endParaRPr lang="en-US"/>
        </a:p>
      </dgm:t>
    </dgm:pt>
    <dgm:pt modelId="{B94EB3A6-2228-4394-BCD3-17570B4C0B85}" type="pres">
      <dgm:prSet presAssocID="{F03989EA-6318-4F75-BA35-6521BE61701F}" presName="node" presStyleLbl="node1" presStyleIdx="7" presStyleCnt="8" custScaleX="143128" custRadScaleRad="111499" custRadScaleInc="-47034">
        <dgm:presLayoutVars>
          <dgm:bulletEnabled val="1"/>
        </dgm:presLayoutVars>
      </dgm:prSet>
      <dgm:spPr/>
      <dgm:t>
        <a:bodyPr/>
        <a:lstStyle/>
        <a:p>
          <a:endParaRPr lang="en-US"/>
        </a:p>
      </dgm:t>
    </dgm:pt>
    <dgm:pt modelId="{3625DAEE-5CBB-455F-9340-A247AFAC4B6C}" type="pres">
      <dgm:prSet presAssocID="{F03989EA-6318-4F75-BA35-6521BE61701F}" presName="dummy" presStyleCnt="0"/>
      <dgm:spPr/>
    </dgm:pt>
    <dgm:pt modelId="{6DA1300E-B632-4625-AE00-22EE9F885BC8}" type="pres">
      <dgm:prSet presAssocID="{127D1003-3573-498A-8340-A54B9CB65F2D}" presName="sibTrans" presStyleLbl="sibTrans2D1" presStyleIdx="7" presStyleCnt="8"/>
      <dgm:spPr/>
      <dgm:t>
        <a:bodyPr/>
        <a:lstStyle/>
        <a:p>
          <a:endParaRPr lang="en-US"/>
        </a:p>
      </dgm:t>
    </dgm:pt>
  </dgm:ptLst>
  <dgm:cxnLst>
    <dgm:cxn modelId="{7EE3B041-2D6E-4BEB-BF1E-DCE51F67B2D8}" type="presOf" srcId="{AFAAA063-3315-49DD-B5C8-248BC9114B86}" destId="{28B66C4F-11D8-4269-9137-B8B1E73C12D7}" srcOrd="0" destOrd="0" presId="urn:microsoft.com/office/officeart/2005/8/layout/radial6"/>
    <dgm:cxn modelId="{5FAE1DFE-CC24-4C2C-89EF-BD6040FAEDA1}" srcId="{AC94E335-43C2-4906-8025-6F89907C4A2B}" destId="{062993DC-FFC6-4047-B1A7-3216B67AD283}" srcOrd="5" destOrd="0" parTransId="{A6F39E35-9C53-49AF-877E-F7870B93C9E2}" sibTransId="{AFAAA063-3315-49DD-B5C8-248BC9114B86}"/>
    <dgm:cxn modelId="{4DBBC857-4632-4D9E-BA4F-F32D3F4270EF}" type="presOf" srcId="{D2CC7E34-B2E0-4A3F-BC87-A9513114E33B}" destId="{2D90D567-857E-41B0-A5A6-C27E75FAE380}" srcOrd="0" destOrd="0" presId="urn:microsoft.com/office/officeart/2005/8/layout/radial6"/>
    <dgm:cxn modelId="{2993082C-E771-4F4B-AA05-EB3FA26D5334}" type="presOf" srcId="{090EFB0E-6796-4B1D-A02F-29AE7F93A3C8}" destId="{D715E66E-C016-4AAA-9EBA-95902DBDAD26}" srcOrd="0" destOrd="0" presId="urn:microsoft.com/office/officeart/2005/8/layout/radial6"/>
    <dgm:cxn modelId="{61B2FE2A-5894-4FD5-B602-12CA8A39FB51}" type="presOf" srcId="{127D1003-3573-498A-8340-A54B9CB65F2D}" destId="{6DA1300E-B632-4625-AE00-22EE9F885BC8}" srcOrd="0" destOrd="0" presId="urn:microsoft.com/office/officeart/2005/8/layout/radial6"/>
    <dgm:cxn modelId="{A9D58FFF-B351-426B-A2C5-0C53F5E20475}" srcId="{AC94E335-43C2-4906-8025-6F89907C4A2B}" destId="{850EAEB8-D030-459A-9561-7C4BD89FE229}" srcOrd="1" destOrd="0" parTransId="{7337863B-0E21-4FCA-99A6-0C1C901DC0D6}" sibTransId="{E0EDFDB3-D205-4782-93D8-691339B80BE1}"/>
    <dgm:cxn modelId="{F65B0B80-DF10-4672-9A11-4679DC698453}" type="presOf" srcId="{850EAEB8-D030-459A-9561-7C4BD89FE229}" destId="{16D3C15B-FE38-4872-A70A-C7F41FB10E48}" srcOrd="0" destOrd="0" presId="urn:microsoft.com/office/officeart/2005/8/layout/radial6"/>
    <dgm:cxn modelId="{F3261AF4-62A2-48A4-9ED2-5B0EAB2114A1}" type="presOf" srcId="{5D574C61-B8CA-478B-8B8F-5E840ADAF11B}" destId="{EAE5892F-2115-4A22-B8CE-4A0FF5234AF9}" srcOrd="0" destOrd="0" presId="urn:microsoft.com/office/officeart/2005/8/layout/radial6"/>
    <dgm:cxn modelId="{46F1F073-4220-4F78-872C-D17868E5D77D}" type="presOf" srcId="{062993DC-FFC6-4047-B1A7-3216B67AD283}" destId="{9AFBA5C7-C90E-4C98-B0E4-213257AE897D}" srcOrd="0" destOrd="0" presId="urn:microsoft.com/office/officeart/2005/8/layout/radial6"/>
    <dgm:cxn modelId="{30042DC3-9B10-40B0-9438-9765F3B669D8}" type="presOf" srcId="{F4805862-FFE0-4823-9130-5DC32616E509}" destId="{D6CE632D-2FE9-4EC5-9509-01C2A87A6E07}" srcOrd="0" destOrd="0" presId="urn:microsoft.com/office/officeart/2005/8/layout/radial6"/>
    <dgm:cxn modelId="{D9985CD6-4A51-49AC-AB6C-F8BFF87EE2DB}" srcId="{AC94E335-43C2-4906-8025-6F89907C4A2B}" destId="{909514FF-805F-44CD-AC35-4A7017D20F69}" srcOrd="0" destOrd="0" parTransId="{E572B247-37CB-4D02-ABD9-E78F893A5874}" sibTransId="{F65D76EF-00E4-4BD1-96F4-9AE1897252AE}"/>
    <dgm:cxn modelId="{1E22C701-069C-4309-B847-878DDA18FA9E}" type="presOf" srcId="{A4500D14-2D27-4496-BD58-15AC93A8C45D}" destId="{5F618927-BFE7-4F65-9BB2-98C5D52E46B7}" srcOrd="0" destOrd="0" presId="urn:microsoft.com/office/officeart/2005/8/layout/radial6"/>
    <dgm:cxn modelId="{C7540253-A3C6-40FB-A393-42A6198ADEC5}" srcId="{AC94E335-43C2-4906-8025-6F89907C4A2B}" destId="{F03989EA-6318-4F75-BA35-6521BE61701F}" srcOrd="7" destOrd="0" parTransId="{E1E695A1-175D-4EF7-8D6A-9DFCF88195D6}" sibTransId="{127D1003-3573-498A-8340-A54B9CB65F2D}"/>
    <dgm:cxn modelId="{B170DBB5-EF47-4C06-A25C-5BE1002AD312}" srcId="{75D666B2-5D70-4404-9BFF-18EC4905B20D}" destId="{AC94E335-43C2-4906-8025-6F89907C4A2B}" srcOrd="0" destOrd="0" parTransId="{4949A9B0-F6F4-4CF4-940E-7C89C15DE9BF}" sibTransId="{E581B1BC-5506-41D0-B39D-3081EC174C4E}"/>
    <dgm:cxn modelId="{AC809C9D-92DA-4B83-8771-B987E443C514}" type="presOf" srcId="{75D666B2-5D70-4404-9BFF-18EC4905B20D}" destId="{BA2577BB-0CB0-4A47-AEA1-BB6F44FE6F0A}" srcOrd="0" destOrd="0" presId="urn:microsoft.com/office/officeart/2005/8/layout/radial6"/>
    <dgm:cxn modelId="{FE315649-1FDF-406A-ADD5-E31E0B38B038}" type="presOf" srcId="{F65D76EF-00E4-4BD1-96F4-9AE1897252AE}" destId="{B5B6B84C-19A7-4675-BD30-0323BDD4772E}" srcOrd="0" destOrd="0" presId="urn:microsoft.com/office/officeart/2005/8/layout/radial6"/>
    <dgm:cxn modelId="{90BE6279-847E-4030-B5C1-9B6FD508EC1E}" srcId="{AC94E335-43C2-4906-8025-6F89907C4A2B}" destId="{090EFB0E-6796-4B1D-A02F-29AE7F93A3C8}" srcOrd="4" destOrd="0" parTransId="{406045C0-CC8E-48B9-81CD-93AC45111FA1}" sibTransId="{F4805862-FFE0-4823-9130-5DC32616E509}"/>
    <dgm:cxn modelId="{74C56D2D-EF9B-4D47-90FD-62D59E6DECF2}" srcId="{AC94E335-43C2-4906-8025-6F89907C4A2B}" destId="{78D7D41E-ED7B-473D-9AD6-D01CE2A6B96D}" srcOrd="2" destOrd="0" parTransId="{D8BB8193-1B56-44AE-9908-F47E773BF348}" sibTransId="{D2CC7E34-B2E0-4A3F-BC87-A9513114E33B}"/>
    <dgm:cxn modelId="{4A7424B9-1749-4528-8C01-FC1FB766C174}" type="presOf" srcId="{E0EDFDB3-D205-4782-93D8-691339B80BE1}" destId="{8E551298-BC70-48B6-955B-7494243B3E05}" srcOrd="0" destOrd="0" presId="urn:microsoft.com/office/officeart/2005/8/layout/radial6"/>
    <dgm:cxn modelId="{1A057F67-0110-47B4-BC4F-FA89CB36D67D}" type="presOf" srcId="{64F043A1-5CE6-4703-8D67-35193EF40D0B}" destId="{99EDF597-A2E6-473C-8CF4-915FAA0F4833}" srcOrd="0" destOrd="0" presId="urn:microsoft.com/office/officeart/2005/8/layout/radial6"/>
    <dgm:cxn modelId="{4BDF8B45-08E8-4CD0-B5F5-96D840CB5E32}" type="presOf" srcId="{AC94E335-43C2-4906-8025-6F89907C4A2B}" destId="{F58A24B7-4182-496A-95ED-380CE791E72B}" srcOrd="0" destOrd="0" presId="urn:microsoft.com/office/officeart/2005/8/layout/radial6"/>
    <dgm:cxn modelId="{25265689-3C08-4B03-8EC3-D7B4EB774AAB}" srcId="{AC94E335-43C2-4906-8025-6F89907C4A2B}" destId="{64F043A1-5CE6-4703-8D67-35193EF40D0B}" srcOrd="3" destOrd="0" parTransId="{8DB9FE75-2098-4906-84C9-4822B053892C}" sibTransId="{6B56AA02-3313-4BCF-9C6D-735C406FFD31}"/>
    <dgm:cxn modelId="{3ACCCE4D-FF73-48B7-8302-1FE4A75D8D2F}" type="presOf" srcId="{F03989EA-6318-4F75-BA35-6521BE61701F}" destId="{B94EB3A6-2228-4394-BCD3-17570B4C0B85}" srcOrd="0" destOrd="0" presId="urn:microsoft.com/office/officeart/2005/8/layout/radial6"/>
    <dgm:cxn modelId="{721213AF-0980-4C6B-B2CE-B2C4F5D2A41D}" type="presOf" srcId="{78D7D41E-ED7B-473D-9AD6-D01CE2A6B96D}" destId="{FBDBC328-E353-41E3-B5D1-F60131F90CC2}" srcOrd="0" destOrd="0" presId="urn:microsoft.com/office/officeart/2005/8/layout/radial6"/>
    <dgm:cxn modelId="{F348A449-A684-44FB-99F1-1B2193DB31AF}" type="presOf" srcId="{6B56AA02-3313-4BCF-9C6D-735C406FFD31}" destId="{1090D0A3-80F5-4102-A713-B9B5984C994C}" srcOrd="0" destOrd="0" presId="urn:microsoft.com/office/officeart/2005/8/layout/radial6"/>
    <dgm:cxn modelId="{A76BC07B-42B1-4E63-886D-1966BE7E8E6B}" srcId="{AC94E335-43C2-4906-8025-6F89907C4A2B}" destId="{5D574C61-B8CA-478B-8B8F-5E840ADAF11B}" srcOrd="6" destOrd="0" parTransId="{072C329A-CF01-42BD-AB6E-8A12ACF1395F}" sibTransId="{A4500D14-2D27-4496-BD58-15AC93A8C45D}"/>
    <dgm:cxn modelId="{463D9DDF-A0CD-49E7-9452-89D2DCE79890}" type="presOf" srcId="{909514FF-805F-44CD-AC35-4A7017D20F69}" destId="{DCB9ED84-F7F3-486B-BCDC-531C0E2A113D}" srcOrd="0" destOrd="0" presId="urn:microsoft.com/office/officeart/2005/8/layout/radial6"/>
    <dgm:cxn modelId="{B51F83C7-A063-4658-B70C-C8C3F0AB1939}" type="presParOf" srcId="{BA2577BB-0CB0-4A47-AEA1-BB6F44FE6F0A}" destId="{F58A24B7-4182-496A-95ED-380CE791E72B}" srcOrd="0" destOrd="0" presId="urn:microsoft.com/office/officeart/2005/8/layout/radial6"/>
    <dgm:cxn modelId="{BAF8D864-3CBE-4C41-909B-395C68E575CC}" type="presParOf" srcId="{BA2577BB-0CB0-4A47-AEA1-BB6F44FE6F0A}" destId="{DCB9ED84-F7F3-486B-BCDC-531C0E2A113D}" srcOrd="1" destOrd="0" presId="urn:microsoft.com/office/officeart/2005/8/layout/radial6"/>
    <dgm:cxn modelId="{FBAEAA8A-9A7E-4414-8219-C93FDA95C9D8}" type="presParOf" srcId="{BA2577BB-0CB0-4A47-AEA1-BB6F44FE6F0A}" destId="{25B013B5-A2F1-488A-B553-DAFAA27EEC40}" srcOrd="2" destOrd="0" presId="urn:microsoft.com/office/officeart/2005/8/layout/radial6"/>
    <dgm:cxn modelId="{943A584D-E5EE-4B72-8875-ECA9AA51094E}" type="presParOf" srcId="{BA2577BB-0CB0-4A47-AEA1-BB6F44FE6F0A}" destId="{B5B6B84C-19A7-4675-BD30-0323BDD4772E}" srcOrd="3" destOrd="0" presId="urn:microsoft.com/office/officeart/2005/8/layout/radial6"/>
    <dgm:cxn modelId="{D6ADAD85-539D-41FA-A272-61AE948933A4}" type="presParOf" srcId="{BA2577BB-0CB0-4A47-AEA1-BB6F44FE6F0A}" destId="{16D3C15B-FE38-4872-A70A-C7F41FB10E48}" srcOrd="4" destOrd="0" presId="urn:microsoft.com/office/officeart/2005/8/layout/radial6"/>
    <dgm:cxn modelId="{80A9D219-10A6-47A2-929C-A11CDED19C38}" type="presParOf" srcId="{BA2577BB-0CB0-4A47-AEA1-BB6F44FE6F0A}" destId="{96F23F64-D1BA-4F69-9CB7-FC233EEF49BE}" srcOrd="5" destOrd="0" presId="urn:microsoft.com/office/officeart/2005/8/layout/radial6"/>
    <dgm:cxn modelId="{A8B2CEF3-5A36-4DF3-9E3F-62099166AD2B}" type="presParOf" srcId="{BA2577BB-0CB0-4A47-AEA1-BB6F44FE6F0A}" destId="{8E551298-BC70-48B6-955B-7494243B3E05}" srcOrd="6" destOrd="0" presId="urn:microsoft.com/office/officeart/2005/8/layout/radial6"/>
    <dgm:cxn modelId="{D4B842A0-D45E-45DD-8BE4-5664234B6376}" type="presParOf" srcId="{BA2577BB-0CB0-4A47-AEA1-BB6F44FE6F0A}" destId="{FBDBC328-E353-41E3-B5D1-F60131F90CC2}" srcOrd="7" destOrd="0" presId="urn:microsoft.com/office/officeart/2005/8/layout/radial6"/>
    <dgm:cxn modelId="{CFD77756-78F8-4173-8CE5-7FBBB7C1AC03}" type="presParOf" srcId="{BA2577BB-0CB0-4A47-AEA1-BB6F44FE6F0A}" destId="{828040F3-1CBA-4B1C-B391-14360A0F8278}" srcOrd="8" destOrd="0" presId="urn:microsoft.com/office/officeart/2005/8/layout/radial6"/>
    <dgm:cxn modelId="{23009AA3-3FCD-4D93-85A7-6548C6251C7D}" type="presParOf" srcId="{BA2577BB-0CB0-4A47-AEA1-BB6F44FE6F0A}" destId="{2D90D567-857E-41B0-A5A6-C27E75FAE380}" srcOrd="9" destOrd="0" presId="urn:microsoft.com/office/officeart/2005/8/layout/radial6"/>
    <dgm:cxn modelId="{3C7F98E0-D30D-46BB-B595-F6F64311E935}" type="presParOf" srcId="{BA2577BB-0CB0-4A47-AEA1-BB6F44FE6F0A}" destId="{99EDF597-A2E6-473C-8CF4-915FAA0F4833}" srcOrd="10" destOrd="0" presId="urn:microsoft.com/office/officeart/2005/8/layout/radial6"/>
    <dgm:cxn modelId="{2233DF02-E7AF-4370-AA69-F2360E8EE049}" type="presParOf" srcId="{BA2577BB-0CB0-4A47-AEA1-BB6F44FE6F0A}" destId="{3D2D0FB3-B8C5-4D6F-BCB8-EDB841D155DE}" srcOrd="11" destOrd="0" presId="urn:microsoft.com/office/officeart/2005/8/layout/radial6"/>
    <dgm:cxn modelId="{F274B192-BE2A-49F0-B414-3392780D51C9}" type="presParOf" srcId="{BA2577BB-0CB0-4A47-AEA1-BB6F44FE6F0A}" destId="{1090D0A3-80F5-4102-A713-B9B5984C994C}" srcOrd="12" destOrd="0" presId="urn:microsoft.com/office/officeart/2005/8/layout/radial6"/>
    <dgm:cxn modelId="{0896AB1D-18DA-4D06-8566-E013A1F7FB76}" type="presParOf" srcId="{BA2577BB-0CB0-4A47-AEA1-BB6F44FE6F0A}" destId="{D715E66E-C016-4AAA-9EBA-95902DBDAD26}" srcOrd="13" destOrd="0" presId="urn:microsoft.com/office/officeart/2005/8/layout/radial6"/>
    <dgm:cxn modelId="{EC54199D-7D77-4DCC-9E56-972130981C0C}" type="presParOf" srcId="{BA2577BB-0CB0-4A47-AEA1-BB6F44FE6F0A}" destId="{E83465C3-8C4D-4DE0-9B6A-FA19D566FF12}" srcOrd="14" destOrd="0" presId="urn:microsoft.com/office/officeart/2005/8/layout/radial6"/>
    <dgm:cxn modelId="{A8157EB7-F169-4439-BCEE-E9D8AC7DC8CD}" type="presParOf" srcId="{BA2577BB-0CB0-4A47-AEA1-BB6F44FE6F0A}" destId="{D6CE632D-2FE9-4EC5-9509-01C2A87A6E07}" srcOrd="15" destOrd="0" presId="urn:microsoft.com/office/officeart/2005/8/layout/radial6"/>
    <dgm:cxn modelId="{0C8EBFBD-BD09-4340-8CE1-5FAAF2460C9F}" type="presParOf" srcId="{BA2577BB-0CB0-4A47-AEA1-BB6F44FE6F0A}" destId="{9AFBA5C7-C90E-4C98-B0E4-213257AE897D}" srcOrd="16" destOrd="0" presId="urn:microsoft.com/office/officeart/2005/8/layout/radial6"/>
    <dgm:cxn modelId="{00077A3D-4B06-4705-B03A-D79A2331BFFC}" type="presParOf" srcId="{BA2577BB-0CB0-4A47-AEA1-BB6F44FE6F0A}" destId="{129FA2A6-E17A-47C3-8F00-15F21E435717}" srcOrd="17" destOrd="0" presId="urn:microsoft.com/office/officeart/2005/8/layout/radial6"/>
    <dgm:cxn modelId="{9AF62043-7F30-4A58-BFA3-EBB87137F2C0}" type="presParOf" srcId="{BA2577BB-0CB0-4A47-AEA1-BB6F44FE6F0A}" destId="{28B66C4F-11D8-4269-9137-B8B1E73C12D7}" srcOrd="18" destOrd="0" presId="urn:microsoft.com/office/officeart/2005/8/layout/radial6"/>
    <dgm:cxn modelId="{DC676A18-B9A8-4F38-8012-E9D99C175494}" type="presParOf" srcId="{BA2577BB-0CB0-4A47-AEA1-BB6F44FE6F0A}" destId="{EAE5892F-2115-4A22-B8CE-4A0FF5234AF9}" srcOrd="19" destOrd="0" presId="urn:microsoft.com/office/officeart/2005/8/layout/radial6"/>
    <dgm:cxn modelId="{723C3502-3895-49AC-9FAE-0E7B66B2D61F}" type="presParOf" srcId="{BA2577BB-0CB0-4A47-AEA1-BB6F44FE6F0A}" destId="{7268E633-DE32-4D94-A779-AFED7005EFA1}" srcOrd="20" destOrd="0" presId="urn:microsoft.com/office/officeart/2005/8/layout/radial6"/>
    <dgm:cxn modelId="{267570A3-DB6A-44C6-95EA-DFCDD94BDB9B}" type="presParOf" srcId="{BA2577BB-0CB0-4A47-AEA1-BB6F44FE6F0A}" destId="{5F618927-BFE7-4F65-9BB2-98C5D52E46B7}" srcOrd="21" destOrd="0" presId="urn:microsoft.com/office/officeart/2005/8/layout/radial6"/>
    <dgm:cxn modelId="{4F18E2C3-C0CE-44C9-8909-88FD1E8E35D7}" type="presParOf" srcId="{BA2577BB-0CB0-4A47-AEA1-BB6F44FE6F0A}" destId="{B94EB3A6-2228-4394-BCD3-17570B4C0B85}" srcOrd="22" destOrd="0" presId="urn:microsoft.com/office/officeart/2005/8/layout/radial6"/>
    <dgm:cxn modelId="{4261C895-5C2C-401F-9DE4-A5071BB1C67B}" type="presParOf" srcId="{BA2577BB-0CB0-4A47-AEA1-BB6F44FE6F0A}" destId="{3625DAEE-5CBB-455F-9340-A247AFAC4B6C}" srcOrd="23" destOrd="0" presId="urn:microsoft.com/office/officeart/2005/8/layout/radial6"/>
    <dgm:cxn modelId="{64F0E9BA-0E9E-45F2-8B17-39896AAC9B08}" type="presParOf" srcId="{BA2577BB-0CB0-4A47-AEA1-BB6F44FE6F0A}" destId="{6DA1300E-B632-4625-AE00-22EE9F885BC8}" srcOrd="24" destOrd="0" presId="urn:microsoft.com/office/officeart/2005/8/layout/radial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7F52E02-A318-47AB-ACAE-9B71A6C8C4CB}" type="doc">
      <dgm:prSet loTypeId="urn:microsoft.com/office/officeart/2005/8/layout/radial6" loCatId="cycle" qsTypeId="urn:microsoft.com/office/officeart/2009/2/quickstyle/3d8" qsCatId="3D" csTypeId="urn:microsoft.com/office/officeart/2005/8/colors/accent1_2" csCatId="accent1" phldr="1"/>
      <dgm:spPr/>
      <dgm:t>
        <a:bodyPr/>
        <a:lstStyle/>
        <a:p>
          <a:pPr rtl="1"/>
          <a:endParaRPr lang="ar-SA"/>
        </a:p>
      </dgm:t>
    </dgm:pt>
    <dgm:pt modelId="{B8B3FFEF-D3C2-492B-803B-221B8CA131A8}">
      <dgm:prSet phldrT="[Text]"/>
      <dgm:spPr/>
      <dgm:t>
        <a:bodyPr/>
        <a:lstStyle/>
        <a:p>
          <a:pPr rtl="1"/>
          <a:r>
            <a:rPr lang="ar-SA" b="1" cap="none" spc="0" smtClean="0">
              <a:ln w="11430"/>
              <a:effectLst>
                <a:outerShdw blurRad="80000" dist="40000" dir="5040000" algn="tl">
                  <a:srgbClr val="000000">
                    <a:alpha val="30000"/>
                  </a:srgbClr>
                </a:outerShdw>
              </a:effectLst>
              <a:ea typeface="Majalla UI"/>
            </a:rPr>
            <a:t>الهدف من إقامة المنشآت الزراعية</a:t>
          </a:r>
          <a:endParaRPr lang="ar-SA" b="1" cap="none" spc="0" dirty="0">
            <a:ln w="11430"/>
            <a:effectLst>
              <a:outerShdw blurRad="80000" dist="40000" dir="5040000" algn="tl">
                <a:srgbClr val="000000">
                  <a:alpha val="30000"/>
                </a:srgbClr>
              </a:outerShdw>
            </a:effectLst>
          </a:endParaRPr>
        </a:p>
      </dgm:t>
    </dgm:pt>
    <dgm:pt modelId="{3E1E7A42-4AB5-4641-9281-C0948C869D4F}" type="parTrans" cxnId="{59F4349A-FE35-4E46-ABAD-8D45D88D55FF}">
      <dgm:prSet/>
      <dgm:spPr/>
      <dgm:t>
        <a:bodyPr/>
        <a:lstStyle/>
        <a:p>
          <a:pPr rtl="1"/>
          <a:endParaRPr lang="ar-SA" b="1" cap="none" spc="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dgm:t>
    </dgm:pt>
    <dgm:pt modelId="{F437DE74-B3D2-42C6-BDEB-E637EE8BC934}" type="sibTrans" cxnId="{59F4349A-FE35-4E46-ABAD-8D45D88D55FF}">
      <dgm:prSet/>
      <dgm:spPr/>
      <dgm:t>
        <a:bodyPr/>
        <a:lstStyle/>
        <a:p>
          <a:pPr rtl="1"/>
          <a:endParaRPr lang="ar-SA" b="1" cap="none" spc="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dgm:t>
    </dgm:pt>
    <dgm:pt modelId="{60CB4738-0A15-4050-A21C-C44DED90A616}">
      <dgm:prSet phldrT="[Text]" custT="1"/>
      <dgm:spPr/>
      <dgm:t>
        <a:bodyPr/>
        <a:lstStyle/>
        <a:p>
          <a:pPr algn="ctr" rtl="1"/>
          <a:r>
            <a:rPr lang="ar-SA" sz="1800" b="1" cap="none" spc="0" smtClean="0">
              <a:ln w="11430"/>
              <a:effectLst>
                <a:outerShdw blurRad="80000" dist="40000" dir="5040000" algn="tl">
                  <a:srgbClr val="000000">
                    <a:alpha val="30000"/>
                  </a:srgbClr>
                </a:outerShdw>
              </a:effectLst>
              <a:ea typeface="Majalla UI"/>
            </a:rPr>
            <a:t>حماية الحيوانات من هجمات الحيوانات المفترسة والمؤذية والحشرات الضارة</a:t>
          </a:r>
          <a:endParaRPr lang="ar-SA" sz="1800" b="1" cap="none" spc="0" dirty="0">
            <a:ln w="11430"/>
            <a:effectLst>
              <a:outerShdw blurRad="80000" dist="40000" dir="5040000" algn="tl">
                <a:srgbClr val="000000">
                  <a:alpha val="30000"/>
                </a:srgbClr>
              </a:outerShdw>
            </a:effectLst>
          </a:endParaRPr>
        </a:p>
      </dgm:t>
    </dgm:pt>
    <dgm:pt modelId="{209F236D-6FB2-4696-B74D-BAAEAD06A235}" type="parTrans" cxnId="{8E036A9A-1FE7-4EAB-9E20-441B18AEA858}">
      <dgm:prSet/>
      <dgm:spPr/>
      <dgm:t>
        <a:bodyPr/>
        <a:lstStyle/>
        <a:p>
          <a:pPr rtl="1"/>
          <a:endParaRPr lang="ar-SA" b="1" cap="none" spc="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dgm:t>
    </dgm:pt>
    <dgm:pt modelId="{C4B69C06-F841-4B75-89FA-5EC09281B3DD}" type="sibTrans" cxnId="{8E036A9A-1FE7-4EAB-9E20-441B18AEA858}">
      <dgm:prSet/>
      <dgm:spPr/>
      <dgm:t>
        <a:bodyPr/>
        <a:lstStyle/>
        <a:p>
          <a:pPr rtl="1"/>
          <a:endParaRPr lang="ar-SA" b="1" cap="none" spc="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dgm:t>
    </dgm:pt>
    <dgm:pt modelId="{0B2DA177-A4ED-4DED-AE28-491BA51DDA78}">
      <dgm:prSet phldrT="[Text]" custT="1"/>
      <dgm:spPr/>
      <dgm:t>
        <a:bodyPr/>
        <a:lstStyle/>
        <a:p>
          <a:pPr rtl="1"/>
          <a:r>
            <a:rPr lang="ar-SA" sz="1600" b="1" cap="none" spc="0" dirty="0" smtClean="0">
              <a:ln w="11430"/>
              <a:effectLst>
                <a:outerShdw blurRad="80000" dist="40000" dir="5040000" algn="tl">
                  <a:srgbClr val="000000">
                    <a:alpha val="30000"/>
                  </a:srgbClr>
                </a:outerShdw>
              </a:effectLst>
              <a:ea typeface="Majalla UI"/>
            </a:rPr>
            <a:t>توفير المناخ والمكان المريح للحيوانات، والذي يسهل عملية الرعاية والتغذية والاهتمام بنظافة الحيوان ومراقبة حالتها الصحية وكفايتها الإنتاجية</a:t>
          </a:r>
          <a:r>
            <a:rPr lang="en-US" sz="1600" b="1" cap="none" spc="0" dirty="0" smtClean="0">
              <a:ln w="11430"/>
              <a:effectLst>
                <a:outerShdw blurRad="80000" dist="40000" dir="5040000" algn="tl">
                  <a:srgbClr val="000000">
                    <a:alpha val="30000"/>
                  </a:srgbClr>
                </a:outerShdw>
              </a:effectLst>
            </a:rPr>
            <a:t> .</a:t>
          </a:r>
          <a:endParaRPr lang="ar-SA" sz="1600" b="1" cap="none" spc="0" dirty="0">
            <a:ln w="11430"/>
            <a:effectLst>
              <a:outerShdw blurRad="80000" dist="40000" dir="5040000" algn="tl">
                <a:srgbClr val="000000">
                  <a:alpha val="30000"/>
                </a:srgbClr>
              </a:outerShdw>
            </a:effectLst>
          </a:endParaRPr>
        </a:p>
      </dgm:t>
    </dgm:pt>
    <dgm:pt modelId="{BB63AC40-650E-4D74-9383-5A879F05DD9F}" type="parTrans" cxnId="{41E89915-E1FD-469B-BA5C-1C3F1B0D4ADA}">
      <dgm:prSet/>
      <dgm:spPr/>
      <dgm:t>
        <a:bodyPr/>
        <a:lstStyle/>
        <a:p>
          <a:pPr rtl="1"/>
          <a:endParaRPr lang="ar-SA" b="1" cap="none" spc="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dgm:t>
    </dgm:pt>
    <dgm:pt modelId="{89D15089-11AF-4A2A-AF23-6874CCFD3BF7}" type="sibTrans" cxnId="{41E89915-E1FD-469B-BA5C-1C3F1B0D4ADA}">
      <dgm:prSet/>
      <dgm:spPr/>
      <dgm:t>
        <a:bodyPr/>
        <a:lstStyle/>
        <a:p>
          <a:pPr rtl="1"/>
          <a:endParaRPr lang="ar-SA" b="1" cap="none" spc="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dgm:t>
    </dgm:pt>
    <dgm:pt modelId="{74089445-A14D-40F4-9548-0CF0E324144D}">
      <dgm:prSet phldrT="[Text]" custT="1"/>
      <dgm:spPr/>
      <dgm:t>
        <a:bodyPr/>
        <a:lstStyle/>
        <a:p>
          <a:pPr rtl="1"/>
          <a:r>
            <a:rPr lang="ar-SA" sz="1800" b="1" cap="none" spc="0" dirty="0" smtClean="0">
              <a:ln w="11430"/>
              <a:effectLst>
                <a:outerShdw blurRad="80000" dist="40000" dir="5040000" algn="tl">
                  <a:srgbClr val="000000">
                    <a:alpha val="30000"/>
                  </a:srgbClr>
                </a:outerShdw>
              </a:effectLst>
              <a:ea typeface="Majalla UI"/>
            </a:rPr>
            <a:t>تحديد عدد العمال اللازمين لخدمة الحيوانات وكذلك تحديد كمية العمل المطلوب منهم</a:t>
          </a:r>
          <a:r>
            <a:rPr lang="en-US" sz="1800" b="1" cap="none" spc="0" dirty="0" smtClean="0">
              <a:ln w="11430"/>
              <a:effectLst>
                <a:outerShdw blurRad="80000" dist="40000" dir="5040000" algn="tl">
                  <a:srgbClr val="000000">
                    <a:alpha val="30000"/>
                  </a:srgbClr>
                </a:outerShdw>
              </a:effectLst>
            </a:rPr>
            <a:t> .</a:t>
          </a:r>
          <a:endParaRPr lang="ar-SA" sz="1800" b="1" cap="none" spc="0" dirty="0">
            <a:ln w="11430"/>
            <a:effectLst>
              <a:outerShdw blurRad="80000" dist="40000" dir="5040000" algn="tl">
                <a:srgbClr val="000000">
                  <a:alpha val="30000"/>
                </a:srgbClr>
              </a:outerShdw>
            </a:effectLst>
          </a:endParaRPr>
        </a:p>
      </dgm:t>
    </dgm:pt>
    <dgm:pt modelId="{74A0A419-D5F4-4A06-801A-0976D69F703A}" type="parTrans" cxnId="{67248AAE-B33A-4328-9F9A-1544C9D28891}">
      <dgm:prSet/>
      <dgm:spPr/>
      <dgm:t>
        <a:bodyPr/>
        <a:lstStyle/>
        <a:p>
          <a:pPr rtl="1"/>
          <a:endParaRPr lang="ar-SA" b="1" cap="none" spc="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dgm:t>
    </dgm:pt>
    <dgm:pt modelId="{A07FF78A-1EA8-4EF3-85E4-F710003F4287}" type="sibTrans" cxnId="{67248AAE-B33A-4328-9F9A-1544C9D28891}">
      <dgm:prSet/>
      <dgm:spPr/>
      <dgm:t>
        <a:bodyPr/>
        <a:lstStyle/>
        <a:p>
          <a:pPr rtl="1"/>
          <a:endParaRPr lang="ar-SA" b="1" cap="none" spc="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dgm:t>
    </dgm:pt>
    <dgm:pt modelId="{88E1D190-5A62-4BD2-91A1-CCF12BC83279}">
      <dgm:prSet custT="1"/>
      <dgm:spPr/>
      <dgm:t>
        <a:bodyPr/>
        <a:lstStyle/>
        <a:p>
          <a:pPr rtl="1"/>
          <a:r>
            <a:rPr lang="ar-SA" sz="1800" b="1" cap="none" spc="0" smtClean="0">
              <a:ln w="11430"/>
              <a:effectLst>
                <a:outerShdw blurRad="80000" dist="40000" dir="5040000" algn="tl">
                  <a:srgbClr val="000000">
                    <a:alpha val="30000"/>
                  </a:srgbClr>
                </a:outerShdw>
              </a:effectLst>
              <a:ea typeface="Majalla UI"/>
            </a:rPr>
            <a:t>وقاية الحيوانات من المؤثرات الخارجية المختلفة " رطوبة , حرارة , رياح , وأمطار</a:t>
          </a:r>
          <a:r>
            <a:rPr lang="en-US" sz="1800" b="1" cap="none" spc="0" smtClean="0">
              <a:ln w="11430"/>
              <a:effectLst>
                <a:outerShdw blurRad="80000" dist="40000" dir="5040000" algn="tl">
                  <a:srgbClr val="000000">
                    <a:alpha val="30000"/>
                  </a:srgbClr>
                </a:outerShdw>
              </a:effectLst>
            </a:rPr>
            <a:t> "</a:t>
          </a:r>
          <a:endParaRPr lang="en-US" sz="1800" b="1" cap="none" spc="0" dirty="0" smtClean="0">
            <a:ln w="11430"/>
            <a:effectLst>
              <a:outerShdw blurRad="80000" dist="40000" dir="5040000" algn="tl">
                <a:srgbClr val="000000">
                  <a:alpha val="30000"/>
                </a:srgbClr>
              </a:outerShdw>
            </a:effectLst>
          </a:endParaRPr>
        </a:p>
      </dgm:t>
    </dgm:pt>
    <dgm:pt modelId="{0B6C036C-8533-477F-8EFA-51D7A41FC6B8}" type="parTrans" cxnId="{78C31C6C-6AAC-46AF-9FF9-5F3EE01BCDB4}">
      <dgm:prSet/>
      <dgm:spPr/>
      <dgm:t>
        <a:bodyPr/>
        <a:lstStyle/>
        <a:p>
          <a:pPr rtl="1"/>
          <a:endParaRPr lang="ar-SA" b="1" cap="none" spc="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dgm:t>
    </dgm:pt>
    <dgm:pt modelId="{FB5261E1-136B-4ACD-A841-40C6E229FD27}" type="sibTrans" cxnId="{78C31C6C-6AAC-46AF-9FF9-5F3EE01BCDB4}">
      <dgm:prSet/>
      <dgm:spPr/>
      <dgm:t>
        <a:bodyPr/>
        <a:lstStyle/>
        <a:p>
          <a:pPr rtl="1"/>
          <a:endParaRPr lang="ar-SA" b="1" cap="none" spc="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dgm:t>
    </dgm:pt>
    <dgm:pt modelId="{5929922B-6F54-4DEA-83E7-958FB81211EA}" type="pres">
      <dgm:prSet presAssocID="{07F52E02-A318-47AB-ACAE-9B71A6C8C4CB}" presName="Name0" presStyleCnt="0">
        <dgm:presLayoutVars>
          <dgm:chMax val="1"/>
          <dgm:dir/>
          <dgm:animLvl val="ctr"/>
          <dgm:resizeHandles val="exact"/>
        </dgm:presLayoutVars>
      </dgm:prSet>
      <dgm:spPr/>
      <dgm:t>
        <a:bodyPr/>
        <a:lstStyle/>
        <a:p>
          <a:pPr rtl="1"/>
          <a:endParaRPr lang="ar-SA"/>
        </a:p>
      </dgm:t>
    </dgm:pt>
    <dgm:pt modelId="{14C0FF56-AD6F-4AE3-99C4-E6B164EA0CB6}" type="pres">
      <dgm:prSet presAssocID="{B8B3FFEF-D3C2-492B-803B-221B8CA131A8}" presName="centerShape" presStyleLbl="node0" presStyleIdx="0" presStyleCnt="1" custLinFactNeighborX="2705" custLinFactNeighborY="4497"/>
      <dgm:spPr/>
      <dgm:t>
        <a:bodyPr/>
        <a:lstStyle/>
        <a:p>
          <a:pPr rtl="1"/>
          <a:endParaRPr lang="ar-SA"/>
        </a:p>
      </dgm:t>
    </dgm:pt>
    <dgm:pt modelId="{5B5689EA-0207-4372-83F2-91FCF659E15D}" type="pres">
      <dgm:prSet presAssocID="{88E1D190-5A62-4BD2-91A1-CCF12BC83279}" presName="node" presStyleLbl="node1" presStyleIdx="0" presStyleCnt="4" custScaleX="186658" custScaleY="150505" custRadScaleRad="87813" custRadScaleInc="8636">
        <dgm:presLayoutVars>
          <dgm:bulletEnabled val="1"/>
        </dgm:presLayoutVars>
      </dgm:prSet>
      <dgm:spPr/>
      <dgm:t>
        <a:bodyPr/>
        <a:lstStyle/>
        <a:p>
          <a:pPr rtl="1"/>
          <a:endParaRPr lang="ar-SA"/>
        </a:p>
      </dgm:t>
    </dgm:pt>
    <dgm:pt modelId="{5AA8D8E4-9FC1-4148-B96F-34F62EE01C04}" type="pres">
      <dgm:prSet presAssocID="{88E1D190-5A62-4BD2-91A1-CCF12BC83279}" presName="dummy" presStyleCnt="0"/>
      <dgm:spPr/>
    </dgm:pt>
    <dgm:pt modelId="{F46EA58A-F4EB-4EC5-A336-F3B82BBD211F}" type="pres">
      <dgm:prSet presAssocID="{FB5261E1-136B-4ACD-A841-40C6E229FD27}" presName="sibTrans" presStyleLbl="sibTrans2D1" presStyleIdx="0" presStyleCnt="4"/>
      <dgm:spPr/>
      <dgm:t>
        <a:bodyPr/>
        <a:lstStyle/>
        <a:p>
          <a:pPr rtl="1"/>
          <a:endParaRPr lang="ar-SA"/>
        </a:p>
      </dgm:t>
    </dgm:pt>
    <dgm:pt modelId="{FEC87AB6-D960-4538-8409-ED00D47C76CB}" type="pres">
      <dgm:prSet presAssocID="{60CB4738-0A15-4050-A21C-C44DED90A616}" presName="node" presStyleLbl="node1" presStyleIdx="1" presStyleCnt="4" custScaleX="160289" custScaleY="139656" custRadScaleRad="150072" custRadScaleInc="3199">
        <dgm:presLayoutVars>
          <dgm:bulletEnabled val="1"/>
        </dgm:presLayoutVars>
      </dgm:prSet>
      <dgm:spPr/>
      <dgm:t>
        <a:bodyPr/>
        <a:lstStyle/>
        <a:p>
          <a:pPr rtl="1"/>
          <a:endParaRPr lang="ar-SA"/>
        </a:p>
      </dgm:t>
    </dgm:pt>
    <dgm:pt modelId="{470F5108-F5A2-4596-921F-F00D49DC0680}" type="pres">
      <dgm:prSet presAssocID="{60CB4738-0A15-4050-A21C-C44DED90A616}" presName="dummy" presStyleCnt="0"/>
      <dgm:spPr/>
    </dgm:pt>
    <dgm:pt modelId="{9A8098AB-1F02-4632-A7B6-B03C17423938}" type="pres">
      <dgm:prSet presAssocID="{C4B69C06-F841-4B75-89FA-5EC09281B3DD}" presName="sibTrans" presStyleLbl="sibTrans2D1" presStyleIdx="1" presStyleCnt="4" custScaleX="123776" custScaleY="107218" custLinFactNeighborX="-509" custLinFactNeighborY="-309"/>
      <dgm:spPr/>
      <dgm:t>
        <a:bodyPr/>
        <a:lstStyle/>
        <a:p>
          <a:pPr rtl="1"/>
          <a:endParaRPr lang="ar-SA"/>
        </a:p>
      </dgm:t>
    </dgm:pt>
    <dgm:pt modelId="{FED88DE5-F5C6-4D0B-BCC8-3F81A2864EEF}" type="pres">
      <dgm:prSet presAssocID="{0B2DA177-A4ED-4DED-AE28-491BA51DDA78}" presName="node" presStyleLbl="node1" presStyleIdx="2" presStyleCnt="4" custScaleX="177594" custScaleY="133025">
        <dgm:presLayoutVars>
          <dgm:bulletEnabled val="1"/>
        </dgm:presLayoutVars>
      </dgm:prSet>
      <dgm:spPr/>
      <dgm:t>
        <a:bodyPr/>
        <a:lstStyle/>
        <a:p>
          <a:pPr rtl="1"/>
          <a:endParaRPr lang="ar-SA"/>
        </a:p>
      </dgm:t>
    </dgm:pt>
    <dgm:pt modelId="{4BFD0FCB-52A4-4239-A254-EB2DF42BE6B9}" type="pres">
      <dgm:prSet presAssocID="{0B2DA177-A4ED-4DED-AE28-491BA51DDA78}" presName="dummy" presStyleCnt="0"/>
      <dgm:spPr/>
    </dgm:pt>
    <dgm:pt modelId="{2769DB2D-DC00-4065-A63F-D8532D41B5D9}" type="pres">
      <dgm:prSet presAssocID="{89D15089-11AF-4A2A-AF23-6874CCFD3BF7}" presName="sibTrans" presStyleLbl="sibTrans2D1" presStyleIdx="2" presStyleCnt="4"/>
      <dgm:spPr/>
      <dgm:t>
        <a:bodyPr/>
        <a:lstStyle/>
        <a:p>
          <a:pPr rtl="1"/>
          <a:endParaRPr lang="ar-SA"/>
        </a:p>
      </dgm:t>
    </dgm:pt>
    <dgm:pt modelId="{955C94C4-F993-4427-BEDC-032BA746FFCF}" type="pres">
      <dgm:prSet presAssocID="{74089445-A14D-40F4-9548-0CF0E324144D}" presName="node" presStyleLbl="node1" presStyleIdx="3" presStyleCnt="4" custScaleX="142161" custScaleY="149363" custRadScaleRad="140448" custRadScaleInc="2280">
        <dgm:presLayoutVars>
          <dgm:bulletEnabled val="1"/>
        </dgm:presLayoutVars>
      </dgm:prSet>
      <dgm:spPr/>
      <dgm:t>
        <a:bodyPr/>
        <a:lstStyle/>
        <a:p>
          <a:pPr rtl="1"/>
          <a:endParaRPr lang="ar-SA"/>
        </a:p>
      </dgm:t>
    </dgm:pt>
    <dgm:pt modelId="{2FF09BC3-8BE1-4B01-95B6-88540980CE88}" type="pres">
      <dgm:prSet presAssocID="{74089445-A14D-40F4-9548-0CF0E324144D}" presName="dummy" presStyleCnt="0"/>
      <dgm:spPr/>
    </dgm:pt>
    <dgm:pt modelId="{A5525F78-721D-4E4A-B891-897739233D76}" type="pres">
      <dgm:prSet presAssocID="{A07FF78A-1EA8-4EF3-85E4-F710003F4287}" presName="sibTrans" presStyleLbl="sibTrans2D1" presStyleIdx="3" presStyleCnt="4" custLinFactNeighborX="-3220" custLinFactNeighborY="-4270"/>
      <dgm:spPr/>
      <dgm:t>
        <a:bodyPr/>
        <a:lstStyle/>
        <a:p>
          <a:pPr rtl="1"/>
          <a:endParaRPr lang="ar-SA"/>
        </a:p>
      </dgm:t>
    </dgm:pt>
  </dgm:ptLst>
  <dgm:cxnLst>
    <dgm:cxn modelId="{78C31C6C-6AAC-46AF-9FF9-5F3EE01BCDB4}" srcId="{B8B3FFEF-D3C2-492B-803B-221B8CA131A8}" destId="{88E1D190-5A62-4BD2-91A1-CCF12BC83279}" srcOrd="0" destOrd="0" parTransId="{0B6C036C-8533-477F-8EFA-51D7A41FC6B8}" sibTransId="{FB5261E1-136B-4ACD-A841-40C6E229FD27}"/>
    <dgm:cxn modelId="{26419C91-2974-43A4-9A7D-FD643E6445B4}" type="presOf" srcId="{FB5261E1-136B-4ACD-A841-40C6E229FD27}" destId="{F46EA58A-F4EB-4EC5-A336-F3B82BBD211F}" srcOrd="0" destOrd="0" presId="urn:microsoft.com/office/officeart/2005/8/layout/radial6"/>
    <dgm:cxn modelId="{03C673C6-5326-4922-AD77-1FDE90B3C3E6}" type="presOf" srcId="{07F52E02-A318-47AB-ACAE-9B71A6C8C4CB}" destId="{5929922B-6F54-4DEA-83E7-958FB81211EA}" srcOrd="0" destOrd="0" presId="urn:microsoft.com/office/officeart/2005/8/layout/radial6"/>
    <dgm:cxn modelId="{D0CB64A1-130F-48D3-87B6-1126EB6D6A27}" type="presOf" srcId="{C4B69C06-F841-4B75-89FA-5EC09281B3DD}" destId="{9A8098AB-1F02-4632-A7B6-B03C17423938}" srcOrd="0" destOrd="0" presId="urn:microsoft.com/office/officeart/2005/8/layout/radial6"/>
    <dgm:cxn modelId="{59F4349A-FE35-4E46-ABAD-8D45D88D55FF}" srcId="{07F52E02-A318-47AB-ACAE-9B71A6C8C4CB}" destId="{B8B3FFEF-D3C2-492B-803B-221B8CA131A8}" srcOrd="0" destOrd="0" parTransId="{3E1E7A42-4AB5-4641-9281-C0948C869D4F}" sibTransId="{F437DE74-B3D2-42C6-BDEB-E637EE8BC934}"/>
    <dgm:cxn modelId="{570DEC61-D8BB-4572-8D0D-B141206D5DBB}" type="presOf" srcId="{A07FF78A-1EA8-4EF3-85E4-F710003F4287}" destId="{A5525F78-721D-4E4A-B891-897739233D76}" srcOrd="0" destOrd="0" presId="urn:microsoft.com/office/officeart/2005/8/layout/radial6"/>
    <dgm:cxn modelId="{5AA80C2C-A770-42AF-8E8C-41C94ED3B655}" type="presOf" srcId="{74089445-A14D-40F4-9548-0CF0E324144D}" destId="{955C94C4-F993-4427-BEDC-032BA746FFCF}" srcOrd="0" destOrd="0" presId="urn:microsoft.com/office/officeart/2005/8/layout/radial6"/>
    <dgm:cxn modelId="{8E036A9A-1FE7-4EAB-9E20-441B18AEA858}" srcId="{B8B3FFEF-D3C2-492B-803B-221B8CA131A8}" destId="{60CB4738-0A15-4050-A21C-C44DED90A616}" srcOrd="1" destOrd="0" parTransId="{209F236D-6FB2-4696-B74D-BAAEAD06A235}" sibTransId="{C4B69C06-F841-4B75-89FA-5EC09281B3DD}"/>
    <dgm:cxn modelId="{364B25BA-EC75-4CA1-8024-96A73FE94A29}" type="presOf" srcId="{0B2DA177-A4ED-4DED-AE28-491BA51DDA78}" destId="{FED88DE5-F5C6-4D0B-BCC8-3F81A2864EEF}" srcOrd="0" destOrd="0" presId="urn:microsoft.com/office/officeart/2005/8/layout/radial6"/>
    <dgm:cxn modelId="{C87B5CF1-DDC9-4B03-86E7-718022C52C21}" type="presOf" srcId="{88E1D190-5A62-4BD2-91A1-CCF12BC83279}" destId="{5B5689EA-0207-4372-83F2-91FCF659E15D}" srcOrd="0" destOrd="0" presId="urn:microsoft.com/office/officeart/2005/8/layout/radial6"/>
    <dgm:cxn modelId="{67248AAE-B33A-4328-9F9A-1544C9D28891}" srcId="{B8B3FFEF-D3C2-492B-803B-221B8CA131A8}" destId="{74089445-A14D-40F4-9548-0CF0E324144D}" srcOrd="3" destOrd="0" parTransId="{74A0A419-D5F4-4A06-801A-0976D69F703A}" sibTransId="{A07FF78A-1EA8-4EF3-85E4-F710003F4287}"/>
    <dgm:cxn modelId="{41E89915-E1FD-469B-BA5C-1C3F1B0D4ADA}" srcId="{B8B3FFEF-D3C2-492B-803B-221B8CA131A8}" destId="{0B2DA177-A4ED-4DED-AE28-491BA51DDA78}" srcOrd="2" destOrd="0" parTransId="{BB63AC40-650E-4D74-9383-5A879F05DD9F}" sibTransId="{89D15089-11AF-4A2A-AF23-6874CCFD3BF7}"/>
    <dgm:cxn modelId="{C50D1083-6BCD-4DAA-BEC8-09A4AD338CA9}" type="presOf" srcId="{B8B3FFEF-D3C2-492B-803B-221B8CA131A8}" destId="{14C0FF56-AD6F-4AE3-99C4-E6B164EA0CB6}" srcOrd="0" destOrd="0" presId="urn:microsoft.com/office/officeart/2005/8/layout/radial6"/>
    <dgm:cxn modelId="{643F6A17-74E7-4C8D-A58A-C40E0FA85157}" type="presOf" srcId="{89D15089-11AF-4A2A-AF23-6874CCFD3BF7}" destId="{2769DB2D-DC00-4065-A63F-D8532D41B5D9}" srcOrd="0" destOrd="0" presId="urn:microsoft.com/office/officeart/2005/8/layout/radial6"/>
    <dgm:cxn modelId="{E8B2727B-2B64-44FE-A83A-2E7D828BD4B7}" type="presOf" srcId="{60CB4738-0A15-4050-A21C-C44DED90A616}" destId="{FEC87AB6-D960-4538-8409-ED00D47C76CB}" srcOrd="0" destOrd="0" presId="urn:microsoft.com/office/officeart/2005/8/layout/radial6"/>
    <dgm:cxn modelId="{EE8FA0B8-68AF-4A03-BEE9-6276E815AA03}" type="presParOf" srcId="{5929922B-6F54-4DEA-83E7-958FB81211EA}" destId="{14C0FF56-AD6F-4AE3-99C4-E6B164EA0CB6}" srcOrd="0" destOrd="0" presId="urn:microsoft.com/office/officeart/2005/8/layout/radial6"/>
    <dgm:cxn modelId="{5F7FE20F-08F7-4F9D-AFD8-DD2780600AE2}" type="presParOf" srcId="{5929922B-6F54-4DEA-83E7-958FB81211EA}" destId="{5B5689EA-0207-4372-83F2-91FCF659E15D}" srcOrd="1" destOrd="0" presId="urn:microsoft.com/office/officeart/2005/8/layout/radial6"/>
    <dgm:cxn modelId="{39543E19-A781-456D-96BB-A0E8EADB13B7}" type="presParOf" srcId="{5929922B-6F54-4DEA-83E7-958FB81211EA}" destId="{5AA8D8E4-9FC1-4148-B96F-34F62EE01C04}" srcOrd="2" destOrd="0" presId="urn:microsoft.com/office/officeart/2005/8/layout/radial6"/>
    <dgm:cxn modelId="{F9323B2C-11F0-4BB5-8583-C9EC8ECB8A56}" type="presParOf" srcId="{5929922B-6F54-4DEA-83E7-958FB81211EA}" destId="{F46EA58A-F4EB-4EC5-A336-F3B82BBD211F}" srcOrd="3" destOrd="0" presId="urn:microsoft.com/office/officeart/2005/8/layout/radial6"/>
    <dgm:cxn modelId="{AB9DF90B-1078-48FC-9ECC-88B12068C5C0}" type="presParOf" srcId="{5929922B-6F54-4DEA-83E7-958FB81211EA}" destId="{FEC87AB6-D960-4538-8409-ED00D47C76CB}" srcOrd="4" destOrd="0" presId="urn:microsoft.com/office/officeart/2005/8/layout/radial6"/>
    <dgm:cxn modelId="{B456D3B4-3B8E-4254-B31B-51C941B789DF}" type="presParOf" srcId="{5929922B-6F54-4DEA-83E7-958FB81211EA}" destId="{470F5108-F5A2-4596-921F-F00D49DC0680}" srcOrd="5" destOrd="0" presId="urn:microsoft.com/office/officeart/2005/8/layout/radial6"/>
    <dgm:cxn modelId="{8C546C9D-E3C5-48DB-BB72-E1BFF510352E}" type="presParOf" srcId="{5929922B-6F54-4DEA-83E7-958FB81211EA}" destId="{9A8098AB-1F02-4632-A7B6-B03C17423938}" srcOrd="6" destOrd="0" presId="urn:microsoft.com/office/officeart/2005/8/layout/radial6"/>
    <dgm:cxn modelId="{7CB16682-F507-49EF-B4EB-76295297648D}" type="presParOf" srcId="{5929922B-6F54-4DEA-83E7-958FB81211EA}" destId="{FED88DE5-F5C6-4D0B-BCC8-3F81A2864EEF}" srcOrd="7" destOrd="0" presId="urn:microsoft.com/office/officeart/2005/8/layout/radial6"/>
    <dgm:cxn modelId="{3C3B4BD5-E10E-4EE5-8D3E-5766E1984EDC}" type="presParOf" srcId="{5929922B-6F54-4DEA-83E7-958FB81211EA}" destId="{4BFD0FCB-52A4-4239-A254-EB2DF42BE6B9}" srcOrd="8" destOrd="0" presId="urn:microsoft.com/office/officeart/2005/8/layout/radial6"/>
    <dgm:cxn modelId="{6C3F500F-6833-4C00-8C6C-52E080B3958E}" type="presParOf" srcId="{5929922B-6F54-4DEA-83E7-958FB81211EA}" destId="{2769DB2D-DC00-4065-A63F-D8532D41B5D9}" srcOrd="9" destOrd="0" presId="urn:microsoft.com/office/officeart/2005/8/layout/radial6"/>
    <dgm:cxn modelId="{7D5347B4-B10B-47A7-8262-A1C9A3CB901E}" type="presParOf" srcId="{5929922B-6F54-4DEA-83E7-958FB81211EA}" destId="{955C94C4-F993-4427-BEDC-032BA746FFCF}" srcOrd="10" destOrd="0" presId="urn:microsoft.com/office/officeart/2005/8/layout/radial6"/>
    <dgm:cxn modelId="{915DD42D-EF6C-4E54-88CD-7864CB18F02C}" type="presParOf" srcId="{5929922B-6F54-4DEA-83E7-958FB81211EA}" destId="{2FF09BC3-8BE1-4B01-95B6-88540980CE88}" srcOrd="11" destOrd="0" presId="urn:microsoft.com/office/officeart/2005/8/layout/radial6"/>
    <dgm:cxn modelId="{FA6CEFEE-7083-4CA8-8FA3-779695E219A0}" type="presParOf" srcId="{5929922B-6F54-4DEA-83E7-958FB81211EA}" destId="{A5525F78-721D-4E4A-B891-897739233D76}"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F9188FB-9965-41D2-AEB0-1917B4150750}" type="doc">
      <dgm:prSet loTypeId="urn:microsoft.com/office/officeart/2005/8/layout/process3" loCatId="process" qsTypeId="urn:microsoft.com/office/officeart/2005/8/quickstyle/simple3" qsCatId="simple" csTypeId="urn:microsoft.com/office/officeart/2005/8/colors/accent1_2" csCatId="accent1" phldr="1"/>
      <dgm:spPr/>
      <dgm:t>
        <a:bodyPr/>
        <a:lstStyle/>
        <a:p>
          <a:pPr rtl="1"/>
          <a:endParaRPr lang="ar-SA"/>
        </a:p>
      </dgm:t>
    </dgm:pt>
    <dgm:pt modelId="{D428E2F5-1E39-4BA8-A104-E7F71CB8110B}">
      <dgm:prSet phldrT="[Text]" custT="1"/>
      <dgm:spPr/>
      <dgm:t>
        <a:bodyPr/>
        <a:lstStyle/>
        <a:p>
          <a:pPr rtl="1"/>
          <a:r>
            <a:rPr lang="ar-SA" sz="2000" b="1" dirty="0" smtClean="0">
              <a:latin typeface="Times New Roman"/>
              <a:ea typeface="Times New Roman"/>
              <a:cs typeface="Sakkal Majalla"/>
            </a:rPr>
            <a:t>بالنسبة لاختيار الموقع:</a:t>
          </a:r>
          <a:endParaRPr lang="ar-SA" sz="2000" dirty="0"/>
        </a:p>
      </dgm:t>
    </dgm:pt>
    <dgm:pt modelId="{792C8BC7-D8EF-44EF-B79E-CD504E0AD306}" type="parTrans" cxnId="{7C930736-83C9-4DA0-A66D-BA308BB2398C}">
      <dgm:prSet/>
      <dgm:spPr/>
      <dgm:t>
        <a:bodyPr/>
        <a:lstStyle/>
        <a:p>
          <a:pPr rtl="1"/>
          <a:endParaRPr lang="ar-SA"/>
        </a:p>
      </dgm:t>
    </dgm:pt>
    <dgm:pt modelId="{106B2F76-5ECB-45F9-A653-E849356E74B1}" type="sibTrans" cxnId="{7C930736-83C9-4DA0-A66D-BA308BB2398C}">
      <dgm:prSet/>
      <dgm:spPr/>
      <dgm:t>
        <a:bodyPr/>
        <a:lstStyle/>
        <a:p>
          <a:pPr rtl="1"/>
          <a:endParaRPr lang="ar-SA"/>
        </a:p>
      </dgm:t>
    </dgm:pt>
    <dgm:pt modelId="{D39AA6D1-9415-4A92-8869-2399589B2899}">
      <dgm:prSet phldrT="[Text]"/>
      <dgm:spPr/>
      <dgm:t>
        <a:bodyPr/>
        <a:lstStyle/>
        <a:p>
          <a:pPr rtl="1"/>
          <a:r>
            <a:rPr lang="ar-SA" smtClean="0">
              <a:latin typeface="Times New Roman"/>
              <a:ea typeface="Times New Roman"/>
              <a:cs typeface="Sakkal Majalla"/>
            </a:rPr>
            <a:t>أن تكون المزارع في مناطق بعيدة عن التجمعات السكنية</a:t>
          </a:r>
          <a:r>
            <a:rPr lang="en-US" smtClean="0">
              <a:latin typeface="Sakkal Majalla"/>
              <a:ea typeface="Times New Roman"/>
            </a:rPr>
            <a:t> .</a:t>
          </a:r>
          <a:endParaRPr lang="ar-SA" dirty="0"/>
        </a:p>
      </dgm:t>
    </dgm:pt>
    <dgm:pt modelId="{A4502E0F-4EB5-4FCA-BFA7-10FFBFFB10D2}" type="parTrans" cxnId="{9B30E4DE-B07C-4BFD-8114-181693CC259C}">
      <dgm:prSet/>
      <dgm:spPr/>
      <dgm:t>
        <a:bodyPr/>
        <a:lstStyle/>
        <a:p>
          <a:pPr rtl="1"/>
          <a:endParaRPr lang="ar-SA"/>
        </a:p>
      </dgm:t>
    </dgm:pt>
    <dgm:pt modelId="{31B2B7CD-4B67-48B2-B9CA-E1596AE89FB0}" type="sibTrans" cxnId="{9B30E4DE-B07C-4BFD-8114-181693CC259C}">
      <dgm:prSet/>
      <dgm:spPr/>
      <dgm:t>
        <a:bodyPr/>
        <a:lstStyle/>
        <a:p>
          <a:pPr rtl="1"/>
          <a:endParaRPr lang="ar-SA"/>
        </a:p>
      </dgm:t>
    </dgm:pt>
    <dgm:pt modelId="{4C1A976E-4701-46BD-BE5E-9CC1B51F68E7}">
      <dgm:prSet phldrT="[Text]" custT="1"/>
      <dgm:spPr/>
      <dgm:t>
        <a:bodyPr/>
        <a:lstStyle/>
        <a:p>
          <a:pPr rtl="1"/>
          <a:r>
            <a:rPr lang="ar-SA" sz="2000" b="1" dirty="0" smtClean="0">
              <a:latin typeface="Times New Roman"/>
              <a:ea typeface="Times New Roman"/>
              <a:cs typeface="Sakkal Majalla"/>
            </a:rPr>
            <a:t>بالنسبة لتوجيه المزرعة</a:t>
          </a:r>
          <a:r>
            <a:rPr lang="en-US" sz="2000" b="1" dirty="0" smtClean="0">
              <a:latin typeface="Sakkal Majalla"/>
              <a:ea typeface="Times New Roman"/>
            </a:rPr>
            <a:t> :</a:t>
          </a:r>
          <a:endParaRPr lang="ar-SA" sz="2000" dirty="0"/>
        </a:p>
      </dgm:t>
    </dgm:pt>
    <dgm:pt modelId="{804B3473-E9BB-47A8-8B41-F9283DC808D3}" type="parTrans" cxnId="{76796CB9-7934-4C5E-A983-119627BF0545}">
      <dgm:prSet/>
      <dgm:spPr/>
      <dgm:t>
        <a:bodyPr/>
        <a:lstStyle/>
        <a:p>
          <a:pPr rtl="1"/>
          <a:endParaRPr lang="ar-SA"/>
        </a:p>
      </dgm:t>
    </dgm:pt>
    <dgm:pt modelId="{C9D737BA-BA0E-4422-AA5F-6C59571C438B}" type="sibTrans" cxnId="{76796CB9-7934-4C5E-A983-119627BF0545}">
      <dgm:prSet/>
      <dgm:spPr/>
      <dgm:t>
        <a:bodyPr/>
        <a:lstStyle/>
        <a:p>
          <a:pPr rtl="1"/>
          <a:endParaRPr lang="ar-SA"/>
        </a:p>
      </dgm:t>
    </dgm:pt>
    <dgm:pt modelId="{B1EB047F-44B7-4641-BBFE-37EA674D0545}">
      <dgm:prSet phldrT="[Text]"/>
      <dgm:spPr/>
      <dgm:t>
        <a:bodyPr/>
        <a:lstStyle/>
        <a:p>
          <a:pPr rtl="1"/>
          <a:r>
            <a:rPr lang="ar-SA" dirty="0" smtClean="0">
              <a:latin typeface="Times New Roman"/>
              <a:ea typeface="Times New Roman"/>
              <a:cs typeface="Sakkal Majalla"/>
            </a:rPr>
            <a:t>يجب أن توجه المزرعة بحيث تحافظ على عدم وصول الروائح الكريهة منها إلى التجمعات السكنية</a:t>
          </a:r>
          <a:r>
            <a:rPr lang="en-US" dirty="0" smtClean="0">
              <a:latin typeface="Sakkal Majalla"/>
              <a:ea typeface="Times New Roman"/>
            </a:rPr>
            <a:t>. </a:t>
          </a:r>
          <a:r>
            <a:rPr lang="ar-SA" dirty="0" smtClean="0">
              <a:latin typeface="Times New Roman"/>
              <a:ea typeface="Times New Roman"/>
              <a:cs typeface="Sakkal Majalla"/>
            </a:rPr>
            <a:t>توجيه المزرعة مناسب الرياح تنتقل من المباني إلى المزرعة</a:t>
          </a:r>
          <a:r>
            <a:rPr lang="en-US" dirty="0" smtClean="0">
              <a:latin typeface="Times New Roman"/>
              <a:ea typeface="Times New Roman"/>
              <a:cs typeface="Sakkal Majalla"/>
            </a:rPr>
            <a:t>. </a:t>
          </a:r>
          <a:r>
            <a:rPr lang="ar-SA" dirty="0" smtClean="0">
              <a:latin typeface="Times New Roman"/>
              <a:ea typeface="Times New Roman"/>
              <a:cs typeface="Sakkal Majalla"/>
            </a:rPr>
            <a:t>التوجيه غير مناسب الرياح تنتقل من المزرعة إلى المباني</a:t>
          </a:r>
          <a:r>
            <a:rPr lang="en-US" dirty="0" smtClean="0">
              <a:latin typeface="Times New Roman"/>
              <a:ea typeface="Times New Roman"/>
              <a:cs typeface="Sakkal Majalla"/>
            </a:rPr>
            <a:t>.</a:t>
          </a:r>
          <a:endParaRPr lang="ar-SA" dirty="0"/>
        </a:p>
      </dgm:t>
    </dgm:pt>
    <dgm:pt modelId="{F4E6D8F2-F8CB-46B2-8F7F-2008E73F8CDC}" type="parTrans" cxnId="{DE36C5FD-A295-40B0-A0EB-7B0D3C8E266E}">
      <dgm:prSet/>
      <dgm:spPr/>
      <dgm:t>
        <a:bodyPr/>
        <a:lstStyle/>
        <a:p>
          <a:pPr rtl="1"/>
          <a:endParaRPr lang="ar-SA"/>
        </a:p>
      </dgm:t>
    </dgm:pt>
    <dgm:pt modelId="{8AA7E82B-92D5-499C-B3C3-E77462826EB5}" type="sibTrans" cxnId="{DE36C5FD-A295-40B0-A0EB-7B0D3C8E266E}">
      <dgm:prSet/>
      <dgm:spPr/>
      <dgm:t>
        <a:bodyPr/>
        <a:lstStyle/>
        <a:p>
          <a:pPr rtl="1"/>
          <a:endParaRPr lang="ar-SA"/>
        </a:p>
      </dgm:t>
    </dgm:pt>
    <dgm:pt modelId="{8F6969D6-90DE-472E-8B51-72DEFDC693DC}">
      <dgm:prSet/>
      <dgm:spPr/>
      <dgm:t>
        <a:bodyPr/>
        <a:lstStyle/>
        <a:p>
          <a:pPr rtl="1"/>
          <a:r>
            <a:rPr lang="ar-SA" smtClean="0">
              <a:latin typeface="Times New Roman"/>
              <a:ea typeface="Times New Roman"/>
              <a:cs typeface="Sakkal Majalla"/>
            </a:rPr>
            <a:t>سهولة وصول المواصلات إليها</a:t>
          </a:r>
          <a:r>
            <a:rPr lang="en-US" smtClean="0">
              <a:latin typeface="Sakkal Majalla"/>
              <a:ea typeface="Times New Roman"/>
            </a:rPr>
            <a:t>.</a:t>
          </a:r>
          <a:endParaRPr lang="en-US" dirty="0" smtClean="0">
            <a:latin typeface="Times New Roman"/>
            <a:ea typeface="Times New Roman"/>
          </a:endParaRPr>
        </a:p>
      </dgm:t>
    </dgm:pt>
    <dgm:pt modelId="{5681F24A-68F7-4C46-A813-5227799D55D7}" type="parTrans" cxnId="{E8E7AB9C-0339-444E-A01D-BCF3C5B2DB8B}">
      <dgm:prSet/>
      <dgm:spPr/>
      <dgm:t>
        <a:bodyPr/>
        <a:lstStyle/>
        <a:p>
          <a:pPr rtl="1"/>
          <a:endParaRPr lang="ar-SA"/>
        </a:p>
      </dgm:t>
    </dgm:pt>
    <dgm:pt modelId="{58D24D3F-645A-4BBE-9177-C3DDC673E36D}" type="sibTrans" cxnId="{E8E7AB9C-0339-444E-A01D-BCF3C5B2DB8B}">
      <dgm:prSet/>
      <dgm:spPr/>
      <dgm:t>
        <a:bodyPr/>
        <a:lstStyle/>
        <a:p>
          <a:pPr rtl="1"/>
          <a:endParaRPr lang="ar-SA"/>
        </a:p>
      </dgm:t>
    </dgm:pt>
    <dgm:pt modelId="{41596E98-1243-48D7-8E1D-95FB07333112}">
      <dgm:prSet/>
      <dgm:spPr/>
      <dgm:t>
        <a:bodyPr/>
        <a:lstStyle/>
        <a:p>
          <a:pPr rtl="1"/>
          <a:r>
            <a:rPr lang="ar-SA" smtClean="0">
              <a:latin typeface="Times New Roman"/>
              <a:ea typeface="Times New Roman"/>
              <a:cs typeface="Sakkal Majalla"/>
            </a:rPr>
            <a:t>توفر مصادر المياه اللازمة للمزارع</a:t>
          </a:r>
          <a:r>
            <a:rPr lang="en-US" smtClean="0">
              <a:latin typeface="Sakkal Majalla"/>
              <a:ea typeface="Times New Roman"/>
            </a:rPr>
            <a:t> .</a:t>
          </a:r>
          <a:endParaRPr lang="en-US" dirty="0" smtClean="0">
            <a:latin typeface="Times New Roman"/>
            <a:ea typeface="Times New Roman"/>
          </a:endParaRPr>
        </a:p>
      </dgm:t>
    </dgm:pt>
    <dgm:pt modelId="{3264865B-E2CD-4ECF-BC3A-1E122E61C113}" type="parTrans" cxnId="{AA12D3B9-FF71-49AE-8CDB-2526D556DF3C}">
      <dgm:prSet/>
      <dgm:spPr/>
      <dgm:t>
        <a:bodyPr/>
        <a:lstStyle/>
        <a:p>
          <a:pPr rtl="1"/>
          <a:endParaRPr lang="ar-SA"/>
        </a:p>
      </dgm:t>
    </dgm:pt>
    <dgm:pt modelId="{65B7812B-DEAB-4C8A-A61E-893A08A4F131}" type="sibTrans" cxnId="{AA12D3B9-FF71-49AE-8CDB-2526D556DF3C}">
      <dgm:prSet/>
      <dgm:spPr/>
      <dgm:t>
        <a:bodyPr/>
        <a:lstStyle/>
        <a:p>
          <a:pPr rtl="1"/>
          <a:endParaRPr lang="ar-SA"/>
        </a:p>
      </dgm:t>
    </dgm:pt>
    <dgm:pt modelId="{D16CEE87-4EB6-495B-9CAB-C7052CACDC8E}">
      <dgm:prSet/>
      <dgm:spPr/>
      <dgm:t>
        <a:bodyPr/>
        <a:lstStyle/>
        <a:p>
          <a:pPr rtl="1"/>
          <a:r>
            <a:rPr lang="ar-SA" smtClean="0">
              <a:latin typeface="Times New Roman"/>
              <a:ea typeface="Times New Roman"/>
              <a:cs typeface="Sakkal Majalla"/>
            </a:rPr>
            <a:t>ترك مسافات مناسبة بين العنابر للتهوية و التشميس بحيث لا تقل عن 20 متر</a:t>
          </a:r>
          <a:r>
            <a:rPr lang="en-US" smtClean="0">
              <a:latin typeface="Sakkal Majalla"/>
              <a:ea typeface="Times New Roman"/>
            </a:rPr>
            <a:t>.</a:t>
          </a:r>
          <a:endParaRPr lang="en-US" dirty="0" smtClean="0">
            <a:latin typeface="Times New Roman"/>
            <a:ea typeface="Times New Roman"/>
          </a:endParaRPr>
        </a:p>
      </dgm:t>
    </dgm:pt>
    <dgm:pt modelId="{FC98D0AA-5E3B-4FA7-9C77-712E0E36B475}" type="parTrans" cxnId="{91207C45-AD90-4900-9E03-D35A39B2E879}">
      <dgm:prSet/>
      <dgm:spPr/>
      <dgm:t>
        <a:bodyPr/>
        <a:lstStyle/>
        <a:p>
          <a:pPr rtl="1"/>
          <a:endParaRPr lang="ar-SA"/>
        </a:p>
      </dgm:t>
    </dgm:pt>
    <dgm:pt modelId="{86498E63-05A3-444A-9527-DA99946303E3}" type="sibTrans" cxnId="{91207C45-AD90-4900-9E03-D35A39B2E879}">
      <dgm:prSet/>
      <dgm:spPr/>
      <dgm:t>
        <a:bodyPr/>
        <a:lstStyle/>
        <a:p>
          <a:pPr rtl="1"/>
          <a:endParaRPr lang="ar-SA"/>
        </a:p>
      </dgm:t>
    </dgm:pt>
    <dgm:pt modelId="{0386FFE7-8A8A-41E6-8A28-D2081950E039}" type="pres">
      <dgm:prSet presAssocID="{1F9188FB-9965-41D2-AEB0-1917B4150750}" presName="linearFlow" presStyleCnt="0">
        <dgm:presLayoutVars>
          <dgm:dir/>
          <dgm:animLvl val="lvl"/>
          <dgm:resizeHandles val="exact"/>
        </dgm:presLayoutVars>
      </dgm:prSet>
      <dgm:spPr/>
      <dgm:t>
        <a:bodyPr/>
        <a:lstStyle/>
        <a:p>
          <a:pPr rtl="1"/>
          <a:endParaRPr lang="ar-SA"/>
        </a:p>
      </dgm:t>
    </dgm:pt>
    <dgm:pt modelId="{80F926C1-C27E-485C-850E-47C3E7DDA694}" type="pres">
      <dgm:prSet presAssocID="{D428E2F5-1E39-4BA8-A104-E7F71CB8110B}" presName="composite" presStyleCnt="0"/>
      <dgm:spPr/>
      <dgm:t>
        <a:bodyPr/>
        <a:lstStyle/>
        <a:p>
          <a:pPr rtl="1"/>
          <a:endParaRPr lang="ar-SA"/>
        </a:p>
      </dgm:t>
    </dgm:pt>
    <dgm:pt modelId="{445A8274-7B5C-4E01-9B7A-E10878B234F5}" type="pres">
      <dgm:prSet presAssocID="{D428E2F5-1E39-4BA8-A104-E7F71CB8110B}" presName="parTx" presStyleLbl="node1" presStyleIdx="0" presStyleCnt="2">
        <dgm:presLayoutVars>
          <dgm:chMax val="0"/>
          <dgm:chPref val="0"/>
          <dgm:bulletEnabled val="1"/>
        </dgm:presLayoutVars>
      </dgm:prSet>
      <dgm:spPr/>
      <dgm:t>
        <a:bodyPr/>
        <a:lstStyle/>
        <a:p>
          <a:pPr rtl="1"/>
          <a:endParaRPr lang="ar-SA"/>
        </a:p>
      </dgm:t>
    </dgm:pt>
    <dgm:pt modelId="{6B6C0FCF-0810-4879-AC05-8ED4EEAB5D0F}" type="pres">
      <dgm:prSet presAssocID="{D428E2F5-1E39-4BA8-A104-E7F71CB8110B}" presName="parSh" presStyleLbl="node1" presStyleIdx="0" presStyleCnt="2" custLinFactNeighborX="-220" custLinFactNeighborY="-29698"/>
      <dgm:spPr/>
      <dgm:t>
        <a:bodyPr/>
        <a:lstStyle/>
        <a:p>
          <a:pPr rtl="1"/>
          <a:endParaRPr lang="ar-SA"/>
        </a:p>
      </dgm:t>
    </dgm:pt>
    <dgm:pt modelId="{C0BE2F00-E618-4907-AE60-F9B1EEA72400}" type="pres">
      <dgm:prSet presAssocID="{D428E2F5-1E39-4BA8-A104-E7F71CB8110B}" presName="desTx" presStyleLbl="fgAcc1" presStyleIdx="0" presStyleCnt="2">
        <dgm:presLayoutVars>
          <dgm:bulletEnabled val="1"/>
        </dgm:presLayoutVars>
      </dgm:prSet>
      <dgm:spPr/>
      <dgm:t>
        <a:bodyPr/>
        <a:lstStyle/>
        <a:p>
          <a:pPr rtl="1"/>
          <a:endParaRPr lang="ar-SA"/>
        </a:p>
      </dgm:t>
    </dgm:pt>
    <dgm:pt modelId="{244F7CCD-706F-465E-8900-5F1DBB356C4F}" type="pres">
      <dgm:prSet presAssocID="{106B2F76-5ECB-45F9-A653-E849356E74B1}" presName="sibTrans" presStyleLbl="sibTrans2D1" presStyleIdx="0" presStyleCnt="1"/>
      <dgm:spPr/>
      <dgm:t>
        <a:bodyPr/>
        <a:lstStyle/>
        <a:p>
          <a:pPr rtl="1"/>
          <a:endParaRPr lang="ar-SA"/>
        </a:p>
      </dgm:t>
    </dgm:pt>
    <dgm:pt modelId="{D4A18C8C-7463-4E0A-A0A3-602C39939AED}" type="pres">
      <dgm:prSet presAssocID="{106B2F76-5ECB-45F9-A653-E849356E74B1}" presName="connTx" presStyleLbl="sibTrans2D1" presStyleIdx="0" presStyleCnt="1"/>
      <dgm:spPr/>
      <dgm:t>
        <a:bodyPr/>
        <a:lstStyle/>
        <a:p>
          <a:pPr rtl="1"/>
          <a:endParaRPr lang="ar-SA"/>
        </a:p>
      </dgm:t>
    </dgm:pt>
    <dgm:pt modelId="{1064F9BA-121B-4628-858D-B074C96B0253}" type="pres">
      <dgm:prSet presAssocID="{4C1A976E-4701-46BD-BE5E-9CC1B51F68E7}" presName="composite" presStyleCnt="0"/>
      <dgm:spPr/>
      <dgm:t>
        <a:bodyPr/>
        <a:lstStyle/>
        <a:p>
          <a:pPr rtl="1"/>
          <a:endParaRPr lang="ar-SA"/>
        </a:p>
      </dgm:t>
    </dgm:pt>
    <dgm:pt modelId="{058F8BF7-91E3-4348-9028-C33400854609}" type="pres">
      <dgm:prSet presAssocID="{4C1A976E-4701-46BD-BE5E-9CC1B51F68E7}" presName="parTx" presStyleLbl="node1" presStyleIdx="0" presStyleCnt="2">
        <dgm:presLayoutVars>
          <dgm:chMax val="0"/>
          <dgm:chPref val="0"/>
          <dgm:bulletEnabled val="1"/>
        </dgm:presLayoutVars>
      </dgm:prSet>
      <dgm:spPr/>
      <dgm:t>
        <a:bodyPr/>
        <a:lstStyle/>
        <a:p>
          <a:pPr rtl="1"/>
          <a:endParaRPr lang="ar-SA"/>
        </a:p>
      </dgm:t>
    </dgm:pt>
    <dgm:pt modelId="{21A005D5-903C-4183-8A33-37EED28124D2}" type="pres">
      <dgm:prSet presAssocID="{4C1A976E-4701-46BD-BE5E-9CC1B51F68E7}" presName="parSh" presStyleLbl="node1" presStyleIdx="1" presStyleCnt="2"/>
      <dgm:spPr/>
      <dgm:t>
        <a:bodyPr/>
        <a:lstStyle/>
        <a:p>
          <a:pPr rtl="1"/>
          <a:endParaRPr lang="ar-SA"/>
        </a:p>
      </dgm:t>
    </dgm:pt>
    <dgm:pt modelId="{AB5BE7E5-CCDD-47AC-BEF7-E1EDB5B86D55}" type="pres">
      <dgm:prSet presAssocID="{4C1A976E-4701-46BD-BE5E-9CC1B51F68E7}" presName="desTx" presStyleLbl="fgAcc1" presStyleIdx="1" presStyleCnt="2">
        <dgm:presLayoutVars>
          <dgm:bulletEnabled val="1"/>
        </dgm:presLayoutVars>
      </dgm:prSet>
      <dgm:spPr/>
      <dgm:t>
        <a:bodyPr/>
        <a:lstStyle/>
        <a:p>
          <a:pPr rtl="1"/>
          <a:endParaRPr lang="ar-SA"/>
        </a:p>
      </dgm:t>
    </dgm:pt>
  </dgm:ptLst>
  <dgm:cxnLst>
    <dgm:cxn modelId="{E8E7AB9C-0339-444E-A01D-BCF3C5B2DB8B}" srcId="{D428E2F5-1E39-4BA8-A104-E7F71CB8110B}" destId="{8F6969D6-90DE-472E-8B51-72DEFDC693DC}" srcOrd="1" destOrd="0" parTransId="{5681F24A-68F7-4C46-A813-5227799D55D7}" sibTransId="{58D24D3F-645A-4BBE-9177-C3DDC673E36D}"/>
    <dgm:cxn modelId="{3AD641AA-98FE-42BE-A458-F52C91E438D7}" type="presOf" srcId="{106B2F76-5ECB-45F9-A653-E849356E74B1}" destId="{D4A18C8C-7463-4E0A-A0A3-602C39939AED}" srcOrd="1" destOrd="0" presId="urn:microsoft.com/office/officeart/2005/8/layout/process3"/>
    <dgm:cxn modelId="{C7D21D7C-F6B0-4040-9012-49DC77FB3348}" type="presOf" srcId="{D39AA6D1-9415-4A92-8869-2399589B2899}" destId="{C0BE2F00-E618-4907-AE60-F9B1EEA72400}" srcOrd="0" destOrd="0" presId="urn:microsoft.com/office/officeart/2005/8/layout/process3"/>
    <dgm:cxn modelId="{D1BBC097-40A0-46A1-B69A-03BD6515CBC6}" type="presOf" srcId="{106B2F76-5ECB-45F9-A653-E849356E74B1}" destId="{244F7CCD-706F-465E-8900-5F1DBB356C4F}" srcOrd="0" destOrd="0" presId="urn:microsoft.com/office/officeart/2005/8/layout/process3"/>
    <dgm:cxn modelId="{36E332E7-7728-46C0-9EB1-6847B3FC4565}" type="presOf" srcId="{D428E2F5-1E39-4BA8-A104-E7F71CB8110B}" destId="{445A8274-7B5C-4E01-9B7A-E10878B234F5}" srcOrd="0" destOrd="0" presId="urn:microsoft.com/office/officeart/2005/8/layout/process3"/>
    <dgm:cxn modelId="{D5C64C26-FC3B-418E-808C-D4B3560C4858}" type="presOf" srcId="{B1EB047F-44B7-4641-BBFE-37EA674D0545}" destId="{AB5BE7E5-CCDD-47AC-BEF7-E1EDB5B86D55}" srcOrd="0" destOrd="0" presId="urn:microsoft.com/office/officeart/2005/8/layout/process3"/>
    <dgm:cxn modelId="{9B30E4DE-B07C-4BFD-8114-181693CC259C}" srcId="{D428E2F5-1E39-4BA8-A104-E7F71CB8110B}" destId="{D39AA6D1-9415-4A92-8869-2399589B2899}" srcOrd="0" destOrd="0" parTransId="{A4502E0F-4EB5-4FCA-BFA7-10FFBFFB10D2}" sibTransId="{31B2B7CD-4B67-48B2-B9CA-E1596AE89FB0}"/>
    <dgm:cxn modelId="{FD8C03E8-2B8E-43BC-941C-18BEC5A0766F}" type="presOf" srcId="{41596E98-1243-48D7-8E1D-95FB07333112}" destId="{C0BE2F00-E618-4907-AE60-F9B1EEA72400}" srcOrd="0" destOrd="2" presId="urn:microsoft.com/office/officeart/2005/8/layout/process3"/>
    <dgm:cxn modelId="{7A0AB91B-B6F6-47A5-8EF8-F43AFC0D7405}" type="presOf" srcId="{D428E2F5-1E39-4BA8-A104-E7F71CB8110B}" destId="{6B6C0FCF-0810-4879-AC05-8ED4EEAB5D0F}" srcOrd="1" destOrd="0" presId="urn:microsoft.com/office/officeart/2005/8/layout/process3"/>
    <dgm:cxn modelId="{C4F02F9E-D987-483B-B95D-7DE18A4AC422}" type="presOf" srcId="{8F6969D6-90DE-472E-8B51-72DEFDC693DC}" destId="{C0BE2F00-E618-4907-AE60-F9B1EEA72400}" srcOrd="0" destOrd="1" presId="urn:microsoft.com/office/officeart/2005/8/layout/process3"/>
    <dgm:cxn modelId="{32B89596-8FE3-4E22-BD72-C7A8156B3D9E}" type="presOf" srcId="{4C1A976E-4701-46BD-BE5E-9CC1B51F68E7}" destId="{21A005D5-903C-4183-8A33-37EED28124D2}" srcOrd="1" destOrd="0" presId="urn:microsoft.com/office/officeart/2005/8/layout/process3"/>
    <dgm:cxn modelId="{04542B8F-94EF-4BA9-A0A4-CEE307EA241C}" type="presOf" srcId="{4C1A976E-4701-46BD-BE5E-9CC1B51F68E7}" destId="{058F8BF7-91E3-4348-9028-C33400854609}" srcOrd="0" destOrd="0" presId="urn:microsoft.com/office/officeart/2005/8/layout/process3"/>
    <dgm:cxn modelId="{DE36C5FD-A295-40B0-A0EB-7B0D3C8E266E}" srcId="{4C1A976E-4701-46BD-BE5E-9CC1B51F68E7}" destId="{B1EB047F-44B7-4641-BBFE-37EA674D0545}" srcOrd="0" destOrd="0" parTransId="{F4E6D8F2-F8CB-46B2-8F7F-2008E73F8CDC}" sibTransId="{8AA7E82B-92D5-499C-B3C3-E77462826EB5}"/>
    <dgm:cxn modelId="{5FA1E624-640A-4E8D-808E-7E794122F0CE}" type="presOf" srcId="{1F9188FB-9965-41D2-AEB0-1917B4150750}" destId="{0386FFE7-8A8A-41E6-8A28-D2081950E039}" srcOrd="0" destOrd="0" presId="urn:microsoft.com/office/officeart/2005/8/layout/process3"/>
    <dgm:cxn modelId="{AA12D3B9-FF71-49AE-8CDB-2526D556DF3C}" srcId="{D428E2F5-1E39-4BA8-A104-E7F71CB8110B}" destId="{41596E98-1243-48D7-8E1D-95FB07333112}" srcOrd="2" destOrd="0" parTransId="{3264865B-E2CD-4ECF-BC3A-1E122E61C113}" sibTransId="{65B7812B-DEAB-4C8A-A61E-893A08A4F131}"/>
    <dgm:cxn modelId="{7C930736-83C9-4DA0-A66D-BA308BB2398C}" srcId="{1F9188FB-9965-41D2-AEB0-1917B4150750}" destId="{D428E2F5-1E39-4BA8-A104-E7F71CB8110B}" srcOrd="0" destOrd="0" parTransId="{792C8BC7-D8EF-44EF-B79E-CD504E0AD306}" sibTransId="{106B2F76-5ECB-45F9-A653-E849356E74B1}"/>
    <dgm:cxn modelId="{76796CB9-7934-4C5E-A983-119627BF0545}" srcId="{1F9188FB-9965-41D2-AEB0-1917B4150750}" destId="{4C1A976E-4701-46BD-BE5E-9CC1B51F68E7}" srcOrd="1" destOrd="0" parTransId="{804B3473-E9BB-47A8-8B41-F9283DC808D3}" sibTransId="{C9D737BA-BA0E-4422-AA5F-6C59571C438B}"/>
    <dgm:cxn modelId="{E9BFA3FE-2A8F-4032-80D1-41C27AB5B594}" type="presOf" srcId="{D16CEE87-4EB6-495B-9CAB-C7052CACDC8E}" destId="{C0BE2F00-E618-4907-AE60-F9B1EEA72400}" srcOrd="0" destOrd="3" presId="urn:microsoft.com/office/officeart/2005/8/layout/process3"/>
    <dgm:cxn modelId="{91207C45-AD90-4900-9E03-D35A39B2E879}" srcId="{D428E2F5-1E39-4BA8-A104-E7F71CB8110B}" destId="{D16CEE87-4EB6-495B-9CAB-C7052CACDC8E}" srcOrd="3" destOrd="0" parTransId="{FC98D0AA-5E3B-4FA7-9C77-712E0E36B475}" sibTransId="{86498E63-05A3-444A-9527-DA99946303E3}"/>
    <dgm:cxn modelId="{0A789342-B20C-42DA-AF53-73BE361B722F}" type="presParOf" srcId="{0386FFE7-8A8A-41E6-8A28-D2081950E039}" destId="{80F926C1-C27E-485C-850E-47C3E7DDA694}" srcOrd="0" destOrd="0" presId="urn:microsoft.com/office/officeart/2005/8/layout/process3"/>
    <dgm:cxn modelId="{BA372210-5930-40A1-B332-3FD60FAF4F5B}" type="presParOf" srcId="{80F926C1-C27E-485C-850E-47C3E7DDA694}" destId="{445A8274-7B5C-4E01-9B7A-E10878B234F5}" srcOrd="0" destOrd="0" presId="urn:microsoft.com/office/officeart/2005/8/layout/process3"/>
    <dgm:cxn modelId="{8918AC90-F957-4E99-A718-AC66E83408FD}" type="presParOf" srcId="{80F926C1-C27E-485C-850E-47C3E7DDA694}" destId="{6B6C0FCF-0810-4879-AC05-8ED4EEAB5D0F}" srcOrd="1" destOrd="0" presId="urn:microsoft.com/office/officeart/2005/8/layout/process3"/>
    <dgm:cxn modelId="{1362489A-F247-4820-89DD-588F4F73548C}" type="presParOf" srcId="{80F926C1-C27E-485C-850E-47C3E7DDA694}" destId="{C0BE2F00-E618-4907-AE60-F9B1EEA72400}" srcOrd="2" destOrd="0" presId="urn:microsoft.com/office/officeart/2005/8/layout/process3"/>
    <dgm:cxn modelId="{28810437-7484-447F-BDC0-C61A07F66A8F}" type="presParOf" srcId="{0386FFE7-8A8A-41E6-8A28-D2081950E039}" destId="{244F7CCD-706F-465E-8900-5F1DBB356C4F}" srcOrd="1" destOrd="0" presId="urn:microsoft.com/office/officeart/2005/8/layout/process3"/>
    <dgm:cxn modelId="{0D84725C-260B-408C-BC3A-058A312EBFB1}" type="presParOf" srcId="{244F7CCD-706F-465E-8900-5F1DBB356C4F}" destId="{D4A18C8C-7463-4E0A-A0A3-602C39939AED}" srcOrd="0" destOrd="0" presId="urn:microsoft.com/office/officeart/2005/8/layout/process3"/>
    <dgm:cxn modelId="{3F6D4473-3FF8-44EE-A620-AF6D2D5A0B51}" type="presParOf" srcId="{0386FFE7-8A8A-41E6-8A28-D2081950E039}" destId="{1064F9BA-121B-4628-858D-B074C96B0253}" srcOrd="2" destOrd="0" presId="urn:microsoft.com/office/officeart/2005/8/layout/process3"/>
    <dgm:cxn modelId="{3BC8C840-B1C6-4795-B56E-8EA1FDA43B63}" type="presParOf" srcId="{1064F9BA-121B-4628-858D-B074C96B0253}" destId="{058F8BF7-91E3-4348-9028-C33400854609}" srcOrd="0" destOrd="0" presId="urn:microsoft.com/office/officeart/2005/8/layout/process3"/>
    <dgm:cxn modelId="{64688E53-1E22-4727-8B43-E912536868A6}" type="presParOf" srcId="{1064F9BA-121B-4628-858D-B074C96B0253}" destId="{21A005D5-903C-4183-8A33-37EED28124D2}" srcOrd="1" destOrd="0" presId="urn:microsoft.com/office/officeart/2005/8/layout/process3"/>
    <dgm:cxn modelId="{C7DAF5BD-A276-4B08-B5F7-B36D55255B6B}" type="presParOf" srcId="{1064F9BA-121B-4628-858D-B074C96B0253}" destId="{AB5BE7E5-CCDD-47AC-BEF7-E1EDB5B86D55}" srcOrd="2" destOrd="0" presId="urn:microsoft.com/office/officeart/2005/8/layout/process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4076C3E-3325-49A5-A7CF-1B383FE6D908}" type="doc">
      <dgm:prSet loTypeId="urn:microsoft.com/office/officeart/2005/8/layout/radial3" loCatId="cycle" qsTypeId="urn:microsoft.com/office/officeart/2005/8/quickstyle/simple1" qsCatId="simple" csTypeId="urn:microsoft.com/office/officeart/2005/8/colors/accent1_2" csCatId="accent1" phldr="1"/>
      <dgm:spPr/>
      <dgm:t>
        <a:bodyPr/>
        <a:lstStyle/>
        <a:p>
          <a:pPr rtl="1"/>
          <a:endParaRPr lang="ar-SA"/>
        </a:p>
      </dgm:t>
    </dgm:pt>
    <dgm:pt modelId="{220F00BF-2D12-4574-85B2-7BBFC6DE37DD}">
      <dgm:prSet phldrT="[Text]"/>
      <dgm:spPr/>
      <dgm:t>
        <a:bodyPr/>
        <a:lstStyle/>
        <a:p>
          <a:pPr rtl="1"/>
          <a:r>
            <a:rPr lang="ar-SA" b="1" dirty="0" smtClean="0">
              <a:solidFill>
                <a:srgbClr val="1D2129"/>
              </a:solidFill>
              <a:latin typeface="Times New Roman"/>
              <a:ea typeface="Times New Roman"/>
              <a:cs typeface="Sakkal Majalla"/>
            </a:rPr>
            <a:t>العوامل التي تؤثر في تصميم المباني الزراعية</a:t>
          </a:r>
          <a:r>
            <a:rPr lang="en-US" b="1" dirty="0" smtClean="0">
              <a:solidFill>
                <a:srgbClr val="1D2129"/>
              </a:solidFill>
              <a:latin typeface="Sakkal Majalla"/>
              <a:ea typeface="Times New Roman"/>
            </a:rPr>
            <a:t> :</a:t>
          </a:r>
          <a:endParaRPr lang="ar-SA" dirty="0"/>
        </a:p>
      </dgm:t>
    </dgm:pt>
    <dgm:pt modelId="{EE8ED33D-2539-40BB-B0EB-C6C864F87DB3}" type="parTrans" cxnId="{F0AF5A84-6766-4A9C-9BED-79AA7E4A7F88}">
      <dgm:prSet/>
      <dgm:spPr/>
      <dgm:t>
        <a:bodyPr/>
        <a:lstStyle/>
        <a:p>
          <a:pPr rtl="1"/>
          <a:endParaRPr lang="ar-SA"/>
        </a:p>
      </dgm:t>
    </dgm:pt>
    <dgm:pt modelId="{509D6E35-93BB-4FA3-A870-56A6BD589935}" type="sibTrans" cxnId="{F0AF5A84-6766-4A9C-9BED-79AA7E4A7F88}">
      <dgm:prSet/>
      <dgm:spPr/>
      <dgm:t>
        <a:bodyPr/>
        <a:lstStyle/>
        <a:p>
          <a:pPr rtl="1"/>
          <a:endParaRPr lang="ar-SA"/>
        </a:p>
      </dgm:t>
    </dgm:pt>
    <dgm:pt modelId="{D0B59F64-78A2-4E70-B65D-35AB19EAA709}">
      <dgm:prSet phldrT="[Text]" custT="1"/>
      <dgm:spPr/>
      <dgm:t>
        <a:bodyPr/>
        <a:lstStyle/>
        <a:p>
          <a:pPr rtl="1"/>
          <a:r>
            <a:rPr lang="ar-SA" sz="1400" dirty="0" smtClean="0">
              <a:solidFill>
                <a:srgbClr val="1D2129"/>
              </a:solidFill>
              <a:latin typeface="Times New Roman"/>
              <a:ea typeface="Times New Roman"/>
              <a:cs typeface="Sakkal Majalla"/>
            </a:rPr>
            <a:t>العادات المنتشرة في المنطقة</a:t>
          </a:r>
          <a:r>
            <a:rPr lang="en-US" sz="1400" dirty="0" smtClean="0">
              <a:solidFill>
                <a:srgbClr val="1D2129"/>
              </a:solidFill>
              <a:latin typeface="Sakkal Majalla"/>
              <a:ea typeface="Times New Roman"/>
            </a:rPr>
            <a:t> .</a:t>
          </a:r>
          <a:endParaRPr lang="ar-SA" sz="1400" dirty="0"/>
        </a:p>
      </dgm:t>
    </dgm:pt>
    <dgm:pt modelId="{40E09F38-79DC-4825-BAF2-57F74F555309}" type="parTrans" cxnId="{7519454C-30FF-48B8-AC88-EC3B725CB892}">
      <dgm:prSet/>
      <dgm:spPr/>
      <dgm:t>
        <a:bodyPr/>
        <a:lstStyle/>
        <a:p>
          <a:pPr rtl="1"/>
          <a:endParaRPr lang="ar-SA"/>
        </a:p>
      </dgm:t>
    </dgm:pt>
    <dgm:pt modelId="{92EBABCB-27FA-4010-834C-7C1705FA5611}" type="sibTrans" cxnId="{7519454C-30FF-48B8-AC88-EC3B725CB892}">
      <dgm:prSet/>
      <dgm:spPr/>
      <dgm:t>
        <a:bodyPr/>
        <a:lstStyle/>
        <a:p>
          <a:pPr rtl="1"/>
          <a:endParaRPr lang="ar-SA"/>
        </a:p>
      </dgm:t>
    </dgm:pt>
    <dgm:pt modelId="{954C7E30-384A-4BA1-9215-B9175956449E}">
      <dgm:prSet phldrT="[Text]" custT="1"/>
      <dgm:spPr/>
      <dgm:t>
        <a:bodyPr/>
        <a:lstStyle/>
        <a:p>
          <a:pPr rtl="1"/>
          <a:r>
            <a:rPr lang="ar-SA" sz="1400" dirty="0" smtClean="0">
              <a:solidFill>
                <a:srgbClr val="1D2129"/>
              </a:solidFill>
              <a:latin typeface="Times New Roman"/>
              <a:ea typeface="Times New Roman"/>
              <a:cs typeface="Sakkal Majalla"/>
            </a:rPr>
            <a:t>العوامل الجوية</a:t>
          </a:r>
          <a:r>
            <a:rPr lang="en-US" sz="1400" dirty="0" smtClean="0">
              <a:solidFill>
                <a:srgbClr val="1D2129"/>
              </a:solidFill>
              <a:latin typeface="Sakkal Majalla"/>
              <a:ea typeface="Times New Roman"/>
            </a:rPr>
            <a:t> .</a:t>
          </a:r>
          <a:endParaRPr lang="en-US" sz="1400" dirty="0" smtClean="0">
            <a:latin typeface="Times New Roman"/>
            <a:ea typeface="Times New Roman"/>
          </a:endParaRPr>
        </a:p>
      </dgm:t>
    </dgm:pt>
    <dgm:pt modelId="{6082449D-8CEB-4ECB-A9F0-2022DD97A6D6}" type="parTrans" cxnId="{C03C91D2-F58C-4416-ACA0-D7F1D59C73EC}">
      <dgm:prSet/>
      <dgm:spPr/>
      <dgm:t>
        <a:bodyPr/>
        <a:lstStyle/>
        <a:p>
          <a:pPr rtl="1"/>
          <a:endParaRPr lang="ar-SA"/>
        </a:p>
      </dgm:t>
    </dgm:pt>
    <dgm:pt modelId="{68D02611-7D82-405D-AFB5-4161C30F1B68}" type="sibTrans" cxnId="{C03C91D2-F58C-4416-ACA0-D7F1D59C73EC}">
      <dgm:prSet/>
      <dgm:spPr/>
      <dgm:t>
        <a:bodyPr/>
        <a:lstStyle/>
        <a:p>
          <a:pPr rtl="1"/>
          <a:endParaRPr lang="ar-SA"/>
        </a:p>
      </dgm:t>
    </dgm:pt>
    <dgm:pt modelId="{44E7734D-3C2B-4FC0-86FF-F92670A5B3F3}">
      <dgm:prSet phldrT="[Text]" custT="1"/>
      <dgm:spPr/>
      <dgm:t>
        <a:bodyPr/>
        <a:lstStyle/>
        <a:p>
          <a:pPr rtl="1"/>
          <a:r>
            <a:rPr lang="ar-SA" sz="1600" dirty="0" smtClean="0">
              <a:solidFill>
                <a:srgbClr val="1D2129"/>
              </a:solidFill>
              <a:latin typeface="Times New Roman"/>
              <a:ea typeface="Times New Roman"/>
              <a:cs typeface="Sakkal Majalla"/>
            </a:rPr>
            <a:t>المحاصيل</a:t>
          </a:r>
          <a:endParaRPr lang="ar-SA" sz="1600" dirty="0"/>
        </a:p>
      </dgm:t>
    </dgm:pt>
    <dgm:pt modelId="{AB65DB17-01D5-4FC1-9016-A99F2B5E6518}" type="parTrans" cxnId="{A98772BB-DF71-4AC9-A829-52D51EB43899}">
      <dgm:prSet/>
      <dgm:spPr/>
      <dgm:t>
        <a:bodyPr/>
        <a:lstStyle/>
        <a:p>
          <a:pPr rtl="1"/>
          <a:endParaRPr lang="ar-SA"/>
        </a:p>
      </dgm:t>
    </dgm:pt>
    <dgm:pt modelId="{10266B03-A14F-4196-B7E2-721397AC684B}" type="sibTrans" cxnId="{A98772BB-DF71-4AC9-A829-52D51EB43899}">
      <dgm:prSet/>
      <dgm:spPr/>
      <dgm:t>
        <a:bodyPr/>
        <a:lstStyle/>
        <a:p>
          <a:pPr rtl="1"/>
          <a:endParaRPr lang="ar-SA"/>
        </a:p>
      </dgm:t>
    </dgm:pt>
    <dgm:pt modelId="{76A432F2-807C-4B1C-9536-E405F1D6940C}">
      <dgm:prSet phldrT="[Text]" custT="1"/>
      <dgm:spPr/>
      <dgm:t>
        <a:bodyPr/>
        <a:lstStyle/>
        <a:p>
          <a:pPr rtl="1"/>
          <a:r>
            <a:rPr lang="ar-SA" sz="1400" dirty="0" smtClean="0">
              <a:solidFill>
                <a:srgbClr val="1D2129"/>
              </a:solidFill>
              <a:latin typeface="Times New Roman"/>
              <a:ea typeface="Times New Roman"/>
              <a:cs typeface="Sakkal Majalla"/>
            </a:rPr>
            <a:t>الحالة الاجتماعية و الاقتصادية</a:t>
          </a:r>
          <a:r>
            <a:rPr lang="en-US" sz="1400" dirty="0" smtClean="0">
              <a:solidFill>
                <a:srgbClr val="1D2129"/>
              </a:solidFill>
              <a:latin typeface="Sakkal Majalla"/>
              <a:ea typeface="Times New Roman"/>
            </a:rPr>
            <a:t> .</a:t>
          </a:r>
          <a:endParaRPr lang="ar-SA" sz="1400" dirty="0"/>
        </a:p>
      </dgm:t>
    </dgm:pt>
    <dgm:pt modelId="{CA99AEDC-18C2-41B4-B5F6-14524356B5E2}" type="parTrans" cxnId="{87E35CB4-1434-4AD5-82A3-96468C946803}">
      <dgm:prSet/>
      <dgm:spPr/>
      <dgm:t>
        <a:bodyPr/>
        <a:lstStyle/>
        <a:p>
          <a:pPr rtl="1"/>
          <a:endParaRPr lang="ar-SA"/>
        </a:p>
      </dgm:t>
    </dgm:pt>
    <dgm:pt modelId="{2D0E5A56-3467-4EA4-BE5D-C0BC7F19FB46}" type="sibTrans" cxnId="{87E35CB4-1434-4AD5-82A3-96468C946803}">
      <dgm:prSet/>
      <dgm:spPr/>
      <dgm:t>
        <a:bodyPr/>
        <a:lstStyle/>
        <a:p>
          <a:pPr rtl="1"/>
          <a:endParaRPr lang="ar-SA"/>
        </a:p>
      </dgm:t>
    </dgm:pt>
    <dgm:pt modelId="{F67D7A1B-DD92-45FF-A7A8-152B9F03DDFA}">
      <dgm:prSet custT="1"/>
      <dgm:spPr/>
      <dgm:t>
        <a:bodyPr/>
        <a:lstStyle/>
        <a:p>
          <a:pPr rtl="1"/>
          <a:r>
            <a:rPr lang="ar-SA" sz="1600" dirty="0" smtClean="0">
              <a:solidFill>
                <a:srgbClr val="1D2129"/>
              </a:solidFill>
              <a:latin typeface="Times New Roman"/>
              <a:ea typeface="Times New Roman"/>
              <a:cs typeface="Sakkal Majalla"/>
            </a:rPr>
            <a:t>مواد البناء</a:t>
          </a:r>
          <a:r>
            <a:rPr lang="en-US" sz="1600" dirty="0" smtClean="0">
              <a:solidFill>
                <a:srgbClr val="1D2129"/>
              </a:solidFill>
              <a:latin typeface="Sakkal Majalla"/>
              <a:ea typeface="Times New Roman"/>
            </a:rPr>
            <a:t> .</a:t>
          </a:r>
          <a:endParaRPr lang="en-US" sz="1600" dirty="0" smtClean="0">
            <a:latin typeface="Times New Roman"/>
            <a:ea typeface="Times New Roman"/>
          </a:endParaRPr>
        </a:p>
      </dgm:t>
    </dgm:pt>
    <dgm:pt modelId="{58CD7E25-006B-46C7-B220-EA81FB69CA86}" type="parTrans" cxnId="{5824DA1F-C5D9-446F-A29C-1DA1105B5610}">
      <dgm:prSet/>
      <dgm:spPr/>
      <dgm:t>
        <a:bodyPr/>
        <a:lstStyle/>
        <a:p>
          <a:pPr rtl="1"/>
          <a:endParaRPr lang="ar-SA"/>
        </a:p>
      </dgm:t>
    </dgm:pt>
    <dgm:pt modelId="{586A3AF5-4BE0-4555-BCB9-80043D1CD12D}" type="sibTrans" cxnId="{5824DA1F-C5D9-446F-A29C-1DA1105B5610}">
      <dgm:prSet/>
      <dgm:spPr/>
      <dgm:t>
        <a:bodyPr/>
        <a:lstStyle/>
        <a:p>
          <a:pPr rtl="1"/>
          <a:endParaRPr lang="ar-SA"/>
        </a:p>
      </dgm:t>
    </dgm:pt>
    <dgm:pt modelId="{460541FD-2ECE-4276-911F-F94EBD43990F}">
      <dgm:prSet custT="1"/>
      <dgm:spPr/>
      <dgm:t>
        <a:bodyPr/>
        <a:lstStyle/>
        <a:p>
          <a:pPr rtl="1"/>
          <a:r>
            <a:rPr lang="ar-SA" sz="1400" dirty="0" smtClean="0"/>
            <a:t>الأسواق</a:t>
          </a:r>
          <a:endParaRPr lang="ar-SA" sz="1400" dirty="0"/>
        </a:p>
      </dgm:t>
    </dgm:pt>
    <dgm:pt modelId="{51A479DA-A43F-4F73-B46E-28AC66D1CBA8}" type="parTrans" cxnId="{F9F3E2FF-3226-4D69-8B9A-CB09BC2C90EE}">
      <dgm:prSet/>
      <dgm:spPr/>
      <dgm:t>
        <a:bodyPr/>
        <a:lstStyle/>
        <a:p>
          <a:pPr rtl="1"/>
          <a:endParaRPr lang="ar-SA"/>
        </a:p>
      </dgm:t>
    </dgm:pt>
    <dgm:pt modelId="{D0B88DF7-5E65-4914-9487-95BA0FC67C2E}" type="sibTrans" cxnId="{F9F3E2FF-3226-4D69-8B9A-CB09BC2C90EE}">
      <dgm:prSet/>
      <dgm:spPr/>
      <dgm:t>
        <a:bodyPr/>
        <a:lstStyle/>
        <a:p>
          <a:pPr rtl="1"/>
          <a:endParaRPr lang="ar-SA"/>
        </a:p>
      </dgm:t>
    </dgm:pt>
    <dgm:pt modelId="{7A3F2181-3842-456E-B444-5EA0D09D7DCD}" type="pres">
      <dgm:prSet presAssocID="{74076C3E-3325-49A5-A7CF-1B383FE6D908}" presName="composite" presStyleCnt="0">
        <dgm:presLayoutVars>
          <dgm:chMax val="1"/>
          <dgm:dir/>
          <dgm:resizeHandles val="exact"/>
        </dgm:presLayoutVars>
      </dgm:prSet>
      <dgm:spPr/>
      <dgm:t>
        <a:bodyPr/>
        <a:lstStyle/>
        <a:p>
          <a:pPr rtl="1"/>
          <a:endParaRPr lang="ar-SA"/>
        </a:p>
      </dgm:t>
    </dgm:pt>
    <dgm:pt modelId="{A5D0F1F0-258D-4B82-9F23-2804CE9C06C0}" type="pres">
      <dgm:prSet presAssocID="{74076C3E-3325-49A5-A7CF-1B383FE6D908}" presName="radial" presStyleCnt="0">
        <dgm:presLayoutVars>
          <dgm:animLvl val="ctr"/>
        </dgm:presLayoutVars>
      </dgm:prSet>
      <dgm:spPr/>
    </dgm:pt>
    <dgm:pt modelId="{4E1D10D0-1F7A-4872-A150-2AD76EA59A46}" type="pres">
      <dgm:prSet presAssocID="{220F00BF-2D12-4574-85B2-7BBFC6DE37DD}" presName="centerShape" presStyleLbl="vennNode1" presStyleIdx="0" presStyleCnt="7"/>
      <dgm:spPr/>
      <dgm:t>
        <a:bodyPr/>
        <a:lstStyle/>
        <a:p>
          <a:pPr rtl="1"/>
          <a:endParaRPr lang="ar-SA"/>
        </a:p>
      </dgm:t>
    </dgm:pt>
    <dgm:pt modelId="{9BD62E00-7F2F-42D5-A649-A73870629ADF}" type="pres">
      <dgm:prSet presAssocID="{460541FD-2ECE-4276-911F-F94EBD43990F}" presName="node" presStyleLbl="vennNode1" presStyleIdx="1" presStyleCnt="7" custScaleX="131891">
        <dgm:presLayoutVars>
          <dgm:bulletEnabled val="1"/>
        </dgm:presLayoutVars>
      </dgm:prSet>
      <dgm:spPr/>
      <dgm:t>
        <a:bodyPr/>
        <a:lstStyle/>
        <a:p>
          <a:pPr rtl="1"/>
          <a:endParaRPr lang="ar-SA"/>
        </a:p>
      </dgm:t>
    </dgm:pt>
    <dgm:pt modelId="{8A50121E-6591-4530-9F53-76D2892061EB}" type="pres">
      <dgm:prSet presAssocID="{D0B59F64-78A2-4E70-B65D-35AB19EAA709}" presName="node" presStyleLbl="vennNode1" presStyleIdx="2" presStyleCnt="7" custScaleX="206016" custRadScaleRad="119528" custRadScaleInc="6513">
        <dgm:presLayoutVars>
          <dgm:bulletEnabled val="1"/>
        </dgm:presLayoutVars>
      </dgm:prSet>
      <dgm:spPr/>
      <dgm:t>
        <a:bodyPr/>
        <a:lstStyle/>
        <a:p>
          <a:pPr rtl="1"/>
          <a:endParaRPr lang="ar-SA"/>
        </a:p>
      </dgm:t>
    </dgm:pt>
    <dgm:pt modelId="{1FB0FCC0-28E2-459B-A840-D3A62E497F26}" type="pres">
      <dgm:prSet presAssocID="{F67D7A1B-DD92-45FF-A7A8-152B9F03DDFA}" presName="node" presStyleLbl="vennNode1" presStyleIdx="3" presStyleCnt="7" custScaleX="200854" custRadScaleRad="132131" custRadScaleInc="-18848">
        <dgm:presLayoutVars>
          <dgm:bulletEnabled val="1"/>
        </dgm:presLayoutVars>
      </dgm:prSet>
      <dgm:spPr/>
      <dgm:t>
        <a:bodyPr/>
        <a:lstStyle/>
        <a:p>
          <a:pPr rtl="1"/>
          <a:endParaRPr lang="ar-SA"/>
        </a:p>
      </dgm:t>
    </dgm:pt>
    <dgm:pt modelId="{FAF7C462-5E98-4E54-92EA-2F380C407D54}" type="pres">
      <dgm:prSet presAssocID="{954C7E30-384A-4BA1-9215-B9175956449E}" presName="node" presStyleLbl="vennNode1" presStyleIdx="4" presStyleCnt="7" custScaleX="210817" custRadScaleRad="100468" custRadScaleInc="22425">
        <dgm:presLayoutVars>
          <dgm:bulletEnabled val="1"/>
        </dgm:presLayoutVars>
      </dgm:prSet>
      <dgm:spPr/>
      <dgm:t>
        <a:bodyPr/>
        <a:lstStyle/>
        <a:p>
          <a:pPr rtl="1"/>
          <a:endParaRPr lang="ar-SA"/>
        </a:p>
      </dgm:t>
    </dgm:pt>
    <dgm:pt modelId="{95510A44-6F50-4B74-A125-5D8CB49AFFCA}" type="pres">
      <dgm:prSet presAssocID="{44E7734D-3C2B-4FC0-86FF-F92670A5B3F3}" presName="node" presStyleLbl="vennNode1" presStyleIdx="5" presStyleCnt="7" custScaleX="182414" custRadScaleRad="131416" custRadScaleInc="36428">
        <dgm:presLayoutVars>
          <dgm:bulletEnabled val="1"/>
        </dgm:presLayoutVars>
      </dgm:prSet>
      <dgm:spPr/>
      <dgm:t>
        <a:bodyPr/>
        <a:lstStyle/>
        <a:p>
          <a:pPr rtl="1"/>
          <a:endParaRPr lang="ar-SA"/>
        </a:p>
      </dgm:t>
    </dgm:pt>
    <dgm:pt modelId="{93784582-6F6D-4802-88F5-F37B46A27932}" type="pres">
      <dgm:prSet presAssocID="{76A432F2-807C-4B1C-9536-E405F1D6940C}" presName="node" presStyleLbl="vennNode1" presStyleIdx="6" presStyleCnt="7" custScaleX="209685" custRadScaleRad="110235" custRadScaleInc="-2529">
        <dgm:presLayoutVars>
          <dgm:bulletEnabled val="1"/>
        </dgm:presLayoutVars>
      </dgm:prSet>
      <dgm:spPr/>
      <dgm:t>
        <a:bodyPr/>
        <a:lstStyle/>
        <a:p>
          <a:pPr rtl="1"/>
          <a:endParaRPr lang="ar-SA"/>
        </a:p>
      </dgm:t>
    </dgm:pt>
  </dgm:ptLst>
  <dgm:cxnLst>
    <dgm:cxn modelId="{C03C91D2-F58C-4416-ACA0-D7F1D59C73EC}" srcId="{220F00BF-2D12-4574-85B2-7BBFC6DE37DD}" destId="{954C7E30-384A-4BA1-9215-B9175956449E}" srcOrd="3" destOrd="0" parTransId="{6082449D-8CEB-4ECB-A9F0-2022DD97A6D6}" sibTransId="{68D02611-7D82-405D-AFB5-4161C30F1B68}"/>
    <dgm:cxn modelId="{2078B6B9-3B4F-44BB-9A20-6E0D47493416}" type="presOf" srcId="{F67D7A1B-DD92-45FF-A7A8-152B9F03DDFA}" destId="{1FB0FCC0-28E2-459B-A840-D3A62E497F26}" srcOrd="0" destOrd="0" presId="urn:microsoft.com/office/officeart/2005/8/layout/radial3"/>
    <dgm:cxn modelId="{9575BC47-3DA4-4255-8291-6968ABC49948}" type="presOf" srcId="{D0B59F64-78A2-4E70-B65D-35AB19EAA709}" destId="{8A50121E-6591-4530-9F53-76D2892061EB}" srcOrd="0" destOrd="0" presId="urn:microsoft.com/office/officeart/2005/8/layout/radial3"/>
    <dgm:cxn modelId="{7519454C-30FF-48B8-AC88-EC3B725CB892}" srcId="{220F00BF-2D12-4574-85B2-7BBFC6DE37DD}" destId="{D0B59F64-78A2-4E70-B65D-35AB19EAA709}" srcOrd="1" destOrd="0" parTransId="{40E09F38-79DC-4825-BAF2-57F74F555309}" sibTransId="{92EBABCB-27FA-4010-834C-7C1705FA5611}"/>
    <dgm:cxn modelId="{A98772BB-DF71-4AC9-A829-52D51EB43899}" srcId="{220F00BF-2D12-4574-85B2-7BBFC6DE37DD}" destId="{44E7734D-3C2B-4FC0-86FF-F92670A5B3F3}" srcOrd="4" destOrd="0" parTransId="{AB65DB17-01D5-4FC1-9016-A99F2B5E6518}" sibTransId="{10266B03-A14F-4196-B7E2-721397AC684B}"/>
    <dgm:cxn modelId="{827B5E8E-49C2-4070-88F0-BE7A2ECA904E}" type="presOf" srcId="{44E7734D-3C2B-4FC0-86FF-F92670A5B3F3}" destId="{95510A44-6F50-4B74-A125-5D8CB49AFFCA}" srcOrd="0" destOrd="0" presId="urn:microsoft.com/office/officeart/2005/8/layout/radial3"/>
    <dgm:cxn modelId="{EE1A3E2E-C322-4684-8AB1-AD3CB5432145}" type="presOf" srcId="{76A432F2-807C-4B1C-9536-E405F1D6940C}" destId="{93784582-6F6D-4802-88F5-F37B46A27932}" srcOrd="0" destOrd="0" presId="urn:microsoft.com/office/officeart/2005/8/layout/radial3"/>
    <dgm:cxn modelId="{F0AF5A84-6766-4A9C-9BED-79AA7E4A7F88}" srcId="{74076C3E-3325-49A5-A7CF-1B383FE6D908}" destId="{220F00BF-2D12-4574-85B2-7BBFC6DE37DD}" srcOrd="0" destOrd="0" parTransId="{EE8ED33D-2539-40BB-B0EB-C6C864F87DB3}" sibTransId="{509D6E35-93BB-4FA3-A870-56A6BD589935}"/>
    <dgm:cxn modelId="{8E0479E0-F04F-48E1-AC65-56BF85B7CD87}" type="presOf" srcId="{220F00BF-2D12-4574-85B2-7BBFC6DE37DD}" destId="{4E1D10D0-1F7A-4872-A150-2AD76EA59A46}" srcOrd="0" destOrd="0" presId="urn:microsoft.com/office/officeart/2005/8/layout/radial3"/>
    <dgm:cxn modelId="{5824DA1F-C5D9-446F-A29C-1DA1105B5610}" srcId="{220F00BF-2D12-4574-85B2-7BBFC6DE37DD}" destId="{F67D7A1B-DD92-45FF-A7A8-152B9F03DDFA}" srcOrd="2" destOrd="0" parTransId="{58CD7E25-006B-46C7-B220-EA81FB69CA86}" sibTransId="{586A3AF5-4BE0-4555-BCB9-80043D1CD12D}"/>
    <dgm:cxn modelId="{C4BF138B-3679-419B-BDB4-552D50FA55D6}" type="presOf" srcId="{74076C3E-3325-49A5-A7CF-1B383FE6D908}" destId="{7A3F2181-3842-456E-B444-5EA0D09D7DCD}" srcOrd="0" destOrd="0" presId="urn:microsoft.com/office/officeart/2005/8/layout/radial3"/>
    <dgm:cxn modelId="{F9F3E2FF-3226-4D69-8B9A-CB09BC2C90EE}" srcId="{220F00BF-2D12-4574-85B2-7BBFC6DE37DD}" destId="{460541FD-2ECE-4276-911F-F94EBD43990F}" srcOrd="0" destOrd="0" parTransId="{51A479DA-A43F-4F73-B46E-28AC66D1CBA8}" sibTransId="{D0B88DF7-5E65-4914-9487-95BA0FC67C2E}"/>
    <dgm:cxn modelId="{B3C7EB94-0223-4CFF-B68B-D2B9D6B373BB}" type="presOf" srcId="{954C7E30-384A-4BA1-9215-B9175956449E}" destId="{FAF7C462-5E98-4E54-92EA-2F380C407D54}" srcOrd="0" destOrd="0" presId="urn:microsoft.com/office/officeart/2005/8/layout/radial3"/>
    <dgm:cxn modelId="{87E35CB4-1434-4AD5-82A3-96468C946803}" srcId="{220F00BF-2D12-4574-85B2-7BBFC6DE37DD}" destId="{76A432F2-807C-4B1C-9536-E405F1D6940C}" srcOrd="5" destOrd="0" parTransId="{CA99AEDC-18C2-41B4-B5F6-14524356B5E2}" sibTransId="{2D0E5A56-3467-4EA4-BE5D-C0BC7F19FB46}"/>
    <dgm:cxn modelId="{F551888F-646C-4FC0-AFAB-26945D7906CA}" type="presOf" srcId="{460541FD-2ECE-4276-911F-F94EBD43990F}" destId="{9BD62E00-7F2F-42D5-A649-A73870629ADF}" srcOrd="0" destOrd="0" presId="urn:microsoft.com/office/officeart/2005/8/layout/radial3"/>
    <dgm:cxn modelId="{ED17A5F7-64BE-4035-B86C-2808687DE7A5}" type="presParOf" srcId="{7A3F2181-3842-456E-B444-5EA0D09D7DCD}" destId="{A5D0F1F0-258D-4B82-9F23-2804CE9C06C0}" srcOrd="0" destOrd="0" presId="urn:microsoft.com/office/officeart/2005/8/layout/radial3"/>
    <dgm:cxn modelId="{16D517DC-77D4-45F8-A609-DEC64E6E78B6}" type="presParOf" srcId="{A5D0F1F0-258D-4B82-9F23-2804CE9C06C0}" destId="{4E1D10D0-1F7A-4872-A150-2AD76EA59A46}" srcOrd="0" destOrd="0" presId="urn:microsoft.com/office/officeart/2005/8/layout/radial3"/>
    <dgm:cxn modelId="{B361A8B3-3A06-49E4-8443-CA0F27962D0C}" type="presParOf" srcId="{A5D0F1F0-258D-4B82-9F23-2804CE9C06C0}" destId="{9BD62E00-7F2F-42D5-A649-A73870629ADF}" srcOrd="1" destOrd="0" presId="urn:microsoft.com/office/officeart/2005/8/layout/radial3"/>
    <dgm:cxn modelId="{E604CB02-15C3-4005-8884-DB79E17DBE46}" type="presParOf" srcId="{A5D0F1F0-258D-4B82-9F23-2804CE9C06C0}" destId="{8A50121E-6591-4530-9F53-76D2892061EB}" srcOrd="2" destOrd="0" presId="urn:microsoft.com/office/officeart/2005/8/layout/radial3"/>
    <dgm:cxn modelId="{F6DB1056-89F9-43A1-98A8-971771CC7846}" type="presParOf" srcId="{A5D0F1F0-258D-4B82-9F23-2804CE9C06C0}" destId="{1FB0FCC0-28E2-459B-A840-D3A62E497F26}" srcOrd="3" destOrd="0" presId="urn:microsoft.com/office/officeart/2005/8/layout/radial3"/>
    <dgm:cxn modelId="{7560CACE-8CCC-4696-BDB6-7A17B7B67054}" type="presParOf" srcId="{A5D0F1F0-258D-4B82-9F23-2804CE9C06C0}" destId="{FAF7C462-5E98-4E54-92EA-2F380C407D54}" srcOrd="4" destOrd="0" presId="urn:microsoft.com/office/officeart/2005/8/layout/radial3"/>
    <dgm:cxn modelId="{95ABEDC2-D4C1-42A4-A5F1-4C5D834EC999}" type="presParOf" srcId="{A5D0F1F0-258D-4B82-9F23-2804CE9C06C0}" destId="{95510A44-6F50-4B74-A125-5D8CB49AFFCA}" srcOrd="5" destOrd="0" presId="urn:microsoft.com/office/officeart/2005/8/layout/radial3"/>
    <dgm:cxn modelId="{81C7D959-E150-4744-BC06-5EC4A7567EF7}" type="presParOf" srcId="{A5D0F1F0-258D-4B82-9F23-2804CE9C06C0}" destId="{93784582-6F6D-4802-88F5-F37B46A27932}" srcOrd="6" destOrd="0" presId="urn:microsoft.com/office/officeart/2005/8/layout/radial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D11B8DA-6578-433B-BFFF-5FCAD39EE254}" type="doc">
      <dgm:prSet loTypeId="urn:microsoft.com/office/officeart/2005/8/layout/matrix1" loCatId="matrix" qsTypeId="urn:microsoft.com/office/officeart/2005/8/quickstyle/simple3" qsCatId="simple" csTypeId="urn:microsoft.com/office/officeart/2005/8/colors/accent5_4" csCatId="accent5" phldr="1"/>
      <dgm:spPr/>
      <dgm:t>
        <a:bodyPr/>
        <a:lstStyle/>
        <a:p>
          <a:pPr rtl="1"/>
          <a:endParaRPr lang="ar-SA"/>
        </a:p>
      </dgm:t>
    </dgm:pt>
    <dgm:pt modelId="{B6414650-193F-4E2B-9CBC-6FC3CF72D910}">
      <dgm:prSet phldrT="[Text]" custT="1"/>
      <dgm:spPr/>
      <dgm:t>
        <a:bodyPr/>
        <a:lstStyle/>
        <a:p>
          <a:pPr rtl="1"/>
          <a:r>
            <a:rPr lang="ar-SA" sz="2400" b="1" smtClean="0">
              <a:latin typeface="Times New Roman"/>
              <a:ea typeface="Times New Roman"/>
              <a:cs typeface="Sakkal Majalla"/>
            </a:rPr>
            <a:t>المطالب الرئيسية لكل مبنى زراعي</a:t>
          </a:r>
          <a:r>
            <a:rPr lang="en-US" sz="2400" b="1" smtClean="0">
              <a:latin typeface="Sakkal Majalla"/>
              <a:ea typeface="Times New Roman"/>
            </a:rPr>
            <a:t> :</a:t>
          </a:r>
          <a:endParaRPr lang="ar-SA" sz="2400" dirty="0"/>
        </a:p>
      </dgm:t>
    </dgm:pt>
    <dgm:pt modelId="{DD3907B7-3D58-493C-9620-8514FEDA2FD1}" type="parTrans" cxnId="{DAF362AA-CB89-49D1-A2BE-461E84CB3279}">
      <dgm:prSet/>
      <dgm:spPr/>
      <dgm:t>
        <a:bodyPr/>
        <a:lstStyle/>
        <a:p>
          <a:pPr rtl="1"/>
          <a:endParaRPr lang="ar-SA"/>
        </a:p>
      </dgm:t>
    </dgm:pt>
    <dgm:pt modelId="{ECDEC00F-ACD4-4D6D-97E6-225983A85D98}" type="sibTrans" cxnId="{DAF362AA-CB89-49D1-A2BE-461E84CB3279}">
      <dgm:prSet/>
      <dgm:spPr/>
      <dgm:t>
        <a:bodyPr/>
        <a:lstStyle/>
        <a:p>
          <a:pPr rtl="1"/>
          <a:endParaRPr lang="ar-SA"/>
        </a:p>
      </dgm:t>
    </dgm:pt>
    <dgm:pt modelId="{3FFACDDA-1EEE-45F0-9605-322516694616}">
      <dgm:prSet phldrT="[Text]" custT="1"/>
      <dgm:spPr/>
      <dgm:t>
        <a:bodyPr/>
        <a:lstStyle/>
        <a:p>
          <a:pPr rtl="1"/>
          <a:r>
            <a:rPr lang="ar-SA" sz="1800" b="1" dirty="0" smtClean="0">
              <a:latin typeface="Times New Roman"/>
              <a:ea typeface="Times New Roman"/>
              <a:cs typeface="Sakkal Majalla"/>
            </a:rPr>
            <a:t>اتجاه المبنى</a:t>
          </a:r>
          <a:r>
            <a:rPr lang="en-US" sz="1800" dirty="0" smtClean="0">
              <a:latin typeface="Sakkal Majalla"/>
              <a:ea typeface="Times New Roman"/>
            </a:rPr>
            <a:t> :</a:t>
          </a:r>
          <a:br>
            <a:rPr lang="en-US" sz="1800" dirty="0" smtClean="0">
              <a:latin typeface="Sakkal Majalla"/>
              <a:ea typeface="Times New Roman"/>
            </a:rPr>
          </a:br>
          <a:r>
            <a:rPr lang="ar-SA" sz="1800" dirty="0" smtClean="0">
              <a:latin typeface="Times New Roman"/>
              <a:ea typeface="Times New Roman"/>
              <a:cs typeface="Sakkal Majalla"/>
            </a:rPr>
            <a:t>يجب عند اختيار المبنى مراعاة الآتي</a:t>
          </a:r>
          <a:r>
            <a:rPr lang="en-US" sz="1800" dirty="0" smtClean="0">
              <a:latin typeface="Sakkal Majalla"/>
              <a:ea typeface="Times New Roman"/>
            </a:rPr>
            <a:t> :</a:t>
          </a:r>
          <a:endParaRPr lang="en-US" sz="1800" dirty="0" smtClean="0">
            <a:latin typeface="Times New Roman"/>
            <a:ea typeface="Times New Roman"/>
          </a:endParaRPr>
        </a:p>
        <a:p>
          <a:pPr rtl="1"/>
          <a:r>
            <a:rPr lang="ar-SA" sz="1800" dirty="0" smtClean="0">
              <a:latin typeface="Times New Roman"/>
              <a:ea typeface="Times New Roman"/>
              <a:cs typeface="Sakkal Majalla"/>
            </a:rPr>
            <a:t>دخول أشعة الشمس والهواء النقي بأكبر قدر ممكن</a:t>
          </a:r>
          <a:r>
            <a:rPr lang="en-US" sz="1800" dirty="0" smtClean="0">
              <a:latin typeface="Sakkal Majalla"/>
              <a:ea typeface="Times New Roman"/>
            </a:rPr>
            <a:t> .</a:t>
          </a:r>
          <a:endParaRPr lang="en-US" sz="1800" dirty="0" smtClean="0">
            <a:latin typeface="Times New Roman"/>
            <a:ea typeface="Times New Roman"/>
          </a:endParaRPr>
        </a:p>
        <a:p>
          <a:pPr rtl="1"/>
          <a:r>
            <a:rPr lang="ar-SA" sz="1800" dirty="0" smtClean="0">
              <a:latin typeface="Times New Roman"/>
              <a:ea typeface="Times New Roman"/>
              <a:cs typeface="Sakkal Majalla"/>
            </a:rPr>
            <a:t>عدم تعرض الحيوانات إلى التيارات الهوائية المباشرة</a:t>
          </a:r>
          <a:r>
            <a:rPr lang="en-US" sz="1800" dirty="0" smtClean="0">
              <a:latin typeface="Sakkal Majalla"/>
              <a:ea typeface="Times New Roman"/>
            </a:rPr>
            <a:t> .</a:t>
          </a:r>
          <a:endParaRPr lang="en-US" sz="1800" dirty="0" smtClean="0">
            <a:latin typeface="Times New Roman"/>
            <a:ea typeface="Times New Roman"/>
          </a:endParaRPr>
        </a:p>
        <a:p>
          <a:pPr rtl="1"/>
          <a:r>
            <a:rPr lang="ar-SA" sz="1800" dirty="0" smtClean="0">
              <a:latin typeface="Times New Roman"/>
              <a:ea typeface="Times New Roman"/>
              <a:cs typeface="Sakkal Majalla"/>
            </a:rPr>
            <a:t>ألا يكون إلى جهة نزول الأمطار وهي غالباً جهة مهب الريح</a:t>
          </a:r>
          <a:r>
            <a:rPr lang="en-US" sz="1800" dirty="0" smtClean="0">
              <a:latin typeface="Sakkal Majalla"/>
              <a:ea typeface="Times New Roman"/>
            </a:rPr>
            <a:t> .</a:t>
          </a:r>
          <a:endParaRPr lang="en-US" sz="1800" dirty="0" smtClean="0">
            <a:latin typeface="Times New Roman"/>
            <a:ea typeface="Times New Roman"/>
          </a:endParaRPr>
        </a:p>
        <a:p>
          <a:pPr rtl="1"/>
          <a:r>
            <a:rPr lang="ar-SA" sz="1800" dirty="0" smtClean="0">
              <a:latin typeface="Times New Roman"/>
              <a:ea typeface="Times New Roman"/>
              <a:cs typeface="Sakkal Majalla"/>
            </a:rPr>
            <a:t>أن يحقق أكبر قدر ممكن من الدفء شتاءاً والبرودة صيفاً</a:t>
          </a:r>
          <a:r>
            <a:rPr lang="en-US" sz="1800" dirty="0" smtClean="0">
              <a:latin typeface="Sakkal Majalla"/>
              <a:ea typeface="Times New Roman"/>
            </a:rPr>
            <a:t>.</a:t>
          </a:r>
          <a:endParaRPr lang="ar-SA" sz="1800" dirty="0"/>
        </a:p>
      </dgm:t>
    </dgm:pt>
    <dgm:pt modelId="{BDE2B3A7-B0B9-4BF5-A228-482D144E640A}" type="parTrans" cxnId="{496B2964-9D38-4BDA-A7B2-C1FF81BF80C1}">
      <dgm:prSet/>
      <dgm:spPr/>
      <dgm:t>
        <a:bodyPr/>
        <a:lstStyle/>
        <a:p>
          <a:pPr rtl="1"/>
          <a:endParaRPr lang="ar-SA"/>
        </a:p>
      </dgm:t>
    </dgm:pt>
    <dgm:pt modelId="{3BF73E05-9CCD-4F66-8DF7-C9A3B93175BA}" type="sibTrans" cxnId="{496B2964-9D38-4BDA-A7B2-C1FF81BF80C1}">
      <dgm:prSet/>
      <dgm:spPr/>
      <dgm:t>
        <a:bodyPr/>
        <a:lstStyle/>
        <a:p>
          <a:pPr rtl="1"/>
          <a:endParaRPr lang="ar-SA"/>
        </a:p>
      </dgm:t>
    </dgm:pt>
    <dgm:pt modelId="{0B158991-1241-496D-B39E-C37B96DB47AD}">
      <dgm:prSet phldrT="[Text]" custT="1"/>
      <dgm:spPr/>
      <dgm:t>
        <a:bodyPr/>
        <a:lstStyle/>
        <a:p>
          <a:pPr rtl="1"/>
          <a:r>
            <a:rPr lang="ar-SA" sz="2000" b="1" dirty="0" smtClean="0">
              <a:latin typeface="Times New Roman"/>
              <a:ea typeface="Times New Roman"/>
              <a:cs typeface="Sakkal Majalla"/>
            </a:rPr>
            <a:t>المطلب الفسيولوجي للمبنى</a:t>
          </a:r>
          <a:r>
            <a:rPr lang="ar-SA" sz="2000" dirty="0" smtClean="0">
              <a:latin typeface="Times New Roman"/>
              <a:ea typeface="Times New Roman"/>
              <a:cs typeface="Sakkal Majalla"/>
            </a:rPr>
            <a:t> </a:t>
          </a:r>
          <a:endParaRPr lang="ar-SA" sz="2000" dirty="0"/>
        </a:p>
      </dgm:t>
    </dgm:pt>
    <dgm:pt modelId="{2348963B-9279-4AD6-8A31-1D5D52EA65E0}" type="parTrans" cxnId="{0E442493-E6B1-471E-B5C3-C1815888DC2C}">
      <dgm:prSet/>
      <dgm:spPr/>
      <dgm:t>
        <a:bodyPr/>
        <a:lstStyle/>
        <a:p>
          <a:pPr rtl="1"/>
          <a:endParaRPr lang="ar-SA"/>
        </a:p>
      </dgm:t>
    </dgm:pt>
    <dgm:pt modelId="{4A938DB3-63E1-424C-B17C-217C2A2A4221}" type="sibTrans" cxnId="{0E442493-E6B1-471E-B5C3-C1815888DC2C}">
      <dgm:prSet/>
      <dgm:spPr/>
      <dgm:t>
        <a:bodyPr/>
        <a:lstStyle/>
        <a:p>
          <a:pPr rtl="1"/>
          <a:endParaRPr lang="ar-SA"/>
        </a:p>
      </dgm:t>
    </dgm:pt>
    <dgm:pt modelId="{8495943B-DB32-44B8-94E1-C8A8F0D83757}">
      <dgm:prSet phldrT="[Text]" custT="1"/>
      <dgm:spPr/>
      <dgm:t>
        <a:bodyPr/>
        <a:lstStyle/>
        <a:p>
          <a:pPr rtl="1"/>
          <a:r>
            <a:rPr lang="ar-SA" sz="2000" b="1" dirty="0" smtClean="0">
              <a:latin typeface="Times New Roman"/>
              <a:ea typeface="Times New Roman"/>
              <a:cs typeface="Sakkal Majalla"/>
            </a:rPr>
            <a:t>أن يكون المبنى مستوفياً الشروط الصحية</a:t>
          </a:r>
          <a:r>
            <a:rPr lang="ar-SA" sz="2000" dirty="0" smtClean="0">
              <a:latin typeface="Times New Roman"/>
              <a:ea typeface="Times New Roman"/>
              <a:cs typeface="Sakkal Majalla"/>
            </a:rPr>
            <a:t> </a:t>
          </a:r>
          <a:endParaRPr lang="ar-SA" sz="2000" dirty="0"/>
        </a:p>
      </dgm:t>
    </dgm:pt>
    <dgm:pt modelId="{A156D742-8DA7-40AD-A14A-07B3430ACEF7}" type="parTrans" cxnId="{F1757998-B4D8-4813-84B7-ABBCD5D22DF2}">
      <dgm:prSet/>
      <dgm:spPr/>
      <dgm:t>
        <a:bodyPr/>
        <a:lstStyle/>
        <a:p>
          <a:pPr rtl="1"/>
          <a:endParaRPr lang="ar-SA"/>
        </a:p>
      </dgm:t>
    </dgm:pt>
    <dgm:pt modelId="{76AD96C3-23FC-4D99-9CC1-85AFAE04226F}" type="sibTrans" cxnId="{F1757998-B4D8-4813-84B7-ABBCD5D22DF2}">
      <dgm:prSet/>
      <dgm:spPr/>
      <dgm:t>
        <a:bodyPr/>
        <a:lstStyle/>
        <a:p>
          <a:pPr rtl="1"/>
          <a:endParaRPr lang="ar-SA"/>
        </a:p>
      </dgm:t>
    </dgm:pt>
    <dgm:pt modelId="{4D73FD64-B03F-4F19-89BB-58345C808AF2}">
      <dgm:prSet phldrT="[Text]" phldr="1"/>
      <dgm:spPr/>
      <dgm:t>
        <a:bodyPr/>
        <a:lstStyle/>
        <a:p>
          <a:pPr rtl="1"/>
          <a:endParaRPr lang="ar-SA"/>
        </a:p>
      </dgm:t>
    </dgm:pt>
    <dgm:pt modelId="{E5585F20-C444-4996-B8B0-EF04263FF922}" type="parTrans" cxnId="{A14CBF07-8E3B-4F77-BD9B-C9533141EFDA}">
      <dgm:prSet/>
      <dgm:spPr/>
      <dgm:t>
        <a:bodyPr/>
        <a:lstStyle/>
        <a:p>
          <a:pPr rtl="1"/>
          <a:endParaRPr lang="ar-SA"/>
        </a:p>
      </dgm:t>
    </dgm:pt>
    <dgm:pt modelId="{F7749E70-F34B-4A34-A4E3-24C787B350B9}" type="sibTrans" cxnId="{A14CBF07-8E3B-4F77-BD9B-C9533141EFDA}">
      <dgm:prSet/>
      <dgm:spPr/>
      <dgm:t>
        <a:bodyPr/>
        <a:lstStyle/>
        <a:p>
          <a:pPr rtl="1"/>
          <a:endParaRPr lang="ar-SA"/>
        </a:p>
      </dgm:t>
    </dgm:pt>
    <dgm:pt modelId="{29B72616-F2C3-4E3A-9D9E-0A3C4B392A1D}">
      <dgm:prSet/>
      <dgm:spPr/>
      <dgm:t>
        <a:bodyPr/>
        <a:lstStyle/>
        <a:p>
          <a:pPr rtl="1"/>
          <a:endParaRPr lang="ar-SA"/>
        </a:p>
      </dgm:t>
    </dgm:pt>
    <dgm:pt modelId="{CEF205F7-111F-40DB-AFA7-102CE6DAF3F6}" type="parTrans" cxnId="{34DAFA5A-CB71-4CAD-8461-17A81F0D4E4F}">
      <dgm:prSet/>
      <dgm:spPr/>
      <dgm:t>
        <a:bodyPr/>
        <a:lstStyle/>
        <a:p>
          <a:pPr rtl="1"/>
          <a:endParaRPr lang="ar-SA"/>
        </a:p>
      </dgm:t>
    </dgm:pt>
    <dgm:pt modelId="{03311F51-8C9D-4AF9-9436-4B57B65CFC2A}" type="sibTrans" cxnId="{34DAFA5A-CB71-4CAD-8461-17A81F0D4E4F}">
      <dgm:prSet/>
      <dgm:spPr/>
      <dgm:t>
        <a:bodyPr/>
        <a:lstStyle/>
        <a:p>
          <a:pPr rtl="1"/>
          <a:endParaRPr lang="ar-SA"/>
        </a:p>
      </dgm:t>
    </dgm:pt>
    <dgm:pt modelId="{41D65B6E-4527-462D-9D97-D14215359CA3}">
      <dgm:prSet custT="1"/>
      <dgm:spPr/>
      <dgm:t>
        <a:bodyPr/>
        <a:lstStyle/>
        <a:p>
          <a:pPr rtl="1"/>
          <a:r>
            <a:rPr lang="ar-SA" sz="2000" b="1" dirty="0" smtClean="0">
              <a:latin typeface="Times New Roman"/>
              <a:ea typeface="Times New Roman"/>
              <a:cs typeface="Sakkal Majalla"/>
            </a:rPr>
            <a:t>الفراغ المناسب</a:t>
          </a:r>
          <a:r>
            <a:rPr lang="ar-SA" sz="2000" dirty="0" smtClean="0">
              <a:latin typeface="Times New Roman"/>
              <a:ea typeface="Times New Roman"/>
              <a:cs typeface="Sakkal Majalla"/>
            </a:rPr>
            <a:t> :</a:t>
          </a:r>
          <a:endParaRPr lang="ar-SA" sz="2000" dirty="0"/>
        </a:p>
      </dgm:t>
    </dgm:pt>
    <dgm:pt modelId="{5BE34934-CEEF-448E-A872-3A56B64D7E86}" type="parTrans" cxnId="{64352CDE-9DDC-40FE-AEE3-553673D93463}">
      <dgm:prSet/>
      <dgm:spPr/>
      <dgm:t>
        <a:bodyPr/>
        <a:lstStyle/>
        <a:p>
          <a:pPr rtl="1"/>
          <a:endParaRPr lang="ar-SA"/>
        </a:p>
      </dgm:t>
    </dgm:pt>
    <dgm:pt modelId="{2A7249A1-C3CD-4624-8C99-02D4276F332B}" type="sibTrans" cxnId="{64352CDE-9DDC-40FE-AEE3-553673D93463}">
      <dgm:prSet/>
      <dgm:spPr/>
      <dgm:t>
        <a:bodyPr/>
        <a:lstStyle/>
        <a:p>
          <a:pPr rtl="1"/>
          <a:endParaRPr lang="ar-SA"/>
        </a:p>
      </dgm:t>
    </dgm:pt>
    <dgm:pt modelId="{51342903-A6A8-4698-BD26-702742F7EF00}" type="pres">
      <dgm:prSet presAssocID="{CD11B8DA-6578-433B-BFFF-5FCAD39EE254}" presName="diagram" presStyleCnt="0">
        <dgm:presLayoutVars>
          <dgm:chMax val="1"/>
          <dgm:dir/>
          <dgm:animLvl val="ctr"/>
          <dgm:resizeHandles val="exact"/>
        </dgm:presLayoutVars>
      </dgm:prSet>
      <dgm:spPr/>
      <dgm:t>
        <a:bodyPr/>
        <a:lstStyle/>
        <a:p>
          <a:pPr rtl="1"/>
          <a:endParaRPr lang="ar-SA"/>
        </a:p>
      </dgm:t>
    </dgm:pt>
    <dgm:pt modelId="{1E7095D2-8C76-409A-971F-C6A9427588DB}" type="pres">
      <dgm:prSet presAssocID="{CD11B8DA-6578-433B-BFFF-5FCAD39EE254}" presName="matrix" presStyleCnt="0"/>
      <dgm:spPr/>
    </dgm:pt>
    <dgm:pt modelId="{2134C29E-1E90-4D5B-83D1-483BA22D1F53}" type="pres">
      <dgm:prSet presAssocID="{CD11B8DA-6578-433B-BFFF-5FCAD39EE254}" presName="tile1" presStyleLbl="node1" presStyleIdx="0" presStyleCnt="4" custScaleY="116666" custLinFactNeighborX="0" custLinFactNeighborY="9964"/>
      <dgm:spPr/>
      <dgm:t>
        <a:bodyPr/>
        <a:lstStyle/>
        <a:p>
          <a:pPr rtl="1"/>
          <a:endParaRPr lang="ar-SA"/>
        </a:p>
      </dgm:t>
    </dgm:pt>
    <dgm:pt modelId="{58936D60-74BB-4DF5-9379-0CAA8DCFC420}" type="pres">
      <dgm:prSet presAssocID="{CD11B8DA-6578-433B-BFFF-5FCAD39EE254}" presName="tile1text" presStyleLbl="node1" presStyleIdx="0" presStyleCnt="4">
        <dgm:presLayoutVars>
          <dgm:chMax val="0"/>
          <dgm:chPref val="0"/>
          <dgm:bulletEnabled val="1"/>
        </dgm:presLayoutVars>
      </dgm:prSet>
      <dgm:spPr/>
      <dgm:t>
        <a:bodyPr/>
        <a:lstStyle/>
        <a:p>
          <a:pPr rtl="1"/>
          <a:endParaRPr lang="ar-SA"/>
        </a:p>
      </dgm:t>
    </dgm:pt>
    <dgm:pt modelId="{FFED2221-7DF0-4C62-A96E-0DFDE2AD5D11}" type="pres">
      <dgm:prSet presAssocID="{CD11B8DA-6578-433B-BFFF-5FCAD39EE254}" presName="tile2" presStyleLbl="node1" presStyleIdx="1" presStyleCnt="4"/>
      <dgm:spPr/>
      <dgm:t>
        <a:bodyPr/>
        <a:lstStyle/>
        <a:p>
          <a:pPr rtl="1"/>
          <a:endParaRPr lang="ar-SA"/>
        </a:p>
      </dgm:t>
    </dgm:pt>
    <dgm:pt modelId="{AA071DF2-1ABD-43DB-80A7-B179E49D6DE7}" type="pres">
      <dgm:prSet presAssocID="{CD11B8DA-6578-433B-BFFF-5FCAD39EE254}" presName="tile2text" presStyleLbl="node1" presStyleIdx="1" presStyleCnt="4">
        <dgm:presLayoutVars>
          <dgm:chMax val="0"/>
          <dgm:chPref val="0"/>
          <dgm:bulletEnabled val="1"/>
        </dgm:presLayoutVars>
      </dgm:prSet>
      <dgm:spPr/>
      <dgm:t>
        <a:bodyPr/>
        <a:lstStyle/>
        <a:p>
          <a:pPr rtl="1"/>
          <a:endParaRPr lang="ar-SA"/>
        </a:p>
      </dgm:t>
    </dgm:pt>
    <dgm:pt modelId="{23A22BC9-C1D3-4621-A9C9-F7086C967DCF}" type="pres">
      <dgm:prSet presAssocID="{CD11B8DA-6578-433B-BFFF-5FCAD39EE254}" presName="tile3" presStyleLbl="node1" presStyleIdx="2" presStyleCnt="4"/>
      <dgm:spPr/>
      <dgm:t>
        <a:bodyPr/>
        <a:lstStyle/>
        <a:p>
          <a:pPr rtl="1"/>
          <a:endParaRPr lang="ar-SA"/>
        </a:p>
      </dgm:t>
    </dgm:pt>
    <dgm:pt modelId="{7475E874-1093-41A9-99CB-15AE1DFA2A2B}" type="pres">
      <dgm:prSet presAssocID="{CD11B8DA-6578-433B-BFFF-5FCAD39EE254}" presName="tile3text" presStyleLbl="node1" presStyleIdx="2" presStyleCnt="4">
        <dgm:presLayoutVars>
          <dgm:chMax val="0"/>
          <dgm:chPref val="0"/>
          <dgm:bulletEnabled val="1"/>
        </dgm:presLayoutVars>
      </dgm:prSet>
      <dgm:spPr/>
      <dgm:t>
        <a:bodyPr/>
        <a:lstStyle/>
        <a:p>
          <a:pPr rtl="1"/>
          <a:endParaRPr lang="ar-SA"/>
        </a:p>
      </dgm:t>
    </dgm:pt>
    <dgm:pt modelId="{5CB4A287-10AC-4768-BCED-B789E8653CB9}" type="pres">
      <dgm:prSet presAssocID="{CD11B8DA-6578-433B-BFFF-5FCAD39EE254}" presName="tile4" presStyleLbl="node1" presStyleIdx="3" presStyleCnt="4"/>
      <dgm:spPr/>
      <dgm:t>
        <a:bodyPr/>
        <a:lstStyle/>
        <a:p>
          <a:pPr rtl="1"/>
          <a:endParaRPr lang="ar-SA"/>
        </a:p>
      </dgm:t>
    </dgm:pt>
    <dgm:pt modelId="{7BBD50F6-9725-4CD3-BF54-15B71DC52817}" type="pres">
      <dgm:prSet presAssocID="{CD11B8DA-6578-433B-BFFF-5FCAD39EE254}" presName="tile4text" presStyleLbl="node1" presStyleIdx="3" presStyleCnt="4">
        <dgm:presLayoutVars>
          <dgm:chMax val="0"/>
          <dgm:chPref val="0"/>
          <dgm:bulletEnabled val="1"/>
        </dgm:presLayoutVars>
      </dgm:prSet>
      <dgm:spPr/>
      <dgm:t>
        <a:bodyPr/>
        <a:lstStyle/>
        <a:p>
          <a:pPr rtl="1"/>
          <a:endParaRPr lang="ar-SA"/>
        </a:p>
      </dgm:t>
    </dgm:pt>
    <dgm:pt modelId="{948BDF91-C0C4-4C18-BB69-4A303D7925A5}" type="pres">
      <dgm:prSet presAssocID="{CD11B8DA-6578-433B-BFFF-5FCAD39EE254}" presName="centerTile" presStyleLbl="fgShp" presStyleIdx="0" presStyleCnt="1" custLinFactNeighborX="12963" custLinFactNeighborY="41304">
        <dgm:presLayoutVars>
          <dgm:chMax val="0"/>
          <dgm:chPref val="0"/>
        </dgm:presLayoutVars>
      </dgm:prSet>
      <dgm:spPr/>
      <dgm:t>
        <a:bodyPr/>
        <a:lstStyle/>
        <a:p>
          <a:pPr rtl="1"/>
          <a:endParaRPr lang="ar-SA"/>
        </a:p>
      </dgm:t>
    </dgm:pt>
  </dgm:ptLst>
  <dgm:cxnLst>
    <dgm:cxn modelId="{0E442493-E6B1-471E-B5C3-C1815888DC2C}" srcId="{B6414650-193F-4E2B-9CBC-6FC3CF72D910}" destId="{0B158991-1241-496D-B39E-C37B96DB47AD}" srcOrd="2" destOrd="0" parTransId="{2348963B-9279-4AD6-8A31-1D5D52EA65E0}" sibTransId="{4A938DB3-63E1-424C-B17C-217C2A2A4221}"/>
    <dgm:cxn modelId="{4C49E2DF-9A6B-46D2-976B-405086342939}" type="presOf" srcId="{0B158991-1241-496D-B39E-C37B96DB47AD}" destId="{7475E874-1093-41A9-99CB-15AE1DFA2A2B}" srcOrd="1" destOrd="0" presId="urn:microsoft.com/office/officeart/2005/8/layout/matrix1"/>
    <dgm:cxn modelId="{34DAFA5A-CB71-4CAD-8461-17A81F0D4E4F}" srcId="{CD11B8DA-6578-433B-BFFF-5FCAD39EE254}" destId="{29B72616-F2C3-4E3A-9D9E-0A3C4B392A1D}" srcOrd="1" destOrd="0" parTransId="{CEF205F7-111F-40DB-AFA7-102CE6DAF3F6}" sibTransId="{03311F51-8C9D-4AF9-9436-4B57B65CFC2A}"/>
    <dgm:cxn modelId="{C27445D7-11EB-438C-9243-3562088A5A03}" type="presOf" srcId="{B6414650-193F-4E2B-9CBC-6FC3CF72D910}" destId="{948BDF91-C0C4-4C18-BB69-4A303D7925A5}" srcOrd="0" destOrd="0" presId="urn:microsoft.com/office/officeart/2005/8/layout/matrix1"/>
    <dgm:cxn modelId="{F1757998-B4D8-4813-84B7-ABBCD5D22DF2}" srcId="{B6414650-193F-4E2B-9CBC-6FC3CF72D910}" destId="{8495943B-DB32-44B8-94E1-C8A8F0D83757}" srcOrd="3" destOrd="0" parTransId="{A156D742-8DA7-40AD-A14A-07B3430ACEF7}" sibTransId="{76AD96C3-23FC-4D99-9CC1-85AFAE04226F}"/>
    <dgm:cxn modelId="{64352CDE-9DDC-40FE-AEE3-553673D93463}" srcId="{B6414650-193F-4E2B-9CBC-6FC3CF72D910}" destId="{41D65B6E-4527-462D-9D97-D14215359CA3}" srcOrd="1" destOrd="0" parTransId="{5BE34934-CEEF-448E-A872-3A56B64D7E86}" sibTransId="{2A7249A1-C3CD-4624-8C99-02D4276F332B}"/>
    <dgm:cxn modelId="{A14CBF07-8E3B-4F77-BD9B-C9533141EFDA}" srcId="{B6414650-193F-4E2B-9CBC-6FC3CF72D910}" destId="{4D73FD64-B03F-4F19-89BB-58345C808AF2}" srcOrd="4" destOrd="0" parTransId="{E5585F20-C444-4996-B8B0-EF04263FF922}" sibTransId="{F7749E70-F34B-4A34-A4E3-24C787B350B9}"/>
    <dgm:cxn modelId="{496B2964-9D38-4BDA-A7B2-C1FF81BF80C1}" srcId="{B6414650-193F-4E2B-9CBC-6FC3CF72D910}" destId="{3FFACDDA-1EEE-45F0-9605-322516694616}" srcOrd="0" destOrd="0" parTransId="{BDE2B3A7-B0B9-4BF5-A228-482D144E640A}" sibTransId="{3BF73E05-9CCD-4F66-8DF7-C9A3B93175BA}"/>
    <dgm:cxn modelId="{13CB6A19-B39C-4D97-80FE-CB37B1EC3A46}" type="presOf" srcId="{8495943B-DB32-44B8-94E1-C8A8F0D83757}" destId="{7BBD50F6-9725-4CD3-BF54-15B71DC52817}" srcOrd="1" destOrd="0" presId="urn:microsoft.com/office/officeart/2005/8/layout/matrix1"/>
    <dgm:cxn modelId="{DAF362AA-CB89-49D1-A2BE-461E84CB3279}" srcId="{CD11B8DA-6578-433B-BFFF-5FCAD39EE254}" destId="{B6414650-193F-4E2B-9CBC-6FC3CF72D910}" srcOrd="0" destOrd="0" parTransId="{DD3907B7-3D58-493C-9620-8514FEDA2FD1}" sibTransId="{ECDEC00F-ACD4-4D6D-97E6-225983A85D98}"/>
    <dgm:cxn modelId="{7B2499AE-9F38-44AC-BC64-3C8DE980464C}" type="presOf" srcId="{41D65B6E-4527-462D-9D97-D14215359CA3}" destId="{FFED2221-7DF0-4C62-A96E-0DFDE2AD5D11}" srcOrd="0" destOrd="0" presId="urn:microsoft.com/office/officeart/2005/8/layout/matrix1"/>
    <dgm:cxn modelId="{28CC0DE3-8329-41D6-A988-00B6804B50C0}" type="presOf" srcId="{3FFACDDA-1EEE-45F0-9605-322516694616}" destId="{2134C29E-1E90-4D5B-83D1-483BA22D1F53}" srcOrd="0" destOrd="0" presId="urn:microsoft.com/office/officeart/2005/8/layout/matrix1"/>
    <dgm:cxn modelId="{62768567-7B9D-405C-AB75-381C4D8F3D38}" type="presOf" srcId="{8495943B-DB32-44B8-94E1-C8A8F0D83757}" destId="{5CB4A287-10AC-4768-BCED-B789E8653CB9}" srcOrd="0" destOrd="0" presId="urn:microsoft.com/office/officeart/2005/8/layout/matrix1"/>
    <dgm:cxn modelId="{30239FBB-DA6C-4056-8ABC-9E0BCCD51E9F}" type="presOf" srcId="{41D65B6E-4527-462D-9D97-D14215359CA3}" destId="{AA071DF2-1ABD-43DB-80A7-B179E49D6DE7}" srcOrd="1" destOrd="0" presId="urn:microsoft.com/office/officeart/2005/8/layout/matrix1"/>
    <dgm:cxn modelId="{7819095A-7E81-4EB3-BBA6-6EDAF7AD43A7}" type="presOf" srcId="{CD11B8DA-6578-433B-BFFF-5FCAD39EE254}" destId="{51342903-A6A8-4698-BD26-702742F7EF00}" srcOrd="0" destOrd="0" presId="urn:microsoft.com/office/officeart/2005/8/layout/matrix1"/>
    <dgm:cxn modelId="{802CEEF7-15ED-4CA6-8585-7A7F7694890E}" type="presOf" srcId="{0B158991-1241-496D-B39E-C37B96DB47AD}" destId="{23A22BC9-C1D3-4621-A9C9-F7086C967DCF}" srcOrd="0" destOrd="0" presId="urn:microsoft.com/office/officeart/2005/8/layout/matrix1"/>
    <dgm:cxn modelId="{CFE315CC-45A1-4CB6-9389-D98CDE7A1E8E}" type="presOf" srcId="{3FFACDDA-1EEE-45F0-9605-322516694616}" destId="{58936D60-74BB-4DF5-9379-0CAA8DCFC420}" srcOrd="1" destOrd="0" presId="urn:microsoft.com/office/officeart/2005/8/layout/matrix1"/>
    <dgm:cxn modelId="{F8820AA3-3AA9-45F9-A92F-C77F24A9A57E}" type="presParOf" srcId="{51342903-A6A8-4698-BD26-702742F7EF00}" destId="{1E7095D2-8C76-409A-971F-C6A9427588DB}" srcOrd="0" destOrd="0" presId="urn:microsoft.com/office/officeart/2005/8/layout/matrix1"/>
    <dgm:cxn modelId="{472D07B9-105C-4EE0-AD54-76F2E9606AC3}" type="presParOf" srcId="{1E7095D2-8C76-409A-971F-C6A9427588DB}" destId="{2134C29E-1E90-4D5B-83D1-483BA22D1F53}" srcOrd="0" destOrd="0" presId="urn:microsoft.com/office/officeart/2005/8/layout/matrix1"/>
    <dgm:cxn modelId="{2956F158-ABBF-4E2F-ADD5-D2170FFC69B3}" type="presParOf" srcId="{1E7095D2-8C76-409A-971F-C6A9427588DB}" destId="{58936D60-74BB-4DF5-9379-0CAA8DCFC420}" srcOrd="1" destOrd="0" presId="urn:microsoft.com/office/officeart/2005/8/layout/matrix1"/>
    <dgm:cxn modelId="{EC20C5B5-0D12-4464-8A88-5DCAE1BC7E0F}" type="presParOf" srcId="{1E7095D2-8C76-409A-971F-C6A9427588DB}" destId="{FFED2221-7DF0-4C62-A96E-0DFDE2AD5D11}" srcOrd="2" destOrd="0" presId="urn:microsoft.com/office/officeart/2005/8/layout/matrix1"/>
    <dgm:cxn modelId="{3C95F50D-3312-4926-B846-D224018B5CDA}" type="presParOf" srcId="{1E7095D2-8C76-409A-971F-C6A9427588DB}" destId="{AA071DF2-1ABD-43DB-80A7-B179E49D6DE7}" srcOrd="3" destOrd="0" presId="urn:microsoft.com/office/officeart/2005/8/layout/matrix1"/>
    <dgm:cxn modelId="{1C43AC6F-5CA3-4073-9970-3CDA62F1CCCA}" type="presParOf" srcId="{1E7095D2-8C76-409A-971F-C6A9427588DB}" destId="{23A22BC9-C1D3-4621-A9C9-F7086C967DCF}" srcOrd="4" destOrd="0" presId="urn:microsoft.com/office/officeart/2005/8/layout/matrix1"/>
    <dgm:cxn modelId="{CA807FAB-8711-47CD-BEEC-05A06FB2007E}" type="presParOf" srcId="{1E7095D2-8C76-409A-971F-C6A9427588DB}" destId="{7475E874-1093-41A9-99CB-15AE1DFA2A2B}" srcOrd="5" destOrd="0" presId="urn:microsoft.com/office/officeart/2005/8/layout/matrix1"/>
    <dgm:cxn modelId="{4CAEAC23-40EC-4ECF-A3B7-60DF867E4DAC}" type="presParOf" srcId="{1E7095D2-8C76-409A-971F-C6A9427588DB}" destId="{5CB4A287-10AC-4768-BCED-B789E8653CB9}" srcOrd="6" destOrd="0" presId="urn:microsoft.com/office/officeart/2005/8/layout/matrix1"/>
    <dgm:cxn modelId="{F95DC5FD-FFAC-4426-87E2-04597A3F2DAA}" type="presParOf" srcId="{1E7095D2-8C76-409A-971F-C6A9427588DB}" destId="{7BBD50F6-9725-4CD3-BF54-15B71DC52817}" srcOrd="7" destOrd="0" presId="urn:microsoft.com/office/officeart/2005/8/layout/matrix1"/>
    <dgm:cxn modelId="{91355A26-95EE-41D1-8BDE-6B81D6BEC55A}" type="presParOf" srcId="{51342903-A6A8-4698-BD26-702742F7EF00}" destId="{948BDF91-C0C4-4C18-BB69-4A303D7925A5}"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801616A-E4EB-4350-BF6D-E239BD5BB36E}" type="doc">
      <dgm:prSet loTypeId="urn:microsoft.com/office/officeart/2005/8/layout/hierarchy3" loCatId="list" qsTypeId="urn:microsoft.com/office/officeart/2005/8/quickstyle/3d4" qsCatId="3D" csTypeId="urn:microsoft.com/office/officeart/2005/8/colors/accent1_2" csCatId="accent1" phldr="1"/>
      <dgm:spPr/>
      <dgm:t>
        <a:bodyPr/>
        <a:lstStyle/>
        <a:p>
          <a:pPr rtl="1"/>
          <a:endParaRPr lang="ar-SA"/>
        </a:p>
      </dgm:t>
    </dgm:pt>
    <dgm:pt modelId="{40FAF362-7F93-40CB-BB0B-F66682AEC8FB}">
      <dgm:prSet phldrT="[Text]" custT="1"/>
      <dgm:spPr/>
      <dgm:t>
        <a:bodyPr/>
        <a:lstStyle/>
        <a:p>
          <a:pPr rtl="1">
            <a:lnSpc>
              <a:spcPct val="100000"/>
            </a:lnSpc>
            <a:spcAft>
              <a:spcPts val="0"/>
            </a:spcAft>
          </a:pPr>
          <a:r>
            <a:rPr lang="ar-SA" sz="2000" b="1" smtClean="0">
              <a:latin typeface="Times New Roman"/>
              <a:ea typeface="Times New Roman"/>
              <a:cs typeface="Sakkal Majalla"/>
            </a:rPr>
            <a:t>ثانياً :مزارع الأبقار</a:t>
          </a:r>
          <a:r>
            <a:rPr lang="en-US" sz="2000" b="1" smtClean="0">
              <a:latin typeface="Sakkal Majalla"/>
              <a:ea typeface="Times New Roman"/>
            </a:rPr>
            <a:t>:</a:t>
          </a:r>
          <a:endParaRPr lang="ar-SA" sz="2000" dirty="0"/>
        </a:p>
      </dgm:t>
    </dgm:pt>
    <dgm:pt modelId="{871DF038-D423-40CE-BAC1-289F16DE2F52}" type="parTrans" cxnId="{8CA59A7A-1BEA-42DB-B89F-CECBD74534ED}">
      <dgm:prSet/>
      <dgm:spPr/>
      <dgm:t>
        <a:bodyPr/>
        <a:lstStyle/>
        <a:p>
          <a:pPr rtl="1"/>
          <a:endParaRPr lang="ar-SA" sz="2000"/>
        </a:p>
      </dgm:t>
    </dgm:pt>
    <dgm:pt modelId="{9BB074F6-7225-4EB5-9166-35C76F19C195}" type="sibTrans" cxnId="{8CA59A7A-1BEA-42DB-B89F-CECBD74534ED}">
      <dgm:prSet/>
      <dgm:spPr/>
      <dgm:t>
        <a:bodyPr/>
        <a:lstStyle/>
        <a:p>
          <a:pPr rtl="1"/>
          <a:endParaRPr lang="ar-SA" sz="2000"/>
        </a:p>
      </dgm:t>
    </dgm:pt>
    <dgm:pt modelId="{DCDED8C5-FAE7-4D2A-8F7A-5DFB4DDEFDC0}">
      <dgm:prSet phldrT="[Text]" custT="1"/>
      <dgm:spPr/>
      <dgm:t>
        <a:bodyPr/>
        <a:lstStyle/>
        <a:p>
          <a:pPr rtl="1"/>
          <a:r>
            <a:rPr lang="ar-SA" sz="1200" b="1" smtClean="0">
              <a:latin typeface="Times New Roman"/>
              <a:ea typeface="Times New Roman"/>
              <a:cs typeface="Sakkal Majalla"/>
            </a:rPr>
            <a:t>أنواع حظائر الأبقار</a:t>
          </a:r>
          <a:r>
            <a:rPr lang="en-US" sz="1200" b="1" smtClean="0">
              <a:latin typeface="Sakkal Majalla"/>
              <a:ea typeface="Times New Roman"/>
            </a:rPr>
            <a:t> :</a:t>
          </a:r>
          <a:endParaRPr lang="en-US" sz="1200" b="1" smtClean="0">
            <a:latin typeface="Times New Roman"/>
            <a:ea typeface="Times New Roman"/>
          </a:endParaRPr>
        </a:p>
        <a:p>
          <a:pPr rtl="1"/>
          <a:r>
            <a:rPr lang="ar-SA" sz="1200" smtClean="0">
              <a:latin typeface="Times New Roman"/>
              <a:ea typeface="Times New Roman"/>
              <a:cs typeface="Sakkal Majalla"/>
            </a:rPr>
            <a:t>حظائر الأبقار الحلوب</a:t>
          </a:r>
          <a:r>
            <a:rPr lang="en-US" sz="1200" smtClean="0">
              <a:latin typeface="Sakkal Majalla"/>
              <a:ea typeface="Times New Roman"/>
            </a:rPr>
            <a:t> .</a:t>
          </a:r>
          <a:r>
            <a:rPr lang="ar-SA" sz="1200" smtClean="0">
              <a:latin typeface="Times New Roman"/>
              <a:ea typeface="Times New Roman"/>
              <a:cs typeface="Sakkal Majalla"/>
            </a:rPr>
            <a:t>حظائر العجول والعجلات الرضيعة.</a:t>
          </a:r>
          <a:r>
            <a:rPr lang="ar-SA" sz="1200" smtClean="0">
              <a:latin typeface="Times New Roman"/>
              <a:ea typeface="Times New Roman"/>
            </a:rPr>
            <a:t> </a:t>
          </a:r>
          <a:r>
            <a:rPr lang="ar-SA" sz="1200" smtClean="0">
              <a:latin typeface="Times New Roman"/>
              <a:ea typeface="Times New Roman"/>
              <a:cs typeface="Sakkal Majalla"/>
            </a:rPr>
            <a:t>حظائر العجول والعجلات المفطومة.</a:t>
          </a:r>
          <a:r>
            <a:rPr lang="ar-SA" sz="1200" smtClean="0">
              <a:latin typeface="Times New Roman"/>
              <a:ea typeface="Times New Roman"/>
            </a:rPr>
            <a:t> </a:t>
          </a:r>
          <a:r>
            <a:rPr lang="ar-SA" sz="1200" smtClean="0">
              <a:latin typeface="Times New Roman"/>
              <a:ea typeface="Times New Roman"/>
              <a:cs typeface="Sakkal Majalla"/>
            </a:rPr>
            <a:t>حظائر القطع النامي المؤنث والبكاكير</a:t>
          </a:r>
          <a:r>
            <a:rPr lang="en-US" sz="1200" smtClean="0">
              <a:latin typeface="Sakkal Majalla"/>
              <a:ea typeface="Times New Roman"/>
            </a:rPr>
            <a:t>.</a:t>
          </a:r>
          <a:endParaRPr lang="en-US" sz="1200" smtClean="0">
            <a:latin typeface="Times New Roman"/>
            <a:ea typeface="Times New Roman"/>
          </a:endParaRPr>
        </a:p>
        <a:p>
          <a:pPr rtl="1"/>
          <a:r>
            <a:rPr lang="ar-SA" sz="1200" smtClean="0">
              <a:latin typeface="Times New Roman"/>
              <a:ea typeface="Times New Roman"/>
              <a:cs typeface="Sakkal Majalla"/>
            </a:rPr>
            <a:t>حظائر ثيران التربية</a:t>
          </a:r>
          <a:r>
            <a:rPr lang="en-US" sz="1200" smtClean="0">
              <a:latin typeface="Sakkal Majalla"/>
              <a:ea typeface="Times New Roman"/>
            </a:rPr>
            <a:t> .</a:t>
          </a:r>
          <a:r>
            <a:rPr lang="en-US" sz="1200" smtClean="0">
              <a:latin typeface="Times New Roman"/>
              <a:ea typeface="Times New Roman"/>
            </a:rPr>
            <a:t> </a:t>
          </a:r>
          <a:r>
            <a:rPr lang="ar-SA" sz="1200" smtClean="0">
              <a:latin typeface="Times New Roman"/>
              <a:ea typeface="Times New Roman"/>
              <a:cs typeface="Sakkal Majalla"/>
            </a:rPr>
            <a:t>حظائر أبقار اللحم</a:t>
          </a:r>
          <a:r>
            <a:rPr lang="en-US" sz="1200" smtClean="0">
              <a:latin typeface="Sakkal Majalla"/>
              <a:ea typeface="Times New Roman"/>
            </a:rPr>
            <a:t> .</a:t>
          </a:r>
          <a:endParaRPr lang="ar-SA" sz="1200" dirty="0"/>
        </a:p>
      </dgm:t>
    </dgm:pt>
    <dgm:pt modelId="{62ADDAD1-82F3-46A1-ADDE-006467B407ED}" type="parTrans" cxnId="{2E31878E-5E87-4B81-B078-96AB9E657CDB}">
      <dgm:prSet/>
      <dgm:spPr/>
      <dgm:t>
        <a:bodyPr/>
        <a:lstStyle/>
        <a:p>
          <a:pPr rtl="1"/>
          <a:endParaRPr lang="ar-SA" sz="2000"/>
        </a:p>
      </dgm:t>
    </dgm:pt>
    <dgm:pt modelId="{9941FE7C-AFA2-4CAF-AE8E-93BD483A3633}" type="sibTrans" cxnId="{2E31878E-5E87-4B81-B078-96AB9E657CDB}">
      <dgm:prSet/>
      <dgm:spPr/>
      <dgm:t>
        <a:bodyPr/>
        <a:lstStyle/>
        <a:p>
          <a:pPr rtl="1"/>
          <a:endParaRPr lang="ar-SA" sz="2000"/>
        </a:p>
      </dgm:t>
    </dgm:pt>
    <dgm:pt modelId="{F1BFD876-73B0-4784-BEB8-4D75F8DA951C}">
      <dgm:prSet phldrT="[Text]" custT="1"/>
      <dgm:spPr/>
      <dgm:t>
        <a:bodyPr/>
        <a:lstStyle/>
        <a:p>
          <a:pPr rtl="1"/>
          <a:r>
            <a:rPr lang="ar-SA" sz="1200" b="1" smtClean="0">
              <a:latin typeface="Times New Roman"/>
              <a:ea typeface="Times New Roman"/>
              <a:cs typeface="Sakkal Majalla"/>
            </a:rPr>
            <a:t>أما العناصر التي تتكون منها حظائر الأبقار بصفة رئيسية فهي</a:t>
          </a:r>
          <a:r>
            <a:rPr lang="en-US" sz="1200" b="1" smtClean="0">
              <a:latin typeface="Sakkal Majalla"/>
              <a:ea typeface="Times New Roman"/>
            </a:rPr>
            <a:t> :</a:t>
          </a:r>
          <a:endParaRPr lang="en-US" sz="1200" b="1" smtClean="0">
            <a:latin typeface="Times New Roman"/>
            <a:ea typeface="Times New Roman"/>
          </a:endParaRPr>
        </a:p>
        <a:p>
          <a:pPr rtl="1"/>
          <a:r>
            <a:rPr lang="ar-SA" sz="1200" smtClean="0">
              <a:latin typeface="Times New Roman"/>
              <a:ea typeface="Times New Roman"/>
              <a:cs typeface="Sakkal Majalla"/>
            </a:rPr>
            <a:t>القسم الإنتاجي "حظائر الحيوانات</a:t>
          </a:r>
          <a:r>
            <a:rPr lang="en-US" sz="1200" smtClean="0">
              <a:latin typeface="Times New Roman"/>
              <a:ea typeface="Times New Roman"/>
              <a:cs typeface="Sakkal Majalla"/>
            </a:rPr>
            <a:t> ". </a:t>
          </a:r>
          <a:r>
            <a:rPr lang="ar-SA" sz="1200" smtClean="0">
              <a:latin typeface="Times New Roman"/>
              <a:ea typeface="Times New Roman"/>
              <a:cs typeface="Sakkal Majalla"/>
            </a:rPr>
            <a:t>المحلب وملحقاته،</a:t>
          </a:r>
          <a:r>
            <a:rPr lang="en-US" sz="1200" smtClean="0">
              <a:latin typeface="Sakkal Majalla"/>
              <a:ea typeface="Times New Roman"/>
            </a:rPr>
            <a:t> </a:t>
          </a:r>
          <a:r>
            <a:rPr lang="ar-SA" sz="1200" smtClean="0">
              <a:latin typeface="Times New Roman"/>
              <a:ea typeface="Times New Roman"/>
              <a:cs typeface="Sakkal Majalla"/>
            </a:rPr>
            <a:t>قسم الصحة البيطرية</a:t>
          </a:r>
          <a:r>
            <a:rPr lang="en-US" sz="1200" smtClean="0">
              <a:latin typeface="Sakkal Majalla"/>
              <a:ea typeface="Times New Roman"/>
            </a:rPr>
            <a:t> .</a:t>
          </a:r>
          <a:r>
            <a:rPr lang="ar-SA" sz="1200" smtClean="0">
              <a:latin typeface="Times New Roman"/>
              <a:ea typeface="Times New Roman"/>
            </a:rPr>
            <a:t>، </a:t>
          </a:r>
          <a:r>
            <a:rPr lang="ar-SA" sz="1200" smtClean="0">
              <a:latin typeface="Times New Roman"/>
              <a:ea typeface="Times New Roman"/>
              <a:cs typeface="Sakkal Majalla"/>
            </a:rPr>
            <a:t>مستودعات الأعلاف</a:t>
          </a:r>
          <a:r>
            <a:rPr lang="en-US" sz="1200" smtClean="0">
              <a:latin typeface="Sakkal Majalla"/>
              <a:ea typeface="Times New Roman"/>
            </a:rPr>
            <a:t> </a:t>
          </a:r>
          <a:r>
            <a:rPr lang="ar-SA" sz="1200" smtClean="0">
              <a:latin typeface="Sakkal Majalla"/>
              <a:ea typeface="Times New Roman"/>
            </a:rPr>
            <a:t>،</a:t>
          </a:r>
          <a:r>
            <a:rPr lang="en-US" sz="1200" smtClean="0">
              <a:latin typeface="Times New Roman"/>
              <a:ea typeface="Times New Roman"/>
            </a:rPr>
            <a:t> </a:t>
          </a:r>
          <a:r>
            <a:rPr lang="ar-SA" sz="1200" smtClean="0">
              <a:latin typeface="Times New Roman"/>
              <a:ea typeface="Times New Roman"/>
              <a:cs typeface="Sakkal Majalla"/>
            </a:rPr>
            <a:t>قسم الآليات</a:t>
          </a:r>
          <a:r>
            <a:rPr lang="en-US" sz="1200" smtClean="0">
              <a:latin typeface="Sakkal Majalla"/>
              <a:ea typeface="Times New Roman"/>
            </a:rPr>
            <a:t> .</a:t>
          </a:r>
          <a:r>
            <a:rPr lang="ar-SA" sz="1200" smtClean="0">
              <a:latin typeface="Times New Roman"/>
              <a:ea typeface="Times New Roman"/>
            </a:rPr>
            <a:t>،</a:t>
          </a:r>
          <a:r>
            <a:rPr lang="ar-SA" sz="1200" smtClean="0">
              <a:latin typeface="Times New Roman"/>
              <a:ea typeface="Times New Roman"/>
              <a:cs typeface="Sakkal Majalla"/>
            </a:rPr>
            <a:t>قسم الإدارة وأبنية الموظفين .</a:t>
          </a:r>
          <a:endParaRPr lang="ar-SA" sz="1200" dirty="0"/>
        </a:p>
      </dgm:t>
    </dgm:pt>
    <dgm:pt modelId="{51D8BFA0-AEFC-43C1-B249-960597A5D0F5}" type="parTrans" cxnId="{93578923-4ACF-4A8A-B812-DE662F5366E6}">
      <dgm:prSet/>
      <dgm:spPr/>
      <dgm:t>
        <a:bodyPr/>
        <a:lstStyle/>
        <a:p>
          <a:pPr rtl="1"/>
          <a:endParaRPr lang="ar-SA" sz="2000"/>
        </a:p>
      </dgm:t>
    </dgm:pt>
    <dgm:pt modelId="{3D5B637C-2F54-4263-A847-EB4C42131FFF}" type="sibTrans" cxnId="{93578923-4ACF-4A8A-B812-DE662F5366E6}">
      <dgm:prSet/>
      <dgm:spPr/>
      <dgm:t>
        <a:bodyPr/>
        <a:lstStyle/>
        <a:p>
          <a:pPr rtl="1"/>
          <a:endParaRPr lang="ar-SA" sz="2000"/>
        </a:p>
      </dgm:t>
    </dgm:pt>
    <dgm:pt modelId="{9B838DB8-81FC-46ED-AE43-6FB2A4C13F75}">
      <dgm:prSet phldrT="[Text]" custT="1"/>
      <dgm:spPr/>
      <dgm:t>
        <a:bodyPr/>
        <a:lstStyle/>
        <a:p>
          <a:pPr algn="r" rtl="1">
            <a:lnSpc>
              <a:spcPct val="100000"/>
            </a:lnSpc>
            <a:spcAft>
              <a:spcPts val="0"/>
            </a:spcAft>
          </a:pPr>
          <a:r>
            <a:rPr lang="ar-SA" sz="1800" b="1" dirty="0" smtClean="0">
              <a:latin typeface="Times New Roman"/>
              <a:ea typeface="Times New Roman"/>
              <a:cs typeface="Sakkal Majalla"/>
            </a:rPr>
            <a:t>أولاً : مزرعة الدواجن</a:t>
          </a:r>
          <a:r>
            <a:rPr lang="en-US" sz="1800" b="1" dirty="0" smtClean="0">
              <a:latin typeface="Sakkal Majalla"/>
              <a:ea typeface="Times New Roman"/>
            </a:rPr>
            <a:t>:</a:t>
          </a:r>
          <a:endParaRPr lang="en-US" sz="1800" dirty="0" smtClean="0">
            <a:latin typeface="Times New Roman"/>
            <a:ea typeface="Times New Roman"/>
          </a:endParaRPr>
        </a:p>
        <a:p>
          <a:pPr algn="r" rtl="1">
            <a:lnSpc>
              <a:spcPct val="100000"/>
            </a:lnSpc>
            <a:spcAft>
              <a:spcPts val="0"/>
            </a:spcAft>
          </a:pPr>
          <a:r>
            <a:rPr lang="ar-SA" sz="1800" dirty="0" smtClean="0">
              <a:latin typeface="Times New Roman"/>
              <a:ea typeface="Times New Roman"/>
              <a:cs typeface="Sakkal Majalla"/>
            </a:rPr>
            <a:t>و تنقسم إلى ثلاثة أقسام</a:t>
          </a:r>
          <a:endParaRPr lang="ar-SA" sz="1800" dirty="0"/>
        </a:p>
      </dgm:t>
    </dgm:pt>
    <dgm:pt modelId="{00C3DDEA-507A-411C-9B2E-CFE4C2DE2FA0}" type="parTrans" cxnId="{A1C594EE-F848-4555-867B-46E3601AA37E}">
      <dgm:prSet/>
      <dgm:spPr/>
      <dgm:t>
        <a:bodyPr/>
        <a:lstStyle/>
        <a:p>
          <a:pPr rtl="1"/>
          <a:endParaRPr lang="ar-SA" sz="2000"/>
        </a:p>
      </dgm:t>
    </dgm:pt>
    <dgm:pt modelId="{EF743D85-DEDD-44B0-BF82-3F4242EB09E8}" type="sibTrans" cxnId="{A1C594EE-F848-4555-867B-46E3601AA37E}">
      <dgm:prSet/>
      <dgm:spPr/>
      <dgm:t>
        <a:bodyPr/>
        <a:lstStyle/>
        <a:p>
          <a:pPr rtl="1"/>
          <a:endParaRPr lang="ar-SA" sz="2000"/>
        </a:p>
      </dgm:t>
    </dgm:pt>
    <dgm:pt modelId="{DD6E53A9-23BB-44EC-97F2-CBD7F83D7C4D}">
      <dgm:prSet phldrT="[Text]" custT="1"/>
      <dgm:spPr/>
      <dgm:t>
        <a:bodyPr/>
        <a:lstStyle/>
        <a:p>
          <a:pPr rtl="1"/>
          <a:r>
            <a:rPr lang="ar-SA" sz="1100" b="1" smtClean="0">
              <a:latin typeface="Times New Roman"/>
              <a:ea typeface="Times New Roman"/>
              <a:cs typeface="Sakkal Majalla"/>
            </a:rPr>
            <a:t>قسم الإدارة</a:t>
          </a:r>
          <a:r>
            <a:rPr lang="en-US" sz="1100" b="1" smtClean="0">
              <a:latin typeface="Sakkal Majalla"/>
              <a:ea typeface="Times New Roman"/>
            </a:rPr>
            <a:t>:</a:t>
          </a:r>
          <a:endParaRPr lang="en-US" sz="1100" smtClean="0">
            <a:latin typeface="Times New Roman"/>
            <a:ea typeface="Times New Roman"/>
          </a:endParaRPr>
        </a:p>
        <a:p>
          <a:pPr rtl="1"/>
          <a:r>
            <a:rPr lang="ar-SA" sz="1100" smtClean="0">
              <a:latin typeface="Times New Roman"/>
              <a:ea typeface="Times New Roman"/>
              <a:cs typeface="Sakkal Majalla"/>
            </a:rPr>
            <a:t>و يتكون من غرفة المديرة ، الفني ، الطبيب البيطري و المحاسب و الموظفين الآخرين المهتمين بتوفير العلف و المتطلبات الأخرى و أولئك الذين يتولون عملية تصدير المنتج و تسويقه</a:t>
          </a:r>
          <a:r>
            <a:rPr lang="en-US" sz="1100" smtClean="0">
              <a:latin typeface="Sakkal Majalla"/>
              <a:ea typeface="Times New Roman"/>
            </a:rPr>
            <a:t>.</a:t>
          </a:r>
          <a:endParaRPr lang="ar-SA" sz="1100" dirty="0"/>
        </a:p>
      </dgm:t>
    </dgm:pt>
    <dgm:pt modelId="{DD314DEF-6E27-418C-A0BC-74BD7ACB3365}" type="parTrans" cxnId="{B3518B15-CBDB-44F5-9EEF-E11B141ECBAB}">
      <dgm:prSet/>
      <dgm:spPr/>
      <dgm:t>
        <a:bodyPr/>
        <a:lstStyle/>
        <a:p>
          <a:pPr rtl="1"/>
          <a:endParaRPr lang="ar-SA" sz="2000"/>
        </a:p>
      </dgm:t>
    </dgm:pt>
    <dgm:pt modelId="{9CC0AC1A-A20B-4844-85BF-B401E7CB208D}" type="sibTrans" cxnId="{B3518B15-CBDB-44F5-9EEF-E11B141ECBAB}">
      <dgm:prSet/>
      <dgm:spPr/>
      <dgm:t>
        <a:bodyPr/>
        <a:lstStyle/>
        <a:p>
          <a:pPr rtl="1"/>
          <a:endParaRPr lang="ar-SA" sz="2000"/>
        </a:p>
      </dgm:t>
    </dgm:pt>
    <dgm:pt modelId="{0B6A853A-1E6A-4F86-AC56-3B50B470E0D1}">
      <dgm:prSet phldrT="[Text]" custT="1"/>
      <dgm:spPr/>
      <dgm:t>
        <a:bodyPr/>
        <a:lstStyle/>
        <a:p>
          <a:pPr algn="ctr" rtl="1">
            <a:lnSpc>
              <a:spcPct val="100000"/>
            </a:lnSpc>
            <a:spcAft>
              <a:spcPts val="0"/>
            </a:spcAft>
          </a:pPr>
          <a:endParaRPr lang="ar-SA" sz="1050" b="1" smtClean="0">
            <a:latin typeface="Times New Roman"/>
            <a:ea typeface="Times New Roman"/>
            <a:cs typeface="Sakkal Majalla"/>
          </a:endParaRPr>
        </a:p>
        <a:p>
          <a:pPr algn="ctr" rtl="1">
            <a:lnSpc>
              <a:spcPct val="100000"/>
            </a:lnSpc>
            <a:spcAft>
              <a:spcPts val="0"/>
            </a:spcAft>
          </a:pPr>
          <a:r>
            <a:rPr lang="ar-SA" sz="1050" b="1" smtClean="0">
              <a:latin typeface="Times New Roman"/>
              <a:ea typeface="Times New Roman"/>
              <a:cs typeface="Sakkal Majalla"/>
            </a:rPr>
            <a:t>قسم الإنتاج</a:t>
          </a:r>
          <a:r>
            <a:rPr lang="en-US" sz="1050" b="1" smtClean="0">
              <a:latin typeface="Sakkal Majalla"/>
              <a:ea typeface="Times New Roman"/>
            </a:rPr>
            <a:t>:</a:t>
          </a:r>
          <a:endParaRPr lang="en-US" sz="1050" smtClean="0">
            <a:latin typeface="Times New Roman"/>
            <a:ea typeface="Times New Roman"/>
          </a:endParaRPr>
        </a:p>
        <a:p>
          <a:pPr algn="ctr" rtl="1">
            <a:lnSpc>
              <a:spcPct val="100000"/>
            </a:lnSpc>
            <a:spcAft>
              <a:spcPts val="0"/>
            </a:spcAft>
          </a:pPr>
          <a:r>
            <a:rPr lang="ar-SA" sz="1050" smtClean="0">
              <a:latin typeface="Times New Roman"/>
              <a:ea typeface="Times New Roman"/>
              <a:cs typeface="Sakkal Majalla"/>
            </a:rPr>
            <a:t>يقع بعيداً داخل المزرعة دون وصول الزوار و المشترين إليه، و يتكون من</a:t>
          </a:r>
          <a:r>
            <a:rPr lang="en-US" sz="1050" smtClean="0">
              <a:latin typeface="Sakkal Majalla"/>
              <a:ea typeface="Times New Roman"/>
            </a:rPr>
            <a:t> :</a:t>
          </a:r>
          <a:endParaRPr lang="en-US" sz="1050" smtClean="0">
            <a:latin typeface="Times New Roman"/>
            <a:ea typeface="Times New Roman"/>
          </a:endParaRPr>
        </a:p>
        <a:p>
          <a:pPr algn="ctr" rtl="1">
            <a:lnSpc>
              <a:spcPct val="100000"/>
            </a:lnSpc>
            <a:spcAft>
              <a:spcPts val="0"/>
            </a:spcAft>
          </a:pPr>
          <a:r>
            <a:rPr lang="ar-SA" sz="1050" smtClean="0">
              <a:latin typeface="Times New Roman"/>
              <a:ea typeface="Times New Roman"/>
              <a:cs typeface="Sakkal Majalla"/>
            </a:rPr>
            <a:t>حضانات لحضانة الأفراخ حيث توضع فيها الأفراخ من عمر يوم واحد و لحين إنهاء فترة الحضانة حيث تستطيع الأفراخ بمفردها من مقاومة الظروف المناخية</a:t>
          </a:r>
          <a:r>
            <a:rPr lang="en-US" sz="1050" smtClean="0">
              <a:latin typeface="Sakkal Majalla"/>
              <a:ea typeface="Times New Roman"/>
            </a:rPr>
            <a:t> .</a:t>
          </a:r>
          <a:endParaRPr lang="en-US" sz="1050" smtClean="0">
            <a:latin typeface="Times New Roman"/>
            <a:ea typeface="Times New Roman"/>
          </a:endParaRPr>
        </a:p>
        <a:p>
          <a:pPr algn="ctr" rtl="1">
            <a:lnSpc>
              <a:spcPct val="100000"/>
            </a:lnSpc>
            <a:spcAft>
              <a:spcPts val="0"/>
            </a:spcAft>
          </a:pPr>
          <a:r>
            <a:rPr lang="ar-SA" sz="1050" smtClean="0">
              <a:latin typeface="Times New Roman"/>
              <a:ea typeface="Times New Roman"/>
              <a:cs typeface="Sakkal Majalla"/>
            </a:rPr>
            <a:t>عنابر الرعاية : تربى فيها الفواريخ منذ انتهاء فترة الحضانة و لحين ابتداء وضع البيض</a:t>
          </a:r>
          <a:r>
            <a:rPr lang="en-US" sz="1050" smtClean="0">
              <a:latin typeface="Sakkal Majalla"/>
              <a:ea typeface="Times New Roman"/>
            </a:rPr>
            <a:t> .</a:t>
          </a:r>
          <a:endParaRPr lang="en-US" sz="1050" smtClean="0">
            <a:latin typeface="Times New Roman"/>
            <a:ea typeface="Times New Roman"/>
          </a:endParaRPr>
        </a:p>
        <a:p>
          <a:pPr algn="ctr" rtl="1">
            <a:lnSpc>
              <a:spcPct val="100000"/>
            </a:lnSpc>
            <a:spcAft>
              <a:spcPts val="0"/>
            </a:spcAft>
          </a:pPr>
          <a:r>
            <a:rPr lang="ar-SA" sz="1050" smtClean="0">
              <a:latin typeface="Times New Roman"/>
              <a:ea typeface="Times New Roman"/>
              <a:cs typeface="Sakkal Majalla"/>
            </a:rPr>
            <a:t>عنابر البياض : يربى فيها الدجاج البياض البالغ</a:t>
          </a:r>
          <a:r>
            <a:rPr lang="en-US" sz="1050" smtClean="0">
              <a:latin typeface="Sakkal Majalla"/>
              <a:ea typeface="Times New Roman"/>
            </a:rPr>
            <a:t> .</a:t>
          </a:r>
          <a:r>
            <a:rPr lang="en-US" sz="1050" smtClean="0">
              <a:latin typeface="Times New Roman"/>
              <a:ea typeface="Times New Roman"/>
            </a:rPr>
            <a:t> </a:t>
          </a:r>
          <a:r>
            <a:rPr lang="ar-SA" sz="1050" smtClean="0">
              <a:latin typeface="Times New Roman"/>
              <a:ea typeface="Times New Roman"/>
            </a:rPr>
            <a:t>   4. </a:t>
          </a:r>
          <a:r>
            <a:rPr lang="ar-SA" sz="1050" smtClean="0">
              <a:latin typeface="Times New Roman"/>
              <a:ea typeface="Times New Roman"/>
              <a:cs typeface="Sakkal Majalla"/>
            </a:rPr>
            <a:t>عنابر خاصة لتربية فروخ اللحم</a:t>
          </a:r>
          <a:r>
            <a:rPr lang="en-US" sz="1050" smtClean="0">
              <a:latin typeface="Sakkal Majalla"/>
              <a:ea typeface="Times New Roman"/>
            </a:rPr>
            <a:t> .</a:t>
          </a:r>
          <a:r>
            <a:rPr lang="en-US" sz="1050" smtClean="0">
              <a:latin typeface="Times New Roman"/>
              <a:ea typeface="Times New Roman"/>
            </a:rPr>
            <a:t> </a:t>
          </a:r>
          <a:r>
            <a:rPr lang="ar-SA" sz="1050" smtClean="0">
              <a:latin typeface="Times New Roman"/>
              <a:ea typeface="Times New Roman"/>
            </a:rPr>
            <a:t> 5- </a:t>
          </a:r>
          <a:r>
            <a:rPr lang="ar-SA" sz="1050" smtClean="0">
              <a:latin typeface="Times New Roman"/>
              <a:ea typeface="Times New Roman"/>
              <a:cs typeface="Sakkal Majalla"/>
            </a:rPr>
            <a:t>عنابر خاصة لتربية الرومي (إن وجد) و كذلك البط و الأوز</a:t>
          </a:r>
          <a:r>
            <a:rPr lang="en-US" sz="1050" smtClean="0">
              <a:latin typeface="Sakkal Majalla"/>
              <a:ea typeface="Times New Roman"/>
            </a:rPr>
            <a:t>.</a:t>
          </a:r>
          <a:endParaRPr lang="en-US" sz="1050" smtClean="0">
            <a:latin typeface="Times New Roman"/>
            <a:ea typeface="Times New Roman"/>
          </a:endParaRPr>
        </a:p>
        <a:p>
          <a:pPr algn="ctr" rtl="1">
            <a:lnSpc>
              <a:spcPct val="100000"/>
            </a:lnSpc>
            <a:spcAft>
              <a:spcPts val="0"/>
            </a:spcAft>
          </a:pPr>
          <a:r>
            <a:rPr lang="ar-SA" sz="1050" smtClean="0">
              <a:latin typeface="Times New Roman"/>
              <a:ea typeface="Times New Roman"/>
              <a:cs typeface="Sakkal Majalla"/>
            </a:rPr>
            <a:t>عنبر للعزل</a:t>
          </a:r>
          <a:r>
            <a:rPr lang="en-US" sz="1050" smtClean="0">
              <a:latin typeface="Sakkal Majalla"/>
              <a:ea typeface="Times New Roman"/>
            </a:rPr>
            <a:t> .</a:t>
          </a:r>
          <a:endParaRPr lang="en-US" sz="1050" smtClean="0">
            <a:latin typeface="Times New Roman"/>
            <a:ea typeface="Times New Roman"/>
          </a:endParaRPr>
        </a:p>
        <a:p>
          <a:pPr algn="ctr" rtl="1">
            <a:lnSpc>
              <a:spcPct val="100000"/>
            </a:lnSpc>
            <a:spcAft>
              <a:spcPts val="0"/>
            </a:spcAft>
          </a:pPr>
          <a:r>
            <a:rPr lang="ar-SA" sz="1050" smtClean="0">
              <a:latin typeface="Times New Roman"/>
              <a:ea typeface="Times New Roman"/>
              <a:cs typeface="Sakkal Majalla"/>
            </a:rPr>
            <a:t>محرقة صغيرة في إحدى زوايا المزرعة</a:t>
          </a:r>
          <a:r>
            <a:rPr lang="en-US" sz="1050" smtClean="0">
              <a:latin typeface="Sakkal Majalla"/>
              <a:ea typeface="Times New Roman"/>
            </a:rPr>
            <a:t> .</a:t>
          </a:r>
          <a:endParaRPr lang="ar-SA" sz="1050" dirty="0"/>
        </a:p>
      </dgm:t>
    </dgm:pt>
    <dgm:pt modelId="{CBDCF392-2044-4597-90F3-E62BCC6D19D6}" type="parTrans" cxnId="{ABF2233F-9DB7-4281-B0E2-6796B181B48F}">
      <dgm:prSet/>
      <dgm:spPr/>
      <dgm:t>
        <a:bodyPr/>
        <a:lstStyle/>
        <a:p>
          <a:pPr rtl="1"/>
          <a:endParaRPr lang="ar-SA" sz="2000"/>
        </a:p>
      </dgm:t>
    </dgm:pt>
    <dgm:pt modelId="{4756155E-62B1-4341-A297-06306B83139B}" type="sibTrans" cxnId="{ABF2233F-9DB7-4281-B0E2-6796B181B48F}">
      <dgm:prSet/>
      <dgm:spPr/>
      <dgm:t>
        <a:bodyPr/>
        <a:lstStyle/>
        <a:p>
          <a:pPr rtl="1"/>
          <a:endParaRPr lang="ar-SA" sz="2000"/>
        </a:p>
      </dgm:t>
    </dgm:pt>
    <dgm:pt modelId="{5E380DF8-8F3B-4A9F-BA19-0A1939035C6C}">
      <dgm:prSet custT="1"/>
      <dgm:spPr/>
      <dgm:t>
        <a:bodyPr/>
        <a:lstStyle/>
        <a:p>
          <a:pPr rtl="1"/>
          <a:r>
            <a:rPr lang="ar-SA" sz="1100" smtClean="0">
              <a:latin typeface="Times New Roman"/>
              <a:ea typeface="Times New Roman"/>
              <a:cs typeface="Sakkal Majalla"/>
            </a:rPr>
            <a:t>قسم الخدمات </a:t>
          </a:r>
          <a:br>
            <a:rPr lang="ar-SA" sz="1100" smtClean="0">
              <a:latin typeface="Times New Roman"/>
              <a:ea typeface="Times New Roman"/>
              <a:cs typeface="Sakkal Majalla"/>
            </a:rPr>
          </a:br>
          <a:r>
            <a:rPr lang="ar-SA" sz="1100" smtClean="0">
              <a:latin typeface="Times New Roman"/>
              <a:ea typeface="Times New Roman"/>
              <a:cs typeface="Sakkal Majalla"/>
            </a:rPr>
            <a:t>قع عادةً بجانب الإدارة و يشتمل على</a:t>
          </a:r>
          <a:r>
            <a:rPr lang="en-US" sz="1100" dirty="0" smtClean="0">
              <a:latin typeface="Sakkal Majalla"/>
              <a:ea typeface="Times New Roman"/>
            </a:rPr>
            <a:t> :</a:t>
          </a:r>
          <a:r>
            <a:rPr lang="ar-SA" sz="1100" dirty="0" smtClean="0">
              <a:latin typeface="Times New Roman"/>
              <a:ea typeface="Times New Roman"/>
              <a:cs typeface="Sakkal Majalla"/>
            </a:rPr>
            <a:t>مخزن لتسليم العلف و مخزن لجمع و حفظ البيض لغرض تسويقه أو تفقيسه ، إضافة ً إلى غرفة خاصة للتفقيس و مخزن للفرشة ، و مخازن أخرى لوضع الأدوات الاحتياطية و آخر للسماد.بالإضافة لمختبر للأبحاث مجهز بمختلف المعدات و الأجهزة و في مزارع الدواجن الكليات و المعاهد الزراعية يتعين وجود صف لتدريس الطلاب ملحق بمختبر لشرح الدروس العملية و مشاهدة وسائل الإيضاح قبل المباشرة بالممارسة العملية</a:t>
          </a:r>
          <a:r>
            <a:rPr lang="en-US" sz="1100" dirty="0" smtClean="0">
              <a:latin typeface="Sakkal Majalla"/>
              <a:ea typeface="Times New Roman"/>
            </a:rPr>
            <a:t>.</a:t>
          </a:r>
          <a:endParaRPr lang="en-US" sz="1100" dirty="0" smtClean="0">
            <a:latin typeface="Times New Roman"/>
            <a:ea typeface="Times New Roman"/>
          </a:endParaRPr>
        </a:p>
      </dgm:t>
    </dgm:pt>
    <dgm:pt modelId="{09EDE183-BBD1-4A19-9225-9D18E3C3AE56}" type="parTrans" cxnId="{4A64D757-830D-4F59-87BD-7FBA83885FEA}">
      <dgm:prSet/>
      <dgm:spPr/>
      <dgm:t>
        <a:bodyPr/>
        <a:lstStyle/>
        <a:p>
          <a:pPr rtl="1"/>
          <a:endParaRPr lang="ar-SA"/>
        </a:p>
      </dgm:t>
    </dgm:pt>
    <dgm:pt modelId="{4D7361A7-885A-4D79-904C-28F59E239E8D}" type="sibTrans" cxnId="{4A64D757-830D-4F59-87BD-7FBA83885FEA}">
      <dgm:prSet/>
      <dgm:spPr/>
      <dgm:t>
        <a:bodyPr/>
        <a:lstStyle/>
        <a:p>
          <a:pPr rtl="1"/>
          <a:endParaRPr lang="ar-SA"/>
        </a:p>
      </dgm:t>
    </dgm:pt>
    <dgm:pt modelId="{EC558C52-E3AC-40EB-AABC-7EBB40031CF5}">
      <dgm:prSet custT="1"/>
      <dgm:spPr/>
      <dgm:t>
        <a:bodyPr/>
        <a:lstStyle/>
        <a:p>
          <a:pPr rtl="1">
            <a:lnSpc>
              <a:spcPct val="100000"/>
            </a:lnSpc>
            <a:spcAft>
              <a:spcPts val="0"/>
            </a:spcAft>
          </a:pPr>
          <a:r>
            <a:rPr lang="ar-SA" sz="1200" b="1" dirty="0" smtClean="0">
              <a:latin typeface="Times New Roman"/>
              <a:ea typeface="Times New Roman"/>
              <a:cs typeface="Sakkal Majalla"/>
            </a:rPr>
            <a:t>القسم الإنتاجي في الحظيرة يجب أن يشمل عدة أمور</a:t>
          </a:r>
          <a:r>
            <a:rPr lang="en-US" sz="1200" b="1" dirty="0" smtClean="0">
              <a:latin typeface="Sakkal Majalla"/>
              <a:ea typeface="Times New Roman"/>
            </a:rPr>
            <a:t>:</a:t>
          </a:r>
          <a:endParaRPr lang="en-US" sz="1200" b="1" dirty="0" smtClean="0">
            <a:latin typeface="Times New Roman"/>
            <a:ea typeface="Times New Roman"/>
          </a:endParaRPr>
        </a:p>
        <a:p>
          <a:pPr rtl="1">
            <a:lnSpc>
              <a:spcPct val="100000"/>
            </a:lnSpc>
            <a:spcAft>
              <a:spcPts val="0"/>
            </a:spcAft>
          </a:pPr>
          <a:r>
            <a:rPr lang="ar-SA" sz="1200" dirty="0" smtClean="0">
              <a:latin typeface="Times New Roman"/>
              <a:ea typeface="Times New Roman"/>
              <a:cs typeface="Sakkal Majalla"/>
            </a:rPr>
            <a:t>المربط ومكان الاضجاع</a:t>
          </a:r>
          <a:r>
            <a:rPr lang="en-US" sz="1200" dirty="0" smtClean="0">
              <a:latin typeface="Sakkal Majalla"/>
              <a:ea typeface="Times New Roman"/>
            </a:rPr>
            <a:t> </a:t>
          </a:r>
          <a:endParaRPr lang="en-US" sz="1200" dirty="0" smtClean="0">
            <a:latin typeface="Times New Roman"/>
            <a:ea typeface="Times New Roman"/>
          </a:endParaRPr>
        </a:p>
        <a:p>
          <a:pPr rtl="1">
            <a:lnSpc>
              <a:spcPct val="100000"/>
            </a:lnSpc>
            <a:spcAft>
              <a:spcPts val="0"/>
            </a:spcAft>
          </a:pPr>
          <a:r>
            <a:rPr lang="ar-SA" sz="1200" dirty="0" smtClean="0">
              <a:latin typeface="Times New Roman"/>
              <a:ea typeface="Times New Roman"/>
              <a:cs typeface="Sakkal Majalla"/>
            </a:rPr>
            <a:t>المعلف</a:t>
          </a:r>
          <a:r>
            <a:rPr lang="en-US" sz="1200" dirty="0" smtClean="0">
              <a:latin typeface="Sakkal Majalla"/>
              <a:ea typeface="Times New Roman"/>
            </a:rPr>
            <a:t> .</a:t>
          </a:r>
          <a:endParaRPr lang="en-US" sz="1200" dirty="0" smtClean="0">
            <a:latin typeface="Times New Roman"/>
            <a:ea typeface="Times New Roman"/>
          </a:endParaRPr>
        </a:p>
        <a:p>
          <a:pPr rtl="1">
            <a:lnSpc>
              <a:spcPct val="100000"/>
            </a:lnSpc>
            <a:spcAft>
              <a:spcPts val="0"/>
            </a:spcAft>
          </a:pPr>
          <a:r>
            <a:rPr lang="ar-SA" sz="1200" dirty="0" smtClean="0">
              <a:latin typeface="Times New Roman"/>
              <a:ea typeface="Times New Roman"/>
              <a:cs typeface="Sakkal Majalla"/>
            </a:rPr>
            <a:t>المنهل أو المشرب</a:t>
          </a:r>
          <a:r>
            <a:rPr lang="en-US" sz="1200" dirty="0" smtClean="0">
              <a:latin typeface="Sakkal Majalla"/>
              <a:ea typeface="Times New Roman"/>
            </a:rPr>
            <a:t> .</a:t>
          </a:r>
          <a:endParaRPr lang="en-US" sz="1200" dirty="0" smtClean="0">
            <a:latin typeface="Times New Roman"/>
            <a:ea typeface="Times New Roman"/>
          </a:endParaRPr>
        </a:p>
        <a:p>
          <a:pPr rtl="1">
            <a:lnSpc>
              <a:spcPct val="100000"/>
            </a:lnSpc>
            <a:spcAft>
              <a:spcPts val="0"/>
            </a:spcAft>
          </a:pPr>
          <a:r>
            <a:rPr lang="ar-SA" sz="1200" dirty="0" smtClean="0">
              <a:latin typeface="Times New Roman"/>
              <a:ea typeface="Times New Roman"/>
              <a:cs typeface="Sakkal Majalla"/>
            </a:rPr>
            <a:t>ممر توزيع العلف</a:t>
          </a:r>
          <a:r>
            <a:rPr lang="en-US" sz="1200" dirty="0" smtClean="0">
              <a:latin typeface="Sakkal Majalla"/>
              <a:ea typeface="Times New Roman"/>
            </a:rPr>
            <a:t> .</a:t>
          </a:r>
          <a:endParaRPr lang="en-US" sz="1200" dirty="0" smtClean="0">
            <a:latin typeface="Times New Roman"/>
            <a:ea typeface="Times New Roman"/>
          </a:endParaRPr>
        </a:p>
        <a:p>
          <a:pPr rtl="1">
            <a:lnSpc>
              <a:spcPct val="100000"/>
            </a:lnSpc>
            <a:spcAft>
              <a:spcPts val="0"/>
            </a:spcAft>
          </a:pPr>
          <a:r>
            <a:rPr lang="ar-SA" sz="1200" dirty="0" smtClean="0">
              <a:latin typeface="Times New Roman"/>
              <a:ea typeface="Times New Roman"/>
              <a:cs typeface="Sakkal Majalla"/>
            </a:rPr>
            <a:t>ممر الخدمة</a:t>
          </a:r>
          <a:r>
            <a:rPr lang="en-US" sz="1200" dirty="0" smtClean="0">
              <a:latin typeface="Sakkal Majalla"/>
              <a:ea typeface="Times New Roman"/>
            </a:rPr>
            <a:t> .</a:t>
          </a:r>
          <a:endParaRPr lang="en-US" sz="1200" dirty="0" smtClean="0">
            <a:latin typeface="Times New Roman"/>
            <a:ea typeface="Times New Roman"/>
          </a:endParaRPr>
        </a:p>
        <a:p>
          <a:pPr rtl="1">
            <a:lnSpc>
              <a:spcPct val="100000"/>
            </a:lnSpc>
            <a:spcAft>
              <a:spcPts val="0"/>
            </a:spcAft>
          </a:pPr>
          <a:r>
            <a:rPr lang="ar-SA" sz="1200" dirty="0" smtClean="0">
              <a:latin typeface="Times New Roman"/>
              <a:ea typeface="Times New Roman"/>
              <a:cs typeface="Sakkal Majalla"/>
            </a:rPr>
            <a:t>مجرى النفايات</a:t>
          </a:r>
          <a:r>
            <a:rPr lang="en-US" sz="1200" dirty="0" smtClean="0">
              <a:latin typeface="Sakkal Majalla"/>
              <a:ea typeface="Times New Roman"/>
            </a:rPr>
            <a:t> .</a:t>
          </a:r>
          <a:endParaRPr lang="en-US" sz="1200" dirty="0" smtClean="0">
            <a:latin typeface="Times New Roman"/>
            <a:ea typeface="Times New Roman"/>
          </a:endParaRPr>
        </a:p>
        <a:p>
          <a:pPr rtl="1">
            <a:lnSpc>
              <a:spcPct val="100000"/>
            </a:lnSpc>
            <a:spcAft>
              <a:spcPts val="0"/>
            </a:spcAft>
          </a:pPr>
          <a:r>
            <a:rPr lang="ar-SA" sz="1200" dirty="0" smtClean="0">
              <a:latin typeface="Times New Roman"/>
              <a:ea typeface="Times New Roman"/>
              <a:cs typeface="Sakkal Majalla"/>
            </a:rPr>
            <a:t>الممرات العرضية</a:t>
          </a:r>
          <a:r>
            <a:rPr lang="en-US" sz="1200" dirty="0" smtClean="0">
              <a:latin typeface="Sakkal Majalla"/>
              <a:ea typeface="Times New Roman"/>
            </a:rPr>
            <a:t> .</a:t>
          </a:r>
          <a:endParaRPr lang="en-US" sz="1200" dirty="0" smtClean="0">
            <a:latin typeface="Times New Roman"/>
            <a:ea typeface="Times New Roman"/>
          </a:endParaRPr>
        </a:p>
        <a:p>
          <a:pPr rtl="1">
            <a:lnSpc>
              <a:spcPct val="100000"/>
            </a:lnSpc>
            <a:spcAft>
              <a:spcPts val="0"/>
            </a:spcAft>
          </a:pPr>
          <a:r>
            <a:rPr lang="ar-SA" sz="1200" dirty="0" smtClean="0">
              <a:latin typeface="Times New Roman"/>
              <a:ea typeface="Times New Roman"/>
              <a:cs typeface="Sakkal Majalla"/>
            </a:rPr>
            <a:t>مكان الحلابة</a:t>
          </a:r>
          <a:r>
            <a:rPr lang="en-US" sz="1200" dirty="0" smtClean="0">
              <a:latin typeface="Sakkal Majalla"/>
              <a:ea typeface="Times New Roman"/>
            </a:rPr>
            <a:t> .</a:t>
          </a:r>
          <a:endParaRPr lang="ar-SA" sz="1200" dirty="0"/>
        </a:p>
      </dgm:t>
    </dgm:pt>
    <dgm:pt modelId="{2A938F31-AB6F-4E63-9C2E-F84531C193D4}" type="parTrans" cxnId="{56A62FD2-7644-4B75-8DE9-E3652C3D3062}">
      <dgm:prSet/>
      <dgm:spPr/>
      <dgm:t>
        <a:bodyPr/>
        <a:lstStyle/>
        <a:p>
          <a:pPr rtl="1"/>
          <a:endParaRPr lang="ar-SA"/>
        </a:p>
      </dgm:t>
    </dgm:pt>
    <dgm:pt modelId="{619CEA57-7D59-4649-B1BF-9B63DD4D6176}" type="sibTrans" cxnId="{56A62FD2-7644-4B75-8DE9-E3652C3D3062}">
      <dgm:prSet/>
      <dgm:spPr/>
      <dgm:t>
        <a:bodyPr/>
        <a:lstStyle/>
        <a:p>
          <a:pPr rtl="1"/>
          <a:endParaRPr lang="ar-SA"/>
        </a:p>
      </dgm:t>
    </dgm:pt>
    <dgm:pt modelId="{39B5CA6D-A420-4155-B366-E1EB9B692EA2}" type="pres">
      <dgm:prSet presAssocID="{D801616A-E4EB-4350-BF6D-E239BD5BB36E}" presName="diagram" presStyleCnt="0">
        <dgm:presLayoutVars>
          <dgm:chPref val="1"/>
          <dgm:dir/>
          <dgm:animOne val="branch"/>
          <dgm:animLvl val="lvl"/>
          <dgm:resizeHandles/>
        </dgm:presLayoutVars>
      </dgm:prSet>
      <dgm:spPr/>
      <dgm:t>
        <a:bodyPr/>
        <a:lstStyle/>
        <a:p>
          <a:pPr rtl="1"/>
          <a:endParaRPr lang="ar-SA"/>
        </a:p>
      </dgm:t>
    </dgm:pt>
    <dgm:pt modelId="{21D48D39-DF8C-4DF6-82DC-D8206AF7DF6D}" type="pres">
      <dgm:prSet presAssocID="{40FAF362-7F93-40CB-BB0B-F66682AEC8FB}" presName="root" presStyleCnt="0"/>
      <dgm:spPr/>
    </dgm:pt>
    <dgm:pt modelId="{FD003498-CE65-4218-BE60-46B82678F1B5}" type="pres">
      <dgm:prSet presAssocID="{40FAF362-7F93-40CB-BB0B-F66682AEC8FB}" presName="rootComposite" presStyleCnt="0"/>
      <dgm:spPr/>
    </dgm:pt>
    <dgm:pt modelId="{90F2ADBE-C359-4319-97E8-B5226F2E825D}" type="pres">
      <dgm:prSet presAssocID="{40FAF362-7F93-40CB-BB0B-F66682AEC8FB}" presName="rootText" presStyleLbl="node1" presStyleIdx="0" presStyleCnt="2" custScaleX="189254"/>
      <dgm:spPr/>
      <dgm:t>
        <a:bodyPr/>
        <a:lstStyle/>
        <a:p>
          <a:pPr rtl="1"/>
          <a:endParaRPr lang="ar-SA"/>
        </a:p>
      </dgm:t>
    </dgm:pt>
    <dgm:pt modelId="{79142CC6-BB58-4D00-BBFF-471255E7BDF7}" type="pres">
      <dgm:prSet presAssocID="{40FAF362-7F93-40CB-BB0B-F66682AEC8FB}" presName="rootConnector" presStyleLbl="node1" presStyleIdx="0" presStyleCnt="2"/>
      <dgm:spPr/>
      <dgm:t>
        <a:bodyPr/>
        <a:lstStyle/>
        <a:p>
          <a:pPr rtl="1"/>
          <a:endParaRPr lang="ar-SA"/>
        </a:p>
      </dgm:t>
    </dgm:pt>
    <dgm:pt modelId="{9D5F0266-B9A1-4E6E-B46D-BDB282C7F794}" type="pres">
      <dgm:prSet presAssocID="{40FAF362-7F93-40CB-BB0B-F66682AEC8FB}" presName="childShape" presStyleCnt="0"/>
      <dgm:spPr/>
    </dgm:pt>
    <dgm:pt modelId="{0176AE5F-3168-4A1D-99D1-A89351E2FCFC}" type="pres">
      <dgm:prSet presAssocID="{62ADDAD1-82F3-46A1-ADDE-006467B407ED}" presName="Name13" presStyleLbl="parChTrans1D2" presStyleIdx="0" presStyleCnt="6"/>
      <dgm:spPr/>
      <dgm:t>
        <a:bodyPr/>
        <a:lstStyle/>
        <a:p>
          <a:pPr rtl="1"/>
          <a:endParaRPr lang="ar-SA"/>
        </a:p>
      </dgm:t>
    </dgm:pt>
    <dgm:pt modelId="{5543E36A-4C10-4660-B341-C2EF9DA5FAB3}" type="pres">
      <dgm:prSet presAssocID="{DCDED8C5-FAE7-4D2A-8F7A-5DFB4DDEFDC0}" presName="childText" presStyleLbl="bgAcc1" presStyleIdx="0" presStyleCnt="6" custScaleX="467153" custScaleY="311873">
        <dgm:presLayoutVars>
          <dgm:bulletEnabled val="1"/>
        </dgm:presLayoutVars>
      </dgm:prSet>
      <dgm:spPr/>
      <dgm:t>
        <a:bodyPr/>
        <a:lstStyle/>
        <a:p>
          <a:pPr rtl="1"/>
          <a:endParaRPr lang="ar-SA"/>
        </a:p>
      </dgm:t>
    </dgm:pt>
    <dgm:pt modelId="{17EEC843-4597-429B-8673-8BF519F08D3B}" type="pres">
      <dgm:prSet presAssocID="{51D8BFA0-AEFC-43C1-B249-960597A5D0F5}" presName="Name13" presStyleLbl="parChTrans1D2" presStyleIdx="1" presStyleCnt="6"/>
      <dgm:spPr/>
      <dgm:t>
        <a:bodyPr/>
        <a:lstStyle/>
        <a:p>
          <a:pPr rtl="1"/>
          <a:endParaRPr lang="ar-SA"/>
        </a:p>
      </dgm:t>
    </dgm:pt>
    <dgm:pt modelId="{AF53429A-03A4-4DEE-A648-13E063A401EB}" type="pres">
      <dgm:prSet presAssocID="{F1BFD876-73B0-4784-BEB8-4D75F8DA951C}" presName="childText" presStyleLbl="bgAcc1" presStyleIdx="1" presStyleCnt="6" custScaleX="466387" custScaleY="244214" custLinFactNeighborX="8723" custLinFactNeighborY="1825">
        <dgm:presLayoutVars>
          <dgm:bulletEnabled val="1"/>
        </dgm:presLayoutVars>
      </dgm:prSet>
      <dgm:spPr/>
      <dgm:t>
        <a:bodyPr/>
        <a:lstStyle/>
        <a:p>
          <a:pPr rtl="1"/>
          <a:endParaRPr lang="ar-SA"/>
        </a:p>
      </dgm:t>
    </dgm:pt>
    <dgm:pt modelId="{22214928-ACFE-4DD2-A07D-5F38B6D179E1}" type="pres">
      <dgm:prSet presAssocID="{2A938F31-AB6F-4E63-9C2E-F84531C193D4}" presName="Name13" presStyleLbl="parChTrans1D2" presStyleIdx="2" presStyleCnt="6"/>
      <dgm:spPr/>
      <dgm:t>
        <a:bodyPr/>
        <a:lstStyle/>
        <a:p>
          <a:pPr rtl="1"/>
          <a:endParaRPr lang="ar-SA"/>
        </a:p>
      </dgm:t>
    </dgm:pt>
    <dgm:pt modelId="{871DCCC8-DD1E-4287-8CF7-D7C095AD896F}" type="pres">
      <dgm:prSet presAssocID="{EC558C52-E3AC-40EB-AABC-7EBB40031CF5}" presName="childText" presStyleLbl="bgAcc1" presStyleIdx="2" presStyleCnt="6" custScaleX="443224" custScaleY="523414" custLinFactNeighborX="-15458" custLinFactNeighborY="85204">
        <dgm:presLayoutVars>
          <dgm:bulletEnabled val="1"/>
        </dgm:presLayoutVars>
      </dgm:prSet>
      <dgm:spPr/>
      <dgm:t>
        <a:bodyPr/>
        <a:lstStyle/>
        <a:p>
          <a:pPr rtl="1"/>
          <a:endParaRPr lang="ar-SA"/>
        </a:p>
      </dgm:t>
    </dgm:pt>
    <dgm:pt modelId="{95786163-0A3C-4F1F-9E0E-53769CD3F054}" type="pres">
      <dgm:prSet presAssocID="{9B838DB8-81FC-46ED-AE43-6FB2A4C13F75}" presName="root" presStyleCnt="0"/>
      <dgm:spPr/>
    </dgm:pt>
    <dgm:pt modelId="{4C4AA28E-BA68-40EC-816D-6ECFC66220CB}" type="pres">
      <dgm:prSet presAssocID="{9B838DB8-81FC-46ED-AE43-6FB2A4C13F75}" presName="rootComposite" presStyleCnt="0"/>
      <dgm:spPr/>
    </dgm:pt>
    <dgm:pt modelId="{0BDD7F59-20E2-413B-A8C6-02D3720DFE7D}" type="pres">
      <dgm:prSet presAssocID="{9B838DB8-81FC-46ED-AE43-6FB2A4C13F75}" presName="rootText" presStyleLbl="node1" presStyleIdx="1" presStyleCnt="2" custScaleX="246171" custScaleY="160970" custLinFactNeighborX="27769" custLinFactNeighborY="-36655"/>
      <dgm:spPr/>
      <dgm:t>
        <a:bodyPr/>
        <a:lstStyle/>
        <a:p>
          <a:pPr rtl="1"/>
          <a:endParaRPr lang="ar-SA"/>
        </a:p>
      </dgm:t>
    </dgm:pt>
    <dgm:pt modelId="{8BE1F283-80D0-4466-9585-E25FF67A2AE0}" type="pres">
      <dgm:prSet presAssocID="{9B838DB8-81FC-46ED-AE43-6FB2A4C13F75}" presName="rootConnector" presStyleLbl="node1" presStyleIdx="1" presStyleCnt="2"/>
      <dgm:spPr/>
      <dgm:t>
        <a:bodyPr/>
        <a:lstStyle/>
        <a:p>
          <a:pPr rtl="1"/>
          <a:endParaRPr lang="ar-SA"/>
        </a:p>
      </dgm:t>
    </dgm:pt>
    <dgm:pt modelId="{55AD8675-DB07-4997-951C-C9FF4C2ACC88}" type="pres">
      <dgm:prSet presAssocID="{9B838DB8-81FC-46ED-AE43-6FB2A4C13F75}" presName="childShape" presStyleCnt="0"/>
      <dgm:spPr/>
    </dgm:pt>
    <dgm:pt modelId="{7640A80B-F787-436F-993D-A4F77E018B32}" type="pres">
      <dgm:prSet presAssocID="{DD314DEF-6E27-418C-A0BC-74BD7ACB3365}" presName="Name13" presStyleLbl="parChTrans1D2" presStyleIdx="3" presStyleCnt="6"/>
      <dgm:spPr/>
      <dgm:t>
        <a:bodyPr/>
        <a:lstStyle/>
        <a:p>
          <a:pPr rtl="1"/>
          <a:endParaRPr lang="ar-SA"/>
        </a:p>
      </dgm:t>
    </dgm:pt>
    <dgm:pt modelId="{5A028447-199B-461F-85C9-42B9A48C5CB1}" type="pres">
      <dgm:prSet presAssocID="{DD6E53A9-23BB-44EC-97F2-CBD7F83D7C4D}" presName="childText" presStyleLbl="bgAcc1" presStyleIdx="3" presStyleCnt="6" custScaleX="526974" custScaleY="194699" custLinFactNeighborX="73849" custLinFactNeighborY="-18186">
        <dgm:presLayoutVars>
          <dgm:bulletEnabled val="1"/>
        </dgm:presLayoutVars>
      </dgm:prSet>
      <dgm:spPr/>
      <dgm:t>
        <a:bodyPr/>
        <a:lstStyle/>
        <a:p>
          <a:pPr rtl="1"/>
          <a:endParaRPr lang="ar-SA"/>
        </a:p>
      </dgm:t>
    </dgm:pt>
    <dgm:pt modelId="{8C578AA9-E98D-4F92-94C2-73B6757298C2}" type="pres">
      <dgm:prSet presAssocID="{09EDE183-BBD1-4A19-9225-9D18E3C3AE56}" presName="Name13" presStyleLbl="parChTrans1D2" presStyleIdx="4" presStyleCnt="6"/>
      <dgm:spPr/>
      <dgm:t>
        <a:bodyPr/>
        <a:lstStyle/>
        <a:p>
          <a:pPr rtl="1"/>
          <a:endParaRPr lang="ar-SA"/>
        </a:p>
      </dgm:t>
    </dgm:pt>
    <dgm:pt modelId="{2E84ECD6-B8D7-4CF4-A67F-DC73C50F3358}" type="pres">
      <dgm:prSet presAssocID="{5E380DF8-8F3B-4A9F-BA19-0A1939035C6C}" presName="childText" presStyleLbl="bgAcc1" presStyleIdx="4" presStyleCnt="6" custScaleX="556677" custScaleY="320396" custLinFactNeighborX="38861" custLinFactNeighborY="-13964">
        <dgm:presLayoutVars>
          <dgm:bulletEnabled val="1"/>
        </dgm:presLayoutVars>
      </dgm:prSet>
      <dgm:spPr/>
      <dgm:t>
        <a:bodyPr/>
        <a:lstStyle/>
        <a:p>
          <a:pPr rtl="1"/>
          <a:endParaRPr lang="ar-SA"/>
        </a:p>
      </dgm:t>
    </dgm:pt>
    <dgm:pt modelId="{775947C7-0317-40F1-8F18-CC5C66047AA6}" type="pres">
      <dgm:prSet presAssocID="{CBDCF392-2044-4597-90F3-E62BCC6D19D6}" presName="Name13" presStyleLbl="parChTrans1D2" presStyleIdx="5" presStyleCnt="6"/>
      <dgm:spPr/>
      <dgm:t>
        <a:bodyPr/>
        <a:lstStyle/>
        <a:p>
          <a:pPr rtl="1"/>
          <a:endParaRPr lang="ar-SA"/>
        </a:p>
      </dgm:t>
    </dgm:pt>
    <dgm:pt modelId="{F54E801E-4B9E-440A-8CCF-E77C0AC81826}" type="pres">
      <dgm:prSet presAssocID="{0B6A853A-1E6A-4F86-AC56-3B50B470E0D1}" presName="childText" presStyleLbl="bgAcc1" presStyleIdx="5" presStyleCnt="6" custScaleX="485949" custScaleY="505195" custLinFactY="100000" custLinFactNeighborX="95187" custLinFactNeighborY="165561">
        <dgm:presLayoutVars>
          <dgm:bulletEnabled val="1"/>
        </dgm:presLayoutVars>
      </dgm:prSet>
      <dgm:spPr/>
      <dgm:t>
        <a:bodyPr/>
        <a:lstStyle/>
        <a:p>
          <a:pPr rtl="1"/>
          <a:endParaRPr lang="ar-SA"/>
        </a:p>
      </dgm:t>
    </dgm:pt>
  </dgm:ptLst>
  <dgm:cxnLst>
    <dgm:cxn modelId="{2E31878E-5E87-4B81-B078-96AB9E657CDB}" srcId="{40FAF362-7F93-40CB-BB0B-F66682AEC8FB}" destId="{DCDED8C5-FAE7-4D2A-8F7A-5DFB4DDEFDC0}" srcOrd="0" destOrd="0" parTransId="{62ADDAD1-82F3-46A1-ADDE-006467B407ED}" sibTransId="{9941FE7C-AFA2-4CAF-AE8E-93BD483A3633}"/>
    <dgm:cxn modelId="{6D48C19A-AE4E-42CA-A08F-105343CA5C56}" type="presOf" srcId="{EC558C52-E3AC-40EB-AABC-7EBB40031CF5}" destId="{871DCCC8-DD1E-4287-8CF7-D7C095AD896F}" srcOrd="0" destOrd="0" presId="urn:microsoft.com/office/officeart/2005/8/layout/hierarchy3"/>
    <dgm:cxn modelId="{B3518B15-CBDB-44F5-9EEF-E11B141ECBAB}" srcId="{9B838DB8-81FC-46ED-AE43-6FB2A4C13F75}" destId="{DD6E53A9-23BB-44EC-97F2-CBD7F83D7C4D}" srcOrd="0" destOrd="0" parTransId="{DD314DEF-6E27-418C-A0BC-74BD7ACB3365}" sibTransId="{9CC0AC1A-A20B-4844-85BF-B401E7CB208D}"/>
    <dgm:cxn modelId="{571A9F7A-BC7D-483F-98C7-3DACB278BEB2}" type="presOf" srcId="{DD314DEF-6E27-418C-A0BC-74BD7ACB3365}" destId="{7640A80B-F787-436F-993D-A4F77E018B32}" srcOrd="0" destOrd="0" presId="urn:microsoft.com/office/officeart/2005/8/layout/hierarchy3"/>
    <dgm:cxn modelId="{B2E5C1E8-E114-4348-9C0E-E238C269779F}" type="presOf" srcId="{40FAF362-7F93-40CB-BB0B-F66682AEC8FB}" destId="{79142CC6-BB58-4D00-BBFF-471255E7BDF7}" srcOrd="1" destOrd="0" presId="urn:microsoft.com/office/officeart/2005/8/layout/hierarchy3"/>
    <dgm:cxn modelId="{56A62FD2-7644-4B75-8DE9-E3652C3D3062}" srcId="{40FAF362-7F93-40CB-BB0B-F66682AEC8FB}" destId="{EC558C52-E3AC-40EB-AABC-7EBB40031CF5}" srcOrd="2" destOrd="0" parTransId="{2A938F31-AB6F-4E63-9C2E-F84531C193D4}" sibTransId="{619CEA57-7D59-4649-B1BF-9B63DD4D6176}"/>
    <dgm:cxn modelId="{C9C0541A-8DEE-414C-BBD7-B4C7057D06BE}" type="presOf" srcId="{CBDCF392-2044-4597-90F3-E62BCC6D19D6}" destId="{775947C7-0317-40F1-8F18-CC5C66047AA6}" srcOrd="0" destOrd="0" presId="urn:microsoft.com/office/officeart/2005/8/layout/hierarchy3"/>
    <dgm:cxn modelId="{3A5AA12E-20C9-4F40-B9EA-09AF545DD979}" type="presOf" srcId="{2A938F31-AB6F-4E63-9C2E-F84531C193D4}" destId="{22214928-ACFE-4DD2-A07D-5F38B6D179E1}" srcOrd="0" destOrd="0" presId="urn:microsoft.com/office/officeart/2005/8/layout/hierarchy3"/>
    <dgm:cxn modelId="{A1C594EE-F848-4555-867B-46E3601AA37E}" srcId="{D801616A-E4EB-4350-BF6D-E239BD5BB36E}" destId="{9B838DB8-81FC-46ED-AE43-6FB2A4C13F75}" srcOrd="1" destOrd="0" parTransId="{00C3DDEA-507A-411C-9B2E-CFE4C2DE2FA0}" sibTransId="{EF743D85-DEDD-44B0-BF82-3F4242EB09E8}"/>
    <dgm:cxn modelId="{0E2CEAC1-4383-4880-B7A2-1487F655F608}" type="presOf" srcId="{9B838DB8-81FC-46ED-AE43-6FB2A4C13F75}" destId="{0BDD7F59-20E2-413B-A8C6-02D3720DFE7D}" srcOrd="0" destOrd="0" presId="urn:microsoft.com/office/officeart/2005/8/layout/hierarchy3"/>
    <dgm:cxn modelId="{5B027B8B-41F2-4205-8CDC-FEBEC00FA778}" type="presOf" srcId="{F1BFD876-73B0-4784-BEB8-4D75F8DA951C}" destId="{AF53429A-03A4-4DEE-A648-13E063A401EB}" srcOrd="0" destOrd="0" presId="urn:microsoft.com/office/officeart/2005/8/layout/hierarchy3"/>
    <dgm:cxn modelId="{EED38349-66D7-43A2-890B-568E5E261F74}" type="presOf" srcId="{51D8BFA0-AEFC-43C1-B249-960597A5D0F5}" destId="{17EEC843-4597-429B-8673-8BF519F08D3B}" srcOrd="0" destOrd="0" presId="urn:microsoft.com/office/officeart/2005/8/layout/hierarchy3"/>
    <dgm:cxn modelId="{976E0E14-E191-4135-8FD6-250B995751D3}" type="presOf" srcId="{09EDE183-BBD1-4A19-9225-9D18E3C3AE56}" destId="{8C578AA9-E98D-4F92-94C2-73B6757298C2}" srcOrd="0" destOrd="0" presId="urn:microsoft.com/office/officeart/2005/8/layout/hierarchy3"/>
    <dgm:cxn modelId="{FBD46D56-C0A8-47BA-AE75-507DD401B77D}" type="presOf" srcId="{DD6E53A9-23BB-44EC-97F2-CBD7F83D7C4D}" destId="{5A028447-199B-461F-85C9-42B9A48C5CB1}" srcOrd="0" destOrd="0" presId="urn:microsoft.com/office/officeart/2005/8/layout/hierarchy3"/>
    <dgm:cxn modelId="{50869849-F5B3-4450-998B-9F9F0C277B88}" type="presOf" srcId="{DCDED8C5-FAE7-4D2A-8F7A-5DFB4DDEFDC0}" destId="{5543E36A-4C10-4660-B341-C2EF9DA5FAB3}" srcOrd="0" destOrd="0" presId="urn:microsoft.com/office/officeart/2005/8/layout/hierarchy3"/>
    <dgm:cxn modelId="{FEEAF484-B257-4643-8BC8-8705FE5FCE53}" type="presOf" srcId="{40FAF362-7F93-40CB-BB0B-F66682AEC8FB}" destId="{90F2ADBE-C359-4319-97E8-B5226F2E825D}" srcOrd="0" destOrd="0" presId="urn:microsoft.com/office/officeart/2005/8/layout/hierarchy3"/>
    <dgm:cxn modelId="{D312E135-C961-470E-AE7D-F67A004E3A54}" type="presOf" srcId="{62ADDAD1-82F3-46A1-ADDE-006467B407ED}" destId="{0176AE5F-3168-4A1D-99D1-A89351E2FCFC}" srcOrd="0" destOrd="0" presId="urn:microsoft.com/office/officeart/2005/8/layout/hierarchy3"/>
    <dgm:cxn modelId="{4A64D757-830D-4F59-87BD-7FBA83885FEA}" srcId="{9B838DB8-81FC-46ED-AE43-6FB2A4C13F75}" destId="{5E380DF8-8F3B-4A9F-BA19-0A1939035C6C}" srcOrd="1" destOrd="0" parTransId="{09EDE183-BBD1-4A19-9225-9D18E3C3AE56}" sibTransId="{4D7361A7-885A-4D79-904C-28F59E239E8D}"/>
    <dgm:cxn modelId="{ABF2233F-9DB7-4281-B0E2-6796B181B48F}" srcId="{9B838DB8-81FC-46ED-AE43-6FB2A4C13F75}" destId="{0B6A853A-1E6A-4F86-AC56-3B50B470E0D1}" srcOrd="2" destOrd="0" parTransId="{CBDCF392-2044-4597-90F3-E62BCC6D19D6}" sibTransId="{4756155E-62B1-4341-A297-06306B83139B}"/>
    <dgm:cxn modelId="{8CA59A7A-1BEA-42DB-B89F-CECBD74534ED}" srcId="{D801616A-E4EB-4350-BF6D-E239BD5BB36E}" destId="{40FAF362-7F93-40CB-BB0B-F66682AEC8FB}" srcOrd="0" destOrd="0" parTransId="{871DF038-D423-40CE-BAC1-289F16DE2F52}" sibTransId="{9BB074F6-7225-4EB5-9166-35C76F19C195}"/>
    <dgm:cxn modelId="{7E9FC50B-5CAD-4747-8237-2EDBD52E9AEF}" type="presOf" srcId="{D801616A-E4EB-4350-BF6D-E239BD5BB36E}" destId="{39B5CA6D-A420-4155-B366-E1EB9B692EA2}" srcOrd="0" destOrd="0" presId="urn:microsoft.com/office/officeart/2005/8/layout/hierarchy3"/>
    <dgm:cxn modelId="{B1210D60-5D42-4852-BFEE-B014A2BBC4CB}" type="presOf" srcId="{0B6A853A-1E6A-4F86-AC56-3B50B470E0D1}" destId="{F54E801E-4B9E-440A-8CCF-E77C0AC81826}" srcOrd="0" destOrd="0" presId="urn:microsoft.com/office/officeart/2005/8/layout/hierarchy3"/>
    <dgm:cxn modelId="{F5B14633-5CCC-4CE0-96A2-520A29155476}" type="presOf" srcId="{5E380DF8-8F3B-4A9F-BA19-0A1939035C6C}" destId="{2E84ECD6-B8D7-4CF4-A67F-DC73C50F3358}" srcOrd="0" destOrd="0" presId="urn:microsoft.com/office/officeart/2005/8/layout/hierarchy3"/>
    <dgm:cxn modelId="{93578923-4ACF-4A8A-B812-DE662F5366E6}" srcId="{40FAF362-7F93-40CB-BB0B-F66682AEC8FB}" destId="{F1BFD876-73B0-4784-BEB8-4D75F8DA951C}" srcOrd="1" destOrd="0" parTransId="{51D8BFA0-AEFC-43C1-B249-960597A5D0F5}" sibTransId="{3D5B637C-2F54-4263-A847-EB4C42131FFF}"/>
    <dgm:cxn modelId="{C3179C46-C2B8-4733-9379-CB1801B48D95}" type="presOf" srcId="{9B838DB8-81FC-46ED-AE43-6FB2A4C13F75}" destId="{8BE1F283-80D0-4466-9585-E25FF67A2AE0}" srcOrd="1" destOrd="0" presId="urn:microsoft.com/office/officeart/2005/8/layout/hierarchy3"/>
    <dgm:cxn modelId="{EA40D2F0-4B18-4712-A531-1D4520F96BF1}" type="presParOf" srcId="{39B5CA6D-A420-4155-B366-E1EB9B692EA2}" destId="{21D48D39-DF8C-4DF6-82DC-D8206AF7DF6D}" srcOrd="0" destOrd="0" presId="urn:microsoft.com/office/officeart/2005/8/layout/hierarchy3"/>
    <dgm:cxn modelId="{F5CA2E83-3AE8-41B5-87C6-80AB327D0D18}" type="presParOf" srcId="{21D48D39-DF8C-4DF6-82DC-D8206AF7DF6D}" destId="{FD003498-CE65-4218-BE60-46B82678F1B5}" srcOrd="0" destOrd="0" presId="urn:microsoft.com/office/officeart/2005/8/layout/hierarchy3"/>
    <dgm:cxn modelId="{5BF84798-ED3A-443A-A5FA-5918EC0AFB7C}" type="presParOf" srcId="{FD003498-CE65-4218-BE60-46B82678F1B5}" destId="{90F2ADBE-C359-4319-97E8-B5226F2E825D}" srcOrd="0" destOrd="0" presId="urn:microsoft.com/office/officeart/2005/8/layout/hierarchy3"/>
    <dgm:cxn modelId="{31EE1332-B55F-46C2-8894-F0C85B2CAB40}" type="presParOf" srcId="{FD003498-CE65-4218-BE60-46B82678F1B5}" destId="{79142CC6-BB58-4D00-BBFF-471255E7BDF7}" srcOrd="1" destOrd="0" presId="urn:microsoft.com/office/officeart/2005/8/layout/hierarchy3"/>
    <dgm:cxn modelId="{61E7215D-8D54-40A6-A576-0CC619D6EC93}" type="presParOf" srcId="{21D48D39-DF8C-4DF6-82DC-D8206AF7DF6D}" destId="{9D5F0266-B9A1-4E6E-B46D-BDB282C7F794}" srcOrd="1" destOrd="0" presId="urn:microsoft.com/office/officeart/2005/8/layout/hierarchy3"/>
    <dgm:cxn modelId="{9407A453-97E4-4BA2-900F-28156A1705AB}" type="presParOf" srcId="{9D5F0266-B9A1-4E6E-B46D-BDB282C7F794}" destId="{0176AE5F-3168-4A1D-99D1-A89351E2FCFC}" srcOrd="0" destOrd="0" presId="urn:microsoft.com/office/officeart/2005/8/layout/hierarchy3"/>
    <dgm:cxn modelId="{EAC85C0D-2BA0-4243-B690-44D7DB08B22E}" type="presParOf" srcId="{9D5F0266-B9A1-4E6E-B46D-BDB282C7F794}" destId="{5543E36A-4C10-4660-B341-C2EF9DA5FAB3}" srcOrd="1" destOrd="0" presId="urn:microsoft.com/office/officeart/2005/8/layout/hierarchy3"/>
    <dgm:cxn modelId="{B53FF9C6-B580-4CE1-9D29-8F91BABFEAFC}" type="presParOf" srcId="{9D5F0266-B9A1-4E6E-B46D-BDB282C7F794}" destId="{17EEC843-4597-429B-8673-8BF519F08D3B}" srcOrd="2" destOrd="0" presId="urn:microsoft.com/office/officeart/2005/8/layout/hierarchy3"/>
    <dgm:cxn modelId="{B8E7A3CF-356C-4724-BA2E-E56E1F1119EC}" type="presParOf" srcId="{9D5F0266-B9A1-4E6E-B46D-BDB282C7F794}" destId="{AF53429A-03A4-4DEE-A648-13E063A401EB}" srcOrd="3" destOrd="0" presId="urn:microsoft.com/office/officeart/2005/8/layout/hierarchy3"/>
    <dgm:cxn modelId="{E80DB2FD-AC57-41D4-B271-960848D82E38}" type="presParOf" srcId="{9D5F0266-B9A1-4E6E-B46D-BDB282C7F794}" destId="{22214928-ACFE-4DD2-A07D-5F38B6D179E1}" srcOrd="4" destOrd="0" presId="urn:microsoft.com/office/officeart/2005/8/layout/hierarchy3"/>
    <dgm:cxn modelId="{DFF91E9B-81CB-41C2-9C3B-D2A79DC9081C}" type="presParOf" srcId="{9D5F0266-B9A1-4E6E-B46D-BDB282C7F794}" destId="{871DCCC8-DD1E-4287-8CF7-D7C095AD896F}" srcOrd="5" destOrd="0" presId="urn:microsoft.com/office/officeart/2005/8/layout/hierarchy3"/>
    <dgm:cxn modelId="{092B4EA2-AE65-4956-816C-783B7FE0F5C0}" type="presParOf" srcId="{39B5CA6D-A420-4155-B366-E1EB9B692EA2}" destId="{95786163-0A3C-4F1F-9E0E-53769CD3F054}" srcOrd="1" destOrd="0" presId="urn:microsoft.com/office/officeart/2005/8/layout/hierarchy3"/>
    <dgm:cxn modelId="{43DF7BB1-E498-4887-9B93-F37D47010BCF}" type="presParOf" srcId="{95786163-0A3C-4F1F-9E0E-53769CD3F054}" destId="{4C4AA28E-BA68-40EC-816D-6ECFC66220CB}" srcOrd="0" destOrd="0" presId="urn:microsoft.com/office/officeart/2005/8/layout/hierarchy3"/>
    <dgm:cxn modelId="{AD815B6B-5899-4369-B09A-AD0F43ED0598}" type="presParOf" srcId="{4C4AA28E-BA68-40EC-816D-6ECFC66220CB}" destId="{0BDD7F59-20E2-413B-A8C6-02D3720DFE7D}" srcOrd="0" destOrd="0" presId="urn:microsoft.com/office/officeart/2005/8/layout/hierarchy3"/>
    <dgm:cxn modelId="{4BD5BF62-A0CC-49E4-92DB-E3916B461812}" type="presParOf" srcId="{4C4AA28E-BA68-40EC-816D-6ECFC66220CB}" destId="{8BE1F283-80D0-4466-9585-E25FF67A2AE0}" srcOrd="1" destOrd="0" presId="urn:microsoft.com/office/officeart/2005/8/layout/hierarchy3"/>
    <dgm:cxn modelId="{B32C6934-5DE3-4BCB-9FCE-D22D14ABBF01}" type="presParOf" srcId="{95786163-0A3C-4F1F-9E0E-53769CD3F054}" destId="{55AD8675-DB07-4997-951C-C9FF4C2ACC88}" srcOrd="1" destOrd="0" presId="urn:microsoft.com/office/officeart/2005/8/layout/hierarchy3"/>
    <dgm:cxn modelId="{C8E77A07-ED74-4E33-A9F5-073E981FCD2C}" type="presParOf" srcId="{55AD8675-DB07-4997-951C-C9FF4C2ACC88}" destId="{7640A80B-F787-436F-993D-A4F77E018B32}" srcOrd="0" destOrd="0" presId="urn:microsoft.com/office/officeart/2005/8/layout/hierarchy3"/>
    <dgm:cxn modelId="{77120BE1-CFBA-4BC2-B2FA-1650301F03D2}" type="presParOf" srcId="{55AD8675-DB07-4997-951C-C9FF4C2ACC88}" destId="{5A028447-199B-461F-85C9-42B9A48C5CB1}" srcOrd="1" destOrd="0" presId="urn:microsoft.com/office/officeart/2005/8/layout/hierarchy3"/>
    <dgm:cxn modelId="{D6ECC26A-5B17-486C-BB20-4CB1AAFB5F55}" type="presParOf" srcId="{55AD8675-DB07-4997-951C-C9FF4C2ACC88}" destId="{8C578AA9-E98D-4F92-94C2-73B6757298C2}" srcOrd="2" destOrd="0" presId="urn:microsoft.com/office/officeart/2005/8/layout/hierarchy3"/>
    <dgm:cxn modelId="{C610DECC-29DF-4DFB-8CE3-6DF374BF0732}" type="presParOf" srcId="{55AD8675-DB07-4997-951C-C9FF4C2ACC88}" destId="{2E84ECD6-B8D7-4CF4-A67F-DC73C50F3358}" srcOrd="3" destOrd="0" presId="urn:microsoft.com/office/officeart/2005/8/layout/hierarchy3"/>
    <dgm:cxn modelId="{7A38AFAA-457E-4769-AAF3-814D85EBE393}" type="presParOf" srcId="{55AD8675-DB07-4997-951C-C9FF4C2ACC88}" destId="{775947C7-0317-40F1-8F18-CC5C66047AA6}" srcOrd="4" destOrd="0" presId="urn:microsoft.com/office/officeart/2005/8/layout/hierarchy3"/>
    <dgm:cxn modelId="{29CE02B5-ABD7-420A-963B-D84756F392E0}" type="presParOf" srcId="{55AD8675-DB07-4997-951C-C9FF4C2ACC88}" destId="{F54E801E-4B9E-440A-8CCF-E77C0AC81826}"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425F560-D6F3-4967-9095-C8F882608757}" type="doc">
      <dgm:prSet loTypeId="urn:microsoft.com/office/officeart/2005/8/layout/radial5" loCatId="cycle" qsTypeId="urn:microsoft.com/office/officeart/2005/8/quickstyle/simple1" qsCatId="simple" csTypeId="urn:microsoft.com/office/officeart/2005/8/colors/accent3_1" csCatId="accent3" phldr="1"/>
      <dgm:spPr/>
      <dgm:t>
        <a:bodyPr/>
        <a:lstStyle/>
        <a:p>
          <a:pPr rtl="1"/>
          <a:endParaRPr lang="ar-SA"/>
        </a:p>
      </dgm:t>
    </dgm:pt>
    <dgm:pt modelId="{B861A043-7109-4F49-B53C-ECE2A6191948}">
      <dgm:prSet phldrT="[Text]" custT="1"/>
      <dgm:spPr/>
      <dgm:t>
        <a:bodyPr/>
        <a:lstStyle/>
        <a:p>
          <a:pPr rtl="1"/>
          <a:r>
            <a:rPr lang="ar-SA" sz="1600" b="1" dirty="0" smtClean="0">
              <a:latin typeface="Times New Roman"/>
              <a:ea typeface="Times New Roman"/>
              <a:cs typeface="Sakkal Majalla"/>
            </a:rPr>
            <a:t>المعايير التصميمية الواجب مراعاتها</a:t>
          </a:r>
          <a:r>
            <a:rPr lang="en-US" sz="1600" b="1" dirty="0" smtClean="0">
              <a:latin typeface="Sakkal Majalla"/>
              <a:ea typeface="Times New Roman"/>
            </a:rPr>
            <a:t> :</a:t>
          </a:r>
          <a:endParaRPr lang="ar-SA" sz="1600" dirty="0"/>
        </a:p>
      </dgm:t>
    </dgm:pt>
    <dgm:pt modelId="{BFE9C5A5-807C-453A-8FAF-5E258FEAF8BE}" type="parTrans" cxnId="{1AF67132-0A31-4727-9E67-16E2AB722813}">
      <dgm:prSet/>
      <dgm:spPr/>
      <dgm:t>
        <a:bodyPr/>
        <a:lstStyle/>
        <a:p>
          <a:pPr rtl="1"/>
          <a:endParaRPr lang="ar-SA"/>
        </a:p>
      </dgm:t>
    </dgm:pt>
    <dgm:pt modelId="{AA6C48B7-40ED-45FF-8F47-8AE337C29EC5}" type="sibTrans" cxnId="{1AF67132-0A31-4727-9E67-16E2AB722813}">
      <dgm:prSet/>
      <dgm:spPr/>
      <dgm:t>
        <a:bodyPr/>
        <a:lstStyle/>
        <a:p>
          <a:pPr rtl="1"/>
          <a:endParaRPr lang="ar-SA"/>
        </a:p>
      </dgm:t>
    </dgm:pt>
    <dgm:pt modelId="{A76BE69C-C079-4C81-A4AC-084FCE46AE08}">
      <dgm:prSet phldrT="[Text]" custT="1"/>
      <dgm:spPr/>
      <dgm:t>
        <a:bodyPr/>
        <a:lstStyle/>
        <a:p>
          <a:pPr rtl="1"/>
          <a:r>
            <a:rPr lang="ar-SA" sz="1200" dirty="0" smtClean="0">
              <a:latin typeface="Times New Roman"/>
              <a:ea typeface="Times New Roman"/>
              <a:cs typeface="Sakkal Majalla"/>
            </a:rPr>
            <a:t>مراعاة ارتفاع العنبر لما يوجد بداخله</a:t>
          </a:r>
          <a:r>
            <a:rPr lang="en-US" sz="1200" dirty="0" smtClean="0">
              <a:latin typeface="Sakkal Majalla"/>
              <a:ea typeface="Times New Roman"/>
            </a:rPr>
            <a:t> .</a:t>
          </a:r>
          <a:endParaRPr lang="ar-SA" sz="1200" dirty="0"/>
        </a:p>
      </dgm:t>
    </dgm:pt>
    <dgm:pt modelId="{469AE3DB-8F5F-45F6-A7D0-D1E92C4C8F31}" type="parTrans" cxnId="{4EED59DC-6621-4601-9B54-FED4877073E4}">
      <dgm:prSet/>
      <dgm:spPr/>
      <dgm:t>
        <a:bodyPr/>
        <a:lstStyle/>
        <a:p>
          <a:pPr rtl="1"/>
          <a:endParaRPr lang="ar-SA"/>
        </a:p>
      </dgm:t>
    </dgm:pt>
    <dgm:pt modelId="{22102802-8F7E-4D32-8124-D4958E82AA19}" type="sibTrans" cxnId="{4EED59DC-6621-4601-9B54-FED4877073E4}">
      <dgm:prSet/>
      <dgm:spPr/>
      <dgm:t>
        <a:bodyPr/>
        <a:lstStyle/>
        <a:p>
          <a:pPr rtl="1"/>
          <a:endParaRPr lang="ar-SA"/>
        </a:p>
      </dgm:t>
    </dgm:pt>
    <dgm:pt modelId="{1F80586E-9D46-4156-8DF1-DCF983A4B99E}">
      <dgm:prSet phldrT="[Text]" custT="1"/>
      <dgm:spPr/>
      <dgm:t>
        <a:bodyPr/>
        <a:lstStyle/>
        <a:p>
          <a:pPr rtl="1"/>
          <a:r>
            <a:rPr lang="ar-SA" sz="1400" dirty="0" smtClean="0">
              <a:latin typeface="Times New Roman"/>
              <a:ea typeface="Times New Roman"/>
              <a:cs typeface="Sakkal Majalla"/>
            </a:rPr>
            <a:t>ألا تقل مساحة الشبابيك عن 35% من مساحة العنبر</a:t>
          </a:r>
          <a:r>
            <a:rPr lang="en-US" sz="1400" dirty="0" smtClean="0">
              <a:latin typeface="Sakkal Majalla"/>
              <a:ea typeface="Times New Roman"/>
            </a:rPr>
            <a:t> .</a:t>
          </a:r>
          <a:endParaRPr lang="ar-SA" sz="1400" dirty="0"/>
        </a:p>
      </dgm:t>
    </dgm:pt>
    <dgm:pt modelId="{65373846-FB0D-4CC0-A8F9-6BBA78764E39}" type="parTrans" cxnId="{2CFEB5AB-3E68-415C-89EE-EB194B181608}">
      <dgm:prSet/>
      <dgm:spPr/>
      <dgm:t>
        <a:bodyPr/>
        <a:lstStyle/>
        <a:p>
          <a:pPr rtl="1"/>
          <a:endParaRPr lang="ar-SA"/>
        </a:p>
      </dgm:t>
    </dgm:pt>
    <dgm:pt modelId="{83C2AFE4-C3AD-404B-8CC6-D4784C9FF2D1}" type="sibTrans" cxnId="{2CFEB5AB-3E68-415C-89EE-EB194B181608}">
      <dgm:prSet/>
      <dgm:spPr/>
      <dgm:t>
        <a:bodyPr/>
        <a:lstStyle/>
        <a:p>
          <a:pPr rtl="1"/>
          <a:endParaRPr lang="ar-SA"/>
        </a:p>
      </dgm:t>
    </dgm:pt>
    <dgm:pt modelId="{310E1A84-0469-4836-A62C-E44D4F11BFE6}">
      <dgm:prSet phldrT="[Text]" custT="1"/>
      <dgm:spPr/>
      <dgm:t>
        <a:bodyPr/>
        <a:lstStyle/>
        <a:p>
          <a:pPr rtl="1"/>
          <a:r>
            <a:rPr lang="ar-SA" sz="1200" dirty="0" smtClean="0">
              <a:latin typeface="Times New Roman"/>
              <a:ea typeface="Times New Roman"/>
              <a:cs typeface="Sakkal Majalla"/>
            </a:rPr>
            <a:t>استخدام مواد البناء المتوفرة والتي تحافظ على الحيوانات والطيور سواء صيفاً أو شتاءا وأن تكون المساحة المخصصة للعمال بعيدة عن العنابر وفي اتجاه يضمن عدم وصول رائحة العنابر الكريهة لها</a:t>
          </a:r>
          <a:r>
            <a:rPr lang="en-US" sz="1200" dirty="0" smtClean="0">
              <a:latin typeface="Sakkal Majalla"/>
              <a:ea typeface="Times New Roman"/>
            </a:rPr>
            <a:t> .</a:t>
          </a:r>
          <a:endParaRPr lang="ar-SA" sz="1200" dirty="0"/>
        </a:p>
      </dgm:t>
    </dgm:pt>
    <dgm:pt modelId="{55DF78E0-370C-466A-A528-1A69E6BF2943}" type="parTrans" cxnId="{9CD0A454-7D69-4686-BEEB-90D45B468EBE}">
      <dgm:prSet/>
      <dgm:spPr/>
      <dgm:t>
        <a:bodyPr/>
        <a:lstStyle/>
        <a:p>
          <a:pPr rtl="1"/>
          <a:endParaRPr lang="ar-SA"/>
        </a:p>
      </dgm:t>
    </dgm:pt>
    <dgm:pt modelId="{5E80B658-EC5A-49CB-9E32-CD7D10C595E0}" type="sibTrans" cxnId="{9CD0A454-7D69-4686-BEEB-90D45B468EBE}">
      <dgm:prSet/>
      <dgm:spPr/>
      <dgm:t>
        <a:bodyPr/>
        <a:lstStyle/>
        <a:p>
          <a:pPr rtl="1"/>
          <a:endParaRPr lang="ar-SA"/>
        </a:p>
      </dgm:t>
    </dgm:pt>
    <dgm:pt modelId="{907841FD-C076-411B-AEB9-44BD411762C6}">
      <dgm:prSet/>
      <dgm:spPr/>
      <dgm:t>
        <a:bodyPr/>
        <a:lstStyle/>
        <a:p>
          <a:pPr rtl="1"/>
          <a:endParaRPr lang="ar-SA"/>
        </a:p>
      </dgm:t>
    </dgm:pt>
    <dgm:pt modelId="{2428034B-8E83-4A23-8F99-4B40BF243188}" type="parTrans" cxnId="{BF14BD6E-9380-47B3-AF18-90E6152AD497}">
      <dgm:prSet/>
      <dgm:spPr/>
      <dgm:t>
        <a:bodyPr/>
        <a:lstStyle/>
        <a:p>
          <a:pPr rtl="1"/>
          <a:endParaRPr lang="ar-SA"/>
        </a:p>
      </dgm:t>
    </dgm:pt>
    <dgm:pt modelId="{17954548-F288-444A-A10C-BE1A8434DD35}" type="sibTrans" cxnId="{BF14BD6E-9380-47B3-AF18-90E6152AD497}">
      <dgm:prSet/>
      <dgm:spPr/>
      <dgm:t>
        <a:bodyPr/>
        <a:lstStyle/>
        <a:p>
          <a:pPr rtl="1"/>
          <a:endParaRPr lang="ar-SA"/>
        </a:p>
      </dgm:t>
    </dgm:pt>
    <dgm:pt modelId="{D1349652-AED4-4E43-9D9C-059F72C91876}">
      <dgm:prSet custT="1"/>
      <dgm:spPr/>
      <dgm:t>
        <a:bodyPr/>
        <a:lstStyle/>
        <a:p>
          <a:pPr rtl="1"/>
          <a:r>
            <a:rPr lang="ar-SA" sz="1400" dirty="0" smtClean="0">
              <a:latin typeface="Times New Roman"/>
              <a:ea typeface="Times New Roman"/>
              <a:cs typeface="Sakkal Majalla"/>
            </a:rPr>
            <a:t>أن تكون المزرعة ذات مساحة واسعة وكافية لعدد العنابر وكذلك الأجهزة والمعدات اللازم توافرها في المزرعة</a:t>
          </a:r>
          <a:r>
            <a:rPr lang="en-US" sz="1400" dirty="0" smtClean="0">
              <a:latin typeface="Sakkal Majalla"/>
              <a:ea typeface="Times New Roman"/>
            </a:rPr>
            <a:t> .</a:t>
          </a:r>
          <a:endParaRPr lang="en-US" sz="1400" dirty="0" smtClean="0">
            <a:latin typeface="Times New Roman"/>
            <a:ea typeface="Times New Roman"/>
          </a:endParaRPr>
        </a:p>
      </dgm:t>
    </dgm:pt>
    <dgm:pt modelId="{042655C0-1D6B-425D-A42F-221ECA76D9BF}" type="parTrans" cxnId="{F3125BB3-D7AA-4B59-892C-92CFE871F280}">
      <dgm:prSet/>
      <dgm:spPr/>
      <dgm:t>
        <a:bodyPr/>
        <a:lstStyle/>
        <a:p>
          <a:pPr rtl="1"/>
          <a:endParaRPr lang="ar-SA"/>
        </a:p>
      </dgm:t>
    </dgm:pt>
    <dgm:pt modelId="{B97D4B09-357D-4DA1-A61D-A26904BE0241}" type="sibTrans" cxnId="{F3125BB3-D7AA-4B59-892C-92CFE871F280}">
      <dgm:prSet/>
      <dgm:spPr/>
      <dgm:t>
        <a:bodyPr/>
        <a:lstStyle/>
        <a:p>
          <a:pPr rtl="1"/>
          <a:endParaRPr lang="ar-SA"/>
        </a:p>
      </dgm:t>
    </dgm:pt>
    <dgm:pt modelId="{47B35A07-0F39-4FBA-A976-3328F3A7F698}">
      <dgm:prSet custT="1"/>
      <dgm:spPr/>
      <dgm:t>
        <a:bodyPr/>
        <a:lstStyle/>
        <a:p>
          <a:pPr rtl="1"/>
          <a:r>
            <a:rPr lang="ar-SA" sz="1400" dirty="0" smtClean="0">
              <a:latin typeface="Times New Roman"/>
              <a:ea typeface="Times New Roman"/>
              <a:cs typeface="Sakkal Majalla"/>
            </a:rPr>
            <a:t>وجود المسافة المناسبة بين كل عنبر والآخر وذلك للتهوية</a:t>
          </a:r>
          <a:r>
            <a:rPr lang="en-US" sz="1400" dirty="0" smtClean="0">
              <a:latin typeface="Sakkal Majalla"/>
              <a:ea typeface="Times New Roman"/>
            </a:rPr>
            <a:t> .</a:t>
          </a:r>
          <a:endParaRPr lang="en-US" sz="1400" dirty="0" smtClean="0">
            <a:latin typeface="Times New Roman"/>
            <a:ea typeface="Times New Roman"/>
          </a:endParaRPr>
        </a:p>
      </dgm:t>
    </dgm:pt>
    <dgm:pt modelId="{DEA437CE-300D-44D2-A49A-FC8176C7C548}" type="parTrans" cxnId="{03ACB53D-400B-49BC-B7AC-6C26D7E3079C}">
      <dgm:prSet/>
      <dgm:spPr/>
      <dgm:t>
        <a:bodyPr/>
        <a:lstStyle/>
        <a:p>
          <a:pPr rtl="1"/>
          <a:endParaRPr lang="ar-SA"/>
        </a:p>
      </dgm:t>
    </dgm:pt>
    <dgm:pt modelId="{9123DB11-560F-4F33-8438-C19972C95E4E}" type="sibTrans" cxnId="{03ACB53D-400B-49BC-B7AC-6C26D7E3079C}">
      <dgm:prSet/>
      <dgm:spPr/>
      <dgm:t>
        <a:bodyPr/>
        <a:lstStyle/>
        <a:p>
          <a:pPr rtl="1"/>
          <a:endParaRPr lang="ar-SA"/>
        </a:p>
      </dgm:t>
    </dgm:pt>
    <dgm:pt modelId="{D4BAF80A-9A1C-4FBC-9308-1C97D4DAFD42}">
      <dgm:prSet custT="1"/>
      <dgm:spPr/>
      <dgm:t>
        <a:bodyPr/>
        <a:lstStyle/>
        <a:p>
          <a:pPr rtl="1"/>
          <a:r>
            <a:rPr lang="ar-SA" sz="1400" dirty="0" smtClean="0">
              <a:latin typeface="Times New Roman"/>
              <a:ea typeface="Times New Roman"/>
              <a:cs typeface="Sakkal Majalla"/>
            </a:rPr>
            <a:t>يتناسب طول العنبر مع مساحة المزرعة أما العرض فيكون تابعاً للتصميم</a:t>
          </a:r>
          <a:r>
            <a:rPr lang="en-US" sz="1400" dirty="0" smtClean="0">
              <a:latin typeface="Sakkal Majalla"/>
              <a:ea typeface="Times New Roman"/>
            </a:rPr>
            <a:t> .</a:t>
          </a:r>
          <a:endParaRPr lang="en-US" sz="1400" dirty="0" smtClean="0">
            <a:latin typeface="Times New Roman"/>
            <a:ea typeface="Times New Roman"/>
          </a:endParaRPr>
        </a:p>
      </dgm:t>
    </dgm:pt>
    <dgm:pt modelId="{E584F9BA-7633-4013-AC30-89F837980F1E}" type="parTrans" cxnId="{A7CF1EA0-F4FC-4E43-A7A6-05932ED26879}">
      <dgm:prSet/>
      <dgm:spPr/>
      <dgm:t>
        <a:bodyPr/>
        <a:lstStyle/>
        <a:p>
          <a:pPr rtl="1"/>
          <a:endParaRPr lang="ar-SA"/>
        </a:p>
      </dgm:t>
    </dgm:pt>
    <dgm:pt modelId="{32B45552-C6B8-48E3-A939-6A2A6005678E}" type="sibTrans" cxnId="{A7CF1EA0-F4FC-4E43-A7A6-05932ED26879}">
      <dgm:prSet/>
      <dgm:spPr/>
      <dgm:t>
        <a:bodyPr/>
        <a:lstStyle/>
        <a:p>
          <a:pPr rtl="1"/>
          <a:endParaRPr lang="ar-SA"/>
        </a:p>
      </dgm:t>
    </dgm:pt>
    <dgm:pt modelId="{97DF2465-F15F-413A-B1E6-45630AC961A5}">
      <dgm:prSet custT="1"/>
      <dgm:spPr/>
      <dgm:t>
        <a:bodyPr/>
        <a:lstStyle/>
        <a:p>
          <a:pPr rtl="1"/>
          <a:r>
            <a:rPr lang="ar-SA" sz="1200" dirty="0" smtClean="0">
              <a:latin typeface="Times New Roman"/>
              <a:ea typeface="Times New Roman"/>
              <a:cs typeface="Sakkal Majalla"/>
            </a:rPr>
            <a:t>أن تكون المساحة للعنبر مناسبة لعدد الحيوانات أو الطيور داخلها</a:t>
          </a:r>
          <a:r>
            <a:rPr lang="en-US" sz="1200" dirty="0" smtClean="0">
              <a:latin typeface="Sakkal Majalla"/>
              <a:ea typeface="Times New Roman"/>
            </a:rPr>
            <a:t> .</a:t>
          </a:r>
          <a:endParaRPr lang="en-US" sz="1200" dirty="0" smtClean="0">
            <a:latin typeface="Times New Roman"/>
            <a:ea typeface="Times New Roman"/>
          </a:endParaRPr>
        </a:p>
      </dgm:t>
    </dgm:pt>
    <dgm:pt modelId="{52864D8A-32D1-4478-B966-0D0F6DE74580}" type="parTrans" cxnId="{23CEF411-22DD-4C01-922C-35C30ECCC443}">
      <dgm:prSet/>
      <dgm:spPr/>
      <dgm:t>
        <a:bodyPr/>
        <a:lstStyle/>
        <a:p>
          <a:pPr rtl="1"/>
          <a:endParaRPr lang="ar-SA"/>
        </a:p>
      </dgm:t>
    </dgm:pt>
    <dgm:pt modelId="{08CB5C81-388E-4BC7-8C8B-01CDF8A176A9}" type="sibTrans" cxnId="{23CEF411-22DD-4C01-922C-35C30ECCC443}">
      <dgm:prSet/>
      <dgm:spPr/>
      <dgm:t>
        <a:bodyPr/>
        <a:lstStyle/>
        <a:p>
          <a:pPr rtl="1"/>
          <a:endParaRPr lang="ar-SA"/>
        </a:p>
      </dgm:t>
    </dgm:pt>
    <dgm:pt modelId="{F3D4C75F-9CEF-4A60-9750-F4AD15F994C5}">
      <dgm:prSet custT="1"/>
      <dgm:spPr/>
      <dgm:t>
        <a:bodyPr/>
        <a:lstStyle/>
        <a:p>
          <a:pPr rtl="1"/>
          <a:r>
            <a:rPr lang="ar-SA" sz="1400" dirty="0" smtClean="0">
              <a:latin typeface="Times New Roman"/>
              <a:ea typeface="Times New Roman"/>
              <a:cs typeface="Sakkal Majalla"/>
            </a:rPr>
            <a:t>أن تتوفر أجهزة التهوية داخل العنابر وبالعدد لمناسب لمساحة العنبر .</a:t>
          </a:r>
          <a:endParaRPr lang="en-US" sz="1400" dirty="0" smtClean="0">
            <a:latin typeface="Times New Roman"/>
            <a:ea typeface="Times New Roman"/>
          </a:endParaRPr>
        </a:p>
      </dgm:t>
    </dgm:pt>
    <dgm:pt modelId="{1955D344-C9E7-44E7-A51F-6F851503472D}" type="parTrans" cxnId="{6F195C53-0E28-479C-8BE3-596E6AE142DB}">
      <dgm:prSet/>
      <dgm:spPr/>
      <dgm:t>
        <a:bodyPr/>
        <a:lstStyle/>
        <a:p>
          <a:pPr rtl="1"/>
          <a:endParaRPr lang="ar-SA"/>
        </a:p>
      </dgm:t>
    </dgm:pt>
    <dgm:pt modelId="{DB0D3649-3A87-4350-A46C-75C1183A6A5D}" type="sibTrans" cxnId="{6F195C53-0E28-479C-8BE3-596E6AE142DB}">
      <dgm:prSet/>
      <dgm:spPr/>
      <dgm:t>
        <a:bodyPr/>
        <a:lstStyle/>
        <a:p>
          <a:pPr rtl="1"/>
          <a:endParaRPr lang="ar-SA"/>
        </a:p>
      </dgm:t>
    </dgm:pt>
    <dgm:pt modelId="{0D43AB22-996E-41DD-ADE4-822E592810E1}">
      <dgm:prSet/>
      <dgm:spPr/>
      <dgm:t>
        <a:bodyPr/>
        <a:lstStyle/>
        <a:p>
          <a:pPr rtl="1"/>
          <a:r>
            <a:rPr lang="ar-SA" dirty="0" smtClean="0">
              <a:latin typeface="Times New Roman"/>
              <a:ea typeface="Times New Roman"/>
              <a:cs typeface="Sakkal Majalla"/>
            </a:rPr>
            <a:t>توفير المخازن والخدمات اللازمة لها</a:t>
          </a:r>
          <a:r>
            <a:rPr lang="en-US" dirty="0" smtClean="0">
              <a:latin typeface="Sakkal Majalla"/>
              <a:ea typeface="Times New Roman"/>
            </a:rPr>
            <a:t> .</a:t>
          </a:r>
          <a:endParaRPr lang="en-US" dirty="0" smtClean="0">
            <a:latin typeface="Times New Roman"/>
            <a:ea typeface="Times New Roman"/>
          </a:endParaRPr>
        </a:p>
      </dgm:t>
    </dgm:pt>
    <dgm:pt modelId="{EBE50810-730A-4737-AEE0-3EE1391FFB71}" type="parTrans" cxnId="{4EE1B4AC-A4CB-436B-9B4A-DE38B9DA57CE}">
      <dgm:prSet/>
      <dgm:spPr/>
      <dgm:t>
        <a:bodyPr/>
        <a:lstStyle/>
        <a:p>
          <a:pPr rtl="1"/>
          <a:endParaRPr lang="ar-SA"/>
        </a:p>
      </dgm:t>
    </dgm:pt>
    <dgm:pt modelId="{F13B788B-EF5D-49DC-A2B2-4735760612FE}" type="sibTrans" cxnId="{4EE1B4AC-A4CB-436B-9B4A-DE38B9DA57CE}">
      <dgm:prSet/>
      <dgm:spPr/>
      <dgm:t>
        <a:bodyPr/>
        <a:lstStyle/>
        <a:p>
          <a:pPr rtl="1"/>
          <a:endParaRPr lang="ar-SA"/>
        </a:p>
      </dgm:t>
    </dgm:pt>
    <dgm:pt modelId="{D38AC25B-D043-4A39-AEEB-00587EDF32AA}">
      <dgm:prSet custT="1"/>
      <dgm:spPr/>
      <dgm:t>
        <a:bodyPr/>
        <a:lstStyle/>
        <a:p>
          <a:pPr rtl="1"/>
          <a:r>
            <a:rPr lang="ar-SA" sz="1800" dirty="0" smtClean="0">
              <a:latin typeface="Times New Roman"/>
              <a:ea typeface="Times New Roman"/>
              <a:cs typeface="Sakkal Majalla"/>
            </a:rPr>
            <a:t>اختيار مواد البناء المناسبة </a:t>
          </a:r>
          <a:endParaRPr lang="en-US" sz="1800" dirty="0" smtClean="0">
            <a:latin typeface="Times New Roman"/>
            <a:ea typeface="Times New Roman"/>
          </a:endParaRPr>
        </a:p>
      </dgm:t>
    </dgm:pt>
    <dgm:pt modelId="{ACAD2B7D-9B50-434E-8B83-1E9D4942A267}" type="parTrans" cxnId="{8E205D8B-A0C3-4A5B-88B3-92235F1C44C2}">
      <dgm:prSet/>
      <dgm:spPr/>
      <dgm:t>
        <a:bodyPr/>
        <a:lstStyle/>
        <a:p>
          <a:pPr rtl="1"/>
          <a:endParaRPr lang="ar-SA"/>
        </a:p>
      </dgm:t>
    </dgm:pt>
    <dgm:pt modelId="{037CC72D-B14B-460D-A04D-C3C71CCF041A}" type="sibTrans" cxnId="{8E205D8B-A0C3-4A5B-88B3-92235F1C44C2}">
      <dgm:prSet/>
      <dgm:spPr/>
      <dgm:t>
        <a:bodyPr/>
        <a:lstStyle/>
        <a:p>
          <a:pPr rtl="1"/>
          <a:endParaRPr lang="ar-SA"/>
        </a:p>
      </dgm:t>
    </dgm:pt>
    <dgm:pt modelId="{F6BD89C2-DE57-4E56-8070-AA244B81D2C2}" type="pres">
      <dgm:prSet presAssocID="{0425F560-D6F3-4967-9095-C8F882608757}" presName="Name0" presStyleCnt="0">
        <dgm:presLayoutVars>
          <dgm:chMax val="1"/>
          <dgm:dir/>
          <dgm:animLvl val="ctr"/>
          <dgm:resizeHandles val="exact"/>
        </dgm:presLayoutVars>
      </dgm:prSet>
      <dgm:spPr/>
      <dgm:t>
        <a:bodyPr/>
        <a:lstStyle/>
        <a:p>
          <a:pPr rtl="1"/>
          <a:endParaRPr lang="ar-SA"/>
        </a:p>
      </dgm:t>
    </dgm:pt>
    <dgm:pt modelId="{99DEC5DB-B00F-4FE3-83B1-50439CE583A7}" type="pres">
      <dgm:prSet presAssocID="{B861A043-7109-4F49-B53C-ECE2A6191948}" presName="centerShape" presStyleLbl="node0" presStyleIdx="0" presStyleCnt="1" custScaleX="116327"/>
      <dgm:spPr/>
      <dgm:t>
        <a:bodyPr/>
        <a:lstStyle/>
        <a:p>
          <a:pPr rtl="1"/>
          <a:endParaRPr lang="ar-SA"/>
        </a:p>
      </dgm:t>
    </dgm:pt>
    <dgm:pt modelId="{9DF1B9B3-B009-4C62-9794-5B6B0804FD8D}" type="pres">
      <dgm:prSet presAssocID="{ACAD2B7D-9B50-434E-8B83-1E9D4942A267}" presName="parTrans" presStyleLbl="sibTrans2D1" presStyleIdx="0" presStyleCnt="10"/>
      <dgm:spPr/>
      <dgm:t>
        <a:bodyPr/>
        <a:lstStyle/>
        <a:p>
          <a:pPr rtl="1"/>
          <a:endParaRPr lang="ar-SA"/>
        </a:p>
      </dgm:t>
    </dgm:pt>
    <dgm:pt modelId="{2EFFD590-21B8-4982-9927-3C452810A08F}" type="pres">
      <dgm:prSet presAssocID="{ACAD2B7D-9B50-434E-8B83-1E9D4942A267}" presName="connectorText" presStyleLbl="sibTrans2D1" presStyleIdx="0" presStyleCnt="10"/>
      <dgm:spPr/>
      <dgm:t>
        <a:bodyPr/>
        <a:lstStyle/>
        <a:p>
          <a:pPr rtl="1"/>
          <a:endParaRPr lang="ar-SA"/>
        </a:p>
      </dgm:t>
    </dgm:pt>
    <dgm:pt modelId="{390F1221-CC7F-4BE0-8331-3CBC37B5436E}" type="pres">
      <dgm:prSet presAssocID="{D38AC25B-D043-4A39-AEEB-00587EDF32AA}" presName="node" presStyleLbl="node1" presStyleIdx="0" presStyleCnt="10" custScaleX="137138" custScaleY="149856" custRadScaleRad="91204" custRadScaleInc="10255">
        <dgm:presLayoutVars>
          <dgm:bulletEnabled val="1"/>
        </dgm:presLayoutVars>
      </dgm:prSet>
      <dgm:spPr/>
      <dgm:t>
        <a:bodyPr/>
        <a:lstStyle/>
        <a:p>
          <a:pPr rtl="1"/>
          <a:endParaRPr lang="ar-SA"/>
        </a:p>
      </dgm:t>
    </dgm:pt>
    <dgm:pt modelId="{D1FF8847-DFEB-4568-A307-60B3EE789558}" type="pres">
      <dgm:prSet presAssocID="{DEA437CE-300D-44D2-A49A-FC8176C7C548}" presName="parTrans" presStyleLbl="sibTrans2D1" presStyleIdx="1" presStyleCnt="10"/>
      <dgm:spPr/>
      <dgm:t>
        <a:bodyPr/>
        <a:lstStyle/>
        <a:p>
          <a:pPr rtl="1"/>
          <a:endParaRPr lang="ar-SA"/>
        </a:p>
      </dgm:t>
    </dgm:pt>
    <dgm:pt modelId="{A63CA99E-30F1-4095-8086-6B4E645309AA}" type="pres">
      <dgm:prSet presAssocID="{DEA437CE-300D-44D2-A49A-FC8176C7C548}" presName="connectorText" presStyleLbl="sibTrans2D1" presStyleIdx="1" presStyleCnt="10"/>
      <dgm:spPr/>
      <dgm:t>
        <a:bodyPr/>
        <a:lstStyle/>
        <a:p>
          <a:pPr rtl="1"/>
          <a:endParaRPr lang="ar-SA"/>
        </a:p>
      </dgm:t>
    </dgm:pt>
    <dgm:pt modelId="{2075589F-7910-4160-870B-A6960B9CBE3C}" type="pres">
      <dgm:prSet presAssocID="{47B35A07-0F39-4FBA-A976-3328F3A7F698}" presName="node" presStyleLbl="node1" presStyleIdx="1" presStyleCnt="10" custRadScaleRad="107222" custRadScaleInc="44393">
        <dgm:presLayoutVars>
          <dgm:bulletEnabled val="1"/>
        </dgm:presLayoutVars>
      </dgm:prSet>
      <dgm:spPr/>
      <dgm:t>
        <a:bodyPr/>
        <a:lstStyle/>
        <a:p>
          <a:pPr rtl="1"/>
          <a:endParaRPr lang="ar-SA"/>
        </a:p>
      </dgm:t>
    </dgm:pt>
    <dgm:pt modelId="{EDC21D88-49B2-4AD9-9714-ED16E1E8A5DD}" type="pres">
      <dgm:prSet presAssocID="{042655C0-1D6B-425D-A42F-221ECA76D9BF}" presName="parTrans" presStyleLbl="sibTrans2D1" presStyleIdx="2" presStyleCnt="10"/>
      <dgm:spPr/>
      <dgm:t>
        <a:bodyPr/>
        <a:lstStyle/>
        <a:p>
          <a:pPr rtl="1"/>
          <a:endParaRPr lang="ar-SA"/>
        </a:p>
      </dgm:t>
    </dgm:pt>
    <dgm:pt modelId="{BF9DC3CE-0A1F-45EE-8FC8-4B11B55102B3}" type="pres">
      <dgm:prSet presAssocID="{042655C0-1D6B-425D-A42F-221ECA76D9BF}" presName="connectorText" presStyleLbl="sibTrans2D1" presStyleIdx="2" presStyleCnt="10"/>
      <dgm:spPr/>
      <dgm:t>
        <a:bodyPr/>
        <a:lstStyle/>
        <a:p>
          <a:pPr rtl="1"/>
          <a:endParaRPr lang="ar-SA"/>
        </a:p>
      </dgm:t>
    </dgm:pt>
    <dgm:pt modelId="{36524D72-502D-4041-8D40-97EB3C5CE449}" type="pres">
      <dgm:prSet presAssocID="{D1349652-AED4-4E43-9D9C-059F72C91876}" presName="node" presStyleLbl="node1" presStyleIdx="2" presStyleCnt="10" custScaleX="146936" custScaleY="122309" custRadScaleRad="98268" custRadScaleInc="13850">
        <dgm:presLayoutVars>
          <dgm:bulletEnabled val="1"/>
        </dgm:presLayoutVars>
      </dgm:prSet>
      <dgm:spPr/>
      <dgm:t>
        <a:bodyPr/>
        <a:lstStyle/>
        <a:p>
          <a:pPr rtl="1"/>
          <a:endParaRPr lang="ar-SA"/>
        </a:p>
      </dgm:t>
    </dgm:pt>
    <dgm:pt modelId="{DE540F63-CC38-4B95-91D6-8DA78EADBC28}" type="pres">
      <dgm:prSet presAssocID="{E584F9BA-7633-4013-AC30-89F837980F1E}" presName="parTrans" presStyleLbl="sibTrans2D1" presStyleIdx="3" presStyleCnt="10"/>
      <dgm:spPr/>
      <dgm:t>
        <a:bodyPr/>
        <a:lstStyle/>
        <a:p>
          <a:pPr rtl="1"/>
          <a:endParaRPr lang="ar-SA"/>
        </a:p>
      </dgm:t>
    </dgm:pt>
    <dgm:pt modelId="{2B492443-0404-4BA4-B35B-C41E5B083720}" type="pres">
      <dgm:prSet presAssocID="{E584F9BA-7633-4013-AC30-89F837980F1E}" presName="connectorText" presStyleLbl="sibTrans2D1" presStyleIdx="3" presStyleCnt="10"/>
      <dgm:spPr/>
      <dgm:t>
        <a:bodyPr/>
        <a:lstStyle/>
        <a:p>
          <a:pPr rtl="1"/>
          <a:endParaRPr lang="ar-SA"/>
        </a:p>
      </dgm:t>
    </dgm:pt>
    <dgm:pt modelId="{867EE9E2-2BBF-4E2E-B0A4-EF896F845336}" type="pres">
      <dgm:prSet presAssocID="{D4BAF80A-9A1C-4FBC-9308-1C97D4DAFD42}" presName="node" presStyleLbl="node1" presStyleIdx="3" presStyleCnt="10" custScaleX="119973" custRadScaleRad="87092" custRadScaleInc="6770">
        <dgm:presLayoutVars>
          <dgm:bulletEnabled val="1"/>
        </dgm:presLayoutVars>
      </dgm:prSet>
      <dgm:spPr/>
      <dgm:t>
        <a:bodyPr/>
        <a:lstStyle/>
        <a:p>
          <a:pPr rtl="1"/>
          <a:endParaRPr lang="ar-SA"/>
        </a:p>
      </dgm:t>
    </dgm:pt>
    <dgm:pt modelId="{7FFBD281-9203-422B-AA23-3B05343E9692}" type="pres">
      <dgm:prSet presAssocID="{52864D8A-32D1-4478-B966-0D0F6DE74580}" presName="parTrans" presStyleLbl="sibTrans2D1" presStyleIdx="4" presStyleCnt="10"/>
      <dgm:spPr/>
      <dgm:t>
        <a:bodyPr/>
        <a:lstStyle/>
        <a:p>
          <a:pPr rtl="1"/>
          <a:endParaRPr lang="ar-SA"/>
        </a:p>
      </dgm:t>
    </dgm:pt>
    <dgm:pt modelId="{A55E182B-B700-4B5D-B996-40BDA01219BC}" type="pres">
      <dgm:prSet presAssocID="{52864D8A-32D1-4478-B966-0D0F6DE74580}" presName="connectorText" presStyleLbl="sibTrans2D1" presStyleIdx="4" presStyleCnt="10"/>
      <dgm:spPr/>
      <dgm:t>
        <a:bodyPr/>
        <a:lstStyle/>
        <a:p>
          <a:pPr rtl="1"/>
          <a:endParaRPr lang="ar-SA"/>
        </a:p>
      </dgm:t>
    </dgm:pt>
    <dgm:pt modelId="{39FBEDBC-319B-45F3-AB08-7790C13F6511}" type="pres">
      <dgm:prSet presAssocID="{97DF2465-F15F-413A-B1E6-45630AC961A5}" presName="node" presStyleLbl="node1" presStyleIdx="4" presStyleCnt="10" custRadScaleRad="73663" custRadScaleInc="-5054">
        <dgm:presLayoutVars>
          <dgm:bulletEnabled val="1"/>
        </dgm:presLayoutVars>
      </dgm:prSet>
      <dgm:spPr/>
      <dgm:t>
        <a:bodyPr/>
        <a:lstStyle/>
        <a:p>
          <a:pPr rtl="1"/>
          <a:endParaRPr lang="ar-SA"/>
        </a:p>
      </dgm:t>
    </dgm:pt>
    <dgm:pt modelId="{BC8FF4C8-6F32-4C2A-B41C-804B0EA1CD27}" type="pres">
      <dgm:prSet presAssocID="{1955D344-C9E7-44E7-A51F-6F851503472D}" presName="parTrans" presStyleLbl="sibTrans2D1" presStyleIdx="5" presStyleCnt="10"/>
      <dgm:spPr/>
      <dgm:t>
        <a:bodyPr/>
        <a:lstStyle/>
        <a:p>
          <a:pPr rtl="1"/>
          <a:endParaRPr lang="ar-SA"/>
        </a:p>
      </dgm:t>
    </dgm:pt>
    <dgm:pt modelId="{2C1E0663-D799-4A39-8EEF-126530CAA708}" type="pres">
      <dgm:prSet presAssocID="{1955D344-C9E7-44E7-A51F-6F851503472D}" presName="connectorText" presStyleLbl="sibTrans2D1" presStyleIdx="5" presStyleCnt="10"/>
      <dgm:spPr/>
      <dgm:t>
        <a:bodyPr/>
        <a:lstStyle/>
        <a:p>
          <a:pPr rtl="1"/>
          <a:endParaRPr lang="ar-SA"/>
        </a:p>
      </dgm:t>
    </dgm:pt>
    <dgm:pt modelId="{A60978F2-5CEB-4C70-BB49-A2A6CB08459E}" type="pres">
      <dgm:prSet presAssocID="{F3D4C75F-9CEF-4A60-9750-F4AD15F994C5}" presName="node" presStyleLbl="node1" presStyleIdx="5" presStyleCnt="10" custScaleY="111590" custRadScaleRad="67826" custRadScaleInc="19401">
        <dgm:presLayoutVars>
          <dgm:bulletEnabled val="1"/>
        </dgm:presLayoutVars>
      </dgm:prSet>
      <dgm:spPr/>
      <dgm:t>
        <a:bodyPr/>
        <a:lstStyle/>
        <a:p>
          <a:pPr rtl="1"/>
          <a:endParaRPr lang="ar-SA"/>
        </a:p>
      </dgm:t>
    </dgm:pt>
    <dgm:pt modelId="{6C23A241-22BF-4ABA-A6EB-A401932DD1F0}" type="pres">
      <dgm:prSet presAssocID="{469AE3DB-8F5F-45F6-A7D0-D1E92C4C8F31}" presName="parTrans" presStyleLbl="sibTrans2D1" presStyleIdx="6" presStyleCnt="10"/>
      <dgm:spPr/>
      <dgm:t>
        <a:bodyPr/>
        <a:lstStyle/>
        <a:p>
          <a:pPr rtl="1"/>
          <a:endParaRPr lang="ar-SA"/>
        </a:p>
      </dgm:t>
    </dgm:pt>
    <dgm:pt modelId="{2C5A268B-B024-4D47-A211-B2366BF8A3FF}" type="pres">
      <dgm:prSet presAssocID="{469AE3DB-8F5F-45F6-A7D0-D1E92C4C8F31}" presName="connectorText" presStyleLbl="sibTrans2D1" presStyleIdx="6" presStyleCnt="10"/>
      <dgm:spPr/>
      <dgm:t>
        <a:bodyPr/>
        <a:lstStyle/>
        <a:p>
          <a:pPr rtl="1"/>
          <a:endParaRPr lang="ar-SA"/>
        </a:p>
      </dgm:t>
    </dgm:pt>
    <dgm:pt modelId="{139234C1-A0CA-4B6F-BFE3-E82B7A845832}" type="pres">
      <dgm:prSet presAssocID="{A76BE69C-C079-4C81-A4AC-084FCE46AE08}" presName="node" presStyleLbl="node1" presStyleIdx="6" presStyleCnt="10" custRadScaleRad="76750" custRadScaleInc="33194">
        <dgm:presLayoutVars>
          <dgm:bulletEnabled val="1"/>
        </dgm:presLayoutVars>
      </dgm:prSet>
      <dgm:spPr/>
      <dgm:t>
        <a:bodyPr/>
        <a:lstStyle/>
        <a:p>
          <a:pPr rtl="1"/>
          <a:endParaRPr lang="ar-SA"/>
        </a:p>
      </dgm:t>
    </dgm:pt>
    <dgm:pt modelId="{22B7E206-B3B5-4CCA-8D09-F0A36A1218EB}" type="pres">
      <dgm:prSet presAssocID="{65373846-FB0D-4CC0-A8F9-6BBA78764E39}" presName="parTrans" presStyleLbl="sibTrans2D1" presStyleIdx="7" presStyleCnt="10"/>
      <dgm:spPr/>
      <dgm:t>
        <a:bodyPr/>
        <a:lstStyle/>
        <a:p>
          <a:pPr rtl="1"/>
          <a:endParaRPr lang="ar-SA"/>
        </a:p>
      </dgm:t>
    </dgm:pt>
    <dgm:pt modelId="{CE1DCABE-D5CA-4E41-81A2-0A6DBD1A783D}" type="pres">
      <dgm:prSet presAssocID="{65373846-FB0D-4CC0-A8F9-6BBA78764E39}" presName="connectorText" presStyleLbl="sibTrans2D1" presStyleIdx="7" presStyleCnt="10"/>
      <dgm:spPr/>
      <dgm:t>
        <a:bodyPr/>
        <a:lstStyle/>
        <a:p>
          <a:pPr rtl="1"/>
          <a:endParaRPr lang="ar-SA"/>
        </a:p>
      </dgm:t>
    </dgm:pt>
    <dgm:pt modelId="{D498C8F3-6DCF-4FF1-9C4F-89F63AD1CCC7}" type="pres">
      <dgm:prSet presAssocID="{1F80586E-9D46-4156-8DF1-DCF983A4B99E}" presName="node" presStyleLbl="node1" presStyleIdx="7" presStyleCnt="10" custRadScaleRad="92229" custRadScaleInc="-19966">
        <dgm:presLayoutVars>
          <dgm:bulletEnabled val="1"/>
        </dgm:presLayoutVars>
      </dgm:prSet>
      <dgm:spPr/>
      <dgm:t>
        <a:bodyPr/>
        <a:lstStyle/>
        <a:p>
          <a:pPr rtl="1"/>
          <a:endParaRPr lang="ar-SA"/>
        </a:p>
      </dgm:t>
    </dgm:pt>
    <dgm:pt modelId="{F6FA63E4-8D73-4FD1-BE41-5F283843A554}" type="pres">
      <dgm:prSet presAssocID="{55DF78E0-370C-466A-A528-1A69E6BF2943}" presName="parTrans" presStyleLbl="sibTrans2D1" presStyleIdx="8" presStyleCnt="10"/>
      <dgm:spPr/>
      <dgm:t>
        <a:bodyPr/>
        <a:lstStyle/>
        <a:p>
          <a:pPr rtl="1"/>
          <a:endParaRPr lang="ar-SA"/>
        </a:p>
      </dgm:t>
    </dgm:pt>
    <dgm:pt modelId="{648EE0BC-971E-462B-AB26-8831C26A1BC2}" type="pres">
      <dgm:prSet presAssocID="{55DF78E0-370C-466A-A528-1A69E6BF2943}" presName="connectorText" presStyleLbl="sibTrans2D1" presStyleIdx="8" presStyleCnt="10"/>
      <dgm:spPr/>
      <dgm:t>
        <a:bodyPr/>
        <a:lstStyle/>
        <a:p>
          <a:pPr rtl="1"/>
          <a:endParaRPr lang="ar-SA"/>
        </a:p>
      </dgm:t>
    </dgm:pt>
    <dgm:pt modelId="{E6E3500E-7E25-4AFA-B1B2-FE13614E7598}" type="pres">
      <dgm:prSet presAssocID="{310E1A84-0469-4836-A62C-E44D4F11BFE6}" presName="node" presStyleLbl="node1" presStyleIdx="8" presStyleCnt="10" custScaleX="167444" custScaleY="134755" custRadScaleRad="95676" custRadScaleInc="-38866">
        <dgm:presLayoutVars>
          <dgm:bulletEnabled val="1"/>
        </dgm:presLayoutVars>
      </dgm:prSet>
      <dgm:spPr/>
      <dgm:t>
        <a:bodyPr/>
        <a:lstStyle/>
        <a:p>
          <a:pPr rtl="1"/>
          <a:endParaRPr lang="ar-SA"/>
        </a:p>
      </dgm:t>
    </dgm:pt>
    <dgm:pt modelId="{A27817A2-A682-44BD-8A91-9E99A8DF1AAA}" type="pres">
      <dgm:prSet presAssocID="{EBE50810-730A-4737-AEE0-3EE1391FFB71}" presName="parTrans" presStyleLbl="sibTrans2D1" presStyleIdx="9" presStyleCnt="10"/>
      <dgm:spPr/>
      <dgm:t>
        <a:bodyPr/>
        <a:lstStyle/>
        <a:p>
          <a:pPr rtl="1"/>
          <a:endParaRPr lang="ar-SA"/>
        </a:p>
      </dgm:t>
    </dgm:pt>
    <dgm:pt modelId="{69661C10-45FA-4E7F-AC63-16F6F51D2628}" type="pres">
      <dgm:prSet presAssocID="{EBE50810-730A-4737-AEE0-3EE1391FFB71}" presName="connectorText" presStyleLbl="sibTrans2D1" presStyleIdx="9" presStyleCnt="10"/>
      <dgm:spPr/>
      <dgm:t>
        <a:bodyPr/>
        <a:lstStyle/>
        <a:p>
          <a:pPr rtl="1"/>
          <a:endParaRPr lang="ar-SA"/>
        </a:p>
      </dgm:t>
    </dgm:pt>
    <dgm:pt modelId="{0218572D-C821-4A31-82B8-A540E0EAD40E}" type="pres">
      <dgm:prSet presAssocID="{0D43AB22-996E-41DD-ADE4-822E592810E1}" presName="node" presStyleLbl="node1" presStyleIdx="9" presStyleCnt="10" custRadScaleRad="96629" custRadScaleInc="-33051">
        <dgm:presLayoutVars>
          <dgm:bulletEnabled val="1"/>
        </dgm:presLayoutVars>
      </dgm:prSet>
      <dgm:spPr/>
      <dgm:t>
        <a:bodyPr/>
        <a:lstStyle/>
        <a:p>
          <a:pPr rtl="1"/>
          <a:endParaRPr lang="ar-SA"/>
        </a:p>
      </dgm:t>
    </dgm:pt>
  </dgm:ptLst>
  <dgm:cxnLst>
    <dgm:cxn modelId="{58D11858-5ED4-4ADA-82F7-5585265455FA}" type="presOf" srcId="{D4BAF80A-9A1C-4FBC-9308-1C97D4DAFD42}" destId="{867EE9E2-2BBF-4E2E-B0A4-EF896F845336}" srcOrd="0" destOrd="0" presId="urn:microsoft.com/office/officeart/2005/8/layout/radial5"/>
    <dgm:cxn modelId="{03A750ED-CE4C-4A58-B74D-D884A9ECF575}" type="presOf" srcId="{310E1A84-0469-4836-A62C-E44D4F11BFE6}" destId="{E6E3500E-7E25-4AFA-B1B2-FE13614E7598}" srcOrd="0" destOrd="0" presId="urn:microsoft.com/office/officeart/2005/8/layout/radial5"/>
    <dgm:cxn modelId="{F34BA921-80C8-4705-8756-CE9671CF1796}" type="presOf" srcId="{469AE3DB-8F5F-45F6-A7D0-D1E92C4C8F31}" destId="{6C23A241-22BF-4ABA-A6EB-A401932DD1F0}" srcOrd="0" destOrd="0" presId="urn:microsoft.com/office/officeart/2005/8/layout/radial5"/>
    <dgm:cxn modelId="{FCE451C2-DC18-4DA1-936E-3321A372D8D0}" type="presOf" srcId="{ACAD2B7D-9B50-434E-8B83-1E9D4942A267}" destId="{2EFFD590-21B8-4982-9927-3C452810A08F}" srcOrd="1" destOrd="0" presId="urn:microsoft.com/office/officeart/2005/8/layout/radial5"/>
    <dgm:cxn modelId="{D1E66E11-A6E0-467D-ACF9-8BE5BE7EFA1E}" type="presOf" srcId="{0425F560-D6F3-4967-9095-C8F882608757}" destId="{F6BD89C2-DE57-4E56-8070-AA244B81D2C2}" srcOrd="0" destOrd="0" presId="urn:microsoft.com/office/officeart/2005/8/layout/radial5"/>
    <dgm:cxn modelId="{12D4075F-FF86-4B45-B003-1EBEEB971210}" type="presOf" srcId="{47B35A07-0F39-4FBA-A976-3328F3A7F698}" destId="{2075589F-7910-4160-870B-A6960B9CBE3C}" srcOrd="0" destOrd="0" presId="urn:microsoft.com/office/officeart/2005/8/layout/radial5"/>
    <dgm:cxn modelId="{F3125BB3-D7AA-4B59-892C-92CFE871F280}" srcId="{B861A043-7109-4F49-B53C-ECE2A6191948}" destId="{D1349652-AED4-4E43-9D9C-059F72C91876}" srcOrd="2" destOrd="0" parTransId="{042655C0-1D6B-425D-A42F-221ECA76D9BF}" sibTransId="{B97D4B09-357D-4DA1-A61D-A26904BE0241}"/>
    <dgm:cxn modelId="{1AF67132-0A31-4727-9E67-16E2AB722813}" srcId="{0425F560-D6F3-4967-9095-C8F882608757}" destId="{B861A043-7109-4F49-B53C-ECE2A6191948}" srcOrd="0" destOrd="0" parTransId="{BFE9C5A5-807C-453A-8FAF-5E258FEAF8BE}" sibTransId="{AA6C48B7-40ED-45FF-8F47-8AE337C29EC5}"/>
    <dgm:cxn modelId="{65C01E30-6986-4838-812E-757EC17DBF5A}" type="presOf" srcId="{65373846-FB0D-4CC0-A8F9-6BBA78764E39}" destId="{CE1DCABE-D5CA-4E41-81A2-0A6DBD1A783D}" srcOrd="1" destOrd="0" presId="urn:microsoft.com/office/officeart/2005/8/layout/radial5"/>
    <dgm:cxn modelId="{60F14601-60F0-41FF-9C30-29AB1B317D74}" type="presOf" srcId="{52864D8A-32D1-4478-B966-0D0F6DE74580}" destId="{7FFBD281-9203-422B-AA23-3B05343E9692}" srcOrd="0" destOrd="0" presId="urn:microsoft.com/office/officeart/2005/8/layout/radial5"/>
    <dgm:cxn modelId="{E9F7DBF5-AB4A-4CAC-93F8-C340DEE69F1F}" type="presOf" srcId="{E584F9BA-7633-4013-AC30-89F837980F1E}" destId="{2B492443-0404-4BA4-B35B-C41E5B083720}" srcOrd="1" destOrd="0" presId="urn:microsoft.com/office/officeart/2005/8/layout/radial5"/>
    <dgm:cxn modelId="{8F48912E-5736-41CE-A443-E9FE386C9503}" type="presOf" srcId="{65373846-FB0D-4CC0-A8F9-6BBA78764E39}" destId="{22B7E206-B3B5-4CCA-8D09-F0A36A1218EB}" srcOrd="0" destOrd="0" presId="urn:microsoft.com/office/officeart/2005/8/layout/radial5"/>
    <dgm:cxn modelId="{2CFEB5AB-3E68-415C-89EE-EB194B181608}" srcId="{B861A043-7109-4F49-B53C-ECE2A6191948}" destId="{1F80586E-9D46-4156-8DF1-DCF983A4B99E}" srcOrd="7" destOrd="0" parTransId="{65373846-FB0D-4CC0-A8F9-6BBA78764E39}" sibTransId="{83C2AFE4-C3AD-404B-8CC6-D4784C9FF2D1}"/>
    <dgm:cxn modelId="{843B2839-EBA6-4426-9B6B-8326F8CE12B0}" type="presOf" srcId="{042655C0-1D6B-425D-A42F-221ECA76D9BF}" destId="{BF9DC3CE-0A1F-45EE-8FC8-4B11B55102B3}" srcOrd="1" destOrd="0" presId="urn:microsoft.com/office/officeart/2005/8/layout/radial5"/>
    <dgm:cxn modelId="{02B2D087-BE21-4B57-88D3-92576D437940}" type="presOf" srcId="{042655C0-1D6B-425D-A42F-221ECA76D9BF}" destId="{EDC21D88-49B2-4AD9-9714-ED16E1E8A5DD}" srcOrd="0" destOrd="0" presId="urn:microsoft.com/office/officeart/2005/8/layout/radial5"/>
    <dgm:cxn modelId="{563A3271-D8FA-43D2-8D19-C8B3387E20AF}" type="presOf" srcId="{1F80586E-9D46-4156-8DF1-DCF983A4B99E}" destId="{D498C8F3-6DCF-4FF1-9C4F-89F63AD1CCC7}" srcOrd="0" destOrd="0" presId="urn:microsoft.com/office/officeart/2005/8/layout/radial5"/>
    <dgm:cxn modelId="{4EED59DC-6621-4601-9B54-FED4877073E4}" srcId="{B861A043-7109-4F49-B53C-ECE2A6191948}" destId="{A76BE69C-C079-4C81-A4AC-084FCE46AE08}" srcOrd="6" destOrd="0" parTransId="{469AE3DB-8F5F-45F6-A7D0-D1E92C4C8F31}" sibTransId="{22102802-8F7E-4D32-8124-D4958E82AA19}"/>
    <dgm:cxn modelId="{B8C7AAE5-8B28-4F9F-8E0D-374C6311C864}" type="presOf" srcId="{D1349652-AED4-4E43-9D9C-059F72C91876}" destId="{36524D72-502D-4041-8D40-97EB3C5CE449}" srcOrd="0" destOrd="0" presId="urn:microsoft.com/office/officeart/2005/8/layout/radial5"/>
    <dgm:cxn modelId="{27DDD307-E624-410A-AD77-68A4329B3EA9}" type="presOf" srcId="{DEA437CE-300D-44D2-A49A-FC8176C7C548}" destId="{A63CA99E-30F1-4095-8086-6B4E645309AA}" srcOrd="1" destOrd="0" presId="urn:microsoft.com/office/officeart/2005/8/layout/radial5"/>
    <dgm:cxn modelId="{9CD0A454-7D69-4686-BEEB-90D45B468EBE}" srcId="{B861A043-7109-4F49-B53C-ECE2A6191948}" destId="{310E1A84-0469-4836-A62C-E44D4F11BFE6}" srcOrd="8" destOrd="0" parTransId="{55DF78E0-370C-466A-A528-1A69E6BF2943}" sibTransId="{5E80B658-EC5A-49CB-9E32-CD7D10C595E0}"/>
    <dgm:cxn modelId="{03ACB53D-400B-49BC-B7AC-6C26D7E3079C}" srcId="{B861A043-7109-4F49-B53C-ECE2A6191948}" destId="{47B35A07-0F39-4FBA-A976-3328F3A7F698}" srcOrd="1" destOrd="0" parTransId="{DEA437CE-300D-44D2-A49A-FC8176C7C548}" sibTransId="{9123DB11-560F-4F33-8438-C19972C95E4E}"/>
    <dgm:cxn modelId="{23CEF411-22DD-4C01-922C-35C30ECCC443}" srcId="{B861A043-7109-4F49-B53C-ECE2A6191948}" destId="{97DF2465-F15F-413A-B1E6-45630AC961A5}" srcOrd="4" destOrd="0" parTransId="{52864D8A-32D1-4478-B966-0D0F6DE74580}" sibTransId="{08CB5C81-388E-4BC7-8C8B-01CDF8A176A9}"/>
    <dgm:cxn modelId="{ADA3C1FA-D647-484E-B9AF-0CA5978795DC}" type="presOf" srcId="{0D43AB22-996E-41DD-ADE4-822E592810E1}" destId="{0218572D-C821-4A31-82B8-A540E0EAD40E}" srcOrd="0" destOrd="0" presId="urn:microsoft.com/office/officeart/2005/8/layout/radial5"/>
    <dgm:cxn modelId="{BF14BD6E-9380-47B3-AF18-90E6152AD497}" srcId="{0425F560-D6F3-4967-9095-C8F882608757}" destId="{907841FD-C076-411B-AEB9-44BD411762C6}" srcOrd="1" destOrd="0" parTransId="{2428034B-8E83-4A23-8F99-4B40BF243188}" sibTransId="{17954548-F288-444A-A10C-BE1A8434DD35}"/>
    <dgm:cxn modelId="{A7CF1EA0-F4FC-4E43-A7A6-05932ED26879}" srcId="{B861A043-7109-4F49-B53C-ECE2A6191948}" destId="{D4BAF80A-9A1C-4FBC-9308-1C97D4DAFD42}" srcOrd="3" destOrd="0" parTransId="{E584F9BA-7633-4013-AC30-89F837980F1E}" sibTransId="{32B45552-C6B8-48E3-A939-6A2A6005678E}"/>
    <dgm:cxn modelId="{49F07BAD-6886-44E8-A8D0-EC18DF82C5D5}" type="presOf" srcId="{EBE50810-730A-4737-AEE0-3EE1391FFB71}" destId="{69661C10-45FA-4E7F-AC63-16F6F51D2628}" srcOrd="1" destOrd="0" presId="urn:microsoft.com/office/officeart/2005/8/layout/radial5"/>
    <dgm:cxn modelId="{E920779F-46DA-463A-A77E-45FCEDAC4E90}" type="presOf" srcId="{1955D344-C9E7-44E7-A51F-6F851503472D}" destId="{2C1E0663-D799-4A39-8EEF-126530CAA708}" srcOrd="1" destOrd="0" presId="urn:microsoft.com/office/officeart/2005/8/layout/radial5"/>
    <dgm:cxn modelId="{B51C1F92-6BEE-4657-A3D8-DC4051AE705E}" type="presOf" srcId="{ACAD2B7D-9B50-434E-8B83-1E9D4942A267}" destId="{9DF1B9B3-B009-4C62-9794-5B6B0804FD8D}" srcOrd="0" destOrd="0" presId="urn:microsoft.com/office/officeart/2005/8/layout/radial5"/>
    <dgm:cxn modelId="{B7E8460B-EFE6-40BE-83E4-33E107091CEA}" type="presOf" srcId="{1955D344-C9E7-44E7-A51F-6F851503472D}" destId="{BC8FF4C8-6F32-4C2A-B41C-804B0EA1CD27}" srcOrd="0" destOrd="0" presId="urn:microsoft.com/office/officeart/2005/8/layout/radial5"/>
    <dgm:cxn modelId="{E3C91816-154D-45BA-B84C-3135FD9D5353}" type="presOf" srcId="{55DF78E0-370C-466A-A528-1A69E6BF2943}" destId="{F6FA63E4-8D73-4FD1-BE41-5F283843A554}" srcOrd="0" destOrd="0" presId="urn:microsoft.com/office/officeart/2005/8/layout/radial5"/>
    <dgm:cxn modelId="{6F195C53-0E28-479C-8BE3-596E6AE142DB}" srcId="{B861A043-7109-4F49-B53C-ECE2A6191948}" destId="{F3D4C75F-9CEF-4A60-9750-F4AD15F994C5}" srcOrd="5" destOrd="0" parTransId="{1955D344-C9E7-44E7-A51F-6F851503472D}" sibTransId="{DB0D3649-3A87-4350-A46C-75C1183A6A5D}"/>
    <dgm:cxn modelId="{4EE1B4AC-A4CB-436B-9B4A-DE38B9DA57CE}" srcId="{B861A043-7109-4F49-B53C-ECE2A6191948}" destId="{0D43AB22-996E-41DD-ADE4-822E592810E1}" srcOrd="9" destOrd="0" parTransId="{EBE50810-730A-4737-AEE0-3EE1391FFB71}" sibTransId="{F13B788B-EF5D-49DC-A2B2-4735760612FE}"/>
    <dgm:cxn modelId="{CD5C6A08-8230-4878-AB50-BD2FDD18678F}" type="presOf" srcId="{52864D8A-32D1-4478-B966-0D0F6DE74580}" destId="{A55E182B-B700-4B5D-B996-40BDA01219BC}" srcOrd="1" destOrd="0" presId="urn:microsoft.com/office/officeart/2005/8/layout/radial5"/>
    <dgm:cxn modelId="{8E205D8B-A0C3-4A5B-88B3-92235F1C44C2}" srcId="{B861A043-7109-4F49-B53C-ECE2A6191948}" destId="{D38AC25B-D043-4A39-AEEB-00587EDF32AA}" srcOrd="0" destOrd="0" parTransId="{ACAD2B7D-9B50-434E-8B83-1E9D4942A267}" sibTransId="{037CC72D-B14B-460D-A04D-C3C71CCF041A}"/>
    <dgm:cxn modelId="{F0BE78AE-49DD-4B13-B3D4-E1468AC9E73A}" type="presOf" srcId="{D38AC25B-D043-4A39-AEEB-00587EDF32AA}" destId="{390F1221-CC7F-4BE0-8331-3CBC37B5436E}" srcOrd="0" destOrd="0" presId="urn:microsoft.com/office/officeart/2005/8/layout/radial5"/>
    <dgm:cxn modelId="{ACA56155-95FB-459F-983B-80B452E9063C}" type="presOf" srcId="{A76BE69C-C079-4C81-A4AC-084FCE46AE08}" destId="{139234C1-A0CA-4B6F-BFE3-E82B7A845832}" srcOrd="0" destOrd="0" presId="urn:microsoft.com/office/officeart/2005/8/layout/radial5"/>
    <dgm:cxn modelId="{D9671809-1454-4F28-A78C-4669634CACBB}" type="presOf" srcId="{97DF2465-F15F-413A-B1E6-45630AC961A5}" destId="{39FBEDBC-319B-45F3-AB08-7790C13F6511}" srcOrd="0" destOrd="0" presId="urn:microsoft.com/office/officeart/2005/8/layout/radial5"/>
    <dgm:cxn modelId="{1965C00E-5993-42F3-8364-C4378B3274F3}" type="presOf" srcId="{469AE3DB-8F5F-45F6-A7D0-D1E92C4C8F31}" destId="{2C5A268B-B024-4D47-A211-B2366BF8A3FF}" srcOrd="1" destOrd="0" presId="urn:microsoft.com/office/officeart/2005/8/layout/radial5"/>
    <dgm:cxn modelId="{2AA6D664-6B44-4C00-975F-AE66ABC0A198}" type="presOf" srcId="{E584F9BA-7633-4013-AC30-89F837980F1E}" destId="{DE540F63-CC38-4B95-91D6-8DA78EADBC28}" srcOrd="0" destOrd="0" presId="urn:microsoft.com/office/officeart/2005/8/layout/radial5"/>
    <dgm:cxn modelId="{80598AC5-DA6B-4895-8564-6623955350E5}" type="presOf" srcId="{F3D4C75F-9CEF-4A60-9750-F4AD15F994C5}" destId="{A60978F2-5CEB-4C70-BB49-A2A6CB08459E}" srcOrd="0" destOrd="0" presId="urn:microsoft.com/office/officeart/2005/8/layout/radial5"/>
    <dgm:cxn modelId="{8BE616FF-0994-415A-936F-5228B4D01981}" type="presOf" srcId="{55DF78E0-370C-466A-A528-1A69E6BF2943}" destId="{648EE0BC-971E-462B-AB26-8831C26A1BC2}" srcOrd="1" destOrd="0" presId="urn:microsoft.com/office/officeart/2005/8/layout/radial5"/>
    <dgm:cxn modelId="{EE39D5C0-38F1-4AFB-BEA1-2A604408FEE8}" type="presOf" srcId="{EBE50810-730A-4737-AEE0-3EE1391FFB71}" destId="{A27817A2-A682-44BD-8A91-9E99A8DF1AAA}" srcOrd="0" destOrd="0" presId="urn:microsoft.com/office/officeart/2005/8/layout/radial5"/>
    <dgm:cxn modelId="{7DADF4B9-3A64-43F3-AA1A-2DBCDA752BC7}" type="presOf" srcId="{DEA437CE-300D-44D2-A49A-FC8176C7C548}" destId="{D1FF8847-DFEB-4568-A307-60B3EE789558}" srcOrd="0" destOrd="0" presId="urn:microsoft.com/office/officeart/2005/8/layout/radial5"/>
    <dgm:cxn modelId="{78D05EB2-D245-4EF9-8474-BBE873FECCB1}" type="presOf" srcId="{B861A043-7109-4F49-B53C-ECE2A6191948}" destId="{99DEC5DB-B00F-4FE3-83B1-50439CE583A7}" srcOrd="0" destOrd="0" presId="urn:microsoft.com/office/officeart/2005/8/layout/radial5"/>
    <dgm:cxn modelId="{D6FD1E2D-0946-455F-A5AB-B1D49FE5FBED}" type="presParOf" srcId="{F6BD89C2-DE57-4E56-8070-AA244B81D2C2}" destId="{99DEC5DB-B00F-4FE3-83B1-50439CE583A7}" srcOrd="0" destOrd="0" presId="urn:microsoft.com/office/officeart/2005/8/layout/radial5"/>
    <dgm:cxn modelId="{63DD837C-4781-4090-8EFA-3AD5BCA2CE88}" type="presParOf" srcId="{F6BD89C2-DE57-4E56-8070-AA244B81D2C2}" destId="{9DF1B9B3-B009-4C62-9794-5B6B0804FD8D}" srcOrd="1" destOrd="0" presId="urn:microsoft.com/office/officeart/2005/8/layout/radial5"/>
    <dgm:cxn modelId="{7359D1BF-A0D8-4E4E-8C73-C566449C4BD7}" type="presParOf" srcId="{9DF1B9B3-B009-4C62-9794-5B6B0804FD8D}" destId="{2EFFD590-21B8-4982-9927-3C452810A08F}" srcOrd="0" destOrd="0" presId="urn:microsoft.com/office/officeart/2005/8/layout/radial5"/>
    <dgm:cxn modelId="{951ADC57-99FD-4FDB-8DAE-DEE93583EAC5}" type="presParOf" srcId="{F6BD89C2-DE57-4E56-8070-AA244B81D2C2}" destId="{390F1221-CC7F-4BE0-8331-3CBC37B5436E}" srcOrd="2" destOrd="0" presId="urn:microsoft.com/office/officeart/2005/8/layout/radial5"/>
    <dgm:cxn modelId="{1C499E80-5413-45D0-AC67-7494FCD97FEF}" type="presParOf" srcId="{F6BD89C2-DE57-4E56-8070-AA244B81D2C2}" destId="{D1FF8847-DFEB-4568-A307-60B3EE789558}" srcOrd="3" destOrd="0" presId="urn:microsoft.com/office/officeart/2005/8/layout/radial5"/>
    <dgm:cxn modelId="{D0BB46CC-D180-4643-A12F-06A2C37FB04B}" type="presParOf" srcId="{D1FF8847-DFEB-4568-A307-60B3EE789558}" destId="{A63CA99E-30F1-4095-8086-6B4E645309AA}" srcOrd="0" destOrd="0" presId="urn:microsoft.com/office/officeart/2005/8/layout/radial5"/>
    <dgm:cxn modelId="{1F904010-35CF-42FA-A528-F017B358B30B}" type="presParOf" srcId="{F6BD89C2-DE57-4E56-8070-AA244B81D2C2}" destId="{2075589F-7910-4160-870B-A6960B9CBE3C}" srcOrd="4" destOrd="0" presId="urn:microsoft.com/office/officeart/2005/8/layout/radial5"/>
    <dgm:cxn modelId="{BEE037FD-7A0A-411C-AAE2-CB19D86E08D8}" type="presParOf" srcId="{F6BD89C2-DE57-4E56-8070-AA244B81D2C2}" destId="{EDC21D88-49B2-4AD9-9714-ED16E1E8A5DD}" srcOrd="5" destOrd="0" presId="urn:microsoft.com/office/officeart/2005/8/layout/radial5"/>
    <dgm:cxn modelId="{2F9296A6-59C3-43CC-B898-8F1DF4CEB295}" type="presParOf" srcId="{EDC21D88-49B2-4AD9-9714-ED16E1E8A5DD}" destId="{BF9DC3CE-0A1F-45EE-8FC8-4B11B55102B3}" srcOrd="0" destOrd="0" presId="urn:microsoft.com/office/officeart/2005/8/layout/radial5"/>
    <dgm:cxn modelId="{9DDF500E-B4B6-405D-99AF-D7EBC91EF9E7}" type="presParOf" srcId="{F6BD89C2-DE57-4E56-8070-AA244B81D2C2}" destId="{36524D72-502D-4041-8D40-97EB3C5CE449}" srcOrd="6" destOrd="0" presId="urn:microsoft.com/office/officeart/2005/8/layout/radial5"/>
    <dgm:cxn modelId="{ABA71E48-4A62-4015-9055-3A1827B624A7}" type="presParOf" srcId="{F6BD89C2-DE57-4E56-8070-AA244B81D2C2}" destId="{DE540F63-CC38-4B95-91D6-8DA78EADBC28}" srcOrd="7" destOrd="0" presId="urn:microsoft.com/office/officeart/2005/8/layout/radial5"/>
    <dgm:cxn modelId="{6B23404F-E6ED-46A0-A500-8A4E862141A0}" type="presParOf" srcId="{DE540F63-CC38-4B95-91D6-8DA78EADBC28}" destId="{2B492443-0404-4BA4-B35B-C41E5B083720}" srcOrd="0" destOrd="0" presId="urn:microsoft.com/office/officeart/2005/8/layout/radial5"/>
    <dgm:cxn modelId="{B5AB1035-2FA3-44E6-9755-8E2F195A3C70}" type="presParOf" srcId="{F6BD89C2-DE57-4E56-8070-AA244B81D2C2}" destId="{867EE9E2-2BBF-4E2E-B0A4-EF896F845336}" srcOrd="8" destOrd="0" presId="urn:microsoft.com/office/officeart/2005/8/layout/radial5"/>
    <dgm:cxn modelId="{0D5428A5-E780-4F50-B3C2-B262B640EBD7}" type="presParOf" srcId="{F6BD89C2-DE57-4E56-8070-AA244B81D2C2}" destId="{7FFBD281-9203-422B-AA23-3B05343E9692}" srcOrd="9" destOrd="0" presId="urn:microsoft.com/office/officeart/2005/8/layout/radial5"/>
    <dgm:cxn modelId="{4D76C310-00B8-4DF8-BD5B-995510918C5B}" type="presParOf" srcId="{7FFBD281-9203-422B-AA23-3B05343E9692}" destId="{A55E182B-B700-4B5D-B996-40BDA01219BC}" srcOrd="0" destOrd="0" presId="urn:microsoft.com/office/officeart/2005/8/layout/radial5"/>
    <dgm:cxn modelId="{1B07BA6E-23AE-4AB9-B188-C3D5B4B1A8AC}" type="presParOf" srcId="{F6BD89C2-DE57-4E56-8070-AA244B81D2C2}" destId="{39FBEDBC-319B-45F3-AB08-7790C13F6511}" srcOrd="10" destOrd="0" presId="urn:microsoft.com/office/officeart/2005/8/layout/radial5"/>
    <dgm:cxn modelId="{AEFBAEF9-0406-4764-B0A4-2DE3192696B8}" type="presParOf" srcId="{F6BD89C2-DE57-4E56-8070-AA244B81D2C2}" destId="{BC8FF4C8-6F32-4C2A-B41C-804B0EA1CD27}" srcOrd="11" destOrd="0" presId="urn:microsoft.com/office/officeart/2005/8/layout/radial5"/>
    <dgm:cxn modelId="{EE09E607-360E-46ED-90AD-58A8A16760BA}" type="presParOf" srcId="{BC8FF4C8-6F32-4C2A-B41C-804B0EA1CD27}" destId="{2C1E0663-D799-4A39-8EEF-126530CAA708}" srcOrd="0" destOrd="0" presId="urn:microsoft.com/office/officeart/2005/8/layout/radial5"/>
    <dgm:cxn modelId="{01F05817-4992-4740-BA75-5605A89F1502}" type="presParOf" srcId="{F6BD89C2-DE57-4E56-8070-AA244B81D2C2}" destId="{A60978F2-5CEB-4C70-BB49-A2A6CB08459E}" srcOrd="12" destOrd="0" presId="urn:microsoft.com/office/officeart/2005/8/layout/radial5"/>
    <dgm:cxn modelId="{4DE1DAF0-3C7E-4AA7-B4DD-CA80E9A58AF2}" type="presParOf" srcId="{F6BD89C2-DE57-4E56-8070-AA244B81D2C2}" destId="{6C23A241-22BF-4ABA-A6EB-A401932DD1F0}" srcOrd="13" destOrd="0" presId="urn:microsoft.com/office/officeart/2005/8/layout/radial5"/>
    <dgm:cxn modelId="{7C7D3E82-05AE-4CF4-9F0D-C1327A55350C}" type="presParOf" srcId="{6C23A241-22BF-4ABA-A6EB-A401932DD1F0}" destId="{2C5A268B-B024-4D47-A211-B2366BF8A3FF}" srcOrd="0" destOrd="0" presId="urn:microsoft.com/office/officeart/2005/8/layout/radial5"/>
    <dgm:cxn modelId="{521BCF5C-C3F1-4F2B-A3EE-47B2130A8729}" type="presParOf" srcId="{F6BD89C2-DE57-4E56-8070-AA244B81D2C2}" destId="{139234C1-A0CA-4B6F-BFE3-E82B7A845832}" srcOrd="14" destOrd="0" presId="urn:microsoft.com/office/officeart/2005/8/layout/radial5"/>
    <dgm:cxn modelId="{ED8F8C18-8467-479B-AAF5-937F66F32F66}" type="presParOf" srcId="{F6BD89C2-DE57-4E56-8070-AA244B81D2C2}" destId="{22B7E206-B3B5-4CCA-8D09-F0A36A1218EB}" srcOrd="15" destOrd="0" presId="urn:microsoft.com/office/officeart/2005/8/layout/radial5"/>
    <dgm:cxn modelId="{0900B975-4C0B-4FBF-9CD8-9028FEDF0CEB}" type="presParOf" srcId="{22B7E206-B3B5-4CCA-8D09-F0A36A1218EB}" destId="{CE1DCABE-D5CA-4E41-81A2-0A6DBD1A783D}" srcOrd="0" destOrd="0" presId="urn:microsoft.com/office/officeart/2005/8/layout/radial5"/>
    <dgm:cxn modelId="{6DB287DB-1781-4453-8CEB-C9BE4E375D07}" type="presParOf" srcId="{F6BD89C2-DE57-4E56-8070-AA244B81D2C2}" destId="{D498C8F3-6DCF-4FF1-9C4F-89F63AD1CCC7}" srcOrd="16" destOrd="0" presId="urn:microsoft.com/office/officeart/2005/8/layout/radial5"/>
    <dgm:cxn modelId="{1E0ECB9C-B0FA-455D-AB47-4508D98BD666}" type="presParOf" srcId="{F6BD89C2-DE57-4E56-8070-AA244B81D2C2}" destId="{F6FA63E4-8D73-4FD1-BE41-5F283843A554}" srcOrd="17" destOrd="0" presId="urn:microsoft.com/office/officeart/2005/8/layout/radial5"/>
    <dgm:cxn modelId="{03A1E166-372A-4B96-BF77-8889C785B6F0}" type="presParOf" srcId="{F6FA63E4-8D73-4FD1-BE41-5F283843A554}" destId="{648EE0BC-971E-462B-AB26-8831C26A1BC2}" srcOrd="0" destOrd="0" presId="urn:microsoft.com/office/officeart/2005/8/layout/radial5"/>
    <dgm:cxn modelId="{BFF618EB-190E-437C-9772-DCABD0132082}" type="presParOf" srcId="{F6BD89C2-DE57-4E56-8070-AA244B81D2C2}" destId="{E6E3500E-7E25-4AFA-B1B2-FE13614E7598}" srcOrd="18" destOrd="0" presId="urn:microsoft.com/office/officeart/2005/8/layout/radial5"/>
    <dgm:cxn modelId="{2F553A3D-F2CE-43CF-AFEA-F51B75C5957A}" type="presParOf" srcId="{F6BD89C2-DE57-4E56-8070-AA244B81D2C2}" destId="{A27817A2-A682-44BD-8A91-9E99A8DF1AAA}" srcOrd="19" destOrd="0" presId="urn:microsoft.com/office/officeart/2005/8/layout/radial5"/>
    <dgm:cxn modelId="{C3D80EFD-3687-4F93-8A0B-3E9C38EE8F5E}" type="presParOf" srcId="{A27817A2-A682-44BD-8A91-9E99A8DF1AAA}" destId="{69661C10-45FA-4E7F-AC63-16F6F51D2628}" srcOrd="0" destOrd="0" presId="urn:microsoft.com/office/officeart/2005/8/layout/radial5"/>
    <dgm:cxn modelId="{E7639E51-A4BE-4E51-8DE8-0D1C23150335}" type="presParOf" srcId="{F6BD89C2-DE57-4E56-8070-AA244B81D2C2}" destId="{0218572D-C821-4A31-82B8-A540E0EAD40E}" srcOrd="2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BC91C6A-01A8-4585-B2C1-23B992045CEC}"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5F7F256D-BD9E-4B88-881D-4CD9FA975575}">
      <dgm:prSet phldrT="[Text]" custT="1"/>
      <dgm:spPr/>
      <dgm:t>
        <a:bodyPr/>
        <a:lstStyle/>
        <a:p>
          <a:pPr rtl="1"/>
          <a:r>
            <a:rPr lang="ar-SA" sz="1800" b="1" dirty="0" smtClean="0">
              <a:latin typeface="Times New Roman"/>
              <a:ea typeface="Times New Roman"/>
              <a:cs typeface="Sakkal Majalla"/>
            </a:rPr>
            <a:t>بعض الاشتراطات الصحية في المنشآت الزراعية</a:t>
          </a:r>
          <a:r>
            <a:rPr lang="en-US" sz="1800" b="1" dirty="0" smtClean="0">
              <a:latin typeface="Sakkal Majalla"/>
              <a:ea typeface="Times New Roman"/>
            </a:rPr>
            <a:t> :</a:t>
          </a:r>
          <a:endParaRPr lang="ar-SA" sz="1800" dirty="0"/>
        </a:p>
      </dgm:t>
    </dgm:pt>
    <dgm:pt modelId="{351498F5-2693-43C3-92EB-517079A449B7}" type="parTrans" cxnId="{D44873F9-FF20-4948-8C07-954F6B34EFDA}">
      <dgm:prSet/>
      <dgm:spPr/>
      <dgm:t>
        <a:bodyPr/>
        <a:lstStyle/>
        <a:p>
          <a:pPr rtl="1"/>
          <a:endParaRPr lang="ar-SA"/>
        </a:p>
      </dgm:t>
    </dgm:pt>
    <dgm:pt modelId="{70E1F9CA-37A7-475B-A539-370E56E4B510}" type="sibTrans" cxnId="{D44873F9-FF20-4948-8C07-954F6B34EFDA}">
      <dgm:prSet/>
      <dgm:spPr/>
      <dgm:t>
        <a:bodyPr/>
        <a:lstStyle/>
        <a:p>
          <a:pPr rtl="1"/>
          <a:endParaRPr lang="ar-SA"/>
        </a:p>
      </dgm:t>
    </dgm:pt>
    <dgm:pt modelId="{CB3E2481-3A5F-46EC-A872-94F345CA7335}">
      <dgm:prSet phldrT="[Text]" custT="1"/>
      <dgm:spPr/>
      <dgm:t>
        <a:bodyPr/>
        <a:lstStyle/>
        <a:p>
          <a:pPr rtl="1"/>
          <a:r>
            <a:rPr lang="ar-SA" sz="1600" b="1" dirty="0" smtClean="0">
              <a:latin typeface="Times New Roman"/>
              <a:ea typeface="Times New Roman"/>
              <a:cs typeface="Sakkal Majalla"/>
            </a:rPr>
            <a:t>أولاً : توفير مياه الشرب النقية</a:t>
          </a:r>
          <a:r>
            <a:rPr lang="en-US" sz="1600" b="1" dirty="0" smtClean="0">
              <a:latin typeface="Sakkal Majalla"/>
              <a:ea typeface="Times New Roman"/>
            </a:rPr>
            <a:t> :</a:t>
          </a:r>
          <a:endParaRPr lang="ar-SA" sz="1600" dirty="0"/>
        </a:p>
      </dgm:t>
    </dgm:pt>
    <dgm:pt modelId="{53C11496-D7C7-4E3A-95F1-09B8F0637CE0}" type="parTrans" cxnId="{262E0688-DBCE-4C63-9A82-31C3C3A26725}">
      <dgm:prSet/>
      <dgm:spPr/>
      <dgm:t>
        <a:bodyPr/>
        <a:lstStyle/>
        <a:p>
          <a:pPr rtl="1"/>
          <a:endParaRPr lang="ar-SA"/>
        </a:p>
      </dgm:t>
    </dgm:pt>
    <dgm:pt modelId="{C616ECE3-2B90-41E1-817E-0CA5E9607022}" type="sibTrans" cxnId="{262E0688-DBCE-4C63-9A82-31C3C3A26725}">
      <dgm:prSet/>
      <dgm:spPr/>
      <dgm:t>
        <a:bodyPr/>
        <a:lstStyle/>
        <a:p>
          <a:pPr rtl="1"/>
          <a:endParaRPr lang="ar-SA"/>
        </a:p>
      </dgm:t>
    </dgm:pt>
    <dgm:pt modelId="{E961C2D1-A0D1-472B-9B42-C3960F1E3189}">
      <dgm:prSet phldrT="[Text]" custT="1"/>
      <dgm:spPr/>
      <dgm:t>
        <a:bodyPr/>
        <a:lstStyle/>
        <a:p>
          <a:pPr algn="just" rtl="1"/>
          <a:r>
            <a:rPr lang="ar-SA" sz="1050" dirty="0" smtClean="0">
              <a:latin typeface="Times New Roman"/>
              <a:ea typeface="Times New Roman"/>
              <a:cs typeface="Sakkal Majalla"/>
            </a:rPr>
            <a:t>يمكن الحصول على المياه النقية عن طريق</a:t>
          </a:r>
          <a:r>
            <a:rPr lang="en-US" sz="1050" dirty="0" smtClean="0">
              <a:latin typeface="Sakkal Majalla"/>
              <a:ea typeface="Times New Roman"/>
            </a:rPr>
            <a:t> :</a:t>
          </a:r>
          <a:endParaRPr lang="en-US" sz="1050" dirty="0" smtClean="0">
            <a:latin typeface="Times New Roman"/>
            <a:ea typeface="Times New Roman"/>
          </a:endParaRPr>
        </a:p>
        <a:p>
          <a:pPr algn="just" rtl="1"/>
          <a:r>
            <a:rPr lang="ar-SA" sz="1050" dirty="0" smtClean="0">
              <a:latin typeface="Times New Roman"/>
              <a:ea typeface="Times New Roman"/>
              <a:cs typeface="Sakkal Majalla"/>
            </a:rPr>
            <a:t>مياه الأمطار</a:t>
          </a:r>
          <a:r>
            <a:rPr lang="en-US" sz="1050" dirty="0" smtClean="0">
              <a:latin typeface="Sakkal Majalla"/>
              <a:ea typeface="Times New Roman"/>
            </a:rPr>
            <a:t> .</a:t>
          </a:r>
          <a:endParaRPr lang="en-US" sz="1050" dirty="0" smtClean="0">
            <a:latin typeface="Times New Roman"/>
            <a:ea typeface="Times New Roman"/>
          </a:endParaRPr>
        </a:p>
        <a:p>
          <a:pPr algn="just" rtl="1"/>
          <a:r>
            <a:rPr lang="ar-SA" sz="1050" dirty="0" smtClean="0">
              <a:latin typeface="Times New Roman"/>
              <a:ea typeface="Times New Roman"/>
              <a:cs typeface="Sakkal Majalla"/>
            </a:rPr>
            <a:t>مياه الطلمبات والآبار من المياه الجوفية القريبة من سطح الأرض</a:t>
          </a:r>
          <a:r>
            <a:rPr lang="en-US" sz="1050" dirty="0" smtClean="0">
              <a:latin typeface="Sakkal Majalla"/>
              <a:ea typeface="Times New Roman"/>
            </a:rPr>
            <a:t> .</a:t>
          </a:r>
          <a:endParaRPr lang="en-US" sz="1050" dirty="0" smtClean="0">
            <a:latin typeface="Times New Roman"/>
            <a:ea typeface="Times New Roman"/>
          </a:endParaRPr>
        </a:p>
        <a:p>
          <a:pPr algn="just" rtl="1"/>
          <a:r>
            <a:rPr lang="ar-SA" sz="1050" dirty="0" smtClean="0">
              <a:latin typeface="Times New Roman"/>
              <a:ea typeface="Times New Roman"/>
              <a:cs typeface="Sakkal Majalla"/>
            </a:rPr>
            <a:t>مياه الآبار العميقة والعيون</a:t>
          </a:r>
          <a:r>
            <a:rPr lang="en-US" sz="1050" dirty="0" smtClean="0">
              <a:latin typeface="Sakkal Majalla"/>
              <a:ea typeface="Times New Roman"/>
            </a:rPr>
            <a:t> .</a:t>
          </a:r>
          <a:endParaRPr lang="en-US" sz="1050" dirty="0" smtClean="0">
            <a:latin typeface="Times New Roman"/>
            <a:ea typeface="Times New Roman"/>
          </a:endParaRPr>
        </a:p>
        <a:p>
          <a:pPr algn="just" rtl="1"/>
          <a:r>
            <a:rPr lang="ar-SA" sz="1050" dirty="0" smtClean="0">
              <a:latin typeface="Times New Roman"/>
              <a:ea typeface="Times New Roman"/>
              <a:cs typeface="Sakkal Majalla"/>
            </a:rPr>
            <a:t>مياه الأنهار</a:t>
          </a:r>
          <a:r>
            <a:rPr lang="en-US" sz="1050" dirty="0" smtClean="0">
              <a:latin typeface="Sakkal Majalla"/>
              <a:ea typeface="Times New Roman"/>
            </a:rPr>
            <a:t> .</a:t>
          </a:r>
          <a:endParaRPr lang="ar-SA" sz="1050" dirty="0"/>
        </a:p>
      </dgm:t>
    </dgm:pt>
    <dgm:pt modelId="{9F7C91F1-AC0D-40B9-ABDC-5C5E5DF19088}" type="parTrans" cxnId="{C21B762C-1529-4DDD-B0E7-0341104683B2}">
      <dgm:prSet/>
      <dgm:spPr/>
      <dgm:t>
        <a:bodyPr/>
        <a:lstStyle/>
        <a:p>
          <a:pPr rtl="1"/>
          <a:endParaRPr lang="ar-SA"/>
        </a:p>
      </dgm:t>
    </dgm:pt>
    <dgm:pt modelId="{89D97764-23F0-4136-8780-CF74E09D9C6A}" type="sibTrans" cxnId="{C21B762C-1529-4DDD-B0E7-0341104683B2}">
      <dgm:prSet/>
      <dgm:spPr/>
      <dgm:t>
        <a:bodyPr/>
        <a:lstStyle/>
        <a:p>
          <a:pPr rtl="1"/>
          <a:endParaRPr lang="ar-SA"/>
        </a:p>
      </dgm:t>
    </dgm:pt>
    <dgm:pt modelId="{4B22AD4F-0409-44A3-B643-141FAD754EE8}">
      <dgm:prSet phldrT="[Text]" custT="1"/>
      <dgm:spPr/>
      <dgm:t>
        <a:bodyPr/>
        <a:lstStyle/>
        <a:p>
          <a:pPr rtl="1"/>
          <a:r>
            <a:rPr lang="ar-SA" sz="1100" b="1" dirty="0" smtClean="0">
              <a:latin typeface="Times New Roman"/>
              <a:ea typeface="Times New Roman"/>
              <a:cs typeface="Sakkal Majalla"/>
            </a:rPr>
            <a:t>ويمكن تلخيص الاحتياجات اللازمة للمياه لعناصر المزرعة كالآتي</a:t>
          </a:r>
          <a:r>
            <a:rPr lang="en-US" sz="1100" b="1" dirty="0" smtClean="0">
              <a:latin typeface="Sakkal Majalla"/>
              <a:ea typeface="Times New Roman"/>
            </a:rPr>
            <a:t> :</a:t>
          </a:r>
          <a:endParaRPr lang="en-US" sz="1100" dirty="0" smtClean="0">
            <a:latin typeface="Times New Roman"/>
            <a:ea typeface="Times New Roman"/>
          </a:endParaRPr>
        </a:p>
        <a:p>
          <a:pPr rtl="1"/>
          <a:r>
            <a:rPr lang="ar-SA" sz="1100" dirty="0" smtClean="0">
              <a:latin typeface="Times New Roman"/>
              <a:ea typeface="Times New Roman"/>
              <a:cs typeface="Sakkal Majalla"/>
            </a:rPr>
            <a:t>الإنسان 100-200لتر،وذلك للشرب والاستحمام والطبخ والغسل</a:t>
          </a:r>
          <a:endParaRPr lang="en-US" sz="1100" dirty="0" smtClean="0">
            <a:latin typeface="Times New Roman"/>
            <a:ea typeface="Times New Roman"/>
          </a:endParaRPr>
        </a:p>
        <a:p>
          <a:pPr rtl="1"/>
          <a:r>
            <a:rPr lang="ar-SA" sz="1100" dirty="0" smtClean="0">
              <a:latin typeface="Times New Roman"/>
              <a:ea typeface="Times New Roman"/>
              <a:cs typeface="Sakkal Majalla"/>
            </a:rPr>
            <a:t>البقرة أو الجاموسة الحلابة : 100-150 لتر وذلك للشرب والاستحمام وغسل الإسطبلات</a:t>
          </a:r>
          <a:r>
            <a:rPr lang="en-US" sz="1100" dirty="0" smtClean="0">
              <a:latin typeface="Sakkal Majalla"/>
              <a:ea typeface="Times New Roman"/>
            </a:rPr>
            <a:t> .</a:t>
          </a:r>
          <a:endParaRPr lang="en-US" sz="1100" dirty="0" smtClean="0">
            <a:latin typeface="Times New Roman"/>
            <a:ea typeface="Times New Roman"/>
          </a:endParaRPr>
        </a:p>
        <a:p>
          <a:pPr rtl="1"/>
          <a:r>
            <a:rPr lang="ar-SA" sz="1100" dirty="0" smtClean="0">
              <a:latin typeface="Times New Roman"/>
              <a:ea typeface="Times New Roman"/>
              <a:cs typeface="Sakkal Majalla"/>
            </a:rPr>
            <a:t>حيوان اللحم , الحصان أو الثور : 50-60 لتر</a:t>
          </a:r>
          <a:r>
            <a:rPr lang="en-US" sz="1100" dirty="0" smtClean="0">
              <a:latin typeface="Sakkal Majalla"/>
              <a:ea typeface="Times New Roman"/>
            </a:rPr>
            <a:t> .</a:t>
          </a:r>
          <a:endParaRPr lang="en-US" sz="1100" dirty="0" smtClean="0">
            <a:latin typeface="Times New Roman"/>
            <a:ea typeface="Times New Roman"/>
          </a:endParaRPr>
        </a:p>
        <a:p>
          <a:pPr rtl="1"/>
          <a:r>
            <a:rPr lang="ar-SA" sz="1100" dirty="0" smtClean="0">
              <a:latin typeface="Times New Roman"/>
              <a:ea typeface="Times New Roman"/>
              <a:cs typeface="Sakkal Majalla"/>
            </a:rPr>
            <a:t>الأغنام . الخروف : 6-7 لتر</a:t>
          </a:r>
          <a:r>
            <a:rPr lang="en-US" sz="1100" dirty="0" smtClean="0">
              <a:latin typeface="Sakkal Majalla"/>
              <a:ea typeface="Times New Roman"/>
            </a:rPr>
            <a:t> .</a:t>
          </a:r>
          <a:endParaRPr lang="en-US" sz="1100" dirty="0" smtClean="0">
            <a:latin typeface="Times New Roman"/>
            <a:ea typeface="Times New Roman"/>
          </a:endParaRPr>
        </a:p>
        <a:p>
          <a:pPr rtl="1"/>
          <a:r>
            <a:rPr lang="ar-SA" sz="1100" dirty="0" smtClean="0">
              <a:latin typeface="Times New Roman"/>
              <a:ea typeface="Times New Roman"/>
              <a:cs typeface="Sakkal Majalla"/>
            </a:rPr>
            <a:t>الدجاج : لكل مائة دجاجة 12-20 لتر</a:t>
          </a:r>
          <a:r>
            <a:rPr lang="en-US" sz="1100" dirty="0" smtClean="0">
              <a:latin typeface="Sakkal Majalla"/>
              <a:ea typeface="Times New Roman"/>
            </a:rPr>
            <a:t> .</a:t>
          </a:r>
          <a:endParaRPr lang="ar-SA" sz="1100" dirty="0"/>
        </a:p>
      </dgm:t>
    </dgm:pt>
    <dgm:pt modelId="{12B563B3-DFC7-4B6F-AD17-9E0419C7C135}" type="parTrans" cxnId="{F713E9FE-BAE8-453D-8B06-60CA19C83B40}">
      <dgm:prSet/>
      <dgm:spPr/>
      <dgm:t>
        <a:bodyPr/>
        <a:lstStyle/>
        <a:p>
          <a:pPr rtl="1"/>
          <a:endParaRPr lang="ar-SA"/>
        </a:p>
      </dgm:t>
    </dgm:pt>
    <dgm:pt modelId="{C7291F61-CDB4-4DB9-892D-959205820C68}" type="sibTrans" cxnId="{F713E9FE-BAE8-453D-8B06-60CA19C83B40}">
      <dgm:prSet/>
      <dgm:spPr/>
      <dgm:t>
        <a:bodyPr/>
        <a:lstStyle/>
        <a:p>
          <a:pPr rtl="1"/>
          <a:endParaRPr lang="ar-SA"/>
        </a:p>
      </dgm:t>
    </dgm:pt>
    <dgm:pt modelId="{7132A7D6-9206-4F06-A544-5C2B57B1E82F}">
      <dgm:prSet phldrT="[Text]" custT="1"/>
      <dgm:spPr/>
      <dgm:t>
        <a:bodyPr/>
        <a:lstStyle/>
        <a:p>
          <a:pPr rtl="1"/>
          <a:r>
            <a:rPr lang="ar-SA" sz="1400" b="1" dirty="0" smtClean="0">
              <a:latin typeface="Times New Roman"/>
              <a:ea typeface="Times New Roman"/>
              <a:cs typeface="Sakkal Majalla"/>
            </a:rPr>
            <a:t>ثانياً : التخلص الصحي من الفضلات</a:t>
          </a:r>
          <a:r>
            <a:rPr lang="en-US" sz="1400" b="1" dirty="0" smtClean="0">
              <a:latin typeface="Sakkal Majalla"/>
              <a:ea typeface="Times New Roman"/>
            </a:rPr>
            <a:t> :</a:t>
          </a:r>
          <a:r>
            <a:rPr lang="ar-SA" sz="1400" dirty="0" smtClean="0">
              <a:latin typeface="Times New Roman"/>
              <a:ea typeface="Times New Roman"/>
              <a:cs typeface="Sakkal Majalla"/>
            </a:rPr>
            <a:t>هناك طريقتين للتخلص من الفضلات</a:t>
          </a:r>
          <a:r>
            <a:rPr lang="en-US" sz="1400" dirty="0" smtClean="0">
              <a:latin typeface="Sakkal Majalla"/>
              <a:ea typeface="Times New Roman"/>
            </a:rPr>
            <a:t> :</a:t>
          </a:r>
          <a:endParaRPr lang="ar-SA" sz="1400" dirty="0"/>
        </a:p>
      </dgm:t>
    </dgm:pt>
    <dgm:pt modelId="{1EEF51C7-F0DB-4CC7-9847-54D6DAE4FD6E}" type="parTrans" cxnId="{5FD2F4AC-F11C-4F41-8E85-7335BD03E298}">
      <dgm:prSet/>
      <dgm:spPr/>
      <dgm:t>
        <a:bodyPr/>
        <a:lstStyle/>
        <a:p>
          <a:pPr rtl="1"/>
          <a:endParaRPr lang="ar-SA"/>
        </a:p>
      </dgm:t>
    </dgm:pt>
    <dgm:pt modelId="{FD04C594-E966-458D-83FC-7B4782F6E257}" type="sibTrans" cxnId="{5FD2F4AC-F11C-4F41-8E85-7335BD03E298}">
      <dgm:prSet/>
      <dgm:spPr/>
      <dgm:t>
        <a:bodyPr/>
        <a:lstStyle/>
        <a:p>
          <a:pPr rtl="1"/>
          <a:endParaRPr lang="ar-SA"/>
        </a:p>
      </dgm:t>
    </dgm:pt>
    <dgm:pt modelId="{BE151189-63A1-466A-B166-FB8E951FF567}">
      <dgm:prSet phldrT="[Text]" custT="1"/>
      <dgm:spPr/>
      <dgm:t>
        <a:bodyPr/>
        <a:lstStyle/>
        <a:p>
          <a:pPr rtl="1"/>
          <a:r>
            <a:rPr lang="ar-SA" sz="1400" b="1" dirty="0" smtClean="0">
              <a:latin typeface="Times New Roman"/>
              <a:ea typeface="Times New Roman"/>
              <a:cs typeface="Sakkal Majalla"/>
            </a:rPr>
            <a:t>الطريقة السائلة</a:t>
          </a:r>
          <a:r>
            <a:rPr lang="en-US" sz="1400" b="1" dirty="0" smtClean="0">
              <a:latin typeface="Times New Roman"/>
              <a:ea typeface="Times New Roman"/>
              <a:cs typeface="Sakkal Majalla"/>
            </a:rPr>
            <a:t> : </a:t>
          </a:r>
          <a:r>
            <a:rPr lang="ar-SA" sz="1400" dirty="0" smtClean="0">
              <a:latin typeface="Times New Roman"/>
              <a:ea typeface="Times New Roman"/>
              <a:cs typeface="Sakkal Majalla"/>
            </a:rPr>
            <a:t>وتستخدم في حالة مياه بالمنشآت الزراعية مع السباكة الصحية</a:t>
          </a:r>
          <a:r>
            <a:rPr lang="en-US" sz="1400" dirty="0" smtClean="0">
              <a:latin typeface="Times New Roman"/>
              <a:ea typeface="Times New Roman"/>
              <a:cs typeface="Sakkal Majalla"/>
            </a:rPr>
            <a:t> .</a:t>
          </a:r>
        </a:p>
        <a:p>
          <a:pPr rtl="1"/>
          <a:r>
            <a:rPr lang="ar-SA" sz="1400" dirty="0" smtClean="0">
              <a:latin typeface="Times New Roman"/>
              <a:ea typeface="Times New Roman"/>
              <a:cs typeface="Sakkal Majalla"/>
            </a:rPr>
            <a:t>الط</a:t>
          </a:r>
          <a:r>
            <a:rPr lang="ar-SA" sz="1400" b="1" dirty="0" smtClean="0">
              <a:latin typeface="Times New Roman"/>
              <a:ea typeface="Times New Roman"/>
              <a:cs typeface="Sakkal Majalla"/>
            </a:rPr>
            <a:t>ريقة الجافة</a:t>
          </a:r>
          <a:r>
            <a:rPr lang="en-US" sz="1400" b="1" dirty="0" smtClean="0">
              <a:latin typeface="Sakkal Majalla"/>
              <a:ea typeface="Times New Roman"/>
            </a:rPr>
            <a:t> </a:t>
          </a:r>
          <a:r>
            <a:rPr lang="en-US" sz="1400" dirty="0" smtClean="0">
              <a:latin typeface="Sakkal Majalla"/>
              <a:ea typeface="Times New Roman"/>
            </a:rPr>
            <a:t>:</a:t>
          </a:r>
          <a:r>
            <a:rPr lang="ar-SA" sz="1400" dirty="0" smtClean="0">
              <a:latin typeface="Times New Roman"/>
              <a:ea typeface="Times New Roman"/>
              <a:cs typeface="Sakkal Majalla"/>
            </a:rPr>
            <a:t>وتستخدم في حالة نقص المياه في المنشأ الزراعي , وهذه الطريقة لا تحتاج إلى سباكة صحية , ويطلق عليها عادة اصطلاح المراحيض القروية</a:t>
          </a:r>
          <a:endParaRPr lang="ar-SA" sz="1400" dirty="0"/>
        </a:p>
      </dgm:t>
    </dgm:pt>
    <dgm:pt modelId="{400CB58A-1D26-4DC2-9408-7240345E1C72}" type="parTrans" cxnId="{4F1CEC8A-56B1-47AB-B624-9E702EF65AB0}">
      <dgm:prSet/>
      <dgm:spPr/>
      <dgm:t>
        <a:bodyPr/>
        <a:lstStyle/>
        <a:p>
          <a:pPr rtl="1"/>
          <a:endParaRPr lang="ar-SA"/>
        </a:p>
      </dgm:t>
    </dgm:pt>
    <dgm:pt modelId="{383D7290-789E-4963-85DB-53011C70435C}" type="sibTrans" cxnId="{4F1CEC8A-56B1-47AB-B624-9E702EF65AB0}">
      <dgm:prSet/>
      <dgm:spPr/>
      <dgm:t>
        <a:bodyPr/>
        <a:lstStyle/>
        <a:p>
          <a:pPr rtl="1"/>
          <a:endParaRPr lang="ar-SA"/>
        </a:p>
      </dgm:t>
    </dgm:pt>
    <dgm:pt modelId="{CCAADD4D-4D40-48AD-8384-B7E8F53C17D9}" type="pres">
      <dgm:prSet presAssocID="{2BC91C6A-01A8-4585-B2C1-23B992045CEC}" presName="hierChild1" presStyleCnt="0">
        <dgm:presLayoutVars>
          <dgm:chPref val="1"/>
          <dgm:dir/>
          <dgm:animOne val="branch"/>
          <dgm:animLvl val="lvl"/>
          <dgm:resizeHandles/>
        </dgm:presLayoutVars>
      </dgm:prSet>
      <dgm:spPr/>
      <dgm:t>
        <a:bodyPr/>
        <a:lstStyle/>
        <a:p>
          <a:pPr rtl="1"/>
          <a:endParaRPr lang="ar-SA"/>
        </a:p>
      </dgm:t>
    </dgm:pt>
    <dgm:pt modelId="{8B5E6115-447F-4F32-A067-CEE81DDE73B4}" type="pres">
      <dgm:prSet presAssocID="{5F7F256D-BD9E-4B88-881D-4CD9FA975575}" presName="hierRoot1" presStyleCnt="0"/>
      <dgm:spPr/>
      <dgm:t>
        <a:bodyPr/>
        <a:lstStyle/>
        <a:p>
          <a:pPr rtl="1"/>
          <a:endParaRPr lang="ar-SA"/>
        </a:p>
      </dgm:t>
    </dgm:pt>
    <dgm:pt modelId="{D4C3461D-DA90-435C-893B-ECA533C8EE11}" type="pres">
      <dgm:prSet presAssocID="{5F7F256D-BD9E-4B88-881D-4CD9FA975575}" presName="composite" presStyleCnt="0"/>
      <dgm:spPr/>
      <dgm:t>
        <a:bodyPr/>
        <a:lstStyle/>
        <a:p>
          <a:pPr rtl="1"/>
          <a:endParaRPr lang="ar-SA"/>
        </a:p>
      </dgm:t>
    </dgm:pt>
    <dgm:pt modelId="{BAFE0343-5DF4-484F-8C45-941F11EF54B3}" type="pres">
      <dgm:prSet presAssocID="{5F7F256D-BD9E-4B88-881D-4CD9FA975575}" presName="background" presStyleLbl="node0" presStyleIdx="0" presStyleCnt="1"/>
      <dgm:spPr/>
      <dgm:t>
        <a:bodyPr/>
        <a:lstStyle/>
        <a:p>
          <a:pPr rtl="1"/>
          <a:endParaRPr lang="ar-SA"/>
        </a:p>
      </dgm:t>
    </dgm:pt>
    <dgm:pt modelId="{65FDD426-AC3F-49C2-9477-8280426D0137}" type="pres">
      <dgm:prSet presAssocID="{5F7F256D-BD9E-4B88-881D-4CD9FA975575}" presName="text" presStyleLbl="fgAcc0" presStyleIdx="0" presStyleCnt="1" custScaleX="169287" custScaleY="39831">
        <dgm:presLayoutVars>
          <dgm:chPref val="3"/>
        </dgm:presLayoutVars>
      </dgm:prSet>
      <dgm:spPr/>
      <dgm:t>
        <a:bodyPr/>
        <a:lstStyle/>
        <a:p>
          <a:pPr rtl="1"/>
          <a:endParaRPr lang="ar-SA"/>
        </a:p>
      </dgm:t>
    </dgm:pt>
    <dgm:pt modelId="{AA17AEF4-6871-4D6E-8501-A59E05E177B1}" type="pres">
      <dgm:prSet presAssocID="{5F7F256D-BD9E-4B88-881D-4CD9FA975575}" presName="hierChild2" presStyleCnt="0"/>
      <dgm:spPr/>
      <dgm:t>
        <a:bodyPr/>
        <a:lstStyle/>
        <a:p>
          <a:pPr rtl="1"/>
          <a:endParaRPr lang="ar-SA"/>
        </a:p>
      </dgm:t>
    </dgm:pt>
    <dgm:pt modelId="{1DC8AAA7-E7D9-4CD8-AF6E-336AECAD56D9}" type="pres">
      <dgm:prSet presAssocID="{53C11496-D7C7-4E3A-95F1-09B8F0637CE0}" presName="Name10" presStyleLbl="parChTrans1D2" presStyleIdx="0" presStyleCnt="2"/>
      <dgm:spPr/>
      <dgm:t>
        <a:bodyPr/>
        <a:lstStyle/>
        <a:p>
          <a:pPr rtl="1"/>
          <a:endParaRPr lang="ar-SA"/>
        </a:p>
      </dgm:t>
    </dgm:pt>
    <dgm:pt modelId="{5EF492F9-C366-4608-91DD-EC9C83D756D3}" type="pres">
      <dgm:prSet presAssocID="{CB3E2481-3A5F-46EC-A872-94F345CA7335}" presName="hierRoot2" presStyleCnt="0"/>
      <dgm:spPr/>
      <dgm:t>
        <a:bodyPr/>
        <a:lstStyle/>
        <a:p>
          <a:pPr rtl="1"/>
          <a:endParaRPr lang="ar-SA"/>
        </a:p>
      </dgm:t>
    </dgm:pt>
    <dgm:pt modelId="{E02F19E6-D977-4B83-BA32-E902D90A8A69}" type="pres">
      <dgm:prSet presAssocID="{CB3E2481-3A5F-46EC-A872-94F345CA7335}" presName="composite2" presStyleCnt="0"/>
      <dgm:spPr/>
      <dgm:t>
        <a:bodyPr/>
        <a:lstStyle/>
        <a:p>
          <a:pPr rtl="1"/>
          <a:endParaRPr lang="ar-SA"/>
        </a:p>
      </dgm:t>
    </dgm:pt>
    <dgm:pt modelId="{9F0967FD-6547-4391-8F03-63B3EF747BF3}" type="pres">
      <dgm:prSet presAssocID="{CB3E2481-3A5F-46EC-A872-94F345CA7335}" presName="background2" presStyleLbl="node2" presStyleIdx="0" presStyleCnt="2"/>
      <dgm:spPr/>
      <dgm:t>
        <a:bodyPr/>
        <a:lstStyle/>
        <a:p>
          <a:pPr rtl="1"/>
          <a:endParaRPr lang="ar-SA"/>
        </a:p>
      </dgm:t>
    </dgm:pt>
    <dgm:pt modelId="{D86CEDA4-326D-4C3D-8C83-6B880F4586C6}" type="pres">
      <dgm:prSet presAssocID="{CB3E2481-3A5F-46EC-A872-94F345CA7335}" presName="text2" presStyleLbl="fgAcc2" presStyleIdx="0" presStyleCnt="2" custScaleY="65275" custLinFactNeighborX="-7376" custLinFactNeighborY="-15086">
        <dgm:presLayoutVars>
          <dgm:chPref val="3"/>
        </dgm:presLayoutVars>
      </dgm:prSet>
      <dgm:spPr/>
      <dgm:t>
        <a:bodyPr/>
        <a:lstStyle/>
        <a:p>
          <a:pPr rtl="1"/>
          <a:endParaRPr lang="ar-SA"/>
        </a:p>
      </dgm:t>
    </dgm:pt>
    <dgm:pt modelId="{DAA6124F-A2A0-474D-9069-2AA35C433657}" type="pres">
      <dgm:prSet presAssocID="{CB3E2481-3A5F-46EC-A872-94F345CA7335}" presName="hierChild3" presStyleCnt="0"/>
      <dgm:spPr/>
      <dgm:t>
        <a:bodyPr/>
        <a:lstStyle/>
        <a:p>
          <a:pPr rtl="1"/>
          <a:endParaRPr lang="ar-SA"/>
        </a:p>
      </dgm:t>
    </dgm:pt>
    <dgm:pt modelId="{43200A52-133C-4057-BEBB-5F1C0E589CFC}" type="pres">
      <dgm:prSet presAssocID="{9F7C91F1-AC0D-40B9-ABDC-5C5E5DF19088}" presName="Name17" presStyleLbl="parChTrans1D3" presStyleIdx="0" presStyleCnt="3"/>
      <dgm:spPr/>
      <dgm:t>
        <a:bodyPr/>
        <a:lstStyle/>
        <a:p>
          <a:pPr rtl="1"/>
          <a:endParaRPr lang="ar-SA"/>
        </a:p>
      </dgm:t>
    </dgm:pt>
    <dgm:pt modelId="{F1819D83-9577-4445-988F-DF22D9CE503C}" type="pres">
      <dgm:prSet presAssocID="{E961C2D1-A0D1-472B-9B42-C3960F1E3189}" presName="hierRoot3" presStyleCnt="0"/>
      <dgm:spPr/>
      <dgm:t>
        <a:bodyPr/>
        <a:lstStyle/>
        <a:p>
          <a:pPr rtl="1"/>
          <a:endParaRPr lang="ar-SA"/>
        </a:p>
      </dgm:t>
    </dgm:pt>
    <dgm:pt modelId="{4E63ABA6-A347-4B11-8BA0-FFAEA25772C0}" type="pres">
      <dgm:prSet presAssocID="{E961C2D1-A0D1-472B-9B42-C3960F1E3189}" presName="composite3" presStyleCnt="0"/>
      <dgm:spPr/>
      <dgm:t>
        <a:bodyPr/>
        <a:lstStyle/>
        <a:p>
          <a:pPr rtl="1"/>
          <a:endParaRPr lang="ar-SA"/>
        </a:p>
      </dgm:t>
    </dgm:pt>
    <dgm:pt modelId="{F68E9EAF-9191-4A41-9084-0CD13554AC7F}" type="pres">
      <dgm:prSet presAssocID="{E961C2D1-A0D1-472B-9B42-C3960F1E3189}" presName="background3" presStyleLbl="node3" presStyleIdx="0" presStyleCnt="3"/>
      <dgm:spPr/>
      <dgm:t>
        <a:bodyPr/>
        <a:lstStyle/>
        <a:p>
          <a:pPr rtl="1"/>
          <a:endParaRPr lang="ar-SA"/>
        </a:p>
      </dgm:t>
    </dgm:pt>
    <dgm:pt modelId="{904FB879-C765-4E97-B5DF-CD29C6ED6C27}" type="pres">
      <dgm:prSet presAssocID="{E961C2D1-A0D1-472B-9B42-C3960F1E3189}" presName="text3" presStyleLbl="fgAcc3" presStyleIdx="0" presStyleCnt="3" custScaleX="96794">
        <dgm:presLayoutVars>
          <dgm:chPref val="3"/>
        </dgm:presLayoutVars>
      </dgm:prSet>
      <dgm:spPr/>
      <dgm:t>
        <a:bodyPr/>
        <a:lstStyle/>
        <a:p>
          <a:pPr rtl="1"/>
          <a:endParaRPr lang="ar-SA"/>
        </a:p>
      </dgm:t>
    </dgm:pt>
    <dgm:pt modelId="{153DF786-8D54-4FAE-BC14-3AF3EBDBDE2F}" type="pres">
      <dgm:prSet presAssocID="{E961C2D1-A0D1-472B-9B42-C3960F1E3189}" presName="hierChild4" presStyleCnt="0"/>
      <dgm:spPr/>
      <dgm:t>
        <a:bodyPr/>
        <a:lstStyle/>
        <a:p>
          <a:pPr rtl="1"/>
          <a:endParaRPr lang="ar-SA"/>
        </a:p>
      </dgm:t>
    </dgm:pt>
    <dgm:pt modelId="{7F1FBBAF-B8DC-487B-A1EF-028DCB874EE6}" type="pres">
      <dgm:prSet presAssocID="{12B563B3-DFC7-4B6F-AD17-9E0419C7C135}" presName="Name17" presStyleLbl="parChTrans1D3" presStyleIdx="1" presStyleCnt="3"/>
      <dgm:spPr/>
      <dgm:t>
        <a:bodyPr/>
        <a:lstStyle/>
        <a:p>
          <a:pPr rtl="1"/>
          <a:endParaRPr lang="ar-SA"/>
        </a:p>
      </dgm:t>
    </dgm:pt>
    <dgm:pt modelId="{4692D997-3C26-4321-A496-303A3CF60359}" type="pres">
      <dgm:prSet presAssocID="{4B22AD4F-0409-44A3-B643-141FAD754EE8}" presName="hierRoot3" presStyleCnt="0"/>
      <dgm:spPr/>
      <dgm:t>
        <a:bodyPr/>
        <a:lstStyle/>
        <a:p>
          <a:pPr rtl="1"/>
          <a:endParaRPr lang="ar-SA"/>
        </a:p>
      </dgm:t>
    </dgm:pt>
    <dgm:pt modelId="{9ECFF25F-B176-4809-B561-7A683AE2D449}" type="pres">
      <dgm:prSet presAssocID="{4B22AD4F-0409-44A3-B643-141FAD754EE8}" presName="composite3" presStyleCnt="0"/>
      <dgm:spPr/>
      <dgm:t>
        <a:bodyPr/>
        <a:lstStyle/>
        <a:p>
          <a:pPr rtl="1"/>
          <a:endParaRPr lang="ar-SA"/>
        </a:p>
      </dgm:t>
    </dgm:pt>
    <dgm:pt modelId="{E4616D8E-A1CE-41BE-AA90-8E3EEC703AD4}" type="pres">
      <dgm:prSet presAssocID="{4B22AD4F-0409-44A3-B643-141FAD754EE8}" presName="background3" presStyleLbl="node3" presStyleIdx="1" presStyleCnt="3"/>
      <dgm:spPr/>
      <dgm:t>
        <a:bodyPr/>
        <a:lstStyle/>
        <a:p>
          <a:pPr rtl="1"/>
          <a:endParaRPr lang="ar-SA"/>
        </a:p>
      </dgm:t>
    </dgm:pt>
    <dgm:pt modelId="{EDEECF07-5DD8-4248-8A1C-F38107D291A3}" type="pres">
      <dgm:prSet presAssocID="{4B22AD4F-0409-44A3-B643-141FAD754EE8}" presName="text3" presStyleLbl="fgAcc3" presStyleIdx="1" presStyleCnt="3" custScaleX="120009" custScaleY="138039" custLinFactNeighborX="-14125" custLinFactNeighborY="-17388">
        <dgm:presLayoutVars>
          <dgm:chPref val="3"/>
        </dgm:presLayoutVars>
      </dgm:prSet>
      <dgm:spPr/>
      <dgm:t>
        <a:bodyPr/>
        <a:lstStyle/>
        <a:p>
          <a:pPr rtl="1"/>
          <a:endParaRPr lang="ar-SA"/>
        </a:p>
      </dgm:t>
    </dgm:pt>
    <dgm:pt modelId="{9A853CEB-4729-47D6-9F2B-AFF15012FF68}" type="pres">
      <dgm:prSet presAssocID="{4B22AD4F-0409-44A3-B643-141FAD754EE8}" presName="hierChild4" presStyleCnt="0"/>
      <dgm:spPr/>
      <dgm:t>
        <a:bodyPr/>
        <a:lstStyle/>
        <a:p>
          <a:pPr rtl="1"/>
          <a:endParaRPr lang="ar-SA"/>
        </a:p>
      </dgm:t>
    </dgm:pt>
    <dgm:pt modelId="{DDAD12EB-9B20-450B-967A-9792D92AA847}" type="pres">
      <dgm:prSet presAssocID="{1EEF51C7-F0DB-4CC7-9847-54D6DAE4FD6E}" presName="Name10" presStyleLbl="parChTrans1D2" presStyleIdx="1" presStyleCnt="2"/>
      <dgm:spPr/>
      <dgm:t>
        <a:bodyPr/>
        <a:lstStyle/>
        <a:p>
          <a:pPr rtl="1"/>
          <a:endParaRPr lang="ar-SA"/>
        </a:p>
      </dgm:t>
    </dgm:pt>
    <dgm:pt modelId="{4D8F1463-73ED-49D1-9D5B-810F923109D2}" type="pres">
      <dgm:prSet presAssocID="{7132A7D6-9206-4F06-A544-5C2B57B1E82F}" presName="hierRoot2" presStyleCnt="0"/>
      <dgm:spPr/>
      <dgm:t>
        <a:bodyPr/>
        <a:lstStyle/>
        <a:p>
          <a:pPr rtl="1"/>
          <a:endParaRPr lang="ar-SA"/>
        </a:p>
      </dgm:t>
    </dgm:pt>
    <dgm:pt modelId="{4456437A-E99E-498E-B450-2CA36D8B603A}" type="pres">
      <dgm:prSet presAssocID="{7132A7D6-9206-4F06-A544-5C2B57B1E82F}" presName="composite2" presStyleCnt="0"/>
      <dgm:spPr/>
      <dgm:t>
        <a:bodyPr/>
        <a:lstStyle/>
        <a:p>
          <a:pPr rtl="1"/>
          <a:endParaRPr lang="ar-SA"/>
        </a:p>
      </dgm:t>
    </dgm:pt>
    <dgm:pt modelId="{3A2C0FFE-F29B-4E13-B0A8-0F03AC6F5820}" type="pres">
      <dgm:prSet presAssocID="{7132A7D6-9206-4F06-A544-5C2B57B1E82F}" presName="background2" presStyleLbl="node2" presStyleIdx="1" presStyleCnt="2"/>
      <dgm:spPr/>
      <dgm:t>
        <a:bodyPr/>
        <a:lstStyle/>
        <a:p>
          <a:pPr rtl="1"/>
          <a:endParaRPr lang="ar-SA"/>
        </a:p>
      </dgm:t>
    </dgm:pt>
    <dgm:pt modelId="{36B3C687-4024-4D8E-8E2C-1D2B7D9FB9D7}" type="pres">
      <dgm:prSet presAssocID="{7132A7D6-9206-4F06-A544-5C2B57B1E82F}" presName="text2" presStyleLbl="fgAcc2" presStyleIdx="1" presStyleCnt="2" custScaleX="105753">
        <dgm:presLayoutVars>
          <dgm:chPref val="3"/>
        </dgm:presLayoutVars>
      </dgm:prSet>
      <dgm:spPr/>
      <dgm:t>
        <a:bodyPr/>
        <a:lstStyle/>
        <a:p>
          <a:pPr rtl="1"/>
          <a:endParaRPr lang="ar-SA"/>
        </a:p>
      </dgm:t>
    </dgm:pt>
    <dgm:pt modelId="{7E7FE2AB-3843-45D1-A74F-AB7D3B161F90}" type="pres">
      <dgm:prSet presAssocID="{7132A7D6-9206-4F06-A544-5C2B57B1E82F}" presName="hierChild3" presStyleCnt="0"/>
      <dgm:spPr/>
      <dgm:t>
        <a:bodyPr/>
        <a:lstStyle/>
        <a:p>
          <a:pPr rtl="1"/>
          <a:endParaRPr lang="ar-SA"/>
        </a:p>
      </dgm:t>
    </dgm:pt>
    <dgm:pt modelId="{466CB2C1-F88A-4ABD-BF1D-BF6AA6A88A58}" type="pres">
      <dgm:prSet presAssocID="{400CB58A-1D26-4DC2-9408-7240345E1C72}" presName="Name17" presStyleLbl="parChTrans1D3" presStyleIdx="2" presStyleCnt="3"/>
      <dgm:spPr/>
      <dgm:t>
        <a:bodyPr/>
        <a:lstStyle/>
        <a:p>
          <a:pPr rtl="1"/>
          <a:endParaRPr lang="ar-SA"/>
        </a:p>
      </dgm:t>
    </dgm:pt>
    <dgm:pt modelId="{7D8043F6-17ED-4B1A-B4CC-1E879C5EB723}" type="pres">
      <dgm:prSet presAssocID="{BE151189-63A1-466A-B166-FB8E951FF567}" presName="hierRoot3" presStyleCnt="0"/>
      <dgm:spPr/>
      <dgm:t>
        <a:bodyPr/>
        <a:lstStyle/>
        <a:p>
          <a:pPr rtl="1"/>
          <a:endParaRPr lang="ar-SA"/>
        </a:p>
      </dgm:t>
    </dgm:pt>
    <dgm:pt modelId="{53F7DE14-3B9F-49D9-B0C1-E00922913F1F}" type="pres">
      <dgm:prSet presAssocID="{BE151189-63A1-466A-B166-FB8E951FF567}" presName="composite3" presStyleCnt="0"/>
      <dgm:spPr/>
      <dgm:t>
        <a:bodyPr/>
        <a:lstStyle/>
        <a:p>
          <a:pPr rtl="1"/>
          <a:endParaRPr lang="ar-SA"/>
        </a:p>
      </dgm:t>
    </dgm:pt>
    <dgm:pt modelId="{2B91C3DB-A3A2-441F-9653-198CFF8CDCDA}" type="pres">
      <dgm:prSet presAssocID="{BE151189-63A1-466A-B166-FB8E951FF567}" presName="background3" presStyleLbl="node3" presStyleIdx="2" presStyleCnt="3"/>
      <dgm:spPr/>
      <dgm:t>
        <a:bodyPr/>
        <a:lstStyle/>
        <a:p>
          <a:pPr rtl="1"/>
          <a:endParaRPr lang="ar-SA"/>
        </a:p>
      </dgm:t>
    </dgm:pt>
    <dgm:pt modelId="{009AE557-474A-4D28-869A-FC62E1EF6ECD}" type="pres">
      <dgm:prSet presAssocID="{BE151189-63A1-466A-B166-FB8E951FF567}" presName="text3" presStyleLbl="fgAcc3" presStyleIdx="2" presStyleCnt="3" custScaleX="110271" custScaleY="107050" custLinFactNeighborX="-10860" custLinFactNeighborY="-3525">
        <dgm:presLayoutVars>
          <dgm:chPref val="3"/>
        </dgm:presLayoutVars>
      </dgm:prSet>
      <dgm:spPr/>
      <dgm:t>
        <a:bodyPr/>
        <a:lstStyle/>
        <a:p>
          <a:pPr rtl="1"/>
          <a:endParaRPr lang="ar-SA"/>
        </a:p>
      </dgm:t>
    </dgm:pt>
    <dgm:pt modelId="{1FAF800D-065C-4AF5-8E89-12915074A2BD}" type="pres">
      <dgm:prSet presAssocID="{BE151189-63A1-466A-B166-FB8E951FF567}" presName="hierChild4" presStyleCnt="0"/>
      <dgm:spPr/>
      <dgm:t>
        <a:bodyPr/>
        <a:lstStyle/>
        <a:p>
          <a:pPr rtl="1"/>
          <a:endParaRPr lang="ar-SA"/>
        </a:p>
      </dgm:t>
    </dgm:pt>
  </dgm:ptLst>
  <dgm:cxnLst>
    <dgm:cxn modelId="{6E5A0448-7D2B-47BF-A06E-2E18ECAF9FCD}" type="presOf" srcId="{9F7C91F1-AC0D-40B9-ABDC-5C5E5DF19088}" destId="{43200A52-133C-4057-BEBB-5F1C0E589CFC}" srcOrd="0" destOrd="0" presId="urn:microsoft.com/office/officeart/2005/8/layout/hierarchy1"/>
    <dgm:cxn modelId="{FC9CD7FE-B296-4B0D-B540-1BDBF669CB27}" type="presOf" srcId="{12B563B3-DFC7-4B6F-AD17-9E0419C7C135}" destId="{7F1FBBAF-B8DC-487B-A1EF-028DCB874EE6}" srcOrd="0" destOrd="0" presId="urn:microsoft.com/office/officeart/2005/8/layout/hierarchy1"/>
    <dgm:cxn modelId="{9370EF77-14EA-47B5-926F-49ED54EB4EBC}" type="presOf" srcId="{CB3E2481-3A5F-46EC-A872-94F345CA7335}" destId="{D86CEDA4-326D-4C3D-8C83-6B880F4586C6}" srcOrd="0" destOrd="0" presId="urn:microsoft.com/office/officeart/2005/8/layout/hierarchy1"/>
    <dgm:cxn modelId="{F713E9FE-BAE8-453D-8B06-60CA19C83B40}" srcId="{CB3E2481-3A5F-46EC-A872-94F345CA7335}" destId="{4B22AD4F-0409-44A3-B643-141FAD754EE8}" srcOrd="1" destOrd="0" parTransId="{12B563B3-DFC7-4B6F-AD17-9E0419C7C135}" sibTransId="{C7291F61-CDB4-4DB9-892D-959205820C68}"/>
    <dgm:cxn modelId="{DF37C187-01BA-4123-840A-E6A49FF89309}" type="presOf" srcId="{BE151189-63A1-466A-B166-FB8E951FF567}" destId="{009AE557-474A-4D28-869A-FC62E1EF6ECD}" srcOrd="0" destOrd="0" presId="urn:microsoft.com/office/officeart/2005/8/layout/hierarchy1"/>
    <dgm:cxn modelId="{F0E799C9-4396-4C7B-8201-9480CEC67A8E}" type="presOf" srcId="{4B22AD4F-0409-44A3-B643-141FAD754EE8}" destId="{EDEECF07-5DD8-4248-8A1C-F38107D291A3}" srcOrd="0" destOrd="0" presId="urn:microsoft.com/office/officeart/2005/8/layout/hierarchy1"/>
    <dgm:cxn modelId="{1ED11C8F-CFBE-4886-BC5F-F2F5098DDF2C}" type="presOf" srcId="{7132A7D6-9206-4F06-A544-5C2B57B1E82F}" destId="{36B3C687-4024-4D8E-8E2C-1D2B7D9FB9D7}" srcOrd="0" destOrd="0" presId="urn:microsoft.com/office/officeart/2005/8/layout/hierarchy1"/>
    <dgm:cxn modelId="{D44873F9-FF20-4948-8C07-954F6B34EFDA}" srcId="{2BC91C6A-01A8-4585-B2C1-23B992045CEC}" destId="{5F7F256D-BD9E-4B88-881D-4CD9FA975575}" srcOrd="0" destOrd="0" parTransId="{351498F5-2693-43C3-92EB-517079A449B7}" sibTransId="{70E1F9CA-37A7-475B-A539-370E56E4B510}"/>
    <dgm:cxn modelId="{7D3BA966-5842-4581-8540-73B0D840819C}" type="presOf" srcId="{E961C2D1-A0D1-472B-9B42-C3960F1E3189}" destId="{904FB879-C765-4E97-B5DF-CD29C6ED6C27}" srcOrd="0" destOrd="0" presId="urn:microsoft.com/office/officeart/2005/8/layout/hierarchy1"/>
    <dgm:cxn modelId="{262E0688-DBCE-4C63-9A82-31C3C3A26725}" srcId="{5F7F256D-BD9E-4B88-881D-4CD9FA975575}" destId="{CB3E2481-3A5F-46EC-A872-94F345CA7335}" srcOrd="0" destOrd="0" parTransId="{53C11496-D7C7-4E3A-95F1-09B8F0637CE0}" sibTransId="{C616ECE3-2B90-41E1-817E-0CA5E9607022}"/>
    <dgm:cxn modelId="{4F1CEC8A-56B1-47AB-B624-9E702EF65AB0}" srcId="{7132A7D6-9206-4F06-A544-5C2B57B1E82F}" destId="{BE151189-63A1-466A-B166-FB8E951FF567}" srcOrd="0" destOrd="0" parTransId="{400CB58A-1D26-4DC2-9408-7240345E1C72}" sibTransId="{383D7290-789E-4963-85DB-53011C70435C}"/>
    <dgm:cxn modelId="{A29F4726-FF62-4D85-BA72-39064FB9558C}" type="presOf" srcId="{2BC91C6A-01A8-4585-B2C1-23B992045CEC}" destId="{CCAADD4D-4D40-48AD-8384-B7E8F53C17D9}" srcOrd="0" destOrd="0" presId="urn:microsoft.com/office/officeart/2005/8/layout/hierarchy1"/>
    <dgm:cxn modelId="{6E8D38D0-0A70-4AB4-9E16-758C2E36B8CD}" type="presOf" srcId="{400CB58A-1D26-4DC2-9408-7240345E1C72}" destId="{466CB2C1-F88A-4ABD-BF1D-BF6AA6A88A58}" srcOrd="0" destOrd="0" presId="urn:microsoft.com/office/officeart/2005/8/layout/hierarchy1"/>
    <dgm:cxn modelId="{5FD2F4AC-F11C-4F41-8E85-7335BD03E298}" srcId="{5F7F256D-BD9E-4B88-881D-4CD9FA975575}" destId="{7132A7D6-9206-4F06-A544-5C2B57B1E82F}" srcOrd="1" destOrd="0" parTransId="{1EEF51C7-F0DB-4CC7-9847-54D6DAE4FD6E}" sibTransId="{FD04C594-E966-458D-83FC-7B4782F6E257}"/>
    <dgm:cxn modelId="{C21B762C-1529-4DDD-B0E7-0341104683B2}" srcId="{CB3E2481-3A5F-46EC-A872-94F345CA7335}" destId="{E961C2D1-A0D1-472B-9B42-C3960F1E3189}" srcOrd="0" destOrd="0" parTransId="{9F7C91F1-AC0D-40B9-ABDC-5C5E5DF19088}" sibTransId="{89D97764-23F0-4136-8780-CF74E09D9C6A}"/>
    <dgm:cxn modelId="{31130118-0454-4377-89D0-5FA00BC0446D}" type="presOf" srcId="{53C11496-D7C7-4E3A-95F1-09B8F0637CE0}" destId="{1DC8AAA7-E7D9-4CD8-AF6E-336AECAD56D9}" srcOrd="0" destOrd="0" presId="urn:microsoft.com/office/officeart/2005/8/layout/hierarchy1"/>
    <dgm:cxn modelId="{E57F5922-00DA-4FBB-8F06-BC3B5B466474}" type="presOf" srcId="{5F7F256D-BD9E-4B88-881D-4CD9FA975575}" destId="{65FDD426-AC3F-49C2-9477-8280426D0137}" srcOrd="0" destOrd="0" presId="urn:microsoft.com/office/officeart/2005/8/layout/hierarchy1"/>
    <dgm:cxn modelId="{DD255B7C-A5AC-4E8F-95CB-7BC61C5B6E7A}" type="presOf" srcId="{1EEF51C7-F0DB-4CC7-9847-54D6DAE4FD6E}" destId="{DDAD12EB-9B20-450B-967A-9792D92AA847}" srcOrd="0" destOrd="0" presId="urn:microsoft.com/office/officeart/2005/8/layout/hierarchy1"/>
    <dgm:cxn modelId="{785E8DD3-A7DD-4138-8DBE-C1CE25C09F0E}" type="presParOf" srcId="{CCAADD4D-4D40-48AD-8384-B7E8F53C17D9}" destId="{8B5E6115-447F-4F32-A067-CEE81DDE73B4}" srcOrd="0" destOrd="0" presId="urn:microsoft.com/office/officeart/2005/8/layout/hierarchy1"/>
    <dgm:cxn modelId="{0FA1CC85-F670-4CE9-A673-AE31F1372449}" type="presParOf" srcId="{8B5E6115-447F-4F32-A067-CEE81DDE73B4}" destId="{D4C3461D-DA90-435C-893B-ECA533C8EE11}" srcOrd="0" destOrd="0" presId="urn:microsoft.com/office/officeart/2005/8/layout/hierarchy1"/>
    <dgm:cxn modelId="{8F6E4F0A-E56D-40CB-B90D-8443F7F235BD}" type="presParOf" srcId="{D4C3461D-DA90-435C-893B-ECA533C8EE11}" destId="{BAFE0343-5DF4-484F-8C45-941F11EF54B3}" srcOrd="0" destOrd="0" presId="urn:microsoft.com/office/officeart/2005/8/layout/hierarchy1"/>
    <dgm:cxn modelId="{8091C98B-3C95-48C3-88E1-2881479669FD}" type="presParOf" srcId="{D4C3461D-DA90-435C-893B-ECA533C8EE11}" destId="{65FDD426-AC3F-49C2-9477-8280426D0137}" srcOrd="1" destOrd="0" presId="urn:microsoft.com/office/officeart/2005/8/layout/hierarchy1"/>
    <dgm:cxn modelId="{5BB794D3-EF9B-4748-AF17-6B5959439AC1}" type="presParOf" srcId="{8B5E6115-447F-4F32-A067-CEE81DDE73B4}" destId="{AA17AEF4-6871-4D6E-8501-A59E05E177B1}" srcOrd="1" destOrd="0" presId="urn:microsoft.com/office/officeart/2005/8/layout/hierarchy1"/>
    <dgm:cxn modelId="{B70BF7BA-CBC8-485B-9ACE-051DE478C94B}" type="presParOf" srcId="{AA17AEF4-6871-4D6E-8501-A59E05E177B1}" destId="{1DC8AAA7-E7D9-4CD8-AF6E-336AECAD56D9}" srcOrd="0" destOrd="0" presId="urn:microsoft.com/office/officeart/2005/8/layout/hierarchy1"/>
    <dgm:cxn modelId="{B56F3863-6BC0-4412-9374-1284A8FAC93C}" type="presParOf" srcId="{AA17AEF4-6871-4D6E-8501-A59E05E177B1}" destId="{5EF492F9-C366-4608-91DD-EC9C83D756D3}" srcOrd="1" destOrd="0" presId="urn:microsoft.com/office/officeart/2005/8/layout/hierarchy1"/>
    <dgm:cxn modelId="{3D8CCE67-10F2-42B3-B39F-C2693FAE3640}" type="presParOf" srcId="{5EF492F9-C366-4608-91DD-EC9C83D756D3}" destId="{E02F19E6-D977-4B83-BA32-E902D90A8A69}" srcOrd="0" destOrd="0" presId="urn:microsoft.com/office/officeart/2005/8/layout/hierarchy1"/>
    <dgm:cxn modelId="{C1AD586E-1E04-4124-B172-FB35573CF45E}" type="presParOf" srcId="{E02F19E6-D977-4B83-BA32-E902D90A8A69}" destId="{9F0967FD-6547-4391-8F03-63B3EF747BF3}" srcOrd="0" destOrd="0" presId="urn:microsoft.com/office/officeart/2005/8/layout/hierarchy1"/>
    <dgm:cxn modelId="{8B2DB80E-449C-4E46-8D6B-533F95CC9BE9}" type="presParOf" srcId="{E02F19E6-D977-4B83-BA32-E902D90A8A69}" destId="{D86CEDA4-326D-4C3D-8C83-6B880F4586C6}" srcOrd="1" destOrd="0" presId="urn:microsoft.com/office/officeart/2005/8/layout/hierarchy1"/>
    <dgm:cxn modelId="{1252BE9E-2E60-4343-B694-BEB9B75ABFA2}" type="presParOf" srcId="{5EF492F9-C366-4608-91DD-EC9C83D756D3}" destId="{DAA6124F-A2A0-474D-9069-2AA35C433657}" srcOrd="1" destOrd="0" presId="urn:microsoft.com/office/officeart/2005/8/layout/hierarchy1"/>
    <dgm:cxn modelId="{1ADAA83D-5F92-42DF-A7E2-26EB4F301A12}" type="presParOf" srcId="{DAA6124F-A2A0-474D-9069-2AA35C433657}" destId="{43200A52-133C-4057-BEBB-5F1C0E589CFC}" srcOrd="0" destOrd="0" presId="urn:microsoft.com/office/officeart/2005/8/layout/hierarchy1"/>
    <dgm:cxn modelId="{C72E657C-1A4F-4485-AB0A-7FE34A53BE7B}" type="presParOf" srcId="{DAA6124F-A2A0-474D-9069-2AA35C433657}" destId="{F1819D83-9577-4445-988F-DF22D9CE503C}" srcOrd="1" destOrd="0" presId="urn:microsoft.com/office/officeart/2005/8/layout/hierarchy1"/>
    <dgm:cxn modelId="{40CEAFDD-DD0B-49EC-B74C-AD75A5CE2F29}" type="presParOf" srcId="{F1819D83-9577-4445-988F-DF22D9CE503C}" destId="{4E63ABA6-A347-4B11-8BA0-FFAEA25772C0}" srcOrd="0" destOrd="0" presId="urn:microsoft.com/office/officeart/2005/8/layout/hierarchy1"/>
    <dgm:cxn modelId="{AFBA6D1B-8834-4C2A-8986-BA3C7447C985}" type="presParOf" srcId="{4E63ABA6-A347-4B11-8BA0-FFAEA25772C0}" destId="{F68E9EAF-9191-4A41-9084-0CD13554AC7F}" srcOrd="0" destOrd="0" presId="urn:microsoft.com/office/officeart/2005/8/layout/hierarchy1"/>
    <dgm:cxn modelId="{33A5D61A-8C13-41FD-A4BE-9113C7041E83}" type="presParOf" srcId="{4E63ABA6-A347-4B11-8BA0-FFAEA25772C0}" destId="{904FB879-C765-4E97-B5DF-CD29C6ED6C27}" srcOrd="1" destOrd="0" presId="urn:microsoft.com/office/officeart/2005/8/layout/hierarchy1"/>
    <dgm:cxn modelId="{027667F1-1F49-4ED6-BB7B-1E09435F77ED}" type="presParOf" srcId="{F1819D83-9577-4445-988F-DF22D9CE503C}" destId="{153DF786-8D54-4FAE-BC14-3AF3EBDBDE2F}" srcOrd="1" destOrd="0" presId="urn:microsoft.com/office/officeart/2005/8/layout/hierarchy1"/>
    <dgm:cxn modelId="{CD3B8D50-BF90-4463-8B5E-5C54E03C5D6E}" type="presParOf" srcId="{DAA6124F-A2A0-474D-9069-2AA35C433657}" destId="{7F1FBBAF-B8DC-487B-A1EF-028DCB874EE6}" srcOrd="2" destOrd="0" presId="urn:microsoft.com/office/officeart/2005/8/layout/hierarchy1"/>
    <dgm:cxn modelId="{D7E9876F-1826-4B68-8B0D-3E6F2D5173A4}" type="presParOf" srcId="{DAA6124F-A2A0-474D-9069-2AA35C433657}" destId="{4692D997-3C26-4321-A496-303A3CF60359}" srcOrd="3" destOrd="0" presId="urn:microsoft.com/office/officeart/2005/8/layout/hierarchy1"/>
    <dgm:cxn modelId="{9482A713-E77F-4B7A-8995-BC530A3624C5}" type="presParOf" srcId="{4692D997-3C26-4321-A496-303A3CF60359}" destId="{9ECFF25F-B176-4809-B561-7A683AE2D449}" srcOrd="0" destOrd="0" presId="urn:microsoft.com/office/officeart/2005/8/layout/hierarchy1"/>
    <dgm:cxn modelId="{2666171A-3D41-4831-8AE6-B85E41C413DB}" type="presParOf" srcId="{9ECFF25F-B176-4809-B561-7A683AE2D449}" destId="{E4616D8E-A1CE-41BE-AA90-8E3EEC703AD4}" srcOrd="0" destOrd="0" presId="urn:microsoft.com/office/officeart/2005/8/layout/hierarchy1"/>
    <dgm:cxn modelId="{125087B5-7F2B-4075-B7F2-F0F1AF803E7C}" type="presParOf" srcId="{9ECFF25F-B176-4809-B561-7A683AE2D449}" destId="{EDEECF07-5DD8-4248-8A1C-F38107D291A3}" srcOrd="1" destOrd="0" presId="urn:microsoft.com/office/officeart/2005/8/layout/hierarchy1"/>
    <dgm:cxn modelId="{5574F4F6-1424-4559-8BBF-AAEAD4A1CEE4}" type="presParOf" srcId="{4692D997-3C26-4321-A496-303A3CF60359}" destId="{9A853CEB-4729-47D6-9F2B-AFF15012FF68}" srcOrd="1" destOrd="0" presId="urn:microsoft.com/office/officeart/2005/8/layout/hierarchy1"/>
    <dgm:cxn modelId="{5C896961-6433-4681-BD6A-0A0F77C99BA1}" type="presParOf" srcId="{AA17AEF4-6871-4D6E-8501-A59E05E177B1}" destId="{DDAD12EB-9B20-450B-967A-9792D92AA847}" srcOrd="2" destOrd="0" presId="urn:microsoft.com/office/officeart/2005/8/layout/hierarchy1"/>
    <dgm:cxn modelId="{0E6EE08A-40AD-45A6-AF22-94C942CDBF22}" type="presParOf" srcId="{AA17AEF4-6871-4D6E-8501-A59E05E177B1}" destId="{4D8F1463-73ED-49D1-9D5B-810F923109D2}" srcOrd="3" destOrd="0" presId="urn:microsoft.com/office/officeart/2005/8/layout/hierarchy1"/>
    <dgm:cxn modelId="{60D13DAE-71AF-4C64-8861-29D90303CA5E}" type="presParOf" srcId="{4D8F1463-73ED-49D1-9D5B-810F923109D2}" destId="{4456437A-E99E-498E-B450-2CA36D8B603A}" srcOrd="0" destOrd="0" presId="urn:microsoft.com/office/officeart/2005/8/layout/hierarchy1"/>
    <dgm:cxn modelId="{766212A2-30F5-4003-A826-074B7EE976E9}" type="presParOf" srcId="{4456437A-E99E-498E-B450-2CA36D8B603A}" destId="{3A2C0FFE-F29B-4E13-B0A8-0F03AC6F5820}" srcOrd="0" destOrd="0" presId="urn:microsoft.com/office/officeart/2005/8/layout/hierarchy1"/>
    <dgm:cxn modelId="{FDC7877B-CE8D-4C01-968F-6E708F2EB72E}" type="presParOf" srcId="{4456437A-E99E-498E-B450-2CA36D8B603A}" destId="{36B3C687-4024-4D8E-8E2C-1D2B7D9FB9D7}" srcOrd="1" destOrd="0" presId="urn:microsoft.com/office/officeart/2005/8/layout/hierarchy1"/>
    <dgm:cxn modelId="{91564201-7D5E-4F62-BE99-2E8596A74ACC}" type="presParOf" srcId="{4D8F1463-73ED-49D1-9D5B-810F923109D2}" destId="{7E7FE2AB-3843-45D1-A74F-AB7D3B161F90}" srcOrd="1" destOrd="0" presId="urn:microsoft.com/office/officeart/2005/8/layout/hierarchy1"/>
    <dgm:cxn modelId="{B42AAD15-5820-4C14-9332-C42C773C3A29}" type="presParOf" srcId="{7E7FE2AB-3843-45D1-A74F-AB7D3B161F90}" destId="{466CB2C1-F88A-4ABD-BF1D-BF6AA6A88A58}" srcOrd="0" destOrd="0" presId="urn:microsoft.com/office/officeart/2005/8/layout/hierarchy1"/>
    <dgm:cxn modelId="{377A12AB-2319-473E-9639-27C96CE00BEF}" type="presParOf" srcId="{7E7FE2AB-3843-45D1-A74F-AB7D3B161F90}" destId="{7D8043F6-17ED-4B1A-B4CC-1E879C5EB723}" srcOrd="1" destOrd="0" presId="urn:microsoft.com/office/officeart/2005/8/layout/hierarchy1"/>
    <dgm:cxn modelId="{F59E357E-27A0-420D-AD58-2B4502104CFC}" type="presParOf" srcId="{7D8043F6-17ED-4B1A-B4CC-1E879C5EB723}" destId="{53F7DE14-3B9F-49D9-B0C1-E00922913F1F}" srcOrd="0" destOrd="0" presId="urn:microsoft.com/office/officeart/2005/8/layout/hierarchy1"/>
    <dgm:cxn modelId="{397DE50A-38F0-42A3-9089-626BB9C09775}" type="presParOf" srcId="{53F7DE14-3B9F-49D9-B0C1-E00922913F1F}" destId="{2B91C3DB-A3A2-441F-9653-198CFF8CDCDA}" srcOrd="0" destOrd="0" presId="urn:microsoft.com/office/officeart/2005/8/layout/hierarchy1"/>
    <dgm:cxn modelId="{D5E5D8D9-19F1-4E72-A168-6FB507318225}" type="presParOf" srcId="{53F7DE14-3B9F-49D9-B0C1-E00922913F1F}" destId="{009AE557-474A-4D28-869A-FC62E1EF6ECD}" srcOrd="1" destOrd="0" presId="urn:microsoft.com/office/officeart/2005/8/layout/hierarchy1"/>
    <dgm:cxn modelId="{7E35F566-9A43-4032-B1EC-2530D94C5564}" type="presParOf" srcId="{7D8043F6-17ED-4B1A-B4CC-1E879C5EB723}" destId="{1FAF800D-065C-4AF5-8E89-12915074A2B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238AC13-FDEE-4CF6-AA37-AA2EFAB403EF}" type="doc">
      <dgm:prSet loTypeId="urn:microsoft.com/office/officeart/2005/8/layout/cycle7" loCatId="cycle" qsTypeId="urn:microsoft.com/office/officeart/2005/8/quickstyle/simple1" qsCatId="simple" csTypeId="urn:microsoft.com/office/officeart/2005/8/colors/accent1_2" csCatId="accent1" phldr="1"/>
      <dgm:spPr/>
      <dgm:t>
        <a:bodyPr/>
        <a:lstStyle/>
        <a:p>
          <a:pPr rtl="1"/>
          <a:endParaRPr lang="ar-SA"/>
        </a:p>
      </dgm:t>
    </dgm:pt>
    <dgm:pt modelId="{D3126B2A-38D4-4CCA-BDD3-A0FC6AB8D68F}">
      <dgm:prSet phldrT="[Text]" custT="1"/>
      <dgm:spPr/>
      <dgm:t>
        <a:bodyPr/>
        <a:lstStyle/>
        <a:p>
          <a:pPr rtl="1"/>
          <a:r>
            <a:rPr lang="ar-SA" sz="2400" b="1" dirty="0" smtClean="0">
              <a:latin typeface="Times New Roman"/>
              <a:ea typeface="Times New Roman"/>
              <a:cs typeface="Sakkal Majalla"/>
            </a:rPr>
            <a:t>أنواع القرارات التخطيطية المزرعية:</a:t>
          </a:r>
          <a:endParaRPr lang="en-US" sz="2400" dirty="0" smtClean="0">
            <a:latin typeface="Times New Roman"/>
            <a:ea typeface="Times New Roman"/>
          </a:endParaRPr>
        </a:p>
        <a:p>
          <a:pPr rtl="1"/>
          <a:r>
            <a:rPr lang="ar-SA" sz="1500" dirty="0" smtClean="0">
              <a:latin typeface="Times New Roman"/>
              <a:ea typeface="Times New Roman"/>
              <a:cs typeface="Sakkal Majalla"/>
            </a:rPr>
            <a:t>ذكر الدسوقي وآخرون بأن مدير  المنشآه الزراعية يهتم بنوعين أساسيين من القرارات التخطيطية هما:</a:t>
          </a:r>
          <a:endParaRPr lang="ar-SA" sz="1500" dirty="0"/>
        </a:p>
      </dgm:t>
    </dgm:pt>
    <dgm:pt modelId="{64E65EB5-7BA2-4622-9BD7-F78434CC1908}" type="parTrans" cxnId="{459FDDF7-E9E8-4016-B834-4A5BA149455A}">
      <dgm:prSet/>
      <dgm:spPr/>
      <dgm:t>
        <a:bodyPr/>
        <a:lstStyle/>
        <a:p>
          <a:pPr rtl="1"/>
          <a:endParaRPr lang="ar-SA"/>
        </a:p>
      </dgm:t>
    </dgm:pt>
    <dgm:pt modelId="{B598C564-1FA3-4C37-893C-1BFFF8F4B0B8}" type="sibTrans" cxnId="{459FDDF7-E9E8-4016-B834-4A5BA149455A}">
      <dgm:prSet/>
      <dgm:spPr/>
      <dgm:t>
        <a:bodyPr/>
        <a:lstStyle/>
        <a:p>
          <a:pPr rtl="1"/>
          <a:endParaRPr lang="ar-SA"/>
        </a:p>
      </dgm:t>
    </dgm:pt>
    <dgm:pt modelId="{57BA2062-ED03-4B0B-AD9B-35625CA12B57}">
      <dgm:prSet phldrT="[Text]"/>
      <dgm:spPr/>
      <dgm:t>
        <a:bodyPr/>
        <a:lstStyle/>
        <a:p>
          <a:pPr rtl="1"/>
          <a:r>
            <a:rPr lang="ar-SA" b="1" dirty="0" smtClean="0">
              <a:latin typeface="Times New Roman"/>
              <a:ea typeface="Times New Roman"/>
              <a:cs typeface="Sakkal Majalla"/>
            </a:rPr>
            <a:t>التخطيط التنظيمي،</a:t>
          </a:r>
          <a:r>
            <a:rPr lang="ar-SA" dirty="0" smtClean="0">
              <a:latin typeface="Times New Roman"/>
              <a:ea typeface="Times New Roman"/>
              <a:cs typeface="Sakkal Majalla"/>
            </a:rPr>
            <a:t> وهو يشمل أشياء مثل موقع المزرعة والحصر التصنيفي للتربة ومصنع المنشآت والمباني ويشمل أيضاً حساب موارد المزرعة من الأرض والعمل ورأس المال بصورتيه العددية والنوعية.</a:t>
          </a:r>
          <a:endParaRPr lang="ar-SA" dirty="0"/>
        </a:p>
      </dgm:t>
    </dgm:pt>
    <dgm:pt modelId="{12FA8156-BF5B-4FB1-806F-87EEFDF05F01}" type="parTrans" cxnId="{2746EA69-1CBC-4903-B403-6D70E9BA8595}">
      <dgm:prSet/>
      <dgm:spPr/>
      <dgm:t>
        <a:bodyPr/>
        <a:lstStyle/>
        <a:p>
          <a:pPr rtl="1"/>
          <a:endParaRPr lang="ar-SA"/>
        </a:p>
      </dgm:t>
    </dgm:pt>
    <dgm:pt modelId="{641A204A-0EF2-4D40-9439-82847348A791}" type="sibTrans" cxnId="{2746EA69-1CBC-4903-B403-6D70E9BA8595}">
      <dgm:prSet/>
      <dgm:spPr/>
      <dgm:t>
        <a:bodyPr/>
        <a:lstStyle/>
        <a:p>
          <a:pPr rtl="1"/>
          <a:endParaRPr lang="ar-SA"/>
        </a:p>
      </dgm:t>
    </dgm:pt>
    <dgm:pt modelId="{71EDF495-96BD-4DBB-9620-6FCD5DB28614}">
      <dgm:prSet phldrT="[Text]"/>
      <dgm:spPr/>
      <dgm:t>
        <a:bodyPr/>
        <a:lstStyle/>
        <a:p>
          <a:pPr rtl="1"/>
          <a:r>
            <a:rPr lang="ar-SA" b="1" dirty="0" smtClean="0">
              <a:latin typeface="Times New Roman"/>
              <a:ea typeface="Times New Roman"/>
              <a:cs typeface="Sakkal Majalla"/>
            </a:rPr>
            <a:t>التخطيط التنفيذي،</a:t>
          </a:r>
          <a:r>
            <a:rPr lang="ar-SA" dirty="0" smtClean="0">
              <a:latin typeface="Times New Roman"/>
              <a:ea typeface="Times New Roman"/>
              <a:cs typeface="Sakkal Majalla"/>
            </a:rPr>
            <a:t> وهو يشتمل على العديد من الأسئلة ومنها كيف يتم العمل في كل مشروع (العمل العائلي أو الأجير)؟ كيف تستعمل الأرض؟..إلخ.</a:t>
          </a:r>
          <a:endParaRPr lang="ar-SA" dirty="0"/>
        </a:p>
      </dgm:t>
    </dgm:pt>
    <dgm:pt modelId="{8FA62470-F4EF-4778-94A6-29DFAB07EE39}" type="parTrans" cxnId="{B552434D-15D8-4E4C-8552-3F5BBC9899EE}">
      <dgm:prSet/>
      <dgm:spPr/>
      <dgm:t>
        <a:bodyPr/>
        <a:lstStyle/>
        <a:p>
          <a:pPr rtl="1"/>
          <a:endParaRPr lang="ar-SA"/>
        </a:p>
      </dgm:t>
    </dgm:pt>
    <dgm:pt modelId="{A8AE8CED-954C-4A4F-BEA9-FF5AA7689714}" type="sibTrans" cxnId="{B552434D-15D8-4E4C-8552-3F5BBC9899EE}">
      <dgm:prSet/>
      <dgm:spPr/>
      <dgm:t>
        <a:bodyPr/>
        <a:lstStyle/>
        <a:p>
          <a:pPr rtl="1"/>
          <a:endParaRPr lang="ar-SA"/>
        </a:p>
      </dgm:t>
    </dgm:pt>
    <dgm:pt modelId="{AF49D957-B2B4-4B1A-8F3F-B5CD6C938378}" type="pres">
      <dgm:prSet presAssocID="{B238AC13-FDEE-4CF6-AA37-AA2EFAB403EF}" presName="Name0" presStyleCnt="0">
        <dgm:presLayoutVars>
          <dgm:dir/>
          <dgm:resizeHandles val="exact"/>
        </dgm:presLayoutVars>
      </dgm:prSet>
      <dgm:spPr/>
      <dgm:t>
        <a:bodyPr/>
        <a:lstStyle/>
        <a:p>
          <a:pPr rtl="1"/>
          <a:endParaRPr lang="ar-SA"/>
        </a:p>
      </dgm:t>
    </dgm:pt>
    <dgm:pt modelId="{4E43DF21-C408-4201-9FF6-9D32623B0D26}" type="pres">
      <dgm:prSet presAssocID="{D3126B2A-38D4-4CCA-BDD3-A0FC6AB8D68F}" presName="node" presStyleLbl="node1" presStyleIdx="0" presStyleCnt="3" custScaleX="168877">
        <dgm:presLayoutVars>
          <dgm:bulletEnabled val="1"/>
        </dgm:presLayoutVars>
      </dgm:prSet>
      <dgm:spPr/>
      <dgm:t>
        <a:bodyPr/>
        <a:lstStyle/>
        <a:p>
          <a:pPr rtl="1"/>
          <a:endParaRPr lang="ar-SA"/>
        </a:p>
      </dgm:t>
    </dgm:pt>
    <dgm:pt modelId="{06F02105-526D-44EE-97D7-0825C5C68B93}" type="pres">
      <dgm:prSet presAssocID="{B598C564-1FA3-4C37-893C-1BFFF8F4B0B8}" presName="sibTrans" presStyleLbl="sibTrans2D1" presStyleIdx="0" presStyleCnt="3"/>
      <dgm:spPr/>
      <dgm:t>
        <a:bodyPr/>
        <a:lstStyle/>
        <a:p>
          <a:pPr rtl="1"/>
          <a:endParaRPr lang="ar-SA"/>
        </a:p>
      </dgm:t>
    </dgm:pt>
    <dgm:pt modelId="{D18DF032-0D9E-4077-847D-0390EC77E3E1}" type="pres">
      <dgm:prSet presAssocID="{B598C564-1FA3-4C37-893C-1BFFF8F4B0B8}" presName="connectorText" presStyleLbl="sibTrans2D1" presStyleIdx="0" presStyleCnt="3"/>
      <dgm:spPr/>
      <dgm:t>
        <a:bodyPr/>
        <a:lstStyle/>
        <a:p>
          <a:pPr rtl="1"/>
          <a:endParaRPr lang="ar-SA"/>
        </a:p>
      </dgm:t>
    </dgm:pt>
    <dgm:pt modelId="{6C0C1D95-71DB-4076-8FF1-9249B75B9789}" type="pres">
      <dgm:prSet presAssocID="{57BA2062-ED03-4B0B-AD9B-35625CA12B57}" presName="node" presStyleLbl="node1" presStyleIdx="1" presStyleCnt="3">
        <dgm:presLayoutVars>
          <dgm:bulletEnabled val="1"/>
        </dgm:presLayoutVars>
      </dgm:prSet>
      <dgm:spPr/>
      <dgm:t>
        <a:bodyPr/>
        <a:lstStyle/>
        <a:p>
          <a:pPr rtl="1"/>
          <a:endParaRPr lang="ar-SA"/>
        </a:p>
      </dgm:t>
    </dgm:pt>
    <dgm:pt modelId="{D4A0FE11-B990-4BFC-9AFD-F396931FBD1E}" type="pres">
      <dgm:prSet presAssocID="{641A204A-0EF2-4D40-9439-82847348A791}" presName="sibTrans" presStyleLbl="sibTrans2D1" presStyleIdx="1" presStyleCnt="3"/>
      <dgm:spPr/>
      <dgm:t>
        <a:bodyPr/>
        <a:lstStyle/>
        <a:p>
          <a:pPr rtl="1"/>
          <a:endParaRPr lang="ar-SA"/>
        </a:p>
      </dgm:t>
    </dgm:pt>
    <dgm:pt modelId="{2E600203-8ABE-47DC-B99D-6BC28943DD6B}" type="pres">
      <dgm:prSet presAssocID="{641A204A-0EF2-4D40-9439-82847348A791}" presName="connectorText" presStyleLbl="sibTrans2D1" presStyleIdx="1" presStyleCnt="3"/>
      <dgm:spPr/>
      <dgm:t>
        <a:bodyPr/>
        <a:lstStyle/>
        <a:p>
          <a:pPr rtl="1"/>
          <a:endParaRPr lang="ar-SA"/>
        </a:p>
      </dgm:t>
    </dgm:pt>
    <dgm:pt modelId="{6C93A92D-1600-47AE-9A34-E2289FE25A86}" type="pres">
      <dgm:prSet presAssocID="{71EDF495-96BD-4DBB-9620-6FCD5DB28614}" presName="node" presStyleLbl="node1" presStyleIdx="2" presStyleCnt="3">
        <dgm:presLayoutVars>
          <dgm:bulletEnabled val="1"/>
        </dgm:presLayoutVars>
      </dgm:prSet>
      <dgm:spPr/>
      <dgm:t>
        <a:bodyPr/>
        <a:lstStyle/>
        <a:p>
          <a:pPr rtl="1"/>
          <a:endParaRPr lang="ar-SA"/>
        </a:p>
      </dgm:t>
    </dgm:pt>
    <dgm:pt modelId="{DC781D57-40AC-43E3-A9E4-E64B4B65AFCE}" type="pres">
      <dgm:prSet presAssocID="{A8AE8CED-954C-4A4F-BEA9-FF5AA7689714}" presName="sibTrans" presStyleLbl="sibTrans2D1" presStyleIdx="2" presStyleCnt="3"/>
      <dgm:spPr/>
      <dgm:t>
        <a:bodyPr/>
        <a:lstStyle/>
        <a:p>
          <a:pPr rtl="1"/>
          <a:endParaRPr lang="ar-SA"/>
        </a:p>
      </dgm:t>
    </dgm:pt>
    <dgm:pt modelId="{EAE5831F-5253-49DC-88B6-17A3DB948481}" type="pres">
      <dgm:prSet presAssocID="{A8AE8CED-954C-4A4F-BEA9-FF5AA7689714}" presName="connectorText" presStyleLbl="sibTrans2D1" presStyleIdx="2" presStyleCnt="3"/>
      <dgm:spPr/>
      <dgm:t>
        <a:bodyPr/>
        <a:lstStyle/>
        <a:p>
          <a:pPr rtl="1"/>
          <a:endParaRPr lang="ar-SA"/>
        </a:p>
      </dgm:t>
    </dgm:pt>
  </dgm:ptLst>
  <dgm:cxnLst>
    <dgm:cxn modelId="{8EA6CF4C-668C-4220-8714-D47AA6B8265A}" type="presOf" srcId="{B598C564-1FA3-4C37-893C-1BFFF8F4B0B8}" destId="{06F02105-526D-44EE-97D7-0825C5C68B93}" srcOrd="0" destOrd="0" presId="urn:microsoft.com/office/officeart/2005/8/layout/cycle7"/>
    <dgm:cxn modelId="{CC51BB62-BD6F-4696-8F6B-D0382AD6D52F}" type="presOf" srcId="{641A204A-0EF2-4D40-9439-82847348A791}" destId="{D4A0FE11-B990-4BFC-9AFD-F396931FBD1E}" srcOrd="0" destOrd="0" presId="urn:microsoft.com/office/officeart/2005/8/layout/cycle7"/>
    <dgm:cxn modelId="{459FDDF7-E9E8-4016-B834-4A5BA149455A}" srcId="{B238AC13-FDEE-4CF6-AA37-AA2EFAB403EF}" destId="{D3126B2A-38D4-4CCA-BDD3-A0FC6AB8D68F}" srcOrd="0" destOrd="0" parTransId="{64E65EB5-7BA2-4622-9BD7-F78434CC1908}" sibTransId="{B598C564-1FA3-4C37-893C-1BFFF8F4B0B8}"/>
    <dgm:cxn modelId="{B552434D-15D8-4E4C-8552-3F5BBC9899EE}" srcId="{B238AC13-FDEE-4CF6-AA37-AA2EFAB403EF}" destId="{71EDF495-96BD-4DBB-9620-6FCD5DB28614}" srcOrd="2" destOrd="0" parTransId="{8FA62470-F4EF-4778-94A6-29DFAB07EE39}" sibTransId="{A8AE8CED-954C-4A4F-BEA9-FF5AA7689714}"/>
    <dgm:cxn modelId="{D6CFD6B3-D0BA-47BD-A0EE-07010560577B}" type="presOf" srcId="{A8AE8CED-954C-4A4F-BEA9-FF5AA7689714}" destId="{DC781D57-40AC-43E3-A9E4-E64B4B65AFCE}" srcOrd="0" destOrd="0" presId="urn:microsoft.com/office/officeart/2005/8/layout/cycle7"/>
    <dgm:cxn modelId="{2B78A1AC-AF3C-49B3-ACD9-812A7375CF0F}" type="presOf" srcId="{D3126B2A-38D4-4CCA-BDD3-A0FC6AB8D68F}" destId="{4E43DF21-C408-4201-9FF6-9D32623B0D26}" srcOrd="0" destOrd="0" presId="urn:microsoft.com/office/officeart/2005/8/layout/cycle7"/>
    <dgm:cxn modelId="{B3B56901-DEB3-434D-AE9C-2E355A83BF60}" type="presOf" srcId="{B598C564-1FA3-4C37-893C-1BFFF8F4B0B8}" destId="{D18DF032-0D9E-4077-847D-0390EC77E3E1}" srcOrd="1" destOrd="0" presId="urn:microsoft.com/office/officeart/2005/8/layout/cycle7"/>
    <dgm:cxn modelId="{45B06628-A775-495F-A8B9-F90548AD3909}" type="presOf" srcId="{57BA2062-ED03-4B0B-AD9B-35625CA12B57}" destId="{6C0C1D95-71DB-4076-8FF1-9249B75B9789}" srcOrd="0" destOrd="0" presId="urn:microsoft.com/office/officeart/2005/8/layout/cycle7"/>
    <dgm:cxn modelId="{7A80EE45-10AD-4EFD-A988-70316952B25D}" type="presOf" srcId="{71EDF495-96BD-4DBB-9620-6FCD5DB28614}" destId="{6C93A92D-1600-47AE-9A34-E2289FE25A86}" srcOrd="0" destOrd="0" presId="urn:microsoft.com/office/officeart/2005/8/layout/cycle7"/>
    <dgm:cxn modelId="{2746EA69-1CBC-4903-B403-6D70E9BA8595}" srcId="{B238AC13-FDEE-4CF6-AA37-AA2EFAB403EF}" destId="{57BA2062-ED03-4B0B-AD9B-35625CA12B57}" srcOrd="1" destOrd="0" parTransId="{12FA8156-BF5B-4FB1-806F-87EEFDF05F01}" sibTransId="{641A204A-0EF2-4D40-9439-82847348A791}"/>
    <dgm:cxn modelId="{DA042B85-044C-4448-9143-EE130660CA58}" type="presOf" srcId="{641A204A-0EF2-4D40-9439-82847348A791}" destId="{2E600203-8ABE-47DC-B99D-6BC28943DD6B}" srcOrd="1" destOrd="0" presId="urn:microsoft.com/office/officeart/2005/8/layout/cycle7"/>
    <dgm:cxn modelId="{9E54EB13-68A4-40D4-9D6D-53B8BA2AD016}" type="presOf" srcId="{B238AC13-FDEE-4CF6-AA37-AA2EFAB403EF}" destId="{AF49D957-B2B4-4B1A-8F3F-B5CD6C938378}" srcOrd="0" destOrd="0" presId="urn:microsoft.com/office/officeart/2005/8/layout/cycle7"/>
    <dgm:cxn modelId="{D91071B0-F02E-409C-9E91-23761B847EBB}" type="presOf" srcId="{A8AE8CED-954C-4A4F-BEA9-FF5AA7689714}" destId="{EAE5831F-5253-49DC-88B6-17A3DB948481}" srcOrd="1" destOrd="0" presId="urn:microsoft.com/office/officeart/2005/8/layout/cycle7"/>
    <dgm:cxn modelId="{F10F424F-BF9B-4036-828D-7A164B408644}" type="presParOf" srcId="{AF49D957-B2B4-4B1A-8F3F-B5CD6C938378}" destId="{4E43DF21-C408-4201-9FF6-9D32623B0D26}" srcOrd="0" destOrd="0" presId="urn:microsoft.com/office/officeart/2005/8/layout/cycle7"/>
    <dgm:cxn modelId="{0C3F1942-0C39-42D7-9117-4B43D9E61B44}" type="presParOf" srcId="{AF49D957-B2B4-4B1A-8F3F-B5CD6C938378}" destId="{06F02105-526D-44EE-97D7-0825C5C68B93}" srcOrd="1" destOrd="0" presId="urn:microsoft.com/office/officeart/2005/8/layout/cycle7"/>
    <dgm:cxn modelId="{8A2C264A-4C1B-4D65-9493-30F48AF260C4}" type="presParOf" srcId="{06F02105-526D-44EE-97D7-0825C5C68B93}" destId="{D18DF032-0D9E-4077-847D-0390EC77E3E1}" srcOrd="0" destOrd="0" presId="urn:microsoft.com/office/officeart/2005/8/layout/cycle7"/>
    <dgm:cxn modelId="{444D5307-1160-44D1-A542-0F3BA6407204}" type="presParOf" srcId="{AF49D957-B2B4-4B1A-8F3F-B5CD6C938378}" destId="{6C0C1D95-71DB-4076-8FF1-9249B75B9789}" srcOrd="2" destOrd="0" presId="urn:microsoft.com/office/officeart/2005/8/layout/cycle7"/>
    <dgm:cxn modelId="{9D2FBC23-4F18-44F7-B1B8-A161B5B1FD7E}" type="presParOf" srcId="{AF49D957-B2B4-4B1A-8F3F-B5CD6C938378}" destId="{D4A0FE11-B990-4BFC-9AFD-F396931FBD1E}" srcOrd="3" destOrd="0" presId="urn:microsoft.com/office/officeart/2005/8/layout/cycle7"/>
    <dgm:cxn modelId="{E96D8599-41E5-49DA-86EF-F0CF7E222AC1}" type="presParOf" srcId="{D4A0FE11-B990-4BFC-9AFD-F396931FBD1E}" destId="{2E600203-8ABE-47DC-B99D-6BC28943DD6B}" srcOrd="0" destOrd="0" presId="urn:microsoft.com/office/officeart/2005/8/layout/cycle7"/>
    <dgm:cxn modelId="{78993880-FD19-41A6-9894-5B97D85AFD62}" type="presParOf" srcId="{AF49D957-B2B4-4B1A-8F3F-B5CD6C938378}" destId="{6C93A92D-1600-47AE-9A34-E2289FE25A86}" srcOrd="4" destOrd="0" presId="urn:microsoft.com/office/officeart/2005/8/layout/cycle7"/>
    <dgm:cxn modelId="{B8136EF8-CD93-4F7C-B5EF-573AF55C3C28}" type="presParOf" srcId="{AF49D957-B2B4-4B1A-8F3F-B5CD6C938378}" destId="{DC781D57-40AC-43E3-A9E4-E64B4B65AFCE}" srcOrd="5" destOrd="0" presId="urn:microsoft.com/office/officeart/2005/8/layout/cycle7"/>
    <dgm:cxn modelId="{550B96EC-2F6C-49DD-ACC4-A3B10F52D2A2}" type="presParOf" srcId="{DC781D57-40AC-43E3-A9E4-E64B4B65AFCE}" destId="{EAE5831F-5253-49DC-88B6-17A3DB948481}"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4109E78-FACC-46A8-9771-1501E0B33C1E}" type="doc">
      <dgm:prSet loTypeId="urn:microsoft.com/office/officeart/2008/layout/RadialCluster" loCatId="cycle" qsTypeId="urn:microsoft.com/office/officeart/2005/8/quickstyle/simple3" qsCatId="simple" csTypeId="urn:microsoft.com/office/officeart/2005/8/colors/accent3_4" csCatId="accent3" phldr="1"/>
      <dgm:spPr/>
      <dgm:t>
        <a:bodyPr/>
        <a:lstStyle/>
        <a:p>
          <a:pPr rtl="1"/>
          <a:endParaRPr lang="ar-SA"/>
        </a:p>
      </dgm:t>
    </dgm:pt>
    <dgm:pt modelId="{C83EB5A6-6673-4162-A809-F22EDBA08EE1}">
      <dgm:prSet phldrT="[Text]" custT="1"/>
      <dgm:spPr/>
      <dgm:t>
        <a:bodyPr/>
        <a:lstStyle/>
        <a:p>
          <a:pPr rtl="1"/>
          <a:r>
            <a:rPr lang="ar-SA" sz="2400" b="1" dirty="0" smtClean="0">
              <a:solidFill>
                <a:srgbClr val="C00000"/>
              </a:solidFill>
              <a:latin typeface="Times New Roman" pitchFamily="18" charset="0"/>
              <a:cs typeface="Times New Roman" pitchFamily="18" charset="0"/>
            </a:rPr>
            <a:t>أهـمية الـقرارات الإدارية وتكرارها</a:t>
          </a:r>
          <a:endParaRPr lang="ar-SA" sz="2400" dirty="0">
            <a:solidFill>
              <a:srgbClr val="C00000"/>
            </a:solidFill>
          </a:endParaRPr>
        </a:p>
      </dgm:t>
    </dgm:pt>
    <dgm:pt modelId="{AF88DCF1-3D48-4C74-A0A4-40EDC45E4421}" type="parTrans" cxnId="{C51303AD-C8F2-435C-B216-7E576AF7EBC5}">
      <dgm:prSet/>
      <dgm:spPr/>
      <dgm:t>
        <a:bodyPr/>
        <a:lstStyle/>
        <a:p>
          <a:pPr rtl="1"/>
          <a:endParaRPr lang="ar-SA"/>
        </a:p>
      </dgm:t>
    </dgm:pt>
    <dgm:pt modelId="{CFFE42F0-BBE2-450C-AAD6-B00BA996B974}" type="sibTrans" cxnId="{C51303AD-C8F2-435C-B216-7E576AF7EBC5}">
      <dgm:prSet/>
      <dgm:spPr/>
      <dgm:t>
        <a:bodyPr/>
        <a:lstStyle/>
        <a:p>
          <a:pPr rtl="1"/>
          <a:endParaRPr lang="ar-SA"/>
        </a:p>
      </dgm:t>
    </dgm:pt>
    <dgm:pt modelId="{F7504241-750A-42AE-977F-2D83C378C757}">
      <dgm:prSet phldrT="[Text]" custT="1"/>
      <dgm:spPr/>
      <dgm:t>
        <a:bodyPr/>
        <a:lstStyle/>
        <a:p>
          <a:pPr algn="r" rtl="1"/>
          <a:r>
            <a:rPr lang="ar-SA" sz="1600" b="1" i="1" dirty="0" smtClean="0">
              <a:latin typeface="Times New Roman" pitchFamily="18" charset="0"/>
              <a:cs typeface="Times New Roman" pitchFamily="18" charset="0"/>
            </a:rPr>
            <a:t>أولاً: القرارات اليومية:</a:t>
          </a:r>
          <a:endParaRPr lang="en-US" sz="1600" b="1" dirty="0" smtClean="0">
            <a:latin typeface="Times New Roman" pitchFamily="18" charset="0"/>
            <a:cs typeface="Times New Roman" pitchFamily="18" charset="0"/>
          </a:endParaRPr>
        </a:p>
        <a:p>
          <a:pPr algn="just" rtl="1"/>
          <a:r>
            <a:rPr lang="ar-SA" sz="1400" dirty="0" smtClean="0">
              <a:latin typeface="Times New Roman" pitchFamily="18" charset="0"/>
              <a:cs typeface="Times New Roman" pitchFamily="18" charset="0"/>
            </a:rPr>
            <a:t>مع وجود العديد من الأعمال الروتينية اليومية الواجب تنفيذها إلا أنه يجب وضع أولويات أي الأعمال يجب القيام بها ومتى؟ ومن سيقوم بها وكيف؟</a:t>
          </a:r>
          <a:endParaRPr lang="en-US" sz="1400" dirty="0" smtClean="0">
            <a:latin typeface="Times New Roman" pitchFamily="18" charset="0"/>
            <a:cs typeface="Times New Roman" pitchFamily="18" charset="0"/>
          </a:endParaRPr>
        </a:p>
        <a:p>
          <a:pPr algn="just" rtl="1"/>
          <a:r>
            <a:rPr lang="ar-SA" sz="1600" b="1" i="1" dirty="0" smtClean="0">
              <a:latin typeface="Times New Roman" pitchFamily="18" charset="0"/>
              <a:cs typeface="Times New Roman" pitchFamily="18" charset="0"/>
            </a:rPr>
            <a:t>ثانياً: قرارات دورة الإنتاج:</a:t>
          </a:r>
          <a:endParaRPr lang="en-US" sz="1600" b="1" dirty="0" smtClean="0">
            <a:latin typeface="Times New Roman" pitchFamily="18" charset="0"/>
            <a:cs typeface="Times New Roman" pitchFamily="18" charset="0"/>
          </a:endParaRPr>
        </a:p>
        <a:p>
          <a:pPr algn="just" rtl="1"/>
          <a:r>
            <a:rPr lang="ar-SA" sz="1400" dirty="0" smtClean="0">
              <a:latin typeface="Times New Roman" pitchFamily="18" charset="0"/>
              <a:cs typeface="Times New Roman" pitchFamily="18" charset="0"/>
            </a:rPr>
            <a:t>وهنا يقوم مدير المزرعة باتخاذ القرارات التي تؤثر في نجاح عمله خلال دورة أو كثر من دورات الإنتاج وعلى سبيل المثال قرارات تتعلق بتربية الحيوانات، فبعد فترة نجد أن النوع وكفاءة التغذية تتأثر كلها فتصدر عن إدارة المنشآة قرارات أنسب تشمل تقدير عوامل تكاليف التغذية وسعر البيع ونسبة الكسب في حساب الوزن الأمثل لبيعها في السوق.</a:t>
          </a:r>
          <a:endParaRPr lang="en-US" sz="1400" dirty="0" smtClean="0">
            <a:latin typeface="Times New Roman" pitchFamily="18" charset="0"/>
            <a:cs typeface="Times New Roman" pitchFamily="18" charset="0"/>
          </a:endParaRPr>
        </a:p>
        <a:p>
          <a:pPr algn="just" rtl="1"/>
          <a:r>
            <a:rPr lang="ar-SA" sz="1400" b="1" i="1" dirty="0" smtClean="0">
              <a:latin typeface="Times New Roman" pitchFamily="18" charset="0"/>
              <a:cs typeface="Times New Roman" pitchFamily="18" charset="0"/>
            </a:rPr>
            <a:t>ثالثاً: قرارات المدى الطويل:</a:t>
          </a:r>
          <a:endParaRPr lang="en-US" sz="1400" b="1" dirty="0" smtClean="0">
            <a:latin typeface="Times New Roman" pitchFamily="18" charset="0"/>
            <a:cs typeface="Times New Roman" pitchFamily="18" charset="0"/>
          </a:endParaRPr>
        </a:p>
        <a:p>
          <a:pPr algn="just" rtl="1"/>
          <a:r>
            <a:rPr lang="ar-SA" sz="1400" dirty="0" smtClean="0">
              <a:latin typeface="Times New Roman" pitchFamily="18" charset="0"/>
              <a:cs typeface="Times New Roman" pitchFamily="18" charset="0"/>
            </a:rPr>
            <a:t>إن نجاح مدير المنشآةة في المدى الطويل يتوقف على القرارات التي يتخذها بدون وجود معلومات كاملة ووافية عن أسعار السلع المنتجة مستقبلاً وأيضاً عن تكاليف الإنتاج وبالتالي حجم ربحه، وهنا يأتي دور إدارة المزرعة في دراسة البدائل المتاحة لها في المدى الطويل.</a:t>
          </a:r>
          <a:endParaRPr lang="ar-SA" sz="1400" dirty="0"/>
        </a:p>
      </dgm:t>
    </dgm:pt>
    <dgm:pt modelId="{486ADEF7-B665-44B3-8912-DF53034C4223}" type="parTrans" cxnId="{135375D4-5EC7-4FC5-B55C-B668870A21F9}">
      <dgm:prSet/>
      <dgm:spPr/>
      <dgm:t>
        <a:bodyPr/>
        <a:lstStyle/>
        <a:p>
          <a:pPr rtl="1"/>
          <a:endParaRPr lang="ar-SA"/>
        </a:p>
      </dgm:t>
    </dgm:pt>
    <dgm:pt modelId="{3C57B4E8-8F0F-481B-8160-BEFFC267636A}" type="sibTrans" cxnId="{135375D4-5EC7-4FC5-B55C-B668870A21F9}">
      <dgm:prSet/>
      <dgm:spPr/>
      <dgm:t>
        <a:bodyPr/>
        <a:lstStyle/>
        <a:p>
          <a:pPr rtl="1"/>
          <a:endParaRPr lang="ar-SA"/>
        </a:p>
      </dgm:t>
    </dgm:pt>
    <dgm:pt modelId="{21F4CBF0-FBF9-4407-AD1A-22FC49588E70}">
      <dgm:prSet phldrT="[Text]" custT="1"/>
      <dgm:spPr/>
      <dgm:t>
        <a:bodyPr/>
        <a:lstStyle/>
        <a:p>
          <a:pPr algn="just" rtl="1"/>
          <a:r>
            <a:rPr lang="ar-SA" sz="1400" dirty="0" smtClean="0">
              <a:latin typeface="Times New Roman" pitchFamily="18" charset="0"/>
              <a:cs typeface="Times New Roman" pitchFamily="18" charset="0"/>
            </a:rPr>
            <a:t>**يبدأ النشاط العملي لأي مدير أو رئيس باتخاذ القرار الإداري في هذا المجال أو ذاك، وتعد البراعة في صنع القرار واتّخاذ</a:t>
          </a:r>
          <a:r>
            <a:rPr lang="ar-YE" sz="1400" dirty="0" smtClean="0">
              <a:latin typeface="Times New Roman" pitchFamily="18" charset="0"/>
              <a:cs typeface="Times New Roman" pitchFamily="18" charset="0"/>
            </a:rPr>
            <a:t>ه </a:t>
          </a:r>
          <a:r>
            <a:rPr lang="ar-SA" sz="1400" dirty="0" smtClean="0">
              <a:latin typeface="Times New Roman" pitchFamily="18" charset="0"/>
              <a:cs typeface="Times New Roman" pitchFamily="18" charset="0"/>
            </a:rPr>
            <a:t>الأساس الذي يشخص أسلوب القرارات الإدارية</a:t>
          </a:r>
          <a:endParaRPr lang="ar-YE" sz="1400" dirty="0" smtClean="0">
            <a:latin typeface="Times New Roman" pitchFamily="18" charset="0"/>
            <a:cs typeface="Times New Roman" pitchFamily="18" charset="0"/>
          </a:endParaRPr>
        </a:p>
        <a:p>
          <a:pPr algn="just" rtl="1"/>
          <a:r>
            <a:rPr lang="ar-SA" sz="1400" dirty="0" smtClean="0">
              <a:latin typeface="Times New Roman" pitchFamily="18" charset="0"/>
              <a:cs typeface="Times New Roman" pitchFamily="18" charset="0"/>
            </a:rPr>
            <a:t>**تحتل القرارات الإدارية جميع أوجه النشاطات والأعمال في المشاريع الإنتاج وتعد معظم القرارات الإدارية في مجال الإنتاج الزراعي من القرارات الصعبة نظرا للخصائص الإقتصادية والإجتماعية المعقدة التي تحيط بهذا الإنتاج.</a:t>
          </a:r>
          <a:endParaRPr lang="en-US" sz="1400" dirty="0" smtClean="0">
            <a:latin typeface="Times New Roman" pitchFamily="18" charset="0"/>
            <a:cs typeface="Times New Roman" pitchFamily="18" charset="0"/>
          </a:endParaRPr>
        </a:p>
        <a:p>
          <a:pPr algn="just" rtl="1"/>
          <a:r>
            <a:rPr lang="ar-SA" sz="1400" dirty="0" smtClean="0">
              <a:latin typeface="Times New Roman" pitchFamily="18" charset="0"/>
              <a:cs typeface="Times New Roman" pitchFamily="18" charset="0"/>
            </a:rPr>
            <a:t>**تعد القرارات الإدارية نقطة البدء في تنظيم عمل الرؤساء والمديرين، </a:t>
          </a:r>
        </a:p>
        <a:p>
          <a:pPr algn="just" rtl="1"/>
          <a:r>
            <a:rPr lang="ar-SA" sz="1400" dirty="0" smtClean="0">
              <a:latin typeface="Times New Roman" pitchFamily="18" charset="0"/>
              <a:cs typeface="Times New Roman" pitchFamily="18" charset="0"/>
            </a:rPr>
            <a:t>**يجب على متخذ القرار ان يتخذ القرارات الإدارية في حدود معرفته واختصاصه بالنسبة للمشكلات التي تواجه العاملين، وبشكل يتوافق مع القوانين والأنظمة السائدة .</a:t>
          </a:r>
          <a:endParaRPr lang="ar-SA" sz="1400" dirty="0"/>
        </a:p>
      </dgm:t>
    </dgm:pt>
    <dgm:pt modelId="{F45EDD25-6DB5-49DA-A464-FC04BC0720C4}" type="parTrans" cxnId="{412E61BE-6615-45C0-8034-85B76ED933BE}">
      <dgm:prSet/>
      <dgm:spPr/>
      <dgm:t>
        <a:bodyPr/>
        <a:lstStyle/>
        <a:p>
          <a:pPr rtl="1"/>
          <a:endParaRPr lang="ar-SA"/>
        </a:p>
      </dgm:t>
    </dgm:pt>
    <dgm:pt modelId="{1CBC14EE-D857-4CBC-9282-8B577F3358B7}" type="sibTrans" cxnId="{412E61BE-6615-45C0-8034-85B76ED933BE}">
      <dgm:prSet/>
      <dgm:spPr/>
      <dgm:t>
        <a:bodyPr/>
        <a:lstStyle/>
        <a:p>
          <a:pPr rtl="1"/>
          <a:endParaRPr lang="ar-SA"/>
        </a:p>
      </dgm:t>
    </dgm:pt>
    <dgm:pt modelId="{BC7C644E-FE86-45F0-A311-16D4EB977EAC}" type="pres">
      <dgm:prSet presAssocID="{34109E78-FACC-46A8-9771-1501E0B33C1E}" presName="Name0" presStyleCnt="0">
        <dgm:presLayoutVars>
          <dgm:chMax val="1"/>
          <dgm:chPref val="1"/>
          <dgm:dir/>
          <dgm:animOne val="branch"/>
          <dgm:animLvl val="lvl"/>
        </dgm:presLayoutVars>
      </dgm:prSet>
      <dgm:spPr/>
      <dgm:t>
        <a:bodyPr/>
        <a:lstStyle/>
        <a:p>
          <a:pPr rtl="1"/>
          <a:endParaRPr lang="ar-SA"/>
        </a:p>
      </dgm:t>
    </dgm:pt>
    <dgm:pt modelId="{7EDA122E-C828-4E29-9BC1-017CC962E81E}" type="pres">
      <dgm:prSet presAssocID="{C83EB5A6-6673-4162-A809-F22EDBA08EE1}" presName="singleCycle" presStyleCnt="0"/>
      <dgm:spPr/>
    </dgm:pt>
    <dgm:pt modelId="{357051B3-0942-4186-B25C-73DA7B260F71}" type="pres">
      <dgm:prSet presAssocID="{C83EB5A6-6673-4162-A809-F22EDBA08EE1}" presName="singleCenter" presStyleLbl="node1" presStyleIdx="0" presStyleCnt="3" custScaleX="172302" custScaleY="43246" custLinFactNeighborX="2909" custLinFactNeighborY="5630">
        <dgm:presLayoutVars>
          <dgm:chMax val="7"/>
          <dgm:chPref val="7"/>
        </dgm:presLayoutVars>
      </dgm:prSet>
      <dgm:spPr/>
      <dgm:t>
        <a:bodyPr/>
        <a:lstStyle/>
        <a:p>
          <a:pPr rtl="1"/>
          <a:endParaRPr lang="ar-SA"/>
        </a:p>
      </dgm:t>
    </dgm:pt>
    <dgm:pt modelId="{A92D8FA4-8222-47C2-A991-75FE8C25C8D5}" type="pres">
      <dgm:prSet presAssocID="{486ADEF7-B665-44B3-8912-DF53034C4223}" presName="Name56" presStyleLbl="parChTrans1D2" presStyleIdx="0" presStyleCnt="2"/>
      <dgm:spPr/>
      <dgm:t>
        <a:bodyPr/>
        <a:lstStyle/>
        <a:p>
          <a:pPr rtl="1"/>
          <a:endParaRPr lang="ar-SA"/>
        </a:p>
      </dgm:t>
    </dgm:pt>
    <dgm:pt modelId="{5521F1E0-1DC7-4480-96FA-A7760BE8FCB7}" type="pres">
      <dgm:prSet presAssocID="{F7504241-750A-42AE-977F-2D83C378C757}" presName="text0" presStyleLbl="node1" presStyleIdx="1" presStyleCnt="3" custScaleX="784808" custScaleY="217752" custRadScaleRad="69697" custRadScaleInc="6453">
        <dgm:presLayoutVars>
          <dgm:bulletEnabled val="1"/>
        </dgm:presLayoutVars>
      </dgm:prSet>
      <dgm:spPr/>
      <dgm:t>
        <a:bodyPr/>
        <a:lstStyle/>
        <a:p>
          <a:pPr rtl="1"/>
          <a:endParaRPr lang="ar-SA"/>
        </a:p>
      </dgm:t>
    </dgm:pt>
    <dgm:pt modelId="{9EF00B27-4665-4753-AE82-AB7E0A25CAEB}" type="pres">
      <dgm:prSet presAssocID="{F45EDD25-6DB5-49DA-A464-FC04BC0720C4}" presName="Name56" presStyleLbl="parChTrans1D2" presStyleIdx="1" presStyleCnt="2"/>
      <dgm:spPr/>
      <dgm:t>
        <a:bodyPr/>
        <a:lstStyle/>
        <a:p>
          <a:pPr rtl="1"/>
          <a:endParaRPr lang="ar-SA"/>
        </a:p>
      </dgm:t>
    </dgm:pt>
    <dgm:pt modelId="{4E97B5FA-4184-4536-933D-BB40695527E4}" type="pres">
      <dgm:prSet presAssocID="{21F4CBF0-FBF9-4407-AD1A-22FC49588E70}" presName="text0" presStyleLbl="node1" presStyleIdx="2" presStyleCnt="3" custScaleX="754881" custScaleY="170072" custRadScaleRad="79169" custRadScaleInc="2452">
        <dgm:presLayoutVars>
          <dgm:bulletEnabled val="1"/>
        </dgm:presLayoutVars>
      </dgm:prSet>
      <dgm:spPr/>
      <dgm:t>
        <a:bodyPr/>
        <a:lstStyle/>
        <a:p>
          <a:pPr rtl="1"/>
          <a:endParaRPr lang="ar-SA"/>
        </a:p>
      </dgm:t>
    </dgm:pt>
  </dgm:ptLst>
  <dgm:cxnLst>
    <dgm:cxn modelId="{51AC78A3-F8D9-4EF7-92FF-B744C0D98314}" type="presOf" srcId="{486ADEF7-B665-44B3-8912-DF53034C4223}" destId="{A92D8FA4-8222-47C2-A991-75FE8C25C8D5}" srcOrd="0" destOrd="0" presId="urn:microsoft.com/office/officeart/2008/layout/RadialCluster"/>
    <dgm:cxn modelId="{19D1531D-D6F2-427B-9120-BA364FD5FD02}" type="presOf" srcId="{34109E78-FACC-46A8-9771-1501E0B33C1E}" destId="{BC7C644E-FE86-45F0-A311-16D4EB977EAC}" srcOrd="0" destOrd="0" presId="urn:microsoft.com/office/officeart/2008/layout/RadialCluster"/>
    <dgm:cxn modelId="{8E797E4E-4EF9-4A92-9810-EFE177B7EDD2}" type="presOf" srcId="{F45EDD25-6DB5-49DA-A464-FC04BC0720C4}" destId="{9EF00B27-4665-4753-AE82-AB7E0A25CAEB}" srcOrd="0" destOrd="0" presId="urn:microsoft.com/office/officeart/2008/layout/RadialCluster"/>
    <dgm:cxn modelId="{412E61BE-6615-45C0-8034-85B76ED933BE}" srcId="{C83EB5A6-6673-4162-A809-F22EDBA08EE1}" destId="{21F4CBF0-FBF9-4407-AD1A-22FC49588E70}" srcOrd="1" destOrd="0" parTransId="{F45EDD25-6DB5-49DA-A464-FC04BC0720C4}" sibTransId="{1CBC14EE-D857-4CBC-9282-8B577F3358B7}"/>
    <dgm:cxn modelId="{C217219E-7E53-4DE8-B32E-03431621E588}" type="presOf" srcId="{C83EB5A6-6673-4162-A809-F22EDBA08EE1}" destId="{357051B3-0942-4186-B25C-73DA7B260F71}" srcOrd="0" destOrd="0" presId="urn:microsoft.com/office/officeart/2008/layout/RadialCluster"/>
    <dgm:cxn modelId="{ADE31A90-4D8A-45D1-93C5-142C473B5F9D}" type="presOf" srcId="{21F4CBF0-FBF9-4407-AD1A-22FC49588E70}" destId="{4E97B5FA-4184-4536-933D-BB40695527E4}" srcOrd="0" destOrd="0" presId="urn:microsoft.com/office/officeart/2008/layout/RadialCluster"/>
    <dgm:cxn modelId="{59961DA9-FF7D-4B85-85A2-7736F55FBC34}" type="presOf" srcId="{F7504241-750A-42AE-977F-2D83C378C757}" destId="{5521F1E0-1DC7-4480-96FA-A7760BE8FCB7}" srcOrd="0" destOrd="0" presId="urn:microsoft.com/office/officeart/2008/layout/RadialCluster"/>
    <dgm:cxn modelId="{C51303AD-C8F2-435C-B216-7E576AF7EBC5}" srcId="{34109E78-FACC-46A8-9771-1501E0B33C1E}" destId="{C83EB5A6-6673-4162-A809-F22EDBA08EE1}" srcOrd="0" destOrd="0" parTransId="{AF88DCF1-3D48-4C74-A0A4-40EDC45E4421}" sibTransId="{CFFE42F0-BBE2-450C-AAD6-B00BA996B974}"/>
    <dgm:cxn modelId="{135375D4-5EC7-4FC5-B55C-B668870A21F9}" srcId="{C83EB5A6-6673-4162-A809-F22EDBA08EE1}" destId="{F7504241-750A-42AE-977F-2D83C378C757}" srcOrd="0" destOrd="0" parTransId="{486ADEF7-B665-44B3-8912-DF53034C4223}" sibTransId="{3C57B4E8-8F0F-481B-8160-BEFFC267636A}"/>
    <dgm:cxn modelId="{3BEAC124-E481-4823-B38A-9B3549A404D7}" type="presParOf" srcId="{BC7C644E-FE86-45F0-A311-16D4EB977EAC}" destId="{7EDA122E-C828-4E29-9BC1-017CC962E81E}" srcOrd="0" destOrd="0" presId="urn:microsoft.com/office/officeart/2008/layout/RadialCluster"/>
    <dgm:cxn modelId="{784389DF-CF99-4268-8A77-D37D4ED29C10}" type="presParOf" srcId="{7EDA122E-C828-4E29-9BC1-017CC962E81E}" destId="{357051B3-0942-4186-B25C-73DA7B260F71}" srcOrd="0" destOrd="0" presId="urn:microsoft.com/office/officeart/2008/layout/RadialCluster"/>
    <dgm:cxn modelId="{82DE9F5A-7280-442F-9ADF-958C3D49D620}" type="presParOf" srcId="{7EDA122E-C828-4E29-9BC1-017CC962E81E}" destId="{A92D8FA4-8222-47C2-A991-75FE8C25C8D5}" srcOrd="1" destOrd="0" presId="urn:microsoft.com/office/officeart/2008/layout/RadialCluster"/>
    <dgm:cxn modelId="{B65CF81D-FDE4-4F9B-9E75-99521DE8AE74}" type="presParOf" srcId="{7EDA122E-C828-4E29-9BC1-017CC962E81E}" destId="{5521F1E0-1DC7-4480-96FA-A7760BE8FCB7}" srcOrd="2" destOrd="0" presId="urn:microsoft.com/office/officeart/2008/layout/RadialCluster"/>
    <dgm:cxn modelId="{A4107B1B-AB00-47DA-93C3-93F807F2EF78}" type="presParOf" srcId="{7EDA122E-C828-4E29-9BC1-017CC962E81E}" destId="{9EF00B27-4665-4753-AE82-AB7E0A25CAEB}" srcOrd="3" destOrd="0" presId="urn:microsoft.com/office/officeart/2008/layout/RadialCluster"/>
    <dgm:cxn modelId="{BE0F2BAA-6A2A-42A5-914D-CDB1DE0DADA9}" type="presParOf" srcId="{7EDA122E-C828-4E29-9BC1-017CC962E81E}" destId="{4E97B5FA-4184-4536-933D-BB40695527E4}" srcOrd="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A97080-D31C-4879-9EF7-0033E4EF029B}"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pPr rtl="1"/>
          <a:endParaRPr lang="ar-SA"/>
        </a:p>
      </dgm:t>
    </dgm:pt>
    <dgm:pt modelId="{3F70D9A0-6863-41D8-84EA-5863959D84F7}">
      <dgm:prSet phldrT="[Text]"/>
      <dgm:spPr/>
      <dgm:t>
        <a:bodyPr/>
        <a:lstStyle/>
        <a:p>
          <a:pPr rtl="1"/>
          <a:r>
            <a:rPr lang="ar-SA" dirty="0" smtClean="0"/>
            <a:t>مفهوم علم الإدارة </a:t>
          </a:r>
          <a:endParaRPr lang="ar-SA" dirty="0"/>
        </a:p>
      </dgm:t>
    </dgm:pt>
    <dgm:pt modelId="{26899221-8B84-4979-9260-860D9B07C1B5}" type="parTrans" cxnId="{D432D38D-9B95-4146-82E2-86BF0420E0C1}">
      <dgm:prSet/>
      <dgm:spPr/>
      <dgm:t>
        <a:bodyPr/>
        <a:lstStyle/>
        <a:p>
          <a:pPr rtl="1"/>
          <a:endParaRPr lang="ar-SA"/>
        </a:p>
      </dgm:t>
    </dgm:pt>
    <dgm:pt modelId="{7ED9C64A-CE5D-4F0A-94E4-B9AC92B2C24C}" type="sibTrans" cxnId="{D432D38D-9B95-4146-82E2-86BF0420E0C1}">
      <dgm:prSet/>
      <dgm:spPr/>
      <dgm:t>
        <a:bodyPr/>
        <a:lstStyle/>
        <a:p>
          <a:pPr rtl="1"/>
          <a:endParaRPr lang="ar-SA"/>
        </a:p>
      </dgm:t>
    </dgm:pt>
    <dgm:pt modelId="{4B7EA5AE-3AEC-4FCA-ACDC-266749113622}">
      <dgm:prSet phldrT="[Text]"/>
      <dgm:spPr/>
      <dgm:t>
        <a:bodyPr/>
        <a:lstStyle/>
        <a:p>
          <a:pPr rtl="1"/>
          <a:endParaRPr lang="ar-SA" dirty="0"/>
        </a:p>
      </dgm:t>
    </dgm:pt>
    <dgm:pt modelId="{7F5AB3DE-E1BA-4C99-B436-7CA2AB93D45D}" type="parTrans" cxnId="{60591C22-849C-446A-8897-A8126F8DB8F0}">
      <dgm:prSet/>
      <dgm:spPr/>
      <dgm:t>
        <a:bodyPr/>
        <a:lstStyle/>
        <a:p>
          <a:pPr rtl="1"/>
          <a:endParaRPr lang="ar-SA"/>
        </a:p>
      </dgm:t>
    </dgm:pt>
    <dgm:pt modelId="{DEFED8A0-64CC-499D-BB16-BE5AB01722C6}" type="sibTrans" cxnId="{60591C22-849C-446A-8897-A8126F8DB8F0}">
      <dgm:prSet/>
      <dgm:spPr/>
      <dgm:t>
        <a:bodyPr/>
        <a:lstStyle/>
        <a:p>
          <a:pPr rtl="1"/>
          <a:endParaRPr lang="ar-SA"/>
        </a:p>
      </dgm:t>
    </dgm:pt>
    <dgm:pt modelId="{9CF04661-660A-4831-97F4-162D20B3A95E}">
      <dgm:prSet phldrT="[Text]"/>
      <dgm:spPr/>
      <dgm:t>
        <a:bodyPr/>
        <a:lstStyle/>
        <a:p>
          <a:pPr rtl="1"/>
          <a:r>
            <a:rPr lang="ar-SA" dirty="0" smtClean="0"/>
            <a:t>مفهوم علم الإدارة </a:t>
          </a:r>
          <a:endParaRPr lang="ar-SA" dirty="0"/>
        </a:p>
      </dgm:t>
    </dgm:pt>
    <dgm:pt modelId="{AFB0197D-5595-4EB1-8097-4CB4FD52F7E5}" type="parTrans" cxnId="{BAE6FD10-0662-47D2-8174-D3B72FF5D938}">
      <dgm:prSet/>
      <dgm:spPr/>
      <dgm:t>
        <a:bodyPr/>
        <a:lstStyle/>
        <a:p>
          <a:pPr rtl="1"/>
          <a:endParaRPr lang="ar-SA"/>
        </a:p>
      </dgm:t>
    </dgm:pt>
    <dgm:pt modelId="{851D2EE0-D142-4240-8EEE-7555FFF7A563}" type="sibTrans" cxnId="{BAE6FD10-0662-47D2-8174-D3B72FF5D938}">
      <dgm:prSet/>
      <dgm:spPr/>
      <dgm:t>
        <a:bodyPr/>
        <a:lstStyle/>
        <a:p>
          <a:pPr rtl="1"/>
          <a:endParaRPr lang="ar-SA"/>
        </a:p>
      </dgm:t>
    </dgm:pt>
    <dgm:pt modelId="{45893707-118C-4338-B061-064CA8E18748}">
      <dgm:prSet phldrT="[Text]"/>
      <dgm:spPr/>
      <dgm:t>
        <a:bodyPr/>
        <a:lstStyle/>
        <a:p>
          <a:pPr rtl="1"/>
          <a:r>
            <a:rPr lang="ar-SA" dirty="0" smtClean="0">
              <a:latin typeface="Times New Roman" pitchFamily="18" charset="0"/>
              <a:cs typeface="Times New Roman" pitchFamily="18" charset="0"/>
            </a:rPr>
            <a:t>شهد علم الإدارة تطوراً واضحا وملحوظا بعد التطور الإقتصادي والصناعي الذي اعقب الثورة الصناعية والذي أدى الى تحديد الكثير من المفاهيم الإدارية وتخصيص مجالات استخدامها في شتى مجالات حياتنا اليومية.</a:t>
          </a:r>
          <a:endParaRPr lang="ar-SA" dirty="0"/>
        </a:p>
      </dgm:t>
    </dgm:pt>
    <dgm:pt modelId="{A13F24E9-7D30-48BE-A103-80648FB27BBB}" type="parTrans" cxnId="{7A9D59EF-F5F2-4909-A928-968D03923F58}">
      <dgm:prSet/>
      <dgm:spPr/>
      <dgm:t>
        <a:bodyPr/>
        <a:lstStyle/>
        <a:p>
          <a:pPr rtl="1"/>
          <a:endParaRPr lang="ar-SA"/>
        </a:p>
      </dgm:t>
    </dgm:pt>
    <dgm:pt modelId="{66A4E35A-555B-49B9-AB7A-8E9893521E47}" type="sibTrans" cxnId="{7A9D59EF-F5F2-4909-A928-968D03923F58}">
      <dgm:prSet/>
      <dgm:spPr/>
      <dgm:t>
        <a:bodyPr/>
        <a:lstStyle/>
        <a:p>
          <a:pPr rtl="1"/>
          <a:endParaRPr lang="ar-SA"/>
        </a:p>
      </dgm:t>
    </dgm:pt>
    <dgm:pt modelId="{9FA6B864-5175-4F8C-9BF4-EDE66D205128}">
      <dgm:prSet phldrT="[Text]"/>
      <dgm:spPr/>
      <dgm:t>
        <a:bodyPr/>
        <a:lstStyle/>
        <a:p>
          <a:pPr rtl="1"/>
          <a:r>
            <a:rPr lang="ar-SA" dirty="0" smtClean="0"/>
            <a:t>مفهوم علم الإدارة </a:t>
          </a:r>
          <a:endParaRPr lang="ar-SA" dirty="0"/>
        </a:p>
      </dgm:t>
    </dgm:pt>
    <dgm:pt modelId="{0E8A838F-7FDD-4436-80D5-0A2C35C43C03}" type="parTrans" cxnId="{15D86D37-F0B1-4883-BF40-3BA6A1F20CFF}">
      <dgm:prSet/>
      <dgm:spPr/>
      <dgm:t>
        <a:bodyPr/>
        <a:lstStyle/>
        <a:p>
          <a:pPr rtl="1"/>
          <a:endParaRPr lang="ar-SA"/>
        </a:p>
      </dgm:t>
    </dgm:pt>
    <dgm:pt modelId="{EAD99548-F1C0-4348-88CA-66E46A37FEB4}" type="sibTrans" cxnId="{15D86D37-F0B1-4883-BF40-3BA6A1F20CFF}">
      <dgm:prSet/>
      <dgm:spPr/>
      <dgm:t>
        <a:bodyPr/>
        <a:lstStyle/>
        <a:p>
          <a:pPr rtl="1"/>
          <a:endParaRPr lang="ar-SA"/>
        </a:p>
      </dgm:t>
    </dgm:pt>
    <dgm:pt modelId="{C92ADA03-8DC2-4BE2-8F9D-39C61E2E3AA9}">
      <dgm:prSet phldrT="[Text]"/>
      <dgm:spPr/>
      <dgm:t>
        <a:bodyPr/>
        <a:lstStyle/>
        <a:p>
          <a:pPr rtl="1"/>
          <a:r>
            <a:rPr lang="ar-SA" dirty="0" smtClean="0">
              <a:latin typeface="Times New Roman" pitchFamily="18" charset="0"/>
              <a:cs typeface="Times New Roman" pitchFamily="18" charset="0"/>
            </a:rPr>
            <a:t>السمة الاساسية لعلم الإدارة والتي تميزه عن غيره من العلوم الاخرى هي الحاجة الماسة اليه في مختلف مجالات العمل الإنتاجي من زراعة وصناعة وبناء وغيرها بالاضافة للمجالات العلمية والخدمية والسياسية. </a:t>
          </a:r>
          <a:endParaRPr lang="ar-SA" dirty="0"/>
        </a:p>
      </dgm:t>
    </dgm:pt>
    <dgm:pt modelId="{134C3B82-E07D-4901-91D1-F7F3DB34DB5E}" type="parTrans" cxnId="{6E601F43-49F8-46AE-BA6A-F39398E19A90}">
      <dgm:prSet/>
      <dgm:spPr/>
      <dgm:t>
        <a:bodyPr/>
        <a:lstStyle/>
        <a:p>
          <a:pPr rtl="1"/>
          <a:endParaRPr lang="ar-SA"/>
        </a:p>
      </dgm:t>
    </dgm:pt>
    <dgm:pt modelId="{A2A1E90B-E6F4-460B-A45B-9E7189A0F5C6}" type="sibTrans" cxnId="{6E601F43-49F8-46AE-BA6A-F39398E19A90}">
      <dgm:prSet/>
      <dgm:spPr/>
      <dgm:t>
        <a:bodyPr/>
        <a:lstStyle/>
        <a:p>
          <a:pPr rtl="1"/>
          <a:endParaRPr lang="ar-SA"/>
        </a:p>
      </dgm:t>
    </dgm:pt>
    <dgm:pt modelId="{3C6B5E98-AA22-4B90-BE17-7668AC8E6CBE}">
      <dgm:prSet/>
      <dgm:spPr/>
      <dgm:t>
        <a:bodyPr/>
        <a:lstStyle/>
        <a:p>
          <a:pPr rtl="1"/>
          <a:r>
            <a:rPr lang="ar-SA" dirty="0" smtClean="0">
              <a:latin typeface="Times New Roman" pitchFamily="18" charset="0"/>
              <a:cs typeface="Times New Roman" pitchFamily="18" charset="0"/>
            </a:rPr>
            <a:t>ظهر علم الإدارة من بين مجموعة العلوم الإقتصادية ليمثل المحور الرئيسي والجوهر الأساسي الذي يمكن الإعتماد عليه في تنمية الموارد الطبيعية والبشرية. </a:t>
          </a:r>
        </a:p>
      </dgm:t>
    </dgm:pt>
    <dgm:pt modelId="{188FD4EA-CC76-42E3-BDAE-B8C57B16CA96}" type="parTrans" cxnId="{5A157223-CB82-43CE-A5DC-321B1B136252}">
      <dgm:prSet/>
      <dgm:spPr/>
      <dgm:t>
        <a:bodyPr/>
        <a:lstStyle/>
        <a:p>
          <a:pPr rtl="1"/>
          <a:endParaRPr lang="ar-SA"/>
        </a:p>
      </dgm:t>
    </dgm:pt>
    <dgm:pt modelId="{2F5BBCAD-22F9-4006-86BB-10C59018F10B}" type="sibTrans" cxnId="{5A157223-CB82-43CE-A5DC-321B1B136252}">
      <dgm:prSet/>
      <dgm:spPr/>
      <dgm:t>
        <a:bodyPr/>
        <a:lstStyle/>
        <a:p>
          <a:pPr rtl="1"/>
          <a:endParaRPr lang="ar-SA"/>
        </a:p>
      </dgm:t>
    </dgm:pt>
    <dgm:pt modelId="{45D3810A-F044-45A5-A246-62CD7D824062}">
      <dgm:prSet phldrT="[Text]"/>
      <dgm:spPr/>
      <dgm:t>
        <a:bodyPr/>
        <a:lstStyle/>
        <a:p>
          <a:pPr rtl="1"/>
          <a:endParaRPr lang="ar-SA" dirty="0"/>
        </a:p>
      </dgm:t>
    </dgm:pt>
    <dgm:pt modelId="{1E077A24-89B2-46B0-A7B1-C14068EF3A4D}" type="parTrans" cxnId="{EA301188-8820-41AC-8065-AC02479FB9AF}">
      <dgm:prSet/>
      <dgm:spPr/>
      <dgm:t>
        <a:bodyPr/>
        <a:lstStyle/>
        <a:p>
          <a:pPr rtl="1"/>
          <a:endParaRPr lang="ar-SA"/>
        </a:p>
      </dgm:t>
    </dgm:pt>
    <dgm:pt modelId="{F7EB1F71-5AF3-4536-911F-D2DDB3F9B053}" type="sibTrans" cxnId="{EA301188-8820-41AC-8065-AC02479FB9AF}">
      <dgm:prSet/>
      <dgm:spPr/>
      <dgm:t>
        <a:bodyPr/>
        <a:lstStyle/>
        <a:p>
          <a:pPr rtl="1"/>
          <a:endParaRPr lang="ar-SA"/>
        </a:p>
      </dgm:t>
    </dgm:pt>
    <dgm:pt modelId="{1AF658AB-BA8F-46BF-B8FB-0F9CEE634CED}" type="pres">
      <dgm:prSet presAssocID="{D7A97080-D31C-4879-9EF7-0033E4EF029B}" presName="Name0" presStyleCnt="0">
        <dgm:presLayoutVars>
          <dgm:chMax val="5"/>
          <dgm:chPref val="5"/>
          <dgm:dir/>
          <dgm:animLvl val="lvl"/>
        </dgm:presLayoutVars>
      </dgm:prSet>
      <dgm:spPr/>
      <dgm:t>
        <a:bodyPr/>
        <a:lstStyle/>
        <a:p>
          <a:endParaRPr lang="en-US"/>
        </a:p>
      </dgm:t>
    </dgm:pt>
    <dgm:pt modelId="{9ED1F59B-A900-4495-9D73-EF9E206C4820}" type="pres">
      <dgm:prSet presAssocID="{3F70D9A0-6863-41D8-84EA-5863959D84F7}" presName="parentText1" presStyleLbl="node1" presStyleIdx="0" presStyleCnt="3">
        <dgm:presLayoutVars>
          <dgm:chMax/>
          <dgm:chPref val="3"/>
          <dgm:bulletEnabled val="1"/>
        </dgm:presLayoutVars>
      </dgm:prSet>
      <dgm:spPr/>
      <dgm:t>
        <a:bodyPr/>
        <a:lstStyle/>
        <a:p>
          <a:pPr rtl="1"/>
          <a:endParaRPr lang="ar-SA"/>
        </a:p>
      </dgm:t>
    </dgm:pt>
    <dgm:pt modelId="{577CE018-6BAB-4F3B-915E-369732AA91B7}" type="pres">
      <dgm:prSet presAssocID="{3F70D9A0-6863-41D8-84EA-5863959D84F7}" presName="childText1" presStyleLbl="solidAlignAcc1" presStyleIdx="0" presStyleCnt="3">
        <dgm:presLayoutVars>
          <dgm:chMax val="0"/>
          <dgm:chPref val="0"/>
          <dgm:bulletEnabled val="1"/>
        </dgm:presLayoutVars>
      </dgm:prSet>
      <dgm:spPr/>
      <dgm:t>
        <a:bodyPr/>
        <a:lstStyle/>
        <a:p>
          <a:pPr rtl="1"/>
          <a:endParaRPr lang="ar-SA"/>
        </a:p>
      </dgm:t>
    </dgm:pt>
    <dgm:pt modelId="{E57A5246-C215-4644-9DAF-FDA678F9F15D}" type="pres">
      <dgm:prSet presAssocID="{9CF04661-660A-4831-97F4-162D20B3A95E}" presName="parentText2" presStyleLbl="node1" presStyleIdx="1" presStyleCnt="3">
        <dgm:presLayoutVars>
          <dgm:chMax/>
          <dgm:chPref val="3"/>
          <dgm:bulletEnabled val="1"/>
        </dgm:presLayoutVars>
      </dgm:prSet>
      <dgm:spPr/>
      <dgm:t>
        <a:bodyPr/>
        <a:lstStyle/>
        <a:p>
          <a:pPr rtl="1"/>
          <a:endParaRPr lang="ar-SA"/>
        </a:p>
      </dgm:t>
    </dgm:pt>
    <dgm:pt modelId="{3BC59915-B792-4E79-9A42-F52FF79BEB1C}" type="pres">
      <dgm:prSet presAssocID="{9CF04661-660A-4831-97F4-162D20B3A95E}" presName="childText2" presStyleLbl="solidAlignAcc1" presStyleIdx="1" presStyleCnt="3">
        <dgm:presLayoutVars>
          <dgm:chMax val="0"/>
          <dgm:chPref val="0"/>
          <dgm:bulletEnabled val="1"/>
        </dgm:presLayoutVars>
      </dgm:prSet>
      <dgm:spPr/>
      <dgm:t>
        <a:bodyPr/>
        <a:lstStyle/>
        <a:p>
          <a:pPr rtl="1"/>
          <a:endParaRPr lang="ar-SA"/>
        </a:p>
      </dgm:t>
    </dgm:pt>
    <dgm:pt modelId="{A441B698-3168-4F10-8476-5BEE5C780B1B}" type="pres">
      <dgm:prSet presAssocID="{9FA6B864-5175-4F8C-9BF4-EDE66D205128}" presName="parentText3" presStyleLbl="node1" presStyleIdx="2" presStyleCnt="3">
        <dgm:presLayoutVars>
          <dgm:chMax/>
          <dgm:chPref val="3"/>
          <dgm:bulletEnabled val="1"/>
        </dgm:presLayoutVars>
      </dgm:prSet>
      <dgm:spPr/>
      <dgm:t>
        <a:bodyPr/>
        <a:lstStyle/>
        <a:p>
          <a:pPr rtl="1"/>
          <a:endParaRPr lang="ar-SA"/>
        </a:p>
      </dgm:t>
    </dgm:pt>
    <dgm:pt modelId="{F6A6A8A7-F02F-4ED1-BC9A-84AC17C402DF}" type="pres">
      <dgm:prSet presAssocID="{9FA6B864-5175-4F8C-9BF4-EDE66D205128}" presName="childText3" presStyleLbl="solidAlignAcc1" presStyleIdx="2" presStyleCnt="3">
        <dgm:presLayoutVars>
          <dgm:chMax val="0"/>
          <dgm:chPref val="0"/>
          <dgm:bulletEnabled val="1"/>
        </dgm:presLayoutVars>
      </dgm:prSet>
      <dgm:spPr/>
      <dgm:t>
        <a:bodyPr/>
        <a:lstStyle/>
        <a:p>
          <a:pPr rtl="1"/>
          <a:endParaRPr lang="ar-SA"/>
        </a:p>
      </dgm:t>
    </dgm:pt>
  </dgm:ptLst>
  <dgm:cxnLst>
    <dgm:cxn modelId="{FE440F71-871E-4754-BEA7-91D492B6811E}" type="presOf" srcId="{D7A97080-D31C-4879-9EF7-0033E4EF029B}" destId="{1AF658AB-BA8F-46BF-B8FB-0F9CEE634CED}" srcOrd="0" destOrd="0" presId="urn:microsoft.com/office/officeart/2009/3/layout/IncreasingArrowsProcess"/>
    <dgm:cxn modelId="{6EE5F672-DA10-44FA-B8B5-E213770762B1}" type="presOf" srcId="{3C6B5E98-AA22-4B90-BE17-7668AC8E6CBE}" destId="{577CE018-6BAB-4F3B-915E-369732AA91B7}" srcOrd="0" destOrd="1" presId="urn:microsoft.com/office/officeart/2009/3/layout/IncreasingArrowsProcess"/>
    <dgm:cxn modelId="{9A5B0D28-DFEE-4DD2-914B-96D4385188EE}" type="presOf" srcId="{C92ADA03-8DC2-4BE2-8F9D-39C61E2E3AA9}" destId="{F6A6A8A7-F02F-4ED1-BC9A-84AC17C402DF}" srcOrd="0" destOrd="0" presId="urn:microsoft.com/office/officeart/2009/3/layout/IncreasingArrowsProcess"/>
    <dgm:cxn modelId="{3C4AD7C3-BCDD-4A61-9622-00635A0E1A7B}" type="presOf" srcId="{45D3810A-F044-45A5-A246-62CD7D824062}" destId="{577CE018-6BAB-4F3B-915E-369732AA91B7}" srcOrd="0" destOrd="2" presId="urn:microsoft.com/office/officeart/2009/3/layout/IncreasingArrowsProcess"/>
    <dgm:cxn modelId="{51DB6878-1606-469A-B2F0-70F945D25481}" type="presOf" srcId="{4B7EA5AE-3AEC-4FCA-ACDC-266749113622}" destId="{577CE018-6BAB-4F3B-915E-369732AA91B7}" srcOrd="0" destOrd="0" presId="urn:microsoft.com/office/officeart/2009/3/layout/IncreasingArrowsProcess"/>
    <dgm:cxn modelId="{EA301188-8820-41AC-8065-AC02479FB9AF}" srcId="{3F70D9A0-6863-41D8-84EA-5863959D84F7}" destId="{45D3810A-F044-45A5-A246-62CD7D824062}" srcOrd="2" destOrd="0" parTransId="{1E077A24-89B2-46B0-A7B1-C14068EF3A4D}" sibTransId="{F7EB1F71-5AF3-4536-911F-D2DDB3F9B053}"/>
    <dgm:cxn modelId="{7A9D59EF-F5F2-4909-A928-968D03923F58}" srcId="{9CF04661-660A-4831-97F4-162D20B3A95E}" destId="{45893707-118C-4338-B061-064CA8E18748}" srcOrd="0" destOrd="0" parTransId="{A13F24E9-7D30-48BE-A103-80648FB27BBB}" sibTransId="{66A4E35A-555B-49B9-AB7A-8E9893521E47}"/>
    <dgm:cxn modelId="{758C27D3-EDCA-49F6-8B7F-F203484C2F88}" type="presOf" srcId="{9CF04661-660A-4831-97F4-162D20B3A95E}" destId="{E57A5246-C215-4644-9DAF-FDA678F9F15D}" srcOrd="0" destOrd="0" presId="urn:microsoft.com/office/officeart/2009/3/layout/IncreasingArrowsProcess"/>
    <dgm:cxn modelId="{BAE6FD10-0662-47D2-8174-D3B72FF5D938}" srcId="{D7A97080-D31C-4879-9EF7-0033E4EF029B}" destId="{9CF04661-660A-4831-97F4-162D20B3A95E}" srcOrd="1" destOrd="0" parTransId="{AFB0197D-5595-4EB1-8097-4CB4FD52F7E5}" sibTransId="{851D2EE0-D142-4240-8EEE-7555FFF7A563}"/>
    <dgm:cxn modelId="{15D86D37-F0B1-4883-BF40-3BA6A1F20CFF}" srcId="{D7A97080-D31C-4879-9EF7-0033E4EF029B}" destId="{9FA6B864-5175-4F8C-9BF4-EDE66D205128}" srcOrd="2" destOrd="0" parTransId="{0E8A838F-7FDD-4436-80D5-0A2C35C43C03}" sibTransId="{EAD99548-F1C0-4348-88CA-66E46A37FEB4}"/>
    <dgm:cxn modelId="{F492036A-F3D0-4510-8435-C9EA380DDE09}" type="presOf" srcId="{3F70D9A0-6863-41D8-84EA-5863959D84F7}" destId="{9ED1F59B-A900-4495-9D73-EF9E206C4820}" srcOrd="0" destOrd="0" presId="urn:microsoft.com/office/officeart/2009/3/layout/IncreasingArrowsProcess"/>
    <dgm:cxn modelId="{DD0C113A-E49E-4267-AED4-7E479FAEEA30}" type="presOf" srcId="{9FA6B864-5175-4F8C-9BF4-EDE66D205128}" destId="{A441B698-3168-4F10-8476-5BEE5C780B1B}" srcOrd="0" destOrd="0" presId="urn:microsoft.com/office/officeart/2009/3/layout/IncreasingArrowsProcess"/>
    <dgm:cxn modelId="{6E601F43-49F8-46AE-BA6A-F39398E19A90}" srcId="{9FA6B864-5175-4F8C-9BF4-EDE66D205128}" destId="{C92ADA03-8DC2-4BE2-8F9D-39C61E2E3AA9}" srcOrd="0" destOrd="0" parTransId="{134C3B82-E07D-4901-91D1-F7F3DB34DB5E}" sibTransId="{A2A1E90B-E6F4-460B-A45B-9E7189A0F5C6}"/>
    <dgm:cxn modelId="{D432D38D-9B95-4146-82E2-86BF0420E0C1}" srcId="{D7A97080-D31C-4879-9EF7-0033E4EF029B}" destId="{3F70D9A0-6863-41D8-84EA-5863959D84F7}" srcOrd="0" destOrd="0" parTransId="{26899221-8B84-4979-9260-860D9B07C1B5}" sibTransId="{7ED9C64A-CE5D-4F0A-94E4-B9AC92B2C24C}"/>
    <dgm:cxn modelId="{5A157223-CB82-43CE-A5DC-321B1B136252}" srcId="{3F70D9A0-6863-41D8-84EA-5863959D84F7}" destId="{3C6B5E98-AA22-4B90-BE17-7668AC8E6CBE}" srcOrd="1" destOrd="0" parTransId="{188FD4EA-CC76-42E3-BDAE-B8C57B16CA96}" sibTransId="{2F5BBCAD-22F9-4006-86BB-10C59018F10B}"/>
    <dgm:cxn modelId="{A6DDB7F5-AC55-408E-A905-AAA39C04C3EA}" type="presOf" srcId="{45893707-118C-4338-B061-064CA8E18748}" destId="{3BC59915-B792-4E79-9A42-F52FF79BEB1C}" srcOrd="0" destOrd="0" presId="urn:microsoft.com/office/officeart/2009/3/layout/IncreasingArrowsProcess"/>
    <dgm:cxn modelId="{60591C22-849C-446A-8897-A8126F8DB8F0}" srcId="{3F70D9A0-6863-41D8-84EA-5863959D84F7}" destId="{4B7EA5AE-3AEC-4FCA-ACDC-266749113622}" srcOrd="0" destOrd="0" parTransId="{7F5AB3DE-E1BA-4C99-B436-7CA2AB93D45D}" sibTransId="{DEFED8A0-64CC-499D-BB16-BE5AB01722C6}"/>
    <dgm:cxn modelId="{4CEE2E20-2723-4E34-925B-9DA15F8C3A13}" type="presParOf" srcId="{1AF658AB-BA8F-46BF-B8FB-0F9CEE634CED}" destId="{9ED1F59B-A900-4495-9D73-EF9E206C4820}" srcOrd="0" destOrd="0" presId="urn:microsoft.com/office/officeart/2009/3/layout/IncreasingArrowsProcess"/>
    <dgm:cxn modelId="{AC827053-5B8A-47EB-8E17-DE7C13B4722C}" type="presParOf" srcId="{1AF658AB-BA8F-46BF-B8FB-0F9CEE634CED}" destId="{577CE018-6BAB-4F3B-915E-369732AA91B7}" srcOrd="1" destOrd="0" presId="urn:microsoft.com/office/officeart/2009/3/layout/IncreasingArrowsProcess"/>
    <dgm:cxn modelId="{DB83683C-65C4-4F52-86BC-6F073174E191}" type="presParOf" srcId="{1AF658AB-BA8F-46BF-B8FB-0F9CEE634CED}" destId="{E57A5246-C215-4644-9DAF-FDA678F9F15D}" srcOrd="2" destOrd="0" presId="urn:microsoft.com/office/officeart/2009/3/layout/IncreasingArrowsProcess"/>
    <dgm:cxn modelId="{8B0B2F7B-2F8E-468C-8572-98D094D24D12}" type="presParOf" srcId="{1AF658AB-BA8F-46BF-B8FB-0F9CEE634CED}" destId="{3BC59915-B792-4E79-9A42-F52FF79BEB1C}" srcOrd="3" destOrd="0" presId="urn:microsoft.com/office/officeart/2009/3/layout/IncreasingArrowsProcess"/>
    <dgm:cxn modelId="{31503C63-DF38-471E-A886-6D826EB8A1D9}" type="presParOf" srcId="{1AF658AB-BA8F-46BF-B8FB-0F9CEE634CED}" destId="{A441B698-3168-4F10-8476-5BEE5C780B1B}" srcOrd="4" destOrd="0" presId="urn:microsoft.com/office/officeart/2009/3/layout/IncreasingArrowsProcess"/>
    <dgm:cxn modelId="{A536E691-D21B-4835-B21E-B6789EBAC13D}" type="presParOf" srcId="{1AF658AB-BA8F-46BF-B8FB-0F9CEE634CED}" destId="{F6A6A8A7-F02F-4ED1-BC9A-84AC17C402DF}" srcOrd="5" destOrd="0" presId="urn:microsoft.com/office/officeart/2009/3/layout/IncreasingArrows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86A7573-1E41-4641-80A9-CBFD19773823}" type="doc">
      <dgm:prSet loTypeId="urn:microsoft.com/office/officeart/2005/8/layout/hList6" loCatId="list" qsTypeId="urn:microsoft.com/office/officeart/2005/8/quickstyle/3d7" qsCatId="3D" csTypeId="urn:microsoft.com/office/officeart/2005/8/colors/accent3_4" csCatId="accent3" phldr="1"/>
      <dgm:spPr/>
      <dgm:t>
        <a:bodyPr/>
        <a:lstStyle/>
        <a:p>
          <a:pPr rtl="1"/>
          <a:endParaRPr lang="ar-SA"/>
        </a:p>
      </dgm:t>
    </dgm:pt>
    <dgm:pt modelId="{DD4ACB2E-B6D8-4542-96BD-B90EDDA68564}">
      <dgm:prSet phldrT="[Text]" custT="1"/>
      <dgm:spPr/>
      <dgm:t>
        <a:bodyPr/>
        <a:lstStyle/>
        <a:p>
          <a:pPr rtl="1"/>
          <a:r>
            <a:rPr lang="ar-SA" sz="2000" b="1" dirty="0" smtClean="0">
              <a:solidFill>
                <a:srgbClr val="C00000"/>
              </a:solidFill>
              <a:latin typeface="Times New Roman" pitchFamily="18" charset="0"/>
              <a:cs typeface="Times New Roman" pitchFamily="18" charset="0"/>
            </a:rPr>
            <a:t>تعريف  القرارات الإدارية</a:t>
          </a:r>
          <a:endParaRPr lang="ar-SA" sz="2000" b="1" dirty="0">
            <a:solidFill>
              <a:srgbClr val="C00000"/>
            </a:solidFill>
          </a:endParaRPr>
        </a:p>
      </dgm:t>
    </dgm:pt>
    <dgm:pt modelId="{C72F0092-20AA-41EB-B3E8-012A09AEDB1C}" type="parTrans" cxnId="{5403AE29-0370-4C84-82B4-82FD2B5071FB}">
      <dgm:prSet/>
      <dgm:spPr/>
      <dgm:t>
        <a:bodyPr/>
        <a:lstStyle/>
        <a:p>
          <a:pPr rtl="1"/>
          <a:endParaRPr lang="ar-SA"/>
        </a:p>
      </dgm:t>
    </dgm:pt>
    <dgm:pt modelId="{A8168B7E-D4D1-4D76-9B64-5419D81A3B5D}" type="sibTrans" cxnId="{5403AE29-0370-4C84-82B4-82FD2B5071FB}">
      <dgm:prSet/>
      <dgm:spPr/>
      <dgm:t>
        <a:bodyPr/>
        <a:lstStyle/>
        <a:p>
          <a:pPr rtl="1"/>
          <a:endParaRPr lang="ar-SA"/>
        </a:p>
      </dgm:t>
    </dgm:pt>
    <dgm:pt modelId="{2B5AD262-4BB0-461F-88CE-E4CFBCCDF31B}">
      <dgm:prSet phldrT="[Text]"/>
      <dgm:spPr/>
      <dgm:t>
        <a:bodyPr/>
        <a:lstStyle/>
        <a:p>
          <a:pPr rtl="1"/>
          <a:r>
            <a:rPr lang="ar-SA" sz="1800" dirty="0" smtClean="0">
              <a:latin typeface="Times New Roman" pitchFamily="18" charset="0"/>
              <a:cs typeface="Times New Roman" pitchFamily="18" charset="0"/>
            </a:rPr>
            <a:t>يمكن تعريف  القرارات الإدارية</a:t>
          </a:r>
          <a:r>
            <a:rPr lang="en-US" sz="1800" dirty="0" smtClean="0">
              <a:latin typeface="Times New Roman" pitchFamily="18" charset="0"/>
              <a:cs typeface="Times New Roman" pitchFamily="18" charset="0"/>
            </a:rPr>
            <a:t>:</a:t>
          </a:r>
          <a:r>
            <a:rPr lang="ar-SA" sz="1800" dirty="0" smtClean="0">
              <a:latin typeface="Times New Roman" pitchFamily="18" charset="0"/>
              <a:cs typeface="Times New Roman" pitchFamily="18" charset="0"/>
            </a:rPr>
            <a:t> بأنها إبداع في سير النشاطات الإدارية للرؤساء والمديرين وهي تعتمد على المعرفة الفعلية لشروط الإنتاج وتستند هذه المعرفة الى المعلومات التي يمتلكها الجهاز والحلقات الإدارية عن النشاطات الاقتصادية والتكنولوجية وعن الظواهر الاجتماعية.</a:t>
          </a:r>
          <a:endParaRPr lang="ar-SA" sz="1800" dirty="0"/>
        </a:p>
      </dgm:t>
    </dgm:pt>
    <dgm:pt modelId="{CE0016DF-97D4-4AEF-934B-AF799DA1F49E}" type="parTrans" cxnId="{A1F9A895-8200-4D7E-BD2C-24CE616E161A}">
      <dgm:prSet/>
      <dgm:spPr/>
      <dgm:t>
        <a:bodyPr/>
        <a:lstStyle/>
        <a:p>
          <a:pPr rtl="1"/>
          <a:endParaRPr lang="ar-SA"/>
        </a:p>
      </dgm:t>
    </dgm:pt>
    <dgm:pt modelId="{E77FD904-4668-4791-80EF-A76C66A1A1C6}" type="sibTrans" cxnId="{A1F9A895-8200-4D7E-BD2C-24CE616E161A}">
      <dgm:prSet/>
      <dgm:spPr/>
      <dgm:t>
        <a:bodyPr/>
        <a:lstStyle/>
        <a:p>
          <a:pPr rtl="1"/>
          <a:endParaRPr lang="ar-SA"/>
        </a:p>
      </dgm:t>
    </dgm:pt>
    <dgm:pt modelId="{867AB091-E371-43B0-8C28-04D49ABB8E8A}">
      <dgm:prSet phldrT="[Text]"/>
      <dgm:spPr/>
      <dgm:t>
        <a:bodyPr/>
        <a:lstStyle/>
        <a:p>
          <a:pPr rtl="1"/>
          <a:r>
            <a:rPr lang="ar-SA" sz="1800" dirty="0" smtClean="0">
              <a:latin typeface="Times New Roman" pitchFamily="18" charset="0"/>
              <a:cs typeface="Times New Roman" pitchFamily="18" charset="0"/>
            </a:rPr>
            <a:t>تحت مفهوم القرار الإداري يأتي اختيار الهدف، والطرق والوسائل التي توصل إليها في إطار النشاطات الإقتصادية المختلفة للمشروع وتصدر القرارات الإدارية بشكل يومي من قبل القياديين والمختصين في المزرعة </a:t>
          </a:r>
          <a:endParaRPr lang="ar-SA" sz="1800" dirty="0"/>
        </a:p>
      </dgm:t>
    </dgm:pt>
    <dgm:pt modelId="{A553EB89-19FD-4DED-8870-5015C5DC52DA}" type="parTrans" cxnId="{1DF76F57-9D19-496A-BF21-018A9430ADC2}">
      <dgm:prSet/>
      <dgm:spPr/>
      <dgm:t>
        <a:bodyPr/>
        <a:lstStyle/>
        <a:p>
          <a:pPr rtl="1"/>
          <a:endParaRPr lang="ar-SA"/>
        </a:p>
      </dgm:t>
    </dgm:pt>
    <dgm:pt modelId="{903004DA-6CCA-4B8A-9BD9-62F3D38B9A80}" type="sibTrans" cxnId="{1DF76F57-9D19-496A-BF21-018A9430ADC2}">
      <dgm:prSet/>
      <dgm:spPr/>
      <dgm:t>
        <a:bodyPr/>
        <a:lstStyle/>
        <a:p>
          <a:pPr rtl="1"/>
          <a:endParaRPr lang="ar-SA"/>
        </a:p>
      </dgm:t>
    </dgm:pt>
    <dgm:pt modelId="{7BC27440-B95E-4891-BAAC-A6F69DA83D1B}">
      <dgm:prSet phldrT="[Text]" custT="1"/>
      <dgm:spPr/>
      <dgm:t>
        <a:bodyPr/>
        <a:lstStyle/>
        <a:p>
          <a:pPr rtl="1"/>
          <a:r>
            <a:rPr lang="ar-SA" sz="2000" b="1" dirty="0" smtClean="0">
              <a:solidFill>
                <a:srgbClr val="C00000"/>
              </a:solidFill>
              <a:latin typeface="Times New Roman" pitchFamily="18" charset="0"/>
              <a:cs typeface="Times New Roman" pitchFamily="18" charset="0"/>
            </a:rPr>
            <a:t>تعريف القرار النموذجي</a:t>
          </a:r>
          <a:endParaRPr lang="ar-SA" sz="2000" b="1" dirty="0">
            <a:solidFill>
              <a:srgbClr val="C00000"/>
            </a:solidFill>
          </a:endParaRPr>
        </a:p>
      </dgm:t>
    </dgm:pt>
    <dgm:pt modelId="{BB9A21D8-0DD2-410B-BA7E-787FD3332D16}" type="parTrans" cxnId="{31759331-65D8-4188-B8B4-333177A55D2A}">
      <dgm:prSet/>
      <dgm:spPr/>
      <dgm:t>
        <a:bodyPr/>
        <a:lstStyle/>
        <a:p>
          <a:pPr rtl="1"/>
          <a:endParaRPr lang="ar-SA"/>
        </a:p>
      </dgm:t>
    </dgm:pt>
    <dgm:pt modelId="{B866716A-C989-48E2-9A7B-B2F5A7BE7504}" type="sibTrans" cxnId="{31759331-65D8-4188-B8B4-333177A55D2A}">
      <dgm:prSet/>
      <dgm:spPr/>
      <dgm:t>
        <a:bodyPr/>
        <a:lstStyle/>
        <a:p>
          <a:pPr rtl="1"/>
          <a:endParaRPr lang="ar-SA"/>
        </a:p>
      </dgm:t>
    </dgm:pt>
    <dgm:pt modelId="{24B50A4A-AF76-4946-9FC8-2A97E131B5C4}">
      <dgm:prSet phldrT="[Text]" custT="1"/>
      <dgm:spPr/>
      <dgm:t>
        <a:bodyPr/>
        <a:lstStyle/>
        <a:p>
          <a:pPr rtl="1"/>
          <a:r>
            <a:rPr lang="ar-SA" sz="1600" dirty="0" smtClean="0">
              <a:latin typeface="Times New Roman" pitchFamily="18" charset="0"/>
              <a:cs typeface="Times New Roman" pitchFamily="18" charset="0"/>
            </a:rPr>
            <a:t>يعرّف القرار النموذجي، بأنه القرار الأفضل من بين جميع القرارات الممكنة ويتميز عن غيره من النماذج الأخرى بأنه إقتصادي ويحقق سرعة أكبر في الإنجاز.</a:t>
          </a:r>
          <a:endParaRPr lang="ar-SA" sz="1600" dirty="0"/>
        </a:p>
      </dgm:t>
    </dgm:pt>
    <dgm:pt modelId="{11E2C237-5D61-4F50-8579-5463BD229210}" type="parTrans" cxnId="{4D8FD111-9587-4DBB-9C9B-253EB3F3BE0B}">
      <dgm:prSet/>
      <dgm:spPr/>
      <dgm:t>
        <a:bodyPr/>
        <a:lstStyle/>
        <a:p>
          <a:pPr rtl="1"/>
          <a:endParaRPr lang="ar-SA"/>
        </a:p>
      </dgm:t>
    </dgm:pt>
    <dgm:pt modelId="{12188292-EAFF-46E8-AFB7-38F2D7A25D0E}" type="sibTrans" cxnId="{4D8FD111-9587-4DBB-9C9B-253EB3F3BE0B}">
      <dgm:prSet/>
      <dgm:spPr/>
      <dgm:t>
        <a:bodyPr/>
        <a:lstStyle/>
        <a:p>
          <a:pPr rtl="1"/>
          <a:endParaRPr lang="ar-SA"/>
        </a:p>
      </dgm:t>
    </dgm:pt>
    <dgm:pt modelId="{DD16C2E4-CF6A-469D-8A26-8EF718F4EA96}">
      <dgm:prSet phldrT="[Text]" custT="1"/>
      <dgm:spPr/>
      <dgm:t>
        <a:bodyPr/>
        <a:lstStyle/>
        <a:p>
          <a:pPr rtl="1"/>
          <a:r>
            <a:rPr lang="ar-SA" sz="1800" b="1" dirty="0" smtClean="0">
              <a:solidFill>
                <a:srgbClr val="002060"/>
              </a:solidFill>
              <a:latin typeface="Times New Roman" pitchFamily="18" charset="0"/>
              <a:cs typeface="Times New Roman" pitchFamily="18" charset="0"/>
            </a:rPr>
            <a:t>يــتوقف اتــخاذ الــقرار الإداري الــنموذجي عــلى الــكثير مـن الــــشروط التي منها:</a:t>
          </a:r>
          <a:endParaRPr lang="ar-SA" sz="1800" dirty="0">
            <a:solidFill>
              <a:srgbClr val="002060"/>
            </a:solidFill>
          </a:endParaRPr>
        </a:p>
      </dgm:t>
    </dgm:pt>
    <dgm:pt modelId="{B0007FB3-5793-4666-8685-DB367A69CB0E}" type="parTrans" cxnId="{2108FB1F-0389-4370-AA51-EA26E1580382}">
      <dgm:prSet/>
      <dgm:spPr/>
      <dgm:t>
        <a:bodyPr/>
        <a:lstStyle/>
        <a:p>
          <a:pPr rtl="1"/>
          <a:endParaRPr lang="ar-SA"/>
        </a:p>
      </dgm:t>
    </dgm:pt>
    <dgm:pt modelId="{55A774AC-2555-4D0E-AB93-90579C34CB02}" type="sibTrans" cxnId="{2108FB1F-0389-4370-AA51-EA26E1580382}">
      <dgm:prSet/>
      <dgm:spPr/>
      <dgm:t>
        <a:bodyPr/>
        <a:lstStyle/>
        <a:p>
          <a:pPr rtl="1"/>
          <a:endParaRPr lang="ar-SA"/>
        </a:p>
      </dgm:t>
    </dgm:pt>
    <dgm:pt modelId="{65B35CB8-12CB-482F-B72C-34A3B873D97A}">
      <dgm:prSet custT="1"/>
      <dgm:spPr/>
      <dgm:t>
        <a:bodyPr/>
        <a:lstStyle/>
        <a:p>
          <a:pPr rtl="1"/>
          <a:r>
            <a:rPr lang="ar-SA" sz="1600" dirty="0" smtClean="0">
              <a:latin typeface="Times New Roman" pitchFamily="18" charset="0"/>
              <a:cs typeface="Times New Roman" pitchFamily="18" charset="0"/>
            </a:rPr>
            <a:t>التحديد الواضح لوظائف كل حلقة من الحلقات الإدارية،</a:t>
          </a:r>
          <a:endParaRPr lang="en-US" sz="1600" dirty="0">
            <a:latin typeface="Times New Roman" pitchFamily="18" charset="0"/>
            <a:cs typeface="Times New Roman" pitchFamily="18" charset="0"/>
          </a:endParaRPr>
        </a:p>
      </dgm:t>
    </dgm:pt>
    <dgm:pt modelId="{6103CD77-5757-4C4C-92F8-939678AC5934}" type="parTrans" cxnId="{40160735-F865-4C04-AA68-DA90EAA5076F}">
      <dgm:prSet/>
      <dgm:spPr/>
      <dgm:t>
        <a:bodyPr/>
        <a:lstStyle/>
        <a:p>
          <a:pPr rtl="1"/>
          <a:endParaRPr lang="ar-SA"/>
        </a:p>
      </dgm:t>
    </dgm:pt>
    <dgm:pt modelId="{D81782B6-F895-42FB-9864-4644D5652166}" type="sibTrans" cxnId="{40160735-F865-4C04-AA68-DA90EAA5076F}">
      <dgm:prSet/>
      <dgm:spPr/>
      <dgm:t>
        <a:bodyPr/>
        <a:lstStyle/>
        <a:p>
          <a:pPr rtl="1"/>
          <a:endParaRPr lang="ar-SA"/>
        </a:p>
      </dgm:t>
    </dgm:pt>
    <dgm:pt modelId="{FEEDAC52-8B34-4FBD-9F41-BC9B8263C435}">
      <dgm:prSet custT="1"/>
      <dgm:spPr/>
      <dgm:t>
        <a:bodyPr/>
        <a:lstStyle/>
        <a:p>
          <a:pPr rtl="1"/>
          <a:r>
            <a:rPr lang="ar-SA" sz="1600" smtClean="0">
              <a:latin typeface="Times New Roman" pitchFamily="18" charset="0"/>
              <a:cs typeface="Times New Roman" pitchFamily="18" charset="0"/>
            </a:rPr>
            <a:t>تحديد حقوق العاملين ومسؤولياتهم وتوفير المعلومات اللازمة لذلك،</a:t>
          </a:r>
          <a:endParaRPr lang="en-US" sz="1600" dirty="0">
            <a:latin typeface="Times New Roman" pitchFamily="18" charset="0"/>
            <a:cs typeface="Times New Roman" pitchFamily="18" charset="0"/>
          </a:endParaRPr>
        </a:p>
      </dgm:t>
    </dgm:pt>
    <dgm:pt modelId="{D2F285CA-92E3-45EF-A073-E8894C25384C}" type="parTrans" cxnId="{B7945569-5BD8-42C1-BEEB-D8B98527DBAE}">
      <dgm:prSet/>
      <dgm:spPr/>
      <dgm:t>
        <a:bodyPr/>
        <a:lstStyle/>
        <a:p>
          <a:pPr rtl="1"/>
          <a:endParaRPr lang="ar-SA"/>
        </a:p>
      </dgm:t>
    </dgm:pt>
    <dgm:pt modelId="{023324AC-43E0-4EDC-B3C2-95AD9C9538B1}" type="sibTrans" cxnId="{B7945569-5BD8-42C1-BEEB-D8B98527DBAE}">
      <dgm:prSet/>
      <dgm:spPr/>
      <dgm:t>
        <a:bodyPr/>
        <a:lstStyle/>
        <a:p>
          <a:pPr rtl="1"/>
          <a:endParaRPr lang="ar-SA"/>
        </a:p>
      </dgm:t>
    </dgm:pt>
    <dgm:pt modelId="{152D6340-F661-41AF-A188-55D4DB8B48D6}">
      <dgm:prSet custT="1"/>
      <dgm:spPr/>
      <dgm:t>
        <a:bodyPr/>
        <a:lstStyle/>
        <a:p>
          <a:pPr rtl="1"/>
          <a:r>
            <a:rPr lang="ar-SA" sz="1600" smtClean="0">
              <a:latin typeface="Times New Roman" pitchFamily="18" charset="0"/>
              <a:cs typeface="Times New Roman" pitchFamily="18" charset="0"/>
            </a:rPr>
            <a:t>توفر المعرفة والتجربة لدى القيادات الإنتاجية.</a:t>
          </a:r>
          <a:endParaRPr lang="ar-SA" sz="1600" dirty="0">
            <a:latin typeface="Times New Roman" pitchFamily="18" charset="0"/>
            <a:cs typeface="Times New Roman" pitchFamily="18" charset="0"/>
          </a:endParaRPr>
        </a:p>
      </dgm:t>
    </dgm:pt>
    <dgm:pt modelId="{D8E51E6D-5157-4DD9-B7AA-DD59178F43E1}" type="parTrans" cxnId="{90E52237-271E-4612-BFF6-FDC68A2D6D45}">
      <dgm:prSet/>
      <dgm:spPr/>
      <dgm:t>
        <a:bodyPr/>
        <a:lstStyle/>
        <a:p>
          <a:pPr rtl="1"/>
          <a:endParaRPr lang="ar-SA"/>
        </a:p>
      </dgm:t>
    </dgm:pt>
    <dgm:pt modelId="{A45B4529-9C3D-49BB-A1AE-B50CDCC5A526}" type="sibTrans" cxnId="{90E52237-271E-4612-BFF6-FDC68A2D6D45}">
      <dgm:prSet/>
      <dgm:spPr/>
      <dgm:t>
        <a:bodyPr/>
        <a:lstStyle/>
        <a:p>
          <a:pPr rtl="1"/>
          <a:endParaRPr lang="ar-SA"/>
        </a:p>
      </dgm:t>
    </dgm:pt>
    <dgm:pt modelId="{32100D05-11FD-45CF-9A7B-5E503FCB0DFF}" type="pres">
      <dgm:prSet presAssocID="{886A7573-1E41-4641-80A9-CBFD19773823}" presName="Name0" presStyleCnt="0">
        <dgm:presLayoutVars>
          <dgm:dir/>
          <dgm:resizeHandles val="exact"/>
        </dgm:presLayoutVars>
      </dgm:prSet>
      <dgm:spPr/>
      <dgm:t>
        <a:bodyPr/>
        <a:lstStyle/>
        <a:p>
          <a:pPr rtl="1"/>
          <a:endParaRPr lang="ar-SA"/>
        </a:p>
      </dgm:t>
    </dgm:pt>
    <dgm:pt modelId="{0D8221C1-1231-4D2E-B5D3-966A1662F573}" type="pres">
      <dgm:prSet presAssocID="{DD4ACB2E-B6D8-4542-96BD-B90EDDA68564}" presName="node" presStyleLbl="node1" presStyleIdx="0" presStyleCnt="2">
        <dgm:presLayoutVars>
          <dgm:bulletEnabled val="1"/>
        </dgm:presLayoutVars>
      </dgm:prSet>
      <dgm:spPr/>
      <dgm:t>
        <a:bodyPr/>
        <a:lstStyle/>
        <a:p>
          <a:pPr rtl="1"/>
          <a:endParaRPr lang="ar-SA"/>
        </a:p>
      </dgm:t>
    </dgm:pt>
    <dgm:pt modelId="{DEB1D06C-BC89-43E4-B633-D27234D8F1EF}" type="pres">
      <dgm:prSet presAssocID="{A8168B7E-D4D1-4D76-9B64-5419D81A3B5D}" presName="sibTrans" presStyleCnt="0"/>
      <dgm:spPr/>
    </dgm:pt>
    <dgm:pt modelId="{2E8A4BBF-9CA1-4DB6-AC7C-70A473B07201}" type="pres">
      <dgm:prSet presAssocID="{7BC27440-B95E-4891-BAAC-A6F69DA83D1B}" presName="node" presStyleLbl="node1" presStyleIdx="1" presStyleCnt="2" custLinFactNeighborX="-31927" custLinFactNeighborY="-1471">
        <dgm:presLayoutVars>
          <dgm:bulletEnabled val="1"/>
        </dgm:presLayoutVars>
      </dgm:prSet>
      <dgm:spPr/>
      <dgm:t>
        <a:bodyPr/>
        <a:lstStyle/>
        <a:p>
          <a:pPr rtl="1"/>
          <a:endParaRPr lang="ar-SA"/>
        </a:p>
      </dgm:t>
    </dgm:pt>
  </dgm:ptLst>
  <dgm:cxnLst>
    <dgm:cxn modelId="{31759331-65D8-4188-B8B4-333177A55D2A}" srcId="{886A7573-1E41-4641-80A9-CBFD19773823}" destId="{7BC27440-B95E-4891-BAAC-A6F69DA83D1B}" srcOrd="1" destOrd="0" parTransId="{BB9A21D8-0DD2-410B-BA7E-787FD3332D16}" sibTransId="{B866716A-C989-48E2-9A7B-B2F5A7BE7504}"/>
    <dgm:cxn modelId="{C5C3DF66-CE09-4400-AABA-7D435FDA8ED9}" type="presOf" srcId="{7BC27440-B95E-4891-BAAC-A6F69DA83D1B}" destId="{2E8A4BBF-9CA1-4DB6-AC7C-70A473B07201}" srcOrd="0" destOrd="0" presId="urn:microsoft.com/office/officeart/2005/8/layout/hList6"/>
    <dgm:cxn modelId="{B0FB98A1-A08E-4EA3-BC0F-07430999EFEB}" type="presOf" srcId="{2B5AD262-4BB0-461F-88CE-E4CFBCCDF31B}" destId="{0D8221C1-1231-4D2E-B5D3-966A1662F573}" srcOrd="0" destOrd="1" presId="urn:microsoft.com/office/officeart/2005/8/layout/hList6"/>
    <dgm:cxn modelId="{BFDDFDA3-7506-4682-8AAA-3E1D35D07A4C}" type="presOf" srcId="{886A7573-1E41-4641-80A9-CBFD19773823}" destId="{32100D05-11FD-45CF-9A7B-5E503FCB0DFF}" srcOrd="0" destOrd="0" presId="urn:microsoft.com/office/officeart/2005/8/layout/hList6"/>
    <dgm:cxn modelId="{12B010EA-2295-48E6-BCA4-53366B2C16ED}" type="presOf" srcId="{DD4ACB2E-B6D8-4542-96BD-B90EDDA68564}" destId="{0D8221C1-1231-4D2E-B5D3-966A1662F573}" srcOrd="0" destOrd="0" presId="urn:microsoft.com/office/officeart/2005/8/layout/hList6"/>
    <dgm:cxn modelId="{2108FB1F-0389-4370-AA51-EA26E1580382}" srcId="{7BC27440-B95E-4891-BAAC-A6F69DA83D1B}" destId="{DD16C2E4-CF6A-469D-8A26-8EF718F4EA96}" srcOrd="1" destOrd="0" parTransId="{B0007FB3-5793-4666-8685-DB367A69CB0E}" sibTransId="{55A774AC-2555-4D0E-AB93-90579C34CB02}"/>
    <dgm:cxn modelId="{F41F074D-2ADA-4F9B-9C47-3625E1068EF4}" type="presOf" srcId="{65B35CB8-12CB-482F-B72C-34A3B873D97A}" destId="{2E8A4BBF-9CA1-4DB6-AC7C-70A473B07201}" srcOrd="0" destOrd="3" presId="urn:microsoft.com/office/officeart/2005/8/layout/hList6"/>
    <dgm:cxn modelId="{25AFEC18-6BE8-48EA-841D-7DAFDE034C1F}" type="presOf" srcId="{867AB091-E371-43B0-8C28-04D49ABB8E8A}" destId="{0D8221C1-1231-4D2E-B5D3-966A1662F573}" srcOrd="0" destOrd="2" presId="urn:microsoft.com/office/officeart/2005/8/layout/hList6"/>
    <dgm:cxn modelId="{3D9B3D66-A301-474E-A894-00A0CC78D165}" type="presOf" srcId="{24B50A4A-AF76-4946-9FC8-2A97E131B5C4}" destId="{2E8A4BBF-9CA1-4DB6-AC7C-70A473B07201}" srcOrd="0" destOrd="1" presId="urn:microsoft.com/office/officeart/2005/8/layout/hList6"/>
    <dgm:cxn modelId="{40160735-F865-4C04-AA68-DA90EAA5076F}" srcId="{7BC27440-B95E-4891-BAAC-A6F69DA83D1B}" destId="{65B35CB8-12CB-482F-B72C-34A3B873D97A}" srcOrd="2" destOrd="0" parTransId="{6103CD77-5757-4C4C-92F8-939678AC5934}" sibTransId="{D81782B6-F895-42FB-9864-4644D5652166}"/>
    <dgm:cxn modelId="{17611E80-5681-40CC-AE63-89CE2F35B1C6}" type="presOf" srcId="{FEEDAC52-8B34-4FBD-9F41-BC9B8263C435}" destId="{2E8A4BBF-9CA1-4DB6-AC7C-70A473B07201}" srcOrd="0" destOrd="4" presId="urn:microsoft.com/office/officeart/2005/8/layout/hList6"/>
    <dgm:cxn modelId="{B7945569-5BD8-42C1-BEEB-D8B98527DBAE}" srcId="{7BC27440-B95E-4891-BAAC-A6F69DA83D1B}" destId="{FEEDAC52-8B34-4FBD-9F41-BC9B8263C435}" srcOrd="3" destOrd="0" parTransId="{D2F285CA-92E3-45EF-A073-E8894C25384C}" sibTransId="{023324AC-43E0-4EDC-B3C2-95AD9C9538B1}"/>
    <dgm:cxn modelId="{90E52237-271E-4612-BFF6-FDC68A2D6D45}" srcId="{7BC27440-B95E-4891-BAAC-A6F69DA83D1B}" destId="{152D6340-F661-41AF-A188-55D4DB8B48D6}" srcOrd="4" destOrd="0" parTransId="{D8E51E6D-5157-4DD9-B7AA-DD59178F43E1}" sibTransId="{A45B4529-9C3D-49BB-A1AE-B50CDCC5A526}"/>
    <dgm:cxn modelId="{1DF76F57-9D19-496A-BF21-018A9430ADC2}" srcId="{DD4ACB2E-B6D8-4542-96BD-B90EDDA68564}" destId="{867AB091-E371-43B0-8C28-04D49ABB8E8A}" srcOrd="1" destOrd="0" parTransId="{A553EB89-19FD-4DED-8870-5015C5DC52DA}" sibTransId="{903004DA-6CCA-4B8A-9BD9-62F3D38B9A80}"/>
    <dgm:cxn modelId="{9C3705C2-95A2-4EDB-847D-EA218770B2BD}" type="presOf" srcId="{DD16C2E4-CF6A-469D-8A26-8EF718F4EA96}" destId="{2E8A4BBF-9CA1-4DB6-AC7C-70A473B07201}" srcOrd="0" destOrd="2" presId="urn:microsoft.com/office/officeart/2005/8/layout/hList6"/>
    <dgm:cxn modelId="{A1F9A895-8200-4D7E-BD2C-24CE616E161A}" srcId="{DD4ACB2E-B6D8-4542-96BD-B90EDDA68564}" destId="{2B5AD262-4BB0-461F-88CE-E4CFBCCDF31B}" srcOrd="0" destOrd="0" parTransId="{CE0016DF-97D4-4AEF-934B-AF799DA1F49E}" sibTransId="{E77FD904-4668-4791-80EF-A76C66A1A1C6}"/>
    <dgm:cxn modelId="{726E8992-68F7-4C16-9C16-267B07CE1189}" type="presOf" srcId="{152D6340-F661-41AF-A188-55D4DB8B48D6}" destId="{2E8A4BBF-9CA1-4DB6-AC7C-70A473B07201}" srcOrd="0" destOrd="5" presId="urn:microsoft.com/office/officeart/2005/8/layout/hList6"/>
    <dgm:cxn modelId="{5403AE29-0370-4C84-82B4-82FD2B5071FB}" srcId="{886A7573-1E41-4641-80A9-CBFD19773823}" destId="{DD4ACB2E-B6D8-4542-96BD-B90EDDA68564}" srcOrd="0" destOrd="0" parTransId="{C72F0092-20AA-41EB-B3E8-012A09AEDB1C}" sibTransId="{A8168B7E-D4D1-4D76-9B64-5419D81A3B5D}"/>
    <dgm:cxn modelId="{4D8FD111-9587-4DBB-9C9B-253EB3F3BE0B}" srcId="{7BC27440-B95E-4891-BAAC-A6F69DA83D1B}" destId="{24B50A4A-AF76-4946-9FC8-2A97E131B5C4}" srcOrd="0" destOrd="0" parTransId="{11E2C237-5D61-4F50-8579-5463BD229210}" sibTransId="{12188292-EAFF-46E8-AFB7-38F2D7A25D0E}"/>
    <dgm:cxn modelId="{09ECABA3-4070-4390-87EA-45D1F79285FF}" type="presParOf" srcId="{32100D05-11FD-45CF-9A7B-5E503FCB0DFF}" destId="{0D8221C1-1231-4D2E-B5D3-966A1662F573}" srcOrd="0" destOrd="0" presId="urn:microsoft.com/office/officeart/2005/8/layout/hList6"/>
    <dgm:cxn modelId="{F890B881-BD78-4446-B70F-78660E321EC4}" type="presParOf" srcId="{32100D05-11FD-45CF-9A7B-5E503FCB0DFF}" destId="{DEB1D06C-BC89-43E4-B633-D27234D8F1EF}" srcOrd="1" destOrd="0" presId="urn:microsoft.com/office/officeart/2005/8/layout/hList6"/>
    <dgm:cxn modelId="{DF65C0E5-00C3-473A-9127-01721E381947}" type="presParOf" srcId="{32100D05-11FD-45CF-9A7B-5E503FCB0DFF}" destId="{2E8A4BBF-9CA1-4DB6-AC7C-70A473B07201}" srcOrd="2" destOrd="0" presId="urn:microsoft.com/office/officeart/2005/8/layout/h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21A0022-8F05-42B9-ABD4-B5AE123550CD}" type="doc">
      <dgm:prSet loTypeId="urn:microsoft.com/office/officeart/2005/8/layout/hList1" loCatId="list" qsTypeId="urn:microsoft.com/office/officeart/2005/8/quickstyle/3d3" qsCatId="3D" csTypeId="urn:microsoft.com/office/officeart/2005/8/colors/accent3_5" csCatId="accent3" phldr="1"/>
      <dgm:spPr/>
      <dgm:t>
        <a:bodyPr/>
        <a:lstStyle/>
        <a:p>
          <a:pPr rtl="1"/>
          <a:endParaRPr lang="ar-SA"/>
        </a:p>
      </dgm:t>
    </dgm:pt>
    <dgm:pt modelId="{8B065AA7-F0D5-4A80-938D-B641F2EDD364}">
      <dgm:prSet phldrT="[Text]" custT="1"/>
      <dgm:spPr/>
      <dgm:t>
        <a:bodyPr/>
        <a:lstStyle/>
        <a:p>
          <a:pPr algn="just" rtl="1"/>
          <a:r>
            <a:rPr lang="ar-SA" sz="1800" smtClean="0">
              <a:latin typeface="Times New Roman" pitchFamily="18" charset="0"/>
              <a:cs typeface="Times New Roman" pitchFamily="18" charset="0"/>
            </a:rPr>
            <a:t>حسب مقياس شمولية القرار</a:t>
          </a:r>
          <a:endParaRPr lang="ar-SA" sz="1800" dirty="0"/>
        </a:p>
      </dgm:t>
    </dgm:pt>
    <dgm:pt modelId="{6BDC1DE1-2AE9-4002-9048-0109C726DFD7}" type="parTrans" cxnId="{1A478ACD-CC14-4D29-9A23-F60B77171FEA}">
      <dgm:prSet/>
      <dgm:spPr/>
      <dgm:t>
        <a:bodyPr/>
        <a:lstStyle/>
        <a:p>
          <a:pPr rtl="1"/>
          <a:endParaRPr lang="ar-SA"/>
        </a:p>
      </dgm:t>
    </dgm:pt>
    <dgm:pt modelId="{842BAE03-BDCE-499A-AE0D-104799BC8A48}" type="sibTrans" cxnId="{1A478ACD-CC14-4D29-9A23-F60B77171FEA}">
      <dgm:prSet/>
      <dgm:spPr/>
      <dgm:t>
        <a:bodyPr/>
        <a:lstStyle/>
        <a:p>
          <a:pPr rtl="1"/>
          <a:endParaRPr lang="ar-SA"/>
        </a:p>
      </dgm:t>
    </dgm:pt>
    <dgm:pt modelId="{55A2C10B-4D76-460C-83C0-EEEBE3580E17}">
      <dgm:prSet phldrT="[Text]" custT="1"/>
      <dgm:spPr/>
      <dgm:t>
        <a:bodyPr/>
        <a:lstStyle/>
        <a:p>
          <a:pPr rtl="1"/>
          <a:r>
            <a:rPr lang="ar-SA" sz="1300" b="1" dirty="0" smtClean="0">
              <a:latin typeface="Times New Roman" pitchFamily="18" charset="0"/>
              <a:cs typeface="Times New Roman" pitchFamily="18" charset="0"/>
            </a:rPr>
            <a:t>الـــقرارات الإداريـــة الــــعامة</a:t>
          </a:r>
          <a:r>
            <a:rPr lang="ar-SA" sz="1300" dirty="0" smtClean="0">
              <a:latin typeface="Times New Roman" pitchFamily="18" charset="0"/>
              <a:cs typeface="Times New Roman" pitchFamily="18" charset="0"/>
            </a:rPr>
            <a:t>: وهي تلك القرارات التي تظهر تاثيرا في أوجة النشاطات المختلفة في المزرعة وتضم تلك القرارات التي تهم المزرعة بشكل عام والأمثلة كثيرة على القرارات الإدارية العامة مثل:</a:t>
          </a:r>
          <a:endParaRPr lang="ar-SA" sz="1300" dirty="0"/>
        </a:p>
      </dgm:t>
    </dgm:pt>
    <dgm:pt modelId="{0581B114-F87A-49F3-A764-7976406F42BE}" type="parTrans" cxnId="{EBF97837-136A-4040-BC60-8174822BB020}">
      <dgm:prSet/>
      <dgm:spPr/>
      <dgm:t>
        <a:bodyPr/>
        <a:lstStyle/>
        <a:p>
          <a:pPr rtl="1"/>
          <a:endParaRPr lang="ar-SA"/>
        </a:p>
      </dgm:t>
    </dgm:pt>
    <dgm:pt modelId="{04128A0C-2B5E-4EE8-A063-E1E118E31266}" type="sibTrans" cxnId="{EBF97837-136A-4040-BC60-8174822BB020}">
      <dgm:prSet/>
      <dgm:spPr/>
      <dgm:t>
        <a:bodyPr/>
        <a:lstStyle/>
        <a:p>
          <a:pPr rtl="1"/>
          <a:endParaRPr lang="ar-SA"/>
        </a:p>
      </dgm:t>
    </dgm:pt>
    <dgm:pt modelId="{59C6C00F-5461-4676-B318-A58FC18310C6}">
      <dgm:prSet phldrT="[Text]" custT="1"/>
      <dgm:spPr/>
      <dgm:t>
        <a:bodyPr/>
        <a:lstStyle/>
        <a:p>
          <a:pPr rtl="1"/>
          <a:r>
            <a:rPr lang="ar-SA" sz="1600" smtClean="0">
              <a:latin typeface="Times New Roman" pitchFamily="18" charset="0"/>
              <a:cs typeface="Times New Roman" pitchFamily="18" charset="0"/>
            </a:rPr>
            <a:t>حـــــسـب الــــــمـؤشرات الــــــزمنية:</a:t>
          </a:r>
          <a:endParaRPr lang="ar-SA" sz="1600" dirty="0"/>
        </a:p>
      </dgm:t>
    </dgm:pt>
    <dgm:pt modelId="{A8F107C9-152A-40A5-9EEC-02E0614DAB63}" type="parTrans" cxnId="{E8936FE7-58D4-4B71-B3FA-5EC84BC44C53}">
      <dgm:prSet/>
      <dgm:spPr/>
      <dgm:t>
        <a:bodyPr/>
        <a:lstStyle/>
        <a:p>
          <a:pPr rtl="1"/>
          <a:endParaRPr lang="ar-SA"/>
        </a:p>
      </dgm:t>
    </dgm:pt>
    <dgm:pt modelId="{9EB98487-854B-4F03-AF0B-B1BAC4191002}" type="sibTrans" cxnId="{E8936FE7-58D4-4B71-B3FA-5EC84BC44C53}">
      <dgm:prSet/>
      <dgm:spPr/>
      <dgm:t>
        <a:bodyPr/>
        <a:lstStyle/>
        <a:p>
          <a:pPr rtl="1"/>
          <a:endParaRPr lang="ar-SA"/>
        </a:p>
      </dgm:t>
    </dgm:pt>
    <dgm:pt modelId="{A834136A-D630-4FA1-A271-C159CE064E42}">
      <dgm:prSet phldrT="[Text]" custT="1"/>
      <dgm:spPr/>
      <dgm:t>
        <a:bodyPr/>
        <a:lstStyle/>
        <a:p>
          <a:pPr rtl="1"/>
          <a:r>
            <a:rPr lang="ar-SA" sz="1300" dirty="0" smtClean="0">
              <a:latin typeface="Times New Roman" pitchFamily="18" charset="0"/>
              <a:cs typeface="Times New Roman" pitchFamily="18" charset="0"/>
            </a:rPr>
            <a:t>قــــرارات لــــفترات طـــــويلة مـن الــــــزمن أو الــــقرارات الــــــمـسـتـقـبـلـية:</a:t>
          </a:r>
          <a:endParaRPr lang="ar-SA" sz="1300" dirty="0"/>
        </a:p>
      </dgm:t>
    </dgm:pt>
    <dgm:pt modelId="{C433549A-D3C3-448A-BAC9-B0121768352A}" type="parTrans" cxnId="{B371ED29-3FD2-4CAE-86F0-8D0B79F2CC66}">
      <dgm:prSet/>
      <dgm:spPr/>
      <dgm:t>
        <a:bodyPr/>
        <a:lstStyle/>
        <a:p>
          <a:pPr rtl="1"/>
          <a:endParaRPr lang="ar-SA"/>
        </a:p>
      </dgm:t>
    </dgm:pt>
    <dgm:pt modelId="{5E07AC08-9205-4F67-B832-D39AE1566172}" type="sibTrans" cxnId="{B371ED29-3FD2-4CAE-86F0-8D0B79F2CC66}">
      <dgm:prSet/>
      <dgm:spPr/>
      <dgm:t>
        <a:bodyPr/>
        <a:lstStyle/>
        <a:p>
          <a:pPr rtl="1"/>
          <a:endParaRPr lang="ar-SA"/>
        </a:p>
      </dgm:t>
    </dgm:pt>
    <dgm:pt modelId="{04481584-496D-4070-A942-8680113B51AF}">
      <dgm:prSet phldrT="[Text]" custT="1"/>
      <dgm:spPr/>
      <dgm:t>
        <a:bodyPr/>
        <a:lstStyle/>
        <a:p>
          <a:pPr rtl="1"/>
          <a:r>
            <a:rPr lang="ar-SA" sz="1600" b="1" dirty="0" smtClean="0">
              <a:latin typeface="Times New Roman" pitchFamily="18" charset="0"/>
              <a:cs typeface="Times New Roman" pitchFamily="18" charset="0"/>
            </a:rPr>
            <a:t>حسب الطبيعة الوظيفية:</a:t>
          </a:r>
          <a:endParaRPr lang="ar-SA" sz="1600" dirty="0"/>
        </a:p>
      </dgm:t>
    </dgm:pt>
    <dgm:pt modelId="{E433D29B-DF3E-4A61-8AFC-AA3FED133552}" type="parTrans" cxnId="{90ABF4F5-F2EB-47DE-9D02-918B23396A42}">
      <dgm:prSet/>
      <dgm:spPr/>
      <dgm:t>
        <a:bodyPr/>
        <a:lstStyle/>
        <a:p>
          <a:pPr rtl="1"/>
          <a:endParaRPr lang="ar-SA"/>
        </a:p>
      </dgm:t>
    </dgm:pt>
    <dgm:pt modelId="{BC80333E-37AD-42D1-9862-C5348DA32E36}" type="sibTrans" cxnId="{90ABF4F5-F2EB-47DE-9D02-918B23396A42}">
      <dgm:prSet/>
      <dgm:spPr/>
      <dgm:t>
        <a:bodyPr/>
        <a:lstStyle/>
        <a:p>
          <a:pPr rtl="1"/>
          <a:endParaRPr lang="ar-SA"/>
        </a:p>
      </dgm:t>
    </dgm:pt>
    <dgm:pt modelId="{94B9C24B-E43E-4A89-AF6A-6386468C3344}">
      <dgm:prSet phldrT="[Text]" custT="1"/>
      <dgm:spPr/>
      <dgm:t>
        <a:bodyPr/>
        <a:lstStyle/>
        <a:p>
          <a:pPr rtl="1"/>
          <a:r>
            <a:rPr lang="ar-SA" sz="1400" smtClean="0">
              <a:latin typeface="Times New Roman" pitchFamily="18" charset="0"/>
              <a:cs typeface="Times New Roman" pitchFamily="18" charset="0"/>
            </a:rPr>
            <a:t>القرارات الإقتصادية والتخطيطية.</a:t>
          </a:r>
          <a:endParaRPr lang="ar-SA" sz="1400" dirty="0"/>
        </a:p>
      </dgm:t>
    </dgm:pt>
    <dgm:pt modelId="{CC69236D-6954-4442-8401-9CDED07122B3}" type="parTrans" cxnId="{6F06AAF9-8D15-4E74-BE3E-6676EE1D2972}">
      <dgm:prSet/>
      <dgm:spPr/>
      <dgm:t>
        <a:bodyPr/>
        <a:lstStyle/>
        <a:p>
          <a:pPr rtl="1"/>
          <a:endParaRPr lang="ar-SA"/>
        </a:p>
      </dgm:t>
    </dgm:pt>
    <dgm:pt modelId="{5A1D02A3-84AD-469A-8543-A561853952DF}" type="sibTrans" cxnId="{6F06AAF9-8D15-4E74-BE3E-6676EE1D2972}">
      <dgm:prSet/>
      <dgm:spPr/>
      <dgm:t>
        <a:bodyPr/>
        <a:lstStyle/>
        <a:p>
          <a:pPr rtl="1"/>
          <a:endParaRPr lang="ar-SA"/>
        </a:p>
      </dgm:t>
    </dgm:pt>
    <dgm:pt modelId="{46708661-EC2D-4DD4-BA2B-8EB1D912C3CA}">
      <dgm:prSet custT="1"/>
      <dgm:spPr/>
      <dgm:t>
        <a:bodyPr/>
        <a:lstStyle/>
        <a:p>
          <a:pPr rtl="1"/>
          <a:r>
            <a:rPr lang="ar-SA" sz="1300" dirty="0" smtClean="0">
              <a:latin typeface="Times New Roman" pitchFamily="18" charset="0"/>
              <a:cs typeface="Times New Roman" pitchFamily="18" charset="0"/>
            </a:rPr>
            <a:t>- القرار الإداري عن الاتجاه الإنتاجي في المزرعة وعن التخصصات فيها.</a:t>
          </a:r>
          <a:endParaRPr lang="en-US" sz="1300" dirty="0">
            <a:latin typeface="Times New Roman" pitchFamily="18" charset="0"/>
            <a:cs typeface="Times New Roman" pitchFamily="18" charset="0"/>
          </a:endParaRPr>
        </a:p>
      </dgm:t>
    </dgm:pt>
    <dgm:pt modelId="{3C63BF8A-778F-4092-A177-11821F228C1C}" type="parTrans" cxnId="{A5C22E31-ACD6-405C-80F5-9922134E2DC8}">
      <dgm:prSet/>
      <dgm:spPr/>
      <dgm:t>
        <a:bodyPr/>
        <a:lstStyle/>
        <a:p>
          <a:pPr rtl="1"/>
          <a:endParaRPr lang="ar-SA"/>
        </a:p>
      </dgm:t>
    </dgm:pt>
    <dgm:pt modelId="{7BBF115C-C2A7-4AE5-AFE2-98EDC7BEAE00}" type="sibTrans" cxnId="{A5C22E31-ACD6-405C-80F5-9922134E2DC8}">
      <dgm:prSet/>
      <dgm:spPr/>
      <dgm:t>
        <a:bodyPr/>
        <a:lstStyle/>
        <a:p>
          <a:pPr rtl="1"/>
          <a:endParaRPr lang="ar-SA"/>
        </a:p>
      </dgm:t>
    </dgm:pt>
    <dgm:pt modelId="{867E1D7C-8295-43A7-A2AD-015B0EB6DB04}">
      <dgm:prSet custT="1"/>
      <dgm:spPr/>
      <dgm:t>
        <a:bodyPr/>
        <a:lstStyle/>
        <a:p>
          <a:pPr rtl="1"/>
          <a:r>
            <a:rPr lang="ar-SA" sz="1300" dirty="0" smtClean="0">
              <a:latin typeface="Times New Roman" pitchFamily="18" charset="0"/>
              <a:cs typeface="Times New Roman" pitchFamily="18" charset="0"/>
            </a:rPr>
            <a:t>- القرار الإداري عن بناء التجمعات السكانية في المزرعة.</a:t>
          </a:r>
          <a:endParaRPr lang="en-US" sz="1300" dirty="0">
            <a:latin typeface="Times New Roman" pitchFamily="18" charset="0"/>
            <a:cs typeface="Times New Roman" pitchFamily="18" charset="0"/>
          </a:endParaRPr>
        </a:p>
      </dgm:t>
    </dgm:pt>
    <dgm:pt modelId="{16B209CD-2FC5-44BB-9E21-42684B90CBD4}" type="parTrans" cxnId="{57DAA680-DF4B-4F68-AFA5-62E6E975EA48}">
      <dgm:prSet/>
      <dgm:spPr/>
      <dgm:t>
        <a:bodyPr/>
        <a:lstStyle/>
        <a:p>
          <a:pPr rtl="1"/>
          <a:endParaRPr lang="ar-SA"/>
        </a:p>
      </dgm:t>
    </dgm:pt>
    <dgm:pt modelId="{F4DBB252-E3CC-40F2-850C-814467E52F13}" type="sibTrans" cxnId="{57DAA680-DF4B-4F68-AFA5-62E6E975EA48}">
      <dgm:prSet/>
      <dgm:spPr/>
      <dgm:t>
        <a:bodyPr/>
        <a:lstStyle/>
        <a:p>
          <a:pPr rtl="1"/>
          <a:endParaRPr lang="ar-SA"/>
        </a:p>
      </dgm:t>
    </dgm:pt>
    <dgm:pt modelId="{B25413D0-6E60-4826-A4F8-B93A3CC672B6}">
      <dgm:prSet custT="1"/>
      <dgm:spPr/>
      <dgm:t>
        <a:bodyPr/>
        <a:lstStyle/>
        <a:p>
          <a:pPr rtl="1"/>
          <a:r>
            <a:rPr lang="ar-SA" sz="1300" dirty="0" smtClean="0">
              <a:latin typeface="Times New Roman" pitchFamily="18" charset="0"/>
              <a:cs typeface="Times New Roman" pitchFamily="18" charset="0"/>
            </a:rPr>
            <a:t>القرار الإداري عن تغيير نظام العمل في المزرعة.</a:t>
          </a:r>
          <a:endParaRPr lang="ar-YE" sz="1300" dirty="0">
            <a:latin typeface="Times New Roman" pitchFamily="18" charset="0"/>
            <a:cs typeface="Times New Roman" pitchFamily="18" charset="0"/>
          </a:endParaRPr>
        </a:p>
      </dgm:t>
    </dgm:pt>
    <dgm:pt modelId="{54400E04-7849-4B5C-AA76-D8D2DC45D035}" type="parTrans" cxnId="{0DA4F1AC-1624-4914-ADCD-CBE10F1D19A2}">
      <dgm:prSet/>
      <dgm:spPr/>
      <dgm:t>
        <a:bodyPr/>
        <a:lstStyle/>
        <a:p>
          <a:pPr rtl="1"/>
          <a:endParaRPr lang="ar-SA"/>
        </a:p>
      </dgm:t>
    </dgm:pt>
    <dgm:pt modelId="{900B1276-FFB3-44E6-8CC7-13DC3855425E}" type="sibTrans" cxnId="{0DA4F1AC-1624-4914-ADCD-CBE10F1D19A2}">
      <dgm:prSet/>
      <dgm:spPr/>
      <dgm:t>
        <a:bodyPr/>
        <a:lstStyle/>
        <a:p>
          <a:pPr rtl="1"/>
          <a:endParaRPr lang="ar-SA"/>
        </a:p>
      </dgm:t>
    </dgm:pt>
    <dgm:pt modelId="{13423172-B4B6-4F5E-894B-F581F42F789A}">
      <dgm:prSet phldrT="[Text]" custT="1"/>
      <dgm:spPr/>
      <dgm:t>
        <a:bodyPr/>
        <a:lstStyle/>
        <a:p>
          <a:pPr rtl="1"/>
          <a:r>
            <a:rPr lang="ar-SA" sz="1300" b="1" dirty="0" smtClean="0">
              <a:latin typeface="Times New Roman" pitchFamily="18" charset="0"/>
              <a:cs typeface="Times New Roman" pitchFamily="18" charset="0"/>
            </a:rPr>
            <a:t>الـــقرارات الإداريـــــــة الــــــخاصة (الــــفردية): </a:t>
          </a:r>
          <a:r>
            <a:rPr lang="ar-SA" sz="1300" dirty="0" smtClean="0">
              <a:latin typeface="Times New Roman" pitchFamily="18" charset="0"/>
              <a:cs typeface="Times New Roman" pitchFamily="18" charset="0"/>
            </a:rPr>
            <a:t>وهي تلك القرارات الإدارية التي تتناول وجهة واحدة من أوجه النشاطات في المزرعة مثل:</a:t>
          </a:r>
          <a:endParaRPr lang="ar-SA" sz="1300" dirty="0"/>
        </a:p>
      </dgm:t>
    </dgm:pt>
    <dgm:pt modelId="{4682094A-2325-4604-B85F-50DCA446315F}" type="sibTrans" cxnId="{56A04FB6-760D-44CB-A831-EAAE846DCD93}">
      <dgm:prSet/>
      <dgm:spPr/>
      <dgm:t>
        <a:bodyPr/>
        <a:lstStyle/>
        <a:p>
          <a:pPr rtl="1"/>
          <a:endParaRPr lang="ar-SA"/>
        </a:p>
      </dgm:t>
    </dgm:pt>
    <dgm:pt modelId="{08B5F31F-CE52-42FD-9877-0B4886915AEE}" type="parTrans" cxnId="{56A04FB6-760D-44CB-A831-EAAE846DCD93}">
      <dgm:prSet/>
      <dgm:spPr/>
      <dgm:t>
        <a:bodyPr/>
        <a:lstStyle/>
        <a:p>
          <a:pPr rtl="1"/>
          <a:endParaRPr lang="ar-SA"/>
        </a:p>
      </dgm:t>
    </dgm:pt>
    <dgm:pt modelId="{8BC539E8-E6C6-471C-B319-3C69C2CFB5B0}">
      <dgm:prSet custT="1"/>
      <dgm:spPr/>
      <dgm:t>
        <a:bodyPr/>
        <a:lstStyle/>
        <a:p>
          <a:pPr rtl="1"/>
          <a:r>
            <a:rPr lang="ar-SA" sz="1300" smtClean="0">
              <a:latin typeface="Times New Roman" pitchFamily="18" charset="0"/>
              <a:cs typeface="Times New Roman" pitchFamily="18" charset="0"/>
            </a:rPr>
            <a:t>- تجهيز الحصادة أو إعدادها للعمل.</a:t>
          </a:r>
          <a:endParaRPr lang="en-US" sz="1300" dirty="0">
            <a:latin typeface="Times New Roman" pitchFamily="18" charset="0"/>
            <a:cs typeface="Times New Roman" pitchFamily="18" charset="0"/>
          </a:endParaRPr>
        </a:p>
      </dgm:t>
    </dgm:pt>
    <dgm:pt modelId="{5C809103-183E-4A5B-8FA4-6131F972B516}" type="parTrans" cxnId="{E8718A62-FB02-46BE-89BC-45586B5CDE27}">
      <dgm:prSet/>
      <dgm:spPr/>
      <dgm:t>
        <a:bodyPr/>
        <a:lstStyle/>
        <a:p>
          <a:pPr rtl="1"/>
          <a:endParaRPr lang="ar-SA"/>
        </a:p>
      </dgm:t>
    </dgm:pt>
    <dgm:pt modelId="{43C62F6F-3430-41BC-9036-2E11E6C44625}" type="sibTrans" cxnId="{E8718A62-FB02-46BE-89BC-45586B5CDE27}">
      <dgm:prSet/>
      <dgm:spPr/>
      <dgm:t>
        <a:bodyPr/>
        <a:lstStyle/>
        <a:p>
          <a:pPr rtl="1"/>
          <a:endParaRPr lang="ar-SA"/>
        </a:p>
      </dgm:t>
    </dgm:pt>
    <dgm:pt modelId="{DC20EF30-558B-4AD2-BB87-A61C3BAF86FB}">
      <dgm:prSet custT="1"/>
      <dgm:spPr/>
      <dgm:t>
        <a:bodyPr/>
        <a:lstStyle/>
        <a:p>
          <a:pPr rtl="1"/>
          <a:r>
            <a:rPr lang="ar-SA" sz="1300" smtClean="0">
              <a:latin typeface="Times New Roman" pitchFamily="18" charset="0"/>
              <a:cs typeface="Times New Roman" pitchFamily="18" charset="0"/>
            </a:rPr>
            <a:t>- إصلاح الجرار الزراعي.</a:t>
          </a:r>
          <a:endParaRPr lang="en-US" sz="1300" dirty="0">
            <a:latin typeface="Times New Roman" pitchFamily="18" charset="0"/>
            <a:cs typeface="Times New Roman" pitchFamily="18" charset="0"/>
          </a:endParaRPr>
        </a:p>
      </dgm:t>
    </dgm:pt>
    <dgm:pt modelId="{E89108AE-AD39-4569-9C22-368BE0682EDB}" type="parTrans" cxnId="{8E899832-321B-419A-A1F9-332F17A981AA}">
      <dgm:prSet/>
      <dgm:spPr/>
      <dgm:t>
        <a:bodyPr/>
        <a:lstStyle/>
        <a:p>
          <a:pPr rtl="1"/>
          <a:endParaRPr lang="ar-SA"/>
        </a:p>
      </dgm:t>
    </dgm:pt>
    <dgm:pt modelId="{1B67739E-5905-419E-880F-204931FC9048}" type="sibTrans" cxnId="{8E899832-321B-419A-A1F9-332F17A981AA}">
      <dgm:prSet/>
      <dgm:spPr/>
      <dgm:t>
        <a:bodyPr/>
        <a:lstStyle/>
        <a:p>
          <a:pPr rtl="1"/>
          <a:endParaRPr lang="ar-SA"/>
        </a:p>
      </dgm:t>
    </dgm:pt>
    <dgm:pt modelId="{A1803FC4-FC17-4D4D-8F89-524B74EB6458}">
      <dgm:prSet custT="1"/>
      <dgm:spPr/>
      <dgm:t>
        <a:bodyPr/>
        <a:lstStyle/>
        <a:p>
          <a:pPr rtl="1"/>
          <a:r>
            <a:rPr lang="ar-SA" sz="1300" smtClean="0">
              <a:latin typeface="Times New Roman" pitchFamily="18" charset="0"/>
              <a:cs typeface="Times New Roman" pitchFamily="18" charset="0"/>
            </a:rPr>
            <a:t>- جني المحصول.</a:t>
          </a:r>
          <a:endParaRPr lang="en-US" sz="1300" dirty="0">
            <a:latin typeface="Times New Roman" pitchFamily="18" charset="0"/>
            <a:cs typeface="Times New Roman" pitchFamily="18" charset="0"/>
          </a:endParaRPr>
        </a:p>
      </dgm:t>
    </dgm:pt>
    <dgm:pt modelId="{8BE64F95-09E7-46C5-9A38-A54FECC4B3D3}" type="parTrans" cxnId="{C88F87A2-E5C7-4C59-A1F8-A1DA5164CC30}">
      <dgm:prSet/>
      <dgm:spPr/>
      <dgm:t>
        <a:bodyPr/>
        <a:lstStyle/>
        <a:p>
          <a:pPr rtl="1"/>
          <a:endParaRPr lang="ar-SA"/>
        </a:p>
      </dgm:t>
    </dgm:pt>
    <dgm:pt modelId="{554AA059-5B5C-41CF-A67F-BA5DD3C7380D}" type="sibTrans" cxnId="{C88F87A2-E5C7-4C59-A1F8-A1DA5164CC30}">
      <dgm:prSet/>
      <dgm:spPr/>
      <dgm:t>
        <a:bodyPr/>
        <a:lstStyle/>
        <a:p>
          <a:pPr rtl="1"/>
          <a:endParaRPr lang="ar-SA"/>
        </a:p>
      </dgm:t>
    </dgm:pt>
    <dgm:pt modelId="{18EF4303-0F22-4A4D-98F4-1721C73A8EC4}">
      <dgm:prSet custT="1"/>
      <dgm:spPr/>
      <dgm:t>
        <a:bodyPr/>
        <a:lstStyle/>
        <a:p>
          <a:pPr rtl="1"/>
          <a:r>
            <a:rPr lang="ar-SA" sz="1300" dirty="0" smtClean="0">
              <a:latin typeface="Times New Roman" pitchFamily="18" charset="0"/>
              <a:cs typeface="Times New Roman" pitchFamily="18" charset="0"/>
            </a:rPr>
            <a:t>- تنظيم العمل في حظيرة الأبقار.</a:t>
          </a:r>
          <a:endParaRPr lang="en-US" sz="1300" dirty="0">
            <a:latin typeface="Times New Roman" pitchFamily="18" charset="0"/>
            <a:cs typeface="Times New Roman" pitchFamily="18" charset="0"/>
          </a:endParaRPr>
        </a:p>
      </dgm:t>
    </dgm:pt>
    <dgm:pt modelId="{65775DFE-84C0-4108-83F7-42D036D718FF}" type="parTrans" cxnId="{860045C8-C82A-49C9-A765-56508006372A}">
      <dgm:prSet/>
      <dgm:spPr/>
      <dgm:t>
        <a:bodyPr/>
        <a:lstStyle/>
        <a:p>
          <a:pPr rtl="1"/>
          <a:endParaRPr lang="ar-SA"/>
        </a:p>
      </dgm:t>
    </dgm:pt>
    <dgm:pt modelId="{E2CCC2B1-46D2-41A0-8FC8-BEF0ADE61FEF}" type="sibTrans" cxnId="{860045C8-C82A-49C9-A765-56508006372A}">
      <dgm:prSet/>
      <dgm:spPr/>
      <dgm:t>
        <a:bodyPr/>
        <a:lstStyle/>
        <a:p>
          <a:pPr rtl="1"/>
          <a:endParaRPr lang="ar-SA"/>
        </a:p>
      </dgm:t>
    </dgm:pt>
    <dgm:pt modelId="{26E4A790-A89A-4511-9E87-296594EA67A7}">
      <dgm:prSet custT="1"/>
      <dgm:spPr/>
      <dgm:t>
        <a:bodyPr/>
        <a:lstStyle/>
        <a:p>
          <a:pPr rtl="1"/>
          <a:r>
            <a:rPr lang="ar-SA" sz="1300" smtClean="0">
              <a:latin typeface="Times New Roman" pitchFamily="18" charset="0"/>
              <a:cs typeface="Times New Roman" pitchFamily="18" charset="0"/>
            </a:rPr>
            <a:t>تتطلب القرارات المستقبلية فترة من الزمن تتراوح بين 3-5 سنوات مثل:</a:t>
          </a:r>
          <a:endParaRPr lang="en-US" sz="1300" dirty="0" smtClean="0">
            <a:latin typeface="Times New Roman" pitchFamily="18" charset="0"/>
            <a:cs typeface="Times New Roman" pitchFamily="18" charset="0"/>
          </a:endParaRPr>
        </a:p>
      </dgm:t>
    </dgm:pt>
    <dgm:pt modelId="{705D5816-6166-47D9-8B20-0B8D8F82E6ED}" type="parTrans" cxnId="{A46A7B84-80F5-4466-A4FF-C7E45F1461AC}">
      <dgm:prSet/>
      <dgm:spPr/>
      <dgm:t>
        <a:bodyPr/>
        <a:lstStyle/>
        <a:p>
          <a:pPr rtl="1"/>
          <a:endParaRPr lang="ar-SA"/>
        </a:p>
      </dgm:t>
    </dgm:pt>
    <dgm:pt modelId="{69CC669B-35C1-4041-9CE5-DAB4A9CA2B1B}" type="sibTrans" cxnId="{A46A7B84-80F5-4466-A4FF-C7E45F1461AC}">
      <dgm:prSet/>
      <dgm:spPr/>
      <dgm:t>
        <a:bodyPr/>
        <a:lstStyle/>
        <a:p>
          <a:pPr rtl="1"/>
          <a:endParaRPr lang="ar-SA"/>
        </a:p>
      </dgm:t>
    </dgm:pt>
    <dgm:pt modelId="{3FB86936-AFB3-4874-B0D0-4BF9AF2BF380}">
      <dgm:prSet custT="1"/>
      <dgm:spPr/>
      <dgm:t>
        <a:bodyPr/>
        <a:lstStyle/>
        <a:p>
          <a:pPr rtl="1"/>
          <a:r>
            <a:rPr lang="ar-SA" sz="1300" smtClean="0">
              <a:latin typeface="Times New Roman" pitchFamily="18" charset="0"/>
              <a:cs typeface="Times New Roman" pitchFamily="18" charset="0"/>
            </a:rPr>
            <a:t>قرارات البناء في المزرعة (إنشاء حظيرة للأبقار في المزرعة).</a:t>
          </a:r>
          <a:endParaRPr lang="en-US" sz="1300" dirty="0" smtClean="0">
            <a:latin typeface="Times New Roman" pitchFamily="18" charset="0"/>
            <a:cs typeface="Times New Roman" pitchFamily="18" charset="0"/>
          </a:endParaRPr>
        </a:p>
      </dgm:t>
    </dgm:pt>
    <dgm:pt modelId="{AB235E8D-62F3-4959-8592-B4FB0B72C6E0}" type="parTrans" cxnId="{04B6F8B8-6796-4E47-842A-04D80D9D02ED}">
      <dgm:prSet/>
      <dgm:spPr/>
      <dgm:t>
        <a:bodyPr/>
        <a:lstStyle/>
        <a:p>
          <a:pPr rtl="1"/>
          <a:endParaRPr lang="ar-SA"/>
        </a:p>
      </dgm:t>
    </dgm:pt>
    <dgm:pt modelId="{A28B6345-7D85-4AF3-B3DC-306829C907A8}" type="sibTrans" cxnId="{04B6F8B8-6796-4E47-842A-04D80D9D02ED}">
      <dgm:prSet/>
      <dgm:spPr/>
      <dgm:t>
        <a:bodyPr/>
        <a:lstStyle/>
        <a:p>
          <a:pPr rtl="1"/>
          <a:endParaRPr lang="ar-SA"/>
        </a:p>
      </dgm:t>
    </dgm:pt>
    <dgm:pt modelId="{C20850F3-7428-4C83-B735-9458CE9ED195}">
      <dgm:prSet custT="1"/>
      <dgm:spPr/>
      <dgm:t>
        <a:bodyPr/>
        <a:lstStyle/>
        <a:p>
          <a:pPr rtl="1"/>
          <a:r>
            <a:rPr lang="ar-SA" sz="1300" smtClean="0">
              <a:latin typeface="Times New Roman" pitchFamily="18" charset="0"/>
              <a:cs typeface="Times New Roman" pitchFamily="18" charset="0"/>
            </a:rPr>
            <a:t>تغيير الإتجاه الإنتاجي في المزرعة.</a:t>
          </a:r>
          <a:endParaRPr lang="en-US" sz="1300" dirty="0" smtClean="0">
            <a:latin typeface="Times New Roman" pitchFamily="18" charset="0"/>
            <a:cs typeface="Times New Roman" pitchFamily="18" charset="0"/>
          </a:endParaRPr>
        </a:p>
      </dgm:t>
    </dgm:pt>
    <dgm:pt modelId="{FACA2281-FAED-494B-A527-8B1144E3B4F8}" type="parTrans" cxnId="{661CF136-DD56-4FDD-BB7F-254C3DE9D701}">
      <dgm:prSet/>
      <dgm:spPr/>
      <dgm:t>
        <a:bodyPr/>
        <a:lstStyle/>
        <a:p>
          <a:pPr rtl="1"/>
          <a:endParaRPr lang="ar-SA"/>
        </a:p>
      </dgm:t>
    </dgm:pt>
    <dgm:pt modelId="{DA8BC59A-8C4E-4DAA-B530-75F4710C69FA}" type="sibTrans" cxnId="{661CF136-DD56-4FDD-BB7F-254C3DE9D701}">
      <dgm:prSet/>
      <dgm:spPr/>
      <dgm:t>
        <a:bodyPr/>
        <a:lstStyle/>
        <a:p>
          <a:pPr rtl="1"/>
          <a:endParaRPr lang="ar-SA"/>
        </a:p>
      </dgm:t>
    </dgm:pt>
    <dgm:pt modelId="{8F8537B2-66A9-4449-9EFD-3147640448DC}">
      <dgm:prSet custT="1"/>
      <dgm:spPr/>
      <dgm:t>
        <a:bodyPr/>
        <a:lstStyle/>
        <a:p>
          <a:pPr rtl="1"/>
          <a:r>
            <a:rPr lang="ar-SA" sz="1300" dirty="0" smtClean="0">
              <a:latin typeface="Times New Roman" pitchFamily="18" charset="0"/>
              <a:cs typeface="Times New Roman" pitchFamily="18" charset="0"/>
            </a:rPr>
            <a:t>إدخال دورة زراعية جديدة.</a:t>
          </a:r>
          <a:endParaRPr lang="en-US" sz="1300" dirty="0" smtClean="0">
            <a:latin typeface="Times New Roman" pitchFamily="18" charset="0"/>
            <a:cs typeface="Times New Roman" pitchFamily="18" charset="0"/>
          </a:endParaRPr>
        </a:p>
      </dgm:t>
    </dgm:pt>
    <dgm:pt modelId="{5F034795-F172-4283-B6E0-36462C8BBDF3}" type="parTrans" cxnId="{CC946B43-F058-444E-880B-BCD0160CB55F}">
      <dgm:prSet/>
      <dgm:spPr/>
      <dgm:t>
        <a:bodyPr/>
        <a:lstStyle/>
        <a:p>
          <a:pPr rtl="1"/>
          <a:endParaRPr lang="ar-SA"/>
        </a:p>
      </dgm:t>
    </dgm:pt>
    <dgm:pt modelId="{3E6788FB-7B79-4544-A234-48979419B0EC}" type="sibTrans" cxnId="{CC946B43-F058-444E-880B-BCD0160CB55F}">
      <dgm:prSet/>
      <dgm:spPr/>
      <dgm:t>
        <a:bodyPr/>
        <a:lstStyle/>
        <a:p>
          <a:pPr rtl="1"/>
          <a:endParaRPr lang="ar-SA"/>
        </a:p>
      </dgm:t>
    </dgm:pt>
    <dgm:pt modelId="{9B7FE5AC-6A26-42D2-BC92-348256A6D86E}">
      <dgm:prSet custT="1"/>
      <dgm:spPr/>
      <dgm:t>
        <a:bodyPr/>
        <a:lstStyle/>
        <a:p>
          <a:pPr rtl="1"/>
          <a:r>
            <a:rPr lang="ar-SA" sz="1300" b="1" dirty="0" smtClean="0">
              <a:latin typeface="Times New Roman" pitchFamily="18" charset="0"/>
              <a:cs typeface="Times New Roman" pitchFamily="18" charset="0"/>
            </a:rPr>
            <a:t>الـــقرارات مـــتوسطة الأمـــد (حالية):</a:t>
          </a:r>
          <a:endParaRPr lang="en-US" sz="1300" dirty="0">
            <a:latin typeface="Times New Roman" pitchFamily="18" charset="0"/>
            <a:cs typeface="Times New Roman" pitchFamily="18" charset="0"/>
          </a:endParaRPr>
        </a:p>
      </dgm:t>
    </dgm:pt>
    <dgm:pt modelId="{2AF5EF24-627F-43A2-B4CC-88C77C20B298}" type="parTrans" cxnId="{0205AF6F-50D0-4715-940B-4044AFCDE206}">
      <dgm:prSet/>
      <dgm:spPr/>
      <dgm:t>
        <a:bodyPr/>
        <a:lstStyle/>
        <a:p>
          <a:pPr rtl="1"/>
          <a:endParaRPr lang="ar-SA"/>
        </a:p>
      </dgm:t>
    </dgm:pt>
    <dgm:pt modelId="{ED9648FE-0F3B-4226-BFA2-2EEADA102F84}" type="sibTrans" cxnId="{0205AF6F-50D0-4715-940B-4044AFCDE206}">
      <dgm:prSet/>
      <dgm:spPr/>
      <dgm:t>
        <a:bodyPr/>
        <a:lstStyle/>
        <a:p>
          <a:pPr rtl="1"/>
          <a:endParaRPr lang="ar-SA"/>
        </a:p>
      </dgm:t>
    </dgm:pt>
    <dgm:pt modelId="{4114E467-5651-4836-8A61-96F499D04031}">
      <dgm:prSet custT="1"/>
      <dgm:spPr/>
      <dgm:t>
        <a:bodyPr/>
        <a:lstStyle/>
        <a:p>
          <a:pPr rtl="1"/>
          <a:r>
            <a:rPr lang="ar-SA" sz="1300" dirty="0" smtClean="0">
              <a:latin typeface="Times New Roman" pitchFamily="18" charset="0"/>
              <a:cs typeface="Times New Roman" pitchFamily="18" charset="0"/>
            </a:rPr>
            <a:t>تصاغ مثل هذه القرارات في المشاريع الزراعية لتغطي فترة زمنية تتراوح بين السنه والسنتين. تظهر مثل هذه القرارات في شراء بعض الآلات والمعدات، وفي إجراء تحليل التربة لمعرفة خصوبتها وفي شراء السماد ومواد البناء.</a:t>
          </a:r>
          <a:endParaRPr lang="ar-YE" sz="1300" dirty="0">
            <a:latin typeface="Times New Roman" pitchFamily="18" charset="0"/>
            <a:cs typeface="Times New Roman" pitchFamily="18" charset="0"/>
          </a:endParaRPr>
        </a:p>
      </dgm:t>
    </dgm:pt>
    <dgm:pt modelId="{5A9540D0-AF7C-4988-8385-59DF61C25B6B}" type="parTrans" cxnId="{7A4E95E0-A5D1-424E-AC9F-FFC6E78D9019}">
      <dgm:prSet/>
      <dgm:spPr/>
      <dgm:t>
        <a:bodyPr/>
        <a:lstStyle/>
        <a:p>
          <a:pPr rtl="1"/>
          <a:endParaRPr lang="ar-SA"/>
        </a:p>
      </dgm:t>
    </dgm:pt>
    <dgm:pt modelId="{F7DDCD36-9A5D-436C-8F35-5D16A438F2EE}" type="sibTrans" cxnId="{7A4E95E0-A5D1-424E-AC9F-FFC6E78D9019}">
      <dgm:prSet/>
      <dgm:spPr/>
      <dgm:t>
        <a:bodyPr/>
        <a:lstStyle/>
        <a:p>
          <a:pPr rtl="1"/>
          <a:endParaRPr lang="ar-SA"/>
        </a:p>
      </dgm:t>
    </dgm:pt>
    <dgm:pt modelId="{C27D66EB-8BDA-4476-9B77-989322087C21}">
      <dgm:prSet custT="1"/>
      <dgm:spPr/>
      <dgm:t>
        <a:bodyPr/>
        <a:lstStyle/>
        <a:p>
          <a:pPr rtl="1"/>
          <a:r>
            <a:rPr lang="ar-SA" sz="1300" b="1" smtClean="0">
              <a:latin typeface="Times New Roman" pitchFamily="18" charset="0"/>
              <a:cs typeface="Times New Roman" pitchFamily="18" charset="0"/>
            </a:rPr>
            <a:t>الــــقرارات قــــصـيرة الأمــــــد (الآنية):</a:t>
          </a:r>
          <a:endParaRPr lang="en-US" sz="1300" dirty="0">
            <a:latin typeface="Times New Roman" pitchFamily="18" charset="0"/>
            <a:cs typeface="Times New Roman" pitchFamily="18" charset="0"/>
          </a:endParaRPr>
        </a:p>
      </dgm:t>
    </dgm:pt>
    <dgm:pt modelId="{FEE264EE-66E2-4609-A402-61AE03179ED4}" type="parTrans" cxnId="{3B464F3B-8667-4507-8B61-4F35DFE8E78A}">
      <dgm:prSet/>
      <dgm:spPr/>
      <dgm:t>
        <a:bodyPr/>
        <a:lstStyle/>
        <a:p>
          <a:pPr rtl="1"/>
          <a:endParaRPr lang="ar-SA"/>
        </a:p>
      </dgm:t>
    </dgm:pt>
    <dgm:pt modelId="{EBC50C06-852A-4770-B0F6-2F972E1F7B19}" type="sibTrans" cxnId="{3B464F3B-8667-4507-8B61-4F35DFE8E78A}">
      <dgm:prSet/>
      <dgm:spPr/>
      <dgm:t>
        <a:bodyPr/>
        <a:lstStyle/>
        <a:p>
          <a:pPr rtl="1"/>
          <a:endParaRPr lang="ar-SA"/>
        </a:p>
      </dgm:t>
    </dgm:pt>
    <dgm:pt modelId="{C0491CD3-3841-4244-A5B0-3F075026D32C}">
      <dgm:prSet custT="1"/>
      <dgm:spPr/>
      <dgm:t>
        <a:bodyPr/>
        <a:lstStyle/>
        <a:p>
          <a:pPr rtl="1"/>
          <a:r>
            <a:rPr lang="ar-SA" sz="1300" dirty="0" smtClean="0">
              <a:latin typeface="Times New Roman" pitchFamily="18" charset="0"/>
              <a:cs typeface="Times New Roman" pitchFamily="18" charset="0"/>
            </a:rPr>
            <a:t>تنشط مثل هذه القرارات خلال فترة زمنية قصيرة (بضعة أيام – أسبوعا – شهرا) أن هذه الشكل من القرارات الإدارية يتوافق مع الأسس التنظيمية للوظائف التكنولوجية والنشاطات الإنتاجية مثال على ذلك: قرارات إنجاز الأعمال الحقلية، تجهيز الأعلاف، رش المبيدات، </a:t>
          </a:r>
          <a:endParaRPr lang="ar-SA" sz="1300" dirty="0"/>
        </a:p>
      </dgm:t>
    </dgm:pt>
    <dgm:pt modelId="{85269B02-8FF3-41FA-8A92-5F2ADEAA9B1C}" type="parTrans" cxnId="{18EE0F78-37EA-4BC9-A9CF-FEC713C207E3}">
      <dgm:prSet/>
      <dgm:spPr/>
      <dgm:t>
        <a:bodyPr/>
        <a:lstStyle/>
        <a:p>
          <a:pPr rtl="1"/>
          <a:endParaRPr lang="ar-SA"/>
        </a:p>
      </dgm:t>
    </dgm:pt>
    <dgm:pt modelId="{FFE30397-2F2C-4440-A664-0F285324F641}" type="sibTrans" cxnId="{18EE0F78-37EA-4BC9-A9CF-FEC713C207E3}">
      <dgm:prSet/>
      <dgm:spPr/>
      <dgm:t>
        <a:bodyPr/>
        <a:lstStyle/>
        <a:p>
          <a:pPr rtl="1"/>
          <a:endParaRPr lang="ar-SA"/>
        </a:p>
      </dgm:t>
    </dgm:pt>
    <dgm:pt modelId="{B6D6C19E-142E-49C9-97E0-6F20E0827E7D}">
      <dgm:prSet custT="1"/>
      <dgm:spPr/>
      <dgm:t>
        <a:bodyPr/>
        <a:lstStyle/>
        <a:p>
          <a:pPr rtl="1"/>
          <a:r>
            <a:rPr lang="ar-SA" sz="1600" dirty="0" smtClean="0"/>
            <a:t>حسب الجهة المنفذة للقرار:</a:t>
          </a:r>
          <a:endParaRPr lang="ar-SA" sz="1600" dirty="0"/>
        </a:p>
      </dgm:t>
    </dgm:pt>
    <dgm:pt modelId="{C510C44F-ED30-4B60-B71F-EF62266F2956}" type="parTrans" cxnId="{A8988A5F-A7A3-4AB3-9323-7C7B4B11890B}">
      <dgm:prSet/>
      <dgm:spPr/>
      <dgm:t>
        <a:bodyPr/>
        <a:lstStyle/>
        <a:p>
          <a:pPr rtl="1"/>
          <a:endParaRPr lang="ar-SA"/>
        </a:p>
      </dgm:t>
    </dgm:pt>
    <dgm:pt modelId="{61335F09-D183-44A7-97B1-84B88E2F59A2}" type="sibTrans" cxnId="{A8988A5F-A7A3-4AB3-9323-7C7B4B11890B}">
      <dgm:prSet/>
      <dgm:spPr/>
      <dgm:t>
        <a:bodyPr/>
        <a:lstStyle/>
        <a:p>
          <a:pPr rtl="1"/>
          <a:endParaRPr lang="ar-SA"/>
        </a:p>
      </dgm:t>
    </dgm:pt>
    <dgm:pt modelId="{EE9C2954-5C49-4CBF-B63D-1E8197DEB72A}">
      <dgm:prSet custT="1"/>
      <dgm:spPr/>
      <dgm:t>
        <a:bodyPr/>
        <a:lstStyle/>
        <a:p>
          <a:pPr rtl="1"/>
          <a:r>
            <a:rPr lang="ar-SA" sz="1400" b="1" smtClean="0">
              <a:latin typeface="Times New Roman" pitchFamily="18" charset="0"/>
              <a:cs typeface="Times New Roman" pitchFamily="18" charset="0"/>
            </a:rPr>
            <a:t>القرارات الخـارجية</a:t>
          </a:r>
          <a:r>
            <a:rPr lang="ar-SA" sz="1400" smtClean="0">
              <a:latin typeface="Times New Roman" pitchFamily="18" charset="0"/>
              <a:cs typeface="Times New Roman" pitchFamily="18" charset="0"/>
            </a:rPr>
            <a:t>: وتتخذ من قبل القيادات العليا في المزرعة أو من قبل مؤسسات أخرى وتحدد هذه القرارات العلاقة مع الهيئات الزراعية ذات العلاقة كعلاقة المزرعة مع مؤسسات تصنيع المنتجات الزراعية ومؤسسات التسويق</a:t>
          </a:r>
          <a:endParaRPr lang="ar-SA" sz="1400" dirty="0"/>
        </a:p>
      </dgm:t>
    </dgm:pt>
    <dgm:pt modelId="{522A982C-903C-4B35-84C4-2576D5D01CA5}" type="parTrans" cxnId="{5EA65110-C50A-436E-9C7D-48EA4227377A}">
      <dgm:prSet/>
      <dgm:spPr/>
      <dgm:t>
        <a:bodyPr/>
        <a:lstStyle/>
        <a:p>
          <a:pPr rtl="1"/>
          <a:endParaRPr lang="ar-SA"/>
        </a:p>
      </dgm:t>
    </dgm:pt>
    <dgm:pt modelId="{0C1BD151-790E-4647-91EA-4C094FACD04D}" type="sibTrans" cxnId="{5EA65110-C50A-436E-9C7D-48EA4227377A}">
      <dgm:prSet/>
      <dgm:spPr/>
      <dgm:t>
        <a:bodyPr/>
        <a:lstStyle/>
        <a:p>
          <a:pPr rtl="1"/>
          <a:endParaRPr lang="ar-SA"/>
        </a:p>
      </dgm:t>
    </dgm:pt>
    <dgm:pt modelId="{9348DA6B-42B2-4511-BBA8-DA5EC2A6966E}">
      <dgm:prSet custT="1"/>
      <dgm:spPr/>
      <dgm:t>
        <a:bodyPr/>
        <a:lstStyle/>
        <a:p>
          <a:pPr rtl="1"/>
          <a:r>
            <a:rPr lang="ar-SA" sz="1400" b="1" smtClean="0">
              <a:latin typeface="Times New Roman" pitchFamily="18" charset="0"/>
              <a:cs typeface="Times New Roman" pitchFamily="18" charset="0"/>
            </a:rPr>
            <a:t>القرارات الداخلية</a:t>
          </a:r>
          <a:r>
            <a:rPr lang="ar-SA" sz="1400" smtClean="0">
              <a:latin typeface="Times New Roman" pitchFamily="18" charset="0"/>
              <a:cs typeface="Times New Roman" pitchFamily="18" charset="0"/>
            </a:rPr>
            <a:t>: وهي القرارات التي تمس مختلف أوجه النشاطات اليومية في المزرعة،</a:t>
          </a:r>
          <a:endParaRPr lang="ar-SA" sz="1400" dirty="0"/>
        </a:p>
      </dgm:t>
    </dgm:pt>
    <dgm:pt modelId="{2BCFA0CA-07D7-4438-85B2-7F2E03EA71ED}" type="parTrans" cxnId="{62EB2D3F-50CF-4DD9-966F-8266F5D67CEC}">
      <dgm:prSet/>
      <dgm:spPr/>
      <dgm:t>
        <a:bodyPr/>
        <a:lstStyle/>
        <a:p>
          <a:pPr rtl="1"/>
          <a:endParaRPr lang="ar-SA"/>
        </a:p>
      </dgm:t>
    </dgm:pt>
    <dgm:pt modelId="{D74BF057-9483-4BE6-9975-8E5D67F6E34D}" type="sibTrans" cxnId="{62EB2D3F-50CF-4DD9-966F-8266F5D67CEC}">
      <dgm:prSet/>
      <dgm:spPr/>
      <dgm:t>
        <a:bodyPr/>
        <a:lstStyle/>
        <a:p>
          <a:pPr rtl="1"/>
          <a:endParaRPr lang="ar-SA"/>
        </a:p>
      </dgm:t>
    </dgm:pt>
    <dgm:pt modelId="{A1659D0B-43E3-4397-92F2-345D4CE957ED}">
      <dgm:prSet custT="1"/>
      <dgm:spPr/>
      <dgm:t>
        <a:bodyPr/>
        <a:lstStyle/>
        <a:p>
          <a:pPr rtl="1"/>
          <a:r>
            <a:rPr lang="ar-SA" sz="1400" smtClean="0">
              <a:latin typeface="Times New Roman" pitchFamily="18" charset="0"/>
              <a:cs typeface="Times New Roman" pitchFamily="18" charset="0"/>
            </a:rPr>
            <a:t>القرارات التكنولوجية.</a:t>
          </a:r>
          <a:endParaRPr lang="en-US" sz="1400" dirty="0">
            <a:latin typeface="Times New Roman" pitchFamily="18" charset="0"/>
            <a:cs typeface="Times New Roman" pitchFamily="18" charset="0"/>
          </a:endParaRPr>
        </a:p>
      </dgm:t>
    </dgm:pt>
    <dgm:pt modelId="{A87F4BBC-EBF7-4939-B5D5-4D8A3DECAB6A}" type="parTrans" cxnId="{2D44884D-D3B2-4B62-8365-EA08AAB4C435}">
      <dgm:prSet/>
      <dgm:spPr/>
      <dgm:t>
        <a:bodyPr/>
        <a:lstStyle/>
        <a:p>
          <a:pPr rtl="1"/>
          <a:endParaRPr lang="ar-SA"/>
        </a:p>
      </dgm:t>
    </dgm:pt>
    <dgm:pt modelId="{8D1E5E74-E723-4DA8-B9FB-5101FBF3678F}" type="sibTrans" cxnId="{2D44884D-D3B2-4B62-8365-EA08AAB4C435}">
      <dgm:prSet/>
      <dgm:spPr/>
      <dgm:t>
        <a:bodyPr/>
        <a:lstStyle/>
        <a:p>
          <a:pPr rtl="1"/>
          <a:endParaRPr lang="ar-SA"/>
        </a:p>
      </dgm:t>
    </dgm:pt>
    <dgm:pt modelId="{D42E8BD9-5C9B-4798-B935-F84347661F56}">
      <dgm:prSet custT="1"/>
      <dgm:spPr/>
      <dgm:t>
        <a:bodyPr/>
        <a:lstStyle/>
        <a:p>
          <a:pPr rtl="1"/>
          <a:r>
            <a:rPr lang="ar-SA" sz="1400" smtClean="0">
              <a:latin typeface="Times New Roman" pitchFamily="18" charset="0"/>
              <a:cs typeface="Times New Roman" pitchFamily="18" charset="0"/>
            </a:rPr>
            <a:t>القرارات المالية.</a:t>
          </a:r>
          <a:endParaRPr lang="en-US" sz="1400" dirty="0">
            <a:latin typeface="Times New Roman" pitchFamily="18" charset="0"/>
            <a:cs typeface="Times New Roman" pitchFamily="18" charset="0"/>
          </a:endParaRPr>
        </a:p>
      </dgm:t>
    </dgm:pt>
    <dgm:pt modelId="{A52E92D9-272E-4B49-B0F7-089B68918721}" type="parTrans" cxnId="{9D5F15FC-6793-43FD-A327-F715E90189E9}">
      <dgm:prSet/>
      <dgm:spPr/>
      <dgm:t>
        <a:bodyPr/>
        <a:lstStyle/>
        <a:p>
          <a:pPr rtl="1"/>
          <a:endParaRPr lang="ar-SA"/>
        </a:p>
      </dgm:t>
    </dgm:pt>
    <dgm:pt modelId="{95FE3EA4-A33A-49F2-A4ED-0534F9495945}" type="sibTrans" cxnId="{9D5F15FC-6793-43FD-A327-F715E90189E9}">
      <dgm:prSet/>
      <dgm:spPr/>
      <dgm:t>
        <a:bodyPr/>
        <a:lstStyle/>
        <a:p>
          <a:pPr rtl="1"/>
          <a:endParaRPr lang="ar-SA"/>
        </a:p>
      </dgm:t>
    </dgm:pt>
    <dgm:pt modelId="{67000317-7C38-4D8A-B7F4-819C407B78D2}">
      <dgm:prSet custT="1"/>
      <dgm:spPr/>
      <dgm:t>
        <a:bodyPr/>
        <a:lstStyle/>
        <a:p>
          <a:pPr rtl="1"/>
          <a:r>
            <a:rPr lang="ar-SA" sz="1400" smtClean="0">
              <a:latin typeface="Times New Roman" pitchFamily="18" charset="0"/>
              <a:cs typeface="Times New Roman" pitchFamily="18" charset="0"/>
            </a:rPr>
            <a:t>القرارات الإدارية المكتبية.</a:t>
          </a:r>
          <a:endParaRPr lang="en-US" sz="1400" dirty="0">
            <a:latin typeface="Times New Roman" pitchFamily="18" charset="0"/>
            <a:cs typeface="Times New Roman" pitchFamily="18" charset="0"/>
          </a:endParaRPr>
        </a:p>
      </dgm:t>
    </dgm:pt>
    <dgm:pt modelId="{3470C7A4-4675-43A7-A358-AAA9915BF4D4}" type="parTrans" cxnId="{801C754D-F933-4AE5-BB39-08B7375D8DDB}">
      <dgm:prSet/>
      <dgm:spPr/>
      <dgm:t>
        <a:bodyPr/>
        <a:lstStyle/>
        <a:p>
          <a:pPr rtl="1"/>
          <a:endParaRPr lang="ar-SA"/>
        </a:p>
      </dgm:t>
    </dgm:pt>
    <dgm:pt modelId="{C52DFA0D-16CA-49EC-8183-90ED95FAF921}" type="sibTrans" cxnId="{801C754D-F933-4AE5-BB39-08B7375D8DDB}">
      <dgm:prSet/>
      <dgm:spPr/>
      <dgm:t>
        <a:bodyPr/>
        <a:lstStyle/>
        <a:p>
          <a:pPr rtl="1"/>
          <a:endParaRPr lang="ar-SA"/>
        </a:p>
      </dgm:t>
    </dgm:pt>
    <dgm:pt modelId="{4BA0EB28-5092-41FB-BDF8-33C7447F54FF}" type="pres">
      <dgm:prSet presAssocID="{321A0022-8F05-42B9-ABD4-B5AE123550CD}" presName="Name0" presStyleCnt="0">
        <dgm:presLayoutVars>
          <dgm:dir/>
          <dgm:animLvl val="lvl"/>
          <dgm:resizeHandles val="exact"/>
        </dgm:presLayoutVars>
      </dgm:prSet>
      <dgm:spPr/>
      <dgm:t>
        <a:bodyPr/>
        <a:lstStyle/>
        <a:p>
          <a:pPr rtl="1"/>
          <a:endParaRPr lang="ar-SA"/>
        </a:p>
      </dgm:t>
    </dgm:pt>
    <dgm:pt modelId="{48A58D5E-6D16-4939-8AAE-B5CEF69DD747}" type="pres">
      <dgm:prSet presAssocID="{8B065AA7-F0D5-4A80-938D-B641F2EDD364}" presName="composite" presStyleCnt="0"/>
      <dgm:spPr/>
    </dgm:pt>
    <dgm:pt modelId="{E2F869EF-1CFE-4A69-953B-61475F317AF9}" type="pres">
      <dgm:prSet presAssocID="{8B065AA7-F0D5-4A80-938D-B641F2EDD364}" presName="parTx" presStyleLbl="alignNode1" presStyleIdx="0" presStyleCnt="4" custScaleX="164168" custScaleY="113477" custLinFactNeighborX="4312" custLinFactNeighborY="-53000">
        <dgm:presLayoutVars>
          <dgm:chMax val="0"/>
          <dgm:chPref val="0"/>
          <dgm:bulletEnabled val="1"/>
        </dgm:presLayoutVars>
      </dgm:prSet>
      <dgm:spPr/>
      <dgm:t>
        <a:bodyPr/>
        <a:lstStyle/>
        <a:p>
          <a:pPr rtl="1"/>
          <a:endParaRPr lang="ar-SA"/>
        </a:p>
      </dgm:t>
    </dgm:pt>
    <dgm:pt modelId="{907F5CD0-695C-4D7E-8EEC-2457F4C2DCBF}" type="pres">
      <dgm:prSet presAssocID="{8B065AA7-F0D5-4A80-938D-B641F2EDD364}" presName="desTx" presStyleLbl="alignAccFollowNode1" presStyleIdx="0" presStyleCnt="4" custScaleX="163984" custScaleY="96590" custLinFactNeighborX="7765" custLinFactNeighborY="175">
        <dgm:presLayoutVars>
          <dgm:bulletEnabled val="1"/>
        </dgm:presLayoutVars>
      </dgm:prSet>
      <dgm:spPr/>
      <dgm:t>
        <a:bodyPr/>
        <a:lstStyle/>
        <a:p>
          <a:pPr rtl="1"/>
          <a:endParaRPr lang="ar-SA"/>
        </a:p>
      </dgm:t>
    </dgm:pt>
    <dgm:pt modelId="{ABD0D0AB-2BA3-4F25-8DB4-FC1C4C84AABE}" type="pres">
      <dgm:prSet presAssocID="{842BAE03-BDCE-499A-AE0D-104799BC8A48}" presName="space" presStyleCnt="0"/>
      <dgm:spPr/>
    </dgm:pt>
    <dgm:pt modelId="{BC36E6F9-03D8-4DB4-BDCA-20A3B31165F7}" type="pres">
      <dgm:prSet presAssocID="{59C6C00F-5461-4676-B318-A58FC18310C6}" presName="composite" presStyleCnt="0"/>
      <dgm:spPr/>
    </dgm:pt>
    <dgm:pt modelId="{9AE853FE-4C77-4FC2-8545-E56B8AA7301E}" type="pres">
      <dgm:prSet presAssocID="{59C6C00F-5461-4676-B318-A58FC18310C6}" presName="parTx" presStyleLbl="alignNode1" presStyleIdx="1" presStyleCnt="4" custScaleX="164170" custLinFactNeighborX="-373" custLinFactNeighborY="-32521">
        <dgm:presLayoutVars>
          <dgm:chMax val="0"/>
          <dgm:chPref val="0"/>
          <dgm:bulletEnabled val="1"/>
        </dgm:presLayoutVars>
      </dgm:prSet>
      <dgm:spPr/>
      <dgm:t>
        <a:bodyPr/>
        <a:lstStyle/>
        <a:p>
          <a:pPr rtl="1"/>
          <a:endParaRPr lang="ar-SA"/>
        </a:p>
      </dgm:t>
    </dgm:pt>
    <dgm:pt modelId="{68645498-C763-462A-B12D-4DB0EBB1E955}" type="pres">
      <dgm:prSet presAssocID="{59C6C00F-5461-4676-B318-A58FC18310C6}" presName="desTx" presStyleLbl="alignAccFollowNode1" presStyleIdx="1" presStyleCnt="4" custScaleX="159765" custLinFactNeighborX="1543" custLinFactNeighborY="-315">
        <dgm:presLayoutVars>
          <dgm:bulletEnabled val="1"/>
        </dgm:presLayoutVars>
      </dgm:prSet>
      <dgm:spPr/>
      <dgm:t>
        <a:bodyPr/>
        <a:lstStyle/>
        <a:p>
          <a:pPr rtl="1"/>
          <a:endParaRPr lang="ar-SA"/>
        </a:p>
      </dgm:t>
    </dgm:pt>
    <dgm:pt modelId="{77895D27-0860-435E-BE38-93B09A4241BF}" type="pres">
      <dgm:prSet presAssocID="{9EB98487-854B-4F03-AF0B-B1BAC4191002}" presName="space" presStyleCnt="0"/>
      <dgm:spPr/>
    </dgm:pt>
    <dgm:pt modelId="{1356CF9E-23BC-446D-A79C-6A8F6B772510}" type="pres">
      <dgm:prSet presAssocID="{B6D6C19E-142E-49C9-97E0-6F20E0827E7D}" presName="composite" presStyleCnt="0"/>
      <dgm:spPr/>
    </dgm:pt>
    <dgm:pt modelId="{7EFA6AA8-3153-4BCE-8ABB-619198F24AB6}" type="pres">
      <dgm:prSet presAssocID="{B6D6C19E-142E-49C9-97E0-6F20E0827E7D}" presName="parTx" presStyleLbl="alignNode1" presStyleIdx="2" presStyleCnt="4">
        <dgm:presLayoutVars>
          <dgm:chMax val="0"/>
          <dgm:chPref val="0"/>
          <dgm:bulletEnabled val="1"/>
        </dgm:presLayoutVars>
      </dgm:prSet>
      <dgm:spPr/>
      <dgm:t>
        <a:bodyPr/>
        <a:lstStyle/>
        <a:p>
          <a:pPr rtl="1"/>
          <a:endParaRPr lang="ar-SA"/>
        </a:p>
      </dgm:t>
    </dgm:pt>
    <dgm:pt modelId="{ECAFC2E6-2FDD-41EA-A24B-7CEF76B0F7D1}" type="pres">
      <dgm:prSet presAssocID="{B6D6C19E-142E-49C9-97E0-6F20E0827E7D}" presName="desTx" presStyleLbl="alignAccFollowNode1" presStyleIdx="2" presStyleCnt="4">
        <dgm:presLayoutVars>
          <dgm:bulletEnabled val="1"/>
        </dgm:presLayoutVars>
      </dgm:prSet>
      <dgm:spPr/>
      <dgm:t>
        <a:bodyPr/>
        <a:lstStyle/>
        <a:p>
          <a:pPr rtl="1"/>
          <a:endParaRPr lang="ar-SA"/>
        </a:p>
      </dgm:t>
    </dgm:pt>
    <dgm:pt modelId="{80F9CE67-1AC5-4668-B802-C81FBAABC09B}" type="pres">
      <dgm:prSet presAssocID="{61335F09-D183-44A7-97B1-84B88E2F59A2}" presName="space" presStyleCnt="0"/>
      <dgm:spPr/>
    </dgm:pt>
    <dgm:pt modelId="{326F5A46-71D7-465F-96CF-2059A9657269}" type="pres">
      <dgm:prSet presAssocID="{04481584-496D-4070-A942-8680113B51AF}" presName="composite" presStyleCnt="0"/>
      <dgm:spPr/>
    </dgm:pt>
    <dgm:pt modelId="{757F9E1B-90CF-4CD3-9BBA-BE431BC39D53}" type="pres">
      <dgm:prSet presAssocID="{04481584-496D-4070-A942-8680113B51AF}" presName="parTx" presStyleLbl="alignNode1" presStyleIdx="3" presStyleCnt="4">
        <dgm:presLayoutVars>
          <dgm:chMax val="0"/>
          <dgm:chPref val="0"/>
          <dgm:bulletEnabled val="1"/>
        </dgm:presLayoutVars>
      </dgm:prSet>
      <dgm:spPr/>
      <dgm:t>
        <a:bodyPr/>
        <a:lstStyle/>
        <a:p>
          <a:pPr rtl="1"/>
          <a:endParaRPr lang="ar-SA"/>
        </a:p>
      </dgm:t>
    </dgm:pt>
    <dgm:pt modelId="{EF3F352C-6A2C-48F7-BE20-55E59D841926}" type="pres">
      <dgm:prSet presAssocID="{04481584-496D-4070-A942-8680113B51AF}" presName="desTx" presStyleLbl="alignAccFollowNode1" presStyleIdx="3" presStyleCnt="4">
        <dgm:presLayoutVars>
          <dgm:bulletEnabled val="1"/>
        </dgm:presLayoutVars>
      </dgm:prSet>
      <dgm:spPr/>
      <dgm:t>
        <a:bodyPr/>
        <a:lstStyle/>
        <a:p>
          <a:pPr rtl="1"/>
          <a:endParaRPr lang="ar-SA"/>
        </a:p>
      </dgm:t>
    </dgm:pt>
  </dgm:ptLst>
  <dgm:cxnLst>
    <dgm:cxn modelId="{503BD054-8E61-4168-8A85-B1992A7B0B47}" type="presOf" srcId="{67000317-7C38-4D8A-B7F4-819C407B78D2}" destId="{EF3F352C-6A2C-48F7-BE20-55E59D841926}" srcOrd="0" destOrd="3" presId="urn:microsoft.com/office/officeart/2005/8/layout/hList1"/>
    <dgm:cxn modelId="{A8988A5F-A7A3-4AB3-9323-7C7B4B11890B}" srcId="{321A0022-8F05-42B9-ABD4-B5AE123550CD}" destId="{B6D6C19E-142E-49C9-97E0-6F20E0827E7D}" srcOrd="2" destOrd="0" parTransId="{C510C44F-ED30-4B60-B71F-EF62266F2956}" sibTransId="{61335F09-D183-44A7-97B1-84B88E2F59A2}"/>
    <dgm:cxn modelId="{70E79517-A14F-4A5B-BDB7-9605394FA64F}" type="presOf" srcId="{EE9C2954-5C49-4CBF-B63D-1E8197DEB72A}" destId="{ECAFC2E6-2FDD-41EA-A24B-7CEF76B0F7D1}" srcOrd="0" destOrd="0" presId="urn:microsoft.com/office/officeart/2005/8/layout/hList1"/>
    <dgm:cxn modelId="{860045C8-C82A-49C9-A765-56508006372A}" srcId="{8B065AA7-F0D5-4A80-938D-B641F2EDD364}" destId="{18EF4303-0F22-4A4D-98F4-1721C73A8EC4}" srcOrd="8" destOrd="0" parTransId="{65775DFE-84C0-4108-83F7-42D036D718FF}" sibTransId="{E2CCC2B1-46D2-41A0-8FC8-BEF0ADE61FEF}"/>
    <dgm:cxn modelId="{847CECCA-FA21-4277-B126-D40F652AA1E7}" type="presOf" srcId="{18EF4303-0F22-4A4D-98F4-1721C73A8EC4}" destId="{907F5CD0-695C-4D7E-8EEC-2457F4C2DCBF}" srcOrd="0" destOrd="8" presId="urn:microsoft.com/office/officeart/2005/8/layout/hList1"/>
    <dgm:cxn modelId="{57DAA680-DF4B-4F68-AFA5-62E6E975EA48}" srcId="{8B065AA7-F0D5-4A80-938D-B641F2EDD364}" destId="{867E1D7C-8295-43A7-A2AD-015B0EB6DB04}" srcOrd="2" destOrd="0" parTransId="{16B209CD-2FC5-44BB-9E21-42684B90CBD4}" sibTransId="{F4DBB252-E3CC-40F2-850C-814467E52F13}"/>
    <dgm:cxn modelId="{342E3892-6099-4FC7-9F3D-A43F57AB70DD}" type="presOf" srcId="{A834136A-D630-4FA1-A271-C159CE064E42}" destId="{68645498-C763-462A-B12D-4DB0EBB1E955}" srcOrd="0" destOrd="0" presId="urn:microsoft.com/office/officeart/2005/8/layout/hList1"/>
    <dgm:cxn modelId="{BA6A78D5-FE44-4850-8049-87F657463741}" type="presOf" srcId="{46708661-EC2D-4DD4-BA2B-8EB1D912C3CA}" destId="{907F5CD0-695C-4D7E-8EEC-2457F4C2DCBF}" srcOrd="0" destOrd="1" presId="urn:microsoft.com/office/officeart/2005/8/layout/hList1"/>
    <dgm:cxn modelId="{8E899832-321B-419A-A1F9-332F17A981AA}" srcId="{8B065AA7-F0D5-4A80-938D-B641F2EDD364}" destId="{DC20EF30-558B-4AD2-BB87-A61C3BAF86FB}" srcOrd="6" destOrd="0" parTransId="{E89108AE-AD39-4569-9C22-368BE0682EDB}" sibTransId="{1B67739E-5905-419E-880F-204931FC9048}"/>
    <dgm:cxn modelId="{0366AF44-B896-4AE4-A041-9AB24DF66D2F}" type="presOf" srcId="{8BC539E8-E6C6-471C-B319-3C69C2CFB5B0}" destId="{907F5CD0-695C-4D7E-8EEC-2457F4C2DCBF}" srcOrd="0" destOrd="5" presId="urn:microsoft.com/office/officeart/2005/8/layout/hList1"/>
    <dgm:cxn modelId="{ED0D1EAC-61BA-478F-9867-6D10BA8DD2BC}" type="presOf" srcId="{B6D6C19E-142E-49C9-97E0-6F20E0827E7D}" destId="{7EFA6AA8-3153-4BCE-8ABB-619198F24AB6}" srcOrd="0" destOrd="0" presId="urn:microsoft.com/office/officeart/2005/8/layout/hList1"/>
    <dgm:cxn modelId="{04B6F8B8-6796-4E47-842A-04D80D9D02ED}" srcId="{59C6C00F-5461-4676-B318-A58FC18310C6}" destId="{3FB86936-AFB3-4874-B0D0-4BF9AF2BF380}" srcOrd="2" destOrd="0" parTransId="{AB235E8D-62F3-4959-8592-B4FB0B72C6E0}" sibTransId="{A28B6345-7D85-4AF3-B3DC-306829C907A8}"/>
    <dgm:cxn modelId="{322CA385-40CE-4516-BBDE-919B1CFE7348}" type="presOf" srcId="{8B065AA7-F0D5-4A80-938D-B641F2EDD364}" destId="{E2F869EF-1CFE-4A69-953B-61475F317AF9}" srcOrd="0" destOrd="0" presId="urn:microsoft.com/office/officeart/2005/8/layout/hList1"/>
    <dgm:cxn modelId="{FC754CC7-94FB-4086-8FB2-1CF50DE72982}" type="presOf" srcId="{04481584-496D-4070-A942-8680113B51AF}" destId="{757F9E1B-90CF-4CD3-9BBA-BE431BC39D53}" srcOrd="0" destOrd="0" presId="urn:microsoft.com/office/officeart/2005/8/layout/hList1"/>
    <dgm:cxn modelId="{F354B166-2E63-4DC5-8F2A-AE87F07CA6B9}" type="presOf" srcId="{321A0022-8F05-42B9-ABD4-B5AE123550CD}" destId="{4BA0EB28-5092-41FB-BDF8-33C7447F54FF}" srcOrd="0" destOrd="0" presId="urn:microsoft.com/office/officeart/2005/8/layout/hList1"/>
    <dgm:cxn modelId="{C88F87A2-E5C7-4C59-A1F8-A1DA5164CC30}" srcId="{8B065AA7-F0D5-4A80-938D-B641F2EDD364}" destId="{A1803FC4-FC17-4D4D-8F89-524B74EB6458}" srcOrd="7" destOrd="0" parTransId="{8BE64F95-09E7-46C5-9A38-A54FECC4B3D3}" sibTransId="{554AA059-5B5C-41CF-A67F-BA5DD3C7380D}"/>
    <dgm:cxn modelId="{0DA4F1AC-1624-4914-ADCD-CBE10F1D19A2}" srcId="{8B065AA7-F0D5-4A80-938D-B641F2EDD364}" destId="{B25413D0-6E60-4826-A4F8-B93A3CC672B6}" srcOrd="3" destOrd="0" parTransId="{54400E04-7849-4B5C-AA76-D8D2DC45D035}" sibTransId="{900B1276-FFB3-44E6-8CC7-13DC3855425E}"/>
    <dgm:cxn modelId="{EBF97837-136A-4040-BC60-8174822BB020}" srcId="{8B065AA7-F0D5-4A80-938D-B641F2EDD364}" destId="{55A2C10B-4D76-460C-83C0-EEEBE3580E17}" srcOrd="0" destOrd="0" parTransId="{0581B114-F87A-49F3-A764-7976406F42BE}" sibTransId="{04128A0C-2B5E-4EE8-A063-E1E118E31266}"/>
    <dgm:cxn modelId="{5EA65110-C50A-436E-9C7D-48EA4227377A}" srcId="{B6D6C19E-142E-49C9-97E0-6F20E0827E7D}" destId="{EE9C2954-5C49-4CBF-B63D-1E8197DEB72A}" srcOrd="0" destOrd="0" parTransId="{522A982C-903C-4B35-84C4-2576D5D01CA5}" sibTransId="{0C1BD151-790E-4647-91EA-4C094FACD04D}"/>
    <dgm:cxn modelId="{C29555B8-CD53-4E19-A849-CE2A8F66C457}" type="presOf" srcId="{DC20EF30-558B-4AD2-BB87-A61C3BAF86FB}" destId="{907F5CD0-695C-4D7E-8EEC-2457F4C2DCBF}" srcOrd="0" destOrd="6" presId="urn:microsoft.com/office/officeart/2005/8/layout/hList1"/>
    <dgm:cxn modelId="{23DF165D-5317-4330-8A8B-BEE4B524C584}" type="presOf" srcId="{26E4A790-A89A-4511-9E87-296594EA67A7}" destId="{68645498-C763-462A-B12D-4DB0EBB1E955}" srcOrd="0" destOrd="1" presId="urn:microsoft.com/office/officeart/2005/8/layout/hList1"/>
    <dgm:cxn modelId="{1A478ACD-CC14-4D29-9A23-F60B77171FEA}" srcId="{321A0022-8F05-42B9-ABD4-B5AE123550CD}" destId="{8B065AA7-F0D5-4A80-938D-B641F2EDD364}" srcOrd="0" destOrd="0" parTransId="{6BDC1DE1-2AE9-4002-9048-0109C726DFD7}" sibTransId="{842BAE03-BDCE-499A-AE0D-104799BC8A48}"/>
    <dgm:cxn modelId="{9D5F15FC-6793-43FD-A327-F715E90189E9}" srcId="{04481584-496D-4070-A942-8680113B51AF}" destId="{D42E8BD9-5C9B-4798-B935-F84347661F56}" srcOrd="2" destOrd="0" parTransId="{A52E92D9-272E-4B49-B0F7-089B68918721}" sibTransId="{95FE3EA4-A33A-49F2-A4ED-0534F9495945}"/>
    <dgm:cxn modelId="{8295E754-2424-429F-8674-D0D9125D9A03}" type="presOf" srcId="{C20850F3-7428-4C83-B735-9458CE9ED195}" destId="{68645498-C763-462A-B12D-4DB0EBB1E955}" srcOrd="0" destOrd="3" presId="urn:microsoft.com/office/officeart/2005/8/layout/hList1"/>
    <dgm:cxn modelId="{90ABF4F5-F2EB-47DE-9D02-918B23396A42}" srcId="{321A0022-8F05-42B9-ABD4-B5AE123550CD}" destId="{04481584-496D-4070-A942-8680113B51AF}" srcOrd="3" destOrd="0" parTransId="{E433D29B-DF3E-4A61-8AFC-AA3FED133552}" sibTransId="{BC80333E-37AD-42D1-9862-C5348DA32E36}"/>
    <dgm:cxn modelId="{40CA5826-F63F-4EAC-BD48-02BBBAC9000A}" type="presOf" srcId="{9348DA6B-42B2-4511-BBA8-DA5EC2A6966E}" destId="{ECAFC2E6-2FDD-41EA-A24B-7CEF76B0F7D1}" srcOrd="0" destOrd="1" presId="urn:microsoft.com/office/officeart/2005/8/layout/hList1"/>
    <dgm:cxn modelId="{E8718A62-FB02-46BE-89BC-45586B5CDE27}" srcId="{8B065AA7-F0D5-4A80-938D-B641F2EDD364}" destId="{8BC539E8-E6C6-471C-B319-3C69C2CFB5B0}" srcOrd="5" destOrd="0" parTransId="{5C809103-183E-4A5B-8FA4-6131F972B516}" sibTransId="{43C62F6F-3430-41BC-9036-2E11E6C44625}"/>
    <dgm:cxn modelId="{A93AC744-4E4A-4E0B-85E7-DFD8F93179B6}" type="presOf" srcId="{94B9C24B-E43E-4A89-AF6A-6386468C3344}" destId="{EF3F352C-6A2C-48F7-BE20-55E59D841926}" srcOrd="0" destOrd="0" presId="urn:microsoft.com/office/officeart/2005/8/layout/hList1"/>
    <dgm:cxn modelId="{CC946B43-F058-444E-880B-BCD0160CB55F}" srcId="{59C6C00F-5461-4676-B318-A58FC18310C6}" destId="{8F8537B2-66A9-4449-9EFD-3147640448DC}" srcOrd="4" destOrd="0" parTransId="{5F034795-F172-4283-B6E0-36462C8BBDF3}" sibTransId="{3E6788FB-7B79-4544-A234-48979419B0EC}"/>
    <dgm:cxn modelId="{98C6C7AE-82F5-4904-BF85-C94FDBA9E935}" type="presOf" srcId="{867E1D7C-8295-43A7-A2AD-015B0EB6DB04}" destId="{907F5CD0-695C-4D7E-8EEC-2457F4C2DCBF}" srcOrd="0" destOrd="2" presId="urn:microsoft.com/office/officeart/2005/8/layout/hList1"/>
    <dgm:cxn modelId="{80833CAD-F4FA-4559-BBCA-EF43C2CF8792}" type="presOf" srcId="{C27D66EB-8BDA-4476-9B77-989322087C21}" destId="{68645498-C763-462A-B12D-4DB0EBB1E955}" srcOrd="0" destOrd="7" presId="urn:microsoft.com/office/officeart/2005/8/layout/hList1"/>
    <dgm:cxn modelId="{A46A7B84-80F5-4466-A4FF-C7E45F1461AC}" srcId="{59C6C00F-5461-4676-B318-A58FC18310C6}" destId="{26E4A790-A89A-4511-9E87-296594EA67A7}" srcOrd="1" destOrd="0" parTransId="{705D5816-6166-47D9-8B20-0B8D8F82E6ED}" sibTransId="{69CC669B-35C1-4041-9CE5-DAB4A9CA2B1B}"/>
    <dgm:cxn modelId="{E0F7B08B-A6A3-4C44-AFEB-184D6A3932E4}" type="presOf" srcId="{9B7FE5AC-6A26-42D2-BC92-348256A6D86E}" destId="{68645498-C763-462A-B12D-4DB0EBB1E955}" srcOrd="0" destOrd="5" presId="urn:microsoft.com/office/officeart/2005/8/layout/hList1"/>
    <dgm:cxn modelId="{18EE0F78-37EA-4BC9-A9CF-FEC713C207E3}" srcId="{59C6C00F-5461-4676-B318-A58FC18310C6}" destId="{C0491CD3-3841-4244-A5B0-3F075026D32C}" srcOrd="8" destOrd="0" parTransId="{85269B02-8FF3-41FA-8A92-5F2ADEAA9B1C}" sibTransId="{FFE30397-2F2C-4440-A664-0F285324F641}"/>
    <dgm:cxn modelId="{E8936FE7-58D4-4B71-B3FA-5EC84BC44C53}" srcId="{321A0022-8F05-42B9-ABD4-B5AE123550CD}" destId="{59C6C00F-5461-4676-B318-A58FC18310C6}" srcOrd="1" destOrd="0" parTransId="{A8F107C9-152A-40A5-9EEC-02E0614DAB63}" sibTransId="{9EB98487-854B-4F03-AF0B-B1BAC4191002}"/>
    <dgm:cxn modelId="{6C5F0A0B-0B2C-4C20-BA71-22DCD360A684}" type="presOf" srcId="{59C6C00F-5461-4676-B318-A58FC18310C6}" destId="{9AE853FE-4C77-4FC2-8545-E56B8AA7301E}" srcOrd="0" destOrd="0" presId="urn:microsoft.com/office/officeart/2005/8/layout/hList1"/>
    <dgm:cxn modelId="{6F06AAF9-8D15-4E74-BE3E-6676EE1D2972}" srcId="{04481584-496D-4070-A942-8680113B51AF}" destId="{94B9C24B-E43E-4A89-AF6A-6386468C3344}" srcOrd="0" destOrd="0" parTransId="{CC69236D-6954-4442-8401-9CDED07122B3}" sibTransId="{5A1D02A3-84AD-469A-8543-A561853952DF}"/>
    <dgm:cxn modelId="{A1498EEB-C3A3-4C99-873A-748CD1AD5DB6}" type="presOf" srcId="{8F8537B2-66A9-4449-9EFD-3147640448DC}" destId="{68645498-C763-462A-B12D-4DB0EBB1E955}" srcOrd="0" destOrd="4" presId="urn:microsoft.com/office/officeart/2005/8/layout/hList1"/>
    <dgm:cxn modelId="{A5C22E31-ACD6-405C-80F5-9922134E2DC8}" srcId="{8B065AA7-F0D5-4A80-938D-B641F2EDD364}" destId="{46708661-EC2D-4DD4-BA2B-8EB1D912C3CA}" srcOrd="1" destOrd="0" parTransId="{3C63BF8A-778F-4092-A177-11821F228C1C}" sibTransId="{7BBF115C-C2A7-4AE5-AFE2-98EDC7BEAE00}"/>
    <dgm:cxn modelId="{A18FDEC1-2D87-4C4A-90D4-09B6DE304EFF}" type="presOf" srcId="{3FB86936-AFB3-4874-B0D0-4BF9AF2BF380}" destId="{68645498-C763-462A-B12D-4DB0EBB1E955}" srcOrd="0" destOrd="2" presId="urn:microsoft.com/office/officeart/2005/8/layout/hList1"/>
    <dgm:cxn modelId="{2D44884D-D3B2-4B62-8365-EA08AAB4C435}" srcId="{04481584-496D-4070-A942-8680113B51AF}" destId="{A1659D0B-43E3-4397-92F2-345D4CE957ED}" srcOrd="1" destOrd="0" parTransId="{A87F4BBC-EBF7-4939-B5D5-4D8A3DECAB6A}" sibTransId="{8D1E5E74-E723-4DA8-B9FB-5101FBF3678F}"/>
    <dgm:cxn modelId="{7A4E95E0-A5D1-424E-AC9F-FFC6E78D9019}" srcId="{59C6C00F-5461-4676-B318-A58FC18310C6}" destId="{4114E467-5651-4836-8A61-96F499D04031}" srcOrd="6" destOrd="0" parTransId="{5A9540D0-AF7C-4988-8385-59DF61C25B6B}" sibTransId="{F7DDCD36-9A5D-436C-8F35-5D16A438F2EE}"/>
    <dgm:cxn modelId="{661CF136-DD56-4FDD-BB7F-254C3DE9D701}" srcId="{59C6C00F-5461-4676-B318-A58FC18310C6}" destId="{C20850F3-7428-4C83-B735-9458CE9ED195}" srcOrd="3" destOrd="0" parTransId="{FACA2281-FAED-494B-A527-8B1144E3B4F8}" sibTransId="{DA8BC59A-8C4E-4DAA-B530-75F4710C69FA}"/>
    <dgm:cxn modelId="{164114EB-0A2F-4F01-A5A3-F993D58C4AB8}" type="presOf" srcId="{C0491CD3-3841-4244-A5B0-3F075026D32C}" destId="{68645498-C763-462A-B12D-4DB0EBB1E955}" srcOrd="0" destOrd="8" presId="urn:microsoft.com/office/officeart/2005/8/layout/hList1"/>
    <dgm:cxn modelId="{D4E6A354-6F97-4EEF-BA40-03991D093856}" type="presOf" srcId="{B25413D0-6E60-4826-A4F8-B93A3CC672B6}" destId="{907F5CD0-695C-4D7E-8EEC-2457F4C2DCBF}" srcOrd="0" destOrd="3" presId="urn:microsoft.com/office/officeart/2005/8/layout/hList1"/>
    <dgm:cxn modelId="{5F4E08AF-E7EA-49F6-A7ED-E9E7C2E4B19D}" type="presOf" srcId="{13423172-B4B6-4F5E-894B-F581F42F789A}" destId="{907F5CD0-695C-4D7E-8EEC-2457F4C2DCBF}" srcOrd="0" destOrd="4" presId="urn:microsoft.com/office/officeart/2005/8/layout/hList1"/>
    <dgm:cxn modelId="{62EB2D3F-50CF-4DD9-966F-8266F5D67CEC}" srcId="{B6D6C19E-142E-49C9-97E0-6F20E0827E7D}" destId="{9348DA6B-42B2-4511-BBA8-DA5EC2A6966E}" srcOrd="1" destOrd="0" parTransId="{2BCFA0CA-07D7-4438-85B2-7F2E03EA71ED}" sibTransId="{D74BF057-9483-4BE6-9975-8E5D67F6E34D}"/>
    <dgm:cxn modelId="{564A10E9-1AFD-4FEA-B1BC-5CA737ACD7D3}" type="presOf" srcId="{4114E467-5651-4836-8A61-96F499D04031}" destId="{68645498-C763-462A-B12D-4DB0EBB1E955}" srcOrd="0" destOrd="6" presId="urn:microsoft.com/office/officeart/2005/8/layout/hList1"/>
    <dgm:cxn modelId="{489548A1-562F-47F9-A89B-95E932F910A0}" type="presOf" srcId="{A1659D0B-43E3-4397-92F2-345D4CE957ED}" destId="{EF3F352C-6A2C-48F7-BE20-55E59D841926}" srcOrd="0" destOrd="1" presId="urn:microsoft.com/office/officeart/2005/8/layout/hList1"/>
    <dgm:cxn modelId="{72C9D75D-E346-4C73-9FB7-7D7E0A38FBD9}" type="presOf" srcId="{55A2C10B-4D76-460C-83C0-EEEBE3580E17}" destId="{907F5CD0-695C-4D7E-8EEC-2457F4C2DCBF}" srcOrd="0" destOrd="0" presId="urn:microsoft.com/office/officeart/2005/8/layout/hList1"/>
    <dgm:cxn modelId="{56A04FB6-760D-44CB-A831-EAAE846DCD93}" srcId="{8B065AA7-F0D5-4A80-938D-B641F2EDD364}" destId="{13423172-B4B6-4F5E-894B-F581F42F789A}" srcOrd="4" destOrd="0" parTransId="{08B5F31F-CE52-42FD-9877-0B4886915AEE}" sibTransId="{4682094A-2325-4604-B85F-50DCA446315F}"/>
    <dgm:cxn modelId="{3B464F3B-8667-4507-8B61-4F35DFE8E78A}" srcId="{59C6C00F-5461-4676-B318-A58FC18310C6}" destId="{C27D66EB-8BDA-4476-9B77-989322087C21}" srcOrd="7" destOrd="0" parTransId="{FEE264EE-66E2-4609-A402-61AE03179ED4}" sibTransId="{EBC50C06-852A-4770-B0F6-2F972E1F7B19}"/>
    <dgm:cxn modelId="{C20BF9D5-D3AF-471A-9207-109772CBBB0E}" type="presOf" srcId="{A1803FC4-FC17-4D4D-8F89-524B74EB6458}" destId="{907F5CD0-695C-4D7E-8EEC-2457F4C2DCBF}" srcOrd="0" destOrd="7" presId="urn:microsoft.com/office/officeart/2005/8/layout/hList1"/>
    <dgm:cxn modelId="{801C754D-F933-4AE5-BB39-08B7375D8DDB}" srcId="{04481584-496D-4070-A942-8680113B51AF}" destId="{67000317-7C38-4D8A-B7F4-819C407B78D2}" srcOrd="3" destOrd="0" parTransId="{3470C7A4-4675-43A7-A358-AAA9915BF4D4}" sibTransId="{C52DFA0D-16CA-49EC-8183-90ED95FAF921}"/>
    <dgm:cxn modelId="{B371ED29-3FD2-4CAE-86F0-8D0B79F2CC66}" srcId="{59C6C00F-5461-4676-B318-A58FC18310C6}" destId="{A834136A-D630-4FA1-A271-C159CE064E42}" srcOrd="0" destOrd="0" parTransId="{C433549A-D3C3-448A-BAC9-B0121768352A}" sibTransId="{5E07AC08-9205-4F67-B832-D39AE1566172}"/>
    <dgm:cxn modelId="{5C3A295C-0AE2-42E6-8944-02A839E94DFB}" type="presOf" srcId="{D42E8BD9-5C9B-4798-B935-F84347661F56}" destId="{EF3F352C-6A2C-48F7-BE20-55E59D841926}" srcOrd="0" destOrd="2" presId="urn:microsoft.com/office/officeart/2005/8/layout/hList1"/>
    <dgm:cxn modelId="{0205AF6F-50D0-4715-940B-4044AFCDE206}" srcId="{59C6C00F-5461-4676-B318-A58FC18310C6}" destId="{9B7FE5AC-6A26-42D2-BC92-348256A6D86E}" srcOrd="5" destOrd="0" parTransId="{2AF5EF24-627F-43A2-B4CC-88C77C20B298}" sibTransId="{ED9648FE-0F3B-4226-BFA2-2EEADA102F84}"/>
    <dgm:cxn modelId="{82B30C10-BBDF-45EC-88C7-24F4452508D4}" type="presParOf" srcId="{4BA0EB28-5092-41FB-BDF8-33C7447F54FF}" destId="{48A58D5E-6D16-4939-8AAE-B5CEF69DD747}" srcOrd="0" destOrd="0" presId="urn:microsoft.com/office/officeart/2005/8/layout/hList1"/>
    <dgm:cxn modelId="{19FD6BDE-5431-488B-B1E1-141C660CFAB7}" type="presParOf" srcId="{48A58D5E-6D16-4939-8AAE-B5CEF69DD747}" destId="{E2F869EF-1CFE-4A69-953B-61475F317AF9}" srcOrd="0" destOrd="0" presId="urn:microsoft.com/office/officeart/2005/8/layout/hList1"/>
    <dgm:cxn modelId="{BAC14D75-1C25-46BE-8610-D9F12BF62A62}" type="presParOf" srcId="{48A58D5E-6D16-4939-8AAE-B5CEF69DD747}" destId="{907F5CD0-695C-4D7E-8EEC-2457F4C2DCBF}" srcOrd="1" destOrd="0" presId="urn:microsoft.com/office/officeart/2005/8/layout/hList1"/>
    <dgm:cxn modelId="{E53BDB8F-A7BC-466F-9C7C-F4BC47F70B42}" type="presParOf" srcId="{4BA0EB28-5092-41FB-BDF8-33C7447F54FF}" destId="{ABD0D0AB-2BA3-4F25-8DB4-FC1C4C84AABE}" srcOrd="1" destOrd="0" presId="urn:microsoft.com/office/officeart/2005/8/layout/hList1"/>
    <dgm:cxn modelId="{E5C56E4D-2823-4505-80CC-0F43C024B744}" type="presParOf" srcId="{4BA0EB28-5092-41FB-BDF8-33C7447F54FF}" destId="{BC36E6F9-03D8-4DB4-BDCA-20A3B31165F7}" srcOrd="2" destOrd="0" presId="urn:microsoft.com/office/officeart/2005/8/layout/hList1"/>
    <dgm:cxn modelId="{BC914074-B12A-464B-A6D1-458CBD0E5FC8}" type="presParOf" srcId="{BC36E6F9-03D8-4DB4-BDCA-20A3B31165F7}" destId="{9AE853FE-4C77-4FC2-8545-E56B8AA7301E}" srcOrd="0" destOrd="0" presId="urn:microsoft.com/office/officeart/2005/8/layout/hList1"/>
    <dgm:cxn modelId="{A0E9D87D-5B65-4DCF-B811-7B60148AEBC7}" type="presParOf" srcId="{BC36E6F9-03D8-4DB4-BDCA-20A3B31165F7}" destId="{68645498-C763-462A-B12D-4DB0EBB1E955}" srcOrd="1" destOrd="0" presId="urn:microsoft.com/office/officeart/2005/8/layout/hList1"/>
    <dgm:cxn modelId="{51B52C9B-2E1D-4E50-8B36-8BAC8C6D6CE1}" type="presParOf" srcId="{4BA0EB28-5092-41FB-BDF8-33C7447F54FF}" destId="{77895D27-0860-435E-BE38-93B09A4241BF}" srcOrd="3" destOrd="0" presId="urn:microsoft.com/office/officeart/2005/8/layout/hList1"/>
    <dgm:cxn modelId="{55397D0A-DAC4-4475-BE4C-FA5211D9B94E}" type="presParOf" srcId="{4BA0EB28-5092-41FB-BDF8-33C7447F54FF}" destId="{1356CF9E-23BC-446D-A79C-6A8F6B772510}" srcOrd="4" destOrd="0" presId="urn:microsoft.com/office/officeart/2005/8/layout/hList1"/>
    <dgm:cxn modelId="{5A8A29B0-FAA8-49A4-BD8F-5D609DB37374}" type="presParOf" srcId="{1356CF9E-23BC-446D-A79C-6A8F6B772510}" destId="{7EFA6AA8-3153-4BCE-8ABB-619198F24AB6}" srcOrd="0" destOrd="0" presId="urn:microsoft.com/office/officeart/2005/8/layout/hList1"/>
    <dgm:cxn modelId="{F54D75F7-CF94-4028-A56B-25E13F15CA86}" type="presParOf" srcId="{1356CF9E-23BC-446D-A79C-6A8F6B772510}" destId="{ECAFC2E6-2FDD-41EA-A24B-7CEF76B0F7D1}" srcOrd="1" destOrd="0" presId="urn:microsoft.com/office/officeart/2005/8/layout/hList1"/>
    <dgm:cxn modelId="{5975D2F4-0E8E-4814-B628-9ADC954CBACC}" type="presParOf" srcId="{4BA0EB28-5092-41FB-BDF8-33C7447F54FF}" destId="{80F9CE67-1AC5-4668-B802-C81FBAABC09B}" srcOrd="5" destOrd="0" presId="urn:microsoft.com/office/officeart/2005/8/layout/hList1"/>
    <dgm:cxn modelId="{93953012-85C9-4531-86C6-007F561DCD6A}" type="presParOf" srcId="{4BA0EB28-5092-41FB-BDF8-33C7447F54FF}" destId="{326F5A46-71D7-465F-96CF-2059A9657269}" srcOrd="6" destOrd="0" presId="urn:microsoft.com/office/officeart/2005/8/layout/hList1"/>
    <dgm:cxn modelId="{C9152440-766A-4580-AADB-8A9A4AD2B4B8}" type="presParOf" srcId="{326F5A46-71D7-465F-96CF-2059A9657269}" destId="{757F9E1B-90CF-4CD3-9BBA-BE431BC39D53}" srcOrd="0" destOrd="0" presId="urn:microsoft.com/office/officeart/2005/8/layout/hList1"/>
    <dgm:cxn modelId="{CE804C76-8178-4B2F-9C0D-7F216348A626}" type="presParOf" srcId="{326F5A46-71D7-465F-96CF-2059A9657269}" destId="{EF3F352C-6A2C-48F7-BE20-55E59D841926}" srcOrd="1" destOrd="0" presId="urn:microsoft.com/office/officeart/2005/8/layout/h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09D04248-D313-41A6-B61A-26925C2D1D6E}" type="doc">
      <dgm:prSet loTypeId="urn:microsoft.com/office/officeart/2005/8/layout/radial6" loCatId="relationship" qsTypeId="urn:microsoft.com/office/officeart/2005/8/quickstyle/3d2" qsCatId="3D" csTypeId="urn:microsoft.com/office/officeart/2005/8/colors/accent0_2" csCatId="mainScheme" phldr="1"/>
      <dgm:spPr/>
      <dgm:t>
        <a:bodyPr/>
        <a:lstStyle/>
        <a:p>
          <a:pPr rtl="1"/>
          <a:endParaRPr lang="ar-SA"/>
        </a:p>
      </dgm:t>
    </dgm:pt>
    <dgm:pt modelId="{96F1C955-EC50-41A5-8325-F9A697A744D5}">
      <dgm:prSet phldrT="[Text]" custT="1"/>
      <dgm:spPr/>
      <dgm:t>
        <a:bodyPr/>
        <a:lstStyle/>
        <a:p>
          <a:pPr rtl="1"/>
          <a:r>
            <a:rPr lang="ar-SA" sz="2000" b="1" dirty="0" smtClean="0">
              <a:latin typeface="Times New Roman" pitchFamily="18" charset="0"/>
              <a:cs typeface="Times New Roman" pitchFamily="18" charset="0"/>
            </a:rPr>
            <a:t>الوظائف الأساسية للجهاز الإداري </a:t>
          </a:r>
          <a:endParaRPr lang="ar-SA" sz="2000" dirty="0"/>
        </a:p>
      </dgm:t>
    </dgm:pt>
    <dgm:pt modelId="{8575214F-9A07-47FA-BF54-DA0DB77B148F}" type="parTrans" cxnId="{57452133-90A2-486F-84D1-8DA9E1BA262D}">
      <dgm:prSet/>
      <dgm:spPr/>
      <dgm:t>
        <a:bodyPr/>
        <a:lstStyle/>
        <a:p>
          <a:pPr rtl="1"/>
          <a:endParaRPr lang="ar-SA"/>
        </a:p>
      </dgm:t>
    </dgm:pt>
    <dgm:pt modelId="{98BF4954-80A8-4D17-9724-5672B44075DB}" type="sibTrans" cxnId="{57452133-90A2-486F-84D1-8DA9E1BA262D}">
      <dgm:prSet/>
      <dgm:spPr/>
      <dgm:t>
        <a:bodyPr/>
        <a:lstStyle/>
        <a:p>
          <a:pPr rtl="1"/>
          <a:endParaRPr lang="ar-SA"/>
        </a:p>
      </dgm:t>
    </dgm:pt>
    <dgm:pt modelId="{7447483F-AFE3-4D6A-917D-2C3D04EF49A9}">
      <dgm:prSet phldrT="[Text]" custT="1"/>
      <dgm:spPr/>
      <dgm:t>
        <a:bodyPr/>
        <a:lstStyle/>
        <a:p>
          <a:pPr rtl="1"/>
          <a:r>
            <a:rPr lang="ar-SA" sz="1600" b="1" dirty="0" smtClean="0">
              <a:latin typeface="Times New Roman" pitchFamily="18" charset="0"/>
              <a:cs typeface="Times New Roman" pitchFamily="18" charset="0"/>
            </a:rPr>
            <a:t>الـــوظائف الإدارية الـــــــعامة</a:t>
          </a:r>
          <a:r>
            <a:rPr lang="ar-SA" sz="1600" dirty="0" smtClean="0">
              <a:latin typeface="Times New Roman" pitchFamily="18" charset="0"/>
              <a:cs typeface="Times New Roman" pitchFamily="18" charset="0"/>
            </a:rPr>
            <a:t>: </a:t>
          </a:r>
          <a:endParaRPr lang="ar-SA" sz="1600" dirty="0"/>
        </a:p>
      </dgm:t>
    </dgm:pt>
    <dgm:pt modelId="{67BB7567-F604-42CD-B0AB-B7B10B144659}" type="parTrans" cxnId="{95EE1771-C312-4C9B-A94C-4A512F510BDA}">
      <dgm:prSet/>
      <dgm:spPr/>
      <dgm:t>
        <a:bodyPr/>
        <a:lstStyle/>
        <a:p>
          <a:pPr rtl="1"/>
          <a:endParaRPr lang="ar-SA"/>
        </a:p>
      </dgm:t>
    </dgm:pt>
    <dgm:pt modelId="{7B65C78A-C3FB-49D8-8307-CDBDD03A3DF8}" type="sibTrans" cxnId="{95EE1771-C312-4C9B-A94C-4A512F510BDA}">
      <dgm:prSet/>
      <dgm:spPr/>
      <dgm:t>
        <a:bodyPr/>
        <a:lstStyle/>
        <a:p>
          <a:pPr rtl="1"/>
          <a:endParaRPr lang="ar-SA"/>
        </a:p>
      </dgm:t>
    </dgm:pt>
    <dgm:pt modelId="{F4B553B0-BC88-46E9-B7DE-D246D9D55FD8}">
      <dgm:prSet phldrT="[Text]" custT="1"/>
      <dgm:spPr/>
      <dgm:t>
        <a:bodyPr/>
        <a:lstStyle/>
        <a:p>
          <a:pPr rtl="1"/>
          <a:r>
            <a:rPr lang="ar-SA" sz="1400" b="1" dirty="0" smtClean="0">
              <a:latin typeface="Times New Roman" pitchFamily="18" charset="0"/>
              <a:cs typeface="Times New Roman" pitchFamily="18" charset="0"/>
            </a:rPr>
            <a:t>وظـــائف الإدارة الإقتصادية:</a:t>
          </a:r>
          <a:endParaRPr lang="ar-SA" sz="1400" dirty="0"/>
        </a:p>
      </dgm:t>
    </dgm:pt>
    <dgm:pt modelId="{A5D771FF-5815-4527-B6FE-64D5E5681619}" type="parTrans" cxnId="{4F31D898-E0A6-4739-9A6A-9D8A1A3FB858}">
      <dgm:prSet/>
      <dgm:spPr/>
      <dgm:t>
        <a:bodyPr/>
        <a:lstStyle/>
        <a:p>
          <a:pPr rtl="1"/>
          <a:endParaRPr lang="ar-SA"/>
        </a:p>
      </dgm:t>
    </dgm:pt>
    <dgm:pt modelId="{EA5C1CED-237F-4C5A-B648-12962ED01B28}" type="sibTrans" cxnId="{4F31D898-E0A6-4739-9A6A-9D8A1A3FB858}">
      <dgm:prSet/>
      <dgm:spPr/>
      <dgm:t>
        <a:bodyPr/>
        <a:lstStyle/>
        <a:p>
          <a:pPr rtl="1"/>
          <a:endParaRPr lang="ar-SA"/>
        </a:p>
      </dgm:t>
    </dgm:pt>
    <dgm:pt modelId="{CC139450-3E54-4920-95C8-6BD9B4478453}">
      <dgm:prSet phldrT="[Text]" custT="1"/>
      <dgm:spPr/>
      <dgm:t>
        <a:bodyPr/>
        <a:lstStyle/>
        <a:p>
          <a:pPr rtl="1"/>
          <a:r>
            <a:rPr lang="ar-SA" sz="1400" b="1" dirty="0" smtClean="0">
              <a:latin typeface="Times New Roman" pitchFamily="18" charset="0"/>
              <a:cs typeface="Times New Roman" pitchFamily="18" charset="0"/>
            </a:rPr>
            <a:t>وظــــــيفة إدارة شـــــؤون الأفــــراد والــــكوادر</a:t>
          </a:r>
          <a:endParaRPr lang="ar-SA" sz="1400" dirty="0"/>
        </a:p>
      </dgm:t>
    </dgm:pt>
    <dgm:pt modelId="{10F4A327-74B4-4938-A826-4DE3F5C3E194}" type="parTrans" cxnId="{1BD44B34-4F95-4F39-8B37-C7ED05750F18}">
      <dgm:prSet/>
      <dgm:spPr/>
      <dgm:t>
        <a:bodyPr/>
        <a:lstStyle/>
        <a:p>
          <a:pPr rtl="1"/>
          <a:endParaRPr lang="ar-SA"/>
        </a:p>
      </dgm:t>
    </dgm:pt>
    <dgm:pt modelId="{BA3AC173-2831-4495-8118-6AFC2C4D0633}" type="sibTrans" cxnId="{1BD44B34-4F95-4F39-8B37-C7ED05750F18}">
      <dgm:prSet/>
      <dgm:spPr/>
      <dgm:t>
        <a:bodyPr/>
        <a:lstStyle/>
        <a:p>
          <a:pPr rtl="1"/>
          <a:endParaRPr lang="ar-SA"/>
        </a:p>
      </dgm:t>
    </dgm:pt>
    <dgm:pt modelId="{321F7E40-1540-4DC0-92B4-2DE73E15D42A}">
      <dgm:prSet phldrT="[Text]" custT="1"/>
      <dgm:spPr/>
      <dgm:t>
        <a:bodyPr/>
        <a:lstStyle/>
        <a:p>
          <a:pPr rtl="1"/>
          <a:r>
            <a:rPr lang="ar-SA" sz="1400" b="1" dirty="0" smtClean="0">
              <a:latin typeface="Times New Roman" pitchFamily="18" charset="0"/>
              <a:cs typeface="Times New Roman" pitchFamily="18" charset="0"/>
            </a:rPr>
            <a:t>وظــائف إدارة الإنتاج وتـــــنظيم فـــــعاليته</a:t>
          </a:r>
          <a:endParaRPr lang="ar-SA" sz="1400" dirty="0"/>
        </a:p>
      </dgm:t>
    </dgm:pt>
    <dgm:pt modelId="{87CD8C59-7ED5-4279-9CFB-94E838C097F4}" type="parTrans" cxnId="{37180225-1D01-4925-A0DF-ED2607D8719A}">
      <dgm:prSet/>
      <dgm:spPr/>
      <dgm:t>
        <a:bodyPr/>
        <a:lstStyle/>
        <a:p>
          <a:pPr rtl="1"/>
          <a:endParaRPr lang="ar-SA"/>
        </a:p>
      </dgm:t>
    </dgm:pt>
    <dgm:pt modelId="{EADB3AA1-8580-4052-8771-BE2205379493}" type="sibTrans" cxnId="{37180225-1D01-4925-A0DF-ED2607D8719A}">
      <dgm:prSet/>
      <dgm:spPr/>
      <dgm:t>
        <a:bodyPr/>
        <a:lstStyle/>
        <a:p>
          <a:pPr rtl="1"/>
          <a:endParaRPr lang="ar-SA"/>
        </a:p>
      </dgm:t>
    </dgm:pt>
    <dgm:pt modelId="{237BD6FB-4114-45F6-B9DC-A2B6194E7841}">
      <dgm:prSet/>
      <dgm:spPr/>
      <dgm:t>
        <a:bodyPr/>
        <a:lstStyle/>
        <a:p>
          <a:pPr rtl="1"/>
          <a:r>
            <a:rPr lang="ar-SA" b="1" smtClean="0">
              <a:latin typeface="Times New Roman" pitchFamily="18" charset="0"/>
              <a:cs typeface="Times New Roman" pitchFamily="18" charset="0"/>
            </a:rPr>
            <a:t>الـــوظائف الإداريــة الـــــفنية</a:t>
          </a:r>
          <a:endParaRPr lang="ar-SA"/>
        </a:p>
      </dgm:t>
    </dgm:pt>
    <dgm:pt modelId="{64E78024-6AED-4D79-B938-D33862FF544A}" type="parTrans" cxnId="{8B866953-311C-4926-B05F-08045088DC24}">
      <dgm:prSet/>
      <dgm:spPr/>
      <dgm:t>
        <a:bodyPr/>
        <a:lstStyle/>
        <a:p>
          <a:pPr rtl="1"/>
          <a:endParaRPr lang="ar-SA"/>
        </a:p>
      </dgm:t>
    </dgm:pt>
    <dgm:pt modelId="{022E6346-D77D-47D3-A650-2F13FC713A88}" type="sibTrans" cxnId="{8B866953-311C-4926-B05F-08045088DC24}">
      <dgm:prSet/>
      <dgm:spPr/>
      <dgm:t>
        <a:bodyPr/>
        <a:lstStyle/>
        <a:p>
          <a:pPr rtl="1"/>
          <a:endParaRPr lang="ar-SA"/>
        </a:p>
      </dgm:t>
    </dgm:pt>
    <dgm:pt modelId="{C9510D22-7856-41FC-B4AC-FC908BC5A501}">
      <dgm:prSet custT="1"/>
      <dgm:spPr/>
      <dgm:t>
        <a:bodyPr/>
        <a:lstStyle/>
        <a:p>
          <a:pPr rtl="1"/>
          <a:r>
            <a:rPr lang="ar-SA" sz="1400" b="1" dirty="0" smtClean="0">
              <a:latin typeface="Times New Roman" pitchFamily="18" charset="0"/>
              <a:cs typeface="Times New Roman" pitchFamily="18" charset="0"/>
            </a:rPr>
            <a:t>الــــــوظائف الإدارية الــــــــتجارية</a:t>
          </a:r>
          <a:endParaRPr lang="ar-SA" sz="1400" dirty="0"/>
        </a:p>
      </dgm:t>
    </dgm:pt>
    <dgm:pt modelId="{3182B2DC-F19E-47FB-A5ED-D8AE4C53F527}" type="parTrans" cxnId="{4F6B3F5D-B0C2-49E2-AE60-A2F75926E143}">
      <dgm:prSet/>
      <dgm:spPr/>
      <dgm:t>
        <a:bodyPr/>
        <a:lstStyle/>
        <a:p>
          <a:pPr rtl="1"/>
          <a:endParaRPr lang="ar-SA"/>
        </a:p>
      </dgm:t>
    </dgm:pt>
    <dgm:pt modelId="{B305BF96-2BF8-4C6E-A084-21B28D8F7A16}" type="sibTrans" cxnId="{4F6B3F5D-B0C2-49E2-AE60-A2F75926E143}">
      <dgm:prSet/>
      <dgm:spPr/>
      <dgm:t>
        <a:bodyPr/>
        <a:lstStyle/>
        <a:p>
          <a:pPr rtl="1"/>
          <a:endParaRPr lang="ar-SA"/>
        </a:p>
      </dgm:t>
    </dgm:pt>
    <dgm:pt modelId="{9DFA836B-3A36-47A7-A177-4D64EDD746D1}">
      <dgm:prSet custT="1"/>
      <dgm:spPr/>
      <dgm:t>
        <a:bodyPr/>
        <a:lstStyle/>
        <a:p>
          <a:pPr rtl="1"/>
          <a:r>
            <a:rPr lang="ar-SA" sz="1400" b="1" dirty="0" smtClean="0">
              <a:latin typeface="Times New Roman" pitchFamily="18" charset="0"/>
              <a:cs typeface="Times New Roman" pitchFamily="18" charset="0"/>
            </a:rPr>
            <a:t>الــــوظائف الإدارية الـــــــمالية</a:t>
          </a:r>
          <a:endParaRPr lang="ar-SA" sz="1400" dirty="0"/>
        </a:p>
      </dgm:t>
    </dgm:pt>
    <dgm:pt modelId="{EF6F211A-1C4C-469D-8ECF-FB0B44C84B3F}" type="parTrans" cxnId="{24B1BA61-541A-430C-9849-5D24033DA6F9}">
      <dgm:prSet/>
      <dgm:spPr/>
      <dgm:t>
        <a:bodyPr/>
        <a:lstStyle/>
        <a:p>
          <a:pPr rtl="1"/>
          <a:endParaRPr lang="ar-SA"/>
        </a:p>
      </dgm:t>
    </dgm:pt>
    <dgm:pt modelId="{3C0B421F-0E69-4391-BCBF-85598A434330}" type="sibTrans" cxnId="{24B1BA61-541A-430C-9849-5D24033DA6F9}">
      <dgm:prSet/>
      <dgm:spPr/>
      <dgm:t>
        <a:bodyPr/>
        <a:lstStyle/>
        <a:p>
          <a:pPr rtl="1"/>
          <a:endParaRPr lang="ar-SA"/>
        </a:p>
      </dgm:t>
    </dgm:pt>
    <dgm:pt modelId="{D6811A38-09BD-4079-9943-3A7C72B0251C}" type="pres">
      <dgm:prSet presAssocID="{09D04248-D313-41A6-B61A-26925C2D1D6E}" presName="Name0" presStyleCnt="0">
        <dgm:presLayoutVars>
          <dgm:chMax val="1"/>
          <dgm:dir/>
          <dgm:animLvl val="ctr"/>
          <dgm:resizeHandles val="exact"/>
        </dgm:presLayoutVars>
      </dgm:prSet>
      <dgm:spPr/>
      <dgm:t>
        <a:bodyPr/>
        <a:lstStyle/>
        <a:p>
          <a:pPr rtl="1"/>
          <a:endParaRPr lang="ar-SA"/>
        </a:p>
      </dgm:t>
    </dgm:pt>
    <dgm:pt modelId="{0CA2D46B-00E1-4F72-82DD-376D0138CCE8}" type="pres">
      <dgm:prSet presAssocID="{96F1C955-EC50-41A5-8325-F9A697A744D5}" presName="centerShape" presStyleLbl="node0" presStyleIdx="0" presStyleCnt="1" custScaleX="124538"/>
      <dgm:spPr/>
      <dgm:t>
        <a:bodyPr/>
        <a:lstStyle/>
        <a:p>
          <a:pPr rtl="1"/>
          <a:endParaRPr lang="ar-SA"/>
        </a:p>
      </dgm:t>
    </dgm:pt>
    <dgm:pt modelId="{8AC7A826-1237-4555-9DB4-7FD610504CCA}" type="pres">
      <dgm:prSet presAssocID="{7447483F-AFE3-4D6A-917D-2C3D04EF49A9}" presName="node" presStyleLbl="node1" presStyleIdx="0" presStyleCnt="7" custScaleX="115470" custRadScaleRad="91459" custRadScaleInc="-565">
        <dgm:presLayoutVars>
          <dgm:bulletEnabled val="1"/>
        </dgm:presLayoutVars>
      </dgm:prSet>
      <dgm:spPr/>
      <dgm:t>
        <a:bodyPr/>
        <a:lstStyle/>
        <a:p>
          <a:pPr rtl="1"/>
          <a:endParaRPr lang="ar-SA"/>
        </a:p>
      </dgm:t>
    </dgm:pt>
    <dgm:pt modelId="{62510768-9130-44C4-B6C0-061C02DB5998}" type="pres">
      <dgm:prSet presAssocID="{7447483F-AFE3-4D6A-917D-2C3D04EF49A9}" presName="dummy" presStyleCnt="0"/>
      <dgm:spPr/>
    </dgm:pt>
    <dgm:pt modelId="{FDE81397-4544-4E0C-A4DF-F87003ABDAB7}" type="pres">
      <dgm:prSet presAssocID="{7B65C78A-C3FB-49D8-8307-CDBDD03A3DF8}" presName="sibTrans" presStyleLbl="sibTrans2D1" presStyleIdx="0" presStyleCnt="7"/>
      <dgm:spPr/>
      <dgm:t>
        <a:bodyPr/>
        <a:lstStyle/>
        <a:p>
          <a:pPr rtl="1"/>
          <a:endParaRPr lang="ar-SA"/>
        </a:p>
      </dgm:t>
    </dgm:pt>
    <dgm:pt modelId="{B44FCEB9-E2EE-4D68-9930-DFD8B2A827FE}" type="pres">
      <dgm:prSet presAssocID="{237BD6FB-4114-45F6-B9DC-A2B6194E7841}" presName="node" presStyleLbl="node1" presStyleIdx="1" presStyleCnt="7">
        <dgm:presLayoutVars>
          <dgm:bulletEnabled val="1"/>
        </dgm:presLayoutVars>
      </dgm:prSet>
      <dgm:spPr/>
      <dgm:t>
        <a:bodyPr/>
        <a:lstStyle/>
        <a:p>
          <a:pPr rtl="1"/>
          <a:endParaRPr lang="ar-SA"/>
        </a:p>
      </dgm:t>
    </dgm:pt>
    <dgm:pt modelId="{C9B0B062-59A7-462D-8343-7F8AB6E1A785}" type="pres">
      <dgm:prSet presAssocID="{237BD6FB-4114-45F6-B9DC-A2B6194E7841}" presName="dummy" presStyleCnt="0"/>
      <dgm:spPr/>
    </dgm:pt>
    <dgm:pt modelId="{9D89C748-6402-4768-9DC0-E505CF0A9FA5}" type="pres">
      <dgm:prSet presAssocID="{022E6346-D77D-47D3-A650-2F13FC713A88}" presName="sibTrans" presStyleLbl="sibTrans2D1" presStyleIdx="1" presStyleCnt="7"/>
      <dgm:spPr/>
      <dgm:t>
        <a:bodyPr/>
        <a:lstStyle/>
        <a:p>
          <a:pPr rtl="1"/>
          <a:endParaRPr lang="ar-SA"/>
        </a:p>
      </dgm:t>
    </dgm:pt>
    <dgm:pt modelId="{DCA89C39-5058-4603-9BAA-ED5278F1A107}" type="pres">
      <dgm:prSet presAssocID="{F4B553B0-BC88-46E9-B7DE-D246D9D55FD8}" presName="node" presStyleLbl="node1" presStyleIdx="2" presStyleCnt="7">
        <dgm:presLayoutVars>
          <dgm:bulletEnabled val="1"/>
        </dgm:presLayoutVars>
      </dgm:prSet>
      <dgm:spPr/>
      <dgm:t>
        <a:bodyPr/>
        <a:lstStyle/>
        <a:p>
          <a:pPr rtl="1"/>
          <a:endParaRPr lang="ar-SA"/>
        </a:p>
      </dgm:t>
    </dgm:pt>
    <dgm:pt modelId="{9E1465F6-164D-4C28-8557-E91F53C0A689}" type="pres">
      <dgm:prSet presAssocID="{F4B553B0-BC88-46E9-B7DE-D246D9D55FD8}" presName="dummy" presStyleCnt="0"/>
      <dgm:spPr/>
    </dgm:pt>
    <dgm:pt modelId="{5EE58051-9984-4244-A3FD-392F090AFBA6}" type="pres">
      <dgm:prSet presAssocID="{EA5C1CED-237F-4C5A-B648-12962ED01B28}" presName="sibTrans" presStyleLbl="sibTrans2D1" presStyleIdx="2" presStyleCnt="7"/>
      <dgm:spPr/>
      <dgm:t>
        <a:bodyPr/>
        <a:lstStyle/>
        <a:p>
          <a:pPr rtl="1"/>
          <a:endParaRPr lang="ar-SA"/>
        </a:p>
      </dgm:t>
    </dgm:pt>
    <dgm:pt modelId="{1A53B65D-424A-421C-8746-30275D28419B}" type="pres">
      <dgm:prSet presAssocID="{C9510D22-7856-41FC-B4AC-FC908BC5A501}" presName="node" presStyleLbl="node1" presStyleIdx="3" presStyleCnt="7" custScaleX="160385" custRadScaleRad="96988" custRadScaleInc="-51926">
        <dgm:presLayoutVars>
          <dgm:bulletEnabled val="1"/>
        </dgm:presLayoutVars>
      </dgm:prSet>
      <dgm:spPr/>
      <dgm:t>
        <a:bodyPr/>
        <a:lstStyle/>
        <a:p>
          <a:pPr rtl="1"/>
          <a:endParaRPr lang="ar-SA"/>
        </a:p>
      </dgm:t>
    </dgm:pt>
    <dgm:pt modelId="{22499E3F-A044-4D1E-9CE8-58097C996284}" type="pres">
      <dgm:prSet presAssocID="{C9510D22-7856-41FC-B4AC-FC908BC5A501}" presName="dummy" presStyleCnt="0"/>
      <dgm:spPr/>
    </dgm:pt>
    <dgm:pt modelId="{3DAA0403-F980-4A70-A4C3-0A2A38B0E31B}" type="pres">
      <dgm:prSet presAssocID="{B305BF96-2BF8-4C6E-A084-21B28D8F7A16}" presName="sibTrans" presStyleLbl="sibTrans2D1" presStyleIdx="3" presStyleCnt="7"/>
      <dgm:spPr/>
      <dgm:t>
        <a:bodyPr/>
        <a:lstStyle/>
        <a:p>
          <a:pPr rtl="1"/>
          <a:endParaRPr lang="ar-SA"/>
        </a:p>
      </dgm:t>
    </dgm:pt>
    <dgm:pt modelId="{63AFA824-D956-4E76-9956-CE0C4C86E216}" type="pres">
      <dgm:prSet presAssocID="{CC139450-3E54-4920-95C8-6BD9B4478453}" presName="node" presStyleLbl="node1" presStyleIdx="4" presStyleCnt="7" custScaleX="144914">
        <dgm:presLayoutVars>
          <dgm:bulletEnabled val="1"/>
        </dgm:presLayoutVars>
      </dgm:prSet>
      <dgm:spPr/>
      <dgm:t>
        <a:bodyPr/>
        <a:lstStyle/>
        <a:p>
          <a:pPr rtl="1"/>
          <a:endParaRPr lang="ar-SA"/>
        </a:p>
      </dgm:t>
    </dgm:pt>
    <dgm:pt modelId="{2BD97238-868C-46F3-BA28-19DF98B4253E}" type="pres">
      <dgm:prSet presAssocID="{CC139450-3E54-4920-95C8-6BD9B4478453}" presName="dummy" presStyleCnt="0"/>
      <dgm:spPr/>
    </dgm:pt>
    <dgm:pt modelId="{C1C3F56E-EFF2-4C30-A3E4-18AB4DF19953}" type="pres">
      <dgm:prSet presAssocID="{BA3AC173-2831-4495-8118-6AFC2C4D0633}" presName="sibTrans" presStyleLbl="sibTrans2D1" presStyleIdx="4" presStyleCnt="7"/>
      <dgm:spPr/>
      <dgm:t>
        <a:bodyPr/>
        <a:lstStyle/>
        <a:p>
          <a:pPr rtl="1"/>
          <a:endParaRPr lang="ar-SA"/>
        </a:p>
      </dgm:t>
    </dgm:pt>
    <dgm:pt modelId="{F8EFCBF4-E160-49A8-8B1F-A617A99445AC}" type="pres">
      <dgm:prSet presAssocID="{9DFA836B-3A36-47A7-A177-4D64EDD746D1}" presName="node" presStyleLbl="node1" presStyleIdx="5" presStyleCnt="7">
        <dgm:presLayoutVars>
          <dgm:bulletEnabled val="1"/>
        </dgm:presLayoutVars>
      </dgm:prSet>
      <dgm:spPr/>
      <dgm:t>
        <a:bodyPr/>
        <a:lstStyle/>
        <a:p>
          <a:pPr rtl="1"/>
          <a:endParaRPr lang="ar-SA"/>
        </a:p>
      </dgm:t>
    </dgm:pt>
    <dgm:pt modelId="{BCEB102A-A843-4E5C-A1DE-071EC9083FE5}" type="pres">
      <dgm:prSet presAssocID="{9DFA836B-3A36-47A7-A177-4D64EDD746D1}" presName="dummy" presStyleCnt="0"/>
      <dgm:spPr/>
    </dgm:pt>
    <dgm:pt modelId="{88F45B5D-5746-40B1-938C-F4C6BCA979FF}" type="pres">
      <dgm:prSet presAssocID="{3C0B421F-0E69-4391-BCBF-85598A434330}" presName="sibTrans" presStyleLbl="sibTrans2D1" presStyleIdx="5" presStyleCnt="7"/>
      <dgm:spPr/>
      <dgm:t>
        <a:bodyPr/>
        <a:lstStyle/>
        <a:p>
          <a:pPr rtl="1"/>
          <a:endParaRPr lang="ar-SA"/>
        </a:p>
      </dgm:t>
    </dgm:pt>
    <dgm:pt modelId="{78DDD4C9-8F7A-49B3-8329-53E153C9CE22}" type="pres">
      <dgm:prSet presAssocID="{321F7E40-1540-4DC0-92B4-2DE73E15D42A}" presName="node" presStyleLbl="node1" presStyleIdx="6" presStyleCnt="7" custScaleX="112024">
        <dgm:presLayoutVars>
          <dgm:bulletEnabled val="1"/>
        </dgm:presLayoutVars>
      </dgm:prSet>
      <dgm:spPr/>
      <dgm:t>
        <a:bodyPr/>
        <a:lstStyle/>
        <a:p>
          <a:pPr rtl="1"/>
          <a:endParaRPr lang="ar-SA"/>
        </a:p>
      </dgm:t>
    </dgm:pt>
    <dgm:pt modelId="{CF691B1D-8F7C-4519-8CDA-20624A8829F0}" type="pres">
      <dgm:prSet presAssocID="{321F7E40-1540-4DC0-92B4-2DE73E15D42A}" presName="dummy" presStyleCnt="0"/>
      <dgm:spPr/>
    </dgm:pt>
    <dgm:pt modelId="{E191C8E1-574D-49E9-8759-75DC9490B853}" type="pres">
      <dgm:prSet presAssocID="{EADB3AA1-8580-4052-8771-BE2205379493}" presName="sibTrans" presStyleLbl="sibTrans2D1" presStyleIdx="6" presStyleCnt="7"/>
      <dgm:spPr/>
      <dgm:t>
        <a:bodyPr/>
        <a:lstStyle/>
        <a:p>
          <a:pPr rtl="1"/>
          <a:endParaRPr lang="ar-SA"/>
        </a:p>
      </dgm:t>
    </dgm:pt>
  </dgm:ptLst>
  <dgm:cxnLst>
    <dgm:cxn modelId="{E9014F7E-DE18-4E40-8572-D4E26F6B7852}" type="presOf" srcId="{BA3AC173-2831-4495-8118-6AFC2C4D0633}" destId="{C1C3F56E-EFF2-4C30-A3E4-18AB4DF19953}" srcOrd="0" destOrd="0" presId="urn:microsoft.com/office/officeart/2005/8/layout/radial6"/>
    <dgm:cxn modelId="{3412229E-056A-4F51-A2FD-0E1234DCA59F}" type="presOf" srcId="{7447483F-AFE3-4D6A-917D-2C3D04EF49A9}" destId="{8AC7A826-1237-4555-9DB4-7FD610504CCA}" srcOrd="0" destOrd="0" presId="urn:microsoft.com/office/officeart/2005/8/layout/radial6"/>
    <dgm:cxn modelId="{B3CA8277-560E-4467-84FD-1C4316E49381}" type="presOf" srcId="{9DFA836B-3A36-47A7-A177-4D64EDD746D1}" destId="{F8EFCBF4-E160-49A8-8B1F-A617A99445AC}" srcOrd="0" destOrd="0" presId="urn:microsoft.com/office/officeart/2005/8/layout/radial6"/>
    <dgm:cxn modelId="{1BD44B34-4F95-4F39-8B37-C7ED05750F18}" srcId="{96F1C955-EC50-41A5-8325-F9A697A744D5}" destId="{CC139450-3E54-4920-95C8-6BD9B4478453}" srcOrd="4" destOrd="0" parTransId="{10F4A327-74B4-4938-A826-4DE3F5C3E194}" sibTransId="{BA3AC173-2831-4495-8118-6AFC2C4D0633}"/>
    <dgm:cxn modelId="{4DF4AFDC-E6A8-4D3C-A055-EA6A6BB09194}" type="presOf" srcId="{F4B553B0-BC88-46E9-B7DE-D246D9D55FD8}" destId="{DCA89C39-5058-4603-9BAA-ED5278F1A107}" srcOrd="0" destOrd="0" presId="urn:microsoft.com/office/officeart/2005/8/layout/radial6"/>
    <dgm:cxn modelId="{95EE1771-C312-4C9B-A94C-4A512F510BDA}" srcId="{96F1C955-EC50-41A5-8325-F9A697A744D5}" destId="{7447483F-AFE3-4D6A-917D-2C3D04EF49A9}" srcOrd="0" destOrd="0" parTransId="{67BB7567-F604-42CD-B0AB-B7B10B144659}" sibTransId="{7B65C78A-C3FB-49D8-8307-CDBDD03A3DF8}"/>
    <dgm:cxn modelId="{A529DF33-BF11-4923-A243-791A458D950E}" type="presOf" srcId="{321F7E40-1540-4DC0-92B4-2DE73E15D42A}" destId="{78DDD4C9-8F7A-49B3-8329-53E153C9CE22}" srcOrd="0" destOrd="0" presId="urn:microsoft.com/office/officeart/2005/8/layout/radial6"/>
    <dgm:cxn modelId="{8EB8FDEB-2B73-4A49-ADB5-84BE1BA35D71}" type="presOf" srcId="{C9510D22-7856-41FC-B4AC-FC908BC5A501}" destId="{1A53B65D-424A-421C-8746-30275D28419B}" srcOrd="0" destOrd="0" presId="urn:microsoft.com/office/officeart/2005/8/layout/radial6"/>
    <dgm:cxn modelId="{AC28DD5B-FA29-4AFE-A007-1CF5A7834FDF}" type="presOf" srcId="{EADB3AA1-8580-4052-8771-BE2205379493}" destId="{E191C8E1-574D-49E9-8759-75DC9490B853}" srcOrd="0" destOrd="0" presId="urn:microsoft.com/office/officeart/2005/8/layout/radial6"/>
    <dgm:cxn modelId="{67D2659E-31DF-4C5A-9381-0A5C069D8DBE}" type="presOf" srcId="{09D04248-D313-41A6-B61A-26925C2D1D6E}" destId="{D6811A38-09BD-4079-9943-3A7C72B0251C}" srcOrd="0" destOrd="0" presId="urn:microsoft.com/office/officeart/2005/8/layout/radial6"/>
    <dgm:cxn modelId="{E48B591C-3E4D-4933-967C-152532E712E3}" type="presOf" srcId="{237BD6FB-4114-45F6-B9DC-A2B6194E7841}" destId="{B44FCEB9-E2EE-4D68-9930-DFD8B2A827FE}" srcOrd="0" destOrd="0" presId="urn:microsoft.com/office/officeart/2005/8/layout/radial6"/>
    <dgm:cxn modelId="{4F6B3F5D-B0C2-49E2-AE60-A2F75926E143}" srcId="{96F1C955-EC50-41A5-8325-F9A697A744D5}" destId="{C9510D22-7856-41FC-B4AC-FC908BC5A501}" srcOrd="3" destOrd="0" parTransId="{3182B2DC-F19E-47FB-A5ED-D8AE4C53F527}" sibTransId="{B305BF96-2BF8-4C6E-A084-21B28D8F7A16}"/>
    <dgm:cxn modelId="{4F31D898-E0A6-4739-9A6A-9D8A1A3FB858}" srcId="{96F1C955-EC50-41A5-8325-F9A697A744D5}" destId="{F4B553B0-BC88-46E9-B7DE-D246D9D55FD8}" srcOrd="2" destOrd="0" parTransId="{A5D771FF-5815-4527-B6FE-64D5E5681619}" sibTransId="{EA5C1CED-237F-4C5A-B648-12962ED01B28}"/>
    <dgm:cxn modelId="{ADCFC3AB-D93E-4454-ACC9-D21FB25A4EA3}" type="presOf" srcId="{7B65C78A-C3FB-49D8-8307-CDBDD03A3DF8}" destId="{FDE81397-4544-4E0C-A4DF-F87003ABDAB7}" srcOrd="0" destOrd="0" presId="urn:microsoft.com/office/officeart/2005/8/layout/radial6"/>
    <dgm:cxn modelId="{37180225-1D01-4925-A0DF-ED2607D8719A}" srcId="{96F1C955-EC50-41A5-8325-F9A697A744D5}" destId="{321F7E40-1540-4DC0-92B4-2DE73E15D42A}" srcOrd="6" destOrd="0" parTransId="{87CD8C59-7ED5-4279-9CFB-94E838C097F4}" sibTransId="{EADB3AA1-8580-4052-8771-BE2205379493}"/>
    <dgm:cxn modelId="{57452133-90A2-486F-84D1-8DA9E1BA262D}" srcId="{09D04248-D313-41A6-B61A-26925C2D1D6E}" destId="{96F1C955-EC50-41A5-8325-F9A697A744D5}" srcOrd="0" destOrd="0" parTransId="{8575214F-9A07-47FA-BF54-DA0DB77B148F}" sibTransId="{98BF4954-80A8-4D17-9724-5672B44075DB}"/>
    <dgm:cxn modelId="{EE228B78-59B4-4C88-AACD-20BD348DB6B2}" type="presOf" srcId="{EA5C1CED-237F-4C5A-B648-12962ED01B28}" destId="{5EE58051-9984-4244-A3FD-392F090AFBA6}" srcOrd="0" destOrd="0" presId="urn:microsoft.com/office/officeart/2005/8/layout/radial6"/>
    <dgm:cxn modelId="{49709010-6A6B-47A1-8B95-0C07D014E3C0}" type="presOf" srcId="{B305BF96-2BF8-4C6E-A084-21B28D8F7A16}" destId="{3DAA0403-F980-4A70-A4C3-0A2A38B0E31B}" srcOrd="0" destOrd="0" presId="urn:microsoft.com/office/officeart/2005/8/layout/radial6"/>
    <dgm:cxn modelId="{5F2C152F-1AE7-4544-B55C-DA0BF0C90A9F}" type="presOf" srcId="{3C0B421F-0E69-4391-BCBF-85598A434330}" destId="{88F45B5D-5746-40B1-938C-F4C6BCA979FF}" srcOrd="0" destOrd="0" presId="urn:microsoft.com/office/officeart/2005/8/layout/radial6"/>
    <dgm:cxn modelId="{D3AD80BE-A36C-4C93-991C-7FFA6DB0A88E}" type="presOf" srcId="{022E6346-D77D-47D3-A650-2F13FC713A88}" destId="{9D89C748-6402-4768-9DC0-E505CF0A9FA5}" srcOrd="0" destOrd="0" presId="urn:microsoft.com/office/officeart/2005/8/layout/radial6"/>
    <dgm:cxn modelId="{1E96FC64-5F99-45F8-9EFC-E9020AD80F8C}" type="presOf" srcId="{CC139450-3E54-4920-95C8-6BD9B4478453}" destId="{63AFA824-D956-4E76-9956-CE0C4C86E216}" srcOrd="0" destOrd="0" presId="urn:microsoft.com/office/officeart/2005/8/layout/radial6"/>
    <dgm:cxn modelId="{24B1BA61-541A-430C-9849-5D24033DA6F9}" srcId="{96F1C955-EC50-41A5-8325-F9A697A744D5}" destId="{9DFA836B-3A36-47A7-A177-4D64EDD746D1}" srcOrd="5" destOrd="0" parTransId="{EF6F211A-1C4C-469D-8ECF-FB0B44C84B3F}" sibTransId="{3C0B421F-0E69-4391-BCBF-85598A434330}"/>
    <dgm:cxn modelId="{A1B59BCC-E459-4DCB-BAAB-79998FA6F203}" type="presOf" srcId="{96F1C955-EC50-41A5-8325-F9A697A744D5}" destId="{0CA2D46B-00E1-4F72-82DD-376D0138CCE8}" srcOrd="0" destOrd="0" presId="urn:microsoft.com/office/officeart/2005/8/layout/radial6"/>
    <dgm:cxn modelId="{8B866953-311C-4926-B05F-08045088DC24}" srcId="{96F1C955-EC50-41A5-8325-F9A697A744D5}" destId="{237BD6FB-4114-45F6-B9DC-A2B6194E7841}" srcOrd="1" destOrd="0" parTransId="{64E78024-6AED-4D79-B938-D33862FF544A}" sibTransId="{022E6346-D77D-47D3-A650-2F13FC713A88}"/>
    <dgm:cxn modelId="{43941A17-7374-498A-B5F0-0E1D01F56317}" type="presParOf" srcId="{D6811A38-09BD-4079-9943-3A7C72B0251C}" destId="{0CA2D46B-00E1-4F72-82DD-376D0138CCE8}" srcOrd="0" destOrd="0" presId="urn:microsoft.com/office/officeart/2005/8/layout/radial6"/>
    <dgm:cxn modelId="{6486CE8C-3E23-4934-920B-95C364B83183}" type="presParOf" srcId="{D6811A38-09BD-4079-9943-3A7C72B0251C}" destId="{8AC7A826-1237-4555-9DB4-7FD610504CCA}" srcOrd="1" destOrd="0" presId="urn:microsoft.com/office/officeart/2005/8/layout/radial6"/>
    <dgm:cxn modelId="{21EE416D-C731-47DB-847B-4C8CBF938A73}" type="presParOf" srcId="{D6811A38-09BD-4079-9943-3A7C72B0251C}" destId="{62510768-9130-44C4-B6C0-061C02DB5998}" srcOrd="2" destOrd="0" presId="urn:microsoft.com/office/officeart/2005/8/layout/radial6"/>
    <dgm:cxn modelId="{944E1496-C528-4A57-B469-32519360001C}" type="presParOf" srcId="{D6811A38-09BD-4079-9943-3A7C72B0251C}" destId="{FDE81397-4544-4E0C-A4DF-F87003ABDAB7}" srcOrd="3" destOrd="0" presId="urn:microsoft.com/office/officeart/2005/8/layout/radial6"/>
    <dgm:cxn modelId="{B7115D12-8D22-42D3-BC5D-3C926C155873}" type="presParOf" srcId="{D6811A38-09BD-4079-9943-3A7C72B0251C}" destId="{B44FCEB9-E2EE-4D68-9930-DFD8B2A827FE}" srcOrd="4" destOrd="0" presId="urn:microsoft.com/office/officeart/2005/8/layout/radial6"/>
    <dgm:cxn modelId="{74A84F50-BE16-4D8E-86CD-C1C823E68305}" type="presParOf" srcId="{D6811A38-09BD-4079-9943-3A7C72B0251C}" destId="{C9B0B062-59A7-462D-8343-7F8AB6E1A785}" srcOrd="5" destOrd="0" presId="urn:microsoft.com/office/officeart/2005/8/layout/radial6"/>
    <dgm:cxn modelId="{D702A31B-C269-4360-A4DC-517BE1AF787F}" type="presParOf" srcId="{D6811A38-09BD-4079-9943-3A7C72B0251C}" destId="{9D89C748-6402-4768-9DC0-E505CF0A9FA5}" srcOrd="6" destOrd="0" presId="urn:microsoft.com/office/officeart/2005/8/layout/radial6"/>
    <dgm:cxn modelId="{A1F34004-84BB-4C99-B8E4-F69725FCEBA2}" type="presParOf" srcId="{D6811A38-09BD-4079-9943-3A7C72B0251C}" destId="{DCA89C39-5058-4603-9BAA-ED5278F1A107}" srcOrd="7" destOrd="0" presId="urn:microsoft.com/office/officeart/2005/8/layout/radial6"/>
    <dgm:cxn modelId="{BC9ADFFC-A0CD-4F1A-8214-DBE264187ADE}" type="presParOf" srcId="{D6811A38-09BD-4079-9943-3A7C72B0251C}" destId="{9E1465F6-164D-4C28-8557-E91F53C0A689}" srcOrd="8" destOrd="0" presId="urn:microsoft.com/office/officeart/2005/8/layout/radial6"/>
    <dgm:cxn modelId="{EB066B86-ECC7-4E26-A699-52977FE14E63}" type="presParOf" srcId="{D6811A38-09BD-4079-9943-3A7C72B0251C}" destId="{5EE58051-9984-4244-A3FD-392F090AFBA6}" srcOrd="9" destOrd="0" presId="urn:microsoft.com/office/officeart/2005/8/layout/radial6"/>
    <dgm:cxn modelId="{69826C9A-439E-4995-B485-DF0F2FA06BFE}" type="presParOf" srcId="{D6811A38-09BD-4079-9943-3A7C72B0251C}" destId="{1A53B65D-424A-421C-8746-30275D28419B}" srcOrd="10" destOrd="0" presId="urn:microsoft.com/office/officeart/2005/8/layout/radial6"/>
    <dgm:cxn modelId="{BFFD4201-E411-4FD6-A5A0-4FDCE987EF08}" type="presParOf" srcId="{D6811A38-09BD-4079-9943-3A7C72B0251C}" destId="{22499E3F-A044-4D1E-9CE8-58097C996284}" srcOrd="11" destOrd="0" presId="urn:microsoft.com/office/officeart/2005/8/layout/radial6"/>
    <dgm:cxn modelId="{486A8B0E-8EAD-44E4-B460-139225AB48D4}" type="presParOf" srcId="{D6811A38-09BD-4079-9943-3A7C72B0251C}" destId="{3DAA0403-F980-4A70-A4C3-0A2A38B0E31B}" srcOrd="12" destOrd="0" presId="urn:microsoft.com/office/officeart/2005/8/layout/radial6"/>
    <dgm:cxn modelId="{8B16CA67-BE90-4759-9E98-4A4C2E178726}" type="presParOf" srcId="{D6811A38-09BD-4079-9943-3A7C72B0251C}" destId="{63AFA824-D956-4E76-9956-CE0C4C86E216}" srcOrd="13" destOrd="0" presId="urn:microsoft.com/office/officeart/2005/8/layout/radial6"/>
    <dgm:cxn modelId="{4B9A061B-19ED-4FB7-9163-EC2E1E3BEB4C}" type="presParOf" srcId="{D6811A38-09BD-4079-9943-3A7C72B0251C}" destId="{2BD97238-868C-46F3-BA28-19DF98B4253E}" srcOrd="14" destOrd="0" presId="urn:microsoft.com/office/officeart/2005/8/layout/radial6"/>
    <dgm:cxn modelId="{90EEB624-C587-437C-A9C8-3E9E4716122C}" type="presParOf" srcId="{D6811A38-09BD-4079-9943-3A7C72B0251C}" destId="{C1C3F56E-EFF2-4C30-A3E4-18AB4DF19953}" srcOrd="15" destOrd="0" presId="urn:microsoft.com/office/officeart/2005/8/layout/radial6"/>
    <dgm:cxn modelId="{8B8E6E77-2DBF-42CC-9C36-2DB23D00B68F}" type="presParOf" srcId="{D6811A38-09BD-4079-9943-3A7C72B0251C}" destId="{F8EFCBF4-E160-49A8-8B1F-A617A99445AC}" srcOrd="16" destOrd="0" presId="urn:microsoft.com/office/officeart/2005/8/layout/radial6"/>
    <dgm:cxn modelId="{0479550A-DB71-4BBF-A6C1-8C0FD25B45C5}" type="presParOf" srcId="{D6811A38-09BD-4079-9943-3A7C72B0251C}" destId="{BCEB102A-A843-4E5C-A1DE-071EC9083FE5}" srcOrd="17" destOrd="0" presId="urn:microsoft.com/office/officeart/2005/8/layout/radial6"/>
    <dgm:cxn modelId="{AD9BDDD0-7E5C-41BE-8917-111103BB9130}" type="presParOf" srcId="{D6811A38-09BD-4079-9943-3A7C72B0251C}" destId="{88F45B5D-5746-40B1-938C-F4C6BCA979FF}" srcOrd="18" destOrd="0" presId="urn:microsoft.com/office/officeart/2005/8/layout/radial6"/>
    <dgm:cxn modelId="{FCB2EF64-5E38-4199-AAA0-41277EAB3E3F}" type="presParOf" srcId="{D6811A38-09BD-4079-9943-3A7C72B0251C}" destId="{78DDD4C9-8F7A-49B3-8329-53E153C9CE22}" srcOrd="19" destOrd="0" presId="urn:microsoft.com/office/officeart/2005/8/layout/radial6"/>
    <dgm:cxn modelId="{4278833B-E139-4ACC-8493-6563F28664B6}" type="presParOf" srcId="{D6811A38-09BD-4079-9943-3A7C72B0251C}" destId="{CF691B1D-8F7C-4519-8CDA-20624A8829F0}" srcOrd="20" destOrd="0" presId="urn:microsoft.com/office/officeart/2005/8/layout/radial6"/>
    <dgm:cxn modelId="{3B0BF860-0DFD-45D2-9C26-08E072761C2C}" type="presParOf" srcId="{D6811A38-09BD-4079-9943-3A7C72B0251C}" destId="{E191C8E1-574D-49E9-8759-75DC9490B853}" srcOrd="21"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F8CFB6C-2DA2-426B-AB9B-FC7625D08AC7}" type="doc">
      <dgm:prSet loTypeId="urn:microsoft.com/office/officeart/2005/8/layout/radial1" loCatId="relationship" qsTypeId="urn:microsoft.com/office/officeart/2005/8/quickstyle/simple1" qsCatId="simple" csTypeId="urn:microsoft.com/office/officeart/2005/8/colors/accent1_2" csCatId="accent1" phldr="1"/>
      <dgm:spPr/>
    </dgm:pt>
    <dgm:pt modelId="{EE4E2EF5-26E5-4EC5-882F-CD0638F9FF25}">
      <dgm:prSet custT="1"/>
      <dgm:spPr>
        <a:solidFill>
          <a:schemeClr val="accent2">
            <a:lumMod val="20000"/>
            <a:lumOff val="80000"/>
          </a:schemeClr>
        </a:solidFill>
      </dgm:spPr>
      <dgm: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Arial" pitchFamily="34" charset="0"/>
              <a:ea typeface="Times New Roman" pitchFamily="18" charset="0"/>
              <a:cs typeface="PT Bold Heading" pitchFamily="2" charset="-78"/>
            </a:rPr>
            <a:t>سير العملية الإدارية لفايلو</a:t>
          </a:r>
          <a:endParaRPr kumimoji="0" lang="en-US" sz="1600" b="0" i="0" u="none" strike="noStrike" cap="none" normalizeH="0" baseline="0" dirty="0" smtClean="0">
            <a:ln>
              <a:noFill/>
            </a:ln>
            <a:solidFill>
              <a:schemeClr val="tx1"/>
            </a:solidFill>
            <a:effectLst/>
            <a:latin typeface="Arial" pitchFamily="34" charset="0"/>
            <a:cs typeface="PT Bold Heading" pitchFamily="2" charset="-7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PT Bold Heading" pitchFamily="2" charset="-78"/>
          </a:endParaRPr>
        </a:p>
      </dgm:t>
    </dgm:pt>
    <dgm:pt modelId="{8CD5F610-0B4D-484B-A27C-88B753AF121B}" type="parTrans" cxnId="{58C506C7-7D39-42D9-933C-A84E42D3EF4C}">
      <dgm:prSet/>
      <dgm:spPr/>
      <dgm:t>
        <a:bodyPr/>
        <a:lstStyle/>
        <a:p>
          <a:pPr rtl="1"/>
          <a:endParaRPr lang="ar-YE"/>
        </a:p>
      </dgm:t>
    </dgm:pt>
    <dgm:pt modelId="{405EA63E-8190-42A5-A334-59100AA21C60}" type="sibTrans" cxnId="{58C506C7-7D39-42D9-933C-A84E42D3EF4C}">
      <dgm:prSet/>
      <dgm:spPr/>
      <dgm:t>
        <a:bodyPr/>
        <a:lstStyle/>
        <a:p>
          <a:pPr rtl="1"/>
          <a:endParaRPr lang="ar-YE"/>
        </a:p>
      </dgm:t>
    </dgm:pt>
    <dgm:pt modelId="{F0A129C3-B3A3-4B1D-A7F4-389A8EFC34F1}">
      <dgm:prSet custT="1"/>
      <dgm:spPr>
        <a:solidFill>
          <a:schemeClr val="accent2">
            <a:lumMod val="20000"/>
            <a:lumOff val="80000"/>
          </a:schemeClr>
        </a:solidFill>
      </dgm:spPr>
      <dgm: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Arial" pitchFamily="34" charset="0"/>
              <a:ea typeface="Times New Roman" pitchFamily="18" charset="0"/>
              <a:cs typeface="PT Bold Heading" pitchFamily="2" charset="-78"/>
            </a:rPr>
            <a:t>التخطيط</a:t>
          </a:r>
          <a:endParaRPr kumimoji="0" lang="en-US" sz="1600" b="0" i="0" u="none" strike="noStrike" cap="none" normalizeH="0" baseline="0" dirty="0" smtClean="0">
            <a:ln>
              <a:noFill/>
            </a:ln>
            <a:solidFill>
              <a:schemeClr val="tx1"/>
            </a:solidFill>
            <a:effectLst/>
            <a:latin typeface="Arial" pitchFamily="34" charset="0"/>
            <a:cs typeface="PT Bold Heading"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Times New Roman" pitchFamily="18" charset="0"/>
              <a:cs typeface="PT Bold Heading" pitchFamily="2" charset="-78"/>
            </a:rPr>
            <a:t>(1) </a:t>
          </a:r>
          <a:endParaRPr kumimoji="0" lang="ar-SA" sz="1600" b="0" i="0" u="none" strike="noStrike" cap="none" normalizeH="0" baseline="0" dirty="0" smtClean="0">
            <a:ln>
              <a:noFill/>
            </a:ln>
            <a:solidFill>
              <a:schemeClr val="tx1"/>
            </a:solidFill>
            <a:effectLst/>
            <a:latin typeface="Arial" pitchFamily="34" charset="0"/>
            <a:cs typeface="PT Bold Heading" pitchFamily="2" charset="-78"/>
          </a:endParaRPr>
        </a:p>
      </dgm:t>
    </dgm:pt>
    <dgm:pt modelId="{534CBF46-B86A-40AD-BEC0-9D04922CF3ED}" type="parTrans" cxnId="{66D35C44-19A6-429F-BF00-A500C2BD1276}">
      <dgm:prSet custT="1"/>
      <dgm:spPr>
        <a:solidFill>
          <a:schemeClr val="accent2">
            <a:lumMod val="20000"/>
            <a:lumOff val="80000"/>
          </a:schemeClr>
        </a:solidFill>
      </dgm:spPr>
      <dgm:t>
        <a:bodyPr/>
        <a:lstStyle/>
        <a:p>
          <a:pPr rtl="1"/>
          <a:endParaRPr lang="ar-YE" sz="1600">
            <a:cs typeface="PT Bold Heading" pitchFamily="2" charset="-78"/>
          </a:endParaRPr>
        </a:p>
      </dgm:t>
    </dgm:pt>
    <dgm:pt modelId="{FB374B51-C14A-4C7F-A46E-5E368C254D7B}" type="sibTrans" cxnId="{66D35C44-19A6-429F-BF00-A500C2BD1276}">
      <dgm:prSet/>
      <dgm:spPr/>
      <dgm:t>
        <a:bodyPr/>
        <a:lstStyle/>
        <a:p>
          <a:pPr rtl="1"/>
          <a:endParaRPr lang="ar-YE"/>
        </a:p>
      </dgm:t>
    </dgm:pt>
    <dgm:pt modelId="{7745DE56-8985-4D90-8C30-00153B1F76AC}">
      <dgm:prSet custT="1"/>
      <dgm:spPr>
        <a:solidFill>
          <a:schemeClr val="accent2">
            <a:lumMod val="20000"/>
            <a:lumOff val="80000"/>
          </a:schemeClr>
        </a:solidFill>
      </dgm:spPr>
      <dgm: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Arial" pitchFamily="34" charset="0"/>
              <a:ea typeface="Times New Roman" pitchFamily="18" charset="0"/>
              <a:cs typeface="PT Bold Heading" pitchFamily="2" charset="-78"/>
            </a:rPr>
            <a:t>الموهبة</a:t>
          </a:r>
          <a:endParaRPr kumimoji="0" lang="en-US" sz="1600" b="0" i="0" u="none" strike="noStrike" cap="none" normalizeH="0" baseline="0" dirty="0" smtClean="0">
            <a:ln>
              <a:noFill/>
            </a:ln>
            <a:solidFill>
              <a:schemeClr val="tx1"/>
            </a:solidFill>
            <a:effectLst/>
            <a:latin typeface="Arial" pitchFamily="34" charset="0"/>
            <a:cs typeface="PT Bold Heading"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Times New Roman" pitchFamily="18" charset="0"/>
              <a:cs typeface="PT Bold Heading" pitchFamily="2" charset="-78"/>
            </a:rPr>
            <a:t>(5)</a:t>
          </a:r>
          <a:endParaRPr kumimoji="0" lang="ar-SA" sz="1600" b="0" i="0" u="none" strike="noStrike" cap="none" normalizeH="0" baseline="0" dirty="0" smtClean="0">
            <a:ln>
              <a:noFill/>
            </a:ln>
            <a:solidFill>
              <a:schemeClr val="tx1"/>
            </a:solidFill>
            <a:effectLst/>
            <a:latin typeface="Arial" pitchFamily="34" charset="0"/>
            <a:cs typeface="PT Bold Heading" pitchFamily="2" charset="-78"/>
          </a:endParaRPr>
        </a:p>
      </dgm:t>
    </dgm:pt>
    <dgm:pt modelId="{2D7EBCD3-0166-4EA1-B0D5-DBE7EEBA9AFA}" type="parTrans" cxnId="{89440B44-4E87-4B83-9936-540E2BF45256}">
      <dgm:prSet custT="1"/>
      <dgm:spPr>
        <a:solidFill>
          <a:schemeClr val="accent2">
            <a:lumMod val="20000"/>
            <a:lumOff val="80000"/>
          </a:schemeClr>
        </a:solidFill>
      </dgm:spPr>
      <dgm:t>
        <a:bodyPr/>
        <a:lstStyle/>
        <a:p>
          <a:pPr rtl="1"/>
          <a:endParaRPr lang="ar-YE" sz="1600">
            <a:cs typeface="PT Bold Heading" pitchFamily="2" charset="-78"/>
          </a:endParaRPr>
        </a:p>
      </dgm:t>
    </dgm:pt>
    <dgm:pt modelId="{6C13B137-D834-4720-B8FE-947AABC8DB17}" type="sibTrans" cxnId="{89440B44-4E87-4B83-9936-540E2BF45256}">
      <dgm:prSet/>
      <dgm:spPr/>
      <dgm:t>
        <a:bodyPr/>
        <a:lstStyle/>
        <a:p>
          <a:pPr rtl="1"/>
          <a:endParaRPr lang="ar-YE"/>
        </a:p>
      </dgm:t>
    </dgm:pt>
    <dgm:pt modelId="{E3DDBEE9-23F8-4544-9F6C-6D4784EB47E5}">
      <dgm:prSet custT="1"/>
      <dgm:spPr>
        <a:solidFill>
          <a:schemeClr val="accent2">
            <a:lumMod val="20000"/>
            <a:lumOff val="80000"/>
          </a:schemeClr>
        </a:solidFill>
      </dgm:spPr>
      <dgm: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Arial" pitchFamily="34" charset="0"/>
              <a:ea typeface="Times New Roman" pitchFamily="18" charset="0"/>
              <a:cs typeface="PT Bold Heading" pitchFamily="2" charset="-78"/>
            </a:rPr>
            <a:t>المراقبة</a:t>
          </a:r>
          <a:endParaRPr kumimoji="0" lang="en-US" sz="1600" b="0" i="0" u="none" strike="noStrike" cap="none" normalizeH="0" baseline="0" dirty="0" smtClean="0">
            <a:ln>
              <a:noFill/>
            </a:ln>
            <a:solidFill>
              <a:schemeClr val="tx1"/>
            </a:solidFill>
            <a:effectLst/>
            <a:latin typeface="Arial" pitchFamily="34" charset="0"/>
            <a:cs typeface="PT Bold Heading"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Times New Roman" pitchFamily="18" charset="0"/>
              <a:cs typeface="PT Bold Heading" pitchFamily="2" charset="-78"/>
            </a:rPr>
            <a:t>(4)</a:t>
          </a:r>
          <a:endParaRPr kumimoji="0" lang="ar-SA" sz="1600" b="0" i="0" u="none" strike="noStrike" cap="none" normalizeH="0" baseline="0" dirty="0" smtClean="0">
            <a:ln>
              <a:noFill/>
            </a:ln>
            <a:solidFill>
              <a:schemeClr val="tx1"/>
            </a:solidFill>
            <a:effectLst/>
            <a:latin typeface="Arial" pitchFamily="34" charset="0"/>
            <a:cs typeface="PT Bold Heading" pitchFamily="2" charset="-78"/>
          </a:endParaRPr>
        </a:p>
      </dgm:t>
    </dgm:pt>
    <dgm:pt modelId="{10452AB7-C6A3-412B-AB35-E02143A89D2B}" type="parTrans" cxnId="{9691FC3D-2DEF-4116-BF89-C571302F60E5}">
      <dgm:prSet custT="1"/>
      <dgm:spPr>
        <a:solidFill>
          <a:schemeClr val="accent2">
            <a:lumMod val="20000"/>
            <a:lumOff val="80000"/>
          </a:schemeClr>
        </a:solidFill>
      </dgm:spPr>
      <dgm:t>
        <a:bodyPr/>
        <a:lstStyle/>
        <a:p>
          <a:pPr rtl="1"/>
          <a:endParaRPr lang="ar-YE" sz="1600">
            <a:cs typeface="PT Bold Heading" pitchFamily="2" charset="-78"/>
          </a:endParaRPr>
        </a:p>
      </dgm:t>
    </dgm:pt>
    <dgm:pt modelId="{7273E94A-D117-4BB9-A493-7DCED2A7A405}" type="sibTrans" cxnId="{9691FC3D-2DEF-4116-BF89-C571302F60E5}">
      <dgm:prSet/>
      <dgm:spPr/>
      <dgm:t>
        <a:bodyPr/>
        <a:lstStyle/>
        <a:p>
          <a:pPr rtl="1"/>
          <a:endParaRPr lang="ar-YE"/>
        </a:p>
      </dgm:t>
    </dgm:pt>
    <dgm:pt modelId="{63F8813C-FC64-4128-B2C2-0064FB7B0E34}">
      <dgm:prSet custT="1"/>
      <dgm:spPr>
        <a:solidFill>
          <a:schemeClr val="accent2">
            <a:lumMod val="20000"/>
            <a:lumOff val="80000"/>
          </a:schemeClr>
        </a:solidFill>
      </dgm:spPr>
      <dgm: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Arial" pitchFamily="34" charset="0"/>
              <a:ea typeface="Times New Roman" pitchFamily="18" charset="0"/>
              <a:cs typeface="PT Bold Heading" pitchFamily="2" charset="-78"/>
            </a:rPr>
            <a:t>التنسيق</a:t>
          </a:r>
          <a:endParaRPr kumimoji="0" lang="en-US" sz="1600" b="0" i="0" u="none" strike="noStrike" cap="none" normalizeH="0" baseline="0" dirty="0" smtClean="0">
            <a:ln>
              <a:noFill/>
            </a:ln>
            <a:solidFill>
              <a:schemeClr val="tx1"/>
            </a:solidFill>
            <a:effectLst/>
            <a:latin typeface="Arial" pitchFamily="34" charset="0"/>
            <a:cs typeface="PT Bold Heading"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Times New Roman" pitchFamily="18" charset="0"/>
              <a:cs typeface="PT Bold Heading" pitchFamily="2" charset="-78"/>
            </a:rPr>
            <a:t>(3)</a:t>
          </a:r>
          <a:endParaRPr kumimoji="0" lang="ar-SA" sz="1600" b="0" i="0" u="none" strike="noStrike" cap="none" normalizeH="0" baseline="0" dirty="0" smtClean="0">
            <a:ln>
              <a:noFill/>
            </a:ln>
            <a:solidFill>
              <a:schemeClr val="tx1"/>
            </a:solidFill>
            <a:effectLst/>
            <a:latin typeface="Arial" pitchFamily="34" charset="0"/>
            <a:cs typeface="PT Bold Heading" pitchFamily="2" charset="-78"/>
          </a:endParaRPr>
        </a:p>
      </dgm:t>
    </dgm:pt>
    <dgm:pt modelId="{5BEC4B21-77A6-4EA5-B4E2-162BB71C06C0}" type="parTrans" cxnId="{22454230-EE48-4D99-B1C6-01F8578B62BA}">
      <dgm:prSet custT="1"/>
      <dgm:spPr>
        <a:solidFill>
          <a:schemeClr val="accent2">
            <a:lumMod val="20000"/>
            <a:lumOff val="80000"/>
          </a:schemeClr>
        </a:solidFill>
      </dgm:spPr>
      <dgm:t>
        <a:bodyPr/>
        <a:lstStyle/>
        <a:p>
          <a:pPr rtl="1"/>
          <a:endParaRPr lang="ar-YE" sz="1600">
            <a:cs typeface="PT Bold Heading" pitchFamily="2" charset="-78"/>
          </a:endParaRPr>
        </a:p>
      </dgm:t>
    </dgm:pt>
    <dgm:pt modelId="{FFA37C1B-07DE-4019-94DC-39531A353D53}" type="sibTrans" cxnId="{22454230-EE48-4D99-B1C6-01F8578B62BA}">
      <dgm:prSet/>
      <dgm:spPr/>
      <dgm:t>
        <a:bodyPr/>
        <a:lstStyle/>
        <a:p>
          <a:pPr rtl="1"/>
          <a:endParaRPr lang="ar-YE"/>
        </a:p>
      </dgm:t>
    </dgm:pt>
    <dgm:pt modelId="{CD361946-31C1-4BC9-976C-A0A764734CCA}">
      <dgm:prSet custT="1"/>
      <dgm:spPr>
        <a:solidFill>
          <a:schemeClr val="accent2">
            <a:lumMod val="20000"/>
            <a:lumOff val="80000"/>
          </a:schemeClr>
        </a:solidFill>
      </dgm:spPr>
      <dgm: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ar-SA" sz="1600" b="0" i="0" u="none" strike="noStrike" cap="none" normalizeH="0" baseline="0" dirty="0" smtClean="0">
              <a:ln>
                <a:noFill/>
              </a:ln>
              <a:solidFill>
                <a:schemeClr val="tx1"/>
              </a:solidFill>
              <a:effectLst/>
              <a:latin typeface="Arial" pitchFamily="34" charset="0"/>
              <a:ea typeface="Times New Roman" pitchFamily="18" charset="0"/>
              <a:cs typeface="PT Bold Heading" pitchFamily="2" charset="-78"/>
            </a:rPr>
            <a:t>التنظيم</a:t>
          </a:r>
          <a:endParaRPr kumimoji="0" lang="en-US" sz="1600" b="0" i="0" u="none" strike="noStrike" cap="none" normalizeH="0" baseline="0" dirty="0" smtClean="0">
            <a:ln>
              <a:noFill/>
            </a:ln>
            <a:solidFill>
              <a:schemeClr val="tx1"/>
            </a:solidFill>
            <a:effectLst/>
            <a:latin typeface="Arial" pitchFamily="34" charset="0"/>
            <a:cs typeface="PT Bold Heading"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Times New Roman" pitchFamily="18" charset="0"/>
              <a:cs typeface="PT Bold Heading" pitchFamily="2" charset="-78"/>
            </a:rPr>
            <a:t>(2)</a:t>
          </a:r>
          <a:endParaRPr kumimoji="0" lang="ar-SA" sz="1600" b="0" i="0" u="none" strike="noStrike" cap="none" normalizeH="0" baseline="0" dirty="0" smtClean="0">
            <a:ln>
              <a:noFill/>
            </a:ln>
            <a:solidFill>
              <a:schemeClr val="tx1"/>
            </a:solidFill>
            <a:effectLst/>
            <a:latin typeface="Arial" pitchFamily="34" charset="0"/>
            <a:cs typeface="PT Bold Heading" pitchFamily="2" charset="-78"/>
          </a:endParaRPr>
        </a:p>
      </dgm:t>
    </dgm:pt>
    <dgm:pt modelId="{A635A48C-9F7D-42FF-AB44-0F72B1098F93}" type="parTrans" cxnId="{EA337022-9ACE-4A9F-BD2D-FC9B22924198}">
      <dgm:prSet custT="1"/>
      <dgm:spPr>
        <a:solidFill>
          <a:schemeClr val="accent2">
            <a:lumMod val="20000"/>
            <a:lumOff val="80000"/>
          </a:schemeClr>
        </a:solidFill>
      </dgm:spPr>
      <dgm:t>
        <a:bodyPr/>
        <a:lstStyle/>
        <a:p>
          <a:pPr rtl="1"/>
          <a:endParaRPr lang="ar-YE" sz="1600">
            <a:cs typeface="PT Bold Heading" pitchFamily="2" charset="-78"/>
          </a:endParaRPr>
        </a:p>
      </dgm:t>
    </dgm:pt>
    <dgm:pt modelId="{874D9011-A55F-441F-8CD2-7407F6A5A6DF}" type="sibTrans" cxnId="{EA337022-9ACE-4A9F-BD2D-FC9B22924198}">
      <dgm:prSet/>
      <dgm:spPr/>
      <dgm:t>
        <a:bodyPr/>
        <a:lstStyle/>
        <a:p>
          <a:pPr rtl="1"/>
          <a:endParaRPr lang="ar-YE"/>
        </a:p>
      </dgm:t>
    </dgm:pt>
    <dgm:pt modelId="{0ED0CBF1-B049-4184-86D4-4C44FBB9590F}" type="pres">
      <dgm:prSet presAssocID="{2F8CFB6C-2DA2-426B-AB9B-FC7625D08AC7}" presName="cycle" presStyleCnt="0">
        <dgm:presLayoutVars>
          <dgm:chMax val="1"/>
          <dgm:dir/>
          <dgm:animLvl val="ctr"/>
          <dgm:resizeHandles val="exact"/>
        </dgm:presLayoutVars>
      </dgm:prSet>
      <dgm:spPr/>
    </dgm:pt>
    <dgm:pt modelId="{1730FD4A-4A0E-4EC7-AD81-244A5D839F20}" type="pres">
      <dgm:prSet presAssocID="{EE4E2EF5-26E5-4EC5-882F-CD0638F9FF25}" presName="centerShape" presStyleLbl="node0" presStyleIdx="0" presStyleCnt="1" custScaleX="116798" custScaleY="117068"/>
      <dgm:spPr/>
      <dgm:t>
        <a:bodyPr/>
        <a:lstStyle/>
        <a:p>
          <a:pPr rtl="1"/>
          <a:endParaRPr lang="ar-SA"/>
        </a:p>
      </dgm:t>
    </dgm:pt>
    <dgm:pt modelId="{7EC16E4D-4505-4141-A122-4B53F5A5DAC0}" type="pres">
      <dgm:prSet presAssocID="{534CBF46-B86A-40AD-BEC0-9D04922CF3ED}" presName="Name9" presStyleLbl="parChTrans1D2" presStyleIdx="0" presStyleCnt="5"/>
      <dgm:spPr/>
      <dgm:t>
        <a:bodyPr/>
        <a:lstStyle/>
        <a:p>
          <a:pPr rtl="1"/>
          <a:endParaRPr lang="ar-SA"/>
        </a:p>
      </dgm:t>
    </dgm:pt>
    <dgm:pt modelId="{7401CE28-6D21-45D6-97C2-196C82B12C45}" type="pres">
      <dgm:prSet presAssocID="{534CBF46-B86A-40AD-BEC0-9D04922CF3ED}" presName="connTx" presStyleLbl="parChTrans1D2" presStyleIdx="0" presStyleCnt="5"/>
      <dgm:spPr/>
      <dgm:t>
        <a:bodyPr/>
        <a:lstStyle/>
        <a:p>
          <a:pPr rtl="1"/>
          <a:endParaRPr lang="ar-SA"/>
        </a:p>
      </dgm:t>
    </dgm:pt>
    <dgm:pt modelId="{2A060B7A-2513-40D9-A921-E449E4221499}" type="pres">
      <dgm:prSet presAssocID="{F0A129C3-B3A3-4B1D-A7F4-389A8EFC34F1}" presName="node" presStyleLbl="node1" presStyleIdx="0" presStyleCnt="5">
        <dgm:presLayoutVars>
          <dgm:bulletEnabled val="1"/>
        </dgm:presLayoutVars>
      </dgm:prSet>
      <dgm:spPr/>
      <dgm:t>
        <a:bodyPr/>
        <a:lstStyle/>
        <a:p>
          <a:pPr rtl="1"/>
          <a:endParaRPr lang="ar-SA"/>
        </a:p>
      </dgm:t>
    </dgm:pt>
    <dgm:pt modelId="{91EC5E28-3BD2-433C-8581-768CAE49EAE2}" type="pres">
      <dgm:prSet presAssocID="{2D7EBCD3-0166-4EA1-B0D5-DBE7EEBA9AFA}" presName="Name9" presStyleLbl="parChTrans1D2" presStyleIdx="1" presStyleCnt="5"/>
      <dgm:spPr/>
      <dgm:t>
        <a:bodyPr/>
        <a:lstStyle/>
        <a:p>
          <a:pPr rtl="1"/>
          <a:endParaRPr lang="ar-SA"/>
        </a:p>
      </dgm:t>
    </dgm:pt>
    <dgm:pt modelId="{7CC85A7C-5191-4343-8F3B-F7B5406AA3D2}" type="pres">
      <dgm:prSet presAssocID="{2D7EBCD3-0166-4EA1-B0D5-DBE7EEBA9AFA}" presName="connTx" presStyleLbl="parChTrans1D2" presStyleIdx="1" presStyleCnt="5"/>
      <dgm:spPr/>
      <dgm:t>
        <a:bodyPr/>
        <a:lstStyle/>
        <a:p>
          <a:pPr rtl="1"/>
          <a:endParaRPr lang="ar-SA"/>
        </a:p>
      </dgm:t>
    </dgm:pt>
    <dgm:pt modelId="{DF024374-CB01-4B60-B81C-BFA3A5A945CF}" type="pres">
      <dgm:prSet presAssocID="{7745DE56-8985-4D90-8C30-00153B1F76AC}" presName="node" presStyleLbl="node1" presStyleIdx="1" presStyleCnt="5">
        <dgm:presLayoutVars>
          <dgm:bulletEnabled val="1"/>
        </dgm:presLayoutVars>
      </dgm:prSet>
      <dgm:spPr/>
      <dgm:t>
        <a:bodyPr/>
        <a:lstStyle/>
        <a:p>
          <a:pPr rtl="1"/>
          <a:endParaRPr lang="ar-SA"/>
        </a:p>
      </dgm:t>
    </dgm:pt>
    <dgm:pt modelId="{B7E44DEC-3795-4857-9450-54AEB7890508}" type="pres">
      <dgm:prSet presAssocID="{10452AB7-C6A3-412B-AB35-E02143A89D2B}" presName="Name9" presStyleLbl="parChTrans1D2" presStyleIdx="2" presStyleCnt="5"/>
      <dgm:spPr/>
      <dgm:t>
        <a:bodyPr/>
        <a:lstStyle/>
        <a:p>
          <a:pPr rtl="1"/>
          <a:endParaRPr lang="ar-SA"/>
        </a:p>
      </dgm:t>
    </dgm:pt>
    <dgm:pt modelId="{056B3769-47E0-4144-973B-3E22CEA0CE2A}" type="pres">
      <dgm:prSet presAssocID="{10452AB7-C6A3-412B-AB35-E02143A89D2B}" presName="connTx" presStyleLbl="parChTrans1D2" presStyleIdx="2" presStyleCnt="5"/>
      <dgm:spPr/>
      <dgm:t>
        <a:bodyPr/>
        <a:lstStyle/>
        <a:p>
          <a:pPr rtl="1"/>
          <a:endParaRPr lang="ar-SA"/>
        </a:p>
      </dgm:t>
    </dgm:pt>
    <dgm:pt modelId="{0B4BD2FF-DAB3-4DBA-AC24-5E8E43125BFD}" type="pres">
      <dgm:prSet presAssocID="{E3DDBEE9-23F8-4544-9F6C-6D4784EB47E5}" presName="node" presStyleLbl="node1" presStyleIdx="2" presStyleCnt="5">
        <dgm:presLayoutVars>
          <dgm:bulletEnabled val="1"/>
        </dgm:presLayoutVars>
      </dgm:prSet>
      <dgm:spPr/>
      <dgm:t>
        <a:bodyPr/>
        <a:lstStyle/>
        <a:p>
          <a:pPr rtl="1"/>
          <a:endParaRPr lang="ar-SA"/>
        </a:p>
      </dgm:t>
    </dgm:pt>
    <dgm:pt modelId="{45A39962-BE48-4584-A1CF-98E38278E032}" type="pres">
      <dgm:prSet presAssocID="{5BEC4B21-77A6-4EA5-B4E2-162BB71C06C0}" presName="Name9" presStyleLbl="parChTrans1D2" presStyleIdx="3" presStyleCnt="5"/>
      <dgm:spPr/>
      <dgm:t>
        <a:bodyPr/>
        <a:lstStyle/>
        <a:p>
          <a:pPr rtl="1"/>
          <a:endParaRPr lang="ar-SA"/>
        </a:p>
      </dgm:t>
    </dgm:pt>
    <dgm:pt modelId="{E3545F15-EF27-45BD-9998-48CB987A88D4}" type="pres">
      <dgm:prSet presAssocID="{5BEC4B21-77A6-4EA5-B4E2-162BB71C06C0}" presName="connTx" presStyleLbl="parChTrans1D2" presStyleIdx="3" presStyleCnt="5"/>
      <dgm:spPr/>
      <dgm:t>
        <a:bodyPr/>
        <a:lstStyle/>
        <a:p>
          <a:pPr rtl="1"/>
          <a:endParaRPr lang="ar-SA"/>
        </a:p>
      </dgm:t>
    </dgm:pt>
    <dgm:pt modelId="{926B21FF-661F-40D1-BC30-098D5E039131}" type="pres">
      <dgm:prSet presAssocID="{63F8813C-FC64-4128-B2C2-0064FB7B0E34}" presName="node" presStyleLbl="node1" presStyleIdx="3" presStyleCnt="5">
        <dgm:presLayoutVars>
          <dgm:bulletEnabled val="1"/>
        </dgm:presLayoutVars>
      </dgm:prSet>
      <dgm:spPr/>
      <dgm:t>
        <a:bodyPr/>
        <a:lstStyle/>
        <a:p>
          <a:pPr rtl="1"/>
          <a:endParaRPr lang="ar-SA"/>
        </a:p>
      </dgm:t>
    </dgm:pt>
    <dgm:pt modelId="{4E23359A-99D8-4D7F-8D24-502ED25D3006}" type="pres">
      <dgm:prSet presAssocID="{A635A48C-9F7D-42FF-AB44-0F72B1098F93}" presName="Name9" presStyleLbl="parChTrans1D2" presStyleIdx="4" presStyleCnt="5"/>
      <dgm:spPr/>
      <dgm:t>
        <a:bodyPr/>
        <a:lstStyle/>
        <a:p>
          <a:pPr rtl="1"/>
          <a:endParaRPr lang="ar-SA"/>
        </a:p>
      </dgm:t>
    </dgm:pt>
    <dgm:pt modelId="{E2DF5EBB-7428-4448-A116-FD9639CC4820}" type="pres">
      <dgm:prSet presAssocID="{A635A48C-9F7D-42FF-AB44-0F72B1098F93}" presName="connTx" presStyleLbl="parChTrans1D2" presStyleIdx="4" presStyleCnt="5"/>
      <dgm:spPr/>
      <dgm:t>
        <a:bodyPr/>
        <a:lstStyle/>
        <a:p>
          <a:pPr rtl="1"/>
          <a:endParaRPr lang="ar-SA"/>
        </a:p>
      </dgm:t>
    </dgm:pt>
    <dgm:pt modelId="{62C573FA-8A66-4752-A232-BB5C73DED075}" type="pres">
      <dgm:prSet presAssocID="{CD361946-31C1-4BC9-976C-A0A764734CCA}" presName="node" presStyleLbl="node1" presStyleIdx="4" presStyleCnt="5">
        <dgm:presLayoutVars>
          <dgm:bulletEnabled val="1"/>
        </dgm:presLayoutVars>
      </dgm:prSet>
      <dgm:spPr/>
      <dgm:t>
        <a:bodyPr/>
        <a:lstStyle/>
        <a:p>
          <a:pPr rtl="1"/>
          <a:endParaRPr lang="ar-SA"/>
        </a:p>
      </dgm:t>
    </dgm:pt>
  </dgm:ptLst>
  <dgm:cxnLst>
    <dgm:cxn modelId="{B81F89CD-48FB-4BF9-8470-8D07F1D70B44}" type="presOf" srcId="{534CBF46-B86A-40AD-BEC0-9D04922CF3ED}" destId="{7EC16E4D-4505-4141-A122-4B53F5A5DAC0}" srcOrd="0" destOrd="0" presId="urn:microsoft.com/office/officeart/2005/8/layout/radial1"/>
    <dgm:cxn modelId="{B51E4A92-BBD4-4168-8CF1-F05C9819421A}" type="presOf" srcId="{2D7EBCD3-0166-4EA1-B0D5-DBE7EEBA9AFA}" destId="{7CC85A7C-5191-4343-8F3B-F7B5406AA3D2}" srcOrd="1" destOrd="0" presId="urn:microsoft.com/office/officeart/2005/8/layout/radial1"/>
    <dgm:cxn modelId="{22454230-EE48-4D99-B1C6-01F8578B62BA}" srcId="{EE4E2EF5-26E5-4EC5-882F-CD0638F9FF25}" destId="{63F8813C-FC64-4128-B2C2-0064FB7B0E34}" srcOrd="3" destOrd="0" parTransId="{5BEC4B21-77A6-4EA5-B4E2-162BB71C06C0}" sibTransId="{FFA37C1B-07DE-4019-94DC-39531A353D53}"/>
    <dgm:cxn modelId="{DC48C49B-919E-43C3-9D30-3BD5E5AE52C8}" type="presOf" srcId="{EE4E2EF5-26E5-4EC5-882F-CD0638F9FF25}" destId="{1730FD4A-4A0E-4EC7-AD81-244A5D839F20}" srcOrd="0" destOrd="0" presId="urn:microsoft.com/office/officeart/2005/8/layout/radial1"/>
    <dgm:cxn modelId="{4A0548A8-463C-469D-B390-23C02A0C8B94}" type="presOf" srcId="{F0A129C3-B3A3-4B1D-A7F4-389A8EFC34F1}" destId="{2A060B7A-2513-40D9-A921-E449E4221499}" srcOrd="0" destOrd="0" presId="urn:microsoft.com/office/officeart/2005/8/layout/radial1"/>
    <dgm:cxn modelId="{9691FC3D-2DEF-4116-BF89-C571302F60E5}" srcId="{EE4E2EF5-26E5-4EC5-882F-CD0638F9FF25}" destId="{E3DDBEE9-23F8-4544-9F6C-6D4784EB47E5}" srcOrd="2" destOrd="0" parTransId="{10452AB7-C6A3-412B-AB35-E02143A89D2B}" sibTransId="{7273E94A-D117-4BB9-A493-7DCED2A7A405}"/>
    <dgm:cxn modelId="{58C506C7-7D39-42D9-933C-A84E42D3EF4C}" srcId="{2F8CFB6C-2DA2-426B-AB9B-FC7625D08AC7}" destId="{EE4E2EF5-26E5-4EC5-882F-CD0638F9FF25}" srcOrd="0" destOrd="0" parTransId="{8CD5F610-0B4D-484B-A27C-88B753AF121B}" sibTransId="{405EA63E-8190-42A5-A334-59100AA21C60}"/>
    <dgm:cxn modelId="{6DA579D5-54DE-4253-B973-56A565D88AED}" type="presOf" srcId="{CD361946-31C1-4BC9-976C-A0A764734CCA}" destId="{62C573FA-8A66-4752-A232-BB5C73DED075}" srcOrd="0" destOrd="0" presId="urn:microsoft.com/office/officeart/2005/8/layout/radial1"/>
    <dgm:cxn modelId="{06DD3844-EFF7-4BF1-88D2-26F718E96F4C}" type="presOf" srcId="{10452AB7-C6A3-412B-AB35-E02143A89D2B}" destId="{056B3769-47E0-4144-973B-3E22CEA0CE2A}" srcOrd="1" destOrd="0" presId="urn:microsoft.com/office/officeart/2005/8/layout/radial1"/>
    <dgm:cxn modelId="{DF6181AA-0FC5-4763-8E17-492AF434FEAE}" type="presOf" srcId="{2F8CFB6C-2DA2-426B-AB9B-FC7625D08AC7}" destId="{0ED0CBF1-B049-4184-86D4-4C44FBB9590F}" srcOrd="0" destOrd="0" presId="urn:microsoft.com/office/officeart/2005/8/layout/radial1"/>
    <dgm:cxn modelId="{96828495-8E56-4067-AE28-4BED7BBF928E}" type="presOf" srcId="{A635A48C-9F7D-42FF-AB44-0F72B1098F93}" destId="{E2DF5EBB-7428-4448-A116-FD9639CC4820}" srcOrd="1" destOrd="0" presId="urn:microsoft.com/office/officeart/2005/8/layout/radial1"/>
    <dgm:cxn modelId="{87B01001-45F4-41F1-A006-B29C61B804C5}" type="presOf" srcId="{5BEC4B21-77A6-4EA5-B4E2-162BB71C06C0}" destId="{45A39962-BE48-4584-A1CF-98E38278E032}" srcOrd="0" destOrd="0" presId="urn:microsoft.com/office/officeart/2005/8/layout/radial1"/>
    <dgm:cxn modelId="{56BDC0A9-7446-4A5E-AE1F-6E4B51F994CA}" type="presOf" srcId="{63F8813C-FC64-4128-B2C2-0064FB7B0E34}" destId="{926B21FF-661F-40D1-BC30-098D5E039131}" srcOrd="0" destOrd="0" presId="urn:microsoft.com/office/officeart/2005/8/layout/radial1"/>
    <dgm:cxn modelId="{DCC8F942-2B4C-4DFC-9376-464EB0CE5EF9}" type="presOf" srcId="{A635A48C-9F7D-42FF-AB44-0F72B1098F93}" destId="{4E23359A-99D8-4D7F-8D24-502ED25D3006}" srcOrd="0" destOrd="0" presId="urn:microsoft.com/office/officeart/2005/8/layout/radial1"/>
    <dgm:cxn modelId="{F208C736-FFA4-4D40-9F25-A7ECEB0E8203}" type="presOf" srcId="{10452AB7-C6A3-412B-AB35-E02143A89D2B}" destId="{B7E44DEC-3795-4857-9450-54AEB7890508}" srcOrd="0" destOrd="0" presId="urn:microsoft.com/office/officeart/2005/8/layout/radial1"/>
    <dgm:cxn modelId="{DAB84EFA-4FCA-491E-A208-424F2ABA015F}" type="presOf" srcId="{534CBF46-B86A-40AD-BEC0-9D04922CF3ED}" destId="{7401CE28-6D21-45D6-97C2-196C82B12C45}" srcOrd="1" destOrd="0" presId="urn:microsoft.com/office/officeart/2005/8/layout/radial1"/>
    <dgm:cxn modelId="{7C26FD02-1344-4728-9812-C78A5509C39B}" type="presOf" srcId="{5BEC4B21-77A6-4EA5-B4E2-162BB71C06C0}" destId="{E3545F15-EF27-45BD-9998-48CB987A88D4}" srcOrd="1" destOrd="0" presId="urn:microsoft.com/office/officeart/2005/8/layout/radial1"/>
    <dgm:cxn modelId="{EA337022-9ACE-4A9F-BD2D-FC9B22924198}" srcId="{EE4E2EF5-26E5-4EC5-882F-CD0638F9FF25}" destId="{CD361946-31C1-4BC9-976C-A0A764734CCA}" srcOrd="4" destOrd="0" parTransId="{A635A48C-9F7D-42FF-AB44-0F72B1098F93}" sibTransId="{874D9011-A55F-441F-8CD2-7407F6A5A6DF}"/>
    <dgm:cxn modelId="{17EAC948-0F7B-45D8-9683-5DB3B5C284C5}" type="presOf" srcId="{E3DDBEE9-23F8-4544-9F6C-6D4784EB47E5}" destId="{0B4BD2FF-DAB3-4DBA-AC24-5E8E43125BFD}" srcOrd="0" destOrd="0" presId="urn:microsoft.com/office/officeart/2005/8/layout/radial1"/>
    <dgm:cxn modelId="{A2CCEAD5-EAF8-41DD-8630-DA3A08B91586}" type="presOf" srcId="{7745DE56-8985-4D90-8C30-00153B1F76AC}" destId="{DF024374-CB01-4B60-B81C-BFA3A5A945CF}" srcOrd="0" destOrd="0" presId="urn:microsoft.com/office/officeart/2005/8/layout/radial1"/>
    <dgm:cxn modelId="{89440B44-4E87-4B83-9936-540E2BF45256}" srcId="{EE4E2EF5-26E5-4EC5-882F-CD0638F9FF25}" destId="{7745DE56-8985-4D90-8C30-00153B1F76AC}" srcOrd="1" destOrd="0" parTransId="{2D7EBCD3-0166-4EA1-B0D5-DBE7EEBA9AFA}" sibTransId="{6C13B137-D834-4720-B8FE-947AABC8DB17}"/>
    <dgm:cxn modelId="{9C56B841-C339-4A74-8C09-8E298ADE5403}" type="presOf" srcId="{2D7EBCD3-0166-4EA1-B0D5-DBE7EEBA9AFA}" destId="{91EC5E28-3BD2-433C-8581-768CAE49EAE2}" srcOrd="0" destOrd="0" presId="urn:microsoft.com/office/officeart/2005/8/layout/radial1"/>
    <dgm:cxn modelId="{66D35C44-19A6-429F-BF00-A500C2BD1276}" srcId="{EE4E2EF5-26E5-4EC5-882F-CD0638F9FF25}" destId="{F0A129C3-B3A3-4B1D-A7F4-389A8EFC34F1}" srcOrd="0" destOrd="0" parTransId="{534CBF46-B86A-40AD-BEC0-9D04922CF3ED}" sibTransId="{FB374B51-C14A-4C7F-A46E-5E368C254D7B}"/>
    <dgm:cxn modelId="{2E0368ED-C4BF-427C-88F1-D95F7E9F9574}" type="presParOf" srcId="{0ED0CBF1-B049-4184-86D4-4C44FBB9590F}" destId="{1730FD4A-4A0E-4EC7-AD81-244A5D839F20}" srcOrd="0" destOrd="0" presId="urn:microsoft.com/office/officeart/2005/8/layout/radial1"/>
    <dgm:cxn modelId="{A04A4D65-B044-4D26-B5D0-AD40E4AC82AA}" type="presParOf" srcId="{0ED0CBF1-B049-4184-86D4-4C44FBB9590F}" destId="{7EC16E4D-4505-4141-A122-4B53F5A5DAC0}" srcOrd="1" destOrd="0" presId="urn:microsoft.com/office/officeart/2005/8/layout/radial1"/>
    <dgm:cxn modelId="{B8F19524-A3B8-40F4-B748-2E0761824B52}" type="presParOf" srcId="{7EC16E4D-4505-4141-A122-4B53F5A5DAC0}" destId="{7401CE28-6D21-45D6-97C2-196C82B12C45}" srcOrd="0" destOrd="0" presId="urn:microsoft.com/office/officeart/2005/8/layout/radial1"/>
    <dgm:cxn modelId="{B90B716F-4C44-4043-8AB1-A28913D1C4FA}" type="presParOf" srcId="{0ED0CBF1-B049-4184-86D4-4C44FBB9590F}" destId="{2A060B7A-2513-40D9-A921-E449E4221499}" srcOrd="2" destOrd="0" presId="urn:microsoft.com/office/officeart/2005/8/layout/radial1"/>
    <dgm:cxn modelId="{885174FE-AB22-41A6-AFD8-8D339AA2D565}" type="presParOf" srcId="{0ED0CBF1-B049-4184-86D4-4C44FBB9590F}" destId="{91EC5E28-3BD2-433C-8581-768CAE49EAE2}" srcOrd="3" destOrd="0" presId="urn:microsoft.com/office/officeart/2005/8/layout/radial1"/>
    <dgm:cxn modelId="{587E1556-17E4-4F89-9621-84752249A9EF}" type="presParOf" srcId="{91EC5E28-3BD2-433C-8581-768CAE49EAE2}" destId="{7CC85A7C-5191-4343-8F3B-F7B5406AA3D2}" srcOrd="0" destOrd="0" presId="urn:microsoft.com/office/officeart/2005/8/layout/radial1"/>
    <dgm:cxn modelId="{A781178F-8014-4CCA-9A3D-7C70E64E95A5}" type="presParOf" srcId="{0ED0CBF1-B049-4184-86D4-4C44FBB9590F}" destId="{DF024374-CB01-4B60-B81C-BFA3A5A945CF}" srcOrd="4" destOrd="0" presId="urn:microsoft.com/office/officeart/2005/8/layout/radial1"/>
    <dgm:cxn modelId="{6A50606C-FB0B-414E-B32F-0A34F7D87458}" type="presParOf" srcId="{0ED0CBF1-B049-4184-86D4-4C44FBB9590F}" destId="{B7E44DEC-3795-4857-9450-54AEB7890508}" srcOrd="5" destOrd="0" presId="urn:microsoft.com/office/officeart/2005/8/layout/radial1"/>
    <dgm:cxn modelId="{3B205B1A-A293-48E5-9DCA-04D06A7329BE}" type="presParOf" srcId="{B7E44DEC-3795-4857-9450-54AEB7890508}" destId="{056B3769-47E0-4144-973B-3E22CEA0CE2A}" srcOrd="0" destOrd="0" presId="urn:microsoft.com/office/officeart/2005/8/layout/radial1"/>
    <dgm:cxn modelId="{153C9EEB-2802-433C-A669-8851372B4B6E}" type="presParOf" srcId="{0ED0CBF1-B049-4184-86D4-4C44FBB9590F}" destId="{0B4BD2FF-DAB3-4DBA-AC24-5E8E43125BFD}" srcOrd="6" destOrd="0" presId="urn:microsoft.com/office/officeart/2005/8/layout/radial1"/>
    <dgm:cxn modelId="{3A2068C7-ECE0-49F3-AF72-4399C2D31FF3}" type="presParOf" srcId="{0ED0CBF1-B049-4184-86D4-4C44FBB9590F}" destId="{45A39962-BE48-4584-A1CF-98E38278E032}" srcOrd="7" destOrd="0" presId="urn:microsoft.com/office/officeart/2005/8/layout/radial1"/>
    <dgm:cxn modelId="{EEF7C5CA-5803-4855-9F34-9D16AB8389A3}" type="presParOf" srcId="{45A39962-BE48-4584-A1CF-98E38278E032}" destId="{E3545F15-EF27-45BD-9998-48CB987A88D4}" srcOrd="0" destOrd="0" presId="urn:microsoft.com/office/officeart/2005/8/layout/radial1"/>
    <dgm:cxn modelId="{2757EF93-6C6F-4133-B4E1-8D469EB97FC4}" type="presParOf" srcId="{0ED0CBF1-B049-4184-86D4-4C44FBB9590F}" destId="{926B21FF-661F-40D1-BC30-098D5E039131}" srcOrd="8" destOrd="0" presId="urn:microsoft.com/office/officeart/2005/8/layout/radial1"/>
    <dgm:cxn modelId="{CADBA5BD-EBA7-413A-8864-1F3B99330FA4}" type="presParOf" srcId="{0ED0CBF1-B049-4184-86D4-4C44FBB9590F}" destId="{4E23359A-99D8-4D7F-8D24-502ED25D3006}" srcOrd="9" destOrd="0" presId="urn:microsoft.com/office/officeart/2005/8/layout/radial1"/>
    <dgm:cxn modelId="{DC3D73F8-9582-4989-9FF8-905B7D9C8A91}" type="presParOf" srcId="{4E23359A-99D8-4D7F-8D24-502ED25D3006}" destId="{E2DF5EBB-7428-4448-A116-FD9639CC4820}" srcOrd="0" destOrd="0" presId="urn:microsoft.com/office/officeart/2005/8/layout/radial1"/>
    <dgm:cxn modelId="{C3BEEBAE-99A8-414B-A5D4-8778C42FADAE}" type="presParOf" srcId="{0ED0CBF1-B049-4184-86D4-4C44FBB9590F}" destId="{62C573FA-8A66-4752-A232-BB5C73DED075}" srcOrd="10"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4622FAAF-0E4E-4A86-A2A3-22940FB4C9E4}" type="doc">
      <dgm:prSet loTypeId="urn:microsoft.com/office/officeart/2005/8/layout/hierarchy3" loCatId="list" qsTypeId="urn:microsoft.com/office/officeart/2005/8/quickstyle/simple3" qsCatId="simple" csTypeId="urn:microsoft.com/office/officeart/2005/8/colors/colorful2" csCatId="colorful" phldr="1"/>
      <dgm:spPr/>
      <dgm:t>
        <a:bodyPr/>
        <a:lstStyle/>
        <a:p>
          <a:pPr rtl="1"/>
          <a:endParaRPr lang="ar-SA"/>
        </a:p>
      </dgm:t>
    </dgm:pt>
    <dgm:pt modelId="{D58E338E-E66E-40C8-94C1-4B13D90D7DDD}">
      <dgm:prSet phldrT="[Text]" custT="1"/>
      <dgm:spPr/>
      <dgm:t>
        <a:bodyPr/>
        <a:lstStyle/>
        <a:p>
          <a:pPr algn="just" rtl="1">
            <a:lnSpc>
              <a:spcPct val="150000"/>
            </a:lnSpc>
          </a:pPr>
          <a:r>
            <a:rPr lang="ar-SA" sz="1600" b="1" dirty="0" smtClean="0">
              <a:solidFill>
                <a:srgbClr val="C00000"/>
              </a:solidFill>
              <a:latin typeface="Times New Roman" pitchFamily="18" charset="0"/>
              <a:cs typeface="Times New Roman" pitchFamily="18" charset="0"/>
            </a:rPr>
            <a:t>يوجد ثلاثة مفاهيم للبيروقراطية هي:</a:t>
          </a:r>
          <a:endParaRPr lang="en-US" sz="1600" b="1" dirty="0" smtClean="0">
            <a:solidFill>
              <a:srgbClr val="C00000"/>
            </a:solidFill>
            <a:latin typeface="Times New Roman" pitchFamily="18" charset="0"/>
            <a:cs typeface="Times New Roman" pitchFamily="18" charset="0"/>
          </a:endParaRPr>
        </a:p>
        <a:p>
          <a:pPr algn="just" rtl="1">
            <a:lnSpc>
              <a:spcPct val="150000"/>
            </a:lnSpc>
          </a:pPr>
          <a:r>
            <a:rPr lang="ar-SA" sz="1400" dirty="0" smtClean="0">
              <a:latin typeface="Times New Roman" pitchFamily="18" charset="0"/>
              <a:cs typeface="Times New Roman" pitchFamily="18" charset="0"/>
            </a:rPr>
            <a:t>ا- الفكرة التقليدية للبيروقراطية وتظهر في المراجع السياسية وهي تعبّر عن سلسلة القيادة عبر نظام المكاتب.</a:t>
          </a:r>
          <a:endParaRPr lang="en-US" sz="1400" dirty="0" smtClean="0">
            <a:latin typeface="Times New Roman" pitchFamily="18" charset="0"/>
            <a:cs typeface="Times New Roman" pitchFamily="18" charset="0"/>
          </a:endParaRPr>
        </a:p>
        <a:p>
          <a:pPr algn="just" rtl="1">
            <a:lnSpc>
              <a:spcPct val="150000"/>
            </a:lnSpc>
          </a:pPr>
          <a:r>
            <a:rPr lang="ar-SA" sz="1400" dirty="0" smtClean="0">
              <a:latin typeface="Times New Roman" pitchFamily="18" charset="0"/>
              <a:cs typeface="Times New Roman" pitchFamily="18" charset="0"/>
            </a:rPr>
            <a:t>2- فكرة بيبر وهي تعني السلسلة الإجتماعية للنشاطات الجماعية العلمية.</a:t>
          </a:r>
          <a:endParaRPr lang="en-US" sz="1400" dirty="0" smtClean="0">
            <a:latin typeface="Times New Roman" pitchFamily="18" charset="0"/>
            <a:cs typeface="Times New Roman" pitchFamily="18" charset="0"/>
          </a:endParaRPr>
        </a:p>
        <a:p>
          <a:pPr algn="just" rtl="1">
            <a:lnSpc>
              <a:spcPct val="150000"/>
            </a:lnSpc>
          </a:pPr>
          <a:r>
            <a:rPr lang="ar-SA" sz="1400" dirty="0" smtClean="0">
              <a:latin typeface="Times New Roman" pitchFamily="18" charset="0"/>
              <a:cs typeface="Times New Roman" pitchFamily="18" charset="0"/>
            </a:rPr>
            <a:t>3- فكرة بولفار وهي تعكس التنظيم غير الفعّال للوظائف والتسويق والإجراءات والموانع للنشاطات الطبيعية،  والتي يمكن اجمالها بالروتين.</a:t>
          </a:r>
          <a:endParaRPr lang="ar-SA" sz="1400" dirty="0"/>
        </a:p>
      </dgm:t>
    </dgm:pt>
    <dgm:pt modelId="{82C3CA07-C607-476C-968D-542DCA3BC2C9}" type="parTrans" cxnId="{8ABB5605-174C-48BE-B796-2FB52E2F88DE}">
      <dgm:prSet/>
      <dgm:spPr/>
      <dgm:t>
        <a:bodyPr/>
        <a:lstStyle/>
        <a:p>
          <a:pPr rtl="1"/>
          <a:endParaRPr lang="ar-SA"/>
        </a:p>
      </dgm:t>
    </dgm:pt>
    <dgm:pt modelId="{C7290B74-B62A-476B-8B7D-B60DBFD29778}" type="sibTrans" cxnId="{8ABB5605-174C-48BE-B796-2FB52E2F88DE}">
      <dgm:prSet/>
      <dgm:spPr/>
      <dgm:t>
        <a:bodyPr/>
        <a:lstStyle/>
        <a:p>
          <a:pPr rtl="1"/>
          <a:endParaRPr lang="ar-SA"/>
        </a:p>
      </dgm:t>
    </dgm:pt>
    <dgm:pt modelId="{94AC2854-2310-46A2-BABB-5F8B955CC03A}">
      <dgm:prSet phldrT="[Text]" custT="1"/>
      <dgm:spPr/>
      <dgm:t>
        <a:bodyPr/>
        <a:lstStyle/>
        <a:p>
          <a:pPr algn="r" rtl="1">
            <a:lnSpc>
              <a:spcPct val="100000"/>
            </a:lnSpc>
          </a:pPr>
          <a:r>
            <a:rPr lang="ar-SA" sz="1600" b="1" dirty="0" smtClean="0">
              <a:solidFill>
                <a:srgbClr val="C00000"/>
              </a:solidFill>
              <a:latin typeface="Times New Roman" pitchFamily="18" charset="0"/>
              <a:cs typeface="Times New Roman" pitchFamily="18" charset="0"/>
            </a:rPr>
            <a:t>حدد بيبر الأسس التي تظهر الإدارة المكتبية المثالية على الشكل التالي:</a:t>
          </a:r>
          <a:endParaRPr lang="en-US" sz="1600" b="1" dirty="0" smtClean="0">
            <a:solidFill>
              <a:srgbClr val="C00000"/>
            </a:solidFill>
            <a:latin typeface="Times New Roman" pitchFamily="18" charset="0"/>
            <a:cs typeface="Times New Roman" pitchFamily="18" charset="0"/>
          </a:endParaRPr>
        </a:p>
        <a:p>
          <a:pPr algn="r" rtl="1">
            <a:lnSpc>
              <a:spcPct val="100000"/>
            </a:lnSpc>
          </a:pPr>
          <a:r>
            <a:rPr lang="ar-SA" sz="1400" dirty="0" smtClean="0">
              <a:latin typeface="Times New Roman" pitchFamily="18" charset="0"/>
              <a:cs typeface="Times New Roman" pitchFamily="18" charset="0"/>
            </a:rPr>
            <a:t>حدد جميع الأنشطة اللازمة للوصول إلى الهدف الذي تضعه المؤسسة والتوسع في ذلك للوصول إلى مستوى العناصر والعمليات البسيطة</a:t>
          </a:r>
        </a:p>
        <a:p>
          <a:pPr algn="r" rtl="1">
            <a:lnSpc>
              <a:spcPct val="100000"/>
            </a:lnSpc>
          </a:pPr>
          <a:r>
            <a:rPr lang="ar-SA" sz="1400" dirty="0" smtClean="0">
              <a:latin typeface="Times New Roman" pitchFamily="18" charset="0"/>
              <a:cs typeface="Times New Roman" pitchFamily="18" charset="0"/>
            </a:rPr>
            <a:t>- يجب أن تعتمد المؤسسة أو المشروع على نظام الترقية، </a:t>
          </a:r>
          <a:endParaRPr lang="en-US" sz="1400" dirty="0" smtClean="0">
            <a:latin typeface="Times New Roman" pitchFamily="18" charset="0"/>
            <a:cs typeface="Times New Roman" pitchFamily="18" charset="0"/>
          </a:endParaRPr>
        </a:p>
        <a:p>
          <a:pPr algn="r" rtl="1">
            <a:lnSpc>
              <a:spcPct val="100000"/>
            </a:lnSpc>
          </a:pPr>
          <a:r>
            <a:rPr lang="ar-SA" sz="1400" dirty="0" smtClean="0">
              <a:latin typeface="Times New Roman" pitchFamily="18" charset="0"/>
              <a:cs typeface="Times New Roman" pitchFamily="18" charset="0"/>
            </a:rPr>
            <a:t>- تنظيم نشاطات المشروع أو المؤسسة عن طريق تحديد الحقوق والواجبات وإعداد نظام المعايير والمواصفات والقوانين العامة التي تضمن ما يلزم لاجل تحديد كل مسالة من المسائل الإدارية </a:t>
          </a:r>
        </a:p>
        <a:p>
          <a:pPr algn="r" rtl="1">
            <a:lnSpc>
              <a:spcPct val="100000"/>
            </a:lnSpc>
          </a:pPr>
          <a:r>
            <a:rPr lang="ar-SA" sz="1400" dirty="0" smtClean="0">
              <a:latin typeface="Times New Roman" pitchFamily="18" charset="0"/>
              <a:cs typeface="Times New Roman" pitchFamily="18" charset="0"/>
            </a:rPr>
            <a:t>- المدير أو الرئيس الواقعي الذي يستطيع أن يدير الجهاز.</a:t>
          </a:r>
          <a:endParaRPr lang="en-US" sz="1400" dirty="0" smtClean="0">
            <a:latin typeface="Times New Roman" pitchFamily="18" charset="0"/>
            <a:cs typeface="Times New Roman" pitchFamily="18" charset="0"/>
          </a:endParaRPr>
        </a:p>
        <a:p>
          <a:pPr algn="r" rtl="1">
            <a:lnSpc>
              <a:spcPct val="100000"/>
            </a:lnSpc>
          </a:pPr>
          <a:r>
            <a:rPr lang="ar-SA" sz="1400" dirty="0" smtClean="0">
              <a:latin typeface="Times New Roman" pitchFamily="18" charset="0"/>
              <a:cs typeface="Times New Roman" pitchFamily="18" charset="0"/>
            </a:rPr>
            <a:t>- الخدمات المكتبية في المؤسسة يجب أن تعتمد على توافق التأهيل التقني للعاملين أو تلاؤمه لهذا يجب توزيع الأعمال على الموظفين بشكل يتناسب مع المؤهلات والرغبات.</a:t>
          </a:r>
          <a:endParaRPr lang="ar-SA" sz="1400" dirty="0"/>
        </a:p>
      </dgm:t>
    </dgm:pt>
    <dgm:pt modelId="{B21665A7-665C-4DBB-AC9B-F34287AD90F2}" type="parTrans" cxnId="{1E06CB2F-FAD5-4A80-8824-FB0CB89DD5C7}">
      <dgm:prSet/>
      <dgm:spPr/>
      <dgm:t>
        <a:bodyPr/>
        <a:lstStyle/>
        <a:p>
          <a:pPr rtl="1"/>
          <a:endParaRPr lang="ar-SA"/>
        </a:p>
      </dgm:t>
    </dgm:pt>
    <dgm:pt modelId="{C6F22CEF-A7D7-43F8-8DCD-84E69B0605A2}" type="sibTrans" cxnId="{1E06CB2F-FAD5-4A80-8824-FB0CB89DD5C7}">
      <dgm:prSet/>
      <dgm:spPr/>
      <dgm:t>
        <a:bodyPr/>
        <a:lstStyle/>
        <a:p>
          <a:pPr rtl="1"/>
          <a:endParaRPr lang="ar-SA"/>
        </a:p>
      </dgm:t>
    </dgm:pt>
    <dgm:pt modelId="{CF53C7FA-C4B0-4B83-803D-841C60A59B7F}">
      <dgm:prSet phldrT="[Text]"/>
      <dgm:spPr/>
      <dgm:t>
        <a:bodyPr/>
        <a:lstStyle/>
        <a:p>
          <a:pPr rtl="1"/>
          <a:r>
            <a:rPr lang="ar-SA" dirty="0" smtClean="0"/>
            <a:t>من مزايا هذا النظام هو تحقيق الكفاءة والاتساق في العمل طالما تم التمسك باركانه.  فهو نظام ممتاز إذا ما طبق بشكل سليم</a:t>
          </a:r>
        </a:p>
        <a:p>
          <a:pPr rtl="1"/>
          <a:r>
            <a:rPr lang="ar-SA" dirty="0" smtClean="0"/>
            <a:t>عيوبه:</a:t>
          </a:r>
        </a:p>
        <a:p>
          <a:pPr rtl="1"/>
          <a:r>
            <a:rPr lang="ar-SA" dirty="0" smtClean="0"/>
            <a:t>- الالتزام الشديد بالقواعد والإجراءات الصارمة</a:t>
          </a:r>
          <a:r>
            <a:rPr lang="en-US" dirty="0" smtClean="0"/>
            <a:t>.</a:t>
          </a:r>
          <a:br>
            <a:rPr lang="en-US" dirty="0" smtClean="0"/>
          </a:br>
          <a:r>
            <a:rPr lang="ar-SA" dirty="0" smtClean="0"/>
            <a:t>- بطئ اتخاذ القرارات</a:t>
          </a:r>
          <a:r>
            <a:rPr lang="en-US" dirty="0" smtClean="0"/>
            <a:t>.</a:t>
          </a:r>
          <a:br>
            <a:rPr lang="en-US" dirty="0" smtClean="0"/>
          </a:br>
          <a:r>
            <a:rPr lang="ar-SA" dirty="0" smtClean="0"/>
            <a:t>- عدم التكيف مع التغيير التكنولوجي</a:t>
          </a:r>
          <a:r>
            <a:rPr lang="en-US" dirty="0" smtClean="0"/>
            <a:t>.</a:t>
          </a:r>
          <a:br>
            <a:rPr lang="en-US" dirty="0" smtClean="0"/>
          </a:br>
          <a:r>
            <a:rPr lang="ar-SA" dirty="0" smtClean="0"/>
            <a:t>- من الصعوبة التمسك بالمثالية والرشد بكافة الأوقات</a:t>
          </a:r>
        </a:p>
        <a:p>
          <a:pPr rtl="1"/>
          <a:r>
            <a:rPr lang="en-US" dirty="0" smtClean="0"/>
            <a:t/>
          </a:r>
          <a:br>
            <a:rPr lang="en-US" dirty="0" smtClean="0"/>
          </a:br>
          <a:endParaRPr lang="ar-SA" dirty="0"/>
        </a:p>
      </dgm:t>
    </dgm:pt>
    <dgm:pt modelId="{4A46B9AA-7459-487B-84B1-D5DA44984AAE}" type="parTrans" cxnId="{46A45A7E-7BC9-43E8-845F-639EEE26F82C}">
      <dgm:prSet/>
      <dgm:spPr/>
      <dgm:t>
        <a:bodyPr/>
        <a:lstStyle/>
        <a:p>
          <a:endParaRPr lang="en-US"/>
        </a:p>
      </dgm:t>
    </dgm:pt>
    <dgm:pt modelId="{40BE9BB6-BCCF-4CF3-9D31-50BFBEED0F58}" type="sibTrans" cxnId="{46A45A7E-7BC9-43E8-845F-639EEE26F82C}">
      <dgm:prSet/>
      <dgm:spPr/>
      <dgm:t>
        <a:bodyPr/>
        <a:lstStyle/>
        <a:p>
          <a:endParaRPr lang="en-US"/>
        </a:p>
      </dgm:t>
    </dgm:pt>
    <dgm:pt modelId="{096A8D0A-0EAA-4CAC-9A4C-44E86D1E4B71}" type="pres">
      <dgm:prSet presAssocID="{4622FAAF-0E4E-4A86-A2A3-22940FB4C9E4}" presName="diagram" presStyleCnt="0">
        <dgm:presLayoutVars>
          <dgm:chPref val="1"/>
          <dgm:dir/>
          <dgm:animOne val="branch"/>
          <dgm:animLvl val="lvl"/>
          <dgm:resizeHandles/>
        </dgm:presLayoutVars>
      </dgm:prSet>
      <dgm:spPr/>
      <dgm:t>
        <a:bodyPr/>
        <a:lstStyle/>
        <a:p>
          <a:pPr rtl="1"/>
          <a:endParaRPr lang="ar-SA"/>
        </a:p>
      </dgm:t>
    </dgm:pt>
    <dgm:pt modelId="{47A482CF-AE01-4E74-92DC-29D2140167D2}" type="pres">
      <dgm:prSet presAssocID="{D58E338E-E66E-40C8-94C1-4B13D90D7DDD}" presName="root" presStyleCnt="0"/>
      <dgm:spPr/>
    </dgm:pt>
    <dgm:pt modelId="{DC32F1FD-E153-4E91-BF59-1F0C90DE3286}" type="pres">
      <dgm:prSet presAssocID="{D58E338E-E66E-40C8-94C1-4B13D90D7DDD}" presName="rootComposite" presStyleCnt="0"/>
      <dgm:spPr/>
    </dgm:pt>
    <dgm:pt modelId="{2618D20F-41ED-48FD-A623-A0C24DD19646}" type="pres">
      <dgm:prSet presAssocID="{D58E338E-E66E-40C8-94C1-4B13D90D7DDD}" presName="rootText" presStyleLbl="node1" presStyleIdx="0" presStyleCnt="3" custScaleY="466309" custLinFactX="100000" custLinFactNeighborX="150862" custLinFactNeighborY="-4307"/>
      <dgm:spPr/>
      <dgm:t>
        <a:bodyPr/>
        <a:lstStyle/>
        <a:p>
          <a:pPr rtl="1"/>
          <a:endParaRPr lang="ar-SA"/>
        </a:p>
      </dgm:t>
    </dgm:pt>
    <dgm:pt modelId="{8F8D023E-7E68-454B-986E-8724D532D926}" type="pres">
      <dgm:prSet presAssocID="{D58E338E-E66E-40C8-94C1-4B13D90D7DDD}" presName="rootConnector" presStyleLbl="node1" presStyleIdx="0" presStyleCnt="3"/>
      <dgm:spPr/>
      <dgm:t>
        <a:bodyPr/>
        <a:lstStyle/>
        <a:p>
          <a:pPr rtl="1"/>
          <a:endParaRPr lang="ar-SA"/>
        </a:p>
      </dgm:t>
    </dgm:pt>
    <dgm:pt modelId="{22813E6A-8A4F-497B-AEA7-C495D7984BE7}" type="pres">
      <dgm:prSet presAssocID="{D58E338E-E66E-40C8-94C1-4B13D90D7DDD}" presName="childShape" presStyleCnt="0"/>
      <dgm:spPr/>
    </dgm:pt>
    <dgm:pt modelId="{1F094122-1A85-4314-B2DF-A4A2C3EDFC16}" type="pres">
      <dgm:prSet presAssocID="{94AC2854-2310-46A2-BABB-5F8B955CC03A}" presName="root" presStyleCnt="0"/>
      <dgm:spPr/>
    </dgm:pt>
    <dgm:pt modelId="{794A5603-E956-46BF-A3AA-4195B1A804E4}" type="pres">
      <dgm:prSet presAssocID="{94AC2854-2310-46A2-BABB-5F8B955CC03A}" presName="rootComposite" presStyleCnt="0"/>
      <dgm:spPr/>
    </dgm:pt>
    <dgm:pt modelId="{1E410643-E2E3-4926-92D4-C07E61D7F472}" type="pres">
      <dgm:prSet presAssocID="{94AC2854-2310-46A2-BABB-5F8B955CC03A}" presName="rootText" presStyleLbl="node1" presStyleIdx="1" presStyleCnt="3" custScaleX="107211" custScaleY="466309" custLinFactNeighborX="3606" custLinFactNeighborY="3779"/>
      <dgm:spPr/>
      <dgm:t>
        <a:bodyPr/>
        <a:lstStyle/>
        <a:p>
          <a:pPr rtl="1"/>
          <a:endParaRPr lang="ar-SA"/>
        </a:p>
      </dgm:t>
    </dgm:pt>
    <dgm:pt modelId="{D212BB75-0889-4869-867C-AD159CEA96B2}" type="pres">
      <dgm:prSet presAssocID="{94AC2854-2310-46A2-BABB-5F8B955CC03A}" presName="rootConnector" presStyleLbl="node1" presStyleIdx="1" presStyleCnt="3"/>
      <dgm:spPr/>
      <dgm:t>
        <a:bodyPr/>
        <a:lstStyle/>
        <a:p>
          <a:pPr rtl="1"/>
          <a:endParaRPr lang="ar-SA"/>
        </a:p>
      </dgm:t>
    </dgm:pt>
    <dgm:pt modelId="{CEB53663-C770-4B47-AC9E-4BE86EA263B6}" type="pres">
      <dgm:prSet presAssocID="{94AC2854-2310-46A2-BABB-5F8B955CC03A}" presName="childShape" presStyleCnt="0"/>
      <dgm:spPr/>
    </dgm:pt>
    <dgm:pt modelId="{9948BBF6-9D77-4431-AA85-AE065227A8B7}" type="pres">
      <dgm:prSet presAssocID="{CF53C7FA-C4B0-4B83-803D-841C60A59B7F}" presName="root" presStyleCnt="0"/>
      <dgm:spPr/>
    </dgm:pt>
    <dgm:pt modelId="{CA076428-5AEC-490A-8C2E-C1235E882C4D}" type="pres">
      <dgm:prSet presAssocID="{CF53C7FA-C4B0-4B83-803D-841C60A59B7F}" presName="rootComposite" presStyleCnt="0"/>
      <dgm:spPr/>
    </dgm:pt>
    <dgm:pt modelId="{10120062-81EB-4B24-904C-6979B8BFCD8A}" type="pres">
      <dgm:prSet presAssocID="{CF53C7FA-C4B0-4B83-803D-841C60A59B7F}" presName="rootText" presStyleLbl="node1" presStyleIdx="2" presStyleCnt="3" custScaleX="107211" custScaleY="466309" custLinFactX="-100000" custLinFactNeighborX="-149754" custLinFactNeighborY="3779"/>
      <dgm:spPr/>
      <dgm:t>
        <a:bodyPr/>
        <a:lstStyle/>
        <a:p>
          <a:endParaRPr lang="en-US"/>
        </a:p>
      </dgm:t>
    </dgm:pt>
    <dgm:pt modelId="{78DA65F7-1364-4D85-9DD6-E445FDF913A8}" type="pres">
      <dgm:prSet presAssocID="{CF53C7FA-C4B0-4B83-803D-841C60A59B7F}" presName="rootConnector" presStyleLbl="node1" presStyleIdx="2" presStyleCnt="3"/>
      <dgm:spPr/>
      <dgm:t>
        <a:bodyPr/>
        <a:lstStyle/>
        <a:p>
          <a:endParaRPr lang="en-US"/>
        </a:p>
      </dgm:t>
    </dgm:pt>
    <dgm:pt modelId="{42F6D736-A7BB-4956-8CDB-340967EA509F}" type="pres">
      <dgm:prSet presAssocID="{CF53C7FA-C4B0-4B83-803D-841C60A59B7F}" presName="childShape" presStyleCnt="0"/>
      <dgm:spPr/>
    </dgm:pt>
  </dgm:ptLst>
  <dgm:cxnLst>
    <dgm:cxn modelId="{22FE7E71-A5CF-492E-93B1-E829AF4A498D}" type="presOf" srcId="{94AC2854-2310-46A2-BABB-5F8B955CC03A}" destId="{D212BB75-0889-4869-867C-AD159CEA96B2}" srcOrd="1" destOrd="0" presId="urn:microsoft.com/office/officeart/2005/8/layout/hierarchy3"/>
    <dgm:cxn modelId="{CB3598B5-C8DC-4873-B081-93DF4E4CE39C}" type="presOf" srcId="{CF53C7FA-C4B0-4B83-803D-841C60A59B7F}" destId="{10120062-81EB-4B24-904C-6979B8BFCD8A}" srcOrd="0" destOrd="0" presId="urn:microsoft.com/office/officeart/2005/8/layout/hierarchy3"/>
    <dgm:cxn modelId="{2F7FAC10-D418-4D18-9AB5-A1735B9EB71D}" type="presOf" srcId="{CF53C7FA-C4B0-4B83-803D-841C60A59B7F}" destId="{78DA65F7-1364-4D85-9DD6-E445FDF913A8}" srcOrd="1" destOrd="0" presId="urn:microsoft.com/office/officeart/2005/8/layout/hierarchy3"/>
    <dgm:cxn modelId="{1E06CB2F-FAD5-4A80-8824-FB0CB89DD5C7}" srcId="{4622FAAF-0E4E-4A86-A2A3-22940FB4C9E4}" destId="{94AC2854-2310-46A2-BABB-5F8B955CC03A}" srcOrd="1" destOrd="0" parTransId="{B21665A7-665C-4DBB-AC9B-F34287AD90F2}" sibTransId="{C6F22CEF-A7D7-43F8-8DCD-84E69B0605A2}"/>
    <dgm:cxn modelId="{7DBAD8F2-4B98-4E34-AC0E-AE0B7F0B42D4}" type="presOf" srcId="{D58E338E-E66E-40C8-94C1-4B13D90D7DDD}" destId="{2618D20F-41ED-48FD-A623-A0C24DD19646}" srcOrd="0" destOrd="0" presId="urn:microsoft.com/office/officeart/2005/8/layout/hierarchy3"/>
    <dgm:cxn modelId="{8ABB5605-174C-48BE-B796-2FB52E2F88DE}" srcId="{4622FAAF-0E4E-4A86-A2A3-22940FB4C9E4}" destId="{D58E338E-E66E-40C8-94C1-4B13D90D7DDD}" srcOrd="0" destOrd="0" parTransId="{82C3CA07-C607-476C-968D-542DCA3BC2C9}" sibTransId="{C7290B74-B62A-476B-8B7D-B60DBFD29778}"/>
    <dgm:cxn modelId="{2204FC1A-5C50-437C-8A2E-922F8C5BA457}" type="presOf" srcId="{D58E338E-E66E-40C8-94C1-4B13D90D7DDD}" destId="{8F8D023E-7E68-454B-986E-8724D532D926}" srcOrd="1" destOrd="0" presId="urn:microsoft.com/office/officeart/2005/8/layout/hierarchy3"/>
    <dgm:cxn modelId="{E3F43529-7B0E-4F6C-A64C-5197D4E286E5}" type="presOf" srcId="{4622FAAF-0E4E-4A86-A2A3-22940FB4C9E4}" destId="{096A8D0A-0EAA-4CAC-9A4C-44E86D1E4B71}" srcOrd="0" destOrd="0" presId="urn:microsoft.com/office/officeart/2005/8/layout/hierarchy3"/>
    <dgm:cxn modelId="{46A45A7E-7BC9-43E8-845F-639EEE26F82C}" srcId="{4622FAAF-0E4E-4A86-A2A3-22940FB4C9E4}" destId="{CF53C7FA-C4B0-4B83-803D-841C60A59B7F}" srcOrd="2" destOrd="0" parTransId="{4A46B9AA-7459-487B-84B1-D5DA44984AAE}" sibTransId="{40BE9BB6-BCCF-4CF3-9D31-50BFBEED0F58}"/>
    <dgm:cxn modelId="{F23A16C7-1798-4CF1-9E21-3C1A07E85291}" type="presOf" srcId="{94AC2854-2310-46A2-BABB-5F8B955CC03A}" destId="{1E410643-E2E3-4926-92D4-C07E61D7F472}" srcOrd="0" destOrd="0" presId="urn:microsoft.com/office/officeart/2005/8/layout/hierarchy3"/>
    <dgm:cxn modelId="{AAB027B7-A528-4FE7-85D6-5EEE5723F14B}" type="presParOf" srcId="{096A8D0A-0EAA-4CAC-9A4C-44E86D1E4B71}" destId="{47A482CF-AE01-4E74-92DC-29D2140167D2}" srcOrd="0" destOrd="0" presId="urn:microsoft.com/office/officeart/2005/8/layout/hierarchy3"/>
    <dgm:cxn modelId="{60F03C6C-26C4-4B16-8F53-7314514D7ED4}" type="presParOf" srcId="{47A482CF-AE01-4E74-92DC-29D2140167D2}" destId="{DC32F1FD-E153-4E91-BF59-1F0C90DE3286}" srcOrd="0" destOrd="0" presId="urn:microsoft.com/office/officeart/2005/8/layout/hierarchy3"/>
    <dgm:cxn modelId="{7D564CA2-0150-4316-84F1-0104D46DA395}" type="presParOf" srcId="{DC32F1FD-E153-4E91-BF59-1F0C90DE3286}" destId="{2618D20F-41ED-48FD-A623-A0C24DD19646}" srcOrd="0" destOrd="0" presId="urn:microsoft.com/office/officeart/2005/8/layout/hierarchy3"/>
    <dgm:cxn modelId="{D81B0003-FACB-4D9E-A442-B423D02B7301}" type="presParOf" srcId="{DC32F1FD-E153-4E91-BF59-1F0C90DE3286}" destId="{8F8D023E-7E68-454B-986E-8724D532D926}" srcOrd="1" destOrd="0" presId="urn:microsoft.com/office/officeart/2005/8/layout/hierarchy3"/>
    <dgm:cxn modelId="{74BE9514-0FB9-4A07-9296-8DE5B4A106C7}" type="presParOf" srcId="{47A482CF-AE01-4E74-92DC-29D2140167D2}" destId="{22813E6A-8A4F-497B-AEA7-C495D7984BE7}" srcOrd="1" destOrd="0" presId="urn:microsoft.com/office/officeart/2005/8/layout/hierarchy3"/>
    <dgm:cxn modelId="{47C9485E-5AAE-4C6E-99F6-096E6812CFBE}" type="presParOf" srcId="{096A8D0A-0EAA-4CAC-9A4C-44E86D1E4B71}" destId="{1F094122-1A85-4314-B2DF-A4A2C3EDFC16}" srcOrd="1" destOrd="0" presId="urn:microsoft.com/office/officeart/2005/8/layout/hierarchy3"/>
    <dgm:cxn modelId="{B611F493-F6E7-4B5D-B7A7-B2A9B90B08FF}" type="presParOf" srcId="{1F094122-1A85-4314-B2DF-A4A2C3EDFC16}" destId="{794A5603-E956-46BF-A3AA-4195B1A804E4}" srcOrd="0" destOrd="0" presId="urn:microsoft.com/office/officeart/2005/8/layout/hierarchy3"/>
    <dgm:cxn modelId="{68E4645F-49FA-4B9D-BAB5-0B047C47C70D}" type="presParOf" srcId="{794A5603-E956-46BF-A3AA-4195B1A804E4}" destId="{1E410643-E2E3-4926-92D4-C07E61D7F472}" srcOrd="0" destOrd="0" presId="urn:microsoft.com/office/officeart/2005/8/layout/hierarchy3"/>
    <dgm:cxn modelId="{5EC30EF7-7351-4EC5-90E5-0FAE9501F3E7}" type="presParOf" srcId="{794A5603-E956-46BF-A3AA-4195B1A804E4}" destId="{D212BB75-0889-4869-867C-AD159CEA96B2}" srcOrd="1" destOrd="0" presId="urn:microsoft.com/office/officeart/2005/8/layout/hierarchy3"/>
    <dgm:cxn modelId="{DFEAAC6C-0034-486D-8E45-EBC61697A3F8}" type="presParOf" srcId="{1F094122-1A85-4314-B2DF-A4A2C3EDFC16}" destId="{CEB53663-C770-4B47-AC9E-4BE86EA263B6}" srcOrd="1" destOrd="0" presId="urn:microsoft.com/office/officeart/2005/8/layout/hierarchy3"/>
    <dgm:cxn modelId="{DFDD89FC-0813-4C2C-8937-5A72CD6AB380}" type="presParOf" srcId="{096A8D0A-0EAA-4CAC-9A4C-44E86D1E4B71}" destId="{9948BBF6-9D77-4431-AA85-AE065227A8B7}" srcOrd="2" destOrd="0" presId="urn:microsoft.com/office/officeart/2005/8/layout/hierarchy3"/>
    <dgm:cxn modelId="{9AB92B23-BC19-47D8-A4AD-81754A264C30}" type="presParOf" srcId="{9948BBF6-9D77-4431-AA85-AE065227A8B7}" destId="{CA076428-5AEC-490A-8C2E-C1235E882C4D}" srcOrd="0" destOrd="0" presId="urn:microsoft.com/office/officeart/2005/8/layout/hierarchy3"/>
    <dgm:cxn modelId="{B898A628-A884-4440-A62D-667465C0869A}" type="presParOf" srcId="{CA076428-5AEC-490A-8C2E-C1235E882C4D}" destId="{10120062-81EB-4B24-904C-6979B8BFCD8A}" srcOrd="0" destOrd="0" presId="urn:microsoft.com/office/officeart/2005/8/layout/hierarchy3"/>
    <dgm:cxn modelId="{38003ACD-92CA-4C71-939D-761752914C92}" type="presParOf" srcId="{CA076428-5AEC-490A-8C2E-C1235E882C4D}" destId="{78DA65F7-1364-4D85-9DD6-E445FDF913A8}" srcOrd="1" destOrd="0" presId="urn:microsoft.com/office/officeart/2005/8/layout/hierarchy3"/>
    <dgm:cxn modelId="{6F29A7B4-BEB6-4403-8C0D-6EB7B8826673}" type="presParOf" srcId="{9948BBF6-9D77-4431-AA85-AE065227A8B7}" destId="{42F6D736-A7BB-4956-8CDB-340967EA509F}" srcOrd="1" destOrd="0" presId="urn:microsoft.com/office/officeart/2005/8/layout/hierarchy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9FA7CB0-1F83-40E9-A25D-2893AFC4B610}"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95E59D85-911F-4D65-A4A8-95F56D05F342}">
      <dgm:prSet custT="1"/>
      <dgm:spPr/>
      <dgm:t>
        <a:bodyPr/>
        <a:lstStyle/>
        <a:p>
          <a:pPr algn="ctr" rtl="1"/>
          <a:r>
            <a:rPr lang="ar-SA" sz="2800" b="1" dirty="0" smtClean="0"/>
            <a:t>استخدام نظريـة المنفعة في تحويل القيمة المالية إلى قيم منفعة</a:t>
          </a:r>
          <a:endParaRPr lang="en-US" sz="2800" b="1" dirty="0"/>
        </a:p>
      </dgm:t>
    </dgm:pt>
    <dgm:pt modelId="{67AF60EF-B05F-4EA6-A2D9-026A27407A9B}" type="parTrans" cxnId="{8D7B929C-E236-4193-8EF5-52EDF1D77138}">
      <dgm:prSet/>
      <dgm:spPr/>
      <dgm:t>
        <a:bodyPr/>
        <a:lstStyle/>
        <a:p>
          <a:pPr rtl="1"/>
          <a:endParaRPr lang="ar-SA"/>
        </a:p>
      </dgm:t>
    </dgm:pt>
    <dgm:pt modelId="{53AC4FD2-608A-4CB7-B2CB-A5159F860285}" type="sibTrans" cxnId="{8D7B929C-E236-4193-8EF5-52EDF1D77138}">
      <dgm:prSet/>
      <dgm:spPr/>
      <dgm:t>
        <a:bodyPr/>
        <a:lstStyle/>
        <a:p>
          <a:pPr rtl="1"/>
          <a:endParaRPr lang="ar-SA"/>
        </a:p>
      </dgm:t>
    </dgm:pt>
    <dgm:pt modelId="{3B10CDF8-EDA8-4176-A968-0134E7AEFEFA}" type="pres">
      <dgm:prSet presAssocID="{C9FA7CB0-1F83-40E9-A25D-2893AFC4B610}" presName="linear" presStyleCnt="0">
        <dgm:presLayoutVars>
          <dgm:animLvl val="lvl"/>
          <dgm:resizeHandles val="exact"/>
        </dgm:presLayoutVars>
      </dgm:prSet>
      <dgm:spPr/>
      <dgm:t>
        <a:bodyPr/>
        <a:lstStyle/>
        <a:p>
          <a:pPr rtl="1"/>
          <a:endParaRPr lang="ar-SA"/>
        </a:p>
      </dgm:t>
    </dgm:pt>
    <dgm:pt modelId="{943B431C-2D37-4D2E-9868-6E59D8BF6AE3}" type="pres">
      <dgm:prSet presAssocID="{95E59D85-911F-4D65-A4A8-95F56D05F342}" presName="parentText" presStyleLbl="node1" presStyleIdx="0" presStyleCnt="1">
        <dgm:presLayoutVars>
          <dgm:chMax val="0"/>
          <dgm:bulletEnabled val="1"/>
        </dgm:presLayoutVars>
      </dgm:prSet>
      <dgm:spPr/>
      <dgm:t>
        <a:bodyPr/>
        <a:lstStyle/>
        <a:p>
          <a:pPr rtl="1"/>
          <a:endParaRPr lang="ar-SA"/>
        </a:p>
      </dgm:t>
    </dgm:pt>
  </dgm:ptLst>
  <dgm:cxnLst>
    <dgm:cxn modelId="{8D7B929C-E236-4193-8EF5-52EDF1D77138}" srcId="{C9FA7CB0-1F83-40E9-A25D-2893AFC4B610}" destId="{95E59D85-911F-4D65-A4A8-95F56D05F342}" srcOrd="0" destOrd="0" parTransId="{67AF60EF-B05F-4EA6-A2D9-026A27407A9B}" sibTransId="{53AC4FD2-608A-4CB7-B2CB-A5159F860285}"/>
    <dgm:cxn modelId="{0B2F8709-C82A-453C-AA9D-EF4B629866C4}" type="presOf" srcId="{95E59D85-911F-4D65-A4A8-95F56D05F342}" destId="{943B431C-2D37-4D2E-9868-6E59D8BF6AE3}" srcOrd="0" destOrd="0" presId="urn:microsoft.com/office/officeart/2005/8/layout/vList2"/>
    <dgm:cxn modelId="{E06DD1A7-E87A-4884-A9C8-6508B537E347}" type="presOf" srcId="{C9FA7CB0-1F83-40E9-A25D-2893AFC4B610}" destId="{3B10CDF8-EDA8-4176-A968-0134E7AEFEFA}" srcOrd="0" destOrd="0" presId="urn:microsoft.com/office/officeart/2005/8/layout/vList2"/>
    <dgm:cxn modelId="{B512F313-FB69-4F9C-AC05-3AAB80EF0E46}" type="presParOf" srcId="{3B10CDF8-EDA8-4176-A968-0134E7AEFEFA}" destId="{943B431C-2D37-4D2E-9868-6E59D8BF6AE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36578985-4932-4E70-A434-0548015E38BF}"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443074AF-80D1-44B1-987A-04FE92A5AE59}">
      <dgm:prSet custT="1"/>
      <dgm:spPr/>
      <dgm:t>
        <a:bodyPr/>
        <a:lstStyle/>
        <a:p>
          <a:pPr algn="ctr" rtl="1"/>
          <a:r>
            <a:rPr lang="ar-SA" sz="2800" b="1" dirty="0" smtClean="0"/>
            <a:t>دور الإدارة </a:t>
          </a:r>
          <a:r>
            <a:rPr lang="ar-SA" sz="2800" b="1" dirty="0" err="1" smtClean="0"/>
            <a:t>المزرعية</a:t>
          </a:r>
          <a:r>
            <a:rPr lang="ar-SA" sz="2800" b="1" dirty="0" smtClean="0"/>
            <a:t> تحت ظروف المخاطرة واللايقين</a:t>
          </a:r>
          <a:endParaRPr lang="en-US" sz="2800" b="1" dirty="0"/>
        </a:p>
      </dgm:t>
    </dgm:pt>
    <dgm:pt modelId="{038F27F1-7F05-47E6-9C26-59C7A14A0893}" type="parTrans" cxnId="{EA75A45B-0007-47B5-B057-A961F4199B43}">
      <dgm:prSet/>
      <dgm:spPr/>
      <dgm:t>
        <a:bodyPr/>
        <a:lstStyle/>
        <a:p>
          <a:pPr rtl="1"/>
          <a:endParaRPr lang="ar-SA"/>
        </a:p>
      </dgm:t>
    </dgm:pt>
    <dgm:pt modelId="{BC7B97C4-3AA6-4E14-A7FC-C2B65C5FD9AB}" type="sibTrans" cxnId="{EA75A45B-0007-47B5-B057-A961F4199B43}">
      <dgm:prSet/>
      <dgm:spPr/>
      <dgm:t>
        <a:bodyPr/>
        <a:lstStyle/>
        <a:p>
          <a:pPr rtl="1"/>
          <a:endParaRPr lang="ar-SA"/>
        </a:p>
      </dgm:t>
    </dgm:pt>
    <dgm:pt modelId="{771D63A0-17F4-4110-BA59-37DE9486562F}" type="pres">
      <dgm:prSet presAssocID="{36578985-4932-4E70-A434-0548015E38BF}" presName="linear" presStyleCnt="0">
        <dgm:presLayoutVars>
          <dgm:animLvl val="lvl"/>
          <dgm:resizeHandles val="exact"/>
        </dgm:presLayoutVars>
      </dgm:prSet>
      <dgm:spPr/>
      <dgm:t>
        <a:bodyPr/>
        <a:lstStyle/>
        <a:p>
          <a:pPr rtl="1"/>
          <a:endParaRPr lang="ar-SA"/>
        </a:p>
      </dgm:t>
    </dgm:pt>
    <dgm:pt modelId="{8E9F0F5D-8F84-4DCE-A348-F7CEE299F4F4}" type="pres">
      <dgm:prSet presAssocID="{443074AF-80D1-44B1-987A-04FE92A5AE59}" presName="parentText" presStyleLbl="node1" presStyleIdx="0" presStyleCnt="1">
        <dgm:presLayoutVars>
          <dgm:chMax val="0"/>
          <dgm:bulletEnabled val="1"/>
        </dgm:presLayoutVars>
      </dgm:prSet>
      <dgm:spPr/>
      <dgm:t>
        <a:bodyPr/>
        <a:lstStyle/>
        <a:p>
          <a:pPr rtl="1"/>
          <a:endParaRPr lang="ar-SA"/>
        </a:p>
      </dgm:t>
    </dgm:pt>
  </dgm:ptLst>
  <dgm:cxnLst>
    <dgm:cxn modelId="{9B8245E2-E3C9-4606-A3B7-09D84E15E738}" type="presOf" srcId="{36578985-4932-4E70-A434-0548015E38BF}" destId="{771D63A0-17F4-4110-BA59-37DE9486562F}" srcOrd="0" destOrd="0" presId="urn:microsoft.com/office/officeart/2005/8/layout/vList2"/>
    <dgm:cxn modelId="{CC0BFE3D-355A-4432-A906-59A9C3CBDD23}" type="presOf" srcId="{443074AF-80D1-44B1-987A-04FE92A5AE59}" destId="{8E9F0F5D-8F84-4DCE-A348-F7CEE299F4F4}" srcOrd="0" destOrd="0" presId="urn:microsoft.com/office/officeart/2005/8/layout/vList2"/>
    <dgm:cxn modelId="{EA75A45B-0007-47B5-B057-A961F4199B43}" srcId="{36578985-4932-4E70-A434-0548015E38BF}" destId="{443074AF-80D1-44B1-987A-04FE92A5AE59}" srcOrd="0" destOrd="0" parTransId="{038F27F1-7F05-47E6-9C26-59C7A14A0893}" sibTransId="{BC7B97C4-3AA6-4E14-A7FC-C2B65C5FD9AB}"/>
    <dgm:cxn modelId="{07B7550F-5431-4700-97B5-CAFA19306559}" type="presParOf" srcId="{771D63A0-17F4-4110-BA59-37DE9486562F}" destId="{8E9F0F5D-8F84-4DCE-A348-F7CEE299F4F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D9C62DD7-C3F1-44EA-A5D9-E429EBFD01B8}"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85F9908F-2E51-4022-A21B-5F9485C98FB4}">
      <dgm:prSet custT="1"/>
      <dgm:spPr/>
      <dgm:t>
        <a:bodyPr/>
        <a:lstStyle/>
        <a:p>
          <a:pPr algn="ctr" rtl="1"/>
          <a:r>
            <a:rPr lang="ar-SA" sz="2800" dirty="0" smtClean="0"/>
            <a:t>مجابـهة الآثار السـلبية للمخـاطرة واللايقين</a:t>
          </a:r>
          <a:endParaRPr lang="ar-SA" sz="2800" i="1" dirty="0"/>
        </a:p>
      </dgm:t>
    </dgm:pt>
    <dgm:pt modelId="{6C65E969-A626-4127-BA05-535FF76DBB56}" type="parTrans" cxnId="{FD96645F-BB24-414C-BAB0-D12AFB9788EC}">
      <dgm:prSet/>
      <dgm:spPr/>
      <dgm:t>
        <a:bodyPr/>
        <a:lstStyle/>
        <a:p>
          <a:pPr rtl="1"/>
          <a:endParaRPr lang="ar-SA"/>
        </a:p>
      </dgm:t>
    </dgm:pt>
    <dgm:pt modelId="{31B7DD9A-A31A-46FD-9C15-BADB4049DE8B}" type="sibTrans" cxnId="{FD96645F-BB24-414C-BAB0-D12AFB9788EC}">
      <dgm:prSet/>
      <dgm:spPr/>
      <dgm:t>
        <a:bodyPr/>
        <a:lstStyle/>
        <a:p>
          <a:pPr rtl="1"/>
          <a:endParaRPr lang="ar-SA"/>
        </a:p>
      </dgm:t>
    </dgm:pt>
    <dgm:pt modelId="{B3452009-AA81-4365-A647-80C8C0D313B3}" type="pres">
      <dgm:prSet presAssocID="{D9C62DD7-C3F1-44EA-A5D9-E429EBFD01B8}" presName="linear" presStyleCnt="0">
        <dgm:presLayoutVars>
          <dgm:animLvl val="lvl"/>
          <dgm:resizeHandles val="exact"/>
        </dgm:presLayoutVars>
      </dgm:prSet>
      <dgm:spPr/>
      <dgm:t>
        <a:bodyPr/>
        <a:lstStyle/>
        <a:p>
          <a:pPr rtl="1"/>
          <a:endParaRPr lang="ar-SA"/>
        </a:p>
      </dgm:t>
    </dgm:pt>
    <dgm:pt modelId="{145B2FDF-5D6E-4F60-8251-E82A639F1BA7}" type="pres">
      <dgm:prSet presAssocID="{85F9908F-2E51-4022-A21B-5F9485C98FB4}" presName="parentText" presStyleLbl="node1" presStyleIdx="0" presStyleCnt="1" custScaleY="192972" custLinFactNeighborX="8247" custLinFactNeighborY="-10281">
        <dgm:presLayoutVars>
          <dgm:chMax val="0"/>
          <dgm:bulletEnabled val="1"/>
        </dgm:presLayoutVars>
      </dgm:prSet>
      <dgm:spPr/>
      <dgm:t>
        <a:bodyPr/>
        <a:lstStyle/>
        <a:p>
          <a:pPr rtl="1"/>
          <a:endParaRPr lang="ar-SA"/>
        </a:p>
      </dgm:t>
    </dgm:pt>
  </dgm:ptLst>
  <dgm:cxnLst>
    <dgm:cxn modelId="{A5C8C49D-D899-45D9-9611-DAE14A0B5F25}" type="presOf" srcId="{D9C62DD7-C3F1-44EA-A5D9-E429EBFD01B8}" destId="{B3452009-AA81-4365-A647-80C8C0D313B3}" srcOrd="0" destOrd="0" presId="urn:microsoft.com/office/officeart/2005/8/layout/vList2"/>
    <dgm:cxn modelId="{FD96645F-BB24-414C-BAB0-D12AFB9788EC}" srcId="{D9C62DD7-C3F1-44EA-A5D9-E429EBFD01B8}" destId="{85F9908F-2E51-4022-A21B-5F9485C98FB4}" srcOrd="0" destOrd="0" parTransId="{6C65E969-A626-4127-BA05-535FF76DBB56}" sibTransId="{31B7DD9A-A31A-46FD-9C15-BADB4049DE8B}"/>
    <dgm:cxn modelId="{DF22197E-3FD5-4E41-A7D0-4AEEB5F3D903}" type="presOf" srcId="{85F9908F-2E51-4022-A21B-5F9485C98FB4}" destId="{145B2FDF-5D6E-4F60-8251-E82A639F1BA7}" srcOrd="0" destOrd="0" presId="urn:microsoft.com/office/officeart/2005/8/layout/vList2"/>
    <dgm:cxn modelId="{405D0F08-647A-47A5-B351-ADF2E60C2C58}" type="presParOf" srcId="{B3452009-AA81-4365-A647-80C8C0D313B3}" destId="{145B2FDF-5D6E-4F60-8251-E82A639F1BA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88E1BA8-3B27-4D50-A48D-159E05B46638}" type="doc">
      <dgm:prSet loTypeId="urn:microsoft.com/office/officeart/2005/8/layout/vList2" loCatId="list" qsTypeId="urn:microsoft.com/office/officeart/2005/8/quickstyle/simple3" qsCatId="simple" csTypeId="urn:microsoft.com/office/officeart/2005/8/colors/accent1_2" csCatId="accent1" phldr="1"/>
      <dgm:spPr/>
      <dgm:t>
        <a:bodyPr/>
        <a:lstStyle/>
        <a:p>
          <a:pPr rtl="1"/>
          <a:endParaRPr lang="ar-SA"/>
        </a:p>
      </dgm:t>
    </dgm:pt>
    <dgm:pt modelId="{628CD867-4764-405F-9DC3-9FC0F577470E}">
      <dgm:prSet custT="1"/>
      <dgm:spPr>
        <a:solidFill>
          <a:schemeClr val="accent2"/>
        </a:solidFill>
      </dgm:spPr>
      <dgm:t>
        <a:bodyPr/>
        <a:lstStyle/>
        <a:p>
          <a:pPr algn="ctr" rtl="1"/>
          <a:r>
            <a:rPr lang="ar-SA" sz="2800" b="0" dirty="0" smtClean="0">
              <a:solidFill>
                <a:schemeClr val="bg1"/>
              </a:solidFill>
            </a:rPr>
            <a:t>السياسات غير المباشرة لمجابهة المخاطرة واللايقين</a:t>
          </a:r>
          <a:r>
            <a:rPr lang="en-US" sz="2800" b="0" dirty="0" smtClean="0">
              <a:solidFill>
                <a:schemeClr val="bg1"/>
              </a:solidFill>
            </a:rPr>
            <a:t> </a:t>
          </a:r>
          <a:endParaRPr lang="ar-SA" sz="2800" b="0" dirty="0">
            <a:solidFill>
              <a:schemeClr val="bg1"/>
            </a:solidFill>
          </a:endParaRPr>
        </a:p>
      </dgm:t>
    </dgm:pt>
    <dgm:pt modelId="{5412C24F-BF6A-45E7-B943-98FDD7654F23}" type="parTrans" cxnId="{856840AD-502E-4EE8-AA78-4E3042DEB428}">
      <dgm:prSet/>
      <dgm:spPr/>
      <dgm:t>
        <a:bodyPr/>
        <a:lstStyle/>
        <a:p>
          <a:pPr rtl="1"/>
          <a:endParaRPr lang="ar-SA"/>
        </a:p>
      </dgm:t>
    </dgm:pt>
    <dgm:pt modelId="{F8923C85-9772-4EAA-BF88-F0813CE599A2}" type="sibTrans" cxnId="{856840AD-502E-4EE8-AA78-4E3042DEB428}">
      <dgm:prSet/>
      <dgm:spPr/>
      <dgm:t>
        <a:bodyPr/>
        <a:lstStyle/>
        <a:p>
          <a:pPr rtl="1"/>
          <a:endParaRPr lang="ar-SA"/>
        </a:p>
      </dgm:t>
    </dgm:pt>
    <dgm:pt modelId="{4B6D26FE-9745-492E-AD93-499027C6D310}" type="pres">
      <dgm:prSet presAssocID="{B88E1BA8-3B27-4D50-A48D-159E05B46638}" presName="linear" presStyleCnt="0">
        <dgm:presLayoutVars>
          <dgm:animLvl val="lvl"/>
          <dgm:resizeHandles val="exact"/>
        </dgm:presLayoutVars>
      </dgm:prSet>
      <dgm:spPr/>
      <dgm:t>
        <a:bodyPr/>
        <a:lstStyle/>
        <a:p>
          <a:pPr rtl="1"/>
          <a:endParaRPr lang="ar-SA"/>
        </a:p>
      </dgm:t>
    </dgm:pt>
    <dgm:pt modelId="{B5CD2884-2BDB-49D9-B3CE-227223351BB6}" type="pres">
      <dgm:prSet presAssocID="{628CD867-4764-405F-9DC3-9FC0F577470E}" presName="parentText" presStyleLbl="node1" presStyleIdx="0" presStyleCnt="1">
        <dgm:presLayoutVars>
          <dgm:chMax val="0"/>
          <dgm:bulletEnabled val="1"/>
        </dgm:presLayoutVars>
      </dgm:prSet>
      <dgm:spPr/>
      <dgm:t>
        <a:bodyPr/>
        <a:lstStyle/>
        <a:p>
          <a:pPr rtl="1"/>
          <a:endParaRPr lang="ar-SA"/>
        </a:p>
      </dgm:t>
    </dgm:pt>
  </dgm:ptLst>
  <dgm:cxnLst>
    <dgm:cxn modelId="{856840AD-502E-4EE8-AA78-4E3042DEB428}" srcId="{B88E1BA8-3B27-4D50-A48D-159E05B46638}" destId="{628CD867-4764-405F-9DC3-9FC0F577470E}" srcOrd="0" destOrd="0" parTransId="{5412C24F-BF6A-45E7-B943-98FDD7654F23}" sibTransId="{F8923C85-9772-4EAA-BF88-F0813CE599A2}"/>
    <dgm:cxn modelId="{99968780-5E2C-4F58-B60C-7761E094A60B}" type="presOf" srcId="{B88E1BA8-3B27-4D50-A48D-159E05B46638}" destId="{4B6D26FE-9745-492E-AD93-499027C6D310}" srcOrd="0" destOrd="0" presId="urn:microsoft.com/office/officeart/2005/8/layout/vList2"/>
    <dgm:cxn modelId="{F5372926-4C75-4C92-94F2-E79B1073ADA4}" type="presOf" srcId="{628CD867-4764-405F-9DC3-9FC0F577470E}" destId="{B5CD2884-2BDB-49D9-B3CE-227223351BB6}" srcOrd="0" destOrd="0" presId="urn:microsoft.com/office/officeart/2005/8/layout/vList2"/>
    <dgm:cxn modelId="{FD0572BA-EA03-4BF9-BC5E-D83D8F6E35CC}" type="presParOf" srcId="{4B6D26FE-9745-492E-AD93-499027C6D310}" destId="{B5CD2884-2BDB-49D9-B3CE-227223351BB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E54BE538-D5D6-48F8-916D-D82DDFF98A5F}"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222D44A6-A6C4-4819-B056-386FEDC60428}">
      <dgm:prSet/>
      <dgm:spPr/>
      <dgm:t>
        <a:bodyPr/>
        <a:lstStyle/>
        <a:p>
          <a:pPr rtl="1"/>
          <a:r>
            <a:rPr lang="ar-SA" b="1" dirty="0" smtClean="0"/>
            <a:t>تنويع الإنتاج لمقابلة المخاطرة واللايقين</a:t>
          </a:r>
          <a:endParaRPr lang="en-US" b="1" dirty="0"/>
        </a:p>
      </dgm:t>
    </dgm:pt>
    <dgm:pt modelId="{D478D0B4-211E-4EDF-87F1-3BACDAAD343A}" type="parTrans" cxnId="{4304FBB2-F6E5-4A87-974B-892ECDD3D01E}">
      <dgm:prSet/>
      <dgm:spPr/>
      <dgm:t>
        <a:bodyPr/>
        <a:lstStyle/>
        <a:p>
          <a:pPr rtl="1"/>
          <a:endParaRPr lang="ar-SA"/>
        </a:p>
      </dgm:t>
    </dgm:pt>
    <dgm:pt modelId="{8FA06485-C6F0-47DC-945E-6FE4792AECE0}" type="sibTrans" cxnId="{4304FBB2-F6E5-4A87-974B-892ECDD3D01E}">
      <dgm:prSet/>
      <dgm:spPr/>
      <dgm:t>
        <a:bodyPr/>
        <a:lstStyle/>
        <a:p>
          <a:pPr rtl="1"/>
          <a:endParaRPr lang="ar-SA"/>
        </a:p>
      </dgm:t>
    </dgm:pt>
    <dgm:pt modelId="{3F7521FA-CE94-4F91-82FC-8A5B048A93AB}" type="pres">
      <dgm:prSet presAssocID="{E54BE538-D5D6-48F8-916D-D82DDFF98A5F}" presName="linear" presStyleCnt="0">
        <dgm:presLayoutVars>
          <dgm:animLvl val="lvl"/>
          <dgm:resizeHandles val="exact"/>
        </dgm:presLayoutVars>
      </dgm:prSet>
      <dgm:spPr/>
      <dgm:t>
        <a:bodyPr/>
        <a:lstStyle/>
        <a:p>
          <a:pPr rtl="1"/>
          <a:endParaRPr lang="ar-SA"/>
        </a:p>
      </dgm:t>
    </dgm:pt>
    <dgm:pt modelId="{8564D7AE-E51F-487A-8BE4-1F95B0E79B94}" type="pres">
      <dgm:prSet presAssocID="{222D44A6-A6C4-4819-B056-386FEDC60428}" presName="parentText" presStyleLbl="node1" presStyleIdx="0" presStyleCnt="1" custLinFactNeighborY="50000">
        <dgm:presLayoutVars>
          <dgm:chMax val="0"/>
          <dgm:bulletEnabled val="1"/>
        </dgm:presLayoutVars>
      </dgm:prSet>
      <dgm:spPr/>
      <dgm:t>
        <a:bodyPr/>
        <a:lstStyle/>
        <a:p>
          <a:pPr rtl="1"/>
          <a:endParaRPr lang="ar-SA"/>
        </a:p>
      </dgm:t>
    </dgm:pt>
  </dgm:ptLst>
  <dgm:cxnLst>
    <dgm:cxn modelId="{5611A5E0-262D-46EE-A37C-4CE929BEB4E3}" type="presOf" srcId="{E54BE538-D5D6-48F8-916D-D82DDFF98A5F}" destId="{3F7521FA-CE94-4F91-82FC-8A5B048A93AB}" srcOrd="0" destOrd="0" presId="urn:microsoft.com/office/officeart/2005/8/layout/vList2"/>
    <dgm:cxn modelId="{4304FBB2-F6E5-4A87-974B-892ECDD3D01E}" srcId="{E54BE538-D5D6-48F8-916D-D82DDFF98A5F}" destId="{222D44A6-A6C4-4819-B056-386FEDC60428}" srcOrd="0" destOrd="0" parTransId="{D478D0B4-211E-4EDF-87F1-3BACDAAD343A}" sibTransId="{8FA06485-C6F0-47DC-945E-6FE4792AECE0}"/>
    <dgm:cxn modelId="{6CEC8EA5-888A-4C40-A79C-75298305EBBF}" type="presOf" srcId="{222D44A6-A6C4-4819-B056-386FEDC60428}" destId="{8564D7AE-E51F-487A-8BE4-1F95B0E79B94}" srcOrd="0" destOrd="0" presId="urn:microsoft.com/office/officeart/2005/8/layout/vList2"/>
    <dgm:cxn modelId="{B83F65CA-E0F4-47A8-AAB8-2B082D138615}" type="presParOf" srcId="{3F7521FA-CE94-4F91-82FC-8A5B048A93AB}" destId="{8564D7AE-E51F-487A-8BE4-1F95B0E79B9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AF22C5-037A-4296-BA91-DD38B99732FA}"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pPr rtl="1"/>
          <a:endParaRPr lang="ar-SA"/>
        </a:p>
      </dgm:t>
    </dgm:pt>
    <dgm:pt modelId="{8E93D9D8-D381-4D3D-AD37-41D4F75DDCC0}">
      <dgm:prSet phldrT="[Text]">
        <dgm:style>
          <a:lnRef idx="1">
            <a:schemeClr val="accent3"/>
          </a:lnRef>
          <a:fillRef idx="2">
            <a:schemeClr val="accent3"/>
          </a:fillRef>
          <a:effectRef idx="1">
            <a:schemeClr val="accent3"/>
          </a:effectRef>
          <a:fontRef idx="minor">
            <a:schemeClr val="dk1"/>
          </a:fontRef>
        </dgm:style>
      </dgm:prSet>
      <dgm:spPr/>
      <dgm:t>
        <a:bodyPr/>
        <a:lstStyle/>
        <a:p>
          <a:pPr rtl="1"/>
          <a:r>
            <a:rPr lang="ar-SA" dirty="0" smtClean="0"/>
            <a:t>ويعد علم الإدارة فرعا من فروع العلوم الاقتصادية الذي يبحث في جميع اشكال النشاطات الاقتصادية وهو يشتمل على</a:t>
          </a:r>
          <a:endParaRPr lang="ar-SA" dirty="0"/>
        </a:p>
      </dgm:t>
    </dgm:pt>
    <dgm:pt modelId="{C8F17A69-30AC-43FA-AD1D-A646F0679561}" type="parTrans" cxnId="{826DB817-2826-4352-962A-31B5FCA8A42E}">
      <dgm:prSet/>
      <dgm:spPr/>
      <dgm:t>
        <a:bodyPr/>
        <a:lstStyle/>
        <a:p>
          <a:pPr rtl="1"/>
          <a:endParaRPr lang="ar-SA"/>
        </a:p>
      </dgm:t>
    </dgm:pt>
    <dgm:pt modelId="{0CF10516-7E1D-4DD3-BB90-1F880AE4BB98}" type="sibTrans" cxnId="{826DB817-2826-4352-962A-31B5FCA8A42E}">
      <dgm:prSet/>
      <dgm:spPr/>
      <dgm:t>
        <a:bodyPr/>
        <a:lstStyle/>
        <a:p>
          <a:pPr rtl="1"/>
          <a:endParaRPr lang="ar-SA"/>
        </a:p>
      </dgm:t>
    </dgm:pt>
    <dgm:pt modelId="{DE36D136-6D2C-4DCD-9DB1-4DE2F955D0C4}">
      <dgm:prSet phldrT="[Text]"/>
      <dgm:spPr/>
      <dgm:t>
        <a:bodyPr/>
        <a:lstStyle/>
        <a:p>
          <a:pPr rtl="1"/>
          <a:r>
            <a:rPr lang="ar-SA" dirty="0" smtClean="0"/>
            <a:t>إدارة الإنـتاج وإدارة الـمشاريع </a:t>
          </a:r>
          <a:endParaRPr lang="ar-SA" dirty="0"/>
        </a:p>
      </dgm:t>
    </dgm:pt>
    <dgm:pt modelId="{FDA46D0D-A3C2-42D4-99DC-9D9261995FA3}" type="parTrans" cxnId="{3741913A-CE0C-464C-A0E1-909AA90A682A}">
      <dgm:prSet/>
      <dgm:spPr/>
      <dgm:t>
        <a:bodyPr/>
        <a:lstStyle/>
        <a:p>
          <a:pPr rtl="1"/>
          <a:endParaRPr lang="ar-SA"/>
        </a:p>
      </dgm:t>
    </dgm:pt>
    <dgm:pt modelId="{7EC82867-33C3-42CD-8109-8660B644EE4C}" type="sibTrans" cxnId="{3741913A-CE0C-464C-A0E1-909AA90A682A}">
      <dgm:prSet/>
      <dgm:spPr/>
      <dgm:t>
        <a:bodyPr/>
        <a:lstStyle/>
        <a:p>
          <a:pPr rtl="1"/>
          <a:endParaRPr lang="ar-SA"/>
        </a:p>
      </dgm:t>
    </dgm:pt>
    <dgm:pt modelId="{7ADD7C3F-9512-463F-97A1-978D2470D6FE}">
      <dgm:prSet phldrT="[Text]"/>
      <dgm:spPr/>
      <dgm:t>
        <a:bodyPr/>
        <a:lstStyle/>
        <a:p>
          <a:pPr rtl="1"/>
          <a:r>
            <a:rPr lang="ar-SA" dirty="0" smtClean="0"/>
            <a:t>الإدارة المالية </a:t>
          </a:r>
          <a:endParaRPr lang="ar-SA" dirty="0"/>
        </a:p>
      </dgm:t>
    </dgm:pt>
    <dgm:pt modelId="{C984B48A-A6CD-4EFE-BBEA-06E8341FC766}" type="parTrans" cxnId="{8B8DF5A9-8F6E-4DFC-9EDF-6A9E899A4AF3}">
      <dgm:prSet/>
      <dgm:spPr/>
      <dgm:t>
        <a:bodyPr/>
        <a:lstStyle/>
        <a:p>
          <a:pPr rtl="1"/>
          <a:endParaRPr lang="ar-SA"/>
        </a:p>
      </dgm:t>
    </dgm:pt>
    <dgm:pt modelId="{DD161ADD-F61E-4C02-86D8-803620DDEA85}" type="sibTrans" cxnId="{8B8DF5A9-8F6E-4DFC-9EDF-6A9E899A4AF3}">
      <dgm:prSet/>
      <dgm:spPr/>
      <dgm:t>
        <a:bodyPr/>
        <a:lstStyle/>
        <a:p>
          <a:pPr rtl="1"/>
          <a:endParaRPr lang="ar-SA"/>
        </a:p>
      </dgm:t>
    </dgm:pt>
    <dgm:pt modelId="{64550468-87B8-44FC-9399-59B401FC1C6C}">
      <dgm:prSet phldrT="[Text]"/>
      <dgm:spPr/>
      <dgm:t>
        <a:bodyPr/>
        <a:lstStyle/>
        <a:p>
          <a:pPr rtl="1"/>
          <a:r>
            <a:rPr lang="ar-SA" dirty="0" smtClean="0"/>
            <a:t>إدارة الأفراد </a:t>
          </a:r>
          <a:endParaRPr lang="ar-SA" dirty="0"/>
        </a:p>
      </dgm:t>
    </dgm:pt>
    <dgm:pt modelId="{B5C592FF-0391-4A38-AA01-C2253FE390EE}" type="parTrans" cxnId="{9FF23112-DB72-4E4D-83D3-A175F418E021}">
      <dgm:prSet/>
      <dgm:spPr/>
      <dgm:t>
        <a:bodyPr/>
        <a:lstStyle/>
        <a:p>
          <a:pPr rtl="1"/>
          <a:endParaRPr lang="ar-SA"/>
        </a:p>
      </dgm:t>
    </dgm:pt>
    <dgm:pt modelId="{D5997690-9B8D-44B7-83C2-DAF3D1F52725}" type="sibTrans" cxnId="{9FF23112-DB72-4E4D-83D3-A175F418E021}">
      <dgm:prSet/>
      <dgm:spPr/>
      <dgm:t>
        <a:bodyPr/>
        <a:lstStyle/>
        <a:p>
          <a:pPr rtl="1"/>
          <a:endParaRPr lang="ar-SA"/>
        </a:p>
      </dgm:t>
    </dgm:pt>
    <dgm:pt modelId="{F748EB47-DCF6-4248-975E-0BC6140A66FC}">
      <dgm:prSet phldrT="[Text]"/>
      <dgm:spPr/>
      <dgm:t>
        <a:bodyPr/>
        <a:lstStyle/>
        <a:p>
          <a:pPr rtl="1"/>
          <a:r>
            <a:rPr lang="ar-SA" dirty="0" smtClean="0"/>
            <a:t>الإدارة التسويقية</a:t>
          </a:r>
          <a:endParaRPr lang="ar-SA" dirty="0"/>
        </a:p>
      </dgm:t>
    </dgm:pt>
    <dgm:pt modelId="{E4666A9F-087C-4500-A73D-FA7CB5B3CEDB}" type="parTrans" cxnId="{46882B6F-5182-494F-9A57-B8C3C56FB3CB}">
      <dgm:prSet/>
      <dgm:spPr/>
      <dgm:t>
        <a:bodyPr/>
        <a:lstStyle/>
        <a:p>
          <a:pPr rtl="1"/>
          <a:endParaRPr lang="ar-SA"/>
        </a:p>
      </dgm:t>
    </dgm:pt>
    <dgm:pt modelId="{F2E2B3D9-B40F-4150-8F07-8FD64D58FF5D}" type="sibTrans" cxnId="{46882B6F-5182-494F-9A57-B8C3C56FB3CB}">
      <dgm:prSet/>
      <dgm:spPr/>
      <dgm:t>
        <a:bodyPr/>
        <a:lstStyle/>
        <a:p>
          <a:pPr rtl="1"/>
          <a:endParaRPr lang="ar-SA"/>
        </a:p>
      </dgm:t>
    </dgm:pt>
    <dgm:pt modelId="{376952FA-238D-452E-9941-75D15BF98BD5}" type="pres">
      <dgm:prSet presAssocID="{79AF22C5-037A-4296-BA91-DD38B99732FA}" presName="diagram" presStyleCnt="0">
        <dgm:presLayoutVars>
          <dgm:chPref val="1"/>
          <dgm:dir/>
          <dgm:animOne val="branch"/>
          <dgm:animLvl val="lvl"/>
          <dgm:resizeHandles/>
        </dgm:presLayoutVars>
      </dgm:prSet>
      <dgm:spPr/>
      <dgm:t>
        <a:bodyPr/>
        <a:lstStyle/>
        <a:p>
          <a:endParaRPr lang="en-US"/>
        </a:p>
      </dgm:t>
    </dgm:pt>
    <dgm:pt modelId="{9E360382-FC26-49CE-8A13-EC2496A3A1E4}" type="pres">
      <dgm:prSet presAssocID="{8E93D9D8-D381-4D3D-AD37-41D4F75DDCC0}" presName="root" presStyleCnt="0"/>
      <dgm:spPr/>
    </dgm:pt>
    <dgm:pt modelId="{77E8EC89-E751-4D2D-9383-780B9E7FCE0B}" type="pres">
      <dgm:prSet presAssocID="{8E93D9D8-D381-4D3D-AD37-41D4F75DDCC0}" presName="rootComposite" presStyleCnt="0"/>
      <dgm:spPr/>
    </dgm:pt>
    <dgm:pt modelId="{F670FAFE-3D54-4FC3-ABC7-8431276ECE50}" type="pres">
      <dgm:prSet presAssocID="{8E93D9D8-D381-4D3D-AD37-41D4F75DDCC0}" presName="rootText" presStyleLbl="node1" presStyleIdx="0" presStyleCnt="1" custScaleX="387856"/>
      <dgm:spPr/>
      <dgm:t>
        <a:bodyPr/>
        <a:lstStyle/>
        <a:p>
          <a:endParaRPr lang="en-US"/>
        </a:p>
      </dgm:t>
    </dgm:pt>
    <dgm:pt modelId="{25821C91-36F0-4B24-AFBE-7971EC2D54C0}" type="pres">
      <dgm:prSet presAssocID="{8E93D9D8-D381-4D3D-AD37-41D4F75DDCC0}" presName="rootConnector" presStyleLbl="node1" presStyleIdx="0" presStyleCnt="1"/>
      <dgm:spPr/>
      <dgm:t>
        <a:bodyPr/>
        <a:lstStyle/>
        <a:p>
          <a:endParaRPr lang="en-US"/>
        </a:p>
      </dgm:t>
    </dgm:pt>
    <dgm:pt modelId="{40349734-65A0-431E-B63A-07A27EAD1BF7}" type="pres">
      <dgm:prSet presAssocID="{8E93D9D8-D381-4D3D-AD37-41D4F75DDCC0}" presName="childShape" presStyleCnt="0"/>
      <dgm:spPr/>
    </dgm:pt>
    <dgm:pt modelId="{ACB80C3A-674A-4958-B847-776D3B4223D4}" type="pres">
      <dgm:prSet presAssocID="{FDA46D0D-A3C2-42D4-99DC-9D9261995FA3}" presName="Name13" presStyleLbl="parChTrans1D2" presStyleIdx="0" presStyleCnt="4"/>
      <dgm:spPr/>
      <dgm:t>
        <a:bodyPr/>
        <a:lstStyle/>
        <a:p>
          <a:endParaRPr lang="en-US"/>
        </a:p>
      </dgm:t>
    </dgm:pt>
    <dgm:pt modelId="{171ABC96-7EA2-4C7D-A544-4AF3D462FC5D}" type="pres">
      <dgm:prSet presAssocID="{DE36D136-6D2C-4DCD-9DB1-4DE2F955D0C4}" presName="childText" presStyleLbl="bgAcc1" presStyleIdx="0" presStyleCnt="4" custScaleX="231679">
        <dgm:presLayoutVars>
          <dgm:bulletEnabled val="1"/>
        </dgm:presLayoutVars>
      </dgm:prSet>
      <dgm:spPr/>
      <dgm:t>
        <a:bodyPr/>
        <a:lstStyle/>
        <a:p>
          <a:pPr rtl="1"/>
          <a:endParaRPr lang="ar-SA"/>
        </a:p>
      </dgm:t>
    </dgm:pt>
    <dgm:pt modelId="{D7109E1B-268B-49D7-88E4-5E2C78754D7C}" type="pres">
      <dgm:prSet presAssocID="{C984B48A-A6CD-4EFE-BBEA-06E8341FC766}" presName="Name13" presStyleLbl="parChTrans1D2" presStyleIdx="1" presStyleCnt="4"/>
      <dgm:spPr/>
      <dgm:t>
        <a:bodyPr/>
        <a:lstStyle/>
        <a:p>
          <a:endParaRPr lang="en-US"/>
        </a:p>
      </dgm:t>
    </dgm:pt>
    <dgm:pt modelId="{ABD3E789-4F6A-4CAD-A582-E7AB1DB50568}" type="pres">
      <dgm:prSet presAssocID="{7ADD7C3F-9512-463F-97A1-978D2470D6FE}" presName="childText" presStyleLbl="bgAcc1" presStyleIdx="1" presStyleCnt="4" custScaleX="231679">
        <dgm:presLayoutVars>
          <dgm:bulletEnabled val="1"/>
        </dgm:presLayoutVars>
      </dgm:prSet>
      <dgm:spPr/>
      <dgm:t>
        <a:bodyPr/>
        <a:lstStyle/>
        <a:p>
          <a:pPr rtl="1"/>
          <a:endParaRPr lang="ar-SA"/>
        </a:p>
      </dgm:t>
    </dgm:pt>
    <dgm:pt modelId="{C6B2F9EC-27B8-4233-A1C6-9BF7129F4544}" type="pres">
      <dgm:prSet presAssocID="{B5C592FF-0391-4A38-AA01-C2253FE390EE}" presName="Name13" presStyleLbl="parChTrans1D2" presStyleIdx="2" presStyleCnt="4"/>
      <dgm:spPr/>
      <dgm:t>
        <a:bodyPr/>
        <a:lstStyle/>
        <a:p>
          <a:endParaRPr lang="en-US"/>
        </a:p>
      </dgm:t>
    </dgm:pt>
    <dgm:pt modelId="{8476B650-C912-477E-815F-E66B8C1FA267}" type="pres">
      <dgm:prSet presAssocID="{64550468-87B8-44FC-9399-59B401FC1C6C}" presName="childText" presStyleLbl="bgAcc1" presStyleIdx="2" presStyleCnt="4" custScaleX="231679">
        <dgm:presLayoutVars>
          <dgm:bulletEnabled val="1"/>
        </dgm:presLayoutVars>
      </dgm:prSet>
      <dgm:spPr/>
      <dgm:t>
        <a:bodyPr/>
        <a:lstStyle/>
        <a:p>
          <a:endParaRPr lang="en-US"/>
        </a:p>
      </dgm:t>
    </dgm:pt>
    <dgm:pt modelId="{99F47BE8-1875-405E-B808-E6621C112A55}" type="pres">
      <dgm:prSet presAssocID="{E4666A9F-087C-4500-A73D-FA7CB5B3CEDB}" presName="Name13" presStyleLbl="parChTrans1D2" presStyleIdx="3" presStyleCnt="4"/>
      <dgm:spPr/>
      <dgm:t>
        <a:bodyPr/>
        <a:lstStyle/>
        <a:p>
          <a:endParaRPr lang="en-US"/>
        </a:p>
      </dgm:t>
    </dgm:pt>
    <dgm:pt modelId="{43C01E2E-0D5C-4AB9-A24F-9F34399D3A36}" type="pres">
      <dgm:prSet presAssocID="{F748EB47-DCF6-4248-975E-0BC6140A66FC}" presName="childText" presStyleLbl="bgAcc1" presStyleIdx="3" presStyleCnt="4" custScaleX="243650">
        <dgm:presLayoutVars>
          <dgm:bulletEnabled val="1"/>
        </dgm:presLayoutVars>
      </dgm:prSet>
      <dgm:spPr/>
      <dgm:t>
        <a:bodyPr/>
        <a:lstStyle/>
        <a:p>
          <a:pPr rtl="1"/>
          <a:endParaRPr lang="ar-SA"/>
        </a:p>
      </dgm:t>
    </dgm:pt>
  </dgm:ptLst>
  <dgm:cxnLst>
    <dgm:cxn modelId="{9FF23112-DB72-4E4D-83D3-A175F418E021}" srcId="{8E93D9D8-D381-4D3D-AD37-41D4F75DDCC0}" destId="{64550468-87B8-44FC-9399-59B401FC1C6C}" srcOrd="2" destOrd="0" parTransId="{B5C592FF-0391-4A38-AA01-C2253FE390EE}" sibTransId="{D5997690-9B8D-44B7-83C2-DAF3D1F52725}"/>
    <dgm:cxn modelId="{AD6E3ED4-64CC-4BCB-A2DA-7A2D291E70DF}" type="presOf" srcId="{E4666A9F-087C-4500-A73D-FA7CB5B3CEDB}" destId="{99F47BE8-1875-405E-B808-E6621C112A55}" srcOrd="0" destOrd="0" presId="urn:microsoft.com/office/officeart/2005/8/layout/hierarchy3"/>
    <dgm:cxn modelId="{FF1E2A75-4D0E-4FCB-8BCA-2159F3927358}" type="presOf" srcId="{79AF22C5-037A-4296-BA91-DD38B99732FA}" destId="{376952FA-238D-452E-9941-75D15BF98BD5}" srcOrd="0" destOrd="0" presId="urn:microsoft.com/office/officeart/2005/8/layout/hierarchy3"/>
    <dgm:cxn modelId="{E0BAC1EB-F5D0-416A-BF3C-CB3A8995D8AB}" type="presOf" srcId="{B5C592FF-0391-4A38-AA01-C2253FE390EE}" destId="{C6B2F9EC-27B8-4233-A1C6-9BF7129F4544}" srcOrd="0" destOrd="0" presId="urn:microsoft.com/office/officeart/2005/8/layout/hierarchy3"/>
    <dgm:cxn modelId="{40CD7CA4-BD2E-4143-99ED-945DD5AB318C}" type="presOf" srcId="{FDA46D0D-A3C2-42D4-99DC-9D9261995FA3}" destId="{ACB80C3A-674A-4958-B847-776D3B4223D4}" srcOrd="0" destOrd="0" presId="urn:microsoft.com/office/officeart/2005/8/layout/hierarchy3"/>
    <dgm:cxn modelId="{46882B6F-5182-494F-9A57-B8C3C56FB3CB}" srcId="{8E93D9D8-D381-4D3D-AD37-41D4F75DDCC0}" destId="{F748EB47-DCF6-4248-975E-0BC6140A66FC}" srcOrd="3" destOrd="0" parTransId="{E4666A9F-087C-4500-A73D-FA7CB5B3CEDB}" sibTransId="{F2E2B3D9-B40F-4150-8F07-8FD64D58FF5D}"/>
    <dgm:cxn modelId="{3741913A-CE0C-464C-A0E1-909AA90A682A}" srcId="{8E93D9D8-D381-4D3D-AD37-41D4F75DDCC0}" destId="{DE36D136-6D2C-4DCD-9DB1-4DE2F955D0C4}" srcOrd="0" destOrd="0" parTransId="{FDA46D0D-A3C2-42D4-99DC-9D9261995FA3}" sibTransId="{7EC82867-33C3-42CD-8109-8660B644EE4C}"/>
    <dgm:cxn modelId="{A12323F8-4CA5-4A9E-A1CA-0BD0F0B61499}" type="presOf" srcId="{DE36D136-6D2C-4DCD-9DB1-4DE2F955D0C4}" destId="{171ABC96-7EA2-4C7D-A544-4AF3D462FC5D}" srcOrd="0" destOrd="0" presId="urn:microsoft.com/office/officeart/2005/8/layout/hierarchy3"/>
    <dgm:cxn modelId="{7B58F218-E18A-4C89-8E73-98B12F47C973}" type="presOf" srcId="{64550468-87B8-44FC-9399-59B401FC1C6C}" destId="{8476B650-C912-477E-815F-E66B8C1FA267}" srcOrd="0" destOrd="0" presId="urn:microsoft.com/office/officeart/2005/8/layout/hierarchy3"/>
    <dgm:cxn modelId="{5DEE4B8D-B122-4DC7-B940-A404F24C37D0}" type="presOf" srcId="{7ADD7C3F-9512-463F-97A1-978D2470D6FE}" destId="{ABD3E789-4F6A-4CAD-A582-E7AB1DB50568}" srcOrd="0" destOrd="0" presId="urn:microsoft.com/office/officeart/2005/8/layout/hierarchy3"/>
    <dgm:cxn modelId="{861EC024-446A-4B64-AD3A-54E6FA272B9B}" type="presOf" srcId="{C984B48A-A6CD-4EFE-BBEA-06E8341FC766}" destId="{D7109E1B-268B-49D7-88E4-5E2C78754D7C}" srcOrd="0" destOrd="0" presId="urn:microsoft.com/office/officeart/2005/8/layout/hierarchy3"/>
    <dgm:cxn modelId="{6F178EA7-5CB1-4F82-8205-FAB85DD10081}" type="presOf" srcId="{F748EB47-DCF6-4248-975E-0BC6140A66FC}" destId="{43C01E2E-0D5C-4AB9-A24F-9F34399D3A36}" srcOrd="0" destOrd="0" presId="urn:microsoft.com/office/officeart/2005/8/layout/hierarchy3"/>
    <dgm:cxn modelId="{8B8DF5A9-8F6E-4DFC-9EDF-6A9E899A4AF3}" srcId="{8E93D9D8-D381-4D3D-AD37-41D4F75DDCC0}" destId="{7ADD7C3F-9512-463F-97A1-978D2470D6FE}" srcOrd="1" destOrd="0" parTransId="{C984B48A-A6CD-4EFE-BBEA-06E8341FC766}" sibTransId="{DD161ADD-F61E-4C02-86D8-803620DDEA85}"/>
    <dgm:cxn modelId="{2EAD1CF3-55E9-46DA-B0B1-79EC3EA4B239}" type="presOf" srcId="{8E93D9D8-D381-4D3D-AD37-41D4F75DDCC0}" destId="{25821C91-36F0-4B24-AFBE-7971EC2D54C0}" srcOrd="1" destOrd="0" presId="urn:microsoft.com/office/officeart/2005/8/layout/hierarchy3"/>
    <dgm:cxn modelId="{39740DB9-AD9D-4513-A79C-712DBA5E7BE0}" type="presOf" srcId="{8E93D9D8-D381-4D3D-AD37-41D4F75DDCC0}" destId="{F670FAFE-3D54-4FC3-ABC7-8431276ECE50}" srcOrd="0" destOrd="0" presId="urn:microsoft.com/office/officeart/2005/8/layout/hierarchy3"/>
    <dgm:cxn modelId="{826DB817-2826-4352-962A-31B5FCA8A42E}" srcId="{79AF22C5-037A-4296-BA91-DD38B99732FA}" destId="{8E93D9D8-D381-4D3D-AD37-41D4F75DDCC0}" srcOrd="0" destOrd="0" parTransId="{C8F17A69-30AC-43FA-AD1D-A646F0679561}" sibTransId="{0CF10516-7E1D-4DD3-BB90-1F880AE4BB98}"/>
    <dgm:cxn modelId="{C08E1236-0FA3-4873-A614-13088985A6E2}" type="presParOf" srcId="{376952FA-238D-452E-9941-75D15BF98BD5}" destId="{9E360382-FC26-49CE-8A13-EC2496A3A1E4}" srcOrd="0" destOrd="0" presId="urn:microsoft.com/office/officeart/2005/8/layout/hierarchy3"/>
    <dgm:cxn modelId="{35171530-E9AA-4C32-B15B-0DD605438AC1}" type="presParOf" srcId="{9E360382-FC26-49CE-8A13-EC2496A3A1E4}" destId="{77E8EC89-E751-4D2D-9383-780B9E7FCE0B}" srcOrd="0" destOrd="0" presId="urn:microsoft.com/office/officeart/2005/8/layout/hierarchy3"/>
    <dgm:cxn modelId="{74779EBF-0584-4CAA-BD66-7A5DFD715371}" type="presParOf" srcId="{77E8EC89-E751-4D2D-9383-780B9E7FCE0B}" destId="{F670FAFE-3D54-4FC3-ABC7-8431276ECE50}" srcOrd="0" destOrd="0" presId="urn:microsoft.com/office/officeart/2005/8/layout/hierarchy3"/>
    <dgm:cxn modelId="{0E87E305-B3CD-4F4A-8C21-865A9523CA28}" type="presParOf" srcId="{77E8EC89-E751-4D2D-9383-780B9E7FCE0B}" destId="{25821C91-36F0-4B24-AFBE-7971EC2D54C0}" srcOrd="1" destOrd="0" presId="urn:microsoft.com/office/officeart/2005/8/layout/hierarchy3"/>
    <dgm:cxn modelId="{03BCB669-B1F3-44CF-8E33-B442894972B4}" type="presParOf" srcId="{9E360382-FC26-49CE-8A13-EC2496A3A1E4}" destId="{40349734-65A0-431E-B63A-07A27EAD1BF7}" srcOrd="1" destOrd="0" presId="urn:microsoft.com/office/officeart/2005/8/layout/hierarchy3"/>
    <dgm:cxn modelId="{DA7E5ACD-D5DF-40D2-9232-27186E124BEA}" type="presParOf" srcId="{40349734-65A0-431E-B63A-07A27EAD1BF7}" destId="{ACB80C3A-674A-4958-B847-776D3B4223D4}" srcOrd="0" destOrd="0" presId="urn:microsoft.com/office/officeart/2005/8/layout/hierarchy3"/>
    <dgm:cxn modelId="{DCB4ECA1-9F77-4389-B167-3528913B87DE}" type="presParOf" srcId="{40349734-65A0-431E-B63A-07A27EAD1BF7}" destId="{171ABC96-7EA2-4C7D-A544-4AF3D462FC5D}" srcOrd="1" destOrd="0" presId="urn:microsoft.com/office/officeart/2005/8/layout/hierarchy3"/>
    <dgm:cxn modelId="{54FE9E83-05EC-4961-B3F1-81B23E2BE786}" type="presParOf" srcId="{40349734-65A0-431E-B63A-07A27EAD1BF7}" destId="{D7109E1B-268B-49D7-88E4-5E2C78754D7C}" srcOrd="2" destOrd="0" presId="urn:microsoft.com/office/officeart/2005/8/layout/hierarchy3"/>
    <dgm:cxn modelId="{54B45FDE-DBD5-484F-BC14-9FEB53FE4F76}" type="presParOf" srcId="{40349734-65A0-431E-B63A-07A27EAD1BF7}" destId="{ABD3E789-4F6A-4CAD-A582-E7AB1DB50568}" srcOrd="3" destOrd="0" presId="urn:microsoft.com/office/officeart/2005/8/layout/hierarchy3"/>
    <dgm:cxn modelId="{C4C34F5C-7C0C-49EE-9371-A59AEF1CF731}" type="presParOf" srcId="{40349734-65A0-431E-B63A-07A27EAD1BF7}" destId="{C6B2F9EC-27B8-4233-A1C6-9BF7129F4544}" srcOrd="4" destOrd="0" presId="urn:microsoft.com/office/officeart/2005/8/layout/hierarchy3"/>
    <dgm:cxn modelId="{251E3298-176B-4FF3-9E56-0A8021F297F7}" type="presParOf" srcId="{40349734-65A0-431E-B63A-07A27EAD1BF7}" destId="{8476B650-C912-477E-815F-E66B8C1FA267}" srcOrd="5" destOrd="0" presId="urn:microsoft.com/office/officeart/2005/8/layout/hierarchy3"/>
    <dgm:cxn modelId="{B86A189C-C795-4735-B2E4-B1E4948B279B}" type="presParOf" srcId="{40349734-65A0-431E-B63A-07A27EAD1BF7}" destId="{99F47BE8-1875-405E-B808-E6621C112A55}" srcOrd="6" destOrd="0" presId="urn:microsoft.com/office/officeart/2005/8/layout/hierarchy3"/>
    <dgm:cxn modelId="{558F4920-5E3D-4979-BADE-F10589E35CC1}" type="presParOf" srcId="{40349734-65A0-431E-B63A-07A27EAD1BF7}" destId="{43C01E2E-0D5C-4AB9-A24F-9F34399D3A36}" srcOrd="7" destOrd="0" presId="urn:microsoft.com/office/officeart/2005/8/layout/hierarchy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D2119778-64E7-41A1-A1F6-9FB4625537D2}"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188332AB-CAAF-4903-9DBD-C6CFB352DBEF}">
      <dgm:prSet/>
      <dgm:spPr/>
      <dgm:t>
        <a:bodyPr/>
        <a:lstStyle/>
        <a:p>
          <a:pPr rtl="1"/>
          <a:r>
            <a:rPr lang="ar-SA" b="1" dirty="0" smtClean="0"/>
            <a:t>المرونـة فـي طـرق تنظـيم الإدارة والإنتاج لمـقابلة الـمخاطرة واللايقـين:</a:t>
          </a:r>
          <a:endParaRPr lang="ar-SA" dirty="0"/>
        </a:p>
      </dgm:t>
    </dgm:pt>
    <dgm:pt modelId="{E3954C53-C5AB-46F7-8BF0-90D23F9D5E79}" type="parTrans" cxnId="{9F9316D9-B807-48D8-93CA-2807CA69792C}">
      <dgm:prSet/>
      <dgm:spPr/>
      <dgm:t>
        <a:bodyPr/>
        <a:lstStyle/>
        <a:p>
          <a:pPr rtl="1"/>
          <a:endParaRPr lang="ar-SA"/>
        </a:p>
      </dgm:t>
    </dgm:pt>
    <dgm:pt modelId="{41C7E832-A27A-4682-8F52-96F4179FCFDB}" type="sibTrans" cxnId="{9F9316D9-B807-48D8-93CA-2807CA69792C}">
      <dgm:prSet/>
      <dgm:spPr/>
      <dgm:t>
        <a:bodyPr/>
        <a:lstStyle/>
        <a:p>
          <a:pPr rtl="1"/>
          <a:endParaRPr lang="ar-SA"/>
        </a:p>
      </dgm:t>
    </dgm:pt>
    <dgm:pt modelId="{E58211FD-AF66-45E1-9C1C-6B1D48E0275C}" type="pres">
      <dgm:prSet presAssocID="{D2119778-64E7-41A1-A1F6-9FB4625537D2}" presName="linear" presStyleCnt="0">
        <dgm:presLayoutVars>
          <dgm:animLvl val="lvl"/>
          <dgm:resizeHandles val="exact"/>
        </dgm:presLayoutVars>
      </dgm:prSet>
      <dgm:spPr/>
      <dgm:t>
        <a:bodyPr/>
        <a:lstStyle/>
        <a:p>
          <a:pPr rtl="1"/>
          <a:endParaRPr lang="ar-SA"/>
        </a:p>
      </dgm:t>
    </dgm:pt>
    <dgm:pt modelId="{218FC77F-4F23-4AFD-819A-4F39A477B229}" type="pres">
      <dgm:prSet presAssocID="{188332AB-CAAF-4903-9DBD-C6CFB352DBEF}" presName="parentText" presStyleLbl="node1" presStyleIdx="0" presStyleCnt="1">
        <dgm:presLayoutVars>
          <dgm:chMax val="0"/>
          <dgm:bulletEnabled val="1"/>
        </dgm:presLayoutVars>
      </dgm:prSet>
      <dgm:spPr/>
      <dgm:t>
        <a:bodyPr/>
        <a:lstStyle/>
        <a:p>
          <a:pPr rtl="1"/>
          <a:endParaRPr lang="ar-SA"/>
        </a:p>
      </dgm:t>
    </dgm:pt>
  </dgm:ptLst>
  <dgm:cxnLst>
    <dgm:cxn modelId="{13C34215-9D6E-4C1A-94D2-7FC1B2742067}" type="presOf" srcId="{D2119778-64E7-41A1-A1F6-9FB4625537D2}" destId="{E58211FD-AF66-45E1-9C1C-6B1D48E0275C}" srcOrd="0" destOrd="0" presId="urn:microsoft.com/office/officeart/2005/8/layout/vList2"/>
    <dgm:cxn modelId="{9F9316D9-B807-48D8-93CA-2807CA69792C}" srcId="{D2119778-64E7-41A1-A1F6-9FB4625537D2}" destId="{188332AB-CAAF-4903-9DBD-C6CFB352DBEF}" srcOrd="0" destOrd="0" parTransId="{E3954C53-C5AB-46F7-8BF0-90D23F9D5E79}" sibTransId="{41C7E832-A27A-4682-8F52-96F4179FCFDB}"/>
    <dgm:cxn modelId="{DAABDA60-CA35-4BA8-824F-A80C71DCCD86}" type="presOf" srcId="{188332AB-CAAF-4903-9DBD-C6CFB352DBEF}" destId="{218FC77F-4F23-4AFD-819A-4F39A477B229}" srcOrd="0" destOrd="0" presId="urn:microsoft.com/office/officeart/2005/8/layout/vList2"/>
    <dgm:cxn modelId="{32281F02-8E0E-47BF-8C46-E67299C96A8E}" type="presParOf" srcId="{E58211FD-AF66-45E1-9C1C-6B1D48E0275C}" destId="{218FC77F-4F23-4AFD-819A-4F39A477B22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97F3F5E-F039-4C68-89DA-B8D51B61090D}"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FA390DE7-611F-4C0F-BFB1-9C54EA5AA20C}">
      <dgm:prSet/>
      <dgm:spPr/>
      <dgm:t>
        <a:bodyPr/>
        <a:lstStyle/>
        <a:p>
          <a:pPr rtl="1"/>
          <a:r>
            <a:rPr lang="ar-SA" dirty="0" smtClean="0"/>
            <a:t>الإنتاج بعقود لمجابهة المخاطرة واللايقـين</a:t>
          </a:r>
          <a:endParaRPr lang="en-US" dirty="0"/>
        </a:p>
      </dgm:t>
    </dgm:pt>
    <dgm:pt modelId="{3A7974B5-DF81-40CD-B4CE-654698417D61}" type="parTrans" cxnId="{97566CF7-CDA1-4165-A55C-0C9466BE6D44}">
      <dgm:prSet/>
      <dgm:spPr/>
      <dgm:t>
        <a:bodyPr/>
        <a:lstStyle/>
        <a:p>
          <a:pPr rtl="1"/>
          <a:endParaRPr lang="ar-SA"/>
        </a:p>
      </dgm:t>
    </dgm:pt>
    <dgm:pt modelId="{4EB1E6C7-1083-4FAA-B802-BAB98803B117}" type="sibTrans" cxnId="{97566CF7-CDA1-4165-A55C-0C9466BE6D44}">
      <dgm:prSet/>
      <dgm:spPr/>
      <dgm:t>
        <a:bodyPr/>
        <a:lstStyle/>
        <a:p>
          <a:pPr rtl="1"/>
          <a:endParaRPr lang="ar-SA"/>
        </a:p>
      </dgm:t>
    </dgm:pt>
    <dgm:pt modelId="{FFD94DF7-A217-4040-8C90-41A670957B42}" type="pres">
      <dgm:prSet presAssocID="{B97F3F5E-F039-4C68-89DA-B8D51B61090D}" presName="linear" presStyleCnt="0">
        <dgm:presLayoutVars>
          <dgm:animLvl val="lvl"/>
          <dgm:resizeHandles val="exact"/>
        </dgm:presLayoutVars>
      </dgm:prSet>
      <dgm:spPr/>
      <dgm:t>
        <a:bodyPr/>
        <a:lstStyle/>
        <a:p>
          <a:pPr rtl="1"/>
          <a:endParaRPr lang="ar-SA"/>
        </a:p>
      </dgm:t>
    </dgm:pt>
    <dgm:pt modelId="{240AD4F7-1432-4161-AE10-7E475D071335}" type="pres">
      <dgm:prSet presAssocID="{FA390DE7-611F-4C0F-BFB1-9C54EA5AA20C}" presName="parentText" presStyleLbl="node1" presStyleIdx="0" presStyleCnt="1" custLinFactNeighborX="935" custLinFactNeighborY="-23495">
        <dgm:presLayoutVars>
          <dgm:chMax val="0"/>
          <dgm:bulletEnabled val="1"/>
        </dgm:presLayoutVars>
      </dgm:prSet>
      <dgm:spPr/>
      <dgm:t>
        <a:bodyPr/>
        <a:lstStyle/>
        <a:p>
          <a:pPr rtl="1"/>
          <a:endParaRPr lang="ar-SA"/>
        </a:p>
      </dgm:t>
    </dgm:pt>
  </dgm:ptLst>
  <dgm:cxnLst>
    <dgm:cxn modelId="{97566CF7-CDA1-4165-A55C-0C9466BE6D44}" srcId="{B97F3F5E-F039-4C68-89DA-B8D51B61090D}" destId="{FA390DE7-611F-4C0F-BFB1-9C54EA5AA20C}" srcOrd="0" destOrd="0" parTransId="{3A7974B5-DF81-40CD-B4CE-654698417D61}" sibTransId="{4EB1E6C7-1083-4FAA-B802-BAB98803B117}"/>
    <dgm:cxn modelId="{966A4EA7-D854-4F13-AF28-3355E543AF7A}" type="presOf" srcId="{B97F3F5E-F039-4C68-89DA-B8D51B61090D}" destId="{FFD94DF7-A217-4040-8C90-41A670957B42}" srcOrd="0" destOrd="0" presId="urn:microsoft.com/office/officeart/2005/8/layout/vList2"/>
    <dgm:cxn modelId="{BB3BD61F-BB1F-43D6-AA3A-F38575FC37AA}" type="presOf" srcId="{FA390DE7-611F-4C0F-BFB1-9C54EA5AA20C}" destId="{240AD4F7-1432-4161-AE10-7E475D071335}" srcOrd="0" destOrd="0" presId="urn:microsoft.com/office/officeart/2005/8/layout/vList2"/>
    <dgm:cxn modelId="{A1E1BF56-D9B0-40F1-8B31-8DEEBFE0761B}" type="presParOf" srcId="{FFD94DF7-A217-4040-8C90-41A670957B42}" destId="{240AD4F7-1432-4161-AE10-7E475D07133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DE1075-C50A-4AE2-BE89-47E301FC1009}" type="doc">
      <dgm:prSet loTypeId="urn:microsoft.com/office/officeart/2005/8/layout/cycle2" loCatId="cycle" qsTypeId="urn:microsoft.com/office/officeart/2005/8/quickstyle/simple1" qsCatId="simple" csTypeId="urn:microsoft.com/office/officeart/2005/8/colors/accent1_2" csCatId="accent1" phldr="1"/>
      <dgm:spPr/>
      <dgm:t>
        <a:bodyPr/>
        <a:lstStyle/>
        <a:p>
          <a:pPr rtl="1"/>
          <a:endParaRPr lang="ar-SA"/>
        </a:p>
      </dgm:t>
    </dgm:pt>
    <dgm:pt modelId="{D0665709-B0C3-4ACC-AD18-3ABC82D0BD68}">
      <dgm:prSet phldrT="[Text]" custT="1">
        <dgm:style>
          <a:lnRef idx="1">
            <a:schemeClr val="accent4"/>
          </a:lnRef>
          <a:fillRef idx="2">
            <a:schemeClr val="accent4"/>
          </a:fillRef>
          <a:effectRef idx="1">
            <a:schemeClr val="accent4"/>
          </a:effectRef>
          <a:fontRef idx="minor">
            <a:schemeClr val="dk1"/>
          </a:fontRef>
        </dgm:style>
      </dgm:prSet>
      <dgm:spPr/>
      <dgm:t>
        <a:bodyPr/>
        <a:lstStyle/>
        <a:p>
          <a:pPr rtl="1"/>
          <a:r>
            <a:rPr lang="ar-SA" sz="1400" dirty="0" smtClean="0"/>
            <a:t>رفع المستوى الإقتصادي والإجتماعي للعاملين في المشاريع عن طريق زيادة الإنتاج وتحسين نوعيته بالإعتماد على الجهاز الإداري الفعال القادر على تنسيق الجهود والتفاعل بين الفعاليات والأنشطة المختلفة.</a:t>
          </a:r>
          <a:endParaRPr lang="ar-SA" sz="1400" dirty="0"/>
        </a:p>
      </dgm:t>
    </dgm:pt>
    <dgm:pt modelId="{F8A5450C-9016-49B3-A989-D12D7473F3C8}" type="parTrans" cxnId="{0857EAB5-5CAC-45D4-8BE0-3BA39149C92A}">
      <dgm:prSet/>
      <dgm:spPr/>
      <dgm:t>
        <a:bodyPr/>
        <a:lstStyle/>
        <a:p>
          <a:pPr rtl="1"/>
          <a:endParaRPr lang="ar-SA"/>
        </a:p>
      </dgm:t>
    </dgm:pt>
    <dgm:pt modelId="{E8F00250-59C7-49D7-B105-1E85D2783DB9}" type="sibTrans" cxnId="{0857EAB5-5CAC-45D4-8BE0-3BA39149C92A}">
      <dgm:prSet/>
      <dgm:spPr/>
      <dgm:t>
        <a:bodyPr/>
        <a:lstStyle/>
        <a:p>
          <a:pPr rtl="1"/>
          <a:endParaRPr lang="ar-SA"/>
        </a:p>
      </dgm:t>
    </dgm:pt>
    <dgm:pt modelId="{A059CF17-0A99-47A6-B8E5-5EDB5EC77E0B}">
      <dgm:prSet phldrT="[Text]" custT="1">
        <dgm:style>
          <a:lnRef idx="1">
            <a:schemeClr val="accent4"/>
          </a:lnRef>
          <a:fillRef idx="2">
            <a:schemeClr val="accent4"/>
          </a:fillRef>
          <a:effectRef idx="1">
            <a:schemeClr val="accent4"/>
          </a:effectRef>
          <a:fontRef idx="minor">
            <a:schemeClr val="dk1"/>
          </a:fontRef>
        </dgm:style>
      </dgm:prSet>
      <dgm:spPr/>
      <dgm:t>
        <a:bodyPr/>
        <a:lstStyle/>
        <a:p>
          <a:pPr rtl="1"/>
          <a:r>
            <a:rPr lang="ar-SA" sz="1600" dirty="0" smtClean="0"/>
            <a:t>يسهم علم الإدارة في الإستخدام العقلاني للموارد المتاحة في إطار الموارد الوطنية وفي حدود المشروع.</a:t>
          </a:r>
          <a:endParaRPr lang="ar-SA" sz="1600" dirty="0"/>
        </a:p>
      </dgm:t>
    </dgm:pt>
    <dgm:pt modelId="{1A4E2464-3E9A-4926-975B-2BAB77F9673B}" type="parTrans" cxnId="{CECA6F31-FF8B-40B0-BFB5-DE6B848E8F7A}">
      <dgm:prSet/>
      <dgm:spPr/>
      <dgm:t>
        <a:bodyPr/>
        <a:lstStyle/>
        <a:p>
          <a:pPr rtl="1"/>
          <a:endParaRPr lang="ar-SA"/>
        </a:p>
      </dgm:t>
    </dgm:pt>
    <dgm:pt modelId="{F1E9105B-374F-46F7-BB17-91988C9E7E5E}" type="sibTrans" cxnId="{CECA6F31-FF8B-40B0-BFB5-DE6B848E8F7A}">
      <dgm:prSet/>
      <dgm:spPr/>
      <dgm:t>
        <a:bodyPr/>
        <a:lstStyle/>
        <a:p>
          <a:pPr rtl="1"/>
          <a:endParaRPr lang="ar-SA"/>
        </a:p>
      </dgm:t>
    </dgm:pt>
    <dgm:pt modelId="{5F78B00C-48B4-40AB-A291-2837C16D7D03}">
      <dgm:prSet phldrT="[Text]" custT="1">
        <dgm:style>
          <a:lnRef idx="1">
            <a:schemeClr val="accent4"/>
          </a:lnRef>
          <a:fillRef idx="2">
            <a:schemeClr val="accent4"/>
          </a:fillRef>
          <a:effectRef idx="1">
            <a:schemeClr val="accent4"/>
          </a:effectRef>
          <a:fontRef idx="minor">
            <a:schemeClr val="dk1"/>
          </a:fontRef>
        </dgm:style>
      </dgm:prSet>
      <dgm:spPr/>
      <dgm:t>
        <a:bodyPr/>
        <a:lstStyle/>
        <a:p>
          <a:pPr rtl="1"/>
          <a:r>
            <a:rPr lang="ar-SA" sz="1400" dirty="0" smtClean="0"/>
            <a:t>يعتمد علم الإدارة على الجهد الجماعي المنظم لسائر العاملين في الجهاز الإداري في إطار المستويات الإدارية المختلفة بداء من وضع الخطط الإنتاجية ووضع البرامج الزمنية اللازمة لتنفيذها ومن ثم مراقبة عملية التنفيذ وتتبعها وتصحيح الإنحرافات والأخطاء والتغلب عليها في حال حدوثها.</a:t>
          </a:r>
          <a:endParaRPr lang="ar-SA" sz="1400" dirty="0"/>
        </a:p>
      </dgm:t>
    </dgm:pt>
    <dgm:pt modelId="{F15345EB-D103-4E95-B3F6-E54F7C2A3ECF}" type="parTrans" cxnId="{888F0212-178D-43DD-BF80-7654161E8035}">
      <dgm:prSet/>
      <dgm:spPr/>
      <dgm:t>
        <a:bodyPr/>
        <a:lstStyle/>
        <a:p>
          <a:pPr rtl="1"/>
          <a:endParaRPr lang="ar-SA"/>
        </a:p>
      </dgm:t>
    </dgm:pt>
    <dgm:pt modelId="{39219ED4-A1A1-47A1-B7E1-0DF5ADA65014}" type="sibTrans" cxnId="{888F0212-178D-43DD-BF80-7654161E8035}">
      <dgm:prSet/>
      <dgm:spPr/>
      <dgm:t>
        <a:bodyPr/>
        <a:lstStyle/>
        <a:p>
          <a:pPr rtl="1"/>
          <a:endParaRPr lang="ar-SA"/>
        </a:p>
      </dgm:t>
    </dgm:pt>
    <dgm:pt modelId="{A2250D70-3EFE-4B72-8007-23F2ECC42759}">
      <dgm:prSet phldrT="[Text]" custT="1">
        <dgm:style>
          <a:lnRef idx="1">
            <a:schemeClr val="accent4"/>
          </a:lnRef>
          <a:fillRef idx="2">
            <a:schemeClr val="accent4"/>
          </a:fillRef>
          <a:effectRef idx="1">
            <a:schemeClr val="accent4"/>
          </a:effectRef>
          <a:fontRef idx="minor">
            <a:schemeClr val="dk1"/>
          </a:fontRef>
        </dgm:style>
      </dgm:prSet>
      <dgm:spPr/>
      <dgm:t>
        <a:bodyPr/>
        <a:lstStyle/>
        <a:p>
          <a:pPr rtl="1"/>
          <a:r>
            <a:rPr lang="ar-SA" sz="1600" dirty="0" smtClean="0"/>
            <a:t>يسهم علم الإدارة في إتخاذ القرارات الإدارية بالإعتماد على البحوث العلمية والبرمجة الرياضية وإختيار البديل الأفضل من بين مجموعة البدائل</a:t>
          </a:r>
          <a:endParaRPr lang="ar-SA" sz="1600" dirty="0"/>
        </a:p>
      </dgm:t>
    </dgm:pt>
    <dgm:pt modelId="{56A29A91-8551-42D0-A43D-3194B1327F4B}" type="parTrans" cxnId="{7EFFF77F-4AB8-4237-807C-7B95280B3467}">
      <dgm:prSet/>
      <dgm:spPr/>
      <dgm:t>
        <a:bodyPr/>
        <a:lstStyle/>
        <a:p>
          <a:pPr rtl="1"/>
          <a:endParaRPr lang="ar-SA"/>
        </a:p>
      </dgm:t>
    </dgm:pt>
    <dgm:pt modelId="{B3270996-4340-4917-B7C3-4665729E36BE}" type="sibTrans" cxnId="{7EFFF77F-4AB8-4237-807C-7B95280B3467}">
      <dgm:prSet/>
      <dgm:spPr/>
      <dgm:t>
        <a:bodyPr/>
        <a:lstStyle/>
        <a:p>
          <a:pPr rtl="1"/>
          <a:endParaRPr lang="ar-SA"/>
        </a:p>
      </dgm:t>
    </dgm:pt>
    <dgm:pt modelId="{A3AE743E-3AFB-4580-BE9A-B71A762DAC97}">
      <dgm:prSet phldrT="[Text]">
        <dgm:style>
          <a:lnRef idx="1">
            <a:schemeClr val="accent4"/>
          </a:lnRef>
          <a:fillRef idx="2">
            <a:schemeClr val="accent4"/>
          </a:fillRef>
          <a:effectRef idx="1">
            <a:schemeClr val="accent4"/>
          </a:effectRef>
          <a:fontRef idx="minor">
            <a:schemeClr val="dk1"/>
          </a:fontRef>
        </dgm:style>
      </dgm:prSet>
      <dgm:spPr/>
      <dgm:t>
        <a:bodyPr/>
        <a:lstStyle/>
        <a:p>
          <a:pPr rtl="1"/>
          <a:r>
            <a:rPr lang="ar-SA" dirty="0" smtClean="0"/>
            <a:t>يسهم علم الإدارة في إيجاد الجهاز الإداري القادر على قيادة شؤون المشروع وتسييرها من خلال المعرفة العلمية والعملية لهذا الجهاز.</a:t>
          </a:r>
          <a:endParaRPr lang="ar-SA" dirty="0"/>
        </a:p>
      </dgm:t>
    </dgm:pt>
    <dgm:pt modelId="{85649B68-63F3-41A6-B5C6-3A99487D2309}" type="parTrans" cxnId="{8F0FEE87-788E-450C-B41B-72B1F7242612}">
      <dgm:prSet/>
      <dgm:spPr/>
      <dgm:t>
        <a:bodyPr/>
        <a:lstStyle/>
        <a:p>
          <a:pPr rtl="1"/>
          <a:endParaRPr lang="ar-SA"/>
        </a:p>
      </dgm:t>
    </dgm:pt>
    <dgm:pt modelId="{9FFC1242-D796-4B95-84D2-A53D072765A5}" type="sibTrans" cxnId="{8F0FEE87-788E-450C-B41B-72B1F7242612}">
      <dgm:prSet/>
      <dgm:spPr/>
      <dgm:t>
        <a:bodyPr/>
        <a:lstStyle/>
        <a:p>
          <a:pPr rtl="1"/>
          <a:endParaRPr lang="ar-SA"/>
        </a:p>
      </dgm:t>
    </dgm:pt>
    <dgm:pt modelId="{796E4526-8CAF-4F17-B7D7-B02C5810867D}" type="pres">
      <dgm:prSet presAssocID="{35DE1075-C50A-4AE2-BE89-47E301FC1009}" presName="cycle" presStyleCnt="0">
        <dgm:presLayoutVars>
          <dgm:dir/>
          <dgm:resizeHandles val="exact"/>
        </dgm:presLayoutVars>
      </dgm:prSet>
      <dgm:spPr/>
      <dgm:t>
        <a:bodyPr/>
        <a:lstStyle/>
        <a:p>
          <a:endParaRPr lang="en-US"/>
        </a:p>
      </dgm:t>
    </dgm:pt>
    <dgm:pt modelId="{CC29568C-6397-4671-AFAF-BC5A23518187}" type="pres">
      <dgm:prSet presAssocID="{D0665709-B0C3-4ACC-AD18-3ABC82D0BD68}" presName="node" presStyleLbl="node1" presStyleIdx="0" presStyleCnt="5" custScaleX="220894">
        <dgm:presLayoutVars>
          <dgm:bulletEnabled val="1"/>
        </dgm:presLayoutVars>
      </dgm:prSet>
      <dgm:spPr/>
      <dgm:t>
        <a:bodyPr/>
        <a:lstStyle/>
        <a:p>
          <a:pPr rtl="1"/>
          <a:endParaRPr lang="ar-SA"/>
        </a:p>
      </dgm:t>
    </dgm:pt>
    <dgm:pt modelId="{2E3D2675-EAD0-40E7-9832-FA152B938EB9}" type="pres">
      <dgm:prSet presAssocID="{E8F00250-59C7-49D7-B105-1E85D2783DB9}" presName="sibTrans" presStyleLbl="sibTrans2D1" presStyleIdx="0" presStyleCnt="5"/>
      <dgm:spPr/>
      <dgm:t>
        <a:bodyPr/>
        <a:lstStyle/>
        <a:p>
          <a:endParaRPr lang="en-US"/>
        </a:p>
      </dgm:t>
    </dgm:pt>
    <dgm:pt modelId="{57239124-F782-4EC7-95DE-8D537851818C}" type="pres">
      <dgm:prSet presAssocID="{E8F00250-59C7-49D7-B105-1E85D2783DB9}" presName="connectorText" presStyleLbl="sibTrans2D1" presStyleIdx="0" presStyleCnt="5"/>
      <dgm:spPr/>
      <dgm:t>
        <a:bodyPr/>
        <a:lstStyle/>
        <a:p>
          <a:endParaRPr lang="en-US"/>
        </a:p>
      </dgm:t>
    </dgm:pt>
    <dgm:pt modelId="{D5DC669D-5501-47A9-80BC-FA7931D5F4F0}" type="pres">
      <dgm:prSet presAssocID="{A059CF17-0A99-47A6-B8E5-5EDB5EC77E0B}" presName="node" presStyleLbl="node1" presStyleIdx="1" presStyleCnt="5" custScaleX="211234" custScaleY="69071">
        <dgm:presLayoutVars>
          <dgm:bulletEnabled val="1"/>
        </dgm:presLayoutVars>
      </dgm:prSet>
      <dgm:spPr/>
      <dgm:t>
        <a:bodyPr/>
        <a:lstStyle/>
        <a:p>
          <a:pPr rtl="1"/>
          <a:endParaRPr lang="ar-SA"/>
        </a:p>
      </dgm:t>
    </dgm:pt>
    <dgm:pt modelId="{C10EFF03-0F46-49D2-85A2-9916A49BC207}" type="pres">
      <dgm:prSet presAssocID="{F1E9105B-374F-46F7-BB17-91988C9E7E5E}" presName="sibTrans" presStyleLbl="sibTrans2D1" presStyleIdx="1" presStyleCnt="5"/>
      <dgm:spPr/>
      <dgm:t>
        <a:bodyPr/>
        <a:lstStyle/>
        <a:p>
          <a:endParaRPr lang="en-US"/>
        </a:p>
      </dgm:t>
    </dgm:pt>
    <dgm:pt modelId="{102F20E4-AB6C-4CE8-ADA2-EA6621863A63}" type="pres">
      <dgm:prSet presAssocID="{F1E9105B-374F-46F7-BB17-91988C9E7E5E}" presName="connectorText" presStyleLbl="sibTrans2D1" presStyleIdx="1" presStyleCnt="5"/>
      <dgm:spPr/>
      <dgm:t>
        <a:bodyPr/>
        <a:lstStyle/>
        <a:p>
          <a:endParaRPr lang="en-US"/>
        </a:p>
      </dgm:t>
    </dgm:pt>
    <dgm:pt modelId="{248D9624-8284-48FD-BF87-1FEA4376D8AB}" type="pres">
      <dgm:prSet presAssocID="{5F78B00C-48B4-40AB-A291-2837C16D7D03}" presName="node" presStyleLbl="node1" presStyleIdx="2" presStyleCnt="5" custScaleX="247269" custScaleY="126306" custRadScaleRad="112518" custRadScaleInc="-24202">
        <dgm:presLayoutVars>
          <dgm:bulletEnabled val="1"/>
        </dgm:presLayoutVars>
      </dgm:prSet>
      <dgm:spPr/>
      <dgm:t>
        <a:bodyPr/>
        <a:lstStyle/>
        <a:p>
          <a:pPr rtl="1"/>
          <a:endParaRPr lang="ar-SA"/>
        </a:p>
      </dgm:t>
    </dgm:pt>
    <dgm:pt modelId="{29C09BDF-8F61-44FB-8178-9ADE729455F0}" type="pres">
      <dgm:prSet presAssocID="{39219ED4-A1A1-47A1-B7E1-0DF5ADA65014}" presName="sibTrans" presStyleLbl="sibTrans2D1" presStyleIdx="2" presStyleCnt="5"/>
      <dgm:spPr/>
      <dgm:t>
        <a:bodyPr/>
        <a:lstStyle/>
        <a:p>
          <a:endParaRPr lang="en-US"/>
        </a:p>
      </dgm:t>
    </dgm:pt>
    <dgm:pt modelId="{145C1651-36A1-4968-A998-78163F225591}" type="pres">
      <dgm:prSet presAssocID="{39219ED4-A1A1-47A1-B7E1-0DF5ADA65014}" presName="connectorText" presStyleLbl="sibTrans2D1" presStyleIdx="2" presStyleCnt="5"/>
      <dgm:spPr/>
      <dgm:t>
        <a:bodyPr/>
        <a:lstStyle/>
        <a:p>
          <a:endParaRPr lang="en-US"/>
        </a:p>
      </dgm:t>
    </dgm:pt>
    <dgm:pt modelId="{196A47FB-5CC8-4D81-9D11-1FA3B0FD53B5}" type="pres">
      <dgm:prSet presAssocID="{A2250D70-3EFE-4B72-8007-23F2ECC42759}" presName="node" presStyleLbl="node1" presStyleIdx="3" presStyleCnt="5" custScaleX="188621" custRadScaleRad="126862" custRadScaleInc="44765">
        <dgm:presLayoutVars>
          <dgm:bulletEnabled val="1"/>
        </dgm:presLayoutVars>
      </dgm:prSet>
      <dgm:spPr/>
      <dgm:t>
        <a:bodyPr/>
        <a:lstStyle/>
        <a:p>
          <a:pPr rtl="1"/>
          <a:endParaRPr lang="ar-SA"/>
        </a:p>
      </dgm:t>
    </dgm:pt>
    <dgm:pt modelId="{C98DD23E-7E72-4E9B-96C5-7B7E93F4EA55}" type="pres">
      <dgm:prSet presAssocID="{B3270996-4340-4917-B7C3-4665729E36BE}" presName="sibTrans" presStyleLbl="sibTrans2D1" presStyleIdx="3" presStyleCnt="5"/>
      <dgm:spPr/>
      <dgm:t>
        <a:bodyPr/>
        <a:lstStyle/>
        <a:p>
          <a:endParaRPr lang="en-US"/>
        </a:p>
      </dgm:t>
    </dgm:pt>
    <dgm:pt modelId="{9A1479EC-4FFE-4EBD-9C40-DD1DE526BA5D}" type="pres">
      <dgm:prSet presAssocID="{B3270996-4340-4917-B7C3-4665729E36BE}" presName="connectorText" presStyleLbl="sibTrans2D1" presStyleIdx="3" presStyleCnt="5"/>
      <dgm:spPr/>
      <dgm:t>
        <a:bodyPr/>
        <a:lstStyle/>
        <a:p>
          <a:endParaRPr lang="en-US"/>
        </a:p>
      </dgm:t>
    </dgm:pt>
    <dgm:pt modelId="{3136B642-98CB-4CAD-900B-05660A744215}" type="pres">
      <dgm:prSet presAssocID="{A3AE743E-3AFB-4580-BE9A-B71A762DAC97}" presName="node" presStyleLbl="node1" presStyleIdx="4" presStyleCnt="5" custScaleX="164119" custRadScaleRad="118203" custRadScaleInc="-21268">
        <dgm:presLayoutVars>
          <dgm:bulletEnabled val="1"/>
        </dgm:presLayoutVars>
      </dgm:prSet>
      <dgm:spPr/>
      <dgm:t>
        <a:bodyPr/>
        <a:lstStyle/>
        <a:p>
          <a:pPr rtl="1"/>
          <a:endParaRPr lang="ar-SA"/>
        </a:p>
      </dgm:t>
    </dgm:pt>
    <dgm:pt modelId="{ED36EE64-4437-4406-B0D9-C441BBF1B9B7}" type="pres">
      <dgm:prSet presAssocID="{9FFC1242-D796-4B95-84D2-A53D072765A5}" presName="sibTrans" presStyleLbl="sibTrans2D1" presStyleIdx="4" presStyleCnt="5"/>
      <dgm:spPr/>
      <dgm:t>
        <a:bodyPr/>
        <a:lstStyle/>
        <a:p>
          <a:endParaRPr lang="en-US"/>
        </a:p>
      </dgm:t>
    </dgm:pt>
    <dgm:pt modelId="{847F360C-37AC-42E3-B4E4-E7D09EC76D27}" type="pres">
      <dgm:prSet presAssocID="{9FFC1242-D796-4B95-84D2-A53D072765A5}" presName="connectorText" presStyleLbl="sibTrans2D1" presStyleIdx="4" presStyleCnt="5"/>
      <dgm:spPr/>
      <dgm:t>
        <a:bodyPr/>
        <a:lstStyle/>
        <a:p>
          <a:endParaRPr lang="en-US"/>
        </a:p>
      </dgm:t>
    </dgm:pt>
  </dgm:ptLst>
  <dgm:cxnLst>
    <dgm:cxn modelId="{F3A3F2F0-D027-4960-B841-C85738C96520}" type="presOf" srcId="{F1E9105B-374F-46F7-BB17-91988C9E7E5E}" destId="{C10EFF03-0F46-49D2-85A2-9916A49BC207}" srcOrd="0" destOrd="0" presId="urn:microsoft.com/office/officeart/2005/8/layout/cycle2"/>
    <dgm:cxn modelId="{0213007E-A71D-4059-90A1-FED26D527FB2}" type="presOf" srcId="{9FFC1242-D796-4B95-84D2-A53D072765A5}" destId="{847F360C-37AC-42E3-B4E4-E7D09EC76D27}" srcOrd="1" destOrd="0" presId="urn:microsoft.com/office/officeart/2005/8/layout/cycle2"/>
    <dgm:cxn modelId="{888F0212-178D-43DD-BF80-7654161E8035}" srcId="{35DE1075-C50A-4AE2-BE89-47E301FC1009}" destId="{5F78B00C-48B4-40AB-A291-2837C16D7D03}" srcOrd="2" destOrd="0" parTransId="{F15345EB-D103-4E95-B3F6-E54F7C2A3ECF}" sibTransId="{39219ED4-A1A1-47A1-B7E1-0DF5ADA65014}"/>
    <dgm:cxn modelId="{3309E31F-5248-4EFF-8BE9-A42A5B63C402}" type="presOf" srcId="{F1E9105B-374F-46F7-BB17-91988C9E7E5E}" destId="{102F20E4-AB6C-4CE8-ADA2-EA6621863A63}" srcOrd="1" destOrd="0" presId="urn:microsoft.com/office/officeart/2005/8/layout/cycle2"/>
    <dgm:cxn modelId="{8F0FEE87-788E-450C-B41B-72B1F7242612}" srcId="{35DE1075-C50A-4AE2-BE89-47E301FC1009}" destId="{A3AE743E-3AFB-4580-BE9A-B71A762DAC97}" srcOrd="4" destOrd="0" parTransId="{85649B68-63F3-41A6-B5C6-3A99487D2309}" sibTransId="{9FFC1242-D796-4B95-84D2-A53D072765A5}"/>
    <dgm:cxn modelId="{3F338027-2795-47A9-8597-510079552D16}" type="presOf" srcId="{39219ED4-A1A1-47A1-B7E1-0DF5ADA65014}" destId="{29C09BDF-8F61-44FB-8178-9ADE729455F0}" srcOrd="0" destOrd="0" presId="urn:microsoft.com/office/officeart/2005/8/layout/cycle2"/>
    <dgm:cxn modelId="{6B0DBAEC-792E-4A81-B967-E3F24A5EA408}" type="presOf" srcId="{A3AE743E-3AFB-4580-BE9A-B71A762DAC97}" destId="{3136B642-98CB-4CAD-900B-05660A744215}" srcOrd="0" destOrd="0" presId="urn:microsoft.com/office/officeart/2005/8/layout/cycle2"/>
    <dgm:cxn modelId="{6BEE0E0F-F8E8-4C97-A14A-60B8013C619D}" type="presOf" srcId="{E8F00250-59C7-49D7-B105-1E85D2783DB9}" destId="{2E3D2675-EAD0-40E7-9832-FA152B938EB9}" srcOrd="0" destOrd="0" presId="urn:microsoft.com/office/officeart/2005/8/layout/cycle2"/>
    <dgm:cxn modelId="{6B2FEF57-D0E2-43C5-9A4F-B93B1F342468}" type="presOf" srcId="{5F78B00C-48B4-40AB-A291-2837C16D7D03}" destId="{248D9624-8284-48FD-BF87-1FEA4376D8AB}" srcOrd="0" destOrd="0" presId="urn:microsoft.com/office/officeart/2005/8/layout/cycle2"/>
    <dgm:cxn modelId="{1E385BEA-CBFC-4AFD-89D8-B2A698CB70BB}" type="presOf" srcId="{E8F00250-59C7-49D7-B105-1E85D2783DB9}" destId="{57239124-F782-4EC7-95DE-8D537851818C}" srcOrd="1" destOrd="0" presId="urn:microsoft.com/office/officeart/2005/8/layout/cycle2"/>
    <dgm:cxn modelId="{C4D2B41A-B933-4251-920E-E5066EDDAD62}" type="presOf" srcId="{D0665709-B0C3-4ACC-AD18-3ABC82D0BD68}" destId="{CC29568C-6397-4671-AFAF-BC5A23518187}" srcOrd="0" destOrd="0" presId="urn:microsoft.com/office/officeart/2005/8/layout/cycle2"/>
    <dgm:cxn modelId="{A2FF92EB-EC3B-4661-A463-F221151A64AE}" type="presOf" srcId="{A2250D70-3EFE-4B72-8007-23F2ECC42759}" destId="{196A47FB-5CC8-4D81-9D11-1FA3B0FD53B5}" srcOrd="0" destOrd="0" presId="urn:microsoft.com/office/officeart/2005/8/layout/cycle2"/>
    <dgm:cxn modelId="{542AE97F-0E34-439D-9B63-7D65A9531C41}" type="presOf" srcId="{39219ED4-A1A1-47A1-B7E1-0DF5ADA65014}" destId="{145C1651-36A1-4968-A998-78163F225591}" srcOrd="1" destOrd="0" presId="urn:microsoft.com/office/officeart/2005/8/layout/cycle2"/>
    <dgm:cxn modelId="{1BC23964-17CA-4F6E-AF92-0A4E6F6B5F5B}" type="presOf" srcId="{9FFC1242-D796-4B95-84D2-A53D072765A5}" destId="{ED36EE64-4437-4406-B0D9-C441BBF1B9B7}" srcOrd="0" destOrd="0" presId="urn:microsoft.com/office/officeart/2005/8/layout/cycle2"/>
    <dgm:cxn modelId="{0857EAB5-5CAC-45D4-8BE0-3BA39149C92A}" srcId="{35DE1075-C50A-4AE2-BE89-47E301FC1009}" destId="{D0665709-B0C3-4ACC-AD18-3ABC82D0BD68}" srcOrd="0" destOrd="0" parTransId="{F8A5450C-9016-49B3-A989-D12D7473F3C8}" sibTransId="{E8F00250-59C7-49D7-B105-1E85D2783DB9}"/>
    <dgm:cxn modelId="{9AE76B86-179E-420B-9AA2-4176925E160B}" type="presOf" srcId="{B3270996-4340-4917-B7C3-4665729E36BE}" destId="{9A1479EC-4FFE-4EBD-9C40-DD1DE526BA5D}" srcOrd="1" destOrd="0" presId="urn:microsoft.com/office/officeart/2005/8/layout/cycle2"/>
    <dgm:cxn modelId="{83553C0D-BC1D-49AA-ABD9-2ED00850BD96}" type="presOf" srcId="{35DE1075-C50A-4AE2-BE89-47E301FC1009}" destId="{796E4526-8CAF-4F17-B7D7-B02C5810867D}" srcOrd="0" destOrd="0" presId="urn:microsoft.com/office/officeart/2005/8/layout/cycle2"/>
    <dgm:cxn modelId="{B97B3453-F4DA-4C09-BC09-0DDCBA6F8AD2}" type="presOf" srcId="{A059CF17-0A99-47A6-B8E5-5EDB5EC77E0B}" destId="{D5DC669D-5501-47A9-80BC-FA7931D5F4F0}" srcOrd="0" destOrd="0" presId="urn:microsoft.com/office/officeart/2005/8/layout/cycle2"/>
    <dgm:cxn modelId="{CECA6F31-FF8B-40B0-BFB5-DE6B848E8F7A}" srcId="{35DE1075-C50A-4AE2-BE89-47E301FC1009}" destId="{A059CF17-0A99-47A6-B8E5-5EDB5EC77E0B}" srcOrd="1" destOrd="0" parTransId="{1A4E2464-3E9A-4926-975B-2BAB77F9673B}" sibTransId="{F1E9105B-374F-46F7-BB17-91988C9E7E5E}"/>
    <dgm:cxn modelId="{CBD54ADA-3C4B-4A3B-9D6E-B8EC25EE9FDB}" type="presOf" srcId="{B3270996-4340-4917-B7C3-4665729E36BE}" destId="{C98DD23E-7E72-4E9B-96C5-7B7E93F4EA55}" srcOrd="0" destOrd="0" presId="urn:microsoft.com/office/officeart/2005/8/layout/cycle2"/>
    <dgm:cxn modelId="{7EFFF77F-4AB8-4237-807C-7B95280B3467}" srcId="{35DE1075-C50A-4AE2-BE89-47E301FC1009}" destId="{A2250D70-3EFE-4B72-8007-23F2ECC42759}" srcOrd="3" destOrd="0" parTransId="{56A29A91-8551-42D0-A43D-3194B1327F4B}" sibTransId="{B3270996-4340-4917-B7C3-4665729E36BE}"/>
    <dgm:cxn modelId="{001032BF-C65D-4522-8240-66D4A6FD2519}" type="presParOf" srcId="{796E4526-8CAF-4F17-B7D7-B02C5810867D}" destId="{CC29568C-6397-4671-AFAF-BC5A23518187}" srcOrd="0" destOrd="0" presId="urn:microsoft.com/office/officeart/2005/8/layout/cycle2"/>
    <dgm:cxn modelId="{1C05D85C-B464-4FDF-BB1D-6BF32F75D74D}" type="presParOf" srcId="{796E4526-8CAF-4F17-B7D7-B02C5810867D}" destId="{2E3D2675-EAD0-40E7-9832-FA152B938EB9}" srcOrd="1" destOrd="0" presId="urn:microsoft.com/office/officeart/2005/8/layout/cycle2"/>
    <dgm:cxn modelId="{21C8C6A4-4894-4D66-9411-99D4D9DAA3D2}" type="presParOf" srcId="{2E3D2675-EAD0-40E7-9832-FA152B938EB9}" destId="{57239124-F782-4EC7-95DE-8D537851818C}" srcOrd="0" destOrd="0" presId="urn:microsoft.com/office/officeart/2005/8/layout/cycle2"/>
    <dgm:cxn modelId="{523730C1-CD1B-4785-9123-F844DAAF11C6}" type="presParOf" srcId="{796E4526-8CAF-4F17-B7D7-B02C5810867D}" destId="{D5DC669D-5501-47A9-80BC-FA7931D5F4F0}" srcOrd="2" destOrd="0" presId="urn:microsoft.com/office/officeart/2005/8/layout/cycle2"/>
    <dgm:cxn modelId="{4CC11F3D-9CDD-4832-8F46-A6DE41EE53B8}" type="presParOf" srcId="{796E4526-8CAF-4F17-B7D7-B02C5810867D}" destId="{C10EFF03-0F46-49D2-85A2-9916A49BC207}" srcOrd="3" destOrd="0" presId="urn:microsoft.com/office/officeart/2005/8/layout/cycle2"/>
    <dgm:cxn modelId="{B64C4816-827F-4E49-9250-CD841401017A}" type="presParOf" srcId="{C10EFF03-0F46-49D2-85A2-9916A49BC207}" destId="{102F20E4-AB6C-4CE8-ADA2-EA6621863A63}" srcOrd="0" destOrd="0" presId="urn:microsoft.com/office/officeart/2005/8/layout/cycle2"/>
    <dgm:cxn modelId="{1991800D-DC4E-45AA-8E7A-E7D1BD4023DD}" type="presParOf" srcId="{796E4526-8CAF-4F17-B7D7-B02C5810867D}" destId="{248D9624-8284-48FD-BF87-1FEA4376D8AB}" srcOrd="4" destOrd="0" presId="urn:microsoft.com/office/officeart/2005/8/layout/cycle2"/>
    <dgm:cxn modelId="{FB4BBF7F-CE29-4C00-805A-66EDF340A1EE}" type="presParOf" srcId="{796E4526-8CAF-4F17-B7D7-B02C5810867D}" destId="{29C09BDF-8F61-44FB-8178-9ADE729455F0}" srcOrd="5" destOrd="0" presId="urn:microsoft.com/office/officeart/2005/8/layout/cycle2"/>
    <dgm:cxn modelId="{24DE2AC4-6B80-4730-883F-F7CFDE4C5CFC}" type="presParOf" srcId="{29C09BDF-8F61-44FB-8178-9ADE729455F0}" destId="{145C1651-36A1-4968-A998-78163F225591}" srcOrd="0" destOrd="0" presId="urn:microsoft.com/office/officeart/2005/8/layout/cycle2"/>
    <dgm:cxn modelId="{253EB616-6FB2-46DC-945D-72045FEB7D0A}" type="presParOf" srcId="{796E4526-8CAF-4F17-B7D7-B02C5810867D}" destId="{196A47FB-5CC8-4D81-9D11-1FA3B0FD53B5}" srcOrd="6" destOrd="0" presId="urn:microsoft.com/office/officeart/2005/8/layout/cycle2"/>
    <dgm:cxn modelId="{1EA586E1-7E79-41A2-9496-C24C65B7C5E2}" type="presParOf" srcId="{796E4526-8CAF-4F17-B7D7-B02C5810867D}" destId="{C98DD23E-7E72-4E9B-96C5-7B7E93F4EA55}" srcOrd="7" destOrd="0" presId="urn:microsoft.com/office/officeart/2005/8/layout/cycle2"/>
    <dgm:cxn modelId="{6FAE10F9-29C0-4415-AF5C-1E950F12DC92}" type="presParOf" srcId="{C98DD23E-7E72-4E9B-96C5-7B7E93F4EA55}" destId="{9A1479EC-4FFE-4EBD-9C40-DD1DE526BA5D}" srcOrd="0" destOrd="0" presId="urn:microsoft.com/office/officeart/2005/8/layout/cycle2"/>
    <dgm:cxn modelId="{3FECD5BE-4576-47E9-AE86-E7071512E8A1}" type="presParOf" srcId="{796E4526-8CAF-4F17-B7D7-B02C5810867D}" destId="{3136B642-98CB-4CAD-900B-05660A744215}" srcOrd="8" destOrd="0" presId="urn:microsoft.com/office/officeart/2005/8/layout/cycle2"/>
    <dgm:cxn modelId="{CE72434F-F19D-4CFB-ACE3-DE7C4596C5EE}" type="presParOf" srcId="{796E4526-8CAF-4F17-B7D7-B02C5810867D}" destId="{ED36EE64-4437-4406-B0D9-C441BBF1B9B7}" srcOrd="9" destOrd="0" presId="urn:microsoft.com/office/officeart/2005/8/layout/cycle2"/>
    <dgm:cxn modelId="{3294B7F0-52DC-4EB8-9276-01C9C9BD8970}" type="presParOf" srcId="{ED36EE64-4437-4406-B0D9-C441BBF1B9B7}" destId="{847F360C-37AC-42E3-B4E4-E7D09EC76D27}" srcOrd="0" destOrd="0" presId="urn:microsoft.com/office/officeart/2005/8/layout/cycle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851B2DD-732E-4B82-8414-80FD533B235A}" type="doc">
      <dgm:prSet loTypeId="urn:microsoft.com/office/officeart/2005/8/layout/vList5" loCatId="list" qsTypeId="urn:microsoft.com/office/officeart/2005/8/quickstyle/3d7" qsCatId="3D" csTypeId="urn:microsoft.com/office/officeart/2005/8/colors/accent1_2" csCatId="accent1" phldr="1"/>
      <dgm:spPr/>
      <dgm:t>
        <a:bodyPr/>
        <a:lstStyle/>
        <a:p>
          <a:pPr rtl="1"/>
          <a:endParaRPr lang="ar-SA"/>
        </a:p>
      </dgm:t>
    </dgm:pt>
    <dgm:pt modelId="{D55F2AA2-8AD3-45A8-A432-F6EB2D9194B7}">
      <dgm:prSet phldrT="[Text]">
        <dgm:style>
          <a:lnRef idx="1">
            <a:schemeClr val="accent3"/>
          </a:lnRef>
          <a:fillRef idx="2">
            <a:schemeClr val="accent3"/>
          </a:fillRef>
          <a:effectRef idx="1">
            <a:schemeClr val="accent3"/>
          </a:effectRef>
          <a:fontRef idx="minor">
            <a:schemeClr val="dk1"/>
          </a:fontRef>
        </dgm:style>
      </dgm:prSet>
      <dgm:spPr/>
      <dgm:t>
        <a:bodyPr/>
        <a:lstStyle/>
        <a:p>
          <a:pPr rtl="1"/>
          <a:r>
            <a:rPr lang="ar-SA" dirty="0" smtClean="0"/>
            <a:t>ذكر ( </a:t>
          </a:r>
          <a:r>
            <a:rPr lang="en-US" dirty="0" smtClean="0"/>
            <a:t>Robertson ) </a:t>
          </a:r>
          <a:r>
            <a:rPr lang="ar-SA" dirty="0" smtClean="0"/>
            <a:t>أن المراحل التي تكوّن العملية الإدارية ( </a:t>
          </a:r>
          <a:r>
            <a:rPr lang="en-US" dirty="0" smtClean="0"/>
            <a:t>Managerial Process) </a:t>
          </a:r>
          <a:r>
            <a:rPr lang="ar-SA" dirty="0" smtClean="0"/>
            <a:t>هي:</a:t>
          </a:r>
          <a:endParaRPr lang="ar-SA" dirty="0"/>
        </a:p>
      </dgm:t>
    </dgm:pt>
    <dgm:pt modelId="{C78B562A-E435-4E90-B4B1-9B9740C923A0}" type="parTrans" cxnId="{51FDAE08-1998-4479-B2C3-5CCBCA31C1DE}">
      <dgm:prSet/>
      <dgm:spPr/>
      <dgm:t>
        <a:bodyPr/>
        <a:lstStyle/>
        <a:p>
          <a:pPr rtl="1"/>
          <a:endParaRPr lang="ar-SA"/>
        </a:p>
      </dgm:t>
    </dgm:pt>
    <dgm:pt modelId="{11D55E99-C07F-4275-988E-2C156812B316}" type="sibTrans" cxnId="{51FDAE08-1998-4479-B2C3-5CCBCA31C1DE}">
      <dgm:prSet/>
      <dgm:spPr/>
      <dgm:t>
        <a:bodyPr/>
        <a:lstStyle/>
        <a:p>
          <a:pPr rtl="1"/>
          <a:endParaRPr lang="ar-SA"/>
        </a:p>
      </dgm:t>
    </dgm:pt>
    <dgm:pt modelId="{3DD83E17-CFB0-4ECE-962C-799FA1931413}">
      <dgm:prSet phldrT="[Text]" custT="1"/>
      <dgm:spPr/>
      <dgm:t>
        <a:bodyPr/>
        <a:lstStyle/>
        <a:p>
          <a:pPr rtl="1"/>
          <a:r>
            <a:rPr lang="ar-SA" sz="1600" dirty="0" smtClean="0"/>
            <a:t>تحديد أو تكوين الاهداف أو الغايات النهائية المطلوبة ( </a:t>
          </a:r>
          <a:r>
            <a:rPr lang="en-US" sz="1600" i="1" dirty="0" smtClean="0"/>
            <a:t>Goal Formation</a:t>
          </a:r>
          <a:r>
            <a:rPr lang="ar-SA" sz="1600" dirty="0" smtClean="0"/>
            <a:t> ).</a:t>
          </a:r>
          <a:endParaRPr lang="ar-SA" sz="1600" dirty="0"/>
        </a:p>
      </dgm:t>
    </dgm:pt>
    <dgm:pt modelId="{2644F457-237A-4057-977A-0B6F877C2B4F}" type="parTrans" cxnId="{ECDE3358-AEAC-4E36-9F6B-8E545905925B}">
      <dgm:prSet/>
      <dgm:spPr/>
      <dgm:t>
        <a:bodyPr/>
        <a:lstStyle/>
        <a:p>
          <a:pPr rtl="1"/>
          <a:endParaRPr lang="ar-SA"/>
        </a:p>
      </dgm:t>
    </dgm:pt>
    <dgm:pt modelId="{2D16EDFD-69AB-4020-8CC1-FAB437151A32}" type="sibTrans" cxnId="{ECDE3358-AEAC-4E36-9F6B-8E545905925B}">
      <dgm:prSet/>
      <dgm:spPr/>
      <dgm:t>
        <a:bodyPr/>
        <a:lstStyle/>
        <a:p>
          <a:pPr rtl="1"/>
          <a:endParaRPr lang="ar-SA"/>
        </a:p>
      </dgm:t>
    </dgm:pt>
    <dgm:pt modelId="{41357585-5279-422C-BC28-1016C2ACEA3A}">
      <dgm:prSet phldrT="[Text]">
        <dgm:style>
          <a:lnRef idx="1">
            <a:schemeClr val="accent3"/>
          </a:lnRef>
          <a:fillRef idx="2">
            <a:schemeClr val="accent3"/>
          </a:fillRef>
          <a:effectRef idx="1">
            <a:schemeClr val="accent3"/>
          </a:effectRef>
          <a:fontRef idx="minor">
            <a:schemeClr val="dk1"/>
          </a:fontRef>
        </dgm:style>
      </dgm:prSet>
      <dgm:spPr/>
      <dgm:t>
        <a:bodyPr/>
        <a:lstStyle/>
        <a:p>
          <a:pPr rtl="1"/>
          <a:r>
            <a:rPr lang="ar-SA" b="1" dirty="0" smtClean="0"/>
            <a:t>وعليه فان اتخاذ القرار الإداري ياتي نتيجة لخطوات عملية يمكن تحديدها على الشكل التالي:</a:t>
          </a:r>
          <a:endParaRPr lang="ar-SA" dirty="0"/>
        </a:p>
      </dgm:t>
    </dgm:pt>
    <dgm:pt modelId="{B9DADBA0-BC7C-417A-BA59-99ACC3070C4E}" type="parTrans" cxnId="{C1855508-B5DA-48B5-B0A5-7065BF2425DE}">
      <dgm:prSet/>
      <dgm:spPr/>
      <dgm:t>
        <a:bodyPr/>
        <a:lstStyle/>
        <a:p>
          <a:pPr rtl="1"/>
          <a:endParaRPr lang="ar-SA"/>
        </a:p>
      </dgm:t>
    </dgm:pt>
    <dgm:pt modelId="{65EE090C-B7D2-4081-ABEC-A8D7D60D924C}" type="sibTrans" cxnId="{C1855508-B5DA-48B5-B0A5-7065BF2425DE}">
      <dgm:prSet/>
      <dgm:spPr/>
      <dgm:t>
        <a:bodyPr/>
        <a:lstStyle/>
        <a:p>
          <a:pPr rtl="1"/>
          <a:endParaRPr lang="ar-SA"/>
        </a:p>
      </dgm:t>
    </dgm:pt>
    <dgm:pt modelId="{A30AF88F-B9CD-4A38-9E43-629B817B8A69}">
      <dgm:prSet phldrT="[Text]" custT="1"/>
      <dgm:spPr/>
      <dgm:t>
        <a:bodyPr/>
        <a:lstStyle/>
        <a:p>
          <a:pPr rtl="1"/>
          <a:r>
            <a:rPr lang="ar-SA" sz="1800" dirty="0" smtClean="0"/>
            <a:t>تحديد الهدف،</a:t>
          </a:r>
          <a:endParaRPr lang="ar-SA" sz="1800" dirty="0"/>
        </a:p>
      </dgm:t>
    </dgm:pt>
    <dgm:pt modelId="{7161466E-FFF0-4CFD-B9F5-AC38FD0C2C32}" type="parTrans" cxnId="{1C718BAE-F9AE-4246-A0CF-5B3EC1B7BC84}">
      <dgm:prSet/>
      <dgm:spPr/>
      <dgm:t>
        <a:bodyPr/>
        <a:lstStyle/>
        <a:p>
          <a:pPr rtl="1"/>
          <a:endParaRPr lang="ar-SA"/>
        </a:p>
      </dgm:t>
    </dgm:pt>
    <dgm:pt modelId="{715F9B53-90A3-4922-BDB5-85E6B9D3F42C}" type="sibTrans" cxnId="{1C718BAE-F9AE-4246-A0CF-5B3EC1B7BC84}">
      <dgm:prSet/>
      <dgm:spPr/>
      <dgm:t>
        <a:bodyPr/>
        <a:lstStyle/>
        <a:p>
          <a:pPr rtl="1"/>
          <a:endParaRPr lang="ar-SA"/>
        </a:p>
      </dgm:t>
    </dgm:pt>
    <dgm:pt modelId="{BC90D314-1BAB-4B90-BB82-63A231D6603E}">
      <dgm:prSet phldrT="[Text]">
        <dgm:style>
          <a:lnRef idx="0">
            <a:schemeClr val="accent3"/>
          </a:lnRef>
          <a:fillRef idx="3">
            <a:schemeClr val="accent3"/>
          </a:fillRef>
          <a:effectRef idx="3">
            <a:schemeClr val="accent3"/>
          </a:effectRef>
          <a:fontRef idx="minor">
            <a:schemeClr val="lt1"/>
          </a:fontRef>
        </dgm:style>
      </dgm:prSet>
      <dgm:spPr/>
      <dgm:t>
        <a:bodyPr/>
        <a:lstStyle/>
        <a:p>
          <a:pPr rtl="1"/>
          <a:r>
            <a:rPr lang="ar-SA" b="1" dirty="0" smtClean="0">
              <a:solidFill>
                <a:srgbClr val="C00000"/>
              </a:solidFill>
            </a:rPr>
            <a:t>إتخاذ القرار يمر بخمس مراحل هي:</a:t>
          </a:r>
          <a:endParaRPr lang="ar-SA" dirty="0">
            <a:solidFill>
              <a:srgbClr val="C00000"/>
            </a:solidFill>
          </a:endParaRPr>
        </a:p>
      </dgm:t>
    </dgm:pt>
    <dgm:pt modelId="{D758C97D-442D-46A5-B7BD-A8BA01D0178C}" type="parTrans" cxnId="{930B2524-7FF9-44B4-BE03-BAE5833E6BD9}">
      <dgm:prSet/>
      <dgm:spPr/>
      <dgm:t>
        <a:bodyPr/>
        <a:lstStyle/>
        <a:p>
          <a:pPr rtl="1"/>
          <a:endParaRPr lang="ar-SA"/>
        </a:p>
      </dgm:t>
    </dgm:pt>
    <dgm:pt modelId="{777F2E89-DBAE-4762-9923-9BFDF788987F}" type="sibTrans" cxnId="{930B2524-7FF9-44B4-BE03-BAE5833E6BD9}">
      <dgm:prSet/>
      <dgm:spPr/>
      <dgm:t>
        <a:bodyPr/>
        <a:lstStyle/>
        <a:p>
          <a:pPr rtl="1"/>
          <a:endParaRPr lang="ar-SA"/>
        </a:p>
      </dgm:t>
    </dgm:pt>
    <dgm:pt modelId="{1DAA9666-0E0B-49FE-B6E7-CCA24E72C95B}">
      <dgm:prSet phldrT="[Text]" custT="1"/>
      <dgm:spPr/>
      <dgm:t>
        <a:bodyPr/>
        <a:lstStyle/>
        <a:p>
          <a:pPr rtl="1"/>
          <a:r>
            <a:rPr lang="ar-SA" sz="1600" dirty="0" smtClean="0"/>
            <a:t>تـكوين البدائل،</a:t>
          </a:r>
          <a:endParaRPr lang="ar-SA" sz="1600" dirty="0"/>
        </a:p>
      </dgm:t>
    </dgm:pt>
    <dgm:pt modelId="{CC080FC5-FE40-404F-A08A-C0AE28B0AC12}" type="parTrans" cxnId="{E992F6B4-E813-4642-AEBE-3050A93BB738}">
      <dgm:prSet/>
      <dgm:spPr/>
      <dgm:t>
        <a:bodyPr/>
        <a:lstStyle/>
        <a:p>
          <a:pPr rtl="1"/>
          <a:endParaRPr lang="ar-SA"/>
        </a:p>
      </dgm:t>
    </dgm:pt>
    <dgm:pt modelId="{50101C38-793F-4CDD-934E-E555203AAB8F}" type="sibTrans" cxnId="{E992F6B4-E813-4642-AEBE-3050A93BB738}">
      <dgm:prSet/>
      <dgm:spPr/>
      <dgm:t>
        <a:bodyPr/>
        <a:lstStyle/>
        <a:p>
          <a:pPr rtl="1"/>
          <a:endParaRPr lang="ar-SA"/>
        </a:p>
      </dgm:t>
    </dgm:pt>
    <dgm:pt modelId="{91725068-220B-4AEA-BC18-56EAD12933B1}">
      <dgm:prSet custT="1"/>
      <dgm:spPr/>
      <dgm:t>
        <a:bodyPr/>
        <a:lstStyle/>
        <a:p>
          <a:pPr rtl="1"/>
          <a:r>
            <a:rPr lang="ar-SA" sz="1600" dirty="0" smtClean="0"/>
            <a:t>تحديد المشكلة ووضع الفرضيات ( </a:t>
          </a:r>
          <a:r>
            <a:rPr lang="en-US" sz="1600" i="1" dirty="0" smtClean="0"/>
            <a:t>Problem Definition</a:t>
          </a:r>
          <a:r>
            <a:rPr lang="ar-SA" sz="1600" dirty="0" smtClean="0"/>
            <a:t> )</a:t>
          </a:r>
          <a:endParaRPr lang="en-US" sz="1600" dirty="0"/>
        </a:p>
      </dgm:t>
    </dgm:pt>
    <dgm:pt modelId="{31EBFD62-46AD-4E1A-B2D5-EAC2E458127C}" type="parTrans" cxnId="{F71B9676-C5FB-4F18-BD81-AA2737D97990}">
      <dgm:prSet/>
      <dgm:spPr/>
      <dgm:t>
        <a:bodyPr/>
        <a:lstStyle/>
        <a:p>
          <a:pPr rtl="1"/>
          <a:endParaRPr lang="ar-SA"/>
        </a:p>
      </dgm:t>
    </dgm:pt>
    <dgm:pt modelId="{48AD503C-8219-4D9A-BEE2-207CA687F752}" type="sibTrans" cxnId="{F71B9676-C5FB-4F18-BD81-AA2737D97990}">
      <dgm:prSet/>
      <dgm:spPr/>
      <dgm:t>
        <a:bodyPr/>
        <a:lstStyle/>
        <a:p>
          <a:pPr rtl="1"/>
          <a:endParaRPr lang="ar-SA"/>
        </a:p>
      </dgm:t>
    </dgm:pt>
    <dgm:pt modelId="{A08A1D43-845B-4B60-8052-59C627BF9221}">
      <dgm:prSet custT="1"/>
      <dgm:spPr/>
      <dgm:t>
        <a:bodyPr/>
        <a:lstStyle/>
        <a:p>
          <a:pPr rtl="1"/>
          <a:r>
            <a:rPr lang="ar-SA" sz="1600" dirty="0" smtClean="0"/>
            <a:t>جمع بيانات والمعلومات والملاحظات عن طبيعة المشكلة (</a:t>
          </a:r>
          <a:r>
            <a:rPr lang="en-US" sz="1600" i="1" dirty="0" smtClean="0"/>
            <a:t>Observations</a:t>
          </a:r>
          <a:r>
            <a:rPr lang="ar-SA" sz="1600" dirty="0" smtClean="0"/>
            <a:t> )</a:t>
          </a:r>
          <a:endParaRPr lang="en-US" sz="1600" dirty="0"/>
        </a:p>
      </dgm:t>
    </dgm:pt>
    <dgm:pt modelId="{3BCB20FE-FA53-4D05-9B83-E4CF14D43C9E}" type="parTrans" cxnId="{37CE4FAB-A088-4661-BA85-30D23455C7E3}">
      <dgm:prSet/>
      <dgm:spPr/>
      <dgm:t>
        <a:bodyPr/>
        <a:lstStyle/>
        <a:p>
          <a:pPr rtl="1"/>
          <a:endParaRPr lang="ar-SA"/>
        </a:p>
      </dgm:t>
    </dgm:pt>
    <dgm:pt modelId="{95720AA8-1D46-493C-91A1-EE83114D1A0C}" type="sibTrans" cxnId="{37CE4FAB-A088-4661-BA85-30D23455C7E3}">
      <dgm:prSet/>
      <dgm:spPr/>
      <dgm:t>
        <a:bodyPr/>
        <a:lstStyle/>
        <a:p>
          <a:pPr rtl="1"/>
          <a:endParaRPr lang="ar-SA"/>
        </a:p>
      </dgm:t>
    </dgm:pt>
    <dgm:pt modelId="{102CD3A2-B52E-41C2-A531-9B21A847B11D}">
      <dgm:prSet custT="1"/>
      <dgm:spPr/>
      <dgm:t>
        <a:bodyPr/>
        <a:lstStyle/>
        <a:p>
          <a:pPr rtl="1"/>
          <a:r>
            <a:rPr lang="ar-SA" sz="1600" dirty="0" smtClean="0"/>
            <a:t>تحليل البيانات والمعلومات المتحصل عليها ( </a:t>
          </a:r>
          <a:r>
            <a:rPr lang="en-US" sz="1600" i="1" dirty="0" smtClean="0"/>
            <a:t>Analysis</a:t>
          </a:r>
          <a:r>
            <a:rPr lang="ar-SA" sz="1600" dirty="0" smtClean="0"/>
            <a:t> )</a:t>
          </a:r>
          <a:endParaRPr lang="en-US" sz="1600" dirty="0"/>
        </a:p>
      </dgm:t>
    </dgm:pt>
    <dgm:pt modelId="{ABA295EA-522D-4491-A2FC-0F6161DCAA22}" type="parTrans" cxnId="{B1003C9B-816F-4D95-90B5-6F7D0A9B9F8F}">
      <dgm:prSet/>
      <dgm:spPr/>
      <dgm:t>
        <a:bodyPr/>
        <a:lstStyle/>
        <a:p>
          <a:pPr rtl="1"/>
          <a:endParaRPr lang="ar-SA"/>
        </a:p>
      </dgm:t>
    </dgm:pt>
    <dgm:pt modelId="{015F115D-4C60-4209-80A0-47FC3DB49707}" type="sibTrans" cxnId="{B1003C9B-816F-4D95-90B5-6F7D0A9B9F8F}">
      <dgm:prSet/>
      <dgm:spPr/>
      <dgm:t>
        <a:bodyPr/>
        <a:lstStyle/>
        <a:p>
          <a:pPr rtl="1"/>
          <a:endParaRPr lang="ar-SA"/>
        </a:p>
      </dgm:t>
    </dgm:pt>
    <dgm:pt modelId="{FAF71308-B044-4324-826B-248E6937E852}">
      <dgm:prSet custT="1"/>
      <dgm:spPr/>
      <dgm:t>
        <a:bodyPr/>
        <a:lstStyle/>
        <a:p>
          <a:pPr rtl="1"/>
          <a:r>
            <a:rPr lang="ar-SA" sz="1600" dirty="0" smtClean="0"/>
            <a:t>اتخاذ القرار ( </a:t>
          </a:r>
          <a:r>
            <a:rPr lang="en-US" sz="1600" i="1" dirty="0" smtClean="0"/>
            <a:t>Decision Making</a:t>
          </a:r>
          <a:r>
            <a:rPr lang="ar-SA" sz="1600" dirty="0" smtClean="0"/>
            <a:t> )</a:t>
          </a:r>
          <a:endParaRPr lang="en-US" sz="1600" dirty="0"/>
        </a:p>
      </dgm:t>
    </dgm:pt>
    <dgm:pt modelId="{06D6442A-1C93-445C-884C-97A047C989E8}" type="parTrans" cxnId="{0748D0F0-BD06-4BAB-A9DC-A6DF0B45F936}">
      <dgm:prSet/>
      <dgm:spPr/>
      <dgm:t>
        <a:bodyPr/>
        <a:lstStyle/>
        <a:p>
          <a:pPr rtl="1"/>
          <a:endParaRPr lang="ar-SA"/>
        </a:p>
      </dgm:t>
    </dgm:pt>
    <dgm:pt modelId="{E285AF72-5A4D-4329-9C5B-B5BF8D5B9BD7}" type="sibTrans" cxnId="{0748D0F0-BD06-4BAB-A9DC-A6DF0B45F936}">
      <dgm:prSet/>
      <dgm:spPr/>
      <dgm:t>
        <a:bodyPr/>
        <a:lstStyle/>
        <a:p>
          <a:pPr rtl="1"/>
          <a:endParaRPr lang="ar-SA"/>
        </a:p>
      </dgm:t>
    </dgm:pt>
    <dgm:pt modelId="{A94F43DC-C25D-4490-B7AD-D286F80F07D5}">
      <dgm:prSet custT="1"/>
      <dgm:spPr/>
      <dgm:t>
        <a:bodyPr/>
        <a:lstStyle/>
        <a:p>
          <a:pPr rtl="1"/>
          <a:r>
            <a:rPr lang="ar-SA" sz="1600" dirty="0" smtClean="0"/>
            <a:t>التمثيل وتوزيع الاختصاصات (</a:t>
          </a:r>
          <a:r>
            <a:rPr lang="en-US" sz="1600" i="1" dirty="0" smtClean="0"/>
            <a:t>Action</a:t>
          </a:r>
          <a:r>
            <a:rPr lang="ar-SA" sz="1600" dirty="0" smtClean="0"/>
            <a:t> )</a:t>
          </a:r>
          <a:endParaRPr lang="en-US" sz="1600" dirty="0"/>
        </a:p>
      </dgm:t>
    </dgm:pt>
    <dgm:pt modelId="{22EDD566-5C36-452F-82F2-4B10FEAF45E0}" type="parTrans" cxnId="{E1501836-142E-4A7F-A04A-8CEF12CD70B2}">
      <dgm:prSet/>
      <dgm:spPr/>
      <dgm:t>
        <a:bodyPr/>
        <a:lstStyle/>
        <a:p>
          <a:pPr rtl="1"/>
          <a:endParaRPr lang="ar-SA"/>
        </a:p>
      </dgm:t>
    </dgm:pt>
    <dgm:pt modelId="{58127926-4EFD-4198-BABA-547DE457C7B4}" type="sibTrans" cxnId="{E1501836-142E-4A7F-A04A-8CEF12CD70B2}">
      <dgm:prSet/>
      <dgm:spPr/>
      <dgm:t>
        <a:bodyPr/>
        <a:lstStyle/>
        <a:p>
          <a:pPr rtl="1"/>
          <a:endParaRPr lang="ar-SA"/>
        </a:p>
      </dgm:t>
    </dgm:pt>
    <dgm:pt modelId="{F45790D9-2705-4395-8CCC-47B623B29EB2}">
      <dgm:prSet custT="1"/>
      <dgm:spPr/>
      <dgm:t>
        <a:bodyPr/>
        <a:lstStyle/>
        <a:p>
          <a:pPr rtl="1"/>
          <a:r>
            <a:rPr lang="ar-SA" sz="1600" smtClean="0"/>
            <a:t>تحمل المسؤلية (</a:t>
          </a:r>
          <a:r>
            <a:rPr lang="en-US" sz="1600" i="1" smtClean="0"/>
            <a:t>Bearing Responsibility</a:t>
          </a:r>
          <a:r>
            <a:rPr lang="ar-SA" sz="1600" smtClean="0"/>
            <a:t> )</a:t>
          </a:r>
          <a:endParaRPr lang="en-US" sz="1600"/>
        </a:p>
      </dgm:t>
    </dgm:pt>
    <dgm:pt modelId="{0797FF57-DE40-4567-B1D8-952F2FA3577A}" type="parTrans" cxnId="{8FD5D3D0-9225-4D79-832F-90E43228AD71}">
      <dgm:prSet/>
      <dgm:spPr/>
      <dgm:t>
        <a:bodyPr/>
        <a:lstStyle/>
        <a:p>
          <a:pPr rtl="1"/>
          <a:endParaRPr lang="ar-SA"/>
        </a:p>
      </dgm:t>
    </dgm:pt>
    <dgm:pt modelId="{647A3911-EE1C-4969-ADEA-9D2635E2287D}" type="sibTrans" cxnId="{8FD5D3D0-9225-4D79-832F-90E43228AD71}">
      <dgm:prSet/>
      <dgm:spPr/>
      <dgm:t>
        <a:bodyPr/>
        <a:lstStyle/>
        <a:p>
          <a:pPr rtl="1"/>
          <a:endParaRPr lang="ar-SA"/>
        </a:p>
      </dgm:t>
    </dgm:pt>
    <dgm:pt modelId="{11EDE132-EEF7-4056-B042-DB705AF3B2F8}">
      <dgm:prSet custT="1"/>
      <dgm:spPr/>
      <dgm:t>
        <a:bodyPr/>
        <a:lstStyle/>
        <a:p>
          <a:pPr rtl="1"/>
          <a:r>
            <a:rPr lang="ar-SA" sz="1600" dirty="0" smtClean="0"/>
            <a:t>تقييم النتائج التي يتم التوصل إليها (</a:t>
          </a:r>
          <a:r>
            <a:rPr lang="en-US" sz="1600" i="1" dirty="0" smtClean="0"/>
            <a:t>Evaluation</a:t>
          </a:r>
          <a:r>
            <a:rPr lang="ar-SA" sz="1600" dirty="0" smtClean="0"/>
            <a:t> )</a:t>
          </a:r>
          <a:endParaRPr lang="en-US" sz="1600" dirty="0"/>
        </a:p>
      </dgm:t>
    </dgm:pt>
    <dgm:pt modelId="{96C0B32C-710B-4B5F-972C-554F1CD33133}" type="parTrans" cxnId="{C00F4B0D-57C1-4177-A56F-583ABF86DB04}">
      <dgm:prSet/>
      <dgm:spPr/>
      <dgm:t>
        <a:bodyPr/>
        <a:lstStyle/>
        <a:p>
          <a:pPr rtl="1"/>
          <a:endParaRPr lang="ar-SA"/>
        </a:p>
      </dgm:t>
    </dgm:pt>
    <dgm:pt modelId="{F9F7066E-C610-4B78-85A5-2375BC93DD5C}" type="sibTrans" cxnId="{C00F4B0D-57C1-4177-A56F-583ABF86DB04}">
      <dgm:prSet/>
      <dgm:spPr/>
      <dgm:t>
        <a:bodyPr/>
        <a:lstStyle/>
        <a:p>
          <a:pPr rtl="1"/>
          <a:endParaRPr lang="ar-SA"/>
        </a:p>
      </dgm:t>
    </dgm:pt>
    <dgm:pt modelId="{B1346068-E3D5-418F-B324-9C178DB6C81B}">
      <dgm:prSet custT="1"/>
      <dgm:spPr/>
      <dgm:t>
        <a:bodyPr/>
        <a:lstStyle/>
        <a:p>
          <a:pPr rtl="1"/>
          <a:r>
            <a:rPr lang="ar-SA" sz="1800" dirty="0" smtClean="0"/>
            <a:t>تحديد الفرضيات،</a:t>
          </a:r>
          <a:endParaRPr lang="en-US" sz="1800" dirty="0"/>
        </a:p>
      </dgm:t>
    </dgm:pt>
    <dgm:pt modelId="{0EF5B103-DA6F-46B3-9E36-EDB165780C79}" type="parTrans" cxnId="{4095F77F-264A-40AA-8960-39412BE8CFFD}">
      <dgm:prSet/>
      <dgm:spPr/>
      <dgm:t>
        <a:bodyPr/>
        <a:lstStyle/>
        <a:p>
          <a:pPr rtl="1"/>
          <a:endParaRPr lang="ar-SA"/>
        </a:p>
      </dgm:t>
    </dgm:pt>
    <dgm:pt modelId="{2BCE8445-C0CA-4AE4-8CC4-2CC4832CF5FE}" type="sibTrans" cxnId="{4095F77F-264A-40AA-8960-39412BE8CFFD}">
      <dgm:prSet/>
      <dgm:spPr/>
      <dgm:t>
        <a:bodyPr/>
        <a:lstStyle/>
        <a:p>
          <a:pPr rtl="1"/>
          <a:endParaRPr lang="ar-SA"/>
        </a:p>
      </dgm:t>
    </dgm:pt>
    <dgm:pt modelId="{82140CED-8A3D-407E-B7A5-288B0CF0F497}">
      <dgm:prSet custT="1"/>
      <dgm:spPr/>
      <dgm:t>
        <a:bodyPr/>
        <a:lstStyle/>
        <a:p>
          <a:pPr rtl="1"/>
          <a:r>
            <a:rPr lang="ar-SA" sz="1800" dirty="0" smtClean="0"/>
            <a:t>إتخاذ القرارات،</a:t>
          </a:r>
          <a:endParaRPr lang="en-US" sz="1800" dirty="0"/>
        </a:p>
      </dgm:t>
    </dgm:pt>
    <dgm:pt modelId="{57F43B68-8E6B-4024-BDAE-AF313704580D}" type="parTrans" cxnId="{46D702D8-176E-4512-A57B-3AE4442CCB0E}">
      <dgm:prSet/>
      <dgm:spPr/>
      <dgm:t>
        <a:bodyPr/>
        <a:lstStyle/>
        <a:p>
          <a:pPr rtl="1"/>
          <a:endParaRPr lang="ar-SA"/>
        </a:p>
      </dgm:t>
    </dgm:pt>
    <dgm:pt modelId="{C0705039-8371-4556-8DA1-3AD26D9B5F25}" type="sibTrans" cxnId="{46D702D8-176E-4512-A57B-3AE4442CCB0E}">
      <dgm:prSet/>
      <dgm:spPr/>
      <dgm:t>
        <a:bodyPr/>
        <a:lstStyle/>
        <a:p>
          <a:pPr rtl="1"/>
          <a:endParaRPr lang="ar-SA"/>
        </a:p>
      </dgm:t>
    </dgm:pt>
    <dgm:pt modelId="{C2CBF6B6-0EB4-4370-A302-1A31E928C2CF}">
      <dgm:prSet custT="1"/>
      <dgm:spPr/>
      <dgm:t>
        <a:bodyPr/>
        <a:lstStyle/>
        <a:p>
          <a:pPr rtl="1"/>
          <a:r>
            <a:rPr lang="ar-SA" sz="1600" smtClean="0"/>
            <a:t>جـميع المعطيات عن البدائل،</a:t>
          </a:r>
          <a:endParaRPr lang="en-US" sz="1600"/>
        </a:p>
      </dgm:t>
    </dgm:pt>
    <dgm:pt modelId="{54FF29FE-8629-4E2F-8922-43804E4F9E0E}" type="parTrans" cxnId="{B72D7E42-74A1-4CDB-9689-BF06B8AA683B}">
      <dgm:prSet/>
      <dgm:spPr/>
      <dgm:t>
        <a:bodyPr/>
        <a:lstStyle/>
        <a:p>
          <a:pPr rtl="1"/>
          <a:endParaRPr lang="ar-SA"/>
        </a:p>
      </dgm:t>
    </dgm:pt>
    <dgm:pt modelId="{248C4385-A0CA-4741-A997-B0991195A7AB}" type="sibTrans" cxnId="{B72D7E42-74A1-4CDB-9689-BF06B8AA683B}">
      <dgm:prSet/>
      <dgm:spPr/>
      <dgm:t>
        <a:bodyPr/>
        <a:lstStyle/>
        <a:p>
          <a:pPr rtl="1"/>
          <a:endParaRPr lang="ar-SA"/>
        </a:p>
      </dgm:t>
    </dgm:pt>
    <dgm:pt modelId="{E702321B-FD48-4285-A758-A8E9FED45934}">
      <dgm:prSet custT="1"/>
      <dgm:spPr/>
      <dgm:t>
        <a:bodyPr/>
        <a:lstStyle/>
        <a:p>
          <a:pPr rtl="1"/>
          <a:r>
            <a:rPr lang="ar-SA" sz="1600" smtClean="0"/>
            <a:t>تـحليل المعلومات،</a:t>
          </a:r>
          <a:endParaRPr lang="en-US" sz="1600"/>
        </a:p>
      </dgm:t>
    </dgm:pt>
    <dgm:pt modelId="{176B6293-46C4-45DD-A5C4-042623CEA724}" type="parTrans" cxnId="{12E2CE8B-46C1-4C97-AFA5-338B0EFE1994}">
      <dgm:prSet/>
      <dgm:spPr/>
      <dgm:t>
        <a:bodyPr/>
        <a:lstStyle/>
        <a:p>
          <a:pPr rtl="1"/>
          <a:endParaRPr lang="ar-SA"/>
        </a:p>
      </dgm:t>
    </dgm:pt>
    <dgm:pt modelId="{E868C13E-C664-4BA7-B12F-E50527E7F5CF}" type="sibTrans" cxnId="{12E2CE8B-46C1-4C97-AFA5-338B0EFE1994}">
      <dgm:prSet/>
      <dgm:spPr/>
      <dgm:t>
        <a:bodyPr/>
        <a:lstStyle/>
        <a:p>
          <a:pPr rtl="1"/>
          <a:endParaRPr lang="ar-SA"/>
        </a:p>
      </dgm:t>
    </dgm:pt>
    <dgm:pt modelId="{D4959E70-D2FD-48B9-BF29-B1AA91B340E1}">
      <dgm:prSet custT="1"/>
      <dgm:spPr/>
      <dgm:t>
        <a:bodyPr/>
        <a:lstStyle/>
        <a:p>
          <a:pPr rtl="1"/>
          <a:r>
            <a:rPr lang="ar-SA" sz="1600" dirty="0" smtClean="0"/>
            <a:t>إظـهار النقاط البارزة التي يتخذ على أسـاسها الـقرار،</a:t>
          </a:r>
          <a:endParaRPr lang="en-US" sz="1600" dirty="0"/>
        </a:p>
      </dgm:t>
    </dgm:pt>
    <dgm:pt modelId="{057A7679-15B2-41C0-8276-E399B8B2CF18}" type="parTrans" cxnId="{CB1B6BF8-5D59-41B8-BF13-B3CE9A651CFE}">
      <dgm:prSet/>
      <dgm:spPr/>
      <dgm:t>
        <a:bodyPr/>
        <a:lstStyle/>
        <a:p>
          <a:pPr rtl="1"/>
          <a:endParaRPr lang="ar-SA"/>
        </a:p>
      </dgm:t>
    </dgm:pt>
    <dgm:pt modelId="{D953B647-0735-47FB-B289-2A221621ED02}" type="sibTrans" cxnId="{CB1B6BF8-5D59-41B8-BF13-B3CE9A651CFE}">
      <dgm:prSet/>
      <dgm:spPr/>
      <dgm:t>
        <a:bodyPr/>
        <a:lstStyle/>
        <a:p>
          <a:pPr rtl="1"/>
          <a:endParaRPr lang="ar-SA"/>
        </a:p>
      </dgm:t>
    </dgm:pt>
    <dgm:pt modelId="{DEB686FD-50BC-4EF3-B4A8-671AAC43AA68}">
      <dgm:prSet custT="1"/>
      <dgm:spPr/>
      <dgm:t>
        <a:bodyPr/>
        <a:lstStyle/>
        <a:p>
          <a:pPr rtl="1"/>
          <a:r>
            <a:rPr lang="ar-SA" sz="1600" dirty="0" smtClean="0"/>
            <a:t>إخـتيار أحـد البدائل من بين الأخرى لأفــضليته.</a:t>
          </a:r>
          <a:endParaRPr lang="en-US" sz="1600" dirty="0"/>
        </a:p>
      </dgm:t>
    </dgm:pt>
    <dgm:pt modelId="{73E9BCD8-DE62-4679-9E4B-AC5A8130DC34}" type="parTrans" cxnId="{E2FB0290-CFE6-4B58-9343-D6B5BBBBE48F}">
      <dgm:prSet/>
      <dgm:spPr/>
      <dgm:t>
        <a:bodyPr/>
        <a:lstStyle/>
        <a:p>
          <a:pPr rtl="1"/>
          <a:endParaRPr lang="ar-SA"/>
        </a:p>
      </dgm:t>
    </dgm:pt>
    <dgm:pt modelId="{9DEB6AF9-CCC0-4D1A-8B9A-F3B0C95B5A78}" type="sibTrans" cxnId="{E2FB0290-CFE6-4B58-9343-D6B5BBBBE48F}">
      <dgm:prSet/>
      <dgm:spPr/>
      <dgm:t>
        <a:bodyPr/>
        <a:lstStyle/>
        <a:p>
          <a:pPr rtl="1"/>
          <a:endParaRPr lang="ar-SA"/>
        </a:p>
      </dgm:t>
    </dgm:pt>
    <dgm:pt modelId="{A374997C-4EA0-4721-9AD1-A6D4056245DA}" type="pres">
      <dgm:prSet presAssocID="{F851B2DD-732E-4B82-8414-80FD533B235A}" presName="Name0" presStyleCnt="0">
        <dgm:presLayoutVars>
          <dgm:dir/>
          <dgm:animLvl val="lvl"/>
          <dgm:resizeHandles val="exact"/>
        </dgm:presLayoutVars>
      </dgm:prSet>
      <dgm:spPr/>
      <dgm:t>
        <a:bodyPr/>
        <a:lstStyle/>
        <a:p>
          <a:endParaRPr lang="en-US"/>
        </a:p>
      </dgm:t>
    </dgm:pt>
    <dgm:pt modelId="{9CBC5E2B-72F0-458D-AA31-466A3DCF3B46}" type="pres">
      <dgm:prSet presAssocID="{D55F2AA2-8AD3-45A8-A432-F6EB2D9194B7}" presName="linNode" presStyleCnt="0"/>
      <dgm:spPr/>
    </dgm:pt>
    <dgm:pt modelId="{0F5A0270-7C16-4F90-B8CA-46B56E44F99A}" type="pres">
      <dgm:prSet presAssocID="{D55F2AA2-8AD3-45A8-A432-F6EB2D9194B7}" presName="parentText" presStyleLbl="node1" presStyleIdx="0" presStyleCnt="3" custScaleY="228276">
        <dgm:presLayoutVars>
          <dgm:chMax val="1"/>
          <dgm:bulletEnabled val="1"/>
        </dgm:presLayoutVars>
      </dgm:prSet>
      <dgm:spPr/>
      <dgm:t>
        <a:bodyPr/>
        <a:lstStyle/>
        <a:p>
          <a:pPr rtl="1"/>
          <a:endParaRPr lang="ar-SA"/>
        </a:p>
      </dgm:t>
    </dgm:pt>
    <dgm:pt modelId="{1C16B4AE-02B5-4AF7-82F6-0E1CD071541D}" type="pres">
      <dgm:prSet presAssocID="{D55F2AA2-8AD3-45A8-A432-F6EB2D9194B7}" presName="descendantText" presStyleLbl="alignAccFollowNode1" presStyleIdx="0" presStyleCnt="3" custScaleX="105337" custScaleY="246970">
        <dgm:presLayoutVars>
          <dgm:bulletEnabled val="1"/>
        </dgm:presLayoutVars>
      </dgm:prSet>
      <dgm:spPr/>
      <dgm:t>
        <a:bodyPr/>
        <a:lstStyle/>
        <a:p>
          <a:pPr rtl="1"/>
          <a:endParaRPr lang="ar-SA"/>
        </a:p>
      </dgm:t>
    </dgm:pt>
    <dgm:pt modelId="{4AF727D8-EA73-4162-92E4-6EBD610B7113}" type="pres">
      <dgm:prSet presAssocID="{11D55E99-C07F-4275-988E-2C156812B316}" presName="sp" presStyleCnt="0"/>
      <dgm:spPr/>
    </dgm:pt>
    <dgm:pt modelId="{66187442-2E03-4924-900E-98B2BDA61CD2}" type="pres">
      <dgm:prSet presAssocID="{41357585-5279-422C-BC28-1016C2ACEA3A}" presName="linNode" presStyleCnt="0"/>
      <dgm:spPr/>
    </dgm:pt>
    <dgm:pt modelId="{90E35122-849B-4B66-9FC2-374E7A418457}" type="pres">
      <dgm:prSet presAssocID="{41357585-5279-422C-BC28-1016C2ACEA3A}" presName="parentText" presStyleLbl="node1" presStyleIdx="1" presStyleCnt="3">
        <dgm:presLayoutVars>
          <dgm:chMax val="1"/>
          <dgm:bulletEnabled val="1"/>
        </dgm:presLayoutVars>
      </dgm:prSet>
      <dgm:spPr/>
      <dgm:t>
        <a:bodyPr/>
        <a:lstStyle/>
        <a:p>
          <a:pPr rtl="1"/>
          <a:endParaRPr lang="ar-SA"/>
        </a:p>
      </dgm:t>
    </dgm:pt>
    <dgm:pt modelId="{C944DBC3-C142-49D2-9225-6B57CF4843F1}" type="pres">
      <dgm:prSet presAssocID="{41357585-5279-422C-BC28-1016C2ACEA3A}" presName="descendantText" presStyleLbl="alignAccFollowNode1" presStyleIdx="1" presStyleCnt="3">
        <dgm:presLayoutVars>
          <dgm:bulletEnabled val="1"/>
        </dgm:presLayoutVars>
      </dgm:prSet>
      <dgm:spPr/>
      <dgm:t>
        <a:bodyPr/>
        <a:lstStyle/>
        <a:p>
          <a:pPr rtl="1"/>
          <a:endParaRPr lang="ar-SA"/>
        </a:p>
      </dgm:t>
    </dgm:pt>
    <dgm:pt modelId="{000777B5-341E-4AF7-8F89-E8BD127D3631}" type="pres">
      <dgm:prSet presAssocID="{65EE090C-B7D2-4081-ABEC-A8D7D60D924C}" presName="sp" presStyleCnt="0"/>
      <dgm:spPr/>
    </dgm:pt>
    <dgm:pt modelId="{B5569412-EEBE-4237-AD36-1FB3C93D606F}" type="pres">
      <dgm:prSet presAssocID="{BC90D314-1BAB-4B90-BB82-63A231D6603E}" presName="linNode" presStyleCnt="0"/>
      <dgm:spPr/>
    </dgm:pt>
    <dgm:pt modelId="{4ABCCB82-77F6-4A6D-B7F3-C4A9DD4BE7FD}" type="pres">
      <dgm:prSet presAssocID="{BC90D314-1BAB-4B90-BB82-63A231D6603E}" presName="parentText" presStyleLbl="node1" presStyleIdx="2" presStyleCnt="3">
        <dgm:presLayoutVars>
          <dgm:chMax val="1"/>
          <dgm:bulletEnabled val="1"/>
        </dgm:presLayoutVars>
      </dgm:prSet>
      <dgm:spPr/>
      <dgm:t>
        <a:bodyPr/>
        <a:lstStyle/>
        <a:p>
          <a:pPr rtl="1"/>
          <a:endParaRPr lang="ar-SA"/>
        </a:p>
      </dgm:t>
    </dgm:pt>
    <dgm:pt modelId="{B3D111AE-CBA0-4DCE-8EBF-987206751E03}" type="pres">
      <dgm:prSet presAssocID="{BC90D314-1BAB-4B90-BB82-63A231D6603E}" presName="descendantText" presStyleLbl="alignAccFollowNode1" presStyleIdx="2" presStyleCnt="3" custScaleY="130490">
        <dgm:presLayoutVars>
          <dgm:bulletEnabled val="1"/>
        </dgm:presLayoutVars>
      </dgm:prSet>
      <dgm:spPr/>
      <dgm:t>
        <a:bodyPr/>
        <a:lstStyle/>
        <a:p>
          <a:pPr rtl="1"/>
          <a:endParaRPr lang="ar-SA"/>
        </a:p>
      </dgm:t>
    </dgm:pt>
  </dgm:ptLst>
  <dgm:cxnLst>
    <dgm:cxn modelId="{E992F6B4-E813-4642-AEBE-3050A93BB738}" srcId="{BC90D314-1BAB-4B90-BB82-63A231D6603E}" destId="{1DAA9666-0E0B-49FE-B6E7-CCA24E72C95B}" srcOrd="0" destOrd="0" parTransId="{CC080FC5-FE40-404F-A08A-C0AE28B0AC12}" sibTransId="{50101C38-793F-4CDD-934E-E555203AAB8F}"/>
    <dgm:cxn modelId="{A3F8EDCE-901E-4CEF-A5B9-97A903D7280F}" type="presOf" srcId="{F851B2DD-732E-4B82-8414-80FD533B235A}" destId="{A374997C-4EA0-4721-9AD1-A6D4056245DA}" srcOrd="0" destOrd="0" presId="urn:microsoft.com/office/officeart/2005/8/layout/vList5"/>
    <dgm:cxn modelId="{C00F4B0D-57C1-4177-A56F-583ABF86DB04}" srcId="{D55F2AA2-8AD3-45A8-A432-F6EB2D9194B7}" destId="{11EDE132-EEF7-4056-B042-DB705AF3B2F8}" srcOrd="7" destOrd="0" parTransId="{96C0B32C-710B-4B5F-972C-554F1CD33133}" sibTransId="{F9F7066E-C610-4B78-85A5-2375BC93DD5C}"/>
    <dgm:cxn modelId="{0748D0F0-BD06-4BAB-A9DC-A6DF0B45F936}" srcId="{D55F2AA2-8AD3-45A8-A432-F6EB2D9194B7}" destId="{FAF71308-B044-4324-826B-248E6937E852}" srcOrd="4" destOrd="0" parTransId="{06D6442A-1C93-445C-884C-97A047C989E8}" sibTransId="{E285AF72-5A4D-4329-9C5B-B5BF8D5B9BD7}"/>
    <dgm:cxn modelId="{B1003C9B-816F-4D95-90B5-6F7D0A9B9F8F}" srcId="{D55F2AA2-8AD3-45A8-A432-F6EB2D9194B7}" destId="{102CD3A2-B52E-41C2-A531-9B21A847B11D}" srcOrd="3" destOrd="0" parTransId="{ABA295EA-522D-4491-A2FC-0F6161DCAA22}" sibTransId="{015F115D-4C60-4209-80A0-47FC3DB49707}"/>
    <dgm:cxn modelId="{03034AC4-2626-448C-9227-D52D0B055A3C}" type="presOf" srcId="{A30AF88F-B9CD-4A38-9E43-629B817B8A69}" destId="{C944DBC3-C142-49D2-9225-6B57CF4843F1}" srcOrd="0" destOrd="0" presId="urn:microsoft.com/office/officeart/2005/8/layout/vList5"/>
    <dgm:cxn modelId="{40390BC7-A4B8-4C96-8B58-A2E692E58272}" type="presOf" srcId="{1DAA9666-0E0B-49FE-B6E7-CCA24E72C95B}" destId="{B3D111AE-CBA0-4DCE-8EBF-987206751E03}" srcOrd="0" destOrd="0" presId="urn:microsoft.com/office/officeart/2005/8/layout/vList5"/>
    <dgm:cxn modelId="{C2C01EF3-8A21-4AB4-AB1A-3310E7DE0E26}" type="presOf" srcId="{A94F43DC-C25D-4490-B7AD-D286F80F07D5}" destId="{1C16B4AE-02B5-4AF7-82F6-0E1CD071541D}" srcOrd="0" destOrd="5" presId="urn:microsoft.com/office/officeart/2005/8/layout/vList5"/>
    <dgm:cxn modelId="{08260477-80EE-47B3-B5B2-33FCA9668D1A}" type="presOf" srcId="{3DD83E17-CFB0-4ECE-962C-799FA1931413}" destId="{1C16B4AE-02B5-4AF7-82F6-0E1CD071541D}" srcOrd="0" destOrd="0" presId="urn:microsoft.com/office/officeart/2005/8/layout/vList5"/>
    <dgm:cxn modelId="{CB1B6BF8-5D59-41B8-BF13-B3CE9A651CFE}" srcId="{BC90D314-1BAB-4B90-BB82-63A231D6603E}" destId="{D4959E70-D2FD-48B9-BF29-B1AA91B340E1}" srcOrd="3" destOrd="0" parTransId="{057A7679-15B2-41C0-8276-E399B8B2CF18}" sibTransId="{D953B647-0735-47FB-B289-2A221621ED02}"/>
    <dgm:cxn modelId="{1C718BAE-F9AE-4246-A0CF-5B3EC1B7BC84}" srcId="{41357585-5279-422C-BC28-1016C2ACEA3A}" destId="{A30AF88F-B9CD-4A38-9E43-629B817B8A69}" srcOrd="0" destOrd="0" parTransId="{7161466E-FFF0-4CFD-B9F5-AC38FD0C2C32}" sibTransId="{715F9B53-90A3-4922-BDB5-85E6B9D3F42C}"/>
    <dgm:cxn modelId="{ECDE3358-AEAC-4E36-9F6B-8E545905925B}" srcId="{D55F2AA2-8AD3-45A8-A432-F6EB2D9194B7}" destId="{3DD83E17-CFB0-4ECE-962C-799FA1931413}" srcOrd="0" destOrd="0" parTransId="{2644F457-237A-4057-977A-0B6F877C2B4F}" sibTransId="{2D16EDFD-69AB-4020-8CC1-FAB437151A32}"/>
    <dgm:cxn modelId="{61943A7A-EBAB-43C6-A527-0EEEA332F88A}" type="presOf" srcId="{91725068-220B-4AEA-BC18-56EAD12933B1}" destId="{1C16B4AE-02B5-4AF7-82F6-0E1CD071541D}" srcOrd="0" destOrd="1" presId="urn:microsoft.com/office/officeart/2005/8/layout/vList5"/>
    <dgm:cxn modelId="{51FDAE08-1998-4479-B2C3-5CCBCA31C1DE}" srcId="{F851B2DD-732E-4B82-8414-80FD533B235A}" destId="{D55F2AA2-8AD3-45A8-A432-F6EB2D9194B7}" srcOrd="0" destOrd="0" parTransId="{C78B562A-E435-4E90-B4B1-9B9740C923A0}" sibTransId="{11D55E99-C07F-4275-988E-2C156812B316}"/>
    <dgm:cxn modelId="{A5FC9418-12BA-4BBD-A14A-09827F4601C2}" type="presOf" srcId="{D55F2AA2-8AD3-45A8-A432-F6EB2D9194B7}" destId="{0F5A0270-7C16-4F90-B8CA-46B56E44F99A}" srcOrd="0" destOrd="0" presId="urn:microsoft.com/office/officeart/2005/8/layout/vList5"/>
    <dgm:cxn modelId="{F71B9676-C5FB-4F18-BD81-AA2737D97990}" srcId="{D55F2AA2-8AD3-45A8-A432-F6EB2D9194B7}" destId="{91725068-220B-4AEA-BC18-56EAD12933B1}" srcOrd="1" destOrd="0" parTransId="{31EBFD62-46AD-4E1A-B2D5-EAC2E458127C}" sibTransId="{48AD503C-8219-4D9A-BEE2-207CA687F752}"/>
    <dgm:cxn modelId="{850C121B-6764-4E7D-B371-46219F24A459}" type="presOf" srcId="{11EDE132-EEF7-4056-B042-DB705AF3B2F8}" destId="{1C16B4AE-02B5-4AF7-82F6-0E1CD071541D}" srcOrd="0" destOrd="7" presId="urn:microsoft.com/office/officeart/2005/8/layout/vList5"/>
    <dgm:cxn modelId="{E2FB0290-CFE6-4B58-9343-D6B5BBBBE48F}" srcId="{BC90D314-1BAB-4B90-BB82-63A231D6603E}" destId="{DEB686FD-50BC-4EF3-B4A8-671AAC43AA68}" srcOrd="4" destOrd="0" parTransId="{73E9BCD8-DE62-4679-9E4B-AC5A8130DC34}" sibTransId="{9DEB6AF9-CCC0-4D1A-8B9A-F3B0C95B5A78}"/>
    <dgm:cxn modelId="{930B2524-7FF9-44B4-BE03-BAE5833E6BD9}" srcId="{F851B2DD-732E-4B82-8414-80FD533B235A}" destId="{BC90D314-1BAB-4B90-BB82-63A231D6603E}" srcOrd="2" destOrd="0" parTransId="{D758C97D-442D-46A5-B7BD-A8BA01D0178C}" sibTransId="{777F2E89-DBAE-4762-9923-9BFDF788987F}"/>
    <dgm:cxn modelId="{42845A21-F8BF-4BAB-9C8C-EFF06FC2FAED}" type="presOf" srcId="{B1346068-E3D5-418F-B324-9C178DB6C81B}" destId="{C944DBC3-C142-49D2-9225-6B57CF4843F1}" srcOrd="0" destOrd="1" presId="urn:microsoft.com/office/officeart/2005/8/layout/vList5"/>
    <dgm:cxn modelId="{E1501836-142E-4A7F-A04A-8CEF12CD70B2}" srcId="{D55F2AA2-8AD3-45A8-A432-F6EB2D9194B7}" destId="{A94F43DC-C25D-4490-B7AD-D286F80F07D5}" srcOrd="5" destOrd="0" parTransId="{22EDD566-5C36-452F-82F2-4B10FEAF45E0}" sibTransId="{58127926-4EFD-4198-BABA-547DE457C7B4}"/>
    <dgm:cxn modelId="{46D702D8-176E-4512-A57B-3AE4442CCB0E}" srcId="{41357585-5279-422C-BC28-1016C2ACEA3A}" destId="{82140CED-8A3D-407E-B7A5-288B0CF0F497}" srcOrd="2" destOrd="0" parTransId="{57F43B68-8E6B-4024-BDAE-AF313704580D}" sibTransId="{C0705039-8371-4556-8DA1-3AD26D9B5F25}"/>
    <dgm:cxn modelId="{4C101BAC-E366-4D42-947D-1F37840E9190}" type="presOf" srcId="{A08A1D43-845B-4B60-8052-59C627BF9221}" destId="{1C16B4AE-02B5-4AF7-82F6-0E1CD071541D}" srcOrd="0" destOrd="2" presId="urn:microsoft.com/office/officeart/2005/8/layout/vList5"/>
    <dgm:cxn modelId="{8FD5D3D0-9225-4D79-832F-90E43228AD71}" srcId="{D55F2AA2-8AD3-45A8-A432-F6EB2D9194B7}" destId="{F45790D9-2705-4395-8CCC-47B623B29EB2}" srcOrd="6" destOrd="0" parTransId="{0797FF57-DE40-4567-B1D8-952F2FA3577A}" sibTransId="{647A3911-EE1C-4969-ADEA-9D2635E2287D}"/>
    <dgm:cxn modelId="{BD06F7EB-F191-4941-B6C9-17FBFBC55D26}" type="presOf" srcId="{C2CBF6B6-0EB4-4370-A302-1A31E928C2CF}" destId="{B3D111AE-CBA0-4DCE-8EBF-987206751E03}" srcOrd="0" destOrd="1" presId="urn:microsoft.com/office/officeart/2005/8/layout/vList5"/>
    <dgm:cxn modelId="{5899C1ED-568A-40C9-982D-33DA9B2B1E55}" type="presOf" srcId="{BC90D314-1BAB-4B90-BB82-63A231D6603E}" destId="{4ABCCB82-77F6-4A6D-B7F3-C4A9DD4BE7FD}" srcOrd="0" destOrd="0" presId="urn:microsoft.com/office/officeart/2005/8/layout/vList5"/>
    <dgm:cxn modelId="{B72D7E42-74A1-4CDB-9689-BF06B8AA683B}" srcId="{BC90D314-1BAB-4B90-BB82-63A231D6603E}" destId="{C2CBF6B6-0EB4-4370-A302-1A31E928C2CF}" srcOrd="1" destOrd="0" parTransId="{54FF29FE-8629-4E2F-8922-43804E4F9E0E}" sibTransId="{248C4385-A0CA-4741-A997-B0991195A7AB}"/>
    <dgm:cxn modelId="{10C030F2-550C-440E-B669-7E0619DB76B3}" type="presOf" srcId="{D4959E70-D2FD-48B9-BF29-B1AA91B340E1}" destId="{B3D111AE-CBA0-4DCE-8EBF-987206751E03}" srcOrd="0" destOrd="3" presId="urn:microsoft.com/office/officeart/2005/8/layout/vList5"/>
    <dgm:cxn modelId="{6514C42B-C1BA-4A18-A059-2C08DD088151}" type="presOf" srcId="{82140CED-8A3D-407E-B7A5-288B0CF0F497}" destId="{C944DBC3-C142-49D2-9225-6B57CF4843F1}" srcOrd="0" destOrd="2" presId="urn:microsoft.com/office/officeart/2005/8/layout/vList5"/>
    <dgm:cxn modelId="{250740F2-2931-4F9B-9E76-060620BF464F}" type="presOf" srcId="{DEB686FD-50BC-4EF3-B4A8-671AAC43AA68}" destId="{B3D111AE-CBA0-4DCE-8EBF-987206751E03}" srcOrd="0" destOrd="4" presId="urn:microsoft.com/office/officeart/2005/8/layout/vList5"/>
    <dgm:cxn modelId="{B11AE019-3845-4D82-B681-49D1BD367630}" type="presOf" srcId="{FAF71308-B044-4324-826B-248E6937E852}" destId="{1C16B4AE-02B5-4AF7-82F6-0E1CD071541D}" srcOrd="0" destOrd="4" presId="urn:microsoft.com/office/officeart/2005/8/layout/vList5"/>
    <dgm:cxn modelId="{7C8D97E1-CD72-4F03-9487-4F79E28C420B}" type="presOf" srcId="{41357585-5279-422C-BC28-1016C2ACEA3A}" destId="{90E35122-849B-4B66-9FC2-374E7A418457}" srcOrd="0" destOrd="0" presId="urn:microsoft.com/office/officeart/2005/8/layout/vList5"/>
    <dgm:cxn modelId="{C1855508-B5DA-48B5-B0A5-7065BF2425DE}" srcId="{F851B2DD-732E-4B82-8414-80FD533B235A}" destId="{41357585-5279-422C-BC28-1016C2ACEA3A}" srcOrd="1" destOrd="0" parTransId="{B9DADBA0-BC7C-417A-BA59-99ACC3070C4E}" sibTransId="{65EE090C-B7D2-4081-ABEC-A8D7D60D924C}"/>
    <dgm:cxn modelId="{37CE4FAB-A088-4661-BA85-30D23455C7E3}" srcId="{D55F2AA2-8AD3-45A8-A432-F6EB2D9194B7}" destId="{A08A1D43-845B-4B60-8052-59C627BF9221}" srcOrd="2" destOrd="0" parTransId="{3BCB20FE-FA53-4D05-9B83-E4CF14D43C9E}" sibTransId="{95720AA8-1D46-493C-91A1-EE83114D1A0C}"/>
    <dgm:cxn modelId="{D52F372B-F7C2-4238-8CDE-638CA89051B8}" type="presOf" srcId="{F45790D9-2705-4395-8CCC-47B623B29EB2}" destId="{1C16B4AE-02B5-4AF7-82F6-0E1CD071541D}" srcOrd="0" destOrd="6" presId="urn:microsoft.com/office/officeart/2005/8/layout/vList5"/>
    <dgm:cxn modelId="{4095F77F-264A-40AA-8960-39412BE8CFFD}" srcId="{41357585-5279-422C-BC28-1016C2ACEA3A}" destId="{B1346068-E3D5-418F-B324-9C178DB6C81B}" srcOrd="1" destOrd="0" parTransId="{0EF5B103-DA6F-46B3-9E36-EDB165780C79}" sibTransId="{2BCE8445-C0CA-4AE4-8CC4-2CC4832CF5FE}"/>
    <dgm:cxn modelId="{12E2CE8B-46C1-4C97-AFA5-338B0EFE1994}" srcId="{BC90D314-1BAB-4B90-BB82-63A231D6603E}" destId="{E702321B-FD48-4285-A758-A8E9FED45934}" srcOrd="2" destOrd="0" parTransId="{176B6293-46C4-45DD-A5C4-042623CEA724}" sibTransId="{E868C13E-C664-4BA7-B12F-E50527E7F5CF}"/>
    <dgm:cxn modelId="{27EE06AC-A432-4107-98DE-8828BFA78E8A}" type="presOf" srcId="{102CD3A2-B52E-41C2-A531-9B21A847B11D}" destId="{1C16B4AE-02B5-4AF7-82F6-0E1CD071541D}" srcOrd="0" destOrd="3" presId="urn:microsoft.com/office/officeart/2005/8/layout/vList5"/>
    <dgm:cxn modelId="{AFAD9024-3FD8-4C09-9800-D9E229875A81}" type="presOf" srcId="{E702321B-FD48-4285-A758-A8E9FED45934}" destId="{B3D111AE-CBA0-4DCE-8EBF-987206751E03}" srcOrd="0" destOrd="2" presId="urn:microsoft.com/office/officeart/2005/8/layout/vList5"/>
    <dgm:cxn modelId="{CA4868D2-60C3-4340-A4A1-7657ABCC6BC1}" type="presParOf" srcId="{A374997C-4EA0-4721-9AD1-A6D4056245DA}" destId="{9CBC5E2B-72F0-458D-AA31-466A3DCF3B46}" srcOrd="0" destOrd="0" presId="urn:microsoft.com/office/officeart/2005/8/layout/vList5"/>
    <dgm:cxn modelId="{6D59339F-BB3D-4FD9-8C62-7F98EF98BF74}" type="presParOf" srcId="{9CBC5E2B-72F0-458D-AA31-466A3DCF3B46}" destId="{0F5A0270-7C16-4F90-B8CA-46B56E44F99A}" srcOrd="0" destOrd="0" presId="urn:microsoft.com/office/officeart/2005/8/layout/vList5"/>
    <dgm:cxn modelId="{E3971D8A-0332-4520-9BD0-BADE23E166EF}" type="presParOf" srcId="{9CBC5E2B-72F0-458D-AA31-466A3DCF3B46}" destId="{1C16B4AE-02B5-4AF7-82F6-0E1CD071541D}" srcOrd="1" destOrd="0" presId="urn:microsoft.com/office/officeart/2005/8/layout/vList5"/>
    <dgm:cxn modelId="{55F426AA-E852-4A7E-9013-BCCFDD729F84}" type="presParOf" srcId="{A374997C-4EA0-4721-9AD1-A6D4056245DA}" destId="{4AF727D8-EA73-4162-92E4-6EBD610B7113}" srcOrd="1" destOrd="0" presId="urn:microsoft.com/office/officeart/2005/8/layout/vList5"/>
    <dgm:cxn modelId="{459A2377-EFEB-4EB8-9672-B0F5CB68825C}" type="presParOf" srcId="{A374997C-4EA0-4721-9AD1-A6D4056245DA}" destId="{66187442-2E03-4924-900E-98B2BDA61CD2}" srcOrd="2" destOrd="0" presId="urn:microsoft.com/office/officeart/2005/8/layout/vList5"/>
    <dgm:cxn modelId="{4F23F449-CAF1-4AFD-818C-824AE0F8F0AB}" type="presParOf" srcId="{66187442-2E03-4924-900E-98B2BDA61CD2}" destId="{90E35122-849B-4B66-9FC2-374E7A418457}" srcOrd="0" destOrd="0" presId="urn:microsoft.com/office/officeart/2005/8/layout/vList5"/>
    <dgm:cxn modelId="{45148801-537D-4948-821F-44B1E3798E58}" type="presParOf" srcId="{66187442-2E03-4924-900E-98B2BDA61CD2}" destId="{C944DBC3-C142-49D2-9225-6B57CF4843F1}" srcOrd="1" destOrd="0" presId="urn:microsoft.com/office/officeart/2005/8/layout/vList5"/>
    <dgm:cxn modelId="{275EBB03-5FBE-433B-AA59-46F4D09C56DC}" type="presParOf" srcId="{A374997C-4EA0-4721-9AD1-A6D4056245DA}" destId="{000777B5-341E-4AF7-8F89-E8BD127D3631}" srcOrd="3" destOrd="0" presId="urn:microsoft.com/office/officeart/2005/8/layout/vList5"/>
    <dgm:cxn modelId="{6C9EF2A6-D86B-46FB-AEE6-6486A539BCC2}" type="presParOf" srcId="{A374997C-4EA0-4721-9AD1-A6D4056245DA}" destId="{B5569412-EEBE-4237-AD36-1FB3C93D606F}" srcOrd="4" destOrd="0" presId="urn:microsoft.com/office/officeart/2005/8/layout/vList5"/>
    <dgm:cxn modelId="{0E182DBC-B417-441A-9441-5226A9D6FA65}" type="presParOf" srcId="{B5569412-EEBE-4237-AD36-1FB3C93D606F}" destId="{4ABCCB82-77F6-4A6D-B7F3-C4A9DD4BE7FD}" srcOrd="0" destOrd="0" presId="urn:microsoft.com/office/officeart/2005/8/layout/vList5"/>
    <dgm:cxn modelId="{BEA2AC8D-549D-4E99-B155-C2518448A3D5}" type="presParOf" srcId="{B5569412-EEBE-4237-AD36-1FB3C93D606F}" destId="{B3D111AE-CBA0-4DCE-8EBF-987206751E03}"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48C81A7-AA56-40AC-9CA1-A9DB2B16DABC}" type="doc">
      <dgm:prSet loTypeId="urn:microsoft.com/office/officeart/2005/8/layout/hList3" loCatId="list" qsTypeId="urn:microsoft.com/office/officeart/2005/8/quickstyle/simple1" qsCatId="simple" csTypeId="urn:microsoft.com/office/officeart/2005/8/colors/accent6_3" csCatId="accent6" phldr="1"/>
      <dgm:spPr/>
      <dgm:t>
        <a:bodyPr/>
        <a:lstStyle/>
        <a:p>
          <a:pPr rtl="1"/>
          <a:endParaRPr lang="ar-YE"/>
        </a:p>
      </dgm:t>
    </dgm:pt>
    <dgm:pt modelId="{3FEBF598-F300-4878-A9DA-00A1C18C3F3B}">
      <dgm:prSet phldrT="[نص]" custT="1"/>
      <dgm:spPr>
        <a:noFill/>
      </dgm:spPr>
      <dgm:t>
        <a:bodyPr/>
        <a:lstStyle/>
        <a:p>
          <a:pPr rtl="1"/>
          <a:r>
            <a:rPr lang="ar-YE" sz="3600" dirty="0" smtClean="0">
              <a:solidFill>
                <a:srgbClr val="0070C0"/>
              </a:solidFill>
              <a:cs typeface="PT Bold Heading" pitchFamily="2" charset="-78"/>
            </a:rPr>
            <a:t>أنواع القرارات الإدارية</a:t>
          </a:r>
          <a:endParaRPr lang="ar-YE" sz="3600" dirty="0">
            <a:solidFill>
              <a:srgbClr val="0070C0"/>
            </a:solidFill>
            <a:cs typeface="PT Bold Heading" pitchFamily="2" charset="-78"/>
          </a:endParaRPr>
        </a:p>
      </dgm:t>
    </dgm:pt>
    <dgm:pt modelId="{D17B1AC1-2D72-4DEC-9285-8C707C7C1329}" type="parTrans" cxnId="{76738DE2-FD4B-4174-BBBA-E31A1BA67F94}">
      <dgm:prSet/>
      <dgm:spPr/>
      <dgm:t>
        <a:bodyPr/>
        <a:lstStyle/>
        <a:p>
          <a:pPr rtl="1"/>
          <a:endParaRPr lang="ar-YE"/>
        </a:p>
      </dgm:t>
    </dgm:pt>
    <dgm:pt modelId="{9BE50FA9-6DDF-47A8-BBE7-21E600A0D335}" type="sibTrans" cxnId="{76738DE2-FD4B-4174-BBBA-E31A1BA67F94}">
      <dgm:prSet/>
      <dgm:spPr/>
      <dgm:t>
        <a:bodyPr/>
        <a:lstStyle/>
        <a:p>
          <a:pPr rtl="1"/>
          <a:endParaRPr lang="ar-YE"/>
        </a:p>
      </dgm:t>
    </dgm:pt>
    <dgm:pt modelId="{77ABDD08-2CF8-4522-8918-0AEC8A3628B2}">
      <dgm:prSet custT="1"/>
      <dgm:spPr>
        <a:gradFill flip="none" rotWithShape="1">
          <a:gsLst>
            <a:gs pos="0">
              <a:schemeClr val="tx2">
                <a:lumMod val="60000"/>
                <a:lumOff val="40000"/>
                <a:tint val="66000"/>
                <a:satMod val="160000"/>
              </a:schemeClr>
            </a:gs>
            <a:gs pos="50000">
              <a:schemeClr val="tx2">
                <a:lumMod val="60000"/>
                <a:lumOff val="40000"/>
                <a:tint val="44500"/>
                <a:satMod val="160000"/>
              </a:schemeClr>
            </a:gs>
            <a:gs pos="100000">
              <a:schemeClr val="tx2">
                <a:lumMod val="60000"/>
                <a:lumOff val="40000"/>
                <a:tint val="23500"/>
                <a:satMod val="160000"/>
              </a:schemeClr>
            </a:gs>
          </a:gsLst>
          <a:lin ang="2700000" scaled="1"/>
          <a:tileRect/>
        </a:gradFill>
      </dgm:spPr>
      <dgm:t>
        <a:bodyPr/>
        <a:lstStyle/>
        <a:p>
          <a:pPr algn="ctr" rtl="1"/>
          <a:r>
            <a:rPr lang="ar-SA" sz="1800" b="1" dirty="0" smtClean="0">
              <a:solidFill>
                <a:srgbClr val="C00000"/>
              </a:solidFill>
              <a:latin typeface="Times New Roman" pitchFamily="18" charset="0"/>
              <a:cs typeface="Times New Roman" pitchFamily="18" charset="0"/>
            </a:rPr>
            <a:t>قرارات رئيسية</a:t>
          </a:r>
          <a:endParaRPr lang="ar-YE" sz="1800" dirty="0" smtClean="0">
            <a:solidFill>
              <a:srgbClr val="C00000"/>
            </a:solidFill>
            <a:latin typeface="Times New Roman" pitchFamily="18" charset="0"/>
            <a:cs typeface="Times New Roman" pitchFamily="18" charset="0"/>
          </a:endParaRPr>
        </a:p>
        <a:p>
          <a:pPr algn="ctr" rtl="1"/>
          <a:r>
            <a:rPr lang="ar-SA" sz="1800" dirty="0" smtClean="0">
              <a:solidFill>
                <a:srgbClr val="C00000"/>
              </a:solidFill>
              <a:latin typeface="Times New Roman" pitchFamily="18" charset="0"/>
              <a:cs typeface="Times New Roman" pitchFamily="18" charset="0"/>
            </a:rPr>
            <a:t> وهي القرارات التي تتخذ في مجال الأمور الهامة ذات التأثير المباشر في المزرعة وفي دخلها. مثل تغيير الدورة الزراعية المنفذة في المزرعة او اعادة تنظيمها او الغاء مشروع من المشاريع الإنتاجية في المزرعة وإدخال مشروع جديد يحل محله في الإنتاج</a:t>
          </a:r>
          <a:r>
            <a:rPr lang="ar-SA" sz="1800" dirty="0" smtClean="0">
              <a:solidFill>
                <a:srgbClr val="0070C0"/>
              </a:solidFill>
              <a:latin typeface="Times New Roman" pitchFamily="18" charset="0"/>
              <a:cs typeface="Times New Roman" pitchFamily="18" charset="0"/>
            </a:rPr>
            <a:t>.</a:t>
          </a:r>
          <a:endParaRPr lang="en-US" sz="1800" dirty="0">
            <a:solidFill>
              <a:srgbClr val="0070C0"/>
            </a:solidFill>
            <a:latin typeface="Times New Roman" pitchFamily="18" charset="0"/>
            <a:cs typeface="Times New Roman" pitchFamily="18" charset="0"/>
          </a:endParaRPr>
        </a:p>
      </dgm:t>
    </dgm:pt>
    <dgm:pt modelId="{0819E317-E007-47C4-AB2C-6D25C345A6B4}" type="parTrans" cxnId="{684F713A-5532-461B-8F6C-275470330577}">
      <dgm:prSet/>
      <dgm:spPr/>
      <dgm:t>
        <a:bodyPr/>
        <a:lstStyle/>
        <a:p>
          <a:pPr rtl="1"/>
          <a:endParaRPr lang="ar-YE"/>
        </a:p>
      </dgm:t>
    </dgm:pt>
    <dgm:pt modelId="{24391AD6-5209-4BBA-A2C9-F41F10BFFFFC}" type="sibTrans" cxnId="{684F713A-5532-461B-8F6C-275470330577}">
      <dgm:prSet/>
      <dgm:spPr/>
      <dgm:t>
        <a:bodyPr/>
        <a:lstStyle/>
        <a:p>
          <a:pPr rtl="1"/>
          <a:endParaRPr lang="ar-YE"/>
        </a:p>
      </dgm:t>
    </dgm:pt>
    <dgm:pt modelId="{035A3AE1-FFF8-4CDD-8B51-CF7838BE5C7F}">
      <dgm:prSet custT="1">
        <dgm:style>
          <a:lnRef idx="2">
            <a:schemeClr val="accent5"/>
          </a:lnRef>
          <a:fillRef idx="1">
            <a:schemeClr val="lt1"/>
          </a:fillRef>
          <a:effectRef idx="0">
            <a:schemeClr val="accent5"/>
          </a:effectRef>
          <a:fontRef idx="minor">
            <a:schemeClr val="dk1"/>
          </a:fontRef>
        </dgm:style>
      </dgm:prSet>
      <dgm:spPr/>
      <dgm:t>
        <a:bodyPr/>
        <a:lstStyle/>
        <a:p>
          <a:pPr algn="ctr" rtl="1"/>
          <a:r>
            <a:rPr lang="ar-SA" sz="1800" b="1" dirty="0" smtClean="0">
              <a:solidFill>
                <a:schemeClr val="tx1"/>
              </a:solidFill>
              <a:latin typeface="Times New Roman" pitchFamily="18" charset="0"/>
              <a:cs typeface="Times New Roman" pitchFamily="18" charset="0"/>
            </a:rPr>
            <a:t>قرارات ثانوية</a:t>
          </a:r>
          <a:endParaRPr lang="ar-YE" sz="1800" dirty="0" smtClean="0">
            <a:solidFill>
              <a:schemeClr val="tx1"/>
            </a:solidFill>
            <a:latin typeface="Times New Roman" pitchFamily="18" charset="0"/>
            <a:cs typeface="Times New Roman" pitchFamily="18" charset="0"/>
          </a:endParaRPr>
        </a:p>
        <a:p>
          <a:pPr algn="ctr" rtl="1"/>
          <a:r>
            <a:rPr lang="ar-SA" sz="1800" dirty="0" smtClean="0">
              <a:solidFill>
                <a:schemeClr val="tx1"/>
              </a:solidFill>
              <a:latin typeface="Times New Roman" pitchFamily="18" charset="0"/>
              <a:cs typeface="Times New Roman" pitchFamily="18" charset="0"/>
            </a:rPr>
            <a:t> وهي القرارات التي تتخذ فيما يتعلق بالأمور ذات الأهمية البسيطة في المزرعة كإدخال بعض التعديلات على زراعة محصول معين او إنتاجه يؤدي الى زيادة الدخل</a:t>
          </a:r>
          <a:r>
            <a:rPr lang="ar-SA" sz="1600" dirty="0" smtClean="0">
              <a:solidFill>
                <a:srgbClr val="FFC000"/>
              </a:solidFill>
              <a:cs typeface="PT Bold Heading" pitchFamily="2" charset="-78"/>
            </a:rPr>
            <a:t>.</a:t>
          </a:r>
          <a:endParaRPr lang="en-US" sz="1600" dirty="0">
            <a:solidFill>
              <a:srgbClr val="FFC000"/>
            </a:solidFill>
            <a:cs typeface="PT Bold Heading" pitchFamily="2" charset="-78"/>
          </a:endParaRPr>
        </a:p>
      </dgm:t>
    </dgm:pt>
    <dgm:pt modelId="{F5FCDCC9-4DC4-4F5E-BBD6-8A34AB0E6EBA}" type="parTrans" cxnId="{5C8B0F2E-762F-43A5-A3EB-79675DDE66A2}">
      <dgm:prSet/>
      <dgm:spPr/>
      <dgm:t>
        <a:bodyPr/>
        <a:lstStyle/>
        <a:p>
          <a:pPr rtl="1"/>
          <a:endParaRPr lang="ar-YE"/>
        </a:p>
      </dgm:t>
    </dgm:pt>
    <dgm:pt modelId="{9A7488A5-054E-41BB-B556-08CAE083A583}" type="sibTrans" cxnId="{5C8B0F2E-762F-43A5-A3EB-79675DDE66A2}">
      <dgm:prSet/>
      <dgm:spPr/>
      <dgm:t>
        <a:bodyPr/>
        <a:lstStyle/>
        <a:p>
          <a:pPr rtl="1"/>
          <a:endParaRPr lang="ar-YE"/>
        </a:p>
      </dgm:t>
    </dgm:pt>
    <dgm:pt modelId="{60E79178-A469-4A1D-9E6E-B577C31FE740}">
      <dgm:prSet custT="1">
        <dgm:style>
          <a:lnRef idx="1">
            <a:schemeClr val="accent6"/>
          </a:lnRef>
          <a:fillRef idx="2">
            <a:schemeClr val="accent6"/>
          </a:fillRef>
          <a:effectRef idx="1">
            <a:schemeClr val="accent6"/>
          </a:effectRef>
          <a:fontRef idx="minor">
            <a:schemeClr val="dk1"/>
          </a:fontRef>
        </dgm:style>
      </dgm:prSet>
      <dgm:spPr/>
      <dgm:t>
        <a:bodyPr/>
        <a:lstStyle/>
        <a:p>
          <a:pPr rtl="1"/>
          <a:r>
            <a:rPr lang="ar-SA" sz="1800" b="1" dirty="0" smtClean="0">
              <a:solidFill>
                <a:schemeClr val="tx1"/>
              </a:solidFill>
              <a:latin typeface="Times New Roman" pitchFamily="18" charset="0"/>
              <a:cs typeface="Times New Roman" pitchFamily="18" charset="0"/>
            </a:rPr>
            <a:t>قرارات روتينية</a:t>
          </a:r>
          <a:r>
            <a:rPr lang="ar-SA" sz="1800" dirty="0" smtClean="0">
              <a:solidFill>
                <a:schemeClr val="tx1"/>
              </a:solidFill>
              <a:latin typeface="Times New Roman" pitchFamily="18" charset="0"/>
              <a:cs typeface="Times New Roman" pitchFamily="18" charset="0"/>
            </a:rPr>
            <a:t>:</a:t>
          </a:r>
          <a:endParaRPr lang="ar-YE" sz="1800" dirty="0" smtClean="0">
            <a:solidFill>
              <a:schemeClr val="tx1"/>
            </a:solidFill>
            <a:latin typeface="Times New Roman" pitchFamily="18" charset="0"/>
            <a:cs typeface="Times New Roman" pitchFamily="18" charset="0"/>
          </a:endParaRPr>
        </a:p>
        <a:p>
          <a:pPr rtl="1"/>
          <a:r>
            <a:rPr lang="ar-SA" sz="1800" dirty="0" smtClean="0">
              <a:solidFill>
                <a:schemeClr val="tx1"/>
              </a:solidFill>
              <a:latin typeface="Times New Roman" pitchFamily="18" charset="0"/>
              <a:cs typeface="Times New Roman" pitchFamily="18" charset="0"/>
            </a:rPr>
            <a:t> وهي القرارات ذات العلاقة بالأمور الاعتيادية الروتينية التي تتم في المزرعة بشكل يومي متكرر مثل وضع برامج العمل اليومي، مثل هذه القرارات لا تتطلب معرفة كبيرة او خبرة متفوقة</a:t>
          </a:r>
          <a:r>
            <a:rPr lang="ar-SA"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dgm:t>
    </dgm:pt>
    <dgm:pt modelId="{6DC98765-7270-4791-9C2F-133BFB0DB830}" type="parTrans" cxnId="{AC1D584E-6BE0-4444-8089-6090B06DB356}">
      <dgm:prSet/>
      <dgm:spPr/>
      <dgm:t>
        <a:bodyPr/>
        <a:lstStyle/>
        <a:p>
          <a:pPr rtl="1"/>
          <a:endParaRPr lang="ar-YE"/>
        </a:p>
      </dgm:t>
    </dgm:pt>
    <dgm:pt modelId="{3A1B8E44-E0E1-4A0C-B918-1AC64AA6CEFA}" type="sibTrans" cxnId="{AC1D584E-6BE0-4444-8089-6090B06DB356}">
      <dgm:prSet/>
      <dgm:spPr/>
      <dgm:t>
        <a:bodyPr/>
        <a:lstStyle/>
        <a:p>
          <a:pPr rtl="1"/>
          <a:endParaRPr lang="ar-YE"/>
        </a:p>
      </dgm:t>
    </dgm:pt>
    <dgm:pt modelId="{98431D55-5C33-470A-B334-6143A9CA2C4F}">
      <dgm:prSet custT="1">
        <dgm:style>
          <a:lnRef idx="1">
            <a:schemeClr val="accent1"/>
          </a:lnRef>
          <a:fillRef idx="2">
            <a:schemeClr val="accent1"/>
          </a:fillRef>
          <a:effectRef idx="1">
            <a:schemeClr val="accent1"/>
          </a:effectRef>
          <a:fontRef idx="minor">
            <a:schemeClr val="dk1"/>
          </a:fontRef>
        </dgm:style>
      </dgm:prSet>
      <dgm:spPr/>
      <dgm:t>
        <a:bodyPr/>
        <a:lstStyle/>
        <a:p>
          <a:pPr rtl="1"/>
          <a:r>
            <a:rPr lang="ar-SA" sz="1600" b="1" dirty="0" smtClean="0">
              <a:solidFill>
                <a:srgbClr val="002060"/>
              </a:solidFill>
              <a:latin typeface="Times New Roman" pitchFamily="18" charset="0"/>
              <a:cs typeface="Times New Roman" pitchFamily="18" charset="0"/>
            </a:rPr>
            <a:t>قرارات </a:t>
          </a:r>
          <a:r>
            <a:rPr lang="ar-SA" sz="1600" b="1" dirty="0" err="1" smtClean="0">
              <a:solidFill>
                <a:srgbClr val="002060"/>
              </a:solidFill>
              <a:latin typeface="Times New Roman" pitchFamily="18" charset="0"/>
              <a:cs typeface="Times New Roman" pitchFamily="18" charset="0"/>
            </a:rPr>
            <a:t>اختصاصية</a:t>
          </a:r>
          <a:r>
            <a:rPr lang="ar-SA" sz="1600" dirty="0" err="1" smtClean="0">
              <a:solidFill>
                <a:srgbClr val="002060"/>
              </a:solidFill>
              <a:latin typeface="Times New Roman" pitchFamily="18" charset="0"/>
              <a:cs typeface="Times New Roman" pitchFamily="18" charset="0"/>
            </a:rPr>
            <a:t>:</a:t>
          </a:r>
          <a:r>
            <a:rPr lang="ar-SA" sz="1600" dirty="0" smtClean="0">
              <a:solidFill>
                <a:srgbClr val="002060"/>
              </a:solidFill>
              <a:latin typeface="Times New Roman" pitchFamily="18" charset="0"/>
              <a:cs typeface="Times New Roman" pitchFamily="18" charset="0"/>
            </a:rPr>
            <a:t> </a:t>
          </a:r>
          <a:endParaRPr lang="ar-YE" sz="1600" dirty="0" smtClean="0">
            <a:solidFill>
              <a:srgbClr val="002060"/>
            </a:solidFill>
            <a:latin typeface="Times New Roman" pitchFamily="18" charset="0"/>
            <a:cs typeface="Times New Roman" pitchFamily="18" charset="0"/>
          </a:endParaRPr>
        </a:p>
        <a:p>
          <a:pPr rtl="1"/>
          <a:r>
            <a:rPr lang="ar-SA" sz="1600" dirty="0" smtClean="0">
              <a:solidFill>
                <a:srgbClr val="002060"/>
              </a:solidFill>
              <a:latin typeface="Times New Roman" pitchFamily="18" charset="0"/>
              <a:cs typeface="Times New Roman" pitchFamily="18" charset="0"/>
            </a:rPr>
            <a:t>وهي القرارات التي تتخذ بالاعتماد على مقترحات تضعها الجهات الفنية المختصة في المزرعة </a:t>
          </a:r>
          <a:r>
            <a:rPr lang="ar-SA" sz="1600" dirty="0" err="1" smtClean="0">
              <a:solidFill>
                <a:srgbClr val="002060"/>
              </a:solidFill>
              <a:latin typeface="Times New Roman" pitchFamily="18" charset="0"/>
              <a:cs typeface="Times New Roman" pitchFamily="18" charset="0"/>
            </a:rPr>
            <a:t>والمسؤولة</a:t>
          </a:r>
          <a:r>
            <a:rPr lang="ar-SA" sz="1600" dirty="0" smtClean="0">
              <a:solidFill>
                <a:srgbClr val="002060"/>
              </a:solidFill>
              <a:latin typeface="Times New Roman" pitchFamily="18" charset="0"/>
              <a:cs typeface="Times New Roman" pitchFamily="18" charset="0"/>
            </a:rPr>
            <a:t>، كل حسب اختصاصه في الفروع الإنتاجية المختلفة، مثل هذه المقترحات التي يقدمها المهندسون الزراعيون والأطباء البيطريون وتعمل إدارة المزرعة على تنسيق هذه القرارات ووضع المناسب منها موضوع التنفيذ.</a:t>
          </a:r>
          <a:endParaRPr lang="en-US" sz="1600" dirty="0">
            <a:solidFill>
              <a:srgbClr val="002060"/>
            </a:solidFill>
            <a:latin typeface="Times New Roman" pitchFamily="18" charset="0"/>
            <a:cs typeface="Times New Roman" pitchFamily="18" charset="0"/>
          </a:endParaRPr>
        </a:p>
      </dgm:t>
    </dgm:pt>
    <dgm:pt modelId="{D40028BF-0497-414B-BFBE-A6C087BF5124}" type="parTrans" cxnId="{731C1F58-0159-4A83-9F50-275801283C1B}">
      <dgm:prSet/>
      <dgm:spPr/>
      <dgm:t>
        <a:bodyPr/>
        <a:lstStyle/>
        <a:p>
          <a:pPr rtl="1"/>
          <a:endParaRPr lang="ar-YE"/>
        </a:p>
      </dgm:t>
    </dgm:pt>
    <dgm:pt modelId="{AABEF1CB-A5A3-41BD-9D51-EC3EA419675A}" type="sibTrans" cxnId="{731C1F58-0159-4A83-9F50-275801283C1B}">
      <dgm:prSet/>
      <dgm:spPr/>
      <dgm:t>
        <a:bodyPr/>
        <a:lstStyle/>
        <a:p>
          <a:pPr rtl="1"/>
          <a:endParaRPr lang="ar-YE"/>
        </a:p>
      </dgm:t>
    </dgm:pt>
    <dgm:pt modelId="{7E8F2275-C4F8-4FCA-B443-2533DC5C693F}" type="pres">
      <dgm:prSet presAssocID="{B48C81A7-AA56-40AC-9CA1-A9DB2B16DABC}" presName="composite" presStyleCnt="0">
        <dgm:presLayoutVars>
          <dgm:chMax val="1"/>
          <dgm:dir/>
          <dgm:resizeHandles val="exact"/>
        </dgm:presLayoutVars>
      </dgm:prSet>
      <dgm:spPr/>
      <dgm:t>
        <a:bodyPr/>
        <a:lstStyle/>
        <a:p>
          <a:pPr rtl="1"/>
          <a:endParaRPr lang="ar-YE"/>
        </a:p>
      </dgm:t>
    </dgm:pt>
    <dgm:pt modelId="{D714DD8D-DD40-44F9-9028-238ABDC94BB5}" type="pres">
      <dgm:prSet presAssocID="{3FEBF598-F300-4878-A9DA-00A1C18C3F3B}" presName="roof" presStyleLbl="dkBgShp" presStyleIdx="0" presStyleCnt="2" custLinFactNeighborX="10909" custLinFactNeighborY="-4975"/>
      <dgm:spPr/>
      <dgm:t>
        <a:bodyPr/>
        <a:lstStyle/>
        <a:p>
          <a:pPr rtl="1"/>
          <a:endParaRPr lang="ar-YE"/>
        </a:p>
      </dgm:t>
    </dgm:pt>
    <dgm:pt modelId="{868F218D-4D57-4970-B61C-80435C65F0FA}" type="pres">
      <dgm:prSet presAssocID="{3FEBF598-F300-4878-A9DA-00A1C18C3F3B}" presName="pillars" presStyleCnt="0"/>
      <dgm:spPr/>
    </dgm:pt>
    <dgm:pt modelId="{43092E1B-BA0C-4A12-B150-4545F9B963A8}" type="pres">
      <dgm:prSet presAssocID="{3FEBF598-F300-4878-A9DA-00A1C18C3F3B}" presName="pillar1" presStyleLbl="node1" presStyleIdx="0" presStyleCnt="4">
        <dgm:presLayoutVars>
          <dgm:bulletEnabled val="1"/>
        </dgm:presLayoutVars>
      </dgm:prSet>
      <dgm:spPr/>
      <dgm:t>
        <a:bodyPr/>
        <a:lstStyle/>
        <a:p>
          <a:pPr rtl="1"/>
          <a:endParaRPr lang="ar-YE"/>
        </a:p>
      </dgm:t>
    </dgm:pt>
    <dgm:pt modelId="{DB179A41-09E9-4CA2-9E14-C1F65D55F690}" type="pres">
      <dgm:prSet presAssocID="{60E79178-A469-4A1D-9E6E-B577C31FE740}" presName="pillarX" presStyleLbl="node1" presStyleIdx="1" presStyleCnt="4">
        <dgm:presLayoutVars>
          <dgm:bulletEnabled val="1"/>
        </dgm:presLayoutVars>
      </dgm:prSet>
      <dgm:spPr/>
      <dgm:t>
        <a:bodyPr/>
        <a:lstStyle/>
        <a:p>
          <a:pPr rtl="1"/>
          <a:endParaRPr lang="ar-YE"/>
        </a:p>
      </dgm:t>
    </dgm:pt>
    <dgm:pt modelId="{F80F3B35-0605-4B68-94B8-F235E1056C99}" type="pres">
      <dgm:prSet presAssocID="{035A3AE1-FFF8-4CDD-8B51-CF7838BE5C7F}" presName="pillarX" presStyleLbl="node1" presStyleIdx="2" presStyleCnt="4" custLinFactNeighborX="0" custLinFactNeighborY="-237">
        <dgm:presLayoutVars>
          <dgm:bulletEnabled val="1"/>
        </dgm:presLayoutVars>
      </dgm:prSet>
      <dgm:spPr/>
      <dgm:t>
        <a:bodyPr/>
        <a:lstStyle/>
        <a:p>
          <a:pPr rtl="1"/>
          <a:endParaRPr lang="ar-YE"/>
        </a:p>
      </dgm:t>
    </dgm:pt>
    <dgm:pt modelId="{0DDE4A9B-5E13-4DE9-9D16-CB67846F8A65}" type="pres">
      <dgm:prSet presAssocID="{77ABDD08-2CF8-4522-8918-0AEC8A3628B2}" presName="pillarX" presStyleLbl="node1" presStyleIdx="3" presStyleCnt="4">
        <dgm:presLayoutVars>
          <dgm:bulletEnabled val="1"/>
        </dgm:presLayoutVars>
      </dgm:prSet>
      <dgm:spPr/>
      <dgm:t>
        <a:bodyPr/>
        <a:lstStyle/>
        <a:p>
          <a:pPr rtl="1"/>
          <a:endParaRPr lang="ar-YE"/>
        </a:p>
      </dgm:t>
    </dgm:pt>
    <dgm:pt modelId="{BE285687-42B3-4E27-9B98-B78BDC2D8A18}" type="pres">
      <dgm:prSet presAssocID="{3FEBF598-F300-4878-A9DA-00A1C18C3F3B}" presName="base" presStyleLbl="dkBgShp" presStyleIdx="1" presStyleCnt="2"/>
      <dgm:spPr>
        <a:solidFill>
          <a:schemeClr val="bg2"/>
        </a:solidFill>
      </dgm:spPr>
      <dgm:t>
        <a:bodyPr/>
        <a:lstStyle/>
        <a:p>
          <a:pPr rtl="1"/>
          <a:endParaRPr lang="ar-SA"/>
        </a:p>
      </dgm:t>
    </dgm:pt>
  </dgm:ptLst>
  <dgm:cxnLst>
    <dgm:cxn modelId="{684F713A-5532-461B-8F6C-275470330577}" srcId="{3FEBF598-F300-4878-A9DA-00A1C18C3F3B}" destId="{77ABDD08-2CF8-4522-8918-0AEC8A3628B2}" srcOrd="3" destOrd="0" parTransId="{0819E317-E007-47C4-AB2C-6D25C345A6B4}" sibTransId="{24391AD6-5209-4BBA-A2C9-F41F10BFFFFC}"/>
    <dgm:cxn modelId="{37ECB8D4-2958-4959-A0F7-0DD60A07F5B2}" type="presOf" srcId="{60E79178-A469-4A1D-9E6E-B577C31FE740}" destId="{DB179A41-09E9-4CA2-9E14-C1F65D55F690}" srcOrd="0" destOrd="0" presId="urn:microsoft.com/office/officeart/2005/8/layout/hList3"/>
    <dgm:cxn modelId="{5C8B0F2E-762F-43A5-A3EB-79675DDE66A2}" srcId="{3FEBF598-F300-4878-A9DA-00A1C18C3F3B}" destId="{035A3AE1-FFF8-4CDD-8B51-CF7838BE5C7F}" srcOrd="2" destOrd="0" parTransId="{F5FCDCC9-4DC4-4F5E-BBD6-8A34AB0E6EBA}" sibTransId="{9A7488A5-054E-41BB-B556-08CAE083A583}"/>
    <dgm:cxn modelId="{AC1D584E-6BE0-4444-8089-6090B06DB356}" srcId="{3FEBF598-F300-4878-A9DA-00A1C18C3F3B}" destId="{60E79178-A469-4A1D-9E6E-B577C31FE740}" srcOrd="1" destOrd="0" parTransId="{6DC98765-7270-4791-9C2F-133BFB0DB830}" sibTransId="{3A1B8E44-E0E1-4A0C-B918-1AC64AA6CEFA}"/>
    <dgm:cxn modelId="{76738DE2-FD4B-4174-BBBA-E31A1BA67F94}" srcId="{B48C81A7-AA56-40AC-9CA1-A9DB2B16DABC}" destId="{3FEBF598-F300-4878-A9DA-00A1C18C3F3B}" srcOrd="0" destOrd="0" parTransId="{D17B1AC1-2D72-4DEC-9285-8C707C7C1329}" sibTransId="{9BE50FA9-6DDF-47A8-BBE7-21E600A0D335}"/>
    <dgm:cxn modelId="{5593F4A9-44ED-4205-92F1-D86C8D94EBA7}" type="presOf" srcId="{3FEBF598-F300-4878-A9DA-00A1C18C3F3B}" destId="{D714DD8D-DD40-44F9-9028-238ABDC94BB5}" srcOrd="0" destOrd="0" presId="urn:microsoft.com/office/officeart/2005/8/layout/hList3"/>
    <dgm:cxn modelId="{D2F38AC2-66D5-4833-8E76-355A362CCD0A}" type="presOf" srcId="{77ABDD08-2CF8-4522-8918-0AEC8A3628B2}" destId="{0DDE4A9B-5E13-4DE9-9D16-CB67846F8A65}" srcOrd="0" destOrd="0" presId="urn:microsoft.com/office/officeart/2005/8/layout/hList3"/>
    <dgm:cxn modelId="{80AC8FB2-5020-4646-B31A-DE5198F40797}" type="presOf" srcId="{98431D55-5C33-470A-B334-6143A9CA2C4F}" destId="{43092E1B-BA0C-4A12-B150-4545F9B963A8}" srcOrd="0" destOrd="0" presId="urn:microsoft.com/office/officeart/2005/8/layout/hList3"/>
    <dgm:cxn modelId="{8EAF5A00-DC6F-4542-8EF0-3CEE5C89EB34}" type="presOf" srcId="{035A3AE1-FFF8-4CDD-8B51-CF7838BE5C7F}" destId="{F80F3B35-0605-4B68-94B8-F235E1056C99}" srcOrd="0" destOrd="0" presId="urn:microsoft.com/office/officeart/2005/8/layout/hList3"/>
    <dgm:cxn modelId="{731C1F58-0159-4A83-9F50-275801283C1B}" srcId="{3FEBF598-F300-4878-A9DA-00A1C18C3F3B}" destId="{98431D55-5C33-470A-B334-6143A9CA2C4F}" srcOrd="0" destOrd="0" parTransId="{D40028BF-0497-414B-BFBE-A6C087BF5124}" sibTransId="{AABEF1CB-A5A3-41BD-9D51-EC3EA419675A}"/>
    <dgm:cxn modelId="{155829C5-3F05-45E2-AA65-3205FBF34C47}" type="presOf" srcId="{B48C81A7-AA56-40AC-9CA1-A9DB2B16DABC}" destId="{7E8F2275-C4F8-4FCA-B443-2533DC5C693F}" srcOrd="0" destOrd="0" presId="urn:microsoft.com/office/officeart/2005/8/layout/hList3"/>
    <dgm:cxn modelId="{B33F9DAD-C60D-46C2-BA9F-3906B54EB837}" type="presParOf" srcId="{7E8F2275-C4F8-4FCA-B443-2533DC5C693F}" destId="{D714DD8D-DD40-44F9-9028-238ABDC94BB5}" srcOrd="0" destOrd="0" presId="urn:microsoft.com/office/officeart/2005/8/layout/hList3"/>
    <dgm:cxn modelId="{9398C36B-5074-459D-B79B-A0B6940532BE}" type="presParOf" srcId="{7E8F2275-C4F8-4FCA-B443-2533DC5C693F}" destId="{868F218D-4D57-4970-B61C-80435C65F0FA}" srcOrd="1" destOrd="0" presId="urn:microsoft.com/office/officeart/2005/8/layout/hList3"/>
    <dgm:cxn modelId="{EDE6F965-FF74-437F-A48B-025E54EC1A03}" type="presParOf" srcId="{868F218D-4D57-4970-B61C-80435C65F0FA}" destId="{43092E1B-BA0C-4A12-B150-4545F9B963A8}" srcOrd="0" destOrd="0" presId="urn:microsoft.com/office/officeart/2005/8/layout/hList3"/>
    <dgm:cxn modelId="{E9AAA000-B686-4D8B-BB03-DF54C1184C58}" type="presParOf" srcId="{868F218D-4D57-4970-B61C-80435C65F0FA}" destId="{DB179A41-09E9-4CA2-9E14-C1F65D55F690}" srcOrd="1" destOrd="0" presId="urn:microsoft.com/office/officeart/2005/8/layout/hList3"/>
    <dgm:cxn modelId="{1279A729-CA22-460F-904F-CFB0C6510DB7}" type="presParOf" srcId="{868F218D-4D57-4970-B61C-80435C65F0FA}" destId="{F80F3B35-0605-4B68-94B8-F235E1056C99}" srcOrd="2" destOrd="0" presId="urn:microsoft.com/office/officeart/2005/8/layout/hList3"/>
    <dgm:cxn modelId="{C33C17A3-DA1C-4452-9677-66EE6F553DB1}" type="presParOf" srcId="{868F218D-4D57-4970-B61C-80435C65F0FA}" destId="{0DDE4A9B-5E13-4DE9-9D16-CB67846F8A65}" srcOrd="3" destOrd="0" presId="urn:microsoft.com/office/officeart/2005/8/layout/hList3"/>
    <dgm:cxn modelId="{6EB4E2BC-A3A7-47AA-956A-F55F215CF402}" type="presParOf" srcId="{7E8F2275-C4F8-4FCA-B443-2533DC5C693F}" destId="{BE285687-42B3-4E27-9B98-B78BDC2D8A18}"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78EF772-EC89-44D8-9367-9DD7BFBCFAEF}"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SA"/>
        </a:p>
      </dgm:t>
    </dgm:pt>
    <dgm:pt modelId="{A4C9FECA-4B77-48AF-BD30-D0A445DD34C2}">
      <dgm:prSet phldrT="[Text]" custT="1">
        <dgm:style>
          <a:lnRef idx="1">
            <a:schemeClr val="accent3"/>
          </a:lnRef>
          <a:fillRef idx="2">
            <a:schemeClr val="accent3"/>
          </a:fillRef>
          <a:effectRef idx="1">
            <a:schemeClr val="accent3"/>
          </a:effectRef>
          <a:fontRef idx="minor">
            <a:schemeClr val="dk1"/>
          </a:fontRef>
        </dgm:style>
      </dgm:prSet>
      <dgm:spPr/>
      <dgm:t>
        <a:bodyPr/>
        <a:lstStyle/>
        <a:p>
          <a:pPr algn="just" rtl="1"/>
          <a:r>
            <a:rPr lang="ar-SA" sz="1800" dirty="0" smtClean="0"/>
            <a:t>تقدم الزراعة الخامات الأولية اللازمة لإقامة العديد من الصناعات الزراعية المهمة مثل (القطن والكتان) لصناعية الأنسجة (بنجر السكر، قصب السكر) لصناعة السكر، بعض الأعشاب الطبية للصناعات الطبية، وكذلك الصناعات الزراعية المختلفة كحفظ وتعليب الأغذية بمختلف أنواعها.</a:t>
          </a:r>
          <a:endParaRPr lang="ar-SA" sz="1800" dirty="0"/>
        </a:p>
      </dgm:t>
    </dgm:pt>
    <dgm:pt modelId="{E34DD549-872F-4CC3-AE21-38CC41CFA03B}" type="parTrans" cxnId="{3226648F-1468-43E9-8554-29AF1A98BAE3}">
      <dgm:prSet/>
      <dgm:spPr/>
      <dgm:t>
        <a:bodyPr/>
        <a:lstStyle/>
        <a:p>
          <a:pPr rtl="1"/>
          <a:endParaRPr lang="ar-SA"/>
        </a:p>
      </dgm:t>
    </dgm:pt>
    <dgm:pt modelId="{2E7EB8E1-A171-47FC-9CC5-20F8C9010828}" type="sibTrans" cxnId="{3226648F-1468-43E9-8554-29AF1A98BAE3}">
      <dgm:prSet/>
      <dgm:spPr/>
      <dgm:t>
        <a:bodyPr/>
        <a:lstStyle/>
        <a:p>
          <a:pPr rtl="1"/>
          <a:endParaRPr lang="ar-SA"/>
        </a:p>
      </dgm:t>
    </dgm:pt>
    <dgm:pt modelId="{3991E8BE-6FE9-4505-9119-2504D1ADF1E4}">
      <dgm:prSet phldrT="[Text]" custT="1">
        <dgm:style>
          <a:lnRef idx="1">
            <a:schemeClr val="accent5"/>
          </a:lnRef>
          <a:fillRef idx="2">
            <a:schemeClr val="accent5"/>
          </a:fillRef>
          <a:effectRef idx="1">
            <a:schemeClr val="accent5"/>
          </a:effectRef>
          <a:fontRef idx="minor">
            <a:schemeClr val="dk1"/>
          </a:fontRef>
        </dgm:style>
      </dgm:prSet>
      <dgm:spPr/>
      <dgm:t>
        <a:bodyPr/>
        <a:lstStyle/>
        <a:p>
          <a:pPr algn="just" rtl="1"/>
          <a:r>
            <a:rPr lang="ar-SA" sz="1800" dirty="0" smtClean="0"/>
            <a:t>تقدم الزراعة الغذاء اللازم للعاملين في قطاع الصناعات والخدمات المختلفة في قطاعات الاقتصاد المختلفة وبذلك تقدم الزراعة الأساس لاستمرارية الإنتاج في القطاعات المختلفة.</a:t>
          </a:r>
          <a:endParaRPr lang="ar-SA" sz="1800" dirty="0"/>
        </a:p>
      </dgm:t>
    </dgm:pt>
    <dgm:pt modelId="{0AAED33D-E7A5-456C-8812-1F58192636F6}" type="parTrans" cxnId="{05BF7CA4-3A03-4D95-89E7-B1DC4355FAF3}">
      <dgm:prSet/>
      <dgm:spPr/>
      <dgm:t>
        <a:bodyPr/>
        <a:lstStyle/>
        <a:p>
          <a:pPr rtl="1"/>
          <a:endParaRPr lang="ar-SA"/>
        </a:p>
      </dgm:t>
    </dgm:pt>
    <dgm:pt modelId="{0FFA9A43-BD47-432B-9CC7-56B69F4D2CE1}" type="sibTrans" cxnId="{05BF7CA4-3A03-4D95-89E7-B1DC4355FAF3}">
      <dgm:prSet/>
      <dgm:spPr/>
      <dgm:t>
        <a:bodyPr/>
        <a:lstStyle/>
        <a:p>
          <a:pPr rtl="1"/>
          <a:endParaRPr lang="ar-SA"/>
        </a:p>
      </dgm:t>
    </dgm:pt>
    <dgm:pt modelId="{D4ED73E9-0CA2-4A0D-9BC0-78868C18281F}">
      <dgm:prSet phldrT="[Text]" custT="1">
        <dgm:style>
          <a:lnRef idx="1">
            <a:schemeClr val="accent2"/>
          </a:lnRef>
          <a:fillRef idx="2">
            <a:schemeClr val="accent2"/>
          </a:fillRef>
          <a:effectRef idx="1">
            <a:schemeClr val="accent2"/>
          </a:effectRef>
          <a:fontRef idx="minor">
            <a:schemeClr val="dk1"/>
          </a:fontRef>
        </dgm:style>
      </dgm:prSet>
      <dgm:spPr/>
      <dgm:t>
        <a:bodyPr/>
        <a:lstStyle/>
        <a:p>
          <a:pPr algn="just" rtl="1"/>
          <a:r>
            <a:rPr lang="ar-SA" sz="1800" dirty="0" smtClean="0"/>
            <a:t>تقوم الزراعة باستخدام الأساليب العلمية التقنية بتوفير الأيدي العاملة في المجالات المختلفة حيث إنه يكفي مجموعة قليلة من العاملين في قطاع الزراعة لتقديم الغذاء لآلاف العاملين في القطاعات الأخرى وبذلك يتحول الكثيرون للعمل في قطاع الصناعة وغيرها من القطاعات الأخرى.</a:t>
          </a:r>
          <a:endParaRPr lang="ar-SA" sz="1800" dirty="0"/>
        </a:p>
      </dgm:t>
    </dgm:pt>
    <dgm:pt modelId="{B27BA1F9-EF81-46EA-B62C-AE9E51B54A77}" type="parTrans" cxnId="{1115BFCF-5B35-49A5-9E38-BEACDAC06D9D}">
      <dgm:prSet/>
      <dgm:spPr/>
      <dgm:t>
        <a:bodyPr/>
        <a:lstStyle/>
        <a:p>
          <a:pPr rtl="1"/>
          <a:endParaRPr lang="ar-SA"/>
        </a:p>
      </dgm:t>
    </dgm:pt>
    <dgm:pt modelId="{A65CEE96-D7C7-434D-934D-CF9B4ACC410F}" type="sibTrans" cxnId="{1115BFCF-5B35-49A5-9E38-BEACDAC06D9D}">
      <dgm:prSet/>
      <dgm:spPr/>
      <dgm:t>
        <a:bodyPr/>
        <a:lstStyle/>
        <a:p>
          <a:pPr rtl="1"/>
          <a:endParaRPr lang="ar-SA"/>
        </a:p>
      </dgm:t>
    </dgm:pt>
    <dgm:pt modelId="{BFAFACD2-5462-4F8D-802C-4FA508CA0A22}" type="pres">
      <dgm:prSet presAssocID="{078EF772-EC89-44D8-9367-9DD7BFBCFAEF}" presName="linear" presStyleCnt="0">
        <dgm:presLayoutVars>
          <dgm:dir/>
          <dgm:animLvl val="lvl"/>
          <dgm:resizeHandles val="exact"/>
        </dgm:presLayoutVars>
      </dgm:prSet>
      <dgm:spPr/>
      <dgm:t>
        <a:bodyPr/>
        <a:lstStyle/>
        <a:p>
          <a:endParaRPr lang="en-US"/>
        </a:p>
      </dgm:t>
    </dgm:pt>
    <dgm:pt modelId="{1468EE7C-9175-40D1-817E-0EF776095C6D}" type="pres">
      <dgm:prSet presAssocID="{A4C9FECA-4B77-48AF-BD30-D0A445DD34C2}" presName="parentLin" presStyleCnt="0"/>
      <dgm:spPr/>
    </dgm:pt>
    <dgm:pt modelId="{2E770432-92E8-4160-B064-1F2861541B63}" type="pres">
      <dgm:prSet presAssocID="{A4C9FECA-4B77-48AF-BD30-D0A445DD34C2}" presName="parentLeftMargin" presStyleLbl="node1" presStyleIdx="0" presStyleCnt="3"/>
      <dgm:spPr/>
      <dgm:t>
        <a:bodyPr/>
        <a:lstStyle/>
        <a:p>
          <a:endParaRPr lang="en-US"/>
        </a:p>
      </dgm:t>
    </dgm:pt>
    <dgm:pt modelId="{C8E78554-47CD-4145-9206-9225F7E32DA2}" type="pres">
      <dgm:prSet presAssocID="{A4C9FECA-4B77-48AF-BD30-D0A445DD34C2}" presName="parentText" presStyleLbl="node1" presStyleIdx="0" presStyleCnt="3" custScaleX="135750" custScaleY="380145">
        <dgm:presLayoutVars>
          <dgm:chMax val="0"/>
          <dgm:bulletEnabled val="1"/>
        </dgm:presLayoutVars>
      </dgm:prSet>
      <dgm:spPr/>
      <dgm:t>
        <a:bodyPr/>
        <a:lstStyle/>
        <a:p>
          <a:pPr rtl="1"/>
          <a:endParaRPr lang="ar-SA"/>
        </a:p>
      </dgm:t>
    </dgm:pt>
    <dgm:pt modelId="{A86928F6-30C2-4634-B1CD-06AEF9975D53}" type="pres">
      <dgm:prSet presAssocID="{A4C9FECA-4B77-48AF-BD30-D0A445DD34C2}" presName="negativeSpace" presStyleCnt="0"/>
      <dgm:spPr/>
    </dgm:pt>
    <dgm:pt modelId="{70EB2D44-2693-4DE6-8CDE-9133AB0AEE4A}" type="pres">
      <dgm:prSet presAssocID="{A4C9FECA-4B77-48AF-BD30-D0A445DD34C2}" presName="childText" presStyleLbl="conFgAcc1" presStyleIdx="0" presStyleCnt="3">
        <dgm:presLayoutVars>
          <dgm:bulletEnabled val="1"/>
        </dgm:presLayoutVars>
      </dgm:prSet>
      <dgm:spPr/>
    </dgm:pt>
    <dgm:pt modelId="{F3D219B0-7428-47BC-B95D-62EAEF052702}" type="pres">
      <dgm:prSet presAssocID="{2E7EB8E1-A171-47FC-9CC5-20F8C9010828}" presName="spaceBetweenRectangles" presStyleCnt="0"/>
      <dgm:spPr/>
    </dgm:pt>
    <dgm:pt modelId="{746CEFBE-3660-44E7-A1F6-174CE810CE6F}" type="pres">
      <dgm:prSet presAssocID="{3991E8BE-6FE9-4505-9119-2504D1ADF1E4}" presName="parentLin" presStyleCnt="0"/>
      <dgm:spPr/>
    </dgm:pt>
    <dgm:pt modelId="{9FE30299-AE12-4721-88B6-C9803B73D35C}" type="pres">
      <dgm:prSet presAssocID="{3991E8BE-6FE9-4505-9119-2504D1ADF1E4}" presName="parentLeftMargin" presStyleLbl="node1" presStyleIdx="0" presStyleCnt="3"/>
      <dgm:spPr/>
      <dgm:t>
        <a:bodyPr/>
        <a:lstStyle/>
        <a:p>
          <a:endParaRPr lang="en-US"/>
        </a:p>
      </dgm:t>
    </dgm:pt>
    <dgm:pt modelId="{6BF9F1BF-86CB-4033-908B-57B805AF3C5B}" type="pres">
      <dgm:prSet presAssocID="{3991E8BE-6FE9-4505-9119-2504D1ADF1E4}" presName="parentText" presStyleLbl="node1" presStyleIdx="1" presStyleCnt="3" custScaleX="135479" custScaleY="255771">
        <dgm:presLayoutVars>
          <dgm:chMax val="0"/>
          <dgm:bulletEnabled val="1"/>
        </dgm:presLayoutVars>
      </dgm:prSet>
      <dgm:spPr/>
      <dgm:t>
        <a:bodyPr/>
        <a:lstStyle/>
        <a:p>
          <a:pPr rtl="1"/>
          <a:endParaRPr lang="ar-SA"/>
        </a:p>
      </dgm:t>
    </dgm:pt>
    <dgm:pt modelId="{1A46D991-C9AB-460C-9E77-2B8B3F96A781}" type="pres">
      <dgm:prSet presAssocID="{3991E8BE-6FE9-4505-9119-2504D1ADF1E4}" presName="negativeSpace" presStyleCnt="0"/>
      <dgm:spPr/>
    </dgm:pt>
    <dgm:pt modelId="{2DFE997C-2AD4-4279-BD01-6A0A1867CB0E}" type="pres">
      <dgm:prSet presAssocID="{3991E8BE-6FE9-4505-9119-2504D1ADF1E4}" presName="childText" presStyleLbl="conFgAcc1" presStyleIdx="1" presStyleCnt="3">
        <dgm:presLayoutVars>
          <dgm:bulletEnabled val="1"/>
        </dgm:presLayoutVars>
      </dgm:prSet>
      <dgm:spPr/>
    </dgm:pt>
    <dgm:pt modelId="{CE01671B-F3A2-498E-8C95-0E6E08F01C13}" type="pres">
      <dgm:prSet presAssocID="{0FFA9A43-BD47-432B-9CC7-56B69F4D2CE1}" presName="spaceBetweenRectangles" presStyleCnt="0"/>
      <dgm:spPr/>
    </dgm:pt>
    <dgm:pt modelId="{53E7712A-84AD-4158-B640-7DEC2004BC5F}" type="pres">
      <dgm:prSet presAssocID="{D4ED73E9-0CA2-4A0D-9BC0-78868C18281F}" presName="parentLin" presStyleCnt="0"/>
      <dgm:spPr/>
    </dgm:pt>
    <dgm:pt modelId="{77781C64-2854-4CB4-874E-F2FB9EA42E5A}" type="pres">
      <dgm:prSet presAssocID="{D4ED73E9-0CA2-4A0D-9BC0-78868C18281F}" presName="parentLeftMargin" presStyleLbl="node1" presStyleIdx="1" presStyleCnt="3"/>
      <dgm:spPr/>
      <dgm:t>
        <a:bodyPr/>
        <a:lstStyle/>
        <a:p>
          <a:endParaRPr lang="en-US"/>
        </a:p>
      </dgm:t>
    </dgm:pt>
    <dgm:pt modelId="{6F1B9E59-4AFE-443E-98C7-71FC46D59E1B}" type="pres">
      <dgm:prSet presAssocID="{D4ED73E9-0CA2-4A0D-9BC0-78868C18281F}" presName="parentText" presStyleLbl="node1" presStyleIdx="2" presStyleCnt="3" custScaleX="141667" custScaleY="277650">
        <dgm:presLayoutVars>
          <dgm:chMax val="0"/>
          <dgm:bulletEnabled val="1"/>
        </dgm:presLayoutVars>
      </dgm:prSet>
      <dgm:spPr/>
      <dgm:t>
        <a:bodyPr/>
        <a:lstStyle/>
        <a:p>
          <a:pPr rtl="1"/>
          <a:endParaRPr lang="ar-SA"/>
        </a:p>
      </dgm:t>
    </dgm:pt>
    <dgm:pt modelId="{B87F96F1-20FF-4FE9-8079-58F8326474D3}" type="pres">
      <dgm:prSet presAssocID="{D4ED73E9-0CA2-4A0D-9BC0-78868C18281F}" presName="negativeSpace" presStyleCnt="0"/>
      <dgm:spPr/>
    </dgm:pt>
    <dgm:pt modelId="{96635049-5FB4-4CA1-9CBA-FF9AFFC1EC1C}" type="pres">
      <dgm:prSet presAssocID="{D4ED73E9-0CA2-4A0D-9BC0-78868C18281F}" presName="childText" presStyleLbl="conFgAcc1" presStyleIdx="2" presStyleCnt="3">
        <dgm:presLayoutVars>
          <dgm:bulletEnabled val="1"/>
        </dgm:presLayoutVars>
      </dgm:prSet>
      <dgm:spPr/>
    </dgm:pt>
  </dgm:ptLst>
  <dgm:cxnLst>
    <dgm:cxn modelId="{50E2D29F-677E-410B-9104-33F184653B58}" type="presOf" srcId="{D4ED73E9-0CA2-4A0D-9BC0-78868C18281F}" destId="{6F1B9E59-4AFE-443E-98C7-71FC46D59E1B}" srcOrd="1" destOrd="0" presId="urn:microsoft.com/office/officeart/2005/8/layout/list1"/>
    <dgm:cxn modelId="{DA4C2539-F4FB-42D7-86FD-0B0E8DB2A020}" type="presOf" srcId="{D4ED73E9-0CA2-4A0D-9BC0-78868C18281F}" destId="{77781C64-2854-4CB4-874E-F2FB9EA42E5A}" srcOrd="0" destOrd="0" presId="urn:microsoft.com/office/officeart/2005/8/layout/list1"/>
    <dgm:cxn modelId="{ABCE23C1-77A3-4BD4-90BC-59B0944730BD}" type="presOf" srcId="{078EF772-EC89-44D8-9367-9DD7BFBCFAEF}" destId="{BFAFACD2-5462-4F8D-802C-4FA508CA0A22}" srcOrd="0" destOrd="0" presId="urn:microsoft.com/office/officeart/2005/8/layout/list1"/>
    <dgm:cxn modelId="{A23E760F-DA30-4353-9BDA-99067BC5B8C5}" type="presOf" srcId="{3991E8BE-6FE9-4505-9119-2504D1ADF1E4}" destId="{6BF9F1BF-86CB-4033-908B-57B805AF3C5B}" srcOrd="1" destOrd="0" presId="urn:microsoft.com/office/officeart/2005/8/layout/list1"/>
    <dgm:cxn modelId="{FACFE5C3-1132-483A-B8E4-25696FBDA925}" type="presOf" srcId="{3991E8BE-6FE9-4505-9119-2504D1ADF1E4}" destId="{9FE30299-AE12-4721-88B6-C9803B73D35C}" srcOrd="0" destOrd="0" presId="urn:microsoft.com/office/officeart/2005/8/layout/list1"/>
    <dgm:cxn modelId="{BB1D8D0D-021C-415F-8682-53042183A095}" type="presOf" srcId="{A4C9FECA-4B77-48AF-BD30-D0A445DD34C2}" destId="{C8E78554-47CD-4145-9206-9225F7E32DA2}" srcOrd="1" destOrd="0" presId="urn:microsoft.com/office/officeart/2005/8/layout/list1"/>
    <dgm:cxn modelId="{1115BFCF-5B35-49A5-9E38-BEACDAC06D9D}" srcId="{078EF772-EC89-44D8-9367-9DD7BFBCFAEF}" destId="{D4ED73E9-0CA2-4A0D-9BC0-78868C18281F}" srcOrd="2" destOrd="0" parTransId="{B27BA1F9-EF81-46EA-B62C-AE9E51B54A77}" sibTransId="{A65CEE96-D7C7-434D-934D-CF9B4ACC410F}"/>
    <dgm:cxn modelId="{D4BAA84B-6D96-4EEE-9B98-47F92A00AF12}" type="presOf" srcId="{A4C9FECA-4B77-48AF-BD30-D0A445DD34C2}" destId="{2E770432-92E8-4160-B064-1F2861541B63}" srcOrd="0" destOrd="0" presId="urn:microsoft.com/office/officeart/2005/8/layout/list1"/>
    <dgm:cxn modelId="{05BF7CA4-3A03-4D95-89E7-B1DC4355FAF3}" srcId="{078EF772-EC89-44D8-9367-9DD7BFBCFAEF}" destId="{3991E8BE-6FE9-4505-9119-2504D1ADF1E4}" srcOrd="1" destOrd="0" parTransId="{0AAED33D-E7A5-456C-8812-1F58192636F6}" sibTransId="{0FFA9A43-BD47-432B-9CC7-56B69F4D2CE1}"/>
    <dgm:cxn modelId="{3226648F-1468-43E9-8554-29AF1A98BAE3}" srcId="{078EF772-EC89-44D8-9367-9DD7BFBCFAEF}" destId="{A4C9FECA-4B77-48AF-BD30-D0A445DD34C2}" srcOrd="0" destOrd="0" parTransId="{E34DD549-872F-4CC3-AE21-38CC41CFA03B}" sibTransId="{2E7EB8E1-A171-47FC-9CC5-20F8C9010828}"/>
    <dgm:cxn modelId="{A82C1A90-9FBE-4B80-9CBC-19DC60319F97}" type="presParOf" srcId="{BFAFACD2-5462-4F8D-802C-4FA508CA0A22}" destId="{1468EE7C-9175-40D1-817E-0EF776095C6D}" srcOrd="0" destOrd="0" presId="urn:microsoft.com/office/officeart/2005/8/layout/list1"/>
    <dgm:cxn modelId="{9AF9133F-945B-4A04-9243-2C2D80984347}" type="presParOf" srcId="{1468EE7C-9175-40D1-817E-0EF776095C6D}" destId="{2E770432-92E8-4160-B064-1F2861541B63}" srcOrd="0" destOrd="0" presId="urn:microsoft.com/office/officeart/2005/8/layout/list1"/>
    <dgm:cxn modelId="{726F4817-E387-4111-BECB-982068756674}" type="presParOf" srcId="{1468EE7C-9175-40D1-817E-0EF776095C6D}" destId="{C8E78554-47CD-4145-9206-9225F7E32DA2}" srcOrd="1" destOrd="0" presId="urn:microsoft.com/office/officeart/2005/8/layout/list1"/>
    <dgm:cxn modelId="{6B5BC806-48C2-4551-8F09-E894AED8BC32}" type="presParOf" srcId="{BFAFACD2-5462-4F8D-802C-4FA508CA0A22}" destId="{A86928F6-30C2-4634-B1CD-06AEF9975D53}" srcOrd="1" destOrd="0" presId="urn:microsoft.com/office/officeart/2005/8/layout/list1"/>
    <dgm:cxn modelId="{85E90BA5-E3F5-4085-8578-367C8292B8F8}" type="presParOf" srcId="{BFAFACD2-5462-4F8D-802C-4FA508CA0A22}" destId="{70EB2D44-2693-4DE6-8CDE-9133AB0AEE4A}" srcOrd="2" destOrd="0" presId="urn:microsoft.com/office/officeart/2005/8/layout/list1"/>
    <dgm:cxn modelId="{E6FC8D0B-8B8E-4677-8567-F61EE2E43FC4}" type="presParOf" srcId="{BFAFACD2-5462-4F8D-802C-4FA508CA0A22}" destId="{F3D219B0-7428-47BC-B95D-62EAEF052702}" srcOrd="3" destOrd="0" presId="urn:microsoft.com/office/officeart/2005/8/layout/list1"/>
    <dgm:cxn modelId="{BD54436D-F3EE-4CD4-9A69-955B7752F8D0}" type="presParOf" srcId="{BFAFACD2-5462-4F8D-802C-4FA508CA0A22}" destId="{746CEFBE-3660-44E7-A1F6-174CE810CE6F}" srcOrd="4" destOrd="0" presId="urn:microsoft.com/office/officeart/2005/8/layout/list1"/>
    <dgm:cxn modelId="{4FCB9D3D-0273-442F-9CE4-592AB0D1F40B}" type="presParOf" srcId="{746CEFBE-3660-44E7-A1F6-174CE810CE6F}" destId="{9FE30299-AE12-4721-88B6-C9803B73D35C}" srcOrd="0" destOrd="0" presId="urn:microsoft.com/office/officeart/2005/8/layout/list1"/>
    <dgm:cxn modelId="{17E942C9-0EDF-4002-B496-6822F2D4F6A0}" type="presParOf" srcId="{746CEFBE-3660-44E7-A1F6-174CE810CE6F}" destId="{6BF9F1BF-86CB-4033-908B-57B805AF3C5B}" srcOrd="1" destOrd="0" presId="urn:microsoft.com/office/officeart/2005/8/layout/list1"/>
    <dgm:cxn modelId="{6D556153-1604-4B6B-BFDE-081064983353}" type="presParOf" srcId="{BFAFACD2-5462-4F8D-802C-4FA508CA0A22}" destId="{1A46D991-C9AB-460C-9E77-2B8B3F96A781}" srcOrd="5" destOrd="0" presId="urn:microsoft.com/office/officeart/2005/8/layout/list1"/>
    <dgm:cxn modelId="{8FC172A3-7602-4DD7-995A-80AA68A769FC}" type="presParOf" srcId="{BFAFACD2-5462-4F8D-802C-4FA508CA0A22}" destId="{2DFE997C-2AD4-4279-BD01-6A0A1867CB0E}" srcOrd="6" destOrd="0" presId="urn:microsoft.com/office/officeart/2005/8/layout/list1"/>
    <dgm:cxn modelId="{95B9C55F-0AAA-468F-9C1D-541FE90508CE}" type="presParOf" srcId="{BFAFACD2-5462-4F8D-802C-4FA508CA0A22}" destId="{CE01671B-F3A2-498E-8C95-0E6E08F01C13}" srcOrd="7" destOrd="0" presId="urn:microsoft.com/office/officeart/2005/8/layout/list1"/>
    <dgm:cxn modelId="{546F8F5D-57FF-464C-9B1A-D2AF0F2EE8B7}" type="presParOf" srcId="{BFAFACD2-5462-4F8D-802C-4FA508CA0A22}" destId="{53E7712A-84AD-4158-B640-7DEC2004BC5F}" srcOrd="8" destOrd="0" presId="urn:microsoft.com/office/officeart/2005/8/layout/list1"/>
    <dgm:cxn modelId="{D81DAEF8-3567-492B-B0EA-6FD8AEB1EC28}" type="presParOf" srcId="{53E7712A-84AD-4158-B640-7DEC2004BC5F}" destId="{77781C64-2854-4CB4-874E-F2FB9EA42E5A}" srcOrd="0" destOrd="0" presId="urn:microsoft.com/office/officeart/2005/8/layout/list1"/>
    <dgm:cxn modelId="{CDC3910D-9291-4C8D-BB68-4C58FF7FAF66}" type="presParOf" srcId="{53E7712A-84AD-4158-B640-7DEC2004BC5F}" destId="{6F1B9E59-4AFE-443E-98C7-71FC46D59E1B}" srcOrd="1" destOrd="0" presId="urn:microsoft.com/office/officeart/2005/8/layout/list1"/>
    <dgm:cxn modelId="{7C18BE12-32CE-46F1-940A-AF6B28CC0B9F}" type="presParOf" srcId="{BFAFACD2-5462-4F8D-802C-4FA508CA0A22}" destId="{B87F96F1-20FF-4FE9-8079-58F8326474D3}" srcOrd="9" destOrd="0" presId="urn:microsoft.com/office/officeart/2005/8/layout/list1"/>
    <dgm:cxn modelId="{B1930124-26EB-43B2-9BF3-4BCBB5B98830}" type="presParOf" srcId="{BFAFACD2-5462-4F8D-802C-4FA508CA0A22}" destId="{96635049-5FB4-4CA1-9CBA-FF9AFFC1EC1C}" srcOrd="10"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76B9279-F603-4790-96A2-51964F619A47}" type="doc">
      <dgm:prSet loTypeId="urn:microsoft.com/office/officeart/2005/8/layout/cycle5" loCatId="cycle" qsTypeId="urn:microsoft.com/office/officeart/2005/8/quickstyle/simple1" qsCatId="simple" csTypeId="urn:microsoft.com/office/officeart/2005/8/colors/accent1_2" csCatId="accent1" phldr="1"/>
      <dgm:spPr/>
      <dgm:t>
        <a:bodyPr/>
        <a:lstStyle/>
        <a:p>
          <a:pPr rtl="1"/>
          <a:endParaRPr lang="ar-YE"/>
        </a:p>
      </dgm:t>
    </dgm:pt>
    <dgm:pt modelId="{86C35E86-3CEF-47F8-8AEA-26E470A126B0}">
      <dgm:prSet phldrT="[نص]"/>
      <dgm:spPr/>
      <dgm:t>
        <a:bodyPr/>
        <a:lstStyle/>
        <a:p>
          <a:pPr rtl="1"/>
          <a:r>
            <a:rPr lang="ar-YE" dirty="0" smtClean="0"/>
            <a:t>التخطيط</a:t>
          </a:r>
          <a:endParaRPr lang="ar-YE" dirty="0"/>
        </a:p>
      </dgm:t>
    </dgm:pt>
    <dgm:pt modelId="{44C187A8-D434-4D20-9D72-05ABA4E8F9AB}" type="parTrans" cxnId="{B5DF3594-FCBB-4CD7-83BA-45CEB7E1B453}">
      <dgm:prSet/>
      <dgm:spPr/>
      <dgm:t>
        <a:bodyPr/>
        <a:lstStyle/>
        <a:p>
          <a:pPr rtl="1"/>
          <a:endParaRPr lang="ar-YE"/>
        </a:p>
      </dgm:t>
    </dgm:pt>
    <dgm:pt modelId="{66A0BB6A-1194-4E52-A608-AD9BEE803112}" type="sibTrans" cxnId="{B5DF3594-FCBB-4CD7-83BA-45CEB7E1B453}">
      <dgm:prSet/>
      <dgm:spPr/>
      <dgm:t>
        <a:bodyPr/>
        <a:lstStyle/>
        <a:p>
          <a:pPr rtl="1"/>
          <a:endParaRPr lang="ar-YE"/>
        </a:p>
      </dgm:t>
    </dgm:pt>
    <dgm:pt modelId="{B1864401-B99E-4A68-9B78-A5A38C30B565}">
      <dgm:prSet phldrT="[نص]"/>
      <dgm:spPr/>
      <dgm:t>
        <a:bodyPr/>
        <a:lstStyle/>
        <a:p>
          <a:pPr rtl="1"/>
          <a:r>
            <a:rPr lang="ar-YE" dirty="0" smtClean="0"/>
            <a:t>التنظيم</a:t>
          </a:r>
          <a:endParaRPr lang="ar-YE" dirty="0"/>
        </a:p>
      </dgm:t>
    </dgm:pt>
    <dgm:pt modelId="{4C51FF8C-3C6B-48E3-982A-67D2D705BAED}" type="parTrans" cxnId="{A99B9D20-D3FC-4065-9057-028765DF09AB}">
      <dgm:prSet/>
      <dgm:spPr/>
      <dgm:t>
        <a:bodyPr/>
        <a:lstStyle/>
        <a:p>
          <a:pPr rtl="1"/>
          <a:endParaRPr lang="ar-YE"/>
        </a:p>
      </dgm:t>
    </dgm:pt>
    <dgm:pt modelId="{1ADFAB29-91A4-4243-A482-E2EC27ED6B63}" type="sibTrans" cxnId="{A99B9D20-D3FC-4065-9057-028765DF09AB}">
      <dgm:prSet/>
      <dgm:spPr/>
      <dgm:t>
        <a:bodyPr/>
        <a:lstStyle/>
        <a:p>
          <a:pPr rtl="1"/>
          <a:endParaRPr lang="ar-YE"/>
        </a:p>
      </dgm:t>
    </dgm:pt>
    <dgm:pt modelId="{CCE8491A-7C91-410C-9665-F83CA7527E90}">
      <dgm:prSet phldrT="[نص]"/>
      <dgm:spPr/>
      <dgm:t>
        <a:bodyPr/>
        <a:lstStyle/>
        <a:p>
          <a:pPr rtl="1"/>
          <a:r>
            <a:rPr lang="ar-YE" dirty="0" smtClean="0"/>
            <a:t>التوجية</a:t>
          </a:r>
          <a:endParaRPr lang="ar-YE" dirty="0"/>
        </a:p>
      </dgm:t>
    </dgm:pt>
    <dgm:pt modelId="{CBC4721C-B84B-48FF-BC35-57C23FBB6F1F}" type="parTrans" cxnId="{DCABF762-9552-48FC-AC83-246082E6AE77}">
      <dgm:prSet/>
      <dgm:spPr/>
      <dgm:t>
        <a:bodyPr/>
        <a:lstStyle/>
        <a:p>
          <a:pPr rtl="1"/>
          <a:endParaRPr lang="ar-YE"/>
        </a:p>
      </dgm:t>
    </dgm:pt>
    <dgm:pt modelId="{B925364C-CD40-4EE0-9289-991B307E71F9}" type="sibTrans" cxnId="{DCABF762-9552-48FC-AC83-246082E6AE77}">
      <dgm:prSet/>
      <dgm:spPr/>
      <dgm:t>
        <a:bodyPr/>
        <a:lstStyle/>
        <a:p>
          <a:pPr rtl="1"/>
          <a:endParaRPr lang="ar-YE"/>
        </a:p>
      </dgm:t>
    </dgm:pt>
    <dgm:pt modelId="{4DDDFE19-9BD3-4A3A-AA34-E01ADCF5E462}">
      <dgm:prSet phldrT="[نص]"/>
      <dgm:spPr/>
      <dgm:t>
        <a:bodyPr/>
        <a:lstStyle/>
        <a:p>
          <a:pPr rtl="1"/>
          <a:r>
            <a:rPr lang="ar-YE" dirty="0" smtClean="0"/>
            <a:t>التنسيق</a:t>
          </a:r>
          <a:endParaRPr lang="ar-YE" dirty="0"/>
        </a:p>
      </dgm:t>
    </dgm:pt>
    <dgm:pt modelId="{70190206-D37F-49AC-A86C-06CD9217D9FF}" type="parTrans" cxnId="{8D628701-815B-44E3-9502-1F1DEE356936}">
      <dgm:prSet/>
      <dgm:spPr/>
      <dgm:t>
        <a:bodyPr/>
        <a:lstStyle/>
        <a:p>
          <a:pPr rtl="1"/>
          <a:endParaRPr lang="ar-YE"/>
        </a:p>
      </dgm:t>
    </dgm:pt>
    <dgm:pt modelId="{F61F4250-94C6-4E86-8103-F80034735441}" type="sibTrans" cxnId="{8D628701-815B-44E3-9502-1F1DEE356936}">
      <dgm:prSet/>
      <dgm:spPr/>
      <dgm:t>
        <a:bodyPr/>
        <a:lstStyle/>
        <a:p>
          <a:pPr rtl="1"/>
          <a:endParaRPr lang="ar-YE"/>
        </a:p>
      </dgm:t>
    </dgm:pt>
    <dgm:pt modelId="{2F031A85-EAD8-47F4-A562-8206C12A6BF6}">
      <dgm:prSet phldrT="[نص]"/>
      <dgm:spPr/>
      <dgm:t>
        <a:bodyPr/>
        <a:lstStyle/>
        <a:p>
          <a:pPr rtl="1"/>
          <a:r>
            <a:rPr lang="ar-YE" dirty="0" smtClean="0"/>
            <a:t>الرقابة</a:t>
          </a:r>
          <a:endParaRPr lang="ar-YE" dirty="0"/>
        </a:p>
      </dgm:t>
    </dgm:pt>
    <dgm:pt modelId="{F674419F-4EC8-4B02-B8E7-17507B7625CB}" type="parTrans" cxnId="{C5EDDBC8-E54E-44A8-B088-0A93A7020BEC}">
      <dgm:prSet/>
      <dgm:spPr/>
      <dgm:t>
        <a:bodyPr/>
        <a:lstStyle/>
        <a:p>
          <a:pPr rtl="1"/>
          <a:endParaRPr lang="ar-YE"/>
        </a:p>
      </dgm:t>
    </dgm:pt>
    <dgm:pt modelId="{1D283B13-24CC-4EEB-957A-77B685ED1ACC}" type="sibTrans" cxnId="{C5EDDBC8-E54E-44A8-B088-0A93A7020BEC}">
      <dgm:prSet/>
      <dgm:spPr/>
      <dgm:t>
        <a:bodyPr/>
        <a:lstStyle/>
        <a:p>
          <a:pPr rtl="1"/>
          <a:endParaRPr lang="ar-YE"/>
        </a:p>
      </dgm:t>
    </dgm:pt>
    <dgm:pt modelId="{A828E104-036F-49DF-8661-7307D796BC3E}" type="pres">
      <dgm:prSet presAssocID="{976B9279-F603-4790-96A2-51964F619A47}" presName="cycle" presStyleCnt="0">
        <dgm:presLayoutVars>
          <dgm:dir/>
          <dgm:resizeHandles val="exact"/>
        </dgm:presLayoutVars>
      </dgm:prSet>
      <dgm:spPr/>
      <dgm:t>
        <a:bodyPr/>
        <a:lstStyle/>
        <a:p>
          <a:pPr rtl="1"/>
          <a:endParaRPr lang="ar-YE"/>
        </a:p>
      </dgm:t>
    </dgm:pt>
    <dgm:pt modelId="{82B4CEF0-84B6-4D3E-A31D-9AF1AEE1460A}" type="pres">
      <dgm:prSet presAssocID="{86C35E86-3CEF-47F8-8AEA-26E470A126B0}" presName="node" presStyleLbl="node1" presStyleIdx="0" presStyleCnt="5">
        <dgm:presLayoutVars>
          <dgm:bulletEnabled val="1"/>
        </dgm:presLayoutVars>
      </dgm:prSet>
      <dgm:spPr/>
      <dgm:t>
        <a:bodyPr/>
        <a:lstStyle/>
        <a:p>
          <a:pPr rtl="1"/>
          <a:endParaRPr lang="ar-YE"/>
        </a:p>
      </dgm:t>
    </dgm:pt>
    <dgm:pt modelId="{477FC5CA-B08C-4835-9205-94C2D047C4BD}" type="pres">
      <dgm:prSet presAssocID="{86C35E86-3CEF-47F8-8AEA-26E470A126B0}" presName="spNode" presStyleCnt="0"/>
      <dgm:spPr/>
    </dgm:pt>
    <dgm:pt modelId="{DD12E0CD-2CBE-4CA4-92D7-4DAD94BB16F5}" type="pres">
      <dgm:prSet presAssocID="{66A0BB6A-1194-4E52-A608-AD9BEE803112}" presName="sibTrans" presStyleLbl="sibTrans1D1" presStyleIdx="0" presStyleCnt="5"/>
      <dgm:spPr/>
      <dgm:t>
        <a:bodyPr/>
        <a:lstStyle/>
        <a:p>
          <a:pPr rtl="1"/>
          <a:endParaRPr lang="ar-YE"/>
        </a:p>
      </dgm:t>
    </dgm:pt>
    <dgm:pt modelId="{2DB67078-C885-4100-9945-0E1CE7485183}" type="pres">
      <dgm:prSet presAssocID="{B1864401-B99E-4A68-9B78-A5A38C30B565}" presName="node" presStyleLbl="node1" presStyleIdx="1" presStyleCnt="5">
        <dgm:presLayoutVars>
          <dgm:bulletEnabled val="1"/>
        </dgm:presLayoutVars>
      </dgm:prSet>
      <dgm:spPr/>
      <dgm:t>
        <a:bodyPr/>
        <a:lstStyle/>
        <a:p>
          <a:pPr rtl="1"/>
          <a:endParaRPr lang="ar-YE"/>
        </a:p>
      </dgm:t>
    </dgm:pt>
    <dgm:pt modelId="{4DC69772-9CA8-4CFE-90AC-E9F4CC0A6834}" type="pres">
      <dgm:prSet presAssocID="{B1864401-B99E-4A68-9B78-A5A38C30B565}" presName="spNode" presStyleCnt="0"/>
      <dgm:spPr/>
    </dgm:pt>
    <dgm:pt modelId="{F0E5A028-4A5D-422D-A1B3-E5407352DE85}" type="pres">
      <dgm:prSet presAssocID="{1ADFAB29-91A4-4243-A482-E2EC27ED6B63}" presName="sibTrans" presStyleLbl="sibTrans1D1" presStyleIdx="1" presStyleCnt="5"/>
      <dgm:spPr/>
      <dgm:t>
        <a:bodyPr/>
        <a:lstStyle/>
        <a:p>
          <a:pPr rtl="1"/>
          <a:endParaRPr lang="ar-YE"/>
        </a:p>
      </dgm:t>
    </dgm:pt>
    <dgm:pt modelId="{1587DEE1-BFA9-4086-A8BF-0F0D4336C1D6}" type="pres">
      <dgm:prSet presAssocID="{CCE8491A-7C91-410C-9665-F83CA7527E90}" presName="node" presStyleLbl="node1" presStyleIdx="2" presStyleCnt="5">
        <dgm:presLayoutVars>
          <dgm:bulletEnabled val="1"/>
        </dgm:presLayoutVars>
      </dgm:prSet>
      <dgm:spPr/>
      <dgm:t>
        <a:bodyPr/>
        <a:lstStyle/>
        <a:p>
          <a:pPr rtl="1"/>
          <a:endParaRPr lang="ar-YE"/>
        </a:p>
      </dgm:t>
    </dgm:pt>
    <dgm:pt modelId="{8E0BC9B1-AFA0-41E1-A9F4-41B99E7B91C1}" type="pres">
      <dgm:prSet presAssocID="{CCE8491A-7C91-410C-9665-F83CA7527E90}" presName="spNode" presStyleCnt="0"/>
      <dgm:spPr/>
    </dgm:pt>
    <dgm:pt modelId="{B46A04CC-4D38-40B4-9A10-76BB0C61E938}" type="pres">
      <dgm:prSet presAssocID="{B925364C-CD40-4EE0-9289-991B307E71F9}" presName="sibTrans" presStyleLbl="sibTrans1D1" presStyleIdx="2" presStyleCnt="5"/>
      <dgm:spPr/>
      <dgm:t>
        <a:bodyPr/>
        <a:lstStyle/>
        <a:p>
          <a:pPr rtl="1"/>
          <a:endParaRPr lang="ar-YE"/>
        </a:p>
      </dgm:t>
    </dgm:pt>
    <dgm:pt modelId="{5D5CFB61-9A65-4093-BD04-6CB5B819C5DD}" type="pres">
      <dgm:prSet presAssocID="{4DDDFE19-9BD3-4A3A-AA34-E01ADCF5E462}" presName="node" presStyleLbl="node1" presStyleIdx="3" presStyleCnt="5">
        <dgm:presLayoutVars>
          <dgm:bulletEnabled val="1"/>
        </dgm:presLayoutVars>
      </dgm:prSet>
      <dgm:spPr/>
      <dgm:t>
        <a:bodyPr/>
        <a:lstStyle/>
        <a:p>
          <a:pPr rtl="1"/>
          <a:endParaRPr lang="ar-YE"/>
        </a:p>
      </dgm:t>
    </dgm:pt>
    <dgm:pt modelId="{7BFADD47-B684-41E7-8F3C-1EE006380D7D}" type="pres">
      <dgm:prSet presAssocID="{4DDDFE19-9BD3-4A3A-AA34-E01ADCF5E462}" presName="spNode" presStyleCnt="0"/>
      <dgm:spPr/>
    </dgm:pt>
    <dgm:pt modelId="{CA2042F7-00D6-451D-9F21-1A46DB7B4971}" type="pres">
      <dgm:prSet presAssocID="{F61F4250-94C6-4E86-8103-F80034735441}" presName="sibTrans" presStyleLbl="sibTrans1D1" presStyleIdx="3" presStyleCnt="5"/>
      <dgm:spPr/>
      <dgm:t>
        <a:bodyPr/>
        <a:lstStyle/>
        <a:p>
          <a:pPr rtl="1"/>
          <a:endParaRPr lang="ar-YE"/>
        </a:p>
      </dgm:t>
    </dgm:pt>
    <dgm:pt modelId="{B253F702-CE1B-4E0F-BC62-60778B807B6E}" type="pres">
      <dgm:prSet presAssocID="{2F031A85-EAD8-47F4-A562-8206C12A6BF6}" presName="node" presStyleLbl="node1" presStyleIdx="4" presStyleCnt="5">
        <dgm:presLayoutVars>
          <dgm:bulletEnabled val="1"/>
        </dgm:presLayoutVars>
      </dgm:prSet>
      <dgm:spPr/>
      <dgm:t>
        <a:bodyPr/>
        <a:lstStyle/>
        <a:p>
          <a:pPr rtl="1"/>
          <a:endParaRPr lang="ar-YE"/>
        </a:p>
      </dgm:t>
    </dgm:pt>
    <dgm:pt modelId="{58957DE3-5210-4081-B407-0FD3BFF85406}" type="pres">
      <dgm:prSet presAssocID="{2F031A85-EAD8-47F4-A562-8206C12A6BF6}" presName="spNode" presStyleCnt="0"/>
      <dgm:spPr/>
    </dgm:pt>
    <dgm:pt modelId="{CAA734B7-B60A-4A7D-8A26-64D087E4E1F2}" type="pres">
      <dgm:prSet presAssocID="{1D283B13-24CC-4EEB-957A-77B685ED1ACC}" presName="sibTrans" presStyleLbl="sibTrans1D1" presStyleIdx="4" presStyleCnt="5"/>
      <dgm:spPr/>
      <dgm:t>
        <a:bodyPr/>
        <a:lstStyle/>
        <a:p>
          <a:pPr rtl="1"/>
          <a:endParaRPr lang="ar-YE"/>
        </a:p>
      </dgm:t>
    </dgm:pt>
  </dgm:ptLst>
  <dgm:cxnLst>
    <dgm:cxn modelId="{B5DF3594-FCBB-4CD7-83BA-45CEB7E1B453}" srcId="{976B9279-F603-4790-96A2-51964F619A47}" destId="{86C35E86-3CEF-47F8-8AEA-26E470A126B0}" srcOrd="0" destOrd="0" parTransId="{44C187A8-D434-4D20-9D72-05ABA4E8F9AB}" sibTransId="{66A0BB6A-1194-4E52-A608-AD9BEE803112}"/>
    <dgm:cxn modelId="{2761B4F9-5BFF-4A83-9ACC-70F227A8B7C7}" type="presOf" srcId="{976B9279-F603-4790-96A2-51964F619A47}" destId="{A828E104-036F-49DF-8661-7307D796BC3E}" srcOrd="0" destOrd="0" presId="urn:microsoft.com/office/officeart/2005/8/layout/cycle5"/>
    <dgm:cxn modelId="{710DE093-1096-4978-8F2B-D9EEA29E184E}" type="presOf" srcId="{B1864401-B99E-4A68-9B78-A5A38C30B565}" destId="{2DB67078-C885-4100-9945-0E1CE7485183}" srcOrd="0" destOrd="0" presId="urn:microsoft.com/office/officeart/2005/8/layout/cycle5"/>
    <dgm:cxn modelId="{1734C177-9DB1-4E2C-8248-343F33998906}" type="presOf" srcId="{B925364C-CD40-4EE0-9289-991B307E71F9}" destId="{B46A04CC-4D38-40B4-9A10-76BB0C61E938}" srcOrd="0" destOrd="0" presId="urn:microsoft.com/office/officeart/2005/8/layout/cycle5"/>
    <dgm:cxn modelId="{F6992AFC-63E8-429F-A8AB-F6D11D5895EF}" type="presOf" srcId="{1D283B13-24CC-4EEB-957A-77B685ED1ACC}" destId="{CAA734B7-B60A-4A7D-8A26-64D087E4E1F2}" srcOrd="0" destOrd="0" presId="urn:microsoft.com/office/officeart/2005/8/layout/cycle5"/>
    <dgm:cxn modelId="{A99B9D20-D3FC-4065-9057-028765DF09AB}" srcId="{976B9279-F603-4790-96A2-51964F619A47}" destId="{B1864401-B99E-4A68-9B78-A5A38C30B565}" srcOrd="1" destOrd="0" parTransId="{4C51FF8C-3C6B-48E3-982A-67D2D705BAED}" sibTransId="{1ADFAB29-91A4-4243-A482-E2EC27ED6B63}"/>
    <dgm:cxn modelId="{B6700587-945F-4D8C-88CE-25D0219F2DD0}" type="presOf" srcId="{4DDDFE19-9BD3-4A3A-AA34-E01ADCF5E462}" destId="{5D5CFB61-9A65-4093-BD04-6CB5B819C5DD}" srcOrd="0" destOrd="0" presId="urn:microsoft.com/office/officeart/2005/8/layout/cycle5"/>
    <dgm:cxn modelId="{CA207D29-C305-4337-B463-E3FC9A2C7A67}" type="presOf" srcId="{2F031A85-EAD8-47F4-A562-8206C12A6BF6}" destId="{B253F702-CE1B-4E0F-BC62-60778B807B6E}" srcOrd="0" destOrd="0" presId="urn:microsoft.com/office/officeart/2005/8/layout/cycle5"/>
    <dgm:cxn modelId="{76B7520E-5E00-43F1-9A30-E40AAC3D9F22}" type="presOf" srcId="{CCE8491A-7C91-410C-9665-F83CA7527E90}" destId="{1587DEE1-BFA9-4086-A8BF-0F0D4336C1D6}" srcOrd="0" destOrd="0" presId="urn:microsoft.com/office/officeart/2005/8/layout/cycle5"/>
    <dgm:cxn modelId="{8D628701-815B-44E3-9502-1F1DEE356936}" srcId="{976B9279-F603-4790-96A2-51964F619A47}" destId="{4DDDFE19-9BD3-4A3A-AA34-E01ADCF5E462}" srcOrd="3" destOrd="0" parTransId="{70190206-D37F-49AC-A86C-06CD9217D9FF}" sibTransId="{F61F4250-94C6-4E86-8103-F80034735441}"/>
    <dgm:cxn modelId="{7D6D9E2F-3998-4366-AE9E-2B269BC62230}" type="presOf" srcId="{1ADFAB29-91A4-4243-A482-E2EC27ED6B63}" destId="{F0E5A028-4A5D-422D-A1B3-E5407352DE85}" srcOrd="0" destOrd="0" presId="urn:microsoft.com/office/officeart/2005/8/layout/cycle5"/>
    <dgm:cxn modelId="{71A8789D-D39D-48FB-B099-9CAC2E8A29B4}" type="presOf" srcId="{86C35E86-3CEF-47F8-8AEA-26E470A126B0}" destId="{82B4CEF0-84B6-4D3E-A31D-9AF1AEE1460A}" srcOrd="0" destOrd="0" presId="urn:microsoft.com/office/officeart/2005/8/layout/cycle5"/>
    <dgm:cxn modelId="{1CE8E6AD-2E71-42AD-8EFC-223448C87A23}" type="presOf" srcId="{66A0BB6A-1194-4E52-A608-AD9BEE803112}" destId="{DD12E0CD-2CBE-4CA4-92D7-4DAD94BB16F5}" srcOrd="0" destOrd="0" presId="urn:microsoft.com/office/officeart/2005/8/layout/cycle5"/>
    <dgm:cxn modelId="{5D6CA46F-5157-4088-AB6A-287810F19C8E}" type="presOf" srcId="{F61F4250-94C6-4E86-8103-F80034735441}" destId="{CA2042F7-00D6-451D-9F21-1A46DB7B4971}" srcOrd="0" destOrd="0" presId="urn:microsoft.com/office/officeart/2005/8/layout/cycle5"/>
    <dgm:cxn modelId="{DCABF762-9552-48FC-AC83-246082E6AE77}" srcId="{976B9279-F603-4790-96A2-51964F619A47}" destId="{CCE8491A-7C91-410C-9665-F83CA7527E90}" srcOrd="2" destOrd="0" parTransId="{CBC4721C-B84B-48FF-BC35-57C23FBB6F1F}" sibTransId="{B925364C-CD40-4EE0-9289-991B307E71F9}"/>
    <dgm:cxn modelId="{C5EDDBC8-E54E-44A8-B088-0A93A7020BEC}" srcId="{976B9279-F603-4790-96A2-51964F619A47}" destId="{2F031A85-EAD8-47F4-A562-8206C12A6BF6}" srcOrd="4" destOrd="0" parTransId="{F674419F-4EC8-4B02-B8E7-17507B7625CB}" sibTransId="{1D283B13-24CC-4EEB-957A-77B685ED1ACC}"/>
    <dgm:cxn modelId="{3F8CBA9E-EBB0-4E34-971D-9065C2BBBDE4}" type="presParOf" srcId="{A828E104-036F-49DF-8661-7307D796BC3E}" destId="{82B4CEF0-84B6-4D3E-A31D-9AF1AEE1460A}" srcOrd="0" destOrd="0" presId="urn:microsoft.com/office/officeart/2005/8/layout/cycle5"/>
    <dgm:cxn modelId="{6BC4CA70-745E-4A2C-B96E-9624A5DBFCC7}" type="presParOf" srcId="{A828E104-036F-49DF-8661-7307D796BC3E}" destId="{477FC5CA-B08C-4835-9205-94C2D047C4BD}" srcOrd="1" destOrd="0" presId="urn:microsoft.com/office/officeart/2005/8/layout/cycle5"/>
    <dgm:cxn modelId="{6A5E4EA2-BE3F-4BAB-A92C-2032BFAF86E2}" type="presParOf" srcId="{A828E104-036F-49DF-8661-7307D796BC3E}" destId="{DD12E0CD-2CBE-4CA4-92D7-4DAD94BB16F5}" srcOrd="2" destOrd="0" presId="urn:microsoft.com/office/officeart/2005/8/layout/cycle5"/>
    <dgm:cxn modelId="{9A0451E3-E202-442B-BC5F-610E851DCE51}" type="presParOf" srcId="{A828E104-036F-49DF-8661-7307D796BC3E}" destId="{2DB67078-C885-4100-9945-0E1CE7485183}" srcOrd="3" destOrd="0" presId="urn:microsoft.com/office/officeart/2005/8/layout/cycle5"/>
    <dgm:cxn modelId="{D9EC5F4E-85B2-486B-81AE-632BFA705F8A}" type="presParOf" srcId="{A828E104-036F-49DF-8661-7307D796BC3E}" destId="{4DC69772-9CA8-4CFE-90AC-E9F4CC0A6834}" srcOrd="4" destOrd="0" presId="urn:microsoft.com/office/officeart/2005/8/layout/cycle5"/>
    <dgm:cxn modelId="{62634F18-CDFF-4E57-A750-4BD222C58588}" type="presParOf" srcId="{A828E104-036F-49DF-8661-7307D796BC3E}" destId="{F0E5A028-4A5D-422D-A1B3-E5407352DE85}" srcOrd="5" destOrd="0" presId="urn:microsoft.com/office/officeart/2005/8/layout/cycle5"/>
    <dgm:cxn modelId="{479DD7B8-8845-4206-B570-4A36D517EC6C}" type="presParOf" srcId="{A828E104-036F-49DF-8661-7307D796BC3E}" destId="{1587DEE1-BFA9-4086-A8BF-0F0D4336C1D6}" srcOrd="6" destOrd="0" presId="urn:microsoft.com/office/officeart/2005/8/layout/cycle5"/>
    <dgm:cxn modelId="{936E23F3-862E-4704-8A6A-654FE6CE3D18}" type="presParOf" srcId="{A828E104-036F-49DF-8661-7307D796BC3E}" destId="{8E0BC9B1-AFA0-41E1-A9F4-41B99E7B91C1}" srcOrd="7" destOrd="0" presId="urn:microsoft.com/office/officeart/2005/8/layout/cycle5"/>
    <dgm:cxn modelId="{AD29472C-62F7-4808-A8C1-E7445AAD4DB3}" type="presParOf" srcId="{A828E104-036F-49DF-8661-7307D796BC3E}" destId="{B46A04CC-4D38-40B4-9A10-76BB0C61E938}" srcOrd="8" destOrd="0" presId="urn:microsoft.com/office/officeart/2005/8/layout/cycle5"/>
    <dgm:cxn modelId="{B78F61F2-7F50-4F29-BBF2-BD23A8ADC5CF}" type="presParOf" srcId="{A828E104-036F-49DF-8661-7307D796BC3E}" destId="{5D5CFB61-9A65-4093-BD04-6CB5B819C5DD}" srcOrd="9" destOrd="0" presId="urn:microsoft.com/office/officeart/2005/8/layout/cycle5"/>
    <dgm:cxn modelId="{377E18F9-2465-40F8-A33F-DB547FB4B857}" type="presParOf" srcId="{A828E104-036F-49DF-8661-7307D796BC3E}" destId="{7BFADD47-B684-41E7-8F3C-1EE006380D7D}" srcOrd="10" destOrd="0" presId="urn:microsoft.com/office/officeart/2005/8/layout/cycle5"/>
    <dgm:cxn modelId="{08A53F71-2900-47A8-A5D2-C8A2A38E6C39}" type="presParOf" srcId="{A828E104-036F-49DF-8661-7307D796BC3E}" destId="{CA2042F7-00D6-451D-9F21-1A46DB7B4971}" srcOrd="11" destOrd="0" presId="urn:microsoft.com/office/officeart/2005/8/layout/cycle5"/>
    <dgm:cxn modelId="{BDABAC0A-E39B-40C6-9BCA-AA5E4301F9FE}" type="presParOf" srcId="{A828E104-036F-49DF-8661-7307D796BC3E}" destId="{B253F702-CE1B-4E0F-BC62-60778B807B6E}" srcOrd="12" destOrd="0" presId="urn:microsoft.com/office/officeart/2005/8/layout/cycle5"/>
    <dgm:cxn modelId="{269CED4D-9A2D-4D54-B818-2854A597AB87}" type="presParOf" srcId="{A828E104-036F-49DF-8661-7307D796BC3E}" destId="{58957DE3-5210-4081-B407-0FD3BFF85406}" srcOrd="13" destOrd="0" presId="urn:microsoft.com/office/officeart/2005/8/layout/cycle5"/>
    <dgm:cxn modelId="{2E366520-F752-4284-AF2B-CCD7BCB52962}" type="presParOf" srcId="{A828E104-036F-49DF-8661-7307D796BC3E}" destId="{CAA734B7-B60A-4A7D-8A26-64D087E4E1F2}" srcOrd="14" destOrd="0" presId="urn:microsoft.com/office/officeart/2005/8/layout/cycle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D2D7717-201A-4A88-8A78-14AC79B079C5}" type="doc">
      <dgm:prSet loTypeId="urn:microsoft.com/office/officeart/2005/8/layout/radial5" loCatId="cycle" qsTypeId="urn:microsoft.com/office/officeart/2005/8/quickstyle/3d5" qsCatId="3D" csTypeId="urn:microsoft.com/office/officeart/2005/8/colors/accent3_4" csCatId="accent3" phldr="1"/>
      <dgm:spPr/>
      <dgm:t>
        <a:bodyPr/>
        <a:lstStyle/>
        <a:p>
          <a:pPr rtl="1"/>
          <a:endParaRPr lang="ar-SA"/>
        </a:p>
      </dgm:t>
    </dgm:pt>
    <dgm:pt modelId="{344DF40F-E293-430B-BEE3-AD0B4B645323}">
      <dgm:prSet phldrT="[Text]" custT="1"/>
      <dgm:spPr/>
      <dgm:t>
        <a:bodyPr/>
        <a:lstStyle/>
        <a:p>
          <a:pPr rtl="1"/>
          <a:r>
            <a:rPr lang="ar-SA" sz="1800" b="1" smtClean="0">
              <a:latin typeface="Times New Roman" pitchFamily="18" charset="0"/>
              <a:ea typeface="Times New Roman" pitchFamily="18" charset="0"/>
              <a:cs typeface="Times New Roman" pitchFamily="18" charset="0"/>
            </a:rPr>
            <a:t>أهم الوظائف التي يؤديها علم إدارة المنشآت الزراعية.</a:t>
          </a:r>
          <a:endParaRPr lang="ar-SA" sz="1800" dirty="0"/>
        </a:p>
      </dgm:t>
    </dgm:pt>
    <dgm:pt modelId="{094FEA7B-826F-4439-8739-9AF025D7B6AD}" type="parTrans" cxnId="{1F1D7071-98B9-432F-BEBC-B08A327226EF}">
      <dgm:prSet/>
      <dgm:spPr/>
      <dgm:t>
        <a:bodyPr/>
        <a:lstStyle/>
        <a:p>
          <a:pPr rtl="1"/>
          <a:endParaRPr lang="ar-SA"/>
        </a:p>
      </dgm:t>
    </dgm:pt>
    <dgm:pt modelId="{ACE04C2E-D1AF-48BB-9B98-349FF959CBC6}" type="sibTrans" cxnId="{1F1D7071-98B9-432F-BEBC-B08A327226EF}">
      <dgm:prSet/>
      <dgm:spPr/>
      <dgm:t>
        <a:bodyPr/>
        <a:lstStyle/>
        <a:p>
          <a:pPr rtl="1"/>
          <a:endParaRPr lang="ar-SA"/>
        </a:p>
      </dgm:t>
    </dgm:pt>
    <dgm:pt modelId="{B4E22FD2-ACCD-4C47-8C30-1B8B135426C0}">
      <dgm:prSet phldrT="[Text]" custT="1">
        <dgm:style>
          <a:lnRef idx="1">
            <a:schemeClr val="accent3"/>
          </a:lnRef>
          <a:fillRef idx="2">
            <a:schemeClr val="accent3"/>
          </a:fillRef>
          <a:effectRef idx="1">
            <a:schemeClr val="accent3"/>
          </a:effectRef>
          <a:fontRef idx="minor">
            <a:schemeClr val="dk1"/>
          </a:fontRef>
        </dgm:style>
      </dgm:prSet>
      <dgm:spPr/>
      <dgm:t>
        <a:bodyPr/>
        <a:lstStyle/>
        <a:p>
          <a:pPr rtl="1"/>
          <a:r>
            <a:rPr lang="ar-SA" sz="1400" dirty="0" smtClean="0"/>
            <a:t>إختيار عناصر الإنتاج المناسبة وتقرير كيفية الجمع بينها في عملية إنتاجية محدودة، أي القيام بإدارة العمل الزراعي – إدارة راس المال – إدارة الأرض الزراعية.</a:t>
          </a:r>
          <a:endParaRPr lang="ar-SA" sz="1400" dirty="0"/>
        </a:p>
      </dgm:t>
    </dgm:pt>
    <dgm:pt modelId="{5E2EBBD5-513F-4DEE-8B28-0DF98C9D18BC}" type="parTrans" cxnId="{523ACC91-5F0C-42ED-8417-D8D1EAA80B9D}">
      <dgm:prSet/>
      <dgm:spPr/>
      <dgm:t>
        <a:bodyPr/>
        <a:lstStyle/>
        <a:p>
          <a:pPr rtl="1"/>
          <a:endParaRPr lang="ar-SA"/>
        </a:p>
      </dgm:t>
    </dgm:pt>
    <dgm:pt modelId="{E9391439-29E3-426B-9D55-833BFBE41E1C}" type="sibTrans" cxnId="{523ACC91-5F0C-42ED-8417-D8D1EAA80B9D}">
      <dgm:prSet/>
      <dgm:spPr/>
      <dgm:t>
        <a:bodyPr/>
        <a:lstStyle/>
        <a:p>
          <a:pPr rtl="1"/>
          <a:endParaRPr lang="ar-SA"/>
        </a:p>
      </dgm:t>
    </dgm:pt>
    <dgm:pt modelId="{BCF39FA6-46CA-4F6B-BA88-B34CE624FB17}">
      <dgm:prSet phldrT="[Text]" custT="1">
        <dgm:style>
          <a:lnRef idx="1">
            <a:schemeClr val="accent4"/>
          </a:lnRef>
          <a:fillRef idx="2">
            <a:schemeClr val="accent4"/>
          </a:fillRef>
          <a:effectRef idx="1">
            <a:schemeClr val="accent4"/>
          </a:effectRef>
          <a:fontRef idx="minor">
            <a:schemeClr val="dk1"/>
          </a:fontRef>
        </dgm:style>
      </dgm:prSet>
      <dgm:spPr/>
      <dgm:t>
        <a:bodyPr/>
        <a:lstStyle/>
        <a:p>
          <a:pPr rtl="1"/>
          <a:r>
            <a:rPr lang="ar-SA" sz="1400" dirty="0" smtClean="0"/>
            <a:t>إختيار المشاريع الإنتاجية الملائمة واختيار التوافق المناسب من هذه المشاريع في نظام استثماري مناسب.</a:t>
          </a:r>
          <a:endParaRPr lang="ar-SA" sz="1400" dirty="0"/>
        </a:p>
      </dgm:t>
    </dgm:pt>
    <dgm:pt modelId="{B98BD240-27EF-4AE9-A4D1-02878FE8AF5F}" type="parTrans" cxnId="{5AFACAC4-5309-454A-9902-411A6E2C40F6}">
      <dgm:prSet/>
      <dgm:spPr/>
      <dgm:t>
        <a:bodyPr/>
        <a:lstStyle/>
        <a:p>
          <a:pPr rtl="1"/>
          <a:endParaRPr lang="ar-SA"/>
        </a:p>
      </dgm:t>
    </dgm:pt>
    <dgm:pt modelId="{33B39C07-28CD-4EE3-AB15-4C32DDC1A638}" type="sibTrans" cxnId="{5AFACAC4-5309-454A-9902-411A6E2C40F6}">
      <dgm:prSet/>
      <dgm:spPr/>
      <dgm:t>
        <a:bodyPr/>
        <a:lstStyle/>
        <a:p>
          <a:pPr rtl="1"/>
          <a:endParaRPr lang="ar-SA"/>
        </a:p>
      </dgm:t>
    </dgm:pt>
    <dgm:pt modelId="{EF75F1AE-19B7-43F3-B30F-9C386804E812}">
      <dgm:prSet phldrT="[Text]" custT="1">
        <dgm:style>
          <a:lnRef idx="1">
            <a:schemeClr val="accent4"/>
          </a:lnRef>
          <a:fillRef idx="2">
            <a:schemeClr val="accent4"/>
          </a:fillRef>
          <a:effectRef idx="1">
            <a:schemeClr val="accent4"/>
          </a:effectRef>
          <a:fontRef idx="minor">
            <a:schemeClr val="dk1"/>
          </a:fontRef>
        </dgm:style>
      </dgm:prSet>
      <dgm:spPr/>
      <dgm:t>
        <a:bodyPr/>
        <a:lstStyle/>
        <a:p>
          <a:pPr rtl="1"/>
          <a:r>
            <a:rPr lang="ar-SA" sz="1400" dirty="0" smtClean="0"/>
            <a:t>إنجاز مختلف العمليات الزراعية في الوقت المطلوب والكفاية الملائمة</a:t>
          </a:r>
          <a:endParaRPr lang="ar-SA" sz="1400" dirty="0"/>
        </a:p>
      </dgm:t>
    </dgm:pt>
    <dgm:pt modelId="{ACEE2230-2DC5-4DC2-852B-F8182BE22FD8}" type="parTrans" cxnId="{2FCD3CA9-6D44-4D95-B0A2-7FDD982938C0}">
      <dgm:prSet/>
      <dgm:spPr/>
      <dgm:t>
        <a:bodyPr/>
        <a:lstStyle/>
        <a:p>
          <a:pPr rtl="1"/>
          <a:endParaRPr lang="ar-SA"/>
        </a:p>
      </dgm:t>
    </dgm:pt>
    <dgm:pt modelId="{2B3EDFA5-6048-4211-A554-FBE54215659C}" type="sibTrans" cxnId="{2FCD3CA9-6D44-4D95-B0A2-7FDD982938C0}">
      <dgm:prSet/>
      <dgm:spPr/>
      <dgm:t>
        <a:bodyPr/>
        <a:lstStyle/>
        <a:p>
          <a:pPr rtl="1"/>
          <a:endParaRPr lang="ar-SA"/>
        </a:p>
      </dgm:t>
    </dgm:pt>
    <dgm:pt modelId="{4ADB0F1F-F6A7-4C09-A173-F46AEDA53C9B}">
      <dgm:prSet phldrT="[Text]" custT="1">
        <dgm:style>
          <a:lnRef idx="1">
            <a:schemeClr val="accent6"/>
          </a:lnRef>
          <a:fillRef idx="2">
            <a:schemeClr val="accent6"/>
          </a:fillRef>
          <a:effectRef idx="1">
            <a:schemeClr val="accent6"/>
          </a:effectRef>
          <a:fontRef idx="minor">
            <a:schemeClr val="dk1"/>
          </a:fontRef>
        </dgm:style>
      </dgm:prSet>
      <dgm:spPr/>
      <dgm:t>
        <a:bodyPr/>
        <a:lstStyle/>
        <a:p>
          <a:pPr rtl="1"/>
          <a:r>
            <a:rPr lang="ar-SA" sz="1400" dirty="0" smtClean="0"/>
            <a:t>توزيع استعمال مستلزمات الإنتاج على مدار السنه.</a:t>
          </a:r>
          <a:endParaRPr lang="ar-SA" sz="1400" dirty="0"/>
        </a:p>
      </dgm:t>
    </dgm:pt>
    <dgm:pt modelId="{A1A42C1C-096F-44B0-A8C1-E05BEB3F6DD3}" type="parTrans" cxnId="{F0951A81-E2F8-4AAD-902E-E3E90FB78D32}">
      <dgm:prSet/>
      <dgm:spPr/>
      <dgm:t>
        <a:bodyPr/>
        <a:lstStyle/>
        <a:p>
          <a:pPr rtl="1"/>
          <a:endParaRPr lang="ar-SA"/>
        </a:p>
      </dgm:t>
    </dgm:pt>
    <dgm:pt modelId="{0B65C4D1-ECBB-4F35-994E-A2E75E77BF2B}" type="sibTrans" cxnId="{F0951A81-E2F8-4AAD-902E-E3E90FB78D32}">
      <dgm:prSet/>
      <dgm:spPr/>
      <dgm:t>
        <a:bodyPr/>
        <a:lstStyle/>
        <a:p>
          <a:pPr rtl="1"/>
          <a:endParaRPr lang="ar-SA"/>
        </a:p>
      </dgm:t>
    </dgm:pt>
    <dgm:pt modelId="{B08E83A8-90D7-4024-A95E-7CB72596769D}">
      <dgm:prSet phldrT="[Text]" custRadScaleRad="99285" custRadScaleInc="-86242"/>
      <dgm:spPr/>
      <dgm:t>
        <a:bodyPr/>
        <a:lstStyle/>
        <a:p>
          <a:endParaRPr lang="en-US"/>
        </a:p>
      </dgm:t>
    </dgm:pt>
    <dgm:pt modelId="{7F5C0FDE-3AC0-4437-986A-8B4D4349D61B}" type="parTrans" cxnId="{FE835020-9962-4E40-9B86-9858A192D273}">
      <dgm:prSet/>
      <dgm:spPr/>
      <dgm:t>
        <a:bodyPr/>
        <a:lstStyle/>
        <a:p>
          <a:pPr rtl="1"/>
          <a:endParaRPr lang="ar-SA"/>
        </a:p>
      </dgm:t>
    </dgm:pt>
    <dgm:pt modelId="{BF134C08-53B3-44D6-A7B3-77F06D710C2B}" type="sibTrans" cxnId="{FE835020-9962-4E40-9B86-9858A192D273}">
      <dgm:prSet/>
      <dgm:spPr/>
      <dgm:t>
        <a:bodyPr/>
        <a:lstStyle/>
        <a:p>
          <a:pPr rtl="1"/>
          <a:endParaRPr lang="ar-SA"/>
        </a:p>
      </dgm:t>
    </dgm:pt>
    <dgm:pt modelId="{77F27613-155E-47F7-851C-69F7FDFF2DE3}">
      <dgm:prSet phldrT="[Text]" custRadScaleRad="99285" custRadScaleInc="-86242"/>
      <dgm:spPr/>
      <dgm:t>
        <a:bodyPr/>
        <a:lstStyle/>
        <a:p>
          <a:endParaRPr lang="en-US"/>
        </a:p>
      </dgm:t>
    </dgm:pt>
    <dgm:pt modelId="{C0772D3F-EB59-4847-8AF9-D9B2AFFF8794}" type="parTrans" cxnId="{7FDDC415-98B7-40FA-98BC-F9E78E5999AD}">
      <dgm:prSet/>
      <dgm:spPr/>
      <dgm:t>
        <a:bodyPr/>
        <a:lstStyle/>
        <a:p>
          <a:pPr rtl="1"/>
          <a:endParaRPr lang="ar-SA"/>
        </a:p>
      </dgm:t>
    </dgm:pt>
    <dgm:pt modelId="{251542E2-1BD9-4487-8DCA-74B363360FBC}" type="sibTrans" cxnId="{7FDDC415-98B7-40FA-98BC-F9E78E5999AD}">
      <dgm:prSet/>
      <dgm:spPr/>
      <dgm:t>
        <a:bodyPr/>
        <a:lstStyle/>
        <a:p>
          <a:pPr rtl="1"/>
          <a:endParaRPr lang="ar-SA"/>
        </a:p>
      </dgm:t>
    </dgm:pt>
    <dgm:pt modelId="{7FE1F436-1586-4E85-9FB7-29887B07017F}">
      <dgm:prSet/>
      <dgm:spPr/>
      <dgm:t>
        <a:bodyPr/>
        <a:lstStyle/>
        <a:p>
          <a:endParaRPr lang="en-US"/>
        </a:p>
      </dgm:t>
    </dgm:pt>
    <dgm:pt modelId="{766797AA-BC7D-4669-9415-AE2EEF1819E5}" type="parTrans" cxnId="{41CBB381-2A57-4AC0-9632-FD42EB808005}">
      <dgm:prSet/>
      <dgm:spPr/>
      <dgm:t>
        <a:bodyPr/>
        <a:lstStyle/>
        <a:p>
          <a:pPr rtl="1"/>
          <a:endParaRPr lang="ar-SA"/>
        </a:p>
      </dgm:t>
    </dgm:pt>
    <dgm:pt modelId="{D8D8B83B-DA45-4E33-A9BF-AAB360FC9636}" type="sibTrans" cxnId="{41CBB381-2A57-4AC0-9632-FD42EB808005}">
      <dgm:prSet/>
      <dgm:spPr/>
      <dgm:t>
        <a:bodyPr/>
        <a:lstStyle/>
        <a:p>
          <a:pPr rtl="1"/>
          <a:endParaRPr lang="ar-SA"/>
        </a:p>
      </dgm:t>
    </dgm:pt>
    <dgm:pt modelId="{94770061-089E-4866-A7C5-7B4EAF1AF9E9}">
      <dgm:prSet/>
      <dgm:spPr/>
      <dgm:t>
        <a:bodyPr/>
        <a:lstStyle/>
        <a:p>
          <a:pPr rtl="1"/>
          <a:endParaRPr lang="ar-SA"/>
        </a:p>
      </dgm:t>
    </dgm:pt>
    <dgm:pt modelId="{A3D6E202-D390-42B7-AAC7-E6B5BFF1562E}" type="parTrans" cxnId="{2A888084-0CB6-4A18-9434-062D36C1A063}">
      <dgm:prSet/>
      <dgm:spPr/>
      <dgm:t>
        <a:bodyPr/>
        <a:lstStyle/>
        <a:p>
          <a:pPr rtl="1"/>
          <a:endParaRPr lang="ar-SA"/>
        </a:p>
      </dgm:t>
    </dgm:pt>
    <dgm:pt modelId="{1EEEB0A1-35BF-4EB2-93B4-7532EC15BA25}" type="sibTrans" cxnId="{2A888084-0CB6-4A18-9434-062D36C1A063}">
      <dgm:prSet/>
      <dgm:spPr/>
      <dgm:t>
        <a:bodyPr/>
        <a:lstStyle/>
        <a:p>
          <a:pPr rtl="1"/>
          <a:endParaRPr lang="ar-SA"/>
        </a:p>
      </dgm:t>
    </dgm:pt>
    <dgm:pt modelId="{FE7432B8-C6B9-4995-AF48-1E345E99A29B}">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1400" dirty="0" smtClean="0"/>
            <a:t>اجراء التعديلات المناسبة والتي يجب القيام بها نتيجة للتغيرات التي قد تطرا على اسعار مستلزمات الإنتاج او على الأسعار التسويقية للمنتجات الزراعية.</a:t>
          </a:r>
          <a:endParaRPr lang="en-US" sz="1400" dirty="0"/>
        </a:p>
      </dgm:t>
    </dgm:pt>
    <dgm:pt modelId="{A372336C-19A3-4A87-8172-36180FA11463}" type="parTrans" cxnId="{D032DC96-FE42-4590-9932-CC96C2D6D0B7}">
      <dgm:prSet/>
      <dgm:spPr/>
      <dgm:t>
        <a:bodyPr/>
        <a:lstStyle/>
        <a:p>
          <a:pPr rtl="1"/>
          <a:endParaRPr lang="ar-SA"/>
        </a:p>
      </dgm:t>
    </dgm:pt>
    <dgm:pt modelId="{C8082EBF-A3AA-491B-9E3C-85F9AFD58A41}" type="sibTrans" cxnId="{D032DC96-FE42-4590-9932-CC96C2D6D0B7}">
      <dgm:prSet/>
      <dgm:spPr/>
      <dgm:t>
        <a:bodyPr/>
        <a:lstStyle/>
        <a:p>
          <a:pPr rtl="1"/>
          <a:endParaRPr lang="ar-SA"/>
        </a:p>
      </dgm:t>
    </dgm:pt>
    <dgm:pt modelId="{3EF3A14F-25C0-484E-A45D-DDD84B8FF27D}">
      <dgm:prSet custT="1">
        <dgm:style>
          <a:lnRef idx="1">
            <a:schemeClr val="accent4"/>
          </a:lnRef>
          <a:fillRef idx="2">
            <a:schemeClr val="accent4"/>
          </a:fillRef>
          <a:effectRef idx="1">
            <a:schemeClr val="accent4"/>
          </a:effectRef>
          <a:fontRef idx="minor">
            <a:schemeClr val="dk1"/>
          </a:fontRef>
        </dgm:style>
      </dgm:prSet>
      <dgm:spPr/>
      <dgm:t>
        <a:bodyPr/>
        <a:lstStyle/>
        <a:p>
          <a:pPr rtl="1"/>
          <a:r>
            <a:rPr lang="ar-SA" sz="1600" dirty="0" smtClean="0"/>
            <a:t>اقتباس كل ماهو جديد في مجال الإدارة والإنتاج وكل ما يتعلق بالمزرعة من فعاليات إنتاجية</a:t>
          </a:r>
          <a:endParaRPr lang="ar-SA" sz="1600" dirty="0"/>
        </a:p>
      </dgm:t>
    </dgm:pt>
    <dgm:pt modelId="{9A5BB7A6-655A-4030-B7EA-130C1D80C601}" type="parTrans" cxnId="{0048EBDD-468F-4209-A94C-613CC7E70263}">
      <dgm:prSet/>
      <dgm:spPr/>
      <dgm:t>
        <a:bodyPr/>
        <a:lstStyle/>
        <a:p>
          <a:pPr rtl="1"/>
          <a:endParaRPr lang="ar-SA"/>
        </a:p>
      </dgm:t>
    </dgm:pt>
    <dgm:pt modelId="{D5177379-A286-467D-8F7E-35762F2BB6D5}" type="sibTrans" cxnId="{0048EBDD-468F-4209-A94C-613CC7E70263}">
      <dgm:prSet/>
      <dgm:spPr/>
      <dgm:t>
        <a:bodyPr/>
        <a:lstStyle/>
        <a:p>
          <a:pPr rtl="1"/>
          <a:endParaRPr lang="ar-SA"/>
        </a:p>
      </dgm:t>
    </dgm:pt>
    <dgm:pt modelId="{80713078-3975-40D4-94CE-52D8BA58DD92}">
      <dgm:prSet custT="1">
        <dgm:style>
          <a:lnRef idx="1">
            <a:schemeClr val="accent3"/>
          </a:lnRef>
          <a:fillRef idx="2">
            <a:schemeClr val="accent3"/>
          </a:fillRef>
          <a:effectRef idx="1">
            <a:schemeClr val="accent3"/>
          </a:effectRef>
          <a:fontRef idx="minor">
            <a:schemeClr val="dk1"/>
          </a:fontRef>
        </dgm:style>
      </dgm:prSet>
      <dgm:spPr/>
      <dgm:t>
        <a:bodyPr/>
        <a:lstStyle/>
        <a:p>
          <a:pPr rtl="1"/>
          <a:r>
            <a:rPr lang="ar-SA" sz="1400" dirty="0" smtClean="0"/>
            <a:t>إمساك السجلات الحسابية في المزرعة والإحتفاظ بهذه السجلات ومراجعتها بهدف الإستفادة منها في تحقيق فعالية أكبر لإدارة المزرعة والمشاريع الزراعية</a:t>
          </a:r>
          <a:endParaRPr lang="ar-SA" sz="1400" dirty="0"/>
        </a:p>
      </dgm:t>
    </dgm:pt>
    <dgm:pt modelId="{EEA620E0-D838-490B-86F9-788DC88E51EC}" type="parTrans" cxnId="{F7D990A3-83E1-4C6A-AF63-784341F1969C}">
      <dgm:prSet/>
      <dgm:spPr/>
      <dgm:t>
        <a:bodyPr/>
        <a:lstStyle/>
        <a:p>
          <a:pPr rtl="1"/>
          <a:endParaRPr lang="ar-SA"/>
        </a:p>
      </dgm:t>
    </dgm:pt>
    <dgm:pt modelId="{D927EC43-A3CB-4D41-A30A-76B1D9F23BEB}" type="sibTrans" cxnId="{F7D990A3-83E1-4C6A-AF63-784341F1969C}">
      <dgm:prSet/>
      <dgm:spPr/>
      <dgm:t>
        <a:bodyPr/>
        <a:lstStyle/>
        <a:p>
          <a:pPr rtl="1"/>
          <a:endParaRPr lang="ar-SA"/>
        </a:p>
      </dgm:t>
    </dgm:pt>
    <dgm:pt modelId="{3833912E-DC06-4C26-9896-9034DCE9D02E}" type="pres">
      <dgm:prSet presAssocID="{BD2D7717-201A-4A88-8A78-14AC79B079C5}" presName="Name0" presStyleCnt="0">
        <dgm:presLayoutVars>
          <dgm:chMax val="1"/>
          <dgm:dir/>
          <dgm:animLvl val="ctr"/>
          <dgm:resizeHandles val="exact"/>
        </dgm:presLayoutVars>
      </dgm:prSet>
      <dgm:spPr/>
      <dgm:t>
        <a:bodyPr/>
        <a:lstStyle/>
        <a:p>
          <a:endParaRPr lang="en-US"/>
        </a:p>
      </dgm:t>
    </dgm:pt>
    <dgm:pt modelId="{1C457EA5-CBE6-44CE-A1B9-60638E1934FC}" type="pres">
      <dgm:prSet presAssocID="{344DF40F-E293-430B-BEE3-AD0B4B645323}" presName="centerShape" presStyleLbl="node0" presStyleIdx="0" presStyleCnt="1" custScaleX="128357" custScaleY="142619"/>
      <dgm:spPr/>
      <dgm:t>
        <a:bodyPr/>
        <a:lstStyle/>
        <a:p>
          <a:pPr rtl="1"/>
          <a:endParaRPr lang="ar-SA"/>
        </a:p>
      </dgm:t>
    </dgm:pt>
    <dgm:pt modelId="{A102F1FA-7F28-4CB6-A809-0FB6B7783F03}" type="pres">
      <dgm:prSet presAssocID="{5E2EBBD5-513F-4DEE-8B28-0DF98C9D18BC}" presName="parTrans" presStyleLbl="sibTrans2D1" presStyleIdx="0" presStyleCnt="7"/>
      <dgm:spPr/>
      <dgm:t>
        <a:bodyPr/>
        <a:lstStyle/>
        <a:p>
          <a:endParaRPr lang="en-US"/>
        </a:p>
      </dgm:t>
    </dgm:pt>
    <dgm:pt modelId="{6ECA323F-F66D-415D-9E88-4255E7501EFE}" type="pres">
      <dgm:prSet presAssocID="{5E2EBBD5-513F-4DEE-8B28-0DF98C9D18BC}" presName="connectorText" presStyleLbl="sibTrans2D1" presStyleIdx="0" presStyleCnt="7"/>
      <dgm:spPr/>
      <dgm:t>
        <a:bodyPr/>
        <a:lstStyle/>
        <a:p>
          <a:endParaRPr lang="en-US"/>
        </a:p>
      </dgm:t>
    </dgm:pt>
    <dgm:pt modelId="{B75D5853-5E86-4EC1-85B5-468E6A3B728B}" type="pres">
      <dgm:prSet presAssocID="{B4E22FD2-ACCD-4C47-8C30-1B8B135426C0}" presName="node" presStyleLbl="node1" presStyleIdx="0" presStyleCnt="7" custScaleX="160348" custScaleY="95210" custRadScaleRad="105626" custRadScaleInc="27188">
        <dgm:presLayoutVars>
          <dgm:bulletEnabled val="1"/>
        </dgm:presLayoutVars>
      </dgm:prSet>
      <dgm:spPr/>
      <dgm:t>
        <a:bodyPr/>
        <a:lstStyle/>
        <a:p>
          <a:pPr rtl="1"/>
          <a:endParaRPr lang="ar-SA"/>
        </a:p>
      </dgm:t>
    </dgm:pt>
    <dgm:pt modelId="{E2D033B5-03C3-4C5B-8971-BCF13B4BDE32}" type="pres">
      <dgm:prSet presAssocID="{B98BD240-27EF-4AE9-A4D1-02878FE8AF5F}" presName="parTrans" presStyleLbl="sibTrans2D1" presStyleIdx="1" presStyleCnt="7"/>
      <dgm:spPr/>
      <dgm:t>
        <a:bodyPr/>
        <a:lstStyle/>
        <a:p>
          <a:endParaRPr lang="en-US"/>
        </a:p>
      </dgm:t>
    </dgm:pt>
    <dgm:pt modelId="{9AFC8A4C-5F95-4421-95CF-5448A0D1164C}" type="pres">
      <dgm:prSet presAssocID="{B98BD240-27EF-4AE9-A4D1-02878FE8AF5F}" presName="connectorText" presStyleLbl="sibTrans2D1" presStyleIdx="1" presStyleCnt="7"/>
      <dgm:spPr/>
      <dgm:t>
        <a:bodyPr/>
        <a:lstStyle/>
        <a:p>
          <a:endParaRPr lang="en-US"/>
        </a:p>
      </dgm:t>
    </dgm:pt>
    <dgm:pt modelId="{FA3B203E-749F-45C2-980F-8FDB864F3BE5}" type="pres">
      <dgm:prSet presAssocID="{BCF39FA6-46CA-4F6B-BA88-B34CE624FB17}" presName="node" presStyleLbl="node1" presStyleIdx="1" presStyleCnt="7" custRadScaleRad="104047" custRadScaleInc="31077">
        <dgm:presLayoutVars>
          <dgm:bulletEnabled val="1"/>
        </dgm:presLayoutVars>
      </dgm:prSet>
      <dgm:spPr/>
      <dgm:t>
        <a:bodyPr/>
        <a:lstStyle/>
        <a:p>
          <a:pPr rtl="1"/>
          <a:endParaRPr lang="ar-SA"/>
        </a:p>
      </dgm:t>
    </dgm:pt>
    <dgm:pt modelId="{93A31E49-EDAF-4CED-979F-85549CECC48E}" type="pres">
      <dgm:prSet presAssocID="{ACEE2230-2DC5-4DC2-852B-F8182BE22FD8}" presName="parTrans" presStyleLbl="sibTrans2D1" presStyleIdx="2" presStyleCnt="7"/>
      <dgm:spPr/>
      <dgm:t>
        <a:bodyPr/>
        <a:lstStyle/>
        <a:p>
          <a:endParaRPr lang="en-US"/>
        </a:p>
      </dgm:t>
    </dgm:pt>
    <dgm:pt modelId="{4121C2AC-5510-4432-ABCA-9BF9143C2FC7}" type="pres">
      <dgm:prSet presAssocID="{ACEE2230-2DC5-4DC2-852B-F8182BE22FD8}" presName="connectorText" presStyleLbl="sibTrans2D1" presStyleIdx="2" presStyleCnt="7"/>
      <dgm:spPr/>
      <dgm:t>
        <a:bodyPr/>
        <a:lstStyle/>
        <a:p>
          <a:endParaRPr lang="en-US"/>
        </a:p>
      </dgm:t>
    </dgm:pt>
    <dgm:pt modelId="{8B6F85D9-7CED-4C57-B355-F98C76B6DBB0}" type="pres">
      <dgm:prSet presAssocID="{EF75F1AE-19B7-43F3-B30F-9C386804E812}" presName="node" presStyleLbl="node1" presStyleIdx="2" presStyleCnt="7" custRadScaleRad="111974" custRadScaleInc="-14326">
        <dgm:presLayoutVars>
          <dgm:bulletEnabled val="1"/>
        </dgm:presLayoutVars>
      </dgm:prSet>
      <dgm:spPr/>
      <dgm:t>
        <a:bodyPr/>
        <a:lstStyle/>
        <a:p>
          <a:pPr rtl="1"/>
          <a:endParaRPr lang="ar-SA"/>
        </a:p>
      </dgm:t>
    </dgm:pt>
    <dgm:pt modelId="{6FCEC575-1199-44AB-8D5E-1963DCF368E0}" type="pres">
      <dgm:prSet presAssocID="{A1A42C1C-096F-44B0-A8C1-E05BEB3F6DD3}" presName="parTrans" presStyleLbl="sibTrans2D1" presStyleIdx="3" presStyleCnt="7"/>
      <dgm:spPr/>
      <dgm:t>
        <a:bodyPr/>
        <a:lstStyle/>
        <a:p>
          <a:endParaRPr lang="en-US"/>
        </a:p>
      </dgm:t>
    </dgm:pt>
    <dgm:pt modelId="{9BF6DADD-6C4C-462E-8E5D-696F382A360D}" type="pres">
      <dgm:prSet presAssocID="{A1A42C1C-096F-44B0-A8C1-E05BEB3F6DD3}" presName="connectorText" presStyleLbl="sibTrans2D1" presStyleIdx="3" presStyleCnt="7"/>
      <dgm:spPr/>
      <dgm:t>
        <a:bodyPr/>
        <a:lstStyle/>
        <a:p>
          <a:endParaRPr lang="en-US"/>
        </a:p>
      </dgm:t>
    </dgm:pt>
    <dgm:pt modelId="{163E2BBB-CF83-4346-9684-CF1C7689532D}" type="pres">
      <dgm:prSet presAssocID="{4ADB0F1F-F6A7-4C09-A173-F46AEDA53C9B}" presName="node" presStyleLbl="node1" presStyleIdx="3" presStyleCnt="7" custScaleX="120275" custRadScaleRad="110650" custRadScaleInc="-60159">
        <dgm:presLayoutVars>
          <dgm:bulletEnabled val="1"/>
        </dgm:presLayoutVars>
      </dgm:prSet>
      <dgm:spPr/>
      <dgm:t>
        <a:bodyPr/>
        <a:lstStyle/>
        <a:p>
          <a:pPr rtl="1"/>
          <a:endParaRPr lang="ar-SA"/>
        </a:p>
      </dgm:t>
    </dgm:pt>
    <dgm:pt modelId="{88813DD7-E7C3-4A8E-9A23-C3A2C7CD1473}" type="pres">
      <dgm:prSet presAssocID="{9A5BB7A6-655A-4030-B7EA-130C1D80C601}" presName="parTrans" presStyleLbl="sibTrans2D1" presStyleIdx="4" presStyleCnt="7"/>
      <dgm:spPr/>
      <dgm:t>
        <a:bodyPr/>
        <a:lstStyle/>
        <a:p>
          <a:endParaRPr lang="en-US"/>
        </a:p>
      </dgm:t>
    </dgm:pt>
    <dgm:pt modelId="{EF14FE22-1AF7-485A-8620-E654C643CA1F}" type="pres">
      <dgm:prSet presAssocID="{9A5BB7A6-655A-4030-B7EA-130C1D80C601}" presName="connectorText" presStyleLbl="sibTrans2D1" presStyleIdx="4" presStyleCnt="7"/>
      <dgm:spPr/>
      <dgm:t>
        <a:bodyPr/>
        <a:lstStyle/>
        <a:p>
          <a:endParaRPr lang="en-US"/>
        </a:p>
      </dgm:t>
    </dgm:pt>
    <dgm:pt modelId="{D44F6EEA-471B-4882-963C-EF22710CF982}" type="pres">
      <dgm:prSet presAssocID="{3EF3A14F-25C0-484E-A45D-DDD84B8FF27D}" presName="node" presStyleLbl="node1" presStyleIdx="4" presStyleCnt="7" custScaleX="138491">
        <dgm:presLayoutVars>
          <dgm:bulletEnabled val="1"/>
        </dgm:presLayoutVars>
      </dgm:prSet>
      <dgm:spPr/>
      <dgm:t>
        <a:bodyPr/>
        <a:lstStyle/>
        <a:p>
          <a:endParaRPr lang="en-US"/>
        </a:p>
      </dgm:t>
    </dgm:pt>
    <dgm:pt modelId="{938BF6D9-56BA-4D43-9169-CC3CD568E2E0}" type="pres">
      <dgm:prSet presAssocID="{EEA620E0-D838-490B-86F9-788DC88E51EC}" presName="parTrans" presStyleLbl="sibTrans2D1" presStyleIdx="5" presStyleCnt="7"/>
      <dgm:spPr/>
      <dgm:t>
        <a:bodyPr/>
        <a:lstStyle/>
        <a:p>
          <a:endParaRPr lang="en-US"/>
        </a:p>
      </dgm:t>
    </dgm:pt>
    <dgm:pt modelId="{A576E367-8F2C-4853-AD2D-7641B33F5B34}" type="pres">
      <dgm:prSet presAssocID="{EEA620E0-D838-490B-86F9-788DC88E51EC}" presName="connectorText" presStyleLbl="sibTrans2D1" presStyleIdx="5" presStyleCnt="7"/>
      <dgm:spPr/>
      <dgm:t>
        <a:bodyPr/>
        <a:lstStyle/>
        <a:p>
          <a:endParaRPr lang="en-US"/>
        </a:p>
      </dgm:t>
    </dgm:pt>
    <dgm:pt modelId="{FABC91A9-06C3-45EE-817D-54DF8BC4808E}" type="pres">
      <dgm:prSet presAssocID="{80713078-3975-40D4-94CE-52D8BA58DD92}" presName="node" presStyleLbl="node1" presStyleIdx="5" presStyleCnt="7" custScaleX="153347" custScaleY="100960" custRadScaleRad="114695" custRadScaleInc="11726">
        <dgm:presLayoutVars>
          <dgm:bulletEnabled val="1"/>
        </dgm:presLayoutVars>
      </dgm:prSet>
      <dgm:spPr/>
      <dgm:t>
        <a:bodyPr/>
        <a:lstStyle/>
        <a:p>
          <a:endParaRPr lang="en-US"/>
        </a:p>
      </dgm:t>
    </dgm:pt>
    <dgm:pt modelId="{F6DEFA8F-8314-4F61-BFE7-082A062B236E}" type="pres">
      <dgm:prSet presAssocID="{A372336C-19A3-4A87-8172-36180FA11463}" presName="parTrans" presStyleLbl="sibTrans2D1" presStyleIdx="6" presStyleCnt="7"/>
      <dgm:spPr/>
      <dgm:t>
        <a:bodyPr/>
        <a:lstStyle/>
        <a:p>
          <a:endParaRPr lang="en-US"/>
        </a:p>
      </dgm:t>
    </dgm:pt>
    <dgm:pt modelId="{7082C78B-E18D-43C5-BA9B-26AA5015CA11}" type="pres">
      <dgm:prSet presAssocID="{A372336C-19A3-4A87-8172-36180FA11463}" presName="connectorText" presStyleLbl="sibTrans2D1" presStyleIdx="6" presStyleCnt="7"/>
      <dgm:spPr/>
      <dgm:t>
        <a:bodyPr/>
        <a:lstStyle/>
        <a:p>
          <a:endParaRPr lang="en-US"/>
        </a:p>
      </dgm:t>
    </dgm:pt>
    <dgm:pt modelId="{0F926EB9-F26E-41DF-A056-1E84861B7E3E}" type="pres">
      <dgm:prSet presAssocID="{FE7432B8-C6B9-4995-AF48-1E345E99A29B}" presName="node" presStyleLbl="node1" presStyleIdx="6" presStyleCnt="7" custScaleX="157659" custRadScaleRad="113743" custRadScaleInc="-19821">
        <dgm:presLayoutVars>
          <dgm:bulletEnabled val="1"/>
        </dgm:presLayoutVars>
      </dgm:prSet>
      <dgm:spPr/>
      <dgm:t>
        <a:bodyPr/>
        <a:lstStyle/>
        <a:p>
          <a:endParaRPr lang="en-US"/>
        </a:p>
      </dgm:t>
    </dgm:pt>
  </dgm:ptLst>
  <dgm:cxnLst>
    <dgm:cxn modelId="{523ACC91-5F0C-42ED-8417-D8D1EAA80B9D}" srcId="{344DF40F-E293-430B-BEE3-AD0B4B645323}" destId="{B4E22FD2-ACCD-4C47-8C30-1B8B135426C0}" srcOrd="0" destOrd="0" parTransId="{5E2EBBD5-513F-4DEE-8B28-0DF98C9D18BC}" sibTransId="{E9391439-29E3-426B-9D55-833BFBE41E1C}"/>
    <dgm:cxn modelId="{A5856215-3A9F-4D9D-A0FC-99BD9AEF7A3D}" type="presOf" srcId="{EEA620E0-D838-490B-86F9-788DC88E51EC}" destId="{A576E367-8F2C-4853-AD2D-7641B33F5B34}" srcOrd="1" destOrd="0" presId="urn:microsoft.com/office/officeart/2005/8/layout/radial5"/>
    <dgm:cxn modelId="{7FDDC415-98B7-40FA-98BC-F9E78E5999AD}" srcId="{BD2D7717-201A-4A88-8A78-14AC79B079C5}" destId="{77F27613-155E-47F7-851C-69F7FDFF2DE3}" srcOrd="1" destOrd="0" parTransId="{C0772D3F-EB59-4847-8AF9-D9B2AFFF8794}" sibTransId="{251542E2-1BD9-4487-8DCA-74B363360FBC}"/>
    <dgm:cxn modelId="{638E5843-329C-4106-95A8-2B12F0978AA2}" type="presOf" srcId="{B98BD240-27EF-4AE9-A4D1-02878FE8AF5F}" destId="{9AFC8A4C-5F95-4421-95CF-5448A0D1164C}" srcOrd="1" destOrd="0" presId="urn:microsoft.com/office/officeart/2005/8/layout/radial5"/>
    <dgm:cxn modelId="{A4D02854-B899-4C88-9B5B-7A7B076F35FA}" type="presOf" srcId="{A372336C-19A3-4A87-8172-36180FA11463}" destId="{F6DEFA8F-8314-4F61-BFE7-082A062B236E}" srcOrd="0" destOrd="0" presId="urn:microsoft.com/office/officeart/2005/8/layout/radial5"/>
    <dgm:cxn modelId="{5AFACAC4-5309-454A-9902-411A6E2C40F6}" srcId="{344DF40F-E293-430B-BEE3-AD0B4B645323}" destId="{BCF39FA6-46CA-4F6B-BA88-B34CE624FB17}" srcOrd="1" destOrd="0" parTransId="{B98BD240-27EF-4AE9-A4D1-02878FE8AF5F}" sibTransId="{33B39C07-28CD-4EE3-AB15-4C32DDC1A638}"/>
    <dgm:cxn modelId="{237FC617-44F7-438A-9B90-041CF0547644}" type="presOf" srcId="{A1A42C1C-096F-44B0-A8C1-E05BEB3F6DD3}" destId="{6FCEC575-1199-44AB-8D5E-1963DCF368E0}" srcOrd="0" destOrd="0" presId="urn:microsoft.com/office/officeart/2005/8/layout/radial5"/>
    <dgm:cxn modelId="{FE5F49B1-CB3C-424C-944E-B466EF17E766}" type="presOf" srcId="{9A5BB7A6-655A-4030-B7EA-130C1D80C601}" destId="{88813DD7-E7C3-4A8E-9A23-C3A2C7CD1473}" srcOrd="0" destOrd="0" presId="urn:microsoft.com/office/officeart/2005/8/layout/radial5"/>
    <dgm:cxn modelId="{71C0EDA3-0FE6-4208-98E6-5C5DE349925D}" type="presOf" srcId="{A1A42C1C-096F-44B0-A8C1-E05BEB3F6DD3}" destId="{9BF6DADD-6C4C-462E-8E5D-696F382A360D}" srcOrd="1" destOrd="0" presId="urn:microsoft.com/office/officeart/2005/8/layout/radial5"/>
    <dgm:cxn modelId="{986DECFC-5559-424E-A0BF-2BCCB7CF07B2}" type="presOf" srcId="{344DF40F-E293-430B-BEE3-AD0B4B645323}" destId="{1C457EA5-CBE6-44CE-A1B9-60638E1934FC}" srcOrd="0" destOrd="0" presId="urn:microsoft.com/office/officeart/2005/8/layout/radial5"/>
    <dgm:cxn modelId="{5A779406-9F02-4F27-B4CA-1D09FCE7F474}" type="presOf" srcId="{BD2D7717-201A-4A88-8A78-14AC79B079C5}" destId="{3833912E-DC06-4C26-9896-9034DCE9D02E}" srcOrd="0" destOrd="0" presId="urn:microsoft.com/office/officeart/2005/8/layout/radial5"/>
    <dgm:cxn modelId="{4498DD20-7329-4446-AA98-FB77113D5EF3}" type="presOf" srcId="{A372336C-19A3-4A87-8172-36180FA11463}" destId="{7082C78B-E18D-43C5-BA9B-26AA5015CA11}" srcOrd="1" destOrd="0" presId="urn:microsoft.com/office/officeart/2005/8/layout/radial5"/>
    <dgm:cxn modelId="{828B012B-537C-494D-A33A-C755A0AF2EA0}" type="presOf" srcId="{ACEE2230-2DC5-4DC2-852B-F8182BE22FD8}" destId="{4121C2AC-5510-4432-ABCA-9BF9143C2FC7}" srcOrd="1" destOrd="0" presId="urn:microsoft.com/office/officeart/2005/8/layout/radial5"/>
    <dgm:cxn modelId="{31BDAFEB-7759-4FD7-8588-77F180536B18}" type="presOf" srcId="{5E2EBBD5-513F-4DEE-8B28-0DF98C9D18BC}" destId="{6ECA323F-F66D-415D-9E88-4255E7501EFE}" srcOrd="1" destOrd="0" presId="urn:microsoft.com/office/officeart/2005/8/layout/radial5"/>
    <dgm:cxn modelId="{00842C07-885A-4320-8FED-8B133C2359F4}" type="presOf" srcId="{9A5BB7A6-655A-4030-B7EA-130C1D80C601}" destId="{EF14FE22-1AF7-485A-8620-E654C643CA1F}" srcOrd="1" destOrd="0" presId="urn:microsoft.com/office/officeart/2005/8/layout/radial5"/>
    <dgm:cxn modelId="{D032DC96-FE42-4590-9932-CC96C2D6D0B7}" srcId="{344DF40F-E293-430B-BEE3-AD0B4B645323}" destId="{FE7432B8-C6B9-4995-AF48-1E345E99A29B}" srcOrd="6" destOrd="0" parTransId="{A372336C-19A3-4A87-8172-36180FA11463}" sibTransId="{C8082EBF-A3AA-491B-9E3C-85F9AFD58A41}"/>
    <dgm:cxn modelId="{FB9A6415-BD3C-4A0B-818C-A1DC0F2B3695}" type="presOf" srcId="{ACEE2230-2DC5-4DC2-852B-F8182BE22FD8}" destId="{93A31E49-EDAF-4CED-979F-85549CECC48E}" srcOrd="0" destOrd="0" presId="urn:microsoft.com/office/officeart/2005/8/layout/radial5"/>
    <dgm:cxn modelId="{2A888084-0CB6-4A18-9434-062D36C1A063}" srcId="{BD2D7717-201A-4A88-8A78-14AC79B079C5}" destId="{94770061-089E-4866-A7C5-7B4EAF1AF9E9}" srcOrd="4" destOrd="0" parTransId="{A3D6E202-D390-42B7-AAC7-E6B5BFF1562E}" sibTransId="{1EEEB0A1-35BF-4EB2-93B4-7532EC15BA25}"/>
    <dgm:cxn modelId="{3FE15A8C-4C73-4A48-AC2C-E2645E099D17}" type="presOf" srcId="{80713078-3975-40D4-94CE-52D8BA58DD92}" destId="{FABC91A9-06C3-45EE-817D-54DF8BC4808E}" srcOrd="0" destOrd="0" presId="urn:microsoft.com/office/officeart/2005/8/layout/radial5"/>
    <dgm:cxn modelId="{F7D990A3-83E1-4C6A-AF63-784341F1969C}" srcId="{344DF40F-E293-430B-BEE3-AD0B4B645323}" destId="{80713078-3975-40D4-94CE-52D8BA58DD92}" srcOrd="5" destOrd="0" parTransId="{EEA620E0-D838-490B-86F9-788DC88E51EC}" sibTransId="{D927EC43-A3CB-4D41-A30A-76B1D9F23BEB}"/>
    <dgm:cxn modelId="{24AB6C65-DD1A-4E69-BE59-6BFDC39FB064}" type="presOf" srcId="{B98BD240-27EF-4AE9-A4D1-02878FE8AF5F}" destId="{E2D033B5-03C3-4C5B-8971-BCF13B4BDE32}" srcOrd="0" destOrd="0" presId="urn:microsoft.com/office/officeart/2005/8/layout/radial5"/>
    <dgm:cxn modelId="{0048EBDD-468F-4209-A94C-613CC7E70263}" srcId="{344DF40F-E293-430B-BEE3-AD0B4B645323}" destId="{3EF3A14F-25C0-484E-A45D-DDD84B8FF27D}" srcOrd="4" destOrd="0" parTransId="{9A5BB7A6-655A-4030-B7EA-130C1D80C601}" sibTransId="{D5177379-A286-467D-8F7E-35762F2BB6D5}"/>
    <dgm:cxn modelId="{F71C7694-74B1-4F7D-86EE-9F3490BF4BD5}" type="presOf" srcId="{EEA620E0-D838-490B-86F9-788DC88E51EC}" destId="{938BF6D9-56BA-4D43-9169-CC3CD568E2E0}" srcOrd="0" destOrd="0" presId="urn:microsoft.com/office/officeart/2005/8/layout/radial5"/>
    <dgm:cxn modelId="{6751334C-63F0-4307-BDEA-125E95468AC0}" type="presOf" srcId="{4ADB0F1F-F6A7-4C09-A173-F46AEDA53C9B}" destId="{163E2BBB-CF83-4346-9684-CF1C7689532D}" srcOrd="0" destOrd="0" presId="urn:microsoft.com/office/officeart/2005/8/layout/radial5"/>
    <dgm:cxn modelId="{6FFACF89-FFB1-4F83-8879-48CCDFE96DD5}" type="presOf" srcId="{EF75F1AE-19B7-43F3-B30F-9C386804E812}" destId="{8B6F85D9-7CED-4C57-B355-F98C76B6DBB0}" srcOrd="0" destOrd="0" presId="urn:microsoft.com/office/officeart/2005/8/layout/radial5"/>
    <dgm:cxn modelId="{A2BEF4AC-B647-4066-8A4E-253EB3E515B6}" type="presOf" srcId="{5E2EBBD5-513F-4DEE-8B28-0DF98C9D18BC}" destId="{A102F1FA-7F28-4CB6-A809-0FB6B7783F03}" srcOrd="0" destOrd="0" presId="urn:microsoft.com/office/officeart/2005/8/layout/radial5"/>
    <dgm:cxn modelId="{58C53C02-D99C-4C77-B325-C8B2331C367F}" type="presOf" srcId="{FE7432B8-C6B9-4995-AF48-1E345E99A29B}" destId="{0F926EB9-F26E-41DF-A056-1E84861B7E3E}" srcOrd="0" destOrd="0" presId="urn:microsoft.com/office/officeart/2005/8/layout/radial5"/>
    <dgm:cxn modelId="{6E994EE2-4BBE-4CCE-AE90-0860B1CFD5D7}" type="presOf" srcId="{3EF3A14F-25C0-484E-A45D-DDD84B8FF27D}" destId="{D44F6EEA-471B-4882-963C-EF22710CF982}" srcOrd="0" destOrd="0" presId="urn:microsoft.com/office/officeart/2005/8/layout/radial5"/>
    <dgm:cxn modelId="{2FCD3CA9-6D44-4D95-B0A2-7FDD982938C0}" srcId="{344DF40F-E293-430B-BEE3-AD0B4B645323}" destId="{EF75F1AE-19B7-43F3-B30F-9C386804E812}" srcOrd="2" destOrd="0" parTransId="{ACEE2230-2DC5-4DC2-852B-F8182BE22FD8}" sibTransId="{2B3EDFA5-6048-4211-A554-FBE54215659C}"/>
    <dgm:cxn modelId="{2A6B0E71-8B25-43D0-80B2-1D24DCB62741}" type="presOf" srcId="{B4E22FD2-ACCD-4C47-8C30-1B8B135426C0}" destId="{B75D5853-5E86-4EC1-85B5-468E6A3B728B}" srcOrd="0" destOrd="0" presId="urn:microsoft.com/office/officeart/2005/8/layout/radial5"/>
    <dgm:cxn modelId="{41CBB381-2A57-4AC0-9632-FD42EB808005}" srcId="{BD2D7717-201A-4A88-8A78-14AC79B079C5}" destId="{7FE1F436-1586-4E85-9FB7-29887B07017F}" srcOrd="3" destOrd="0" parTransId="{766797AA-BC7D-4669-9415-AE2EEF1819E5}" sibTransId="{D8D8B83B-DA45-4E33-A9BF-AAB360FC9636}"/>
    <dgm:cxn modelId="{F0951A81-E2F8-4AAD-902E-E3E90FB78D32}" srcId="{344DF40F-E293-430B-BEE3-AD0B4B645323}" destId="{4ADB0F1F-F6A7-4C09-A173-F46AEDA53C9B}" srcOrd="3" destOrd="0" parTransId="{A1A42C1C-096F-44B0-A8C1-E05BEB3F6DD3}" sibTransId="{0B65C4D1-ECBB-4F35-994E-A2E75E77BF2B}"/>
    <dgm:cxn modelId="{FE835020-9962-4E40-9B86-9858A192D273}" srcId="{BD2D7717-201A-4A88-8A78-14AC79B079C5}" destId="{B08E83A8-90D7-4024-A95E-7CB72596769D}" srcOrd="2" destOrd="0" parTransId="{7F5C0FDE-3AC0-4437-986A-8B4D4349D61B}" sibTransId="{BF134C08-53B3-44D6-A7B3-77F06D710C2B}"/>
    <dgm:cxn modelId="{B1265A59-F37C-488D-B7E4-3785F93FC1CB}" type="presOf" srcId="{BCF39FA6-46CA-4F6B-BA88-B34CE624FB17}" destId="{FA3B203E-749F-45C2-980F-8FDB864F3BE5}" srcOrd="0" destOrd="0" presId="urn:microsoft.com/office/officeart/2005/8/layout/radial5"/>
    <dgm:cxn modelId="{1F1D7071-98B9-432F-BEBC-B08A327226EF}" srcId="{BD2D7717-201A-4A88-8A78-14AC79B079C5}" destId="{344DF40F-E293-430B-BEE3-AD0B4B645323}" srcOrd="0" destOrd="0" parTransId="{094FEA7B-826F-4439-8739-9AF025D7B6AD}" sibTransId="{ACE04C2E-D1AF-48BB-9B98-349FF959CBC6}"/>
    <dgm:cxn modelId="{E13E2552-3D7E-4216-AF86-2F493F8C801E}" type="presParOf" srcId="{3833912E-DC06-4C26-9896-9034DCE9D02E}" destId="{1C457EA5-CBE6-44CE-A1B9-60638E1934FC}" srcOrd="0" destOrd="0" presId="urn:microsoft.com/office/officeart/2005/8/layout/radial5"/>
    <dgm:cxn modelId="{C50B333D-AC9F-47EE-8DD4-4496FA5B4604}" type="presParOf" srcId="{3833912E-DC06-4C26-9896-9034DCE9D02E}" destId="{A102F1FA-7F28-4CB6-A809-0FB6B7783F03}" srcOrd="1" destOrd="0" presId="urn:microsoft.com/office/officeart/2005/8/layout/radial5"/>
    <dgm:cxn modelId="{84E3E34C-19AA-47A2-AF88-04A5C64FA51C}" type="presParOf" srcId="{A102F1FA-7F28-4CB6-A809-0FB6B7783F03}" destId="{6ECA323F-F66D-415D-9E88-4255E7501EFE}" srcOrd="0" destOrd="0" presId="urn:microsoft.com/office/officeart/2005/8/layout/radial5"/>
    <dgm:cxn modelId="{155BF098-2932-4420-AC22-78BB2FBA77C8}" type="presParOf" srcId="{3833912E-DC06-4C26-9896-9034DCE9D02E}" destId="{B75D5853-5E86-4EC1-85B5-468E6A3B728B}" srcOrd="2" destOrd="0" presId="urn:microsoft.com/office/officeart/2005/8/layout/radial5"/>
    <dgm:cxn modelId="{40E278EC-4F1E-4DEB-9727-CA98D90731D3}" type="presParOf" srcId="{3833912E-DC06-4C26-9896-9034DCE9D02E}" destId="{E2D033B5-03C3-4C5B-8971-BCF13B4BDE32}" srcOrd="3" destOrd="0" presId="urn:microsoft.com/office/officeart/2005/8/layout/radial5"/>
    <dgm:cxn modelId="{588F4B26-E75B-42DA-9452-2B15964344F0}" type="presParOf" srcId="{E2D033B5-03C3-4C5B-8971-BCF13B4BDE32}" destId="{9AFC8A4C-5F95-4421-95CF-5448A0D1164C}" srcOrd="0" destOrd="0" presId="urn:microsoft.com/office/officeart/2005/8/layout/radial5"/>
    <dgm:cxn modelId="{14E19348-2962-4E8D-B467-C47109303A34}" type="presParOf" srcId="{3833912E-DC06-4C26-9896-9034DCE9D02E}" destId="{FA3B203E-749F-45C2-980F-8FDB864F3BE5}" srcOrd="4" destOrd="0" presId="urn:microsoft.com/office/officeart/2005/8/layout/radial5"/>
    <dgm:cxn modelId="{67DDA31D-7195-40A3-9B4E-122D7146316A}" type="presParOf" srcId="{3833912E-DC06-4C26-9896-9034DCE9D02E}" destId="{93A31E49-EDAF-4CED-979F-85549CECC48E}" srcOrd="5" destOrd="0" presId="urn:microsoft.com/office/officeart/2005/8/layout/radial5"/>
    <dgm:cxn modelId="{A161E3D3-AB99-4EB4-A73E-D0162A12EB8C}" type="presParOf" srcId="{93A31E49-EDAF-4CED-979F-85549CECC48E}" destId="{4121C2AC-5510-4432-ABCA-9BF9143C2FC7}" srcOrd="0" destOrd="0" presId="urn:microsoft.com/office/officeart/2005/8/layout/radial5"/>
    <dgm:cxn modelId="{593B5FEE-6997-4F60-9240-F305659C1FF9}" type="presParOf" srcId="{3833912E-DC06-4C26-9896-9034DCE9D02E}" destId="{8B6F85D9-7CED-4C57-B355-F98C76B6DBB0}" srcOrd="6" destOrd="0" presId="urn:microsoft.com/office/officeart/2005/8/layout/radial5"/>
    <dgm:cxn modelId="{3D1A757F-2F46-4699-B635-8ABF5AB949FE}" type="presParOf" srcId="{3833912E-DC06-4C26-9896-9034DCE9D02E}" destId="{6FCEC575-1199-44AB-8D5E-1963DCF368E0}" srcOrd="7" destOrd="0" presId="urn:microsoft.com/office/officeart/2005/8/layout/radial5"/>
    <dgm:cxn modelId="{FBED7717-3F20-41B8-87EA-9BFE342B67C8}" type="presParOf" srcId="{6FCEC575-1199-44AB-8D5E-1963DCF368E0}" destId="{9BF6DADD-6C4C-462E-8E5D-696F382A360D}" srcOrd="0" destOrd="0" presId="urn:microsoft.com/office/officeart/2005/8/layout/radial5"/>
    <dgm:cxn modelId="{7EB87243-B2DD-40A1-B0B5-0FE2259FF31E}" type="presParOf" srcId="{3833912E-DC06-4C26-9896-9034DCE9D02E}" destId="{163E2BBB-CF83-4346-9684-CF1C7689532D}" srcOrd="8" destOrd="0" presId="urn:microsoft.com/office/officeart/2005/8/layout/radial5"/>
    <dgm:cxn modelId="{05A230CF-78D9-4363-BBC8-2E7214F19D23}" type="presParOf" srcId="{3833912E-DC06-4C26-9896-9034DCE9D02E}" destId="{88813DD7-E7C3-4A8E-9A23-C3A2C7CD1473}" srcOrd="9" destOrd="0" presId="urn:microsoft.com/office/officeart/2005/8/layout/radial5"/>
    <dgm:cxn modelId="{0D81A581-0319-4118-B1AF-6B72BE4CC8F2}" type="presParOf" srcId="{88813DD7-E7C3-4A8E-9A23-C3A2C7CD1473}" destId="{EF14FE22-1AF7-485A-8620-E654C643CA1F}" srcOrd="0" destOrd="0" presId="urn:microsoft.com/office/officeart/2005/8/layout/radial5"/>
    <dgm:cxn modelId="{13351145-6502-4EC2-8348-3615D6E663B1}" type="presParOf" srcId="{3833912E-DC06-4C26-9896-9034DCE9D02E}" destId="{D44F6EEA-471B-4882-963C-EF22710CF982}" srcOrd="10" destOrd="0" presId="urn:microsoft.com/office/officeart/2005/8/layout/radial5"/>
    <dgm:cxn modelId="{1AAAB045-3CF2-4F30-9C7B-25585AA26FC9}" type="presParOf" srcId="{3833912E-DC06-4C26-9896-9034DCE9D02E}" destId="{938BF6D9-56BA-4D43-9169-CC3CD568E2E0}" srcOrd="11" destOrd="0" presId="urn:microsoft.com/office/officeart/2005/8/layout/radial5"/>
    <dgm:cxn modelId="{10C911A5-AB8D-4724-ACB6-A47AEAE3C906}" type="presParOf" srcId="{938BF6D9-56BA-4D43-9169-CC3CD568E2E0}" destId="{A576E367-8F2C-4853-AD2D-7641B33F5B34}" srcOrd="0" destOrd="0" presId="urn:microsoft.com/office/officeart/2005/8/layout/radial5"/>
    <dgm:cxn modelId="{2133F620-40CD-478A-B628-F796AED8EC9B}" type="presParOf" srcId="{3833912E-DC06-4C26-9896-9034DCE9D02E}" destId="{FABC91A9-06C3-45EE-817D-54DF8BC4808E}" srcOrd="12" destOrd="0" presId="urn:microsoft.com/office/officeart/2005/8/layout/radial5"/>
    <dgm:cxn modelId="{489463C9-22DA-49A5-974B-803817482D16}" type="presParOf" srcId="{3833912E-DC06-4C26-9896-9034DCE9D02E}" destId="{F6DEFA8F-8314-4F61-BFE7-082A062B236E}" srcOrd="13" destOrd="0" presId="urn:microsoft.com/office/officeart/2005/8/layout/radial5"/>
    <dgm:cxn modelId="{EF2248B6-8120-49CD-82F3-95E11A3000B2}" type="presParOf" srcId="{F6DEFA8F-8314-4F61-BFE7-082A062B236E}" destId="{7082C78B-E18D-43C5-BA9B-26AA5015CA11}" srcOrd="0" destOrd="0" presId="urn:microsoft.com/office/officeart/2005/8/layout/radial5"/>
    <dgm:cxn modelId="{33587F16-878A-4F04-9C1D-106A88590F95}" type="presParOf" srcId="{3833912E-DC06-4C26-9896-9034DCE9D02E}" destId="{0F926EB9-F26E-41DF-A056-1E84861B7E3E}" srcOrd="14" destOrd="0" presId="urn:microsoft.com/office/officeart/2005/8/layout/radial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920C45-00BD-4B98-9CB3-3360ABDDAA9F}">
      <dsp:nvSpPr>
        <dsp:cNvPr id="0" name=""/>
        <dsp:cNvSpPr/>
      </dsp:nvSpPr>
      <dsp:spPr>
        <a:xfrm>
          <a:off x="0" y="0"/>
          <a:ext cx="4008242" cy="5562600"/>
        </a:xfrm>
        <a:prstGeom prst="triangle">
          <a:avLst/>
        </a:prstGeom>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atMod val="300000"/>
            </a:schemeClr>
          </a:contourClr>
        </a:sp3d>
      </dsp:spPr>
      <dsp:style>
        <a:lnRef idx="0">
          <a:schemeClr val="accent2"/>
        </a:lnRef>
        <a:fillRef idx="3">
          <a:schemeClr val="accent2"/>
        </a:fillRef>
        <a:effectRef idx="3">
          <a:schemeClr val="accent2"/>
        </a:effectRef>
        <a:fontRef idx="minor">
          <a:schemeClr val="lt1"/>
        </a:fontRef>
      </dsp:style>
    </dsp:sp>
    <dsp:sp modelId="{EB279A29-8226-4092-B464-E90926EC8CEE}">
      <dsp:nvSpPr>
        <dsp:cNvPr id="0" name=""/>
        <dsp:cNvSpPr/>
      </dsp:nvSpPr>
      <dsp:spPr>
        <a:xfrm>
          <a:off x="1692059" y="622584"/>
          <a:ext cx="6575638" cy="1005411"/>
        </a:xfrm>
        <a:prstGeom prst="roundRect">
          <a:avLst/>
        </a:prstGeom>
        <a:gradFill rotWithShape="1">
          <a:gsLst>
            <a:gs pos="0">
              <a:schemeClr val="accent3">
                <a:tint val="62000"/>
                <a:satMod val="180000"/>
              </a:schemeClr>
            </a:gs>
            <a:gs pos="65000">
              <a:schemeClr val="accent3">
                <a:tint val="32000"/>
                <a:satMod val="250000"/>
              </a:schemeClr>
            </a:gs>
            <a:gs pos="100000">
              <a:schemeClr val="accent3">
                <a:tint val="23000"/>
                <a:satMod val="300000"/>
              </a:schemeClr>
            </a:gs>
          </a:gsLst>
          <a:lin ang="16200000" scaled="0"/>
        </a:gradFill>
        <a:ln w="9525" cap="flat" cmpd="sng" algn="ctr">
          <a:solidFill>
            <a:schemeClr val="accent3"/>
          </a:solidFill>
          <a:prstDash val="solid"/>
        </a:ln>
        <a:effectLst>
          <a:outerShdw blurRad="50800" dist="38100" dir="5400000" rotWithShape="0">
            <a:srgbClr val="000000">
              <a:alpha val="35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60960" tIns="60960" rIns="60960" bIns="60960" numCol="1" spcCol="1270" anchor="ctr" anchorCtr="0">
          <a:noAutofit/>
        </a:bodyPr>
        <a:lstStyle/>
        <a:p>
          <a:pPr lvl="0" algn="just" defTabSz="711200" rtl="1">
            <a:lnSpc>
              <a:spcPct val="90000"/>
            </a:lnSpc>
            <a:spcBef>
              <a:spcPct val="0"/>
            </a:spcBef>
            <a:spcAft>
              <a:spcPct val="35000"/>
            </a:spcAft>
          </a:pPr>
          <a:r>
            <a:rPr lang="ar-SA" sz="1600" kern="1200" dirty="0" smtClean="0">
              <a:latin typeface="Times New Roman" pitchFamily="18" charset="0"/>
              <a:cs typeface="Times New Roman" pitchFamily="18" charset="0"/>
            </a:rPr>
            <a:t>يشير مصطلح الإنتاج الزراعي </a:t>
          </a:r>
          <a:r>
            <a:rPr lang="en-US" sz="1600" i="1" kern="1200" dirty="0" smtClean="0">
              <a:latin typeface="Times New Roman" pitchFamily="18" charset="0"/>
              <a:cs typeface="Times New Roman" pitchFamily="18" charset="0"/>
            </a:rPr>
            <a:t>Agricultural</a:t>
          </a:r>
          <a:r>
            <a:rPr lang="en-US" sz="1600" kern="1200" dirty="0" smtClean="0">
              <a:latin typeface="Times New Roman" pitchFamily="18" charset="0"/>
              <a:cs typeface="Times New Roman" pitchFamily="18" charset="0"/>
            </a:rPr>
            <a:t> </a:t>
          </a:r>
          <a:r>
            <a:rPr lang="en-US" sz="1600" i="1" kern="1200" dirty="0" smtClean="0">
              <a:latin typeface="Times New Roman" pitchFamily="18" charset="0"/>
              <a:cs typeface="Times New Roman" pitchFamily="18" charset="0"/>
            </a:rPr>
            <a:t>Production</a:t>
          </a:r>
          <a:r>
            <a:rPr lang="en-US" sz="1600" kern="1200" dirty="0" smtClean="0">
              <a:latin typeface="Times New Roman" pitchFamily="18" charset="0"/>
              <a:cs typeface="Times New Roman" pitchFamily="18" charset="0"/>
            </a:rPr>
            <a:t> </a:t>
          </a:r>
          <a:r>
            <a:rPr lang="ar-SA" sz="1600" kern="1200" dirty="0" smtClean="0">
              <a:latin typeface="Times New Roman" pitchFamily="18" charset="0"/>
              <a:cs typeface="Times New Roman" pitchFamily="18" charset="0"/>
            </a:rPr>
            <a:t>إلى تلك العملية الإنتاجية التي يتم بموجبها تحويل مجموعة من العناصر الإنتاجية الزراعية المتاحة إلى سلع زراعية قابلة للإستهلاك المباشر من قبل المست</a:t>
          </a:r>
          <a:r>
            <a:rPr lang="ar-YE" sz="1600" kern="1200" dirty="0" smtClean="0">
              <a:latin typeface="Times New Roman" pitchFamily="18" charset="0"/>
              <a:cs typeface="Times New Roman" pitchFamily="18" charset="0"/>
            </a:rPr>
            <a:t>ه</a:t>
          </a:r>
          <a:r>
            <a:rPr lang="ar-SA" sz="1600" kern="1200" dirty="0" smtClean="0">
              <a:latin typeface="Times New Roman" pitchFamily="18" charset="0"/>
              <a:cs typeface="Times New Roman" pitchFamily="18" charset="0"/>
            </a:rPr>
            <a:t>لكين النهائيين لها والقيام بعمليات تحويلية أخرى للسلع المنتجة بإضافة عناصر إنتاجية جديدة لكي تصبح صالحة للإستهلاك.</a:t>
          </a:r>
        </a:p>
      </dsp:txBody>
      <dsp:txXfrm>
        <a:off x="1741139" y="671664"/>
        <a:ext cx="6477478" cy="907251"/>
      </dsp:txXfrm>
    </dsp:sp>
    <dsp:sp modelId="{376791AA-1C5F-46F1-B5B9-6FABAA5C2475}">
      <dsp:nvSpPr>
        <dsp:cNvPr id="0" name=""/>
        <dsp:cNvSpPr/>
      </dsp:nvSpPr>
      <dsp:spPr>
        <a:xfrm>
          <a:off x="1548407" y="1659544"/>
          <a:ext cx="6881670" cy="2445839"/>
        </a:xfrm>
        <a:prstGeom prst="roundRect">
          <a:avLst/>
        </a:prstGeom>
        <a:gradFill rotWithShape="1">
          <a:gsLst>
            <a:gs pos="0">
              <a:schemeClr val="accent5">
                <a:tint val="62000"/>
                <a:satMod val="180000"/>
              </a:schemeClr>
            </a:gs>
            <a:gs pos="65000">
              <a:schemeClr val="accent5">
                <a:tint val="32000"/>
                <a:satMod val="250000"/>
              </a:schemeClr>
            </a:gs>
            <a:gs pos="100000">
              <a:schemeClr val="accent5">
                <a:tint val="23000"/>
                <a:satMod val="300000"/>
              </a:schemeClr>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60960" tIns="60960" rIns="60960" bIns="60960" numCol="1" spcCol="1270" anchor="t" anchorCtr="0">
          <a:noAutofit/>
        </a:bodyPr>
        <a:lstStyle/>
        <a:p>
          <a:pPr lvl="0" algn="just" defTabSz="711200" rtl="1">
            <a:lnSpc>
              <a:spcPct val="90000"/>
            </a:lnSpc>
            <a:spcBef>
              <a:spcPct val="0"/>
            </a:spcBef>
            <a:spcAft>
              <a:spcPct val="35000"/>
            </a:spcAft>
          </a:pPr>
          <a:r>
            <a:rPr lang="ar-SA" sz="1600" kern="1200" dirty="0" smtClean="0">
              <a:latin typeface="Times New Roman" pitchFamily="18" charset="0"/>
              <a:cs typeface="Times New Roman" pitchFamily="18" charset="0"/>
            </a:rPr>
            <a:t>تعتبر المنشأة المزرعية </a:t>
          </a:r>
          <a:r>
            <a:rPr lang="en-US" sz="1600" kern="1200" dirty="0" smtClean="0">
              <a:latin typeface="Times New Roman" pitchFamily="18" charset="0"/>
              <a:cs typeface="Times New Roman" pitchFamily="18" charset="0"/>
            </a:rPr>
            <a:t>Farm Firm</a:t>
          </a:r>
          <a:r>
            <a:rPr lang="ar-SA" sz="1600" kern="1200" dirty="0" smtClean="0">
              <a:latin typeface="Times New Roman" pitchFamily="18" charset="0"/>
              <a:cs typeface="Times New Roman" pitchFamily="18" charset="0"/>
            </a:rPr>
            <a:t>(المزرعة) هي الوحدة الإنتاجية داخل البنيان الإقتصادي الزراعي التي تنتج مختلف السلع الزراعية حيوانية كانت أم نباتية، وذلك نتيجة القرارات التي تتخذ على مستوى هذه الوحدة والمتعلقة باستخدام الموارد المتاحة لإنتاج مختلف السلع الزراعية وذلك على سبيل المثال</a:t>
          </a:r>
          <a:r>
            <a:rPr lang="ar-YE" sz="1600" kern="1200" dirty="0" smtClean="0">
              <a:latin typeface="Times New Roman" pitchFamily="18" charset="0"/>
              <a:cs typeface="Times New Roman" pitchFamily="18" charset="0"/>
            </a:rPr>
            <a:t>:</a:t>
          </a:r>
          <a:endParaRPr lang="ar-YE" sz="1600" kern="1200" dirty="0">
            <a:latin typeface="Times New Roman" pitchFamily="18" charset="0"/>
            <a:cs typeface="Times New Roman" pitchFamily="18" charset="0"/>
          </a:endParaRPr>
        </a:p>
        <a:p>
          <a:pPr marL="171450" lvl="1" indent="-171450" algn="just" defTabSz="711200" rtl="1">
            <a:lnSpc>
              <a:spcPct val="90000"/>
            </a:lnSpc>
            <a:spcBef>
              <a:spcPct val="0"/>
            </a:spcBef>
            <a:spcAft>
              <a:spcPct val="15000"/>
            </a:spcAft>
            <a:buChar char="••"/>
          </a:pPr>
          <a:r>
            <a:rPr lang="ar-SA" sz="1600" kern="1200" dirty="0" smtClean="0">
              <a:latin typeface="Times New Roman" pitchFamily="18" charset="0"/>
              <a:cs typeface="Times New Roman" pitchFamily="18" charset="0"/>
            </a:rPr>
            <a:t>ماهي السلعة أو السلع الزراعية التي يمكن إنتاجها؟</a:t>
          </a:r>
          <a:endParaRPr lang="ar-YE" sz="1600" kern="1200" dirty="0">
            <a:latin typeface="Times New Roman" pitchFamily="18" charset="0"/>
            <a:cs typeface="Times New Roman" pitchFamily="18" charset="0"/>
          </a:endParaRPr>
        </a:p>
        <a:p>
          <a:pPr marL="171450" lvl="1" indent="-171450" algn="just" defTabSz="711200" rtl="1">
            <a:lnSpc>
              <a:spcPct val="90000"/>
            </a:lnSpc>
            <a:spcBef>
              <a:spcPct val="0"/>
            </a:spcBef>
            <a:spcAft>
              <a:spcPct val="15000"/>
            </a:spcAft>
            <a:buChar char="••"/>
          </a:pPr>
          <a:r>
            <a:rPr lang="ar-SA" sz="1600" kern="1200" dirty="0" smtClean="0">
              <a:latin typeface="Times New Roman" pitchFamily="18" charset="0"/>
              <a:cs typeface="Times New Roman" pitchFamily="18" charset="0"/>
            </a:rPr>
            <a:t>كم عدد الوحدات المنتجة ؟</a:t>
          </a:r>
          <a:endParaRPr lang="ar-YE" sz="1600" kern="1200" dirty="0">
            <a:latin typeface="Times New Roman" pitchFamily="18" charset="0"/>
            <a:cs typeface="Times New Roman" pitchFamily="18" charset="0"/>
          </a:endParaRPr>
        </a:p>
        <a:p>
          <a:pPr marL="171450" lvl="1" indent="-171450" algn="just" defTabSz="711200" rtl="1">
            <a:lnSpc>
              <a:spcPct val="90000"/>
            </a:lnSpc>
            <a:spcBef>
              <a:spcPct val="0"/>
            </a:spcBef>
            <a:spcAft>
              <a:spcPct val="15000"/>
            </a:spcAft>
            <a:buChar char="••"/>
          </a:pPr>
          <a:r>
            <a:rPr lang="ar-SA" sz="1600" kern="1200" smtClean="0">
              <a:latin typeface="Times New Roman" pitchFamily="18" charset="0"/>
              <a:cs typeface="Times New Roman" pitchFamily="18" charset="0"/>
            </a:rPr>
            <a:t>ماهي طريقة الإنتاج التي يجب إتباعها ؟</a:t>
          </a:r>
          <a:endParaRPr lang="ar-YE" sz="1600" kern="1200" dirty="0">
            <a:latin typeface="Times New Roman" pitchFamily="18" charset="0"/>
            <a:cs typeface="Times New Roman" pitchFamily="18" charset="0"/>
          </a:endParaRPr>
        </a:p>
        <a:p>
          <a:pPr marL="171450" lvl="1" indent="-171450" algn="just" defTabSz="711200" rtl="1">
            <a:lnSpc>
              <a:spcPct val="90000"/>
            </a:lnSpc>
            <a:spcBef>
              <a:spcPct val="0"/>
            </a:spcBef>
            <a:spcAft>
              <a:spcPct val="15000"/>
            </a:spcAft>
            <a:buChar char="••"/>
          </a:pPr>
          <a:r>
            <a:rPr lang="ar-SA" sz="1600" kern="1200" dirty="0" smtClean="0">
              <a:latin typeface="Times New Roman" pitchFamily="18" charset="0"/>
              <a:cs typeface="Times New Roman" pitchFamily="18" charset="0"/>
            </a:rPr>
            <a:t>ماهي أنواع وكميات عناصر الإنتاج اللازمة للعملية الإنتاجية؟ </a:t>
          </a:r>
          <a:endParaRPr lang="ar-YE" sz="1600" kern="1200" dirty="0">
            <a:latin typeface="Times New Roman" pitchFamily="18" charset="0"/>
            <a:cs typeface="Times New Roman" pitchFamily="18" charset="0"/>
          </a:endParaRPr>
        </a:p>
      </dsp:txBody>
      <dsp:txXfrm>
        <a:off x="1667803" y="1778940"/>
        <a:ext cx="6642878" cy="2207047"/>
      </dsp:txXfrm>
    </dsp:sp>
    <dsp:sp modelId="{8F90A04B-0399-4C16-B0D0-737135316B95}">
      <dsp:nvSpPr>
        <dsp:cNvPr id="0" name=""/>
        <dsp:cNvSpPr/>
      </dsp:nvSpPr>
      <dsp:spPr>
        <a:xfrm>
          <a:off x="1981205" y="4210757"/>
          <a:ext cx="6612880" cy="722486"/>
        </a:xfrm>
        <a:prstGeom prst="roundRect">
          <a:avLst/>
        </a:prstGeom>
        <a:gradFill rotWithShape="1">
          <a:gsLst>
            <a:gs pos="0">
              <a:schemeClr val="accent6">
                <a:shade val="15000"/>
                <a:satMod val="180000"/>
              </a:schemeClr>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6">
              <a:satMod val="300000"/>
            </a:schemeClr>
          </a:contourClr>
        </a:sp3d>
      </dsp:spPr>
      <dsp:style>
        <a:lnRef idx="0">
          <a:schemeClr val="accent6"/>
        </a:lnRef>
        <a:fillRef idx="3">
          <a:schemeClr val="accent6"/>
        </a:fillRef>
        <a:effectRef idx="3">
          <a:schemeClr val="accent6"/>
        </a:effectRef>
        <a:fontRef idx="minor">
          <a:schemeClr val="lt1"/>
        </a:fontRef>
      </dsp:style>
      <dsp:txBody>
        <a:bodyPr spcFirstLastPara="0" vert="horz" wrap="square" lIns="68580" tIns="68580" rIns="68580" bIns="68580" numCol="1" spcCol="1270" anchor="ctr" anchorCtr="0">
          <a:noAutofit/>
        </a:bodyPr>
        <a:lstStyle/>
        <a:p>
          <a:pPr lvl="0" algn="just" defTabSz="800100" rtl="1">
            <a:lnSpc>
              <a:spcPct val="90000"/>
            </a:lnSpc>
            <a:spcBef>
              <a:spcPct val="0"/>
            </a:spcBef>
            <a:spcAft>
              <a:spcPct val="35000"/>
            </a:spcAft>
          </a:pPr>
          <a:r>
            <a:rPr lang="ar-SA" sz="1800" kern="1200" dirty="0" smtClean="0">
              <a:latin typeface="Times New Roman" pitchFamily="18" charset="0"/>
              <a:cs typeface="Times New Roman" pitchFamily="18" charset="0"/>
            </a:rPr>
            <a:t>الإدارة المزرعية تعد أحد مباحث علم الإقتصاد الزراعي الذي يتضمن تطبيق المعارف والنظريات الإقتصادية في مجال الإنتاج الزراعي.</a:t>
          </a:r>
          <a:endParaRPr lang="ar-SA" sz="1800" kern="1200" dirty="0"/>
        </a:p>
      </dsp:txBody>
      <dsp:txXfrm>
        <a:off x="2016474" y="4246026"/>
        <a:ext cx="6542342" cy="65194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A1300E-B632-4625-AE00-22EE9F885BC8}">
      <dsp:nvSpPr>
        <dsp:cNvPr id="0" name=""/>
        <dsp:cNvSpPr/>
      </dsp:nvSpPr>
      <dsp:spPr>
        <a:xfrm>
          <a:off x="1134176" y="760205"/>
          <a:ext cx="4367435" cy="4367435"/>
        </a:xfrm>
        <a:prstGeom prst="blockArc">
          <a:avLst>
            <a:gd name="adj1" fmla="val 14190586"/>
            <a:gd name="adj2" fmla="val 16799495"/>
            <a:gd name="adj3" fmla="val 3432"/>
          </a:avLst>
        </a:prstGeom>
        <a:solidFill>
          <a:schemeClr val="accent2">
            <a:shade val="90000"/>
            <a:hueOff val="127255"/>
            <a:satOff val="-17319"/>
            <a:lumOff val="37062"/>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5F618927-BFE7-4F65-9BB2-98C5D52E46B7}">
      <dsp:nvSpPr>
        <dsp:cNvPr id="0" name=""/>
        <dsp:cNvSpPr/>
      </dsp:nvSpPr>
      <dsp:spPr>
        <a:xfrm>
          <a:off x="1785049" y="83186"/>
          <a:ext cx="4367435" cy="4367435"/>
        </a:xfrm>
        <a:prstGeom prst="blockArc">
          <a:avLst>
            <a:gd name="adj1" fmla="val 10507346"/>
            <a:gd name="adj2" fmla="val 12674051"/>
            <a:gd name="adj3" fmla="val 3432"/>
          </a:avLst>
        </a:prstGeom>
        <a:solidFill>
          <a:schemeClr val="accent2">
            <a:shade val="90000"/>
            <a:hueOff val="109075"/>
            <a:satOff val="-14845"/>
            <a:lumOff val="31767"/>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28B66C4F-11D8-4269-9137-B8B1E73C12D7}">
      <dsp:nvSpPr>
        <dsp:cNvPr id="0" name=""/>
        <dsp:cNvSpPr/>
      </dsp:nvSpPr>
      <dsp:spPr>
        <a:xfrm>
          <a:off x="1791007" y="353905"/>
          <a:ext cx="4367435" cy="4367435"/>
        </a:xfrm>
        <a:prstGeom prst="blockArc">
          <a:avLst>
            <a:gd name="adj1" fmla="val 8944429"/>
            <a:gd name="adj2" fmla="val 10941361"/>
            <a:gd name="adj3" fmla="val 3432"/>
          </a:avLst>
        </a:prstGeom>
        <a:solidFill>
          <a:schemeClr val="accent2">
            <a:shade val="90000"/>
            <a:hueOff val="90896"/>
            <a:satOff val="-12371"/>
            <a:lumOff val="26473"/>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D6CE632D-2FE9-4EC5-9509-01C2A87A6E07}">
      <dsp:nvSpPr>
        <dsp:cNvPr id="0" name=""/>
        <dsp:cNvSpPr/>
      </dsp:nvSpPr>
      <dsp:spPr>
        <a:xfrm>
          <a:off x="1871108" y="500217"/>
          <a:ext cx="4367435" cy="4367435"/>
        </a:xfrm>
        <a:prstGeom prst="blockArc">
          <a:avLst>
            <a:gd name="adj1" fmla="val 6204128"/>
            <a:gd name="adj2" fmla="val 9211674"/>
            <a:gd name="adj3" fmla="val 3432"/>
          </a:avLst>
        </a:prstGeom>
        <a:solidFill>
          <a:schemeClr val="accent2">
            <a:shade val="90000"/>
            <a:hueOff val="72717"/>
            <a:satOff val="-9897"/>
            <a:lumOff val="21178"/>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1090D0A3-80F5-4102-A713-B9B5984C994C}">
      <dsp:nvSpPr>
        <dsp:cNvPr id="0" name=""/>
        <dsp:cNvSpPr/>
      </dsp:nvSpPr>
      <dsp:spPr>
        <a:xfrm>
          <a:off x="1890048" y="504821"/>
          <a:ext cx="4367435" cy="4367435"/>
        </a:xfrm>
        <a:prstGeom prst="blockArc">
          <a:avLst>
            <a:gd name="adj1" fmla="val 2553301"/>
            <a:gd name="adj2" fmla="val 6235350"/>
            <a:gd name="adj3" fmla="val 3432"/>
          </a:avLst>
        </a:prstGeom>
        <a:solidFill>
          <a:schemeClr val="accent2">
            <a:shade val="90000"/>
            <a:hueOff val="54538"/>
            <a:satOff val="-7422"/>
            <a:lumOff val="15884"/>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2D90D567-857E-41B0-A5A6-C27E75FAE380}">
      <dsp:nvSpPr>
        <dsp:cNvPr id="0" name=""/>
        <dsp:cNvSpPr/>
      </dsp:nvSpPr>
      <dsp:spPr>
        <a:xfrm>
          <a:off x="1847407" y="552682"/>
          <a:ext cx="4367435" cy="4367435"/>
        </a:xfrm>
        <a:prstGeom prst="blockArc">
          <a:avLst>
            <a:gd name="adj1" fmla="val 21170807"/>
            <a:gd name="adj2" fmla="val 2450624"/>
            <a:gd name="adj3" fmla="val 3432"/>
          </a:avLst>
        </a:prstGeom>
        <a:solidFill>
          <a:schemeClr val="accent2">
            <a:shade val="90000"/>
            <a:hueOff val="36358"/>
            <a:satOff val="-4948"/>
            <a:lumOff val="10589"/>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8E551298-BC70-48B6-955B-7494243B3E05}">
      <dsp:nvSpPr>
        <dsp:cNvPr id="0" name=""/>
        <dsp:cNvSpPr/>
      </dsp:nvSpPr>
      <dsp:spPr>
        <a:xfrm>
          <a:off x="1834812" y="418180"/>
          <a:ext cx="4367435" cy="4367435"/>
        </a:xfrm>
        <a:prstGeom prst="blockArc">
          <a:avLst>
            <a:gd name="adj1" fmla="val 18704113"/>
            <a:gd name="adj2" fmla="val 21387223"/>
            <a:gd name="adj3" fmla="val 3432"/>
          </a:avLst>
        </a:prstGeom>
        <a:solidFill>
          <a:schemeClr val="accent2">
            <a:shade val="90000"/>
            <a:hueOff val="18179"/>
            <a:satOff val="-2474"/>
            <a:lumOff val="5295"/>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B5B6B84C-19A7-4675-BD30-0323BDD4772E}">
      <dsp:nvSpPr>
        <dsp:cNvPr id="0" name=""/>
        <dsp:cNvSpPr/>
      </dsp:nvSpPr>
      <dsp:spPr>
        <a:xfrm>
          <a:off x="2196554" y="678820"/>
          <a:ext cx="4367435" cy="4367435"/>
        </a:xfrm>
        <a:prstGeom prst="blockArc">
          <a:avLst>
            <a:gd name="adj1" fmla="val 15074820"/>
            <a:gd name="adj2" fmla="val 17988669"/>
            <a:gd name="adj3" fmla="val 3432"/>
          </a:avLst>
        </a:prstGeom>
        <a:solidFill>
          <a:schemeClr val="accent2">
            <a:shade val="9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F58A24B7-4182-496A-95ED-380CE791E72B}">
      <dsp:nvSpPr>
        <dsp:cNvPr id="0" name=""/>
        <dsp:cNvSpPr/>
      </dsp:nvSpPr>
      <dsp:spPr>
        <a:xfrm>
          <a:off x="2977291" y="1882090"/>
          <a:ext cx="2086951" cy="1486792"/>
        </a:xfrm>
        <a:prstGeom prst="ellipse">
          <a:avLst/>
        </a:prstGeom>
        <a:solidFill>
          <a:schemeClr val="accent2">
            <a:alpha val="8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smtClean="0">
              <a:latin typeface="Times New Roman" pitchFamily="18" charset="0"/>
              <a:ea typeface="Times New Roman" pitchFamily="18" charset="0"/>
              <a:cs typeface="Times New Roman" pitchFamily="18" charset="0"/>
            </a:rPr>
            <a:t>الصفات الشخصية التي يجب أن يتحلى بها مدير المنشأة الناجح</a:t>
          </a:r>
          <a:endParaRPr lang="ar-SA" sz="1800" kern="1200" dirty="0"/>
        </a:p>
      </dsp:txBody>
      <dsp:txXfrm>
        <a:off x="3282918" y="2099826"/>
        <a:ext cx="1475697" cy="1051320"/>
      </dsp:txXfrm>
    </dsp:sp>
    <dsp:sp modelId="{DCB9ED84-F7F3-486B-BCDC-531C0E2A113D}">
      <dsp:nvSpPr>
        <dsp:cNvPr id="0" name=""/>
        <dsp:cNvSpPr/>
      </dsp:nvSpPr>
      <dsp:spPr>
        <a:xfrm>
          <a:off x="2971801" y="65524"/>
          <a:ext cx="1436949" cy="1529399"/>
        </a:xfrm>
        <a:prstGeom prst="ellipse">
          <a:avLst/>
        </a:prstGeom>
        <a:solidFill>
          <a:schemeClr val="accent2">
            <a:alpha val="90000"/>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smtClean="0"/>
            <a:t>القدرة على تحليل المشكلات والتفكير فيها:</a:t>
          </a:r>
          <a:endParaRPr lang="ar-SA" sz="1600" kern="1200" dirty="0"/>
        </a:p>
      </dsp:txBody>
      <dsp:txXfrm>
        <a:off x="3182237" y="289499"/>
        <a:ext cx="1016077" cy="1081449"/>
      </dsp:txXfrm>
    </dsp:sp>
    <dsp:sp modelId="{16D3C15B-FE38-4872-A70A-C7F41FB10E48}">
      <dsp:nvSpPr>
        <dsp:cNvPr id="0" name=""/>
        <dsp:cNvSpPr/>
      </dsp:nvSpPr>
      <dsp:spPr>
        <a:xfrm>
          <a:off x="4701023" y="219289"/>
          <a:ext cx="1492484" cy="1562027"/>
        </a:xfrm>
        <a:prstGeom prst="ellipse">
          <a:avLst/>
        </a:prstGeom>
        <a:solidFill>
          <a:schemeClr val="accent2">
            <a:alpha val="90000"/>
            <a:hueOff val="0"/>
            <a:satOff val="0"/>
            <a:lumOff val="0"/>
            <a:alphaOff val="-5714"/>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smtClean="0"/>
            <a:t>الإستعداد الشخصي اللازم لجمع المعلومات الجديدة:</a:t>
          </a:r>
          <a:endParaRPr lang="ar-SA" sz="1600" kern="1200" dirty="0"/>
        </a:p>
      </dsp:txBody>
      <dsp:txXfrm>
        <a:off x="4919592" y="448043"/>
        <a:ext cx="1055346" cy="1104519"/>
      </dsp:txXfrm>
    </dsp:sp>
    <dsp:sp modelId="{FBDBC328-E353-41E3-B5D1-F60131F90CC2}">
      <dsp:nvSpPr>
        <dsp:cNvPr id="0" name=""/>
        <dsp:cNvSpPr/>
      </dsp:nvSpPr>
      <dsp:spPr>
        <a:xfrm>
          <a:off x="5288299" y="1863531"/>
          <a:ext cx="1744742" cy="1211220"/>
        </a:xfrm>
        <a:prstGeom prst="ellipse">
          <a:avLst/>
        </a:prstGeom>
        <a:solidFill>
          <a:schemeClr val="accent2">
            <a:alpha val="90000"/>
            <a:hueOff val="0"/>
            <a:satOff val="0"/>
            <a:lumOff val="0"/>
            <a:alphaOff val="-11429"/>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smtClean="0"/>
            <a:t>القدرة على التنفيذ وانهاء الأعمال:</a:t>
          </a:r>
          <a:endParaRPr lang="en-US" sz="1600" kern="1200" dirty="0"/>
        </a:p>
      </dsp:txBody>
      <dsp:txXfrm>
        <a:off x="5543811" y="2040910"/>
        <a:ext cx="1233718" cy="856462"/>
      </dsp:txXfrm>
    </dsp:sp>
    <dsp:sp modelId="{99EDF597-A2E6-473C-8CF4-915FAA0F4833}">
      <dsp:nvSpPr>
        <dsp:cNvPr id="0" name=""/>
        <dsp:cNvSpPr/>
      </dsp:nvSpPr>
      <dsp:spPr>
        <a:xfrm>
          <a:off x="4732516" y="3217685"/>
          <a:ext cx="1844478" cy="1844717"/>
        </a:xfrm>
        <a:prstGeom prst="ellipse">
          <a:avLst/>
        </a:prstGeom>
        <a:solidFill>
          <a:schemeClr val="accent2">
            <a:alpha val="90000"/>
            <a:hueOff val="0"/>
            <a:satOff val="0"/>
            <a:lumOff val="0"/>
            <a:alphaOff val="-17143"/>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smtClean="0"/>
            <a:t>الرغبة والقدرة على تحمل المسؤولية ومواجهة قدر معين من الأخطار:</a:t>
          </a:r>
          <a:endParaRPr lang="en-US" sz="1600" kern="1200" dirty="0"/>
        </a:p>
      </dsp:txBody>
      <dsp:txXfrm>
        <a:off x="5002634" y="3487838"/>
        <a:ext cx="1304242" cy="1304411"/>
      </dsp:txXfrm>
    </dsp:sp>
    <dsp:sp modelId="{D715E66E-C016-4AAA-9EBA-95902DBDAD26}">
      <dsp:nvSpPr>
        <dsp:cNvPr id="0" name=""/>
        <dsp:cNvSpPr/>
      </dsp:nvSpPr>
      <dsp:spPr>
        <a:xfrm>
          <a:off x="2514600" y="3924011"/>
          <a:ext cx="2085517" cy="1695452"/>
        </a:xfrm>
        <a:prstGeom prst="ellipse">
          <a:avLst/>
        </a:prstGeom>
        <a:solidFill>
          <a:schemeClr val="accent2">
            <a:alpha val="90000"/>
            <a:hueOff val="0"/>
            <a:satOff val="0"/>
            <a:lumOff val="0"/>
            <a:alphaOff val="-22857"/>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IQ" sz="1600" kern="1200" dirty="0" smtClean="0"/>
            <a:t>القدرة على التفاوض وإقناع أصحاب رؤوس الأموال للحصول على القروض والتمويل . </a:t>
          </a:r>
          <a:endParaRPr lang="en-US" sz="1600" kern="1200" dirty="0"/>
        </a:p>
      </dsp:txBody>
      <dsp:txXfrm>
        <a:off x="2820017" y="4172304"/>
        <a:ext cx="1474683" cy="1198866"/>
      </dsp:txXfrm>
    </dsp:sp>
    <dsp:sp modelId="{9AFBA5C7-C90E-4C98-B0E4-213257AE897D}">
      <dsp:nvSpPr>
        <dsp:cNvPr id="0" name=""/>
        <dsp:cNvSpPr/>
      </dsp:nvSpPr>
      <dsp:spPr>
        <a:xfrm>
          <a:off x="1450725" y="3120274"/>
          <a:ext cx="1365762" cy="1040755"/>
        </a:xfrm>
        <a:prstGeom prst="ellipse">
          <a:avLst/>
        </a:prstGeom>
        <a:solidFill>
          <a:schemeClr val="accent2">
            <a:alpha val="90000"/>
            <a:hueOff val="0"/>
            <a:satOff val="0"/>
            <a:lumOff val="0"/>
            <a:alphaOff val="-28571"/>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IQ" sz="1600" kern="1200" dirty="0" smtClean="0"/>
            <a:t>الرغبة في العمل الريفي </a:t>
          </a:r>
          <a:endParaRPr lang="en-US" sz="1600" kern="1200" dirty="0"/>
        </a:p>
      </dsp:txBody>
      <dsp:txXfrm>
        <a:off x="1650736" y="3272689"/>
        <a:ext cx="965740" cy="735925"/>
      </dsp:txXfrm>
    </dsp:sp>
    <dsp:sp modelId="{EAE5892F-2115-4A22-B8CE-4A0FF5234AF9}">
      <dsp:nvSpPr>
        <dsp:cNvPr id="0" name=""/>
        <dsp:cNvSpPr/>
      </dsp:nvSpPr>
      <dsp:spPr>
        <a:xfrm>
          <a:off x="1145981" y="1929015"/>
          <a:ext cx="1368613" cy="1040755"/>
        </a:xfrm>
        <a:prstGeom prst="ellipse">
          <a:avLst/>
        </a:prstGeom>
        <a:solidFill>
          <a:schemeClr val="accent2">
            <a:alpha val="90000"/>
            <a:hueOff val="0"/>
            <a:satOff val="0"/>
            <a:lumOff val="0"/>
            <a:alphaOff val="-34286"/>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IQ" sz="1600" kern="1200" dirty="0" smtClean="0"/>
            <a:t>الأمانة والنزاهة والاستقامة في العمل . </a:t>
          </a:r>
          <a:endParaRPr lang="en-US" sz="1600" kern="1200" dirty="0"/>
        </a:p>
      </dsp:txBody>
      <dsp:txXfrm>
        <a:off x="1346410" y="2081430"/>
        <a:ext cx="967755" cy="735925"/>
      </dsp:txXfrm>
    </dsp:sp>
    <dsp:sp modelId="{B94EB3A6-2228-4394-BCD3-17570B4C0B85}">
      <dsp:nvSpPr>
        <dsp:cNvPr id="0" name=""/>
        <dsp:cNvSpPr/>
      </dsp:nvSpPr>
      <dsp:spPr>
        <a:xfrm>
          <a:off x="1388798" y="633616"/>
          <a:ext cx="1489611" cy="1040755"/>
        </a:xfrm>
        <a:prstGeom prst="ellipse">
          <a:avLst/>
        </a:prstGeom>
        <a:solidFill>
          <a:schemeClr val="accent2">
            <a:alpha val="90000"/>
            <a:hueOff val="0"/>
            <a:satOff val="0"/>
            <a:lumOff val="0"/>
            <a:alphaOff val="-4000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smtClean="0"/>
            <a:t>عدم الإكثار من إصدار القـرارات:</a:t>
          </a:r>
          <a:endParaRPr lang="en-US" sz="1600" kern="1200" dirty="0"/>
        </a:p>
      </dsp:txBody>
      <dsp:txXfrm>
        <a:off x="1606946" y="786031"/>
        <a:ext cx="1053315" cy="73592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525F78-721D-4E4A-B891-897739233D76}">
      <dsp:nvSpPr>
        <dsp:cNvPr id="0" name=""/>
        <dsp:cNvSpPr/>
      </dsp:nvSpPr>
      <dsp:spPr>
        <a:xfrm>
          <a:off x="988215" y="580889"/>
          <a:ext cx="4454791" cy="4454791"/>
        </a:xfrm>
        <a:prstGeom prst="blockArc">
          <a:avLst>
            <a:gd name="adj1" fmla="val 10921091"/>
            <a:gd name="adj2" fmla="val 17784226"/>
            <a:gd name="adj3" fmla="val 4643"/>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600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769DB2D-DC00-4065-A63F-D8532D41B5D9}">
      <dsp:nvSpPr>
        <dsp:cNvPr id="0" name=""/>
        <dsp:cNvSpPr/>
      </dsp:nvSpPr>
      <dsp:spPr>
        <a:xfrm>
          <a:off x="1121069" y="922112"/>
          <a:ext cx="4454791" cy="4454791"/>
        </a:xfrm>
        <a:prstGeom prst="blockArc">
          <a:avLst>
            <a:gd name="adj1" fmla="val 3948208"/>
            <a:gd name="adj2" fmla="val 11160321"/>
            <a:gd name="adj3" fmla="val 4643"/>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600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A8098AB-1F02-4632-A7B6-B03C17423938}">
      <dsp:nvSpPr>
        <dsp:cNvPr id="0" name=""/>
        <dsp:cNvSpPr/>
      </dsp:nvSpPr>
      <dsp:spPr>
        <a:xfrm>
          <a:off x="2515148" y="829105"/>
          <a:ext cx="5513962" cy="4776337"/>
        </a:xfrm>
        <a:prstGeom prst="blockArc">
          <a:avLst>
            <a:gd name="adj1" fmla="val 21254983"/>
            <a:gd name="adj2" fmla="val 7139634"/>
            <a:gd name="adj3" fmla="val 4643"/>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600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F46EA58A-F4EB-4EC5-A336-F3B82BBD211F}">
      <dsp:nvSpPr>
        <dsp:cNvPr id="0" name=""/>
        <dsp:cNvSpPr/>
      </dsp:nvSpPr>
      <dsp:spPr>
        <a:xfrm>
          <a:off x="3056481" y="776145"/>
          <a:ext cx="4454791" cy="4454791"/>
        </a:xfrm>
        <a:prstGeom prst="blockArc">
          <a:avLst>
            <a:gd name="adj1" fmla="val 14633766"/>
            <a:gd name="adj2" fmla="val 15025"/>
            <a:gd name="adj3" fmla="val 4643"/>
          </a:avLst>
        </a:prstGeom>
        <a:solidFill>
          <a:schemeClr val="accent1">
            <a:tint val="60000"/>
            <a:hueOff val="0"/>
            <a:satOff val="0"/>
            <a:lumOff val="0"/>
            <a:alphaOff val="0"/>
          </a:schemeClr>
        </a:solidFill>
        <a:ln>
          <a:noFill/>
        </a:ln>
        <a:effectLst>
          <a:outerShdw blurRad="50800" dist="38100" dir="5400000" rotWithShape="0">
            <a:srgbClr val="000000">
              <a:alpha val="35000"/>
            </a:srgbClr>
          </a:outerShdw>
        </a:effectLst>
        <a:sp3d z="-600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4C0FF56-AD6F-4AE3-99C4-E6B164EA0CB6}">
      <dsp:nvSpPr>
        <dsp:cNvPr id="0" name=""/>
        <dsp:cNvSpPr/>
      </dsp:nvSpPr>
      <dsp:spPr>
        <a:xfrm>
          <a:off x="3332043" y="2128172"/>
          <a:ext cx="2051744" cy="2051744"/>
        </a:xfrm>
        <a:prstGeom prst="ellipse">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rtl="1">
            <a:lnSpc>
              <a:spcPct val="90000"/>
            </a:lnSpc>
            <a:spcBef>
              <a:spcPct val="0"/>
            </a:spcBef>
            <a:spcAft>
              <a:spcPct val="35000"/>
            </a:spcAft>
          </a:pPr>
          <a:r>
            <a:rPr lang="ar-SA" sz="2600" b="1" kern="1200" cap="none" spc="0" smtClean="0">
              <a:ln w="11430"/>
              <a:effectLst>
                <a:outerShdw blurRad="80000" dist="40000" dir="5040000" algn="tl">
                  <a:srgbClr val="000000">
                    <a:alpha val="30000"/>
                  </a:srgbClr>
                </a:outerShdw>
              </a:effectLst>
              <a:ea typeface="Majalla UI"/>
            </a:rPr>
            <a:t>الهدف من إقامة المنشآت الزراعية</a:t>
          </a:r>
          <a:endParaRPr lang="ar-SA" sz="2600" b="1" kern="1200" cap="none" spc="0" dirty="0">
            <a:ln w="11430"/>
            <a:effectLst>
              <a:outerShdw blurRad="80000" dist="40000" dir="5040000" algn="tl">
                <a:srgbClr val="000000">
                  <a:alpha val="30000"/>
                </a:srgbClr>
              </a:outerShdw>
            </a:effectLst>
          </a:endParaRPr>
        </a:p>
      </dsp:txBody>
      <dsp:txXfrm>
        <a:off x="3632514" y="2428643"/>
        <a:ext cx="1450802" cy="1450802"/>
      </dsp:txXfrm>
    </dsp:sp>
    <dsp:sp modelId="{5B5689EA-0207-4372-83F2-91FCF659E15D}">
      <dsp:nvSpPr>
        <dsp:cNvPr id="0" name=""/>
        <dsp:cNvSpPr/>
      </dsp:nvSpPr>
      <dsp:spPr>
        <a:xfrm>
          <a:off x="2986160" y="-31016"/>
          <a:ext cx="2680821" cy="2161584"/>
        </a:xfrm>
        <a:prstGeom prst="ellipse">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cap="none" spc="0" smtClean="0">
              <a:ln w="11430"/>
              <a:effectLst>
                <a:outerShdw blurRad="80000" dist="40000" dir="5040000" algn="tl">
                  <a:srgbClr val="000000">
                    <a:alpha val="30000"/>
                  </a:srgbClr>
                </a:outerShdw>
              </a:effectLst>
              <a:ea typeface="Majalla UI"/>
            </a:rPr>
            <a:t>وقاية الحيوانات من المؤثرات الخارجية المختلفة " رطوبة , حرارة , رياح , وأمطار</a:t>
          </a:r>
          <a:r>
            <a:rPr lang="en-US" sz="1800" b="1" kern="1200" cap="none" spc="0" smtClean="0">
              <a:ln w="11430"/>
              <a:effectLst>
                <a:outerShdw blurRad="80000" dist="40000" dir="5040000" algn="tl">
                  <a:srgbClr val="000000">
                    <a:alpha val="30000"/>
                  </a:srgbClr>
                </a:outerShdw>
              </a:effectLst>
            </a:rPr>
            <a:t> "</a:t>
          </a:r>
          <a:endParaRPr lang="en-US" sz="1800" b="1" kern="1200" cap="none" spc="0" dirty="0" smtClean="0">
            <a:ln w="11430"/>
            <a:effectLst>
              <a:outerShdw blurRad="80000" dist="40000" dir="5040000" algn="tl">
                <a:srgbClr val="000000">
                  <a:alpha val="30000"/>
                </a:srgbClr>
              </a:outerShdw>
            </a:effectLst>
          </a:endParaRPr>
        </a:p>
      </dsp:txBody>
      <dsp:txXfrm>
        <a:off x="3378757" y="285541"/>
        <a:ext cx="1895627" cy="1528470"/>
      </dsp:txXfrm>
    </dsp:sp>
    <dsp:sp modelId="{FEC87AB6-D960-4538-8409-ED00D47C76CB}">
      <dsp:nvSpPr>
        <dsp:cNvPr id="0" name=""/>
        <dsp:cNvSpPr/>
      </dsp:nvSpPr>
      <dsp:spPr>
        <a:xfrm>
          <a:off x="6308495" y="2010166"/>
          <a:ext cx="2302104" cy="2005769"/>
        </a:xfrm>
        <a:prstGeom prst="ellipse">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cap="none" spc="0" smtClean="0">
              <a:ln w="11430"/>
              <a:effectLst>
                <a:outerShdw blurRad="80000" dist="40000" dir="5040000" algn="tl">
                  <a:srgbClr val="000000">
                    <a:alpha val="30000"/>
                  </a:srgbClr>
                </a:outerShdw>
              </a:effectLst>
              <a:ea typeface="Majalla UI"/>
            </a:rPr>
            <a:t>حماية الحيوانات من هجمات الحيوانات المفترسة والمؤذية والحشرات الضارة</a:t>
          </a:r>
          <a:endParaRPr lang="ar-SA" sz="1800" b="1" kern="1200" cap="none" spc="0" dirty="0">
            <a:ln w="11430"/>
            <a:effectLst>
              <a:outerShdw blurRad="80000" dist="40000" dir="5040000" algn="tl">
                <a:srgbClr val="000000">
                  <a:alpha val="30000"/>
                </a:srgbClr>
              </a:outerShdw>
            </a:effectLst>
          </a:endParaRPr>
        </a:p>
      </dsp:txBody>
      <dsp:txXfrm>
        <a:off x="6645630" y="2303904"/>
        <a:ext cx="1627834" cy="1418293"/>
      </dsp:txXfrm>
    </dsp:sp>
    <dsp:sp modelId="{FED88DE5-F5C6-4D0B-BCC8-3F81A2864EEF}">
      <dsp:nvSpPr>
        <dsp:cNvPr id="0" name=""/>
        <dsp:cNvSpPr/>
      </dsp:nvSpPr>
      <dsp:spPr>
        <a:xfrm>
          <a:off x="2964889" y="4178787"/>
          <a:ext cx="2550642" cy="1910533"/>
        </a:xfrm>
        <a:prstGeom prst="ellipse">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cap="none" spc="0" dirty="0" smtClean="0">
              <a:ln w="11430"/>
              <a:effectLst>
                <a:outerShdw blurRad="80000" dist="40000" dir="5040000" algn="tl">
                  <a:srgbClr val="000000">
                    <a:alpha val="30000"/>
                  </a:srgbClr>
                </a:outerShdw>
              </a:effectLst>
              <a:ea typeface="Majalla UI"/>
            </a:rPr>
            <a:t>توفير المناخ والمكان المريح للحيوانات، والذي يسهل عملية الرعاية والتغذية والاهتمام بنظافة الحيوان ومراقبة حالتها الصحية وكفايتها الإنتاجية</a:t>
          </a:r>
          <a:r>
            <a:rPr lang="en-US" sz="1600" b="1" kern="1200" cap="none" spc="0" dirty="0" smtClean="0">
              <a:ln w="11430"/>
              <a:effectLst>
                <a:outerShdw blurRad="80000" dist="40000" dir="5040000" algn="tl">
                  <a:srgbClr val="000000">
                    <a:alpha val="30000"/>
                  </a:srgbClr>
                </a:outerShdw>
              </a:effectLst>
            </a:rPr>
            <a:t> .</a:t>
          </a:r>
          <a:endParaRPr lang="ar-SA" sz="1600" b="1" kern="1200" cap="none" spc="0" dirty="0">
            <a:ln w="11430"/>
            <a:effectLst>
              <a:outerShdw blurRad="80000" dist="40000" dir="5040000" algn="tl">
                <a:srgbClr val="000000">
                  <a:alpha val="30000"/>
                </a:srgbClr>
              </a:outerShdw>
            </a:effectLst>
          </a:endParaRPr>
        </a:p>
      </dsp:txBody>
      <dsp:txXfrm>
        <a:off x="3338422" y="4458578"/>
        <a:ext cx="1803576" cy="1350951"/>
      </dsp:txXfrm>
    </dsp:sp>
    <dsp:sp modelId="{955C94C4-F993-4427-BEDC-032BA746FFCF}">
      <dsp:nvSpPr>
        <dsp:cNvPr id="0" name=""/>
        <dsp:cNvSpPr/>
      </dsp:nvSpPr>
      <dsp:spPr>
        <a:xfrm>
          <a:off x="163839" y="1849292"/>
          <a:ext cx="2041746" cy="2145183"/>
        </a:xfrm>
        <a:prstGeom prst="ellipse">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cap="none" spc="0" dirty="0" smtClean="0">
              <a:ln w="11430"/>
              <a:effectLst>
                <a:outerShdw blurRad="80000" dist="40000" dir="5040000" algn="tl">
                  <a:srgbClr val="000000">
                    <a:alpha val="30000"/>
                  </a:srgbClr>
                </a:outerShdw>
              </a:effectLst>
              <a:ea typeface="Majalla UI"/>
            </a:rPr>
            <a:t>تحديد عدد العمال اللازمين لخدمة الحيوانات وكذلك تحديد كمية العمل المطلوب منهم</a:t>
          </a:r>
          <a:r>
            <a:rPr lang="en-US" sz="1800" b="1" kern="1200" cap="none" spc="0" dirty="0" smtClean="0">
              <a:ln w="11430"/>
              <a:effectLst>
                <a:outerShdw blurRad="80000" dist="40000" dir="5040000" algn="tl">
                  <a:srgbClr val="000000">
                    <a:alpha val="30000"/>
                  </a:srgbClr>
                </a:outerShdw>
              </a:effectLst>
            </a:rPr>
            <a:t> .</a:t>
          </a:r>
          <a:endParaRPr lang="ar-SA" sz="1800" b="1" kern="1200" cap="none" spc="0" dirty="0">
            <a:ln w="11430"/>
            <a:effectLst>
              <a:outerShdw blurRad="80000" dist="40000" dir="5040000" algn="tl">
                <a:srgbClr val="000000">
                  <a:alpha val="30000"/>
                </a:srgbClr>
              </a:outerShdw>
            </a:effectLst>
          </a:endParaRPr>
        </a:p>
      </dsp:txBody>
      <dsp:txXfrm>
        <a:off x="462846" y="2163447"/>
        <a:ext cx="1443732" cy="151687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6C0FCF-0810-4879-AC05-8ED4EEAB5D0F}">
      <dsp:nvSpPr>
        <dsp:cNvPr id="0" name=""/>
        <dsp:cNvSpPr/>
      </dsp:nvSpPr>
      <dsp:spPr>
        <a:xfrm>
          <a:off x="0" y="0"/>
          <a:ext cx="2640628" cy="852832"/>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76200" numCol="1" spcCol="1270" anchor="t" anchorCtr="0">
          <a:noAutofit/>
        </a:bodyPr>
        <a:lstStyle/>
        <a:p>
          <a:pPr lvl="0" algn="r" defTabSz="889000" rtl="1">
            <a:lnSpc>
              <a:spcPct val="90000"/>
            </a:lnSpc>
            <a:spcBef>
              <a:spcPct val="0"/>
            </a:spcBef>
            <a:spcAft>
              <a:spcPct val="35000"/>
            </a:spcAft>
          </a:pPr>
          <a:r>
            <a:rPr lang="ar-SA" sz="2000" b="1" kern="1200" dirty="0" smtClean="0">
              <a:latin typeface="Times New Roman"/>
              <a:ea typeface="Times New Roman"/>
              <a:cs typeface="Sakkal Majalla"/>
            </a:rPr>
            <a:t>بالنسبة لاختيار الموقع:</a:t>
          </a:r>
          <a:endParaRPr lang="ar-SA" sz="2000" kern="1200" dirty="0"/>
        </a:p>
      </dsp:txBody>
      <dsp:txXfrm>
        <a:off x="0" y="0"/>
        <a:ext cx="2640628" cy="568555"/>
      </dsp:txXfrm>
    </dsp:sp>
    <dsp:sp modelId="{C0BE2F00-E618-4907-AE60-F9B1EEA72400}">
      <dsp:nvSpPr>
        <dsp:cNvPr id="0" name=""/>
        <dsp:cNvSpPr/>
      </dsp:nvSpPr>
      <dsp:spPr>
        <a:xfrm>
          <a:off x="543927" y="683877"/>
          <a:ext cx="2640628" cy="194400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r" defTabSz="666750" rtl="1">
            <a:lnSpc>
              <a:spcPct val="90000"/>
            </a:lnSpc>
            <a:spcBef>
              <a:spcPct val="0"/>
            </a:spcBef>
            <a:spcAft>
              <a:spcPct val="15000"/>
            </a:spcAft>
            <a:buChar char="••"/>
          </a:pPr>
          <a:r>
            <a:rPr lang="ar-SA" sz="1500" kern="1200" smtClean="0">
              <a:latin typeface="Times New Roman"/>
              <a:ea typeface="Times New Roman"/>
              <a:cs typeface="Sakkal Majalla"/>
            </a:rPr>
            <a:t>أن تكون المزارع في مناطق بعيدة عن التجمعات السكنية</a:t>
          </a:r>
          <a:r>
            <a:rPr lang="en-US" sz="1500" kern="1200" smtClean="0">
              <a:latin typeface="Sakkal Majalla"/>
              <a:ea typeface="Times New Roman"/>
            </a:rPr>
            <a:t> .</a:t>
          </a:r>
          <a:endParaRPr lang="ar-SA" sz="1500" kern="1200" dirty="0"/>
        </a:p>
        <a:p>
          <a:pPr marL="114300" lvl="1" indent="-114300" algn="r" defTabSz="666750" rtl="1">
            <a:lnSpc>
              <a:spcPct val="90000"/>
            </a:lnSpc>
            <a:spcBef>
              <a:spcPct val="0"/>
            </a:spcBef>
            <a:spcAft>
              <a:spcPct val="15000"/>
            </a:spcAft>
            <a:buChar char="••"/>
          </a:pPr>
          <a:r>
            <a:rPr lang="ar-SA" sz="1500" kern="1200" smtClean="0">
              <a:latin typeface="Times New Roman"/>
              <a:ea typeface="Times New Roman"/>
              <a:cs typeface="Sakkal Majalla"/>
            </a:rPr>
            <a:t>سهولة وصول المواصلات إليها</a:t>
          </a:r>
          <a:r>
            <a:rPr lang="en-US" sz="1500" kern="1200" smtClean="0">
              <a:latin typeface="Sakkal Majalla"/>
              <a:ea typeface="Times New Roman"/>
            </a:rPr>
            <a:t>.</a:t>
          </a:r>
          <a:endParaRPr lang="en-US" sz="1500" kern="1200" dirty="0" smtClean="0">
            <a:latin typeface="Times New Roman"/>
            <a:ea typeface="Times New Roman"/>
          </a:endParaRPr>
        </a:p>
        <a:p>
          <a:pPr marL="114300" lvl="1" indent="-114300" algn="r" defTabSz="666750" rtl="1">
            <a:lnSpc>
              <a:spcPct val="90000"/>
            </a:lnSpc>
            <a:spcBef>
              <a:spcPct val="0"/>
            </a:spcBef>
            <a:spcAft>
              <a:spcPct val="15000"/>
            </a:spcAft>
            <a:buChar char="••"/>
          </a:pPr>
          <a:r>
            <a:rPr lang="ar-SA" sz="1500" kern="1200" smtClean="0">
              <a:latin typeface="Times New Roman"/>
              <a:ea typeface="Times New Roman"/>
              <a:cs typeface="Sakkal Majalla"/>
            </a:rPr>
            <a:t>توفر مصادر المياه اللازمة للمزارع</a:t>
          </a:r>
          <a:r>
            <a:rPr lang="en-US" sz="1500" kern="1200" smtClean="0">
              <a:latin typeface="Sakkal Majalla"/>
              <a:ea typeface="Times New Roman"/>
            </a:rPr>
            <a:t> .</a:t>
          </a:r>
          <a:endParaRPr lang="en-US" sz="1500" kern="1200" dirty="0" smtClean="0">
            <a:latin typeface="Times New Roman"/>
            <a:ea typeface="Times New Roman"/>
          </a:endParaRPr>
        </a:p>
        <a:p>
          <a:pPr marL="114300" lvl="1" indent="-114300" algn="r" defTabSz="666750" rtl="1">
            <a:lnSpc>
              <a:spcPct val="90000"/>
            </a:lnSpc>
            <a:spcBef>
              <a:spcPct val="0"/>
            </a:spcBef>
            <a:spcAft>
              <a:spcPct val="15000"/>
            </a:spcAft>
            <a:buChar char="••"/>
          </a:pPr>
          <a:r>
            <a:rPr lang="ar-SA" sz="1500" kern="1200" smtClean="0">
              <a:latin typeface="Times New Roman"/>
              <a:ea typeface="Times New Roman"/>
              <a:cs typeface="Sakkal Majalla"/>
            </a:rPr>
            <a:t>ترك مسافات مناسبة بين العنابر للتهوية و التشميس بحيث لا تقل عن 20 متر</a:t>
          </a:r>
          <a:r>
            <a:rPr lang="en-US" sz="1500" kern="1200" smtClean="0">
              <a:latin typeface="Sakkal Majalla"/>
              <a:ea typeface="Times New Roman"/>
            </a:rPr>
            <a:t>.</a:t>
          </a:r>
          <a:endParaRPr lang="en-US" sz="1500" kern="1200" dirty="0" smtClean="0">
            <a:latin typeface="Times New Roman"/>
            <a:ea typeface="Times New Roman"/>
          </a:endParaRPr>
        </a:p>
      </dsp:txBody>
      <dsp:txXfrm>
        <a:off x="600865" y="740815"/>
        <a:ext cx="2526752" cy="1830124"/>
      </dsp:txXfrm>
    </dsp:sp>
    <dsp:sp modelId="{244F7CCD-706F-465E-8900-5F1DBB356C4F}">
      <dsp:nvSpPr>
        <dsp:cNvPr id="0" name=""/>
        <dsp:cNvSpPr/>
      </dsp:nvSpPr>
      <dsp:spPr>
        <a:xfrm rot="93370">
          <a:off x="3041550" y="13872"/>
          <a:ext cx="850600" cy="657440"/>
        </a:xfrm>
        <a:prstGeom prst="rightArrow">
          <a:avLst>
            <a:gd name="adj1" fmla="val 60000"/>
            <a:gd name="adj2" fmla="val 50000"/>
          </a:avLst>
        </a:prstGeom>
        <a:gradFill rotWithShape="0">
          <a:gsLst>
            <a:gs pos="0">
              <a:schemeClr val="accent1">
                <a:tint val="60000"/>
                <a:hueOff val="0"/>
                <a:satOff val="0"/>
                <a:lumOff val="0"/>
                <a:alphaOff val="0"/>
                <a:tint val="62000"/>
                <a:satMod val="180000"/>
              </a:schemeClr>
            </a:gs>
            <a:gs pos="65000">
              <a:schemeClr val="accent1">
                <a:tint val="60000"/>
                <a:hueOff val="0"/>
                <a:satOff val="0"/>
                <a:lumOff val="0"/>
                <a:alphaOff val="0"/>
                <a:tint val="32000"/>
                <a:satMod val="250000"/>
              </a:schemeClr>
            </a:gs>
            <a:gs pos="100000">
              <a:schemeClr val="accent1">
                <a:tint val="6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a:off x="3041586" y="142682"/>
        <a:ext cx="653368" cy="394464"/>
      </dsp:txXfrm>
    </dsp:sp>
    <dsp:sp modelId="{21A005D5-903C-4183-8A33-37EED28124D2}">
      <dsp:nvSpPr>
        <dsp:cNvPr id="0" name=""/>
        <dsp:cNvSpPr/>
      </dsp:nvSpPr>
      <dsp:spPr>
        <a:xfrm>
          <a:off x="4244944" y="115322"/>
          <a:ext cx="2640628" cy="852832"/>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76200" numCol="1" spcCol="1270" anchor="t" anchorCtr="0">
          <a:noAutofit/>
        </a:bodyPr>
        <a:lstStyle/>
        <a:p>
          <a:pPr lvl="0" algn="r" defTabSz="889000" rtl="1">
            <a:lnSpc>
              <a:spcPct val="90000"/>
            </a:lnSpc>
            <a:spcBef>
              <a:spcPct val="0"/>
            </a:spcBef>
            <a:spcAft>
              <a:spcPct val="35000"/>
            </a:spcAft>
          </a:pPr>
          <a:r>
            <a:rPr lang="ar-SA" sz="2000" b="1" kern="1200" dirty="0" smtClean="0">
              <a:latin typeface="Times New Roman"/>
              <a:ea typeface="Times New Roman"/>
              <a:cs typeface="Sakkal Majalla"/>
            </a:rPr>
            <a:t>بالنسبة لتوجيه المزرعة</a:t>
          </a:r>
          <a:r>
            <a:rPr lang="en-US" sz="2000" b="1" kern="1200" dirty="0" smtClean="0">
              <a:latin typeface="Sakkal Majalla"/>
              <a:ea typeface="Times New Roman"/>
            </a:rPr>
            <a:t> :</a:t>
          </a:r>
          <a:endParaRPr lang="ar-SA" sz="2000" kern="1200" dirty="0"/>
        </a:p>
      </dsp:txBody>
      <dsp:txXfrm>
        <a:off x="4244944" y="115322"/>
        <a:ext cx="2640628" cy="568555"/>
      </dsp:txXfrm>
    </dsp:sp>
    <dsp:sp modelId="{AB5BE7E5-CCDD-47AC-BEF7-E1EDB5B86D55}">
      <dsp:nvSpPr>
        <dsp:cNvPr id="0" name=""/>
        <dsp:cNvSpPr/>
      </dsp:nvSpPr>
      <dsp:spPr>
        <a:xfrm>
          <a:off x="4785795" y="683877"/>
          <a:ext cx="2640628" cy="194400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114300" lvl="1" indent="-114300" algn="r" defTabSz="666750" rtl="1">
            <a:lnSpc>
              <a:spcPct val="90000"/>
            </a:lnSpc>
            <a:spcBef>
              <a:spcPct val="0"/>
            </a:spcBef>
            <a:spcAft>
              <a:spcPct val="15000"/>
            </a:spcAft>
            <a:buChar char="••"/>
          </a:pPr>
          <a:r>
            <a:rPr lang="ar-SA" sz="1500" kern="1200" dirty="0" smtClean="0">
              <a:latin typeface="Times New Roman"/>
              <a:ea typeface="Times New Roman"/>
              <a:cs typeface="Sakkal Majalla"/>
            </a:rPr>
            <a:t>يجب أن توجه المزرعة بحيث تحافظ على عدم وصول الروائح الكريهة منها إلى التجمعات السكنية</a:t>
          </a:r>
          <a:r>
            <a:rPr lang="en-US" sz="1500" kern="1200" dirty="0" smtClean="0">
              <a:latin typeface="Sakkal Majalla"/>
              <a:ea typeface="Times New Roman"/>
            </a:rPr>
            <a:t>. </a:t>
          </a:r>
          <a:r>
            <a:rPr lang="ar-SA" sz="1500" kern="1200" dirty="0" smtClean="0">
              <a:latin typeface="Times New Roman"/>
              <a:ea typeface="Times New Roman"/>
              <a:cs typeface="Sakkal Majalla"/>
            </a:rPr>
            <a:t>توجيه المزرعة مناسب الرياح تنتقل من المباني إلى المزرعة</a:t>
          </a:r>
          <a:r>
            <a:rPr lang="en-US" sz="1500" kern="1200" dirty="0" smtClean="0">
              <a:latin typeface="Times New Roman"/>
              <a:ea typeface="Times New Roman"/>
              <a:cs typeface="Sakkal Majalla"/>
            </a:rPr>
            <a:t>. </a:t>
          </a:r>
          <a:r>
            <a:rPr lang="ar-SA" sz="1500" kern="1200" dirty="0" smtClean="0">
              <a:latin typeface="Times New Roman"/>
              <a:ea typeface="Times New Roman"/>
              <a:cs typeface="Sakkal Majalla"/>
            </a:rPr>
            <a:t>التوجيه غير مناسب الرياح تنتقل من المزرعة إلى المباني</a:t>
          </a:r>
          <a:r>
            <a:rPr lang="en-US" sz="1500" kern="1200" dirty="0" smtClean="0">
              <a:latin typeface="Times New Roman"/>
              <a:ea typeface="Times New Roman"/>
              <a:cs typeface="Sakkal Majalla"/>
            </a:rPr>
            <a:t>.</a:t>
          </a:r>
          <a:endParaRPr lang="ar-SA" sz="1500" kern="1200" dirty="0"/>
        </a:p>
      </dsp:txBody>
      <dsp:txXfrm>
        <a:off x="4842733" y="740815"/>
        <a:ext cx="2526752" cy="183012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1D10D0-1F7A-4872-A150-2AD76EA59A46}">
      <dsp:nvSpPr>
        <dsp:cNvPr id="0" name=""/>
        <dsp:cNvSpPr/>
      </dsp:nvSpPr>
      <dsp:spPr>
        <a:xfrm>
          <a:off x="2848508" y="593824"/>
          <a:ext cx="1479351" cy="1479351"/>
        </a:xfrm>
        <a:prstGeom prst="ellipse">
          <a:avLst/>
        </a:prstGeom>
        <a:solidFill>
          <a:schemeClr val="accent1">
            <a:alpha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rgbClr val="1D2129"/>
              </a:solidFill>
              <a:latin typeface="Times New Roman"/>
              <a:ea typeface="Times New Roman"/>
              <a:cs typeface="Sakkal Majalla"/>
            </a:rPr>
            <a:t>العوامل التي تؤثر في تصميم المباني الزراعية</a:t>
          </a:r>
          <a:r>
            <a:rPr lang="en-US" sz="1600" b="1" kern="1200" dirty="0" smtClean="0">
              <a:solidFill>
                <a:srgbClr val="1D2129"/>
              </a:solidFill>
              <a:latin typeface="Sakkal Majalla"/>
              <a:ea typeface="Times New Roman"/>
            </a:rPr>
            <a:t> :</a:t>
          </a:r>
          <a:endParaRPr lang="ar-SA" sz="1600" kern="1200" dirty="0"/>
        </a:p>
      </dsp:txBody>
      <dsp:txXfrm>
        <a:off x="3065154" y="810470"/>
        <a:ext cx="1046059" cy="1046059"/>
      </dsp:txXfrm>
    </dsp:sp>
    <dsp:sp modelId="{9BD62E00-7F2F-42D5-A649-A73870629ADF}">
      <dsp:nvSpPr>
        <dsp:cNvPr id="0" name=""/>
        <dsp:cNvSpPr/>
      </dsp:nvSpPr>
      <dsp:spPr>
        <a:xfrm>
          <a:off x="3100401" y="264"/>
          <a:ext cx="975565" cy="739675"/>
        </a:xfrm>
        <a:prstGeom prst="ellipse">
          <a:avLst/>
        </a:prstGeom>
        <a:solidFill>
          <a:schemeClr val="accent1">
            <a:alpha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الأسواق</a:t>
          </a:r>
          <a:endParaRPr lang="ar-SA" sz="1400" kern="1200" dirty="0"/>
        </a:p>
      </dsp:txBody>
      <dsp:txXfrm>
        <a:off x="3243269" y="108587"/>
        <a:ext cx="689829" cy="523029"/>
      </dsp:txXfrm>
    </dsp:sp>
    <dsp:sp modelId="{8A50121E-6591-4530-9F53-76D2892061EB}">
      <dsp:nvSpPr>
        <dsp:cNvPr id="0" name=""/>
        <dsp:cNvSpPr/>
      </dsp:nvSpPr>
      <dsp:spPr>
        <a:xfrm>
          <a:off x="3860434" y="457199"/>
          <a:ext cx="1523850" cy="739675"/>
        </a:xfrm>
        <a:prstGeom prst="ellipse">
          <a:avLst/>
        </a:prstGeom>
        <a:solidFill>
          <a:schemeClr val="accent1">
            <a:alpha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solidFill>
                <a:srgbClr val="1D2129"/>
              </a:solidFill>
              <a:latin typeface="Times New Roman"/>
              <a:ea typeface="Times New Roman"/>
              <a:cs typeface="Sakkal Majalla"/>
            </a:rPr>
            <a:t>العادات المنتشرة في المنطقة</a:t>
          </a:r>
          <a:r>
            <a:rPr lang="en-US" sz="1400" kern="1200" dirty="0" smtClean="0">
              <a:solidFill>
                <a:srgbClr val="1D2129"/>
              </a:solidFill>
              <a:latin typeface="Sakkal Majalla"/>
              <a:ea typeface="Times New Roman"/>
            </a:rPr>
            <a:t> .</a:t>
          </a:r>
          <a:endParaRPr lang="ar-SA" sz="1400" kern="1200" dirty="0"/>
        </a:p>
      </dsp:txBody>
      <dsp:txXfrm>
        <a:off x="4083597" y="565522"/>
        <a:ext cx="1077524" cy="523029"/>
      </dsp:txXfrm>
    </dsp:sp>
    <dsp:sp modelId="{1FB0FCC0-28E2-459B-A840-D3A62E497F26}">
      <dsp:nvSpPr>
        <dsp:cNvPr id="0" name=""/>
        <dsp:cNvSpPr/>
      </dsp:nvSpPr>
      <dsp:spPr>
        <a:xfrm>
          <a:off x="4051162" y="1371600"/>
          <a:ext cx="1485668" cy="739675"/>
        </a:xfrm>
        <a:prstGeom prst="ellipse">
          <a:avLst/>
        </a:prstGeom>
        <a:solidFill>
          <a:schemeClr val="accent1">
            <a:alpha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smtClean="0">
              <a:solidFill>
                <a:srgbClr val="1D2129"/>
              </a:solidFill>
              <a:latin typeface="Times New Roman"/>
              <a:ea typeface="Times New Roman"/>
              <a:cs typeface="Sakkal Majalla"/>
            </a:rPr>
            <a:t>مواد البناء</a:t>
          </a:r>
          <a:r>
            <a:rPr lang="en-US" sz="1600" kern="1200" dirty="0" smtClean="0">
              <a:solidFill>
                <a:srgbClr val="1D2129"/>
              </a:solidFill>
              <a:latin typeface="Sakkal Majalla"/>
              <a:ea typeface="Times New Roman"/>
            </a:rPr>
            <a:t> .</a:t>
          </a:r>
          <a:endParaRPr lang="en-US" sz="1600" kern="1200" dirty="0" smtClean="0">
            <a:latin typeface="Times New Roman"/>
            <a:ea typeface="Times New Roman"/>
          </a:endParaRPr>
        </a:p>
      </dsp:txBody>
      <dsp:txXfrm>
        <a:off x="4268733" y="1479923"/>
        <a:ext cx="1050526" cy="523029"/>
      </dsp:txXfrm>
    </dsp:sp>
    <dsp:sp modelId="{FAF7C462-5E98-4E54-92EA-2F380C407D54}">
      <dsp:nvSpPr>
        <dsp:cNvPr id="0" name=""/>
        <dsp:cNvSpPr/>
      </dsp:nvSpPr>
      <dsp:spPr>
        <a:xfrm>
          <a:off x="2583289" y="1905002"/>
          <a:ext cx="1559362" cy="739675"/>
        </a:xfrm>
        <a:prstGeom prst="ellipse">
          <a:avLst/>
        </a:prstGeom>
        <a:solidFill>
          <a:schemeClr val="accent1">
            <a:alpha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solidFill>
                <a:srgbClr val="1D2129"/>
              </a:solidFill>
              <a:latin typeface="Times New Roman"/>
              <a:ea typeface="Times New Roman"/>
              <a:cs typeface="Sakkal Majalla"/>
            </a:rPr>
            <a:t>العوامل الجوية</a:t>
          </a:r>
          <a:r>
            <a:rPr lang="en-US" sz="1400" kern="1200" dirty="0" smtClean="0">
              <a:solidFill>
                <a:srgbClr val="1D2129"/>
              </a:solidFill>
              <a:latin typeface="Sakkal Majalla"/>
              <a:ea typeface="Times New Roman"/>
            </a:rPr>
            <a:t> .</a:t>
          </a:r>
          <a:endParaRPr lang="en-US" sz="1400" kern="1200" dirty="0" smtClean="0">
            <a:latin typeface="Times New Roman"/>
            <a:ea typeface="Times New Roman"/>
          </a:endParaRPr>
        </a:p>
      </dsp:txBody>
      <dsp:txXfrm>
        <a:off x="2811652" y="2013325"/>
        <a:ext cx="1102636" cy="523029"/>
      </dsp:txXfrm>
    </dsp:sp>
    <dsp:sp modelId="{95510A44-6F50-4B74-A125-5D8CB49AFFCA}">
      <dsp:nvSpPr>
        <dsp:cNvPr id="0" name=""/>
        <dsp:cNvSpPr/>
      </dsp:nvSpPr>
      <dsp:spPr>
        <a:xfrm>
          <a:off x="1660254" y="1142996"/>
          <a:ext cx="1349272" cy="739675"/>
        </a:xfrm>
        <a:prstGeom prst="ellipse">
          <a:avLst/>
        </a:prstGeom>
        <a:solidFill>
          <a:schemeClr val="accent1">
            <a:alpha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smtClean="0">
              <a:solidFill>
                <a:srgbClr val="1D2129"/>
              </a:solidFill>
              <a:latin typeface="Times New Roman"/>
              <a:ea typeface="Times New Roman"/>
              <a:cs typeface="Sakkal Majalla"/>
            </a:rPr>
            <a:t>المحاصيل</a:t>
          </a:r>
          <a:endParaRPr lang="ar-SA" sz="1600" kern="1200" dirty="0"/>
        </a:p>
      </dsp:txBody>
      <dsp:txXfrm>
        <a:off x="1857850" y="1251319"/>
        <a:ext cx="954080" cy="523029"/>
      </dsp:txXfrm>
    </dsp:sp>
    <dsp:sp modelId="{93784582-6F6D-4802-88F5-F37B46A27932}">
      <dsp:nvSpPr>
        <dsp:cNvPr id="0" name=""/>
        <dsp:cNvSpPr/>
      </dsp:nvSpPr>
      <dsp:spPr>
        <a:xfrm>
          <a:off x="1879230" y="457202"/>
          <a:ext cx="1550989" cy="739675"/>
        </a:xfrm>
        <a:prstGeom prst="ellipse">
          <a:avLst/>
        </a:prstGeom>
        <a:solidFill>
          <a:schemeClr val="accent1">
            <a:alpha val="5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solidFill>
                <a:srgbClr val="1D2129"/>
              </a:solidFill>
              <a:latin typeface="Times New Roman"/>
              <a:ea typeface="Times New Roman"/>
              <a:cs typeface="Sakkal Majalla"/>
            </a:rPr>
            <a:t>الحالة الاجتماعية و الاقتصادية</a:t>
          </a:r>
          <a:r>
            <a:rPr lang="en-US" sz="1400" kern="1200" dirty="0" smtClean="0">
              <a:solidFill>
                <a:srgbClr val="1D2129"/>
              </a:solidFill>
              <a:latin typeface="Sakkal Majalla"/>
              <a:ea typeface="Times New Roman"/>
            </a:rPr>
            <a:t> .</a:t>
          </a:r>
          <a:endParaRPr lang="ar-SA" sz="1400" kern="1200" dirty="0"/>
        </a:p>
      </dsp:txBody>
      <dsp:txXfrm>
        <a:off x="2106367" y="565525"/>
        <a:ext cx="1096715" cy="52302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34C29E-1E90-4D5B-83D1-483BA22D1F53}">
      <dsp:nvSpPr>
        <dsp:cNvPr id="0" name=""/>
        <dsp:cNvSpPr/>
      </dsp:nvSpPr>
      <dsp:spPr>
        <a:xfrm rot="16200000">
          <a:off x="523883" y="-371473"/>
          <a:ext cx="3067032" cy="4114800"/>
        </a:xfrm>
        <a:prstGeom prst="round1Rect">
          <a:avLst/>
        </a:prstGeom>
        <a:gradFill rotWithShape="0">
          <a:gsLst>
            <a:gs pos="0">
              <a:schemeClr val="accent5">
                <a:shade val="50000"/>
                <a:hueOff val="0"/>
                <a:satOff val="0"/>
                <a:lumOff val="0"/>
                <a:alphaOff val="0"/>
                <a:tint val="62000"/>
                <a:satMod val="180000"/>
              </a:schemeClr>
            </a:gs>
            <a:gs pos="65000">
              <a:schemeClr val="accent5">
                <a:shade val="50000"/>
                <a:hueOff val="0"/>
                <a:satOff val="0"/>
                <a:lumOff val="0"/>
                <a:alphaOff val="0"/>
                <a:tint val="32000"/>
                <a:satMod val="250000"/>
              </a:schemeClr>
            </a:gs>
            <a:gs pos="100000">
              <a:schemeClr val="accent5">
                <a:shade val="50000"/>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1">
            <a:lnSpc>
              <a:spcPct val="90000"/>
            </a:lnSpc>
            <a:spcBef>
              <a:spcPct val="0"/>
            </a:spcBef>
            <a:spcAft>
              <a:spcPct val="35000"/>
            </a:spcAft>
          </a:pPr>
          <a:r>
            <a:rPr lang="ar-SA" sz="1800" b="1" kern="1200" dirty="0" smtClean="0">
              <a:latin typeface="Times New Roman"/>
              <a:ea typeface="Times New Roman"/>
              <a:cs typeface="Sakkal Majalla"/>
            </a:rPr>
            <a:t>اتجاه المبنى</a:t>
          </a:r>
          <a:r>
            <a:rPr lang="en-US" sz="1800" kern="1200" dirty="0" smtClean="0">
              <a:latin typeface="Sakkal Majalla"/>
              <a:ea typeface="Times New Roman"/>
            </a:rPr>
            <a:t> :</a:t>
          </a:r>
          <a:br>
            <a:rPr lang="en-US" sz="1800" kern="1200" dirty="0" smtClean="0">
              <a:latin typeface="Sakkal Majalla"/>
              <a:ea typeface="Times New Roman"/>
            </a:rPr>
          </a:br>
          <a:r>
            <a:rPr lang="ar-SA" sz="1800" kern="1200" dirty="0" smtClean="0">
              <a:latin typeface="Times New Roman"/>
              <a:ea typeface="Times New Roman"/>
              <a:cs typeface="Sakkal Majalla"/>
            </a:rPr>
            <a:t>يجب عند اختيار المبنى مراعاة الآتي</a:t>
          </a:r>
          <a:r>
            <a:rPr lang="en-US" sz="1800" kern="1200" dirty="0" smtClean="0">
              <a:latin typeface="Sakkal Majalla"/>
              <a:ea typeface="Times New Roman"/>
            </a:rPr>
            <a:t> :</a:t>
          </a:r>
          <a:endParaRPr lang="en-US" sz="1800" kern="1200" dirty="0" smtClean="0">
            <a:latin typeface="Times New Roman"/>
            <a:ea typeface="Times New Roman"/>
          </a:endParaRPr>
        </a:p>
        <a:p>
          <a:pPr lvl="0" algn="ctr" defTabSz="800100" rtl="1">
            <a:lnSpc>
              <a:spcPct val="90000"/>
            </a:lnSpc>
            <a:spcBef>
              <a:spcPct val="0"/>
            </a:spcBef>
            <a:spcAft>
              <a:spcPct val="35000"/>
            </a:spcAft>
          </a:pPr>
          <a:r>
            <a:rPr lang="ar-SA" sz="1800" kern="1200" dirty="0" smtClean="0">
              <a:latin typeface="Times New Roman"/>
              <a:ea typeface="Times New Roman"/>
              <a:cs typeface="Sakkal Majalla"/>
            </a:rPr>
            <a:t>دخول أشعة الشمس والهواء النقي بأكبر قدر ممكن</a:t>
          </a:r>
          <a:r>
            <a:rPr lang="en-US" sz="1800" kern="1200" dirty="0" smtClean="0">
              <a:latin typeface="Sakkal Majalla"/>
              <a:ea typeface="Times New Roman"/>
            </a:rPr>
            <a:t> .</a:t>
          </a:r>
          <a:endParaRPr lang="en-US" sz="1800" kern="1200" dirty="0" smtClean="0">
            <a:latin typeface="Times New Roman"/>
            <a:ea typeface="Times New Roman"/>
          </a:endParaRPr>
        </a:p>
        <a:p>
          <a:pPr lvl="0" algn="ctr" defTabSz="800100" rtl="1">
            <a:lnSpc>
              <a:spcPct val="90000"/>
            </a:lnSpc>
            <a:spcBef>
              <a:spcPct val="0"/>
            </a:spcBef>
            <a:spcAft>
              <a:spcPct val="35000"/>
            </a:spcAft>
          </a:pPr>
          <a:r>
            <a:rPr lang="ar-SA" sz="1800" kern="1200" dirty="0" smtClean="0">
              <a:latin typeface="Times New Roman"/>
              <a:ea typeface="Times New Roman"/>
              <a:cs typeface="Sakkal Majalla"/>
            </a:rPr>
            <a:t>عدم تعرض الحيوانات إلى التيارات الهوائية المباشرة</a:t>
          </a:r>
          <a:r>
            <a:rPr lang="en-US" sz="1800" kern="1200" dirty="0" smtClean="0">
              <a:latin typeface="Sakkal Majalla"/>
              <a:ea typeface="Times New Roman"/>
            </a:rPr>
            <a:t> .</a:t>
          </a:r>
          <a:endParaRPr lang="en-US" sz="1800" kern="1200" dirty="0" smtClean="0">
            <a:latin typeface="Times New Roman"/>
            <a:ea typeface="Times New Roman"/>
          </a:endParaRPr>
        </a:p>
        <a:p>
          <a:pPr lvl="0" algn="ctr" defTabSz="800100" rtl="1">
            <a:lnSpc>
              <a:spcPct val="90000"/>
            </a:lnSpc>
            <a:spcBef>
              <a:spcPct val="0"/>
            </a:spcBef>
            <a:spcAft>
              <a:spcPct val="35000"/>
            </a:spcAft>
          </a:pPr>
          <a:r>
            <a:rPr lang="ar-SA" sz="1800" kern="1200" dirty="0" smtClean="0">
              <a:latin typeface="Times New Roman"/>
              <a:ea typeface="Times New Roman"/>
              <a:cs typeface="Sakkal Majalla"/>
            </a:rPr>
            <a:t>ألا يكون إلى جهة نزول الأمطار وهي غالباً جهة مهب الريح</a:t>
          </a:r>
          <a:r>
            <a:rPr lang="en-US" sz="1800" kern="1200" dirty="0" smtClean="0">
              <a:latin typeface="Sakkal Majalla"/>
              <a:ea typeface="Times New Roman"/>
            </a:rPr>
            <a:t> .</a:t>
          </a:r>
          <a:endParaRPr lang="en-US" sz="1800" kern="1200" dirty="0" smtClean="0">
            <a:latin typeface="Times New Roman"/>
            <a:ea typeface="Times New Roman"/>
          </a:endParaRPr>
        </a:p>
        <a:p>
          <a:pPr lvl="0" algn="ctr" defTabSz="800100" rtl="1">
            <a:lnSpc>
              <a:spcPct val="90000"/>
            </a:lnSpc>
            <a:spcBef>
              <a:spcPct val="0"/>
            </a:spcBef>
            <a:spcAft>
              <a:spcPct val="35000"/>
            </a:spcAft>
          </a:pPr>
          <a:r>
            <a:rPr lang="ar-SA" sz="1800" kern="1200" dirty="0" smtClean="0">
              <a:latin typeface="Times New Roman"/>
              <a:ea typeface="Times New Roman"/>
              <a:cs typeface="Sakkal Majalla"/>
            </a:rPr>
            <a:t>أن يحقق أكبر قدر ممكن من الدفء شتاءاً والبرودة صيفاً</a:t>
          </a:r>
          <a:r>
            <a:rPr lang="en-US" sz="1800" kern="1200" dirty="0" smtClean="0">
              <a:latin typeface="Sakkal Majalla"/>
              <a:ea typeface="Times New Roman"/>
            </a:rPr>
            <a:t>.</a:t>
          </a:r>
          <a:endParaRPr lang="ar-SA" sz="1800" kern="1200" dirty="0"/>
        </a:p>
      </dsp:txBody>
      <dsp:txXfrm rot="5400000">
        <a:off x="-1" y="152411"/>
        <a:ext cx="4114800" cy="2300274"/>
      </dsp:txXfrm>
    </dsp:sp>
    <dsp:sp modelId="{FFED2221-7DF0-4C62-A96E-0DFDE2AD5D11}">
      <dsp:nvSpPr>
        <dsp:cNvPr id="0" name=""/>
        <dsp:cNvSpPr/>
      </dsp:nvSpPr>
      <dsp:spPr>
        <a:xfrm>
          <a:off x="4114800" y="109533"/>
          <a:ext cx="4114800" cy="2628900"/>
        </a:xfrm>
        <a:prstGeom prst="round1Rect">
          <a:avLst/>
        </a:prstGeom>
        <a:gradFill rotWithShape="0">
          <a:gsLst>
            <a:gs pos="0">
              <a:schemeClr val="accent5">
                <a:shade val="50000"/>
                <a:hueOff val="37208"/>
                <a:satOff val="-9113"/>
                <a:lumOff val="24027"/>
                <a:alphaOff val="0"/>
                <a:tint val="62000"/>
                <a:satMod val="180000"/>
              </a:schemeClr>
            </a:gs>
            <a:gs pos="65000">
              <a:schemeClr val="accent5">
                <a:shade val="50000"/>
                <a:hueOff val="37208"/>
                <a:satOff val="-9113"/>
                <a:lumOff val="24027"/>
                <a:alphaOff val="0"/>
                <a:tint val="32000"/>
                <a:satMod val="250000"/>
              </a:schemeClr>
            </a:gs>
            <a:gs pos="100000">
              <a:schemeClr val="accent5">
                <a:shade val="50000"/>
                <a:hueOff val="37208"/>
                <a:satOff val="-9113"/>
                <a:lumOff val="24027"/>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ar-SA" sz="2000" b="1" kern="1200" dirty="0" smtClean="0">
              <a:latin typeface="Times New Roman"/>
              <a:ea typeface="Times New Roman"/>
              <a:cs typeface="Sakkal Majalla"/>
            </a:rPr>
            <a:t>الفراغ المناسب</a:t>
          </a:r>
          <a:r>
            <a:rPr lang="ar-SA" sz="2000" kern="1200" dirty="0" smtClean="0">
              <a:latin typeface="Times New Roman"/>
              <a:ea typeface="Times New Roman"/>
              <a:cs typeface="Sakkal Majalla"/>
            </a:rPr>
            <a:t> :</a:t>
          </a:r>
          <a:endParaRPr lang="ar-SA" sz="2000" kern="1200" dirty="0"/>
        </a:p>
      </dsp:txBody>
      <dsp:txXfrm>
        <a:off x="4114800" y="109533"/>
        <a:ext cx="4114800" cy="1971675"/>
      </dsp:txXfrm>
    </dsp:sp>
    <dsp:sp modelId="{23A22BC9-C1D3-4621-A9C9-F7086C967DCF}">
      <dsp:nvSpPr>
        <dsp:cNvPr id="0" name=""/>
        <dsp:cNvSpPr/>
      </dsp:nvSpPr>
      <dsp:spPr>
        <a:xfrm rot="10800000">
          <a:off x="0" y="2738433"/>
          <a:ext cx="4114800" cy="2628900"/>
        </a:xfrm>
        <a:prstGeom prst="round1Rect">
          <a:avLst/>
        </a:prstGeom>
        <a:gradFill rotWithShape="0">
          <a:gsLst>
            <a:gs pos="0">
              <a:schemeClr val="accent5">
                <a:shade val="50000"/>
                <a:hueOff val="74417"/>
                <a:satOff val="-18227"/>
                <a:lumOff val="48053"/>
                <a:alphaOff val="0"/>
                <a:tint val="62000"/>
                <a:satMod val="180000"/>
              </a:schemeClr>
            </a:gs>
            <a:gs pos="65000">
              <a:schemeClr val="accent5">
                <a:shade val="50000"/>
                <a:hueOff val="74417"/>
                <a:satOff val="-18227"/>
                <a:lumOff val="48053"/>
                <a:alphaOff val="0"/>
                <a:tint val="32000"/>
                <a:satMod val="250000"/>
              </a:schemeClr>
            </a:gs>
            <a:gs pos="100000">
              <a:schemeClr val="accent5">
                <a:shade val="50000"/>
                <a:hueOff val="74417"/>
                <a:satOff val="-18227"/>
                <a:lumOff val="48053"/>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ar-SA" sz="2000" b="1" kern="1200" dirty="0" smtClean="0">
              <a:latin typeface="Times New Roman"/>
              <a:ea typeface="Times New Roman"/>
              <a:cs typeface="Sakkal Majalla"/>
            </a:rPr>
            <a:t>المطلب الفسيولوجي للمبنى</a:t>
          </a:r>
          <a:r>
            <a:rPr lang="ar-SA" sz="2000" kern="1200" dirty="0" smtClean="0">
              <a:latin typeface="Times New Roman"/>
              <a:ea typeface="Times New Roman"/>
              <a:cs typeface="Sakkal Majalla"/>
            </a:rPr>
            <a:t> </a:t>
          </a:r>
          <a:endParaRPr lang="ar-SA" sz="2000" kern="1200" dirty="0"/>
        </a:p>
      </dsp:txBody>
      <dsp:txXfrm rot="10800000">
        <a:off x="0" y="3395658"/>
        <a:ext cx="4114800" cy="1971675"/>
      </dsp:txXfrm>
    </dsp:sp>
    <dsp:sp modelId="{5CB4A287-10AC-4768-BCED-B789E8653CB9}">
      <dsp:nvSpPr>
        <dsp:cNvPr id="0" name=""/>
        <dsp:cNvSpPr/>
      </dsp:nvSpPr>
      <dsp:spPr>
        <a:xfrm rot="5400000">
          <a:off x="4857750" y="1995483"/>
          <a:ext cx="2628900" cy="4114800"/>
        </a:xfrm>
        <a:prstGeom prst="round1Rect">
          <a:avLst/>
        </a:prstGeom>
        <a:gradFill rotWithShape="0">
          <a:gsLst>
            <a:gs pos="0">
              <a:schemeClr val="accent5">
                <a:shade val="50000"/>
                <a:hueOff val="37208"/>
                <a:satOff val="-9113"/>
                <a:lumOff val="24027"/>
                <a:alphaOff val="0"/>
                <a:tint val="62000"/>
                <a:satMod val="180000"/>
              </a:schemeClr>
            </a:gs>
            <a:gs pos="65000">
              <a:schemeClr val="accent5">
                <a:shade val="50000"/>
                <a:hueOff val="37208"/>
                <a:satOff val="-9113"/>
                <a:lumOff val="24027"/>
                <a:alphaOff val="0"/>
                <a:tint val="32000"/>
                <a:satMod val="250000"/>
              </a:schemeClr>
            </a:gs>
            <a:gs pos="100000">
              <a:schemeClr val="accent5">
                <a:shade val="50000"/>
                <a:hueOff val="37208"/>
                <a:satOff val="-9113"/>
                <a:lumOff val="24027"/>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ar-SA" sz="2000" b="1" kern="1200" dirty="0" smtClean="0">
              <a:latin typeface="Times New Roman"/>
              <a:ea typeface="Times New Roman"/>
              <a:cs typeface="Sakkal Majalla"/>
            </a:rPr>
            <a:t>أن يكون المبنى مستوفياً الشروط الصحية</a:t>
          </a:r>
          <a:r>
            <a:rPr lang="ar-SA" sz="2000" kern="1200" dirty="0" smtClean="0">
              <a:latin typeface="Times New Roman"/>
              <a:ea typeface="Times New Roman"/>
              <a:cs typeface="Sakkal Majalla"/>
            </a:rPr>
            <a:t> </a:t>
          </a:r>
          <a:endParaRPr lang="ar-SA" sz="2000" kern="1200" dirty="0"/>
        </a:p>
      </dsp:txBody>
      <dsp:txXfrm rot="-5400000">
        <a:off x="4114800" y="3395657"/>
        <a:ext cx="4114800" cy="1971675"/>
      </dsp:txXfrm>
    </dsp:sp>
    <dsp:sp modelId="{948BDF91-C0C4-4C18-BB69-4A303D7925A5}">
      <dsp:nvSpPr>
        <dsp:cNvPr id="0" name=""/>
        <dsp:cNvSpPr/>
      </dsp:nvSpPr>
      <dsp:spPr>
        <a:xfrm>
          <a:off x="3200400" y="2514595"/>
          <a:ext cx="2468880" cy="1314450"/>
        </a:xfrm>
        <a:prstGeom prst="roundRect">
          <a:avLst/>
        </a:prstGeom>
        <a:gradFill rotWithShape="0">
          <a:gsLst>
            <a:gs pos="0">
              <a:schemeClr val="accent5">
                <a:tint val="55000"/>
                <a:hueOff val="0"/>
                <a:satOff val="0"/>
                <a:lumOff val="0"/>
                <a:alphaOff val="0"/>
                <a:tint val="62000"/>
                <a:satMod val="180000"/>
              </a:schemeClr>
            </a:gs>
            <a:gs pos="65000">
              <a:schemeClr val="accent5">
                <a:tint val="55000"/>
                <a:hueOff val="0"/>
                <a:satOff val="0"/>
                <a:lumOff val="0"/>
                <a:alphaOff val="0"/>
                <a:tint val="32000"/>
                <a:satMod val="250000"/>
              </a:schemeClr>
            </a:gs>
            <a:gs pos="100000">
              <a:schemeClr val="accent5">
                <a:tint val="55000"/>
                <a:hueOff val="0"/>
                <a:satOff val="0"/>
                <a:lumOff val="0"/>
                <a:alphaOff val="0"/>
                <a:tint val="23000"/>
                <a:satMod val="300000"/>
              </a:schemeClr>
            </a:gs>
          </a:gsLst>
          <a:lin ang="16200000" scaled="0"/>
        </a:gradFill>
        <a:ln w="9525" cap="flat" cmpd="sng" algn="ctr">
          <a:solidFill>
            <a:schemeClr val="l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smtClean="0">
              <a:latin typeface="Times New Roman"/>
              <a:ea typeface="Times New Roman"/>
              <a:cs typeface="Sakkal Majalla"/>
            </a:rPr>
            <a:t>المطالب الرئيسية لكل مبنى زراعي</a:t>
          </a:r>
          <a:r>
            <a:rPr lang="en-US" sz="2400" b="1" kern="1200" smtClean="0">
              <a:latin typeface="Sakkal Majalla"/>
              <a:ea typeface="Times New Roman"/>
            </a:rPr>
            <a:t> :</a:t>
          </a:r>
          <a:endParaRPr lang="ar-SA" sz="2400" kern="1200" dirty="0"/>
        </a:p>
      </dsp:txBody>
      <dsp:txXfrm>
        <a:off x="3264566" y="2578761"/>
        <a:ext cx="2340548" cy="118611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2ADBE-C359-4319-97E8-B5226F2E825D}">
      <dsp:nvSpPr>
        <dsp:cNvPr id="0" name=""/>
        <dsp:cNvSpPr/>
      </dsp:nvSpPr>
      <dsp:spPr>
        <a:xfrm>
          <a:off x="393091" y="3089"/>
          <a:ext cx="1559341" cy="411970"/>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rtl="1">
            <a:lnSpc>
              <a:spcPct val="100000"/>
            </a:lnSpc>
            <a:spcBef>
              <a:spcPct val="0"/>
            </a:spcBef>
            <a:spcAft>
              <a:spcPts val="0"/>
            </a:spcAft>
          </a:pPr>
          <a:r>
            <a:rPr lang="ar-SA" sz="2000" b="1" kern="1200" smtClean="0">
              <a:latin typeface="Times New Roman"/>
              <a:ea typeface="Times New Roman"/>
              <a:cs typeface="Sakkal Majalla"/>
            </a:rPr>
            <a:t>ثانياً :مزارع الأبقار</a:t>
          </a:r>
          <a:r>
            <a:rPr lang="en-US" sz="2000" b="1" kern="1200" smtClean="0">
              <a:latin typeface="Sakkal Majalla"/>
              <a:ea typeface="Times New Roman"/>
            </a:rPr>
            <a:t>:</a:t>
          </a:r>
          <a:endParaRPr lang="ar-SA" sz="2000" kern="1200" dirty="0"/>
        </a:p>
      </dsp:txBody>
      <dsp:txXfrm>
        <a:off x="405157" y="15155"/>
        <a:ext cx="1535209" cy="387838"/>
      </dsp:txXfrm>
    </dsp:sp>
    <dsp:sp modelId="{0176AE5F-3168-4A1D-99D1-A89351E2FCFC}">
      <dsp:nvSpPr>
        <dsp:cNvPr id="0" name=""/>
        <dsp:cNvSpPr/>
      </dsp:nvSpPr>
      <dsp:spPr>
        <a:xfrm>
          <a:off x="549025" y="415059"/>
          <a:ext cx="155934" cy="745405"/>
        </a:xfrm>
        <a:custGeom>
          <a:avLst/>
          <a:gdLst/>
          <a:ahLst/>
          <a:cxnLst/>
          <a:rect l="0" t="0" r="0" b="0"/>
          <a:pathLst>
            <a:path>
              <a:moveTo>
                <a:pt x="0" y="0"/>
              </a:moveTo>
              <a:lnTo>
                <a:pt x="0" y="745405"/>
              </a:lnTo>
              <a:lnTo>
                <a:pt x="155934" y="745405"/>
              </a:lnTo>
            </a:path>
          </a:pathLst>
        </a:custGeom>
        <a:noFill/>
        <a:ln w="55000" cap="flat" cmpd="thickThin"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5543E36A-4C10-4660-B341-C2EF9DA5FAB3}">
      <dsp:nvSpPr>
        <dsp:cNvPr id="0" name=""/>
        <dsp:cNvSpPr/>
      </dsp:nvSpPr>
      <dsp:spPr>
        <a:xfrm>
          <a:off x="704959" y="518052"/>
          <a:ext cx="3079252" cy="128482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rtl="1">
            <a:lnSpc>
              <a:spcPct val="90000"/>
            </a:lnSpc>
            <a:spcBef>
              <a:spcPct val="0"/>
            </a:spcBef>
            <a:spcAft>
              <a:spcPct val="35000"/>
            </a:spcAft>
          </a:pPr>
          <a:r>
            <a:rPr lang="ar-SA" sz="1200" b="1" kern="1200" smtClean="0">
              <a:latin typeface="Times New Roman"/>
              <a:ea typeface="Times New Roman"/>
              <a:cs typeface="Sakkal Majalla"/>
            </a:rPr>
            <a:t>أنواع حظائر الأبقار</a:t>
          </a:r>
          <a:r>
            <a:rPr lang="en-US" sz="1200" b="1" kern="1200" smtClean="0">
              <a:latin typeface="Sakkal Majalla"/>
              <a:ea typeface="Times New Roman"/>
            </a:rPr>
            <a:t> :</a:t>
          </a:r>
          <a:endParaRPr lang="en-US" sz="1200" b="1" kern="1200" smtClean="0">
            <a:latin typeface="Times New Roman"/>
            <a:ea typeface="Times New Roman"/>
          </a:endParaRPr>
        </a:p>
        <a:p>
          <a:pPr lvl="0" algn="ctr" defTabSz="533400" rtl="1">
            <a:lnSpc>
              <a:spcPct val="90000"/>
            </a:lnSpc>
            <a:spcBef>
              <a:spcPct val="0"/>
            </a:spcBef>
            <a:spcAft>
              <a:spcPct val="35000"/>
            </a:spcAft>
          </a:pPr>
          <a:r>
            <a:rPr lang="ar-SA" sz="1200" kern="1200" smtClean="0">
              <a:latin typeface="Times New Roman"/>
              <a:ea typeface="Times New Roman"/>
              <a:cs typeface="Sakkal Majalla"/>
            </a:rPr>
            <a:t>حظائر الأبقار الحلوب</a:t>
          </a:r>
          <a:r>
            <a:rPr lang="en-US" sz="1200" kern="1200" smtClean="0">
              <a:latin typeface="Sakkal Majalla"/>
              <a:ea typeface="Times New Roman"/>
            </a:rPr>
            <a:t> .</a:t>
          </a:r>
          <a:r>
            <a:rPr lang="ar-SA" sz="1200" kern="1200" smtClean="0">
              <a:latin typeface="Times New Roman"/>
              <a:ea typeface="Times New Roman"/>
              <a:cs typeface="Sakkal Majalla"/>
            </a:rPr>
            <a:t>حظائر العجول والعجلات الرضيعة.</a:t>
          </a:r>
          <a:r>
            <a:rPr lang="ar-SA" sz="1200" kern="1200" smtClean="0">
              <a:latin typeface="Times New Roman"/>
              <a:ea typeface="Times New Roman"/>
            </a:rPr>
            <a:t> </a:t>
          </a:r>
          <a:r>
            <a:rPr lang="ar-SA" sz="1200" kern="1200" smtClean="0">
              <a:latin typeface="Times New Roman"/>
              <a:ea typeface="Times New Roman"/>
              <a:cs typeface="Sakkal Majalla"/>
            </a:rPr>
            <a:t>حظائر العجول والعجلات المفطومة.</a:t>
          </a:r>
          <a:r>
            <a:rPr lang="ar-SA" sz="1200" kern="1200" smtClean="0">
              <a:latin typeface="Times New Roman"/>
              <a:ea typeface="Times New Roman"/>
            </a:rPr>
            <a:t> </a:t>
          </a:r>
          <a:r>
            <a:rPr lang="ar-SA" sz="1200" kern="1200" smtClean="0">
              <a:latin typeface="Times New Roman"/>
              <a:ea typeface="Times New Roman"/>
              <a:cs typeface="Sakkal Majalla"/>
            </a:rPr>
            <a:t>حظائر القطع النامي المؤنث والبكاكير</a:t>
          </a:r>
          <a:r>
            <a:rPr lang="en-US" sz="1200" kern="1200" smtClean="0">
              <a:latin typeface="Sakkal Majalla"/>
              <a:ea typeface="Times New Roman"/>
            </a:rPr>
            <a:t>.</a:t>
          </a:r>
          <a:endParaRPr lang="en-US" sz="1200" kern="1200" smtClean="0">
            <a:latin typeface="Times New Roman"/>
            <a:ea typeface="Times New Roman"/>
          </a:endParaRPr>
        </a:p>
        <a:p>
          <a:pPr lvl="0" algn="ctr" defTabSz="533400" rtl="1">
            <a:lnSpc>
              <a:spcPct val="90000"/>
            </a:lnSpc>
            <a:spcBef>
              <a:spcPct val="0"/>
            </a:spcBef>
            <a:spcAft>
              <a:spcPct val="35000"/>
            </a:spcAft>
          </a:pPr>
          <a:r>
            <a:rPr lang="ar-SA" sz="1200" kern="1200" smtClean="0">
              <a:latin typeface="Times New Roman"/>
              <a:ea typeface="Times New Roman"/>
              <a:cs typeface="Sakkal Majalla"/>
            </a:rPr>
            <a:t>حظائر ثيران التربية</a:t>
          </a:r>
          <a:r>
            <a:rPr lang="en-US" sz="1200" kern="1200" smtClean="0">
              <a:latin typeface="Sakkal Majalla"/>
              <a:ea typeface="Times New Roman"/>
            </a:rPr>
            <a:t> .</a:t>
          </a:r>
          <a:r>
            <a:rPr lang="en-US" sz="1200" kern="1200" smtClean="0">
              <a:latin typeface="Times New Roman"/>
              <a:ea typeface="Times New Roman"/>
            </a:rPr>
            <a:t> </a:t>
          </a:r>
          <a:r>
            <a:rPr lang="ar-SA" sz="1200" kern="1200" smtClean="0">
              <a:latin typeface="Times New Roman"/>
              <a:ea typeface="Times New Roman"/>
              <a:cs typeface="Sakkal Majalla"/>
            </a:rPr>
            <a:t>حظائر أبقار اللحم</a:t>
          </a:r>
          <a:r>
            <a:rPr lang="en-US" sz="1200" kern="1200" smtClean="0">
              <a:latin typeface="Sakkal Majalla"/>
              <a:ea typeface="Times New Roman"/>
            </a:rPr>
            <a:t> .</a:t>
          </a:r>
          <a:endParaRPr lang="ar-SA" sz="1200" kern="1200" dirty="0"/>
        </a:p>
      </dsp:txBody>
      <dsp:txXfrm>
        <a:off x="742590" y="555683"/>
        <a:ext cx="3003990" cy="1209562"/>
      </dsp:txXfrm>
    </dsp:sp>
    <dsp:sp modelId="{17EEC843-4597-429B-8673-8BF519F08D3B}">
      <dsp:nvSpPr>
        <dsp:cNvPr id="0" name=""/>
        <dsp:cNvSpPr/>
      </dsp:nvSpPr>
      <dsp:spPr>
        <a:xfrm>
          <a:off x="549025" y="415059"/>
          <a:ext cx="213432" cy="2001373"/>
        </a:xfrm>
        <a:custGeom>
          <a:avLst/>
          <a:gdLst/>
          <a:ahLst/>
          <a:cxnLst/>
          <a:rect l="0" t="0" r="0" b="0"/>
          <a:pathLst>
            <a:path>
              <a:moveTo>
                <a:pt x="0" y="0"/>
              </a:moveTo>
              <a:lnTo>
                <a:pt x="0" y="2001373"/>
              </a:lnTo>
              <a:lnTo>
                <a:pt x="213432" y="2001373"/>
              </a:lnTo>
            </a:path>
          </a:pathLst>
        </a:custGeom>
        <a:noFill/>
        <a:ln w="55000" cap="flat" cmpd="thickThin"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AF53429A-03A4-4DEE-A648-13E063A401EB}">
      <dsp:nvSpPr>
        <dsp:cNvPr id="0" name=""/>
        <dsp:cNvSpPr/>
      </dsp:nvSpPr>
      <dsp:spPr>
        <a:xfrm>
          <a:off x="762457" y="1913388"/>
          <a:ext cx="3074203" cy="100608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rtl="1">
            <a:lnSpc>
              <a:spcPct val="90000"/>
            </a:lnSpc>
            <a:spcBef>
              <a:spcPct val="0"/>
            </a:spcBef>
            <a:spcAft>
              <a:spcPct val="35000"/>
            </a:spcAft>
          </a:pPr>
          <a:r>
            <a:rPr lang="ar-SA" sz="1200" b="1" kern="1200" smtClean="0">
              <a:latin typeface="Times New Roman"/>
              <a:ea typeface="Times New Roman"/>
              <a:cs typeface="Sakkal Majalla"/>
            </a:rPr>
            <a:t>أما العناصر التي تتكون منها حظائر الأبقار بصفة رئيسية فهي</a:t>
          </a:r>
          <a:r>
            <a:rPr lang="en-US" sz="1200" b="1" kern="1200" smtClean="0">
              <a:latin typeface="Sakkal Majalla"/>
              <a:ea typeface="Times New Roman"/>
            </a:rPr>
            <a:t> :</a:t>
          </a:r>
          <a:endParaRPr lang="en-US" sz="1200" b="1" kern="1200" smtClean="0">
            <a:latin typeface="Times New Roman"/>
            <a:ea typeface="Times New Roman"/>
          </a:endParaRPr>
        </a:p>
        <a:p>
          <a:pPr lvl="0" algn="ctr" defTabSz="533400" rtl="1">
            <a:lnSpc>
              <a:spcPct val="90000"/>
            </a:lnSpc>
            <a:spcBef>
              <a:spcPct val="0"/>
            </a:spcBef>
            <a:spcAft>
              <a:spcPct val="35000"/>
            </a:spcAft>
          </a:pPr>
          <a:r>
            <a:rPr lang="ar-SA" sz="1200" kern="1200" smtClean="0">
              <a:latin typeface="Times New Roman"/>
              <a:ea typeface="Times New Roman"/>
              <a:cs typeface="Sakkal Majalla"/>
            </a:rPr>
            <a:t>القسم الإنتاجي "حظائر الحيوانات</a:t>
          </a:r>
          <a:r>
            <a:rPr lang="en-US" sz="1200" kern="1200" smtClean="0">
              <a:latin typeface="Times New Roman"/>
              <a:ea typeface="Times New Roman"/>
              <a:cs typeface="Sakkal Majalla"/>
            </a:rPr>
            <a:t> ". </a:t>
          </a:r>
          <a:r>
            <a:rPr lang="ar-SA" sz="1200" kern="1200" smtClean="0">
              <a:latin typeface="Times New Roman"/>
              <a:ea typeface="Times New Roman"/>
              <a:cs typeface="Sakkal Majalla"/>
            </a:rPr>
            <a:t>المحلب وملحقاته،</a:t>
          </a:r>
          <a:r>
            <a:rPr lang="en-US" sz="1200" kern="1200" smtClean="0">
              <a:latin typeface="Sakkal Majalla"/>
              <a:ea typeface="Times New Roman"/>
            </a:rPr>
            <a:t> </a:t>
          </a:r>
          <a:r>
            <a:rPr lang="ar-SA" sz="1200" kern="1200" smtClean="0">
              <a:latin typeface="Times New Roman"/>
              <a:ea typeface="Times New Roman"/>
              <a:cs typeface="Sakkal Majalla"/>
            </a:rPr>
            <a:t>قسم الصحة البيطرية</a:t>
          </a:r>
          <a:r>
            <a:rPr lang="en-US" sz="1200" kern="1200" smtClean="0">
              <a:latin typeface="Sakkal Majalla"/>
              <a:ea typeface="Times New Roman"/>
            </a:rPr>
            <a:t> .</a:t>
          </a:r>
          <a:r>
            <a:rPr lang="ar-SA" sz="1200" kern="1200" smtClean="0">
              <a:latin typeface="Times New Roman"/>
              <a:ea typeface="Times New Roman"/>
            </a:rPr>
            <a:t>، </a:t>
          </a:r>
          <a:r>
            <a:rPr lang="ar-SA" sz="1200" kern="1200" smtClean="0">
              <a:latin typeface="Times New Roman"/>
              <a:ea typeface="Times New Roman"/>
              <a:cs typeface="Sakkal Majalla"/>
            </a:rPr>
            <a:t>مستودعات الأعلاف</a:t>
          </a:r>
          <a:r>
            <a:rPr lang="en-US" sz="1200" kern="1200" smtClean="0">
              <a:latin typeface="Sakkal Majalla"/>
              <a:ea typeface="Times New Roman"/>
            </a:rPr>
            <a:t> </a:t>
          </a:r>
          <a:r>
            <a:rPr lang="ar-SA" sz="1200" kern="1200" smtClean="0">
              <a:latin typeface="Sakkal Majalla"/>
              <a:ea typeface="Times New Roman"/>
            </a:rPr>
            <a:t>،</a:t>
          </a:r>
          <a:r>
            <a:rPr lang="en-US" sz="1200" kern="1200" smtClean="0">
              <a:latin typeface="Times New Roman"/>
              <a:ea typeface="Times New Roman"/>
            </a:rPr>
            <a:t> </a:t>
          </a:r>
          <a:r>
            <a:rPr lang="ar-SA" sz="1200" kern="1200" smtClean="0">
              <a:latin typeface="Times New Roman"/>
              <a:ea typeface="Times New Roman"/>
              <a:cs typeface="Sakkal Majalla"/>
            </a:rPr>
            <a:t>قسم الآليات</a:t>
          </a:r>
          <a:r>
            <a:rPr lang="en-US" sz="1200" kern="1200" smtClean="0">
              <a:latin typeface="Sakkal Majalla"/>
              <a:ea typeface="Times New Roman"/>
            </a:rPr>
            <a:t> .</a:t>
          </a:r>
          <a:r>
            <a:rPr lang="ar-SA" sz="1200" kern="1200" smtClean="0">
              <a:latin typeface="Times New Roman"/>
              <a:ea typeface="Times New Roman"/>
            </a:rPr>
            <a:t>،</a:t>
          </a:r>
          <a:r>
            <a:rPr lang="ar-SA" sz="1200" kern="1200" smtClean="0">
              <a:latin typeface="Times New Roman"/>
              <a:ea typeface="Times New Roman"/>
              <a:cs typeface="Sakkal Majalla"/>
            </a:rPr>
            <a:t>قسم الإدارة وأبنية الموظفين .</a:t>
          </a:r>
          <a:endParaRPr lang="ar-SA" sz="1200" kern="1200" dirty="0"/>
        </a:p>
      </dsp:txBody>
      <dsp:txXfrm>
        <a:off x="791924" y="1942855"/>
        <a:ext cx="3015269" cy="947155"/>
      </dsp:txXfrm>
    </dsp:sp>
    <dsp:sp modelId="{22214928-ACFE-4DD2-A07D-5F38B6D179E1}">
      <dsp:nvSpPr>
        <dsp:cNvPr id="0" name=""/>
        <dsp:cNvSpPr/>
      </dsp:nvSpPr>
      <dsp:spPr>
        <a:xfrm>
          <a:off x="503305" y="415059"/>
          <a:ext cx="91440" cy="3688384"/>
        </a:xfrm>
        <a:custGeom>
          <a:avLst/>
          <a:gdLst/>
          <a:ahLst/>
          <a:cxnLst/>
          <a:rect l="0" t="0" r="0" b="0"/>
          <a:pathLst>
            <a:path>
              <a:moveTo>
                <a:pt x="45720" y="0"/>
              </a:moveTo>
              <a:lnTo>
                <a:pt x="45720" y="3688384"/>
              </a:lnTo>
              <a:lnTo>
                <a:pt x="99762" y="3688384"/>
              </a:lnTo>
            </a:path>
          </a:pathLst>
        </a:custGeom>
        <a:noFill/>
        <a:ln w="55000" cap="flat" cmpd="thickThin"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871DCCC8-DD1E-4287-8CF7-D7C095AD896F}">
      <dsp:nvSpPr>
        <dsp:cNvPr id="0" name=""/>
        <dsp:cNvSpPr/>
      </dsp:nvSpPr>
      <dsp:spPr>
        <a:xfrm>
          <a:off x="603068" y="3025288"/>
          <a:ext cx="2921523" cy="215631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rtl="1">
            <a:lnSpc>
              <a:spcPct val="100000"/>
            </a:lnSpc>
            <a:spcBef>
              <a:spcPct val="0"/>
            </a:spcBef>
            <a:spcAft>
              <a:spcPts val="0"/>
            </a:spcAft>
          </a:pPr>
          <a:r>
            <a:rPr lang="ar-SA" sz="1200" b="1" kern="1200" dirty="0" smtClean="0">
              <a:latin typeface="Times New Roman"/>
              <a:ea typeface="Times New Roman"/>
              <a:cs typeface="Sakkal Majalla"/>
            </a:rPr>
            <a:t>القسم الإنتاجي في الحظيرة يجب أن يشمل عدة أمور</a:t>
          </a:r>
          <a:r>
            <a:rPr lang="en-US" sz="1200" b="1" kern="1200" dirty="0" smtClean="0">
              <a:latin typeface="Sakkal Majalla"/>
              <a:ea typeface="Times New Roman"/>
            </a:rPr>
            <a:t>:</a:t>
          </a:r>
          <a:endParaRPr lang="en-US" sz="1200" b="1" kern="1200" dirty="0" smtClean="0">
            <a:latin typeface="Times New Roman"/>
            <a:ea typeface="Times New Roman"/>
          </a:endParaRPr>
        </a:p>
        <a:p>
          <a:pPr lvl="0" algn="ctr" defTabSz="533400" rtl="1">
            <a:lnSpc>
              <a:spcPct val="100000"/>
            </a:lnSpc>
            <a:spcBef>
              <a:spcPct val="0"/>
            </a:spcBef>
            <a:spcAft>
              <a:spcPts val="0"/>
            </a:spcAft>
          </a:pPr>
          <a:r>
            <a:rPr lang="ar-SA" sz="1200" kern="1200" dirty="0" smtClean="0">
              <a:latin typeface="Times New Roman"/>
              <a:ea typeface="Times New Roman"/>
              <a:cs typeface="Sakkal Majalla"/>
            </a:rPr>
            <a:t>المربط ومكان الاضجاع</a:t>
          </a:r>
          <a:r>
            <a:rPr lang="en-US" sz="1200" kern="1200" dirty="0" smtClean="0">
              <a:latin typeface="Sakkal Majalla"/>
              <a:ea typeface="Times New Roman"/>
            </a:rPr>
            <a:t> </a:t>
          </a:r>
          <a:endParaRPr lang="en-US" sz="1200" kern="1200" dirty="0" smtClean="0">
            <a:latin typeface="Times New Roman"/>
            <a:ea typeface="Times New Roman"/>
          </a:endParaRPr>
        </a:p>
        <a:p>
          <a:pPr lvl="0" algn="ctr" defTabSz="533400" rtl="1">
            <a:lnSpc>
              <a:spcPct val="100000"/>
            </a:lnSpc>
            <a:spcBef>
              <a:spcPct val="0"/>
            </a:spcBef>
            <a:spcAft>
              <a:spcPts val="0"/>
            </a:spcAft>
          </a:pPr>
          <a:r>
            <a:rPr lang="ar-SA" sz="1200" kern="1200" dirty="0" smtClean="0">
              <a:latin typeface="Times New Roman"/>
              <a:ea typeface="Times New Roman"/>
              <a:cs typeface="Sakkal Majalla"/>
            </a:rPr>
            <a:t>المعلف</a:t>
          </a:r>
          <a:r>
            <a:rPr lang="en-US" sz="1200" kern="1200" dirty="0" smtClean="0">
              <a:latin typeface="Sakkal Majalla"/>
              <a:ea typeface="Times New Roman"/>
            </a:rPr>
            <a:t> .</a:t>
          </a:r>
          <a:endParaRPr lang="en-US" sz="1200" kern="1200" dirty="0" smtClean="0">
            <a:latin typeface="Times New Roman"/>
            <a:ea typeface="Times New Roman"/>
          </a:endParaRPr>
        </a:p>
        <a:p>
          <a:pPr lvl="0" algn="ctr" defTabSz="533400" rtl="1">
            <a:lnSpc>
              <a:spcPct val="100000"/>
            </a:lnSpc>
            <a:spcBef>
              <a:spcPct val="0"/>
            </a:spcBef>
            <a:spcAft>
              <a:spcPts val="0"/>
            </a:spcAft>
          </a:pPr>
          <a:r>
            <a:rPr lang="ar-SA" sz="1200" kern="1200" dirty="0" smtClean="0">
              <a:latin typeface="Times New Roman"/>
              <a:ea typeface="Times New Roman"/>
              <a:cs typeface="Sakkal Majalla"/>
            </a:rPr>
            <a:t>المنهل أو المشرب</a:t>
          </a:r>
          <a:r>
            <a:rPr lang="en-US" sz="1200" kern="1200" dirty="0" smtClean="0">
              <a:latin typeface="Sakkal Majalla"/>
              <a:ea typeface="Times New Roman"/>
            </a:rPr>
            <a:t> .</a:t>
          </a:r>
          <a:endParaRPr lang="en-US" sz="1200" kern="1200" dirty="0" smtClean="0">
            <a:latin typeface="Times New Roman"/>
            <a:ea typeface="Times New Roman"/>
          </a:endParaRPr>
        </a:p>
        <a:p>
          <a:pPr lvl="0" algn="ctr" defTabSz="533400" rtl="1">
            <a:lnSpc>
              <a:spcPct val="100000"/>
            </a:lnSpc>
            <a:spcBef>
              <a:spcPct val="0"/>
            </a:spcBef>
            <a:spcAft>
              <a:spcPts val="0"/>
            </a:spcAft>
          </a:pPr>
          <a:r>
            <a:rPr lang="ar-SA" sz="1200" kern="1200" dirty="0" smtClean="0">
              <a:latin typeface="Times New Roman"/>
              <a:ea typeface="Times New Roman"/>
              <a:cs typeface="Sakkal Majalla"/>
            </a:rPr>
            <a:t>ممر توزيع العلف</a:t>
          </a:r>
          <a:r>
            <a:rPr lang="en-US" sz="1200" kern="1200" dirty="0" smtClean="0">
              <a:latin typeface="Sakkal Majalla"/>
              <a:ea typeface="Times New Roman"/>
            </a:rPr>
            <a:t> .</a:t>
          </a:r>
          <a:endParaRPr lang="en-US" sz="1200" kern="1200" dirty="0" smtClean="0">
            <a:latin typeface="Times New Roman"/>
            <a:ea typeface="Times New Roman"/>
          </a:endParaRPr>
        </a:p>
        <a:p>
          <a:pPr lvl="0" algn="ctr" defTabSz="533400" rtl="1">
            <a:lnSpc>
              <a:spcPct val="100000"/>
            </a:lnSpc>
            <a:spcBef>
              <a:spcPct val="0"/>
            </a:spcBef>
            <a:spcAft>
              <a:spcPts val="0"/>
            </a:spcAft>
          </a:pPr>
          <a:r>
            <a:rPr lang="ar-SA" sz="1200" kern="1200" dirty="0" smtClean="0">
              <a:latin typeface="Times New Roman"/>
              <a:ea typeface="Times New Roman"/>
              <a:cs typeface="Sakkal Majalla"/>
            </a:rPr>
            <a:t>ممر الخدمة</a:t>
          </a:r>
          <a:r>
            <a:rPr lang="en-US" sz="1200" kern="1200" dirty="0" smtClean="0">
              <a:latin typeface="Sakkal Majalla"/>
              <a:ea typeface="Times New Roman"/>
            </a:rPr>
            <a:t> .</a:t>
          </a:r>
          <a:endParaRPr lang="en-US" sz="1200" kern="1200" dirty="0" smtClean="0">
            <a:latin typeface="Times New Roman"/>
            <a:ea typeface="Times New Roman"/>
          </a:endParaRPr>
        </a:p>
        <a:p>
          <a:pPr lvl="0" algn="ctr" defTabSz="533400" rtl="1">
            <a:lnSpc>
              <a:spcPct val="100000"/>
            </a:lnSpc>
            <a:spcBef>
              <a:spcPct val="0"/>
            </a:spcBef>
            <a:spcAft>
              <a:spcPts val="0"/>
            </a:spcAft>
          </a:pPr>
          <a:r>
            <a:rPr lang="ar-SA" sz="1200" kern="1200" dirty="0" smtClean="0">
              <a:latin typeface="Times New Roman"/>
              <a:ea typeface="Times New Roman"/>
              <a:cs typeface="Sakkal Majalla"/>
            </a:rPr>
            <a:t>مجرى النفايات</a:t>
          </a:r>
          <a:r>
            <a:rPr lang="en-US" sz="1200" kern="1200" dirty="0" smtClean="0">
              <a:latin typeface="Sakkal Majalla"/>
              <a:ea typeface="Times New Roman"/>
            </a:rPr>
            <a:t> .</a:t>
          </a:r>
          <a:endParaRPr lang="en-US" sz="1200" kern="1200" dirty="0" smtClean="0">
            <a:latin typeface="Times New Roman"/>
            <a:ea typeface="Times New Roman"/>
          </a:endParaRPr>
        </a:p>
        <a:p>
          <a:pPr lvl="0" algn="ctr" defTabSz="533400" rtl="1">
            <a:lnSpc>
              <a:spcPct val="100000"/>
            </a:lnSpc>
            <a:spcBef>
              <a:spcPct val="0"/>
            </a:spcBef>
            <a:spcAft>
              <a:spcPts val="0"/>
            </a:spcAft>
          </a:pPr>
          <a:r>
            <a:rPr lang="ar-SA" sz="1200" kern="1200" dirty="0" smtClean="0">
              <a:latin typeface="Times New Roman"/>
              <a:ea typeface="Times New Roman"/>
              <a:cs typeface="Sakkal Majalla"/>
            </a:rPr>
            <a:t>الممرات العرضية</a:t>
          </a:r>
          <a:r>
            <a:rPr lang="en-US" sz="1200" kern="1200" dirty="0" smtClean="0">
              <a:latin typeface="Sakkal Majalla"/>
              <a:ea typeface="Times New Roman"/>
            </a:rPr>
            <a:t> .</a:t>
          </a:r>
          <a:endParaRPr lang="en-US" sz="1200" kern="1200" dirty="0" smtClean="0">
            <a:latin typeface="Times New Roman"/>
            <a:ea typeface="Times New Roman"/>
          </a:endParaRPr>
        </a:p>
        <a:p>
          <a:pPr lvl="0" algn="ctr" defTabSz="533400" rtl="1">
            <a:lnSpc>
              <a:spcPct val="100000"/>
            </a:lnSpc>
            <a:spcBef>
              <a:spcPct val="0"/>
            </a:spcBef>
            <a:spcAft>
              <a:spcPts val="0"/>
            </a:spcAft>
          </a:pPr>
          <a:r>
            <a:rPr lang="ar-SA" sz="1200" kern="1200" dirty="0" smtClean="0">
              <a:latin typeface="Times New Roman"/>
              <a:ea typeface="Times New Roman"/>
              <a:cs typeface="Sakkal Majalla"/>
            </a:rPr>
            <a:t>مكان الحلابة</a:t>
          </a:r>
          <a:r>
            <a:rPr lang="en-US" sz="1200" kern="1200" dirty="0" smtClean="0">
              <a:latin typeface="Sakkal Majalla"/>
              <a:ea typeface="Times New Roman"/>
            </a:rPr>
            <a:t> .</a:t>
          </a:r>
          <a:endParaRPr lang="ar-SA" sz="1200" kern="1200" dirty="0"/>
        </a:p>
      </dsp:txBody>
      <dsp:txXfrm>
        <a:off x="666224" y="3088444"/>
        <a:ext cx="2795211" cy="2029999"/>
      </dsp:txXfrm>
    </dsp:sp>
    <dsp:sp modelId="{0BDD7F59-20E2-413B-A8C6-02D3720DFE7D}">
      <dsp:nvSpPr>
        <dsp:cNvPr id="0" name=""/>
        <dsp:cNvSpPr/>
      </dsp:nvSpPr>
      <dsp:spPr>
        <a:xfrm>
          <a:off x="4218998" y="0"/>
          <a:ext cx="2028304" cy="663149"/>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lvl="0" algn="r" defTabSz="800100" rtl="1">
            <a:lnSpc>
              <a:spcPct val="100000"/>
            </a:lnSpc>
            <a:spcBef>
              <a:spcPct val="0"/>
            </a:spcBef>
            <a:spcAft>
              <a:spcPts val="0"/>
            </a:spcAft>
          </a:pPr>
          <a:r>
            <a:rPr lang="ar-SA" sz="1800" b="1" kern="1200" dirty="0" smtClean="0">
              <a:latin typeface="Times New Roman"/>
              <a:ea typeface="Times New Roman"/>
              <a:cs typeface="Sakkal Majalla"/>
            </a:rPr>
            <a:t>أولاً : مزرعة الدواجن</a:t>
          </a:r>
          <a:r>
            <a:rPr lang="en-US" sz="1800" b="1" kern="1200" dirty="0" smtClean="0">
              <a:latin typeface="Sakkal Majalla"/>
              <a:ea typeface="Times New Roman"/>
            </a:rPr>
            <a:t>:</a:t>
          </a:r>
          <a:endParaRPr lang="en-US" sz="1800" kern="1200" dirty="0" smtClean="0">
            <a:latin typeface="Times New Roman"/>
            <a:ea typeface="Times New Roman"/>
          </a:endParaRPr>
        </a:p>
        <a:p>
          <a:pPr lvl="0" algn="r" defTabSz="800100" rtl="1">
            <a:lnSpc>
              <a:spcPct val="100000"/>
            </a:lnSpc>
            <a:spcBef>
              <a:spcPct val="0"/>
            </a:spcBef>
            <a:spcAft>
              <a:spcPts val="0"/>
            </a:spcAft>
          </a:pPr>
          <a:r>
            <a:rPr lang="ar-SA" sz="1800" kern="1200" dirty="0" smtClean="0">
              <a:latin typeface="Times New Roman"/>
              <a:ea typeface="Times New Roman"/>
              <a:cs typeface="Sakkal Majalla"/>
            </a:rPr>
            <a:t>و تنقسم إلى ثلاثة أقسام</a:t>
          </a:r>
          <a:endParaRPr lang="ar-SA" sz="1800" kern="1200" dirty="0"/>
        </a:p>
      </dsp:txBody>
      <dsp:txXfrm>
        <a:off x="4238421" y="19423"/>
        <a:ext cx="1989458" cy="624303"/>
      </dsp:txXfrm>
    </dsp:sp>
    <dsp:sp modelId="{7640A80B-F787-436F-993D-A4F77E018B32}">
      <dsp:nvSpPr>
        <dsp:cNvPr id="0" name=""/>
        <dsp:cNvSpPr/>
      </dsp:nvSpPr>
      <dsp:spPr>
        <a:xfrm>
          <a:off x="4421828" y="663149"/>
          <a:ext cx="460808" cy="432212"/>
        </a:xfrm>
        <a:custGeom>
          <a:avLst/>
          <a:gdLst/>
          <a:ahLst/>
          <a:cxnLst/>
          <a:rect l="0" t="0" r="0" b="0"/>
          <a:pathLst>
            <a:path>
              <a:moveTo>
                <a:pt x="0" y="0"/>
              </a:moveTo>
              <a:lnTo>
                <a:pt x="0" y="432212"/>
              </a:lnTo>
              <a:lnTo>
                <a:pt x="460808" y="432212"/>
              </a:lnTo>
            </a:path>
          </a:pathLst>
        </a:custGeom>
        <a:noFill/>
        <a:ln w="55000" cap="flat" cmpd="thickThin"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5A028447-199B-461F-85C9-42B9A48C5CB1}">
      <dsp:nvSpPr>
        <dsp:cNvPr id="0" name=""/>
        <dsp:cNvSpPr/>
      </dsp:nvSpPr>
      <dsp:spPr>
        <a:xfrm>
          <a:off x="4882636" y="694309"/>
          <a:ext cx="3473564" cy="80210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rtl="1">
            <a:lnSpc>
              <a:spcPct val="90000"/>
            </a:lnSpc>
            <a:spcBef>
              <a:spcPct val="0"/>
            </a:spcBef>
            <a:spcAft>
              <a:spcPct val="35000"/>
            </a:spcAft>
          </a:pPr>
          <a:r>
            <a:rPr lang="ar-SA" sz="1100" b="1" kern="1200" smtClean="0">
              <a:latin typeface="Times New Roman"/>
              <a:ea typeface="Times New Roman"/>
              <a:cs typeface="Sakkal Majalla"/>
            </a:rPr>
            <a:t>قسم الإدارة</a:t>
          </a:r>
          <a:r>
            <a:rPr lang="en-US" sz="1100" b="1" kern="1200" smtClean="0">
              <a:latin typeface="Sakkal Majalla"/>
              <a:ea typeface="Times New Roman"/>
            </a:rPr>
            <a:t>:</a:t>
          </a:r>
          <a:endParaRPr lang="en-US" sz="1100" kern="1200" smtClean="0">
            <a:latin typeface="Times New Roman"/>
            <a:ea typeface="Times New Roman"/>
          </a:endParaRPr>
        </a:p>
        <a:p>
          <a:pPr lvl="0" algn="ctr" defTabSz="488950" rtl="1">
            <a:lnSpc>
              <a:spcPct val="90000"/>
            </a:lnSpc>
            <a:spcBef>
              <a:spcPct val="0"/>
            </a:spcBef>
            <a:spcAft>
              <a:spcPct val="35000"/>
            </a:spcAft>
          </a:pPr>
          <a:r>
            <a:rPr lang="ar-SA" sz="1100" kern="1200" smtClean="0">
              <a:latin typeface="Times New Roman"/>
              <a:ea typeface="Times New Roman"/>
              <a:cs typeface="Sakkal Majalla"/>
            </a:rPr>
            <a:t>و يتكون من غرفة المديرة ، الفني ، الطبيب البيطري و المحاسب و الموظفين الآخرين المهتمين بتوفير العلف و المتطلبات الأخرى و أولئك الذين يتولون عملية تصدير المنتج و تسويقه</a:t>
          </a:r>
          <a:r>
            <a:rPr lang="en-US" sz="1100" kern="1200" smtClean="0">
              <a:latin typeface="Sakkal Majalla"/>
              <a:ea typeface="Times New Roman"/>
            </a:rPr>
            <a:t>.</a:t>
          </a:r>
          <a:endParaRPr lang="ar-SA" sz="1100" kern="1200" dirty="0"/>
        </a:p>
      </dsp:txBody>
      <dsp:txXfrm>
        <a:off x="4906129" y="717802"/>
        <a:ext cx="3426578" cy="755116"/>
      </dsp:txXfrm>
    </dsp:sp>
    <dsp:sp modelId="{8C578AA9-E98D-4F92-94C2-73B6757298C2}">
      <dsp:nvSpPr>
        <dsp:cNvPr id="0" name=""/>
        <dsp:cNvSpPr/>
      </dsp:nvSpPr>
      <dsp:spPr>
        <a:xfrm>
          <a:off x="4421828" y="663149"/>
          <a:ext cx="230183" cy="1613618"/>
        </a:xfrm>
        <a:custGeom>
          <a:avLst/>
          <a:gdLst/>
          <a:ahLst/>
          <a:cxnLst/>
          <a:rect l="0" t="0" r="0" b="0"/>
          <a:pathLst>
            <a:path>
              <a:moveTo>
                <a:pt x="0" y="0"/>
              </a:moveTo>
              <a:lnTo>
                <a:pt x="0" y="1613618"/>
              </a:lnTo>
              <a:lnTo>
                <a:pt x="230183" y="1613618"/>
              </a:lnTo>
            </a:path>
          </a:pathLst>
        </a:custGeom>
        <a:noFill/>
        <a:ln w="55000" cap="flat" cmpd="thickThin"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2E84ECD6-B8D7-4CF4-A67F-DC73C50F3358}">
      <dsp:nvSpPr>
        <dsp:cNvPr id="0" name=""/>
        <dsp:cNvSpPr/>
      </dsp:nvSpPr>
      <dsp:spPr>
        <a:xfrm>
          <a:off x="4652012" y="1616798"/>
          <a:ext cx="3669352" cy="131993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rtl="1">
            <a:lnSpc>
              <a:spcPct val="90000"/>
            </a:lnSpc>
            <a:spcBef>
              <a:spcPct val="0"/>
            </a:spcBef>
            <a:spcAft>
              <a:spcPct val="35000"/>
            </a:spcAft>
          </a:pPr>
          <a:r>
            <a:rPr lang="ar-SA" sz="1100" kern="1200" smtClean="0">
              <a:latin typeface="Times New Roman"/>
              <a:ea typeface="Times New Roman"/>
              <a:cs typeface="Sakkal Majalla"/>
            </a:rPr>
            <a:t>قسم الخدمات </a:t>
          </a:r>
          <a:br>
            <a:rPr lang="ar-SA" sz="1100" kern="1200" smtClean="0">
              <a:latin typeface="Times New Roman"/>
              <a:ea typeface="Times New Roman"/>
              <a:cs typeface="Sakkal Majalla"/>
            </a:rPr>
          </a:br>
          <a:r>
            <a:rPr lang="ar-SA" sz="1100" kern="1200" smtClean="0">
              <a:latin typeface="Times New Roman"/>
              <a:ea typeface="Times New Roman"/>
              <a:cs typeface="Sakkal Majalla"/>
            </a:rPr>
            <a:t>قع عادةً بجانب الإدارة و يشتمل على</a:t>
          </a:r>
          <a:r>
            <a:rPr lang="en-US" sz="1100" kern="1200" dirty="0" smtClean="0">
              <a:latin typeface="Sakkal Majalla"/>
              <a:ea typeface="Times New Roman"/>
            </a:rPr>
            <a:t> :</a:t>
          </a:r>
          <a:r>
            <a:rPr lang="ar-SA" sz="1100" kern="1200" dirty="0" smtClean="0">
              <a:latin typeface="Times New Roman"/>
              <a:ea typeface="Times New Roman"/>
              <a:cs typeface="Sakkal Majalla"/>
            </a:rPr>
            <a:t>مخزن لتسليم العلف و مخزن لجمع و حفظ البيض لغرض تسويقه أو تفقيسه ، إضافة ً إلى غرفة خاصة للتفقيس و مخزن للفرشة ، و مخازن أخرى لوضع الأدوات الاحتياطية و آخر للسماد.بالإضافة لمختبر للأبحاث مجهز بمختلف المعدات و الأجهزة و في مزارع الدواجن الكليات و المعاهد الزراعية يتعين وجود صف لتدريس الطلاب ملحق بمختبر لشرح الدروس العملية و مشاهدة وسائل الإيضاح قبل المباشرة بالممارسة العملية</a:t>
          </a:r>
          <a:r>
            <a:rPr lang="en-US" sz="1100" kern="1200" dirty="0" smtClean="0">
              <a:latin typeface="Sakkal Majalla"/>
              <a:ea typeface="Times New Roman"/>
            </a:rPr>
            <a:t>.</a:t>
          </a:r>
          <a:endParaRPr lang="en-US" sz="1100" kern="1200" dirty="0" smtClean="0">
            <a:latin typeface="Times New Roman"/>
            <a:ea typeface="Times New Roman"/>
          </a:endParaRPr>
        </a:p>
      </dsp:txBody>
      <dsp:txXfrm>
        <a:off x="4690672" y="1655458"/>
        <a:ext cx="3592032" cy="1242617"/>
      </dsp:txXfrm>
    </dsp:sp>
    <dsp:sp modelId="{775947C7-0317-40F1-8F18-CC5C66047AA6}">
      <dsp:nvSpPr>
        <dsp:cNvPr id="0" name=""/>
        <dsp:cNvSpPr/>
      </dsp:nvSpPr>
      <dsp:spPr>
        <a:xfrm>
          <a:off x="4421828" y="663149"/>
          <a:ext cx="601458" cy="3477823"/>
        </a:xfrm>
        <a:custGeom>
          <a:avLst/>
          <a:gdLst/>
          <a:ahLst/>
          <a:cxnLst/>
          <a:rect l="0" t="0" r="0" b="0"/>
          <a:pathLst>
            <a:path>
              <a:moveTo>
                <a:pt x="0" y="0"/>
              </a:moveTo>
              <a:lnTo>
                <a:pt x="0" y="3477823"/>
              </a:lnTo>
              <a:lnTo>
                <a:pt x="601458" y="3477823"/>
              </a:lnTo>
            </a:path>
          </a:pathLst>
        </a:custGeom>
        <a:noFill/>
        <a:ln w="55000" cap="flat" cmpd="thickThin"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F54E801E-4B9E-440A-8CCF-E77C0AC81826}">
      <dsp:nvSpPr>
        <dsp:cNvPr id="0" name=""/>
        <dsp:cNvSpPr/>
      </dsp:nvSpPr>
      <dsp:spPr>
        <a:xfrm>
          <a:off x="5023286" y="3100345"/>
          <a:ext cx="3203146" cy="208125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66725" rtl="1">
            <a:lnSpc>
              <a:spcPct val="100000"/>
            </a:lnSpc>
            <a:spcBef>
              <a:spcPct val="0"/>
            </a:spcBef>
            <a:spcAft>
              <a:spcPts val="0"/>
            </a:spcAft>
          </a:pPr>
          <a:endParaRPr lang="ar-SA" sz="1050" b="1" kern="1200" smtClean="0">
            <a:latin typeface="Times New Roman"/>
            <a:ea typeface="Times New Roman"/>
            <a:cs typeface="Sakkal Majalla"/>
          </a:endParaRPr>
        </a:p>
        <a:p>
          <a:pPr lvl="0" algn="ctr" defTabSz="466725" rtl="1">
            <a:lnSpc>
              <a:spcPct val="100000"/>
            </a:lnSpc>
            <a:spcBef>
              <a:spcPct val="0"/>
            </a:spcBef>
            <a:spcAft>
              <a:spcPts val="0"/>
            </a:spcAft>
          </a:pPr>
          <a:r>
            <a:rPr lang="ar-SA" sz="1050" b="1" kern="1200" smtClean="0">
              <a:latin typeface="Times New Roman"/>
              <a:ea typeface="Times New Roman"/>
              <a:cs typeface="Sakkal Majalla"/>
            </a:rPr>
            <a:t>قسم الإنتاج</a:t>
          </a:r>
          <a:r>
            <a:rPr lang="en-US" sz="1050" b="1" kern="1200" smtClean="0">
              <a:latin typeface="Sakkal Majalla"/>
              <a:ea typeface="Times New Roman"/>
            </a:rPr>
            <a:t>:</a:t>
          </a:r>
          <a:endParaRPr lang="en-US" sz="1050" kern="1200" smtClean="0">
            <a:latin typeface="Times New Roman"/>
            <a:ea typeface="Times New Roman"/>
          </a:endParaRPr>
        </a:p>
        <a:p>
          <a:pPr lvl="0" algn="ctr" defTabSz="466725" rtl="1">
            <a:lnSpc>
              <a:spcPct val="100000"/>
            </a:lnSpc>
            <a:spcBef>
              <a:spcPct val="0"/>
            </a:spcBef>
            <a:spcAft>
              <a:spcPts val="0"/>
            </a:spcAft>
          </a:pPr>
          <a:r>
            <a:rPr lang="ar-SA" sz="1050" kern="1200" smtClean="0">
              <a:latin typeface="Times New Roman"/>
              <a:ea typeface="Times New Roman"/>
              <a:cs typeface="Sakkal Majalla"/>
            </a:rPr>
            <a:t>يقع بعيداً داخل المزرعة دون وصول الزوار و المشترين إليه، و يتكون من</a:t>
          </a:r>
          <a:r>
            <a:rPr lang="en-US" sz="1050" kern="1200" smtClean="0">
              <a:latin typeface="Sakkal Majalla"/>
              <a:ea typeface="Times New Roman"/>
            </a:rPr>
            <a:t> :</a:t>
          </a:r>
          <a:endParaRPr lang="en-US" sz="1050" kern="1200" smtClean="0">
            <a:latin typeface="Times New Roman"/>
            <a:ea typeface="Times New Roman"/>
          </a:endParaRPr>
        </a:p>
        <a:p>
          <a:pPr lvl="0" algn="ctr" defTabSz="466725" rtl="1">
            <a:lnSpc>
              <a:spcPct val="100000"/>
            </a:lnSpc>
            <a:spcBef>
              <a:spcPct val="0"/>
            </a:spcBef>
            <a:spcAft>
              <a:spcPts val="0"/>
            </a:spcAft>
          </a:pPr>
          <a:r>
            <a:rPr lang="ar-SA" sz="1050" kern="1200" smtClean="0">
              <a:latin typeface="Times New Roman"/>
              <a:ea typeface="Times New Roman"/>
              <a:cs typeface="Sakkal Majalla"/>
            </a:rPr>
            <a:t>حضانات لحضانة الأفراخ حيث توضع فيها الأفراخ من عمر يوم واحد و لحين إنهاء فترة الحضانة حيث تستطيع الأفراخ بمفردها من مقاومة الظروف المناخية</a:t>
          </a:r>
          <a:r>
            <a:rPr lang="en-US" sz="1050" kern="1200" smtClean="0">
              <a:latin typeface="Sakkal Majalla"/>
              <a:ea typeface="Times New Roman"/>
            </a:rPr>
            <a:t> .</a:t>
          </a:r>
          <a:endParaRPr lang="en-US" sz="1050" kern="1200" smtClean="0">
            <a:latin typeface="Times New Roman"/>
            <a:ea typeface="Times New Roman"/>
          </a:endParaRPr>
        </a:p>
        <a:p>
          <a:pPr lvl="0" algn="ctr" defTabSz="466725" rtl="1">
            <a:lnSpc>
              <a:spcPct val="100000"/>
            </a:lnSpc>
            <a:spcBef>
              <a:spcPct val="0"/>
            </a:spcBef>
            <a:spcAft>
              <a:spcPts val="0"/>
            </a:spcAft>
          </a:pPr>
          <a:r>
            <a:rPr lang="ar-SA" sz="1050" kern="1200" smtClean="0">
              <a:latin typeface="Times New Roman"/>
              <a:ea typeface="Times New Roman"/>
              <a:cs typeface="Sakkal Majalla"/>
            </a:rPr>
            <a:t>عنابر الرعاية : تربى فيها الفواريخ منذ انتهاء فترة الحضانة و لحين ابتداء وضع البيض</a:t>
          </a:r>
          <a:r>
            <a:rPr lang="en-US" sz="1050" kern="1200" smtClean="0">
              <a:latin typeface="Sakkal Majalla"/>
              <a:ea typeface="Times New Roman"/>
            </a:rPr>
            <a:t> .</a:t>
          </a:r>
          <a:endParaRPr lang="en-US" sz="1050" kern="1200" smtClean="0">
            <a:latin typeface="Times New Roman"/>
            <a:ea typeface="Times New Roman"/>
          </a:endParaRPr>
        </a:p>
        <a:p>
          <a:pPr lvl="0" algn="ctr" defTabSz="466725" rtl="1">
            <a:lnSpc>
              <a:spcPct val="100000"/>
            </a:lnSpc>
            <a:spcBef>
              <a:spcPct val="0"/>
            </a:spcBef>
            <a:spcAft>
              <a:spcPts val="0"/>
            </a:spcAft>
          </a:pPr>
          <a:r>
            <a:rPr lang="ar-SA" sz="1050" kern="1200" smtClean="0">
              <a:latin typeface="Times New Roman"/>
              <a:ea typeface="Times New Roman"/>
              <a:cs typeface="Sakkal Majalla"/>
            </a:rPr>
            <a:t>عنابر البياض : يربى فيها الدجاج البياض البالغ</a:t>
          </a:r>
          <a:r>
            <a:rPr lang="en-US" sz="1050" kern="1200" smtClean="0">
              <a:latin typeface="Sakkal Majalla"/>
              <a:ea typeface="Times New Roman"/>
            </a:rPr>
            <a:t> .</a:t>
          </a:r>
          <a:r>
            <a:rPr lang="en-US" sz="1050" kern="1200" smtClean="0">
              <a:latin typeface="Times New Roman"/>
              <a:ea typeface="Times New Roman"/>
            </a:rPr>
            <a:t> </a:t>
          </a:r>
          <a:r>
            <a:rPr lang="ar-SA" sz="1050" kern="1200" smtClean="0">
              <a:latin typeface="Times New Roman"/>
              <a:ea typeface="Times New Roman"/>
            </a:rPr>
            <a:t>   4. </a:t>
          </a:r>
          <a:r>
            <a:rPr lang="ar-SA" sz="1050" kern="1200" smtClean="0">
              <a:latin typeface="Times New Roman"/>
              <a:ea typeface="Times New Roman"/>
              <a:cs typeface="Sakkal Majalla"/>
            </a:rPr>
            <a:t>عنابر خاصة لتربية فروخ اللحم</a:t>
          </a:r>
          <a:r>
            <a:rPr lang="en-US" sz="1050" kern="1200" smtClean="0">
              <a:latin typeface="Sakkal Majalla"/>
              <a:ea typeface="Times New Roman"/>
            </a:rPr>
            <a:t> .</a:t>
          </a:r>
          <a:r>
            <a:rPr lang="en-US" sz="1050" kern="1200" smtClean="0">
              <a:latin typeface="Times New Roman"/>
              <a:ea typeface="Times New Roman"/>
            </a:rPr>
            <a:t> </a:t>
          </a:r>
          <a:r>
            <a:rPr lang="ar-SA" sz="1050" kern="1200" smtClean="0">
              <a:latin typeface="Times New Roman"/>
              <a:ea typeface="Times New Roman"/>
            </a:rPr>
            <a:t> 5- </a:t>
          </a:r>
          <a:r>
            <a:rPr lang="ar-SA" sz="1050" kern="1200" smtClean="0">
              <a:latin typeface="Times New Roman"/>
              <a:ea typeface="Times New Roman"/>
              <a:cs typeface="Sakkal Majalla"/>
            </a:rPr>
            <a:t>عنابر خاصة لتربية الرومي (إن وجد) و كذلك البط و الأوز</a:t>
          </a:r>
          <a:r>
            <a:rPr lang="en-US" sz="1050" kern="1200" smtClean="0">
              <a:latin typeface="Sakkal Majalla"/>
              <a:ea typeface="Times New Roman"/>
            </a:rPr>
            <a:t>.</a:t>
          </a:r>
          <a:endParaRPr lang="en-US" sz="1050" kern="1200" smtClean="0">
            <a:latin typeface="Times New Roman"/>
            <a:ea typeface="Times New Roman"/>
          </a:endParaRPr>
        </a:p>
        <a:p>
          <a:pPr lvl="0" algn="ctr" defTabSz="466725" rtl="1">
            <a:lnSpc>
              <a:spcPct val="100000"/>
            </a:lnSpc>
            <a:spcBef>
              <a:spcPct val="0"/>
            </a:spcBef>
            <a:spcAft>
              <a:spcPts val="0"/>
            </a:spcAft>
          </a:pPr>
          <a:r>
            <a:rPr lang="ar-SA" sz="1050" kern="1200" smtClean="0">
              <a:latin typeface="Times New Roman"/>
              <a:ea typeface="Times New Roman"/>
              <a:cs typeface="Sakkal Majalla"/>
            </a:rPr>
            <a:t>عنبر للعزل</a:t>
          </a:r>
          <a:r>
            <a:rPr lang="en-US" sz="1050" kern="1200" smtClean="0">
              <a:latin typeface="Sakkal Majalla"/>
              <a:ea typeface="Times New Roman"/>
            </a:rPr>
            <a:t> .</a:t>
          </a:r>
          <a:endParaRPr lang="en-US" sz="1050" kern="1200" smtClean="0">
            <a:latin typeface="Times New Roman"/>
            <a:ea typeface="Times New Roman"/>
          </a:endParaRPr>
        </a:p>
        <a:p>
          <a:pPr lvl="0" algn="ctr" defTabSz="466725" rtl="1">
            <a:lnSpc>
              <a:spcPct val="100000"/>
            </a:lnSpc>
            <a:spcBef>
              <a:spcPct val="0"/>
            </a:spcBef>
            <a:spcAft>
              <a:spcPts val="0"/>
            </a:spcAft>
          </a:pPr>
          <a:r>
            <a:rPr lang="ar-SA" sz="1050" kern="1200" smtClean="0">
              <a:latin typeface="Times New Roman"/>
              <a:ea typeface="Times New Roman"/>
              <a:cs typeface="Sakkal Majalla"/>
            </a:rPr>
            <a:t>محرقة صغيرة في إحدى زوايا المزرعة</a:t>
          </a:r>
          <a:r>
            <a:rPr lang="en-US" sz="1050" kern="1200" smtClean="0">
              <a:latin typeface="Sakkal Majalla"/>
              <a:ea typeface="Times New Roman"/>
            </a:rPr>
            <a:t> .</a:t>
          </a:r>
          <a:endParaRPr lang="ar-SA" sz="1050" kern="1200" dirty="0"/>
        </a:p>
      </dsp:txBody>
      <dsp:txXfrm>
        <a:off x="5084244" y="3161303"/>
        <a:ext cx="3081230" cy="195933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DEC5DB-B00F-4FE3-83B1-50439CE583A7}">
      <dsp:nvSpPr>
        <dsp:cNvPr id="0" name=""/>
        <dsp:cNvSpPr/>
      </dsp:nvSpPr>
      <dsp:spPr>
        <a:xfrm>
          <a:off x="3888592" y="2664007"/>
          <a:ext cx="1337227" cy="1149542"/>
        </a:xfrm>
        <a:prstGeom prst="ellipse">
          <a:avLst/>
        </a:prstGeom>
        <a:solidFill>
          <a:schemeClr val="lt1">
            <a:hueOff val="0"/>
            <a:satOff val="0"/>
            <a:lumOff val="0"/>
            <a:alphaOff val="0"/>
          </a:schemeClr>
        </a:solidFill>
        <a:ln w="55000" cap="flat" cmpd="thickThin"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latin typeface="Times New Roman"/>
              <a:ea typeface="Times New Roman"/>
              <a:cs typeface="Sakkal Majalla"/>
            </a:rPr>
            <a:t>المعايير التصميمية الواجب مراعاتها</a:t>
          </a:r>
          <a:r>
            <a:rPr lang="en-US" sz="1600" b="1" kern="1200" dirty="0" smtClean="0">
              <a:latin typeface="Sakkal Majalla"/>
              <a:ea typeface="Times New Roman"/>
            </a:rPr>
            <a:t> :</a:t>
          </a:r>
          <a:endParaRPr lang="ar-SA" sz="1600" kern="1200" dirty="0"/>
        </a:p>
      </dsp:txBody>
      <dsp:txXfrm>
        <a:off x="4084424" y="2832354"/>
        <a:ext cx="945563" cy="812848"/>
      </dsp:txXfrm>
    </dsp:sp>
    <dsp:sp modelId="{9DF1B9B3-B009-4C62-9794-5B6B0804FD8D}">
      <dsp:nvSpPr>
        <dsp:cNvPr id="0" name=""/>
        <dsp:cNvSpPr/>
      </dsp:nvSpPr>
      <dsp:spPr>
        <a:xfrm rot="16310754">
          <a:off x="4369567" y="2008982"/>
          <a:ext cx="438141" cy="509026"/>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a:off x="4433171" y="2176474"/>
        <a:ext cx="306699" cy="305416"/>
      </dsp:txXfrm>
    </dsp:sp>
    <dsp:sp modelId="{390F1221-CC7F-4BE0-8331-3CBC37B5436E}">
      <dsp:nvSpPr>
        <dsp:cNvPr id="0" name=""/>
        <dsp:cNvSpPr/>
      </dsp:nvSpPr>
      <dsp:spPr>
        <a:xfrm>
          <a:off x="3809998" y="43692"/>
          <a:ext cx="1642514" cy="1794839"/>
        </a:xfrm>
        <a:prstGeom prst="ellipse">
          <a:avLst/>
        </a:prstGeom>
        <a:solidFill>
          <a:schemeClr val="lt1">
            <a:hueOff val="0"/>
            <a:satOff val="0"/>
            <a:lumOff val="0"/>
            <a:alphaOff val="0"/>
          </a:schemeClr>
        </a:solidFill>
        <a:ln w="55000" cap="flat" cmpd="thickThin"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kern="1200" dirty="0" smtClean="0">
              <a:latin typeface="Times New Roman"/>
              <a:ea typeface="Times New Roman"/>
              <a:cs typeface="Sakkal Majalla"/>
            </a:rPr>
            <a:t>اختيار مواد البناء المناسبة </a:t>
          </a:r>
          <a:endParaRPr lang="en-US" sz="1800" kern="1200" dirty="0" smtClean="0">
            <a:latin typeface="Times New Roman"/>
            <a:ea typeface="Times New Roman"/>
          </a:endParaRPr>
        </a:p>
      </dsp:txBody>
      <dsp:txXfrm>
        <a:off x="4050539" y="306540"/>
        <a:ext cx="1161432" cy="1269143"/>
      </dsp:txXfrm>
    </dsp:sp>
    <dsp:sp modelId="{D1FF8847-DFEB-4568-A307-60B3EE789558}">
      <dsp:nvSpPr>
        <dsp:cNvPr id="0" name=""/>
        <dsp:cNvSpPr/>
      </dsp:nvSpPr>
      <dsp:spPr>
        <a:xfrm rot="18839444">
          <a:off x="5091181" y="2022409"/>
          <a:ext cx="789156" cy="509026"/>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a:off x="5114504" y="2179147"/>
        <a:ext cx="636448" cy="305416"/>
      </dsp:txXfrm>
    </dsp:sp>
    <dsp:sp modelId="{2075589F-7910-4160-870B-A6960B9CBE3C}">
      <dsp:nvSpPr>
        <dsp:cNvPr id="0" name=""/>
        <dsp:cNvSpPr/>
      </dsp:nvSpPr>
      <dsp:spPr>
        <a:xfrm>
          <a:off x="5835424" y="695529"/>
          <a:ext cx="1197709" cy="1197709"/>
        </a:xfrm>
        <a:prstGeom prst="ellipse">
          <a:avLst/>
        </a:prstGeom>
        <a:solidFill>
          <a:schemeClr val="lt1">
            <a:hueOff val="0"/>
            <a:satOff val="0"/>
            <a:lumOff val="0"/>
            <a:alphaOff val="0"/>
          </a:schemeClr>
        </a:solidFill>
        <a:ln w="55000" cap="flat" cmpd="thickThin"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latin typeface="Times New Roman"/>
              <a:ea typeface="Times New Roman"/>
              <a:cs typeface="Sakkal Majalla"/>
            </a:rPr>
            <a:t>وجود المسافة المناسبة بين كل عنبر والآخر وذلك للتهوية</a:t>
          </a:r>
          <a:r>
            <a:rPr lang="en-US" sz="1400" kern="1200" dirty="0" smtClean="0">
              <a:latin typeface="Sakkal Majalla"/>
              <a:ea typeface="Times New Roman"/>
            </a:rPr>
            <a:t> .</a:t>
          </a:r>
          <a:endParaRPr lang="en-US" sz="1400" kern="1200" dirty="0" smtClean="0">
            <a:latin typeface="Times New Roman"/>
            <a:ea typeface="Times New Roman"/>
          </a:endParaRPr>
        </a:p>
      </dsp:txBody>
      <dsp:txXfrm>
        <a:off x="6010824" y="870929"/>
        <a:ext cx="846909" cy="846909"/>
      </dsp:txXfrm>
    </dsp:sp>
    <dsp:sp modelId="{EDC21D88-49B2-4AD9-9714-ED16E1E8A5DD}">
      <dsp:nvSpPr>
        <dsp:cNvPr id="0" name=""/>
        <dsp:cNvSpPr/>
      </dsp:nvSpPr>
      <dsp:spPr>
        <a:xfrm rot="20669580">
          <a:off x="5385781" y="2684503"/>
          <a:ext cx="503641" cy="509026"/>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a:off x="5388531" y="2806506"/>
        <a:ext cx="352549" cy="305416"/>
      </dsp:txXfrm>
    </dsp:sp>
    <dsp:sp modelId="{36524D72-502D-4041-8D40-97EB3C5CE449}">
      <dsp:nvSpPr>
        <dsp:cNvPr id="0" name=""/>
        <dsp:cNvSpPr/>
      </dsp:nvSpPr>
      <dsp:spPr>
        <a:xfrm>
          <a:off x="6064021" y="1844107"/>
          <a:ext cx="1759866" cy="1464906"/>
        </a:xfrm>
        <a:prstGeom prst="ellipse">
          <a:avLst/>
        </a:prstGeom>
        <a:solidFill>
          <a:schemeClr val="lt1">
            <a:hueOff val="0"/>
            <a:satOff val="0"/>
            <a:lumOff val="0"/>
            <a:alphaOff val="0"/>
          </a:schemeClr>
        </a:solidFill>
        <a:ln w="55000" cap="flat" cmpd="thickThin"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latin typeface="Times New Roman"/>
              <a:ea typeface="Times New Roman"/>
              <a:cs typeface="Sakkal Majalla"/>
            </a:rPr>
            <a:t>أن تكون المزرعة ذات مساحة واسعة وكافية لعدد العنابر وكذلك الأجهزة والمعدات اللازم توافرها في المزرعة</a:t>
          </a:r>
          <a:r>
            <a:rPr lang="en-US" sz="1400" kern="1200" dirty="0" smtClean="0">
              <a:latin typeface="Sakkal Majalla"/>
              <a:ea typeface="Times New Roman"/>
            </a:rPr>
            <a:t> .</a:t>
          </a:r>
          <a:endParaRPr lang="en-US" sz="1400" kern="1200" dirty="0" smtClean="0">
            <a:latin typeface="Times New Roman"/>
            <a:ea typeface="Times New Roman"/>
          </a:endParaRPr>
        </a:p>
      </dsp:txBody>
      <dsp:txXfrm>
        <a:off x="6321747" y="2058638"/>
        <a:ext cx="1244414" cy="1035844"/>
      </dsp:txXfrm>
    </dsp:sp>
    <dsp:sp modelId="{DE540F63-CC38-4B95-91D6-8DA78EADBC28}">
      <dsp:nvSpPr>
        <dsp:cNvPr id="0" name=""/>
        <dsp:cNvSpPr/>
      </dsp:nvSpPr>
      <dsp:spPr>
        <a:xfrm rot="1153116">
          <a:off x="5338346" y="3333901"/>
          <a:ext cx="443657" cy="509026"/>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a:off x="5342055" y="3413800"/>
        <a:ext cx="310560" cy="305416"/>
      </dsp:txXfrm>
    </dsp:sp>
    <dsp:sp modelId="{867EE9E2-2BBF-4E2E-B0A4-EF896F845336}">
      <dsp:nvSpPr>
        <dsp:cNvPr id="0" name=""/>
        <dsp:cNvSpPr/>
      </dsp:nvSpPr>
      <dsp:spPr>
        <a:xfrm>
          <a:off x="5911616" y="3362529"/>
          <a:ext cx="1436927" cy="1197709"/>
        </a:xfrm>
        <a:prstGeom prst="ellipse">
          <a:avLst/>
        </a:prstGeom>
        <a:solidFill>
          <a:schemeClr val="lt1">
            <a:hueOff val="0"/>
            <a:satOff val="0"/>
            <a:lumOff val="0"/>
            <a:alphaOff val="0"/>
          </a:schemeClr>
        </a:solidFill>
        <a:ln w="55000" cap="flat" cmpd="thickThin"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latin typeface="Times New Roman"/>
              <a:ea typeface="Times New Roman"/>
              <a:cs typeface="Sakkal Majalla"/>
            </a:rPr>
            <a:t>يتناسب طول العنبر مع مساحة المزرعة أما العرض فيكون تابعاً للتصميم</a:t>
          </a:r>
          <a:r>
            <a:rPr lang="en-US" sz="1400" kern="1200" dirty="0" smtClean="0">
              <a:latin typeface="Sakkal Majalla"/>
              <a:ea typeface="Times New Roman"/>
            </a:rPr>
            <a:t> .</a:t>
          </a:r>
          <a:endParaRPr lang="en-US" sz="1400" kern="1200" dirty="0" smtClean="0">
            <a:latin typeface="Times New Roman"/>
            <a:ea typeface="Times New Roman"/>
          </a:endParaRPr>
        </a:p>
      </dsp:txBody>
      <dsp:txXfrm>
        <a:off x="6122049" y="3537929"/>
        <a:ext cx="1016061" cy="846909"/>
      </dsp:txXfrm>
    </dsp:sp>
    <dsp:sp modelId="{7FFBD281-9203-422B-AA23-3B05343E9692}">
      <dsp:nvSpPr>
        <dsp:cNvPr id="0" name=""/>
        <dsp:cNvSpPr/>
      </dsp:nvSpPr>
      <dsp:spPr>
        <a:xfrm rot="3185417">
          <a:off x="4937060" y="3720741"/>
          <a:ext cx="346606" cy="509026"/>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a:off x="4957828" y="3780975"/>
        <a:ext cx="242624" cy="305416"/>
      </dsp:txXfrm>
    </dsp:sp>
    <dsp:sp modelId="{39FBEDBC-319B-45F3-AB08-7790C13F6511}">
      <dsp:nvSpPr>
        <dsp:cNvPr id="0" name=""/>
        <dsp:cNvSpPr/>
      </dsp:nvSpPr>
      <dsp:spPr>
        <a:xfrm>
          <a:off x="5073420" y="4124531"/>
          <a:ext cx="1197709" cy="1197709"/>
        </a:xfrm>
        <a:prstGeom prst="ellipse">
          <a:avLst/>
        </a:prstGeom>
        <a:solidFill>
          <a:schemeClr val="lt1">
            <a:hueOff val="0"/>
            <a:satOff val="0"/>
            <a:lumOff val="0"/>
            <a:alphaOff val="0"/>
          </a:schemeClr>
        </a:solidFill>
        <a:ln w="55000" cap="flat" cmpd="thickThin"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latin typeface="Times New Roman"/>
              <a:ea typeface="Times New Roman"/>
              <a:cs typeface="Sakkal Majalla"/>
            </a:rPr>
            <a:t>أن تكون المساحة للعنبر مناسبة لعدد الحيوانات أو الطيور داخلها</a:t>
          </a:r>
          <a:r>
            <a:rPr lang="en-US" sz="1200" kern="1200" dirty="0" smtClean="0">
              <a:latin typeface="Sakkal Majalla"/>
              <a:ea typeface="Times New Roman"/>
            </a:rPr>
            <a:t> .</a:t>
          </a:r>
          <a:endParaRPr lang="en-US" sz="1200" kern="1200" dirty="0" smtClean="0">
            <a:latin typeface="Times New Roman"/>
            <a:ea typeface="Times New Roman"/>
          </a:endParaRPr>
        </a:p>
      </dsp:txBody>
      <dsp:txXfrm>
        <a:off x="5248820" y="4299931"/>
        <a:ext cx="846909" cy="846909"/>
      </dsp:txXfrm>
    </dsp:sp>
    <dsp:sp modelId="{BC8FF4C8-6F32-4C2A-B41C-804B0EA1CD27}">
      <dsp:nvSpPr>
        <dsp:cNvPr id="0" name=""/>
        <dsp:cNvSpPr/>
      </dsp:nvSpPr>
      <dsp:spPr>
        <a:xfrm rot="5609531">
          <a:off x="4384747" y="3784125"/>
          <a:ext cx="247294" cy="509026"/>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4424100" y="3848905"/>
        <a:ext cx="173106" cy="305416"/>
      </dsp:txXfrm>
    </dsp:sp>
    <dsp:sp modelId="{A60978F2-5CEB-4C70-BB49-A2A6CB08459E}">
      <dsp:nvSpPr>
        <dsp:cNvPr id="0" name=""/>
        <dsp:cNvSpPr/>
      </dsp:nvSpPr>
      <dsp:spPr>
        <a:xfrm>
          <a:off x="3854216" y="4276943"/>
          <a:ext cx="1197709" cy="1336523"/>
        </a:xfrm>
        <a:prstGeom prst="ellipse">
          <a:avLst/>
        </a:prstGeom>
        <a:solidFill>
          <a:schemeClr val="lt1">
            <a:hueOff val="0"/>
            <a:satOff val="0"/>
            <a:lumOff val="0"/>
            <a:alphaOff val="0"/>
          </a:schemeClr>
        </a:solidFill>
        <a:ln w="55000" cap="flat" cmpd="thickThin"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latin typeface="Times New Roman"/>
              <a:ea typeface="Times New Roman"/>
              <a:cs typeface="Sakkal Majalla"/>
            </a:rPr>
            <a:t>أن تتوفر أجهزة التهوية داخل العنابر وبالعدد لمناسب لمساحة العنبر .</a:t>
          </a:r>
          <a:endParaRPr lang="en-US" sz="1400" kern="1200" dirty="0" smtClean="0">
            <a:latin typeface="Times New Roman"/>
            <a:ea typeface="Times New Roman"/>
          </a:endParaRPr>
        </a:p>
      </dsp:txBody>
      <dsp:txXfrm>
        <a:off x="4029616" y="4472672"/>
        <a:ext cx="846909" cy="945065"/>
      </dsp:txXfrm>
    </dsp:sp>
    <dsp:sp modelId="{6C23A241-22BF-4ABA-A6EB-A401932DD1F0}">
      <dsp:nvSpPr>
        <dsp:cNvPr id="0" name=""/>
        <dsp:cNvSpPr/>
      </dsp:nvSpPr>
      <dsp:spPr>
        <a:xfrm rot="7918495">
          <a:off x="3721414" y="3700024"/>
          <a:ext cx="383774" cy="509026"/>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3817480" y="3759032"/>
        <a:ext cx="268642" cy="305416"/>
      </dsp:txXfrm>
    </dsp:sp>
    <dsp:sp modelId="{139234C1-A0CA-4B6F-BFE3-E82B7A845832}">
      <dsp:nvSpPr>
        <dsp:cNvPr id="0" name=""/>
        <dsp:cNvSpPr/>
      </dsp:nvSpPr>
      <dsp:spPr>
        <a:xfrm>
          <a:off x="2664523" y="4078131"/>
          <a:ext cx="1197709" cy="1197709"/>
        </a:xfrm>
        <a:prstGeom prst="ellipse">
          <a:avLst/>
        </a:prstGeom>
        <a:solidFill>
          <a:schemeClr val="lt1">
            <a:hueOff val="0"/>
            <a:satOff val="0"/>
            <a:lumOff val="0"/>
            <a:alphaOff val="0"/>
          </a:schemeClr>
        </a:solidFill>
        <a:ln w="55000" cap="flat" cmpd="thickThin"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latin typeface="Times New Roman"/>
              <a:ea typeface="Times New Roman"/>
              <a:cs typeface="Sakkal Majalla"/>
            </a:rPr>
            <a:t>مراعاة ارتفاع العنبر لما يوجد بداخله</a:t>
          </a:r>
          <a:r>
            <a:rPr lang="en-US" sz="1200" kern="1200" dirty="0" smtClean="0">
              <a:latin typeface="Sakkal Majalla"/>
              <a:ea typeface="Times New Roman"/>
            </a:rPr>
            <a:t> .</a:t>
          </a:r>
          <a:endParaRPr lang="ar-SA" sz="1200" kern="1200" dirty="0"/>
        </a:p>
      </dsp:txBody>
      <dsp:txXfrm>
        <a:off x="2839923" y="4253531"/>
        <a:ext cx="846909" cy="846909"/>
      </dsp:txXfrm>
    </dsp:sp>
    <dsp:sp modelId="{22B7E206-B3B5-4CCA-8D09-F0A36A1218EB}">
      <dsp:nvSpPr>
        <dsp:cNvPr id="0" name=""/>
        <dsp:cNvSpPr/>
      </dsp:nvSpPr>
      <dsp:spPr>
        <a:xfrm rot="9504367">
          <a:off x="3181887" y="3416112"/>
          <a:ext cx="568514" cy="509026"/>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3329236" y="3489817"/>
        <a:ext cx="415806" cy="305416"/>
      </dsp:txXfrm>
    </dsp:sp>
    <dsp:sp modelId="{D498C8F3-6DCF-4FF1-9C4F-89F63AD1CCC7}">
      <dsp:nvSpPr>
        <dsp:cNvPr id="0" name=""/>
        <dsp:cNvSpPr/>
      </dsp:nvSpPr>
      <dsp:spPr>
        <a:xfrm>
          <a:off x="1796812" y="3495471"/>
          <a:ext cx="1197709" cy="1197709"/>
        </a:xfrm>
        <a:prstGeom prst="ellipse">
          <a:avLst/>
        </a:prstGeom>
        <a:solidFill>
          <a:schemeClr val="lt1">
            <a:hueOff val="0"/>
            <a:satOff val="0"/>
            <a:lumOff val="0"/>
            <a:alphaOff val="0"/>
          </a:schemeClr>
        </a:solidFill>
        <a:ln w="55000" cap="flat" cmpd="thickThin"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latin typeface="Times New Roman"/>
              <a:ea typeface="Times New Roman"/>
              <a:cs typeface="Sakkal Majalla"/>
            </a:rPr>
            <a:t>ألا تقل مساحة الشبابيك عن 35% من مساحة العنبر</a:t>
          </a:r>
          <a:r>
            <a:rPr lang="en-US" sz="1400" kern="1200" dirty="0" smtClean="0">
              <a:latin typeface="Sakkal Majalla"/>
              <a:ea typeface="Times New Roman"/>
            </a:rPr>
            <a:t> .</a:t>
          </a:r>
          <a:endParaRPr lang="ar-SA" sz="1400" kern="1200" dirty="0"/>
        </a:p>
      </dsp:txBody>
      <dsp:txXfrm>
        <a:off x="1972212" y="3670871"/>
        <a:ext cx="846909" cy="846909"/>
      </dsp:txXfrm>
    </dsp:sp>
    <dsp:sp modelId="{F6FA63E4-8D73-4FD1-BE41-5F283843A554}">
      <dsp:nvSpPr>
        <dsp:cNvPr id="0" name=""/>
        <dsp:cNvSpPr/>
      </dsp:nvSpPr>
      <dsp:spPr>
        <a:xfrm rot="11460247">
          <a:off x="3346090" y="2787626"/>
          <a:ext cx="399764" cy="509026"/>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3464916" y="2900877"/>
        <a:ext cx="279835" cy="305416"/>
      </dsp:txXfrm>
    </dsp:sp>
    <dsp:sp modelId="{E6E3500E-7E25-4AFA-B1B2-FE13614E7598}">
      <dsp:nvSpPr>
        <dsp:cNvPr id="0" name=""/>
        <dsp:cNvSpPr/>
      </dsp:nvSpPr>
      <dsp:spPr>
        <a:xfrm>
          <a:off x="1187221" y="1971470"/>
          <a:ext cx="2005492" cy="1613973"/>
        </a:xfrm>
        <a:prstGeom prst="ellipse">
          <a:avLst/>
        </a:prstGeom>
        <a:solidFill>
          <a:schemeClr val="lt1">
            <a:hueOff val="0"/>
            <a:satOff val="0"/>
            <a:lumOff val="0"/>
            <a:alphaOff val="0"/>
          </a:schemeClr>
        </a:solidFill>
        <a:ln w="55000" cap="flat" cmpd="thickThin"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rtl="1">
            <a:lnSpc>
              <a:spcPct val="90000"/>
            </a:lnSpc>
            <a:spcBef>
              <a:spcPct val="0"/>
            </a:spcBef>
            <a:spcAft>
              <a:spcPct val="35000"/>
            </a:spcAft>
          </a:pPr>
          <a:r>
            <a:rPr lang="ar-SA" sz="1200" kern="1200" dirty="0" smtClean="0">
              <a:latin typeface="Times New Roman"/>
              <a:ea typeface="Times New Roman"/>
              <a:cs typeface="Sakkal Majalla"/>
            </a:rPr>
            <a:t>استخدام مواد البناء المتوفرة والتي تحافظ على الحيوانات والطيور سواء صيفاً أو شتاءا وأن تكون المساحة المخصصة للعمال بعيدة عن العنابر وفي اتجاه يضمن عدم وصول رائحة العنابر الكريهة لها</a:t>
          </a:r>
          <a:r>
            <a:rPr lang="en-US" sz="1200" kern="1200" dirty="0" smtClean="0">
              <a:latin typeface="Sakkal Majalla"/>
              <a:ea typeface="Times New Roman"/>
            </a:rPr>
            <a:t> .</a:t>
          </a:r>
          <a:endParaRPr lang="ar-SA" sz="1200" kern="1200" dirty="0"/>
        </a:p>
      </dsp:txBody>
      <dsp:txXfrm>
        <a:off x="1480919" y="2207831"/>
        <a:ext cx="1418096" cy="1141251"/>
      </dsp:txXfrm>
    </dsp:sp>
    <dsp:sp modelId="{A27817A2-A682-44BD-8A91-9E99A8DF1AAA}">
      <dsp:nvSpPr>
        <dsp:cNvPr id="0" name=""/>
        <dsp:cNvSpPr/>
      </dsp:nvSpPr>
      <dsp:spPr>
        <a:xfrm rot="13683049">
          <a:off x="3426507" y="2087492"/>
          <a:ext cx="649359" cy="509026"/>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rtl="1">
            <a:lnSpc>
              <a:spcPct val="90000"/>
            </a:lnSpc>
            <a:spcBef>
              <a:spcPct val="0"/>
            </a:spcBef>
            <a:spcAft>
              <a:spcPct val="35000"/>
            </a:spcAft>
          </a:pPr>
          <a:endParaRPr lang="ar-SA" sz="1600" kern="1200"/>
        </a:p>
      </dsp:txBody>
      <dsp:txXfrm rot="10800000">
        <a:off x="3553901" y="2246084"/>
        <a:ext cx="496651" cy="305416"/>
      </dsp:txXfrm>
    </dsp:sp>
    <dsp:sp modelId="{0218572D-C821-4A31-82B8-A540E0EAD40E}">
      <dsp:nvSpPr>
        <dsp:cNvPr id="0" name=""/>
        <dsp:cNvSpPr/>
      </dsp:nvSpPr>
      <dsp:spPr>
        <a:xfrm>
          <a:off x="2330222" y="828475"/>
          <a:ext cx="1197709" cy="1197709"/>
        </a:xfrm>
        <a:prstGeom prst="ellipse">
          <a:avLst/>
        </a:prstGeom>
        <a:solidFill>
          <a:schemeClr val="lt1">
            <a:hueOff val="0"/>
            <a:satOff val="0"/>
            <a:lumOff val="0"/>
            <a:alphaOff val="0"/>
          </a:schemeClr>
        </a:solidFill>
        <a:ln w="55000" cap="flat" cmpd="thickThin"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smtClean="0">
              <a:latin typeface="Times New Roman"/>
              <a:ea typeface="Times New Roman"/>
              <a:cs typeface="Sakkal Majalla"/>
            </a:rPr>
            <a:t>توفير المخازن والخدمات اللازمة لها</a:t>
          </a:r>
          <a:r>
            <a:rPr lang="en-US" sz="1600" kern="1200" dirty="0" smtClean="0">
              <a:latin typeface="Sakkal Majalla"/>
              <a:ea typeface="Times New Roman"/>
            </a:rPr>
            <a:t> .</a:t>
          </a:r>
          <a:endParaRPr lang="en-US" sz="1600" kern="1200" dirty="0" smtClean="0">
            <a:latin typeface="Times New Roman"/>
            <a:ea typeface="Times New Roman"/>
          </a:endParaRPr>
        </a:p>
      </dsp:txBody>
      <dsp:txXfrm>
        <a:off x="2505622" y="1003875"/>
        <a:ext cx="846909" cy="84690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6CB2C1-F88A-4ABD-BF1D-BF6AA6A88A58}">
      <dsp:nvSpPr>
        <dsp:cNvPr id="0" name=""/>
        <dsp:cNvSpPr/>
      </dsp:nvSpPr>
      <dsp:spPr>
        <a:xfrm>
          <a:off x="7176406" y="3054111"/>
          <a:ext cx="254897" cy="630084"/>
        </a:xfrm>
        <a:custGeom>
          <a:avLst/>
          <a:gdLst/>
          <a:ahLst/>
          <a:cxnLst/>
          <a:rect l="0" t="0" r="0" b="0"/>
          <a:pathLst>
            <a:path>
              <a:moveTo>
                <a:pt x="254897" y="0"/>
              </a:moveTo>
              <a:lnTo>
                <a:pt x="254897" y="412649"/>
              </a:lnTo>
              <a:lnTo>
                <a:pt x="0" y="412649"/>
              </a:lnTo>
              <a:lnTo>
                <a:pt x="0" y="630084"/>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AD12EB-9B20-450B-967A-9792D92AA847}">
      <dsp:nvSpPr>
        <dsp:cNvPr id="0" name=""/>
        <dsp:cNvSpPr/>
      </dsp:nvSpPr>
      <dsp:spPr>
        <a:xfrm>
          <a:off x="5154666" y="881066"/>
          <a:ext cx="2276637" cy="682621"/>
        </a:xfrm>
        <a:custGeom>
          <a:avLst/>
          <a:gdLst/>
          <a:ahLst/>
          <a:cxnLst/>
          <a:rect l="0" t="0" r="0" b="0"/>
          <a:pathLst>
            <a:path>
              <a:moveTo>
                <a:pt x="0" y="0"/>
              </a:moveTo>
              <a:lnTo>
                <a:pt x="0" y="465186"/>
              </a:lnTo>
              <a:lnTo>
                <a:pt x="2276637" y="465186"/>
              </a:lnTo>
              <a:lnTo>
                <a:pt x="2276637" y="682621"/>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1FBBAF-B8DC-487B-A1EF-028DCB874EE6}">
      <dsp:nvSpPr>
        <dsp:cNvPr id="0" name=""/>
        <dsp:cNvSpPr/>
      </dsp:nvSpPr>
      <dsp:spPr>
        <a:xfrm>
          <a:off x="2637390" y="2311717"/>
          <a:ext cx="1238321" cy="648312"/>
        </a:xfrm>
        <a:custGeom>
          <a:avLst/>
          <a:gdLst/>
          <a:ahLst/>
          <a:cxnLst/>
          <a:rect l="0" t="0" r="0" b="0"/>
          <a:pathLst>
            <a:path>
              <a:moveTo>
                <a:pt x="0" y="0"/>
              </a:moveTo>
              <a:lnTo>
                <a:pt x="0" y="430877"/>
              </a:lnTo>
              <a:lnTo>
                <a:pt x="1238321" y="430877"/>
              </a:lnTo>
              <a:lnTo>
                <a:pt x="1238321" y="648312"/>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200A52-133C-4057-BEBB-5F1C0E589CFC}">
      <dsp:nvSpPr>
        <dsp:cNvPr id="0" name=""/>
        <dsp:cNvSpPr/>
      </dsp:nvSpPr>
      <dsp:spPr>
        <a:xfrm>
          <a:off x="1141342" y="2311717"/>
          <a:ext cx="1496047" cy="907467"/>
        </a:xfrm>
        <a:custGeom>
          <a:avLst/>
          <a:gdLst/>
          <a:ahLst/>
          <a:cxnLst/>
          <a:rect l="0" t="0" r="0" b="0"/>
          <a:pathLst>
            <a:path>
              <a:moveTo>
                <a:pt x="1496047" y="0"/>
              </a:moveTo>
              <a:lnTo>
                <a:pt x="1496047" y="690032"/>
              </a:lnTo>
              <a:lnTo>
                <a:pt x="0" y="690032"/>
              </a:lnTo>
              <a:lnTo>
                <a:pt x="0" y="907467"/>
              </a:lnTo>
            </a:path>
          </a:pathLst>
        </a:custGeom>
        <a:noFill/>
        <a:ln w="55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C8AAA7-E7D9-4CD8-AF6E-336AECAD56D9}">
      <dsp:nvSpPr>
        <dsp:cNvPr id="0" name=""/>
        <dsp:cNvSpPr/>
      </dsp:nvSpPr>
      <dsp:spPr>
        <a:xfrm>
          <a:off x="2637390" y="881066"/>
          <a:ext cx="2517276" cy="457776"/>
        </a:xfrm>
        <a:custGeom>
          <a:avLst/>
          <a:gdLst/>
          <a:ahLst/>
          <a:cxnLst/>
          <a:rect l="0" t="0" r="0" b="0"/>
          <a:pathLst>
            <a:path>
              <a:moveTo>
                <a:pt x="2517276" y="0"/>
              </a:moveTo>
              <a:lnTo>
                <a:pt x="2517276" y="240341"/>
              </a:lnTo>
              <a:lnTo>
                <a:pt x="0" y="240341"/>
              </a:lnTo>
              <a:lnTo>
                <a:pt x="0" y="457776"/>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FE0343-5DF4-484F-8C45-941F11EF54B3}">
      <dsp:nvSpPr>
        <dsp:cNvPr id="0" name=""/>
        <dsp:cNvSpPr/>
      </dsp:nvSpPr>
      <dsp:spPr>
        <a:xfrm>
          <a:off x="3167979" y="287415"/>
          <a:ext cx="3973375" cy="59365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FDD426-AC3F-49C2-9477-8280426D0137}">
      <dsp:nvSpPr>
        <dsp:cNvPr id="0" name=""/>
        <dsp:cNvSpPr/>
      </dsp:nvSpPr>
      <dsp:spPr>
        <a:xfrm>
          <a:off x="3428770" y="535167"/>
          <a:ext cx="3973375" cy="593650"/>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latin typeface="Times New Roman"/>
              <a:ea typeface="Times New Roman"/>
              <a:cs typeface="Sakkal Majalla"/>
            </a:rPr>
            <a:t>بعض الاشتراطات الصحية في المنشآت الزراعية</a:t>
          </a:r>
          <a:r>
            <a:rPr lang="en-US" sz="1800" b="1" kern="1200" dirty="0" smtClean="0">
              <a:latin typeface="Sakkal Majalla"/>
              <a:ea typeface="Times New Roman"/>
            </a:rPr>
            <a:t> :</a:t>
          </a:r>
          <a:endParaRPr lang="ar-SA" sz="1800" kern="1200" dirty="0"/>
        </a:p>
      </dsp:txBody>
      <dsp:txXfrm>
        <a:off x="3446157" y="552554"/>
        <a:ext cx="3938601" cy="558876"/>
      </dsp:txXfrm>
    </dsp:sp>
    <dsp:sp modelId="{9F0967FD-6547-4391-8F03-63B3EF747BF3}">
      <dsp:nvSpPr>
        <dsp:cNvPr id="0" name=""/>
        <dsp:cNvSpPr/>
      </dsp:nvSpPr>
      <dsp:spPr>
        <a:xfrm>
          <a:off x="1463828" y="1338843"/>
          <a:ext cx="2347123" cy="972873"/>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6CEDA4-326D-4C3D-8C83-6B880F4586C6}">
      <dsp:nvSpPr>
        <dsp:cNvPr id="0" name=""/>
        <dsp:cNvSpPr/>
      </dsp:nvSpPr>
      <dsp:spPr>
        <a:xfrm>
          <a:off x="1724620" y="1586594"/>
          <a:ext cx="2347123" cy="972873"/>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latin typeface="Times New Roman"/>
              <a:ea typeface="Times New Roman"/>
              <a:cs typeface="Sakkal Majalla"/>
            </a:rPr>
            <a:t>أولاً : توفير مياه الشرب النقية</a:t>
          </a:r>
          <a:r>
            <a:rPr lang="en-US" sz="1600" b="1" kern="1200" dirty="0" smtClean="0">
              <a:latin typeface="Sakkal Majalla"/>
              <a:ea typeface="Times New Roman"/>
            </a:rPr>
            <a:t> :</a:t>
          </a:r>
          <a:endParaRPr lang="ar-SA" sz="1600" kern="1200" dirty="0"/>
        </a:p>
      </dsp:txBody>
      <dsp:txXfrm>
        <a:off x="1753114" y="1615088"/>
        <a:ext cx="2290135" cy="915885"/>
      </dsp:txXfrm>
    </dsp:sp>
    <dsp:sp modelId="{F68E9EAF-9191-4A41-9084-0CD13554AC7F}">
      <dsp:nvSpPr>
        <dsp:cNvPr id="0" name=""/>
        <dsp:cNvSpPr/>
      </dsp:nvSpPr>
      <dsp:spPr>
        <a:xfrm>
          <a:off x="5405" y="3219184"/>
          <a:ext cx="2271874" cy="1490423"/>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4FB879-C765-4E97-B5DF-CD29C6ED6C27}">
      <dsp:nvSpPr>
        <dsp:cNvPr id="0" name=""/>
        <dsp:cNvSpPr/>
      </dsp:nvSpPr>
      <dsp:spPr>
        <a:xfrm>
          <a:off x="266197" y="3466936"/>
          <a:ext cx="2271874" cy="1490423"/>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just" defTabSz="466725" rtl="1">
            <a:lnSpc>
              <a:spcPct val="90000"/>
            </a:lnSpc>
            <a:spcBef>
              <a:spcPct val="0"/>
            </a:spcBef>
            <a:spcAft>
              <a:spcPct val="35000"/>
            </a:spcAft>
          </a:pPr>
          <a:r>
            <a:rPr lang="ar-SA" sz="1050" kern="1200" dirty="0" smtClean="0">
              <a:latin typeface="Times New Roman"/>
              <a:ea typeface="Times New Roman"/>
              <a:cs typeface="Sakkal Majalla"/>
            </a:rPr>
            <a:t>يمكن الحصول على المياه النقية عن طريق</a:t>
          </a:r>
          <a:r>
            <a:rPr lang="en-US" sz="1050" kern="1200" dirty="0" smtClean="0">
              <a:latin typeface="Sakkal Majalla"/>
              <a:ea typeface="Times New Roman"/>
            </a:rPr>
            <a:t> :</a:t>
          </a:r>
          <a:endParaRPr lang="en-US" sz="1050" kern="1200" dirty="0" smtClean="0">
            <a:latin typeface="Times New Roman"/>
            <a:ea typeface="Times New Roman"/>
          </a:endParaRPr>
        </a:p>
        <a:p>
          <a:pPr lvl="0" algn="just" defTabSz="466725" rtl="1">
            <a:lnSpc>
              <a:spcPct val="90000"/>
            </a:lnSpc>
            <a:spcBef>
              <a:spcPct val="0"/>
            </a:spcBef>
            <a:spcAft>
              <a:spcPct val="35000"/>
            </a:spcAft>
          </a:pPr>
          <a:r>
            <a:rPr lang="ar-SA" sz="1050" kern="1200" dirty="0" smtClean="0">
              <a:latin typeface="Times New Roman"/>
              <a:ea typeface="Times New Roman"/>
              <a:cs typeface="Sakkal Majalla"/>
            </a:rPr>
            <a:t>مياه الأمطار</a:t>
          </a:r>
          <a:r>
            <a:rPr lang="en-US" sz="1050" kern="1200" dirty="0" smtClean="0">
              <a:latin typeface="Sakkal Majalla"/>
              <a:ea typeface="Times New Roman"/>
            </a:rPr>
            <a:t> .</a:t>
          </a:r>
          <a:endParaRPr lang="en-US" sz="1050" kern="1200" dirty="0" smtClean="0">
            <a:latin typeface="Times New Roman"/>
            <a:ea typeface="Times New Roman"/>
          </a:endParaRPr>
        </a:p>
        <a:p>
          <a:pPr lvl="0" algn="just" defTabSz="466725" rtl="1">
            <a:lnSpc>
              <a:spcPct val="90000"/>
            </a:lnSpc>
            <a:spcBef>
              <a:spcPct val="0"/>
            </a:spcBef>
            <a:spcAft>
              <a:spcPct val="35000"/>
            </a:spcAft>
          </a:pPr>
          <a:r>
            <a:rPr lang="ar-SA" sz="1050" kern="1200" dirty="0" smtClean="0">
              <a:latin typeface="Times New Roman"/>
              <a:ea typeface="Times New Roman"/>
              <a:cs typeface="Sakkal Majalla"/>
            </a:rPr>
            <a:t>مياه الطلمبات والآبار من المياه الجوفية القريبة من سطح الأرض</a:t>
          </a:r>
          <a:r>
            <a:rPr lang="en-US" sz="1050" kern="1200" dirty="0" smtClean="0">
              <a:latin typeface="Sakkal Majalla"/>
              <a:ea typeface="Times New Roman"/>
            </a:rPr>
            <a:t> .</a:t>
          </a:r>
          <a:endParaRPr lang="en-US" sz="1050" kern="1200" dirty="0" smtClean="0">
            <a:latin typeface="Times New Roman"/>
            <a:ea typeface="Times New Roman"/>
          </a:endParaRPr>
        </a:p>
        <a:p>
          <a:pPr lvl="0" algn="just" defTabSz="466725" rtl="1">
            <a:lnSpc>
              <a:spcPct val="90000"/>
            </a:lnSpc>
            <a:spcBef>
              <a:spcPct val="0"/>
            </a:spcBef>
            <a:spcAft>
              <a:spcPct val="35000"/>
            </a:spcAft>
          </a:pPr>
          <a:r>
            <a:rPr lang="ar-SA" sz="1050" kern="1200" dirty="0" smtClean="0">
              <a:latin typeface="Times New Roman"/>
              <a:ea typeface="Times New Roman"/>
              <a:cs typeface="Sakkal Majalla"/>
            </a:rPr>
            <a:t>مياه الآبار العميقة والعيون</a:t>
          </a:r>
          <a:r>
            <a:rPr lang="en-US" sz="1050" kern="1200" dirty="0" smtClean="0">
              <a:latin typeface="Sakkal Majalla"/>
              <a:ea typeface="Times New Roman"/>
            </a:rPr>
            <a:t> .</a:t>
          </a:r>
          <a:endParaRPr lang="en-US" sz="1050" kern="1200" dirty="0" smtClean="0">
            <a:latin typeface="Times New Roman"/>
            <a:ea typeface="Times New Roman"/>
          </a:endParaRPr>
        </a:p>
        <a:p>
          <a:pPr lvl="0" algn="just" defTabSz="466725" rtl="1">
            <a:lnSpc>
              <a:spcPct val="90000"/>
            </a:lnSpc>
            <a:spcBef>
              <a:spcPct val="0"/>
            </a:spcBef>
            <a:spcAft>
              <a:spcPct val="35000"/>
            </a:spcAft>
          </a:pPr>
          <a:r>
            <a:rPr lang="ar-SA" sz="1050" kern="1200" dirty="0" smtClean="0">
              <a:latin typeface="Times New Roman"/>
              <a:ea typeface="Times New Roman"/>
              <a:cs typeface="Sakkal Majalla"/>
            </a:rPr>
            <a:t>مياه الأنهار</a:t>
          </a:r>
          <a:r>
            <a:rPr lang="en-US" sz="1050" kern="1200" dirty="0" smtClean="0">
              <a:latin typeface="Sakkal Majalla"/>
              <a:ea typeface="Times New Roman"/>
            </a:rPr>
            <a:t> .</a:t>
          </a:r>
          <a:endParaRPr lang="ar-SA" sz="1050" kern="1200" dirty="0"/>
        </a:p>
      </dsp:txBody>
      <dsp:txXfrm>
        <a:off x="309850" y="3510589"/>
        <a:ext cx="2184568" cy="1403117"/>
      </dsp:txXfrm>
    </dsp:sp>
    <dsp:sp modelId="{E4616D8E-A1CE-41BE-AA90-8E3EEC703AD4}">
      <dsp:nvSpPr>
        <dsp:cNvPr id="0" name=""/>
        <dsp:cNvSpPr/>
      </dsp:nvSpPr>
      <dsp:spPr>
        <a:xfrm>
          <a:off x="2467332" y="2960029"/>
          <a:ext cx="2816759" cy="205736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EECF07-5DD8-4248-8A1C-F38107D291A3}">
      <dsp:nvSpPr>
        <dsp:cNvPr id="0" name=""/>
        <dsp:cNvSpPr/>
      </dsp:nvSpPr>
      <dsp:spPr>
        <a:xfrm>
          <a:off x="2728123" y="3207781"/>
          <a:ext cx="2816759" cy="2057365"/>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ar-SA" sz="1100" b="1" kern="1200" dirty="0" smtClean="0">
              <a:latin typeface="Times New Roman"/>
              <a:ea typeface="Times New Roman"/>
              <a:cs typeface="Sakkal Majalla"/>
            </a:rPr>
            <a:t>ويمكن تلخيص الاحتياجات اللازمة للمياه لعناصر المزرعة كالآتي</a:t>
          </a:r>
          <a:r>
            <a:rPr lang="en-US" sz="1100" b="1" kern="1200" dirty="0" smtClean="0">
              <a:latin typeface="Sakkal Majalla"/>
              <a:ea typeface="Times New Roman"/>
            </a:rPr>
            <a:t> :</a:t>
          </a:r>
          <a:endParaRPr lang="en-US" sz="1100" kern="1200" dirty="0" smtClean="0">
            <a:latin typeface="Times New Roman"/>
            <a:ea typeface="Times New Roman"/>
          </a:endParaRPr>
        </a:p>
        <a:p>
          <a:pPr lvl="0" algn="ctr" defTabSz="488950" rtl="1">
            <a:lnSpc>
              <a:spcPct val="90000"/>
            </a:lnSpc>
            <a:spcBef>
              <a:spcPct val="0"/>
            </a:spcBef>
            <a:spcAft>
              <a:spcPct val="35000"/>
            </a:spcAft>
          </a:pPr>
          <a:r>
            <a:rPr lang="ar-SA" sz="1100" kern="1200" dirty="0" smtClean="0">
              <a:latin typeface="Times New Roman"/>
              <a:ea typeface="Times New Roman"/>
              <a:cs typeface="Sakkal Majalla"/>
            </a:rPr>
            <a:t>الإنسان 100-200لتر،وذلك للشرب والاستحمام والطبخ والغسل</a:t>
          </a:r>
          <a:endParaRPr lang="en-US" sz="1100" kern="1200" dirty="0" smtClean="0">
            <a:latin typeface="Times New Roman"/>
            <a:ea typeface="Times New Roman"/>
          </a:endParaRPr>
        </a:p>
        <a:p>
          <a:pPr lvl="0" algn="ctr" defTabSz="488950" rtl="1">
            <a:lnSpc>
              <a:spcPct val="90000"/>
            </a:lnSpc>
            <a:spcBef>
              <a:spcPct val="0"/>
            </a:spcBef>
            <a:spcAft>
              <a:spcPct val="35000"/>
            </a:spcAft>
          </a:pPr>
          <a:r>
            <a:rPr lang="ar-SA" sz="1100" kern="1200" dirty="0" smtClean="0">
              <a:latin typeface="Times New Roman"/>
              <a:ea typeface="Times New Roman"/>
              <a:cs typeface="Sakkal Majalla"/>
            </a:rPr>
            <a:t>البقرة أو الجاموسة الحلابة : 100-150 لتر وذلك للشرب والاستحمام وغسل الإسطبلات</a:t>
          </a:r>
          <a:r>
            <a:rPr lang="en-US" sz="1100" kern="1200" dirty="0" smtClean="0">
              <a:latin typeface="Sakkal Majalla"/>
              <a:ea typeface="Times New Roman"/>
            </a:rPr>
            <a:t> .</a:t>
          </a:r>
          <a:endParaRPr lang="en-US" sz="1100" kern="1200" dirty="0" smtClean="0">
            <a:latin typeface="Times New Roman"/>
            <a:ea typeface="Times New Roman"/>
          </a:endParaRPr>
        </a:p>
        <a:p>
          <a:pPr lvl="0" algn="ctr" defTabSz="488950" rtl="1">
            <a:lnSpc>
              <a:spcPct val="90000"/>
            </a:lnSpc>
            <a:spcBef>
              <a:spcPct val="0"/>
            </a:spcBef>
            <a:spcAft>
              <a:spcPct val="35000"/>
            </a:spcAft>
          </a:pPr>
          <a:r>
            <a:rPr lang="ar-SA" sz="1100" kern="1200" dirty="0" smtClean="0">
              <a:latin typeface="Times New Roman"/>
              <a:ea typeface="Times New Roman"/>
              <a:cs typeface="Sakkal Majalla"/>
            </a:rPr>
            <a:t>حيوان اللحم , الحصان أو الثور : 50-60 لتر</a:t>
          </a:r>
          <a:r>
            <a:rPr lang="en-US" sz="1100" kern="1200" dirty="0" smtClean="0">
              <a:latin typeface="Sakkal Majalla"/>
              <a:ea typeface="Times New Roman"/>
            </a:rPr>
            <a:t> .</a:t>
          </a:r>
          <a:endParaRPr lang="en-US" sz="1100" kern="1200" dirty="0" smtClean="0">
            <a:latin typeface="Times New Roman"/>
            <a:ea typeface="Times New Roman"/>
          </a:endParaRPr>
        </a:p>
        <a:p>
          <a:pPr lvl="0" algn="ctr" defTabSz="488950" rtl="1">
            <a:lnSpc>
              <a:spcPct val="90000"/>
            </a:lnSpc>
            <a:spcBef>
              <a:spcPct val="0"/>
            </a:spcBef>
            <a:spcAft>
              <a:spcPct val="35000"/>
            </a:spcAft>
          </a:pPr>
          <a:r>
            <a:rPr lang="ar-SA" sz="1100" kern="1200" dirty="0" smtClean="0">
              <a:latin typeface="Times New Roman"/>
              <a:ea typeface="Times New Roman"/>
              <a:cs typeface="Sakkal Majalla"/>
            </a:rPr>
            <a:t>الأغنام . الخروف : 6-7 لتر</a:t>
          </a:r>
          <a:r>
            <a:rPr lang="en-US" sz="1100" kern="1200" dirty="0" smtClean="0">
              <a:latin typeface="Sakkal Majalla"/>
              <a:ea typeface="Times New Roman"/>
            </a:rPr>
            <a:t> .</a:t>
          </a:r>
          <a:endParaRPr lang="en-US" sz="1100" kern="1200" dirty="0" smtClean="0">
            <a:latin typeface="Times New Roman"/>
            <a:ea typeface="Times New Roman"/>
          </a:endParaRPr>
        </a:p>
        <a:p>
          <a:pPr lvl="0" algn="ctr" defTabSz="488950" rtl="1">
            <a:lnSpc>
              <a:spcPct val="90000"/>
            </a:lnSpc>
            <a:spcBef>
              <a:spcPct val="0"/>
            </a:spcBef>
            <a:spcAft>
              <a:spcPct val="35000"/>
            </a:spcAft>
          </a:pPr>
          <a:r>
            <a:rPr lang="ar-SA" sz="1100" kern="1200" dirty="0" smtClean="0">
              <a:latin typeface="Times New Roman"/>
              <a:ea typeface="Times New Roman"/>
              <a:cs typeface="Sakkal Majalla"/>
            </a:rPr>
            <a:t>الدجاج : لكل مائة دجاجة 12-20 لتر</a:t>
          </a:r>
          <a:r>
            <a:rPr lang="en-US" sz="1100" kern="1200" dirty="0" smtClean="0">
              <a:latin typeface="Sakkal Majalla"/>
              <a:ea typeface="Times New Roman"/>
            </a:rPr>
            <a:t> .</a:t>
          </a:r>
          <a:endParaRPr lang="ar-SA" sz="1100" kern="1200" dirty="0"/>
        </a:p>
      </dsp:txBody>
      <dsp:txXfrm>
        <a:off x="2788381" y="3268039"/>
        <a:ext cx="2696243" cy="1936849"/>
      </dsp:txXfrm>
    </dsp:sp>
    <dsp:sp modelId="{3A2C0FFE-F29B-4E13-B0A8-0F03AC6F5820}">
      <dsp:nvSpPr>
        <dsp:cNvPr id="0" name=""/>
        <dsp:cNvSpPr/>
      </dsp:nvSpPr>
      <dsp:spPr>
        <a:xfrm>
          <a:off x="6190227" y="1563688"/>
          <a:ext cx="2482153" cy="1490423"/>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B3C687-4024-4D8E-8E2C-1D2B7D9FB9D7}">
      <dsp:nvSpPr>
        <dsp:cNvPr id="0" name=""/>
        <dsp:cNvSpPr/>
      </dsp:nvSpPr>
      <dsp:spPr>
        <a:xfrm>
          <a:off x="6451019" y="1811440"/>
          <a:ext cx="2482153" cy="1490423"/>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smtClean="0">
              <a:latin typeface="Times New Roman"/>
              <a:ea typeface="Times New Roman"/>
              <a:cs typeface="Sakkal Majalla"/>
            </a:rPr>
            <a:t>ثانياً : التخلص الصحي من الفضلات</a:t>
          </a:r>
          <a:r>
            <a:rPr lang="en-US" sz="1400" b="1" kern="1200" dirty="0" smtClean="0">
              <a:latin typeface="Sakkal Majalla"/>
              <a:ea typeface="Times New Roman"/>
            </a:rPr>
            <a:t> :</a:t>
          </a:r>
          <a:r>
            <a:rPr lang="ar-SA" sz="1400" kern="1200" dirty="0" smtClean="0">
              <a:latin typeface="Times New Roman"/>
              <a:ea typeface="Times New Roman"/>
              <a:cs typeface="Sakkal Majalla"/>
            </a:rPr>
            <a:t>هناك طريقتين للتخلص من الفضلات</a:t>
          </a:r>
          <a:r>
            <a:rPr lang="en-US" sz="1400" kern="1200" dirty="0" smtClean="0">
              <a:latin typeface="Sakkal Majalla"/>
              <a:ea typeface="Times New Roman"/>
            </a:rPr>
            <a:t> :</a:t>
          </a:r>
          <a:endParaRPr lang="ar-SA" sz="1400" kern="1200" dirty="0"/>
        </a:p>
      </dsp:txBody>
      <dsp:txXfrm>
        <a:off x="6494672" y="1855093"/>
        <a:ext cx="2394847" cy="1403117"/>
      </dsp:txXfrm>
    </dsp:sp>
    <dsp:sp modelId="{2B91C3DB-A3A2-441F-9653-198CFF8CDCDA}">
      <dsp:nvSpPr>
        <dsp:cNvPr id="0" name=""/>
        <dsp:cNvSpPr/>
      </dsp:nvSpPr>
      <dsp:spPr>
        <a:xfrm>
          <a:off x="5882308" y="3684196"/>
          <a:ext cx="2588196" cy="1595498"/>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9AE557-474A-4D28-869A-FC62E1EF6ECD}">
      <dsp:nvSpPr>
        <dsp:cNvPr id="0" name=""/>
        <dsp:cNvSpPr/>
      </dsp:nvSpPr>
      <dsp:spPr>
        <a:xfrm>
          <a:off x="6143100" y="3931948"/>
          <a:ext cx="2588196" cy="1595498"/>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smtClean="0">
              <a:latin typeface="Times New Roman"/>
              <a:ea typeface="Times New Roman"/>
              <a:cs typeface="Sakkal Majalla"/>
            </a:rPr>
            <a:t>الطريقة السائلة</a:t>
          </a:r>
          <a:r>
            <a:rPr lang="en-US" sz="1400" b="1" kern="1200" dirty="0" smtClean="0">
              <a:latin typeface="Times New Roman"/>
              <a:ea typeface="Times New Roman"/>
              <a:cs typeface="Sakkal Majalla"/>
            </a:rPr>
            <a:t> : </a:t>
          </a:r>
          <a:r>
            <a:rPr lang="ar-SA" sz="1400" kern="1200" dirty="0" smtClean="0">
              <a:latin typeface="Times New Roman"/>
              <a:ea typeface="Times New Roman"/>
              <a:cs typeface="Sakkal Majalla"/>
            </a:rPr>
            <a:t>وتستخدم في حالة مياه بالمنشآت الزراعية مع السباكة الصحية</a:t>
          </a:r>
          <a:r>
            <a:rPr lang="en-US" sz="1400" kern="1200" dirty="0" smtClean="0">
              <a:latin typeface="Times New Roman"/>
              <a:ea typeface="Times New Roman"/>
              <a:cs typeface="Sakkal Majalla"/>
            </a:rPr>
            <a:t> .</a:t>
          </a:r>
        </a:p>
        <a:p>
          <a:pPr lvl="0" algn="ctr" defTabSz="622300" rtl="1">
            <a:lnSpc>
              <a:spcPct val="90000"/>
            </a:lnSpc>
            <a:spcBef>
              <a:spcPct val="0"/>
            </a:spcBef>
            <a:spcAft>
              <a:spcPct val="35000"/>
            </a:spcAft>
          </a:pPr>
          <a:r>
            <a:rPr lang="ar-SA" sz="1400" kern="1200" dirty="0" smtClean="0">
              <a:latin typeface="Times New Roman"/>
              <a:ea typeface="Times New Roman"/>
              <a:cs typeface="Sakkal Majalla"/>
            </a:rPr>
            <a:t>الط</a:t>
          </a:r>
          <a:r>
            <a:rPr lang="ar-SA" sz="1400" b="1" kern="1200" dirty="0" smtClean="0">
              <a:latin typeface="Times New Roman"/>
              <a:ea typeface="Times New Roman"/>
              <a:cs typeface="Sakkal Majalla"/>
            </a:rPr>
            <a:t>ريقة الجافة</a:t>
          </a:r>
          <a:r>
            <a:rPr lang="en-US" sz="1400" b="1" kern="1200" dirty="0" smtClean="0">
              <a:latin typeface="Sakkal Majalla"/>
              <a:ea typeface="Times New Roman"/>
            </a:rPr>
            <a:t> </a:t>
          </a:r>
          <a:r>
            <a:rPr lang="en-US" sz="1400" kern="1200" dirty="0" smtClean="0">
              <a:latin typeface="Sakkal Majalla"/>
              <a:ea typeface="Times New Roman"/>
            </a:rPr>
            <a:t>:</a:t>
          </a:r>
          <a:r>
            <a:rPr lang="ar-SA" sz="1400" kern="1200" dirty="0" smtClean="0">
              <a:latin typeface="Times New Roman"/>
              <a:ea typeface="Times New Roman"/>
              <a:cs typeface="Sakkal Majalla"/>
            </a:rPr>
            <a:t>وتستخدم في حالة نقص المياه في المنشأ الزراعي , وهذه الطريقة لا تحتاج إلى سباكة صحية , ويطلق عليها عادة اصطلاح المراحيض القروية</a:t>
          </a:r>
          <a:endParaRPr lang="ar-SA" sz="1400" kern="1200" dirty="0"/>
        </a:p>
      </dsp:txBody>
      <dsp:txXfrm>
        <a:off x="6189831" y="3978679"/>
        <a:ext cx="2494734" cy="150203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D1F59B-A900-4495-9D73-EF9E206C4820}">
      <dsp:nvSpPr>
        <dsp:cNvPr id="0" name=""/>
        <dsp:cNvSpPr/>
      </dsp:nvSpPr>
      <dsp:spPr>
        <a:xfrm>
          <a:off x="0" y="428694"/>
          <a:ext cx="8534400" cy="1242933"/>
        </a:xfrm>
        <a:prstGeom prst="rightArrow">
          <a:avLst>
            <a:gd name="adj1" fmla="val 50000"/>
            <a:gd name="adj2" fmla="val 5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254000" bIns="197316" numCol="1" spcCol="1270" anchor="ctr" anchorCtr="0">
          <a:noAutofit/>
        </a:bodyPr>
        <a:lstStyle/>
        <a:p>
          <a:pPr lvl="0" algn="ctr" defTabSz="1111250" rtl="1">
            <a:lnSpc>
              <a:spcPct val="90000"/>
            </a:lnSpc>
            <a:spcBef>
              <a:spcPct val="0"/>
            </a:spcBef>
            <a:spcAft>
              <a:spcPct val="35000"/>
            </a:spcAft>
          </a:pPr>
          <a:r>
            <a:rPr lang="ar-SA" sz="2500" kern="1200" dirty="0" smtClean="0"/>
            <a:t>مفهوم علم الإدارة </a:t>
          </a:r>
          <a:endParaRPr lang="ar-SA" sz="2500" kern="1200" dirty="0"/>
        </a:p>
      </dsp:txBody>
      <dsp:txXfrm>
        <a:off x="0" y="739427"/>
        <a:ext cx="8223667" cy="621467"/>
      </dsp:txXfrm>
    </dsp:sp>
    <dsp:sp modelId="{577CE018-6BAB-4F3B-915E-369732AA91B7}">
      <dsp:nvSpPr>
        <dsp:cNvPr id="0" name=""/>
        <dsp:cNvSpPr/>
      </dsp:nvSpPr>
      <dsp:spPr>
        <a:xfrm>
          <a:off x="0" y="1387175"/>
          <a:ext cx="2628595" cy="2394348"/>
        </a:xfrm>
        <a:prstGeom prst="rect">
          <a:avLst/>
        </a:prstGeom>
        <a:solidFill>
          <a:schemeClr val="l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ctr" defTabSz="844550" rtl="1">
            <a:lnSpc>
              <a:spcPct val="90000"/>
            </a:lnSpc>
            <a:spcBef>
              <a:spcPct val="0"/>
            </a:spcBef>
            <a:spcAft>
              <a:spcPct val="35000"/>
            </a:spcAft>
          </a:pPr>
          <a:endParaRPr lang="ar-SA" sz="1900" kern="1200" dirty="0"/>
        </a:p>
        <a:p>
          <a:pPr lvl="0" algn="ctr" defTabSz="844550" rtl="1">
            <a:lnSpc>
              <a:spcPct val="90000"/>
            </a:lnSpc>
            <a:spcBef>
              <a:spcPct val="0"/>
            </a:spcBef>
            <a:spcAft>
              <a:spcPct val="35000"/>
            </a:spcAft>
          </a:pPr>
          <a:r>
            <a:rPr lang="ar-SA" sz="1900" kern="1200" dirty="0" smtClean="0">
              <a:latin typeface="Times New Roman" pitchFamily="18" charset="0"/>
              <a:cs typeface="Times New Roman" pitchFamily="18" charset="0"/>
            </a:rPr>
            <a:t>ظهر علم الإدارة من بين مجموعة العلوم الإقتصادية ليمثل المحور الرئيسي والجوهر الأساسي الذي يمكن الإعتماد عليه في تنمية الموارد الطبيعية والبشرية. </a:t>
          </a:r>
        </a:p>
        <a:p>
          <a:pPr lvl="0" algn="ctr" defTabSz="844550" rtl="1">
            <a:lnSpc>
              <a:spcPct val="90000"/>
            </a:lnSpc>
            <a:spcBef>
              <a:spcPct val="0"/>
            </a:spcBef>
            <a:spcAft>
              <a:spcPct val="35000"/>
            </a:spcAft>
          </a:pPr>
          <a:endParaRPr lang="ar-SA" sz="1900" kern="1200" dirty="0"/>
        </a:p>
      </dsp:txBody>
      <dsp:txXfrm>
        <a:off x="0" y="1387175"/>
        <a:ext cx="2628595" cy="2394348"/>
      </dsp:txXfrm>
    </dsp:sp>
    <dsp:sp modelId="{E57A5246-C215-4644-9DAF-FDA678F9F15D}">
      <dsp:nvSpPr>
        <dsp:cNvPr id="0" name=""/>
        <dsp:cNvSpPr/>
      </dsp:nvSpPr>
      <dsp:spPr>
        <a:xfrm>
          <a:off x="2628595" y="843005"/>
          <a:ext cx="5905804" cy="1242933"/>
        </a:xfrm>
        <a:prstGeom prst="rightArrow">
          <a:avLst>
            <a:gd name="adj1" fmla="val 50000"/>
            <a:gd name="adj2" fmla="val 5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254000" bIns="197316" numCol="1" spcCol="1270" anchor="ctr" anchorCtr="0">
          <a:noAutofit/>
        </a:bodyPr>
        <a:lstStyle/>
        <a:p>
          <a:pPr lvl="0" algn="ctr" defTabSz="1111250" rtl="1">
            <a:lnSpc>
              <a:spcPct val="90000"/>
            </a:lnSpc>
            <a:spcBef>
              <a:spcPct val="0"/>
            </a:spcBef>
            <a:spcAft>
              <a:spcPct val="35000"/>
            </a:spcAft>
          </a:pPr>
          <a:r>
            <a:rPr lang="ar-SA" sz="2500" kern="1200" dirty="0" smtClean="0"/>
            <a:t>مفهوم علم الإدارة </a:t>
          </a:r>
          <a:endParaRPr lang="ar-SA" sz="2500" kern="1200" dirty="0"/>
        </a:p>
      </dsp:txBody>
      <dsp:txXfrm>
        <a:off x="2628595" y="1153738"/>
        <a:ext cx="5595071" cy="621467"/>
      </dsp:txXfrm>
    </dsp:sp>
    <dsp:sp modelId="{3BC59915-B792-4E79-9A42-F52FF79BEB1C}">
      <dsp:nvSpPr>
        <dsp:cNvPr id="0" name=""/>
        <dsp:cNvSpPr/>
      </dsp:nvSpPr>
      <dsp:spPr>
        <a:xfrm>
          <a:off x="2628595" y="1801487"/>
          <a:ext cx="2628595" cy="2394348"/>
        </a:xfrm>
        <a:prstGeom prst="rect">
          <a:avLst/>
        </a:prstGeom>
        <a:solidFill>
          <a:schemeClr val="l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ctr" defTabSz="844550" rtl="1">
            <a:lnSpc>
              <a:spcPct val="90000"/>
            </a:lnSpc>
            <a:spcBef>
              <a:spcPct val="0"/>
            </a:spcBef>
            <a:spcAft>
              <a:spcPct val="35000"/>
            </a:spcAft>
          </a:pPr>
          <a:r>
            <a:rPr lang="ar-SA" sz="1900" kern="1200" dirty="0" smtClean="0">
              <a:latin typeface="Times New Roman" pitchFamily="18" charset="0"/>
              <a:cs typeface="Times New Roman" pitchFamily="18" charset="0"/>
            </a:rPr>
            <a:t>شهد علم الإدارة تطوراً واضحا وملحوظا بعد التطور الإقتصادي والصناعي الذي اعقب الثورة الصناعية والذي أدى الى تحديد الكثير من المفاهيم الإدارية وتخصيص مجالات استخدامها في شتى مجالات حياتنا اليومية.</a:t>
          </a:r>
          <a:endParaRPr lang="ar-SA" sz="1900" kern="1200" dirty="0"/>
        </a:p>
      </dsp:txBody>
      <dsp:txXfrm>
        <a:off x="2628595" y="1801487"/>
        <a:ext cx="2628595" cy="2394348"/>
      </dsp:txXfrm>
    </dsp:sp>
    <dsp:sp modelId="{A441B698-3168-4F10-8476-5BEE5C780B1B}">
      <dsp:nvSpPr>
        <dsp:cNvPr id="0" name=""/>
        <dsp:cNvSpPr/>
      </dsp:nvSpPr>
      <dsp:spPr>
        <a:xfrm>
          <a:off x="5257190" y="1257317"/>
          <a:ext cx="3277209" cy="1242933"/>
        </a:xfrm>
        <a:prstGeom prst="rightArrow">
          <a:avLst>
            <a:gd name="adj1" fmla="val 50000"/>
            <a:gd name="adj2" fmla="val 5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254000" bIns="197316" numCol="1" spcCol="1270" anchor="ctr" anchorCtr="0">
          <a:noAutofit/>
        </a:bodyPr>
        <a:lstStyle/>
        <a:p>
          <a:pPr lvl="0" algn="ctr" defTabSz="1111250" rtl="1">
            <a:lnSpc>
              <a:spcPct val="90000"/>
            </a:lnSpc>
            <a:spcBef>
              <a:spcPct val="0"/>
            </a:spcBef>
            <a:spcAft>
              <a:spcPct val="35000"/>
            </a:spcAft>
          </a:pPr>
          <a:r>
            <a:rPr lang="ar-SA" sz="2500" kern="1200" dirty="0" smtClean="0"/>
            <a:t>مفهوم علم الإدارة </a:t>
          </a:r>
          <a:endParaRPr lang="ar-SA" sz="2500" kern="1200" dirty="0"/>
        </a:p>
      </dsp:txBody>
      <dsp:txXfrm>
        <a:off x="5257190" y="1568050"/>
        <a:ext cx="2966476" cy="621467"/>
      </dsp:txXfrm>
    </dsp:sp>
    <dsp:sp modelId="{F6A6A8A7-F02F-4ED1-BC9A-84AC17C402DF}">
      <dsp:nvSpPr>
        <dsp:cNvPr id="0" name=""/>
        <dsp:cNvSpPr/>
      </dsp:nvSpPr>
      <dsp:spPr>
        <a:xfrm>
          <a:off x="5257190" y="2215798"/>
          <a:ext cx="2628595" cy="2359306"/>
        </a:xfrm>
        <a:prstGeom prst="rect">
          <a:avLst/>
        </a:prstGeom>
        <a:solidFill>
          <a:schemeClr val="l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ctr" defTabSz="844550" rtl="1">
            <a:lnSpc>
              <a:spcPct val="90000"/>
            </a:lnSpc>
            <a:spcBef>
              <a:spcPct val="0"/>
            </a:spcBef>
            <a:spcAft>
              <a:spcPct val="35000"/>
            </a:spcAft>
          </a:pPr>
          <a:r>
            <a:rPr lang="ar-SA" sz="1900" kern="1200" dirty="0" smtClean="0">
              <a:latin typeface="Times New Roman" pitchFamily="18" charset="0"/>
              <a:cs typeface="Times New Roman" pitchFamily="18" charset="0"/>
            </a:rPr>
            <a:t>السمة الاساسية لعلم الإدارة والتي تميزه عن غيره من العلوم الاخرى هي الحاجة الماسة اليه في مختلف مجالات العمل الإنتاجي من زراعة وصناعة وبناء وغيرها بالاضافة للمجالات العلمية والخدمية والسياسية. </a:t>
          </a:r>
          <a:endParaRPr lang="ar-SA" sz="1900" kern="1200" dirty="0"/>
        </a:p>
      </dsp:txBody>
      <dsp:txXfrm>
        <a:off x="5257190" y="2215798"/>
        <a:ext cx="2628595" cy="235930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B431C-2D37-4D2E-9868-6E59D8BF6AE3}">
      <dsp:nvSpPr>
        <dsp:cNvPr id="0" name=""/>
        <dsp:cNvSpPr/>
      </dsp:nvSpPr>
      <dsp:spPr>
        <a:xfrm>
          <a:off x="0" y="263"/>
          <a:ext cx="8382000" cy="68527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t>استخدام نظريـة المنفعة في تحويل القيمة المالية إلى قيم منفعة</a:t>
          </a:r>
          <a:endParaRPr lang="en-US" sz="2800" b="1" kern="1200" dirty="0"/>
        </a:p>
      </dsp:txBody>
      <dsp:txXfrm>
        <a:off x="33452" y="33715"/>
        <a:ext cx="8315096" cy="61836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9F0F5D-8F84-4DCE-A348-F7CEE299F4F4}">
      <dsp:nvSpPr>
        <dsp:cNvPr id="0" name=""/>
        <dsp:cNvSpPr/>
      </dsp:nvSpPr>
      <dsp:spPr>
        <a:xfrm>
          <a:off x="0" y="205"/>
          <a:ext cx="8305800" cy="532989"/>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t>دور الإدارة </a:t>
          </a:r>
          <a:r>
            <a:rPr lang="ar-SA" sz="2800" b="1" kern="1200" dirty="0" err="1" smtClean="0"/>
            <a:t>المزرعية</a:t>
          </a:r>
          <a:r>
            <a:rPr lang="ar-SA" sz="2800" b="1" kern="1200" dirty="0" smtClean="0"/>
            <a:t> تحت ظروف المخاطرة واللايقين</a:t>
          </a:r>
          <a:endParaRPr lang="en-US" sz="2800" b="1" kern="1200" dirty="0"/>
        </a:p>
      </dsp:txBody>
      <dsp:txXfrm>
        <a:off x="26018" y="26223"/>
        <a:ext cx="8253764" cy="480953"/>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5B2FDF-5D6E-4F60-8251-E82A639F1BA7}">
      <dsp:nvSpPr>
        <dsp:cNvPr id="0" name=""/>
        <dsp:cNvSpPr/>
      </dsp:nvSpPr>
      <dsp:spPr>
        <a:xfrm>
          <a:off x="0" y="126492"/>
          <a:ext cx="7391400" cy="597725"/>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t>مجابـهة الآثار السـلبية للمخـاطرة واللايقين</a:t>
          </a:r>
          <a:endParaRPr lang="ar-SA" sz="2800" i="1" kern="1200" dirty="0"/>
        </a:p>
      </dsp:txBody>
      <dsp:txXfrm>
        <a:off x="29179" y="155671"/>
        <a:ext cx="7333042" cy="539367"/>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CD2884-2BDB-49D9-B3CE-227223351BB6}">
      <dsp:nvSpPr>
        <dsp:cNvPr id="0" name=""/>
        <dsp:cNvSpPr/>
      </dsp:nvSpPr>
      <dsp:spPr>
        <a:xfrm>
          <a:off x="0" y="205"/>
          <a:ext cx="8077200" cy="532989"/>
        </a:xfrm>
        <a:prstGeom prst="roundRect">
          <a:avLst/>
        </a:prstGeom>
        <a:solidFill>
          <a:schemeClr val="accent2"/>
        </a:soli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0" kern="1200" dirty="0" smtClean="0">
              <a:solidFill>
                <a:schemeClr val="bg1"/>
              </a:solidFill>
            </a:rPr>
            <a:t>السياسات غير المباشرة لمجابهة المخاطرة واللايقين</a:t>
          </a:r>
          <a:r>
            <a:rPr lang="en-US" sz="2800" b="0" kern="1200" dirty="0" smtClean="0">
              <a:solidFill>
                <a:schemeClr val="bg1"/>
              </a:solidFill>
            </a:rPr>
            <a:t> </a:t>
          </a:r>
          <a:endParaRPr lang="ar-SA" sz="2800" b="0" kern="1200" dirty="0">
            <a:solidFill>
              <a:schemeClr val="bg1"/>
            </a:solidFill>
          </a:endParaRPr>
        </a:p>
      </dsp:txBody>
      <dsp:txXfrm>
        <a:off x="26018" y="26223"/>
        <a:ext cx="8025164" cy="480953"/>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64D7AE-E51F-487A-8BE4-1F95B0E79B94}">
      <dsp:nvSpPr>
        <dsp:cNvPr id="0" name=""/>
        <dsp:cNvSpPr/>
      </dsp:nvSpPr>
      <dsp:spPr>
        <a:xfrm>
          <a:off x="0" y="11880"/>
          <a:ext cx="8305800" cy="67392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b="1" kern="1200" dirty="0" smtClean="0"/>
            <a:t>تنويع الإنتاج لمقابلة المخاطرة واللايقين</a:t>
          </a:r>
          <a:endParaRPr lang="en-US" sz="2400" b="1" kern="1200" dirty="0"/>
        </a:p>
      </dsp:txBody>
      <dsp:txXfrm>
        <a:off x="32898" y="44778"/>
        <a:ext cx="8240004" cy="6081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70FAFE-3D54-4FC3-ABC7-8431276ECE50}">
      <dsp:nvSpPr>
        <dsp:cNvPr id="0" name=""/>
        <dsp:cNvSpPr/>
      </dsp:nvSpPr>
      <dsp:spPr>
        <a:xfrm>
          <a:off x="1219200" y="555"/>
          <a:ext cx="6172198" cy="795681"/>
        </a:xfrm>
        <a:prstGeom prst="roundRect">
          <a:avLst>
            <a:gd name="adj" fmla="val 10000"/>
          </a:avLst>
        </a:prstGeom>
        <a:gradFill rotWithShape="1">
          <a:gsLst>
            <a:gs pos="0">
              <a:schemeClr val="accent3">
                <a:tint val="62000"/>
                <a:satMod val="180000"/>
              </a:schemeClr>
            </a:gs>
            <a:gs pos="65000">
              <a:schemeClr val="accent3">
                <a:tint val="32000"/>
                <a:satMod val="250000"/>
              </a:schemeClr>
            </a:gs>
            <a:gs pos="100000">
              <a:schemeClr val="accent3">
                <a:tint val="23000"/>
                <a:satMod val="300000"/>
              </a:schemeClr>
            </a:gs>
          </a:gsLst>
          <a:lin ang="16200000" scaled="0"/>
        </a:gradFill>
        <a:ln w="9525" cap="flat" cmpd="sng" algn="ctr">
          <a:solidFill>
            <a:schemeClr val="accent3"/>
          </a:solidFill>
          <a:prstDash val="solid"/>
        </a:ln>
        <a:effectLst>
          <a:outerShdw blurRad="50800" dist="38100" dir="5400000" rotWithShape="0">
            <a:srgbClr val="000000">
              <a:alpha val="35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45720" tIns="30480" rIns="45720" bIns="30480" numCol="1" spcCol="1270" anchor="ctr" anchorCtr="0">
          <a:noAutofit/>
        </a:bodyPr>
        <a:lstStyle/>
        <a:p>
          <a:pPr lvl="0" algn="ctr" defTabSz="1066800" rtl="1">
            <a:lnSpc>
              <a:spcPct val="90000"/>
            </a:lnSpc>
            <a:spcBef>
              <a:spcPct val="0"/>
            </a:spcBef>
            <a:spcAft>
              <a:spcPct val="35000"/>
            </a:spcAft>
          </a:pPr>
          <a:r>
            <a:rPr lang="ar-SA" sz="2400" kern="1200" dirty="0" smtClean="0"/>
            <a:t>ويعد علم الإدارة فرعا من فروع العلوم الاقتصادية الذي يبحث في جميع اشكال النشاطات الاقتصادية وهو يشتمل على</a:t>
          </a:r>
          <a:endParaRPr lang="ar-SA" sz="2400" kern="1200" dirty="0"/>
        </a:p>
      </dsp:txBody>
      <dsp:txXfrm>
        <a:off x="1242505" y="23860"/>
        <a:ext cx="6125588" cy="749071"/>
      </dsp:txXfrm>
    </dsp:sp>
    <dsp:sp modelId="{ACB80C3A-674A-4958-B847-776D3B4223D4}">
      <dsp:nvSpPr>
        <dsp:cNvPr id="0" name=""/>
        <dsp:cNvSpPr/>
      </dsp:nvSpPr>
      <dsp:spPr>
        <a:xfrm>
          <a:off x="1836420" y="796236"/>
          <a:ext cx="617219" cy="596761"/>
        </a:xfrm>
        <a:custGeom>
          <a:avLst/>
          <a:gdLst/>
          <a:ahLst/>
          <a:cxnLst/>
          <a:rect l="0" t="0" r="0" b="0"/>
          <a:pathLst>
            <a:path>
              <a:moveTo>
                <a:pt x="0" y="0"/>
              </a:moveTo>
              <a:lnTo>
                <a:pt x="0" y="596761"/>
              </a:lnTo>
              <a:lnTo>
                <a:pt x="617219" y="596761"/>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1ABC96-7EA2-4C7D-A544-4AF3D462FC5D}">
      <dsp:nvSpPr>
        <dsp:cNvPr id="0" name=""/>
        <dsp:cNvSpPr/>
      </dsp:nvSpPr>
      <dsp:spPr>
        <a:xfrm>
          <a:off x="2453640" y="995157"/>
          <a:ext cx="2949483" cy="795681"/>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rtl="1">
            <a:lnSpc>
              <a:spcPct val="90000"/>
            </a:lnSpc>
            <a:spcBef>
              <a:spcPct val="0"/>
            </a:spcBef>
            <a:spcAft>
              <a:spcPct val="35000"/>
            </a:spcAft>
          </a:pPr>
          <a:r>
            <a:rPr lang="ar-SA" sz="2500" kern="1200" dirty="0" smtClean="0"/>
            <a:t>إدارة الإنـتاج وإدارة الـمشاريع </a:t>
          </a:r>
          <a:endParaRPr lang="ar-SA" sz="2500" kern="1200" dirty="0"/>
        </a:p>
      </dsp:txBody>
      <dsp:txXfrm>
        <a:off x="2476945" y="1018462"/>
        <a:ext cx="2902873" cy="749071"/>
      </dsp:txXfrm>
    </dsp:sp>
    <dsp:sp modelId="{D7109E1B-268B-49D7-88E4-5E2C78754D7C}">
      <dsp:nvSpPr>
        <dsp:cNvPr id="0" name=""/>
        <dsp:cNvSpPr/>
      </dsp:nvSpPr>
      <dsp:spPr>
        <a:xfrm>
          <a:off x="1836420" y="796236"/>
          <a:ext cx="617219" cy="1591363"/>
        </a:xfrm>
        <a:custGeom>
          <a:avLst/>
          <a:gdLst/>
          <a:ahLst/>
          <a:cxnLst/>
          <a:rect l="0" t="0" r="0" b="0"/>
          <a:pathLst>
            <a:path>
              <a:moveTo>
                <a:pt x="0" y="0"/>
              </a:moveTo>
              <a:lnTo>
                <a:pt x="0" y="1591363"/>
              </a:lnTo>
              <a:lnTo>
                <a:pt x="617219" y="1591363"/>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D3E789-4F6A-4CAD-A582-E7AB1DB50568}">
      <dsp:nvSpPr>
        <dsp:cNvPr id="0" name=""/>
        <dsp:cNvSpPr/>
      </dsp:nvSpPr>
      <dsp:spPr>
        <a:xfrm>
          <a:off x="2453640" y="1989759"/>
          <a:ext cx="2949483" cy="795681"/>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rtl="1">
            <a:lnSpc>
              <a:spcPct val="90000"/>
            </a:lnSpc>
            <a:spcBef>
              <a:spcPct val="0"/>
            </a:spcBef>
            <a:spcAft>
              <a:spcPct val="35000"/>
            </a:spcAft>
          </a:pPr>
          <a:r>
            <a:rPr lang="ar-SA" sz="2500" kern="1200" dirty="0" smtClean="0"/>
            <a:t>الإدارة المالية </a:t>
          </a:r>
          <a:endParaRPr lang="ar-SA" sz="2500" kern="1200" dirty="0"/>
        </a:p>
      </dsp:txBody>
      <dsp:txXfrm>
        <a:off x="2476945" y="2013064"/>
        <a:ext cx="2902873" cy="749071"/>
      </dsp:txXfrm>
    </dsp:sp>
    <dsp:sp modelId="{C6B2F9EC-27B8-4233-A1C6-9BF7129F4544}">
      <dsp:nvSpPr>
        <dsp:cNvPr id="0" name=""/>
        <dsp:cNvSpPr/>
      </dsp:nvSpPr>
      <dsp:spPr>
        <a:xfrm>
          <a:off x="1836420" y="796236"/>
          <a:ext cx="617219" cy="2585965"/>
        </a:xfrm>
        <a:custGeom>
          <a:avLst/>
          <a:gdLst/>
          <a:ahLst/>
          <a:cxnLst/>
          <a:rect l="0" t="0" r="0" b="0"/>
          <a:pathLst>
            <a:path>
              <a:moveTo>
                <a:pt x="0" y="0"/>
              </a:moveTo>
              <a:lnTo>
                <a:pt x="0" y="2585965"/>
              </a:lnTo>
              <a:lnTo>
                <a:pt x="617219" y="2585965"/>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76B650-C912-477E-815F-E66B8C1FA267}">
      <dsp:nvSpPr>
        <dsp:cNvPr id="0" name=""/>
        <dsp:cNvSpPr/>
      </dsp:nvSpPr>
      <dsp:spPr>
        <a:xfrm>
          <a:off x="2453640" y="2984361"/>
          <a:ext cx="2949483" cy="795681"/>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rtl="1">
            <a:lnSpc>
              <a:spcPct val="90000"/>
            </a:lnSpc>
            <a:spcBef>
              <a:spcPct val="0"/>
            </a:spcBef>
            <a:spcAft>
              <a:spcPct val="35000"/>
            </a:spcAft>
          </a:pPr>
          <a:r>
            <a:rPr lang="ar-SA" sz="2500" kern="1200" dirty="0" smtClean="0"/>
            <a:t>إدارة الأفراد </a:t>
          </a:r>
          <a:endParaRPr lang="ar-SA" sz="2500" kern="1200" dirty="0"/>
        </a:p>
      </dsp:txBody>
      <dsp:txXfrm>
        <a:off x="2476945" y="3007666"/>
        <a:ext cx="2902873" cy="749071"/>
      </dsp:txXfrm>
    </dsp:sp>
    <dsp:sp modelId="{99F47BE8-1875-405E-B808-E6621C112A55}">
      <dsp:nvSpPr>
        <dsp:cNvPr id="0" name=""/>
        <dsp:cNvSpPr/>
      </dsp:nvSpPr>
      <dsp:spPr>
        <a:xfrm>
          <a:off x="1836420" y="796236"/>
          <a:ext cx="617219" cy="3580567"/>
        </a:xfrm>
        <a:custGeom>
          <a:avLst/>
          <a:gdLst/>
          <a:ahLst/>
          <a:cxnLst/>
          <a:rect l="0" t="0" r="0" b="0"/>
          <a:pathLst>
            <a:path>
              <a:moveTo>
                <a:pt x="0" y="0"/>
              </a:moveTo>
              <a:lnTo>
                <a:pt x="0" y="3580567"/>
              </a:lnTo>
              <a:lnTo>
                <a:pt x="617219" y="358056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C01E2E-0D5C-4AB9-A24F-9F34399D3A36}">
      <dsp:nvSpPr>
        <dsp:cNvPr id="0" name=""/>
        <dsp:cNvSpPr/>
      </dsp:nvSpPr>
      <dsp:spPr>
        <a:xfrm>
          <a:off x="2453640" y="3978963"/>
          <a:ext cx="3101885" cy="795681"/>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625" tIns="31750" rIns="47625" bIns="31750" numCol="1" spcCol="1270" anchor="ctr" anchorCtr="0">
          <a:noAutofit/>
        </a:bodyPr>
        <a:lstStyle/>
        <a:p>
          <a:pPr lvl="0" algn="ctr" defTabSz="1111250" rtl="1">
            <a:lnSpc>
              <a:spcPct val="90000"/>
            </a:lnSpc>
            <a:spcBef>
              <a:spcPct val="0"/>
            </a:spcBef>
            <a:spcAft>
              <a:spcPct val="35000"/>
            </a:spcAft>
          </a:pPr>
          <a:r>
            <a:rPr lang="ar-SA" sz="2500" kern="1200" dirty="0" smtClean="0"/>
            <a:t>الإدارة التسويقية</a:t>
          </a:r>
          <a:endParaRPr lang="ar-SA" sz="2500" kern="1200" dirty="0"/>
        </a:p>
      </dsp:txBody>
      <dsp:txXfrm>
        <a:off x="2476945" y="4002268"/>
        <a:ext cx="3055275" cy="749071"/>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8FC77F-4F23-4AFD-819A-4F39A477B229}">
      <dsp:nvSpPr>
        <dsp:cNvPr id="0" name=""/>
        <dsp:cNvSpPr/>
      </dsp:nvSpPr>
      <dsp:spPr>
        <a:xfrm>
          <a:off x="0" y="599"/>
          <a:ext cx="8382000" cy="60840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r" defTabSz="1155700" rtl="1">
            <a:lnSpc>
              <a:spcPct val="90000"/>
            </a:lnSpc>
            <a:spcBef>
              <a:spcPct val="0"/>
            </a:spcBef>
            <a:spcAft>
              <a:spcPct val="35000"/>
            </a:spcAft>
          </a:pPr>
          <a:r>
            <a:rPr lang="ar-SA" sz="2600" b="1" kern="1200" dirty="0" smtClean="0"/>
            <a:t>المرونـة فـي طـرق تنظـيم الإدارة والإنتاج لمـقابلة الـمخاطرة واللايقـين:</a:t>
          </a:r>
          <a:endParaRPr lang="ar-SA" sz="2600" kern="1200" dirty="0"/>
        </a:p>
      </dsp:txBody>
      <dsp:txXfrm>
        <a:off x="29700" y="30299"/>
        <a:ext cx="8322600" cy="549000"/>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0AD4F7-1432-4161-AE10-7E475D071335}">
      <dsp:nvSpPr>
        <dsp:cNvPr id="0" name=""/>
        <dsp:cNvSpPr/>
      </dsp:nvSpPr>
      <dsp:spPr>
        <a:xfrm>
          <a:off x="0" y="0"/>
          <a:ext cx="8153400" cy="67392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ar-SA" sz="2400" kern="1200" dirty="0" smtClean="0"/>
            <a:t>الإنتاج بعقود لمجابهة المخاطرة واللايقـين</a:t>
          </a:r>
          <a:endParaRPr lang="en-US" sz="2400" kern="1200" dirty="0"/>
        </a:p>
      </dsp:txBody>
      <dsp:txXfrm>
        <a:off x="32898" y="32898"/>
        <a:ext cx="8087604" cy="60812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29568C-6397-4671-AFAF-BC5A23518187}">
      <dsp:nvSpPr>
        <dsp:cNvPr id="0" name=""/>
        <dsp:cNvSpPr/>
      </dsp:nvSpPr>
      <dsp:spPr>
        <a:xfrm>
          <a:off x="2534965" y="-94273"/>
          <a:ext cx="3199459" cy="1448413"/>
        </a:xfrm>
        <a:prstGeom prst="ellipse">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رفع المستوى الإقتصادي والإجتماعي للعاملين في المشاريع عن طريق زيادة الإنتاج وتحسين نوعيته بالإعتماد على الجهاز الإداري الفعال القادر على تنسيق الجهود والتفاعل بين الفعاليات والأنشطة المختلفة.</a:t>
          </a:r>
          <a:endParaRPr lang="ar-SA" sz="1400" kern="1200" dirty="0"/>
        </a:p>
      </dsp:txBody>
      <dsp:txXfrm>
        <a:off x="3003515" y="117842"/>
        <a:ext cx="2262359" cy="1024183"/>
      </dsp:txXfrm>
    </dsp:sp>
    <dsp:sp modelId="{2E3D2675-EAD0-40E7-9832-FA152B938EB9}">
      <dsp:nvSpPr>
        <dsp:cNvPr id="0" name=""/>
        <dsp:cNvSpPr/>
      </dsp:nvSpPr>
      <dsp:spPr>
        <a:xfrm rot="2160000">
          <a:off x="5025952" y="1101467"/>
          <a:ext cx="188337" cy="4888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a:off x="5031347" y="1182630"/>
        <a:ext cx="131836" cy="293303"/>
      </dsp:txXfrm>
    </dsp:sp>
    <dsp:sp modelId="{D5DC669D-5501-47A9-80BC-FA7931D5F4F0}">
      <dsp:nvSpPr>
        <dsp:cNvPr id="0" name=""/>
        <dsp:cNvSpPr/>
      </dsp:nvSpPr>
      <dsp:spPr>
        <a:xfrm>
          <a:off x="4366240" y="1409387"/>
          <a:ext cx="3059542" cy="1000433"/>
        </a:xfrm>
        <a:prstGeom prst="ellipse">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smtClean="0"/>
            <a:t>يسهم علم الإدارة في الإستخدام العقلاني للموارد المتاحة في إطار الموارد الوطنية وفي حدود المشروع.</a:t>
          </a:r>
          <a:endParaRPr lang="ar-SA" sz="1600" kern="1200" dirty="0"/>
        </a:p>
      </dsp:txBody>
      <dsp:txXfrm>
        <a:off x="4814300" y="1555897"/>
        <a:ext cx="2163422" cy="707413"/>
      </dsp:txXfrm>
    </dsp:sp>
    <dsp:sp modelId="{C10EFF03-0F46-49D2-85A2-9916A49BC207}">
      <dsp:nvSpPr>
        <dsp:cNvPr id="0" name=""/>
        <dsp:cNvSpPr/>
      </dsp:nvSpPr>
      <dsp:spPr>
        <a:xfrm rot="5891025">
          <a:off x="5607767" y="2475827"/>
          <a:ext cx="343327" cy="4888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rot="10800000">
        <a:off x="5666597" y="2522620"/>
        <a:ext cx="240329" cy="293303"/>
      </dsp:txXfrm>
    </dsp:sp>
    <dsp:sp modelId="{248D9624-8284-48FD-BF87-1FEA4376D8AB}">
      <dsp:nvSpPr>
        <dsp:cNvPr id="0" name=""/>
        <dsp:cNvSpPr/>
      </dsp:nvSpPr>
      <dsp:spPr>
        <a:xfrm>
          <a:off x="3810008" y="3048003"/>
          <a:ext cx="3581478" cy="1829433"/>
        </a:xfrm>
        <a:prstGeom prst="ellipse">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يعتمد علم الإدارة على الجهد الجماعي المنظم لسائر العاملين في الجهاز الإداري في إطار المستويات الإدارية المختلفة بداء من وضع الخطط الإنتاجية ووضع البرامج الزمنية اللازمة لتنفيذها ومن ثم مراقبة عملية التنفيذ وتتبعها وتصحيح الإنحرافات والأخطاء والتغلب عليها في حال حدوثها.</a:t>
          </a:r>
          <a:endParaRPr lang="ar-SA" sz="1400" kern="1200" dirty="0"/>
        </a:p>
      </dsp:txBody>
      <dsp:txXfrm>
        <a:off x="4334503" y="3315917"/>
        <a:ext cx="2532488" cy="1293605"/>
      </dsp:txXfrm>
    </dsp:sp>
    <dsp:sp modelId="{29C09BDF-8F61-44FB-8178-9ADE729455F0}">
      <dsp:nvSpPr>
        <dsp:cNvPr id="0" name=""/>
        <dsp:cNvSpPr/>
      </dsp:nvSpPr>
      <dsp:spPr>
        <a:xfrm rot="10839452">
          <a:off x="3687183" y="3696838"/>
          <a:ext cx="87119" cy="4888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rot="10800000">
        <a:off x="3713318" y="3794756"/>
        <a:ext cx="60983" cy="293303"/>
      </dsp:txXfrm>
    </dsp:sp>
    <dsp:sp modelId="{196A47FB-5CC8-4D81-9D11-1FA3B0FD53B5}">
      <dsp:nvSpPr>
        <dsp:cNvPr id="0" name=""/>
        <dsp:cNvSpPr/>
      </dsp:nvSpPr>
      <dsp:spPr>
        <a:xfrm>
          <a:off x="914401" y="3200406"/>
          <a:ext cx="2732012" cy="1448413"/>
        </a:xfrm>
        <a:prstGeom prst="ellipse">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smtClean="0"/>
            <a:t>يسهم علم الإدارة في إتخاذ القرارات الإدارية بالإعتماد على البحوث العلمية والبرمجة الرياضية وإختيار البديل الأفضل من بين مجموعة البدائل</a:t>
          </a:r>
          <a:endParaRPr lang="ar-SA" sz="1600" kern="1200" dirty="0"/>
        </a:p>
      </dsp:txBody>
      <dsp:txXfrm>
        <a:off x="1314495" y="3412521"/>
        <a:ext cx="1931824" cy="1024183"/>
      </dsp:txXfrm>
    </dsp:sp>
    <dsp:sp modelId="{C98DD23E-7E72-4E9B-96C5-7B7E93F4EA55}">
      <dsp:nvSpPr>
        <dsp:cNvPr id="0" name=""/>
        <dsp:cNvSpPr/>
      </dsp:nvSpPr>
      <dsp:spPr>
        <a:xfrm rot="15644572">
          <a:off x="2026019" y="2767785"/>
          <a:ext cx="211354" cy="4888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rot="10800000">
        <a:off x="2062822" y="2896843"/>
        <a:ext cx="147948" cy="293303"/>
      </dsp:txXfrm>
    </dsp:sp>
    <dsp:sp modelId="{3136B642-98CB-4CAD-900B-05660A744215}">
      <dsp:nvSpPr>
        <dsp:cNvPr id="0" name=""/>
        <dsp:cNvSpPr/>
      </dsp:nvSpPr>
      <dsp:spPr>
        <a:xfrm>
          <a:off x="792638" y="1364637"/>
          <a:ext cx="2377122" cy="1448413"/>
        </a:xfrm>
        <a:prstGeom prst="ellipse">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يسهم علم الإدارة في إيجاد الجهاز الإداري القادر على قيادة شؤون المشروع وتسييرها من خلال المعرفة العلمية والعملية لهذا الجهاز.</a:t>
          </a:r>
          <a:endParaRPr lang="ar-SA" sz="1400" kern="1200" dirty="0"/>
        </a:p>
      </dsp:txBody>
      <dsp:txXfrm>
        <a:off x="1140759" y="1576752"/>
        <a:ext cx="1680880" cy="1024183"/>
      </dsp:txXfrm>
    </dsp:sp>
    <dsp:sp modelId="{ED36EE64-4437-4406-B0D9-C441BBF1B9B7}">
      <dsp:nvSpPr>
        <dsp:cNvPr id="0" name=""/>
        <dsp:cNvSpPr/>
      </dsp:nvSpPr>
      <dsp:spPr>
        <a:xfrm rot="19553031">
          <a:off x="2853502" y="1151584"/>
          <a:ext cx="300793" cy="48883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a:off x="2861267" y="1274658"/>
        <a:ext cx="210555" cy="2933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16B4AE-02B5-4AF7-82F6-0E1CD071541D}">
      <dsp:nvSpPr>
        <dsp:cNvPr id="0" name=""/>
        <dsp:cNvSpPr/>
      </dsp:nvSpPr>
      <dsp:spPr>
        <a:xfrm rot="5400000">
          <a:off x="4869759" y="-1554498"/>
          <a:ext cx="2379956" cy="5860479"/>
        </a:xfrm>
        <a:prstGeom prst="round2SameRect">
          <a:avLst/>
        </a:prstGeom>
        <a:solidFill>
          <a:schemeClr val="accent1">
            <a:alpha val="90000"/>
            <a:tint val="40000"/>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تحديد أو تكوين الاهداف أو الغايات النهائية المطلوبة ( </a:t>
          </a:r>
          <a:r>
            <a:rPr lang="en-US" sz="1600" i="1" kern="1200" dirty="0" smtClean="0"/>
            <a:t>Goal Formation</a:t>
          </a:r>
          <a:r>
            <a:rPr lang="ar-SA" sz="1600" kern="1200" dirty="0" smtClean="0"/>
            <a:t> ).</a:t>
          </a:r>
          <a:endParaRPr lang="ar-SA" sz="1600" kern="1200" dirty="0"/>
        </a:p>
        <a:p>
          <a:pPr marL="171450" lvl="1" indent="-171450" algn="r" defTabSz="711200" rtl="1">
            <a:lnSpc>
              <a:spcPct val="90000"/>
            </a:lnSpc>
            <a:spcBef>
              <a:spcPct val="0"/>
            </a:spcBef>
            <a:spcAft>
              <a:spcPct val="15000"/>
            </a:spcAft>
            <a:buChar char="••"/>
          </a:pPr>
          <a:r>
            <a:rPr lang="ar-SA" sz="1600" kern="1200" dirty="0" smtClean="0"/>
            <a:t>تحديد المشكلة ووضع الفرضيات ( </a:t>
          </a:r>
          <a:r>
            <a:rPr lang="en-US" sz="1600" i="1" kern="1200" dirty="0" smtClean="0"/>
            <a:t>Problem Definition</a:t>
          </a:r>
          <a:r>
            <a:rPr lang="ar-SA" sz="1600" kern="1200" dirty="0" smtClean="0"/>
            <a:t> )</a:t>
          </a:r>
          <a:endParaRPr lang="en-US" sz="1600" kern="1200" dirty="0"/>
        </a:p>
        <a:p>
          <a:pPr marL="171450" lvl="1" indent="-171450" algn="r" defTabSz="711200" rtl="1">
            <a:lnSpc>
              <a:spcPct val="90000"/>
            </a:lnSpc>
            <a:spcBef>
              <a:spcPct val="0"/>
            </a:spcBef>
            <a:spcAft>
              <a:spcPct val="15000"/>
            </a:spcAft>
            <a:buChar char="••"/>
          </a:pPr>
          <a:r>
            <a:rPr lang="ar-SA" sz="1600" kern="1200" dirty="0" smtClean="0"/>
            <a:t>جمع بيانات والمعلومات والملاحظات عن طبيعة المشكلة (</a:t>
          </a:r>
          <a:r>
            <a:rPr lang="en-US" sz="1600" i="1" kern="1200" dirty="0" smtClean="0"/>
            <a:t>Observations</a:t>
          </a:r>
          <a:r>
            <a:rPr lang="ar-SA" sz="1600" kern="1200" dirty="0" smtClean="0"/>
            <a:t> )</a:t>
          </a:r>
          <a:endParaRPr lang="en-US" sz="1600" kern="1200" dirty="0"/>
        </a:p>
        <a:p>
          <a:pPr marL="171450" lvl="1" indent="-171450" algn="r" defTabSz="711200" rtl="1">
            <a:lnSpc>
              <a:spcPct val="90000"/>
            </a:lnSpc>
            <a:spcBef>
              <a:spcPct val="0"/>
            </a:spcBef>
            <a:spcAft>
              <a:spcPct val="15000"/>
            </a:spcAft>
            <a:buChar char="••"/>
          </a:pPr>
          <a:r>
            <a:rPr lang="ar-SA" sz="1600" kern="1200" dirty="0" smtClean="0"/>
            <a:t>تحليل البيانات والمعلومات المتحصل عليها ( </a:t>
          </a:r>
          <a:r>
            <a:rPr lang="en-US" sz="1600" i="1" kern="1200" dirty="0" smtClean="0"/>
            <a:t>Analysis</a:t>
          </a:r>
          <a:r>
            <a:rPr lang="ar-SA" sz="1600" kern="1200" dirty="0" smtClean="0"/>
            <a:t> )</a:t>
          </a:r>
          <a:endParaRPr lang="en-US" sz="1600" kern="1200" dirty="0"/>
        </a:p>
        <a:p>
          <a:pPr marL="171450" lvl="1" indent="-171450" algn="r" defTabSz="711200" rtl="1">
            <a:lnSpc>
              <a:spcPct val="90000"/>
            </a:lnSpc>
            <a:spcBef>
              <a:spcPct val="0"/>
            </a:spcBef>
            <a:spcAft>
              <a:spcPct val="15000"/>
            </a:spcAft>
            <a:buChar char="••"/>
          </a:pPr>
          <a:r>
            <a:rPr lang="ar-SA" sz="1600" kern="1200" dirty="0" smtClean="0"/>
            <a:t>اتخاذ القرار ( </a:t>
          </a:r>
          <a:r>
            <a:rPr lang="en-US" sz="1600" i="1" kern="1200" dirty="0" smtClean="0"/>
            <a:t>Decision Making</a:t>
          </a:r>
          <a:r>
            <a:rPr lang="ar-SA" sz="1600" kern="1200" dirty="0" smtClean="0"/>
            <a:t> )</a:t>
          </a:r>
          <a:endParaRPr lang="en-US" sz="1600" kern="1200" dirty="0"/>
        </a:p>
        <a:p>
          <a:pPr marL="171450" lvl="1" indent="-171450" algn="r" defTabSz="711200" rtl="1">
            <a:lnSpc>
              <a:spcPct val="90000"/>
            </a:lnSpc>
            <a:spcBef>
              <a:spcPct val="0"/>
            </a:spcBef>
            <a:spcAft>
              <a:spcPct val="15000"/>
            </a:spcAft>
            <a:buChar char="••"/>
          </a:pPr>
          <a:r>
            <a:rPr lang="ar-SA" sz="1600" kern="1200" dirty="0" smtClean="0"/>
            <a:t>التمثيل وتوزيع الاختصاصات (</a:t>
          </a:r>
          <a:r>
            <a:rPr lang="en-US" sz="1600" i="1" kern="1200" dirty="0" smtClean="0"/>
            <a:t>Action</a:t>
          </a:r>
          <a:r>
            <a:rPr lang="ar-SA" sz="1600" kern="1200" dirty="0" smtClean="0"/>
            <a:t> )</a:t>
          </a:r>
          <a:endParaRPr lang="en-US" sz="1600" kern="1200" dirty="0"/>
        </a:p>
        <a:p>
          <a:pPr marL="171450" lvl="1" indent="-171450" algn="r" defTabSz="711200" rtl="1">
            <a:lnSpc>
              <a:spcPct val="90000"/>
            </a:lnSpc>
            <a:spcBef>
              <a:spcPct val="0"/>
            </a:spcBef>
            <a:spcAft>
              <a:spcPct val="15000"/>
            </a:spcAft>
            <a:buChar char="••"/>
          </a:pPr>
          <a:r>
            <a:rPr lang="ar-SA" sz="1600" kern="1200" smtClean="0"/>
            <a:t>تحمل المسؤلية (</a:t>
          </a:r>
          <a:r>
            <a:rPr lang="en-US" sz="1600" i="1" kern="1200" smtClean="0"/>
            <a:t>Bearing Responsibility</a:t>
          </a:r>
          <a:r>
            <a:rPr lang="ar-SA" sz="1600" kern="1200" smtClean="0"/>
            <a:t> )</a:t>
          </a:r>
          <a:endParaRPr lang="en-US" sz="1600" kern="1200"/>
        </a:p>
        <a:p>
          <a:pPr marL="171450" lvl="1" indent="-171450" algn="r" defTabSz="711200" rtl="1">
            <a:lnSpc>
              <a:spcPct val="90000"/>
            </a:lnSpc>
            <a:spcBef>
              <a:spcPct val="0"/>
            </a:spcBef>
            <a:spcAft>
              <a:spcPct val="15000"/>
            </a:spcAft>
            <a:buChar char="••"/>
          </a:pPr>
          <a:r>
            <a:rPr lang="ar-SA" sz="1600" kern="1200" dirty="0" smtClean="0"/>
            <a:t>تقييم النتائج التي يتم التوصل إليها (</a:t>
          </a:r>
          <a:r>
            <a:rPr lang="en-US" sz="1600" i="1" kern="1200" dirty="0" smtClean="0"/>
            <a:t>Evaluation</a:t>
          </a:r>
          <a:r>
            <a:rPr lang="ar-SA" sz="1600" kern="1200" dirty="0" smtClean="0"/>
            <a:t> )</a:t>
          </a:r>
          <a:endParaRPr lang="en-US" sz="1600" kern="1200" dirty="0"/>
        </a:p>
      </dsp:txBody>
      <dsp:txXfrm rot="-5400000">
        <a:off x="3129498" y="301943"/>
        <a:ext cx="5744299" cy="2147596"/>
      </dsp:txXfrm>
    </dsp:sp>
    <dsp:sp modelId="{0F5A0270-7C16-4F90-B8CA-46B56E44F99A}">
      <dsp:nvSpPr>
        <dsp:cNvPr id="0" name=""/>
        <dsp:cNvSpPr/>
      </dsp:nvSpPr>
      <dsp:spPr>
        <a:xfrm>
          <a:off x="0" y="860"/>
          <a:ext cx="3129498" cy="2749761"/>
        </a:xfrm>
        <a:prstGeom prst="roundRect">
          <a:avLst/>
        </a:prstGeom>
        <a:gradFill rotWithShape="1">
          <a:gsLst>
            <a:gs pos="0">
              <a:schemeClr val="accent3">
                <a:tint val="62000"/>
                <a:satMod val="180000"/>
              </a:schemeClr>
            </a:gs>
            <a:gs pos="65000">
              <a:schemeClr val="accent3">
                <a:tint val="32000"/>
                <a:satMod val="250000"/>
              </a:schemeClr>
            </a:gs>
            <a:gs pos="100000">
              <a:schemeClr val="accent3">
                <a:tint val="23000"/>
                <a:satMod val="300000"/>
              </a:schemeClr>
            </a:gs>
          </a:gsLst>
          <a:lin ang="16200000" scaled="0"/>
        </a:gradFill>
        <a:ln w="9525" cap="flat" cmpd="sng" algn="ctr">
          <a:solidFill>
            <a:schemeClr val="accent3"/>
          </a:solidFill>
          <a:prstDash val="solid"/>
        </a:ln>
        <a:effectLst>
          <a:outerShdw blurRad="50800" dist="38100" dir="5400000" rotWithShape="0">
            <a:srgbClr val="000000">
              <a:alpha val="35000"/>
            </a:srgbClr>
          </a:outerShdw>
        </a:effectLst>
        <a:sp3d extrusionH="50600"/>
      </dsp:spPr>
      <dsp:style>
        <a:lnRef idx="1">
          <a:schemeClr val="accent3"/>
        </a:lnRef>
        <a:fillRef idx="2">
          <a:schemeClr val="accent3"/>
        </a:fillRef>
        <a:effectRef idx="1">
          <a:schemeClr val="accent3"/>
        </a:effectRef>
        <a:fontRef idx="minor">
          <a:schemeClr val="dk1"/>
        </a:fontRef>
      </dsp:style>
      <dsp:txBody>
        <a:bodyPr spcFirstLastPara="0" vert="horz" wrap="square" lIns="83820" tIns="41910" rIns="83820" bIns="41910" numCol="1" spcCol="1270" anchor="ctr" anchorCtr="0">
          <a:noAutofit/>
        </a:bodyPr>
        <a:lstStyle/>
        <a:p>
          <a:pPr lvl="0" algn="ctr" defTabSz="977900" rtl="1">
            <a:lnSpc>
              <a:spcPct val="90000"/>
            </a:lnSpc>
            <a:spcBef>
              <a:spcPct val="0"/>
            </a:spcBef>
            <a:spcAft>
              <a:spcPct val="35000"/>
            </a:spcAft>
          </a:pPr>
          <a:r>
            <a:rPr lang="ar-SA" sz="2200" kern="1200" dirty="0" smtClean="0"/>
            <a:t>ذكر ( </a:t>
          </a:r>
          <a:r>
            <a:rPr lang="en-US" sz="2200" kern="1200" dirty="0" smtClean="0"/>
            <a:t>Robertson ) </a:t>
          </a:r>
          <a:r>
            <a:rPr lang="ar-SA" sz="2200" kern="1200" dirty="0" smtClean="0"/>
            <a:t>أن المراحل التي تكوّن العملية الإدارية ( </a:t>
          </a:r>
          <a:r>
            <a:rPr lang="en-US" sz="2200" kern="1200" dirty="0" smtClean="0"/>
            <a:t>Managerial Process) </a:t>
          </a:r>
          <a:r>
            <a:rPr lang="ar-SA" sz="2200" kern="1200" dirty="0" smtClean="0"/>
            <a:t>هي:</a:t>
          </a:r>
          <a:endParaRPr lang="ar-SA" sz="2200" kern="1200" dirty="0"/>
        </a:p>
      </dsp:txBody>
      <dsp:txXfrm>
        <a:off x="134232" y="135092"/>
        <a:ext cx="2861034" cy="2481297"/>
      </dsp:txXfrm>
    </dsp:sp>
    <dsp:sp modelId="{C944DBC3-C142-49D2-9225-6B57CF4843F1}">
      <dsp:nvSpPr>
        <dsp:cNvPr id="0" name=""/>
        <dsp:cNvSpPr/>
      </dsp:nvSpPr>
      <dsp:spPr>
        <a:xfrm rot="5400000">
          <a:off x="5632456" y="535827"/>
          <a:ext cx="963662" cy="5754624"/>
        </a:xfrm>
        <a:prstGeom prst="round2SameRect">
          <a:avLst/>
        </a:prstGeom>
        <a:solidFill>
          <a:schemeClr val="accent1">
            <a:alpha val="90000"/>
            <a:tint val="40000"/>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تحديد الهدف،</a:t>
          </a:r>
          <a:endParaRPr lang="ar-SA" sz="1800" kern="1200" dirty="0"/>
        </a:p>
        <a:p>
          <a:pPr marL="171450" lvl="1" indent="-171450" algn="r" defTabSz="800100" rtl="1">
            <a:lnSpc>
              <a:spcPct val="90000"/>
            </a:lnSpc>
            <a:spcBef>
              <a:spcPct val="0"/>
            </a:spcBef>
            <a:spcAft>
              <a:spcPct val="15000"/>
            </a:spcAft>
            <a:buChar char="••"/>
          </a:pPr>
          <a:r>
            <a:rPr lang="ar-SA" sz="1800" kern="1200" dirty="0" smtClean="0"/>
            <a:t>تحديد الفرضيات،</a:t>
          </a:r>
          <a:endParaRPr lang="en-US" sz="1800" kern="1200" dirty="0"/>
        </a:p>
        <a:p>
          <a:pPr marL="171450" lvl="1" indent="-171450" algn="r" defTabSz="800100" rtl="1">
            <a:lnSpc>
              <a:spcPct val="90000"/>
            </a:lnSpc>
            <a:spcBef>
              <a:spcPct val="0"/>
            </a:spcBef>
            <a:spcAft>
              <a:spcPct val="15000"/>
            </a:spcAft>
            <a:buChar char="••"/>
          </a:pPr>
          <a:r>
            <a:rPr lang="ar-SA" sz="1800" kern="1200" dirty="0" smtClean="0"/>
            <a:t>إتخاذ القرارات،</a:t>
          </a:r>
          <a:endParaRPr lang="en-US" sz="1800" kern="1200" dirty="0"/>
        </a:p>
      </dsp:txBody>
      <dsp:txXfrm rot="-5400000">
        <a:off x="3236975" y="2978350"/>
        <a:ext cx="5707582" cy="869578"/>
      </dsp:txXfrm>
    </dsp:sp>
    <dsp:sp modelId="{90E35122-849B-4B66-9FC2-374E7A418457}">
      <dsp:nvSpPr>
        <dsp:cNvPr id="0" name=""/>
        <dsp:cNvSpPr/>
      </dsp:nvSpPr>
      <dsp:spPr>
        <a:xfrm>
          <a:off x="0" y="2810850"/>
          <a:ext cx="3236976" cy="1204577"/>
        </a:xfrm>
        <a:prstGeom prst="roundRect">
          <a:avLst/>
        </a:prstGeom>
        <a:gradFill rotWithShape="1">
          <a:gsLst>
            <a:gs pos="0">
              <a:schemeClr val="accent3">
                <a:tint val="62000"/>
                <a:satMod val="180000"/>
              </a:schemeClr>
            </a:gs>
            <a:gs pos="65000">
              <a:schemeClr val="accent3">
                <a:tint val="32000"/>
                <a:satMod val="250000"/>
              </a:schemeClr>
            </a:gs>
            <a:gs pos="100000">
              <a:schemeClr val="accent3">
                <a:tint val="23000"/>
                <a:satMod val="300000"/>
              </a:schemeClr>
            </a:gs>
          </a:gsLst>
          <a:lin ang="16200000" scaled="0"/>
        </a:gradFill>
        <a:ln w="9525" cap="flat" cmpd="sng" algn="ctr">
          <a:solidFill>
            <a:schemeClr val="accent3"/>
          </a:solidFill>
          <a:prstDash val="solid"/>
        </a:ln>
        <a:effectLst>
          <a:outerShdw blurRad="50800" dist="38100" dir="5400000" rotWithShape="0">
            <a:srgbClr val="000000">
              <a:alpha val="35000"/>
            </a:srgbClr>
          </a:outerShdw>
        </a:effectLst>
        <a:sp3d extrusionH="50600"/>
      </dsp:spPr>
      <dsp:style>
        <a:lnRef idx="1">
          <a:schemeClr val="accent3"/>
        </a:lnRef>
        <a:fillRef idx="2">
          <a:schemeClr val="accent3"/>
        </a:fillRef>
        <a:effectRef idx="1">
          <a:schemeClr val="accent3"/>
        </a:effectRef>
        <a:fontRef idx="minor">
          <a:schemeClr val="dk1"/>
        </a:fontRef>
      </dsp:style>
      <dsp:txBody>
        <a:bodyPr spcFirstLastPara="0" vert="horz" wrap="square" lIns="83820" tIns="41910" rIns="83820" bIns="41910" numCol="1" spcCol="1270" anchor="ctr" anchorCtr="0">
          <a:noAutofit/>
        </a:bodyPr>
        <a:lstStyle/>
        <a:p>
          <a:pPr lvl="0" algn="ctr" defTabSz="977900" rtl="1">
            <a:lnSpc>
              <a:spcPct val="90000"/>
            </a:lnSpc>
            <a:spcBef>
              <a:spcPct val="0"/>
            </a:spcBef>
            <a:spcAft>
              <a:spcPct val="35000"/>
            </a:spcAft>
          </a:pPr>
          <a:r>
            <a:rPr lang="ar-SA" sz="2200" b="1" kern="1200" dirty="0" smtClean="0"/>
            <a:t>وعليه فان اتخاذ القرار الإداري ياتي نتيجة لخطوات عملية يمكن تحديدها على الشكل التالي:</a:t>
          </a:r>
          <a:endParaRPr lang="ar-SA" sz="2200" kern="1200" dirty="0"/>
        </a:p>
      </dsp:txBody>
      <dsp:txXfrm>
        <a:off x="58803" y="2869653"/>
        <a:ext cx="3119370" cy="1086971"/>
      </dsp:txXfrm>
    </dsp:sp>
    <dsp:sp modelId="{B3D111AE-CBA0-4DCE-8EBF-987206751E03}">
      <dsp:nvSpPr>
        <dsp:cNvPr id="0" name=""/>
        <dsp:cNvSpPr/>
      </dsp:nvSpPr>
      <dsp:spPr>
        <a:xfrm rot="5400000">
          <a:off x="5479575" y="1829896"/>
          <a:ext cx="1257482" cy="5749004"/>
        </a:xfrm>
        <a:prstGeom prst="round2SameRect">
          <a:avLst/>
        </a:prstGeom>
        <a:solidFill>
          <a:schemeClr val="accent1">
            <a:alpha val="90000"/>
            <a:tint val="40000"/>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تـكوين البدائل،</a:t>
          </a:r>
          <a:endParaRPr lang="ar-SA" sz="1600" kern="1200" dirty="0"/>
        </a:p>
        <a:p>
          <a:pPr marL="171450" lvl="1" indent="-171450" algn="r" defTabSz="711200" rtl="1">
            <a:lnSpc>
              <a:spcPct val="90000"/>
            </a:lnSpc>
            <a:spcBef>
              <a:spcPct val="0"/>
            </a:spcBef>
            <a:spcAft>
              <a:spcPct val="15000"/>
            </a:spcAft>
            <a:buChar char="••"/>
          </a:pPr>
          <a:r>
            <a:rPr lang="ar-SA" sz="1600" kern="1200" smtClean="0"/>
            <a:t>جـميع المعطيات عن البدائل،</a:t>
          </a:r>
          <a:endParaRPr lang="en-US" sz="1600" kern="1200"/>
        </a:p>
        <a:p>
          <a:pPr marL="171450" lvl="1" indent="-171450" algn="r" defTabSz="711200" rtl="1">
            <a:lnSpc>
              <a:spcPct val="90000"/>
            </a:lnSpc>
            <a:spcBef>
              <a:spcPct val="0"/>
            </a:spcBef>
            <a:spcAft>
              <a:spcPct val="15000"/>
            </a:spcAft>
            <a:buChar char="••"/>
          </a:pPr>
          <a:r>
            <a:rPr lang="ar-SA" sz="1600" kern="1200" smtClean="0"/>
            <a:t>تـحليل المعلومات،</a:t>
          </a:r>
          <a:endParaRPr lang="en-US" sz="1600" kern="1200"/>
        </a:p>
        <a:p>
          <a:pPr marL="171450" lvl="1" indent="-171450" algn="r" defTabSz="711200" rtl="1">
            <a:lnSpc>
              <a:spcPct val="90000"/>
            </a:lnSpc>
            <a:spcBef>
              <a:spcPct val="0"/>
            </a:spcBef>
            <a:spcAft>
              <a:spcPct val="15000"/>
            </a:spcAft>
            <a:buChar char="••"/>
          </a:pPr>
          <a:r>
            <a:rPr lang="ar-SA" sz="1600" kern="1200" dirty="0" smtClean="0"/>
            <a:t>إظـهار النقاط البارزة التي يتخذ على أسـاسها الـقرار،</a:t>
          </a:r>
          <a:endParaRPr lang="en-US" sz="1600" kern="1200" dirty="0"/>
        </a:p>
        <a:p>
          <a:pPr marL="171450" lvl="1" indent="-171450" algn="r" defTabSz="711200" rtl="1">
            <a:lnSpc>
              <a:spcPct val="90000"/>
            </a:lnSpc>
            <a:spcBef>
              <a:spcPct val="0"/>
            </a:spcBef>
            <a:spcAft>
              <a:spcPct val="15000"/>
            </a:spcAft>
            <a:buChar char="••"/>
          </a:pPr>
          <a:r>
            <a:rPr lang="ar-SA" sz="1600" kern="1200" dirty="0" smtClean="0"/>
            <a:t>إخـتيار أحـد البدائل من بين الأخرى لأفــضليته.</a:t>
          </a:r>
          <a:endParaRPr lang="en-US" sz="1600" kern="1200" dirty="0"/>
        </a:p>
      </dsp:txBody>
      <dsp:txXfrm rot="-5400000">
        <a:off x="3233815" y="4137042"/>
        <a:ext cx="5687619" cy="1134712"/>
      </dsp:txXfrm>
    </dsp:sp>
    <dsp:sp modelId="{4ABCCB82-77F6-4A6D-B7F3-C4A9DD4BE7FD}">
      <dsp:nvSpPr>
        <dsp:cNvPr id="0" name=""/>
        <dsp:cNvSpPr/>
      </dsp:nvSpPr>
      <dsp:spPr>
        <a:xfrm>
          <a:off x="0" y="4102109"/>
          <a:ext cx="3233814" cy="1204577"/>
        </a:xfrm>
        <a:prstGeom prst="roundRect">
          <a:avLst/>
        </a:prstGeom>
        <a:gradFill rotWithShape="1">
          <a:gsLst>
            <a:gs pos="0">
              <a:schemeClr val="accent3">
                <a:shade val="15000"/>
                <a:satMod val="180000"/>
              </a:schemeClr>
            </a:gs>
            <a:gs pos="50000">
              <a:schemeClr val="accent3">
                <a:shade val="45000"/>
                <a:satMod val="170000"/>
              </a:schemeClr>
            </a:gs>
            <a:gs pos="70000">
              <a:schemeClr val="accent3">
                <a:tint val="99000"/>
                <a:shade val="65000"/>
                <a:satMod val="155000"/>
              </a:schemeClr>
            </a:gs>
            <a:gs pos="100000">
              <a:schemeClr val="accent3">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extrusionH="50600" contourW="1000" prstMaterial="flat">
          <a:bevelT w="95250" h="101600"/>
          <a:contourClr>
            <a:schemeClr val="accent3">
              <a:satMod val="300000"/>
            </a:schemeClr>
          </a:contourClr>
        </a:sp3d>
      </dsp:spPr>
      <dsp:style>
        <a:lnRef idx="0">
          <a:schemeClr val="accent3"/>
        </a:lnRef>
        <a:fillRef idx="3">
          <a:schemeClr val="accent3"/>
        </a:fillRef>
        <a:effectRef idx="3">
          <a:schemeClr val="accent3"/>
        </a:effectRef>
        <a:fontRef idx="minor">
          <a:schemeClr val="lt1"/>
        </a:fontRef>
      </dsp:style>
      <dsp:txBody>
        <a:bodyPr spcFirstLastPara="0" vert="horz" wrap="square" lIns="83820" tIns="41910" rIns="83820" bIns="41910" numCol="1" spcCol="1270" anchor="ctr" anchorCtr="0">
          <a:noAutofit/>
        </a:bodyPr>
        <a:lstStyle/>
        <a:p>
          <a:pPr lvl="0" algn="ctr" defTabSz="977900" rtl="1">
            <a:lnSpc>
              <a:spcPct val="90000"/>
            </a:lnSpc>
            <a:spcBef>
              <a:spcPct val="0"/>
            </a:spcBef>
            <a:spcAft>
              <a:spcPct val="35000"/>
            </a:spcAft>
          </a:pPr>
          <a:r>
            <a:rPr lang="ar-SA" sz="2200" b="1" kern="1200" dirty="0" smtClean="0">
              <a:solidFill>
                <a:srgbClr val="C00000"/>
              </a:solidFill>
            </a:rPr>
            <a:t>إتخاذ القرار يمر بخمس مراحل هي:</a:t>
          </a:r>
          <a:endParaRPr lang="ar-SA" sz="2200" kern="1200" dirty="0">
            <a:solidFill>
              <a:srgbClr val="C00000"/>
            </a:solidFill>
          </a:endParaRPr>
        </a:p>
      </dsp:txBody>
      <dsp:txXfrm>
        <a:off x="58803" y="4160912"/>
        <a:ext cx="3116208" cy="108697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14DD8D-DD40-44F9-9028-238ABDC94BB5}">
      <dsp:nvSpPr>
        <dsp:cNvPr id="0" name=""/>
        <dsp:cNvSpPr/>
      </dsp:nvSpPr>
      <dsp:spPr>
        <a:xfrm>
          <a:off x="0" y="0"/>
          <a:ext cx="8382000" cy="160258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YE" sz="3600" kern="1200" dirty="0" smtClean="0">
              <a:solidFill>
                <a:srgbClr val="0070C0"/>
              </a:solidFill>
              <a:cs typeface="PT Bold Heading" pitchFamily="2" charset="-78"/>
            </a:rPr>
            <a:t>أنواع القرارات الإدارية</a:t>
          </a:r>
          <a:endParaRPr lang="ar-YE" sz="3600" kern="1200" dirty="0">
            <a:solidFill>
              <a:srgbClr val="0070C0"/>
            </a:solidFill>
            <a:cs typeface="PT Bold Heading" pitchFamily="2" charset="-78"/>
          </a:endParaRPr>
        </a:p>
      </dsp:txBody>
      <dsp:txXfrm>
        <a:off x="0" y="0"/>
        <a:ext cx="8382000" cy="1602581"/>
      </dsp:txXfrm>
    </dsp:sp>
    <dsp:sp modelId="{43092E1B-BA0C-4A12-B150-4545F9B963A8}">
      <dsp:nvSpPr>
        <dsp:cNvPr id="0" name=""/>
        <dsp:cNvSpPr/>
      </dsp:nvSpPr>
      <dsp:spPr>
        <a:xfrm>
          <a:off x="0" y="1602581"/>
          <a:ext cx="2095500" cy="3365420"/>
        </a:xfrm>
        <a:prstGeom prst="rect">
          <a:avLst/>
        </a:prstGeom>
        <a:gradFill rotWithShape="1">
          <a:gsLst>
            <a:gs pos="0">
              <a:schemeClr val="accent1">
                <a:tint val="62000"/>
                <a:satMod val="180000"/>
              </a:schemeClr>
            </a:gs>
            <a:gs pos="65000">
              <a:schemeClr val="accent1">
                <a:tint val="32000"/>
                <a:satMod val="250000"/>
              </a:schemeClr>
            </a:gs>
            <a:gs pos="100000">
              <a:schemeClr val="accent1">
                <a:tint val="23000"/>
                <a:satMod val="300000"/>
              </a:schemeClr>
            </a:gs>
          </a:gsLst>
          <a:lin ang="16200000" scaled="0"/>
        </a:gradFill>
        <a:ln w="9525" cap="flat" cmpd="sng" algn="ctr">
          <a:solidFill>
            <a:schemeClr val="accent1"/>
          </a:solidFill>
          <a:prstDash val="solid"/>
        </a:ln>
        <a:effectLst>
          <a:outerShdw blurRad="50800" dist="38100" dir="5400000" rotWithShape="0">
            <a:srgbClr val="000000">
              <a:alpha val="35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solidFill>
                <a:srgbClr val="002060"/>
              </a:solidFill>
              <a:latin typeface="Times New Roman" pitchFamily="18" charset="0"/>
              <a:cs typeface="Times New Roman" pitchFamily="18" charset="0"/>
            </a:rPr>
            <a:t>قرارات </a:t>
          </a:r>
          <a:r>
            <a:rPr lang="ar-SA" sz="1600" b="1" kern="1200" dirty="0" err="1" smtClean="0">
              <a:solidFill>
                <a:srgbClr val="002060"/>
              </a:solidFill>
              <a:latin typeface="Times New Roman" pitchFamily="18" charset="0"/>
              <a:cs typeface="Times New Roman" pitchFamily="18" charset="0"/>
            </a:rPr>
            <a:t>اختصاصية</a:t>
          </a:r>
          <a:r>
            <a:rPr lang="ar-SA" sz="1600" kern="1200" dirty="0" err="1" smtClean="0">
              <a:solidFill>
                <a:srgbClr val="002060"/>
              </a:solidFill>
              <a:latin typeface="Times New Roman" pitchFamily="18" charset="0"/>
              <a:cs typeface="Times New Roman" pitchFamily="18" charset="0"/>
            </a:rPr>
            <a:t>:</a:t>
          </a:r>
          <a:r>
            <a:rPr lang="ar-SA" sz="1600" kern="1200" dirty="0" smtClean="0">
              <a:solidFill>
                <a:srgbClr val="002060"/>
              </a:solidFill>
              <a:latin typeface="Times New Roman" pitchFamily="18" charset="0"/>
              <a:cs typeface="Times New Roman" pitchFamily="18" charset="0"/>
            </a:rPr>
            <a:t> </a:t>
          </a:r>
          <a:endParaRPr lang="ar-YE" sz="1600" kern="1200" dirty="0" smtClean="0">
            <a:solidFill>
              <a:srgbClr val="002060"/>
            </a:solidFill>
            <a:latin typeface="Times New Roman" pitchFamily="18" charset="0"/>
            <a:cs typeface="Times New Roman" pitchFamily="18" charset="0"/>
          </a:endParaRPr>
        </a:p>
        <a:p>
          <a:pPr lvl="0" algn="ctr" defTabSz="711200" rtl="1">
            <a:lnSpc>
              <a:spcPct val="90000"/>
            </a:lnSpc>
            <a:spcBef>
              <a:spcPct val="0"/>
            </a:spcBef>
            <a:spcAft>
              <a:spcPct val="35000"/>
            </a:spcAft>
          </a:pPr>
          <a:r>
            <a:rPr lang="ar-SA" sz="1600" kern="1200" dirty="0" smtClean="0">
              <a:solidFill>
                <a:srgbClr val="002060"/>
              </a:solidFill>
              <a:latin typeface="Times New Roman" pitchFamily="18" charset="0"/>
              <a:cs typeface="Times New Roman" pitchFamily="18" charset="0"/>
            </a:rPr>
            <a:t>وهي القرارات التي تتخذ بالاعتماد على مقترحات تضعها الجهات الفنية المختصة في المزرعة </a:t>
          </a:r>
          <a:r>
            <a:rPr lang="ar-SA" sz="1600" kern="1200" dirty="0" err="1" smtClean="0">
              <a:solidFill>
                <a:srgbClr val="002060"/>
              </a:solidFill>
              <a:latin typeface="Times New Roman" pitchFamily="18" charset="0"/>
              <a:cs typeface="Times New Roman" pitchFamily="18" charset="0"/>
            </a:rPr>
            <a:t>والمسؤولة</a:t>
          </a:r>
          <a:r>
            <a:rPr lang="ar-SA" sz="1600" kern="1200" dirty="0" smtClean="0">
              <a:solidFill>
                <a:srgbClr val="002060"/>
              </a:solidFill>
              <a:latin typeface="Times New Roman" pitchFamily="18" charset="0"/>
              <a:cs typeface="Times New Roman" pitchFamily="18" charset="0"/>
            </a:rPr>
            <a:t>، كل حسب اختصاصه في الفروع الإنتاجية المختلفة، مثل هذه المقترحات التي يقدمها المهندسون الزراعيون والأطباء البيطريون وتعمل إدارة المزرعة على تنسيق هذه القرارات ووضع المناسب منها موضوع التنفيذ.</a:t>
          </a:r>
          <a:endParaRPr lang="en-US" sz="1600" kern="1200" dirty="0">
            <a:solidFill>
              <a:srgbClr val="002060"/>
            </a:solidFill>
            <a:latin typeface="Times New Roman" pitchFamily="18" charset="0"/>
            <a:cs typeface="Times New Roman" pitchFamily="18" charset="0"/>
          </a:endParaRPr>
        </a:p>
      </dsp:txBody>
      <dsp:txXfrm>
        <a:off x="0" y="1602581"/>
        <a:ext cx="2095500" cy="3365420"/>
      </dsp:txXfrm>
    </dsp:sp>
    <dsp:sp modelId="{DB179A41-09E9-4CA2-9E14-C1F65D55F690}">
      <dsp:nvSpPr>
        <dsp:cNvPr id="0" name=""/>
        <dsp:cNvSpPr/>
      </dsp:nvSpPr>
      <dsp:spPr>
        <a:xfrm>
          <a:off x="2095500" y="1602581"/>
          <a:ext cx="2095500" cy="3365420"/>
        </a:xfrm>
        <a:prstGeom prst="rect">
          <a:avLst/>
        </a:prstGeom>
        <a:gradFill rotWithShape="1">
          <a:gsLst>
            <a:gs pos="0">
              <a:schemeClr val="accent6">
                <a:tint val="62000"/>
                <a:satMod val="180000"/>
              </a:schemeClr>
            </a:gs>
            <a:gs pos="65000">
              <a:schemeClr val="accent6">
                <a:tint val="32000"/>
                <a:satMod val="250000"/>
              </a:schemeClr>
            </a:gs>
            <a:gs pos="100000">
              <a:schemeClr val="accent6">
                <a:tint val="23000"/>
                <a:satMod val="300000"/>
              </a:schemeClr>
            </a:gs>
          </a:gsLst>
          <a:lin ang="16200000" scaled="0"/>
        </a:gradFill>
        <a:ln w="9525" cap="flat" cmpd="sng" algn="ctr">
          <a:solidFill>
            <a:schemeClr val="accent6"/>
          </a:solidFill>
          <a:prstDash val="solid"/>
        </a:ln>
        <a:effectLst>
          <a:outerShdw blurRad="50800" dist="38100" dir="5400000" rotWithShape="0">
            <a:srgbClr val="000000">
              <a:alpha val="35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tx1"/>
              </a:solidFill>
              <a:latin typeface="Times New Roman" pitchFamily="18" charset="0"/>
              <a:cs typeface="Times New Roman" pitchFamily="18" charset="0"/>
            </a:rPr>
            <a:t>قرارات روتينية</a:t>
          </a:r>
          <a:r>
            <a:rPr lang="ar-SA" sz="1800" kern="1200" dirty="0" smtClean="0">
              <a:solidFill>
                <a:schemeClr val="tx1"/>
              </a:solidFill>
              <a:latin typeface="Times New Roman" pitchFamily="18" charset="0"/>
              <a:cs typeface="Times New Roman" pitchFamily="18" charset="0"/>
            </a:rPr>
            <a:t>:</a:t>
          </a:r>
          <a:endParaRPr lang="ar-YE" sz="1800" kern="1200" dirty="0" smtClean="0">
            <a:solidFill>
              <a:schemeClr val="tx1"/>
            </a:solidFill>
            <a:latin typeface="Times New Roman" pitchFamily="18" charset="0"/>
            <a:cs typeface="Times New Roman" pitchFamily="18" charset="0"/>
          </a:endParaRPr>
        </a:p>
        <a:p>
          <a:pPr lvl="0" algn="ctr" defTabSz="800100" rtl="1">
            <a:lnSpc>
              <a:spcPct val="90000"/>
            </a:lnSpc>
            <a:spcBef>
              <a:spcPct val="0"/>
            </a:spcBef>
            <a:spcAft>
              <a:spcPct val="35000"/>
            </a:spcAft>
          </a:pPr>
          <a:r>
            <a:rPr lang="ar-SA" sz="1800" kern="1200" dirty="0" smtClean="0">
              <a:solidFill>
                <a:schemeClr val="tx1"/>
              </a:solidFill>
              <a:latin typeface="Times New Roman" pitchFamily="18" charset="0"/>
              <a:cs typeface="Times New Roman" pitchFamily="18" charset="0"/>
            </a:rPr>
            <a:t> وهي القرارات ذات العلاقة بالأمور الاعتيادية الروتينية التي تتم في المزرعة بشكل يومي متكرر مثل وضع برامج العمل اليومي، مثل هذه القرارات لا تتطلب معرفة كبيرة او خبرة متفوقة</a:t>
          </a:r>
          <a:r>
            <a:rPr lang="ar-SA" sz="1800" kern="1200" dirty="0" smtClean="0">
              <a:latin typeface="Times New Roman" pitchFamily="18" charset="0"/>
              <a:cs typeface="Times New Roman" pitchFamily="18" charset="0"/>
            </a:rPr>
            <a:t>.</a:t>
          </a:r>
          <a:endParaRPr lang="en-US" sz="1800" kern="1200" dirty="0">
            <a:latin typeface="Times New Roman" pitchFamily="18" charset="0"/>
            <a:cs typeface="Times New Roman" pitchFamily="18" charset="0"/>
          </a:endParaRPr>
        </a:p>
      </dsp:txBody>
      <dsp:txXfrm>
        <a:off x="2095500" y="1602581"/>
        <a:ext cx="2095500" cy="3365420"/>
      </dsp:txXfrm>
    </dsp:sp>
    <dsp:sp modelId="{F80F3B35-0605-4B68-94B8-F235E1056C99}">
      <dsp:nvSpPr>
        <dsp:cNvPr id="0" name=""/>
        <dsp:cNvSpPr/>
      </dsp:nvSpPr>
      <dsp:spPr>
        <a:xfrm>
          <a:off x="4190999" y="1594605"/>
          <a:ext cx="2095500" cy="3365420"/>
        </a:xfrm>
        <a:prstGeom prst="rect">
          <a:avLst/>
        </a:prstGeom>
        <a:solidFill>
          <a:schemeClr val="lt1"/>
        </a:solidFill>
        <a:ln w="55000" cap="flat" cmpd="thickThin"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tx1"/>
              </a:solidFill>
              <a:latin typeface="Times New Roman" pitchFamily="18" charset="0"/>
              <a:cs typeface="Times New Roman" pitchFamily="18" charset="0"/>
            </a:rPr>
            <a:t>قرارات ثانوية</a:t>
          </a:r>
          <a:endParaRPr lang="ar-YE" sz="1800" kern="1200" dirty="0" smtClean="0">
            <a:solidFill>
              <a:schemeClr val="tx1"/>
            </a:solidFill>
            <a:latin typeface="Times New Roman" pitchFamily="18" charset="0"/>
            <a:cs typeface="Times New Roman" pitchFamily="18" charset="0"/>
          </a:endParaRPr>
        </a:p>
        <a:p>
          <a:pPr lvl="0" algn="ctr" defTabSz="800100" rtl="1">
            <a:lnSpc>
              <a:spcPct val="90000"/>
            </a:lnSpc>
            <a:spcBef>
              <a:spcPct val="0"/>
            </a:spcBef>
            <a:spcAft>
              <a:spcPct val="35000"/>
            </a:spcAft>
          </a:pPr>
          <a:r>
            <a:rPr lang="ar-SA" sz="1800" kern="1200" dirty="0" smtClean="0">
              <a:solidFill>
                <a:schemeClr val="tx1"/>
              </a:solidFill>
              <a:latin typeface="Times New Roman" pitchFamily="18" charset="0"/>
              <a:cs typeface="Times New Roman" pitchFamily="18" charset="0"/>
            </a:rPr>
            <a:t> وهي القرارات التي تتخذ فيما يتعلق بالأمور ذات الأهمية البسيطة في المزرعة كإدخال بعض التعديلات على زراعة محصول معين او إنتاجه يؤدي الى زيادة الدخل</a:t>
          </a:r>
          <a:r>
            <a:rPr lang="ar-SA" sz="1600" kern="1200" dirty="0" smtClean="0">
              <a:solidFill>
                <a:srgbClr val="FFC000"/>
              </a:solidFill>
              <a:cs typeface="PT Bold Heading" pitchFamily="2" charset="-78"/>
            </a:rPr>
            <a:t>.</a:t>
          </a:r>
          <a:endParaRPr lang="en-US" sz="1600" kern="1200" dirty="0">
            <a:solidFill>
              <a:srgbClr val="FFC000"/>
            </a:solidFill>
            <a:cs typeface="PT Bold Heading" pitchFamily="2" charset="-78"/>
          </a:endParaRPr>
        </a:p>
      </dsp:txBody>
      <dsp:txXfrm>
        <a:off x="4190999" y="1594605"/>
        <a:ext cx="2095500" cy="3365420"/>
      </dsp:txXfrm>
    </dsp:sp>
    <dsp:sp modelId="{0DDE4A9B-5E13-4DE9-9D16-CB67846F8A65}">
      <dsp:nvSpPr>
        <dsp:cNvPr id="0" name=""/>
        <dsp:cNvSpPr/>
      </dsp:nvSpPr>
      <dsp:spPr>
        <a:xfrm>
          <a:off x="6286500" y="1602581"/>
          <a:ext cx="2095500" cy="3365420"/>
        </a:xfrm>
        <a:prstGeom prst="rect">
          <a:avLst/>
        </a:prstGeom>
        <a:gradFill flip="none" rotWithShape="1">
          <a:gsLst>
            <a:gs pos="0">
              <a:schemeClr val="tx2">
                <a:lumMod val="60000"/>
                <a:lumOff val="40000"/>
                <a:tint val="66000"/>
                <a:satMod val="160000"/>
              </a:schemeClr>
            </a:gs>
            <a:gs pos="50000">
              <a:schemeClr val="tx2">
                <a:lumMod val="60000"/>
                <a:lumOff val="40000"/>
                <a:tint val="44500"/>
                <a:satMod val="160000"/>
              </a:schemeClr>
            </a:gs>
            <a:gs pos="100000">
              <a:schemeClr val="tx2">
                <a:lumMod val="60000"/>
                <a:lumOff val="40000"/>
                <a:tint val="23500"/>
                <a:satMod val="160000"/>
              </a:schemeClr>
            </a:gs>
          </a:gsLst>
          <a:lin ang="2700000" scaled="1"/>
          <a:tileRect/>
        </a:gra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solidFill>
                <a:srgbClr val="C00000"/>
              </a:solidFill>
              <a:latin typeface="Times New Roman" pitchFamily="18" charset="0"/>
              <a:cs typeface="Times New Roman" pitchFamily="18" charset="0"/>
            </a:rPr>
            <a:t>قرارات رئيسية</a:t>
          </a:r>
          <a:endParaRPr lang="ar-YE" sz="1800" kern="1200" dirty="0" smtClean="0">
            <a:solidFill>
              <a:srgbClr val="C00000"/>
            </a:solidFill>
            <a:latin typeface="Times New Roman" pitchFamily="18" charset="0"/>
            <a:cs typeface="Times New Roman" pitchFamily="18" charset="0"/>
          </a:endParaRPr>
        </a:p>
        <a:p>
          <a:pPr lvl="0" algn="ctr" defTabSz="800100" rtl="1">
            <a:lnSpc>
              <a:spcPct val="90000"/>
            </a:lnSpc>
            <a:spcBef>
              <a:spcPct val="0"/>
            </a:spcBef>
            <a:spcAft>
              <a:spcPct val="35000"/>
            </a:spcAft>
          </a:pPr>
          <a:r>
            <a:rPr lang="ar-SA" sz="1800" kern="1200" dirty="0" smtClean="0">
              <a:solidFill>
                <a:srgbClr val="C00000"/>
              </a:solidFill>
              <a:latin typeface="Times New Roman" pitchFamily="18" charset="0"/>
              <a:cs typeface="Times New Roman" pitchFamily="18" charset="0"/>
            </a:rPr>
            <a:t> وهي القرارات التي تتخذ في مجال الأمور الهامة ذات التأثير المباشر في المزرعة وفي دخلها. مثل تغيير الدورة الزراعية المنفذة في المزرعة او اعادة تنظيمها او الغاء مشروع من المشاريع الإنتاجية في المزرعة وإدخال مشروع جديد يحل محله في الإنتاج</a:t>
          </a:r>
          <a:r>
            <a:rPr lang="ar-SA" sz="1800" kern="1200" dirty="0" smtClean="0">
              <a:solidFill>
                <a:srgbClr val="0070C0"/>
              </a:solidFill>
              <a:latin typeface="Times New Roman" pitchFamily="18" charset="0"/>
              <a:cs typeface="Times New Roman" pitchFamily="18" charset="0"/>
            </a:rPr>
            <a:t>.</a:t>
          </a:r>
          <a:endParaRPr lang="en-US" sz="1800" kern="1200" dirty="0">
            <a:solidFill>
              <a:srgbClr val="0070C0"/>
            </a:solidFill>
            <a:latin typeface="Times New Roman" pitchFamily="18" charset="0"/>
            <a:cs typeface="Times New Roman" pitchFamily="18" charset="0"/>
          </a:endParaRPr>
        </a:p>
      </dsp:txBody>
      <dsp:txXfrm>
        <a:off x="6286500" y="1602581"/>
        <a:ext cx="2095500" cy="3365420"/>
      </dsp:txXfrm>
    </dsp:sp>
    <dsp:sp modelId="{BE285687-42B3-4E27-9B98-B78BDC2D8A18}">
      <dsp:nvSpPr>
        <dsp:cNvPr id="0" name=""/>
        <dsp:cNvSpPr/>
      </dsp:nvSpPr>
      <dsp:spPr>
        <a:xfrm>
          <a:off x="0" y="4968001"/>
          <a:ext cx="8382000" cy="373935"/>
        </a:xfrm>
        <a:prstGeom prst="rect">
          <a:avLst/>
        </a:prstGeom>
        <a:solidFill>
          <a:schemeClr val="bg2"/>
        </a:solidFill>
        <a:ln>
          <a:noFill/>
        </a:ln>
        <a:effectLst/>
      </dsp:spPr>
      <dsp:style>
        <a:lnRef idx="0">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EB2D44-2693-4DE6-8CDE-9133AB0AEE4A}">
      <dsp:nvSpPr>
        <dsp:cNvPr id="0" name=""/>
        <dsp:cNvSpPr/>
      </dsp:nvSpPr>
      <dsp:spPr>
        <a:xfrm>
          <a:off x="0" y="1587146"/>
          <a:ext cx="7315200" cy="3780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E78554-47CD-4145-9206-9225F7E32DA2}">
      <dsp:nvSpPr>
        <dsp:cNvPr id="0" name=""/>
        <dsp:cNvSpPr/>
      </dsp:nvSpPr>
      <dsp:spPr>
        <a:xfrm>
          <a:off x="365402" y="125264"/>
          <a:ext cx="6944480" cy="1683282"/>
        </a:xfrm>
        <a:prstGeom prst="roundRect">
          <a:avLst/>
        </a:prstGeom>
        <a:gradFill rotWithShape="1">
          <a:gsLst>
            <a:gs pos="0">
              <a:schemeClr val="accent3">
                <a:tint val="62000"/>
                <a:satMod val="180000"/>
              </a:schemeClr>
            </a:gs>
            <a:gs pos="65000">
              <a:schemeClr val="accent3">
                <a:tint val="32000"/>
                <a:satMod val="250000"/>
              </a:schemeClr>
            </a:gs>
            <a:gs pos="100000">
              <a:schemeClr val="accent3">
                <a:tint val="23000"/>
                <a:satMod val="300000"/>
              </a:schemeClr>
            </a:gs>
          </a:gsLst>
          <a:lin ang="16200000" scaled="0"/>
        </a:gradFill>
        <a:ln w="9525" cap="flat" cmpd="sng" algn="ctr">
          <a:solidFill>
            <a:schemeClr val="accent3"/>
          </a:solidFill>
          <a:prstDash val="solid"/>
        </a:ln>
        <a:effectLst>
          <a:outerShdw blurRad="50800" dist="38100" dir="5400000" rotWithShape="0">
            <a:srgbClr val="000000">
              <a:alpha val="35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93548" tIns="0" rIns="193548" bIns="0" numCol="1" spcCol="1270" anchor="ctr" anchorCtr="0">
          <a:noAutofit/>
        </a:bodyPr>
        <a:lstStyle/>
        <a:p>
          <a:pPr lvl="0" algn="just" defTabSz="800100" rtl="1">
            <a:lnSpc>
              <a:spcPct val="90000"/>
            </a:lnSpc>
            <a:spcBef>
              <a:spcPct val="0"/>
            </a:spcBef>
            <a:spcAft>
              <a:spcPct val="35000"/>
            </a:spcAft>
          </a:pPr>
          <a:r>
            <a:rPr lang="ar-SA" sz="1800" kern="1200" dirty="0" smtClean="0"/>
            <a:t>تقدم الزراعة الخامات الأولية اللازمة لإقامة العديد من الصناعات الزراعية المهمة مثل (القطن والكتان) لصناعية الأنسجة (بنجر السكر، قصب السكر) لصناعة السكر، بعض الأعشاب الطبية للصناعات الطبية، وكذلك الصناعات الزراعية المختلفة كحفظ وتعليب الأغذية بمختلف أنواعها.</a:t>
          </a:r>
          <a:endParaRPr lang="ar-SA" sz="1800" kern="1200" dirty="0"/>
        </a:p>
      </dsp:txBody>
      <dsp:txXfrm>
        <a:off x="447573" y="207435"/>
        <a:ext cx="6780138" cy="1518940"/>
      </dsp:txXfrm>
    </dsp:sp>
    <dsp:sp modelId="{2DFE997C-2AD4-4279-BD01-6A0A1867CB0E}">
      <dsp:nvSpPr>
        <dsp:cNvPr id="0" name=""/>
        <dsp:cNvSpPr/>
      </dsp:nvSpPr>
      <dsp:spPr>
        <a:xfrm>
          <a:off x="0" y="2957300"/>
          <a:ext cx="7315200" cy="3780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F9F1BF-86CB-4033-908B-57B805AF3C5B}">
      <dsp:nvSpPr>
        <dsp:cNvPr id="0" name=""/>
        <dsp:cNvSpPr/>
      </dsp:nvSpPr>
      <dsp:spPr>
        <a:xfrm>
          <a:off x="365760" y="2046146"/>
          <a:ext cx="6937391" cy="1132553"/>
        </a:xfrm>
        <a:prstGeom prst="roundRect">
          <a:avLst/>
        </a:prstGeom>
        <a:gradFill rotWithShape="1">
          <a:gsLst>
            <a:gs pos="0">
              <a:schemeClr val="accent5">
                <a:tint val="62000"/>
                <a:satMod val="180000"/>
              </a:schemeClr>
            </a:gs>
            <a:gs pos="65000">
              <a:schemeClr val="accent5">
                <a:tint val="32000"/>
                <a:satMod val="250000"/>
              </a:schemeClr>
            </a:gs>
            <a:gs pos="100000">
              <a:schemeClr val="accent5">
                <a:tint val="23000"/>
                <a:satMod val="300000"/>
              </a:schemeClr>
            </a:gs>
          </a:gsLst>
          <a:lin ang="16200000" scaled="0"/>
        </a:gradFill>
        <a:ln w="9525" cap="flat" cmpd="sng" algn="ctr">
          <a:solidFill>
            <a:schemeClr val="accent5"/>
          </a:solidFill>
          <a:prstDash val="solid"/>
        </a:ln>
        <a:effectLst>
          <a:outerShdw blurRad="50800" dist="38100" dir="5400000" rotWithShape="0">
            <a:srgbClr val="000000">
              <a:alpha val="35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93548" tIns="0" rIns="193548" bIns="0" numCol="1" spcCol="1270" anchor="ctr" anchorCtr="0">
          <a:noAutofit/>
        </a:bodyPr>
        <a:lstStyle/>
        <a:p>
          <a:pPr lvl="0" algn="just" defTabSz="800100" rtl="1">
            <a:lnSpc>
              <a:spcPct val="90000"/>
            </a:lnSpc>
            <a:spcBef>
              <a:spcPct val="0"/>
            </a:spcBef>
            <a:spcAft>
              <a:spcPct val="35000"/>
            </a:spcAft>
          </a:pPr>
          <a:r>
            <a:rPr lang="ar-SA" sz="1800" kern="1200" dirty="0" smtClean="0"/>
            <a:t>تقدم الزراعة الغذاء اللازم للعاملين في قطاع الصناعات والخدمات المختلفة في قطاعات الاقتصاد المختلفة وبذلك تقدم الزراعة الأساس لاستمرارية الإنتاج في القطاعات المختلفة.</a:t>
          </a:r>
          <a:endParaRPr lang="ar-SA" sz="1800" kern="1200" dirty="0"/>
        </a:p>
      </dsp:txBody>
      <dsp:txXfrm>
        <a:off x="421047" y="2101433"/>
        <a:ext cx="6826817" cy="1021979"/>
      </dsp:txXfrm>
    </dsp:sp>
    <dsp:sp modelId="{96635049-5FB4-4CA1-9CBA-FF9AFFC1EC1C}">
      <dsp:nvSpPr>
        <dsp:cNvPr id="0" name=""/>
        <dsp:cNvSpPr/>
      </dsp:nvSpPr>
      <dsp:spPr>
        <a:xfrm>
          <a:off x="0" y="4424335"/>
          <a:ext cx="7315200" cy="3780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F1B9E59-4AFE-443E-98C7-71FC46D59E1B}">
      <dsp:nvSpPr>
        <dsp:cNvPr id="0" name=""/>
        <dsp:cNvSpPr/>
      </dsp:nvSpPr>
      <dsp:spPr>
        <a:xfrm>
          <a:off x="351115" y="3416300"/>
          <a:ext cx="6963803" cy="1229434"/>
        </a:xfrm>
        <a:prstGeom prst="roundRect">
          <a:avLst/>
        </a:prstGeom>
        <a:gradFill rotWithShape="1">
          <a:gsLst>
            <a:gs pos="0">
              <a:schemeClr val="accent2">
                <a:tint val="62000"/>
                <a:satMod val="180000"/>
              </a:schemeClr>
            </a:gs>
            <a:gs pos="65000">
              <a:schemeClr val="accent2">
                <a:tint val="32000"/>
                <a:satMod val="250000"/>
              </a:schemeClr>
            </a:gs>
            <a:gs pos="100000">
              <a:schemeClr val="accent2">
                <a:tint val="23000"/>
                <a:satMod val="300000"/>
              </a:schemeClr>
            </a:gs>
          </a:gsLst>
          <a:lin ang="16200000" scaled="0"/>
        </a:gradFill>
        <a:ln w="9525" cap="flat" cmpd="sng" algn="ctr">
          <a:solidFill>
            <a:schemeClr val="accent2"/>
          </a:solidFill>
          <a:prstDash val="solid"/>
        </a:ln>
        <a:effectLst>
          <a:outerShdw blurRad="50800" dist="38100" dir="5400000" rotWithShape="0">
            <a:srgbClr val="000000">
              <a:alpha val="35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93548" tIns="0" rIns="193548" bIns="0" numCol="1" spcCol="1270" anchor="ctr" anchorCtr="0">
          <a:noAutofit/>
        </a:bodyPr>
        <a:lstStyle/>
        <a:p>
          <a:pPr lvl="0" algn="just" defTabSz="800100" rtl="1">
            <a:lnSpc>
              <a:spcPct val="90000"/>
            </a:lnSpc>
            <a:spcBef>
              <a:spcPct val="0"/>
            </a:spcBef>
            <a:spcAft>
              <a:spcPct val="35000"/>
            </a:spcAft>
          </a:pPr>
          <a:r>
            <a:rPr lang="ar-SA" sz="1800" kern="1200" dirty="0" smtClean="0"/>
            <a:t>تقوم الزراعة باستخدام الأساليب العلمية التقنية بتوفير الأيدي العاملة في المجالات المختلفة حيث إنه يكفي مجموعة قليلة من العاملين في قطاع الزراعة لتقديم الغذاء لآلاف العاملين في القطاعات الأخرى وبذلك يتحول الكثيرون للعمل في قطاع الصناعة وغيرها من القطاعات الأخرى.</a:t>
          </a:r>
          <a:endParaRPr lang="ar-SA" sz="1800" kern="1200" dirty="0"/>
        </a:p>
      </dsp:txBody>
      <dsp:txXfrm>
        <a:off x="411131" y="3476316"/>
        <a:ext cx="6843771" cy="110940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B4CEF0-84B6-4D3E-A31D-9AF1AEE1460A}">
      <dsp:nvSpPr>
        <dsp:cNvPr id="0" name=""/>
        <dsp:cNvSpPr/>
      </dsp:nvSpPr>
      <dsp:spPr>
        <a:xfrm>
          <a:off x="2429619" y="3241"/>
          <a:ext cx="1236761" cy="803895"/>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YE" sz="2800" kern="1200" dirty="0" smtClean="0"/>
            <a:t>التخطيط</a:t>
          </a:r>
          <a:endParaRPr lang="ar-YE" sz="2800" kern="1200" dirty="0"/>
        </a:p>
      </dsp:txBody>
      <dsp:txXfrm>
        <a:off x="2468862" y="42484"/>
        <a:ext cx="1158275" cy="725409"/>
      </dsp:txXfrm>
    </dsp:sp>
    <dsp:sp modelId="{DD12E0CD-2CBE-4CA4-92D7-4DAD94BB16F5}">
      <dsp:nvSpPr>
        <dsp:cNvPr id="0" name=""/>
        <dsp:cNvSpPr/>
      </dsp:nvSpPr>
      <dsp:spPr>
        <a:xfrm>
          <a:off x="1442852" y="405189"/>
          <a:ext cx="3210295" cy="3210295"/>
        </a:xfrm>
        <a:custGeom>
          <a:avLst/>
          <a:gdLst/>
          <a:ahLst/>
          <a:cxnLst/>
          <a:rect l="0" t="0" r="0" b="0"/>
          <a:pathLst>
            <a:path>
              <a:moveTo>
                <a:pt x="2388981" y="204396"/>
              </a:moveTo>
              <a:arcTo wR="1605147" hR="1605147" stAng="17953832" swAng="121090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DB67078-C885-4100-9945-0E1CE7485183}">
      <dsp:nvSpPr>
        <dsp:cNvPr id="0" name=""/>
        <dsp:cNvSpPr/>
      </dsp:nvSpPr>
      <dsp:spPr>
        <a:xfrm>
          <a:off x="3956205" y="1112371"/>
          <a:ext cx="1236761" cy="803895"/>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YE" sz="2800" kern="1200" dirty="0" smtClean="0"/>
            <a:t>التنظيم</a:t>
          </a:r>
          <a:endParaRPr lang="ar-YE" sz="2800" kern="1200" dirty="0"/>
        </a:p>
      </dsp:txBody>
      <dsp:txXfrm>
        <a:off x="3995448" y="1151614"/>
        <a:ext cx="1158275" cy="725409"/>
      </dsp:txXfrm>
    </dsp:sp>
    <dsp:sp modelId="{F0E5A028-4A5D-422D-A1B3-E5407352DE85}">
      <dsp:nvSpPr>
        <dsp:cNvPr id="0" name=""/>
        <dsp:cNvSpPr/>
      </dsp:nvSpPr>
      <dsp:spPr>
        <a:xfrm>
          <a:off x="1442852" y="405189"/>
          <a:ext cx="3210295" cy="3210295"/>
        </a:xfrm>
        <a:custGeom>
          <a:avLst/>
          <a:gdLst/>
          <a:ahLst/>
          <a:cxnLst/>
          <a:rect l="0" t="0" r="0" b="0"/>
          <a:pathLst>
            <a:path>
              <a:moveTo>
                <a:pt x="3206438" y="1716357"/>
              </a:moveTo>
              <a:arcTo wR="1605147" hR="1605147" stAng="21838370" swAng="135923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587DEE1-BFA9-4086-A8BF-0F0D4336C1D6}">
      <dsp:nvSpPr>
        <dsp:cNvPr id="0" name=""/>
        <dsp:cNvSpPr/>
      </dsp:nvSpPr>
      <dsp:spPr>
        <a:xfrm>
          <a:off x="3373101" y="2906981"/>
          <a:ext cx="1236761" cy="803895"/>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YE" sz="2800" kern="1200" dirty="0" smtClean="0"/>
            <a:t>التوجية</a:t>
          </a:r>
          <a:endParaRPr lang="ar-YE" sz="2800" kern="1200" dirty="0"/>
        </a:p>
      </dsp:txBody>
      <dsp:txXfrm>
        <a:off x="3412344" y="2946224"/>
        <a:ext cx="1158275" cy="725409"/>
      </dsp:txXfrm>
    </dsp:sp>
    <dsp:sp modelId="{B46A04CC-4D38-40B4-9A10-76BB0C61E938}">
      <dsp:nvSpPr>
        <dsp:cNvPr id="0" name=""/>
        <dsp:cNvSpPr/>
      </dsp:nvSpPr>
      <dsp:spPr>
        <a:xfrm>
          <a:off x="1442852" y="405189"/>
          <a:ext cx="3210295" cy="3210295"/>
        </a:xfrm>
        <a:custGeom>
          <a:avLst/>
          <a:gdLst/>
          <a:ahLst/>
          <a:cxnLst/>
          <a:rect l="0" t="0" r="0" b="0"/>
          <a:pathLst>
            <a:path>
              <a:moveTo>
                <a:pt x="1801976" y="3198181"/>
              </a:moveTo>
              <a:arcTo wR="1605147" hR="1605147" stAng="4977388" swAng="84522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D5CFB61-9A65-4093-BD04-6CB5B819C5DD}">
      <dsp:nvSpPr>
        <dsp:cNvPr id="0" name=""/>
        <dsp:cNvSpPr/>
      </dsp:nvSpPr>
      <dsp:spPr>
        <a:xfrm>
          <a:off x="1486136" y="2906981"/>
          <a:ext cx="1236761" cy="803895"/>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YE" sz="2800" kern="1200" dirty="0" smtClean="0"/>
            <a:t>التنسيق</a:t>
          </a:r>
          <a:endParaRPr lang="ar-YE" sz="2800" kern="1200" dirty="0"/>
        </a:p>
      </dsp:txBody>
      <dsp:txXfrm>
        <a:off x="1525379" y="2946224"/>
        <a:ext cx="1158275" cy="725409"/>
      </dsp:txXfrm>
    </dsp:sp>
    <dsp:sp modelId="{CA2042F7-00D6-451D-9F21-1A46DB7B4971}">
      <dsp:nvSpPr>
        <dsp:cNvPr id="0" name=""/>
        <dsp:cNvSpPr/>
      </dsp:nvSpPr>
      <dsp:spPr>
        <a:xfrm>
          <a:off x="1442852" y="405189"/>
          <a:ext cx="3210295" cy="3210295"/>
        </a:xfrm>
        <a:custGeom>
          <a:avLst/>
          <a:gdLst/>
          <a:ahLst/>
          <a:cxnLst/>
          <a:rect l="0" t="0" r="0" b="0"/>
          <a:pathLst>
            <a:path>
              <a:moveTo>
                <a:pt x="170234" y="2324538"/>
              </a:moveTo>
              <a:arcTo wR="1605147" hR="1605147" stAng="9202391" swAng="135923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253F702-CE1B-4E0F-BC62-60778B807B6E}">
      <dsp:nvSpPr>
        <dsp:cNvPr id="0" name=""/>
        <dsp:cNvSpPr/>
      </dsp:nvSpPr>
      <dsp:spPr>
        <a:xfrm>
          <a:off x="903032" y="1112371"/>
          <a:ext cx="1236761" cy="803895"/>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YE" sz="2800" kern="1200" dirty="0" smtClean="0"/>
            <a:t>الرقابة</a:t>
          </a:r>
          <a:endParaRPr lang="ar-YE" sz="2800" kern="1200" dirty="0"/>
        </a:p>
      </dsp:txBody>
      <dsp:txXfrm>
        <a:off x="942275" y="1151614"/>
        <a:ext cx="1158275" cy="725409"/>
      </dsp:txXfrm>
    </dsp:sp>
    <dsp:sp modelId="{CAA734B7-B60A-4A7D-8A26-64D087E4E1F2}">
      <dsp:nvSpPr>
        <dsp:cNvPr id="0" name=""/>
        <dsp:cNvSpPr/>
      </dsp:nvSpPr>
      <dsp:spPr>
        <a:xfrm>
          <a:off x="1442852" y="405189"/>
          <a:ext cx="3210295" cy="3210295"/>
        </a:xfrm>
        <a:custGeom>
          <a:avLst/>
          <a:gdLst/>
          <a:ahLst/>
          <a:cxnLst/>
          <a:rect l="0" t="0" r="0" b="0"/>
          <a:pathLst>
            <a:path>
              <a:moveTo>
                <a:pt x="386179" y="560821"/>
              </a:moveTo>
              <a:arcTo wR="1605147" hR="1605147" stAng="13235259" swAng="121090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457EA5-CBE6-44CE-A1B9-60638E1934FC}">
      <dsp:nvSpPr>
        <dsp:cNvPr id="0" name=""/>
        <dsp:cNvSpPr/>
      </dsp:nvSpPr>
      <dsp:spPr>
        <a:xfrm>
          <a:off x="3575295" y="1822480"/>
          <a:ext cx="2170808" cy="2412011"/>
        </a:xfrm>
        <a:prstGeom prst="ellipse">
          <a:avLst/>
        </a:prstGeom>
        <a:solidFill>
          <a:schemeClr val="accent3">
            <a:shade val="6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smtClean="0">
              <a:latin typeface="Times New Roman" pitchFamily="18" charset="0"/>
              <a:ea typeface="Times New Roman" pitchFamily="18" charset="0"/>
              <a:cs typeface="Times New Roman" pitchFamily="18" charset="0"/>
            </a:rPr>
            <a:t>أهم الوظائف التي يؤديها علم إدارة المنشآت الزراعية.</a:t>
          </a:r>
          <a:endParaRPr lang="ar-SA" sz="1800" kern="1200" dirty="0"/>
        </a:p>
      </dsp:txBody>
      <dsp:txXfrm>
        <a:off x="3893202" y="2175711"/>
        <a:ext cx="1534994" cy="1705549"/>
      </dsp:txXfrm>
    </dsp:sp>
    <dsp:sp modelId="{A102F1FA-7F28-4CB6-A809-0FB6B7783F03}">
      <dsp:nvSpPr>
        <dsp:cNvPr id="0" name=""/>
        <dsp:cNvSpPr/>
      </dsp:nvSpPr>
      <dsp:spPr>
        <a:xfrm rot="16635501">
          <a:off x="4733257" y="1359055"/>
          <a:ext cx="206898" cy="575017"/>
        </a:xfrm>
        <a:prstGeom prst="rightArrow">
          <a:avLst>
            <a:gd name="adj1" fmla="val 60000"/>
            <a:gd name="adj2" fmla="val 50000"/>
          </a:avLst>
        </a:prstGeom>
        <a:solidFill>
          <a:schemeClr val="accent3">
            <a:shade val="9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endParaRPr lang="ar-SA" sz="2600" kern="1200"/>
        </a:p>
      </dsp:txBody>
      <dsp:txXfrm>
        <a:off x="4760370" y="1504844"/>
        <a:ext cx="144829" cy="345011"/>
      </dsp:txXfrm>
    </dsp:sp>
    <dsp:sp modelId="{B75D5853-5E86-4EC1-85B5-468E6A3B728B}">
      <dsp:nvSpPr>
        <dsp:cNvPr id="0" name=""/>
        <dsp:cNvSpPr/>
      </dsp:nvSpPr>
      <dsp:spPr>
        <a:xfrm>
          <a:off x="3733800" y="0"/>
          <a:ext cx="2440663" cy="1449195"/>
        </a:xfrm>
        <a:prstGeom prst="ellipse">
          <a:avLst/>
        </a:prstGeom>
        <a:gradFill rotWithShape="1">
          <a:gsLst>
            <a:gs pos="0">
              <a:schemeClr val="accent3">
                <a:tint val="62000"/>
                <a:satMod val="180000"/>
              </a:schemeClr>
            </a:gs>
            <a:gs pos="65000">
              <a:schemeClr val="accent3">
                <a:tint val="32000"/>
                <a:satMod val="250000"/>
              </a:schemeClr>
            </a:gs>
            <a:gs pos="100000">
              <a:schemeClr val="accent3">
                <a:tint val="23000"/>
                <a:satMod val="300000"/>
              </a:schemeClr>
            </a:gs>
          </a:gsLst>
          <a:lin ang="16200000" scaled="0"/>
        </a:gradFill>
        <a:ln w="9525" cap="flat" cmpd="sng" algn="ctr">
          <a:solidFill>
            <a:schemeClr val="accent3"/>
          </a:solidFill>
          <a:prstDash val="solid"/>
        </a:ln>
        <a:effectLst>
          <a:outerShdw blurRad="50800" dist="38100" dir="5400000" rotWithShape="0">
            <a:srgbClr val="000000">
              <a:alpha val="35000"/>
            </a:srgbClr>
          </a:outerShdw>
        </a:effectLst>
        <a:sp3d extrusionH="381000"/>
      </dsp:spPr>
      <dsp:style>
        <a:lnRef idx="1">
          <a:schemeClr val="accent3"/>
        </a:lnRef>
        <a:fillRef idx="2">
          <a:schemeClr val="accent3"/>
        </a:fillRef>
        <a:effectRef idx="1">
          <a:schemeClr val="accent3"/>
        </a:effectRef>
        <a:fontRef idx="minor">
          <a:schemeClr val="dk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إختيار عناصر الإنتاج المناسبة وتقرير كيفية الجمع بينها في عملية إنتاجية محدودة، أي القيام بإدارة العمل الزراعي – إدارة راس المال – إدارة الأرض الزراعية.</a:t>
          </a:r>
          <a:endParaRPr lang="ar-SA" sz="1400" kern="1200" dirty="0"/>
        </a:p>
      </dsp:txBody>
      <dsp:txXfrm>
        <a:off x="4091227" y="212230"/>
        <a:ext cx="1725809" cy="1024735"/>
      </dsp:txXfrm>
    </dsp:sp>
    <dsp:sp modelId="{E2D033B5-03C3-4C5B-8971-BCF13B4BDE32}">
      <dsp:nvSpPr>
        <dsp:cNvPr id="0" name=""/>
        <dsp:cNvSpPr/>
      </dsp:nvSpPr>
      <dsp:spPr>
        <a:xfrm rot="19765188">
          <a:off x="5695362" y="2051173"/>
          <a:ext cx="265303" cy="575017"/>
        </a:xfrm>
        <a:prstGeom prst="rightArrow">
          <a:avLst>
            <a:gd name="adj1" fmla="val 60000"/>
            <a:gd name="adj2" fmla="val 50000"/>
          </a:avLst>
        </a:prstGeom>
        <a:solidFill>
          <a:schemeClr val="accent3">
            <a:shade val="90000"/>
            <a:hueOff val="-190709"/>
            <a:satOff val="-1509"/>
            <a:lumOff val="10318"/>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endParaRPr lang="ar-SA" sz="2600" kern="1200"/>
        </a:p>
      </dsp:txBody>
      <dsp:txXfrm>
        <a:off x="5700897" y="2186422"/>
        <a:ext cx="185712" cy="345011"/>
      </dsp:txXfrm>
    </dsp:sp>
    <dsp:sp modelId="{FA3B203E-749F-45C2-980F-8FDB864F3BE5}">
      <dsp:nvSpPr>
        <dsp:cNvPr id="0" name=""/>
        <dsp:cNvSpPr/>
      </dsp:nvSpPr>
      <dsp:spPr>
        <a:xfrm>
          <a:off x="5944105" y="1059297"/>
          <a:ext cx="1522104" cy="1522104"/>
        </a:xfrm>
        <a:prstGeom prst="ellipse">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p3d extrusionH="381000"/>
      </dsp:spPr>
      <dsp:style>
        <a:lnRef idx="1">
          <a:schemeClr val="accent4"/>
        </a:lnRef>
        <a:fillRef idx="2">
          <a:schemeClr val="accent4"/>
        </a:fillRef>
        <a:effectRef idx="1">
          <a:schemeClr val="accent4"/>
        </a:effectRef>
        <a:fontRef idx="minor">
          <a:schemeClr val="dk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إختيار المشاريع الإنتاجية الملائمة واختيار التوافق المناسب من هذه المشاريع في نظام استثماري مناسب.</a:t>
          </a:r>
          <a:endParaRPr lang="ar-SA" sz="1400" kern="1200" dirty="0"/>
        </a:p>
      </dsp:txBody>
      <dsp:txXfrm>
        <a:off x="6167012" y="1282204"/>
        <a:ext cx="1076290" cy="1076290"/>
      </dsp:txXfrm>
    </dsp:sp>
    <dsp:sp modelId="{93A31E49-EDAF-4CED-979F-85549CECC48E}">
      <dsp:nvSpPr>
        <dsp:cNvPr id="0" name=""/>
        <dsp:cNvSpPr/>
      </dsp:nvSpPr>
      <dsp:spPr>
        <a:xfrm rot="550399">
          <a:off x="5885883" y="2969065"/>
          <a:ext cx="374487" cy="575017"/>
        </a:xfrm>
        <a:prstGeom prst="rightArrow">
          <a:avLst>
            <a:gd name="adj1" fmla="val 60000"/>
            <a:gd name="adj2" fmla="val 50000"/>
          </a:avLst>
        </a:prstGeom>
        <a:solidFill>
          <a:schemeClr val="accent3">
            <a:shade val="90000"/>
            <a:hueOff val="-381419"/>
            <a:satOff val="-3018"/>
            <a:lumOff val="20635"/>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endParaRPr lang="ar-SA" sz="2600" kern="1200"/>
        </a:p>
      </dsp:txBody>
      <dsp:txXfrm>
        <a:off x="5886601" y="3075113"/>
        <a:ext cx="262141" cy="345011"/>
      </dsp:txXfrm>
    </dsp:sp>
    <dsp:sp modelId="{8B6F85D9-7CED-4C57-B355-F98C76B6DBB0}">
      <dsp:nvSpPr>
        <dsp:cNvPr id="0" name=""/>
        <dsp:cNvSpPr/>
      </dsp:nvSpPr>
      <dsp:spPr>
        <a:xfrm>
          <a:off x="6422628" y="2674861"/>
          <a:ext cx="1522104" cy="1522104"/>
        </a:xfrm>
        <a:prstGeom prst="ellipse">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p3d extrusionH="381000"/>
      </dsp:spPr>
      <dsp:style>
        <a:lnRef idx="1">
          <a:schemeClr val="accent4"/>
        </a:lnRef>
        <a:fillRef idx="2">
          <a:schemeClr val="accent4"/>
        </a:fillRef>
        <a:effectRef idx="1">
          <a:schemeClr val="accent4"/>
        </a:effectRef>
        <a:fontRef idx="minor">
          <a:schemeClr val="dk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إنجاز مختلف العمليات الزراعية في الوقت المطلوب والكفاية الملائمة</a:t>
          </a:r>
          <a:endParaRPr lang="ar-SA" sz="1400" kern="1200" dirty="0"/>
        </a:p>
      </dsp:txBody>
      <dsp:txXfrm>
        <a:off x="6645535" y="2897768"/>
        <a:ext cx="1076290" cy="1076290"/>
      </dsp:txXfrm>
    </dsp:sp>
    <dsp:sp modelId="{6FCEC575-1199-44AB-8D5E-1963DCF368E0}">
      <dsp:nvSpPr>
        <dsp:cNvPr id="0" name=""/>
        <dsp:cNvSpPr/>
      </dsp:nvSpPr>
      <dsp:spPr>
        <a:xfrm rot="2928975">
          <a:off x="5447653" y="3809644"/>
          <a:ext cx="296115" cy="575017"/>
        </a:xfrm>
        <a:prstGeom prst="rightArrow">
          <a:avLst>
            <a:gd name="adj1" fmla="val 60000"/>
            <a:gd name="adj2" fmla="val 50000"/>
          </a:avLst>
        </a:prstGeom>
        <a:solidFill>
          <a:schemeClr val="accent3">
            <a:shade val="90000"/>
            <a:hueOff val="-572128"/>
            <a:satOff val="-4527"/>
            <a:lumOff val="30953"/>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endParaRPr lang="ar-SA" sz="2600" kern="1200"/>
        </a:p>
      </dsp:txBody>
      <dsp:txXfrm>
        <a:off x="5462822" y="3891219"/>
        <a:ext cx="207281" cy="345011"/>
      </dsp:txXfrm>
    </dsp:sp>
    <dsp:sp modelId="{163E2BBB-CF83-4346-9684-CF1C7689532D}">
      <dsp:nvSpPr>
        <dsp:cNvPr id="0" name=""/>
        <dsp:cNvSpPr/>
      </dsp:nvSpPr>
      <dsp:spPr>
        <a:xfrm>
          <a:off x="5408290" y="4168090"/>
          <a:ext cx="1830710" cy="1522104"/>
        </a:xfrm>
        <a:prstGeom prst="ellipse">
          <a:avLst/>
        </a:prstGeom>
        <a:gradFill rotWithShape="1">
          <a:gsLst>
            <a:gs pos="0">
              <a:schemeClr val="accent6">
                <a:tint val="62000"/>
                <a:satMod val="180000"/>
              </a:schemeClr>
            </a:gs>
            <a:gs pos="65000">
              <a:schemeClr val="accent6">
                <a:tint val="32000"/>
                <a:satMod val="250000"/>
              </a:schemeClr>
            </a:gs>
            <a:gs pos="100000">
              <a:schemeClr val="accent6">
                <a:tint val="23000"/>
                <a:satMod val="300000"/>
              </a:schemeClr>
            </a:gs>
          </a:gsLst>
          <a:lin ang="16200000" scaled="0"/>
        </a:gradFill>
        <a:ln w="9525" cap="flat" cmpd="sng" algn="ctr">
          <a:solidFill>
            <a:schemeClr val="accent6"/>
          </a:solidFill>
          <a:prstDash val="solid"/>
        </a:ln>
        <a:effectLst>
          <a:outerShdw blurRad="50800" dist="38100" dir="5400000" rotWithShape="0">
            <a:srgbClr val="000000">
              <a:alpha val="35000"/>
            </a:srgbClr>
          </a:outerShdw>
        </a:effectLst>
        <a:sp3d extrusionH="381000"/>
      </dsp:spPr>
      <dsp:style>
        <a:lnRef idx="1">
          <a:schemeClr val="accent6"/>
        </a:lnRef>
        <a:fillRef idx="2">
          <a:schemeClr val="accent6"/>
        </a:fillRef>
        <a:effectRef idx="1">
          <a:schemeClr val="accent6"/>
        </a:effectRef>
        <a:fontRef idx="minor">
          <a:schemeClr val="dk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توزيع استعمال مستلزمات الإنتاج على مدار السنه.</a:t>
          </a:r>
          <a:endParaRPr lang="ar-SA" sz="1400" kern="1200" dirty="0"/>
        </a:p>
      </dsp:txBody>
      <dsp:txXfrm>
        <a:off x="5676391" y="4390997"/>
        <a:ext cx="1294508" cy="1076290"/>
      </dsp:txXfrm>
    </dsp:sp>
    <dsp:sp modelId="{88813DD7-E7C3-4A8E-9A23-C3A2C7CD1473}">
      <dsp:nvSpPr>
        <dsp:cNvPr id="0" name=""/>
        <dsp:cNvSpPr/>
      </dsp:nvSpPr>
      <dsp:spPr>
        <a:xfrm rot="6942857">
          <a:off x="4003941" y="3937297"/>
          <a:ext cx="161280" cy="575017"/>
        </a:xfrm>
        <a:prstGeom prst="rightArrow">
          <a:avLst>
            <a:gd name="adj1" fmla="val 60000"/>
            <a:gd name="adj2" fmla="val 50000"/>
          </a:avLst>
        </a:prstGeom>
        <a:solidFill>
          <a:schemeClr val="accent3">
            <a:shade val="90000"/>
            <a:hueOff val="-572128"/>
            <a:satOff val="-4527"/>
            <a:lumOff val="30953"/>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endParaRPr lang="ar-SA" sz="2600" kern="1200"/>
        </a:p>
      </dsp:txBody>
      <dsp:txXfrm rot="10800000">
        <a:off x="4038630" y="4030504"/>
        <a:ext cx="112896" cy="345011"/>
      </dsp:txXfrm>
    </dsp:sp>
    <dsp:sp modelId="{D44F6EEA-471B-4882-963C-EF22710CF982}">
      <dsp:nvSpPr>
        <dsp:cNvPr id="0" name=""/>
        <dsp:cNvSpPr/>
      </dsp:nvSpPr>
      <dsp:spPr>
        <a:xfrm>
          <a:off x="2616424" y="4323782"/>
          <a:ext cx="2107977" cy="1522104"/>
        </a:xfrm>
        <a:prstGeom prst="ellipse">
          <a:avLst/>
        </a:prstGeom>
        <a:gradFill rotWithShape="1">
          <a:gsLst>
            <a:gs pos="0">
              <a:schemeClr val="accent4">
                <a:tint val="62000"/>
                <a:satMod val="180000"/>
              </a:schemeClr>
            </a:gs>
            <a:gs pos="65000">
              <a:schemeClr val="accent4">
                <a:tint val="32000"/>
                <a:satMod val="250000"/>
              </a:schemeClr>
            </a:gs>
            <a:gs pos="100000">
              <a:schemeClr val="accent4">
                <a:tint val="23000"/>
                <a:satMod val="300000"/>
              </a:schemeClr>
            </a:gs>
          </a:gsLst>
          <a:lin ang="16200000" scaled="0"/>
        </a:gradFill>
        <a:ln w="9525" cap="flat" cmpd="sng" algn="ctr">
          <a:solidFill>
            <a:schemeClr val="accent4"/>
          </a:solidFill>
          <a:prstDash val="solid"/>
        </a:ln>
        <a:effectLst>
          <a:outerShdw blurRad="50800" dist="38100" dir="5400000" rotWithShape="0">
            <a:srgbClr val="000000">
              <a:alpha val="35000"/>
            </a:srgbClr>
          </a:outerShdw>
        </a:effectLst>
        <a:sp3d extrusionH="381000"/>
      </dsp:spPr>
      <dsp:style>
        <a:lnRef idx="1">
          <a:schemeClr val="accent4"/>
        </a:lnRef>
        <a:fillRef idx="2">
          <a:schemeClr val="accent4"/>
        </a:fillRef>
        <a:effectRef idx="1">
          <a:schemeClr val="accent4"/>
        </a:effectRef>
        <a:fontRef idx="minor">
          <a:schemeClr val="dk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kern="1200" dirty="0" smtClean="0"/>
            <a:t>اقتباس كل ماهو جديد في مجال الإدارة والإنتاج وكل ما يتعلق بالمزرعة من فعاليات إنتاجية</a:t>
          </a:r>
          <a:endParaRPr lang="ar-SA" sz="1600" kern="1200" dirty="0"/>
        </a:p>
      </dsp:txBody>
      <dsp:txXfrm>
        <a:off x="2925130" y="4546689"/>
        <a:ext cx="1490565" cy="1076290"/>
      </dsp:txXfrm>
    </dsp:sp>
    <dsp:sp modelId="{938BF6D9-56BA-4D43-9169-CC3CD568E2E0}">
      <dsp:nvSpPr>
        <dsp:cNvPr id="0" name=""/>
        <dsp:cNvSpPr/>
      </dsp:nvSpPr>
      <dsp:spPr>
        <a:xfrm rot="10209487">
          <a:off x="3303062" y="2958852"/>
          <a:ext cx="203496" cy="575017"/>
        </a:xfrm>
        <a:prstGeom prst="rightArrow">
          <a:avLst>
            <a:gd name="adj1" fmla="val 60000"/>
            <a:gd name="adj2" fmla="val 50000"/>
          </a:avLst>
        </a:prstGeom>
        <a:solidFill>
          <a:schemeClr val="accent3">
            <a:shade val="90000"/>
            <a:hueOff val="-381419"/>
            <a:satOff val="-3018"/>
            <a:lumOff val="20635"/>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endParaRPr lang="ar-SA" sz="2600" kern="1200"/>
        </a:p>
      </dsp:txBody>
      <dsp:txXfrm rot="10800000">
        <a:off x="3363662" y="3068637"/>
        <a:ext cx="142447" cy="345011"/>
      </dsp:txXfrm>
    </dsp:sp>
    <dsp:sp modelId="{FABC91A9-06C3-45EE-817D-54DF8BC4808E}">
      <dsp:nvSpPr>
        <dsp:cNvPr id="0" name=""/>
        <dsp:cNvSpPr/>
      </dsp:nvSpPr>
      <dsp:spPr>
        <a:xfrm>
          <a:off x="914403" y="2707582"/>
          <a:ext cx="2334101" cy="1536716"/>
        </a:xfrm>
        <a:prstGeom prst="ellipse">
          <a:avLst/>
        </a:prstGeom>
        <a:gradFill rotWithShape="1">
          <a:gsLst>
            <a:gs pos="0">
              <a:schemeClr val="accent3">
                <a:tint val="62000"/>
                <a:satMod val="180000"/>
              </a:schemeClr>
            </a:gs>
            <a:gs pos="65000">
              <a:schemeClr val="accent3">
                <a:tint val="32000"/>
                <a:satMod val="250000"/>
              </a:schemeClr>
            </a:gs>
            <a:gs pos="100000">
              <a:schemeClr val="accent3">
                <a:tint val="23000"/>
                <a:satMod val="300000"/>
              </a:schemeClr>
            </a:gs>
          </a:gsLst>
          <a:lin ang="16200000" scaled="0"/>
        </a:gradFill>
        <a:ln w="9525" cap="flat" cmpd="sng" algn="ctr">
          <a:solidFill>
            <a:schemeClr val="accent3"/>
          </a:solidFill>
          <a:prstDash val="solid"/>
        </a:ln>
        <a:effectLst>
          <a:outerShdw blurRad="50800" dist="38100" dir="5400000" rotWithShape="0">
            <a:srgbClr val="000000">
              <a:alpha val="35000"/>
            </a:srgbClr>
          </a:outerShdw>
        </a:effectLst>
        <a:sp3d extrusionH="381000"/>
      </dsp:spPr>
      <dsp:style>
        <a:lnRef idx="1">
          <a:schemeClr val="accent3"/>
        </a:lnRef>
        <a:fillRef idx="2">
          <a:schemeClr val="accent3"/>
        </a:fillRef>
        <a:effectRef idx="1">
          <a:schemeClr val="accent3"/>
        </a:effectRef>
        <a:fontRef idx="minor">
          <a:schemeClr val="dk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إمساك السجلات الحسابية في المزرعة والإحتفاظ بهذه السجلات ومراجعتها بهدف الإستفادة منها في تحقيق فعالية أكبر لإدارة المزرعة والمشاريع الزراعية</a:t>
          </a:r>
          <a:endParaRPr lang="ar-SA" sz="1400" kern="1200" dirty="0"/>
        </a:p>
      </dsp:txBody>
      <dsp:txXfrm>
        <a:off x="1256224" y="2932629"/>
        <a:ext cx="1650459" cy="1086622"/>
      </dsp:txXfrm>
    </dsp:sp>
    <dsp:sp modelId="{F6DEFA8F-8314-4F61-BFE7-082A062B236E}">
      <dsp:nvSpPr>
        <dsp:cNvPr id="0" name=""/>
        <dsp:cNvSpPr/>
      </dsp:nvSpPr>
      <dsp:spPr>
        <a:xfrm rot="12808476">
          <a:off x="3405193" y="1995251"/>
          <a:ext cx="255502" cy="575017"/>
        </a:xfrm>
        <a:prstGeom prst="rightArrow">
          <a:avLst>
            <a:gd name="adj1" fmla="val 60000"/>
            <a:gd name="adj2" fmla="val 50000"/>
          </a:avLst>
        </a:prstGeom>
        <a:solidFill>
          <a:schemeClr val="accent3">
            <a:shade val="90000"/>
            <a:hueOff val="-190709"/>
            <a:satOff val="-1509"/>
            <a:lumOff val="10318"/>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rtl="1">
            <a:lnSpc>
              <a:spcPct val="90000"/>
            </a:lnSpc>
            <a:spcBef>
              <a:spcPct val="0"/>
            </a:spcBef>
            <a:spcAft>
              <a:spcPct val="35000"/>
            </a:spcAft>
          </a:pPr>
          <a:endParaRPr lang="ar-SA" sz="2600" kern="1200"/>
        </a:p>
      </dsp:txBody>
      <dsp:txXfrm rot="10800000">
        <a:off x="3475487" y="2131393"/>
        <a:ext cx="178851" cy="345011"/>
      </dsp:txXfrm>
    </dsp:sp>
    <dsp:sp modelId="{0F926EB9-F26E-41DF-A056-1E84861B7E3E}">
      <dsp:nvSpPr>
        <dsp:cNvPr id="0" name=""/>
        <dsp:cNvSpPr/>
      </dsp:nvSpPr>
      <dsp:spPr>
        <a:xfrm>
          <a:off x="1295394" y="835541"/>
          <a:ext cx="2399734" cy="1522104"/>
        </a:xfrm>
        <a:prstGeom prst="ellipse">
          <a:avLst/>
        </a:prstGeom>
        <a:gradFill rotWithShape="1">
          <a:gsLst>
            <a:gs pos="0">
              <a:schemeClr val="accent3">
                <a:tint val="62000"/>
                <a:satMod val="180000"/>
              </a:schemeClr>
            </a:gs>
            <a:gs pos="65000">
              <a:schemeClr val="accent3">
                <a:tint val="32000"/>
                <a:satMod val="250000"/>
              </a:schemeClr>
            </a:gs>
            <a:gs pos="100000">
              <a:schemeClr val="accent3">
                <a:tint val="23000"/>
                <a:satMod val="300000"/>
              </a:schemeClr>
            </a:gs>
          </a:gsLst>
          <a:lin ang="16200000" scaled="0"/>
        </a:gradFill>
        <a:ln w="9525" cap="flat" cmpd="sng" algn="ctr">
          <a:solidFill>
            <a:schemeClr val="accent3"/>
          </a:solidFill>
          <a:prstDash val="solid"/>
        </a:ln>
        <a:effectLst>
          <a:outerShdw blurRad="50800" dist="38100" dir="5400000" rotWithShape="0">
            <a:srgbClr val="000000">
              <a:alpha val="35000"/>
            </a:srgbClr>
          </a:outerShdw>
        </a:effectLst>
        <a:sp3d extrusionH="381000"/>
      </dsp:spPr>
      <dsp:style>
        <a:lnRef idx="1">
          <a:schemeClr val="accent3"/>
        </a:lnRef>
        <a:fillRef idx="2">
          <a:schemeClr val="accent3"/>
        </a:fillRef>
        <a:effectRef idx="1">
          <a:schemeClr val="accent3"/>
        </a:effectRef>
        <a:fontRef idx="minor">
          <a:schemeClr val="dk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kern="1200" dirty="0" smtClean="0"/>
            <a:t>اجراء التعديلات المناسبة والتي يجب القيام بها نتيجة للتغيرات التي قد تطرا على اسعار مستلزمات الإنتاج او على الأسعار التسويقية للمنتجات الزراعية.</a:t>
          </a:r>
          <a:endParaRPr lang="en-US" sz="1400" kern="1200" dirty="0"/>
        </a:p>
      </dsp:txBody>
      <dsp:txXfrm>
        <a:off x="1646827" y="1058448"/>
        <a:ext cx="1696868" cy="1076290"/>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0.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19.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wmf"/><Relationship Id="rId1" Type="http://schemas.openxmlformats.org/officeDocument/2006/relationships/image" Target="../media/image35.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5.e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51.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52.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53.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61.emf"/></Relationships>
</file>

<file path=ppt/drawings/_rels/vmlDrawing43.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66.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67.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68.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6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2CC466-085D-4E4A-BAE6-17FA578B092B}" type="datetimeFigureOut">
              <a:rPr lang="en-US" smtClean="0"/>
              <a:t>15/10/2017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8D5455-C5B7-4F8B-BD85-01EB68AA9CBD}" type="slidenum">
              <a:rPr lang="en-US" smtClean="0"/>
              <a:t>‹#›</a:t>
            </a:fld>
            <a:endParaRPr lang="en-US"/>
          </a:p>
        </p:txBody>
      </p:sp>
    </p:spTree>
    <p:extLst>
      <p:ext uri="{BB962C8B-B14F-4D97-AF65-F5344CB8AC3E}">
        <p14:creationId xmlns:p14="http://schemas.microsoft.com/office/powerpoint/2010/main" val="2214741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bwMode="auto">
          <a:noFill/>
          <a:ln>
            <a:solidFill>
              <a:srgbClr val="000000"/>
            </a:solidFill>
            <a:miter lim="800000"/>
            <a:headEnd/>
            <a:tailEnd/>
          </a:ln>
        </p:spPr>
      </p:sp>
      <p:sp>
        <p:nvSpPr>
          <p:cNvPr id="179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06049E8-0DB4-4012-938B-580CC6ABEEB0}" type="slidenum">
              <a:rPr lang="en-US" smtClean="0">
                <a:solidFill>
                  <a:prstClr val="black"/>
                </a:solidFill>
              </a:rPr>
              <a:pPr>
                <a:defRPr/>
              </a:pPr>
              <a:t>1</a:t>
            </a:fld>
            <a:endParaRPr lang="en-US" smtClean="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341966-1A03-49B5-BC47-C8AF226EACB4}" type="slidenum">
              <a:rPr lang="ar-SA" smtClean="0">
                <a:latin typeface="Arial" charset="0"/>
                <a:cs typeface="Arial" charset="0"/>
              </a:rPr>
              <a:pPr/>
              <a:t>10</a:t>
            </a:fld>
            <a:endParaRPr lang="ar-SA"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CB6C4F-93CB-4243-B5DC-5EB4F7BDD690}" type="slidenum">
              <a:rPr lang="ar-SA" smtClean="0">
                <a:latin typeface="Arial" charset="0"/>
                <a:cs typeface="Arial" charset="0"/>
              </a:rPr>
              <a:pPr/>
              <a:t>11</a:t>
            </a:fld>
            <a:endParaRPr lang="ar-SA"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E1C806-FD0F-4045-8DC1-4F2E807715C7}" type="slidenum">
              <a:rPr lang="ar-SA" smtClean="0">
                <a:latin typeface="Arial" charset="0"/>
                <a:cs typeface="Arial" charset="0"/>
              </a:rPr>
              <a:pPr/>
              <a:t>12</a:t>
            </a:fld>
            <a:endParaRPr lang="ar-SA" dirty="0"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88ADB2E-E17E-4AF8-B48B-123EC2B13308}" type="slidenum">
              <a:rPr lang="ar-SA" smtClean="0">
                <a:latin typeface="Arial" charset="0"/>
                <a:cs typeface="Arial" charset="0"/>
              </a:rPr>
              <a:pPr/>
              <a:t>13</a:t>
            </a:fld>
            <a:endParaRPr lang="ar-SA" smtClean="0">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CB6C4F-93CB-4243-B5DC-5EB4F7BDD690}" type="slidenum">
              <a:rPr lang="ar-SA" smtClean="0">
                <a:latin typeface="Arial" charset="0"/>
                <a:cs typeface="Arial" charset="0"/>
              </a:rPr>
              <a:pPr/>
              <a:t>14</a:t>
            </a:fld>
            <a:endParaRPr lang="ar-SA" smtClean="0">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F2D0E62-92B4-433E-B8E2-B152A415D048}" type="slidenum">
              <a:rPr lang="ar-SA" smtClean="0">
                <a:latin typeface="Arial" charset="0"/>
                <a:cs typeface="Arial" charset="0"/>
              </a:rPr>
              <a:pPr/>
              <a:t>15</a:t>
            </a:fld>
            <a:endParaRPr lang="ar-SA" smtClean="0">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CB6C4F-93CB-4243-B5DC-5EB4F7BDD690}" type="slidenum">
              <a:rPr lang="ar-SA" smtClean="0">
                <a:latin typeface="Arial" charset="0"/>
                <a:cs typeface="Arial" charset="0"/>
              </a:rPr>
              <a:pPr/>
              <a:t>16</a:t>
            </a:fld>
            <a:endParaRPr lang="ar-SA" smtClean="0">
              <a:latin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CB6C4F-93CB-4243-B5DC-5EB4F7BDD690}" type="slidenum">
              <a:rPr lang="ar-SA" smtClean="0">
                <a:solidFill>
                  <a:prstClr val="black"/>
                </a:solidFill>
              </a:rPr>
              <a:pPr/>
              <a:t>17</a:t>
            </a:fld>
            <a:endParaRPr lang="ar-SA" smtClean="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AFBED26-3B4B-48C3-8717-0044C1DD03C3}" type="slidenum">
              <a:rPr lang="ar-SA" smtClean="0">
                <a:latin typeface="Arial" charset="0"/>
                <a:cs typeface="Arial" charset="0"/>
              </a:rPr>
              <a:pPr/>
              <a:t>18</a:t>
            </a:fld>
            <a:endParaRPr lang="ar-SA" smtClean="0">
              <a:latin typeface="Arial" charset="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851D2F-10B0-4983-AD55-31B57032ECBB}" type="slidenum">
              <a:rPr lang="ar-SA" smtClean="0">
                <a:latin typeface="Arial" charset="0"/>
                <a:cs typeface="Arial" charset="0"/>
              </a:rPr>
              <a:pPr/>
              <a:t>19</a:t>
            </a:fld>
            <a:endParaRPr lang="ar-SA"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CB6C4F-93CB-4243-B5DC-5EB4F7BDD690}" type="slidenum">
              <a:rPr lang="ar-SA" smtClean="0">
                <a:latin typeface="Arial" charset="0"/>
                <a:cs typeface="Arial" charset="0"/>
              </a:rPr>
              <a:pPr/>
              <a:t>2</a:t>
            </a:fld>
            <a:endParaRPr lang="ar-SA" smtClean="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36B8431-EF4C-41AC-8ACC-B2D7E4207ED0}" type="slidenum">
              <a:rPr lang="ar-SA" smtClean="0">
                <a:latin typeface="Arial" charset="0"/>
                <a:cs typeface="Arial" charset="0"/>
              </a:rPr>
              <a:pPr/>
              <a:t>20</a:t>
            </a:fld>
            <a:endParaRPr lang="ar-SA" smtClean="0">
              <a:latin typeface="Arial" charset="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F02CF3F-EF6C-4F79-A52C-4A41AC5160A5}" type="slidenum">
              <a:rPr lang="ar-SA" altLang="en-US" smtClean="0"/>
              <a:pPr eaLnBrk="1" hangingPunct="1"/>
              <a:t>21</a:t>
            </a:fld>
            <a:endParaRPr lang="ar-SA"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AE75735-4403-44CF-B989-6BFE18635614}" type="slidenum">
              <a:rPr lang="ar-SA" altLang="en-US" smtClean="0"/>
              <a:pPr eaLnBrk="1" hangingPunct="1"/>
              <a:t>31</a:t>
            </a:fld>
            <a:endParaRPr lang="ar-SA"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FF4194F-D9C9-47B8-BA7E-3E9F876530F6}" type="slidenum">
              <a:rPr lang="ar-SA" altLang="en-US" smtClean="0"/>
              <a:pPr eaLnBrk="1" hangingPunct="1"/>
              <a:t>32</a:t>
            </a:fld>
            <a:endParaRPr lang="ar-SA"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550673A-1BC8-4437-83F4-4F6044140C97}" type="slidenum">
              <a:rPr lang="ar-SA" altLang="en-US" smtClean="0"/>
              <a:pPr eaLnBrk="1" hangingPunct="1"/>
              <a:t>33</a:t>
            </a:fld>
            <a:endParaRPr lang="ar-SA"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6EAE069-B398-414A-BDDA-5DB07CEDFE5C}" type="slidenum">
              <a:rPr lang="ar-SA" altLang="en-US" smtClean="0"/>
              <a:pPr eaLnBrk="1" hangingPunct="1"/>
              <a:t>34</a:t>
            </a:fld>
            <a:endParaRPr lang="ar-SA"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B8DB777-691F-4D6A-AB24-12CBBBDEC6DC}" type="slidenum">
              <a:rPr lang="ar-SA" altLang="en-US" smtClean="0"/>
              <a:pPr eaLnBrk="1" hangingPunct="1"/>
              <a:t>35</a:t>
            </a:fld>
            <a:endParaRPr lang="ar-SA"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6C45C7F-A5B3-4BA6-B7A9-A50161DD564B}" type="slidenum">
              <a:rPr lang="ar-SA" altLang="en-US" smtClean="0"/>
              <a:pPr eaLnBrk="1" hangingPunct="1"/>
              <a:t>36</a:t>
            </a:fld>
            <a:endParaRPr lang="ar-SA"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A02F8C7-5F1D-403B-ADEF-0958185A3333}" type="slidenum">
              <a:rPr lang="ar-SA" altLang="en-US" smtClean="0"/>
              <a:pPr eaLnBrk="1" hangingPunct="1"/>
              <a:t>37</a:t>
            </a:fld>
            <a:endParaRPr lang="ar-SA"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DCE1B2F-B9EE-4E2A-B7FD-83D0D1446F4B}" type="slidenum">
              <a:rPr lang="ar-SA" altLang="en-US" smtClean="0"/>
              <a:pPr eaLnBrk="1" hangingPunct="1"/>
              <a:t>39</a:t>
            </a:fld>
            <a:endParaRPr lang="ar-SA"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CB6C4F-93CB-4243-B5DC-5EB4F7BDD690}" type="slidenum">
              <a:rPr lang="ar-SA" smtClean="0">
                <a:solidFill>
                  <a:prstClr val="black"/>
                </a:solidFill>
              </a:rPr>
              <a:pPr/>
              <a:t>3</a:t>
            </a:fld>
            <a:endParaRPr lang="ar-SA" smtClean="0">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97F2624-B31D-4703-A026-DC7E0B70E9BF}" type="slidenum">
              <a:rPr lang="ar-SA" altLang="en-US" smtClean="0"/>
              <a:pPr eaLnBrk="1" hangingPunct="1"/>
              <a:t>40</a:t>
            </a:fld>
            <a:endParaRPr lang="ar-SA"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2A39066-0DEB-4380-8375-7A9CCF448A21}" type="slidenum">
              <a:rPr lang="ar-SA" altLang="en-US" smtClean="0"/>
              <a:pPr eaLnBrk="1" hangingPunct="1"/>
              <a:t>41</a:t>
            </a:fld>
            <a:endParaRPr lang="ar-SA"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03DF190-D34A-43EB-A8AA-5110A00D61FF}" type="slidenum">
              <a:rPr lang="ar-SA" altLang="en-US" smtClean="0"/>
              <a:pPr eaLnBrk="1" hangingPunct="1"/>
              <a:t>42</a:t>
            </a:fld>
            <a:endParaRPr lang="ar-SA"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41040E4-C314-4122-9973-74D0D0A18B36}" type="slidenum">
              <a:rPr lang="ar-SA" altLang="en-US" smtClean="0"/>
              <a:pPr eaLnBrk="1" hangingPunct="1"/>
              <a:t>43</a:t>
            </a:fld>
            <a:endParaRPr lang="ar-SA"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07BDDC7-FE16-42DE-99FB-B231DBC81788}" type="slidenum">
              <a:rPr lang="ar-SA" altLang="en-US" smtClean="0"/>
              <a:pPr eaLnBrk="1" hangingPunct="1"/>
              <a:t>44</a:t>
            </a:fld>
            <a:endParaRPr lang="ar-SA"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6F279B7-C090-4A1F-9E13-B1238E900D6E}" type="slidenum">
              <a:rPr lang="ar-SA" altLang="en-US" smtClean="0"/>
              <a:pPr eaLnBrk="1" hangingPunct="1"/>
              <a:t>45</a:t>
            </a:fld>
            <a:endParaRPr lang="ar-SA"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2E12C88-FE3A-4CB4-8AD4-A795125640A0}" type="slidenum">
              <a:rPr lang="ar-SA" altLang="en-US" smtClean="0"/>
              <a:pPr eaLnBrk="1" hangingPunct="1"/>
              <a:t>46</a:t>
            </a:fld>
            <a:endParaRPr lang="ar-SA"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5BB22AF-53F9-4133-B8D9-58AE40473B68}" type="slidenum">
              <a:rPr lang="ar-SA" altLang="en-US" smtClean="0"/>
              <a:pPr eaLnBrk="1" hangingPunct="1"/>
              <a:t>47</a:t>
            </a:fld>
            <a:endParaRPr lang="ar-SA"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86B43F2-90E3-4DD0-876E-F1B114B91864}" type="slidenum">
              <a:rPr lang="ar-SA" altLang="en-US" smtClean="0"/>
              <a:pPr eaLnBrk="1" hangingPunct="1"/>
              <a:t>48</a:t>
            </a:fld>
            <a:endParaRPr lang="ar-SA"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1B9EB9D-FDB3-473F-87B1-447C1891CF4D}" type="slidenum">
              <a:rPr lang="ar-SA" altLang="en-US">
                <a:solidFill>
                  <a:prstClr val="black"/>
                </a:solidFill>
              </a:rPr>
              <a:pPr eaLnBrk="1" hangingPunct="1"/>
              <a:t>50</a:t>
            </a:fld>
            <a:endParaRPr lang="ar-SA" alt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CB6C4F-93CB-4243-B5DC-5EB4F7BDD690}" type="slidenum">
              <a:rPr lang="ar-SA" smtClean="0">
                <a:latin typeface="Arial" charset="0"/>
                <a:cs typeface="Arial" charset="0"/>
              </a:rPr>
              <a:pPr/>
              <a:t>4</a:t>
            </a:fld>
            <a:endParaRPr lang="ar-SA" smtClean="0">
              <a:latin typeface="Arial" charset="0"/>
              <a:cs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8EC6B66-A63E-490B-91FF-6FED724A58D4}" type="slidenum">
              <a:rPr lang="ar-SA" altLang="en-US" smtClean="0"/>
              <a:pPr eaLnBrk="1" hangingPunct="1"/>
              <a:t>51</a:t>
            </a:fld>
            <a:endParaRPr lang="ar-SA"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8EC6B66-A63E-490B-91FF-6FED724A58D4}" type="slidenum">
              <a:rPr lang="ar-SA" altLang="en-US" smtClean="0"/>
              <a:pPr eaLnBrk="1" hangingPunct="1"/>
              <a:t>52</a:t>
            </a:fld>
            <a:endParaRPr lang="ar-SA"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049E358-17F3-40A7-80BB-9E16A9902BA8}" type="slidenum">
              <a:rPr lang="ar-SA" altLang="en-US" smtClean="0"/>
              <a:pPr eaLnBrk="1" hangingPunct="1"/>
              <a:t>53</a:t>
            </a:fld>
            <a:endParaRPr lang="ar-SA"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B0B97E6-4D80-468B-9D67-65B445B77B04}" type="slidenum">
              <a:rPr lang="ar-SA" altLang="en-US" smtClean="0"/>
              <a:pPr eaLnBrk="1" hangingPunct="1"/>
              <a:t>55</a:t>
            </a:fld>
            <a:endParaRPr lang="ar-SA" alt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E5FF97A-B2CE-44A1-8D13-1972BD7FE849}" type="slidenum">
              <a:rPr lang="ar-SA" altLang="en-US" smtClean="0"/>
              <a:pPr eaLnBrk="1" hangingPunct="1"/>
              <a:t>56</a:t>
            </a:fld>
            <a:endParaRPr lang="ar-SA" alt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FC442EE-16EC-4EED-828D-FB4F978DC67F}" type="slidenum">
              <a:rPr lang="ar-SA" altLang="en-US" smtClean="0"/>
              <a:pPr eaLnBrk="1" hangingPunct="1"/>
              <a:t>58</a:t>
            </a:fld>
            <a:endParaRPr lang="ar-SA" alt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9FA50CE-D0FF-4165-A43A-131C18C4AF79}" type="slidenum">
              <a:rPr lang="ar-SA" altLang="en-US" smtClean="0"/>
              <a:pPr eaLnBrk="1" hangingPunct="1"/>
              <a:t>59</a:t>
            </a:fld>
            <a:endParaRPr lang="ar-SA" alt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AF0BFDDA-1F5C-4215-A7F7-4CF976D6F952}" type="slidenum">
              <a:rPr lang="ar-SA" altLang="en-US" smtClean="0"/>
              <a:pPr eaLnBrk="1" hangingPunct="1"/>
              <a:t>60</a:t>
            </a:fld>
            <a:endParaRPr lang="ar-SA"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altLang="en-US" smtClean="0"/>
          </a:p>
        </p:txBody>
      </p:sp>
      <p:sp>
        <p:nvSpPr>
          <p:cNvPr id="25604"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fld id="{205AF49F-4325-4E8C-A895-A56335B7067E}" type="slidenum">
              <a:rPr lang="ar-SA" altLang="en-US" smtClean="0"/>
              <a:pPr eaLnBrk="1" hangingPunct="1"/>
              <a:t>90</a:t>
            </a:fld>
            <a:endParaRPr lang="ar-SA" alt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عنصر نائب لصورة الشريحة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altLang="en-US" smtClean="0"/>
          </a:p>
        </p:txBody>
      </p:sp>
      <p:sp>
        <p:nvSpPr>
          <p:cNvPr id="39940" name="عنصر نائب لرقم الشريحة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fld id="{619C90B5-6D83-4DB2-8D61-6A53C44E0EF2}" type="slidenum">
              <a:rPr lang="ar-SA" altLang="en-US" smtClean="0"/>
              <a:pPr eaLnBrk="1" hangingPunct="1"/>
              <a:t>118</a:t>
            </a:fld>
            <a:endParaRPr lang="ar-SA"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CB6C4F-93CB-4243-B5DC-5EB4F7BDD690}" type="slidenum">
              <a:rPr lang="ar-SA" smtClean="0">
                <a:latin typeface="Arial" charset="0"/>
                <a:cs typeface="Arial" charset="0"/>
              </a:rPr>
              <a:pPr/>
              <a:t>5</a:t>
            </a:fld>
            <a:endParaRPr lang="ar-SA" smtClean="0">
              <a:latin typeface="Arial" charset="0"/>
              <a:cs typeface="Arial"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C516917-486D-4D3D-9E4C-DB73490C586B}" type="slidenum">
              <a:rPr lang="ar-SA" smtClean="0"/>
              <a:pPr>
                <a:defRPr/>
              </a:pPr>
              <a:t>121</a:t>
            </a:fld>
            <a:endParaRPr lang="ar-SA"/>
          </a:p>
        </p:txBody>
      </p:sp>
    </p:spTree>
    <p:extLst>
      <p:ext uri="{BB962C8B-B14F-4D97-AF65-F5344CB8AC3E}">
        <p14:creationId xmlns:p14="http://schemas.microsoft.com/office/powerpoint/2010/main" val="1032255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CB6C4F-93CB-4243-B5DC-5EB4F7BDD690}" type="slidenum">
              <a:rPr lang="ar-SA" smtClean="0">
                <a:latin typeface="Arial" charset="0"/>
                <a:cs typeface="Arial" charset="0"/>
              </a:rPr>
              <a:pPr/>
              <a:t>6</a:t>
            </a:fld>
            <a:endParaRPr lang="ar-SA" smtClean="0">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A946D2-0D50-4BA8-81D2-959B63482B5C}" type="slidenum">
              <a:rPr lang="ar-SA" smtClean="0">
                <a:latin typeface="Arial" charset="0"/>
                <a:cs typeface="Arial" charset="0"/>
              </a:rPr>
              <a:pPr/>
              <a:t>7</a:t>
            </a:fld>
            <a:endParaRPr lang="ar-SA"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E3BE90-C08A-4F9F-955B-9243735527F6}" type="slidenum">
              <a:rPr lang="ar-SA" smtClean="0">
                <a:latin typeface="Arial" charset="0"/>
                <a:cs typeface="Arial" charset="0"/>
              </a:rPr>
              <a:pPr/>
              <a:t>8</a:t>
            </a:fld>
            <a:endParaRPr lang="ar-SA"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873370-D36D-41AC-8957-56365627352E}" type="slidenum">
              <a:rPr lang="ar-SA" smtClean="0">
                <a:latin typeface="Arial" charset="0"/>
                <a:cs typeface="Arial" charset="0"/>
              </a:rPr>
              <a:pPr/>
              <a:t>9</a:t>
            </a:fld>
            <a:endParaRPr lang="ar-SA"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2.xml"/><Relationship Id="rId1" Type="http://schemas.openxmlformats.org/officeDocument/2006/relationships/themeOverride" Target="../theme/themeOverride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2.xml"/><Relationship Id="rId1" Type="http://schemas.openxmlformats.org/officeDocument/2006/relationships/themeOverride" Target="../theme/themeOverride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C310435F-893D-4FD4-833C-17523AF2865C}" type="datetime1">
              <a:rPr lang="en-US"/>
              <a:pPr>
                <a:defRPr/>
              </a:pPr>
              <a:t>15/10/2017</a:t>
            </a:fld>
            <a:endParaRPr lang="en-US"/>
          </a:p>
        </p:txBody>
      </p:sp>
      <p:sp>
        <p:nvSpPr>
          <p:cNvPr id="12" name="Footer Placeholder 18"/>
          <p:cNvSpPr>
            <a:spLocks noGrp="1"/>
          </p:cNvSpPr>
          <p:nvPr>
            <p:ph type="ftr" sz="quarter" idx="11"/>
          </p:nvPr>
        </p:nvSpPr>
        <p:spPr/>
        <p:txBody>
          <a:bodyPr/>
          <a:lstStyle>
            <a:lvl1pPr>
              <a:defRPr>
                <a:solidFill>
                  <a:srgbClr val="E8F0F4"/>
                </a:solidFill>
              </a:defRPr>
            </a:lvl1pPr>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0EBB6EFD-9A58-41CC-BD6D-D72198C28720}" type="slidenum">
              <a:rPr lang="en-US"/>
              <a:pPr>
                <a:defRPr/>
              </a:pPr>
              <a:t>‹#›</a:t>
            </a:fld>
            <a:endParaRPr lang="en-US"/>
          </a:p>
        </p:txBody>
      </p:sp>
    </p:spTree>
    <p:extLst>
      <p:ext uri="{BB962C8B-B14F-4D97-AF65-F5344CB8AC3E}">
        <p14:creationId xmlns:p14="http://schemas.microsoft.com/office/powerpoint/2010/main" val="538118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C486ACF8-A581-40AB-97CB-DF956CE5B171}" type="datetime1">
              <a:rPr lang="en-US">
                <a:solidFill>
                  <a:prstClr val="black"/>
                </a:solidFill>
              </a:rPr>
              <a:pPr>
                <a:defRPr/>
              </a:pPr>
              <a:t>15/10/2017</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C24CD6B8-97DC-4FF0-A4B0-AFDEF5AA8CAC}"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771243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53DF129-2AA1-48CF-84D5-61A380755EDA}" type="datetime1">
              <a:rPr lang="en-US">
                <a:solidFill>
                  <a:prstClr val="black"/>
                </a:solidFill>
              </a:rPr>
              <a:pPr>
                <a:defRPr/>
              </a:pPr>
              <a:t>15/10/2017</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9C4B4ED3-6D39-4DE5-A810-89344FF0450F}"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4171129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48113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13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A0B7AAB3-FFBE-4037-B5BD-A99AC2BAB253}" type="datetime1">
              <a:rPr lang="en-US">
                <a:solidFill>
                  <a:prstClr val="black"/>
                </a:solidFill>
              </a:rPr>
              <a:pPr>
                <a:defRPr/>
              </a:pPr>
              <a:t>15/10/2017</a:t>
            </a:fld>
            <a:endParaRPr lang="en-US">
              <a:solidFill>
                <a:prstClr val="black"/>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7" name="Slide Number Placeholder 17"/>
          <p:cNvSpPr>
            <a:spLocks noGrp="1"/>
          </p:cNvSpPr>
          <p:nvPr>
            <p:ph type="sldNum" sz="quarter" idx="12"/>
          </p:nvPr>
        </p:nvSpPr>
        <p:spPr/>
        <p:txBody>
          <a:bodyPr/>
          <a:lstStyle>
            <a:lvl1pPr>
              <a:defRPr/>
            </a:lvl1pPr>
          </a:lstStyle>
          <a:p>
            <a:pPr>
              <a:defRPr/>
            </a:pPr>
            <a:fld id="{0282B8C3-252A-4DB2-BB2E-0F955AD25A89}"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7888285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81138"/>
            <a:ext cx="8229600" cy="4525962"/>
          </a:xfrm>
        </p:spPr>
        <p:txBody>
          <a:bodyPr/>
          <a:lstStyle/>
          <a:p>
            <a:pPr lvl="0"/>
            <a:endParaRPr lang="en-US" noProof="0"/>
          </a:p>
        </p:txBody>
      </p:sp>
      <p:sp>
        <p:nvSpPr>
          <p:cNvPr id="4" name="Date Placeholder 9"/>
          <p:cNvSpPr>
            <a:spLocks noGrp="1"/>
          </p:cNvSpPr>
          <p:nvPr>
            <p:ph type="dt" sz="half" idx="10"/>
          </p:nvPr>
        </p:nvSpPr>
        <p:spPr/>
        <p:txBody>
          <a:bodyPr/>
          <a:lstStyle>
            <a:lvl1pPr>
              <a:defRPr/>
            </a:lvl1pPr>
          </a:lstStyle>
          <a:p>
            <a:pPr>
              <a:defRPr/>
            </a:pPr>
            <a:fld id="{5243BC91-A0D4-42A5-8686-3CCA8B9755CA}" type="datetime1">
              <a:rPr lang="en-US">
                <a:solidFill>
                  <a:prstClr val="black"/>
                </a:solidFill>
              </a:rPr>
              <a:pPr>
                <a:defRPr/>
              </a:pPr>
              <a:t>15/10/2017</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AA04F8C2-5590-45D8-ACF0-9511BBD4B77F}"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830491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3638"/>
            <a:ext cx="2133600" cy="457200"/>
          </a:xfrm>
        </p:spPr>
        <p:txBody>
          <a:bodyPr/>
          <a:lstStyle>
            <a:lvl1pPr>
              <a:defRPr/>
            </a:lvl1pPr>
          </a:lstStyle>
          <a:p>
            <a:endParaRPr lang="en-GB" altLang="en-US">
              <a:solidFill>
                <a:prstClr val="black"/>
              </a:solidFill>
            </a:endParaRPr>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GB" altLang="en-US">
              <a:solidFill>
                <a:prstClr val="black"/>
              </a:solidFill>
            </a:endParaRPr>
          </a:p>
        </p:txBody>
      </p:sp>
      <p:sp>
        <p:nvSpPr>
          <p:cNvPr id="8" name="Slide Number Placeholder 7"/>
          <p:cNvSpPr>
            <a:spLocks noGrp="1"/>
          </p:cNvSpPr>
          <p:nvPr>
            <p:ph type="sldNum" sz="quarter" idx="12"/>
          </p:nvPr>
        </p:nvSpPr>
        <p:spPr>
          <a:xfrm>
            <a:off x="6553200" y="6243638"/>
            <a:ext cx="2133600" cy="457200"/>
          </a:xfrm>
        </p:spPr>
        <p:txBody>
          <a:bodyPr/>
          <a:lstStyle>
            <a:lvl1pPr>
              <a:defRPr/>
            </a:lvl1pPr>
          </a:lstStyle>
          <a:p>
            <a:fld id="{4A33F126-05B6-4347-8C6B-835DCC5E1D56}" type="slidenum">
              <a:rPr lang="en-GB" altLang="en-US">
                <a:solidFill>
                  <a:prstClr val="black"/>
                </a:solidFill>
              </a:rPr>
              <a:pPr/>
              <a:t>‹#›</a:t>
            </a:fld>
            <a:endParaRPr lang="en-GB" altLang="en-US">
              <a:solidFill>
                <a:prstClr val="black"/>
              </a:solidFill>
            </a:endParaRPr>
          </a:p>
        </p:txBody>
      </p:sp>
    </p:spTree>
    <p:extLst>
      <p:ext uri="{BB962C8B-B14F-4D97-AF65-F5344CB8AC3E}">
        <p14:creationId xmlns:p14="http://schemas.microsoft.com/office/powerpoint/2010/main" val="24015045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7966DD8E-DE81-44BB-BF7E-78A880A394B2}" type="datetime1">
              <a:rPr lang="en-US">
                <a:solidFill>
                  <a:srgbClr val="DBF5F9">
                    <a:shade val="90000"/>
                  </a:srgbClr>
                </a:solidFill>
              </a:rPr>
              <a:pPr>
                <a:defRPr/>
              </a:pPr>
              <a:t>15/10/2017</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a:lvl1pPr>
          </a:lstStyle>
          <a:p>
            <a:pPr>
              <a:defRPr/>
            </a:pPr>
            <a:fld id="{9BFC8A2E-B24E-4F65-B26A-6734310B483D}" type="slidenum">
              <a:rPr lang="en-US">
                <a:solidFill>
                  <a:srgbClr val="DBF5F9">
                    <a:shade val="90000"/>
                  </a:srgbClr>
                </a:solidFill>
              </a:rPr>
              <a:pPr>
                <a:defRPr/>
              </a:pPr>
              <a:t>‹#›</a:t>
            </a:fld>
            <a:endParaRPr lang="en-US">
              <a:solidFill>
                <a:srgbClr val="DBF5F9">
                  <a:shade val="90000"/>
                </a:srgbClr>
              </a:solidFill>
            </a:endParaRPr>
          </a:p>
        </p:txBody>
      </p:sp>
    </p:spTree>
    <p:extLst>
      <p:ext uri="{BB962C8B-B14F-4D97-AF65-F5344CB8AC3E}">
        <p14:creationId xmlns:p14="http://schemas.microsoft.com/office/powerpoint/2010/main" val="3600462797"/>
      </p:ext>
    </p:extLst>
  </p:cSld>
  <p:clrMapOvr>
    <a:overrideClrMapping bg1="dk1" tx1="lt1" bg2="dk2" tx2="lt2" accent1="accent1" accent2="accent2" accent3="accent3" accent4="accent4" accent5="accent5" accent6="accent6" hlink="hlink" folHlink="folHlink"/>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EF09501-C97F-40F4-8FE8-596B609D805E}" type="datetime1">
              <a:rPr lang="en-US">
                <a:solidFill>
                  <a:srgbClr val="04617B">
                    <a:shade val="90000"/>
                  </a:srgbClr>
                </a:solidFill>
              </a:rPr>
              <a:pPr>
                <a:defRPr/>
              </a:pPr>
              <a:t>15/10/2017</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ED580B57-37B4-4A88-AB26-2B5165CABCD3}"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63660416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374E7D1-4B8D-49B9-ACC9-7D70681FBA50}" type="datetime1">
              <a:rPr lang="en-US">
                <a:solidFill>
                  <a:srgbClr val="DBF5F9">
                    <a:shade val="90000"/>
                  </a:srgbClr>
                </a:solidFill>
              </a:rPr>
              <a:pPr>
                <a:defRPr/>
              </a:pPr>
              <a:t>15/10/2017</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E317D08B-98B4-4350-B57E-8486471D2684}" type="slidenum">
              <a:rPr lang="en-US">
                <a:solidFill>
                  <a:srgbClr val="DBF5F9">
                    <a:shade val="90000"/>
                  </a:srgbClr>
                </a:solidFill>
              </a:rPr>
              <a:pPr>
                <a:defRPr/>
              </a:pPr>
              <a:t>‹#›</a:t>
            </a:fld>
            <a:endParaRPr lang="en-US">
              <a:solidFill>
                <a:srgbClr val="DBF5F9">
                  <a:shade val="90000"/>
                </a:srgbClr>
              </a:solidFill>
            </a:endParaRPr>
          </a:p>
        </p:txBody>
      </p:sp>
    </p:spTree>
    <p:extLst>
      <p:ext uri="{BB962C8B-B14F-4D97-AF65-F5344CB8AC3E}">
        <p14:creationId xmlns:p14="http://schemas.microsoft.com/office/powerpoint/2010/main" val="1751354388"/>
      </p:ext>
    </p:extLst>
  </p:cSld>
  <p:clrMapOvr>
    <a:overrideClrMapping bg1="dk1" tx1="lt1" bg2="dk2" tx2="lt2" accent1="accent1" accent2="accent2" accent3="accent3" accent4="accent4" accent5="accent5" accent6="accent6" hlink="hlink" folHlink="folHlink"/>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4F140BC-FF3B-46CC-8B0B-0216C3EC6044}" type="datetime1">
              <a:rPr lang="en-US">
                <a:solidFill>
                  <a:srgbClr val="04617B">
                    <a:shade val="90000"/>
                  </a:srgbClr>
                </a:solidFill>
              </a:rPr>
              <a:pPr>
                <a:defRPr/>
              </a:pPr>
              <a:t>15/10/2017</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CC2CFDC3-5938-45EE-BF4D-F273F2BADAF0}"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320955485"/>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9C452629-75A9-462A-A730-37DB7B995948}" type="datetime1">
              <a:rPr lang="en-US">
                <a:solidFill>
                  <a:srgbClr val="04617B">
                    <a:shade val="90000"/>
                  </a:srgbClr>
                </a:solidFill>
              </a:rPr>
              <a:pPr>
                <a:defRPr/>
              </a:pPr>
              <a:t>15/10/2017</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pPr>
              <a:defRPr/>
            </a:pPr>
            <a:fld id="{C429E5F8-BDF2-422B-BE4D-FA4249F11F09}"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37127822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30BD398D-A53F-40C6-BC45-C1F2AB770D82}" type="datetime1">
              <a:rPr lang="en-US">
                <a:solidFill>
                  <a:prstClr val="black"/>
                </a:solidFill>
              </a:rPr>
              <a:pPr>
                <a:defRPr/>
              </a:pPr>
              <a:t>15/10/2017</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pPr>
              <a:defRPr/>
            </a:pPr>
            <a:fld id="{B77EE641-80D8-4BFE-A259-D7C849663991}"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6999974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50F8A674-320A-4625-8CE0-881E62448013}" type="datetime1">
              <a:rPr lang="en-US">
                <a:solidFill>
                  <a:srgbClr val="04617B">
                    <a:shade val="90000"/>
                  </a:srgbClr>
                </a:solidFill>
              </a:rPr>
              <a:pPr>
                <a:defRPr/>
              </a:pPr>
              <a:t>15/10/2017</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pPr>
              <a:defRPr/>
            </a:pPr>
            <a:fld id="{524F4934-636B-42DD-8A05-91FB61B135FF}"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47256870"/>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5DA59187-EB67-48A8-B840-B11A8CFD19D9}" type="datetime1">
              <a:rPr lang="en-US">
                <a:solidFill>
                  <a:srgbClr val="04617B">
                    <a:shade val="90000"/>
                  </a:srgbClr>
                </a:solidFill>
              </a:rPr>
              <a:pPr>
                <a:defRPr/>
              </a:pPr>
              <a:t>15/10/2017</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pPr>
              <a:defRPr/>
            </a:pPr>
            <a:fld id="{6CD6F778-56BA-4921-8F30-6599B6B547CD}"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45415266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CD71C3C8-5F50-478C-8738-BCEB86CA1EFC}" type="datetime1">
              <a:rPr lang="en-US">
                <a:solidFill>
                  <a:srgbClr val="04617B">
                    <a:shade val="90000"/>
                  </a:srgbClr>
                </a:solidFill>
              </a:rPr>
              <a:pPr>
                <a:defRPr/>
              </a:pPr>
              <a:t>15/10/2017</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6954BBFD-4609-4282-9255-629D0F9DF9D3}"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48762605"/>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ACF176A1-B658-4945-A572-D34B7845A93C}" type="datetime1">
              <a:rPr lang="en-US">
                <a:solidFill>
                  <a:srgbClr val="04617B">
                    <a:shade val="90000"/>
                  </a:srgbClr>
                </a:solidFill>
              </a:rPr>
              <a:pPr>
                <a:defRPr/>
              </a:pPr>
              <a:t>15/10/2017</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E8D64AC1-CB7B-4B57-B470-CC973BB4E024}"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183367710"/>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9B238BF-3DAF-41FF-A41A-1C4AB44F1260}" type="datetime1">
              <a:rPr lang="en-US">
                <a:solidFill>
                  <a:srgbClr val="04617B">
                    <a:shade val="90000"/>
                  </a:srgbClr>
                </a:solidFill>
              </a:rPr>
              <a:pPr>
                <a:defRPr/>
              </a:pPr>
              <a:t>15/10/2017</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CBCCEC58-3190-47BD-9F63-BA2775D737ED}"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979586117"/>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DEE18D6-58EA-4CF5-ADB2-F2FD26B29638}" type="datetime1">
              <a:rPr lang="en-US">
                <a:solidFill>
                  <a:srgbClr val="04617B">
                    <a:shade val="90000"/>
                  </a:srgbClr>
                </a:solidFill>
              </a:rPr>
              <a:pPr>
                <a:defRPr/>
              </a:pPr>
              <a:t>15/10/2017</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7D188B2B-999D-4F87-B7A3-DC5390F470D3}"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05937596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C15622FB-A1BC-438C-BE9E-F1DB3D9BEC1D}" type="datetime1">
              <a:rPr lang="en-US">
                <a:solidFill>
                  <a:prstClr val="white"/>
                </a:solidFill>
              </a:rPr>
              <a:pPr>
                <a:defRPr/>
              </a:pPr>
              <a:t>15/10/2017</a:t>
            </a:fld>
            <a:endParaRPr lang="en-US">
              <a:solidFill>
                <a:prstClr val="white"/>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prstClr val="white"/>
              </a:solidFill>
            </a:endParaRPr>
          </a:p>
        </p:txBody>
      </p:sp>
      <p:sp>
        <p:nvSpPr>
          <p:cNvPr id="8" name="Slide Number Placeholder 5"/>
          <p:cNvSpPr>
            <a:spLocks noGrp="1"/>
          </p:cNvSpPr>
          <p:nvPr>
            <p:ph type="sldNum" sz="quarter" idx="12"/>
          </p:nvPr>
        </p:nvSpPr>
        <p:spPr/>
        <p:txBody>
          <a:bodyPr/>
          <a:lstStyle>
            <a:lvl1pPr>
              <a:defRPr/>
            </a:lvl1pPr>
            <a:extLst/>
          </a:lstStyle>
          <a:p>
            <a:pPr>
              <a:defRPr/>
            </a:pPr>
            <a:fld id="{54E05FCF-93BE-43AC-B6A3-9E7B90FA8F38}" type="slidenum">
              <a:rPr lang="en-US">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149816717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D59DFFE1-AA80-4213-BE6F-F5116512AC21}" type="datetime1">
              <a:rPr lang="en-US">
                <a:solidFill>
                  <a:prstClr val="white"/>
                </a:solidFill>
              </a:rPr>
              <a:pPr>
                <a:defRPr/>
              </a:pPr>
              <a:t>15/10/2017</a:t>
            </a:fld>
            <a:endParaRPr lang="en-US">
              <a:solidFill>
                <a:prstClr val="white"/>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prstClr val="white"/>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0973E6EF-3BC1-4A48-953F-CE2436A49D2D}" type="slidenum">
              <a:rPr lang="en-US">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94365083"/>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74652BC7-0E61-4EE7-8954-C3A3A3D8FE77}" type="datetime1">
              <a:rPr lang="en-US">
                <a:solidFill>
                  <a:prstClr val="black"/>
                </a:solidFill>
              </a:rPr>
              <a:pPr>
                <a:defRPr/>
              </a:pPr>
              <a:t>15/10/2017</a:t>
            </a:fld>
            <a:endParaRPr lang="en-US">
              <a:solidFill>
                <a:prstClr val="black"/>
              </a:solidFill>
            </a:endParaRPr>
          </a:p>
        </p:txBody>
      </p:sp>
      <p:sp>
        <p:nvSpPr>
          <p:cNvPr id="8" name="Footer Placeholder 7"/>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extLst/>
          </a:lstStyle>
          <a:p>
            <a:pPr>
              <a:defRPr/>
            </a:pPr>
            <a:fld id="{74970AD8-4BA0-4A2C-AB87-E637D0DB691D}"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54792003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26F5214C-7FA1-4C46-BAEC-62459C5AFE56}" type="datetime1">
              <a:rPr lang="en-US">
                <a:solidFill>
                  <a:prstClr val="white"/>
                </a:solidFill>
              </a:rPr>
              <a:pPr>
                <a:defRPr/>
              </a:pPr>
              <a:t>15/10/2017</a:t>
            </a:fld>
            <a:endParaRPr lang="en-US">
              <a:solidFill>
                <a:prstClr val="white"/>
              </a:solidFill>
            </a:endParaRPr>
          </a:p>
        </p:txBody>
      </p:sp>
      <p:sp>
        <p:nvSpPr>
          <p:cNvPr id="4" name="Footer Placeholder 3"/>
          <p:cNvSpPr>
            <a:spLocks noGrp="1"/>
          </p:cNvSpPr>
          <p:nvPr>
            <p:ph type="ftr" sz="quarter" idx="11"/>
          </p:nvPr>
        </p:nvSpPr>
        <p:spPr/>
        <p:txBody>
          <a:bodyPr/>
          <a:lstStyle>
            <a:lvl1pPr>
              <a:defRPr/>
            </a:lvl1pPr>
          </a:lstStyle>
          <a:p>
            <a:pPr>
              <a:defRPr/>
            </a:pPr>
            <a:endParaRPr lang="en-US">
              <a:solidFill>
                <a:prstClr val="white"/>
              </a:solidFill>
            </a:endParaRPr>
          </a:p>
        </p:txBody>
      </p:sp>
      <p:sp>
        <p:nvSpPr>
          <p:cNvPr id="5" name="Slide Number Placeholder 4"/>
          <p:cNvSpPr>
            <a:spLocks noGrp="1"/>
          </p:cNvSpPr>
          <p:nvPr>
            <p:ph type="sldNum" sz="quarter" idx="12"/>
          </p:nvPr>
        </p:nvSpPr>
        <p:spPr/>
        <p:txBody>
          <a:bodyPr/>
          <a:lstStyle>
            <a:lvl1pPr>
              <a:defRPr/>
            </a:lvl1pPr>
            <a:extLst/>
          </a:lstStyle>
          <a:p>
            <a:pPr>
              <a:defRPr/>
            </a:pPr>
            <a:fld id="{00AD81B9-60AD-4348-9802-BB9701901C79}" type="slidenum">
              <a:rPr lang="en-US">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3559348583"/>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21F6A261-65C1-4BAC-978D-5DE1565D353B}" type="datetime1">
              <a:rPr lang="en-US">
                <a:solidFill>
                  <a:prstClr val="black"/>
                </a:solidFill>
              </a:rPr>
              <a:pPr>
                <a:defRPr/>
              </a:pPr>
              <a:t>15/10/2017</a:t>
            </a:fld>
            <a:endParaRPr lang="en-US">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4" name="Slide Number Placeholder 17"/>
          <p:cNvSpPr>
            <a:spLocks noGrp="1"/>
          </p:cNvSpPr>
          <p:nvPr>
            <p:ph type="sldNum" sz="quarter" idx="12"/>
          </p:nvPr>
        </p:nvSpPr>
        <p:spPr/>
        <p:txBody>
          <a:bodyPr/>
          <a:lstStyle>
            <a:lvl1pPr>
              <a:defRPr/>
            </a:lvl1pPr>
          </a:lstStyle>
          <a:p>
            <a:pPr>
              <a:defRPr/>
            </a:pPr>
            <a:fld id="{8A01829C-15D9-4FF9-9F28-EB69D3616BFD}"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3477330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CF4BA8EB-B8DC-434F-8B71-C5C2D447262B}" type="datetime1">
              <a:rPr lang="en-US">
                <a:solidFill>
                  <a:prstClr val="black"/>
                </a:solidFill>
              </a:rPr>
              <a:pPr>
                <a:defRPr/>
              </a:pPr>
              <a:t>15/10/2017</a:t>
            </a:fld>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72378B78-C6E9-41A2-8F1D-74B95FEF9BA9}"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973451404"/>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white"/>
              </a:solidFill>
              <a:cs typeface="Arial" charset="0"/>
            </a:endParaRPr>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white"/>
              </a:solidFill>
              <a:cs typeface="Arial" charset="0"/>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D84419F4-4873-4D23-B66D-E3F371603562}" type="datetime1">
              <a:rPr lang="en-US">
                <a:solidFill>
                  <a:prstClr val="white"/>
                </a:solidFill>
              </a:rPr>
              <a:pPr>
                <a:defRPr/>
              </a:pPr>
              <a:t>15/10/2017</a:t>
            </a:fld>
            <a:endParaRPr lang="en-US">
              <a:solidFill>
                <a:prstClr val="white"/>
              </a:solidFill>
            </a:endParaRPr>
          </a:p>
        </p:txBody>
      </p:sp>
      <p:sp>
        <p:nvSpPr>
          <p:cNvPr id="12" name="Footer Placeholder 5"/>
          <p:cNvSpPr>
            <a:spLocks noGrp="1"/>
          </p:cNvSpPr>
          <p:nvPr>
            <p:ph type="ftr" sz="quarter" idx="11"/>
          </p:nvPr>
        </p:nvSpPr>
        <p:spPr/>
        <p:txBody>
          <a:bodyPr/>
          <a:lstStyle>
            <a:lvl1pPr>
              <a:defRPr/>
            </a:lvl1pPr>
          </a:lstStyle>
          <a:p>
            <a:pPr>
              <a:defRPr/>
            </a:pPr>
            <a:endParaRPr lang="en-US">
              <a:solidFill>
                <a:prstClr val="white"/>
              </a:solidFill>
            </a:endParaRP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D2B01FF6-1FFE-43ED-9056-6D13FA319CAD}" type="slidenum">
              <a:rPr lang="en-US">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2965391457"/>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3.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solidFill>
                <a:prstClr val="black"/>
              </a:solidFill>
              <a:cs typeface="Arial" charset="0"/>
            </a:endParaRPr>
          </a:p>
        </p:txBody>
      </p:sp>
      <p:sp>
        <p:nvSpPr>
          <p:cNvPr id="14" name="Right Triangle 13"/>
          <p:cNvSpPr>
            <a:spLocks/>
          </p:cNvSpPr>
          <p:nvPr/>
        </p:nvSpPr>
        <p:spPr bwMode="auto">
          <a:xfrm>
            <a:off x="-6042" y="5791253"/>
            <a:ext cx="3402314" cy="1080868"/>
          </a:xfrm>
          <a:prstGeom prst="rtTriangle">
            <a:avLst/>
          </a:prstGeom>
          <a:blipFill>
            <a:blip r:embed="rId16"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49161"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5CD8ACE3-0ECF-4180-AF88-EB4329997152}" type="datetime1">
              <a:rPr lang="en-US">
                <a:solidFill>
                  <a:prstClr val="black"/>
                </a:solidFill>
              </a:rPr>
              <a:pPr>
                <a:defRPr/>
              </a:pPr>
              <a:t>15/10/2017</a:t>
            </a:fld>
            <a:endParaRPr lang="en-US">
              <a:solidFill>
                <a:prstClr val="black"/>
              </a:solidFill>
            </a:endParaRPr>
          </a:p>
        </p:txBody>
      </p:sp>
      <p:sp>
        <p:nvSpPr>
          <p:cNvPr id="22" name="Footer Placeholder 21"/>
          <p:cNvSpPr>
            <a:spLocks noGrp="1"/>
          </p:cNvSpPr>
          <p:nvPr>
            <p:ph type="ftr" sz="quarter" idx="3"/>
          </p:nvPr>
        </p:nvSpPr>
        <p:spPr>
          <a:xfrm>
            <a:off x="4379913" y="6408738"/>
            <a:ext cx="2351087" cy="365125"/>
          </a:xfrm>
          <a:prstGeom prst="rect">
            <a:avLst/>
          </a:prstGeom>
        </p:spPr>
        <p:txBody>
          <a:bodyPr vert="horz" wrap="square" lIns="91440" tIns="45720" rIns="91440" bIns="45720" numCol="1" anchor="b" anchorCtr="0" compatLnSpc="1">
            <a:prstTxWarp prst="textNoShape">
              <a:avLst/>
            </a:prstTxWarp>
          </a:bodyPr>
          <a:lstStyle>
            <a:lvl1pPr algn="r">
              <a:defRPr sz="1000">
                <a:latin typeface="Lucida Sans Unicode" pitchFamily="34" charset="0"/>
                <a:cs typeface="Arial" charset="0"/>
              </a:defRPr>
            </a:lvl1pPr>
          </a:lstStyle>
          <a:p>
            <a:pPr fontAlgn="base">
              <a:spcBef>
                <a:spcPct val="0"/>
              </a:spcBef>
              <a:spcAft>
                <a:spcPct val="0"/>
              </a:spcAft>
              <a:defRPr/>
            </a:pPr>
            <a:endParaRPr lang="en-US">
              <a:solidFill>
                <a:prstClr val="black"/>
              </a:solidFill>
            </a:endParaRP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ACF9A9E1-0720-4512-B62A-2C6BAFDC4299}"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8932624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solidFill>
                <a:prstClr val="black"/>
              </a:solidFill>
              <a:cs typeface="Arial" pitchFamily="34" charset="0"/>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D72DDF7D-411D-4A81-B1F7-D2D1DAAD2F47}" type="datetime1">
              <a:rPr lang="en-US">
                <a:solidFill>
                  <a:srgbClr val="04617B">
                    <a:shade val="90000"/>
                  </a:srgbClr>
                </a:solidFill>
              </a:rPr>
              <a:pPr>
                <a:defRPr/>
              </a:pPr>
              <a:t>15/10/2017</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1E58FAF8-CF72-4DE9-98B1-4186E2768715}" type="slidenum">
              <a:rPr lang="en-US">
                <a:solidFill>
                  <a:srgbClr val="04617B">
                    <a:shade val="90000"/>
                  </a:srgbClr>
                </a:solidFill>
              </a:rPr>
              <a:pPr>
                <a:defRPr/>
              </a:pPr>
              <a:t>‹#›</a:t>
            </a:fld>
            <a:endParaRPr lang="en-US">
              <a:solidFill>
                <a:srgbClr val="04617B">
                  <a:shade val="90000"/>
                </a:srgbClr>
              </a:solidFill>
            </a:endParaRP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solidFill>
                  <a:prstClr val="black"/>
                </a:solidFill>
                <a:cs typeface="Arial" pitchFamily="34"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solidFill>
                  <a:prstClr val="black"/>
                </a:solidFill>
                <a:cs typeface="Arial" pitchFamily="34" charset="0"/>
              </a:endParaRPr>
            </a:p>
          </p:txBody>
        </p:sp>
      </p:grpSp>
    </p:spTree>
    <p:extLst>
      <p:ext uri="{BB962C8B-B14F-4D97-AF65-F5344CB8AC3E}">
        <p14:creationId xmlns:p14="http://schemas.microsoft.com/office/powerpoint/2010/main" val="547852665"/>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ransition/>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oleObject" Target="../embeddings/Microsoft_Word_97_-_2003_Document4.doc"/><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17.emf"/></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oleObject" Target="../embeddings/Microsoft_Word_97_-_2003_Document5.doc"/><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image" Target="../media/image18.emf"/></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image" Target="../media/image19.emf"/></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5.png"/><Relationship Id="rId7" Type="http://schemas.openxmlformats.org/officeDocument/2006/relationships/diagramQuickStyle" Target="../diagrams/quickStyle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6.png"/><Relationship Id="rId9" Type="http://schemas.microsoft.com/office/2007/relationships/diagramDrawing" Target="../diagrams/drawing5.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image" Target="../media/image20.wmf"/></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image" Target="../media/image21.emf"/></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3" Type="http://schemas.openxmlformats.org/officeDocument/2006/relationships/oleObject" Target="../embeddings/Microsoft_Word_97_-_2003_Document6.doc"/><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image" Target="../media/image22.emf"/></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5.png"/><Relationship Id="rId7" Type="http://schemas.openxmlformats.org/officeDocument/2006/relationships/diagramColors" Target="../diagrams/colors6.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6.png"/></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7.xml"/><Relationship Id="rId1" Type="http://schemas.openxmlformats.org/officeDocument/2006/relationships/vmlDrawing" Target="../drawings/vmlDrawing14.vml"/><Relationship Id="rId5" Type="http://schemas.openxmlformats.org/officeDocument/2006/relationships/image" Target="../media/image23.emf"/><Relationship Id="rId4" Type="http://schemas.openxmlformats.org/officeDocument/2006/relationships/oleObject" Target="../embeddings/Microsoft_Word_97_-_2003_Document7.doc"/></Relationships>
</file>

<file path=ppt/slides/_rels/slide12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15.vml"/><Relationship Id="rId4" Type="http://schemas.openxmlformats.org/officeDocument/2006/relationships/image" Target="../media/image24.wmf"/></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oleObject" Target="../embeddings/Microsoft_Word_97_-_2003_Document8.doc"/><Relationship Id="rId2" Type="http://schemas.openxmlformats.org/officeDocument/2006/relationships/slideLayout" Target="../slideLayouts/slideLayout7.xml"/><Relationship Id="rId1" Type="http://schemas.openxmlformats.org/officeDocument/2006/relationships/vmlDrawing" Target="../drawings/vmlDrawing16.vml"/><Relationship Id="rId4" Type="http://schemas.openxmlformats.org/officeDocument/2006/relationships/image" Target="../media/image25.emf"/></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7.xml"/><Relationship Id="rId1" Type="http://schemas.openxmlformats.org/officeDocument/2006/relationships/vmlDrawing" Target="../drawings/vmlDrawing17.vml"/><Relationship Id="rId4" Type="http://schemas.openxmlformats.org/officeDocument/2006/relationships/image" Target="../media/image26.emf"/></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5.png"/><Relationship Id="rId7" Type="http://schemas.openxmlformats.org/officeDocument/2006/relationships/diagramQuickStyle" Target="../diagrams/quickStyle7.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6.png"/><Relationship Id="rId9" Type="http://schemas.microsoft.com/office/2007/relationships/diagramDrawing" Target="../diagrams/drawing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18.vml"/><Relationship Id="rId4" Type="http://schemas.openxmlformats.org/officeDocument/2006/relationships/image" Target="../media/image27.wmf"/></Relationships>
</file>

<file path=ppt/slides/_rels/slide14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19.vml"/><Relationship Id="rId4" Type="http://schemas.openxmlformats.org/officeDocument/2006/relationships/image" Target="../media/image27.wmf"/></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5.png"/><Relationship Id="rId7" Type="http://schemas.openxmlformats.org/officeDocument/2006/relationships/diagramColors" Target="../diagrams/colors8.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 Id="rId9" Type="http://schemas.openxmlformats.org/officeDocument/2006/relationships/image" Target="../media/image6.png"/></Relationships>
</file>

<file path=ppt/slides/_rels/slide150.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Microsoft_Word_97_-_2003_Document9.doc"/><Relationship Id="rId7"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image" Target="../media/image29.wmf"/><Relationship Id="rId5" Type="http://schemas.openxmlformats.org/officeDocument/2006/relationships/oleObject" Target="../embeddings/oleObject11.bin"/><Relationship Id="rId4" Type="http://schemas.openxmlformats.org/officeDocument/2006/relationships/image" Target="../media/image28.emf"/></Relationships>
</file>

<file path=ppt/slides/_rels/slide151.xml.rels><?xml version="1.0" encoding="UTF-8" standalone="yes"?>
<Relationships xmlns="http://schemas.openxmlformats.org/package/2006/relationships"><Relationship Id="rId3" Type="http://schemas.openxmlformats.org/officeDocument/2006/relationships/oleObject" Target="../embeddings/Microsoft_Word_97_-_2003_Document10.doc"/><Relationship Id="rId2" Type="http://schemas.openxmlformats.org/officeDocument/2006/relationships/slideLayout" Target="../slideLayouts/slideLayout7.xml"/><Relationship Id="rId1" Type="http://schemas.openxmlformats.org/officeDocument/2006/relationships/vmlDrawing" Target="../drawings/vmlDrawing21.vml"/><Relationship Id="rId4" Type="http://schemas.openxmlformats.org/officeDocument/2006/relationships/image" Target="../media/image31.emf"/></Relationships>
</file>

<file path=ppt/slides/_rels/slide152.xml.rels><?xml version="1.0" encoding="UTF-8" standalone="yes"?>
<Relationships xmlns="http://schemas.openxmlformats.org/package/2006/relationships"><Relationship Id="rId3" Type="http://schemas.openxmlformats.org/officeDocument/2006/relationships/oleObject" Target="../embeddings/Microsoft_Word_97_-_2003_Document11.doc"/><Relationship Id="rId2" Type="http://schemas.openxmlformats.org/officeDocument/2006/relationships/slideLayout" Target="../slideLayouts/slideLayout7.xml"/><Relationship Id="rId1" Type="http://schemas.openxmlformats.org/officeDocument/2006/relationships/vmlDrawing" Target="../drawings/vmlDrawing22.vml"/><Relationship Id="rId4" Type="http://schemas.openxmlformats.org/officeDocument/2006/relationships/image" Target="../media/image32.emf"/></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8.xml"/><Relationship Id="rId1" Type="http://schemas.openxmlformats.org/officeDocument/2006/relationships/vmlDrawing" Target="../drawings/vmlDrawing23.vml"/><Relationship Id="rId6" Type="http://schemas.openxmlformats.org/officeDocument/2006/relationships/image" Target="../media/image34.wmf"/><Relationship Id="rId5" Type="http://schemas.openxmlformats.org/officeDocument/2006/relationships/oleObject" Target="../embeddings/oleObject14.bin"/><Relationship Id="rId4" Type="http://schemas.openxmlformats.org/officeDocument/2006/relationships/image" Target="../media/image33.wmf"/></Relationships>
</file>

<file path=ppt/slides/_rels/slide158.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oleObject" Target="../embeddings/oleObject15.bin"/><Relationship Id="rId7" Type="http://schemas.openxmlformats.org/officeDocument/2006/relationships/oleObject" Target="../embeddings/Microsoft_Word_97_-_2003_Document12.doc"/><Relationship Id="rId2" Type="http://schemas.openxmlformats.org/officeDocument/2006/relationships/slideLayout" Target="../slideLayouts/slideLayout8.xml"/><Relationship Id="rId1" Type="http://schemas.openxmlformats.org/officeDocument/2006/relationships/vmlDrawing" Target="../drawings/vmlDrawing24.vml"/><Relationship Id="rId6" Type="http://schemas.openxmlformats.org/officeDocument/2006/relationships/image" Target="../media/image36.wmf"/><Relationship Id="rId5" Type="http://schemas.openxmlformats.org/officeDocument/2006/relationships/oleObject" Target="../embeddings/oleObject16.bin"/><Relationship Id="rId4" Type="http://schemas.openxmlformats.org/officeDocument/2006/relationships/image" Target="../media/image35.wmf"/></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image" Target="../media/image5.png"/><Relationship Id="rId7" Type="http://schemas.openxmlformats.org/officeDocument/2006/relationships/diagramQuickStyle" Target="../diagrams/quickStyle9.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Layout" Target="../diagrams/layout9.xml"/><Relationship Id="rId5" Type="http://schemas.openxmlformats.org/officeDocument/2006/relationships/diagramData" Target="../diagrams/data9.xml"/><Relationship Id="rId4" Type="http://schemas.openxmlformats.org/officeDocument/2006/relationships/image" Target="../media/image6.png"/><Relationship Id="rId9" Type="http://schemas.microsoft.com/office/2007/relationships/diagramDrawing" Target="../diagrams/drawing9.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image" Target="../media/image39.wmf"/><Relationship Id="rId5" Type="http://schemas.openxmlformats.org/officeDocument/2006/relationships/oleObject" Target="../embeddings/oleObject18.bin"/><Relationship Id="rId4" Type="http://schemas.openxmlformats.org/officeDocument/2006/relationships/image" Target="../media/image38.wmf"/></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3" Type="http://schemas.openxmlformats.org/officeDocument/2006/relationships/oleObject" Target="../embeddings/Microsoft_Word_97_-_2003_Document13.doc"/><Relationship Id="rId2" Type="http://schemas.openxmlformats.org/officeDocument/2006/relationships/slideLayout" Target="../slideLayouts/slideLayout7.xml"/><Relationship Id="rId1" Type="http://schemas.openxmlformats.org/officeDocument/2006/relationships/vmlDrawing" Target="../drawings/vmlDrawing26.vml"/><Relationship Id="rId4" Type="http://schemas.openxmlformats.org/officeDocument/2006/relationships/image" Target="../media/image41.emf"/></Relationships>
</file>

<file path=ppt/slides/_rels/slide165.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27.vml"/><Relationship Id="rId6" Type="http://schemas.openxmlformats.org/officeDocument/2006/relationships/image" Target="../media/image43.wmf"/><Relationship Id="rId5" Type="http://schemas.openxmlformats.org/officeDocument/2006/relationships/oleObject" Target="../embeddings/oleObject21.bin"/><Relationship Id="rId4" Type="http://schemas.openxmlformats.org/officeDocument/2006/relationships/image" Target="../media/image42.wmf"/></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28.vml"/><Relationship Id="rId4" Type="http://schemas.openxmlformats.org/officeDocument/2006/relationships/image" Target="../media/image45.emf"/></Relationships>
</file>

<file path=ppt/slides/_rels/slide168.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29.vml"/><Relationship Id="rId6" Type="http://schemas.openxmlformats.org/officeDocument/2006/relationships/image" Target="../media/image47.wmf"/><Relationship Id="rId5" Type="http://schemas.openxmlformats.org/officeDocument/2006/relationships/oleObject" Target="../embeddings/oleObject25.bin"/><Relationship Id="rId4" Type="http://schemas.openxmlformats.org/officeDocument/2006/relationships/image" Target="../media/image46.wmf"/></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diagramColors" Target="../diagrams/colors10.xml"/><Relationship Id="rId3" Type="http://schemas.openxmlformats.org/officeDocument/2006/relationships/image" Target="../media/image5.png"/><Relationship Id="rId7" Type="http://schemas.openxmlformats.org/officeDocument/2006/relationships/diagramQuickStyle" Target="../diagrams/quickStyle10.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Layout" Target="../diagrams/layout10.xml"/><Relationship Id="rId5" Type="http://schemas.openxmlformats.org/officeDocument/2006/relationships/diagramData" Target="../diagrams/data10.xml"/><Relationship Id="rId4" Type="http://schemas.openxmlformats.org/officeDocument/2006/relationships/image" Target="../media/image6.png"/><Relationship Id="rId9" Type="http://schemas.microsoft.com/office/2007/relationships/diagramDrawing" Target="../diagrams/drawing10.xml"/></Relationships>
</file>

<file path=ppt/slides/_rels/slide170.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30.vml"/><Relationship Id="rId4" Type="http://schemas.openxmlformats.org/officeDocument/2006/relationships/image" Target="../media/image48.emf"/></Relationships>
</file>

<file path=ppt/slides/_rels/slide171.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7.xml"/><Relationship Id="rId1" Type="http://schemas.openxmlformats.org/officeDocument/2006/relationships/vmlDrawing" Target="../drawings/vmlDrawing31.vml"/><Relationship Id="rId4" Type="http://schemas.openxmlformats.org/officeDocument/2006/relationships/image" Target="../media/image49.emf"/></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7.xml"/><Relationship Id="rId1" Type="http://schemas.openxmlformats.org/officeDocument/2006/relationships/vmlDrawing" Target="../drawings/vmlDrawing32.vml"/><Relationship Id="rId4" Type="http://schemas.openxmlformats.org/officeDocument/2006/relationships/image" Target="../media/image50.wmf"/></Relationships>
</file>

<file path=ppt/slides/_rels/slide174.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33.vml"/><Relationship Id="rId4" Type="http://schemas.openxmlformats.org/officeDocument/2006/relationships/image" Target="../media/image51.emf"/></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7.xml"/><Relationship Id="rId1" Type="http://schemas.openxmlformats.org/officeDocument/2006/relationships/vmlDrawing" Target="../drawings/vmlDrawing34.vml"/><Relationship Id="rId4" Type="http://schemas.openxmlformats.org/officeDocument/2006/relationships/image" Target="../media/image52.emf"/></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7.xml"/><Relationship Id="rId1" Type="http://schemas.openxmlformats.org/officeDocument/2006/relationships/vmlDrawing" Target="../drawings/vmlDrawing35.vml"/><Relationship Id="rId4" Type="http://schemas.openxmlformats.org/officeDocument/2006/relationships/image" Target="../media/image53.emf"/></Relationships>
</file>

<file path=ppt/slides/_rels/slide189.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7.xml"/><Relationship Id="rId1" Type="http://schemas.openxmlformats.org/officeDocument/2006/relationships/vmlDrawing" Target="../drawings/vmlDrawing36.vml"/><Relationship Id="rId4" Type="http://schemas.openxmlformats.org/officeDocument/2006/relationships/image" Target="../media/image54.emf"/></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37.vml"/><Relationship Id="rId4" Type="http://schemas.openxmlformats.org/officeDocument/2006/relationships/image" Target="../media/image55.emf"/></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7.xml"/><Relationship Id="rId1" Type="http://schemas.openxmlformats.org/officeDocument/2006/relationships/vmlDrawing" Target="../drawings/vmlDrawing38.vml"/><Relationship Id="rId4" Type="http://schemas.openxmlformats.org/officeDocument/2006/relationships/image" Target="../media/image56.emf"/></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3" Type="http://schemas.openxmlformats.org/officeDocument/2006/relationships/oleObject" Target="../embeddings/Microsoft_Word_97_-_2003_Document14.doc"/><Relationship Id="rId2" Type="http://schemas.openxmlformats.org/officeDocument/2006/relationships/slideLayout" Target="../slideLayouts/slideLayout7.xml"/><Relationship Id="rId1" Type="http://schemas.openxmlformats.org/officeDocument/2006/relationships/vmlDrawing" Target="../drawings/vmlDrawing39.vml"/><Relationship Id="rId4" Type="http://schemas.openxmlformats.org/officeDocument/2006/relationships/image" Target="../media/image57.emf"/></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5.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6.png"/><Relationship Id="rId9" Type="http://schemas.microsoft.com/office/2007/relationships/diagramDrawing" Target="../diagrams/drawing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1.x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slideLayout" Target="../slideLayouts/slideLayout7.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4.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7.xml"/><Relationship Id="rId1" Type="http://schemas.openxmlformats.org/officeDocument/2006/relationships/vmlDrawing" Target="../drawings/vmlDrawing40.vml"/><Relationship Id="rId4" Type="http://schemas.openxmlformats.org/officeDocument/2006/relationships/image" Target="../media/image59.emf"/></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7.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9.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7.xml"/><Relationship Id="rId1" Type="http://schemas.openxmlformats.org/officeDocument/2006/relationships/vmlDrawing" Target="../drawings/vmlDrawing41.vml"/><Relationship Id="rId4" Type="http://schemas.openxmlformats.org/officeDocument/2006/relationships/image" Target="../media/image60.emf"/></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1.xml.rels><?xml version="1.0" encoding="UTF-8" standalone="yes"?>
<Relationships xmlns="http://schemas.openxmlformats.org/package/2006/relationships"><Relationship Id="rId3" Type="http://schemas.openxmlformats.org/officeDocument/2006/relationships/oleObject" Target="../embeddings/Microsoft_Word_97_-_2003_Document15.doc"/><Relationship Id="rId2" Type="http://schemas.openxmlformats.org/officeDocument/2006/relationships/slideLayout" Target="../slideLayouts/slideLayout7.xml"/><Relationship Id="rId1" Type="http://schemas.openxmlformats.org/officeDocument/2006/relationships/vmlDrawing" Target="../drawings/vmlDrawing42.vml"/><Relationship Id="rId4" Type="http://schemas.openxmlformats.org/officeDocument/2006/relationships/image" Target="../media/image61.emf"/></Relationships>
</file>

<file path=ppt/slides/_rels/slide212.xml.rels><?xml version="1.0" encoding="UTF-8" standalone="yes"?>
<Relationships xmlns="http://schemas.openxmlformats.org/package/2006/relationships"><Relationship Id="rId8" Type="http://schemas.openxmlformats.org/officeDocument/2006/relationships/image" Target="../media/image64.wmf"/><Relationship Id="rId3" Type="http://schemas.openxmlformats.org/officeDocument/2006/relationships/oleObject" Target="../embeddings/oleObject37.bin"/><Relationship Id="rId7" Type="http://schemas.openxmlformats.org/officeDocument/2006/relationships/oleObject" Target="../embeddings/oleObject39.bin"/><Relationship Id="rId2" Type="http://schemas.openxmlformats.org/officeDocument/2006/relationships/slideLayout" Target="../slideLayouts/slideLayout7.xml"/><Relationship Id="rId1" Type="http://schemas.openxmlformats.org/officeDocument/2006/relationships/vmlDrawing" Target="../drawings/vmlDrawing43.vml"/><Relationship Id="rId6" Type="http://schemas.openxmlformats.org/officeDocument/2006/relationships/image" Target="../media/image63.wmf"/><Relationship Id="rId5" Type="http://schemas.openxmlformats.org/officeDocument/2006/relationships/oleObject" Target="../embeddings/oleObject38.bin"/><Relationship Id="rId4" Type="http://schemas.openxmlformats.org/officeDocument/2006/relationships/image" Target="../media/image62.wmf"/></Relationships>
</file>

<file path=ppt/slides/_rels/slide213.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7.xml"/><Relationship Id="rId1" Type="http://schemas.openxmlformats.org/officeDocument/2006/relationships/vmlDrawing" Target="../drawings/vmlDrawing44.vml"/><Relationship Id="rId4" Type="http://schemas.openxmlformats.org/officeDocument/2006/relationships/image" Target="../media/image65.emf"/></Relationships>
</file>

<file path=ppt/slides/_rels/slide214.xml.rels><?xml version="1.0" encoding="UTF-8" standalone="yes"?>
<Relationships xmlns="http://schemas.openxmlformats.org/package/2006/relationships"><Relationship Id="rId3" Type="http://schemas.openxmlformats.org/officeDocument/2006/relationships/oleObject" Target="../embeddings/Microsoft_Word_97_-_2003_Document16.doc"/><Relationship Id="rId2" Type="http://schemas.openxmlformats.org/officeDocument/2006/relationships/slideLayout" Target="../slideLayouts/slideLayout7.xml"/><Relationship Id="rId1" Type="http://schemas.openxmlformats.org/officeDocument/2006/relationships/vmlDrawing" Target="../drawings/vmlDrawing45.vml"/><Relationship Id="rId4" Type="http://schemas.openxmlformats.org/officeDocument/2006/relationships/image" Target="../media/image66.emf"/></Relationships>
</file>

<file path=ppt/slides/_rels/slide215.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216.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7.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217.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7.xml"/><Relationship Id="rId1" Type="http://schemas.openxmlformats.org/officeDocument/2006/relationships/vmlDrawing" Target="../drawings/vmlDrawing46.vml"/><Relationship Id="rId4" Type="http://schemas.openxmlformats.org/officeDocument/2006/relationships/image" Target="../media/image67.emf"/></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9.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7.xml"/><Relationship Id="rId1" Type="http://schemas.openxmlformats.org/officeDocument/2006/relationships/vmlDrawing" Target="../drawings/vmlDrawing47.vml"/><Relationship Id="rId4" Type="http://schemas.openxmlformats.org/officeDocument/2006/relationships/image" Target="../media/image68.emf"/></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1.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222.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4.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7.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7.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5.png"/><Relationship Id="rId7" Type="http://schemas.openxmlformats.org/officeDocument/2006/relationships/diagramColors" Target="../diagrams/colors11.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microsoft.com/office/2007/relationships/diagramDrawing" Target="../diagrams/drawing12.xml"/><Relationship Id="rId13" Type="http://schemas.microsoft.com/office/2007/relationships/diagramDrawing" Target="../diagrams/drawing13.xml"/><Relationship Id="rId3" Type="http://schemas.openxmlformats.org/officeDocument/2006/relationships/image" Target="../media/image5.png"/><Relationship Id="rId7" Type="http://schemas.openxmlformats.org/officeDocument/2006/relationships/diagramColors" Target="../diagrams/colors12.xml"/><Relationship Id="rId12" Type="http://schemas.openxmlformats.org/officeDocument/2006/relationships/diagramColors" Target="../diagrams/colors13.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QuickStyle" Target="../diagrams/quickStyle12.xml"/><Relationship Id="rId11" Type="http://schemas.openxmlformats.org/officeDocument/2006/relationships/diagramQuickStyle" Target="../diagrams/quickStyle13.xml"/><Relationship Id="rId5" Type="http://schemas.openxmlformats.org/officeDocument/2006/relationships/diagramLayout" Target="../diagrams/layout12.xml"/><Relationship Id="rId10" Type="http://schemas.openxmlformats.org/officeDocument/2006/relationships/diagramLayout" Target="../diagrams/layout13.xml"/><Relationship Id="rId4" Type="http://schemas.openxmlformats.org/officeDocument/2006/relationships/diagramData" Target="../diagrams/data12.xml"/><Relationship Id="rId9" Type="http://schemas.openxmlformats.org/officeDocument/2006/relationships/diagramData" Target="../diagrams/data13.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4.xml"/><Relationship Id="rId7" Type="http://schemas.openxmlformats.org/officeDocument/2006/relationships/image" Target="../media/image6.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7.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7.xml"/><Relationship Id="rId1" Type="http://schemas.openxmlformats.org/officeDocument/2006/relationships/vmlDrawing" Target="../drawings/vmlDrawing48.vml"/><Relationship Id="rId4" Type="http://schemas.openxmlformats.org/officeDocument/2006/relationships/image" Target="../media/image69.emf"/></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5.xml"/><Relationship Id="rId7" Type="http://schemas.openxmlformats.org/officeDocument/2006/relationships/image" Target="../media/image6.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6.xml"/><Relationship Id="rId7" Type="http://schemas.openxmlformats.org/officeDocument/2006/relationships/image" Target="../media/image6.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7.xml"/><Relationship Id="rId7" Type="http://schemas.openxmlformats.org/officeDocument/2006/relationships/image" Target="../media/image6.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8.xml"/><Relationship Id="rId7" Type="http://schemas.openxmlformats.org/officeDocument/2006/relationships/image" Target="../media/image6.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5.png"/><Relationship Id="rId7" Type="http://schemas.openxmlformats.org/officeDocument/2006/relationships/diagramQuickStyle" Target="../diagrams/quickStyle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6.png"/><Relationship Id="rId9" Type="http://schemas.microsoft.com/office/2007/relationships/diagramDrawing" Target="../diagrams/drawing2.xml"/></Relationships>
</file>

<file path=ppt/slides/_rels/slide3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9.xml"/><Relationship Id="rId7" Type="http://schemas.openxmlformats.org/officeDocument/2006/relationships/image" Target="../media/image6.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1.xml.rels><?xml version="1.0" encoding="UTF-8" standalone="yes"?>
<Relationships xmlns="http://schemas.openxmlformats.org/package/2006/relationships"><Relationship Id="rId8" Type="http://schemas.openxmlformats.org/officeDocument/2006/relationships/diagramColors" Target="../diagrams/colors20.xml"/><Relationship Id="rId3" Type="http://schemas.openxmlformats.org/officeDocument/2006/relationships/image" Target="../media/image5.png"/><Relationship Id="rId7" Type="http://schemas.openxmlformats.org/officeDocument/2006/relationships/diagramQuickStyle" Target="../diagrams/quickStyle20.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Layout" Target="../diagrams/layout20.xml"/><Relationship Id="rId5" Type="http://schemas.openxmlformats.org/officeDocument/2006/relationships/diagramData" Target="../diagrams/data20.xml"/><Relationship Id="rId4" Type="http://schemas.openxmlformats.org/officeDocument/2006/relationships/image" Target="../media/image6.png"/><Relationship Id="rId9" Type="http://schemas.microsoft.com/office/2007/relationships/diagramDrawing" Target="../diagrams/drawing20.xml"/></Relationships>
</file>

<file path=ppt/slides/_rels/slide32.xml.rels><?xml version="1.0" encoding="UTF-8" standalone="yes"?>
<Relationships xmlns="http://schemas.openxmlformats.org/package/2006/relationships"><Relationship Id="rId8" Type="http://schemas.openxmlformats.org/officeDocument/2006/relationships/diagramColors" Target="../diagrams/colors21.xml"/><Relationship Id="rId3" Type="http://schemas.openxmlformats.org/officeDocument/2006/relationships/image" Target="../media/image5.png"/><Relationship Id="rId7" Type="http://schemas.openxmlformats.org/officeDocument/2006/relationships/diagramQuickStyle" Target="../diagrams/quickStyle21.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Layout" Target="../diagrams/layout21.xml"/><Relationship Id="rId5" Type="http://schemas.openxmlformats.org/officeDocument/2006/relationships/diagramData" Target="../diagrams/data21.xml"/><Relationship Id="rId4" Type="http://schemas.openxmlformats.org/officeDocument/2006/relationships/image" Target="../media/image6.png"/><Relationship Id="rId9" Type="http://schemas.microsoft.com/office/2007/relationships/diagramDrawing" Target="../diagrams/drawing21.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oleObject" Target="../embeddings/oleObject1.bin"/><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0.emf"/><Relationship Id="rId5" Type="http://schemas.openxmlformats.org/officeDocument/2006/relationships/oleObject" Target="../embeddings/oleObject2.bin"/><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6.png"/><Relationship Id="rId5" Type="http://schemas.openxmlformats.org/officeDocument/2006/relationships/image" Target="../media/image11.emf"/><Relationship Id="rId4" Type="http://schemas.openxmlformats.org/officeDocument/2006/relationships/oleObject" Target="../embeddings/oleObject3.bin"/></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8" Type="http://schemas.microsoft.com/office/2007/relationships/diagramDrawing" Target="../diagrams/drawing22.xml"/><Relationship Id="rId3" Type="http://schemas.openxmlformats.org/officeDocument/2006/relationships/image" Target="../media/image5.png"/><Relationship Id="rId7" Type="http://schemas.openxmlformats.org/officeDocument/2006/relationships/diagramColors" Target="../diagrams/colors22.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QuickStyle" Target="../diagrams/quickStyle22.xml"/><Relationship Id="rId5" Type="http://schemas.openxmlformats.org/officeDocument/2006/relationships/diagramLayout" Target="../diagrams/layout22.xml"/><Relationship Id="rId4" Type="http://schemas.openxmlformats.org/officeDocument/2006/relationships/diagramData" Target="../diagrams/data22.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5.png"/><Relationship Id="rId7" Type="http://schemas.openxmlformats.org/officeDocument/2006/relationships/diagramQuickStyle" Target="../diagrams/quickStyle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6.png"/><Relationship Id="rId9" Type="http://schemas.microsoft.com/office/2007/relationships/diagramDrawing" Target="../diagrams/drawing3.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7.xml.rels><?xml version="1.0" encoding="UTF-8" standalone="yes"?>
<Relationships xmlns="http://schemas.openxmlformats.org/package/2006/relationships"><Relationship Id="rId8" Type="http://schemas.openxmlformats.org/officeDocument/2006/relationships/diagramColors" Target="../diagrams/colors23.xml"/><Relationship Id="rId3" Type="http://schemas.openxmlformats.org/officeDocument/2006/relationships/image" Target="../media/image5.png"/><Relationship Id="rId7" Type="http://schemas.openxmlformats.org/officeDocument/2006/relationships/diagramQuickStyle" Target="../diagrams/quickStyle23.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diagramLayout" Target="../diagrams/layout23.xml"/><Relationship Id="rId5" Type="http://schemas.openxmlformats.org/officeDocument/2006/relationships/diagramData" Target="../diagrams/data23.xml"/><Relationship Id="rId4" Type="http://schemas.openxmlformats.org/officeDocument/2006/relationships/image" Target="../media/image12.jpeg"/><Relationship Id="rId9" Type="http://schemas.microsoft.com/office/2007/relationships/diagramDrawing" Target="../diagrams/drawing23.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8" Type="http://schemas.openxmlformats.org/officeDocument/2006/relationships/diagramColors" Target="../diagrams/colors24.xml"/><Relationship Id="rId3" Type="http://schemas.openxmlformats.org/officeDocument/2006/relationships/image" Target="../media/image5.png"/><Relationship Id="rId7" Type="http://schemas.openxmlformats.org/officeDocument/2006/relationships/diagramQuickStyle" Target="../diagrams/quickStyle24.xml"/><Relationship Id="rId2" Type="http://schemas.openxmlformats.org/officeDocument/2006/relationships/notesSlide" Target="../notesSlides/notesSlide39.xml"/><Relationship Id="rId1" Type="http://schemas.openxmlformats.org/officeDocument/2006/relationships/slideLayout" Target="../slideLayouts/slideLayout16.xml"/><Relationship Id="rId6" Type="http://schemas.openxmlformats.org/officeDocument/2006/relationships/diagramLayout" Target="../diagrams/layout24.xml"/><Relationship Id="rId5" Type="http://schemas.openxmlformats.org/officeDocument/2006/relationships/diagramData" Target="../diagrams/data24.xml"/><Relationship Id="rId4" Type="http://schemas.openxmlformats.org/officeDocument/2006/relationships/image" Target="../media/image6.png"/><Relationship Id="rId9" Type="http://schemas.microsoft.com/office/2007/relationships/diagramDrawing" Target="../diagrams/drawing24.xml"/></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46.xml"/><Relationship Id="rId7" Type="http://schemas.openxmlformats.org/officeDocument/2006/relationships/image" Target="../media/image13.e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Microsoft_Word_97_-_2003_Document1.doc"/><Relationship Id="rId5" Type="http://schemas.openxmlformats.org/officeDocument/2006/relationships/image" Target="../media/image12.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5.png"/><Relationship Id="rId7" Type="http://schemas.openxmlformats.org/officeDocument/2006/relationships/diagramQuickStyle" Target="../diagrams/quickStyle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6.png"/><Relationship Id="rId9" Type="http://schemas.microsoft.com/office/2007/relationships/diagramDrawing" Target="../diagrams/drawing4.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47.xml"/><Relationship Id="rId7" Type="http://schemas.openxmlformats.org/officeDocument/2006/relationships/image" Target="../media/image14.e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Microsoft_Word_97_-_2003_Document2.doc"/><Relationship Id="rId5" Type="http://schemas.openxmlformats.org/officeDocument/2006/relationships/image" Target="../media/image12.jpeg"/><Relationship Id="rId4" Type="http://schemas.openxmlformats.org/officeDocument/2006/relationships/image" Target="../media/image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15.emf"/></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oleObject" Target="../embeddings/Microsoft_Word_97_-_2003_Document3.doc"/><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16.emf"/></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6"/>
          <p:cNvSpPr>
            <a:spLocks noGrp="1"/>
          </p:cNvSpPr>
          <p:nvPr>
            <p:ph type="sldNum" sz="quarter" idx="12"/>
          </p:nvPr>
        </p:nvSpPr>
        <p:spPr/>
        <p:txBody>
          <a:bodyPr/>
          <a:lstStyle/>
          <a:p>
            <a:pPr>
              <a:defRPr/>
            </a:pPr>
            <a:fld id="{1DD49622-52CF-4D0A-A5E3-2402697FE0AA}" type="slidenum">
              <a:rPr lang="en-US"/>
              <a:pPr>
                <a:defRPr/>
              </a:pPr>
              <a:t>1</a:t>
            </a:fld>
            <a:endParaRPr lang="en-US"/>
          </a:p>
        </p:txBody>
      </p:sp>
      <p:sp>
        <p:nvSpPr>
          <p:cNvPr id="57347" name="Rectangle 8"/>
          <p:cNvSpPr>
            <a:spLocks noChangeArrowheads="1"/>
          </p:cNvSpPr>
          <p:nvPr/>
        </p:nvSpPr>
        <p:spPr bwMode="auto">
          <a:xfrm>
            <a:off x="990600" y="2543214"/>
            <a:ext cx="7467600" cy="1107996"/>
          </a:xfrm>
          <a:prstGeom prst="rect">
            <a:avLst/>
          </a:prstGeom>
          <a:noFill/>
          <a:ln w="9525">
            <a:noFill/>
            <a:miter lim="800000"/>
            <a:headEnd/>
            <a:tailEnd/>
          </a:ln>
        </p:spPr>
        <p:txBody>
          <a:bodyPr anchor="ctr">
            <a:spAutoFit/>
          </a:bodyPr>
          <a:lstStyle/>
          <a:p>
            <a:pPr algn="ctr" fontAlgn="base">
              <a:spcBef>
                <a:spcPct val="0"/>
              </a:spcBef>
              <a:spcAft>
                <a:spcPct val="0"/>
              </a:spcAft>
            </a:pPr>
            <a:r>
              <a:rPr lang="ar-SA" sz="3400" b="1" dirty="0">
                <a:solidFill>
                  <a:srgbClr val="464646"/>
                </a:solidFill>
                <a:effectLst>
                  <a:outerShdw blurRad="31750" dist="25400" dir="5400000" algn="tl" rotWithShape="0">
                    <a:srgbClr val="000000">
                      <a:alpha val="25000"/>
                    </a:srgbClr>
                  </a:outerShdw>
                </a:effectLst>
              </a:rPr>
              <a:t>إدارة </a:t>
            </a:r>
            <a:r>
              <a:rPr lang="ar-SA" sz="3400" b="1" dirty="0" smtClean="0">
                <a:solidFill>
                  <a:srgbClr val="464646"/>
                </a:solidFill>
                <a:effectLst>
                  <a:outerShdw blurRad="31750" dist="25400" dir="5400000" algn="tl" rotWithShape="0">
                    <a:srgbClr val="000000">
                      <a:alpha val="25000"/>
                    </a:srgbClr>
                  </a:outerShdw>
                </a:effectLst>
              </a:rPr>
              <a:t>المنشات (217 </a:t>
            </a:r>
            <a:r>
              <a:rPr lang="ar-SA" sz="3400" b="1" dirty="0">
                <a:solidFill>
                  <a:srgbClr val="464646"/>
                </a:solidFill>
                <a:effectLst>
                  <a:outerShdw blurRad="31750" dist="25400" dir="5400000" algn="tl" rotWithShape="0">
                    <a:srgbClr val="000000">
                      <a:alpha val="25000"/>
                    </a:srgbClr>
                  </a:outerShdw>
                </a:effectLst>
              </a:rPr>
              <a:t>قصر)</a:t>
            </a:r>
            <a:br>
              <a:rPr lang="ar-SA" sz="3400" b="1" dirty="0">
                <a:solidFill>
                  <a:srgbClr val="464646"/>
                </a:solidFill>
                <a:effectLst>
                  <a:outerShdw blurRad="31750" dist="25400" dir="5400000" algn="tl" rotWithShape="0">
                    <a:srgbClr val="000000">
                      <a:alpha val="25000"/>
                    </a:srgbClr>
                  </a:outerShdw>
                </a:effectLst>
              </a:rPr>
            </a:br>
            <a:r>
              <a:rPr lang="en-US" sz="3200" b="1" i="1" dirty="0" smtClean="0">
                <a:solidFill>
                  <a:prstClr val="black"/>
                </a:solidFill>
                <a:latin typeface="Arial" charset="0"/>
                <a:cs typeface="Arial" charset="0"/>
              </a:rPr>
              <a:t>Farm Management</a:t>
            </a:r>
            <a:endParaRPr lang="en-US" sz="3200" dirty="0">
              <a:solidFill>
                <a:prstClr val="black"/>
              </a:solidFill>
              <a:latin typeface="Arial" charset="0"/>
              <a:cs typeface="Arial" charset="0"/>
            </a:endParaRPr>
          </a:p>
        </p:txBody>
      </p:sp>
      <p:pic>
        <p:nvPicPr>
          <p:cNvPr id="57348" name="Picture 4" descr="شعار قسم الاقتصاد الزراعي"/>
          <p:cNvPicPr>
            <a:picLocks noChangeAspect="1" noChangeArrowheads="1"/>
          </p:cNvPicPr>
          <p:nvPr/>
        </p:nvPicPr>
        <p:blipFill>
          <a:blip r:embed="rId3" cstate="print"/>
          <a:srcRect/>
          <a:stretch>
            <a:fillRect/>
          </a:stretch>
        </p:blipFill>
        <p:spPr bwMode="auto">
          <a:xfrm>
            <a:off x="0" y="0"/>
            <a:ext cx="1295400" cy="685800"/>
          </a:xfrm>
          <a:prstGeom prst="rect">
            <a:avLst/>
          </a:prstGeom>
          <a:noFill/>
          <a:ln w="9525">
            <a:noFill/>
            <a:miter lim="800000"/>
            <a:headEnd/>
            <a:tailEnd/>
          </a:ln>
        </p:spPr>
      </p:pic>
      <p:sp>
        <p:nvSpPr>
          <p:cNvPr id="5" name="Rectangle 3"/>
          <p:cNvSpPr txBox="1">
            <a:spLocks noChangeArrowheads="1"/>
          </p:cNvSpPr>
          <p:nvPr/>
        </p:nvSpPr>
        <p:spPr bwMode="auto">
          <a:xfrm>
            <a:off x="1828800" y="4306094"/>
            <a:ext cx="6019800" cy="99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t" anchorCtr="0" compatLnSpc="1">
            <a:prstTxWarp prst="textNoShape">
              <a:avLst/>
            </a:prstTxWarp>
          </a:bodyPr>
          <a:lstStyle>
            <a:lvl1pPr marL="0" marR="64008" indent="0" algn="r" rtl="1" eaLnBrk="0" fontAlgn="base" hangingPunct="0">
              <a:spcBef>
                <a:spcPts val="400"/>
              </a:spcBef>
              <a:spcAft>
                <a:spcPct val="0"/>
              </a:spcAft>
              <a:buClr>
                <a:schemeClr val="accent1"/>
              </a:buClr>
              <a:buSzPct val="68000"/>
              <a:buFont typeface="Wingdings 3" pitchFamily="18" charset="2"/>
              <a:buNone/>
              <a:defRPr sz="2700" kern="1200">
                <a:solidFill>
                  <a:schemeClr val="tx2"/>
                </a:solidFill>
                <a:latin typeface="+mn-lt"/>
                <a:ea typeface="+mn-ea"/>
                <a:cs typeface="+mn-cs"/>
              </a:defRPr>
            </a:lvl1pPr>
            <a:lvl2pPr marL="457200" indent="0" algn="ctr" rtl="1" eaLnBrk="0" fontAlgn="base" hangingPunct="0">
              <a:spcBef>
                <a:spcPts val="325"/>
              </a:spcBef>
              <a:spcAft>
                <a:spcPct val="0"/>
              </a:spcAft>
              <a:buClr>
                <a:schemeClr val="accent1"/>
              </a:buClr>
              <a:buFont typeface="Verdana" pitchFamily="34" charset="0"/>
              <a:buNone/>
              <a:defRPr sz="2300" kern="1200">
                <a:solidFill>
                  <a:schemeClr val="tx1"/>
                </a:solidFill>
                <a:latin typeface="+mn-lt"/>
                <a:ea typeface="+mn-ea"/>
                <a:cs typeface="+mn-cs"/>
              </a:defRPr>
            </a:lvl2pPr>
            <a:lvl3pPr marL="914400" indent="0" algn="ctr" rtl="1" eaLnBrk="0" fontAlgn="base" hangingPunct="0">
              <a:spcBef>
                <a:spcPts val="350"/>
              </a:spcBef>
              <a:spcAft>
                <a:spcPct val="0"/>
              </a:spcAft>
              <a:buClr>
                <a:schemeClr val="accent2"/>
              </a:buClr>
              <a:buSzPct val="100000"/>
              <a:buFont typeface="Wingdings 2" pitchFamily="18" charset="2"/>
              <a:buNone/>
              <a:defRPr sz="2100" kern="1200">
                <a:solidFill>
                  <a:schemeClr val="tx1"/>
                </a:solidFill>
                <a:latin typeface="+mn-lt"/>
                <a:ea typeface="+mn-ea"/>
                <a:cs typeface="+mn-cs"/>
              </a:defRPr>
            </a:lvl3pPr>
            <a:lvl4pPr marL="1371600" indent="0" algn="ctr" rtl="1" eaLnBrk="0" fontAlgn="base" hangingPunct="0">
              <a:spcBef>
                <a:spcPts val="350"/>
              </a:spcBef>
              <a:spcAft>
                <a:spcPct val="0"/>
              </a:spcAft>
              <a:buClr>
                <a:schemeClr val="accent2"/>
              </a:buClr>
              <a:buFont typeface="Wingdings 2" pitchFamily="18" charset="2"/>
              <a:buNone/>
              <a:defRPr sz="1900" kern="1200">
                <a:solidFill>
                  <a:schemeClr val="tx1"/>
                </a:solidFill>
                <a:latin typeface="+mn-lt"/>
                <a:ea typeface="+mn-ea"/>
                <a:cs typeface="+mn-cs"/>
              </a:defRPr>
            </a:lvl4pPr>
            <a:lvl5pPr marL="1828800" indent="0" algn="ctr" rtl="1" eaLnBrk="0" fontAlgn="base" hangingPunct="0">
              <a:spcBef>
                <a:spcPts val="350"/>
              </a:spcBef>
              <a:spcAft>
                <a:spcPct val="0"/>
              </a:spcAft>
              <a:buClr>
                <a:schemeClr val="accent2"/>
              </a:buClr>
              <a:buFont typeface="Wingdings 2" pitchFamily="18" charset="2"/>
              <a:buNone/>
              <a:defRPr kern="1200">
                <a:solidFill>
                  <a:schemeClr val="tx1"/>
                </a:solidFill>
                <a:latin typeface="+mn-lt"/>
                <a:ea typeface="+mn-ea"/>
                <a:cs typeface="+mn-cs"/>
              </a:defRPr>
            </a:lvl5pPr>
            <a:lvl6pPr marL="2286000" indent="0" algn="ctr" rtl="1"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1"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1"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1"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pPr marR="0" algn="ctr" eaLnBrk="1" hangingPunct="1">
              <a:buClr>
                <a:srgbClr val="2DA2BF"/>
              </a:buClr>
            </a:pPr>
            <a:r>
              <a:rPr lang="ar-SA" altLang="en-US" b="1" dirty="0" smtClean="0">
                <a:solidFill>
                  <a:srgbClr val="993300"/>
                </a:solidFill>
              </a:rPr>
              <a:t>الـدكتور: عماد الدين الفاضل عبد الكريم</a:t>
            </a:r>
            <a:endParaRPr lang="en-US" altLang="en-US" b="1" dirty="0" smtClean="0">
              <a:solidFill>
                <a:srgbClr val="993300"/>
              </a:solidFill>
              <a:cs typeface="Arial" charset="0"/>
            </a:endParaRPr>
          </a:p>
        </p:txBody>
      </p:sp>
    </p:spTree>
    <p:extLst>
      <p:ext uri="{BB962C8B-B14F-4D97-AF65-F5344CB8AC3E}">
        <p14:creationId xmlns:p14="http://schemas.microsoft.com/office/powerpoint/2010/main" val="26848960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6388"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a:p>
          <a:p>
            <a:pPr eaLnBrk="0" hangingPunct="0"/>
            <a:endParaRPr lang="en-US" altLang="zh-CN"/>
          </a:p>
        </p:txBody>
      </p:sp>
      <p:pic>
        <p:nvPicPr>
          <p:cNvPr id="16389" name="Picture 2" descr="شعار قسم الاقتصاد الزراعي"/>
          <p:cNvPicPr>
            <a:picLocks noChangeAspect="1" noChangeArrowheads="1"/>
          </p:cNvPicPr>
          <p:nvPr/>
        </p:nvPicPr>
        <p:blipFill>
          <a:blip r:embed="rId3" cstate="print"/>
          <a:srcRect/>
          <a:stretch>
            <a:fillRect/>
          </a:stretch>
        </p:blipFill>
        <p:spPr bwMode="auto">
          <a:xfrm>
            <a:off x="0" y="76200"/>
            <a:ext cx="1609725" cy="592603"/>
          </a:xfrm>
          <a:prstGeom prst="rect">
            <a:avLst/>
          </a:prstGeom>
          <a:noFill/>
          <a:ln w="9525">
            <a:noFill/>
            <a:miter lim="800000"/>
            <a:headEnd/>
            <a:tailEnd/>
          </a:ln>
        </p:spPr>
      </p:pic>
      <p:sp>
        <p:nvSpPr>
          <p:cNvPr id="16391" name="Rectangle 7"/>
          <p:cNvSpPr>
            <a:spLocks noChangeArrowheads="1"/>
          </p:cNvSpPr>
          <p:nvPr/>
        </p:nvSpPr>
        <p:spPr bwMode="auto">
          <a:xfrm>
            <a:off x="381000" y="1143000"/>
            <a:ext cx="8534400" cy="4678204"/>
          </a:xfrm>
          <a:prstGeom prst="rect">
            <a:avLst/>
          </a:prstGeom>
          <a:noFill/>
          <a:ln w="9525">
            <a:noFill/>
            <a:miter lim="800000"/>
            <a:headEnd/>
            <a:tailEnd/>
          </a:ln>
        </p:spPr>
        <p:txBody>
          <a:bodyPr wrap="square" anchor="ctr">
            <a:spAutoFit/>
          </a:bodyPr>
          <a:lstStyle/>
          <a:p>
            <a:pPr algn="justLow" rtl="1" eaLnBrk="0" hangingPunct="0">
              <a:tabLst>
                <a:tab pos="914400" algn="l"/>
              </a:tabLst>
            </a:pPr>
            <a:r>
              <a:rPr lang="ar-SA" sz="2400" b="1" i="1" dirty="0">
                <a:latin typeface="Times New Roman" pitchFamily="18" charset="0"/>
                <a:ea typeface="Times New Roman" pitchFamily="18" charset="0"/>
                <a:cs typeface="Times New Roman" pitchFamily="18" charset="0"/>
              </a:rPr>
              <a:t>وبمراجعة هذه التعريفات يمكن استنتاج العناصر التالية:</a:t>
            </a:r>
            <a:endParaRPr lang="en-US" sz="2400" dirty="0">
              <a:latin typeface="Times New Roman" pitchFamily="18" charset="0"/>
              <a:ea typeface="Times New Roman" pitchFamily="18" charset="0"/>
              <a:cs typeface="Times New Roman" pitchFamily="18" charset="0"/>
            </a:endParaRPr>
          </a:p>
          <a:p>
            <a:pPr algn="justLow" rtl="1" eaLnBrk="0" hangingPunct="0">
              <a:spcAft>
                <a:spcPts val="1200"/>
              </a:spcAft>
              <a:tabLst>
                <a:tab pos="914400" algn="l"/>
              </a:tabLst>
            </a:pPr>
            <a:r>
              <a:rPr lang="ar-SA" sz="2400" dirty="0">
                <a:solidFill>
                  <a:schemeClr val="tx2"/>
                </a:solidFill>
                <a:latin typeface="Times New Roman" pitchFamily="18" charset="0"/>
                <a:ea typeface="Times New Roman" pitchFamily="18" charset="0"/>
                <a:cs typeface="Times New Roman" pitchFamily="18" charset="0"/>
              </a:rPr>
              <a:t>ان إدارة المزارع هي احد فروع العلوم </a:t>
            </a:r>
            <a:r>
              <a:rPr lang="ar-SA" sz="2400" dirty="0" err="1">
                <a:solidFill>
                  <a:schemeClr val="tx2"/>
                </a:solidFill>
                <a:latin typeface="Times New Roman" pitchFamily="18" charset="0"/>
                <a:ea typeface="Times New Roman" pitchFamily="18" charset="0"/>
                <a:cs typeface="Times New Roman" pitchFamily="18" charset="0"/>
              </a:rPr>
              <a:t>الاجتماعية </a:t>
            </a:r>
            <a:r>
              <a:rPr lang="ar-SA" sz="2400" dirty="0" err="1">
                <a:latin typeface="Times New Roman" pitchFamily="18" charset="0"/>
                <a:ea typeface="Times New Roman" pitchFamily="18" charset="0"/>
                <a:cs typeface="Times New Roman" pitchFamily="18" charset="0"/>
              </a:rPr>
              <a:t>(</a:t>
            </a:r>
            <a:r>
              <a:rPr lang="en-US" sz="2400" i="1" dirty="0">
                <a:latin typeface="Times New Roman" pitchFamily="18" charset="0"/>
                <a:ea typeface="Times New Roman" pitchFamily="18" charset="0"/>
                <a:cs typeface="Times New Roman" pitchFamily="18" charset="0"/>
              </a:rPr>
              <a:t>Social</a:t>
            </a:r>
            <a:r>
              <a:rPr lang="en-US" sz="2400" dirty="0">
                <a:latin typeface="Times New Roman" pitchFamily="18" charset="0"/>
                <a:ea typeface="Times New Roman" pitchFamily="18" charset="0"/>
                <a:cs typeface="Times New Roman" pitchFamily="18" charset="0"/>
              </a:rPr>
              <a:t> </a:t>
            </a:r>
            <a:r>
              <a:rPr lang="en-US" sz="2400" i="1" dirty="0">
                <a:latin typeface="Times New Roman" pitchFamily="18" charset="0"/>
                <a:ea typeface="Times New Roman" pitchFamily="18" charset="0"/>
                <a:cs typeface="Times New Roman" pitchFamily="18" charset="0"/>
              </a:rPr>
              <a:t>Science</a:t>
            </a:r>
            <a:r>
              <a:rPr lang="ar-SA" sz="2400" dirty="0">
                <a:latin typeface="Times New Roman" pitchFamily="18" charset="0"/>
                <a:ea typeface="Times New Roman" pitchFamily="18" charset="0"/>
                <a:cs typeface="Times New Roman" pitchFamily="18" charset="0"/>
              </a:rPr>
              <a:t>) وان اطار هذا التعريف هو وحدة الإنتاج </a:t>
            </a:r>
            <a:r>
              <a:rPr lang="ar-SA" sz="2400" dirty="0" err="1">
                <a:latin typeface="Times New Roman" pitchFamily="18" charset="0"/>
                <a:ea typeface="Times New Roman" pitchFamily="18" charset="0"/>
                <a:cs typeface="Times New Roman" pitchFamily="18" charset="0"/>
              </a:rPr>
              <a:t>الزراعي </a:t>
            </a:r>
            <a:r>
              <a:rPr lang="ar-SA" sz="2400" dirty="0">
                <a:latin typeface="Times New Roman" pitchFamily="18" charset="0"/>
                <a:ea typeface="Times New Roman" pitchFamily="18" charset="0"/>
                <a:cs typeface="Times New Roman" pitchFamily="18" charset="0"/>
              </a:rPr>
              <a:t>( المزرعة والمشروع الزراعي) وانه يهتم في هذا الاطار بعمليتي التنظيم والتوزيع للموارد المتاحة من بشرية ومادية </a:t>
            </a:r>
            <a:r>
              <a:rPr lang="ar-SA" sz="2400" dirty="0" err="1">
                <a:latin typeface="Times New Roman" pitchFamily="18" charset="0"/>
                <a:ea typeface="Times New Roman" pitchFamily="18" charset="0"/>
                <a:cs typeface="Times New Roman" pitchFamily="18" charset="0"/>
              </a:rPr>
              <a:t>تشمل </a:t>
            </a:r>
            <a:r>
              <a:rPr lang="ar-SA" sz="2400" dirty="0">
                <a:latin typeface="Times New Roman" pitchFamily="18" charset="0"/>
                <a:ea typeface="Times New Roman" pitchFamily="18" charset="0"/>
                <a:cs typeface="Times New Roman" pitchFamily="18" charset="0"/>
              </a:rPr>
              <a:t>( الأرض، المياه، العمال، وكافة الموارد المتاحة) أي انه يهتم </a:t>
            </a:r>
            <a:r>
              <a:rPr lang="ar-SA" sz="2400" dirty="0" err="1">
                <a:latin typeface="Times New Roman" pitchFamily="18" charset="0"/>
                <a:ea typeface="Times New Roman" pitchFamily="18" charset="0"/>
                <a:cs typeface="Times New Roman" pitchFamily="18" charset="0"/>
              </a:rPr>
              <a:t>بتوجية</a:t>
            </a:r>
            <a:r>
              <a:rPr lang="ar-SA" sz="2400" dirty="0">
                <a:latin typeface="Times New Roman" pitchFamily="18" charset="0"/>
                <a:ea typeface="Times New Roman" pitchFamily="18" charset="0"/>
                <a:cs typeface="Times New Roman" pitchFamily="18" charset="0"/>
              </a:rPr>
              <a:t> الموارد المختلفة والمحدودة للاستخدامات المختلفة التي تتنافس عليها وذلك لتحقيق اهداف وحدة الإنتاج التي قد تشمل بعض أو كل من الاهداف التالية:</a:t>
            </a:r>
            <a:endParaRPr lang="en-US" sz="2400" dirty="0">
              <a:latin typeface="Times New Roman" pitchFamily="18" charset="0"/>
              <a:cs typeface="Times New Roman" pitchFamily="18" charset="0"/>
            </a:endParaRPr>
          </a:p>
          <a:p>
            <a:pPr algn="justLow" rtl="1" eaLnBrk="0" hangingPunct="0">
              <a:buFont typeface="Wingdings" pitchFamily="2" charset="2"/>
              <a:buChar char="v"/>
              <a:tabLst>
                <a:tab pos="914400" algn="l"/>
              </a:tabLst>
            </a:pPr>
            <a:r>
              <a:rPr lang="ar-SA" sz="2400" dirty="0">
                <a:solidFill>
                  <a:srgbClr val="FF0000"/>
                </a:solidFill>
                <a:latin typeface="Times New Roman" pitchFamily="18" charset="0"/>
                <a:cs typeface="Times New Roman" pitchFamily="18" charset="0"/>
              </a:rPr>
              <a:t>تحقيق أعلى معدلات الإنتاج من </a:t>
            </a:r>
            <a:r>
              <a:rPr lang="ar-SA" sz="2400" dirty="0" err="1">
                <a:solidFill>
                  <a:srgbClr val="FF0000"/>
                </a:solidFill>
                <a:latin typeface="Times New Roman" pitchFamily="18" charset="0"/>
                <a:cs typeface="Times New Roman" pitchFamily="18" charset="0"/>
              </a:rPr>
              <a:t>الزروع</a:t>
            </a:r>
            <a:r>
              <a:rPr lang="ar-SA" sz="2400" dirty="0">
                <a:solidFill>
                  <a:srgbClr val="FF0000"/>
                </a:solidFill>
                <a:latin typeface="Times New Roman" pitchFamily="18" charset="0"/>
                <a:cs typeface="Times New Roman" pitchFamily="18" charset="0"/>
              </a:rPr>
              <a:t> النباتية والحيوانية،</a:t>
            </a:r>
            <a:endParaRPr lang="en-US" sz="2400" dirty="0">
              <a:solidFill>
                <a:srgbClr val="FF0000"/>
              </a:solidFill>
              <a:latin typeface="Times New Roman" pitchFamily="18" charset="0"/>
              <a:cs typeface="Times New Roman" pitchFamily="18" charset="0"/>
            </a:endParaRPr>
          </a:p>
          <a:p>
            <a:pPr algn="justLow" rtl="1" eaLnBrk="0" hangingPunct="0">
              <a:buFont typeface="Wingdings" pitchFamily="2" charset="2"/>
              <a:buChar char="v"/>
              <a:tabLst>
                <a:tab pos="914400" algn="l"/>
              </a:tabLst>
            </a:pPr>
            <a:r>
              <a:rPr lang="ar-SA" sz="2400" dirty="0">
                <a:solidFill>
                  <a:srgbClr val="FF0000"/>
                </a:solidFill>
                <a:latin typeface="Times New Roman" pitchFamily="18" charset="0"/>
                <a:cs typeface="Times New Roman" pitchFamily="18" charset="0"/>
              </a:rPr>
              <a:t>تحقيق أعلى معدل للدخل </a:t>
            </a:r>
            <a:r>
              <a:rPr lang="ar-SA" sz="2400" dirty="0" err="1">
                <a:solidFill>
                  <a:srgbClr val="FF0000"/>
                </a:solidFill>
                <a:latin typeface="Times New Roman" pitchFamily="18" charset="0"/>
                <a:cs typeface="Times New Roman" pitchFamily="18" charset="0"/>
              </a:rPr>
              <a:t>المزرعي،</a:t>
            </a:r>
            <a:r>
              <a:rPr lang="ar-SA" sz="2400" dirty="0">
                <a:solidFill>
                  <a:srgbClr val="FF0000"/>
                </a:solidFill>
                <a:latin typeface="Times New Roman" pitchFamily="18" charset="0"/>
                <a:cs typeface="Times New Roman" pitchFamily="18" charset="0"/>
              </a:rPr>
              <a:t> </a:t>
            </a:r>
            <a:endParaRPr lang="en-US" sz="2400" dirty="0">
              <a:solidFill>
                <a:srgbClr val="FF0000"/>
              </a:solidFill>
              <a:latin typeface="Times New Roman" pitchFamily="18" charset="0"/>
              <a:cs typeface="Times New Roman" pitchFamily="18" charset="0"/>
            </a:endParaRPr>
          </a:p>
          <a:p>
            <a:pPr algn="justLow" rtl="1" eaLnBrk="0" hangingPunct="0">
              <a:buFont typeface="Wingdings" pitchFamily="2" charset="2"/>
              <a:buChar char="v"/>
              <a:tabLst>
                <a:tab pos="914400" algn="l"/>
              </a:tabLst>
            </a:pPr>
            <a:r>
              <a:rPr lang="ar-SA" sz="2400" dirty="0">
                <a:solidFill>
                  <a:srgbClr val="FF0000"/>
                </a:solidFill>
                <a:latin typeface="Times New Roman" pitchFamily="18" charset="0"/>
                <a:cs typeface="Times New Roman" pitchFamily="18" charset="0"/>
              </a:rPr>
              <a:t>تحقيق أعلى معدل للنمو المزرعي،</a:t>
            </a:r>
            <a:endParaRPr lang="en-US" sz="2400" dirty="0">
              <a:solidFill>
                <a:srgbClr val="FF0000"/>
              </a:solidFill>
              <a:latin typeface="Times New Roman" pitchFamily="18" charset="0"/>
              <a:cs typeface="Times New Roman" pitchFamily="18" charset="0"/>
            </a:endParaRPr>
          </a:p>
          <a:p>
            <a:pPr algn="justLow" rtl="1" eaLnBrk="0" hangingPunct="0">
              <a:buFont typeface="Wingdings" pitchFamily="2" charset="2"/>
              <a:buChar char="v"/>
              <a:tabLst>
                <a:tab pos="914400" algn="l"/>
              </a:tabLst>
            </a:pPr>
            <a:r>
              <a:rPr lang="ar-SA" sz="2400" dirty="0">
                <a:solidFill>
                  <a:srgbClr val="FF0000"/>
                </a:solidFill>
                <a:latin typeface="Times New Roman" pitchFamily="18" charset="0"/>
                <a:cs typeface="Times New Roman" pitchFamily="18" charset="0"/>
              </a:rPr>
              <a:t>تحقيق الاستقرار الاسري فوق وحدات الإنتاج وغيرها من الاهداف التي تضعها وحدة الإنتاج.</a:t>
            </a:r>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pPr>
                <a:defRPr/>
              </a:pPr>
              <a:t>10</a:t>
            </a:fld>
            <a:endParaRPr lang="en-US"/>
          </a:p>
        </p:txBody>
      </p:sp>
      <p:pic>
        <p:nvPicPr>
          <p:cNvPr id="10"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5963021"/>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ChangeArrowheads="1"/>
          </p:cNvSpPr>
          <p:nvPr/>
        </p:nvSpPr>
        <p:spPr bwMode="auto">
          <a:xfrm>
            <a:off x="1143000" y="936675"/>
            <a:ext cx="777240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marL="342900" indent="-342900" algn="just" rtl="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يشمل </a:t>
            </a:r>
            <a:r>
              <a:rPr lang="ar-SA" altLang="en-US" sz="2400" dirty="0">
                <a:latin typeface="Times New Roman" pitchFamily="18" charset="0"/>
                <a:cs typeface="Times New Roman" pitchFamily="18" charset="0"/>
              </a:rPr>
              <a:t>إجمالي التكلفة </a:t>
            </a:r>
            <a:r>
              <a:rPr lang="ar-SA" altLang="en-US" sz="2400" dirty="0" smtClean="0">
                <a:latin typeface="Times New Roman" pitchFamily="18" charset="0"/>
                <a:cs typeface="Times New Roman" pitchFamily="18" charset="0"/>
              </a:rPr>
              <a:t>السنوية للالة التكاليف </a:t>
            </a:r>
            <a:r>
              <a:rPr lang="ar-SA" altLang="en-US" sz="2400" dirty="0">
                <a:latin typeface="Times New Roman" pitchFamily="18" charset="0"/>
                <a:cs typeface="Times New Roman" pitchFamily="18" charset="0"/>
              </a:rPr>
              <a:t>المتغيرة </a:t>
            </a:r>
            <a:r>
              <a:rPr lang="ar-SA" altLang="en-US" sz="2400" dirty="0" smtClean="0">
                <a:latin typeface="Times New Roman" pitchFamily="18" charset="0"/>
                <a:cs typeface="Times New Roman" pitchFamily="18" charset="0"/>
              </a:rPr>
              <a:t>والثابتة.</a:t>
            </a:r>
          </a:p>
          <a:p>
            <a:pPr algn="just" rtl="1">
              <a:lnSpc>
                <a:spcPct val="150000"/>
              </a:lnSpc>
            </a:pPr>
            <a:r>
              <a:rPr lang="ar-SA" altLang="en-US" sz="2400" dirty="0" smtClean="0">
                <a:latin typeface="Times New Roman" pitchFamily="18" charset="0"/>
                <a:cs typeface="Times New Roman" pitchFamily="18" charset="0"/>
              </a:rPr>
              <a:t> </a:t>
            </a:r>
            <a:r>
              <a:rPr lang="ar-SA" altLang="en-US" sz="2400" dirty="0">
                <a:latin typeface="Times New Roman" pitchFamily="18" charset="0"/>
                <a:cs typeface="Times New Roman" pitchFamily="18" charset="0"/>
              </a:rPr>
              <a:t>" التكاليف الثابتة" وتشمل تكلفة الإهلاكات السنوية للآلة والتأمين والتراخيص وغيرها من البنود التي لا تتغير بتغير نمط الإنتاج وكميته</a:t>
            </a:r>
            <a:r>
              <a:rPr lang="ar-SA" altLang="en-US" sz="2400" dirty="0" smtClean="0">
                <a:latin typeface="Times New Roman" pitchFamily="18" charset="0"/>
                <a:cs typeface="Times New Roman" pitchFamily="18" charset="0"/>
              </a:rPr>
              <a:t>.</a:t>
            </a:r>
          </a:p>
          <a:p>
            <a:pPr algn="just" rtl="1">
              <a:lnSpc>
                <a:spcPct val="150000"/>
              </a:lnSpc>
            </a:pPr>
            <a:r>
              <a:rPr lang="ar-SA" altLang="en-US" sz="2400" dirty="0" smtClean="0">
                <a:latin typeface="Times New Roman" pitchFamily="18" charset="0"/>
                <a:cs typeface="Times New Roman" pitchFamily="18" charset="0"/>
              </a:rPr>
              <a:t> </a:t>
            </a:r>
            <a:r>
              <a:rPr lang="ar-SA" altLang="en-US" sz="2400" dirty="0">
                <a:latin typeface="Times New Roman" pitchFamily="18" charset="0"/>
                <a:cs typeface="Times New Roman" pitchFamily="18" charset="0"/>
              </a:rPr>
              <a:t>" التكاليف المتغيرة " وتشمل تكلفة الوقود السنوية والعمالة والصيانة وقطع الغيار المستهلكة وغيرها من البنود التي تتغير بتغير نوع وكمية الإنتاج.</a:t>
            </a:r>
            <a:endParaRPr lang="en-US" altLang="en-US" sz="2400" dirty="0">
              <a:latin typeface="Times New Roman" pitchFamily="18" charset="0"/>
              <a:cs typeface="Times New Roman" pitchFamily="18" charset="0"/>
            </a:endParaRPr>
          </a:p>
          <a:p>
            <a:pPr algn="just" rtl="1">
              <a:lnSpc>
                <a:spcPct val="150000"/>
              </a:lnSpc>
            </a:pPr>
            <a:r>
              <a:rPr lang="ar-SA" altLang="en-US" sz="2400" dirty="0" smtClean="0">
                <a:latin typeface="Times New Roman" pitchFamily="18" charset="0"/>
                <a:cs typeface="Times New Roman" pitchFamily="18" charset="0"/>
              </a:rPr>
              <a:t>« إجمالي </a:t>
            </a:r>
            <a:r>
              <a:rPr lang="ar-SA" altLang="en-US" sz="2400" dirty="0">
                <a:latin typeface="Times New Roman" pitchFamily="18" charset="0"/>
                <a:cs typeface="Times New Roman" pitchFamily="18" charset="0"/>
              </a:rPr>
              <a:t>تكلفة الآلة = إجمالي التكلفة الثابتة + إجمالي التكلفة المتغيرة في السنة للموسم الإنتاجي.</a:t>
            </a:r>
            <a:endParaRPr lang="en-US" altLang="en-US" sz="2400" dirty="0">
              <a:latin typeface="Times New Roman" pitchFamily="18" charset="0"/>
              <a:cs typeface="Times New Roman" pitchFamily="18" charset="0"/>
            </a:endParaRPr>
          </a:p>
          <a:p>
            <a:pPr marL="342900" indent="-342900" algn="just" rtl="1">
              <a:lnSpc>
                <a:spcPct val="150000"/>
              </a:lnSpc>
              <a:buFont typeface="Wingdings" panose="05000000000000000000" pitchFamily="2" charset="2"/>
              <a:buChar char="Ø"/>
            </a:pPr>
            <a:r>
              <a:rPr lang="ar-SA" altLang="en-US" sz="2400" dirty="0">
                <a:latin typeface="Times New Roman" pitchFamily="18" charset="0"/>
                <a:cs typeface="Times New Roman" pitchFamily="18" charset="0"/>
              </a:rPr>
              <a:t>وبالطبع فإن لإرتفاع هذه التكاليف مؤشر لإنعدام الكفاءة وإنخفاضها مؤشر لكفاءتها والتشغيل الأمثل للآلة في الوحدات الإنتاجية.</a:t>
            </a:r>
          </a:p>
        </p:txBody>
      </p:sp>
      <p:sp>
        <p:nvSpPr>
          <p:cNvPr id="3" name="عنصر نائب لرقم الشريحة 2"/>
          <p:cNvSpPr>
            <a:spLocks noGrp="1"/>
          </p:cNvSpPr>
          <p:nvPr>
            <p:ph type="sldNum" sz="quarter" idx="12"/>
          </p:nvPr>
        </p:nvSpPr>
        <p:spPr/>
        <p:txBody>
          <a:bodyPr/>
          <a:lstStyle/>
          <a:p>
            <a:pPr>
              <a:defRPr/>
            </a:pPr>
            <a:fld id="{CF53B7C9-B8D4-4E98-9BAA-63F23B993FEA}" type="slidenum">
              <a:rPr lang="ar-SA" smtClean="0"/>
              <a:pPr>
                <a:defRPr/>
              </a:pPr>
              <a:t>100</a:t>
            </a:fld>
            <a:endParaRPr lang="en-US"/>
          </a:p>
        </p:txBody>
      </p:sp>
    </p:spTree>
    <p:extLst>
      <p:ext uri="{BB962C8B-B14F-4D97-AF65-F5344CB8AC3E}">
        <p14:creationId xmlns:p14="http://schemas.microsoft.com/office/powerpoint/2010/main" val="372944282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4294967295"/>
          </p:nvPr>
        </p:nvSpPr>
        <p:spPr>
          <a:xfrm>
            <a:off x="990600" y="0"/>
            <a:ext cx="7772400" cy="6324600"/>
          </a:xfrm>
        </p:spPr>
        <p:txBody>
          <a:bodyPr/>
          <a:lstStyle/>
          <a:p>
            <a:pPr algn="ctr" eaLnBrk="1" hangingPunct="1">
              <a:lnSpc>
                <a:spcPct val="150000"/>
              </a:lnSpc>
              <a:buFont typeface="Wingdings" pitchFamily="2" charset="2"/>
              <a:buChar char="q"/>
            </a:pPr>
            <a:r>
              <a:rPr lang="ar-SA" altLang="en-US" sz="2400" dirty="0" smtClean="0">
                <a:solidFill>
                  <a:schemeClr val="tx2"/>
                </a:solidFill>
                <a:latin typeface="Times New Roman" pitchFamily="18" charset="0"/>
                <a:cs typeface="Times New Roman" pitchFamily="18" charset="0"/>
              </a:rPr>
              <a:t>تقدير كفاءة استخدام الأراضي الزراعية:</a:t>
            </a:r>
          </a:p>
          <a:p>
            <a:pPr eaLnBrk="1" hangingPunct="1">
              <a:lnSpc>
                <a:spcPct val="150000"/>
              </a:lnSpc>
              <a:buFont typeface="Wingdings" pitchFamily="2" charset="2"/>
              <a:buChar char="v"/>
            </a:pPr>
            <a:r>
              <a:rPr lang="ar-SA" altLang="en-US" sz="1800" dirty="0" smtClean="0">
                <a:latin typeface="Times New Roman" pitchFamily="18" charset="0"/>
                <a:cs typeface="Times New Roman" pitchFamily="18" charset="0"/>
              </a:rPr>
              <a:t>الأرض الزراعية من أهم الاستثمارات الزراعية من حيث القيمة والمساهمة في العملية الإنتاجية، وتهتم الإدارة المزرعية بكفاءة استخدامها والتي تحددهل مجموعة من المعطيات الفنية والطبيعية والإقتصادية. وهي جميعها عامل محدد لقدرة الأراضي الزراعية على الإنتاج.</a:t>
            </a:r>
          </a:p>
          <a:p>
            <a:pPr eaLnBrk="1" hangingPunct="1">
              <a:lnSpc>
                <a:spcPct val="150000"/>
              </a:lnSpc>
              <a:buFont typeface="Wingdings" pitchFamily="2" charset="2"/>
              <a:buChar char="v"/>
            </a:pPr>
            <a:r>
              <a:rPr lang="ar-SA" altLang="en-US" sz="1800" dirty="0" smtClean="0">
                <a:latin typeface="Times New Roman" pitchFamily="18" charset="0"/>
                <a:cs typeface="Times New Roman" pitchFamily="18" charset="0"/>
              </a:rPr>
              <a:t>على سبيل المثال تُحدّد المكونات الطبيعية والكيميائية للتربة قدرتها على إنتاج مختلف المحاصيل من حيث الكيف والكم ، كما تُحدّد الدورة الزراعية وتعاقب المحاصيل على الأراضي الزراعية إنتاجية تلك المحاصيل، وتحدد درجة التكثيف والمردود الاقتصادي للإنتاج الزراعي المحقق.</a:t>
            </a:r>
          </a:p>
          <a:p>
            <a:pPr eaLnBrk="1" hangingPunct="1">
              <a:lnSpc>
                <a:spcPct val="150000"/>
              </a:lnSpc>
              <a:buFont typeface="Wingdings" pitchFamily="2" charset="2"/>
              <a:buChar char="v"/>
            </a:pPr>
            <a:r>
              <a:rPr lang="ar-SA" altLang="en-US" sz="1800" dirty="0" smtClean="0">
                <a:latin typeface="Times New Roman" pitchFamily="18" charset="0"/>
                <a:cs typeface="Times New Roman" pitchFamily="18" charset="0"/>
              </a:rPr>
              <a:t>وبالرغم من هذه العوامل المتداخلة إلاّ أنه يمكن استخدام الأرقام القياسية للمحاصيل كمقياس لكفاءة استخدام الأراضي الزراعية بغرض المقارنة داخل المناطق الزراعية وبين المناطق المختلفة.</a:t>
            </a:r>
          </a:p>
          <a:p>
            <a:pPr eaLnBrk="1" hangingPunct="1">
              <a:lnSpc>
                <a:spcPct val="150000"/>
              </a:lnSpc>
              <a:buFont typeface="Wingdings" pitchFamily="2" charset="2"/>
              <a:buChar char="v"/>
            </a:pPr>
            <a:r>
              <a:rPr lang="ar-SA" altLang="en-US" sz="1800" dirty="0" smtClean="0">
                <a:latin typeface="Times New Roman" pitchFamily="18" charset="0"/>
                <a:cs typeface="Times New Roman" pitchFamily="18" charset="0"/>
              </a:rPr>
              <a:t>وللتعرف على كيفية حساب الرقم القياسي للمحاصيل يمكن اعتبار الجدول التالي الذي يبين المساحات المزروعة من قائمة من المحاصيل بمزرعة ما والمنطقة المطلوب المقارنة بها.</a:t>
            </a:r>
            <a:endParaRPr lang="en-US" altLang="en-US" sz="18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194E30BD-8CE4-4162-9FB6-E381996BDFE0}" type="slidenum">
              <a:rPr lang="ar-SA" smtClean="0"/>
              <a:pPr>
                <a:defRPr/>
              </a:pPr>
              <a:t>101</a:t>
            </a:fld>
            <a:endParaRPr lang="en-US"/>
          </a:p>
        </p:txBody>
      </p:sp>
    </p:spTree>
    <p:extLst>
      <p:ext uri="{BB962C8B-B14F-4D97-AF65-F5344CB8AC3E}">
        <p14:creationId xmlns:p14="http://schemas.microsoft.com/office/powerpoint/2010/main" val="249831146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endParaRPr lang="ar-SA" altLang="en-US"/>
          </a:p>
        </p:txBody>
      </p:sp>
      <p:graphicFrame>
        <p:nvGraphicFramePr>
          <p:cNvPr id="2050" name="Object 4"/>
          <p:cNvGraphicFramePr>
            <a:graphicFrameLocks noChangeAspect="1"/>
          </p:cNvGraphicFramePr>
          <p:nvPr>
            <p:extLst>
              <p:ext uri="{D42A27DB-BD31-4B8C-83A1-F6EECF244321}">
                <p14:modId xmlns:p14="http://schemas.microsoft.com/office/powerpoint/2010/main" val="4155436234"/>
              </p:ext>
            </p:extLst>
          </p:nvPr>
        </p:nvGraphicFramePr>
        <p:xfrm>
          <a:off x="987425" y="398463"/>
          <a:ext cx="7902575" cy="5948362"/>
        </p:xfrm>
        <a:graphic>
          <a:graphicData uri="http://schemas.openxmlformats.org/presentationml/2006/ole">
            <mc:AlternateContent xmlns:mc="http://schemas.openxmlformats.org/markup-compatibility/2006">
              <mc:Choice xmlns:v="urn:schemas-microsoft-com:vml" Requires="v">
                <p:oleObj spid="_x0000_s9244" name="Document" r:id="rId3" imgW="5594567" imgH="4204126" progId="Word.Document.8">
                  <p:embed/>
                </p:oleObj>
              </mc:Choice>
              <mc:Fallback>
                <p:oleObj name="Document" r:id="rId3" imgW="5594567" imgH="4204126" progId="Word.Document.8">
                  <p:embed/>
                  <p:pic>
                    <p:nvPicPr>
                      <p:cNvPr id="0" name=""/>
                      <p:cNvPicPr>
                        <a:picLocks noChangeAspect="1" noChangeArrowheads="1"/>
                      </p:cNvPicPr>
                      <p:nvPr/>
                    </p:nvPicPr>
                    <p:blipFill>
                      <a:blip r:embed="rId4"/>
                      <a:srcRect/>
                      <a:stretch>
                        <a:fillRect/>
                      </a:stretch>
                    </p:blipFill>
                    <p:spPr bwMode="auto">
                      <a:xfrm>
                        <a:off x="987425" y="398463"/>
                        <a:ext cx="7902575" cy="5948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2" name="Rectangle 6"/>
          <p:cNvSpPr>
            <a:spLocks noChangeArrowheads="1"/>
          </p:cNvSpPr>
          <p:nvPr/>
        </p:nvSpPr>
        <p:spPr bwMode="auto">
          <a:xfrm>
            <a:off x="0" y="37242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1E0F762E-5320-442D-B0EE-B921442125DC}" type="slidenum">
              <a:rPr lang="ar-SA" smtClean="0"/>
              <a:pPr>
                <a:defRPr/>
              </a:pPr>
              <a:t>102</a:t>
            </a:fld>
            <a:endParaRPr lang="en-US"/>
          </a:p>
        </p:txBody>
      </p:sp>
    </p:spTree>
    <p:extLst>
      <p:ext uri="{BB962C8B-B14F-4D97-AF65-F5344CB8AC3E}">
        <p14:creationId xmlns:p14="http://schemas.microsoft.com/office/powerpoint/2010/main" val="268019956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type="body" idx="4294967295"/>
          </p:nvPr>
        </p:nvSpPr>
        <p:spPr>
          <a:xfrm>
            <a:off x="1143000" y="838200"/>
            <a:ext cx="7772400" cy="5791200"/>
          </a:xfrm>
        </p:spPr>
        <p:txBody>
          <a:bodyPr>
            <a:normAutofit/>
          </a:bodyPr>
          <a:lstStyle/>
          <a:p>
            <a:pPr marL="381000" indent="-381000" algn="ctr" eaLnBrk="1" fontAlgn="auto" hangingPunct="1">
              <a:lnSpc>
                <a:spcPct val="90000"/>
              </a:lnSpc>
              <a:spcAft>
                <a:spcPts val="0"/>
              </a:spcAft>
              <a:buFontTx/>
              <a:buNone/>
              <a:defRPr/>
            </a:pPr>
            <a:r>
              <a:rPr lang="ar-SA" sz="2800" dirty="0" smtClean="0">
                <a:solidFill>
                  <a:srgbClr val="C00000"/>
                </a:solidFill>
                <a:latin typeface="Times New Roman" pitchFamily="18" charset="0"/>
                <a:ea typeface="+mn-ea"/>
                <a:cs typeface="Times New Roman" pitchFamily="18" charset="0"/>
              </a:rPr>
              <a:t>تقدير النجاح المالي لوحدات </a:t>
            </a:r>
            <a:r>
              <a:rPr lang="ar-SA" sz="2800" dirty="0">
                <a:solidFill>
                  <a:srgbClr val="C00000"/>
                </a:solidFill>
                <a:latin typeface="Times New Roman" pitchFamily="18" charset="0"/>
                <a:ea typeface="+mn-ea"/>
                <a:cs typeface="Times New Roman" pitchFamily="18" charset="0"/>
              </a:rPr>
              <a:t>الإنتاج</a:t>
            </a:r>
            <a:r>
              <a:rPr lang="ar-SA" sz="2800" dirty="0" smtClean="0">
                <a:solidFill>
                  <a:srgbClr val="C00000"/>
                </a:solidFill>
                <a:latin typeface="Times New Roman" pitchFamily="18" charset="0"/>
                <a:ea typeface="+mn-ea"/>
                <a:cs typeface="Times New Roman" pitchFamily="18" charset="0"/>
              </a:rPr>
              <a:t>:</a:t>
            </a:r>
          </a:p>
          <a:p>
            <a:pPr marL="381000" indent="-381000" algn="ctr" eaLnBrk="1" fontAlgn="auto" hangingPunct="1">
              <a:lnSpc>
                <a:spcPct val="90000"/>
              </a:lnSpc>
              <a:spcAft>
                <a:spcPts val="0"/>
              </a:spcAft>
              <a:buFontTx/>
              <a:buNone/>
              <a:defRPr/>
            </a:pPr>
            <a:endParaRPr lang="ar-SA" sz="2400" dirty="0">
              <a:solidFill>
                <a:srgbClr val="C00000"/>
              </a:solidFill>
              <a:latin typeface="Times New Roman" pitchFamily="18" charset="0"/>
              <a:ea typeface="+mn-ea"/>
              <a:cs typeface="Times New Roman" pitchFamily="18" charset="0"/>
            </a:endParaRPr>
          </a:p>
          <a:p>
            <a:pPr marL="381000" indent="-381000" eaLnBrk="1" fontAlgn="auto" hangingPunct="1">
              <a:lnSpc>
                <a:spcPct val="150000"/>
              </a:lnSpc>
              <a:spcAft>
                <a:spcPts val="0"/>
              </a:spcAft>
              <a:buFont typeface="Wingdings 2"/>
              <a:buChar char=""/>
              <a:defRPr/>
            </a:pPr>
            <a:r>
              <a:rPr lang="ar-SA" sz="2400" dirty="0">
                <a:latin typeface="Times New Roman" pitchFamily="18" charset="0"/>
                <a:ea typeface="+mn-ea"/>
                <a:cs typeface="Times New Roman" pitchFamily="18" charset="0"/>
              </a:rPr>
              <a:t>لاشك أن تقدير النجاح المالي لوحدات الإنتاج من أهم المعايير التي تسعى الإدارة المزرعية إلى معرفتها عند تقويم الأداء لتلك الوحدات.</a:t>
            </a:r>
          </a:p>
          <a:p>
            <a:pPr marL="381000" indent="-381000" eaLnBrk="1" fontAlgn="auto" hangingPunct="1">
              <a:lnSpc>
                <a:spcPct val="150000"/>
              </a:lnSpc>
              <a:spcAft>
                <a:spcPts val="0"/>
              </a:spcAft>
              <a:buFont typeface="Wingdings 2"/>
              <a:buChar char=""/>
              <a:defRPr/>
            </a:pPr>
            <a:r>
              <a:rPr lang="ar-SA" sz="2400" dirty="0">
                <a:latin typeface="Times New Roman" pitchFamily="18" charset="0"/>
                <a:ea typeface="+mn-ea"/>
                <a:cs typeface="Times New Roman" pitchFamily="18" charset="0"/>
              </a:rPr>
              <a:t>وتفيد السجلات المزرعية في توفير المعلومات والبيانات الّلازمة لإحتساب عدد من المؤشرات المهمة في تقدير النجاح وذلك من وجهة نظر تقويم الأداء الماضي من الناحية المالية بهدف التعرف على عناصر النجاح والفشل لتعزيز الناجح منها ومعالجة القصور المسبب للمشكلات المالية في الوحدات الإنتاجية.</a:t>
            </a:r>
          </a:p>
          <a:p>
            <a:pPr marL="381000" indent="-381000" eaLnBrk="1" fontAlgn="auto" hangingPunct="1">
              <a:lnSpc>
                <a:spcPct val="90000"/>
              </a:lnSpc>
              <a:spcAft>
                <a:spcPts val="0"/>
              </a:spcAft>
              <a:buFontTx/>
              <a:buNone/>
              <a:defRPr/>
            </a:pPr>
            <a:endParaRPr lang="en-US" sz="2300" dirty="0">
              <a:ea typeface="+mn-ea"/>
            </a:endParaRPr>
          </a:p>
        </p:txBody>
      </p:sp>
      <p:sp>
        <p:nvSpPr>
          <p:cNvPr id="3" name="عنصر نائب لرقم الشريحة 2"/>
          <p:cNvSpPr>
            <a:spLocks noGrp="1"/>
          </p:cNvSpPr>
          <p:nvPr>
            <p:ph type="sldNum" sz="quarter" idx="12"/>
          </p:nvPr>
        </p:nvSpPr>
        <p:spPr/>
        <p:txBody>
          <a:bodyPr/>
          <a:lstStyle/>
          <a:p>
            <a:pPr>
              <a:defRPr/>
            </a:pPr>
            <a:fld id="{8A37FF26-3F8A-4BB4-955B-F76A6FAE843D}" type="slidenum">
              <a:rPr lang="ar-SA" smtClean="0"/>
              <a:pPr>
                <a:defRPr/>
              </a:pPr>
              <a:t>103</a:t>
            </a:fld>
            <a:endParaRPr lang="en-US"/>
          </a:p>
        </p:txBody>
      </p:sp>
    </p:spTree>
    <p:extLst>
      <p:ext uri="{BB962C8B-B14F-4D97-AF65-F5344CB8AC3E}">
        <p14:creationId xmlns:p14="http://schemas.microsoft.com/office/powerpoint/2010/main" val="326553204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مستطيل 2"/>
          <p:cNvSpPr>
            <a:spLocks noChangeArrowheads="1"/>
          </p:cNvSpPr>
          <p:nvPr/>
        </p:nvSpPr>
        <p:spPr bwMode="auto">
          <a:xfrm>
            <a:off x="1143000" y="533400"/>
            <a:ext cx="7620000" cy="572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algn="just" rtl="1" eaLnBrk="1" hangingPunct="1">
              <a:lnSpc>
                <a:spcPct val="150000"/>
              </a:lnSpc>
              <a:buFont typeface="Wingdings" pitchFamily="2" charset="2"/>
              <a:buChar char="v"/>
            </a:pPr>
            <a:r>
              <a:rPr lang="ar-SA" altLang="en-US" sz="2000" dirty="0">
                <a:solidFill>
                  <a:srgbClr val="0070C0"/>
                </a:solidFill>
                <a:latin typeface="Times New Roman" pitchFamily="18" charset="0"/>
                <a:cs typeface="Times New Roman" pitchFamily="18" charset="0"/>
              </a:rPr>
              <a:t>ومن أهم مؤشرات النجاح المالي ما يلي:</a:t>
            </a:r>
          </a:p>
          <a:p>
            <a:pPr algn="just" rtl="1" eaLnBrk="1" hangingPunct="1">
              <a:lnSpc>
                <a:spcPct val="150000"/>
              </a:lnSpc>
              <a:buFont typeface="Wingdings" pitchFamily="2" charset="2"/>
              <a:buChar char="q"/>
            </a:pPr>
            <a:r>
              <a:rPr lang="ar-SA" altLang="en-US" sz="2000" dirty="0">
                <a:solidFill>
                  <a:srgbClr val="002060"/>
                </a:solidFill>
                <a:latin typeface="Times New Roman" pitchFamily="18" charset="0"/>
                <a:cs typeface="Times New Roman" pitchFamily="18" charset="0"/>
              </a:rPr>
              <a:t>القيمة الحالية الصافية للاستثمار الزراعي.</a:t>
            </a:r>
          </a:p>
          <a:p>
            <a:pPr algn="just" rtl="1" eaLnBrk="1" hangingPunct="1">
              <a:lnSpc>
                <a:spcPct val="150000"/>
              </a:lnSpc>
              <a:buFont typeface="Wingdings" pitchFamily="2" charset="2"/>
              <a:buChar char="q"/>
            </a:pPr>
            <a:r>
              <a:rPr lang="ar-SA" altLang="en-US" sz="2000" dirty="0">
                <a:solidFill>
                  <a:srgbClr val="002060"/>
                </a:solidFill>
                <a:latin typeface="Times New Roman" pitchFamily="18" charset="0"/>
                <a:cs typeface="Times New Roman" pitchFamily="18" charset="0"/>
              </a:rPr>
              <a:t>نسبة العوائد للتكاليف</a:t>
            </a:r>
          </a:p>
          <a:p>
            <a:pPr algn="just" rtl="1" eaLnBrk="1" hangingPunct="1">
              <a:lnSpc>
                <a:spcPct val="150000"/>
              </a:lnSpc>
              <a:buFont typeface="Wingdings" pitchFamily="2" charset="2"/>
              <a:buChar char="q"/>
            </a:pPr>
            <a:r>
              <a:rPr lang="ar-SA" altLang="en-US" sz="2000" dirty="0">
                <a:solidFill>
                  <a:srgbClr val="002060"/>
                </a:solidFill>
                <a:latin typeface="Times New Roman" pitchFamily="18" charset="0"/>
                <a:cs typeface="Times New Roman" pitchFamily="18" charset="0"/>
              </a:rPr>
              <a:t>العائد الداخلي للمشروع</a:t>
            </a:r>
          </a:p>
          <a:p>
            <a:pPr algn="just" rtl="1" eaLnBrk="1" hangingPunct="1">
              <a:lnSpc>
                <a:spcPct val="150000"/>
              </a:lnSpc>
              <a:buFont typeface="Wingdings" pitchFamily="2" charset="2"/>
              <a:buChar char="q"/>
            </a:pPr>
            <a:r>
              <a:rPr lang="ar-SA" altLang="en-US" sz="2000" dirty="0">
                <a:solidFill>
                  <a:srgbClr val="002060"/>
                </a:solidFill>
                <a:latin typeface="Times New Roman" pitchFamily="18" charset="0"/>
                <a:cs typeface="Times New Roman" pitchFamily="18" charset="0"/>
              </a:rPr>
              <a:t>فترة استرداد رأس المال.</a:t>
            </a:r>
          </a:p>
          <a:p>
            <a:pPr algn="just" rtl="1" eaLnBrk="1" hangingPunct="1">
              <a:lnSpc>
                <a:spcPct val="150000"/>
              </a:lnSpc>
              <a:buFont typeface="Wingdings" pitchFamily="2" charset="2"/>
              <a:buChar char="q"/>
            </a:pPr>
            <a:r>
              <a:rPr lang="ar-SA" altLang="en-US" sz="2000" dirty="0">
                <a:latin typeface="Times New Roman" pitchFamily="18" charset="0"/>
                <a:cs typeface="Times New Roman" pitchFamily="18" charset="0"/>
              </a:rPr>
              <a:t>جديرٌ بالملاحظة أن حساب هذه المعايير </a:t>
            </a:r>
            <a:r>
              <a:rPr lang="ar-SA" altLang="en-US" sz="2000" dirty="0" smtClean="0">
                <a:latin typeface="Times New Roman" pitchFamily="18" charset="0"/>
                <a:cs typeface="Times New Roman" pitchFamily="18" charset="0"/>
              </a:rPr>
              <a:t>يختلف </a:t>
            </a:r>
            <a:r>
              <a:rPr lang="ar-SA" altLang="en-US" sz="2000" dirty="0">
                <a:latin typeface="Times New Roman" pitchFamily="18" charset="0"/>
                <a:cs typeface="Times New Roman" pitchFamily="18" charset="0"/>
              </a:rPr>
              <a:t>في حالات </a:t>
            </a:r>
            <a:r>
              <a:rPr lang="ar-SA" altLang="en-US" sz="2000" dirty="0" smtClean="0">
                <a:latin typeface="Times New Roman" pitchFamily="18" charset="0"/>
                <a:cs typeface="Times New Roman" pitchFamily="18" charset="0"/>
              </a:rPr>
              <a:t>تقييم </a:t>
            </a:r>
            <a:r>
              <a:rPr lang="ar-SA" altLang="en-US" sz="2000" dirty="0">
                <a:latin typeface="Times New Roman" pitchFamily="18" charset="0"/>
                <a:cs typeface="Times New Roman" pitchFamily="18" charset="0"/>
              </a:rPr>
              <a:t>المشاريع، حيث أن الأخير يُعني بالنظرة المستقبلية للأداء، من توقعات للإيرادات والتكاليف بينما الإستخدام في الإدارة المزرعية يُعني بالأداء الماضي لوحدات الإنتاج من واقع الأرقام الواقعية من السجلات المزرعية. </a:t>
            </a:r>
          </a:p>
          <a:p>
            <a:pPr algn="just" rtl="1" eaLnBrk="1" hangingPunct="1">
              <a:lnSpc>
                <a:spcPct val="150000"/>
              </a:lnSpc>
              <a:buFont typeface="Wingdings" pitchFamily="2" charset="2"/>
              <a:buChar char="q"/>
            </a:pPr>
            <a:r>
              <a:rPr lang="ar-SA" altLang="en-US" sz="2000" dirty="0">
                <a:latin typeface="Times New Roman" pitchFamily="18" charset="0"/>
                <a:cs typeface="Times New Roman" pitchFamily="18" charset="0"/>
              </a:rPr>
              <a:t>كما أن الهدف في حالة تقويم المشروعات يكون في المساعدة في إتّخاذ القرار بالاستثمار المزرعي من عدمه، بينما يكون في الإدارة المزرعية بغرض البحث عن أسباب النجاح وتقويتها وأسباب القصور وإيجاد الحلول الملائمة.</a:t>
            </a:r>
          </a:p>
        </p:txBody>
      </p:sp>
      <p:sp>
        <p:nvSpPr>
          <p:cNvPr id="3" name="عنصر نائب لرقم الشريحة 2"/>
          <p:cNvSpPr>
            <a:spLocks noGrp="1"/>
          </p:cNvSpPr>
          <p:nvPr>
            <p:ph type="sldNum" sz="quarter" idx="12"/>
          </p:nvPr>
        </p:nvSpPr>
        <p:spPr/>
        <p:txBody>
          <a:bodyPr/>
          <a:lstStyle/>
          <a:p>
            <a:pPr>
              <a:defRPr/>
            </a:pPr>
            <a:fld id="{A7F321F5-DFD2-4ABC-97A5-4FF6988875BC}" type="slidenum">
              <a:rPr lang="ar-SA" smtClean="0"/>
              <a:pPr>
                <a:defRPr/>
              </a:pPr>
              <a:t>104</a:t>
            </a:fld>
            <a:endParaRPr lang="en-US"/>
          </a:p>
        </p:txBody>
      </p:sp>
    </p:spTree>
    <p:extLst>
      <p:ext uri="{BB962C8B-B14F-4D97-AF65-F5344CB8AC3E}">
        <p14:creationId xmlns:p14="http://schemas.microsoft.com/office/powerpoint/2010/main" val="74251644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1" name="Rectangle 3"/>
          <p:cNvSpPr>
            <a:spLocks noGrp="1" noChangeArrowheads="1"/>
          </p:cNvSpPr>
          <p:nvPr>
            <p:ph type="body" idx="4294967295"/>
          </p:nvPr>
        </p:nvSpPr>
        <p:spPr>
          <a:xfrm>
            <a:off x="1066800" y="152400"/>
            <a:ext cx="7696200" cy="5973763"/>
          </a:xfrm>
        </p:spPr>
        <p:txBody>
          <a:bodyPr>
            <a:noAutofit/>
          </a:bodyPr>
          <a:lstStyle/>
          <a:p>
            <a:pPr marL="609600" indent="-609600" algn="ctr" eaLnBrk="1" fontAlgn="auto" hangingPunct="1">
              <a:spcAft>
                <a:spcPts val="0"/>
              </a:spcAft>
              <a:buFont typeface="Wingdings 2"/>
              <a:buNone/>
              <a:defRPr/>
            </a:pPr>
            <a:r>
              <a:rPr lang="ar-SA" sz="2400" b="1" dirty="0" smtClean="0">
                <a:solidFill>
                  <a:schemeClr val="accent1"/>
                </a:solidFill>
                <a:latin typeface="Times New Roman" pitchFamily="18" charset="0"/>
                <a:ea typeface="+mn-ea"/>
                <a:cs typeface="Times New Roman" pitchFamily="18" charset="0"/>
              </a:rPr>
              <a:t>1. القيمة الحالية الصافية للإستثمار:</a:t>
            </a:r>
          </a:p>
          <a:p>
            <a:pPr marL="609600" indent="-609600" algn="ctr" eaLnBrk="1" fontAlgn="auto" hangingPunct="1">
              <a:spcAft>
                <a:spcPts val="0"/>
              </a:spcAft>
              <a:buFont typeface="Wingdings 2"/>
              <a:buNone/>
              <a:defRPr/>
            </a:pPr>
            <a:endParaRPr lang="ar-SA" sz="2400" dirty="0">
              <a:solidFill>
                <a:srgbClr val="C00000"/>
              </a:solidFill>
              <a:latin typeface="Times New Roman" pitchFamily="18" charset="0"/>
              <a:ea typeface="+mn-ea"/>
              <a:cs typeface="Times New Roman" pitchFamily="18" charset="0"/>
            </a:endParaRPr>
          </a:p>
          <a:p>
            <a:pPr marL="609600" indent="-609600" eaLnBrk="1" fontAlgn="auto" hangingPunct="1">
              <a:lnSpc>
                <a:spcPct val="150000"/>
              </a:lnSpc>
              <a:spcAft>
                <a:spcPts val="0"/>
              </a:spcAft>
              <a:buFont typeface="Wingdings" pitchFamily="2" charset="2"/>
              <a:buChar char="q"/>
              <a:defRPr/>
            </a:pPr>
            <a:r>
              <a:rPr lang="ar-SA" sz="2400" dirty="0">
                <a:latin typeface="Times New Roman" pitchFamily="18" charset="0"/>
                <a:ea typeface="+mn-ea"/>
                <a:cs typeface="Times New Roman" pitchFamily="18" charset="0"/>
              </a:rPr>
              <a:t>تعرّف القيمة الحالية الصافية للإستثمار: بأنها إجمالي صافي العوائد بعد دفع التكاليف للإستثمار لمدة زمنية محدّدة آخذين في الإعتبار قيمة العائد بالنسبة للزمن</a:t>
            </a:r>
            <a:r>
              <a:rPr lang="ar-SA" sz="2400" dirty="0" smtClean="0">
                <a:latin typeface="Times New Roman" pitchFamily="18" charset="0"/>
                <a:ea typeface="+mn-ea"/>
                <a:cs typeface="Times New Roman" pitchFamily="18" charset="0"/>
              </a:rPr>
              <a:t>.</a:t>
            </a:r>
          </a:p>
          <a:p>
            <a:pPr marL="609600" indent="-609600" eaLnBrk="1" fontAlgn="auto" hangingPunct="1">
              <a:lnSpc>
                <a:spcPct val="150000"/>
              </a:lnSpc>
              <a:spcAft>
                <a:spcPts val="0"/>
              </a:spcAft>
              <a:buFont typeface="Wingdings" pitchFamily="2" charset="2"/>
              <a:buChar char="q"/>
              <a:defRPr/>
            </a:pPr>
            <a:r>
              <a:rPr lang="ar-SA" sz="2400" dirty="0" smtClean="0">
                <a:latin typeface="Times New Roman" pitchFamily="18" charset="0"/>
                <a:ea typeface="+mn-ea"/>
                <a:cs typeface="Times New Roman" pitchFamily="18" charset="0"/>
              </a:rPr>
              <a:t> من </a:t>
            </a:r>
            <a:r>
              <a:rPr lang="ar-SA" sz="2400" dirty="0">
                <a:latin typeface="Times New Roman" pitchFamily="18" charset="0"/>
                <a:ea typeface="+mn-ea"/>
                <a:cs typeface="Times New Roman" pitchFamily="18" charset="0"/>
              </a:rPr>
              <a:t>المعروف أن قيمة 100 ريال في السنة </a:t>
            </a:r>
            <a:r>
              <a:rPr lang="ar-SA" sz="2400" dirty="0" smtClean="0">
                <a:latin typeface="Times New Roman" pitchFamily="18" charset="0"/>
                <a:ea typeface="+mn-ea"/>
                <a:cs typeface="Times New Roman" pitchFamily="18" charset="0"/>
              </a:rPr>
              <a:t>2000تختلف </a:t>
            </a:r>
            <a:r>
              <a:rPr lang="ar-SA" sz="2400" dirty="0">
                <a:latin typeface="Times New Roman" pitchFamily="18" charset="0"/>
                <a:ea typeface="+mn-ea"/>
                <a:cs typeface="Times New Roman" pitchFamily="18" charset="0"/>
              </a:rPr>
              <a:t>عن قيمة 100 ريال في سنة </a:t>
            </a:r>
            <a:r>
              <a:rPr lang="ar-SA" sz="2400" dirty="0" smtClean="0">
                <a:latin typeface="Times New Roman" pitchFamily="18" charset="0"/>
                <a:ea typeface="+mn-ea"/>
                <a:cs typeface="Times New Roman" pitchFamily="18" charset="0"/>
              </a:rPr>
              <a:t>2010وذلك </a:t>
            </a:r>
            <a:r>
              <a:rPr lang="ar-SA" sz="2400" dirty="0">
                <a:latin typeface="Times New Roman" pitchFamily="18" charset="0"/>
                <a:ea typeface="+mn-ea"/>
                <a:cs typeface="Times New Roman" pitchFamily="18" charset="0"/>
              </a:rPr>
              <a:t>بسبب التضخم، وإنخفاض القيمة الــشرائية في سنة </a:t>
            </a:r>
            <a:r>
              <a:rPr lang="ar-SA" sz="2400" dirty="0" smtClean="0">
                <a:latin typeface="Times New Roman" pitchFamily="18" charset="0"/>
                <a:ea typeface="+mn-ea"/>
                <a:cs typeface="Times New Roman" pitchFamily="18" charset="0"/>
              </a:rPr>
              <a:t>2010عنها </a:t>
            </a:r>
            <a:r>
              <a:rPr lang="ar-SA" sz="2400" dirty="0">
                <a:latin typeface="Times New Roman" pitchFamily="18" charset="0"/>
                <a:ea typeface="+mn-ea"/>
                <a:cs typeface="Times New Roman" pitchFamily="18" charset="0"/>
              </a:rPr>
              <a:t>في سنة </a:t>
            </a:r>
            <a:r>
              <a:rPr lang="ar-SA" sz="2400" dirty="0" smtClean="0">
                <a:latin typeface="Times New Roman" pitchFamily="18" charset="0"/>
                <a:ea typeface="+mn-ea"/>
                <a:cs typeface="Times New Roman" pitchFamily="18" charset="0"/>
              </a:rPr>
              <a:t>2000.</a:t>
            </a:r>
            <a:endParaRPr lang="ar-SA" sz="2400" dirty="0">
              <a:latin typeface="Times New Roman" pitchFamily="18" charset="0"/>
              <a:ea typeface="+mn-ea"/>
              <a:cs typeface="Times New Roman" pitchFamily="18" charset="0"/>
            </a:endParaRPr>
          </a:p>
          <a:p>
            <a:pPr marL="609600" indent="-609600" eaLnBrk="1" fontAlgn="auto" hangingPunct="1">
              <a:lnSpc>
                <a:spcPct val="150000"/>
              </a:lnSpc>
              <a:spcAft>
                <a:spcPts val="0"/>
              </a:spcAft>
              <a:buFont typeface="Wingdings" pitchFamily="2" charset="2"/>
              <a:buChar char="q"/>
              <a:defRPr/>
            </a:pPr>
            <a:r>
              <a:rPr lang="ar-SA" sz="2400" dirty="0">
                <a:latin typeface="Times New Roman" pitchFamily="18" charset="0"/>
                <a:ea typeface="+mn-ea"/>
                <a:cs typeface="Times New Roman" pitchFamily="18" charset="0"/>
              </a:rPr>
              <a:t>ولمتابعة حساب القيمة الحالية الصافية للإستثمار نفرض المثال التحليلي التالي في </a:t>
            </a:r>
            <a:r>
              <a:rPr lang="ar-SA" sz="2400" dirty="0" smtClean="0">
                <a:latin typeface="Times New Roman" pitchFamily="18" charset="0"/>
                <a:ea typeface="+mn-ea"/>
                <a:cs typeface="Times New Roman" pitchFamily="18" charset="0"/>
              </a:rPr>
              <a:t>الجدول </a:t>
            </a:r>
            <a:r>
              <a:rPr lang="ar-SA" sz="2400" dirty="0">
                <a:latin typeface="Times New Roman" pitchFamily="18" charset="0"/>
                <a:ea typeface="+mn-ea"/>
                <a:cs typeface="Times New Roman" pitchFamily="18" charset="0"/>
              </a:rPr>
              <a:t>والذي يختص بتدفق تقدير العوائد والتكاليف من سنة 1990 – 2000 لاحد المزارع الإنتاجية.</a:t>
            </a:r>
            <a:endParaRPr lang="en-US" sz="2400" dirty="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F2C0CBAA-A9AB-44A5-B005-D91D62CEE03B}" type="slidenum">
              <a:rPr lang="ar-SA" smtClean="0"/>
              <a:pPr>
                <a:defRPr/>
              </a:pPr>
              <a:t>105</a:t>
            </a:fld>
            <a:endParaRPr lang="en-US"/>
          </a:p>
        </p:txBody>
      </p:sp>
    </p:spTree>
    <p:extLst>
      <p:ext uri="{BB962C8B-B14F-4D97-AF65-F5344CB8AC3E}">
        <p14:creationId xmlns:p14="http://schemas.microsoft.com/office/powerpoint/2010/main" val="382704709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endParaRPr lang="ar-SA" altLang="en-US"/>
          </a:p>
        </p:txBody>
      </p:sp>
      <p:graphicFrame>
        <p:nvGraphicFramePr>
          <p:cNvPr id="3074" name="Object 4"/>
          <p:cNvGraphicFramePr>
            <a:graphicFrameLocks noChangeAspect="1"/>
          </p:cNvGraphicFramePr>
          <p:nvPr>
            <p:extLst>
              <p:ext uri="{D42A27DB-BD31-4B8C-83A1-F6EECF244321}">
                <p14:modId xmlns:p14="http://schemas.microsoft.com/office/powerpoint/2010/main" val="2131728099"/>
              </p:ext>
            </p:extLst>
          </p:nvPr>
        </p:nvGraphicFramePr>
        <p:xfrm>
          <a:off x="1601788" y="288925"/>
          <a:ext cx="6745287" cy="6048375"/>
        </p:xfrm>
        <a:graphic>
          <a:graphicData uri="http://schemas.openxmlformats.org/presentationml/2006/ole">
            <mc:AlternateContent xmlns:mc="http://schemas.openxmlformats.org/markup-compatibility/2006">
              <mc:Choice xmlns:v="urn:schemas-microsoft-com:vml" Requires="v">
                <p:oleObj spid="_x0000_s10268" name="Document" r:id="rId3" imgW="5231288" imgH="4683239" progId="Word.Document.8">
                  <p:embed/>
                </p:oleObj>
              </mc:Choice>
              <mc:Fallback>
                <p:oleObj name="Document" r:id="rId3" imgW="5231288" imgH="4683239" progId="Word.Document.8">
                  <p:embed/>
                  <p:pic>
                    <p:nvPicPr>
                      <p:cNvPr id="0" name=""/>
                      <p:cNvPicPr>
                        <a:picLocks noChangeAspect="1" noChangeArrowheads="1"/>
                      </p:cNvPicPr>
                      <p:nvPr/>
                    </p:nvPicPr>
                    <p:blipFill>
                      <a:blip r:embed="rId4"/>
                      <a:srcRect/>
                      <a:stretch>
                        <a:fillRect/>
                      </a:stretch>
                    </p:blipFill>
                    <p:spPr bwMode="auto">
                      <a:xfrm>
                        <a:off x="1601788" y="288925"/>
                        <a:ext cx="6745287" cy="6048375"/>
                      </a:xfrm>
                      <a:prstGeom prst="rect">
                        <a:avLst/>
                      </a:prstGeom>
                      <a:noFill/>
                    </p:spPr>
                  </p:pic>
                </p:oleObj>
              </mc:Fallback>
            </mc:AlternateContent>
          </a:graphicData>
        </a:graphic>
      </p:graphicFrame>
      <p:sp>
        <p:nvSpPr>
          <p:cNvPr id="3076" name="Rectangle 6"/>
          <p:cNvSpPr>
            <a:spLocks noChangeArrowheads="1"/>
          </p:cNvSpPr>
          <p:nvPr/>
        </p:nvSpPr>
        <p:spPr bwMode="auto">
          <a:xfrm>
            <a:off x="0" y="6219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E5212D61-69E6-48C2-B237-E23CDC7DEF99}" type="slidenum">
              <a:rPr lang="ar-SA" smtClean="0"/>
              <a:pPr>
                <a:defRPr/>
              </a:pPr>
              <a:t>106</a:t>
            </a:fld>
            <a:endParaRPr lang="en-US"/>
          </a:p>
        </p:txBody>
      </p:sp>
    </p:spTree>
    <p:extLst>
      <p:ext uri="{BB962C8B-B14F-4D97-AF65-F5344CB8AC3E}">
        <p14:creationId xmlns:p14="http://schemas.microsoft.com/office/powerpoint/2010/main" val="312838971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ChangeArrowheads="1"/>
          </p:cNvSpPr>
          <p:nvPr/>
        </p:nvSpPr>
        <p:spPr bwMode="auto">
          <a:xfrm>
            <a:off x="762000" y="1295400"/>
            <a:ext cx="79248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685800" algn="l"/>
              </a:tabLst>
              <a:defRPr>
                <a:solidFill>
                  <a:schemeClr val="tx1"/>
                </a:solidFill>
                <a:latin typeface="Verdana" pitchFamily="34" charset="0"/>
                <a:cs typeface="Arial" pitchFamily="34" charset="0"/>
              </a:defRPr>
            </a:lvl1pPr>
            <a:lvl2pPr marL="742950" indent="-285750" eaLnBrk="0" hangingPunct="0">
              <a:tabLst>
                <a:tab pos="685800" algn="l"/>
              </a:tabLst>
              <a:defRPr>
                <a:solidFill>
                  <a:schemeClr val="tx1"/>
                </a:solidFill>
                <a:latin typeface="Verdana" pitchFamily="34" charset="0"/>
                <a:cs typeface="Arial" pitchFamily="34" charset="0"/>
              </a:defRPr>
            </a:lvl2pPr>
            <a:lvl3pPr marL="1143000" indent="-228600" eaLnBrk="0" hangingPunct="0">
              <a:tabLst>
                <a:tab pos="685800" algn="l"/>
              </a:tabLst>
              <a:defRPr>
                <a:solidFill>
                  <a:schemeClr val="tx1"/>
                </a:solidFill>
                <a:latin typeface="Verdana" pitchFamily="34" charset="0"/>
                <a:cs typeface="Arial" pitchFamily="34" charset="0"/>
              </a:defRPr>
            </a:lvl3pPr>
            <a:lvl4pPr marL="1600200" indent="-228600" eaLnBrk="0" hangingPunct="0">
              <a:tabLst>
                <a:tab pos="685800" algn="l"/>
              </a:tabLst>
              <a:defRPr>
                <a:solidFill>
                  <a:schemeClr val="tx1"/>
                </a:solidFill>
                <a:latin typeface="Verdana" pitchFamily="34" charset="0"/>
                <a:cs typeface="Arial" pitchFamily="34" charset="0"/>
              </a:defRPr>
            </a:lvl4pPr>
            <a:lvl5pPr marL="2057400" indent="-228600" eaLnBrk="0" hangingPunct="0">
              <a:tabLst>
                <a:tab pos="685800" algn="l"/>
              </a:tabLst>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tabLst>
                <a:tab pos="685800" algn="l"/>
              </a:tabLs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tabLst>
                <a:tab pos="685800" algn="l"/>
              </a:tabLs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tabLst>
                <a:tab pos="685800" algn="l"/>
              </a:tabLs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tabLst>
                <a:tab pos="685800" algn="l"/>
              </a:tabLst>
              <a:defRPr>
                <a:solidFill>
                  <a:schemeClr val="tx1"/>
                </a:solidFill>
                <a:latin typeface="Verdana" pitchFamily="34" charset="0"/>
                <a:cs typeface="Arial" pitchFamily="34" charset="0"/>
              </a:defRPr>
            </a:lvl9pPr>
          </a:lstStyle>
          <a:p>
            <a:pPr algn="justLow" rtl="1">
              <a:lnSpc>
                <a:spcPct val="150000"/>
              </a:lnSpc>
              <a:buFont typeface="Wingdings" pitchFamily="2" charset="2"/>
              <a:buChar char="q"/>
            </a:pPr>
            <a:r>
              <a:rPr lang="ar-SA" altLang="en-US" sz="2800" dirty="0">
                <a:latin typeface="Times New Roman" pitchFamily="18" charset="0"/>
                <a:cs typeface="Times New Roman" pitchFamily="18" charset="0"/>
              </a:rPr>
              <a:t>وتتوقف القيمة الحالية المتوقعة للاستثمار على عدة عوامل منها:</a:t>
            </a:r>
            <a:endParaRPr lang="en-US" altLang="en-US" sz="2800" dirty="0">
              <a:latin typeface="Times New Roman" pitchFamily="18" charset="0"/>
              <a:cs typeface="Times New Roman" pitchFamily="18" charset="0"/>
            </a:endParaRPr>
          </a:p>
          <a:p>
            <a:pPr algn="justLow" rtl="1">
              <a:lnSpc>
                <a:spcPct val="150000"/>
              </a:lnSpc>
              <a:buFont typeface="Wingdings" pitchFamily="2" charset="2"/>
              <a:buChar char="v"/>
            </a:pPr>
            <a:r>
              <a:rPr lang="ar-SA" altLang="en-US" sz="2800" dirty="0">
                <a:latin typeface="Times New Roman" pitchFamily="18" charset="0"/>
                <a:cs typeface="Times New Roman" pitchFamily="18" charset="0"/>
              </a:rPr>
              <a:t>التدفقات الإيجابية (العوائد).</a:t>
            </a:r>
            <a:endParaRPr lang="en-US" altLang="en-US" sz="2800" dirty="0">
              <a:latin typeface="Times New Roman" pitchFamily="18" charset="0"/>
              <a:cs typeface="Times New Roman" pitchFamily="18" charset="0"/>
            </a:endParaRPr>
          </a:p>
          <a:p>
            <a:pPr algn="justLow" rtl="1">
              <a:lnSpc>
                <a:spcPct val="150000"/>
              </a:lnSpc>
              <a:buFont typeface="Wingdings" pitchFamily="2" charset="2"/>
              <a:buChar char="v"/>
            </a:pPr>
            <a:r>
              <a:rPr lang="ar-SA" altLang="en-US" sz="2800" dirty="0">
                <a:latin typeface="Times New Roman" pitchFamily="18" charset="0"/>
                <a:cs typeface="Times New Roman" pitchFamily="18" charset="0"/>
              </a:rPr>
              <a:t>التدفقات السلبية (التكاليف).</a:t>
            </a:r>
            <a:endParaRPr lang="en-US" altLang="en-US" sz="2800" dirty="0">
              <a:latin typeface="Times New Roman" pitchFamily="18" charset="0"/>
              <a:cs typeface="Times New Roman" pitchFamily="18" charset="0"/>
            </a:endParaRPr>
          </a:p>
          <a:p>
            <a:pPr algn="justLow" rtl="1">
              <a:lnSpc>
                <a:spcPct val="150000"/>
              </a:lnSpc>
              <a:buFont typeface="Wingdings" pitchFamily="2" charset="2"/>
              <a:buChar char="v"/>
            </a:pPr>
            <a:r>
              <a:rPr lang="ar-SA" altLang="en-US" sz="2800" dirty="0">
                <a:latin typeface="Times New Roman" pitchFamily="18" charset="0"/>
                <a:cs typeface="Times New Roman" pitchFamily="18" charset="0"/>
              </a:rPr>
              <a:t>إختيار </a:t>
            </a:r>
            <a:r>
              <a:rPr lang="ar-SA" altLang="en-US" sz="2800" dirty="0" smtClean="0">
                <a:latin typeface="Times New Roman" pitchFamily="18" charset="0"/>
                <a:cs typeface="Times New Roman" pitchFamily="18" charset="0"/>
              </a:rPr>
              <a:t>نسبة معدل الخصم </a:t>
            </a:r>
            <a:r>
              <a:rPr lang="ar-SA" altLang="en-US" sz="2800" dirty="0">
                <a:latin typeface="Times New Roman" pitchFamily="18" charset="0"/>
                <a:cs typeface="Times New Roman" pitchFamily="18" charset="0"/>
              </a:rPr>
              <a:t>(الفائدة) لرأس المال.</a:t>
            </a:r>
            <a:endParaRPr lang="en-US" altLang="en-US" sz="2800" dirty="0">
              <a:latin typeface="Times New Roman" pitchFamily="18" charset="0"/>
              <a:cs typeface="Times New Roman" pitchFamily="18" charset="0"/>
            </a:endParaRPr>
          </a:p>
          <a:p>
            <a:pPr algn="justLow" rtl="1">
              <a:lnSpc>
                <a:spcPct val="150000"/>
              </a:lnSpc>
              <a:buFont typeface="Wingdings" pitchFamily="2" charset="2"/>
              <a:buChar char="v"/>
            </a:pPr>
            <a:r>
              <a:rPr lang="ar-SA" altLang="en-US" sz="2800" dirty="0">
                <a:latin typeface="Times New Roman" pitchFamily="18" charset="0"/>
                <a:cs typeface="Times New Roman" pitchFamily="18" charset="0"/>
              </a:rPr>
              <a:t>وهي في مجملها تحدد </a:t>
            </a:r>
            <a:r>
              <a:rPr lang="ar-SA" altLang="en-US" sz="2800" dirty="0" smtClean="0">
                <a:latin typeface="Times New Roman" pitchFamily="18" charset="0"/>
                <a:cs typeface="Times New Roman" pitchFamily="18" charset="0"/>
              </a:rPr>
              <a:t>ربحية </a:t>
            </a:r>
            <a:r>
              <a:rPr lang="ar-SA" altLang="en-US" sz="2800" dirty="0">
                <a:latin typeface="Times New Roman" pitchFamily="18" charset="0"/>
                <a:cs typeface="Times New Roman" pitchFamily="18" charset="0"/>
              </a:rPr>
              <a:t>المشاريع الزراعية من الناحية المالية.</a:t>
            </a:r>
          </a:p>
        </p:txBody>
      </p:sp>
      <p:sp>
        <p:nvSpPr>
          <p:cNvPr id="3" name="عنصر نائب لرقم الشريحة 2"/>
          <p:cNvSpPr>
            <a:spLocks noGrp="1"/>
          </p:cNvSpPr>
          <p:nvPr>
            <p:ph type="sldNum" sz="quarter" idx="12"/>
          </p:nvPr>
        </p:nvSpPr>
        <p:spPr/>
        <p:txBody>
          <a:bodyPr/>
          <a:lstStyle/>
          <a:p>
            <a:pPr>
              <a:defRPr/>
            </a:pPr>
            <a:fld id="{2DD3E17F-A024-47D3-930A-B47D40E7975A}" type="slidenum">
              <a:rPr lang="ar-SA" smtClean="0"/>
              <a:pPr>
                <a:defRPr/>
              </a:pPr>
              <a:t>107</a:t>
            </a:fld>
            <a:endParaRPr lang="en-US"/>
          </a:p>
        </p:txBody>
      </p:sp>
    </p:spTree>
    <p:extLst>
      <p:ext uri="{BB962C8B-B14F-4D97-AF65-F5344CB8AC3E}">
        <p14:creationId xmlns:p14="http://schemas.microsoft.com/office/powerpoint/2010/main" val="359778005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4294967295"/>
          </p:nvPr>
        </p:nvSpPr>
        <p:spPr>
          <a:xfrm>
            <a:off x="1066800" y="304800"/>
            <a:ext cx="7848600" cy="6248400"/>
          </a:xfrm>
        </p:spPr>
        <p:txBody>
          <a:bodyPr/>
          <a:lstStyle/>
          <a:p>
            <a:pPr marL="609600" indent="-609600" algn="ctr" rtl="1" eaLnBrk="1" hangingPunct="1">
              <a:lnSpc>
                <a:spcPct val="90000"/>
              </a:lnSpc>
              <a:buFont typeface="Wingdings 2" pitchFamily="18" charset="2"/>
              <a:buNone/>
            </a:pPr>
            <a:r>
              <a:rPr lang="ar-SA" altLang="en-US" sz="2800" dirty="0" smtClean="0">
                <a:solidFill>
                  <a:srgbClr val="0070C0"/>
                </a:solidFill>
                <a:latin typeface="Times New Roman" pitchFamily="18" charset="0"/>
                <a:cs typeface="Times New Roman" pitchFamily="18" charset="0"/>
              </a:rPr>
              <a:t>2. نسبة العوائد للتكاليف:</a:t>
            </a:r>
          </a:p>
          <a:p>
            <a:pPr marL="609600" indent="-609600" algn="ctr" rtl="1" eaLnBrk="1" hangingPunct="1">
              <a:lnSpc>
                <a:spcPct val="90000"/>
              </a:lnSpc>
              <a:buFont typeface="Wingdings 2" pitchFamily="18" charset="2"/>
              <a:buNone/>
            </a:pPr>
            <a:endParaRPr lang="ar-SA" altLang="en-US" sz="2800" dirty="0" smtClean="0">
              <a:solidFill>
                <a:srgbClr val="0070C0"/>
              </a:solidFill>
              <a:latin typeface="Times New Roman" pitchFamily="18" charset="0"/>
              <a:cs typeface="Times New Roman" pitchFamily="18" charset="0"/>
            </a:endParaRPr>
          </a:p>
          <a:p>
            <a:pPr marL="609600" indent="-609600" algn="r"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أحد المعايير المستخدمة كمؤشر للتقويم المالي لأداء وحدات الإنتاج هو نسبة العوائد للتكاليف. </a:t>
            </a:r>
          </a:p>
          <a:p>
            <a:pPr marL="609600" indent="-609600" algn="r"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لا يختلف هذا المدلول عن القيمة الحالية الصافية للاستثمار في استخداماته من حيث المعلومات التي يتطلبها لتقويم الأداء الماضي من خلال السجلات. ويبحث عن مؤشرات لتصحيح المشكلات المالية إن وجدت ودعم العناصر الإيجابية في ممارسات المشروع من الناحية المالية، وتحسب نسبة العائد للتكاليف كالآتي:	</a:t>
            </a:r>
          </a:p>
          <a:p>
            <a:pPr marL="0" indent="0" algn="ctr" rtl="1" eaLnBrk="1" hangingPunct="1">
              <a:lnSpc>
                <a:spcPct val="150000"/>
              </a:lnSpc>
              <a:buNone/>
            </a:pPr>
            <a:r>
              <a:rPr lang="ar-SA" altLang="en-US" sz="1800" dirty="0" smtClean="0">
                <a:latin typeface="Times New Roman" pitchFamily="18" charset="0"/>
                <a:cs typeface="Times New Roman" pitchFamily="18" charset="0"/>
              </a:rPr>
              <a:t> </a:t>
            </a:r>
            <a:r>
              <a:rPr lang="ar-SA" altLang="en-US" sz="1800" b="1" dirty="0" smtClean="0">
                <a:solidFill>
                  <a:schemeClr val="accent1"/>
                </a:solidFill>
                <a:latin typeface="Times New Roman" pitchFamily="18" charset="0"/>
                <a:cs typeface="Times New Roman" pitchFamily="18" charset="0"/>
              </a:rPr>
              <a:t>نسبة العائد للتكاليف =  إجمالي العوائد خلال مدة معينة</a:t>
            </a:r>
          </a:p>
          <a:p>
            <a:pPr marL="0" indent="0" algn="ctr" rtl="1" eaLnBrk="1" hangingPunct="1">
              <a:lnSpc>
                <a:spcPct val="150000"/>
              </a:lnSpc>
              <a:buNone/>
            </a:pPr>
            <a:r>
              <a:rPr lang="ar-SA" altLang="en-US" sz="1800" b="1" dirty="0" smtClean="0">
                <a:solidFill>
                  <a:schemeClr val="accent1"/>
                </a:solidFill>
                <a:latin typeface="Times New Roman" pitchFamily="18" charset="0"/>
                <a:cs typeface="Times New Roman" pitchFamily="18" charset="0"/>
              </a:rPr>
              <a:t>                               إجمالي التكاليف خلال نفس المدة</a:t>
            </a:r>
          </a:p>
          <a:p>
            <a:pPr marL="609600" indent="-609600" algn="r"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كل ذلك مقوماً بالقيمة الحالية سواء في ناحية العوائد أو التكاليف. ولمعرفة كيفية حساب هذه النسبة نفترض المثال التالي من خلال الجدول والذي يحوي تدفق العوائد والتكاليف في أحد المزارع الإنتاجية.</a:t>
            </a:r>
            <a:endParaRPr lang="en-US" altLang="en-US" sz="18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CEEAC754-D92A-4BDD-A7C0-6934F393F48C}" type="slidenum">
              <a:rPr lang="ar-SA" smtClean="0"/>
              <a:pPr>
                <a:defRPr/>
              </a:pPr>
              <a:t>108</a:t>
            </a:fld>
            <a:endParaRPr lang="en-US"/>
          </a:p>
        </p:txBody>
      </p:sp>
      <p:cxnSp>
        <p:nvCxnSpPr>
          <p:cNvPr id="4" name="Straight Connector 3"/>
          <p:cNvCxnSpPr/>
          <p:nvPr/>
        </p:nvCxnSpPr>
        <p:spPr>
          <a:xfrm flipH="1">
            <a:off x="3048000" y="3810000"/>
            <a:ext cx="213360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1362524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endParaRPr lang="ar-SA" altLang="en-US"/>
          </a:p>
        </p:txBody>
      </p:sp>
      <p:graphicFrame>
        <p:nvGraphicFramePr>
          <p:cNvPr id="4098" name="Object 4"/>
          <p:cNvGraphicFramePr>
            <a:graphicFrameLocks noChangeAspect="1"/>
          </p:cNvGraphicFramePr>
          <p:nvPr>
            <p:extLst>
              <p:ext uri="{D42A27DB-BD31-4B8C-83A1-F6EECF244321}">
                <p14:modId xmlns:p14="http://schemas.microsoft.com/office/powerpoint/2010/main" val="3737294072"/>
              </p:ext>
            </p:extLst>
          </p:nvPr>
        </p:nvGraphicFramePr>
        <p:xfrm>
          <a:off x="609600" y="381000"/>
          <a:ext cx="7620000" cy="6172200"/>
        </p:xfrm>
        <a:graphic>
          <a:graphicData uri="http://schemas.openxmlformats.org/presentationml/2006/ole">
            <mc:AlternateContent xmlns:mc="http://schemas.openxmlformats.org/markup-compatibility/2006">
              <mc:Choice xmlns:v="urn:schemas-microsoft-com:vml" Requires="v">
                <p:oleObj spid="_x0000_s11292" name="Document" r:id="rId3" imgW="5577669" imgH="4615754" progId="Word.Document.8">
                  <p:embed/>
                </p:oleObj>
              </mc:Choice>
              <mc:Fallback>
                <p:oleObj name="Document" r:id="rId3" imgW="5577669" imgH="4615754"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81000"/>
                        <a:ext cx="7620000" cy="6172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0" name="Rectangle 6"/>
          <p:cNvSpPr>
            <a:spLocks noChangeArrowheads="1"/>
          </p:cNvSpPr>
          <p:nvPr/>
        </p:nvSpPr>
        <p:spPr bwMode="auto">
          <a:xfrm>
            <a:off x="0" y="4610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9C26E14F-6026-4CAB-9FE7-EDD13C864793}" type="slidenum">
              <a:rPr lang="ar-SA" smtClean="0"/>
              <a:pPr>
                <a:defRPr/>
              </a:pPr>
              <a:t>109</a:t>
            </a:fld>
            <a:endParaRPr lang="en-US"/>
          </a:p>
        </p:txBody>
      </p:sp>
    </p:spTree>
    <p:extLst>
      <p:ext uri="{BB962C8B-B14F-4D97-AF65-F5344CB8AC3E}">
        <p14:creationId xmlns:p14="http://schemas.microsoft.com/office/powerpoint/2010/main" val="18664027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2" descr="شعار قسم الاقتصاد الزراعي"/>
          <p:cNvPicPr>
            <a:picLocks noChangeAspect="1" noChangeArrowheads="1"/>
          </p:cNvPicPr>
          <p:nvPr/>
        </p:nvPicPr>
        <p:blipFill>
          <a:blip r:embed="rId3" cstate="print"/>
          <a:srcRect/>
          <a:stretch>
            <a:fillRect/>
          </a:stretch>
        </p:blipFill>
        <p:spPr bwMode="auto">
          <a:xfrm>
            <a:off x="1" y="0"/>
            <a:ext cx="1447800" cy="762000"/>
          </a:xfrm>
          <a:prstGeom prst="rect">
            <a:avLst/>
          </a:prstGeom>
          <a:noFill/>
          <a:ln w="9525">
            <a:noFill/>
            <a:miter lim="800000"/>
            <a:headEnd/>
            <a:tailEnd/>
          </a:ln>
        </p:spPr>
      </p:pic>
      <p:pic>
        <p:nvPicPr>
          <p:cNvPr id="1026"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6148"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dirty="0"/>
          </a:p>
          <a:p>
            <a:pPr eaLnBrk="0" hangingPunct="0"/>
            <a:endParaRPr lang="en-US" altLang="zh-CN" dirty="0"/>
          </a:p>
        </p:txBody>
      </p:sp>
      <p:sp>
        <p:nvSpPr>
          <p:cNvPr id="6149" name="Rectangle 1"/>
          <p:cNvSpPr>
            <a:spLocks noChangeArrowheads="1"/>
          </p:cNvSpPr>
          <p:nvPr/>
        </p:nvSpPr>
        <p:spPr bwMode="auto">
          <a:xfrm>
            <a:off x="2824480" y="592603"/>
            <a:ext cx="4572000" cy="738664"/>
          </a:xfrm>
          <a:prstGeom prst="rect">
            <a:avLst/>
          </a:prstGeom>
          <a:noFill/>
          <a:ln w="9525">
            <a:noFill/>
            <a:miter lim="800000"/>
            <a:headEnd/>
            <a:tailEnd/>
          </a:ln>
        </p:spPr>
        <p:txBody>
          <a:bodyPr wrap="square" anchor="ctr">
            <a:spAutoFit/>
          </a:bodyPr>
          <a:lstStyle/>
          <a:p>
            <a:r>
              <a:rPr lang="ar-SA" sz="2400" b="1" dirty="0">
                <a:solidFill>
                  <a:srgbClr val="CC0099"/>
                </a:solidFill>
                <a:latin typeface="Times New Roman" pitchFamily="18" charset="0"/>
                <a:ea typeface="Times New Roman" pitchFamily="18" charset="0"/>
                <a:cs typeface="Times New Roman" pitchFamily="18" charset="0"/>
              </a:rPr>
              <a:t>المراحل التي تكوّن العملية الإدارية </a:t>
            </a:r>
            <a:endParaRPr lang="ar-SA" sz="2400" dirty="0">
              <a:solidFill>
                <a:srgbClr val="CC0099"/>
              </a:solidFill>
            </a:endParaRPr>
          </a:p>
          <a:p>
            <a:pPr indent="288925" algn="justLow" rtl="1" eaLnBrk="0" hangingPunct="0"/>
            <a:endParaRPr lang="en-US" dirty="0">
              <a:latin typeface="Times New Roman" pitchFamily="18" charset="0"/>
              <a:cs typeface="Times New Roman" pitchFamily="18" charset="0"/>
            </a:endParaRPr>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pPr>
                <a:defRPr/>
              </a:pPr>
              <a:t>11</a:t>
            </a:fld>
            <a:endParaRPr lang="en-US" dirty="0"/>
          </a:p>
        </p:txBody>
      </p:sp>
      <p:graphicFrame>
        <p:nvGraphicFramePr>
          <p:cNvPr id="2" name="Diagram 1"/>
          <p:cNvGraphicFramePr/>
          <p:nvPr>
            <p:extLst>
              <p:ext uri="{D42A27DB-BD31-4B8C-83A1-F6EECF244321}">
                <p14:modId xmlns:p14="http://schemas.microsoft.com/office/powerpoint/2010/main" val="3847071125"/>
              </p:ext>
            </p:extLst>
          </p:nvPr>
        </p:nvGraphicFramePr>
        <p:xfrm>
          <a:off x="152400" y="1066800"/>
          <a:ext cx="8991600" cy="533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297718346"/>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7" name="Rectangle 3"/>
          <p:cNvSpPr>
            <a:spLocks noGrp="1" noChangeArrowheads="1"/>
          </p:cNvSpPr>
          <p:nvPr>
            <p:ph type="body" idx="4294967295"/>
          </p:nvPr>
        </p:nvSpPr>
        <p:spPr>
          <a:xfrm>
            <a:off x="990600" y="838200"/>
            <a:ext cx="7848600" cy="5287963"/>
          </a:xfrm>
        </p:spPr>
        <p:txBody>
          <a:bodyPr>
            <a:normAutofit fontScale="92500"/>
          </a:bodyPr>
          <a:lstStyle/>
          <a:p>
            <a:pPr marL="609600" indent="-609600" algn="just" rtl="1" eaLnBrk="1" fontAlgn="auto" hangingPunct="1">
              <a:lnSpc>
                <a:spcPct val="150000"/>
              </a:lnSpc>
              <a:spcAft>
                <a:spcPts val="0"/>
              </a:spcAft>
              <a:buFont typeface="Wingdings" pitchFamily="2" charset="2"/>
              <a:buChar char="q"/>
              <a:defRPr/>
            </a:pPr>
            <a:r>
              <a:rPr lang="ar-SA" sz="2000" dirty="0">
                <a:latin typeface="Times New Roman" pitchFamily="18" charset="0"/>
                <a:ea typeface="+mn-ea"/>
                <a:cs typeface="Times New Roman" pitchFamily="18" charset="0"/>
              </a:rPr>
              <a:t>ومن الملاحظ أن نسبة العائد للتكاليف أكبر من الواحد الصحيح وهذا يعني نجاح مالي لوحدة الإنتاج، </a:t>
            </a:r>
            <a:r>
              <a:rPr lang="ar-SA" sz="2000" dirty="0" smtClean="0">
                <a:latin typeface="Times New Roman" pitchFamily="18" charset="0"/>
                <a:ea typeface="+mn-ea"/>
                <a:cs typeface="Times New Roman" pitchFamily="18" charset="0"/>
              </a:rPr>
              <a:t>واذا كانت النسبة </a:t>
            </a:r>
            <a:r>
              <a:rPr lang="ar-SA" sz="2000" dirty="0">
                <a:latin typeface="Times New Roman" pitchFamily="18" charset="0"/>
                <a:ea typeface="+mn-ea"/>
                <a:cs typeface="Times New Roman" pitchFamily="18" charset="0"/>
              </a:rPr>
              <a:t>تساوي الواحد الصحيح تعني التعادل من الناحية المالية، بينما أقل من واحد تعني وجود مشكلات مالية في الإنتاج تحتاج إلى معالجة باجراءات مختلفة.</a:t>
            </a:r>
          </a:p>
          <a:p>
            <a:pPr marL="609600" indent="-609600" algn="just" rtl="1" eaLnBrk="1" fontAlgn="auto" hangingPunct="1">
              <a:lnSpc>
                <a:spcPct val="150000"/>
              </a:lnSpc>
              <a:spcAft>
                <a:spcPts val="0"/>
              </a:spcAft>
              <a:buFont typeface="Wingdings" pitchFamily="2" charset="2"/>
              <a:buChar char="q"/>
              <a:defRPr/>
            </a:pPr>
            <a:r>
              <a:rPr lang="ar-SA" sz="2000" dirty="0" smtClean="0">
                <a:solidFill>
                  <a:srgbClr val="0070C0"/>
                </a:solidFill>
                <a:latin typeface="Times New Roman" pitchFamily="18" charset="0"/>
                <a:ea typeface="+mn-ea"/>
                <a:cs typeface="Times New Roman" pitchFamily="18" charset="0"/>
              </a:rPr>
              <a:t>ويجدر </a:t>
            </a:r>
            <a:r>
              <a:rPr lang="ar-SA" sz="2000" dirty="0">
                <a:solidFill>
                  <a:srgbClr val="0070C0"/>
                </a:solidFill>
                <a:latin typeface="Times New Roman" pitchFamily="18" charset="0"/>
                <a:ea typeface="+mn-ea"/>
                <a:cs typeface="Times New Roman" pitchFamily="18" charset="0"/>
              </a:rPr>
              <a:t>بالملاحظة عند أحتساب هذه النسبة ما يلي:</a:t>
            </a:r>
          </a:p>
          <a:p>
            <a:pPr marL="609600" indent="-609600" algn="just" rtl="1" eaLnBrk="1" fontAlgn="auto" hangingPunct="1">
              <a:lnSpc>
                <a:spcPct val="150000"/>
              </a:lnSpc>
              <a:spcAft>
                <a:spcPts val="0"/>
              </a:spcAft>
              <a:buFont typeface="Courier New" panose="02070309020205020404" pitchFamily="49" charset="0"/>
              <a:buChar char="o"/>
              <a:defRPr/>
            </a:pPr>
            <a:r>
              <a:rPr lang="ar-SA" sz="2000" dirty="0">
                <a:latin typeface="Times New Roman" pitchFamily="18" charset="0"/>
                <a:ea typeface="+mn-ea"/>
                <a:cs typeface="Times New Roman" pitchFamily="18" charset="0"/>
              </a:rPr>
              <a:t>إحتساب القيمة لكافة التدفقات الإيجابية بما في ذلك قيمة الإنتاج الذي يتم استغلالة داخل المزرعة من قبل الأسرة.</a:t>
            </a:r>
          </a:p>
          <a:p>
            <a:pPr marL="609600" indent="-609600" algn="just" rtl="1" eaLnBrk="1" fontAlgn="auto" hangingPunct="1">
              <a:lnSpc>
                <a:spcPct val="150000"/>
              </a:lnSpc>
              <a:spcAft>
                <a:spcPts val="0"/>
              </a:spcAft>
              <a:buFont typeface="Courier New" panose="02070309020205020404" pitchFamily="49" charset="0"/>
              <a:buChar char="o"/>
              <a:defRPr/>
            </a:pPr>
            <a:r>
              <a:rPr lang="ar-SA" sz="2000" dirty="0">
                <a:latin typeface="Times New Roman" pitchFamily="18" charset="0"/>
                <a:ea typeface="+mn-ea"/>
                <a:cs typeface="Times New Roman" pitchFamily="18" charset="0"/>
              </a:rPr>
              <a:t>إحتساب القيمة لكافة التكاليف المباشرة وغير المباشرة والتي لها علاقة بوحدة الإنتاج ووفق ما يتوفر لدى الإدارة من معلومات.</a:t>
            </a:r>
          </a:p>
          <a:p>
            <a:pPr marL="609600" indent="-609600" algn="just" rtl="1" eaLnBrk="1" fontAlgn="auto" hangingPunct="1">
              <a:lnSpc>
                <a:spcPct val="150000"/>
              </a:lnSpc>
              <a:spcAft>
                <a:spcPts val="0"/>
              </a:spcAft>
              <a:buFont typeface="Courier New" panose="02070309020205020404" pitchFamily="49" charset="0"/>
              <a:buChar char="o"/>
              <a:defRPr/>
            </a:pPr>
            <a:r>
              <a:rPr lang="ar-SA" sz="2000" dirty="0">
                <a:latin typeface="Times New Roman" pitchFamily="18" charset="0"/>
                <a:ea typeface="+mn-ea"/>
                <a:cs typeface="Times New Roman" pitchFamily="18" charset="0"/>
              </a:rPr>
              <a:t>تلعب نسبة الفائدة التي يتم إختيارها للخصم دور مهم في تحديد </a:t>
            </a:r>
            <a:r>
              <a:rPr lang="ar-SA" sz="2000" dirty="0" smtClean="0">
                <a:latin typeface="Times New Roman" pitchFamily="18" charset="0"/>
                <a:ea typeface="+mn-ea"/>
                <a:cs typeface="Times New Roman" pitchFamily="18" charset="0"/>
              </a:rPr>
              <a:t>ربحية </a:t>
            </a:r>
            <a:r>
              <a:rPr lang="ar-SA" sz="2000" dirty="0">
                <a:latin typeface="Times New Roman" pitchFamily="18" charset="0"/>
                <a:ea typeface="+mn-ea"/>
                <a:cs typeface="Times New Roman" pitchFamily="18" charset="0"/>
              </a:rPr>
              <a:t>ونجاح وحدات الإنتاج (تتناسب نسبة العائد والتكاليف عكسياً مع قيمة نسبة الفائدة التي يتم إستخدامها في الحساب).</a:t>
            </a:r>
            <a:endParaRPr lang="en-US" sz="2000" dirty="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89786000-E751-4D57-9832-10A4F51E7AD7}" type="slidenum">
              <a:rPr lang="ar-SA" smtClean="0"/>
              <a:pPr>
                <a:defRPr/>
              </a:pPr>
              <a:t>110</a:t>
            </a:fld>
            <a:endParaRPr lang="en-US"/>
          </a:p>
        </p:txBody>
      </p:sp>
    </p:spTree>
    <p:extLst>
      <p:ext uri="{BB962C8B-B14F-4D97-AF65-F5344CB8AC3E}">
        <p14:creationId xmlns:p14="http://schemas.microsoft.com/office/powerpoint/2010/main" val="1818789352"/>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4294967295"/>
          </p:nvPr>
        </p:nvSpPr>
        <p:spPr>
          <a:xfrm>
            <a:off x="1066800" y="152400"/>
            <a:ext cx="7543800" cy="5973763"/>
          </a:xfrm>
        </p:spPr>
        <p:txBody>
          <a:bodyPr/>
          <a:lstStyle/>
          <a:p>
            <a:pPr algn="ctr" rtl="1" eaLnBrk="1" hangingPunct="1">
              <a:lnSpc>
                <a:spcPct val="150000"/>
              </a:lnSpc>
              <a:buFont typeface="Wingdings 2" pitchFamily="18" charset="2"/>
              <a:buNone/>
            </a:pPr>
            <a:r>
              <a:rPr lang="ar-SA" altLang="en-US" sz="2000" b="1" dirty="0" smtClean="0">
                <a:solidFill>
                  <a:srgbClr val="0070C0"/>
                </a:solidFill>
                <a:latin typeface="Times New Roman" pitchFamily="18" charset="0"/>
                <a:cs typeface="Times New Roman" pitchFamily="18" charset="0"/>
              </a:rPr>
              <a:t>3. العائد الداخلي للمشروع</a:t>
            </a:r>
            <a:r>
              <a:rPr lang="ar-SA" altLang="en-US" sz="1600" dirty="0" smtClean="0">
                <a:solidFill>
                  <a:srgbClr val="0070C0"/>
                </a:solidFill>
                <a:latin typeface="Times New Roman" pitchFamily="18" charset="0"/>
                <a:cs typeface="Times New Roman" pitchFamily="18" charset="0"/>
              </a:rPr>
              <a:t>:</a:t>
            </a:r>
          </a:p>
          <a:p>
            <a:pPr algn="r" rtl="1" eaLnBrk="1" hangingPunct="1">
              <a:lnSpc>
                <a:spcPct val="150000"/>
              </a:lnSpc>
              <a:buFont typeface="Wingdings" pitchFamily="2" charset="2"/>
              <a:buChar char="q"/>
            </a:pPr>
            <a:r>
              <a:rPr lang="ar-SA" altLang="en-US" sz="1600" dirty="0" smtClean="0">
                <a:latin typeface="Times New Roman" pitchFamily="18" charset="0"/>
                <a:cs typeface="Times New Roman" pitchFamily="18" charset="0"/>
              </a:rPr>
              <a:t>يقصد بالعائد الداخلي قدرة المزرعة أو المشروع على إحداث عائد داخلي من الأنشطة الإنتاجية بالمزرعة على الإستثمارات الزراعية التي لها علاقة بالإنتاج. والعائد الداخلي للمشروع هو تلك القيمة التي تجعل من القيمة الحالية الصافية للإستثمار تساوي صفراً. ومن خلال المعادلة التالية:</a:t>
            </a:r>
          </a:p>
          <a:p>
            <a:pPr algn="r" rtl="1" eaLnBrk="1" hangingPunct="1">
              <a:lnSpc>
                <a:spcPct val="150000"/>
              </a:lnSpc>
              <a:buFontTx/>
              <a:buNone/>
            </a:pPr>
            <a:endParaRPr lang="ar-SA" altLang="en-US" sz="1600" dirty="0" smtClean="0">
              <a:latin typeface="Times New Roman" pitchFamily="18" charset="0"/>
              <a:cs typeface="Times New Roman" pitchFamily="18" charset="0"/>
            </a:endParaRPr>
          </a:p>
          <a:p>
            <a:pPr algn="r" rtl="1" eaLnBrk="1" hangingPunct="1">
              <a:lnSpc>
                <a:spcPct val="150000"/>
              </a:lnSpc>
              <a:buFontTx/>
              <a:buNone/>
            </a:pPr>
            <a:r>
              <a:rPr lang="ar-SA" altLang="en-US" sz="1600" dirty="0" smtClean="0">
                <a:latin typeface="Times New Roman" pitchFamily="18" charset="0"/>
                <a:cs typeface="Times New Roman" pitchFamily="18" charset="0"/>
              </a:rPr>
              <a:t>حــيث أن:</a:t>
            </a:r>
            <a:endParaRPr lang="en-US" altLang="en-US" sz="1600" i="1" dirty="0" smtClean="0">
              <a:latin typeface="Times New Roman" pitchFamily="18" charset="0"/>
              <a:cs typeface="Times New Roman" pitchFamily="18" charset="0"/>
            </a:endParaRPr>
          </a:p>
          <a:p>
            <a:pPr algn="r" rtl="1" eaLnBrk="1" hangingPunct="1">
              <a:lnSpc>
                <a:spcPct val="150000"/>
              </a:lnSpc>
            </a:pPr>
            <a:r>
              <a:rPr lang="en-US" altLang="en-US" sz="1600" i="1" dirty="0" smtClean="0">
                <a:latin typeface="Times New Roman" pitchFamily="18" charset="0"/>
                <a:cs typeface="Times New Roman" pitchFamily="18" charset="0"/>
              </a:rPr>
              <a:t>N</a:t>
            </a:r>
            <a:r>
              <a:rPr lang="ar-SA" altLang="en-US" sz="1600" dirty="0" smtClean="0">
                <a:latin typeface="Times New Roman" pitchFamily="18" charset="0"/>
                <a:cs typeface="Times New Roman" pitchFamily="18" charset="0"/>
              </a:rPr>
              <a:t>= 1،2،3،....،</a:t>
            </a:r>
            <a:r>
              <a:rPr lang="en-US" altLang="en-US" sz="1600" dirty="0" smtClean="0">
                <a:latin typeface="Times New Roman" pitchFamily="18" charset="0"/>
                <a:cs typeface="Times New Roman" pitchFamily="18" charset="0"/>
              </a:rPr>
              <a:t>M</a:t>
            </a:r>
            <a:endParaRPr lang="en-US" altLang="en-US" sz="1600" i="1" dirty="0" smtClean="0">
              <a:latin typeface="Times New Roman" pitchFamily="18" charset="0"/>
              <a:cs typeface="Times New Roman" pitchFamily="18" charset="0"/>
            </a:endParaRPr>
          </a:p>
          <a:p>
            <a:pPr algn="r" rtl="1" eaLnBrk="1" hangingPunct="1">
              <a:lnSpc>
                <a:spcPct val="150000"/>
              </a:lnSpc>
            </a:pPr>
            <a:r>
              <a:rPr lang="en-US" altLang="en-US" sz="1600" i="1" dirty="0" smtClean="0">
                <a:latin typeface="Times New Roman" pitchFamily="18" charset="0"/>
                <a:cs typeface="Times New Roman" pitchFamily="18" charset="0"/>
              </a:rPr>
              <a:t>Rn</a:t>
            </a:r>
            <a:r>
              <a:rPr lang="ar-SA" altLang="en-US" sz="1600" dirty="0" smtClean="0">
                <a:latin typeface="Times New Roman" pitchFamily="18" charset="0"/>
                <a:cs typeface="Times New Roman" pitchFamily="18" charset="0"/>
              </a:rPr>
              <a:t>=العائد الإجمالي في السنة </a:t>
            </a:r>
            <a:r>
              <a:rPr lang="en-US" altLang="en-US" sz="1600" dirty="0" smtClean="0">
                <a:latin typeface="Times New Roman" pitchFamily="18" charset="0"/>
                <a:cs typeface="Times New Roman" pitchFamily="18" charset="0"/>
              </a:rPr>
              <a:t>n</a:t>
            </a:r>
            <a:r>
              <a:rPr lang="ar-SA" altLang="en-US" sz="1600" dirty="0" smtClean="0">
                <a:latin typeface="Times New Roman" pitchFamily="18" charset="0"/>
                <a:cs typeface="Times New Roman" pitchFamily="18" charset="0"/>
              </a:rPr>
              <a:t>.</a:t>
            </a:r>
            <a:endParaRPr lang="en-US" altLang="en-US" sz="1600" i="1" dirty="0" smtClean="0">
              <a:latin typeface="Times New Roman" pitchFamily="18" charset="0"/>
              <a:cs typeface="Times New Roman" pitchFamily="18" charset="0"/>
            </a:endParaRPr>
          </a:p>
          <a:p>
            <a:pPr algn="r" rtl="1" eaLnBrk="1" hangingPunct="1">
              <a:lnSpc>
                <a:spcPct val="150000"/>
              </a:lnSpc>
            </a:pPr>
            <a:r>
              <a:rPr lang="en-US" altLang="en-US" sz="1600" i="1" dirty="0" err="1" smtClean="0">
                <a:latin typeface="Times New Roman" pitchFamily="18" charset="0"/>
                <a:cs typeface="Times New Roman" pitchFamily="18" charset="0"/>
              </a:rPr>
              <a:t>Tn</a:t>
            </a:r>
            <a:r>
              <a:rPr lang="ar-SA" altLang="en-US" sz="1600" dirty="0" smtClean="0">
                <a:latin typeface="Times New Roman" pitchFamily="18" charset="0"/>
                <a:cs typeface="Times New Roman" pitchFamily="18" charset="0"/>
              </a:rPr>
              <a:t>=التكاليف الإجمالية في السنة </a:t>
            </a:r>
            <a:r>
              <a:rPr lang="en-US" altLang="en-US" sz="1600" dirty="0" smtClean="0">
                <a:latin typeface="Times New Roman" pitchFamily="18" charset="0"/>
                <a:cs typeface="Times New Roman" pitchFamily="18" charset="0"/>
              </a:rPr>
              <a:t>n</a:t>
            </a:r>
            <a:r>
              <a:rPr lang="ar-SA" altLang="en-US" sz="1600" dirty="0" smtClean="0">
                <a:latin typeface="Times New Roman" pitchFamily="18" charset="0"/>
                <a:cs typeface="Times New Roman" pitchFamily="18" charset="0"/>
              </a:rPr>
              <a:t>.</a:t>
            </a:r>
            <a:endParaRPr lang="en-US" altLang="en-US" sz="1600" i="1" dirty="0" smtClean="0">
              <a:latin typeface="Times New Roman" pitchFamily="18" charset="0"/>
              <a:cs typeface="Times New Roman" pitchFamily="18" charset="0"/>
            </a:endParaRPr>
          </a:p>
          <a:p>
            <a:pPr algn="r" rtl="1" eaLnBrk="1" hangingPunct="1">
              <a:lnSpc>
                <a:spcPct val="150000"/>
              </a:lnSpc>
            </a:pPr>
            <a:r>
              <a:rPr lang="en-US" altLang="en-US" sz="1600" i="1" dirty="0" smtClean="0">
                <a:latin typeface="Times New Roman" pitchFamily="18" charset="0"/>
                <a:cs typeface="Times New Roman" pitchFamily="18" charset="0"/>
              </a:rPr>
              <a:t>t</a:t>
            </a:r>
            <a:r>
              <a:rPr lang="ar-SA" altLang="en-US" sz="1600" dirty="0" smtClean="0">
                <a:latin typeface="Times New Roman" pitchFamily="18" charset="0"/>
                <a:cs typeface="Times New Roman" pitchFamily="18" charset="0"/>
              </a:rPr>
              <a:t> =العائد الداخلي للمشروع </a:t>
            </a:r>
            <a:r>
              <a:rPr lang="en-US" altLang="en-US" sz="1600" dirty="0" smtClean="0">
                <a:latin typeface="Times New Roman" pitchFamily="18" charset="0"/>
                <a:cs typeface="Times New Roman" pitchFamily="18" charset="0"/>
              </a:rPr>
              <a:t>%</a:t>
            </a:r>
            <a:endParaRPr lang="en-US" altLang="en-US" sz="1600" i="1" dirty="0" smtClean="0">
              <a:latin typeface="Times New Roman" pitchFamily="18" charset="0"/>
              <a:cs typeface="Times New Roman" pitchFamily="18" charset="0"/>
            </a:endParaRPr>
          </a:p>
          <a:p>
            <a:pPr algn="r" rtl="1" eaLnBrk="1" hangingPunct="1">
              <a:lnSpc>
                <a:spcPct val="150000"/>
              </a:lnSpc>
            </a:pPr>
            <a:r>
              <a:rPr lang="en-US" altLang="en-US" sz="1600" i="1" dirty="0" smtClean="0">
                <a:latin typeface="Times New Roman" pitchFamily="18" charset="0"/>
                <a:cs typeface="Times New Roman" pitchFamily="18" charset="0"/>
              </a:rPr>
              <a:t>n</a:t>
            </a:r>
            <a:r>
              <a:rPr lang="ar-SA" altLang="en-US" sz="1600" dirty="0" smtClean="0">
                <a:latin typeface="Times New Roman" pitchFamily="18" charset="0"/>
                <a:cs typeface="Times New Roman" pitchFamily="18" charset="0"/>
              </a:rPr>
              <a:t>= الفترة الزمنية</a:t>
            </a:r>
          </a:p>
          <a:p>
            <a:pPr algn="r" rtl="1" eaLnBrk="1" hangingPunct="1">
              <a:lnSpc>
                <a:spcPct val="150000"/>
              </a:lnSpc>
              <a:buFontTx/>
              <a:buNone/>
            </a:pPr>
            <a:r>
              <a:rPr lang="ar-SA" altLang="en-US" sz="1600" dirty="0" smtClean="0">
                <a:latin typeface="Times New Roman" pitchFamily="18" charset="0"/>
                <a:cs typeface="Times New Roman" pitchFamily="18" charset="0"/>
              </a:rPr>
              <a:t>وفي هذه الحالة يتم مقارنة (</a:t>
            </a:r>
            <a:r>
              <a:rPr lang="en-US" altLang="en-US" sz="1600" dirty="0" smtClean="0">
                <a:latin typeface="Times New Roman" pitchFamily="18" charset="0"/>
                <a:cs typeface="Times New Roman" pitchFamily="18" charset="0"/>
              </a:rPr>
              <a:t>t</a:t>
            </a:r>
            <a:r>
              <a:rPr lang="ar-SA" altLang="en-US" sz="1600" dirty="0" smtClean="0">
                <a:latin typeface="Times New Roman" pitchFamily="18" charset="0"/>
                <a:cs typeface="Times New Roman" pitchFamily="18" charset="0"/>
              </a:rPr>
              <a:t>) بتكلفة الفرصة  البديلة للإستثمارات الزراعية وليكن سعر الفائدة التي تمنحها المصارف على ودائع المستثمرين. ويعد المشروع ناجح من الناحية المالية إذا كانت قيمة العائد الداخلي أكبر من سعر الفائدة ويعاني المشروع من بعض المشكلات المالية إذا كانت تلك القيمة أقل من سعر الفائدة.</a:t>
            </a:r>
            <a:endParaRPr lang="en-US" altLang="en-US" sz="1600" dirty="0" smtClean="0">
              <a:latin typeface="Times New Roman" pitchFamily="18" charset="0"/>
              <a:cs typeface="Times New Roman" pitchFamily="18" charset="0"/>
            </a:endParaRPr>
          </a:p>
        </p:txBody>
      </p:sp>
      <p:sp>
        <p:nvSpPr>
          <p:cNvPr id="5124"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endParaRPr lang="ar-SA" altLang="en-US"/>
          </a:p>
        </p:txBody>
      </p:sp>
      <p:graphicFrame>
        <p:nvGraphicFramePr>
          <p:cNvPr id="5122" name="Object 4"/>
          <p:cNvGraphicFramePr>
            <a:graphicFrameLocks noChangeAspect="1"/>
          </p:cNvGraphicFramePr>
          <p:nvPr/>
        </p:nvGraphicFramePr>
        <p:xfrm>
          <a:off x="2971800" y="1905000"/>
          <a:ext cx="2790825" cy="1143000"/>
        </p:xfrm>
        <a:graphic>
          <a:graphicData uri="http://schemas.openxmlformats.org/presentationml/2006/ole">
            <mc:AlternateContent xmlns:mc="http://schemas.openxmlformats.org/markup-compatibility/2006">
              <mc:Choice xmlns:v="urn:schemas-microsoft-com:vml" Requires="v">
                <p:oleObj spid="_x0000_s12316" name="Equation" r:id="rId3" imgW="1054100" imgH="457200" progId="Equation.3">
                  <p:embed/>
                </p:oleObj>
              </mc:Choice>
              <mc:Fallback>
                <p:oleObj name="Equation" r:id="rId3" imgW="105410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1905000"/>
                        <a:ext cx="2790825"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عنصر نائب لرقم الشريحة 4"/>
          <p:cNvSpPr>
            <a:spLocks noGrp="1"/>
          </p:cNvSpPr>
          <p:nvPr>
            <p:ph type="sldNum" sz="quarter" idx="12"/>
          </p:nvPr>
        </p:nvSpPr>
        <p:spPr/>
        <p:txBody>
          <a:bodyPr/>
          <a:lstStyle/>
          <a:p>
            <a:pPr>
              <a:defRPr/>
            </a:pPr>
            <a:fld id="{21B53587-E5B8-4AA8-BCBE-29E7C5ABEA01}" type="slidenum">
              <a:rPr lang="ar-SA" smtClean="0"/>
              <a:pPr>
                <a:defRPr/>
              </a:pPr>
              <a:t>111</a:t>
            </a:fld>
            <a:endParaRPr lang="en-US"/>
          </a:p>
        </p:txBody>
      </p:sp>
    </p:spTree>
    <p:extLst>
      <p:ext uri="{BB962C8B-B14F-4D97-AF65-F5344CB8AC3E}">
        <p14:creationId xmlns:p14="http://schemas.microsoft.com/office/powerpoint/2010/main" val="257454559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4294967295"/>
          </p:nvPr>
        </p:nvSpPr>
        <p:spPr>
          <a:xfrm>
            <a:off x="1143000" y="381000"/>
            <a:ext cx="7467600" cy="5745163"/>
          </a:xfrm>
        </p:spPr>
        <p:txBody>
          <a:bodyPr/>
          <a:lstStyle/>
          <a:p>
            <a:pPr algn="ctr" rtl="1" eaLnBrk="1" hangingPunct="1">
              <a:lnSpc>
                <a:spcPct val="150000"/>
              </a:lnSpc>
              <a:buFontTx/>
              <a:buNone/>
            </a:pPr>
            <a:r>
              <a:rPr lang="ar-SA" altLang="en-US" sz="2800" dirty="0" smtClean="0">
                <a:solidFill>
                  <a:srgbClr val="0070C0"/>
                </a:solidFill>
                <a:latin typeface="Times New Roman" pitchFamily="18" charset="0"/>
                <a:cs typeface="Times New Roman" pitchFamily="18" charset="0"/>
              </a:rPr>
              <a:t>4 </a:t>
            </a:r>
            <a:r>
              <a:rPr lang="ar-SA" altLang="en-US" sz="2800" b="1" dirty="0" smtClean="0">
                <a:solidFill>
                  <a:srgbClr val="0070C0"/>
                </a:solidFill>
                <a:latin typeface="Times New Roman" pitchFamily="18" charset="0"/>
                <a:cs typeface="Times New Roman" pitchFamily="18" charset="0"/>
              </a:rPr>
              <a:t>- فترة إسترداد رأس المال:</a:t>
            </a:r>
          </a:p>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يستخدم هذا المعيار في إتخاذ القرار بشأن الإستثمار في المشروع الزراعي عندما يكون لرأس المال فرص متعددة لإعادة الإستثمار بحيث يفضل في كل الأحوال إسترداد رأس المال المستثمر في فترة أقصر، وذلك حتى يمكن من إعادة استثماره مضاعفة العائد المتوقع منه. </a:t>
            </a:r>
          </a:p>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 والإدارة المزرعية تهتم بهذا المعيار بغرض المقارنة بين ما قررته الدراسات ليكون فترة متوقعة لإسترداد رأس المال وبين الواقع الفعلي من خلال السجلات المزرعية والبيانات المتوفرة بها.</a:t>
            </a:r>
          </a:p>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يمكن أستخدام المثال الإفتراضي التالي لحساب فترة أسترداد رأس المال ومقداره 15000 ريال في المشاريع الثلاثة (أ)، (ب)، (ج).</a:t>
            </a:r>
            <a:endParaRPr lang="en-US" altLang="en-US" sz="20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E3DF27E0-8564-4CA5-A62F-EB7C8DA70E2F}" type="slidenum">
              <a:rPr lang="ar-SA" smtClean="0"/>
              <a:pPr>
                <a:defRPr/>
              </a:pPr>
              <a:t>112</a:t>
            </a:fld>
            <a:endParaRPr lang="en-US"/>
          </a:p>
        </p:txBody>
      </p:sp>
    </p:spTree>
    <p:extLst>
      <p:ext uri="{BB962C8B-B14F-4D97-AF65-F5344CB8AC3E}">
        <p14:creationId xmlns:p14="http://schemas.microsoft.com/office/powerpoint/2010/main" val="159667301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6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endParaRPr lang="ar-SA" altLang="en-US"/>
          </a:p>
        </p:txBody>
      </p:sp>
      <p:graphicFrame>
        <p:nvGraphicFramePr>
          <p:cNvPr id="6146" name="Object 366"/>
          <p:cNvGraphicFramePr>
            <a:graphicFrameLocks noGrp="1" noChangeAspect="1"/>
          </p:cNvGraphicFramePr>
          <p:nvPr>
            <p:ph sz="half" idx="4294967295"/>
          </p:nvPr>
        </p:nvGraphicFramePr>
        <p:xfrm>
          <a:off x="1085850" y="650875"/>
          <a:ext cx="7620000" cy="3014663"/>
        </p:xfrm>
        <a:graphic>
          <a:graphicData uri="http://schemas.openxmlformats.org/presentationml/2006/ole">
            <mc:AlternateContent xmlns:mc="http://schemas.openxmlformats.org/markup-compatibility/2006">
              <mc:Choice xmlns:v="urn:schemas-microsoft-com:vml" Requires="v">
                <p:oleObj spid="_x0000_s13340" name="Document" r:id="rId3" imgW="5882999" imgH="2327628" progId="Word.Document.8">
                  <p:embed/>
                </p:oleObj>
              </mc:Choice>
              <mc:Fallback>
                <p:oleObj name="Document" r:id="rId3" imgW="5882999" imgH="232762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5850" y="650875"/>
                        <a:ext cx="7620000" cy="301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4627" name="Rectangle 371"/>
          <p:cNvSpPr>
            <a:spLocks noGrp="1" noChangeArrowheads="1"/>
          </p:cNvSpPr>
          <p:nvPr>
            <p:ph type="body" sz="half" idx="4294967295"/>
          </p:nvPr>
        </p:nvSpPr>
        <p:spPr>
          <a:xfrm>
            <a:off x="1143000" y="3581400"/>
            <a:ext cx="7620000" cy="2187575"/>
          </a:xfrm>
        </p:spPr>
        <p:txBody>
          <a:bodyPr>
            <a:normAutofit/>
          </a:bodyPr>
          <a:lstStyle/>
          <a:p>
            <a:pPr marL="365760" indent="-283464" algn="just" rtl="1" eaLnBrk="1" fontAlgn="auto" hangingPunct="1">
              <a:lnSpc>
                <a:spcPct val="150000"/>
              </a:lnSpc>
              <a:spcAft>
                <a:spcPts val="0"/>
              </a:spcAft>
              <a:buFont typeface="Wingdings 2"/>
              <a:buChar char=""/>
              <a:defRPr/>
            </a:pPr>
            <a:r>
              <a:rPr lang="ar-SA" sz="2000" dirty="0">
                <a:latin typeface="Times New Roman" pitchFamily="18" charset="0"/>
                <a:ea typeface="+mn-ea"/>
                <a:cs typeface="Times New Roman" pitchFamily="18" charset="0"/>
              </a:rPr>
              <a:t>يلاحظ من الجدول </a:t>
            </a:r>
            <a:r>
              <a:rPr lang="ar-SA" sz="2000" dirty="0" smtClean="0">
                <a:latin typeface="Times New Roman" pitchFamily="18" charset="0"/>
                <a:ea typeface="+mn-ea"/>
                <a:cs typeface="Times New Roman" pitchFamily="18" charset="0"/>
              </a:rPr>
              <a:t>أن </a:t>
            </a:r>
            <a:r>
              <a:rPr lang="ar-SA" sz="2000" dirty="0">
                <a:latin typeface="Times New Roman" pitchFamily="18" charset="0"/>
                <a:ea typeface="+mn-ea"/>
                <a:cs typeface="Times New Roman" pitchFamily="18" charset="0"/>
              </a:rPr>
              <a:t>المشروع (أ) يسترد استثماره بين السنة الرابعة والخامسة بينما يسترد المشروع (ب) استثماره بين السنة الثالثة والرابعة والمشروع (ج) بسترد استثماره في السنة الثالثة وهو يعد افضل المشاريع الثلاثة في سرعة استرداده لراس المال. ويفضل المشروع (ج) في حالة تساوي إجمالي العائد كما في هذا المثال</a:t>
            </a:r>
            <a:r>
              <a:rPr lang="en-US" sz="2000" dirty="0">
                <a:latin typeface="Times New Roman" pitchFamily="18" charset="0"/>
                <a:ea typeface="+mn-ea"/>
                <a:cs typeface="Times New Roman" pitchFamily="18" charset="0"/>
              </a:rPr>
              <a:t> </a:t>
            </a:r>
            <a:r>
              <a:rPr lang="ar-SA" sz="2000" dirty="0" smtClean="0">
                <a:latin typeface="Times New Roman" pitchFamily="18" charset="0"/>
                <a:ea typeface="+mn-ea"/>
                <a:cs typeface="Times New Roman" pitchFamily="18" charset="0"/>
              </a:rPr>
              <a:t>.</a:t>
            </a:r>
            <a:endParaRPr lang="en-US" sz="2000" dirty="0">
              <a:latin typeface="Times New Roman" pitchFamily="18" charset="0"/>
              <a:ea typeface="+mn-ea"/>
              <a:cs typeface="Times New Roman" pitchFamily="18" charset="0"/>
            </a:endParaRPr>
          </a:p>
        </p:txBody>
      </p:sp>
      <p:sp>
        <p:nvSpPr>
          <p:cNvPr id="6149" name="Rectangle 368"/>
          <p:cNvSpPr>
            <a:spLocks noChangeArrowheads="1"/>
          </p:cNvSpPr>
          <p:nvPr/>
        </p:nvSpPr>
        <p:spPr bwMode="auto">
          <a:xfrm>
            <a:off x="0" y="1962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endParaRPr lang="ar-SA" altLang="en-US"/>
          </a:p>
        </p:txBody>
      </p:sp>
      <p:sp>
        <p:nvSpPr>
          <p:cNvPr id="6" name="عنصر نائب لرقم الشريحة 5"/>
          <p:cNvSpPr>
            <a:spLocks noGrp="1"/>
          </p:cNvSpPr>
          <p:nvPr>
            <p:ph type="sldNum" sz="quarter" idx="12"/>
          </p:nvPr>
        </p:nvSpPr>
        <p:spPr/>
        <p:txBody>
          <a:bodyPr/>
          <a:lstStyle/>
          <a:p>
            <a:pPr>
              <a:defRPr/>
            </a:pPr>
            <a:fld id="{83BB1C79-93B5-4BD8-8A1A-37BECAFAB94F}" type="slidenum">
              <a:rPr lang="ar-SA" smtClean="0"/>
              <a:pPr>
                <a:defRPr/>
              </a:pPr>
              <a:t>113</a:t>
            </a:fld>
            <a:endParaRPr lang="en-US"/>
          </a:p>
        </p:txBody>
      </p:sp>
    </p:spTree>
    <p:extLst>
      <p:ext uri="{BB962C8B-B14F-4D97-AF65-F5344CB8AC3E}">
        <p14:creationId xmlns:p14="http://schemas.microsoft.com/office/powerpoint/2010/main" val="1353240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body" idx="4294967295"/>
          </p:nvPr>
        </p:nvSpPr>
        <p:spPr>
          <a:xfrm>
            <a:off x="533400" y="228600"/>
            <a:ext cx="8382000" cy="6400800"/>
          </a:xfrm>
        </p:spPr>
        <p:txBody>
          <a:bodyPr/>
          <a:lstStyle/>
          <a:p>
            <a:pPr marL="457200" indent="-457200" algn="just" rtl="1" eaLnBrk="1" hangingPunct="1">
              <a:lnSpc>
                <a:spcPct val="150000"/>
              </a:lnSpc>
              <a:buFont typeface="Wingdings" pitchFamily="2" charset="2"/>
              <a:buChar char="q"/>
            </a:pPr>
            <a:r>
              <a:rPr lang="ar-SA" altLang="en-US" sz="2400" dirty="0" smtClean="0">
                <a:solidFill>
                  <a:srgbClr val="0070C0"/>
                </a:solidFill>
                <a:latin typeface="Times New Roman" pitchFamily="18" charset="0"/>
                <a:cs typeface="Times New Roman" pitchFamily="18" charset="0"/>
              </a:rPr>
              <a:t>تقدير احتياجات وإمكانيات التوسع والنمو المزرعي:</a:t>
            </a:r>
          </a:p>
          <a:p>
            <a:pPr marL="457200" indent="-457200" algn="just" rtl="1" eaLnBrk="1" hangingPunct="1">
              <a:lnSpc>
                <a:spcPct val="150000"/>
              </a:lnSpc>
              <a:buFont typeface="Wingdings 2" pitchFamily="18" charset="2"/>
              <a:buNone/>
            </a:pPr>
            <a:endParaRPr lang="ar-SA" altLang="en-US" sz="2400" dirty="0" smtClean="0">
              <a:solidFill>
                <a:srgbClr val="0070C0"/>
              </a:solidFill>
              <a:latin typeface="Times New Roman" pitchFamily="18" charset="0"/>
              <a:cs typeface="Times New Roman" pitchFamily="18" charset="0"/>
            </a:endParaRPr>
          </a:p>
          <a:p>
            <a:pPr marL="457200" indent="-457200"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التوسع المزرعي والنمو من الأهداف المهمة التي تسعى الإدارة المزرعية لتحقيقها وتقدير السجلات المزرعية من خلال البيانات المهمة المتوافرة فيها هي الأساس لتنفيذ الخطط المزرعية في اتجاه التوسع والنمو. ومن المعروف أن هناك قواعد مهمة من النواحي الفنية يجب إتّباعها عند التوسع في إنتاج محاصيل معينة أو أنشطة إنتاجية مختلفة. من هذه القواعد المهمة ما يلي:</a:t>
            </a:r>
          </a:p>
          <a:p>
            <a:pPr marL="457200" indent="-457200" algn="just" rtl="1" eaLnBrk="1" hangingPunct="1">
              <a:lnSpc>
                <a:spcPct val="150000"/>
              </a:lnSpc>
              <a:buFont typeface="Wingdings" panose="05000000000000000000" pitchFamily="2" charset="2"/>
              <a:buChar char="Ø"/>
            </a:pPr>
            <a:r>
              <a:rPr lang="ar-SA" altLang="en-US" sz="1800" dirty="0" smtClean="0">
                <a:latin typeface="Times New Roman" pitchFamily="18" charset="0"/>
                <a:cs typeface="Times New Roman" pitchFamily="18" charset="0"/>
              </a:rPr>
              <a:t>لا يتم التوسع في محاصيل أو أنشطة زراعية متنافسة، فأن ذلك سوف يؤدي الى درجة من عدم الكفاءة تؤثر على أداء وحدات الإنتاج. ويمكن أن تساعد السجلات المزرعية في تحديد المحاصيل المتنافسة أو الأنشطة المتنافسة ودرجة التنافس وهي معلومات تفيد في إتخاذ القرار المزرعي بشأن النمو والتوسع.</a:t>
            </a:r>
          </a:p>
          <a:p>
            <a:pPr marL="457200" indent="-457200" algn="just" rtl="1" eaLnBrk="1" hangingPunct="1">
              <a:lnSpc>
                <a:spcPct val="150000"/>
              </a:lnSpc>
              <a:buFont typeface="Wingdings" panose="05000000000000000000" pitchFamily="2" charset="2"/>
              <a:buChar char="Ø"/>
            </a:pPr>
            <a:r>
              <a:rPr lang="ar-SA" altLang="en-US" sz="1800" dirty="0" smtClean="0">
                <a:latin typeface="Times New Roman" pitchFamily="18" charset="0"/>
                <a:cs typeface="Times New Roman" pitchFamily="18" charset="0"/>
              </a:rPr>
              <a:t>لا يتم التوسع في المحاصيل أو الانشطة المتعارضة، لأسباب فنية أو إقتصادية للمبررات السابقة نفسها. ومن المهم جداً الإطلاع على المحاصيل الزراعية من خلال السجلات المزرعية وتحليل وتحديد ما يمكن أن يكون متعارض مع محاصيل أو أنشطة أخرى مرشحة للتوسع أو النمو.</a:t>
            </a:r>
          </a:p>
        </p:txBody>
      </p:sp>
      <p:sp>
        <p:nvSpPr>
          <p:cNvPr id="3" name="عنصر نائب لرقم الشريحة 2"/>
          <p:cNvSpPr>
            <a:spLocks noGrp="1"/>
          </p:cNvSpPr>
          <p:nvPr>
            <p:ph type="sldNum" sz="quarter" idx="12"/>
          </p:nvPr>
        </p:nvSpPr>
        <p:spPr/>
        <p:txBody>
          <a:bodyPr/>
          <a:lstStyle/>
          <a:p>
            <a:pPr>
              <a:defRPr/>
            </a:pPr>
            <a:fld id="{BD56617C-60A5-4942-B63E-48C1AD14E77A}" type="slidenum">
              <a:rPr lang="ar-SA" smtClean="0"/>
              <a:pPr>
                <a:defRPr/>
              </a:pPr>
              <a:t>114</a:t>
            </a:fld>
            <a:endParaRPr lang="en-US"/>
          </a:p>
        </p:txBody>
      </p:sp>
    </p:spTree>
    <p:extLst>
      <p:ext uri="{BB962C8B-B14F-4D97-AF65-F5344CB8AC3E}">
        <p14:creationId xmlns:p14="http://schemas.microsoft.com/office/powerpoint/2010/main" val="2494425773"/>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مستطيل 2"/>
          <p:cNvSpPr>
            <a:spLocks noChangeArrowheads="1"/>
          </p:cNvSpPr>
          <p:nvPr/>
        </p:nvSpPr>
        <p:spPr bwMode="auto">
          <a:xfrm>
            <a:off x="907279" y="838200"/>
            <a:ext cx="80772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marL="342900" indent="-342900" algn="just" rtl="1" eaLnBrk="1" hangingPunct="1">
              <a:lnSpc>
                <a:spcPct val="150000"/>
              </a:lnSpc>
              <a:buFont typeface="Wingdings" panose="05000000000000000000" pitchFamily="2" charset="2"/>
              <a:buChar char="Ø"/>
            </a:pPr>
            <a:r>
              <a:rPr lang="ar-SA" altLang="en-US" sz="2400" dirty="0">
                <a:latin typeface="Times New Roman" pitchFamily="18" charset="0"/>
                <a:cs typeface="Times New Roman" pitchFamily="18" charset="0"/>
              </a:rPr>
              <a:t>قصر التوسع في الأنشطة والمحاصيل المدعمة أو المكملة، دون الوصول بالاستثمار إلى درجة المنافسة مع الأنشطة الزراعية </a:t>
            </a:r>
            <a:r>
              <a:rPr lang="ar-SA" altLang="en-US" sz="2400" dirty="0" smtClean="0">
                <a:latin typeface="Times New Roman" pitchFamily="18" charset="0"/>
                <a:cs typeface="Times New Roman" pitchFamily="18" charset="0"/>
              </a:rPr>
              <a:t>القائمة.</a:t>
            </a:r>
          </a:p>
          <a:p>
            <a:pPr marL="342900" indent="-342900"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تقدم </a:t>
            </a:r>
            <a:r>
              <a:rPr lang="ar-SA" altLang="en-US" sz="2400" dirty="0">
                <a:latin typeface="Times New Roman" pitchFamily="18" charset="0"/>
                <a:cs typeface="Times New Roman" pitchFamily="18" charset="0"/>
              </a:rPr>
              <a:t>السجلات المزرعية المعلومات المتعلقة بالقدرة على الوفاء بالتزامات الاقتراض بغرض التوسع وفي تحديد الأزمنة المناسبة لذلك. </a:t>
            </a:r>
          </a:p>
          <a:p>
            <a:pPr marL="342900" indent="-342900"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بالإضافة </a:t>
            </a:r>
            <a:r>
              <a:rPr lang="ar-SA" altLang="en-US" sz="2400" dirty="0">
                <a:latin typeface="Times New Roman" pitchFamily="18" charset="0"/>
                <a:cs typeface="Times New Roman" pitchFamily="18" charset="0"/>
              </a:rPr>
              <a:t>إلى ما سبق </a:t>
            </a:r>
            <a:r>
              <a:rPr lang="ar-SA" altLang="en-US" sz="2400" dirty="0" smtClean="0">
                <a:latin typeface="Times New Roman" pitchFamily="18" charset="0"/>
                <a:cs typeface="Times New Roman" pitchFamily="18" charset="0"/>
              </a:rPr>
              <a:t>يمكن </a:t>
            </a:r>
            <a:r>
              <a:rPr lang="ar-SA" altLang="en-US" sz="2400" dirty="0">
                <a:latin typeface="Times New Roman" pitchFamily="18" charset="0"/>
                <a:cs typeface="Times New Roman" pitchFamily="18" charset="0"/>
              </a:rPr>
              <a:t>للسجلات المزرعية ان تقدم المعلومات التي تتعلق بقصور رأس المال المزرعي في الوصول بالاستثمار المزرعي الى مراحله المثلى وعلاقة ذلك بارتفاع تكاليف الإنتاج وعدم القدرة على توفير رأس المال اللازم للوصول الى المرحلة المثلى للإنتاج</a:t>
            </a:r>
            <a:r>
              <a:rPr lang="ar-SA" altLang="en-US" sz="2400" dirty="0" smtClean="0">
                <a:latin typeface="Times New Roman" pitchFamily="18" charset="0"/>
                <a:cs typeface="Times New Roman" pitchFamily="18" charset="0"/>
              </a:rPr>
              <a:t>.</a:t>
            </a:r>
            <a:endParaRPr lang="ar-SA" altLang="en-US" sz="2400"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E832ABC9-B221-4803-9E5A-C2E5645A5588}" type="slidenum">
              <a:rPr lang="ar-SA" smtClean="0"/>
              <a:pPr>
                <a:defRPr/>
              </a:pPr>
              <a:t>115</a:t>
            </a:fld>
            <a:endParaRPr lang="en-US"/>
          </a:p>
        </p:txBody>
      </p:sp>
    </p:spTree>
    <p:extLst>
      <p:ext uri="{BB962C8B-B14F-4D97-AF65-F5344CB8AC3E}">
        <p14:creationId xmlns:p14="http://schemas.microsoft.com/office/powerpoint/2010/main" val="165785713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endParaRPr lang="ar-SA" altLang="en-US"/>
          </a:p>
        </p:txBody>
      </p:sp>
      <p:graphicFrame>
        <p:nvGraphicFramePr>
          <p:cNvPr id="7170" name="Object 4"/>
          <p:cNvGraphicFramePr>
            <a:graphicFrameLocks noChangeAspect="1"/>
          </p:cNvGraphicFramePr>
          <p:nvPr>
            <p:extLst>
              <p:ext uri="{D42A27DB-BD31-4B8C-83A1-F6EECF244321}">
                <p14:modId xmlns:p14="http://schemas.microsoft.com/office/powerpoint/2010/main" val="3838728344"/>
              </p:ext>
            </p:extLst>
          </p:nvPr>
        </p:nvGraphicFramePr>
        <p:xfrm>
          <a:off x="995363" y="769938"/>
          <a:ext cx="7586662" cy="5368925"/>
        </p:xfrm>
        <a:graphic>
          <a:graphicData uri="http://schemas.openxmlformats.org/presentationml/2006/ole">
            <mc:AlternateContent xmlns:mc="http://schemas.openxmlformats.org/markup-compatibility/2006">
              <mc:Choice xmlns:v="urn:schemas-microsoft-com:vml" Requires="v">
                <p:oleObj spid="_x0000_s14364" name="Document" r:id="rId3" imgW="5594567" imgH="3948588" progId="Word.Document.8">
                  <p:embed/>
                </p:oleObj>
              </mc:Choice>
              <mc:Fallback>
                <p:oleObj name="Document" r:id="rId3" imgW="5594567" imgH="3948588" progId="Word.Document.8">
                  <p:embed/>
                  <p:pic>
                    <p:nvPicPr>
                      <p:cNvPr id="0" name=""/>
                      <p:cNvPicPr>
                        <a:picLocks noChangeAspect="1" noChangeArrowheads="1"/>
                      </p:cNvPicPr>
                      <p:nvPr/>
                    </p:nvPicPr>
                    <p:blipFill>
                      <a:blip r:embed="rId4"/>
                      <a:srcRect/>
                      <a:stretch>
                        <a:fillRect/>
                      </a:stretch>
                    </p:blipFill>
                    <p:spPr bwMode="auto">
                      <a:xfrm>
                        <a:off x="995363" y="769938"/>
                        <a:ext cx="7586662" cy="5368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2" name="Rectangle 6"/>
          <p:cNvSpPr>
            <a:spLocks noChangeArrowheads="1"/>
          </p:cNvSpPr>
          <p:nvPr/>
        </p:nvSpPr>
        <p:spPr bwMode="auto">
          <a:xfrm>
            <a:off x="0" y="27622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5639038C-314F-48BF-A840-C11E2684B624}" type="slidenum">
              <a:rPr lang="ar-SA" smtClean="0"/>
              <a:pPr>
                <a:defRPr/>
              </a:pPr>
              <a:t>116</a:t>
            </a:fld>
            <a:endParaRPr lang="en-US"/>
          </a:p>
        </p:txBody>
      </p:sp>
      <p:sp>
        <p:nvSpPr>
          <p:cNvPr id="2" name="Rectangle 1"/>
          <p:cNvSpPr/>
          <p:nvPr/>
        </p:nvSpPr>
        <p:spPr>
          <a:xfrm>
            <a:off x="1232019" y="152400"/>
            <a:ext cx="7010400" cy="873572"/>
          </a:xfrm>
          <a:prstGeom prst="rect">
            <a:avLst/>
          </a:prstGeom>
        </p:spPr>
        <p:txBody>
          <a:bodyPr wrap="square">
            <a:spAutoFit/>
          </a:bodyPr>
          <a:lstStyle/>
          <a:p>
            <a:pPr algn="just" rtl="1">
              <a:lnSpc>
                <a:spcPct val="150000"/>
              </a:lnSpc>
            </a:pPr>
            <a:r>
              <a:rPr lang="ar-SA" altLang="en-US" dirty="0">
                <a:latin typeface="Times New Roman" pitchFamily="18" charset="0"/>
                <a:cs typeface="Times New Roman" pitchFamily="18" charset="0"/>
              </a:rPr>
              <a:t>الجدول التالي يوضح </a:t>
            </a:r>
            <a:r>
              <a:rPr lang="ar-SA" altLang="en-US" dirty="0" smtClean="0">
                <a:latin typeface="Times New Roman" pitchFamily="18" charset="0"/>
                <a:cs typeface="Times New Roman" pitchFamily="18" charset="0"/>
              </a:rPr>
              <a:t>العلاقة بين النشاطات المزرعية وإمكانية </a:t>
            </a:r>
            <a:r>
              <a:rPr lang="ar-SA" altLang="en-US" dirty="0">
                <a:latin typeface="Times New Roman" pitchFamily="18" charset="0"/>
                <a:cs typeface="Times New Roman" pitchFamily="18" charset="0"/>
              </a:rPr>
              <a:t>التوسع والنمو في بعض الأنشطة </a:t>
            </a:r>
            <a:r>
              <a:rPr lang="ar-SA" altLang="en-US" dirty="0" smtClean="0">
                <a:latin typeface="Times New Roman" pitchFamily="18" charset="0"/>
                <a:cs typeface="Times New Roman" pitchFamily="18" charset="0"/>
              </a:rPr>
              <a:t>والمحاصيل.</a:t>
            </a:r>
            <a:endParaRPr lang="en-US" altLang="en-US" dirty="0">
              <a:latin typeface="Times New Roman" pitchFamily="18" charset="0"/>
              <a:cs typeface="Times New Roman" pitchFamily="18" charset="0"/>
            </a:endParaRPr>
          </a:p>
        </p:txBody>
      </p:sp>
    </p:spTree>
    <p:extLst>
      <p:ext uri="{BB962C8B-B14F-4D97-AF65-F5344CB8AC3E}">
        <p14:creationId xmlns:p14="http://schemas.microsoft.com/office/powerpoint/2010/main" val="1418065700"/>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9" name="Rectangle 3"/>
          <p:cNvSpPr>
            <a:spLocks noGrp="1" noChangeArrowheads="1"/>
          </p:cNvSpPr>
          <p:nvPr>
            <p:ph type="body" idx="4294967295"/>
          </p:nvPr>
        </p:nvSpPr>
        <p:spPr>
          <a:xfrm>
            <a:off x="1066800" y="457200"/>
            <a:ext cx="7467600" cy="5668963"/>
          </a:xfrm>
        </p:spPr>
        <p:txBody>
          <a:bodyPr>
            <a:normAutofit fontScale="92500" lnSpcReduction="10000"/>
          </a:bodyPr>
          <a:lstStyle/>
          <a:p>
            <a:pPr marL="368046" indent="-285750" algn="just" rtl="1" eaLnBrk="1" fontAlgn="auto" hangingPunct="1">
              <a:lnSpc>
                <a:spcPct val="150000"/>
              </a:lnSpc>
              <a:spcAft>
                <a:spcPts val="0"/>
              </a:spcAft>
              <a:buFont typeface="Wingdings" panose="05000000000000000000" pitchFamily="2" charset="2"/>
              <a:buChar char="Ø"/>
              <a:defRPr/>
            </a:pPr>
            <a:r>
              <a:rPr lang="ar-SA" sz="1800" dirty="0" smtClean="0">
                <a:latin typeface="Times New Roman" pitchFamily="18" charset="0"/>
                <a:ea typeface="+mn-ea"/>
                <a:cs typeface="Times New Roman" pitchFamily="18" charset="0"/>
              </a:rPr>
              <a:t>الجدول يوضح ان </a:t>
            </a:r>
            <a:r>
              <a:rPr lang="ar-SA" sz="1800" dirty="0">
                <a:latin typeface="Times New Roman" pitchFamily="18" charset="0"/>
                <a:ea typeface="+mn-ea"/>
                <a:cs typeface="Times New Roman" pitchFamily="18" charset="0"/>
              </a:rPr>
              <a:t>أمام الإدارة المزرعية الإمكانيات المتاحة للتوسع والنمو المزرعي دون الإخلال بالمبادئ الهامة التي يجب مراعاتها. </a:t>
            </a:r>
            <a:endParaRPr lang="ar-SA" sz="1800" dirty="0" smtClean="0">
              <a:latin typeface="Times New Roman" pitchFamily="18" charset="0"/>
              <a:ea typeface="+mn-ea"/>
              <a:cs typeface="Times New Roman" pitchFamily="18" charset="0"/>
            </a:endParaRPr>
          </a:p>
          <a:p>
            <a:pPr marL="368046" indent="-285750" algn="just" rtl="1" eaLnBrk="1" fontAlgn="auto" hangingPunct="1">
              <a:lnSpc>
                <a:spcPct val="150000"/>
              </a:lnSpc>
              <a:spcAft>
                <a:spcPts val="0"/>
              </a:spcAft>
              <a:buFont typeface="Wingdings" panose="05000000000000000000" pitchFamily="2" charset="2"/>
              <a:buChar char="Ø"/>
              <a:defRPr/>
            </a:pPr>
            <a:r>
              <a:rPr lang="ar-SA" sz="1800" dirty="0" smtClean="0">
                <a:latin typeface="Times New Roman" pitchFamily="18" charset="0"/>
                <a:ea typeface="+mn-ea"/>
                <a:cs typeface="Times New Roman" pitchFamily="18" charset="0"/>
              </a:rPr>
              <a:t>كما يلاحظ </a:t>
            </a:r>
            <a:r>
              <a:rPr lang="ar-SA" sz="1800" dirty="0">
                <a:latin typeface="Times New Roman" pitchFamily="18" charset="0"/>
                <a:ea typeface="+mn-ea"/>
                <a:cs typeface="Times New Roman" pitchFamily="18" charset="0"/>
              </a:rPr>
              <a:t>أن العلاقة بين زراعة الخضر وزراعة الخضر في نفس المزرعة والموسم الزراعي علاقة </a:t>
            </a:r>
            <a:r>
              <a:rPr lang="ar-SA" sz="1800" dirty="0" smtClean="0">
                <a:latin typeface="Times New Roman" pitchFamily="18" charset="0"/>
                <a:ea typeface="+mn-ea"/>
                <a:cs typeface="Times New Roman" pitchFamily="18" charset="0"/>
              </a:rPr>
              <a:t>تنافسية</a:t>
            </a:r>
            <a:r>
              <a:rPr lang="ar-SA" sz="1800" dirty="0">
                <a:latin typeface="Times New Roman" pitchFamily="18" charset="0"/>
                <a:ea typeface="+mn-ea"/>
                <a:cs typeface="Times New Roman" pitchFamily="18" charset="0"/>
              </a:rPr>
              <a:t>، وذلك من خلال التنافس على الأرض والموارد الإنتاجية </a:t>
            </a:r>
            <a:r>
              <a:rPr lang="ar-SA" sz="1800" dirty="0" smtClean="0">
                <a:latin typeface="Times New Roman" pitchFamily="18" charset="0"/>
                <a:ea typeface="+mn-ea"/>
                <a:cs typeface="Times New Roman" pitchFamily="18" charset="0"/>
              </a:rPr>
              <a:t>الأخرى.</a:t>
            </a:r>
          </a:p>
          <a:p>
            <a:pPr marL="368046" indent="-285750" algn="just" rtl="1" eaLnBrk="1" fontAlgn="auto" hangingPunct="1">
              <a:lnSpc>
                <a:spcPct val="150000"/>
              </a:lnSpc>
              <a:spcAft>
                <a:spcPts val="0"/>
              </a:spcAft>
              <a:buFont typeface="Wingdings" panose="05000000000000000000" pitchFamily="2" charset="2"/>
              <a:buChar char="Ø"/>
              <a:defRPr/>
            </a:pPr>
            <a:r>
              <a:rPr lang="ar-SA" sz="1800" dirty="0" smtClean="0">
                <a:latin typeface="Times New Roman" pitchFamily="18" charset="0"/>
                <a:ea typeface="+mn-ea"/>
                <a:cs typeface="Times New Roman" pitchFamily="18" charset="0"/>
              </a:rPr>
              <a:t>كما </a:t>
            </a:r>
            <a:r>
              <a:rPr lang="ar-SA" sz="1800" dirty="0">
                <a:latin typeface="Times New Roman" pitchFamily="18" charset="0"/>
                <a:ea typeface="+mn-ea"/>
                <a:cs typeface="Times New Roman" pitchFamily="18" charset="0"/>
              </a:rPr>
              <a:t>أن العلاقة بين زراعة الخضر والأعلاف قد تكون علاقة </a:t>
            </a:r>
            <a:r>
              <a:rPr lang="ar-SA" sz="1800" dirty="0" smtClean="0">
                <a:latin typeface="Times New Roman" pitchFamily="18" charset="0"/>
                <a:ea typeface="+mn-ea"/>
                <a:cs typeface="Times New Roman" pitchFamily="18" charset="0"/>
              </a:rPr>
              <a:t>تكاملية</a:t>
            </a:r>
            <a:r>
              <a:rPr lang="ar-SA" sz="1800" dirty="0">
                <a:latin typeface="Times New Roman" pitchFamily="18" charset="0"/>
                <a:ea typeface="+mn-ea"/>
                <a:cs typeface="Times New Roman" pitchFamily="18" charset="0"/>
              </a:rPr>
              <a:t>، ومع تربية الماشية علاقة مـــدعمة من خلال إستفادة الماشية من فائض وقت المزارع ومخلفات الــخضر</a:t>
            </a:r>
            <a:r>
              <a:rPr lang="ar-SA" sz="1800" dirty="0" smtClean="0">
                <a:latin typeface="Times New Roman" pitchFamily="18" charset="0"/>
                <a:ea typeface="+mn-ea"/>
                <a:cs typeface="Times New Roman" pitchFamily="18" charset="0"/>
              </a:rPr>
              <a:t>.</a:t>
            </a:r>
          </a:p>
          <a:p>
            <a:pPr marL="368046" indent="-285750" algn="just" rtl="1" eaLnBrk="1" fontAlgn="auto" hangingPunct="1">
              <a:lnSpc>
                <a:spcPct val="150000"/>
              </a:lnSpc>
              <a:spcAft>
                <a:spcPts val="0"/>
              </a:spcAft>
              <a:buFont typeface="Wingdings" panose="05000000000000000000" pitchFamily="2" charset="2"/>
              <a:buChar char="Ø"/>
              <a:defRPr/>
            </a:pPr>
            <a:r>
              <a:rPr lang="ar-SA" sz="1800" dirty="0" smtClean="0">
                <a:latin typeface="Times New Roman" pitchFamily="18" charset="0"/>
                <a:ea typeface="+mn-ea"/>
                <a:cs typeface="Times New Roman" pitchFamily="18" charset="0"/>
              </a:rPr>
              <a:t>بينما </a:t>
            </a:r>
            <a:r>
              <a:rPr lang="ar-SA" sz="1800" dirty="0">
                <a:latin typeface="Times New Roman" pitchFamily="18" charset="0"/>
                <a:ea typeface="+mn-ea"/>
                <a:cs typeface="Times New Roman" pitchFamily="18" charset="0"/>
              </a:rPr>
              <a:t>قد تكون العلاقة بين زراعة الخضر والفاكهة علاقة تــــنافسية لتنافسها على مساحة الأرض ووقت المزارع والموارد المائية وغيرها.</a:t>
            </a:r>
          </a:p>
          <a:p>
            <a:pPr marL="368046" indent="-285750" algn="just" rtl="1" eaLnBrk="1" fontAlgn="auto" hangingPunct="1">
              <a:lnSpc>
                <a:spcPct val="150000"/>
              </a:lnSpc>
              <a:spcAft>
                <a:spcPts val="0"/>
              </a:spcAft>
              <a:buFont typeface="Wingdings" panose="05000000000000000000" pitchFamily="2" charset="2"/>
              <a:buChar char="Ø"/>
              <a:defRPr/>
            </a:pPr>
            <a:r>
              <a:rPr lang="ar-SA" sz="1800" dirty="0">
                <a:latin typeface="Times New Roman" pitchFamily="18" charset="0"/>
                <a:ea typeface="+mn-ea"/>
                <a:cs typeface="Times New Roman" pitchFamily="18" charset="0"/>
              </a:rPr>
              <a:t>كما يلاحظ </a:t>
            </a:r>
            <a:r>
              <a:rPr lang="ar-SA" sz="1800" dirty="0" smtClean="0">
                <a:latin typeface="Times New Roman" pitchFamily="18" charset="0"/>
                <a:ea typeface="+mn-ea"/>
                <a:cs typeface="Times New Roman" pitchFamily="18" charset="0"/>
              </a:rPr>
              <a:t>أن </a:t>
            </a:r>
            <a:r>
              <a:rPr lang="ar-SA" sz="1800" dirty="0">
                <a:latin typeface="Times New Roman" pitchFamily="18" charset="0"/>
                <a:ea typeface="+mn-ea"/>
                <a:cs typeface="Times New Roman" pitchFamily="18" charset="0"/>
              </a:rPr>
              <a:t>زراعة العلف </a:t>
            </a:r>
            <a:r>
              <a:rPr lang="ar-SA" sz="1800" dirty="0" smtClean="0">
                <a:latin typeface="Times New Roman" pitchFamily="18" charset="0"/>
                <a:ea typeface="+mn-ea"/>
                <a:cs typeface="Times New Roman" pitchFamily="18" charset="0"/>
              </a:rPr>
              <a:t>تتكامل </a:t>
            </a:r>
            <a:r>
              <a:rPr lang="ar-SA" sz="1800" dirty="0">
                <a:latin typeface="Times New Roman" pitchFamily="18" charset="0"/>
                <a:ea typeface="+mn-ea"/>
                <a:cs typeface="Times New Roman" pitchFamily="18" charset="0"/>
              </a:rPr>
              <a:t>مع تربية الماشية والدواجن وتـــتنافس مع زراعة الفاكهة للأسباب التي سبق </a:t>
            </a:r>
            <a:r>
              <a:rPr lang="ar-SA" sz="1800" dirty="0" smtClean="0">
                <a:latin typeface="Times New Roman" pitchFamily="18" charset="0"/>
                <a:ea typeface="+mn-ea"/>
                <a:cs typeface="Times New Roman" pitchFamily="18" charset="0"/>
              </a:rPr>
              <a:t>ذكرها</a:t>
            </a:r>
            <a:r>
              <a:rPr lang="en-US" sz="1800" dirty="0" smtClean="0">
                <a:latin typeface="Times New Roman" pitchFamily="18" charset="0"/>
                <a:ea typeface="+mn-ea"/>
                <a:cs typeface="Times New Roman" pitchFamily="18" charset="0"/>
              </a:rPr>
              <a:t> </a:t>
            </a:r>
          </a:p>
          <a:p>
            <a:pPr marL="368046" indent="-285750" algn="just" rtl="1" eaLnBrk="1" fontAlgn="auto" hangingPunct="1">
              <a:lnSpc>
                <a:spcPct val="150000"/>
              </a:lnSpc>
              <a:spcAft>
                <a:spcPts val="0"/>
              </a:spcAft>
              <a:buFont typeface="Wingdings" panose="05000000000000000000" pitchFamily="2" charset="2"/>
              <a:buChar char="Ø"/>
              <a:defRPr/>
            </a:pPr>
            <a:r>
              <a:rPr lang="ar-SA" sz="1800" dirty="0" smtClean="0">
                <a:latin typeface="Times New Roman" pitchFamily="18" charset="0"/>
                <a:ea typeface="+mn-ea"/>
                <a:cs typeface="Times New Roman" pitchFamily="18" charset="0"/>
              </a:rPr>
              <a:t>ومن </a:t>
            </a:r>
            <a:r>
              <a:rPr lang="ar-SA" sz="1800" dirty="0">
                <a:latin typeface="Times New Roman" pitchFamily="18" charset="0"/>
                <a:ea typeface="+mn-ea"/>
                <a:cs typeface="Times New Roman" pitchFamily="18" charset="0"/>
              </a:rPr>
              <a:t>خلال وضع العلاقات بين </a:t>
            </a:r>
            <a:r>
              <a:rPr lang="ar-SA" sz="1800" dirty="0" smtClean="0">
                <a:latin typeface="Times New Roman" pitchFamily="18" charset="0"/>
                <a:ea typeface="+mn-ea"/>
                <a:cs typeface="Times New Roman" pitchFamily="18" charset="0"/>
              </a:rPr>
              <a:t>االمنتجات </a:t>
            </a:r>
            <a:r>
              <a:rPr lang="ar-SA" sz="1800" dirty="0">
                <a:latin typeface="Times New Roman" pitchFamily="18" charset="0"/>
                <a:ea typeface="+mn-ea"/>
                <a:cs typeface="Times New Roman" pitchFamily="18" charset="0"/>
              </a:rPr>
              <a:t>في الجدول أعلاه </a:t>
            </a:r>
            <a:r>
              <a:rPr lang="ar-SA" sz="1800" dirty="0" smtClean="0">
                <a:latin typeface="Times New Roman" pitchFamily="18" charset="0"/>
                <a:ea typeface="+mn-ea"/>
                <a:cs typeface="Times New Roman" pitchFamily="18" charset="0"/>
              </a:rPr>
              <a:t>تتضح إمكانيات التوسع </a:t>
            </a:r>
            <a:r>
              <a:rPr lang="ar-SA" sz="1800" dirty="0">
                <a:latin typeface="Times New Roman" pitchFamily="18" charset="0"/>
                <a:ea typeface="+mn-ea"/>
                <a:cs typeface="Times New Roman" pitchFamily="18" charset="0"/>
              </a:rPr>
              <a:t>المزرعي. </a:t>
            </a:r>
            <a:r>
              <a:rPr lang="ar-SA" sz="1800" dirty="0" smtClean="0">
                <a:latin typeface="Times New Roman" pitchFamily="18" charset="0"/>
                <a:ea typeface="+mn-ea"/>
                <a:cs typeface="Times New Roman" pitchFamily="18" charset="0"/>
              </a:rPr>
              <a:t>وحيث</a:t>
            </a:r>
          </a:p>
          <a:p>
            <a:pPr marL="368046" indent="-285750" algn="just" rtl="1" eaLnBrk="1" fontAlgn="auto" hangingPunct="1">
              <a:lnSpc>
                <a:spcPct val="150000"/>
              </a:lnSpc>
              <a:spcAft>
                <a:spcPts val="0"/>
              </a:spcAft>
              <a:buFont typeface="Wingdings" panose="05000000000000000000" pitchFamily="2" charset="2"/>
              <a:buChar char="Ø"/>
              <a:defRPr/>
            </a:pPr>
            <a:r>
              <a:rPr lang="ar-SA" sz="1800" dirty="0" smtClean="0">
                <a:latin typeface="Times New Roman" pitchFamily="18" charset="0"/>
                <a:ea typeface="+mn-ea"/>
                <a:cs typeface="Times New Roman" pitchFamily="18" charset="0"/>
              </a:rPr>
              <a:t>من </a:t>
            </a:r>
            <a:r>
              <a:rPr lang="ar-SA" sz="1800" dirty="0">
                <a:latin typeface="Times New Roman" pitchFamily="18" charset="0"/>
                <a:ea typeface="+mn-ea"/>
                <a:cs typeface="Times New Roman" pitchFamily="18" charset="0"/>
              </a:rPr>
              <a:t>المعروف أنه لايمكن التوسع في الأنشطة </a:t>
            </a:r>
            <a:r>
              <a:rPr lang="ar-SA" sz="1800" dirty="0" smtClean="0">
                <a:latin typeface="Times New Roman" pitchFamily="18" charset="0"/>
                <a:ea typeface="+mn-ea"/>
                <a:cs typeface="Times New Roman" pitchFamily="18" charset="0"/>
              </a:rPr>
              <a:t>المتعارضة والمتنافسة</a:t>
            </a:r>
            <a:r>
              <a:rPr lang="ar-SA" sz="1800" dirty="0">
                <a:latin typeface="Times New Roman" pitchFamily="18" charset="0"/>
                <a:ea typeface="+mn-ea"/>
                <a:cs typeface="Times New Roman" pitchFamily="18" charset="0"/>
              </a:rPr>
              <a:t>، ولكن يمكن الإستفادة من العلاقات </a:t>
            </a:r>
            <a:r>
              <a:rPr lang="ar-SA" sz="1800" dirty="0" smtClean="0">
                <a:latin typeface="Times New Roman" pitchFamily="18" charset="0"/>
                <a:ea typeface="+mn-ea"/>
                <a:cs typeface="Times New Roman" pitchFamily="18" charset="0"/>
              </a:rPr>
              <a:t>التكاملية والمدعمة </a:t>
            </a:r>
            <a:r>
              <a:rPr lang="ar-SA" sz="1800" dirty="0">
                <a:latin typeface="Times New Roman" pitchFamily="18" charset="0"/>
                <a:ea typeface="+mn-ea"/>
                <a:cs typeface="Times New Roman" pitchFamily="18" charset="0"/>
              </a:rPr>
              <a:t>للأنشطة الإنتاجية في الخطط والبرامج الــتوسعية وفي تحديد إمكانيات النمو المزرعي.</a:t>
            </a:r>
            <a:endParaRPr lang="en-US" sz="1800" dirty="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5713880F-85BC-414E-9092-295EEA3E64EB}" type="slidenum">
              <a:rPr lang="ar-SA" smtClean="0"/>
              <a:pPr>
                <a:defRPr/>
              </a:pPr>
              <a:t>117</a:t>
            </a:fld>
            <a:endParaRPr lang="en-US"/>
          </a:p>
        </p:txBody>
      </p:sp>
    </p:spTree>
    <p:extLst>
      <p:ext uri="{BB962C8B-B14F-4D97-AF65-F5344CB8AC3E}">
        <p14:creationId xmlns:p14="http://schemas.microsoft.com/office/powerpoint/2010/main" val="238687249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a:xfrm>
            <a:off x="457200" y="457200"/>
            <a:ext cx="8229600" cy="609600"/>
          </a:xfrm>
        </p:spPr>
        <p:txBody>
          <a:bodyPr/>
          <a:lstStyle/>
          <a:p>
            <a:pPr algn="ctr" rtl="1" eaLnBrk="1" hangingPunct="1"/>
            <a:r>
              <a:rPr lang="ar-SA" altLang="en-US" sz="2400" b="1" dirty="0" smtClean="0">
                <a:solidFill>
                  <a:schemeClr val="accent1"/>
                </a:solidFill>
                <a:latin typeface="Times New Roman" pitchFamily="18" charset="0"/>
                <a:cs typeface="Times New Roman" pitchFamily="18" charset="0"/>
              </a:rPr>
              <a:t>الـــــــــتـخـطـيـط الــــــــمـزرعـي (7)</a:t>
            </a:r>
            <a:endParaRPr lang="en-US" altLang="en-US" sz="2400" b="1" dirty="0" smtClean="0">
              <a:solidFill>
                <a:schemeClr val="accent1"/>
              </a:solidFill>
              <a:latin typeface="Times New Roman" pitchFamily="18" charset="0"/>
              <a:cs typeface="Times New Roman" pitchFamily="18" charset="0"/>
            </a:endParaRPr>
          </a:p>
        </p:txBody>
      </p:sp>
      <p:sp>
        <p:nvSpPr>
          <p:cNvPr id="5123" name="Rectangle 5"/>
          <p:cNvSpPr>
            <a:spLocks noGrp="1" noChangeArrowheads="1"/>
          </p:cNvSpPr>
          <p:nvPr>
            <p:ph idx="1"/>
          </p:nvPr>
        </p:nvSpPr>
        <p:spPr>
          <a:xfrm>
            <a:off x="152400" y="990600"/>
            <a:ext cx="8763000" cy="5867400"/>
          </a:xfrm>
        </p:spPr>
        <p:txBody>
          <a:bodyPr/>
          <a:lstStyle/>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من المعلوم ان الزراعة الحديثة أصبحت نشاطاً معقداً يتطلب قدراً مهماً من التخطيط المنظم لإنجاح العمليات الزراعية. حيث أن نظاماً جديداً محــسّن للــزراعة من الممكن أن يعني تغير في برامج الإنتاج الحيواني والتي من الممكن أن يتطلب إعادة تخطيط للمباني الزراعية وبرامج الآلات والعمالة الزراعية. إن إستخدام الميزانية من الممكن أن يساعد في التخطيط بإضافة نشاط زراعي مربح للوحدة الإنتاجية.</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إن التغيرات التي تطرأ على الأسعار وعلى نمط الإنتاج وتنوعه تدعو إلى التفكير في كيفية التخطيط لمواجهة التغيرات؟ </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يمكن أن تستخدم الخطة في مساعدة المزارع للإجابة على السؤال المتعلق بإختيار النشاط المزرعي المربح وأفضل طرق الإنتاج. </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كما قد يختلف التخطيط في المزارع بين مزرعه وأخرى حسب نوع الملكية فهناك مثلاً مزارع الدولة أو المزارع الخاصة، وكل نمط من هذه الانماط الزراعية في عملية التخطيط يختلف عن الأخرى تبعاً لإختلاف طبيعة الإدارة أو الهدف، ففي المزارع التابعة للدولة يتم ربط خطة المزرعة بخطة الدولة التنموية وأعتبارها جزءاً مكملاً لها. أما في حالات المزراع الخاصة فيكون الهدف هو تحقيق أعلى عائد ممكن بغض النظر عن متطلبات المجتمع.</a:t>
            </a:r>
            <a:endParaRPr lang="en-US" altLang="en-US" sz="18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4957905C-CED5-4900-89FB-0C9654B34953}" type="slidenum">
              <a:rPr lang="ar-SA" smtClean="0"/>
              <a:pPr>
                <a:defRPr/>
              </a:pPr>
              <a:t>118</a:t>
            </a:fld>
            <a:endParaRPr lang="en-US"/>
          </a:p>
        </p:txBody>
      </p:sp>
    </p:spTree>
    <p:extLst>
      <p:ext uri="{BB962C8B-B14F-4D97-AF65-F5344CB8AC3E}">
        <p14:creationId xmlns:p14="http://schemas.microsoft.com/office/powerpoint/2010/main" val="1458522256"/>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rot="10800000" flipV="1">
            <a:off x="685800" y="228600"/>
            <a:ext cx="7924800" cy="838200"/>
          </a:xfrm>
        </p:spPr>
        <p:txBody>
          <a:bodyPr>
            <a:normAutofit fontScale="90000"/>
          </a:bodyPr>
          <a:lstStyle/>
          <a:p>
            <a:pPr algn="ctr" eaLnBrk="1" hangingPunct="1"/>
            <a:r>
              <a:rPr lang="ar-SA" altLang="en-US" sz="2400" b="1" dirty="0" smtClean="0">
                <a:cs typeface="PT Bold Heading" pitchFamily="2" charset="-78"/>
              </a:rPr>
              <a:t/>
            </a:r>
            <a:br>
              <a:rPr lang="ar-SA" altLang="en-US" sz="2400" b="1" dirty="0" smtClean="0">
                <a:cs typeface="PT Bold Heading" pitchFamily="2" charset="-78"/>
              </a:rPr>
            </a:br>
            <a:r>
              <a:rPr lang="ar-SA" altLang="en-US" sz="2400" b="1" dirty="0" smtClean="0">
                <a:cs typeface="PT Bold Heading" pitchFamily="2" charset="-78"/>
              </a:rPr>
              <a:t/>
            </a:r>
            <a:br>
              <a:rPr lang="ar-SA" altLang="en-US" sz="2400" b="1" dirty="0" smtClean="0">
                <a:cs typeface="PT Bold Heading" pitchFamily="2" charset="-78"/>
              </a:rPr>
            </a:br>
            <a:r>
              <a:rPr lang="ar-SA" altLang="en-US" sz="2400" b="1" dirty="0" smtClean="0">
                <a:cs typeface="PT Bold Heading" pitchFamily="2" charset="-78"/>
              </a:rPr>
              <a:t/>
            </a:r>
            <a:br>
              <a:rPr lang="ar-SA" altLang="en-US" sz="2400" b="1" dirty="0" smtClean="0">
                <a:cs typeface="PT Bold Heading" pitchFamily="2" charset="-78"/>
              </a:rPr>
            </a:br>
            <a:r>
              <a:rPr lang="ar-SA" altLang="en-US" sz="2400" b="1" dirty="0" smtClean="0">
                <a:cs typeface="PT Bold Heading" pitchFamily="2" charset="-78"/>
              </a:rPr>
              <a:t/>
            </a:r>
            <a:br>
              <a:rPr lang="ar-SA" altLang="en-US" sz="2400" b="1" dirty="0" smtClean="0">
                <a:cs typeface="PT Bold Heading" pitchFamily="2" charset="-78"/>
              </a:rPr>
            </a:br>
            <a:r>
              <a:rPr lang="ar-SA" altLang="en-US" sz="2400" b="1" dirty="0" smtClean="0">
                <a:cs typeface="PT Bold Heading" pitchFamily="2" charset="-78"/>
              </a:rPr>
              <a:t/>
            </a:r>
            <a:br>
              <a:rPr lang="ar-SA" altLang="en-US" sz="2400" b="1" dirty="0" smtClean="0">
                <a:cs typeface="PT Bold Heading" pitchFamily="2" charset="-78"/>
              </a:rPr>
            </a:br>
            <a:r>
              <a:rPr lang="ar-SA" altLang="en-US" sz="2400" b="1" dirty="0" smtClean="0">
                <a:cs typeface="PT Bold Heading" pitchFamily="2" charset="-78"/>
              </a:rPr>
              <a:t/>
            </a:r>
            <a:br>
              <a:rPr lang="ar-SA" altLang="en-US" sz="2400" b="1" dirty="0" smtClean="0">
                <a:cs typeface="PT Bold Heading" pitchFamily="2" charset="-78"/>
              </a:rPr>
            </a:br>
            <a:r>
              <a:rPr lang="ar-SA" altLang="en-US" sz="2400" b="1" dirty="0" smtClean="0">
                <a:cs typeface="PT Bold Heading" pitchFamily="2" charset="-78"/>
              </a:rPr>
              <a:t/>
            </a:r>
            <a:br>
              <a:rPr lang="ar-SA" altLang="en-US" sz="2400" b="1" dirty="0" smtClean="0">
                <a:cs typeface="PT Bold Heading" pitchFamily="2" charset="-78"/>
              </a:rPr>
            </a:br>
            <a:endParaRPr lang="en-US" altLang="en-US" sz="2400" dirty="0" smtClean="0">
              <a:cs typeface="PT Bold Heading" pitchFamily="2" charset="-78"/>
            </a:endParaRPr>
          </a:p>
        </p:txBody>
      </p:sp>
      <p:sp>
        <p:nvSpPr>
          <p:cNvPr id="6147" name="Rectangle 3"/>
          <p:cNvSpPr>
            <a:spLocks noGrp="1" noChangeArrowheads="1"/>
          </p:cNvSpPr>
          <p:nvPr>
            <p:ph idx="1"/>
          </p:nvPr>
        </p:nvSpPr>
        <p:spPr>
          <a:xfrm>
            <a:off x="0" y="685800"/>
            <a:ext cx="9144000" cy="5638800"/>
          </a:xfrm>
        </p:spPr>
        <p:txBody>
          <a:bodyPr/>
          <a:lstStyle/>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يمكن أن تُحدد الأهداف الرئيسية للتخطيط المزرعي بالآتي:</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التخطيط المز رعي يعد دليلاً لإيضاح الاتجاه الصحيح الذي تسير عليه المزرعة حيث تعد الخطة البرنامج العملي للمزرعة في فترة زمنية محددة تقوم خلالها بتحقيق أهدافها، لذلك فإنه كلما أنقضت فترة مناسبة على تنفيذ الخطة كلما كان واضحاً مدى النجاح والإخفاق الذي تحقق لها مما يتيح لها الفرصة في مراجعة أعمالها والاستمرار بالاتجاه الصحيح.</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لتحديد واجبات التقسيمات الإنتاجية والمساعدة والخدمية في المزرعة والمدى الذي يجب أن تصل إليه في إستغلال المصادر الأولية المتوفرة لديها.</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لتحديد التوليفة المثلى من عناصر الإنتاج المستعملة في العملية الإنتاجية، بحيث تقلل تكاليف الإنتاج إلى أقل ما يمكن ووصولاً إلى أعلى إنتاج، ويعطي لإدارة المزرعة تصوراً عن كيفية إستغلال كل عنصر إنتاجي يدخل في العملية الإنتاجية.</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تنسيق العمليات التسويقية، أي ربط الإنتاج المزرعي بالقنوات التسويقية حتى لايحدث هناك فائض في الإنتاج المزرعي.</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تنسيق عمليات التمويل وإعطاء إدارة المرزعة صورة واضحة لكيفية تمويل خطتها وتحديد مصادر التمويل في ضوء ذلك.</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إدخال الأساليب العملية والتقنية الحديثة في العملية الإنتاجية الزراعية لزيادة الإنتاج وتقليل التكاليف.</a:t>
            </a:r>
            <a:endParaRPr lang="en-US" altLang="en-US" sz="18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B3F4E8B7-6E22-49A7-BF28-C265E50A61DA}" type="slidenum">
              <a:rPr lang="ar-SA" smtClean="0"/>
              <a:pPr>
                <a:defRPr/>
              </a:pPr>
              <a:t>119</a:t>
            </a:fld>
            <a:endParaRPr lang="en-US"/>
          </a:p>
        </p:txBody>
      </p:sp>
      <p:sp>
        <p:nvSpPr>
          <p:cNvPr id="3" name="Rectangle 2"/>
          <p:cNvSpPr/>
          <p:nvPr/>
        </p:nvSpPr>
        <p:spPr>
          <a:xfrm>
            <a:off x="2514600" y="228600"/>
            <a:ext cx="4572000" cy="646331"/>
          </a:xfrm>
          <a:prstGeom prst="rect">
            <a:avLst/>
          </a:prstGeom>
        </p:spPr>
        <p:txBody>
          <a:bodyPr>
            <a:spAutoFit/>
          </a:bodyPr>
          <a:lstStyle/>
          <a:p>
            <a:pPr algn="ctr" rtl="1"/>
            <a:r>
              <a:rPr lang="ar-SA" altLang="en-US" b="1" dirty="0">
                <a:solidFill>
                  <a:schemeClr val="accent1"/>
                </a:solidFill>
                <a:latin typeface="Times New Roman" pitchFamily="18" charset="0"/>
                <a:cs typeface="Times New Roman" pitchFamily="18" charset="0"/>
              </a:rPr>
              <a:t>أهـــــــــداف الـــــــــــــتخطيط الـــــــــمزرعي</a:t>
            </a:r>
            <a:r>
              <a:rPr lang="ar-SA" altLang="en-US" b="1" dirty="0">
                <a:solidFill>
                  <a:schemeClr val="accent1"/>
                </a:solidFill>
                <a:cs typeface="PT Bold Heading" pitchFamily="2" charset="-78"/>
              </a:rPr>
              <a:t/>
            </a:r>
            <a:br>
              <a:rPr lang="ar-SA" altLang="en-US" b="1" dirty="0">
                <a:solidFill>
                  <a:schemeClr val="accent1"/>
                </a:solidFill>
                <a:cs typeface="PT Bold Heading" pitchFamily="2" charset="-78"/>
              </a:rPr>
            </a:br>
            <a:endParaRPr lang="en-US" b="1" dirty="0">
              <a:solidFill>
                <a:schemeClr val="accent1"/>
              </a:solidFill>
            </a:endParaRPr>
          </a:p>
        </p:txBody>
      </p:sp>
    </p:spTree>
    <p:extLst>
      <p:ext uri="{BB962C8B-B14F-4D97-AF65-F5344CB8AC3E}">
        <p14:creationId xmlns:p14="http://schemas.microsoft.com/office/powerpoint/2010/main" val="6639326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4340"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a:p>
          <a:p>
            <a:pPr eaLnBrk="0" hangingPunct="0"/>
            <a:endParaRPr lang="en-US" altLang="zh-CN"/>
          </a:p>
        </p:txBody>
      </p:sp>
      <p:pic>
        <p:nvPicPr>
          <p:cNvPr id="14341" name="Picture 2" descr="شعار قسم الاقتصاد الزراعي"/>
          <p:cNvPicPr>
            <a:picLocks noChangeAspect="1" noChangeArrowheads="1"/>
          </p:cNvPicPr>
          <p:nvPr/>
        </p:nvPicPr>
        <p:blipFill>
          <a:blip r:embed="rId3" cstate="print"/>
          <a:srcRect/>
          <a:stretch>
            <a:fillRect/>
          </a:stretch>
        </p:blipFill>
        <p:spPr bwMode="auto">
          <a:xfrm>
            <a:off x="0" y="0"/>
            <a:ext cx="1609725" cy="762000"/>
          </a:xfrm>
          <a:prstGeom prst="rect">
            <a:avLst/>
          </a:prstGeom>
          <a:noFill/>
          <a:ln w="9525">
            <a:noFill/>
            <a:miter lim="800000"/>
            <a:headEnd/>
            <a:tailEnd/>
          </a:ln>
        </p:spPr>
      </p:pic>
      <p:graphicFrame>
        <p:nvGraphicFramePr>
          <p:cNvPr id="10" name="رسم تخطيطي 9"/>
          <p:cNvGraphicFramePr/>
          <p:nvPr>
            <p:extLst>
              <p:ext uri="{D42A27DB-BD31-4B8C-83A1-F6EECF244321}">
                <p14:modId xmlns:p14="http://schemas.microsoft.com/office/powerpoint/2010/main" val="3492215765"/>
              </p:ext>
            </p:extLst>
          </p:nvPr>
        </p:nvGraphicFramePr>
        <p:xfrm>
          <a:off x="304800" y="906463"/>
          <a:ext cx="8382000" cy="53419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Slide Number Placeholder 7"/>
          <p:cNvSpPr>
            <a:spLocks noGrp="1"/>
          </p:cNvSpPr>
          <p:nvPr>
            <p:ph type="sldNum" sz="quarter" idx="12"/>
          </p:nvPr>
        </p:nvSpPr>
        <p:spPr/>
        <p:txBody>
          <a:bodyPr/>
          <a:lstStyle/>
          <a:p>
            <a:pPr>
              <a:defRPr/>
            </a:pPr>
            <a:fld id="{3F630F52-41AC-45E5-9E57-779093F80158}" type="slidenum">
              <a:rPr lang="en-US" smtClean="0"/>
              <a:pPr>
                <a:defRPr/>
              </a:pPr>
              <a:t>12</a:t>
            </a:fld>
            <a:endParaRPr lang="en-US" dirty="0"/>
          </a:p>
        </p:txBody>
      </p:sp>
      <p:pic>
        <p:nvPicPr>
          <p:cNvPr id="11" name="Picture 2" descr="C:\Users\naldawdahi\Desktop\images.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4957097"/>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3400" y="152400"/>
            <a:ext cx="8001000" cy="762000"/>
          </a:xfrm>
        </p:spPr>
        <p:txBody>
          <a:bodyPr/>
          <a:lstStyle/>
          <a:p>
            <a:pPr algn="ctr" eaLnBrk="1" hangingPunct="1"/>
            <a:r>
              <a:rPr lang="ar-SA" altLang="en-US" sz="2800" b="1" dirty="0" smtClean="0">
                <a:solidFill>
                  <a:srgbClr val="0070C0"/>
                </a:solidFill>
                <a:latin typeface="Times New Roman" pitchFamily="18" charset="0"/>
                <a:cs typeface="Times New Roman" pitchFamily="18" charset="0"/>
              </a:rPr>
              <a:t>أســـــــاليب الــــــــتخطيط الـــمزرعي</a:t>
            </a:r>
            <a:r>
              <a:rPr lang="en-US" altLang="en-US" sz="2800" b="1" dirty="0" smtClean="0">
                <a:solidFill>
                  <a:srgbClr val="0070C0"/>
                </a:solidFill>
                <a:latin typeface="Times New Roman" pitchFamily="18" charset="0"/>
                <a:cs typeface="Times New Roman" pitchFamily="18" charset="0"/>
              </a:rPr>
              <a:t> </a:t>
            </a:r>
          </a:p>
        </p:txBody>
      </p:sp>
      <p:sp>
        <p:nvSpPr>
          <p:cNvPr id="7171" name="Rectangle 3"/>
          <p:cNvSpPr>
            <a:spLocks noGrp="1" noChangeArrowheads="1"/>
          </p:cNvSpPr>
          <p:nvPr>
            <p:ph idx="1"/>
          </p:nvPr>
        </p:nvSpPr>
        <p:spPr>
          <a:xfrm>
            <a:off x="457200" y="838200"/>
            <a:ext cx="8458200" cy="5715000"/>
          </a:xfrm>
        </p:spPr>
        <p:txBody>
          <a:bodyPr/>
          <a:lstStyle/>
          <a:p>
            <a:pPr algn="just" rtl="1" eaLnBrk="1" hangingPunct="1">
              <a:lnSpc>
                <a:spcPct val="150000"/>
              </a:lnSpc>
              <a:buFont typeface="Wingdings" pitchFamily="2" charset="2"/>
              <a:buNone/>
            </a:pPr>
            <a:r>
              <a:rPr lang="ar-SA" altLang="en-US" sz="1400" b="1" dirty="0" smtClean="0">
                <a:latin typeface="Times New Roman" pitchFamily="18" charset="0"/>
                <a:cs typeface="Times New Roman" pitchFamily="18" charset="0"/>
              </a:rPr>
              <a:t>يحتاج المخطط الى مجموعة من الادوات التحليلية التي تساعده في الوصول بعائد إستخدام الموارد الى اقصى ما يمكن وذلك بعد توفر كافة البيانات ودقتها وشمولها، وعلى العموم فإن إستخدام التحليل للوصول بإستخدام الموارد الى درجة الكفاءة المرغوبة يتوقف على حجم المشروع الزراعي وعلى توفر البيانات عنه.</a:t>
            </a:r>
          </a:p>
          <a:p>
            <a:pPr algn="just" rtl="1" eaLnBrk="1" hangingPunct="1">
              <a:lnSpc>
                <a:spcPct val="150000"/>
              </a:lnSpc>
              <a:buFont typeface="Wingdings" pitchFamily="2" charset="2"/>
              <a:buNone/>
            </a:pPr>
            <a:r>
              <a:rPr lang="ar-SA" altLang="en-US" sz="1400" b="1" dirty="0" smtClean="0">
                <a:solidFill>
                  <a:srgbClr val="993300"/>
                </a:solidFill>
                <a:latin typeface="Times New Roman" pitchFamily="18" charset="0"/>
                <a:cs typeface="Times New Roman" pitchFamily="18" charset="0"/>
              </a:rPr>
              <a:t>ومن أهم الأساليب التحليلية التي يمكن أن تساهم في عملية التخطيط المزرعي الاتي:</a:t>
            </a:r>
          </a:p>
          <a:p>
            <a:pPr algn="just" rtl="1" eaLnBrk="1" hangingPunct="1">
              <a:lnSpc>
                <a:spcPct val="150000"/>
              </a:lnSpc>
            </a:pPr>
            <a:r>
              <a:rPr lang="ar-SA" altLang="en-US" sz="1400" b="1" dirty="0" smtClean="0">
                <a:latin typeface="Times New Roman" pitchFamily="18" charset="0"/>
                <a:cs typeface="Times New Roman" pitchFamily="18" charset="0"/>
              </a:rPr>
              <a:t>الــتـحـلــيل الـحدي </a:t>
            </a:r>
            <a:r>
              <a:rPr lang="en-US" altLang="en-US" sz="1400" b="1" i="1" dirty="0" smtClean="0">
                <a:latin typeface="Times New Roman" pitchFamily="18" charset="0"/>
                <a:cs typeface="Times New Roman" pitchFamily="18" charset="0"/>
              </a:rPr>
              <a:t>Marginal Analysis</a:t>
            </a:r>
            <a:endParaRPr lang="ar-SA" altLang="en-US" sz="1400" b="1" dirty="0" smtClean="0">
              <a:latin typeface="Times New Roman" pitchFamily="18" charset="0"/>
              <a:cs typeface="Times New Roman" pitchFamily="18" charset="0"/>
            </a:endParaRPr>
          </a:p>
          <a:p>
            <a:pPr algn="just" rtl="1" eaLnBrk="1" hangingPunct="1">
              <a:lnSpc>
                <a:spcPct val="150000"/>
              </a:lnSpc>
            </a:pPr>
            <a:r>
              <a:rPr lang="ar-SA" altLang="en-US" sz="1400" b="1" dirty="0" smtClean="0">
                <a:latin typeface="Times New Roman" pitchFamily="18" charset="0"/>
                <a:cs typeface="Times New Roman" pitchFamily="18" charset="0"/>
              </a:rPr>
              <a:t>الميزانية المزرعية  </a:t>
            </a:r>
            <a:r>
              <a:rPr lang="en-US" altLang="en-US" sz="1400" b="1" i="1" dirty="0" err="1" smtClean="0">
                <a:latin typeface="Times New Roman" pitchFamily="18" charset="0"/>
                <a:cs typeface="Times New Roman" pitchFamily="18" charset="0"/>
              </a:rPr>
              <a:t>Budgetting</a:t>
            </a:r>
            <a:endParaRPr lang="ar-SA" altLang="en-US" sz="1400" b="1" dirty="0" smtClean="0">
              <a:latin typeface="Times New Roman" pitchFamily="18" charset="0"/>
              <a:cs typeface="Times New Roman" pitchFamily="18" charset="0"/>
            </a:endParaRPr>
          </a:p>
          <a:p>
            <a:pPr algn="just" rtl="1" eaLnBrk="1" hangingPunct="1">
              <a:lnSpc>
                <a:spcPct val="150000"/>
              </a:lnSpc>
            </a:pPr>
            <a:r>
              <a:rPr lang="ar-SA" altLang="en-US" sz="1400" b="1" dirty="0" smtClean="0">
                <a:latin typeface="Times New Roman" pitchFamily="18" charset="0"/>
                <a:cs typeface="Times New Roman" pitchFamily="18" charset="0"/>
              </a:rPr>
              <a:t>الــبرمـجة الـخطية  </a:t>
            </a:r>
            <a:r>
              <a:rPr lang="en-US" altLang="en-US" sz="1400" b="1" i="1" dirty="0" smtClean="0">
                <a:latin typeface="Times New Roman" pitchFamily="18" charset="0"/>
                <a:cs typeface="Times New Roman" pitchFamily="18" charset="0"/>
              </a:rPr>
              <a:t>Linear Programming</a:t>
            </a:r>
            <a:endParaRPr lang="ar-SA" altLang="en-US" sz="1400" b="1" dirty="0" smtClean="0">
              <a:latin typeface="Times New Roman" pitchFamily="18" charset="0"/>
              <a:cs typeface="Times New Roman" pitchFamily="18" charset="0"/>
            </a:endParaRPr>
          </a:p>
          <a:p>
            <a:pPr marL="0" indent="0" algn="just" rtl="1" eaLnBrk="1" hangingPunct="1">
              <a:lnSpc>
                <a:spcPct val="150000"/>
              </a:lnSpc>
              <a:buNone/>
            </a:pPr>
            <a:r>
              <a:rPr lang="ar-SA" altLang="en-US" sz="1400" b="1" u="sng" dirty="0" smtClean="0">
                <a:solidFill>
                  <a:schemeClr val="accent1"/>
                </a:solidFill>
                <a:latin typeface="Times New Roman" pitchFamily="18" charset="0"/>
                <a:cs typeface="Times New Roman" pitchFamily="18" charset="0"/>
              </a:rPr>
              <a:t>الـــــــــــتـحـلـيـل الـــــــــحـدي </a:t>
            </a:r>
            <a:r>
              <a:rPr lang="en-US" altLang="en-US" sz="1400" b="1" i="1" u="sng" dirty="0" smtClean="0">
                <a:solidFill>
                  <a:schemeClr val="accent1"/>
                </a:solidFill>
                <a:latin typeface="Times New Roman" pitchFamily="18" charset="0"/>
                <a:cs typeface="Times New Roman" pitchFamily="18" charset="0"/>
              </a:rPr>
              <a:t>Marginal</a:t>
            </a:r>
            <a:r>
              <a:rPr lang="en-US" altLang="en-US" sz="1400" b="1" u="sng" dirty="0" smtClean="0">
                <a:solidFill>
                  <a:schemeClr val="accent1"/>
                </a:solidFill>
                <a:latin typeface="Times New Roman" pitchFamily="18" charset="0"/>
                <a:cs typeface="Times New Roman" pitchFamily="18" charset="0"/>
              </a:rPr>
              <a:t> </a:t>
            </a:r>
            <a:r>
              <a:rPr lang="en-US" altLang="en-US" sz="1400" b="1" i="1" u="sng" dirty="0" smtClean="0">
                <a:solidFill>
                  <a:schemeClr val="accent1"/>
                </a:solidFill>
                <a:latin typeface="Times New Roman" pitchFamily="18" charset="0"/>
                <a:cs typeface="Times New Roman" pitchFamily="18" charset="0"/>
              </a:rPr>
              <a:t>Analysis</a:t>
            </a:r>
            <a:endParaRPr lang="ar-SA" altLang="en-US" sz="1400" b="1" u="sng" dirty="0" smtClean="0">
              <a:solidFill>
                <a:schemeClr val="accent1"/>
              </a:solidFill>
              <a:latin typeface="Times New Roman" pitchFamily="18" charset="0"/>
              <a:cs typeface="Times New Roman" pitchFamily="18" charset="0"/>
            </a:endParaRPr>
          </a:p>
          <a:p>
            <a:pPr algn="just" rtl="1" eaLnBrk="1" hangingPunct="1">
              <a:lnSpc>
                <a:spcPct val="150000"/>
              </a:lnSpc>
              <a:buFont typeface="Wingdings" pitchFamily="2" charset="2"/>
              <a:buNone/>
            </a:pPr>
            <a:r>
              <a:rPr lang="ar-SA" altLang="en-US" sz="1400" b="1" dirty="0" smtClean="0">
                <a:latin typeface="Times New Roman" pitchFamily="18" charset="0"/>
                <a:cs typeface="Times New Roman" pitchFamily="18" charset="0"/>
              </a:rPr>
              <a:t>- يعتبر التحليل الحدي من الأدوات الاقتصادية التي تساعد المخطط المزرعي في إتخاذ القرارات بشأن التخصيص الأمثل للموارد (</a:t>
            </a:r>
            <a:r>
              <a:rPr lang="en-US" altLang="en-US" sz="1400" b="1" i="1" dirty="0" smtClean="0">
                <a:latin typeface="Times New Roman" pitchFamily="18" charset="0"/>
                <a:cs typeface="Times New Roman" pitchFamily="18" charset="0"/>
              </a:rPr>
              <a:t>Resource</a:t>
            </a:r>
            <a:r>
              <a:rPr lang="en-US" altLang="en-US" sz="1400" b="1" dirty="0" smtClean="0">
                <a:latin typeface="Times New Roman" pitchFamily="18" charset="0"/>
                <a:cs typeface="Times New Roman" pitchFamily="18" charset="0"/>
              </a:rPr>
              <a:t> </a:t>
            </a:r>
            <a:r>
              <a:rPr lang="en-US" altLang="en-US" sz="1400" b="1" i="1" dirty="0" smtClean="0">
                <a:latin typeface="Times New Roman" pitchFamily="18" charset="0"/>
                <a:cs typeface="Times New Roman" pitchFamily="18" charset="0"/>
              </a:rPr>
              <a:t>Allocation</a:t>
            </a:r>
            <a:r>
              <a:rPr lang="ar-SA" altLang="en-US" sz="1400" b="1" dirty="0" smtClean="0">
                <a:latin typeface="Times New Roman" pitchFamily="18" charset="0"/>
                <a:cs typeface="Times New Roman" pitchFamily="18" charset="0"/>
              </a:rPr>
              <a:t>) بين مختلف الأنشطة الزراعية، وبين الوسائل الإنتاجية المختلفة في فترة زمنية معينة أو في فترات زمنية مختلفة بهدف تحقيق أكبر عائد (أو تقليل التكاليف).</a:t>
            </a:r>
          </a:p>
          <a:p>
            <a:pPr algn="just" rtl="1" eaLnBrk="1" hangingPunct="1">
              <a:lnSpc>
                <a:spcPct val="150000"/>
              </a:lnSpc>
              <a:buFont typeface="Wingdings" pitchFamily="2" charset="2"/>
              <a:buNone/>
            </a:pPr>
            <a:r>
              <a:rPr lang="ar-SA" altLang="en-US" sz="1400" b="1" dirty="0" smtClean="0">
                <a:latin typeface="Times New Roman" pitchFamily="18" charset="0"/>
                <a:cs typeface="Times New Roman" pitchFamily="18" charset="0"/>
              </a:rPr>
              <a:t>- للحصول على أعلى دخل ممكن فإن تخصيص عناصر الإنتاج على المشاريع أو الاستعمالات المختلفة يجب أن يتم بصورة بحيث أن كل وحدة من وحدات عنصر الإنتاج تنتج الدخل الحدي الصافي نفسه في كل الاستعمالات الممكنة أي أن: الدخل الحدي الصافي = الدخل الحدي – التكاليف الحدية</a:t>
            </a:r>
          </a:p>
          <a:p>
            <a:pPr algn="just" rtl="1" eaLnBrk="1" hangingPunct="1">
              <a:lnSpc>
                <a:spcPct val="150000"/>
              </a:lnSpc>
              <a:buFont typeface="Wingdings" pitchFamily="2" charset="2"/>
              <a:buNone/>
            </a:pPr>
            <a:r>
              <a:rPr lang="ar-SA" altLang="en-US" sz="1400" b="1" dirty="0" smtClean="0">
                <a:latin typeface="Times New Roman" pitchFamily="18" charset="0"/>
                <a:cs typeface="Times New Roman" pitchFamily="18" charset="0"/>
              </a:rPr>
              <a:t>أي أن المنتج يسمح بالإنتاج الى المستوى الذي يكون عنده الدخل الحدي (</a:t>
            </a:r>
            <a:r>
              <a:rPr lang="en-US" altLang="en-US" sz="1400" b="1" i="1" dirty="0" smtClean="0">
                <a:latin typeface="Times New Roman" pitchFamily="18" charset="0"/>
                <a:cs typeface="Times New Roman" pitchFamily="18" charset="0"/>
              </a:rPr>
              <a:t>Marginal Revenue</a:t>
            </a:r>
            <a:r>
              <a:rPr lang="ar-SA" altLang="en-US" sz="1400" b="1" dirty="0" smtClean="0">
                <a:latin typeface="Times New Roman" pitchFamily="18" charset="0"/>
                <a:cs typeface="Times New Roman" pitchFamily="18" charset="0"/>
              </a:rPr>
              <a:t>) مساوياً للتكلفة الحدية (</a:t>
            </a:r>
            <a:r>
              <a:rPr lang="en-US" altLang="en-US" sz="1400" b="1" i="1" dirty="0" smtClean="0">
                <a:latin typeface="Times New Roman" pitchFamily="18" charset="0"/>
                <a:cs typeface="Times New Roman" pitchFamily="18" charset="0"/>
              </a:rPr>
              <a:t>Marginal cost</a:t>
            </a:r>
            <a:r>
              <a:rPr lang="ar-SA" altLang="en-US" sz="1400" b="1" dirty="0" smtClean="0">
                <a:latin typeface="Times New Roman" pitchFamily="18" charset="0"/>
                <a:cs typeface="Times New Roman" pitchFamily="18" charset="0"/>
              </a:rPr>
              <a:t>). وكمثال على ذلك نأخذ إستعمال كمية السماد الكيماوي التي يحصل منها المزارع على أكبر ربح ممكن</a:t>
            </a:r>
            <a:r>
              <a:rPr lang="ar-SA" altLang="en-US" sz="1600" b="1" dirty="0" smtClean="0">
                <a:latin typeface="Times New Roman" pitchFamily="18" charset="0"/>
                <a:cs typeface="Times New Roman" pitchFamily="18" charset="0"/>
              </a:rPr>
              <a:t>.</a:t>
            </a:r>
            <a:endParaRPr lang="en-US" altLang="en-US" sz="1600" b="1"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6420C2ED-180F-4D90-BB35-ED65EB03FF75}" type="slidenum">
              <a:rPr lang="ar-SA" smtClean="0"/>
              <a:pPr>
                <a:defRPr/>
              </a:pPr>
              <a:t>120</a:t>
            </a:fld>
            <a:endParaRPr lang="en-US"/>
          </a:p>
        </p:txBody>
      </p:sp>
    </p:spTree>
    <p:extLst>
      <p:ext uri="{BB962C8B-B14F-4D97-AF65-F5344CB8AC3E}">
        <p14:creationId xmlns:p14="http://schemas.microsoft.com/office/powerpoint/2010/main" val="972953774"/>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4294967295"/>
          </p:nvPr>
        </p:nvSpPr>
        <p:spPr>
          <a:xfrm>
            <a:off x="0" y="1"/>
            <a:ext cx="9144000" cy="2286000"/>
          </a:xfrm>
        </p:spPr>
        <p:txBody>
          <a:bodyPr/>
          <a:lstStyle/>
          <a:p>
            <a:pPr algn="r" rtl="1" eaLnBrk="1" hangingPunct="1"/>
            <a:endParaRPr lang="ar-SA" altLang="en-US" sz="1800" b="1" dirty="0" smtClean="0"/>
          </a:p>
          <a:p>
            <a:pPr algn="r" rtl="1" eaLnBrk="1" hangingPunct="1"/>
            <a:endParaRPr lang="ar-SA" altLang="en-US" sz="1800" b="1" dirty="0" smtClean="0"/>
          </a:p>
          <a:p>
            <a:pPr algn="r" rtl="1" eaLnBrk="1" hangingPunct="1"/>
            <a:endParaRPr lang="ar-SA" altLang="en-US" sz="1800" b="1" dirty="0" smtClean="0"/>
          </a:p>
          <a:p>
            <a:pPr algn="just" rtl="1" eaLnBrk="1" hangingPunct="1"/>
            <a:r>
              <a:rPr lang="ar-SA" altLang="en-US" sz="1800" dirty="0" smtClean="0">
                <a:latin typeface="Times New Roman" pitchFamily="18" charset="0"/>
                <a:cs typeface="Times New Roman" pitchFamily="18" charset="0"/>
              </a:rPr>
              <a:t>مثال:</a:t>
            </a:r>
          </a:p>
          <a:p>
            <a:pPr marL="0" indent="0" algn="just" rtl="1" eaLnBrk="1" hangingPunct="1">
              <a:buNone/>
            </a:pPr>
            <a:r>
              <a:rPr lang="ar-SA" altLang="en-US" sz="1800" dirty="0" smtClean="0">
                <a:latin typeface="Times New Roman" pitchFamily="18" charset="0"/>
                <a:cs typeface="Times New Roman" pitchFamily="18" charset="0"/>
              </a:rPr>
              <a:t>افترض انه تمت إضافة سماد النتروجين لزيادة إنتاج القمح في إحدى المزارع، علماً بأن سعر بيع القمح يساوي ريال للكيلو بينما يكلف  كيلوجرام السماد الكيماوي (5) ريال.</a:t>
            </a:r>
          </a:p>
          <a:p>
            <a:pPr algn="just" rtl="1" eaLnBrk="1" hangingPunct="1"/>
            <a:r>
              <a:rPr lang="ar-SA" altLang="en-US" sz="1800" dirty="0" smtClean="0">
                <a:latin typeface="Times New Roman" pitchFamily="18" charset="0"/>
                <a:cs typeface="Times New Roman" pitchFamily="18" charset="0"/>
              </a:rPr>
              <a:t>الجدول التالي يبين الإنتاج الكلي والحدي وقيمته والتكاليف الكلية والحدية لكميات مختلفة من عنصر الإنتاج (السماد).</a:t>
            </a:r>
          </a:p>
        </p:txBody>
      </p:sp>
      <p:sp>
        <p:nvSpPr>
          <p:cNvPr id="8195" name="Rectangle 5"/>
          <p:cNvSpPr>
            <a:spLocks noChangeArrowheads="1"/>
          </p:cNvSpPr>
          <p:nvPr/>
        </p:nvSpPr>
        <p:spPr bwMode="auto">
          <a:xfrm>
            <a:off x="0" y="2514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8196" name="Object 4"/>
          <p:cNvGraphicFramePr>
            <a:graphicFrameLocks noChangeAspect="1"/>
          </p:cNvGraphicFramePr>
          <p:nvPr>
            <p:extLst>
              <p:ext uri="{D42A27DB-BD31-4B8C-83A1-F6EECF244321}">
                <p14:modId xmlns:p14="http://schemas.microsoft.com/office/powerpoint/2010/main" val="3613759472"/>
              </p:ext>
            </p:extLst>
          </p:nvPr>
        </p:nvGraphicFramePr>
        <p:xfrm>
          <a:off x="1219200" y="2438400"/>
          <a:ext cx="7369175" cy="2819399"/>
        </p:xfrm>
        <a:graphic>
          <a:graphicData uri="http://schemas.openxmlformats.org/presentationml/2006/ole">
            <mc:AlternateContent xmlns:mc="http://schemas.openxmlformats.org/markup-compatibility/2006">
              <mc:Choice xmlns:v="urn:schemas-microsoft-com:vml" Requires="v">
                <p:oleObj spid="_x0000_s15385" name="Document" r:id="rId4" imgW="5594567" imgH="2685299" progId="Word.Document.8">
                  <p:embed/>
                </p:oleObj>
              </mc:Choice>
              <mc:Fallback>
                <p:oleObj name="Document" r:id="rId4" imgW="5594567" imgH="2685299" progId="Word.Document.8">
                  <p:embed/>
                  <p:pic>
                    <p:nvPicPr>
                      <p:cNvPr id="0" name=""/>
                      <p:cNvPicPr>
                        <a:picLocks noChangeAspect="1" noChangeArrowheads="1"/>
                      </p:cNvPicPr>
                      <p:nvPr/>
                    </p:nvPicPr>
                    <p:blipFill>
                      <a:blip r:embed="rId5"/>
                      <a:srcRect/>
                      <a:stretch>
                        <a:fillRect/>
                      </a:stretch>
                    </p:blipFill>
                    <p:spPr bwMode="auto">
                      <a:xfrm>
                        <a:off x="1219200" y="2438400"/>
                        <a:ext cx="7369175" cy="2819399"/>
                      </a:xfrm>
                      <a:prstGeom prst="rect">
                        <a:avLst/>
                      </a:prstGeom>
                      <a:noFill/>
                      <a:ln>
                        <a:noFill/>
                      </a:ln>
                    </p:spPr>
                  </p:pic>
                </p:oleObj>
              </mc:Fallback>
            </mc:AlternateContent>
          </a:graphicData>
        </a:graphic>
      </p:graphicFrame>
      <p:sp>
        <p:nvSpPr>
          <p:cNvPr id="8197" name="Rectangle 6"/>
          <p:cNvSpPr>
            <a:spLocks noChangeArrowheads="1"/>
          </p:cNvSpPr>
          <p:nvPr/>
        </p:nvSpPr>
        <p:spPr bwMode="auto">
          <a:xfrm>
            <a:off x="0" y="4343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6" name="عنصر نائب لرقم الشريحة 5"/>
          <p:cNvSpPr>
            <a:spLocks noGrp="1"/>
          </p:cNvSpPr>
          <p:nvPr>
            <p:ph type="sldNum" sz="quarter" idx="12"/>
          </p:nvPr>
        </p:nvSpPr>
        <p:spPr/>
        <p:txBody>
          <a:bodyPr/>
          <a:lstStyle/>
          <a:p>
            <a:pPr>
              <a:defRPr/>
            </a:pPr>
            <a:fld id="{55AA4A48-5BF8-44BB-A439-877C5298C5D9}" type="slidenum">
              <a:rPr lang="ar-SA" smtClean="0"/>
              <a:pPr>
                <a:defRPr/>
              </a:pPr>
              <a:t>121</a:t>
            </a:fld>
            <a:endParaRPr lang="en-US"/>
          </a:p>
        </p:txBody>
      </p:sp>
      <p:sp>
        <p:nvSpPr>
          <p:cNvPr id="2" name="Rectangle 1"/>
          <p:cNvSpPr/>
          <p:nvPr/>
        </p:nvSpPr>
        <p:spPr>
          <a:xfrm>
            <a:off x="685800" y="4724400"/>
            <a:ext cx="7772400" cy="1477328"/>
          </a:xfrm>
          <a:prstGeom prst="rect">
            <a:avLst/>
          </a:prstGeom>
        </p:spPr>
        <p:txBody>
          <a:bodyPr wrap="square">
            <a:spAutoFit/>
          </a:bodyPr>
          <a:lstStyle/>
          <a:p>
            <a:pPr marL="285750" indent="-285750" algn="r" rtl="1">
              <a:buFontTx/>
              <a:buChar char="-"/>
            </a:pPr>
            <a:r>
              <a:rPr lang="ar-SA" dirty="0" smtClean="0"/>
              <a:t>نلاحظ </a:t>
            </a:r>
            <a:r>
              <a:rPr lang="ar-SA" dirty="0"/>
              <a:t>من الجدول السابق أن ناتج القمح الإضافي يتناقص كلما إستعملنا كمية إضافية من السماد الكيماوي مع إفتراض أن العوامل الأخرى كالأرض وتكاليف الآلات والعمل المبذول في إنتاج القمح تبقى ثابتة</a:t>
            </a:r>
            <a:r>
              <a:rPr lang="ar-SA" dirty="0" smtClean="0"/>
              <a:t>.</a:t>
            </a:r>
          </a:p>
          <a:p>
            <a:pPr marL="285750" indent="-285750" algn="r" rtl="1">
              <a:buFontTx/>
              <a:buChar char="-"/>
            </a:pPr>
            <a:r>
              <a:rPr lang="ar-SA" dirty="0" smtClean="0"/>
              <a:t>المزارع  يمكن </a:t>
            </a:r>
            <a:r>
              <a:rPr lang="ar-SA" dirty="0"/>
              <a:t>أن يحقق أعلى ربح ممكن باستعمال 2 </a:t>
            </a:r>
            <a:r>
              <a:rPr lang="ar-SA" dirty="0" smtClean="0"/>
              <a:t>كيلوجرام </a:t>
            </a:r>
            <a:r>
              <a:rPr lang="ar-SA" dirty="0"/>
              <a:t>من النتروجين وهي الكمية التي عندها يتحقق تساوي قيمة الإنتاج الحدي مع التكلفة الحدية.</a:t>
            </a:r>
            <a:endParaRPr lang="en-US" dirty="0"/>
          </a:p>
        </p:txBody>
      </p:sp>
    </p:spTree>
    <p:extLst>
      <p:ext uri="{BB962C8B-B14F-4D97-AF65-F5344CB8AC3E}">
        <p14:creationId xmlns:p14="http://schemas.microsoft.com/office/powerpoint/2010/main" val="1758233946"/>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4294967295"/>
          </p:nvPr>
        </p:nvSpPr>
        <p:spPr>
          <a:xfrm>
            <a:off x="0" y="0"/>
            <a:ext cx="9144000" cy="6858000"/>
          </a:xfrm>
        </p:spPr>
        <p:txBody>
          <a:bodyPr/>
          <a:lstStyle/>
          <a:p>
            <a:pPr algn="ctr" rtl="1" eaLnBrk="1" hangingPunct="1">
              <a:lnSpc>
                <a:spcPct val="90000"/>
              </a:lnSpc>
              <a:buFont typeface="Wingdings" pitchFamily="2" charset="2"/>
              <a:buNone/>
              <a:defRPr/>
            </a:pPr>
            <a:r>
              <a:rPr lang="ar-SA" sz="2800" dirty="0" smtClean="0">
                <a:solidFill>
                  <a:schemeClr val="bg2">
                    <a:lumMod val="10000"/>
                  </a:schemeClr>
                </a:solidFill>
                <a:cs typeface="PT Bold Heading" pitchFamily="2" charset="-78"/>
              </a:rPr>
              <a:t>.         </a:t>
            </a:r>
          </a:p>
          <a:p>
            <a:pPr algn="ctr" rtl="1" eaLnBrk="1" hangingPunct="1">
              <a:lnSpc>
                <a:spcPct val="90000"/>
              </a:lnSpc>
              <a:buFont typeface="Wingdings" pitchFamily="2" charset="2"/>
              <a:buNone/>
              <a:defRPr/>
            </a:pPr>
            <a:endParaRPr lang="ar-SA" sz="2800" dirty="0" smtClean="0">
              <a:solidFill>
                <a:schemeClr val="bg2">
                  <a:lumMod val="10000"/>
                </a:schemeClr>
              </a:solidFill>
              <a:latin typeface="Times New Roman" pitchFamily="18" charset="0"/>
              <a:cs typeface="Times New Roman" pitchFamily="18" charset="0"/>
            </a:endParaRPr>
          </a:p>
          <a:p>
            <a:pPr algn="ctr" rtl="1" eaLnBrk="1" hangingPunct="1">
              <a:lnSpc>
                <a:spcPct val="90000"/>
              </a:lnSpc>
              <a:buFont typeface="Wingdings" pitchFamily="2" charset="2"/>
              <a:buNone/>
              <a:defRPr/>
            </a:pPr>
            <a:r>
              <a:rPr lang="ar-SA" sz="2800" b="1" dirty="0" smtClean="0">
                <a:solidFill>
                  <a:schemeClr val="accent1"/>
                </a:solidFill>
                <a:latin typeface="Times New Roman" pitchFamily="18" charset="0"/>
                <a:cs typeface="Times New Roman" pitchFamily="18" charset="0"/>
              </a:rPr>
              <a:t>مـبدأ الإحـلال في اسـتخدامات الـموارد الــزراعية</a:t>
            </a:r>
          </a:p>
          <a:p>
            <a:pPr algn="just" rtl="1" eaLnBrk="1" hangingPunct="1">
              <a:lnSpc>
                <a:spcPct val="150000"/>
              </a:lnSpc>
              <a:buFont typeface="Wingdings" pitchFamily="2" charset="2"/>
              <a:buChar char="v"/>
              <a:defRPr/>
            </a:pPr>
            <a:r>
              <a:rPr lang="ar-SA" sz="2000" dirty="0" smtClean="0">
                <a:latin typeface="Times New Roman" pitchFamily="18" charset="0"/>
                <a:cs typeface="Times New Roman" pitchFamily="18" charset="0"/>
              </a:rPr>
              <a:t>من المعلوم أن قانون تناقص الغلة أو الإنتاجية يفيد في تحديد الكميات المستخدمة من الموارد الزراعية في الإنتاج المزرعي بشقيه النباتي والحيواني.</a:t>
            </a:r>
          </a:p>
          <a:p>
            <a:pPr algn="just" rtl="1" eaLnBrk="1" hangingPunct="1">
              <a:lnSpc>
                <a:spcPct val="150000"/>
              </a:lnSpc>
              <a:buFont typeface="Wingdings" pitchFamily="2" charset="2"/>
              <a:buChar char="v"/>
              <a:defRPr/>
            </a:pPr>
            <a:r>
              <a:rPr lang="ar-SA" sz="2000" dirty="0" smtClean="0">
                <a:latin typeface="Times New Roman" pitchFamily="18" charset="0"/>
                <a:cs typeface="Times New Roman" pitchFamily="18" charset="0"/>
              </a:rPr>
              <a:t>ولكن هناك إمكانية لإنتاج مستوى معين باستخدام مجموعة محددة من العناصر وكلها تؤدي إلى تحقيق نفس مستويات الإنتاج.  فكيف يمكن المفاضلة بين كميتين من الموارد تؤدي نفس الغرض الإنتاجي؟</a:t>
            </a:r>
          </a:p>
          <a:p>
            <a:pPr algn="just" rtl="1" eaLnBrk="1" hangingPunct="1">
              <a:lnSpc>
                <a:spcPct val="150000"/>
              </a:lnSpc>
              <a:buFont typeface="Wingdings" pitchFamily="2" charset="2"/>
              <a:buChar char="v"/>
              <a:defRPr/>
            </a:pPr>
            <a:r>
              <a:rPr lang="ar-SA" sz="2000" dirty="0" smtClean="0">
                <a:latin typeface="Times New Roman" pitchFamily="18" charset="0"/>
                <a:cs typeface="Times New Roman" pitchFamily="18" charset="0"/>
              </a:rPr>
              <a:t>القاعدة المستخدمة هي قاعدة الإحلال بحيث يحل العنصر محل عنصر آخر في الإنتاج بحيث يكون التغير في كمية العنصر الأول إلى التغير في كمية العنصر الثاني عكسياً مع أسعار </a:t>
            </a:r>
            <a:r>
              <a:rPr lang="ar-SA" sz="2000" dirty="0" err="1" smtClean="0">
                <a:latin typeface="Times New Roman" pitchFamily="18" charset="0"/>
                <a:cs typeface="Times New Roman" pitchFamily="18" charset="0"/>
              </a:rPr>
              <a:t>او</a:t>
            </a:r>
            <a:r>
              <a:rPr lang="ar-SA" sz="2000" dirty="0" smtClean="0">
                <a:latin typeface="Times New Roman" pitchFamily="18" charset="0"/>
                <a:cs typeface="Times New Roman" pitchFamily="18" charset="0"/>
              </a:rPr>
              <a:t> تكاليف تلك العناصر.</a:t>
            </a:r>
          </a:p>
          <a:p>
            <a:pPr algn="just" rtl="1" eaLnBrk="1" hangingPunct="1">
              <a:lnSpc>
                <a:spcPct val="150000"/>
              </a:lnSpc>
              <a:buFont typeface="Wingdings" pitchFamily="2" charset="2"/>
              <a:buChar char="v"/>
              <a:defRPr/>
            </a:pPr>
            <a:r>
              <a:rPr lang="ar-SA" sz="2000" dirty="0" smtClean="0">
                <a:solidFill>
                  <a:srgbClr val="993300"/>
                </a:solidFill>
                <a:latin typeface="Times New Roman" pitchFamily="18" charset="0"/>
                <a:cs typeface="Times New Roman" pitchFamily="18" charset="0"/>
              </a:rPr>
              <a:t>التغير في العنصر الإنتاجي الأول / التغير في العنصر الإنتاجي الثاني= سعر العنصر الثاني / سعر العنصر الأول</a:t>
            </a:r>
          </a:p>
          <a:p>
            <a:pPr algn="just" rtl="1" eaLnBrk="1" hangingPunct="1">
              <a:lnSpc>
                <a:spcPct val="150000"/>
              </a:lnSpc>
              <a:buFont typeface="Wingdings" pitchFamily="2" charset="2"/>
              <a:buChar char="v"/>
              <a:defRPr/>
            </a:pPr>
            <a:endParaRPr lang="en-US" sz="2000" dirty="0" smtClean="0">
              <a:solidFill>
                <a:srgbClr val="993300"/>
              </a:solidFill>
              <a:cs typeface="PT Bold Heading" pitchFamily="2" charset="-78"/>
            </a:endParaRPr>
          </a:p>
        </p:txBody>
      </p:sp>
      <p:graphicFrame>
        <p:nvGraphicFramePr>
          <p:cNvPr id="9219" name="Object 4"/>
          <p:cNvGraphicFramePr>
            <a:graphicFrameLocks noChangeAspect="1"/>
          </p:cNvGraphicFramePr>
          <p:nvPr/>
        </p:nvGraphicFramePr>
        <p:xfrm>
          <a:off x="1951038" y="5257800"/>
          <a:ext cx="5051425" cy="990600"/>
        </p:xfrm>
        <a:graphic>
          <a:graphicData uri="http://schemas.openxmlformats.org/presentationml/2006/ole">
            <mc:AlternateContent xmlns:mc="http://schemas.openxmlformats.org/markup-compatibility/2006">
              <mc:Choice xmlns:v="urn:schemas-microsoft-com:vml" Requires="v">
                <p:oleObj spid="_x0000_s16409" name="Equation" r:id="rId3" imgW="698197" imgH="482391" progId="Equation.3">
                  <p:embed/>
                </p:oleObj>
              </mc:Choice>
              <mc:Fallback>
                <p:oleObj name="Equation" r:id="rId3" imgW="698197" imgH="48239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1038" y="5257800"/>
                        <a:ext cx="50514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عنصر نائب لرقم الشريحة 3"/>
          <p:cNvSpPr>
            <a:spLocks noGrp="1"/>
          </p:cNvSpPr>
          <p:nvPr>
            <p:ph type="sldNum" sz="quarter" idx="12"/>
          </p:nvPr>
        </p:nvSpPr>
        <p:spPr/>
        <p:txBody>
          <a:bodyPr/>
          <a:lstStyle/>
          <a:p>
            <a:pPr>
              <a:defRPr/>
            </a:pPr>
            <a:fld id="{A205E271-0748-4CC1-AC3A-6B11FD4FD416}" type="slidenum">
              <a:rPr lang="ar-SA" smtClean="0"/>
              <a:pPr>
                <a:defRPr/>
              </a:pPr>
              <a:t>122</a:t>
            </a:fld>
            <a:endParaRPr lang="en-US"/>
          </a:p>
        </p:txBody>
      </p:sp>
    </p:spTree>
    <p:extLst>
      <p:ext uri="{BB962C8B-B14F-4D97-AF65-F5344CB8AC3E}">
        <p14:creationId xmlns:p14="http://schemas.microsoft.com/office/powerpoint/2010/main" val="609113902"/>
      </p:ext>
    </p:extLst>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4294967295"/>
          </p:nvPr>
        </p:nvSpPr>
        <p:spPr>
          <a:xfrm>
            <a:off x="0" y="152400"/>
            <a:ext cx="9144000" cy="6477000"/>
          </a:xfrm>
        </p:spPr>
        <p:txBody>
          <a:bodyPr/>
          <a:lstStyle/>
          <a:p>
            <a:pPr algn="ctr" rtl="1" eaLnBrk="1" hangingPunct="1">
              <a:lnSpc>
                <a:spcPct val="80000"/>
              </a:lnSpc>
              <a:buFont typeface="Wingdings 2" pitchFamily="18" charset="2"/>
              <a:buNone/>
            </a:pPr>
            <a:endParaRPr lang="ar-SA" altLang="en-US" sz="2800" dirty="0" smtClean="0">
              <a:cs typeface="PT Bold Heading" pitchFamily="2" charset="-78"/>
            </a:endParaRPr>
          </a:p>
          <a:p>
            <a:pPr algn="ctr" rtl="1" eaLnBrk="1" hangingPunct="1">
              <a:lnSpc>
                <a:spcPct val="80000"/>
              </a:lnSpc>
              <a:buFont typeface="Wingdings 2" pitchFamily="18" charset="2"/>
              <a:buNone/>
            </a:pPr>
            <a:endParaRPr lang="ar-SA" altLang="en-US" sz="2800" dirty="0" smtClean="0">
              <a:solidFill>
                <a:schemeClr val="tx2"/>
              </a:solidFill>
              <a:latin typeface="Times New Roman" pitchFamily="18" charset="0"/>
              <a:cs typeface="Times New Roman" pitchFamily="18" charset="0"/>
            </a:endParaRPr>
          </a:p>
          <a:p>
            <a:pPr algn="ctr" rtl="1" eaLnBrk="1" hangingPunct="1">
              <a:lnSpc>
                <a:spcPct val="80000"/>
              </a:lnSpc>
              <a:buFont typeface="Wingdings 2" pitchFamily="18" charset="2"/>
              <a:buNone/>
            </a:pPr>
            <a:r>
              <a:rPr lang="ar-SA" altLang="en-US" sz="2800" b="1" dirty="0" smtClean="0">
                <a:solidFill>
                  <a:schemeClr val="accent1"/>
                </a:solidFill>
                <a:latin typeface="Times New Roman" pitchFamily="18" charset="0"/>
                <a:cs typeface="Times New Roman" pitchFamily="18" charset="0"/>
              </a:rPr>
              <a:t>نــــــسبة الإحـــــلال الــــــثابتة</a:t>
            </a:r>
          </a:p>
          <a:p>
            <a:pPr algn="r" rtl="1" eaLnBrk="1" hangingPunct="1">
              <a:lnSpc>
                <a:spcPct val="150000"/>
              </a:lnSpc>
              <a:buFont typeface="Wingdings" pitchFamily="2" charset="2"/>
              <a:buChar char="q"/>
            </a:pPr>
            <a:r>
              <a:rPr lang="ar-SA" altLang="en-US" sz="1600" dirty="0" smtClean="0">
                <a:latin typeface="Times New Roman" pitchFamily="18" charset="0"/>
                <a:cs typeface="Times New Roman" pitchFamily="18" charset="0"/>
              </a:rPr>
              <a:t>لا ينفي وجود الإحلال المتناقص إمكانية عناصر يحكمها الإحلال بنسبة ثابتة،  حيث أن العنصرين الإنتاجيين يتم إستبدالهما بنسبة ثابتة واحد لواحد أو إثنتان لعشرة وهكذا وهي سائدة في بعض حالات إحلال عناصر غذائية في عليقة الحيوان وغيرها من العمليات الزراعية.</a:t>
            </a:r>
          </a:p>
          <a:p>
            <a:pPr algn="r" rtl="1" eaLnBrk="1" hangingPunct="1">
              <a:lnSpc>
                <a:spcPct val="150000"/>
              </a:lnSpc>
              <a:buFont typeface="Wingdings" pitchFamily="2" charset="2"/>
              <a:buChar char="q"/>
            </a:pPr>
            <a:r>
              <a:rPr lang="ar-SA" altLang="en-US" sz="1600" dirty="0" smtClean="0">
                <a:latin typeface="Times New Roman" pitchFamily="18" charset="0"/>
                <a:cs typeface="Times New Roman" pitchFamily="18" charset="0"/>
              </a:rPr>
              <a:t>والقاعدة العامة في الإحلال هي أن يحل العنصر الأقل تكلفة محل العنصر الأكثر تكلفة في العملية الإنتاجية للحصول على مستوى محدد من الإنتاج المزرعي.</a:t>
            </a:r>
          </a:p>
          <a:p>
            <a:pPr algn="r" rtl="1" eaLnBrk="1" hangingPunct="1">
              <a:lnSpc>
                <a:spcPct val="150000"/>
              </a:lnSpc>
              <a:buFont typeface="Wingdings" pitchFamily="2" charset="2"/>
              <a:buChar char="q"/>
            </a:pPr>
            <a:r>
              <a:rPr lang="ar-SA" altLang="en-US" sz="1600" dirty="0" smtClean="0">
                <a:latin typeface="Times New Roman" pitchFamily="18" charset="0"/>
                <a:cs typeface="Times New Roman" pitchFamily="18" charset="0"/>
              </a:rPr>
              <a:t>وفي عمليات الإحلال بين كميتين من عناصر الإنتاج يمكن ملاحظة الحالات التالية:</a:t>
            </a:r>
          </a:p>
          <a:p>
            <a:pPr algn="r" rtl="1" eaLnBrk="1" hangingPunct="1">
              <a:lnSpc>
                <a:spcPct val="150000"/>
              </a:lnSpc>
              <a:buFont typeface="Wingdings" pitchFamily="2" charset="2"/>
              <a:buChar char="q"/>
            </a:pPr>
            <a:r>
              <a:rPr lang="ar-SA" altLang="en-US" sz="1600" dirty="0" smtClean="0">
                <a:latin typeface="Times New Roman" pitchFamily="18" charset="0"/>
                <a:cs typeface="Times New Roman" pitchFamily="18" charset="0"/>
              </a:rPr>
              <a:t>إذا كانت:  كمية المورد المستبدل/ كمية المورد المضاف &gt; سعر العنصر المضاف/ سعر العنصر المستبدل</a:t>
            </a:r>
          </a:p>
          <a:p>
            <a:pPr marL="0" indent="0" algn="r" rtl="1" eaLnBrk="1" hangingPunct="1">
              <a:lnSpc>
                <a:spcPct val="150000"/>
              </a:lnSpc>
              <a:buNone/>
            </a:pPr>
            <a:r>
              <a:rPr lang="ar-SA" altLang="en-US" sz="1600" dirty="0" smtClean="0">
                <a:latin typeface="Times New Roman" pitchFamily="18" charset="0"/>
                <a:cs typeface="Times New Roman" pitchFamily="18" charset="0"/>
              </a:rPr>
              <a:t>             فانه يمكن تخفيض التكاليف بإضافة المزيد من العنصر المضاف</a:t>
            </a:r>
          </a:p>
          <a:p>
            <a:pPr algn="r" rtl="1" eaLnBrk="1" hangingPunct="1">
              <a:lnSpc>
                <a:spcPct val="150000"/>
              </a:lnSpc>
              <a:buFont typeface="Wingdings" pitchFamily="2" charset="2"/>
              <a:buChar char="q"/>
            </a:pPr>
            <a:r>
              <a:rPr lang="ar-SA" altLang="en-US" sz="1600" dirty="0" smtClean="0">
                <a:latin typeface="Times New Roman" pitchFamily="18" charset="0"/>
                <a:cs typeface="Times New Roman" pitchFamily="18" charset="0"/>
              </a:rPr>
              <a:t> أما إذا كانت: كمية المورد المستبدل/ كمية المورد المضاف &lt;  سعر العنصر المضاف/ سعر العنصر المستبدل</a:t>
            </a:r>
          </a:p>
          <a:p>
            <a:pPr marL="0" indent="0" algn="r" rtl="1" eaLnBrk="1" hangingPunct="1">
              <a:lnSpc>
                <a:spcPct val="150000"/>
              </a:lnSpc>
              <a:buNone/>
            </a:pPr>
            <a:r>
              <a:rPr lang="ar-SA" altLang="en-US" sz="1600" dirty="0" smtClean="0">
                <a:latin typeface="Times New Roman" pitchFamily="18" charset="0"/>
                <a:cs typeface="Times New Roman" pitchFamily="18" charset="0"/>
              </a:rPr>
              <a:t>               فانه يمكن تخفيض التكاليف باستخدام المزيد من العنصر المستبدل.</a:t>
            </a:r>
          </a:p>
          <a:p>
            <a:pPr algn="r" rtl="1" eaLnBrk="1" hangingPunct="1">
              <a:lnSpc>
                <a:spcPct val="150000"/>
              </a:lnSpc>
              <a:buFont typeface="Wingdings" pitchFamily="2" charset="2"/>
              <a:buChar char="q"/>
            </a:pPr>
            <a:r>
              <a:rPr lang="ar-SA" altLang="en-US" sz="1600" dirty="0" smtClean="0">
                <a:latin typeface="Times New Roman" pitchFamily="18" charset="0"/>
                <a:cs typeface="Times New Roman" pitchFamily="18" charset="0"/>
              </a:rPr>
              <a:t>أما أقل معدلات التكاليف الإنتاجية فيمكن الحصول عليها في حالة:</a:t>
            </a:r>
            <a:endParaRPr lang="ar-SA" altLang="en-US" sz="1600" b="1" dirty="0" smtClean="0">
              <a:latin typeface="Times New Roman" pitchFamily="18" charset="0"/>
              <a:cs typeface="Times New Roman" pitchFamily="18" charset="0"/>
            </a:endParaRPr>
          </a:p>
          <a:p>
            <a:pPr marL="0" indent="0" algn="r" rtl="1" eaLnBrk="1" hangingPunct="1">
              <a:lnSpc>
                <a:spcPct val="150000"/>
              </a:lnSpc>
              <a:buNone/>
            </a:pPr>
            <a:r>
              <a:rPr lang="ar-SA" altLang="en-US" sz="1600" b="1" dirty="0" smtClean="0">
                <a:latin typeface="Times New Roman" pitchFamily="18" charset="0"/>
                <a:cs typeface="Times New Roman" pitchFamily="18" charset="0"/>
              </a:rPr>
              <a:t>             كمية المورد المستبدل/ كمية المورد المضاف = سعر العنصر المضاف/ سعر العنصر المستبدل</a:t>
            </a:r>
            <a:endParaRPr lang="ar-SA" altLang="en-US" sz="1600" dirty="0" smtClean="0">
              <a:latin typeface="Times New Roman" pitchFamily="18" charset="0"/>
              <a:cs typeface="Times New Roman" pitchFamily="18" charset="0"/>
            </a:endParaRPr>
          </a:p>
          <a:p>
            <a:pPr algn="r" rtl="1" eaLnBrk="1" hangingPunct="1">
              <a:lnSpc>
                <a:spcPct val="150000"/>
              </a:lnSpc>
              <a:buFont typeface="Wingdings" pitchFamily="2" charset="2"/>
              <a:buChar char="q"/>
            </a:pPr>
            <a:r>
              <a:rPr lang="ar-SA" altLang="en-US" sz="1600" dirty="0" smtClean="0">
                <a:latin typeface="Times New Roman" pitchFamily="18" charset="0"/>
                <a:cs typeface="Times New Roman" pitchFamily="18" charset="0"/>
              </a:rPr>
              <a:t>ومن هنا يتضح أنه يجب تغيير معدلات الاحلال بين العناصر بتغير أسعار تلك الموارد الإنتاجية.</a:t>
            </a:r>
            <a:endParaRPr lang="ar-SA" altLang="en-US" sz="1600" b="1" dirty="0" smtClean="0">
              <a:latin typeface="Times New Roman" pitchFamily="18" charset="0"/>
              <a:cs typeface="Times New Roman" pitchFamily="18" charset="0"/>
            </a:endParaRPr>
          </a:p>
          <a:p>
            <a:pPr algn="r" rtl="1" eaLnBrk="1" hangingPunct="1">
              <a:lnSpc>
                <a:spcPct val="150000"/>
              </a:lnSpc>
              <a:buFont typeface="Wingdings" pitchFamily="2" charset="2"/>
              <a:buChar char="q"/>
            </a:pPr>
            <a:endParaRPr lang="ar-SA" altLang="en-US" sz="1600" dirty="0" smtClean="0">
              <a:cs typeface="PT Bold Heading" pitchFamily="2" charset="-78"/>
            </a:endParaRPr>
          </a:p>
          <a:p>
            <a:pPr algn="r" rtl="1" eaLnBrk="1" hangingPunct="1">
              <a:lnSpc>
                <a:spcPct val="150000"/>
              </a:lnSpc>
              <a:buFont typeface="Wingdings" pitchFamily="2" charset="2"/>
              <a:buChar char="q"/>
            </a:pPr>
            <a:endParaRPr lang="en-US" altLang="en-US" sz="1800" b="1" dirty="0" smtClean="0">
              <a:cs typeface="PT Bold Heading" pitchFamily="2" charset="-78"/>
            </a:endParaRPr>
          </a:p>
        </p:txBody>
      </p:sp>
      <p:sp>
        <p:nvSpPr>
          <p:cNvPr id="10243"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4" name="عنصر نائب لرقم الشريحة 3"/>
          <p:cNvSpPr>
            <a:spLocks noGrp="1"/>
          </p:cNvSpPr>
          <p:nvPr>
            <p:ph type="sldNum" sz="quarter" idx="12"/>
          </p:nvPr>
        </p:nvSpPr>
        <p:spPr/>
        <p:txBody>
          <a:bodyPr/>
          <a:lstStyle/>
          <a:p>
            <a:pPr>
              <a:defRPr/>
            </a:pPr>
            <a:fld id="{26446480-B51E-4FD7-8A96-748A72DD6E1B}" type="slidenum">
              <a:rPr lang="ar-SA" smtClean="0"/>
              <a:pPr>
                <a:defRPr/>
              </a:pPr>
              <a:t>123</a:t>
            </a:fld>
            <a:endParaRPr lang="en-US"/>
          </a:p>
        </p:txBody>
      </p:sp>
    </p:spTree>
    <p:extLst>
      <p:ext uri="{BB962C8B-B14F-4D97-AF65-F5344CB8AC3E}">
        <p14:creationId xmlns:p14="http://schemas.microsoft.com/office/powerpoint/2010/main" val="1946032083"/>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4294967295"/>
          </p:nvPr>
        </p:nvSpPr>
        <p:spPr>
          <a:xfrm>
            <a:off x="381000" y="914400"/>
            <a:ext cx="8763000" cy="5562600"/>
          </a:xfrm>
        </p:spPr>
        <p:txBody>
          <a:bodyPr/>
          <a:lstStyle/>
          <a:p>
            <a:pPr algn="ctr" rtl="1" eaLnBrk="1" hangingPunct="1">
              <a:buFont typeface="Wingdings 2" pitchFamily="18" charset="2"/>
              <a:buNone/>
            </a:pPr>
            <a:r>
              <a:rPr lang="ar-SA" altLang="en-US" sz="2800" b="1" dirty="0" smtClean="0">
                <a:solidFill>
                  <a:srgbClr val="993300"/>
                </a:solidFill>
                <a:latin typeface="Times New Roman" pitchFamily="18" charset="0"/>
                <a:cs typeface="Times New Roman" pitchFamily="18" charset="0"/>
              </a:rPr>
              <a:t>حـــــالات الإحــــلال التي يــــنتج عــنها زيادة في الإنتاج</a:t>
            </a:r>
          </a:p>
          <a:p>
            <a:pPr algn="just" rtl="1" eaLnBrk="1" hangingPunct="1">
              <a:lnSpc>
                <a:spcPct val="150000"/>
              </a:lnSpc>
              <a:buFont typeface="Wingdings 2" pitchFamily="18" charset="2"/>
              <a:buNone/>
            </a:pPr>
            <a:endParaRPr lang="ar-SA" altLang="en-US" sz="2000" dirty="0" smtClean="0">
              <a:latin typeface="Times New Roman" pitchFamily="18" charset="0"/>
              <a:cs typeface="Times New Roman" pitchFamily="18" charset="0"/>
            </a:endParaRPr>
          </a:p>
          <a:p>
            <a:pPr algn="just" rtl="1" eaLnBrk="1" hangingPunct="1">
              <a:lnSpc>
                <a:spcPct val="150000"/>
              </a:lnSpc>
              <a:buFont typeface="Wingdings" pitchFamily="2" charset="2"/>
              <a:buChar char="q"/>
            </a:pPr>
            <a:endParaRPr lang="ar-SA" altLang="en-US" sz="2000" dirty="0" smtClean="0">
              <a:latin typeface="Times New Roman" pitchFamily="18" charset="0"/>
              <a:cs typeface="Times New Roman" pitchFamily="18" charset="0"/>
            </a:endParaRPr>
          </a:p>
          <a:p>
            <a:pPr algn="just" rtl="1" eaLnBrk="1" hangingPunct="1">
              <a:lnSpc>
                <a:spcPct val="150000"/>
              </a:lnSpc>
              <a:buFont typeface="Wingdings" pitchFamily="2" charset="2"/>
              <a:buChar char="q"/>
            </a:pPr>
            <a:r>
              <a:rPr lang="ar-SA" altLang="en-US" sz="2000" dirty="0" smtClean="0">
                <a:latin typeface="Times New Roman" pitchFamily="18" charset="0"/>
                <a:cs typeface="Times New Roman" pitchFamily="18" charset="0"/>
              </a:rPr>
              <a:t>في الحالات السابقة كان الافتراض هو ثبات معدلات الإنتاج أثناء عمليات الإحلال. ولكن هناك حالات يتم فيها الإحلال وتؤدي في الوقت نفسه إلى زيادة الإنتاج. فمثلاً إحلال البذور المهجنة محل البذور غير المهجنة بنفس النسبة ولكن بزيادة الإنتاج. (هناك إمكانية لتخفيض التكاليف وكذلك زيادة العائد الإنتاجي) </a:t>
            </a:r>
          </a:p>
          <a:p>
            <a:pPr algn="just" rtl="1" eaLnBrk="1" hangingPunct="1">
              <a:lnSpc>
                <a:spcPct val="150000"/>
              </a:lnSpc>
              <a:buFont typeface="Wingdings" pitchFamily="2" charset="2"/>
              <a:buChar char="q"/>
            </a:pPr>
            <a:r>
              <a:rPr lang="ar-SA" altLang="en-US" sz="2000" dirty="0" smtClean="0">
                <a:latin typeface="Times New Roman" pitchFamily="18" charset="0"/>
                <a:cs typeface="Times New Roman" pitchFamily="18" charset="0"/>
              </a:rPr>
              <a:t>أي أنه يجب الأخذ في الإعتبار التأثير على التكاليف والقيمة المحققة من زيادة الإنتاج نتيجة الاحلال، أي النقص في التكاليف نتيجة للإحلال وكذلك  قيمة الزيادة كمية الإنتاج.</a:t>
            </a:r>
            <a:endParaRPr lang="en-US" altLang="en-US" sz="20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D8790E3F-1054-4A90-8AC1-D7A58263C87D}" type="slidenum">
              <a:rPr lang="ar-SA" smtClean="0"/>
              <a:pPr>
                <a:defRPr/>
              </a:pPr>
              <a:t>124</a:t>
            </a:fld>
            <a:endParaRPr lang="en-US"/>
          </a:p>
        </p:txBody>
      </p:sp>
    </p:spTree>
    <p:extLst>
      <p:ext uri="{BB962C8B-B14F-4D97-AF65-F5344CB8AC3E}">
        <p14:creationId xmlns:p14="http://schemas.microsoft.com/office/powerpoint/2010/main" val="1482570997"/>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609600"/>
            <a:ext cx="8458200" cy="533400"/>
          </a:xfrm>
        </p:spPr>
        <p:txBody>
          <a:bodyPr/>
          <a:lstStyle/>
          <a:p>
            <a:pPr algn="ctr" eaLnBrk="1" hangingPunct="1"/>
            <a:r>
              <a:rPr lang="ar-SA" altLang="en-US" sz="2800" b="1" dirty="0" smtClean="0">
                <a:solidFill>
                  <a:srgbClr val="993300"/>
                </a:solidFill>
                <a:latin typeface="Times New Roman" pitchFamily="18" charset="0"/>
                <a:cs typeface="Times New Roman" pitchFamily="18" charset="0"/>
              </a:rPr>
              <a:t>إسـتخدامات الــفرص الـبديلة في حـالة مـحدودية رأس الــمال</a:t>
            </a:r>
            <a:endParaRPr lang="en-US" altLang="en-US" sz="2800" b="1" dirty="0" smtClean="0">
              <a:solidFill>
                <a:srgbClr val="993300"/>
              </a:solidFill>
              <a:latin typeface="Times New Roman" pitchFamily="18" charset="0"/>
              <a:cs typeface="Times New Roman" pitchFamily="18" charset="0"/>
            </a:endParaRPr>
          </a:p>
        </p:txBody>
      </p:sp>
      <p:sp>
        <p:nvSpPr>
          <p:cNvPr id="12291" name="Rectangle 3"/>
          <p:cNvSpPr>
            <a:spLocks noGrp="1" noChangeArrowheads="1"/>
          </p:cNvSpPr>
          <p:nvPr>
            <p:ph idx="1"/>
          </p:nvPr>
        </p:nvSpPr>
        <p:spPr>
          <a:xfrm>
            <a:off x="154536" y="1295400"/>
            <a:ext cx="8991600" cy="4724400"/>
          </a:xfrm>
        </p:spPr>
        <p:txBody>
          <a:bodyPr/>
          <a:lstStyle/>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معظم حالات الزراعة تتم في ظروف محدودية رأس المال. وتكون مهمة المزارع توزيع المتوفر من الموارد والعمالة على الأنشطة الزراعية الممكنة لتحقيق أكبر دخل مزرعي ممكن من الإنتاج. وتختلف الموارد الإنتاجية والرأسمالية المتوفرة لدى المزراعين</a:t>
            </a:r>
            <a:r>
              <a:rPr lang="ar-SA" altLang="en-US" sz="1800" dirty="0">
                <a:latin typeface="Times New Roman" pitchFamily="18" charset="0"/>
                <a:cs typeface="Times New Roman" pitchFamily="18" charset="0"/>
              </a:rPr>
              <a:t>.</a:t>
            </a:r>
            <a:endParaRPr lang="ar-SA" altLang="en-US" sz="1800" dirty="0" smtClean="0">
              <a:latin typeface="Times New Roman" pitchFamily="18" charset="0"/>
              <a:cs typeface="Times New Roman" pitchFamily="18" charset="0"/>
            </a:endParaRP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ولكن تبقى الموارد محدودة نسبياً في كل الأحوال في المدى القصير. وإمكانيات زيادة تلك الموارد بالإقتراض محددة أيضا. وفي كثير من الأحيان لايصل المزارع إلى إستخدام الكميات المثلى.</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التعامل مع المورد المحدّد يتطلب أن ينظر المزارع إلى البدائل الممكنة للإنتاج مرة واحدة. وتضاف الكميات المحدودة من الموارد الإنتاجية إلى الإستخدامات الزراعية التي تعطي أعلى قيمة للإنتاجية الحدية.</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 مثلاً الكميات المتوفرة من السماد تضاف إلى المحاصيل (الفاكهة أو الخضر أو الأعلاف أو الحبوب) حسب قيمة الإنتاجية الحدية (الإنتاجية الحدية </a:t>
            </a:r>
            <a:r>
              <a:rPr lang="en-US" altLang="en-US" sz="1800" dirty="0" smtClean="0">
                <a:latin typeface="Times New Roman" pitchFamily="18" charset="0"/>
                <a:cs typeface="Times New Roman" pitchFamily="18" charset="0"/>
              </a:rPr>
              <a:t>x</a:t>
            </a:r>
            <a:r>
              <a:rPr lang="ar-SA" altLang="en-US" sz="1800" dirty="0" smtClean="0">
                <a:latin typeface="Times New Roman" pitchFamily="18" charset="0"/>
                <a:cs typeface="Times New Roman" pitchFamily="18" charset="0"/>
              </a:rPr>
              <a:t> سعر الإنتاج) لتلك الاستخدامات المزرعية </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ويقال أن المزارع يصل إلى الإستعمال الأمثل لموارده عندما لا يمكن إعادة توزيع تلك العناصر من إستخدام إلى آخر بما يؤدي إلى زيادة العائد الصافي للنشاط المزرعي الإجمالي، أي أن استخدام الموارد في حالة توازن.</a:t>
            </a:r>
          </a:p>
        </p:txBody>
      </p:sp>
      <p:sp>
        <p:nvSpPr>
          <p:cNvPr id="4" name="عنصر نائب لرقم الشريحة 3"/>
          <p:cNvSpPr>
            <a:spLocks noGrp="1"/>
          </p:cNvSpPr>
          <p:nvPr>
            <p:ph type="sldNum" sz="quarter" idx="12"/>
          </p:nvPr>
        </p:nvSpPr>
        <p:spPr/>
        <p:txBody>
          <a:bodyPr/>
          <a:lstStyle/>
          <a:p>
            <a:pPr>
              <a:defRPr/>
            </a:pPr>
            <a:fld id="{74E74745-970E-4959-B92D-D0C027952EDE}" type="slidenum">
              <a:rPr lang="ar-SA" smtClean="0"/>
              <a:pPr>
                <a:defRPr/>
              </a:pPr>
              <a:t>125</a:t>
            </a:fld>
            <a:endParaRPr lang="en-US"/>
          </a:p>
        </p:txBody>
      </p:sp>
    </p:spTree>
    <p:extLst>
      <p:ext uri="{BB962C8B-B14F-4D97-AF65-F5344CB8AC3E}">
        <p14:creationId xmlns:p14="http://schemas.microsoft.com/office/powerpoint/2010/main" val="1976284252"/>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6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13315" name="Object 160"/>
          <p:cNvGraphicFramePr>
            <a:graphicFrameLocks noGrp="1" noChangeAspect="1"/>
          </p:cNvGraphicFramePr>
          <p:nvPr>
            <p:ph sz="half" idx="4294967295"/>
            <p:extLst>
              <p:ext uri="{D42A27DB-BD31-4B8C-83A1-F6EECF244321}">
                <p14:modId xmlns:p14="http://schemas.microsoft.com/office/powerpoint/2010/main" val="3601010213"/>
              </p:ext>
            </p:extLst>
          </p:nvPr>
        </p:nvGraphicFramePr>
        <p:xfrm>
          <a:off x="723106" y="685800"/>
          <a:ext cx="7697788" cy="2959100"/>
        </p:xfrm>
        <a:graphic>
          <a:graphicData uri="http://schemas.openxmlformats.org/presentationml/2006/ole">
            <mc:AlternateContent xmlns:mc="http://schemas.openxmlformats.org/markup-compatibility/2006">
              <mc:Choice xmlns:v="urn:schemas-microsoft-com:vml" Requires="v">
                <p:oleObj spid="_x0000_s17433" name="Document" r:id="rId3" imgW="6166722" imgH="2539175" progId="Word.Document.8">
                  <p:embed/>
                </p:oleObj>
              </mc:Choice>
              <mc:Fallback>
                <p:oleObj name="Document" r:id="rId3" imgW="6166722" imgH="2539175" progId="Word.Document.8">
                  <p:embed/>
                  <p:pic>
                    <p:nvPicPr>
                      <p:cNvPr id="0" name=""/>
                      <p:cNvPicPr>
                        <a:picLocks noChangeAspect="1" noChangeArrowheads="1"/>
                      </p:cNvPicPr>
                      <p:nvPr/>
                    </p:nvPicPr>
                    <p:blipFill>
                      <a:blip r:embed="rId4"/>
                      <a:srcRect/>
                      <a:stretch>
                        <a:fillRect/>
                      </a:stretch>
                    </p:blipFill>
                    <p:spPr bwMode="auto">
                      <a:xfrm>
                        <a:off x="723106" y="685800"/>
                        <a:ext cx="7697788" cy="2959100"/>
                      </a:xfrm>
                      <a:prstGeom prst="rect">
                        <a:avLst/>
                      </a:prstGeom>
                      <a:noFill/>
                      <a:ln>
                        <a:noFill/>
                      </a:ln>
                      <a:effectLst/>
                    </p:spPr>
                  </p:pic>
                </p:oleObj>
              </mc:Fallback>
            </mc:AlternateContent>
          </a:graphicData>
        </a:graphic>
      </p:graphicFrame>
      <p:sp>
        <p:nvSpPr>
          <p:cNvPr id="13316" name="Rectangle 165"/>
          <p:cNvSpPr>
            <a:spLocks noGrp="1" noChangeArrowheads="1"/>
          </p:cNvSpPr>
          <p:nvPr>
            <p:ph type="body" sz="half" idx="4294967295"/>
          </p:nvPr>
        </p:nvSpPr>
        <p:spPr>
          <a:xfrm>
            <a:off x="228600" y="3124200"/>
            <a:ext cx="8763000" cy="3581400"/>
          </a:xfrm>
        </p:spPr>
        <p:txBody>
          <a:bodyPr/>
          <a:lstStyle/>
          <a:p>
            <a:pPr algn="just" rtl="1" eaLnBrk="1" hangingPunct="1">
              <a:lnSpc>
                <a:spcPct val="150000"/>
              </a:lnSpc>
              <a:buFontTx/>
              <a:buChar char="-"/>
            </a:pPr>
            <a:r>
              <a:rPr lang="ar-SA" altLang="en-US" sz="1800" dirty="0" smtClean="0">
                <a:latin typeface="Times New Roman" pitchFamily="18" charset="0"/>
                <a:cs typeface="Times New Roman" pitchFamily="18" charset="0"/>
              </a:rPr>
              <a:t>افترض وجود 8 وحدات من السماد يتم توزيعها على هذه المحاصيل فان الوحدة الأولى تضاف إلى الخضر لأنها تعطي أعلى قيمة للإنتاجية الحدية (50). أما الوحدة الثانية تضاف إلى الأعلاف لأنها تعطي (45)، والوحدة الثالثة تعطي الى الخضر لأنها تعطي (40) والوحدة الرابعة تعطي إلى الأعلاف (40)، والوحدة الخامسة تعطي الى الحبوب لانها تعطي (35)، والوحدة السادسة تعطي للحبوب لأنها تعطي (30)، والوحدة السابعة تعطي للخضر (30) والوحدة الثامنة تعطي للحبوب (28). </a:t>
            </a:r>
          </a:p>
          <a:p>
            <a:pPr algn="just" rtl="1" eaLnBrk="1" hangingPunct="1">
              <a:lnSpc>
                <a:spcPct val="150000"/>
              </a:lnSpc>
              <a:buFontTx/>
              <a:buChar char="-"/>
            </a:pPr>
            <a:r>
              <a:rPr lang="ar-SA" altLang="en-US" sz="1800" dirty="0" smtClean="0">
                <a:latin typeface="Times New Roman" pitchFamily="18" charset="0"/>
                <a:cs typeface="Times New Roman" pitchFamily="18" charset="0"/>
              </a:rPr>
              <a:t>وبهذا يتم توزيع عدد 3 وحدات من السماد لكل من الخضر والحبوب ووحدتين من السماد للاعلاف وذلك للحصول على اكبر عائد صافي ممكن من استخدام العدد المحدود والمتوفر من المورد (8 وحدات من السماد).</a:t>
            </a:r>
            <a:endParaRPr lang="en-US" altLang="en-US" sz="1800" dirty="0" smtClean="0">
              <a:latin typeface="Times New Roman" pitchFamily="18" charset="0"/>
              <a:cs typeface="Times New Roman" pitchFamily="18" charset="0"/>
            </a:endParaRPr>
          </a:p>
        </p:txBody>
      </p:sp>
      <p:sp>
        <p:nvSpPr>
          <p:cNvPr id="13317" name="Rectangle 162"/>
          <p:cNvSpPr>
            <a:spLocks noChangeArrowheads="1"/>
          </p:cNvSpPr>
          <p:nvPr/>
        </p:nvSpPr>
        <p:spPr bwMode="auto">
          <a:xfrm>
            <a:off x="0" y="1781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6" name="عنصر نائب لرقم الشريحة 5"/>
          <p:cNvSpPr>
            <a:spLocks noGrp="1"/>
          </p:cNvSpPr>
          <p:nvPr>
            <p:ph type="sldNum" sz="quarter" idx="12"/>
          </p:nvPr>
        </p:nvSpPr>
        <p:spPr/>
        <p:txBody>
          <a:bodyPr/>
          <a:lstStyle/>
          <a:p>
            <a:pPr>
              <a:defRPr/>
            </a:pPr>
            <a:fld id="{0F02CF0B-3E4F-45BF-AA7D-22828F929F37}" type="slidenum">
              <a:rPr lang="ar-SA" smtClean="0"/>
              <a:pPr>
                <a:defRPr/>
              </a:pPr>
              <a:t>126</a:t>
            </a:fld>
            <a:endParaRPr lang="en-US"/>
          </a:p>
        </p:txBody>
      </p:sp>
    </p:spTree>
    <p:extLst>
      <p:ext uri="{BB962C8B-B14F-4D97-AF65-F5344CB8AC3E}">
        <p14:creationId xmlns:p14="http://schemas.microsoft.com/office/powerpoint/2010/main" val="2615824959"/>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4294967295"/>
          </p:nvPr>
        </p:nvSpPr>
        <p:spPr>
          <a:xfrm>
            <a:off x="304800" y="1295400"/>
            <a:ext cx="8534400" cy="4830763"/>
          </a:xfrm>
        </p:spPr>
        <p:txBody>
          <a:bodyPr/>
          <a:lstStyle/>
          <a:p>
            <a:pPr marL="609600" indent="-609600" algn="ctr" rtl="1" eaLnBrk="1" hangingPunct="1">
              <a:buFont typeface="Wingdings 2" pitchFamily="18" charset="2"/>
              <a:buNone/>
            </a:pPr>
            <a:r>
              <a:rPr lang="ar-SA" altLang="en-US" sz="2800" b="1" dirty="0" smtClean="0">
                <a:solidFill>
                  <a:schemeClr val="accent1"/>
                </a:solidFill>
                <a:latin typeface="Times New Roman" pitchFamily="18" charset="0"/>
                <a:cs typeface="Times New Roman" pitchFamily="18" charset="0"/>
              </a:rPr>
              <a:t>الـــــــــمـوازنــة الــــمـزرعـــيـة</a:t>
            </a:r>
          </a:p>
          <a:p>
            <a:pPr marL="609600" indent="-609600" algn="just" rtl="1" eaLnBrk="1" hangingPunct="1">
              <a:buFont typeface="Wingdings 2" pitchFamily="18" charset="2"/>
              <a:buNone/>
            </a:pPr>
            <a:endParaRPr lang="ar-SA" altLang="en-US" b="1" dirty="0" smtClean="0">
              <a:latin typeface="Times New Roman" pitchFamily="18" charset="0"/>
              <a:cs typeface="Times New Roman" pitchFamily="18" charset="0"/>
            </a:endParaRPr>
          </a:p>
          <a:p>
            <a:pPr marL="609600" indent="-609600" algn="just" rtl="1" eaLnBrk="1" hangingPunct="1">
              <a:buFont typeface="Wingdings 2" pitchFamily="18" charset="2"/>
              <a:buNone/>
            </a:pPr>
            <a:endParaRPr lang="ar-SA" altLang="en-US" dirty="0" smtClean="0">
              <a:latin typeface="Times New Roman" pitchFamily="18" charset="0"/>
              <a:cs typeface="Times New Roman" pitchFamily="18" charset="0"/>
            </a:endParaRPr>
          </a:p>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إعداد الخطة أو الميزانية عمل يقوم به كل المزارعون، بعضهم يقوم بذلك بواقع الخبرة والذاكرة ودون الحاجة إلى إجراء تلك العمليات بشكل واضح ورسمي ولكن في كل الأحوال يقوم ببعض الأنواع من الميزانيات،</a:t>
            </a:r>
          </a:p>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في الغالب يتركز إعداد الميزانية في تحديد العوائد والتكاليف المنظورة وغير المنظورة للنشاط الإنتاجي، وهي معطيات كمية يمكن قياسها أو تقديرها بالأساليب الكمية المتعارف عليها.</a:t>
            </a:r>
            <a:endParaRPr lang="en-US" altLang="en-US" sz="20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FA9CAE97-4F63-40BF-88CB-3B1BE4E03ABB}" type="slidenum">
              <a:rPr lang="ar-SA" smtClean="0"/>
              <a:pPr>
                <a:defRPr/>
              </a:pPr>
              <a:t>127</a:t>
            </a:fld>
            <a:endParaRPr lang="en-US"/>
          </a:p>
        </p:txBody>
      </p:sp>
    </p:spTree>
    <p:extLst>
      <p:ext uri="{BB962C8B-B14F-4D97-AF65-F5344CB8AC3E}">
        <p14:creationId xmlns:p14="http://schemas.microsoft.com/office/powerpoint/2010/main" val="1766856917"/>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533400" y="762000"/>
            <a:ext cx="8153400" cy="685800"/>
          </a:xfrm>
        </p:spPr>
        <p:txBody>
          <a:bodyPr/>
          <a:lstStyle/>
          <a:p>
            <a:pPr algn="ctr" rtl="1" eaLnBrk="1" hangingPunct="1"/>
            <a:r>
              <a:rPr lang="ar-SA" altLang="en-US" sz="2800" b="1" dirty="0" smtClean="0">
                <a:solidFill>
                  <a:srgbClr val="993300"/>
                </a:solidFill>
                <a:latin typeface="Times New Roman" pitchFamily="18" charset="0"/>
                <a:cs typeface="Times New Roman" pitchFamily="18" charset="0"/>
              </a:rPr>
              <a:t>الـــــــمـيـزانـيـة الــــــكـلـيـة والــــــجـزئــيـة</a:t>
            </a:r>
            <a:endParaRPr lang="en-US" altLang="en-US" sz="2800" b="1" dirty="0" smtClean="0">
              <a:solidFill>
                <a:srgbClr val="993300"/>
              </a:solidFill>
              <a:latin typeface="Times New Roman" pitchFamily="18" charset="0"/>
              <a:cs typeface="Times New Roman" pitchFamily="18" charset="0"/>
            </a:endParaRPr>
          </a:p>
        </p:txBody>
      </p:sp>
      <p:sp>
        <p:nvSpPr>
          <p:cNvPr id="15363" name="Rectangle 3"/>
          <p:cNvSpPr>
            <a:spLocks noGrp="1" noChangeArrowheads="1"/>
          </p:cNvSpPr>
          <p:nvPr>
            <p:ph idx="1"/>
          </p:nvPr>
        </p:nvSpPr>
        <p:spPr>
          <a:xfrm>
            <a:off x="381000" y="1524000"/>
            <a:ext cx="8534400" cy="4800600"/>
          </a:xfrm>
        </p:spPr>
        <p:txBody>
          <a:bodyPr/>
          <a:lstStyle/>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يوجد نوعان من الميزانيات التي يمكن إعدادها: الميزانية الكلية والميزانية الجزئية.</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الميزانية الكلية تخص كامل المشروع أو المزرعة بينما الميزانية الجزئية تهتم بجزء صغير من النشاط المزرعي ويمكن أن يوفر إعداد الميزانية الجزئية العمل الكبير المطلوب لإعداد الميزانية الكلية.</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فمثلاً إعداد الميزانية الكلية يحتاج إلى تقديرات لكل المحاصيل وكل الإنتاج الحيواني وكل طرق الإنتاج وكل التكاليف والعوائد وذلك لكامل المزرعة.</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 وقد يكون من الممكن إعداد الميزانية لعدد من الخطط المزرعية التي تشمل إنتاج الفاكهة فقط او إنتاج الفاكهة والخضر أو إنتاج الفاكهة والخضر والأعلاف لمستويات مختلفة ونسب مختلفة مما يتطلب إعداد الموازنة لعدد كبير من البدائل </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ويمكن بدلاً من تحليل جميع البدائل التركيز على الجزء المتغير فقط وإعداد ميزانية جزئية بدلاً من ميزانية كلية وذلك عن طريق تقدير الزيادة  في العائد الإنتاجي وقيمة ذلك العائد والزيادة في التكاليف الإنتاجية لمتغير آخر وتقدير العائد الصافي من هذا المتغير.</a:t>
            </a:r>
            <a:endParaRPr lang="en-US" altLang="en-US" sz="18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26A7C22A-C7DA-49DD-A7AC-BB2630F07155}" type="slidenum">
              <a:rPr lang="ar-SA" smtClean="0"/>
              <a:pPr>
                <a:defRPr/>
              </a:pPr>
              <a:t>128</a:t>
            </a:fld>
            <a:endParaRPr lang="en-US"/>
          </a:p>
        </p:txBody>
      </p:sp>
    </p:spTree>
    <p:extLst>
      <p:ext uri="{BB962C8B-B14F-4D97-AF65-F5344CB8AC3E}">
        <p14:creationId xmlns:p14="http://schemas.microsoft.com/office/powerpoint/2010/main" val="2945063814"/>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E74DB3FA-25CA-4A92-9DD9-B6D2F53A90FC}" type="slidenum">
              <a:rPr lang="ar-SA" smtClean="0"/>
              <a:pPr>
                <a:defRPr/>
              </a:pPr>
              <a:t>129</a:t>
            </a:fld>
            <a:endParaRPr lang="en-US"/>
          </a:p>
        </p:txBody>
      </p:sp>
      <p:sp>
        <p:nvSpPr>
          <p:cNvPr id="4" name="Rectangle 7"/>
          <p:cNvSpPr>
            <a:spLocks noChangeArrowheads="1"/>
          </p:cNvSpPr>
          <p:nvPr/>
        </p:nvSpPr>
        <p:spPr bwMode="auto">
          <a:xfrm>
            <a:off x="800100" y="406575"/>
            <a:ext cx="7543800"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sz="2400" b="1" i="0" u="none" strike="noStrike" cap="none" normalizeH="0" baseline="0" dirty="0" smtClean="0">
                <a:ln>
                  <a:noFill/>
                </a:ln>
                <a:solidFill>
                  <a:schemeClr val="tx1"/>
                </a:solidFill>
                <a:effectLst/>
                <a:latin typeface="Arial" panose="020B0604020202020204" pitchFamily="34" charset="0"/>
                <a:ea typeface="Times New Roman" pitchFamily="18" charset="0"/>
              </a:rPr>
              <a:t>مثال: </a:t>
            </a:r>
            <a:r>
              <a:rPr kumimoji="0" lang="ar-SA" altLang="en-US" sz="2400" b="0" i="0" u="none" strike="noStrike" cap="none" normalizeH="0" baseline="0" dirty="0" smtClean="0">
                <a:ln>
                  <a:noFill/>
                </a:ln>
                <a:solidFill>
                  <a:schemeClr val="tx1"/>
                </a:solidFill>
                <a:effectLst/>
                <a:latin typeface="Arial" panose="020B0604020202020204" pitchFamily="34" charset="0"/>
                <a:ea typeface="Times New Roman" pitchFamily="18" charset="0"/>
              </a:rPr>
              <a:t>عن اعداد الميزانية الجزئية لتأجير عمل آلــة زراعية أو إمــــتلاك الآلــــة الزراعية:</a:t>
            </a:r>
            <a:endParaRPr kumimoji="0" lang="en-US" altLang="en-US" sz="1050" b="0" i="0" u="none" strike="noStrike" cap="none" normalizeH="0" baseline="0" dirty="0" smtClean="0">
              <a:ln>
                <a:noFill/>
              </a:ln>
              <a:solidFill>
                <a:schemeClr val="tx1"/>
              </a:solidFill>
              <a:effectLst/>
              <a:latin typeface="Arial" panose="020B0604020202020204"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sz="2400" b="1" i="0" u="none" strike="noStrike" cap="none" normalizeH="0" baseline="0" dirty="0" smtClean="0">
                <a:ln>
                  <a:noFill/>
                </a:ln>
                <a:solidFill>
                  <a:schemeClr val="tx1"/>
                </a:solidFill>
                <a:effectLst/>
                <a:latin typeface="Arial" panose="020B0604020202020204" pitchFamily="34" charset="0"/>
                <a:ea typeface="Times New Roman" pitchFamily="18" charset="0"/>
              </a:rPr>
              <a:t>البديل الأول:- تأجير خدمات الآلات الزراعية:</a:t>
            </a:r>
            <a:endParaRPr kumimoji="0" lang="en-US" altLang="en-US" sz="1050" b="0" i="0" u="none" strike="noStrike" cap="none" normalizeH="0" baseline="0" dirty="0" smtClean="0">
              <a:ln>
                <a:noFill/>
              </a:ln>
              <a:solidFill>
                <a:schemeClr val="tx1"/>
              </a:solidFill>
              <a:effectLst/>
              <a:latin typeface="Arial" panose="020B0604020202020204"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altLang="en-US" sz="2400" b="1" i="0" u="none" strike="noStrike" cap="none" normalizeH="0" baseline="0" dirty="0" smtClean="0">
                <a:ln>
                  <a:noFill/>
                </a:ln>
                <a:solidFill>
                  <a:schemeClr val="tx1"/>
                </a:solidFill>
                <a:effectLst/>
                <a:latin typeface="Arial" panose="020B0604020202020204" pitchFamily="34" charset="0"/>
                <a:ea typeface="Times New Roman" pitchFamily="18" charset="0"/>
              </a:rPr>
              <a:t>البديل الثاني:- إمتلاك الآلة الزراعية (الحصّادة):</a:t>
            </a:r>
            <a:endParaRPr kumimoji="0" lang="en-US" altLang="en-US" sz="1050" b="0" i="0" u="none" strike="noStrike" cap="none" normalizeH="0" baseline="0" dirty="0" smtClean="0">
              <a:ln>
                <a:noFill/>
              </a:ln>
              <a:solidFill>
                <a:schemeClr val="tx1"/>
              </a:solidFill>
              <a:effectLst/>
              <a:latin typeface="Arial" panose="020B060402020202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altLang="en-US" sz="36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87809252"/>
              </p:ext>
            </p:extLst>
          </p:nvPr>
        </p:nvGraphicFramePr>
        <p:xfrm>
          <a:off x="1600200" y="2530232"/>
          <a:ext cx="6249670" cy="1203567"/>
        </p:xfrm>
        <a:graphic>
          <a:graphicData uri="http://schemas.openxmlformats.org/drawingml/2006/table">
            <a:tbl>
              <a:tblPr rtl="1" firstRow="1" firstCol="1" bandRow="1" bandCol="1"/>
              <a:tblGrid>
                <a:gridCol w="4058399"/>
                <a:gridCol w="2191271"/>
              </a:tblGrid>
              <a:tr h="447839">
                <a:tc>
                  <a:txBody>
                    <a:bodyPr/>
                    <a:lstStyle/>
                    <a:p>
                      <a:pPr marL="0" marR="0" algn="r" rtl="1">
                        <a:lnSpc>
                          <a:spcPct val="150000"/>
                        </a:lnSpc>
                        <a:spcBef>
                          <a:spcPts val="0"/>
                        </a:spcBef>
                        <a:spcAft>
                          <a:spcPts val="0"/>
                        </a:spcAft>
                      </a:pPr>
                      <a:r>
                        <a:rPr lang="ar-SA" sz="1200" dirty="0">
                          <a:effectLst/>
                          <a:latin typeface="Arial" panose="020B0604020202020204" pitchFamily="34" charset="0"/>
                          <a:ea typeface="Times New Roman"/>
                          <a:cs typeface="Arial" panose="020B0604020202020204" pitchFamily="34" charset="0"/>
                        </a:rPr>
                        <a:t>إيجار الحاصدة لحصد (20) هكتار بسعر (8 ) ريال للهكتار</a:t>
                      </a:r>
                      <a:endParaRPr lang="en-US" sz="1200" dirty="0">
                        <a:effectLst/>
                        <a:latin typeface="Arial" panose="020B0604020202020204" pitchFamily="34" charset="0"/>
                        <a:ea typeface="Times New Roman"/>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dirty="0">
                          <a:effectLst/>
                          <a:latin typeface="Arial" panose="020B0604020202020204" pitchFamily="34" charset="0"/>
                          <a:ea typeface="Times New Roman"/>
                          <a:cs typeface="Arial" panose="020B0604020202020204" pitchFamily="34" charset="0"/>
                        </a:rPr>
                        <a:t>8× 20 = 160 ريال</a:t>
                      </a:r>
                      <a:endParaRPr lang="en-US" sz="1200" dirty="0">
                        <a:effectLst/>
                        <a:latin typeface="Arial" panose="020B0604020202020204" pitchFamily="34" charset="0"/>
                        <a:ea typeface="Times New Roman"/>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864">
                <a:tc>
                  <a:txBody>
                    <a:bodyPr/>
                    <a:lstStyle/>
                    <a:p>
                      <a:pPr marL="0" marR="0" algn="r" rtl="1">
                        <a:lnSpc>
                          <a:spcPct val="150000"/>
                        </a:lnSpc>
                        <a:spcBef>
                          <a:spcPts val="0"/>
                        </a:spcBef>
                        <a:spcAft>
                          <a:spcPts val="0"/>
                        </a:spcAft>
                      </a:pPr>
                      <a:r>
                        <a:rPr lang="ar-SA" sz="1200" dirty="0">
                          <a:effectLst/>
                          <a:latin typeface="Arial" panose="020B0604020202020204" pitchFamily="34" charset="0"/>
                          <a:ea typeface="Times New Roman"/>
                          <a:cs typeface="Arial" panose="020B0604020202020204" pitchFamily="34" charset="0"/>
                        </a:rPr>
                        <a:t>ايجار عمالة مصاحبة لجمع المحصول</a:t>
                      </a:r>
                      <a:endParaRPr lang="en-US" sz="1200" dirty="0">
                        <a:effectLst/>
                        <a:latin typeface="Arial" panose="020B0604020202020204" pitchFamily="34" charset="0"/>
                        <a:ea typeface="Times New Roman"/>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dirty="0">
                          <a:effectLst/>
                          <a:latin typeface="Arial" panose="020B0604020202020204" pitchFamily="34" charset="0"/>
                          <a:ea typeface="Times New Roman"/>
                          <a:cs typeface="Arial" panose="020B0604020202020204" pitchFamily="34" charset="0"/>
                        </a:rPr>
                        <a:t>= 19 ريال</a:t>
                      </a:r>
                      <a:endParaRPr lang="en-US" sz="1200" dirty="0">
                        <a:effectLst/>
                        <a:latin typeface="Arial" panose="020B0604020202020204" pitchFamily="34" charset="0"/>
                        <a:ea typeface="Times New Roman"/>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7864">
                <a:tc>
                  <a:txBody>
                    <a:bodyPr/>
                    <a:lstStyle/>
                    <a:p>
                      <a:pPr marL="0" marR="0" algn="r" rtl="1">
                        <a:lnSpc>
                          <a:spcPct val="150000"/>
                        </a:lnSpc>
                        <a:spcBef>
                          <a:spcPts val="0"/>
                        </a:spcBef>
                        <a:spcAft>
                          <a:spcPts val="0"/>
                        </a:spcAft>
                      </a:pPr>
                      <a:r>
                        <a:rPr lang="ar-SA" sz="1200">
                          <a:effectLst/>
                          <a:latin typeface="Arial" panose="020B0604020202020204" pitchFamily="34" charset="0"/>
                          <a:ea typeface="Times New Roman"/>
                          <a:cs typeface="Arial" panose="020B0604020202020204" pitchFamily="34" charset="0"/>
                        </a:rPr>
                        <a:t>إجمالي التكلفة</a:t>
                      </a:r>
                      <a:endParaRPr lang="en-US" sz="1200">
                        <a:effectLst/>
                        <a:latin typeface="Arial" panose="020B0604020202020204" pitchFamily="34" charset="0"/>
                        <a:ea typeface="Times New Roman"/>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1">
                        <a:lnSpc>
                          <a:spcPct val="150000"/>
                        </a:lnSpc>
                        <a:spcBef>
                          <a:spcPts val="0"/>
                        </a:spcBef>
                        <a:spcAft>
                          <a:spcPts val="0"/>
                        </a:spcAft>
                      </a:pPr>
                      <a:r>
                        <a:rPr lang="ar-SA" sz="1200" dirty="0">
                          <a:effectLst/>
                          <a:latin typeface="Arial" panose="020B0604020202020204" pitchFamily="34" charset="0"/>
                          <a:ea typeface="Times New Roman"/>
                          <a:cs typeface="Arial" panose="020B0604020202020204" pitchFamily="34" charset="0"/>
                        </a:rPr>
                        <a:t>= 179 ريال</a:t>
                      </a:r>
                      <a:endParaRPr lang="en-US" sz="1200" dirty="0">
                        <a:effectLst/>
                        <a:latin typeface="Arial" panose="020B0604020202020204" pitchFamily="34" charset="0"/>
                        <a:ea typeface="Times New Roman"/>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8"/>
          <p:cNvSpPr>
            <a:spLocks noChangeArrowheads="1"/>
          </p:cNvSpPr>
          <p:nvPr/>
        </p:nvSpPr>
        <p:spPr bwMode="auto">
          <a:xfrm>
            <a:off x="3962400" y="2102823"/>
            <a:ext cx="3670775"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0" fontAlgn="base" latinLnBrk="0" hangingPunct="0">
              <a:lnSpc>
                <a:spcPct val="100000"/>
              </a:lnSpc>
              <a:spcBef>
                <a:spcPct val="0"/>
              </a:spcBef>
              <a:spcAft>
                <a:spcPct val="0"/>
              </a:spcAft>
              <a:buClrTx/>
              <a:buSzTx/>
              <a:buFontTx/>
              <a:buNone/>
              <a:tabLst/>
            </a:pPr>
            <a:r>
              <a:rPr kumimoji="0" lang="ar-SA" altLang="en-US" sz="1600" b="1" i="0" u="none" strike="noStrike" cap="none" normalizeH="0" baseline="0" dirty="0" smtClean="0">
                <a:ln>
                  <a:noFill/>
                </a:ln>
                <a:solidFill>
                  <a:schemeClr val="tx1"/>
                </a:solidFill>
                <a:effectLst/>
                <a:latin typeface="Sakkal Majalla" pitchFamily="2" charset="-78"/>
                <a:ea typeface="Times New Roman" pitchFamily="18" charset="0"/>
                <a:cs typeface="Arial" pitchFamily="34" charset="0"/>
              </a:rPr>
              <a:t>البديل الأول:- تأجير خدمات الآلات الزراعية</a:t>
            </a:r>
            <a:r>
              <a:rPr kumimoji="0" lang="ar-SA" altLang="en-US" sz="1200" b="1" i="0" u="none" strike="noStrike" cap="none" normalizeH="0" baseline="0" dirty="0" smtClean="0">
                <a:ln>
                  <a:noFill/>
                </a:ln>
                <a:solidFill>
                  <a:schemeClr val="tx1"/>
                </a:solidFill>
                <a:effectLst/>
                <a:latin typeface="Sakkal Majalla" pitchFamily="2" charset="-78"/>
                <a:ea typeface="Times New Roman" pitchFamily="18" charset="0"/>
                <a:cs typeface="Arial" pitchFamily="34" charset="0"/>
              </a:rPr>
              <a:t>:</a:t>
            </a:r>
            <a:endParaRPr kumimoji="0" lang="en-US" altLang="en-US" sz="600" b="0" i="0" u="none" strike="noStrike" cap="none" normalizeH="0" baseline="0" dirty="0" smtClean="0">
              <a:ln>
                <a:noFill/>
              </a:ln>
              <a:solidFill>
                <a:schemeClr val="tx1"/>
              </a:solidFill>
              <a:effectLst/>
              <a:latin typeface="Tahoma"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Tahoma" pitchFamily="34" charset="0"/>
              <a:cs typeface="Arial" pitchFamily="34" charset="0"/>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848017110"/>
              </p:ext>
            </p:extLst>
          </p:nvPr>
        </p:nvGraphicFramePr>
        <p:xfrm>
          <a:off x="1524000" y="4114800"/>
          <a:ext cx="6429375" cy="1757363"/>
        </p:xfrm>
        <a:graphic>
          <a:graphicData uri="http://schemas.openxmlformats.org/presentationml/2006/ole">
            <mc:AlternateContent xmlns:mc="http://schemas.openxmlformats.org/markup-compatibility/2006">
              <mc:Choice xmlns:v="urn:schemas-microsoft-com:vml" Requires="v">
                <p:oleObj spid="_x0000_s18457" name="Document" r:id="rId3" imgW="5428981" imgH="1483915" progId="Word.Document.12">
                  <p:embed/>
                </p:oleObj>
              </mc:Choice>
              <mc:Fallback>
                <p:oleObj name="Document" r:id="rId3" imgW="5428981" imgH="1483915" progId="Word.Document.12">
                  <p:embed/>
                  <p:pic>
                    <p:nvPicPr>
                      <p:cNvPr id="0" name=""/>
                      <p:cNvPicPr/>
                      <p:nvPr/>
                    </p:nvPicPr>
                    <p:blipFill>
                      <a:blip r:embed="rId4"/>
                      <a:stretch>
                        <a:fillRect/>
                      </a:stretch>
                    </p:blipFill>
                    <p:spPr>
                      <a:xfrm>
                        <a:off x="1524000" y="4114800"/>
                        <a:ext cx="6429375" cy="1757363"/>
                      </a:xfrm>
                      <a:prstGeom prst="rect">
                        <a:avLst/>
                      </a:prstGeom>
                    </p:spPr>
                  </p:pic>
                </p:oleObj>
              </mc:Fallback>
            </mc:AlternateContent>
          </a:graphicData>
        </a:graphic>
      </p:graphicFrame>
      <p:sp>
        <p:nvSpPr>
          <p:cNvPr id="10" name="Rectangle 9"/>
          <p:cNvSpPr/>
          <p:nvPr/>
        </p:nvSpPr>
        <p:spPr>
          <a:xfrm>
            <a:off x="4953000" y="3733800"/>
            <a:ext cx="2908167" cy="369332"/>
          </a:xfrm>
          <a:prstGeom prst="rect">
            <a:avLst/>
          </a:prstGeom>
        </p:spPr>
        <p:txBody>
          <a:bodyPr wrap="none">
            <a:spAutoFit/>
          </a:bodyPr>
          <a:lstStyle/>
          <a:p>
            <a:r>
              <a:rPr kumimoji="0" lang="ar-SA" altLang="en-US" b="1" i="0" u="none" strike="noStrike" cap="none" normalizeH="0" baseline="0" dirty="0" smtClean="0">
                <a:ln>
                  <a:noFill/>
                </a:ln>
                <a:solidFill>
                  <a:schemeClr val="tx1"/>
                </a:solidFill>
                <a:effectLst/>
                <a:latin typeface="Arial" panose="020B0604020202020204" pitchFamily="34" charset="0"/>
                <a:ea typeface="Times New Roman" pitchFamily="18" charset="0"/>
              </a:rPr>
              <a:t>البديل الثاني:- إمتلاك الآلة الزراعية </a:t>
            </a:r>
            <a:endParaRPr lang="en-US" dirty="0"/>
          </a:p>
        </p:txBody>
      </p:sp>
      <p:sp>
        <p:nvSpPr>
          <p:cNvPr id="11" name="Rectangle 10"/>
          <p:cNvSpPr/>
          <p:nvPr/>
        </p:nvSpPr>
        <p:spPr>
          <a:xfrm>
            <a:off x="1143000" y="5410200"/>
            <a:ext cx="6781800" cy="1200329"/>
          </a:xfrm>
          <a:prstGeom prst="rect">
            <a:avLst/>
          </a:prstGeom>
        </p:spPr>
        <p:txBody>
          <a:bodyPr wrap="square">
            <a:spAutoFit/>
          </a:bodyPr>
          <a:lstStyle/>
          <a:p>
            <a:pPr algn="r" rtl="1"/>
            <a:r>
              <a:rPr lang="ar-SA" dirty="0" smtClean="0"/>
              <a:t>وفق </a:t>
            </a:r>
            <a:r>
              <a:rPr lang="ar-SA" dirty="0"/>
              <a:t>الحسابات السابقة يكون قرار المزارع بتأجير الحاصدة لأنها توفر 64 ريال من تكلفة أمتلاك الحاصدة. </a:t>
            </a:r>
            <a:endParaRPr lang="ar-SA" dirty="0" smtClean="0"/>
          </a:p>
          <a:p>
            <a:pPr algn="r" rtl="1"/>
            <a:r>
              <a:rPr lang="ar-SA" dirty="0" smtClean="0"/>
              <a:t>وعليه </a:t>
            </a:r>
            <a:r>
              <a:rPr lang="ar-SA" dirty="0"/>
              <a:t>من الممكن إستخدام الطريقتين (الميزانية الجزئية، والكلية) في العديد من القرارات المزرعية. </a:t>
            </a:r>
            <a:endParaRPr lang="en-US" dirty="0"/>
          </a:p>
        </p:txBody>
      </p:sp>
    </p:spTree>
    <p:extLst>
      <p:ext uri="{BB962C8B-B14F-4D97-AF65-F5344CB8AC3E}">
        <p14:creationId xmlns:p14="http://schemas.microsoft.com/office/powerpoint/2010/main" val="42618082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7412"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a:p>
          <a:p>
            <a:pPr eaLnBrk="0" hangingPunct="0"/>
            <a:endParaRPr lang="en-US" altLang="zh-CN"/>
          </a:p>
        </p:txBody>
      </p:sp>
      <p:pic>
        <p:nvPicPr>
          <p:cNvPr id="17413" name="Picture 2" descr="شعار قسم الاقتصاد الزراعي"/>
          <p:cNvPicPr>
            <a:picLocks noChangeAspect="1" noChangeArrowheads="1"/>
          </p:cNvPicPr>
          <p:nvPr/>
        </p:nvPicPr>
        <p:blipFill>
          <a:blip r:embed="rId3" cstate="print"/>
          <a:srcRect/>
          <a:stretch>
            <a:fillRect/>
          </a:stretch>
        </p:blipFill>
        <p:spPr bwMode="auto">
          <a:xfrm>
            <a:off x="0" y="1"/>
            <a:ext cx="1609725" cy="685800"/>
          </a:xfrm>
          <a:prstGeom prst="rect">
            <a:avLst/>
          </a:prstGeom>
          <a:noFill/>
          <a:ln w="9525">
            <a:noFill/>
            <a:miter lim="800000"/>
            <a:headEnd/>
            <a:tailEnd/>
          </a:ln>
        </p:spPr>
      </p:pic>
      <p:sp>
        <p:nvSpPr>
          <p:cNvPr id="17415" name="مستطيل 6"/>
          <p:cNvSpPr>
            <a:spLocks noChangeArrowheads="1"/>
          </p:cNvSpPr>
          <p:nvPr/>
        </p:nvSpPr>
        <p:spPr bwMode="auto">
          <a:xfrm>
            <a:off x="990600" y="833437"/>
            <a:ext cx="7772400" cy="461665"/>
          </a:xfrm>
          <a:prstGeom prst="rect">
            <a:avLst/>
          </a:prstGeom>
          <a:noFill/>
          <a:ln w="9525">
            <a:noFill/>
            <a:miter lim="800000"/>
            <a:headEnd/>
            <a:tailEnd/>
          </a:ln>
        </p:spPr>
        <p:txBody>
          <a:bodyPr wrap="square">
            <a:spAutoFit/>
          </a:bodyPr>
          <a:lstStyle/>
          <a:p>
            <a:pPr algn="ctr"/>
            <a:r>
              <a:rPr lang="ar-SA" sz="2400" b="1" dirty="0">
                <a:solidFill>
                  <a:srgbClr val="7030A0"/>
                </a:solidFill>
                <a:cs typeface="PT Bold Heading" pitchFamily="2" charset="-78"/>
              </a:rPr>
              <a:t>علاقة إدارة </a:t>
            </a:r>
            <a:r>
              <a:rPr lang="ar-SA" sz="2400" b="1" dirty="0" smtClean="0">
                <a:solidFill>
                  <a:srgbClr val="7030A0"/>
                </a:solidFill>
                <a:cs typeface="PT Bold Heading" pitchFamily="2" charset="-78"/>
              </a:rPr>
              <a:t>المنشآت الزراعية </a:t>
            </a:r>
            <a:r>
              <a:rPr lang="ar-SA" sz="2400" b="1" dirty="0">
                <a:solidFill>
                  <a:srgbClr val="7030A0"/>
                </a:solidFill>
                <a:cs typeface="PT Bold Heading" pitchFamily="2" charset="-78"/>
              </a:rPr>
              <a:t>بالعلوم والمعارف الزراعية الأخرى</a:t>
            </a:r>
            <a:endParaRPr lang="ar-YE" sz="2400" dirty="0">
              <a:solidFill>
                <a:srgbClr val="7030A0"/>
              </a:solidFill>
              <a:cs typeface="PT Bold Heading" pitchFamily="2" charset="-78"/>
            </a:endParaRPr>
          </a:p>
        </p:txBody>
      </p:sp>
      <p:sp>
        <p:nvSpPr>
          <p:cNvPr id="17416" name="Rectangle 7"/>
          <p:cNvSpPr>
            <a:spLocks noChangeArrowheads="1"/>
          </p:cNvSpPr>
          <p:nvPr/>
        </p:nvSpPr>
        <p:spPr bwMode="auto">
          <a:xfrm>
            <a:off x="304800" y="1212919"/>
            <a:ext cx="8729662" cy="5632311"/>
          </a:xfrm>
          <a:prstGeom prst="rect">
            <a:avLst/>
          </a:prstGeom>
          <a:noFill/>
          <a:ln w="9525">
            <a:noFill/>
            <a:miter lim="800000"/>
            <a:headEnd/>
            <a:tailEnd/>
          </a:ln>
        </p:spPr>
        <p:txBody>
          <a:bodyPr wrap="square" anchor="ctr">
            <a:spAutoFit/>
          </a:bodyPr>
          <a:lstStyle/>
          <a:p>
            <a:pPr algn="justLow" rtl="1" eaLnBrk="0" hangingPunct="0">
              <a:lnSpc>
                <a:spcPct val="200000"/>
              </a:lnSpc>
            </a:pPr>
            <a:r>
              <a:rPr lang="ar-SA" sz="2000" dirty="0" smtClean="0">
                <a:latin typeface="Times New Roman" pitchFamily="18" charset="0"/>
                <a:ea typeface="Times New Roman" pitchFamily="18" charset="0"/>
                <a:cs typeface="Times New Roman" pitchFamily="18" charset="0"/>
              </a:rPr>
              <a:t>يتضح </a:t>
            </a:r>
            <a:r>
              <a:rPr lang="ar-SA" sz="2000" dirty="0">
                <a:latin typeface="Times New Roman" pitchFamily="18" charset="0"/>
                <a:ea typeface="Times New Roman" pitchFamily="18" charset="0"/>
                <a:cs typeface="Times New Roman" pitchFamily="18" charset="0"/>
              </a:rPr>
              <a:t>أن إدارة المزارع تستخدم كافة المعارف والعلوم الزراعية وذلك في نظرة شمولية آخذة في الاعتبار تحقيق هدف وحدة الإنتاج وليس هدف الفرع المتخصص للعلوم ... فمثلاً بينما قد يهتم علم المحاصيل وتغذية النبات بمعدلات التسميد للأصناف المختلفة من المحاصيل بغرض تحقيق أعلى معدلات </a:t>
            </a:r>
            <a:r>
              <a:rPr lang="ar-SA" sz="2000" dirty="0" err="1">
                <a:latin typeface="Times New Roman" pitchFamily="18" charset="0"/>
                <a:ea typeface="Times New Roman" pitchFamily="18" charset="0"/>
                <a:cs typeface="Times New Roman" pitchFamily="18" charset="0"/>
              </a:rPr>
              <a:t>للإنتاج (</a:t>
            </a:r>
            <a:r>
              <a:rPr lang="en-US" sz="2000" i="1" dirty="0">
                <a:latin typeface="Times New Roman" pitchFamily="18" charset="0"/>
                <a:ea typeface="Times New Roman" pitchFamily="18" charset="0"/>
                <a:cs typeface="Times New Roman" pitchFamily="18" charset="0"/>
              </a:rPr>
              <a:t>Maximum Yield</a:t>
            </a:r>
            <a:r>
              <a:rPr lang="ar-SA" sz="2000" dirty="0">
                <a:latin typeface="Times New Roman" pitchFamily="18" charset="0"/>
                <a:ea typeface="Times New Roman" pitchFamily="18" charset="0"/>
                <a:cs typeface="Times New Roman" pitchFamily="18" charset="0"/>
              </a:rPr>
              <a:t>) إلا أن إدارة المزارع لأسباب تتعلق بالعوائد والتكاليف من الإنتاج المحقق قد تقوم بإضافة معدلات أقل من المعدلات الري والبذور وبرامج الوقاية وغيرها فتقوم الإدارة باستخدام الأسلوب العلمي بترجمة المعلومات الفنية من المعارف الزراعية المختلفة إلى ما يقابلها من قيم نقدية تؤثر سلباً وإيجاباً على تحقيق أهداف وحدات الإنتاج.</a:t>
            </a:r>
            <a:endParaRPr lang="en-US" sz="2000" dirty="0">
              <a:latin typeface="Times New Roman" pitchFamily="18" charset="0"/>
              <a:ea typeface="Times New Roman" pitchFamily="18" charset="0"/>
              <a:cs typeface="Times New Roman" pitchFamily="18" charset="0"/>
            </a:endParaRPr>
          </a:p>
          <a:p>
            <a:pPr algn="justLow" rtl="1" eaLnBrk="0" hangingPunct="0">
              <a:lnSpc>
                <a:spcPct val="200000"/>
              </a:lnSpc>
              <a:buFont typeface="Wingdings" pitchFamily="2" charset="2"/>
              <a:buChar char="q"/>
            </a:pPr>
            <a:endParaRPr lang="ar-YE" sz="2000" dirty="0">
              <a:latin typeface="Times New Roman" pitchFamily="18" charset="0"/>
              <a:ea typeface="Times New Roman" pitchFamily="18" charset="0"/>
              <a:cs typeface="Times New Roman" pitchFamily="18" charset="0"/>
            </a:endParaRPr>
          </a:p>
          <a:p>
            <a:pPr algn="justLow" rtl="1" eaLnBrk="0" hangingPunct="0">
              <a:lnSpc>
                <a:spcPct val="200000"/>
              </a:lnSpc>
            </a:pPr>
            <a:endParaRPr lang="ar-SA" sz="2000" dirty="0">
              <a:latin typeface="Times New Roman" pitchFamily="18" charset="0"/>
              <a:cs typeface="Times New Roman" pitchFamily="18" charset="0"/>
            </a:endParaRPr>
          </a:p>
        </p:txBody>
      </p:sp>
      <p:sp>
        <p:nvSpPr>
          <p:cNvPr id="10" name="Slide Number Placeholder 9"/>
          <p:cNvSpPr>
            <a:spLocks noGrp="1"/>
          </p:cNvSpPr>
          <p:nvPr>
            <p:ph type="sldNum" sz="quarter" idx="12"/>
          </p:nvPr>
        </p:nvSpPr>
        <p:spPr/>
        <p:txBody>
          <a:bodyPr/>
          <a:lstStyle/>
          <a:p>
            <a:pPr>
              <a:defRPr/>
            </a:pPr>
            <a:fld id="{3F630F52-41AC-45E5-9E57-779093F80158}" type="slidenum">
              <a:rPr lang="en-US" smtClean="0"/>
              <a:pPr>
                <a:defRPr/>
              </a:pPr>
              <a:t>13</a:t>
            </a:fld>
            <a:endParaRPr lang="en-US"/>
          </a:p>
        </p:txBody>
      </p:sp>
      <p:pic>
        <p:nvPicPr>
          <p:cNvPr id="11"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0983917"/>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09600" y="685800"/>
            <a:ext cx="8153400" cy="838200"/>
          </a:xfrm>
        </p:spPr>
        <p:txBody>
          <a:bodyPr/>
          <a:lstStyle/>
          <a:p>
            <a:pPr algn="ctr" eaLnBrk="1" hangingPunct="1"/>
            <a:r>
              <a:rPr lang="ar-SA" altLang="en-US" sz="3200" b="1" smtClean="0">
                <a:solidFill>
                  <a:srgbClr val="993300"/>
                </a:solidFill>
                <a:latin typeface="Times New Roman" pitchFamily="18" charset="0"/>
                <a:cs typeface="Times New Roman" pitchFamily="18" charset="0"/>
              </a:rPr>
              <a:t>مـبـادئ الإدارة المز رعية فـي إعداد الــمـيـزانـيـة</a:t>
            </a:r>
            <a:endParaRPr lang="en-US" altLang="en-US" sz="3200" b="1" smtClean="0">
              <a:solidFill>
                <a:srgbClr val="993300"/>
              </a:solidFill>
              <a:latin typeface="Times New Roman" pitchFamily="18" charset="0"/>
              <a:cs typeface="Times New Roman" pitchFamily="18" charset="0"/>
            </a:endParaRPr>
          </a:p>
        </p:txBody>
      </p:sp>
      <p:sp>
        <p:nvSpPr>
          <p:cNvPr id="17411" name="Rectangle 3"/>
          <p:cNvSpPr>
            <a:spLocks noGrp="1" noChangeArrowheads="1"/>
          </p:cNvSpPr>
          <p:nvPr>
            <p:ph idx="1"/>
          </p:nvPr>
        </p:nvSpPr>
        <p:spPr>
          <a:xfrm>
            <a:off x="457200" y="1676400"/>
            <a:ext cx="8305800" cy="4648200"/>
          </a:xfrm>
        </p:spPr>
        <p:txBody>
          <a:bodyPr/>
          <a:lstStyle/>
          <a:p>
            <a:pPr algn="just" rtl="1" eaLnBrk="1" hangingPunct="1">
              <a:lnSpc>
                <a:spcPct val="150000"/>
              </a:lnSpc>
              <a:buFont typeface="Wingdings" pitchFamily="2" charset="2"/>
              <a:buNone/>
            </a:pPr>
            <a:r>
              <a:rPr lang="ar-SA" altLang="en-US" sz="2000" dirty="0" smtClean="0">
                <a:latin typeface="Times New Roman" pitchFamily="18" charset="0"/>
                <a:cs typeface="Times New Roman" pitchFamily="18" charset="0"/>
              </a:rPr>
              <a:t>المدير الزراعي الناجح يستخدم العديد من المبادئ والمناهج الإقتصادية أثناء التخطيط دون أن يذكر ذلك، فهو بالتأكيد يستخدم مصطلحات وقوانين مثل:</a:t>
            </a:r>
          </a:p>
          <a:p>
            <a:pPr algn="just" rtl="1" eaLnBrk="1" hangingPunct="1">
              <a:lnSpc>
                <a:spcPct val="150000"/>
              </a:lnSpc>
              <a:buFont typeface="Wingdings" pitchFamily="2" charset="2"/>
              <a:buNone/>
            </a:pPr>
            <a:endParaRPr lang="ar-SA" altLang="en-US" sz="2000" dirty="0" smtClean="0">
              <a:latin typeface="Times New Roman" pitchFamily="18" charset="0"/>
              <a:cs typeface="Times New Roman" pitchFamily="18" charset="0"/>
            </a:endParaRPr>
          </a:p>
          <a:p>
            <a:pPr algn="just" rtl="1" eaLnBrk="1" hangingPunct="1">
              <a:lnSpc>
                <a:spcPct val="150000"/>
              </a:lnSpc>
            </a:pPr>
            <a:r>
              <a:rPr lang="ar-SA" altLang="en-US" sz="2000" dirty="0" smtClean="0">
                <a:latin typeface="Times New Roman" pitchFamily="18" charset="0"/>
                <a:cs typeface="Times New Roman" pitchFamily="18" charset="0"/>
              </a:rPr>
              <a:t>قــانون تناقــص الـغـلـة</a:t>
            </a:r>
          </a:p>
          <a:p>
            <a:pPr algn="just" rtl="1" eaLnBrk="1" hangingPunct="1">
              <a:lnSpc>
                <a:spcPct val="150000"/>
              </a:lnSpc>
            </a:pPr>
            <a:r>
              <a:rPr lang="ar-SA" altLang="en-US" sz="2000" dirty="0" smtClean="0">
                <a:latin typeface="Times New Roman" pitchFamily="18" charset="0"/>
                <a:cs typeface="Times New Roman" pitchFamily="18" charset="0"/>
              </a:rPr>
              <a:t>القـيمة المـضافة للـتكاليف والـعائد الـحدي</a:t>
            </a:r>
          </a:p>
          <a:p>
            <a:pPr algn="just" rtl="1" eaLnBrk="1" hangingPunct="1">
              <a:lnSpc>
                <a:spcPct val="150000"/>
              </a:lnSpc>
            </a:pPr>
            <a:r>
              <a:rPr lang="ar-SA" altLang="en-US" sz="2000" dirty="0" smtClean="0">
                <a:latin typeface="Times New Roman" pitchFamily="18" charset="0"/>
                <a:cs typeface="Times New Roman" pitchFamily="18" charset="0"/>
              </a:rPr>
              <a:t>نسبـة الإحـلال الحـدي</a:t>
            </a:r>
          </a:p>
          <a:p>
            <a:pPr algn="just" rtl="1" eaLnBrk="1" hangingPunct="1">
              <a:lnSpc>
                <a:spcPct val="150000"/>
              </a:lnSpc>
            </a:pPr>
            <a:r>
              <a:rPr lang="ar-SA" altLang="en-US" sz="2000" dirty="0" smtClean="0">
                <a:latin typeface="Times New Roman" pitchFamily="18" charset="0"/>
                <a:cs typeface="Times New Roman" pitchFamily="18" charset="0"/>
              </a:rPr>
              <a:t>المـحـاصـيل المـتنافـسـة</a:t>
            </a:r>
          </a:p>
          <a:p>
            <a:pPr algn="just" rtl="1" eaLnBrk="1" hangingPunct="1">
              <a:lnSpc>
                <a:spcPct val="150000"/>
              </a:lnSpc>
            </a:pPr>
            <a:r>
              <a:rPr lang="ar-SA" altLang="en-US" sz="2000" dirty="0" smtClean="0">
                <a:latin typeface="Times New Roman" pitchFamily="18" charset="0"/>
                <a:cs typeface="Times New Roman" pitchFamily="18" charset="0"/>
              </a:rPr>
              <a:t>تـكـلـفة الـفـرصـة الـبـديـلة</a:t>
            </a:r>
          </a:p>
        </p:txBody>
      </p:sp>
      <p:sp>
        <p:nvSpPr>
          <p:cNvPr id="4" name="عنصر نائب لرقم الشريحة 3"/>
          <p:cNvSpPr>
            <a:spLocks noGrp="1"/>
          </p:cNvSpPr>
          <p:nvPr>
            <p:ph type="sldNum" sz="quarter" idx="12"/>
          </p:nvPr>
        </p:nvSpPr>
        <p:spPr/>
        <p:txBody>
          <a:bodyPr/>
          <a:lstStyle/>
          <a:p>
            <a:pPr>
              <a:defRPr/>
            </a:pPr>
            <a:fld id="{A952DED2-6CF0-4117-B6A0-F914DA268D71}" type="slidenum">
              <a:rPr lang="ar-SA" smtClean="0"/>
              <a:pPr>
                <a:defRPr/>
              </a:pPr>
              <a:t>130</a:t>
            </a:fld>
            <a:endParaRPr lang="en-US"/>
          </a:p>
        </p:txBody>
      </p:sp>
    </p:spTree>
    <p:extLst>
      <p:ext uri="{BB962C8B-B14F-4D97-AF65-F5344CB8AC3E}">
        <p14:creationId xmlns:p14="http://schemas.microsoft.com/office/powerpoint/2010/main" val="1936857472"/>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304800" y="1371600"/>
            <a:ext cx="8458200" cy="4754563"/>
          </a:xfrm>
        </p:spPr>
        <p:txBody>
          <a:bodyPr/>
          <a:lstStyle/>
          <a:p>
            <a:pPr marL="0" indent="0" algn="just" rtl="1" eaLnBrk="1" hangingPunct="1">
              <a:lnSpc>
                <a:spcPct val="150000"/>
              </a:lnSpc>
              <a:buNone/>
            </a:pPr>
            <a:r>
              <a:rPr lang="ar-SA" altLang="en-US" sz="2800" b="1" dirty="0" smtClean="0">
                <a:solidFill>
                  <a:schemeClr val="tx2"/>
                </a:solidFill>
                <a:latin typeface="Times New Roman" pitchFamily="18" charset="0"/>
                <a:cs typeface="Times New Roman" pitchFamily="18" charset="0"/>
              </a:rPr>
              <a:t>مـــــتى نـــحـتاج إلــــى إعــــــداد الـــــــــميزانية؟</a:t>
            </a:r>
          </a:p>
          <a:p>
            <a:pPr algn="just" rtl="1" eaLnBrk="1" hangingPunct="1">
              <a:lnSpc>
                <a:spcPct val="150000"/>
              </a:lnSpc>
              <a:buFont typeface="Wingdings 2" pitchFamily="18" charset="2"/>
              <a:buNone/>
            </a:pPr>
            <a:endParaRPr lang="ar-SA" altLang="en-US" dirty="0" smtClean="0">
              <a:solidFill>
                <a:schemeClr val="tx2"/>
              </a:solidFill>
              <a:cs typeface="PT Bold Heading" pitchFamily="2" charset="-78"/>
            </a:endParaRPr>
          </a:p>
          <a:p>
            <a:pPr algn="just" rtl="1" eaLnBrk="1" hangingPunct="1">
              <a:lnSpc>
                <a:spcPct val="150000"/>
              </a:lnSpc>
            </a:pPr>
            <a:r>
              <a:rPr lang="ar-SA" altLang="en-US" sz="2400" dirty="0" smtClean="0">
                <a:latin typeface="Times New Roman" pitchFamily="18" charset="0"/>
                <a:cs typeface="Times New Roman" pitchFamily="18" charset="0"/>
              </a:rPr>
              <a:t>تفيد الميزانية في التخطيط للأعمال المزرعية المستقبلية. </a:t>
            </a:r>
          </a:p>
          <a:p>
            <a:pPr algn="just" rtl="1" eaLnBrk="1" hangingPunct="1">
              <a:lnSpc>
                <a:spcPct val="150000"/>
              </a:lnSpc>
            </a:pPr>
            <a:r>
              <a:rPr lang="ar-SA" altLang="en-US" sz="2400" dirty="0" smtClean="0">
                <a:latin typeface="Times New Roman" pitchFamily="18" charset="0"/>
                <a:cs typeface="Times New Roman" pitchFamily="18" charset="0"/>
              </a:rPr>
              <a:t>وفي بعض الحالات فإن الخطة الحالية للإنتاج يتم مقارنتها بخطة بديلة أو مقترحة.</a:t>
            </a:r>
          </a:p>
          <a:p>
            <a:pPr algn="just" rtl="1" eaLnBrk="1" hangingPunct="1">
              <a:lnSpc>
                <a:spcPct val="150000"/>
              </a:lnSpc>
            </a:pPr>
            <a:r>
              <a:rPr lang="ar-SA" altLang="en-US" sz="2400" dirty="0" smtClean="0">
                <a:latin typeface="Times New Roman" pitchFamily="18" charset="0"/>
                <a:cs typeface="Times New Roman" pitchFamily="18" charset="0"/>
              </a:rPr>
              <a:t> اذا كانت الفروق بين الخطة الحالية والمقترحة غير جوهرية ومهمة، فستكون هناك حاجة إلى إعداد ميزانية جزئية أما إذا كانت الفروق مهمة فيمكن إجراء ميزانية كلية لمقارنة البدائل.</a:t>
            </a:r>
            <a:endParaRPr lang="en-US" altLang="en-US" sz="24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6A165383-80A4-41A6-9103-5818A8FD5114}" type="slidenum">
              <a:rPr lang="ar-SA" smtClean="0"/>
              <a:pPr>
                <a:defRPr/>
              </a:pPr>
              <a:t>131</a:t>
            </a:fld>
            <a:endParaRPr lang="en-US"/>
          </a:p>
        </p:txBody>
      </p:sp>
    </p:spTree>
    <p:extLst>
      <p:ext uri="{BB962C8B-B14F-4D97-AF65-F5344CB8AC3E}">
        <p14:creationId xmlns:p14="http://schemas.microsoft.com/office/powerpoint/2010/main" val="2297047652"/>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1066800"/>
            <a:ext cx="8229600" cy="762000"/>
          </a:xfrm>
        </p:spPr>
        <p:txBody>
          <a:bodyPr/>
          <a:lstStyle/>
          <a:p>
            <a:pPr algn="ctr" eaLnBrk="1" hangingPunct="1"/>
            <a:r>
              <a:rPr lang="ar-SA" altLang="en-US" sz="2800" b="1" smtClean="0">
                <a:solidFill>
                  <a:schemeClr val="accent1"/>
                </a:solidFill>
                <a:latin typeface="Times New Roman" pitchFamily="18" charset="0"/>
                <a:cs typeface="Times New Roman" pitchFamily="18" charset="0"/>
              </a:rPr>
              <a:t>خـــــــــــــطـوات إعــــــــــــداد الــــــــــــــمـيـزانـيـة</a:t>
            </a:r>
            <a:endParaRPr lang="en-US" altLang="en-US" sz="2800" b="1" smtClean="0">
              <a:solidFill>
                <a:schemeClr val="accent1"/>
              </a:solidFill>
              <a:latin typeface="Times New Roman" pitchFamily="18" charset="0"/>
              <a:cs typeface="Times New Roman" pitchFamily="18" charset="0"/>
            </a:endParaRPr>
          </a:p>
        </p:txBody>
      </p:sp>
      <p:sp>
        <p:nvSpPr>
          <p:cNvPr id="19459" name="Rectangle 3"/>
          <p:cNvSpPr>
            <a:spLocks noGrp="1" noChangeArrowheads="1"/>
          </p:cNvSpPr>
          <p:nvPr>
            <p:ph idx="1"/>
          </p:nvPr>
        </p:nvSpPr>
        <p:spPr>
          <a:xfrm>
            <a:off x="228600" y="1981200"/>
            <a:ext cx="8534400" cy="4495800"/>
          </a:xfrm>
        </p:spPr>
        <p:txBody>
          <a:bodyPr/>
          <a:lstStyle/>
          <a:p>
            <a:pPr algn="just" rtl="1" eaLnBrk="1" hangingPunct="1">
              <a:lnSpc>
                <a:spcPct val="150000"/>
              </a:lnSpc>
              <a:buFont typeface="Wingdings" pitchFamily="2" charset="2"/>
              <a:buNone/>
            </a:pPr>
            <a:r>
              <a:rPr lang="ar-SA" altLang="en-US" sz="2000" dirty="0" smtClean="0">
                <a:latin typeface="Times New Roman" pitchFamily="18" charset="0"/>
                <a:cs typeface="Times New Roman" pitchFamily="18" charset="0"/>
              </a:rPr>
              <a:t>يختلف المزارعون في الخطوات التي يتبعونها في إعداد الميزانيات الزراعية غير أنه يمكن إتباع </a:t>
            </a:r>
            <a:r>
              <a:rPr lang="ar-SA" altLang="en-US" sz="2000" dirty="0" smtClean="0">
                <a:solidFill>
                  <a:srgbClr val="993300"/>
                </a:solidFill>
                <a:latin typeface="Times New Roman" pitchFamily="18" charset="0"/>
                <a:cs typeface="Times New Roman" pitchFamily="18" charset="0"/>
              </a:rPr>
              <a:t>الخطوات التالية كأساس لإعداد الميزانية المزرعية.</a:t>
            </a:r>
            <a:endParaRPr lang="ar-SA" altLang="en-US" sz="2000" b="1" dirty="0" smtClean="0">
              <a:solidFill>
                <a:srgbClr val="993300"/>
              </a:solidFill>
              <a:latin typeface="Times New Roman" pitchFamily="18" charset="0"/>
              <a:cs typeface="Times New Roman" pitchFamily="18" charset="0"/>
            </a:endParaRPr>
          </a:p>
          <a:p>
            <a:pPr algn="just" rtl="1" eaLnBrk="1" hangingPunct="1">
              <a:lnSpc>
                <a:spcPct val="150000"/>
              </a:lnSpc>
              <a:buFont typeface="Wingdings" pitchFamily="2" charset="2"/>
              <a:buNone/>
            </a:pPr>
            <a:r>
              <a:rPr lang="ar-SA" altLang="en-US" sz="2000" b="1" dirty="0" smtClean="0">
                <a:latin typeface="Times New Roman" pitchFamily="18" charset="0"/>
                <a:cs typeface="Times New Roman" pitchFamily="18" charset="0"/>
              </a:rPr>
              <a:t>الخطوة الأولى: حــــــــصر الـــــــموارد الـــــــزراعية والتي تشمل:</a:t>
            </a:r>
            <a:endParaRPr lang="ar-SA" altLang="en-US" sz="2000" dirty="0" smtClean="0">
              <a:latin typeface="Times New Roman" pitchFamily="18" charset="0"/>
              <a:cs typeface="Times New Roman" pitchFamily="18" charset="0"/>
            </a:endParaRPr>
          </a:p>
          <a:p>
            <a:pPr algn="just" rtl="1" eaLnBrk="1" hangingPunct="1">
              <a:lnSpc>
                <a:spcPct val="150000"/>
              </a:lnSpc>
            </a:pPr>
            <a:r>
              <a:rPr lang="ar-SA" altLang="en-US" sz="2000" dirty="0" smtClean="0">
                <a:latin typeface="Times New Roman" pitchFamily="18" charset="0"/>
                <a:cs typeface="Times New Roman" pitchFamily="18" charset="0"/>
              </a:rPr>
              <a:t>رأس المال المتوفر حالياً وما يمكن تدبيرة من خلال مؤسسات الإقراض المختلفة. </a:t>
            </a:r>
          </a:p>
          <a:p>
            <a:pPr algn="just" rtl="1" eaLnBrk="1" hangingPunct="1">
              <a:lnSpc>
                <a:spcPct val="150000"/>
              </a:lnSpc>
            </a:pPr>
            <a:r>
              <a:rPr lang="ar-SA" altLang="en-US" sz="2000" dirty="0" smtClean="0">
                <a:latin typeface="Times New Roman" pitchFamily="18" charset="0"/>
                <a:cs typeface="Times New Roman" pitchFamily="18" charset="0"/>
              </a:rPr>
              <a:t>العمالة المتوفرة والعمالة التي يمكن تدبيرها وكذلك العمالة الأسرية.</a:t>
            </a:r>
          </a:p>
          <a:p>
            <a:pPr algn="just" rtl="1" eaLnBrk="1" hangingPunct="1">
              <a:lnSpc>
                <a:spcPct val="150000"/>
              </a:lnSpc>
            </a:pPr>
            <a:r>
              <a:rPr lang="ar-SA" altLang="en-US" sz="2000" dirty="0" smtClean="0">
                <a:latin typeface="Times New Roman" pitchFamily="18" charset="0"/>
                <a:cs typeface="Times New Roman" pitchFamily="18" charset="0"/>
              </a:rPr>
              <a:t>قدرة صاحب المزرعة على إدارة الموارد الزراعية والمهارات المتوفرة وما مدى الحاجة إلى مهارات ادارية جديدة يجب تدبيرها. أي أن تحديد المهارات الإدارية المتوفرة تساعد في إختيار النشاط المزرعي (إنتاج الألبان أو اللحوم أو الإنتاج النباتي وغيرها).</a:t>
            </a:r>
            <a:endParaRPr lang="en-US" altLang="en-US" sz="20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54ABF6DF-5FAA-4027-BDDC-6217B57C8159}" type="slidenum">
              <a:rPr lang="ar-SA" smtClean="0"/>
              <a:pPr>
                <a:defRPr/>
              </a:pPr>
              <a:t>132</a:t>
            </a:fld>
            <a:endParaRPr lang="en-US"/>
          </a:p>
        </p:txBody>
      </p:sp>
    </p:spTree>
    <p:extLst>
      <p:ext uri="{BB962C8B-B14F-4D97-AF65-F5344CB8AC3E}">
        <p14:creationId xmlns:p14="http://schemas.microsoft.com/office/powerpoint/2010/main" val="41777576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4294967295"/>
          </p:nvPr>
        </p:nvSpPr>
        <p:spPr>
          <a:xfrm>
            <a:off x="533400" y="1066800"/>
            <a:ext cx="8077200" cy="4572000"/>
          </a:xfrm>
        </p:spPr>
        <p:txBody>
          <a:bodyPr/>
          <a:lstStyle/>
          <a:p>
            <a:pPr algn="ctr" rtl="1" eaLnBrk="1" hangingPunct="1">
              <a:buFont typeface="Wingdings" pitchFamily="2" charset="2"/>
              <a:buNone/>
            </a:pPr>
            <a:r>
              <a:rPr lang="ar-SA" altLang="en-US" sz="2400" b="1" dirty="0" smtClean="0">
                <a:solidFill>
                  <a:schemeClr val="tx2"/>
                </a:solidFill>
                <a:latin typeface="Times New Roman" pitchFamily="18" charset="0"/>
                <a:cs typeface="Times New Roman" pitchFamily="18" charset="0"/>
              </a:rPr>
              <a:t>الخطوة الثانية: حـــــــصر الــــــــــموارد الأرضــــــــية:</a:t>
            </a:r>
            <a:endParaRPr lang="ar-SA" altLang="en-US" sz="2400" dirty="0" smtClean="0">
              <a:solidFill>
                <a:schemeClr val="tx2"/>
              </a:solidFill>
              <a:latin typeface="Times New Roman" pitchFamily="18" charset="0"/>
              <a:cs typeface="Times New Roman" pitchFamily="18" charset="0"/>
            </a:endParaRPr>
          </a:p>
          <a:p>
            <a:pPr algn="just" rtl="1" eaLnBrk="1" hangingPunct="1">
              <a:buFontTx/>
              <a:buChar char="-"/>
            </a:pPr>
            <a:r>
              <a:rPr lang="ar-SA" altLang="en-US" sz="2000" dirty="0" smtClean="0">
                <a:latin typeface="Times New Roman" pitchFamily="18" charset="0"/>
                <a:cs typeface="Times New Roman" pitchFamily="18" charset="0"/>
              </a:rPr>
              <a:t>تُحدد المساحة الإجمالية للمزرعة من خلال الخريطة الموضوعية، </a:t>
            </a:r>
          </a:p>
          <a:p>
            <a:pPr algn="just" rtl="1" eaLnBrk="1" hangingPunct="1">
              <a:buFontTx/>
              <a:buChar char="-"/>
            </a:pPr>
            <a:r>
              <a:rPr lang="ar-SA" altLang="en-US" sz="2000" dirty="0" smtClean="0">
                <a:latin typeface="Times New Roman" pitchFamily="18" charset="0"/>
                <a:cs typeface="Times New Roman" pitchFamily="18" charset="0"/>
              </a:rPr>
              <a:t>وعلى الخريطة نفسها تحدد الإستعمالات الحالية لكل جزء من المزرعة، كما هو فعلياً. </a:t>
            </a:r>
          </a:p>
          <a:p>
            <a:pPr algn="just" rtl="1" eaLnBrk="1" hangingPunct="1">
              <a:buFontTx/>
              <a:buChar char="-"/>
            </a:pPr>
            <a:r>
              <a:rPr lang="ar-SA" altLang="en-US" sz="2000" dirty="0" smtClean="0">
                <a:latin typeface="Times New Roman" pitchFamily="18" charset="0"/>
                <a:cs typeface="Times New Roman" pitchFamily="18" charset="0"/>
              </a:rPr>
              <a:t>وكذلك تحديد تصنيفات التربة (طينية، رملية،...إلخ)، </a:t>
            </a:r>
          </a:p>
          <a:p>
            <a:pPr algn="just" rtl="1" eaLnBrk="1" hangingPunct="1">
              <a:buFontTx/>
              <a:buChar char="-"/>
            </a:pPr>
            <a:r>
              <a:rPr lang="ar-SA" altLang="en-US" sz="2000" dirty="0" smtClean="0">
                <a:latin typeface="Times New Roman" pitchFamily="18" charset="0"/>
                <a:cs typeface="Times New Roman" pitchFamily="18" charset="0"/>
              </a:rPr>
              <a:t>كما يجب معرفة طبوغرافية الأرض من حيث الإرتفاعات والإنخفاضات والخطوط الكنتورية للأراضي، </a:t>
            </a:r>
          </a:p>
          <a:p>
            <a:pPr algn="just" rtl="1" eaLnBrk="1" hangingPunct="1">
              <a:buFontTx/>
              <a:buChar char="-"/>
            </a:pPr>
            <a:r>
              <a:rPr lang="ar-SA" altLang="en-US" sz="2000" dirty="0" smtClean="0">
                <a:latin typeface="Times New Roman" pitchFamily="18" charset="0"/>
                <a:cs typeface="Times New Roman" pitchFamily="18" charset="0"/>
              </a:rPr>
              <a:t>أيضاً يجب معرفة تصريف التربة والذي يفيد في تحديد إمكانيات الري والصرف في الأراضي الزراعية. </a:t>
            </a:r>
          </a:p>
          <a:p>
            <a:pPr algn="just" rtl="1" eaLnBrk="1" hangingPunct="1">
              <a:buFont typeface="Wingdings" pitchFamily="2" charset="2"/>
              <a:buChar char="Ø"/>
            </a:pPr>
            <a:r>
              <a:rPr lang="ar-SA" altLang="en-US" sz="2000" dirty="0" smtClean="0">
                <a:latin typeface="Times New Roman" pitchFamily="18" charset="0"/>
                <a:cs typeface="Times New Roman" pitchFamily="18" charset="0"/>
              </a:rPr>
              <a:t>وبذلك يمكن عن طريق الإدارة المثلى إستخدام كل المعلومات عن الموارد الأرضية بهدف المحافظة عليها من التدهور والتملح والإنحراف وغيرها. </a:t>
            </a:r>
          </a:p>
          <a:p>
            <a:pPr algn="just" rtl="1" eaLnBrk="1" hangingPunct="1">
              <a:buFont typeface="Wingdings" pitchFamily="2" charset="2"/>
              <a:buChar char="Ø"/>
            </a:pPr>
            <a:r>
              <a:rPr lang="ar-SA" altLang="en-US" sz="2000" dirty="0" smtClean="0">
                <a:latin typeface="Times New Roman" pitchFamily="18" charset="0"/>
                <a:cs typeface="Times New Roman" pitchFamily="18" charset="0"/>
              </a:rPr>
              <a:t>كما تفديد المعلومات في تحديد إنتاجية تلك الأراضي في الاستخدامات الزراعية الإنتاجية المختلفة. </a:t>
            </a:r>
          </a:p>
          <a:p>
            <a:pPr algn="just" rtl="1" eaLnBrk="1" hangingPunct="1">
              <a:buFont typeface="Wingdings" pitchFamily="2" charset="2"/>
              <a:buChar char="Ø"/>
            </a:pPr>
            <a:r>
              <a:rPr lang="ar-SA" altLang="en-US" sz="2000" dirty="0" smtClean="0">
                <a:latin typeface="Times New Roman" pitchFamily="18" charset="0"/>
                <a:cs typeface="Times New Roman" pitchFamily="18" charset="0"/>
              </a:rPr>
              <a:t>ويمكن عن طريق المعلومات المتوفرة عن الموارد الأرضية إقتراح دورة زراعية للمحاصيل في تلك المساحات بالإضافة إلى تقديم تاريخ مفصّل عن المزرعة يفيد في الإدارة المثلى لها. </a:t>
            </a:r>
          </a:p>
        </p:txBody>
      </p:sp>
      <p:sp>
        <p:nvSpPr>
          <p:cNvPr id="3" name="عنصر نائب لرقم الشريحة 2"/>
          <p:cNvSpPr>
            <a:spLocks noGrp="1"/>
          </p:cNvSpPr>
          <p:nvPr>
            <p:ph type="sldNum" sz="quarter" idx="12"/>
          </p:nvPr>
        </p:nvSpPr>
        <p:spPr/>
        <p:txBody>
          <a:bodyPr/>
          <a:lstStyle/>
          <a:p>
            <a:pPr>
              <a:defRPr/>
            </a:pPr>
            <a:fld id="{37CEB44C-5D6A-4336-9C4B-276847E79FB9}" type="slidenum">
              <a:rPr lang="ar-SA" smtClean="0"/>
              <a:pPr>
                <a:defRPr/>
              </a:pPr>
              <a:t>133</a:t>
            </a:fld>
            <a:endParaRPr lang="en-US"/>
          </a:p>
        </p:txBody>
      </p:sp>
    </p:spTree>
    <p:extLst>
      <p:ext uri="{BB962C8B-B14F-4D97-AF65-F5344CB8AC3E}">
        <p14:creationId xmlns:p14="http://schemas.microsoft.com/office/powerpoint/2010/main" val="2605248071"/>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E46EE09-8740-465B-A23C-0159989946B3}" type="slidenum">
              <a:rPr lang="ar-SA" smtClean="0"/>
              <a:pPr>
                <a:defRPr/>
              </a:pPr>
              <a:t>134</a:t>
            </a:fld>
            <a:endParaRPr lang="en-US"/>
          </a:p>
        </p:txBody>
      </p:sp>
      <p:sp>
        <p:nvSpPr>
          <p:cNvPr id="4" name="Rectangle 3"/>
          <p:cNvSpPr/>
          <p:nvPr/>
        </p:nvSpPr>
        <p:spPr>
          <a:xfrm>
            <a:off x="781228" y="1600200"/>
            <a:ext cx="7620000" cy="3046988"/>
          </a:xfrm>
          <a:prstGeom prst="rect">
            <a:avLst/>
          </a:prstGeom>
        </p:spPr>
        <p:txBody>
          <a:bodyPr wrap="square">
            <a:spAutoFit/>
          </a:bodyPr>
          <a:lstStyle/>
          <a:p>
            <a:pPr marL="273050" lvl="0" indent="-273050" algn="just" rtl="1">
              <a:spcBef>
                <a:spcPct val="20000"/>
              </a:spcBef>
              <a:buClr>
                <a:srgbClr val="0BD0D9"/>
              </a:buClr>
              <a:buSzPct val="95000"/>
              <a:buFont typeface="Wingdings" pitchFamily="2" charset="2"/>
              <a:buChar char="Ø"/>
            </a:pPr>
            <a:r>
              <a:rPr lang="ar-SA" altLang="en-US" sz="2000" dirty="0">
                <a:solidFill>
                  <a:prstClr val="black"/>
                </a:solidFill>
                <a:latin typeface="Times New Roman" pitchFamily="18" charset="0"/>
                <a:cs typeface="Times New Roman" pitchFamily="18" charset="0"/>
              </a:rPr>
              <a:t>من المهم من وقت إلى آخر تحديث المعلومات المتوفرة عن أرض المزرعة أو المشروع عن طريق أخذ عينات عشوائية للتربة وتحليلها بغية دراسة المعلومات المتوفرة وتحديثها.</a:t>
            </a:r>
          </a:p>
          <a:p>
            <a:pPr marL="273050" lvl="0" indent="-273050" algn="just" rtl="1">
              <a:spcBef>
                <a:spcPct val="20000"/>
              </a:spcBef>
              <a:buClr>
                <a:srgbClr val="0BD0D9"/>
              </a:buClr>
              <a:buSzPct val="95000"/>
              <a:buFont typeface="Wingdings" pitchFamily="2" charset="2"/>
              <a:buChar char="Ø"/>
            </a:pPr>
            <a:r>
              <a:rPr lang="ar-SA" altLang="en-US" sz="2000" dirty="0">
                <a:solidFill>
                  <a:prstClr val="black"/>
                </a:solidFill>
                <a:latin typeface="Times New Roman" pitchFamily="18" charset="0"/>
                <a:cs typeface="Times New Roman" pitchFamily="18" charset="0"/>
              </a:rPr>
              <a:t>ومن المهم أيضاً حصر المباني في المزرعة والأسوار وغيرها من الإنشاءات والحظائر والمساحات التي تحتلها تلك المنشأت من الأراضي المزرعية.</a:t>
            </a:r>
          </a:p>
          <a:p>
            <a:pPr marL="273050" lvl="0" indent="-273050" algn="just" rtl="1">
              <a:spcBef>
                <a:spcPct val="20000"/>
              </a:spcBef>
              <a:buClr>
                <a:srgbClr val="0BD0D9"/>
              </a:buClr>
              <a:buSzPct val="95000"/>
              <a:buFont typeface="Wingdings" pitchFamily="2" charset="2"/>
              <a:buChar char="Ø"/>
            </a:pPr>
            <a:r>
              <a:rPr lang="ar-SA" altLang="en-US" sz="2000" dirty="0">
                <a:solidFill>
                  <a:prstClr val="black"/>
                </a:solidFill>
                <a:latin typeface="Times New Roman" pitchFamily="18" charset="0"/>
                <a:cs typeface="Times New Roman" pitchFamily="18" charset="0"/>
              </a:rPr>
              <a:t>كما يمكن أن تفيد المعلومات المتوفرة عن مصادر المياه في المزرعة وعدد الآبار وأعماقها وإنتاجية تلك الآبار وتطور الإنتاجية وتأثيرها بالعوامل المختلفة من الإستهلاك والظروف الطبيعية والبيئية المباشرة وغير </a:t>
            </a:r>
            <a:r>
              <a:rPr lang="ar-SA" altLang="en-US" sz="2000" dirty="0" smtClean="0">
                <a:solidFill>
                  <a:prstClr val="black"/>
                </a:solidFill>
                <a:latin typeface="Times New Roman" pitchFamily="18" charset="0"/>
                <a:cs typeface="Times New Roman" pitchFamily="18" charset="0"/>
              </a:rPr>
              <a:t>المباشرة.</a:t>
            </a:r>
          </a:p>
          <a:p>
            <a:pPr marL="273050" lvl="0" indent="-273050" algn="just" rtl="1">
              <a:spcBef>
                <a:spcPct val="20000"/>
              </a:spcBef>
              <a:buClr>
                <a:srgbClr val="0BD0D9"/>
              </a:buClr>
              <a:buSzPct val="95000"/>
              <a:buFont typeface="Wingdings" pitchFamily="2" charset="2"/>
              <a:buChar char="Ø"/>
            </a:pPr>
            <a:r>
              <a:rPr lang="ar-SA" altLang="en-US" sz="2000" dirty="0" smtClean="0">
                <a:solidFill>
                  <a:prstClr val="black"/>
                </a:solidFill>
                <a:latin typeface="Times New Roman" pitchFamily="18" charset="0"/>
                <a:cs typeface="Times New Roman" pitchFamily="18" charset="0"/>
              </a:rPr>
              <a:t> </a:t>
            </a:r>
            <a:r>
              <a:rPr lang="ar-SA" altLang="en-US" sz="2000" dirty="0">
                <a:solidFill>
                  <a:prstClr val="black"/>
                </a:solidFill>
                <a:latin typeface="Times New Roman" pitchFamily="18" charset="0"/>
                <a:cs typeface="Times New Roman" pitchFamily="18" charset="0"/>
              </a:rPr>
              <a:t>ومن المهم جداً وضع الآبار وأنظمة الري والتزويد بخرائط المزرعة بما في ذلك الشبكات العلوية والسفلية وتفيد الخرائط في تخطيط المزرعة وتحديد إستعمالات الاراضي بها.</a:t>
            </a:r>
            <a:endParaRPr lang="en-US" altLang="en-US" sz="20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2810603475"/>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4294967295"/>
          </p:nvPr>
        </p:nvSpPr>
        <p:spPr>
          <a:xfrm>
            <a:off x="381000" y="838200"/>
            <a:ext cx="8305800" cy="5334000"/>
          </a:xfrm>
        </p:spPr>
        <p:txBody>
          <a:bodyPr/>
          <a:lstStyle/>
          <a:p>
            <a:pPr marL="0" indent="0" algn="r" rtl="1" eaLnBrk="1" hangingPunct="1">
              <a:lnSpc>
                <a:spcPct val="150000"/>
              </a:lnSpc>
              <a:buNone/>
            </a:pPr>
            <a:r>
              <a:rPr lang="ar-SA" altLang="en-US" sz="2800" b="1" dirty="0" smtClean="0">
                <a:solidFill>
                  <a:schemeClr val="tx2"/>
                </a:solidFill>
                <a:latin typeface="Times New Roman" pitchFamily="18" charset="0"/>
                <a:cs typeface="Times New Roman" pitchFamily="18" charset="0"/>
              </a:rPr>
              <a:t>الــــــــمـحـاصــــــــيل والـــــــــمزروعات الإنتاجية:</a:t>
            </a:r>
          </a:p>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يمكن عن طريق المعلومات السابقة والمتعلقة بالأراضي والمياه والمباني والمنشآت الوصول إلى الدورة الزراعية المناسبة في المزرعة، وكذلك يمكن تقدير إنتاجية المحاصيل المختلفة في ظروف الإنتاج المزرعي الطبيعي بالمزرعة. </a:t>
            </a:r>
          </a:p>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وعلى ذلك تفيد المعلومات في إختيار الدورة الزراعية المثلى وإنتاجية المحاصيل تحت الأنظمة الزراعية المختلفة والمقارنة بين تلك الأنظمة في تحقيق أهداف المزارع التي يسعى لتحقيقها من محاصيل حقلية وخضر وفاكهة وأعلاف وإنتاج حيواني وغيرها.</a:t>
            </a:r>
            <a:endParaRPr lang="ar-SA" altLang="en-US" sz="2400" b="1"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433E9C1C-6D11-4FC4-A2F7-2F0E91CBC069}" type="slidenum">
              <a:rPr lang="ar-SA" smtClean="0"/>
              <a:pPr>
                <a:defRPr/>
              </a:pPr>
              <a:t>135</a:t>
            </a:fld>
            <a:endParaRPr lang="en-US"/>
          </a:p>
        </p:txBody>
      </p:sp>
    </p:spTree>
    <p:extLst>
      <p:ext uri="{BB962C8B-B14F-4D97-AF65-F5344CB8AC3E}">
        <p14:creationId xmlns:p14="http://schemas.microsoft.com/office/powerpoint/2010/main" val="2436588553"/>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مستطيل 2"/>
          <p:cNvSpPr>
            <a:spLocks noChangeArrowheads="1"/>
          </p:cNvSpPr>
          <p:nvPr/>
        </p:nvSpPr>
        <p:spPr bwMode="auto">
          <a:xfrm>
            <a:off x="228600" y="1143000"/>
            <a:ext cx="8610600" cy="5022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rtl="1" eaLnBrk="1" hangingPunct="1">
              <a:lnSpc>
                <a:spcPct val="90000"/>
              </a:lnSpc>
            </a:pPr>
            <a:r>
              <a:rPr lang="ar-SA" altLang="en-US" sz="2800" b="1" dirty="0">
                <a:solidFill>
                  <a:schemeClr val="tx2"/>
                </a:solidFill>
                <a:latin typeface="Times New Roman" pitchFamily="18" charset="0"/>
                <a:cs typeface="Times New Roman" pitchFamily="18" charset="0"/>
              </a:rPr>
              <a:t>تــــــــــقـديـــــــرات </a:t>
            </a:r>
            <a:r>
              <a:rPr lang="ar-SA" altLang="en-US" sz="2800" b="1" dirty="0" smtClean="0">
                <a:solidFill>
                  <a:schemeClr val="tx2"/>
                </a:solidFill>
                <a:latin typeface="Times New Roman" pitchFamily="18" charset="0"/>
                <a:cs typeface="Times New Roman" pitchFamily="18" charset="0"/>
              </a:rPr>
              <a:t>الإنتاجـــــــــية</a:t>
            </a:r>
            <a:endParaRPr lang="ar-SA" altLang="en-US" sz="2800" b="1" dirty="0">
              <a:solidFill>
                <a:schemeClr val="tx2"/>
              </a:solidFill>
              <a:latin typeface="Times New Roman" pitchFamily="18" charset="0"/>
              <a:cs typeface="Times New Roman" pitchFamily="18" charset="0"/>
            </a:endParaRPr>
          </a:p>
          <a:p>
            <a:pPr algn="ctr" rtl="1" eaLnBrk="1" hangingPunct="1">
              <a:lnSpc>
                <a:spcPct val="90000"/>
              </a:lnSpc>
            </a:pPr>
            <a:endParaRPr lang="ar-SA" altLang="en-US" sz="2800" dirty="0">
              <a:solidFill>
                <a:schemeClr val="tx2"/>
              </a:solidFill>
              <a:latin typeface="Times New Roman" pitchFamily="18" charset="0"/>
              <a:cs typeface="Times New Roman" pitchFamily="18" charset="0"/>
            </a:endParaRPr>
          </a:p>
          <a:p>
            <a:pPr marL="342900" indent="-342900" algn="just" rtl="1" eaLnBrk="1" hangingPunct="1">
              <a:lnSpc>
                <a:spcPct val="150000"/>
              </a:lnSpc>
              <a:buFont typeface="Wingdings" panose="05000000000000000000" pitchFamily="2" charset="2"/>
              <a:buChar char="Ø"/>
            </a:pPr>
            <a:r>
              <a:rPr lang="ar-SA" altLang="en-US" sz="2000" dirty="0">
                <a:latin typeface="Times New Roman" pitchFamily="18" charset="0"/>
                <a:cs typeface="Times New Roman" pitchFamily="18" charset="0"/>
              </a:rPr>
              <a:t>تكون التقديرات حسب الأنظمة الإنتاجية السائدة أو التغيرات المقترحة مجرد تنبؤات علمية، ودقتها تعتمد على دقة المعلومات المستخدمة وطريقة الحصول عليها. فمثلاً الإنتاج سوف يعتمد على الدورة الزراعية المتبعة فالمحاصيل العشبية تعطي إنتاجاً أعلى عند تعاقبها مع البقوليات في المساحات الزراعية، وكذلك سوف تعتمد الإنتاجية على الموارد الزراعية الأخرى مثل الأسمدة، المياه، المبيدات الزراعية والعشبية، وعلى مواعيد الزراعة والظروف المناخية السائدة وغيرها من العوامل المؤثرة في الإنتاج. </a:t>
            </a:r>
            <a:endParaRPr lang="ar-SA" altLang="en-US" sz="2000" dirty="0" smtClean="0">
              <a:latin typeface="Times New Roman" pitchFamily="18" charset="0"/>
              <a:cs typeface="Times New Roman" pitchFamily="18" charset="0"/>
            </a:endParaRPr>
          </a:p>
          <a:p>
            <a:pPr marL="342900" indent="-342900"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وعلى </a:t>
            </a:r>
            <a:r>
              <a:rPr lang="ar-SA" altLang="en-US" sz="2000" dirty="0">
                <a:latin typeface="Times New Roman" pitchFamily="18" charset="0"/>
                <a:cs typeface="Times New Roman" pitchFamily="18" charset="0"/>
              </a:rPr>
              <a:t>العموم تلعب الخبرة ووجود السجلات المزرعية عن العمليات الزراعية السابقة دوراً كبيراً في تقدير إنتاجية المحاصيل المختلفة </a:t>
            </a:r>
            <a:r>
              <a:rPr lang="ar-SA" altLang="en-US" sz="2000" dirty="0" smtClean="0">
                <a:latin typeface="Times New Roman" pitchFamily="18" charset="0"/>
                <a:cs typeface="Times New Roman" pitchFamily="18" charset="0"/>
              </a:rPr>
              <a:t>بدقة </a:t>
            </a:r>
            <a:r>
              <a:rPr lang="ar-SA" altLang="en-US" sz="2000" dirty="0">
                <a:latin typeface="Times New Roman" pitchFamily="18" charset="0"/>
                <a:cs typeface="Times New Roman" pitchFamily="18" charset="0"/>
              </a:rPr>
              <a:t>وأقل إحتمالات للخطأ، (دقة التقديرات تتناسب طردياً مع المعلومات المستخدمة في الحصول على هذه التقديرات).</a:t>
            </a:r>
            <a:endParaRPr lang="en-US" altLang="en-US" sz="2000"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6ED55A19-EDEA-4EDD-8CF4-1511510F9BE0}" type="slidenum">
              <a:rPr lang="ar-SA" smtClean="0"/>
              <a:pPr>
                <a:defRPr/>
              </a:pPr>
              <a:t>136</a:t>
            </a:fld>
            <a:endParaRPr lang="en-US"/>
          </a:p>
        </p:txBody>
      </p:sp>
    </p:spTree>
    <p:extLst>
      <p:ext uri="{BB962C8B-B14F-4D97-AF65-F5344CB8AC3E}">
        <p14:creationId xmlns:p14="http://schemas.microsoft.com/office/powerpoint/2010/main" val="2003355072"/>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4294967295"/>
          </p:nvPr>
        </p:nvSpPr>
        <p:spPr>
          <a:xfrm>
            <a:off x="381000" y="762000"/>
            <a:ext cx="8382000" cy="5791200"/>
          </a:xfrm>
        </p:spPr>
        <p:txBody>
          <a:bodyPr/>
          <a:lstStyle/>
          <a:p>
            <a:pPr marL="0" indent="0" algn="ctr" rtl="1" eaLnBrk="1" hangingPunct="1">
              <a:lnSpc>
                <a:spcPct val="150000"/>
              </a:lnSpc>
              <a:buNone/>
            </a:pPr>
            <a:r>
              <a:rPr lang="ar-SA" altLang="en-US" sz="3200" b="1" dirty="0" smtClean="0">
                <a:solidFill>
                  <a:schemeClr val="tx2"/>
                </a:solidFill>
                <a:latin typeface="Times New Roman" pitchFamily="18" charset="0"/>
                <a:cs typeface="Times New Roman" pitchFamily="18" charset="0"/>
              </a:rPr>
              <a:t>الــتـعـاقــب الـمـحصولي</a:t>
            </a:r>
          </a:p>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من الأهمية بمكان في الإدارة المزرعية موضوع تعاقب المحاصيل وهو يتطلب وجود سجلات تحدد المساحات، والمحاصيل ويستمر ذلك من مدة 3 إلى 10 سنوات سابقة، حتى نستطيع الوصول إلى محاصيل مستقرة وإنتاجية عالية وخاصة في ظروف وجود إنتاج حيواني بالنظام المزرعي</a:t>
            </a:r>
          </a:p>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ومعرفة التعاقب يؤدي إلى تقدير أفضل للإنتاجية والدورة الزراعية بالمزرعة. كما يمكن عن طريق معرفة التعاقب المحصولي في كل قطعة من المزرعة أو حقل في إعطاء المعلومات الكافية عن الدورة المثلى والإنتاجية الممكنة لمختلف المحاصيل وهذه المعلومات ضرورية في أعداد الميزانية المزرعية في خطواتها الأساسية. </a:t>
            </a:r>
            <a:endParaRPr lang="ar-SA" altLang="en-US" sz="2400" b="1"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A1370984-26AC-4E7A-9A28-C79E5E716295}" type="slidenum">
              <a:rPr lang="ar-SA" smtClean="0"/>
              <a:pPr>
                <a:defRPr/>
              </a:pPr>
              <a:t>137</a:t>
            </a:fld>
            <a:endParaRPr lang="en-US"/>
          </a:p>
        </p:txBody>
      </p:sp>
    </p:spTree>
    <p:extLst>
      <p:ext uri="{BB962C8B-B14F-4D97-AF65-F5344CB8AC3E}">
        <p14:creationId xmlns:p14="http://schemas.microsoft.com/office/powerpoint/2010/main" val="3239051643"/>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مستطيل 2"/>
          <p:cNvSpPr>
            <a:spLocks noChangeArrowheads="1"/>
          </p:cNvSpPr>
          <p:nvPr/>
        </p:nvSpPr>
        <p:spPr bwMode="auto">
          <a:xfrm>
            <a:off x="533400" y="838200"/>
            <a:ext cx="8305800" cy="5022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rtl="1" eaLnBrk="1" hangingPunct="1">
              <a:lnSpc>
                <a:spcPct val="150000"/>
              </a:lnSpc>
            </a:pPr>
            <a:r>
              <a:rPr lang="ar-SA" altLang="en-US" sz="2800" dirty="0">
                <a:solidFill>
                  <a:schemeClr val="tx2"/>
                </a:solidFill>
                <a:latin typeface="Times New Roman" pitchFamily="18" charset="0"/>
                <a:cs typeface="Times New Roman" pitchFamily="18" charset="0"/>
              </a:rPr>
              <a:t>برامج الإنتاج الزراعي والحيواني طويلة المدى</a:t>
            </a:r>
          </a:p>
          <a:p>
            <a:pPr algn="ctr" rtl="1" eaLnBrk="1" hangingPunct="1">
              <a:lnSpc>
                <a:spcPct val="150000"/>
              </a:lnSpc>
            </a:pPr>
            <a:endParaRPr lang="ar-SA" altLang="en-US" sz="2800" dirty="0">
              <a:latin typeface="Times New Roman" pitchFamily="18" charset="0"/>
              <a:cs typeface="Times New Roman" pitchFamily="18" charset="0"/>
            </a:endParaRPr>
          </a:p>
          <a:p>
            <a:pPr marL="342900" indent="-342900" algn="just" rtl="1" eaLnBrk="1" hangingPunct="1">
              <a:lnSpc>
                <a:spcPct val="150000"/>
              </a:lnSpc>
              <a:buFont typeface="Wingdings" panose="05000000000000000000" pitchFamily="2" charset="2"/>
              <a:buChar char="Ø"/>
            </a:pPr>
            <a:r>
              <a:rPr lang="ar-SA" altLang="en-US" sz="2000" dirty="0">
                <a:latin typeface="Times New Roman" pitchFamily="18" charset="0"/>
                <a:cs typeface="Times New Roman" pitchFamily="18" charset="0"/>
              </a:rPr>
              <a:t>إن نظام المزروعات في الحقل يعتمد على إدارة الموارد الأرضية الإدارة المثلى بغرض المحافظة على تلك الموارد واستثمارها الإستثمار الأمثل، والقاعدة الأساسية لنجاح أي نظام محصولي هو تحقيق دخل صافي ممكن للمزرعة بصفة </a:t>
            </a:r>
            <a:r>
              <a:rPr lang="ar-SA" altLang="en-US" sz="2000" dirty="0" smtClean="0">
                <a:latin typeface="Times New Roman" pitchFamily="18" charset="0"/>
                <a:cs typeface="Times New Roman" pitchFamily="18" charset="0"/>
              </a:rPr>
              <a:t>عامة.</a:t>
            </a:r>
          </a:p>
          <a:p>
            <a:pPr marL="342900" indent="-342900"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ويجب </a:t>
            </a:r>
            <a:r>
              <a:rPr lang="ar-SA" altLang="en-US" sz="2000" dirty="0">
                <a:latin typeface="Times New Roman" pitchFamily="18" charset="0"/>
                <a:cs typeface="Times New Roman" pitchFamily="18" charset="0"/>
              </a:rPr>
              <a:t>أن نتذكر دائماً أن الدخل الصافي وليس الإنتاجية لــوحدة الــمساحة لبعض المحاصيل هي التي تحدد أفضلية المحاصيل في التعاقب على المساحات المزرعية، </a:t>
            </a:r>
            <a:endParaRPr lang="ar-SA" altLang="en-US" sz="2000" dirty="0" smtClean="0">
              <a:latin typeface="Times New Roman" pitchFamily="18" charset="0"/>
              <a:cs typeface="Times New Roman" pitchFamily="18" charset="0"/>
            </a:endParaRPr>
          </a:p>
          <a:p>
            <a:pPr marL="342900" indent="-342900"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وكذلك </a:t>
            </a:r>
            <a:r>
              <a:rPr lang="ar-SA" altLang="en-US" sz="2000" dirty="0">
                <a:latin typeface="Times New Roman" pitchFamily="18" charset="0"/>
                <a:cs typeface="Times New Roman" pitchFamily="18" charset="0"/>
              </a:rPr>
              <a:t>يجب أن نتذكر الدور الذي يلعبه كل من الإنتاج النباتي والحيواني في الدخل المزرعي وإعطاء كل نشاط مزرعي الأهمية التي يستحقها منطلقاً في الأهمية من مساهمته في الدخل المزرعي الصافي.</a:t>
            </a:r>
            <a:endParaRPr lang="en-US" altLang="en-US" sz="2000"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CAE51DB0-6927-4450-8033-E3B5C10908A1}" type="slidenum">
              <a:rPr lang="ar-SA" smtClean="0"/>
              <a:pPr>
                <a:defRPr/>
              </a:pPr>
              <a:t>138</a:t>
            </a:fld>
            <a:endParaRPr lang="en-US"/>
          </a:p>
        </p:txBody>
      </p:sp>
    </p:spTree>
    <p:extLst>
      <p:ext uri="{BB962C8B-B14F-4D97-AF65-F5344CB8AC3E}">
        <p14:creationId xmlns:p14="http://schemas.microsoft.com/office/powerpoint/2010/main" val="3075501316"/>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4294967295"/>
          </p:nvPr>
        </p:nvSpPr>
        <p:spPr>
          <a:xfrm>
            <a:off x="762000" y="1066800"/>
            <a:ext cx="8001000" cy="5135563"/>
          </a:xfrm>
        </p:spPr>
        <p:txBody>
          <a:bodyPr/>
          <a:lstStyle/>
          <a:p>
            <a:pPr marL="609600" indent="-609600" algn="r" rtl="1" eaLnBrk="1" hangingPunct="1">
              <a:buFont typeface="Wingdings" pitchFamily="2" charset="2"/>
              <a:buNone/>
            </a:pPr>
            <a:r>
              <a:rPr lang="ar-SA" altLang="en-US" sz="2800" dirty="0" smtClean="0">
                <a:solidFill>
                  <a:schemeClr val="accent1"/>
                </a:solidFill>
                <a:latin typeface="Simplified Arabic" pitchFamily="18" charset="-78"/>
                <a:cs typeface="Simplified Arabic" pitchFamily="18" charset="-78"/>
              </a:rPr>
              <a:t>أي نظام مزرعي يجب أن يحقق على الأقل الأتي</a:t>
            </a:r>
            <a:r>
              <a:rPr lang="ar-SA" altLang="en-US" sz="2800" dirty="0" smtClean="0">
                <a:latin typeface="Simplified Arabic" pitchFamily="18" charset="-78"/>
                <a:cs typeface="Simplified Arabic" pitchFamily="18" charset="-78"/>
              </a:rPr>
              <a:t>:</a:t>
            </a:r>
          </a:p>
          <a:p>
            <a:pPr marL="609600" indent="-609600" algn="ctr" rtl="1" eaLnBrk="1" hangingPunct="1">
              <a:buFont typeface="Wingdings" pitchFamily="2" charset="2"/>
              <a:buNone/>
            </a:pPr>
            <a:endParaRPr lang="ar-SA" altLang="en-US" dirty="0" smtClean="0">
              <a:latin typeface="Simplified Arabic" pitchFamily="18" charset="-78"/>
              <a:cs typeface="Simplified Arabic" pitchFamily="18" charset="-78"/>
            </a:endParaRPr>
          </a:p>
          <a:p>
            <a:pPr marL="609600" indent="-609600" algn="just" rtl="1" eaLnBrk="1" hangingPunct="1">
              <a:buFontTx/>
              <a:buAutoNum type="arabicPeriod"/>
            </a:pPr>
            <a:r>
              <a:rPr lang="ar-SA" altLang="en-US" sz="2400" dirty="0" smtClean="0">
                <a:latin typeface="Simplified Arabic" pitchFamily="18" charset="-78"/>
                <a:cs typeface="Simplified Arabic" pitchFamily="18" charset="-78"/>
              </a:rPr>
              <a:t>المحافظة على إنتاجية التربة المزرعية عند مستوى مستقر ومربح.</a:t>
            </a:r>
          </a:p>
          <a:p>
            <a:pPr marL="609600" indent="-609600" algn="just" rtl="1" eaLnBrk="1" hangingPunct="1">
              <a:buFontTx/>
              <a:buAutoNum type="arabicPeriod"/>
            </a:pPr>
            <a:r>
              <a:rPr lang="ar-SA" altLang="en-US" sz="2400" dirty="0" smtClean="0">
                <a:latin typeface="Simplified Arabic" pitchFamily="18" charset="-78"/>
                <a:cs typeface="Simplified Arabic" pitchFamily="18" charset="-78"/>
              </a:rPr>
              <a:t>أن يوفر إمكانية للإستبدال والإحلال، فمثلاً يمكن أن نحصل على النيتروجين من السماد مباشرة أو عن طريق زراعة البقوليات التي تثبت النيتروجين الجوي.</a:t>
            </a:r>
          </a:p>
          <a:p>
            <a:pPr marL="609600" indent="-609600" algn="just" rtl="1" eaLnBrk="1" hangingPunct="1">
              <a:buFontTx/>
              <a:buAutoNum type="arabicPeriod"/>
            </a:pPr>
            <a:r>
              <a:rPr lang="ar-SA" altLang="en-US" sz="2400" dirty="0" smtClean="0">
                <a:latin typeface="Simplified Arabic" pitchFamily="18" charset="-78"/>
                <a:cs typeface="Simplified Arabic" pitchFamily="18" charset="-78"/>
              </a:rPr>
              <a:t>أن يوفر في المدى الطويل أفضل استخدام للعمالة، والآلات الزراعية، واحتياجات المزروعات لهما في أوقات مختلفة ليزيد من كفاءة استخداماتها الاقتصادية.</a:t>
            </a:r>
          </a:p>
          <a:p>
            <a:pPr marL="609600" indent="-609600" algn="just" rtl="1" eaLnBrk="1" hangingPunct="1">
              <a:buFontTx/>
              <a:buAutoNum type="arabicPeriod"/>
            </a:pPr>
            <a:r>
              <a:rPr lang="ar-SA" altLang="en-US" sz="2400" dirty="0" smtClean="0">
                <a:latin typeface="Simplified Arabic" pitchFamily="18" charset="-78"/>
                <a:cs typeface="Simplified Arabic" pitchFamily="18" charset="-78"/>
              </a:rPr>
              <a:t>أن يأخذ في الإعتبار مقدرة المزارع على المخاطرة وتحمل مسئولياتها سواءً من حيث الدخل أو الإلتزامات المالية وتوقيتها.</a:t>
            </a:r>
            <a:endParaRPr lang="en-US" altLang="en-US" sz="2400" dirty="0" smtClean="0">
              <a:latin typeface="Simplified Arabic" pitchFamily="18" charset="-78"/>
              <a:cs typeface="Simplified Arabic" pitchFamily="18" charset="-78"/>
            </a:endParaRPr>
          </a:p>
        </p:txBody>
      </p:sp>
      <p:sp>
        <p:nvSpPr>
          <p:cNvPr id="3" name="عنصر نائب لرقم الشريحة 2"/>
          <p:cNvSpPr>
            <a:spLocks noGrp="1"/>
          </p:cNvSpPr>
          <p:nvPr>
            <p:ph type="sldNum" sz="quarter" idx="12"/>
          </p:nvPr>
        </p:nvSpPr>
        <p:spPr/>
        <p:txBody>
          <a:bodyPr/>
          <a:lstStyle/>
          <a:p>
            <a:pPr>
              <a:defRPr/>
            </a:pPr>
            <a:fld id="{1B4FC3DD-DCC1-4D17-A936-90386DF2FE29}" type="slidenum">
              <a:rPr lang="ar-SA" smtClean="0"/>
              <a:pPr>
                <a:defRPr/>
              </a:pPr>
              <a:t>139</a:t>
            </a:fld>
            <a:endParaRPr lang="en-US"/>
          </a:p>
        </p:txBody>
      </p:sp>
    </p:spTree>
    <p:extLst>
      <p:ext uri="{BB962C8B-B14F-4D97-AF65-F5344CB8AC3E}">
        <p14:creationId xmlns:p14="http://schemas.microsoft.com/office/powerpoint/2010/main" val="907783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2" descr="شعار قسم الاقتصاد الزراعي"/>
          <p:cNvPicPr>
            <a:picLocks noChangeAspect="1" noChangeArrowheads="1"/>
          </p:cNvPicPr>
          <p:nvPr/>
        </p:nvPicPr>
        <p:blipFill>
          <a:blip r:embed="rId3" cstate="print"/>
          <a:srcRect/>
          <a:stretch>
            <a:fillRect/>
          </a:stretch>
        </p:blipFill>
        <p:spPr bwMode="auto">
          <a:xfrm>
            <a:off x="1" y="0"/>
            <a:ext cx="1447800" cy="762000"/>
          </a:xfrm>
          <a:prstGeom prst="rect">
            <a:avLst/>
          </a:prstGeom>
          <a:noFill/>
          <a:ln w="9525">
            <a:noFill/>
            <a:miter lim="800000"/>
            <a:headEnd/>
            <a:tailEnd/>
          </a:ln>
        </p:spPr>
      </p:pic>
      <p:pic>
        <p:nvPicPr>
          <p:cNvPr id="1026"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6148"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dirty="0"/>
          </a:p>
          <a:p>
            <a:pPr eaLnBrk="0" hangingPunct="0"/>
            <a:endParaRPr lang="en-US" altLang="zh-CN" dirty="0"/>
          </a:p>
        </p:txBody>
      </p:sp>
      <p:sp>
        <p:nvSpPr>
          <p:cNvPr id="6149" name="Rectangle 1"/>
          <p:cNvSpPr>
            <a:spLocks noChangeArrowheads="1"/>
          </p:cNvSpPr>
          <p:nvPr/>
        </p:nvSpPr>
        <p:spPr bwMode="auto">
          <a:xfrm>
            <a:off x="1714500" y="753348"/>
            <a:ext cx="5715000" cy="738664"/>
          </a:xfrm>
          <a:prstGeom prst="rect">
            <a:avLst/>
          </a:prstGeom>
          <a:noFill/>
          <a:ln w="9525">
            <a:noFill/>
            <a:miter lim="800000"/>
            <a:headEnd/>
            <a:tailEnd/>
          </a:ln>
        </p:spPr>
        <p:txBody>
          <a:bodyPr wrap="square" anchor="ctr">
            <a:spAutoFit/>
          </a:bodyPr>
          <a:lstStyle/>
          <a:p>
            <a:pPr algn="justLow" rtl="1" eaLnBrk="0" hangingPunct="0"/>
            <a:r>
              <a:rPr lang="ar-SA" sz="2400" b="1" dirty="0">
                <a:solidFill>
                  <a:srgbClr val="C00000"/>
                </a:solidFill>
                <a:latin typeface="Times New Roman" pitchFamily="18" charset="0"/>
                <a:ea typeface="Times New Roman" pitchFamily="18" charset="0"/>
                <a:cs typeface="Times New Roman" pitchFamily="18" charset="0"/>
              </a:rPr>
              <a:t>إدارة المنشآت الزراعية وتحقيق أهداف وحدات الإنتاج</a:t>
            </a:r>
            <a:endParaRPr lang="ar-SA" sz="2400" dirty="0">
              <a:solidFill>
                <a:srgbClr val="C00000"/>
              </a:solidFill>
              <a:latin typeface="Times New Roman" pitchFamily="18" charset="0"/>
              <a:ea typeface="Times New Roman" pitchFamily="18" charset="0"/>
              <a:cs typeface="Times New Roman" pitchFamily="18" charset="0"/>
            </a:endParaRPr>
          </a:p>
          <a:p>
            <a:pPr indent="288925" algn="justLow" rtl="1" eaLnBrk="0" hangingPunct="0"/>
            <a:endParaRPr lang="en-US" dirty="0">
              <a:latin typeface="Times New Roman" pitchFamily="18" charset="0"/>
              <a:cs typeface="Times New Roman" pitchFamily="18" charset="0"/>
            </a:endParaRPr>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pPr>
                <a:defRPr/>
              </a:pPr>
              <a:t>14</a:t>
            </a:fld>
            <a:endParaRPr lang="en-US" dirty="0"/>
          </a:p>
        </p:txBody>
      </p:sp>
      <p:graphicFrame>
        <p:nvGraphicFramePr>
          <p:cNvPr id="2" name="Diagram 1"/>
          <p:cNvGraphicFramePr/>
          <p:nvPr>
            <p:extLst>
              <p:ext uri="{D42A27DB-BD31-4B8C-83A1-F6EECF244321}">
                <p14:modId xmlns:p14="http://schemas.microsoft.com/office/powerpoint/2010/main" val="3222950345"/>
              </p:ext>
            </p:extLst>
          </p:nvPr>
        </p:nvGraphicFramePr>
        <p:xfrm>
          <a:off x="304800" y="1397000"/>
          <a:ext cx="7315200" cy="4927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186717203"/>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4294967295"/>
          </p:nvPr>
        </p:nvSpPr>
        <p:spPr>
          <a:xfrm>
            <a:off x="304800" y="685800"/>
            <a:ext cx="8610600" cy="5791200"/>
          </a:xfrm>
        </p:spPr>
        <p:txBody>
          <a:bodyPr/>
          <a:lstStyle/>
          <a:p>
            <a:pPr marL="0" indent="0" algn="ctr" rtl="1" eaLnBrk="1" hangingPunct="1">
              <a:lnSpc>
                <a:spcPct val="150000"/>
              </a:lnSpc>
              <a:buNone/>
            </a:pPr>
            <a:r>
              <a:rPr lang="ar-SA" altLang="en-US" sz="2800" b="1" dirty="0" smtClean="0">
                <a:solidFill>
                  <a:schemeClr val="tx2"/>
                </a:solidFill>
                <a:latin typeface="Times New Roman" pitchFamily="18" charset="0"/>
                <a:cs typeface="Times New Roman" pitchFamily="18" charset="0"/>
              </a:rPr>
              <a:t>الــــــــعـمـالـــة والـــــــمـحاصـــــيل</a:t>
            </a:r>
            <a:endParaRPr lang="ar-SA" altLang="en-US" sz="2800" dirty="0" smtClean="0">
              <a:solidFill>
                <a:schemeClr val="tx2"/>
              </a:solidFill>
              <a:latin typeface="Times New Roman" pitchFamily="18" charset="0"/>
              <a:cs typeface="Times New Roman" pitchFamily="18" charset="0"/>
            </a:endParaRPr>
          </a:p>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بعد أختيار النمط الزراعي والإنتاجي بالمزرعة يكون من المهم تحديد وتقدير الاحتياجات من العمالة آخذين في الاعتبار نوعية الآلات الزراعية التي سيتم إستخدامها وتكون تلك التقديرات شهرية وموسمية. </a:t>
            </a:r>
          </a:p>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وكذلك يمكن تقدير العمالة المتوفرة من المزارع وأفراد أسرته وكذلك من المصادر المختلفة للعمالة بما يساوي الاحتياج من العمالة. </a:t>
            </a:r>
          </a:p>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كما يجب في هذه الخطوة دراسة أوقات الاحتياج القصوى للعمالة (موسم الاستزراع- موسم الحصاد- الخدمات الزراعية- موسم التوالد في الإنتاج الحيواني.. إلخ) </a:t>
            </a:r>
          </a:p>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وعندما تكون العمالة محددة فإن حجم النشاط الزراعي يتحدد بالاحتياج من العمالة في أوقات الاحتياج القصوى.</a:t>
            </a:r>
            <a:endParaRPr lang="ar-SA" altLang="en-US" sz="2400" b="1"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BB61E60D-C297-46DA-8B92-F92FBC409E5F}" type="slidenum">
              <a:rPr lang="ar-SA" smtClean="0"/>
              <a:pPr>
                <a:defRPr/>
              </a:pPr>
              <a:t>140</a:t>
            </a:fld>
            <a:endParaRPr lang="en-US"/>
          </a:p>
        </p:txBody>
      </p:sp>
    </p:spTree>
    <p:extLst>
      <p:ext uri="{BB962C8B-B14F-4D97-AF65-F5344CB8AC3E}">
        <p14:creationId xmlns:p14="http://schemas.microsoft.com/office/powerpoint/2010/main" val="1336949113"/>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مستطيل 2"/>
          <p:cNvSpPr>
            <a:spLocks noChangeArrowheads="1"/>
          </p:cNvSpPr>
          <p:nvPr/>
        </p:nvSpPr>
        <p:spPr bwMode="auto">
          <a:xfrm>
            <a:off x="304800" y="762000"/>
            <a:ext cx="8534400" cy="565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rtl="1" eaLnBrk="1" hangingPunct="1">
              <a:lnSpc>
                <a:spcPct val="150000"/>
              </a:lnSpc>
            </a:pPr>
            <a:r>
              <a:rPr lang="ar-SA" altLang="en-US" sz="2800" b="1" dirty="0">
                <a:solidFill>
                  <a:schemeClr val="tx2"/>
                </a:solidFill>
                <a:latin typeface="Times New Roman" pitchFamily="18" charset="0"/>
                <a:cs typeface="Times New Roman" pitchFamily="18" charset="0"/>
              </a:rPr>
              <a:t>تــــــــــكالــــيـف </a:t>
            </a:r>
            <a:r>
              <a:rPr lang="ar-SA" altLang="en-US" sz="2800" b="1" dirty="0" smtClean="0">
                <a:solidFill>
                  <a:schemeClr val="tx2"/>
                </a:solidFill>
                <a:latin typeface="Times New Roman" pitchFamily="18" charset="0"/>
                <a:cs typeface="Times New Roman" pitchFamily="18" charset="0"/>
              </a:rPr>
              <a:t>الـــــــــمـحـاصــــــيل</a:t>
            </a:r>
          </a:p>
          <a:p>
            <a:pPr marL="342900" indent="-342900"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يمكن حساب تكاليف المحاصيل وفق بدائل الخطط الإنتاجية وتشمل تكلفة البذور والأسمدة والآلات الزراعية والوقود والنقل والعمالة والتسويق وهي جميعها تكاليف مباشرة للإنتاج ولاتشمل التكاليف الثابتة أو التكاليف الاستثمارية والضرائب حيث إنها ستكون متساوية بغض النظر عن نوعية الإنتاج المنتج في المزرعة.</a:t>
            </a:r>
          </a:p>
          <a:p>
            <a:pPr marL="342900" indent="-342900"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ولكي </a:t>
            </a:r>
            <a:r>
              <a:rPr lang="ar-SA" altLang="en-US" sz="2400" dirty="0">
                <a:latin typeface="Times New Roman" pitchFamily="18" charset="0"/>
                <a:cs typeface="Times New Roman" pitchFamily="18" charset="0"/>
              </a:rPr>
              <a:t>نقوم بعملية تقدير التكاليف فيجب أن نتعرف على معدلات </a:t>
            </a:r>
            <a:r>
              <a:rPr lang="ar-SA" altLang="en-US" sz="2400" dirty="0" smtClean="0">
                <a:latin typeface="Times New Roman" pitchFamily="18" charset="0"/>
                <a:cs typeface="Times New Roman" pitchFamily="18" charset="0"/>
              </a:rPr>
              <a:t>البذر </a:t>
            </a:r>
            <a:r>
              <a:rPr lang="ar-SA" altLang="en-US" sz="2400" dirty="0">
                <a:latin typeface="Times New Roman" pitchFamily="18" charset="0"/>
                <a:cs typeface="Times New Roman" pitchFamily="18" charset="0"/>
              </a:rPr>
              <a:t>ومعدلات التسميد ومعدلات الأداء للآلات المزرعية والاحتياجات من الوقود للعمليات الزراعية المختلفة (الحرث، الحصاد، إضافة الاسمدة، الري.. إلخ</a:t>
            </a:r>
            <a:r>
              <a:rPr lang="ar-SA" altLang="en-US" sz="2400" dirty="0" smtClean="0">
                <a:latin typeface="Times New Roman" pitchFamily="18" charset="0"/>
                <a:cs typeface="Times New Roman" pitchFamily="18" charset="0"/>
              </a:rPr>
              <a:t>).</a:t>
            </a:r>
          </a:p>
          <a:p>
            <a:pPr marL="342900" indent="-342900"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 </a:t>
            </a:r>
            <a:r>
              <a:rPr lang="ar-SA" altLang="en-US" sz="2400" dirty="0">
                <a:latin typeface="Times New Roman" pitchFamily="18" charset="0"/>
                <a:cs typeface="Times New Roman" pitchFamily="18" charset="0"/>
              </a:rPr>
              <a:t>وتصبح عملية التقدير سهلة بعد تحديد الكميات الطبيعية ومعرفة الأسعار، ويلاحظ أن جميع بنود التكاليف هي تكاليف مباشرة.</a:t>
            </a:r>
            <a:endParaRPr lang="en-US" altLang="en-US" sz="2400"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4DBF77C9-AEA5-48BC-B2B0-206FF18C2D56}" type="slidenum">
              <a:rPr lang="ar-SA" smtClean="0"/>
              <a:pPr>
                <a:defRPr/>
              </a:pPr>
              <a:t>141</a:t>
            </a:fld>
            <a:endParaRPr lang="en-US"/>
          </a:p>
        </p:txBody>
      </p:sp>
    </p:spTree>
    <p:extLst>
      <p:ext uri="{BB962C8B-B14F-4D97-AF65-F5344CB8AC3E}">
        <p14:creationId xmlns:p14="http://schemas.microsoft.com/office/powerpoint/2010/main" val="2211540732"/>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4294967295"/>
          </p:nvPr>
        </p:nvSpPr>
        <p:spPr>
          <a:xfrm>
            <a:off x="6409" y="304800"/>
            <a:ext cx="9144000" cy="6477000"/>
          </a:xfrm>
        </p:spPr>
        <p:txBody>
          <a:bodyPr/>
          <a:lstStyle/>
          <a:p>
            <a:pPr algn="ctr" rtl="1" eaLnBrk="1" hangingPunct="1">
              <a:lnSpc>
                <a:spcPct val="90000"/>
              </a:lnSpc>
            </a:pPr>
            <a:r>
              <a:rPr lang="ar-SA" altLang="en-US" sz="2400" b="1" dirty="0" smtClean="0">
                <a:solidFill>
                  <a:schemeClr val="tx2"/>
                </a:solidFill>
                <a:latin typeface="Times New Roman" pitchFamily="18" charset="0"/>
                <a:cs typeface="Times New Roman" pitchFamily="18" charset="0"/>
              </a:rPr>
              <a:t>نـــــشاط الإنتاج الــحيواني والاحتياجات من الأعــــــــلاف:</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لكي تخطط للإنتاج الحيواني بالمزرعة تكون البداية بحساب كمية الأعلاف المنتجة في الخطة الزراعية بالمزرعة. وتكون البداية هي في الاستفادة لمخلفات الإنتاج النباتي في توفير مصادر رخيصة جداً للأعلاف.</a:t>
            </a:r>
          </a:p>
          <a:p>
            <a:pPr algn="just" rtl="1" eaLnBrk="1" hangingPunct="1">
              <a:lnSpc>
                <a:spcPct val="150000"/>
              </a:lnSpc>
              <a:buFontTx/>
              <a:buChar char="-"/>
            </a:pPr>
            <a:r>
              <a:rPr lang="ar-SA" altLang="en-US" sz="1800" dirty="0" smtClean="0">
                <a:latin typeface="Times New Roman" pitchFamily="18" charset="0"/>
                <a:cs typeface="Times New Roman" pitchFamily="18" charset="0"/>
              </a:rPr>
              <a:t>ولكن أيضاً يجب الاهتمام بعملية الربط بين متطلبات الإنتاج الحيواني من الأعلاف ومقدرة الخطة الإنتاجية على توفير الاحتياجات من مواد العلف. </a:t>
            </a:r>
          </a:p>
          <a:p>
            <a:pPr algn="just" rtl="1" eaLnBrk="1" hangingPunct="1">
              <a:lnSpc>
                <a:spcPct val="150000"/>
              </a:lnSpc>
              <a:buFontTx/>
              <a:buChar char="-"/>
            </a:pPr>
            <a:r>
              <a:rPr lang="ar-SA" altLang="en-US" sz="1800" dirty="0" smtClean="0">
                <a:latin typeface="Times New Roman" pitchFamily="18" charset="0"/>
                <a:cs typeface="Times New Roman" pitchFamily="18" charset="0"/>
              </a:rPr>
              <a:t>ويجب الا يتردد المزارع ليغير من الخطة الإنتاجية لصالح الإنتاج الحيواني إذا كان هذا التغير سوف يزيد من الدخل الصافي للمزرعة ككل. </a:t>
            </a:r>
          </a:p>
          <a:p>
            <a:pPr algn="just" rtl="1" eaLnBrk="1" hangingPunct="1">
              <a:lnSpc>
                <a:spcPct val="150000"/>
              </a:lnSpc>
              <a:buFontTx/>
              <a:buChar char="-"/>
            </a:pPr>
            <a:r>
              <a:rPr lang="ar-SA" altLang="en-US" sz="1800" dirty="0" smtClean="0">
                <a:latin typeface="Times New Roman" pitchFamily="18" charset="0"/>
                <a:cs typeface="Times New Roman" pitchFamily="18" charset="0"/>
              </a:rPr>
              <a:t>كما يمكن ملاحظة أن الإنتاج الحيواني لا يتوقف فقط على إنتاج الأعلاف ولكن المباني والحظائر والعمالة والمخاطرة الممكنة هي عوامل مهمة في تحديد إمكانيات التوسع في الإنتاج الحيواني. فإذا ما توفرت الإمكانيات الأخرى من عمالة وخبرة ورأسمال فإن تحديد أعداد الحيوانات ربما يتم عن طريق حاصل قسمة كمية العلف المتوفرة على احتياجات الرأس من الحيوانات المزرعية (أبقار، أغنام..إلخ).</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وعلى العموم فإن نوعية العلف المنتج ربما تحدد نوع الحيوان الذي يتم تربيته</a:t>
            </a:r>
          </a:p>
          <a:p>
            <a:pPr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 ومن المتعارف عليه أن الإنتاج الحيواني تحكمه القاعدة الاقتصادية المعروفة بالفرصة البديلة للتعامل مع الموارد المزرعية المحدودة، وعليه يجب تقويم عدد من الاختبارات الممكنة وفق هذه القاعدة ووفق هذا التقويم وقد يكون من المفيد أيضاً تغيير الخطط المزرعية للإنتاج النباتي ليتجانس مع نمط الإنتاج الحيواني بالمزرعة.</a:t>
            </a:r>
            <a:endParaRPr lang="en-US" altLang="en-US" sz="18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16508309-7DD9-4FAF-BE87-0D3A23048843}" type="slidenum">
              <a:rPr lang="ar-SA" smtClean="0"/>
              <a:pPr>
                <a:defRPr/>
              </a:pPr>
              <a:t>142</a:t>
            </a:fld>
            <a:endParaRPr lang="en-US"/>
          </a:p>
        </p:txBody>
      </p:sp>
    </p:spTree>
    <p:extLst>
      <p:ext uri="{BB962C8B-B14F-4D97-AF65-F5344CB8AC3E}">
        <p14:creationId xmlns:p14="http://schemas.microsoft.com/office/powerpoint/2010/main" val="386510093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4294967295"/>
          </p:nvPr>
        </p:nvSpPr>
        <p:spPr>
          <a:xfrm>
            <a:off x="304800" y="1066800"/>
            <a:ext cx="8458200" cy="5334000"/>
          </a:xfrm>
        </p:spPr>
        <p:txBody>
          <a:bodyPr/>
          <a:lstStyle/>
          <a:p>
            <a:pPr marL="0" indent="0" algn="ctr" rtl="1" eaLnBrk="1" hangingPunct="1">
              <a:lnSpc>
                <a:spcPct val="150000"/>
              </a:lnSpc>
              <a:buNone/>
            </a:pPr>
            <a:r>
              <a:rPr lang="ar-SA" altLang="en-US" sz="2800" b="1" dirty="0" smtClean="0">
                <a:latin typeface="Times New Roman" pitchFamily="18" charset="0"/>
                <a:cs typeface="Times New Roman" pitchFamily="18" charset="0"/>
              </a:rPr>
              <a:t>تــــــــــكـالـــــيف الإنتاج الـــــــــحيواني</a:t>
            </a:r>
          </a:p>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كما في أنشطة الإنتاج النباتي فإنه يجب إعداد تقديرات تكلفة الإنتاج الحيواني بالمزرعة. </a:t>
            </a:r>
          </a:p>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تكلفة الإنتاج الحيواني تشمل تقديرات تكاليف الأعلاف، تكاليف التلقيح الاصطناعي، تكاليف الخدمات البيطرية، تكاليف الحلب والتسجيل وغيرها من بنود التكاليف المباشرة المتعلقة بالإنتاج الحيواني وكذلك تكلفة العمالة المؤجرة لغرض الإنتاج الحيواني.</a:t>
            </a:r>
          </a:p>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 ويجب مراعاة أن هذه التكاليف هي تكاليف متغيرة ومباشرة للنشاط.</a:t>
            </a:r>
            <a:endParaRPr lang="ar-SA" altLang="en-US" sz="2400" b="1"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C3D529CA-F343-4D10-AD45-88318A1F7BD9}" type="slidenum">
              <a:rPr lang="ar-SA" smtClean="0"/>
              <a:pPr>
                <a:defRPr/>
              </a:pPr>
              <a:t>143</a:t>
            </a:fld>
            <a:endParaRPr lang="en-US"/>
          </a:p>
        </p:txBody>
      </p:sp>
    </p:spTree>
    <p:extLst>
      <p:ext uri="{BB962C8B-B14F-4D97-AF65-F5344CB8AC3E}">
        <p14:creationId xmlns:p14="http://schemas.microsoft.com/office/powerpoint/2010/main" val="1253863187"/>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مستطيل 2"/>
          <p:cNvSpPr>
            <a:spLocks noChangeArrowheads="1"/>
          </p:cNvSpPr>
          <p:nvPr/>
        </p:nvSpPr>
        <p:spPr bwMode="auto">
          <a:xfrm>
            <a:off x="304800" y="579358"/>
            <a:ext cx="8534400" cy="6278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rtl="1" eaLnBrk="1" hangingPunct="1">
              <a:lnSpc>
                <a:spcPct val="150000"/>
              </a:lnSpc>
            </a:pPr>
            <a:r>
              <a:rPr lang="ar-SA" altLang="en-US" sz="2800" b="1" dirty="0" smtClean="0">
                <a:solidFill>
                  <a:schemeClr val="tx2"/>
                </a:solidFill>
                <a:latin typeface="Times New Roman" pitchFamily="18" charset="0"/>
                <a:cs typeface="Times New Roman" pitchFamily="18" charset="0"/>
              </a:rPr>
              <a:t>انشطة </a:t>
            </a:r>
            <a:r>
              <a:rPr lang="ar-SA" altLang="en-US" sz="2800" b="1" dirty="0">
                <a:solidFill>
                  <a:schemeClr val="tx2"/>
                </a:solidFill>
                <a:latin typeface="Times New Roman" pitchFamily="18" charset="0"/>
                <a:cs typeface="Times New Roman" pitchFamily="18" charset="0"/>
              </a:rPr>
              <a:t>الإنتاج </a:t>
            </a:r>
            <a:r>
              <a:rPr lang="ar-SA" altLang="en-US" sz="2800" b="1" dirty="0" smtClean="0">
                <a:solidFill>
                  <a:schemeClr val="tx2"/>
                </a:solidFill>
                <a:latin typeface="Times New Roman" pitchFamily="18" charset="0"/>
                <a:cs typeface="Times New Roman" pitchFamily="18" charset="0"/>
              </a:rPr>
              <a:t>الـــــــحـيـوانـــــي</a:t>
            </a:r>
            <a:endParaRPr lang="ar-SA" altLang="en-US" sz="2800" b="1" dirty="0">
              <a:solidFill>
                <a:schemeClr val="tx2"/>
              </a:solidFill>
              <a:latin typeface="Times New Roman" pitchFamily="18" charset="0"/>
              <a:cs typeface="Times New Roman" pitchFamily="18" charset="0"/>
            </a:endParaRPr>
          </a:p>
          <a:p>
            <a:pPr marL="342900" indent="-342900" algn="just" rtl="1" eaLnBrk="1" hangingPunct="1">
              <a:lnSpc>
                <a:spcPct val="150000"/>
              </a:lnSpc>
              <a:buFont typeface="Wingdings" panose="05000000000000000000" pitchFamily="2" charset="2"/>
              <a:buChar char="Ø"/>
            </a:pPr>
            <a:r>
              <a:rPr lang="ar-SA" altLang="en-US" sz="2400" dirty="0">
                <a:latin typeface="Times New Roman" pitchFamily="18" charset="0"/>
                <a:cs typeface="Times New Roman" pitchFamily="18" charset="0"/>
              </a:rPr>
              <a:t>يجب ملاحظة الارتباط بين أنشطة الإنتاج الحيواني والنباتي بالمزرعة وإنتاجية اللحم أو الحليب حيث تعتمد إلى حد ما على إنتاجية وجودة الأعلاف </a:t>
            </a:r>
            <a:r>
              <a:rPr lang="ar-SA" altLang="en-US" sz="2400" dirty="0" smtClean="0">
                <a:latin typeface="Times New Roman" pitchFamily="18" charset="0"/>
                <a:cs typeface="Times New Roman" pitchFamily="18" charset="0"/>
              </a:rPr>
              <a:t>المنتجة بالمزرعة.</a:t>
            </a:r>
          </a:p>
          <a:p>
            <a:pPr marL="342900" indent="-342900"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تكلفة </a:t>
            </a:r>
            <a:r>
              <a:rPr lang="ar-SA" altLang="en-US" sz="2400" dirty="0">
                <a:latin typeface="Times New Roman" pitchFamily="18" charset="0"/>
                <a:cs typeface="Times New Roman" pitchFamily="18" charset="0"/>
              </a:rPr>
              <a:t>الوحدة المنتجة من الألبان واللحوم وغيرها سوف تحدد بالتكلفة المتعلقة بالعلف ومواد العلف المستخدم في نشاط الإنتاج الحيواني </a:t>
            </a:r>
            <a:endParaRPr lang="ar-SA" altLang="en-US" sz="2400" dirty="0" smtClean="0">
              <a:latin typeface="Times New Roman" pitchFamily="18" charset="0"/>
              <a:cs typeface="Times New Roman" pitchFamily="18" charset="0"/>
            </a:endParaRPr>
          </a:p>
          <a:p>
            <a:pPr marL="342900" indent="-342900"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في </a:t>
            </a:r>
            <a:r>
              <a:rPr lang="ar-SA" altLang="en-US" sz="2400" dirty="0">
                <a:latin typeface="Times New Roman" pitchFamily="18" charset="0"/>
                <a:cs typeface="Times New Roman" pitchFamily="18" charset="0"/>
              </a:rPr>
              <a:t>موضوع التكاليف يجب استخدام القاعدة المهمة المتعلقة بنسبة الاحلال بين مصادر الأعلاف المختلفة وفق أسعار وتكلفة البدائل المتاحة لتوفير الطاقة والبروتين والأملاح وغيرها. </a:t>
            </a:r>
            <a:endParaRPr lang="ar-SA" altLang="en-US" sz="2400" dirty="0" smtClean="0">
              <a:latin typeface="Times New Roman" pitchFamily="18" charset="0"/>
              <a:cs typeface="Times New Roman" pitchFamily="18" charset="0"/>
            </a:endParaRPr>
          </a:p>
          <a:p>
            <a:pPr marL="342900" indent="-342900"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وهي </a:t>
            </a:r>
            <a:r>
              <a:rPr lang="ar-SA" altLang="en-US" sz="2400" dirty="0">
                <a:latin typeface="Times New Roman" pitchFamily="18" charset="0"/>
                <a:cs typeface="Times New Roman" pitchFamily="18" charset="0"/>
              </a:rPr>
              <a:t>قاعدة مفيدة في التعرف على الكميات المثلى من المصادر المختلفة لمواد العلف التي يتم استخدامها بهدف تخصيص تكاليف إنتاج اللحوم والألبان بالمزرعة أو المشروع</a:t>
            </a:r>
            <a:r>
              <a:rPr lang="en-US" altLang="en-US" sz="2400" dirty="0">
                <a:latin typeface="Times New Roman" pitchFamily="18" charset="0"/>
                <a:cs typeface="Times New Roman" pitchFamily="18" charset="0"/>
              </a:rPr>
              <a:t> </a:t>
            </a:r>
          </a:p>
        </p:txBody>
      </p:sp>
      <p:sp>
        <p:nvSpPr>
          <p:cNvPr id="3" name="عنصر نائب لرقم الشريحة 2"/>
          <p:cNvSpPr>
            <a:spLocks noGrp="1"/>
          </p:cNvSpPr>
          <p:nvPr>
            <p:ph type="sldNum" sz="quarter" idx="12"/>
          </p:nvPr>
        </p:nvSpPr>
        <p:spPr/>
        <p:txBody>
          <a:bodyPr/>
          <a:lstStyle/>
          <a:p>
            <a:pPr>
              <a:defRPr/>
            </a:pPr>
            <a:fld id="{EDE77E1E-E6A9-409E-AE9F-5D276FBF3FDB}" type="slidenum">
              <a:rPr lang="ar-SA" smtClean="0"/>
              <a:pPr>
                <a:defRPr/>
              </a:pPr>
              <a:t>144</a:t>
            </a:fld>
            <a:endParaRPr lang="en-US"/>
          </a:p>
        </p:txBody>
      </p:sp>
    </p:spTree>
    <p:extLst>
      <p:ext uri="{BB962C8B-B14F-4D97-AF65-F5344CB8AC3E}">
        <p14:creationId xmlns:p14="http://schemas.microsoft.com/office/powerpoint/2010/main" val="1090186002"/>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4294967295"/>
          </p:nvPr>
        </p:nvSpPr>
        <p:spPr>
          <a:xfrm>
            <a:off x="76200" y="533400"/>
            <a:ext cx="8763000" cy="5516563"/>
          </a:xfrm>
        </p:spPr>
        <p:txBody>
          <a:bodyPr/>
          <a:lstStyle/>
          <a:p>
            <a:pPr marL="0" indent="0" algn="ctr" rtl="1" eaLnBrk="1" hangingPunct="1">
              <a:lnSpc>
                <a:spcPct val="150000"/>
              </a:lnSpc>
              <a:buNone/>
            </a:pPr>
            <a:r>
              <a:rPr lang="ar-SA" altLang="en-US" sz="2400" b="1" dirty="0" smtClean="0">
                <a:solidFill>
                  <a:schemeClr val="tx2"/>
                </a:solidFill>
                <a:latin typeface="Times New Roman" pitchFamily="18" charset="0"/>
                <a:cs typeface="Times New Roman" pitchFamily="18" charset="0"/>
              </a:rPr>
              <a:t>الأســـعار والـــــتكاليف الــمستخدمة</a:t>
            </a:r>
          </a:p>
          <a:p>
            <a:pPr algn="just" rtl="1" eaLnBrk="1" hangingPunct="1">
              <a:lnSpc>
                <a:spcPct val="150000"/>
              </a:lnSpc>
              <a:buFont typeface="Wingdings" pitchFamily="2" charset="2"/>
              <a:buChar char="v"/>
            </a:pPr>
            <a:r>
              <a:rPr lang="ar-SA" altLang="en-US" sz="2000" dirty="0" smtClean="0">
                <a:latin typeface="Times New Roman" pitchFamily="18" charset="0"/>
                <a:cs typeface="Times New Roman" pitchFamily="18" charset="0"/>
              </a:rPr>
              <a:t>تعد الميزانية المزرعية عادة من منطلق تخطيطي للمستقبل وعند البحث في المستقبل قد لايكون للماضي تأثيراً كبيراً في الدخل المستقبلي للمزارع من إستثمار موارده المزرعية، ولذلك فإن الأسعار والتكاليف المستخدمة في الميزانية هي أسعار وتكاليف مستقبلية أي أنها تقديرات لتوقعات أسعار وتكاليف.</a:t>
            </a:r>
          </a:p>
          <a:p>
            <a:pPr algn="just" rtl="1" eaLnBrk="1" hangingPunct="1">
              <a:lnSpc>
                <a:spcPct val="150000"/>
              </a:lnSpc>
              <a:buFont typeface="Wingdings" pitchFamily="2" charset="2"/>
              <a:buChar char="v"/>
            </a:pPr>
            <a:r>
              <a:rPr lang="ar-SA" altLang="en-US" sz="2000" dirty="0" smtClean="0">
                <a:latin typeface="Times New Roman" pitchFamily="18" charset="0"/>
                <a:cs typeface="Times New Roman" pitchFamily="18" charset="0"/>
              </a:rPr>
              <a:t>فمن المؤشرات المهمة في موضوع الأسعار والتكاليف هي الأسعار والتكاليف للسنوات الماضية. وبالتأكيد فإن الأسعار والتكاليف المستقبلية قد تزيد أو تنقص أو تكون ثابتة مقارنة بالمؤشرات والمعلومات المستقاة من أداء الأسعار ومعدلات التكاليف للسنوات الماضية. </a:t>
            </a:r>
          </a:p>
          <a:p>
            <a:pPr algn="just" rtl="1" eaLnBrk="1" hangingPunct="1">
              <a:lnSpc>
                <a:spcPct val="150000"/>
              </a:lnSpc>
              <a:buFont typeface="Wingdings" pitchFamily="2" charset="2"/>
              <a:buChar char="v"/>
            </a:pPr>
            <a:r>
              <a:rPr lang="ar-SA" altLang="en-US" sz="2000" dirty="0" smtClean="0">
                <a:latin typeface="Times New Roman" pitchFamily="18" charset="0"/>
                <a:cs typeface="Times New Roman" pitchFamily="18" charset="0"/>
              </a:rPr>
              <a:t>وللتخطيط للميزانية طويلة المدى فإن متوسطات الأربع أو خمس سنوات الماضية للأسعار والتكاليف تصلح لان تكون مؤشر مهم لأوضاع الأسعار والتكاليف المستقبلية. </a:t>
            </a:r>
          </a:p>
          <a:p>
            <a:pPr algn="just" rtl="1" eaLnBrk="1" hangingPunct="1">
              <a:lnSpc>
                <a:spcPct val="150000"/>
              </a:lnSpc>
              <a:buFont typeface="Wingdings" pitchFamily="2" charset="2"/>
              <a:buChar char="v"/>
            </a:pPr>
            <a:r>
              <a:rPr lang="ar-SA" altLang="en-US" sz="2000" dirty="0" smtClean="0">
                <a:latin typeface="Times New Roman" pitchFamily="18" charset="0"/>
                <a:cs typeface="Times New Roman" pitchFamily="18" charset="0"/>
              </a:rPr>
              <a:t>ومن المهم جداً في تحديد الأسعار والتكاليف دراسة مايتوفر من معلومات عن السنوات السابقة دراسة جيدة حتى يكون معامل الخطأ صغير وتكون الأسعار المقدرة قريبة جداً من الأسعار الواقعية وتعطى للميزانية المزرعية المعدة مصداقية وكفاءة عالية.</a:t>
            </a:r>
            <a:endParaRPr lang="en-US" altLang="en-US" sz="20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4E1EDCE3-F582-42C9-8B86-2BC0C8897FE5}" type="slidenum">
              <a:rPr lang="ar-SA" smtClean="0"/>
              <a:pPr>
                <a:defRPr/>
              </a:pPr>
              <a:t>145</a:t>
            </a:fld>
            <a:endParaRPr lang="en-US"/>
          </a:p>
        </p:txBody>
      </p:sp>
    </p:spTree>
    <p:extLst>
      <p:ext uri="{BB962C8B-B14F-4D97-AF65-F5344CB8AC3E}">
        <p14:creationId xmlns:p14="http://schemas.microsoft.com/office/powerpoint/2010/main" val="1449090985"/>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4294967295"/>
          </p:nvPr>
        </p:nvSpPr>
        <p:spPr>
          <a:xfrm>
            <a:off x="0" y="457200"/>
            <a:ext cx="9144000" cy="6248400"/>
          </a:xfrm>
        </p:spPr>
        <p:txBody>
          <a:bodyPr/>
          <a:lstStyle/>
          <a:p>
            <a:pPr marL="0" indent="0" algn="ctr" rtl="1" eaLnBrk="1" hangingPunct="1">
              <a:lnSpc>
                <a:spcPct val="150000"/>
              </a:lnSpc>
              <a:buNone/>
              <a:defRPr/>
            </a:pPr>
            <a:r>
              <a:rPr lang="ar-SA" sz="2400" b="1" dirty="0" smtClean="0">
                <a:solidFill>
                  <a:schemeClr val="tx2"/>
                </a:solidFill>
                <a:latin typeface="Times New Roman" pitchFamily="18" charset="0"/>
                <a:cs typeface="Times New Roman" pitchFamily="18" charset="0"/>
              </a:rPr>
              <a:t>الـــدخل والــــمصرفات الـــمزرعية</a:t>
            </a:r>
          </a:p>
          <a:p>
            <a:pPr algn="just" rtl="1" eaLnBrk="1" hangingPunct="1">
              <a:lnSpc>
                <a:spcPct val="150000"/>
              </a:lnSpc>
              <a:spcBef>
                <a:spcPts val="0"/>
              </a:spcBef>
              <a:buFont typeface="Wingdings" pitchFamily="2" charset="2"/>
              <a:buChar char="Ø"/>
              <a:defRPr/>
            </a:pPr>
            <a:r>
              <a:rPr lang="ar-SA" sz="1400" b="1" dirty="0" smtClean="0">
                <a:latin typeface="Times New Roman" pitchFamily="18" charset="0"/>
                <a:cs typeface="Times New Roman" pitchFamily="18" charset="0"/>
              </a:rPr>
              <a:t>يمكن في المراحل النهائية من إعداد الميزانية إيجاد تقديرات الدخل والتكاليف وذلك وفق النموذج التالي ولن يكون هناك نموذج وحيد بل يمكن إعداد المعلومات </a:t>
            </a:r>
            <a:r>
              <a:rPr lang="ar-SA" sz="1600" b="1" dirty="0" smtClean="0">
                <a:latin typeface="Times New Roman" pitchFamily="18" charset="0"/>
                <a:cs typeface="Times New Roman" pitchFamily="18" charset="0"/>
              </a:rPr>
              <a:t>في أي صورة يراها المزارع أقرب على تنفيذ المهمة والاستفادة المثلى منها.</a:t>
            </a:r>
          </a:p>
          <a:p>
            <a:pPr marL="0" indent="0" algn="just" rtl="1" eaLnBrk="1" hangingPunct="1">
              <a:lnSpc>
                <a:spcPct val="150000"/>
              </a:lnSpc>
              <a:spcBef>
                <a:spcPts val="0"/>
              </a:spcBef>
              <a:buNone/>
              <a:defRPr/>
            </a:pPr>
            <a:r>
              <a:rPr lang="ar-SA" sz="1600" b="1" dirty="0" smtClean="0">
                <a:solidFill>
                  <a:srgbClr val="C00000"/>
                </a:solidFill>
                <a:latin typeface="Times New Roman" pitchFamily="18" charset="0"/>
                <a:cs typeface="Times New Roman" pitchFamily="18" charset="0"/>
              </a:rPr>
              <a:t>نــــــمـوذج الــــــــدخـــــــل والـــــــتـكـالـيـف:</a:t>
            </a:r>
          </a:p>
          <a:p>
            <a:pPr marL="0" indent="0" algn="just" rtl="1" eaLnBrk="1" hangingPunct="1">
              <a:lnSpc>
                <a:spcPct val="150000"/>
              </a:lnSpc>
              <a:spcBef>
                <a:spcPts val="0"/>
              </a:spcBef>
              <a:buNone/>
              <a:defRPr/>
            </a:pPr>
            <a:r>
              <a:rPr lang="ar-SA" sz="1600" b="1" dirty="0" smtClean="0">
                <a:solidFill>
                  <a:schemeClr val="accent3">
                    <a:lumMod val="75000"/>
                  </a:schemeClr>
                </a:solidFill>
                <a:latin typeface="Times New Roman" pitchFamily="18" charset="0"/>
                <a:cs typeface="Times New Roman" pitchFamily="18" charset="0"/>
              </a:rPr>
              <a:t>أولاً :الـــــــــدخـل</a:t>
            </a:r>
          </a:p>
          <a:p>
            <a:pPr algn="just" rtl="1" eaLnBrk="1" hangingPunct="1">
              <a:lnSpc>
                <a:spcPct val="150000"/>
              </a:lnSpc>
              <a:spcBef>
                <a:spcPts val="0"/>
              </a:spcBef>
              <a:buFont typeface="Wingdings" pitchFamily="2" charset="2"/>
              <a:buNone/>
              <a:defRPr/>
            </a:pPr>
            <a:r>
              <a:rPr lang="ar-SA" sz="1600" b="1" dirty="0" smtClean="0">
                <a:solidFill>
                  <a:schemeClr val="accent5">
                    <a:lumMod val="75000"/>
                  </a:schemeClr>
                </a:solidFill>
                <a:latin typeface="Times New Roman" pitchFamily="18" charset="0"/>
                <a:cs typeface="Times New Roman" pitchFamily="18" charset="0"/>
              </a:rPr>
              <a:t>الدخل من الإنتاج الحيواني ويشمل:</a:t>
            </a:r>
          </a:p>
          <a:p>
            <a:pPr algn="just" rtl="1" eaLnBrk="1" hangingPunct="1">
              <a:lnSpc>
                <a:spcPct val="150000"/>
              </a:lnSpc>
              <a:spcBef>
                <a:spcPts val="0"/>
              </a:spcBef>
              <a:buFontTx/>
              <a:buChar char="-"/>
              <a:defRPr/>
            </a:pPr>
            <a:r>
              <a:rPr lang="ar-SA" sz="1600" b="1" dirty="0" smtClean="0">
                <a:latin typeface="Times New Roman" pitchFamily="18" charset="0"/>
                <a:cs typeface="Times New Roman" pitchFamily="18" charset="0"/>
              </a:rPr>
              <a:t>الحليب، اللحوم، الدواجن (لحوم)، البيض.</a:t>
            </a:r>
          </a:p>
          <a:p>
            <a:pPr algn="just" rtl="1" eaLnBrk="1" hangingPunct="1">
              <a:lnSpc>
                <a:spcPct val="150000"/>
              </a:lnSpc>
              <a:spcBef>
                <a:spcPts val="0"/>
              </a:spcBef>
              <a:buFontTx/>
              <a:buChar char="-"/>
              <a:defRPr/>
            </a:pPr>
            <a:r>
              <a:rPr lang="ar-SA" sz="1600" b="1" dirty="0" smtClean="0">
                <a:latin typeface="Times New Roman" pitchFamily="18" charset="0"/>
                <a:cs typeface="Times New Roman" pitchFamily="18" charset="0"/>
              </a:rPr>
              <a:t>دخل من مصادر أخرى.</a:t>
            </a:r>
          </a:p>
          <a:p>
            <a:pPr algn="just" rtl="1" eaLnBrk="1" hangingPunct="1">
              <a:lnSpc>
                <a:spcPct val="150000"/>
              </a:lnSpc>
              <a:spcBef>
                <a:spcPts val="0"/>
              </a:spcBef>
              <a:buFontTx/>
              <a:buChar char="-"/>
              <a:defRPr/>
            </a:pPr>
            <a:r>
              <a:rPr lang="ar-SA" sz="1600" b="1" dirty="0" smtClean="0">
                <a:latin typeface="Times New Roman" pitchFamily="18" charset="0"/>
                <a:cs typeface="Times New Roman" pitchFamily="18" charset="0"/>
              </a:rPr>
              <a:t>إجمالي عائد الإنتاج الحيواني</a:t>
            </a:r>
          </a:p>
          <a:p>
            <a:pPr algn="just" rtl="1" eaLnBrk="1" hangingPunct="1">
              <a:lnSpc>
                <a:spcPct val="150000"/>
              </a:lnSpc>
              <a:spcBef>
                <a:spcPts val="0"/>
              </a:spcBef>
              <a:buFont typeface="Wingdings" pitchFamily="2" charset="2"/>
              <a:buNone/>
              <a:defRPr/>
            </a:pPr>
            <a:r>
              <a:rPr lang="ar-SA" sz="1600" b="1" dirty="0" smtClean="0">
                <a:solidFill>
                  <a:schemeClr val="accent5">
                    <a:lumMod val="75000"/>
                  </a:schemeClr>
                </a:solidFill>
                <a:latin typeface="Times New Roman" pitchFamily="18" charset="0"/>
                <a:cs typeface="Times New Roman" pitchFamily="18" charset="0"/>
              </a:rPr>
              <a:t>الدخل من الإنتاج النباتي ويشمل:</a:t>
            </a:r>
          </a:p>
          <a:p>
            <a:pPr algn="just" rtl="1" eaLnBrk="1" hangingPunct="1">
              <a:lnSpc>
                <a:spcPct val="150000"/>
              </a:lnSpc>
              <a:spcBef>
                <a:spcPts val="0"/>
              </a:spcBef>
              <a:buFontTx/>
              <a:buChar char="-"/>
              <a:defRPr/>
            </a:pPr>
            <a:r>
              <a:rPr lang="ar-SA" sz="1600" b="1" dirty="0" smtClean="0">
                <a:latin typeface="Times New Roman" pitchFamily="18" charset="0"/>
                <a:cs typeface="Times New Roman" pitchFamily="18" charset="0"/>
              </a:rPr>
              <a:t>الذرة الصفراء، القمح، الشعير، الاعلاف، الخضروات، الفاكهة.</a:t>
            </a:r>
          </a:p>
          <a:p>
            <a:pPr algn="just" rtl="1" eaLnBrk="1" hangingPunct="1">
              <a:lnSpc>
                <a:spcPct val="150000"/>
              </a:lnSpc>
              <a:spcBef>
                <a:spcPts val="0"/>
              </a:spcBef>
              <a:buFontTx/>
              <a:buChar char="-"/>
              <a:defRPr/>
            </a:pPr>
            <a:r>
              <a:rPr lang="ar-SA" sz="1600" b="1" dirty="0" smtClean="0">
                <a:latin typeface="Times New Roman" pitchFamily="18" charset="0"/>
                <a:cs typeface="Times New Roman" pitchFamily="18" charset="0"/>
              </a:rPr>
              <a:t>محاصيل أخرى.</a:t>
            </a:r>
          </a:p>
          <a:p>
            <a:pPr algn="just" rtl="1" eaLnBrk="1" hangingPunct="1">
              <a:lnSpc>
                <a:spcPct val="150000"/>
              </a:lnSpc>
              <a:spcBef>
                <a:spcPts val="0"/>
              </a:spcBef>
              <a:buFontTx/>
              <a:buChar char="-"/>
              <a:defRPr/>
            </a:pPr>
            <a:r>
              <a:rPr lang="ar-SA" sz="1600" b="1" dirty="0" smtClean="0">
                <a:latin typeface="Times New Roman" pitchFamily="18" charset="0"/>
                <a:cs typeface="Times New Roman" pitchFamily="18" charset="0"/>
              </a:rPr>
              <a:t>إجمالي العائد من الإنتاج النباتي.</a:t>
            </a:r>
          </a:p>
          <a:p>
            <a:pPr marL="0" indent="0" algn="just" rtl="1" eaLnBrk="1" hangingPunct="1">
              <a:lnSpc>
                <a:spcPct val="150000"/>
              </a:lnSpc>
              <a:spcBef>
                <a:spcPts val="0"/>
              </a:spcBef>
              <a:buNone/>
              <a:defRPr/>
            </a:pPr>
            <a:r>
              <a:rPr lang="ar-SA" sz="1600" b="1" dirty="0" smtClean="0">
                <a:solidFill>
                  <a:schemeClr val="accent5"/>
                </a:solidFill>
                <a:latin typeface="Times New Roman" pitchFamily="18" charset="0"/>
                <a:cs typeface="Times New Roman" pitchFamily="18" charset="0"/>
              </a:rPr>
              <a:t>إنتاج نباتي وحيواني تم  إستهلاكه  داخل المزرعة</a:t>
            </a:r>
            <a:r>
              <a:rPr lang="ar-SA" sz="1600" b="1" dirty="0" smtClean="0">
                <a:latin typeface="Times New Roman" pitchFamily="18" charset="0"/>
                <a:cs typeface="Times New Roman" pitchFamily="18" charset="0"/>
              </a:rPr>
              <a:t>:</a:t>
            </a:r>
          </a:p>
          <a:p>
            <a:pPr marL="0" indent="0" algn="just" rtl="1" eaLnBrk="1" hangingPunct="1">
              <a:lnSpc>
                <a:spcPct val="150000"/>
              </a:lnSpc>
              <a:spcBef>
                <a:spcPts val="0"/>
              </a:spcBef>
              <a:buNone/>
              <a:defRPr/>
            </a:pPr>
            <a:r>
              <a:rPr lang="ar-SA" sz="1600" b="1" dirty="0" smtClean="0">
                <a:latin typeface="Times New Roman" pitchFamily="18" charset="0"/>
                <a:cs typeface="Times New Roman" pitchFamily="18" charset="0"/>
              </a:rPr>
              <a:t>- الالبان، اللحوم، البيض، الخضروات، الفاكهة، أشياء أخرى</a:t>
            </a:r>
            <a:endParaRPr lang="en-US" sz="1600" b="1"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8EC21817-094F-4534-8D6A-87431F313D66}" type="slidenum">
              <a:rPr lang="ar-SA" smtClean="0"/>
              <a:pPr>
                <a:defRPr/>
              </a:pPr>
              <a:t>146</a:t>
            </a:fld>
            <a:endParaRPr lang="en-US"/>
          </a:p>
        </p:txBody>
      </p:sp>
    </p:spTree>
    <p:extLst>
      <p:ext uri="{BB962C8B-B14F-4D97-AF65-F5344CB8AC3E}">
        <p14:creationId xmlns:p14="http://schemas.microsoft.com/office/powerpoint/2010/main" val="350709848"/>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4294967295"/>
          </p:nvPr>
        </p:nvSpPr>
        <p:spPr>
          <a:xfrm>
            <a:off x="0" y="838200"/>
            <a:ext cx="9144000" cy="6019800"/>
          </a:xfrm>
        </p:spPr>
        <p:txBody>
          <a:bodyPr/>
          <a:lstStyle/>
          <a:p>
            <a:pPr marL="0" indent="0" algn="r" rtl="1" eaLnBrk="1" hangingPunct="1">
              <a:lnSpc>
                <a:spcPct val="80000"/>
              </a:lnSpc>
              <a:buNone/>
              <a:defRPr/>
            </a:pPr>
            <a:r>
              <a:rPr lang="ar-SA" sz="2400" b="1" dirty="0" smtClean="0">
                <a:solidFill>
                  <a:srgbClr val="C00000"/>
                </a:solidFill>
                <a:latin typeface="Times New Roman" pitchFamily="18" charset="0"/>
                <a:cs typeface="Times New Roman" pitchFamily="18" charset="0"/>
              </a:rPr>
              <a:t>ثانياً: الــــــــــتـكالـــيف وتشمل:</a:t>
            </a:r>
          </a:p>
          <a:p>
            <a:pPr marL="0" indent="0" algn="just" rtl="1" eaLnBrk="1" hangingPunct="1">
              <a:buNone/>
              <a:defRPr/>
            </a:pPr>
            <a:r>
              <a:rPr lang="ar-SA" sz="1600" b="1" dirty="0" smtClean="0">
                <a:solidFill>
                  <a:schemeClr val="accent5"/>
                </a:solidFill>
                <a:latin typeface="Times New Roman" pitchFamily="18" charset="0"/>
                <a:cs typeface="Times New Roman" pitchFamily="18" charset="0"/>
              </a:rPr>
              <a:t>التكاليف التشغيلية المباشرة </a:t>
            </a:r>
            <a:r>
              <a:rPr lang="ar-SA" sz="1600" dirty="0" smtClean="0">
                <a:latin typeface="Times New Roman" pitchFamily="18" charset="0"/>
                <a:cs typeface="Times New Roman" pitchFamily="18" charset="0"/>
              </a:rPr>
              <a:t>: </a:t>
            </a:r>
          </a:p>
          <a:p>
            <a:pPr marL="0" indent="0" algn="just" rtl="1" eaLnBrk="1" hangingPunct="1">
              <a:buNone/>
              <a:defRPr/>
            </a:pPr>
            <a:r>
              <a:rPr lang="ar-SA" sz="1600" dirty="0" smtClean="0">
                <a:latin typeface="Times New Roman" pitchFamily="18" charset="0"/>
                <a:cs typeface="Times New Roman" pitchFamily="18" charset="0"/>
              </a:rPr>
              <a:t>للإنتاج الحيواني، والمحاصيل، والجرارات الزراعية، والعمالة المؤجرة، والكهرباء والوقود، والنقل والتسويق وغيرها.</a:t>
            </a:r>
          </a:p>
          <a:p>
            <a:pPr marL="0" indent="0" algn="just" rtl="1" eaLnBrk="1" hangingPunct="1">
              <a:buNone/>
              <a:defRPr/>
            </a:pPr>
            <a:r>
              <a:rPr lang="ar-SA" sz="1600" b="1" dirty="0" smtClean="0">
                <a:solidFill>
                  <a:schemeClr val="accent5">
                    <a:lumMod val="75000"/>
                  </a:schemeClr>
                </a:solidFill>
                <a:latin typeface="Times New Roman" pitchFamily="18" charset="0"/>
                <a:cs typeface="Times New Roman" pitchFamily="18" charset="0"/>
              </a:rPr>
              <a:t>التكاليف الثابتة</a:t>
            </a:r>
            <a:r>
              <a:rPr lang="ar-SA" sz="1600" dirty="0" smtClean="0">
                <a:solidFill>
                  <a:schemeClr val="accent5">
                    <a:lumMod val="75000"/>
                  </a:schemeClr>
                </a:solidFill>
                <a:latin typeface="Times New Roman" pitchFamily="18" charset="0"/>
                <a:cs typeface="Times New Roman" pitchFamily="18" charset="0"/>
              </a:rPr>
              <a:t>:</a:t>
            </a:r>
          </a:p>
          <a:p>
            <a:pPr algn="just" rtl="1" eaLnBrk="1" hangingPunct="1">
              <a:buFont typeface="Wingdings" pitchFamily="2" charset="2"/>
              <a:buNone/>
              <a:defRPr/>
            </a:pPr>
            <a:r>
              <a:rPr lang="ar-SA" sz="1600" dirty="0" smtClean="0">
                <a:latin typeface="Times New Roman" pitchFamily="18" charset="0"/>
                <a:cs typeface="Times New Roman" pitchFamily="18" charset="0"/>
              </a:rPr>
              <a:t>وتشمل الضرائب، تكاليف رأس المال، التامين، وتحسينات وإنشاءات مزرعية، اقساط التمويل، الاهلاك</a:t>
            </a:r>
            <a:endParaRPr lang="ar-SA" sz="1600" i="1" dirty="0" smtClean="0">
              <a:latin typeface="Times New Roman" pitchFamily="18" charset="0"/>
              <a:cs typeface="Times New Roman" pitchFamily="18" charset="0"/>
            </a:endParaRPr>
          </a:p>
          <a:p>
            <a:pPr marL="0" indent="0" algn="ctr" rtl="1" eaLnBrk="1" hangingPunct="1">
              <a:buNone/>
              <a:defRPr/>
            </a:pPr>
            <a:r>
              <a:rPr lang="ar-SA" sz="1600" b="1" dirty="0" smtClean="0">
                <a:solidFill>
                  <a:srgbClr val="00B050"/>
                </a:solidFill>
                <a:latin typeface="Times New Roman" pitchFamily="18" charset="0"/>
                <a:cs typeface="Times New Roman" pitchFamily="18" charset="0"/>
              </a:rPr>
              <a:t>إجمالي التكاليف= التكاليف الثابتة + التكاليف المتغيرة (التشغيلية).</a:t>
            </a:r>
          </a:p>
          <a:p>
            <a:pPr algn="just" rtl="1" eaLnBrk="1" hangingPunct="1">
              <a:buFont typeface="Wingdings" pitchFamily="2" charset="2"/>
              <a:buNone/>
              <a:defRPr/>
            </a:pPr>
            <a:r>
              <a:rPr lang="ar-SA" sz="1600" dirty="0" smtClean="0">
                <a:latin typeface="Times New Roman" pitchFamily="18" charset="0"/>
                <a:cs typeface="Times New Roman" pitchFamily="18" charset="0"/>
              </a:rPr>
              <a:t>ويمكن إجراء التقديرات لعدد من الخطط والبدائل الإنتاجية وتقويمها </a:t>
            </a:r>
            <a:r>
              <a:rPr lang="ar-SA" sz="1600" dirty="0" err="1" smtClean="0">
                <a:latin typeface="Times New Roman" pitchFamily="18" charset="0"/>
                <a:cs typeface="Times New Roman" pitchFamily="18" charset="0"/>
              </a:rPr>
              <a:t>وإختيار</a:t>
            </a:r>
            <a:r>
              <a:rPr lang="ar-SA" sz="1600" dirty="0" smtClean="0">
                <a:latin typeface="Times New Roman" pitchFamily="18" charset="0"/>
                <a:cs typeface="Times New Roman" pitchFamily="18" charset="0"/>
              </a:rPr>
              <a:t> البديل الذي يحقق أعلى صافي عائد ودراسة العوامل التي يمكن أن تؤثر على الدخل المزرعي.</a:t>
            </a:r>
          </a:p>
          <a:p>
            <a:pPr algn="just" rtl="1" eaLnBrk="1" hangingPunct="1">
              <a:buFont typeface="Wingdings" pitchFamily="2" charset="2"/>
              <a:buChar char="q"/>
              <a:defRPr/>
            </a:pPr>
            <a:r>
              <a:rPr lang="ar-SA" sz="1600" dirty="0" smtClean="0">
                <a:solidFill>
                  <a:schemeClr val="accent2">
                    <a:lumMod val="75000"/>
                  </a:schemeClr>
                </a:solidFill>
                <a:latin typeface="Times New Roman" pitchFamily="18" charset="0"/>
                <a:cs typeface="Times New Roman" pitchFamily="18" charset="0"/>
              </a:rPr>
              <a:t>ومن الملاحظات المهمة التي يجب مراعاتها في هذه المرحلة من إعداد الميزانية:</a:t>
            </a:r>
          </a:p>
          <a:p>
            <a:pPr algn="just" rtl="1" eaLnBrk="1" hangingPunct="1">
              <a:buFont typeface="Wingdings" pitchFamily="2" charset="2"/>
              <a:buChar char="Ø"/>
              <a:defRPr/>
            </a:pPr>
            <a:r>
              <a:rPr lang="ar-SA" sz="1600" dirty="0" smtClean="0">
                <a:latin typeface="Times New Roman" pitchFamily="18" charset="0"/>
                <a:cs typeface="Times New Roman" pitchFamily="18" charset="0"/>
              </a:rPr>
              <a:t>الميزانية المزرعية تكون بشكل مبسط وخالية من التفاصيل المعقدة.</a:t>
            </a:r>
          </a:p>
          <a:p>
            <a:pPr algn="just" rtl="1" eaLnBrk="1" hangingPunct="1">
              <a:buFont typeface="Wingdings" pitchFamily="2" charset="2"/>
              <a:buChar char="Ø"/>
              <a:defRPr/>
            </a:pPr>
            <a:r>
              <a:rPr lang="ar-SA" sz="1600" dirty="0" smtClean="0">
                <a:latin typeface="Times New Roman" pitchFamily="18" charset="0"/>
                <a:cs typeface="Times New Roman" pitchFamily="18" charset="0"/>
              </a:rPr>
              <a:t>يمكن إعداد ميزانية جزئية في الحالات التي تم نقاشها دون الحاجة إلى إعداد ميزانية كلية أو شاملة.</a:t>
            </a:r>
          </a:p>
          <a:p>
            <a:pPr algn="just" rtl="1" eaLnBrk="1" hangingPunct="1">
              <a:buFont typeface="Wingdings" pitchFamily="2" charset="2"/>
              <a:buChar char="Ø"/>
              <a:defRPr/>
            </a:pPr>
            <a:r>
              <a:rPr lang="ar-SA" sz="1600" dirty="0" smtClean="0">
                <a:latin typeface="Times New Roman" pitchFamily="18" charset="0"/>
                <a:cs typeface="Times New Roman" pitchFamily="18" charset="0"/>
              </a:rPr>
              <a:t>يجب أن تكون من السهل إيجاد الأرقام المتعلقة بالدخل الصافي في كل البدائل الإنتاجية.</a:t>
            </a:r>
          </a:p>
          <a:p>
            <a:pPr algn="just" rtl="1" eaLnBrk="1" hangingPunct="1">
              <a:buFont typeface="Wingdings" pitchFamily="2" charset="2"/>
              <a:buChar char="q"/>
              <a:defRPr/>
            </a:pPr>
            <a:r>
              <a:rPr lang="ar-SA" sz="1600" dirty="0" smtClean="0">
                <a:solidFill>
                  <a:srgbClr val="0070C0"/>
                </a:solidFill>
                <a:latin typeface="Times New Roman" pitchFamily="18" charset="0"/>
                <a:cs typeface="Times New Roman" pitchFamily="18" charset="0"/>
              </a:rPr>
              <a:t>أما صافي الدخل المزرعي فيمكن تقديره على النحو التالي:</a:t>
            </a:r>
          </a:p>
          <a:p>
            <a:pPr algn="just" rtl="1" eaLnBrk="1" hangingPunct="1">
              <a:defRPr/>
            </a:pPr>
            <a:r>
              <a:rPr lang="ar-SA" sz="1600" dirty="0" smtClean="0">
                <a:latin typeface="Times New Roman" pitchFamily="18" charset="0"/>
                <a:cs typeface="Times New Roman" pitchFamily="18" charset="0"/>
              </a:rPr>
              <a:t>الدخل المزرعي = مبيعات العام + الإنتاج الذي تم استهلاكه بالمزرعة + التغير في المخزون من إنتاج المزرعة.</a:t>
            </a:r>
          </a:p>
          <a:p>
            <a:pPr algn="just" rtl="1" eaLnBrk="1" hangingPunct="1">
              <a:defRPr/>
            </a:pPr>
            <a:r>
              <a:rPr lang="ar-SA" sz="1600" dirty="0" smtClean="0">
                <a:latin typeface="Times New Roman" pitchFamily="18" charset="0"/>
                <a:cs typeface="Times New Roman" pitchFamily="18" charset="0"/>
              </a:rPr>
              <a:t>التكاليف المزرعية = تكاليف من داخل المزرعة + تكاليف من خارج المزرعة</a:t>
            </a:r>
          </a:p>
          <a:p>
            <a:pPr algn="just" rtl="1" eaLnBrk="1" hangingPunct="1">
              <a:defRPr/>
            </a:pPr>
            <a:r>
              <a:rPr lang="ar-SA" sz="1600" dirty="0" smtClean="0">
                <a:latin typeface="Times New Roman" pitchFamily="18" charset="0"/>
                <a:cs typeface="Times New Roman" pitchFamily="18" charset="0"/>
              </a:rPr>
              <a:t>صافي الدخل المزرعي = الدخل المزرعي – التكاليف المزرعية.</a:t>
            </a:r>
          </a:p>
          <a:p>
            <a:pPr algn="just" rtl="1" eaLnBrk="1" hangingPunct="1">
              <a:defRPr/>
            </a:pPr>
            <a:r>
              <a:rPr lang="ar-SA" sz="1600" dirty="0" smtClean="0">
                <a:latin typeface="Times New Roman" pitchFamily="18" charset="0"/>
                <a:cs typeface="Times New Roman" pitchFamily="18" charset="0"/>
              </a:rPr>
              <a:t>أما تقدير نسبة صافي الدخل (الربح) فيتم حسابه كالآتي:</a:t>
            </a:r>
          </a:p>
          <a:p>
            <a:pPr algn="just" rtl="1" eaLnBrk="1" hangingPunct="1">
              <a:defRPr/>
            </a:pPr>
            <a:endParaRPr lang="ar-SA" sz="1600" dirty="0" smtClean="0">
              <a:latin typeface="Times New Roman" pitchFamily="18" charset="0"/>
              <a:cs typeface="Times New Roman" pitchFamily="18" charset="0"/>
            </a:endParaRPr>
          </a:p>
          <a:p>
            <a:pPr algn="just" rtl="1" eaLnBrk="1" hangingPunct="1">
              <a:defRPr/>
            </a:pPr>
            <a:endParaRPr lang="ar-SA" sz="1600" dirty="0" smtClean="0">
              <a:latin typeface="Times New Roman" pitchFamily="18" charset="0"/>
              <a:cs typeface="Times New Roman" pitchFamily="18" charset="0"/>
            </a:endParaRPr>
          </a:p>
          <a:p>
            <a:pPr algn="just" rtl="1" eaLnBrk="1" hangingPunct="1">
              <a:defRPr/>
            </a:pPr>
            <a:r>
              <a:rPr lang="ar-SA" sz="1600" dirty="0" smtClean="0">
                <a:latin typeface="Times New Roman" pitchFamily="18" charset="0"/>
                <a:cs typeface="Times New Roman" pitchFamily="18" charset="0"/>
              </a:rPr>
              <a:t>حيث:  </a:t>
            </a:r>
            <a:r>
              <a:rPr lang="en-US" sz="1600" i="1" dirty="0" smtClean="0">
                <a:latin typeface="Times New Roman" pitchFamily="18" charset="0"/>
                <a:cs typeface="Times New Roman" pitchFamily="18" charset="0"/>
              </a:rPr>
              <a:t>NP </a:t>
            </a:r>
            <a:r>
              <a:rPr lang="ar-SA" sz="1600" dirty="0" smtClean="0">
                <a:latin typeface="Times New Roman" pitchFamily="18" charset="0"/>
                <a:cs typeface="Times New Roman" pitchFamily="18" charset="0"/>
              </a:rPr>
              <a:t>= صافي الربح، </a:t>
            </a:r>
            <a:r>
              <a:rPr lang="en-US" sz="1600" i="1" dirty="0" smtClean="0">
                <a:latin typeface="Times New Roman" pitchFamily="18" charset="0"/>
                <a:cs typeface="Times New Roman" pitchFamily="18" charset="0"/>
              </a:rPr>
              <a:t>TC </a:t>
            </a:r>
            <a:r>
              <a:rPr lang="ar-SA" sz="1600" dirty="0" smtClean="0">
                <a:latin typeface="Times New Roman" pitchFamily="18" charset="0"/>
                <a:cs typeface="Times New Roman" pitchFamily="18" charset="0"/>
              </a:rPr>
              <a:t>= التكاليف الكلية</a:t>
            </a:r>
            <a:endParaRPr lang="en-US" sz="1600" dirty="0" smtClean="0">
              <a:latin typeface="Times New Roman" pitchFamily="18" charset="0"/>
              <a:cs typeface="Times New Roman" pitchFamily="18" charset="0"/>
            </a:endParaRPr>
          </a:p>
        </p:txBody>
      </p:sp>
      <p:sp>
        <p:nvSpPr>
          <p:cNvPr id="3379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33796" name="Object 4"/>
          <p:cNvGraphicFramePr>
            <a:graphicFrameLocks noChangeAspect="1"/>
          </p:cNvGraphicFramePr>
          <p:nvPr/>
        </p:nvGraphicFramePr>
        <p:xfrm>
          <a:off x="2895600" y="5562600"/>
          <a:ext cx="1973263" cy="581025"/>
        </p:xfrm>
        <a:graphic>
          <a:graphicData uri="http://schemas.openxmlformats.org/presentationml/2006/ole">
            <mc:AlternateContent xmlns:mc="http://schemas.openxmlformats.org/markup-compatibility/2006">
              <mc:Choice xmlns:v="urn:schemas-microsoft-com:vml" Requires="v">
                <p:oleObj spid="_x0000_s19481" name="Equation" r:id="rId3" imgW="1117115" imgH="393529" progId="Equation.3">
                  <p:embed/>
                </p:oleObj>
              </mc:Choice>
              <mc:Fallback>
                <p:oleObj name="Equation" r:id="rId3" imgW="1117115" imgH="39352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5562600"/>
                        <a:ext cx="19732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عنصر نائب لرقم الشريحة 4"/>
          <p:cNvSpPr>
            <a:spLocks noGrp="1"/>
          </p:cNvSpPr>
          <p:nvPr>
            <p:ph type="sldNum" sz="quarter" idx="12"/>
          </p:nvPr>
        </p:nvSpPr>
        <p:spPr/>
        <p:txBody>
          <a:bodyPr/>
          <a:lstStyle/>
          <a:p>
            <a:pPr>
              <a:defRPr/>
            </a:pPr>
            <a:fld id="{C311E655-57E5-48F7-83ED-F9D7D535C4BD}" type="slidenum">
              <a:rPr lang="ar-SA" smtClean="0"/>
              <a:pPr>
                <a:defRPr/>
              </a:pPr>
              <a:t>147</a:t>
            </a:fld>
            <a:endParaRPr lang="en-US"/>
          </a:p>
        </p:txBody>
      </p:sp>
    </p:spTree>
    <p:extLst>
      <p:ext uri="{BB962C8B-B14F-4D97-AF65-F5344CB8AC3E}">
        <p14:creationId xmlns:p14="http://schemas.microsoft.com/office/powerpoint/2010/main" val="2895224634"/>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E46EE09-8740-465B-A23C-0159989946B3}" type="slidenum">
              <a:rPr lang="ar-SA" smtClean="0"/>
              <a:pPr>
                <a:defRPr/>
              </a:pPr>
              <a:t>148</a:t>
            </a:fld>
            <a:endParaRPr lang="en-US"/>
          </a:p>
        </p:txBody>
      </p:sp>
      <p:sp>
        <p:nvSpPr>
          <p:cNvPr id="3" name="Rectangle 3"/>
          <p:cNvSpPr txBox="1">
            <a:spLocks noChangeArrowheads="1"/>
          </p:cNvSpPr>
          <p:nvPr/>
        </p:nvSpPr>
        <p:spPr bwMode="auto">
          <a:xfrm>
            <a:off x="0" y="838200"/>
            <a:ext cx="91440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73050" indent="-273050" algn="r" rtl="1"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ajalla UI"/>
                <a:cs typeface="+mn-cs"/>
              </a:defRPr>
            </a:lvl1pPr>
            <a:lvl2pPr marL="639763" indent="-246063" algn="r" rtl="1"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ajalla UI"/>
                <a:cs typeface="+mn-cs"/>
              </a:defRPr>
            </a:lvl2pPr>
            <a:lvl3pPr marL="914400" indent="-246063" algn="r" rtl="1"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ajalla UI"/>
                <a:cs typeface="+mn-cs"/>
              </a:defRPr>
            </a:lvl3pPr>
            <a:lvl4pPr marL="1187450" indent="-209550" algn="r" rtl="1"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ajalla UI"/>
                <a:cs typeface="+mn-cs"/>
              </a:defRPr>
            </a:lvl4pPr>
            <a:lvl5pPr marL="1462088" indent="-209550" algn="r" rtl="1"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ajalla UI"/>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eaLnBrk="1" hangingPunct="1">
              <a:buFont typeface="Wingdings" pitchFamily="2" charset="2"/>
              <a:buChar char="q"/>
              <a:defRPr/>
            </a:pPr>
            <a:r>
              <a:rPr lang="ar-SA" sz="2000" dirty="0" smtClean="0">
                <a:solidFill>
                  <a:schemeClr val="accent2">
                    <a:lumMod val="75000"/>
                  </a:schemeClr>
                </a:solidFill>
                <a:latin typeface="Times New Roman" pitchFamily="18" charset="0"/>
                <a:cs typeface="Times New Roman" pitchFamily="18" charset="0"/>
              </a:rPr>
              <a:t>ومن الملاحظات المهمة التي يجب مراعاتها في هذه المرحلة من إعداد الميزانية:</a:t>
            </a:r>
          </a:p>
          <a:p>
            <a:pPr eaLnBrk="1" hangingPunct="1">
              <a:buFontTx/>
              <a:buChar char="-"/>
              <a:defRPr/>
            </a:pPr>
            <a:r>
              <a:rPr lang="ar-SA" sz="2000" dirty="0" smtClean="0">
                <a:latin typeface="Times New Roman" pitchFamily="18" charset="0"/>
                <a:cs typeface="Times New Roman" pitchFamily="18" charset="0"/>
              </a:rPr>
              <a:t>الميزانية المزرعية تكون بشكل مبسط وخالية من التفاصيل المعقدة.</a:t>
            </a:r>
          </a:p>
          <a:p>
            <a:pPr eaLnBrk="1" hangingPunct="1">
              <a:buFontTx/>
              <a:buChar char="-"/>
              <a:defRPr/>
            </a:pPr>
            <a:r>
              <a:rPr lang="ar-SA" sz="2000" dirty="0" smtClean="0">
                <a:latin typeface="Times New Roman" pitchFamily="18" charset="0"/>
                <a:cs typeface="Times New Roman" pitchFamily="18" charset="0"/>
              </a:rPr>
              <a:t>يمكن إعداد ميزانية جزئية في الحالات التي تم نقاشها دون الحاجة إلى إعداد ميزانية كلية أو شاملة.</a:t>
            </a:r>
          </a:p>
          <a:p>
            <a:pPr eaLnBrk="1" hangingPunct="1">
              <a:buFontTx/>
              <a:buChar char="-"/>
              <a:defRPr/>
            </a:pPr>
            <a:r>
              <a:rPr lang="ar-SA" sz="2000" dirty="0" smtClean="0">
                <a:latin typeface="Times New Roman" pitchFamily="18" charset="0"/>
                <a:cs typeface="Times New Roman" pitchFamily="18" charset="0"/>
              </a:rPr>
              <a:t>يجب أن يكون من السهل إيجاد الأرقام المتعلقة بالدخل الصافي في كل البدائل الإنتاجية.</a:t>
            </a:r>
          </a:p>
          <a:p>
            <a:pPr eaLnBrk="1" hangingPunct="1">
              <a:buFont typeface="Wingdings" pitchFamily="2" charset="2"/>
              <a:buChar char="q"/>
              <a:defRPr/>
            </a:pPr>
            <a:r>
              <a:rPr lang="ar-SA" sz="2000" dirty="0" smtClean="0">
                <a:solidFill>
                  <a:srgbClr val="0070C0"/>
                </a:solidFill>
                <a:latin typeface="Times New Roman" pitchFamily="18" charset="0"/>
                <a:cs typeface="Times New Roman" pitchFamily="18" charset="0"/>
              </a:rPr>
              <a:t>صافي الدخل المزرعي فيمكن تقديره على النحو التالي:</a:t>
            </a:r>
          </a:p>
          <a:p>
            <a:pPr eaLnBrk="1" hangingPunct="1">
              <a:buFontTx/>
              <a:buChar char="-"/>
              <a:defRPr/>
            </a:pPr>
            <a:r>
              <a:rPr lang="ar-SA" sz="2000" dirty="0" smtClean="0">
                <a:latin typeface="Times New Roman" pitchFamily="18" charset="0"/>
                <a:cs typeface="Times New Roman" pitchFamily="18" charset="0"/>
              </a:rPr>
              <a:t>الدخل المزرعي = مبيعات العام + الإنتاج الذي تم استهلاكه بالمزرعة + التغير في المخزون من إنتاج المزرعة.</a:t>
            </a:r>
          </a:p>
          <a:p>
            <a:pPr eaLnBrk="1" hangingPunct="1">
              <a:buFontTx/>
              <a:buChar char="-"/>
              <a:defRPr/>
            </a:pPr>
            <a:r>
              <a:rPr lang="ar-SA" sz="2000" dirty="0" smtClean="0">
                <a:latin typeface="Times New Roman" pitchFamily="18" charset="0"/>
                <a:cs typeface="Times New Roman" pitchFamily="18" charset="0"/>
              </a:rPr>
              <a:t>التكاليف المزرعية = تكاليف من داخل المزرعة + تكاليف من خارج المزرعة</a:t>
            </a:r>
          </a:p>
          <a:p>
            <a:pPr eaLnBrk="1" hangingPunct="1">
              <a:buFontTx/>
              <a:buChar char="-"/>
              <a:defRPr/>
            </a:pPr>
            <a:r>
              <a:rPr lang="ar-SA" sz="2000" dirty="0" smtClean="0">
                <a:latin typeface="Times New Roman" pitchFamily="18" charset="0"/>
                <a:cs typeface="Times New Roman" pitchFamily="18" charset="0"/>
              </a:rPr>
              <a:t>صافي الدخل المزرعي = الدخل المزرعي – التكاليف المزرعية.</a:t>
            </a:r>
          </a:p>
          <a:p>
            <a:pPr eaLnBrk="1" hangingPunct="1">
              <a:buFontTx/>
              <a:buChar char="-"/>
              <a:defRPr/>
            </a:pPr>
            <a:r>
              <a:rPr lang="ar-SA" sz="2000" dirty="0" smtClean="0">
                <a:latin typeface="Times New Roman" pitchFamily="18" charset="0"/>
                <a:cs typeface="Times New Roman" pitchFamily="18" charset="0"/>
              </a:rPr>
              <a:t>أما تقدير نسبة صافي الدخل (الربح) فيتم حسابه كالآتي:</a:t>
            </a:r>
          </a:p>
          <a:p>
            <a:pPr eaLnBrk="1" hangingPunct="1">
              <a:defRPr/>
            </a:pPr>
            <a:endParaRPr lang="ar-SA" sz="2000" dirty="0" smtClean="0">
              <a:latin typeface="Times New Roman" pitchFamily="18" charset="0"/>
              <a:cs typeface="Times New Roman" pitchFamily="18" charset="0"/>
            </a:endParaRPr>
          </a:p>
          <a:p>
            <a:pPr eaLnBrk="1" hangingPunct="1">
              <a:defRPr/>
            </a:pPr>
            <a:endParaRPr lang="ar-SA" sz="2000" dirty="0" smtClean="0">
              <a:latin typeface="Times New Roman" pitchFamily="18" charset="0"/>
              <a:cs typeface="Times New Roman" pitchFamily="18" charset="0"/>
            </a:endParaRPr>
          </a:p>
          <a:p>
            <a:pPr marL="0" indent="0" eaLnBrk="1" hangingPunct="1">
              <a:buNone/>
              <a:defRPr/>
            </a:pPr>
            <a:endParaRPr lang="ar-SA" sz="2000" dirty="0" smtClean="0">
              <a:latin typeface="Times New Roman" pitchFamily="18" charset="0"/>
              <a:cs typeface="Times New Roman" pitchFamily="18" charset="0"/>
            </a:endParaRPr>
          </a:p>
          <a:p>
            <a:pPr marL="0" indent="0" eaLnBrk="1" hangingPunct="1">
              <a:buNone/>
              <a:defRPr/>
            </a:pPr>
            <a:r>
              <a:rPr lang="ar-SA" sz="2000" dirty="0" smtClean="0">
                <a:latin typeface="Times New Roman" pitchFamily="18" charset="0"/>
                <a:cs typeface="Times New Roman" pitchFamily="18" charset="0"/>
              </a:rPr>
              <a:t>حيث:  </a:t>
            </a:r>
            <a:r>
              <a:rPr lang="en-US" sz="2000" i="1" dirty="0" smtClean="0">
                <a:latin typeface="Times New Roman" pitchFamily="18" charset="0"/>
                <a:cs typeface="Times New Roman" pitchFamily="18" charset="0"/>
              </a:rPr>
              <a:t>NP </a:t>
            </a:r>
            <a:r>
              <a:rPr lang="ar-SA" sz="2000" dirty="0" smtClean="0">
                <a:latin typeface="Times New Roman" pitchFamily="18" charset="0"/>
                <a:cs typeface="Times New Roman" pitchFamily="18" charset="0"/>
              </a:rPr>
              <a:t>= صافي الربح، </a:t>
            </a:r>
            <a:r>
              <a:rPr lang="en-US" sz="2000" i="1" dirty="0" smtClean="0">
                <a:latin typeface="Times New Roman" pitchFamily="18" charset="0"/>
                <a:cs typeface="Times New Roman" pitchFamily="18" charset="0"/>
              </a:rPr>
              <a:t>TC </a:t>
            </a:r>
            <a:r>
              <a:rPr lang="ar-SA" sz="2000" dirty="0" smtClean="0">
                <a:latin typeface="Times New Roman" pitchFamily="18" charset="0"/>
                <a:cs typeface="Times New Roman" pitchFamily="18" charset="0"/>
              </a:rPr>
              <a:t>= التكاليف الكلية</a:t>
            </a:r>
            <a:endParaRPr lang="en-US" sz="2000" dirty="0" smtClean="0">
              <a:latin typeface="Times New Roman" pitchFamily="18" charset="0"/>
              <a:cs typeface="Times New Roman" pitchFamily="18"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1413358988"/>
              </p:ext>
            </p:extLst>
          </p:nvPr>
        </p:nvGraphicFramePr>
        <p:xfrm>
          <a:off x="4191000" y="4572000"/>
          <a:ext cx="1973263" cy="581025"/>
        </p:xfrm>
        <a:graphic>
          <a:graphicData uri="http://schemas.openxmlformats.org/presentationml/2006/ole">
            <mc:AlternateContent xmlns:mc="http://schemas.openxmlformats.org/markup-compatibility/2006">
              <mc:Choice xmlns:v="urn:schemas-microsoft-com:vml" Requires="v">
                <p:oleObj spid="_x0000_s20505" name="Equation" r:id="rId3" imgW="1117115" imgH="393529" progId="Equation.3">
                  <p:embed/>
                </p:oleObj>
              </mc:Choice>
              <mc:Fallback>
                <p:oleObj name="Equation" r:id="rId3" imgW="1117115" imgH="39352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4572000"/>
                        <a:ext cx="19732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2088266"/>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4294967295"/>
          </p:nvPr>
        </p:nvSpPr>
        <p:spPr>
          <a:xfrm>
            <a:off x="304800" y="1295400"/>
            <a:ext cx="8686800" cy="4830763"/>
          </a:xfrm>
        </p:spPr>
        <p:txBody>
          <a:bodyPr/>
          <a:lstStyle/>
          <a:p>
            <a:pPr algn="just" rtl="1" eaLnBrk="1" hangingPunct="1">
              <a:lnSpc>
                <a:spcPct val="150000"/>
              </a:lnSpc>
              <a:buFont typeface="Wingdings" pitchFamily="2" charset="2"/>
              <a:buChar char="ü"/>
            </a:pPr>
            <a:r>
              <a:rPr lang="ar-SA" altLang="en-US" sz="2000" dirty="0" smtClean="0">
                <a:latin typeface="Times New Roman" pitchFamily="18" charset="0"/>
                <a:cs typeface="Times New Roman" pitchFamily="18" charset="0"/>
              </a:rPr>
              <a:t>وتذكر دائماً أن الميزانية المزرعية تُعد لتساعد في تحديد أمثل الطرق لاستثمار العمالة ورأس المال والارض والموارد الزراعية الاخرى وإختيار أنسب الطرق الزراعية في الإنتاج المزرعي. </a:t>
            </a:r>
          </a:p>
          <a:p>
            <a:pPr algn="just" rtl="1" eaLnBrk="1" hangingPunct="1">
              <a:lnSpc>
                <a:spcPct val="150000"/>
              </a:lnSpc>
              <a:buFont typeface="Wingdings" pitchFamily="2" charset="2"/>
              <a:buChar char="ü"/>
            </a:pPr>
            <a:r>
              <a:rPr lang="ar-SA" altLang="en-US" sz="2000" dirty="0" smtClean="0">
                <a:latin typeface="Times New Roman" pitchFamily="18" charset="0"/>
                <a:cs typeface="Times New Roman" pitchFamily="18" charset="0"/>
              </a:rPr>
              <a:t>وعلى هذا الاساس يجب ألا تكون الخطط المزرعية جامدة بل متجددة تتيح للمزارع كل الفرص للاستفادة من التقنيات والامكانيات المتوفرة لتحقيق الاهداف المزرعية.</a:t>
            </a:r>
          </a:p>
          <a:p>
            <a:pPr algn="just" rtl="1" eaLnBrk="1" hangingPunct="1">
              <a:lnSpc>
                <a:spcPct val="150000"/>
              </a:lnSpc>
              <a:buFont typeface="Wingdings" pitchFamily="2" charset="2"/>
              <a:buChar char="ü"/>
            </a:pPr>
            <a:r>
              <a:rPr lang="ar-SA" altLang="en-US" sz="2000" dirty="0" smtClean="0">
                <a:latin typeface="Times New Roman" pitchFamily="18" charset="0"/>
                <a:cs typeface="Times New Roman" pitchFamily="18" charset="0"/>
              </a:rPr>
              <a:t>ولتطبيق هذه المفاهيم نقوم بشرح هذا المثال الافتراضي.</a:t>
            </a:r>
            <a:endParaRPr lang="en-US" altLang="en-US" sz="20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527E9CA4-E271-4381-A384-91D2F3D6A4E4}" type="slidenum">
              <a:rPr lang="ar-SA" smtClean="0"/>
              <a:pPr>
                <a:defRPr/>
              </a:pPr>
              <a:t>149</a:t>
            </a:fld>
            <a:endParaRPr lang="en-US"/>
          </a:p>
        </p:txBody>
      </p:sp>
    </p:spTree>
    <p:extLst>
      <p:ext uri="{BB962C8B-B14F-4D97-AF65-F5344CB8AC3E}">
        <p14:creationId xmlns:p14="http://schemas.microsoft.com/office/powerpoint/2010/main" val="3094425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9460"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a:p>
          <a:p>
            <a:pPr eaLnBrk="0" hangingPunct="0"/>
            <a:endParaRPr lang="en-US" altLang="zh-CN"/>
          </a:p>
        </p:txBody>
      </p:sp>
      <p:pic>
        <p:nvPicPr>
          <p:cNvPr id="19461" name="Picture 2" descr="شعار قسم الاقتصاد الزراعي"/>
          <p:cNvPicPr>
            <a:picLocks noChangeAspect="1" noChangeArrowheads="1"/>
          </p:cNvPicPr>
          <p:nvPr/>
        </p:nvPicPr>
        <p:blipFill>
          <a:blip r:embed="rId3" cstate="print"/>
          <a:srcRect/>
          <a:stretch>
            <a:fillRect/>
          </a:stretch>
        </p:blipFill>
        <p:spPr bwMode="auto">
          <a:xfrm>
            <a:off x="0" y="0"/>
            <a:ext cx="1609725" cy="738188"/>
          </a:xfrm>
          <a:prstGeom prst="rect">
            <a:avLst/>
          </a:prstGeom>
          <a:noFill/>
          <a:ln w="9525">
            <a:noFill/>
            <a:miter lim="800000"/>
            <a:headEnd/>
            <a:tailEnd/>
          </a:ln>
        </p:spPr>
      </p:pic>
      <p:sp>
        <p:nvSpPr>
          <p:cNvPr id="19463" name="مستطيل 6"/>
          <p:cNvSpPr>
            <a:spLocks noChangeArrowheads="1"/>
          </p:cNvSpPr>
          <p:nvPr/>
        </p:nvSpPr>
        <p:spPr bwMode="auto">
          <a:xfrm>
            <a:off x="1447800" y="742046"/>
            <a:ext cx="6324600" cy="800219"/>
          </a:xfrm>
          <a:prstGeom prst="rect">
            <a:avLst/>
          </a:prstGeom>
          <a:noFill/>
          <a:ln w="9525">
            <a:noFill/>
            <a:miter lim="800000"/>
            <a:headEnd/>
            <a:tailEnd/>
          </a:ln>
        </p:spPr>
        <p:txBody>
          <a:bodyPr wrap="square">
            <a:spAutoFit/>
          </a:bodyPr>
          <a:lstStyle/>
          <a:p>
            <a:pPr algn="ctr"/>
            <a:r>
              <a:rPr lang="ar-SA" sz="2800" b="1" dirty="0">
                <a:solidFill>
                  <a:srgbClr val="C00000"/>
                </a:solidFill>
                <a:latin typeface="Times New Roman" pitchFamily="18" charset="0"/>
                <a:cs typeface="Times New Roman" pitchFamily="18" charset="0"/>
              </a:rPr>
              <a:t>الوظائف التي يؤديها علم إدارة </a:t>
            </a:r>
            <a:r>
              <a:rPr lang="ar-SA" sz="2800" b="1" dirty="0" smtClean="0">
                <a:solidFill>
                  <a:srgbClr val="C00000"/>
                </a:solidFill>
                <a:latin typeface="Times New Roman" pitchFamily="18" charset="0"/>
                <a:cs typeface="Times New Roman" pitchFamily="18" charset="0"/>
              </a:rPr>
              <a:t>المنشأت الزراعية </a:t>
            </a:r>
            <a:endParaRPr lang="ar-SA" sz="2800" b="1" dirty="0">
              <a:solidFill>
                <a:srgbClr val="C00000"/>
              </a:solidFill>
              <a:latin typeface="Times New Roman" pitchFamily="18" charset="0"/>
              <a:cs typeface="Times New Roman" pitchFamily="18" charset="0"/>
            </a:endParaRPr>
          </a:p>
          <a:p>
            <a:pPr algn="ctr"/>
            <a:r>
              <a:rPr lang="en-US" b="1" i="1" dirty="0">
                <a:solidFill>
                  <a:srgbClr val="C00000"/>
                </a:solidFill>
                <a:latin typeface="Times New Roman" pitchFamily="18" charset="0"/>
                <a:cs typeface="Times New Roman" pitchFamily="18" charset="0"/>
              </a:rPr>
              <a:t>The Functions of Farm Management</a:t>
            </a:r>
            <a:endParaRPr lang="ar-YE" dirty="0">
              <a:solidFill>
                <a:srgbClr val="C00000"/>
              </a:solidFill>
              <a:latin typeface="Times New Roman" pitchFamily="18" charset="0"/>
              <a:cs typeface="Times New Roman" pitchFamily="18" charset="0"/>
            </a:endParaRPr>
          </a:p>
        </p:txBody>
      </p:sp>
      <p:sp>
        <p:nvSpPr>
          <p:cNvPr id="19464" name="Rectangle 7"/>
          <p:cNvSpPr>
            <a:spLocks noChangeArrowheads="1"/>
          </p:cNvSpPr>
          <p:nvPr/>
        </p:nvSpPr>
        <p:spPr bwMode="auto">
          <a:xfrm>
            <a:off x="685800" y="1480234"/>
            <a:ext cx="8077200" cy="646331"/>
          </a:xfrm>
          <a:prstGeom prst="rect">
            <a:avLst/>
          </a:prstGeom>
          <a:noFill/>
          <a:ln w="9525">
            <a:noFill/>
            <a:miter lim="800000"/>
            <a:headEnd/>
            <a:tailEnd/>
          </a:ln>
        </p:spPr>
        <p:txBody>
          <a:bodyPr anchor="ctr">
            <a:spAutoFit/>
          </a:bodyPr>
          <a:lstStyle/>
          <a:p>
            <a:pPr algn="justLow" rtl="1" eaLnBrk="0" hangingPunct="0"/>
            <a:r>
              <a:rPr lang="ar-SA" dirty="0" smtClean="0">
                <a:ea typeface="Times New Roman" pitchFamily="18" charset="0"/>
                <a:cs typeface="PT Bold Heading" pitchFamily="2" charset="-78"/>
              </a:rPr>
              <a:t>تمر العملية </a:t>
            </a:r>
            <a:r>
              <a:rPr lang="ar-SA" dirty="0">
                <a:ea typeface="Times New Roman" pitchFamily="18" charset="0"/>
                <a:cs typeface="PT Bold Heading" pitchFamily="2" charset="-78"/>
              </a:rPr>
              <a:t>الإدارية </a:t>
            </a:r>
            <a:r>
              <a:rPr lang="ar-SA" dirty="0" smtClean="0">
                <a:ea typeface="Times New Roman" pitchFamily="18" charset="0"/>
                <a:cs typeface="PT Bold Heading" pitchFamily="2" charset="-78"/>
              </a:rPr>
              <a:t>التي تتمثل بصورة رئـيسية </a:t>
            </a:r>
            <a:r>
              <a:rPr lang="ar-SA" dirty="0">
                <a:ea typeface="Times New Roman" pitchFamily="18" charset="0"/>
                <a:cs typeface="PT Bold Heading" pitchFamily="2" charset="-78"/>
              </a:rPr>
              <a:t>باتخاذ القرار بـخمس مراحل هي:</a:t>
            </a:r>
            <a:endParaRPr lang="en-US" dirty="0">
              <a:ea typeface="Times New Roman" pitchFamily="18" charset="0"/>
              <a:cs typeface="PT Bold Heading" pitchFamily="2" charset="-78"/>
            </a:endParaRPr>
          </a:p>
          <a:p>
            <a:pPr algn="justLow" rtl="1" eaLnBrk="0" hangingPunct="0"/>
            <a:endParaRPr lang="ar-SA" dirty="0"/>
          </a:p>
        </p:txBody>
      </p:sp>
      <p:graphicFrame>
        <p:nvGraphicFramePr>
          <p:cNvPr id="10" name="رسم تخطيطي 9"/>
          <p:cNvGraphicFramePr/>
          <p:nvPr>
            <p:extLst>
              <p:ext uri="{D42A27DB-BD31-4B8C-83A1-F6EECF244321}">
                <p14:modId xmlns:p14="http://schemas.microsoft.com/office/powerpoint/2010/main" val="2321706553"/>
              </p:ext>
            </p:extLst>
          </p:nvPr>
        </p:nvGraphicFramePr>
        <p:xfrm>
          <a:off x="1752600" y="2557462"/>
          <a:ext cx="6096000" cy="37671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Slide Number Placeholder 10"/>
          <p:cNvSpPr>
            <a:spLocks noGrp="1"/>
          </p:cNvSpPr>
          <p:nvPr>
            <p:ph type="sldNum" sz="quarter" idx="12"/>
          </p:nvPr>
        </p:nvSpPr>
        <p:spPr/>
        <p:txBody>
          <a:bodyPr/>
          <a:lstStyle/>
          <a:p>
            <a:pPr>
              <a:defRPr/>
            </a:pPr>
            <a:fld id="{3F630F52-41AC-45E5-9E57-779093F80158}" type="slidenum">
              <a:rPr lang="en-US" smtClean="0"/>
              <a:pPr>
                <a:defRPr/>
              </a:pPr>
              <a:t>15</a:t>
            </a:fld>
            <a:endParaRPr lang="en-US"/>
          </a:p>
        </p:txBody>
      </p:sp>
      <p:pic>
        <p:nvPicPr>
          <p:cNvPr id="12" name="Picture 2" descr="C:\Users\naldawdahi\Desktop\images.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0088473"/>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35843" name="Object 4"/>
          <p:cNvGraphicFramePr>
            <a:graphicFrameLocks noGrp="1" noChangeAspect="1"/>
          </p:cNvGraphicFramePr>
          <p:nvPr>
            <p:ph sz="half" idx="4294967295"/>
            <p:extLst>
              <p:ext uri="{D42A27DB-BD31-4B8C-83A1-F6EECF244321}">
                <p14:modId xmlns:p14="http://schemas.microsoft.com/office/powerpoint/2010/main" val="910681683"/>
              </p:ext>
            </p:extLst>
          </p:nvPr>
        </p:nvGraphicFramePr>
        <p:xfrm>
          <a:off x="990600" y="76200"/>
          <a:ext cx="7794625" cy="2968625"/>
        </p:xfrm>
        <a:graphic>
          <a:graphicData uri="http://schemas.openxmlformats.org/presentationml/2006/ole">
            <mc:AlternateContent xmlns:mc="http://schemas.openxmlformats.org/markup-compatibility/2006">
              <mc:Choice xmlns:v="urn:schemas-microsoft-com:vml" Requires="v">
                <p:oleObj spid="_x0000_s21575" name="Document" r:id="rId3" imgW="5845291" imgH="2225692" progId="Word.Document.8">
                  <p:embed/>
                </p:oleObj>
              </mc:Choice>
              <mc:Fallback>
                <p:oleObj name="Document" r:id="rId3" imgW="5845291" imgH="2225692" progId="Word.Document.8">
                  <p:embed/>
                  <p:pic>
                    <p:nvPicPr>
                      <p:cNvPr id="0" name=""/>
                      <p:cNvPicPr>
                        <a:picLocks noChangeAspect="1" noChangeArrowheads="1"/>
                      </p:cNvPicPr>
                      <p:nvPr/>
                    </p:nvPicPr>
                    <p:blipFill>
                      <a:blip r:embed="rId4"/>
                      <a:srcRect/>
                      <a:stretch>
                        <a:fillRect/>
                      </a:stretch>
                    </p:blipFill>
                    <p:spPr bwMode="auto">
                      <a:xfrm>
                        <a:off x="990600" y="76200"/>
                        <a:ext cx="7794625" cy="2968625"/>
                      </a:xfrm>
                      <a:prstGeom prst="rect">
                        <a:avLst/>
                      </a:prstGeom>
                      <a:noFill/>
                      <a:ln>
                        <a:noFill/>
                      </a:ln>
                      <a:effectLst/>
                    </p:spPr>
                  </p:pic>
                </p:oleObj>
              </mc:Fallback>
            </mc:AlternateContent>
          </a:graphicData>
        </a:graphic>
      </p:graphicFrame>
      <p:sp>
        <p:nvSpPr>
          <p:cNvPr id="35844" name="Rectangle 9"/>
          <p:cNvSpPr>
            <a:spLocks noGrp="1" noChangeArrowheads="1"/>
          </p:cNvSpPr>
          <p:nvPr>
            <p:ph type="body" sz="half" idx="4294967295"/>
          </p:nvPr>
        </p:nvSpPr>
        <p:spPr>
          <a:xfrm>
            <a:off x="152400" y="2971800"/>
            <a:ext cx="8610600" cy="3505200"/>
          </a:xfrm>
        </p:spPr>
        <p:txBody>
          <a:bodyPr/>
          <a:lstStyle/>
          <a:p>
            <a:pPr algn="r" rtl="1" eaLnBrk="1" hangingPunct="1">
              <a:lnSpc>
                <a:spcPct val="80000"/>
              </a:lnSpc>
              <a:buFont typeface="Wingdings" pitchFamily="2" charset="2"/>
              <a:buNone/>
            </a:pPr>
            <a:r>
              <a:rPr lang="ar-SA" altLang="en-US" sz="1800" dirty="0" smtClean="0">
                <a:latin typeface="Times New Roman" pitchFamily="18" charset="0"/>
                <a:cs typeface="Times New Roman" pitchFamily="18" charset="0"/>
              </a:rPr>
              <a:t>إذا علمت أن سعر بيع وحدة الإنتاج تساوي 6 ريال وتكاليف الوحدة من راس المال والارض والعمل الالي والبشري هي 4، 2، 10 ريال على التوالي.</a:t>
            </a:r>
          </a:p>
          <a:p>
            <a:pPr algn="r" rtl="1" eaLnBrk="1" hangingPunct="1">
              <a:lnSpc>
                <a:spcPct val="80000"/>
              </a:lnSpc>
              <a:buFont typeface="Wingdings" pitchFamily="2" charset="2"/>
              <a:buNone/>
            </a:pPr>
            <a:r>
              <a:rPr lang="ar-SA" altLang="en-US" sz="1800" dirty="0" smtClean="0">
                <a:latin typeface="Times New Roman" pitchFamily="18" charset="0"/>
                <a:cs typeface="Times New Roman" pitchFamily="18" charset="0"/>
              </a:rPr>
              <a:t>الــــحـل:</a:t>
            </a:r>
          </a:p>
          <a:p>
            <a:pPr algn="r" rtl="1" eaLnBrk="1" hangingPunct="1">
              <a:lnSpc>
                <a:spcPct val="80000"/>
              </a:lnSpc>
              <a:buFont typeface="Wingdings" pitchFamily="2" charset="2"/>
              <a:buNone/>
            </a:pPr>
            <a:r>
              <a:rPr lang="ar-SA" altLang="en-US" sz="1800" dirty="0" smtClean="0">
                <a:latin typeface="Times New Roman" pitchFamily="18" charset="0"/>
                <a:cs typeface="Times New Roman" pitchFamily="18" charset="0"/>
              </a:rPr>
              <a:t>أولاً: نحسب التكاليف للنشاط الأول (</a:t>
            </a:r>
            <a:r>
              <a:rPr lang="en-US" altLang="en-US" sz="1800" i="1" dirty="0" smtClean="0">
                <a:latin typeface="Times New Roman" pitchFamily="18" charset="0"/>
                <a:cs typeface="Times New Roman" pitchFamily="18" charset="0"/>
              </a:rPr>
              <a:t>Y1</a:t>
            </a:r>
            <a:r>
              <a:rPr lang="ar-SA" altLang="en-US" sz="1800" dirty="0" smtClean="0">
                <a:latin typeface="Times New Roman" pitchFamily="18" charset="0"/>
                <a:cs typeface="Times New Roman" pitchFamily="18" charset="0"/>
              </a:rPr>
              <a:t>)= 3</a:t>
            </a:r>
            <a:r>
              <a:rPr lang="en-US" altLang="en-US" sz="1800" dirty="0" smtClean="0">
                <a:latin typeface="Times New Roman" pitchFamily="18" charset="0"/>
                <a:cs typeface="Times New Roman" pitchFamily="18" charset="0"/>
              </a:rPr>
              <a:t>x</a:t>
            </a:r>
            <a:r>
              <a:rPr lang="ar-SA" altLang="en-US" sz="1800" dirty="0" smtClean="0">
                <a:latin typeface="Times New Roman" pitchFamily="18" charset="0"/>
                <a:cs typeface="Times New Roman" pitchFamily="18" charset="0"/>
              </a:rPr>
              <a:t>4 + 2</a:t>
            </a:r>
            <a:r>
              <a:rPr lang="en-US" altLang="en-US" sz="1800" dirty="0" smtClean="0">
                <a:latin typeface="Times New Roman" pitchFamily="18" charset="0"/>
                <a:cs typeface="Times New Roman" pitchFamily="18" charset="0"/>
              </a:rPr>
              <a:t>x</a:t>
            </a:r>
            <a:r>
              <a:rPr lang="ar-SA" altLang="en-US" sz="1800" dirty="0" smtClean="0">
                <a:latin typeface="Times New Roman" pitchFamily="18" charset="0"/>
                <a:cs typeface="Times New Roman" pitchFamily="18" charset="0"/>
              </a:rPr>
              <a:t>2 + 1</a:t>
            </a:r>
            <a:r>
              <a:rPr lang="en-US" altLang="en-US" sz="1800" dirty="0" smtClean="0">
                <a:latin typeface="Times New Roman" pitchFamily="18" charset="0"/>
                <a:cs typeface="Times New Roman" pitchFamily="18" charset="0"/>
              </a:rPr>
              <a:t>x</a:t>
            </a:r>
            <a:r>
              <a:rPr lang="ar-SA" altLang="en-US" sz="1800" dirty="0" smtClean="0">
                <a:latin typeface="Times New Roman" pitchFamily="18" charset="0"/>
                <a:cs typeface="Times New Roman" pitchFamily="18" charset="0"/>
              </a:rPr>
              <a:t>10 = 26 ريال.</a:t>
            </a:r>
          </a:p>
          <a:p>
            <a:pPr algn="r" rtl="1" eaLnBrk="1" hangingPunct="1">
              <a:lnSpc>
                <a:spcPct val="80000"/>
              </a:lnSpc>
              <a:buFont typeface="Wingdings" pitchFamily="2" charset="2"/>
              <a:buNone/>
            </a:pPr>
            <a:r>
              <a:rPr lang="ar-SA" altLang="en-US" sz="1800" dirty="0" smtClean="0">
                <a:latin typeface="Times New Roman" pitchFamily="18" charset="0"/>
                <a:cs typeface="Times New Roman" pitchFamily="18" charset="0"/>
              </a:rPr>
              <a:t>ثانياً: نحسب التكاليف للنشاط الثاني (</a:t>
            </a:r>
            <a:r>
              <a:rPr lang="en-US" altLang="en-US" sz="1800" i="1" dirty="0" smtClean="0">
                <a:latin typeface="Times New Roman" pitchFamily="18" charset="0"/>
                <a:cs typeface="Times New Roman" pitchFamily="18" charset="0"/>
              </a:rPr>
              <a:t>Y2</a:t>
            </a:r>
            <a:r>
              <a:rPr lang="ar-SA" altLang="en-US" sz="1800" dirty="0" smtClean="0">
                <a:latin typeface="Times New Roman" pitchFamily="18" charset="0"/>
                <a:cs typeface="Times New Roman" pitchFamily="18" charset="0"/>
              </a:rPr>
              <a:t>)= 4</a:t>
            </a:r>
            <a:r>
              <a:rPr lang="en-US" altLang="en-US" sz="1800" dirty="0" smtClean="0">
                <a:latin typeface="Times New Roman" pitchFamily="18" charset="0"/>
                <a:cs typeface="Times New Roman" pitchFamily="18" charset="0"/>
              </a:rPr>
              <a:t>x</a:t>
            </a:r>
            <a:r>
              <a:rPr lang="ar-SA" altLang="en-US" sz="1800" dirty="0" smtClean="0">
                <a:latin typeface="Times New Roman" pitchFamily="18" charset="0"/>
                <a:cs typeface="Times New Roman" pitchFamily="18" charset="0"/>
              </a:rPr>
              <a:t>4+1</a:t>
            </a:r>
            <a:r>
              <a:rPr lang="en-US" altLang="en-US" sz="1800" dirty="0" smtClean="0">
                <a:latin typeface="Times New Roman" pitchFamily="18" charset="0"/>
                <a:cs typeface="Times New Roman" pitchFamily="18" charset="0"/>
              </a:rPr>
              <a:t>x</a:t>
            </a:r>
            <a:r>
              <a:rPr lang="ar-SA" altLang="en-US" sz="1800" dirty="0" smtClean="0">
                <a:latin typeface="Times New Roman" pitchFamily="18" charset="0"/>
                <a:cs typeface="Times New Roman" pitchFamily="18" charset="0"/>
              </a:rPr>
              <a:t>2+1</a:t>
            </a:r>
            <a:r>
              <a:rPr lang="en-US" altLang="en-US" sz="1800" dirty="0" smtClean="0">
                <a:latin typeface="Times New Roman" pitchFamily="18" charset="0"/>
                <a:cs typeface="Times New Roman" pitchFamily="18" charset="0"/>
              </a:rPr>
              <a:t>x</a:t>
            </a:r>
            <a:r>
              <a:rPr lang="ar-SA" altLang="en-US" sz="1800" dirty="0" smtClean="0">
                <a:latin typeface="Times New Roman" pitchFamily="18" charset="0"/>
                <a:cs typeface="Times New Roman" pitchFamily="18" charset="0"/>
              </a:rPr>
              <a:t>10 = 28 ريال</a:t>
            </a:r>
          </a:p>
          <a:p>
            <a:pPr algn="r" rtl="1" eaLnBrk="1" hangingPunct="1">
              <a:lnSpc>
                <a:spcPct val="80000"/>
              </a:lnSpc>
              <a:buFont typeface="Wingdings" pitchFamily="2" charset="2"/>
              <a:buNone/>
            </a:pPr>
            <a:r>
              <a:rPr lang="ar-SA" altLang="en-US" sz="1800" dirty="0" smtClean="0">
                <a:latin typeface="Times New Roman" pitchFamily="18" charset="0"/>
                <a:cs typeface="Times New Roman" pitchFamily="18" charset="0"/>
              </a:rPr>
              <a:t>ثالثاً: نحسب عائد النشاط (</a:t>
            </a:r>
            <a:r>
              <a:rPr lang="en-US" altLang="en-US" sz="1800" i="1" dirty="0" smtClean="0">
                <a:latin typeface="Times New Roman" pitchFamily="18" charset="0"/>
                <a:cs typeface="Times New Roman" pitchFamily="18" charset="0"/>
              </a:rPr>
              <a:t>Y1</a:t>
            </a:r>
            <a:r>
              <a:rPr lang="ar-SA" altLang="en-US" sz="1800" dirty="0" smtClean="0">
                <a:latin typeface="Times New Roman" pitchFamily="18" charset="0"/>
                <a:cs typeface="Times New Roman" pitchFamily="18" charset="0"/>
              </a:rPr>
              <a:t>)= 5</a:t>
            </a:r>
            <a:r>
              <a:rPr lang="en-US" altLang="en-US" sz="1800" dirty="0" smtClean="0">
                <a:latin typeface="Times New Roman" pitchFamily="18" charset="0"/>
                <a:cs typeface="Times New Roman" pitchFamily="18" charset="0"/>
              </a:rPr>
              <a:t>x</a:t>
            </a:r>
            <a:r>
              <a:rPr lang="ar-SA" altLang="en-US" sz="1800" dirty="0" smtClean="0">
                <a:latin typeface="Times New Roman" pitchFamily="18" charset="0"/>
                <a:cs typeface="Times New Roman" pitchFamily="18" charset="0"/>
              </a:rPr>
              <a:t>6 = 30 ريال</a:t>
            </a:r>
          </a:p>
          <a:p>
            <a:pPr algn="r" rtl="1" eaLnBrk="1" hangingPunct="1">
              <a:lnSpc>
                <a:spcPct val="80000"/>
              </a:lnSpc>
              <a:buFont typeface="Wingdings" pitchFamily="2" charset="2"/>
              <a:buNone/>
            </a:pPr>
            <a:r>
              <a:rPr lang="ar-SA" altLang="en-US" sz="1800" dirty="0" smtClean="0">
                <a:latin typeface="Times New Roman" pitchFamily="18" charset="0"/>
                <a:cs typeface="Times New Roman" pitchFamily="18" charset="0"/>
              </a:rPr>
              <a:t>رابعاً: نحسب عائد النشاط (</a:t>
            </a:r>
            <a:r>
              <a:rPr lang="en-US" altLang="en-US" sz="1800" i="1" dirty="0" smtClean="0">
                <a:latin typeface="Times New Roman" pitchFamily="18" charset="0"/>
                <a:cs typeface="Times New Roman" pitchFamily="18" charset="0"/>
              </a:rPr>
              <a:t>Y2</a:t>
            </a:r>
            <a:r>
              <a:rPr lang="ar-SA" altLang="en-US" sz="1800" dirty="0" smtClean="0">
                <a:latin typeface="Times New Roman" pitchFamily="18" charset="0"/>
                <a:cs typeface="Times New Roman" pitchFamily="18" charset="0"/>
              </a:rPr>
              <a:t>)= 5.5</a:t>
            </a:r>
            <a:r>
              <a:rPr lang="en-US" altLang="en-US" sz="1800" dirty="0" smtClean="0">
                <a:latin typeface="Times New Roman" pitchFamily="18" charset="0"/>
                <a:cs typeface="Times New Roman" pitchFamily="18" charset="0"/>
              </a:rPr>
              <a:t>x</a:t>
            </a:r>
            <a:r>
              <a:rPr lang="ar-SA" altLang="en-US" sz="1800" dirty="0" smtClean="0">
                <a:latin typeface="Times New Roman" pitchFamily="18" charset="0"/>
                <a:cs typeface="Times New Roman" pitchFamily="18" charset="0"/>
              </a:rPr>
              <a:t>6 = 33 ريال</a:t>
            </a:r>
          </a:p>
          <a:p>
            <a:pPr algn="r" rtl="1" eaLnBrk="1" hangingPunct="1">
              <a:lnSpc>
                <a:spcPct val="80000"/>
              </a:lnSpc>
              <a:buFont typeface="Wingdings" pitchFamily="2" charset="2"/>
              <a:buNone/>
            </a:pPr>
            <a:r>
              <a:rPr lang="ar-SA" altLang="en-US" sz="1800" dirty="0" smtClean="0">
                <a:latin typeface="Times New Roman" pitchFamily="18" charset="0"/>
                <a:cs typeface="Times New Roman" pitchFamily="18" charset="0"/>
              </a:rPr>
              <a:t>خامساً: نحدد صافي العائد النشاط (</a:t>
            </a:r>
            <a:r>
              <a:rPr lang="en-US" altLang="en-US" sz="1800" i="1" dirty="0" smtClean="0">
                <a:latin typeface="Times New Roman" pitchFamily="18" charset="0"/>
                <a:cs typeface="Times New Roman" pitchFamily="18" charset="0"/>
              </a:rPr>
              <a:t>Y1</a:t>
            </a:r>
            <a:r>
              <a:rPr lang="ar-SA" altLang="en-US" sz="1800" dirty="0" smtClean="0">
                <a:latin typeface="Times New Roman" pitchFamily="18" charset="0"/>
                <a:cs typeface="Times New Roman" pitchFamily="18" charset="0"/>
              </a:rPr>
              <a:t>)= 30-26 = 4 ريال /للهكتار</a:t>
            </a:r>
          </a:p>
          <a:p>
            <a:pPr algn="r" rtl="1" eaLnBrk="1" hangingPunct="1">
              <a:lnSpc>
                <a:spcPct val="80000"/>
              </a:lnSpc>
              <a:buFont typeface="Wingdings" pitchFamily="2" charset="2"/>
              <a:buNone/>
            </a:pPr>
            <a:r>
              <a:rPr lang="ar-SA" altLang="en-US" sz="1800" dirty="0" smtClean="0">
                <a:latin typeface="Times New Roman" pitchFamily="18" charset="0"/>
                <a:cs typeface="Times New Roman" pitchFamily="18" charset="0"/>
              </a:rPr>
              <a:t>سادساً: نحسب صافي العائد النشاط (</a:t>
            </a:r>
            <a:r>
              <a:rPr lang="en-US" altLang="en-US" sz="1800" i="1" dirty="0" smtClean="0">
                <a:latin typeface="Times New Roman" pitchFamily="18" charset="0"/>
                <a:cs typeface="Times New Roman" pitchFamily="18" charset="0"/>
              </a:rPr>
              <a:t>Y2</a:t>
            </a:r>
            <a:r>
              <a:rPr lang="ar-SA" altLang="en-US" sz="1800" dirty="0" smtClean="0">
                <a:latin typeface="Times New Roman" pitchFamily="18" charset="0"/>
                <a:cs typeface="Times New Roman" pitchFamily="18" charset="0"/>
              </a:rPr>
              <a:t>)= 33-28 = 5 ريال /للهكتار</a:t>
            </a:r>
          </a:p>
          <a:p>
            <a:pPr algn="r" rtl="1" eaLnBrk="1" hangingPunct="1">
              <a:lnSpc>
                <a:spcPct val="80000"/>
              </a:lnSpc>
              <a:buFont typeface="Wingdings" pitchFamily="2" charset="2"/>
              <a:buNone/>
            </a:pPr>
            <a:r>
              <a:rPr lang="ar-SA" altLang="en-US" sz="1800" dirty="0" smtClean="0">
                <a:latin typeface="Times New Roman" pitchFamily="18" charset="0"/>
                <a:cs typeface="Times New Roman" pitchFamily="18" charset="0"/>
              </a:rPr>
              <a:t>سابعاً: نقدر النسبة المئوية لصافي العائد لكل نشاط</a:t>
            </a:r>
          </a:p>
          <a:p>
            <a:pPr marL="0" indent="0" algn="r" rtl="1" eaLnBrk="1" hangingPunct="1">
              <a:lnSpc>
                <a:spcPct val="80000"/>
              </a:lnSpc>
              <a:buNone/>
            </a:pPr>
            <a:r>
              <a:rPr lang="ar-SA" altLang="en-US" sz="1800" dirty="0" smtClean="0">
                <a:latin typeface="Times New Roman" pitchFamily="18" charset="0"/>
                <a:cs typeface="Times New Roman" pitchFamily="18" charset="0"/>
              </a:rPr>
              <a:t> صافي العائد للنشاط  (</a:t>
            </a:r>
            <a:r>
              <a:rPr lang="en-US" altLang="en-US" sz="1800" i="1" dirty="0" smtClean="0">
                <a:latin typeface="Times New Roman" pitchFamily="18" charset="0"/>
                <a:cs typeface="Times New Roman" pitchFamily="18" charset="0"/>
              </a:rPr>
              <a:t>Y1</a:t>
            </a:r>
            <a:r>
              <a:rPr lang="ar-SA" altLang="en-US" sz="1800" dirty="0" smtClean="0">
                <a:latin typeface="Times New Roman" pitchFamily="18" charset="0"/>
                <a:cs typeface="Times New Roman" pitchFamily="18" charset="0"/>
              </a:rPr>
              <a:t>) =</a:t>
            </a:r>
          </a:p>
          <a:p>
            <a:pPr algn="r" rtl="1" eaLnBrk="1" hangingPunct="1">
              <a:lnSpc>
                <a:spcPct val="80000"/>
              </a:lnSpc>
            </a:pPr>
            <a:endParaRPr lang="ar-SA" altLang="en-US" sz="1800" dirty="0" smtClean="0">
              <a:latin typeface="Times New Roman" pitchFamily="18" charset="0"/>
              <a:cs typeface="Times New Roman" pitchFamily="18" charset="0"/>
            </a:endParaRPr>
          </a:p>
          <a:p>
            <a:pPr marL="0" indent="0" algn="r" rtl="1" eaLnBrk="1" hangingPunct="1">
              <a:lnSpc>
                <a:spcPct val="80000"/>
              </a:lnSpc>
              <a:buNone/>
            </a:pPr>
            <a:r>
              <a:rPr lang="ar-SA" altLang="en-US" sz="1800" dirty="0" smtClean="0">
                <a:latin typeface="Times New Roman" pitchFamily="18" charset="0"/>
                <a:cs typeface="Times New Roman" pitchFamily="18" charset="0"/>
              </a:rPr>
              <a:t>  صافي العائد للنشاط (</a:t>
            </a:r>
            <a:r>
              <a:rPr lang="en-US" altLang="en-US" sz="1800" i="1" dirty="0" smtClean="0">
                <a:latin typeface="Times New Roman" pitchFamily="18" charset="0"/>
                <a:cs typeface="Times New Roman" pitchFamily="18" charset="0"/>
              </a:rPr>
              <a:t>Y2</a:t>
            </a:r>
            <a:r>
              <a:rPr lang="ar-SA" altLang="en-US" sz="1800" dirty="0" smtClean="0">
                <a:latin typeface="Times New Roman" pitchFamily="18" charset="0"/>
                <a:cs typeface="Times New Roman" pitchFamily="18" charset="0"/>
              </a:rPr>
              <a:t>) =</a:t>
            </a:r>
          </a:p>
          <a:p>
            <a:pPr algn="r" rtl="1" eaLnBrk="1" hangingPunct="1">
              <a:lnSpc>
                <a:spcPct val="80000"/>
              </a:lnSpc>
            </a:pPr>
            <a:endParaRPr lang="en-US" altLang="en-US" sz="1800" dirty="0" smtClean="0">
              <a:latin typeface="Times New Roman" pitchFamily="18" charset="0"/>
              <a:cs typeface="Times New Roman" pitchFamily="18" charset="0"/>
            </a:endParaRPr>
          </a:p>
        </p:txBody>
      </p:sp>
      <p:sp>
        <p:nvSpPr>
          <p:cNvPr id="35845" name="Rectangle 6"/>
          <p:cNvSpPr>
            <a:spLocks noChangeArrowheads="1"/>
          </p:cNvSpPr>
          <p:nvPr/>
        </p:nvSpPr>
        <p:spPr bwMode="auto">
          <a:xfrm>
            <a:off x="0" y="22288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35846"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35847" name="Object 10"/>
          <p:cNvGraphicFramePr>
            <a:graphicFrameLocks noChangeAspect="1"/>
          </p:cNvGraphicFramePr>
          <p:nvPr>
            <p:extLst>
              <p:ext uri="{D42A27DB-BD31-4B8C-83A1-F6EECF244321}">
                <p14:modId xmlns:p14="http://schemas.microsoft.com/office/powerpoint/2010/main" val="1191448000"/>
              </p:ext>
            </p:extLst>
          </p:nvPr>
        </p:nvGraphicFramePr>
        <p:xfrm>
          <a:off x="5181600" y="5638800"/>
          <a:ext cx="1320800" cy="390525"/>
        </p:xfrm>
        <a:graphic>
          <a:graphicData uri="http://schemas.openxmlformats.org/presentationml/2006/ole">
            <mc:AlternateContent xmlns:mc="http://schemas.openxmlformats.org/markup-compatibility/2006">
              <mc:Choice xmlns:v="urn:schemas-microsoft-com:vml" Requires="v">
                <p:oleObj spid="_x0000_s21576" name="معادلة" r:id="rId5" imgW="1320227" imgH="393529" progId="Equation.3">
                  <p:embed/>
                </p:oleObj>
              </mc:Choice>
              <mc:Fallback>
                <p:oleObj name="معادلة" r:id="rId5" imgW="1320227" imgH="393529"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81600" y="5638800"/>
                        <a:ext cx="13208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848"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35849" name="Object 12"/>
          <p:cNvGraphicFramePr>
            <a:graphicFrameLocks noChangeAspect="1"/>
          </p:cNvGraphicFramePr>
          <p:nvPr>
            <p:extLst>
              <p:ext uri="{D42A27DB-BD31-4B8C-83A1-F6EECF244321}">
                <p14:modId xmlns:p14="http://schemas.microsoft.com/office/powerpoint/2010/main" val="2563830203"/>
              </p:ext>
            </p:extLst>
          </p:nvPr>
        </p:nvGraphicFramePr>
        <p:xfrm>
          <a:off x="5257800" y="6172200"/>
          <a:ext cx="1181100" cy="390525"/>
        </p:xfrm>
        <a:graphic>
          <a:graphicData uri="http://schemas.openxmlformats.org/presentationml/2006/ole">
            <mc:AlternateContent xmlns:mc="http://schemas.openxmlformats.org/markup-compatibility/2006">
              <mc:Choice xmlns:v="urn:schemas-microsoft-com:vml" Requires="v">
                <p:oleObj spid="_x0000_s21577" name="Equation" r:id="rId7" imgW="1180588" imgH="393529" progId="Equation.3">
                  <p:embed/>
                </p:oleObj>
              </mc:Choice>
              <mc:Fallback>
                <p:oleObj name="Equation" r:id="rId7" imgW="1180588" imgH="393529"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57800" y="6172200"/>
                        <a:ext cx="11811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عنصر نائب لرقم الشريحة 9"/>
          <p:cNvSpPr>
            <a:spLocks noGrp="1"/>
          </p:cNvSpPr>
          <p:nvPr>
            <p:ph type="sldNum" sz="quarter" idx="12"/>
          </p:nvPr>
        </p:nvSpPr>
        <p:spPr/>
        <p:txBody>
          <a:bodyPr/>
          <a:lstStyle/>
          <a:p>
            <a:pPr>
              <a:defRPr/>
            </a:pPr>
            <a:fld id="{11F98402-CBED-430B-A34B-AFB2EE255121}" type="slidenum">
              <a:rPr lang="ar-SA" smtClean="0"/>
              <a:pPr>
                <a:defRPr/>
              </a:pPr>
              <a:t>150</a:t>
            </a:fld>
            <a:endParaRPr lang="en-US"/>
          </a:p>
        </p:txBody>
      </p:sp>
    </p:spTree>
    <p:extLst>
      <p:ext uri="{BB962C8B-B14F-4D97-AF65-F5344CB8AC3E}">
        <p14:creationId xmlns:p14="http://schemas.microsoft.com/office/powerpoint/2010/main" val="3444121354"/>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36867" name="Object 4"/>
          <p:cNvGraphicFramePr>
            <a:graphicFrameLocks noChangeAspect="1"/>
          </p:cNvGraphicFramePr>
          <p:nvPr>
            <p:extLst>
              <p:ext uri="{D42A27DB-BD31-4B8C-83A1-F6EECF244321}">
                <p14:modId xmlns:p14="http://schemas.microsoft.com/office/powerpoint/2010/main" val="2172374599"/>
              </p:ext>
            </p:extLst>
          </p:nvPr>
        </p:nvGraphicFramePr>
        <p:xfrm>
          <a:off x="393700" y="430213"/>
          <a:ext cx="8356600" cy="5715000"/>
        </p:xfrm>
        <a:graphic>
          <a:graphicData uri="http://schemas.openxmlformats.org/presentationml/2006/ole">
            <mc:AlternateContent xmlns:mc="http://schemas.openxmlformats.org/markup-compatibility/2006">
              <mc:Choice xmlns:v="urn:schemas-microsoft-com:vml" Requires="v">
                <p:oleObj spid="_x0000_s22553" name="Document" r:id="rId3" imgW="5441968" imgH="3719685" progId="Word.Document.8">
                  <p:embed/>
                </p:oleObj>
              </mc:Choice>
              <mc:Fallback>
                <p:oleObj name="Document" r:id="rId3" imgW="5441968" imgH="3719685" progId="Word.Document.8">
                  <p:embed/>
                  <p:pic>
                    <p:nvPicPr>
                      <p:cNvPr id="0" name=""/>
                      <p:cNvPicPr>
                        <a:picLocks noChangeAspect="1" noChangeArrowheads="1"/>
                      </p:cNvPicPr>
                      <p:nvPr/>
                    </p:nvPicPr>
                    <p:blipFill>
                      <a:blip r:embed="rId4"/>
                      <a:srcRect/>
                      <a:stretch>
                        <a:fillRect/>
                      </a:stretch>
                    </p:blipFill>
                    <p:spPr bwMode="auto">
                      <a:xfrm>
                        <a:off x="393700" y="430213"/>
                        <a:ext cx="8356600" cy="5715000"/>
                      </a:xfrm>
                      <a:prstGeom prst="rect">
                        <a:avLst/>
                      </a:prstGeom>
                      <a:noFill/>
                      <a:ln>
                        <a:noFill/>
                      </a:ln>
                    </p:spPr>
                  </p:pic>
                </p:oleObj>
              </mc:Fallback>
            </mc:AlternateContent>
          </a:graphicData>
        </a:graphic>
      </p:graphicFrame>
      <p:sp>
        <p:nvSpPr>
          <p:cNvPr id="36868" name="Rectangle 6"/>
          <p:cNvSpPr>
            <a:spLocks noChangeArrowheads="1"/>
          </p:cNvSpPr>
          <p:nvPr/>
        </p:nvSpPr>
        <p:spPr bwMode="auto">
          <a:xfrm>
            <a:off x="0" y="3981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FC5343AF-E620-4AC7-912D-C6F7DC1E8A2D}" type="slidenum">
              <a:rPr lang="ar-SA" smtClean="0"/>
              <a:pPr>
                <a:defRPr/>
              </a:pPr>
              <a:t>151</a:t>
            </a:fld>
            <a:endParaRPr lang="en-US"/>
          </a:p>
        </p:txBody>
      </p:sp>
    </p:spTree>
    <p:extLst>
      <p:ext uri="{BB962C8B-B14F-4D97-AF65-F5344CB8AC3E}">
        <p14:creationId xmlns:p14="http://schemas.microsoft.com/office/powerpoint/2010/main" val="3939737901"/>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37891" name="Object 4"/>
          <p:cNvGraphicFramePr>
            <a:graphicFrameLocks noChangeAspect="1"/>
          </p:cNvGraphicFramePr>
          <p:nvPr>
            <p:extLst>
              <p:ext uri="{D42A27DB-BD31-4B8C-83A1-F6EECF244321}">
                <p14:modId xmlns:p14="http://schemas.microsoft.com/office/powerpoint/2010/main" val="3406900225"/>
              </p:ext>
            </p:extLst>
          </p:nvPr>
        </p:nvGraphicFramePr>
        <p:xfrm>
          <a:off x="320675" y="301625"/>
          <a:ext cx="8485188" cy="6022975"/>
        </p:xfrm>
        <a:graphic>
          <a:graphicData uri="http://schemas.openxmlformats.org/presentationml/2006/ole">
            <mc:AlternateContent xmlns:mc="http://schemas.openxmlformats.org/markup-compatibility/2006">
              <mc:Choice xmlns:v="urn:schemas-microsoft-com:vml" Requires="v">
                <p:oleObj spid="_x0000_s23577" name="Document" r:id="rId3" imgW="5469746" imgH="4072758" progId="Word.Document.8">
                  <p:embed/>
                </p:oleObj>
              </mc:Choice>
              <mc:Fallback>
                <p:oleObj name="Document" r:id="rId3" imgW="5469746" imgH="4072758" progId="Word.Document.8">
                  <p:embed/>
                  <p:pic>
                    <p:nvPicPr>
                      <p:cNvPr id="0" name=""/>
                      <p:cNvPicPr>
                        <a:picLocks noChangeAspect="1" noChangeArrowheads="1"/>
                      </p:cNvPicPr>
                      <p:nvPr/>
                    </p:nvPicPr>
                    <p:blipFill>
                      <a:blip r:embed="rId4"/>
                      <a:srcRect/>
                      <a:stretch>
                        <a:fillRect/>
                      </a:stretch>
                    </p:blipFill>
                    <p:spPr bwMode="auto">
                      <a:xfrm>
                        <a:off x="320675" y="301625"/>
                        <a:ext cx="8485188" cy="6022975"/>
                      </a:xfrm>
                      <a:prstGeom prst="rect">
                        <a:avLst/>
                      </a:prstGeom>
                      <a:noFill/>
                      <a:ln>
                        <a:noFill/>
                      </a:ln>
                      <a:extLst/>
                    </p:spPr>
                  </p:pic>
                </p:oleObj>
              </mc:Fallback>
            </mc:AlternateContent>
          </a:graphicData>
        </a:graphic>
      </p:graphicFrame>
      <p:sp>
        <p:nvSpPr>
          <p:cNvPr id="37892" name="Rectangle 6"/>
          <p:cNvSpPr>
            <a:spLocks noChangeArrowheads="1"/>
          </p:cNvSpPr>
          <p:nvPr/>
        </p:nvSpPr>
        <p:spPr bwMode="auto">
          <a:xfrm>
            <a:off x="0" y="68294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9DC2E706-38BE-4D45-9F6B-3DB8FD5AE28A}" type="slidenum">
              <a:rPr lang="ar-SA" smtClean="0"/>
              <a:pPr>
                <a:defRPr/>
              </a:pPr>
              <a:t>152</a:t>
            </a:fld>
            <a:endParaRPr lang="en-US"/>
          </a:p>
        </p:txBody>
      </p:sp>
    </p:spTree>
    <p:extLst>
      <p:ext uri="{BB962C8B-B14F-4D97-AF65-F5344CB8AC3E}">
        <p14:creationId xmlns:p14="http://schemas.microsoft.com/office/powerpoint/2010/main" val="3920642039"/>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E46EE09-8740-465B-A23C-0159989946B3}" type="slidenum">
              <a:rPr lang="ar-SA" smtClean="0"/>
              <a:pPr>
                <a:defRPr/>
              </a:pPr>
              <a:t>153</a:t>
            </a:fld>
            <a:endParaRPr lang="en-US"/>
          </a:p>
        </p:txBody>
      </p:sp>
      <p:sp>
        <p:nvSpPr>
          <p:cNvPr id="3" name="Rectangle 2"/>
          <p:cNvSpPr/>
          <p:nvPr/>
        </p:nvSpPr>
        <p:spPr>
          <a:xfrm>
            <a:off x="533400" y="533400"/>
            <a:ext cx="7543800" cy="5693866"/>
          </a:xfrm>
          <a:prstGeom prst="rect">
            <a:avLst/>
          </a:prstGeom>
        </p:spPr>
        <p:txBody>
          <a:bodyPr wrap="square">
            <a:spAutoFit/>
          </a:bodyPr>
          <a:lstStyle/>
          <a:p>
            <a:pPr marL="342900" indent="-342900" algn="r" rtl="1">
              <a:buFont typeface="Wingdings" panose="05000000000000000000" pitchFamily="2" charset="2"/>
              <a:buChar char="Ø"/>
            </a:pPr>
            <a:r>
              <a:rPr lang="ar-SA" sz="2800" dirty="0">
                <a:latin typeface="Arial" panose="020B0604020202020204" pitchFamily="34" charset="0"/>
              </a:rPr>
              <a:t>من جدول الميزانية، نلاحظ أنه قد قمنا بتنفيذ النشاط (</a:t>
            </a:r>
            <a:r>
              <a:rPr lang="en-US" sz="2800" b="1" i="1" dirty="0">
                <a:latin typeface="Arial" panose="020B0604020202020204" pitchFamily="34" charset="0"/>
              </a:rPr>
              <a:t>Y</a:t>
            </a:r>
            <a:r>
              <a:rPr lang="en-US" sz="2800" b="1" i="1" baseline="-25000" dirty="0">
                <a:latin typeface="Arial" panose="020B0604020202020204" pitchFamily="34" charset="0"/>
              </a:rPr>
              <a:t>2</a:t>
            </a:r>
            <a:r>
              <a:rPr lang="ar-SA" sz="2800" dirty="0">
                <a:latin typeface="Arial" panose="020B0604020202020204" pitchFamily="34" charset="0"/>
              </a:rPr>
              <a:t>) أولاً والذي إستخدم من الموارد الزراعية المتاحة من الارض 10 هكتار ومن رأس المال 40 ريال ومن العمل الآلي 10 وحدات عمل</a:t>
            </a:r>
            <a:r>
              <a:rPr lang="ar-SA" sz="2800" dirty="0" smtClean="0">
                <a:latin typeface="Arial" panose="020B0604020202020204" pitchFamily="34" charset="0"/>
              </a:rPr>
              <a:t>.</a:t>
            </a:r>
          </a:p>
          <a:p>
            <a:pPr marL="342900" indent="-342900" algn="r" rtl="1">
              <a:buFont typeface="Wingdings" panose="05000000000000000000" pitchFamily="2" charset="2"/>
              <a:buChar char="Ø"/>
            </a:pPr>
            <a:r>
              <a:rPr lang="ar-SA" sz="2800" dirty="0" smtClean="0">
                <a:latin typeface="Arial" panose="020B0604020202020204" pitchFamily="34" charset="0"/>
              </a:rPr>
              <a:t> </a:t>
            </a:r>
            <a:r>
              <a:rPr lang="ar-SA" sz="2800" dirty="0">
                <a:latin typeface="Arial" panose="020B0604020202020204" pitchFamily="34" charset="0"/>
              </a:rPr>
              <a:t>أما النشاط (</a:t>
            </a:r>
            <a:r>
              <a:rPr lang="en-US" sz="2800" b="1" i="1" dirty="0">
                <a:latin typeface="Arial" panose="020B0604020202020204" pitchFamily="34" charset="0"/>
              </a:rPr>
              <a:t>Y</a:t>
            </a:r>
            <a:r>
              <a:rPr lang="en-US" sz="2800" b="1" i="1" baseline="-25000" dirty="0">
                <a:latin typeface="Arial" panose="020B0604020202020204" pitchFamily="34" charset="0"/>
              </a:rPr>
              <a:t>1</a:t>
            </a:r>
            <a:r>
              <a:rPr lang="ar-SA" sz="2800" dirty="0">
                <a:latin typeface="Arial" panose="020B0604020202020204" pitchFamily="34" charset="0"/>
              </a:rPr>
              <a:t>) فقد إستخدم من الموارد المزرعية المتاحة من الارض 6.67 هكتار ومن رأس المال 20 ريالاً ومن العمل البشري 6.66 وحدة </a:t>
            </a:r>
            <a:r>
              <a:rPr lang="ar-SA" sz="2800" dirty="0" smtClean="0">
                <a:latin typeface="Arial" panose="020B0604020202020204" pitchFamily="34" charset="0"/>
              </a:rPr>
              <a:t>عمل.</a:t>
            </a:r>
          </a:p>
          <a:p>
            <a:pPr marL="342900" indent="-342900" algn="r" rtl="1">
              <a:buFont typeface="Wingdings" panose="05000000000000000000" pitchFamily="2" charset="2"/>
              <a:buChar char="Ø"/>
            </a:pPr>
            <a:r>
              <a:rPr lang="ar-SA" sz="2800" dirty="0" smtClean="0">
                <a:latin typeface="Arial" panose="020B0604020202020204" pitchFamily="34" charset="0"/>
              </a:rPr>
              <a:t>وبذلك </a:t>
            </a:r>
            <a:r>
              <a:rPr lang="ar-SA" sz="2800" dirty="0">
                <a:latin typeface="Arial" panose="020B0604020202020204" pitchFamily="34" charset="0"/>
              </a:rPr>
              <a:t>يكون النشاطان قد أستخدما كل ماهو متاح </a:t>
            </a:r>
            <a:r>
              <a:rPr lang="ar-SA" sz="2800" dirty="0" smtClean="0">
                <a:latin typeface="Arial" panose="020B0604020202020204" pitchFamily="34" charset="0"/>
              </a:rPr>
              <a:t>من موردي </a:t>
            </a:r>
            <a:r>
              <a:rPr lang="ar-SA" sz="2800" dirty="0">
                <a:latin typeface="Arial" panose="020B0604020202020204" pitchFamily="34" charset="0"/>
              </a:rPr>
              <a:t>رأس المال والعمل الآلي وتبقى من العمل البشري 6.66 وحدة عمل، وتبقى مو مورد الارض 3.33 هكتار، </a:t>
            </a:r>
            <a:endParaRPr lang="ar-SA" sz="2800" dirty="0" smtClean="0">
              <a:latin typeface="Arial" panose="020B0604020202020204" pitchFamily="34" charset="0"/>
            </a:endParaRPr>
          </a:p>
          <a:p>
            <a:pPr marL="342900" indent="-342900" algn="r" rtl="1">
              <a:buFont typeface="Wingdings" panose="05000000000000000000" pitchFamily="2" charset="2"/>
              <a:buChar char="Ø"/>
            </a:pPr>
            <a:r>
              <a:rPr lang="ar-SA" sz="2800" dirty="0" smtClean="0">
                <a:latin typeface="Arial" panose="020B0604020202020204" pitchFamily="34" charset="0"/>
              </a:rPr>
              <a:t>أما </a:t>
            </a:r>
            <a:r>
              <a:rPr lang="ar-SA" sz="2800" dirty="0">
                <a:latin typeface="Arial" panose="020B0604020202020204" pitchFamily="34" charset="0"/>
              </a:rPr>
              <a:t>إجمالي العائد المتحصل عليه فيكون عبارة عن مجموع العائد من النشاطين (</a:t>
            </a:r>
            <a:r>
              <a:rPr lang="en-US" sz="2800" b="1" i="1" dirty="0">
                <a:latin typeface="Arial" panose="020B0604020202020204" pitchFamily="34" charset="0"/>
              </a:rPr>
              <a:t>Y</a:t>
            </a:r>
            <a:r>
              <a:rPr lang="en-US" sz="2800" b="1" i="1" baseline="-25000" dirty="0">
                <a:latin typeface="Arial" panose="020B0604020202020204" pitchFamily="34" charset="0"/>
              </a:rPr>
              <a:t>2</a:t>
            </a:r>
            <a:r>
              <a:rPr lang="ar-SA" sz="2800" dirty="0">
                <a:latin typeface="Arial" panose="020B0604020202020204" pitchFamily="34" charset="0"/>
              </a:rPr>
              <a:t>،</a:t>
            </a:r>
            <a:r>
              <a:rPr lang="ar-SA" sz="2800" b="1" i="1" dirty="0">
                <a:latin typeface="Arial" panose="020B0604020202020204" pitchFamily="34" charset="0"/>
              </a:rPr>
              <a:t> </a:t>
            </a:r>
            <a:r>
              <a:rPr lang="en-US" sz="2800" b="1" i="1" dirty="0">
                <a:latin typeface="Arial" panose="020B0604020202020204" pitchFamily="34" charset="0"/>
              </a:rPr>
              <a:t>Y</a:t>
            </a:r>
            <a:r>
              <a:rPr lang="en-US" sz="2800" b="1" i="1" baseline="-25000" dirty="0">
                <a:latin typeface="Arial" panose="020B0604020202020204" pitchFamily="34" charset="0"/>
              </a:rPr>
              <a:t>1</a:t>
            </a:r>
            <a:r>
              <a:rPr lang="ar-SA" sz="2800" dirty="0">
                <a:latin typeface="Arial" panose="020B0604020202020204" pitchFamily="34" charset="0"/>
              </a:rPr>
              <a:t>) وتبلغ قيمته في هذه الحالة (76.68) ريال.</a:t>
            </a:r>
            <a:endParaRPr lang="en-US" sz="2800" dirty="0">
              <a:latin typeface="Arial" panose="020B0604020202020204" pitchFamily="34" charset="0"/>
            </a:endParaRPr>
          </a:p>
        </p:txBody>
      </p:sp>
    </p:spTree>
    <p:extLst>
      <p:ext uri="{BB962C8B-B14F-4D97-AF65-F5344CB8AC3E}">
        <p14:creationId xmlns:p14="http://schemas.microsoft.com/office/powerpoint/2010/main" val="1604917556"/>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
            <a:ext cx="8229600" cy="1143000"/>
          </a:xfrm>
        </p:spPr>
        <p:txBody>
          <a:bodyPr/>
          <a:lstStyle/>
          <a:p>
            <a:pPr algn="r" rtl="1"/>
            <a:r>
              <a:rPr lang="ar-SA" dirty="0" smtClean="0"/>
              <a:t>مثال: ميزانية مزرعة لانتاج الارز (للهكتار):</a:t>
            </a:r>
            <a:endParaRPr lang="en-US" dirty="0"/>
          </a:p>
        </p:txBody>
      </p:sp>
      <p:graphicFrame>
        <p:nvGraphicFramePr>
          <p:cNvPr id="5" name="Table Placeholder 4"/>
          <p:cNvGraphicFramePr>
            <a:graphicFrameLocks noGrp="1"/>
          </p:cNvGraphicFramePr>
          <p:nvPr>
            <p:ph type="tbl" idx="1"/>
            <p:extLst>
              <p:ext uri="{D42A27DB-BD31-4B8C-83A1-F6EECF244321}">
                <p14:modId xmlns:p14="http://schemas.microsoft.com/office/powerpoint/2010/main" val="2713701351"/>
              </p:ext>
            </p:extLst>
          </p:nvPr>
        </p:nvGraphicFramePr>
        <p:xfrm>
          <a:off x="609600" y="1066800"/>
          <a:ext cx="8229600" cy="5370234"/>
        </p:xfrm>
        <a:graphic>
          <a:graphicData uri="http://schemas.openxmlformats.org/drawingml/2006/table">
            <a:tbl>
              <a:tblPr firstRow="1" bandRow="1">
                <a:tableStyleId>{5C22544A-7EE6-4342-B048-85BDC9FD1C3A}</a:tableStyleId>
              </a:tblPr>
              <a:tblGrid>
                <a:gridCol w="2590800"/>
                <a:gridCol w="5638800"/>
              </a:tblGrid>
              <a:tr h="293997">
                <a:tc>
                  <a:txBody>
                    <a:bodyPr/>
                    <a:lstStyle/>
                    <a:p>
                      <a:pPr algn="ctr" rtl="1"/>
                      <a:r>
                        <a:rPr lang="ar-SA" sz="1400" dirty="0" smtClean="0"/>
                        <a:t>القيمة</a:t>
                      </a:r>
                      <a:r>
                        <a:rPr lang="en-US" sz="1400" dirty="0" smtClean="0"/>
                        <a:t> </a:t>
                      </a:r>
                      <a:r>
                        <a:rPr lang="ar-SA" sz="1400" baseline="0" dirty="0" smtClean="0"/>
                        <a:t> (ريال)</a:t>
                      </a:r>
                      <a:endParaRPr lang="en-US" sz="1400" dirty="0"/>
                    </a:p>
                  </a:txBody>
                  <a:tcPr/>
                </a:tc>
                <a:tc>
                  <a:txBody>
                    <a:bodyPr/>
                    <a:lstStyle/>
                    <a:p>
                      <a:pPr algn="r" rtl="1"/>
                      <a:r>
                        <a:rPr lang="ar-SA" sz="1400" dirty="0" smtClean="0"/>
                        <a:t>النشاط</a:t>
                      </a:r>
                      <a:endParaRPr lang="en-US" sz="1400" dirty="0"/>
                    </a:p>
                  </a:txBody>
                  <a:tcPr/>
                </a:tc>
              </a:tr>
              <a:tr h="289969">
                <a:tc>
                  <a:txBody>
                    <a:bodyPr/>
                    <a:lstStyle/>
                    <a:p>
                      <a:pPr marL="0" indent="0" algn="ctr" rtl="1"/>
                      <a:endParaRPr lang="en-US" sz="1400" dirty="0"/>
                    </a:p>
                  </a:txBody>
                  <a:tcPr/>
                </a:tc>
                <a:tc>
                  <a:txBody>
                    <a:bodyPr/>
                    <a:lstStyle/>
                    <a:p>
                      <a:pPr marL="0" indent="0" algn="r" rtl="1"/>
                      <a:r>
                        <a:rPr lang="ar-SA" sz="1400" dirty="0" smtClean="0"/>
                        <a:t>1.</a:t>
                      </a:r>
                      <a:r>
                        <a:rPr lang="ar-SA" sz="1400" baseline="0" dirty="0" smtClean="0"/>
                        <a:t> الدخل :</a:t>
                      </a:r>
                      <a:endParaRPr lang="en-US" sz="1400" dirty="0"/>
                    </a:p>
                  </a:txBody>
                  <a:tcPr/>
                </a:tc>
              </a:tr>
              <a:tr h="293997">
                <a:tc>
                  <a:txBody>
                    <a:bodyPr/>
                    <a:lstStyle/>
                    <a:p>
                      <a:pPr marL="0" indent="0" algn="ctr" rtl="1"/>
                      <a:r>
                        <a:rPr lang="en-US" sz="1400" dirty="0" smtClean="0"/>
                        <a:t>28800</a:t>
                      </a:r>
                      <a:endParaRPr lang="en-US" sz="1400" dirty="0"/>
                    </a:p>
                  </a:txBody>
                  <a:tcPr/>
                </a:tc>
                <a:tc>
                  <a:txBody>
                    <a:bodyPr/>
                    <a:lstStyle/>
                    <a:p>
                      <a:pPr marL="0" indent="0" algn="r" rtl="1"/>
                      <a:r>
                        <a:rPr lang="ar-SA" sz="1400" dirty="0" smtClean="0"/>
                        <a:t>انتاج 48  قنطار بسعر 600 ريال للقنطار</a:t>
                      </a:r>
                      <a:endParaRPr lang="en-US" sz="1400" dirty="0"/>
                    </a:p>
                  </a:txBody>
                  <a:tcPr/>
                </a:tc>
              </a:tr>
              <a:tr h="289969">
                <a:tc>
                  <a:txBody>
                    <a:bodyPr/>
                    <a:lstStyle/>
                    <a:p>
                      <a:pPr marL="0" indent="0" algn="ctr" rtl="1"/>
                      <a:endParaRPr lang="en-US" sz="1400" dirty="0"/>
                    </a:p>
                  </a:txBody>
                  <a:tcPr/>
                </a:tc>
                <a:tc>
                  <a:txBody>
                    <a:bodyPr/>
                    <a:lstStyle/>
                    <a:p>
                      <a:pPr marL="0" indent="0" algn="r" rtl="1"/>
                      <a:r>
                        <a:rPr lang="ar-SA" sz="1400" dirty="0" smtClean="0"/>
                        <a:t>2. التكاليف المتغيرة:</a:t>
                      </a:r>
                      <a:endParaRPr lang="en-US" sz="1400" dirty="0"/>
                    </a:p>
                  </a:txBody>
                  <a:tcPr/>
                </a:tc>
              </a:tr>
              <a:tr h="1377354">
                <a:tc>
                  <a:txBody>
                    <a:bodyPr/>
                    <a:lstStyle/>
                    <a:p>
                      <a:pPr marL="0" indent="0" algn="ctr" rtl="1"/>
                      <a:r>
                        <a:rPr lang="en-US" sz="1400" dirty="0" smtClean="0"/>
                        <a:t>18600</a:t>
                      </a:r>
                      <a:endParaRPr lang="ar-SA" sz="1400" dirty="0" smtClean="0"/>
                    </a:p>
                    <a:p>
                      <a:pPr marL="0" indent="0" algn="ctr" rtl="1"/>
                      <a:r>
                        <a:rPr lang="en-US" sz="1400" dirty="0" smtClean="0"/>
                        <a:t>1200</a:t>
                      </a:r>
                      <a:endParaRPr lang="ar-SA" sz="1400" dirty="0" smtClean="0"/>
                    </a:p>
                    <a:p>
                      <a:pPr marL="0" indent="0" algn="ctr" rtl="1"/>
                      <a:r>
                        <a:rPr lang="en-US" sz="1400" dirty="0" smtClean="0"/>
                        <a:t>5500</a:t>
                      </a:r>
                      <a:endParaRPr lang="ar-SA" sz="1400" dirty="0" smtClean="0"/>
                    </a:p>
                    <a:p>
                      <a:pPr marL="0" indent="0" algn="ctr" rtl="1"/>
                      <a:r>
                        <a:rPr lang="en-US" sz="1400" dirty="0" smtClean="0"/>
                        <a:t>500</a:t>
                      </a:r>
                      <a:endParaRPr lang="ar-SA" sz="1400" dirty="0" smtClean="0"/>
                    </a:p>
                    <a:p>
                      <a:pPr marL="0" indent="0" algn="ctr" rtl="1"/>
                      <a:r>
                        <a:rPr lang="en-US" sz="1400" dirty="0" smtClean="0"/>
                        <a:t>500</a:t>
                      </a:r>
                      <a:endParaRPr lang="ar-SA" sz="1400" dirty="0" smtClean="0"/>
                    </a:p>
                    <a:p>
                      <a:pPr marL="0" indent="0" algn="ctr" rtl="1"/>
                      <a:r>
                        <a:rPr lang="en-US" sz="1400" dirty="0" smtClean="0"/>
                        <a:t>1700</a:t>
                      </a:r>
                      <a:endParaRPr lang="en-US" sz="1400" dirty="0"/>
                    </a:p>
                  </a:txBody>
                  <a:tcPr/>
                </a:tc>
                <a:tc>
                  <a:txBody>
                    <a:bodyPr/>
                    <a:lstStyle/>
                    <a:p>
                      <a:pPr marL="285750" indent="-285750" algn="r" rtl="1">
                        <a:buFontTx/>
                        <a:buChar char="-"/>
                      </a:pPr>
                      <a:r>
                        <a:rPr lang="ar-SA" sz="1400" dirty="0" smtClean="0"/>
                        <a:t>العمال </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1400" b="0" i="0" u="none" strike="noStrike" kern="1200" cap="none" spc="0" normalizeH="0" baseline="0" noProof="0" dirty="0" smtClean="0">
                          <a:ln>
                            <a:noFill/>
                          </a:ln>
                          <a:solidFill>
                            <a:prstClr val="black"/>
                          </a:solidFill>
                          <a:effectLst/>
                          <a:uLnTx/>
                          <a:uFillTx/>
                          <a:latin typeface="+mn-lt"/>
                          <a:ea typeface="+mn-ea"/>
                          <a:cs typeface="+mn-cs"/>
                        </a:rPr>
                        <a:t>- البذور</a:t>
                      </a: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1400" b="0" i="0" u="none" strike="noStrike" kern="1200" cap="none" spc="0" normalizeH="0" baseline="0" noProof="0" dirty="0" smtClean="0">
                          <a:ln>
                            <a:noFill/>
                          </a:ln>
                          <a:solidFill>
                            <a:prstClr val="black"/>
                          </a:solidFill>
                          <a:effectLst/>
                          <a:uLnTx/>
                          <a:uFillTx/>
                          <a:latin typeface="+mn-lt"/>
                          <a:ea typeface="+mn-ea"/>
                          <a:cs typeface="+mn-cs"/>
                        </a:rPr>
                        <a:t>- السماد</a:t>
                      </a: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1400" b="0" i="0" u="none" strike="noStrike" kern="1200" cap="none" spc="0" normalizeH="0" baseline="0" noProof="0" dirty="0" smtClean="0">
                          <a:ln>
                            <a:noFill/>
                          </a:ln>
                          <a:solidFill>
                            <a:prstClr val="black"/>
                          </a:solidFill>
                          <a:effectLst/>
                          <a:uLnTx/>
                          <a:uFillTx/>
                          <a:latin typeface="+mn-lt"/>
                          <a:ea typeface="+mn-ea"/>
                          <a:cs typeface="+mn-cs"/>
                        </a:rPr>
                        <a:t>- المبيدات </a:t>
                      </a: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1400" b="0" i="0" u="none" strike="noStrike" kern="1200" cap="none" spc="0" normalizeH="0" baseline="0" noProof="0" dirty="0" smtClean="0">
                          <a:ln>
                            <a:noFill/>
                          </a:ln>
                          <a:solidFill>
                            <a:prstClr val="black"/>
                          </a:solidFill>
                          <a:effectLst/>
                          <a:uLnTx/>
                          <a:uFillTx/>
                          <a:latin typeface="+mn-lt"/>
                          <a:ea typeface="+mn-ea"/>
                          <a:cs typeface="+mn-cs"/>
                        </a:rPr>
                        <a:t>- الري</a:t>
                      </a: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1400" b="0" i="0" u="none" strike="noStrike" kern="1200" cap="none" spc="0" normalizeH="0" baseline="0" noProof="0" dirty="0" smtClean="0">
                          <a:ln>
                            <a:noFill/>
                          </a:ln>
                          <a:solidFill>
                            <a:prstClr val="black"/>
                          </a:solidFill>
                          <a:effectLst/>
                          <a:uLnTx/>
                          <a:uFillTx/>
                          <a:latin typeface="+mn-lt"/>
                          <a:ea typeface="+mn-ea"/>
                          <a:cs typeface="+mn-cs"/>
                        </a:rPr>
                        <a:t>- الفائدة علي راس المال التشغيلي</a:t>
                      </a: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txBody>
                  <a:tcPr/>
                </a:tc>
              </a:tr>
              <a:tr h="293997">
                <a:tc>
                  <a:txBody>
                    <a:bodyPr/>
                    <a:lstStyle/>
                    <a:p>
                      <a:pPr marL="0" indent="0" algn="ctr" rtl="1"/>
                      <a:r>
                        <a:rPr lang="en-US" sz="1400" dirty="0" smtClean="0"/>
                        <a:t>22700</a:t>
                      </a:r>
                      <a:endParaRPr lang="en-US" sz="1400" dirty="0"/>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1400" b="0" i="0" u="none" strike="noStrike" kern="1200" cap="none" spc="0" normalizeH="0" baseline="0" noProof="0" dirty="0" smtClean="0">
                          <a:ln>
                            <a:noFill/>
                          </a:ln>
                          <a:solidFill>
                            <a:prstClr val="black"/>
                          </a:solidFill>
                          <a:effectLst/>
                          <a:uLnTx/>
                          <a:uFillTx/>
                          <a:latin typeface="+mn-lt"/>
                          <a:ea typeface="+mn-ea"/>
                          <a:cs typeface="+mn-cs"/>
                        </a:rPr>
                        <a:t>مجموع التكاليف المتغيرة</a:t>
                      </a: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txBody>
                  <a:tcPr/>
                </a:tc>
              </a:tr>
              <a:tr h="293997">
                <a:tc>
                  <a:txBody>
                    <a:bodyPr/>
                    <a:lstStyle/>
                    <a:p>
                      <a:pPr marL="0" indent="0" algn="ctr" rtl="1"/>
                      <a:endParaRPr lang="en-US" sz="1400" dirty="0"/>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1400" b="0" i="0" u="none" strike="noStrike" kern="1200" cap="none" spc="0" normalizeH="0" baseline="0" noProof="0" dirty="0" smtClean="0">
                          <a:ln>
                            <a:noFill/>
                          </a:ln>
                          <a:solidFill>
                            <a:prstClr val="black"/>
                          </a:solidFill>
                          <a:effectLst/>
                          <a:uLnTx/>
                          <a:uFillTx/>
                          <a:latin typeface="+mn-lt"/>
                          <a:ea typeface="+mn-ea"/>
                          <a:cs typeface="+mn-cs"/>
                        </a:rPr>
                        <a:t>3. التكاليف الثابتة</a:t>
                      </a: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txBody>
                  <a:tcPr/>
                </a:tc>
              </a:tr>
              <a:tr h="942400">
                <a:tc>
                  <a:txBody>
                    <a:bodyPr/>
                    <a:lstStyle/>
                    <a:p>
                      <a:pPr marL="0" indent="0" algn="ctr" rtl="1"/>
                      <a:r>
                        <a:rPr lang="en-US" sz="1400" dirty="0" smtClean="0"/>
                        <a:t>12</a:t>
                      </a:r>
                      <a:endParaRPr lang="ar-SA" sz="1400" dirty="0" smtClean="0"/>
                    </a:p>
                    <a:p>
                      <a:pPr marL="0" indent="0" algn="ctr" rtl="1"/>
                      <a:r>
                        <a:rPr lang="en-US" sz="1400" dirty="0" smtClean="0"/>
                        <a:t>3500</a:t>
                      </a:r>
                      <a:endParaRPr lang="ar-SA" sz="1400" dirty="0" smtClean="0"/>
                    </a:p>
                    <a:p>
                      <a:pPr marL="0" indent="0" algn="ctr" rtl="1"/>
                      <a:r>
                        <a:rPr lang="en-US" sz="1400" dirty="0" smtClean="0"/>
                        <a:t>900</a:t>
                      </a:r>
                      <a:endParaRPr lang="ar-SA" sz="1400" dirty="0" smtClean="0"/>
                    </a:p>
                    <a:p>
                      <a:pPr marL="0" indent="0" algn="ctr" rtl="1"/>
                      <a:r>
                        <a:rPr lang="en-US" sz="1400" dirty="0" smtClean="0"/>
                        <a:t>450</a:t>
                      </a:r>
                      <a:endParaRPr lang="en-US" sz="1400" dirty="0"/>
                    </a:p>
                  </a:txBody>
                  <a:tcPr/>
                </a:tc>
                <a:tc>
                  <a:txBody>
                    <a:bodyPr/>
                    <a:lstStyle/>
                    <a:p>
                      <a:pPr marL="0" marR="0" lvl="0" indent="0" algn="r" defTabSz="914400" rtl="1" eaLnBrk="1" fontAlgn="auto" latinLnBrk="0" hangingPunct="1">
                        <a:lnSpc>
                          <a:spcPct val="100000"/>
                        </a:lnSpc>
                        <a:spcBef>
                          <a:spcPts val="0"/>
                        </a:spcBef>
                        <a:spcAft>
                          <a:spcPts val="0"/>
                        </a:spcAft>
                        <a:buClrTx/>
                        <a:buSzTx/>
                        <a:buFontTx/>
                        <a:buChar char="-"/>
                        <a:tabLst/>
                        <a:defRPr/>
                      </a:pPr>
                      <a:r>
                        <a:rPr kumimoji="0" lang="ar-SA" sz="1400" b="0" i="0" u="none" strike="noStrike" kern="1200" cap="none" spc="0" normalizeH="0" baseline="0" noProof="0" dirty="0" smtClean="0">
                          <a:ln>
                            <a:noFill/>
                          </a:ln>
                          <a:solidFill>
                            <a:prstClr val="black"/>
                          </a:solidFill>
                          <a:effectLst/>
                          <a:uLnTx/>
                          <a:uFillTx/>
                          <a:latin typeface="+mn-lt"/>
                          <a:ea typeface="+mn-ea"/>
                          <a:cs typeface="+mn-cs"/>
                        </a:rPr>
                        <a:t>الارض</a:t>
                      </a:r>
                    </a:p>
                    <a:p>
                      <a:pPr marL="0" marR="0" lvl="0" indent="0" algn="r" defTabSz="914400" rtl="1" eaLnBrk="1" fontAlgn="auto" latinLnBrk="0" hangingPunct="1">
                        <a:lnSpc>
                          <a:spcPct val="100000"/>
                        </a:lnSpc>
                        <a:spcBef>
                          <a:spcPts val="0"/>
                        </a:spcBef>
                        <a:spcAft>
                          <a:spcPts val="0"/>
                        </a:spcAft>
                        <a:buClrTx/>
                        <a:buSzTx/>
                        <a:buFontTx/>
                        <a:buChar char="-"/>
                        <a:tabLst/>
                        <a:defRPr/>
                      </a:pPr>
                      <a:r>
                        <a:rPr kumimoji="0" lang="ar-SA" sz="1400" b="0" i="0" u="none" strike="noStrike" kern="1200" cap="none" spc="0" normalizeH="0" baseline="0" noProof="0" dirty="0" smtClean="0">
                          <a:ln>
                            <a:noFill/>
                          </a:ln>
                          <a:solidFill>
                            <a:prstClr val="black"/>
                          </a:solidFill>
                          <a:effectLst/>
                          <a:uLnTx/>
                          <a:uFillTx/>
                          <a:latin typeface="+mn-lt"/>
                          <a:ea typeface="+mn-ea"/>
                          <a:cs typeface="+mn-cs"/>
                        </a:rPr>
                        <a:t>ريع الارض</a:t>
                      </a:r>
                    </a:p>
                    <a:p>
                      <a:pPr marL="0" marR="0" lvl="0" indent="0" algn="r" defTabSz="914400" rtl="1" eaLnBrk="1" fontAlgn="auto" latinLnBrk="0" hangingPunct="1">
                        <a:lnSpc>
                          <a:spcPct val="100000"/>
                        </a:lnSpc>
                        <a:spcBef>
                          <a:spcPts val="0"/>
                        </a:spcBef>
                        <a:spcAft>
                          <a:spcPts val="0"/>
                        </a:spcAft>
                        <a:buClrTx/>
                        <a:buSzTx/>
                        <a:buFontTx/>
                        <a:buChar char="-"/>
                        <a:tabLst/>
                        <a:defRPr/>
                      </a:pPr>
                      <a:r>
                        <a:rPr kumimoji="0" lang="ar-SA" sz="1400" b="0" i="0" u="none" strike="noStrike" kern="1200" cap="none" spc="0" normalizeH="0" baseline="0" noProof="0" dirty="0" smtClean="0">
                          <a:ln>
                            <a:noFill/>
                          </a:ln>
                          <a:solidFill>
                            <a:prstClr val="black"/>
                          </a:solidFill>
                          <a:effectLst/>
                          <a:uLnTx/>
                          <a:uFillTx/>
                          <a:latin typeface="+mn-lt"/>
                          <a:ea typeface="+mn-ea"/>
                          <a:cs typeface="+mn-cs"/>
                        </a:rPr>
                        <a:t>الاهلاك</a:t>
                      </a:r>
                    </a:p>
                    <a:p>
                      <a:pPr marL="0" marR="0" lvl="0" indent="0" algn="r" defTabSz="914400" rtl="1" eaLnBrk="1" fontAlgn="auto" latinLnBrk="0" hangingPunct="1">
                        <a:lnSpc>
                          <a:spcPct val="100000"/>
                        </a:lnSpc>
                        <a:spcBef>
                          <a:spcPts val="0"/>
                        </a:spcBef>
                        <a:spcAft>
                          <a:spcPts val="0"/>
                        </a:spcAft>
                        <a:buClrTx/>
                        <a:buSzTx/>
                        <a:buFontTx/>
                        <a:buChar char="-"/>
                        <a:tabLst/>
                        <a:defRPr/>
                      </a:pPr>
                      <a:r>
                        <a:rPr kumimoji="0" lang="ar-SA" sz="1400" b="0" i="0" u="none" strike="noStrike" kern="1200" cap="none" spc="0" normalizeH="0" baseline="0" noProof="0" dirty="0" smtClean="0">
                          <a:ln>
                            <a:noFill/>
                          </a:ln>
                          <a:solidFill>
                            <a:prstClr val="black"/>
                          </a:solidFill>
                          <a:effectLst/>
                          <a:uLnTx/>
                          <a:uFillTx/>
                          <a:latin typeface="+mn-lt"/>
                          <a:ea typeface="+mn-ea"/>
                          <a:cs typeface="+mn-cs"/>
                        </a:rPr>
                        <a:t>الفائدة علي راس المال الثابت</a:t>
                      </a: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txBody>
                  <a:tcPr/>
                </a:tc>
              </a:tr>
              <a:tr h="293997">
                <a:tc>
                  <a:txBody>
                    <a:bodyPr/>
                    <a:lstStyle/>
                    <a:p>
                      <a:pPr marL="0" indent="0" algn="ctr" rtl="1"/>
                      <a:r>
                        <a:rPr lang="en-US" sz="1400" dirty="0" smtClean="0"/>
                        <a:t>4862</a:t>
                      </a:r>
                      <a:endParaRPr lang="en-US" sz="1400" dirty="0"/>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SA" sz="1400" b="0" i="0" u="none" strike="noStrike" kern="1200" cap="none" spc="0" normalizeH="0" baseline="0" noProof="0" dirty="0" smtClean="0">
                          <a:ln>
                            <a:noFill/>
                          </a:ln>
                          <a:solidFill>
                            <a:prstClr val="black"/>
                          </a:solidFill>
                          <a:effectLst/>
                          <a:uLnTx/>
                          <a:uFillTx/>
                          <a:latin typeface="+mn-lt"/>
                          <a:ea typeface="+mn-ea"/>
                          <a:cs typeface="+mn-cs"/>
                        </a:rPr>
                        <a:t>مجموع التكاليف الثابتة</a:t>
                      </a:r>
                      <a:endParaRPr kumimoji="0" lang="en-US" sz="1400" b="0" i="0" u="none" strike="noStrike" kern="1200" cap="none" spc="0" normalizeH="0" baseline="0" noProof="0" dirty="0" smtClean="0">
                        <a:ln>
                          <a:noFill/>
                        </a:ln>
                        <a:solidFill>
                          <a:prstClr val="black"/>
                        </a:solidFill>
                        <a:effectLst/>
                        <a:uLnTx/>
                        <a:uFillTx/>
                        <a:latin typeface="+mn-lt"/>
                        <a:ea typeface="+mn-ea"/>
                        <a:cs typeface="+mn-cs"/>
                      </a:endParaRPr>
                    </a:p>
                  </a:txBody>
                  <a:tcPr/>
                </a:tc>
              </a:tr>
              <a:tr h="293997">
                <a:tc>
                  <a:txBody>
                    <a:bodyPr/>
                    <a:lstStyle/>
                    <a:p>
                      <a:pPr marL="0" indent="0" algn="ctr" rtl="1"/>
                      <a:r>
                        <a:rPr lang="en-US" sz="1400" u="none" dirty="0" smtClean="0"/>
                        <a:t>27562</a:t>
                      </a:r>
                      <a:endParaRPr lang="en-US" sz="1400" u="none" dirty="0"/>
                    </a:p>
                  </a:txBody>
                  <a:tcPr/>
                </a:tc>
                <a:tc>
                  <a:txBody>
                    <a:bodyPr/>
                    <a:lstStyle/>
                    <a:p>
                      <a:pPr marL="0" indent="0" algn="r" rtl="1"/>
                      <a:r>
                        <a:rPr lang="ar-SA" sz="1400" dirty="0" smtClean="0"/>
                        <a:t>التكاليف الكلية</a:t>
                      </a:r>
                      <a:endParaRPr lang="en-US" sz="1400" dirty="0"/>
                    </a:p>
                  </a:txBody>
                  <a:tcPr/>
                </a:tc>
              </a:tr>
              <a:tr h="293997">
                <a:tc>
                  <a:txBody>
                    <a:bodyPr/>
                    <a:lstStyle/>
                    <a:p>
                      <a:pPr marL="0" indent="0" algn="ctr" rtl="1"/>
                      <a:r>
                        <a:rPr lang="en-US" sz="1400" dirty="0" smtClean="0"/>
                        <a:t>6100</a:t>
                      </a:r>
                      <a:endParaRPr lang="en-US" sz="1400" dirty="0"/>
                    </a:p>
                  </a:txBody>
                  <a:tcPr/>
                </a:tc>
                <a:tc>
                  <a:txBody>
                    <a:bodyPr/>
                    <a:lstStyle/>
                    <a:p>
                      <a:pPr marL="0" indent="0" algn="r" rtl="1"/>
                      <a:r>
                        <a:rPr lang="ar-SA" sz="1400" dirty="0" smtClean="0"/>
                        <a:t>هامش الربح (الدخل – التكاليف المتغيرة)</a:t>
                      </a:r>
                      <a:endParaRPr lang="en-US" sz="1400" dirty="0"/>
                    </a:p>
                  </a:txBody>
                  <a:tcPr/>
                </a:tc>
              </a:tr>
              <a:tr h="289969">
                <a:tc>
                  <a:txBody>
                    <a:bodyPr/>
                    <a:lstStyle/>
                    <a:p>
                      <a:pPr marL="0" indent="0" algn="ctr" rtl="1"/>
                      <a:r>
                        <a:rPr lang="en-US" sz="1400" dirty="0" smtClean="0"/>
                        <a:t>1238</a:t>
                      </a:r>
                      <a:endParaRPr lang="en-US" sz="1400" dirty="0"/>
                    </a:p>
                  </a:txBody>
                  <a:tcPr/>
                </a:tc>
                <a:tc>
                  <a:txBody>
                    <a:bodyPr/>
                    <a:lstStyle/>
                    <a:p>
                      <a:pPr marL="0" indent="0" algn="r" rtl="1"/>
                      <a:r>
                        <a:rPr lang="ar-SA" sz="1400" dirty="0" smtClean="0"/>
                        <a:t>صافي الربح (الدخل</a:t>
                      </a:r>
                      <a:r>
                        <a:rPr lang="ar-SA" sz="1400" baseline="0" dirty="0" smtClean="0"/>
                        <a:t> – التكاليف الكلية)</a:t>
                      </a:r>
                      <a:endParaRPr lang="en-US" sz="1400" dirty="0"/>
                    </a:p>
                  </a:txBody>
                  <a:tcPr/>
                </a:tc>
              </a:tr>
            </a:tbl>
          </a:graphicData>
        </a:graphic>
      </p:graphicFrame>
      <p:sp>
        <p:nvSpPr>
          <p:cNvPr id="2" name="Slide Number Placeholder 1"/>
          <p:cNvSpPr>
            <a:spLocks noGrp="1"/>
          </p:cNvSpPr>
          <p:nvPr>
            <p:ph type="sldNum" sz="quarter" idx="12"/>
          </p:nvPr>
        </p:nvSpPr>
        <p:spPr/>
        <p:txBody>
          <a:bodyPr/>
          <a:lstStyle/>
          <a:p>
            <a:pPr>
              <a:defRPr/>
            </a:pPr>
            <a:fld id="{8A01829C-15D9-4FF9-9F28-EB69D3616BFD}" type="slidenum">
              <a:rPr lang="en-US" smtClean="0">
                <a:solidFill>
                  <a:prstClr val="black"/>
                </a:solidFill>
              </a:rPr>
              <a:pPr>
                <a:defRPr/>
              </a:pPr>
              <a:t>154</a:t>
            </a:fld>
            <a:endParaRPr lang="en-US">
              <a:solidFill>
                <a:prstClr val="black"/>
              </a:solidFill>
            </a:endParaRPr>
          </a:p>
        </p:txBody>
      </p:sp>
    </p:spTree>
    <p:extLst>
      <p:ext uri="{BB962C8B-B14F-4D97-AF65-F5344CB8AC3E}">
        <p14:creationId xmlns:p14="http://schemas.microsoft.com/office/powerpoint/2010/main" val="46571490"/>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a:xfrm>
            <a:off x="612775" y="228600"/>
            <a:ext cx="8153400" cy="990600"/>
          </a:xfrm>
        </p:spPr>
        <p:txBody>
          <a:bodyPr>
            <a:normAutofit fontScale="90000"/>
          </a:bodyPr>
          <a:lstStyle/>
          <a:p>
            <a:pPr algn="ctr" rtl="1" eaLnBrk="1" hangingPunct="1"/>
            <a:r>
              <a:rPr lang="ar-SA" altLang="en-US" sz="3200" b="1" dirty="0" smtClean="0">
                <a:latin typeface="Times New Roman" pitchFamily="18" charset="0"/>
                <a:cs typeface="Times New Roman" pitchFamily="18" charset="0"/>
              </a:rPr>
              <a:t> الـــــــبرمـــجـة الـــخـطـيـة (8)</a:t>
            </a:r>
            <a:br>
              <a:rPr lang="ar-SA" altLang="en-US" sz="3200" b="1" dirty="0" smtClean="0">
                <a:latin typeface="Times New Roman" pitchFamily="18" charset="0"/>
                <a:cs typeface="Times New Roman" pitchFamily="18" charset="0"/>
              </a:rPr>
            </a:br>
            <a:r>
              <a:rPr lang="ar-SA" altLang="en-US" sz="3200" b="1" dirty="0" smtClean="0">
                <a:latin typeface="Times New Roman" pitchFamily="18" charset="0"/>
                <a:cs typeface="Times New Roman" pitchFamily="18" charset="0"/>
              </a:rPr>
              <a:t> </a:t>
            </a:r>
            <a:r>
              <a:rPr lang="en-US" altLang="en-US" sz="2800" b="1" i="1" dirty="0" smtClean="0">
                <a:latin typeface="Times New Roman" pitchFamily="18" charset="0"/>
                <a:cs typeface="Times New Roman" pitchFamily="18" charset="0"/>
              </a:rPr>
              <a:t>Linear Programming</a:t>
            </a:r>
          </a:p>
        </p:txBody>
      </p:sp>
      <p:sp>
        <p:nvSpPr>
          <p:cNvPr id="22531" name="Rectangle 5"/>
          <p:cNvSpPr>
            <a:spLocks noGrp="1" noChangeArrowheads="1"/>
          </p:cNvSpPr>
          <p:nvPr>
            <p:ph sz="quarter" idx="1"/>
          </p:nvPr>
        </p:nvSpPr>
        <p:spPr>
          <a:xfrm>
            <a:off x="228600" y="1219200"/>
            <a:ext cx="8610600" cy="5334000"/>
          </a:xfrm>
        </p:spPr>
        <p:txBody>
          <a:bodyPr/>
          <a:lstStyle/>
          <a:p>
            <a:pPr algn="just" rtl="1" eaLnBrk="1" hangingPunct="1">
              <a:lnSpc>
                <a:spcPct val="150000"/>
              </a:lnSpc>
              <a:buFont typeface="Wingdings" pitchFamily="2" charset="2"/>
              <a:buChar char="q"/>
            </a:pPr>
            <a:r>
              <a:rPr lang="ar-SA" altLang="en-US" sz="1800" b="1" dirty="0" smtClean="0">
                <a:latin typeface="Times New Roman" pitchFamily="18" charset="0"/>
                <a:cs typeface="Times New Roman" pitchFamily="18" charset="0"/>
              </a:rPr>
              <a:t>تعد البرمجة الخطية أحد الأساليب الرياضية التي يستخدمها مدير المزرعة في إعداد خطة المزرعة، على أساس تحديد الاستخدام الأمثل لعناصر الإنتاج المتوفرة لديه ولغرض الوصول إلى أعلى إنتاج ممكن، أو أعلى ربح ممكن أو تحمل المشروع أقل تكاليف ممكنة.</a:t>
            </a:r>
          </a:p>
          <a:p>
            <a:pPr algn="just" rtl="1" eaLnBrk="1" hangingPunct="1">
              <a:lnSpc>
                <a:spcPct val="150000"/>
              </a:lnSpc>
              <a:buFont typeface="Wingdings" pitchFamily="2" charset="2"/>
              <a:buChar char="q"/>
            </a:pPr>
            <a:r>
              <a:rPr lang="ar-SA" altLang="en-US" sz="1800" b="1" dirty="0" smtClean="0">
                <a:latin typeface="Times New Roman" pitchFamily="18" charset="0"/>
                <a:cs typeface="Times New Roman" pitchFamily="18" charset="0"/>
              </a:rPr>
              <a:t>فعند وجود عدد من الموارد المحدودة (العمل، مواد أولية، مساحة أرضية، رأس مال.. إلخ) تشترك معاً في إنتاج سلعة أو تقديم خدمة، فإنه يمكن تشكيل مسألة برمجة خطية لحساب وإيجاد أفضل تخصيص </a:t>
            </a:r>
            <a:r>
              <a:rPr lang="en-US" altLang="en-US" sz="1800" b="1" i="1" dirty="0" smtClean="0">
                <a:latin typeface="Times New Roman" pitchFamily="18" charset="0"/>
                <a:cs typeface="Times New Roman" pitchFamily="18" charset="0"/>
              </a:rPr>
              <a:t>Optimal</a:t>
            </a:r>
            <a:r>
              <a:rPr lang="en-US" altLang="en-US" sz="1800" b="1" dirty="0" smtClean="0">
                <a:latin typeface="Times New Roman" pitchFamily="18" charset="0"/>
                <a:cs typeface="Times New Roman" pitchFamily="18" charset="0"/>
              </a:rPr>
              <a:t> </a:t>
            </a:r>
            <a:r>
              <a:rPr lang="en-US" altLang="en-US" sz="1800" b="1" i="1" dirty="0" smtClean="0">
                <a:latin typeface="Times New Roman" pitchFamily="18" charset="0"/>
                <a:cs typeface="Times New Roman" pitchFamily="18" charset="0"/>
              </a:rPr>
              <a:t>Allocation</a:t>
            </a:r>
            <a:r>
              <a:rPr lang="ar-SA" altLang="en-US" sz="1800" b="1" dirty="0" smtClean="0">
                <a:latin typeface="Times New Roman" pitchFamily="18" charset="0"/>
                <a:cs typeface="Times New Roman" pitchFamily="18" charset="0"/>
              </a:rPr>
              <a:t> لهذه الموارد، وذلك لتحقيق هدف معين (مع وجود قيود على بعض أو كل الموارد سواءً في النوعية أو الكمية) </a:t>
            </a:r>
            <a:endParaRPr lang="en-US" altLang="en-US" sz="1800" b="1" dirty="0" smtClean="0">
              <a:latin typeface="Times New Roman" pitchFamily="18" charset="0"/>
              <a:cs typeface="Times New Roman" pitchFamily="18" charset="0"/>
            </a:endParaRPr>
          </a:p>
          <a:p>
            <a:pPr algn="just" rtl="1" eaLnBrk="1" hangingPunct="1">
              <a:lnSpc>
                <a:spcPct val="150000"/>
              </a:lnSpc>
              <a:buFont typeface="Wingdings" pitchFamily="2" charset="2"/>
              <a:buChar char="q"/>
            </a:pPr>
            <a:r>
              <a:rPr lang="ar-SA" altLang="en-US" sz="1800" b="1" dirty="0" smtClean="0">
                <a:latin typeface="Times New Roman" pitchFamily="18" charset="0"/>
                <a:cs typeface="Times New Roman" pitchFamily="18" charset="0"/>
              </a:rPr>
              <a:t>وتسمى الدالة في مسالة البرمجة والمراد إيجاد أفضل حل [إما تعظيم أو تقليل</a:t>
            </a:r>
            <a:r>
              <a:rPr lang="en-US" altLang="en-US" sz="1800" b="1" dirty="0" smtClean="0">
                <a:latin typeface="Times New Roman" pitchFamily="18" charset="0"/>
                <a:cs typeface="Times New Roman" pitchFamily="18" charset="0"/>
              </a:rPr>
              <a:t> </a:t>
            </a:r>
            <a:r>
              <a:rPr lang="ar-SA" altLang="en-US" sz="1800" b="1" dirty="0" smtClean="0">
                <a:latin typeface="Times New Roman" pitchFamily="18" charset="0"/>
                <a:cs typeface="Times New Roman" pitchFamily="18" charset="0"/>
              </a:rPr>
              <a:t>(تدنية)]</a:t>
            </a:r>
            <a:r>
              <a:rPr lang="en-US" altLang="en-US" sz="1800" b="1" dirty="0" smtClean="0">
                <a:latin typeface="Times New Roman" pitchFamily="18" charset="0"/>
                <a:cs typeface="Times New Roman" pitchFamily="18" charset="0"/>
              </a:rPr>
              <a:t> </a:t>
            </a:r>
            <a:r>
              <a:rPr lang="ar-SA" altLang="en-US" sz="1800" b="1" dirty="0" smtClean="0">
                <a:latin typeface="Times New Roman" pitchFamily="18" charset="0"/>
                <a:cs typeface="Times New Roman" pitchFamily="18" charset="0"/>
              </a:rPr>
              <a:t>دالة الهدف </a:t>
            </a:r>
            <a:r>
              <a:rPr lang="en-US" altLang="en-US" sz="1800" b="1" i="1" dirty="0" smtClean="0">
                <a:latin typeface="Times New Roman" pitchFamily="18" charset="0"/>
                <a:cs typeface="Times New Roman" pitchFamily="18" charset="0"/>
              </a:rPr>
              <a:t>Objective</a:t>
            </a:r>
            <a:r>
              <a:rPr lang="en-US" altLang="en-US" sz="1800" b="1" dirty="0" smtClean="0">
                <a:latin typeface="Times New Roman" pitchFamily="18" charset="0"/>
                <a:cs typeface="Times New Roman" pitchFamily="18" charset="0"/>
              </a:rPr>
              <a:t> </a:t>
            </a:r>
            <a:r>
              <a:rPr lang="en-US" altLang="en-US" sz="1800" b="1" i="1" dirty="0" smtClean="0">
                <a:latin typeface="Times New Roman" pitchFamily="18" charset="0"/>
                <a:cs typeface="Times New Roman" pitchFamily="18" charset="0"/>
              </a:rPr>
              <a:t>Function</a:t>
            </a:r>
            <a:r>
              <a:rPr lang="ar-SA" altLang="en-US" sz="1800" b="1" dirty="0" smtClean="0">
                <a:latin typeface="Times New Roman" pitchFamily="18" charset="0"/>
                <a:cs typeface="Times New Roman" pitchFamily="18" charset="0"/>
              </a:rPr>
              <a:t> </a:t>
            </a:r>
            <a:endParaRPr lang="en-US" altLang="en-US" sz="1800" b="1" dirty="0" smtClean="0">
              <a:latin typeface="Times New Roman" pitchFamily="18" charset="0"/>
              <a:cs typeface="Times New Roman" pitchFamily="18" charset="0"/>
            </a:endParaRPr>
          </a:p>
          <a:p>
            <a:pPr algn="just" rtl="1" eaLnBrk="1" hangingPunct="1">
              <a:lnSpc>
                <a:spcPct val="150000"/>
              </a:lnSpc>
              <a:buFont typeface="Wingdings" pitchFamily="2" charset="2"/>
              <a:buChar char="q"/>
            </a:pPr>
            <a:r>
              <a:rPr lang="ar-SA" altLang="en-US" sz="1800" b="1" dirty="0" smtClean="0">
                <a:latin typeface="Times New Roman" pitchFamily="18" charset="0"/>
                <a:cs typeface="Times New Roman" pitchFamily="18" charset="0"/>
              </a:rPr>
              <a:t>أما التعابير الرياضية </a:t>
            </a:r>
            <a:r>
              <a:rPr lang="en-US" altLang="en-US" sz="1800" b="1" i="1" dirty="0" smtClean="0">
                <a:latin typeface="Times New Roman" pitchFamily="18" charset="0"/>
                <a:cs typeface="Times New Roman" pitchFamily="18" charset="0"/>
              </a:rPr>
              <a:t>Mathematical</a:t>
            </a:r>
            <a:r>
              <a:rPr lang="en-US" altLang="en-US" sz="1800" b="1" dirty="0" smtClean="0">
                <a:latin typeface="Times New Roman" pitchFamily="18" charset="0"/>
                <a:cs typeface="Times New Roman" pitchFamily="18" charset="0"/>
              </a:rPr>
              <a:t> </a:t>
            </a:r>
            <a:r>
              <a:rPr lang="en-US" altLang="en-US" sz="1800" b="1" i="1" dirty="0" smtClean="0">
                <a:latin typeface="Times New Roman" pitchFamily="18" charset="0"/>
                <a:cs typeface="Times New Roman" pitchFamily="18" charset="0"/>
              </a:rPr>
              <a:t>Expression</a:t>
            </a:r>
            <a:r>
              <a:rPr lang="ar-SA" altLang="en-US" sz="1800" b="1" dirty="0" smtClean="0">
                <a:latin typeface="Times New Roman" pitchFamily="18" charset="0"/>
                <a:cs typeface="Times New Roman" pitchFamily="18" charset="0"/>
              </a:rPr>
              <a:t> التي تشير إلى الموارد وتحدد كميتها فتسمى بالقيود </a:t>
            </a:r>
            <a:r>
              <a:rPr lang="en-US" altLang="en-US" sz="1800" b="1" i="1" dirty="0" smtClean="0">
                <a:latin typeface="Times New Roman" pitchFamily="18" charset="0"/>
                <a:cs typeface="Times New Roman" pitchFamily="18" charset="0"/>
              </a:rPr>
              <a:t>Constraints</a:t>
            </a:r>
            <a:r>
              <a:rPr lang="ar-SA" altLang="en-US" sz="1800" b="1" dirty="0" smtClean="0">
                <a:latin typeface="Times New Roman" pitchFamily="18" charset="0"/>
                <a:cs typeface="Times New Roman" pitchFamily="18" charset="0"/>
              </a:rPr>
              <a:t> وعندما تكون العلاقات بين المتغيرات سواء دالة الهدف أو القيود، خطية فإن مسألة البرمجة تسمى بمسألة البرمجة الخطية.</a:t>
            </a:r>
            <a:endParaRPr lang="en-US" altLang="en-US" sz="1800" b="1"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92500"/>
          </a:bodyPr>
          <a:lstStyle/>
          <a:p>
            <a:pPr>
              <a:defRPr/>
            </a:pPr>
            <a:fld id="{9C48519C-C99D-4BBB-AE80-C30BB83692CA}" type="slidenum">
              <a:rPr lang="ar-SA" smtClean="0"/>
              <a:pPr>
                <a:defRPr/>
              </a:pPr>
              <a:t>155</a:t>
            </a:fld>
            <a:endParaRPr lang="en-US"/>
          </a:p>
        </p:txBody>
      </p:sp>
    </p:spTree>
    <p:extLst>
      <p:ext uri="{BB962C8B-B14F-4D97-AF65-F5344CB8AC3E}">
        <p14:creationId xmlns:p14="http://schemas.microsoft.com/office/powerpoint/2010/main" val="3222885761"/>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4294967295"/>
          </p:nvPr>
        </p:nvSpPr>
        <p:spPr>
          <a:xfrm>
            <a:off x="228600" y="1066800"/>
            <a:ext cx="8610600" cy="5059363"/>
          </a:xfrm>
        </p:spPr>
        <p:txBody>
          <a:bodyPr/>
          <a:lstStyle/>
          <a:p>
            <a:pPr algn="ctr" rtl="1" eaLnBrk="1" hangingPunct="1">
              <a:buFont typeface="Wingdings" pitchFamily="2" charset="2"/>
              <a:buNone/>
              <a:defRPr/>
            </a:pPr>
            <a:r>
              <a:rPr lang="ar-SA" sz="2800" b="1" dirty="0" smtClean="0">
                <a:solidFill>
                  <a:schemeClr val="bg2">
                    <a:lumMod val="25000"/>
                  </a:schemeClr>
                </a:solidFill>
                <a:latin typeface="Times New Roman" pitchFamily="18" charset="0"/>
                <a:cs typeface="Times New Roman" pitchFamily="18" charset="0"/>
              </a:rPr>
              <a:t>فـــرضـيات الــبرمـجـة الــخـطـيـة:</a:t>
            </a:r>
          </a:p>
          <a:p>
            <a:pPr algn="r" rtl="1" eaLnBrk="1" hangingPunct="1">
              <a:buFont typeface="Wingdings" pitchFamily="2" charset="2"/>
              <a:buNone/>
              <a:defRPr/>
            </a:pPr>
            <a:endParaRPr lang="ar-SA" sz="2400" b="1" dirty="0" smtClean="0">
              <a:latin typeface="Times New Roman" pitchFamily="18" charset="0"/>
              <a:cs typeface="Times New Roman" pitchFamily="18" charset="0"/>
            </a:endParaRPr>
          </a:p>
          <a:p>
            <a:pPr algn="r" rtl="1" eaLnBrk="1" hangingPunct="1">
              <a:lnSpc>
                <a:spcPct val="150000"/>
              </a:lnSpc>
              <a:defRPr/>
            </a:pPr>
            <a:r>
              <a:rPr lang="ar-SA" sz="2000" b="1" dirty="0" smtClean="0">
                <a:latin typeface="Times New Roman" pitchFamily="18" charset="0"/>
                <a:cs typeface="Times New Roman" pitchFamily="18" charset="0"/>
              </a:rPr>
              <a:t>1-الـــــــعـلاقـــــات الــــــخـطـية </a:t>
            </a:r>
            <a:r>
              <a:rPr lang="en-US" sz="2000" b="1" i="1" dirty="0" smtClean="0">
                <a:latin typeface="Times New Roman" pitchFamily="18" charset="0"/>
                <a:cs typeface="Times New Roman" pitchFamily="18" charset="0"/>
              </a:rPr>
              <a:t>Linear</a:t>
            </a:r>
            <a:r>
              <a:rPr lang="en-US" sz="2000" b="1" dirty="0" smtClean="0">
                <a:latin typeface="Times New Roman" pitchFamily="18" charset="0"/>
                <a:cs typeface="Times New Roman" pitchFamily="18" charset="0"/>
              </a:rPr>
              <a:t> </a:t>
            </a:r>
            <a:r>
              <a:rPr lang="en-US" sz="2000" b="1" i="1" dirty="0" smtClean="0">
                <a:latin typeface="Times New Roman" pitchFamily="18" charset="0"/>
                <a:cs typeface="Times New Roman" pitchFamily="18" charset="0"/>
              </a:rPr>
              <a:t>Relationship </a:t>
            </a:r>
            <a:endParaRPr lang="ar-SA" sz="2000" b="1" dirty="0" smtClean="0">
              <a:latin typeface="Times New Roman" pitchFamily="18" charset="0"/>
              <a:cs typeface="Times New Roman" pitchFamily="18" charset="0"/>
            </a:endParaRPr>
          </a:p>
          <a:p>
            <a:pPr algn="r" rtl="1" eaLnBrk="1" hangingPunct="1">
              <a:lnSpc>
                <a:spcPct val="150000"/>
              </a:lnSpc>
              <a:buFont typeface="Wingdings" pitchFamily="2" charset="2"/>
              <a:buNone/>
              <a:defRPr/>
            </a:pPr>
            <a:r>
              <a:rPr lang="ar-SA" sz="2000" b="1" dirty="0" smtClean="0">
                <a:latin typeface="Times New Roman" pitchFamily="18" charset="0"/>
                <a:cs typeface="Times New Roman" pitchFamily="18" charset="0"/>
              </a:rPr>
              <a:t>تعني فرضية الخطية، بأن العلاقات بين المتغيرات سوءاً في دالة الهدف أو القيود- يجب أن تكون خطية بسيطة ، أي أنها لاتحتوي على ضرب أو قسمة بين المتغيرات ولايوجد  واحد أو أكثر من المتغيرات مرفوع لــقوة</a:t>
            </a:r>
            <a:r>
              <a:rPr lang="ar-SA" sz="2000" b="1" dirty="0">
                <a:latin typeface="Times New Roman" pitchFamily="18" charset="0"/>
                <a:cs typeface="Times New Roman" pitchFamily="18" charset="0"/>
              </a:rPr>
              <a:t> </a:t>
            </a:r>
            <a:r>
              <a:rPr lang="ar-SA" sz="2000" b="1" dirty="0" smtClean="0">
                <a:latin typeface="Times New Roman" pitchFamily="18" charset="0"/>
                <a:cs typeface="Times New Roman" pitchFamily="18" charset="0"/>
              </a:rPr>
              <a:t>اس.</a:t>
            </a:r>
          </a:p>
        </p:txBody>
      </p:sp>
      <p:sp>
        <p:nvSpPr>
          <p:cNvPr id="23555"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466602E5-F08C-474C-8966-0560D08B3281}" type="slidenum">
              <a:rPr lang="ar-SA" altLang="en-US" smtClean="0">
                <a:solidFill>
                  <a:schemeClr val="tx2"/>
                </a:solidFill>
              </a:rPr>
              <a:pPr eaLnBrk="1" hangingPunct="1"/>
              <a:t>156</a:t>
            </a:fld>
            <a:endParaRPr lang="en-US" altLang="en-US" smtClean="0">
              <a:solidFill>
                <a:schemeClr val="tx2"/>
              </a:solidFill>
            </a:endParaRPr>
          </a:p>
        </p:txBody>
      </p:sp>
    </p:spTree>
    <p:extLst>
      <p:ext uri="{BB962C8B-B14F-4D97-AF65-F5344CB8AC3E}">
        <p14:creationId xmlns:p14="http://schemas.microsoft.com/office/powerpoint/2010/main" val="2452834476"/>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1028" name="Rectangle 6"/>
          <p:cNvSpPr>
            <a:spLocks noChangeArrowheads="1"/>
          </p:cNvSpPr>
          <p:nvPr/>
        </p:nvSpPr>
        <p:spPr bwMode="auto">
          <a:xfrm>
            <a:off x="0" y="5457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3" name="Title 2"/>
          <p:cNvSpPr>
            <a:spLocks noGrp="1"/>
          </p:cNvSpPr>
          <p:nvPr>
            <p:ph type="title"/>
          </p:nvPr>
        </p:nvSpPr>
        <p:spPr>
          <a:xfrm>
            <a:off x="685800" y="304800"/>
            <a:ext cx="7481776" cy="457200"/>
          </a:xfrm>
        </p:spPr>
        <p:txBody>
          <a:bodyPr/>
          <a:lstStyle/>
          <a:p>
            <a:pPr algn="ctr"/>
            <a:r>
              <a:rPr lang="ar-SA" b="1" dirty="0">
                <a:solidFill>
                  <a:schemeClr val="accent1"/>
                </a:solidFill>
                <a:ea typeface="Times New Roman"/>
                <a:cs typeface="Sakkal Majalla"/>
              </a:rPr>
              <a:t>الصيغة العامة للبرمجة الخطية </a:t>
            </a:r>
            <a:r>
              <a:rPr lang="en-US" dirty="0">
                <a:solidFill>
                  <a:schemeClr val="accent1"/>
                </a:solidFill>
              </a:rPr>
              <a:t/>
            </a:r>
            <a:br>
              <a:rPr lang="en-US" dirty="0">
                <a:solidFill>
                  <a:schemeClr val="accent1"/>
                </a:solidFill>
              </a:rPr>
            </a:br>
            <a:endParaRPr lang="en-US" dirty="0"/>
          </a:p>
        </p:txBody>
      </p:sp>
      <p:sp>
        <p:nvSpPr>
          <p:cNvPr id="4" name="Content Placeholder 3"/>
          <p:cNvSpPr>
            <a:spLocks noGrp="1"/>
          </p:cNvSpPr>
          <p:nvPr>
            <p:ph sz="quarter" idx="1"/>
          </p:nvPr>
        </p:nvSpPr>
        <p:spPr>
          <a:xfrm>
            <a:off x="457200" y="838200"/>
            <a:ext cx="8458200" cy="3048000"/>
          </a:xfrm>
        </p:spPr>
        <p:txBody>
          <a:bodyPr/>
          <a:lstStyle/>
          <a:p>
            <a:pPr algn="r" rtl="1"/>
            <a:r>
              <a:rPr lang="ar-SA" dirty="0"/>
              <a:t>اوجد قيم المتغيرات التي تجعل قيمة الدالة التالية </a:t>
            </a:r>
            <a:r>
              <a:rPr lang="ar-SA" b="1" u="sng" dirty="0"/>
              <a:t>اكبر</a:t>
            </a:r>
            <a:r>
              <a:rPr lang="ar-SA" dirty="0"/>
              <a:t> ما يمكن؟</a:t>
            </a:r>
            <a:endParaRPr lang="en-US" dirty="0"/>
          </a:p>
          <a:p>
            <a:pPr marL="0" indent="0" algn="r" rtl="1">
              <a:buNone/>
            </a:pPr>
            <a:endParaRPr lang="ar-SA" dirty="0" smtClean="0"/>
          </a:p>
          <a:p>
            <a:pPr marL="0" indent="0" algn="r" rtl="1">
              <a:buNone/>
            </a:pPr>
            <a:r>
              <a:rPr lang="ar-SA" dirty="0" smtClean="0"/>
              <a:t>وذلك </a:t>
            </a:r>
            <a:r>
              <a:rPr lang="ar-SA" dirty="0"/>
              <a:t>تحت القيود أو الشروط </a:t>
            </a:r>
            <a:r>
              <a:rPr lang="ar-SA" dirty="0" smtClean="0"/>
              <a:t>التالية:</a:t>
            </a:r>
          </a:p>
          <a:p>
            <a:pPr marL="0" indent="0" algn="r" rtl="1">
              <a:buNone/>
            </a:pPr>
            <a:endParaRPr lang="ar-SA" dirty="0"/>
          </a:p>
          <a:p>
            <a:pPr marL="0" indent="0" algn="r" rtl="1">
              <a:buNone/>
            </a:pPr>
            <a:endParaRPr lang="ar-SA" dirty="0" smtClean="0"/>
          </a:p>
          <a:p>
            <a:pPr marL="0" indent="0" algn="r" rtl="1">
              <a:buNone/>
            </a:pPr>
            <a:endParaRPr lang="ar-SA" dirty="0" smtClean="0"/>
          </a:p>
          <a:p>
            <a:pPr marL="0" indent="0" algn="r" rtl="1">
              <a:buNone/>
            </a:pPr>
            <a:endParaRPr lang="ar-SA" dirty="0"/>
          </a:p>
          <a:p>
            <a:pPr marL="0" indent="0" algn="r" rtl="1">
              <a:buNone/>
            </a:pPr>
            <a:r>
              <a:rPr lang="ar-SA" sz="3200" dirty="0" smtClean="0">
                <a:effectLst/>
                <a:ea typeface="Times New Roman"/>
                <a:cs typeface="Sakkal Majalla"/>
              </a:rPr>
              <a:t>حيث إن قيم الثوابت معروفة. أما قيم المتغيرات فنحصل عليها بحل مسألة البرمجة الخطية</a:t>
            </a:r>
            <a:endParaRPr lang="en-US" dirty="0"/>
          </a:p>
        </p:txBody>
      </p:sp>
      <p:sp>
        <p:nvSpPr>
          <p:cNvPr id="1029" name="عنصر نائب لرقم الشريحة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normAutofit fontScale="92500"/>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4A2F11E5-116D-49B1-AC50-1D8BBBB8F551}" type="slidenum">
              <a:rPr lang="ar-SA" altLang="en-US" smtClean="0">
                <a:solidFill>
                  <a:schemeClr val="tx2"/>
                </a:solidFill>
              </a:rPr>
              <a:pPr eaLnBrk="1" hangingPunct="1"/>
              <a:t>157</a:t>
            </a:fld>
            <a:endParaRPr lang="en-US" altLang="en-US" smtClean="0">
              <a:solidFill>
                <a:schemeClr val="tx2"/>
              </a:solidFill>
            </a:endParaRPr>
          </a:p>
        </p:txBody>
      </p:sp>
      <p:sp>
        <p:nvSpPr>
          <p:cNvPr id="6"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953351009"/>
              </p:ext>
            </p:extLst>
          </p:nvPr>
        </p:nvGraphicFramePr>
        <p:xfrm>
          <a:off x="2171700" y="1600200"/>
          <a:ext cx="4800600" cy="609600"/>
        </p:xfrm>
        <a:graphic>
          <a:graphicData uri="http://schemas.openxmlformats.org/presentationml/2006/ole">
            <mc:AlternateContent xmlns:mc="http://schemas.openxmlformats.org/markup-compatibility/2006">
              <mc:Choice xmlns:v="urn:schemas-microsoft-com:vml" Requires="v">
                <p:oleObj spid="_x0000_s60449" name="Equation" r:id="rId3" imgW="1892300" imgH="228600" progId="Equation.3">
                  <p:embed/>
                </p:oleObj>
              </mc:Choice>
              <mc:Fallback>
                <p:oleObj name="Equation" r:id="rId3" imgW="18923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1700" y="1600200"/>
                        <a:ext cx="4800600" cy="609600"/>
                      </a:xfrm>
                      <a:prstGeom prst="rect">
                        <a:avLst/>
                      </a:prstGeom>
                      <a:noFill/>
                    </p:spPr>
                  </p:pic>
                </p:oleObj>
              </mc:Fallback>
            </mc:AlternateContent>
          </a:graphicData>
        </a:graphic>
      </p:graphicFrame>
      <p:sp>
        <p:nvSpPr>
          <p:cNvPr id="8" name="Rectangle 8"/>
          <p:cNvSpPr>
            <a:spLocks noChangeArrowheads="1"/>
          </p:cNvSpPr>
          <p:nvPr/>
        </p:nvSpPr>
        <p:spPr bwMode="auto">
          <a:xfrm>
            <a:off x="0" y="1905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4089621760"/>
              </p:ext>
            </p:extLst>
          </p:nvPr>
        </p:nvGraphicFramePr>
        <p:xfrm>
          <a:off x="2251075" y="3276600"/>
          <a:ext cx="4641850" cy="1905000"/>
        </p:xfrm>
        <a:graphic>
          <a:graphicData uri="http://schemas.openxmlformats.org/presentationml/2006/ole">
            <mc:AlternateContent xmlns:mc="http://schemas.openxmlformats.org/markup-compatibility/2006">
              <mc:Choice xmlns:v="urn:schemas-microsoft-com:vml" Requires="v">
                <p:oleObj spid="_x0000_s60450" name="Equation" r:id="rId5" imgW="2006280" imgH="1143000" progId="Equation.3">
                  <p:embed/>
                </p:oleObj>
              </mc:Choice>
              <mc:Fallback>
                <p:oleObj name="Equation" r:id="rId5" imgW="2006280" imgH="1143000" progId="Equation.3">
                  <p:embed/>
                  <p:pic>
                    <p:nvPicPr>
                      <p:cNvPr id="0" name=""/>
                      <p:cNvPicPr>
                        <a:picLocks noChangeAspect="1" noChangeArrowheads="1"/>
                      </p:cNvPicPr>
                      <p:nvPr/>
                    </p:nvPicPr>
                    <p:blipFill>
                      <a:blip r:embed="rId6"/>
                      <a:srcRect/>
                      <a:stretch>
                        <a:fillRect/>
                      </a:stretch>
                    </p:blipFill>
                    <p:spPr bwMode="auto">
                      <a:xfrm>
                        <a:off x="2251075" y="3276600"/>
                        <a:ext cx="4641850" cy="1905000"/>
                      </a:xfrm>
                      <a:prstGeom prst="rect">
                        <a:avLst/>
                      </a:prstGeom>
                      <a:noFill/>
                    </p:spPr>
                  </p:pic>
                </p:oleObj>
              </mc:Fallback>
            </mc:AlternateContent>
          </a:graphicData>
        </a:graphic>
      </p:graphicFrame>
      <p:sp>
        <p:nvSpPr>
          <p:cNvPr id="11" name="Rectangle 11"/>
          <p:cNvSpPr>
            <a:spLocks noChangeArrowheads="1"/>
          </p:cNvSpPr>
          <p:nvPr/>
        </p:nvSpPr>
        <p:spPr bwMode="auto">
          <a:xfrm>
            <a:off x="0" y="10572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599444328"/>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609600" y="1371600"/>
            <a:ext cx="8153400" cy="4419600"/>
          </a:xfrm>
        </p:spPr>
        <p:txBody>
          <a:bodyPr/>
          <a:lstStyle/>
          <a:p>
            <a:pPr algn="r" rtl="1"/>
            <a:r>
              <a:rPr lang="ar-SA" sz="2800" dirty="0"/>
              <a:t>ويمكن تلخيص الشكل العام للبرمجة الخطية باستخدام المصفوفات على أنها إيجاد قيم المتجه </a:t>
            </a:r>
            <a:r>
              <a:rPr lang="en-US" sz="2800" dirty="0"/>
              <a:t>X</a:t>
            </a:r>
            <a:r>
              <a:rPr lang="ar-SA" sz="2800" dirty="0"/>
              <a:t> الذي يجعل الدالة </a:t>
            </a:r>
            <a:endParaRPr lang="ar-SA" sz="2800" dirty="0" smtClean="0"/>
          </a:p>
          <a:p>
            <a:pPr marL="0" indent="0" algn="r" rtl="1">
              <a:buNone/>
            </a:pPr>
            <a:r>
              <a:rPr lang="ar-SA" sz="2800" dirty="0" smtClean="0"/>
              <a:t>    أكبر </a:t>
            </a:r>
            <a:r>
              <a:rPr lang="ar-SA" sz="2800" dirty="0"/>
              <a:t>مايمكن تحت الشروط </a:t>
            </a:r>
            <a:endParaRPr lang="ar-SA" sz="2800" dirty="0" smtClean="0"/>
          </a:p>
          <a:p>
            <a:pPr marL="0" indent="0" algn="r" rtl="1">
              <a:buNone/>
            </a:pPr>
            <a:endParaRPr lang="ar-SA" dirty="0"/>
          </a:p>
          <a:p>
            <a:pPr marL="0" indent="0" algn="r" rtl="1">
              <a:buNone/>
            </a:pPr>
            <a:endParaRPr lang="en-US" dirty="0"/>
          </a:p>
        </p:txBody>
      </p:sp>
      <p:sp>
        <p:nvSpPr>
          <p:cNvPr id="5" name="Slide Number Placeholder 4"/>
          <p:cNvSpPr>
            <a:spLocks noGrp="1"/>
          </p:cNvSpPr>
          <p:nvPr>
            <p:ph type="sldNum" sz="quarter" idx="12"/>
          </p:nvPr>
        </p:nvSpPr>
        <p:spPr/>
        <p:txBody>
          <a:bodyPr>
            <a:normAutofit fontScale="92500"/>
          </a:bodyPr>
          <a:lstStyle/>
          <a:p>
            <a:pPr>
              <a:defRPr/>
            </a:pPr>
            <a:fld id="{4262DBF4-F11E-43AC-85BB-3171BAEEF415}" type="slidenum">
              <a:rPr lang="ar-SA" smtClean="0"/>
              <a:pPr>
                <a:defRPr/>
              </a:pPr>
              <a:t>158</a:t>
            </a:fld>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1929300047"/>
              </p:ext>
            </p:extLst>
          </p:nvPr>
        </p:nvGraphicFramePr>
        <p:xfrm>
          <a:off x="1905000" y="1905000"/>
          <a:ext cx="1104900" cy="304800"/>
        </p:xfrm>
        <a:graphic>
          <a:graphicData uri="http://schemas.openxmlformats.org/presentationml/2006/ole">
            <mc:AlternateContent xmlns:mc="http://schemas.openxmlformats.org/markup-compatibility/2006">
              <mc:Choice xmlns:v="urn:schemas-microsoft-com:vml" Requires="v">
                <p:oleObj spid="_x0000_s59441" name="Equation" r:id="rId3" imgW="571004" imgH="177646" progId="Equation.3">
                  <p:embed/>
                </p:oleObj>
              </mc:Choice>
              <mc:Fallback>
                <p:oleObj name="Equation" r:id="rId3" imgW="571004" imgH="177646"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1905000"/>
                        <a:ext cx="1104900" cy="304800"/>
                      </a:xfrm>
                      <a:prstGeom prst="rect">
                        <a:avLst/>
                      </a:prstGeom>
                      <a:noFill/>
                    </p:spPr>
                  </p:pic>
                </p:oleObj>
              </mc:Fallback>
            </mc:AlternateContent>
          </a:graphicData>
        </a:graphic>
      </p:graphicFrame>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2501013367"/>
              </p:ext>
            </p:extLst>
          </p:nvPr>
        </p:nvGraphicFramePr>
        <p:xfrm>
          <a:off x="2819400" y="2895600"/>
          <a:ext cx="1447800" cy="609600"/>
        </p:xfrm>
        <a:graphic>
          <a:graphicData uri="http://schemas.openxmlformats.org/presentationml/2006/ole">
            <mc:AlternateContent xmlns:mc="http://schemas.openxmlformats.org/markup-compatibility/2006">
              <mc:Choice xmlns:v="urn:schemas-microsoft-com:vml" Requires="v">
                <p:oleObj spid="_x0000_s59442" name="Equation" r:id="rId5" imgW="533169" imgH="406224" progId="Equation.3">
                  <p:embed/>
                </p:oleObj>
              </mc:Choice>
              <mc:Fallback>
                <p:oleObj name="Equation" r:id="rId5" imgW="533169" imgH="406224"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2895600"/>
                        <a:ext cx="1447800" cy="609600"/>
                      </a:xfrm>
                      <a:prstGeom prst="rect">
                        <a:avLst/>
                      </a:prstGeom>
                      <a:noFill/>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780508451"/>
              </p:ext>
            </p:extLst>
          </p:nvPr>
        </p:nvGraphicFramePr>
        <p:xfrm>
          <a:off x="495300" y="3733800"/>
          <a:ext cx="8153400" cy="1873250"/>
        </p:xfrm>
        <a:graphic>
          <a:graphicData uri="http://schemas.openxmlformats.org/presentationml/2006/ole">
            <mc:AlternateContent xmlns:mc="http://schemas.openxmlformats.org/markup-compatibility/2006">
              <mc:Choice xmlns:v="urn:schemas-microsoft-com:vml" Requires="v">
                <p:oleObj spid="_x0000_s59443" name="Document" r:id="rId7" imgW="5279196" imgH="1486999" progId="Word.Document.8">
                  <p:embed/>
                </p:oleObj>
              </mc:Choice>
              <mc:Fallback>
                <p:oleObj name="Document" r:id="rId7" imgW="5279196" imgH="1486999" progId="Word.Document.8">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5300" y="3733800"/>
                        <a:ext cx="8153400" cy="187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239794946"/>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2052" name="Rectangle 9"/>
          <p:cNvSpPr>
            <a:spLocks noGrp="1" noChangeArrowheads="1"/>
          </p:cNvSpPr>
          <p:nvPr>
            <p:ph type="body" sz="half" idx="4294967295"/>
          </p:nvPr>
        </p:nvSpPr>
        <p:spPr>
          <a:xfrm>
            <a:off x="342900" y="990600"/>
            <a:ext cx="8458200" cy="4876800"/>
          </a:xfrm>
        </p:spPr>
        <p:txBody>
          <a:bodyPr/>
          <a:lstStyle/>
          <a:p>
            <a:pPr algn="r" rtl="1" eaLnBrk="1" hangingPunct="1">
              <a:buFont typeface="Wingdings" pitchFamily="2" charset="2"/>
              <a:buNone/>
            </a:pPr>
            <a:r>
              <a:rPr lang="ar-SA" altLang="en-US" sz="2400" dirty="0" smtClean="0">
                <a:latin typeface="Times New Roman" pitchFamily="18" charset="0"/>
                <a:cs typeface="Times New Roman" pitchFamily="18" charset="0"/>
              </a:rPr>
              <a:t>2- الإضــــــــافـــــــــيـــــــــة  </a:t>
            </a:r>
            <a:r>
              <a:rPr lang="en-US" altLang="en-US" sz="2400" i="1" dirty="0" smtClean="0">
                <a:latin typeface="Times New Roman" pitchFamily="18" charset="0"/>
                <a:cs typeface="Times New Roman" pitchFamily="18" charset="0"/>
              </a:rPr>
              <a:t>Addition</a:t>
            </a:r>
            <a:endParaRPr lang="ar-SA" altLang="en-US" sz="2400" dirty="0" smtClean="0">
              <a:latin typeface="Times New Roman" pitchFamily="18" charset="0"/>
              <a:cs typeface="Times New Roman" pitchFamily="18" charset="0"/>
            </a:endParaRPr>
          </a:p>
          <a:p>
            <a:pPr algn="r" rtl="1" eaLnBrk="1" hangingPunct="1">
              <a:buFont typeface="Wingdings" pitchFamily="2" charset="2"/>
              <a:buNone/>
            </a:pPr>
            <a:r>
              <a:rPr lang="ar-SA" altLang="en-US" sz="2400" dirty="0" smtClean="0">
                <a:latin typeface="Times New Roman" pitchFamily="18" charset="0"/>
                <a:cs typeface="Times New Roman" pitchFamily="18" charset="0"/>
              </a:rPr>
              <a:t>تفترض البرمجة الخطية أيضا إمكانية الإضافة الحسابية المباشرة لنواتج أساليب الإنتاج المختلفة.</a:t>
            </a:r>
          </a:p>
          <a:p>
            <a:pPr algn="r" rtl="1" eaLnBrk="1" hangingPunct="1">
              <a:buFont typeface="Wingdings" pitchFamily="2" charset="2"/>
              <a:buNone/>
            </a:pPr>
            <a:r>
              <a:rPr lang="ar-SA" altLang="en-US" sz="2400" dirty="0" smtClean="0">
                <a:latin typeface="Times New Roman" pitchFamily="18" charset="0"/>
                <a:cs typeface="Times New Roman" pitchFamily="18" charset="0"/>
              </a:rPr>
              <a:t>3- عــــــــدم الــــــــسـالــــــــبـيـة  </a:t>
            </a:r>
            <a:r>
              <a:rPr lang="en-US" altLang="en-US" sz="2400" i="1" dirty="0" smtClean="0">
                <a:latin typeface="Times New Roman" pitchFamily="18" charset="0"/>
                <a:cs typeface="Times New Roman" pitchFamily="18" charset="0"/>
              </a:rPr>
              <a:t>Non-Negative Values</a:t>
            </a:r>
            <a:endParaRPr lang="ar-SA" altLang="en-US" sz="2400" dirty="0" smtClean="0">
              <a:latin typeface="Times New Roman" pitchFamily="18" charset="0"/>
              <a:cs typeface="Times New Roman" pitchFamily="18" charset="0"/>
            </a:endParaRPr>
          </a:p>
          <a:p>
            <a:pPr algn="r" rtl="1" eaLnBrk="1" hangingPunct="1">
              <a:buFont typeface="Wingdings" pitchFamily="2" charset="2"/>
              <a:buNone/>
            </a:pPr>
            <a:r>
              <a:rPr lang="ar-SA" altLang="en-US" sz="2400" dirty="0" smtClean="0">
                <a:latin typeface="Times New Roman" pitchFamily="18" charset="0"/>
                <a:cs typeface="Times New Roman" pitchFamily="18" charset="0"/>
              </a:rPr>
              <a:t>تشير هذه الفرضية إلى أن قيم كافة المتغيرات في مسألة البرمجة الخطية يجب أن تكون غير سالبة أي موجبة، كما أن كافة القيود يجب أن تكون غير سالبة أي موجبة، أي أن كافة القيود يجب أن تدل على عدم سالبية المتغيرات.</a:t>
            </a:r>
          </a:p>
          <a:p>
            <a:pPr algn="r" rtl="1" eaLnBrk="1" hangingPunct="1">
              <a:buFont typeface="Wingdings" pitchFamily="2" charset="2"/>
              <a:buNone/>
            </a:pPr>
            <a:r>
              <a:rPr lang="ar-SA" altLang="en-US" sz="2400" dirty="0" smtClean="0">
                <a:latin typeface="Times New Roman" pitchFamily="18" charset="0"/>
                <a:cs typeface="Times New Roman" pitchFamily="18" charset="0"/>
              </a:rPr>
              <a:t>4- الـــــــــنـتائــج بأرقـــــــام حقيقة:</a:t>
            </a:r>
          </a:p>
          <a:p>
            <a:pPr algn="r" rtl="1" eaLnBrk="1" hangingPunct="1">
              <a:buFont typeface="Wingdings" pitchFamily="2" charset="2"/>
              <a:buNone/>
            </a:pPr>
            <a:r>
              <a:rPr lang="ar-SA" altLang="en-US" sz="2400" dirty="0" smtClean="0">
                <a:latin typeface="Times New Roman" pitchFamily="18" charset="0"/>
                <a:cs typeface="Times New Roman" pitchFamily="18" charset="0"/>
              </a:rPr>
              <a:t>إن قيم المتغيرات، أو الاحتياج من الموارد لكل وحدة واحدة في هذه المتغيرات تكون أعداد حقيقة.</a:t>
            </a:r>
            <a:endParaRPr lang="en-US" altLang="en-US" sz="2400" dirty="0" smtClean="0">
              <a:latin typeface="Times New Roman" pitchFamily="18" charset="0"/>
              <a:cs typeface="Times New Roman" pitchFamily="18" charset="0"/>
            </a:endParaRPr>
          </a:p>
        </p:txBody>
      </p:sp>
      <p:sp>
        <p:nvSpPr>
          <p:cNvPr id="2053" name="Rectangle 6"/>
          <p:cNvSpPr>
            <a:spLocks noChangeArrowheads="1"/>
          </p:cNvSpPr>
          <p:nvPr/>
        </p:nvSpPr>
        <p:spPr bwMode="auto">
          <a:xfrm>
            <a:off x="0" y="14859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2054" name="عنصر نائب لرقم الشريحة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D2CB512C-F701-44F0-8335-457867D5BDEE}" type="slidenum">
              <a:rPr lang="ar-SA" altLang="en-US" smtClean="0">
                <a:solidFill>
                  <a:schemeClr val="tx2"/>
                </a:solidFill>
              </a:rPr>
              <a:pPr eaLnBrk="1" hangingPunct="1"/>
              <a:t>159</a:t>
            </a:fld>
            <a:endParaRPr lang="en-US" altLang="en-US" smtClean="0">
              <a:solidFill>
                <a:schemeClr val="tx2"/>
              </a:solidFill>
            </a:endParaRPr>
          </a:p>
        </p:txBody>
      </p:sp>
    </p:spTree>
    <p:extLst>
      <p:ext uri="{BB962C8B-B14F-4D97-AF65-F5344CB8AC3E}">
        <p14:creationId xmlns:p14="http://schemas.microsoft.com/office/powerpoint/2010/main" val="29985568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2" descr="شعار قسم الاقتصاد الزراعي"/>
          <p:cNvPicPr>
            <a:picLocks noChangeAspect="1" noChangeArrowheads="1"/>
          </p:cNvPicPr>
          <p:nvPr/>
        </p:nvPicPr>
        <p:blipFill>
          <a:blip r:embed="rId3" cstate="print"/>
          <a:srcRect/>
          <a:stretch>
            <a:fillRect/>
          </a:stretch>
        </p:blipFill>
        <p:spPr bwMode="auto">
          <a:xfrm>
            <a:off x="1" y="0"/>
            <a:ext cx="1447800" cy="762000"/>
          </a:xfrm>
          <a:prstGeom prst="rect">
            <a:avLst/>
          </a:prstGeom>
          <a:noFill/>
          <a:ln w="9525">
            <a:noFill/>
            <a:miter lim="800000"/>
            <a:headEnd/>
            <a:tailEnd/>
          </a:ln>
        </p:spPr>
      </p:pic>
      <p:pic>
        <p:nvPicPr>
          <p:cNvPr id="1026"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6148"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dirty="0"/>
          </a:p>
          <a:p>
            <a:pPr eaLnBrk="0" hangingPunct="0"/>
            <a:endParaRPr lang="en-US" altLang="zh-CN" dirty="0"/>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pPr>
                <a:defRPr/>
              </a:pPr>
              <a:t>16</a:t>
            </a:fld>
            <a:endParaRPr lang="en-US" dirty="0"/>
          </a:p>
        </p:txBody>
      </p:sp>
      <p:graphicFrame>
        <p:nvGraphicFramePr>
          <p:cNvPr id="2" name="Diagram 1"/>
          <p:cNvGraphicFramePr/>
          <p:nvPr>
            <p:extLst>
              <p:ext uri="{D42A27DB-BD31-4B8C-83A1-F6EECF244321}">
                <p14:modId xmlns:p14="http://schemas.microsoft.com/office/powerpoint/2010/main" val="1421458327"/>
              </p:ext>
            </p:extLst>
          </p:nvPr>
        </p:nvGraphicFramePr>
        <p:xfrm>
          <a:off x="152400" y="762000"/>
          <a:ext cx="8915400" cy="5867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567761352"/>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4294967295"/>
          </p:nvPr>
        </p:nvSpPr>
        <p:spPr>
          <a:xfrm>
            <a:off x="457200" y="609600"/>
            <a:ext cx="8001000" cy="5562600"/>
          </a:xfrm>
        </p:spPr>
        <p:txBody>
          <a:bodyPr/>
          <a:lstStyle/>
          <a:p>
            <a:pPr marL="0" indent="0" algn="ctr" rtl="1" eaLnBrk="1" hangingPunct="1">
              <a:lnSpc>
                <a:spcPct val="80000"/>
              </a:lnSpc>
              <a:buNone/>
            </a:pPr>
            <a:r>
              <a:rPr lang="ar-SA" altLang="en-US" sz="2400" dirty="0" smtClean="0">
                <a:latin typeface="Times New Roman" pitchFamily="18" charset="0"/>
                <a:cs typeface="Times New Roman" pitchFamily="18" charset="0"/>
              </a:rPr>
              <a:t>طـــرق حــــــل الــــــبـرمـــجـة الـــخـطـيـة:</a:t>
            </a:r>
          </a:p>
          <a:p>
            <a:pPr algn="r" rtl="1" eaLnBrk="1" hangingPunct="1">
              <a:lnSpc>
                <a:spcPct val="80000"/>
              </a:lnSpc>
              <a:buFont typeface="Wingdings" pitchFamily="2" charset="2"/>
              <a:buNone/>
            </a:pPr>
            <a:endParaRPr lang="ar-SA" altLang="en-US" sz="2400" dirty="0" smtClean="0">
              <a:latin typeface="Times New Roman" pitchFamily="18" charset="0"/>
              <a:cs typeface="Times New Roman" pitchFamily="18" charset="0"/>
            </a:endParaRPr>
          </a:p>
          <a:p>
            <a:pPr algn="r" rtl="1" eaLnBrk="1" hangingPunct="1">
              <a:lnSpc>
                <a:spcPct val="150000"/>
              </a:lnSpc>
            </a:pPr>
            <a:r>
              <a:rPr lang="ar-SA" altLang="en-US" sz="2400" dirty="0" smtClean="0">
                <a:latin typeface="Times New Roman" pitchFamily="18" charset="0"/>
                <a:cs typeface="Times New Roman" pitchFamily="18" charset="0"/>
              </a:rPr>
              <a:t>الـطـريقـة البـيـانـية  </a:t>
            </a:r>
            <a:r>
              <a:rPr lang="en-US" altLang="en-US" sz="2400" i="1" dirty="0" smtClean="0">
                <a:latin typeface="Times New Roman" pitchFamily="18" charset="0"/>
                <a:cs typeface="Times New Roman" pitchFamily="18" charset="0"/>
              </a:rPr>
              <a:t>Graphical</a:t>
            </a:r>
            <a:r>
              <a:rPr lang="en-US" altLang="en-US" sz="2400" dirty="0" smtClean="0">
                <a:latin typeface="Times New Roman" pitchFamily="18" charset="0"/>
                <a:cs typeface="Times New Roman" pitchFamily="18" charset="0"/>
              </a:rPr>
              <a:t> </a:t>
            </a:r>
            <a:r>
              <a:rPr lang="en-US" altLang="en-US" sz="2400" i="1" dirty="0" smtClean="0">
                <a:latin typeface="Times New Roman" pitchFamily="18" charset="0"/>
                <a:cs typeface="Times New Roman" pitchFamily="18" charset="0"/>
              </a:rPr>
              <a:t>Method</a:t>
            </a:r>
            <a:endParaRPr lang="ar-SA" altLang="en-US" sz="2400" dirty="0" smtClean="0">
              <a:latin typeface="Times New Roman" pitchFamily="18" charset="0"/>
              <a:cs typeface="Times New Roman" pitchFamily="18" charset="0"/>
            </a:endParaRPr>
          </a:p>
          <a:p>
            <a:pPr algn="r" rtl="1" eaLnBrk="1" hangingPunct="1">
              <a:lnSpc>
                <a:spcPct val="150000"/>
              </a:lnSpc>
            </a:pPr>
            <a:r>
              <a:rPr lang="ar-SA" altLang="en-US" sz="2400" dirty="0" smtClean="0">
                <a:latin typeface="Times New Roman" pitchFamily="18" charset="0"/>
                <a:cs typeface="Times New Roman" pitchFamily="18" charset="0"/>
              </a:rPr>
              <a:t>الـطـريقـة الـجـبـريـة  </a:t>
            </a:r>
            <a:r>
              <a:rPr lang="en-US" altLang="en-US" sz="2400" i="1" dirty="0" err="1" smtClean="0">
                <a:latin typeface="Times New Roman" pitchFamily="18" charset="0"/>
                <a:cs typeface="Times New Roman" pitchFamily="18" charset="0"/>
              </a:rPr>
              <a:t>Algebric</a:t>
            </a:r>
            <a:r>
              <a:rPr lang="en-US" altLang="en-US" sz="2400" dirty="0" smtClean="0">
                <a:latin typeface="Times New Roman" pitchFamily="18" charset="0"/>
                <a:cs typeface="Times New Roman" pitchFamily="18" charset="0"/>
              </a:rPr>
              <a:t> </a:t>
            </a:r>
            <a:r>
              <a:rPr lang="en-US" altLang="en-US" sz="2400" i="1" dirty="0" smtClean="0">
                <a:latin typeface="Times New Roman" pitchFamily="18" charset="0"/>
                <a:cs typeface="Times New Roman" pitchFamily="18" charset="0"/>
              </a:rPr>
              <a:t>Method</a:t>
            </a:r>
            <a:endParaRPr lang="ar-SA" altLang="en-US" sz="2400" dirty="0" smtClean="0">
              <a:latin typeface="Times New Roman" pitchFamily="18" charset="0"/>
              <a:cs typeface="Times New Roman" pitchFamily="18" charset="0"/>
            </a:endParaRPr>
          </a:p>
          <a:p>
            <a:pPr algn="r" rtl="1" eaLnBrk="1" hangingPunct="1">
              <a:lnSpc>
                <a:spcPct val="150000"/>
              </a:lnSpc>
            </a:pPr>
            <a:r>
              <a:rPr lang="ar-SA" altLang="en-US" sz="2400" dirty="0" smtClean="0">
                <a:latin typeface="Times New Roman" pitchFamily="18" charset="0"/>
                <a:cs typeface="Times New Roman" pitchFamily="18" charset="0"/>
              </a:rPr>
              <a:t>طـريـقـة الـسـيـمـبـلـكـس (الـمـبـسـطـة) </a:t>
            </a:r>
            <a:r>
              <a:rPr lang="ar-SA" altLang="en-US" sz="2400" i="1" dirty="0" smtClean="0">
                <a:latin typeface="Times New Roman" pitchFamily="18" charset="0"/>
                <a:cs typeface="Times New Roman" pitchFamily="18" charset="0"/>
              </a:rPr>
              <a:t> </a:t>
            </a:r>
            <a:r>
              <a:rPr lang="en-US" altLang="en-US" sz="2400" i="1" dirty="0" smtClean="0">
                <a:latin typeface="Times New Roman" pitchFamily="18" charset="0"/>
                <a:cs typeface="Times New Roman" pitchFamily="18" charset="0"/>
              </a:rPr>
              <a:t>Simplex</a:t>
            </a:r>
            <a:r>
              <a:rPr lang="en-US" altLang="en-US" sz="2400" dirty="0" smtClean="0">
                <a:latin typeface="Times New Roman" pitchFamily="18" charset="0"/>
                <a:cs typeface="Times New Roman" pitchFamily="18" charset="0"/>
              </a:rPr>
              <a:t> </a:t>
            </a:r>
            <a:r>
              <a:rPr lang="en-US" altLang="en-US" sz="2400" i="1" dirty="0" smtClean="0">
                <a:latin typeface="Times New Roman" pitchFamily="18" charset="0"/>
                <a:cs typeface="Times New Roman" pitchFamily="18" charset="0"/>
              </a:rPr>
              <a:t>Method</a:t>
            </a:r>
            <a:endParaRPr lang="ar-SA" altLang="en-US" sz="2400" dirty="0" smtClean="0">
              <a:latin typeface="Times New Roman" pitchFamily="18" charset="0"/>
              <a:cs typeface="Times New Roman" pitchFamily="18" charset="0"/>
            </a:endParaRPr>
          </a:p>
          <a:p>
            <a:pPr algn="r" rtl="1" eaLnBrk="1" hangingPunct="1">
              <a:lnSpc>
                <a:spcPct val="150000"/>
              </a:lnSpc>
              <a:buFont typeface="Wingdings" pitchFamily="2" charset="2"/>
              <a:buNone/>
            </a:pPr>
            <a:r>
              <a:rPr lang="ar-SA" altLang="en-US" sz="2400" b="1" dirty="0" smtClean="0">
                <a:solidFill>
                  <a:schemeClr val="accent1"/>
                </a:solidFill>
                <a:latin typeface="Times New Roman" pitchFamily="18" charset="0"/>
                <a:cs typeface="Times New Roman" pitchFamily="18" charset="0"/>
              </a:rPr>
              <a:t>1- الـــــــــــطـــــــريـقـة الـــــــــبـيـانـيـة</a:t>
            </a:r>
            <a:r>
              <a:rPr lang="ar-SA" altLang="en-US" sz="2400" dirty="0" smtClean="0">
                <a:latin typeface="Times New Roman" pitchFamily="18" charset="0"/>
                <a:cs typeface="Times New Roman" pitchFamily="18" charset="0"/>
              </a:rPr>
              <a:t>:</a:t>
            </a:r>
          </a:p>
          <a:p>
            <a:pPr algn="r" rtl="1" eaLnBrk="1" hangingPunct="1">
              <a:lnSpc>
                <a:spcPct val="150000"/>
              </a:lnSpc>
              <a:buFont typeface="Wingdings" pitchFamily="2" charset="2"/>
              <a:buNone/>
            </a:pPr>
            <a:r>
              <a:rPr lang="ar-SA" altLang="en-US" sz="2400" dirty="0" smtClean="0">
                <a:latin typeface="Times New Roman" pitchFamily="18" charset="0"/>
                <a:cs typeface="Times New Roman" pitchFamily="18" charset="0"/>
              </a:rPr>
              <a:t>يمكن إستخدام طريقة الرسم البياني لحل مسائل البرمجة الخطية إذا كانت دالة في متغيرين أثنين فقط، ولاتختلف الطريقة البيانية المستخدمة لحل المتباينات الخطية عن الطريقة البيانية المستعملة لحل المعادلات الآنية من الدرجة الأولى. </a:t>
            </a:r>
          </a:p>
        </p:txBody>
      </p:sp>
      <p:sp>
        <p:nvSpPr>
          <p:cNvPr id="24579"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0CA7E2CD-542D-488C-AF8C-79329184D8AA}" type="slidenum">
              <a:rPr lang="ar-SA" altLang="en-US" smtClean="0">
                <a:solidFill>
                  <a:schemeClr val="tx2"/>
                </a:solidFill>
              </a:rPr>
              <a:pPr eaLnBrk="1" hangingPunct="1"/>
              <a:t>160</a:t>
            </a:fld>
            <a:endParaRPr lang="en-US" altLang="en-US" smtClean="0">
              <a:solidFill>
                <a:schemeClr val="tx2"/>
              </a:solidFill>
            </a:endParaRPr>
          </a:p>
        </p:txBody>
      </p:sp>
    </p:spTree>
    <p:extLst>
      <p:ext uri="{BB962C8B-B14F-4D97-AF65-F5344CB8AC3E}">
        <p14:creationId xmlns:p14="http://schemas.microsoft.com/office/powerpoint/2010/main" val="2683256529"/>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مستطيل 2"/>
          <p:cNvSpPr>
            <a:spLocks noChangeArrowheads="1"/>
          </p:cNvSpPr>
          <p:nvPr/>
        </p:nvSpPr>
        <p:spPr bwMode="auto">
          <a:xfrm>
            <a:off x="609600" y="838200"/>
            <a:ext cx="8001000"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algn="ctr" rtl="1" eaLnBrk="1" hangingPunct="1">
              <a:lnSpc>
                <a:spcPct val="150000"/>
              </a:lnSpc>
              <a:buFont typeface="Wingdings" pitchFamily="2" charset="2"/>
              <a:buNone/>
            </a:pPr>
            <a:r>
              <a:rPr lang="ar-SA" altLang="en-US" sz="2000" dirty="0" smtClean="0">
                <a:latin typeface="Times New Roman" pitchFamily="18" charset="0"/>
                <a:cs typeface="Times New Roman" pitchFamily="18" charset="0"/>
              </a:rPr>
              <a:t>مـــــــثال:</a:t>
            </a:r>
            <a:endParaRPr lang="ar-SA" altLang="en-US" sz="2000" dirty="0">
              <a:latin typeface="Times New Roman" pitchFamily="18" charset="0"/>
              <a:cs typeface="Times New Roman" pitchFamily="18" charset="0"/>
            </a:endParaRPr>
          </a:p>
          <a:p>
            <a:pPr algn="just" rtl="1" eaLnBrk="1" hangingPunct="1">
              <a:lnSpc>
                <a:spcPct val="150000"/>
              </a:lnSpc>
              <a:buFont typeface="Wingdings" pitchFamily="2" charset="2"/>
              <a:buNone/>
            </a:pPr>
            <a:r>
              <a:rPr lang="ar-SA" altLang="en-US" sz="2000" dirty="0">
                <a:latin typeface="Times New Roman" pitchFamily="18" charset="0"/>
                <a:cs typeface="Times New Roman" pitchFamily="18" charset="0"/>
              </a:rPr>
              <a:t>إذا كانت إحدى المزارع تنتج منتجين هما (</a:t>
            </a:r>
            <a:r>
              <a:rPr lang="en-US" altLang="en-US" sz="2000" i="1" dirty="0">
                <a:latin typeface="Times New Roman" pitchFamily="18" charset="0"/>
                <a:cs typeface="Times New Roman" pitchFamily="18" charset="0"/>
              </a:rPr>
              <a:t>Y1</a:t>
            </a:r>
            <a:r>
              <a:rPr lang="ar-SA" altLang="en-US" sz="2000" dirty="0">
                <a:latin typeface="Times New Roman" pitchFamily="18" charset="0"/>
                <a:cs typeface="Times New Roman" pitchFamily="18" charset="0"/>
              </a:rPr>
              <a:t>، </a:t>
            </a:r>
            <a:r>
              <a:rPr lang="en-US" altLang="en-US" sz="2000" i="1" dirty="0">
                <a:latin typeface="Times New Roman" pitchFamily="18" charset="0"/>
                <a:cs typeface="Times New Roman" pitchFamily="18" charset="0"/>
              </a:rPr>
              <a:t>Y2</a:t>
            </a:r>
            <a:r>
              <a:rPr lang="ar-SA" altLang="en-US" sz="2000" dirty="0">
                <a:latin typeface="Times New Roman" pitchFamily="18" charset="0"/>
                <a:cs typeface="Times New Roman" pitchFamily="18" charset="0"/>
              </a:rPr>
              <a:t>) وأنه يدخل في إنتاج (</a:t>
            </a:r>
            <a:r>
              <a:rPr lang="en-US" altLang="en-US" sz="2000" i="1" dirty="0">
                <a:latin typeface="Times New Roman" pitchFamily="18" charset="0"/>
                <a:cs typeface="Times New Roman" pitchFamily="18" charset="0"/>
              </a:rPr>
              <a:t>Y1</a:t>
            </a:r>
            <a:r>
              <a:rPr lang="ar-SA" altLang="en-US" sz="2000" dirty="0">
                <a:latin typeface="Times New Roman" pitchFamily="18" charset="0"/>
                <a:cs typeface="Times New Roman" pitchFamily="18" charset="0"/>
              </a:rPr>
              <a:t>)،(</a:t>
            </a:r>
            <a:r>
              <a:rPr lang="en-US" altLang="en-US" sz="2000" i="1" dirty="0">
                <a:latin typeface="Times New Roman" pitchFamily="18" charset="0"/>
                <a:cs typeface="Times New Roman" pitchFamily="18" charset="0"/>
              </a:rPr>
              <a:t> Y2</a:t>
            </a:r>
            <a:r>
              <a:rPr lang="ar-SA" altLang="en-US" sz="2000" dirty="0">
                <a:latin typeface="Times New Roman" pitchFamily="18" charset="0"/>
                <a:cs typeface="Times New Roman" pitchFamily="18" charset="0"/>
              </a:rPr>
              <a:t>) </a:t>
            </a:r>
            <a:r>
              <a:rPr lang="ar-SA" altLang="en-US" sz="2000" dirty="0" smtClean="0">
                <a:latin typeface="Times New Roman" pitchFamily="18" charset="0"/>
                <a:cs typeface="Times New Roman" pitchFamily="18" charset="0"/>
              </a:rPr>
              <a:t>عنصرا </a:t>
            </a:r>
            <a:r>
              <a:rPr lang="ar-SA" altLang="en-US" sz="2000" dirty="0">
                <a:latin typeface="Times New Roman" pitchFamily="18" charset="0"/>
                <a:cs typeface="Times New Roman" pitchFamily="18" charset="0"/>
              </a:rPr>
              <a:t>إنتاج هما (أ</a:t>
            </a:r>
            <a:r>
              <a:rPr lang="ar-SA" altLang="en-US" sz="2000" dirty="0" smtClean="0">
                <a:latin typeface="Times New Roman" pitchFamily="18" charset="0"/>
                <a:cs typeface="Times New Roman" pitchFamily="18" charset="0"/>
              </a:rPr>
              <a:t>) ، (</a:t>
            </a:r>
            <a:r>
              <a:rPr lang="ar-SA" altLang="en-US" sz="2000" dirty="0">
                <a:latin typeface="Times New Roman" pitchFamily="18" charset="0"/>
                <a:cs typeface="Times New Roman" pitchFamily="18" charset="0"/>
              </a:rPr>
              <a:t>ب) فإذا كان إنتاج </a:t>
            </a:r>
            <a:r>
              <a:rPr lang="ar-SA" altLang="en-US" sz="2000" dirty="0" smtClean="0">
                <a:latin typeface="Times New Roman" pitchFamily="18" charset="0"/>
                <a:cs typeface="Times New Roman" pitchFamily="18" charset="0"/>
              </a:rPr>
              <a:t>(</a:t>
            </a:r>
            <a:r>
              <a:rPr lang="en-US" altLang="en-US" sz="2000" i="1" dirty="0">
                <a:latin typeface="Times New Roman" pitchFamily="18" charset="0"/>
                <a:cs typeface="Times New Roman" pitchFamily="18" charset="0"/>
              </a:rPr>
              <a:t>Y1</a:t>
            </a:r>
            <a:r>
              <a:rPr lang="ar-SA" altLang="en-US" sz="2000" dirty="0">
                <a:latin typeface="Times New Roman" pitchFamily="18" charset="0"/>
                <a:cs typeface="Times New Roman" pitchFamily="18" charset="0"/>
              </a:rPr>
              <a:t>) يحتاج إلى وحدتين (2) من </a:t>
            </a:r>
            <a:r>
              <a:rPr lang="ar-SA" altLang="en-US" sz="2000" dirty="0" smtClean="0">
                <a:latin typeface="Times New Roman" pitchFamily="18" charset="0"/>
                <a:cs typeface="Times New Roman" pitchFamily="18" charset="0"/>
              </a:rPr>
              <a:t>(</a:t>
            </a:r>
            <a:r>
              <a:rPr lang="en-US" altLang="en-US" sz="2000" dirty="0" smtClean="0">
                <a:latin typeface="Times New Roman" pitchFamily="18" charset="0"/>
                <a:cs typeface="Times New Roman" pitchFamily="18" charset="0"/>
              </a:rPr>
              <a:t>x1</a:t>
            </a:r>
            <a:r>
              <a:rPr lang="ar-SA" altLang="en-US" sz="2000" dirty="0" smtClean="0">
                <a:latin typeface="Times New Roman" pitchFamily="18" charset="0"/>
                <a:cs typeface="Times New Roman" pitchFamily="18" charset="0"/>
              </a:rPr>
              <a:t>) </a:t>
            </a:r>
            <a:r>
              <a:rPr lang="ar-SA" altLang="en-US" sz="2000" dirty="0">
                <a:latin typeface="Times New Roman" pitchFamily="18" charset="0"/>
                <a:cs typeface="Times New Roman" pitchFamily="18" charset="0"/>
              </a:rPr>
              <a:t>ووحدة واحدة (1) من </a:t>
            </a:r>
            <a:r>
              <a:rPr lang="ar-SA" altLang="en-US" sz="2000" dirty="0" smtClean="0">
                <a:latin typeface="Times New Roman" pitchFamily="18" charset="0"/>
                <a:cs typeface="Times New Roman" pitchFamily="18" charset="0"/>
              </a:rPr>
              <a:t>(</a:t>
            </a:r>
            <a:r>
              <a:rPr lang="en-US" altLang="en-US" sz="2000" dirty="0" smtClean="0">
                <a:latin typeface="Times New Roman" pitchFamily="18" charset="0"/>
                <a:cs typeface="Times New Roman" pitchFamily="18" charset="0"/>
              </a:rPr>
              <a:t>x2</a:t>
            </a:r>
            <a:r>
              <a:rPr lang="ar-SA" altLang="en-US" sz="2000" dirty="0" smtClean="0">
                <a:latin typeface="Times New Roman" pitchFamily="18" charset="0"/>
                <a:cs typeface="Times New Roman" pitchFamily="18" charset="0"/>
              </a:rPr>
              <a:t>). </a:t>
            </a:r>
            <a:r>
              <a:rPr lang="ar-SA" altLang="en-US" sz="2000" dirty="0">
                <a:latin typeface="Times New Roman" pitchFamily="18" charset="0"/>
                <a:cs typeface="Times New Roman" pitchFamily="18" charset="0"/>
              </a:rPr>
              <a:t>بينما إنتاج المنتج (</a:t>
            </a:r>
            <a:r>
              <a:rPr lang="en-US" altLang="en-US" sz="2000" i="1" dirty="0">
                <a:latin typeface="Times New Roman" pitchFamily="18" charset="0"/>
                <a:cs typeface="Times New Roman" pitchFamily="18" charset="0"/>
              </a:rPr>
              <a:t>Y2</a:t>
            </a:r>
            <a:r>
              <a:rPr lang="ar-SA" altLang="en-US" sz="2000" dirty="0">
                <a:latin typeface="Times New Roman" pitchFamily="18" charset="0"/>
                <a:cs typeface="Times New Roman" pitchFamily="18" charset="0"/>
              </a:rPr>
              <a:t>) يحتاج إلى وحدة واحدة (1) من </a:t>
            </a:r>
            <a:r>
              <a:rPr lang="ar-SA" altLang="en-US" sz="2000" dirty="0" smtClean="0">
                <a:latin typeface="Times New Roman" pitchFamily="18" charset="0"/>
                <a:cs typeface="Times New Roman" pitchFamily="18" charset="0"/>
              </a:rPr>
              <a:t>(</a:t>
            </a:r>
            <a:r>
              <a:rPr lang="en-US" altLang="en-US" sz="2000" dirty="0" smtClean="0">
                <a:latin typeface="Times New Roman" pitchFamily="18" charset="0"/>
                <a:cs typeface="Times New Roman" pitchFamily="18" charset="0"/>
              </a:rPr>
              <a:t>x1</a:t>
            </a:r>
            <a:r>
              <a:rPr lang="ar-SA" altLang="en-US" sz="2000" dirty="0" smtClean="0">
                <a:latin typeface="Times New Roman" pitchFamily="18" charset="0"/>
                <a:cs typeface="Times New Roman" pitchFamily="18" charset="0"/>
              </a:rPr>
              <a:t>) </a:t>
            </a:r>
            <a:r>
              <a:rPr lang="ar-SA" altLang="en-US" sz="2000" dirty="0">
                <a:latin typeface="Times New Roman" pitchFamily="18" charset="0"/>
                <a:cs typeface="Times New Roman" pitchFamily="18" charset="0"/>
              </a:rPr>
              <a:t>وثلاث وحدات (3) من </a:t>
            </a:r>
            <a:r>
              <a:rPr lang="ar-SA" altLang="en-US" sz="2000" dirty="0" smtClean="0">
                <a:latin typeface="Times New Roman" pitchFamily="18" charset="0"/>
                <a:cs typeface="Times New Roman" pitchFamily="18" charset="0"/>
              </a:rPr>
              <a:t>(</a:t>
            </a:r>
            <a:r>
              <a:rPr lang="en-US" altLang="en-US" sz="2000" dirty="0" smtClean="0">
                <a:latin typeface="Times New Roman" pitchFamily="18" charset="0"/>
                <a:cs typeface="Times New Roman" pitchFamily="18" charset="0"/>
              </a:rPr>
              <a:t>x2</a:t>
            </a:r>
            <a:r>
              <a:rPr lang="ar-SA" altLang="en-US" sz="2000" dirty="0" smtClean="0">
                <a:latin typeface="Times New Roman" pitchFamily="18" charset="0"/>
                <a:cs typeface="Times New Roman" pitchFamily="18" charset="0"/>
              </a:rPr>
              <a:t>)، </a:t>
            </a:r>
            <a:r>
              <a:rPr lang="ar-SA" altLang="en-US" sz="2000" dirty="0">
                <a:latin typeface="Times New Roman" pitchFamily="18" charset="0"/>
                <a:cs typeface="Times New Roman" pitchFamily="18" charset="0"/>
              </a:rPr>
              <a:t>وأن المزارع بإمكانه فقط أستخدام 24 وحدة من </a:t>
            </a:r>
            <a:r>
              <a:rPr lang="ar-SA" altLang="en-US" sz="2000" dirty="0" smtClean="0">
                <a:latin typeface="Times New Roman" pitchFamily="18" charset="0"/>
                <a:cs typeface="Times New Roman" pitchFamily="18" charset="0"/>
              </a:rPr>
              <a:t>(</a:t>
            </a:r>
            <a:r>
              <a:rPr lang="en-US" altLang="en-US" sz="2000" dirty="0" smtClean="0">
                <a:latin typeface="Times New Roman" pitchFamily="18" charset="0"/>
                <a:cs typeface="Times New Roman" pitchFamily="18" charset="0"/>
              </a:rPr>
              <a:t>x1</a:t>
            </a:r>
            <a:r>
              <a:rPr lang="ar-SA" altLang="en-US" sz="2000" dirty="0" smtClean="0">
                <a:latin typeface="Times New Roman" pitchFamily="18" charset="0"/>
                <a:cs typeface="Times New Roman" pitchFamily="18" charset="0"/>
              </a:rPr>
              <a:t>) </a:t>
            </a:r>
            <a:r>
              <a:rPr lang="ar-SA" altLang="en-US" sz="2000" dirty="0">
                <a:latin typeface="Times New Roman" pitchFamily="18" charset="0"/>
                <a:cs typeface="Times New Roman" pitchFamily="18" charset="0"/>
              </a:rPr>
              <a:t>و 21 وحدة من </a:t>
            </a:r>
            <a:r>
              <a:rPr lang="ar-SA" altLang="en-US" sz="2000" dirty="0" smtClean="0">
                <a:latin typeface="Times New Roman" pitchFamily="18" charset="0"/>
                <a:cs typeface="Times New Roman" pitchFamily="18" charset="0"/>
              </a:rPr>
              <a:t>(</a:t>
            </a:r>
            <a:r>
              <a:rPr lang="en-US" altLang="en-US" sz="2000" dirty="0" smtClean="0">
                <a:latin typeface="Times New Roman" pitchFamily="18" charset="0"/>
                <a:cs typeface="Times New Roman" pitchFamily="18" charset="0"/>
              </a:rPr>
              <a:t>x2</a:t>
            </a:r>
            <a:r>
              <a:rPr lang="ar-SA" altLang="en-US" sz="2000" dirty="0" smtClean="0">
                <a:latin typeface="Times New Roman" pitchFamily="18" charset="0"/>
                <a:cs typeface="Times New Roman" pitchFamily="18" charset="0"/>
              </a:rPr>
              <a:t>).</a:t>
            </a:r>
            <a:endParaRPr lang="ar-SA" altLang="en-US" sz="2000" dirty="0">
              <a:latin typeface="Times New Roman" pitchFamily="18" charset="0"/>
              <a:cs typeface="Times New Roman" pitchFamily="18" charset="0"/>
            </a:endParaRPr>
          </a:p>
          <a:p>
            <a:pPr algn="just" rtl="1" eaLnBrk="1" hangingPunct="1">
              <a:lnSpc>
                <a:spcPct val="150000"/>
              </a:lnSpc>
              <a:buFont typeface="Wingdings" pitchFamily="2" charset="2"/>
              <a:buNone/>
            </a:pPr>
            <a:r>
              <a:rPr lang="ar-SA" altLang="en-US" sz="2000" dirty="0">
                <a:latin typeface="Times New Roman" pitchFamily="18" charset="0"/>
                <a:cs typeface="Times New Roman" pitchFamily="18" charset="0"/>
              </a:rPr>
              <a:t>فإذا كان كل وحدة إنتاج من المنتج (</a:t>
            </a:r>
            <a:r>
              <a:rPr lang="en-US" altLang="en-US" sz="2000" i="1" dirty="0">
                <a:latin typeface="Times New Roman" pitchFamily="18" charset="0"/>
                <a:cs typeface="Times New Roman" pitchFamily="18" charset="0"/>
              </a:rPr>
              <a:t>Y1</a:t>
            </a:r>
            <a:r>
              <a:rPr lang="ar-SA" altLang="en-US" sz="2000" dirty="0">
                <a:latin typeface="Times New Roman" pitchFamily="18" charset="0"/>
                <a:cs typeface="Times New Roman" pitchFamily="18" charset="0"/>
              </a:rPr>
              <a:t>) تعطي ربحاً قدره 4 ريال بينما كل وحدة من المنتج (</a:t>
            </a:r>
            <a:r>
              <a:rPr lang="en-US" altLang="en-US" sz="2000" i="1" dirty="0">
                <a:latin typeface="Times New Roman" pitchFamily="18" charset="0"/>
                <a:cs typeface="Times New Roman" pitchFamily="18" charset="0"/>
              </a:rPr>
              <a:t>Y2</a:t>
            </a:r>
            <a:r>
              <a:rPr lang="ar-SA" altLang="en-US" sz="2000" dirty="0">
                <a:latin typeface="Times New Roman" pitchFamily="18" charset="0"/>
                <a:cs typeface="Times New Roman" pitchFamily="18" charset="0"/>
              </a:rPr>
              <a:t>) تعطي ربحاً قدره 6 ريال،</a:t>
            </a:r>
          </a:p>
          <a:p>
            <a:pPr algn="just" rtl="1" eaLnBrk="1" hangingPunct="1">
              <a:lnSpc>
                <a:spcPct val="150000"/>
              </a:lnSpc>
              <a:buFont typeface="Wingdings" pitchFamily="2" charset="2"/>
              <a:buNone/>
            </a:pPr>
            <a:r>
              <a:rPr lang="ar-SA" altLang="en-US" sz="2000" dirty="0">
                <a:latin typeface="Times New Roman" pitchFamily="18" charset="0"/>
                <a:cs typeface="Times New Roman" pitchFamily="18" charset="0"/>
              </a:rPr>
              <a:t>المطلوب:</a:t>
            </a:r>
          </a:p>
          <a:p>
            <a:pPr algn="just" rtl="1" eaLnBrk="1" hangingPunct="1">
              <a:lnSpc>
                <a:spcPct val="150000"/>
              </a:lnSpc>
              <a:buFont typeface="Wingdings" pitchFamily="2" charset="2"/>
              <a:buNone/>
            </a:pPr>
            <a:r>
              <a:rPr lang="ar-SA" altLang="en-US" sz="2000" dirty="0">
                <a:latin typeface="Times New Roman" pitchFamily="18" charset="0"/>
                <a:cs typeface="Times New Roman" pitchFamily="18" charset="0"/>
              </a:rPr>
              <a:t>إيــــجاد الــــكميات الــمـُثلى الــواجـب إنــــتاجها مـن الــــمنتجين حتى يــــحقق الــــمزارع أعــلى ربــــــح مـمـكن.</a:t>
            </a:r>
            <a:endParaRPr lang="en-US" altLang="en-US" sz="2000"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normAutofit fontScale="92500"/>
          </a:bodyPr>
          <a:lstStyle/>
          <a:p>
            <a:pPr>
              <a:defRPr/>
            </a:pPr>
            <a:fld id="{C590BC12-CE8F-4085-80E3-06EFF6EB28B4}" type="slidenum">
              <a:rPr lang="ar-SA" smtClean="0"/>
              <a:pPr>
                <a:defRPr/>
              </a:pPr>
              <a:t>161</a:t>
            </a:fld>
            <a:endParaRPr lang="en-US"/>
          </a:p>
        </p:txBody>
      </p:sp>
    </p:spTree>
    <p:extLst>
      <p:ext uri="{BB962C8B-B14F-4D97-AF65-F5344CB8AC3E}">
        <p14:creationId xmlns:p14="http://schemas.microsoft.com/office/powerpoint/2010/main" val="804384017"/>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3076" name="Rectangle 9"/>
          <p:cNvSpPr>
            <a:spLocks noGrp="1" noChangeArrowheads="1"/>
          </p:cNvSpPr>
          <p:nvPr>
            <p:ph type="body" sz="half" idx="4294967295"/>
          </p:nvPr>
        </p:nvSpPr>
        <p:spPr>
          <a:xfrm>
            <a:off x="304800" y="4648200"/>
            <a:ext cx="8610600" cy="1143000"/>
          </a:xfrm>
        </p:spPr>
        <p:txBody>
          <a:bodyPr/>
          <a:lstStyle/>
          <a:p>
            <a:pPr algn="just" rtl="1" eaLnBrk="1" hangingPunct="1"/>
            <a:r>
              <a:rPr lang="ar-SA" altLang="en-US" sz="1800" dirty="0" smtClean="0">
                <a:latin typeface="Times New Roman" pitchFamily="18" charset="0"/>
                <a:cs typeface="Times New Roman" pitchFamily="18" charset="0"/>
              </a:rPr>
              <a:t>يتم حل المسالة بيانياً، حيث يمكن تمثيل كل متغير (</a:t>
            </a:r>
            <a:r>
              <a:rPr lang="en-US" altLang="en-US" sz="1800" i="1" dirty="0" smtClean="0">
                <a:latin typeface="Times New Roman" pitchFamily="18" charset="0"/>
                <a:cs typeface="Times New Roman" pitchFamily="18" charset="0"/>
              </a:rPr>
              <a:t>Y1</a:t>
            </a:r>
            <a:r>
              <a:rPr lang="ar-SA" altLang="en-US" sz="1800" dirty="0" smtClean="0">
                <a:latin typeface="Times New Roman" pitchFamily="18" charset="0"/>
                <a:cs typeface="Times New Roman" pitchFamily="18" charset="0"/>
              </a:rPr>
              <a:t>)، (</a:t>
            </a:r>
            <a:r>
              <a:rPr lang="en-US" altLang="en-US" sz="1800" i="1" dirty="0" smtClean="0">
                <a:latin typeface="Times New Roman" pitchFamily="18" charset="0"/>
                <a:cs typeface="Times New Roman" pitchFamily="18" charset="0"/>
              </a:rPr>
              <a:t>Y2</a:t>
            </a:r>
            <a:r>
              <a:rPr lang="ar-SA" altLang="en-US" sz="1800" dirty="0" smtClean="0">
                <a:latin typeface="Times New Roman" pitchFamily="18" charset="0"/>
                <a:cs typeface="Times New Roman" pitchFamily="18" charset="0"/>
              </a:rPr>
              <a:t>) بيانياً، وليكن الإحداثي الأفقي مخصص للمنتج (</a:t>
            </a:r>
            <a:r>
              <a:rPr lang="en-US" altLang="en-US" sz="1800" i="1" dirty="0" smtClean="0">
                <a:latin typeface="Times New Roman" pitchFamily="18" charset="0"/>
                <a:cs typeface="Times New Roman" pitchFamily="18" charset="0"/>
              </a:rPr>
              <a:t>Y1</a:t>
            </a:r>
            <a:r>
              <a:rPr lang="ar-SA" altLang="en-US" sz="1800" dirty="0" smtClean="0">
                <a:latin typeface="Times New Roman" pitchFamily="18" charset="0"/>
                <a:cs typeface="Times New Roman" pitchFamily="18" charset="0"/>
              </a:rPr>
              <a:t>) والإحداثي العمودي مخصّص للمنتج (</a:t>
            </a:r>
            <a:r>
              <a:rPr lang="en-US" altLang="en-US" sz="1800" i="1" dirty="0" smtClean="0">
                <a:latin typeface="Times New Roman" pitchFamily="18" charset="0"/>
                <a:cs typeface="Times New Roman" pitchFamily="18" charset="0"/>
              </a:rPr>
              <a:t>Y2</a:t>
            </a:r>
            <a:r>
              <a:rPr lang="ar-SA" altLang="en-US" sz="1800" dirty="0" smtClean="0">
                <a:latin typeface="Times New Roman" pitchFamily="18" charset="0"/>
                <a:cs typeface="Times New Roman" pitchFamily="18" charset="0"/>
              </a:rPr>
              <a:t>). وباستخدام المعلومات الرياضية البسيطة من الهندسة التحليلية المعروفة.</a:t>
            </a:r>
          </a:p>
          <a:p>
            <a:pPr algn="just" rtl="1" eaLnBrk="1" hangingPunct="1"/>
            <a:r>
              <a:rPr lang="ar-SA" altLang="en-US" sz="1800" dirty="0" smtClean="0">
                <a:latin typeface="Times New Roman" pitchFamily="18" charset="0"/>
                <a:cs typeface="Times New Roman" pitchFamily="18" charset="0"/>
              </a:rPr>
              <a:t>يمكنن رسم القيود بيانياً، حيث أن الإحداثيين الأفقي والعمودي يشكلان من خلال تقاطعهما أربع مناطق ونكتفي بالربع الشمالي الشرقي فقط بسبب شرط عدم السالبية. </a:t>
            </a:r>
            <a:endParaRPr lang="en-US" altLang="en-US" sz="1800" dirty="0" smtClean="0">
              <a:latin typeface="Times New Roman" pitchFamily="18" charset="0"/>
              <a:cs typeface="Times New Roman" pitchFamily="18" charset="0"/>
            </a:endParaRPr>
          </a:p>
        </p:txBody>
      </p:sp>
      <p:sp>
        <p:nvSpPr>
          <p:cNvPr id="3077" name="Rectangle 6"/>
          <p:cNvSpPr>
            <a:spLocks noChangeArrowheads="1"/>
          </p:cNvSpPr>
          <p:nvPr/>
        </p:nvSpPr>
        <p:spPr bwMode="auto">
          <a:xfrm>
            <a:off x="0" y="3352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3078" name="عنصر نائب لرقم الشريحة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91CCB5DE-8D6C-4E10-959E-A86EAA3A4FB9}" type="slidenum">
              <a:rPr lang="ar-SA" altLang="en-US" smtClean="0">
                <a:solidFill>
                  <a:schemeClr val="tx2"/>
                </a:solidFill>
              </a:rPr>
              <a:pPr eaLnBrk="1" hangingPunct="1"/>
              <a:t>162</a:t>
            </a:fld>
            <a:endParaRPr lang="en-US" altLang="en-US" smtClean="0">
              <a:solidFill>
                <a:schemeClr val="tx2"/>
              </a:solidFill>
            </a:endParaRPr>
          </a:p>
        </p:txBody>
      </p:sp>
      <p:sp>
        <p:nvSpPr>
          <p:cNvPr id="2" name="Rectangle 1"/>
          <p:cNvSpPr/>
          <p:nvPr/>
        </p:nvSpPr>
        <p:spPr>
          <a:xfrm>
            <a:off x="1066800" y="609600"/>
            <a:ext cx="7239000" cy="923330"/>
          </a:xfrm>
          <a:prstGeom prst="rect">
            <a:avLst/>
          </a:prstGeom>
        </p:spPr>
        <p:txBody>
          <a:bodyPr wrap="square">
            <a:spAutoFit/>
          </a:bodyPr>
          <a:lstStyle/>
          <a:p>
            <a:pPr algn="r" rtl="1"/>
            <a:r>
              <a:rPr lang="ar-SA" b="1" dirty="0"/>
              <a:t>الحل:</a:t>
            </a:r>
            <a:endParaRPr lang="en-US" dirty="0"/>
          </a:p>
          <a:p>
            <a:pPr algn="r" rtl="1"/>
            <a:r>
              <a:rPr lang="ar-SA" dirty="0"/>
              <a:t>لحل هذه المسألة بيانياً </a:t>
            </a:r>
            <a:r>
              <a:rPr lang="ar-SA" dirty="0" smtClean="0"/>
              <a:t>نبدأ </a:t>
            </a:r>
            <a:r>
              <a:rPr lang="ar-SA" dirty="0"/>
              <a:t>بالخطوات التالية:</a:t>
            </a:r>
            <a:endParaRPr lang="en-US" dirty="0"/>
          </a:p>
          <a:p>
            <a:pPr algn="r" rtl="1"/>
            <a:r>
              <a:rPr lang="ar-SA" b="1" dirty="0"/>
              <a:t>1- تحديد دالة الهدف </a:t>
            </a:r>
            <a:r>
              <a:rPr lang="ar-SA" b="1" dirty="0" smtClean="0"/>
              <a:t>التي تعظم الربح وهي.</a:t>
            </a:r>
            <a:endParaRPr lang="en-US" dirty="0"/>
          </a:p>
        </p:txBody>
      </p:sp>
      <p:sp>
        <p:nvSpPr>
          <p:cNvPr id="3"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3182376451"/>
              </p:ext>
            </p:extLst>
          </p:nvPr>
        </p:nvGraphicFramePr>
        <p:xfrm>
          <a:off x="3962400" y="1542188"/>
          <a:ext cx="2095500" cy="381000"/>
        </p:xfrm>
        <a:graphic>
          <a:graphicData uri="http://schemas.openxmlformats.org/presentationml/2006/ole">
            <mc:AlternateContent xmlns:mc="http://schemas.openxmlformats.org/markup-compatibility/2006">
              <mc:Choice xmlns:v="urn:schemas-microsoft-com:vml" Requires="v">
                <p:oleObj spid="_x0000_s55353" name="Equation" r:id="rId3" imgW="875920" imgH="215806" progId="Equation.3">
                  <p:embed/>
                </p:oleObj>
              </mc:Choice>
              <mc:Fallback>
                <p:oleObj name="Equation" r:id="rId3" imgW="875920" imgH="215806"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1542188"/>
                        <a:ext cx="2095500" cy="381000"/>
                      </a:xfrm>
                      <a:prstGeom prst="rect">
                        <a:avLst/>
                      </a:prstGeom>
                      <a:noFill/>
                    </p:spPr>
                  </p:pic>
                </p:oleObj>
              </mc:Fallback>
            </mc:AlternateContent>
          </a:graphicData>
        </a:graphic>
      </p:graphicFrame>
      <p:sp>
        <p:nvSpPr>
          <p:cNvPr id="5" name="Rectangle 4"/>
          <p:cNvSpPr/>
          <p:nvPr/>
        </p:nvSpPr>
        <p:spPr>
          <a:xfrm>
            <a:off x="6882012" y="2514600"/>
            <a:ext cx="1423788" cy="369332"/>
          </a:xfrm>
          <a:prstGeom prst="rect">
            <a:avLst/>
          </a:prstGeom>
        </p:spPr>
        <p:txBody>
          <a:bodyPr wrap="none">
            <a:spAutoFit/>
          </a:bodyPr>
          <a:lstStyle/>
          <a:p>
            <a:pPr algn="r" rtl="1"/>
            <a:r>
              <a:rPr lang="ar-SA" b="1" dirty="0"/>
              <a:t>2- تحديد القيود:</a:t>
            </a:r>
            <a:endParaRPr lang="en-US" dirty="0"/>
          </a:p>
        </p:txBody>
      </p:sp>
      <p:sp>
        <p:nvSpPr>
          <p:cNvPr id="6"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1278346410"/>
              </p:ext>
            </p:extLst>
          </p:nvPr>
        </p:nvGraphicFramePr>
        <p:xfrm>
          <a:off x="4038600" y="2743200"/>
          <a:ext cx="2009775" cy="685800"/>
        </p:xfrm>
        <a:graphic>
          <a:graphicData uri="http://schemas.openxmlformats.org/presentationml/2006/ole">
            <mc:AlternateContent xmlns:mc="http://schemas.openxmlformats.org/markup-compatibility/2006">
              <mc:Choice xmlns:v="urn:schemas-microsoft-com:vml" Requires="v">
                <p:oleObj spid="_x0000_s55354" name="Equation" r:id="rId5" imgW="863225" imgH="457002" progId="Equation.3">
                  <p:embed/>
                </p:oleObj>
              </mc:Choice>
              <mc:Fallback>
                <p:oleObj name="Equation" r:id="rId5" imgW="863225" imgH="457002"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8600" y="2743200"/>
                        <a:ext cx="2009775" cy="685800"/>
                      </a:xfrm>
                      <a:prstGeom prst="rect">
                        <a:avLst/>
                      </a:prstGeom>
                      <a:noFill/>
                    </p:spPr>
                  </p:pic>
                </p:oleObj>
              </mc:Fallback>
            </mc:AlternateContent>
          </a:graphicData>
        </a:graphic>
      </p:graphicFrame>
      <p:sp>
        <p:nvSpPr>
          <p:cNvPr id="8" name="Rectangle 7"/>
          <p:cNvSpPr/>
          <p:nvPr/>
        </p:nvSpPr>
        <p:spPr>
          <a:xfrm>
            <a:off x="6476453" y="3588686"/>
            <a:ext cx="1829347" cy="369332"/>
          </a:xfrm>
          <a:prstGeom prst="rect">
            <a:avLst/>
          </a:prstGeom>
        </p:spPr>
        <p:txBody>
          <a:bodyPr wrap="none">
            <a:spAutoFit/>
          </a:bodyPr>
          <a:lstStyle/>
          <a:p>
            <a:pPr algn="r" rtl="1"/>
            <a:r>
              <a:rPr lang="ar-SA" b="1" dirty="0"/>
              <a:t>3- شرط عدم </a:t>
            </a:r>
            <a:r>
              <a:rPr lang="ar-SA" b="1" dirty="0" smtClean="0"/>
              <a:t>السلبية:</a:t>
            </a:r>
            <a:endParaRPr lang="en-US" dirty="0"/>
          </a:p>
        </p:txBody>
      </p:sp>
      <p:sp>
        <p:nvSpPr>
          <p:cNvPr id="9"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2041845890"/>
              </p:ext>
            </p:extLst>
          </p:nvPr>
        </p:nvGraphicFramePr>
        <p:xfrm>
          <a:off x="4495800" y="3830638"/>
          <a:ext cx="1104900" cy="588962"/>
        </p:xfrm>
        <a:graphic>
          <a:graphicData uri="http://schemas.openxmlformats.org/presentationml/2006/ole">
            <mc:AlternateContent xmlns:mc="http://schemas.openxmlformats.org/markup-compatibility/2006">
              <mc:Choice xmlns:v="urn:schemas-microsoft-com:vml" Requires="v">
                <p:oleObj spid="_x0000_s55355" name="Equation" r:id="rId7" imgW="419100" imgH="457200" progId="Equation.3">
                  <p:embed/>
                </p:oleObj>
              </mc:Choice>
              <mc:Fallback>
                <p:oleObj name="Equation" r:id="rId7" imgW="419100" imgH="4572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95800" y="3830638"/>
                        <a:ext cx="1104900" cy="588962"/>
                      </a:xfrm>
                      <a:prstGeom prst="rect">
                        <a:avLst/>
                      </a:prstGeom>
                      <a:noFill/>
                    </p:spPr>
                  </p:pic>
                </p:oleObj>
              </mc:Fallback>
            </mc:AlternateContent>
          </a:graphicData>
        </a:graphic>
      </p:graphicFrame>
    </p:spTree>
    <p:extLst>
      <p:ext uri="{BB962C8B-B14F-4D97-AF65-F5344CB8AC3E}">
        <p14:creationId xmlns:p14="http://schemas.microsoft.com/office/powerpoint/2010/main" val="3295419501"/>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4294967295"/>
          </p:nvPr>
        </p:nvSpPr>
        <p:spPr>
          <a:xfrm>
            <a:off x="457200" y="228600"/>
            <a:ext cx="8686800" cy="6126163"/>
          </a:xfrm>
        </p:spPr>
        <p:txBody>
          <a:bodyPr/>
          <a:lstStyle/>
          <a:p>
            <a:pPr algn="just" rtl="1" eaLnBrk="1" hangingPunct="1">
              <a:lnSpc>
                <a:spcPct val="150000"/>
              </a:lnSpc>
            </a:pPr>
            <a:r>
              <a:rPr lang="ar-SA" altLang="en-US" sz="2000" dirty="0" smtClean="0">
                <a:latin typeface="Times New Roman" pitchFamily="18" charset="0"/>
                <a:cs typeface="Times New Roman" pitchFamily="18" charset="0"/>
              </a:rPr>
              <a:t>لو فرضنا أننا وجهنا المتاح من المورد (</a:t>
            </a:r>
            <a:r>
              <a:rPr lang="en-US" altLang="en-US" sz="2000" i="1" dirty="0" smtClean="0">
                <a:latin typeface="Times New Roman" pitchFamily="18" charset="0"/>
                <a:cs typeface="Times New Roman" pitchFamily="18" charset="0"/>
              </a:rPr>
              <a:t>X1</a:t>
            </a:r>
            <a:r>
              <a:rPr lang="ar-SA" altLang="en-US" sz="2000" dirty="0" smtClean="0">
                <a:latin typeface="Times New Roman" pitchFamily="18" charset="0"/>
                <a:cs typeface="Times New Roman" pitchFamily="18" charset="0"/>
              </a:rPr>
              <a:t>) لإنتاج المنتج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 في المعادلة الأولى فإن الكمية التي يمكن إنتاجها منه هي 24 وحدة، ويمكن تمثيل هذه النقطة على المحور الرأسي (العمودي) ولتكن النقطة (</a:t>
            </a:r>
            <a:r>
              <a:rPr lang="ar-SA" altLang="en-US" sz="2000" b="1" dirty="0" smtClean="0">
                <a:latin typeface="Times New Roman" pitchFamily="18" charset="0"/>
                <a:cs typeface="Times New Roman" pitchFamily="18" charset="0"/>
              </a:rPr>
              <a:t>هـ</a:t>
            </a:r>
            <a:r>
              <a:rPr lang="ar-SA" altLang="en-US" sz="2000" dirty="0" smtClean="0">
                <a:latin typeface="Times New Roman" pitchFamily="18" charset="0"/>
                <a:cs typeface="Times New Roman" pitchFamily="18" charset="0"/>
              </a:rPr>
              <a:t>) أما إذا قمنا بإنتاج المنتج (</a:t>
            </a:r>
            <a:r>
              <a:rPr lang="en-US" altLang="en-US" sz="2000" i="1"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بدلاً من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 فإن الكمية المنتجة هي 12 وحدة، ويمكن أيضا تمثيل هذه النقطة بيانياً على المحود الأفقي ولتكن نقطة (</a:t>
            </a:r>
            <a:r>
              <a:rPr lang="ar-SA" altLang="en-US" sz="2000" b="1" dirty="0" smtClean="0">
                <a:latin typeface="Times New Roman" pitchFamily="18" charset="0"/>
                <a:cs typeface="Times New Roman" pitchFamily="18" charset="0"/>
              </a:rPr>
              <a:t>د</a:t>
            </a:r>
            <a:r>
              <a:rPr lang="ar-SA" altLang="en-US" sz="2000" dirty="0" smtClean="0">
                <a:latin typeface="Times New Roman" pitchFamily="18" charset="0"/>
                <a:cs typeface="Times New Roman" pitchFamily="18" charset="0"/>
              </a:rPr>
              <a:t>). وبتوصيل هاتين النقطتين (</a:t>
            </a:r>
            <a:r>
              <a:rPr lang="ar-SA" altLang="en-US" sz="2000" b="1" dirty="0" smtClean="0">
                <a:latin typeface="Times New Roman" pitchFamily="18" charset="0"/>
                <a:cs typeface="Times New Roman" pitchFamily="18" charset="0"/>
              </a:rPr>
              <a:t>هـ،د</a:t>
            </a:r>
            <a:r>
              <a:rPr lang="ar-SA" altLang="en-US" sz="2000" dirty="0" smtClean="0">
                <a:latin typeface="Times New Roman" pitchFamily="18" charset="0"/>
                <a:cs typeface="Times New Roman" pitchFamily="18" charset="0"/>
              </a:rPr>
              <a:t>) نحصل على الخط </a:t>
            </a:r>
            <a:r>
              <a:rPr lang="ar-SA" altLang="en-US" sz="2000" b="1" dirty="0" smtClean="0">
                <a:latin typeface="Times New Roman" pitchFamily="18" charset="0"/>
                <a:cs typeface="Times New Roman" pitchFamily="18" charset="0"/>
              </a:rPr>
              <a:t>هـ د</a:t>
            </a:r>
            <a:r>
              <a:rPr lang="ar-SA" altLang="en-US" sz="2000" dirty="0" smtClean="0">
                <a:latin typeface="Times New Roman" pitchFamily="18" charset="0"/>
                <a:cs typeface="Times New Roman" pitchFamily="18" charset="0"/>
              </a:rPr>
              <a:t> ويعرف هذا الخط بحدود المورد الاول (</a:t>
            </a:r>
            <a:r>
              <a:rPr lang="en-US" altLang="en-US" sz="2000" i="1" dirty="0" smtClean="0">
                <a:latin typeface="Times New Roman" pitchFamily="18" charset="0"/>
                <a:cs typeface="Times New Roman" pitchFamily="18" charset="0"/>
              </a:rPr>
              <a:t>X1</a:t>
            </a:r>
            <a:r>
              <a:rPr lang="ar-SA" altLang="en-US" sz="2000" dirty="0" smtClean="0">
                <a:latin typeface="Times New Roman" pitchFamily="18" charset="0"/>
                <a:cs typeface="Times New Roman" pitchFamily="18" charset="0"/>
              </a:rPr>
              <a:t>) أي في حدود المتاح من هذا المورد يمكن إنتاج كمية تقع على هذا الخط أو على يساره. </a:t>
            </a:r>
          </a:p>
          <a:p>
            <a:pPr algn="just" rtl="1" eaLnBrk="1" hangingPunct="1">
              <a:lnSpc>
                <a:spcPct val="150000"/>
              </a:lnSpc>
            </a:pPr>
            <a:r>
              <a:rPr lang="ar-SA" altLang="en-US" sz="2000" dirty="0" smtClean="0">
                <a:latin typeface="Times New Roman" pitchFamily="18" charset="0"/>
                <a:cs typeface="Times New Roman" pitchFamily="18" charset="0"/>
              </a:rPr>
              <a:t>كما يمكننا أيضا حساب المنتج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 إذا لم نقم بإنتاج المنتج (</a:t>
            </a:r>
            <a:r>
              <a:rPr lang="en-US" altLang="en-US" sz="2000" i="1"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واستعمال المورد (</a:t>
            </a:r>
            <a:r>
              <a:rPr lang="en-US" altLang="en-US" sz="2000" b="1" i="1" dirty="0" smtClean="0">
                <a:latin typeface="Times New Roman" pitchFamily="18" charset="0"/>
                <a:cs typeface="Times New Roman" pitchFamily="18" charset="0"/>
              </a:rPr>
              <a:t>X2</a:t>
            </a:r>
            <a:r>
              <a:rPr lang="ar-SA" altLang="en-US" sz="2000" dirty="0" smtClean="0">
                <a:latin typeface="Times New Roman" pitchFamily="18" charset="0"/>
                <a:cs typeface="Times New Roman" pitchFamily="18" charset="0"/>
              </a:rPr>
              <a:t>) فإن الكمية التي يمكن إنتاجها من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 هي 7 وحدات والتي يمكن تمثيلها على المحور الرأسي بالنقطة (</a:t>
            </a:r>
            <a:r>
              <a:rPr lang="ar-SA" altLang="en-US" sz="2000" b="1" dirty="0" smtClean="0">
                <a:latin typeface="Times New Roman" pitchFamily="18" charset="0"/>
                <a:cs typeface="Times New Roman" pitchFamily="18" charset="0"/>
              </a:rPr>
              <a:t>م)</a:t>
            </a:r>
            <a:r>
              <a:rPr lang="ar-SA" altLang="en-US" sz="2000" dirty="0" smtClean="0">
                <a:latin typeface="Times New Roman" pitchFamily="18" charset="0"/>
                <a:cs typeface="Times New Roman" pitchFamily="18" charset="0"/>
              </a:rPr>
              <a:t>. كما يمكن إنتاج عدد 21 وحدة من المنتج (</a:t>
            </a:r>
            <a:r>
              <a:rPr lang="en-US" altLang="en-US" sz="2000" i="1"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إذا عملنا على إنتاج المنتج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 ويمكن تمثيل هذه النقطة بيانياً على المحور الأفقي النقطة (</a:t>
            </a:r>
            <a:r>
              <a:rPr lang="ar-SA" altLang="en-US" sz="2000" b="1" dirty="0" smtClean="0">
                <a:latin typeface="Times New Roman" pitchFamily="18" charset="0"/>
                <a:cs typeface="Times New Roman" pitchFamily="18" charset="0"/>
              </a:rPr>
              <a:t>ع</a:t>
            </a:r>
            <a:r>
              <a:rPr lang="ar-SA" altLang="en-US" sz="2000" dirty="0" smtClean="0">
                <a:latin typeface="Times New Roman" pitchFamily="18" charset="0"/>
                <a:cs typeface="Times New Roman" pitchFamily="18" charset="0"/>
              </a:rPr>
              <a:t>) وبتوصيل هاتين النقطتين نحصل على الخط (</a:t>
            </a:r>
            <a:r>
              <a:rPr lang="ar-SA" altLang="en-US" sz="2000" b="1" dirty="0" smtClean="0">
                <a:latin typeface="Times New Roman" pitchFamily="18" charset="0"/>
                <a:cs typeface="Times New Roman" pitchFamily="18" charset="0"/>
              </a:rPr>
              <a:t>م ع</a:t>
            </a:r>
            <a:r>
              <a:rPr lang="ar-SA" altLang="en-US" sz="2000" dirty="0" smtClean="0">
                <a:latin typeface="Times New Roman" pitchFamily="18" charset="0"/>
                <a:cs typeface="Times New Roman" pitchFamily="18" charset="0"/>
              </a:rPr>
              <a:t>) والذي يعرف بقيد المورد (</a:t>
            </a:r>
            <a:r>
              <a:rPr lang="en-US" altLang="en-US" sz="2000" b="1" i="1" dirty="0" smtClean="0">
                <a:latin typeface="Times New Roman" pitchFamily="18" charset="0"/>
                <a:cs typeface="Times New Roman" pitchFamily="18" charset="0"/>
              </a:rPr>
              <a:t>X2</a:t>
            </a:r>
            <a:r>
              <a:rPr lang="ar-SA" altLang="en-US" sz="2000" dirty="0" smtClean="0">
                <a:latin typeface="Times New Roman" pitchFamily="18" charset="0"/>
                <a:cs typeface="Times New Roman" pitchFamily="18" charset="0"/>
              </a:rPr>
              <a:t>) فالنقطة الواقعة عليه (الخط </a:t>
            </a:r>
            <a:r>
              <a:rPr lang="ar-SA" altLang="en-US" sz="2000" b="1" dirty="0" smtClean="0">
                <a:latin typeface="Times New Roman" pitchFamily="18" charset="0"/>
                <a:cs typeface="Times New Roman" pitchFamily="18" charset="0"/>
              </a:rPr>
              <a:t>م،ع</a:t>
            </a:r>
            <a:r>
              <a:rPr lang="ar-SA" altLang="en-US" sz="2000" dirty="0" smtClean="0">
                <a:latin typeface="Times New Roman" pitchFamily="18" charset="0"/>
                <a:cs typeface="Times New Roman" pitchFamily="18" charset="0"/>
              </a:rPr>
              <a:t>) أو على يساره تمثل توليفات من المنتجين (</a:t>
            </a:r>
            <a:r>
              <a:rPr lang="en-US" altLang="en-US" sz="2000" i="1"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 يمكن إنتاجها في حدود المورد (</a:t>
            </a:r>
            <a:r>
              <a:rPr lang="en-US" altLang="en-US" sz="2000" b="1" i="1" dirty="0" smtClean="0">
                <a:latin typeface="Times New Roman" pitchFamily="18" charset="0"/>
                <a:cs typeface="Times New Roman" pitchFamily="18" charset="0"/>
              </a:rPr>
              <a:t>X2</a:t>
            </a:r>
            <a:r>
              <a:rPr lang="ar-SA" altLang="en-US" sz="2000" dirty="0" smtClean="0">
                <a:latin typeface="Times New Roman" pitchFamily="18" charset="0"/>
                <a:cs typeface="Times New Roman" pitchFamily="18" charset="0"/>
              </a:rPr>
              <a:t>).</a:t>
            </a:r>
            <a:endParaRPr lang="en-US" altLang="en-US" sz="2000" dirty="0" smtClean="0">
              <a:latin typeface="Times New Roman" pitchFamily="18" charset="0"/>
              <a:cs typeface="Times New Roman" pitchFamily="18" charset="0"/>
            </a:endParaRPr>
          </a:p>
        </p:txBody>
      </p:sp>
      <p:sp>
        <p:nvSpPr>
          <p:cNvPr id="26627"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3780A2A7-9450-4989-ABE0-432B65EEA666}" type="slidenum">
              <a:rPr lang="ar-SA" altLang="en-US" smtClean="0">
                <a:solidFill>
                  <a:schemeClr val="tx2"/>
                </a:solidFill>
              </a:rPr>
              <a:pPr eaLnBrk="1" hangingPunct="1"/>
              <a:t>163</a:t>
            </a:fld>
            <a:endParaRPr lang="en-US" altLang="en-US" smtClean="0">
              <a:solidFill>
                <a:schemeClr val="tx2"/>
              </a:solidFill>
            </a:endParaRPr>
          </a:p>
        </p:txBody>
      </p:sp>
    </p:spTree>
    <p:extLst>
      <p:ext uri="{BB962C8B-B14F-4D97-AF65-F5344CB8AC3E}">
        <p14:creationId xmlns:p14="http://schemas.microsoft.com/office/powerpoint/2010/main" val="2255939620"/>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4098" name="Object 4"/>
          <p:cNvGraphicFramePr>
            <a:graphicFrameLocks noChangeAspect="1"/>
          </p:cNvGraphicFramePr>
          <p:nvPr>
            <p:extLst>
              <p:ext uri="{D42A27DB-BD31-4B8C-83A1-F6EECF244321}">
                <p14:modId xmlns:p14="http://schemas.microsoft.com/office/powerpoint/2010/main" val="746485079"/>
              </p:ext>
            </p:extLst>
          </p:nvPr>
        </p:nvGraphicFramePr>
        <p:xfrm>
          <a:off x="1266031" y="457200"/>
          <a:ext cx="6611938" cy="5907088"/>
        </p:xfrm>
        <a:graphic>
          <a:graphicData uri="http://schemas.openxmlformats.org/presentationml/2006/ole">
            <mc:AlternateContent xmlns:mc="http://schemas.openxmlformats.org/markup-compatibility/2006">
              <mc:Choice xmlns:v="urn:schemas-microsoft-com:vml" Requires="v">
                <p:oleObj spid="_x0000_s53267" name="Document" r:id="rId3" imgW="5956042" imgH="5579347" progId="Word.Document.8">
                  <p:embed/>
                </p:oleObj>
              </mc:Choice>
              <mc:Fallback>
                <p:oleObj name="Document" r:id="rId3" imgW="5956042" imgH="5579347" progId="Word.Document.8">
                  <p:embed/>
                  <p:pic>
                    <p:nvPicPr>
                      <p:cNvPr id="0" name=""/>
                      <p:cNvPicPr>
                        <a:picLocks noChangeAspect="1" noChangeArrowheads="1"/>
                      </p:cNvPicPr>
                      <p:nvPr/>
                    </p:nvPicPr>
                    <p:blipFill>
                      <a:blip r:embed="rId4"/>
                      <a:srcRect/>
                      <a:stretch>
                        <a:fillRect/>
                      </a:stretch>
                    </p:blipFill>
                    <p:spPr bwMode="auto">
                      <a:xfrm>
                        <a:off x="1266031" y="457200"/>
                        <a:ext cx="6611938" cy="5907088"/>
                      </a:xfrm>
                      <a:prstGeom prst="rect">
                        <a:avLst/>
                      </a:prstGeom>
                      <a:noFill/>
                    </p:spPr>
                  </p:pic>
                </p:oleObj>
              </mc:Fallback>
            </mc:AlternateContent>
          </a:graphicData>
        </a:graphic>
      </p:graphicFrame>
      <p:sp>
        <p:nvSpPr>
          <p:cNvPr id="4100" name="Rectangle 6"/>
          <p:cNvSpPr>
            <a:spLocks noChangeArrowheads="1"/>
          </p:cNvSpPr>
          <p:nvPr/>
        </p:nvSpPr>
        <p:spPr bwMode="auto">
          <a:xfrm>
            <a:off x="0" y="5581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4101" name="عنصر نائب لرقم الشريحة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EFE16F87-A6AD-44E8-A4E6-5EAD597D0BE1}" type="slidenum">
              <a:rPr lang="ar-SA" altLang="en-US" smtClean="0">
                <a:solidFill>
                  <a:schemeClr val="tx2"/>
                </a:solidFill>
              </a:rPr>
              <a:pPr eaLnBrk="1" hangingPunct="1"/>
              <a:t>164</a:t>
            </a:fld>
            <a:endParaRPr lang="en-US" altLang="en-US" smtClean="0">
              <a:solidFill>
                <a:schemeClr val="tx2"/>
              </a:solidFill>
            </a:endParaRPr>
          </a:p>
        </p:txBody>
      </p:sp>
      <p:sp>
        <p:nvSpPr>
          <p:cNvPr id="2" name="Text Box 2"/>
          <p:cNvSpPr txBox="1">
            <a:spLocks noChangeArrowheads="1"/>
          </p:cNvSpPr>
          <p:nvPr/>
        </p:nvSpPr>
        <p:spPr bwMode="auto">
          <a:xfrm>
            <a:off x="2891327" y="201894"/>
            <a:ext cx="3200400" cy="342900"/>
          </a:xfrm>
          <a:prstGeom prst="rect">
            <a:avLst/>
          </a:prstGeom>
          <a:noFill/>
          <a:ln>
            <a:noFill/>
          </a:ln>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altLang="en-US" sz="1400" b="1" i="0" u="none" strike="noStrike" cap="none" normalizeH="0" baseline="0" dirty="0" smtClean="0">
                <a:ln>
                  <a:noFill/>
                </a:ln>
                <a:solidFill>
                  <a:schemeClr val="accent1"/>
                </a:solidFill>
                <a:effectLst/>
                <a:latin typeface="Arial" pitchFamily="34" charset="0"/>
                <a:ea typeface="Arial" pitchFamily="34" charset="0"/>
                <a:cs typeface="Arial" pitchFamily="34" charset="0"/>
              </a:rPr>
              <a:t>الــطريقة الــبيانية للـــبرمجة الـــخطية</a:t>
            </a:r>
            <a:endParaRPr kumimoji="0" lang="en-US" altLang="en-US" sz="2400" b="0" i="0" u="none" strike="noStrike" cap="none" normalizeH="0" baseline="0" dirty="0" smtClean="0">
              <a:ln>
                <a:noFill/>
              </a:ln>
              <a:solidFill>
                <a:schemeClr val="accent1"/>
              </a:solidFill>
              <a:effectLst/>
              <a:latin typeface="Arial" pitchFamily="34" charset="0"/>
              <a:cs typeface="Arial" pitchFamily="34" charset="0"/>
            </a:endParaRPr>
          </a:p>
        </p:txBody>
      </p:sp>
    </p:spTree>
    <p:extLst>
      <p:ext uri="{BB962C8B-B14F-4D97-AF65-F5344CB8AC3E}">
        <p14:creationId xmlns:p14="http://schemas.microsoft.com/office/powerpoint/2010/main" val="3734536254"/>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3"/>
          <p:cNvSpPr>
            <a:spLocks noGrp="1" noChangeArrowheads="1"/>
          </p:cNvSpPr>
          <p:nvPr>
            <p:ph type="body" idx="4294967295"/>
          </p:nvPr>
        </p:nvSpPr>
        <p:spPr>
          <a:xfrm>
            <a:off x="0" y="152400"/>
            <a:ext cx="9144000" cy="6126163"/>
          </a:xfrm>
        </p:spPr>
        <p:txBody>
          <a:bodyPr/>
          <a:lstStyle/>
          <a:p>
            <a:pPr algn="just" rtl="1" eaLnBrk="1" hangingPunct="1">
              <a:lnSpc>
                <a:spcPct val="150000"/>
              </a:lnSpc>
              <a:buFont typeface="Wingdings" panose="05000000000000000000" pitchFamily="2" charset="2"/>
              <a:buChar char="Ø"/>
            </a:pPr>
            <a:r>
              <a:rPr lang="ar-SA" altLang="en-US" sz="1800" dirty="0" smtClean="0">
                <a:latin typeface="Times New Roman" pitchFamily="18" charset="0"/>
                <a:cs typeface="Times New Roman" pitchFamily="18" charset="0"/>
              </a:rPr>
              <a:t>يتضح من الشكل أنه في حدود المتاح من الموردين (</a:t>
            </a:r>
            <a:r>
              <a:rPr lang="en-US" altLang="en-US" sz="1800" i="1" dirty="0" smtClean="0">
                <a:latin typeface="Times New Roman" pitchFamily="18" charset="0"/>
                <a:cs typeface="Times New Roman" pitchFamily="18" charset="0"/>
              </a:rPr>
              <a:t>X1</a:t>
            </a:r>
            <a:r>
              <a:rPr lang="ar-SA" altLang="en-US" sz="1800" dirty="0" smtClean="0">
                <a:latin typeface="Times New Roman" pitchFamily="18" charset="0"/>
                <a:cs typeface="Times New Roman" pitchFamily="18" charset="0"/>
              </a:rPr>
              <a:t>)، (</a:t>
            </a:r>
            <a:r>
              <a:rPr lang="en-US" altLang="en-US" sz="1800" i="1" dirty="0" smtClean="0">
                <a:latin typeface="Times New Roman" pitchFamily="18" charset="0"/>
                <a:cs typeface="Times New Roman" pitchFamily="18" charset="0"/>
              </a:rPr>
              <a:t>X2</a:t>
            </a:r>
            <a:r>
              <a:rPr lang="ar-SA" altLang="en-US" sz="1800" dirty="0" smtClean="0">
                <a:latin typeface="Times New Roman" pitchFamily="18" charset="0"/>
                <a:cs typeface="Times New Roman" pitchFamily="18" charset="0"/>
              </a:rPr>
              <a:t>) يمكن إنتاج أي توليفة من المنتجين (</a:t>
            </a:r>
            <a:r>
              <a:rPr lang="en-US" altLang="en-US" sz="1800" b="1" i="1" dirty="0" smtClean="0">
                <a:latin typeface="Times New Roman" pitchFamily="18" charset="0"/>
                <a:cs typeface="Times New Roman" pitchFamily="18" charset="0"/>
              </a:rPr>
              <a:t>Y1</a:t>
            </a:r>
            <a:r>
              <a:rPr lang="ar-SA" altLang="en-US" sz="1800" dirty="0" smtClean="0">
                <a:latin typeface="Times New Roman" pitchFamily="18" charset="0"/>
                <a:cs typeface="Times New Roman" pitchFamily="18" charset="0"/>
              </a:rPr>
              <a:t>)، (</a:t>
            </a:r>
            <a:r>
              <a:rPr lang="en-US" altLang="en-US" sz="1800" b="1" i="1" dirty="0" smtClean="0">
                <a:latin typeface="Times New Roman" pitchFamily="18" charset="0"/>
                <a:cs typeface="Times New Roman" pitchFamily="18" charset="0"/>
              </a:rPr>
              <a:t>Y2</a:t>
            </a:r>
            <a:r>
              <a:rPr lang="ar-SA" altLang="en-US" sz="1800" dirty="0" smtClean="0">
                <a:latin typeface="Times New Roman" pitchFamily="18" charset="0"/>
                <a:cs typeface="Times New Roman" pitchFamily="18" charset="0"/>
              </a:rPr>
              <a:t>) تقع على المنحى( </a:t>
            </a:r>
            <a:r>
              <a:rPr lang="ar-SA" altLang="en-US" sz="1800" b="1" dirty="0" smtClean="0">
                <a:latin typeface="Times New Roman" pitchFamily="18" charset="0"/>
                <a:cs typeface="Times New Roman" pitchFamily="18" charset="0"/>
              </a:rPr>
              <a:t>م </a:t>
            </a:r>
            <a:r>
              <a:rPr lang="ar-SA" altLang="en-US" sz="1800" dirty="0" smtClean="0">
                <a:latin typeface="Times New Roman" pitchFamily="18" charset="0"/>
                <a:cs typeface="Times New Roman" pitchFamily="18" charset="0"/>
              </a:rPr>
              <a:t> </a:t>
            </a:r>
            <a:r>
              <a:rPr lang="ar-SA" altLang="en-US" sz="1800" b="1" dirty="0" smtClean="0">
                <a:latin typeface="Times New Roman" pitchFamily="18" charset="0"/>
                <a:cs typeface="Times New Roman" pitchFamily="18" charset="0"/>
              </a:rPr>
              <a:t>و  د)</a:t>
            </a:r>
            <a:r>
              <a:rPr lang="ar-SA" altLang="en-US" sz="1800" dirty="0" smtClean="0">
                <a:latin typeface="Times New Roman" pitchFamily="18" charset="0"/>
                <a:cs typeface="Times New Roman" pitchFamily="18" charset="0"/>
              </a:rPr>
              <a:t> أو على يساره. إن المساحة المظللة في الشكل تمثل المنطقة المنظورة (منطقة احتمال الحل) (</a:t>
            </a:r>
            <a:r>
              <a:rPr lang="en-US" altLang="en-US" sz="1800" i="1" dirty="0" smtClean="0">
                <a:latin typeface="Times New Roman" pitchFamily="18" charset="0"/>
                <a:cs typeface="Times New Roman" pitchFamily="18" charset="0"/>
              </a:rPr>
              <a:t>Feasible Region</a:t>
            </a:r>
            <a:r>
              <a:rPr lang="ar-SA" altLang="en-US" sz="1800" dirty="0" smtClean="0">
                <a:latin typeface="Times New Roman" pitchFamily="18" charset="0"/>
                <a:cs typeface="Times New Roman" pitchFamily="18" charset="0"/>
              </a:rPr>
              <a:t>) لمسألة البرمجة الخطية، أي إن أية نقطة على حدود أو داخل هذه المنطقة يمكن أن تكون حلاً منظوراً للمسألة.</a:t>
            </a:r>
            <a:endParaRPr lang="ar-SA" altLang="en-US" sz="1800" b="1" dirty="0" smtClean="0">
              <a:latin typeface="Times New Roman" pitchFamily="18" charset="0"/>
              <a:cs typeface="Times New Roman" pitchFamily="18" charset="0"/>
            </a:endParaRPr>
          </a:p>
          <a:p>
            <a:pPr algn="just" rtl="1" eaLnBrk="1" hangingPunct="1">
              <a:lnSpc>
                <a:spcPct val="150000"/>
              </a:lnSpc>
            </a:pPr>
            <a:r>
              <a:rPr lang="ar-SA" altLang="en-US" sz="1800" b="1" dirty="0" smtClean="0">
                <a:latin typeface="Times New Roman" pitchFamily="18" charset="0"/>
                <a:cs typeface="Times New Roman" pitchFamily="18" charset="0"/>
              </a:rPr>
              <a:t>والسؤال هو أي من النقاط (م  و  د  ل) يمكن أن تــكون الحل الأمــثل وتــعــطــي أكــبر ربحية؟  هنا يأتي دور دالــة الــــهدف في تـــحديد الـــحل الأمثل (الربح ).</a:t>
            </a:r>
            <a:endParaRPr lang="ar-SA" altLang="en-US" sz="1800" dirty="0" smtClean="0">
              <a:latin typeface="Times New Roman" pitchFamily="18" charset="0"/>
              <a:cs typeface="Times New Roman" pitchFamily="18" charset="0"/>
            </a:endParaRPr>
          </a:p>
          <a:p>
            <a:pPr algn="just" rtl="1" eaLnBrk="1" hangingPunct="1">
              <a:lnSpc>
                <a:spcPct val="150000"/>
              </a:lnSpc>
              <a:buFont typeface="Wingdings" panose="05000000000000000000" pitchFamily="2" charset="2"/>
              <a:buChar char="Ø"/>
            </a:pPr>
            <a:r>
              <a:rPr lang="ar-SA" altLang="en-US" sz="1800" dirty="0" smtClean="0">
                <a:latin typeface="Times New Roman" pitchFamily="18" charset="0"/>
                <a:cs typeface="Times New Roman" pitchFamily="18" charset="0"/>
              </a:rPr>
              <a:t>لكي نرسم هذه المعادلة يجب معرفة قيمة الربح، وعلى هذا الأساس فإننا نفترض قيم مختلفة للربح، ونرسم خطوط متوازية الممثلة لــدالة الــهدف. كما يمكننا أيضا الحصول على تلك الخطوط المتوازية وذلك عن طريق فرض قيمة واحدة للربح، ورسم الخط المُمثل لدالة الهدف ومن ثم باستخدام المسطرة والمثلث يمكن رسم خطوط متوازية للخط الأول وذات ميل ثابت يساوي          .</a:t>
            </a:r>
          </a:p>
          <a:p>
            <a:pPr algn="just" rtl="1" eaLnBrk="1" hangingPunct="1">
              <a:lnSpc>
                <a:spcPct val="150000"/>
              </a:lnSpc>
              <a:buFont typeface="Wingdings" pitchFamily="2" charset="2"/>
              <a:buNone/>
            </a:pPr>
            <a:r>
              <a:rPr lang="ar-SA" altLang="en-US" sz="1800" dirty="0" smtClean="0">
                <a:latin typeface="Times New Roman" pitchFamily="18" charset="0"/>
                <a:cs typeface="Times New Roman" pitchFamily="18" charset="0"/>
              </a:rPr>
              <a:t>حيث:</a:t>
            </a:r>
          </a:p>
          <a:p>
            <a:pPr algn="just" rtl="1" eaLnBrk="1" hangingPunct="1">
              <a:lnSpc>
                <a:spcPct val="150000"/>
              </a:lnSpc>
            </a:pPr>
            <a:r>
              <a:rPr lang="ar-SA" altLang="en-US" sz="1800" dirty="0" smtClean="0">
                <a:latin typeface="Times New Roman" pitchFamily="18" charset="0"/>
                <a:cs typeface="Times New Roman" pitchFamily="18" charset="0"/>
              </a:rPr>
              <a:t>أي أن:</a:t>
            </a:r>
          </a:p>
          <a:p>
            <a:pPr algn="just" rtl="1" eaLnBrk="1" hangingPunct="1">
              <a:lnSpc>
                <a:spcPct val="150000"/>
              </a:lnSpc>
            </a:pPr>
            <a:endParaRPr lang="ar-SA" altLang="en-US" sz="1800" dirty="0" smtClean="0">
              <a:latin typeface="Times New Roman" pitchFamily="18" charset="0"/>
              <a:cs typeface="Times New Roman" pitchFamily="18" charset="0"/>
            </a:endParaRPr>
          </a:p>
          <a:p>
            <a:pPr algn="just" rtl="1" eaLnBrk="1" hangingPunct="1">
              <a:lnSpc>
                <a:spcPct val="150000"/>
              </a:lnSpc>
            </a:pPr>
            <a:endParaRPr lang="ar-SA" altLang="en-US" sz="1800" dirty="0" smtClean="0">
              <a:latin typeface="Times New Roman" pitchFamily="18" charset="0"/>
              <a:cs typeface="Times New Roman" pitchFamily="18" charset="0"/>
            </a:endParaRPr>
          </a:p>
        </p:txBody>
      </p:sp>
      <p:sp>
        <p:nvSpPr>
          <p:cNvPr id="5126"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5122" name="Object 4"/>
          <p:cNvGraphicFramePr>
            <a:graphicFrameLocks noChangeAspect="1"/>
          </p:cNvGraphicFramePr>
          <p:nvPr>
            <p:extLst>
              <p:ext uri="{D42A27DB-BD31-4B8C-83A1-F6EECF244321}">
                <p14:modId xmlns:p14="http://schemas.microsoft.com/office/powerpoint/2010/main" val="3516799830"/>
              </p:ext>
            </p:extLst>
          </p:nvPr>
        </p:nvGraphicFramePr>
        <p:xfrm>
          <a:off x="7315200" y="4038600"/>
          <a:ext cx="457200" cy="457200"/>
        </p:xfrm>
        <a:graphic>
          <a:graphicData uri="http://schemas.openxmlformats.org/presentationml/2006/ole">
            <mc:AlternateContent xmlns:mc="http://schemas.openxmlformats.org/markup-compatibility/2006">
              <mc:Choice xmlns:v="urn:schemas-microsoft-com:vml" Requires="v">
                <p:oleObj spid="_x0000_s52276" name="Equation" r:id="rId3" imgW="444307" imgH="469696" progId="Equation.3">
                  <p:embed/>
                </p:oleObj>
              </mc:Choice>
              <mc:Fallback>
                <p:oleObj name="Equation" r:id="rId3" imgW="444307" imgH="469696"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4038600"/>
                        <a:ext cx="457200" cy="457200"/>
                      </a:xfrm>
                      <a:prstGeom prst="rect">
                        <a:avLst/>
                      </a:prstGeom>
                      <a:noFill/>
                    </p:spPr>
                  </p:pic>
                </p:oleObj>
              </mc:Fallback>
            </mc:AlternateContent>
          </a:graphicData>
        </a:graphic>
      </p:graphicFrame>
      <p:sp>
        <p:nvSpPr>
          <p:cNvPr id="5127"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5123" name="Object 6"/>
          <p:cNvGraphicFramePr>
            <a:graphicFrameLocks noChangeAspect="1"/>
          </p:cNvGraphicFramePr>
          <p:nvPr>
            <p:extLst>
              <p:ext uri="{D42A27DB-BD31-4B8C-83A1-F6EECF244321}">
                <p14:modId xmlns:p14="http://schemas.microsoft.com/office/powerpoint/2010/main" val="1788063304"/>
              </p:ext>
            </p:extLst>
          </p:nvPr>
        </p:nvGraphicFramePr>
        <p:xfrm>
          <a:off x="3810000" y="4648200"/>
          <a:ext cx="2438400" cy="457200"/>
        </p:xfrm>
        <a:graphic>
          <a:graphicData uri="http://schemas.openxmlformats.org/presentationml/2006/ole">
            <mc:AlternateContent xmlns:mc="http://schemas.openxmlformats.org/markup-compatibility/2006">
              <mc:Choice xmlns:v="urn:schemas-microsoft-com:vml" Requires="v">
                <p:oleObj spid="_x0000_s52277" name="Equation" r:id="rId5" imgW="888614" imgH="215806" progId="Equation.3">
                  <p:embed/>
                </p:oleObj>
              </mc:Choice>
              <mc:Fallback>
                <p:oleObj name="Equation" r:id="rId5" imgW="888614" imgH="215806"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4648200"/>
                        <a:ext cx="24384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8"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5124" name="Object 8"/>
          <p:cNvGraphicFramePr>
            <a:graphicFrameLocks noChangeAspect="1"/>
          </p:cNvGraphicFramePr>
          <p:nvPr>
            <p:extLst>
              <p:ext uri="{D42A27DB-BD31-4B8C-83A1-F6EECF244321}">
                <p14:modId xmlns:p14="http://schemas.microsoft.com/office/powerpoint/2010/main" val="2467635671"/>
              </p:ext>
            </p:extLst>
          </p:nvPr>
        </p:nvGraphicFramePr>
        <p:xfrm>
          <a:off x="3429000" y="5410200"/>
          <a:ext cx="3810000" cy="1101725"/>
        </p:xfrm>
        <a:graphic>
          <a:graphicData uri="http://schemas.openxmlformats.org/presentationml/2006/ole">
            <mc:AlternateContent xmlns:mc="http://schemas.openxmlformats.org/markup-compatibility/2006">
              <mc:Choice xmlns:v="urn:schemas-microsoft-com:vml" Requires="v">
                <p:oleObj spid="_x0000_s52278" name="Equation" r:id="rId7" imgW="1091726" imgH="634725" progId="Equation.3">
                  <p:embed/>
                </p:oleObj>
              </mc:Choice>
              <mc:Fallback>
                <p:oleObj name="Equation" r:id="rId7" imgW="1091726" imgH="634725"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9000" y="5410200"/>
                        <a:ext cx="3810000" cy="1101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9" name="عنصر نائب لرقم الشريحة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E552DAAF-D1E4-4E8A-BAAB-BB5B5C35DAC9}" type="slidenum">
              <a:rPr lang="ar-SA" altLang="en-US" smtClean="0">
                <a:solidFill>
                  <a:schemeClr val="tx2"/>
                </a:solidFill>
              </a:rPr>
              <a:pPr eaLnBrk="1" hangingPunct="1"/>
              <a:t>165</a:t>
            </a:fld>
            <a:endParaRPr lang="en-US" altLang="en-US" smtClean="0">
              <a:solidFill>
                <a:schemeClr val="tx2"/>
              </a:solidFill>
            </a:endParaRPr>
          </a:p>
        </p:txBody>
      </p:sp>
    </p:spTree>
    <p:extLst>
      <p:ext uri="{BB962C8B-B14F-4D97-AF65-F5344CB8AC3E}">
        <p14:creationId xmlns:p14="http://schemas.microsoft.com/office/powerpoint/2010/main" val="961628076"/>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body" idx="4294967295"/>
          </p:nvPr>
        </p:nvSpPr>
        <p:spPr>
          <a:xfrm>
            <a:off x="914400" y="381000"/>
            <a:ext cx="7696200" cy="6126163"/>
          </a:xfrm>
        </p:spPr>
        <p:txBody>
          <a:bodyPr/>
          <a:lstStyle/>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وحيث أننا نريد تعظيم دالة الهدف، فإن النقطة التي تمثل الحل الأمـثل سـتكون أبـعد نـقطة عـن نـقطة الأصــل وتتحدد التوليفة المثلى عـندما يــتــماس فيها أعــلى خــط ربح مع الــجزء (الــــــقيد) الـــممكن من الــــمنطقة الــــمنظورة.</a:t>
            </a:r>
          </a:p>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ومن هذه النقطة نسقط عموداً على المحور الأفــقي الذي يــمثل المنتج (</a:t>
            </a:r>
            <a:r>
              <a:rPr lang="en-US" altLang="en-US" sz="2000" i="1"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لكي يتم تحديد الكمية المثلى منه. ثم نسقط عموداً آخــر على المحور الــرأسي مـــحـدّدين بذلك الكمية الأخرى الــمثلى مــن الــــمنتج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 وهاتان الكميتان من المنتجين (</a:t>
            </a:r>
            <a:r>
              <a:rPr lang="en-US" altLang="en-US" sz="2000" i="1"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و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 تمثلان التوليفة المثلى من المنتجين.</a:t>
            </a:r>
          </a:p>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في الشكل السابق الـــتوليفة الــــمثلى تـــمثلها الــــنقطة (و) وتتكون من انتاج 3.2 وحدة مــن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  و 10.2 وحدة من (</a:t>
            </a:r>
            <a:r>
              <a:rPr lang="en-US" altLang="en-US" sz="2000" i="1"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أي أن الربح في هذه الحالة:</a:t>
            </a:r>
            <a:endParaRPr lang="ar-SA" altLang="en-US" sz="2000" b="1" dirty="0" smtClean="0">
              <a:latin typeface="Times New Roman" pitchFamily="18" charset="0"/>
              <a:cs typeface="Times New Roman" pitchFamily="18" charset="0"/>
            </a:endParaRPr>
          </a:p>
          <a:p>
            <a:pPr algn="just" rtl="1" eaLnBrk="1" hangingPunct="1">
              <a:lnSpc>
                <a:spcPct val="150000"/>
              </a:lnSpc>
              <a:buFont typeface="Wingdings" pitchFamily="2" charset="2"/>
              <a:buNone/>
            </a:pPr>
            <a:r>
              <a:rPr lang="ar-SA" altLang="en-US" sz="2000" b="1" dirty="0" smtClean="0">
                <a:latin typeface="Times New Roman" pitchFamily="18" charset="0"/>
                <a:cs typeface="Times New Roman" pitchFamily="18" charset="0"/>
              </a:rPr>
              <a:t>الـربـح</a:t>
            </a:r>
            <a:r>
              <a:rPr lang="ar-SA" altLang="en-US" sz="2000" dirty="0" smtClean="0">
                <a:latin typeface="Times New Roman" pitchFamily="18" charset="0"/>
                <a:cs typeface="Times New Roman" pitchFamily="18" charset="0"/>
              </a:rPr>
              <a:t> =	 (4)(10.2)+6(3.2)</a:t>
            </a:r>
          </a:p>
          <a:p>
            <a:pPr algn="just" rtl="1" eaLnBrk="1" hangingPunct="1">
              <a:lnSpc>
                <a:spcPct val="150000"/>
              </a:lnSpc>
              <a:buFont typeface="Wingdings" pitchFamily="2" charset="2"/>
              <a:buNone/>
            </a:pPr>
            <a:r>
              <a:rPr lang="ar-SA" altLang="en-US" sz="2000" dirty="0" smtClean="0">
                <a:latin typeface="Times New Roman" pitchFamily="18" charset="0"/>
                <a:cs typeface="Times New Roman" pitchFamily="18" charset="0"/>
              </a:rPr>
              <a:t> =	 40.8+19.2=60 ريال.</a:t>
            </a:r>
            <a:endParaRPr lang="en-US" altLang="en-US" sz="2000" dirty="0" smtClean="0">
              <a:latin typeface="Times New Roman" pitchFamily="18" charset="0"/>
              <a:cs typeface="Times New Roman" pitchFamily="18" charset="0"/>
            </a:endParaRPr>
          </a:p>
        </p:txBody>
      </p:sp>
      <p:sp>
        <p:nvSpPr>
          <p:cNvPr id="27651"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CEADA684-0775-4E37-96A2-64EC3F22E315}" type="slidenum">
              <a:rPr lang="ar-SA" altLang="en-US" smtClean="0">
                <a:solidFill>
                  <a:schemeClr val="tx2"/>
                </a:solidFill>
              </a:rPr>
              <a:pPr eaLnBrk="1" hangingPunct="1"/>
              <a:t>166</a:t>
            </a:fld>
            <a:endParaRPr lang="en-US" altLang="en-US" smtClean="0">
              <a:solidFill>
                <a:schemeClr val="tx2"/>
              </a:solidFill>
            </a:endParaRPr>
          </a:p>
        </p:txBody>
      </p:sp>
    </p:spTree>
    <p:extLst>
      <p:ext uri="{BB962C8B-B14F-4D97-AF65-F5344CB8AC3E}">
        <p14:creationId xmlns:p14="http://schemas.microsoft.com/office/powerpoint/2010/main" val="2209715138"/>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sz="half" idx="4294967295"/>
          </p:nvPr>
        </p:nvSpPr>
        <p:spPr>
          <a:xfrm>
            <a:off x="457200" y="457200"/>
            <a:ext cx="8534400" cy="1905000"/>
          </a:xfrm>
        </p:spPr>
        <p:txBody>
          <a:bodyPr/>
          <a:lstStyle/>
          <a:p>
            <a:pPr marL="109537" indent="0" algn="just" rtl="1" eaLnBrk="1" hangingPunct="1">
              <a:lnSpc>
                <a:spcPct val="90000"/>
              </a:lnSpc>
              <a:buNone/>
            </a:pPr>
            <a:r>
              <a:rPr lang="ar-SA" altLang="en-US" sz="1800" b="1" dirty="0" smtClean="0">
                <a:latin typeface="Times New Roman" pitchFamily="18" charset="0"/>
                <a:cs typeface="Times New Roman" pitchFamily="18" charset="0"/>
              </a:rPr>
              <a:t>2- الــــــــــطـــــريــــــــقــة الــــــــــــــجـبـريـة:</a:t>
            </a:r>
            <a:endParaRPr lang="ar-SA" altLang="en-US" sz="1800" dirty="0" smtClean="0">
              <a:latin typeface="Times New Roman" pitchFamily="18" charset="0"/>
              <a:cs typeface="Times New Roman" pitchFamily="18" charset="0"/>
            </a:endParaRPr>
          </a:p>
          <a:p>
            <a:pPr algn="just" rtl="1" eaLnBrk="1" hangingPunct="1">
              <a:lnSpc>
                <a:spcPct val="90000"/>
              </a:lnSpc>
            </a:pPr>
            <a:r>
              <a:rPr lang="ar-SA" altLang="en-US" sz="2000" dirty="0">
                <a:latin typeface="Times New Roman" pitchFamily="18" charset="0"/>
                <a:cs typeface="Times New Roman" pitchFamily="18" charset="0"/>
              </a:rPr>
              <a:t>كما ذكرنا سابقاً بإنه من الشكل </a:t>
            </a:r>
            <a:r>
              <a:rPr lang="ar-SA" altLang="en-US" sz="2000" dirty="0" smtClean="0">
                <a:latin typeface="Times New Roman" pitchFamily="18" charset="0"/>
                <a:cs typeface="Times New Roman" pitchFamily="18" charset="0"/>
              </a:rPr>
              <a:t>وبحدود </a:t>
            </a:r>
            <a:r>
              <a:rPr lang="ar-SA" altLang="en-US" sz="2000" dirty="0">
                <a:latin typeface="Times New Roman" pitchFamily="18" charset="0"/>
                <a:cs typeface="Times New Roman" pitchFamily="18" charset="0"/>
              </a:rPr>
              <a:t>المتاح من الموردين (</a:t>
            </a:r>
            <a:r>
              <a:rPr lang="en-US" altLang="en-US" sz="2000" dirty="0">
                <a:latin typeface="Times New Roman" pitchFamily="18" charset="0"/>
                <a:cs typeface="Times New Roman" pitchFamily="18" charset="0"/>
              </a:rPr>
              <a:t>X1</a:t>
            </a:r>
            <a:r>
              <a:rPr lang="ar-SA" altLang="en-US" sz="2000" dirty="0">
                <a:latin typeface="Times New Roman" pitchFamily="18" charset="0"/>
                <a:cs typeface="Times New Roman" pitchFamily="18" charset="0"/>
              </a:rPr>
              <a:t>) و (</a:t>
            </a:r>
            <a:r>
              <a:rPr lang="en-US" altLang="en-US" sz="2000" dirty="0">
                <a:latin typeface="Times New Roman" pitchFamily="18" charset="0"/>
                <a:cs typeface="Times New Roman" pitchFamily="18" charset="0"/>
              </a:rPr>
              <a:t>X2</a:t>
            </a:r>
            <a:r>
              <a:rPr lang="ar-SA" altLang="en-US" sz="2000" dirty="0">
                <a:latin typeface="Times New Roman" pitchFamily="18" charset="0"/>
                <a:cs typeface="Times New Roman" pitchFamily="18" charset="0"/>
              </a:rPr>
              <a:t>)  فإنه يمكن إنتاج أي توليفة من المنتجين (</a:t>
            </a:r>
            <a:r>
              <a:rPr lang="en-US" altLang="en-US" sz="2000" dirty="0">
                <a:latin typeface="Times New Roman" pitchFamily="18" charset="0"/>
                <a:cs typeface="Times New Roman" pitchFamily="18" charset="0"/>
              </a:rPr>
              <a:t>Y1</a:t>
            </a:r>
            <a:r>
              <a:rPr lang="ar-SA" altLang="en-US" sz="2000" dirty="0">
                <a:latin typeface="Times New Roman" pitchFamily="18" charset="0"/>
                <a:cs typeface="Times New Roman" pitchFamily="18" charset="0"/>
              </a:rPr>
              <a:t>)،(</a:t>
            </a:r>
            <a:r>
              <a:rPr lang="en-US" altLang="en-US" sz="2000" dirty="0">
                <a:latin typeface="Times New Roman" pitchFamily="18" charset="0"/>
                <a:cs typeface="Times New Roman" pitchFamily="18" charset="0"/>
              </a:rPr>
              <a:t>Y2</a:t>
            </a:r>
            <a:r>
              <a:rPr lang="ar-SA" altLang="en-US" sz="2000" dirty="0">
                <a:latin typeface="Times New Roman" pitchFamily="18" charset="0"/>
                <a:cs typeface="Times New Roman" pitchFamily="18" charset="0"/>
              </a:rPr>
              <a:t>) تقع على المنحنى (م  و  د) أو على يـساره. أي أن مساحة الشكل المحدب (ل  م   و   د) (المنطقة المنظورة) يــوجد بــــداخلها او عــلى حـدودها جميع التوليفات التي يمكن إنتاجها من (</a:t>
            </a:r>
            <a:r>
              <a:rPr lang="en-US" altLang="en-US" sz="2000" dirty="0">
                <a:latin typeface="Times New Roman" pitchFamily="18" charset="0"/>
                <a:cs typeface="Times New Roman" pitchFamily="18" charset="0"/>
              </a:rPr>
              <a:t>Y1</a:t>
            </a:r>
            <a:r>
              <a:rPr lang="ar-SA" altLang="en-US" sz="2000" dirty="0">
                <a:latin typeface="Times New Roman" pitchFamily="18" charset="0"/>
                <a:cs typeface="Times New Roman" pitchFamily="18" charset="0"/>
              </a:rPr>
              <a:t>)، (</a:t>
            </a:r>
            <a:r>
              <a:rPr lang="en-US" altLang="en-US" sz="2000" dirty="0">
                <a:latin typeface="Times New Roman" pitchFamily="18" charset="0"/>
                <a:cs typeface="Times New Roman" pitchFamily="18" charset="0"/>
              </a:rPr>
              <a:t>Y2</a:t>
            </a:r>
            <a:r>
              <a:rPr lang="ar-SA" altLang="en-US" sz="2000" dirty="0">
                <a:latin typeface="Times New Roman" pitchFamily="18" charset="0"/>
                <a:cs typeface="Times New Roman" pitchFamily="18" charset="0"/>
              </a:rPr>
              <a:t>) ووفق الإمكانيات المتاحة من الموردين أ، ب. وبالعودة إلـى دالـة الـهدف وهي تحقيق أقصى ربح يمكننا إتباع الخطوات التالية في الجدول التالي .</a:t>
            </a:r>
            <a:endParaRPr lang="en-US" altLang="en-US" sz="2000" dirty="0">
              <a:latin typeface="Times New Roman" pitchFamily="18" charset="0"/>
              <a:cs typeface="Times New Roman" pitchFamily="18" charset="0"/>
            </a:endParaRPr>
          </a:p>
        </p:txBody>
      </p:sp>
      <p:sp>
        <p:nvSpPr>
          <p:cNvPr id="6148"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6146" name="Object 8"/>
          <p:cNvGraphicFramePr>
            <a:graphicFrameLocks noChangeAspect="1"/>
          </p:cNvGraphicFramePr>
          <p:nvPr/>
        </p:nvGraphicFramePr>
        <p:xfrm>
          <a:off x="381000" y="2438400"/>
          <a:ext cx="8412163" cy="3992563"/>
        </p:xfrm>
        <a:graphic>
          <a:graphicData uri="http://schemas.openxmlformats.org/presentationml/2006/ole">
            <mc:AlternateContent xmlns:mc="http://schemas.openxmlformats.org/markup-compatibility/2006">
              <mc:Choice xmlns:v="urn:schemas-microsoft-com:vml" Requires="v">
                <p:oleObj spid="_x0000_s50194" name="Document" r:id="rId3" imgW="5577669" imgH="2579095" progId="Word.Document.8">
                  <p:embed/>
                </p:oleObj>
              </mc:Choice>
              <mc:Fallback>
                <p:oleObj name="Document" r:id="rId3" imgW="5577669" imgH="2579095"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438400"/>
                        <a:ext cx="8412163" cy="3992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49" name="Rectangle 10"/>
          <p:cNvSpPr>
            <a:spLocks noChangeArrowheads="1"/>
          </p:cNvSpPr>
          <p:nvPr/>
        </p:nvSpPr>
        <p:spPr bwMode="auto">
          <a:xfrm>
            <a:off x="0" y="2295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6150" name="عنصر نائب لرقم الشريحة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77013FB2-2D76-4C41-B605-04C18E98E907}" type="slidenum">
              <a:rPr lang="ar-SA" altLang="en-US" smtClean="0">
                <a:solidFill>
                  <a:schemeClr val="tx2"/>
                </a:solidFill>
              </a:rPr>
              <a:pPr eaLnBrk="1" hangingPunct="1"/>
              <a:t>167</a:t>
            </a:fld>
            <a:endParaRPr lang="en-US" altLang="en-US" smtClean="0">
              <a:solidFill>
                <a:schemeClr val="tx2"/>
              </a:solidFill>
            </a:endParaRPr>
          </a:p>
        </p:txBody>
      </p:sp>
    </p:spTree>
    <p:extLst>
      <p:ext uri="{BB962C8B-B14F-4D97-AF65-F5344CB8AC3E}">
        <p14:creationId xmlns:p14="http://schemas.microsoft.com/office/powerpoint/2010/main" val="898496595"/>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4294967295"/>
          </p:nvPr>
        </p:nvSpPr>
        <p:spPr>
          <a:xfrm>
            <a:off x="762000" y="1295400"/>
            <a:ext cx="8001000" cy="4830763"/>
          </a:xfrm>
        </p:spPr>
        <p:txBody>
          <a:bodyPr/>
          <a:lstStyle/>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من هذا الـــجدول السابق يــتبيّن لنا بأن أقصى ربح يــمكن الحصول عليه هو (60) ريال، أي عند الــــــنقطة (</a:t>
            </a:r>
            <a:r>
              <a:rPr lang="ar-SA" altLang="en-US" sz="2400" b="1" dirty="0" smtClean="0">
                <a:latin typeface="Times New Roman" pitchFamily="18" charset="0"/>
                <a:cs typeface="Times New Roman" pitchFamily="18" charset="0"/>
              </a:rPr>
              <a:t>و)</a:t>
            </a:r>
            <a:r>
              <a:rPr lang="ar-SA" altLang="en-US" sz="2400" dirty="0" smtClean="0">
                <a:latin typeface="Times New Roman" pitchFamily="18" charset="0"/>
                <a:cs typeface="Times New Roman" pitchFamily="18" charset="0"/>
              </a:rPr>
              <a:t> حيث </a:t>
            </a:r>
            <a:r>
              <a:rPr lang="en-US" altLang="en-US" sz="2400" i="1" dirty="0" smtClean="0">
                <a:latin typeface="Times New Roman" pitchFamily="18" charset="0"/>
                <a:cs typeface="Times New Roman" pitchFamily="18" charset="0"/>
              </a:rPr>
              <a:t>Y1</a:t>
            </a:r>
            <a:r>
              <a:rPr lang="ar-SA" altLang="en-US" sz="2400" dirty="0" smtClean="0">
                <a:latin typeface="Times New Roman" pitchFamily="18" charset="0"/>
                <a:cs typeface="Times New Roman" pitchFamily="18" charset="0"/>
              </a:rPr>
              <a:t>=10.2 و </a:t>
            </a:r>
            <a:r>
              <a:rPr lang="en-US" altLang="en-US" sz="2400" i="1" dirty="0" smtClean="0">
                <a:latin typeface="Times New Roman" pitchFamily="18" charset="0"/>
                <a:cs typeface="Times New Roman" pitchFamily="18" charset="0"/>
              </a:rPr>
              <a:t>Y2</a:t>
            </a:r>
            <a:r>
              <a:rPr lang="ar-SA" altLang="en-US" sz="2400" dirty="0" smtClean="0">
                <a:latin typeface="Times New Roman" pitchFamily="18" charset="0"/>
                <a:cs typeface="Times New Roman" pitchFamily="18" charset="0"/>
              </a:rPr>
              <a:t>=3.2 </a:t>
            </a:r>
          </a:p>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عند النقطة (و) وهي نقطة تقاطع القيدين                و </a:t>
            </a:r>
          </a:p>
          <a:p>
            <a:pPr algn="just" rtl="1" eaLnBrk="1" hangingPunct="1">
              <a:lnSpc>
                <a:spcPct val="150000"/>
              </a:lnSpc>
              <a:buFont typeface="Wingdings" panose="05000000000000000000" pitchFamily="2" charset="2"/>
              <a:buChar char="Ø"/>
            </a:pPr>
            <a:r>
              <a:rPr lang="ar-SA" altLang="en-US" sz="2400" dirty="0">
                <a:latin typeface="Times New Roman" pitchFamily="18" charset="0"/>
                <a:cs typeface="Times New Roman" pitchFamily="18" charset="0"/>
              </a:rPr>
              <a:t>لتحديد قيم </a:t>
            </a:r>
            <a:r>
              <a:rPr lang="en-US" altLang="en-US" sz="2400" i="1" dirty="0">
                <a:latin typeface="Times New Roman" pitchFamily="18" charset="0"/>
                <a:cs typeface="Times New Roman" pitchFamily="18" charset="0"/>
              </a:rPr>
              <a:t>Y1</a:t>
            </a:r>
            <a:r>
              <a:rPr lang="ar-SA" altLang="en-US" sz="2400" dirty="0">
                <a:latin typeface="Times New Roman" pitchFamily="18" charset="0"/>
                <a:cs typeface="Times New Roman" pitchFamily="18" charset="0"/>
              </a:rPr>
              <a:t>، </a:t>
            </a:r>
            <a:r>
              <a:rPr lang="en-US" altLang="en-US" sz="2400" i="1" dirty="0">
                <a:latin typeface="Times New Roman" pitchFamily="18" charset="0"/>
                <a:cs typeface="Times New Roman" pitchFamily="18" charset="0"/>
              </a:rPr>
              <a:t>Y2 </a:t>
            </a:r>
            <a:r>
              <a:rPr lang="ar-SA" altLang="en-US" sz="2400" i="1" dirty="0" smtClean="0">
                <a:latin typeface="Times New Roman" pitchFamily="18" charset="0"/>
                <a:cs typeface="Times New Roman" pitchFamily="18" charset="0"/>
              </a:rPr>
              <a:t> </a:t>
            </a:r>
            <a:r>
              <a:rPr lang="ar-SA" altLang="en-US" sz="2400" dirty="0" smtClean="0">
                <a:latin typeface="Times New Roman" pitchFamily="18" charset="0"/>
                <a:cs typeface="Times New Roman" pitchFamily="18" charset="0"/>
              </a:rPr>
              <a:t>يتم حل معادلات القيدين </a:t>
            </a:r>
            <a:r>
              <a:rPr lang="ar-SA" altLang="en-US" sz="2400" dirty="0">
                <a:latin typeface="Times New Roman" pitchFamily="18" charset="0"/>
                <a:cs typeface="Times New Roman" pitchFamily="18" charset="0"/>
              </a:rPr>
              <a:t>جبرياً</a:t>
            </a:r>
            <a:r>
              <a:rPr lang="ar-SA" altLang="en-US" sz="2400" dirty="0" smtClean="0">
                <a:latin typeface="Times New Roman" pitchFamily="18" charset="0"/>
                <a:cs typeface="Times New Roman" pitchFamily="18" charset="0"/>
              </a:rPr>
              <a:t> لنحصل على الكميتين المعظمتين للربح.</a:t>
            </a:r>
            <a:endParaRPr lang="en-US" altLang="en-US" sz="2400" dirty="0" smtClean="0">
              <a:latin typeface="Times New Roman" pitchFamily="18" charset="0"/>
              <a:cs typeface="Times New Roman" pitchFamily="18" charset="0"/>
            </a:endParaRPr>
          </a:p>
        </p:txBody>
      </p:sp>
      <p:sp>
        <p:nvSpPr>
          <p:cNvPr id="28675"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80C051CE-61E3-42F4-9A6A-65D811496049}" type="slidenum">
              <a:rPr lang="ar-SA" altLang="en-US" smtClean="0">
                <a:solidFill>
                  <a:schemeClr val="tx2"/>
                </a:solidFill>
              </a:rPr>
              <a:pPr eaLnBrk="1" hangingPunct="1"/>
              <a:t>168</a:t>
            </a:fld>
            <a:endParaRPr lang="en-US" altLang="en-US" smtClean="0">
              <a:solidFill>
                <a:schemeClr val="tx2"/>
              </a:solidFill>
            </a:endParaRP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814389498"/>
              </p:ext>
            </p:extLst>
          </p:nvPr>
        </p:nvGraphicFramePr>
        <p:xfrm>
          <a:off x="3505200" y="2667000"/>
          <a:ext cx="923925" cy="304800"/>
        </p:xfrm>
        <a:graphic>
          <a:graphicData uri="http://schemas.openxmlformats.org/presentationml/2006/ole">
            <mc:AlternateContent xmlns:mc="http://schemas.openxmlformats.org/markup-compatibility/2006">
              <mc:Choice xmlns:v="urn:schemas-microsoft-com:vml" Requires="v">
                <p:oleObj spid="_x0000_s49185" name="Equation" r:id="rId3" imgW="850531" imgH="215806" progId="Equation.3">
                  <p:embed/>
                </p:oleObj>
              </mc:Choice>
              <mc:Fallback>
                <p:oleObj name="Equation" r:id="rId3" imgW="850531" imgH="215806"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2667000"/>
                        <a:ext cx="923925" cy="304800"/>
                      </a:xfrm>
                      <a:prstGeom prst="rect">
                        <a:avLst/>
                      </a:prstGeom>
                      <a:noFill/>
                    </p:spPr>
                  </p:pic>
                </p:oleObj>
              </mc:Fallback>
            </mc:AlternateContent>
          </a:graphicData>
        </a:graphic>
      </p:graphicFrame>
      <p:sp>
        <p:nvSpPr>
          <p:cNvPr id="4"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447059561"/>
              </p:ext>
            </p:extLst>
          </p:nvPr>
        </p:nvGraphicFramePr>
        <p:xfrm>
          <a:off x="1905000" y="2667000"/>
          <a:ext cx="981075" cy="304800"/>
        </p:xfrm>
        <a:graphic>
          <a:graphicData uri="http://schemas.openxmlformats.org/presentationml/2006/ole">
            <mc:AlternateContent xmlns:mc="http://schemas.openxmlformats.org/markup-compatibility/2006">
              <mc:Choice xmlns:v="urn:schemas-microsoft-com:vml" Requires="v">
                <p:oleObj spid="_x0000_s49186" name="Equation" r:id="rId5" imgW="850531" imgH="215806" progId="Equation.3">
                  <p:embed/>
                </p:oleObj>
              </mc:Choice>
              <mc:Fallback>
                <p:oleObj name="Equation" r:id="rId5" imgW="850531" imgH="215806"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2667000"/>
                        <a:ext cx="981075" cy="304800"/>
                      </a:xfrm>
                      <a:prstGeom prst="rect">
                        <a:avLst/>
                      </a:prstGeom>
                      <a:noFill/>
                    </p:spPr>
                  </p:pic>
                </p:oleObj>
              </mc:Fallback>
            </mc:AlternateContent>
          </a:graphicData>
        </a:graphic>
      </p:graphicFrame>
    </p:spTree>
    <p:extLst>
      <p:ext uri="{BB962C8B-B14F-4D97-AF65-F5344CB8AC3E}">
        <p14:creationId xmlns:p14="http://schemas.microsoft.com/office/powerpoint/2010/main" val="4030893451"/>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4294967295"/>
          </p:nvPr>
        </p:nvSpPr>
        <p:spPr>
          <a:xfrm>
            <a:off x="609600" y="152400"/>
            <a:ext cx="8534400" cy="6248400"/>
          </a:xfrm>
        </p:spPr>
        <p:txBody>
          <a:bodyPr/>
          <a:lstStyle/>
          <a:p>
            <a:pPr marL="109537" indent="0" algn="r" rtl="1" eaLnBrk="1" hangingPunct="1">
              <a:lnSpc>
                <a:spcPct val="150000"/>
              </a:lnSpc>
              <a:buNone/>
            </a:pPr>
            <a:r>
              <a:rPr lang="ar-SA" altLang="en-US" sz="2000" dirty="0" smtClean="0">
                <a:latin typeface="Times New Roman" pitchFamily="18" charset="0"/>
                <a:cs typeface="Times New Roman" pitchFamily="18" charset="0"/>
              </a:rPr>
              <a:t>مـــــــــــــــــــــــــــــــــــــــــــــــثال (2):</a:t>
            </a:r>
          </a:p>
          <a:p>
            <a:pPr algn="just" rtl="1" eaLnBrk="1" hangingPunct="1">
              <a:lnSpc>
                <a:spcPct val="150000"/>
              </a:lnSpc>
              <a:buFont typeface="Wingdings" pitchFamily="2" charset="2"/>
              <a:buNone/>
            </a:pPr>
            <a:r>
              <a:rPr lang="ar-SA" altLang="en-US" sz="2000" dirty="0" smtClean="0">
                <a:latin typeface="Times New Roman" pitchFamily="18" charset="0"/>
                <a:cs typeface="Times New Roman" pitchFamily="18" charset="0"/>
              </a:rPr>
              <a:t>يرغب مزارع في أن يحصل قــطيع أغــنامة على أحــسن مــستوى من الغذاء الذي يتكون من نوعين من العلف يرمز لــلنوع الأول (</a:t>
            </a:r>
            <a:r>
              <a:rPr lang="en-US" altLang="en-US" sz="2000" i="1"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والثاني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 وإن كل نوع يحتوي على ثلاثة أنواع من الفيتامينات</a:t>
            </a:r>
            <a:r>
              <a:rPr lang="en-US" altLang="en-US" sz="2000" dirty="0" smtClean="0">
                <a:latin typeface="Times New Roman" pitchFamily="18" charset="0"/>
                <a:cs typeface="Times New Roman" pitchFamily="18" charset="0"/>
              </a:rPr>
              <a:t> </a:t>
            </a:r>
            <a:r>
              <a:rPr lang="ar-SA" altLang="en-US" sz="2000" dirty="0" smtClean="0">
                <a:latin typeface="Times New Roman" pitchFamily="18" charset="0"/>
                <a:cs typeface="Times New Roman" pitchFamily="18" charset="0"/>
              </a:rPr>
              <a:t> (</a:t>
            </a:r>
            <a:r>
              <a:rPr lang="en-US" altLang="en-US" sz="2000" dirty="0" smtClean="0">
                <a:latin typeface="Times New Roman" pitchFamily="18" charset="0"/>
                <a:cs typeface="Times New Roman" pitchFamily="18" charset="0"/>
              </a:rPr>
              <a:t>A, B, C</a:t>
            </a:r>
            <a:r>
              <a:rPr lang="ar-SA" altLang="en-US" sz="2000" dirty="0" smtClean="0">
                <a:latin typeface="Times New Roman" pitchFamily="18" charset="0"/>
                <a:cs typeface="Times New Roman" pitchFamily="18" charset="0"/>
              </a:rPr>
              <a:t>) فإذا فرض أن هذا القطيع يحتاج على الأقـل 14 وحـدة من (</a:t>
            </a:r>
            <a:r>
              <a:rPr lang="en-US" altLang="en-US" sz="2000" dirty="0" smtClean="0">
                <a:latin typeface="Times New Roman" pitchFamily="18" charset="0"/>
                <a:cs typeface="Times New Roman" pitchFamily="18" charset="0"/>
              </a:rPr>
              <a:t>A</a:t>
            </a:r>
            <a:r>
              <a:rPr lang="ar-SA" altLang="en-US" sz="2000" dirty="0" smtClean="0">
                <a:latin typeface="Times New Roman" pitchFamily="18" charset="0"/>
                <a:cs typeface="Times New Roman" pitchFamily="18" charset="0"/>
              </a:rPr>
              <a:t>)، 12 وحدة من (</a:t>
            </a:r>
            <a:r>
              <a:rPr lang="en-US" altLang="en-US" sz="2000" dirty="0" smtClean="0">
                <a:latin typeface="Times New Roman" pitchFamily="18" charset="0"/>
                <a:cs typeface="Times New Roman" pitchFamily="18" charset="0"/>
              </a:rPr>
              <a:t>B</a:t>
            </a:r>
            <a:r>
              <a:rPr lang="ar-SA" altLang="en-US" sz="2000" dirty="0" smtClean="0">
                <a:latin typeface="Times New Roman" pitchFamily="18" charset="0"/>
                <a:cs typeface="Times New Roman" pitchFamily="18" charset="0"/>
              </a:rPr>
              <a:t>)،  18 وحدة من (</a:t>
            </a:r>
            <a:r>
              <a:rPr lang="en-US" altLang="en-US" sz="2000" dirty="0" smtClean="0">
                <a:latin typeface="Times New Roman" pitchFamily="18" charset="0"/>
                <a:cs typeface="Times New Roman" pitchFamily="18" charset="0"/>
              </a:rPr>
              <a:t>C</a:t>
            </a:r>
            <a:r>
              <a:rPr lang="ar-SA" altLang="en-US" sz="2000" dirty="0" smtClean="0">
                <a:latin typeface="Times New Roman" pitchFamily="18" charset="0"/>
                <a:cs typeface="Times New Roman" pitchFamily="18" charset="0"/>
              </a:rPr>
              <a:t>) يومياً، وكان النوع </a:t>
            </a:r>
            <a:r>
              <a:rPr lang="ar-SA" altLang="en-US" sz="2000" u="sng" dirty="0" smtClean="0">
                <a:latin typeface="Times New Roman" pitchFamily="18" charset="0"/>
                <a:cs typeface="Times New Roman" pitchFamily="18" charset="0"/>
              </a:rPr>
              <a:t>الاول</a:t>
            </a:r>
            <a:r>
              <a:rPr lang="ar-SA" altLang="en-US" sz="2000" dirty="0" smtClean="0">
                <a:latin typeface="Times New Roman" pitchFamily="18" charset="0"/>
                <a:cs typeface="Times New Roman" pitchFamily="18" charset="0"/>
              </a:rPr>
              <a:t> من العلف يحتوي على وحدتين من (</a:t>
            </a:r>
            <a:r>
              <a:rPr lang="en-US" altLang="en-US" sz="2000" dirty="0" smtClean="0">
                <a:latin typeface="Times New Roman" pitchFamily="18" charset="0"/>
                <a:cs typeface="Times New Roman" pitchFamily="18" charset="0"/>
              </a:rPr>
              <a:t>A</a:t>
            </a:r>
            <a:r>
              <a:rPr lang="ar-SA" altLang="en-US" sz="2000" dirty="0" smtClean="0">
                <a:latin typeface="Times New Roman" pitchFamily="18" charset="0"/>
                <a:cs typeface="Times New Roman" pitchFamily="18" charset="0"/>
              </a:rPr>
              <a:t>) ووحدة واحدة من كل من (</a:t>
            </a:r>
            <a:r>
              <a:rPr lang="en-US" altLang="en-US" sz="2000" dirty="0" smtClean="0">
                <a:latin typeface="Times New Roman" pitchFamily="18" charset="0"/>
                <a:cs typeface="Times New Roman" pitchFamily="18" charset="0"/>
              </a:rPr>
              <a:t>B &amp; C</a:t>
            </a:r>
            <a:r>
              <a:rPr lang="ar-SA" altLang="en-US" sz="2000" dirty="0" smtClean="0">
                <a:latin typeface="Times New Roman" pitchFamily="18" charset="0"/>
                <a:cs typeface="Times New Roman" pitchFamily="18" charset="0"/>
              </a:rPr>
              <a:t>). بينما النوع </a:t>
            </a:r>
            <a:r>
              <a:rPr lang="ar-SA" altLang="en-US" sz="2000" u="sng" dirty="0" smtClean="0">
                <a:latin typeface="Times New Roman" pitchFamily="18" charset="0"/>
                <a:cs typeface="Times New Roman" pitchFamily="18" charset="0"/>
              </a:rPr>
              <a:t>الثاني</a:t>
            </a:r>
            <a:r>
              <a:rPr lang="ar-SA" altLang="en-US" sz="2000" dirty="0" smtClean="0">
                <a:latin typeface="Times New Roman" pitchFamily="18" charset="0"/>
                <a:cs typeface="Times New Roman" pitchFamily="18" charset="0"/>
              </a:rPr>
              <a:t> من العلف يحتوي على وحدة واحدة من (</a:t>
            </a:r>
            <a:r>
              <a:rPr lang="en-US" altLang="en-US" sz="2000" dirty="0" smtClean="0">
                <a:latin typeface="Times New Roman" pitchFamily="18" charset="0"/>
                <a:cs typeface="Times New Roman" pitchFamily="18" charset="0"/>
              </a:rPr>
              <a:t>A &amp; B </a:t>
            </a:r>
            <a:r>
              <a:rPr lang="ar-SA" altLang="en-US" sz="2000" dirty="0" smtClean="0">
                <a:latin typeface="Times New Roman" pitchFamily="18" charset="0"/>
                <a:cs typeface="Times New Roman" pitchFamily="18" charset="0"/>
              </a:rPr>
              <a:t>) وثلاث وحدات من (</a:t>
            </a:r>
            <a:r>
              <a:rPr lang="en-US" altLang="en-US" sz="2000" dirty="0" smtClean="0">
                <a:latin typeface="Times New Roman" pitchFamily="18" charset="0"/>
                <a:cs typeface="Times New Roman" pitchFamily="18" charset="0"/>
              </a:rPr>
              <a:t>C</a:t>
            </a:r>
            <a:r>
              <a:rPr lang="ar-SA" altLang="en-US" sz="2000" dirty="0" smtClean="0">
                <a:latin typeface="Times New Roman" pitchFamily="18" charset="0"/>
                <a:cs typeface="Times New Roman" pitchFamily="18" charset="0"/>
              </a:rPr>
              <a:t>). فإذا كانت سعر الوحدة من (</a:t>
            </a:r>
            <a:r>
              <a:rPr lang="en-US" altLang="en-US" sz="2000" i="1"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يساوي ريالان بينما سعر الوحدة من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 يساوي 4 ريال. </a:t>
            </a:r>
          </a:p>
          <a:p>
            <a:pPr algn="just" rtl="1" eaLnBrk="1" hangingPunct="1">
              <a:lnSpc>
                <a:spcPct val="150000"/>
              </a:lnSpc>
            </a:pPr>
            <a:r>
              <a:rPr lang="ar-SA" altLang="en-US" sz="2000" dirty="0" smtClean="0">
                <a:latin typeface="Times New Roman" pitchFamily="18" charset="0"/>
                <a:cs typeface="Times New Roman" pitchFamily="18" charset="0"/>
              </a:rPr>
              <a:t>المطلوب</a:t>
            </a:r>
            <a:r>
              <a:rPr lang="en-US" altLang="en-US" sz="2000" dirty="0" smtClean="0">
                <a:latin typeface="Times New Roman" pitchFamily="18" charset="0"/>
                <a:cs typeface="Times New Roman" pitchFamily="18" charset="0"/>
              </a:rPr>
              <a:t>:</a:t>
            </a:r>
            <a:endParaRPr lang="ar-SA" altLang="en-US" sz="2000" dirty="0" smtClean="0">
              <a:latin typeface="Times New Roman" pitchFamily="18" charset="0"/>
              <a:cs typeface="Times New Roman" pitchFamily="18" charset="0"/>
            </a:endParaRPr>
          </a:p>
          <a:p>
            <a:pPr algn="just" rtl="1" eaLnBrk="1" hangingPunct="1">
              <a:lnSpc>
                <a:spcPct val="150000"/>
              </a:lnSpc>
              <a:buFont typeface="Wingdings" pitchFamily="2" charset="2"/>
              <a:buNone/>
            </a:pPr>
            <a:r>
              <a:rPr lang="ar-SA" altLang="en-US" sz="2000" dirty="0" smtClean="0">
                <a:latin typeface="Times New Roman" pitchFamily="18" charset="0"/>
                <a:cs typeface="Times New Roman" pitchFamily="18" charset="0"/>
              </a:rPr>
              <a:t>تــحـديـد كــميات </a:t>
            </a:r>
            <a:r>
              <a:rPr lang="en-US" altLang="en-US" sz="2000" i="1"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التي تحقق الإحتياجات المطلوبة من الفيتامينات وبأقل تكاليف ممكنة.</a:t>
            </a:r>
          </a:p>
          <a:p>
            <a:pPr algn="just" rtl="1" eaLnBrk="1" hangingPunct="1">
              <a:lnSpc>
                <a:spcPct val="150000"/>
              </a:lnSpc>
              <a:buFont typeface="Wingdings" pitchFamily="2" charset="2"/>
              <a:buNone/>
            </a:pPr>
            <a:endParaRPr lang="en-US" altLang="en-US" sz="2000" dirty="0" smtClean="0">
              <a:latin typeface="Times New Roman" pitchFamily="18" charset="0"/>
              <a:cs typeface="Times New Roman" pitchFamily="18" charset="0"/>
            </a:endParaRPr>
          </a:p>
        </p:txBody>
      </p:sp>
      <p:sp>
        <p:nvSpPr>
          <p:cNvPr id="30723"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C94825E7-A8EB-4C58-A6BC-8C475DD35C76}" type="slidenum">
              <a:rPr lang="ar-SA" altLang="en-US" smtClean="0">
                <a:solidFill>
                  <a:schemeClr val="tx2"/>
                </a:solidFill>
              </a:rPr>
              <a:pPr eaLnBrk="1" hangingPunct="1"/>
              <a:t>169</a:t>
            </a:fld>
            <a:endParaRPr lang="en-US" altLang="en-US" smtClean="0">
              <a:solidFill>
                <a:schemeClr val="tx2"/>
              </a:solidFill>
            </a:endParaRPr>
          </a:p>
        </p:txBody>
      </p:sp>
    </p:spTree>
    <p:extLst>
      <p:ext uri="{BB962C8B-B14F-4D97-AF65-F5344CB8AC3E}">
        <p14:creationId xmlns:p14="http://schemas.microsoft.com/office/powerpoint/2010/main" val="29452072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2" descr="شعار قسم الاقتصاد الزراعي"/>
          <p:cNvPicPr>
            <a:picLocks noChangeAspect="1" noChangeArrowheads="1"/>
          </p:cNvPicPr>
          <p:nvPr/>
        </p:nvPicPr>
        <p:blipFill>
          <a:blip r:embed="rId3" cstate="print"/>
          <a:srcRect/>
          <a:stretch>
            <a:fillRect/>
          </a:stretch>
        </p:blipFill>
        <p:spPr bwMode="auto">
          <a:xfrm>
            <a:off x="1" y="0"/>
            <a:ext cx="1447800" cy="762000"/>
          </a:xfrm>
          <a:prstGeom prst="rect">
            <a:avLst/>
          </a:prstGeom>
          <a:noFill/>
          <a:ln w="9525">
            <a:noFill/>
            <a:miter lim="800000"/>
            <a:headEnd/>
            <a:tailEnd/>
          </a:ln>
        </p:spPr>
      </p:pic>
      <p:pic>
        <p:nvPicPr>
          <p:cNvPr id="1026"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rgbClr val="0BD0D9"/>
              </a:buClr>
              <a:buSzPct val="95000"/>
              <a:buFont typeface="Wingdings 2"/>
              <a:buChar char=""/>
              <a:defRPr/>
            </a:pPr>
            <a:endParaRPr lang="en-US" sz="2800" dirty="0">
              <a:solidFill>
                <a:srgbClr val="DBF5F9">
                  <a:lumMod val="50000"/>
                </a:srgbClr>
              </a:solidFill>
              <a:latin typeface="Constantia"/>
            </a:endParaRPr>
          </a:p>
        </p:txBody>
      </p:sp>
      <p:sp>
        <p:nvSpPr>
          <p:cNvPr id="6148"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dirty="0">
              <a:solidFill>
                <a:prstClr val="black"/>
              </a:solidFill>
            </a:endParaRPr>
          </a:p>
          <a:p>
            <a:pPr eaLnBrk="0" hangingPunct="0"/>
            <a:endParaRPr lang="en-US" altLang="zh-CN" dirty="0">
              <a:solidFill>
                <a:prstClr val="black"/>
              </a:solidFill>
            </a:endParaRPr>
          </a:p>
        </p:txBody>
      </p:sp>
      <p:sp>
        <p:nvSpPr>
          <p:cNvPr id="6149" name="Rectangle 1"/>
          <p:cNvSpPr>
            <a:spLocks noChangeArrowheads="1"/>
          </p:cNvSpPr>
          <p:nvPr/>
        </p:nvSpPr>
        <p:spPr bwMode="auto">
          <a:xfrm>
            <a:off x="2819400" y="533400"/>
            <a:ext cx="4419600" cy="1107996"/>
          </a:xfrm>
          <a:prstGeom prst="rect">
            <a:avLst/>
          </a:prstGeom>
          <a:noFill/>
          <a:ln w="9525">
            <a:noFill/>
            <a:miter lim="800000"/>
            <a:headEnd/>
            <a:tailEnd/>
          </a:ln>
        </p:spPr>
        <p:txBody>
          <a:bodyPr wrap="square" anchor="ctr">
            <a:spAutoFit/>
          </a:bodyPr>
          <a:lstStyle/>
          <a:p>
            <a:pPr algn="ctr" rtl="1" eaLnBrk="0" hangingPunct="0">
              <a:lnSpc>
                <a:spcPct val="200000"/>
              </a:lnSpc>
              <a:tabLst>
                <a:tab pos="685800" algn="l"/>
              </a:tabLst>
            </a:pPr>
            <a:r>
              <a:rPr lang="ar-SA" sz="2400" b="1" dirty="0">
                <a:solidFill>
                  <a:srgbClr val="CC0099"/>
                </a:solidFill>
              </a:rPr>
              <a:t> المدير الناجح والصـفات المميزة له</a:t>
            </a:r>
            <a:endParaRPr lang="ar-YE" sz="2400" b="1" dirty="0">
              <a:solidFill>
                <a:srgbClr val="CC0099"/>
              </a:solidFill>
              <a:latin typeface="Times New Roman" pitchFamily="18" charset="0"/>
              <a:ea typeface="Times New Roman" pitchFamily="18" charset="0"/>
              <a:cs typeface="Times New Roman" pitchFamily="18" charset="0"/>
            </a:endParaRPr>
          </a:p>
          <a:p>
            <a:pPr indent="288925" algn="justLow" rtl="1" eaLnBrk="0" hangingPunct="0"/>
            <a:endParaRPr lang="en-US" dirty="0">
              <a:solidFill>
                <a:prstClr val="black"/>
              </a:solidFill>
              <a:latin typeface="Times New Roman" pitchFamily="18" charset="0"/>
              <a:cs typeface="Times New Roman" pitchFamily="18" charset="0"/>
            </a:endParaRPr>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solidFill>
                  <a:srgbClr val="04617B">
                    <a:shade val="90000"/>
                  </a:srgbClr>
                </a:solidFill>
              </a:rPr>
              <a:pPr>
                <a:defRPr/>
              </a:pPr>
              <a:t>17</a:t>
            </a:fld>
            <a:endParaRPr lang="en-US" dirty="0">
              <a:solidFill>
                <a:srgbClr val="04617B">
                  <a:shade val="90000"/>
                </a:srgbClr>
              </a:solidFill>
            </a:endParaRPr>
          </a:p>
        </p:txBody>
      </p:sp>
      <p:graphicFrame>
        <p:nvGraphicFramePr>
          <p:cNvPr id="2" name="Diagram 1"/>
          <p:cNvGraphicFramePr/>
          <p:nvPr>
            <p:extLst>
              <p:ext uri="{D42A27DB-BD31-4B8C-83A1-F6EECF244321}">
                <p14:modId xmlns:p14="http://schemas.microsoft.com/office/powerpoint/2010/main" val="18568950"/>
              </p:ext>
            </p:extLst>
          </p:nvPr>
        </p:nvGraphicFramePr>
        <p:xfrm>
          <a:off x="304800" y="1362075"/>
          <a:ext cx="8229600" cy="533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907735685"/>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8194" name="Object 4"/>
          <p:cNvGraphicFramePr>
            <a:graphicFrameLocks noChangeAspect="1"/>
          </p:cNvGraphicFramePr>
          <p:nvPr>
            <p:extLst>
              <p:ext uri="{D42A27DB-BD31-4B8C-83A1-F6EECF244321}">
                <p14:modId xmlns:p14="http://schemas.microsoft.com/office/powerpoint/2010/main" val="842028021"/>
              </p:ext>
            </p:extLst>
          </p:nvPr>
        </p:nvGraphicFramePr>
        <p:xfrm>
          <a:off x="838200" y="304800"/>
          <a:ext cx="7772400" cy="5867400"/>
        </p:xfrm>
        <a:graphic>
          <a:graphicData uri="http://schemas.openxmlformats.org/presentationml/2006/ole">
            <mc:AlternateContent xmlns:mc="http://schemas.openxmlformats.org/markup-compatibility/2006">
              <mc:Choice xmlns:v="urn:schemas-microsoft-com:vml" Requires="v">
                <p:oleObj spid="_x0000_s45074" name="Document" r:id="rId3" imgW="5269437" imgH="5313944" progId="Word.Document.8">
                  <p:embed/>
                </p:oleObj>
              </mc:Choice>
              <mc:Fallback>
                <p:oleObj name="Document" r:id="rId3" imgW="5269437" imgH="5313944"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304800"/>
                        <a:ext cx="7772400" cy="5867400"/>
                      </a:xfrm>
                      <a:prstGeom prst="rect">
                        <a:avLst/>
                      </a:prstGeom>
                      <a:noFill/>
                    </p:spPr>
                  </p:pic>
                </p:oleObj>
              </mc:Fallback>
            </mc:AlternateContent>
          </a:graphicData>
        </a:graphic>
      </p:graphicFrame>
      <p:sp>
        <p:nvSpPr>
          <p:cNvPr id="8196" name="Rectangle 6"/>
          <p:cNvSpPr>
            <a:spLocks noChangeArrowheads="1"/>
          </p:cNvSpPr>
          <p:nvPr/>
        </p:nvSpPr>
        <p:spPr bwMode="auto">
          <a:xfrm>
            <a:off x="0" y="3629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8197" name="عنصر نائب لرقم الشريحة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FCA50BAE-7F28-4734-9358-A41A7AC7C261}" type="slidenum">
              <a:rPr lang="ar-SA" altLang="en-US" smtClean="0">
                <a:solidFill>
                  <a:schemeClr val="tx2"/>
                </a:solidFill>
              </a:rPr>
              <a:pPr eaLnBrk="1" hangingPunct="1"/>
              <a:t>170</a:t>
            </a:fld>
            <a:endParaRPr lang="en-US" altLang="en-US" smtClean="0">
              <a:solidFill>
                <a:schemeClr val="tx2"/>
              </a:solidFill>
            </a:endParaRPr>
          </a:p>
        </p:txBody>
      </p:sp>
    </p:spTree>
    <p:extLst>
      <p:ext uri="{BB962C8B-B14F-4D97-AF65-F5344CB8AC3E}">
        <p14:creationId xmlns:p14="http://schemas.microsoft.com/office/powerpoint/2010/main" val="2462432810"/>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9218" name="Object 4"/>
          <p:cNvGraphicFramePr>
            <a:graphicFrameLocks noChangeAspect="1"/>
          </p:cNvGraphicFramePr>
          <p:nvPr/>
        </p:nvGraphicFramePr>
        <p:xfrm>
          <a:off x="381000" y="228600"/>
          <a:ext cx="8305800" cy="6369050"/>
        </p:xfrm>
        <a:graphic>
          <a:graphicData uri="http://schemas.openxmlformats.org/presentationml/2006/ole">
            <mc:AlternateContent xmlns:mc="http://schemas.openxmlformats.org/markup-compatibility/2006">
              <mc:Choice xmlns:v="urn:schemas-microsoft-com:vml" Requires="v">
                <p:oleObj spid="_x0000_s44049" name="Document" r:id="rId3" imgW="5949095" imgH="5589225" progId="Word.Document.8">
                  <p:embed/>
                </p:oleObj>
              </mc:Choice>
              <mc:Fallback>
                <p:oleObj name="Document" r:id="rId3" imgW="5949095" imgH="5589225"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28600"/>
                        <a:ext cx="8305800" cy="6369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0" name="Rectangle 6"/>
          <p:cNvSpPr>
            <a:spLocks noChangeArrowheads="1"/>
          </p:cNvSpPr>
          <p:nvPr/>
        </p:nvSpPr>
        <p:spPr bwMode="auto">
          <a:xfrm>
            <a:off x="0" y="5581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9221" name="عنصر نائب لرقم الشريحة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7951B72C-589B-41D8-8FCA-8FA9E3FD855A}" type="slidenum">
              <a:rPr lang="ar-SA" altLang="en-US" smtClean="0">
                <a:solidFill>
                  <a:schemeClr val="tx2"/>
                </a:solidFill>
              </a:rPr>
              <a:pPr eaLnBrk="1" hangingPunct="1"/>
              <a:t>171</a:t>
            </a:fld>
            <a:endParaRPr lang="en-US" altLang="en-US" smtClean="0">
              <a:solidFill>
                <a:schemeClr val="tx2"/>
              </a:solidFill>
            </a:endParaRPr>
          </a:p>
        </p:txBody>
      </p:sp>
    </p:spTree>
    <p:extLst>
      <p:ext uri="{BB962C8B-B14F-4D97-AF65-F5344CB8AC3E}">
        <p14:creationId xmlns:p14="http://schemas.microsoft.com/office/powerpoint/2010/main" val="2384833388"/>
      </p:ext>
    </p:extLst>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4294967295"/>
          </p:nvPr>
        </p:nvSpPr>
        <p:spPr>
          <a:xfrm>
            <a:off x="304800" y="457200"/>
            <a:ext cx="8534400" cy="5668963"/>
          </a:xfrm>
        </p:spPr>
        <p:txBody>
          <a:bodyPr/>
          <a:lstStyle/>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لناخذ القيد الاول والذي يمثله الخط (</a:t>
            </a:r>
            <a:r>
              <a:rPr lang="ar-SA" altLang="en-US" sz="2000" b="1" dirty="0" smtClean="0">
                <a:latin typeface="Times New Roman" pitchFamily="18" charset="0"/>
                <a:cs typeface="Times New Roman" pitchFamily="18" charset="0"/>
              </a:rPr>
              <a:t>ل </a:t>
            </a:r>
            <a:r>
              <a:rPr lang="ar-SA" altLang="en-US" sz="2000" dirty="0" smtClean="0">
                <a:latin typeface="Times New Roman" pitchFamily="18" charset="0"/>
                <a:cs typeface="Times New Roman" pitchFamily="18" charset="0"/>
              </a:rPr>
              <a:t> </a:t>
            </a:r>
            <a:r>
              <a:rPr lang="ar-SA" altLang="en-US" sz="2000" b="1" dirty="0" smtClean="0">
                <a:latin typeface="Times New Roman" pitchFamily="18" charset="0"/>
                <a:cs typeface="Times New Roman" pitchFamily="18" charset="0"/>
              </a:rPr>
              <a:t>د)</a:t>
            </a:r>
            <a:r>
              <a:rPr lang="ar-SA" altLang="en-US" sz="2000" dirty="0" smtClean="0">
                <a:latin typeface="Times New Roman" pitchFamily="18" charset="0"/>
                <a:cs typeface="Times New Roman" pitchFamily="18" charset="0"/>
              </a:rPr>
              <a:t> والذي يعرف كما شرحنا سابقاً بــحدود الــــمورد الأول (</a:t>
            </a:r>
            <a:r>
              <a:rPr lang="en-US" altLang="en-US" sz="2000" b="1" dirty="0" smtClean="0">
                <a:latin typeface="Times New Roman" pitchFamily="18" charset="0"/>
                <a:cs typeface="Times New Roman" pitchFamily="18" charset="0"/>
              </a:rPr>
              <a:t>A</a:t>
            </a:r>
            <a:r>
              <a:rPr lang="ar-SA" altLang="en-US" sz="2000" dirty="0" smtClean="0">
                <a:latin typeface="Times New Roman" pitchFamily="18" charset="0"/>
                <a:cs typeface="Times New Roman" pitchFamily="18" charset="0"/>
              </a:rPr>
              <a:t>).  أي أنــه فــي حــــدود الــــمتاح مـــن الـــمورد يـــمكن إنـــــتاج أي كــــمية تـــــقع عــــلى هــــذا الــــخط أو عــــلى يـــمينه.</a:t>
            </a:r>
          </a:p>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أما الــقيد الــــثاني فــــيمكن تــمثيله بـــيانياً بالــــخط الــــواصل بين الــــنقطتين (ع  م)، والذي يعرف بقيد المورد (</a:t>
            </a:r>
            <a:r>
              <a:rPr lang="en-US" altLang="en-US" sz="2000" b="1" dirty="0" smtClean="0">
                <a:latin typeface="Times New Roman" pitchFamily="18" charset="0"/>
                <a:cs typeface="Times New Roman" pitchFamily="18" charset="0"/>
              </a:rPr>
              <a:t>B</a:t>
            </a:r>
            <a:r>
              <a:rPr lang="ar-SA" altLang="en-US" sz="2000" dirty="0" smtClean="0">
                <a:latin typeface="Times New Roman" pitchFamily="18" charset="0"/>
                <a:cs typeface="Times New Roman" pitchFamily="18" charset="0"/>
              </a:rPr>
              <a:t>). النقط الواقعة على الخط </a:t>
            </a:r>
            <a:r>
              <a:rPr lang="en-US" altLang="en-US" sz="2000" dirty="0" smtClean="0">
                <a:latin typeface="Times New Roman" pitchFamily="18" charset="0"/>
                <a:cs typeface="Times New Roman" pitchFamily="18" charset="0"/>
              </a:rPr>
              <a:t>)</a:t>
            </a:r>
            <a:r>
              <a:rPr lang="ar-SA" altLang="en-US" sz="2000" b="1" dirty="0" smtClean="0">
                <a:latin typeface="Times New Roman" pitchFamily="18" charset="0"/>
                <a:cs typeface="Times New Roman" pitchFamily="18" charset="0"/>
              </a:rPr>
              <a:t>ع  م</a:t>
            </a:r>
            <a:r>
              <a:rPr lang="en-US" altLang="en-US" sz="2000" b="1" dirty="0" smtClean="0">
                <a:latin typeface="Times New Roman" pitchFamily="18" charset="0"/>
                <a:cs typeface="Times New Roman" pitchFamily="18" charset="0"/>
              </a:rPr>
              <a:t>(</a:t>
            </a:r>
            <a:r>
              <a:rPr lang="ar-SA" altLang="en-US" sz="2000" dirty="0" smtClean="0">
                <a:latin typeface="Times New Roman" pitchFamily="18" charset="0"/>
                <a:cs typeface="Times New Roman" pitchFamily="18" charset="0"/>
              </a:rPr>
              <a:t> أو على يمينه تمثل توليفات من المنتجين (</a:t>
            </a:r>
            <a:r>
              <a:rPr lang="en-US" altLang="en-US" sz="2000" dirty="0" smtClean="0">
                <a:latin typeface="Times New Roman" pitchFamily="18" charset="0"/>
                <a:cs typeface="Times New Roman" pitchFamily="18" charset="0"/>
              </a:rPr>
              <a:t>Y1, Y2</a:t>
            </a:r>
            <a:r>
              <a:rPr lang="ar-SA" altLang="en-US" sz="2000" dirty="0" smtClean="0">
                <a:latin typeface="Times New Roman" pitchFamily="18" charset="0"/>
                <a:cs typeface="Times New Roman" pitchFamily="18" charset="0"/>
              </a:rPr>
              <a:t>) يمكن إنتاجها في حدود المورد (</a:t>
            </a:r>
            <a:r>
              <a:rPr lang="en-US" altLang="en-US" sz="2000" dirty="0" smtClean="0">
                <a:latin typeface="Times New Roman" pitchFamily="18" charset="0"/>
                <a:cs typeface="Times New Roman" pitchFamily="18" charset="0"/>
              </a:rPr>
              <a:t>B</a:t>
            </a:r>
            <a:r>
              <a:rPr lang="ar-SA" altLang="en-US" sz="2000" dirty="0" smtClean="0">
                <a:latin typeface="Times New Roman" pitchFamily="18" charset="0"/>
                <a:cs typeface="Times New Roman" pitchFamily="18" charset="0"/>
              </a:rPr>
              <a:t>).</a:t>
            </a:r>
          </a:p>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أما الخط (</a:t>
            </a:r>
            <a:r>
              <a:rPr lang="ar-SA" altLang="en-US" sz="2000" b="1" dirty="0" smtClean="0">
                <a:latin typeface="Times New Roman" pitchFamily="18" charset="0"/>
                <a:cs typeface="Times New Roman" pitchFamily="18" charset="0"/>
              </a:rPr>
              <a:t>هـ </a:t>
            </a:r>
            <a:r>
              <a:rPr lang="ar-SA" altLang="en-US" sz="2000" dirty="0" smtClean="0">
                <a:latin typeface="Times New Roman" pitchFamily="18" charset="0"/>
                <a:cs typeface="Times New Roman" pitchFamily="18" charset="0"/>
              </a:rPr>
              <a:t> </a:t>
            </a:r>
            <a:r>
              <a:rPr lang="ar-SA" altLang="en-US" sz="2000" b="1" dirty="0" smtClean="0">
                <a:latin typeface="Times New Roman" pitchFamily="18" charset="0"/>
                <a:cs typeface="Times New Roman" pitchFamily="18" charset="0"/>
              </a:rPr>
              <a:t>و</a:t>
            </a:r>
            <a:r>
              <a:rPr lang="ar-SA" altLang="en-US" sz="2000" dirty="0" smtClean="0">
                <a:latin typeface="Times New Roman" pitchFamily="18" charset="0"/>
                <a:cs typeface="Times New Roman" pitchFamily="18" charset="0"/>
              </a:rPr>
              <a:t>) فإنه يمثل القيد الأخـير أي أن الــنقط الـــواقعة على الخط (</a:t>
            </a:r>
            <a:r>
              <a:rPr lang="ar-SA" altLang="en-US" sz="2000" b="1" dirty="0" smtClean="0">
                <a:latin typeface="Times New Roman" pitchFamily="18" charset="0"/>
                <a:cs typeface="Times New Roman" pitchFamily="18" charset="0"/>
              </a:rPr>
              <a:t>هـ  و)</a:t>
            </a:r>
            <a:r>
              <a:rPr lang="ar-SA" altLang="en-US" sz="2000" dirty="0" smtClean="0">
                <a:latin typeface="Times New Roman" pitchFamily="18" charset="0"/>
                <a:cs typeface="Times New Roman" pitchFamily="18" charset="0"/>
              </a:rPr>
              <a:t> أو عــلى يمينه تمثل توليفات من المنتجين (</a:t>
            </a:r>
            <a:r>
              <a:rPr lang="en-US" altLang="en-US" sz="2000" dirty="0" smtClean="0">
                <a:latin typeface="Times New Roman" pitchFamily="18" charset="0"/>
                <a:cs typeface="Times New Roman" pitchFamily="18" charset="0"/>
              </a:rPr>
              <a:t>Y1, Y2</a:t>
            </a:r>
            <a:r>
              <a:rPr lang="ar-SA" altLang="en-US" sz="2000" dirty="0" smtClean="0">
                <a:latin typeface="Times New Roman" pitchFamily="18" charset="0"/>
                <a:cs typeface="Times New Roman" pitchFamily="18" charset="0"/>
              </a:rPr>
              <a:t>) يمكن إنتاجهما في حدود المورد (</a:t>
            </a:r>
            <a:r>
              <a:rPr lang="en-US" altLang="en-US" sz="2000" b="1" dirty="0" smtClean="0">
                <a:latin typeface="Times New Roman" pitchFamily="18" charset="0"/>
                <a:cs typeface="Times New Roman" pitchFamily="18" charset="0"/>
              </a:rPr>
              <a:t>C</a:t>
            </a:r>
            <a:r>
              <a:rPr lang="ar-SA" altLang="en-US" sz="2000" dirty="0" smtClean="0">
                <a:latin typeface="Times New Roman" pitchFamily="18" charset="0"/>
                <a:cs typeface="Times New Roman" pitchFamily="18" charset="0"/>
              </a:rPr>
              <a:t>).</a:t>
            </a:r>
          </a:p>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إن التمثيل البياني لدالة الهدف في مسألة التقليل (التدنية) كما شاهدنا مشابه لما هو عليه في مسألة التعظيم مع إختلاف رئيسي في إختيار نقطة الحل الأمثل، حيث نقوم في مسألة التقليل بإختيار نقطة التقاطع الواقعة على مــحيط الــــمنطقة الــــمنظورة والتي تــــكون قـــــريبة من نـــــقطة الأصـــــل (0.0).</a:t>
            </a:r>
            <a:endParaRPr lang="en-US" altLang="en-US" sz="2000" dirty="0" smtClean="0">
              <a:latin typeface="Times New Roman" pitchFamily="18" charset="0"/>
              <a:cs typeface="Times New Roman" pitchFamily="18" charset="0"/>
            </a:endParaRPr>
          </a:p>
        </p:txBody>
      </p:sp>
      <p:sp>
        <p:nvSpPr>
          <p:cNvPr id="31747"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BD4C5E5A-E3DB-4AD4-950C-5E828480FD95}" type="slidenum">
              <a:rPr lang="ar-SA" altLang="en-US" smtClean="0">
                <a:solidFill>
                  <a:schemeClr val="tx2"/>
                </a:solidFill>
              </a:rPr>
              <a:pPr eaLnBrk="1" hangingPunct="1"/>
              <a:t>172</a:t>
            </a:fld>
            <a:endParaRPr lang="en-US" altLang="en-US" smtClean="0">
              <a:solidFill>
                <a:schemeClr val="tx2"/>
              </a:solidFill>
            </a:endParaRPr>
          </a:p>
        </p:txBody>
      </p:sp>
    </p:spTree>
    <p:extLst>
      <p:ext uri="{BB962C8B-B14F-4D97-AF65-F5344CB8AC3E}">
        <p14:creationId xmlns:p14="http://schemas.microsoft.com/office/powerpoint/2010/main" val="1554826685"/>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4294967295"/>
          </p:nvPr>
        </p:nvSpPr>
        <p:spPr>
          <a:xfrm>
            <a:off x="-76200" y="381000"/>
            <a:ext cx="9144000" cy="6126163"/>
          </a:xfrm>
        </p:spPr>
        <p:txBody>
          <a:bodyPr/>
          <a:lstStyle/>
          <a:p>
            <a:pPr algn="r" rtl="1" eaLnBrk="1" hangingPunct="1">
              <a:lnSpc>
                <a:spcPct val="150000"/>
              </a:lnSpc>
            </a:pPr>
            <a:r>
              <a:rPr lang="ar-SA" altLang="en-US" sz="2000" dirty="0" smtClean="0">
                <a:latin typeface="Times New Roman" pitchFamily="18" charset="0"/>
                <a:cs typeface="Times New Roman" pitchFamily="18" charset="0"/>
              </a:rPr>
              <a:t>نــــتيجة لرسم خـــطوط مــــتوازية مــــمثلة في دالــــة الــهدف على الشكل البياني لمسألة التقليل (التدنية)  وذات ميل ثابت يساوي ، فإننا نجد أن النقطة (</a:t>
            </a:r>
            <a:r>
              <a:rPr lang="ar-SA" altLang="en-US" sz="2000" b="1" dirty="0" smtClean="0">
                <a:latin typeface="Times New Roman" pitchFamily="18" charset="0"/>
                <a:cs typeface="Times New Roman" pitchFamily="18" charset="0"/>
              </a:rPr>
              <a:t>ن</a:t>
            </a:r>
            <a:r>
              <a:rPr lang="ar-SA" altLang="en-US" sz="2000" dirty="0" smtClean="0">
                <a:latin typeface="Times New Roman" pitchFamily="18" charset="0"/>
                <a:cs typeface="Times New Roman" pitchFamily="18" charset="0"/>
              </a:rPr>
              <a:t>) هي آخر نقطة في المنطقة المنظورة يمسها خط دالة الهدف عند إقترابها من نقطة الأصـــــل، وبالتالي فإن النقطة (</a:t>
            </a:r>
            <a:r>
              <a:rPr lang="ar-SA" altLang="en-US" sz="2000" b="1" dirty="0" smtClean="0">
                <a:latin typeface="Times New Roman" pitchFamily="18" charset="0"/>
                <a:cs typeface="Times New Roman" pitchFamily="18" charset="0"/>
              </a:rPr>
              <a:t>ن</a:t>
            </a:r>
            <a:r>
              <a:rPr lang="ar-SA" altLang="en-US" sz="2000" dirty="0" smtClean="0">
                <a:latin typeface="Times New Roman" pitchFamily="18" charset="0"/>
                <a:cs typeface="Times New Roman" pitchFamily="18" charset="0"/>
              </a:rPr>
              <a:t>) تمثل الحل الأمـــثل لمسألة التقليل (التدنية). ثم نسقط من هذه النقطة عموداً على المحور الأفــقي (المنتج </a:t>
            </a:r>
            <a:r>
              <a:rPr lang="en-US" altLang="en-US" sz="2000" i="1"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لكي يتم تحديد الكمية الــــمثلى مــنه ونسقط عموداً آخر على المحور الرأسي محدّدين بذلك الكمية المثلى من المنتج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a:t>
            </a:r>
          </a:p>
          <a:p>
            <a:pPr algn="r" rtl="1" eaLnBrk="1" hangingPunct="1">
              <a:lnSpc>
                <a:spcPct val="150000"/>
              </a:lnSpc>
            </a:pPr>
            <a:r>
              <a:rPr lang="ar-SA" altLang="en-US" sz="2000" dirty="0" smtClean="0">
                <a:latin typeface="Times New Roman" pitchFamily="18" charset="0"/>
                <a:cs typeface="Times New Roman" pitchFamily="18" charset="0"/>
              </a:rPr>
              <a:t>وحــيث أن الـــــتوليفة الــــمثلى تمثلها الــــنقطة (</a:t>
            </a:r>
            <a:r>
              <a:rPr lang="ar-SA" altLang="en-US" sz="2000" b="1" dirty="0" smtClean="0">
                <a:latin typeface="Times New Roman" pitchFamily="18" charset="0"/>
                <a:cs typeface="Times New Roman" pitchFamily="18" charset="0"/>
              </a:rPr>
              <a:t>ن</a:t>
            </a:r>
            <a:r>
              <a:rPr lang="ar-SA" altLang="en-US" sz="2000" dirty="0" smtClean="0">
                <a:latin typeface="Times New Roman" pitchFamily="18" charset="0"/>
                <a:cs typeface="Times New Roman" pitchFamily="18" charset="0"/>
              </a:rPr>
              <a:t>) في الـــــشكل السابق وتتكــون من 9 وحدات من المنتج (</a:t>
            </a:r>
            <a:r>
              <a:rPr lang="en-US" altLang="en-US" sz="2000" i="1"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وثلاث وحدات من المنتج (</a:t>
            </a:r>
            <a:r>
              <a:rPr lang="en-US" altLang="en-US" sz="2000" i="1"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 أي أن التكاليف في هذه الحالة تكون:</a:t>
            </a:r>
          </a:p>
          <a:p>
            <a:pPr algn="r" rtl="1" eaLnBrk="1" hangingPunct="1">
              <a:lnSpc>
                <a:spcPct val="150000"/>
              </a:lnSpc>
            </a:pPr>
            <a:r>
              <a:rPr lang="ar-SA" altLang="en-US" sz="2000" dirty="0" smtClean="0">
                <a:latin typeface="Times New Roman" pitchFamily="18" charset="0"/>
                <a:cs typeface="Times New Roman" pitchFamily="18" charset="0"/>
              </a:rPr>
              <a:t>التكاليف = 30</a:t>
            </a:r>
            <a:endParaRPr lang="en-US" altLang="en-US" sz="2000" dirty="0" smtClean="0">
              <a:latin typeface="Times New Roman" pitchFamily="18" charset="0"/>
              <a:cs typeface="Times New Roman" pitchFamily="18" charset="0"/>
            </a:endParaRPr>
          </a:p>
        </p:txBody>
      </p:sp>
      <p:sp>
        <p:nvSpPr>
          <p:cNvPr id="10244" name="Rectangle 5"/>
          <p:cNvSpPr>
            <a:spLocks noChangeArrowheads="1"/>
          </p:cNvSpPr>
          <p:nvPr/>
        </p:nvSpPr>
        <p:spPr bwMode="auto">
          <a:xfrm>
            <a:off x="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10242" name="Object 4"/>
          <p:cNvGraphicFramePr>
            <a:graphicFrameLocks noChangeAspect="1"/>
          </p:cNvGraphicFramePr>
          <p:nvPr/>
        </p:nvGraphicFramePr>
        <p:xfrm>
          <a:off x="4114800" y="4114800"/>
          <a:ext cx="2505075" cy="947738"/>
        </p:xfrm>
        <a:graphic>
          <a:graphicData uri="http://schemas.openxmlformats.org/presentationml/2006/ole">
            <mc:AlternateContent xmlns:mc="http://schemas.openxmlformats.org/markup-compatibility/2006">
              <mc:Choice xmlns:v="urn:schemas-microsoft-com:vml" Requires="v">
                <p:oleObj spid="_x0000_s42002" name="Equation" r:id="rId3" imgW="1129810" imgH="431613" progId="Equation.3">
                  <p:embed/>
                </p:oleObj>
              </mc:Choice>
              <mc:Fallback>
                <p:oleObj name="Equation" r:id="rId3" imgW="1129810" imgH="431613"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4114800"/>
                        <a:ext cx="2505075" cy="947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45" name="عنصر نائب لرقم الشريحة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246761CB-D180-45B2-832E-3F6C95D3BD7F}" type="slidenum">
              <a:rPr lang="ar-SA" altLang="en-US" smtClean="0">
                <a:solidFill>
                  <a:schemeClr val="tx2"/>
                </a:solidFill>
              </a:rPr>
              <a:pPr eaLnBrk="1" hangingPunct="1"/>
              <a:t>173</a:t>
            </a:fld>
            <a:endParaRPr lang="en-US" altLang="en-US" smtClean="0">
              <a:solidFill>
                <a:schemeClr val="tx2"/>
              </a:solidFill>
            </a:endParaRPr>
          </a:p>
        </p:txBody>
      </p:sp>
    </p:spTree>
    <p:extLst>
      <p:ext uri="{BB962C8B-B14F-4D97-AF65-F5344CB8AC3E}">
        <p14:creationId xmlns:p14="http://schemas.microsoft.com/office/powerpoint/2010/main" val="1483487390"/>
      </p:ext>
    </p:extLst>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sz="half" idx="4294967295"/>
          </p:nvPr>
        </p:nvSpPr>
        <p:spPr>
          <a:xfrm>
            <a:off x="533400" y="381000"/>
            <a:ext cx="8229600" cy="2438400"/>
          </a:xfrm>
        </p:spPr>
        <p:txBody>
          <a:bodyPr/>
          <a:lstStyle/>
          <a:p>
            <a:pPr algn="just" rtl="1" eaLnBrk="1" hangingPunct="1">
              <a:lnSpc>
                <a:spcPct val="150000"/>
              </a:lnSpc>
            </a:pPr>
            <a:r>
              <a:rPr lang="ar-SA" altLang="en-US" sz="2000" dirty="0" smtClean="0">
                <a:latin typeface="Times New Roman" pitchFamily="18" charset="0"/>
                <a:cs typeface="Times New Roman" pitchFamily="18" charset="0"/>
              </a:rPr>
              <a:t>2- الــــــــــــطـريـقـة الـــــــــــجبرية:</a:t>
            </a:r>
          </a:p>
          <a:p>
            <a:pPr algn="just" rtl="1" eaLnBrk="1" hangingPunct="1">
              <a:lnSpc>
                <a:spcPct val="150000"/>
              </a:lnSpc>
            </a:pPr>
            <a:r>
              <a:rPr lang="ar-SA" altLang="en-US" sz="2000" dirty="0" smtClean="0">
                <a:latin typeface="Times New Roman" pitchFamily="18" charset="0"/>
                <a:cs typeface="Times New Roman" pitchFamily="18" charset="0"/>
              </a:rPr>
              <a:t>كما يمكننا أيضاً من الشكل وبـحدود المتاح من الموارد (</a:t>
            </a:r>
            <a:r>
              <a:rPr lang="en-US" altLang="en-US" sz="2000" dirty="0" smtClean="0">
                <a:latin typeface="Times New Roman" pitchFamily="18" charset="0"/>
                <a:cs typeface="Times New Roman" pitchFamily="18" charset="0"/>
              </a:rPr>
              <a:t>A, B &amp; C</a:t>
            </a:r>
            <a:r>
              <a:rPr lang="ar-SA" altLang="en-US" sz="2000" dirty="0" smtClean="0">
                <a:latin typeface="Times New Roman" pitchFamily="18" charset="0"/>
                <a:cs typeface="Times New Roman" pitchFamily="18" charset="0"/>
              </a:rPr>
              <a:t>) يمكن إنتاج أي توليفة من المنتجين </a:t>
            </a:r>
            <a:r>
              <a:rPr lang="en-US" altLang="en-US" sz="2000"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a:t>
            </a:r>
            <a:r>
              <a:rPr lang="en-US" altLang="en-US" sz="2000"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 تقع على المنحنى (ل   ك   ن   و). أو على يمينه، وبالعودة الى دالـة الـهدف وهي تقليل التكاليف يمكننا إجراء الجدول التالي:</a:t>
            </a:r>
          </a:p>
          <a:p>
            <a:pPr algn="just" rtl="1" eaLnBrk="1" hangingPunct="1">
              <a:lnSpc>
                <a:spcPct val="150000"/>
              </a:lnSpc>
            </a:pPr>
            <a:r>
              <a:rPr lang="ar-SA" altLang="en-US" sz="2000" dirty="0" smtClean="0">
                <a:latin typeface="Times New Roman" pitchFamily="18" charset="0"/>
                <a:cs typeface="Times New Roman" pitchFamily="18" charset="0"/>
              </a:rPr>
              <a:t>جدول يبين الحلول المقترحة وتحقيق أقل تكاليف ممكنة لمنتجين (</a:t>
            </a:r>
            <a:r>
              <a:rPr lang="en-US" altLang="en-US" sz="2000" dirty="0" smtClean="0">
                <a:latin typeface="Times New Roman" pitchFamily="18" charset="0"/>
                <a:cs typeface="Times New Roman" pitchFamily="18" charset="0"/>
              </a:rPr>
              <a:t>Y1</a:t>
            </a:r>
            <a:r>
              <a:rPr lang="ar-SA" altLang="en-US" sz="2000" dirty="0" smtClean="0">
                <a:latin typeface="Times New Roman" pitchFamily="18" charset="0"/>
                <a:cs typeface="Times New Roman" pitchFamily="18" charset="0"/>
              </a:rPr>
              <a:t>) و (</a:t>
            </a:r>
            <a:r>
              <a:rPr lang="en-US" altLang="en-US" sz="2000" dirty="0" smtClean="0">
                <a:latin typeface="Times New Roman" pitchFamily="18" charset="0"/>
                <a:cs typeface="Times New Roman" pitchFamily="18" charset="0"/>
              </a:rPr>
              <a:t>Y2</a:t>
            </a:r>
            <a:r>
              <a:rPr lang="ar-SA" altLang="en-US" sz="2000" dirty="0" smtClean="0">
                <a:latin typeface="Times New Roman" pitchFamily="18" charset="0"/>
                <a:cs typeface="Times New Roman" pitchFamily="18" charset="0"/>
              </a:rPr>
              <a:t>).</a:t>
            </a:r>
            <a:endParaRPr lang="en-US" altLang="en-US" sz="2000" dirty="0" smtClean="0">
              <a:latin typeface="Times New Roman" pitchFamily="18" charset="0"/>
              <a:cs typeface="Times New Roman" pitchFamily="18" charset="0"/>
            </a:endParaRPr>
          </a:p>
        </p:txBody>
      </p:sp>
      <p:sp>
        <p:nvSpPr>
          <p:cNvPr id="11268"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11266" name="Object 6"/>
          <p:cNvGraphicFramePr>
            <a:graphicFrameLocks noChangeAspect="1"/>
          </p:cNvGraphicFramePr>
          <p:nvPr>
            <p:extLst>
              <p:ext uri="{D42A27DB-BD31-4B8C-83A1-F6EECF244321}">
                <p14:modId xmlns:p14="http://schemas.microsoft.com/office/powerpoint/2010/main" val="1691331666"/>
              </p:ext>
            </p:extLst>
          </p:nvPr>
        </p:nvGraphicFramePr>
        <p:xfrm>
          <a:off x="381000" y="3124200"/>
          <a:ext cx="8550275" cy="3505200"/>
        </p:xfrm>
        <a:graphic>
          <a:graphicData uri="http://schemas.openxmlformats.org/presentationml/2006/ole">
            <mc:AlternateContent xmlns:mc="http://schemas.openxmlformats.org/markup-compatibility/2006">
              <mc:Choice xmlns:v="urn:schemas-microsoft-com:vml" Requires="v">
                <p:oleObj spid="_x0000_s40978" name="Document" r:id="rId3" imgW="5781922" imgH="3753926" progId="Word.Document.8">
                  <p:embed/>
                </p:oleObj>
              </mc:Choice>
              <mc:Fallback>
                <p:oleObj name="Document" r:id="rId3" imgW="5781922" imgH="375392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124200"/>
                        <a:ext cx="8550275" cy="3505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69" name="Rectangle 8"/>
          <p:cNvSpPr>
            <a:spLocks noChangeArrowheads="1"/>
          </p:cNvSpPr>
          <p:nvPr/>
        </p:nvSpPr>
        <p:spPr bwMode="auto">
          <a:xfrm>
            <a:off x="0" y="2552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11270" name="عنصر نائب لرقم الشريحة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6AEB048A-F76A-4CF6-A337-4CC731EA99CB}" type="slidenum">
              <a:rPr lang="ar-SA" altLang="en-US" smtClean="0">
                <a:solidFill>
                  <a:schemeClr val="tx2"/>
                </a:solidFill>
              </a:rPr>
              <a:pPr eaLnBrk="1" hangingPunct="1"/>
              <a:t>174</a:t>
            </a:fld>
            <a:endParaRPr lang="en-US" altLang="en-US" smtClean="0">
              <a:solidFill>
                <a:schemeClr val="tx2"/>
              </a:solidFill>
            </a:endParaRPr>
          </a:p>
        </p:txBody>
      </p:sp>
    </p:spTree>
    <p:extLst>
      <p:ext uri="{BB962C8B-B14F-4D97-AF65-F5344CB8AC3E}">
        <p14:creationId xmlns:p14="http://schemas.microsoft.com/office/powerpoint/2010/main" val="3121857287"/>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4294967295"/>
          </p:nvPr>
        </p:nvSpPr>
        <p:spPr>
          <a:xfrm>
            <a:off x="304800" y="762000"/>
            <a:ext cx="8610600" cy="5135563"/>
          </a:xfrm>
        </p:spPr>
        <p:txBody>
          <a:bodyPr/>
          <a:lstStyle/>
          <a:p>
            <a:pPr algn="just" rtl="1" eaLnBrk="1" hangingPunct="1">
              <a:lnSpc>
                <a:spcPct val="150000"/>
              </a:lnSpc>
              <a:buFont typeface="Wingdings" pitchFamily="2" charset="2"/>
              <a:buChar char="q"/>
            </a:pPr>
            <a:r>
              <a:rPr lang="ar-SA" altLang="en-US" sz="2400" b="1" dirty="0" smtClean="0">
                <a:solidFill>
                  <a:srgbClr val="0070C0"/>
                </a:solidFill>
                <a:latin typeface="Times New Roman" pitchFamily="18" charset="0"/>
                <a:cs typeface="Times New Roman" pitchFamily="18" charset="0"/>
              </a:rPr>
              <a:t>قـــــــيـود إســـتـعـمـال الــــطـريـقـة الــــبـيـانـيـة:</a:t>
            </a:r>
          </a:p>
          <a:p>
            <a:pPr algn="just" rtl="1" eaLnBrk="1" hangingPunct="1">
              <a:lnSpc>
                <a:spcPct val="150000"/>
              </a:lnSpc>
              <a:buFont typeface="Wingdings" pitchFamily="2" charset="2"/>
              <a:buChar char="q"/>
            </a:pPr>
            <a:r>
              <a:rPr lang="ar-SA" altLang="en-US" sz="2400" dirty="0" smtClean="0">
                <a:latin typeface="Times New Roman" pitchFamily="18" charset="0"/>
                <a:cs typeface="Times New Roman" pitchFamily="18" charset="0"/>
              </a:rPr>
              <a:t>لاتُــعد الــــــطريقة الــــــبيانية طـــــريقة عـــــــملية لـــــحل مــــسائل البرمجة الخطية فكل مــــنتج في مـسألة الــــبرمجة الـــــخطية عــــــند حلّها بالطريقة البيانية يشكل محوراً في الشكل البياني الممثل للمسألة. </a:t>
            </a:r>
          </a:p>
          <a:p>
            <a:pPr algn="just" rtl="1" eaLnBrk="1" hangingPunct="1">
              <a:lnSpc>
                <a:spcPct val="150000"/>
              </a:lnSpc>
              <a:buFont typeface="Wingdings" pitchFamily="2" charset="2"/>
              <a:buChar char="q"/>
            </a:pPr>
            <a:r>
              <a:rPr lang="ar-SA" altLang="en-US" sz="2400" dirty="0" smtClean="0">
                <a:latin typeface="Times New Roman" pitchFamily="18" charset="0"/>
                <a:cs typeface="Times New Roman" pitchFamily="18" charset="0"/>
              </a:rPr>
              <a:t>وعليه فإن هذه الطريقة جـــــيّدة عــندما يكون في الـــــمسألة مــــتغيرين إثـــــنين فقط، ولاتـــصلح هــــذه الطريقة إذا زاد عـــدد الــــمتغيرات إلى ثـــــــلاث فأكثر.</a:t>
            </a:r>
          </a:p>
          <a:p>
            <a:pPr algn="just" rtl="1" eaLnBrk="1" hangingPunct="1">
              <a:lnSpc>
                <a:spcPct val="150000"/>
              </a:lnSpc>
              <a:buFont typeface="Wingdings" pitchFamily="2" charset="2"/>
              <a:buChar char="q"/>
            </a:pPr>
            <a:r>
              <a:rPr lang="ar-SA" altLang="en-US" sz="2400" dirty="0" smtClean="0">
                <a:latin typeface="Times New Roman" pitchFamily="18" charset="0"/>
                <a:cs typeface="Times New Roman" pitchFamily="18" charset="0"/>
              </a:rPr>
              <a:t>كذلك تـــحتاج هذه الـــطريقة إلى مـــراعاة الــــدقة الـــــتامة في رســم الخطوط الـــمُمثلة للــــقيود وأيضاً لـــــدالة الــــــهدف.</a:t>
            </a:r>
            <a:endParaRPr lang="en-US" altLang="en-US" sz="2400" dirty="0" smtClean="0">
              <a:latin typeface="Times New Roman" pitchFamily="18" charset="0"/>
              <a:cs typeface="Times New Roman" pitchFamily="18" charset="0"/>
            </a:endParaRPr>
          </a:p>
        </p:txBody>
      </p:sp>
      <p:sp>
        <p:nvSpPr>
          <p:cNvPr id="32771"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85522DDE-329F-4E36-A3F9-063BDC743964}" type="slidenum">
              <a:rPr lang="ar-SA" altLang="en-US" smtClean="0">
                <a:solidFill>
                  <a:schemeClr val="tx2"/>
                </a:solidFill>
              </a:rPr>
              <a:pPr eaLnBrk="1" hangingPunct="1"/>
              <a:t>175</a:t>
            </a:fld>
            <a:endParaRPr lang="en-US" altLang="en-US" smtClean="0">
              <a:solidFill>
                <a:schemeClr val="tx2"/>
              </a:solidFill>
            </a:endParaRPr>
          </a:p>
        </p:txBody>
      </p:sp>
    </p:spTree>
    <p:extLst>
      <p:ext uri="{BB962C8B-B14F-4D97-AF65-F5344CB8AC3E}">
        <p14:creationId xmlns:p14="http://schemas.microsoft.com/office/powerpoint/2010/main" val="984361023"/>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12775" y="228600"/>
            <a:ext cx="8153400" cy="990600"/>
          </a:xfrm>
        </p:spPr>
        <p:txBody>
          <a:bodyPr/>
          <a:lstStyle/>
          <a:p>
            <a:pPr algn="ctr" eaLnBrk="1" hangingPunct="1"/>
            <a:r>
              <a:rPr lang="ar-SA" altLang="en-US" sz="2800" b="1" smtClean="0">
                <a:latin typeface="Times New Roman" pitchFamily="18" charset="0"/>
                <a:cs typeface="Times New Roman" pitchFamily="18" charset="0"/>
              </a:rPr>
              <a:t>الـحجـم الأمــثل لـوحدة الإنتاج المزرعي</a:t>
            </a:r>
            <a:r>
              <a:rPr lang="en-US" altLang="en-US" sz="2800" b="1" smtClean="0">
                <a:latin typeface="Times New Roman" pitchFamily="18" charset="0"/>
                <a:cs typeface="Times New Roman" pitchFamily="18" charset="0"/>
              </a:rPr>
              <a:t> </a:t>
            </a:r>
          </a:p>
        </p:txBody>
      </p:sp>
      <p:sp>
        <p:nvSpPr>
          <p:cNvPr id="37891" name="Rectangle 3"/>
          <p:cNvSpPr>
            <a:spLocks noGrp="1" noChangeArrowheads="1"/>
          </p:cNvSpPr>
          <p:nvPr>
            <p:ph sz="quarter" idx="1"/>
          </p:nvPr>
        </p:nvSpPr>
        <p:spPr>
          <a:xfrm>
            <a:off x="304800" y="1143000"/>
            <a:ext cx="8537575" cy="4495800"/>
          </a:xfrm>
        </p:spPr>
        <p:txBody>
          <a:bodyPr/>
          <a:lstStyle/>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من القرارات المهمة في التخطيط المزرعي، القرارات المتعلقة باختيار الحجم الأمثل لوحدة الإنتاج الزراعي. وهنالك عدد من وجهات النظر المتعلقة بإختيار الحجم</a:t>
            </a:r>
          </a:p>
          <a:p>
            <a:pPr algn="just" rtl="1"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هناك نقاط مهمّة في اختيار الحجم الامثل منها :</a:t>
            </a:r>
          </a:p>
          <a:p>
            <a:pPr algn="just" rtl="1" eaLnBrk="1" hangingPunct="1">
              <a:lnSpc>
                <a:spcPct val="150000"/>
              </a:lnSpc>
              <a:buFontTx/>
              <a:buChar char="-"/>
            </a:pPr>
            <a:r>
              <a:rPr lang="ar-SA" altLang="en-US" sz="2400" dirty="0" smtClean="0">
                <a:latin typeface="Times New Roman" pitchFamily="18" charset="0"/>
                <a:cs typeface="Times New Roman" pitchFamily="18" charset="0"/>
              </a:rPr>
              <a:t>علاقة الحجم </a:t>
            </a:r>
            <a:r>
              <a:rPr lang="en-US" altLang="en-US" sz="2400" i="1" dirty="0" smtClean="0">
                <a:latin typeface="Times New Roman" pitchFamily="18" charset="0"/>
                <a:cs typeface="Times New Roman" pitchFamily="18" charset="0"/>
              </a:rPr>
              <a:t>Size</a:t>
            </a:r>
            <a:r>
              <a:rPr lang="ar-SA" altLang="en-US" sz="2400" dirty="0" smtClean="0">
                <a:latin typeface="Times New Roman" pitchFamily="18" charset="0"/>
                <a:cs typeface="Times New Roman" pitchFamily="18" charset="0"/>
              </a:rPr>
              <a:t> بالكفاءة الإنتاجية </a:t>
            </a:r>
            <a:r>
              <a:rPr lang="en-US" altLang="en-US" sz="2400" i="1" dirty="0" smtClean="0">
                <a:latin typeface="Times New Roman" pitchFamily="18" charset="0"/>
                <a:cs typeface="Times New Roman" pitchFamily="18" charset="0"/>
              </a:rPr>
              <a:t>Efficiency Of Production</a:t>
            </a:r>
            <a:r>
              <a:rPr lang="ar-SA" altLang="en-US" sz="2400" dirty="0" smtClean="0">
                <a:latin typeface="Times New Roman" pitchFamily="18" charset="0"/>
                <a:cs typeface="Times New Roman" pitchFamily="18" charset="0"/>
              </a:rPr>
              <a:t>، </a:t>
            </a:r>
          </a:p>
          <a:p>
            <a:pPr algn="just" rtl="1" eaLnBrk="1" hangingPunct="1">
              <a:lnSpc>
                <a:spcPct val="150000"/>
              </a:lnSpc>
              <a:buFontTx/>
              <a:buChar char="-"/>
            </a:pPr>
            <a:r>
              <a:rPr lang="ar-SA" altLang="en-US" sz="2400" dirty="0" smtClean="0">
                <a:latin typeface="Times New Roman" pitchFamily="18" charset="0"/>
                <a:cs typeface="Times New Roman" pitchFamily="18" charset="0"/>
              </a:rPr>
              <a:t>والعلاقة بين الحجم والدخل المزرعي </a:t>
            </a:r>
            <a:r>
              <a:rPr lang="en-US" altLang="en-US" sz="2400" i="1" dirty="0" smtClean="0">
                <a:latin typeface="Times New Roman" pitchFamily="18" charset="0"/>
                <a:cs typeface="Times New Roman" pitchFamily="18" charset="0"/>
              </a:rPr>
              <a:t>Farm Income </a:t>
            </a:r>
            <a:r>
              <a:rPr lang="ar-SA" altLang="en-US" sz="2400" dirty="0" smtClean="0">
                <a:latin typeface="Times New Roman" pitchFamily="18" charset="0"/>
                <a:cs typeface="Times New Roman" pitchFamily="18" charset="0"/>
              </a:rPr>
              <a:t>، </a:t>
            </a:r>
          </a:p>
          <a:p>
            <a:pPr algn="just" rtl="1" eaLnBrk="1" hangingPunct="1">
              <a:lnSpc>
                <a:spcPct val="150000"/>
              </a:lnSpc>
              <a:buFontTx/>
              <a:buChar char="-"/>
            </a:pPr>
            <a:r>
              <a:rPr lang="ar-SA" altLang="en-US" sz="2400" dirty="0" smtClean="0">
                <a:latin typeface="Times New Roman" pitchFamily="18" charset="0"/>
                <a:cs typeface="Times New Roman" pitchFamily="18" charset="0"/>
              </a:rPr>
              <a:t>والـعلاقة بين الـحجم وتـكاليف الإنــتاج </a:t>
            </a:r>
            <a:r>
              <a:rPr lang="en-US" altLang="en-US" sz="2400" i="1" dirty="0" smtClean="0">
                <a:latin typeface="Times New Roman" pitchFamily="18" charset="0"/>
                <a:cs typeface="Times New Roman" pitchFamily="18" charset="0"/>
              </a:rPr>
              <a:t>Costs of Production</a:t>
            </a:r>
            <a:r>
              <a:rPr lang="ar-SA" altLang="en-US" sz="2400" dirty="0" smtClean="0">
                <a:latin typeface="Times New Roman" pitchFamily="18" charset="0"/>
                <a:cs typeface="Times New Roman" pitchFamily="18" charset="0"/>
              </a:rPr>
              <a:t>، </a:t>
            </a:r>
          </a:p>
          <a:p>
            <a:pPr algn="just" rtl="1" eaLnBrk="1" hangingPunct="1">
              <a:lnSpc>
                <a:spcPct val="150000"/>
              </a:lnSpc>
              <a:buFontTx/>
              <a:buChar char="-"/>
            </a:pPr>
            <a:r>
              <a:rPr lang="ar-SA" altLang="en-US" sz="2400" dirty="0" smtClean="0">
                <a:latin typeface="Times New Roman" pitchFamily="18" charset="0"/>
                <a:cs typeface="Times New Roman" pitchFamily="18" charset="0"/>
              </a:rPr>
              <a:t>والعلاقة بين الحجم والتقنية، </a:t>
            </a:r>
          </a:p>
          <a:p>
            <a:pPr algn="just" rtl="1" eaLnBrk="1" hangingPunct="1">
              <a:lnSpc>
                <a:spcPct val="150000"/>
              </a:lnSpc>
              <a:buFontTx/>
              <a:buChar char="-"/>
            </a:pPr>
            <a:r>
              <a:rPr lang="ar-SA" altLang="en-US" sz="2400" dirty="0" smtClean="0">
                <a:latin typeface="Times New Roman" pitchFamily="18" charset="0"/>
                <a:cs typeface="Times New Roman" pitchFamily="18" charset="0"/>
              </a:rPr>
              <a:t>والعلاقة بين الحجم والعوامل الإجتماعية وغيرها من الإعتبارات المتعلقة بالحجم.</a:t>
            </a:r>
            <a:endParaRPr lang="en-US" altLang="en-US" sz="24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92500"/>
          </a:bodyPr>
          <a:lstStyle/>
          <a:p>
            <a:pPr>
              <a:defRPr/>
            </a:pPr>
            <a:fld id="{2AB6031A-98A7-46B5-8228-1AEEED07C4BC}" type="slidenum">
              <a:rPr lang="ar-SA" smtClean="0"/>
              <a:pPr>
                <a:defRPr/>
              </a:pPr>
              <a:t>176</a:t>
            </a:fld>
            <a:endParaRPr lang="en-US"/>
          </a:p>
        </p:txBody>
      </p:sp>
    </p:spTree>
    <p:extLst>
      <p:ext uri="{BB962C8B-B14F-4D97-AF65-F5344CB8AC3E}">
        <p14:creationId xmlns:p14="http://schemas.microsoft.com/office/powerpoint/2010/main" val="822041757"/>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idx="4294967295"/>
          </p:nvPr>
        </p:nvSpPr>
        <p:spPr>
          <a:xfrm>
            <a:off x="0" y="152400"/>
            <a:ext cx="8991600" cy="6705600"/>
          </a:xfrm>
        </p:spPr>
        <p:txBody>
          <a:bodyPr/>
          <a:lstStyle/>
          <a:p>
            <a:pPr marL="109537" indent="0" algn="ctr" rtl="1" eaLnBrk="1" hangingPunct="1">
              <a:lnSpc>
                <a:spcPct val="150000"/>
              </a:lnSpc>
              <a:buNone/>
            </a:pPr>
            <a:r>
              <a:rPr lang="ar-SA" altLang="en-US" sz="2000" b="1" dirty="0" smtClean="0">
                <a:solidFill>
                  <a:srgbClr val="0070C0"/>
                </a:solidFill>
                <a:latin typeface="Times New Roman" pitchFamily="18" charset="0"/>
                <a:cs typeface="Times New Roman" pitchFamily="18" charset="0"/>
              </a:rPr>
              <a:t>عــلاقة الـــحـجـم الـــمـزرعـي بالــدخـل:</a:t>
            </a:r>
          </a:p>
          <a:p>
            <a:pPr algn="just" rtl="1" eaLnBrk="1" hangingPunct="1">
              <a:lnSpc>
                <a:spcPct val="150000"/>
              </a:lnSpc>
              <a:buFont typeface="Wingdings" pitchFamily="2" charset="2"/>
              <a:buChar char="v"/>
            </a:pPr>
            <a:r>
              <a:rPr lang="ar-SA" altLang="en-US" sz="2000" dirty="0" smtClean="0">
                <a:latin typeface="Times New Roman" pitchFamily="18" charset="0"/>
                <a:cs typeface="Times New Roman" pitchFamily="18" charset="0"/>
              </a:rPr>
              <a:t>يوجد إعتقاد بوجود علاقة بين الدخل المزرعي </a:t>
            </a:r>
            <a:r>
              <a:rPr lang="en-US" altLang="en-US" sz="2000" i="1" dirty="0" smtClean="0">
                <a:latin typeface="Times New Roman" pitchFamily="18" charset="0"/>
                <a:cs typeface="Times New Roman" pitchFamily="18" charset="0"/>
              </a:rPr>
              <a:t>Farm Income</a:t>
            </a:r>
            <a:r>
              <a:rPr lang="ar-SA" altLang="en-US" sz="2000" dirty="0" smtClean="0">
                <a:latin typeface="Times New Roman" pitchFamily="18" charset="0"/>
                <a:cs typeface="Times New Roman" pitchFamily="18" charset="0"/>
              </a:rPr>
              <a:t> وحجم المزرعة </a:t>
            </a:r>
            <a:r>
              <a:rPr lang="en-US" altLang="en-US" sz="2000" i="1" dirty="0" smtClean="0">
                <a:latin typeface="Times New Roman" pitchFamily="18" charset="0"/>
                <a:cs typeface="Times New Roman" pitchFamily="18" charset="0"/>
              </a:rPr>
              <a:t>Size Of Farm</a:t>
            </a:r>
            <a:r>
              <a:rPr lang="ar-SA" altLang="en-US" sz="2000" dirty="0" smtClean="0">
                <a:latin typeface="Times New Roman" pitchFamily="18" charset="0"/>
                <a:cs typeface="Times New Roman" pitchFamily="18" charset="0"/>
              </a:rPr>
              <a:t>، مـنطلقة من أن الــــمزارع الــكبيرة تستطيع أن توفر الإمــكانيات لــزراعة مساحات أكبر من الإنــتاج، وتمكّن من تحقيق معدلات أعلى من الأنتجة، والتي بدورها تترجم إلى معدلات عالية من الــدخل. </a:t>
            </a:r>
          </a:p>
          <a:p>
            <a:pPr algn="just" rtl="1" eaLnBrk="1" hangingPunct="1">
              <a:lnSpc>
                <a:spcPct val="150000"/>
              </a:lnSpc>
              <a:buFont typeface="Wingdings" pitchFamily="2" charset="2"/>
              <a:buChar char="v"/>
            </a:pPr>
            <a:r>
              <a:rPr lang="ar-SA" altLang="en-US" sz="2000" dirty="0" smtClean="0">
                <a:latin typeface="Times New Roman" pitchFamily="18" charset="0"/>
                <a:cs typeface="Times New Roman" pitchFamily="18" charset="0"/>
              </a:rPr>
              <a:t>وبملاحظة العمومية في مثل هذا النقاش نجد أن المساحة لاتعبر دائماً عن الدخل. وهناك علاقات إنتاج يجب مراعاتها مثل نوعية الإنتاج والدخل، المساحة والـعلاقة مع الـــكفاءة الإنـــتاجية، إمــكانيات زيادة الإنـتاج رأسياً بدلاً من أفقياً. المساحة ونوعية التربة، المساحة وتوفر الموارد الاخرى المتاحة للإنتاج. كل ذلك يجعل من العبارة التي تربط الدخل بمساحة المزرعة تحتاج إلى مزيد من التدقيق.</a:t>
            </a:r>
          </a:p>
          <a:p>
            <a:pPr algn="just" rtl="1" eaLnBrk="1" hangingPunct="1">
              <a:lnSpc>
                <a:spcPct val="150000"/>
              </a:lnSpc>
              <a:buFont typeface="Wingdings" pitchFamily="2" charset="2"/>
              <a:buChar char="v"/>
            </a:pPr>
            <a:r>
              <a:rPr lang="ar-SA" altLang="en-US" sz="2000" dirty="0" smtClean="0">
                <a:latin typeface="Times New Roman" pitchFamily="18" charset="0"/>
                <a:cs typeface="Times New Roman" pitchFamily="18" charset="0"/>
              </a:rPr>
              <a:t>في إختيار الحجم الأمــثل لــوحدة الإنـتاج يحتاج إلى أن تــحقق المساحة المقترحة للمزرعة الإنتاج الذي يعطي دخل كافي للمزارع وأسرته لايقل عن الدخل الذي يمكن تحقيقه من الأنشطة الإقتصادية الأخرى. وذلك من منطلق قاعدة تكلفة الفرصة البديلة للموارد المستخدمة من قبل المزارع في الإنتاج المزرعي. </a:t>
            </a:r>
          </a:p>
          <a:p>
            <a:pPr algn="just" rtl="1" eaLnBrk="1" hangingPunct="1">
              <a:lnSpc>
                <a:spcPct val="150000"/>
              </a:lnSpc>
              <a:buFont typeface="Wingdings" pitchFamily="2" charset="2"/>
              <a:buChar char="v"/>
            </a:pPr>
            <a:r>
              <a:rPr lang="ar-SA" altLang="en-US" sz="2000" dirty="0" smtClean="0">
                <a:latin typeface="Times New Roman" pitchFamily="18" charset="0"/>
                <a:cs typeface="Times New Roman" pitchFamily="18" charset="0"/>
              </a:rPr>
              <a:t>فالحجم الأمثل يجب أن يحقق معدلات من الدخل السنوي للمزارع تمنع إنتقاله أو تجعل إنتقاله إلى أي نشاط إقتصادي آخر غير ذي جدوى من الناحية الإقتصادية وذلك للحصول على التوازن في إستخدامات الموارد.</a:t>
            </a:r>
            <a:endParaRPr lang="en-US" altLang="en-US" sz="2000" dirty="0" smtClean="0">
              <a:latin typeface="Times New Roman" pitchFamily="18" charset="0"/>
              <a:cs typeface="Times New Roman" pitchFamily="18" charset="0"/>
            </a:endParaRPr>
          </a:p>
        </p:txBody>
      </p:sp>
      <p:sp>
        <p:nvSpPr>
          <p:cNvPr id="38915"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E93DCF74-16D4-415C-86BB-E43A3A44D451}" type="slidenum">
              <a:rPr lang="ar-SA" altLang="en-US" smtClean="0">
                <a:solidFill>
                  <a:schemeClr val="tx2"/>
                </a:solidFill>
              </a:rPr>
              <a:pPr eaLnBrk="1" hangingPunct="1"/>
              <a:t>177</a:t>
            </a:fld>
            <a:endParaRPr lang="en-US" altLang="en-US" smtClean="0">
              <a:solidFill>
                <a:schemeClr val="tx2"/>
              </a:solidFill>
            </a:endParaRPr>
          </a:p>
        </p:txBody>
      </p:sp>
    </p:spTree>
    <p:extLst>
      <p:ext uri="{BB962C8B-B14F-4D97-AF65-F5344CB8AC3E}">
        <p14:creationId xmlns:p14="http://schemas.microsoft.com/office/powerpoint/2010/main" val="3610513303"/>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body" idx="4294967295"/>
          </p:nvPr>
        </p:nvSpPr>
        <p:spPr>
          <a:xfrm>
            <a:off x="0" y="152400"/>
            <a:ext cx="9144000" cy="6096000"/>
          </a:xfrm>
        </p:spPr>
        <p:txBody>
          <a:bodyPr/>
          <a:lstStyle/>
          <a:p>
            <a:pPr algn="ctr" rtl="1" eaLnBrk="1" hangingPunct="1">
              <a:lnSpc>
                <a:spcPct val="150000"/>
              </a:lnSpc>
              <a:buFont typeface="Wingdings" pitchFamily="2" charset="2"/>
              <a:buNone/>
            </a:pPr>
            <a:r>
              <a:rPr lang="ar-SA" altLang="en-US" sz="2000" b="1" dirty="0" smtClean="0">
                <a:solidFill>
                  <a:srgbClr val="0070C0"/>
                </a:solidFill>
                <a:latin typeface="Times New Roman" pitchFamily="18" charset="0"/>
                <a:cs typeface="Times New Roman" pitchFamily="18" charset="0"/>
              </a:rPr>
              <a:t>بــعـض مــقـايـــيـس الـحـجـم الـمزرعـي:</a:t>
            </a:r>
          </a:p>
          <a:p>
            <a:pPr algn="just" rtl="1" eaLnBrk="1" hangingPunct="1">
              <a:lnSpc>
                <a:spcPct val="150000"/>
              </a:lnSpc>
              <a:buFont typeface="Wingdings" pitchFamily="2" charset="2"/>
              <a:buNone/>
            </a:pPr>
            <a:r>
              <a:rPr lang="ar-SA" altLang="en-US" sz="1800" dirty="0" smtClean="0">
                <a:latin typeface="Times New Roman" pitchFamily="18" charset="0"/>
                <a:cs typeface="Times New Roman" pitchFamily="18" charset="0"/>
              </a:rPr>
              <a:t>قبل التعرض لدراسة العلاقة بين الحجم </a:t>
            </a:r>
            <a:r>
              <a:rPr lang="en-US" altLang="en-US" sz="1800" i="1" dirty="0" smtClean="0">
                <a:latin typeface="Times New Roman" pitchFamily="18" charset="0"/>
                <a:cs typeface="Times New Roman" pitchFamily="18" charset="0"/>
              </a:rPr>
              <a:t>Size</a:t>
            </a:r>
            <a:r>
              <a:rPr lang="ar-SA" altLang="en-US" sz="1800" dirty="0" smtClean="0">
                <a:latin typeface="Times New Roman" pitchFamily="18" charset="0"/>
                <a:cs typeface="Times New Roman" pitchFamily="18" charset="0"/>
              </a:rPr>
              <a:t> والتكاليف</a:t>
            </a:r>
            <a:r>
              <a:rPr lang="en-US" altLang="en-US" sz="1800" i="1" dirty="0" smtClean="0">
                <a:latin typeface="Times New Roman" pitchFamily="18" charset="0"/>
                <a:cs typeface="Times New Roman" pitchFamily="18" charset="0"/>
              </a:rPr>
              <a:t>Costs</a:t>
            </a:r>
            <a:r>
              <a:rPr lang="en-US" altLang="en-US" sz="1800" dirty="0" smtClean="0">
                <a:latin typeface="Times New Roman" pitchFamily="18" charset="0"/>
                <a:cs typeface="Times New Roman" pitchFamily="18" charset="0"/>
              </a:rPr>
              <a:t> </a:t>
            </a:r>
            <a:r>
              <a:rPr lang="ar-SA" altLang="en-US" sz="1800" dirty="0" smtClean="0">
                <a:latin typeface="Times New Roman" pitchFamily="18" charset="0"/>
                <a:cs typeface="Times New Roman" pitchFamily="18" charset="0"/>
              </a:rPr>
              <a:t> نستعرض بعض معايير أو مقاييس الحجم المزرعي.</a:t>
            </a:r>
          </a:p>
          <a:p>
            <a:pPr algn="just" rtl="1" eaLnBrk="1" hangingPunct="1">
              <a:lnSpc>
                <a:spcPct val="150000"/>
              </a:lnSpc>
              <a:buFont typeface="Wingdings" pitchFamily="2" charset="2"/>
              <a:buNone/>
            </a:pPr>
            <a:r>
              <a:rPr lang="ar-SA" altLang="en-US" sz="1800" dirty="0" smtClean="0">
                <a:solidFill>
                  <a:srgbClr val="7030A0"/>
                </a:solidFill>
                <a:latin typeface="Times New Roman" pitchFamily="18" charset="0"/>
                <a:cs typeface="Times New Roman" pitchFamily="18" charset="0"/>
              </a:rPr>
              <a:t>1-الـــــمساحة كــــــــمقياس للــــــحجم:</a:t>
            </a:r>
          </a:p>
          <a:p>
            <a:pPr algn="just" rtl="1" eaLnBrk="1" hangingPunct="1">
              <a:lnSpc>
                <a:spcPct val="150000"/>
              </a:lnSpc>
              <a:buFont typeface="Wingdings" pitchFamily="2" charset="2"/>
              <a:buNone/>
            </a:pPr>
            <a:r>
              <a:rPr lang="ar-SA" altLang="en-US" sz="1800" dirty="0" smtClean="0">
                <a:latin typeface="Times New Roman" pitchFamily="18" charset="0"/>
                <a:cs typeface="Times New Roman" pitchFamily="18" charset="0"/>
              </a:rPr>
              <a:t>تستعمل المساحة كمقياس للحجم بحيث يقال عن المزرعة التي مساحتها 1000 هكتار أكبر من المزرعة التي مساحتها 100 هكتار. غير أن إستعمال مقياس المساحة للتعبير عن حجم المزرعة غير كافٍ حيث أن المعيار لا يأخذ في الإعتبار الكثافة الزراعية ونوعية المحصول والإستثمارات الأخرى مثل أنظمة الري ومصادرة ونوعية الزراعة (بعلية أو مروية) وغيرها من العوامل التي تجعل من المساحة مقياس غير كافٍ للحجم المزرعي.</a:t>
            </a:r>
          </a:p>
          <a:p>
            <a:pPr algn="just" rtl="1" eaLnBrk="1" hangingPunct="1">
              <a:lnSpc>
                <a:spcPct val="150000"/>
              </a:lnSpc>
              <a:buFont typeface="Wingdings" pitchFamily="2" charset="2"/>
              <a:buNone/>
            </a:pPr>
            <a:r>
              <a:rPr lang="ar-SA" altLang="en-US" sz="1800" dirty="0" smtClean="0">
                <a:solidFill>
                  <a:srgbClr val="7030A0"/>
                </a:solidFill>
                <a:latin typeface="Times New Roman" pitchFamily="18" charset="0"/>
                <a:cs typeface="Times New Roman" pitchFamily="18" charset="0"/>
              </a:rPr>
              <a:t>2-الــــــمسـتلزمات الــــــزراعية كــــــمقياس للـــــــحجم:</a:t>
            </a:r>
          </a:p>
          <a:p>
            <a:pPr algn="just" rtl="1" eaLnBrk="1" hangingPunct="1">
              <a:lnSpc>
                <a:spcPct val="150000"/>
              </a:lnSpc>
              <a:buFont typeface="Wingdings" pitchFamily="2" charset="2"/>
              <a:buNone/>
            </a:pPr>
            <a:r>
              <a:rPr lang="ar-SA" altLang="en-US" sz="1800" dirty="0" smtClean="0">
                <a:latin typeface="Times New Roman" pitchFamily="18" charset="0"/>
                <a:cs typeface="Times New Roman" pitchFamily="18" charset="0"/>
              </a:rPr>
              <a:t>من المعايير المستخدمة في قياس الحجم للمزرعة هو حجم المستلزمات أو مدخلات الإنتاج الزراعي مثل العمالة </a:t>
            </a:r>
            <a:r>
              <a:rPr lang="en-US" altLang="en-US" sz="1800" i="1" dirty="0" smtClean="0">
                <a:latin typeface="Times New Roman" pitchFamily="18" charset="0"/>
                <a:cs typeface="Times New Roman" pitchFamily="18" charset="0"/>
              </a:rPr>
              <a:t>Labor</a:t>
            </a:r>
            <a:r>
              <a:rPr lang="ar-SA" altLang="en-US" sz="1800" dirty="0" smtClean="0">
                <a:latin typeface="Times New Roman" pitchFamily="18" charset="0"/>
                <a:cs typeface="Times New Roman" pitchFamily="18" charset="0"/>
              </a:rPr>
              <a:t> ورأس المال </a:t>
            </a:r>
            <a:r>
              <a:rPr lang="en-US" altLang="en-US" sz="1800" i="1" dirty="0" smtClean="0">
                <a:latin typeface="Times New Roman" pitchFamily="18" charset="0"/>
                <a:cs typeface="Times New Roman" pitchFamily="18" charset="0"/>
              </a:rPr>
              <a:t>Capital</a:t>
            </a:r>
            <a:r>
              <a:rPr lang="ar-SA" altLang="en-US" sz="1800" dirty="0" smtClean="0">
                <a:latin typeface="Times New Roman" pitchFamily="18" charset="0"/>
                <a:cs typeface="Times New Roman" pitchFamily="18" charset="0"/>
              </a:rPr>
              <a:t> والأسمدة </a:t>
            </a:r>
            <a:r>
              <a:rPr lang="en-US" altLang="en-US" sz="1800" i="1" dirty="0" smtClean="0">
                <a:latin typeface="Times New Roman" pitchFamily="18" charset="0"/>
                <a:cs typeface="Times New Roman" pitchFamily="18" charset="0"/>
              </a:rPr>
              <a:t>Fertilizer</a:t>
            </a:r>
            <a:r>
              <a:rPr lang="ar-SA" altLang="en-US" sz="1800" dirty="0" smtClean="0">
                <a:latin typeface="Times New Roman" pitchFamily="18" charset="0"/>
                <a:cs typeface="Times New Roman" pitchFamily="18" charset="0"/>
              </a:rPr>
              <a:t> وغيرها ووفق هذا المعيار مثلاً المزرعة التي تستخدم 100 عامل أكبر من المزرعة التي يعمل بها 10 عمّال فقط. والتي ميزانيتها السنوية 10.000 ريال  أكبر من المزرعة التي ميزانيتها 5.000 ريال وهكذا. غير ان هذا المعيار غير كاف حيث لايذكر أي شي عن نوع الإنتاج، ودرجـة كـثافة وكفاءة إســتخدام الــمدخلات في الــعملية الإنتاجية. فالـعدد والقيمة وحدها ليس معيار للكفاءة فقد يكون الإستغلال غير المرشد للموارد نتج عنه إستخدام مدخلا بكمية أكبر ولحجم زراعي أصغر.</a:t>
            </a:r>
          </a:p>
          <a:p>
            <a:pPr algn="r" rtl="1" eaLnBrk="1" hangingPunct="1">
              <a:lnSpc>
                <a:spcPct val="80000"/>
              </a:lnSpc>
              <a:buFont typeface="Wingdings" pitchFamily="2" charset="2"/>
              <a:buNone/>
            </a:pPr>
            <a:endParaRPr lang="en-US" altLang="en-US" sz="1800" dirty="0" smtClean="0">
              <a:latin typeface="Times New Roman" pitchFamily="18" charset="0"/>
              <a:cs typeface="Times New Roman" pitchFamily="18" charset="0"/>
            </a:endParaRPr>
          </a:p>
        </p:txBody>
      </p:sp>
      <p:sp>
        <p:nvSpPr>
          <p:cNvPr id="39939"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95E993E6-360D-4DCD-BE62-3D1A1DCC8F39}" type="slidenum">
              <a:rPr lang="ar-SA" altLang="en-US" smtClean="0">
                <a:solidFill>
                  <a:schemeClr val="tx2"/>
                </a:solidFill>
              </a:rPr>
              <a:pPr eaLnBrk="1" hangingPunct="1"/>
              <a:t>178</a:t>
            </a:fld>
            <a:endParaRPr lang="en-US" altLang="en-US" smtClean="0">
              <a:solidFill>
                <a:schemeClr val="tx2"/>
              </a:solidFill>
            </a:endParaRPr>
          </a:p>
        </p:txBody>
      </p:sp>
    </p:spTree>
    <p:extLst>
      <p:ext uri="{BB962C8B-B14F-4D97-AF65-F5344CB8AC3E}">
        <p14:creationId xmlns:p14="http://schemas.microsoft.com/office/powerpoint/2010/main" val="1412314410"/>
      </p:ext>
    </p:extLst>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body" idx="4294967295"/>
          </p:nvPr>
        </p:nvSpPr>
        <p:spPr>
          <a:xfrm>
            <a:off x="0" y="304800"/>
            <a:ext cx="9144000" cy="5821363"/>
          </a:xfrm>
        </p:spPr>
        <p:txBody>
          <a:bodyPr/>
          <a:lstStyle/>
          <a:p>
            <a:pPr algn="r" rtl="1" eaLnBrk="1" hangingPunct="1">
              <a:lnSpc>
                <a:spcPct val="150000"/>
              </a:lnSpc>
              <a:buFont typeface="Wingdings" pitchFamily="2" charset="2"/>
              <a:buNone/>
            </a:pPr>
            <a:r>
              <a:rPr lang="ar-SA" altLang="en-US" sz="2000" b="1" dirty="0" smtClean="0">
                <a:solidFill>
                  <a:srgbClr val="7030A0"/>
                </a:solidFill>
                <a:latin typeface="Times New Roman" pitchFamily="18" charset="0"/>
                <a:cs typeface="Times New Roman" pitchFamily="18" charset="0"/>
              </a:rPr>
              <a:t>3-الــــــــدخل الـــــــمزرعي كـــــــمقياس للـــــــحجم:</a:t>
            </a:r>
          </a:p>
          <a:p>
            <a:pPr algn="r" rtl="1" eaLnBrk="1" hangingPunct="1">
              <a:lnSpc>
                <a:spcPct val="150000"/>
              </a:lnSpc>
            </a:pPr>
            <a:r>
              <a:rPr lang="ar-SA" altLang="en-US" sz="2000" dirty="0" smtClean="0">
                <a:latin typeface="Times New Roman" pitchFamily="18" charset="0"/>
                <a:cs typeface="Times New Roman" pitchFamily="18" charset="0"/>
              </a:rPr>
              <a:t>يستخدم الدخل المزرعي كمقياس للحجم، حيث يقال إن المزرعة التي تعطي دخل </a:t>
            </a:r>
            <a:r>
              <a:rPr lang="en-US" altLang="en-US" sz="2000" dirty="0" smtClean="0">
                <a:latin typeface="Times New Roman" pitchFamily="18" charset="0"/>
                <a:cs typeface="Times New Roman" pitchFamily="18" charset="0"/>
              </a:rPr>
              <a:t>10.000 </a:t>
            </a:r>
            <a:r>
              <a:rPr lang="ar-SA" altLang="en-US" sz="2000" dirty="0" smtClean="0">
                <a:latin typeface="Times New Roman" pitchFamily="18" charset="0"/>
                <a:cs typeface="Times New Roman" pitchFamily="18" charset="0"/>
              </a:rPr>
              <a:t>ريال مثلاً أكبر من المزرعة التي تنتج </a:t>
            </a:r>
            <a:r>
              <a:rPr lang="en-US" altLang="en-US" sz="2000" dirty="0" smtClean="0">
                <a:latin typeface="Times New Roman" pitchFamily="18" charset="0"/>
                <a:cs typeface="Times New Roman" pitchFamily="18" charset="0"/>
              </a:rPr>
              <a:t>8.000 </a:t>
            </a:r>
            <a:r>
              <a:rPr lang="ar-SA" altLang="en-US" sz="2000" dirty="0" smtClean="0">
                <a:latin typeface="Times New Roman" pitchFamily="18" charset="0"/>
                <a:cs typeface="Times New Roman" pitchFamily="18" charset="0"/>
              </a:rPr>
              <a:t>ريال، غير أن هذا المقياس أيضا لايعطي معلومات عن خصوبة التربة وتوفر مصادر الري ودرجة التكثيف وطبيعة العرض </a:t>
            </a:r>
            <a:r>
              <a:rPr lang="en-US" altLang="en-US" sz="2000" i="1" dirty="0" smtClean="0">
                <a:latin typeface="Times New Roman" pitchFamily="18" charset="0"/>
                <a:cs typeface="Times New Roman" pitchFamily="18" charset="0"/>
              </a:rPr>
              <a:t>Supply</a:t>
            </a:r>
            <a:r>
              <a:rPr lang="ar-SA" altLang="en-US" sz="2000" dirty="0" smtClean="0">
                <a:latin typeface="Times New Roman" pitchFamily="18" charset="0"/>
                <a:cs typeface="Times New Roman" pitchFamily="18" charset="0"/>
              </a:rPr>
              <a:t> والطلب </a:t>
            </a:r>
            <a:r>
              <a:rPr lang="en-US" altLang="en-US" sz="2000" i="1" dirty="0" smtClean="0">
                <a:latin typeface="Times New Roman" pitchFamily="18" charset="0"/>
                <a:cs typeface="Times New Roman" pitchFamily="18" charset="0"/>
              </a:rPr>
              <a:t>Demand</a:t>
            </a:r>
            <a:r>
              <a:rPr lang="ar-SA" altLang="en-US" sz="2000" dirty="0" smtClean="0">
                <a:latin typeface="Times New Roman" pitchFamily="18" charset="0"/>
                <a:cs typeface="Times New Roman" pitchFamily="18" charset="0"/>
              </a:rPr>
              <a:t> على السلع المنتجة وغيرها. وهذا يعني أن الدخل المزرعي لا يكون معيار كافٍ لإستخدامه كوحدة قياس للحجم.</a:t>
            </a:r>
          </a:p>
          <a:p>
            <a:pPr algn="r" rtl="1" eaLnBrk="1" hangingPunct="1">
              <a:lnSpc>
                <a:spcPct val="150000"/>
              </a:lnSpc>
              <a:buFont typeface="Wingdings" pitchFamily="2" charset="2"/>
              <a:buNone/>
            </a:pPr>
            <a:r>
              <a:rPr lang="ar-SA" altLang="en-US" sz="2000" b="1" dirty="0" smtClean="0">
                <a:solidFill>
                  <a:srgbClr val="7030A0"/>
                </a:solidFill>
                <a:latin typeface="Times New Roman" pitchFamily="18" charset="0"/>
                <a:cs typeface="Times New Roman" pitchFamily="18" charset="0"/>
              </a:rPr>
              <a:t>4 - الإنتاج كــــــــــــمقياس للــــــــــحجم:</a:t>
            </a:r>
          </a:p>
          <a:p>
            <a:pPr algn="r" rtl="1" eaLnBrk="1" hangingPunct="1">
              <a:lnSpc>
                <a:spcPct val="150000"/>
              </a:lnSpc>
              <a:buFont typeface="Wingdings" pitchFamily="2" charset="2"/>
              <a:buChar char="q"/>
            </a:pPr>
            <a:r>
              <a:rPr lang="ar-SA" altLang="en-US" sz="2000" dirty="0" smtClean="0">
                <a:latin typeface="Times New Roman" pitchFamily="18" charset="0"/>
                <a:cs typeface="Times New Roman" pitchFamily="18" charset="0"/>
              </a:rPr>
              <a:t>غالباً ما يستخدم حجم الإنتاج المحقّق كمقياس للحجم في المشاريع التي تنتج نفس المحاصيل، غير أن هذا المعيار كغيره من المعايير لا يعطي كل المعلومات عن الـحجم مثل خصوبة التربة والظروف الطبيعية وتوفر رأسمال كافٍ لتوفير المستلزمات اللازمة للإنتاج وغيرها. </a:t>
            </a:r>
          </a:p>
          <a:p>
            <a:pPr algn="r"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والخلاصة أن جميع المعايير المستخدمة في قياس الحجم تعاني من قصور وقد نحتاج إلى عدد من هذه المعايير مجتمعه لتعطي معلومات كافية عن الحجم المزرعي.</a:t>
            </a:r>
            <a:endParaRPr lang="en-US" altLang="en-US" sz="2000" dirty="0" smtClean="0">
              <a:latin typeface="Times New Roman" pitchFamily="18" charset="0"/>
              <a:cs typeface="Times New Roman" pitchFamily="18" charset="0"/>
            </a:endParaRPr>
          </a:p>
        </p:txBody>
      </p:sp>
      <p:sp>
        <p:nvSpPr>
          <p:cNvPr id="40963"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D2748DE3-B740-4841-958D-7E1F5ACF56CF}" type="slidenum">
              <a:rPr lang="ar-SA" altLang="en-US" smtClean="0">
                <a:solidFill>
                  <a:schemeClr val="tx2"/>
                </a:solidFill>
              </a:rPr>
              <a:pPr eaLnBrk="1" hangingPunct="1"/>
              <a:t>179</a:t>
            </a:fld>
            <a:endParaRPr lang="en-US" altLang="en-US" smtClean="0">
              <a:solidFill>
                <a:schemeClr val="tx2"/>
              </a:solidFill>
            </a:endParaRPr>
          </a:p>
        </p:txBody>
      </p:sp>
    </p:spTree>
    <p:extLst>
      <p:ext uri="{BB962C8B-B14F-4D97-AF65-F5344CB8AC3E}">
        <p14:creationId xmlns:p14="http://schemas.microsoft.com/office/powerpoint/2010/main" val="20653232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23556"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a:p>
          <a:p>
            <a:pPr eaLnBrk="0" hangingPunct="0"/>
            <a:endParaRPr lang="en-US" altLang="zh-CN"/>
          </a:p>
        </p:txBody>
      </p:sp>
      <p:pic>
        <p:nvPicPr>
          <p:cNvPr id="23557" name="Picture 2" descr="شعار قسم الاقتصاد الزراعي"/>
          <p:cNvPicPr>
            <a:picLocks noChangeAspect="1" noChangeArrowheads="1"/>
          </p:cNvPicPr>
          <p:nvPr/>
        </p:nvPicPr>
        <p:blipFill>
          <a:blip r:embed="rId3" cstate="print"/>
          <a:srcRect/>
          <a:stretch>
            <a:fillRect/>
          </a:stretch>
        </p:blipFill>
        <p:spPr bwMode="auto">
          <a:xfrm>
            <a:off x="0" y="-228600"/>
            <a:ext cx="1609725" cy="990600"/>
          </a:xfrm>
          <a:prstGeom prst="rect">
            <a:avLst/>
          </a:prstGeom>
          <a:noFill/>
          <a:ln w="9525">
            <a:noFill/>
            <a:miter lim="800000"/>
            <a:headEnd/>
            <a:tailEnd/>
          </a:ln>
        </p:spPr>
      </p:pic>
      <p:pic>
        <p:nvPicPr>
          <p:cNvPr id="23558" name="Picture 4" descr="C:\Users\نجيب\Pictures\ksuLogo.jpg"/>
          <p:cNvPicPr>
            <a:picLocks noChangeAspect="1" noChangeArrowheads="1"/>
          </p:cNvPicPr>
          <p:nvPr/>
        </p:nvPicPr>
        <p:blipFill>
          <a:blip r:embed="rId4" cstate="print"/>
          <a:srcRect/>
          <a:stretch>
            <a:fillRect/>
          </a:stretch>
        </p:blipFill>
        <p:spPr bwMode="auto">
          <a:xfrm>
            <a:off x="8001000" y="0"/>
            <a:ext cx="1143000" cy="906463"/>
          </a:xfrm>
          <a:prstGeom prst="rect">
            <a:avLst/>
          </a:prstGeom>
          <a:noFill/>
          <a:ln w="9525">
            <a:noFill/>
            <a:miter lim="800000"/>
            <a:headEnd/>
            <a:tailEnd/>
          </a:ln>
        </p:spPr>
      </p:pic>
      <p:sp>
        <p:nvSpPr>
          <p:cNvPr id="23559" name="Rectangle 7"/>
          <p:cNvSpPr>
            <a:spLocks noChangeArrowheads="1"/>
          </p:cNvSpPr>
          <p:nvPr/>
        </p:nvSpPr>
        <p:spPr bwMode="auto">
          <a:xfrm>
            <a:off x="381000" y="1061142"/>
            <a:ext cx="8077200" cy="4370427"/>
          </a:xfrm>
          <a:prstGeom prst="rect">
            <a:avLst/>
          </a:prstGeom>
          <a:noFill/>
          <a:ln w="9525">
            <a:noFill/>
            <a:miter lim="800000"/>
            <a:headEnd/>
            <a:tailEnd/>
          </a:ln>
        </p:spPr>
        <p:txBody>
          <a:bodyPr anchor="ctr">
            <a:spAutoFit/>
          </a:bodyPr>
          <a:lstStyle/>
          <a:p>
            <a:pPr algn="ctr" rtl="1" eaLnBrk="0" hangingPunct="0"/>
            <a:r>
              <a:rPr lang="ar-SA" sz="2000" b="1" dirty="0" smtClean="0">
                <a:solidFill>
                  <a:srgbClr val="FF0000"/>
                </a:solidFill>
                <a:latin typeface="Times New Roman" pitchFamily="18" charset="0"/>
                <a:ea typeface="Times New Roman" pitchFamily="18" charset="0"/>
                <a:cs typeface="Times New Roman" pitchFamily="18" charset="0"/>
              </a:rPr>
              <a:t>الأسس الاقتصادية لعلم </a:t>
            </a:r>
            <a:r>
              <a:rPr lang="ar-SA" sz="2000" b="1" dirty="0">
                <a:solidFill>
                  <a:srgbClr val="FF0000"/>
                </a:solidFill>
                <a:latin typeface="Times New Roman" pitchFamily="18" charset="0"/>
                <a:ea typeface="Times New Roman" pitchFamily="18" charset="0"/>
                <a:cs typeface="Times New Roman" pitchFamily="18" charset="0"/>
              </a:rPr>
              <a:t>إدارة </a:t>
            </a:r>
            <a:r>
              <a:rPr lang="ar-SA" sz="2000" b="1" dirty="0" smtClean="0">
                <a:solidFill>
                  <a:srgbClr val="FF0000"/>
                </a:solidFill>
                <a:latin typeface="Times New Roman" pitchFamily="18" charset="0"/>
                <a:ea typeface="Times New Roman" pitchFamily="18" charset="0"/>
                <a:cs typeface="Times New Roman" pitchFamily="18" charset="0"/>
              </a:rPr>
              <a:t>المزارع</a:t>
            </a:r>
            <a:r>
              <a:rPr lang="ar-SA" sz="2000" b="1" dirty="0">
                <a:solidFill>
                  <a:srgbClr val="FF0000"/>
                </a:solidFill>
                <a:latin typeface="Times New Roman" pitchFamily="18" charset="0"/>
                <a:ea typeface="Times New Roman" pitchFamily="18" charset="0"/>
                <a:cs typeface="Times New Roman" pitchFamily="18" charset="0"/>
              </a:rPr>
              <a:t>:</a:t>
            </a:r>
            <a:endParaRPr lang="ar-YE" sz="2000" b="1" dirty="0">
              <a:solidFill>
                <a:srgbClr val="FF0000"/>
              </a:solidFill>
              <a:latin typeface="Times New Roman" pitchFamily="18" charset="0"/>
              <a:ea typeface="Times New Roman" pitchFamily="18" charset="0"/>
              <a:cs typeface="Times New Roman" pitchFamily="18" charset="0"/>
            </a:endParaRPr>
          </a:p>
          <a:p>
            <a:pPr algn="justLow" rtl="1" eaLnBrk="0" hangingPunct="0"/>
            <a:endParaRPr lang="en-US" sz="1600" dirty="0">
              <a:latin typeface="Times New Roman" pitchFamily="18" charset="0"/>
              <a:ea typeface="Times New Roman" pitchFamily="18" charset="0"/>
              <a:cs typeface="Times New Roman" pitchFamily="18" charset="0"/>
            </a:endParaRPr>
          </a:p>
          <a:p>
            <a:pPr algn="justLow" rtl="1" eaLnBrk="0" hangingPunct="0">
              <a:spcAft>
                <a:spcPts val="1200"/>
              </a:spcAft>
            </a:pPr>
            <a:r>
              <a:rPr lang="ar-SA" sz="1600" dirty="0" smtClean="0">
                <a:latin typeface="Times New Roman" pitchFamily="18" charset="0"/>
                <a:cs typeface="Times New Roman" pitchFamily="18" charset="0"/>
              </a:rPr>
              <a:t>لدراسة </a:t>
            </a:r>
            <a:r>
              <a:rPr lang="ar-SA" sz="1600" dirty="0">
                <a:latin typeface="Times New Roman" pitchFamily="18" charset="0"/>
                <a:cs typeface="Times New Roman" pitchFamily="18" charset="0"/>
              </a:rPr>
              <a:t>الأسس الإقتصادية لعلم إدارة المزارع يمكن توزيع هذه الأسس إلى أربع مجموعات هي</a:t>
            </a:r>
            <a:r>
              <a:rPr lang="ar-SA" sz="1600" dirty="0" smtClean="0">
                <a:latin typeface="Times New Roman" pitchFamily="18" charset="0"/>
                <a:cs typeface="Times New Roman" pitchFamily="18" charset="0"/>
              </a:rPr>
              <a:t>:</a:t>
            </a:r>
            <a:endParaRPr lang="en-US" sz="1600" dirty="0">
              <a:latin typeface="Times New Roman" pitchFamily="18" charset="0"/>
              <a:cs typeface="Times New Roman" pitchFamily="18" charset="0"/>
            </a:endParaRPr>
          </a:p>
          <a:p>
            <a:pPr algn="justLow" rtl="1" eaLnBrk="0" hangingPunct="0">
              <a:spcAft>
                <a:spcPts val="1200"/>
              </a:spcAft>
            </a:pPr>
            <a:r>
              <a:rPr lang="ar-SA" b="1" dirty="0">
                <a:solidFill>
                  <a:srgbClr val="FF0000"/>
                </a:solidFill>
                <a:latin typeface="Times New Roman" pitchFamily="18" charset="0"/>
                <a:cs typeface="Times New Roman" pitchFamily="18" charset="0"/>
              </a:rPr>
              <a:t>المجموعة الأولى: </a:t>
            </a:r>
            <a:r>
              <a:rPr lang="ar-SA" b="1" dirty="0" smtClean="0">
                <a:solidFill>
                  <a:srgbClr val="FF0000"/>
                </a:solidFill>
                <a:latin typeface="Times New Roman" pitchFamily="18" charset="0"/>
                <a:cs typeface="Times New Roman" pitchFamily="18" charset="0"/>
              </a:rPr>
              <a:t>مجموعة الأسـس </a:t>
            </a:r>
            <a:r>
              <a:rPr lang="ar-SA" b="1" dirty="0">
                <a:solidFill>
                  <a:srgbClr val="FF0000"/>
                </a:solidFill>
                <a:latin typeface="Times New Roman" pitchFamily="18" charset="0"/>
                <a:cs typeface="Times New Roman" pitchFamily="18" charset="0"/>
              </a:rPr>
              <a:t>الإقتصادية لعلم الإنتاج </a:t>
            </a:r>
            <a:r>
              <a:rPr lang="ar-SA" b="1" dirty="0" smtClean="0">
                <a:solidFill>
                  <a:srgbClr val="FF0000"/>
                </a:solidFill>
                <a:latin typeface="Times New Roman" pitchFamily="18" charset="0"/>
                <a:cs typeface="Times New Roman" pitchFamily="18" charset="0"/>
              </a:rPr>
              <a:t>النباتي:</a:t>
            </a:r>
            <a:endParaRPr lang="en-US" sz="1600" dirty="0">
              <a:latin typeface="Times New Roman" pitchFamily="18" charset="0"/>
              <a:cs typeface="Times New Roman" pitchFamily="18" charset="0"/>
            </a:endParaRPr>
          </a:p>
          <a:p>
            <a:pPr algn="justLow" rtl="1" eaLnBrk="0" hangingPunct="0">
              <a:spcAft>
                <a:spcPts val="1200"/>
              </a:spcAft>
            </a:pPr>
            <a:r>
              <a:rPr lang="ar-SA" sz="1600" dirty="0">
                <a:latin typeface="Times New Roman" pitchFamily="18" charset="0"/>
                <a:cs typeface="Times New Roman" pitchFamily="18" charset="0"/>
              </a:rPr>
              <a:t>ان علم إدارة المزارع يهدف في مجال الإنتاج النباتي إلى تحقيق زيادة كمية ونوعية في إنتاج المحاصيل النباتية بالإضافة لتحسين إنتاجية الأرض الزراعية  ويتحقق ذلك من خلال الإجراءات التالية</a:t>
            </a:r>
            <a:r>
              <a:rPr lang="ar-SA" sz="1600" dirty="0" smtClean="0">
                <a:latin typeface="Times New Roman" pitchFamily="18" charset="0"/>
                <a:cs typeface="Times New Roman" pitchFamily="18" charset="0"/>
              </a:rPr>
              <a:t>:</a:t>
            </a:r>
            <a:endParaRPr lang="en-US" sz="1600" dirty="0">
              <a:latin typeface="Times New Roman" pitchFamily="18" charset="0"/>
              <a:cs typeface="Times New Roman" pitchFamily="18" charset="0"/>
            </a:endParaRPr>
          </a:p>
          <a:p>
            <a:pPr algn="justLow" rtl="1" eaLnBrk="0" hangingPunct="0">
              <a:spcAft>
                <a:spcPts val="1200"/>
              </a:spcAft>
              <a:buFont typeface="Wingdings" pitchFamily="2" charset="2"/>
              <a:buChar char="q"/>
            </a:pPr>
            <a:r>
              <a:rPr lang="ar-SA" sz="1600" dirty="0">
                <a:latin typeface="Times New Roman" pitchFamily="18" charset="0"/>
                <a:cs typeface="Times New Roman" pitchFamily="18" charset="0"/>
              </a:rPr>
              <a:t>تنظيم الأراضي الزراعية وتطبيق دورة زراعية </a:t>
            </a:r>
            <a:r>
              <a:rPr lang="ar-SA" sz="1600" dirty="0" smtClean="0">
                <a:latin typeface="Times New Roman" pitchFamily="18" charset="0"/>
                <a:cs typeface="Times New Roman" pitchFamily="18" charset="0"/>
              </a:rPr>
              <a:t>صحيحة</a:t>
            </a:r>
            <a:endParaRPr lang="en-US" sz="1600" dirty="0">
              <a:latin typeface="Times New Roman" pitchFamily="18" charset="0"/>
              <a:cs typeface="Times New Roman" pitchFamily="18" charset="0"/>
            </a:endParaRPr>
          </a:p>
          <a:p>
            <a:pPr algn="justLow" rtl="1" eaLnBrk="0" hangingPunct="0">
              <a:spcAft>
                <a:spcPts val="1200"/>
              </a:spcAft>
              <a:buFont typeface="Wingdings" pitchFamily="2" charset="2"/>
              <a:buChar char="q"/>
            </a:pPr>
            <a:r>
              <a:rPr lang="ar-SA" sz="1600" dirty="0">
                <a:latin typeface="Times New Roman" pitchFamily="18" charset="0"/>
                <a:cs typeface="Times New Roman" pitchFamily="18" charset="0"/>
              </a:rPr>
              <a:t>أعمال التربة وخدمة </a:t>
            </a:r>
            <a:r>
              <a:rPr lang="ar-SA" sz="1600" dirty="0" smtClean="0">
                <a:latin typeface="Times New Roman" pitchFamily="18" charset="0"/>
                <a:cs typeface="Times New Roman" pitchFamily="18" charset="0"/>
              </a:rPr>
              <a:t>المحصول</a:t>
            </a:r>
            <a:endParaRPr lang="en-US" sz="1600" dirty="0">
              <a:latin typeface="Times New Roman" pitchFamily="18" charset="0"/>
              <a:cs typeface="Times New Roman" pitchFamily="18" charset="0"/>
            </a:endParaRPr>
          </a:p>
          <a:p>
            <a:pPr algn="justLow" rtl="1" eaLnBrk="0" hangingPunct="0">
              <a:spcAft>
                <a:spcPts val="1200"/>
              </a:spcAft>
              <a:buFont typeface="Wingdings" pitchFamily="2" charset="2"/>
              <a:buChar char="q"/>
            </a:pPr>
            <a:r>
              <a:rPr lang="ar-SA" sz="1600" dirty="0" err="1">
                <a:latin typeface="Times New Roman" pitchFamily="18" charset="0"/>
                <a:cs typeface="Times New Roman" pitchFamily="18" charset="0"/>
              </a:rPr>
              <a:t>إستعمال</a:t>
            </a:r>
            <a:r>
              <a:rPr lang="ar-SA" sz="1600" dirty="0">
                <a:latin typeface="Times New Roman" pitchFamily="18" charset="0"/>
                <a:cs typeface="Times New Roman" pitchFamily="18" charset="0"/>
              </a:rPr>
              <a:t> الاسمدة المعدنية </a:t>
            </a:r>
            <a:r>
              <a:rPr lang="ar-SA" sz="1600" dirty="0" smtClean="0">
                <a:latin typeface="Times New Roman" pitchFamily="18" charset="0"/>
                <a:cs typeface="Times New Roman" pitchFamily="18" charset="0"/>
              </a:rPr>
              <a:t>والعضوية</a:t>
            </a:r>
            <a:endParaRPr lang="en-US" sz="1600" dirty="0">
              <a:latin typeface="Times New Roman" pitchFamily="18" charset="0"/>
              <a:cs typeface="Times New Roman" pitchFamily="18" charset="0"/>
            </a:endParaRPr>
          </a:p>
          <a:p>
            <a:pPr algn="justLow" rtl="1" eaLnBrk="0" hangingPunct="0">
              <a:spcAft>
                <a:spcPts val="1200"/>
              </a:spcAft>
              <a:buFont typeface="Wingdings" pitchFamily="2" charset="2"/>
              <a:buChar char="q"/>
            </a:pPr>
            <a:r>
              <a:rPr lang="ar-SA" sz="1600" dirty="0" err="1">
                <a:latin typeface="Times New Roman" pitchFamily="18" charset="0"/>
                <a:cs typeface="Times New Roman" pitchFamily="18" charset="0"/>
              </a:rPr>
              <a:t>إستعمال</a:t>
            </a:r>
            <a:r>
              <a:rPr lang="ar-SA" sz="1600" dirty="0">
                <a:latin typeface="Times New Roman" pitchFamily="18" charset="0"/>
                <a:cs typeface="Times New Roman" pitchFamily="18" charset="0"/>
              </a:rPr>
              <a:t> </a:t>
            </a:r>
            <a:r>
              <a:rPr lang="ar-SA" sz="1600" dirty="0" err="1">
                <a:latin typeface="Times New Roman" pitchFamily="18" charset="0"/>
                <a:cs typeface="Times New Roman" pitchFamily="18" charset="0"/>
              </a:rPr>
              <a:t>البذار</a:t>
            </a:r>
            <a:r>
              <a:rPr lang="ar-SA" sz="1600" dirty="0">
                <a:latin typeface="Times New Roman" pitchFamily="18" charset="0"/>
                <a:cs typeface="Times New Roman" pitchFamily="18" charset="0"/>
              </a:rPr>
              <a:t> المحسن </a:t>
            </a:r>
            <a:r>
              <a:rPr lang="ar-SA" sz="1600" dirty="0" smtClean="0">
                <a:latin typeface="Times New Roman" pitchFamily="18" charset="0"/>
                <a:cs typeface="Times New Roman" pitchFamily="18" charset="0"/>
              </a:rPr>
              <a:t>والهجين</a:t>
            </a:r>
            <a:endParaRPr lang="en-US" sz="1600" dirty="0">
              <a:latin typeface="Times New Roman" pitchFamily="18" charset="0"/>
              <a:cs typeface="Times New Roman" pitchFamily="18" charset="0"/>
            </a:endParaRPr>
          </a:p>
          <a:p>
            <a:pPr algn="justLow" rtl="1" eaLnBrk="0" hangingPunct="0">
              <a:spcAft>
                <a:spcPts val="1200"/>
              </a:spcAft>
              <a:buFont typeface="Wingdings" pitchFamily="2" charset="2"/>
              <a:buChar char="q"/>
            </a:pPr>
            <a:r>
              <a:rPr lang="ar-SA" sz="1600" dirty="0">
                <a:latin typeface="Times New Roman" pitchFamily="18" charset="0"/>
                <a:cs typeface="Times New Roman" pitchFamily="18" charset="0"/>
              </a:rPr>
              <a:t>إتّباع نظم الري </a:t>
            </a:r>
            <a:r>
              <a:rPr lang="ar-SA" sz="1600" dirty="0" smtClean="0">
                <a:latin typeface="Times New Roman" pitchFamily="18" charset="0"/>
                <a:cs typeface="Times New Roman" pitchFamily="18" charset="0"/>
              </a:rPr>
              <a:t>الإقتصادية</a:t>
            </a:r>
            <a:endParaRPr lang="en-US" sz="1600" dirty="0">
              <a:latin typeface="Times New Roman" pitchFamily="18" charset="0"/>
              <a:cs typeface="Times New Roman" pitchFamily="18" charset="0"/>
            </a:endParaRPr>
          </a:p>
          <a:p>
            <a:pPr algn="justLow" rtl="1" eaLnBrk="0" hangingPunct="0">
              <a:spcAft>
                <a:spcPts val="1200"/>
              </a:spcAft>
              <a:buFont typeface="Wingdings" pitchFamily="2" charset="2"/>
              <a:buChar char="q"/>
            </a:pPr>
            <a:r>
              <a:rPr lang="ar-SA" sz="1600" dirty="0">
                <a:latin typeface="Times New Roman" pitchFamily="18" charset="0"/>
                <a:cs typeface="Times New Roman" pitchFamily="18" charset="0"/>
              </a:rPr>
              <a:t>المحافظة على البيئة الزراعية.</a:t>
            </a:r>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pPr>
                <a:defRPr/>
              </a:pPr>
              <a:t>18</a:t>
            </a:fld>
            <a:endParaRPr lang="en-US"/>
          </a:p>
        </p:txBody>
      </p:sp>
    </p:spTree>
    <p:extLst>
      <p:ext uri="{BB962C8B-B14F-4D97-AF65-F5344CB8AC3E}">
        <p14:creationId xmlns:p14="http://schemas.microsoft.com/office/powerpoint/2010/main" val="2522620733"/>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type="body" idx="4294967295"/>
          </p:nvPr>
        </p:nvSpPr>
        <p:spPr>
          <a:xfrm>
            <a:off x="533400" y="228600"/>
            <a:ext cx="8305800" cy="5897563"/>
          </a:xfrm>
        </p:spPr>
        <p:txBody>
          <a:bodyPr/>
          <a:lstStyle/>
          <a:p>
            <a:pPr algn="ctr" rtl="1" eaLnBrk="1" hangingPunct="1">
              <a:lnSpc>
                <a:spcPct val="150000"/>
              </a:lnSpc>
              <a:buFont typeface="Wingdings" pitchFamily="2" charset="2"/>
              <a:buNone/>
            </a:pPr>
            <a:r>
              <a:rPr lang="ar-SA" altLang="en-US" sz="2800" b="1" dirty="0" smtClean="0">
                <a:solidFill>
                  <a:srgbClr val="7030A0"/>
                </a:solidFill>
                <a:latin typeface="Times New Roman" pitchFamily="18" charset="0"/>
                <a:cs typeface="Times New Roman" pitchFamily="18" charset="0"/>
              </a:rPr>
              <a:t>زيــادة الاستثمارات المزرعية لــزيادة الــحـجم الــمزرعي:</a:t>
            </a:r>
          </a:p>
          <a:p>
            <a:pPr algn="just" rtl="1" eaLnBrk="1" hangingPunct="1">
              <a:lnSpc>
                <a:spcPct val="150000"/>
              </a:lnSpc>
            </a:pPr>
            <a:r>
              <a:rPr lang="ar-SA" altLang="en-US" sz="2400" dirty="0" smtClean="0">
                <a:latin typeface="Times New Roman" pitchFamily="18" charset="0"/>
                <a:cs typeface="Times New Roman" pitchFamily="18" charset="0"/>
              </a:rPr>
              <a:t>من البدائل المتاحة لزيادة حجم المزرعة هو زيادة مـساحة الـمزرعة (عـدد الـهكتارات التي يـزرعها الـمزارع) عن طريق الاستصلاح أو زيادة الإستثمارات من أسمدة وبذور وآلات ونظم ري وغيرها. </a:t>
            </a:r>
          </a:p>
          <a:p>
            <a:pPr algn="just" rtl="1" eaLnBrk="1" hangingPunct="1">
              <a:lnSpc>
                <a:spcPct val="150000"/>
              </a:lnSpc>
            </a:pPr>
            <a:r>
              <a:rPr lang="ar-SA" altLang="en-US" sz="2400" dirty="0" smtClean="0">
                <a:latin typeface="Times New Roman" pitchFamily="18" charset="0"/>
                <a:cs typeface="Times New Roman" pitchFamily="18" charset="0"/>
              </a:rPr>
              <a:t>أي أنه يمكن زيادة الحجم عن طريق التوسع الأفقي أو التوسع الرأسي وزيادة درجة التكثيف ولتحديد القرار المناسب بالنسبة للمزارع يتطلب الأمر إجراء ميزانية مزرعية للبدائل المتاحة ويتم الاختيار وفق الحسابات الكمية التي تجري أما بالنسبة للمزارع غير محدود الإمكانيات والموارد فيمكنه إتباع الطريقتين لزيادة الحجم (أي زيادة المساحة وزيادة الاستثمارات).</a:t>
            </a:r>
            <a:endParaRPr lang="ar-SA" altLang="en-US" sz="2400" b="1" dirty="0" smtClean="0">
              <a:latin typeface="Times New Roman" pitchFamily="18" charset="0"/>
              <a:cs typeface="Times New Roman" pitchFamily="18" charset="0"/>
            </a:endParaRPr>
          </a:p>
        </p:txBody>
      </p:sp>
      <p:sp>
        <p:nvSpPr>
          <p:cNvPr id="41987"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AB87C717-8AE0-4C38-BFBD-2CAA39891AAA}" type="slidenum">
              <a:rPr lang="ar-SA" altLang="en-US" smtClean="0">
                <a:solidFill>
                  <a:schemeClr val="tx2"/>
                </a:solidFill>
              </a:rPr>
              <a:pPr eaLnBrk="1" hangingPunct="1"/>
              <a:t>180</a:t>
            </a:fld>
            <a:endParaRPr lang="en-US" altLang="en-US" smtClean="0">
              <a:solidFill>
                <a:schemeClr val="tx2"/>
              </a:solidFill>
            </a:endParaRPr>
          </a:p>
        </p:txBody>
      </p:sp>
    </p:spTree>
    <p:extLst>
      <p:ext uri="{BB962C8B-B14F-4D97-AF65-F5344CB8AC3E}">
        <p14:creationId xmlns:p14="http://schemas.microsoft.com/office/powerpoint/2010/main" val="1389700580"/>
      </p:ext>
    </p:extLst>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42131" y="1065213"/>
            <a:ext cx="8763000" cy="6278563"/>
          </a:xfrm>
          <a:prstGeom prst="rect">
            <a:avLst/>
          </a:prstGeom>
        </p:spPr>
        <p:txBody>
          <a:bodyPr>
            <a:spAutoFit/>
          </a:bodyPr>
          <a:lstStyle/>
          <a:p>
            <a:pPr algn="just" rtl="1">
              <a:lnSpc>
                <a:spcPct val="150000"/>
              </a:lnSpc>
              <a:buFont typeface="Wingdings" pitchFamily="2" charset="2"/>
              <a:buNone/>
              <a:defRPr/>
            </a:pPr>
            <a:r>
              <a:rPr lang="ar-SA" sz="2000" dirty="0">
                <a:latin typeface="Times New Roman" pitchFamily="18" charset="0"/>
                <a:cs typeface="Times New Roman" pitchFamily="18" charset="0"/>
              </a:rPr>
              <a:t>توجد علاقة عكسية بين التكاليف لوحدة المساحة من محصول معين والمساحة المزرعية، حيث إن متوسط التكاليف لوحدة المساحة في المساحات الإنتاجية الصغيرة أكبر من متوسط التكاليف لوحدة المساحة في المزارع الكبيرة، كما يوجد في معظم الإنتاج الزراعي ما يعرف بـميزة الـعائد للحجم الكبير وذلك راجع في الأساس لعدة أسباب منها:</a:t>
            </a:r>
          </a:p>
          <a:p>
            <a:pPr algn="just" rtl="1">
              <a:lnSpc>
                <a:spcPct val="150000"/>
              </a:lnSpc>
              <a:buFont typeface="Wingdings" pitchFamily="2" charset="2"/>
              <a:buNone/>
              <a:defRPr/>
            </a:pPr>
            <a:r>
              <a:rPr lang="ar-SA" sz="2400" dirty="0">
                <a:solidFill>
                  <a:schemeClr val="accent5">
                    <a:lumMod val="50000"/>
                  </a:schemeClr>
                </a:solidFill>
                <a:latin typeface="Times New Roman" pitchFamily="18" charset="0"/>
                <a:cs typeface="Times New Roman" pitchFamily="18" charset="0"/>
              </a:rPr>
              <a:t>1 -</a:t>
            </a:r>
            <a:r>
              <a:rPr lang="ar-SA" sz="2400" b="1" dirty="0">
                <a:solidFill>
                  <a:schemeClr val="accent5">
                    <a:lumMod val="50000"/>
                  </a:schemeClr>
                </a:solidFill>
                <a:latin typeface="Times New Roman" pitchFamily="18" charset="0"/>
                <a:cs typeface="Times New Roman" pitchFamily="18" charset="0"/>
              </a:rPr>
              <a:t>الـــــتكاليف الـــــــثابتة</a:t>
            </a:r>
            <a:r>
              <a:rPr lang="ar-SA" sz="2400" dirty="0">
                <a:solidFill>
                  <a:schemeClr val="accent5">
                    <a:lumMod val="50000"/>
                  </a:schemeClr>
                </a:solidFill>
                <a:latin typeface="Times New Roman" pitchFamily="18" charset="0"/>
                <a:cs typeface="Times New Roman" pitchFamily="18" charset="0"/>
              </a:rPr>
              <a:t>:</a:t>
            </a:r>
          </a:p>
          <a:p>
            <a:pPr algn="just" rtl="1">
              <a:lnSpc>
                <a:spcPct val="150000"/>
              </a:lnSpc>
              <a:buFont typeface="Wingdings" pitchFamily="2" charset="2"/>
              <a:buNone/>
              <a:defRPr/>
            </a:pPr>
            <a:r>
              <a:rPr lang="ar-SA" sz="2000" dirty="0">
                <a:latin typeface="Times New Roman" pitchFamily="18" charset="0"/>
                <a:cs typeface="Times New Roman" pitchFamily="18" charset="0"/>
              </a:rPr>
              <a:t>تنخفض التكاليف الثابتة لوحدة المساحة أو وحدة الإنتاج بزيادة المساحة أو الإنتاج وذلك بتوزيع هذه التكاليف على مساحة أكبر وإنتاج أكثر، فكلما زادت المساحة قل متوسط التكاليف الثابتة والتي تمثل جزء مهم جداً من متوسط التكاليف الإجمالية.</a:t>
            </a:r>
            <a:endParaRPr lang="ar-SA" sz="2000" b="1" dirty="0">
              <a:latin typeface="Times New Roman" pitchFamily="18" charset="0"/>
              <a:cs typeface="Times New Roman" pitchFamily="18" charset="0"/>
            </a:endParaRPr>
          </a:p>
          <a:p>
            <a:pPr algn="just" rtl="1">
              <a:lnSpc>
                <a:spcPct val="150000"/>
              </a:lnSpc>
              <a:buFont typeface="Wingdings" pitchFamily="2" charset="2"/>
              <a:buNone/>
              <a:defRPr/>
            </a:pPr>
            <a:r>
              <a:rPr lang="ar-SA" sz="2400" b="1" dirty="0">
                <a:solidFill>
                  <a:schemeClr val="accent5">
                    <a:lumMod val="50000"/>
                  </a:schemeClr>
                </a:solidFill>
                <a:latin typeface="Times New Roman" pitchFamily="18" charset="0"/>
                <a:cs typeface="Times New Roman" pitchFamily="18" charset="0"/>
              </a:rPr>
              <a:t>2-التخصص في الإنتاج:</a:t>
            </a:r>
            <a:endParaRPr lang="ar-SA" sz="2400" dirty="0">
              <a:solidFill>
                <a:schemeClr val="accent5">
                  <a:lumMod val="50000"/>
                </a:schemeClr>
              </a:solidFill>
              <a:latin typeface="Times New Roman" pitchFamily="18" charset="0"/>
              <a:cs typeface="Times New Roman" pitchFamily="18" charset="0"/>
            </a:endParaRPr>
          </a:p>
          <a:p>
            <a:pPr algn="just" rtl="1">
              <a:lnSpc>
                <a:spcPct val="150000"/>
              </a:lnSpc>
              <a:buFont typeface="Wingdings" pitchFamily="2" charset="2"/>
              <a:buNone/>
              <a:defRPr/>
            </a:pPr>
            <a:r>
              <a:rPr lang="ar-SA" sz="2000" dirty="0">
                <a:latin typeface="Times New Roman" pitchFamily="18" charset="0"/>
                <a:cs typeface="Times New Roman" pitchFamily="18" charset="0"/>
              </a:rPr>
              <a:t>زيادة الحجم تؤدي إلى التخصص وزيادة إستعمال الموارد المتغيرة بالمقارنة بالموارد الثابتة في العملية الإنتاجية وتؤدي إلى زيادة </a:t>
            </a:r>
            <a:r>
              <a:rPr lang="ar-SA" sz="2000" dirty="0" smtClean="0">
                <a:latin typeface="Times New Roman" pitchFamily="18" charset="0"/>
                <a:cs typeface="Times New Roman" pitchFamily="18" charset="0"/>
              </a:rPr>
              <a:t>الربحية </a:t>
            </a:r>
            <a:r>
              <a:rPr lang="ar-SA" sz="2000" dirty="0">
                <a:latin typeface="Times New Roman" pitchFamily="18" charset="0"/>
                <a:cs typeface="Times New Roman" pitchFamily="18" charset="0"/>
              </a:rPr>
              <a:t>بالمقارنة </a:t>
            </a:r>
            <a:r>
              <a:rPr lang="ar-SA" sz="2000" dirty="0" smtClean="0">
                <a:latin typeface="Times New Roman" pitchFamily="18" charset="0"/>
                <a:cs typeface="Times New Roman" pitchFamily="18" charset="0"/>
              </a:rPr>
              <a:t> مع الإنتاج </a:t>
            </a:r>
            <a:r>
              <a:rPr lang="ar-SA" sz="2000" dirty="0">
                <a:latin typeface="Times New Roman" pitchFamily="18" charset="0"/>
                <a:cs typeface="Times New Roman" pitchFamily="18" charset="0"/>
              </a:rPr>
              <a:t>في المساحات الصغيرة.</a:t>
            </a:r>
            <a:endParaRPr lang="en-US" sz="2000" dirty="0">
              <a:latin typeface="Times New Roman" pitchFamily="18" charset="0"/>
              <a:cs typeface="Times New Roman" pitchFamily="18" charset="0"/>
            </a:endParaRPr>
          </a:p>
          <a:p>
            <a:pPr algn="just" rtl="1">
              <a:lnSpc>
                <a:spcPct val="150000"/>
              </a:lnSpc>
              <a:buFont typeface="Wingdings" pitchFamily="2" charset="2"/>
              <a:buNone/>
              <a:defRPr/>
            </a:pPr>
            <a:endParaRPr lang="ar-SA" sz="2000" dirty="0">
              <a:cs typeface="PT Bold Heading" pitchFamily="2" charset="-78"/>
            </a:endParaRPr>
          </a:p>
          <a:p>
            <a:pPr algn="just" rtl="1">
              <a:lnSpc>
                <a:spcPct val="150000"/>
              </a:lnSpc>
              <a:buFont typeface="Wingdings" pitchFamily="2" charset="2"/>
              <a:buNone/>
              <a:defRPr/>
            </a:pPr>
            <a:endParaRPr lang="en-US" sz="2000" dirty="0">
              <a:cs typeface="PT Bold Heading" pitchFamily="2" charset="-78"/>
            </a:endParaRPr>
          </a:p>
        </p:txBody>
      </p:sp>
      <p:sp>
        <p:nvSpPr>
          <p:cNvPr id="43011" name="مستطيل 3"/>
          <p:cNvSpPr>
            <a:spLocks noChangeArrowheads="1"/>
          </p:cNvSpPr>
          <p:nvPr/>
        </p:nvSpPr>
        <p:spPr bwMode="auto">
          <a:xfrm>
            <a:off x="0" y="381000"/>
            <a:ext cx="87630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algn="ctr" rtl="1" eaLnBrk="1" hangingPunct="1">
              <a:lnSpc>
                <a:spcPct val="150000"/>
              </a:lnSpc>
              <a:buFont typeface="Wingdings" pitchFamily="2" charset="2"/>
              <a:buNone/>
            </a:pPr>
            <a:r>
              <a:rPr lang="ar-SA" altLang="en-US" sz="2800" b="1" dirty="0">
                <a:solidFill>
                  <a:srgbClr val="7030A0"/>
                </a:solidFill>
                <a:latin typeface="Times New Roman" pitchFamily="18" charset="0"/>
                <a:cs typeface="Times New Roman" pitchFamily="18" charset="0"/>
              </a:rPr>
              <a:t>عــلاقـة الـحـجـم الـمـزرعـي بـالـتـكالـيـف والـربـح:</a:t>
            </a:r>
            <a:endParaRPr lang="ar-SA" altLang="en-US" sz="2800" dirty="0">
              <a:solidFill>
                <a:srgbClr val="7030A0"/>
              </a:solidFill>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92500"/>
          </a:bodyPr>
          <a:lstStyle/>
          <a:p>
            <a:pPr>
              <a:defRPr/>
            </a:pPr>
            <a:fld id="{5A4F694F-8F6F-4960-B574-766F3F3A3916}" type="slidenum">
              <a:rPr lang="ar-SA" smtClean="0"/>
              <a:pPr>
                <a:defRPr/>
              </a:pPr>
              <a:t>181</a:t>
            </a:fld>
            <a:endParaRPr lang="en-US"/>
          </a:p>
        </p:txBody>
      </p:sp>
    </p:spTree>
    <p:extLst>
      <p:ext uri="{BB962C8B-B14F-4D97-AF65-F5344CB8AC3E}">
        <p14:creationId xmlns:p14="http://schemas.microsoft.com/office/powerpoint/2010/main" val="492304284"/>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4294967295"/>
          </p:nvPr>
        </p:nvSpPr>
        <p:spPr>
          <a:xfrm>
            <a:off x="304800" y="685800"/>
            <a:ext cx="8534400" cy="5440363"/>
          </a:xfrm>
        </p:spPr>
        <p:txBody>
          <a:bodyPr/>
          <a:lstStyle/>
          <a:p>
            <a:pPr marL="457200" indent="-457200" algn="just" rtl="1" eaLnBrk="1" hangingPunct="1">
              <a:lnSpc>
                <a:spcPct val="150000"/>
              </a:lnSpc>
              <a:buFont typeface="Wingdings" pitchFamily="2" charset="2"/>
              <a:buNone/>
            </a:pPr>
            <a:r>
              <a:rPr lang="ar-SA" altLang="en-US" sz="2400" b="1" dirty="0" smtClean="0">
                <a:solidFill>
                  <a:srgbClr val="7030A0"/>
                </a:solidFill>
                <a:latin typeface="Times New Roman" pitchFamily="18" charset="0"/>
                <a:cs typeface="Times New Roman" pitchFamily="18" charset="0"/>
              </a:rPr>
              <a:t>تـوزيع الـتكاليف الـثابتـة وتغـير نـسـبتهـا إلى التكاليف الـمتغيرة:</a:t>
            </a:r>
          </a:p>
          <a:p>
            <a:pPr marL="457200" indent="-457200" algn="just" rtl="1" eaLnBrk="1" hangingPunct="1">
              <a:lnSpc>
                <a:spcPct val="150000"/>
              </a:lnSpc>
            </a:pPr>
            <a:r>
              <a:rPr lang="ar-SA" altLang="en-US" sz="2000" dirty="0" smtClean="0">
                <a:latin typeface="Times New Roman" pitchFamily="18" charset="0"/>
                <a:cs typeface="Times New Roman" pitchFamily="18" charset="0"/>
              </a:rPr>
              <a:t>إن المزايا للحجم المزرعي الكبير تتمثل في تغيير نسبة إستخدام الموارد وتوزيع التكاليف الثابتة على حجم أكبر من الإنتاج. </a:t>
            </a:r>
          </a:p>
          <a:p>
            <a:pPr marL="457200" indent="-457200" algn="just" rtl="1" eaLnBrk="1" hangingPunct="1">
              <a:lnSpc>
                <a:spcPct val="150000"/>
              </a:lnSpc>
            </a:pPr>
            <a:r>
              <a:rPr lang="ar-SA" altLang="en-US" sz="2000" dirty="0" smtClean="0">
                <a:latin typeface="Times New Roman" pitchFamily="18" charset="0"/>
                <a:cs typeface="Times New Roman" pitchFamily="18" charset="0"/>
              </a:rPr>
              <a:t>وهذه العبارة أكثر وضوحاً في إنتاج المحاصيل المتخصصة والتي يمكن ميكنتها بدرجة كبيرة ويمكن توضيح العلاقة بين متوسط التكاليف الثابتة والمساحة الإنتاجية باستخدام أحجام مختلفة من الآلات الزراعية. </a:t>
            </a:r>
          </a:p>
          <a:p>
            <a:pPr marL="457200" indent="-457200" algn="just" rtl="1" eaLnBrk="1" hangingPunct="1">
              <a:lnSpc>
                <a:spcPct val="150000"/>
              </a:lnSpc>
            </a:pPr>
            <a:r>
              <a:rPr lang="ar-SA" altLang="en-US" sz="2000" dirty="0" smtClean="0">
                <a:latin typeface="Times New Roman" pitchFamily="18" charset="0"/>
                <a:cs typeface="Times New Roman" pitchFamily="18" charset="0"/>
              </a:rPr>
              <a:t>حيث نجد أن متوسط التكاليف الثابتة لايمكن تخفيضه بعد مستوى معين من الإنتاج أو المساحة ويبقى موازي لخط المساحة بعد ذلك المستوى والتي عندها ربما يتم الإتجاه إلى أحجام أخرى من الآلات الزراعية والتي تمكن من تخفيض متوسط تكلفة الإنتاج الثابتة. </a:t>
            </a:r>
            <a:endParaRPr lang="ar-SA" altLang="en-US" sz="2000" b="1" dirty="0" smtClean="0">
              <a:latin typeface="Times New Roman" pitchFamily="18" charset="0"/>
              <a:cs typeface="Times New Roman" pitchFamily="18" charset="0"/>
            </a:endParaRPr>
          </a:p>
        </p:txBody>
      </p:sp>
      <p:sp>
        <p:nvSpPr>
          <p:cNvPr id="44035"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DB68E8BF-EC88-4A1A-BDDB-9135EC17BB4D}" type="slidenum">
              <a:rPr lang="ar-SA" altLang="en-US" smtClean="0">
                <a:solidFill>
                  <a:schemeClr val="tx2"/>
                </a:solidFill>
              </a:rPr>
              <a:pPr eaLnBrk="1" hangingPunct="1"/>
              <a:t>182</a:t>
            </a:fld>
            <a:endParaRPr lang="en-US" altLang="en-US" smtClean="0">
              <a:solidFill>
                <a:schemeClr val="tx2"/>
              </a:solidFill>
            </a:endParaRPr>
          </a:p>
        </p:txBody>
      </p:sp>
    </p:spTree>
    <p:extLst>
      <p:ext uri="{BB962C8B-B14F-4D97-AF65-F5344CB8AC3E}">
        <p14:creationId xmlns:p14="http://schemas.microsoft.com/office/powerpoint/2010/main" val="1348521445"/>
      </p:ext>
    </p:extLst>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13314" name="Object 4"/>
          <p:cNvGraphicFramePr>
            <a:graphicFrameLocks noChangeAspect="1"/>
          </p:cNvGraphicFramePr>
          <p:nvPr/>
        </p:nvGraphicFramePr>
        <p:xfrm>
          <a:off x="914400" y="307975"/>
          <a:ext cx="7467600" cy="5921375"/>
        </p:xfrm>
        <a:graphic>
          <a:graphicData uri="http://schemas.openxmlformats.org/presentationml/2006/ole">
            <mc:AlternateContent xmlns:mc="http://schemas.openxmlformats.org/markup-compatibility/2006">
              <mc:Choice xmlns:v="urn:schemas-microsoft-com:vml" Requires="v">
                <p:oleObj spid="_x0000_s26641" name="Document" r:id="rId3" imgW="5285569" imgH="4511682" progId="Word.Document.8">
                  <p:embed/>
                </p:oleObj>
              </mc:Choice>
              <mc:Fallback>
                <p:oleObj name="Document" r:id="rId3" imgW="5285569" imgH="4511682"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07975"/>
                        <a:ext cx="7467600" cy="5921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316" name="Rectangle 6"/>
          <p:cNvSpPr>
            <a:spLocks noChangeArrowheads="1"/>
          </p:cNvSpPr>
          <p:nvPr/>
        </p:nvSpPr>
        <p:spPr bwMode="auto">
          <a:xfrm>
            <a:off x="0" y="45053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13317" name="عنصر نائب لرقم الشريحة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AFDDB5D7-A98B-4E41-A9A4-10DE551C5F2F}" type="slidenum">
              <a:rPr lang="ar-SA" altLang="en-US" smtClean="0">
                <a:solidFill>
                  <a:schemeClr val="tx2"/>
                </a:solidFill>
              </a:rPr>
              <a:pPr eaLnBrk="1" hangingPunct="1"/>
              <a:t>183</a:t>
            </a:fld>
            <a:endParaRPr lang="en-US" altLang="en-US" smtClean="0">
              <a:solidFill>
                <a:schemeClr val="tx2"/>
              </a:solidFill>
            </a:endParaRPr>
          </a:p>
        </p:txBody>
      </p:sp>
    </p:spTree>
    <p:extLst>
      <p:ext uri="{BB962C8B-B14F-4D97-AF65-F5344CB8AC3E}">
        <p14:creationId xmlns:p14="http://schemas.microsoft.com/office/powerpoint/2010/main" val="753171387"/>
      </p:ext>
    </p:extLst>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ChangeArrowheads="1"/>
          </p:cNvSpPr>
          <p:nvPr>
            <p:ph type="body" idx="4294967295"/>
          </p:nvPr>
        </p:nvSpPr>
        <p:spPr>
          <a:xfrm>
            <a:off x="228600" y="533400"/>
            <a:ext cx="8686800" cy="6096000"/>
          </a:xfrm>
        </p:spPr>
        <p:txBody>
          <a:bodyPr/>
          <a:lstStyle/>
          <a:p>
            <a:pPr marL="457200" indent="-457200" algn="r" rtl="1" eaLnBrk="1" hangingPunct="1">
              <a:lnSpc>
                <a:spcPct val="150000"/>
              </a:lnSpc>
              <a:buFont typeface="Wingdings" pitchFamily="2" charset="2"/>
              <a:buNone/>
            </a:pPr>
            <a:r>
              <a:rPr lang="ar-SA" altLang="en-US" sz="2800" dirty="0" smtClean="0">
                <a:solidFill>
                  <a:srgbClr val="7030A0"/>
                </a:solidFill>
                <a:latin typeface="Times New Roman" pitchFamily="18" charset="0"/>
                <a:cs typeface="Times New Roman" pitchFamily="18" charset="0"/>
              </a:rPr>
              <a:t>بعض المعايير المهمة تفيد في إختيار الحجم الأمثل لوحدة الإنتاج وذلك من خلال:</a:t>
            </a:r>
            <a:endParaRPr lang="ar-SA" altLang="en-US" sz="2800" dirty="0" smtClean="0">
              <a:solidFill>
                <a:srgbClr val="C00000"/>
              </a:solidFill>
              <a:latin typeface="Times New Roman" pitchFamily="18" charset="0"/>
              <a:cs typeface="Times New Roman" pitchFamily="18" charset="0"/>
            </a:endParaRPr>
          </a:p>
          <a:p>
            <a:pPr marL="457200" indent="-457200" algn="just" rtl="1" eaLnBrk="1" hangingPunct="1">
              <a:lnSpc>
                <a:spcPct val="150000"/>
              </a:lnSpc>
              <a:buFont typeface="Wingdings" pitchFamily="2" charset="2"/>
              <a:buNone/>
            </a:pPr>
            <a:r>
              <a:rPr lang="ar-SA" altLang="en-US" sz="2400" dirty="0" smtClean="0">
                <a:solidFill>
                  <a:srgbClr val="C00000"/>
                </a:solidFill>
                <a:latin typeface="Times New Roman" pitchFamily="18" charset="0"/>
                <a:cs typeface="Times New Roman" pitchFamily="18" charset="0"/>
              </a:rPr>
              <a:t>1- </a:t>
            </a:r>
            <a:r>
              <a:rPr lang="ar-SA" altLang="en-US" sz="2400" b="1" dirty="0" smtClean="0">
                <a:solidFill>
                  <a:srgbClr val="C00000"/>
                </a:solidFill>
                <a:latin typeface="Times New Roman" pitchFamily="18" charset="0"/>
                <a:cs typeface="Times New Roman" pitchFamily="18" charset="0"/>
              </a:rPr>
              <a:t>التعرف على الدخل المستهدف:</a:t>
            </a:r>
          </a:p>
          <a:p>
            <a:pPr marL="457200" indent="-457200" algn="just" rtl="1" eaLnBrk="1" hangingPunct="1">
              <a:lnSpc>
                <a:spcPct val="150000"/>
              </a:lnSpc>
              <a:buFont typeface="Wingdings" pitchFamily="2" charset="2"/>
              <a:buNone/>
            </a:pPr>
            <a:r>
              <a:rPr lang="ar-SA" altLang="en-US" sz="2400" dirty="0" smtClean="0">
                <a:latin typeface="Times New Roman" pitchFamily="18" charset="0"/>
                <a:cs typeface="Times New Roman" pitchFamily="18" charset="0"/>
              </a:rPr>
              <a:t>لكل دخل</a:t>
            </a:r>
            <a:r>
              <a:rPr lang="ar-SA" altLang="en-US" sz="2400" dirty="0">
                <a:latin typeface="Times New Roman" pitchFamily="18" charset="0"/>
                <a:cs typeface="Times New Roman" pitchFamily="18" charset="0"/>
              </a:rPr>
              <a:t> مستهدف</a:t>
            </a:r>
            <a:r>
              <a:rPr lang="ar-SA" altLang="en-US" sz="2400" dirty="0" smtClean="0">
                <a:latin typeface="Times New Roman" pitchFamily="18" charset="0"/>
                <a:cs typeface="Times New Roman" pitchFamily="18" charset="0"/>
              </a:rPr>
              <a:t> وسيلة لتحقيقه منها المساحة وغيرها. ومن وجهة نظر تكلفة الفرصة البديلة فإن الدخل المستهدف يجب أن يحقق أفضل إستثمار لموارد المزارع وأسرته. بحيث لايكون لدى المزارع أي حافز في الانتقال بموارده الى أي إستعمال بخلاف الزراعة حيث إنه حينما يكون الدخل المزرعي أقل من الدخل في البدائل الاخرى المتاحة للمزارع. قد يؤدي ذلك إلى عزوف عن استخدام الموارد في الزراعة والاتجاه الى البدائل الاخرى كالتجارة والخدمات وغيرها.</a:t>
            </a:r>
            <a:endParaRPr lang="en-US" altLang="en-US" sz="2400" dirty="0" smtClean="0">
              <a:latin typeface="Times New Roman" pitchFamily="18" charset="0"/>
              <a:cs typeface="Times New Roman" pitchFamily="18" charset="0"/>
            </a:endParaRPr>
          </a:p>
        </p:txBody>
      </p:sp>
      <p:sp>
        <p:nvSpPr>
          <p:cNvPr id="45059"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01E48B9C-502A-4B1E-B7C0-E359EED35411}" type="slidenum">
              <a:rPr lang="ar-SA" altLang="en-US" smtClean="0">
                <a:solidFill>
                  <a:schemeClr val="tx2"/>
                </a:solidFill>
              </a:rPr>
              <a:pPr eaLnBrk="1" hangingPunct="1"/>
              <a:t>184</a:t>
            </a:fld>
            <a:endParaRPr lang="en-US" altLang="en-US" smtClean="0">
              <a:solidFill>
                <a:schemeClr val="tx2"/>
              </a:solidFill>
            </a:endParaRPr>
          </a:p>
        </p:txBody>
      </p:sp>
    </p:spTree>
    <p:extLst>
      <p:ext uri="{BB962C8B-B14F-4D97-AF65-F5344CB8AC3E}">
        <p14:creationId xmlns:p14="http://schemas.microsoft.com/office/powerpoint/2010/main" val="1608662676"/>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مستطيل 2"/>
          <p:cNvSpPr>
            <a:spLocks noChangeArrowheads="1"/>
          </p:cNvSpPr>
          <p:nvPr/>
        </p:nvSpPr>
        <p:spPr bwMode="auto">
          <a:xfrm>
            <a:off x="533400" y="1295400"/>
            <a:ext cx="83058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Tahoma" pitchFamily="34" charset="0"/>
                <a:cs typeface="Arial" charset="0"/>
              </a:defRPr>
            </a:lvl1pPr>
            <a:lvl2pPr marL="838200" indent="-38100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algn="r" rtl="1" eaLnBrk="1" hangingPunct="1">
              <a:lnSpc>
                <a:spcPct val="150000"/>
              </a:lnSpc>
              <a:buFont typeface="Wingdings" pitchFamily="2" charset="2"/>
              <a:buNone/>
            </a:pPr>
            <a:r>
              <a:rPr lang="ar-SA" altLang="en-US" sz="2400" dirty="0" smtClean="0">
                <a:latin typeface="Times New Roman" pitchFamily="18" charset="0"/>
                <a:cs typeface="Times New Roman" pitchFamily="18" charset="0"/>
              </a:rPr>
              <a:t>2 </a:t>
            </a:r>
            <a:r>
              <a:rPr lang="ar-SA" altLang="en-US" sz="2400" dirty="0">
                <a:solidFill>
                  <a:srgbClr val="C00000"/>
                </a:solidFill>
                <a:latin typeface="Times New Roman" pitchFamily="18" charset="0"/>
                <a:cs typeface="Times New Roman" pitchFamily="18" charset="0"/>
              </a:rPr>
              <a:t>- الحجم المزرعي يجب أن يسمح:</a:t>
            </a:r>
          </a:p>
          <a:p>
            <a:pPr marL="457200" lvl="1" indent="0" algn="r" rtl="1" eaLnBrk="1" hangingPunct="1">
              <a:lnSpc>
                <a:spcPct val="150000"/>
              </a:lnSpc>
            </a:pPr>
            <a:r>
              <a:rPr lang="ar-SA" altLang="en-US" sz="2000" dirty="0">
                <a:latin typeface="Times New Roman" pitchFamily="18" charset="0"/>
                <a:cs typeface="Times New Roman" pitchFamily="18" charset="0"/>
              </a:rPr>
              <a:t>- الاستفادة من توزيع التكاليف الثابتة وتخفيض تكاليف الإنتاج، ويجب أن يراعي هذا المبدأ في الإختيار للحجم الأمثل لوحدة الإنتاج.</a:t>
            </a:r>
          </a:p>
          <a:p>
            <a:pPr marL="457200" lvl="1" indent="0" algn="r" rtl="1" eaLnBrk="1" hangingPunct="1">
              <a:lnSpc>
                <a:spcPct val="150000"/>
              </a:lnSpc>
            </a:pPr>
            <a:r>
              <a:rPr lang="ar-SA" altLang="en-US" sz="2000" dirty="0">
                <a:latin typeface="Times New Roman" pitchFamily="18" charset="0"/>
                <a:cs typeface="Times New Roman" pitchFamily="18" charset="0"/>
              </a:rPr>
              <a:t>- استخدام التقنية الحديثة المتوفرة لخفض  تكاليف الإنتاج الزراعي، بما يؤدي الى زيادة العائد وزيادة الإنتاج. فمن المعروف أن هناك أحجام من المزارع لاتمكن من الاستثمار في تقنيات متطورة مثل الآلات الزراعية وبعض أنظمة الري التي تتطلب مساحات أكبر لزيادة كفاءة أدائها وبالتالي تخفيض تكاليفها.</a:t>
            </a:r>
          </a:p>
          <a:p>
            <a:pPr algn="r" rtl="1" eaLnBrk="1" hangingPunct="1">
              <a:lnSpc>
                <a:spcPct val="150000"/>
              </a:lnSpc>
              <a:buFont typeface="Wingdings" pitchFamily="2" charset="2"/>
              <a:buChar char="§"/>
            </a:pPr>
            <a:r>
              <a:rPr lang="ar-SA" altLang="en-US" sz="2400" dirty="0">
                <a:latin typeface="Times New Roman" pitchFamily="18" charset="0"/>
                <a:cs typeface="Times New Roman" pitchFamily="18" charset="0"/>
              </a:rPr>
              <a:t>وبتطبيق هذه المبادئ يمكن الوصول الى عدد محدود من البدائل لاختيار الحجم لوحدة الإنتاج في فترة التخطيط والتي تسهل إتخاذ القرار الملائم من قبل متخذيه.</a:t>
            </a:r>
            <a:endParaRPr lang="en-US" altLang="en-US" sz="2400"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normAutofit fontScale="92500"/>
          </a:bodyPr>
          <a:lstStyle/>
          <a:p>
            <a:pPr>
              <a:defRPr/>
            </a:pPr>
            <a:fld id="{BFBDAE10-17C8-4307-86C0-89C3E7AEB5F1}" type="slidenum">
              <a:rPr lang="ar-SA" smtClean="0"/>
              <a:pPr>
                <a:defRPr/>
              </a:pPr>
              <a:t>185</a:t>
            </a:fld>
            <a:endParaRPr lang="en-US"/>
          </a:p>
        </p:txBody>
      </p:sp>
    </p:spTree>
    <p:extLst>
      <p:ext uri="{BB962C8B-B14F-4D97-AF65-F5344CB8AC3E}">
        <p14:creationId xmlns:p14="http://schemas.microsoft.com/office/powerpoint/2010/main" val="857422907"/>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a:xfrm>
            <a:off x="612775" y="228600"/>
            <a:ext cx="8153400" cy="990600"/>
          </a:xfrm>
        </p:spPr>
        <p:txBody>
          <a:bodyPr/>
          <a:lstStyle/>
          <a:p>
            <a:pPr algn="ctr" rtl="1" eaLnBrk="1" hangingPunct="1"/>
            <a:r>
              <a:rPr lang="ar-SA" altLang="en-US" sz="2800" b="1" dirty="0" smtClean="0">
                <a:solidFill>
                  <a:schemeClr val="accent1"/>
                </a:solidFill>
                <a:latin typeface="Times New Roman" pitchFamily="18" charset="0"/>
                <a:cs typeface="Times New Roman" pitchFamily="18" charset="0"/>
              </a:rPr>
              <a:t>الــــمـخــاطـرة والـلايـــقين في الإنتاج الـــــزراعي</a:t>
            </a:r>
            <a:r>
              <a:rPr lang="en-US" altLang="en-US" sz="2800" b="1" i="1" dirty="0" smtClean="0">
                <a:solidFill>
                  <a:schemeClr val="accent1"/>
                </a:solidFill>
                <a:latin typeface="Times New Roman" pitchFamily="18" charset="0"/>
                <a:cs typeface="Times New Roman" pitchFamily="18" charset="0"/>
              </a:rPr>
              <a:t/>
            </a:r>
            <a:br>
              <a:rPr lang="en-US" altLang="en-US" sz="2800" b="1" i="1" dirty="0" smtClean="0">
                <a:solidFill>
                  <a:schemeClr val="accent1"/>
                </a:solidFill>
                <a:latin typeface="Times New Roman" pitchFamily="18" charset="0"/>
                <a:cs typeface="Times New Roman" pitchFamily="18" charset="0"/>
              </a:rPr>
            </a:br>
            <a:r>
              <a:rPr lang="en-US" altLang="en-US" sz="2800" b="1" i="1" dirty="0" smtClean="0">
                <a:solidFill>
                  <a:schemeClr val="accent1"/>
                </a:solidFill>
                <a:latin typeface="Times New Roman" pitchFamily="18" charset="0"/>
                <a:cs typeface="Times New Roman" pitchFamily="18" charset="0"/>
              </a:rPr>
              <a:t>Risk &amp; Uncertainty in Agricultural Production</a:t>
            </a:r>
          </a:p>
        </p:txBody>
      </p:sp>
      <p:sp>
        <p:nvSpPr>
          <p:cNvPr id="324613" name="Rectangle 5"/>
          <p:cNvSpPr>
            <a:spLocks noGrp="1" noChangeArrowheads="1"/>
          </p:cNvSpPr>
          <p:nvPr>
            <p:ph sz="quarter" idx="1"/>
          </p:nvPr>
        </p:nvSpPr>
        <p:spPr>
          <a:xfrm>
            <a:off x="152400" y="1219200"/>
            <a:ext cx="8915400" cy="5334000"/>
          </a:xfrm>
        </p:spPr>
        <p:txBody>
          <a:bodyPr>
            <a:normAutofit fontScale="92500" lnSpcReduction="10000"/>
          </a:bodyPr>
          <a:lstStyle/>
          <a:p>
            <a:pPr marL="320040" indent="-320040" algn="just" rtl="1" eaLnBrk="1" fontAlgn="auto" hangingPunct="1">
              <a:lnSpc>
                <a:spcPct val="150000"/>
              </a:lnSpc>
              <a:spcAft>
                <a:spcPts val="0"/>
              </a:spcAft>
              <a:buFont typeface="Wingdings" pitchFamily="2" charset="2"/>
              <a:buChar char="q"/>
              <a:defRPr/>
            </a:pPr>
            <a:r>
              <a:rPr lang="ar-SA" sz="1600" dirty="0">
                <a:latin typeface="Times New Roman" pitchFamily="18" charset="0"/>
                <a:cs typeface="Times New Roman" pitchFamily="18" charset="0"/>
              </a:rPr>
              <a:t>المخاطرة واللايقين </a:t>
            </a:r>
            <a:r>
              <a:rPr lang="en-US" sz="1600" i="1" dirty="0">
                <a:latin typeface="Times New Roman" pitchFamily="18" charset="0"/>
                <a:cs typeface="Times New Roman" pitchFamily="18" charset="0"/>
              </a:rPr>
              <a:t>Risk</a:t>
            </a:r>
            <a:r>
              <a:rPr lang="en-US" sz="1600" b="1" i="1" dirty="0">
                <a:latin typeface="Times New Roman" pitchFamily="18" charset="0"/>
                <a:cs typeface="Times New Roman" pitchFamily="18" charset="0"/>
              </a:rPr>
              <a:t> </a:t>
            </a:r>
            <a:r>
              <a:rPr lang="en-US" sz="1600" i="1" dirty="0">
                <a:latin typeface="Times New Roman" pitchFamily="18" charset="0"/>
                <a:cs typeface="Times New Roman" pitchFamily="18" charset="0"/>
              </a:rPr>
              <a:t>&amp;</a:t>
            </a:r>
            <a:r>
              <a:rPr lang="en-US" sz="1600" b="1" i="1" dirty="0">
                <a:latin typeface="Times New Roman" pitchFamily="18" charset="0"/>
                <a:cs typeface="Times New Roman" pitchFamily="18" charset="0"/>
              </a:rPr>
              <a:t> </a:t>
            </a:r>
            <a:r>
              <a:rPr lang="en-US" sz="1600" i="1" dirty="0">
                <a:latin typeface="Times New Roman" pitchFamily="18" charset="0"/>
                <a:cs typeface="Times New Roman" pitchFamily="18" charset="0"/>
              </a:rPr>
              <a:t>Incertainty</a:t>
            </a:r>
            <a:r>
              <a:rPr lang="en-US" sz="1600" dirty="0">
                <a:latin typeface="Times New Roman" pitchFamily="18" charset="0"/>
                <a:cs typeface="Times New Roman" pitchFamily="18" charset="0"/>
              </a:rPr>
              <a:t> </a:t>
            </a:r>
            <a:r>
              <a:rPr lang="ar-SA" sz="1600" dirty="0">
                <a:latin typeface="Times New Roman" pitchFamily="18" charset="0"/>
                <a:cs typeface="Times New Roman" pitchFamily="18" charset="0"/>
              </a:rPr>
              <a:t>حالات من عدم المعرفة بالمستقبل تواجه كل أنشطة الإنتاج الزراعي بدرجات </a:t>
            </a:r>
            <a:r>
              <a:rPr lang="ar-SA" sz="1600" dirty="0" smtClean="0">
                <a:latin typeface="Times New Roman" pitchFamily="18" charset="0"/>
                <a:cs typeface="Times New Roman" pitchFamily="18" charset="0"/>
              </a:rPr>
              <a:t>متفاوتة، </a:t>
            </a:r>
            <a:r>
              <a:rPr lang="ar-SA" sz="1600" dirty="0">
                <a:latin typeface="Times New Roman" pitchFamily="18" charset="0"/>
                <a:cs typeface="Times New Roman" pitchFamily="18" charset="0"/>
              </a:rPr>
              <a:t>ويفرّق بين المخاطرة واللايقين في الدراسات المتوفرة غير أن الشائع هو استعمالها ليحلا محل بعضهما في التعبير عن حالات عدم التأكد بالظروف المستقبلية. ويمكن تعريف كل من المخاطرة واللايقين كما يلي:</a:t>
            </a:r>
            <a:endParaRPr lang="ar-SA" sz="1600" b="1" dirty="0">
              <a:latin typeface="Times New Roman" pitchFamily="18" charset="0"/>
              <a:cs typeface="Times New Roman" pitchFamily="18" charset="0"/>
            </a:endParaRPr>
          </a:p>
          <a:p>
            <a:pPr marL="0" indent="0" algn="just" rtl="1" eaLnBrk="1" fontAlgn="auto" hangingPunct="1">
              <a:lnSpc>
                <a:spcPct val="150000"/>
              </a:lnSpc>
              <a:spcAft>
                <a:spcPts val="0"/>
              </a:spcAft>
              <a:buNone/>
              <a:defRPr/>
            </a:pPr>
            <a:r>
              <a:rPr lang="ar-SA" sz="1700" b="1" dirty="0" smtClean="0">
                <a:solidFill>
                  <a:schemeClr val="accent1"/>
                </a:solidFill>
                <a:latin typeface="Times New Roman" pitchFamily="18" charset="0"/>
                <a:cs typeface="Times New Roman" pitchFamily="18" charset="0"/>
              </a:rPr>
              <a:t>الـــــمـخـاطــــرة </a:t>
            </a:r>
            <a:r>
              <a:rPr lang="en-US" sz="1700" b="1" i="1" dirty="0">
                <a:solidFill>
                  <a:schemeClr val="accent1"/>
                </a:solidFill>
                <a:latin typeface="Times New Roman" pitchFamily="18" charset="0"/>
                <a:cs typeface="Times New Roman" pitchFamily="18" charset="0"/>
              </a:rPr>
              <a:t>Risk</a:t>
            </a:r>
            <a:r>
              <a:rPr lang="ar-SA" sz="1700" b="1" dirty="0">
                <a:solidFill>
                  <a:schemeClr val="accent1"/>
                </a:solidFill>
                <a:latin typeface="Times New Roman" pitchFamily="18" charset="0"/>
                <a:cs typeface="Times New Roman" pitchFamily="18" charset="0"/>
              </a:rPr>
              <a:t>:</a:t>
            </a:r>
          </a:p>
          <a:p>
            <a:pPr marL="320040" indent="-320040" algn="just" rtl="1" eaLnBrk="1" fontAlgn="auto" hangingPunct="1">
              <a:lnSpc>
                <a:spcPct val="150000"/>
              </a:lnSpc>
              <a:spcAft>
                <a:spcPts val="0"/>
              </a:spcAft>
              <a:buFont typeface="Wingdings" pitchFamily="2" charset="2"/>
              <a:buChar char="q"/>
              <a:defRPr/>
            </a:pPr>
            <a:r>
              <a:rPr lang="ar-SA" sz="1600" dirty="0">
                <a:latin typeface="Times New Roman" pitchFamily="18" charset="0"/>
                <a:cs typeface="Times New Roman" pitchFamily="18" charset="0"/>
              </a:rPr>
              <a:t>هي درجة من عدم المعرفة </a:t>
            </a:r>
            <a:r>
              <a:rPr lang="ar-SA" sz="1600" dirty="0" smtClean="0">
                <a:latin typeface="Times New Roman" pitchFamily="18" charset="0"/>
                <a:cs typeface="Times New Roman" pitchFamily="18" charset="0"/>
              </a:rPr>
              <a:t>بالأمور </a:t>
            </a:r>
            <a:r>
              <a:rPr lang="ar-SA" sz="1600" dirty="0">
                <a:latin typeface="Times New Roman" pitchFamily="18" charset="0"/>
                <a:cs typeface="Times New Roman" pitchFamily="18" charset="0"/>
              </a:rPr>
              <a:t>المستقبلية مع وجود بيانات </a:t>
            </a:r>
            <a:r>
              <a:rPr lang="ar-SA" sz="1600" dirty="0" smtClean="0">
                <a:latin typeface="Times New Roman" pitchFamily="18" charset="0"/>
                <a:cs typeface="Times New Roman" pitchFamily="18" charset="0"/>
              </a:rPr>
              <a:t>وإحصائيات </a:t>
            </a:r>
            <a:r>
              <a:rPr lang="ar-SA" sz="1600" dirty="0">
                <a:latin typeface="Times New Roman" pitchFamily="18" charset="0"/>
                <a:cs typeface="Times New Roman" pitchFamily="18" charset="0"/>
              </a:rPr>
              <a:t>يمكن الرجوع </a:t>
            </a:r>
            <a:r>
              <a:rPr lang="ar-SA" sz="1600" dirty="0" smtClean="0">
                <a:latin typeface="Times New Roman" pitchFamily="18" charset="0"/>
                <a:cs typeface="Times New Roman" pitchFamily="18" charset="0"/>
              </a:rPr>
              <a:t>إليها </a:t>
            </a:r>
            <a:r>
              <a:rPr lang="ar-SA" sz="1600" dirty="0">
                <a:latin typeface="Times New Roman" pitchFamily="18" charset="0"/>
                <a:cs typeface="Times New Roman" pitchFamily="18" charset="0"/>
              </a:rPr>
              <a:t>لتحديد الإحتمالات حدوث الحدث </a:t>
            </a:r>
            <a:r>
              <a:rPr lang="en-US" sz="1600" i="1" dirty="0">
                <a:latin typeface="Times New Roman" pitchFamily="18" charset="0"/>
                <a:cs typeface="Times New Roman" pitchFamily="18" charset="0"/>
              </a:rPr>
              <a:t>Event</a:t>
            </a:r>
            <a:r>
              <a:rPr lang="ar-SA" sz="1600" dirty="0">
                <a:latin typeface="Times New Roman" pitchFamily="18" charset="0"/>
                <a:cs typeface="Times New Roman" pitchFamily="18" charset="0"/>
              </a:rPr>
              <a:t>. ومن أمثلة ذلك إحتمالات سقوط الأمطار التي تهم المزارع في منطقة ما تصنف على </a:t>
            </a:r>
            <a:r>
              <a:rPr lang="ar-SA" sz="1600" dirty="0" smtClean="0">
                <a:latin typeface="Times New Roman" pitchFamily="18" charset="0"/>
                <a:cs typeface="Times New Roman" pitchFamily="18" charset="0"/>
              </a:rPr>
              <a:t>أنها </a:t>
            </a:r>
            <a:r>
              <a:rPr lang="ar-SA" sz="1600" dirty="0">
                <a:latin typeface="Times New Roman" pitchFamily="18" charset="0"/>
                <a:cs typeface="Times New Roman" pitchFamily="18" charset="0"/>
              </a:rPr>
              <a:t>مخاطرة، وذلك لوجود بيانات </a:t>
            </a:r>
            <a:r>
              <a:rPr lang="ar-SA" sz="1600" dirty="0" smtClean="0">
                <a:latin typeface="Times New Roman" pitchFamily="18" charset="0"/>
                <a:cs typeface="Times New Roman" pitchFamily="18" charset="0"/>
              </a:rPr>
              <a:t>إحصائية </a:t>
            </a:r>
            <a:r>
              <a:rPr lang="ar-SA" sz="1600" dirty="0">
                <a:latin typeface="Times New Roman" pitchFamily="18" charset="0"/>
                <a:cs typeface="Times New Roman" pitchFamily="18" charset="0"/>
              </a:rPr>
              <a:t>عن معدلات السقوط الماضية من خلال محطات </a:t>
            </a:r>
            <a:r>
              <a:rPr lang="ar-SA" sz="1600" dirty="0" smtClean="0">
                <a:latin typeface="Times New Roman" pitchFamily="18" charset="0"/>
                <a:cs typeface="Times New Roman" pitchFamily="18" charset="0"/>
              </a:rPr>
              <a:t>الأرصاد </a:t>
            </a:r>
            <a:r>
              <a:rPr lang="ar-SA" sz="1600" dirty="0">
                <a:latin typeface="Times New Roman" pitchFamily="18" charset="0"/>
                <a:cs typeface="Times New Roman" pitchFamily="18" charset="0"/>
              </a:rPr>
              <a:t>الجوية لعدد من السنوات. وتُعطي المزارع معلومات عن احتمالات سقوط الأمطار على تلك المناطق الظروف الجوية والمناخية التي يتم تسجيلها من خلال محطات </a:t>
            </a:r>
            <a:r>
              <a:rPr lang="ar-SA" sz="1600" dirty="0" smtClean="0">
                <a:latin typeface="Times New Roman" pitchFamily="18" charset="0"/>
                <a:cs typeface="Times New Roman" pitchFamily="18" charset="0"/>
              </a:rPr>
              <a:t>الأرصاد </a:t>
            </a:r>
            <a:r>
              <a:rPr lang="ar-SA" sz="1600" dirty="0">
                <a:latin typeface="Times New Roman" pitchFamily="18" charset="0"/>
                <a:cs typeface="Times New Roman" pitchFamily="18" charset="0"/>
              </a:rPr>
              <a:t>تعد من ضمن ظروف المخاطرة في الإنتاج الزراعي.</a:t>
            </a:r>
            <a:endParaRPr lang="ar-SA" sz="1600" b="1" dirty="0">
              <a:latin typeface="Times New Roman" pitchFamily="18" charset="0"/>
              <a:cs typeface="Times New Roman" pitchFamily="18" charset="0"/>
            </a:endParaRPr>
          </a:p>
          <a:p>
            <a:pPr marL="0" indent="0" algn="just" rtl="1" eaLnBrk="1" fontAlgn="auto" hangingPunct="1">
              <a:lnSpc>
                <a:spcPct val="150000"/>
              </a:lnSpc>
              <a:spcAft>
                <a:spcPts val="0"/>
              </a:spcAft>
              <a:buNone/>
              <a:defRPr/>
            </a:pPr>
            <a:r>
              <a:rPr lang="ar-SA" sz="1700" b="1" dirty="0" smtClean="0">
                <a:solidFill>
                  <a:schemeClr val="accent1"/>
                </a:solidFill>
                <a:latin typeface="Times New Roman" pitchFamily="18" charset="0"/>
                <a:cs typeface="Times New Roman" pitchFamily="18" charset="0"/>
              </a:rPr>
              <a:t>اللايـــــقـــين </a:t>
            </a:r>
            <a:r>
              <a:rPr lang="en-US" sz="1700" b="1" i="1" dirty="0" smtClean="0">
                <a:solidFill>
                  <a:schemeClr val="accent1"/>
                </a:solidFill>
                <a:latin typeface="Times New Roman" pitchFamily="18" charset="0"/>
                <a:cs typeface="Times New Roman" pitchFamily="18" charset="0"/>
              </a:rPr>
              <a:t>Uncertainty</a:t>
            </a:r>
            <a:r>
              <a:rPr lang="ar-SA" sz="1700" b="1" dirty="0">
                <a:solidFill>
                  <a:schemeClr val="accent1"/>
                </a:solidFill>
                <a:latin typeface="Times New Roman" pitchFamily="18" charset="0"/>
                <a:cs typeface="Times New Roman" pitchFamily="18" charset="0"/>
              </a:rPr>
              <a:t>:</a:t>
            </a:r>
          </a:p>
          <a:p>
            <a:pPr marL="320040" indent="-320040" algn="just" rtl="1" eaLnBrk="1" fontAlgn="auto" hangingPunct="1">
              <a:lnSpc>
                <a:spcPct val="150000"/>
              </a:lnSpc>
              <a:spcAft>
                <a:spcPts val="0"/>
              </a:spcAft>
              <a:buFont typeface="Wingdings" pitchFamily="2" charset="2"/>
              <a:buChar char="q"/>
              <a:defRPr/>
            </a:pPr>
            <a:r>
              <a:rPr lang="ar-SA" sz="1600" dirty="0">
                <a:latin typeface="Times New Roman" pitchFamily="18" charset="0"/>
                <a:cs typeface="Times New Roman" pitchFamily="18" charset="0"/>
              </a:rPr>
              <a:t>هي درجة من عدم المعرفة بالمستقبل </a:t>
            </a:r>
            <a:r>
              <a:rPr lang="ar-SA" sz="1600" dirty="0" smtClean="0">
                <a:latin typeface="Times New Roman" pitchFamily="18" charset="0"/>
                <a:cs typeface="Times New Roman" pitchFamily="18" charset="0"/>
              </a:rPr>
              <a:t>ولا توجد </a:t>
            </a:r>
            <a:r>
              <a:rPr lang="ar-SA" sz="1600" dirty="0">
                <a:latin typeface="Times New Roman" pitchFamily="18" charset="0"/>
                <a:cs typeface="Times New Roman" pitchFamily="18" charset="0"/>
              </a:rPr>
              <a:t>في العادة بيانات </a:t>
            </a:r>
            <a:r>
              <a:rPr lang="ar-SA" sz="1600" dirty="0" smtClean="0">
                <a:latin typeface="Times New Roman" pitchFamily="18" charset="0"/>
                <a:cs typeface="Times New Roman" pitchFamily="18" charset="0"/>
              </a:rPr>
              <a:t>وإحصائيات </a:t>
            </a:r>
            <a:r>
              <a:rPr lang="ar-SA" sz="1600" dirty="0">
                <a:latin typeface="Times New Roman" pitchFamily="18" charset="0"/>
                <a:cs typeface="Times New Roman" pitchFamily="18" charset="0"/>
              </a:rPr>
              <a:t>يمكن استخدامها في تحديد الإحتمالات للحدوث المستقبلي للحدث. ومن أمثلة ذلك </a:t>
            </a:r>
            <a:r>
              <a:rPr lang="ar-SA" sz="1600" dirty="0" smtClean="0">
                <a:latin typeface="Times New Roman" pitchFamily="18" charset="0"/>
                <a:cs typeface="Times New Roman" pitchFamily="18" charset="0"/>
              </a:rPr>
              <a:t>الإصابة </a:t>
            </a:r>
            <a:r>
              <a:rPr lang="ar-SA" sz="1600" dirty="0">
                <a:latin typeface="Times New Roman" pitchFamily="18" charset="0"/>
                <a:cs typeface="Times New Roman" pitchFamily="18" charset="0"/>
              </a:rPr>
              <a:t>بالآفات والأمراض لمحصول معين في منطقة ما، حيث إن الإصابة بالأمراض </a:t>
            </a:r>
            <a:r>
              <a:rPr lang="ar-SA" sz="1600" dirty="0" err="1">
                <a:latin typeface="Times New Roman" pitchFamily="18" charset="0"/>
                <a:cs typeface="Times New Roman" pitchFamily="18" charset="0"/>
              </a:rPr>
              <a:t>لاتتبع</a:t>
            </a:r>
            <a:r>
              <a:rPr lang="ar-SA" sz="1600" dirty="0">
                <a:latin typeface="Times New Roman" pitchFamily="18" charset="0"/>
                <a:cs typeface="Times New Roman" pitchFamily="18" charset="0"/>
              </a:rPr>
              <a:t> نموذج معين </a:t>
            </a:r>
            <a:r>
              <a:rPr lang="ar-SA" sz="1600" dirty="0" err="1">
                <a:latin typeface="Times New Roman" pitchFamily="18" charset="0"/>
                <a:cs typeface="Times New Roman" pitchFamily="18" charset="0"/>
              </a:rPr>
              <a:t>ولايتم</a:t>
            </a:r>
            <a:r>
              <a:rPr lang="ar-SA" sz="1600" dirty="0">
                <a:latin typeface="Times New Roman" pitchFamily="18" charset="0"/>
                <a:cs typeface="Times New Roman" pitchFamily="18" charset="0"/>
              </a:rPr>
              <a:t> </a:t>
            </a:r>
            <a:r>
              <a:rPr lang="ar-SA" sz="1600" dirty="0" err="1">
                <a:latin typeface="Times New Roman" pitchFamily="18" charset="0"/>
                <a:cs typeface="Times New Roman" pitchFamily="18" charset="0"/>
              </a:rPr>
              <a:t>الإحتفاظ</a:t>
            </a:r>
            <a:r>
              <a:rPr lang="ar-SA" sz="1600" dirty="0">
                <a:latin typeface="Times New Roman" pitchFamily="18" charset="0"/>
                <a:cs typeface="Times New Roman" pitchFamily="18" charset="0"/>
              </a:rPr>
              <a:t> بسجلات وإحصائيات تمكن من تقدير الاحتمالات المستقبلية. نسبة كسر </a:t>
            </a:r>
            <a:r>
              <a:rPr lang="ar-SA" sz="1600" dirty="0" smtClean="0">
                <a:latin typeface="Times New Roman" pitchFamily="18" charset="0"/>
                <a:cs typeface="Times New Roman" pitchFamily="18" charset="0"/>
              </a:rPr>
              <a:t>البيض أثناء </a:t>
            </a:r>
            <a:r>
              <a:rPr lang="ar-SA" sz="1600" dirty="0">
                <a:latin typeface="Times New Roman" pitchFamily="18" charset="0"/>
                <a:cs typeface="Times New Roman" pitchFamily="18" charset="0"/>
              </a:rPr>
              <a:t>النقل والتسويق من أمثلة اللايقين حيث إنها بالمثل </a:t>
            </a:r>
            <a:r>
              <a:rPr lang="ar-SA" sz="1600" dirty="0" err="1">
                <a:latin typeface="Times New Roman" pitchFamily="18" charset="0"/>
                <a:cs typeface="Times New Roman" pitchFamily="18" charset="0"/>
              </a:rPr>
              <a:t>لاتتبع</a:t>
            </a:r>
            <a:r>
              <a:rPr lang="ar-SA" sz="1600" dirty="0">
                <a:latin typeface="Times New Roman" pitchFamily="18" charset="0"/>
                <a:cs typeface="Times New Roman" pitchFamily="18" charset="0"/>
              </a:rPr>
              <a:t> نظام معين ولايمكن توقعها حيث أن البيانات المتوفرة لاتكفي لتقدير الاحتمالات.</a:t>
            </a:r>
          </a:p>
          <a:p>
            <a:pPr marL="320040" indent="-320040" algn="just" rtl="1" eaLnBrk="1" fontAlgn="auto" hangingPunct="1">
              <a:lnSpc>
                <a:spcPct val="150000"/>
              </a:lnSpc>
              <a:spcAft>
                <a:spcPts val="0"/>
              </a:spcAft>
              <a:buFont typeface="Wingdings" pitchFamily="2" charset="2"/>
              <a:buChar char="q"/>
              <a:defRPr/>
            </a:pPr>
            <a:r>
              <a:rPr lang="ar-SA" sz="1600" dirty="0">
                <a:latin typeface="Times New Roman" pitchFamily="18" charset="0"/>
                <a:cs typeface="Times New Roman" pitchFamily="18" charset="0"/>
              </a:rPr>
              <a:t>وبالرغم من </a:t>
            </a:r>
            <a:r>
              <a:rPr lang="ar-SA" sz="1600" dirty="0" smtClean="0">
                <a:latin typeface="Times New Roman" pitchFamily="18" charset="0"/>
                <a:cs typeface="Times New Roman" pitchFamily="18" charset="0"/>
              </a:rPr>
              <a:t>الاختلاف </a:t>
            </a:r>
            <a:r>
              <a:rPr lang="ar-SA" sz="1600" dirty="0">
                <a:latin typeface="Times New Roman" pitchFamily="18" charset="0"/>
                <a:cs typeface="Times New Roman" pitchFamily="18" charset="0"/>
              </a:rPr>
              <a:t>الواضح في التعريفين إلاّ أنه من الشائع إستخدامها لتعني نفس الشيء فيما يخص حالات عدم المعرفة بالمستقبل في الإنتاج الزراعي.</a:t>
            </a:r>
            <a:endParaRPr lang="en-US" sz="1600"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92500"/>
          </a:bodyPr>
          <a:lstStyle/>
          <a:p>
            <a:pPr>
              <a:defRPr/>
            </a:pPr>
            <a:fld id="{BE5D326B-BFDA-481A-8D00-F3956FCE29F4}" type="slidenum">
              <a:rPr lang="ar-SA" smtClean="0"/>
              <a:pPr>
                <a:defRPr/>
              </a:pPr>
              <a:t>186</a:t>
            </a:fld>
            <a:endParaRPr lang="en-US"/>
          </a:p>
        </p:txBody>
      </p:sp>
    </p:spTree>
    <p:extLst>
      <p:ext uri="{BB962C8B-B14F-4D97-AF65-F5344CB8AC3E}">
        <p14:creationId xmlns:p14="http://schemas.microsoft.com/office/powerpoint/2010/main" val="4110070235"/>
      </p:ext>
    </p:extLst>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12775" y="228600"/>
            <a:ext cx="8153400" cy="990600"/>
          </a:xfrm>
        </p:spPr>
        <p:txBody>
          <a:bodyPr/>
          <a:lstStyle/>
          <a:p>
            <a:pPr algn="ctr" rtl="1" eaLnBrk="1" hangingPunct="1"/>
            <a:r>
              <a:rPr lang="ar-SA" altLang="en-US" sz="3200" b="1" dirty="0" smtClean="0">
                <a:latin typeface="Times New Roman" pitchFamily="18" charset="0"/>
                <a:cs typeface="Times New Roman" pitchFamily="18" charset="0"/>
              </a:rPr>
              <a:t>مصادر المخاطرة واللايقين في الإنتاج الزراعي</a:t>
            </a:r>
            <a:endParaRPr lang="en-US" altLang="en-US" sz="3200" b="1" dirty="0" smtClean="0">
              <a:latin typeface="Times New Roman" pitchFamily="18" charset="0"/>
              <a:cs typeface="Times New Roman" pitchFamily="18" charset="0"/>
            </a:endParaRPr>
          </a:p>
        </p:txBody>
      </p:sp>
      <p:sp>
        <p:nvSpPr>
          <p:cNvPr id="329731" name="Rectangle 3"/>
          <p:cNvSpPr>
            <a:spLocks noGrp="1" noChangeArrowheads="1"/>
          </p:cNvSpPr>
          <p:nvPr>
            <p:ph sz="quarter" idx="1"/>
          </p:nvPr>
        </p:nvSpPr>
        <p:spPr>
          <a:xfrm>
            <a:off x="381000" y="1295400"/>
            <a:ext cx="8458200" cy="5029200"/>
          </a:xfrm>
        </p:spPr>
        <p:txBody>
          <a:bodyPr>
            <a:normAutofit fontScale="92500"/>
          </a:bodyPr>
          <a:lstStyle/>
          <a:p>
            <a:pPr marL="320040" indent="-320040" algn="just" rtl="1" eaLnBrk="1" fontAlgn="auto" hangingPunct="1">
              <a:lnSpc>
                <a:spcPct val="150000"/>
              </a:lnSpc>
              <a:spcAft>
                <a:spcPts val="0"/>
              </a:spcAft>
              <a:buFont typeface="Wingdings" pitchFamily="2" charset="2"/>
              <a:buNone/>
              <a:defRPr/>
            </a:pPr>
            <a:r>
              <a:rPr lang="ar-SA" sz="1800" dirty="0" smtClean="0">
                <a:latin typeface="Times New Roman" pitchFamily="18" charset="0"/>
                <a:cs typeface="Times New Roman" pitchFamily="18" charset="0"/>
              </a:rPr>
              <a:t>يواجه </a:t>
            </a:r>
            <a:r>
              <a:rPr lang="ar-SA" sz="1800" dirty="0">
                <a:latin typeface="Times New Roman" pitchFamily="18" charset="0"/>
                <a:cs typeface="Times New Roman" pitchFamily="18" charset="0"/>
              </a:rPr>
              <a:t>الإنتاج الزراعي تحت كل الأنظمة درجات متفاوتة من المخاطرة واللايقين ومن أهم أسباب المخاطرة واللايقين في الإنتاج الزراعي </a:t>
            </a:r>
            <a:r>
              <a:rPr lang="ar-SA" sz="1800" dirty="0" smtClean="0">
                <a:latin typeface="Times New Roman" pitchFamily="18" charset="0"/>
                <a:cs typeface="Times New Roman" pitchFamily="18" charset="0"/>
              </a:rPr>
              <a:t>ما </a:t>
            </a:r>
            <a:r>
              <a:rPr lang="ar-SA" sz="1800" dirty="0">
                <a:latin typeface="Times New Roman" pitchFamily="18" charset="0"/>
                <a:cs typeface="Times New Roman" pitchFamily="18" charset="0"/>
              </a:rPr>
              <a:t>يلي:</a:t>
            </a:r>
          </a:p>
          <a:p>
            <a:pPr marL="320040" indent="-320040" algn="just" rtl="1" eaLnBrk="1" fontAlgn="auto" hangingPunct="1">
              <a:lnSpc>
                <a:spcPct val="150000"/>
              </a:lnSpc>
              <a:spcAft>
                <a:spcPts val="0"/>
              </a:spcAft>
              <a:buFont typeface="Wingdings" pitchFamily="2" charset="2"/>
              <a:buNone/>
              <a:defRPr/>
            </a:pPr>
            <a:r>
              <a:rPr lang="ar-SA" sz="2400" dirty="0">
                <a:solidFill>
                  <a:schemeClr val="accent1"/>
                </a:solidFill>
                <a:latin typeface="Times New Roman" pitchFamily="18" charset="0"/>
                <a:cs typeface="Times New Roman" pitchFamily="18" charset="0"/>
              </a:rPr>
              <a:t>1</a:t>
            </a:r>
            <a:r>
              <a:rPr lang="ar-SA" sz="2400" dirty="0">
                <a:solidFill>
                  <a:srgbClr val="FF0000"/>
                </a:solidFill>
                <a:latin typeface="Times New Roman" pitchFamily="18" charset="0"/>
                <a:cs typeface="Times New Roman" pitchFamily="18" charset="0"/>
              </a:rPr>
              <a:t> </a:t>
            </a:r>
            <a:r>
              <a:rPr lang="ar-SA" sz="2400" b="1" dirty="0" smtClean="0">
                <a:solidFill>
                  <a:schemeClr val="accent1"/>
                </a:solidFill>
                <a:latin typeface="Times New Roman" pitchFamily="18" charset="0"/>
                <a:cs typeface="Times New Roman" pitchFamily="18" charset="0"/>
              </a:rPr>
              <a:t>- الـــــــمخاطرة الإنتاجية </a:t>
            </a:r>
            <a:r>
              <a:rPr lang="en-US" sz="2400" b="1" i="1" dirty="0" smtClean="0">
                <a:solidFill>
                  <a:schemeClr val="accent1"/>
                </a:solidFill>
                <a:latin typeface="Times New Roman" pitchFamily="18" charset="0"/>
                <a:cs typeface="Times New Roman" pitchFamily="18" charset="0"/>
              </a:rPr>
              <a:t>Production Risk</a:t>
            </a:r>
            <a:endParaRPr lang="ar-SA" sz="2400" b="1" dirty="0">
              <a:solidFill>
                <a:schemeClr val="accent1"/>
              </a:solidFill>
              <a:latin typeface="Times New Roman" pitchFamily="18" charset="0"/>
              <a:cs typeface="Times New Roman" pitchFamily="18" charset="0"/>
            </a:endParaRPr>
          </a:p>
          <a:p>
            <a:pPr marL="320040" indent="-320040" algn="just" rtl="1" eaLnBrk="1" fontAlgn="auto" hangingPunct="1">
              <a:lnSpc>
                <a:spcPct val="150000"/>
              </a:lnSpc>
              <a:spcAft>
                <a:spcPts val="0"/>
              </a:spcAft>
              <a:buFont typeface="Wingdings" pitchFamily="2" charset="2"/>
              <a:buNone/>
              <a:defRPr/>
            </a:pPr>
            <a:r>
              <a:rPr lang="ar-SA" sz="1800" dirty="0">
                <a:latin typeface="Times New Roman" pitchFamily="18" charset="0"/>
                <a:cs typeface="Times New Roman" pitchFamily="18" charset="0"/>
              </a:rPr>
              <a:t>تحت ظروف المعرفة التامة </a:t>
            </a:r>
            <a:r>
              <a:rPr lang="ar-SA" sz="1800" dirty="0" smtClean="0">
                <a:latin typeface="Times New Roman" pitchFamily="18" charset="0"/>
                <a:cs typeface="Times New Roman" pitchFamily="18" charset="0"/>
              </a:rPr>
              <a:t>والافتراض بوجود </a:t>
            </a:r>
            <a:r>
              <a:rPr lang="ar-SA" sz="1800" dirty="0">
                <a:latin typeface="Times New Roman" pitchFamily="18" charset="0"/>
                <a:cs typeface="Times New Roman" pitchFamily="18" charset="0"/>
              </a:rPr>
              <a:t>معرفة بالمستقبل، نجد أن العلاقة بين الإنتاج ومدخلات الإنتاج معروفة معرفة كاملة من خلال مايعرف بدالة الإنتاج </a:t>
            </a:r>
            <a:r>
              <a:rPr lang="en-US" sz="1800" i="1" dirty="0">
                <a:latin typeface="Times New Roman" pitchFamily="18" charset="0"/>
                <a:cs typeface="Times New Roman" pitchFamily="18" charset="0"/>
              </a:rPr>
              <a:t>Production</a:t>
            </a:r>
            <a:r>
              <a:rPr lang="en-US" sz="1800" dirty="0">
                <a:latin typeface="Times New Roman" pitchFamily="18" charset="0"/>
                <a:cs typeface="Times New Roman" pitchFamily="18" charset="0"/>
              </a:rPr>
              <a:t> </a:t>
            </a:r>
            <a:r>
              <a:rPr lang="en-US" sz="1800" i="1" dirty="0">
                <a:latin typeface="Times New Roman" pitchFamily="18" charset="0"/>
                <a:cs typeface="Times New Roman" pitchFamily="18" charset="0"/>
              </a:rPr>
              <a:t>Function</a:t>
            </a:r>
            <a:r>
              <a:rPr lang="ar-SA" sz="1800" dirty="0">
                <a:latin typeface="Times New Roman" pitchFamily="18" charset="0"/>
                <a:cs typeface="Times New Roman" pitchFamily="18" charset="0"/>
              </a:rPr>
              <a:t> والتي تحدد أكبر كمية من الإنتاج يمكن الوصول </a:t>
            </a:r>
            <a:r>
              <a:rPr lang="ar-SA" sz="1800" dirty="0" smtClean="0">
                <a:latin typeface="Times New Roman" pitchFamily="18" charset="0"/>
                <a:cs typeface="Times New Roman" pitchFamily="18" charset="0"/>
              </a:rPr>
              <a:t>إليها </a:t>
            </a:r>
            <a:r>
              <a:rPr lang="ar-SA" sz="1800" dirty="0">
                <a:latin typeface="Times New Roman" pitchFamily="18" charset="0"/>
                <a:cs typeface="Times New Roman" pitchFamily="18" charset="0"/>
              </a:rPr>
              <a:t>من استخدام حزمة محدودة من عناصر الإنتاج. ولكل مستوى من عناصر الإنتاج يوجد حجم متوقع ومعروف من الناتج في مختلف </a:t>
            </a:r>
            <a:r>
              <a:rPr lang="ar-SA" sz="1800" dirty="0" smtClean="0">
                <a:latin typeface="Times New Roman" pitchFamily="18" charset="0"/>
                <a:cs typeface="Times New Roman" pitchFamily="18" charset="0"/>
              </a:rPr>
              <a:t>السلع </a:t>
            </a:r>
            <a:r>
              <a:rPr lang="ar-SA" sz="1800" dirty="0">
                <a:latin typeface="Times New Roman" pitchFamily="18" charset="0"/>
                <a:cs typeface="Times New Roman" pitchFamily="18" charset="0"/>
              </a:rPr>
              <a:t>الزراعية كما هو موضح في الشكل </a:t>
            </a:r>
            <a:r>
              <a:rPr lang="ar-SA" sz="1800" dirty="0" smtClean="0">
                <a:latin typeface="Times New Roman" pitchFamily="18" charset="0"/>
                <a:cs typeface="Times New Roman" pitchFamily="18" charset="0"/>
              </a:rPr>
              <a:t>فمن </a:t>
            </a:r>
            <a:r>
              <a:rPr lang="ar-SA" sz="1800" dirty="0">
                <a:latin typeface="Times New Roman" pitchFamily="18" charset="0"/>
                <a:cs typeface="Times New Roman" pitchFamily="18" charset="0"/>
              </a:rPr>
              <a:t>خلال الشكل (أ) يتضح أن لكل مستوى أو كمية من السماد المستخدم مستوى أو كمية من الإنتاج فعند معدل الإستخدام س1 نتوقع الحصول على ص1 وحدة من الإنتاج. وعند مستوى أعلى من الإستخدام س2 يمكن الحصول على معدل أعلى من الإنتاج ص2 وهكذا إلى أن نصل إلى مستوى الإستخدام </a:t>
            </a:r>
            <a:r>
              <a:rPr lang="ar-SA" sz="1800" dirty="0" smtClean="0">
                <a:latin typeface="Times New Roman" pitchFamily="18" charset="0"/>
                <a:cs typeface="Times New Roman" pitchFamily="18" charset="0"/>
              </a:rPr>
              <a:t>س</a:t>
            </a:r>
            <a:r>
              <a:rPr lang="ar-SA" sz="1800" baseline="30000" dirty="0" smtClean="0">
                <a:latin typeface="Times New Roman" pitchFamily="18" charset="0"/>
                <a:cs typeface="Times New Roman" pitchFamily="18" charset="0"/>
              </a:rPr>
              <a:t>ن</a:t>
            </a:r>
            <a:r>
              <a:rPr lang="ar-SA" sz="1800" dirty="0" smtClean="0">
                <a:latin typeface="Times New Roman" pitchFamily="18" charset="0"/>
                <a:cs typeface="Times New Roman" pitchFamily="18" charset="0"/>
              </a:rPr>
              <a:t> </a:t>
            </a:r>
            <a:r>
              <a:rPr lang="ar-SA" sz="1800" dirty="0">
                <a:latin typeface="Times New Roman" pitchFamily="18" charset="0"/>
                <a:cs typeface="Times New Roman" pitchFamily="18" charset="0"/>
              </a:rPr>
              <a:t>حيث نتحصل على </a:t>
            </a:r>
            <a:r>
              <a:rPr lang="ar-SA" sz="1800" dirty="0" smtClean="0">
                <a:latin typeface="Times New Roman" pitchFamily="18" charset="0"/>
                <a:cs typeface="Times New Roman" pitchFamily="18" charset="0"/>
              </a:rPr>
              <a:t>ص </a:t>
            </a:r>
            <a:r>
              <a:rPr lang="ar-SA" sz="1800" dirty="0">
                <a:latin typeface="Times New Roman" pitchFamily="18" charset="0"/>
                <a:cs typeface="Times New Roman" pitchFamily="18" charset="0"/>
              </a:rPr>
              <a:t>من كمية الإنتاج الإجمالية. وكما هو معروف وفي المرحلة الثانية من الإنتاج </a:t>
            </a:r>
            <a:r>
              <a:rPr lang="en-US" sz="1800" i="1" dirty="0">
                <a:latin typeface="Times New Roman" pitchFamily="18" charset="0"/>
                <a:cs typeface="Times New Roman" pitchFamily="18" charset="0"/>
              </a:rPr>
              <a:t>Second Stage of Production</a:t>
            </a:r>
            <a:r>
              <a:rPr lang="ar-SA" sz="1800" dirty="0">
                <a:latin typeface="Times New Roman" pitchFamily="18" charset="0"/>
                <a:cs typeface="Times New Roman" pitchFamily="18" charset="0"/>
              </a:rPr>
              <a:t> تتناقص الإنتاجية الحدية </a:t>
            </a:r>
            <a:r>
              <a:rPr lang="en-US" sz="1800" i="1" dirty="0" err="1">
                <a:latin typeface="Times New Roman" pitchFamily="18" charset="0"/>
                <a:cs typeface="Times New Roman" pitchFamily="18" charset="0"/>
              </a:rPr>
              <a:t>Deminishing</a:t>
            </a:r>
            <a:r>
              <a:rPr lang="en-US" sz="1800" i="1" dirty="0">
                <a:latin typeface="Times New Roman" pitchFamily="18" charset="0"/>
                <a:cs typeface="Times New Roman" pitchFamily="18" charset="0"/>
              </a:rPr>
              <a:t> Marginal Production</a:t>
            </a:r>
            <a:r>
              <a:rPr lang="ar-SA" sz="1800" dirty="0">
                <a:latin typeface="Times New Roman" pitchFamily="18" charset="0"/>
                <a:cs typeface="Times New Roman" pitchFamily="18" charset="0"/>
              </a:rPr>
              <a:t> [وهي المشتقة </a:t>
            </a:r>
            <a:r>
              <a:rPr lang="ar-SA" sz="1800" dirty="0" smtClean="0">
                <a:latin typeface="Times New Roman" pitchFamily="18" charset="0"/>
                <a:cs typeface="Times New Roman" pitchFamily="18" charset="0"/>
              </a:rPr>
              <a:t>الأولى </a:t>
            </a:r>
            <a:r>
              <a:rPr lang="ar-SA" sz="1800" dirty="0">
                <a:latin typeface="Times New Roman" pitchFamily="18" charset="0"/>
                <a:cs typeface="Times New Roman" pitchFamily="18" charset="0"/>
              </a:rPr>
              <a:t>لدالة الإنتاج بالنسبة للمتغير </a:t>
            </a:r>
            <a:r>
              <a:rPr lang="ar-SA" sz="1800" dirty="0" err="1">
                <a:latin typeface="Times New Roman" pitchFamily="18" charset="0"/>
                <a:cs typeface="Times New Roman" pitchFamily="18" charset="0"/>
              </a:rPr>
              <a:t>س</a:t>
            </a:r>
            <a:r>
              <a:rPr lang="ar-SA" sz="1800" dirty="0">
                <a:latin typeface="Times New Roman" pitchFamily="18" charset="0"/>
                <a:cs typeface="Times New Roman" pitchFamily="18" charset="0"/>
              </a:rPr>
              <a:t> (كمية السماد)].</a:t>
            </a:r>
            <a:endParaRPr lang="en-US" sz="1800"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92500"/>
          </a:bodyPr>
          <a:lstStyle/>
          <a:p>
            <a:pPr>
              <a:defRPr/>
            </a:pPr>
            <a:fld id="{63FDADA2-4EF1-45B0-BABD-0E8943B9E213}" type="slidenum">
              <a:rPr lang="ar-SA" smtClean="0"/>
              <a:pPr>
                <a:defRPr/>
              </a:pPr>
              <a:t>187</a:t>
            </a:fld>
            <a:endParaRPr lang="en-US"/>
          </a:p>
        </p:txBody>
      </p:sp>
    </p:spTree>
    <p:extLst>
      <p:ext uri="{BB962C8B-B14F-4D97-AF65-F5344CB8AC3E}">
        <p14:creationId xmlns:p14="http://schemas.microsoft.com/office/powerpoint/2010/main" val="2010494345"/>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solidFill>
                <a:prstClr val="black"/>
              </a:solidFill>
            </a:endParaRPr>
          </a:p>
        </p:txBody>
      </p:sp>
      <p:graphicFrame>
        <p:nvGraphicFramePr>
          <p:cNvPr id="1026" name="Object 4"/>
          <p:cNvGraphicFramePr>
            <a:graphicFrameLocks noChangeAspect="1"/>
          </p:cNvGraphicFramePr>
          <p:nvPr>
            <p:extLst>
              <p:ext uri="{D42A27DB-BD31-4B8C-83A1-F6EECF244321}">
                <p14:modId xmlns:p14="http://schemas.microsoft.com/office/powerpoint/2010/main" val="3387422555"/>
              </p:ext>
            </p:extLst>
          </p:nvPr>
        </p:nvGraphicFramePr>
        <p:xfrm>
          <a:off x="990600" y="762000"/>
          <a:ext cx="7924800" cy="4932362"/>
        </p:xfrm>
        <a:graphic>
          <a:graphicData uri="http://schemas.openxmlformats.org/presentationml/2006/ole">
            <mc:AlternateContent xmlns:mc="http://schemas.openxmlformats.org/markup-compatibility/2006">
              <mc:Choice xmlns:v="urn:schemas-microsoft-com:vml" Requires="v">
                <p:oleObj spid="_x0000_s62475" name="Document" r:id="rId3" imgW="5279196" imgH="2786500" progId="Word.Document.8">
                  <p:embed/>
                </p:oleObj>
              </mc:Choice>
              <mc:Fallback>
                <p:oleObj name="Document" r:id="rId3" imgW="5279196" imgH="278650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762000"/>
                        <a:ext cx="7924800" cy="4932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8" name="Rectangle 6"/>
          <p:cNvSpPr>
            <a:spLocks noChangeArrowheads="1"/>
          </p:cNvSpPr>
          <p:nvPr/>
        </p:nvSpPr>
        <p:spPr bwMode="auto">
          <a:xfrm>
            <a:off x="0" y="27813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solidFill>
                <a:prstClr val="black"/>
              </a:solidFill>
            </a:endParaRPr>
          </a:p>
        </p:txBody>
      </p:sp>
      <p:sp>
        <p:nvSpPr>
          <p:cNvPr id="1029" name="عنصر نائب لرقم الشريحة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B3BE5240-00C2-4848-84C4-3341BF730CB4}" type="slidenum">
              <a:rPr lang="ar-SA" altLang="en-US" smtClean="0">
                <a:solidFill>
                  <a:srgbClr val="464646"/>
                </a:solidFill>
              </a:rPr>
              <a:pPr eaLnBrk="1" hangingPunct="1"/>
              <a:t>188</a:t>
            </a:fld>
            <a:endParaRPr lang="en-US" altLang="en-US" smtClean="0">
              <a:solidFill>
                <a:srgbClr val="464646"/>
              </a:solidFill>
            </a:endParaRPr>
          </a:p>
        </p:txBody>
      </p:sp>
    </p:spTree>
    <p:extLst>
      <p:ext uri="{BB962C8B-B14F-4D97-AF65-F5344CB8AC3E}">
        <p14:creationId xmlns:p14="http://schemas.microsoft.com/office/powerpoint/2010/main" val="619883631"/>
      </p:ext>
    </p:extLst>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solidFill>
                <a:prstClr val="black"/>
              </a:solidFill>
            </a:endParaRPr>
          </a:p>
        </p:txBody>
      </p:sp>
      <p:graphicFrame>
        <p:nvGraphicFramePr>
          <p:cNvPr id="3074" name="Object 4"/>
          <p:cNvGraphicFramePr>
            <a:graphicFrameLocks noChangeAspect="1"/>
          </p:cNvGraphicFramePr>
          <p:nvPr/>
        </p:nvGraphicFramePr>
        <p:xfrm>
          <a:off x="533400" y="935038"/>
          <a:ext cx="8077200" cy="4430712"/>
        </p:xfrm>
        <a:graphic>
          <a:graphicData uri="http://schemas.openxmlformats.org/presentationml/2006/ole">
            <mc:AlternateContent xmlns:mc="http://schemas.openxmlformats.org/markup-compatibility/2006">
              <mc:Choice xmlns:v="urn:schemas-microsoft-com:vml" Requires="v">
                <p:oleObj spid="_x0000_s68619" name="Document" r:id="rId3" imgW="5279196" imgH="2900440" progId="Word.Document.8">
                  <p:embed/>
                </p:oleObj>
              </mc:Choice>
              <mc:Fallback>
                <p:oleObj name="Document" r:id="rId3" imgW="5279196" imgH="290044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935038"/>
                        <a:ext cx="8077200" cy="4430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6" name="Rectangle 6"/>
          <p:cNvSpPr>
            <a:spLocks noChangeArrowheads="1"/>
          </p:cNvSpPr>
          <p:nvPr/>
        </p:nvSpPr>
        <p:spPr bwMode="auto">
          <a:xfrm>
            <a:off x="0" y="2895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solidFill>
                <a:prstClr val="black"/>
              </a:solidFill>
            </a:endParaRPr>
          </a:p>
        </p:txBody>
      </p:sp>
      <p:sp>
        <p:nvSpPr>
          <p:cNvPr id="3077" name="عنصر نائب لرقم الشريحة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D2512DC4-EE7F-4637-BA1A-1ADE43C456F0}" type="slidenum">
              <a:rPr lang="ar-SA" altLang="en-US" smtClean="0">
                <a:solidFill>
                  <a:srgbClr val="464646"/>
                </a:solidFill>
              </a:rPr>
              <a:pPr eaLnBrk="1" hangingPunct="1"/>
              <a:t>189</a:t>
            </a:fld>
            <a:endParaRPr lang="en-US" altLang="en-US" smtClean="0">
              <a:solidFill>
                <a:srgbClr val="464646"/>
              </a:solidFill>
            </a:endParaRPr>
          </a:p>
        </p:txBody>
      </p:sp>
    </p:spTree>
    <p:extLst>
      <p:ext uri="{BB962C8B-B14F-4D97-AF65-F5344CB8AC3E}">
        <p14:creationId xmlns:p14="http://schemas.microsoft.com/office/powerpoint/2010/main" val="9439276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24580"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a:p>
          <a:p>
            <a:pPr eaLnBrk="0" hangingPunct="0"/>
            <a:endParaRPr lang="en-US" altLang="zh-CN"/>
          </a:p>
        </p:txBody>
      </p:sp>
      <p:pic>
        <p:nvPicPr>
          <p:cNvPr id="24581" name="Picture 2" descr="شعار قسم الاقتصاد الزراعي"/>
          <p:cNvPicPr>
            <a:picLocks noChangeAspect="1" noChangeArrowheads="1"/>
          </p:cNvPicPr>
          <p:nvPr/>
        </p:nvPicPr>
        <p:blipFill>
          <a:blip r:embed="rId3" cstate="print"/>
          <a:srcRect/>
          <a:stretch>
            <a:fillRect/>
          </a:stretch>
        </p:blipFill>
        <p:spPr bwMode="auto">
          <a:xfrm>
            <a:off x="0" y="0"/>
            <a:ext cx="1609725" cy="990600"/>
          </a:xfrm>
          <a:prstGeom prst="rect">
            <a:avLst/>
          </a:prstGeom>
          <a:noFill/>
          <a:ln w="9525">
            <a:noFill/>
            <a:miter lim="800000"/>
            <a:headEnd/>
            <a:tailEnd/>
          </a:ln>
        </p:spPr>
      </p:pic>
      <p:pic>
        <p:nvPicPr>
          <p:cNvPr id="24582" name="Picture 4" descr="C:\Users\نجيب\Pictures\ksuLogo.jpg"/>
          <p:cNvPicPr>
            <a:picLocks noChangeAspect="1" noChangeArrowheads="1"/>
          </p:cNvPicPr>
          <p:nvPr/>
        </p:nvPicPr>
        <p:blipFill>
          <a:blip r:embed="rId4" cstate="print"/>
          <a:srcRect/>
          <a:stretch>
            <a:fillRect/>
          </a:stretch>
        </p:blipFill>
        <p:spPr bwMode="auto">
          <a:xfrm>
            <a:off x="8001000" y="0"/>
            <a:ext cx="1143000" cy="906463"/>
          </a:xfrm>
          <a:prstGeom prst="rect">
            <a:avLst/>
          </a:prstGeom>
          <a:noFill/>
          <a:ln w="9525">
            <a:noFill/>
            <a:miter lim="800000"/>
            <a:headEnd/>
            <a:tailEnd/>
          </a:ln>
        </p:spPr>
      </p:pic>
      <p:sp>
        <p:nvSpPr>
          <p:cNvPr id="24583" name="Rectangle 7"/>
          <p:cNvSpPr>
            <a:spLocks noChangeArrowheads="1"/>
          </p:cNvSpPr>
          <p:nvPr/>
        </p:nvSpPr>
        <p:spPr bwMode="auto">
          <a:xfrm>
            <a:off x="533400" y="966549"/>
            <a:ext cx="8077200" cy="5232202"/>
          </a:xfrm>
          <a:prstGeom prst="rect">
            <a:avLst/>
          </a:prstGeom>
          <a:noFill/>
          <a:ln w="9525">
            <a:noFill/>
            <a:miter lim="800000"/>
            <a:headEnd/>
            <a:tailEnd/>
          </a:ln>
        </p:spPr>
        <p:txBody>
          <a:bodyPr anchor="ctr">
            <a:spAutoFit/>
          </a:bodyPr>
          <a:lstStyle/>
          <a:p>
            <a:pPr algn="justLow" rtl="1" eaLnBrk="0" hangingPunct="0">
              <a:spcAft>
                <a:spcPts val="1200"/>
              </a:spcAft>
              <a:buFont typeface="Wingdings" pitchFamily="2" charset="2"/>
              <a:buChar char="v"/>
              <a:tabLst>
                <a:tab pos="495300" algn="l"/>
              </a:tabLst>
            </a:pPr>
            <a:r>
              <a:rPr lang="ar-SA" sz="1600" b="1" dirty="0">
                <a:solidFill>
                  <a:srgbClr val="FF0000"/>
                </a:solidFill>
                <a:latin typeface="Times New Roman" pitchFamily="18" charset="0"/>
                <a:ea typeface="Times New Roman" pitchFamily="18" charset="0"/>
                <a:cs typeface="Times New Roman" pitchFamily="18" charset="0"/>
              </a:rPr>
              <a:t>المجموعة الثانية: </a:t>
            </a:r>
            <a:r>
              <a:rPr lang="ar-SA" sz="1600" b="1" dirty="0" smtClean="0">
                <a:solidFill>
                  <a:srgbClr val="FF0000"/>
                </a:solidFill>
                <a:latin typeface="Times New Roman" pitchFamily="18" charset="0"/>
                <a:ea typeface="Times New Roman" pitchFamily="18" charset="0"/>
                <a:cs typeface="Times New Roman" pitchFamily="18" charset="0"/>
              </a:rPr>
              <a:t>مجـموعة </a:t>
            </a:r>
            <a:r>
              <a:rPr lang="ar-SA" sz="1600" b="1" dirty="0">
                <a:solidFill>
                  <a:srgbClr val="FF0000"/>
                </a:solidFill>
                <a:latin typeface="Times New Roman" pitchFamily="18" charset="0"/>
                <a:ea typeface="Times New Roman" pitchFamily="18" charset="0"/>
                <a:cs typeface="Times New Roman" pitchFamily="18" charset="0"/>
              </a:rPr>
              <a:t>الأسـس الإقتصادية </a:t>
            </a:r>
            <a:r>
              <a:rPr lang="ar-SA" sz="1600" b="1" dirty="0" smtClean="0">
                <a:solidFill>
                  <a:srgbClr val="FF0000"/>
                </a:solidFill>
                <a:latin typeface="Times New Roman" pitchFamily="18" charset="0"/>
                <a:ea typeface="Times New Roman" pitchFamily="18" charset="0"/>
                <a:cs typeface="Times New Roman" pitchFamily="18" charset="0"/>
              </a:rPr>
              <a:t>لعـلم الإنتاج الحيواني</a:t>
            </a:r>
            <a:r>
              <a:rPr lang="ar-SA" sz="1600" b="1" dirty="0">
                <a:solidFill>
                  <a:srgbClr val="FF0000"/>
                </a:solidFill>
                <a:latin typeface="Times New Roman" pitchFamily="18" charset="0"/>
                <a:ea typeface="Times New Roman" pitchFamily="18" charset="0"/>
                <a:cs typeface="Times New Roman" pitchFamily="18" charset="0"/>
              </a:rPr>
              <a:t>:</a:t>
            </a:r>
            <a:endParaRPr lang="en-US" sz="1600" dirty="0">
              <a:solidFill>
                <a:srgbClr val="FF0000"/>
              </a:solidFill>
              <a:latin typeface="Times New Roman" pitchFamily="18" charset="0"/>
              <a:ea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sz="1400" dirty="0">
                <a:latin typeface="Times New Roman" pitchFamily="18" charset="0"/>
                <a:ea typeface="Times New Roman" pitchFamily="18" charset="0"/>
                <a:cs typeface="Times New Roman" pitchFamily="18" charset="0"/>
              </a:rPr>
              <a:t>يعمل علم إدارة المزارع دائما في مجال الإنتاج الحيواني إلى تحقيق إمكانية زيادة عدد رؤوس الماشية والأغنام والدواجن وغيرها من حيوانات المزرعة، ورفع إنتاجيتها من اللحم والحليب والبيض والصوف... الخ، ويتم ذلك </a:t>
            </a:r>
            <a:r>
              <a:rPr lang="ar-SA" sz="1400" dirty="0" smtClean="0">
                <a:latin typeface="Times New Roman" pitchFamily="18" charset="0"/>
                <a:ea typeface="Times New Roman" pitchFamily="18" charset="0"/>
                <a:cs typeface="Times New Roman" pitchFamily="18" charset="0"/>
              </a:rPr>
              <a:t>بالاعتماد </a:t>
            </a:r>
            <a:r>
              <a:rPr lang="ar-SA" sz="1400" dirty="0">
                <a:latin typeface="Times New Roman" pitchFamily="18" charset="0"/>
                <a:ea typeface="Times New Roman" pitchFamily="18" charset="0"/>
                <a:cs typeface="Times New Roman" pitchFamily="18" charset="0"/>
              </a:rPr>
              <a:t>على الأسـس الإقتصادية التالية:</a:t>
            </a:r>
            <a:endParaRPr lang="en-US" sz="900" dirty="0">
              <a:latin typeface="Times New Roman" pitchFamily="18" charset="0"/>
              <a:ea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sz="1400" dirty="0">
                <a:latin typeface="Times New Roman" pitchFamily="18" charset="0"/>
                <a:ea typeface="Times New Roman" pitchFamily="18" charset="0"/>
                <a:cs typeface="Times New Roman" pitchFamily="18" charset="0"/>
              </a:rPr>
              <a:t>إنتاج الأعلاف بالطرق الإقتصادية،</a:t>
            </a:r>
            <a:endParaRPr lang="en-US" sz="900" dirty="0">
              <a:latin typeface="Times New Roman" pitchFamily="18" charset="0"/>
              <a:ea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sz="1400" dirty="0">
                <a:latin typeface="Times New Roman" pitchFamily="18" charset="0"/>
                <a:ea typeface="Times New Roman" pitchFamily="18" charset="0"/>
                <a:cs typeface="Times New Roman" pitchFamily="18" charset="0"/>
              </a:rPr>
              <a:t>تركيب العليقة الغذائية (بشكل يحقق أعلى مضمون غذائي في محتوى العليقة </a:t>
            </a:r>
            <a:r>
              <a:rPr lang="ar-SA" sz="1400" dirty="0" smtClean="0">
                <a:latin typeface="Times New Roman" pitchFamily="18" charset="0"/>
                <a:ea typeface="Times New Roman" pitchFamily="18" charset="0"/>
                <a:cs typeface="Times New Roman" pitchFamily="18" charset="0"/>
              </a:rPr>
              <a:t>بأقل </a:t>
            </a:r>
            <a:r>
              <a:rPr lang="ar-SA" sz="1400" dirty="0">
                <a:latin typeface="Times New Roman" pitchFamily="18" charset="0"/>
                <a:ea typeface="Times New Roman" pitchFamily="18" charset="0"/>
                <a:cs typeface="Times New Roman" pitchFamily="18" charset="0"/>
              </a:rPr>
              <a:t>ما يمكن من التكاليف)،</a:t>
            </a:r>
            <a:endParaRPr lang="en-US" sz="900" dirty="0">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sz="1400" dirty="0">
                <a:latin typeface="Times New Roman" pitchFamily="18" charset="0"/>
                <a:cs typeface="Times New Roman" pitchFamily="18" charset="0"/>
              </a:rPr>
              <a:t>نظام التربية (مفتوح، مغلق)،</a:t>
            </a:r>
            <a:endParaRPr lang="en-US" sz="900" dirty="0">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sz="1400" dirty="0">
                <a:latin typeface="Times New Roman" pitchFamily="18" charset="0"/>
                <a:cs typeface="Times New Roman" pitchFamily="18" charset="0"/>
              </a:rPr>
              <a:t>تحسين السلالات والعروق الحيوانية،</a:t>
            </a:r>
            <a:endParaRPr lang="en-US" sz="900" dirty="0">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sz="1400" dirty="0">
                <a:latin typeface="Times New Roman" pitchFamily="18" charset="0"/>
                <a:cs typeface="Times New Roman" pitchFamily="18" charset="0"/>
              </a:rPr>
              <a:t>الخدمات البيطرية.</a:t>
            </a:r>
            <a:endParaRPr lang="en-US" sz="900" dirty="0">
              <a:latin typeface="Times New Roman" pitchFamily="18" charset="0"/>
              <a:cs typeface="Times New Roman" pitchFamily="18" charset="0"/>
            </a:endParaRPr>
          </a:p>
          <a:p>
            <a:pPr algn="justLow" rtl="1" eaLnBrk="0" hangingPunct="0">
              <a:spcAft>
                <a:spcPts val="1200"/>
              </a:spcAft>
              <a:buFont typeface="Wingdings" pitchFamily="2" charset="2"/>
              <a:buChar char="v"/>
              <a:tabLst>
                <a:tab pos="495300" algn="l"/>
              </a:tabLst>
            </a:pPr>
            <a:r>
              <a:rPr lang="ar-SA" sz="1600" b="1" dirty="0">
                <a:solidFill>
                  <a:srgbClr val="FF0000"/>
                </a:solidFill>
                <a:latin typeface="Times New Roman" pitchFamily="18" charset="0"/>
                <a:cs typeface="Times New Roman" pitchFamily="18" charset="0"/>
              </a:rPr>
              <a:t>المجموعة الثالثة: </a:t>
            </a:r>
            <a:r>
              <a:rPr lang="ar-SA" sz="1600" b="1" dirty="0" smtClean="0">
                <a:solidFill>
                  <a:srgbClr val="FF0000"/>
                </a:solidFill>
                <a:latin typeface="Times New Roman" pitchFamily="18" charset="0"/>
                <a:cs typeface="Times New Roman" pitchFamily="18" charset="0"/>
              </a:rPr>
              <a:t>مـجموعـة الأسـس </a:t>
            </a:r>
            <a:r>
              <a:rPr lang="ar-SA" sz="1600" b="1" dirty="0">
                <a:solidFill>
                  <a:srgbClr val="FF0000"/>
                </a:solidFill>
                <a:latin typeface="Times New Roman" pitchFamily="18" charset="0"/>
                <a:cs typeface="Times New Roman" pitchFamily="18" charset="0"/>
              </a:rPr>
              <a:t>الإقتصادية </a:t>
            </a:r>
            <a:r>
              <a:rPr lang="ar-SA" sz="1600" b="1" dirty="0" smtClean="0">
                <a:solidFill>
                  <a:srgbClr val="FF0000"/>
                </a:solidFill>
                <a:latin typeface="Times New Roman" pitchFamily="18" charset="0"/>
                <a:cs typeface="Times New Roman" pitchFamily="18" charset="0"/>
              </a:rPr>
              <a:t>للميكنة الزراعية</a:t>
            </a:r>
            <a:r>
              <a:rPr lang="ar-SA" sz="1600" b="1" dirty="0">
                <a:solidFill>
                  <a:srgbClr val="FF0000"/>
                </a:solidFill>
                <a:latin typeface="Times New Roman" pitchFamily="18" charset="0"/>
                <a:cs typeface="Times New Roman" pitchFamily="18" charset="0"/>
              </a:rPr>
              <a:t>:</a:t>
            </a:r>
            <a:endParaRPr lang="en-US" sz="1600" dirty="0">
              <a:solidFill>
                <a:srgbClr val="FF0000"/>
              </a:solidFill>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sz="1400" dirty="0">
                <a:latin typeface="Times New Roman" pitchFamily="18" charset="0"/>
                <a:cs typeface="Times New Roman" pitchFamily="18" charset="0"/>
              </a:rPr>
              <a:t>وتهدف إلى تشغيل الآلات </a:t>
            </a:r>
            <a:r>
              <a:rPr lang="ar-SA" sz="1400" dirty="0" err="1">
                <a:latin typeface="Times New Roman" pitchFamily="18" charset="0"/>
                <a:cs typeface="Times New Roman" pitchFamily="18" charset="0"/>
              </a:rPr>
              <a:t>والميكنات</a:t>
            </a:r>
            <a:r>
              <a:rPr lang="ar-SA" sz="1400" dirty="0">
                <a:latin typeface="Times New Roman" pitchFamily="18" charset="0"/>
                <a:cs typeface="Times New Roman" pitchFamily="18" charset="0"/>
              </a:rPr>
              <a:t> الزراعية بشكل </a:t>
            </a:r>
            <a:r>
              <a:rPr lang="ar-SA" sz="1400" dirty="0" smtClean="0">
                <a:latin typeface="Times New Roman" pitchFamily="18" charset="0"/>
                <a:cs typeface="Times New Roman" pitchFamily="18" charset="0"/>
              </a:rPr>
              <a:t>اقتصادي </a:t>
            </a:r>
            <a:r>
              <a:rPr lang="ar-SA" sz="1400" dirty="0">
                <a:latin typeface="Times New Roman" pitchFamily="18" charset="0"/>
                <a:cs typeface="Times New Roman" pitchFamily="18" charset="0"/>
              </a:rPr>
              <a:t>لأجل النهوض بإنتاجية العمل الزراعي لأن </a:t>
            </a:r>
            <a:r>
              <a:rPr lang="ar-SA" sz="1400" dirty="0" smtClean="0">
                <a:latin typeface="Times New Roman" pitchFamily="18" charset="0"/>
                <a:cs typeface="Times New Roman" pitchFamily="18" charset="0"/>
              </a:rPr>
              <a:t>الاستعمال الاقتصادي </a:t>
            </a:r>
            <a:r>
              <a:rPr lang="ar-SA" sz="1400" dirty="0">
                <a:latin typeface="Times New Roman" pitchFamily="18" charset="0"/>
                <a:cs typeface="Times New Roman" pitchFamily="18" charset="0"/>
              </a:rPr>
              <a:t>للآلات الزراعية يساهم بشكل دائم في رفع إنتاجية العمل الزراعي في المجالات كافة التي استعملت الآلات الزراعية فيها ويتحقق ذلك عن طريق:</a:t>
            </a:r>
            <a:endParaRPr lang="en-US" sz="900" dirty="0">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sz="1400" dirty="0">
                <a:latin typeface="Times New Roman" pitchFamily="18" charset="0"/>
                <a:cs typeface="Times New Roman" pitchFamily="18" charset="0"/>
              </a:rPr>
              <a:t>توفير الأيدي العاملة،</a:t>
            </a:r>
            <a:endParaRPr lang="en-US" sz="900" dirty="0">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sz="1400" dirty="0">
                <a:latin typeface="Times New Roman" pitchFamily="18" charset="0"/>
                <a:cs typeface="Times New Roman" pitchFamily="18" charset="0"/>
              </a:rPr>
              <a:t>توفير وقت العمل الحقلي وتقليصه،</a:t>
            </a:r>
            <a:endParaRPr lang="en-US" sz="900" dirty="0">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sz="1400" dirty="0">
                <a:latin typeface="Times New Roman" pitchFamily="18" charset="0"/>
                <a:cs typeface="Times New Roman" pitchFamily="18" charset="0"/>
              </a:rPr>
              <a:t>انجاز بعض الأعمال التي يتعذر انجازها من قبل العامل الزراعي،</a:t>
            </a:r>
            <a:endParaRPr lang="en-US" sz="900" dirty="0">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sz="1400" dirty="0">
                <a:latin typeface="Times New Roman" pitchFamily="18" charset="0"/>
                <a:cs typeface="Times New Roman" pitchFamily="18" charset="0"/>
              </a:rPr>
              <a:t>التوسع في الزراعة</a:t>
            </a:r>
            <a:r>
              <a:rPr lang="ar-SA" sz="1400" dirty="0" smtClean="0">
                <a:latin typeface="Times New Roman" pitchFamily="18" charset="0"/>
                <a:cs typeface="Times New Roman" pitchFamily="18" charset="0"/>
              </a:rPr>
              <a:t>.</a:t>
            </a:r>
            <a:endParaRPr lang="en-US" sz="900" dirty="0">
              <a:latin typeface="Times New Roman" pitchFamily="18" charset="0"/>
              <a:cs typeface="Times New Roman" pitchFamily="18" charset="0"/>
            </a:endParaRPr>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pPr>
                <a:defRPr/>
              </a:pPr>
              <a:t>19</a:t>
            </a:fld>
            <a:endParaRPr lang="en-US"/>
          </a:p>
        </p:txBody>
      </p:sp>
    </p:spTree>
    <p:extLst>
      <p:ext uri="{BB962C8B-B14F-4D97-AF65-F5344CB8AC3E}">
        <p14:creationId xmlns:p14="http://schemas.microsoft.com/office/powerpoint/2010/main" val="841487299"/>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5" name="Rectangle 3"/>
          <p:cNvSpPr>
            <a:spLocks noGrp="1" noChangeArrowheads="1"/>
          </p:cNvSpPr>
          <p:nvPr>
            <p:ph type="body" idx="4294967295"/>
          </p:nvPr>
        </p:nvSpPr>
        <p:spPr>
          <a:xfrm>
            <a:off x="381000" y="685800"/>
            <a:ext cx="8305800" cy="5334000"/>
          </a:xfrm>
        </p:spPr>
        <p:txBody>
          <a:bodyPr>
            <a:normAutofit fontScale="92500" lnSpcReduction="10000"/>
          </a:bodyPr>
          <a:lstStyle/>
          <a:p>
            <a:pPr marL="457200" indent="-457200" algn="just" rtl="1" eaLnBrk="1" fontAlgn="auto" hangingPunct="1">
              <a:lnSpc>
                <a:spcPct val="150000"/>
              </a:lnSpc>
              <a:spcAft>
                <a:spcPts val="0"/>
              </a:spcAft>
              <a:buFont typeface="Wingdings" pitchFamily="2" charset="2"/>
              <a:buChar char="q"/>
              <a:defRPr/>
            </a:pPr>
            <a:r>
              <a:rPr lang="ar-SA" sz="2000" dirty="0" smtClean="0">
                <a:latin typeface="Times New Roman" pitchFamily="18" charset="0"/>
                <a:cs typeface="Times New Roman" pitchFamily="18" charset="0"/>
              </a:rPr>
              <a:t> </a:t>
            </a:r>
            <a:r>
              <a:rPr lang="ar-SA" sz="2000" dirty="0">
                <a:latin typeface="Times New Roman" pitchFamily="18" charset="0"/>
                <a:cs typeface="Times New Roman" pitchFamily="18" charset="0"/>
              </a:rPr>
              <a:t>يمكن تقسيم دالة الإنتاج </a:t>
            </a:r>
            <a:r>
              <a:rPr lang="en-US" sz="2000" i="1" dirty="0">
                <a:latin typeface="Times New Roman" pitchFamily="18" charset="0"/>
                <a:cs typeface="Times New Roman" pitchFamily="18" charset="0"/>
              </a:rPr>
              <a:t>Production Function</a:t>
            </a:r>
            <a:r>
              <a:rPr lang="en-US" sz="2000" dirty="0">
                <a:latin typeface="Times New Roman" pitchFamily="18" charset="0"/>
                <a:cs typeface="Times New Roman" pitchFamily="18" charset="0"/>
              </a:rPr>
              <a:t> </a:t>
            </a:r>
            <a:r>
              <a:rPr lang="ar-SA" sz="2000" dirty="0" smtClean="0">
                <a:latin typeface="Times New Roman" pitchFamily="18" charset="0"/>
                <a:cs typeface="Times New Roman" pitchFamily="18" charset="0"/>
              </a:rPr>
              <a:t> وبالتحديد </a:t>
            </a:r>
            <a:r>
              <a:rPr lang="ar-SA" sz="2000" dirty="0">
                <a:latin typeface="Times New Roman" pitchFamily="18" charset="0"/>
                <a:cs typeface="Times New Roman" pitchFamily="18" charset="0"/>
              </a:rPr>
              <a:t>عناصر الإنتاج الى نوعين:</a:t>
            </a:r>
          </a:p>
          <a:p>
            <a:pPr marL="457200" indent="-457200" algn="just" rtl="1" eaLnBrk="1" fontAlgn="auto" hangingPunct="1">
              <a:lnSpc>
                <a:spcPct val="150000"/>
              </a:lnSpc>
              <a:spcAft>
                <a:spcPts val="0"/>
              </a:spcAft>
              <a:buFont typeface="Wingdings" pitchFamily="2" charset="2"/>
              <a:buChar char="v"/>
              <a:defRPr/>
            </a:pPr>
            <a:r>
              <a:rPr lang="ar-SA" sz="2000" dirty="0">
                <a:latin typeface="Times New Roman" pitchFamily="18" charset="0"/>
                <a:cs typeface="Times New Roman" pitchFamily="18" charset="0"/>
              </a:rPr>
              <a:t>عناصر الإنتاج التي يمكن التحكم فيها وتحت سيطرة المزارع ولا تحتوي على أي مخاطرة </a:t>
            </a:r>
            <a:r>
              <a:rPr lang="en-US" sz="2000" i="1" dirty="0">
                <a:latin typeface="Times New Roman" pitchFamily="18" charset="0"/>
                <a:cs typeface="Times New Roman" pitchFamily="18" charset="0"/>
              </a:rPr>
              <a:t>Risk</a:t>
            </a:r>
            <a:r>
              <a:rPr lang="ar-SA" sz="2000" dirty="0">
                <a:latin typeface="Times New Roman" pitchFamily="18" charset="0"/>
                <a:cs typeface="Times New Roman" pitchFamily="18" charset="0"/>
              </a:rPr>
              <a:t>، ومن أمثلة تلك </a:t>
            </a:r>
            <a:r>
              <a:rPr lang="ar-SA" sz="2000" dirty="0" err="1">
                <a:latin typeface="Times New Roman" pitchFamily="18" charset="0"/>
                <a:cs typeface="Times New Roman" pitchFamily="18" charset="0"/>
              </a:rPr>
              <a:t>المدخلات</a:t>
            </a:r>
            <a:r>
              <a:rPr lang="ar-SA" sz="2000" dirty="0">
                <a:latin typeface="Times New Roman" pitchFamily="18" charset="0"/>
                <a:cs typeface="Times New Roman" pitchFamily="18" charset="0"/>
              </a:rPr>
              <a:t> المساحة المزرعية وكمية البذور وكمية مياه الري والأسمدة وغيرها حيث إن المزارع يستطيع أن يتحكم في مثل تلك </a:t>
            </a:r>
            <a:r>
              <a:rPr lang="ar-SA" sz="2000" dirty="0" err="1">
                <a:latin typeface="Times New Roman" pitchFamily="18" charset="0"/>
                <a:cs typeface="Times New Roman" pitchFamily="18" charset="0"/>
              </a:rPr>
              <a:t>المدخلات</a:t>
            </a:r>
            <a:r>
              <a:rPr lang="ar-SA" sz="2000" dirty="0">
                <a:latin typeface="Times New Roman" pitchFamily="18" charset="0"/>
                <a:cs typeface="Times New Roman" pitchFamily="18" charset="0"/>
              </a:rPr>
              <a:t>.</a:t>
            </a:r>
          </a:p>
          <a:p>
            <a:pPr marL="457200" indent="-457200" algn="just" rtl="1" eaLnBrk="1" fontAlgn="auto" hangingPunct="1">
              <a:lnSpc>
                <a:spcPct val="150000"/>
              </a:lnSpc>
              <a:spcAft>
                <a:spcPts val="0"/>
              </a:spcAft>
              <a:buFont typeface="Wingdings" pitchFamily="2" charset="2"/>
              <a:buChar char="v"/>
              <a:defRPr/>
            </a:pPr>
            <a:r>
              <a:rPr lang="ar-SA" sz="2000" dirty="0">
                <a:latin typeface="Times New Roman" pitchFamily="18" charset="0"/>
                <a:cs typeface="Times New Roman" pitchFamily="18" charset="0"/>
              </a:rPr>
              <a:t>عناصر الإنتاج أو </a:t>
            </a:r>
            <a:r>
              <a:rPr lang="ar-SA" sz="2000" dirty="0" err="1">
                <a:latin typeface="Times New Roman" pitchFamily="18" charset="0"/>
                <a:cs typeface="Times New Roman" pitchFamily="18" charset="0"/>
              </a:rPr>
              <a:t>مدخلات</a:t>
            </a:r>
            <a:r>
              <a:rPr lang="ar-SA" sz="2000" dirty="0">
                <a:latin typeface="Times New Roman" pitchFamily="18" charset="0"/>
                <a:cs typeface="Times New Roman" pitchFamily="18" charset="0"/>
              </a:rPr>
              <a:t> </a:t>
            </a:r>
            <a:r>
              <a:rPr lang="ar-SA" sz="2000" dirty="0" err="1">
                <a:latin typeface="Times New Roman" pitchFamily="18" charset="0"/>
                <a:cs typeface="Times New Roman" pitchFamily="18" charset="0"/>
              </a:rPr>
              <a:t>لايمكن</a:t>
            </a:r>
            <a:r>
              <a:rPr lang="ar-SA" sz="2000" dirty="0">
                <a:latin typeface="Times New Roman" pitchFamily="18" charset="0"/>
                <a:cs typeface="Times New Roman" pitchFamily="18" charset="0"/>
              </a:rPr>
              <a:t> التحكم فيها وتحديدها من قبل المزارع ومن أمثلة تلك الظروف الجوية (كمية الأمطار والرياح ودرجات الحرارة وغيرها) وكذلك الأصول الوراثية في المحاصيل والحيوانات المنتجة للألبان واللحوم وغيرها. وهي عوامل تحكمها عناصر خارج عن إرادة المزارع وسيطرته.</a:t>
            </a:r>
          </a:p>
          <a:p>
            <a:pPr marL="457200" indent="-457200" algn="just" rtl="1" eaLnBrk="1" fontAlgn="auto" hangingPunct="1">
              <a:lnSpc>
                <a:spcPct val="150000"/>
              </a:lnSpc>
              <a:spcAft>
                <a:spcPts val="0"/>
              </a:spcAft>
              <a:buFont typeface="Wingdings"/>
              <a:buChar char=""/>
              <a:defRPr/>
            </a:pPr>
            <a:r>
              <a:rPr lang="ar-SA" sz="2000" dirty="0">
                <a:latin typeface="Times New Roman" pitchFamily="18" charset="0"/>
                <a:cs typeface="Times New Roman" pitchFamily="18" charset="0"/>
              </a:rPr>
              <a:t>ينتج عن ذلك أن هناك دالة إنتاج متعددة تحت ظروف المخاطرة واللايقين نظراً للمجموعة الثانية من </a:t>
            </a:r>
            <a:r>
              <a:rPr lang="ar-SA" sz="2000" dirty="0" err="1">
                <a:latin typeface="Times New Roman" pitchFamily="18" charset="0"/>
                <a:cs typeface="Times New Roman" pitchFamily="18" charset="0"/>
              </a:rPr>
              <a:t>مدخلات</a:t>
            </a:r>
            <a:r>
              <a:rPr lang="ar-SA" sz="2000" dirty="0">
                <a:latin typeface="Times New Roman" pitchFamily="18" charset="0"/>
                <a:cs typeface="Times New Roman" pitchFamily="18" charset="0"/>
              </a:rPr>
              <a:t> الإنتاج فإن الإنتاج المتوقع متعدد بتعدد التوقعات التي تحكم المجموعة التي تخرج عن سيطرة المزارع. وهي المصدر الأول للمخاطرة واللايقين في الإنتاج الزراعي كما هو موضح في </a:t>
            </a:r>
            <a:r>
              <a:rPr lang="ar-SA" sz="2000" dirty="0" smtClean="0">
                <a:latin typeface="Times New Roman" pitchFamily="18" charset="0"/>
                <a:cs typeface="Times New Roman" pitchFamily="18" charset="0"/>
              </a:rPr>
              <a:t>الشكل التالي </a:t>
            </a:r>
            <a:r>
              <a:rPr lang="ar-SA" sz="2000" dirty="0">
                <a:latin typeface="Times New Roman" pitchFamily="18" charset="0"/>
                <a:cs typeface="Times New Roman" pitchFamily="18" charset="0"/>
              </a:rPr>
              <a:t>الذي يبين علاقة دالة الإنتاج لمعدلات مختلفة من الامطار.</a:t>
            </a:r>
            <a:endParaRPr lang="en-US" sz="2000" dirty="0">
              <a:latin typeface="Times New Roman" pitchFamily="18" charset="0"/>
              <a:cs typeface="Times New Roman" pitchFamily="18" charset="0"/>
            </a:endParaRPr>
          </a:p>
        </p:txBody>
      </p:sp>
      <p:sp>
        <p:nvSpPr>
          <p:cNvPr id="19459"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02C24682-3796-4D8F-A9BD-66AD8E13BB82}" type="slidenum">
              <a:rPr lang="ar-SA" altLang="en-US" smtClean="0">
                <a:solidFill>
                  <a:schemeClr val="tx2"/>
                </a:solidFill>
              </a:rPr>
              <a:pPr eaLnBrk="1" hangingPunct="1"/>
              <a:t>190</a:t>
            </a:fld>
            <a:endParaRPr lang="en-US" altLang="en-US" smtClean="0">
              <a:solidFill>
                <a:schemeClr val="tx2"/>
              </a:solidFill>
            </a:endParaRPr>
          </a:p>
        </p:txBody>
      </p:sp>
    </p:spTree>
    <p:extLst>
      <p:ext uri="{BB962C8B-B14F-4D97-AF65-F5344CB8AC3E}">
        <p14:creationId xmlns:p14="http://schemas.microsoft.com/office/powerpoint/2010/main" val="853295608"/>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4098" name="Object 4"/>
          <p:cNvGraphicFramePr>
            <a:graphicFrameLocks noChangeAspect="1"/>
          </p:cNvGraphicFramePr>
          <p:nvPr/>
        </p:nvGraphicFramePr>
        <p:xfrm>
          <a:off x="457200" y="201613"/>
          <a:ext cx="7848600" cy="5792787"/>
        </p:xfrm>
        <a:graphic>
          <a:graphicData uri="http://schemas.openxmlformats.org/presentationml/2006/ole">
            <mc:AlternateContent xmlns:mc="http://schemas.openxmlformats.org/markup-compatibility/2006">
              <mc:Choice xmlns:v="urn:schemas-microsoft-com:vml" Requires="v">
                <p:oleObj spid="_x0000_s63499" name="Document" r:id="rId3" imgW="5279196" imgH="3903552" progId="Word.Document.8">
                  <p:embed/>
                </p:oleObj>
              </mc:Choice>
              <mc:Fallback>
                <p:oleObj name="Document" r:id="rId3" imgW="5279196" imgH="3903552"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01613"/>
                        <a:ext cx="7848600" cy="5792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0" name="Rectangle 6"/>
          <p:cNvSpPr>
            <a:spLocks noChangeArrowheads="1"/>
          </p:cNvSpPr>
          <p:nvPr/>
        </p:nvSpPr>
        <p:spPr bwMode="auto">
          <a:xfrm>
            <a:off x="0" y="38957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4101" name="عنصر نائب لرقم الشريحة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F30F3C52-FCE8-410A-9145-CEA412B2C707}" type="slidenum">
              <a:rPr lang="ar-SA" altLang="en-US" smtClean="0">
                <a:solidFill>
                  <a:schemeClr val="tx2"/>
                </a:solidFill>
              </a:rPr>
              <a:pPr eaLnBrk="1" hangingPunct="1"/>
              <a:t>191</a:t>
            </a:fld>
            <a:endParaRPr lang="en-US" altLang="en-US" smtClean="0">
              <a:solidFill>
                <a:schemeClr val="tx2"/>
              </a:solidFill>
            </a:endParaRPr>
          </a:p>
        </p:txBody>
      </p:sp>
    </p:spTree>
    <p:extLst>
      <p:ext uri="{BB962C8B-B14F-4D97-AF65-F5344CB8AC3E}">
        <p14:creationId xmlns:p14="http://schemas.microsoft.com/office/powerpoint/2010/main" val="921921137"/>
      </p:ext>
    </p:extLst>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4294967295"/>
          </p:nvPr>
        </p:nvSpPr>
        <p:spPr>
          <a:xfrm>
            <a:off x="457200" y="685800"/>
            <a:ext cx="8458200" cy="5105400"/>
          </a:xfrm>
        </p:spPr>
        <p:txBody>
          <a:bodyPr/>
          <a:lstStyle/>
          <a:p>
            <a:pPr algn="r" rtl="1" eaLnBrk="1" hangingPunct="1">
              <a:lnSpc>
                <a:spcPct val="150000"/>
              </a:lnSpc>
              <a:buFont typeface="Wingdings" pitchFamily="2" charset="2"/>
              <a:buNone/>
            </a:pPr>
            <a:r>
              <a:rPr lang="ar-SA" altLang="en-US" sz="2800" b="1" dirty="0" smtClean="0">
                <a:solidFill>
                  <a:schemeClr val="accent1"/>
                </a:solidFill>
                <a:latin typeface="Times New Roman" pitchFamily="18" charset="0"/>
                <a:cs typeface="Times New Roman" pitchFamily="18" charset="0"/>
              </a:rPr>
              <a:t>2- مـــــخاطر ســــعرية </a:t>
            </a:r>
            <a:r>
              <a:rPr lang="en-US" altLang="en-US" sz="2800" b="1" i="1" dirty="0" smtClean="0">
                <a:solidFill>
                  <a:schemeClr val="accent1"/>
                </a:solidFill>
                <a:latin typeface="Times New Roman" pitchFamily="18" charset="0"/>
                <a:cs typeface="Times New Roman" pitchFamily="18" charset="0"/>
              </a:rPr>
              <a:t>Price Ris</a:t>
            </a:r>
            <a:r>
              <a:rPr lang="en-US" altLang="en-US" sz="2800" b="1" i="1" dirty="0" smtClean="0">
                <a:latin typeface="Times New Roman" pitchFamily="18" charset="0"/>
                <a:cs typeface="Times New Roman" pitchFamily="18" charset="0"/>
              </a:rPr>
              <a:t>k</a:t>
            </a:r>
            <a:endParaRPr lang="ar-SA" altLang="en-US" sz="2800" dirty="0" smtClean="0">
              <a:latin typeface="Times New Roman" pitchFamily="18" charset="0"/>
              <a:cs typeface="Times New Roman" pitchFamily="18" charset="0"/>
            </a:endParaRPr>
          </a:p>
          <a:p>
            <a:pPr algn="r" rtl="1" eaLnBrk="1" hangingPunct="1">
              <a:lnSpc>
                <a:spcPct val="150000"/>
              </a:lnSpc>
            </a:pPr>
            <a:r>
              <a:rPr lang="ar-SA" altLang="en-US" sz="2000" dirty="0" smtClean="0">
                <a:latin typeface="Times New Roman" pitchFamily="18" charset="0"/>
                <a:cs typeface="Times New Roman" pitchFamily="18" charset="0"/>
              </a:rPr>
              <a:t>للأسعار أهمية بالغة في الزراعة فهي التي تحدد الدخل المتوقع  </a:t>
            </a:r>
            <a:r>
              <a:rPr lang="en-US" altLang="en-US" sz="2000" i="1" dirty="0" smtClean="0">
                <a:latin typeface="Times New Roman" pitchFamily="18" charset="0"/>
                <a:cs typeface="Times New Roman" pitchFamily="18" charset="0"/>
              </a:rPr>
              <a:t>Expected Income</a:t>
            </a:r>
            <a:r>
              <a:rPr lang="en-US" altLang="en-US" sz="2000" dirty="0" smtClean="0">
                <a:latin typeface="Times New Roman" pitchFamily="18" charset="0"/>
                <a:cs typeface="Times New Roman" pitchFamily="18" charset="0"/>
              </a:rPr>
              <a:t> </a:t>
            </a:r>
            <a:r>
              <a:rPr lang="ar-SA" altLang="en-US" sz="2000" dirty="0" smtClean="0">
                <a:latin typeface="Times New Roman" pitchFamily="18" charset="0"/>
                <a:cs typeface="Times New Roman" pitchFamily="18" charset="0"/>
              </a:rPr>
              <a:t>للمزارع مع كمية الإنتاج، وعند التخطيط للزراعة يعرف المزارع نوع واحد من الأسعار وهي أسعار مدخلات الإنتاج من أسمدة وبذور وغيرها، ولكنه لايعرف الأسعار المتوقعة </a:t>
            </a:r>
            <a:r>
              <a:rPr lang="en-US" altLang="en-US" sz="2000" i="1" dirty="0" smtClean="0">
                <a:latin typeface="Times New Roman" pitchFamily="18" charset="0"/>
                <a:cs typeface="Times New Roman" pitchFamily="18" charset="0"/>
              </a:rPr>
              <a:t>Expected Prices</a:t>
            </a:r>
            <a:r>
              <a:rPr lang="ar-SA" altLang="en-US" sz="2000" dirty="0" smtClean="0">
                <a:latin typeface="Times New Roman" pitchFamily="18" charset="0"/>
                <a:cs typeface="Times New Roman" pitchFamily="18" charset="0"/>
              </a:rPr>
              <a:t> للإنتاج الذي يحصل عليه في فترات مستقبلية تختلف من عدة أشهر في المحاصيل الحقلية إلى عدة سنوات في أشجار الفاكهة والإنتاج الحيواني. </a:t>
            </a:r>
          </a:p>
          <a:p>
            <a:pPr algn="r" rtl="1" eaLnBrk="1" hangingPunct="1">
              <a:lnSpc>
                <a:spcPct val="150000"/>
              </a:lnSpc>
            </a:pPr>
            <a:r>
              <a:rPr lang="ar-SA" altLang="en-US" sz="2000" dirty="0" smtClean="0">
                <a:latin typeface="Times New Roman" pitchFamily="18" charset="0"/>
                <a:cs typeface="Times New Roman" pitchFamily="18" charset="0"/>
              </a:rPr>
              <a:t>عدم المعرفة المستقبلية بالأسعار يعد مصدر من مصادر المخاطرة واللايقين التي تسبب تذبذب الدخل المزرعي وتوثر في خطط وكفاءة الإنتاج الزراعي.</a:t>
            </a:r>
            <a:endParaRPr lang="en-US" altLang="en-US" sz="2000" dirty="0" smtClean="0">
              <a:latin typeface="Times New Roman" pitchFamily="18" charset="0"/>
              <a:cs typeface="Times New Roman" pitchFamily="18" charset="0"/>
            </a:endParaRPr>
          </a:p>
        </p:txBody>
      </p:sp>
      <p:sp>
        <p:nvSpPr>
          <p:cNvPr id="20483"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E1A30C73-F47D-4252-8AD5-912E6E1E2328}" type="slidenum">
              <a:rPr lang="ar-SA" altLang="en-US" smtClean="0">
                <a:solidFill>
                  <a:schemeClr val="tx2"/>
                </a:solidFill>
              </a:rPr>
              <a:pPr eaLnBrk="1" hangingPunct="1"/>
              <a:t>192</a:t>
            </a:fld>
            <a:endParaRPr lang="en-US" altLang="en-US" smtClean="0">
              <a:solidFill>
                <a:schemeClr val="tx2"/>
              </a:solidFill>
            </a:endParaRPr>
          </a:p>
        </p:txBody>
      </p:sp>
    </p:spTree>
    <p:extLst>
      <p:ext uri="{BB962C8B-B14F-4D97-AF65-F5344CB8AC3E}">
        <p14:creationId xmlns:p14="http://schemas.microsoft.com/office/powerpoint/2010/main" val="2631794619"/>
      </p:ext>
    </p:extLst>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4294967295"/>
          </p:nvPr>
        </p:nvSpPr>
        <p:spPr>
          <a:xfrm>
            <a:off x="304800" y="990600"/>
            <a:ext cx="8610600" cy="5135563"/>
          </a:xfrm>
        </p:spPr>
        <p:txBody>
          <a:bodyPr/>
          <a:lstStyle/>
          <a:p>
            <a:pPr marL="609600" indent="-609600" algn="r" rtl="1" eaLnBrk="1" hangingPunct="1">
              <a:lnSpc>
                <a:spcPct val="150000"/>
              </a:lnSpc>
              <a:buFont typeface="Wingdings" pitchFamily="2" charset="2"/>
              <a:buNone/>
            </a:pPr>
            <a:r>
              <a:rPr lang="ar-SA" altLang="en-US" sz="2800" b="1" dirty="0" smtClean="0">
                <a:solidFill>
                  <a:srgbClr val="0070C0"/>
                </a:solidFill>
                <a:latin typeface="Times New Roman" pitchFamily="18" charset="0"/>
                <a:cs typeface="Times New Roman" pitchFamily="18" charset="0"/>
              </a:rPr>
              <a:t>3 - مــــــــخاطرتـــــــــقنية </a:t>
            </a:r>
            <a:r>
              <a:rPr lang="en-US" altLang="en-US" sz="2800" b="1" i="1" dirty="0" smtClean="0">
                <a:solidFill>
                  <a:srgbClr val="0070C0"/>
                </a:solidFill>
                <a:latin typeface="Times New Roman" pitchFamily="18" charset="0"/>
                <a:cs typeface="Times New Roman" pitchFamily="18" charset="0"/>
              </a:rPr>
              <a:t>Technical Risk</a:t>
            </a:r>
            <a:endParaRPr lang="ar-SA" altLang="en-US" sz="2800" dirty="0" smtClean="0">
              <a:solidFill>
                <a:srgbClr val="0070C0"/>
              </a:solidFill>
              <a:latin typeface="Times New Roman" pitchFamily="18" charset="0"/>
              <a:cs typeface="Times New Roman" pitchFamily="18" charset="0"/>
            </a:endParaRPr>
          </a:p>
          <a:p>
            <a:pPr marL="609600" indent="-609600" algn="just" rtl="1" eaLnBrk="1" hangingPunct="1">
              <a:lnSpc>
                <a:spcPct val="150000"/>
              </a:lnSpc>
            </a:pPr>
            <a:r>
              <a:rPr lang="ar-SA" altLang="en-US" sz="2000" dirty="0" smtClean="0">
                <a:latin typeface="Times New Roman" pitchFamily="18" charset="0"/>
                <a:cs typeface="Times New Roman" pitchFamily="18" charset="0"/>
              </a:rPr>
              <a:t>تؤثر التقنية </a:t>
            </a:r>
            <a:r>
              <a:rPr lang="en-US" altLang="en-US" sz="2000" i="1" dirty="0" smtClean="0">
                <a:latin typeface="Times New Roman" pitchFamily="18" charset="0"/>
                <a:cs typeface="Times New Roman" pitchFamily="18" charset="0"/>
              </a:rPr>
              <a:t>Technology</a:t>
            </a:r>
            <a:r>
              <a:rPr lang="en-US" altLang="en-US" sz="2000" dirty="0" smtClean="0">
                <a:latin typeface="Times New Roman" pitchFamily="18" charset="0"/>
                <a:cs typeface="Times New Roman" pitchFamily="18" charset="0"/>
              </a:rPr>
              <a:t> </a:t>
            </a:r>
            <a:r>
              <a:rPr lang="ar-SA" altLang="en-US" sz="2000" dirty="0" smtClean="0">
                <a:latin typeface="Times New Roman" pitchFamily="18" charset="0"/>
                <a:cs typeface="Times New Roman" pitchFamily="18" charset="0"/>
              </a:rPr>
              <a:t>وتغيراتها في مقدرة المزارع على المنافسة، حيث أن المزارع يواجه قرارات بالإستثمار في تقنيات محددة مثل الجرارات والحاصدات وأنظمة الري وهي تقنيات واستثمارات لايمكن تغيرها في الوقت القصير ومرتبطة بزمن إنتاجي محدد. بينما يواجه المزارع باستمرار إمكانيات وجود تقنيات متطورة توفر الطاقة أو تؤدي الأعمال بكفاءة عالية وهو لايستطيع أن يحصل عليها مما يؤثر سلباً على تكاليف الإنتاج ومقدرته على المنافسة في أسواق السلع.</a:t>
            </a:r>
          </a:p>
          <a:p>
            <a:pPr marL="609600" indent="-609600" algn="just" rtl="1" eaLnBrk="1" hangingPunct="1">
              <a:lnSpc>
                <a:spcPct val="150000"/>
              </a:lnSpc>
            </a:pPr>
            <a:r>
              <a:rPr lang="ar-SA" altLang="en-US" sz="2000" dirty="0" smtClean="0">
                <a:latin typeface="Times New Roman" pitchFamily="18" charset="0"/>
                <a:cs typeface="Times New Roman" pitchFamily="18" charset="0"/>
              </a:rPr>
              <a:t>فالمخاطرة بسبب تغيرات التقنية تواجه المزارع وخاصة في الدول التي توجد فيها منافسة عالية بسبب أسعار وتكاليف إنتاج السلع الزراعية.</a:t>
            </a:r>
            <a:endParaRPr lang="en-US" altLang="en-US" sz="2000" dirty="0" smtClean="0">
              <a:latin typeface="Times New Roman" pitchFamily="18" charset="0"/>
              <a:cs typeface="Times New Roman" pitchFamily="18" charset="0"/>
            </a:endParaRPr>
          </a:p>
        </p:txBody>
      </p:sp>
      <p:sp>
        <p:nvSpPr>
          <p:cNvPr id="21507"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351CDF53-EB23-4007-9480-FE5E173C1812}" type="slidenum">
              <a:rPr lang="ar-SA" altLang="en-US" smtClean="0">
                <a:solidFill>
                  <a:schemeClr val="tx2"/>
                </a:solidFill>
              </a:rPr>
              <a:pPr eaLnBrk="1" hangingPunct="1"/>
              <a:t>193</a:t>
            </a:fld>
            <a:endParaRPr lang="en-US" altLang="en-US" smtClean="0">
              <a:solidFill>
                <a:schemeClr val="tx2"/>
              </a:solidFill>
            </a:endParaRPr>
          </a:p>
        </p:txBody>
      </p:sp>
    </p:spTree>
    <p:extLst>
      <p:ext uri="{BB962C8B-B14F-4D97-AF65-F5344CB8AC3E}">
        <p14:creationId xmlns:p14="http://schemas.microsoft.com/office/powerpoint/2010/main" val="629471398"/>
      </p:ext>
    </p:extLst>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12775" y="228600"/>
            <a:ext cx="8153400" cy="990600"/>
          </a:xfrm>
        </p:spPr>
        <p:txBody>
          <a:bodyPr/>
          <a:lstStyle/>
          <a:p>
            <a:pPr algn="ctr" rtl="1" eaLnBrk="1" hangingPunct="1"/>
            <a:r>
              <a:rPr lang="ar-SA" altLang="en-US" sz="2800" b="1" dirty="0" smtClean="0">
                <a:latin typeface="Times New Roman" pitchFamily="18" charset="0"/>
                <a:cs typeface="Times New Roman" pitchFamily="18" charset="0"/>
              </a:rPr>
              <a:t>تأثير الـمخاطرة واللايـقين عـلى الإنتاج الـزراعي</a:t>
            </a:r>
            <a:endParaRPr lang="en-US" altLang="en-US" sz="2800" b="1" dirty="0" smtClean="0">
              <a:latin typeface="Times New Roman" pitchFamily="18" charset="0"/>
              <a:cs typeface="Times New Roman" pitchFamily="18" charset="0"/>
            </a:endParaRPr>
          </a:p>
        </p:txBody>
      </p:sp>
      <p:sp>
        <p:nvSpPr>
          <p:cNvPr id="22531" name="Rectangle 3"/>
          <p:cNvSpPr>
            <a:spLocks noGrp="1" noChangeArrowheads="1"/>
          </p:cNvSpPr>
          <p:nvPr>
            <p:ph sz="quarter" idx="1"/>
          </p:nvPr>
        </p:nvSpPr>
        <p:spPr>
          <a:xfrm>
            <a:off x="228600" y="1219200"/>
            <a:ext cx="8686800" cy="5257800"/>
          </a:xfrm>
        </p:spPr>
        <p:txBody>
          <a:bodyPr/>
          <a:lstStyle/>
          <a:p>
            <a:pPr algn="r" rtl="1" eaLnBrk="1" hangingPunct="1">
              <a:lnSpc>
                <a:spcPct val="150000"/>
              </a:lnSpc>
              <a:buFont typeface="Wingdings" pitchFamily="2" charset="2"/>
              <a:buChar char="v"/>
            </a:pPr>
            <a:r>
              <a:rPr lang="ar-SA" altLang="en-US" sz="1800" b="1" dirty="0" smtClean="0">
                <a:solidFill>
                  <a:srgbClr val="0070C0"/>
                </a:solidFill>
                <a:latin typeface="Times New Roman" pitchFamily="18" charset="0"/>
                <a:cs typeface="Times New Roman" pitchFamily="18" charset="0"/>
              </a:rPr>
              <a:t>الـــــــتأثير عـــــلى اســـــــتخدام عــــــناصر الإنتاج:</a:t>
            </a:r>
          </a:p>
          <a:p>
            <a:pPr algn="just" rtl="1" eaLnBrk="1" hangingPunct="1">
              <a:lnSpc>
                <a:spcPct val="150000"/>
              </a:lnSpc>
            </a:pPr>
            <a:r>
              <a:rPr lang="ar-SA" altLang="en-US" sz="1600" dirty="0" smtClean="0">
                <a:latin typeface="Times New Roman" pitchFamily="18" charset="0"/>
                <a:cs typeface="Times New Roman" pitchFamily="18" charset="0"/>
              </a:rPr>
              <a:t>في حالات المعرفة التامة </a:t>
            </a:r>
            <a:r>
              <a:rPr lang="en-US" altLang="en-US" sz="1600" i="1" dirty="0" smtClean="0">
                <a:latin typeface="Times New Roman" pitchFamily="18" charset="0"/>
                <a:cs typeface="Times New Roman" pitchFamily="18" charset="0"/>
              </a:rPr>
              <a:t>Perfect Knowledge</a:t>
            </a:r>
            <a:r>
              <a:rPr lang="en-US" altLang="en-US" sz="1600" dirty="0" smtClean="0">
                <a:latin typeface="Times New Roman" pitchFamily="18" charset="0"/>
                <a:cs typeface="Times New Roman" pitchFamily="18" charset="0"/>
              </a:rPr>
              <a:t> </a:t>
            </a:r>
            <a:r>
              <a:rPr lang="ar-SA" altLang="en-US" sz="1600" dirty="0" smtClean="0">
                <a:latin typeface="Times New Roman" pitchFamily="18" charset="0"/>
                <a:cs typeface="Times New Roman" pitchFamily="18" charset="0"/>
              </a:rPr>
              <a:t>وعدم وجود المخاطرة واللايقين يمكن للمزارع أن يستخدم عناصر الإنتاج الإستخدام الأمثل الذي يعظم العائد منها وفق القاعدة الإقتصادية التي تقول بإضافة العناصر الإنتاجية الى أن تتساوى قيمة الإنتاجية الحدية </a:t>
            </a:r>
            <a:r>
              <a:rPr lang="en-US" altLang="en-US" sz="1600" i="1" dirty="0" smtClean="0">
                <a:latin typeface="Times New Roman" pitchFamily="18" charset="0"/>
                <a:cs typeface="Times New Roman" pitchFamily="18" charset="0"/>
              </a:rPr>
              <a:t>VMP</a:t>
            </a:r>
            <a:r>
              <a:rPr lang="ar-SA" altLang="en-US" sz="1600" dirty="0" smtClean="0">
                <a:latin typeface="Times New Roman" pitchFamily="18" charset="0"/>
                <a:cs typeface="Times New Roman" pitchFamily="18" charset="0"/>
              </a:rPr>
              <a:t> مع سعر أو تكلفة العنصر  </a:t>
            </a:r>
            <a:r>
              <a:rPr lang="en-US" altLang="en-US" sz="1600" i="1" dirty="0" err="1" smtClean="0">
                <a:latin typeface="Times New Roman" pitchFamily="18" charset="0"/>
                <a:cs typeface="Times New Roman" pitchFamily="18" charset="0"/>
              </a:rPr>
              <a:t>Px</a:t>
            </a:r>
            <a:r>
              <a:rPr lang="en-US" altLang="en-US" sz="1600" dirty="0" smtClean="0">
                <a:latin typeface="Times New Roman" pitchFamily="18" charset="0"/>
                <a:cs typeface="Times New Roman" pitchFamily="18" charset="0"/>
              </a:rPr>
              <a:t> </a:t>
            </a:r>
            <a:r>
              <a:rPr lang="ar-SA" altLang="en-US" sz="1600" dirty="0" smtClean="0">
                <a:latin typeface="Times New Roman" pitchFamily="18" charset="0"/>
                <a:cs typeface="Times New Roman" pitchFamily="18" charset="0"/>
              </a:rPr>
              <a:t>في المرحلة الثانية من مراحل الإنتاج. ويمكن إشتقاق دالة منحنى قيمة الإنتاجية الحدية من منحنى دالة الإنتاج المعروفة والثابتة تحت ذلك الإفتراض كما شرحنا في الشكل السابق.</a:t>
            </a:r>
          </a:p>
          <a:p>
            <a:pPr algn="just" rtl="1" eaLnBrk="1" hangingPunct="1">
              <a:lnSpc>
                <a:spcPct val="150000"/>
              </a:lnSpc>
            </a:pPr>
            <a:r>
              <a:rPr lang="ar-SA" altLang="en-US" sz="1600" dirty="0" smtClean="0">
                <a:latin typeface="Times New Roman" pitchFamily="18" charset="0"/>
                <a:cs typeface="Times New Roman" pitchFamily="18" charset="0"/>
              </a:rPr>
              <a:t>كما عرفنا في حالات المخاطرة واللايقين يوجد أكثر من دالة إنتاج تقترن بظروف وعوامل معينة لا يمكن التحكم فيها ووفقاً لذلك يواجه المزارع عدد كبير من منحنيات قيمة الإنتاجية الحدية كما هو موضح في الشكل السابق ايضاً.</a:t>
            </a:r>
          </a:p>
          <a:p>
            <a:pPr algn="just" rtl="1" eaLnBrk="1" hangingPunct="1">
              <a:lnSpc>
                <a:spcPct val="150000"/>
              </a:lnSpc>
            </a:pPr>
            <a:r>
              <a:rPr lang="ar-SA" altLang="en-US" sz="1600" smtClean="0">
                <a:latin typeface="Times New Roman" pitchFamily="18" charset="0"/>
                <a:cs typeface="Times New Roman" pitchFamily="18" charset="0"/>
              </a:rPr>
              <a:t>وبافتراض المعرفة التامة بسعر أو تكلفة عنصر الإنتاج فيمكن أن يتساوى هذا السعر مع منحنيات متعددة من قيمة الإنتاجية الحدية ليعطي معدلات متعددة من كميات مدخلات الإنتاج التي يمكن للمزارع أن يستخدمها وبالتالي سيكون أمام المزارع عدة مستويات من مدخلات الإنتاج.</a:t>
            </a:r>
          </a:p>
          <a:p>
            <a:pPr algn="just" rtl="1" eaLnBrk="1" hangingPunct="1">
              <a:lnSpc>
                <a:spcPct val="150000"/>
              </a:lnSpc>
            </a:pPr>
            <a:r>
              <a:rPr lang="ar-SA" altLang="en-US" sz="1600" smtClean="0">
                <a:latin typeface="Times New Roman" pitchFamily="18" charset="0"/>
                <a:cs typeface="Times New Roman" pitchFamily="18" charset="0"/>
              </a:rPr>
              <a:t>وبمعرفة أن أغلب المزارعين هم من متجنبي المخاطرة </a:t>
            </a:r>
            <a:r>
              <a:rPr lang="en-US" altLang="en-US" sz="1600" i="1" smtClean="0">
                <a:latin typeface="Times New Roman" pitchFamily="18" charset="0"/>
                <a:cs typeface="Times New Roman" pitchFamily="18" charset="0"/>
              </a:rPr>
              <a:t>Risk Averse</a:t>
            </a:r>
            <a:r>
              <a:rPr lang="ar-SA" altLang="en-US" sz="1600" smtClean="0">
                <a:latin typeface="Times New Roman" pitchFamily="18" charset="0"/>
                <a:cs typeface="Times New Roman" pitchFamily="18" charset="0"/>
              </a:rPr>
              <a:t> فمن المتوقع أن يضيف المزارع كمية أقل من مدخلات الإنتاج من الكمية المثلى وبذلك يكون الإنتاج المحقق أقل من الإنتاج الذي توجد إمكانية فنية لتحقيقه (حيث يضيف المزارع المعدل (سً)  بدلاً من (س) أو (سَ) كم ا هو موضح في الشكل التالي </a:t>
            </a:r>
            <a:endParaRPr lang="en-US" altLang="en-US" sz="16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92500"/>
          </a:bodyPr>
          <a:lstStyle/>
          <a:p>
            <a:pPr>
              <a:defRPr/>
            </a:pPr>
            <a:fld id="{49767BD1-B35A-4ECD-AEB0-30520FA33FFB}" type="slidenum">
              <a:rPr lang="ar-SA" smtClean="0"/>
              <a:pPr>
                <a:defRPr/>
              </a:pPr>
              <a:t>194</a:t>
            </a:fld>
            <a:endParaRPr lang="en-US"/>
          </a:p>
        </p:txBody>
      </p:sp>
    </p:spTree>
    <p:extLst>
      <p:ext uri="{BB962C8B-B14F-4D97-AF65-F5344CB8AC3E}">
        <p14:creationId xmlns:p14="http://schemas.microsoft.com/office/powerpoint/2010/main" val="3512560516"/>
      </p:ext>
    </p:extLst>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r" rtl="1"/>
            <a:r>
              <a:rPr lang="ar-SA" dirty="0"/>
              <a:t>ويتضح من الشكل </a:t>
            </a:r>
            <a:r>
              <a:rPr lang="ar-SA" dirty="0" smtClean="0"/>
              <a:t>التالي أن </a:t>
            </a:r>
            <a:r>
              <a:rPr lang="ar-SA" dirty="0"/>
              <a:t>الظروف المحيطة بعملية الإنتاج تؤثر تأثيراً مباشراً على مستوى الإنتاج  المحقق باستخدام مجموعة الموارد الإنتاجية فمثلاً يمكن الحصول على إنتاج منخفض (ص</a:t>
            </a:r>
            <a:r>
              <a:rPr lang="ar-SA" baseline="30000" dirty="0"/>
              <a:t>1</a:t>
            </a:r>
            <a:r>
              <a:rPr lang="ar-SA" dirty="0"/>
              <a:t>)، أو إنتاج متوسط (ص</a:t>
            </a:r>
            <a:r>
              <a:rPr lang="ar-SA" baseline="30000" dirty="0"/>
              <a:t>2</a:t>
            </a:r>
            <a:r>
              <a:rPr lang="ar-SA" dirty="0"/>
              <a:t>) أو إنتاج عالي (ص</a:t>
            </a:r>
            <a:r>
              <a:rPr lang="ar-SA" baseline="30000" dirty="0"/>
              <a:t>3</a:t>
            </a:r>
            <a:r>
              <a:rPr lang="ar-SA" dirty="0"/>
              <a:t>) باستخدام المستوى (س) من عنصر الإنتاج (السماد). أي يعني وجود عدة مستويات من الإنتاج للمستوى نفسه من عناصر الإنتاج (عدة دوال إنتاجية). </a:t>
            </a:r>
            <a:endParaRPr lang="ar-SA" dirty="0" smtClean="0"/>
          </a:p>
          <a:p>
            <a:pPr algn="r" rtl="1"/>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B77EE641-80D8-4BFE-A259-D7C849663991}" type="slidenum">
              <a:rPr lang="en-US" smtClean="0">
                <a:solidFill>
                  <a:prstClr val="black"/>
                </a:solidFill>
              </a:rPr>
              <a:pPr>
                <a:defRPr/>
              </a:pPr>
              <a:t>195</a:t>
            </a:fld>
            <a:endParaRPr lang="en-US">
              <a:solidFill>
                <a:prstClr val="black"/>
              </a:solidFill>
            </a:endParaRPr>
          </a:p>
        </p:txBody>
      </p:sp>
    </p:spTree>
    <p:extLst>
      <p:ext uri="{BB962C8B-B14F-4D97-AF65-F5344CB8AC3E}">
        <p14:creationId xmlns:p14="http://schemas.microsoft.com/office/powerpoint/2010/main" val="140702923"/>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5122" name="Object 4"/>
          <p:cNvGraphicFramePr>
            <a:graphicFrameLocks noChangeAspect="1"/>
          </p:cNvGraphicFramePr>
          <p:nvPr/>
        </p:nvGraphicFramePr>
        <p:xfrm>
          <a:off x="609600" y="685800"/>
          <a:ext cx="7696200" cy="4848225"/>
        </p:xfrm>
        <a:graphic>
          <a:graphicData uri="http://schemas.openxmlformats.org/presentationml/2006/ole">
            <mc:AlternateContent xmlns:mc="http://schemas.openxmlformats.org/markup-compatibility/2006">
              <mc:Choice xmlns:v="urn:schemas-microsoft-com:vml" Requires="v">
                <p:oleObj spid="_x0000_s64523" name="Document" r:id="rId3" imgW="5273034" imgH="3326206" progId="Word.Document.8">
                  <p:embed/>
                </p:oleObj>
              </mc:Choice>
              <mc:Fallback>
                <p:oleObj name="Document" r:id="rId3" imgW="5273034" imgH="332620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685800"/>
                        <a:ext cx="7696200" cy="4848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4" name="Rectangle 6"/>
          <p:cNvSpPr>
            <a:spLocks noChangeArrowheads="1"/>
          </p:cNvSpPr>
          <p:nvPr/>
        </p:nvSpPr>
        <p:spPr bwMode="auto">
          <a:xfrm>
            <a:off x="0" y="33242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5125" name="عنصر نائب لرقم الشريحة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FAC7EA7A-1575-48D9-8768-EE32BFE7ACDE}" type="slidenum">
              <a:rPr lang="ar-SA" altLang="en-US" smtClean="0">
                <a:solidFill>
                  <a:schemeClr val="tx2"/>
                </a:solidFill>
              </a:rPr>
              <a:pPr eaLnBrk="1" hangingPunct="1"/>
              <a:t>196</a:t>
            </a:fld>
            <a:endParaRPr lang="en-US" altLang="en-US" smtClean="0">
              <a:solidFill>
                <a:schemeClr val="tx2"/>
              </a:solidFill>
            </a:endParaRPr>
          </a:p>
        </p:txBody>
      </p:sp>
    </p:spTree>
    <p:extLst>
      <p:ext uri="{BB962C8B-B14F-4D97-AF65-F5344CB8AC3E}">
        <p14:creationId xmlns:p14="http://schemas.microsoft.com/office/powerpoint/2010/main" val="698123753"/>
      </p:ext>
    </p:extLst>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A01829C-15D9-4FF9-9F28-EB69D3616BFD}" type="slidenum">
              <a:rPr lang="en-US" smtClean="0">
                <a:solidFill>
                  <a:prstClr val="black"/>
                </a:solidFill>
              </a:rPr>
              <a:pPr>
                <a:defRPr/>
              </a:pPr>
              <a:t>197</a:t>
            </a:fld>
            <a:endParaRPr lang="en-US">
              <a:solidFill>
                <a:prstClr val="black"/>
              </a:solidFill>
            </a:endParaRPr>
          </a:p>
        </p:txBody>
      </p:sp>
      <p:sp>
        <p:nvSpPr>
          <p:cNvPr id="7" name="Rectangle 6"/>
          <p:cNvSpPr/>
          <p:nvPr/>
        </p:nvSpPr>
        <p:spPr>
          <a:xfrm>
            <a:off x="914400" y="1097593"/>
            <a:ext cx="7315200" cy="3785652"/>
          </a:xfrm>
          <a:prstGeom prst="rect">
            <a:avLst/>
          </a:prstGeom>
        </p:spPr>
        <p:txBody>
          <a:bodyPr wrap="square">
            <a:spAutoFit/>
          </a:bodyPr>
          <a:lstStyle/>
          <a:p>
            <a:pPr marL="285750" indent="-285750" algn="just" rtl="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بافتراض </a:t>
            </a:r>
            <a:r>
              <a:rPr lang="ar-SA" altLang="en-US" sz="2000" dirty="0">
                <a:latin typeface="Times New Roman" pitchFamily="18" charset="0"/>
                <a:cs typeface="Times New Roman" pitchFamily="18" charset="0"/>
              </a:rPr>
              <a:t>المعرفة التامة بسعر أو تكلفة عنصر الإنتاج فيمكن أن يتساوى هذا السعر مع منحنيات متعددة من قيمة الإنتاجية الحدية ليعطي معدلات متعددة من كميات مدخلات الإنتاج التي يمكن للمزارع أن يستخدمها وبالتالي سيكون أمام المزارع عدة مستويات من مدخلات الإنتاج.</a:t>
            </a:r>
          </a:p>
          <a:p>
            <a:pPr marL="285750" indent="-285750" algn="just" rtl="1">
              <a:lnSpc>
                <a:spcPct val="150000"/>
              </a:lnSpc>
              <a:buFont typeface="Wingdings" panose="05000000000000000000" pitchFamily="2" charset="2"/>
              <a:buChar char="Ø"/>
            </a:pPr>
            <a:r>
              <a:rPr lang="ar-SA" altLang="en-US" sz="2000" dirty="0">
                <a:latin typeface="Times New Roman" pitchFamily="18" charset="0"/>
                <a:cs typeface="Times New Roman" pitchFamily="18" charset="0"/>
              </a:rPr>
              <a:t>وبمعرفة أن أغلب المزارعين هم من متجنبي المخاطرة </a:t>
            </a:r>
            <a:r>
              <a:rPr lang="en-US" altLang="en-US" sz="2000" i="1" dirty="0">
                <a:latin typeface="Times New Roman" pitchFamily="18" charset="0"/>
                <a:cs typeface="Times New Roman" pitchFamily="18" charset="0"/>
              </a:rPr>
              <a:t>Risk Averse</a:t>
            </a:r>
            <a:r>
              <a:rPr lang="ar-SA" altLang="en-US" sz="2000" dirty="0">
                <a:latin typeface="Times New Roman" pitchFamily="18" charset="0"/>
                <a:cs typeface="Times New Roman" pitchFamily="18" charset="0"/>
              </a:rPr>
              <a:t> فمن المتوقع أن يضيف المزارع كمية أقل من مدخلات الإنتاج من الكمية المثلى وبذلك يكون الإنتاج المحقق أقل من الإنتاج الذي توجد إمكانية فنية لتحقيقه (حيث يضيف المزارع المعدل (سً)  بدلاً من (س) أو (سَ) كم ا هو موضح في الشكل </a:t>
            </a:r>
            <a:r>
              <a:rPr lang="ar-SA" altLang="en-US" sz="2000" dirty="0" smtClean="0">
                <a:latin typeface="Times New Roman" pitchFamily="18" charset="0"/>
                <a:cs typeface="Times New Roman" pitchFamily="18" charset="0"/>
              </a:rPr>
              <a:t>التالي: </a:t>
            </a:r>
            <a:endParaRPr lang="en-US" sz="2000" dirty="0"/>
          </a:p>
        </p:txBody>
      </p:sp>
    </p:spTree>
    <p:extLst>
      <p:ext uri="{BB962C8B-B14F-4D97-AF65-F5344CB8AC3E}">
        <p14:creationId xmlns:p14="http://schemas.microsoft.com/office/powerpoint/2010/main" val="3713476666"/>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6146" name="Object 4"/>
          <p:cNvGraphicFramePr>
            <a:graphicFrameLocks noChangeAspect="1"/>
          </p:cNvGraphicFramePr>
          <p:nvPr>
            <p:extLst>
              <p:ext uri="{D42A27DB-BD31-4B8C-83A1-F6EECF244321}">
                <p14:modId xmlns:p14="http://schemas.microsoft.com/office/powerpoint/2010/main" val="977307720"/>
              </p:ext>
            </p:extLst>
          </p:nvPr>
        </p:nvGraphicFramePr>
        <p:xfrm>
          <a:off x="1066800" y="381000"/>
          <a:ext cx="7305675" cy="5559425"/>
        </p:xfrm>
        <a:graphic>
          <a:graphicData uri="http://schemas.openxmlformats.org/presentationml/2006/ole">
            <mc:AlternateContent xmlns:mc="http://schemas.openxmlformats.org/markup-compatibility/2006">
              <mc:Choice xmlns:v="urn:schemas-microsoft-com:vml" Requires="v">
                <p:oleObj spid="_x0000_s65548" name="Document" r:id="rId3" imgW="5297306" imgH="4024530" progId="Word.Document.8">
                  <p:embed/>
                </p:oleObj>
              </mc:Choice>
              <mc:Fallback>
                <p:oleObj name="Document" r:id="rId3" imgW="5297306" imgH="4024530" progId="Word.Document.8">
                  <p:embed/>
                  <p:pic>
                    <p:nvPicPr>
                      <p:cNvPr id="0" name=""/>
                      <p:cNvPicPr>
                        <a:picLocks noChangeAspect="1" noChangeArrowheads="1"/>
                      </p:cNvPicPr>
                      <p:nvPr/>
                    </p:nvPicPr>
                    <p:blipFill>
                      <a:blip r:embed="rId4"/>
                      <a:srcRect/>
                      <a:stretch>
                        <a:fillRect/>
                      </a:stretch>
                    </p:blipFill>
                    <p:spPr bwMode="auto">
                      <a:xfrm>
                        <a:off x="1066800" y="381000"/>
                        <a:ext cx="7305675" cy="5559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48" name="Rectangle 6"/>
          <p:cNvSpPr>
            <a:spLocks noChangeArrowheads="1"/>
          </p:cNvSpPr>
          <p:nvPr/>
        </p:nvSpPr>
        <p:spPr bwMode="auto">
          <a:xfrm>
            <a:off x="0" y="4010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6149" name="عنصر نائب لرقم الشريحة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6FCB6753-A6CE-4479-982C-A8EC69A2247C}" type="slidenum">
              <a:rPr lang="ar-SA" altLang="en-US" smtClean="0">
                <a:solidFill>
                  <a:schemeClr val="tx2"/>
                </a:solidFill>
              </a:rPr>
              <a:pPr eaLnBrk="1" hangingPunct="1"/>
              <a:t>198</a:t>
            </a:fld>
            <a:endParaRPr lang="en-US" altLang="en-US" smtClean="0">
              <a:solidFill>
                <a:schemeClr val="tx2"/>
              </a:solidFill>
            </a:endParaRPr>
          </a:p>
        </p:txBody>
      </p:sp>
    </p:spTree>
    <p:extLst>
      <p:ext uri="{BB962C8B-B14F-4D97-AF65-F5344CB8AC3E}">
        <p14:creationId xmlns:p14="http://schemas.microsoft.com/office/powerpoint/2010/main" val="3317996940"/>
      </p:ext>
    </p:extLst>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4294967295"/>
          </p:nvPr>
        </p:nvSpPr>
        <p:spPr>
          <a:xfrm>
            <a:off x="685800" y="838200"/>
            <a:ext cx="8229600" cy="5287963"/>
          </a:xfrm>
        </p:spPr>
        <p:txBody>
          <a:bodyPr/>
          <a:lstStyle/>
          <a:p>
            <a:pPr algn="r" rtl="1" eaLnBrk="1" hangingPunct="1">
              <a:lnSpc>
                <a:spcPct val="150000"/>
              </a:lnSpc>
              <a:buFont typeface="Wingdings" pitchFamily="2" charset="2"/>
              <a:buChar char="v"/>
            </a:pPr>
            <a:r>
              <a:rPr lang="ar-SA" altLang="en-US" sz="2800" b="1" dirty="0" smtClean="0">
                <a:solidFill>
                  <a:schemeClr val="accent1"/>
                </a:solidFill>
                <a:latin typeface="Times New Roman" pitchFamily="18" charset="0"/>
                <a:cs typeface="Times New Roman" pitchFamily="18" charset="0"/>
              </a:rPr>
              <a:t>الــتأثير عـلى الــدخــل الـمزرعي</a:t>
            </a:r>
          </a:p>
          <a:p>
            <a:pPr algn="just" rtl="1" eaLnBrk="1" hangingPunct="1">
              <a:lnSpc>
                <a:spcPct val="150000"/>
              </a:lnSpc>
              <a:buFont typeface="Wingdings" pitchFamily="2" charset="2"/>
              <a:buNone/>
            </a:pPr>
            <a:r>
              <a:rPr lang="ar-SA" altLang="en-US" sz="2000" dirty="0" smtClean="0">
                <a:latin typeface="Times New Roman" pitchFamily="18" charset="0"/>
                <a:cs typeface="Times New Roman" pitchFamily="18" charset="0"/>
              </a:rPr>
              <a:t>كما سبق بيانه فإن المخاطرة واللايقين تؤدي إلى قصور في استخدام عناصر الإنتاج والتي بدورها تؤدي إلى الحصول على معدلات متدنية من الإنتاج وبافتراض أن الدخل الإجمالي هو حاصل ضرب الكمية المنتجة في السعر، فإن الدخل المحقق سيكون أقل من الممكن تحقيقه في غياب عنصري المخاطرة واللايقين إذا ما أفترضنا طبيعة المزارع الذي يتجنب المخاطرة ويتفاعل سلبياً مع مؤثراتها.</a:t>
            </a:r>
            <a:endParaRPr lang="ar-SA" altLang="en-US" sz="2000" b="1" dirty="0" smtClean="0">
              <a:latin typeface="Times New Roman" pitchFamily="18" charset="0"/>
              <a:cs typeface="Times New Roman" pitchFamily="18" charset="0"/>
            </a:endParaRPr>
          </a:p>
        </p:txBody>
      </p:sp>
      <p:sp>
        <p:nvSpPr>
          <p:cNvPr id="23555"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EACE79D3-8F48-4858-9EF3-0C32B276F156}" type="slidenum">
              <a:rPr lang="ar-SA" altLang="en-US" smtClean="0">
                <a:solidFill>
                  <a:schemeClr val="tx2"/>
                </a:solidFill>
              </a:rPr>
              <a:pPr eaLnBrk="1" hangingPunct="1"/>
              <a:t>199</a:t>
            </a:fld>
            <a:endParaRPr lang="en-US" altLang="en-US" smtClean="0">
              <a:solidFill>
                <a:schemeClr val="tx2"/>
              </a:solidFill>
            </a:endParaRPr>
          </a:p>
        </p:txBody>
      </p:sp>
    </p:spTree>
    <p:extLst>
      <p:ext uri="{BB962C8B-B14F-4D97-AF65-F5344CB8AC3E}">
        <p14:creationId xmlns:p14="http://schemas.microsoft.com/office/powerpoint/2010/main" val="26518009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2" descr="شعار قسم الاقتصاد الزراعي"/>
          <p:cNvPicPr>
            <a:picLocks noChangeAspect="1" noChangeArrowheads="1"/>
          </p:cNvPicPr>
          <p:nvPr/>
        </p:nvPicPr>
        <p:blipFill>
          <a:blip r:embed="rId3" cstate="print"/>
          <a:srcRect/>
          <a:stretch>
            <a:fillRect/>
          </a:stretch>
        </p:blipFill>
        <p:spPr bwMode="auto">
          <a:xfrm>
            <a:off x="1" y="0"/>
            <a:ext cx="1447800" cy="762000"/>
          </a:xfrm>
          <a:prstGeom prst="rect">
            <a:avLst/>
          </a:prstGeom>
          <a:noFill/>
          <a:ln w="9525">
            <a:noFill/>
            <a:miter lim="800000"/>
            <a:headEnd/>
            <a:tailEnd/>
          </a:ln>
        </p:spPr>
      </p:pic>
      <p:pic>
        <p:nvPicPr>
          <p:cNvPr id="1026"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6148"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dirty="0"/>
          </a:p>
          <a:p>
            <a:pPr eaLnBrk="0" hangingPunct="0"/>
            <a:endParaRPr lang="en-US" altLang="zh-CN" dirty="0"/>
          </a:p>
        </p:txBody>
      </p:sp>
      <p:sp>
        <p:nvSpPr>
          <p:cNvPr id="6149" name="Rectangle 1"/>
          <p:cNvSpPr>
            <a:spLocks noChangeArrowheads="1"/>
          </p:cNvSpPr>
          <p:nvPr/>
        </p:nvSpPr>
        <p:spPr bwMode="auto">
          <a:xfrm>
            <a:off x="2819400" y="667434"/>
            <a:ext cx="4419600" cy="646331"/>
          </a:xfrm>
          <a:prstGeom prst="rect">
            <a:avLst/>
          </a:prstGeom>
          <a:noFill/>
          <a:ln w="9525">
            <a:noFill/>
            <a:miter lim="800000"/>
            <a:headEnd/>
            <a:tailEnd/>
          </a:ln>
        </p:spPr>
        <p:txBody>
          <a:bodyPr wrap="square" anchor="ctr">
            <a:spAutoFit/>
          </a:bodyPr>
          <a:lstStyle/>
          <a:p>
            <a:pPr algn="justLow" rtl="1" eaLnBrk="0" hangingPunct="0"/>
            <a:r>
              <a:rPr lang="ar-SA" b="1" dirty="0" smtClean="0">
                <a:latin typeface="Times New Roman" pitchFamily="18" charset="0"/>
                <a:cs typeface="Times New Roman" pitchFamily="18" charset="0"/>
              </a:rPr>
              <a:t>تمهيد (1)</a:t>
            </a:r>
            <a:endParaRPr lang="ar-SA" dirty="0">
              <a:latin typeface="Times New Roman" pitchFamily="18" charset="0"/>
              <a:cs typeface="Times New Roman" pitchFamily="18" charset="0"/>
            </a:endParaRPr>
          </a:p>
          <a:p>
            <a:pPr indent="288925" algn="justLow" rtl="1" eaLnBrk="0" hangingPunct="0"/>
            <a:endParaRPr lang="en-US" dirty="0">
              <a:latin typeface="Times New Roman" pitchFamily="18" charset="0"/>
              <a:cs typeface="Times New Roman" pitchFamily="18" charset="0"/>
            </a:endParaRPr>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pPr>
                <a:defRPr/>
              </a:pPr>
              <a:t>2</a:t>
            </a:fld>
            <a:endParaRPr lang="en-US" dirty="0"/>
          </a:p>
        </p:txBody>
      </p:sp>
      <p:graphicFrame>
        <p:nvGraphicFramePr>
          <p:cNvPr id="3" name="Diagram 2"/>
          <p:cNvGraphicFramePr/>
          <p:nvPr>
            <p:extLst>
              <p:ext uri="{D42A27DB-BD31-4B8C-83A1-F6EECF244321}">
                <p14:modId xmlns:p14="http://schemas.microsoft.com/office/powerpoint/2010/main" val="1069846616"/>
              </p:ext>
            </p:extLst>
          </p:nvPr>
        </p:nvGraphicFramePr>
        <p:xfrm>
          <a:off x="304800" y="990600"/>
          <a:ext cx="8686800" cy="5562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8344733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25604"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a:p>
          <a:p>
            <a:pPr eaLnBrk="0" hangingPunct="0"/>
            <a:endParaRPr lang="en-US" altLang="zh-CN"/>
          </a:p>
        </p:txBody>
      </p:sp>
      <p:pic>
        <p:nvPicPr>
          <p:cNvPr id="25605" name="Picture 2" descr="شعار قسم الاقتصاد الزراعي"/>
          <p:cNvPicPr>
            <a:picLocks noChangeAspect="1" noChangeArrowheads="1"/>
          </p:cNvPicPr>
          <p:nvPr/>
        </p:nvPicPr>
        <p:blipFill>
          <a:blip r:embed="rId3" cstate="print"/>
          <a:srcRect/>
          <a:stretch>
            <a:fillRect/>
          </a:stretch>
        </p:blipFill>
        <p:spPr bwMode="auto">
          <a:xfrm>
            <a:off x="0" y="0"/>
            <a:ext cx="1609725" cy="990600"/>
          </a:xfrm>
          <a:prstGeom prst="rect">
            <a:avLst/>
          </a:prstGeom>
          <a:noFill/>
          <a:ln w="9525">
            <a:noFill/>
            <a:miter lim="800000"/>
            <a:headEnd/>
            <a:tailEnd/>
          </a:ln>
        </p:spPr>
      </p:pic>
      <p:pic>
        <p:nvPicPr>
          <p:cNvPr id="25606" name="Picture 4" descr="C:\Users\نجيب\Pictures\ksuLogo.jpg"/>
          <p:cNvPicPr>
            <a:picLocks noChangeAspect="1" noChangeArrowheads="1"/>
          </p:cNvPicPr>
          <p:nvPr/>
        </p:nvPicPr>
        <p:blipFill>
          <a:blip r:embed="rId4" cstate="print"/>
          <a:srcRect/>
          <a:stretch>
            <a:fillRect/>
          </a:stretch>
        </p:blipFill>
        <p:spPr bwMode="auto">
          <a:xfrm>
            <a:off x="8001000" y="0"/>
            <a:ext cx="1143000" cy="906463"/>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pPr>
              <a:defRPr/>
            </a:pPr>
            <a:fld id="{3F630F52-41AC-45E5-9E57-779093F80158}" type="slidenum">
              <a:rPr lang="en-US" smtClean="0"/>
              <a:pPr>
                <a:defRPr/>
              </a:pPr>
              <a:t>20</a:t>
            </a:fld>
            <a:endParaRPr lang="en-US"/>
          </a:p>
        </p:txBody>
      </p:sp>
      <p:sp>
        <p:nvSpPr>
          <p:cNvPr id="8" name="Rectangle 7"/>
          <p:cNvSpPr>
            <a:spLocks noChangeArrowheads="1"/>
          </p:cNvSpPr>
          <p:nvPr/>
        </p:nvSpPr>
        <p:spPr bwMode="auto">
          <a:xfrm>
            <a:off x="533400" y="1447800"/>
            <a:ext cx="8305800" cy="3785652"/>
          </a:xfrm>
          <a:prstGeom prst="rect">
            <a:avLst/>
          </a:prstGeom>
          <a:noFill/>
          <a:ln w="9525">
            <a:noFill/>
            <a:miter lim="800000"/>
            <a:headEnd/>
            <a:tailEnd/>
          </a:ln>
        </p:spPr>
        <p:txBody>
          <a:bodyPr wrap="square" anchor="ctr">
            <a:spAutoFit/>
          </a:bodyPr>
          <a:lstStyle/>
          <a:p>
            <a:pPr algn="justLow" rtl="1" eaLnBrk="0" hangingPunct="0">
              <a:spcAft>
                <a:spcPts val="1200"/>
              </a:spcAft>
              <a:buFont typeface="Wingdings" pitchFamily="2" charset="2"/>
              <a:buChar char="v"/>
              <a:tabLst>
                <a:tab pos="495300" algn="l"/>
              </a:tabLst>
            </a:pPr>
            <a:r>
              <a:rPr lang="ar-SA" b="1" dirty="0" smtClean="0">
                <a:solidFill>
                  <a:srgbClr val="FF0000"/>
                </a:solidFill>
                <a:latin typeface="Times New Roman" pitchFamily="18" charset="0"/>
                <a:cs typeface="Times New Roman" pitchFamily="18" charset="0"/>
              </a:rPr>
              <a:t>المجموعة </a:t>
            </a:r>
            <a:r>
              <a:rPr lang="ar-SA" b="1" dirty="0">
                <a:solidFill>
                  <a:srgbClr val="FF0000"/>
                </a:solidFill>
                <a:latin typeface="Times New Roman" pitchFamily="18" charset="0"/>
                <a:cs typeface="Times New Roman" pitchFamily="18" charset="0"/>
              </a:rPr>
              <a:t>الرابعة: مــجـمـوعـة الأســس </a:t>
            </a:r>
            <a:r>
              <a:rPr lang="ar-SA" b="1" dirty="0" smtClean="0">
                <a:solidFill>
                  <a:srgbClr val="FF0000"/>
                </a:solidFill>
                <a:latin typeface="Times New Roman" pitchFamily="18" charset="0"/>
                <a:cs typeface="Times New Roman" pitchFamily="18" charset="0"/>
              </a:rPr>
              <a:t>الاقتصادية </a:t>
            </a:r>
            <a:r>
              <a:rPr lang="ar-SA" b="1" dirty="0">
                <a:solidFill>
                  <a:srgbClr val="FF0000"/>
                </a:solidFill>
                <a:latin typeface="Times New Roman" pitchFamily="18" charset="0"/>
                <a:cs typeface="Times New Roman" pitchFamily="18" charset="0"/>
              </a:rPr>
              <a:t>للـــعمل والـــحسابات:</a:t>
            </a:r>
            <a:endParaRPr lang="en-US" dirty="0">
              <a:solidFill>
                <a:srgbClr val="FF0000"/>
              </a:solidFill>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dirty="0">
                <a:latin typeface="Times New Roman" pitchFamily="18" charset="0"/>
                <a:cs typeface="Times New Roman" pitchFamily="18" charset="0"/>
              </a:rPr>
              <a:t>عندما التحدث عن الأسس </a:t>
            </a:r>
            <a:r>
              <a:rPr lang="ar-SA" dirty="0" smtClean="0">
                <a:latin typeface="Times New Roman" pitchFamily="18" charset="0"/>
                <a:cs typeface="Times New Roman" pitchFamily="18" charset="0"/>
              </a:rPr>
              <a:t>الاقتصادية </a:t>
            </a:r>
            <a:r>
              <a:rPr lang="ar-SA" dirty="0">
                <a:latin typeface="Times New Roman" pitchFamily="18" charset="0"/>
                <a:cs typeface="Times New Roman" pitchFamily="18" charset="0"/>
              </a:rPr>
              <a:t>للعمل والحسابات يجب الأخذ </a:t>
            </a:r>
            <a:r>
              <a:rPr lang="ar-SA" dirty="0" smtClean="0">
                <a:latin typeface="Times New Roman" pitchFamily="18" charset="0"/>
                <a:cs typeface="Times New Roman" pitchFamily="18" charset="0"/>
              </a:rPr>
              <a:t>بالاعتبار </a:t>
            </a:r>
            <a:r>
              <a:rPr lang="ar-SA" dirty="0">
                <a:latin typeface="Times New Roman" pitchFamily="18" charset="0"/>
                <a:cs typeface="Times New Roman" pitchFamily="18" charset="0"/>
              </a:rPr>
              <a:t>أن هذه الأسس تنطبق على كلا الإنتاجين النباتي والحيواني.</a:t>
            </a:r>
            <a:endParaRPr lang="en-US" dirty="0">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b="1" dirty="0">
                <a:latin typeface="Times New Roman" pitchFamily="18" charset="0"/>
                <a:cs typeface="Times New Roman" pitchFamily="18" charset="0"/>
              </a:rPr>
              <a:t>فيما يلي أهم هذه الأسس:</a:t>
            </a:r>
            <a:endParaRPr lang="en-US" dirty="0">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dirty="0">
                <a:latin typeface="Times New Roman" pitchFamily="18" charset="0"/>
                <a:cs typeface="Times New Roman" pitchFamily="18" charset="0"/>
              </a:rPr>
              <a:t>اشكال تنظيم العمل وطرقه،</a:t>
            </a:r>
            <a:endParaRPr lang="en-US" dirty="0">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dirty="0">
                <a:latin typeface="Times New Roman" pitchFamily="18" charset="0"/>
                <a:cs typeface="Times New Roman" pitchFamily="18" charset="0"/>
              </a:rPr>
              <a:t>مقياس العمل،</a:t>
            </a:r>
            <a:endParaRPr lang="en-US" dirty="0">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dirty="0">
                <a:latin typeface="Times New Roman" pitchFamily="18" charset="0"/>
                <a:cs typeface="Times New Roman" pitchFamily="18" charset="0"/>
              </a:rPr>
              <a:t>نظام الحسابات ودفع الاجور.</a:t>
            </a:r>
            <a:endParaRPr lang="en-US" dirty="0">
              <a:latin typeface="Times New Roman" pitchFamily="18" charset="0"/>
              <a:cs typeface="Times New Roman" pitchFamily="18" charset="0"/>
            </a:endParaRPr>
          </a:p>
          <a:p>
            <a:pPr algn="justLow" rtl="1" eaLnBrk="0" hangingPunct="0">
              <a:spcAft>
                <a:spcPts val="1200"/>
              </a:spcAft>
              <a:buFont typeface="Wingdings" pitchFamily="2" charset="2"/>
              <a:buChar char="q"/>
              <a:tabLst>
                <a:tab pos="495300" algn="l"/>
              </a:tabLst>
            </a:pPr>
            <a:r>
              <a:rPr lang="ar-SA" dirty="0">
                <a:latin typeface="Times New Roman" pitchFamily="18" charset="0"/>
                <a:cs typeface="Times New Roman" pitchFamily="18" charset="0"/>
              </a:rPr>
              <a:t>اخيرا لابد من الاشارة الى ان جميع الأسس </a:t>
            </a:r>
            <a:r>
              <a:rPr lang="ar-SA" dirty="0" smtClean="0">
                <a:latin typeface="Times New Roman" pitchFamily="18" charset="0"/>
                <a:cs typeface="Times New Roman" pitchFamily="18" charset="0"/>
              </a:rPr>
              <a:t>الاقتصادية </a:t>
            </a:r>
            <a:r>
              <a:rPr lang="ar-SA" dirty="0">
                <a:latin typeface="Times New Roman" pitchFamily="18" charset="0"/>
                <a:cs typeface="Times New Roman" pitchFamily="18" charset="0"/>
              </a:rPr>
              <a:t>لعلم إدارة المزارع التي اشرنا اليها يجب ان تعتمد على أساس الأفضلية في استعمال وسائل الإنتاج واستعمال الأراضي الزراعية وتجهيزها بالمعدات والآلات الزراعية اللازمة بالإضافة </a:t>
            </a:r>
            <a:r>
              <a:rPr lang="ar-SA" dirty="0" smtClean="0">
                <a:latin typeface="Times New Roman" pitchFamily="18" charset="0"/>
                <a:cs typeface="Times New Roman" pitchFamily="18" charset="0"/>
              </a:rPr>
              <a:t>لاستثمار </a:t>
            </a:r>
            <a:r>
              <a:rPr lang="ar-SA" dirty="0">
                <a:latin typeface="Times New Roman" pitchFamily="18" charset="0"/>
                <a:cs typeface="Times New Roman" pitchFamily="18" charset="0"/>
              </a:rPr>
              <a:t>العمل الزراعي وتوزيع القوى العاملة حسب الظروف التنظيمية </a:t>
            </a:r>
            <a:r>
              <a:rPr lang="ar-SA" dirty="0" smtClean="0">
                <a:latin typeface="Times New Roman" pitchFamily="18" charset="0"/>
                <a:cs typeface="Times New Roman" pitchFamily="18" charset="0"/>
              </a:rPr>
              <a:t>والاقتصادية.</a:t>
            </a:r>
            <a:endParaRPr lang="ar-SA" dirty="0">
              <a:latin typeface="Times New Roman" pitchFamily="18" charset="0"/>
              <a:cs typeface="Times New Roman" pitchFamily="18" charset="0"/>
            </a:endParaRPr>
          </a:p>
        </p:txBody>
      </p:sp>
    </p:spTree>
    <p:extLst>
      <p:ext uri="{BB962C8B-B14F-4D97-AF65-F5344CB8AC3E}">
        <p14:creationId xmlns:p14="http://schemas.microsoft.com/office/powerpoint/2010/main" val="2493464685"/>
      </p:ext>
    </p:extLst>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4294967295"/>
          </p:nvPr>
        </p:nvSpPr>
        <p:spPr>
          <a:xfrm>
            <a:off x="685800" y="838200"/>
            <a:ext cx="8229600" cy="5287963"/>
          </a:xfrm>
        </p:spPr>
        <p:txBody>
          <a:bodyPr/>
          <a:lstStyle/>
          <a:p>
            <a:pPr marL="109537" indent="0" algn="r" rtl="1">
              <a:buNone/>
            </a:pPr>
            <a:r>
              <a:rPr lang="ar-SA" sz="2800" b="1" dirty="0">
                <a:solidFill>
                  <a:schemeClr val="accent1"/>
                </a:solidFill>
              </a:rPr>
              <a:t>التأثير على الإستثمارات الزراعية:</a:t>
            </a:r>
            <a:endParaRPr lang="en-US" sz="2800" dirty="0">
              <a:solidFill>
                <a:schemeClr val="accent1"/>
              </a:solidFill>
            </a:endParaRPr>
          </a:p>
          <a:p>
            <a:pPr algn="r" rtl="1"/>
            <a:r>
              <a:rPr lang="ar-SA" sz="2800" dirty="0"/>
              <a:t>الإستثمارات المزرعية تتأثر سلباً بعنصري المخاطرة واللايقين </a:t>
            </a:r>
            <a:r>
              <a:rPr lang="ar-SA" sz="2800" dirty="0" smtClean="0"/>
              <a:t>وذلك </a:t>
            </a:r>
            <a:r>
              <a:rPr lang="ar-SA" sz="2800" dirty="0"/>
              <a:t>من خلال الاتي:</a:t>
            </a:r>
            <a:endParaRPr lang="en-US" sz="2800" dirty="0"/>
          </a:p>
          <a:p>
            <a:pPr lvl="0" algn="r" rtl="1">
              <a:buFontTx/>
              <a:buChar char="-"/>
            </a:pPr>
            <a:r>
              <a:rPr lang="ar-SA" sz="2800" dirty="0" smtClean="0"/>
              <a:t>توقعات </a:t>
            </a:r>
            <a:r>
              <a:rPr lang="ar-SA" sz="2800" dirty="0"/>
              <a:t>إنتاج منخفضة وعوائد منخفضة لهذه </a:t>
            </a:r>
            <a:r>
              <a:rPr lang="ar-SA" sz="2800" dirty="0" smtClean="0"/>
              <a:t>الإستثمارات.</a:t>
            </a:r>
          </a:p>
          <a:p>
            <a:pPr lvl="0" algn="r" rtl="1">
              <a:buFontTx/>
              <a:buChar char="-"/>
            </a:pPr>
            <a:r>
              <a:rPr lang="ar-SA" sz="2800" dirty="0" smtClean="0"/>
              <a:t>قيام </a:t>
            </a:r>
            <a:r>
              <a:rPr lang="ar-SA" sz="2800" dirty="0"/>
              <a:t>المزارع بإحتساب تكلفة مرتفعة لهذه الإستثمارات للوقاية من المخاطرة واللايقين، مثل ذلك إحتساب أسعار فائدة مرتفعة تجعل من الجدوى الإقتصادية للإستثمارات منخفضة وتؤدي إلى إتخاذ القرار بعدم الإستثمار في العديد من الإحتياجات المزرعية بسبب هذه الاسباب كما هو مبين في الشكل </a:t>
            </a:r>
            <a:r>
              <a:rPr lang="ar-SA" sz="2800" dirty="0" smtClean="0"/>
              <a:t>التالي:</a:t>
            </a:r>
            <a:endParaRPr lang="ar-SA" altLang="en-US" sz="2800" b="1" dirty="0" smtClean="0">
              <a:latin typeface="Times New Roman" pitchFamily="18" charset="0"/>
              <a:cs typeface="Times New Roman" pitchFamily="18" charset="0"/>
            </a:endParaRPr>
          </a:p>
        </p:txBody>
      </p:sp>
      <p:sp>
        <p:nvSpPr>
          <p:cNvPr id="23555"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EACE79D3-8F48-4858-9EF3-0C32B276F156}" type="slidenum">
              <a:rPr lang="ar-SA" altLang="en-US" smtClean="0">
                <a:solidFill>
                  <a:srgbClr val="464646"/>
                </a:solidFill>
              </a:rPr>
              <a:pPr eaLnBrk="1" hangingPunct="1"/>
              <a:t>200</a:t>
            </a:fld>
            <a:endParaRPr lang="en-US" altLang="en-US" smtClean="0">
              <a:solidFill>
                <a:srgbClr val="464646"/>
              </a:solidFill>
            </a:endParaRPr>
          </a:p>
        </p:txBody>
      </p:sp>
    </p:spTree>
    <p:extLst>
      <p:ext uri="{BB962C8B-B14F-4D97-AF65-F5344CB8AC3E}">
        <p14:creationId xmlns:p14="http://schemas.microsoft.com/office/powerpoint/2010/main" val="3762655972"/>
      </p:ext>
    </p:extLst>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p:cNvPicPr>
            <a:picLocks noGrp="1" noChangeAspect="1" noChangeArrowheads="1"/>
          </p:cNvPicPr>
          <p:nvPr>
            <p:ph type="body" idx="4294967295"/>
          </p:nvPr>
        </p:nvPicPr>
        <p:blipFill>
          <a:blip r:embed="rId2" cstate="print">
            <a:extLst>
              <a:ext uri="{28A0092B-C50C-407E-A947-70E740481C1C}">
                <a14:useLocalDpi xmlns:a14="http://schemas.microsoft.com/office/drawing/2010/main" val="0"/>
              </a:ext>
            </a:extLst>
          </a:blip>
          <a:srcRect/>
          <a:stretch>
            <a:fillRect/>
          </a:stretch>
        </p:blipFill>
        <p:spPr>
          <a:xfrm>
            <a:off x="1371600" y="609600"/>
            <a:ext cx="7391400" cy="5475288"/>
          </a:xfrm>
          <a:noFill/>
        </p:spPr>
      </p:pic>
      <p:sp>
        <p:nvSpPr>
          <p:cNvPr id="24579"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BDBF6CC7-9CEE-4F3F-BC3F-477FDB47510A}" type="slidenum">
              <a:rPr lang="ar-SA" altLang="en-US" smtClean="0">
                <a:solidFill>
                  <a:schemeClr val="tx2"/>
                </a:solidFill>
              </a:rPr>
              <a:pPr eaLnBrk="1" hangingPunct="1"/>
              <a:t>201</a:t>
            </a:fld>
            <a:endParaRPr lang="en-US" altLang="en-US" smtClean="0">
              <a:solidFill>
                <a:schemeClr val="tx2"/>
              </a:solidFill>
            </a:endParaRPr>
          </a:p>
        </p:txBody>
      </p:sp>
    </p:spTree>
    <p:extLst>
      <p:ext uri="{BB962C8B-B14F-4D97-AF65-F5344CB8AC3E}">
        <p14:creationId xmlns:p14="http://schemas.microsoft.com/office/powerpoint/2010/main" val="1771554847"/>
      </p:ext>
    </p:extLst>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12775" y="228600"/>
            <a:ext cx="8153400" cy="990600"/>
          </a:xfrm>
        </p:spPr>
        <p:txBody>
          <a:bodyPr/>
          <a:lstStyle/>
          <a:p>
            <a:pPr algn="ctr" rtl="1" eaLnBrk="1" hangingPunct="1"/>
            <a:r>
              <a:rPr lang="ar-SA" altLang="en-US" sz="2800" b="1" dirty="0" smtClean="0">
                <a:latin typeface="Times New Roman" pitchFamily="18" charset="0"/>
                <a:cs typeface="Times New Roman" pitchFamily="18" charset="0"/>
              </a:rPr>
              <a:t>إتخـاذ القرارات المزرعية تحت ظروف المخاطرة واللايقين</a:t>
            </a:r>
            <a:endParaRPr lang="en-US" altLang="en-US" sz="2800" b="1" dirty="0" smtClean="0">
              <a:latin typeface="Times New Roman" pitchFamily="18" charset="0"/>
              <a:cs typeface="Times New Roman" pitchFamily="18" charset="0"/>
            </a:endParaRPr>
          </a:p>
        </p:txBody>
      </p:sp>
      <p:sp>
        <p:nvSpPr>
          <p:cNvPr id="25603" name="Rectangle 3"/>
          <p:cNvSpPr>
            <a:spLocks noGrp="1" noChangeArrowheads="1"/>
          </p:cNvSpPr>
          <p:nvPr>
            <p:ph sz="quarter" idx="1"/>
          </p:nvPr>
        </p:nvSpPr>
        <p:spPr>
          <a:xfrm>
            <a:off x="4985" y="1295400"/>
            <a:ext cx="9144000" cy="5029200"/>
          </a:xfrm>
        </p:spPr>
        <p:txBody>
          <a:bodyPr/>
          <a:lstStyle/>
          <a:p>
            <a:pPr algn="r" rtl="1" eaLnBrk="1" hangingPunct="1">
              <a:lnSpc>
                <a:spcPct val="150000"/>
              </a:lnSpc>
              <a:buFont typeface="Wingdings" pitchFamily="2" charset="2"/>
              <a:buNone/>
            </a:pPr>
            <a:r>
              <a:rPr lang="ar-SA" altLang="en-US" sz="1800" b="1" dirty="0" smtClean="0">
                <a:solidFill>
                  <a:srgbClr val="0070C0"/>
                </a:solidFill>
                <a:latin typeface="Times New Roman" pitchFamily="18" charset="0"/>
                <a:cs typeface="Times New Roman" pitchFamily="18" charset="0"/>
              </a:rPr>
              <a:t>مـكونات الـقرار المزرعي تـحت ظـــروف الــمـخاطرة واللايـقين:</a:t>
            </a:r>
            <a:endParaRPr lang="ar-SA" altLang="en-US" sz="1800" dirty="0" smtClean="0">
              <a:solidFill>
                <a:srgbClr val="0070C0"/>
              </a:solidFill>
              <a:latin typeface="Times New Roman" pitchFamily="18" charset="0"/>
              <a:cs typeface="Times New Roman" pitchFamily="18" charset="0"/>
            </a:endParaRPr>
          </a:p>
          <a:p>
            <a:pPr algn="just" rtl="1" eaLnBrk="1" hangingPunct="1">
              <a:lnSpc>
                <a:spcPct val="150000"/>
              </a:lnSpc>
              <a:buFont typeface="Wingdings" pitchFamily="2" charset="2"/>
              <a:buNone/>
            </a:pPr>
            <a:r>
              <a:rPr lang="ar-SA" altLang="en-US" sz="1600" dirty="0" smtClean="0">
                <a:latin typeface="Times New Roman" pitchFamily="18" charset="0"/>
                <a:cs typeface="Times New Roman" pitchFamily="18" charset="0"/>
              </a:rPr>
              <a:t>يتكون القرار المزرعي تحت ظروف المخاطرة واللايقين من المكونات التالية:</a:t>
            </a:r>
            <a:endParaRPr lang="ar-SA" altLang="en-US" sz="1600" b="1" dirty="0" smtClean="0">
              <a:latin typeface="Times New Roman" pitchFamily="18" charset="0"/>
              <a:cs typeface="Times New Roman" pitchFamily="18" charset="0"/>
            </a:endParaRPr>
          </a:p>
          <a:p>
            <a:pPr algn="just" rtl="1" eaLnBrk="1" hangingPunct="1">
              <a:lnSpc>
                <a:spcPct val="150000"/>
              </a:lnSpc>
              <a:buFontTx/>
              <a:buAutoNum type="arabicPeriod"/>
            </a:pPr>
            <a:r>
              <a:rPr lang="ar-SA" altLang="en-US" sz="1600" b="1" dirty="0" smtClean="0">
                <a:solidFill>
                  <a:srgbClr val="00B050"/>
                </a:solidFill>
                <a:latin typeface="Times New Roman" pitchFamily="18" charset="0"/>
                <a:cs typeface="Times New Roman" pitchFamily="18" charset="0"/>
              </a:rPr>
              <a:t>بدائل القرارات </a:t>
            </a:r>
            <a:r>
              <a:rPr lang="en-US" altLang="en-US" sz="1600" b="1" i="1" dirty="0" smtClean="0">
                <a:solidFill>
                  <a:srgbClr val="00B050"/>
                </a:solidFill>
                <a:latin typeface="Times New Roman" pitchFamily="18" charset="0"/>
                <a:cs typeface="Times New Roman" pitchFamily="18" charset="0"/>
              </a:rPr>
              <a:t>Actions</a:t>
            </a:r>
            <a:endParaRPr lang="ar-SA" altLang="en-US" sz="1600" dirty="0" smtClean="0">
              <a:solidFill>
                <a:srgbClr val="00B050"/>
              </a:solidFill>
              <a:latin typeface="Times New Roman" pitchFamily="18" charset="0"/>
              <a:cs typeface="Times New Roman" pitchFamily="18" charset="0"/>
            </a:endParaRPr>
          </a:p>
          <a:p>
            <a:pPr algn="just" rtl="1" eaLnBrk="1" hangingPunct="1">
              <a:lnSpc>
                <a:spcPct val="150000"/>
              </a:lnSpc>
              <a:buFontTx/>
              <a:buNone/>
            </a:pPr>
            <a:r>
              <a:rPr lang="ar-SA" altLang="en-US" sz="1600" dirty="0" smtClean="0">
                <a:latin typeface="Times New Roman" pitchFamily="18" charset="0"/>
                <a:cs typeface="Times New Roman" pitchFamily="18" charset="0"/>
              </a:rPr>
              <a:t>هناك عدة بدائل </a:t>
            </a:r>
            <a:r>
              <a:rPr lang="en-US" altLang="en-US" sz="1600" i="1" dirty="0" smtClean="0">
                <a:latin typeface="Times New Roman" pitchFamily="18" charset="0"/>
                <a:cs typeface="Times New Roman" pitchFamily="18" charset="0"/>
              </a:rPr>
              <a:t>Alternatives</a:t>
            </a:r>
            <a:r>
              <a:rPr lang="en-US" altLang="en-US" sz="1600" dirty="0" smtClean="0">
                <a:latin typeface="Times New Roman" pitchFamily="18" charset="0"/>
                <a:cs typeface="Times New Roman" pitchFamily="18" charset="0"/>
              </a:rPr>
              <a:t> </a:t>
            </a:r>
            <a:r>
              <a:rPr lang="ar-SA" altLang="en-US" sz="1600" dirty="0" smtClean="0">
                <a:latin typeface="Times New Roman" pitchFamily="18" charset="0"/>
                <a:cs typeface="Times New Roman" pitchFamily="18" charset="0"/>
              </a:rPr>
              <a:t> للقرار المزرعي يتمثل في إعداد مستويات مختلفة من معدلات التسميد أو التغذية أو إعداد الحيوانات بالمراعي الطبيعية أو أحجام طيور التسمين وغيرها ويطلق على هذه القرارات بدائل ممكنة. فمثلاً يستطيع المزارع أن يضيف إلى الهكتار المزروع بالقمح 400 كغ، 300 كغ أو 200 كغ من سماد وكلها بدائل ممكنة للقرار. كما يستطيع أن يضع في الهكتار من المراعي 1.000 رأس من الأغنام أو 2.000 رأس أو 3.000 رأس وهي أيضا بدائل لقرارات ممكنة.</a:t>
            </a:r>
            <a:endParaRPr lang="ar-SA" altLang="en-US" sz="1600" b="1" dirty="0" smtClean="0">
              <a:latin typeface="Times New Roman" pitchFamily="18" charset="0"/>
              <a:cs typeface="Times New Roman" pitchFamily="18" charset="0"/>
            </a:endParaRPr>
          </a:p>
          <a:p>
            <a:pPr algn="just" rtl="1" eaLnBrk="1" hangingPunct="1">
              <a:lnSpc>
                <a:spcPct val="150000"/>
              </a:lnSpc>
              <a:buFontTx/>
              <a:buNone/>
            </a:pPr>
            <a:r>
              <a:rPr lang="ar-SA" altLang="en-US" sz="1600" b="1" dirty="0" smtClean="0">
                <a:solidFill>
                  <a:srgbClr val="00B050"/>
                </a:solidFill>
                <a:latin typeface="Times New Roman" pitchFamily="18" charset="0"/>
                <a:cs typeface="Times New Roman" pitchFamily="18" charset="0"/>
              </a:rPr>
              <a:t>2. الأحداث </a:t>
            </a:r>
            <a:r>
              <a:rPr lang="en-US" altLang="en-US" sz="1600" b="1" i="1" dirty="0" smtClean="0">
                <a:solidFill>
                  <a:srgbClr val="00B050"/>
                </a:solidFill>
                <a:latin typeface="Times New Roman" pitchFamily="18" charset="0"/>
                <a:cs typeface="Times New Roman" pitchFamily="18" charset="0"/>
              </a:rPr>
              <a:t>Events</a:t>
            </a:r>
            <a:endParaRPr lang="ar-SA" altLang="en-US" sz="1600" dirty="0" smtClean="0">
              <a:solidFill>
                <a:srgbClr val="00B050"/>
              </a:solidFill>
              <a:latin typeface="Times New Roman" pitchFamily="18" charset="0"/>
              <a:cs typeface="Times New Roman" pitchFamily="18" charset="0"/>
            </a:endParaRPr>
          </a:p>
          <a:p>
            <a:pPr algn="just" rtl="1" eaLnBrk="1" hangingPunct="1">
              <a:lnSpc>
                <a:spcPct val="150000"/>
              </a:lnSpc>
              <a:buFontTx/>
              <a:buNone/>
            </a:pPr>
            <a:r>
              <a:rPr lang="ar-SA" altLang="en-US" sz="1600" dirty="0" smtClean="0">
                <a:latin typeface="Times New Roman" pitchFamily="18" charset="0"/>
                <a:cs typeface="Times New Roman" pitchFamily="18" charset="0"/>
              </a:rPr>
              <a:t>تجابه البدائل الممكنة للقرار المزرعي عدة إحتمالات لأحداث متوقعة  </a:t>
            </a:r>
            <a:r>
              <a:rPr lang="en-US" altLang="en-US" sz="1600" i="1" dirty="0" smtClean="0">
                <a:latin typeface="Times New Roman" pitchFamily="18" charset="0"/>
                <a:cs typeface="Times New Roman" pitchFamily="18" charset="0"/>
              </a:rPr>
              <a:t>Expected Events</a:t>
            </a:r>
            <a:r>
              <a:rPr lang="ar-SA" altLang="en-US" sz="1600" dirty="0" smtClean="0">
                <a:latin typeface="Times New Roman" pitchFamily="18" charset="0"/>
                <a:cs typeface="Times New Roman" pitchFamily="18" charset="0"/>
              </a:rPr>
              <a:t>، فمثلاً في موضع المراعي الطبيعية التي تختلف إنتاجيتها باختلاف معدلات سقوط الأمطار. قد يكون هناك معدلات عالية للأمطار أو متوسطة أو أمطار فقيرة وتكون هذه الحالات أحداث ممكن وقوعها وتواجه المزارع وتؤثر في نوعية القرار الذي يتخذه من البدائل المتاحه.</a:t>
            </a:r>
            <a:r>
              <a:rPr lang="en-US" altLang="en-US" sz="1600" dirty="0" smtClean="0">
                <a:latin typeface="Times New Roman" pitchFamily="18" charset="0"/>
                <a:cs typeface="Times New Roman" pitchFamily="18" charset="0"/>
              </a:rPr>
              <a:t> </a:t>
            </a:r>
          </a:p>
        </p:txBody>
      </p:sp>
      <p:sp>
        <p:nvSpPr>
          <p:cNvPr id="4" name="عنصر نائب لرقم الشريحة 3"/>
          <p:cNvSpPr>
            <a:spLocks noGrp="1"/>
          </p:cNvSpPr>
          <p:nvPr>
            <p:ph type="sldNum" sz="quarter" idx="12"/>
          </p:nvPr>
        </p:nvSpPr>
        <p:spPr/>
        <p:txBody>
          <a:bodyPr>
            <a:normAutofit fontScale="92500"/>
          </a:bodyPr>
          <a:lstStyle/>
          <a:p>
            <a:pPr>
              <a:defRPr/>
            </a:pPr>
            <a:fld id="{7242194E-784C-4F93-8D92-DCFBC2810E19}" type="slidenum">
              <a:rPr lang="ar-SA" smtClean="0"/>
              <a:pPr>
                <a:defRPr/>
              </a:pPr>
              <a:t>202</a:t>
            </a:fld>
            <a:endParaRPr lang="en-US"/>
          </a:p>
        </p:txBody>
      </p:sp>
    </p:spTree>
    <p:extLst>
      <p:ext uri="{BB962C8B-B14F-4D97-AF65-F5344CB8AC3E}">
        <p14:creationId xmlns:p14="http://schemas.microsoft.com/office/powerpoint/2010/main" val="2010681161"/>
      </p:ext>
    </p:extLst>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3" name="Rectangle 3"/>
          <p:cNvSpPr>
            <a:spLocks noGrp="1" noChangeArrowheads="1"/>
          </p:cNvSpPr>
          <p:nvPr>
            <p:ph type="body" idx="4294967295"/>
          </p:nvPr>
        </p:nvSpPr>
        <p:spPr>
          <a:xfrm>
            <a:off x="0" y="152400"/>
            <a:ext cx="9144000" cy="6553200"/>
          </a:xfrm>
        </p:spPr>
        <p:txBody>
          <a:bodyPr>
            <a:normAutofit fontScale="92500" lnSpcReduction="20000"/>
          </a:bodyPr>
          <a:lstStyle/>
          <a:p>
            <a:pPr marL="609600" indent="-609600" algn="just" rtl="1" eaLnBrk="1" fontAlgn="auto" hangingPunct="1">
              <a:lnSpc>
                <a:spcPct val="150000"/>
              </a:lnSpc>
              <a:spcAft>
                <a:spcPts val="0"/>
              </a:spcAft>
              <a:buFont typeface="Wingdings" pitchFamily="2" charset="2"/>
              <a:buNone/>
              <a:defRPr/>
            </a:pPr>
            <a:r>
              <a:rPr lang="ar-SA" sz="2000" b="1" dirty="0">
                <a:latin typeface="Times New Roman" pitchFamily="18" charset="0"/>
                <a:cs typeface="Times New Roman" pitchFamily="18" charset="0"/>
              </a:rPr>
              <a:t>3. </a:t>
            </a:r>
            <a:r>
              <a:rPr lang="ar-SA" sz="2000" b="1" dirty="0">
                <a:solidFill>
                  <a:srgbClr val="00B050"/>
                </a:solidFill>
                <a:latin typeface="Times New Roman" pitchFamily="18" charset="0"/>
                <a:cs typeface="Times New Roman" pitchFamily="18" charset="0"/>
              </a:rPr>
              <a:t>الإحتمالات </a:t>
            </a:r>
            <a:r>
              <a:rPr lang="ar-SA" sz="2000" b="1" dirty="0" smtClean="0">
                <a:solidFill>
                  <a:srgbClr val="00B050"/>
                </a:solidFill>
                <a:latin typeface="Times New Roman" pitchFamily="18" charset="0"/>
                <a:cs typeface="Times New Roman" pitchFamily="18" charset="0"/>
              </a:rPr>
              <a:t> </a:t>
            </a:r>
            <a:r>
              <a:rPr lang="en-US" sz="2000" b="1" i="1" dirty="0" smtClean="0">
                <a:solidFill>
                  <a:srgbClr val="00B050"/>
                </a:solidFill>
                <a:latin typeface="Times New Roman" pitchFamily="18" charset="0"/>
                <a:cs typeface="Times New Roman" pitchFamily="18" charset="0"/>
              </a:rPr>
              <a:t>Probabilities</a:t>
            </a:r>
            <a:endParaRPr lang="ar-SA" sz="2000" dirty="0">
              <a:solidFill>
                <a:srgbClr val="00B050"/>
              </a:solidFill>
              <a:latin typeface="Times New Roman" pitchFamily="18" charset="0"/>
              <a:cs typeface="Times New Roman" pitchFamily="18" charset="0"/>
            </a:endParaRPr>
          </a:p>
          <a:p>
            <a:pPr marL="609600" indent="-609600" algn="just" rtl="1" eaLnBrk="1" fontAlgn="auto" hangingPunct="1">
              <a:lnSpc>
                <a:spcPct val="150000"/>
              </a:lnSpc>
              <a:spcAft>
                <a:spcPts val="0"/>
              </a:spcAft>
              <a:buFont typeface="Wingdings"/>
              <a:buChar char=""/>
              <a:defRPr/>
            </a:pPr>
            <a:r>
              <a:rPr lang="ar-SA" sz="2000" dirty="0">
                <a:latin typeface="Times New Roman" pitchFamily="18" charset="0"/>
                <a:cs typeface="Times New Roman" pitchFamily="18" charset="0"/>
              </a:rPr>
              <a:t>تتبع الإحتمالات جميع قواعد نظرية الإحتمالات الإحصائية وترتبط بقوانينها الرئيسية وتواجه كل حدث </a:t>
            </a:r>
            <a:r>
              <a:rPr lang="ar-SA" sz="2000" dirty="0" err="1">
                <a:latin typeface="Times New Roman" pitchFamily="18" charset="0"/>
                <a:cs typeface="Times New Roman" pitchFamily="18" charset="0"/>
              </a:rPr>
              <a:t>إحتمال</a:t>
            </a:r>
            <a:r>
              <a:rPr lang="ar-SA" sz="2000" dirty="0">
                <a:latin typeface="Times New Roman" pitchFamily="18" charset="0"/>
                <a:cs typeface="Times New Roman" pitchFamily="18" charset="0"/>
              </a:rPr>
              <a:t> محدد لحدوثه ومن أساسيات الإحتمالات:</a:t>
            </a:r>
          </a:p>
          <a:p>
            <a:pPr marL="342900" indent="0" algn="just" rtl="1" eaLnBrk="1" fontAlgn="auto" hangingPunct="1">
              <a:lnSpc>
                <a:spcPct val="150000"/>
              </a:lnSpc>
              <a:spcAft>
                <a:spcPts val="0"/>
              </a:spcAft>
              <a:buFontTx/>
              <a:buChar char="-"/>
              <a:defRPr/>
            </a:pPr>
            <a:r>
              <a:rPr lang="ar-SA" sz="2000" dirty="0" smtClean="0">
                <a:latin typeface="Times New Roman" pitchFamily="18" charset="0"/>
                <a:cs typeface="Times New Roman" pitchFamily="18" charset="0"/>
              </a:rPr>
              <a:t> كل </a:t>
            </a:r>
            <a:r>
              <a:rPr lang="ar-SA" sz="2000" dirty="0">
                <a:latin typeface="Times New Roman" pitchFamily="18" charset="0"/>
                <a:cs typeface="Times New Roman" pitchFamily="18" charset="0"/>
              </a:rPr>
              <a:t>الإحتمالات قيمة </a:t>
            </a:r>
            <a:r>
              <a:rPr lang="ar-SA" sz="2000" dirty="0" smtClean="0">
                <a:latin typeface="Times New Roman" pitchFamily="18" charset="0"/>
                <a:cs typeface="Times New Roman" pitchFamily="18" charset="0"/>
              </a:rPr>
              <a:t>موجبة.</a:t>
            </a:r>
          </a:p>
          <a:p>
            <a:pPr marL="342900" indent="0" algn="just" rtl="1" eaLnBrk="1" fontAlgn="auto" hangingPunct="1">
              <a:lnSpc>
                <a:spcPct val="150000"/>
              </a:lnSpc>
              <a:spcAft>
                <a:spcPts val="0"/>
              </a:spcAft>
              <a:buFontTx/>
              <a:buChar char="-"/>
              <a:defRPr/>
            </a:pPr>
            <a:r>
              <a:rPr lang="ar-SA" sz="2000" dirty="0" smtClean="0">
                <a:latin typeface="Times New Roman" pitchFamily="18" charset="0"/>
                <a:cs typeface="Times New Roman" pitchFamily="18" charset="0"/>
              </a:rPr>
              <a:t> كل </a:t>
            </a:r>
            <a:r>
              <a:rPr lang="ar-SA" sz="2000" dirty="0">
                <a:latin typeface="Times New Roman" pitchFamily="18" charset="0"/>
                <a:cs typeface="Times New Roman" pitchFamily="18" charset="0"/>
              </a:rPr>
              <a:t>الإحتمالات قيمة تنحصر بين الصفر والواحد </a:t>
            </a:r>
            <a:r>
              <a:rPr lang="ar-SA" sz="2000" dirty="0" smtClean="0">
                <a:latin typeface="Times New Roman" pitchFamily="18" charset="0"/>
                <a:cs typeface="Times New Roman" pitchFamily="18" charset="0"/>
              </a:rPr>
              <a:t>والصحيح.</a:t>
            </a:r>
          </a:p>
          <a:p>
            <a:pPr marL="342900" indent="0" algn="just" rtl="1" eaLnBrk="1" fontAlgn="auto" hangingPunct="1">
              <a:lnSpc>
                <a:spcPct val="150000"/>
              </a:lnSpc>
              <a:spcAft>
                <a:spcPts val="0"/>
              </a:spcAft>
              <a:buFontTx/>
              <a:buChar char="-"/>
              <a:defRPr/>
            </a:pPr>
            <a:r>
              <a:rPr lang="ar-SA" sz="2000" dirty="0" smtClean="0">
                <a:latin typeface="Times New Roman" pitchFamily="18" charset="0"/>
                <a:cs typeface="Times New Roman" pitchFamily="18" charset="0"/>
              </a:rPr>
              <a:t> الإحتمالات </a:t>
            </a:r>
            <a:r>
              <a:rPr lang="ar-SA" sz="2000" dirty="0">
                <a:latin typeface="Times New Roman" pitchFamily="18" charset="0"/>
                <a:cs typeface="Times New Roman" pitchFamily="18" charset="0"/>
              </a:rPr>
              <a:t>قد تكون مستقلة أو غير </a:t>
            </a:r>
            <a:r>
              <a:rPr lang="ar-SA" sz="2000" dirty="0" smtClean="0">
                <a:latin typeface="Times New Roman" pitchFamily="18" charset="0"/>
                <a:cs typeface="Times New Roman" pitchFamily="18" charset="0"/>
              </a:rPr>
              <a:t>مستقلة.</a:t>
            </a:r>
          </a:p>
          <a:p>
            <a:pPr marL="342900" indent="0" algn="just" rtl="1" eaLnBrk="1" fontAlgn="auto" hangingPunct="1">
              <a:lnSpc>
                <a:spcPct val="150000"/>
              </a:lnSpc>
              <a:spcAft>
                <a:spcPts val="0"/>
              </a:spcAft>
              <a:buFontTx/>
              <a:buChar char="-"/>
              <a:defRPr/>
            </a:pPr>
            <a:r>
              <a:rPr lang="ar-SA" sz="2000" dirty="0" smtClean="0">
                <a:latin typeface="Times New Roman" pitchFamily="18" charset="0"/>
                <a:cs typeface="Times New Roman" pitchFamily="18" charset="0"/>
              </a:rPr>
              <a:t> إحتمال </a:t>
            </a:r>
            <a:r>
              <a:rPr lang="ar-SA" sz="2000" dirty="0">
                <a:latin typeface="Times New Roman" pitchFamily="18" charset="0"/>
                <a:cs typeface="Times New Roman" pitchFamily="18" charset="0"/>
              </a:rPr>
              <a:t>وقوع حدثين هو حاصل جمع </a:t>
            </a:r>
            <a:r>
              <a:rPr lang="ar-SA" sz="2000" dirty="0" smtClean="0">
                <a:latin typeface="Times New Roman" pitchFamily="18" charset="0"/>
                <a:cs typeface="Times New Roman" pitchFamily="18" charset="0"/>
              </a:rPr>
              <a:t>احتمالهما.</a:t>
            </a:r>
          </a:p>
          <a:p>
            <a:pPr marL="342900" indent="0" algn="just" rtl="1" eaLnBrk="1" fontAlgn="auto" hangingPunct="1">
              <a:lnSpc>
                <a:spcPct val="150000"/>
              </a:lnSpc>
              <a:spcAft>
                <a:spcPts val="0"/>
              </a:spcAft>
              <a:buFontTx/>
              <a:buChar char="-"/>
              <a:defRPr/>
            </a:pPr>
            <a:r>
              <a:rPr lang="ar-SA" sz="2000" dirty="0" smtClean="0">
                <a:latin typeface="Times New Roman" pitchFamily="18" charset="0"/>
                <a:cs typeface="Times New Roman" pitchFamily="18" charset="0"/>
              </a:rPr>
              <a:t> إحتمال </a:t>
            </a:r>
            <a:r>
              <a:rPr lang="ar-SA" sz="2000" dirty="0">
                <a:latin typeface="Times New Roman" pitchFamily="18" charset="0"/>
                <a:cs typeface="Times New Roman" pitchFamily="18" charset="0"/>
              </a:rPr>
              <a:t>وقوع حدثين معاً في نفس الوقت هو حاصل ضربهما، وهكذا بالنسبة لبقية القواعد الإحصائية التي يمكن الرجوع إليها في مبادئ الاحصاء.</a:t>
            </a:r>
            <a:endParaRPr lang="ar-SA" sz="2000" b="1" dirty="0">
              <a:latin typeface="Times New Roman" pitchFamily="18" charset="0"/>
              <a:cs typeface="Times New Roman" pitchFamily="18" charset="0"/>
            </a:endParaRPr>
          </a:p>
          <a:p>
            <a:pPr marL="609600" indent="-609600" algn="just" rtl="1" eaLnBrk="1" fontAlgn="auto" hangingPunct="1">
              <a:lnSpc>
                <a:spcPct val="150000"/>
              </a:lnSpc>
              <a:spcAft>
                <a:spcPts val="0"/>
              </a:spcAft>
              <a:buFont typeface="Wingdings" pitchFamily="2" charset="2"/>
              <a:buNone/>
              <a:defRPr/>
            </a:pPr>
            <a:r>
              <a:rPr lang="ar-SA" sz="2000" b="1" dirty="0">
                <a:solidFill>
                  <a:srgbClr val="00B050"/>
                </a:solidFill>
                <a:latin typeface="Times New Roman" pitchFamily="18" charset="0"/>
                <a:cs typeface="Times New Roman" pitchFamily="18" charset="0"/>
              </a:rPr>
              <a:t>4- النتائج </a:t>
            </a:r>
            <a:r>
              <a:rPr lang="en-US" sz="2000" b="1" i="1" dirty="0">
                <a:solidFill>
                  <a:srgbClr val="00B050"/>
                </a:solidFill>
                <a:latin typeface="Times New Roman" pitchFamily="18" charset="0"/>
                <a:cs typeface="Times New Roman" pitchFamily="18" charset="0"/>
              </a:rPr>
              <a:t>Payoffs</a:t>
            </a:r>
            <a:r>
              <a:rPr lang="en-US" sz="2000" b="1" dirty="0">
                <a:solidFill>
                  <a:srgbClr val="00B050"/>
                </a:solidFill>
                <a:latin typeface="Times New Roman" pitchFamily="18" charset="0"/>
                <a:cs typeface="Times New Roman" pitchFamily="18" charset="0"/>
              </a:rPr>
              <a:t> </a:t>
            </a:r>
            <a:r>
              <a:rPr lang="en-US" sz="2000" b="1" i="1" dirty="0">
                <a:solidFill>
                  <a:srgbClr val="00B050"/>
                </a:solidFill>
                <a:latin typeface="Times New Roman" pitchFamily="18" charset="0"/>
                <a:cs typeface="Times New Roman" pitchFamily="18" charset="0"/>
              </a:rPr>
              <a:t>or Consequences</a:t>
            </a:r>
            <a:r>
              <a:rPr lang="ar-SA" sz="2000" b="1" dirty="0">
                <a:solidFill>
                  <a:srgbClr val="00B050"/>
                </a:solidFill>
                <a:latin typeface="Times New Roman" pitchFamily="18" charset="0"/>
                <a:cs typeface="Times New Roman" pitchFamily="18" charset="0"/>
              </a:rPr>
              <a:t> أو النتائج المترتب عليها</a:t>
            </a:r>
            <a:endParaRPr lang="ar-SA" sz="2000" dirty="0">
              <a:solidFill>
                <a:srgbClr val="00B050"/>
              </a:solidFill>
              <a:latin typeface="Times New Roman" pitchFamily="18" charset="0"/>
              <a:cs typeface="Times New Roman" pitchFamily="18" charset="0"/>
            </a:endParaRPr>
          </a:p>
          <a:p>
            <a:pPr marL="609600" indent="-609600" algn="just" rtl="1" eaLnBrk="1" fontAlgn="auto" hangingPunct="1">
              <a:lnSpc>
                <a:spcPct val="150000"/>
              </a:lnSpc>
              <a:spcAft>
                <a:spcPts val="0"/>
              </a:spcAft>
              <a:buFont typeface="Wingdings"/>
              <a:buChar char=""/>
              <a:defRPr/>
            </a:pPr>
            <a:r>
              <a:rPr lang="ar-SA" sz="2000" dirty="0">
                <a:latin typeface="Times New Roman" pitchFamily="18" charset="0"/>
                <a:cs typeface="Times New Roman" pitchFamily="18" charset="0"/>
              </a:rPr>
              <a:t>لكل بديل </a:t>
            </a:r>
            <a:r>
              <a:rPr lang="en-US" sz="2000" i="1" dirty="0">
                <a:latin typeface="Times New Roman" pitchFamily="18" charset="0"/>
                <a:cs typeface="Times New Roman" pitchFamily="18" charset="0"/>
              </a:rPr>
              <a:t>Alternative</a:t>
            </a:r>
            <a:r>
              <a:rPr lang="ar-SA" sz="2000" dirty="0">
                <a:latin typeface="Times New Roman" pitchFamily="18" charset="0"/>
                <a:cs typeface="Times New Roman" pitchFamily="18" charset="0"/>
              </a:rPr>
              <a:t> من بدائل القرارات </a:t>
            </a:r>
            <a:r>
              <a:rPr lang="ar-SA" sz="2000" dirty="0" smtClean="0">
                <a:latin typeface="Times New Roman" pitchFamily="18" charset="0"/>
                <a:cs typeface="Times New Roman" pitchFamily="18" charset="0"/>
              </a:rPr>
              <a:t>والأحداث </a:t>
            </a:r>
            <a:r>
              <a:rPr lang="ar-SA" sz="2000" dirty="0">
                <a:latin typeface="Times New Roman" pitchFamily="18" charset="0"/>
                <a:cs typeface="Times New Roman" pitchFamily="18" charset="0"/>
              </a:rPr>
              <a:t>والاحتمالات نتائج تترتب عليها </a:t>
            </a:r>
            <a:r>
              <a:rPr lang="ar-SA" sz="2000" dirty="0" smtClean="0">
                <a:latin typeface="Times New Roman" pitchFamily="18" charset="0"/>
                <a:cs typeface="Times New Roman" pitchFamily="18" charset="0"/>
              </a:rPr>
              <a:t>تأتي </a:t>
            </a:r>
            <a:r>
              <a:rPr lang="ar-SA" sz="2000" dirty="0">
                <a:latin typeface="Times New Roman" pitchFamily="18" charset="0"/>
                <a:cs typeface="Times New Roman" pitchFamily="18" charset="0"/>
              </a:rPr>
              <a:t>من حسابات ميزانية لكل بديل من البدائل. فمثلاً لكل 100 رأس من الأغنام في الهكتار تحت ظروف الأمطار الجيدة والمتوسطة والفقيرة نتائج محددة في الإنتاج والعوائد والتكاليف يمكن حسابها باستخدام الميزانية المزرعية.</a:t>
            </a:r>
          </a:p>
          <a:p>
            <a:pPr marL="609600" indent="-609600" algn="just" rtl="1" eaLnBrk="1" fontAlgn="auto" hangingPunct="1">
              <a:lnSpc>
                <a:spcPct val="150000"/>
              </a:lnSpc>
              <a:spcAft>
                <a:spcPts val="0"/>
              </a:spcAft>
              <a:buFont typeface="Wingdings"/>
              <a:buChar char=""/>
              <a:defRPr/>
            </a:pPr>
            <a:r>
              <a:rPr lang="ar-SA" sz="2000" dirty="0">
                <a:latin typeface="Times New Roman" pitchFamily="18" charset="0"/>
                <a:cs typeface="Times New Roman" pitchFamily="18" charset="0"/>
              </a:rPr>
              <a:t>وتكون البنود من (1) الى (4) مصفوفة تسمى مصفوفة العوائد تحسب لكل حالة كما هو موضح في الشكل </a:t>
            </a:r>
            <a:r>
              <a:rPr lang="ar-SA" sz="2000" dirty="0" smtClean="0">
                <a:latin typeface="Times New Roman" pitchFamily="18" charset="0"/>
                <a:cs typeface="Times New Roman" pitchFamily="18" charset="0"/>
              </a:rPr>
              <a:t>التالي أي </a:t>
            </a:r>
            <a:r>
              <a:rPr lang="ar-SA" sz="2000" dirty="0">
                <a:latin typeface="Times New Roman" pitchFamily="18" charset="0"/>
                <a:cs typeface="Times New Roman" pitchFamily="18" charset="0"/>
              </a:rPr>
              <a:t>أن مصفوفة العوائد يوضح عليها بدائل القرارات والاحداث والاحتمالات والنتائج.</a:t>
            </a:r>
            <a:endParaRPr lang="en-US" sz="2000" dirty="0">
              <a:latin typeface="Times New Roman" pitchFamily="18" charset="0"/>
              <a:cs typeface="Times New Roman" pitchFamily="18" charset="0"/>
            </a:endParaRPr>
          </a:p>
        </p:txBody>
      </p:sp>
      <p:sp>
        <p:nvSpPr>
          <p:cNvPr id="26627"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33E0EA74-120B-4207-8D77-5F84B24099E6}" type="slidenum">
              <a:rPr lang="ar-SA" altLang="en-US" smtClean="0">
                <a:solidFill>
                  <a:schemeClr val="tx2"/>
                </a:solidFill>
              </a:rPr>
              <a:pPr eaLnBrk="1" hangingPunct="1"/>
              <a:t>203</a:t>
            </a:fld>
            <a:endParaRPr lang="en-US" altLang="en-US" smtClean="0">
              <a:solidFill>
                <a:schemeClr val="tx2"/>
              </a:solidFill>
            </a:endParaRPr>
          </a:p>
        </p:txBody>
      </p:sp>
    </p:spTree>
    <p:extLst>
      <p:ext uri="{BB962C8B-B14F-4D97-AF65-F5344CB8AC3E}">
        <p14:creationId xmlns:p14="http://schemas.microsoft.com/office/powerpoint/2010/main" val="3309513162"/>
      </p:ext>
    </p:extLst>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7170" name="Object 4"/>
          <p:cNvGraphicFramePr>
            <a:graphicFrameLocks noChangeAspect="1"/>
          </p:cNvGraphicFramePr>
          <p:nvPr/>
        </p:nvGraphicFramePr>
        <p:xfrm>
          <a:off x="762000" y="1244600"/>
          <a:ext cx="8001000" cy="4318000"/>
        </p:xfrm>
        <a:graphic>
          <a:graphicData uri="http://schemas.openxmlformats.org/presentationml/2006/ole">
            <mc:AlternateContent xmlns:mc="http://schemas.openxmlformats.org/markup-compatibility/2006">
              <mc:Choice xmlns:v="urn:schemas-microsoft-com:vml" Requires="v">
                <p:oleObj spid="_x0000_s66571" name="Document" r:id="rId3" imgW="5429104" imgH="2510662" progId="Word.Document.8">
                  <p:embed/>
                </p:oleObj>
              </mc:Choice>
              <mc:Fallback>
                <p:oleObj name="Document" r:id="rId3" imgW="5429104" imgH="2510662"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244600"/>
                        <a:ext cx="8001000" cy="431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2" name="Rectangle 6"/>
          <p:cNvSpPr>
            <a:spLocks noChangeArrowheads="1"/>
          </p:cNvSpPr>
          <p:nvPr/>
        </p:nvSpPr>
        <p:spPr bwMode="auto">
          <a:xfrm>
            <a:off x="0" y="25050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7173" name="عنصر نائب لرقم الشريحة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44DD22AF-B313-4A85-B2B7-7E22B5037698}" type="slidenum">
              <a:rPr lang="ar-SA" altLang="en-US" smtClean="0">
                <a:solidFill>
                  <a:schemeClr val="tx2"/>
                </a:solidFill>
              </a:rPr>
              <a:pPr eaLnBrk="1" hangingPunct="1"/>
              <a:t>204</a:t>
            </a:fld>
            <a:endParaRPr lang="en-US" altLang="en-US" smtClean="0">
              <a:solidFill>
                <a:schemeClr val="tx2"/>
              </a:solidFill>
            </a:endParaRPr>
          </a:p>
        </p:txBody>
      </p:sp>
    </p:spTree>
    <p:extLst>
      <p:ext uri="{BB962C8B-B14F-4D97-AF65-F5344CB8AC3E}">
        <p14:creationId xmlns:p14="http://schemas.microsoft.com/office/powerpoint/2010/main" val="618239484"/>
      </p:ext>
    </p:extLst>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12775" y="228600"/>
            <a:ext cx="8153400" cy="990600"/>
          </a:xfrm>
        </p:spPr>
        <p:txBody>
          <a:bodyPr/>
          <a:lstStyle/>
          <a:p>
            <a:pPr algn="ctr" rtl="1" eaLnBrk="1" hangingPunct="1"/>
            <a:r>
              <a:rPr lang="ar-SA" altLang="en-US" sz="2800" dirty="0" smtClean="0">
                <a:latin typeface="Times New Roman" pitchFamily="18" charset="0"/>
                <a:cs typeface="Times New Roman" pitchFamily="18" charset="0"/>
              </a:rPr>
              <a:t>إتخاذ القـرار المزرعي باستخدام مصفـوفـة العـوائـد</a:t>
            </a:r>
            <a:endParaRPr lang="en-US" altLang="en-US" sz="2800" dirty="0" smtClean="0">
              <a:latin typeface="Times New Roman" pitchFamily="18" charset="0"/>
              <a:cs typeface="Times New Roman" pitchFamily="18" charset="0"/>
            </a:endParaRPr>
          </a:p>
        </p:txBody>
      </p:sp>
      <p:sp>
        <p:nvSpPr>
          <p:cNvPr id="27651" name="Rectangle 3"/>
          <p:cNvSpPr>
            <a:spLocks noGrp="1" noChangeArrowheads="1"/>
          </p:cNvSpPr>
          <p:nvPr>
            <p:ph sz="quarter" idx="1"/>
          </p:nvPr>
        </p:nvSpPr>
        <p:spPr>
          <a:xfrm>
            <a:off x="0" y="1447800"/>
            <a:ext cx="9144000" cy="5410200"/>
          </a:xfrm>
        </p:spPr>
        <p:txBody>
          <a:bodyPr/>
          <a:lstStyle/>
          <a:p>
            <a:pPr algn="just" rtl="1" eaLnBrk="1" hangingPunct="1">
              <a:lnSpc>
                <a:spcPct val="150000"/>
              </a:lnSpc>
              <a:buFont typeface="Wingdings" pitchFamily="2" charset="2"/>
              <a:buNone/>
            </a:pPr>
            <a:r>
              <a:rPr lang="ar-SA" altLang="en-US" sz="1600" dirty="0" smtClean="0">
                <a:latin typeface="Times New Roman" pitchFamily="18" charset="0"/>
                <a:cs typeface="Times New Roman" pitchFamily="18" charset="0"/>
              </a:rPr>
              <a:t>بعد وضع القرار المزرعي في صورة مصفوفة العوائد تبقى عملية آلية إتخاذ القرار بشأن البدائل المختلفة، وهي عملية ممكنة باستخدام بعض المعايير التي تناسب المزارع كمتخذ للقرار المزرعي. ومن المعايير المستخدمة في هذه الحالة.</a:t>
            </a:r>
            <a:endParaRPr lang="ar-SA" altLang="en-US" sz="1600" b="1" dirty="0" smtClean="0">
              <a:latin typeface="Times New Roman" pitchFamily="18" charset="0"/>
              <a:cs typeface="Times New Roman" pitchFamily="18" charset="0"/>
            </a:endParaRPr>
          </a:p>
          <a:p>
            <a:pPr algn="just" rtl="1" eaLnBrk="1" hangingPunct="1">
              <a:lnSpc>
                <a:spcPct val="150000"/>
              </a:lnSpc>
              <a:buFont typeface="Wingdings" pitchFamily="2" charset="2"/>
              <a:buNone/>
            </a:pPr>
            <a:r>
              <a:rPr lang="ar-SA" altLang="en-US" sz="2000" dirty="0" smtClean="0">
                <a:solidFill>
                  <a:srgbClr val="0070C0"/>
                </a:solidFill>
                <a:latin typeface="Times New Roman" pitchFamily="18" charset="0"/>
                <a:cs typeface="Times New Roman" pitchFamily="18" charset="0"/>
              </a:rPr>
              <a:t>تـعظيم أكبـر عـائد من الـبدائل الـممكنة:</a:t>
            </a:r>
          </a:p>
          <a:p>
            <a:pPr algn="just" rtl="1" eaLnBrk="1" hangingPunct="1">
              <a:lnSpc>
                <a:spcPct val="150000"/>
              </a:lnSpc>
              <a:buFont typeface="Wingdings" pitchFamily="2" charset="2"/>
              <a:buNone/>
            </a:pPr>
            <a:r>
              <a:rPr lang="ar-SA" altLang="en-US" sz="1600" dirty="0" smtClean="0">
                <a:latin typeface="Times New Roman" pitchFamily="18" charset="0"/>
                <a:cs typeface="Times New Roman" pitchFamily="18" charset="0"/>
              </a:rPr>
              <a:t>ويتم وفق هذا المعيار إتخاذ القرار الذي يتناسب مع أكبر عائد من ضمن البدائل الموضحة في الشكل الذي يبين مصفوفة العوائد </a:t>
            </a:r>
            <a:r>
              <a:rPr lang="en-US" altLang="en-US" sz="1600" i="1" dirty="0" smtClean="0">
                <a:latin typeface="Times New Roman" pitchFamily="18" charset="0"/>
                <a:cs typeface="Times New Roman" pitchFamily="18" charset="0"/>
              </a:rPr>
              <a:t>Payoff</a:t>
            </a:r>
            <a:r>
              <a:rPr lang="en-US" altLang="en-US" sz="1600" b="1" dirty="0" smtClean="0">
                <a:latin typeface="Times New Roman" pitchFamily="18" charset="0"/>
                <a:cs typeface="Times New Roman" pitchFamily="18" charset="0"/>
              </a:rPr>
              <a:t> </a:t>
            </a:r>
            <a:r>
              <a:rPr lang="en-US" altLang="en-US" sz="1600" i="1" dirty="0" smtClean="0">
                <a:latin typeface="Times New Roman" pitchFamily="18" charset="0"/>
                <a:cs typeface="Times New Roman" pitchFamily="18" charset="0"/>
              </a:rPr>
              <a:t>Matrix</a:t>
            </a:r>
            <a:r>
              <a:rPr lang="ar-SA" altLang="en-US" sz="1600" dirty="0" smtClean="0">
                <a:latin typeface="Times New Roman" pitchFamily="18" charset="0"/>
                <a:cs typeface="Times New Roman" pitchFamily="18" charset="0"/>
              </a:rPr>
              <a:t>. ويتفق هذا المعيار مع المزارعين في قائمة محبي المخاطرة  </a:t>
            </a:r>
            <a:r>
              <a:rPr lang="en-US" altLang="en-US" sz="1600" i="1" dirty="0" smtClean="0">
                <a:latin typeface="Times New Roman" pitchFamily="18" charset="0"/>
                <a:cs typeface="Times New Roman" pitchFamily="18" charset="0"/>
              </a:rPr>
              <a:t>Risk – Preferring</a:t>
            </a:r>
            <a:r>
              <a:rPr lang="ar-SA" altLang="en-US" sz="1600" dirty="0" smtClean="0">
                <a:latin typeface="Times New Roman" pitchFamily="18" charset="0"/>
                <a:cs typeface="Times New Roman" pitchFamily="18" charset="0"/>
              </a:rPr>
              <a:t> وهم قلة، حيث أن المزارعين يصنفون في فئة متجنبي المخاطرة </a:t>
            </a:r>
            <a:r>
              <a:rPr lang="en-US" altLang="en-US" sz="1600" i="1" dirty="0" smtClean="0">
                <a:latin typeface="Times New Roman" pitchFamily="18" charset="0"/>
                <a:cs typeface="Times New Roman" pitchFamily="18" charset="0"/>
              </a:rPr>
              <a:t>Risk Averse</a:t>
            </a:r>
            <a:r>
              <a:rPr lang="ar-SA" altLang="en-US" sz="1600" dirty="0" smtClean="0">
                <a:latin typeface="Times New Roman" pitchFamily="18" charset="0"/>
                <a:cs typeface="Times New Roman" pitchFamily="18" charset="0"/>
              </a:rPr>
              <a:t>، ووفق هذا المعيار يتم إتخاذ القرار بشأن الإحتمال الذي يعطي أكبر عائد نقدي بغض النظر عن درجة المخاطرة والتزامات المزارع المادية والأسرية.</a:t>
            </a:r>
            <a:endParaRPr lang="ar-SA" altLang="en-US" sz="1600" b="1" dirty="0" smtClean="0">
              <a:latin typeface="Times New Roman" pitchFamily="18" charset="0"/>
              <a:cs typeface="Times New Roman" pitchFamily="18" charset="0"/>
            </a:endParaRPr>
          </a:p>
          <a:p>
            <a:pPr algn="just" rtl="1" eaLnBrk="1" hangingPunct="1">
              <a:lnSpc>
                <a:spcPct val="150000"/>
              </a:lnSpc>
              <a:buFont typeface="Wingdings" pitchFamily="2" charset="2"/>
              <a:buNone/>
            </a:pPr>
            <a:r>
              <a:rPr lang="ar-SA" altLang="en-US" sz="2000" b="1" dirty="0" smtClean="0">
                <a:solidFill>
                  <a:srgbClr val="0070C0"/>
                </a:solidFill>
                <a:latin typeface="Times New Roman" pitchFamily="18" charset="0"/>
                <a:cs typeface="Times New Roman" pitchFamily="18" charset="0"/>
              </a:rPr>
              <a:t>تـعظيم العـائد من أقـل الـعوائد الـممكنة:</a:t>
            </a:r>
            <a:endParaRPr lang="ar-SA" altLang="en-US" sz="2000" dirty="0" smtClean="0">
              <a:solidFill>
                <a:srgbClr val="0070C0"/>
              </a:solidFill>
              <a:latin typeface="Times New Roman" pitchFamily="18" charset="0"/>
              <a:cs typeface="Times New Roman" pitchFamily="18" charset="0"/>
            </a:endParaRPr>
          </a:p>
          <a:p>
            <a:pPr algn="just" rtl="1" eaLnBrk="1" hangingPunct="1">
              <a:lnSpc>
                <a:spcPct val="150000"/>
              </a:lnSpc>
              <a:buFont typeface="Wingdings" pitchFamily="2" charset="2"/>
              <a:buNone/>
            </a:pPr>
            <a:r>
              <a:rPr lang="ar-SA" altLang="en-US" sz="1600" dirty="0" smtClean="0">
                <a:latin typeface="Times New Roman" pitchFamily="18" charset="0"/>
                <a:cs typeface="Times New Roman" pitchFamily="18" charset="0"/>
              </a:rPr>
              <a:t>وفق هذا المعيار يتم لكل بديل من بدائل القرارات حساب أقل عائد متوقع ويختار المزارع العائد الأكبر من المستويات الدنيا الممكنة. وهذا المعيار يناسب متجنبي المخاطرة </a:t>
            </a:r>
            <a:r>
              <a:rPr lang="en-US" altLang="en-US" sz="1600" i="1" dirty="0" smtClean="0">
                <a:latin typeface="Times New Roman" pitchFamily="18" charset="0"/>
                <a:cs typeface="Times New Roman" pitchFamily="18" charset="0"/>
              </a:rPr>
              <a:t>Risk Averse</a:t>
            </a:r>
            <a:r>
              <a:rPr lang="ar-SA" altLang="en-US" sz="1600" dirty="0" smtClean="0">
                <a:latin typeface="Times New Roman" pitchFamily="18" charset="0"/>
                <a:cs typeface="Times New Roman" pitchFamily="18" charset="0"/>
              </a:rPr>
              <a:t> وهم الفئة الأكبر من المزارعين والذين يتبعون في توقعاتهم للنتائج أسواء الإحتمالات وذلك نتيجة الإلتزامات المالية والعائلية التي تواجههم. وكذلك لعدم تمكنهم من احتمال أي درجة من درجات المخاطرة. </a:t>
            </a:r>
            <a:endParaRPr lang="en-US" altLang="en-US" sz="16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92500"/>
          </a:bodyPr>
          <a:lstStyle/>
          <a:p>
            <a:pPr>
              <a:defRPr/>
            </a:pPr>
            <a:fld id="{203062BF-B214-41DE-A0FE-7D894C2D69F4}" type="slidenum">
              <a:rPr lang="ar-SA" smtClean="0"/>
              <a:pPr>
                <a:defRPr/>
              </a:pPr>
              <a:t>205</a:t>
            </a:fld>
            <a:endParaRPr lang="en-US"/>
          </a:p>
        </p:txBody>
      </p:sp>
    </p:spTree>
    <p:extLst>
      <p:ext uri="{BB962C8B-B14F-4D97-AF65-F5344CB8AC3E}">
        <p14:creationId xmlns:p14="http://schemas.microsoft.com/office/powerpoint/2010/main" val="1198847415"/>
      </p:ext>
    </p:extLst>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4294967295"/>
          </p:nvPr>
        </p:nvSpPr>
        <p:spPr>
          <a:xfrm>
            <a:off x="381000" y="609600"/>
            <a:ext cx="8610600" cy="5135563"/>
          </a:xfrm>
        </p:spPr>
        <p:txBody>
          <a:bodyPr/>
          <a:lstStyle/>
          <a:p>
            <a:pPr algn="just" rtl="1" eaLnBrk="1" hangingPunct="1">
              <a:lnSpc>
                <a:spcPct val="150000"/>
              </a:lnSpc>
            </a:pPr>
            <a:r>
              <a:rPr lang="ar-SA" altLang="en-US" sz="2400" dirty="0" smtClean="0">
                <a:solidFill>
                  <a:srgbClr val="0070C0"/>
                </a:solidFill>
                <a:latin typeface="Times New Roman" pitchFamily="18" charset="0"/>
                <a:cs typeface="Times New Roman" pitchFamily="18" charset="0"/>
              </a:rPr>
              <a:t>تـعظيم القـيمة الـمتوقعة النـقدية:</a:t>
            </a:r>
          </a:p>
          <a:p>
            <a:pPr algn="just" rtl="1" eaLnBrk="1" hangingPunct="1">
              <a:lnSpc>
                <a:spcPct val="150000"/>
              </a:lnSpc>
              <a:buFont typeface="Wingdings" pitchFamily="2" charset="2"/>
              <a:buNone/>
            </a:pPr>
            <a:r>
              <a:rPr lang="ar-SA" altLang="en-US" sz="2000" dirty="0" smtClean="0">
                <a:latin typeface="Times New Roman" pitchFamily="18" charset="0"/>
                <a:cs typeface="Times New Roman" pitchFamily="18" charset="0"/>
              </a:rPr>
              <a:t>يتم وفق هذا المعيار حساب القيمة المتوقعة النقدية (</a:t>
            </a:r>
            <a:r>
              <a:rPr lang="en-US" altLang="en-US" sz="2000" i="1" dirty="0" smtClean="0">
                <a:latin typeface="Times New Roman" pitchFamily="18" charset="0"/>
                <a:cs typeface="Times New Roman" pitchFamily="18" charset="0"/>
              </a:rPr>
              <a:t>EMV</a:t>
            </a:r>
            <a:r>
              <a:rPr lang="ar-SA" altLang="en-US" sz="2000" dirty="0" smtClean="0">
                <a:latin typeface="Times New Roman" pitchFamily="18" charset="0"/>
                <a:cs typeface="Times New Roman" pitchFamily="18" charset="0"/>
              </a:rPr>
              <a:t>)  </a:t>
            </a:r>
            <a:r>
              <a:rPr lang="en-US" altLang="en-US" sz="2000" i="1" dirty="0" smtClean="0">
                <a:latin typeface="Times New Roman" pitchFamily="18" charset="0"/>
                <a:cs typeface="Times New Roman" pitchFamily="18" charset="0"/>
              </a:rPr>
              <a:t>Expected Monetary Value</a:t>
            </a:r>
            <a:r>
              <a:rPr lang="ar-SA" altLang="en-US" sz="2000" dirty="0" smtClean="0">
                <a:latin typeface="Times New Roman" pitchFamily="18" charset="0"/>
                <a:cs typeface="Times New Roman" pitchFamily="18" charset="0"/>
              </a:rPr>
              <a:t> لكل قرار من القرارات الممكنة والقيمة المتوقعة هي (حاصل ضرب القيمة النقدية </a:t>
            </a:r>
            <a:r>
              <a:rPr lang="en-US" altLang="en-US" sz="2000" dirty="0" smtClean="0">
                <a:latin typeface="Times New Roman" pitchFamily="18" charset="0"/>
                <a:cs typeface="Times New Roman" pitchFamily="18" charset="0"/>
              </a:rPr>
              <a:t>x </a:t>
            </a:r>
            <a:r>
              <a:rPr lang="ar-SA" altLang="en-US" sz="2000" dirty="0" smtClean="0">
                <a:latin typeface="Times New Roman" pitchFamily="18" charset="0"/>
                <a:cs typeface="Times New Roman" pitchFamily="18" charset="0"/>
              </a:rPr>
              <a:t>إحتمال الحصول على النتيجة) وتجمع هذه القيم لكل قرار ممكن لتعطي القيمة المتوقع النقدية. يختار المزارع وفق هذا المعيار القرار الذي يقابل أعظم قيمة متوقعة نقدية كقرار مناسب، ويستخدم هذا القرار مع المزارعين متعادلي المخاطرة </a:t>
            </a:r>
            <a:r>
              <a:rPr lang="en-US" altLang="en-US" sz="2000" i="1" dirty="0" smtClean="0">
                <a:latin typeface="Times New Roman" pitchFamily="18" charset="0"/>
                <a:cs typeface="Times New Roman" pitchFamily="18" charset="0"/>
              </a:rPr>
              <a:t>Risk Neutrals</a:t>
            </a:r>
            <a:r>
              <a:rPr lang="ar-SA" altLang="en-US" sz="2000" dirty="0" smtClean="0">
                <a:latin typeface="Times New Roman" pitchFamily="18" charset="0"/>
                <a:cs typeface="Times New Roman" pitchFamily="18" charset="0"/>
              </a:rPr>
              <a:t> والذين لايتم تصنيفهم كمحبي أو متجنبي المخاطرة وأغلب هؤلاء المزارعين من متوسطي الإلتزمات والقدرة المالية على تحمل المخاطرة واللايقين.</a:t>
            </a:r>
            <a:endParaRPr lang="en-US" altLang="en-US" sz="2000" dirty="0" smtClean="0">
              <a:latin typeface="Times New Roman" pitchFamily="18" charset="0"/>
              <a:cs typeface="Times New Roman" pitchFamily="18" charset="0"/>
            </a:endParaRPr>
          </a:p>
        </p:txBody>
      </p:sp>
      <p:sp>
        <p:nvSpPr>
          <p:cNvPr id="28675"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6AB56CE9-CB43-4E39-8549-B6B7B12683AB}" type="slidenum">
              <a:rPr lang="ar-SA" altLang="en-US" smtClean="0">
                <a:solidFill>
                  <a:schemeClr val="tx2"/>
                </a:solidFill>
              </a:rPr>
              <a:pPr eaLnBrk="1" hangingPunct="1"/>
              <a:t>206</a:t>
            </a:fld>
            <a:endParaRPr lang="en-US" altLang="en-US" smtClean="0">
              <a:solidFill>
                <a:schemeClr val="tx2"/>
              </a:solidFill>
            </a:endParaRPr>
          </a:p>
        </p:txBody>
      </p:sp>
    </p:spTree>
    <p:extLst>
      <p:ext uri="{BB962C8B-B14F-4D97-AF65-F5344CB8AC3E}">
        <p14:creationId xmlns:p14="http://schemas.microsoft.com/office/powerpoint/2010/main" val="834194175"/>
      </p:ext>
    </p:extLst>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3966025976"/>
              </p:ext>
            </p:extLst>
          </p:nvPr>
        </p:nvGraphicFramePr>
        <p:xfrm>
          <a:off x="457200" y="457200"/>
          <a:ext cx="8382000" cy="68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267" name="Rectangle 5"/>
          <p:cNvSpPr>
            <a:spLocks noGrp="1" noChangeArrowheads="1"/>
          </p:cNvSpPr>
          <p:nvPr>
            <p:ph idx="1"/>
          </p:nvPr>
        </p:nvSpPr>
        <p:spPr>
          <a:xfrm>
            <a:off x="457200" y="1371600"/>
            <a:ext cx="8458200" cy="5029200"/>
          </a:xfrm>
        </p:spPr>
        <p:txBody>
          <a:bodyPr/>
          <a:lstStyle/>
          <a:p>
            <a:pPr algn="just" rtl="1" eaLnBrk="1" hangingPunct="1">
              <a:lnSpc>
                <a:spcPct val="150000"/>
              </a:lnSpc>
            </a:pPr>
            <a:r>
              <a:rPr lang="ar-SA" altLang="en-US" sz="1800" dirty="0" smtClean="0">
                <a:latin typeface="Times New Roman" pitchFamily="18" charset="0"/>
                <a:cs typeface="Times New Roman" pitchFamily="18" charset="0"/>
              </a:rPr>
              <a:t>في المعايير </a:t>
            </a:r>
            <a:r>
              <a:rPr lang="en-US" altLang="en-US" sz="1800" i="1" dirty="0" err="1" smtClean="0">
                <a:latin typeface="Times New Roman" pitchFamily="18" charset="0"/>
                <a:cs typeface="Times New Roman" pitchFamily="18" charset="0"/>
              </a:rPr>
              <a:t>Criterias</a:t>
            </a:r>
            <a:r>
              <a:rPr lang="ar-SA" altLang="en-US" sz="1800" dirty="0" smtClean="0">
                <a:latin typeface="Times New Roman" pitchFamily="18" charset="0"/>
                <a:cs typeface="Times New Roman" pitchFamily="18" charset="0"/>
              </a:rPr>
              <a:t> السابقة يتم بواسطة الميزانية حساب العوائد النقدية التي يتم مقارنتها في إتخاذ القرار الأمثل للمزارع تحت ظروف المخاطرة واللايقين </a:t>
            </a:r>
            <a:r>
              <a:rPr lang="en-US" altLang="en-US" sz="1800" i="1" dirty="0" smtClean="0">
                <a:latin typeface="Times New Roman" pitchFamily="18" charset="0"/>
                <a:cs typeface="Times New Roman" pitchFamily="18" charset="0"/>
              </a:rPr>
              <a:t>Risk</a:t>
            </a:r>
            <a:r>
              <a:rPr lang="en-US" altLang="en-US" sz="1800" b="1" i="1" dirty="0" smtClean="0">
                <a:latin typeface="Times New Roman" pitchFamily="18" charset="0"/>
                <a:cs typeface="Times New Roman" pitchFamily="18" charset="0"/>
              </a:rPr>
              <a:t> </a:t>
            </a:r>
            <a:r>
              <a:rPr lang="en-US" altLang="en-US" sz="1800" i="1" dirty="0" smtClean="0">
                <a:latin typeface="Times New Roman" pitchFamily="18" charset="0"/>
                <a:cs typeface="Times New Roman" pitchFamily="18" charset="0"/>
              </a:rPr>
              <a:t>&amp;</a:t>
            </a:r>
            <a:r>
              <a:rPr lang="en-US" altLang="en-US" sz="1800" b="1" i="1" dirty="0" smtClean="0">
                <a:latin typeface="Times New Roman" pitchFamily="18" charset="0"/>
                <a:cs typeface="Times New Roman" pitchFamily="18" charset="0"/>
              </a:rPr>
              <a:t> </a:t>
            </a:r>
            <a:r>
              <a:rPr lang="en-US" altLang="en-US" sz="1800" i="1" dirty="0" smtClean="0">
                <a:latin typeface="Times New Roman" pitchFamily="18" charset="0"/>
                <a:cs typeface="Times New Roman" pitchFamily="18" charset="0"/>
              </a:rPr>
              <a:t>uncertainty</a:t>
            </a:r>
            <a:r>
              <a:rPr lang="ar-SA" altLang="en-US" sz="1800" dirty="0" smtClean="0">
                <a:latin typeface="Times New Roman" pitchFamily="18" charset="0"/>
                <a:cs typeface="Times New Roman" pitchFamily="18" charset="0"/>
              </a:rPr>
              <a:t>، غير أن هذه الطريقة لاتناسب كل المزارعين حيث أن بعض المزارعين يستخدمون معيار تعظيم المنفعة </a:t>
            </a:r>
            <a:r>
              <a:rPr lang="en-US" altLang="en-US" sz="1800" i="1" dirty="0" smtClean="0">
                <a:latin typeface="Times New Roman" pitchFamily="18" charset="0"/>
                <a:cs typeface="Times New Roman" pitchFamily="18" charset="0"/>
              </a:rPr>
              <a:t>Maximizing Utility</a:t>
            </a:r>
            <a:r>
              <a:rPr lang="en-US" altLang="en-US" sz="1800" dirty="0" smtClean="0">
                <a:latin typeface="Times New Roman" pitchFamily="18" charset="0"/>
                <a:cs typeface="Times New Roman" pitchFamily="18" charset="0"/>
              </a:rPr>
              <a:t> </a:t>
            </a:r>
            <a:r>
              <a:rPr lang="ar-SA" altLang="en-US" sz="1800" dirty="0" smtClean="0">
                <a:latin typeface="Times New Roman" pitchFamily="18" charset="0"/>
                <a:cs typeface="Times New Roman" pitchFamily="18" charset="0"/>
              </a:rPr>
              <a:t> بدلاً من تعظيم القيمة النقدية</a:t>
            </a:r>
            <a:r>
              <a:rPr lang="en-US" altLang="en-US" sz="1800" dirty="0" smtClean="0">
                <a:latin typeface="Times New Roman" pitchFamily="18" charset="0"/>
                <a:cs typeface="Times New Roman" pitchFamily="18" charset="0"/>
              </a:rPr>
              <a:t>(</a:t>
            </a:r>
            <a:r>
              <a:rPr lang="en-US" altLang="en-US" sz="1800" i="1" dirty="0" smtClean="0">
                <a:latin typeface="Times New Roman" pitchFamily="18" charset="0"/>
                <a:cs typeface="Times New Roman" pitchFamily="18" charset="0"/>
              </a:rPr>
              <a:t>EMV</a:t>
            </a:r>
            <a:r>
              <a:rPr lang="en-US" altLang="en-US" sz="1800" dirty="0" smtClean="0">
                <a:latin typeface="Times New Roman" pitchFamily="18" charset="0"/>
                <a:cs typeface="Times New Roman" pitchFamily="18" charset="0"/>
              </a:rPr>
              <a:t>) </a:t>
            </a:r>
            <a:r>
              <a:rPr lang="en-US" altLang="en-US" sz="1800" i="1" dirty="0" smtClean="0">
                <a:latin typeface="Times New Roman" pitchFamily="18" charset="0"/>
                <a:cs typeface="Times New Roman" pitchFamily="18" charset="0"/>
              </a:rPr>
              <a:t>Expected Monetary Value </a:t>
            </a:r>
            <a:r>
              <a:rPr lang="ar-SA" altLang="en-US" sz="1800" dirty="0" smtClean="0">
                <a:latin typeface="Times New Roman" pitchFamily="18" charset="0"/>
                <a:cs typeface="Times New Roman" pitchFamily="18" charset="0"/>
              </a:rPr>
              <a:t> للقرار. ويتطابق المعياران فقط تحت افتراض المزارع المتعادل (محايد) المخاطرة </a:t>
            </a:r>
            <a:r>
              <a:rPr lang="en-US" altLang="en-US" sz="1800" i="1" dirty="0" smtClean="0">
                <a:latin typeface="Times New Roman" pitchFamily="18" charset="0"/>
                <a:cs typeface="Times New Roman" pitchFamily="18" charset="0"/>
              </a:rPr>
              <a:t>Risk Neutrals</a:t>
            </a:r>
            <a:r>
              <a:rPr lang="en-US" altLang="en-US" sz="1800" dirty="0" smtClean="0">
                <a:latin typeface="Times New Roman" pitchFamily="18" charset="0"/>
                <a:cs typeface="Times New Roman" pitchFamily="18" charset="0"/>
              </a:rPr>
              <a:t> </a:t>
            </a:r>
            <a:r>
              <a:rPr lang="ar-SA" altLang="en-US" sz="1800" dirty="0" smtClean="0">
                <a:latin typeface="Times New Roman" pitchFamily="18" charset="0"/>
                <a:cs typeface="Times New Roman" pitchFamily="18" charset="0"/>
              </a:rPr>
              <a:t>وتختلف في الحالات الأخرى.</a:t>
            </a:r>
          </a:p>
          <a:p>
            <a:pPr algn="just" rtl="1" eaLnBrk="1" hangingPunct="1">
              <a:lnSpc>
                <a:spcPct val="150000"/>
              </a:lnSpc>
            </a:pPr>
            <a:r>
              <a:rPr lang="ar-SA" altLang="en-US" sz="1800" dirty="0" smtClean="0">
                <a:latin typeface="Times New Roman" pitchFamily="18" charset="0"/>
                <a:cs typeface="Times New Roman" pitchFamily="18" charset="0"/>
              </a:rPr>
              <a:t>ويحتاج المزارع إلى محددة لتحويل القيم النقدية إلى قيم منفعة وحتى يتم استنباط الآلية المناسبة يتم تحويل القيمة النقدية في دالة المنفعة </a:t>
            </a:r>
            <a:r>
              <a:rPr lang="en-US" altLang="en-US" sz="1800" i="1" dirty="0" smtClean="0">
                <a:latin typeface="Times New Roman" pitchFamily="18" charset="0"/>
                <a:cs typeface="Times New Roman" pitchFamily="18" charset="0"/>
              </a:rPr>
              <a:t>Utility Function</a:t>
            </a:r>
            <a:r>
              <a:rPr lang="ar-SA" altLang="en-US" sz="1800" dirty="0" smtClean="0">
                <a:latin typeface="Times New Roman" pitchFamily="18" charset="0"/>
                <a:cs typeface="Times New Roman" pitchFamily="18" charset="0"/>
              </a:rPr>
              <a:t> إلى قيم منفعة ويستمر في استخدام المعايير السابقة مع استبدال القيم النقدية بقيم منفعة.</a:t>
            </a:r>
          </a:p>
          <a:p>
            <a:pPr algn="just" rtl="1" eaLnBrk="1" hangingPunct="1">
              <a:lnSpc>
                <a:spcPct val="150000"/>
              </a:lnSpc>
            </a:pPr>
            <a:r>
              <a:rPr lang="ar-SA" altLang="en-US" sz="1800" dirty="0" smtClean="0">
                <a:latin typeface="Times New Roman" pitchFamily="18" charset="0"/>
                <a:cs typeface="Times New Roman" pitchFamily="18" charset="0"/>
              </a:rPr>
              <a:t>ويتضح مما سبق في أن المزارع يستطيع أن يستخدم القيم النقدية مباشرة والتي تم الحصول عليها بواسطة الميزانية المزرعية أو بواسطة تحويل القيم النقدية إلى قيم منفعة في اتخاذ القرار الذي يناسب طبيعة كل مزارع وظروفه ومقدرته على تحمل المخاطرة واللايقين في الإنتاج الزراعي.</a:t>
            </a:r>
            <a:endParaRPr lang="en-US" altLang="en-US" sz="1800" dirty="0" smtClean="0">
              <a:latin typeface="Times New Roman" pitchFamily="18" charset="0"/>
              <a:cs typeface="Times New Roman" pitchFamily="18" charset="0"/>
            </a:endParaRPr>
          </a:p>
        </p:txBody>
      </p:sp>
      <p:sp>
        <p:nvSpPr>
          <p:cNvPr id="5" name="عنصر نائب لرقم الشريحة 4"/>
          <p:cNvSpPr>
            <a:spLocks noGrp="1"/>
          </p:cNvSpPr>
          <p:nvPr>
            <p:ph type="sldNum" sz="quarter" idx="12"/>
          </p:nvPr>
        </p:nvSpPr>
        <p:spPr/>
        <p:txBody>
          <a:bodyPr/>
          <a:lstStyle/>
          <a:p>
            <a:pPr>
              <a:defRPr/>
            </a:pPr>
            <a:fld id="{C73E41D9-8646-4DA6-A9BA-E1FE4E35D48D}" type="slidenum">
              <a:rPr lang="ar-SA" smtClean="0"/>
              <a:pPr>
                <a:defRPr/>
              </a:pPr>
              <a:t>207</a:t>
            </a:fld>
            <a:endParaRPr lang="en-US"/>
          </a:p>
        </p:txBody>
      </p:sp>
    </p:spTree>
    <p:extLst>
      <p:ext uri="{BB962C8B-B14F-4D97-AF65-F5344CB8AC3E}">
        <p14:creationId xmlns:p14="http://schemas.microsoft.com/office/powerpoint/2010/main" val="3795106773"/>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4294967295"/>
          </p:nvPr>
        </p:nvSpPr>
        <p:spPr>
          <a:xfrm>
            <a:off x="533400" y="685800"/>
            <a:ext cx="8458200" cy="5440363"/>
          </a:xfrm>
        </p:spPr>
        <p:txBody>
          <a:bodyPr/>
          <a:lstStyle/>
          <a:p>
            <a:pPr marL="109537" indent="0" algn="ctr" rtl="1" eaLnBrk="1" hangingPunct="1">
              <a:buNone/>
            </a:pPr>
            <a:r>
              <a:rPr lang="ar-SA" altLang="en-US" b="1" dirty="0" smtClean="0">
                <a:solidFill>
                  <a:schemeClr val="accent1"/>
                </a:solidFill>
                <a:latin typeface="Times New Roman" pitchFamily="18" charset="0"/>
                <a:cs typeface="Times New Roman" pitchFamily="18" charset="0"/>
              </a:rPr>
              <a:t>استعمال شجرة القرارات في مجابهة المخاطرة واللايقين</a:t>
            </a:r>
            <a:r>
              <a:rPr lang="en-US" altLang="en-US" b="1" dirty="0" smtClean="0">
                <a:solidFill>
                  <a:schemeClr val="accent1"/>
                </a:solidFill>
                <a:latin typeface="Times New Roman" pitchFamily="18" charset="0"/>
                <a:cs typeface="Times New Roman" pitchFamily="18" charset="0"/>
              </a:rPr>
              <a:t>:</a:t>
            </a:r>
            <a:endParaRPr lang="ar-SA" altLang="en-US" b="1" dirty="0" smtClean="0">
              <a:solidFill>
                <a:schemeClr val="accent1"/>
              </a:solidFill>
              <a:latin typeface="Times New Roman" pitchFamily="18" charset="0"/>
              <a:cs typeface="Times New Roman" pitchFamily="18" charset="0"/>
            </a:endParaRPr>
          </a:p>
          <a:p>
            <a:pPr algn="just" rtl="1" eaLnBrk="1" hangingPunct="1">
              <a:buFont typeface="Wingdings" pitchFamily="2" charset="2"/>
              <a:buNone/>
            </a:pPr>
            <a:endParaRPr lang="ar-SA" altLang="en-US" dirty="0" smtClean="0">
              <a:latin typeface="Times New Roman" pitchFamily="18" charset="0"/>
              <a:cs typeface="Times New Roman" pitchFamily="18" charset="0"/>
            </a:endParaRPr>
          </a:p>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يمكن استخدام بديل مصفوفة العوائد لمساعدة المزارع في اتخاذ القرار المزرعي في ظروف المخاطرة واللايقين. وهذا البديل هو شجرة القرارات </a:t>
            </a:r>
            <a:r>
              <a:rPr lang="en-US" altLang="en-US" sz="2000" i="1" dirty="0" smtClean="0">
                <a:latin typeface="Times New Roman" pitchFamily="18" charset="0"/>
                <a:cs typeface="Times New Roman" pitchFamily="18" charset="0"/>
              </a:rPr>
              <a:t>Decision</a:t>
            </a:r>
            <a:r>
              <a:rPr lang="en-US" altLang="en-US" sz="2000" b="1" i="1" dirty="0" smtClean="0">
                <a:latin typeface="Times New Roman" pitchFamily="18" charset="0"/>
                <a:cs typeface="Times New Roman" pitchFamily="18" charset="0"/>
              </a:rPr>
              <a:t> </a:t>
            </a:r>
            <a:r>
              <a:rPr lang="en-US" altLang="en-US" sz="2000" i="1" dirty="0" smtClean="0">
                <a:latin typeface="Times New Roman" pitchFamily="18" charset="0"/>
                <a:cs typeface="Times New Roman" pitchFamily="18" charset="0"/>
              </a:rPr>
              <a:t>Tree</a:t>
            </a:r>
            <a:r>
              <a:rPr lang="en-US" altLang="en-US" sz="2000" dirty="0" smtClean="0">
                <a:latin typeface="Times New Roman" pitchFamily="18" charset="0"/>
                <a:cs typeface="Times New Roman" pitchFamily="18" charset="0"/>
              </a:rPr>
              <a:t> </a:t>
            </a:r>
            <a:r>
              <a:rPr lang="ar-SA" altLang="en-US" sz="2000" dirty="0" smtClean="0">
                <a:latin typeface="Times New Roman" pitchFamily="18" charset="0"/>
                <a:cs typeface="Times New Roman" pitchFamily="18" charset="0"/>
              </a:rPr>
              <a:t>التي تتكون من أصول وفروع ويرمز للأصول بالقرارات ويرمز لها بمربعات والأحداث الممكنة بفروع المربعات والاحتمالات بفروع من الدوائر. وتوضع النتائج في نهاية هذه الأفرع.</a:t>
            </a:r>
            <a:endParaRPr lang="en-US" altLang="en-US" sz="2000" dirty="0" smtClean="0">
              <a:latin typeface="Times New Roman" pitchFamily="18" charset="0"/>
              <a:cs typeface="Times New Roman" pitchFamily="18" charset="0"/>
            </a:endParaRPr>
          </a:p>
          <a:p>
            <a:pPr algn="just" rtl="1" eaLnBrk="1" hangingPunct="1">
              <a:lnSpc>
                <a:spcPct val="150000"/>
              </a:lnSpc>
              <a:buFont typeface="Wingdings" panose="05000000000000000000" pitchFamily="2" charset="2"/>
              <a:buChar char="Ø"/>
            </a:pPr>
            <a:r>
              <a:rPr lang="ar-SA" altLang="en-US" sz="2000" dirty="0" smtClean="0">
                <a:latin typeface="Times New Roman" pitchFamily="18" charset="0"/>
                <a:cs typeface="Times New Roman" pitchFamily="18" charset="0"/>
              </a:rPr>
              <a:t> ويمكن استخدام نفس المعايير السابقة في اتخاذ القرار الأمثل باستخدام شجرة القرارات بدلاً من مصفوفة العوائد كما هو موضح في الشكل التالي .</a:t>
            </a:r>
            <a:endParaRPr lang="en-US" altLang="en-US" sz="2000" dirty="0" smtClean="0">
              <a:latin typeface="Times New Roman" pitchFamily="18" charset="0"/>
              <a:cs typeface="Times New Roman" pitchFamily="18" charset="0"/>
            </a:endParaRPr>
          </a:p>
        </p:txBody>
      </p:sp>
      <p:sp>
        <p:nvSpPr>
          <p:cNvPr id="29699"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C2FAEB14-6200-4905-81E9-1378A525F81C}" type="slidenum">
              <a:rPr lang="ar-SA" altLang="en-US" smtClean="0">
                <a:solidFill>
                  <a:schemeClr val="tx2"/>
                </a:solidFill>
              </a:rPr>
              <a:pPr eaLnBrk="1" hangingPunct="1"/>
              <a:t>208</a:t>
            </a:fld>
            <a:endParaRPr lang="en-US" altLang="en-US" smtClean="0">
              <a:solidFill>
                <a:schemeClr val="tx2"/>
              </a:solidFill>
            </a:endParaRPr>
          </a:p>
        </p:txBody>
      </p:sp>
    </p:spTree>
    <p:extLst>
      <p:ext uri="{BB962C8B-B14F-4D97-AF65-F5344CB8AC3E}">
        <p14:creationId xmlns:p14="http://schemas.microsoft.com/office/powerpoint/2010/main" val="3769188593"/>
      </p:ext>
    </p:extLst>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graphicFrame>
        <p:nvGraphicFramePr>
          <p:cNvPr id="8194" name="Object 4"/>
          <p:cNvGraphicFramePr>
            <a:graphicFrameLocks noChangeAspect="1"/>
          </p:cNvGraphicFramePr>
          <p:nvPr/>
        </p:nvGraphicFramePr>
        <p:xfrm>
          <a:off x="2362200" y="228600"/>
          <a:ext cx="5276850" cy="6438900"/>
        </p:xfrm>
        <a:graphic>
          <a:graphicData uri="http://schemas.openxmlformats.org/presentationml/2006/ole">
            <mc:AlternateContent xmlns:mc="http://schemas.openxmlformats.org/markup-compatibility/2006">
              <mc:Choice xmlns:v="urn:schemas-microsoft-com:vml" Requires="v">
                <p:oleObj spid="_x0000_s67595" name="Document" r:id="rId3" imgW="5279196" imgH="6448108" progId="Word.Document.8">
                  <p:embed/>
                </p:oleObj>
              </mc:Choice>
              <mc:Fallback>
                <p:oleObj name="Document" r:id="rId3" imgW="5279196" imgH="644810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228600"/>
                        <a:ext cx="5276850" cy="6438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6" name="Rectangle 6"/>
          <p:cNvSpPr>
            <a:spLocks noChangeArrowheads="1"/>
          </p:cNvSpPr>
          <p:nvPr/>
        </p:nvSpPr>
        <p:spPr bwMode="auto">
          <a:xfrm>
            <a:off x="0" y="64389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endParaRPr lang="ar-SA" altLang="en-US"/>
          </a:p>
        </p:txBody>
      </p:sp>
      <p:sp>
        <p:nvSpPr>
          <p:cNvPr id="8197" name="عنصر نائب لرقم الشريحة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algn="r" rtl="1" eaLnBrk="0" fontAlgn="base" hangingPunct="0">
              <a:spcBef>
                <a:spcPct val="0"/>
              </a:spcBef>
              <a:spcAft>
                <a:spcPct val="0"/>
              </a:spcAft>
              <a:defRPr>
                <a:solidFill>
                  <a:schemeClr val="tx1"/>
                </a:solidFill>
                <a:latin typeface="Tahoma" pitchFamily="34" charset="0"/>
                <a:cs typeface="Arial" charset="0"/>
              </a:defRPr>
            </a:lvl6pPr>
            <a:lvl7pPr marL="2971800" indent="-228600" algn="r" rtl="1" eaLnBrk="0" fontAlgn="base" hangingPunct="0">
              <a:spcBef>
                <a:spcPct val="0"/>
              </a:spcBef>
              <a:spcAft>
                <a:spcPct val="0"/>
              </a:spcAft>
              <a:defRPr>
                <a:solidFill>
                  <a:schemeClr val="tx1"/>
                </a:solidFill>
                <a:latin typeface="Tahoma" pitchFamily="34" charset="0"/>
                <a:cs typeface="Arial" charset="0"/>
              </a:defRPr>
            </a:lvl7pPr>
            <a:lvl8pPr marL="3429000" indent="-228600" algn="r" rtl="1" eaLnBrk="0" fontAlgn="base" hangingPunct="0">
              <a:spcBef>
                <a:spcPct val="0"/>
              </a:spcBef>
              <a:spcAft>
                <a:spcPct val="0"/>
              </a:spcAft>
              <a:defRPr>
                <a:solidFill>
                  <a:schemeClr val="tx1"/>
                </a:solidFill>
                <a:latin typeface="Tahoma" pitchFamily="34" charset="0"/>
                <a:cs typeface="Arial" charset="0"/>
              </a:defRPr>
            </a:lvl8pPr>
            <a:lvl9pPr marL="3886200" indent="-228600" algn="r" rtl="1" eaLnBrk="0" fontAlgn="base" hangingPunct="0">
              <a:spcBef>
                <a:spcPct val="0"/>
              </a:spcBef>
              <a:spcAft>
                <a:spcPct val="0"/>
              </a:spcAft>
              <a:defRPr>
                <a:solidFill>
                  <a:schemeClr val="tx1"/>
                </a:solidFill>
                <a:latin typeface="Tahoma" pitchFamily="34" charset="0"/>
                <a:cs typeface="Arial" charset="0"/>
              </a:defRPr>
            </a:lvl9pPr>
          </a:lstStyle>
          <a:p>
            <a:pPr eaLnBrk="1" hangingPunct="1"/>
            <a:fld id="{4C6518D7-1E32-441B-9E9C-6D690E6E37AD}" type="slidenum">
              <a:rPr lang="ar-SA" altLang="en-US" smtClean="0">
                <a:solidFill>
                  <a:schemeClr val="tx2"/>
                </a:solidFill>
              </a:rPr>
              <a:pPr eaLnBrk="1" hangingPunct="1"/>
              <a:t>209</a:t>
            </a:fld>
            <a:endParaRPr lang="en-US" altLang="en-US" smtClean="0">
              <a:solidFill>
                <a:schemeClr val="tx2"/>
              </a:solidFill>
            </a:endParaRPr>
          </a:p>
        </p:txBody>
      </p:sp>
    </p:spTree>
    <p:extLst>
      <p:ext uri="{BB962C8B-B14F-4D97-AF65-F5344CB8AC3E}">
        <p14:creationId xmlns:p14="http://schemas.microsoft.com/office/powerpoint/2010/main" val="36340596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6148"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6149"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Rectangle 7"/>
          <p:cNvSpPr>
            <a:spLocks noChangeArrowheads="1"/>
          </p:cNvSpPr>
          <p:nvPr/>
        </p:nvSpPr>
        <p:spPr bwMode="auto">
          <a:xfrm>
            <a:off x="533400" y="1693863"/>
            <a:ext cx="8001000"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rtl="1">
              <a:lnSpc>
                <a:spcPct val="150000"/>
              </a:lnSpc>
              <a:buFont typeface="Wingdings" pitchFamily="2" charset="2"/>
              <a:buChar char="q"/>
            </a:pPr>
            <a:r>
              <a:rPr lang="ar-SA" altLang="en-US" sz="2000">
                <a:latin typeface="Times New Roman" pitchFamily="18" charset="0"/>
                <a:cs typeface="Times New Roman" pitchFamily="18" charset="0"/>
              </a:rPr>
              <a:t> سبق الإشارة إلى إمكانية تعريف علم إدارة المزارع بأنه علم اتخاذ القرارات المزرعية في وحدات الإنتاج وهي عملية مستمرة (</a:t>
            </a:r>
            <a:r>
              <a:rPr lang="en-US" altLang="en-US" sz="2000" i="1">
                <a:latin typeface="Times New Roman" pitchFamily="18" charset="0"/>
                <a:cs typeface="Times New Roman" pitchFamily="18" charset="0"/>
              </a:rPr>
              <a:t>Continuous Process</a:t>
            </a:r>
            <a:r>
              <a:rPr lang="ar-SA" altLang="en-US" sz="2000">
                <a:latin typeface="Times New Roman" pitchFamily="18" charset="0"/>
                <a:cs typeface="Times New Roman" pitchFamily="18" charset="0"/>
              </a:rPr>
              <a:t>) ويمكن تقسيم هذه القرارات حسب التقسيمات المختلفة من ناحية الأهمية والزمن وتكرار اتخاذ هذه القرارات. وبالرغم من أن علم إدارة المزارع هو من العلوم الإجتماعية إلا أنه يستخدم في اتخاذ القرارات الأسلوب التجريدي الذي ستوضح خطواته وخطوات إستخدام الأسلوب العلمي فيما بعد وأغلب القرارات المزرعية تتعلق بتوجيه الموارد الإقتصادية المتاحة والمحدودة والكثيرة الاستخدامات التي تتنافس عليها استخدامات كثيرة في عملية إنتاجية تتوفر لها الظروف الملائمة لتحقيق إنتاج زراعي نباتي وحيواني لإشباع الحاجات.</a:t>
            </a:r>
            <a:endParaRPr lang="ar-YE" altLang="en-US" sz="2000">
              <a:latin typeface="Times New Roman" pitchFamily="18" charset="0"/>
              <a:cs typeface="Times New Roman" pitchFamily="18" charset="0"/>
            </a:endParaRPr>
          </a:p>
          <a:p>
            <a:pPr algn="just" rtl="1" eaLnBrk="1" hangingPunct="1">
              <a:lnSpc>
                <a:spcPct val="150000"/>
              </a:lnSpc>
            </a:pPr>
            <a:endParaRPr lang="ar-SA" altLang="en-US" sz="2000">
              <a:latin typeface="Times New Roman" pitchFamily="18" charset="0"/>
              <a:cs typeface="Times New Roman" pitchFamily="18" charset="0"/>
            </a:endParaRPr>
          </a:p>
        </p:txBody>
      </p:sp>
      <p:sp>
        <p:nvSpPr>
          <p:cNvPr id="6151" name="مستطيل 7"/>
          <p:cNvSpPr>
            <a:spLocks noChangeArrowheads="1"/>
          </p:cNvSpPr>
          <p:nvPr/>
        </p:nvSpPr>
        <p:spPr bwMode="auto">
          <a:xfrm>
            <a:off x="1371600" y="1066800"/>
            <a:ext cx="6400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eaLnBrk="1" hangingPunct="1"/>
            <a:r>
              <a:rPr lang="ar-SA" altLang="en-US" sz="2400" b="1" dirty="0"/>
              <a:t>إدارة المنشآت الزراعية واتخاذ القرارات </a:t>
            </a:r>
            <a:r>
              <a:rPr lang="ar-SA" altLang="en-US" sz="2400" b="1" dirty="0" smtClean="0"/>
              <a:t>المزرعية (2)</a:t>
            </a:r>
            <a:endParaRPr lang="en-US" altLang="en-US" sz="2400" dirty="0"/>
          </a:p>
        </p:txBody>
      </p:sp>
      <p:sp>
        <p:nvSpPr>
          <p:cNvPr id="10" name="عنصر نائب لرقم الشريحة 9"/>
          <p:cNvSpPr>
            <a:spLocks noGrp="1"/>
          </p:cNvSpPr>
          <p:nvPr>
            <p:ph type="sldNum" sz="quarter" idx="12"/>
          </p:nvPr>
        </p:nvSpPr>
        <p:spPr/>
        <p:txBody>
          <a:bodyPr/>
          <a:lstStyle/>
          <a:p>
            <a:pPr>
              <a:defRPr/>
            </a:pPr>
            <a:fld id="{B1D73DE1-ABC3-4A71-B97E-50A07C8BC48B}" type="slidenum">
              <a:rPr lang="en-US" smtClean="0"/>
              <a:pPr>
                <a:defRPr/>
              </a:pPr>
              <a:t>21</a:t>
            </a:fld>
            <a:endParaRPr lang="en-US"/>
          </a:p>
        </p:txBody>
      </p:sp>
      <p:pic>
        <p:nvPicPr>
          <p:cNvPr id="6153"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0406049"/>
      </p:ext>
    </p:extLst>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4294967295"/>
          </p:nvPr>
        </p:nvSpPr>
        <p:spPr>
          <a:xfrm>
            <a:off x="209372" y="457200"/>
            <a:ext cx="8915400" cy="5715000"/>
          </a:xfrm>
        </p:spPr>
        <p:txBody>
          <a:bodyPr>
            <a:normAutofit fontScale="85000" lnSpcReduction="10000"/>
          </a:bodyPr>
          <a:lstStyle/>
          <a:p>
            <a:pPr marL="274320" indent="-274320" algn="r" rtl="1" eaLnBrk="1" fontAlgn="auto" hangingPunct="1">
              <a:lnSpc>
                <a:spcPct val="150000"/>
              </a:lnSpc>
              <a:spcBef>
                <a:spcPts val="0"/>
              </a:spcBef>
              <a:spcAft>
                <a:spcPts val="0"/>
              </a:spcAft>
              <a:buClr>
                <a:schemeClr val="accent3"/>
              </a:buClr>
              <a:buFont typeface="Wingdings" pitchFamily="2" charset="2"/>
              <a:buNone/>
              <a:defRPr/>
            </a:pPr>
            <a:r>
              <a:rPr lang="ar-SA" dirty="0">
                <a:solidFill>
                  <a:schemeClr val="accent1"/>
                </a:solidFill>
                <a:latin typeface="Times New Roman" pitchFamily="18" charset="0"/>
                <a:ea typeface="+mn-ea"/>
                <a:cs typeface="Times New Roman" pitchFamily="18" charset="0"/>
              </a:rPr>
              <a:t>مثال: </a:t>
            </a:r>
            <a:r>
              <a:rPr lang="ar-SA" dirty="0" smtClean="0">
                <a:solidFill>
                  <a:schemeClr val="accent1"/>
                </a:solidFill>
                <a:latin typeface="Times New Roman" pitchFamily="18" charset="0"/>
                <a:ea typeface="+mn-ea"/>
                <a:cs typeface="Times New Roman" pitchFamily="18" charset="0"/>
              </a:rPr>
              <a:t>حول </a:t>
            </a:r>
            <a:r>
              <a:rPr lang="ar-SA" dirty="0">
                <a:solidFill>
                  <a:schemeClr val="accent1"/>
                </a:solidFill>
                <a:latin typeface="Times New Roman" pitchFamily="18" charset="0"/>
                <a:ea typeface="+mn-ea"/>
                <a:cs typeface="Times New Roman" pitchFamily="18" charset="0"/>
              </a:rPr>
              <a:t>اتخاذ القرارات المزرعية تحت ظروف المخاطرة واللايقين:</a:t>
            </a:r>
          </a:p>
          <a:p>
            <a:pPr marL="274320" indent="-274320" algn="r" rtl="1" eaLnBrk="1" fontAlgn="auto" hangingPunct="1">
              <a:lnSpc>
                <a:spcPct val="150000"/>
              </a:lnSpc>
              <a:spcBef>
                <a:spcPts val="0"/>
              </a:spcBef>
              <a:spcAft>
                <a:spcPts val="0"/>
              </a:spcAft>
              <a:buClr>
                <a:schemeClr val="accent3"/>
              </a:buClr>
              <a:buFont typeface="Wingdings 2"/>
              <a:buChar char=""/>
              <a:defRPr/>
            </a:pPr>
            <a:r>
              <a:rPr lang="ar-SA" sz="2000" dirty="0">
                <a:latin typeface="Times New Roman" pitchFamily="18" charset="0"/>
                <a:ea typeface="+mn-ea"/>
                <a:cs typeface="Times New Roman" pitchFamily="18" charset="0"/>
              </a:rPr>
              <a:t>إفتراض أن أحد مشروعات المراعي يمكنة أن يضع 50 أو 100 أو 150 رأس من الأغنام في وحدة الرعي المكونة من 10 هكتارات. </a:t>
            </a:r>
            <a:endParaRPr lang="ar-SA" sz="2000" dirty="0" smtClean="0">
              <a:latin typeface="Times New Roman" pitchFamily="18" charset="0"/>
              <a:ea typeface="+mn-ea"/>
              <a:cs typeface="Times New Roman" pitchFamily="18" charset="0"/>
            </a:endParaRPr>
          </a:p>
          <a:p>
            <a:pPr marL="274320" indent="-274320" algn="r" rtl="1" eaLnBrk="1" fontAlgn="auto" hangingPunct="1">
              <a:lnSpc>
                <a:spcPct val="150000"/>
              </a:lnSpc>
              <a:spcBef>
                <a:spcPts val="0"/>
              </a:spcBef>
              <a:spcAft>
                <a:spcPts val="0"/>
              </a:spcAft>
              <a:buClr>
                <a:schemeClr val="accent3"/>
              </a:buClr>
              <a:buFont typeface="Wingdings 2"/>
              <a:buChar char=""/>
              <a:defRPr/>
            </a:pPr>
            <a:r>
              <a:rPr lang="ar-SA" sz="2000" dirty="0" smtClean="0">
                <a:latin typeface="Times New Roman" pitchFamily="18" charset="0"/>
                <a:ea typeface="+mn-ea"/>
                <a:cs typeface="Times New Roman" pitchFamily="18" charset="0"/>
              </a:rPr>
              <a:t>يواجه </a:t>
            </a:r>
            <a:r>
              <a:rPr lang="ar-SA" sz="2000" dirty="0">
                <a:latin typeface="Times New Roman" pitchFamily="18" charset="0"/>
                <a:ea typeface="+mn-ea"/>
                <a:cs typeface="Times New Roman" pitchFamily="18" charset="0"/>
              </a:rPr>
              <a:t>هذا المشروع أحتمالات كمية من الأمطار عالية، متوسطة، أو ضعيفة بما يؤثر على الحمولة الرعوية وإنتاجية تلك الوحدات الرعوية</a:t>
            </a:r>
            <a:r>
              <a:rPr lang="ar-SA" sz="2000" dirty="0" smtClean="0">
                <a:latin typeface="Times New Roman" pitchFamily="18" charset="0"/>
                <a:ea typeface="+mn-ea"/>
                <a:cs typeface="Times New Roman" pitchFamily="18" charset="0"/>
              </a:rPr>
              <a:t>.</a:t>
            </a:r>
          </a:p>
          <a:p>
            <a:pPr marL="274320" indent="-274320" algn="r" rtl="1" eaLnBrk="1" fontAlgn="auto" hangingPunct="1">
              <a:lnSpc>
                <a:spcPct val="150000"/>
              </a:lnSpc>
              <a:spcBef>
                <a:spcPts val="0"/>
              </a:spcBef>
              <a:spcAft>
                <a:spcPts val="0"/>
              </a:spcAft>
              <a:buClr>
                <a:schemeClr val="accent3"/>
              </a:buClr>
              <a:buFont typeface="Wingdings 2"/>
              <a:buChar char=""/>
              <a:defRPr/>
            </a:pPr>
            <a:r>
              <a:rPr lang="ar-SA" sz="2000" dirty="0" smtClean="0">
                <a:latin typeface="Times New Roman" pitchFamily="18" charset="0"/>
                <a:ea typeface="+mn-ea"/>
                <a:cs typeface="Times New Roman" pitchFamily="18" charset="0"/>
              </a:rPr>
              <a:t>من </a:t>
            </a:r>
            <a:r>
              <a:rPr lang="ar-SA" sz="2000" dirty="0">
                <a:latin typeface="Times New Roman" pitchFamily="18" charset="0"/>
                <a:ea typeface="+mn-ea"/>
                <a:cs typeface="Times New Roman" pitchFamily="18" charset="0"/>
              </a:rPr>
              <a:t>البيانات الأرصادية المتوفرة يكون إحتمال سقوط أمطار جيدة 20% وإحتمال سقوط أمطار متوسطة 40% وإحتمال سقوط أمطار ضعيفة 40% </a:t>
            </a:r>
            <a:r>
              <a:rPr lang="ar-SA" sz="2000" dirty="0" smtClean="0">
                <a:latin typeface="Times New Roman" pitchFamily="18" charset="0"/>
                <a:ea typeface="+mn-ea"/>
                <a:cs typeface="Times New Roman" pitchFamily="18" charset="0"/>
              </a:rPr>
              <a:t>.</a:t>
            </a:r>
          </a:p>
          <a:p>
            <a:pPr marL="274320" indent="-274320" algn="r" rtl="1" eaLnBrk="1" fontAlgn="auto" hangingPunct="1">
              <a:lnSpc>
                <a:spcPct val="150000"/>
              </a:lnSpc>
              <a:spcBef>
                <a:spcPts val="0"/>
              </a:spcBef>
              <a:spcAft>
                <a:spcPts val="0"/>
              </a:spcAft>
              <a:buClr>
                <a:schemeClr val="accent3"/>
              </a:buClr>
              <a:buFont typeface="Wingdings 2"/>
              <a:buChar char=""/>
              <a:defRPr/>
            </a:pPr>
            <a:r>
              <a:rPr lang="ar-SA" sz="2000" dirty="0" smtClean="0">
                <a:latin typeface="Times New Roman" pitchFamily="18" charset="0"/>
                <a:ea typeface="+mn-ea"/>
                <a:cs typeface="Times New Roman" pitchFamily="18" charset="0"/>
              </a:rPr>
              <a:t>ومن </a:t>
            </a:r>
            <a:r>
              <a:rPr lang="ar-SA" sz="2000" dirty="0">
                <a:latin typeface="Times New Roman" pitchFamily="18" charset="0"/>
                <a:ea typeface="+mn-ea"/>
                <a:cs typeface="Times New Roman" pitchFamily="18" charset="0"/>
              </a:rPr>
              <a:t>الحسابات التي أجراها المشروع يتضح أن العائد الصافي للنشاط الإنتاجي يتوقع أن يكون1500 ريال أو 3000 ريال أو 4500 ريال في حالات استخدام 50 رأس أو 100 رأس أو 150 رأس للوحدة الرعوية تحت ظروف الأمطار الجيدة</a:t>
            </a:r>
            <a:r>
              <a:rPr lang="ar-SA" sz="2000" dirty="0" smtClean="0">
                <a:latin typeface="Times New Roman" pitchFamily="18" charset="0"/>
                <a:ea typeface="+mn-ea"/>
                <a:cs typeface="Times New Roman" pitchFamily="18" charset="0"/>
              </a:rPr>
              <a:t>.</a:t>
            </a:r>
          </a:p>
          <a:p>
            <a:pPr marL="274320" indent="-274320" algn="r" rtl="1" eaLnBrk="1" fontAlgn="auto" hangingPunct="1">
              <a:lnSpc>
                <a:spcPct val="150000"/>
              </a:lnSpc>
              <a:spcBef>
                <a:spcPts val="0"/>
              </a:spcBef>
              <a:spcAft>
                <a:spcPts val="0"/>
              </a:spcAft>
              <a:buClr>
                <a:schemeClr val="accent3"/>
              </a:buClr>
              <a:buFont typeface="Wingdings 2"/>
              <a:buChar char=""/>
              <a:defRPr/>
            </a:pPr>
            <a:r>
              <a:rPr lang="ar-SA" sz="2000" dirty="0" smtClean="0">
                <a:latin typeface="Times New Roman" pitchFamily="18" charset="0"/>
                <a:ea typeface="+mn-ea"/>
                <a:cs typeface="Times New Roman" pitchFamily="18" charset="0"/>
              </a:rPr>
              <a:t>كما </a:t>
            </a:r>
            <a:r>
              <a:rPr lang="ar-SA" sz="2000" dirty="0">
                <a:latin typeface="Times New Roman" pitchFamily="18" charset="0"/>
                <a:ea typeface="+mn-ea"/>
                <a:cs typeface="Times New Roman" pitchFamily="18" charset="0"/>
              </a:rPr>
              <a:t>أن العائد المتوقع سيكون 2000 ريال 2500 ريال أو 3000 ريال في حالات استخدام حمولة رعوية 50، 100، 150 رأس من الأغنام تحت ظروف الأمطار المتوسطة </a:t>
            </a:r>
            <a:r>
              <a:rPr lang="ar-SA" sz="2000" dirty="0" smtClean="0">
                <a:latin typeface="Times New Roman" pitchFamily="18" charset="0"/>
                <a:ea typeface="+mn-ea"/>
                <a:cs typeface="Times New Roman" pitchFamily="18" charset="0"/>
              </a:rPr>
              <a:t>.</a:t>
            </a:r>
          </a:p>
          <a:p>
            <a:pPr marL="274320" indent="-274320" algn="r" rtl="1" eaLnBrk="1" fontAlgn="auto" hangingPunct="1">
              <a:lnSpc>
                <a:spcPct val="150000"/>
              </a:lnSpc>
              <a:spcBef>
                <a:spcPts val="0"/>
              </a:spcBef>
              <a:spcAft>
                <a:spcPts val="0"/>
              </a:spcAft>
              <a:buClr>
                <a:schemeClr val="accent3"/>
              </a:buClr>
              <a:buFont typeface="Wingdings 2"/>
              <a:buChar char=""/>
              <a:defRPr/>
            </a:pPr>
            <a:r>
              <a:rPr lang="ar-SA" sz="2000" dirty="0" smtClean="0">
                <a:latin typeface="Times New Roman" pitchFamily="18" charset="0"/>
                <a:ea typeface="+mn-ea"/>
                <a:cs typeface="Times New Roman" pitchFamily="18" charset="0"/>
              </a:rPr>
              <a:t>العائد </a:t>
            </a:r>
            <a:r>
              <a:rPr lang="ar-SA" sz="2000" dirty="0">
                <a:latin typeface="Times New Roman" pitchFamily="18" charset="0"/>
                <a:ea typeface="+mn-ea"/>
                <a:cs typeface="Times New Roman" pitchFamily="18" charset="0"/>
              </a:rPr>
              <a:t>المتوقع في حالات سقوط الأمطار الضعيفة سيكون (1000) ريال (-500) ريال (-1000) ريال في حالات الحمولة الرعوية 50 رأس، 100 رأس ، 150 رأس على التوالي</a:t>
            </a:r>
            <a:r>
              <a:rPr lang="ar-SA" sz="2000" dirty="0" smtClean="0">
                <a:latin typeface="Times New Roman" pitchFamily="18" charset="0"/>
                <a:ea typeface="+mn-ea"/>
                <a:cs typeface="Times New Roman" pitchFamily="18" charset="0"/>
              </a:rPr>
              <a:t>.</a:t>
            </a:r>
          </a:p>
          <a:p>
            <a:pPr marL="274320" indent="-274320" algn="r" rtl="1" eaLnBrk="1" fontAlgn="auto" hangingPunct="1">
              <a:lnSpc>
                <a:spcPct val="150000"/>
              </a:lnSpc>
              <a:spcBef>
                <a:spcPts val="0"/>
              </a:spcBef>
              <a:spcAft>
                <a:spcPts val="0"/>
              </a:spcAft>
              <a:buClr>
                <a:schemeClr val="accent3"/>
              </a:buClr>
              <a:buFont typeface="Wingdings 2"/>
              <a:buChar char=""/>
              <a:defRPr/>
            </a:pPr>
            <a:r>
              <a:rPr lang="ar-SA" sz="2000" dirty="0" smtClean="0">
                <a:latin typeface="Times New Roman" pitchFamily="18" charset="0"/>
                <a:ea typeface="+mn-ea"/>
                <a:cs typeface="Times New Roman" pitchFamily="18" charset="0"/>
              </a:rPr>
              <a:t>لبيان </a:t>
            </a:r>
            <a:r>
              <a:rPr lang="ar-SA" sz="2000" dirty="0">
                <a:latin typeface="Times New Roman" pitchFamily="18" charset="0"/>
                <a:ea typeface="+mn-ea"/>
                <a:cs typeface="Times New Roman" pitchFamily="18" charset="0"/>
              </a:rPr>
              <a:t>كيفية مساعدة المزارع أو </a:t>
            </a:r>
            <a:r>
              <a:rPr lang="ar-SA" sz="2000" dirty="0" smtClean="0">
                <a:latin typeface="Times New Roman" pitchFamily="18" charset="0"/>
                <a:ea typeface="+mn-ea"/>
                <a:cs typeface="Times New Roman" pitchFamily="18" charset="0"/>
              </a:rPr>
              <a:t>المشر</a:t>
            </a:r>
            <a:r>
              <a:rPr lang="en-US" sz="2000" dirty="0" smtClean="0">
                <a:latin typeface="Times New Roman" pitchFamily="18" charset="0"/>
                <a:ea typeface="+mn-ea"/>
                <a:cs typeface="Times New Roman" pitchFamily="18" charset="0"/>
              </a:rPr>
              <a:t>,</a:t>
            </a:r>
            <a:r>
              <a:rPr lang="ar-SA" sz="2000" dirty="0" smtClean="0">
                <a:latin typeface="Times New Roman" pitchFamily="18" charset="0"/>
                <a:ea typeface="+mn-ea"/>
                <a:cs typeface="Times New Roman" pitchFamily="18" charset="0"/>
              </a:rPr>
              <a:t>ع </a:t>
            </a:r>
            <a:r>
              <a:rPr lang="ar-SA" sz="2000" dirty="0">
                <a:latin typeface="Times New Roman" pitchFamily="18" charset="0"/>
                <a:ea typeface="+mn-ea"/>
                <a:cs typeface="Times New Roman" pitchFamily="18" charset="0"/>
              </a:rPr>
              <a:t>الزراعي تحت ظروف المخاطرة واللايقين </a:t>
            </a:r>
            <a:r>
              <a:rPr lang="ar-SA" sz="2000" dirty="0" smtClean="0">
                <a:latin typeface="Times New Roman" pitchFamily="18" charset="0"/>
                <a:ea typeface="+mn-ea"/>
                <a:cs typeface="Times New Roman" pitchFamily="18" charset="0"/>
              </a:rPr>
              <a:t>ب</a:t>
            </a:r>
            <a:r>
              <a:rPr lang="ar-SA" sz="2000" dirty="0" smtClean="0">
                <a:latin typeface="Times New Roman" pitchFamily="18" charset="0"/>
                <a:cs typeface="Times New Roman" pitchFamily="18" charset="0"/>
              </a:rPr>
              <a:t>استخدام </a:t>
            </a:r>
            <a:r>
              <a:rPr lang="ar-SA" sz="2000" dirty="0" smtClean="0">
                <a:latin typeface="Times New Roman" pitchFamily="18" charset="0"/>
                <a:ea typeface="+mn-ea"/>
                <a:cs typeface="Times New Roman" pitchFamily="18" charset="0"/>
              </a:rPr>
              <a:t>المعايير </a:t>
            </a:r>
            <a:r>
              <a:rPr lang="ar-SA" sz="2000" dirty="0">
                <a:latin typeface="Times New Roman" pitchFamily="18" charset="0"/>
                <a:ea typeface="+mn-ea"/>
                <a:cs typeface="Times New Roman" pitchFamily="18" charset="0"/>
              </a:rPr>
              <a:t>المختلفة التي تم بــيانها نــتّبع الآتــي</a:t>
            </a:r>
            <a:r>
              <a:rPr lang="ar-SA" sz="2000" dirty="0" smtClean="0">
                <a:latin typeface="Times New Roman" pitchFamily="18" charset="0"/>
                <a:ea typeface="+mn-ea"/>
                <a:cs typeface="Times New Roman" pitchFamily="18" charset="0"/>
              </a:rPr>
              <a:t>:</a:t>
            </a:r>
            <a:endParaRPr lang="ar-SA" sz="2000" dirty="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E43D687B-722A-4189-BEC7-90483049CE9B}" type="slidenum">
              <a:rPr lang="ar-SA" smtClean="0"/>
              <a:pPr>
                <a:defRPr/>
              </a:pPr>
              <a:t>210</a:t>
            </a:fld>
            <a:endParaRPr lang="en-US"/>
          </a:p>
        </p:txBody>
      </p:sp>
    </p:spTree>
    <p:extLst>
      <p:ext uri="{BB962C8B-B14F-4D97-AF65-F5344CB8AC3E}">
        <p14:creationId xmlns:p14="http://schemas.microsoft.com/office/powerpoint/2010/main" val="2046623676"/>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3074" name="Object 4"/>
          <p:cNvGraphicFramePr>
            <a:graphicFrameLocks noChangeAspect="1"/>
          </p:cNvGraphicFramePr>
          <p:nvPr>
            <p:extLst>
              <p:ext uri="{D42A27DB-BD31-4B8C-83A1-F6EECF244321}">
                <p14:modId xmlns:p14="http://schemas.microsoft.com/office/powerpoint/2010/main" val="43778411"/>
              </p:ext>
            </p:extLst>
          </p:nvPr>
        </p:nvGraphicFramePr>
        <p:xfrm>
          <a:off x="533400" y="1143000"/>
          <a:ext cx="8494713" cy="4773613"/>
        </p:xfrm>
        <a:graphic>
          <a:graphicData uri="http://schemas.openxmlformats.org/presentationml/2006/ole">
            <mc:AlternateContent xmlns:mc="http://schemas.openxmlformats.org/markup-compatibility/2006">
              <mc:Choice xmlns:v="urn:schemas-microsoft-com:vml" Requires="v">
                <p:oleObj spid="_x0000_s69639" name="Document" r:id="rId3" imgW="5441968" imgH="3050609" progId="Word.Document.8">
                  <p:embed/>
                </p:oleObj>
              </mc:Choice>
              <mc:Fallback>
                <p:oleObj name="Document" r:id="rId3" imgW="5441968" imgH="3050609" progId="Word.Document.8">
                  <p:embed/>
                  <p:pic>
                    <p:nvPicPr>
                      <p:cNvPr id="0" name=""/>
                      <p:cNvPicPr>
                        <a:picLocks noChangeAspect="1" noChangeArrowheads="1"/>
                      </p:cNvPicPr>
                      <p:nvPr/>
                    </p:nvPicPr>
                    <p:blipFill>
                      <a:blip r:embed="rId4"/>
                      <a:srcRect/>
                      <a:stretch>
                        <a:fillRect/>
                      </a:stretch>
                    </p:blipFill>
                    <p:spPr bwMode="auto">
                      <a:xfrm>
                        <a:off x="533400" y="1143000"/>
                        <a:ext cx="8494713" cy="4773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6" name="Rectangle 6"/>
          <p:cNvSpPr>
            <a:spLocks noChangeArrowheads="1"/>
          </p:cNvSpPr>
          <p:nvPr/>
        </p:nvSpPr>
        <p:spPr bwMode="auto">
          <a:xfrm>
            <a:off x="0" y="30289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AAFB059F-EB8D-4C76-B7E8-19FCD397FF79}" type="slidenum">
              <a:rPr lang="ar-SA" smtClean="0"/>
              <a:pPr>
                <a:defRPr/>
              </a:pPr>
              <a:t>211</a:t>
            </a:fld>
            <a:endParaRPr lang="en-US"/>
          </a:p>
        </p:txBody>
      </p:sp>
      <p:sp>
        <p:nvSpPr>
          <p:cNvPr id="2" name="Rectangle 1"/>
          <p:cNvSpPr/>
          <p:nvPr/>
        </p:nvSpPr>
        <p:spPr>
          <a:xfrm>
            <a:off x="3599146" y="381000"/>
            <a:ext cx="4616970" cy="458074"/>
          </a:xfrm>
          <a:prstGeom prst="rect">
            <a:avLst/>
          </a:prstGeom>
        </p:spPr>
        <p:txBody>
          <a:bodyPr wrap="none">
            <a:spAutoFit/>
          </a:bodyPr>
          <a:lstStyle/>
          <a:p>
            <a:pPr marL="274320" indent="-274320" algn="r" rtl="1">
              <a:lnSpc>
                <a:spcPct val="150000"/>
              </a:lnSpc>
              <a:buClr>
                <a:schemeClr val="accent3"/>
              </a:buClr>
              <a:defRPr/>
            </a:pPr>
            <a:r>
              <a:rPr lang="ar-SA" b="1" dirty="0">
                <a:solidFill>
                  <a:schemeClr val="accent1"/>
                </a:solidFill>
                <a:latin typeface="Times New Roman" pitchFamily="18" charset="0"/>
                <a:cs typeface="Times New Roman" pitchFamily="18" charset="0"/>
              </a:rPr>
              <a:t>أولاً: تحويل المعلومات السابقة الى مصفوفة العوائد كما يلي:</a:t>
            </a:r>
            <a:endParaRPr lang="en-US" b="1" dirty="0">
              <a:solidFill>
                <a:schemeClr val="accent1"/>
              </a:solidFill>
              <a:latin typeface="Times New Roman" pitchFamily="18" charset="0"/>
              <a:cs typeface="Times New Roman" pitchFamily="18" charset="0"/>
            </a:endParaRPr>
          </a:p>
        </p:txBody>
      </p:sp>
    </p:spTree>
    <p:extLst>
      <p:ext uri="{BB962C8B-B14F-4D97-AF65-F5344CB8AC3E}">
        <p14:creationId xmlns:p14="http://schemas.microsoft.com/office/powerpoint/2010/main" val="1410072320"/>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3"/>
          <p:cNvSpPr>
            <a:spLocks noGrp="1" noChangeArrowheads="1"/>
          </p:cNvSpPr>
          <p:nvPr>
            <p:ph type="body" idx="4294967295"/>
          </p:nvPr>
        </p:nvSpPr>
        <p:spPr>
          <a:xfrm>
            <a:off x="228600" y="762000"/>
            <a:ext cx="8686800" cy="6096000"/>
          </a:xfrm>
        </p:spPr>
        <p:txBody>
          <a:bodyPr/>
          <a:lstStyle/>
          <a:p>
            <a:pPr algn="just" rtl="1" eaLnBrk="1" hangingPunct="1">
              <a:lnSpc>
                <a:spcPct val="150000"/>
              </a:lnSpc>
              <a:buFont typeface="Wingdings" pitchFamily="2" charset="2"/>
              <a:buChar char="q"/>
            </a:pPr>
            <a:r>
              <a:rPr lang="ar-SA" altLang="en-US" sz="2000" dirty="0" smtClean="0">
                <a:solidFill>
                  <a:schemeClr val="accent1"/>
                </a:solidFill>
                <a:latin typeface="Times New Roman" pitchFamily="18" charset="0"/>
                <a:cs typeface="Times New Roman" pitchFamily="18" charset="0"/>
              </a:rPr>
              <a:t>قاعدة تعظيم أكبر عائد ممكن </a:t>
            </a:r>
            <a:r>
              <a:rPr lang="en-US" altLang="en-US" sz="2000" i="1" dirty="0" smtClean="0">
                <a:solidFill>
                  <a:schemeClr val="accent1"/>
                </a:solidFill>
                <a:latin typeface="Times New Roman" pitchFamily="18" charset="0"/>
                <a:cs typeface="Times New Roman" pitchFamily="18" charset="0"/>
              </a:rPr>
              <a:t>Maximax</a:t>
            </a:r>
            <a:r>
              <a:rPr lang="ar-SA" altLang="en-US" sz="2000" dirty="0" smtClean="0">
                <a:solidFill>
                  <a:schemeClr val="accent1"/>
                </a:solidFill>
                <a:latin typeface="Times New Roman" pitchFamily="18" charset="0"/>
                <a:cs typeface="Times New Roman" pitchFamily="18" charset="0"/>
              </a:rPr>
              <a:t> (أفضل –الأفضل)</a:t>
            </a:r>
          </a:p>
          <a:p>
            <a:pPr algn="just" rtl="1" eaLnBrk="1" hangingPunct="1">
              <a:lnSpc>
                <a:spcPct val="150000"/>
              </a:lnSpc>
            </a:pPr>
            <a:r>
              <a:rPr lang="ar-SA" altLang="en-US" sz="1600" dirty="0" smtClean="0">
                <a:latin typeface="Times New Roman" pitchFamily="18" charset="0"/>
                <a:cs typeface="Times New Roman" pitchFamily="18" charset="0"/>
              </a:rPr>
              <a:t>نجد أن أكبر عائد متوقع من القرار بإضافة 50 راس هو 2000 ريال ومن القرار باضافة 100 رأس هو 3000 ريال ومن القرار باضافة 150 رأس هو 4500 وبذلك يكون القرار الذي يناسب هذه القاعدة ((محبي المخاطرة)) هو إضافة 150 رأس للوحدة الرعوية.</a:t>
            </a:r>
          </a:p>
          <a:p>
            <a:pPr algn="just" rtl="1" eaLnBrk="1" hangingPunct="1">
              <a:lnSpc>
                <a:spcPct val="150000"/>
              </a:lnSpc>
              <a:buFont typeface="Wingdings" pitchFamily="2" charset="2"/>
              <a:buChar char="q"/>
            </a:pPr>
            <a:r>
              <a:rPr lang="ar-SA" altLang="en-US" sz="2000" dirty="0" smtClean="0">
                <a:solidFill>
                  <a:schemeClr val="accent1"/>
                </a:solidFill>
                <a:latin typeface="Times New Roman" pitchFamily="18" charset="0"/>
                <a:cs typeface="Times New Roman" pitchFamily="18" charset="0"/>
              </a:rPr>
              <a:t>قاعدة تعظيم أكبر عائد من أقل الاحتمالات </a:t>
            </a:r>
            <a:r>
              <a:rPr lang="en-US" altLang="en-US" sz="2000" i="1" dirty="0" err="1" smtClean="0">
                <a:solidFill>
                  <a:schemeClr val="accent1"/>
                </a:solidFill>
                <a:latin typeface="Times New Roman" pitchFamily="18" charset="0"/>
                <a:cs typeface="Times New Roman" pitchFamily="18" charset="0"/>
              </a:rPr>
              <a:t>Maximin</a:t>
            </a:r>
            <a:r>
              <a:rPr lang="ar-SA" altLang="en-US" sz="2000" dirty="0" smtClean="0">
                <a:solidFill>
                  <a:schemeClr val="accent1"/>
                </a:solidFill>
                <a:latin typeface="Times New Roman" pitchFamily="18" charset="0"/>
                <a:cs typeface="Times New Roman" pitchFamily="18" charset="0"/>
              </a:rPr>
              <a:t> المعيار المتشائم (أكبر-الأقل)</a:t>
            </a:r>
          </a:p>
          <a:p>
            <a:pPr algn="just" rtl="1" eaLnBrk="1" hangingPunct="1">
              <a:lnSpc>
                <a:spcPct val="150000"/>
              </a:lnSpc>
            </a:pPr>
            <a:r>
              <a:rPr lang="ar-SA" altLang="en-US" sz="1600" dirty="0" smtClean="0">
                <a:latin typeface="Times New Roman" pitchFamily="18" charset="0"/>
                <a:cs typeface="Times New Roman" pitchFamily="18" charset="0"/>
              </a:rPr>
              <a:t>نجد أن أقل عائد متوقع من القرار بإضافة 50 راس هو 1000 ريال ومن القرار بإضافة 100 رأس هو خسارة  500 ريال ومن القرار بإضافة 150 رأس هو خسارة 1000 ريال، وبذلك يكون القرار الذي يناسب هذه القاعدة ((متجنبي المخاطرة)) هو إضافة 50 رأس للوحدة الرعوية.</a:t>
            </a:r>
          </a:p>
          <a:p>
            <a:pPr algn="just" rtl="1" eaLnBrk="1" hangingPunct="1">
              <a:lnSpc>
                <a:spcPct val="150000"/>
              </a:lnSpc>
              <a:buFont typeface="Wingdings" pitchFamily="2" charset="2"/>
              <a:buChar char="q"/>
            </a:pPr>
            <a:r>
              <a:rPr lang="ar-SA" altLang="en-US" sz="2000" dirty="0" smtClean="0">
                <a:solidFill>
                  <a:schemeClr val="accent1"/>
                </a:solidFill>
                <a:latin typeface="Times New Roman" pitchFamily="18" charset="0"/>
                <a:cs typeface="Times New Roman" pitchFamily="18" charset="0"/>
              </a:rPr>
              <a:t>قاعدة تعظيم القيمة المتوقعة النقدية:</a:t>
            </a:r>
          </a:p>
          <a:p>
            <a:pPr algn="just" rtl="1" eaLnBrk="1" hangingPunct="1">
              <a:lnSpc>
                <a:spcPct val="150000"/>
              </a:lnSpc>
            </a:pPr>
            <a:r>
              <a:rPr lang="ar-SA" altLang="en-US" sz="1600" dirty="0" smtClean="0">
                <a:latin typeface="Times New Roman" pitchFamily="18" charset="0"/>
                <a:cs typeface="Times New Roman" pitchFamily="18" charset="0"/>
              </a:rPr>
              <a:t>القيمة المتوقعة النقدية للقرار (إضافة 50 رأس)=</a:t>
            </a:r>
          </a:p>
          <a:p>
            <a:pPr algn="just" rtl="1" eaLnBrk="1" hangingPunct="1">
              <a:lnSpc>
                <a:spcPct val="150000"/>
              </a:lnSpc>
            </a:pPr>
            <a:r>
              <a:rPr lang="ar-SA" altLang="en-US" sz="1600" dirty="0" smtClean="0">
                <a:latin typeface="Times New Roman" pitchFamily="18" charset="0"/>
                <a:cs typeface="Times New Roman" pitchFamily="18" charset="0"/>
              </a:rPr>
              <a:t>القيمة المتوقعة النقدية للقرار (إضافة 100 رأس)=</a:t>
            </a:r>
          </a:p>
          <a:p>
            <a:pPr algn="just" rtl="1" eaLnBrk="1" hangingPunct="1">
              <a:lnSpc>
                <a:spcPct val="150000"/>
              </a:lnSpc>
            </a:pPr>
            <a:r>
              <a:rPr lang="ar-SA" altLang="en-US" sz="1600" dirty="0" smtClean="0">
                <a:latin typeface="Times New Roman" pitchFamily="18" charset="0"/>
                <a:cs typeface="Times New Roman" pitchFamily="18" charset="0"/>
              </a:rPr>
              <a:t>القيمة المتوقعة النقدية للقرار (إضافة 150 رأس)=</a:t>
            </a:r>
          </a:p>
          <a:p>
            <a:pPr algn="just" rtl="1" eaLnBrk="1" hangingPunct="1">
              <a:lnSpc>
                <a:spcPct val="150000"/>
              </a:lnSpc>
            </a:pPr>
            <a:r>
              <a:rPr lang="ar-SA" altLang="en-US" sz="1600" dirty="0" smtClean="0">
                <a:latin typeface="Times New Roman" pitchFamily="18" charset="0"/>
                <a:cs typeface="Times New Roman" pitchFamily="18" charset="0"/>
              </a:rPr>
              <a:t>وبذلك يكون القرار هو اضافة 150 رأس لأنه يعطي قيمة متوقعة نقدية 1700 ريال أكبر من القيمة المتوقعة النقدية للقرارين الآخرين.</a:t>
            </a:r>
            <a:endParaRPr lang="en-US" altLang="en-US" sz="1600" dirty="0" smtClean="0">
              <a:latin typeface="Times New Roman" pitchFamily="18" charset="0"/>
              <a:cs typeface="Times New Roman" pitchFamily="18" charset="0"/>
            </a:endParaRPr>
          </a:p>
        </p:txBody>
      </p:sp>
      <p:sp>
        <p:nvSpPr>
          <p:cNvPr id="4102"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4098" name="Object 4"/>
          <p:cNvGraphicFramePr>
            <a:graphicFrameLocks noChangeAspect="1"/>
          </p:cNvGraphicFramePr>
          <p:nvPr/>
        </p:nvGraphicFramePr>
        <p:xfrm>
          <a:off x="1371600" y="4648200"/>
          <a:ext cx="3733800" cy="247650"/>
        </p:xfrm>
        <a:graphic>
          <a:graphicData uri="http://schemas.openxmlformats.org/presentationml/2006/ole">
            <mc:AlternateContent xmlns:mc="http://schemas.openxmlformats.org/markup-compatibility/2006">
              <mc:Choice xmlns:v="urn:schemas-microsoft-com:vml" Requires="v">
                <p:oleObj spid="_x0000_s70673" name="Equation" r:id="rId3" imgW="2616200" imgH="177800" progId="Equation.3">
                  <p:embed/>
                </p:oleObj>
              </mc:Choice>
              <mc:Fallback>
                <p:oleObj name="Equation" r:id="rId3" imgW="2616200" imgH="177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4648200"/>
                        <a:ext cx="3733800"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3"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4099" name="Object 6"/>
          <p:cNvGraphicFramePr>
            <a:graphicFrameLocks noChangeAspect="1"/>
          </p:cNvGraphicFramePr>
          <p:nvPr/>
        </p:nvGraphicFramePr>
        <p:xfrm>
          <a:off x="1371600" y="5105400"/>
          <a:ext cx="3200400" cy="247650"/>
        </p:xfrm>
        <a:graphic>
          <a:graphicData uri="http://schemas.openxmlformats.org/presentationml/2006/ole">
            <mc:AlternateContent xmlns:mc="http://schemas.openxmlformats.org/markup-compatibility/2006">
              <mc:Choice xmlns:v="urn:schemas-microsoft-com:vml" Requires="v">
                <p:oleObj spid="_x0000_s70674" name="Equation" r:id="rId5" imgW="2565400" imgH="177800" progId="Equation.3">
                  <p:embed/>
                </p:oleObj>
              </mc:Choice>
              <mc:Fallback>
                <p:oleObj name="Equation" r:id="rId5" imgW="2565400" imgH="177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5105400"/>
                        <a:ext cx="3200400"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4"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4100" name="Object 8"/>
          <p:cNvGraphicFramePr>
            <a:graphicFrameLocks noChangeAspect="1"/>
          </p:cNvGraphicFramePr>
          <p:nvPr/>
        </p:nvGraphicFramePr>
        <p:xfrm>
          <a:off x="1295400" y="5638800"/>
          <a:ext cx="3276600" cy="247650"/>
        </p:xfrm>
        <a:graphic>
          <a:graphicData uri="http://schemas.openxmlformats.org/presentationml/2006/ole">
            <mc:AlternateContent xmlns:mc="http://schemas.openxmlformats.org/markup-compatibility/2006">
              <mc:Choice xmlns:v="urn:schemas-microsoft-com:vml" Requires="v">
                <p:oleObj spid="_x0000_s70675" name="Equation" r:id="rId7" imgW="2628900" imgH="177800" progId="Equation.3">
                  <p:embed/>
                </p:oleObj>
              </mc:Choice>
              <mc:Fallback>
                <p:oleObj name="Equation" r:id="rId7" imgW="2628900" imgH="177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95400" y="5638800"/>
                        <a:ext cx="3276600"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عنصر نائب لرقم الشريحة 8"/>
          <p:cNvSpPr>
            <a:spLocks noGrp="1"/>
          </p:cNvSpPr>
          <p:nvPr>
            <p:ph type="sldNum" sz="quarter" idx="12"/>
          </p:nvPr>
        </p:nvSpPr>
        <p:spPr/>
        <p:txBody>
          <a:bodyPr/>
          <a:lstStyle/>
          <a:p>
            <a:pPr>
              <a:defRPr/>
            </a:pPr>
            <a:fld id="{31DE7F97-6EA1-4B04-93B1-CDBEDB57CD37}" type="slidenum">
              <a:rPr lang="ar-SA" smtClean="0"/>
              <a:pPr>
                <a:defRPr/>
              </a:pPr>
              <a:t>212</a:t>
            </a:fld>
            <a:endParaRPr lang="en-US"/>
          </a:p>
        </p:txBody>
      </p:sp>
    </p:spTree>
    <p:extLst>
      <p:ext uri="{BB962C8B-B14F-4D97-AF65-F5344CB8AC3E}">
        <p14:creationId xmlns:p14="http://schemas.microsoft.com/office/powerpoint/2010/main" val="2989548350"/>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5122" name="Object 4"/>
          <p:cNvGraphicFramePr>
            <a:graphicFrameLocks noChangeAspect="1"/>
          </p:cNvGraphicFramePr>
          <p:nvPr/>
        </p:nvGraphicFramePr>
        <p:xfrm>
          <a:off x="457200" y="1066800"/>
          <a:ext cx="8382000" cy="5562600"/>
        </p:xfrm>
        <a:graphic>
          <a:graphicData uri="http://schemas.openxmlformats.org/presentationml/2006/ole">
            <mc:AlternateContent xmlns:mc="http://schemas.openxmlformats.org/markup-compatibility/2006">
              <mc:Choice xmlns:v="urn:schemas-microsoft-com:vml" Requires="v">
                <p:oleObj spid="_x0000_s71687" name="Document" r:id="rId3" imgW="5324106" imgH="5302793" progId="Word.Document.8">
                  <p:embed/>
                </p:oleObj>
              </mc:Choice>
              <mc:Fallback>
                <p:oleObj name="Document" r:id="rId3" imgW="5324106" imgH="5302793"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066800"/>
                        <a:ext cx="8382000"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4" name="Rectangle 6"/>
          <p:cNvSpPr>
            <a:spLocks noChangeArrowheads="1"/>
          </p:cNvSpPr>
          <p:nvPr/>
        </p:nvSpPr>
        <p:spPr bwMode="auto">
          <a:xfrm>
            <a:off x="0" y="52959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1781E30A-66B6-459A-A8E4-0411887D4271}" type="slidenum">
              <a:rPr lang="ar-SA" smtClean="0"/>
              <a:pPr>
                <a:defRPr/>
              </a:pPr>
              <a:t>213</a:t>
            </a:fld>
            <a:endParaRPr lang="en-US"/>
          </a:p>
        </p:txBody>
      </p:sp>
    </p:spTree>
    <p:extLst>
      <p:ext uri="{BB962C8B-B14F-4D97-AF65-F5344CB8AC3E}">
        <p14:creationId xmlns:p14="http://schemas.microsoft.com/office/powerpoint/2010/main" val="2557811234"/>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6146" name="Object 4"/>
          <p:cNvGraphicFramePr>
            <a:graphicFrameLocks noChangeAspect="1"/>
          </p:cNvGraphicFramePr>
          <p:nvPr>
            <p:extLst>
              <p:ext uri="{D42A27DB-BD31-4B8C-83A1-F6EECF244321}">
                <p14:modId xmlns:p14="http://schemas.microsoft.com/office/powerpoint/2010/main" val="4188991726"/>
              </p:ext>
            </p:extLst>
          </p:nvPr>
        </p:nvGraphicFramePr>
        <p:xfrm>
          <a:off x="609600" y="19228"/>
          <a:ext cx="8093075" cy="6553199"/>
        </p:xfrm>
        <a:graphic>
          <a:graphicData uri="http://schemas.openxmlformats.org/presentationml/2006/ole">
            <mc:AlternateContent xmlns:mc="http://schemas.openxmlformats.org/markup-compatibility/2006">
              <mc:Choice xmlns:v="urn:schemas-microsoft-com:vml" Requires="v">
                <p:oleObj spid="_x0000_s72711" name="Document" r:id="rId3" imgW="5747166" imgH="7521849" progId="Word.Document.8">
                  <p:embed/>
                </p:oleObj>
              </mc:Choice>
              <mc:Fallback>
                <p:oleObj name="Document" r:id="rId3" imgW="5747166" imgH="7521849" progId="Word.Document.8">
                  <p:embed/>
                  <p:pic>
                    <p:nvPicPr>
                      <p:cNvPr id="0" name=""/>
                      <p:cNvPicPr>
                        <a:picLocks noChangeAspect="1" noChangeArrowheads="1"/>
                      </p:cNvPicPr>
                      <p:nvPr/>
                    </p:nvPicPr>
                    <p:blipFill>
                      <a:blip r:embed="rId4"/>
                      <a:srcRect/>
                      <a:stretch>
                        <a:fillRect/>
                      </a:stretch>
                    </p:blipFill>
                    <p:spPr bwMode="auto">
                      <a:xfrm>
                        <a:off x="609600" y="19228"/>
                        <a:ext cx="8093075" cy="6553199"/>
                      </a:xfrm>
                      <a:prstGeom prst="rect">
                        <a:avLst/>
                      </a:prstGeom>
                      <a:noFill/>
                    </p:spPr>
                  </p:pic>
                </p:oleObj>
              </mc:Fallback>
            </mc:AlternateContent>
          </a:graphicData>
        </a:graphic>
      </p:graphicFrame>
      <p:sp>
        <p:nvSpPr>
          <p:cNvPr id="6148" name="Rectangle 6"/>
          <p:cNvSpPr>
            <a:spLocks noChangeArrowheads="1"/>
          </p:cNvSpPr>
          <p:nvPr/>
        </p:nvSpPr>
        <p:spPr bwMode="auto">
          <a:xfrm>
            <a:off x="0" y="712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CA0AF3EA-DF34-4B6E-A74F-189A80440930}" type="slidenum">
              <a:rPr lang="ar-SA" smtClean="0"/>
              <a:pPr>
                <a:defRPr/>
              </a:pPr>
              <a:t>214</a:t>
            </a:fld>
            <a:endParaRPr lang="en-US"/>
          </a:p>
        </p:txBody>
      </p:sp>
    </p:spTree>
    <p:extLst>
      <p:ext uri="{BB962C8B-B14F-4D97-AF65-F5344CB8AC3E}">
        <p14:creationId xmlns:p14="http://schemas.microsoft.com/office/powerpoint/2010/main" val="1149777303"/>
      </p:ext>
    </p:extLst>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3067181998"/>
              </p:ext>
            </p:extLst>
          </p:nvPr>
        </p:nvGraphicFramePr>
        <p:xfrm>
          <a:off x="533400" y="457200"/>
          <a:ext cx="8305800" cy="53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291" name="Rectangle 3"/>
          <p:cNvSpPr>
            <a:spLocks noGrp="1" noChangeArrowheads="1"/>
          </p:cNvSpPr>
          <p:nvPr>
            <p:ph idx="1"/>
          </p:nvPr>
        </p:nvSpPr>
        <p:spPr>
          <a:xfrm>
            <a:off x="533400" y="1066800"/>
            <a:ext cx="8534400" cy="5638800"/>
          </a:xfrm>
        </p:spPr>
        <p:txBody>
          <a:bodyPr/>
          <a:lstStyle/>
          <a:p>
            <a:pPr marL="457200" indent="-457200"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يكتسب دور الإدارة المزرعية أهمية كبيرة في ظروف المخاطرة واللايقين فبينما كان الدور الأساسي للإدارة وضع خطة متكاملة تحت ظروف المعرفة التامة أو بتوقيعات كاملة عن الإنتاج والأسعار والظروف التي تواجه المزارع، وتقوم بتنفيذها واتخاذ القرارات اللازمة لذلك مستخدمة الأسلوب العلمي الذي تم إيضاحه. </a:t>
            </a:r>
          </a:p>
          <a:p>
            <a:pPr marL="457200" indent="-457200" algn="just" rtl="1" eaLnBrk="1" hangingPunct="1">
              <a:lnSpc>
                <a:spcPct val="150000"/>
              </a:lnSpc>
              <a:buFont typeface="Wingdings" pitchFamily="2" charset="2"/>
              <a:buChar char="q"/>
            </a:pPr>
            <a:r>
              <a:rPr lang="ar-SA" altLang="en-US" sz="1800" dirty="0" smtClean="0">
                <a:latin typeface="Times New Roman" pitchFamily="18" charset="0"/>
                <a:cs typeface="Times New Roman" pitchFamily="18" charset="0"/>
              </a:rPr>
              <a:t>فيما يتعلق بدور الإدارة المزرعية تحت ظروف المخاطرة واللايقين فيشمل بالإضافة إلى الدور السابق ما يلي:</a:t>
            </a:r>
          </a:p>
          <a:p>
            <a:pPr marL="804863" lvl="1" indent="-457200" algn="just" rtl="1" eaLnBrk="1" hangingPunct="1">
              <a:lnSpc>
                <a:spcPct val="150000"/>
              </a:lnSpc>
            </a:pPr>
            <a:r>
              <a:rPr lang="ar-SA" altLang="en-US" sz="1600" dirty="0" smtClean="0">
                <a:latin typeface="Times New Roman" pitchFamily="18" charset="0"/>
                <a:cs typeface="Times New Roman" pitchFamily="18" charset="0"/>
              </a:rPr>
              <a:t>إيجاد ووضع الخطط التي تتمشى مع التوقعات  </a:t>
            </a:r>
            <a:r>
              <a:rPr lang="en-US" altLang="en-US" sz="1600" i="1" dirty="0" smtClean="0">
                <a:latin typeface="Times New Roman" pitchFamily="18" charset="0"/>
                <a:cs typeface="Times New Roman" pitchFamily="18" charset="0"/>
              </a:rPr>
              <a:t>Expectation</a:t>
            </a:r>
            <a:r>
              <a:rPr lang="ar-SA" altLang="en-US" sz="1600" dirty="0" smtClean="0">
                <a:latin typeface="Times New Roman" pitchFamily="18" charset="0"/>
                <a:cs typeface="Times New Roman" pitchFamily="18" charset="0"/>
              </a:rPr>
              <a:t> أو التنبؤات </a:t>
            </a:r>
            <a:r>
              <a:rPr lang="en-US" altLang="en-US" sz="1600" i="1" dirty="0" smtClean="0">
                <a:latin typeface="Times New Roman" pitchFamily="18" charset="0"/>
                <a:cs typeface="Times New Roman" pitchFamily="18" charset="0"/>
              </a:rPr>
              <a:t>Prediction</a:t>
            </a:r>
            <a:r>
              <a:rPr lang="en-US" altLang="en-US" sz="1600" dirty="0" smtClean="0">
                <a:latin typeface="Times New Roman" pitchFamily="18" charset="0"/>
                <a:cs typeface="Times New Roman" pitchFamily="18" charset="0"/>
              </a:rPr>
              <a:t>  </a:t>
            </a:r>
            <a:r>
              <a:rPr lang="ar-SA" altLang="en-US" sz="1600" dirty="0" smtClean="0">
                <a:latin typeface="Times New Roman" pitchFamily="18" charset="0"/>
                <a:cs typeface="Times New Roman" pitchFamily="18" charset="0"/>
              </a:rPr>
              <a:t>بالمستقبل خاصة فيما يتعلق بالإنتاج </a:t>
            </a:r>
            <a:r>
              <a:rPr lang="en-US" altLang="en-US" sz="1600" i="1" dirty="0" smtClean="0">
                <a:latin typeface="Times New Roman" pitchFamily="18" charset="0"/>
                <a:cs typeface="Times New Roman" pitchFamily="18" charset="0"/>
              </a:rPr>
              <a:t>Production</a:t>
            </a:r>
            <a:r>
              <a:rPr lang="en-US" altLang="en-US" sz="1600" dirty="0" smtClean="0">
                <a:latin typeface="Times New Roman" pitchFamily="18" charset="0"/>
                <a:cs typeface="Times New Roman" pitchFamily="18" charset="0"/>
              </a:rPr>
              <a:t> </a:t>
            </a:r>
            <a:r>
              <a:rPr lang="ar-SA" altLang="en-US" sz="1600" dirty="0" smtClean="0">
                <a:latin typeface="Times New Roman" pitchFamily="18" charset="0"/>
                <a:cs typeface="Times New Roman" pitchFamily="18" charset="0"/>
              </a:rPr>
              <a:t> والأسعار </a:t>
            </a:r>
            <a:r>
              <a:rPr lang="en-US" altLang="en-US" sz="1600" i="1" dirty="0" smtClean="0">
                <a:latin typeface="Times New Roman" pitchFamily="18" charset="0"/>
                <a:cs typeface="Times New Roman" pitchFamily="18" charset="0"/>
              </a:rPr>
              <a:t>Prices</a:t>
            </a:r>
            <a:r>
              <a:rPr lang="en-US" altLang="en-US" sz="1600" dirty="0" smtClean="0">
                <a:latin typeface="Times New Roman" pitchFamily="18" charset="0"/>
                <a:cs typeface="Times New Roman" pitchFamily="18" charset="0"/>
              </a:rPr>
              <a:t> </a:t>
            </a:r>
            <a:r>
              <a:rPr lang="ar-SA" altLang="en-US" sz="1600" dirty="0" smtClean="0">
                <a:latin typeface="Times New Roman" pitchFamily="18" charset="0"/>
                <a:cs typeface="Times New Roman" pitchFamily="18" charset="0"/>
              </a:rPr>
              <a:t>والظروف المستقبلية التي تواجه المزارع.</a:t>
            </a:r>
          </a:p>
          <a:p>
            <a:pPr marL="804863" lvl="1" indent="-457200" algn="just" rtl="1" eaLnBrk="1" hangingPunct="1">
              <a:lnSpc>
                <a:spcPct val="150000"/>
              </a:lnSpc>
            </a:pPr>
            <a:r>
              <a:rPr lang="ar-SA" altLang="en-US" sz="1600" dirty="0" smtClean="0">
                <a:latin typeface="Times New Roman" pitchFamily="18" charset="0"/>
                <a:cs typeface="Times New Roman" pitchFamily="18" charset="0"/>
              </a:rPr>
              <a:t>وضع الخطط موضع التنفيذ </a:t>
            </a:r>
            <a:r>
              <a:rPr lang="en-US" altLang="en-US" sz="1600" i="1" dirty="0" smtClean="0">
                <a:latin typeface="Times New Roman" pitchFamily="18" charset="0"/>
                <a:cs typeface="Times New Roman" pitchFamily="18" charset="0"/>
              </a:rPr>
              <a:t>Implementation</a:t>
            </a:r>
            <a:r>
              <a:rPr lang="ar-SA" altLang="en-US" sz="1600" dirty="0" smtClean="0">
                <a:latin typeface="Times New Roman" pitchFamily="18" charset="0"/>
                <a:cs typeface="Times New Roman" pitchFamily="18" charset="0"/>
              </a:rPr>
              <a:t> واتخاذ القرارات التنفيذية اللازمة لتحريك الموارد المزرعية في اتجاه تنفيذ الخطط الموضوعة للمزرعة.</a:t>
            </a:r>
          </a:p>
          <a:p>
            <a:pPr marL="804863" lvl="1" indent="-457200" algn="just" rtl="1" eaLnBrk="1" hangingPunct="1">
              <a:lnSpc>
                <a:spcPct val="150000"/>
              </a:lnSpc>
            </a:pPr>
            <a:r>
              <a:rPr lang="ar-SA" altLang="en-US" sz="1600" dirty="0" smtClean="0">
                <a:latin typeface="Times New Roman" pitchFamily="18" charset="0"/>
                <a:cs typeface="Times New Roman" pitchFamily="18" charset="0"/>
              </a:rPr>
              <a:t>تحمل المسؤوليات المتعلقة بنتائج تنفيذ القرارات المزرعية ويمكن للإدارة الاستعانة بمعطيات إتخاذ القرار المزرعي تحت ظروف المخاطرة واللايقين </a:t>
            </a:r>
            <a:r>
              <a:rPr lang="en-US" altLang="en-US" sz="1600" i="1" dirty="0" smtClean="0">
                <a:latin typeface="Times New Roman" pitchFamily="18" charset="0"/>
                <a:cs typeface="Times New Roman" pitchFamily="18" charset="0"/>
              </a:rPr>
              <a:t>Risk</a:t>
            </a:r>
            <a:r>
              <a:rPr lang="en-US" altLang="en-US" sz="1600" b="1" i="1" dirty="0" smtClean="0">
                <a:latin typeface="Times New Roman" pitchFamily="18" charset="0"/>
                <a:cs typeface="Times New Roman" pitchFamily="18" charset="0"/>
              </a:rPr>
              <a:t> </a:t>
            </a:r>
            <a:r>
              <a:rPr lang="en-US" altLang="en-US" sz="1600" i="1" dirty="0" smtClean="0">
                <a:latin typeface="Times New Roman" pitchFamily="18" charset="0"/>
                <a:cs typeface="Times New Roman" pitchFamily="18" charset="0"/>
              </a:rPr>
              <a:t>&amp;</a:t>
            </a:r>
            <a:r>
              <a:rPr lang="en-US" altLang="en-US" sz="1600" b="1" i="1" dirty="0" smtClean="0">
                <a:latin typeface="Times New Roman" pitchFamily="18" charset="0"/>
                <a:cs typeface="Times New Roman" pitchFamily="18" charset="0"/>
              </a:rPr>
              <a:t> </a:t>
            </a:r>
            <a:r>
              <a:rPr lang="en-US" altLang="en-US" sz="1600" i="1" dirty="0" smtClean="0">
                <a:latin typeface="Times New Roman" pitchFamily="18" charset="0"/>
                <a:cs typeface="Times New Roman" pitchFamily="18" charset="0"/>
              </a:rPr>
              <a:t>Uncertainty</a:t>
            </a:r>
            <a:r>
              <a:rPr lang="ar-SA" altLang="en-US" sz="1600" dirty="0" smtClean="0">
                <a:latin typeface="Times New Roman" pitchFamily="18" charset="0"/>
                <a:cs typeface="Times New Roman" pitchFamily="18" charset="0"/>
              </a:rPr>
              <a:t> للوصول للقرار الأمثل الذي حقق أهداف المزارع.</a:t>
            </a:r>
            <a:endParaRPr lang="en-US" altLang="en-US" sz="1600" dirty="0" smtClean="0">
              <a:latin typeface="Times New Roman" pitchFamily="18" charset="0"/>
              <a:cs typeface="Times New Roman" pitchFamily="18" charset="0"/>
            </a:endParaRPr>
          </a:p>
        </p:txBody>
      </p:sp>
      <p:sp>
        <p:nvSpPr>
          <p:cNvPr id="5" name="عنصر نائب لرقم الشريحة 4"/>
          <p:cNvSpPr>
            <a:spLocks noGrp="1"/>
          </p:cNvSpPr>
          <p:nvPr>
            <p:ph type="sldNum" sz="quarter" idx="12"/>
          </p:nvPr>
        </p:nvSpPr>
        <p:spPr/>
        <p:txBody>
          <a:bodyPr/>
          <a:lstStyle/>
          <a:p>
            <a:pPr>
              <a:defRPr/>
            </a:pPr>
            <a:fld id="{59C5AD72-FE3E-4C40-8A54-1FBBFAA76C92}" type="slidenum">
              <a:rPr lang="ar-SA" smtClean="0"/>
              <a:pPr>
                <a:defRPr/>
              </a:pPr>
              <a:t>215</a:t>
            </a:fld>
            <a:endParaRPr lang="en-US"/>
          </a:p>
        </p:txBody>
      </p:sp>
    </p:spTree>
    <p:extLst>
      <p:ext uri="{BB962C8B-B14F-4D97-AF65-F5344CB8AC3E}">
        <p14:creationId xmlns:p14="http://schemas.microsoft.com/office/powerpoint/2010/main" val="2412339411"/>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1" name="Rectangle 3"/>
          <p:cNvSpPr>
            <a:spLocks noGrp="1" noChangeArrowheads="1"/>
          </p:cNvSpPr>
          <p:nvPr>
            <p:ph type="body" idx="4294967295"/>
          </p:nvPr>
        </p:nvSpPr>
        <p:spPr>
          <a:xfrm>
            <a:off x="304800" y="1524000"/>
            <a:ext cx="8686800" cy="4953000"/>
          </a:xfrm>
        </p:spPr>
        <p:txBody>
          <a:bodyPr>
            <a:normAutofit/>
          </a:bodyPr>
          <a:lstStyle/>
          <a:p>
            <a:pPr marL="274320" indent="-274320" algn="just" rtl="1" eaLnBrk="1" fontAlgn="auto" hangingPunct="1">
              <a:lnSpc>
                <a:spcPct val="80000"/>
              </a:lnSpc>
              <a:spcBef>
                <a:spcPts val="0"/>
              </a:spcBef>
              <a:spcAft>
                <a:spcPts val="0"/>
              </a:spcAft>
              <a:buClr>
                <a:schemeClr val="accent3"/>
              </a:buClr>
              <a:buFont typeface="Wingdings" pitchFamily="2" charset="2"/>
              <a:buNone/>
              <a:defRPr/>
            </a:pPr>
            <a:endParaRPr lang="ar-SA" sz="2400" dirty="0">
              <a:solidFill>
                <a:schemeClr val="accent1">
                  <a:lumMod val="50000"/>
                </a:schemeClr>
              </a:solidFill>
              <a:latin typeface="Times New Roman" pitchFamily="18" charset="0"/>
              <a:ea typeface="+mn-ea"/>
              <a:cs typeface="Times New Roman" pitchFamily="18" charset="0"/>
            </a:endParaRPr>
          </a:p>
          <a:p>
            <a:pPr marL="274320" indent="-274320" algn="just" rtl="1" eaLnBrk="1" fontAlgn="auto" hangingPunct="1">
              <a:lnSpc>
                <a:spcPct val="80000"/>
              </a:lnSpc>
              <a:spcBef>
                <a:spcPts val="0"/>
              </a:spcBef>
              <a:spcAft>
                <a:spcPts val="0"/>
              </a:spcAft>
              <a:buClr>
                <a:schemeClr val="accent3"/>
              </a:buClr>
              <a:buFont typeface="Wingdings" pitchFamily="2" charset="2"/>
              <a:buNone/>
              <a:defRPr/>
            </a:pPr>
            <a:r>
              <a:rPr lang="ar-SA" sz="2400" dirty="0" smtClean="0">
                <a:solidFill>
                  <a:schemeClr val="accent1">
                    <a:lumMod val="50000"/>
                  </a:schemeClr>
                </a:solidFill>
                <a:latin typeface="Times New Roman" pitchFamily="18" charset="0"/>
                <a:ea typeface="+mn-ea"/>
                <a:cs typeface="Times New Roman" pitchFamily="18" charset="0"/>
              </a:rPr>
              <a:t>السياسات </a:t>
            </a:r>
            <a:r>
              <a:rPr lang="ar-SA" sz="2400" dirty="0">
                <a:solidFill>
                  <a:schemeClr val="accent1">
                    <a:lumMod val="50000"/>
                  </a:schemeClr>
                </a:solidFill>
                <a:latin typeface="Times New Roman" pitchFamily="18" charset="0"/>
                <a:ea typeface="+mn-ea"/>
                <a:cs typeface="Times New Roman" pitchFamily="18" charset="0"/>
              </a:rPr>
              <a:t>المباشرة لمجابهة المخاطرة واللايقين</a:t>
            </a:r>
            <a:r>
              <a:rPr lang="ar-SA" sz="2400" dirty="0" smtClean="0">
                <a:solidFill>
                  <a:schemeClr val="accent1">
                    <a:lumMod val="50000"/>
                  </a:schemeClr>
                </a:solidFill>
                <a:latin typeface="Times New Roman" pitchFamily="18" charset="0"/>
                <a:ea typeface="+mn-ea"/>
                <a:cs typeface="Times New Roman" pitchFamily="18" charset="0"/>
              </a:rPr>
              <a:t>:</a:t>
            </a:r>
            <a:endParaRPr lang="ar-SA" sz="1800" dirty="0">
              <a:solidFill>
                <a:schemeClr val="accent1">
                  <a:lumMod val="50000"/>
                </a:schemeClr>
              </a:solidFill>
              <a:latin typeface="Times New Roman" pitchFamily="18" charset="0"/>
              <a:ea typeface="+mn-ea"/>
              <a:cs typeface="Times New Roman" pitchFamily="18" charset="0"/>
            </a:endParaRPr>
          </a:p>
          <a:p>
            <a:pPr marL="274320" indent="-274320" algn="just" rtl="1" eaLnBrk="1" fontAlgn="auto" hangingPunct="1">
              <a:lnSpc>
                <a:spcPct val="150000"/>
              </a:lnSpc>
              <a:spcBef>
                <a:spcPts val="0"/>
              </a:spcBef>
              <a:spcAft>
                <a:spcPts val="0"/>
              </a:spcAft>
              <a:buClr>
                <a:schemeClr val="accent3"/>
              </a:buClr>
              <a:buFont typeface="Wingdings 2"/>
              <a:buChar char=""/>
              <a:defRPr/>
            </a:pPr>
            <a:r>
              <a:rPr lang="ar-SA" sz="1800" dirty="0">
                <a:latin typeface="Times New Roman" pitchFamily="18" charset="0"/>
                <a:ea typeface="+mn-ea"/>
                <a:cs typeface="Times New Roman" pitchFamily="18" charset="0"/>
              </a:rPr>
              <a:t>من المشكلات الرئيسية للمخاطرة واللايقين </a:t>
            </a:r>
            <a:r>
              <a:rPr lang="ar-SA" sz="1800" dirty="0" smtClean="0">
                <a:latin typeface="Times New Roman" pitchFamily="18" charset="0"/>
                <a:ea typeface="+mn-ea"/>
                <a:cs typeface="Times New Roman" pitchFamily="18" charset="0"/>
              </a:rPr>
              <a:t>في </a:t>
            </a:r>
            <a:r>
              <a:rPr lang="ar-SA" sz="1800" dirty="0">
                <a:latin typeface="Times New Roman" pitchFamily="18" charset="0"/>
                <a:ea typeface="+mn-ea"/>
                <a:cs typeface="Times New Roman" pitchFamily="18" charset="0"/>
              </a:rPr>
              <a:t>الإنتاج الزراعي عزوف المزارع على إستخدام الكميات المثلى من عناصر الإنتاج لزيادة الإنتاج إلى المعدلات المثلى من الناحية الفنية. ولحل هذا المشكل تتبع بعض الدول بعض السياسات المباشرة ومن أمثلتها:</a:t>
            </a:r>
            <a:endParaRPr lang="ar-SA" sz="1800" b="1" dirty="0">
              <a:latin typeface="Times New Roman" pitchFamily="18" charset="0"/>
              <a:ea typeface="+mn-ea"/>
              <a:cs typeface="Times New Roman" pitchFamily="18" charset="0"/>
            </a:endParaRPr>
          </a:p>
          <a:p>
            <a:pPr marL="640080" lvl="1" indent="-246888" algn="just" rtl="1" eaLnBrk="1" fontAlgn="auto" hangingPunct="1">
              <a:lnSpc>
                <a:spcPct val="150000"/>
              </a:lnSpc>
              <a:spcAft>
                <a:spcPts val="0"/>
              </a:spcAft>
              <a:buFont typeface="Wingdings" pitchFamily="2" charset="2"/>
              <a:buNone/>
              <a:defRPr/>
            </a:pPr>
            <a:r>
              <a:rPr lang="ar-SA" sz="1800" b="1" dirty="0">
                <a:latin typeface="Times New Roman" pitchFamily="18" charset="0"/>
                <a:ea typeface="+mn-ea"/>
                <a:cs typeface="Times New Roman" pitchFamily="18" charset="0"/>
              </a:rPr>
              <a:t>1 - دعم عناصر الإنتاج: </a:t>
            </a:r>
            <a:endParaRPr lang="ar-SA" sz="1800" b="1" dirty="0" smtClean="0">
              <a:latin typeface="Times New Roman" pitchFamily="18" charset="0"/>
              <a:ea typeface="+mn-ea"/>
              <a:cs typeface="Times New Roman" pitchFamily="18" charset="0"/>
            </a:endParaRPr>
          </a:p>
          <a:p>
            <a:pPr marL="640080" lvl="1" indent="-246888" algn="just" rtl="1" eaLnBrk="1" fontAlgn="auto" hangingPunct="1">
              <a:lnSpc>
                <a:spcPct val="150000"/>
              </a:lnSpc>
              <a:spcAft>
                <a:spcPts val="0"/>
              </a:spcAft>
              <a:buFont typeface="Wingdings 2"/>
              <a:buChar char=""/>
              <a:defRPr/>
            </a:pPr>
            <a:r>
              <a:rPr lang="ar-SA" sz="1800" dirty="0" smtClean="0">
                <a:latin typeface="Times New Roman" pitchFamily="18" charset="0"/>
                <a:ea typeface="+mn-ea"/>
                <a:cs typeface="Times New Roman" pitchFamily="18" charset="0"/>
              </a:rPr>
              <a:t>دعم </a:t>
            </a:r>
            <a:r>
              <a:rPr lang="ar-SA" sz="1800" dirty="0">
                <a:latin typeface="Times New Roman" pitchFamily="18" charset="0"/>
                <a:ea typeface="+mn-ea"/>
                <a:cs typeface="Times New Roman" pitchFamily="18" charset="0"/>
              </a:rPr>
              <a:t>الأسمدة والمبيدات والآلات والبذور المحسّنة من السياسات التي تؤدي الى زيادة إستعمالها. ويقصد بالدعم توفيرها للمزارع بأقل من سعرها أو تكلفتها الحقيقية، كما هو موضح في الشكل </a:t>
            </a:r>
            <a:r>
              <a:rPr lang="ar-SA" sz="1800" dirty="0" smtClean="0">
                <a:latin typeface="Times New Roman" pitchFamily="18" charset="0"/>
                <a:ea typeface="+mn-ea"/>
                <a:cs typeface="Times New Roman" pitchFamily="18" charset="0"/>
              </a:rPr>
              <a:t>سيقوم </a:t>
            </a:r>
            <a:r>
              <a:rPr lang="ar-SA" sz="1800" dirty="0">
                <a:latin typeface="Times New Roman" pitchFamily="18" charset="0"/>
                <a:ea typeface="+mn-ea"/>
                <a:cs typeface="Times New Roman" pitchFamily="18" charset="0"/>
              </a:rPr>
              <a:t>المزارع باستخدام كمية اكبر من العنصر الإنتاجي بالمقارنة بالكمية التي سوف يستخدمها المزراع بدون توفير الدعم اللازم. </a:t>
            </a:r>
            <a:endParaRPr lang="ar-SA" sz="1800" dirty="0" smtClean="0">
              <a:latin typeface="Times New Roman" pitchFamily="18" charset="0"/>
              <a:ea typeface="+mn-ea"/>
              <a:cs typeface="Times New Roman" pitchFamily="18" charset="0"/>
            </a:endParaRPr>
          </a:p>
          <a:p>
            <a:pPr marL="640080" lvl="1" indent="-246888" algn="just" rtl="1" eaLnBrk="1" fontAlgn="auto" hangingPunct="1">
              <a:lnSpc>
                <a:spcPct val="150000"/>
              </a:lnSpc>
              <a:spcAft>
                <a:spcPts val="0"/>
              </a:spcAft>
              <a:buFont typeface="Wingdings 2"/>
              <a:buChar char=""/>
              <a:defRPr/>
            </a:pPr>
            <a:r>
              <a:rPr lang="ar-SA" sz="1800" dirty="0" smtClean="0">
                <a:latin typeface="Times New Roman" pitchFamily="18" charset="0"/>
                <a:ea typeface="+mn-ea"/>
                <a:cs typeface="Times New Roman" pitchFamily="18" charset="0"/>
              </a:rPr>
              <a:t>من </a:t>
            </a:r>
            <a:r>
              <a:rPr lang="ar-SA" sz="1800" dirty="0">
                <a:latin typeface="Times New Roman" pitchFamily="18" charset="0"/>
                <a:ea typeface="+mn-ea"/>
                <a:cs typeface="Times New Roman" pitchFamily="18" charset="0"/>
              </a:rPr>
              <a:t>نتائج الدعم دفع المزارع الى زيادة الكميات التي يستخدمها المزارع في إتجاه إستخدامات المعدلات المثلى وذلك بافتراض أن أغلب المزارعين من متجنبي المخاطرة ويميلون الى استخدام كميات اقل من المعدلات المثلى نتيجة لوجود المخاطرة واللايقين.</a:t>
            </a:r>
          </a:p>
          <a:p>
            <a:pPr marL="274320" indent="-274320" algn="just" rtl="1" eaLnBrk="1" fontAlgn="auto" hangingPunct="1">
              <a:lnSpc>
                <a:spcPct val="80000"/>
              </a:lnSpc>
              <a:spcBef>
                <a:spcPts val="0"/>
              </a:spcBef>
              <a:spcAft>
                <a:spcPts val="0"/>
              </a:spcAft>
              <a:buClr>
                <a:schemeClr val="accent3"/>
              </a:buClr>
              <a:buFont typeface="Wingdings 2" pitchFamily="18" charset="2"/>
              <a:buNone/>
              <a:defRPr/>
            </a:pPr>
            <a:endParaRPr lang="en-US" sz="2000" dirty="0">
              <a:latin typeface="Times New Roman" pitchFamily="18" charset="0"/>
              <a:ea typeface="+mn-ea"/>
              <a:cs typeface="Times New Roman" pitchFamily="18" charset="0"/>
            </a:endParaRPr>
          </a:p>
        </p:txBody>
      </p:sp>
      <p:graphicFrame>
        <p:nvGraphicFramePr>
          <p:cNvPr id="5" name="رسم تخطيطي 4"/>
          <p:cNvGraphicFramePr/>
          <p:nvPr/>
        </p:nvGraphicFramePr>
        <p:xfrm>
          <a:off x="762000" y="685800"/>
          <a:ext cx="7391400" cy="91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رقم الشريحة 3"/>
          <p:cNvSpPr>
            <a:spLocks noGrp="1"/>
          </p:cNvSpPr>
          <p:nvPr>
            <p:ph type="sldNum" sz="quarter" idx="12"/>
          </p:nvPr>
        </p:nvSpPr>
        <p:spPr/>
        <p:txBody>
          <a:bodyPr/>
          <a:lstStyle/>
          <a:p>
            <a:pPr>
              <a:defRPr/>
            </a:pPr>
            <a:fld id="{998DB66E-B84F-47A9-98C0-536F5B1FFC77}" type="slidenum">
              <a:rPr lang="ar-SA" smtClean="0"/>
              <a:pPr>
                <a:defRPr/>
              </a:pPr>
              <a:t>216</a:t>
            </a:fld>
            <a:endParaRPr lang="en-US"/>
          </a:p>
        </p:txBody>
      </p:sp>
    </p:spTree>
    <p:extLst>
      <p:ext uri="{BB962C8B-B14F-4D97-AF65-F5344CB8AC3E}">
        <p14:creationId xmlns:p14="http://schemas.microsoft.com/office/powerpoint/2010/main" val="2384903651"/>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1026" name="Object 4"/>
          <p:cNvGraphicFramePr>
            <a:graphicFrameLocks noChangeAspect="1"/>
          </p:cNvGraphicFramePr>
          <p:nvPr/>
        </p:nvGraphicFramePr>
        <p:xfrm>
          <a:off x="609600" y="1066800"/>
          <a:ext cx="8153400" cy="5410200"/>
        </p:xfrm>
        <a:graphic>
          <a:graphicData uri="http://schemas.openxmlformats.org/presentationml/2006/ole">
            <mc:AlternateContent xmlns:mc="http://schemas.openxmlformats.org/markup-compatibility/2006">
              <mc:Choice xmlns:v="urn:schemas-microsoft-com:vml" Requires="v">
                <p:oleObj spid="_x0000_s73735" name="Document" r:id="rId3" imgW="5278789" imgH="2983765" progId="Word.Document.8">
                  <p:embed/>
                </p:oleObj>
              </mc:Choice>
              <mc:Fallback>
                <p:oleObj name="Document" r:id="rId3" imgW="5278789" imgH="2983765"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066800"/>
                        <a:ext cx="8153400" cy="541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8" name="Rectangle 6"/>
          <p:cNvSpPr>
            <a:spLocks noChangeArrowheads="1"/>
          </p:cNvSpPr>
          <p:nvPr/>
        </p:nvSpPr>
        <p:spPr bwMode="auto">
          <a:xfrm>
            <a:off x="0" y="29813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386917A1-E3FE-417C-B16E-B38FDD0690F7}" type="slidenum">
              <a:rPr lang="ar-SA" smtClean="0"/>
              <a:pPr>
                <a:defRPr/>
              </a:pPr>
              <a:t>217</a:t>
            </a:fld>
            <a:endParaRPr lang="en-US"/>
          </a:p>
        </p:txBody>
      </p:sp>
    </p:spTree>
    <p:extLst>
      <p:ext uri="{BB962C8B-B14F-4D97-AF65-F5344CB8AC3E}">
        <p14:creationId xmlns:p14="http://schemas.microsoft.com/office/powerpoint/2010/main" val="192765761"/>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9" name="Rectangle 3"/>
          <p:cNvSpPr>
            <a:spLocks noGrp="1" noChangeArrowheads="1"/>
          </p:cNvSpPr>
          <p:nvPr>
            <p:ph type="body" idx="4294967295"/>
          </p:nvPr>
        </p:nvSpPr>
        <p:spPr>
          <a:xfrm>
            <a:off x="457200" y="304800"/>
            <a:ext cx="8382000" cy="5943600"/>
          </a:xfrm>
        </p:spPr>
        <p:txBody>
          <a:bodyPr>
            <a:normAutofit/>
          </a:bodyPr>
          <a:lstStyle/>
          <a:p>
            <a:pPr marL="609600" indent="-609600" algn="just" rtl="1" eaLnBrk="1" fontAlgn="auto" hangingPunct="1">
              <a:lnSpc>
                <a:spcPct val="90000"/>
              </a:lnSpc>
              <a:spcBef>
                <a:spcPts val="0"/>
              </a:spcBef>
              <a:spcAft>
                <a:spcPts val="0"/>
              </a:spcAft>
              <a:buClr>
                <a:schemeClr val="accent3"/>
              </a:buClr>
              <a:buFont typeface="Wingdings" pitchFamily="2" charset="2"/>
              <a:buNone/>
              <a:defRPr/>
            </a:pPr>
            <a:r>
              <a:rPr lang="ar-SA" sz="2400" b="1" dirty="0">
                <a:latin typeface="Times New Roman" pitchFamily="18" charset="0"/>
                <a:ea typeface="+mn-ea"/>
                <a:cs typeface="Times New Roman" pitchFamily="18" charset="0"/>
              </a:rPr>
              <a:t>2 - دعم الإنتاج الزراعي</a:t>
            </a:r>
            <a:r>
              <a:rPr lang="ar-SA" sz="2400" b="1" dirty="0" smtClean="0">
                <a:latin typeface="Times New Roman" pitchFamily="18" charset="0"/>
                <a:ea typeface="+mn-ea"/>
                <a:cs typeface="Times New Roman" pitchFamily="18" charset="0"/>
              </a:rPr>
              <a:t>:</a:t>
            </a:r>
          </a:p>
          <a:p>
            <a:pPr marL="609600" indent="-609600" algn="just" rtl="1" eaLnBrk="1" fontAlgn="auto" hangingPunct="1">
              <a:lnSpc>
                <a:spcPct val="90000"/>
              </a:lnSpc>
              <a:spcBef>
                <a:spcPts val="0"/>
              </a:spcBef>
              <a:spcAft>
                <a:spcPts val="0"/>
              </a:spcAft>
              <a:buClr>
                <a:schemeClr val="accent3"/>
              </a:buClr>
              <a:buFont typeface="Wingdings" pitchFamily="2" charset="2"/>
              <a:buNone/>
              <a:defRPr/>
            </a:pPr>
            <a:endParaRPr lang="ar-SA" sz="2400" dirty="0" smtClean="0">
              <a:latin typeface="Times New Roman" pitchFamily="18" charset="0"/>
              <a:ea typeface="+mn-ea"/>
              <a:cs typeface="Times New Roman" pitchFamily="18" charset="0"/>
            </a:endParaRPr>
          </a:p>
          <a:p>
            <a:pPr marL="609600" indent="-609600" algn="just" rtl="1" eaLnBrk="1" fontAlgn="auto" hangingPunct="1">
              <a:lnSpc>
                <a:spcPct val="150000"/>
              </a:lnSpc>
              <a:spcBef>
                <a:spcPts val="0"/>
              </a:spcBef>
              <a:spcAft>
                <a:spcPts val="0"/>
              </a:spcAft>
              <a:buClr>
                <a:schemeClr val="accent3"/>
              </a:buClr>
              <a:buFont typeface="Wingdings 2"/>
              <a:buChar char=""/>
              <a:defRPr/>
            </a:pPr>
            <a:r>
              <a:rPr lang="ar-SA" sz="2800" dirty="0" smtClean="0">
                <a:latin typeface="Times New Roman" pitchFamily="18" charset="0"/>
                <a:ea typeface="+mn-ea"/>
                <a:cs typeface="Times New Roman" pitchFamily="18" charset="0"/>
              </a:rPr>
              <a:t> </a:t>
            </a:r>
            <a:r>
              <a:rPr lang="ar-SA" sz="2000" dirty="0">
                <a:latin typeface="Times New Roman" pitchFamily="18" charset="0"/>
                <a:ea typeface="+mn-ea"/>
                <a:cs typeface="Times New Roman" pitchFamily="18" charset="0"/>
              </a:rPr>
              <a:t>الوجه الثاني لدعم عناصر الإنتاج هو سياسه دعم الإنتاج الزراعي والذي له نفس التأثير حيث إنه يؤثر في زيادة قيمة الإنتاجية الحدية وبالتالي يقوم المزارع باستخدام كميات أعلى من مدخلات الإنتاج والتي تؤدي بدورها إلى زيادة الإنتاج. </a:t>
            </a:r>
            <a:endParaRPr lang="ar-SA" sz="2000" dirty="0" smtClean="0">
              <a:latin typeface="Times New Roman" pitchFamily="18" charset="0"/>
              <a:ea typeface="+mn-ea"/>
              <a:cs typeface="Times New Roman" pitchFamily="18" charset="0"/>
            </a:endParaRPr>
          </a:p>
          <a:p>
            <a:pPr marL="609600" indent="-609600" algn="just" rtl="1" eaLnBrk="1" fontAlgn="auto" hangingPunct="1">
              <a:lnSpc>
                <a:spcPct val="150000"/>
              </a:lnSpc>
              <a:spcBef>
                <a:spcPts val="0"/>
              </a:spcBef>
              <a:spcAft>
                <a:spcPts val="0"/>
              </a:spcAft>
              <a:buClr>
                <a:schemeClr val="accent3"/>
              </a:buClr>
              <a:buFont typeface="Wingdings 2"/>
              <a:buChar char=""/>
              <a:defRPr/>
            </a:pPr>
            <a:r>
              <a:rPr lang="ar-SA" sz="2000" dirty="0" smtClean="0">
                <a:latin typeface="Times New Roman" pitchFamily="18" charset="0"/>
                <a:ea typeface="+mn-ea"/>
                <a:cs typeface="Times New Roman" pitchFamily="18" charset="0"/>
              </a:rPr>
              <a:t>وهي </a:t>
            </a:r>
            <a:r>
              <a:rPr lang="ar-SA" sz="2000" dirty="0">
                <a:latin typeface="Times New Roman" pitchFamily="18" charset="0"/>
                <a:ea typeface="+mn-ea"/>
                <a:cs typeface="Times New Roman" pitchFamily="18" charset="0"/>
              </a:rPr>
              <a:t>سياسة ذات تأثير مشابه وتنفع في حالات الرغبة في دفع المزارع إلى إضافة الكميات المثلى من المدخلات لمجابهة المخاطرة واللايقين كما هو في </a:t>
            </a:r>
            <a:r>
              <a:rPr lang="ar-SA" sz="2000" dirty="0" smtClean="0">
                <a:latin typeface="Times New Roman" pitchFamily="18" charset="0"/>
                <a:ea typeface="+mn-ea"/>
                <a:cs typeface="Times New Roman" pitchFamily="18" charset="0"/>
              </a:rPr>
              <a:t>الشكل.</a:t>
            </a:r>
            <a:endParaRPr lang="ar-SA" sz="2000" dirty="0">
              <a:latin typeface="Times New Roman" pitchFamily="18" charset="0"/>
              <a:ea typeface="+mn-ea"/>
              <a:cs typeface="Times New Roman" pitchFamily="18" charset="0"/>
            </a:endParaRPr>
          </a:p>
          <a:p>
            <a:pPr marL="609600" indent="-609600" algn="just" rtl="1" eaLnBrk="1" fontAlgn="auto" hangingPunct="1">
              <a:lnSpc>
                <a:spcPct val="150000"/>
              </a:lnSpc>
              <a:spcBef>
                <a:spcPts val="0"/>
              </a:spcBef>
              <a:spcAft>
                <a:spcPts val="0"/>
              </a:spcAft>
              <a:buClr>
                <a:schemeClr val="accent3"/>
              </a:buClr>
              <a:buFont typeface="Wingdings 2"/>
              <a:buChar char=""/>
              <a:defRPr/>
            </a:pPr>
            <a:r>
              <a:rPr lang="ar-SA" sz="2000" dirty="0" smtClean="0">
                <a:latin typeface="Times New Roman" pitchFamily="18" charset="0"/>
                <a:ea typeface="+mn-ea"/>
                <a:cs typeface="Times New Roman" pitchFamily="18" charset="0"/>
              </a:rPr>
              <a:t>يمكن تحقيق هدف تحفيز المزارعين على إضاقة الكميات المطلوبة (فنياً واقتصادياً) عن طريق برامج دعم المنتج النهائي عند مستوى المزرعة وقد تفضل هذه السياسة على سياسة دعم الأسمدة والمدخلات لسهولة إدارتها وتأثيرها المباشر على كمية الإنتاج المحقق.</a:t>
            </a:r>
          </a:p>
          <a:p>
            <a:pPr marL="609600" indent="-609600" algn="just" rtl="1" eaLnBrk="1" fontAlgn="auto" hangingPunct="1">
              <a:lnSpc>
                <a:spcPct val="90000"/>
              </a:lnSpc>
              <a:spcBef>
                <a:spcPts val="0"/>
              </a:spcBef>
              <a:spcAft>
                <a:spcPts val="0"/>
              </a:spcAft>
              <a:buClr>
                <a:schemeClr val="accent3"/>
              </a:buClr>
              <a:buFont typeface="Wingdings 2"/>
              <a:buChar char=""/>
              <a:defRPr/>
            </a:pPr>
            <a:endParaRPr lang="en-US" sz="2800" dirty="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69A5D4E0-9F69-44D4-8B1E-202947DC9853}" type="slidenum">
              <a:rPr lang="ar-SA" smtClean="0"/>
              <a:pPr>
                <a:defRPr/>
              </a:pPr>
              <a:t>218</a:t>
            </a:fld>
            <a:endParaRPr lang="en-US"/>
          </a:p>
        </p:txBody>
      </p:sp>
    </p:spTree>
    <p:extLst>
      <p:ext uri="{BB962C8B-B14F-4D97-AF65-F5344CB8AC3E}">
        <p14:creationId xmlns:p14="http://schemas.microsoft.com/office/powerpoint/2010/main" val="350517300"/>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2050" name="Object 4"/>
          <p:cNvGraphicFramePr>
            <a:graphicFrameLocks noChangeAspect="1"/>
          </p:cNvGraphicFramePr>
          <p:nvPr>
            <p:extLst>
              <p:ext uri="{D42A27DB-BD31-4B8C-83A1-F6EECF244321}">
                <p14:modId xmlns:p14="http://schemas.microsoft.com/office/powerpoint/2010/main" val="1135353907"/>
              </p:ext>
            </p:extLst>
          </p:nvPr>
        </p:nvGraphicFramePr>
        <p:xfrm>
          <a:off x="609600" y="504825"/>
          <a:ext cx="8229600" cy="5181600"/>
        </p:xfrm>
        <a:graphic>
          <a:graphicData uri="http://schemas.openxmlformats.org/presentationml/2006/ole">
            <mc:AlternateContent xmlns:mc="http://schemas.openxmlformats.org/markup-compatibility/2006">
              <mc:Choice xmlns:v="urn:schemas-microsoft-com:vml" Requires="v">
                <p:oleObj spid="_x0000_s74759" name="Document" r:id="rId3" imgW="5279196" imgH="3100197" progId="Word.Document.8">
                  <p:embed/>
                </p:oleObj>
              </mc:Choice>
              <mc:Fallback>
                <p:oleObj name="Document" r:id="rId3" imgW="5279196" imgH="3100197"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504825"/>
                        <a:ext cx="8229600" cy="518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2" name="Rectangle 6"/>
          <p:cNvSpPr>
            <a:spLocks noChangeArrowheads="1"/>
          </p:cNvSpPr>
          <p:nvPr/>
        </p:nvSpPr>
        <p:spPr bwMode="auto">
          <a:xfrm>
            <a:off x="0" y="30956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F5B0411B-92D8-4357-93C8-DDF479F7C3BD}" type="slidenum">
              <a:rPr lang="ar-SA" smtClean="0"/>
              <a:pPr>
                <a:defRPr/>
              </a:pPr>
              <a:t>219</a:t>
            </a:fld>
            <a:endParaRPr lang="en-US"/>
          </a:p>
        </p:txBody>
      </p:sp>
    </p:spTree>
    <p:extLst>
      <p:ext uri="{BB962C8B-B14F-4D97-AF65-F5344CB8AC3E}">
        <p14:creationId xmlns:p14="http://schemas.microsoft.com/office/powerpoint/2010/main" val="19648349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305800" cy="5715000"/>
          </a:xfrm>
        </p:spPr>
        <p:txBody>
          <a:bodyPr/>
          <a:lstStyle/>
          <a:p>
            <a:pPr marL="0" algn="r" rtl="1">
              <a:lnSpc>
                <a:spcPct val="150000"/>
              </a:lnSpc>
              <a:spcBef>
                <a:spcPts val="0"/>
              </a:spcBef>
              <a:spcAft>
                <a:spcPts val="450"/>
              </a:spcAft>
              <a:defRPr/>
            </a:pPr>
            <a:r>
              <a:rPr lang="ar-SA" sz="2000" b="1" dirty="0" smtClean="0">
                <a:solidFill>
                  <a:srgbClr val="1D2129"/>
                </a:solidFill>
                <a:latin typeface="Times New Roman"/>
                <a:ea typeface="Times New Roman"/>
                <a:cs typeface="Sakkal Majalla"/>
              </a:rPr>
              <a:t>المنشآت الزراعية</a:t>
            </a:r>
            <a:endParaRPr lang="en-US" sz="2000" dirty="0" smtClean="0">
              <a:latin typeface="Times New Roman"/>
              <a:ea typeface="Times New Roman"/>
            </a:endParaRPr>
          </a:p>
          <a:p>
            <a:pPr marL="0" algn="justLow" rtl="1">
              <a:lnSpc>
                <a:spcPct val="150000"/>
              </a:lnSpc>
              <a:spcBef>
                <a:spcPts val="450"/>
              </a:spcBef>
              <a:spcAft>
                <a:spcPts val="450"/>
              </a:spcAft>
              <a:defRPr/>
            </a:pPr>
            <a:r>
              <a:rPr lang="ar-SA" sz="2000" dirty="0" smtClean="0">
                <a:solidFill>
                  <a:srgbClr val="1D2129"/>
                </a:solidFill>
                <a:latin typeface="Times New Roman"/>
                <a:ea typeface="Times New Roman"/>
                <a:cs typeface="Sakkal Majalla"/>
              </a:rPr>
              <a:t>المباني الزراعية هي تلك المنشآت التي تخدم الأرض الزراعية و من عليها، فهي تختلف باختلاف الأغراض و المنافع، فبعضها لسكن الإنسان سواء أكان مالك الأرض أو العامل الزراعي و بعضها لإيواء الحيوان و تربيته و البعض الآخر لتخزين المنتجات الزراعية أو الكيماويات كالأسمدة و المبيدات أو صيانة الآلات الزراعية و إصلاحها</a:t>
            </a:r>
            <a:r>
              <a:rPr lang="en-US" sz="2000" dirty="0" smtClean="0">
                <a:solidFill>
                  <a:srgbClr val="1D2129"/>
                </a:solidFill>
                <a:latin typeface="Sakkal Majalla"/>
                <a:ea typeface="Times New Roman"/>
              </a:rPr>
              <a:t>. </a:t>
            </a:r>
            <a:r>
              <a:rPr lang="ar-SA" sz="2000" dirty="0" smtClean="0">
                <a:solidFill>
                  <a:srgbClr val="1D2129"/>
                </a:solidFill>
                <a:latin typeface="Sakkal Majalla"/>
                <a:ea typeface="Times New Roman"/>
              </a:rPr>
              <a:t>بعض هذه المباني بسيط في إنشائه . رخيص في تكاليفه وبعضها كثير التكاليف كمنازل السكن الحديثة وإسطبلات الماشية الحلابة المجهزة بآلات التنظيف الميكانيكي و التغذية الآلية وإسطبلات الحلب الحديثة المجهزة بأجهزة الحلب و التبريد و تعقيم الأواني و مباني تجهيز العلف</a:t>
            </a:r>
            <a:r>
              <a:rPr lang="ar-SA" sz="2000" dirty="0" smtClean="0">
                <a:solidFill>
                  <a:srgbClr val="1D2129"/>
                </a:solidFill>
                <a:latin typeface="Times New Roman"/>
                <a:ea typeface="Times New Roman"/>
                <a:cs typeface="Sakkal Majalla"/>
              </a:rPr>
              <a:t> </a:t>
            </a:r>
            <a:endParaRPr lang="en-US" sz="2000" dirty="0" smtClean="0">
              <a:latin typeface="Times New Roman"/>
              <a:ea typeface="Times New Roman"/>
            </a:endParaRPr>
          </a:p>
          <a:p>
            <a:pPr marL="0" algn="r" rtl="1">
              <a:lnSpc>
                <a:spcPct val="150000"/>
              </a:lnSpc>
              <a:spcBef>
                <a:spcPts val="450"/>
              </a:spcBef>
              <a:spcAft>
                <a:spcPts val="450"/>
              </a:spcAft>
              <a:defRPr/>
            </a:pPr>
            <a:r>
              <a:rPr lang="ar-SA" sz="2000" b="1" dirty="0" smtClean="0">
                <a:solidFill>
                  <a:srgbClr val="1D2129"/>
                </a:solidFill>
                <a:latin typeface="Times New Roman"/>
                <a:ea typeface="Times New Roman"/>
                <a:cs typeface="Sakkal Majalla"/>
              </a:rPr>
              <a:t>أنواع المنشآت الزراعية</a:t>
            </a:r>
            <a:r>
              <a:rPr lang="en-US" sz="2000" b="1" dirty="0" smtClean="0">
                <a:solidFill>
                  <a:srgbClr val="1D2129"/>
                </a:solidFill>
                <a:latin typeface="Sakkal Majalla"/>
                <a:ea typeface="Times New Roman"/>
              </a:rPr>
              <a:t> :</a:t>
            </a:r>
            <a:endParaRPr lang="en-US" sz="2000" dirty="0" smtClean="0">
              <a:latin typeface="Times New Roman"/>
              <a:ea typeface="Times New Roman"/>
            </a:endParaRPr>
          </a:p>
          <a:p>
            <a:pPr marL="342900" indent="-342900" algn="r" rtl="1">
              <a:lnSpc>
                <a:spcPct val="150000"/>
              </a:lnSpc>
              <a:spcBef>
                <a:spcPts val="450"/>
              </a:spcBef>
              <a:spcAft>
                <a:spcPts val="450"/>
              </a:spcAft>
              <a:buFont typeface="+mj-lt"/>
              <a:buAutoNum type="arabicPeriod"/>
              <a:defRPr/>
            </a:pPr>
            <a:r>
              <a:rPr lang="ar-SA" sz="2000" dirty="0" smtClean="0">
                <a:solidFill>
                  <a:srgbClr val="1D2129"/>
                </a:solidFill>
                <a:latin typeface="Times New Roman"/>
                <a:ea typeface="Times New Roman"/>
                <a:cs typeface="Sakkal Majalla"/>
              </a:rPr>
              <a:t>مزارع عائلية</a:t>
            </a:r>
            <a:r>
              <a:rPr lang="en-US" sz="2000" dirty="0" smtClean="0">
                <a:solidFill>
                  <a:srgbClr val="1D2129"/>
                </a:solidFill>
                <a:latin typeface="Sakkal Majalla"/>
                <a:ea typeface="Times New Roman"/>
              </a:rPr>
              <a:t> .</a:t>
            </a:r>
            <a:endParaRPr lang="en-US" sz="2000" dirty="0" smtClean="0">
              <a:latin typeface="Times New Roman"/>
              <a:ea typeface="Times New Roman"/>
            </a:endParaRPr>
          </a:p>
          <a:p>
            <a:pPr marL="342900" indent="-342900" algn="r" rtl="1">
              <a:lnSpc>
                <a:spcPct val="150000"/>
              </a:lnSpc>
              <a:spcBef>
                <a:spcPts val="450"/>
              </a:spcBef>
              <a:spcAft>
                <a:spcPts val="450"/>
              </a:spcAft>
              <a:buFont typeface="+mj-lt"/>
              <a:buAutoNum type="arabicPeriod"/>
              <a:defRPr/>
            </a:pPr>
            <a:r>
              <a:rPr lang="ar-SA" sz="2000" dirty="0" smtClean="0">
                <a:solidFill>
                  <a:srgbClr val="1D2129"/>
                </a:solidFill>
                <a:latin typeface="Times New Roman"/>
                <a:ea typeface="Times New Roman"/>
                <a:cs typeface="Sakkal Majalla"/>
              </a:rPr>
              <a:t>مزارع متوسطة</a:t>
            </a:r>
            <a:r>
              <a:rPr lang="en-US" sz="2000" dirty="0" smtClean="0">
                <a:solidFill>
                  <a:srgbClr val="1D2129"/>
                </a:solidFill>
                <a:latin typeface="Sakkal Majalla"/>
                <a:ea typeface="Times New Roman"/>
              </a:rPr>
              <a:t>.</a:t>
            </a:r>
            <a:endParaRPr lang="en-US" sz="2000" dirty="0" smtClean="0">
              <a:latin typeface="Times New Roman"/>
              <a:ea typeface="Times New Roman"/>
            </a:endParaRPr>
          </a:p>
          <a:p>
            <a:pPr marL="342900" indent="-342900" algn="r" rtl="1">
              <a:lnSpc>
                <a:spcPct val="150000"/>
              </a:lnSpc>
              <a:spcBef>
                <a:spcPts val="450"/>
              </a:spcBef>
              <a:spcAft>
                <a:spcPts val="450"/>
              </a:spcAft>
              <a:buFont typeface="+mj-lt"/>
              <a:buAutoNum type="arabicPeriod"/>
              <a:defRPr/>
            </a:pPr>
            <a:r>
              <a:rPr lang="ar-SA" sz="2000" dirty="0" smtClean="0">
                <a:solidFill>
                  <a:srgbClr val="1D2129"/>
                </a:solidFill>
                <a:latin typeface="Times New Roman"/>
                <a:ea typeface="Times New Roman"/>
                <a:cs typeface="Sakkal Majalla"/>
              </a:rPr>
              <a:t>مزارع شاسعة</a:t>
            </a:r>
            <a:r>
              <a:rPr lang="en-US" sz="2000" dirty="0" smtClean="0">
                <a:solidFill>
                  <a:srgbClr val="1D2129"/>
                </a:solidFill>
                <a:latin typeface="Sakkal Majalla"/>
                <a:ea typeface="Times New Roman"/>
              </a:rPr>
              <a:t> .</a:t>
            </a:r>
            <a:endParaRPr lang="en-US" sz="2000" dirty="0" smtClean="0">
              <a:latin typeface="Times New Roman"/>
              <a:ea typeface="Times New Roman"/>
            </a:endParaRPr>
          </a:p>
          <a:p>
            <a:pPr>
              <a:defRPr/>
            </a:pPr>
            <a:endParaRPr lang="ar-SA" sz="2000" dirty="0"/>
          </a:p>
        </p:txBody>
      </p:sp>
      <p:sp>
        <p:nvSpPr>
          <p:cNvPr id="4" name="Slide Number Placeholder 3"/>
          <p:cNvSpPr>
            <a:spLocks noGrp="1"/>
          </p:cNvSpPr>
          <p:nvPr>
            <p:ph type="sldNum" sz="quarter" idx="12"/>
          </p:nvPr>
        </p:nvSpPr>
        <p:spPr/>
        <p:txBody>
          <a:bodyPr/>
          <a:lstStyle/>
          <a:p>
            <a:pPr>
              <a:defRPr/>
            </a:pPr>
            <a:fld id="{972A2A49-5D2B-4C96-B265-44CE5EADC004}" type="slidenum">
              <a:rPr lang="en-US" smtClean="0"/>
              <a:pPr>
                <a:defRPr/>
              </a:pPr>
              <a:t>22</a:t>
            </a:fld>
            <a:endParaRPr lang="en-US" dirty="0"/>
          </a:p>
        </p:txBody>
      </p:sp>
      <p:pic>
        <p:nvPicPr>
          <p:cNvPr id="7172" name="Picture 2" descr="C:\Users\naldawdahi\Desktop\imag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2954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8520950"/>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4294967295"/>
          </p:nvPr>
        </p:nvSpPr>
        <p:spPr>
          <a:xfrm>
            <a:off x="381000" y="762000"/>
            <a:ext cx="8458200" cy="5486400"/>
          </a:xfrm>
        </p:spPr>
        <p:txBody>
          <a:bodyPr/>
          <a:lstStyle/>
          <a:p>
            <a:pPr algn="just" rtl="1" eaLnBrk="1" hangingPunct="1">
              <a:lnSpc>
                <a:spcPct val="150000"/>
              </a:lnSpc>
              <a:buFont typeface="Wingdings" pitchFamily="2" charset="2"/>
              <a:buNone/>
            </a:pPr>
            <a:r>
              <a:rPr lang="ar-SA" altLang="en-US" sz="2400" dirty="0" smtClean="0">
                <a:latin typeface="Times New Roman" pitchFamily="18" charset="0"/>
                <a:cs typeface="Times New Roman" pitchFamily="18" charset="0"/>
              </a:rPr>
              <a:t>3 - التامين الزراعي على المحاصيل:</a:t>
            </a:r>
          </a:p>
          <a:p>
            <a:pPr algn="just" rtl="1" eaLnBrk="1" hangingPunct="1">
              <a:lnSpc>
                <a:spcPct val="150000"/>
              </a:lnSpc>
            </a:pPr>
            <a:r>
              <a:rPr lang="ar-SA" altLang="en-US" sz="2000" dirty="0" smtClean="0">
                <a:latin typeface="Times New Roman" pitchFamily="18" charset="0"/>
                <a:cs typeface="Times New Roman" pitchFamily="18" charset="0"/>
              </a:rPr>
              <a:t>فلسفة التأمين الزراعي هو تجميع  أكبر عدد من المزارعين بتحمل المخاطرة جماعياً لمجابهة أي كوارث طبيعية أو بيئية أو اقتصادية كمصدر من مصادر المخاطرة واللايقين.</a:t>
            </a:r>
          </a:p>
          <a:p>
            <a:pPr algn="just" rtl="1" eaLnBrk="1" hangingPunct="1">
              <a:lnSpc>
                <a:spcPct val="150000"/>
              </a:lnSpc>
            </a:pPr>
            <a:r>
              <a:rPr lang="ar-SA" altLang="en-US" sz="2000" dirty="0" smtClean="0">
                <a:latin typeface="Times New Roman" pitchFamily="18" charset="0"/>
                <a:cs typeface="Times New Roman" pitchFamily="18" charset="0"/>
              </a:rPr>
              <a:t>يمكن التأمين تحت ظروف المخاطرة على العديد من المحاصيل التي يقوم المزارع بدفع قسط تأمين معروف ليضمن مستويات محدودة من الدخل تحت كل الظروف وتعتبر هذه السياسة من السياسات المباشرة ولتخفيف آثار المخاطرة واللايقين السلبية على الإنتاج الزراعي.</a:t>
            </a:r>
            <a:endParaRPr lang="en-US" altLang="en-US" sz="20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95B04F22-3EE1-4BC2-95D2-94E0762AF608}" type="slidenum">
              <a:rPr lang="ar-SA" smtClean="0"/>
              <a:pPr>
                <a:defRPr/>
              </a:pPr>
              <a:t>220</a:t>
            </a:fld>
            <a:endParaRPr lang="en-US"/>
          </a:p>
        </p:txBody>
      </p:sp>
    </p:spTree>
    <p:extLst>
      <p:ext uri="{BB962C8B-B14F-4D97-AF65-F5344CB8AC3E}">
        <p14:creationId xmlns:p14="http://schemas.microsoft.com/office/powerpoint/2010/main" val="1937831466"/>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754511252"/>
              </p:ext>
            </p:extLst>
          </p:nvPr>
        </p:nvGraphicFramePr>
        <p:xfrm>
          <a:off x="762000" y="609600"/>
          <a:ext cx="8077200" cy="53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1491" name="Rectangle 3"/>
          <p:cNvSpPr>
            <a:spLocks noGrp="1" noChangeArrowheads="1"/>
          </p:cNvSpPr>
          <p:nvPr>
            <p:ph idx="1"/>
          </p:nvPr>
        </p:nvSpPr>
        <p:spPr>
          <a:xfrm>
            <a:off x="228600" y="1447800"/>
            <a:ext cx="8534400" cy="5105400"/>
          </a:xfrm>
        </p:spPr>
        <p:txBody>
          <a:bodyPr>
            <a:normAutofit fontScale="92500" lnSpcReduction="10000"/>
          </a:bodyPr>
          <a:lstStyle/>
          <a:p>
            <a:pPr marL="381000" indent="-381000" algn="just" rtl="1" eaLnBrk="1" fontAlgn="auto" hangingPunct="1">
              <a:lnSpc>
                <a:spcPct val="150000"/>
              </a:lnSpc>
              <a:spcBef>
                <a:spcPts val="0"/>
              </a:spcBef>
              <a:spcAft>
                <a:spcPts val="0"/>
              </a:spcAft>
              <a:buClr>
                <a:schemeClr val="accent3"/>
              </a:buClr>
              <a:buFontTx/>
              <a:buAutoNum type="arabicPeriod"/>
              <a:defRPr/>
            </a:pPr>
            <a:r>
              <a:rPr lang="ar-SA" sz="2200" dirty="0" smtClean="0">
                <a:solidFill>
                  <a:srgbClr val="00B0F0"/>
                </a:solidFill>
                <a:latin typeface="Times New Roman" pitchFamily="18" charset="0"/>
                <a:ea typeface="+mn-ea"/>
                <a:cs typeface="Times New Roman" pitchFamily="18" charset="0"/>
              </a:rPr>
              <a:t>تحسين </a:t>
            </a:r>
            <a:r>
              <a:rPr lang="ar-SA" sz="2200" dirty="0">
                <a:solidFill>
                  <a:srgbClr val="00B0F0"/>
                </a:solidFill>
                <a:latin typeface="Times New Roman" pitchFamily="18" charset="0"/>
                <a:ea typeface="+mn-ea"/>
                <a:cs typeface="Times New Roman" pitchFamily="18" charset="0"/>
              </a:rPr>
              <a:t>خدمات الإرشاد الزراعي</a:t>
            </a:r>
            <a:r>
              <a:rPr lang="ar-SA" sz="2200" dirty="0" smtClean="0">
                <a:solidFill>
                  <a:srgbClr val="00B0F0"/>
                </a:solidFill>
                <a:latin typeface="Times New Roman" pitchFamily="18" charset="0"/>
                <a:ea typeface="+mn-ea"/>
                <a:cs typeface="Times New Roman" pitchFamily="18" charset="0"/>
              </a:rPr>
              <a:t>:</a:t>
            </a:r>
          </a:p>
          <a:p>
            <a:pPr marL="381000" indent="-381000" algn="just" rtl="1" eaLnBrk="1" fontAlgn="auto" hangingPunct="1">
              <a:lnSpc>
                <a:spcPct val="150000"/>
              </a:lnSpc>
              <a:spcBef>
                <a:spcPts val="0"/>
              </a:spcBef>
              <a:spcAft>
                <a:spcPts val="0"/>
              </a:spcAft>
              <a:buClr>
                <a:schemeClr val="accent3"/>
              </a:buClr>
              <a:buFont typeface="Wingdings 2"/>
              <a:buChar char=""/>
              <a:defRPr/>
            </a:pPr>
            <a:r>
              <a:rPr lang="ar-SA" sz="1800" dirty="0" smtClean="0">
                <a:latin typeface="Times New Roman" pitchFamily="18" charset="0"/>
                <a:ea typeface="+mn-ea"/>
                <a:cs typeface="Times New Roman" pitchFamily="18" charset="0"/>
              </a:rPr>
              <a:t> </a:t>
            </a:r>
            <a:r>
              <a:rPr lang="ar-SA" sz="1800" dirty="0">
                <a:latin typeface="Times New Roman" pitchFamily="18" charset="0"/>
                <a:ea typeface="+mn-ea"/>
                <a:cs typeface="Times New Roman" pitchFamily="18" charset="0"/>
              </a:rPr>
              <a:t>يوفر المرشد الزراعي خدمات ينتج عنها تحسين أداء وحدة الإنتاج الزراعي وذلك عن طريق توفير توفير المعلومات عن طرق الوقاية أو التغذية أو التسميد وغيرها من المعلومات التي تزيد من الدخل المزرعي وكفاءة الأداء بالمزرعة لمختلف الموارد بما يساعده على مجابهة  المخاطرة واللايقين بزيادة المعومات وزيادة كفاءة التنبؤات فيما يتعلق بالإنتاج والأسعار وغيرها. وبذلك تكون سياسات دعم الإرشاد الزراعي هي سياسات غير مباشرة لمساعدة المزراع على تخطي الآثار السلبية للمخاطرة واللايقين.</a:t>
            </a:r>
            <a:endParaRPr lang="ar-SA" sz="1800" b="1" dirty="0">
              <a:latin typeface="Times New Roman" pitchFamily="18" charset="0"/>
              <a:ea typeface="+mn-ea"/>
              <a:cs typeface="Times New Roman" pitchFamily="18" charset="0"/>
            </a:endParaRPr>
          </a:p>
          <a:p>
            <a:pPr marL="514350" indent="-514350" algn="just" rtl="1" eaLnBrk="1" fontAlgn="auto" hangingPunct="1">
              <a:lnSpc>
                <a:spcPct val="150000"/>
              </a:lnSpc>
              <a:spcBef>
                <a:spcPts val="0"/>
              </a:spcBef>
              <a:spcAft>
                <a:spcPts val="0"/>
              </a:spcAft>
              <a:buClr>
                <a:schemeClr val="accent3"/>
              </a:buClr>
              <a:buFont typeface="+mj-lt"/>
              <a:buAutoNum type="arabicPeriod" startAt="2"/>
              <a:defRPr/>
            </a:pPr>
            <a:r>
              <a:rPr lang="ar-SA" sz="2200" b="1" dirty="0">
                <a:solidFill>
                  <a:srgbClr val="00B0F0"/>
                </a:solidFill>
                <a:latin typeface="Times New Roman" pitchFamily="18" charset="0"/>
                <a:ea typeface="+mn-ea"/>
                <a:cs typeface="Times New Roman" pitchFamily="18" charset="0"/>
              </a:rPr>
              <a:t>دعم البحوث الزراعية</a:t>
            </a:r>
            <a:r>
              <a:rPr lang="ar-SA" sz="2200" b="1" dirty="0" smtClean="0">
                <a:solidFill>
                  <a:srgbClr val="00B0F0"/>
                </a:solidFill>
                <a:latin typeface="Times New Roman" pitchFamily="18" charset="0"/>
                <a:ea typeface="+mn-ea"/>
                <a:cs typeface="Times New Roman" pitchFamily="18" charset="0"/>
              </a:rPr>
              <a:t>:</a:t>
            </a:r>
          </a:p>
          <a:p>
            <a:pPr marL="381000" indent="-381000" algn="just" rtl="1" eaLnBrk="1" fontAlgn="auto" hangingPunct="1">
              <a:lnSpc>
                <a:spcPct val="150000"/>
              </a:lnSpc>
              <a:spcBef>
                <a:spcPts val="0"/>
              </a:spcBef>
              <a:spcAft>
                <a:spcPts val="0"/>
              </a:spcAft>
              <a:buClr>
                <a:schemeClr val="accent3"/>
              </a:buClr>
              <a:buFont typeface="Wingdings 2"/>
              <a:buChar char=""/>
              <a:defRPr/>
            </a:pPr>
            <a:r>
              <a:rPr lang="ar-SA" sz="1800" dirty="0" smtClean="0">
                <a:latin typeface="Times New Roman" pitchFamily="18" charset="0"/>
                <a:ea typeface="+mn-ea"/>
                <a:cs typeface="Times New Roman" pitchFamily="18" charset="0"/>
              </a:rPr>
              <a:t> </a:t>
            </a:r>
            <a:r>
              <a:rPr lang="ar-SA" sz="1800" dirty="0">
                <a:latin typeface="Times New Roman" pitchFamily="18" charset="0"/>
                <a:ea typeface="+mn-ea"/>
                <a:cs typeface="Times New Roman" pitchFamily="18" charset="0"/>
              </a:rPr>
              <a:t>سياسات دعم البحوث الزراعية مثلها مثل سياسات دعم الإرشاد تمكن المزارع من الحصول على الحلول العلمية للمشكلات التي تواجهه وتعتبر مصدر للمخاطرة واللايقين لديه، وبالتالي زيادة الدخل وزيادة القدرة على إتخاذ القرارات المناسبة تحت ظروف المخاطرة واللايقين.</a:t>
            </a:r>
          </a:p>
          <a:p>
            <a:pPr marL="381000" indent="-381000" algn="just" rtl="1" eaLnBrk="1" fontAlgn="auto" hangingPunct="1">
              <a:lnSpc>
                <a:spcPct val="150000"/>
              </a:lnSpc>
              <a:spcBef>
                <a:spcPts val="0"/>
              </a:spcBef>
              <a:spcAft>
                <a:spcPts val="0"/>
              </a:spcAft>
              <a:buClr>
                <a:schemeClr val="accent3"/>
              </a:buClr>
              <a:buFont typeface="Wingdings 2"/>
              <a:buChar char=""/>
              <a:defRPr/>
            </a:pPr>
            <a:r>
              <a:rPr lang="ar-SA" sz="1800" dirty="0">
                <a:latin typeface="Times New Roman" pitchFamily="18" charset="0"/>
                <a:ea typeface="+mn-ea"/>
                <a:cs typeface="Times New Roman" pitchFamily="18" charset="0"/>
              </a:rPr>
              <a:t>زيادة فعالية قطاعي البحث العلمي الزراعي والارشاد الزراعي تمكن من الحصول على المعلومات وزيادة كفاءة التنبؤات بالتغيرات المستقبلية مما يؤدي إلى إتخاذ القرار المناسب الذي ينعكس على دخل المزارع وعلى قدرته على مجابهة الاثار السلبية للمخاطرة واللايقين.</a:t>
            </a:r>
            <a:endParaRPr lang="en-US" sz="1800" dirty="0">
              <a:latin typeface="Times New Roman" pitchFamily="18" charset="0"/>
              <a:ea typeface="+mn-ea"/>
              <a:cs typeface="Times New Roman" pitchFamily="18" charset="0"/>
            </a:endParaRPr>
          </a:p>
        </p:txBody>
      </p:sp>
      <p:sp>
        <p:nvSpPr>
          <p:cNvPr id="5" name="عنصر نائب لرقم الشريحة 4"/>
          <p:cNvSpPr>
            <a:spLocks noGrp="1"/>
          </p:cNvSpPr>
          <p:nvPr>
            <p:ph type="sldNum" sz="quarter" idx="12"/>
          </p:nvPr>
        </p:nvSpPr>
        <p:spPr/>
        <p:txBody>
          <a:bodyPr/>
          <a:lstStyle/>
          <a:p>
            <a:pPr>
              <a:defRPr/>
            </a:pPr>
            <a:fld id="{DD414DB2-EC93-4A77-AE72-4E121D72B556}" type="slidenum">
              <a:rPr lang="ar-SA" smtClean="0"/>
              <a:pPr>
                <a:defRPr/>
              </a:pPr>
              <a:t>221</a:t>
            </a:fld>
            <a:endParaRPr lang="en-US"/>
          </a:p>
        </p:txBody>
      </p:sp>
    </p:spTree>
    <p:extLst>
      <p:ext uri="{BB962C8B-B14F-4D97-AF65-F5344CB8AC3E}">
        <p14:creationId xmlns:p14="http://schemas.microsoft.com/office/powerpoint/2010/main" val="1145013299"/>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3489149040"/>
              </p:ext>
            </p:extLst>
          </p:nvPr>
        </p:nvGraphicFramePr>
        <p:xfrm>
          <a:off x="812563" y="685800"/>
          <a:ext cx="8305800" cy="68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531" name="Rectangle 3"/>
          <p:cNvSpPr>
            <a:spLocks noGrp="1" noChangeArrowheads="1"/>
          </p:cNvSpPr>
          <p:nvPr>
            <p:ph idx="1"/>
          </p:nvPr>
        </p:nvSpPr>
        <p:spPr>
          <a:xfrm>
            <a:off x="685800" y="1447800"/>
            <a:ext cx="8077200" cy="4876800"/>
          </a:xfrm>
        </p:spPr>
        <p:txBody>
          <a:bodyPr>
            <a:normAutofit fontScale="92500" lnSpcReduction="10000"/>
          </a:bodyPr>
          <a:lstStyle/>
          <a:p>
            <a:pPr marL="274320" indent="-274320" algn="just" rtl="1" eaLnBrk="1" fontAlgn="auto" hangingPunct="1">
              <a:lnSpc>
                <a:spcPct val="150000"/>
              </a:lnSpc>
              <a:spcAft>
                <a:spcPts val="0"/>
              </a:spcAft>
              <a:buClr>
                <a:schemeClr val="accent3"/>
              </a:buClr>
              <a:buFont typeface="Wingdings 2"/>
              <a:buChar char=""/>
              <a:defRPr/>
            </a:pPr>
            <a:r>
              <a:rPr lang="ar-SA" sz="2000" dirty="0" smtClean="0">
                <a:latin typeface="Times New Roman" pitchFamily="18" charset="0"/>
                <a:ea typeface="+mn-ea"/>
                <a:cs typeface="Times New Roman" pitchFamily="18" charset="0"/>
              </a:rPr>
              <a:t>يلجا المزارع إلى تنويع الإنتاج </a:t>
            </a:r>
            <a:r>
              <a:rPr lang="en-US" sz="2000" i="1" dirty="0" smtClean="0">
                <a:latin typeface="Times New Roman" pitchFamily="18" charset="0"/>
                <a:ea typeface="+mn-ea"/>
                <a:cs typeface="Times New Roman" pitchFamily="18" charset="0"/>
              </a:rPr>
              <a:t>Diversify Production</a:t>
            </a:r>
            <a:r>
              <a:rPr lang="en-US" sz="2000" dirty="0" smtClean="0">
                <a:latin typeface="Times New Roman" pitchFamily="18" charset="0"/>
                <a:ea typeface="+mn-ea"/>
                <a:cs typeface="Times New Roman" pitchFamily="18" charset="0"/>
              </a:rPr>
              <a:t> </a:t>
            </a:r>
            <a:r>
              <a:rPr lang="ar-SA" sz="2000" dirty="0" smtClean="0">
                <a:latin typeface="Times New Roman" pitchFamily="18" charset="0"/>
                <a:ea typeface="+mn-ea"/>
                <a:cs typeface="Times New Roman" pitchFamily="18" charset="0"/>
              </a:rPr>
              <a:t>بتوزيع موارده على عدد أكبر من المشاريع الإنتاجية وذلك بغرض مقابلة المخاطرة واللايقين بالرغم من الدراسات التي تفيد بوجود مزايا للتخصص ناتجة من تطبيق قانون الميزة النسبية.</a:t>
            </a:r>
          </a:p>
          <a:p>
            <a:pPr marL="274320" indent="-274320" algn="just" rtl="1" eaLnBrk="1" fontAlgn="auto" hangingPunct="1">
              <a:lnSpc>
                <a:spcPct val="150000"/>
              </a:lnSpc>
              <a:spcAft>
                <a:spcPts val="0"/>
              </a:spcAft>
              <a:buClr>
                <a:schemeClr val="accent3"/>
              </a:buClr>
              <a:buFont typeface="Wingdings 2"/>
              <a:buChar char=""/>
              <a:defRPr/>
            </a:pPr>
            <a:r>
              <a:rPr lang="ar-SA" sz="2000" dirty="0" smtClean="0">
                <a:latin typeface="Times New Roman" pitchFamily="18" charset="0"/>
                <a:ea typeface="+mn-ea"/>
                <a:cs typeface="Times New Roman" pitchFamily="18" charset="0"/>
              </a:rPr>
              <a:t> ويكون التنويع بزيادة عدد المحاصيل بالمزرعة بغض النظر عن التباين </a:t>
            </a:r>
            <a:r>
              <a:rPr lang="en-US" sz="2000" i="1" dirty="0" smtClean="0">
                <a:latin typeface="Times New Roman" pitchFamily="18" charset="0"/>
                <a:ea typeface="+mn-ea"/>
                <a:cs typeface="Times New Roman" pitchFamily="18" charset="0"/>
              </a:rPr>
              <a:t>Variance</a:t>
            </a:r>
            <a:r>
              <a:rPr lang="en-US" sz="2000" dirty="0" smtClean="0">
                <a:latin typeface="Times New Roman" pitchFamily="18" charset="0"/>
                <a:ea typeface="+mn-ea"/>
                <a:cs typeface="Times New Roman" pitchFamily="18" charset="0"/>
              </a:rPr>
              <a:t> </a:t>
            </a:r>
            <a:r>
              <a:rPr lang="ar-SA" sz="2000" dirty="0" smtClean="0">
                <a:latin typeface="Times New Roman" pitchFamily="18" charset="0"/>
                <a:ea typeface="+mn-ea"/>
                <a:cs typeface="Times New Roman" pitchFamily="18" charset="0"/>
              </a:rPr>
              <a:t>في إنتاجيتها وأسعارها والدخل المتوقع منها. وذلك من منطلق أن الأسعار لاتكون منخفضة في كل المحاصيل والإصابة بالآفات والظواهر الطبيعية لاتؤثر في كل المحاصيل بالمزرعة، وبالتالي يتمكن المزراع من الحصول على الحد الأدنى من الدخل تحت كل الظروف المتوقعة.</a:t>
            </a:r>
          </a:p>
          <a:p>
            <a:pPr marL="274320" indent="-274320" algn="just" rtl="1" eaLnBrk="1" fontAlgn="auto" hangingPunct="1">
              <a:lnSpc>
                <a:spcPct val="150000"/>
              </a:lnSpc>
              <a:spcAft>
                <a:spcPts val="0"/>
              </a:spcAft>
              <a:buClr>
                <a:schemeClr val="accent3"/>
              </a:buClr>
              <a:buFont typeface="Wingdings 2"/>
              <a:buChar char=""/>
              <a:defRPr/>
            </a:pPr>
            <a:r>
              <a:rPr lang="ar-SA" sz="2000" dirty="0" smtClean="0">
                <a:latin typeface="Times New Roman" pitchFamily="18" charset="0"/>
                <a:ea typeface="+mn-ea"/>
                <a:cs typeface="Times New Roman" pitchFamily="18" charset="0"/>
              </a:rPr>
              <a:t> ويكون من مهمة الإدراة المزرعية إختيار المحاصيل ذات الطبيعة المكملة أو المدعمة وإيقاف المحاصيل ذات الطبيعة المتنافسة أو عندما تصل المحاصيل إلى تلك الدرجة، وعلى العموم يؤدي التنويع إلى الحصول على نتيجتين مهمتين بالنسبة للمزارع هما حد مضمون من الدخل ومستوى منخفض من التباين في الدخل المحقق.</a:t>
            </a:r>
            <a:endParaRPr lang="en-US" sz="2000" dirty="0" smtClean="0">
              <a:latin typeface="Times New Roman" pitchFamily="18" charset="0"/>
              <a:ea typeface="+mn-ea"/>
              <a:cs typeface="Times New Roman" pitchFamily="18" charset="0"/>
            </a:endParaRPr>
          </a:p>
        </p:txBody>
      </p:sp>
      <p:sp>
        <p:nvSpPr>
          <p:cNvPr id="5" name="عنصر نائب لرقم الشريحة 4"/>
          <p:cNvSpPr>
            <a:spLocks noGrp="1"/>
          </p:cNvSpPr>
          <p:nvPr>
            <p:ph type="sldNum" sz="quarter" idx="12"/>
          </p:nvPr>
        </p:nvSpPr>
        <p:spPr/>
        <p:txBody>
          <a:bodyPr/>
          <a:lstStyle/>
          <a:p>
            <a:pPr>
              <a:defRPr/>
            </a:pPr>
            <a:fld id="{01376456-1151-4767-A8B8-4A8E339B7A9E}" type="slidenum">
              <a:rPr lang="ar-SA" smtClean="0"/>
              <a:pPr>
                <a:defRPr/>
              </a:pPr>
              <a:t>222</a:t>
            </a:fld>
            <a:endParaRPr lang="en-US"/>
          </a:p>
        </p:txBody>
      </p:sp>
    </p:spTree>
    <p:extLst>
      <p:ext uri="{BB962C8B-B14F-4D97-AF65-F5344CB8AC3E}">
        <p14:creationId xmlns:p14="http://schemas.microsoft.com/office/powerpoint/2010/main" val="1216920338"/>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9" name="Rectangle 3"/>
          <p:cNvSpPr>
            <a:spLocks noGrp="1" noChangeArrowheads="1"/>
          </p:cNvSpPr>
          <p:nvPr>
            <p:ph type="body" idx="4294967295"/>
          </p:nvPr>
        </p:nvSpPr>
        <p:spPr>
          <a:xfrm>
            <a:off x="762000" y="762000"/>
            <a:ext cx="7924800" cy="5410200"/>
          </a:xfrm>
        </p:spPr>
        <p:txBody>
          <a:bodyPr>
            <a:normAutofit lnSpcReduction="10000"/>
          </a:bodyPr>
          <a:lstStyle/>
          <a:p>
            <a:pPr marL="274320" indent="-274320" algn="just" rtl="1" eaLnBrk="1" fontAlgn="auto" hangingPunct="1">
              <a:lnSpc>
                <a:spcPct val="150000"/>
              </a:lnSpc>
              <a:spcBef>
                <a:spcPts val="0"/>
              </a:spcBef>
              <a:spcAft>
                <a:spcPts val="0"/>
              </a:spcAft>
              <a:buClr>
                <a:schemeClr val="accent3"/>
              </a:buClr>
              <a:buFont typeface="Wingdings 2"/>
              <a:buChar char=""/>
              <a:defRPr/>
            </a:pPr>
            <a:r>
              <a:rPr lang="ar-SA" sz="2000" dirty="0">
                <a:latin typeface="Times New Roman" pitchFamily="18" charset="0"/>
                <a:ea typeface="+mn-ea"/>
                <a:cs typeface="Times New Roman" pitchFamily="18" charset="0"/>
              </a:rPr>
              <a:t>تفيد الدراسات المتوفرة بأن التنويع لايفيد بدرجة كبيرة في التباين في الأسعار، حيث أن الأسعار عادة تتحرك في نفس الإتجاه والإرتباط عالي بين التغيرات في الأسعار لعدد كبير من المحاصيل لأي فترة زمنية.</a:t>
            </a:r>
          </a:p>
          <a:p>
            <a:pPr marL="274320" indent="-274320" algn="just" rtl="1" eaLnBrk="1" fontAlgn="auto" hangingPunct="1">
              <a:lnSpc>
                <a:spcPct val="150000"/>
              </a:lnSpc>
              <a:spcBef>
                <a:spcPts val="0"/>
              </a:spcBef>
              <a:spcAft>
                <a:spcPts val="0"/>
              </a:spcAft>
              <a:buClr>
                <a:schemeClr val="accent3"/>
              </a:buClr>
              <a:buFont typeface="Wingdings 2"/>
              <a:buChar char=""/>
              <a:defRPr/>
            </a:pPr>
            <a:r>
              <a:rPr lang="ar-SA" sz="2000" dirty="0">
                <a:latin typeface="Times New Roman" pitchFamily="18" charset="0"/>
                <a:ea typeface="+mn-ea"/>
                <a:cs typeface="Times New Roman" pitchFamily="18" charset="0"/>
              </a:rPr>
              <a:t>بينما يفيد التنويع في تخفيض التباين في كميات الإنتاج لمختلف المحاصيل حيث إن الإرتباط في الإنتاج بين عدد من المحاصيل لفترة زمنية ما منخفض بما يفيد بعدم وجود إرتباط بين الإنتاجية المحققة لمختلف المحاصيل، وبالتالي يظل الحصول على تباين أقل في مستوى الدخل المزرعي بواسطة التنويع ممكن التحقيق. كما إنه يوجد حد طبيعي للتوسع في التنويع لمقابلة التباين في الدخل المزرعي المتوقع حيث إضافة عدد أكبر من المحاصيل يؤدي إلى نقص الكفاءة في تحقيق هدف تخفيض التباين في الدخل. </a:t>
            </a:r>
          </a:p>
          <a:p>
            <a:pPr marL="274320" indent="-274320" algn="just" rtl="1" eaLnBrk="1" fontAlgn="auto" hangingPunct="1">
              <a:lnSpc>
                <a:spcPct val="150000"/>
              </a:lnSpc>
              <a:spcBef>
                <a:spcPts val="0"/>
              </a:spcBef>
              <a:spcAft>
                <a:spcPts val="0"/>
              </a:spcAft>
              <a:buClr>
                <a:schemeClr val="accent3"/>
              </a:buClr>
              <a:buFont typeface="Wingdings 2"/>
              <a:buChar char=""/>
              <a:defRPr/>
            </a:pPr>
            <a:r>
              <a:rPr lang="ar-SA" sz="2000" dirty="0">
                <a:latin typeface="Times New Roman" pitchFamily="18" charset="0"/>
                <a:ea typeface="+mn-ea"/>
                <a:cs typeface="Times New Roman" pitchFamily="18" charset="0"/>
              </a:rPr>
              <a:t>ويعتمد نجاح المحاصيل المضافة في تخفيض التباين في الداخل على درحة التباين في إنتاجية وأسعار المحاصيل نفسها زمنياً ويتطلب أن يضع المزارع مستوى معين من الدخل والتباين المقبول به.</a:t>
            </a:r>
            <a:endParaRPr lang="en-US" sz="2000" dirty="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2A4154C6-D34F-4462-B215-12668430ACDA}" type="slidenum">
              <a:rPr lang="ar-SA" smtClean="0"/>
              <a:pPr>
                <a:defRPr/>
              </a:pPr>
              <a:t>223</a:t>
            </a:fld>
            <a:endParaRPr lang="en-US"/>
          </a:p>
        </p:txBody>
      </p:sp>
    </p:spTree>
    <p:extLst>
      <p:ext uri="{BB962C8B-B14F-4D97-AF65-F5344CB8AC3E}">
        <p14:creationId xmlns:p14="http://schemas.microsoft.com/office/powerpoint/2010/main" val="3574585780"/>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4294967295"/>
          </p:nvPr>
        </p:nvSpPr>
        <p:spPr>
          <a:xfrm>
            <a:off x="381000" y="1524000"/>
            <a:ext cx="8534400" cy="4953000"/>
          </a:xfrm>
        </p:spPr>
        <p:txBody>
          <a:bodyPr>
            <a:normAutofit fontScale="92500" lnSpcReduction="20000"/>
          </a:bodyPr>
          <a:lstStyle/>
          <a:p>
            <a:pPr marL="381000" indent="-381000" algn="just" rtl="1" eaLnBrk="1" fontAlgn="auto" hangingPunct="1">
              <a:lnSpc>
                <a:spcPct val="80000"/>
              </a:lnSpc>
              <a:spcAft>
                <a:spcPts val="0"/>
              </a:spcAft>
              <a:buClr>
                <a:schemeClr val="accent3"/>
              </a:buClr>
              <a:buFont typeface="Wingdings" pitchFamily="2" charset="2"/>
              <a:buNone/>
              <a:defRPr/>
            </a:pPr>
            <a:endParaRPr lang="ar-SA" sz="2000" dirty="0" smtClean="0">
              <a:solidFill>
                <a:srgbClr val="00B0F0"/>
              </a:solidFill>
              <a:latin typeface="Times New Roman" pitchFamily="18" charset="0"/>
              <a:ea typeface="+mn-ea"/>
              <a:cs typeface="Times New Roman" pitchFamily="18" charset="0"/>
            </a:endParaRPr>
          </a:p>
          <a:p>
            <a:pPr marL="381000" indent="-381000" algn="r" rtl="1" eaLnBrk="1" fontAlgn="auto" hangingPunct="1">
              <a:lnSpc>
                <a:spcPct val="150000"/>
              </a:lnSpc>
              <a:spcAft>
                <a:spcPts val="0"/>
              </a:spcAft>
              <a:buClr>
                <a:schemeClr val="accent3"/>
              </a:buClr>
              <a:buFont typeface="Wingdings 2"/>
              <a:buChar char=""/>
              <a:defRPr/>
            </a:pPr>
            <a:r>
              <a:rPr lang="ar-SA" sz="2100" dirty="0" smtClean="0">
                <a:latin typeface="Times New Roman" pitchFamily="18" charset="0"/>
                <a:ea typeface="+mn-ea"/>
                <a:cs typeface="Times New Roman" pitchFamily="18" charset="0"/>
              </a:rPr>
              <a:t>المرونة في مقابلة المخاطرة واللايقين</a:t>
            </a:r>
            <a:r>
              <a:rPr lang="ar-SA" sz="2100" i="1" dirty="0" smtClean="0">
                <a:latin typeface="Times New Roman" pitchFamily="18" charset="0"/>
                <a:ea typeface="+mn-ea"/>
                <a:cs typeface="Times New Roman" pitchFamily="18" charset="0"/>
              </a:rPr>
              <a:t> </a:t>
            </a:r>
            <a:r>
              <a:rPr lang="en-US" sz="2100" i="1" dirty="0" smtClean="0">
                <a:latin typeface="Times New Roman" pitchFamily="18" charset="0"/>
                <a:ea typeface="+mn-ea"/>
                <a:cs typeface="Times New Roman" pitchFamily="18" charset="0"/>
              </a:rPr>
              <a:t>Risk &amp; uncertainty</a:t>
            </a:r>
            <a:r>
              <a:rPr lang="ar-SA" sz="2100" dirty="0" smtClean="0">
                <a:latin typeface="Times New Roman" pitchFamily="18" charset="0"/>
                <a:ea typeface="+mn-ea"/>
                <a:cs typeface="Times New Roman" pitchFamily="18" charset="0"/>
              </a:rPr>
              <a:t>  يقصد بها هنا هي عدم الارتباط بنوع محدد وثابت لطريقة الإنتاج لفترة زمنية طويلة. ويتطلب ذلك وجود مرونة في الخطط الإنتاجية تمكّن المزارع من التغير في نمط وطبيعة الإنتاج لمقابلة التغيرات المتوقعة في الظروف المسببة للمخاطرة واللايقين. وفيما يلي أهم مصادر المرونة المطلوبة لتوفير الظروف التي تساعد على </a:t>
            </a:r>
            <a:r>
              <a:rPr lang="ar-SA" sz="2100" dirty="0" err="1" smtClean="0">
                <a:latin typeface="Times New Roman" pitchFamily="18" charset="0"/>
                <a:ea typeface="+mn-ea"/>
                <a:cs typeface="Times New Roman" pitchFamily="18" charset="0"/>
              </a:rPr>
              <a:t>إستقرار</a:t>
            </a:r>
            <a:r>
              <a:rPr lang="ar-SA" sz="2100" dirty="0" smtClean="0">
                <a:latin typeface="Times New Roman" pitchFamily="18" charset="0"/>
                <a:ea typeface="+mn-ea"/>
                <a:cs typeface="Times New Roman" pitchFamily="18" charset="0"/>
              </a:rPr>
              <a:t> الإنتاج وبالتالي الدخل المزرعي:</a:t>
            </a:r>
          </a:p>
          <a:p>
            <a:pPr marL="381000" indent="-381000" algn="just" rtl="1" eaLnBrk="1" fontAlgn="auto" hangingPunct="1">
              <a:lnSpc>
                <a:spcPct val="150000"/>
              </a:lnSpc>
              <a:spcAft>
                <a:spcPts val="0"/>
              </a:spcAft>
              <a:buClr>
                <a:schemeClr val="accent3"/>
              </a:buClr>
              <a:buFontTx/>
              <a:buAutoNum type="arabicPeriod"/>
              <a:defRPr/>
            </a:pPr>
            <a:r>
              <a:rPr lang="ar-SA" sz="2100" b="1" dirty="0" smtClean="0">
                <a:solidFill>
                  <a:schemeClr val="tx2"/>
                </a:solidFill>
                <a:latin typeface="Times New Roman" pitchFamily="18" charset="0"/>
                <a:ea typeface="+mn-ea"/>
                <a:cs typeface="Times New Roman" pitchFamily="18" charset="0"/>
              </a:rPr>
              <a:t>المرونة الزمنية:</a:t>
            </a:r>
          </a:p>
          <a:p>
            <a:pPr marL="381000" indent="-381000" algn="just" rtl="1" eaLnBrk="1" fontAlgn="auto" hangingPunct="1">
              <a:lnSpc>
                <a:spcPct val="150000"/>
              </a:lnSpc>
              <a:spcAft>
                <a:spcPts val="0"/>
              </a:spcAft>
              <a:buClr>
                <a:schemeClr val="accent3"/>
              </a:buClr>
              <a:buFont typeface="Wingdings 2"/>
              <a:buChar char=""/>
              <a:defRPr/>
            </a:pPr>
            <a:r>
              <a:rPr lang="ar-SA" sz="2100" dirty="0" smtClean="0">
                <a:latin typeface="Times New Roman" pitchFamily="18" charset="0"/>
                <a:ea typeface="+mn-ea"/>
                <a:cs typeface="Times New Roman" pitchFamily="18" charset="0"/>
              </a:rPr>
              <a:t>ومن خلال المرونة الزمنية، يمكن للمزارع أن يؤجل تسويق الإنتاج في حالات زيادة العرض على الطلب ويسوق الإنتاج في الأوقات التي يقل فيها العرض على الطلب. ويبرمج الإنتاج والحصاد بما يوافق التوقعات والظروف التي تقابل المزارع.</a:t>
            </a:r>
          </a:p>
          <a:p>
            <a:pPr marL="381000" indent="-381000" algn="just" rtl="1" eaLnBrk="1" fontAlgn="auto" hangingPunct="1">
              <a:lnSpc>
                <a:spcPct val="150000"/>
              </a:lnSpc>
              <a:spcAft>
                <a:spcPts val="0"/>
              </a:spcAft>
              <a:buClr>
                <a:schemeClr val="accent3"/>
              </a:buClr>
              <a:buFontTx/>
              <a:buNone/>
              <a:defRPr/>
            </a:pPr>
            <a:r>
              <a:rPr lang="ar-SA" sz="2100" dirty="0" smtClean="0">
                <a:solidFill>
                  <a:schemeClr val="tx2"/>
                </a:solidFill>
                <a:latin typeface="Times New Roman" pitchFamily="18" charset="0"/>
                <a:ea typeface="+mn-ea"/>
                <a:cs typeface="Times New Roman" pitchFamily="18" charset="0"/>
              </a:rPr>
              <a:t>2. </a:t>
            </a:r>
            <a:r>
              <a:rPr lang="ar-SA" sz="2100" b="1" dirty="0" smtClean="0">
                <a:solidFill>
                  <a:schemeClr val="tx2"/>
                </a:solidFill>
                <a:latin typeface="Times New Roman" pitchFamily="18" charset="0"/>
                <a:ea typeface="+mn-ea"/>
                <a:cs typeface="Times New Roman" pitchFamily="18" charset="0"/>
              </a:rPr>
              <a:t>المرونة في مدخلات الإنتاج</a:t>
            </a:r>
            <a:r>
              <a:rPr lang="ar-SA" sz="2100" dirty="0" smtClean="0">
                <a:solidFill>
                  <a:schemeClr val="tx2"/>
                </a:solidFill>
                <a:latin typeface="Times New Roman" pitchFamily="18" charset="0"/>
                <a:ea typeface="+mn-ea"/>
                <a:cs typeface="Times New Roman" pitchFamily="18" charset="0"/>
              </a:rPr>
              <a:t>:</a:t>
            </a:r>
          </a:p>
          <a:p>
            <a:pPr marL="381000" indent="-381000" algn="just" rtl="1" eaLnBrk="1" fontAlgn="auto" hangingPunct="1">
              <a:lnSpc>
                <a:spcPct val="150000"/>
              </a:lnSpc>
              <a:spcAft>
                <a:spcPts val="0"/>
              </a:spcAft>
              <a:buClr>
                <a:schemeClr val="accent3"/>
              </a:buClr>
              <a:buFont typeface="Wingdings 2"/>
              <a:buChar char=""/>
              <a:defRPr/>
            </a:pPr>
            <a:r>
              <a:rPr lang="ar-SA" sz="2100" dirty="0" smtClean="0">
                <a:latin typeface="Times New Roman" pitchFamily="18" charset="0"/>
                <a:ea typeface="+mn-ea"/>
                <a:cs typeface="Times New Roman" pitchFamily="18" charset="0"/>
              </a:rPr>
              <a:t>يتمثل ذلك في قيام المزارع بالاحتفاظ بحجم من المدخلات، مثل الأعلاف وغيرها وذلك لمقابلة ظروف الجفاف وندرة الأمطار بما يمكنه من مجابهة الظروف غير المواتية للإنتاج.</a:t>
            </a:r>
          </a:p>
          <a:p>
            <a:pPr marL="381000" indent="-381000" algn="just" rtl="1" eaLnBrk="1" fontAlgn="auto" hangingPunct="1">
              <a:lnSpc>
                <a:spcPct val="80000"/>
              </a:lnSpc>
              <a:spcAft>
                <a:spcPts val="0"/>
              </a:spcAft>
              <a:buClr>
                <a:schemeClr val="accent3"/>
              </a:buClr>
              <a:buFontTx/>
              <a:buNone/>
              <a:defRPr/>
            </a:pPr>
            <a:endParaRPr lang="en-US" sz="2000" dirty="0" smtClean="0">
              <a:latin typeface="Times New Roman" pitchFamily="18" charset="0"/>
              <a:ea typeface="+mn-ea"/>
              <a:cs typeface="Times New Roman" pitchFamily="18" charset="0"/>
            </a:endParaRPr>
          </a:p>
        </p:txBody>
      </p:sp>
      <p:graphicFrame>
        <p:nvGraphicFramePr>
          <p:cNvPr id="4" name="رسم تخطيطي 3"/>
          <p:cNvGraphicFramePr/>
          <p:nvPr>
            <p:extLst>
              <p:ext uri="{D42A27DB-BD31-4B8C-83A1-F6EECF244321}">
                <p14:modId xmlns:p14="http://schemas.microsoft.com/office/powerpoint/2010/main" val="3270047364"/>
              </p:ext>
            </p:extLst>
          </p:nvPr>
        </p:nvGraphicFramePr>
        <p:xfrm>
          <a:off x="533400" y="609600"/>
          <a:ext cx="8382000" cy="60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صر نائب لرقم الشريحة 4"/>
          <p:cNvSpPr>
            <a:spLocks noGrp="1"/>
          </p:cNvSpPr>
          <p:nvPr>
            <p:ph type="sldNum" sz="quarter" idx="12"/>
          </p:nvPr>
        </p:nvSpPr>
        <p:spPr/>
        <p:txBody>
          <a:bodyPr/>
          <a:lstStyle/>
          <a:p>
            <a:pPr>
              <a:defRPr/>
            </a:pPr>
            <a:fld id="{63F2A90C-FCE0-4F39-9B74-E937EC3CC6CB}" type="slidenum">
              <a:rPr lang="ar-SA" smtClean="0"/>
              <a:pPr>
                <a:defRPr/>
              </a:pPr>
              <a:t>224</a:t>
            </a:fld>
            <a:endParaRPr lang="en-US"/>
          </a:p>
        </p:txBody>
      </p:sp>
    </p:spTree>
    <p:extLst>
      <p:ext uri="{BB962C8B-B14F-4D97-AF65-F5344CB8AC3E}">
        <p14:creationId xmlns:p14="http://schemas.microsoft.com/office/powerpoint/2010/main" val="3443247515"/>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4294967295"/>
          </p:nvPr>
        </p:nvSpPr>
        <p:spPr>
          <a:xfrm>
            <a:off x="838200" y="609600"/>
            <a:ext cx="7620000" cy="5486400"/>
          </a:xfrm>
        </p:spPr>
        <p:txBody>
          <a:bodyPr/>
          <a:lstStyle/>
          <a:p>
            <a:pPr algn="just" rtl="1" eaLnBrk="1" hangingPunct="1">
              <a:lnSpc>
                <a:spcPct val="150000"/>
              </a:lnSpc>
              <a:buFont typeface="Wingdings" pitchFamily="2" charset="2"/>
              <a:buNone/>
            </a:pPr>
            <a:r>
              <a:rPr lang="ar-SA" altLang="en-US" sz="2800" b="1" dirty="0" smtClean="0">
                <a:solidFill>
                  <a:srgbClr val="00B0F0"/>
                </a:solidFill>
                <a:latin typeface="Times New Roman" pitchFamily="18" charset="0"/>
                <a:cs typeface="Times New Roman" pitchFamily="18" charset="0"/>
              </a:rPr>
              <a:t>3. المرونة في الأنتجة:</a:t>
            </a:r>
          </a:p>
          <a:p>
            <a:pPr algn="just" rtl="1" eaLnBrk="1" hangingPunct="1">
              <a:lnSpc>
                <a:spcPct val="150000"/>
              </a:lnSpc>
            </a:pPr>
            <a:r>
              <a:rPr lang="ar-SA" altLang="en-US" sz="2000" dirty="0" smtClean="0">
                <a:latin typeface="Times New Roman" pitchFamily="18" charset="0"/>
                <a:cs typeface="Times New Roman" pitchFamily="18" charset="0"/>
              </a:rPr>
              <a:t>تعني قدرة المزارع على الإستثمار في الموارد الزراعية التي يمكن تحويلها من إنتاج إلى آخر وفق توقعات الظروف المستقبلية. ومن المعروف أن إنتاج أشجار الفاكهة والمحاصيل المعمرة أقل مرونة ولايمكن بسهولة تغيرها بالمقارنة بمحاصيل الخضر والأعلاف والحبوب وهي ذات مرونة عالية في التغير حسب الظروف. وتكون المرونة عالية في مجالات الإنتاج الحيواني ببناء الحظائر التي يمكن تغييرها مثلاً من تسمين الماشية إلى تسمين الأغنام أو من تربية دواجن البيض إلى دواجن اللحم وغيرها وهذه المرونة مطلوبة لمقابلة التغيرات المحتملة في الإنتاج وفي الأسعار والدخل</a:t>
            </a:r>
            <a:r>
              <a:rPr lang="en-US" altLang="en-US" sz="2000" dirty="0" smtClean="0">
                <a:latin typeface="Times New Roman" pitchFamily="18" charset="0"/>
                <a:cs typeface="Times New Roman" pitchFamily="18" charset="0"/>
              </a:rPr>
              <a:t> </a:t>
            </a:r>
          </a:p>
        </p:txBody>
      </p:sp>
      <p:sp>
        <p:nvSpPr>
          <p:cNvPr id="3" name="عنصر نائب لرقم الشريحة 2"/>
          <p:cNvSpPr>
            <a:spLocks noGrp="1"/>
          </p:cNvSpPr>
          <p:nvPr>
            <p:ph type="sldNum" sz="quarter" idx="12"/>
          </p:nvPr>
        </p:nvSpPr>
        <p:spPr/>
        <p:txBody>
          <a:bodyPr/>
          <a:lstStyle/>
          <a:p>
            <a:pPr>
              <a:defRPr/>
            </a:pPr>
            <a:fld id="{A47C3317-5025-41E8-8AA0-54B4D6B5336E}" type="slidenum">
              <a:rPr lang="ar-SA" smtClean="0"/>
              <a:pPr>
                <a:defRPr/>
              </a:pPr>
              <a:t>225</a:t>
            </a:fld>
            <a:endParaRPr lang="en-US"/>
          </a:p>
        </p:txBody>
      </p:sp>
    </p:spTree>
    <p:extLst>
      <p:ext uri="{BB962C8B-B14F-4D97-AF65-F5344CB8AC3E}">
        <p14:creationId xmlns:p14="http://schemas.microsoft.com/office/powerpoint/2010/main" val="738284923"/>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57200" y="762000"/>
            <a:ext cx="8305800" cy="5262563"/>
          </a:xfrm>
          <a:prstGeom prst="rect">
            <a:avLst/>
          </a:prstGeom>
        </p:spPr>
        <p:txBody>
          <a:bodyPr>
            <a:spAutoFit/>
          </a:bodyPr>
          <a:lstStyle/>
          <a:p>
            <a:pPr marL="381000" indent="-381000" algn="just" rtl="1" fontAlgn="auto">
              <a:lnSpc>
                <a:spcPct val="150000"/>
              </a:lnSpc>
              <a:spcAft>
                <a:spcPts val="0"/>
              </a:spcAft>
              <a:buClr>
                <a:schemeClr val="accent3"/>
              </a:buClr>
              <a:defRPr/>
            </a:pPr>
            <a:r>
              <a:rPr lang="ar-SA" sz="2400" b="1" dirty="0">
                <a:solidFill>
                  <a:schemeClr val="tx2"/>
                </a:solidFill>
                <a:latin typeface="Times New Roman" pitchFamily="18" charset="0"/>
                <a:cs typeface="Times New Roman" pitchFamily="18" charset="0"/>
              </a:rPr>
              <a:t>4.  المرونة في التكاليف:</a:t>
            </a:r>
          </a:p>
          <a:p>
            <a:pPr marL="381000" indent="-381000" algn="just" rtl="1" fontAlgn="auto">
              <a:lnSpc>
                <a:spcPct val="150000"/>
              </a:lnSpc>
              <a:spcAft>
                <a:spcPts val="0"/>
              </a:spcAft>
              <a:buClr>
                <a:schemeClr val="accent3"/>
              </a:buClr>
              <a:buFont typeface="Wingdings 2"/>
              <a:buChar char=""/>
              <a:defRPr/>
            </a:pPr>
            <a:r>
              <a:rPr lang="ar-SA" sz="2000" dirty="0">
                <a:latin typeface="Times New Roman" pitchFamily="18" charset="0"/>
                <a:cs typeface="Times New Roman" pitchFamily="18" charset="0"/>
              </a:rPr>
              <a:t>تتأثر المرونة تبعا لنوع التكاليف الإنتاجية فمن المعروف أن نسبة التكاليف الثابتة </a:t>
            </a:r>
            <a:r>
              <a:rPr lang="en-US" sz="2000" i="1" dirty="0">
                <a:latin typeface="Times New Roman" pitchFamily="18" charset="0"/>
                <a:cs typeface="Times New Roman" pitchFamily="18" charset="0"/>
              </a:rPr>
              <a:t>Fixed(Constant) Costs</a:t>
            </a:r>
            <a:r>
              <a:rPr lang="ar-SA" sz="2000" dirty="0">
                <a:latin typeface="Times New Roman" pitchFamily="18" charset="0"/>
                <a:cs typeface="Times New Roman" pitchFamily="18" charset="0"/>
              </a:rPr>
              <a:t> في الزراعة تمثل 75% تقريباً من إجمالي التكاليف المزرعية، الأمر الذي يترتب عليه إرتفاع معدلات المخاطرة في الإنتاج الزراعي والتي يصعب أمامها إتخاذ قرارات تتسم بالمرونة وبالأخص إذا ما تتطلب الأمر السرعة حيث أن أي احتمال لوقوع خطأ ما سوف يؤدي إلى عدم إمكان استعادة نسبة كبيرة من رأس المال الثابت والذي يمثل بطبيعتة معظم راس المال المستقر في الإنتاج الزراعي. </a:t>
            </a:r>
          </a:p>
          <a:p>
            <a:pPr marL="381000" indent="-381000" algn="just" rtl="1" fontAlgn="auto">
              <a:lnSpc>
                <a:spcPct val="150000"/>
              </a:lnSpc>
              <a:spcAft>
                <a:spcPts val="0"/>
              </a:spcAft>
              <a:buClr>
                <a:schemeClr val="accent3"/>
              </a:buClr>
              <a:buFont typeface="Wingdings 2"/>
              <a:buChar char=""/>
              <a:defRPr/>
            </a:pPr>
            <a:r>
              <a:rPr lang="ar-SA" sz="2000" dirty="0">
                <a:latin typeface="Times New Roman" pitchFamily="18" charset="0"/>
                <a:cs typeface="Times New Roman" pitchFamily="18" charset="0"/>
              </a:rPr>
              <a:t>بعكس الحال تزداد المرونة في إتخاذ القرارات عند نقص </a:t>
            </a:r>
            <a:r>
              <a:rPr lang="ar-SA" sz="2000" dirty="0" err="1">
                <a:latin typeface="Times New Roman" pitchFamily="18" charset="0"/>
                <a:cs typeface="Times New Roman" pitchFamily="18" charset="0"/>
              </a:rPr>
              <a:t>الإستثمارات</a:t>
            </a:r>
            <a:r>
              <a:rPr lang="ar-SA" sz="2000" dirty="0">
                <a:latin typeface="Times New Roman" pitchFamily="18" charset="0"/>
                <a:cs typeface="Times New Roman" pitchFamily="18" charset="0"/>
              </a:rPr>
              <a:t> ونقص التكاليف الثابتة وزيادة نسبة التكاليف المتغيرة </a:t>
            </a:r>
            <a:r>
              <a:rPr lang="en-US" sz="2000" i="1" dirty="0">
                <a:latin typeface="Times New Roman" pitchFamily="18" charset="0"/>
                <a:cs typeface="Times New Roman" pitchFamily="18" charset="0"/>
              </a:rPr>
              <a:t>Variable Costs</a:t>
            </a:r>
            <a:r>
              <a:rPr lang="ar-SA" sz="2000" dirty="0">
                <a:latin typeface="Times New Roman" pitchFamily="18" charset="0"/>
                <a:cs typeface="Times New Roman" pitchFamily="18" charset="0"/>
              </a:rPr>
              <a:t> المتمثلة في الأسمدة والأعلاف والبذور والعمالة وما إلى ذلك. وعلي ذلك يتطلب الأمر التحكم في طبيعة الاستثمارات والتكاليف بأنواعها والقدرة على سهولة تغير نمط </a:t>
            </a:r>
            <a:r>
              <a:rPr lang="ar-SA" sz="2000" dirty="0" err="1">
                <a:latin typeface="Times New Roman" pitchFamily="18" charset="0"/>
                <a:cs typeface="Times New Roman" pitchFamily="18" charset="0"/>
              </a:rPr>
              <a:t>إستغلالها</a:t>
            </a:r>
            <a:r>
              <a:rPr lang="ar-SA" sz="2000" dirty="0">
                <a:latin typeface="Times New Roman" pitchFamily="18" charset="0"/>
                <a:cs typeface="Times New Roman" pitchFamily="18" charset="0"/>
              </a:rPr>
              <a:t> طبقاً للتغيرات التي يمكن أن تطرأ على الإنتاج والأسعار.</a:t>
            </a:r>
            <a:endParaRPr lang="ar-SA" sz="2000" b="1"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0C6D2856-6182-4BF8-9C4C-094F64830968}" type="slidenum">
              <a:rPr lang="ar-SA" smtClean="0"/>
              <a:pPr>
                <a:defRPr/>
              </a:pPr>
              <a:t>226</a:t>
            </a:fld>
            <a:endParaRPr lang="en-US"/>
          </a:p>
        </p:txBody>
      </p:sp>
    </p:spTree>
    <p:extLst>
      <p:ext uri="{BB962C8B-B14F-4D97-AF65-F5344CB8AC3E}">
        <p14:creationId xmlns:p14="http://schemas.microsoft.com/office/powerpoint/2010/main" val="2818194515"/>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1820677771"/>
              </p:ext>
            </p:extLst>
          </p:nvPr>
        </p:nvGraphicFramePr>
        <p:xfrm>
          <a:off x="457200" y="914400"/>
          <a:ext cx="8153400" cy="68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531" name="Rectangle 3"/>
          <p:cNvSpPr>
            <a:spLocks noGrp="1" noChangeArrowheads="1"/>
          </p:cNvSpPr>
          <p:nvPr>
            <p:ph idx="1"/>
          </p:nvPr>
        </p:nvSpPr>
        <p:spPr>
          <a:xfrm>
            <a:off x="304800" y="1371600"/>
            <a:ext cx="8458200" cy="5257800"/>
          </a:xfrm>
        </p:spPr>
        <p:txBody>
          <a:bodyPr/>
          <a:lstStyle/>
          <a:p>
            <a:pPr algn="just" rtl="1" eaLnBrk="1" hangingPunct="1">
              <a:lnSpc>
                <a:spcPct val="150000"/>
              </a:lnSpc>
              <a:buFont typeface="Wingdings" pitchFamily="2" charset="2"/>
              <a:buNone/>
            </a:pPr>
            <a:endParaRPr lang="ar-SA" altLang="en-US" sz="2000" dirty="0" smtClean="0">
              <a:latin typeface="Times New Roman" pitchFamily="18" charset="0"/>
              <a:cs typeface="Times New Roman" pitchFamily="18" charset="0"/>
            </a:endParaRPr>
          </a:p>
          <a:p>
            <a:pPr algn="just" rtl="1" eaLnBrk="1" hangingPunct="1">
              <a:lnSpc>
                <a:spcPct val="150000"/>
              </a:lnSpc>
            </a:pPr>
            <a:r>
              <a:rPr lang="ar-SA" altLang="en-US" sz="2000" dirty="0" smtClean="0">
                <a:latin typeface="Times New Roman" pitchFamily="18" charset="0"/>
                <a:cs typeface="Times New Roman" pitchFamily="18" charset="0"/>
              </a:rPr>
              <a:t>يمكن للمزارع أن يتلافى درجة كبيرة من المخاطرة في الأسعار باعتماد العقود للمحاصيل التي ينوي بيعها في المستقبل حيث إن السعر سيكون معروف لديه عند مرحلة التخطيط للإنتاج. ومن أمثلة ذلك تزويد المصانع بالبقوليات والألبان وتوفير اللحوم للمجازر والأسواق الكبيرة. </a:t>
            </a:r>
          </a:p>
          <a:p>
            <a:pPr algn="just" rtl="1" eaLnBrk="1" hangingPunct="1">
              <a:lnSpc>
                <a:spcPct val="150000"/>
              </a:lnSpc>
            </a:pPr>
            <a:r>
              <a:rPr lang="ar-SA" altLang="en-US" sz="2000" dirty="0" smtClean="0">
                <a:latin typeface="Times New Roman" pitchFamily="18" charset="0"/>
                <a:cs typeface="Times New Roman" pitchFamily="18" charset="0"/>
              </a:rPr>
              <a:t>غير أن مصدر المخاطرة سيظل قائم إذا ما أمكن للمزارع أن يتعاقد على الإنتاج دون القدرة على التعاقد على مدخلات الإنتاج اللازمة (حيث إن يكون قد أمّن الإنتاج ولكن لايمكنه السيطرة على تكلفة الإنتاج في هذه الحالة).</a:t>
            </a:r>
            <a:endParaRPr lang="en-US" altLang="en-US" sz="2000" dirty="0" smtClean="0">
              <a:latin typeface="Times New Roman" pitchFamily="18" charset="0"/>
              <a:cs typeface="Times New Roman" pitchFamily="18" charset="0"/>
            </a:endParaRPr>
          </a:p>
        </p:txBody>
      </p:sp>
      <p:sp>
        <p:nvSpPr>
          <p:cNvPr id="5" name="عنصر نائب لرقم الشريحة 4"/>
          <p:cNvSpPr>
            <a:spLocks noGrp="1"/>
          </p:cNvSpPr>
          <p:nvPr>
            <p:ph type="sldNum" sz="quarter" idx="12"/>
          </p:nvPr>
        </p:nvSpPr>
        <p:spPr/>
        <p:txBody>
          <a:bodyPr/>
          <a:lstStyle/>
          <a:p>
            <a:pPr>
              <a:defRPr/>
            </a:pPr>
            <a:fld id="{EB159DBF-C459-4DB6-AC6A-3A42A0A9A7AC}" type="slidenum">
              <a:rPr lang="ar-SA" smtClean="0"/>
              <a:pPr>
                <a:defRPr/>
              </a:pPr>
              <a:t>227</a:t>
            </a:fld>
            <a:endParaRPr lang="en-US"/>
          </a:p>
        </p:txBody>
      </p:sp>
    </p:spTree>
    <p:extLst>
      <p:ext uri="{BB962C8B-B14F-4D97-AF65-F5344CB8AC3E}">
        <p14:creationId xmlns:p14="http://schemas.microsoft.com/office/powerpoint/2010/main" val="2094977736"/>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a:xfrm>
            <a:off x="612775" y="228600"/>
            <a:ext cx="8153400" cy="990600"/>
          </a:xfrm>
        </p:spPr>
        <p:txBody>
          <a:bodyPr/>
          <a:lstStyle/>
          <a:p>
            <a:pPr algn="ctr" rtl="1" eaLnBrk="1" hangingPunct="1"/>
            <a:r>
              <a:rPr lang="ar-SA" altLang="en-US" sz="2800" b="1" dirty="0" smtClean="0">
                <a:latin typeface="Times New Roman" pitchFamily="18" charset="0"/>
                <a:cs typeface="Times New Roman" pitchFamily="18" charset="0"/>
              </a:rPr>
              <a:t>مبادئ إدارة المحاصيل </a:t>
            </a:r>
            <a:r>
              <a:rPr lang="ar-SA" altLang="en-US" sz="2800" b="1" dirty="0" smtClean="0">
                <a:latin typeface="Times New Roman" pitchFamily="18" charset="0"/>
                <a:cs typeface="Times New Roman" pitchFamily="18" charset="0"/>
              </a:rPr>
              <a:t>والتربة (11)</a:t>
            </a:r>
            <a:r>
              <a:rPr lang="ar-SA" altLang="en-US" sz="2800" b="1" dirty="0" smtClean="0">
                <a:latin typeface="Times New Roman" pitchFamily="18" charset="0"/>
                <a:cs typeface="Times New Roman" pitchFamily="18" charset="0"/>
              </a:rPr>
              <a:t/>
            </a:r>
            <a:br>
              <a:rPr lang="ar-SA" altLang="en-US" sz="2800" b="1" dirty="0" smtClean="0">
                <a:latin typeface="Times New Roman" pitchFamily="18" charset="0"/>
                <a:cs typeface="Times New Roman" pitchFamily="18" charset="0"/>
              </a:rPr>
            </a:br>
            <a:r>
              <a:rPr lang="ar-SA" altLang="en-US" sz="2800" b="1" dirty="0" smtClean="0">
                <a:latin typeface="Times New Roman" pitchFamily="18" charset="0"/>
                <a:cs typeface="Times New Roman" pitchFamily="18" charset="0"/>
              </a:rPr>
              <a:t>  </a:t>
            </a:r>
            <a:r>
              <a:rPr lang="en-US" altLang="en-US" sz="2800" b="1" i="1" dirty="0" smtClean="0">
                <a:latin typeface="Times New Roman" pitchFamily="18" charset="0"/>
                <a:cs typeface="Times New Roman" pitchFamily="18" charset="0"/>
              </a:rPr>
              <a:t>Crops &amp;Soil Management</a:t>
            </a:r>
          </a:p>
        </p:txBody>
      </p:sp>
      <p:sp>
        <p:nvSpPr>
          <p:cNvPr id="9219" name="Rectangle 5"/>
          <p:cNvSpPr>
            <a:spLocks noGrp="1" noChangeArrowheads="1"/>
          </p:cNvSpPr>
          <p:nvPr>
            <p:ph sz="quarter" idx="1"/>
          </p:nvPr>
        </p:nvSpPr>
        <p:spPr>
          <a:xfrm>
            <a:off x="0" y="1295400"/>
            <a:ext cx="9144000" cy="5410200"/>
          </a:xfrm>
        </p:spPr>
        <p:txBody>
          <a:bodyPr/>
          <a:lstStyle/>
          <a:p>
            <a:pPr algn="just" rtl="1" eaLnBrk="1" hangingPunct="1">
              <a:lnSpc>
                <a:spcPct val="150000"/>
              </a:lnSpc>
            </a:pPr>
            <a:r>
              <a:rPr lang="ar-SA" altLang="en-US" sz="1600" dirty="0" smtClean="0">
                <a:latin typeface="Times New Roman" pitchFamily="18" charset="0"/>
                <a:cs typeface="Times New Roman" pitchFamily="18" charset="0"/>
              </a:rPr>
              <a:t>سيتم هنا تحديد أساليب إدارة التربة </a:t>
            </a:r>
            <a:r>
              <a:rPr lang="en-US" altLang="en-US" sz="1600" i="1" dirty="0" smtClean="0">
                <a:latin typeface="Times New Roman" pitchFamily="18" charset="0"/>
                <a:cs typeface="Times New Roman" pitchFamily="18" charset="0"/>
              </a:rPr>
              <a:t>Soil Management</a:t>
            </a:r>
            <a:r>
              <a:rPr lang="en-US" altLang="en-US" sz="1600" dirty="0" smtClean="0">
                <a:latin typeface="Times New Roman" pitchFamily="18" charset="0"/>
                <a:cs typeface="Times New Roman" pitchFamily="18" charset="0"/>
              </a:rPr>
              <a:t> </a:t>
            </a:r>
            <a:r>
              <a:rPr lang="ar-SA" altLang="en-US" sz="1600" dirty="0" smtClean="0">
                <a:latin typeface="Times New Roman" pitchFamily="18" charset="0"/>
                <a:cs typeface="Times New Roman" pitchFamily="18" charset="0"/>
              </a:rPr>
              <a:t>والمحاصيل ضمن واجبات الإدارة المزرعية للوصول إلى تحقيق أهداف المزرعة وبالتالي ضمان نجاح قطاع الزراعة والذي يعتبر من أهم القطاعات الاقتصادية. ومن ضمن أولويات الإدارة المز رعية تحديد أصناف المحاصيل </a:t>
            </a:r>
            <a:r>
              <a:rPr lang="en-US" altLang="en-US" sz="1600" i="1" dirty="0" smtClean="0">
                <a:latin typeface="Times New Roman" pitchFamily="18" charset="0"/>
                <a:cs typeface="Times New Roman" pitchFamily="18" charset="0"/>
              </a:rPr>
              <a:t>Crops</a:t>
            </a:r>
            <a:r>
              <a:rPr lang="en-US" altLang="en-US" sz="1600" dirty="0" smtClean="0">
                <a:latin typeface="Times New Roman" pitchFamily="18" charset="0"/>
                <a:cs typeface="Times New Roman" pitchFamily="18" charset="0"/>
              </a:rPr>
              <a:t> </a:t>
            </a:r>
            <a:r>
              <a:rPr lang="ar-SA" altLang="en-US" sz="1600" dirty="0" smtClean="0">
                <a:latin typeface="Times New Roman" pitchFamily="18" charset="0"/>
                <a:cs typeface="Times New Roman" pitchFamily="18" charset="0"/>
              </a:rPr>
              <a:t>وأساليب إدارة التربة  </a:t>
            </a:r>
            <a:r>
              <a:rPr lang="en-US" altLang="en-US" sz="1600" i="1" dirty="0" smtClean="0">
                <a:latin typeface="Times New Roman" pitchFamily="18" charset="0"/>
                <a:cs typeface="Times New Roman" pitchFamily="18" charset="0"/>
              </a:rPr>
              <a:t>Soil Management</a:t>
            </a:r>
            <a:r>
              <a:rPr lang="ar-SA" altLang="en-US" sz="1600" dirty="0" smtClean="0">
                <a:latin typeface="Times New Roman" pitchFamily="18" charset="0"/>
                <a:cs typeface="Times New Roman" pitchFamily="18" charset="0"/>
              </a:rPr>
              <a:t> وإضافة الأسمدة </a:t>
            </a:r>
            <a:r>
              <a:rPr lang="en-US" altLang="en-US" sz="1600" i="1" dirty="0" smtClean="0">
                <a:latin typeface="Times New Roman" pitchFamily="18" charset="0"/>
                <a:cs typeface="Times New Roman" pitchFamily="18" charset="0"/>
              </a:rPr>
              <a:t>Fertilizers</a:t>
            </a:r>
            <a:r>
              <a:rPr lang="en-US" altLang="en-US" sz="1600" dirty="0" smtClean="0">
                <a:latin typeface="Times New Roman" pitchFamily="18" charset="0"/>
                <a:cs typeface="Times New Roman" pitchFamily="18" charset="0"/>
              </a:rPr>
              <a:t> </a:t>
            </a:r>
            <a:r>
              <a:rPr lang="ar-SA" altLang="en-US" sz="1600" dirty="0" smtClean="0">
                <a:latin typeface="Times New Roman" pitchFamily="18" charset="0"/>
                <a:cs typeface="Times New Roman" pitchFamily="18" charset="0"/>
              </a:rPr>
              <a:t> الطبيعية والكيماويات وعلاقة ذلك بالدورة الزراعية. كما يكون هناك قرارات مزرعية تدرس تأثير إدارة التربة على الإنتاج المزرعي وكمية البذور المستخدمة ومقاومة الآفات الزراعية على العائد المالي </a:t>
            </a:r>
            <a:r>
              <a:rPr lang="en-US" altLang="en-US" sz="1600" i="1" dirty="0" smtClean="0">
                <a:latin typeface="Times New Roman" pitchFamily="18" charset="0"/>
                <a:cs typeface="Times New Roman" pitchFamily="18" charset="0"/>
              </a:rPr>
              <a:t>Net Return</a:t>
            </a:r>
            <a:r>
              <a:rPr lang="en-US" altLang="en-US" sz="1600" dirty="0" smtClean="0">
                <a:latin typeface="Times New Roman" pitchFamily="18" charset="0"/>
                <a:cs typeface="Times New Roman" pitchFamily="18" charset="0"/>
              </a:rPr>
              <a:t> </a:t>
            </a:r>
            <a:r>
              <a:rPr lang="ar-SA" altLang="en-US" sz="1600" dirty="0" smtClean="0">
                <a:latin typeface="Times New Roman" pitchFamily="18" charset="0"/>
                <a:cs typeface="Times New Roman" pitchFamily="18" charset="0"/>
              </a:rPr>
              <a:t>للمزرعة من مختلف القرارات المتعلقة بالمحاصيل وإدارة التربة والتسميد.</a:t>
            </a:r>
            <a:endParaRPr lang="ar-SA" altLang="en-US" sz="1600" b="1" dirty="0" smtClean="0">
              <a:latin typeface="Times New Roman" pitchFamily="18" charset="0"/>
              <a:cs typeface="Times New Roman" pitchFamily="18" charset="0"/>
            </a:endParaRPr>
          </a:p>
          <a:p>
            <a:pPr algn="just" rtl="1" eaLnBrk="1" hangingPunct="1">
              <a:lnSpc>
                <a:spcPct val="150000"/>
              </a:lnSpc>
              <a:buFontTx/>
              <a:buNone/>
            </a:pPr>
            <a:r>
              <a:rPr lang="ar-SA" altLang="en-US" sz="1600" b="1" dirty="0" smtClean="0">
                <a:solidFill>
                  <a:srgbClr val="C00000"/>
                </a:solidFill>
                <a:latin typeface="Times New Roman" pitchFamily="18" charset="0"/>
                <a:cs typeface="Times New Roman" pitchFamily="18" charset="0"/>
              </a:rPr>
              <a:t>إدارة المحـاصيل </a:t>
            </a:r>
            <a:r>
              <a:rPr lang="en-US" altLang="en-US" sz="1600" b="1" i="1" dirty="0" smtClean="0">
                <a:solidFill>
                  <a:srgbClr val="C00000"/>
                </a:solidFill>
                <a:latin typeface="Times New Roman" pitchFamily="18" charset="0"/>
                <a:cs typeface="Times New Roman" pitchFamily="18" charset="0"/>
              </a:rPr>
              <a:t>Crops Management</a:t>
            </a:r>
            <a:endParaRPr lang="ar-SA" altLang="en-US" sz="1600" dirty="0" smtClean="0">
              <a:solidFill>
                <a:srgbClr val="C00000"/>
              </a:solidFill>
              <a:latin typeface="Times New Roman" pitchFamily="18" charset="0"/>
              <a:cs typeface="Times New Roman" pitchFamily="18" charset="0"/>
            </a:endParaRPr>
          </a:p>
          <a:p>
            <a:pPr algn="just" rtl="1" eaLnBrk="1" hangingPunct="1">
              <a:lnSpc>
                <a:spcPct val="150000"/>
              </a:lnSpc>
            </a:pPr>
            <a:r>
              <a:rPr lang="ar-SA" altLang="en-US" sz="1600" dirty="0" smtClean="0">
                <a:latin typeface="Times New Roman" pitchFamily="18" charset="0"/>
                <a:cs typeface="Times New Roman" pitchFamily="18" charset="0"/>
              </a:rPr>
              <a:t>من أهم المتغيرات في الزراعة هو توفر بذور </a:t>
            </a:r>
            <a:r>
              <a:rPr lang="en-US" altLang="en-US" sz="1600" i="1" dirty="0" smtClean="0">
                <a:latin typeface="Times New Roman" pitchFamily="18" charset="0"/>
                <a:cs typeface="Times New Roman" pitchFamily="18" charset="0"/>
              </a:rPr>
              <a:t>Seeds</a:t>
            </a:r>
            <a:r>
              <a:rPr lang="en-US" altLang="en-US" sz="1600" dirty="0" smtClean="0">
                <a:latin typeface="Times New Roman" pitchFamily="18" charset="0"/>
                <a:cs typeface="Times New Roman" pitchFamily="18" charset="0"/>
              </a:rPr>
              <a:t> </a:t>
            </a:r>
            <a:r>
              <a:rPr lang="ar-SA" altLang="en-US" sz="1600" dirty="0" smtClean="0">
                <a:latin typeface="Times New Roman" pitchFamily="18" charset="0"/>
                <a:cs typeface="Times New Roman" pitchFamily="18" charset="0"/>
              </a:rPr>
              <a:t>محسنة ذات إنتاجية عالية جداً بالمقارنة بالبذور التقليدية المستخدمة، وبذلك تكون الاستثمارات في الحصول على البذور المحسنة عالية العائد لهذه الأسباب.</a:t>
            </a:r>
          </a:p>
          <a:p>
            <a:pPr algn="just" rtl="1" eaLnBrk="1" hangingPunct="1">
              <a:lnSpc>
                <a:spcPct val="150000"/>
              </a:lnSpc>
            </a:pPr>
            <a:r>
              <a:rPr lang="ar-SA" altLang="en-US" sz="1600" dirty="0" smtClean="0">
                <a:latin typeface="Times New Roman" pitchFamily="18" charset="0"/>
                <a:cs typeface="Times New Roman" pitchFamily="18" charset="0"/>
              </a:rPr>
              <a:t>بالنسبة للتكاليف </a:t>
            </a:r>
            <a:r>
              <a:rPr lang="en-US" altLang="en-US" sz="1600" i="1" dirty="0" smtClean="0">
                <a:latin typeface="Times New Roman" pitchFamily="18" charset="0"/>
                <a:cs typeface="Times New Roman" pitchFamily="18" charset="0"/>
              </a:rPr>
              <a:t>Costs</a:t>
            </a:r>
            <a:r>
              <a:rPr lang="ar-SA" altLang="en-US" sz="1600" dirty="0" smtClean="0">
                <a:latin typeface="Times New Roman" pitchFamily="18" charset="0"/>
                <a:cs typeface="Times New Roman" pitchFamily="18" charset="0"/>
              </a:rPr>
              <a:t> الزراعية المتعلقة بالمحصول تبقى كما هي بغض النظر على نوعية البذور المستخدمة ويمكن معاملة التكاليف الأخرى كتكاليف ثابتة </a:t>
            </a:r>
            <a:r>
              <a:rPr lang="en-US" altLang="en-US" sz="1600" i="1" dirty="0" smtClean="0">
                <a:latin typeface="Times New Roman" pitchFamily="18" charset="0"/>
                <a:cs typeface="Times New Roman" pitchFamily="18" charset="0"/>
              </a:rPr>
              <a:t>Fixed</a:t>
            </a:r>
            <a:r>
              <a:rPr lang="en-US" altLang="en-US" sz="1600" dirty="0" smtClean="0">
                <a:latin typeface="Times New Roman" pitchFamily="18" charset="0"/>
                <a:cs typeface="Times New Roman" pitchFamily="18" charset="0"/>
              </a:rPr>
              <a:t> </a:t>
            </a:r>
            <a:r>
              <a:rPr lang="en-US" altLang="en-US" sz="1600" i="1" dirty="0" smtClean="0">
                <a:latin typeface="Times New Roman" pitchFamily="18" charset="0"/>
                <a:cs typeface="Times New Roman" pitchFamily="18" charset="0"/>
              </a:rPr>
              <a:t>Cost</a:t>
            </a:r>
            <a:r>
              <a:rPr lang="ar-SA" altLang="en-US" sz="1600" dirty="0" smtClean="0">
                <a:latin typeface="Times New Roman" pitchFamily="18" charset="0"/>
                <a:cs typeface="Times New Roman" pitchFamily="18" charset="0"/>
              </a:rPr>
              <a:t> وأن التكلفة المضافة للحصول على الإنتاجية العالية هي التكلفة الإضافية لاقتناء البذور المحسنة المستخدمة في الإنتاج. ومن العمليات التي تتغير ويكون لها علاقة بكمية الإنتاج هي تكلفة الحصاد اليدوي التي تزيد لوحدة المساحة في حالة إستخدام البذور المحسنة. أما الحصاد الآلي فتبقى ثابتة ولا يتأثر بزيادة الإنتاج المتوقع من البذور المحسنة. ومن المعروف مثلاً أن الذرة الهجين تكلف 16 مرة أكثر من البذور العادية ولكن إذا أخذنا </a:t>
            </a:r>
            <a:r>
              <a:rPr lang="ar-SA" altLang="en-US" sz="1600" dirty="0" smtClean="0">
                <a:latin typeface="Times New Roman" pitchFamily="18" charset="0"/>
                <a:cs typeface="Times New Roman" pitchFamily="18" charset="0"/>
              </a:rPr>
              <a:t>في الاعتبار </a:t>
            </a:r>
            <a:r>
              <a:rPr lang="ar-SA" altLang="en-US" sz="1600" dirty="0" smtClean="0">
                <a:latin typeface="Times New Roman" pitchFamily="18" charset="0"/>
                <a:cs typeface="Times New Roman" pitchFamily="18" charset="0"/>
              </a:rPr>
              <a:t>زيادة الإنتاجية المتوقعة من استعمال البذور الهجين، تصبح إضافة البذور الهجين مربحة جداً للمزارع بالمقارنة ببذور الذرة الشامية غير المهجنة.</a:t>
            </a:r>
            <a:endParaRPr lang="en-US" altLang="en-US" sz="16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92500"/>
          </a:bodyPr>
          <a:lstStyle/>
          <a:p>
            <a:pPr>
              <a:defRPr/>
            </a:pPr>
            <a:fld id="{5A8E6BDA-E56D-406E-83F5-598C4386E1DF}" type="slidenum">
              <a:rPr lang="ar-SA" smtClean="0"/>
              <a:pPr>
                <a:defRPr/>
              </a:pPr>
              <a:t>228</a:t>
            </a:fld>
            <a:endParaRPr lang="en-US"/>
          </a:p>
        </p:txBody>
      </p:sp>
    </p:spTree>
    <p:extLst>
      <p:ext uri="{BB962C8B-B14F-4D97-AF65-F5344CB8AC3E}">
        <p14:creationId xmlns:p14="http://schemas.microsoft.com/office/powerpoint/2010/main" val="4194483541"/>
      </p:ext>
    </p:extLst>
  </p:cSld>
  <p:clrMapOvr>
    <a:masterClrMapping/>
  </p:clrMapOvr>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4294967295"/>
          </p:nvPr>
        </p:nvSpPr>
        <p:spPr>
          <a:xfrm>
            <a:off x="304800" y="304800"/>
            <a:ext cx="8839200" cy="6553200"/>
          </a:xfrm>
        </p:spPr>
        <p:txBody>
          <a:bodyPr/>
          <a:lstStyle/>
          <a:p>
            <a:pPr marL="457200" indent="-457200" algn="just" rtl="1" eaLnBrk="1" hangingPunct="1">
              <a:lnSpc>
                <a:spcPct val="150000"/>
              </a:lnSpc>
            </a:pPr>
            <a:r>
              <a:rPr lang="ar-SA" altLang="en-US" sz="1600" dirty="0" smtClean="0">
                <a:latin typeface="Times New Roman" pitchFamily="18" charset="0"/>
                <a:cs typeface="Times New Roman" pitchFamily="18" charset="0"/>
              </a:rPr>
              <a:t>فيما يخص إنتاج البطاطس وتقاوي البطاطس والملائمة من حيث الموقع الجغرافي والأصناف المبكرة في الإنتاج، قد تكون تكلفتها مرتفعة ولكن العبرة تكون دائماً بالزيادة في قيمة الإنتاج بالمقارنة بالزيادة في تكلفة التقاوي المحسنة والمناسبة للإنتاج بالمنطقة. إن المدير المزرعي الناجح يجب أن لايعتمد دائماً على الدعاية التجارية في التأكد من أن الأصناف المعلنة تؤدي فعلاً إلى الزيادة في الإنتاج بل عليه دائماً الاتصال بالمراكز والمحطات البحثية التي قد تكون جربت بالفعل إنتاجية هذه الأصناف تحت الظروف المزرعية المشابهة.</a:t>
            </a:r>
            <a:endParaRPr lang="ar-SA" altLang="en-US" sz="1600" b="1" dirty="0" smtClean="0">
              <a:latin typeface="Times New Roman" pitchFamily="18" charset="0"/>
              <a:cs typeface="Times New Roman" pitchFamily="18" charset="0"/>
            </a:endParaRPr>
          </a:p>
          <a:p>
            <a:pPr marL="457200" indent="-457200" algn="just" rtl="1" eaLnBrk="1" hangingPunct="1">
              <a:lnSpc>
                <a:spcPct val="150000"/>
              </a:lnSpc>
              <a:buFontTx/>
              <a:buNone/>
            </a:pPr>
            <a:r>
              <a:rPr lang="ar-SA" altLang="en-US" sz="2000" b="1" dirty="0" smtClean="0">
                <a:solidFill>
                  <a:srgbClr val="C00000"/>
                </a:solidFill>
                <a:latin typeface="Times New Roman" pitchFamily="18" charset="0"/>
                <a:cs typeface="Times New Roman" pitchFamily="18" charset="0"/>
              </a:rPr>
              <a:t>مقاومة الأمراض والحشـرات</a:t>
            </a:r>
          </a:p>
          <a:p>
            <a:pPr marL="457200" indent="-457200" algn="just" rtl="1" eaLnBrk="1" hangingPunct="1">
              <a:lnSpc>
                <a:spcPct val="150000"/>
              </a:lnSpc>
              <a:buFontTx/>
              <a:buNone/>
            </a:pPr>
            <a:r>
              <a:rPr lang="ar-SA" altLang="en-US" sz="1600" dirty="0" smtClean="0">
                <a:latin typeface="Times New Roman" pitchFamily="18" charset="0"/>
                <a:cs typeface="Times New Roman" pitchFamily="18" charset="0"/>
              </a:rPr>
              <a:t>يحكم إضافة المبيدات </a:t>
            </a:r>
            <a:r>
              <a:rPr lang="ar-SA" altLang="en-US" sz="1600" dirty="0" smtClean="0">
                <a:latin typeface="Times New Roman" pitchFamily="18" charset="0"/>
                <a:cs typeface="Times New Roman" pitchFamily="18" charset="0"/>
              </a:rPr>
              <a:t>لمكافحة الأمراض </a:t>
            </a:r>
            <a:r>
              <a:rPr lang="ar-SA" altLang="en-US" sz="1600" dirty="0" smtClean="0">
                <a:latin typeface="Times New Roman" pitchFamily="18" charset="0"/>
                <a:cs typeface="Times New Roman" pitchFamily="18" charset="0"/>
              </a:rPr>
              <a:t>والحشرات والحشائش </a:t>
            </a:r>
            <a:r>
              <a:rPr lang="ar-SA" altLang="en-US" sz="1600" dirty="0" smtClean="0">
                <a:latin typeface="Times New Roman" pitchFamily="18" charset="0"/>
                <a:cs typeface="Times New Roman" pitchFamily="18" charset="0"/>
              </a:rPr>
              <a:t>القواعد </a:t>
            </a:r>
            <a:r>
              <a:rPr lang="ar-SA" altLang="en-US" sz="1600" dirty="0" smtClean="0">
                <a:latin typeface="Times New Roman" pitchFamily="18" charset="0"/>
                <a:cs typeface="Times New Roman" pitchFamily="18" charset="0"/>
              </a:rPr>
              <a:t>العامة التالية:</a:t>
            </a:r>
          </a:p>
          <a:p>
            <a:pPr marL="457200" indent="-457200" algn="just" rtl="1" eaLnBrk="1" hangingPunct="1">
              <a:lnSpc>
                <a:spcPct val="150000"/>
              </a:lnSpc>
              <a:buFontTx/>
              <a:buAutoNum type="arabicPeriod"/>
            </a:pPr>
            <a:r>
              <a:rPr lang="ar-SA" altLang="en-US" sz="1600" dirty="0" smtClean="0">
                <a:latin typeface="Times New Roman" pitchFamily="18" charset="0"/>
                <a:cs typeface="Times New Roman" pitchFamily="18" charset="0"/>
              </a:rPr>
              <a:t>تضاف المعاملات ضد الأمراض والحشرات بناءً على </a:t>
            </a:r>
            <a:r>
              <a:rPr lang="ar-SA" altLang="en-US" sz="1600" dirty="0" smtClean="0">
                <a:latin typeface="Times New Roman" pitchFamily="18" charset="0"/>
                <a:cs typeface="Times New Roman" pitchFamily="18" charset="0"/>
              </a:rPr>
              <a:t>الربحية </a:t>
            </a:r>
            <a:r>
              <a:rPr lang="ar-SA" altLang="en-US" sz="1600" dirty="0" smtClean="0">
                <a:latin typeface="Times New Roman" pitchFamily="18" charset="0"/>
                <a:cs typeface="Times New Roman" pitchFamily="18" charset="0"/>
              </a:rPr>
              <a:t>الناتجة من الإضافة، أي أن تكلفة الإضافة أقل من القيمة المضافة للإنتاج الناتجة من المعاملات.</a:t>
            </a:r>
          </a:p>
          <a:p>
            <a:pPr marL="457200" indent="-457200" algn="just" rtl="1" eaLnBrk="1" hangingPunct="1">
              <a:lnSpc>
                <a:spcPct val="150000"/>
              </a:lnSpc>
              <a:buFontTx/>
              <a:buAutoNum type="arabicPeriod"/>
            </a:pPr>
            <a:r>
              <a:rPr lang="ar-SA" altLang="en-US" sz="1600" dirty="0" smtClean="0">
                <a:latin typeface="Times New Roman" pitchFamily="18" charset="0"/>
                <a:cs typeface="Times New Roman" pitchFamily="18" charset="0"/>
              </a:rPr>
              <a:t>لابد من إضافة الكمية الموصي بها دون زيادة أو نقص أي أن تكلفة الإضافات لاتتم وفق أسعار تلك المبيدات. وأن القاعدة هي أن تضيف الكمية المثلى أو لاتضيف على الإطلاق لأن الجرعات محددة وفق التوصيات الفنية.</a:t>
            </a:r>
          </a:p>
          <a:p>
            <a:pPr marL="457200" indent="-457200" algn="just" rtl="1" eaLnBrk="1" hangingPunct="1">
              <a:lnSpc>
                <a:spcPct val="150000"/>
              </a:lnSpc>
              <a:buFontTx/>
              <a:buAutoNum type="arabicPeriod"/>
            </a:pPr>
            <a:r>
              <a:rPr lang="ar-SA" altLang="en-US" sz="1600" dirty="0" smtClean="0">
                <a:latin typeface="Times New Roman" pitchFamily="18" charset="0"/>
                <a:cs typeface="Times New Roman" pitchFamily="18" charset="0"/>
              </a:rPr>
              <a:t>هناك بعض المحاصيل لايمكن زراعتها دون تأمين المقاومة للآفات والأمراض مثل أمراض </a:t>
            </a:r>
            <a:r>
              <a:rPr lang="ar-SA" altLang="en-US" sz="1600" dirty="0" smtClean="0">
                <a:latin typeface="Times New Roman" pitchFamily="18" charset="0"/>
                <a:cs typeface="Times New Roman" pitchFamily="18" charset="0"/>
              </a:rPr>
              <a:t>االبيوت المحمية </a:t>
            </a:r>
            <a:r>
              <a:rPr lang="ar-SA" altLang="en-US" sz="1600" dirty="0" smtClean="0">
                <a:latin typeface="Times New Roman" pitchFamily="18" charset="0"/>
                <a:cs typeface="Times New Roman" pitchFamily="18" charset="0"/>
              </a:rPr>
              <a:t>الزجاجية والبلاستيكية والقرار بزراعتها يجب أن يأخذ في الإعتبار تكاليف الوقاية من الآفات والحشرات والأمراض التي تصيب تلك المحاصيل.</a:t>
            </a:r>
          </a:p>
          <a:p>
            <a:pPr marL="457200" indent="-457200" algn="just" rtl="1" eaLnBrk="1" hangingPunct="1">
              <a:lnSpc>
                <a:spcPct val="150000"/>
              </a:lnSpc>
              <a:buFontTx/>
              <a:buAutoNum type="arabicPeriod"/>
            </a:pPr>
            <a:r>
              <a:rPr lang="ar-SA" altLang="en-US" sz="1600" dirty="0" smtClean="0">
                <a:latin typeface="Times New Roman" pitchFamily="18" charset="0"/>
                <a:cs typeface="Times New Roman" pitchFamily="18" charset="0"/>
              </a:rPr>
              <a:t>في كثير من الأحوال العلاج من الأمراض الرئيسية سوف يزيد من قيمة الإنتاج بأكثر من إضافته للتكاليف ولذا يكون العلاج هو الحل الوحيد المتوفر أمام المزارع.</a:t>
            </a:r>
            <a:endParaRPr lang="en-US" altLang="en-US" sz="1600" dirty="0" smtClean="0">
              <a:latin typeface="Times New Roman" pitchFamily="18" charset="0"/>
              <a:cs typeface="Times New Roman" pitchFamily="18" charset="0"/>
            </a:endParaRPr>
          </a:p>
        </p:txBody>
      </p:sp>
      <p:sp>
        <p:nvSpPr>
          <p:cNvPr id="10243"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F60D2399-0828-449C-AC27-6F3D114D0161}" type="slidenum">
              <a:rPr lang="ar-SA" altLang="en-US" smtClean="0">
                <a:solidFill>
                  <a:schemeClr val="tx2"/>
                </a:solidFill>
              </a:rPr>
              <a:pPr eaLnBrk="1" hangingPunct="1"/>
              <a:t>229</a:t>
            </a:fld>
            <a:endParaRPr lang="en-US" altLang="en-US" smtClean="0">
              <a:solidFill>
                <a:schemeClr val="tx2"/>
              </a:solidFill>
            </a:endParaRPr>
          </a:p>
        </p:txBody>
      </p:sp>
    </p:spTree>
    <p:extLst>
      <p:ext uri="{BB962C8B-B14F-4D97-AF65-F5344CB8AC3E}">
        <p14:creationId xmlns:p14="http://schemas.microsoft.com/office/powerpoint/2010/main" val="2648076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a:spLocks noGrp="1"/>
          </p:cNvSpPr>
          <p:nvPr>
            <p:ph idx="1"/>
          </p:nvPr>
        </p:nvSpPr>
        <p:spPr>
          <a:xfrm>
            <a:off x="762000" y="1219200"/>
            <a:ext cx="8229600" cy="4389438"/>
          </a:xfrm>
        </p:spPr>
        <p:txBody>
          <a:bodyPr/>
          <a:lstStyle/>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p:txBody>
      </p:sp>
      <p:sp>
        <p:nvSpPr>
          <p:cNvPr id="4" name="Slide Number Placeholder 3"/>
          <p:cNvSpPr>
            <a:spLocks noGrp="1"/>
          </p:cNvSpPr>
          <p:nvPr>
            <p:ph type="sldNum" sz="quarter" idx="12"/>
          </p:nvPr>
        </p:nvSpPr>
        <p:spPr/>
        <p:txBody>
          <a:bodyPr/>
          <a:lstStyle/>
          <a:p>
            <a:pPr>
              <a:defRPr/>
            </a:pPr>
            <a:fld id="{5B7CE082-6CC9-4067-BCF3-864746DA8E4D}" type="slidenum">
              <a:rPr lang="en-US" smtClean="0"/>
              <a:pPr>
                <a:defRPr/>
              </a:pPr>
              <a:t>23</a:t>
            </a:fld>
            <a:endParaRPr lang="en-US" dirty="0"/>
          </a:p>
        </p:txBody>
      </p:sp>
      <p:pic>
        <p:nvPicPr>
          <p:cNvPr id="8196" name="Picture 2" descr="C:\Users\naldawdahi\Desktop\imag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2954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Diagram 6"/>
          <p:cNvGraphicFramePr/>
          <p:nvPr/>
        </p:nvGraphicFramePr>
        <p:xfrm>
          <a:off x="381000" y="685800"/>
          <a:ext cx="8610600" cy="5791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830557129"/>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a:xfrm>
            <a:off x="612775" y="228600"/>
            <a:ext cx="8153400" cy="990600"/>
          </a:xfrm>
        </p:spPr>
        <p:txBody>
          <a:bodyPr>
            <a:normAutofit/>
          </a:bodyPr>
          <a:lstStyle/>
          <a:p>
            <a:pPr algn="ctr" eaLnBrk="1" fontAlgn="auto" hangingPunct="1">
              <a:spcAft>
                <a:spcPts val="0"/>
              </a:spcAft>
              <a:defRPr/>
            </a:pPr>
            <a:r>
              <a:rPr lang="ar-SA" sz="3200" b="1" dirty="0" smtClean="0">
                <a:solidFill>
                  <a:srgbClr val="0070C0"/>
                </a:solidFill>
                <a:latin typeface="Times New Roman" pitchFamily="18" charset="0"/>
                <a:cs typeface="Times New Roman" pitchFamily="18" charset="0"/>
              </a:rPr>
              <a:t>الإستزراع</a:t>
            </a:r>
            <a:endParaRPr lang="en-US" sz="3200" b="1" i="1" dirty="0">
              <a:solidFill>
                <a:srgbClr val="0070C0"/>
              </a:solidFill>
              <a:latin typeface="Times New Roman" pitchFamily="18" charset="0"/>
              <a:cs typeface="Times New Roman" pitchFamily="18" charset="0"/>
            </a:endParaRPr>
          </a:p>
        </p:txBody>
      </p:sp>
      <p:sp>
        <p:nvSpPr>
          <p:cNvPr id="11267" name="Rectangle 3"/>
          <p:cNvSpPr>
            <a:spLocks noGrp="1" noChangeArrowheads="1"/>
          </p:cNvSpPr>
          <p:nvPr>
            <p:ph sz="quarter" idx="1"/>
          </p:nvPr>
        </p:nvSpPr>
        <p:spPr>
          <a:xfrm>
            <a:off x="457200" y="1524000"/>
            <a:ext cx="8229600" cy="5029200"/>
          </a:xfrm>
        </p:spPr>
        <p:txBody>
          <a:bodyPr/>
          <a:lstStyle/>
          <a:p>
            <a:pPr algn="r" rtl="1" eaLnBrk="1" hangingPunct="1">
              <a:buFont typeface="Wingdings" pitchFamily="2" charset="2"/>
              <a:buNone/>
            </a:pPr>
            <a:endParaRPr lang="ar-SA" altLang="en-US" dirty="0" smtClean="0"/>
          </a:p>
          <a:p>
            <a:pPr algn="just" rtl="1" eaLnBrk="1" hangingPunct="1">
              <a:lnSpc>
                <a:spcPct val="150000"/>
              </a:lnSpc>
            </a:pPr>
            <a:r>
              <a:rPr lang="ar-SA" altLang="en-US" sz="2000" dirty="0" smtClean="0">
                <a:latin typeface="Times New Roman" pitchFamily="18" charset="0"/>
                <a:cs typeface="Times New Roman" pitchFamily="18" charset="0"/>
              </a:rPr>
              <a:t>من العمليات الزراعية المهمة التي يمكن القيام بها دون أي زيادة في تكاليف الإنتاج هي الزراعة بالعمق المناسب الذي يحقق أعلى إنتاج لوحدة المساحة والعمليات المشابهة التي يمكن أن تؤدي إلى زيادة في الإنتاج بالمستوى نفسه من التكاليف. </a:t>
            </a:r>
          </a:p>
          <a:p>
            <a:pPr algn="just" rtl="1" eaLnBrk="1" hangingPunct="1">
              <a:lnSpc>
                <a:spcPct val="150000"/>
              </a:lnSpc>
            </a:pPr>
            <a:r>
              <a:rPr lang="ar-SA" altLang="en-US" sz="2000" dirty="0" smtClean="0">
                <a:latin typeface="Times New Roman" pitchFamily="18" charset="0"/>
                <a:cs typeface="Times New Roman" pitchFamily="18" charset="0"/>
              </a:rPr>
              <a:t>إن الزراعة بالعمق يجب معرفتها والتركيز عليها كعمليات تزيد في </a:t>
            </a:r>
            <a:r>
              <a:rPr lang="ar-SA" altLang="en-US" sz="2000" dirty="0" smtClean="0">
                <a:latin typeface="Times New Roman" pitchFamily="18" charset="0"/>
                <a:cs typeface="Times New Roman" pitchFamily="18" charset="0"/>
              </a:rPr>
              <a:t>ربحية </a:t>
            </a:r>
            <a:r>
              <a:rPr lang="ar-SA" altLang="en-US" sz="2000" dirty="0" smtClean="0">
                <a:latin typeface="Times New Roman" pitchFamily="18" charset="0"/>
                <a:cs typeface="Times New Roman" pitchFamily="18" charset="0"/>
              </a:rPr>
              <a:t>النشاط الإنتاجي وفي كل الأحوال يجب على المدير المزرعي أن يتقيد بتوصيات الخبراء في مثل هذه العمليات الزراعية وينفذها ليجني العائد منها.</a:t>
            </a:r>
            <a:endParaRPr lang="en-US" altLang="en-US" sz="20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92500"/>
          </a:bodyPr>
          <a:lstStyle/>
          <a:p>
            <a:pPr>
              <a:defRPr/>
            </a:pPr>
            <a:fld id="{6E9089C8-AE76-4FD8-8874-7ED5069B45FC}" type="slidenum">
              <a:rPr lang="ar-SA" smtClean="0"/>
              <a:pPr>
                <a:defRPr/>
              </a:pPr>
              <a:t>230</a:t>
            </a:fld>
            <a:endParaRPr lang="en-US"/>
          </a:p>
        </p:txBody>
      </p:sp>
    </p:spTree>
    <p:extLst>
      <p:ext uri="{BB962C8B-B14F-4D97-AF65-F5344CB8AC3E}">
        <p14:creationId xmlns:p14="http://schemas.microsoft.com/office/powerpoint/2010/main" val="1307979595"/>
      </p:ext>
    </p:extLst>
  </p:cSld>
  <p:clrMapOvr>
    <a:masterClrMapping/>
  </p:clrMapOvr>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idx="4294967295"/>
          </p:nvPr>
        </p:nvSpPr>
        <p:spPr>
          <a:xfrm>
            <a:off x="304800" y="228600"/>
            <a:ext cx="8686800" cy="6324600"/>
          </a:xfrm>
        </p:spPr>
        <p:txBody>
          <a:bodyPr/>
          <a:lstStyle/>
          <a:p>
            <a:pPr algn="ctr" rtl="1" eaLnBrk="1" hangingPunct="1">
              <a:lnSpc>
                <a:spcPct val="150000"/>
              </a:lnSpc>
              <a:buFontTx/>
              <a:buNone/>
            </a:pPr>
            <a:r>
              <a:rPr lang="ar-SA" altLang="en-US" sz="2800" b="1" dirty="0" smtClean="0">
                <a:solidFill>
                  <a:srgbClr val="C00000"/>
                </a:solidFill>
                <a:latin typeface="Times New Roman" pitchFamily="18" charset="0"/>
                <a:cs typeface="Times New Roman" pitchFamily="18" charset="0"/>
              </a:rPr>
              <a:t>        </a:t>
            </a:r>
            <a:r>
              <a:rPr lang="ar-SA" altLang="en-US" sz="2800" b="1" dirty="0" smtClean="0">
                <a:solidFill>
                  <a:schemeClr val="accent1"/>
                </a:solidFill>
                <a:latin typeface="Times New Roman" pitchFamily="18" charset="0"/>
                <a:cs typeface="Times New Roman" pitchFamily="18" charset="0"/>
              </a:rPr>
              <a:t>مـواعـيد الــزراعـة</a:t>
            </a:r>
          </a:p>
          <a:p>
            <a:pPr algn="just" rtl="1" eaLnBrk="1" hangingPunct="1">
              <a:lnSpc>
                <a:spcPct val="150000"/>
              </a:lnSpc>
            </a:pPr>
            <a:r>
              <a:rPr lang="ar-SA" altLang="en-US" sz="2000" dirty="0" smtClean="0">
                <a:latin typeface="Times New Roman" pitchFamily="18" charset="0"/>
                <a:cs typeface="Times New Roman" pitchFamily="18" charset="0"/>
              </a:rPr>
              <a:t>للعلاقة الموجودة بين وقت الزراعة والمخاطرة واللايقين في الإنتاج الزراعي أهمية كبيرة يجب مراعاتها. ففي نفس الوقت الذي يسمح فيه طول موسم النمو بالحصول على المعدلات المثلى من الإنتاج في بعض المناطق لايسمح فيها الوقت بالحصول على الإنتاج على الإطلاق في المناطق الأخرى التي تعاني من إنخفاض درجات الحرارة أو إرتفاعها أو سقوط الثلوج وغيرها من العوامل الطبيعية والمناخية التي تحد من وجود الوقت المناسب والكافي للإنتاج. </a:t>
            </a:r>
          </a:p>
          <a:p>
            <a:pPr algn="just" rtl="1" eaLnBrk="1" hangingPunct="1">
              <a:lnSpc>
                <a:spcPct val="150000"/>
              </a:lnSpc>
            </a:pPr>
            <a:r>
              <a:rPr lang="ar-SA" altLang="en-US" sz="2000" dirty="0" smtClean="0">
                <a:latin typeface="Times New Roman" pitchFamily="18" charset="0"/>
                <a:cs typeface="Times New Roman" pitchFamily="18" charset="0"/>
              </a:rPr>
              <a:t>العامل المحدد لإنجاز العمليات الزراعية في الوقت المحدد هو الاستثمارات المزرعية في الآلات الزراعية من جرارات وبذرات وغيرها وإمكانية وجود مصادر للحصول على خدماتها. فالمزارع يحتاج إلى توفر عدد كافي من الآلات الزراعية التي تمكنه من إتمام الاستزراع في الوقت المناسب الذي يعطي أعلى إنتاجية ممكنة وبدونها سيصاحب عملية الاستزراع قدر كبير من المخاطرة واللايقين.</a:t>
            </a:r>
            <a:endParaRPr lang="en-US" altLang="en-US" sz="2000" dirty="0" smtClean="0">
              <a:latin typeface="Times New Roman" pitchFamily="18" charset="0"/>
              <a:cs typeface="Times New Roman" pitchFamily="18" charset="0"/>
            </a:endParaRPr>
          </a:p>
        </p:txBody>
      </p:sp>
      <p:sp>
        <p:nvSpPr>
          <p:cNvPr id="12291"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17BB641F-18AE-44A5-8E19-DE17AB097DB6}" type="slidenum">
              <a:rPr lang="ar-SA" altLang="en-US" smtClean="0">
                <a:solidFill>
                  <a:schemeClr val="tx2"/>
                </a:solidFill>
              </a:rPr>
              <a:pPr eaLnBrk="1" hangingPunct="1"/>
              <a:t>231</a:t>
            </a:fld>
            <a:endParaRPr lang="en-US" altLang="en-US" smtClean="0">
              <a:solidFill>
                <a:schemeClr val="tx2"/>
              </a:solidFill>
            </a:endParaRPr>
          </a:p>
        </p:txBody>
      </p:sp>
    </p:spTree>
    <p:extLst>
      <p:ext uri="{BB962C8B-B14F-4D97-AF65-F5344CB8AC3E}">
        <p14:creationId xmlns:p14="http://schemas.microsoft.com/office/powerpoint/2010/main" val="1905913151"/>
      </p:ext>
    </p:extLst>
  </p:cSld>
  <p:clrMapOvr>
    <a:masterClrMapping/>
  </p:clrMapOvr>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9" name="Rectangle 3"/>
          <p:cNvSpPr>
            <a:spLocks noGrp="1" noChangeArrowheads="1"/>
          </p:cNvSpPr>
          <p:nvPr>
            <p:ph type="body" idx="4294967295"/>
          </p:nvPr>
        </p:nvSpPr>
        <p:spPr>
          <a:xfrm>
            <a:off x="457200" y="304800"/>
            <a:ext cx="8229600" cy="6172200"/>
          </a:xfrm>
        </p:spPr>
        <p:txBody>
          <a:bodyPr>
            <a:normAutofit fontScale="92500" lnSpcReduction="20000"/>
          </a:bodyPr>
          <a:lstStyle/>
          <a:p>
            <a:pPr marL="457200" indent="-457200" algn="just" rtl="1" eaLnBrk="1" fontAlgn="auto" hangingPunct="1">
              <a:lnSpc>
                <a:spcPct val="150000"/>
              </a:lnSpc>
              <a:spcAft>
                <a:spcPts val="0"/>
              </a:spcAft>
              <a:buFontTx/>
              <a:buNone/>
              <a:defRPr/>
            </a:pPr>
            <a:r>
              <a:rPr lang="ar-SA" sz="2800" b="1" dirty="0" smtClean="0">
                <a:solidFill>
                  <a:srgbClr val="C00000"/>
                </a:solidFill>
                <a:latin typeface="Times New Roman" pitchFamily="18" charset="0"/>
                <a:cs typeface="Times New Roman" pitchFamily="18" charset="0"/>
              </a:rPr>
              <a:t>عدم إختيار الوقـت المناسب للاستزراع ينتج عنه</a:t>
            </a:r>
            <a:r>
              <a:rPr lang="ar-SA" sz="2800" b="1" dirty="0">
                <a:solidFill>
                  <a:srgbClr val="C00000"/>
                </a:solidFill>
                <a:latin typeface="Times New Roman" pitchFamily="18" charset="0"/>
                <a:cs typeface="Times New Roman" pitchFamily="18" charset="0"/>
              </a:rPr>
              <a:t>:</a:t>
            </a:r>
          </a:p>
          <a:p>
            <a:pPr marL="457200" indent="-457200" algn="just" rtl="1" eaLnBrk="1" fontAlgn="auto" hangingPunct="1">
              <a:lnSpc>
                <a:spcPct val="150000"/>
              </a:lnSpc>
              <a:spcAft>
                <a:spcPts val="0"/>
              </a:spcAft>
              <a:buFont typeface="Wingdings"/>
              <a:buChar char=""/>
              <a:defRPr/>
            </a:pPr>
            <a:r>
              <a:rPr lang="ar-SA" sz="1800" dirty="0">
                <a:latin typeface="Times New Roman" pitchFamily="18" charset="0"/>
                <a:cs typeface="Times New Roman" pitchFamily="18" charset="0"/>
              </a:rPr>
              <a:t>تأثير على كمية الإنتاج المحقق.</a:t>
            </a:r>
          </a:p>
          <a:p>
            <a:pPr marL="457200" indent="-457200" algn="just" rtl="1" eaLnBrk="1" fontAlgn="auto" hangingPunct="1">
              <a:lnSpc>
                <a:spcPct val="150000"/>
              </a:lnSpc>
              <a:spcAft>
                <a:spcPts val="0"/>
              </a:spcAft>
              <a:buFont typeface="Wingdings"/>
              <a:buChar char=""/>
              <a:defRPr/>
            </a:pPr>
            <a:r>
              <a:rPr lang="ar-SA" sz="1800" dirty="0">
                <a:latin typeface="Times New Roman" pitchFamily="18" charset="0"/>
                <a:cs typeface="Times New Roman" pitchFamily="18" charset="0"/>
              </a:rPr>
              <a:t>زيادة الفاقد في المحصول الإنتاجي.</a:t>
            </a:r>
          </a:p>
          <a:p>
            <a:pPr marL="457200" indent="-457200" algn="just" rtl="1" eaLnBrk="1" fontAlgn="auto" hangingPunct="1">
              <a:lnSpc>
                <a:spcPct val="150000"/>
              </a:lnSpc>
              <a:spcAft>
                <a:spcPts val="0"/>
              </a:spcAft>
              <a:buFont typeface="Wingdings"/>
              <a:buChar char=""/>
              <a:defRPr/>
            </a:pPr>
            <a:r>
              <a:rPr lang="ar-SA" sz="1800" dirty="0">
                <a:latin typeface="Times New Roman" pitchFamily="18" charset="0"/>
                <a:cs typeface="Times New Roman" pitchFamily="18" charset="0"/>
              </a:rPr>
              <a:t>تكاليف عالية للآلات الزراعية المطلوبة للقيام بالعمليات الزراعية في أوقاتها لبعض أنواع المحاصيل الحساسة لمواعيد الإستزراع والحصاد.</a:t>
            </a:r>
            <a:endParaRPr lang="ar-SA" sz="1800" b="1" dirty="0">
              <a:latin typeface="Times New Roman" pitchFamily="18" charset="0"/>
              <a:cs typeface="Times New Roman" pitchFamily="18" charset="0"/>
            </a:endParaRPr>
          </a:p>
          <a:p>
            <a:pPr marL="457200" indent="-457200" algn="just" rtl="1" eaLnBrk="1" fontAlgn="auto" hangingPunct="1">
              <a:lnSpc>
                <a:spcPct val="150000"/>
              </a:lnSpc>
              <a:spcAft>
                <a:spcPts val="0"/>
              </a:spcAft>
              <a:buFontTx/>
              <a:buNone/>
              <a:defRPr/>
            </a:pPr>
            <a:r>
              <a:rPr lang="ar-SA" sz="2800" b="1" dirty="0">
                <a:solidFill>
                  <a:srgbClr val="C00000"/>
                </a:solidFill>
                <a:latin typeface="Times New Roman" pitchFamily="18" charset="0"/>
                <a:cs typeface="Times New Roman" pitchFamily="18" charset="0"/>
              </a:rPr>
              <a:t>مــــــــعدلات </a:t>
            </a:r>
            <a:r>
              <a:rPr lang="ar-SA" sz="2800" b="1" dirty="0" smtClean="0">
                <a:solidFill>
                  <a:srgbClr val="C00000"/>
                </a:solidFill>
                <a:latin typeface="Times New Roman" pitchFamily="18" charset="0"/>
                <a:cs typeface="Times New Roman" pitchFamily="18" charset="0"/>
              </a:rPr>
              <a:t>الــــــــــبذر</a:t>
            </a:r>
            <a:endParaRPr lang="ar-SA" sz="2800" b="1" dirty="0">
              <a:solidFill>
                <a:srgbClr val="C00000"/>
              </a:solidFill>
              <a:latin typeface="Times New Roman" pitchFamily="18" charset="0"/>
              <a:cs typeface="Times New Roman" pitchFamily="18" charset="0"/>
            </a:endParaRPr>
          </a:p>
          <a:p>
            <a:pPr marL="457200" indent="-457200" algn="just" rtl="1" eaLnBrk="1" fontAlgn="auto" hangingPunct="1">
              <a:lnSpc>
                <a:spcPct val="150000"/>
              </a:lnSpc>
              <a:spcAft>
                <a:spcPts val="0"/>
              </a:spcAft>
              <a:buFont typeface="Wingdings"/>
              <a:buChar char=""/>
              <a:defRPr/>
            </a:pPr>
            <a:r>
              <a:rPr lang="ar-SA" sz="1800" dirty="0">
                <a:latin typeface="Times New Roman" pitchFamily="18" charset="0"/>
                <a:cs typeface="Times New Roman" pitchFamily="18" charset="0"/>
              </a:rPr>
              <a:t>تعد معدلات </a:t>
            </a:r>
            <a:r>
              <a:rPr lang="ar-SA" sz="1800" dirty="0" smtClean="0">
                <a:latin typeface="Times New Roman" pitchFamily="18" charset="0"/>
                <a:cs typeface="Times New Roman" pitchFamily="18" charset="0"/>
              </a:rPr>
              <a:t>البذر </a:t>
            </a:r>
            <a:r>
              <a:rPr lang="ar-SA" sz="1800" dirty="0">
                <a:latin typeface="Times New Roman" pitchFamily="18" charset="0"/>
                <a:cs typeface="Times New Roman" pitchFamily="18" charset="0"/>
              </a:rPr>
              <a:t>من العمليات الزراعية المهمة التي لها علاقة مباشرة بالإنتاجية المحققة من المحاصيل المختلفة مع غيرها من العوامل الأخرى. وتشير الدراسات المتوفرة من المراكز البحثية إلى زيادة في إنتاج الذرة الشامية والقمح باستخدام معدلات مناسبة من </a:t>
            </a:r>
            <a:r>
              <a:rPr lang="ar-SA" sz="1800" dirty="0" smtClean="0">
                <a:latin typeface="Times New Roman" pitchFamily="18" charset="0"/>
                <a:cs typeface="Times New Roman" pitchFamily="18" charset="0"/>
              </a:rPr>
              <a:t>البذر</a:t>
            </a:r>
            <a:r>
              <a:rPr lang="ar-SA" sz="1800" dirty="0">
                <a:latin typeface="Times New Roman" pitchFamily="18" charset="0"/>
                <a:cs typeface="Times New Roman" pitchFamily="18" charset="0"/>
              </a:rPr>
              <a:t>، وكان هذا التأثير على الإنتاج ناتج من الآتي:</a:t>
            </a:r>
          </a:p>
          <a:p>
            <a:pPr marL="457200" indent="-457200" algn="just" rtl="1" eaLnBrk="1" fontAlgn="auto" hangingPunct="1">
              <a:lnSpc>
                <a:spcPct val="150000"/>
              </a:lnSpc>
              <a:spcAft>
                <a:spcPts val="0"/>
              </a:spcAft>
              <a:buFontTx/>
              <a:buAutoNum type="arabicPeriod"/>
              <a:defRPr/>
            </a:pPr>
            <a:r>
              <a:rPr lang="ar-SA" sz="1800" dirty="0">
                <a:latin typeface="Times New Roman" pitchFamily="18" charset="0"/>
                <a:cs typeface="Times New Roman" pitchFamily="18" charset="0"/>
              </a:rPr>
              <a:t>زيادة عدد النباتات لوحدة المساحة،</a:t>
            </a:r>
          </a:p>
          <a:p>
            <a:pPr marL="457200" indent="-457200" algn="just" rtl="1" eaLnBrk="1" fontAlgn="auto" hangingPunct="1">
              <a:lnSpc>
                <a:spcPct val="150000"/>
              </a:lnSpc>
              <a:spcAft>
                <a:spcPts val="0"/>
              </a:spcAft>
              <a:buFontTx/>
              <a:buAutoNum type="arabicPeriod"/>
              <a:defRPr/>
            </a:pPr>
            <a:r>
              <a:rPr lang="ar-SA" sz="1800" dirty="0">
                <a:latin typeface="Times New Roman" pitchFamily="18" charset="0"/>
                <a:cs typeface="Times New Roman" pitchFamily="18" charset="0"/>
              </a:rPr>
              <a:t>زيادة تنافس النباتات مع الأعشاب والحشائش المصاحبة للنباتات وبذلك أعطيت للنبات فرصة للإستفادة من كل العناصر الغذائية والرطوبة المتوفرة للتربة.</a:t>
            </a:r>
            <a:endParaRPr lang="ar-SA" sz="1800" b="1" dirty="0">
              <a:latin typeface="Times New Roman" pitchFamily="18" charset="0"/>
              <a:cs typeface="Times New Roman" pitchFamily="18" charset="0"/>
            </a:endParaRPr>
          </a:p>
          <a:p>
            <a:pPr marL="457200" indent="-457200" algn="just" rtl="1" eaLnBrk="1" fontAlgn="auto" hangingPunct="1">
              <a:lnSpc>
                <a:spcPct val="150000"/>
              </a:lnSpc>
              <a:spcAft>
                <a:spcPts val="0"/>
              </a:spcAft>
              <a:buFontTx/>
              <a:buNone/>
              <a:defRPr/>
            </a:pPr>
            <a:r>
              <a:rPr lang="ar-SA" sz="1800" b="1" dirty="0">
                <a:latin typeface="Times New Roman" pitchFamily="18" charset="0"/>
                <a:cs typeface="Times New Roman" pitchFamily="18" charset="0"/>
              </a:rPr>
              <a:t>والسـؤال هـنا، إلى أي مدى يمـكن زيادة كثـافة البـذور والـنباتات لوحـدة الـمساحة؟</a:t>
            </a:r>
            <a:endParaRPr lang="ar-SA" sz="1800" dirty="0">
              <a:latin typeface="Times New Roman" pitchFamily="18" charset="0"/>
              <a:cs typeface="Times New Roman" pitchFamily="18" charset="0"/>
            </a:endParaRPr>
          </a:p>
          <a:p>
            <a:pPr marL="457200" indent="-457200" algn="just" rtl="1" eaLnBrk="1" fontAlgn="auto" hangingPunct="1">
              <a:lnSpc>
                <a:spcPct val="150000"/>
              </a:lnSpc>
              <a:spcAft>
                <a:spcPts val="0"/>
              </a:spcAft>
              <a:buFontTx/>
              <a:buNone/>
              <a:defRPr/>
            </a:pPr>
            <a:r>
              <a:rPr lang="ar-SA" sz="1800" dirty="0">
                <a:latin typeface="Times New Roman" pitchFamily="18" charset="0"/>
                <a:cs typeface="Times New Roman" pitchFamily="18" charset="0"/>
              </a:rPr>
              <a:t>والإجابة على هذا السؤال يمكن تلخيصها في القاعدة الإقتصادية التالية:</a:t>
            </a:r>
          </a:p>
          <a:p>
            <a:pPr marL="457200" indent="-457200" algn="just" rtl="1" eaLnBrk="1" fontAlgn="auto" hangingPunct="1">
              <a:lnSpc>
                <a:spcPct val="150000"/>
              </a:lnSpc>
              <a:spcAft>
                <a:spcPts val="0"/>
              </a:spcAft>
              <a:buFontTx/>
              <a:buNone/>
              <a:defRPr/>
            </a:pPr>
            <a:r>
              <a:rPr lang="ar-SA" sz="1800" dirty="0">
                <a:latin typeface="Times New Roman" pitchFamily="18" charset="0"/>
                <a:cs typeface="Times New Roman" pitchFamily="18" charset="0"/>
              </a:rPr>
              <a:t>" مقارنة الزيادة في قيمة العائد </a:t>
            </a:r>
            <a:r>
              <a:rPr lang="en-US" sz="1800" i="1" dirty="0">
                <a:latin typeface="Times New Roman" pitchFamily="18" charset="0"/>
                <a:cs typeface="Times New Roman" pitchFamily="18" charset="0"/>
              </a:rPr>
              <a:t>Value of Return</a:t>
            </a:r>
            <a:r>
              <a:rPr lang="en-US" sz="1800" dirty="0">
                <a:latin typeface="Times New Roman" pitchFamily="18" charset="0"/>
                <a:cs typeface="Times New Roman" pitchFamily="18" charset="0"/>
              </a:rPr>
              <a:t> </a:t>
            </a:r>
            <a:r>
              <a:rPr lang="ar-SA" sz="1800" dirty="0">
                <a:latin typeface="Times New Roman" pitchFamily="18" charset="0"/>
                <a:cs typeface="Times New Roman" pitchFamily="18" charset="0"/>
              </a:rPr>
              <a:t>بالزيادة في قيمة التكاليف </a:t>
            </a:r>
            <a:r>
              <a:rPr lang="en-US" sz="1800" i="1" dirty="0">
                <a:latin typeface="Times New Roman" pitchFamily="18" charset="0"/>
                <a:cs typeface="Times New Roman" pitchFamily="18" charset="0"/>
              </a:rPr>
              <a:t>Value of Costs</a:t>
            </a:r>
            <a:r>
              <a:rPr lang="ar-SA" sz="1800" dirty="0">
                <a:latin typeface="Times New Roman" pitchFamily="18" charset="0"/>
                <a:cs typeface="Times New Roman" pitchFamily="18" charset="0"/>
              </a:rPr>
              <a:t> "</a:t>
            </a:r>
            <a:r>
              <a:rPr lang="en-US" sz="1800" dirty="0">
                <a:latin typeface="Times New Roman" pitchFamily="18" charset="0"/>
                <a:cs typeface="Times New Roman" pitchFamily="18" charset="0"/>
              </a:rPr>
              <a:t> </a:t>
            </a:r>
          </a:p>
        </p:txBody>
      </p:sp>
      <p:sp>
        <p:nvSpPr>
          <p:cNvPr id="13315"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AC967D4B-1D12-4B6D-B7A5-E641949DD82F}" type="slidenum">
              <a:rPr lang="ar-SA" altLang="en-US" smtClean="0">
                <a:solidFill>
                  <a:schemeClr val="tx2"/>
                </a:solidFill>
              </a:rPr>
              <a:pPr eaLnBrk="1" hangingPunct="1"/>
              <a:t>232</a:t>
            </a:fld>
            <a:endParaRPr lang="en-US" altLang="en-US" smtClean="0">
              <a:solidFill>
                <a:schemeClr val="tx2"/>
              </a:solidFill>
            </a:endParaRPr>
          </a:p>
        </p:txBody>
      </p:sp>
    </p:spTree>
    <p:extLst>
      <p:ext uri="{BB962C8B-B14F-4D97-AF65-F5344CB8AC3E}">
        <p14:creationId xmlns:p14="http://schemas.microsoft.com/office/powerpoint/2010/main" val="1438253717"/>
      </p:ext>
    </p:extLst>
  </p:cSld>
  <p:clrMapOvr>
    <a:masterClrMapping/>
  </p:clrMapOvr>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3" name="Rectangle 3"/>
          <p:cNvSpPr>
            <a:spLocks noGrp="1" noChangeArrowheads="1"/>
          </p:cNvSpPr>
          <p:nvPr>
            <p:ph type="body" idx="4294967295"/>
          </p:nvPr>
        </p:nvSpPr>
        <p:spPr>
          <a:xfrm>
            <a:off x="381000" y="152400"/>
            <a:ext cx="8534400" cy="5973763"/>
          </a:xfrm>
        </p:spPr>
        <p:txBody>
          <a:bodyPr>
            <a:normAutofit fontScale="77500" lnSpcReduction="20000"/>
          </a:bodyPr>
          <a:lstStyle/>
          <a:p>
            <a:pPr marL="457200" indent="-457200" algn="just" rtl="1" eaLnBrk="1" fontAlgn="auto" hangingPunct="1">
              <a:lnSpc>
                <a:spcPct val="150000"/>
              </a:lnSpc>
              <a:spcAft>
                <a:spcPts val="0"/>
              </a:spcAft>
              <a:buFontTx/>
              <a:buNone/>
              <a:defRPr/>
            </a:pPr>
            <a:r>
              <a:rPr lang="ar-SA" sz="3400" dirty="0">
                <a:solidFill>
                  <a:srgbClr val="C00000"/>
                </a:solidFill>
                <a:latin typeface="Times New Roman" pitchFamily="18" charset="0"/>
                <a:cs typeface="Times New Roman" pitchFamily="18" charset="0"/>
              </a:rPr>
              <a:t>وتتلخص قيمة التكاليف في:</a:t>
            </a:r>
          </a:p>
          <a:p>
            <a:pPr marL="457200" indent="-457200" algn="just" rtl="1" eaLnBrk="1" fontAlgn="auto" hangingPunct="1">
              <a:lnSpc>
                <a:spcPct val="150000"/>
              </a:lnSpc>
              <a:spcAft>
                <a:spcPts val="0"/>
              </a:spcAft>
              <a:buFont typeface="Wingdings"/>
              <a:buChar char=""/>
              <a:defRPr/>
            </a:pPr>
            <a:r>
              <a:rPr lang="ar-SA" sz="2400" dirty="0">
                <a:latin typeface="Times New Roman" pitchFamily="18" charset="0"/>
                <a:cs typeface="Times New Roman" pitchFamily="18" charset="0"/>
              </a:rPr>
              <a:t>الزيادة في تكلفة البذور،</a:t>
            </a:r>
          </a:p>
          <a:p>
            <a:pPr marL="457200" indent="-457200" algn="just" rtl="1" eaLnBrk="1" fontAlgn="auto" hangingPunct="1">
              <a:lnSpc>
                <a:spcPct val="150000"/>
              </a:lnSpc>
              <a:spcAft>
                <a:spcPts val="0"/>
              </a:spcAft>
              <a:buFont typeface="Wingdings"/>
              <a:buChar char=""/>
              <a:defRPr/>
            </a:pPr>
            <a:r>
              <a:rPr lang="ar-SA" sz="2400" dirty="0">
                <a:latin typeface="Times New Roman" pitchFamily="18" charset="0"/>
                <a:cs typeface="Times New Roman" pitchFamily="18" charset="0"/>
              </a:rPr>
              <a:t>الزيادة في تكلفة الحصاد </a:t>
            </a:r>
            <a:r>
              <a:rPr lang="en-US" sz="2400" i="1" dirty="0" err="1">
                <a:latin typeface="Times New Roman" pitchFamily="18" charset="0"/>
                <a:cs typeface="Times New Roman" pitchFamily="18" charset="0"/>
              </a:rPr>
              <a:t>Harfest</a:t>
            </a:r>
            <a:r>
              <a:rPr lang="ar-SA" sz="2400" dirty="0">
                <a:latin typeface="Times New Roman" pitchFamily="18" charset="0"/>
                <a:cs typeface="Times New Roman" pitchFamily="18" charset="0"/>
              </a:rPr>
              <a:t>،</a:t>
            </a:r>
          </a:p>
          <a:p>
            <a:pPr marL="457200" indent="-457200" algn="just" rtl="1" eaLnBrk="1" fontAlgn="auto" hangingPunct="1">
              <a:lnSpc>
                <a:spcPct val="150000"/>
              </a:lnSpc>
              <a:spcAft>
                <a:spcPts val="0"/>
              </a:spcAft>
              <a:buFont typeface="Wingdings"/>
              <a:buChar char=""/>
              <a:defRPr/>
            </a:pPr>
            <a:r>
              <a:rPr lang="ar-SA" sz="2400" dirty="0">
                <a:latin typeface="Times New Roman" pitchFamily="18" charset="0"/>
                <a:cs typeface="Times New Roman" pitchFamily="18" charset="0"/>
              </a:rPr>
              <a:t>الزيادة في تكلفة النقل   </a:t>
            </a:r>
            <a:r>
              <a:rPr lang="en-US" sz="2400" i="1" dirty="0">
                <a:latin typeface="Times New Roman" pitchFamily="18" charset="0"/>
                <a:cs typeface="Times New Roman" pitchFamily="18" charset="0"/>
              </a:rPr>
              <a:t>Transportation</a:t>
            </a:r>
            <a:r>
              <a:rPr lang="en-US" sz="2400" dirty="0">
                <a:latin typeface="Times New Roman" pitchFamily="18" charset="0"/>
                <a:cs typeface="Times New Roman" pitchFamily="18" charset="0"/>
              </a:rPr>
              <a:t> </a:t>
            </a:r>
            <a:r>
              <a:rPr lang="ar-SA" sz="2400" dirty="0">
                <a:latin typeface="Times New Roman" pitchFamily="18" charset="0"/>
                <a:cs typeface="Times New Roman" pitchFamily="18" charset="0"/>
              </a:rPr>
              <a:t>والمناولة </a:t>
            </a:r>
            <a:r>
              <a:rPr lang="en-US" sz="2400" i="1" dirty="0">
                <a:latin typeface="Times New Roman" pitchFamily="18" charset="0"/>
                <a:cs typeface="Times New Roman" pitchFamily="18" charset="0"/>
              </a:rPr>
              <a:t>Handling</a:t>
            </a:r>
            <a:r>
              <a:rPr lang="en-US" sz="2400" dirty="0">
                <a:latin typeface="Times New Roman" pitchFamily="18" charset="0"/>
                <a:cs typeface="Times New Roman" pitchFamily="18" charset="0"/>
              </a:rPr>
              <a:t> </a:t>
            </a:r>
            <a:r>
              <a:rPr lang="ar-SA" sz="2400" dirty="0">
                <a:latin typeface="Times New Roman" pitchFamily="18" charset="0"/>
                <a:cs typeface="Times New Roman" pitchFamily="18" charset="0"/>
              </a:rPr>
              <a:t>،</a:t>
            </a:r>
          </a:p>
          <a:p>
            <a:pPr marL="457200" indent="-457200" algn="just" rtl="1" eaLnBrk="1" fontAlgn="auto" hangingPunct="1">
              <a:lnSpc>
                <a:spcPct val="150000"/>
              </a:lnSpc>
              <a:spcAft>
                <a:spcPts val="0"/>
              </a:spcAft>
              <a:buFontTx/>
              <a:buNone/>
              <a:defRPr/>
            </a:pPr>
            <a:r>
              <a:rPr lang="ar-SA" sz="2400" dirty="0">
                <a:latin typeface="Times New Roman" pitchFamily="18" charset="0"/>
                <a:cs typeface="Times New Roman" pitchFamily="18" charset="0"/>
              </a:rPr>
              <a:t>حيث إن تكلفة الآلات الزراعية... </a:t>
            </a:r>
            <a:r>
              <a:rPr lang="ar-SA" sz="2400" dirty="0">
                <a:latin typeface="Times New Roman" pitchFamily="18" charset="0"/>
                <a:cs typeface="Times New Roman" pitchFamily="18" charset="0"/>
              </a:rPr>
              <a:t>إلخ، تعد تكاليف ثابتة أما الزيادة في قيمة الإنتاج فتتمثل في المساهمة في كمية الإنتاج لوحدة المساحة الناتج من إضافة معدلات أعلى من </a:t>
            </a:r>
            <a:r>
              <a:rPr lang="ar-SA" sz="2400" dirty="0" smtClean="0">
                <a:latin typeface="Times New Roman" pitchFamily="18" charset="0"/>
                <a:cs typeface="Times New Roman" pitchFamily="18" charset="0"/>
              </a:rPr>
              <a:t>البذر</a:t>
            </a:r>
            <a:r>
              <a:rPr lang="ar-SA" sz="2400" dirty="0">
                <a:latin typeface="Times New Roman" pitchFamily="18" charset="0"/>
                <a:cs typeface="Times New Roman" pitchFamily="18" charset="0"/>
              </a:rPr>
              <a:t>. وعلى العموم تكلفة النباتات في حساسيتها لكمية البذور المستخدمة </a:t>
            </a:r>
            <a:r>
              <a:rPr lang="ar-SA" sz="2400" dirty="0" smtClean="0">
                <a:latin typeface="Times New Roman" pitchFamily="18" charset="0"/>
                <a:cs typeface="Times New Roman" pitchFamily="18" charset="0"/>
              </a:rPr>
              <a:t>مهمة</a:t>
            </a:r>
            <a:r>
              <a:rPr lang="ar-SA" sz="2400" dirty="0">
                <a:latin typeface="Times New Roman" pitchFamily="18" charset="0"/>
                <a:cs typeface="Times New Roman" pitchFamily="18" charset="0"/>
              </a:rPr>
              <a:t>، مثلاً في حالات الذرة والقمح والشعير إلا أنها أقل أهمية في المحاصيل التي تستطيع أن تمد في المساحة حتى يحصل التوازن المطلوب مثل بعض الاعلاف والمحاصيل صغيرة الحبوب. </a:t>
            </a:r>
            <a:endParaRPr lang="ar-SA" sz="2400" dirty="0" smtClean="0">
              <a:latin typeface="Times New Roman" pitchFamily="18" charset="0"/>
              <a:cs typeface="Times New Roman" pitchFamily="18" charset="0"/>
            </a:endParaRPr>
          </a:p>
          <a:p>
            <a:pPr marL="457200" indent="-457200" algn="just" rtl="1" eaLnBrk="1" fontAlgn="auto" hangingPunct="1">
              <a:lnSpc>
                <a:spcPct val="150000"/>
              </a:lnSpc>
              <a:spcAft>
                <a:spcPts val="0"/>
              </a:spcAft>
              <a:buFont typeface="Wingdings"/>
              <a:buChar char=""/>
              <a:defRPr/>
            </a:pPr>
            <a:r>
              <a:rPr lang="ar-SA" sz="2400" dirty="0" smtClean="0">
                <a:latin typeface="Times New Roman" pitchFamily="18" charset="0"/>
                <a:cs typeface="Times New Roman" pitchFamily="18" charset="0"/>
              </a:rPr>
              <a:t>من </a:t>
            </a:r>
            <a:r>
              <a:rPr lang="ar-SA" sz="2400" dirty="0">
                <a:latin typeface="Times New Roman" pitchFamily="18" charset="0"/>
                <a:cs typeface="Times New Roman" pitchFamily="18" charset="0"/>
              </a:rPr>
              <a:t>العوامل المهمة الأخرى التي يجب مراعاتها في زيادة معدلات البذور هي:</a:t>
            </a:r>
          </a:p>
          <a:p>
            <a:pPr marL="457200" indent="-457200" algn="just" rtl="1" eaLnBrk="1" fontAlgn="auto" hangingPunct="1">
              <a:lnSpc>
                <a:spcPct val="150000"/>
              </a:lnSpc>
              <a:spcAft>
                <a:spcPts val="0"/>
              </a:spcAft>
              <a:buFontTx/>
              <a:buAutoNum type="arabicPeriod"/>
              <a:defRPr/>
            </a:pPr>
            <a:r>
              <a:rPr lang="ar-SA" sz="2400" dirty="0">
                <a:latin typeface="Times New Roman" pitchFamily="18" charset="0"/>
                <a:cs typeface="Times New Roman" pitchFamily="18" charset="0"/>
              </a:rPr>
              <a:t>توفر الأسمدة </a:t>
            </a:r>
            <a:r>
              <a:rPr lang="en-US" sz="2400" i="1" dirty="0">
                <a:latin typeface="Times New Roman" pitchFamily="18" charset="0"/>
                <a:cs typeface="Times New Roman" pitchFamily="18" charset="0"/>
              </a:rPr>
              <a:t>Fertilizers</a:t>
            </a:r>
            <a:r>
              <a:rPr lang="en-US" sz="2400" dirty="0">
                <a:latin typeface="Times New Roman" pitchFamily="18" charset="0"/>
                <a:cs typeface="Times New Roman" pitchFamily="18" charset="0"/>
              </a:rPr>
              <a:t> </a:t>
            </a:r>
            <a:r>
              <a:rPr lang="ar-SA" sz="2400" dirty="0">
                <a:latin typeface="Times New Roman" pitchFamily="18" charset="0"/>
                <a:cs typeface="Times New Roman" pitchFamily="18" charset="0"/>
              </a:rPr>
              <a:t> اللازمة للمحاصيل.</a:t>
            </a:r>
          </a:p>
          <a:p>
            <a:pPr marL="457200" indent="-457200" algn="just" rtl="1" eaLnBrk="1" fontAlgn="auto" hangingPunct="1">
              <a:lnSpc>
                <a:spcPct val="150000"/>
              </a:lnSpc>
              <a:spcAft>
                <a:spcPts val="0"/>
              </a:spcAft>
              <a:buFontTx/>
              <a:buAutoNum type="arabicPeriod"/>
              <a:defRPr/>
            </a:pPr>
            <a:r>
              <a:rPr lang="ar-SA" sz="2400" dirty="0">
                <a:latin typeface="Times New Roman" pitchFamily="18" charset="0"/>
                <a:cs typeface="Times New Roman" pitchFamily="18" charset="0"/>
              </a:rPr>
              <a:t>توفر الرطوبة </a:t>
            </a:r>
            <a:r>
              <a:rPr lang="en-US" sz="2400" i="1" dirty="0">
                <a:latin typeface="Times New Roman" pitchFamily="18" charset="0"/>
                <a:cs typeface="Times New Roman" pitchFamily="18" charset="0"/>
              </a:rPr>
              <a:t>Humidity</a:t>
            </a:r>
            <a:r>
              <a:rPr lang="en-US" sz="2400" dirty="0">
                <a:latin typeface="Times New Roman" pitchFamily="18" charset="0"/>
                <a:cs typeface="Times New Roman" pitchFamily="18" charset="0"/>
              </a:rPr>
              <a:t> </a:t>
            </a:r>
            <a:r>
              <a:rPr lang="ar-SA" sz="2400" dirty="0">
                <a:latin typeface="Times New Roman" pitchFamily="18" charset="0"/>
                <a:cs typeface="Times New Roman" pitchFamily="18" charset="0"/>
              </a:rPr>
              <a:t>اللازمة لإنجاح المحصول وخاصة في الأوقات الحرجة مثل أوقات تكوين البذور والثمار وغيرها مع مراعاة أهمية قانون تناقض الإنتاجية بعد مستوى معين من البذور المستخدمة.</a:t>
            </a:r>
          </a:p>
          <a:p>
            <a:pPr marL="457200" indent="-457200" algn="just" rtl="1" eaLnBrk="1" fontAlgn="auto" hangingPunct="1">
              <a:lnSpc>
                <a:spcPct val="150000"/>
              </a:lnSpc>
              <a:spcAft>
                <a:spcPts val="0"/>
              </a:spcAft>
              <a:buFontTx/>
              <a:buAutoNum type="arabicPeriod"/>
              <a:defRPr/>
            </a:pPr>
            <a:r>
              <a:rPr lang="ar-SA" sz="2400" dirty="0">
                <a:latin typeface="Times New Roman" pitchFamily="18" charset="0"/>
                <a:cs typeface="Times New Roman" pitchFamily="18" charset="0"/>
              </a:rPr>
              <a:t>نسبة حيوية البذور المحسنة.</a:t>
            </a:r>
            <a:endParaRPr lang="en-US" sz="2400" dirty="0">
              <a:latin typeface="Times New Roman" pitchFamily="18" charset="0"/>
              <a:cs typeface="Times New Roman" pitchFamily="18" charset="0"/>
            </a:endParaRPr>
          </a:p>
        </p:txBody>
      </p:sp>
      <p:sp>
        <p:nvSpPr>
          <p:cNvPr id="14339"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2707FE89-F575-45ED-AD5F-E654EA83D9D8}" type="slidenum">
              <a:rPr lang="ar-SA" altLang="en-US" smtClean="0">
                <a:solidFill>
                  <a:schemeClr val="tx2"/>
                </a:solidFill>
              </a:rPr>
              <a:pPr eaLnBrk="1" hangingPunct="1"/>
              <a:t>233</a:t>
            </a:fld>
            <a:endParaRPr lang="en-US" altLang="en-US" smtClean="0">
              <a:solidFill>
                <a:schemeClr val="tx2"/>
              </a:solidFill>
            </a:endParaRPr>
          </a:p>
        </p:txBody>
      </p:sp>
    </p:spTree>
    <p:extLst>
      <p:ext uri="{BB962C8B-B14F-4D97-AF65-F5344CB8AC3E}">
        <p14:creationId xmlns:p14="http://schemas.microsoft.com/office/powerpoint/2010/main" val="3819784712"/>
      </p:ext>
    </p:extLst>
  </p:cSld>
  <p:clrMapOvr>
    <a:masterClrMapping/>
  </p:clrMapOvr>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4294967295"/>
          </p:nvPr>
        </p:nvSpPr>
        <p:spPr>
          <a:xfrm>
            <a:off x="228600" y="304800"/>
            <a:ext cx="8915400" cy="6400800"/>
          </a:xfrm>
        </p:spPr>
        <p:txBody>
          <a:bodyPr/>
          <a:lstStyle/>
          <a:p>
            <a:pPr algn="just" rtl="1" eaLnBrk="1" hangingPunct="1">
              <a:lnSpc>
                <a:spcPct val="150000"/>
              </a:lnSpc>
              <a:buFontTx/>
              <a:buNone/>
            </a:pPr>
            <a:r>
              <a:rPr lang="ar-SA" altLang="en-US" sz="3200" b="1" dirty="0" smtClean="0">
                <a:solidFill>
                  <a:srgbClr val="C00000"/>
                </a:solidFill>
                <a:latin typeface="Times New Roman" pitchFamily="18" charset="0"/>
                <a:cs typeface="Times New Roman" pitchFamily="18" charset="0"/>
              </a:rPr>
              <a:t>عمليات التعـشيب</a:t>
            </a:r>
            <a:endParaRPr lang="ar-SA" altLang="en-US" sz="3200" dirty="0" smtClean="0">
              <a:solidFill>
                <a:srgbClr val="C00000"/>
              </a:solidFill>
              <a:latin typeface="Times New Roman" pitchFamily="18" charset="0"/>
              <a:cs typeface="Times New Roman" pitchFamily="18" charset="0"/>
            </a:endParaRPr>
          </a:p>
          <a:p>
            <a:pPr algn="just" rtl="1" eaLnBrk="1" hangingPunct="1">
              <a:lnSpc>
                <a:spcPct val="150000"/>
              </a:lnSpc>
            </a:pPr>
            <a:r>
              <a:rPr lang="ar-SA" altLang="en-US" sz="2000" dirty="0" smtClean="0">
                <a:latin typeface="Times New Roman" pitchFamily="18" charset="0"/>
                <a:cs typeface="Times New Roman" pitchFamily="18" charset="0"/>
              </a:rPr>
              <a:t>تشير الدراسات المتوفرة إلى وجود علاقة مهمة بين الإنتاجية لمختلف المحاصيل ومكافحة الحشائش والتعشيب. حيث تشير بعض التجارب إلى إمكانية زيادة الإنتاجية بنسبة 30% بإزالة الحشائش من محصول الذرة والقمح، وتتّبع مرات التعشيب قانون تناقص الغلة حيث أن هناك معـدلات مثلى للتعشـيب لمختلف المحاصيل. </a:t>
            </a:r>
            <a:endParaRPr lang="ar-SA" altLang="en-US" sz="2000" dirty="0" smtClean="0">
              <a:latin typeface="Times New Roman" pitchFamily="18" charset="0"/>
              <a:cs typeface="Times New Roman" pitchFamily="18" charset="0"/>
            </a:endParaRPr>
          </a:p>
          <a:p>
            <a:pPr algn="just" rtl="1" eaLnBrk="1" hangingPunct="1">
              <a:lnSpc>
                <a:spcPct val="150000"/>
              </a:lnSpc>
            </a:pPr>
            <a:r>
              <a:rPr lang="ar-SA" altLang="en-US" sz="2000" dirty="0" smtClean="0">
                <a:latin typeface="Times New Roman" pitchFamily="18" charset="0"/>
                <a:cs typeface="Times New Roman" pitchFamily="18" charset="0"/>
              </a:rPr>
              <a:t>والقاعدة </a:t>
            </a:r>
            <a:r>
              <a:rPr lang="ar-SA" altLang="en-US" sz="2000" dirty="0" smtClean="0">
                <a:latin typeface="Times New Roman" pitchFamily="18" charset="0"/>
                <a:cs typeface="Times New Roman" pitchFamily="18" charset="0"/>
              </a:rPr>
              <a:t>الإقتصادية المستخدمة في تحديد عدد مرات التـعشيب لمختلف المحاصيل هي " النقطة تتساوى فيها التكلفة الحدية </a:t>
            </a:r>
            <a:r>
              <a:rPr lang="en-US" altLang="en-US" sz="2000" i="1" dirty="0" smtClean="0">
                <a:latin typeface="Times New Roman" pitchFamily="18" charset="0"/>
                <a:cs typeface="Times New Roman" pitchFamily="18" charset="0"/>
              </a:rPr>
              <a:t>Marginal Cost</a:t>
            </a:r>
            <a:r>
              <a:rPr lang="en-US" altLang="en-US" sz="2000" dirty="0" smtClean="0">
                <a:latin typeface="Times New Roman" pitchFamily="18" charset="0"/>
                <a:cs typeface="Times New Roman" pitchFamily="18" charset="0"/>
              </a:rPr>
              <a:t> </a:t>
            </a:r>
            <a:r>
              <a:rPr lang="ar-SA" altLang="en-US" sz="2000" dirty="0" smtClean="0">
                <a:latin typeface="Times New Roman" pitchFamily="18" charset="0"/>
                <a:cs typeface="Times New Roman" pitchFamily="18" charset="0"/>
              </a:rPr>
              <a:t>للتعشيب من العائد الحدي </a:t>
            </a:r>
            <a:r>
              <a:rPr lang="en-US" altLang="en-US" sz="2000" i="1" dirty="0" smtClean="0">
                <a:latin typeface="Times New Roman" pitchFamily="18" charset="0"/>
                <a:cs typeface="Times New Roman" pitchFamily="18" charset="0"/>
              </a:rPr>
              <a:t>Marginal Revenue</a:t>
            </a:r>
            <a:r>
              <a:rPr lang="en-US" altLang="en-US" sz="2000" dirty="0" smtClean="0">
                <a:latin typeface="Times New Roman" pitchFamily="18" charset="0"/>
                <a:cs typeface="Times New Roman" pitchFamily="18" charset="0"/>
              </a:rPr>
              <a:t> </a:t>
            </a:r>
            <a:r>
              <a:rPr lang="ar-SA" altLang="en-US" sz="2000" dirty="0" smtClean="0">
                <a:latin typeface="Times New Roman" pitchFamily="18" charset="0"/>
                <a:cs typeface="Times New Roman" pitchFamily="18" charset="0"/>
              </a:rPr>
              <a:t>الناتج من التعشيب " وفي هذه النقطة تتحدد المعدلات المثلى لمرات التعشيب لمختلف المحاصيل.</a:t>
            </a:r>
          </a:p>
          <a:p>
            <a:pPr algn="just" rtl="1" eaLnBrk="1" hangingPunct="1">
              <a:lnSpc>
                <a:spcPct val="150000"/>
              </a:lnSpc>
            </a:pPr>
            <a:r>
              <a:rPr lang="ar-SA" altLang="en-US" sz="2000" dirty="0" smtClean="0">
                <a:latin typeface="Times New Roman" pitchFamily="18" charset="0"/>
                <a:cs typeface="Times New Roman" pitchFamily="18" charset="0"/>
              </a:rPr>
              <a:t>كما توجد بدائل للتعشيب اليدوي والميكانيكي باستخدام المبيدات العشبية ويمكن استخدام أي من الطرق والبدائل بمقارنة التكاليف لأي من البدائل واختيار البديل الذي يحقق الهدف بأقل تكلفة ممكنة من بين البدائل المتاحة لمقاومة الأعشاب في مختلف المحاصيل</a:t>
            </a:r>
            <a:r>
              <a:rPr lang="en-US" altLang="en-US" sz="2000" dirty="0" smtClean="0">
                <a:latin typeface="Times New Roman" pitchFamily="18" charset="0"/>
                <a:cs typeface="Times New Roman" pitchFamily="18" charset="0"/>
              </a:rPr>
              <a:t> </a:t>
            </a:r>
          </a:p>
        </p:txBody>
      </p:sp>
      <p:sp>
        <p:nvSpPr>
          <p:cNvPr id="15363"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A9BC7C2A-DD2C-476D-9FF5-90981E2AA109}" type="slidenum">
              <a:rPr lang="ar-SA" altLang="en-US" smtClean="0">
                <a:solidFill>
                  <a:schemeClr val="tx2"/>
                </a:solidFill>
              </a:rPr>
              <a:pPr eaLnBrk="1" hangingPunct="1"/>
              <a:t>234</a:t>
            </a:fld>
            <a:endParaRPr lang="en-US" altLang="en-US" smtClean="0">
              <a:solidFill>
                <a:schemeClr val="tx2"/>
              </a:solidFill>
            </a:endParaRPr>
          </a:p>
        </p:txBody>
      </p:sp>
    </p:spTree>
    <p:extLst>
      <p:ext uri="{BB962C8B-B14F-4D97-AF65-F5344CB8AC3E}">
        <p14:creationId xmlns:p14="http://schemas.microsoft.com/office/powerpoint/2010/main" val="3268987080"/>
      </p:ext>
    </p:extLst>
  </p:cSld>
  <p:clrMapOvr>
    <a:masterClrMapping/>
  </p:clrMapOvr>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1" name="Rectangle 3"/>
          <p:cNvSpPr>
            <a:spLocks noGrp="1" noChangeArrowheads="1"/>
          </p:cNvSpPr>
          <p:nvPr>
            <p:ph type="body" idx="4294967295"/>
          </p:nvPr>
        </p:nvSpPr>
        <p:spPr>
          <a:xfrm>
            <a:off x="381000" y="228600"/>
            <a:ext cx="8534400" cy="6629400"/>
          </a:xfrm>
        </p:spPr>
        <p:txBody>
          <a:bodyPr>
            <a:normAutofit/>
          </a:bodyPr>
          <a:lstStyle/>
          <a:p>
            <a:pPr marL="320040" indent="-320040" algn="r" rtl="1" eaLnBrk="1" fontAlgn="auto" hangingPunct="1">
              <a:lnSpc>
                <a:spcPct val="90000"/>
              </a:lnSpc>
              <a:spcAft>
                <a:spcPts val="0"/>
              </a:spcAft>
              <a:buFontTx/>
              <a:buNone/>
              <a:defRPr/>
            </a:pPr>
            <a:r>
              <a:rPr lang="ar-SA" sz="2800" b="1" dirty="0">
                <a:solidFill>
                  <a:srgbClr val="C00000"/>
                </a:solidFill>
                <a:latin typeface="Times New Roman" pitchFamily="18" charset="0"/>
                <a:cs typeface="Times New Roman" pitchFamily="18" charset="0"/>
              </a:rPr>
              <a:t>عـمق الـحرث والـعمليات الـزراعية الأخـرى ومـبدأ تـكلفة الـفرصة الـبديلة </a:t>
            </a:r>
          </a:p>
          <a:p>
            <a:pPr marL="320040" indent="-320040" algn="just" rtl="1" eaLnBrk="1" fontAlgn="auto" hangingPunct="1">
              <a:lnSpc>
                <a:spcPct val="150000"/>
              </a:lnSpc>
              <a:spcAft>
                <a:spcPts val="0"/>
              </a:spcAft>
              <a:buFont typeface="Wingdings"/>
              <a:buChar char=""/>
              <a:defRPr/>
            </a:pPr>
            <a:r>
              <a:rPr lang="ar-SA" sz="2000" dirty="0">
                <a:latin typeface="Times New Roman" pitchFamily="18" charset="0"/>
                <a:cs typeface="Times New Roman" pitchFamily="18" charset="0"/>
              </a:rPr>
              <a:t>يمكن حساب العائد الإقتصادي من القيام بالحرث والعمليات الزراعية الأخرى بالطرق السابقة نفسها. </a:t>
            </a:r>
            <a:r>
              <a:rPr lang="ar-SA" sz="2000" dirty="0">
                <a:latin typeface="Times New Roman" pitchFamily="18" charset="0"/>
                <a:cs typeface="Times New Roman" pitchFamily="18" charset="0"/>
              </a:rPr>
              <a:t>حيث تجري مقارنة القيمة المضافة </a:t>
            </a:r>
            <a:r>
              <a:rPr lang="ar-SA"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Value </a:t>
            </a:r>
            <a:r>
              <a:rPr lang="en-US" sz="2000" dirty="0">
                <a:latin typeface="Times New Roman" pitchFamily="18" charset="0"/>
                <a:cs typeface="Times New Roman" pitchFamily="18" charset="0"/>
              </a:rPr>
              <a:t>Add </a:t>
            </a:r>
            <a:r>
              <a:rPr lang="ar-SA" sz="2000" dirty="0">
                <a:latin typeface="Times New Roman" pitchFamily="18" charset="0"/>
                <a:cs typeface="Times New Roman" pitchFamily="18" charset="0"/>
              </a:rPr>
              <a:t>للتكاليف أو التكلفة الحدية بالقيمة المضافة للعائد او العائد الحدي. مع الملاحظة أن العمالة المؤجرة تعد جزء من التكاليف المضافة بهذا الإعتبار وبمعدلات إنتاج وأسعار محددة قد يكون من المفيد إقتصادياً مكافحة الحشائش 3 أو 4 مرات في موسم النمو للحصول على أعلى عائد. وفي سنوات أخرى قد يكتفي بمكافحة الحشائش مرة واحدة لمضاعفة العائد الصافي. وفي بعض الحالات وكما تشير الدراسات يؤثر إعداد مهد جيد للبذور على إنتاجية المحاصيل لوحدة المساحة وهناك معدلات مثلى من الجهد المبذول لإعداد المهد الجيد للبذور ولايجب تجاوزه لأن بعده تكون تكاليف الحرث والآلات الزراعية المستخدمة في التمهيد والتسوية أعلى من العائد المضاف من الزيادة في الإنتاجية نتيجة لهذه العملية. </a:t>
            </a:r>
          </a:p>
          <a:p>
            <a:pPr marL="320040" indent="-320040" algn="just" rtl="1" eaLnBrk="1" fontAlgn="auto" hangingPunct="1">
              <a:lnSpc>
                <a:spcPct val="150000"/>
              </a:lnSpc>
              <a:spcAft>
                <a:spcPts val="0"/>
              </a:spcAft>
              <a:buFont typeface="Wingdings"/>
              <a:buChar char=""/>
              <a:defRPr/>
            </a:pPr>
            <a:r>
              <a:rPr lang="ar-SA" sz="2000" dirty="0">
                <a:latin typeface="Times New Roman" pitchFamily="18" charset="0"/>
                <a:cs typeface="Times New Roman" pitchFamily="18" charset="0"/>
              </a:rPr>
              <a:t>بالإضافة الى مبدأ "الإضافة للتكاليف </a:t>
            </a:r>
            <a:r>
              <a:rPr lang="en-US" sz="2000" i="1" dirty="0">
                <a:latin typeface="Times New Roman" pitchFamily="18" charset="0"/>
                <a:cs typeface="Times New Roman" pitchFamily="18" charset="0"/>
              </a:rPr>
              <a:t>Costs</a:t>
            </a:r>
            <a:r>
              <a:rPr lang="ar-SA" sz="2000" dirty="0">
                <a:latin typeface="Times New Roman" pitchFamily="18" charset="0"/>
                <a:cs typeface="Times New Roman" pitchFamily="18" charset="0"/>
              </a:rPr>
              <a:t> والإضافة للعائد</a:t>
            </a:r>
            <a:r>
              <a:rPr lang="en-US" sz="2000" i="1" dirty="0">
                <a:latin typeface="Times New Roman" pitchFamily="18" charset="0"/>
                <a:cs typeface="Times New Roman" pitchFamily="18" charset="0"/>
              </a:rPr>
              <a:t>Revenue</a:t>
            </a:r>
            <a:r>
              <a:rPr lang="en-US" sz="2000" dirty="0">
                <a:latin typeface="Times New Roman" pitchFamily="18" charset="0"/>
                <a:cs typeface="Times New Roman" pitchFamily="18" charset="0"/>
              </a:rPr>
              <a:t> </a:t>
            </a:r>
            <a:r>
              <a:rPr lang="ar-SA" sz="2000" dirty="0">
                <a:latin typeface="Times New Roman" pitchFamily="18" charset="0"/>
                <a:cs typeface="Times New Roman" pitchFamily="18" charset="0"/>
              </a:rPr>
              <a:t>" فإن بعض المزارعين يتوجب عليهم </a:t>
            </a:r>
            <a:r>
              <a:rPr lang="ar-SA" sz="2000" dirty="0" smtClean="0">
                <a:latin typeface="Times New Roman" pitchFamily="18" charset="0"/>
                <a:cs typeface="Times New Roman" pitchFamily="18" charset="0"/>
              </a:rPr>
              <a:t>التعامل بمبدأ </a:t>
            </a:r>
            <a:r>
              <a:rPr lang="ar-SA" sz="2000" dirty="0">
                <a:latin typeface="Times New Roman" pitchFamily="18" charset="0"/>
                <a:cs typeface="Times New Roman" pitchFamily="18" charset="0"/>
              </a:rPr>
              <a:t>"تكلفة الفرصة البديلة" للموارد المتاحة للمزارع المستخدمة في العمليات الزراعية من عمالة ورأسمال وآلات زراعية وغيرها من الخيارات المتاحة أمام المزارع لاستثمارها في أنشطة زراعية أخرى</a:t>
            </a:r>
            <a:r>
              <a:rPr lang="ar-SA" sz="2000" dirty="0" smtClean="0">
                <a:latin typeface="Times New Roman" pitchFamily="18" charset="0"/>
                <a:cs typeface="Times New Roman" pitchFamily="18" charset="0"/>
              </a:rPr>
              <a:t>.</a:t>
            </a:r>
            <a:endParaRPr lang="ar-SA" sz="2000" dirty="0">
              <a:latin typeface="Times New Roman" pitchFamily="18" charset="0"/>
              <a:cs typeface="Times New Roman" pitchFamily="18" charset="0"/>
            </a:endParaRPr>
          </a:p>
        </p:txBody>
      </p:sp>
      <p:sp>
        <p:nvSpPr>
          <p:cNvPr id="16387"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8F67D555-EE69-47BF-9110-99E4B2D33150}" type="slidenum">
              <a:rPr lang="ar-SA" altLang="en-US" smtClean="0">
                <a:solidFill>
                  <a:schemeClr val="tx2"/>
                </a:solidFill>
              </a:rPr>
              <a:pPr eaLnBrk="1" hangingPunct="1"/>
              <a:t>235</a:t>
            </a:fld>
            <a:endParaRPr lang="en-US" altLang="en-US" smtClean="0">
              <a:solidFill>
                <a:schemeClr val="tx2"/>
              </a:solidFill>
            </a:endParaRPr>
          </a:p>
        </p:txBody>
      </p:sp>
    </p:spTree>
    <p:extLst>
      <p:ext uri="{BB962C8B-B14F-4D97-AF65-F5344CB8AC3E}">
        <p14:creationId xmlns:p14="http://schemas.microsoft.com/office/powerpoint/2010/main" val="51875883"/>
      </p:ext>
    </p:extLst>
  </p:cSld>
  <p:clrMapOvr>
    <a:masterClrMapping/>
  </p:clrMapOvr>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4294967295"/>
          </p:nvPr>
        </p:nvSpPr>
        <p:spPr>
          <a:xfrm>
            <a:off x="381000" y="152400"/>
            <a:ext cx="8534400" cy="6705600"/>
          </a:xfrm>
        </p:spPr>
        <p:txBody>
          <a:bodyPr/>
          <a:lstStyle/>
          <a:p>
            <a:pPr marL="381000" indent="-381000" algn="just" rtl="1" eaLnBrk="1" hangingPunct="1">
              <a:lnSpc>
                <a:spcPct val="150000"/>
              </a:lnSpc>
              <a:buFontTx/>
              <a:buNone/>
            </a:pPr>
            <a:r>
              <a:rPr lang="ar-SA" altLang="en-US" sz="2000" b="1" dirty="0" smtClean="0">
                <a:solidFill>
                  <a:srgbClr val="C00000"/>
                </a:solidFill>
                <a:latin typeface="Times New Roman" pitchFamily="18" charset="0"/>
                <a:cs typeface="Times New Roman" pitchFamily="18" charset="0"/>
              </a:rPr>
              <a:t>الـقاعدة الـعامة بـخصوص الـقيام بالـعمليات الـزراعية هـي بـمقارنة:</a:t>
            </a:r>
          </a:p>
          <a:p>
            <a:pPr marL="381000" indent="-381000" algn="just" rtl="1" eaLnBrk="1" hangingPunct="1">
              <a:lnSpc>
                <a:spcPct val="150000"/>
              </a:lnSpc>
              <a:buFontTx/>
              <a:buAutoNum type="arabicPeriod"/>
            </a:pPr>
            <a:r>
              <a:rPr lang="ar-SA" altLang="en-US" sz="1600" dirty="0" smtClean="0">
                <a:latin typeface="Times New Roman" pitchFamily="18" charset="0"/>
                <a:cs typeface="Times New Roman" pitchFamily="18" charset="0"/>
              </a:rPr>
              <a:t>الزيادة في التكاليف من العملية الزراعية (بواسطة ميزات جزئية).</a:t>
            </a:r>
          </a:p>
          <a:p>
            <a:pPr marL="381000" indent="-381000" algn="just" rtl="1" eaLnBrk="1" hangingPunct="1">
              <a:lnSpc>
                <a:spcPct val="150000"/>
              </a:lnSpc>
              <a:buFontTx/>
              <a:buAutoNum type="arabicPeriod"/>
            </a:pPr>
            <a:r>
              <a:rPr lang="ar-SA" altLang="en-US" sz="1600" dirty="0" smtClean="0">
                <a:latin typeface="Times New Roman" pitchFamily="18" charset="0"/>
                <a:cs typeface="Times New Roman" pitchFamily="18" charset="0"/>
              </a:rPr>
              <a:t>الزيادة في العائد من الزيادة المحققة أو المتوقعة للإنتاج.</a:t>
            </a:r>
          </a:p>
          <a:p>
            <a:pPr marL="381000" indent="-381000" algn="just" rtl="1" eaLnBrk="1" hangingPunct="1">
              <a:lnSpc>
                <a:spcPct val="150000"/>
              </a:lnSpc>
            </a:pPr>
            <a:r>
              <a:rPr lang="ar-SA" altLang="en-US" sz="1600" dirty="0" smtClean="0">
                <a:latin typeface="Times New Roman" pitchFamily="18" charset="0"/>
                <a:cs typeface="Times New Roman" pitchFamily="18" charset="0"/>
              </a:rPr>
              <a:t>يقوم المزارع بالعملية الزراعية إذا كانت الزيادة للتكاليف أقل من الزيادة للعائد أو الزيادة للتكاليف قليلة ولكن ينتج عنها زيادة كبيرة في الإنتاج مستقبلاً نتيجة للمحافظة على خصوبة التربة أو بعض الموارد الزراعية. وعلى عكس ذلك يمتنع المزارع عن القيام بالعملية الزراعية إذا كانت تضيف للتكاليف أضعاف ماتضيفة للعائد أو تسبب نقص في العائد أو عندما لايكون للمزارع الفرصة للإستفادة المستقبلية من العائد المتوقع من العملية الزراعية (المزارع المؤجر بعقود قصيرة المدى).</a:t>
            </a:r>
            <a:endParaRPr lang="ar-SA" altLang="en-US" sz="1600" b="1" dirty="0" smtClean="0">
              <a:latin typeface="Times New Roman" pitchFamily="18" charset="0"/>
              <a:cs typeface="Times New Roman" pitchFamily="18" charset="0"/>
            </a:endParaRPr>
          </a:p>
          <a:p>
            <a:pPr marL="381000" indent="-381000" algn="just" rtl="1" eaLnBrk="1" hangingPunct="1">
              <a:lnSpc>
                <a:spcPct val="150000"/>
              </a:lnSpc>
              <a:buFontTx/>
              <a:buNone/>
            </a:pPr>
            <a:r>
              <a:rPr lang="ar-SA" altLang="en-US" sz="2000" b="1" dirty="0" smtClean="0">
                <a:solidFill>
                  <a:srgbClr val="C00000"/>
                </a:solidFill>
                <a:latin typeface="Times New Roman" pitchFamily="18" charset="0"/>
                <a:cs typeface="Times New Roman" pitchFamily="18" charset="0"/>
              </a:rPr>
              <a:t>عــــــــــمليات الــــــــتسميد وإدارة الــــــــــتربة</a:t>
            </a:r>
          </a:p>
          <a:p>
            <a:pPr marL="381000" indent="-381000" algn="just" rtl="1" eaLnBrk="1" hangingPunct="1">
              <a:lnSpc>
                <a:spcPct val="150000"/>
              </a:lnSpc>
            </a:pPr>
            <a:r>
              <a:rPr lang="ar-SA" altLang="en-US" sz="1600" dirty="0" smtClean="0">
                <a:latin typeface="Times New Roman" pitchFamily="18" charset="0"/>
                <a:cs typeface="Times New Roman" pitchFamily="18" charset="0"/>
              </a:rPr>
              <a:t>يشمل هذا الجزء التحليل الإقتصادي </a:t>
            </a:r>
            <a:r>
              <a:rPr lang="en-US" altLang="en-US" sz="1600" i="1" dirty="0" smtClean="0">
                <a:latin typeface="Times New Roman" pitchFamily="18" charset="0"/>
                <a:cs typeface="Times New Roman" pitchFamily="18" charset="0"/>
              </a:rPr>
              <a:t>Economic Analysis</a:t>
            </a:r>
            <a:r>
              <a:rPr lang="en-US" altLang="en-US" sz="1600" dirty="0" smtClean="0">
                <a:latin typeface="Times New Roman" pitchFamily="18" charset="0"/>
                <a:cs typeface="Times New Roman" pitchFamily="18" charset="0"/>
              </a:rPr>
              <a:t> </a:t>
            </a:r>
            <a:r>
              <a:rPr lang="ar-SA" altLang="en-US" sz="1600" dirty="0" smtClean="0">
                <a:latin typeface="Times New Roman" pitchFamily="18" charset="0"/>
                <a:cs typeface="Times New Roman" pitchFamily="18" charset="0"/>
              </a:rPr>
              <a:t>لإدارة التربة مع أننا سوف نناقش عدد من العمليات تحت إدارة التربة إلا أنها لا تنفصل عن إدارة المحاصيل </a:t>
            </a:r>
            <a:r>
              <a:rPr lang="en-US" altLang="en-US" sz="1600" i="1" dirty="0" smtClean="0">
                <a:latin typeface="Times New Roman" pitchFamily="18" charset="0"/>
                <a:cs typeface="Times New Roman" pitchFamily="18" charset="0"/>
              </a:rPr>
              <a:t>Crops Management</a:t>
            </a:r>
            <a:r>
              <a:rPr lang="ar-SA" altLang="en-US" sz="1600" dirty="0" smtClean="0">
                <a:latin typeface="Times New Roman" pitchFamily="18" charset="0"/>
                <a:cs typeface="Times New Roman" pitchFamily="18" charset="0"/>
              </a:rPr>
              <a:t>، الري </a:t>
            </a:r>
            <a:r>
              <a:rPr lang="en-US" altLang="en-US" sz="1600" i="1" dirty="0" err="1" smtClean="0">
                <a:latin typeface="Times New Roman" pitchFamily="18" charset="0"/>
                <a:cs typeface="Times New Roman" pitchFamily="18" charset="0"/>
              </a:rPr>
              <a:t>Irregation</a:t>
            </a:r>
            <a:r>
              <a:rPr lang="en-US" altLang="en-US" sz="1600" dirty="0" smtClean="0">
                <a:latin typeface="Times New Roman" pitchFamily="18" charset="0"/>
                <a:cs typeface="Times New Roman" pitchFamily="18" charset="0"/>
              </a:rPr>
              <a:t> </a:t>
            </a:r>
            <a:r>
              <a:rPr lang="ar-SA" altLang="en-US" sz="1600" dirty="0" smtClean="0">
                <a:latin typeface="Times New Roman" pitchFamily="18" charset="0"/>
                <a:cs typeface="Times New Roman" pitchFamily="18" charset="0"/>
              </a:rPr>
              <a:t>، المحافظة على التربة والبيئة.</a:t>
            </a:r>
          </a:p>
          <a:p>
            <a:pPr marL="381000" indent="-381000" algn="just" rtl="1" eaLnBrk="1" hangingPunct="1">
              <a:lnSpc>
                <a:spcPct val="150000"/>
              </a:lnSpc>
            </a:pPr>
            <a:r>
              <a:rPr lang="ar-SA" altLang="en-US" sz="1600" dirty="0" smtClean="0">
                <a:latin typeface="Times New Roman" pitchFamily="18" charset="0"/>
                <a:cs typeface="Times New Roman" pitchFamily="18" charset="0"/>
              </a:rPr>
              <a:t>فمثلاً العائد الإقتصادي من إضافة الأسمدة سوف يعتمد على نوعية التربة وغيرها من العوامل. فوجود الإنتاج الحيواني وما يضيفة من سماد عضوي للتربة سوف يؤثر على إقتصاديات إضافة الأسمدة الكيماوية للتربة بطبيعة الحال، وعلى نفس المنوال سوف تؤثر نوعية المحصول على العائد من السماد حتى في نفس النوع من التربة حيث تختلف المحاصيل في درجات إستجابتها للتسميد وكذلك في قيمة العائد الإنتاجي فمثلاً قيمة الخضر والفاكهة أعلى بالمقارنة بالحبوب والأعلاف. فإنتاجية الأسمدة والعائد الإقتصادي من إضافتها يمكن مناقشتها في ظروف المزرعة ككل وليس في معزل على الموارد الإنتاجية الأخرى المستخدمة في الزراعة.</a:t>
            </a:r>
            <a:r>
              <a:rPr lang="en-US" altLang="en-US" sz="1600" dirty="0" smtClean="0">
                <a:latin typeface="Times New Roman" pitchFamily="18" charset="0"/>
                <a:cs typeface="Times New Roman" pitchFamily="18" charset="0"/>
              </a:rPr>
              <a:t> </a:t>
            </a:r>
          </a:p>
        </p:txBody>
      </p:sp>
      <p:sp>
        <p:nvSpPr>
          <p:cNvPr id="17411"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D05F2131-7C39-46B2-BC00-5A86A136D201}" type="slidenum">
              <a:rPr lang="ar-SA" altLang="en-US" smtClean="0">
                <a:solidFill>
                  <a:schemeClr val="tx2"/>
                </a:solidFill>
              </a:rPr>
              <a:pPr eaLnBrk="1" hangingPunct="1"/>
              <a:t>236</a:t>
            </a:fld>
            <a:endParaRPr lang="en-US" altLang="en-US" smtClean="0">
              <a:solidFill>
                <a:schemeClr val="tx2"/>
              </a:solidFill>
            </a:endParaRPr>
          </a:p>
        </p:txBody>
      </p:sp>
    </p:spTree>
    <p:extLst>
      <p:ext uri="{BB962C8B-B14F-4D97-AF65-F5344CB8AC3E}">
        <p14:creationId xmlns:p14="http://schemas.microsoft.com/office/powerpoint/2010/main" val="1620411908"/>
      </p:ext>
    </p:extLst>
  </p:cSld>
  <p:clrMapOvr>
    <a:masterClrMapping/>
  </p:clrMapOvr>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228600" y="457200"/>
            <a:ext cx="8763000" cy="6019800"/>
          </a:xfrm>
        </p:spPr>
        <p:txBody>
          <a:bodyPr/>
          <a:lstStyle/>
          <a:p>
            <a:pPr marL="609600" indent="-609600" algn="just" rtl="1" eaLnBrk="1" hangingPunct="1">
              <a:lnSpc>
                <a:spcPct val="150000"/>
              </a:lnSpc>
              <a:buFontTx/>
              <a:buNone/>
            </a:pPr>
            <a:r>
              <a:rPr lang="ar-SA" altLang="en-US" sz="2800" b="1" dirty="0" smtClean="0">
                <a:solidFill>
                  <a:srgbClr val="C00000"/>
                </a:solidFill>
                <a:latin typeface="Times New Roman" pitchFamily="18" charset="0"/>
                <a:cs typeface="Times New Roman" pitchFamily="18" charset="0"/>
              </a:rPr>
              <a:t>الــــــــــتــســمـــيـد</a:t>
            </a:r>
          </a:p>
          <a:p>
            <a:pPr marL="609600" indent="-609600" algn="just" rtl="1" eaLnBrk="1" hangingPunct="1">
              <a:lnSpc>
                <a:spcPct val="150000"/>
              </a:lnSpc>
            </a:pPr>
            <a:r>
              <a:rPr lang="ar-SA" altLang="en-US" sz="2000" dirty="0" smtClean="0">
                <a:latin typeface="Times New Roman" pitchFamily="18" charset="0"/>
                <a:cs typeface="Times New Roman" pitchFamily="18" charset="0"/>
              </a:rPr>
              <a:t>يعد التسميد من العمليات الزراعية البسيطة ومن العمليات المهمة في التربة. وهي عملية بسيطة في كونها لاتحتاج إلى إعادة تنظيم كاملة للموارد الموجودة بكامل المزرعة. وهي من العمليات التي تضيف إضافة مهمة للعائد الإنتاجي من المحاصيل سواء كان المالك هو المزارع أو أن المزارع يؤجر المزرعة لعقد طويل المدى </a:t>
            </a:r>
            <a:r>
              <a:rPr lang="en-US" altLang="en-US" sz="2000" dirty="0" smtClean="0">
                <a:latin typeface="Times New Roman" pitchFamily="18" charset="0"/>
                <a:cs typeface="Times New Roman" pitchFamily="18" charset="0"/>
              </a:rPr>
              <a:t>Long</a:t>
            </a:r>
            <a:r>
              <a:rPr lang="ar-SA" altLang="en-US" sz="2000" dirty="0" smtClean="0">
                <a:latin typeface="Times New Roman" pitchFamily="18" charset="0"/>
                <a:cs typeface="Times New Roman" pitchFamily="18" charset="0"/>
              </a:rPr>
              <a:t> أو قصير </a:t>
            </a:r>
            <a:r>
              <a:rPr lang="en-US" altLang="en-US" sz="2000" dirty="0" smtClean="0">
                <a:latin typeface="Times New Roman" pitchFamily="18" charset="0"/>
                <a:cs typeface="Times New Roman" pitchFamily="18" charset="0"/>
              </a:rPr>
              <a:t>Short </a:t>
            </a:r>
            <a:r>
              <a:rPr lang="ar-SA" altLang="en-US" sz="2000" dirty="0" smtClean="0">
                <a:latin typeface="Times New Roman" pitchFamily="18" charset="0"/>
                <a:cs typeface="Times New Roman" pitchFamily="18" charset="0"/>
              </a:rPr>
              <a:t>المدى (سنة).</a:t>
            </a:r>
            <a:endParaRPr lang="ar-SA" altLang="en-US" sz="2000" b="1" dirty="0" smtClean="0">
              <a:latin typeface="Times New Roman" pitchFamily="18" charset="0"/>
              <a:cs typeface="Times New Roman" pitchFamily="18" charset="0"/>
            </a:endParaRPr>
          </a:p>
          <a:p>
            <a:pPr marL="609600" indent="-609600" algn="just" rtl="1" eaLnBrk="1" hangingPunct="1">
              <a:lnSpc>
                <a:spcPct val="150000"/>
              </a:lnSpc>
              <a:buFontTx/>
              <a:buNone/>
            </a:pPr>
            <a:r>
              <a:rPr lang="ar-SA" altLang="en-US" sz="2400" b="1" dirty="0" smtClean="0">
                <a:solidFill>
                  <a:srgbClr val="C00000"/>
                </a:solidFill>
                <a:latin typeface="Times New Roman" pitchFamily="18" charset="0"/>
                <a:cs typeface="Times New Roman" pitchFamily="18" charset="0"/>
              </a:rPr>
              <a:t>ويـختلف الـتسميد عـن العـمليات الـزراعية الأخـرى مـن حـيث:</a:t>
            </a:r>
            <a:endParaRPr lang="ar-SA" altLang="en-US" sz="2400" dirty="0" smtClean="0">
              <a:solidFill>
                <a:srgbClr val="C00000"/>
              </a:solidFill>
              <a:latin typeface="Times New Roman" pitchFamily="18" charset="0"/>
              <a:cs typeface="Times New Roman" pitchFamily="18" charset="0"/>
            </a:endParaRPr>
          </a:p>
          <a:p>
            <a:pPr marL="609600" indent="-609600" algn="just" rtl="1" eaLnBrk="1" hangingPunct="1">
              <a:lnSpc>
                <a:spcPct val="150000"/>
              </a:lnSpc>
              <a:buFontTx/>
              <a:buAutoNum type="arabicPeriod"/>
            </a:pPr>
            <a:r>
              <a:rPr lang="ar-SA" altLang="en-US" sz="2000" dirty="0" smtClean="0">
                <a:latin typeface="Times New Roman" pitchFamily="18" charset="0"/>
                <a:cs typeface="Times New Roman" pitchFamily="18" charset="0"/>
              </a:rPr>
              <a:t>يمكن إضافته بكميات مختلفة على عكس نوعية البذور المحسنة والبذور العادية التي من الممكن أن يضاف هذا النوع من البذور أو لايضاف.</a:t>
            </a:r>
          </a:p>
          <a:p>
            <a:pPr marL="609600" indent="-609600" algn="just" rtl="1" eaLnBrk="1" hangingPunct="1">
              <a:lnSpc>
                <a:spcPct val="150000"/>
              </a:lnSpc>
              <a:buFontTx/>
              <a:buAutoNum type="arabicPeriod"/>
            </a:pPr>
            <a:r>
              <a:rPr lang="ar-SA" altLang="en-US" sz="2000" dirty="0" smtClean="0">
                <a:latin typeface="Times New Roman" pitchFamily="18" charset="0"/>
                <a:cs typeface="Times New Roman" pitchFamily="18" charset="0"/>
              </a:rPr>
              <a:t>يشكل السماد جزء مهم من التكاليف الإنتاجية بخلاف بعض العمليات الزراعية الأخرى ويجب إتخاذ القرار الخاص بالسماد بدراسة وتعمق.</a:t>
            </a:r>
            <a:endParaRPr lang="en-US" altLang="en-US" sz="2000" dirty="0" smtClean="0">
              <a:latin typeface="Times New Roman" pitchFamily="18" charset="0"/>
              <a:cs typeface="Times New Roman" pitchFamily="18" charset="0"/>
            </a:endParaRPr>
          </a:p>
        </p:txBody>
      </p:sp>
      <p:sp>
        <p:nvSpPr>
          <p:cNvPr id="18435"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8BBFAA45-23B6-4C87-82E4-A58BBBF5C746}" type="slidenum">
              <a:rPr lang="ar-SA" altLang="en-US" smtClean="0">
                <a:solidFill>
                  <a:schemeClr val="tx2"/>
                </a:solidFill>
              </a:rPr>
              <a:pPr eaLnBrk="1" hangingPunct="1"/>
              <a:t>237</a:t>
            </a:fld>
            <a:endParaRPr lang="en-US" altLang="en-US" smtClean="0">
              <a:solidFill>
                <a:schemeClr val="tx2"/>
              </a:solidFill>
            </a:endParaRPr>
          </a:p>
        </p:txBody>
      </p:sp>
    </p:spTree>
    <p:extLst>
      <p:ext uri="{BB962C8B-B14F-4D97-AF65-F5344CB8AC3E}">
        <p14:creationId xmlns:p14="http://schemas.microsoft.com/office/powerpoint/2010/main" val="3801984018"/>
      </p:ext>
    </p:extLst>
  </p:cSld>
  <p:clrMapOvr>
    <a:masterClrMapping/>
  </p:clrMapOvr>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4294967295"/>
          </p:nvPr>
        </p:nvSpPr>
        <p:spPr>
          <a:xfrm>
            <a:off x="0" y="0"/>
            <a:ext cx="9144000" cy="7086600"/>
          </a:xfrm>
        </p:spPr>
        <p:txBody>
          <a:bodyPr/>
          <a:lstStyle/>
          <a:p>
            <a:pPr marL="381000" indent="-381000" algn="just" rtl="1" eaLnBrk="1" hangingPunct="1">
              <a:lnSpc>
                <a:spcPct val="160000"/>
              </a:lnSpc>
              <a:buFontTx/>
              <a:buNone/>
            </a:pPr>
            <a:r>
              <a:rPr lang="ar-SA" altLang="en-US" sz="1600" b="1" dirty="0" smtClean="0">
                <a:solidFill>
                  <a:srgbClr val="C00000"/>
                </a:solidFill>
                <a:latin typeface="Times New Roman" pitchFamily="18" charset="0"/>
                <a:cs typeface="Times New Roman" pitchFamily="18" charset="0"/>
              </a:rPr>
              <a:t>يوجد ثلاثة مبادئ مهمة لتقرير متى يضاف وكمية السماد التي تضاف:</a:t>
            </a:r>
          </a:p>
          <a:p>
            <a:pPr marL="381000" indent="-381000" algn="just" rtl="1" eaLnBrk="1" hangingPunct="1">
              <a:lnSpc>
                <a:spcPct val="160000"/>
              </a:lnSpc>
              <a:buFontTx/>
              <a:buAutoNum type="arabicPeriod"/>
            </a:pPr>
            <a:r>
              <a:rPr lang="ar-SA" altLang="en-US" sz="1600" dirty="0" smtClean="0">
                <a:latin typeface="Times New Roman" pitchFamily="18" charset="0"/>
                <a:cs typeface="Times New Roman" pitchFamily="18" charset="0"/>
              </a:rPr>
              <a:t>مبدأ "المضاف للعائد والمضاف للتكاليف" ومبدأ "تكلفة الفرصة البديلة" في حالة وجود رأسمال كافي عند المزارع لاستخدامه لأغراض التسميد وهذا يحدد كمية السماد المضاف للمحاصيل المختلفة.</a:t>
            </a:r>
          </a:p>
          <a:p>
            <a:pPr marL="381000" indent="-381000" algn="just" rtl="1" eaLnBrk="1" hangingPunct="1">
              <a:lnSpc>
                <a:spcPct val="160000"/>
              </a:lnSpc>
              <a:buFontTx/>
              <a:buAutoNum type="arabicPeriod"/>
            </a:pPr>
            <a:r>
              <a:rPr lang="ar-SA" altLang="en-US" sz="1600" dirty="0" smtClean="0">
                <a:latin typeface="Times New Roman" pitchFamily="18" charset="0"/>
                <a:cs typeface="Times New Roman" pitchFamily="18" charset="0"/>
              </a:rPr>
              <a:t>مبدأ "الفرصة البديلة" في اتخاذ القرار بخصوص إستثمار رأسمال المزارع في السماد أو في إستخدامات بديلة أخرى تعطي أكبر عائد.</a:t>
            </a:r>
          </a:p>
          <a:p>
            <a:pPr marL="381000" indent="-381000" algn="just" rtl="1" eaLnBrk="1" hangingPunct="1">
              <a:lnSpc>
                <a:spcPct val="160000"/>
              </a:lnSpc>
              <a:buFontTx/>
              <a:buAutoNum type="arabicPeriod"/>
            </a:pPr>
            <a:r>
              <a:rPr lang="ar-SA" altLang="en-US" sz="1600" dirty="0" smtClean="0">
                <a:latin typeface="Times New Roman" pitchFamily="18" charset="0"/>
                <a:cs typeface="Times New Roman" pitchFamily="18" charset="0"/>
              </a:rPr>
              <a:t>مبدأ " الإحلال "في تحديد العناصر السمادية وكميتها التي تضاف للمحاصيل والبدائل المتاحة للحصول على هذه العناصر من مصادرها </a:t>
            </a:r>
            <a:r>
              <a:rPr lang="ar-SA" altLang="en-US" sz="1600" dirty="0" smtClean="0">
                <a:latin typeface="Times New Roman" pitchFamily="18" charset="0"/>
                <a:cs typeface="Times New Roman" pitchFamily="18" charset="0"/>
              </a:rPr>
              <a:t>المختلفة. ومن </a:t>
            </a:r>
            <a:r>
              <a:rPr lang="ar-SA" altLang="en-US" sz="1600" dirty="0" smtClean="0">
                <a:latin typeface="Times New Roman" pitchFamily="18" charset="0"/>
                <a:cs typeface="Times New Roman" pitchFamily="18" charset="0"/>
              </a:rPr>
              <a:t>أمثلة ذلك إحلال السماد العضوي محل السماد الكيماوي وإحلال البقوليات في الدورة الزراعية محل إضافة النيتروجين في صورة المختلفة إلى التربة.</a:t>
            </a:r>
          </a:p>
          <a:p>
            <a:pPr marL="381000" indent="-381000" algn="just" rtl="1" eaLnBrk="1" hangingPunct="1">
              <a:lnSpc>
                <a:spcPct val="160000"/>
              </a:lnSpc>
            </a:pPr>
            <a:r>
              <a:rPr lang="ar-SA" altLang="en-US" sz="1600" dirty="0" smtClean="0">
                <a:latin typeface="Times New Roman" pitchFamily="18" charset="0"/>
                <a:cs typeface="Times New Roman" pitchFamily="18" charset="0"/>
              </a:rPr>
              <a:t>بالإضافة إلى ماسبق فالمزارع يحتاج إلى معالجة موضوع المخاطرة واللايقين في كمية وقيمة الإنتاج المتوقع من إضافة الأسمدة في المقارنة بين التكلفة المضافة وقيمة العائد المضاف من إضافة الأسمدة لمختلف المحاصيل.</a:t>
            </a:r>
          </a:p>
          <a:p>
            <a:pPr marL="381000" indent="-381000" algn="just" rtl="1" eaLnBrk="1" hangingPunct="1">
              <a:lnSpc>
                <a:spcPct val="160000"/>
              </a:lnSpc>
            </a:pPr>
            <a:r>
              <a:rPr lang="ar-SA" altLang="en-US" sz="1600" dirty="0" smtClean="0">
                <a:latin typeface="Times New Roman" pitchFamily="18" charset="0"/>
                <a:cs typeface="Times New Roman" pitchFamily="18" charset="0"/>
              </a:rPr>
              <a:t>لتحديد الإمكانيات الممكنة لزيادة الإنتاجية من إضافة الأسمدة يمكن للمزارع أن يستعين بتجارب محطات البحوث وكليات الزراعية وكذلك بالسجلات الزراعية الأخرى. </a:t>
            </a:r>
            <a:endParaRPr lang="ar-SA" altLang="en-US" sz="1600" dirty="0" smtClean="0">
              <a:latin typeface="Times New Roman" pitchFamily="18" charset="0"/>
              <a:cs typeface="Times New Roman" pitchFamily="18" charset="0"/>
            </a:endParaRPr>
          </a:p>
          <a:p>
            <a:pPr marL="381000" indent="-381000" algn="just" rtl="1" eaLnBrk="1" hangingPunct="1">
              <a:lnSpc>
                <a:spcPct val="160000"/>
              </a:lnSpc>
            </a:pPr>
            <a:r>
              <a:rPr lang="ar-SA" altLang="en-US" sz="1600" dirty="0" smtClean="0">
                <a:latin typeface="Times New Roman" pitchFamily="18" charset="0"/>
                <a:cs typeface="Times New Roman" pitchFamily="18" charset="0"/>
              </a:rPr>
              <a:t>وعلي </a:t>
            </a:r>
            <a:r>
              <a:rPr lang="ar-SA" altLang="en-US" sz="1600" dirty="0" smtClean="0">
                <a:latin typeface="Times New Roman" pitchFamily="18" charset="0"/>
                <a:cs typeface="Times New Roman" pitchFamily="18" charset="0"/>
              </a:rPr>
              <a:t>العموم فالعائد من السماد كالعائد من العمليات الزراعية الأخرى ليس أمراً مطلقاً ولكن يعتمد على الموارد الزراعية الأخرى المتوفرة للإستعمال معه، مثل نوعية المحصول ونوعية البذور وتوفر الآلات الزراعية والعمالة والرطوبة وغيرها. ولايمكن معاملة الناتج من إضافة الأسمدة بمعزل عن المتوفر من هذه الموارد. وعلى العموم تختلف الاحتياجات السمادية باختلاف نوعية التربة ونوعية المحصول والرطوبة المتوفرة وكمية البذور وغيرها وهو ما يعرف بالاستجابة المحصولية للسماد تحت الظروف المختلفة والتي يجب أخذها في الاعتبار عند تحديد كمية السماد ونوعيته ومواعيد إضافته وطرقها لمختلف المحاصيل الزراعية.</a:t>
            </a:r>
            <a:endParaRPr lang="en-US" altLang="en-US" sz="1600" dirty="0" smtClean="0">
              <a:latin typeface="Times New Roman" pitchFamily="18" charset="0"/>
              <a:cs typeface="Times New Roman" pitchFamily="18" charset="0"/>
            </a:endParaRPr>
          </a:p>
        </p:txBody>
      </p:sp>
      <p:sp>
        <p:nvSpPr>
          <p:cNvPr id="19459"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442C8DE0-A0FB-435B-8183-08812FAA0AAA}" type="slidenum">
              <a:rPr lang="ar-SA" altLang="en-US" smtClean="0">
                <a:solidFill>
                  <a:schemeClr val="tx2"/>
                </a:solidFill>
              </a:rPr>
              <a:pPr eaLnBrk="1" hangingPunct="1"/>
              <a:t>238</a:t>
            </a:fld>
            <a:endParaRPr lang="en-US" altLang="en-US" smtClean="0">
              <a:solidFill>
                <a:schemeClr val="tx2"/>
              </a:solidFill>
            </a:endParaRPr>
          </a:p>
        </p:txBody>
      </p:sp>
    </p:spTree>
    <p:extLst>
      <p:ext uri="{BB962C8B-B14F-4D97-AF65-F5344CB8AC3E}">
        <p14:creationId xmlns:p14="http://schemas.microsoft.com/office/powerpoint/2010/main" val="647832573"/>
      </p:ext>
    </p:extLst>
  </p:cSld>
  <p:clrMapOvr>
    <a:masterClrMapping/>
  </p:clrMapOvr>
  <p:timing>
    <p:tnLst>
      <p:par>
        <p:cTn id="1" dur="indefinite" restart="never" nodeType="tmRoot"/>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4294967295"/>
          </p:nvPr>
        </p:nvSpPr>
        <p:spPr>
          <a:xfrm>
            <a:off x="228600" y="152400"/>
            <a:ext cx="8610600" cy="6248400"/>
          </a:xfrm>
        </p:spPr>
        <p:txBody>
          <a:bodyPr/>
          <a:lstStyle/>
          <a:p>
            <a:pPr marL="457200" indent="-457200" algn="r" rtl="1" eaLnBrk="1" hangingPunct="1">
              <a:lnSpc>
                <a:spcPct val="80000"/>
              </a:lnSpc>
              <a:buFontTx/>
              <a:buNone/>
            </a:pPr>
            <a:r>
              <a:rPr lang="ar-SA" altLang="en-US" sz="2000" b="1" dirty="0" smtClean="0">
                <a:solidFill>
                  <a:srgbClr val="C00000"/>
                </a:solidFill>
                <a:latin typeface="Times New Roman" pitchFamily="18" charset="0"/>
                <a:cs typeface="Times New Roman" pitchFamily="18" charset="0"/>
              </a:rPr>
              <a:t>مواعيد التسميد واحتياجات التربة</a:t>
            </a:r>
            <a:endParaRPr lang="ar-SA" altLang="en-US" sz="2000" dirty="0" smtClean="0">
              <a:solidFill>
                <a:srgbClr val="C00000"/>
              </a:solidFill>
              <a:latin typeface="Times New Roman" pitchFamily="18" charset="0"/>
              <a:cs typeface="Times New Roman" pitchFamily="18" charset="0"/>
            </a:endParaRPr>
          </a:p>
          <a:p>
            <a:pPr marL="457200" indent="-457200" algn="just" rtl="1" eaLnBrk="1" hangingPunct="1">
              <a:lnSpc>
                <a:spcPct val="150000"/>
              </a:lnSpc>
            </a:pPr>
            <a:r>
              <a:rPr lang="ar-SA" altLang="en-US" sz="1600" dirty="0" smtClean="0">
                <a:latin typeface="Times New Roman" pitchFamily="18" charset="0"/>
                <a:cs typeface="Times New Roman" pitchFamily="18" charset="0"/>
              </a:rPr>
              <a:t>القاعدة العامة هي أن يضاف السماد طالما أن ذلك مربح للمزراع ويكون إضافة السماد مربح في الحالات التالية:</a:t>
            </a:r>
          </a:p>
          <a:p>
            <a:pPr marL="457200" indent="-457200" algn="just" rtl="1" eaLnBrk="1" hangingPunct="1">
              <a:lnSpc>
                <a:spcPct val="150000"/>
              </a:lnSpc>
              <a:buFontTx/>
              <a:buAutoNum type="arabicPeriod"/>
            </a:pPr>
            <a:r>
              <a:rPr lang="ar-SA" altLang="en-US" sz="1600" dirty="0" smtClean="0">
                <a:latin typeface="Times New Roman" pitchFamily="18" charset="0"/>
                <a:cs typeface="Times New Roman" pitchFamily="18" charset="0"/>
              </a:rPr>
              <a:t>عندما تكون الزيادة للعائد أكبر من الزيادة للتكاليف وذلك للمزارع الذي لايعاني من نقص في رأس المال اللازم للزراعة.</a:t>
            </a:r>
          </a:p>
          <a:p>
            <a:pPr marL="457200" indent="-457200" algn="just" rtl="1" eaLnBrk="1" hangingPunct="1">
              <a:lnSpc>
                <a:spcPct val="150000"/>
              </a:lnSpc>
              <a:buFontTx/>
              <a:buAutoNum type="arabicPeriod"/>
            </a:pPr>
            <a:r>
              <a:rPr lang="ar-SA" altLang="en-US" sz="1600" dirty="0" smtClean="0">
                <a:latin typeface="Times New Roman" pitchFamily="18" charset="0"/>
                <a:cs typeface="Times New Roman" pitchFamily="18" charset="0"/>
              </a:rPr>
              <a:t>عندما يضيف الريال الذي يصرف على شراء الأسمدة عائداً اقتصادياً أكبر من إستخدامه في أي مجال آخر. وهو ما يناسب المزارع بميزانية وموارد إنتاجية رأسمالية محدودة.</a:t>
            </a:r>
          </a:p>
          <a:p>
            <a:pPr marL="457200" indent="-457200" algn="just" rtl="1" eaLnBrk="1" hangingPunct="1">
              <a:lnSpc>
                <a:spcPct val="150000"/>
              </a:lnSpc>
            </a:pPr>
            <a:r>
              <a:rPr lang="ar-SA" altLang="en-US" sz="1600" dirty="0" smtClean="0">
                <a:latin typeface="Times New Roman" pitchFamily="18" charset="0"/>
                <a:cs typeface="Times New Roman" pitchFamily="18" charset="0"/>
              </a:rPr>
              <a:t>بالإضافة إلى ماسبق يحتاج المزارع إلى المقارنة بإضافة الأسمدة للمزارعين المجاورين ولظروف مشابهة أو إلى إتّباع التوصيات من المراكز البحثية والمراكز الإرشادية للاسترشاد بها، ولكنه وحده الذي يقرر كمية السماد ونوعيته والحد الذي عنده يكون العائد أكبر من التكاليف تحت ظروفه المزرعية.</a:t>
            </a:r>
          </a:p>
          <a:p>
            <a:pPr marL="457200" indent="-457200" algn="just" rtl="1" eaLnBrk="1" hangingPunct="1">
              <a:lnSpc>
                <a:spcPct val="150000"/>
              </a:lnSpc>
            </a:pPr>
            <a:r>
              <a:rPr lang="ar-SA" altLang="en-US" sz="1600" dirty="0" smtClean="0">
                <a:latin typeface="Times New Roman" pitchFamily="18" charset="0"/>
                <a:cs typeface="Times New Roman" pitchFamily="18" charset="0"/>
              </a:rPr>
              <a:t>هناك بعض الملاحظات المهمة بخصوص الأسمدة ومنها أنه ستكون إضافة الأسمدة مربحة إذا كانت التربة قد سبق زراعتها لعدة سنوات لمحاصيل عشبية (قمح أو شعير) أو بخضروات أو بطاطس ماعدا الحالات التي تحد فيها كمية الرطوبة من إضافة الأسمدة. كما أن الشكل العام للمحصول سوف يقرر مدى الإحتياج لنوع معين من السماد ومحدودية الإنتاج نتيجة لنقص بعض العناصر السمادية التي يستطيع المزارع أن يتعرف عليها من الخبرة السابقة (علامات حادة تظهر على النبات مصاحبة لنقص عناصر معينة في التربة).</a:t>
            </a:r>
          </a:p>
          <a:p>
            <a:pPr marL="457200" indent="-457200" algn="just" rtl="1" eaLnBrk="1" hangingPunct="1">
              <a:lnSpc>
                <a:spcPct val="150000"/>
              </a:lnSpc>
            </a:pPr>
            <a:r>
              <a:rPr lang="ar-SA" altLang="en-US" sz="1600" dirty="0" smtClean="0">
                <a:latin typeface="Times New Roman" pitchFamily="18" charset="0"/>
                <a:cs typeface="Times New Roman" pitchFamily="18" charset="0"/>
              </a:rPr>
              <a:t>كما أنه يمكن معرفة نقص العناصر في التربة عن طريق أخذ العينات وتحليلها في المختبر في المزرعة أو في المراكز البحثية في أوقات محددة من عمر المحصول كبداية الإستزراع وبعد مدة من وجود المحصول في التربة أو عند ظهور بعض الأعراض لوجود نقص عناصر سمادية (نيتروجين، فسفور، بوتاسيوم... إلخ).</a:t>
            </a:r>
            <a:endParaRPr lang="en-US" altLang="en-US" sz="1600" dirty="0" smtClean="0">
              <a:latin typeface="Times New Roman" pitchFamily="18" charset="0"/>
              <a:cs typeface="Times New Roman" pitchFamily="18" charset="0"/>
            </a:endParaRPr>
          </a:p>
        </p:txBody>
      </p:sp>
      <p:sp>
        <p:nvSpPr>
          <p:cNvPr id="20483"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6C53CE78-8FEA-4838-B6C6-FB93FE127EA2}" type="slidenum">
              <a:rPr lang="ar-SA" altLang="en-US" smtClean="0">
                <a:solidFill>
                  <a:schemeClr val="tx2"/>
                </a:solidFill>
              </a:rPr>
              <a:pPr eaLnBrk="1" hangingPunct="1"/>
              <a:t>239</a:t>
            </a:fld>
            <a:endParaRPr lang="en-US" altLang="en-US" smtClean="0">
              <a:solidFill>
                <a:schemeClr val="tx2"/>
              </a:solidFill>
            </a:endParaRPr>
          </a:p>
        </p:txBody>
      </p:sp>
    </p:spTree>
    <p:extLst>
      <p:ext uri="{BB962C8B-B14F-4D97-AF65-F5344CB8AC3E}">
        <p14:creationId xmlns:p14="http://schemas.microsoft.com/office/powerpoint/2010/main" val="41997036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p:cNvSpPr>
            <a:spLocks noGrp="1"/>
          </p:cNvSpPr>
          <p:nvPr>
            <p:ph idx="1"/>
          </p:nvPr>
        </p:nvSpPr>
        <p:spPr>
          <a:xfrm>
            <a:off x="762000" y="1219200"/>
            <a:ext cx="8229600" cy="4389438"/>
          </a:xfrm>
        </p:spPr>
        <p:txBody>
          <a:bodyPr/>
          <a:lstStyle/>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a:p>
            <a:pPr marL="0" indent="0" algn="r" rtl="1">
              <a:buFont typeface="Wingdings 2" pitchFamily="18" charset="2"/>
              <a:buNone/>
            </a:pPr>
            <a:endParaRPr lang="ar-SA" altLang="en-US" sz="2000" smtClean="0">
              <a:ea typeface="Majalla UI"/>
            </a:endParaRPr>
          </a:p>
        </p:txBody>
      </p:sp>
      <p:sp>
        <p:nvSpPr>
          <p:cNvPr id="4" name="Slide Number Placeholder 3"/>
          <p:cNvSpPr>
            <a:spLocks noGrp="1"/>
          </p:cNvSpPr>
          <p:nvPr>
            <p:ph type="sldNum" sz="quarter" idx="12"/>
          </p:nvPr>
        </p:nvSpPr>
        <p:spPr/>
        <p:txBody>
          <a:bodyPr/>
          <a:lstStyle/>
          <a:p>
            <a:pPr>
              <a:defRPr/>
            </a:pPr>
            <a:fld id="{E360437B-9EBA-4BF2-BE07-B4A4592446A8}" type="slidenum">
              <a:rPr lang="en-US" smtClean="0"/>
              <a:pPr>
                <a:defRPr/>
              </a:pPr>
              <a:t>24</a:t>
            </a:fld>
            <a:endParaRPr lang="en-US" dirty="0"/>
          </a:p>
        </p:txBody>
      </p:sp>
      <p:pic>
        <p:nvPicPr>
          <p:cNvPr id="9220" name="Picture 2" descr="C:\Users\naldawdahi\Desktop\imag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2954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Diagram 1"/>
          <p:cNvGraphicFramePr/>
          <p:nvPr/>
        </p:nvGraphicFramePr>
        <p:xfrm>
          <a:off x="647699" y="1143000"/>
          <a:ext cx="7429501" cy="2743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223" name="Rectangle 6"/>
          <p:cNvSpPr>
            <a:spLocks noChangeArrowheads="1"/>
          </p:cNvSpPr>
          <p:nvPr/>
        </p:nvSpPr>
        <p:spPr bwMode="auto">
          <a:xfrm>
            <a:off x="1828800" y="762000"/>
            <a:ext cx="50815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ar-SA" altLang="en-US" sz="2400"/>
              <a:t>الأسس التخطيطية للمنشآت الزراعية :</a:t>
            </a:r>
          </a:p>
        </p:txBody>
      </p:sp>
      <p:graphicFrame>
        <p:nvGraphicFramePr>
          <p:cNvPr id="8" name="Diagram 7"/>
          <p:cNvGraphicFramePr/>
          <p:nvPr/>
        </p:nvGraphicFramePr>
        <p:xfrm>
          <a:off x="990600" y="3886200"/>
          <a:ext cx="7162800" cy="26670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98199953"/>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4294967295"/>
          </p:nvPr>
        </p:nvSpPr>
        <p:spPr>
          <a:xfrm>
            <a:off x="0" y="228600"/>
            <a:ext cx="8915400" cy="5897563"/>
          </a:xfrm>
        </p:spPr>
        <p:txBody>
          <a:bodyPr/>
          <a:lstStyle/>
          <a:p>
            <a:pPr algn="just" rtl="1" eaLnBrk="1" hangingPunct="1">
              <a:lnSpc>
                <a:spcPct val="150000"/>
              </a:lnSpc>
              <a:buFontTx/>
              <a:buNone/>
            </a:pPr>
            <a:r>
              <a:rPr lang="ar-SA" altLang="en-US" sz="2400" b="1" dirty="0" smtClean="0">
                <a:solidFill>
                  <a:srgbClr val="C00000"/>
                </a:solidFill>
                <a:latin typeface="Times New Roman" pitchFamily="18" charset="0"/>
                <a:cs typeface="Times New Roman" pitchFamily="18" charset="0"/>
              </a:rPr>
              <a:t>توزيع الأسمدة المحددة لتناقـص العائد</a:t>
            </a:r>
            <a:endParaRPr lang="ar-SA" altLang="en-US" sz="2400" dirty="0" smtClean="0">
              <a:solidFill>
                <a:srgbClr val="C00000"/>
              </a:solidFill>
              <a:latin typeface="Times New Roman" pitchFamily="18" charset="0"/>
              <a:cs typeface="Times New Roman" pitchFamily="18" charset="0"/>
            </a:endParaRPr>
          </a:p>
          <a:p>
            <a:pPr algn="just" rtl="1" eaLnBrk="1" hangingPunct="1">
              <a:lnSpc>
                <a:spcPct val="150000"/>
              </a:lnSpc>
            </a:pPr>
            <a:r>
              <a:rPr lang="ar-SA" altLang="en-US" sz="2000" dirty="0" smtClean="0">
                <a:latin typeface="Times New Roman" pitchFamily="18" charset="0"/>
                <a:cs typeface="Times New Roman" pitchFamily="18" charset="0"/>
              </a:rPr>
              <a:t>من الأمثلة الواضحة في الزراعة لتناقص العائد أو الغلة هو إضافة الأسمدة للمحاصيل المختلفة في مساحات محدودة. وهذا هو ما يـحد من التوسع في إضافة الأسمدة بعد حد معين بما يسبب ذلك من إنخفاض الإنتاج الإجمالي أو من الإنتاجية الحدّية السالبة من الوحدات المتتالية من الأسمدة  بعد ذلك المستوى المعين من الإضافة.</a:t>
            </a:r>
          </a:p>
          <a:p>
            <a:pPr algn="just" rtl="1" eaLnBrk="1" hangingPunct="1">
              <a:lnSpc>
                <a:spcPct val="150000"/>
              </a:lnSpc>
            </a:pPr>
            <a:r>
              <a:rPr lang="ar-SA" altLang="en-US" sz="2000" dirty="0" smtClean="0">
                <a:latin typeface="Times New Roman" pitchFamily="18" charset="0"/>
                <a:cs typeface="Times New Roman" pitchFamily="18" charset="0"/>
              </a:rPr>
              <a:t>وكما سبق شرحه فإن الوحدات الأولى من الأسمدة سوف تضيف إلى الإنتاج الكلي كميات أكبر من الوحدات السمادية التي تليها وذلك لوجود ظاهرة تناقص الإنتاجية وإذا أستمر المزارع في إضافة الأسمدة قد يصل إلى العائد السلبي أو المرحلة التي تكون فيها الإنتاجية الحدية سالبة نتيجة إضافة وحدات سماد إضافية. وبذلك تضاف الأسمدة إلى المحاصيل المتنافسة عليه وفق القاعدة " تضاف الوحدات المحدودة من السماد إلى المحاصيل التي تعطي أكبر قيمة للإنتاجية الحدية".</a:t>
            </a:r>
            <a:endParaRPr lang="en-US" altLang="en-US" sz="2000" dirty="0" smtClean="0">
              <a:latin typeface="Times New Roman" pitchFamily="18" charset="0"/>
              <a:cs typeface="Times New Roman" pitchFamily="18" charset="0"/>
            </a:endParaRPr>
          </a:p>
        </p:txBody>
      </p:sp>
      <p:sp>
        <p:nvSpPr>
          <p:cNvPr id="21507"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B8978490-15B6-4FEF-AE30-3C56755C53D7}" type="slidenum">
              <a:rPr lang="ar-SA" altLang="en-US" smtClean="0">
                <a:solidFill>
                  <a:schemeClr val="tx2"/>
                </a:solidFill>
              </a:rPr>
              <a:pPr eaLnBrk="1" hangingPunct="1"/>
              <a:t>240</a:t>
            </a:fld>
            <a:endParaRPr lang="en-US" altLang="en-US" smtClean="0">
              <a:solidFill>
                <a:schemeClr val="tx2"/>
              </a:solidFill>
            </a:endParaRPr>
          </a:p>
        </p:txBody>
      </p:sp>
    </p:spTree>
    <p:extLst>
      <p:ext uri="{BB962C8B-B14F-4D97-AF65-F5344CB8AC3E}">
        <p14:creationId xmlns:p14="http://schemas.microsoft.com/office/powerpoint/2010/main" val="2971305597"/>
      </p:ext>
    </p:extLst>
  </p:cSld>
  <p:clrMapOvr>
    <a:masterClrMapping/>
  </p:clrMapOvr>
  <p:timing>
    <p:tnLst>
      <p:par>
        <p:cTn id="1" dur="indefinite" restart="never" nodeType="tmRoot"/>
      </p:par>
    </p:tn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4294967295"/>
          </p:nvPr>
        </p:nvSpPr>
        <p:spPr>
          <a:xfrm>
            <a:off x="0" y="0"/>
            <a:ext cx="9144000" cy="6858000"/>
          </a:xfrm>
        </p:spPr>
        <p:txBody>
          <a:bodyPr/>
          <a:lstStyle/>
          <a:p>
            <a:pPr algn="just" rtl="1" eaLnBrk="1" hangingPunct="1">
              <a:lnSpc>
                <a:spcPct val="150000"/>
              </a:lnSpc>
              <a:buFontTx/>
              <a:buNone/>
            </a:pPr>
            <a:r>
              <a:rPr lang="ar-SA" altLang="en-US" sz="2400" b="1" dirty="0" smtClean="0">
                <a:solidFill>
                  <a:srgbClr val="C00000"/>
                </a:solidFill>
                <a:latin typeface="Times New Roman" pitchFamily="18" charset="0"/>
                <a:cs typeface="Times New Roman" pitchFamily="18" charset="0"/>
              </a:rPr>
              <a:t>حسابات التكاليف في إضافة الأسمدة</a:t>
            </a:r>
          </a:p>
          <a:p>
            <a:pPr algn="just" rtl="1" eaLnBrk="1" hangingPunct="1">
              <a:lnSpc>
                <a:spcPct val="150000"/>
              </a:lnSpc>
            </a:pPr>
            <a:r>
              <a:rPr lang="ar-SA" altLang="en-US" sz="1800" dirty="0" smtClean="0">
                <a:latin typeface="Times New Roman" pitchFamily="18" charset="0"/>
                <a:cs typeface="Times New Roman" pitchFamily="18" charset="0"/>
              </a:rPr>
              <a:t>التكلفة المباشرة لإضافة الأسمدة هي تكلفة الطن أو الوحدة من السماد غير أن هناك تكاليف أخرى يجب حسابها عند إضافة الأسمدة وهي تكاليف العمالة والآلات الزراعية لإضافة السماد (جرارات .. إلخ) وكذلك تكلفة حصاد الإنتاج ومناولته الذي سيزيد نتيجة لإضافة الأسمدة. والقاعدة العامة هي أن تضاف كل التكاليف المتعلقة بها بينما لاتصاف التكاليف الأخرى في حالة إضافة الأسمدة مع الاستزراع وذلك لأن التكاليف الأخرى تحمّل مرة واحدة أثناء عملية الإستزراع.</a:t>
            </a:r>
            <a:endParaRPr lang="ar-SA" altLang="en-US" sz="1800" b="1" dirty="0" smtClean="0">
              <a:latin typeface="Times New Roman" pitchFamily="18" charset="0"/>
              <a:cs typeface="Times New Roman" pitchFamily="18" charset="0"/>
            </a:endParaRPr>
          </a:p>
          <a:p>
            <a:pPr algn="just" rtl="1" eaLnBrk="1" hangingPunct="1">
              <a:lnSpc>
                <a:spcPct val="150000"/>
              </a:lnSpc>
              <a:buFontTx/>
              <a:buNone/>
            </a:pPr>
            <a:r>
              <a:rPr lang="ar-SA" altLang="en-US" sz="2400" b="1" dirty="0" smtClean="0">
                <a:solidFill>
                  <a:srgbClr val="C00000"/>
                </a:solidFill>
                <a:latin typeface="Times New Roman" pitchFamily="18" charset="0"/>
                <a:cs typeface="Times New Roman" pitchFamily="18" charset="0"/>
              </a:rPr>
              <a:t>إضافة الأسمدة في حالة محدودية رأس المال</a:t>
            </a:r>
          </a:p>
          <a:p>
            <a:pPr algn="just" rtl="1" eaLnBrk="1" hangingPunct="1">
              <a:lnSpc>
                <a:spcPct val="150000"/>
              </a:lnSpc>
            </a:pPr>
            <a:r>
              <a:rPr lang="ar-SA" altLang="en-US" sz="1800" dirty="0" smtClean="0">
                <a:latin typeface="Times New Roman" pitchFamily="18" charset="0"/>
                <a:cs typeface="Times New Roman" pitchFamily="18" charset="0"/>
              </a:rPr>
              <a:t>سبق أن شرحنا عملية توزيع الأسمدة المحدودة على الإستعمالات الزراعية التي تتنافس عليها مثل الخضر والفاكهة والأعلاف والمحاصيل الحقلية. ووفق هذه القاعدة تضاف الوحدات المحدودة للإستعمالات التي تعطي أعلى قيمة للإنتاجية الحدية.</a:t>
            </a:r>
          </a:p>
          <a:p>
            <a:pPr algn="just" rtl="1" eaLnBrk="1" hangingPunct="1">
              <a:lnSpc>
                <a:spcPct val="150000"/>
              </a:lnSpc>
            </a:pPr>
            <a:r>
              <a:rPr lang="ar-SA" altLang="en-US" sz="1800" dirty="0" smtClean="0">
                <a:latin typeface="Times New Roman" pitchFamily="18" charset="0"/>
                <a:cs typeface="Times New Roman" pitchFamily="18" charset="0"/>
              </a:rPr>
              <a:t>هناك حالات أخرى وهي حالات تنافس إستعمالات أخرى غير الإنتاج النباتي على الأموال المتوفرة لدى المزارع مثل إستثمارها في إضافة الأسمدة للمحاصيل أو شراء العلف للدواجن والأغنام أو في الإستعمالات الأخرى. والقاعدة المتبعة هي أن يتم الإستثمار وفق قاعدة تكلفة الفرصة البديلة لرأسـمال المزارع. أي أن الكمية الكلية من السماد تتحدد وفق العائد الحدي من رأس المال في الإستعمالات المختلفة التي تتنافس على الريال لدى المزارع. ويتم الإستثمار وفق أكبر فرصة بديلة متوفرة وذلك بخلاف الحالات التي يتوفر فيها رأسـمال لإضافة الكميات المثلى من السماد حسب الإحتياجات النباتية.</a:t>
            </a:r>
            <a:endParaRPr lang="en-US" altLang="en-US" sz="1800" dirty="0" smtClean="0">
              <a:latin typeface="Times New Roman" pitchFamily="18" charset="0"/>
              <a:cs typeface="Times New Roman" pitchFamily="18" charset="0"/>
            </a:endParaRPr>
          </a:p>
        </p:txBody>
      </p:sp>
      <p:sp>
        <p:nvSpPr>
          <p:cNvPr id="22531"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A7ABF36D-B06B-4D51-A235-CAEBD0B928F8}" type="slidenum">
              <a:rPr lang="ar-SA" altLang="en-US" smtClean="0">
                <a:solidFill>
                  <a:schemeClr val="tx2"/>
                </a:solidFill>
              </a:rPr>
              <a:pPr eaLnBrk="1" hangingPunct="1"/>
              <a:t>241</a:t>
            </a:fld>
            <a:endParaRPr lang="en-US" altLang="en-US" smtClean="0">
              <a:solidFill>
                <a:schemeClr val="tx2"/>
              </a:solidFill>
            </a:endParaRPr>
          </a:p>
        </p:txBody>
      </p:sp>
    </p:spTree>
    <p:extLst>
      <p:ext uri="{BB962C8B-B14F-4D97-AF65-F5344CB8AC3E}">
        <p14:creationId xmlns:p14="http://schemas.microsoft.com/office/powerpoint/2010/main" val="3319695565"/>
      </p:ext>
    </p:extLst>
  </p:cSld>
  <p:clrMapOvr>
    <a:masterClrMapping/>
  </p:clrMapOvr>
  <p:timing>
    <p:tnLst>
      <p:par>
        <p:cTn id="1" dur="indefinite" restart="never" nodeType="tmRoot"/>
      </p:par>
    </p:tn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4294967295"/>
          </p:nvPr>
        </p:nvSpPr>
        <p:spPr>
          <a:xfrm>
            <a:off x="152400" y="381000"/>
            <a:ext cx="8763000" cy="5745163"/>
          </a:xfrm>
        </p:spPr>
        <p:txBody>
          <a:bodyPr/>
          <a:lstStyle/>
          <a:p>
            <a:pPr algn="r" rtl="1" eaLnBrk="1" hangingPunct="1">
              <a:lnSpc>
                <a:spcPct val="150000"/>
              </a:lnSpc>
              <a:buFontTx/>
              <a:buNone/>
            </a:pPr>
            <a:r>
              <a:rPr lang="ar-SA" altLang="en-US" sz="2400" b="1" dirty="0" smtClean="0">
                <a:solidFill>
                  <a:srgbClr val="C00000"/>
                </a:solidFill>
                <a:latin typeface="Times New Roman" pitchFamily="18" charset="0"/>
                <a:cs typeface="Times New Roman" pitchFamily="18" charset="0"/>
              </a:rPr>
              <a:t>العوائـد المتبقية من إضافة الأسمدة</a:t>
            </a:r>
          </a:p>
          <a:p>
            <a:pPr algn="r" rtl="1" eaLnBrk="1" hangingPunct="1">
              <a:lnSpc>
                <a:spcPct val="150000"/>
              </a:lnSpc>
            </a:pPr>
            <a:r>
              <a:rPr lang="ar-SA" altLang="en-US" sz="2000" dirty="0" smtClean="0">
                <a:latin typeface="Times New Roman" pitchFamily="18" charset="0"/>
                <a:cs typeface="Times New Roman" pitchFamily="18" charset="0"/>
              </a:rPr>
              <a:t>كميات السماد التي يتم إضافتها عادة لايتم استهلاكها بالكامل وعند حساب إضافة الأسمدة وفق قاعدة المضاف للتكاليف والمضاف للعائد عادة ما يتم إهمال العوائد الناتجة من الأسمدة المتبقية في التربة للسنوات أو المواسم القادمة وهي عوائد يجب تقديرها وإضافتها إلى القيمة المضافة للعائد عند تحديد أربحية إضافة الأسمدة في العمليات الزراعية.</a:t>
            </a:r>
          </a:p>
          <a:p>
            <a:pPr algn="r" rtl="1" eaLnBrk="1" hangingPunct="1">
              <a:lnSpc>
                <a:spcPct val="150000"/>
              </a:lnSpc>
            </a:pPr>
            <a:r>
              <a:rPr lang="ar-SA" altLang="en-US" sz="2000" dirty="0" smtClean="0">
                <a:latin typeface="Times New Roman" pitchFamily="18" charset="0"/>
                <a:cs typeface="Times New Roman" pitchFamily="18" charset="0"/>
              </a:rPr>
              <a:t>من الملاحظات المهمة الأخرى التي يجب مراعاتها عند إضافة الأسمدة هي أن النصائح الفنية تعطي عادة إستجابة المحاصيل للتسميد عند معدلات محدودة من السماد (100 كجم، 200 كجم، 300 كجم .. الخ) ولكن المزارع الذي لا يتوفر لدية الكمية المثلى الموصى بها يمكنه أن يستعمل كمية أقل من المتوفر لديه ويحصل على نسبة من الاستجابة الكاملة وتتمثل هذه النسبة في الزيادة في الإنتاج المتحقق من إضافة الجزء المتوفر من الأسمدة.</a:t>
            </a:r>
            <a:endParaRPr lang="en-US" altLang="en-US" sz="2000" dirty="0" smtClean="0">
              <a:latin typeface="Times New Roman" pitchFamily="18" charset="0"/>
              <a:cs typeface="Times New Roman" pitchFamily="18" charset="0"/>
            </a:endParaRPr>
          </a:p>
        </p:txBody>
      </p:sp>
      <p:sp>
        <p:nvSpPr>
          <p:cNvPr id="23555"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C23041A4-F554-4658-B1D4-3ECD2261E6D3}" type="slidenum">
              <a:rPr lang="ar-SA" altLang="en-US" smtClean="0">
                <a:solidFill>
                  <a:schemeClr val="tx2"/>
                </a:solidFill>
              </a:rPr>
              <a:pPr eaLnBrk="1" hangingPunct="1"/>
              <a:t>242</a:t>
            </a:fld>
            <a:endParaRPr lang="en-US" altLang="en-US" smtClean="0">
              <a:solidFill>
                <a:schemeClr val="tx2"/>
              </a:solidFill>
            </a:endParaRPr>
          </a:p>
        </p:txBody>
      </p:sp>
    </p:spTree>
    <p:extLst>
      <p:ext uri="{BB962C8B-B14F-4D97-AF65-F5344CB8AC3E}">
        <p14:creationId xmlns:p14="http://schemas.microsoft.com/office/powerpoint/2010/main" val="3941118637"/>
      </p:ext>
    </p:extLst>
  </p:cSld>
  <p:clrMapOvr>
    <a:masterClrMapping/>
  </p:clrMapOvr>
  <p:timing>
    <p:tnLst>
      <p:par>
        <p:cTn id="1" dur="indefinite" restart="never" nodeType="tmRoot"/>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4294967295"/>
          </p:nvPr>
        </p:nvSpPr>
        <p:spPr>
          <a:xfrm>
            <a:off x="152400" y="152400"/>
            <a:ext cx="8991600" cy="6705600"/>
          </a:xfrm>
        </p:spPr>
        <p:txBody>
          <a:bodyPr/>
          <a:lstStyle/>
          <a:p>
            <a:pPr algn="just" eaLnBrk="1" hangingPunct="1">
              <a:lnSpc>
                <a:spcPct val="150000"/>
              </a:lnSpc>
              <a:buFontTx/>
              <a:buNone/>
            </a:pPr>
            <a:r>
              <a:rPr lang="ar-SA" altLang="en-US" sz="2400" b="1" smtClean="0">
                <a:solidFill>
                  <a:srgbClr val="C00000"/>
                </a:solidFill>
                <a:latin typeface="Times New Roman" pitchFamily="18" charset="0"/>
                <a:cs typeface="Times New Roman" pitchFamily="18" charset="0"/>
              </a:rPr>
              <a:t>إضــــافـة الأسمـدة لـمـعـالجة المـشاكل الـخـاصة بالـتربة</a:t>
            </a:r>
          </a:p>
          <a:p>
            <a:pPr algn="just" eaLnBrk="1" hangingPunct="1">
              <a:lnSpc>
                <a:spcPct val="150000"/>
              </a:lnSpc>
            </a:pPr>
            <a:r>
              <a:rPr lang="ar-SA" altLang="en-US" sz="1800" smtClean="0">
                <a:latin typeface="Times New Roman" pitchFamily="18" charset="0"/>
                <a:cs typeface="Times New Roman" pitchFamily="18" charset="0"/>
              </a:rPr>
              <a:t>في بعض الحالات يحتاج المزارع إلى إضافة الأسمدة الخاصة مثل العناصر النادرة الحديد، الماغنسيوم،  أو إضافة الجير لمعالجة بعض المشاكل في التربة الحمضية لزراعة البقوليات وغيرها. فمن المعلوم أن نقص هذه العناصر يؤثر تأثير سلبي على إنتاجية العديد من المحاصيل الزراعية وتختلف هذه الاحتياجات بمختلف المناطق ومختلف أنواع التربة وهناك حاجة إلى إضافة هذه الأنواع من الأسمدة القاعدة الإقتصادية العامة وهي أن تضاف تلك العناصر طالما الإضافة الى العائد الناتج من الزيادة في الإنتاج أكبر من الزيادة للتكاليف المتعلقة بإضافة هذا النوع من الأسمدة. وقاعدة تكلفة الفرصة البديلة لإضافة الأسمدة في حالة محدودية الموارد لدى المزارع.</a:t>
            </a:r>
            <a:endParaRPr lang="ar-SA" altLang="en-US" sz="1800" b="1" smtClean="0">
              <a:latin typeface="Times New Roman" pitchFamily="18" charset="0"/>
              <a:cs typeface="Times New Roman" pitchFamily="18" charset="0"/>
            </a:endParaRPr>
          </a:p>
          <a:p>
            <a:pPr algn="just" eaLnBrk="1" hangingPunct="1">
              <a:lnSpc>
                <a:spcPct val="150000"/>
              </a:lnSpc>
              <a:buFontTx/>
              <a:buNone/>
            </a:pPr>
            <a:r>
              <a:rPr lang="ar-SA" altLang="en-US" sz="2400" b="1" smtClean="0">
                <a:solidFill>
                  <a:srgbClr val="C00000"/>
                </a:solidFill>
                <a:latin typeface="Times New Roman" pitchFamily="18" charset="0"/>
                <a:cs typeface="Times New Roman" pitchFamily="18" charset="0"/>
              </a:rPr>
              <a:t>إضــــــافة الأســـــــمـدة ونــــــــظـام مــــــــلـكـية الــــــمزارع</a:t>
            </a:r>
          </a:p>
          <a:p>
            <a:pPr algn="just" eaLnBrk="1" hangingPunct="1">
              <a:lnSpc>
                <a:spcPct val="150000"/>
              </a:lnSpc>
            </a:pPr>
            <a:r>
              <a:rPr lang="ar-SA" altLang="en-US" sz="1800" smtClean="0">
                <a:latin typeface="Times New Roman" pitchFamily="18" charset="0"/>
                <a:cs typeface="Times New Roman" pitchFamily="18" charset="0"/>
              </a:rPr>
              <a:t>من المعلوم أن الكميات المثلى من الأسمدة لن تضاف في حالة تحمل المؤجر للمزرعة وحدة التكاليف للأسمدة ويقتسم الإنتاج بين المالك والمؤجر بنسبة معينة. الحالة الوحيدة التي تضاف فيها الكمية المثلى من السماد هل الحالة التي يتم فيها مقاسمة التكاليف ومقاسمة الإنتاج في الوقت نفسه، أما في الحالات التي تنص فيها المشاركة على إتفاق لمدة زمنية قصيرة فإن المؤجر لايحتسب أي قيمة للأسمدة المتبقية في التربة والتي تساهم في زيادة الإنتاج في موسم أو مواسم قادمة.</a:t>
            </a:r>
            <a:endParaRPr lang="en-US" altLang="en-US" sz="1800" smtClean="0">
              <a:latin typeface="Times New Roman" pitchFamily="18" charset="0"/>
              <a:cs typeface="Times New Roman" pitchFamily="18" charset="0"/>
            </a:endParaRPr>
          </a:p>
        </p:txBody>
      </p:sp>
      <p:sp>
        <p:nvSpPr>
          <p:cNvPr id="24579"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C7AF7ED4-9237-4FB5-A742-1E95C2F4C058}" type="slidenum">
              <a:rPr lang="ar-SA" altLang="en-US" smtClean="0">
                <a:solidFill>
                  <a:schemeClr val="tx2"/>
                </a:solidFill>
              </a:rPr>
              <a:pPr eaLnBrk="1" hangingPunct="1"/>
              <a:t>243</a:t>
            </a:fld>
            <a:endParaRPr lang="en-US" altLang="en-US" smtClean="0">
              <a:solidFill>
                <a:schemeClr val="tx2"/>
              </a:solidFill>
            </a:endParaRPr>
          </a:p>
        </p:txBody>
      </p:sp>
    </p:spTree>
    <p:extLst>
      <p:ext uri="{BB962C8B-B14F-4D97-AF65-F5344CB8AC3E}">
        <p14:creationId xmlns:p14="http://schemas.microsoft.com/office/powerpoint/2010/main" val="1226239272"/>
      </p:ext>
    </p:extLst>
  </p:cSld>
  <p:clrMapOvr>
    <a:masterClrMapping/>
  </p:clrMapOvr>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4294967295"/>
          </p:nvPr>
        </p:nvSpPr>
        <p:spPr>
          <a:xfrm>
            <a:off x="381000" y="304800"/>
            <a:ext cx="8534400" cy="6248400"/>
          </a:xfrm>
        </p:spPr>
        <p:txBody>
          <a:bodyPr/>
          <a:lstStyle/>
          <a:p>
            <a:pPr algn="just" rtl="1" eaLnBrk="1" hangingPunct="1">
              <a:lnSpc>
                <a:spcPct val="150000"/>
              </a:lnSpc>
              <a:buFontTx/>
              <a:buNone/>
            </a:pPr>
            <a:r>
              <a:rPr lang="ar-SA" altLang="en-US" sz="2400" b="1" dirty="0" smtClean="0">
                <a:solidFill>
                  <a:srgbClr val="C00000"/>
                </a:solidFill>
                <a:latin typeface="Times New Roman" pitchFamily="18" charset="0"/>
                <a:cs typeface="Times New Roman" pitchFamily="18" charset="0"/>
              </a:rPr>
              <a:t>أوقــــــــــــات إضـــــــافـة الأســـــــــمـدة وطــــــــرقـها</a:t>
            </a:r>
          </a:p>
          <a:p>
            <a:pPr algn="just" rtl="1" eaLnBrk="1" hangingPunct="1">
              <a:lnSpc>
                <a:spcPct val="150000"/>
              </a:lnSpc>
            </a:pPr>
            <a:r>
              <a:rPr lang="ar-SA" altLang="en-US" sz="2000" dirty="0" smtClean="0">
                <a:latin typeface="Times New Roman" pitchFamily="18" charset="0"/>
                <a:cs typeface="Times New Roman" pitchFamily="18" charset="0"/>
              </a:rPr>
              <a:t>يمكن إضافة الأسـمدة في عدة أوقات من عمر النبات وبعدة طرق فيمكن إضافة الأسـمدة عن طريق النثر والحرث ويمكن أضافتها عن طريق البذارة ويمكن إضافته مع نظام الري وعن طريق الرش على الأوراق وغيرها من الطرق المستخدمة. والمهم بالنسبة للمزارع هي أضافته بالطرق التي تعطي أكبر عائد (أقل فاقد) وأقل تكلفة ممكنة. وهناك ملاحظات عامة يجب استخدامها في اختيار الطريقة المثلى لاضافة الاسمدة وهي كما يلي:</a:t>
            </a:r>
          </a:p>
          <a:p>
            <a:pPr algn="just" rtl="1" eaLnBrk="1" hangingPunct="1">
              <a:lnSpc>
                <a:spcPct val="150000"/>
              </a:lnSpc>
            </a:pPr>
            <a:r>
              <a:rPr lang="ar-SA" altLang="en-US" sz="2000" dirty="0" smtClean="0">
                <a:latin typeface="Times New Roman" pitchFamily="18" charset="0"/>
                <a:cs typeface="Times New Roman" pitchFamily="18" charset="0"/>
              </a:rPr>
              <a:t>إذا كان الإنتاج لايتاثر تحت الأنظمة المختلفة للإضافة (يجب مقارنة التكاليف واختيار النظام الذي له أقل تكلفة).</a:t>
            </a:r>
          </a:p>
          <a:p>
            <a:pPr algn="just" rtl="1" eaLnBrk="1" hangingPunct="1">
              <a:lnSpc>
                <a:spcPct val="150000"/>
              </a:lnSpc>
            </a:pPr>
            <a:r>
              <a:rPr lang="ar-SA" altLang="en-US" sz="2000" dirty="0" smtClean="0">
                <a:latin typeface="Times New Roman" pitchFamily="18" charset="0"/>
                <a:cs typeface="Times New Roman" pitchFamily="18" charset="0"/>
              </a:rPr>
              <a:t>إذا كانت التكلفة متساوية يختار النظام الذي يعطي أكبر إنتاج. وهذه القواعد يجب مراعاتها عند إختيار الوقت والطريقة التي تضاف بها الاسمدة للمحاصيل المختلفة.</a:t>
            </a:r>
            <a:endParaRPr lang="en-US" altLang="en-US" sz="2000" dirty="0" smtClean="0">
              <a:latin typeface="Times New Roman" pitchFamily="18" charset="0"/>
              <a:cs typeface="Times New Roman" pitchFamily="18" charset="0"/>
            </a:endParaRPr>
          </a:p>
        </p:txBody>
      </p:sp>
      <p:sp>
        <p:nvSpPr>
          <p:cNvPr id="25603"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0D3FBBCC-FD24-43CB-BA83-8734E6EE5605}" type="slidenum">
              <a:rPr lang="ar-SA" altLang="en-US" smtClean="0">
                <a:solidFill>
                  <a:schemeClr val="tx2"/>
                </a:solidFill>
              </a:rPr>
              <a:pPr eaLnBrk="1" hangingPunct="1"/>
              <a:t>244</a:t>
            </a:fld>
            <a:endParaRPr lang="en-US" altLang="en-US" smtClean="0">
              <a:solidFill>
                <a:schemeClr val="tx2"/>
              </a:solidFill>
            </a:endParaRPr>
          </a:p>
        </p:txBody>
      </p:sp>
    </p:spTree>
    <p:extLst>
      <p:ext uri="{BB962C8B-B14F-4D97-AF65-F5344CB8AC3E}">
        <p14:creationId xmlns:p14="http://schemas.microsoft.com/office/powerpoint/2010/main" val="408601302"/>
      </p:ext>
    </p:extLst>
  </p:cSld>
  <p:clrMapOvr>
    <a:masterClrMapping/>
  </p:clrMapOvr>
  <p:timing>
    <p:tnLst>
      <p:par>
        <p:cTn id="1" dur="indefinite" restart="never" nodeType="tmRoot"/>
      </p:par>
    </p:tn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12775" y="228600"/>
            <a:ext cx="8153400" cy="990600"/>
          </a:xfrm>
        </p:spPr>
        <p:txBody>
          <a:bodyPr/>
          <a:lstStyle/>
          <a:p>
            <a:pPr algn="ctr" rtl="1" eaLnBrk="1" hangingPunct="1"/>
            <a:r>
              <a:rPr lang="ar-SA" altLang="en-US" i="1" dirty="0" smtClean="0">
                <a:latin typeface="Times New Roman" pitchFamily="18" charset="0"/>
                <a:cs typeface="Times New Roman" pitchFamily="18" charset="0"/>
              </a:rPr>
              <a:t>الري </a:t>
            </a:r>
            <a:r>
              <a:rPr lang="en-US" altLang="en-US" i="1" dirty="0" smtClean="0">
                <a:latin typeface="Times New Roman" pitchFamily="18" charset="0"/>
                <a:cs typeface="Times New Roman" pitchFamily="18" charset="0"/>
              </a:rPr>
              <a:t>Irrigation</a:t>
            </a:r>
          </a:p>
        </p:txBody>
      </p:sp>
      <p:sp>
        <p:nvSpPr>
          <p:cNvPr id="26627" name="Rectangle 3"/>
          <p:cNvSpPr>
            <a:spLocks noGrp="1" noChangeArrowheads="1"/>
          </p:cNvSpPr>
          <p:nvPr>
            <p:ph sz="quarter" idx="1"/>
          </p:nvPr>
        </p:nvSpPr>
        <p:spPr>
          <a:xfrm>
            <a:off x="304800" y="1295400"/>
            <a:ext cx="8686800" cy="5105400"/>
          </a:xfrm>
        </p:spPr>
        <p:txBody>
          <a:bodyPr/>
          <a:lstStyle/>
          <a:p>
            <a:pPr marL="457200" indent="-457200" algn="just" rtl="1" eaLnBrk="1" hangingPunct="1">
              <a:lnSpc>
                <a:spcPct val="150000"/>
              </a:lnSpc>
              <a:buFont typeface="Tw Cen MT" pitchFamily="34" charset="0"/>
              <a:buAutoNum type="arabicPeriod"/>
            </a:pPr>
            <a:r>
              <a:rPr lang="ar-SA" altLang="en-US" sz="2000" dirty="0" smtClean="0">
                <a:latin typeface="Times New Roman" pitchFamily="18" charset="0"/>
                <a:cs typeface="Times New Roman" pitchFamily="18" charset="0"/>
              </a:rPr>
              <a:t>الري من العمليات الزراعية المهمة التي لاتختلف عن العمليات الزراعية الأخرى من حيث المبدأ مثل إضافة الأسمدة والبذور والمبيدات والري بإضافته إلى عناصر ثابتة مثل الأرض بنوعيات وكميات متفاوتة فإنه يتبع قانون تناقص الغلة أو الإنتاجية.</a:t>
            </a:r>
          </a:p>
          <a:p>
            <a:pPr marL="457200" indent="-457200" algn="just" rtl="1" eaLnBrk="1" hangingPunct="1">
              <a:lnSpc>
                <a:spcPct val="150000"/>
              </a:lnSpc>
              <a:buFont typeface="Tw Cen MT" pitchFamily="34" charset="0"/>
              <a:buAutoNum type="arabicPeriod"/>
            </a:pPr>
            <a:r>
              <a:rPr lang="ar-SA" altLang="en-US" sz="2000" dirty="0" smtClean="0">
                <a:latin typeface="Times New Roman" pitchFamily="18" charset="0"/>
                <a:cs typeface="Times New Roman" pitchFamily="18" charset="0"/>
              </a:rPr>
              <a:t>لذلك فالقاعدة المتبعة من الناحية الإنتاجية هي الزيادة للعائد والزيادة للتكاليف المحدودة بكمية ومستوى إضافة المياه للمحاصيل المختلفة في حالات عدم محدودية مورد المياه.</a:t>
            </a:r>
          </a:p>
          <a:p>
            <a:pPr marL="457200" indent="-457200" algn="just" rtl="1" eaLnBrk="1" hangingPunct="1">
              <a:lnSpc>
                <a:spcPct val="150000"/>
              </a:lnSpc>
              <a:buFont typeface="Tw Cen MT" pitchFamily="34" charset="0"/>
              <a:buAutoNum type="arabicPeriod"/>
            </a:pPr>
            <a:r>
              <a:rPr lang="ar-SA" altLang="en-US" sz="2000" dirty="0" smtClean="0">
                <a:latin typeface="Times New Roman" pitchFamily="18" charset="0"/>
                <a:cs typeface="Times New Roman" pitchFamily="18" charset="0"/>
              </a:rPr>
              <a:t>بينما يكون مبدأ الفرصة البديلة هو الذي سيستخدم في استثمار المياه في حالة محدودية الموارد المائية. كما أن القاعدة في توزيع المورد المحدود حسب أعلى قيمة للإنتاجية الحدية للمياه في استخداماتها المختلفة.</a:t>
            </a:r>
          </a:p>
          <a:p>
            <a:pPr marL="457200" indent="-457200" algn="just" rtl="1" eaLnBrk="1" hangingPunct="1">
              <a:lnSpc>
                <a:spcPct val="150000"/>
              </a:lnSpc>
              <a:buFont typeface="Tw Cen MT" pitchFamily="34" charset="0"/>
              <a:buAutoNum type="arabicPeriod"/>
            </a:pPr>
            <a:r>
              <a:rPr lang="ar-SA" altLang="en-US" sz="2000" dirty="0" smtClean="0">
                <a:latin typeface="Times New Roman" pitchFamily="18" charset="0"/>
                <a:cs typeface="Times New Roman" pitchFamily="18" charset="0"/>
              </a:rPr>
              <a:t>وعلى نفس النسق يمكن استخدام كل من مبادئ الإدارة المزرعية ومبادئ الاقتصاد في تحليل استثمار الموارد المائية في الإنتاج الزراعي.</a:t>
            </a:r>
            <a:endParaRPr lang="en-US" altLang="en-US" sz="20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normAutofit fontScale="92500"/>
          </a:bodyPr>
          <a:lstStyle/>
          <a:p>
            <a:pPr>
              <a:defRPr/>
            </a:pPr>
            <a:fld id="{2D6886F6-D8D0-4AF9-8E8B-B8CD079D39FF}" type="slidenum">
              <a:rPr lang="ar-SA" smtClean="0"/>
              <a:pPr>
                <a:defRPr/>
              </a:pPr>
              <a:t>245</a:t>
            </a:fld>
            <a:endParaRPr lang="en-US"/>
          </a:p>
        </p:txBody>
      </p:sp>
    </p:spTree>
    <p:extLst>
      <p:ext uri="{BB962C8B-B14F-4D97-AF65-F5344CB8AC3E}">
        <p14:creationId xmlns:p14="http://schemas.microsoft.com/office/powerpoint/2010/main" val="785444981"/>
      </p:ext>
    </p:extLst>
  </p:cSld>
  <p:clrMapOvr>
    <a:masterClrMapping/>
  </p:clrMapOvr>
  <p:timing>
    <p:tnLst>
      <p:par>
        <p:cTn id="1" dur="indefinite" restart="never" nodeType="tmRoot"/>
      </p:par>
    </p:tn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body" idx="4294967295"/>
          </p:nvPr>
        </p:nvSpPr>
        <p:spPr>
          <a:xfrm>
            <a:off x="381000" y="533400"/>
            <a:ext cx="8458200" cy="6172200"/>
          </a:xfrm>
        </p:spPr>
        <p:txBody>
          <a:bodyPr/>
          <a:lstStyle/>
          <a:p>
            <a:pPr algn="just" rtl="1" eaLnBrk="1" hangingPunct="1">
              <a:lnSpc>
                <a:spcPct val="150000"/>
              </a:lnSpc>
              <a:buFontTx/>
              <a:buNone/>
            </a:pPr>
            <a:r>
              <a:rPr lang="ar-SA" altLang="en-US" sz="2400" b="1" dirty="0" smtClean="0">
                <a:solidFill>
                  <a:srgbClr val="C00000"/>
                </a:solidFill>
                <a:latin typeface="Times New Roman" pitchFamily="18" charset="0"/>
                <a:cs typeface="Times New Roman" pitchFamily="18" charset="0"/>
              </a:rPr>
              <a:t>اقتصاديات طرق الري</a:t>
            </a:r>
          </a:p>
          <a:p>
            <a:pPr algn="just" rtl="1" eaLnBrk="1" hangingPunct="1">
              <a:lnSpc>
                <a:spcPct val="150000"/>
              </a:lnSpc>
            </a:pPr>
            <a:r>
              <a:rPr lang="ar-SA" altLang="en-US" sz="2000" dirty="0" smtClean="0">
                <a:latin typeface="Times New Roman" pitchFamily="18" charset="0"/>
                <a:cs typeface="Times New Roman" pitchFamily="18" charset="0"/>
              </a:rPr>
              <a:t>طرق الري لها علاقة مهمة بمصادر المياه، قد تكون مصادر المياه محدودة بكمية محجوزة في السدود أو على مجاري طبيعية وفي هذه الأحوال يكون للمزارع حق في التصرف في كمية محدودة ومتجددة. وقبل الاستثمار في نظام للري يجب معرفة مصادر المياه التي بتعامل معها المزارع.</a:t>
            </a:r>
          </a:p>
          <a:p>
            <a:pPr algn="just" rtl="1" eaLnBrk="1" hangingPunct="1">
              <a:lnSpc>
                <a:spcPct val="150000"/>
              </a:lnSpc>
            </a:pPr>
            <a:r>
              <a:rPr lang="ar-SA" altLang="en-US" sz="2000" dirty="0" smtClean="0">
                <a:latin typeface="Times New Roman" pitchFamily="18" charset="0"/>
                <a:cs typeface="Times New Roman" pitchFamily="18" charset="0"/>
              </a:rPr>
              <a:t>ومعظم مصادر الري في المملكة من المياه الجوفية المحدودة الكمية والعمر الاقتصادي ومتجددة بنسب متفاوتة معتمدة على سقوط الأمطار في بعض المناطق ومن المعروف أن للإدارة المزرعية أحداث توازن دقيق بين المتوفر من المياه والأنظمة النباتية والحيوانية والبيئية وذلك لهدف الاستمرار في الاستثمار في هذه الموارد المائية إلى أطول مدة ممكنة دون حدوث أي تغيرات بيئية واقتصادية واجتماعية تؤثر سلباً على أداء القطاع في السنوات القادمة.</a:t>
            </a:r>
            <a:endParaRPr lang="en-US" altLang="en-US" sz="2000" dirty="0" smtClean="0">
              <a:latin typeface="Times New Roman" pitchFamily="18" charset="0"/>
              <a:cs typeface="Times New Roman" pitchFamily="18" charset="0"/>
            </a:endParaRPr>
          </a:p>
        </p:txBody>
      </p:sp>
      <p:sp>
        <p:nvSpPr>
          <p:cNvPr id="27651"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95866AE6-2696-44CF-B4E5-A6D4B58FDCB3}" type="slidenum">
              <a:rPr lang="ar-SA" altLang="en-US" smtClean="0">
                <a:solidFill>
                  <a:schemeClr val="tx2"/>
                </a:solidFill>
              </a:rPr>
              <a:pPr eaLnBrk="1" hangingPunct="1"/>
              <a:t>246</a:t>
            </a:fld>
            <a:endParaRPr lang="en-US" altLang="en-US" smtClean="0">
              <a:solidFill>
                <a:schemeClr val="tx2"/>
              </a:solidFill>
            </a:endParaRPr>
          </a:p>
        </p:txBody>
      </p:sp>
    </p:spTree>
    <p:extLst>
      <p:ext uri="{BB962C8B-B14F-4D97-AF65-F5344CB8AC3E}">
        <p14:creationId xmlns:p14="http://schemas.microsoft.com/office/powerpoint/2010/main" val="3531616893"/>
      </p:ext>
    </p:extLst>
  </p:cSld>
  <p:clrMapOvr>
    <a:masterClrMapping/>
  </p:clrMapOvr>
  <p:timing>
    <p:tnLst>
      <p:par>
        <p:cTn id="1" dur="indefinite" restart="never" nodeType="tmRoot"/>
      </p:par>
    </p:tn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9" name="Rectangle 3"/>
          <p:cNvSpPr>
            <a:spLocks noGrp="1" noChangeArrowheads="1"/>
          </p:cNvSpPr>
          <p:nvPr>
            <p:ph type="body" idx="4294967295"/>
          </p:nvPr>
        </p:nvSpPr>
        <p:spPr>
          <a:xfrm>
            <a:off x="533400" y="228600"/>
            <a:ext cx="8305800" cy="6248400"/>
          </a:xfrm>
        </p:spPr>
        <p:txBody>
          <a:bodyPr>
            <a:normAutofit lnSpcReduction="10000"/>
          </a:bodyPr>
          <a:lstStyle/>
          <a:p>
            <a:pPr marL="320040" indent="-320040" algn="just" rtl="1" eaLnBrk="1" fontAlgn="auto" hangingPunct="1">
              <a:lnSpc>
                <a:spcPct val="150000"/>
              </a:lnSpc>
              <a:spcAft>
                <a:spcPts val="0"/>
              </a:spcAft>
              <a:buFontTx/>
              <a:buNone/>
              <a:defRPr/>
            </a:pPr>
            <a:r>
              <a:rPr lang="ar-SA" sz="2600" b="1" dirty="0" smtClean="0">
                <a:solidFill>
                  <a:srgbClr val="C00000"/>
                </a:solidFill>
                <a:latin typeface="Times New Roman" pitchFamily="18" charset="0"/>
                <a:cs typeface="Times New Roman" pitchFamily="18" charset="0"/>
              </a:rPr>
              <a:t>العـلاقة بين نوعـية المياه </a:t>
            </a:r>
            <a:r>
              <a:rPr lang="ar-SA" sz="2600" b="1" dirty="0">
                <a:solidFill>
                  <a:srgbClr val="C00000"/>
                </a:solidFill>
                <a:latin typeface="Times New Roman" pitchFamily="18" charset="0"/>
                <a:cs typeface="Times New Roman" pitchFamily="18" charset="0"/>
              </a:rPr>
              <a:t>والإنتاج </a:t>
            </a:r>
            <a:r>
              <a:rPr lang="ar-SA" sz="2600" b="1" dirty="0" smtClean="0">
                <a:solidFill>
                  <a:srgbClr val="C00000"/>
                </a:solidFill>
                <a:latin typeface="Times New Roman" pitchFamily="18" charset="0"/>
                <a:cs typeface="Times New Roman" pitchFamily="18" charset="0"/>
              </a:rPr>
              <a:t>الزراعي</a:t>
            </a:r>
            <a:endParaRPr lang="ar-SA" sz="2600" b="1" dirty="0">
              <a:solidFill>
                <a:srgbClr val="C00000"/>
              </a:solidFill>
              <a:latin typeface="Times New Roman" pitchFamily="18" charset="0"/>
              <a:cs typeface="Times New Roman" pitchFamily="18" charset="0"/>
            </a:endParaRPr>
          </a:p>
          <a:p>
            <a:pPr marL="320040" indent="-320040" algn="just" rtl="1" eaLnBrk="1" fontAlgn="auto" hangingPunct="1">
              <a:lnSpc>
                <a:spcPct val="150000"/>
              </a:lnSpc>
              <a:spcAft>
                <a:spcPts val="0"/>
              </a:spcAft>
              <a:buFont typeface="Wingdings"/>
              <a:buChar char=""/>
              <a:defRPr/>
            </a:pPr>
            <a:r>
              <a:rPr lang="ar-SA" sz="2000" dirty="0">
                <a:latin typeface="Times New Roman" pitchFamily="18" charset="0"/>
                <a:cs typeface="Times New Roman" pitchFamily="18" charset="0"/>
              </a:rPr>
              <a:t>من العلاقات المهمة في الإنتاج الزراعي هي العلاقة بين نوعية المياه مقاسة بدرجة الملوحة والاملاح الذائبة والإنتاج الزراعي الممكن تحقيقه. من المعروف أن تحمل النباتات للملوحة تختلف إختلافاً متبايناً وفق عوامل طبيعية ووراثية فبعض النباتات تقاوم وتتأقلم مع مدى عالي من الملوحة والبعض الاخر حساس للملوحة ولا يعطي إنتاج يذكر في حالة ري هذه المحاصيل بالمياه المالحة.</a:t>
            </a:r>
          </a:p>
          <a:p>
            <a:pPr marL="320040" indent="-320040" algn="just" rtl="1" eaLnBrk="1" fontAlgn="auto" hangingPunct="1">
              <a:lnSpc>
                <a:spcPct val="150000"/>
              </a:lnSpc>
              <a:spcAft>
                <a:spcPts val="0"/>
              </a:spcAft>
              <a:buFont typeface="Wingdings"/>
              <a:buChar char=""/>
              <a:defRPr/>
            </a:pPr>
            <a:r>
              <a:rPr lang="ar-SA" sz="2000" dirty="0">
                <a:latin typeface="Times New Roman" pitchFamily="18" charset="0"/>
                <a:cs typeface="Times New Roman" pitchFamily="18" charset="0"/>
              </a:rPr>
              <a:t>يوجد في كل الاحوال تناقص في الإنتاج بزيادة درجة الملوحة في النباتات التي تقاوم الملوحة ولكن النقص في الإنتاج يختلف باختلاف نوع المحصول. كما أن هناك تجارباً علمية تفيد بأن الحساسية لملوحة مياه الري ترتبط بمرحلة نمو النبات فبعض النباتات حساسة فقط في مرحلة النمو الاولى للبذرة ثم بعد ذلك تقل الحساسية. </a:t>
            </a:r>
            <a:endParaRPr lang="ar-SA" sz="2000" dirty="0" smtClean="0">
              <a:latin typeface="Times New Roman" pitchFamily="18" charset="0"/>
              <a:cs typeface="Times New Roman" pitchFamily="18" charset="0"/>
            </a:endParaRPr>
          </a:p>
          <a:p>
            <a:pPr marL="320040" indent="-320040" algn="just" rtl="1" eaLnBrk="1" fontAlgn="auto" hangingPunct="1">
              <a:lnSpc>
                <a:spcPct val="150000"/>
              </a:lnSpc>
              <a:spcAft>
                <a:spcPts val="0"/>
              </a:spcAft>
              <a:buFont typeface="Wingdings"/>
              <a:buChar char=""/>
              <a:defRPr/>
            </a:pPr>
            <a:r>
              <a:rPr lang="ar-SA" sz="2000" dirty="0" smtClean="0">
                <a:latin typeface="Times New Roman" pitchFamily="18" charset="0"/>
                <a:cs typeface="Times New Roman" pitchFamily="18" charset="0"/>
              </a:rPr>
              <a:t>يمكن </a:t>
            </a:r>
            <a:r>
              <a:rPr lang="ar-SA" sz="2000" dirty="0">
                <a:latin typeface="Times New Roman" pitchFamily="18" charset="0"/>
                <a:cs typeface="Times New Roman" pitchFamily="18" charset="0"/>
              </a:rPr>
              <a:t>إستغلال هذه المحاصيل في إستخدام المياه ذات الملوحة العالية في ري المحاصيل بعد مرحلة النمو الأولية ويوفر هذا كميات عالية من المياه العذبة ذات الملوحة المنخفضة. ولنوعية المياه علاقة بنوعية التربة ودرجة التملح بها مما يزيد من أحتياجات المحاصيل لغسل التربة بمياه عذبة لتقليل الملوحة وحفظها عن منطقة الجذور وإستخدام نظام ري وصرف جيد.</a:t>
            </a:r>
            <a:endParaRPr lang="en-US" sz="2000" dirty="0">
              <a:latin typeface="Times New Roman" pitchFamily="18" charset="0"/>
              <a:cs typeface="Times New Roman" pitchFamily="18" charset="0"/>
            </a:endParaRPr>
          </a:p>
        </p:txBody>
      </p:sp>
      <p:sp>
        <p:nvSpPr>
          <p:cNvPr id="28675"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F7B589C9-3BEC-4515-963E-D25AEA1C9935}" type="slidenum">
              <a:rPr lang="ar-SA" altLang="en-US" smtClean="0">
                <a:solidFill>
                  <a:schemeClr val="tx2"/>
                </a:solidFill>
              </a:rPr>
              <a:pPr eaLnBrk="1" hangingPunct="1"/>
              <a:t>247</a:t>
            </a:fld>
            <a:endParaRPr lang="en-US" altLang="en-US" smtClean="0">
              <a:solidFill>
                <a:schemeClr val="tx2"/>
              </a:solidFill>
            </a:endParaRPr>
          </a:p>
        </p:txBody>
      </p:sp>
    </p:spTree>
    <p:extLst>
      <p:ext uri="{BB962C8B-B14F-4D97-AF65-F5344CB8AC3E}">
        <p14:creationId xmlns:p14="http://schemas.microsoft.com/office/powerpoint/2010/main" val="369004780"/>
      </p:ext>
    </p:extLst>
  </p:cSld>
  <p:clrMapOvr>
    <a:masterClrMapping/>
  </p:clrMapOvr>
  <p:timing>
    <p:tnLst>
      <p:par>
        <p:cTn id="1" dur="indefinite" restart="never" nodeType="tmRoot"/>
      </p:par>
    </p:tn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3" name="Rectangle 3"/>
          <p:cNvSpPr>
            <a:spLocks noGrp="1" noChangeArrowheads="1"/>
          </p:cNvSpPr>
          <p:nvPr>
            <p:ph type="body" idx="4294967295"/>
          </p:nvPr>
        </p:nvSpPr>
        <p:spPr>
          <a:xfrm>
            <a:off x="685800" y="533400"/>
            <a:ext cx="7924800" cy="5516563"/>
          </a:xfrm>
        </p:spPr>
        <p:txBody>
          <a:bodyPr>
            <a:normAutofit lnSpcReduction="10000"/>
          </a:bodyPr>
          <a:lstStyle/>
          <a:p>
            <a:pPr marL="320040" indent="-320040" algn="ctr" rtl="1" eaLnBrk="1" fontAlgn="auto" hangingPunct="1">
              <a:lnSpc>
                <a:spcPct val="90000"/>
              </a:lnSpc>
              <a:spcAft>
                <a:spcPts val="0"/>
              </a:spcAft>
              <a:buFont typeface="Wingdings"/>
              <a:buChar char=""/>
              <a:defRPr/>
            </a:pPr>
            <a:r>
              <a:rPr lang="ar-SA" b="1" dirty="0">
                <a:solidFill>
                  <a:srgbClr val="C00000"/>
                </a:solidFill>
                <a:latin typeface="Times New Roman" pitchFamily="18" charset="0"/>
                <a:cs typeface="Times New Roman" pitchFamily="18" charset="0"/>
              </a:rPr>
              <a:t>مـعـدلات الـــــــري</a:t>
            </a:r>
          </a:p>
          <a:p>
            <a:pPr marL="320040" indent="-320040" algn="just" rtl="1" eaLnBrk="1" fontAlgn="auto" hangingPunct="1">
              <a:lnSpc>
                <a:spcPct val="150000"/>
              </a:lnSpc>
              <a:spcAft>
                <a:spcPts val="0"/>
              </a:spcAft>
              <a:buFontTx/>
              <a:buNone/>
              <a:defRPr/>
            </a:pPr>
            <a:r>
              <a:rPr lang="ar-SA" sz="2000" dirty="0">
                <a:latin typeface="Times New Roman" pitchFamily="18" charset="0"/>
                <a:cs typeface="Times New Roman" pitchFamily="18" charset="0"/>
              </a:rPr>
              <a:t>إن أنسب معدلات للري المحصولي تعتمد على عدة عوامل منها:</a:t>
            </a:r>
          </a:p>
          <a:p>
            <a:pPr marL="640080" lvl="1" indent="-274320" algn="just" rtl="1" eaLnBrk="1" fontAlgn="auto" hangingPunct="1">
              <a:lnSpc>
                <a:spcPct val="150000"/>
              </a:lnSpc>
              <a:spcAft>
                <a:spcPts val="0"/>
              </a:spcAft>
              <a:buFontTx/>
              <a:buNone/>
              <a:defRPr/>
            </a:pPr>
            <a:r>
              <a:rPr lang="ar-SA" sz="2000" b="1" dirty="0">
                <a:latin typeface="Times New Roman" pitchFamily="18" charset="0"/>
                <a:cs typeface="Times New Roman" pitchFamily="18" charset="0"/>
              </a:rPr>
              <a:t>أ - ملوحة التربة ونوعية التربة</a:t>
            </a:r>
            <a:r>
              <a:rPr lang="ar-SA" sz="2000" b="1" dirty="0" smtClean="0">
                <a:latin typeface="Times New Roman" pitchFamily="18" charset="0"/>
                <a:cs typeface="Times New Roman" pitchFamily="18" charset="0"/>
              </a:rPr>
              <a:t>:</a:t>
            </a:r>
          </a:p>
          <a:p>
            <a:pPr marL="640080" lvl="1" indent="-274320" algn="just" rtl="1" eaLnBrk="1" fontAlgn="auto" hangingPunct="1">
              <a:lnSpc>
                <a:spcPct val="150000"/>
              </a:lnSpc>
              <a:spcAft>
                <a:spcPts val="0"/>
              </a:spcAft>
              <a:buFont typeface="Wingdings 2"/>
              <a:buChar char=""/>
              <a:defRPr/>
            </a:pPr>
            <a:r>
              <a:rPr lang="ar-SA" sz="2000" dirty="0" smtClean="0">
                <a:latin typeface="Times New Roman" pitchFamily="18" charset="0"/>
                <a:cs typeface="Times New Roman" pitchFamily="18" charset="0"/>
              </a:rPr>
              <a:t>حيث </a:t>
            </a:r>
            <a:r>
              <a:rPr lang="ar-SA" sz="2000" dirty="0">
                <a:latin typeface="Times New Roman" pitchFamily="18" charset="0"/>
                <a:cs typeface="Times New Roman" pitchFamily="18" charset="0"/>
              </a:rPr>
              <a:t>أن التربة الرملية تحتاج الى معدلات أعلى من التربة الطينية والتربة غير المستوية تحتاج ألى كميات أكبر من الاراضي المستوية.</a:t>
            </a:r>
          </a:p>
          <a:p>
            <a:pPr marL="640080" lvl="1" indent="-274320" algn="just" rtl="1" eaLnBrk="1" fontAlgn="auto" hangingPunct="1">
              <a:lnSpc>
                <a:spcPct val="150000"/>
              </a:lnSpc>
              <a:spcAft>
                <a:spcPts val="0"/>
              </a:spcAft>
              <a:buFontTx/>
              <a:buNone/>
              <a:defRPr/>
            </a:pPr>
            <a:r>
              <a:rPr lang="ar-SA" sz="2000" b="1" dirty="0">
                <a:latin typeface="Times New Roman" pitchFamily="18" charset="0"/>
                <a:cs typeface="Times New Roman" pitchFamily="18" charset="0"/>
              </a:rPr>
              <a:t>ب - نوعية المحصول: </a:t>
            </a:r>
            <a:endParaRPr lang="ar-SA" sz="2000" b="1" dirty="0" smtClean="0">
              <a:latin typeface="Times New Roman" pitchFamily="18" charset="0"/>
              <a:cs typeface="Times New Roman" pitchFamily="18" charset="0"/>
            </a:endParaRPr>
          </a:p>
          <a:p>
            <a:pPr marL="640080" lvl="1" indent="-274320" algn="just" rtl="1" eaLnBrk="1" fontAlgn="auto" hangingPunct="1">
              <a:lnSpc>
                <a:spcPct val="150000"/>
              </a:lnSpc>
              <a:spcAft>
                <a:spcPts val="0"/>
              </a:spcAft>
              <a:buFont typeface="Wingdings 2"/>
              <a:buChar char=""/>
              <a:defRPr/>
            </a:pPr>
            <a:r>
              <a:rPr lang="ar-SA" sz="2000" dirty="0" smtClean="0">
                <a:latin typeface="Times New Roman" pitchFamily="18" charset="0"/>
                <a:cs typeface="Times New Roman" pitchFamily="18" charset="0"/>
              </a:rPr>
              <a:t>حيث </a:t>
            </a:r>
            <a:r>
              <a:rPr lang="ar-SA" sz="2000" dirty="0">
                <a:latin typeface="Times New Roman" pitchFamily="18" charset="0"/>
                <a:cs typeface="Times New Roman" pitchFamily="18" charset="0"/>
              </a:rPr>
              <a:t>يؤثر حجم المجموع الخضري في أحتياجات </a:t>
            </a:r>
            <a:r>
              <a:rPr lang="ar-SA" sz="2000" dirty="0" smtClean="0">
                <a:latin typeface="Times New Roman" pitchFamily="18" charset="0"/>
                <a:cs typeface="Times New Roman" pitchFamily="18" charset="0"/>
              </a:rPr>
              <a:t>الآرواء.</a:t>
            </a:r>
          </a:p>
          <a:p>
            <a:pPr marL="640080" lvl="1" indent="-274320" algn="just" rtl="1" eaLnBrk="1" fontAlgn="auto" hangingPunct="1">
              <a:lnSpc>
                <a:spcPct val="150000"/>
              </a:lnSpc>
              <a:spcAft>
                <a:spcPts val="0"/>
              </a:spcAft>
              <a:buFontTx/>
              <a:buNone/>
              <a:defRPr/>
            </a:pPr>
            <a:r>
              <a:rPr lang="ar-SA" sz="2000" b="1" dirty="0" smtClean="0">
                <a:latin typeface="Times New Roman" pitchFamily="18" charset="0"/>
                <a:cs typeface="Times New Roman" pitchFamily="18" charset="0"/>
              </a:rPr>
              <a:t>ج- </a:t>
            </a:r>
            <a:r>
              <a:rPr lang="ar-SA" sz="2000" b="1" dirty="0">
                <a:latin typeface="Times New Roman" pitchFamily="18" charset="0"/>
                <a:cs typeface="Times New Roman" pitchFamily="18" charset="0"/>
              </a:rPr>
              <a:t>نوعية نظام الري</a:t>
            </a:r>
            <a:r>
              <a:rPr lang="ar-SA" sz="2000" b="1" dirty="0" smtClean="0">
                <a:latin typeface="Times New Roman" pitchFamily="18" charset="0"/>
                <a:cs typeface="Times New Roman" pitchFamily="18" charset="0"/>
              </a:rPr>
              <a:t>:</a:t>
            </a:r>
          </a:p>
          <a:p>
            <a:pPr marL="640080" lvl="1" indent="-274320" algn="just" rtl="1" eaLnBrk="1" fontAlgn="auto" hangingPunct="1">
              <a:lnSpc>
                <a:spcPct val="150000"/>
              </a:lnSpc>
              <a:spcAft>
                <a:spcPts val="0"/>
              </a:spcAft>
              <a:buFont typeface="Wingdings 2"/>
              <a:buChar char=""/>
              <a:defRPr/>
            </a:pPr>
            <a:r>
              <a:rPr lang="ar-SA" sz="2000" dirty="0" smtClean="0">
                <a:latin typeface="Times New Roman" pitchFamily="18" charset="0"/>
                <a:cs typeface="Times New Roman" pitchFamily="18" charset="0"/>
              </a:rPr>
              <a:t>حيث </a:t>
            </a:r>
            <a:r>
              <a:rPr lang="ar-SA" sz="2000" dirty="0">
                <a:latin typeface="Times New Roman" pitchFamily="18" charset="0"/>
                <a:cs typeface="Times New Roman" pitchFamily="18" charset="0"/>
              </a:rPr>
              <a:t>الري بالغمر يحتاج الى كميات أعلى من الري الرشاش أو الري المحوري حيث تقل نسبة الفاقد بالتبخر وغيره بتحسن نوعية نظام الري. ويتبع اضافة المياه قانون تناقص الغلة في العلاقة بين الإنتاج وكمية المياه والإنتاجية الحدية المتناقصة للمياه وبالتالي فالقاعدة المتبعة هي القاعدة نفسها المتبعة في التعامل مع الموارد الزراعية المحدودة.</a:t>
            </a:r>
            <a:endParaRPr lang="en-US" sz="2000" dirty="0">
              <a:latin typeface="Times New Roman" pitchFamily="18" charset="0"/>
              <a:cs typeface="Times New Roman" pitchFamily="18" charset="0"/>
            </a:endParaRPr>
          </a:p>
        </p:txBody>
      </p:sp>
      <p:sp>
        <p:nvSpPr>
          <p:cNvPr id="29699"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F664F128-C124-4F54-B5F4-792D8395CDAF}" type="slidenum">
              <a:rPr lang="ar-SA" altLang="en-US" smtClean="0">
                <a:solidFill>
                  <a:schemeClr val="tx2"/>
                </a:solidFill>
              </a:rPr>
              <a:pPr eaLnBrk="1" hangingPunct="1"/>
              <a:t>248</a:t>
            </a:fld>
            <a:endParaRPr lang="en-US" altLang="en-US" smtClean="0">
              <a:solidFill>
                <a:schemeClr val="tx2"/>
              </a:solidFill>
            </a:endParaRPr>
          </a:p>
        </p:txBody>
      </p:sp>
    </p:spTree>
    <p:extLst>
      <p:ext uri="{BB962C8B-B14F-4D97-AF65-F5344CB8AC3E}">
        <p14:creationId xmlns:p14="http://schemas.microsoft.com/office/powerpoint/2010/main" val="1332106781"/>
      </p:ext>
    </p:extLst>
  </p:cSld>
  <p:clrMapOvr>
    <a:masterClrMapping/>
  </p:clrMapOvr>
  <p:timing>
    <p:tnLst>
      <p:par>
        <p:cTn id="1" dur="indefinite" restart="never" nodeType="tmRoot"/>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4294967295"/>
          </p:nvPr>
        </p:nvSpPr>
        <p:spPr>
          <a:xfrm>
            <a:off x="304800" y="609600"/>
            <a:ext cx="8610600" cy="5516563"/>
          </a:xfrm>
        </p:spPr>
        <p:txBody>
          <a:bodyPr/>
          <a:lstStyle/>
          <a:p>
            <a:pPr algn="ctr" rtl="1" eaLnBrk="1" hangingPunct="1">
              <a:lnSpc>
                <a:spcPct val="150000"/>
              </a:lnSpc>
              <a:buFontTx/>
              <a:buNone/>
            </a:pPr>
            <a:r>
              <a:rPr lang="ar-SA" altLang="en-US" sz="2800" b="1" dirty="0" smtClean="0">
                <a:solidFill>
                  <a:srgbClr val="C00000"/>
                </a:solidFill>
                <a:latin typeface="Times New Roman" pitchFamily="18" charset="0"/>
                <a:cs typeface="Times New Roman" pitchFamily="18" charset="0"/>
              </a:rPr>
              <a:t>الإستثمار في تطوير أنظمة الري</a:t>
            </a:r>
          </a:p>
          <a:p>
            <a:pPr algn="ctr" rtl="1" eaLnBrk="1" hangingPunct="1">
              <a:lnSpc>
                <a:spcPct val="150000"/>
              </a:lnSpc>
              <a:buFontTx/>
              <a:buNone/>
            </a:pPr>
            <a:endParaRPr lang="ar-SA" altLang="en-US" sz="2400" dirty="0" smtClean="0">
              <a:solidFill>
                <a:srgbClr val="C00000"/>
              </a:solidFill>
              <a:latin typeface="Times New Roman" pitchFamily="18" charset="0"/>
              <a:cs typeface="Times New Roman" pitchFamily="18" charset="0"/>
            </a:endParaRPr>
          </a:p>
          <a:p>
            <a:pPr algn="just" rtl="1" eaLnBrk="1" hangingPunct="1">
              <a:lnSpc>
                <a:spcPct val="150000"/>
              </a:lnSpc>
            </a:pPr>
            <a:r>
              <a:rPr lang="ar-SA" altLang="en-US" sz="2000" dirty="0" smtClean="0">
                <a:latin typeface="Times New Roman" pitchFamily="18" charset="0"/>
                <a:cs typeface="Times New Roman" pitchFamily="18" charset="0"/>
              </a:rPr>
              <a:t>من القرارات المهمة في الإدارة المزرعية القرارات المتعلقة بالاستثمار في تطوير </a:t>
            </a:r>
            <a:r>
              <a:rPr lang="ar-SA" altLang="en-US" sz="2000" dirty="0" smtClean="0">
                <a:latin typeface="Times New Roman" pitchFamily="18" charset="0"/>
                <a:cs typeface="Times New Roman" pitchFamily="18" charset="0"/>
              </a:rPr>
              <a:t>أنظمة </a:t>
            </a:r>
            <a:r>
              <a:rPr lang="ar-SA" altLang="en-US" sz="2000" dirty="0" smtClean="0">
                <a:latin typeface="Times New Roman" pitchFamily="18" charset="0"/>
                <a:cs typeface="Times New Roman" pitchFamily="18" charset="0"/>
              </a:rPr>
              <a:t>الري والقاعدة الإقتصادية في التعامل مع هذا القرار في حالات عدم محدودية رأس المال هو مقارنة العائد بالتكاليف لهذا الاستثمار. </a:t>
            </a:r>
          </a:p>
          <a:p>
            <a:pPr algn="just" rtl="1" eaLnBrk="1" hangingPunct="1">
              <a:lnSpc>
                <a:spcPct val="150000"/>
              </a:lnSpc>
            </a:pPr>
            <a:r>
              <a:rPr lang="ar-SA" altLang="en-US" sz="2000" dirty="0" smtClean="0">
                <a:latin typeface="Times New Roman" pitchFamily="18" charset="0"/>
                <a:cs typeface="Times New Roman" pitchFamily="18" charset="0"/>
              </a:rPr>
              <a:t>ونظراً لان الاستثمار في نظام الري هو للمدى الطويل فإن كل من التكاليف والعوائد يجب أن تأخذ في الاعتبار عنصر الزمن واستخدام تكلفة مناسبة لرأس المال المستثمر مقارب لما هو معمول به في المصارف مثلاً.</a:t>
            </a:r>
          </a:p>
          <a:p>
            <a:pPr algn="just" rtl="1" eaLnBrk="1" hangingPunct="1">
              <a:lnSpc>
                <a:spcPct val="150000"/>
              </a:lnSpc>
            </a:pPr>
            <a:r>
              <a:rPr lang="ar-SA" altLang="en-US" sz="2000" dirty="0" smtClean="0">
                <a:latin typeface="Times New Roman" pitchFamily="18" charset="0"/>
                <a:cs typeface="Times New Roman" pitchFamily="18" charset="0"/>
              </a:rPr>
              <a:t>وفي الحالات التي يكون فيها رأسمال المزارع محدود فإنه يحتاج إلى استخدام مبدأ تكلفة الفرصة البديلة في تقويم الاستثمار في البدائل المتاحة له.</a:t>
            </a:r>
            <a:endParaRPr lang="en-US" altLang="en-US" sz="2000" dirty="0" smtClean="0">
              <a:latin typeface="Times New Roman" pitchFamily="18" charset="0"/>
              <a:cs typeface="Times New Roman" pitchFamily="18" charset="0"/>
            </a:endParaRPr>
          </a:p>
        </p:txBody>
      </p:sp>
      <p:sp>
        <p:nvSpPr>
          <p:cNvPr id="30723"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1D3901F7-5F05-47A1-B85A-75FAFBC803A8}" type="slidenum">
              <a:rPr lang="ar-SA" altLang="en-US" smtClean="0">
                <a:solidFill>
                  <a:schemeClr val="tx2"/>
                </a:solidFill>
              </a:rPr>
              <a:pPr eaLnBrk="1" hangingPunct="1"/>
              <a:t>249</a:t>
            </a:fld>
            <a:endParaRPr lang="en-US" altLang="en-US" smtClean="0">
              <a:solidFill>
                <a:schemeClr val="tx2"/>
              </a:solidFill>
            </a:endParaRPr>
          </a:p>
        </p:txBody>
      </p:sp>
    </p:spTree>
    <p:extLst>
      <p:ext uri="{BB962C8B-B14F-4D97-AF65-F5344CB8AC3E}">
        <p14:creationId xmlns:p14="http://schemas.microsoft.com/office/powerpoint/2010/main" val="35408207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533400" y="914400"/>
          <a:ext cx="8229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pPr>
              <a:defRPr/>
            </a:pPr>
            <a:fld id="{45A24F70-2EFB-49C4-9396-3D2473DA1652}" type="slidenum">
              <a:rPr lang="en-US" smtClean="0"/>
              <a:pPr>
                <a:defRPr/>
              </a:pPr>
              <a:t>25</a:t>
            </a:fld>
            <a:endParaRPr lang="en-US" dirty="0"/>
          </a:p>
        </p:txBody>
      </p:sp>
      <p:pic>
        <p:nvPicPr>
          <p:cNvPr id="10244" name="Picture 2" descr="C:\Users\naldawdahi\Desktop\images.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2" descr="شعار قسم الاقتصاد الزراعي"/>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76200"/>
            <a:ext cx="1609725"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9805919"/>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4294967295"/>
          </p:nvPr>
        </p:nvSpPr>
        <p:spPr>
          <a:xfrm>
            <a:off x="533400" y="381000"/>
            <a:ext cx="8153400" cy="5745163"/>
          </a:xfrm>
        </p:spPr>
        <p:txBody>
          <a:bodyPr/>
          <a:lstStyle/>
          <a:p>
            <a:pPr algn="r" rtl="1" eaLnBrk="1" hangingPunct="1">
              <a:lnSpc>
                <a:spcPct val="150000"/>
              </a:lnSpc>
              <a:buFontTx/>
              <a:buNone/>
            </a:pPr>
            <a:r>
              <a:rPr lang="ar-SA" altLang="en-US" sz="2800" b="1" dirty="0" smtClean="0">
                <a:solidFill>
                  <a:srgbClr val="C00000"/>
                </a:solidFill>
                <a:latin typeface="Times New Roman" pitchFamily="18" charset="0"/>
                <a:cs typeface="Times New Roman" pitchFamily="18" charset="0"/>
              </a:rPr>
              <a:t>الـتغـير فـي أنــماط الإنتاج واخـتيار نـظام الـــري</a:t>
            </a:r>
            <a:endParaRPr lang="ar-SA" altLang="en-US" sz="2800" dirty="0" smtClean="0">
              <a:solidFill>
                <a:srgbClr val="C00000"/>
              </a:solidFill>
              <a:latin typeface="Times New Roman" pitchFamily="18" charset="0"/>
              <a:cs typeface="Times New Roman" pitchFamily="18" charset="0"/>
            </a:endParaRPr>
          </a:p>
          <a:p>
            <a:pPr algn="just" rtl="1" eaLnBrk="1" hangingPunct="1">
              <a:lnSpc>
                <a:spcPct val="150000"/>
              </a:lnSpc>
            </a:pPr>
            <a:r>
              <a:rPr lang="ar-SA" altLang="en-US" sz="2400" dirty="0" smtClean="0">
                <a:latin typeface="Times New Roman" pitchFamily="18" charset="0"/>
                <a:cs typeface="Times New Roman" pitchFamily="18" charset="0"/>
              </a:rPr>
              <a:t>يساعد الري في زراعة عدد كبير من المحاصيل الزراعية والخطط المزرعية التي يتم إتباعها في غياب الاستثمار في نظام الري يجب مراجعتها مراجعة تامة ليمكن للمزارع من استغلال موارده المتاحة الاستغلال الأمثل. </a:t>
            </a:r>
            <a:endParaRPr lang="ar-SA" altLang="en-US" sz="2400" dirty="0" smtClean="0">
              <a:latin typeface="Times New Roman" pitchFamily="18" charset="0"/>
              <a:cs typeface="Times New Roman" pitchFamily="18" charset="0"/>
            </a:endParaRPr>
          </a:p>
          <a:p>
            <a:pPr algn="just" rtl="1" eaLnBrk="1" hangingPunct="1">
              <a:lnSpc>
                <a:spcPct val="150000"/>
              </a:lnSpc>
            </a:pPr>
            <a:r>
              <a:rPr lang="ar-SA" altLang="en-US" sz="2400" dirty="0" smtClean="0">
                <a:latin typeface="Times New Roman" pitchFamily="18" charset="0"/>
                <a:cs typeface="Times New Roman" pitchFamily="18" charset="0"/>
              </a:rPr>
              <a:t>الخطط </a:t>
            </a:r>
            <a:r>
              <a:rPr lang="ar-SA" altLang="en-US" sz="2400" dirty="0" smtClean="0">
                <a:latin typeface="Times New Roman" pitchFamily="18" charset="0"/>
                <a:cs typeface="Times New Roman" pitchFamily="18" charset="0"/>
              </a:rPr>
              <a:t>المزرعية المعدة لمنظور مستقبلي والتي تسمح بتقويم عدد كبير من البدائل من وجه نظر </a:t>
            </a:r>
            <a:r>
              <a:rPr lang="ar-SA" altLang="en-US" sz="2400" dirty="0" smtClean="0">
                <a:latin typeface="Times New Roman" pitchFamily="18" charset="0"/>
                <a:cs typeface="Times New Roman" pitchFamily="18" charset="0"/>
              </a:rPr>
              <a:t>الربحية </a:t>
            </a:r>
            <a:r>
              <a:rPr lang="ar-SA" altLang="en-US" sz="2400" dirty="0" smtClean="0">
                <a:latin typeface="Times New Roman" pitchFamily="18" charset="0"/>
                <a:cs typeface="Times New Roman" pitchFamily="18" charset="0"/>
              </a:rPr>
              <a:t>المتمثلة في الدخل المزرعي الصافي تساهم في إتاحة الفرصة أمام المزارع لاتخاذ القرار المناسب من حيث التركيبة المحصولية ونمط الإنتاج الزراعي. </a:t>
            </a:r>
            <a:endParaRPr lang="ar-SA" altLang="en-US" sz="2400" dirty="0" smtClean="0">
              <a:latin typeface="Times New Roman" pitchFamily="18" charset="0"/>
              <a:cs typeface="Times New Roman" pitchFamily="18" charset="0"/>
            </a:endParaRPr>
          </a:p>
          <a:p>
            <a:pPr algn="just" rtl="1" eaLnBrk="1" hangingPunct="1">
              <a:lnSpc>
                <a:spcPct val="150000"/>
              </a:lnSpc>
            </a:pPr>
            <a:r>
              <a:rPr lang="ar-SA" altLang="en-US" sz="2400" dirty="0" smtClean="0">
                <a:latin typeface="Times New Roman" pitchFamily="18" charset="0"/>
                <a:cs typeface="Times New Roman" pitchFamily="18" charset="0"/>
              </a:rPr>
              <a:t>وفقط </a:t>
            </a:r>
            <a:r>
              <a:rPr lang="ar-SA" altLang="en-US" sz="2400" dirty="0" smtClean="0">
                <a:latin typeface="Times New Roman" pitchFamily="18" charset="0"/>
                <a:cs typeface="Times New Roman" pitchFamily="18" charset="0"/>
              </a:rPr>
              <a:t>عن طريق أعداد خطة مزرعية متكاملة سوف يتجنب المزارع إتخاذ قرارات عشوائية بخصوص عائد الاستثمار في نظام الري.</a:t>
            </a:r>
            <a:r>
              <a:rPr lang="en-US" altLang="en-US" sz="2400" dirty="0" smtClean="0">
                <a:latin typeface="Times New Roman" pitchFamily="18" charset="0"/>
                <a:cs typeface="Times New Roman" pitchFamily="18" charset="0"/>
              </a:rPr>
              <a:t> </a:t>
            </a:r>
          </a:p>
        </p:txBody>
      </p:sp>
      <p:sp>
        <p:nvSpPr>
          <p:cNvPr id="31747"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3D14CCE0-CE64-405A-9F50-211C7A3B473F}" type="slidenum">
              <a:rPr lang="ar-SA" altLang="en-US" smtClean="0">
                <a:solidFill>
                  <a:schemeClr val="tx2"/>
                </a:solidFill>
              </a:rPr>
              <a:pPr eaLnBrk="1" hangingPunct="1"/>
              <a:t>250</a:t>
            </a:fld>
            <a:endParaRPr lang="en-US" altLang="en-US" smtClean="0">
              <a:solidFill>
                <a:schemeClr val="tx2"/>
              </a:solidFill>
            </a:endParaRPr>
          </a:p>
        </p:txBody>
      </p:sp>
    </p:spTree>
    <p:extLst>
      <p:ext uri="{BB962C8B-B14F-4D97-AF65-F5344CB8AC3E}">
        <p14:creationId xmlns:p14="http://schemas.microsoft.com/office/powerpoint/2010/main" val="2843456451"/>
      </p:ext>
    </p:extLst>
  </p:cSld>
  <p:clrMapOvr>
    <a:masterClrMapping/>
  </p:clrMapOvr>
  <p:timing>
    <p:tnLst>
      <p:par>
        <p:cTn id="1" dur="indefinite" restart="never" nodeType="tmRoot"/>
      </p:par>
    </p:tn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5" name="Rectangle 3"/>
          <p:cNvSpPr>
            <a:spLocks noGrp="1" noChangeArrowheads="1"/>
          </p:cNvSpPr>
          <p:nvPr>
            <p:ph type="body" idx="4294967295"/>
          </p:nvPr>
        </p:nvSpPr>
        <p:spPr>
          <a:xfrm>
            <a:off x="457200" y="381000"/>
            <a:ext cx="8382000" cy="5668963"/>
          </a:xfrm>
        </p:spPr>
        <p:txBody>
          <a:bodyPr>
            <a:normAutofit fontScale="92500" lnSpcReduction="20000"/>
          </a:bodyPr>
          <a:lstStyle/>
          <a:p>
            <a:pPr marL="320040" indent="-320040" algn="r" rtl="1" eaLnBrk="1" fontAlgn="auto" hangingPunct="1">
              <a:lnSpc>
                <a:spcPct val="150000"/>
              </a:lnSpc>
              <a:spcAft>
                <a:spcPts val="0"/>
              </a:spcAft>
              <a:buFontTx/>
              <a:buNone/>
              <a:defRPr/>
            </a:pPr>
            <a:r>
              <a:rPr lang="ar-SA" sz="3300" b="1" dirty="0">
                <a:solidFill>
                  <a:srgbClr val="C00000"/>
                </a:solidFill>
                <a:latin typeface="Times New Roman" pitchFamily="18" charset="0"/>
                <a:cs typeface="Times New Roman" pitchFamily="18" charset="0"/>
              </a:rPr>
              <a:t>الـــري التـكـمـيـلـي لـبـعـض الـمـحـاصـيل</a:t>
            </a:r>
            <a:endParaRPr lang="ar-SA" sz="3300" dirty="0">
              <a:solidFill>
                <a:srgbClr val="C00000"/>
              </a:solidFill>
              <a:latin typeface="Times New Roman" pitchFamily="18" charset="0"/>
              <a:cs typeface="Times New Roman" pitchFamily="18" charset="0"/>
            </a:endParaRPr>
          </a:p>
          <a:p>
            <a:pPr marL="320040" indent="-320040" algn="just" rtl="1" eaLnBrk="1" fontAlgn="auto" hangingPunct="1">
              <a:lnSpc>
                <a:spcPct val="150000"/>
              </a:lnSpc>
              <a:spcAft>
                <a:spcPts val="0"/>
              </a:spcAft>
              <a:buFont typeface="Wingdings"/>
              <a:buChar char=""/>
              <a:defRPr/>
            </a:pPr>
            <a:r>
              <a:rPr lang="ar-SA" sz="2400" dirty="0">
                <a:latin typeface="Times New Roman" pitchFamily="18" charset="0"/>
                <a:cs typeface="Times New Roman" pitchFamily="18" charset="0"/>
              </a:rPr>
              <a:t>يمكن استخدام نظام الري لتكميل احتياجات </a:t>
            </a:r>
            <a:r>
              <a:rPr lang="ar-SA" sz="2400" dirty="0" smtClean="0">
                <a:latin typeface="Times New Roman" pitchFamily="18" charset="0"/>
                <a:cs typeface="Times New Roman" pitchFamily="18" charset="0"/>
              </a:rPr>
              <a:t>النبات </a:t>
            </a:r>
            <a:r>
              <a:rPr lang="ar-SA" sz="2400" dirty="0">
                <a:latin typeface="Times New Roman" pitchFamily="18" charset="0"/>
                <a:cs typeface="Times New Roman" pitchFamily="18" charset="0"/>
              </a:rPr>
              <a:t>من المياه التي تزيد عن كمية الامطارفي بعض المناطق. </a:t>
            </a:r>
            <a:r>
              <a:rPr lang="ar-SA" sz="2400" dirty="0">
                <a:latin typeface="Times New Roman" pitchFamily="18" charset="0"/>
                <a:cs typeface="Times New Roman" pitchFamily="18" charset="0"/>
              </a:rPr>
              <a:t>ويمكن من الناحية الإقتصادية إتباع نظام الري التكميلي بعد إجراء الحسابات اللازمة لمقارنة تكلفة الاستثمار في نظام الري الثابت أو المتحرك أو الزيادة في قيمة العائد الناتج مع توفير المياه في الفترات الحرجة من عمر المحصول.</a:t>
            </a:r>
          </a:p>
          <a:p>
            <a:pPr marL="320040" indent="-320040" algn="just" rtl="1" eaLnBrk="1" fontAlgn="auto" hangingPunct="1">
              <a:lnSpc>
                <a:spcPct val="150000"/>
              </a:lnSpc>
              <a:spcAft>
                <a:spcPts val="0"/>
              </a:spcAft>
              <a:buFont typeface="Wingdings"/>
              <a:buChar char=""/>
              <a:defRPr/>
            </a:pPr>
            <a:r>
              <a:rPr lang="ar-SA" sz="2400" dirty="0">
                <a:latin typeface="Times New Roman" pitchFamily="18" charset="0"/>
                <a:cs typeface="Times New Roman" pitchFamily="18" charset="0"/>
              </a:rPr>
              <a:t>وحيث ان كمية الامطار غير ثابتة في بعض المناطق فيمكن استخدام نظرية الاحتمالات في معرفة البيانات اللازمة عن معدلات سقوط الامطار في المنطقة، تغطي عدد كبير من السنوات (من بيانات الارصاد الجوية) واستخدام هذه المعلومات في تحديد القيمة المتوقعة للزيادة في العائد الإنتاجي الناتج من توفير المعدلات المناسبة من الرطوبة للمحاصيل الزراعية تحت نظام الري التكميلي</a:t>
            </a:r>
            <a:r>
              <a:rPr lang="ar-SA" sz="2400" dirty="0" smtClean="0">
                <a:latin typeface="Times New Roman" pitchFamily="18" charset="0"/>
                <a:cs typeface="Times New Roman" pitchFamily="18" charset="0"/>
              </a:rPr>
              <a:t>.</a:t>
            </a:r>
          </a:p>
          <a:p>
            <a:pPr marL="320040" indent="-320040" algn="just" rtl="1" eaLnBrk="1" fontAlgn="auto" hangingPunct="1">
              <a:lnSpc>
                <a:spcPct val="150000"/>
              </a:lnSpc>
              <a:spcAft>
                <a:spcPts val="0"/>
              </a:spcAft>
              <a:buFont typeface="Wingdings"/>
              <a:buChar char=""/>
              <a:defRPr/>
            </a:pPr>
            <a:r>
              <a:rPr lang="ar-SA" sz="2400" dirty="0" smtClean="0">
                <a:latin typeface="Times New Roman" pitchFamily="18" charset="0"/>
                <a:cs typeface="Times New Roman" pitchFamily="18" charset="0"/>
              </a:rPr>
              <a:t>تفيد </a:t>
            </a:r>
            <a:r>
              <a:rPr lang="ar-SA" sz="2400" dirty="0">
                <a:latin typeface="Times New Roman" pitchFamily="18" charset="0"/>
                <a:cs typeface="Times New Roman" pitchFamily="18" charset="0"/>
              </a:rPr>
              <a:t>الدراسات ومراكز البحوث في التعريف بامكانيات زيادة من المحاصيل الحقلية بتوفير الاستثمارات اللازمة في أنظمة الري التي تستخدم في الري التكميلي.</a:t>
            </a:r>
            <a:endParaRPr lang="en-US" sz="2400" dirty="0">
              <a:latin typeface="Times New Roman" pitchFamily="18" charset="0"/>
              <a:cs typeface="Times New Roman" pitchFamily="18" charset="0"/>
            </a:endParaRPr>
          </a:p>
        </p:txBody>
      </p:sp>
      <p:sp>
        <p:nvSpPr>
          <p:cNvPr id="32771"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8D4B8D19-B930-4611-BF2D-C1DD1239FF80}" type="slidenum">
              <a:rPr lang="ar-SA" altLang="en-US" smtClean="0">
                <a:solidFill>
                  <a:schemeClr val="tx2"/>
                </a:solidFill>
              </a:rPr>
              <a:pPr eaLnBrk="1" hangingPunct="1"/>
              <a:t>251</a:t>
            </a:fld>
            <a:endParaRPr lang="en-US" altLang="en-US" smtClean="0">
              <a:solidFill>
                <a:schemeClr val="tx2"/>
              </a:solidFill>
            </a:endParaRPr>
          </a:p>
        </p:txBody>
      </p:sp>
    </p:spTree>
    <p:extLst>
      <p:ext uri="{BB962C8B-B14F-4D97-AF65-F5344CB8AC3E}">
        <p14:creationId xmlns:p14="http://schemas.microsoft.com/office/powerpoint/2010/main" val="4268172888"/>
      </p:ext>
    </p:extLst>
  </p:cSld>
  <p:clrMapOvr>
    <a:masterClrMapping/>
  </p:clrMapOvr>
  <p:timing>
    <p:tnLst>
      <p:par>
        <p:cTn id="1" dur="indefinite" restart="never" nodeType="tmRoot"/>
      </p:par>
    </p:tn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idx="4294967295"/>
          </p:nvPr>
        </p:nvSpPr>
        <p:spPr>
          <a:xfrm>
            <a:off x="457200" y="304800"/>
            <a:ext cx="8305800" cy="5821363"/>
          </a:xfrm>
        </p:spPr>
        <p:txBody>
          <a:bodyPr/>
          <a:lstStyle/>
          <a:p>
            <a:pPr algn="ctr" rtl="1" eaLnBrk="1" hangingPunct="1">
              <a:lnSpc>
                <a:spcPct val="150000"/>
              </a:lnSpc>
              <a:buFontTx/>
              <a:buNone/>
            </a:pPr>
            <a:r>
              <a:rPr lang="ar-SA" altLang="en-US" sz="2400" b="1" dirty="0" smtClean="0">
                <a:solidFill>
                  <a:srgbClr val="C00000"/>
                </a:solidFill>
                <a:latin typeface="Times New Roman" pitchFamily="18" charset="0"/>
                <a:cs typeface="Times New Roman" pitchFamily="18" charset="0"/>
              </a:rPr>
              <a:t>الـعـائـد مـن أنـظمة الـري وتكـلـفـة الـفـرصة الـبديلـة وقرارات الاستثمار</a:t>
            </a:r>
            <a:endParaRPr lang="ar-SA" altLang="en-US" sz="2400" dirty="0" smtClean="0">
              <a:solidFill>
                <a:srgbClr val="C00000"/>
              </a:solidFill>
              <a:latin typeface="Times New Roman" pitchFamily="18" charset="0"/>
              <a:cs typeface="Times New Roman" pitchFamily="18" charset="0"/>
            </a:endParaRPr>
          </a:p>
          <a:p>
            <a:pPr algn="r" rtl="1" eaLnBrk="1" hangingPunct="1">
              <a:lnSpc>
                <a:spcPct val="150000"/>
              </a:lnSpc>
            </a:pPr>
            <a:r>
              <a:rPr lang="ar-SA" altLang="en-US" sz="1600" dirty="0" smtClean="0">
                <a:latin typeface="Times New Roman" pitchFamily="18" charset="0"/>
                <a:cs typeface="Times New Roman" pitchFamily="18" charset="0"/>
              </a:rPr>
              <a:t>ليس من المهم في الادراة إذا كان نظام الري التكميلي أو أي نظام للري سوف يكون مربحاً في سنة من السنوات ولكن المهم أن يكون للاستثمار في المدى الطويل عائداً اقتصادياً أكبر من أي عائد من الاستثمار في أي نشاط آخر.</a:t>
            </a:r>
          </a:p>
          <a:p>
            <a:pPr algn="r" rtl="1" eaLnBrk="1" hangingPunct="1">
              <a:lnSpc>
                <a:spcPct val="150000"/>
              </a:lnSpc>
            </a:pPr>
            <a:r>
              <a:rPr lang="ar-SA" altLang="en-US" sz="1600" dirty="0" smtClean="0">
                <a:latin typeface="Times New Roman" pitchFamily="18" charset="0"/>
                <a:cs typeface="Times New Roman" pitchFamily="18" charset="0"/>
              </a:rPr>
              <a:t>قد لا يعطي الاستثمار عائداً أو يغطي تكاليفه في سنة ما ولكن العائد في المدى الطويل يكون أكبر من تكلفة الاستثمار في نظام الري.</a:t>
            </a:r>
          </a:p>
          <a:p>
            <a:pPr algn="r" rtl="1" eaLnBrk="1" hangingPunct="1">
              <a:lnSpc>
                <a:spcPct val="150000"/>
              </a:lnSpc>
            </a:pPr>
            <a:r>
              <a:rPr lang="ar-SA" altLang="en-US" sz="1600" dirty="0" smtClean="0">
                <a:latin typeface="Times New Roman" pitchFamily="18" charset="0"/>
                <a:cs typeface="Times New Roman" pitchFamily="18" charset="0"/>
              </a:rPr>
              <a:t>أنظمة الري من الاستثمارات الثابتة المهمة في المزرعة وتخصيص تكلفة الري لوحدة المساحة يتطلب استثمارها في مساحة كبيرة لينخفض بذلك متوسط التكلفة الثابتة لوحدة المساحة. ولذلك يجب تقويم نظام الري في ظروف مساحة المزرعة ونوعية المحاصيل ونوعية التربة وتكلفة مصادر المياه... الخ وهي من العوامل المهمة في تحديد تكلفة الاستثمار في أنظمة الري وتكلفة الفرصة البديلة.</a:t>
            </a:r>
          </a:p>
          <a:p>
            <a:pPr algn="r" rtl="1" eaLnBrk="1" hangingPunct="1">
              <a:lnSpc>
                <a:spcPct val="150000"/>
              </a:lnSpc>
            </a:pPr>
            <a:r>
              <a:rPr lang="ar-SA" altLang="en-US" sz="1600" dirty="0" smtClean="0">
                <a:latin typeface="Times New Roman" pitchFamily="18" charset="0"/>
                <a:cs typeface="Times New Roman" pitchFamily="18" charset="0"/>
              </a:rPr>
              <a:t>فيما يخص الري التكميلي يجب على المزارع الذي يتوفر لديه مصدر للري أن يقوم بتقويم العائد من زيادة الرطوبة بتوفير المياه في الأوقات الحرجة وترجمة الإنتاج إلى عوائد نقدية ومقارنة ذلك بقيمة الاستثمار أو تكلفة الاستثمار في أنظمة الري والفرصة البديلة للاستثمار المتاحة للمزارع في أنشطة أخرى قبل اتخاذ القرار بشأن استخدام الري التكميلي في المحاصيل الحقلية. </a:t>
            </a:r>
            <a:endParaRPr lang="en-US" altLang="en-US" sz="1600" dirty="0" smtClean="0">
              <a:latin typeface="Times New Roman" pitchFamily="18" charset="0"/>
              <a:cs typeface="Times New Roman" pitchFamily="18" charset="0"/>
            </a:endParaRPr>
          </a:p>
        </p:txBody>
      </p:sp>
      <p:sp>
        <p:nvSpPr>
          <p:cNvPr id="33795" name="عنصر نائب لرقم الشريحة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compatLnSpc="1">
            <a:prstTxWarp prst="textNoShape">
              <a:avLst/>
            </a:prstTxWarp>
          </a:bodyPr>
          <a:lstStyle>
            <a:lvl1pPr eaLnBrk="0" hangingPunct="0">
              <a:defRPr>
                <a:solidFill>
                  <a:schemeClr val="tx1"/>
                </a:solidFill>
                <a:latin typeface="Garamond" pitchFamily="18" charset="0"/>
                <a:cs typeface="Arial" pitchFamily="34" charset="0"/>
              </a:defRPr>
            </a:lvl1pPr>
            <a:lvl2pPr marL="742950" indent="-285750" eaLnBrk="0" hangingPunct="0">
              <a:defRPr>
                <a:solidFill>
                  <a:schemeClr val="tx1"/>
                </a:solidFill>
                <a:latin typeface="Garamond" pitchFamily="18" charset="0"/>
                <a:cs typeface="Arial" pitchFamily="34" charset="0"/>
              </a:defRPr>
            </a:lvl2pPr>
            <a:lvl3pPr marL="1143000" indent="-228600" eaLnBrk="0" hangingPunct="0">
              <a:defRPr>
                <a:solidFill>
                  <a:schemeClr val="tx1"/>
                </a:solidFill>
                <a:latin typeface="Garamond" pitchFamily="18" charset="0"/>
                <a:cs typeface="Arial" pitchFamily="34" charset="0"/>
              </a:defRPr>
            </a:lvl3pPr>
            <a:lvl4pPr marL="1600200" indent="-228600" eaLnBrk="0" hangingPunct="0">
              <a:defRPr>
                <a:solidFill>
                  <a:schemeClr val="tx1"/>
                </a:solidFill>
                <a:latin typeface="Garamond" pitchFamily="18" charset="0"/>
                <a:cs typeface="Arial" pitchFamily="34" charset="0"/>
              </a:defRPr>
            </a:lvl4pPr>
            <a:lvl5pPr marL="2057400" indent="-228600" eaLnBrk="0" hangingPunct="0">
              <a:defRPr>
                <a:solidFill>
                  <a:schemeClr val="tx1"/>
                </a:solidFill>
                <a:latin typeface="Garamond" pitchFamily="18" charset="0"/>
                <a:cs typeface="Arial" pitchFamily="34" charset="0"/>
              </a:defRPr>
            </a:lvl5pPr>
            <a:lvl6pPr marL="2514600" indent="-228600" algn="r" rtl="1" eaLnBrk="0" fontAlgn="base" hangingPunct="0">
              <a:spcBef>
                <a:spcPct val="0"/>
              </a:spcBef>
              <a:spcAft>
                <a:spcPct val="0"/>
              </a:spcAft>
              <a:defRPr>
                <a:solidFill>
                  <a:schemeClr val="tx1"/>
                </a:solidFill>
                <a:latin typeface="Garamond" pitchFamily="18" charset="0"/>
                <a:cs typeface="Arial" pitchFamily="34" charset="0"/>
              </a:defRPr>
            </a:lvl6pPr>
            <a:lvl7pPr marL="2971800" indent="-228600" algn="r" rtl="1" eaLnBrk="0" fontAlgn="base" hangingPunct="0">
              <a:spcBef>
                <a:spcPct val="0"/>
              </a:spcBef>
              <a:spcAft>
                <a:spcPct val="0"/>
              </a:spcAft>
              <a:defRPr>
                <a:solidFill>
                  <a:schemeClr val="tx1"/>
                </a:solidFill>
                <a:latin typeface="Garamond" pitchFamily="18" charset="0"/>
                <a:cs typeface="Arial" pitchFamily="34" charset="0"/>
              </a:defRPr>
            </a:lvl7pPr>
            <a:lvl8pPr marL="3429000" indent="-228600" algn="r" rtl="1" eaLnBrk="0" fontAlgn="base" hangingPunct="0">
              <a:spcBef>
                <a:spcPct val="0"/>
              </a:spcBef>
              <a:spcAft>
                <a:spcPct val="0"/>
              </a:spcAft>
              <a:defRPr>
                <a:solidFill>
                  <a:schemeClr val="tx1"/>
                </a:solidFill>
                <a:latin typeface="Garamond" pitchFamily="18" charset="0"/>
                <a:cs typeface="Arial" pitchFamily="34" charset="0"/>
              </a:defRPr>
            </a:lvl8pPr>
            <a:lvl9pPr marL="3886200" indent="-228600" algn="r" rtl="1" eaLnBrk="0" fontAlgn="base" hangingPunct="0">
              <a:spcBef>
                <a:spcPct val="0"/>
              </a:spcBef>
              <a:spcAft>
                <a:spcPct val="0"/>
              </a:spcAft>
              <a:defRPr>
                <a:solidFill>
                  <a:schemeClr val="tx1"/>
                </a:solidFill>
                <a:latin typeface="Garamond" pitchFamily="18" charset="0"/>
                <a:cs typeface="Arial" pitchFamily="34" charset="0"/>
              </a:defRPr>
            </a:lvl9pPr>
          </a:lstStyle>
          <a:p>
            <a:pPr eaLnBrk="1" hangingPunct="1"/>
            <a:fld id="{DBA9EEF2-3B16-4284-8EA6-0CB4A69EA08C}" type="slidenum">
              <a:rPr lang="ar-SA" altLang="en-US" smtClean="0">
                <a:solidFill>
                  <a:schemeClr val="tx2"/>
                </a:solidFill>
              </a:rPr>
              <a:pPr eaLnBrk="1" hangingPunct="1"/>
              <a:t>252</a:t>
            </a:fld>
            <a:endParaRPr lang="en-US" altLang="en-US" smtClean="0">
              <a:solidFill>
                <a:schemeClr val="tx2"/>
              </a:solidFill>
            </a:endParaRPr>
          </a:p>
        </p:txBody>
      </p:sp>
    </p:spTree>
    <p:extLst>
      <p:ext uri="{BB962C8B-B14F-4D97-AF65-F5344CB8AC3E}">
        <p14:creationId xmlns:p14="http://schemas.microsoft.com/office/powerpoint/2010/main" val="104124648"/>
      </p:ext>
    </p:extLst>
  </p:cSld>
  <p:clrMapOvr>
    <a:masterClrMapping/>
  </p:clrMapOvr>
  <p:timing>
    <p:tnLst>
      <p:par>
        <p:cTn id="1" dur="indefinite" restart="never" nodeType="tmRoot"/>
      </p:par>
    </p:tn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20" name="Rectangle 4"/>
          <p:cNvSpPr>
            <a:spLocks noGrp="1" noChangeArrowheads="1"/>
          </p:cNvSpPr>
          <p:nvPr>
            <p:ph type="title"/>
          </p:nvPr>
        </p:nvSpPr>
        <p:spPr>
          <a:xfrm>
            <a:off x="457200" y="381000"/>
            <a:ext cx="8382000" cy="533400"/>
          </a:xfrm>
        </p:spPr>
        <p:txBody>
          <a:bodyPr>
            <a:normAutofit/>
          </a:bodyPr>
          <a:lstStyle/>
          <a:p>
            <a:pPr algn="ctr" rtl="1" eaLnBrk="1" fontAlgn="auto" hangingPunct="1">
              <a:spcAft>
                <a:spcPts val="0"/>
              </a:spcAft>
              <a:defRPr/>
            </a:pPr>
            <a:r>
              <a:rPr lang="ar-SA" sz="2800" b="1" dirty="0" smtClean="0">
                <a:solidFill>
                  <a:schemeClr val="accent1">
                    <a:satMod val="150000"/>
                  </a:schemeClr>
                </a:solidFill>
                <a:latin typeface="Times New Roman" pitchFamily="18" charset="0"/>
                <a:cs typeface="Times New Roman" pitchFamily="18" charset="0"/>
              </a:rPr>
              <a:t>إدارة </a:t>
            </a:r>
            <a:r>
              <a:rPr lang="ar-SA" sz="2800" b="1" dirty="0" smtClean="0">
                <a:solidFill>
                  <a:schemeClr val="accent1">
                    <a:satMod val="150000"/>
                  </a:schemeClr>
                </a:solidFill>
                <a:latin typeface="Times New Roman" pitchFamily="18" charset="0"/>
                <a:cs typeface="Times New Roman" pitchFamily="18" charset="0"/>
              </a:rPr>
              <a:t>مشروعات </a:t>
            </a:r>
            <a:r>
              <a:rPr lang="ar-SA" sz="2800" b="1" dirty="0">
                <a:solidFill>
                  <a:schemeClr val="accent1">
                    <a:satMod val="150000"/>
                  </a:schemeClr>
                </a:solidFill>
                <a:latin typeface="Times New Roman" pitchFamily="18" charset="0"/>
                <a:cs typeface="Times New Roman" pitchFamily="18" charset="0"/>
              </a:rPr>
              <a:t>الإنتاج </a:t>
            </a:r>
            <a:r>
              <a:rPr lang="ar-SA" sz="2800" b="1" dirty="0" smtClean="0">
                <a:solidFill>
                  <a:schemeClr val="accent1">
                    <a:satMod val="150000"/>
                  </a:schemeClr>
                </a:solidFill>
                <a:latin typeface="Times New Roman" pitchFamily="18" charset="0"/>
                <a:cs typeface="Times New Roman" pitchFamily="18" charset="0"/>
              </a:rPr>
              <a:t>الحيواني</a:t>
            </a:r>
            <a:r>
              <a:rPr lang="ar-SA" sz="2800" dirty="0">
                <a:solidFill>
                  <a:schemeClr val="accent1">
                    <a:satMod val="150000"/>
                  </a:schemeClr>
                </a:solidFill>
                <a:latin typeface="Times New Roman" pitchFamily="18" charset="0"/>
                <a:cs typeface="Times New Roman" pitchFamily="18" charset="0"/>
              </a:rPr>
              <a:t> (</a:t>
            </a:r>
            <a:r>
              <a:rPr lang="ar-SA" sz="2800" dirty="0" smtClean="0">
                <a:solidFill>
                  <a:schemeClr val="accent1">
                    <a:satMod val="150000"/>
                  </a:schemeClr>
                </a:solidFill>
                <a:latin typeface="Times New Roman" pitchFamily="18" charset="0"/>
                <a:cs typeface="Times New Roman" pitchFamily="18" charset="0"/>
              </a:rPr>
              <a:t>12) </a:t>
            </a:r>
            <a:endParaRPr lang="en-US" sz="2800" b="1" dirty="0">
              <a:solidFill>
                <a:schemeClr val="accent1">
                  <a:satMod val="150000"/>
                </a:schemeClr>
              </a:solidFill>
              <a:latin typeface="Times New Roman" pitchFamily="18" charset="0"/>
              <a:cs typeface="Times New Roman" pitchFamily="18" charset="0"/>
            </a:endParaRPr>
          </a:p>
        </p:txBody>
      </p:sp>
      <p:sp>
        <p:nvSpPr>
          <p:cNvPr id="6147" name="Rectangle 5"/>
          <p:cNvSpPr>
            <a:spLocks noGrp="1" noChangeArrowheads="1"/>
          </p:cNvSpPr>
          <p:nvPr>
            <p:ph idx="1"/>
          </p:nvPr>
        </p:nvSpPr>
        <p:spPr>
          <a:xfrm>
            <a:off x="304800" y="990600"/>
            <a:ext cx="8686800" cy="5486400"/>
          </a:xfrm>
        </p:spPr>
        <p:txBody>
          <a:bodyPr/>
          <a:lstStyle/>
          <a:p>
            <a:pPr algn="just" rtl="1" eaLnBrk="1" hangingPunct="1">
              <a:lnSpc>
                <a:spcPct val="150000"/>
              </a:lnSpc>
              <a:buFont typeface="Wingdings" pitchFamily="2" charset="2"/>
              <a:buChar char="q"/>
            </a:pPr>
            <a:r>
              <a:rPr lang="ar-SA" altLang="en-US" sz="1600" dirty="0" smtClean="0">
                <a:latin typeface="Times New Roman" pitchFamily="18" charset="0"/>
                <a:cs typeface="Times New Roman" pitchFamily="18" charset="0"/>
              </a:rPr>
              <a:t>من القرارات المهمة فيما يخص الإنتاج الحيواني مسالة اختيار نشاط الإنتاج الحيواني الممكن ضمن البدائل المتاحة أمام المزارع 0من البدائل المتاحة في ليبيا تربية الأغنام والماعز والأبقار والإبل ودواجن البيض واللحم) ومع اختيار نوع النشاط يأتي القرار بخصوص حجم النشاط من حيث العدد والاستثمارات المطلوبة وكذلك نظام التربية والإدارة للمشروع الذي يتم اختياره.</a:t>
            </a:r>
          </a:p>
          <a:p>
            <a:pPr algn="just" rtl="1" eaLnBrk="1" hangingPunct="1">
              <a:lnSpc>
                <a:spcPct val="150000"/>
              </a:lnSpc>
              <a:buFontTx/>
              <a:buNone/>
            </a:pPr>
            <a:r>
              <a:rPr lang="ar-SA" altLang="en-US" sz="1600" b="1" dirty="0" smtClean="0">
                <a:solidFill>
                  <a:srgbClr val="FF0000"/>
                </a:solidFill>
                <a:latin typeface="Times New Roman" pitchFamily="18" charset="0"/>
                <a:cs typeface="Times New Roman" pitchFamily="18" charset="0"/>
              </a:rPr>
              <a:t>ومن الأسباب التي تدعو المزارع إلى الانشغال بأنشطة الإنتاج الحيواني مايلي:</a:t>
            </a:r>
          </a:p>
          <a:p>
            <a:pPr algn="just" rtl="1" eaLnBrk="1" hangingPunct="1">
              <a:lnSpc>
                <a:spcPct val="150000"/>
              </a:lnSpc>
            </a:pPr>
            <a:r>
              <a:rPr lang="ar-SA" altLang="en-US" sz="1600" dirty="0" smtClean="0">
                <a:latin typeface="Times New Roman" pitchFamily="18" charset="0"/>
                <a:cs typeface="Times New Roman" pitchFamily="18" charset="0"/>
              </a:rPr>
              <a:t>زيادة الدخل </a:t>
            </a:r>
            <a:r>
              <a:rPr lang="ar-SA" altLang="en-US" sz="1600" dirty="0" smtClean="0">
                <a:latin typeface="Times New Roman" pitchFamily="18" charset="0"/>
                <a:cs typeface="Times New Roman" pitchFamily="18" charset="0"/>
              </a:rPr>
              <a:t>وربحية </a:t>
            </a:r>
            <a:r>
              <a:rPr lang="ar-SA" altLang="en-US" sz="1600" dirty="0" smtClean="0">
                <a:latin typeface="Times New Roman" pitchFamily="18" charset="0"/>
                <a:cs typeface="Times New Roman" pitchFamily="18" charset="0"/>
              </a:rPr>
              <a:t>النشاط المزرعي كسبب مباشر لممارسة المزارع نشاط تربية الحيواني بالمزرعة أو المشروع.</a:t>
            </a:r>
          </a:p>
          <a:p>
            <a:pPr algn="just" rtl="1" eaLnBrk="1" hangingPunct="1">
              <a:lnSpc>
                <a:spcPct val="150000"/>
              </a:lnSpc>
            </a:pPr>
            <a:r>
              <a:rPr lang="ar-SA" altLang="en-US" sz="1600" dirty="0" smtClean="0">
                <a:latin typeface="Times New Roman" pitchFamily="18" charset="0"/>
                <a:cs typeface="Times New Roman" pitchFamily="18" charset="0"/>
              </a:rPr>
              <a:t>استثمار وقت المزارع الاستثمار الأمثل خارج أوقات الاحتياج الأقصى في الإنتاج الزراعي (استثمار فائض العمالة).</a:t>
            </a:r>
          </a:p>
          <a:p>
            <a:pPr algn="just" rtl="1" eaLnBrk="1" hangingPunct="1">
              <a:lnSpc>
                <a:spcPct val="150000"/>
              </a:lnSpc>
            </a:pPr>
            <a:r>
              <a:rPr lang="ar-SA" altLang="en-US" sz="1600" dirty="0" smtClean="0">
                <a:latin typeface="Times New Roman" pitchFamily="18" charset="0"/>
                <a:cs typeface="Times New Roman" pitchFamily="18" charset="0"/>
              </a:rPr>
              <a:t>استخدام مخلفات الزراعة من المواد المستخدمة كعلف حيواني وغير قابلة للتسويق المباشر كمخلفات الزراعة مابعد الحصاد وبقايا البقوليات وغيرها.</a:t>
            </a:r>
          </a:p>
          <a:p>
            <a:pPr algn="just" rtl="1" eaLnBrk="1" hangingPunct="1">
              <a:lnSpc>
                <a:spcPct val="150000"/>
              </a:lnSpc>
            </a:pPr>
            <a:r>
              <a:rPr lang="ar-SA" altLang="en-US" sz="1600" dirty="0" smtClean="0">
                <a:latin typeface="Times New Roman" pitchFamily="18" charset="0"/>
                <a:cs typeface="Times New Roman" pitchFamily="18" charset="0"/>
              </a:rPr>
              <a:t>الحصول على مصدر رخيص للأسمدة بالمزروعة وربما تخفيض تكلفة اضافة الاسمدة للحقول وتحسين خواص التربة ببعض المناطق.</a:t>
            </a:r>
          </a:p>
          <a:p>
            <a:pPr algn="just" rtl="1" eaLnBrk="1" hangingPunct="1">
              <a:lnSpc>
                <a:spcPct val="150000"/>
              </a:lnSpc>
            </a:pPr>
            <a:r>
              <a:rPr lang="ar-SA" altLang="en-US" sz="1600" dirty="0" smtClean="0">
                <a:latin typeface="Times New Roman" pitchFamily="18" charset="0"/>
                <a:cs typeface="Times New Roman" pitchFamily="18" charset="0"/>
              </a:rPr>
              <a:t>تنظيم الدخل المزرعي عن طريق تحويل وحدات العلف الى وحدات لحوم والبان التي تعطي عائداً أكبر للمزارع وتزيد من كفاءة استثمار راس المال.</a:t>
            </a:r>
            <a:endParaRPr lang="en-US" altLang="en-US" sz="16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C725C0ED-C613-4F95-BF9A-061F64CD80C6}" type="slidenum">
              <a:rPr lang="ar-SA" smtClean="0"/>
              <a:pPr>
                <a:defRPr/>
              </a:pPr>
              <a:t>253</a:t>
            </a:fld>
            <a:endParaRPr lang="en-US"/>
          </a:p>
        </p:txBody>
      </p:sp>
    </p:spTree>
    <p:extLst>
      <p:ext uri="{BB962C8B-B14F-4D97-AF65-F5344CB8AC3E}">
        <p14:creationId xmlns:p14="http://schemas.microsoft.com/office/powerpoint/2010/main" val="183917018"/>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4294967295"/>
          </p:nvPr>
        </p:nvSpPr>
        <p:spPr>
          <a:xfrm>
            <a:off x="228600" y="228600"/>
            <a:ext cx="8763000" cy="6172200"/>
          </a:xfrm>
        </p:spPr>
        <p:txBody>
          <a:bodyPr>
            <a:noAutofit/>
          </a:bodyPr>
          <a:lstStyle/>
          <a:p>
            <a:pPr marL="381000" indent="-381000" algn="just" rtl="1" eaLnBrk="1" fontAlgn="auto" hangingPunct="1">
              <a:lnSpc>
                <a:spcPct val="150000"/>
              </a:lnSpc>
              <a:spcAft>
                <a:spcPts val="0"/>
              </a:spcAft>
              <a:buClr>
                <a:schemeClr val="accent3"/>
              </a:buClr>
              <a:buFont typeface="Wingdings 2"/>
              <a:buChar char=""/>
              <a:defRPr/>
            </a:pPr>
            <a:r>
              <a:rPr lang="ar-SA" sz="1400" b="1" dirty="0" smtClean="0">
                <a:solidFill>
                  <a:schemeClr val="accent1"/>
                </a:solidFill>
                <a:latin typeface="Times New Roman" pitchFamily="18" charset="0"/>
                <a:ea typeface="+mn-ea"/>
              </a:rPr>
              <a:t>توجد بعض المبادئ والمعايير التي يمكن استخدامها في تحديد نوع نشاط الحيوان وحجمه من </a:t>
            </a:r>
            <a:r>
              <a:rPr lang="ar-SA" sz="1400" b="1" dirty="0" smtClean="0">
                <a:solidFill>
                  <a:schemeClr val="accent1"/>
                </a:solidFill>
                <a:latin typeface="Times New Roman" pitchFamily="18" charset="0"/>
                <a:ea typeface="+mn-ea"/>
              </a:rPr>
              <a:t>أهمها:</a:t>
            </a:r>
          </a:p>
          <a:p>
            <a:pPr marL="0" indent="0" algn="just" rtl="1" eaLnBrk="1" fontAlgn="auto" hangingPunct="1">
              <a:lnSpc>
                <a:spcPct val="150000"/>
              </a:lnSpc>
              <a:spcAft>
                <a:spcPts val="0"/>
              </a:spcAft>
              <a:buClr>
                <a:schemeClr val="accent3"/>
              </a:buClr>
              <a:buNone/>
              <a:defRPr/>
            </a:pPr>
            <a:endParaRPr lang="ar-SA" sz="1400" b="1" dirty="0" smtClean="0">
              <a:solidFill>
                <a:schemeClr val="accent1"/>
              </a:solidFill>
              <a:latin typeface="Times New Roman" pitchFamily="18" charset="0"/>
              <a:ea typeface="+mn-ea"/>
            </a:endParaRPr>
          </a:p>
          <a:p>
            <a:pPr marL="381000" indent="-381000" algn="just" rtl="1" eaLnBrk="1" fontAlgn="auto" hangingPunct="1">
              <a:lnSpc>
                <a:spcPct val="150000"/>
              </a:lnSpc>
              <a:spcAft>
                <a:spcPts val="0"/>
              </a:spcAft>
              <a:buClr>
                <a:srgbClr val="FF0000"/>
              </a:buClr>
              <a:buFontTx/>
              <a:buAutoNum type="arabicPeriod"/>
              <a:defRPr/>
            </a:pPr>
            <a:r>
              <a:rPr lang="ar-SA" sz="1400" dirty="0" smtClean="0">
                <a:latin typeface="Times New Roman" pitchFamily="18" charset="0"/>
                <a:ea typeface="+mn-ea"/>
              </a:rPr>
              <a:t>أسعار </a:t>
            </a:r>
            <a:r>
              <a:rPr lang="ar-SA" sz="1400" dirty="0" smtClean="0">
                <a:latin typeface="Times New Roman" pitchFamily="18" charset="0"/>
                <a:ea typeface="+mn-ea"/>
              </a:rPr>
              <a:t>الإنتاج الحيواني ومنتجاته بالمقارنة بالمنتجات الزراعية الأخرى وتكلفة الموارد المستخدمة في الإنتاج الحيواني والنباتي </a:t>
            </a:r>
          </a:p>
          <a:p>
            <a:pPr marL="381000" indent="-381000" algn="just" rtl="1" eaLnBrk="1" fontAlgn="auto" hangingPunct="1">
              <a:lnSpc>
                <a:spcPct val="150000"/>
              </a:lnSpc>
              <a:spcAft>
                <a:spcPts val="0"/>
              </a:spcAft>
              <a:buClr>
                <a:srgbClr val="FF0000"/>
              </a:buClr>
              <a:buFontTx/>
              <a:buAutoNum type="arabicPeriod"/>
              <a:defRPr/>
            </a:pPr>
            <a:r>
              <a:rPr lang="ar-SA" sz="1400" dirty="0" smtClean="0">
                <a:latin typeface="Times New Roman" pitchFamily="18" charset="0"/>
                <a:ea typeface="+mn-ea"/>
              </a:rPr>
              <a:t>معدلات تحويل العلف إلى منتجات حيوانية بمعنى كفاءة للإنتاج الحيواني والتي تختلف باختلاف قدرة المزارع وإمكانياته.</a:t>
            </a:r>
          </a:p>
          <a:p>
            <a:pPr marL="381000" indent="-381000" algn="just" rtl="1" eaLnBrk="1" fontAlgn="auto" hangingPunct="1">
              <a:lnSpc>
                <a:spcPct val="150000"/>
              </a:lnSpc>
              <a:spcAft>
                <a:spcPts val="0"/>
              </a:spcAft>
              <a:buClr>
                <a:srgbClr val="FF0000"/>
              </a:buClr>
              <a:buFontTx/>
              <a:buAutoNum type="arabicPeriod"/>
              <a:defRPr/>
            </a:pPr>
            <a:r>
              <a:rPr lang="ar-SA" sz="1400" dirty="0" smtClean="0">
                <a:latin typeface="Times New Roman" pitchFamily="18" charset="0"/>
                <a:ea typeface="+mn-ea"/>
              </a:rPr>
              <a:t>طبيعة نشاط الإنتاج الحيواني.</a:t>
            </a:r>
          </a:p>
          <a:p>
            <a:pPr marL="381000" indent="-381000" algn="just" rtl="1" eaLnBrk="1" fontAlgn="auto" hangingPunct="1">
              <a:lnSpc>
                <a:spcPct val="150000"/>
              </a:lnSpc>
              <a:spcAft>
                <a:spcPts val="0"/>
              </a:spcAft>
              <a:buClr>
                <a:srgbClr val="FF0000"/>
              </a:buClr>
              <a:buFontTx/>
              <a:buAutoNum type="arabicPeriod"/>
              <a:defRPr/>
            </a:pPr>
            <a:r>
              <a:rPr lang="ar-SA" sz="1400" dirty="0" smtClean="0">
                <a:latin typeface="Times New Roman" pitchFamily="18" charset="0"/>
                <a:ea typeface="+mn-ea"/>
              </a:rPr>
              <a:t>الظروف الجوية والطبيعية وطبيعة الإنتاج الحيواني والمنتج في المزارع المجاورة والتي من الممكن استخدامها أو استخدام مخلفاتها كعلف حيواني.</a:t>
            </a:r>
          </a:p>
          <a:p>
            <a:pPr marL="381000" indent="-381000" algn="just" rtl="1" eaLnBrk="1" fontAlgn="auto" hangingPunct="1">
              <a:lnSpc>
                <a:spcPct val="150000"/>
              </a:lnSpc>
              <a:spcAft>
                <a:spcPts val="0"/>
              </a:spcAft>
              <a:buClr>
                <a:srgbClr val="FF0000"/>
              </a:buClr>
              <a:buFontTx/>
              <a:buAutoNum type="arabicPeriod"/>
              <a:defRPr/>
            </a:pPr>
            <a:r>
              <a:rPr lang="ar-SA" sz="1400" dirty="0" smtClean="0">
                <a:latin typeface="Times New Roman" pitchFamily="18" charset="0"/>
                <a:ea typeface="+mn-ea"/>
              </a:rPr>
              <a:t>توفر الموارد ورأس المال لدى المزارع وقدرته على الاقتراض وتسديد القروض وحاجته السريعة إلى استرداد الأموال المستثمرة.</a:t>
            </a:r>
          </a:p>
          <a:p>
            <a:pPr marL="381000" indent="-381000" algn="just" rtl="1" eaLnBrk="1" fontAlgn="auto" hangingPunct="1">
              <a:lnSpc>
                <a:spcPct val="150000"/>
              </a:lnSpc>
              <a:spcAft>
                <a:spcPts val="0"/>
              </a:spcAft>
              <a:buClr>
                <a:srgbClr val="FF0000"/>
              </a:buClr>
              <a:buFontTx/>
              <a:buAutoNum type="arabicPeriod"/>
              <a:defRPr/>
            </a:pPr>
            <a:r>
              <a:rPr lang="ar-SA" sz="1400" dirty="0" smtClean="0">
                <a:latin typeface="Times New Roman" pitchFamily="18" charset="0"/>
                <a:ea typeface="+mn-ea"/>
              </a:rPr>
              <a:t>حجم المزارع أو المشروع من حيث المساحة والموارد والاستثمارات.</a:t>
            </a:r>
          </a:p>
          <a:p>
            <a:pPr marL="381000" indent="-381000" algn="just" rtl="1" eaLnBrk="1" fontAlgn="auto" hangingPunct="1">
              <a:lnSpc>
                <a:spcPct val="150000"/>
              </a:lnSpc>
              <a:spcAft>
                <a:spcPts val="0"/>
              </a:spcAft>
              <a:buClr>
                <a:srgbClr val="FF0000"/>
              </a:buClr>
              <a:buFontTx/>
              <a:buAutoNum type="arabicPeriod"/>
              <a:defRPr/>
            </a:pPr>
            <a:r>
              <a:rPr lang="ar-SA" sz="1400" dirty="0" smtClean="0">
                <a:latin typeface="Times New Roman" pitchFamily="18" charset="0"/>
                <a:ea typeface="+mn-ea"/>
              </a:rPr>
              <a:t>الملكية المز رعية والانتفاع من حيث المدة المتاحة للإنتاج </a:t>
            </a:r>
            <a:r>
              <a:rPr lang="ar-SA" sz="1400" dirty="0" err="1" smtClean="0">
                <a:latin typeface="Times New Roman" pitchFamily="18" charset="0"/>
                <a:ea typeface="+mn-ea"/>
              </a:rPr>
              <a:t>او</a:t>
            </a:r>
            <a:r>
              <a:rPr lang="ar-SA" sz="1400" dirty="0" smtClean="0">
                <a:latin typeface="Times New Roman" pitchFamily="18" charset="0"/>
                <a:ea typeface="+mn-ea"/>
              </a:rPr>
              <a:t> التخطيط.</a:t>
            </a:r>
          </a:p>
          <a:p>
            <a:pPr marL="381000" indent="-381000" algn="just" rtl="1" eaLnBrk="1" fontAlgn="auto" hangingPunct="1">
              <a:lnSpc>
                <a:spcPct val="150000"/>
              </a:lnSpc>
              <a:spcAft>
                <a:spcPts val="0"/>
              </a:spcAft>
              <a:buClr>
                <a:srgbClr val="FF0000"/>
              </a:buClr>
              <a:buFontTx/>
              <a:buAutoNum type="arabicPeriod"/>
              <a:defRPr/>
            </a:pPr>
            <a:r>
              <a:rPr lang="ar-SA" sz="1400" dirty="0" smtClean="0">
                <a:latin typeface="Times New Roman" pitchFamily="18" charset="0"/>
                <a:ea typeface="+mn-ea"/>
              </a:rPr>
              <a:t>مقدرة المزارع على تحمل المخاطرة والتي يمكن قيامها من حيث العمر، صحة المزارع، التعليم، الالتزامات العائلية والوضع المالي للمزارع.</a:t>
            </a:r>
          </a:p>
          <a:p>
            <a:pPr marL="381000" indent="-381000" algn="just" rtl="1" eaLnBrk="1" fontAlgn="auto" hangingPunct="1">
              <a:lnSpc>
                <a:spcPct val="150000"/>
              </a:lnSpc>
              <a:spcAft>
                <a:spcPts val="0"/>
              </a:spcAft>
              <a:buClr>
                <a:srgbClr val="FF0000"/>
              </a:buClr>
              <a:buFontTx/>
              <a:buAutoNum type="arabicPeriod"/>
              <a:defRPr/>
            </a:pPr>
            <a:r>
              <a:rPr lang="ar-SA" sz="1400" dirty="0" smtClean="0">
                <a:latin typeface="Times New Roman" pitchFamily="18" charset="0"/>
                <a:ea typeface="+mn-ea"/>
              </a:rPr>
              <a:t>الاختيارات والتفصيل الشخصي للمزارع ومقدرته على الإدارة واتخاذ القرارات.</a:t>
            </a:r>
          </a:p>
          <a:p>
            <a:pPr marL="381000" indent="-381000" algn="just" rtl="1" eaLnBrk="1" fontAlgn="auto" hangingPunct="1">
              <a:lnSpc>
                <a:spcPct val="150000"/>
              </a:lnSpc>
              <a:spcAft>
                <a:spcPts val="0"/>
              </a:spcAft>
              <a:buClr>
                <a:srgbClr val="FF0000"/>
              </a:buClr>
              <a:buFontTx/>
              <a:buAutoNum type="arabicPeriod"/>
              <a:defRPr/>
            </a:pPr>
            <a:r>
              <a:rPr lang="ar-SA" sz="1400" dirty="0" smtClean="0">
                <a:latin typeface="Times New Roman" pitchFamily="18" charset="0"/>
                <a:ea typeface="+mn-ea"/>
              </a:rPr>
              <a:t>حجم العمالة العائلية المتوفرة وإمكانيات توفر العمالة من المصادر المختلفة.</a:t>
            </a:r>
          </a:p>
          <a:p>
            <a:pPr marL="381000" indent="-381000" algn="just" rtl="1" eaLnBrk="1" fontAlgn="auto" hangingPunct="1">
              <a:lnSpc>
                <a:spcPct val="150000"/>
              </a:lnSpc>
              <a:spcAft>
                <a:spcPts val="0"/>
              </a:spcAft>
              <a:buClr>
                <a:srgbClr val="FF0000"/>
              </a:buClr>
              <a:buFontTx/>
              <a:buAutoNum type="arabicPeriod"/>
              <a:defRPr/>
            </a:pPr>
            <a:r>
              <a:rPr lang="ar-SA" sz="1400" dirty="0" smtClean="0">
                <a:latin typeface="Times New Roman" pitchFamily="18" charset="0"/>
                <a:ea typeface="+mn-ea"/>
              </a:rPr>
              <a:t>حجم الإنشاءات والمباني المزرعية المتوفرة وخاصة تحت ظروف عدم توفر الأموال الكافية للاستثمار في هذه الإنشاءات الجديدة.</a:t>
            </a:r>
          </a:p>
          <a:p>
            <a:pPr marL="0" indent="0" algn="just" rtl="1" eaLnBrk="1" fontAlgn="auto" hangingPunct="1">
              <a:lnSpc>
                <a:spcPct val="150000"/>
              </a:lnSpc>
              <a:spcAft>
                <a:spcPts val="0"/>
              </a:spcAft>
              <a:buClr>
                <a:schemeClr val="accent3"/>
              </a:buClr>
              <a:buNone/>
              <a:defRPr/>
            </a:pPr>
            <a:r>
              <a:rPr lang="ar-SA" sz="1400" dirty="0" smtClean="0">
                <a:latin typeface="Times New Roman" pitchFamily="18" charset="0"/>
                <a:ea typeface="+mn-ea"/>
              </a:rPr>
              <a:t>و باستعراض </a:t>
            </a:r>
            <a:r>
              <a:rPr lang="ar-SA" sz="1400" dirty="0" smtClean="0">
                <a:latin typeface="Times New Roman" pitchFamily="18" charset="0"/>
                <a:ea typeface="+mn-ea"/>
              </a:rPr>
              <a:t>كافة العوامل السابقة يمكن للمزارع ان يتعرف على طبيعة مشروع الإنتاج الحيواني الملائم والمناسب له ولمزرعته ولاتتساوى كل تلك العوامل في الأهمية ويمكن للمزارع استخدام خبراته في تحديد العوامل التي تعطي أكثر وزن في اتخاذ القرار المزرعي بشأن مشروعات الإنتاج الحيواني.</a:t>
            </a:r>
            <a:endParaRPr lang="en-US" sz="1400" dirty="0" smtClean="0">
              <a:latin typeface="Times New Roman" pitchFamily="18" charset="0"/>
              <a:ea typeface="+mn-ea"/>
            </a:endParaRPr>
          </a:p>
        </p:txBody>
      </p:sp>
      <p:sp>
        <p:nvSpPr>
          <p:cNvPr id="3" name="عنصر نائب لرقم الشريحة 2"/>
          <p:cNvSpPr>
            <a:spLocks noGrp="1"/>
          </p:cNvSpPr>
          <p:nvPr>
            <p:ph type="sldNum" sz="quarter" idx="12"/>
          </p:nvPr>
        </p:nvSpPr>
        <p:spPr/>
        <p:txBody>
          <a:bodyPr/>
          <a:lstStyle/>
          <a:p>
            <a:pPr>
              <a:defRPr/>
            </a:pPr>
            <a:fld id="{3B461008-56E6-4F76-84B7-636565628F87}" type="slidenum">
              <a:rPr lang="ar-SA" smtClean="0"/>
              <a:pPr>
                <a:defRPr/>
              </a:pPr>
              <a:t>254</a:t>
            </a:fld>
            <a:endParaRPr lang="en-US"/>
          </a:p>
        </p:txBody>
      </p:sp>
    </p:spTree>
    <p:extLst>
      <p:ext uri="{BB962C8B-B14F-4D97-AF65-F5344CB8AC3E}">
        <p14:creationId xmlns:p14="http://schemas.microsoft.com/office/powerpoint/2010/main" val="1895002159"/>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4294967295"/>
          </p:nvPr>
        </p:nvSpPr>
        <p:spPr>
          <a:xfrm>
            <a:off x="609600" y="914400"/>
            <a:ext cx="8305800" cy="5943600"/>
          </a:xfrm>
        </p:spPr>
        <p:txBody>
          <a:bodyPr/>
          <a:lstStyle/>
          <a:p>
            <a:pPr algn="just" eaLnBrk="1" hangingPunct="1">
              <a:lnSpc>
                <a:spcPct val="150000"/>
              </a:lnSpc>
              <a:buFontTx/>
              <a:buNone/>
            </a:pPr>
            <a:r>
              <a:rPr lang="ar-SA" altLang="en-US" sz="2400" b="1" smtClean="0">
                <a:solidFill>
                  <a:schemeClr val="accent1"/>
                </a:solidFill>
                <a:latin typeface="Times New Roman" pitchFamily="18" charset="0"/>
                <a:cs typeface="Times New Roman" pitchFamily="18" charset="0"/>
              </a:rPr>
              <a:t>التنسيق بين الإنتاج النباتي ومشروعات الإنتاج الحيواني</a:t>
            </a:r>
          </a:p>
          <a:p>
            <a:pPr algn="just" eaLnBrk="1" hangingPunct="1">
              <a:lnSpc>
                <a:spcPct val="150000"/>
              </a:lnSpc>
            </a:pPr>
            <a:r>
              <a:rPr lang="ar-SA" altLang="en-US" sz="2000" smtClean="0">
                <a:latin typeface="Times New Roman" pitchFamily="18" charset="0"/>
                <a:cs typeface="Times New Roman" pitchFamily="18" charset="0"/>
              </a:rPr>
              <a:t>في الكثير من الأحيان تؤثر نوعية التربة وملائمة المحاصيل لها في تحديد نوعية الإنتاج الحيواني التي يمكن تربيتها في المزرعة. وتحتاج مشاريع الإنتاج الحيواني الى تنسيق بين انشطة الإنتاج الحيواني والنباتي وقد يكون من الممكن في بعض الاحيان عكس العملية بحيث يتم اختيار نشاط الإنتاج الحيواني أولاً ثم ياتي بعد ذلك اختيار المحاصيل التي تصلح كأعلاف للإنتاج الحيواني الذي يتم اختياره.</a:t>
            </a:r>
            <a:endParaRPr lang="ar-SA" altLang="en-US" sz="2000" b="1" smtClean="0">
              <a:latin typeface="Times New Roman" pitchFamily="18" charset="0"/>
              <a:cs typeface="Times New Roman" pitchFamily="18" charset="0"/>
            </a:endParaRPr>
          </a:p>
          <a:p>
            <a:pPr algn="just" eaLnBrk="1" hangingPunct="1">
              <a:lnSpc>
                <a:spcPct val="150000"/>
              </a:lnSpc>
              <a:buFontTx/>
              <a:buNone/>
            </a:pPr>
            <a:r>
              <a:rPr lang="ar-SA" altLang="en-US" sz="2400" b="1" smtClean="0">
                <a:solidFill>
                  <a:schemeClr val="accent1"/>
                </a:solidFill>
                <a:latin typeface="Times New Roman" pitchFamily="18" charset="0"/>
                <a:cs typeface="Times New Roman" pitchFamily="18" charset="0"/>
              </a:rPr>
              <a:t>تكامل إنتاج المحاصيل مع نشاط الإنتاج الحيواني:</a:t>
            </a:r>
          </a:p>
          <a:p>
            <a:pPr algn="just" eaLnBrk="1" hangingPunct="1">
              <a:lnSpc>
                <a:spcPct val="150000"/>
              </a:lnSpc>
            </a:pPr>
            <a:r>
              <a:rPr lang="ar-SA" altLang="en-US" sz="2000" smtClean="0">
                <a:latin typeface="Times New Roman" pitchFamily="18" charset="0"/>
                <a:cs typeface="Times New Roman" pitchFamily="18" charset="0"/>
              </a:rPr>
              <a:t>من أمثلة التكامل في هذا الإطار مشاريع إنتاج الحليب وتربية الأبقار حيث تعد الأعلاف (بنوعية وكمية محددة) من أهم محددات إنتاج الحليب. ويتم في هذا التكامل تحديد المدى الذي يتم فيه إحلال العلف الخشن محل العلف المركز كذلك إحلال الحبوب المختلفة في عليقه الحيوان لتخفيض تكاليف الإنتاج وتوفير الاحتياجات الغذائية للابقارلتتمكن من تعظيم العائد من إنتاج الحليب.</a:t>
            </a:r>
            <a:endParaRPr lang="en-US" altLang="en-US" sz="200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E971261B-6D3F-479F-88C5-CE19D7C11BA1}" type="slidenum">
              <a:rPr lang="ar-SA" smtClean="0"/>
              <a:pPr>
                <a:defRPr/>
              </a:pPr>
              <a:t>255</a:t>
            </a:fld>
            <a:endParaRPr lang="en-US"/>
          </a:p>
        </p:txBody>
      </p:sp>
    </p:spTree>
    <p:extLst>
      <p:ext uri="{BB962C8B-B14F-4D97-AF65-F5344CB8AC3E}">
        <p14:creationId xmlns:p14="http://schemas.microsoft.com/office/powerpoint/2010/main" val="1545572730"/>
      </p:ext>
    </p:extLst>
  </p:cSld>
  <p:clrMapOvr>
    <a:masterClrMapping/>
  </p:clrMapOvr>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3" name="Rectangle 3"/>
          <p:cNvSpPr>
            <a:spLocks noGrp="1" noChangeArrowheads="1"/>
          </p:cNvSpPr>
          <p:nvPr>
            <p:ph type="body" idx="4294967295"/>
          </p:nvPr>
        </p:nvSpPr>
        <p:spPr>
          <a:xfrm>
            <a:off x="990600" y="990600"/>
            <a:ext cx="7239000" cy="3733800"/>
          </a:xfrm>
        </p:spPr>
        <p:txBody>
          <a:bodyPr rtlCol="0">
            <a:normAutofit/>
          </a:bodyPr>
          <a:lstStyle/>
          <a:p>
            <a:pPr marL="438912" indent="-320040" algn="just" rtl="1" eaLnBrk="1" fontAlgn="auto" hangingPunct="1">
              <a:lnSpc>
                <a:spcPct val="150000"/>
              </a:lnSpc>
              <a:spcBef>
                <a:spcPts val="0"/>
              </a:spcBef>
              <a:spcAft>
                <a:spcPts val="0"/>
              </a:spcAft>
              <a:buClr>
                <a:schemeClr val="accent3"/>
              </a:buClr>
              <a:buFont typeface="Wingdings 2"/>
              <a:buChar char=""/>
              <a:defRPr/>
            </a:pPr>
            <a:r>
              <a:rPr lang="ar-SA" sz="2000" dirty="0" smtClean="0">
                <a:latin typeface="Times New Roman" pitchFamily="18" charset="0"/>
                <a:ea typeface="+mn-ea"/>
                <a:cs typeface="Times New Roman" pitchFamily="18" charset="0"/>
              </a:rPr>
              <a:t>يجري </a:t>
            </a:r>
            <a:r>
              <a:rPr lang="ar-SA" sz="2000" dirty="0">
                <a:latin typeface="Times New Roman" pitchFamily="18" charset="0"/>
                <a:ea typeface="+mn-ea"/>
                <a:cs typeface="Times New Roman" pitchFamily="18" charset="0"/>
              </a:rPr>
              <a:t>التحويل في نشاطات الإنتاج النباتي من حبوب واعلاف خضراء وغيرها </a:t>
            </a:r>
            <a:r>
              <a:rPr lang="ar-SA" sz="2000" dirty="0" smtClean="0">
                <a:latin typeface="Times New Roman" pitchFamily="18" charset="0"/>
                <a:ea typeface="+mn-ea"/>
                <a:cs typeface="Times New Roman" pitchFamily="18" charset="0"/>
              </a:rPr>
              <a:t>لتتماشى </a:t>
            </a:r>
            <a:r>
              <a:rPr lang="ar-SA" sz="2000" dirty="0">
                <a:latin typeface="Times New Roman" pitchFamily="18" charset="0"/>
                <a:ea typeface="+mn-ea"/>
                <a:cs typeface="Times New Roman" pitchFamily="18" charset="0"/>
              </a:rPr>
              <a:t>مع برامج التغذية المقترحة للإنتاج الحيواني. </a:t>
            </a:r>
            <a:r>
              <a:rPr lang="ar-SA" sz="2000" dirty="0" smtClean="0">
                <a:latin typeface="Times New Roman" pitchFamily="18" charset="0"/>
                <a:ea typeface="+mn-ea"/>
                <a:cs typeface="Times New Roman" pitchFamily="18" charset="0"/>
              </a:rPr>
              <a:t>كما ان </a:t>
            </a:r>
            <a:r>
              <a:rPr lang="ar-SA" sz="2000" dirty="0">
                <a:latin typeface="Times New Roman" pitchFamily="18" charset="0"/>
                <a:ea typeface="+mn-ea"/>
                <a:cs typeface="Times New Roman" pitchFamily="18" charset="0"/>
              </a:rPr>
              <a:t>برامج المحاصيل الذي يعطي اعلى إنتاج من الإنتاج الحيواني يمكن الوصول اليه عندما تكون نسبة احلال المحاصيل مع بعضها مساوية لنسبة احلالها أو استبدالها في عليقة الحيوان.</a:t>
            </a:r>
          </a:p>
          <a:p>
            <a:pPr marL="438912" indent="-320040" algn="just" rtl="1" eaLnBrk="1" fontAlgn="auto" hangingPunct="1">
              <a:lnSpc>
                <a:spcPct val="150000"/>
              </a:lnSpc>
              <a:spcBef>
                <a:spcPts val="0"/>
              </a:spcBef>
              <a:spcAft>
                <a:spcPts val="0"/>
              </a:spcAft>
              <a:buClr>
                <a:schemeClr val="accent3"/>
              </a:buClr>
              <a:buFont typeface="Wingdings 2"/>
              <a:buChar char=""/>
              <a:defRPr/>
            </a:pPr>
            <a:r>
              <a:rPr lang="ar-SA" sz="2000" dirty="0">
                <a:latin typeface="Times New Roman" pitchFamily="18" charset="0"/>
                <a:ea typeface="+mn-ea"/>
                <a:cs typeface="Times New Roman" pitchFamily="18" charset="0"/>
              </a:rPr>
              <a:t>يوضح </a:t>
            </a:r>
            <a:r>
              <a:rPr lang="ar-SA" sz="2000" dirty="0" smtClean="0">
                <a:latin typeface="Times New Roman" pitchFamily="18" charset="0"/>
                <a:ea typeface="+mn-ea"/>
                <a:cs typeface="Times New Roman" pitchFamily="18" charset="0"/>
              </a:rPr>
              <a:t>الشكل التالي </a:t>
            </a:r>
            <a:r>
              <a:rPr lang="ar-SA" sz="2000" dirty="0" smtClean="0">
                <a:latin typeface="Times New Roman" pitchFamily="18" charset="0"/>
                <a:ea typeface="+mn-ea"/>
                <a:cs typeface="Times New Roman" pitchFamily="18" charset="0"/>
              </a:rPr>
              <a:t>العلاقة </a:t>
            </a:r>
            <a:r>
              <a:rPr lang="ar-SA" sz="2000" dirty="0">
                <a:latin typeface="Times New Roman" pitchFamily="18" charset="0"/>
                <a:ea typeface="+mn-ea"/>
                <a:cs typeface="Times New Roman" pitchFamily="18" charset="0"/>
              </a:rPr>
              <a:t>بين منحنى </a:t>
            </a:r>
            <a:r>
              <a:rPr lang="ar-SA" sz="2000" dirty="0" smtClean="0">
                <a:latin typeface="Times New Roman" pitchFamily="18" charset="0"/>
                <a:ea typeface="+mn-ea"/>
                <a:cs typeface="Times New Roman" pitchFamily="18" charset="0"/>
              </a:rPr>
              <a:t>امكانيات </a:t>
            </a:r>
            <a:r>
              <a:rPr lang="ar-SA" sz="2000" dirty="0">
                <a:latin typeface="Times New Roman" pitchFamily="18" charset="0"/>
                <a:ea typeface="+mn-ea"/>
                <a:cs typeface="Times New Roman" pitchFamily="18" charset="0"/>
              </a:rPr>
              <a:t>الإنتاج للحبوب والالبان ومنحنى الإنتاج المتماثل لإنتاج كميات محددة من الحليب بتربية عدد محدد من ابقار الحليب. </a:t>
            </a:r>
            <a:endParaRPr lang="ar-SA" sz="2000" dirty="0" smtClean="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B9AB0CE1-52D9-4E6F-A636-8212A0328B00}" type="slidenum">
              <a:rPr lang="ar-SA" smtClean="0"/>
              <a:pPr>
                <a:defRPr/>
              </a:pPr>
              <a:t>256</a:t>
            </a:fld>
            <a:endParaRPr lang="en-US"/>
          </a:p>
        </p:txBody>
      </p:sp>
    </p:spTree>
    <p:extLst>
      <p:ext uri="{BB962C8B-B14F-4D97-AF65-F5344CB8AC3E}">
        <p14:creationId xmlns:p14="http://schemas.microsoft.com/office/powerpoint/2010/main" val="3124018754"/>
      </p:ext>
    </p:extLst>
  </p:cSld>
  <p:clrMapOvr>
    <a:masterClrMapping/>
  </p:clrMapOvr>
  <p:timing>
    <p:tnLst>
      <p:par>
        <p:cTn id="1" dur="indefinite" restart="never" nodeType="tmRoot"/>
      </p:par>
    </p:tn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ar-SA" altLang="en-US"/>
          </a:p>
        </p:txBody>
      </p:sp>
      <p:graphicFrame>
        <p:nvGraphicFramePr>
          <p:cNvPr id="1026" name="Object 4"/>
          <p:cNvGraphicFramePr>
            <a:graphicFrameLocks noChangeAspect="1"/>
          </p:cNvGraphicFramePr>
          <p:nvPr>
            <p:extLst>
              <p:ext uri="{D42A27DB-BD31-4B8C-83A1-F6EECF244321}">
                <p14:modId xmlns:p14="http://schemas.microsoft.com/office/powerpoint/2010/main" val="2863518691"/>
              </p:ext>
            </p:extLst>
          </p:nvPr>
        </p:nvGraphicFramePr>
        <p:xfrm>
          <a:off x="609600" y="533400"/>
          <a:ext cx="8301038" cy="5462588"/>
        </p:xfrm>
        <a:graphic>
          <a:graphicData uri="http://schemas.openxmlformats.org/presentationml/2006/ole">
            <mc:AlternateContent xmlns:mc="http://schemas.openxmlformats.org/markup-compatibility/2006">
              <mc:Choice xmlns:v="urn:schemas-microsoft-com:vml" Requires="v">
                <p:oleObj spid="_x0000_s75781" name="Document" r:id="rId3" imgW="5403274" imgH="4016664" progId="Word.Document.8">
                  <p:embed/>
                </p:oleObj>
              </mc:Choice>
              <mc:Fallback>
                <p:oleObj name="Document" r:id="rId3" imgW="5403274" imgH="4016664"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533400"/>
                        <a:ext cx="8301038" cy="5462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8" name="Rectangle 6"/>
          <p:cNvSpPr>
            <a:spLocks noChangeArrowheads="1"/>
          </p:cNvSpPr>
          <p:nvPr/>
        </p:nvSpPr>
        <p:spPr bwMode="auto">
          <a:xfrm>
            <a:off x="0" y="4010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8D8399EF-F90E-4692-B3A9-396DCF9CF57B}" type="slidenum">
              <a:rPr lang="ar-SA" smtClean="0"/>
              <a:pPr>
                <a:defRPr/>
              </a:pPr>
              <a:t>257</a:t>
            </a:fld>
            <a:endParaRPr lang="en-US"/>
          </a:p>
        </p:txBody>
      </p:sp>
    </p:spTree>
    <p:extLst>
      <p:ext uri="{BB962C8B-B14F-4D97-AF65-F5344CB8AC3E}">
        <p14:creationId xmlns:p14="http://schemas.microsoft.com/office/powerpoint/2010/main" val="1916170443"/>
      </p:ext>
    </p:extLst>
  </p:cSld>
  <p:clrMapOvr>
    <a:masterClrMapping/>
  </p:clrMapOvr>
  <p:timing>
    <p:tnLst>
      <p:par>
        <p:cTn id="1" dur="indefinite" restart="never" nodeType="tmRoot"/>
      </p:par>
    </p:tn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A01829C-15D9-4FF9-9F28-EB69D3616BFD}" type="slidenum">
              <a:rPr lang="en-US" smtClean="0">
                <a:solidFill>
                  <a:prstClr val="black"/>
                </a:solidFill>
              </a:rPr>
              <a:pPr>
                <a:defRPr/>
              </a:pPr>
              <a:t>258</a:t>
            </a:fld>
            <a:endParaRPr lang="en-US">
              <a:solidFill>
                <a:prstClr val="black"/>
              </a:solidFill>
            </a:endParaRPr>
          </a:p>
        </p:txBody>
      </p:sp>
      <p:sp>
        <p:nvSpPr>
          <p:cNvPr id="4" name="Rectangle 3"/>
          <p:cNvSpPr/>
          <p:nvPr/>
        </p:nvSpPr>
        <p:spPr>
          <a:xfrm>
            <a:off x="457200" y="1447800"/>
            <a:ext cx="8382000" cy="3366563"/>
          </a:xfrm>
          <a:prstGeom prst="rect">
            <a:avLst/>
          </a:prstGeom>
        </p:spPr>
        <p:txBody>
          <a:bodyPr wrap="square">
            <a:spAutoFit/>
          </a:bodyPr>
          <a:lstStyle/>
          <a:p>
            <a:pPr marL="438912" lvl="0" indent="-320040" algn="just" rtl="1">
              <a:lnSpc>
                <a:spcPct val="150000"/>
              </a:lnSpc>
              <a:buClr>
                <a:srgbClr val="EB641B"/>
              </a:buClr>
              <a:buSzPct val="68000"/>
              <a:buFont typeface="Wingdings 2"/>
              <a:buChar char=""/>
              <a:defRPr/>
            </a:pPr>
            <a:r>
              <a:rPr lang="ar-SA" dirty="0">
                <a:solidFill>
                  <a:prstClr val="black"/>
                </a:solidFill>
                <a:latin typeface="Times New Roman" pitchFamily="18" charset="0"/>
                <a:cs typeface="Times New Roman" pitchFamily="18" charset="0"/>
              </a:rPr>
              <a:t>من الشكل يمكن ملاحظة أنه في المنطقة التي يتزايد فيها منحنى </a:t>
            </a:r>
            <a:r>
              <a:rPr lang="ar-SA" dirty="0" smtClean="0">
                <a:solidFill>
                  <a:prstClr val="black"/>
                </a:solidFill>
                <a:latin typeface="Times New Roman" pitchFamily="18" charset="0"/>
                <a:cs typeface="Times New Roman" pitchFamily="18" charset="0"/>
              </a:rPr>
              <a:t>امكانيات </a:t>
            </a:r>
            <a:r>
              <a:rPr lang="ar-SA" dirty="0">
                <a:solidFill>
                  <a:prstClr val="black"/>
                </a:solidFill>
                <a:latin typeface="Times New Roman" pitchFamily="18" charset="0"/>
                <a:cs typeface="Times New Roman" pitchFamily="18" charset="0"/>
              </a:rPr>
              <a:t>الإنتاج تعني أن العلاقة بين الحبوب والاعلاف </a:t>
            </a:r>
            <a:r>
              <a:rPr lang="ar-SA" dirty="0" smtClean="0">
                <a:solidFill>
                  <a:prstClr val="black"/>
                </a:solidFill>
                <a:latin typeface="Times New Roman" pitchFamily="18" charset="0"/>
                <a:cs typeface="Times New Roman" pitchFamily="18" charset="0"/>
              </a:rPr>
              <a:t>الخضراء </a:t>
            </a:r>
            <a:r>
              <a:rPr lang="ar-SA" dirty="0">
                <a:solidFill>
                  <a:prstClr val="black"/>
                </a:solidFill>
                <a:latin typeface="Times New Roman" pitchFamily="18" charset="0"/>
                <a:cs typeface="Times New Roman" pitchFamily="18" charset="0"/>
              </a:rPr>
              <a:t>علاقة </a:t>
            </a:r>
            <a:r>
              <a:rPr lang="ar-SA" dirty="0" smtClean="0">
                <a:solidFill>
                  <a:prstClr val="black"/>
                </a:solidFill>
                <a:latin typeface="Times New Roman" pitchFamily="18" charset="0"/>
                <a:cs typeface="Times New Roman" pitchFamily="18" charset="0"/>
              </a:rPr>
              <a:t>تكاملية، </a:t>
            </a:r>
            <a:r>
              <a:rPr lang="ar-SA" dirty="0">
                <a:solidFill>
                  <a:prstClr val="black"/>
                </a:solidFill>
                <a:latin typeface="Times New Roman" pitchFamily="18" charset="0"/>
                <a:cs typeface="Times New Roman" pitchFamily="18" charset="0"/>
              </a:rPr>
              <a:t>وفي المنطقة التي ينخفض فيها منحنى </a:t>
            </a:r>
            <a:r>
              <a:rPr lang="ar-SA" dirty="0" smtClean="0">
                <a:solidFill>
                  <a:prstClr val="black"/>
                </a:solidFill>
                <a:latin typeface="Times New Roman" pitchFamily="18" charset="0"/>
                <a:cs typeface="Times New Roman" pitchFamily="18" charset="0"/>
              </a:rPr>
              <a:t>امكانيات </a:t>
            </a:r>
            <a:r>
              <a:rPr lang="ar-SA" dirty="0">
                <a:solidFill>
                  <a:prstClr val="black"/>
                </a:solidFill>
                <a:latin typeface="Times New Roman" pitchFamily="18" charset="0"/>
                <a:cs typeface="Times New Roman" pitchFamily="18" charset="0"/>
              </a:rPr>
              <a:t>الإنتاج تتحول هذه العلاقة الى علاقة تنافسية والتكامل الامثل بين الإنتاج الحيواني والإنتاج النباتي تكون في المنطقة التي يتلامس فيها منحنى الإنتاج المتماثل من الالبان مع منحنى </a:t>
            </a:r>
            <a:r>
              <a:rPr lang="ar-SA" dirty="0" smtClean="0">
                <a:solidFill>
                  <a:prstClr val="black"/>
                </a:solidFill>
                <a:latin typeface="Times New Roman" pitchFamily="18" charset="0"/>
                <a:cs typeface="Times New Roman" pitchFamily="18" charset="0"/>
              </a:rPr>
              <a:t>امكانيات </a:t>
            </a:r>
            <a:r>
              <a:rPr lang="ar-SA" dirty="0">
                <a:solidFill>
                  <a:prstClr val="black"/>
                </a:solidFill>
                <a:latin typeface="Times New Roman" pitchFamily="18" charset="0"/>
                <a:cs typeface="Times New Roman" pitchFamily="18" charset="0"/>
              </a:rPr>
              <a:t>الإنتاج للحبوب والاعلاف الخضراء.</a:t>
            </a:r>
          </a:p>
          <a:p>
            <a:pPr marL="438912" lvl="0" indent="-320040" algn="just" rtl="1">
              <a:lnSpc>
                <a:spcPct val="150000"/>
              </a:lnSpc>
              <a:buClr>
                <a:srgbClr val="EB641B"/>
              </a:buClr>
              <a:buSzPct val="68000"/>
              <a:buFont typeface="Wingdings 2"/>
              <a:buChar char=""/>
              <a:defRPr/>
            </a:pPr>
            <a:r>
              <a:rPr lang="ar-SA" dirty="0" smtClean="0">
                <a:solidFill>
                  <a:prstClr val="black"/>
                </a:solidFill>
                <a:latin typeface="Times New Roman" pitchFamily="18" charset="0"/>
                <a:cs typeface="Times New Roman" pitchFamily="18" charset="0"/>
              </a:rPr>
              <a:t>ويلاحظ </a:t>
            </a:r>
            <a:r>
              <a:rPr lang="ar-SA" dirty="0">
                <a:solidFill>
                  <a:prstClr val="black"/>
                </a:solidFill>
                <a:latin typeface="Times New Roman" pitchFamily="18" charset="0"/>
                <a:cs typeface="Times New Roman" pitchFamily="18" charset="0"/>
              </a:rPr>
              <a:t>من خلال الشكل ان منحنى إمكانية الإنتاج (</a:t>
            </a:r>
            <a:r>
              <a:rPr lang="en-US" i="1" dirty="0">
                <a:solidFill>
                  <a:prstClr val="black"/>
                </a:solidFill>
                <a:latin typeface="Times New Roman" pitchFamily="18" charset="0"/>
                <a:cs typeface="Times New Roman" pitchFamily="18" charset="0"/>
              </a:rPr>
              <a:t>Production Possibility curve</a:t>
            </a:r>
            <a:r>
              <a:rPr lang="ar-SA" dirty="0">
                <a:solidFill>
                  <a:prstClr val="black"/>
                </a:solidFill>
                <a:latin typeface="Times New Roman" pitchFamily="18" charset="0"/>
                <a:cs typeface="Times New Roman" pitchFamily="18" charset="0"/>
              </a:rPr>
              <a:t>) يمثل الكميات المحتمل إنتاجها من الأعلاف الخضراء (ص1) والاعلاف المركزة (ص2) والتي يمكن إنتاجها بحزمة محددة من الموارد (الارض، مياه، موارد راسمالية، عمالة) وان كل نقطة على هذا المنحنى تمثل الخلطة المناسبة من (ص1، ص2) التي يمكن إنتاجها بنفس حزمة الموارد.</a:t>
            </a:r>
            <a:endParaRPr lang="en-US"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2409412757"/>
      </p:ext>
    </p:extLst>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4294967295"/>
          </p:nvPr>
        </p:nvSpPr>
        <p:spPr>
          <a:xfrm>
            <a:off x="137445" y="533400"/>
            <a:ext cx="8991600" cy="5791200"/>
          </a:xfrm>
        </p:spPr>
        <p:txBody>
          <a:bodyPr/>
          <a:lstStyle/>
          <a:p>
            <a:pPr algn="just" rtl="1" eaLnBrk="1" hangingPunct="1">
              <a:lnSpc>
                <a:spcPct val="150000"/>
              </a:lnSpc>
            </a:pPr>
            <a:r>
              <a:rPr lang="ar-SA" altLang="en-US" sz="2000" dirty="0" smtClean="0">
                <a:latin typeface="Times New Roman" pitchFamily="18" charset="0"/>
                <a:cs typeface="Times New Roman" pitchFamily="18" charset="0"/>
              </a:rPr>
              <a:t>يلاحظ من الشكل بأن منحنى </a:t>
            </a:r>
            <a:r>
              <a:rPr lang="ar-SA" altLang="en-US" sz="2000" dirty="0" smtClean="0">
                <a:latin typeface="Times New Roman" pitchFamily="18" charset="0"/>
                <a:cs typeface="Times New Roman" pitchFamily="18" charset="0"/>
              </a:rPr>
              <a:t>امكانيات </a:t>
            </a:r>
            <a:r>
              <a:rPr lang="ar-SA" altLang="en-US" sz="2000" dirty="0" smtClean="0">
                <a:latin typeface="Times New Roman" pitchFamily="18" charset="0"/>
                <a:cs typeface="Times New Roman" pitchFamily="18" charset="0"/>
              </a:rPr>
              <a:t>الإنتاج في منطقة </a:t>
            </a:r>
            <a:r>
              <a:rPr lang="ar-SA" altLang="en-US" sz="2000" dirty="0" smtClean="0">
                <a:latin typeface="Times New Roman" pitchFamily="18" charset="0"/>
                <a:cs typeface="Times New Roman" pitchFamily="18" charset="0"/>
              </a:rPr>
              <a:t>(م و) تمثل </a:t>
            </a:r>
            <a:r>
              <a:rPr lang="ar-SA" altLang="en-US" sz="2000" dirty="0" smtClean="0">
                <a:latin typeface="Times New Roman" pitchFamily="18" charset="0"/>
                <a:cs typeface="Times New Roman" pitchFamily="18" charset="0"/>
              </a:rPr>
              <a:t>العلاقة التكاملية بين الأعلاف المركزة والخضراء كما أن المنطقة </a:t>
            </a:r>
            <a:r>
              <a:rPr lang="ar-SA" altLang="en-US" sz="2000" dirty="0" smtClean="0">
                <a:latin typeface="Times New Roman" pitchFamily="18" charset="0"/>
                <a:cs typeface="Times New Roman" pitchFamily="18" charset="0"/>
              </a:rPr>
              <a:t>بعد (م و) تمثل </a:t>
            </a:r>
            <a:r>
              <a:rPr lang="ar-SA" altLang="en-US" sz="2000" dirty="0" smtClean="0">
                <a:latin typeface="Times New Roman" pitchFamily="18" charset="0"/>
                <a:cs typeface="Times New Roman" pitchFamily="18" charset="0"/>
              </a:rPr>
              <a:t>العلاقة التنافسية </a:t>
            </a:r>
            <a:r>
              <a:rPr lang="ar-SA" altLang="en-US" sz="2000" dirty="0" smtClean="0">
                <a:latin typeface="Times New Roman" pitchFamily="18" charset="0"/>
                <a:cs typeface="Times New Roman" pitchFamily="18" charset="0"/>
              </a:rPr>
              <a:t>بينهما</a:t>
            </a:r>
          </a:p>
          <a:p>
            <a:pPr algn="just" rtl="1" eaLnBrk="1" hangingPunct="1">
              <a:lnSpc>
                <a:spcPct val="150000"/>
              </a:lnSpc>
            </a:pPr>
            <a:r>
              <a:rPr lang="ar-SA" altLang="en-US" sz="2000" dirty="0" smtClean="0">
                <a:latin typeface="Times New Roman" pitchFamily="18" charset="0"/>
                <a:cs typeface="Times New Roman" pitchFamily="18" charset="0"/>
              </a:rPr>
              <a:t>يوضح </a:t>
            </a:r>
            <a:r>
              <a:rPr lang="ar-SA" altLang="en-US" sz="2000" dirty="0" smtClean="0">
                <a:latin typeface="Times New Roman" pitchFamily="18" charset="0"/>
                <a:cs typeface="Times New Roman" pitchFamily="18" charset="0"/>
              </a:rPr>
              <a:t>الشكل السابق بأن التماس بين منحنى السواء الإنتاجي ومنحنى إمكانية الإنتاج في المنطقة التنافسية هو المحدد للكمية المثلى من الأعلاف الخضراء والمركزة التي تعطينا أعلى كمية ألبان يمكن إنتاجها بنفس حزمة الموارد </a:t>
            </a:r>
            <a:endParaRPr lang="ar-SA" altLang="en-US" sz="2000" dirty="0" smtClean="0">
              <a:latin typeface="Times New Roman" pitchFamily="18" charset="0"/>
              <a:cs typeface="Times New Roman" pitchFamily="18" charset="0"/>
            </a:endParaRPr>
          </a:p>
          <a:p>
            <a:pPr algn="just" rtl="1" eaLnBrk="1" hangingPunct="1">
              <a:lnSpc>
                <a:spcPct val="150000"/>
              </a:lnSpc>
            </a:pPr>
            <a:r>
              <a:rPr lang="ar-SA" altLang="en-US" sz="2000" dirty="0" smtClean="0">
                <a:latin typeface="Times New Roman" pitchFamily="18" charset="0"/>
                <a:cs typeface="Times New Roman" pitchFamily="18" charset="0"/>
              </a:rPr>
              <a:t>تقاطع </a:t>
            </a:r>
            <a:r>
              <a:rPr lang="ar-SA" altLang="en-US" sz="2000" dirty="0" smtClean="0">
                <a:latin typeface="Times New Roman" pitchFamily="18" charset="0"/>
                <a:cs typeface="Times New Roman" pitchFamily="18" charset="0"/>
              </a:rPr>
              <a:t>منحنى السواء الإنتاجي (</a:t>
            </a:r>
            <a:r>
              <a:rPr lang="ar-SA" altLang="en-US" sz="2000" dirty="0" smtClean="0">
                <a:latin typeface="Times New Roman" pitchFamily="18" charset="0"/>
                <a:cs typeface="Times New Roman" pitchFamily="18" charset="0"/>
              </a:rPr>
              <a:t>ن2) </a:t>
            </a:r>
            <a:r>
              <a:rPr lang="ar-SA" altLang="en-US" sz="2000" dirty="0" smtClean="0">
                <a:latin typeface="Times New Roman" pitchFamily="18" charset="0"/>
                <a:cs typeface="Times New Roman" pitchFamily="18" charset="0"/>
              </a:rPr>
              <a:t>مع منحنى إمكانية الإنتاج في المنطقة التنافسية هو المحدد للكمية المثلى من الأعلاف الخضراء والمركزة التي تعطينا أعلى كمية ألبان يمكن إنتاجها </a:t>
            </a:r>
            <a:endParaRPr lang="ar-SA" altLang="en-US" sz="2000" dirty="0" smtClean="0">
              <a:latin typeface="Times New Roman" pitchFamily="18" charset="0"/>
              <a:cs typeface="Times New Roman" pitchFamily="18" charset="0"/>
            </a:endParaRPr>
          </a:p>
          <a:p>
            <a:pPr algn="just" rtl="1" eaLnBrk="1" hangingPunct="1">
              <a:lnSpc>
                <a:spcPct val="150000"/>
              </a:lnSpc>
            </a:pPr>
            <a:r>
              <a:rPr lang="ar-SA" altLang="en-US" sz="2000" dirty="0">
                <a:latin typeface="Times New Roman" pitchFamily="18" charset="0"/>
                <a:cs typeface="Times New Roman" pitchFamily="18" charset="0"/>
              </a:rPr>
              <a:t>تقاطع منحنى السواء الإنتاجي (</a:t>
            </a:r>
            <a:r>
              <a:rPr lang="ar-SA" altLang="en-US" sz="2000" dirty="0" smtClean="0">
                <a:latin typeface="Times New Roman" pitchFamily="18" charset="0"/>
                <a:cs typeface="Times New Roman" pitchFamily="18" charset="0"/>
              </a:rPr>
              <a:t>ن1) مع منحنى </a:t>
            </a:r>
            <a:r>
              <a:rPr lang="ar-SA" altLang="en-US" sz="2000" dirty="0" smtClean="0">
                <a:latin typeface="Times New Roman" pitchFamily="18" charset="0"/>
                <a:cs typeface="Times New Roman" pitchFamily="18" charset="0"/>
              </a:rPr>
              <a:t>إمكانية الإنتاج  في المنطقة التكاملية </a:t>
            </a:r>
            <a:r>
              <a:rPr lang="ar-SA" altLang="en-US" sz="2000" dirty="0" smtClean="0">
                <a:latin typeface="Times New Roman" pitchFamily="18" charset="0"/>
                <a:cs typeface="Times New Roman" pitchFamily="18" charset="0"/>
              </a:rPr>
              <a:t>لايعد </a:t>
            </a:r>
            <a:r>
              <a:rPr lang="ar-SA" altLang="en-US" sz="2000" dirty="0" smtClean="0">
                <a:latin typeface="Times New Roman" pitchFamily="18" charset="0"/>
                <a:cs typeface="Times New Roman" pitchFamily="18" charset="0"/>
              </a:rPr>
              <a:t>حلاً أفضلاً لأنه بالإمكان </a:t>
            </a:r>
            <a:r>
              <a:rPr lang="ar-SA" altLang="en-US" sz="2000" dirty="0" smtClean="0">
                <a:latin typeface="Times New Roman" pitchFamily="18" charset="0"/>
                <a:cs typeface="Times New Roman" pitchFamily="18" charset="0"/>
              </a:rPr>
              <a:t>الوصول </a:t>
            </a:r>
            <a:r>
              <a:rPr lang="ar-SA" altLang="en-US" sz="2000" dirty="0" smtClean="0">
                <a:latin typeface="Times New Roman" pitchFamily="18" charset="0"/>
                <a:cs typeface="Times New Roman" pitchFamily="18" charset="0"/>
              </a:rPr>
              <a:t>إلى إنتاج أعلى من الألبان بالانتقال إلى منحنى السواء الإنتاجي (ن2) وذلك دون الزيادة في الموارد الإنتاجية المستخدمة (أي الانتقال إلى مستوى أعلى من الكفاءة </a:t>
            </a:r>
            <a:r>
              <a:rPr lang="ar-SA" altLang="en-US" sz="2000" dirty="0" smtClean="0">
                <a:latin typeface="Times New Roman" pitchFamily="18" charset="0"/>
                <a:cs typeface="Times New Roman" pitchFamily="18" charset="0"/>
              </a:rPr>
              <a:t>الإقتصادية).</a:t>
            </a:r>
            <a:endParaRPr lang="ar-SA" altLang="en-US" sz="2000" dirty="0" smtClean="0">
              <a:latin typeface="Times New Roman" pitchFamily="18" charset="0"/>
              <a:cs typeface="Times New Roman" pitchFamily="18" charset="0"/>
            </a:endParaRPr>
          </a:p>
          <a:p>
            <a:pPr algn="just" rtl="1" eaLnBrk="1" hangingPunct="1">
              <a:lnSpc>
                <a:spcPct val="150000"/>
              </a:lnSpc>
            </a:pPr>
            <a:r>
              <a:rPr lang="ar-SA" altLang="en-US" sz="2000" dirty="0" smtClean="0">
                <a:latin typeface="Times New Roman" pitchFamily="18" charset="0"/>
                <a:cs typeface="Times New Roman" pitchFamily="18" charset="0"/>
              </a:rPr>
              <a:t>ومما سبق يتضح بأن الكمية (ص1، ص2) تعد الكميات المثلى من الأعلاف المركزة والخضراء التي يمكن إنتاجها من خلال الموارد المزرعية المتوفرة.</a:t>
            </a:r>
            <a:endParaRPr lang="en-US" altLang="en-US" sz="20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5A4C4A94-C78B-49C3-ABD3-E0F8B28ED499}" type="slidenum">
              <a:rPr lang="ar-SA" smtClean="0"/>
              <a:pPr>
                <a:defRPr/>
              </a:pPr>
              <a:t>259</a:t>
            </a:fld>
            <a:endParaRPr lang="en-US"/>
          </a:p>
        </p:txBody>
      </p:sp>
    </p:spTree>
    <p:extLst>
      <p:ext uri="{BB962C8B-B14F-4D97-AF65-F5344CB8AC3E}">
        <p14:creationId xmlns:p14="http://schemas.microsoft.com/office/powerpoint/2010/main" val="29967302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nvPr>
        </p:nvGraphicFramePr>
        <p:xfrm>
          <a:off x="380897" y="1447800"/>
          <a:ext cx="8458303"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pPr>
              <a:defRPr/>
            </a:pPr>
            <a:fld id="{95C8B1B1-FF7B-4B66-ACB1-05BE7B3E0E2F}" type="slidenum">
              <a:rPr lang="en-US" smtClean="0"/>
              <a:pPr>
                <a:defRPr/>
              </a:pPr>
              <a:t>26</a:t>
            </a:fld>
            <a:endParaRPr lang="en-US" dirty="0"/>
          </a:p>
        </p:txBody>
      </p:sp>
      <p:pic>
        <p:nvPicPr>
          <p:cNvPr id="11268" name="Picture 2" descr="C:\Users\naldawdahi\Desktop\images.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2" descr="شعار قسم الاقتصاد الزراعي"/>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76200"/>
            <a:ext cx="1609725"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685800" y="762000"/>
            <a:ext cx="7772401" cy="58477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lang="ar-SA" dirty="0"/>
              <a:t>العناصر أو الوحدات التي يمكن أن تتكون منها المنشآة</a:t>
            </a:r>
          </a:p>
          <a:p>
            <a:pPr algn="ctr" rtl="1">
              <a:defRPr/>
            </a:pPr>
            <a:r>
              <a:rPr lang="ar-SA" sz="1400" dirty="0"/>
              <a:t> </a:t>
            </a:r>
            <a:r>
              <a:rPr lang="ar-SA" sz="1400" dirty="0">
                <a:solidFill>
                  <a:srgbClr val="1D2129"/>
                </a:solidFill>
                <a:latin typeface="Times New Roman"/>
                <a:ea typeface="Times New Roman"/>
                <a:cs typeface="Sakkal Majalla"/>
              </a:rPr>
              <a:t>تختلف العناصر التي تتكون منها المنشأة الزراعية حسب اختلاف الوظيفة و نأخذ مثالأً العناصر التي تتكون منها كل من مزرعة دواجن ، و مزرعة أبقار</a:t>
            </a:r>
            <a:r>
              <a:rPr lang="en-US" sz="1400" dirty="0">
                <a:solidFill>
                  <a:srgbClr val="1D2129"/>
                </a:solidFill>
                <a:latin typeface="Sakkal Majalla"/>
                <a:ea typeface="Times New Roman"/>
              </a:rPr>
              <a:t>.</a:t>
            </a:r>
            <a:endParaRPr lang="en-US" sz="1400" dirty="0">
              <a:latin typeface="Times New Roman"/>
              <a:ea typeface="Times New Roman"/>
            </a:endParaRPr>
          </a:p>
        </p:txBody>
      </p:sp>
    </p:spTree>
    <p:extLst>
      <p:ext uri="{BB962C8B-B14F-4D97-AF65-F5344CB8AC3E}">
        <p14:creationId xmlns:p14="http://schemas.microsoft.com/office/powerpoint/2010/main" val="3023465826"/>
      </p:ext>
    </p:extLst>
  </p:cSld>
  <p:clrMapOvr>
    <a:masterClrMapping/>
  </p:clrMapOvr>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A01829C-15D9-4FF9-9F28-EB69D3616BFD}" type="slidenum">
              <a:rPr lang="en-US" smtClean="0">
                <a:solidFill>
                  <a:prstClr val="black"/>
                </a:solidFill>
              </a:rPr>
              <a:pPr>
                <a:defRPr/>
              </a:pPr>
              <a:t>260</a:t>
            </a:fld>
            <a:endParaRPr lang="en-US">
              <a:solidFill>
                <a:prstClr val="black"/>
              </a:solidFill>
            </a:endParaRPr>
          </a:p>
        </p:txBody>
      </p:sp>
      <p:sp>
        <p:nvSpPr>
          <p:cNvPr id="3" name="Rectangle 2"/>
          <p:cNvSpPr/>
          <p:nvPr/>
        </p:nvSpPr>
        <p:spPr>
          <a:xfrm>
            <a:off x="762000" y="838200"/>
            <a:ext cx="7467600" cy="4662815"/>
          </a:xfrm>
          <a:prstGeom prst="rect">
            <a:avLst/>
          </a:prstGeom>
        </p:spPr>
        <p:txBody>
          <a:bodyPr wrap="square">
            <a:spAutoFit/>
          </a:bodyPr>
          <a:lstStyle/>
          <a:p>
            <a:pPr marL="438912" lvl="0" indent="-320040" algn="just" rtl="1">
              <a:lnSpc>
                <a:spcPct val="150000"/>
              </a:lnSpc>
              <a:buClr>
                <a:srgbClr val="EB641B"/>
              </a:buClr>
              <a:buSzPct val="68000"/>
              <a:buFont typeface="Wingdings 2"/>
              <a:buChar char=""/>
              <a:defRPr/>
            </a:pPr>
            <a:r>
              <a:rPr lang="ar-SA" dirty="0">
                <a:solidFill>
                  <a:prstClr val="black"/>
                </a:solidFill>
                <a:latin typeface="Times New Roman" pitchFamily="18" charset="0"/>
                <a:cs typeface="Times New Roman" pitchFamily="18" charset="0"/>
              </a:rPr>
              <a:t>يمكن توسيع هذا الاطار النظري ليشمل عدد اكبر من منحنيات الإنتاج المتماثل وامكانيات إنتاج المحاصيل الحقلية للوصول الى مستويات عالية من التكامل بين إنتاج المحاصيل الحقلية للوصول الى مستويات عالية من التكامل بين الحيوان والنبات في البرنامج الزراعي.</a:t>
            </a:r>
          </a:p>
          <a:p>
            <a:pPr marL="438912" lvl="0" indent="-320040" algn="just" rtl="1">
              <a:lnSpc>
                <a:spcPct val="150000"/>
              </a:lnSpc>
              <a:buClr>
                <a:srgbClr val="EB641B"/>
              </a:buClr>
              <a:buSzPct val="68000"/>
              <a:buFont typeface="Wingdings 2"/>
              <a:buChar char=""/>
              <a:defRPr/>
            </a:pPr>
            <a:r>
              <a:rPr lang="ar-SA" dirty="0">
                <a:solidFill>
                  <a:prstClr val="black"/>
                </a:solidFill>
                <a:latin typeface="Times New Roman" pitchFamily="18" charset="0"/>
                <a:cs typeface="Times New Roman" pitchFamily="18" charset="0"/>
              </a:rPr>
              <a:t>بخصوص المناطق التي لاتتوفر فيها امكانيات الاعتماد على دورة زراعية لمحاصيل زراعية تتكامل مع مشروعات الإنتاج الحيواني فيمكن تربية الحيوانات على الرعي المباشر في المراعي الطبيعية على النباتات والزروعات الصحراوية والتي تتحمل الجفاف ولاتحتاج الى موارد مائية عالية أو استثمارات عالية في الانشاءات وغيرها.</a:t>
            </a:r>
          </a:p>
          <a:p>
            <a:pPr marL="438912" lvl="0" indent="-320040" algn="just" rtl="1">
              <a:lnSpc>
                <a:spcPct val="150000"/>
              </a:lnSpc>
              <a:buClr>
                <a:srgbClr val="EB641B"/>
              </a:buClr>
              <a:buSzPct val="68000"/>
              <a:buFont typeface="Wingdings 2"/>
              <a:buChar char=""/>
              <a:defRPr/>
            </a:pPr>
            <a:r>
              <a:rPr lang="ar-SA" dirty="0">
                <a:solidFill>
                  <a:prstClr val="black"/>
                </a:solidFill>
                <a:latin typeface="Times New Roman" pitchFamily="18" charset="0"/>
                <a:cs typeface="Times New Roman" pitchFamily="18" charset="0"/>
              </a:rPr>
              <a:t>يبقى اختيار الحيوانات في تلك المناطق مبنى على طبيعة الحيوانات الى ان تتمكن من الاستفادة من تحويل نوعية الاعلاف المتوفرة وتحتاج الى اقل كمية من العلف التكميلي في بعض أوقات السنة لتعطي أكبر دخل للمزارع ومن ضمن البدائل تربية الابل والاغنام ولاتكون هناك امكانية لتربية ابقار الحليب أو اللحم أو الدواجن لاحتياجاتها العلفية النوعية والكمية العالية.</a:t>
            </a:r>
            <a:endParaRPr lang="ar-SA"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3038723796"/>
      </p:ext>
    </p:extLst>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4294967295"/>
          </p:nvPr>
        </p:nvSpPr>
        <p:spPr>
          <a:xfrm>
            <a:off x="152400" y="609600"/>
            <a:ext cx="8763000" cy="5867400"/>
          </a:xfrm>
        </p:spPr>
        <p:txBody>
          <a:bodyPr/>
          <a:lstStyle/>
          <a:p>
            <a:pPr algn="r" rtl="1" eaLnBrk="1" hangingPunct="1">
              <a:lnSpc>
                <a:spcPct val="150000"/>
              </a:lnSpc>
              <a:buFontTx/>
              <a:buNone/>
            </a:pPr>
            <a:r>
              <a:rPr lang="ar-SA" altLang="en-US" sz="2000" dirty="0" smtClean="0">
                <a:solidFill>
                  <a:schemeClr val="accent1"/>
                </a:solidFill>
                <a:latin typeface="Times New Roman" pitchFamily="18" charset="0"/>
                <a:cs typeface="Times New Roman" pitchFamily="18" charset="0"/>
              </a:rPr>
              <a:t>العلاقة بين المشروعات الإنتاجية والأسعار</a:t>
            </a:r>
          </a:p>
          <a:p>
            <a:pPr algn="r" rtl="1" eaLnBrk="1" hangingPunct="1">
              <a:lnSpc>
                <a:spcPct val="150000"/>
              </a:lnSpc>
            </a:pPr>
            <a:r>
              <a:rPr lang="ar-SA" altLang="en-US" sz="1600" dirty="0" smtClean="0">
                <a:latin typeface="Times New Roman" pitchFamily="18" charset="0"/>
                <a:cs typeface="Times New Roman" pitchFamily="18" charset="0"/>
              </a:rPr>
              <a:t>تلعب الأسعار الحالية وتوقعاتها المستقبلية لكل من الإنتاج الحيواني والنباتي دور مهم في القرار المتعلق بنوعية وكمية وحجم مشروعات الإنتاج الحيواني بالمزرعة وذلك لتأثيرها المباشر على اربحية تلك المشروعات والدخل المزرعي المحقق.</a:t>
            </a:r>
          </a:p>
          <a:p>
            <a:pPr algn="r" rtl="1" eaLnBrk="1" hangingPunct="1">
              <a:lnSpc>
                <a:spcPct val="150000"/>
              </a:lnSpc>
            </a:pPr>
            <a:r>
              <a:rPr lang="ar-SA" altLang="en-US" sz="1600" dirty="0" smtClean="0">
                <a:latin typeface="Times New Roman" pitchFamily="18" charset="0"/>
                <a:cs typeface="Times New Roman" pitchFamily="18" charset="0"/>
              </a:rPr>
              <a:t>ولايمكن في الوقت القصير تغير نمط الإنتاج الحيواني من أبقار اللحم أو الأغنام أو ابقار اللبن والدواجن عندما يتم اتخاذ القرار بنوعية معينة من نشاط الإنتاج الحيواني ولذلك من المهم جداً استخدام تنبؤات الأسعار والإنتاج والظروف المزرعية وتحليلها بأسلوب علمي للوصول الى القرار المناسب.</a:t>
            </a:r>
            <a:endParaRPr lang="ar-SA" altLang="en-US" sz="1600" b="1" dirty="0" smtClean="0">
              <a:latin typeface="Times New Roman" pitchFamily="18" charset="0"/>
              <a:cs typeface="Times New Roman" pitchFamily="18" charset="0"/>
            </a:endParaRPr>
          </a:p>
          <a:p>
            <a:pPr algn="r" rtl="1" eaLnBrk="1" hangingPunct="1">
              <a:lnSpc>
                <a:spcPct val="150000"/>
              </a:lnSpc>
              <a:buFontTx/>
              <a:buNone/>
            </a:pPr>
            <a:r>
              <a:rPr lang="ar-SA" altLang="en-US" sz="2000" dirty="0" smtClean="0">
                <a:solidFill>
                  <a:schemeClr val="accent1"/>
                </a:solidFill>
                <a:latin typeface="Times New Roman" pitchFamily="18" charset="0"/>
                <a:cs typeface="Times New Roman" pitchFamily="18" charset="0"/>
              </a:rPr>
              <a:t>الميزة النسبية في الإنتاج الحيواني:</a:t>
            </a:r>
          </a:p>
          <a:p>
            <a:pPr algn="r" rtl="1" eaLnBrk="1" hangingPunct="1">
              <a:lnSpc>
                <a:spcPct val="150000"/>
              </a:lnSpc>
            </a:pPr>
            <a:r>
              <a:rPr lang="ar-SA" altLang="en-US" sz="1600" dirty="0" smtClean="0">
                <a:latin typeface="Times New Roman" pitchFamily="18" charset="0"/>
                <a:cs typeface="Times New Roman" pitchFamily="18" charset="0"/>
              </a:rPr>
              <a:t>استخدام الميزة النسبية في الإنتاج الحيواني تعني أن يستخدم المزارعون مواردهم في الإنتاج الحيواني الذي يعطي أكبر دخل نسبي وذلك من خلال الأسعار بينما تقرر الأعلاف والمحاصيل والظروف الجوية بطريقة غير مباشرة أربحية الإنتاج الحيواني وتعني الميزة النسبية أن بعض المناطق التي تتوفر فيها مصادر رخيصة للأعلاف ويوجد فيها سوق لاستهلاك الالبان توجدبها ميزة نسبية لإنتاج الالبان بالمقارنة بالمناطق التي لاتوجد بها ميزة لتربية الاغنام والابل مثلاً.</a:t>
            </a:r>
          </a:p>
          <a:p>
            <a:pPr algn="r" rtl="1" eaLnBrk="1" hangingPunct="1">
              <a:lnSpc>
                <a:spcPct val="150000"/>
              </a:lnSpc>
            </a:pPr>
            <a:r>
              <a:rPr lang="ar-SA" altLang="en-US" sz="1600" dirty="0" smtClean="0">
                <a:latin typeface="Times New Roman" pitchFamily="18" charset="0"/>
                <a:cs typeface="Times New Roman" pitchFamily="18" charset="0"/>
              </a:rPr>
              <a:t>وهكذا يفيد قانون الميزة النسبية في مساعدة  المزارع في اتخاذ القرار بشأن التخصص في نوعية محددة من الإنتاج الحيواني توجد به أعلى ميزة نسبية.</a:t>
            </a:r>
            <a:endParaRPr lang="en-US" altLang="en-US" sz="16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C7A5FD40-0F4E-4A2B-8AEF-FE7599FD4F90}" type="slidenum">
              <a:rPr lang="ar-SA" smtClean="0"/>
              <a:pPr>
                <a:defRPr/>
              </a:pPr>
              <a:t>261</a:t>
            </a:fld>
            <a:endParaRPr lang="en-US"/>
          </a:p>
        </p:txBody>
      </p:sp>
    </p:spTree>
    <p:extLst>
      <p:ext uri="{BB962C8B-B14F-4D97-AF65-F5344CB8AC3E}">
        <p14:creationId xmlns:p14="http://schemas.microsoft.com/office/powerpoint/2010/main" val="1564376434"/>
      </p:ext>
    </p:extLst>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idx="4294967295"/>
          </p:nvPr>
        </p:nvSpPr>
        <p:spPr>
          <a:xfrm>
            <a:off x="533400" y="1066800"/>
            <a:ext cx="8229600" cy="4754563"/>
          </a:xfrm>
        </p:spPr>
        <p:txBody>
          <a:bodyPr/>
          <a:lstStyle/>
          <a:p>
            <a:pPr algn="just" rtl="1" eaLnBrk="1" hangingPunct="1">
              <a:lnSpc>
                <a:spcPct val="150000"/>
              </a:lnSpc>
              <a:buFontTx/>
              <a:buNone/>
            </a:pPr>
            <a:r>
              <a:rPr lang="ar-SA" altLang="en-US" sz="2800" b="1" dirty="0" smtClean="0">
                <a:solidFill>
                  <a:schemeClr val="accent1"/>
                </a:solidFill>
                <a:latin typeface="Times New Roman" pitchFamily="18" charset="0"/>
                <a:cs typeface="Times New Roman" pitchFamily="18" charset="0"/>
              </a:rPr>
              <a:t>الأسعار النسبية أو نسبة أسعار العلف إلى أسعار الإنتاج</a:t>
            </a:r>
          </a:p>
          <a:p>
            <a:pPr algn="just" rtl="1" eaLnBrk="1" hangingPunct="1">
              <a:lnSpc>
                <a:spcPct val="150000"/>
              </a:lnSpc>
            </a:pPr>
            <a:r>
              <a:rPr lang="ar-SA" altLang="en-US" sz="2000" dirty="0" smtClean="0">
                <a:latin typeface="Times New Roman" pitchFamily="18" charset="0"/>
                <a:cs typeface="Times New Roman" pitchFamily="18" charset="0"/>
              </a:rPr>
              <a:t>من المهم أن نتذكر أن الأسعار النسبية وليست الأسعار المطلقة تعد مهمة في اتخاذ القرار بشأن الإنتاج الحيواني وتحدد النوع والكمية وطريقة الإنتاج التي تتبع ونعني بالأسعار النسبية مقارنة أسعار منتجات الحيوان مع اسعار العلف والموارد الزراعية الاخرى المستخدمة في الإنتاج.</a:t>
            </a:r>
          </a:p>
          <a:p>
            <a:pPr algn="just" rtl="1" eaLnBrk="1" hangingPunct="1">
              <a:lnSpc>
                <a:spcPct val="150000"/>
              </a:lnSpc>
            </a:pPr>
            <a:r>
              <a:rPr lang="ar-SA" altLang="en-US" sz="2000" dirty="0" smtClean="0">
                <a:latin typeface="Times New Roman" pitchFamily="18" charset="0"/>
                <a:cs typeface="Times New Roman" pitchFamily="18" charset="0"/>
              </a:rPr>
              <a:t>الأسعار النسبية للألبان والأعلاف مثلاً أو اللحوم والأعلاف وغيرها من مدخلات الإنتاج وتوقعاتها المستقبلية وهي العوامل المهمة التي يتحدد بمقتضاها مع العوامل الأخرى نمط الإنتاج وكميته ونوعه.</a:t>
            </a:r>
            <a:endParaRPr lang="en-US" altLang="en-US" sz="20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1C08751C-607B-4216-BBD2-87A6E2C02E2C}" type="slidenum">
              <a:rPr lang="ar-SA" smtClean="0"/>
              <a:pPr>
                <a:defRPr/>
              </a:pPr>
              <a:t>262</a:t>
            </a:fld>
            <a:endParaRPr lang="en-US"/>
          </a:p>
        </p:txBody>
      </p:sp>
    </p:spTree>
    <p:extLst>
      <p:ext uri="{BB962C8B-B14F-4D97-AF65-F5344CB8AC3E}">
        <p14:creationId xmlns:p14="http://schemas.microsoft.com/office/powerpoint/2010/main" val="2332891745"/>
      </p:ext>
    </p:extLst>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3" name="Rectangle 3"/>
          <p:cNvSpPr>
            <a:spLocks noGrp="1" noChangeArrowheads="1"/>
          </p:cNvSpPr>
          <p:nvPr>
            <p:ph type="body" idx="4294967295"/>
          </p:nvPr>
        </p:nvSpPr>
        <p:spPr>
          <a:xfrm>
            <a:off x="304800" y="838200"/>
            <a:ext cx="8610600" cy="5287963"/>
          </a:xfrm>
        </p:spPr>
        <p:txBody>
          <a:bodyPr rtlCol="0">
            <a:normAutofit fontScale="62500" lnSpcReduction="20000"/>
          </a:bodyPr>
          <a:lstStyle/>
          <a:p>
            <a:pPr marL="438912" indent="-320040" algn="just" rtl="1" eaLnBrk="1" fontAlgn="auto" hangingPunct="1">
              <a:lnSpc>
                <a:spcPct val="150000"/>
              </a:lnSpc>
              <a:spcBef>
                <a:spcPts val="0"/>
              </a:spcBef>
              <a:spcAft>
                <a:spcPts val="0"/>
              </a:spcAft>
              <a:buClr>
                <a:schemeClr val="accent3"/>
              </a:buClr>
              <a:buFontTx/>
              <a:buNone/>
              <a:defRPr/>
            </a:pPr>
            <a:r>
              <a:rPr lang="ar-SA" sz="2900" dirty="0">
                <a:solidFill>
                  <a:schemeClr val="accent1"/>
                </a:solidFill>
                <a:latin typeface="Times New Roman" pitchFamily="18" charset="0"/>
                <a:ea typeface="+mn-ea"/>
                <a:cs typeface="Times New Roman" pitchFamily="18" charset="0"/>
              </a:rPr>
              <a:t>نــــــسبة الإنتاج واحـــــــتياجات الــــــــموارد</a:t>
            </a:r>
          </a:p>
          <a:p>
            <a:pPr marL="438912" indent="-320040" algn="just" rtl="1" eaLnBrk="1" fontAlgn="auto" hangingPunct="1">
              <a:lnSpc>
                <a:spcPct val="150000"/>
              </a:lnSpc>
              <a:spcBef>
                <a:spcPts val="0"/>
              </a:spcBef>
              <a:spcAft>
                <a:spcPts val="0"/>
              </a:spcAft>
              <a:buClr>
                <a:schemeClr val="accent3"/>
              </a:buClr>
              <a:buFont typeface="Wingdings 2"/>
              <a:buChar char=""/>
              <a:defRPr/>
            </a:pPr>
            <a:r>
              <a:rPr lang="ar-SA" sz="2300" dirty="0">
                <a:latin typeface="Times New Roman" pitchFamily="18" charset="0"/>
                <a:ea typeface="+mn-ea"/>
                <a:cs typeface="Times New Roman" pitchFamily="18" charset="0"/>
              </a:rPr>
              <a:t>هناك ثلاثة عوامل متجمعة تقرر العائد الاكبر من الإنتاج الحيواني الذي يمكن تحقيقه من خلالها ما يتوفر لدى المزارع من موارد وهذه العوامل هي: </a:t>
            </a:r>
            <a:endParaRPr lang="ar-SA" sz="2300" dirty="0" smtClean="0">
              <a:latin typeface="Times New Roman" pitchFamily="18" charset="0"/>
              <a:ea typeface="+mn-ea"/>
              <a:cs typeface="Times New Roman" pitchFamily="18" charset="0"/>
            </a:endParaRPr>
          </a:p>
          <a:p>
            <a:pPr marL="731520" lvl="1" indent="-274320" algn="just" rtl="1" eaLnBrk="1" fontAlgn="auto" hangingPunct="1">
              <a:lnSpc>
                <a:spcPct val="150000"/>
              </a:lnSpc>
              <a:spcAft>
                <a:spcPts val="0"/>
              </a:spcAft>
              <a:buFont typeface="Wingdings"/>
              <a:buChar char=""/>
              <a:defRPr/>
            </a:pPr>
            <a:r>
              <a:rPr lang="ar-SA" sz="2300" dirty="0" smtClean="0">
                <a:latin typeface="Times New Roman" pitchFamily="18" charset="0"/>
                <a:ea typeface="+mn-ea"/>
                <a:cs typeface="Times New Roman" pitchFamily="18" charset="0"/>
              </a:rPr>
              <a:t>الأسعار.</a:t>
            </a:r>
          </a:p>
          <a:p>
            <a:pPr marL="731520" lvl="1" indent="-274320" algn="just" rtl="1" eaLnBrk="1" fontAlgn="auto" hangingPunct="1">
              <a:lnSpc>
                <a:spcPct val="150000"/>
              </a:lnSpc>
              <a:spcAft>
                <a:spcPts val="0"/>
              </a:spcAft>
              <a:buFont typeface="Wingdings"/>
              <a:buChar char=""/>
              <a:defRPr/>
            </a:pPr>
            <a:r>
              <a:rPr lang="ar-SA" sz="2300" dirty="0" smtClean="0">
                <a:latin typeface="Times New Roman" pitchFamily="18" charset="0"/>
                <a:ea typeface="+mn-ea"/>
                <a:cs typeface="Times New Roman" pitchFamily="18" charset="0"/>
              </a:rPr>
              <a:t>طبيعة </a:t>
            </a:r>
            <a:r>
              <a:rPr lang="ar-SA" sz="2300" dirty="0">
                <a:latin typeface="Times New Roman" pitchFamily="18" charset="0"/>
                <a:ea typeface="+mn-ea"/>
                <a:cs typeface="Times New Roman" pitchFamily="18" charset="0"/>
              </a:rPr>
              <a:t>العلاقة بين المشروع </a:t>
            </a:r>
            <a:r>
              <a:rPr lang="ar-SA" sz="2300" dirty="0" smtClean="0">
                <a:latin typeface="Times New Roman" pitchFamily="18" charset="0"/>
                <a:ea typeface="+mn-ea"/>
                <a:cs typeface="Times New Roman" pitchFamily="18" charset="0"/>
              </a:rPr>
              <a:t>والأنشطة الأخرى.</a:t>
            </a:r>
          </a:p>
          <a:p>
            <a:pPr marL="731520" lvl="1" indent="-274320" algn="just" rtl="1" eaLnBrk="1" fontAlgn="auto" hangingPunct="1">
              <a:lnSpc>
                <a:spcPct val="150000"/>
              </a:lnSpc>
              <a:spcAft>
                <a:spcPts val="0"/>
              </a:spcAft>
              <a:buFont typeface="Wingdings"/>
              <a:buChar char=""/>
              <a:defRPr/>
            </a:pPr>
            <a:r>
              <a:rPr lang="ar-SA" sz="2300" dirty="0" smtClean="0">
                <a:latin typeface="Times New Roman" pitchFamily="18" charset="0"/>
                <a:ea typeface="+mn-ea"/>
                <a:cs typeface="Times New Roman" pitchFamily="18" charset="0"/>
              </a:rPr>
              <a:t>حجم </a:t>
            </a:r>
            <a:r>
              <a:rPr lang="ar-SA" sz="2300" dirty="0">
                <a:latin typeface="Times New Roman" pitchFamily="18" charset="0"/>
                <a:ea typeface="+mn-ea"/>
                <a:cs typeface="Times New Roman" pitchFamily="18" charset="0"/>
              </a:rPr>
              <a:t>الإنتاج من انشطة الإنتاج الحيواني.</a:t>
            </a:r>
          </a:p>
          <a:p>
            <a:pPr marL="438912" indent="-320040" algn="just" rtl="1" eaLnBrk="1" fontAlgn="auto" hangingPunct="1">
              <a:lnSpc>
                <a:spcPct val="150000"/>
              </a:lnSpc>
              <a:spcBef>
                <a:spcPts val="0"/>
              </a:spcBef>
              <a:spcAft>
                <a:spcPts val="0"/>
              </a:spcAft>
              <a:buClr>
                <a:schemeClr val="accent3"/>
              </a:buClr>
              <a:buFont typeface="Wingdings 2"/>
              <a:buChar char=""/>
              <a:defRPr/>
            </a:pPr>
            <a:r>
              <a:rPr lang="ar-SA" sz="2300" dirty="0">
                <a:latin typeface="Times New Roman" pitchFamily="18" charset="0"/>
                <a:ea typeface="+mn-ea"/>
                <a:cs typeface="Times New Roman" pitchFamily="18" charset="0"/>
              </a:rPr>
              <a:t>دراسة العلاقة بين قيمة الإنتاج المحقق من بيع منتجات الالبان وقيمة وتكلفة الموارد المستخدمة في الإنتاج من علف وعمالة والات واستهلاك مباني وتكاليف تسويق وغيرها تمكن المزارع من المقارنة بين البدائل المتاحة لانشطة الإنتاج الحيواني وتحدد أي من الانشطة يحقق اكبر دخل مزرعي بالموارد الزراعية المتاحة للمزارع.</a:t>
            </a:r>
          </a:p>
          <a:p>
            <a:pPr marL="438912" indent="-320040" algn="just" rtl="1" eaLnBrk="1" fontAlgn="auto" hangingPunct="1">
              <a:lnSpc>
                <a:spcPct val="150000"/>
              </a:lnSpc>
              <a:spcBef>
                <a:spcPts val="0"/>
              </a:spcBef>
              <a:spcAft>
                <a:spcPts val="0"/>
              </a:spcAft>
              <a:buClr>
                <a:schemeClr val="accent3"/>
              </a:buClr>
              <a:buFontTx/>
              <a:buNone/>
              <a:defRPr/>
            </a:pPr>
            <a:r>
              <a:rPr lang="ar-SA" sz="2900" dirty="0">
                <a:solidFill>
                  <a:schemeClr val="accent1"/>
                </a:solidFill>
                <a:latin typeface="Times New Roman" pitchFamily="18" charset="0"/>
                <a:ea typeface="+mn-ea"/>
                <a:cs typeface="Times New Roman" pitchFamily="18" charset="0"/>
              </a:rPr>
              <a:t>عــــــــلاقة الأســـــــعار بالـــــــــتكاليف</a:t>
            </a:r>
          </a:p>
          <a:p>
            <a:pPr marL="438912" indent="-320040" algn="just" rtl="1" eaLnBrk="1" fontAlgn="auto" hangingPunct="1">
              <a:lnSpc>
                <a:spcPct val="150000"/>
              </a:lnSpc>
              <a:spcBef>
                <a:spcPts val="0"/>
              </a:spcBef>
              <a:spcAft>
                <a:spcPts val="0"/>
              </a:spcAft>
              <a:buClr>
                <a:schemeClr val="accent3"/>
              </a:buClr>
              <a:buFont typeface="Wingdings 2"/>
              <a:buChar char=""/>
              <a:defRPr/>
            </a:pPr>
            <a:r>
              <a:rPr lang="ar-SA" dirty="0">
                <a:latin typeface="Times New Roman" pitchFamily="18" charset="0"/>
                <a:ea typeface="+mn-ea"/>
                <a:cs typeface="Times New Roman" pitchFamily="18" charset="0"/>
              </a:rPr>
              <a:t>تكلفة العمالة، الاعلاف، اهلاكات المباني، اهلاكات كل الاصول الثابتة بما في ذلك اهلاكات القطيع (تكلفة تربية البدائل) وتكلفة الادوية البيطرية والخدمات البيطرية، الضرائب الرسوم وغيرها من التكاليف يجب حسابها عند تقرير تكاليف الإنتاج لمشروعات الإنتاج الحيواني. ويمكن بواسطة تقدير التكاليف ايجاد الأسعار التي عندها يكون الإنتاج مربح. ويستمر الى النقطة التي يغطي فيها السعر التكاليف المتغيرة. وتشكل تكلفة الاعلاف نسبة 60-70% من اجمالي التكاليف المتغيرة وهي من أهم بنود تكلفة الإنتاج المحددة للاسعار.</a:t>
            </a:r>
            <a:endParaRPr lang="en-US" dirty="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4F29AB7E-9EB1-4943-84F7-D70245CA434E}" type="slidenum">
              <a:rPr lang="ar-SA" smtClean="0"/>
              <a:pPr>
                <a:defRPr/>
              </a:pPr>
              <a:t>263</a:t>
            </a:fld>
            <a:endParaRPr lang="en-US"/>
          </a:p>
        </p:txBody>
      </p:sp>
    </p:spTree>
    <p:extLst>
      <p:ext uri="{BB962C8B-B14F-4D97-AF65-F5344CB8AC3E}">
        <p14:creationId xmlns:p14="http://schemas.microsoft.com/office/powerpoint/2010/main" val="423350362"/>
      </p:ext>
    </p:extLst>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4294967295"/>
          </p:nvPr>
        </p:nvSpPr>
        <p:spPr>
          <a:xfrm>
            <a:off x="228600" y="762000"/>
            <a:ext cx="8915400" cy="5211763"/>
          </a:xfrm>
        </p:spPr>
        <p:txBody>
          <a:bodyPr/>
          <a:lstStyle/>
          <a:p>
            <a:pPr algn="just" rtl="1" eaLnBrk="1" hangingPunct="1">
              <a:lnSpc>
                <a:spcPct val="150000"/>
              </a:lnSpc>
              <a:buFontTx/>
              <a:buNone/>
            </a:pPr>
            <a:r>
              <a:rPr lang="ar-SA" altLang="en-US" sz="2400" dirty="0" smtClean="0">
                <a:solidFill>
                  <a:schemeClr val="accent1"/>
                </a:solidFill>
                <a:latin typeface="Times New Roman" pitchFamily="18" charset="0"/>
                <a:cs typeface="Times New Roman" pitchFamily="18" charset="0"/>
              </a:rPr>
              <a:t>الـــــــــعوائد الــــــــنسبية للـــــــــموارد</a:t>
            </a:r>
          </a:p>
          <a:p>
            <a:pPr algn="just" rtl="1" eaLnBrk="1" hangingPunct="1">
              <a:lnSpc>
                <a:spcPct val="150000"/>
              </a:lnSpc>
            </a:pPr>
            <a:r>
              <a:rPr lang="ar-SA" altLang="en-US" sz="1800" dirty="0" smtClean="0">
                <a:latin typeface="Times New Roman" pitchFamily="18" charset="0"/>
                <a:cs typeface="Times New Roman" pitchFamily="18" charset="0"/>
              </a:rPr>
              <a:t>من المهم جداً أن نلاحظ أن تكلفة الفرصة البديلة من المبادئ المهمة المستخدمة في تحديد انشطة الإنتاج الحيواني من البدائل المتاحة. ويستعمل وفق ذلك مصطلح الموارد المطلوبة في الاستخدامات التي تعطي اكبر عائد ممكن ومن وجهة نظر المزراع </a:t>
            </a:r>
            <a:r>
              <a:rPr lang="ar-SA" altLang="en-US" sz="1800" dirty="0" smtClean="0">
                <a:latin typeface="Times New Roman" pitchFamily="18" charset="0"/>
                <a:cs typeface="Times New Roman" pitchFamily="18" charset="0"/>
              </a:rPr>
              <a:t> وتكون </a:t>
            </a:r>
            <a:r>
              <a:rPr lang="ar-SA" altLang="en-US" sz="1800" dirty="0" smtClean="0">
                <a:latin typeface="Times New Roman" pitchFamily="18" charset="0"/>
                <a:cs typeface="Times New Roman" pitchFamily="18" charset="0"/>
              </a:rPr>
              <a:t>المسألة في اختيار النشاط الذي يعطي اكبر عائد أو مردود للموارد </a:t>
            </a:r>
            <a:r>
              <a:rPr lang="ar-SA" altLang="en-US" sz="1800" dirty="0" smtClean="0">
                <a:latin typeface="Times New Roman" pitchFamily="18" charset="0"/>
                <a:cs typeface="Times New Roman" pitchFamily="18" charset="0"/>
              </a:rPr>
              <a:t>المحدودة والنادرة </a:t>
            </a:r>
            <a:r>
              <a:rPr lang="ar-SA" altLang="en-US" sz="1800" dirty="0" smtClean="0">
                <a:latin typeface="Times New Roman" pitchFamily="18" charset="0"/>
                <a:cs typeface="Times New Roman" pitchFamily="18" charset="0"/>
              </a:rPr>
              <a:t>لدى المزارع.</a:t>
            </a:r>
          </a:p>
          <a:p>
            <a:pPr algn="just" rtl="1" eaLnBrk="1" hangingPunct="1">
              <a:lnSpc>
                <a:spcPct val="150000"/>
              </a:lnSpc>
            </a:pPr>
            <a:r>
              <a:rPr lang="ar-SA" altLang="en-US" sz="1800" dirty="0" smtClean="0">
                <a:latin typeface="Times New Roman" pitchFamily="18" charset="0"/>
                <a:cs typeface="Times New Roman" pitchFamily="18" charset="0"/>
              </a:rPr>
              <a:t>بعض المزارعين يتوفر لديهم الوقت وعنصر العمل والأرض ولكنهم في حاجة إلى رأسمال للاستثمار في الإنتاج الحيواني ويعد رأس المال هو المورد المحدد جداً لدى المزارع وبالتالي يرغب المزارع في اختيار نوع النشاط الإنتاجي الذي يعطي اكبر عائد للمورد المحدد وهو رأس المال وربما في بعض الحالات يستطيع المزارع أن يوفر او يقترض أي رأسمال يحتاجه وتكون الأرض هي العامل المحدد او المورد النادر فتكون المسالة في هي اختيار النشاط الإنتاجي الذي يعطي اكبر عائد من استثمار الموارد والأرضية المحددة وفي اغلب الأحيان يكون لدى المزارع مورد أو أكثر محدد ويقارن بين عائد المورد المحدد من الاستثمار في بدائل الإنتاج الحيواني المتاحة (أبقار، أغنام، دواجن... إلخ) ويختار النشاط الذي يعظم العائد بالنسبة للمورد المحدود.</a:t>
            </a:r>
            <a:endParaRPr lang="en-US" altLang="en-US" sz="18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7CA12632-F917-4AD9-AF97-051091BCA68B}" type="slidenum">
              <a:rPr lang="ar-SA" smtClean="0"/>
              <a:pPr>
                <a:defRPr/>
              </a:pPr>
              <a:t>264</a:t>
            </a:fld>
            <a:endParaRPr lang="en-US"/>
          </a:p>
        </p:txBody>
      </p:sp>
    </p:spTree>
    <p:extLst>
      <p:ext uri="{BB962C8B-B14F-4D97-AF65-F5344CB8AC3E}">
        <p14:creationId xmlns:p14="http://schemas.microsoft.com/office/powerpoint/2010/main" val="2261567013"/>
      </p:ext>
    </p:extLst>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4294967295"/>
          </p:nvPr>
        </p:nvSpPr>
        <p:spPr>
          <a:xfrm>
            <a:off x="533400" y="457200"/>
            <a:ext cx="8458200" cy="5516563"/>
          </a:xfrm>
        </p:spPr>
        <p:txBody>
          <a:bodyPr/>
          <a:lstStyle/>
          <a:p>
            <a:pPr algn="ctr" rtl="1" eaLnBrk="1" hangingPunct="1">
              <a:lnSpc>
                <a:spcPct val="150000"/>
              </a:lnSpc>
              <a:buFontTx/>
              <a:buNone/>
            </a:pPr>
            <a:r>
              <a:rPr lang="ar-SA" altLang="en-US" sz="2400" b="1" dirty="0" smtClean="0">
                <a:solidFill>
                  <a:schemeClr val="accent1"/>
                </a:solidFill>
                <a:latin typeface="Times New Roman" pitchFamily="18" charset="0"/>
                <a:cs typeface="Times New Roman" pitchFamily="18" charset="0"/>
              </a:rPr>
              <a:t>مبدأ تكلفة الفرصة البديلة واستخدام عنصر إنتاجي واحد</a:t>
            </a:r>
          </a:p>
          <a:p>
            <a:pPr algn="just" rtl="1" eaLnBrk="1" hangingPunct="1">
              <a:lnSpc>
                <a:spcPct val="150000"/>
              </a:lnSpc>
            </a:pPr>
            <a:r>
              <a:rPr lang="ar-SA" altLang="en-US" sz="2000" dirty="0" smtClean="0">
                <a:latin typeface="Times New Roman" pitchFamily="18" charset="0"/>
                <a:cs typeface="Times New Roman" pitchFamily="18" charset="0"/>
              </a:rPr>
              <a:t>يجب ملاحظة أن مبدأ الفرصة البديلة يعني استخدام كل وحدة من الموارد المحددة بحيث تخصص تلك الوحدة للاستعمال الذي يعطي اكبر عائد حدي ممكن ويجب استخدامه في التعامل مع كل الموارد المزرعية. واستعمالات هذه المبادئ هي التي خلقت الاختلاف في أن يخصص مزارع ما موارده الأرضية والبشرية ورأسمالية في إنتاج أبقار الحليب بينما يخصص مزارع آخر الموارد نفسها لإنتاج الأغنام أو الدواجن.</a:t>
            </a:r>
          </a:p>
          <a:p>
            <a:pPr algn="just" rtl="1" eaLnBrk="1" hangingPunct="1">
              <a:lnSpc>
                <a:spcPct val="150000"/>
              </a:lnSpc>
            </a:pPr>
            <a:r>
              <a:rPr lang="ar-SA" altLang="en-US" sz="2000" dirty="0" smtClean="0">
                <a:latin typeface="Times New Roman" pitchFamily="18" charset="0"/>
                <a:cs typeface="Times New Roman" pitchFamily="18" charset="0"/>
              </a:rPr>
              <a:t>ويمكن استخدام المورد الإنتاجي الواحد وفق مبدأ الفرصة البديلة في تحديد استعمالات المورد (مثل الأعلاف) في الاستخدامات التي تتنافس عليها مثل الدواجن والابقار والاغنام وتوزع الموارد على الاستعمالات التي تعطي أكبر قيمة للإنتاجية الحدية أو العائد الحدي في الاستخدامات المختلفة. وبالمثل يمكن استخدام المبدا نفسه في توزيع ما يتوفر من راسمال على الاستخدامات المختلفة لبدائل الاستثمار بحيث يعطي أكبر عائد حدي وأكبر قيمة مضافة لدخل المزارع.</a:t>
            </a:r>
            <a:endParaRPr lang="en-US" altLang="en-US" sz="20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5B186C4B-D573-4AB4-B9D6-E165D72713DE}" type="slidenum">
              <a:rPr lang="ar-SA" smtClean="0"/>
              <a:pPr>
                <a:defRPr/>
              </a:pPr>
              <a:t>265</a:t>
            </a:fld>
            <a:endParaRPr lang="en-US"/>
          </a:p>
        </p:txBody>
      </p:sp>
    </p:spTree>
    <p:extLst>
      <p:ext uri="{BB962C8B-B14F-4D97-AF65-F5344CB8AC3E}">
        <p14:creationId xmlns:p14="http://schemas.microsoft.com/office/powerpoint/2010/main" val="4282522081"/>
      </p:ext>
    </p:extLst>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4294967295"/>
          </p:nvPr>
        </p:nvSpPr>
        <p:spPr>
          <a:xfrm>
            <a:off x="533400" y="990600"/>
            <a:ext cx="8382000" cy="5135563"/>
          </a:xfrm>
        </p:spPr>
        <p:txBody>
          <a:bodyPr/>
          <a:lstStyle/>
          <a:p>
            <a:pPr algn="just" rtl="1" eaLnBrk="1" hangingPunct="1">
              <a:lnSpc>
                <a:spcPct val="150000"/>
              </a:lnSpc>
              <a:buFontTx/>
              <a:buNone/>
            </a:pPr>
            <a:r>
              <a:rPr lang="ar-SA" altLang="en-US" sz="2400" b="1" dirty="0" smtClean="0">
                <a:solidFill>
                  <a:schemeClr val="accent1"/>
                </a:solidFill>
                <a:latin typeface="Times New Roman" pitchFamily="18" charset="0"/>
                <a:cs typeface="Times New Roman" pitchFamily="18" charset="0"/>
              </a:rPr>
              <a:t>عـــــــنصر الــــــمخاطرة في الإنتاج الـــــحيواني</a:t>
            </a:r>
          </a:p>
          <a:p>
            <a:pPr algn="just" rtl="1" eaLnBrk="1" hangingPunct="1">
              <a:lnSpc>
                <a:spcPct val="150000"/>
              </a:lnSpc>
            </a:pPr>
            <a:r>
              <a:rPr lang="ar-SA" altLang="en-US" sz="1800" dirty="0" smtClean="0">
                <a:latin typeface="Times New Roman" pitchFamily="18" charset="0"/>
                <a:cs typeface="Times New Roman" pitchFamily="18" charset="0"/>
              </a:rPr>
              <a:t>تختلف المخاطرة في بدائل الإنتاج الحيواني وتعد مهمة وخاصة في ظروف محدودية الموارد والتي من اهمها رأس المال الاستثماري وعنصر المخاطرة في الإنتاج الحيواني يأتي من: الإنتاج المحقق وذبذبات الإنتاج نتيجة للعوامل الطبيعية والوارثية والاصابة بالامراض وغيرها مثل:</a:t>
            </a:r>
          </a:p>
          <a:p>
            <a:pPr algn="just" rtl="1" eaLnBrk="1" hangingPunct="1">
              <a:lnSpc>
                <a:spcPct val="150000"/>
              </a:lnSpc>
            </a:pPr>
            <a:r>
              <a:rPr lang="ar-SA" altLang="en-US" sz="1800" dirty="0" smtClean="0">
                <a:latin typeface="Times New Roman" pitchFamily="18" charset="0"/>
                <a:cs typeface="Times New Roman" pitchFamily="18" charset="0"/>
              </a:rPr>
              <a:t>تذبذب اسعار منتجات الحيواني وتاثيرها على الدخل من النشاط الإنتاجي.</a:t>
            </a:r>
          </a:p>
          <a:p>
            <a:pPr algn="just" rtl="1" eaLnBrk="1" hangingPunct="1">
              <a:lnSpc>
                <a:spcPct val="150000"/>
              </a:lnSpc>
            </a:pPr>
            <a:r>
              <a:rPr lang="ar-SA" altLang="en-US" sz="1800" dirty="0" smtClean="0">
                <a:latin typeface="Times New Roman" pitchFamily="18" charset="0"/>
                <a:cs typeface="Times New Roman" pitchFamily="18" charset="0"/>
              </a:rPr>
              <a:t>تذبذب اسعار مدخلات الإنتاج مثل الاعلاف والعمالة وغيرها</a:t>
            </a:r>
          </a:p>
          <a:p>
            <a:pPr algn="just" rtl="1" eaLnBrk="1" hangingPunct="1">
              <a:lnSpc>
                <a:spcPct val="150000"/>
              </a:lnSpc>
            </a:pPr>
            <a:r>
              <a:rPr lang="ar-SA" altLang="en-US" sz="1800" dirty="0" smtClean="0">
                <a:latin typeface="Times New Roman" pitchFamily="18" charset="0"/>
                <a:cs typeface="Times New Roman" pitchFamily="18" charset="0"/>
              </a:rPr>
              <a:t>كل هذه العوامل تسبب مخاطرة في مشروعات الإنتاج الحيواني </a:t>
            </a:r>
            <a:endParaRPr lang="ar-SA" altLang="en-US" sz="1800" dirty="0" smtClean="0">
              <a:latin typeface="Times New Roman" pitchFamily="18" charset="0"/>
              <a:cs typeface="Times New Roman" pitchFamily="18" charset="0"/>
            </a:endParaRPr>
          </a:p>
          <a:p>
            <a:pPr algn="just" rtl="1" eaLnBrk="1" hangingPunct="1">
              <a:lnSpc>
                <a:spcPct val="150000"/>
              </a:lnSpc>
            </a:pPr>
            <a:r>
              <a:rPr lang="ar-SA" altLang="en-US" sz="1800" dirty="0" smtClean="0">
                <a:latin typeface="Times New Roman" pitchFamily="18" charset="0"/>
                <a:cs typeface="Times New Roman" pitchFamily="18" charset="0"/>
              </a:rPr>
              <a:t>وتعتمد </a:t>
            </a:r>
            <a:r>
              <a:rPr lang="ar-SA" altLang="en-US" sz="1800" dirty="0" smtClean="0">
                <a:latin typeface="Times New Roman" pitchFamily="18" charset="0"/>
                <a:cs typeface="Times New Roman" pitchFamily="18" charset="0"/>
              </a:rPr>
              <a:t>على عدة عوامل منها مقدرة المزارع على تحمل المخاطرة من حيث وفرة الموارد وراس المال وقلة الالتزامات العائلية وغيرها. حيث يتحدد بموجبها اختيار النشاط الإنتاجي المناسب </a:t>
            </a:r>
            <a:endParaRPr lang="ar-SA" altLang="en-US" sz="1800" dirty="0" smtClean="0">
              <a:latin typeface="Times New Roman" pitchFamily="18" charset="0"/>
              <a:cs typeface="Times New Roman" pitchFamily="18" charset="0"/>
            </a:endParaRPr>
          </a:p>
          <a:p>
            <a:pPr algn="just" rtl="1" eaLnBrk="1" hangingPunct="1">
              <a:lnSpc>
                <a:spcPct val="150000"/>
              </a:lnSpc>
            </a:pPr>
            <a:r>
              <a:rPr lang="ar-SA" altLang="en-US" sz="1800" dirty="0" smtClean="0">
                <a:latin typeface="Times New Roman" pitchFamily="18" charset="0"/>
                <a:cs typeface="Times New Roman" pitchFamily="18" charset="0"/>
              </a:rPr>
              <a:t>من </a:t>
            </a:r>
            <a:r>
              <a:rPr lang="ar-SA" altLang="en-US" sz="1800" dirty="0" smtClean="0">
                <a:latin typeface="Times New Roman" pitchFamily="18" charset="0"/>
                <a:cs typeface="Times New Roman" pitchFamily="18" charset="0"/>
              </a:rPr>
              <a:t>المعروف مثلا ان مشروعات الدواجن والابقار اكثر مخاطرة من مشروعات الابل والاغنام وقدرة المزارع على تحمل المخاطرة تحدد نوع النشاط الإنتاجي المناسب لمزرعته.</a:t>
            </a:r>
            <a:endParaRPr lang="en-US" altLang="en-US" sz="18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255FDDE3-969B-403B-826F-60EC6B727569}" type="slidenum">
              <a:rPr lang="ar-SA" smtClean="0"/>
              <a:pPr>
                <a:defRPr/>
              </a:pPr>
              <a:t>266</a:t>
            </a:fld>
            <a:endParaRPr lang="en-US"/>
          </a:p>
        </p:txBody>
      </p:sp>
    </p:spTree>
    <p:extLst>
      <p:ext uri="{BB962C8B-B14F-4D97-AF65-F5344CB8AC3E}">
        <p14:creationId xmlns:p14="http://schemas.microsoft.com/office/powerpoint/2010/main" val="1363416725"/>
      </p:ext>
    </p:extLst>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4294967295"/>
          </p:nvPr>
        </p:nvSpPr>
        <p:spPr>
          <a:xfrm>
            <a:off x="0" y="457200"/>
            <a:ext cx="9144000" cy="5867400"/>
          </a:xfrm>
        </p:spPr>
        <p:txBody>
          <a:bodyPr/>
          <a:lstStyle/>
          <a:p>
            <a:pPr algn="r" rtl="1" eaLnBrk="1" hangingPunct="1">
              <a:lnSpc>
                <a:spcPct val="150000"/>
              </a:lnSpc>
              <a:buFontTx/>
              <a:buNone/>
            </a:pPr>
            <a:r>
              <a:rPr lang="ar-SA" altLang="en-US" sz="2400" b="1" dirty="0" smtClean="0">
                <a:solidFill>
                  <a:schemeClr val="accent1"/>
                </a:solidFill>
                <a:latin typeface="Times New Roman" pitchFamily="18" charset="0"/>
                <a:cs typeface="Times New Roman" pitchFamily="18" charset="0"/>
              </a:rPr>
              <a:t>تــــــنويع مــــــشروعات الإنتاج الـــــــحيواني لـــــــمجابهة الـــــــمخاطرة</a:t>
            </a:r>
          </a:p>
          <a:p>
            <a:pPr algn="r" rtl="1" eaLnBrk="1" hangingPunct="1">
              <a:lnSpc>
                <a:spcPct val="150000"/>
              </a:lnSpc>
            </a:pPr>
            <a:r>
              <a:rPr lang="ar-SA" altLang="en-US" sz="1800" dirty="0" smtClean="0">
                <a:latin typeface="Times New Roman" pitchFamily="18" charset="0"/>
                <a:cs typeface="Times New Roman" pitchFamily="18" charset="0"/>
              </a:rPr>
              <a:t>يمكن الجمع بين المشروعات كوقاية من المخاطرة (كعملية الجمع بين مشروع ذو مخاطرة عالية مع مشروع توجد به مخاطرة قليلة أو لاتوجد به مخاطرة).</a:t>
            </a:r>
          </a:p>
          <a:p>
            <a:pPr algn="r" rtl="1" eaLnBrk="1" hangingPunct="1">
              <a:lnSpc>
                <a:spcPct val="150000"/>
              </a:lnSpc>
            </a:pPr>
            <a:r>
              <a:rPr lang="ar-SA" altLang="en-US" sz="1800" dirty="0" smtClean="0">
                <a:latin typeface="Times New Roman" pitchFamily="18" charset="0"/>
                <a:cs typeface="Times New Roman" pitchFamily="18" charset="0"/>
              </a:rPr>
              <a:t>من هذا الجمع يؤمل المزارع ان يغطي الخسائر التي يمكن ان تحدث في مشروع ما من ارباح مؤكدة تحقيقها من نشاط آخر. وكل ذلك بهدف الاستمرار في الحصول على حد أدنى من الدخل لمقابلة الالتزامات مهما كانت الظروف التي تواجة النشاط الإنتاجي في أي سنة من السنوات.</a:t>
            </a:r>
          </a:p>
          <a:p>
            <a:pPr algn="r" rtl="1" eaLnBrk="1" hangingPunct="1">
              <a:lnSpc>
                <a:spcPct val="150000"/>
              </a:lnSpc>
            </a:pPr>
            <a:r>
              <a:rPr lang="ar-SA" altLang="en-US" sz="1800" dirty="0" smtClean="0">
                <a:latin typeface="Times New Roman" pitchFamily="18" charset="0"/>
                <a:cs typeface="Times New Roman" pitchFamily="18" charset="0"/>
              </a:rPr>
              <a:t>يجب عند تنويع انشطة الإنتاج الحيواني مراعاة العلاقات الفنية بين تلك الانشطة بحيث تكون في مستوى العلاقات التكاملية أو المدعمة ويبتعد المزارع على جمع الانشطة المتنافسة او المتعارضة.</a:t>
            </a:r>
            <a:endParaRPr lang="ar-SA" altLang="en-US" sz="1800" b="1" dirty="0" smtClean="0">
              <a:latin typeface="Times New Roman" pitchFamily="18" charset="0"/>
              <a:cs typeface="Times New Roman" pitchFamily="18" charset="0"/>
            </a:endParaRPr>
          </a:p>
          <a:p>
            <a:pPr algn="r" rtl="1" eaLnBrk="1" hangingPunct="1">
              <a:lnSpc>
                <a:spcPct val="150000"/>
              </a:lnSpc>
              <a:buFontTx/>
              <a:buNone/>
            </a:pPr>
            <a:r>
              <a:rPr lang="ar-SA" altLang="en-US" sz="2000" b="1" dirty="0" smtClean="0">
                <a:solidFill>
                  <a:schemeClr val="accent1"/>
                </a:solidFill>
                <a:latin typeface="Times New Roman" pitchFamily="18" charset="0"/>
                <a:cs typeface="Times New Roman" pitchFamily="18" charset="0"/>
              </a:rPr>
              <a:t>اســــــتخدام أنشطة الإنتاج الــــــــحيواني لــــتقليل الــــمخاطرة في الــــمحاصيل</a:t>
            </a:r>
          </a:p>
          <a:p>
            <a:pPr algn="r" rtl="1" eaLnBrk="1" hangingPunct="1">
              <a:lnSpc>
                <a:spcPct val="150000"/>
              </a:lnSpc>
            </a:pPr>
            <a:r>
              <a:rPr lang="ar-SA" altLang="en-US" sz="1800" dirty="0" smtClean="0">
                <a:latin typeface="Times New Roman" pitchFamily="18" charset="0"/>
                <a:cs typeface="Times New Roman" pitchFamily="18" charset="0"/>
              </a:rPr>
              <a:t>في نظام الزراعة للمناطق الجافة من المهم الجمع بين انشطة الإنتاج النباتي والإنتاج الحيواني مثل الابل والماعز وذلك لغرض تخفيض المخاطرة الناتجة من عدم سقوط كميات مهمة من الامطار وبتنويع مناسب تؤمن الإنتاج الزراعي. وهذا النظان الذي يجمع بين انشطة الإنتاج النباتي والحيواني تحت الزراعة المطرية موصى به في العديد من الدراسات لتؤمن دخل مناسب للمزارع في ظروف المخاطرة واللايقين في الإنتاج الزراعي المطري.</a:t>
            </a:r>
            <a:endParaRPr lang="en-US" altLang="en-US" sz="18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4D20B10F-C836-4760-827F-54BD97E1F991}" type="slidenum">
              <a:rPr lang="ar-SA" smtClean="0"/>
              <a:pPr>
                <a:defRPr/>
              </a:pPr>
              <a:t>267</a:t>
            </a:fld>
            <a:endParaRPr lang="en-US"/>
          </a:p>
        </p:txBody>
      </p:sp>
    </p:spTree>
    <p:extLst>
      <p:ext uri="{BB962C8B-B14F-4D97-AF65-F5344CB8AC3E}">
        <p14:creationId xmlns:p14="http://schemas.microsoft.com/office/powerpoint/2010/main" val="370585798"/>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31335" y="685800"/>
            <a:ext cx="8915400" cy="5562600"/>
          </a:xfrm>
        </p:spPr>
        <p:txBody>
          <a:bodyPr/>
          <a:lstStyle/>
          <a:p>
            <a:pPr algn="just" rtl="1" eaLnBrk="1" hangingPunct="1">
              <a:lnSpc>
                <a:spcPct val="150000"/>
              </a:lnSpc>
              <a:buFontTx/>
              <a:buNone/>
            </a:pPr>
            <a:r>
              <a:rPr lang="ar-SA" altLang="en-US" sz="2400" b="1" dirty="0" smtClean="0">
                <a:solidFill>
                  <a:schemeClr val="accent1"/>
                </a:solidFill>
                <a:latin typeface="Times New Roman" pitchFamily="18" charset="0"/>
                <a:cs typeface="Times New Roman" pitchFamily="18" charset="0"/>
              </a:rPr>
              <a:t>الإنتاج الحيواني وبرامج العمالة:</a:t>
            </a:r>
          </a:p>
          <a:p>
            <a:pPr algn="just" rtl="1" eaLnBrk="1" hangingPunct="1">
              <a:lnSpc>
                <a:spcPct val="150000"/>
              </a:lnSpc>
            </a:pPr>
            <a:r>
              <a:rPr lang="ar-SA" altLang="en-US" sz="1800" dirty="0" smtClean="0">
                <a:latin typeface="Times New Roman" pitchFamily="18" charset="0"/>
                <a:cs typeface="Times New Roman" pitchFamily="18" charset="0"/>
              </a:rPr>
              <a:t>تزيد برامج الإنتاج الحيواني من عائد العمالة الزراعية وخاصة عندما تكون العلاقة متكاملة  وتمكن أنشطة الإنتاج الحيواني دون المستوى التنافسي من زيادة كفاءة العمالة باستغلال الوقت المتوفر للمزارع وأسرته في الأوقات التي تم استثمارها بالكامل في الاستزراع أو الحصاد أو توفير الخدمات الزراعية لأنشطة الإنتاج النباتي فمن المعروف أن أنشطة الإنتاج النباتي موسمية وان الاحتياج لوقت المزارع في أنشطة الإنتاج الحيواني لايتعارض مع موسمية الإنتاج النباتي بل يكمل كل نشاط النشاط الأخر.</a:t>
            </a:r>
          </a:p>
          <a:p>
            <a:pPr algn="just" rtl="1" eaLnBrk="1" hangingPunct="1">
              <a:lnSpc>
                <a:spcPct val="150000"/>
              </a:lnSpc>
            </a:pPr>
            <a:r>
              <a:rPr lang="ar-SA" altLang="en-US" sz="1800" dirty="0" smtClean="0">
                <a:latin typeface="Times New Roman" pitchFamily="18" charset="0"/>
                <a:cs typeface="Times New Roman" pitchFamily="18" charset="0"/>
              </a:rPr>
              <a:t>توفر أنشطة الإنتاج الحيواني الفرصة للمزارع لاستثمار وقته الاستثمار الأمثل.</a:t>
            </a:r>
          </a:p>
          <a:p>
            <a:pPr algn="just" rtl="1" eaLnBrk="1" hangingPunct="1">
              <a:lnSpc>
                <a:spcPct val="150000"/>
              </a:lnSpc>
            </a:pPr>
            <a:r>
              <a:rPr lang="ar-SA" altLang="en-US" sz="1800" dirty="0" smtClean="0">
                <a:latin typeface="Times New Roman" pitchFamily="18" charset="0"/>
                <a:cs typeface="Times New Roman" pitchFamily="18" charset="0"/>
              </a:rPr>
              <a:t>يجب ملاحظة أن الجمع بين الناتجة للاستفادة من وقت المزارع والعمالة الأسرية يخضع لحساب وتقديرات دقيقة حتى لاتتحول العلاقة التكاملية تنافسية وتؤدي إلى خفض العائد بدلاً من زيادة الكفاءة ويتأتي ذلك بتفريغ هذه الاحتياجات من ساعات العمل زمنياً وفق الانتجة النباتية والحيوانية وتحديد أوقات العجز والوفرة وبرمجة إمكانية استثمار العمالة المزرعية بدرجة تؤدي الى زيادة الكفاءة والعائد لعنصر العمل.</a:t>
            </a:r>
            <a:endParaRPr lang="en-US" altLang="en-US" sz="18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AFEC77F5-A7AE-45D0-B6C4-ADBCE4A89B20}" type="slidenum">
              <a:rPr lang="ar-SA" smtClean="0"/>
              <a:pPr>
                <a:defRPr/>
              </a:pPr>
              <a:t>268</a:t>
            </a:fld>
            <a:endParaRPr lang="en-US"/>
          </a:p>
        </p:txBody>
      </p:sp>
    </p:spTree>
    <p:extLst>
      <p:ext uri="{BB962C8B-B14F-4D97-AF65-F5344CB8AC3E}">
        <p14:creationId xmlns:p14="http://schemas.microsoft.com/office/powerpoint/2010/main" val="567459110"/>
      </p:ext>
    </p:extLst>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4294967295"/>
          </p:nvPr>
        </p:nvSpPr>
        <p:spPr>
          <a:xfrm>
            <a:off x="228600" y="685800"/>
            <a:ext cx="8915400" cy="5867400"/>
          </a:xfrm>
        </p:spPr>
        <p:txBody>
          <a:bodyPr/>
          <a:lstStyle/>
          <a:p>
            <a:pPr algn="r" rtl="1" eaLnBrk="1" hangingPunct="1">
              <a:lnSpc>
                <a:spcPct val="150000"/>
              </a:lnSpc>
              <a:buFontTx/>
              <a:buNone/>
            </a:pPr>
            <a:r>
              <a:rPr lang="ar-SA" altLang="en-US" sz="1800" b="1" dirty="0" smtClean="0">
                <a:solidFill>
                  <a:schemeClr val="accent1"/>
                </a:solidFill>
                <a:latin typeface="Times New Roman" pitchFamily="18" charset="0"/>
                <a:cs typeface="Times New Roman" pitchFamily="18" charset="0"/>
              </a:rPr>
              <a:t>نــــــسبة انــــــقلاب راس الــــمال واســـــترداده في مــــشروعات الإنتاج الــــحيواني</a:t>
            </a:r>
          </a:p>
          <a:p>
            <a:pPr algn="r" rtl="1" eaLnBrk="1" hangingPunct="1">
              <a:lnSpc>
                <a:spcPct val="150000"/>
              </a:lnSpc>
            </a:pPr>
            <a:r>
              <a:rPr lang="ar-SA" altLang="en-US" sz="1800" dirty="0" smtClean="0">
                <a:latin typeface="Times New Roman" pitchFamily="18" charset="0"/>
                <a:cs typeface="Times New Roman" pitchFamily="18" charset="0"/>
              </a:rPr>
              <a:t>يفضل المزارع المحدود </a:t>
            </a:r>
            <a:r>
              <a:rPr lang="ar-SA" altLang="en-US" sz="1800" dirty="0" smtClean="0">
                <a:latin typeface="Times New Roman" pitchFamily="18" charset="0"/>
                <a:cs typeface="Times New Roman" pitchFamily="18" charset="0"/>
              </a:rPr>
              <a:t>الموارد </a:t>
            </a:r>
            <a:r>
              <a:rPr lang="ar-SA" altLang="en-US" sz="1800" dirty="0" smtClean="0">
                <a:latin typeface="Times New Roman" pitchFamily="18" charset="0"/>
                <a:cs typeface="Times New Roman" pitchFamily="18" charset="0"/>
              </a:rPr>
              <a:t>وخاصة رأس المال بالإضافة إلى الربح اختيار مشروع الإنتاج الحيواني الذي يعطي العائد السريع وبالتالي يفضل المشروع الذي يعطي اكبر عائد في اقصر مدة ممكنة وتمكن من إعادة الاستثمار في مدة قصيرة تمكن من إعادة توظيفه في نشاطات إنتاجية أخرى وبالتالي عملية ربط رأس المال في استثمارات طويلة المدى (اكثر من خمس سنوات) غير مفضلة بالنسبة للمزارع محدود رأس المال والذي يفضل الاستثمار في دورة دواجن اقل من سته أشهر أو دورة تسمين أغنام وأبقار تعطي عائد سريع نسبياً.</a:t>
            </a:r>
            <a:endParaRPr lang="ar-SA" altLang="en-US" sz="1800" b="1" dirty="0" smtClean="0">
              <a:latin typeface="Times New Roman" pitchFamily="18" charset="0"/>
              <a:cs typeface="Times New Roman" pitchFamily="18" charset="0"/>
            </a:endParaRPr>
          </a:p>
          <a:p>
            <a:pPr algn="r" rtl="1" eaLnBrk="1" hangingPunct="1">
              <a:lnSpc>
                <a:spcPct val="150000"/>
              </a:lnSpc>
              <a:buFontTx/>
              <a:buNone/>
            </a:pPr>
            <a:r>
              <a:rPr lang="ar-SA" altLang="en-US" sz="2000" b="1" dirty="0" smtClean="0">
                <a:solidFill>
                  <a:schemeClr val="accent1"/>
                </a:solidFill>
                <a:latin typeface="Times New Roman" pitchFamily="18" charset="0"/>
                <a:cs typeface="Times New Roman" pitchFamily="18" charset="0"/>
              </a:rPr>
              <a:t>الأهداف الــــــمتبعة في تــــــقييم أنشطة الإنتاج الــــــحيواني</a:t>
            </a:r>
          </a:p>
          <a:p>
            <a:pPr algn="r" rtl="1" eaLnBrk="1" hangingPunct="1">
              <a:lnSpc>
                <a:spcPct val="150000"/>
              </a:lnSpc>
            </a:pPr>
            <a:r>
              <a:rPr lang="ar-SA" altLang="en-US" sz="1800" dirty="0" smtClean="0">
                <a:latin typeface="Times New Roman" pitchFamily="18" charset="0"/>
                <a:cs typeface="Times New Roman" pitchFamily="18" charset="0"/>
              </a:rPr>
              <a:t>تختلف أنشطة الإنتاج الحيواني اختلافاً مهماً في الإعداد والإنتاج والموارد الزراعية المستعملة فيها وتعطي الأنواع المختلفة من الأنشطة انتجة متباينة ويتحمل المزارع في إنتاجها تكاليف مختلفة في بعض الأحيان يكون هدف المزارع هو الحصول </a:t>
            </a:r>
            <a:r>
              <a:rPr lang="ar-SA" altLang="en-US" sz="1800" dirty="0" smtClean="0">
                <a:latin typeface="Times New Roman" pitchFamily="18" charset="0"/>
                <a:cs typeface="Times New Roman" pitchFamily="18" charset="0"/>
              </a:rPr>
              <a:t>على اعلي </a:t>
            </a:r>
            <a:r>
              <a:rPr lang="ar-SA" altLang="en-US" sz="1800" dirty="0" smtClean="0">
                <a:latin typeface="Times New Roman" pitchFamily="18" charset="0"/>
                <a:cs typeface="Times New Roman" pitchFamily="18" charset="0"/>
              </a:rPr>
              <a:t>إنتاج ممكن من الحليب من كل بقرة في القطيع أو اكبر زيادة في وزن الحيوان </a:t>
            </a:r>
            <a:endParaRPr lang="ar-SA" altLang="en-US" sz="1800" dirty="0" smtClean="0">
              <a:latin typeface="Times New Roman" pitchFamily="18" charset="0"/>
              <a:cs typeface="Times New Roman" pitchFamily="18" charset="0"/>
            </a:endParaRPr>
          </a:p>
          <a:p>
            <a:pPr algn="r" rtl="1" eaLnBrk="1" hangingPunct="1">
              <a:lnSpc>
                <a:spcPct val="150000"/>
              </a:lnSpc>
            </a:pPr>
            <a:r>
              <a:rPr lang="ar-SA" altLang="en-US" sz="1800" dirty="0" smtClean="0">
                <a:latin typeface="Times New Roman" pitchFamily="18" charset="0"/>
                <a:cs typeface="Times New Roman" pitchFamily="18" charset="0"/>
              </a:rPr>
              <a:t>غير </a:t>
            </a:r>
            <a:r>
              <a:rPr lang="ar-SA" altLang="en-US" sz="1800" dirty="0" smtClean="0">
                <a:latin typeface="Times New Roman" pitchFamily="18" charset="0"/>
                <a:cs typeface="Times New Roman" pitchFamily="18" charset="0"/>
              </a:rPr>
              <a:t>أن الزيادة في الحليب او الوزن ليست الهدف المتبع </a:t>
            </a:r>
            <a:r>
              <a:rPr lang="ar-SA" altLang="en-US" sz="1800" dirty="0" smtClean="0">
                <a:latin typeface="Times New Roman" pitchFamily="18" charset="0"/>
                <a:cs typeface="Times New Roman" pitchFamily="18" charset="0"/>
              </a:rPr>
              <a:t>فالربحية </a:t>
            </a:r>
            <a:r>
              <a:rPr lang="ar-SA" altLang="en-US" sz="1800" dirty="0" smtClean="0">
                <a:latin typeface="Times New Roman" pitchFamily="18" charset="0"/>
                <a:cs typeface="Times New Roman" pitchFamily="18" charset="0"/>
              </a:rPr>
              <a:t>المتمثلة في الفارق بين قيمة العائد وقيمة التكاليف لكل حيوان على وحدة أو للمزرعة ككل (الدخل المزرعي) هو العامل المستخدم في قياس الوصول الى هدف المزارع من النشاط الإنتاجي </a:t>
            </a:r>
            <a:endParaRPr lang="en-US" altLang="en-US" sz="18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DD47339E-0458-40B6-83EE-332E64C3834A}" type="slidenum">
              <a:rPr lang="ar-SA" smtClean="0"/>
              <a:pPr>
                <a:defRPr/>
              </a:pPr>
              <a:t>269</a:t>
            </a:fld>
            <a:endParaRPr lang="en-US"/>
          </a:p>
        </p:txBody>
      </p:sp>
    </p:spTree>
    <p:extLst>
      <p:ext uri="{BB962C8B-B14F-4D97-AF65-F5344CB8AC3E}">
        <p14:creationId xmlns:p14="http://schemas.microsoft.com/office/powerpoint/2010/main" val="20042580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nvPr>
        </p:nvGraphicFramePr>
        <p:xfrm>
          <a:off x="152400" y="990600"/>
          <a:ext cx="8991600"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pPr>
              <a:defRPr/>
            </a:pPr>
            <a:fld id="{C6DB083A-B1F7-49E6-9786-370B088B10B5}" type="slidenum">
              <a:rPr lang="en-US" smtClean="0"/>
              <a:pPr>
                <a:defRPr/>
              </a:pPr>
              <a:t>27</a:t>
            </a:fld>
            <a:endParaRPr lang="en-US" dirty="0"/>
          </a:p>
        </p:txBody>
      </p:sp>
      <p:pic>
        <p:nvPicPr>
          <p:cNvPr id="12292" name="Picture 2" descr="C:\Users\naldawdahi\Desktop\images.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2" descr="شعار قسم الاقتصاد الزراعي"/>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76200"/>
            <a:ext cx="1609725"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3786333"/>
      </p:ext>
    </p:extLst>
  </p:cSld>
  <p:clrMapOvr>
    <a:masterClrMapping/>
  </p:clrMapOvr>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4294967295"/>
          </p:nvPr>
        </p:nvSpPr>
        <p:spPr>
          <a:xfrm>
            <a:off x="685799" y="228600"/>
            <a:ext cx="8426153" cy="6096000"/>
          </a:xfrm>
        </p:spPr>
        <p:txBody>
          <a:bodyPr>
            <a:noAutofit/>
          </a:bodyPr>
          <a:lstStyle/>
          <a:p>
            <a:pPr marL="0" indent="0" algn="just" rtl="1" eaLnBrk="1" fontAlgn="auto" hangingPunct="1">
              <a:lnSpc>
                <a:spcPct val="160000"/>
              </a:lnSpc>
              <a:spcAft>
                <a:spcPts val="0"/>
              </a:spcAft>
              <a:buClr>
                <a:schemeClr val="accent3"/>
              </a:buClr>
              <a:buNone/>
              <a:defRPr/>
            </a:pPr>
            <a:r>
              <a:rPr lang="ar-SA" sz="1400" b="1" dirty="0" smtClean="0">
                <a:solidFill>
                  <a:schemeClr val="accent1"/>
                </a:solidFill>
                <a:latin typeface="Times New Roman" pitchFamily="18" charset="0"/>
                <a:cs typeface="Times New Roman" pitchFamily="18" charset="0"/>
              </a:rPr>
              <a:t>لتقييم أنشطة الإنتاج الحيواني نحتاج إلى طرح عدد من الأسئلة التي تفيد في التقويم منها:</a:t>
            </a:r>
          </a:p>
          <a:p>
            <a:pPr marL="609600" indent="-609600" algn="just" rtl="1" eaLnBrk="1" fontAlgn="auto" hangingPunct="1">
              <a:lnSpc>
                <a:spcPct val="160000"/>
              </a:lnSpc>
              <a:spcAft>
                <a:spcPts val="0"/>
              </a:spcAft>
              <a:buClr>
                <a:schemeClr val="accent3"/>
              </a:buClr>
              <a:buFontTx/>
              <a:buAutoNum type="arabicPeriod"/>
              <a:defRPr/>
            </a:pPr>
            <a:r>
              <a:rPr lang="ar-SA" sz="1400" dirty="0" smtClean="0">
                <a:latin typeface="Times New Roman" pitchFamily="18" charset="0"/>
                <a:ea typeface="+mn-ea"/>
                <a:cs typeface="Times New Roman" pitchFamily="18" charset="0"/>
              </a:rPr>
              <a:t>هل يضيف المشروع إلى العوائد أكثر من الإضافة إلى التكاليف؟</a:t>
            </a:r>
          </a:p>
          <a:p>
            <a:pPr marL="609600" indent="-609600" algn="just" rtl="1" eaLnBrk="1" fontAlgn="auto" hangingPunct="1">
              <a:lnSpc>
                <a:spcPct val="160000"/>
              </a:lnSpc>
              <a:spcAft>
                <a:spcPts val="0"/>
              </a:spcAft>
              <a:buClr>
                <a:schemeClr val="accent3"/>
              </a:buClr>
              <a:buFontTx/>
              <a:buAutoNum type="arabicPeriod"/>
              <a:defRPr/>
            </a:pPr>
            <a:r>
              <a:rPr lang="ar-SA" sz="1400" dirty="0" smtClean="0">
                <a:latin typeface="Times New Roman" pitchFamily="18" charset="0"/>
                <a:ea typeface="+mn-ea"/>
                <a:cs typeface="Times New Roman" pitchFamily="18" charset="0"/>
              </a:rPr>
              <a:t>هل الاستثمار الحالي في المشروع يعطي أكثر أو أقل من الاستثمار في مجال آخر؟</a:t>
            </a:r>
          </a:p>
          <a:p>
            <a:pPr marL="609600" indent="-609600" algn="just" rtl="1" eaLnBrk="1" fontAlgn="auto" hangingPunct="1">
              <a:lnSpc>
                <a:spcPct val="160000"/>
              </a:lnSpc>
              <a:spcAft>
                <a:spcPts val="0"/>
              </a:spcAft>
              <a:buClr>
                <a:schemeClr val="accent3"/>
              </a:buClr>
              <a:buFontTx/>
              <a:buAutoNum type="arabicPeriod"/>
              <a:defRPr/>
            </a:pPr>
            <a:r>
              <a:rPr lang="ar-SA" sz="1400" dirty="0" smtClean="0">
                <a:latin typeface="Times New Roman" pitchFamily="18" charset="0"/>
                <a:ea typeface="+mn-ea"/>
                <a:cs typeface="Times New Roman" pitchFamily="18" charset="0"/>
              </a:rPr>
              <a:t>هل حجم المشروع </a:t>
            </a:r>
            <a:r>
              <a:rPr lang="ar-SA" sz="1400" dirty="0" smtClean="0">
                <a:latin typeface="Times New Roman" pitchFamily="18" charset="0"/>
                <a:ea typeface="+mn-ea"/>
                <a:cs typeface="Times New Roman" pitchFamily="18" charset="0"/>
              </a:rPr>
              <a:t>يتماشى </a:t>
            </a:r>
            <a:r>
              <a:rPr lang="ar-SA" sz="1400" dirty="0" smtClean="0">
                <a:latin typeface="Times New Roman" pitchFamily="18" charset="0"/>
                <a:ea typeface="+mn-ea"/>
                <a:cs typeface="Times New Roman" pitchFamily="18" charset="0"/>
              </a:rPr>
              <a:t>مع مقدرة المزارع على تحمل المخاطر؟</a:t>
            </a:r>
          </a:p>
          <a:p>
            <a:pPr marL="609600" indent="-609600" algn="just" rtl="1" eaLnBrk="1" fontAlgn="auto" hangingPunct="1">
              <a:lnSpc>
                <a:spcPct val="160000"/>
              </a:lnSpc>
              <a:spcAft>
                <a:spcPts val="0"/>
              </a:spcAft>
              <a:buClr>
                <a:schemeClr val="accent3"/>
              </a:buClr>
              <a:buFontTx/>
              <a:buAutoNum type="arabicPeriod"/>
              <a:defRPr/>
            </a:pPr>
            <a:r>
              <a:rPr lang="ar-SA" sz="1400" dirty="0" smtClean="0">
                <a:latin typeface="Times New Roman" pitchFamily="18" charset="0"/>
                <a:ea typeface="+mn-ea"/>
                <a:cs typeface="Times New Roman" pitchFamily="18" charset="0"/>
              </a:rPr>
              <a:t>هل النسبة التي عندها يتم الإحلال بينها وبين الأعلاف وأية موارد أخرى عالية بالمقارنة بنسبة الأسعار والتكاليف؟</a:t>
            </a:r>
          </a:p>
          <a:p>
            <a:pPr marL="0" indent="0" algn="just" rtl="1" eaLnBrk="1" fontAlgn="auto" hangingPunct="1">
              <a:lnSpc>
                <a:spcPct val="160000"/>
              </a:lnSpc>
              <a:spcAft>
                <a:spcPts val="0"/>
              </a:spcAft>
              <a:buClr>
                <a:schemeClr val="accent3"/>
              </a:buClr>
              <a:buNone/>
              <a:defRPr/>
            </a:pPr>
            <a:r>
              <a:rPr lang="ar-SA" sz="1400" b="1" dirty="0" smtClean="0">
                <a:solidFill>
                  <a:schemeClr val="accent1"/>
                </a:solidFill>
                <a:latin typeface="Times New Roman" pitchFamily="18" charset="0"/>
                <a:ea typeface="+mn-ea"/>
                <a:cs typeface="Times New Roman" pitchFamily="18" charset="0"/>
              </a:rPr>
              <a:t>ومن خلال الإجابات على هذه الأسئلة يمكن استنتاج المبادئ الإدارية المهمة التالية:</a:t>
            </a:r>
          </a:p>
          <a:p>
            <a:pPr marL="609600" indent="-609600" algn="just" rtl="1" eaLnBrk="1" fontAlgn="auto" hangingPunct="1">
              <a:lnSpc>
                <a:spcPct val="160000"/>
              </a:lnSpc>
              <a:spcAft>
                <a:spcPts val="0"/>
              </a:spcAft>
              <a:buClr>
                <a:schemeClr val="accent3"/>
              </a:buClr>
              <a:buFontTx/>
              <a:buAutoNum type="arabicPeriod"/>
              <a:defRPr/>
            </a:pPr>
            <a:r>
              <a:rPr lang="ar-SA" sz="1400" dirty="0" smtClean="0">
                <a:latin typeface="Times New Roman" pitchFamily="18" charset="0"/>
                <a:ea typeface="+mn-ea"/>
                <a:cs typeface="Times New Roman" pitchFamily="18" charset="0"/>
              </a:rPr>
              <a:t>مبدأ تناقص العائد</a:t>
            </a:r>
          </a:p>
          <a:p>
            <a:pPr marL="609600" indent="-609600" algn="just" rtl="1" eaLnBrk="1" fontAlgn="auto" hangingPunct="1">
              <a:lnSpc>
                <a:spcPct val="160000"/>
              </a:lnSpc>
              <a:spcAft>
                <a:spcPts val="0"/>
              </a:spcAft>
              <a:buClr>
                <a:schemeClr val="accent3"/>
              </a:buClr>
              <a:buFontTx/>
              <a:buAutoNum type="arabicPeriod"/>
              <a:defRPr/>
            </a:pPr>
            <a:r>
              <a:rPr lang="ar-SA" sz="1400" dirty="0" smtClean="0">
                <a:latin typeface="Times New Roman" pitchFamily="18" charset="0"/>
                <a:ea typeface="+mn-ea"/>
                <a:cs typeface="Times New Roman" pitchFamily="18" charset="0"/>
              </a:rPr>
              <a:t>مبدأ الفرصة البديلة</a:t>
            </a:r>
          </a:p>
          <a:p>
            <a:pPr marL="609600" indent="-609600" algn="just" rtl="1" eaLnBrk="1" fontAlgn="auto" hangingPunct="1">
              <a:lnSpc>
                <a:spcPct val="160000"/>
              </a:lnSpc>
              <a:spcAft>
                <a:spcPts val="0"/>
              </a:spcAft>
              <a:buClr>
                <a:schemeClr val="accent3"/>
              </a:buClr>
              <a:buFontTx/>
              <a:buAutoNum type="arabicPeriod"/>
              <a:defRPr/>
            </a:pPr>
            <a:r>
              <a:rPr lang="ar-SA" sz="1400" dirty="0" smtClean="0">
                <a:latin typeface="Times New Roman" pitchFamily="18" charset="0"/>
                <a:ea typeface="+mn-ea"/>
                <a:cs typeface="Times New Roman" pitchFamily="18" charset="0"/>
              </a:rPr>
              <a:t>مبدأ الإحلال بين الانتجة وبين موارد الإنتاج</a:t>
            </a:r>
          </a:p>
          <a:p>
            <a:pPr marL="0" indent="0" algn="just" rtl="1" eaLnBrk="1" fontAlgn="auto" hangingPunct="1">
              <a:lnSpc>
                <a:spcPct val="160000"/>
              </a:lnSpc>
              <a:spcAft>
                <a:spcPts val="0"/>
              </a:spcAft>
              <a:buClr>
                <a:schemeClr val="accent3"/>
              </a:buClr>
              <a:buNone/>
              <a:defRPr/>
            </a:pPr>
            <a:r>
              <a:rPr lang="ar-SA" sz="1400" b="1" dirty="0" smtClean="0">
                <a:solidFill>
                  <a:schemeClr val="accent1"/>
                </a:solidFill>
                <a:latin typeface="Times New Roman" pitchFamily="18" charset="0"/>
                <a:ea typeface="+mn-ea"/>
                <a:cs typeface="Times New Roman" pitchFamily="18" charset="0"/>
              </a:rPr>
              <a:t>ومن المشكلات الإدارية المهمة في الإنتاج الحيواني الممكن حلها بهذه المبادئ ما يلي:</a:t>
            </a:r>
          </a:p>
          <a:p>
            <a:pPr marL="609600" indent="-609600" algn="just" rtl="1" eaLnBrk="1" fontAlgn="auto" hangingPunct="1">
              <a:lnSpc>
                <a:spcPct val="160000"/>
              </a:lnSpc>
              <a:spcAft>
                <a:spcPts val="0"/>
              </a:spcAft>
              <a:buClr>
                <a:schemeClr val="accent3"/>
              </a:buClr>
              <a:buFont typeface="+mj-lt"/>
              <a:buAutoNum type="arabicPeriod"/>
              <a:defRPr/>
            </a:pPr>
            <a:r>
              <a:rPr lang="ar-SA" sz="1400" dirty="0" smtClean="0">
                <a:latin typeface="Times New Roman" pitchFamily="18" charset="0"/>
                <a:ea typeface="+mn-ea"/>
                <a:cs typeface="Times New Roman" pitchFamily="18" charset="0"/>
              </a:rPr>
              <a:t>خطة التربية والتلقيح</a:t>
            </a:r>
          </a:p>
          <a:p>
            <a:pPr marL="609600" indent="-609600" algn="just" rtl="1" eaLnBrk="1" fontAlgn="auto" hangingPunct="1">
              <a:lnSpc>
                <a:spcPct val="160000"/>
              </a:lnSpc>
              <a:spcAft>
                <a:spcPts val="0"/>
              </a:spcAft>
              <a:buClr>
                <a:schemeClr val="accent3"/>
              </a:buClr>
              <a:buFont typeface="+mj-lt"/>
              <a:buAutoNum type="arabicPeriod"/>
              <a:defRPr/>
            </a:pPr>
            <a:r>
              <a:rPr lang="ar-SA" sz="1400" dirty="0" smtClean="0">
                <a:latin typeface="Times New Roman" pitchFamily="18" charset="0"/>
                <a:ea typeface="+mn-ea"/>
                <a:cs typeface="Times New Roman" pitchFamily="18" charset="0"/>
              </a:rPr>
              <a:t>خطة الوقاية والتغذية</a:t>
            </a:r>
          </a:p>
          <a:p>
            <a:pPr marL="609600" indent="-609600" algn="just" rtl="1" eaLnBrk="1" fontAlgn="auto" hangingPunct="1">
              <a:lnSpc>
                <a:spcPct val="160000"/>
              </a:lnSpc>
              <a:spcAft>
                <a:spcPts val="0"/>
              </a:spcAft>
              <a:buClr>
                <a:schemeClr val="accent3"/>
              </a:buClr>
              <a:buFont typeface="+mj-lt"/>
              <a:buAutoNum type="arabicPeriod"/>
              <a:defRPr/>
            </a:pPr>
            <a:r>
              <a:rPr lang="ar-SA" sz="1400" dirty="0" smtClean="0">
                <a:latin typeface="Times New Roman" pitchFamily="18" charset="0"/>
                <a:ea typeface="+mn-ea"/>
                <a:cs typeface="Times New Roman" pitchFamily="18" charset="0"/>
              </a:rPr>
              <a:t>خطة التحصين وصحة الحيوان</a:t>
            </a:r>
          </a:p>
          <a:p>
            <a:pPr marL="609600" indent="-609600" algn="just" rtl="1" eaLnBrk="1" fontAlgn="auto" hangingPunct="1">
              <a:lnSpc>
                <a:spcPct val="160000"/>
              </a:lnSpc>
              <a:spcAft>
                <a:spcPts val="0"/>
              </a:spcAft>
              <a:buClr>
                <a:schemeClr val="accent3"/>
              </a:buClr>
              <a:buFont typeface="+mj-lt"/>
              <a:buAutoNum type="arabicPeriod"/>
              <a:defRPr/>
            </a:pPr>
            <a:r>
              <a:rPr lang="ar-SA" sz="1400" dirty="0" smtClean="0">
                <a:latin typeface="Times New Roman" pitchFamily="18" charset="0"/>
                <a:ea typeface="+mn-ea"/>
                <a:cs typeface="Times New Roman" pitchFamily="18" charset="0"/>
              </a:rPr>
              <a:t>خطة استغلال الآلات والمباني</a:t>
            </a:r>
          </a:p>
          <a:p>
            <a:pPr marL="609600" indent="-609600" algn="just" rtl="1" eaLnBrk="1" fontAlgn="auto" hangingPunct="1">
              <a:lnSpc>
                <a:spcPct val="160000"/>
              </a:lnSpc>
              <a:spcAft>
                <a:spcPts val="0"/>
              </a:spcAft>
              <a:buClr>
                <a:schemeClr val="accent3"/>
              </a:buClr>
              <a:buFont typeface="+mj-lt"/>
              <a:buAutoNum type="arabicPeriod"/>
              <a:defRPr/>
            </a:pPr>
            <a:r>
              <a:rPr lang="ar-SA" sz="1400" dirty="0" smtClean="0">
                <a:latin typeface="Times New Roman" pitchFamily="18" charset="0"/>
                <a:ea typeface="+mn-ea"/>
                <a:cs typeface="Times New Roman" pitchFamily="18" charset="0"/>
              </a:rPr>
              <a:t>خطة الإنتاج والتسويق</a:t>
            </a:r>
          </a:p>
          <a:p>
            <a:pPr marL="609600" indent="-609600" algn="just" rtl="1" eaLnBrk="1" fontAlgn="auto" hangingPunct="1">
              <a:lnSpc>
                <a:spcPct val="160000"/>
              </a:lnSpc>
              <a:spcAft>
                <a:spcPts val="0"/>
              </a:spcAft>
              <a:buClr>
                <a:schemeClr val="accent3"/>
              </a:buClr>
              <a:buFont typeface="Wingdings 2"/>
              <a:buChar char=""/>
              <a:defRPr/>
            </a:pPr>
            <a:r>
              <a:rPr lang="ar-SA" sz="1400" b="1" dirty="0" smtClean="0">
                <a:latin typeface="Times New Roman" pitchFamily="18" charset="0"/>
                <a:ea typeface="+mn-ea"/>
                <a:cs typeface="Times New Roman" pitchFamily="18" charset="0"/>
              </a:rPr>
              <a:t>وبالرغم من الاختلاف في طبيعة مشروعات الإنتاج الحيواني </a:t>
            </a:r>
            <a:r>
              <a:rPr lang="ar-SA" sz="1400" b="1" dirty="0" err="1" smtClean="0">
                <a:latin typeface="Times New Roman" pitchFamily="18" charset="0"/>
                <a:ea typeface="+mn-ea"/>
                <a:cs typeface="Times New Roman" pitchFamily="18" charset="0"/>
              </a:rPr>
              <a:t>الا</a:t>
            </a:r>
            <a:r>
              <a:rPr lang="ar-SA" sz="1400" b="1" dirty="0" smtClean="0">
                <a:latin typeface="Times New Roman" pitchFamily="18" charset="0"/>
                <a:ea typeface="+mn-ea"/>
                <a:cs typeface="Times New Roman" pitchFamily="18" charset="0"/>
              </a:rPr>
              <a:t> أنها تتشابه في المبادئ العامة للتعامل معها.</a:t>
            </a:r>
            <a:endParaRPr lang="en-US" sz="1400" b="1" dirty="0" smtClean="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54ED7E02-24A3-4758-B9B1-B8F3EF12C0B0}" type="slidenum">
              <a:rPr lang="ar-SA" smtClean="0"/>
              <a:pPr>
                <a:defRPr/>
              </a:pPr>
              <a:t>270</a:t>
            </a:fld>
            <a:endParaRPr lang="en-US"/>
          </a:p>
        </p:txBody>
      </p:sp>
    </p:spTree>
    <p:extLst>
      <p:ext uri="{BB962C8B-B14F-4D97-AF65-F5344CB8AC3E}">
        <p14:creationId xmlns:p14="http://schemas.microsoft.com/office/powerpoint/2010/main" val="951519064"/>
      </p:ext>
    </p:extLst>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a:xfrm>
            <a:off x="457200" y="704850"/>
            <a:ext cx="8077200" cy="361950"/>
          </a:xfrm>
        </p:spPr>
        <p:txBody>
          <a:bodyPr>
            <a:normAutofit fontScale="90000"/>
          </a:bodyPr>
          <a:lstStyle/>
          <a:p>
            <a:pPr algn="ctr" eaLnBrk="1" fontAlgn="auto" hangingPunct="1">
              <a:spcAft>
                <a:spcPts val="0"/>
              </a:spcAft>
              <a:defRPr/>
            </a:pPr>
            <a:r>
              <a:rPr lang="ar-SA" sz="2800" dirty="0" smtClean="0">
                <a:solidFill>
                  <a:schemeClr val="accent1">
                    <a:satMod val="150000"/>
                  </a:schemeClr>
                </a:solidFill>
                <a:latin typeface="Times New Roman" pitchFamily="18" charset="0"/>
                <a:cs typeface="Times New Roman" pitchFamily="18" charset="0"/>
              </a:rPr>
              <a:t> </a:t>
            </a:r>
            <a:endParaRPr lang="en-US" sz="2800" dirty="0">
              <a:solidFill>
                <a:schemeClr val="accent1">
                  <a:satMod val="150000"/>
                </a:schemeClr>
              </a:solidFill>
              <a:latin typeface="Times New Roman" pitchFamily="18" charset="0"/>
              <a:cs typeface="Times New Roman" pitchFamily="18" charset="0"/>
            </a:endParaRPr>
          </a:p>
        </p:txBody>
      </p:sp>
      <p:sp>
        <p:nvSpPr>
          <p:cNvPr id="21507" name="Rectangle 3"/>
          <p:cNvSpPr>
            <a:spLocks noGrp="1" noChangeArrowheads="1"/>
          </p:cNvSpPr>
          <p:nvPr>
            <p:ph idx="1"/>
          </p:nvPr>
        </p:nvSpPr>
        <p:spPr>
          <a:xfrm>
            <a:off x="304800" y="685800"/>
            <a:ext cx="8610600" cy="5715000"/>
          </a:xfrm>
        </p:spPr>
        <p:txBody>
          <a:bodyPr/>
          <a:lstStyle/>
          <a:p>
            <a:pPr algn="just" rtl="1" eaLnBrk="1" hangingPunct="1">
              <a:lnSpc>
                <a:spcPct val="150000"/>
              </a:lnSpc>
            </a:pPr>
            <a:r>
              <a:rPr lang="ar-SA" altLang="en-US" sz="2000" dirty="0" smtClean="0">
                <a:latin typeface="Times New Roman" pitchFamily="18" charset="0"/>
                <a:cs typeface="Times New Roman" pitchFamily="18" charset="0"/>
              </a:rPr>
              <a:t>التربية من أهم العمليات الإنتاجية التي تعطي عائداً جيداً في مشروعات أبقار اللبن ويجب الاستمرار في هذا العمل إلى درجة ما تحددها المعايير الاقتصادية والتغذية جزء مهم من التربية ويجب ملاحظة ان جزء من التغذية يذهب إلى الحفظ بغض النظر عن الإنتاج وهي كمية ثابتة إلى حد ما في الابقار.</a:t>
            </a:r>
          </a:p>
          <a:p>
            <a:pPr algn="just" rtl="1" eaLnBrk="1" hangingPunct="1">
              <a:lnSpc>
                <a:spcPct val="150000"/>
              </a:lnSpc>
            </a:pPr>
            <a:r>
              <a:rPr lang="ar-SA" altLang="en-US" sz="2000" dirty="0" smtClean="0">
                <a:latin typeface="Times New Roman" pitchFamily="18" charset="0"/>
                <a:cs typeface="Times New Roman" pitchFamily="18" charset="0"/>
              </a:rPr>
              <a:t>هناك ملاحظة مهمة يعمل بها في الاقتصاد الزراعي وتشير إلى أن إنتاجية أي مورد (أعلاف، عمالة، ..إلخ) تعتمد على العناصر الأخرى من حيث الكمية والنوعية المشتركة معها في </a:t>
            </a:r>
            <a:r>
              <a:rPr lang="ar-SA" altLang="en-US" sz="2000" dirty="0" smtClean="0">
                <a:latin typeface="Times New Roman" pitchFamily="18" charset="0"/>
                <a:cs typeface="Times New Roman" pitchFamily="18" charset="0"/>
              </a:rPr>
              <a:t>عملية </a:t>
            </a:r>
            <a:r>
              <a:rPr lang="ar-SA" altLang="en-US" sz="2000" dirty="0" smtClean="0">
                <a:latin typeface="Times New Roman" pitchFamily="18" charset="0"/>
                <a:cs typeface="Times New Roman" pitchFamily="18" charset="0"/>
              </a:rPr>
              <a:t>الإنتاج وتطبيقات ذلك في ادراة مشروعات الإنتاج الحيواني هي في إنتاجية الأعلاف من اللحم والحليب تعتمد على خصائص الأبقار الوراثية وغيرها.</a:t>
            </a:r>
          </a:p>
          <a:p>
            <a:pPr algn="just" rtl="1" eaLnBrk="1" hangingPunct="1">
              <a:lnSpc>
                <a:spcPct val="150000"/>
              </a:lnSpc>
            </a:pPr>
            <a:r>
              <a:rPr lang="ar-SA" altLang="en-US" sz="2000" dirty="0" smtClean="0">
                <a:latin typeface="Times New Roman" pitchFamily="18" charset="0"/>
                <a:cs typeface="Times New Roman" pitchFamily="18" charset="0"/>
              </a:rPr>
              <a:t>أي أن الخصائص الوراثية والتربوية في الأبقار تحدد إنتاجية العلاف والعمالة وغيرها من العناصر الإنتاجية إلى درجة كبيرة ومما لاشك فيه أن مقدرة المزارع على الاستثمار في الابقار المحسنة واسعار الأبقار والحليب والدخل المحتمل من النشاط عوامل مهمة في تحديد الإنتاجية للموارد المستخدمة في الإنتاج.</a:t>
            </a:r>
            <a:endParaRPr lang="en-US" altLang="en-US" sz="20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52A5C62E-A9B5-40E3-B1D4-2E44CC5B471F}" type="slidenum">
              <a:rPr lang="ar-SA" smtClean="0"/>
              <a:pPr>
                <a:defRPr/>
              </a:pPr>
              <a:t>271</a:t>
            </a:fld>
            <a:endParaRPr lang="en-US"/>
          </a:p>
        </p:txBody>
      </p:sp>
    </p:spTree>
    <p:extLst>
      <p:ext uri="{BB962C8B-B14F-4D97-AF65-F5344CB8AC3E}">
        <p14:creationId xmlns:p14="http://schemas.microsoft.com/office/powerpoint/2010/main" val="4221628264"/>
      </p:ext>
    </p:extLst>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4294967295"/>
          </p:nvPr>
        </p:nvSpPr>
        <p:spPr>
          <a:xfrm>
            <a:off x="914400" y="914400"/>
            <a:ext cx="7772400" cy="5059363"/>
          </a:xfrm>
        </p:spPr>
        <p:txBody>
          <a:bodyPr/>
          <a:lstStyle/>
          <a:p>
            <a:pPr algn="r" rtl="1" eaLnBrk="1" hangingPunct="1">
              <a:lnSpc>
                <a:spcPct val="90000"/>
              </a:lnSpc>
              <a:buFontTx/>
              <a:buNone/>
            </a:pPr>
            <a:r>
              <a:rPr lang="ar-SA" altLang="en-US" b="1" dirty="0" smtClean="0">
                <a:solidFill>
                  <a:schemeClr val="accent1"/>
                </a:solidFill>
                <a:latin typeface="Traditional Arabic" pitchFamily="18" charset="-78"/>
                <a:cs typeface="Traditional Arabic" pitchFamily="18" charset="-78"/>
              </a:rPr>
              <a:t>بدائـل الـتلقيح فـــــــــي أبقار </a:t>
            </a:r>
            <a:r>
              <a:rPr lang="ar-SA" altLang="en-US" b="1" dirty="0" smtClean="0">
                <a:solidFill>
                  <a:schemeClr val="accent1"/>
                </a:solidFill>
                <a:latin typeface="Traditional Arabic" pitchFamily="18" charset="-78"/>
                <a:cs typeface="Traditional Arabic" pitchFamily="18" charset="-78"/>
              </a:rPr>
              <a:t>الالـبان:</a:t>
            </a:r>
            <a:endParaRPr lang="ar-SA" altLang="en-US" b="1" dirty="0" smtClean="0">
              <a:solidFill>
                <a:schemeClr val="accent1"/>
              </a:solidFill>
              <a:latin typeface="Traditional Arabic" pitchFamily="18" charset="-78"/>
              <a:cs typeface="Traditional Arabic" pitchFamily="18" charset="-78"/>
            </a:endParaRPr>
          </a:p>
          <a:p>
            <a:pPr algn="just" rtl="1" eaLnBrk="1" hangingPunct="1">
              <a:lnSpc>
                <a:spcPct val="90000"/>
              </a:lnSpc>
            </a:pPr>
            <a:r>
              <a:rPr lang="ar-SA" altLang="en-US" sz="2400" dirty="0">
                <a:latin typeface="Times New Roman" pitchFamily="18" charset="0"/>
                <a:cs typeface="Times New Roman" pitchFamily="18" charset="0"/>
              </a:rPr>
              <a:t>لاشك ان المزارع يواجه امكانية شراء ثيران التلقيح او استخدام التلقيح الصناعي كبديل يحتاج الى اتخاذ قررا ومن المعروف وراثياً أن للذكور اهمية في الصفات الوراثية للقطيع المنتج ومقدرة المزارع على شراء ثيران وتربيتها بخواص وراثية عالية تختلف من مزارع الى اخر بالاضافة الى الكفاءة التي تتم بها عملية التلقيح من ناحية الوقت</a:t>
            </a:r>
            <a:r>
              <a:rPr lang="ar-SA" altLang="en-US" sz="2400" dirty="0" smtClean="0">
                <a:latin typeface="Times New Roman" pitchFamily="18" charset="0"/>
                <a:cs typeface="Times New Roman" pitchFamily="18" charset="0"/>
              </a:rPr>
              <a:t>.</a:t>
            </a:r>
          </a:p>
          <a:p>
            <a:pPr algn="just" rtl="1" eaLnBrk="1" hangingPunct="1">
              <a:lnSpc>
                <a:spcPct val="90000"/>
              </a:lnSpc>
            </a:pPr>
            <a:r>
              <a:rPr lang="ar-SA" altLang="en-US" sz="2400" dirty="0" smtClean="0">
                <a:latin typeface="Times New Roman" pitchFamily="18" charset="0"/>
                <a:cs typeface="Times New Roman" pitchFamily="18" charset="0"/>
              </a:rPr>
              <a:t> عند امتلاك </a:t>
            </a:r>
            <a:r>
              <a:rPr lang="ar-SA" altLang="en-US" sz="2400" dirty="0">
                <a:latin typeface="Times New Roman" pitchFamily="18" charset="0"/>
                <a:cs typeface="Times New Roman" pitchFamily="18" charset="0"/>
              </a:rPr>
              <a:t>المزارع </a:t>
            </a:r>
            <a:r>
              <a:rPr lang="ar-SA" altLang="en-US" sz="2400" dirty="0" smtClean="0">
                <a:latin typeface="Times New Roman" pitchFamily="18" charset="0"/>
                <a:cs typeface="Times New Roman" pitchFamily="18" charset="0"/>
              </a:rPr>
              <a:t>اعداد </a:t>
            </a:r>
            <a:r>
              <a:rPr lang="ar-SA" altLang="en-US" sz="2400" dirty="0">
                <a:latin typeface="Times New Roman" pitchFamily="18" charset="0"/>
                <a:cs typeface="Times New Roman" pitchFamily="18" charset="0"/>
              </a:rPr>
              <a:t>محدودة من الابقار تكون تكلفة التلقيح الصناعي اقل من التلقيح بامتلاك ثيران بينما عند مستوى معين من الاعداد تكون فيها تكلفة امتلاك ثيران التلقيح واستخدامها اقل من تكاليف التلقيح باستخدام التلقيح </a:t>
            </a:r>
            <a:r>
              <a:rPr lang="ar-SA" altLang="en-US" sz="2400" dirty="0" smtClean="0">
                <a:latin typeface="Times New Roman" pitchFamily="18" charset="0"/>
                <a:cs typeface="Times New Roman" pitchFamily="18" charset="0"/>
              </a:rPr>
              <a:t>الصناعي</a:t>
            </a:r>
          </a:p>
          <a:p>
            <a:pPr algn="just" rtl="1" eaLnBrk="1" hangingPunct="1">
              <a:lnSpc>
                <a:spcPct val="90000"/>
              </a:lnSpc>
            </a:pPr>
            <a:r>
              <a:rPr lang="ar-SA" altLang="en-US" sz="2400" dirty="0" smtClean="0">
                <a:latin typeface="Times New Roman" pitchFamily="18" charset="0"/>
                <a:cs typeface="Times New Roman" pitchFamily="18" charset="0"/>
              </a:rPr>
              <a:t> </a:t>
            </a:r>
            <a:r>
              <a:rPr lang="ar-SA" altLang="en-US" sz="2400" dirty="0">
                <a:latin typeface="Times New Roman" pitchFamily="18" charset="0"/>
                <a:cs typeface="Times New Roman" pitchFamily="18" charset="0"/>
              </a:rPr>
              <a:t>ومن المهم جداً في هذا الموضوع حساب تكلفة امتلاك الثور من عمالة واعلاف واهلاكات وغيرها ومقارنة ذلك بتكلفة التلقيح الصناعي واختيار البديل الذي يقابل اقل تكلفة عند تساوي العوامل الاخرى.</a:t>
            </a:r>
            <a:endParaRPr lang="en-US" altLang="en-US" sz="2400"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B4A72FB2-74BA-4E06-93E9-CB3BCE1E0439}" type="slidenum">
              <a:rPr lang="ar-SA" smtClean="0"/>
              <a:pPr>
                <a:defRPr/>
              </a:pPr>
              <a:t>272</a:t>
            </a:fld>
            <a:endParaRPr lang="en-US"/>
          </a:p>
        </p:txBody>
      </p:sp>
    </p:spTree>
    <p:extLst>
      <p:ext uri="{BB962C8B-B14F-4D97-AF65-F5344CB8AC3E}">
        <p14:creationId xmlns:p14="http://schemas.microsoft.com/office/powerpoint/2010/main" val="3604799441"/>
      </p:ext>
    </p:extLst>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4294967295"/>
          </p:nvPr>
        </p:nvSpPr>
        <p:spPr>
          <a:xfrm>
            <a:off x="0" y="609600"/>
            <a:ext cx="8915400" cy="4953000"/>
          </a:xfrm>
        </p:spPr>
        <p:txBody>
          <a:bodyPr/>
          <a:lstStyle/>
          <a:p>
            <a:pPr algn="ctr" rtl="1" eaLnBrk="1" hangingPunct="1">
              <a:lnSpc>
                <a:spcPct val="80000"/>
              </a:lnSpc>
              <a:buFontTx/>
              <a:buNone/>
            </a:pPr>
            <a:r>
              <a:rPr lang="ar-SA" altLang="en-US" sz="2800" b="1" dirty="0" smtClean="0">
                <a:solidFill>
                  <a:schemeClr val="accent1"/>
                </a:solidFill>
                <a:latin typeface="Times New Roman" pitchFamily="18" charset="0"/>
                <a:cs typeface="Times New Roman" pitchFamily="18" charset="0"/>
              </a:rPr>
              <a:t>شــــراء أو تــــربية </a:t>
            </a:r>
            <a:r>
              <a:rPr lang="ar-SA" altLang="en-US" sz="2800" b="1" dirty="0" smtClean="0">
                <a:solidFill>
                  <a:schemeClr val="accent1"/>
                </a:solidFill>
                <a:latin typeface="Times New Roman" pitchFamily="18" charset="0"/>
                <a:cs typeface="Times New Roman" pitchFamily="18" charset="0"/>
              </a:rPr>
              <a:t>الـبدائل </a:t>
            </a:r>
            <a:r>
              <a:rPr lang="ar-SA" altLang="en-US" sz="2800" b="1" dirty="0" smtClean="0">
                <a:solidFill>
                  <a:schemeClr val="accent1"/>
                </a:solidFill>
                <a:latin typeface="Times New Roman" pitchFamily="18" charset="0"/>
                <a:cs typeface="Times New Roman" pitchFamily="18" charset="0"/>
              </a:rPr>
              <a:t>في الـقطيع</a:t>
            </a:r>
          </a:p>
          <a:p>
            <a:pPr algn="r" rtl="1" eaLnBrk="1" hangingPunct="1">
              <a:lnSpc>
                <a:spcPct val="80000"/>
              </a:lnSpc>
              <a:buFontTx/>
              <a:buNone/>
            </a:pPr>
            <a:endParaRPr lang="ar-SA" altLang="en-US" sz="2000" dirty="0" smtClean="0">
              <a:solidFill>
                <a:srgbClr val="FF0000"/>
              </a:solidFill>
              <a:latin typeface="Times New Roman" pitchFamily="18" charset="0"/>
              <a:cs typeface="Times New Roman" pitchFamily="18" charset="0"/>
            </a:endParaRPr>
          </a:p>
          <a:p>
            <a:pPr algn="r" rtl="1" eaLnBrk="1" hangingPunct="1">
              <a:lnSpc>
                <a:spcPct val="150000"/>
              </a:lnSpc>
            </a:pPr>
            <a:r>
              <a:rPr lang="ar-SA" altLang="en-US" sz="1800" dirty="0" smtClean="0">
                <a:latin typeface="Times New Roman" pitchFamily="18" charset="0"/>
                <a:cs typeface="Times New Roman" pitchFamily="18" charset="0"/>
              </a:rPr>
              <a:t>من الأسئلة المهمة في إدارة أبقار اللبن للمزارع </a:t>
            </a:r>
            <a:r>
              <a:rPr lang="ar-SA" altLang="en-US" sz="1800" dirty="0" smtClean="0">
                <a:latin typeface="Times New Roman" pitchFamily="18" charset="0"/>
                <a:cs typeface="Times New Roman" pitchFamily="18" charset="0"/>
              </a:rPr>
              <a:t>محدودة </a:t>
            </a:r>
            <a:r>
              <a:rPr lang="ar-SA" altLang="en-US" sz="1800" dirty="0" smtClean="0">
                <a:latin typeface="Times New Roman" pitchFamily="18" charset="0"/>
                <a:cs typeface="Times New Roman" pitchFamily="18" charset="0"/>
              </a:rPr>
              <a:t>الموارد مسالة تربية العجول الصغيرة والاحتفاظ بها كبدائل لأبقار مسنة تخرج من برنامج الإنتاج أو شراء بدائل أبقار جاهزة كلما دعت الحاجة كبدائل في سنة أو مرحلة معينة وللإجابة على السؤال المتعلق باختيار أنسب الطرق يتطلب حساب </a:t>
            </a:r>
            <a:r>
              <a:rPr lang="ar-SA" altLang="en-US" sz="1800" dirty="0" smtClean="0">
                <a:latin typeface="Times New Roman" pitchFamily="18" charset="0"/>
                <a:cs typeface="Times New Roman" pitchFamily="18" charset="0"/>
              </a:rPr>
              <a:t>ربحية </a:t>
            </a:r>
            <a:r>
              <a:rPr lang="ar-SA" altLang="en-US" sz="1800" dirty="0" smtClean="0">
                <a:latin typeface="Times New Roman" pitchFamily="18" charset="0"/>
                <a:cs typeface="Times New Roman" pitchFamily="18" charset="0"/>
              </a:rPr>
              <a:t>كل طريقة على </a:t>
            </a:r>
            <a:r>
              <a:rPr lang="ar-SA" altLang="en-US" sz="1800" dirty="0" smtClean="0">
                <a:latin typeface="Times New Roman" pitchFamily="18" charset="0"/>
                <a:cs typeface="Times New Roman" pitchFamily="18" charset="0"/>
              </a:rPr>
              <a:t>حدة </a:t>
            </a:r>
            <a:r>
              <a:rPr lang="ar-SA" altLang="en-US" sz="1800" dirty="0" smtClean="0">
                <a:latin typeface="Times New Roman" pitchFamily="18" charset="0"/>
                <a:cs typeface="Times New Roman" pitchFamily="18" charset="0"/>
              </a:rPr>
              <a:t>واختيار الطريقة التي توافق أعلى </a:t>
            </a:r>
            <a:r>
              <a:rPr lang="ar-SA" altLang="en-US" sz="1800" dirty="0" smtClean="0">
                <a:latin typeface="Times New Roman" pitchFamily="18" charset="0"/>
                <a:cs typeface="Times New Roman" pitchFamily="18" charset="0"/>
              </a:rPr>
              <a:t>ربحية </a:t>
            </a:r>
            <a:r>
              <a:rPr lang="ar-SA" altLang="en-US" sz="1800" dirty="0" smtClean="0">
                <a:latin typeface="Times New Roman" pitchFamily="18" charset="0"/>
                <a:cs typeface="Times New Roman" pitchFamily="18" charset="0"/>
              </a:rPr>
              <a:t>أو عائد صافي وهناك عوامل أخرى يجب مراعاتها وهي:</a:t>
            </a:r>
          </a:p>
          <a:p>
            <a:pPr lvl="1" algn="r" rtl="1" eaLnBrk="1" hangingPunct="1">
              <a:lnSpc>
                <a:spcPct val="150000"/>
              </a:lnSpc>
            </a:pPr>
            <a:r>
              <a:rPr lang="ar-SA" altLang="en-US" sz="1800" dirty="0" smtClean="0">
                <a:latin typeface="Times New Roman" pitchFamily="18" charset="0"/>
                <a:cs typeface="Times New Roman" pitchFamily="18" charset="0"/>
              </a:rPr>
              <a:t>الثقة في البدائل المشتراة من السوق من حيث الصفات الوراثية</a:t>
            </a:r>
          </a:p>
          <a:p>
            <a:pPr lvl="1" algn="r" rtl="1" eaLnBrk="1" hangingPunct="1">
              <a:lnSpc>
                <a:spcPct val="150000"/>
              </a:lnSpc>
            </a:pPr>
            <a:r>
              <a:rPr lang="ar-SA" altLang="en-US" sz="1800" dirty="0" smtClean="0">
                <a:latin typeface="Times New Roman" pitchFamily="18" charset="0"/>
                <a:cs typeface="Times New Roman" pitchFamily="18" charset="0"/>
              </a:rPr>
              <a:t>إمكانية الإصابة بالإمراض ونقلها إلى داخل القطيع</a:t>
            </a:r>
          </a:p>
          <a:p>
            <a:pPr lvl="1" algn="r" rtl="1" eaLnBrk="1" hangingPunct="1">
              <a:lnSpc>
                <a:spcPct val="150000"/>
              </a:lnSpc>
            </a:pPr>
            <a:r>
              <a:rPr lang="ar-SA" altLang="en-US" sz="1800" dirty="0" smtClean="0">
                <a:latin typeface="Times New Roman" pitchFamily="18" charset="0"/>
                <a:cs typeface="Times New Roman" pitchFamily="18" charset="0"/>
              </a:rPr>
              <a:t>التأقلم مع الظروف المساندة في المزرعة</a:t>
            </a:r>
          </a:p>
          <a:p>
            <a:pPr lvl="1" algn="r" rtl="1" eaLnBrk="1" hangingPunct="1">
              <a:lnSpc>
                <a:spcPct val="150000"/>
              </a:lnSpc>
            </a:pPr>
            <a:r>
              <a:rPr lang="ar-SA" altLang="en-US" sz="1800" dirty="0" smtClean="0">
                <a:latin typeface="Times New Roman" pitchFamily="18" charset="0"/>
                <a:cs typeface="Times New Roman" pitchFamily="18" charset="0"/>
              </a:rPr>
              <a:t>التذبذب السنوي في أسعار السوق فيما يخص البدائل.</a:t>
            </a:r>
          </a:p>
          <a:p>
            <a:pPr algn="r" rtl="1" eaLnBrk="1" hangingPunct="1">
              <a:lnSpc>
                <a:spcPct val="150000"/>
              </a:lnSpc>
            </a:pPr>
            <a:r>
              <a:rPr lang="ar-SA" altLang="en-US" sz="1800" dirty="0" smtClean="0">
                <a:latin typeface="Times New Roman" pitchFamily="18" charset="0"/>
                <a:cs typeface="Times New Roman" pitchFamily="18" charset="0"/>
              </a:rPr>
              <a:t>وعلى المزارع أن يزن بوضوح كل هذه العوامل في اتخاذ القرار بخصوص الطريقة المناسبة لمزرعته وعلى العموم سوف يجد المزارع الذي يتوفر لديه العمالة العائلية والموارد الأخرى تربية البدائل أو العجول الصغيرة دون مرحلة الإدرار والاحتفاظ بها الى مرحلة الإنتاج أقل تكلفة من شراء العجول البديلة من الأسواق.</a:t>
            </a:r>
            <a:endParaRPr lang="en-US" altLang="en-US" sz="18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B174D453-AF64-4264-AC2E-5A53CC0853DC}" type="slidenum">
              <a:rPr lang="ar-SA" smtClean="0"/>
              <a:pPr>
                <a:defRPr/>
              </a:pPr>
              <a:t>273</a:t>
            </a:fld>
            <a:endParaRPr lang="en-US"/>
          </a:p>
        </p:txBody>
      </p:sp>
    </p:spTree>
    <p:extLst>
      <p:ext uri="{BB962C8B-B14F-4D97-AF65-F5344CB8AC3E}">
        <p14:creationId xmlns:p14="http://schemas.microsoft.com/office/powerpoint/2010/main" val="462622825"/>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4294967295"/>
          </p:nvPr>
        </p:nvSpPr>
        <p:spPr>
          <a:xfrm>
            <a:off x="0" y="381000"/>
            <a:ext cx="9144000" cy="6172200"/>
          </a:xfrm>
        </p:spPr>
        <p:txBody>
          <a:bodyPr/>
          <a:lstStyle/>
          <a:p>
            <a:pPr algn="ctr" rtl="1" eaLnBrk="1" hangingPunct="1">
              <a:lnSpc>
                <a:spcPct val="150000"/>
              </a:lnSpc>
              <a:buFontTx/>
              <a:buNone/>
            </a:pPr>
            <a:r>
              <a:rPr lang="ar-SA" altLang="en-US" sz="2400" b="1" dirty="0" smtClean="0">
                <a:solidFill>
                  <a:schemeClr val="accent1"/>
                </a:solidFill>
                <a:latin typeface="Times New Roman" pitchFamily="18" charset="0"/>
                <a:cs typeface="Times New Roman" pitchFamily="18" charset="0"/>
              </a:rPr>
              <a:t>اختيار العلائق ومستوى التغذية لتحقيق أكبر عائد</a:t>
            </a:r>
          </a:p>
          <a:p>
            <a:pPr algn="just" rtl="1" eaLnBrk="1" hangingPunct="1">
              <a:lnSpc>
                <a:spcPct val="150000"/>
              </a:lnSpc>
            </a:pPr>
            <a:r>
              <a:rPr lang="ar-SA" altLang="en-US" sz="2000" b="1" dirty="0" smtClean="0">
                <a:latin typeface="Times New Roman" pitchFamily="18" charset="0"/>
                <a:cs typeface="Times New Roman" pitchFamily="18" charset="0"/>
              </a:rPr>
              <a:t>من مسائل اختيار العلائق في تربية ابقار اللبن ما يلي:</a:t>
            </a:r>
          </a:p>
          <a:p>
            <a:pPr lvl="1" algn="just" rtl="1" eaLnBrk="1" hangingPunct="1">
              <a:lnSpc>
                <a:spcPct val="150000"/>
              </a:lnSpc>
            </a:pPr>
            <a:r>
              <a:rPr lang="ar-SA" altLang="en-US" sz="2000" dirty="0" smtClean="0">
                <a:latin typeface="Times New Roman" pitchFamily="18" charset="0"/>
                <a:cs typeface="Times New Roman" pitchFamily="18" charset="0"/>
              </a:rPr>
              <a:t>تحديد نسب خلط كل من الحبوب والأعلاف والألبان والبروتين في العليقة.</a:t>
            </a:r>
          </a:p>
          <a:p>
            <a:pPr lvl="1" algn="just" rtl="1" eaLnBrk="1" hangingPunct="1">
              <a:lnSpc>
                <a:spcPct val="150000"/>
              </a:lnSpc>
            </a:pPr>
            <a:r>
              <a:rPr lang="ar-SA" altLang="en-US" sz="2000" dirty="0" smtClean="0">
                <a:latin typeface="Times New Roman" pitchFamily="18" charset="0"/>
                <a:cs typeface="Times New Roman" pitchFamily="18" charset="0"/>
              </a:rPr>
              <a:t>تحديد مستويات التغذية للأبقار وكذلك مستهدفات الإنتاج من الحليب المقابل لمستويات التغذية.</a:t>
            </a:r>
          </a:p>
          <a:p>
            <a:pPr lvl="1" algn="just" rtl="1" eaLnBrk="1" hangingPunct="1">
              <a:lnSpc>
                <a:spcPct val="150000"/>
              </a:lnSpc>
            </a:pPr>
            <a:r>
              <a:rPr lang="ar-SA" altLang="en-US" sz="2000" dirty="0" smtClean="0">
                <a:latin typeface="Times New Roman" pitchFamily="18" charset="0"/>
                <a:cs typeface="Times New Roman" pitchFamily="18" charset="0"/>
              </a:rPr>
              <a:t>وكل مثل هذه المسائل تعتمد على أسعار العلف والحليب وكذلك على الصفات الوراثية لابقار ويعتمد الحل على وضع المزارع من ناحية توفر راس المال ونوعية المادة المسوقة (الحليب، الاجبان،..إلخ).</a:t>
            </a:r>
          </a:p>
          <a:p>
            <a:pPr lvl="1" algn="just" rtl="1" eaLnBrk="1" hangingPunct="1">
              <a:lnSpc>
                <a:spcPct val="150000"/>
              </a:lnSpc>
            </a:pPr>
            <a:r>
              <a:rPr lang="ar-SA" altLang="en-US" sz="2000" dirty="0" smtClean="0">
                <a:latin typeface="Times New Roman" pitchFamily="18" charset="0"/>
                <a:cs typeface="Times New Roman" pitchFamily="18" charset="0"/>
              </a:rPr>
              <a:t>ففي حالة توفر راس المال فالمزارع سوف يغذي الابقار الى المرحلة التي يتحصل فيها على اكبر ربح من كل بقرة في القطيع وبالتالي اكبر ربح أو عائد صافي من المزرعة ككل. </a:t>
            </a:r>
            <a:endParaRPr lang="ar-SA" altLang="en-US" sz="2000" dirty="0" smtClean="0">
              <a:latin typeface="Times New Roman" pitchFamily="18" charset="0"/>
              <a:cs typeface="Times New Roman" pitchFamily="18" charset="0"/>
            </a:endParaRPr>
          </a:p>
          <a:p>
            <a:pPr lvl="1" algn="just" rtl="1" eaLnBrk="1" hangingPunct="1">
              <a:lnSpc>
                <a:spcPct val="150000"/>
              </a:lnSpc>
            </a:pPr>
            <a:r>
              <a:rPr lang="ar-SA" altLang="en-US" sz="2000" dirty="0" smtClean="0">
                <a:latin typeface="Times New Roman" pitchFamily="18" charset="0"/>
                <a:cs typeface="Times New Roman" pitchFamily="18" charset="0"/>
              </a:rPr>
              <a:t>اما </a:t>
            </a:r>
            <a:r>
              <a:rPr lang="ar-SA" altLang="en-US" sz="2000" dirty="0" smtClean="0">
                <a:latin typeface="Times New Roman" pitchFamily="18" charset="0"/>
                <a:cs typeface="Times New Roman" pitchFamily="18" charset="0"/>
              </a:rPr>
              <a:t>المزارع المحدود في راس المال فسوف ينظر الى البدائل المتاحة لاستعمال العلف في تغذية حيوانات اخرى متنافسة بحيث يتحصل على اكبر مردود من موارده </a:t>
            </a:r>
            <a:r>
              <a:rPr lang="ar-SA" altLang="en-US" sz="2000" dirty="0" smtClean="0">
                <a:latin typeface="Times New Roman" pitchFamily="18" charset="0"/>
                <a:cs typeface="Times New Roman" pitchFamily="18" charset="0"/>
              </a:rPr>
              <a:t>المحدودة </a:t>
            </a:r>
            <a:r>
              <a:rPr lang="ar-SA" altLang="en-US" sz="2000" dirty="0" smtClean="0">
                <a:latin typeface="Times New Roman" pitchFamily="18" charset="0"/>
                <a:cs typeface="Times New Roman" pitchFamily="18" charset="0"/>
              </a:rPr>
              <a:t>في الاستخدامات المختلفة.</a:t>
            </a:r>
            <a:endParaRPr lang="en-US" altLang="en-US" sz="2000" dirty="0" smtClean="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81ED154B-B1DF-4F40-A093-F35138E15065}" type="slidenum">
              <a:rPr lang="ar-SA" smtClean="0"/>
              <a:pPr>
                <a:defRPr/>
              </a:pPr>
              <a:t>274</a:t>
            </a:fld>
            <a:endParaRPr lang="en-US"/>
          </a:p>
        </p:txBody>
      </p:sp>
    </p:spTree>
    <p:extLst>
      <p:ext uri="{BB962C8B-B14F-4D97-AF65-F5344CB8AC3E}">
        <p14:creationId xmlns:p14="http://schemas.microsoft.com/office/powerpoint/2010/main" val="19900732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nvPr>
        </p:nvGraphicFramePr>
        <p:xfrm>
          <a:off x="0" y="762000"/>
          <a:ext cx="89916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315" name="Picture 2" descr="C:\Users\naldawdahi\Desktop\images.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2" descr="شعار قسم الاقتصاد الزراعي"/>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76200"/>
            <a:ext cx="1609725"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50486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nvPr>
        </p:nvGraphicFramePr>
        <p:xfrm>
          <a:off x="152400" y="838200"/>
          <a:ext cx="8915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pPr>
              <a:defRPr/>
            </a:pPr>
            <a:fld id="{7B9F1A28-F8FF-47F6-ADF0-7A6AC11790EC}" type="slidenum">
              <a:rPr lang="en-US" smtClean="0"/>
              <a:pPr>
                <a:defRPr/>
              </a:pPr>
              <a:t>29</a:t>
            </a:fld>
            <a:endParaRPr lang="en-US" dirty="0"/>
          </a:p>
        </p:txBody>
      </p:sp>
      <p:pic>
        <p:nvPicPr>
          <p:cNvPr id="14340" name="Picture 2" descr="C:\Users\naldawdahi\Desktop\images.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2" descr="شعار قسم الاقتصاد الزراعي"/>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76200"/>
            <a:ext cx="1609725"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7718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2" descr="شعار قسم الاقتصاد الزراعي"/>
          <p:cNvPicPr>
            <a:picLocks noChangeAspect="1" noChangeArrowheads="1"/>
          </p:cNvPicPr>
          <p:nvPr/>
        </p:nvPicPr>
        <p:blipFill>
          <a:blip r:embed="rId3" cstate="print"/>
          <a:srcRect/>
          <a:stretch>
            <a:fillRect/>
          </a:stretch>
        </p:blipFill>
        <p:spPr bwMode="auto">
          <a:xfrm>
            <a:off x="1" y="0"/>
            <a:ext cx="1447800" cy="762000"/>
          </a:xfrm>
          <a:prstGeom prst="rect">
            <a:avLst/>
          </a:prstGeom>
          <a:noFill/>
          <a:ln w="9525">
            <a:noFill/>
            <a:miter lim="800000"/>
            <a:headEnd/>
            <a:tailEnd/>
          </a:ln>
        </p:spPr>
      </p:pic>
      <p:pic>
        <p:nvPicPr>
          <p:cNvPr id="1026"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rgbClr val="0BD0D9"/>
              </a:buClr>
              <a:buSzPct val="95000"/>
              <a:buFont typeface="Wingdings 2"/>
              <a:buChar char=""/>
              <a:defRPr/>
            </a:pPr>
            <a:endParaRPr lang="en-US" sz="2800" dirty="0">
              <a:solidFill>
                <a:srgbClr val="DBF5F9">
                  <a:lumMod val="50000"/>
                </a:srgbClr>
              </a:solidFill>
              <a:latin typeface="Constantia"/>
            </a:endParaRPr>
          </a:p>
        </p:txBody>
      </p:sp>
      <p:sp>
        <p:nvSpPr>
          <p:cNvPr id="6148"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dirty="0">
              <a:solidFill>
                <a:prstClr val="black"/>
              </a:solidFill>
            </a:endParaRPr>
          </a:p>
          <a:p>
            <a:pPr eaLnBrk="0" hangingPunct="0"/>
            <a:endParaRPr lang="en-US" altLang="zh-CN" dirty="0">
              <a:solidFill>
                <a:prstClr val="black"/>
              </a:solidFill>
            </a:endParaRPr>
          </a:p>
        </p:txBody>
      </p:sp>
      <p:sp>
        <p:nvSpPr>
          <p:cNvPr id="6149" name="Rectangle 1"/>
          <p:cNvSpPr>
            <a:spLocks noChangeArrowheads="1"/>
          </p:cNvSpPr>
          <p:nvPr/>
        </p:nvSpPr>
        <p:spPr bwMode="auto">
          <a:xfrm>
            <a:off x="2819400" y="837457"/>
            <a:ext cx="4419600" cy="1077218"/>
          </a:xfrm>
          <a:prstGeom prst="rect">
            <a:avLst/>
          </a:prstGeom>
          <a:noFill/>
          <a:ln w="9525">
            <a:noFill/>
            <a:miter lim="800000"/>
            <a:headEnd/>
            <a:tailEnd/>
          </a:ln>
        </p:spPr>
        <p:txBody>
          <a:bodyPr wrap="square" anchor="ctr">
            <a:spAutoFit/>
          </a:bodyPr>
          <a:lstStyle/>
          <a:p>
            <a:pPr algn="justLow" rtl="1" eaLnBrk="0" hangingPunct="0"/>
            <a:r>
              <a:rPr lang="ar-SA" sz="2800" b="1" dirty="0">
                <a:latin typeface="Times New Roman" pitchFamily="18" charset="0"/>
                <a:ea typeface="Times New Roman" pitchFamily="18" charset="0"/>
                <a:cs typeface="Times New Roman" pitchFamily="18" charset="0"/>
              </a:rPr>
              <a:t>مدخل لعلم إدارة المنشآت الزراعية</a:t>
            </a:r>
            <a:endParaRPr lang="ar-SA" sz="2800" dirty="0">
              <a:latin typeface="Times New Roman" pitchFamily="18" charset="0"/>
              <a:ea typeface="Times New Roman" pitchFamily="18" charset="0"/>
              <a:cs typeface="Times New Roman" pitchFamily="18" charset="0"/>
            </a:endParaRPr>
          </a:p>
          <a:p>
            <a:pPr algn="justLow" rtl="1" eaLnBrk="0" hangingPunct="0"/>
            <a:endParaRPr lang="ar-SA" dirty="0">
              <a:solidFill>
                <a:prstClr val="black"/>
              </a:solidFill>
              <a:latin typeface="Times New Roman" pitchFamily="18" charset="0"/>
              <a:cs typeface="Times New Roman" pitchFamily="18" charset="0"/>
            </a:endParaRPr>
          </a:p>
          <a:p>
            <a:pPr indent="288925" algn="justLow" rtl="1" eaLnBrk="0" hangingPunct="0"/>
            <a:endParaRPr lang="en-US" dirty="0">
              <a:solidFill>
                <a:prstClr val="black"/>
              </a:solidFill>
              <a:latin typeface="Times New Roman" pitchFamily="18" charset="0"/>
              <a:cs typeface="Times New Roman" pitchFamily="18" charset="0"/>
            </a:endParaRPr>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solidFill>
                  <a:srgbClr val="04617B">
                    <a:shade val="90000"/>
                  </a:srgbClr>
                </a:solidFill>
              </a:rPr>
              <a:pPr>
                <a:defRPr/>
              </a:pPr>
              <a:t>3</a:t>
            </a:fld>
            <a:endParaRPr lang="en-US" dirty="0">
              <a:solidFill>
                <a:srgbClr val="04617B">
                  <a:shade val="90000"/>
                </a:srgbClr>
              </a:solidFill>
            </a:endParaRPr>
          </a:p>
        </p:txBody>
      </p:sp>
      <p:graphicFrame>
        <p:nvGraphicFramePr>
          <p:cNvPr id="2" name="Diagram 1"/>
          <p:cNvGraphicFramePr/>
          <p:nvPr>
            <p:extLst>
              <p:ext uri="{D42A27DB-BD31-4B8C-83A1-F6EECF244321}">
                <p14:modId xmlns:p14="http://schemas.microsoft.com/office/powerpoint/2010/main" val="1428529172"/>
              </p:ext>
            </p:extLst>
          </p:nvPr>
        </p:nvGraphicFramePr>
        <p:xfrm>
          <a:off x="304800" y="1397000"/>
          <a:ext cx="8534400" cy="50038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8168160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nvPr>
        </p:nvGraphicFramePr>
        <p:xfrm>
          <a:off x="152400" y="914400"/>
          <a:ext cx="85344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pPr>
              <a:defRPr/>
            </a:pPr>
            <a:fld id="{AE2DE124-F9A8-4F79-AF11-2E26C31F5B11}" type="slidenum">
              <a:rPr lang="en-US" smtClean="0"/>
              <a:pPr>
                <a:defRPr/>
              </a:pPr>
              <a:t>30</a:t>
            </a:fld>
            <a:endParaRPr lang="en-US" dirty="0"/>
          </a:p>
        </p:txBody>
      </p:sp>
      <p:pic>
        <p:nvPicPr>
          <p:cNvPr id="15364" name="Picture 2" descr="C:\Users\naldawdahi\Desktop\images.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2" descr="شعار قسم الاقتصاد الزراعي"/>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76200"/>
            <a:ext cx="1609725"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49937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6388"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16389"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عنصر نائب لرقم الشريحة 7"/>
          <p:cNvSpPr>
            <a:spLocks noGrp="1"/>
          </p:cNvSpPr>
          <p:nvPr>
            <p:ph type="sldNum" sz="quarter" idx="12"/>
          </p:nvPr>
        </p:nvSpPr>
        <p:spPr/>
        <p:txBody>
          <a:bodyPr/>
          <a:lstStyle/>
          <a:p>
            <a:pPr>
              <a:defRPr/>
            </a:pPr>
            <a:fld id="{3E5A7A38-5F35-4822-88B6-22B478FCD31D}" type="slidenum">
              <a:rPr lang="en-US" smtClean="0"/>
              <a:pPr>
                <a:defRPr/>
              </a:pPr>
              <a:t>31</a:t>
            </a:fld>
            <a:endParaRPr lang="en-US"/>
          </a:p>
        </p:txBody>
      </p:sp>
      <p:pic>
        <p:nvPicPr>
          <p:cNvPr id="16391"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Diagram 1"/>
          <p:cNvGraphicFramePr/>
          <p:nvPr/>
        </p:nvGraphicFramePr>
        <p:xfrm>
          <a:off x="533400" y="914400"/>
          <a:ext cx="8077200" cy="5181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Rectangle 2"/>
          <p:cNvSpPr/>
          <p:nvPr/>
        </p:nvSpPr>
        <p:spPr>
          <a:xfrm>
            <a:off x="2438400" y="685800"/>
            <a:ext cx="3733800" cy="46196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rtl="1">
              <a:defRPr/>
            </a:pPr>
            <a:r>
              <a:rPr lang="ar-SA" sz="2400" b="1" dirty="0">
                <a:solidFill>
                  <a:srgbClr val="C00000"/>
                </a:solidFill>
              </a:rPr>
              <a:t>القرارات الإدارية</a:t>
            </a:r>
            <a:endParaRPr lang="en-US" sz="2400" dirty="0">
              <a:solidFill>
                <a:srgbClr val="C00000"/>
              </a:solidFill>
            </a:endParaRPr>
          </a:p>
        </p:txBody>
      </p:sp>
    </p:spTree>
    <p:extLst>
      <p:ext uri="{BB962C8B-B14F-4D97-AF65-F5344CB8AC3E}">
        <p14:creationId xmlns:p14="http://schemas.microsoft.com/office/powerpoint/2010/main" val="14055068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7412"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17413"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مستطيل 6"/>
          <p:cNvSpPr>
            <a:spLocks noChangeArrowheads="1"/>
          </p:cNvSpPr>
          <p:nvPr/>
        </p:nvSpPr>
        <p:spPr bwMode="auto">
          <a:xfrm>
            <a:off x="381000" y="1317625"/>
            <a:ext cx="85344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just" rtl="1" eaLnBrk="1" hangingPunct="1">
              <a:buFont typeface="Wingdings" pitchFamily="2" charset="2"/>
              <a:buChar char="q"/>
            </a:pPr>
            <a:endParaRPr lang="ar-YE" altLang="en-US">
              <a:latin typeface="Times New Roman" pitchFamily="18" charset="0"/>
              <a:cs typeface="Times New Roman" pitchFamily="18" charset="0"/>
            </a:endParaRPr>
          </a:p>
          <a:p>
            <a:pPr algn="r" rtl="1" eaLnBrk="1" hangingPunct="1">
              <a:buFont typeface="Wingdings" pitchFamily="2" charset="2"/>
              <a:buChar char="q"/>
            </a:pPr>
            <a:endParaRPr lang="ar-YE" altLang="en-US">
              <a:latin typeface="Times New Roman" pitchFamily="18" charset="0"/>
              <a:cs typeface="Times New Roman" pitchFamily="18" charset="0"/>
            </a:endParaRPr>
          </a:p>
          <a:p>
            <a:pPr algn="r" rtl="1" eaLnBrk="1" hangingPunct="1">
              <a:buFont typeface="Wingdings" pitchFamily="2" charset="2"/>
              <a:buChar char="q"/>
            </a:pPr>
            <a:endParaRPr lang="ar-YE" altLang="en-US">
              <a:latin typeface="Times New Roman" pitchFamily="18" charset="0"/>
              <a:cs typeface="Times New Roman" pitchFamily="18" charset="0"/>
            </a:endParaRPr>
          </a:p>
          <a:p>
            <a:pPr algn="r" rtl="1" eaLnBrk="1" hangingPunct="1">
              <a:buFont typeface="Wingdings" pitchFamily="2" charset="2"/>
              <a:buChar char="q"/>
            </a:pPr>
            <a:endParaRPr lang="en-US" altLang="en-US">
              <a:latin typeface="Times New Roman" pitchFamily="18" charset="0"/>
              <a:cs typeface="Times New Roman" pitchFamily="18" charset="0"/>
            </a:endParaRPr>
          </a:p>
          <a:p>
            <a:pPr algn="r" rtl="1">
              <a:buFont typeface="Wingdings" pitchFamily="2" charset="2"/>
              <a:buChar char="q"/>
            </a:pPr>
            <a:endParaRPr lang="ar-YE" altLang="en-US">
              <a:latin typeface="Times New Roman" pitchFamily="18" charset="0"/>
              <a:cs typeface="Times New Roman" pitchFamily="18" charset="0"/>
            </a:endParaRPr>
          </a:p>
          <a:p>
            <a:pPr algn="r" rtl="1">
              <a:buFont typeface="Wingdings" pitchFamily="2" charset="2"/>
              <a:buChar char="q"/>
            </a:pPr>
            <a:endParaRPr lang="ar-SA" altLang="en-US">
              <a:latin typeface="Times New Roman" pitchFamily="18" charset="0"/>
              <a:cs typeface="Times New Roman" pitchFamily="18" charset="0"/>
            </a:endParaRPr>
          </a:p>
        </p:txBody>
      </p:sp>
      <p:sp>
        <p:nvSpPr>
          <p:cNvPr id="8" name="عنصر نائب لرقم الشريحة 7"/>
          <p:cNvSpPr>
            <a:spLocks noGrp="1"/>
          </p:cNvSpPr>
          <p:nvPr>
            <p:ph type="sldNum" sz="quarter" idx="12"/>
          </p:nvPr>
        </p:nvSpPr>
        <p:spPr/>
        <p:txBody>
          <a:bodyPr/>
          <a:lstStyle/>
          <a:p>
            <a:pPr>
              <a:defRPr/>
            </a:pPr>
            <a:fld id="{DE52A128-149F-4581-8E9E-E504B33B37A0}" type="slidenum">
              <a:rPr lang="en-US" smtClean="0"/>
              <a:pPr>
                <a:defRPr/>
              </a:pPr>
              <a:t>32</a:t>
            </a:fld>
            <a:endParaRPr lang="en-US"/>
          </a:p>
        </p:txBody>
      </p:sp>
      <p:pic>
        <p:nvPicPr>
          <p:cNvPr id="17416"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Diagram 1"/>
          <p:cNvGraphicFramePr/>
          <p:nvPr/>
        </p:nvGraphicFramePr>
        <p:xfrm>
          <a:off x="152400" y="1147465"/>
          <a:ext cx="8763000" cy="532953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Rectangle 2"/>
          <p:cNvSpPr/>
          <p:nvPr/>
        </p:nvSpPr>
        <p:spPr>
          <a:xfrm>
            <a:off x="1609725" y="685800"/>
            <a:ext cx="6467475" cy="461963"/>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algn="ctr" rtl="1" eaLnBrk="0" hangingPunct="0">
              <a:defRPr/>
            </a:pPr>
            <a:r>
              <a:rPr lang="ar-SA" sz="2400" b="1" dirty="0">
                <a:solidFill>
                  <a:srgbClr val="C00000"/>
                </a:solidFill>
                <a:latin typeface="Times New Roman" pitchFamily="18" charset="0"/>
                <a:cs typeface="Times New Roman" pitchFamily="18" charset="0"/>
              </a:rPr>
              <a:t>تـصنيف القرارات الإدارية</a:t>
            </a:r>
          </a:p>
        </p:txBody>
      </p:sp>
    </p:spTree>
    <p:extLst>
      <p:ext uri="{BB962C8B-B14F-4D97-AF65-F5344CB8AC3E}">
        <p14:creationId xmlns:p14="http://schemas.microsoft.com/office/powerpoint/2010/main" val="23124355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8436"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18437"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Rectangle 25"/>
          <p:cNvSpPr>
            <a:spLocks noChangeArrowheads="1"/>
          </p:cNvSpPr>
          <p:nvPr/>
        </p:nvSpPr>
        <p:spPr bwMode="auto">
          <a:xfrm>
            <a:off x="304800" y="828675"/>
            <a:ext cx="8305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r>
              <a:rPr lang="ar-SA" altLang="en-US" sz="2400">
                <a:solidFill>
                  <a:srgbClr val="C00000"/>
                </a:solidFill>
                <a:latin typeface="Times New Roman" pitchFamily="18" charset="0"/>
                <a:cs typeface="Times New Roman" pitchFamily="18" charset="0"/>
              </a:rPr>
              <a:t> إعداد القرار واتخاذه</a:t>
            </a:r>
            <a:endParaRPr lang="ar-YE" altLang="en-US" sz="1400">
              <a:cs typeface="Times New Roman" pitchFamily="18" charset="0"/>
            </a:endParaRPr>
          </a:p>
        </p:txBody>
      </p:sp>
      <p:sp>
        <p:nvSpPr>
          <p:cNvPr id="10" name="عنصر نائب لرقم الشريحة 9"/>
          <p:cNvSpPr>
            <a:spLocks noGrp="1"/>
          </p:cNvSpPr>
          <p:nvPr>
            <p:ph type="sldNum" sz="quarter" idx="12"/>
          </p:nvPr>
        </p:nvSpPr>
        <p:spPr/>
        <p:txBody>
          <a:bodyPr/>
          <a:lstStyle/>
          <a:p>
            <a:pPr>
              <a:defRPr/>
            </a:pPr>
            <a:fld id="{99A46883-F0F3-4FCB-AE36-0AAC1D4FB768}" type="slidenum">
              <a:rPr lang="en-US" smtClean="0"/>
              <a:pPr>
                <a:defRPr/>
              </a:pPr>
              <a:t>33</a:t>
            </a:fld>
            <a:endParaRPr lang="en-US"/>
          </a:p>
        </p:txBody>
      </p:sp>
      <p:pic>
        <p:nvPicPr>
          <p:cNvPr id="18440"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Rectangle 1"/>
          <p:cNvSpPr>
            <a:spLocks noChangeArrowheads="1"/>
          </p:cNvSpPr>
          <p:nvPr/>
        </p:nvSpPr>
        <p:spPr bwMode="auto">
          <a:xfrm>
            <a:off x="609600" y="5943600"/>
            <a:ext cx="7658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ar-SA" altLang="en-US" sz="1600">
                <a:latin typeface="Times New Roman" pitchFamily="18" charset="0"/>
                <a:cs typeface="Times New Roman" pitchFamily="18" charset="0"/>
              </a:rPr>
              <a:t>كما يظهر من المخطط (1) أنه يتوقف تعاقب القرار الإداري وتوالي إعداده وإتّخاذه على طبيعة القرار المتخذ وشكله</a:t>
            </a:r>
            <a:endParaRPr lang="ar-SA" altLang="en-US"/>
          </a:p>
        </p:txBody>
      </p:sp>
      <p:pic>
        <p:nvPicPr>
          <p:cNvPr id="18442" name="Picture 6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 y="1600200"/>
            <a:ext cx="81534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89519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9460"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19461" name="Picture 2" descr="شعار قسم الاقتصاد الزراعي"/>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609725"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مستطيل 6"/>
          <p:cNvSpPr/>
          <p:nvPr/>
        </p:nvSpPr>
        <p:spPr>
          <a:xfrm>
            <a:off x="990600" y="914400"/>
            <a:ext cx="7924800" cy="1828800"/>
          </a:xfrm>
          <a:prstGeom prst="rect">
            <a:avLst/>
          </a:prstGeom>
        </p:spPr>
        <p:txBody>
          <a:bodyPr>
            <a:spAutoFit/>
          </a:bodyPr>
          <a:lstStyle/>
          <a:p>
            <a:pPr algn="r" rtl="1">
              <a:defRPr/>
            </a:pPr>
            <a:r>
              <a:rPr lang="ar-SA" b="1" dirty="0"/>
              <a:t>تقسم المراحل إلى ثلاث مراحل أساسية هي:</a:t>
            </a:r>
            <a:endParaRPr lang="en-US" b="1" dirty="0"/>
          </a:p>
          <a:p>
            <a:pPr algn="r" rtl="1">
              <a:defRPr/>
            </a:pPr>
            <a:r>
              <a:rPr lang="ar-SA" dirty="0"/>
              <a:t>مرحلة إعداد القرار (المرحلة المتهيدية)،</a:t>
            </a:r>
            <a:endParaRPr lang="en-US" dirty="0"/>
          </a:p>
          <a:p>
            <a:pPr algn="r" rtl="1">
              <a:defRPr/>
            </a:pPr>
            <a:r>
              <a:rPr lang="ar-SA" dirty="0"/>
              <a:t>مرحلة الأساس،</a:t>
            </a:r>
            <a:endParaRPr lang="en-US" dirty="0"/>
          </a:p>
          <a:p>
            <a:pPr algn="r" rtl="1">
              <a:defRPr/>
            </a:pPr>
            <a:r>
              <a:rPr lang="ar-SA" dirty="0"/>
              <a:t>المرحلة النهائية.</a:t>
            </a:r>
            <a:endParaRPr lang="ar-SA" b="1" dirty="0">
              <a:latin typeface="Times New Roman" pitchFamily="18" charset="0"/>
              <a:cs typeface="Times New Roman" pitchFamily="18" charset="0"/>
            </a:endParaRPr>
          </a:p>
          <a:p>
            <a:pPr marL="914400" algn="r" eaLnBrk="0" hangingPunct="0">
              <a:spcBef>
                <a:spcPct val="20000"/>
              </a:spcBef>
              <a:buFontTx/>
              <a:buChar char="•"/>
              <a:defRPr/>
            </a:pPr>
            <a:r>
              <a:rPr lang="ar-SA" b="1" dirty="0">
                <a:latin typeface="Times New Roman" pitchFamily="18" charset="0"/>
                <a:cs typeface="Times New Roman" pitchFamily="18" charset="0"/>
              </a:rPr>
              <a:t>المرحلة الأولى : - مرحلة إعداد القرار</a:t>
            </a:r>
            <a:r>
              <a:rPr lang="ar-SA" dirty="0">
                <a:latin typeface="Times New Roman" pitchFamily="18" charset="0"/>
                <a:cs typeface="Times New Roman" pitchFamily="18" charset="0"/>
              </a:rPr>
              <a:t>:</a:t>
            </a:r>
            <a:endParaRPr lang="ar-YE" sz="1600" b="1" dirty="0">
              <a:effectLst>
                <a:outerShdw blurRad="38100" dist="38100" dir="2700000" algn="tl">
                  <a:srgbClr val="000000"/>
                </a:outerShdw>
              </a:effectLst>
              <a:cs typeface="PT Bold Heading" pitchFamily="2" charset="-78"/>
            </a:endParaRPr>
          </a:p>
          <a:p>
            <a:pPr marL="1371600" lvl="1" algn="r" rtl="1" eaLnBrk="0" hangingPunct="0">
              <a:spcBef>
                <a:spcPct val="20000"/>
              </a:spcBef>
              <a:defRPr/>
            </a:pPr>
            <a:endParaRPr lang="en-US" sz="1600" b="1" dirty="0">
              <a:effectLst>
                <a:outerShdw blurRad="38100" dist="38100" dir="2700000" algn="tl">
                  <a:srgbClr val="000000"/>
                </a:outerShdw>
              </a:effectLst>
              <a:cs typeface="PT Bold Heading" pitchFamily="2" charset="-78"/>
            </a:endParaRPr>
          </a:p>
        </p:txBody>
      </p:sp>
      <p:graphicFrame>
        <p:nvGraphicFramePr>
          <p:cNvPr id="19463" name="Object 4"/>
          <p:cNvGraphicFramePr>
            <a:graphicFrameLocks noChangeAspect="1"/>
          </p:cNvGraphicFramePr>
          <p:nvPr/>
        </p:nvGraphicFramePr>
        <p:xfrm>
          <a:off x="838200" y="2286000"/>
          <a:ext cx="7940675" cy="4267200"/>
        </p:xfrm>
        <a:graphic>
          <a:graphicData uri="http://schemas.openxmlformats.org/presentationml/2006/ole">
            <mc:AlternateContent xmlns:mc="http://schemas.openxmlformats.org/markup-compatibility/2006">
              <mc:Choice xmlns:v="urn:schemas-microsoft-com:vml" Requires="v">
                <p:oleObj spid="_x0000_s1071" name="Document" r:id="rId5" imgW="5806022" imgH="3678365" progId="Word.Document.8">
                  <p:embed/>
                </p:oleObj>
              </mc:Choice>
              <mc:Fallback>
                <p:oleObj name="Document" r:id="rId5" imgW="5806022" imgH="3678365"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2286000"/>
                        <a:ext cx="7940675"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عنصر نائب لرقم الشريحة 9"/>
          <p:cNvSpPr>
            <a:spLocks noGrp="1"/>
          </p:cNvSpPr>
          <p:nvPr>
            <p:ph type="sldNum" sz="quarter" idx="12"/>
          </p:nvPr>
        </p:nvSpPr>
        <p:spPr/>
        <p:txBody>
          <a:bodyPr/>
          <a:lstStyle/>
          <a:p>
            <a:pPr>
              <a:defRPr/>
            </a:pPr>
            <a:fld id="{A70961A4-B3D7-45A8-AD12-0F09D977484D}" type="slidenum">
              <a:rPr lang="en-US" smtClean="0"/>
              <a:pPr>
                <a:defRPr/>
              </a:pPr>
              <a:t>34</a:t>
            </a:fld>
            <a:endParaRPr lang="en-US"/>
          </a:p>
        </p:txBody>
      </p:sp>
      <p:pic>
        <p:nvPicPr>
          <p:cNvPr id="19465" name="Picture 2" descr="C:\Users\naldawdahi\Desktop\images.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30136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20484"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20485" name="Picture 2" descr="شعار قسم الاقتصاد الزراعي"/>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609725"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مستطيل 6"/>
          <p:cNvSpPr/>
          <p:nvPr/>
        </p:nvSpPr>
        <p:spPr>
          <a:xfrm>
            <a:off x="457200" y="838200"/>
            <a:ext cx="7696200" cy="1225550"/>
          </a:xfrm>
          <a:prstGeom prst="rect">
            <a:avLst/>
          </a:prstGeom>
        </p:spPr>
        <p:txBody>
          <a:bodyPr>
            <a:spAutoFit/>
          </a:bodyPr>
          <a:lstStyle/>
          <a:p>
            <a:pPr marL="914400" algn="r" rtl="1">
              <a:lnSpc>
                <a:spcPct val="80000"/>
              </a:lnSpc>
              <a:spcBef>
                <a:spcPct val="20000"/>
              </a:spcBef>
              <a:buClr>
                <a:schemeClr val="hlink"/>
              </a:buClr>
              <a:buSzPct val="75000"/>
              <a:buFont typeface="Wingdings" pitchFamily="2" charset="2"/>
              <a:buChar char="l"/>
              <a:defRPr/>
            </a:pPr>
            <a:r>
              <a:rPr lang="ar-SA" b="1" dirty="0">
                <a:latin typeface="Times New Roman" pitchFamily="18" charset="0"/>
                <a:cs typeface="Times New Roman" pitchFamily="18" charset="0"/>
              </a:rPr>
              <a:t>المرحلة الثانية:</a:t>
            </a:r>
            <a:r>
              <a:rPr lang="ar-SA" dirty="0">
                <a:latin typeface="Times New Roman" pitchFamily="18" charset="0"/>
                <a:cs typeface="Times New Roman" pitchFamily="18" charset="0"/>
              </a:rPr>
              <a:t> </a:t>
            </a:r>
          </a:p>
          <a:p>
            <a:pPr marL="1371600" lvl="1" algn="r" rtl="1">
              <a:lnSpc>
                <a:spcPct val="80000"/>
              </a:lnSpc>
              <a:spcBef>
                <a:spcPct val="20000"/>
              </a:spcBef>
              <a:buClr>
                <a:schemeClr val="hlink"/>
              </a:buClr>
              <a:buSzPct val="75000"/>
              <a:buFont typeface="Wingdings" pitchFamily="2" charset="2"/>
              <a:buChar char="Ø"/>
              <a:defRPr/>
            </a:pPr>
            <a:r>
              <a:rPr lang="ar-SA" sz="1600" dirty="0">
                <a:latin typeface="Times New Roman" pitchFamily="18" charset="0"/>
                <a:cs typeface="Times New Roman" pitchFamily="18" charset="0"/>
              </a:rPr>
              <a:t> وهي المرحلة الضرورية لأجل مقارنة النماذج المختلفة للقرار واختيار الأفضل منها ولأجل صياغة القرار بشكل موثق</a:t>
            </a:r>
            <a:r>
              <a:rPr lang="ar-SA" sz="2400" dirty="0">
                <a:solidFill>
                  <a:schemeClr val="bg1"/>
                </a:solidFill>
                <a:latin typeface="Times New Roman" pitchFamily="18" charset="0"/>
                <a:cs typeface="Times New Roman" pitchFamily="18" charset="0"/>
              </a:rPr>
              <a:t>.</a:t>
            </a:r>
            <a:endParaRPr lang="ar-YE" sz="2400" dirty="0">
              <a:solidFill>
                <a:schemeClr val="bg1"/>
              </a:solidFill>
              <a:latin typeface="Times New Roman" pitchFamily="18" charset="0"/>
              <a:cs typeface="Times New Roman" pitchFamily="18" charset="0"/>
            </a:endParaRPr>
          </a:p>
          <a:p>
            <a:pPr marL="1371600" lvl="1" algn="r" rtl="1">
              <a:lnSpc>
                <a:spcPct val="80000"/>
              </a:lnSpc>
              <a:spcBef>
                <a:spcPct val="20000"/>
              </a:spcBef>
              <a:buClr>
                <a:schemeClr val="hlink"/>
              </a:buClr>
              <a:buSzPct val="75000"/>
              <a:defRPr/>
            </a:pPr>
            <a:endParaRPr lang="en-US" sz="2400" dirty="0">
              <a:solidFill>
                <a:schemeClr val="bg1"/>
              </a:solidFill>
              <a:effectLst>
                <a:outerShdw blurRad="38100" dist="38100" dir="2700000" algn="tl">
                  <a:srgbClr val="000000"/>
                </a:outerShdw>
              </a:effectLst>
              <a:cs typeface="PT Bold Heading" pitchFamily="2" charset="-78"/>
            </a:endParaRPr>
          </a:p>
        </p:txBody>
      </p:sp>
      <p:graphicFrame>
        <p:nvGraphicFramePr>
          <p:cNvPr id="20487" name="Object 4"/>
          <p:cNvGraphicFramePr>
            <a:graphicFrameLocks noChangeAspect="1"/>
          </p:cNvGraphicFramePr>
          <p:nvPr/>
        </p:nvGraphicFramePr>
        <p:xfrm>
          <a:off x="685800" y="1905000"/>
          <a:ext cx="8229600" cy="4335463"/>
        </p:xfrm>
        <a:graphic>
          <a:graphicData uri="http://schemas.openxmlformats.org/presentationml/2006/ole">
            <mc:AlternateContent xmlns:mc="http://schemas.openxmlformats.org/markup-compatibility/2006">
              <mc:Choice xmlns:v="urn:schemas-microsoft-com:vml" Requires="v">
                <p:oleObj spid="_x0000_s2095" name="Document" r:id="rId5" imgW="6199674" imgH="3932421" progId="Word.Document.8">
                  <p:embed/>
                </p:oleObj>
              </mc:Choice>
              <mc:Fallback>
                <p:oleObj name="Document" r:id="rId5" imgW="6199674" imgH="3932421"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905000"/>
                        <a:ext cx="8229600" cy="433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عنصر نائب لرقم الشريحة 9"/>
          <p:cNvSpPr>
            <a:spLocks noGrp="1"/>
          </p:cNvSpPr>
          <p:nvPr>
            <p:ph type="sldNum" sz="quarter" idx="12"/>
          </p:nvPr>
        </p:nvSpPr>
        <p:spPr/>
        <p:txBody>
          <a:bodyPr/>
          <a:lstStyle/>
          <a:p>
            <a:pPr>
              <a:defRPr/>
            </a:pPr>
            <a:fld id="{3ACAE50E-6E16-41F4-928B-5CAA6FEBB51F}" type="slidenum">
              <a:rPr lang="en-US" smtClean="0"/>
              <a:pPr>
                <a:defRPr/>
              </a:pPr>
              <a:t>35</a:t>
            </a:fld>
            <a:endParaRPr lang="en-US"/>
          </a:p>
        </p:txBody>
      </p:sp>
      <p:pic>
        <p:nvPicPr>
          <p:cNvPr id="20489" name="Picture 2" descr="C:\Users\naldawdahi\Desktop\images.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07982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21508"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sp>
        <p:nvSpPr>
          <p:cNvPr id="21509" name="مستطيل 6"/>
          <p:cNvSpPr>
            <a:spLocks noChangeArrowheads="1"/>
          </p:cNvSpPr>
          <p:nvPr/>
        </p:nvSpPr>
        <p:spPr bwMode="auto">
          <a:xfrm>
            <a:off x="609600" y="990600"/>
            <a:ext cx="8077200" cy="84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14400" eaLnBrk="0" hangingPunct="0">
              <a:defRPr>
                <a:solidFill>
                  <a:schemeClr val="tx1"/>
                </a:solidFill>
                <a:latin typeface="Arial" pitchFamily="34" charset="0"/>
                <a:cs typeface="Arial" pitchFamily="34" charset="0"/>
              </a:defRPr>
            </a:lvl1pPr>
            <a:lvl2pPr marL="137160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lnSpc>
                <a:spcPct val="80000"/>
              </a:lnSpc>
              <a:spcBef>
                <a:spcPct val="20000"/>
              </a:spcBef>
              <a:buClr>
                <a:schemeClr val="hlink"/>
              </a:buClr>
              <a:buSzPct val="75000"/>
              <a:buFont typeface="Wingdings" pitchFamily="2" charset="2"/>
              <a:buChar char="l"/>
            </a:pPr>
            <a:r>
              <a:rPr lang="ar-SA" altLang="en-US">
                <a:latin typeface="Times New Roman" pitchFamily="18" charset="0"/>
                <a:cs typeface="Times New Roman" pitchFamily="18" charset="0"/>
              </a:rPr>
              <a:t>المرحلة النهائية: </a:t>
            </a:r>
          </a:p>
          <a:p>
            <a:pPr lvl="1" algn="r" rtl="1" eaLnBrk="1" hangingPunct="1">
              <a:lnSpc>
                <a:spcPct val="80000"/>
              </a:lnSpc>
              <a:spcBef>
                <a:spcPct val="20000"/>
              </a:spcBef>
              <a:buClr>
                <a:schemeClr val="hlink"/>
              </a:buClr>
              <a:buSzPct val="75000"/>
              <a:buFont typeface="Wingdings" pitchFamily="2" charset="2"/>
              <a:buChar char="l"/>
            </a:pPr>
            <a:r>
              <a:rPr lang="ar-SA" altLang="en-US">
                <a:latin typeface="Times New Roman" pitchFamily="18" charset="0"/>
                <a:cs typeface="Times New Roman" pitchFamily="18" charset="0"/>
              </a:rPr>
              <a:t>وتشمل مجموعة الأعمال التي توصل القرار إلى المنفذين له</a:t>
            </a:r>
            <a:endParaRPr lang="ar-YE" altLang="en-US">
              <a:latin typeface="Times New Roman" pitchFamily="18" charset="0"/>
              <a:cs typeface="Times New Roman" pitchFamily="18" charset="0"/>
            </a:endParaRPr>
          </a:p>
          <a:p>
            <a:pPr lvl="1" algn="r" rtl="1" eaLnBrk="1" hangingPunct="1">
              <a:lnSpc>
                <a:spcPct val="80000"/>
              </a:lnSpc>
              <a:spcBef>
                <a:spcPct val="20000"/>
              </a:spcBef>
              <a:buClr>
                <a:schemeClr val="hlink"/>
              </a:buClr>
              <a:buSzPct val="75000"/>
            </a:pPr>
            <a:endParaRPr lang="ar-YE" altLang="en-US" sz="1600">
              <a:cs typeface="PT Bold Heading" pitchFamily="2" charset="-78"/>
            </a:endParaRPr>
          </a:p>
        </p:txBody>
      </p:sp>
      <p:graphicFrame>
        <p:nvGraphicFramePr>
          <p:cNvPr id="21510" name="Object 7"/>
          <p:cNvGraphicFramePr>
            <a:graphicFrameLocks noChangeAspect="1"/>
          </p:cNvGraphicFramePr>
          <p:nvPr/>
        </p:nvGraphicFramePr>
        <p:xfrm>
          <a:off x="533400" y="1981200"/>
          <a:ext cx="7926388" cy="4400550"/>
        </p:xfrm>
        <a:graphic>
          <a:graphicData uri="http://schemas.openxmlformats.org/presentationml/2006/ole">
            <mc:AlternateContent xmlns:mc="http://schemas.openxmlformats.org/markup-compatibility/2006">
              <mc:Choice xmlns:v="urn:schemas-microsoft-com:vml" Requires="v">
                <p:oleObj spid="_x0000_s3119" name="Document" r:id="rId4" imgW="6163202" imgH="5257989" progId="Word.Document.8">
                  <p:embed/>
                </p:oleObj>
              </mc:Choice>
              <mc:Fallback>
                <p:oleObj name="Document" r:id="rId4" imgW="6163202" imgH="5257989"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1981200"/>
                        <a:ext cx="7926388"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عنصر نائب لرقم الشريحة 9"/>
          <p:cNvSpPr>
            <a:spLocks noGrp="1"/>
          </p:cNvSpPr>
          <p:nvPr>
            <p:ph type="sldNum" sz="quarter" idx="12"/>
          </p:nvPr>
        </p:nvSpPr>
        <p:spPr/>
        <p:txBody>
          <a:bodyPr/>
          <a:lstStyle/>
          <a:p>
            <a:pPr>
              <a:defRPr/>
            </a:pPr>
            <a:fld id="{0939D285-625D-493B-936C-C030BAF34043}" type="slidenum">
              <a:rPr lang="en-US" smtClean="0"/>
              <a:pPr>
                <a:defRPr/>
              </a:pPr>
              <a:t>36</a:t>
            </a:fld>
            <a:endParaRPr lang="en-US"/>
          </a:p>
        </p:txBody>
      </p:sp>
      <p:pic>
        <p:nvPicPr>
          <p:cNvPr id="21512" name="Picture 2" descr="C:\Users\naldawdahi\Desktop\image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Picture 2" descr="شعار قسم الاقتصاد الزراعي"/>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76200"/>
            <a:ext cx="16097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85265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22532"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22533"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Rectangle 7"/>
          <p:cNvSpPr>
            <a:spLocks noChangeArrowheads="1"/>
          </p:cNvSpPr>
          <p:nvPr/>
        </p:nvSpPr>
        <p:spPr bwMode="auto">
          <a:xfrm>
            <a:off x="685800" y="-196282"/>
            <a:ext cx="8077200" cy="7971413"/>
          </a:xfrm>
          <a:prstGeom prst="rect">
            <a:avLst/>
          </a:prstGeom>
          <a:noFill/>
          <a:ln w="9525">
            <a:noFill/>
            <a:miter lim="800000"/>
            <a:headEnd/>
            <a:tailEnd/>
          </a:ln>
          <a:effectLst/>
        </p:spPr>
        <p:txBody>
          <a:bodyPr anchor="ctr">
            <a:spAutoFit/>
          </a:bodyPr>
          <a:lstStyle/>
          <a:p>
            <a:pPr algn="ctr" rtl="1" eaLnBrk="0" hangingPunct="0">
              <a:defRPr/>
            </a:pPr>
            <a:endParaRPr lang="ar-SA" b="1" dirty="0">
              <a:ea typeface="Times New Roman" pitchFamily="18" charset="0"/>
              <a:cs typeface="PT Bold Heading" pitchFamily="2" charset="-78"/>
            </a:endParaRPr>
          </a:p>
          <a:p>
            <a:pPr algn="ctr" rtl="1" eaLnBrk="0" hangingPunct="0">
              <a:defRPr/>
            </a:pPr>
            <a:endParaRPr lang="ar-SA" sz="1600" b="1" dirty="0">
              <a:latin typeface="Times New Roman" pitchFamily="18" charset="0"/>
              <a:ea typeface="Times New Roman" pitchFamily="18" charset="0"/>
              <a:cs typeface="Times New Roman" pitchFamily="18" charset="0"/>
            </a:endParaRPr>
          </a:p>
          <a:p>
            <a:pPr algn="ctr" rtl="1" eaLnBrk="0" hangingPunct="0">
              <a:defRPr/>
            </a:pPr>
            <a:endParaRPr lang="ar-SA" sz="2800" b="1" dirty="0">
              <a:solidFill>
                <a:srgbClr val="002060"/>
              </a:solidFill>
              <a:latin typeface="Times New Roman" pitchFamily="18" charset="0"/>
              <a:ea typeface="Times New Roman" pitchFamily="18" charset="0"/>
              <a:cs typeface="Times New Roman" pitchFamily="18" charset="0"/>
            </a:endParaRPr>
          </a:p>
          <a:p>
            <a:pPr algn="ctr" rtl="1" eaLnBrk="0" hangingPunct="0">
              <a:defRPr/>
            </a:pPr>
            <a:r>
              <a:rPr lang="ar-SA" sz="2800" b="1" dirty="0">
                <a:solidFill>
                  <a:srgbClr val="002060"/>
                </a:solidFill>
                <a:latin typeface="Times New Roman" pitchFamily="18" charset="0"/>
                <a:ea typeface="Times New Roman" pitchFamily="18" charset="0"/>
                <a:cs typeface="Times New Roman" pitchFamily="18" charset="0"/>
              </a:rPr>
              <a:t>الوظائف الإدارية</a:t>
            </a:r>
          </a:p>
          <a:p>
            <a:pPr algn="ctr" rtl="1" eaLnBrk="0" hangingPunct="0">
              <a:defRPr/>
            </a:pPr>
            <a:endParaRPr lang="ar-SA" sz="1600" b="1" dirty="0">
              <a:latin typeface="Times New Roman" pitchFamily="18" charset="0"/>
              <a:ea typeface="Times New Roman" pitchFamily="18" charset="0"/>
              <a:cs typeface="Times New Roman" pitchFamily="18" charset="0"/>
            </a:endParaRPr>
          </a:p>
          <a:p>
            <a:pPr algn="r" rtl="1" eaLnBrk="0" hangingPunct="0">
              <a:buFont typeface="Wingdings" pitchFamily="2" charset="2"/>
              <a:buChar char="q"/>
              <a:defRPr/>
            </a:pPr>
            <a:r>
              <a:rPr lang="ar-SA" sz="2000" b="1" dirty="0">
                <a:solidFill>
                  <a:schemeClr val="accent1"/>
                </a:solidFill>
                <a:latin typeface="Times New Roman" pitchFamily="18" charset="0"/>
                <a:ea typeface="Arial Unicode MS" pitchFamily="34" charset="-128"/>
                <a:cs typeface="Times New Roman" pitchFamily="18" charset="0"/>
              </a:rPr>
              <a:t>مفهوم الوظيفة الإدارية:</a:t>
            </a:r>
          </a:p>
          <a:p>
            <a:pPr algn="r" rtl="1" eaLnBrk="0" hangingPunct="0">
              <a:buFont typeface="Wingdings" pitchFamily="2" charset="2"/>
              <a:buChar char="q"/>
              <a:defRPr/>
            </a:pPr>
            <a:endParaRPr lang="ar-SA" sz="1600" dirty="0">
              <a:solidFill>
                <a:schemeClr val="accent1"/>
              </a:solidFill>
              <a:latin typeface="Times New Roman" pitchFamily="18" charset="0"/>
              <a:ea typeface="Arial Unicode MS" pitchFamily="34" charset="-128"/>
              <a:cs typeface="Times New Roman" pitchFamily="18" charset="0"/>
            </a:endParaRPr>
          </a:p>
          <a:p>
            <a:pPr algn="r" rtl="1" eaLnBrk="0" hangingPunct="0">
              <a:defRPr/>
            </a:pPr>
            <a:r>
              <a:rPr lang="ar-SA" sz="1600" b="1" dirty="0">
                <a:latin typeface="Times New Roman" pitchFamily="18" charset="0"/>
                <a:ea typeface="Arial Unicode MS" pitchFamily="34" charset="-128"/>
                <a:cs typeface="Times New Roman" pitchFamily="18" charset="0"/>
              </a:rPr>
              <a:t>      </a:t>
            </a:r>
            <a:r>
              <a:rPr lang="ar-SA" sz="1600" b="1" kern="10" dirty="0">
                <a:latin typeface="Times New Roman" pitchFamily="18" charset="0"/>
                <a:cs typeface="Times New Roman" pitchFamily="18" charset="0"/>
              </a:rPr>
              <a:t>هي: جميع المهمات التي تعمل على تـنظيم الإنتاج مع الوسائل المؤدية لذلك.</a:t>
            </a:r>
          </a:p>
          <a:p>
            <a:pPr algn="r" rtl="1" eaLnBrk="0" hangingPunct="0">
              <a:defRPr/>
            </a:pPr>
            <a:endParaRPr lang="ar-SA" sz="1600" kern="10" dirty="0">
              <a:ln w="9525">
                <a:solidFill>
                  <a:srgbClr val="000000"/>
                </a:solidFill>
                <a:round/>
                <a:headEnd/>
                <a:tailEnd/>
              </a:ln>
              <a:solidFill>
                <a:srgbClr val="000000"/>
              </a:solidFill>
              <a:latin typeface="Times New Roman" pitchFamily="18" charset="0"/>
              <a:cs typeface="Times New Roman" pitchFamily="18" charset="0"/>
            </a:endParaRPr>
          </a:p>
          <a:p>
            <a:pPr algn="r" rtl="1" eaLnBrk="0" hangingPunct="0">
              <a:buFont typeface="Wingdings" pitchFamily="2" charset="2"/>
              <a:buChar char="q"/>
              <a:defRPr/>
            </a:pPr>
            <a:r>
              <a:rPr lang="ar-SA" sz="1600" dirty="0">
                <a:latin typeface="Times New Roman" pitchFamily="18" charset="0"/>
                <a:cs typeface="Times New Roman" pitchFamily="18" charset="0"/>
              </a:rPr>
              <a:t>فالوظيفة الإدارية تجمع تلك الأشكال من الأعمال الإدارية التي تُعبِر عن موضوع واحد من حيث الهدف والنتائج.</a:t>
            </a:r>
          </a:p>
          <a:p>
            <a:pPr algn="r" rtl="1" eaLnBrk="0" hangingPunct="0">
              <a:defRPr/>
            </a:pPr>
            <a:endParaRPr lang="ar-SA" sz="1600" b="1" dirty="0">
              <a:latin typeface="Times New Roman" pitchFamily="18" charset="0"/>
              <a:cs typeface="Times New Roman" pitchFamily="18" charset="0"/>
            </a:endParaRPr>
          </a:p>
          <a:p>
            <a:pPr algn="r" rtl="1">
              <a:buFont typeface="Wingdings" pitchFamily="2" charset="2"/>
              <a:buChar char="q"/>
              <a:defRPr/>
            </a:pPr>
            <a:r>
              <a:rPr lang="ar-SA" sz="1600" dirty="0">
                <a:solidFill>
                  <a:srgbClr val="FF0000"/>
                </a:solidFill>
                <a:latin typeface="Times New Roman" pitchFamily="18" charset="0"/>
                <a:cs typeface="Times New Roman" pitchFamily="18" charset="0"/>
              </a:rPr>
              <a:t>ومن اجل اتخاذ القرار الإداري المناسب من أي مستوى من مستويات الجهاز الإداري يجب ضمان الكفاية من المعلومات التالية:</a:t>
            </a:r>
            <a:endParaRPr lang="en-US" sz="1600" dirty="0">
              <a:latin typeface="Times New Roman" pitchFamily="18" charset="0"/>
              <a:cs typeface="Times New Roman" pitchFamily="18" charset="0"/>
            </a:endParaRPr>
          </a:p>
          <a:p>
            <a:pPr algn="r" rtl="1">
              <a:lnSpc>
                <a:spcPct val="150000"/>
              </a:lnSpc>
              <a:buFont typeface="Wingdings" pitchFamily="2" charset="2"/>
              <a:buChar char="v"/>
              <a:defRPr/>
            </a:pPr>
            <a:r>
              <a:rPr lang="ar-SA" sz="1600" dirty="0">
                <a:latin typeface="Times New Roman" pitchFamily="18" charset="0"/>
                <a:cs typeface="Times New Roman" pitchFamily="18" charset="0"/>
              </a:rPr>
              <a:t>الإحاطة بالمعلومات التفصيلية والدقيقة عن الموضوع الإداري.</a:t>
            </a:r>
            <a:endParaRPr lang="en-US" sz="1600" dirty="0">
              <a:latin typeface="Times New Roman" pitchFamily="18" charset="0"/>
              <a:cs typeface="Times New Roman" pitchFamily="18" charset="0"/>
            </a:endParaRPr>
          </a:p>
          <a:p>
            <a:pPr algn="r" rtl="1">
              <a:lnSpc>
                <a:spcPct val="150000"/>
              </a:lnSpc>
              <a:buFont typeface="Wingdings" pitchFamily="2" charset="2"/>
              <a:buChar char="v"/>
              <a:defRPr/>
            </a:pPr>
            <a:r>
              <a:rPr lang="ar-SA" sz="1600" dirty="0">
                <a:latin typeface="Times New Roman" pitchFamily="18" charset="0"/>
                <a:cs typeface="Times New Roman" pitchFamily="18" charset="0"/>
              </a:rPr>
              <a:t>تحليل المعلومات المتوفرة.</a:t>
            </a:r>
            <a:endParaRPr lang="en-US" sz="1600" dirty="0">
              <a:latin typeface="Times New Roman" pitchFamily="18" charset="0"/>
              <a:cs typeface="Times New Roman" pitchFamily="18" charset="0"/>
            </a:endParaRPr>
          </a:p>
          <a:p>
            <a:pPr algn="r" rtl="1">
              <a:lnSpc>
                <a:spcPct val="150000"/>
              </a:lnSpc>
              <a:buFont typeface="Wingdings" pitchFamily="2" charset="2"/>
              <a:buChar char="v"/>
              <a:defRPr/>
            </a:pPr>
            <a:r>
              <a:rPr lang="ar-SA" sz="1600" dirty="0">
                <a:latin typeface="Times New Roman" pitchFamily="18" charset="0"/>
                <a:cs typeface="Times New Roman" pitchFamily="18" charset="0"/>
              </a:rPr>
              <a:t>عمل خطة واضحة لإنجاز القرار المتخذ.</a:t>
            </a:r>
            <a:endParaRPr lang="en-US" sz="1600" dirty="0">
              <a:latin typeface="Times New Roman" pitchFamily="18" charset="0"/>
              <a:cs typeface="Times New Roman" pitchFamily="18" charset="0"/>
            </a:endParaRPr>
          </a:p>
          <a:p>
            <a:pPr algn="r" rtl="1">
              <a:lnSpc>
                <a:spcPct val="150000"/>
              </a:lnSpc>
              <a:buFont typeface="Wingdings" pitchFamily="2" charset="2"/>
              <a:buChar char="v"/>
              <a:defRPr/>
            </a:pPr>
            <a:r>
              <a:rPr lang="ar-SA" sz="1600" dirty="0">
                <a:latin typeface="Times New Roman" pitchFamily="18" charset="0"/>
                <a:cs typeface="Times New Roman" pitchFamily="18" charset="0"/>
              </a:rPr>
              <a:t>إيصال القرار المتخذ إلى المنفذين لهذا القرار.</a:t>
            </a:r>
          </a:p>
          <a:p>
            <a:pPr algn="r" rtl="1">
              <a:defRPr/>
            </a:pPr>
            <a:endParaRPr lang="en-US" sz="1600" dirty="0">
              <a:latin typeface="Times New Roman" pitchFamily="18" charset="0"/>
              <a:cs typeface="Times New Roman" pitchFamily="18" charset="0"/>
            </a:endParaRPr>
          </a:p>
          <a:p>
            <a:pPr algn="r" rtl="1">
              <a:defRPr/>
            </a:pPr>
            <a:r>
              <a:rPr lang="ar-SA" sz="1600" dirty="0">
                <a:latin typeface="Times New Roman" pitchFamily="18" charset="0"/>
                <a:cs typeface="Times New Roman" pitchFamily="18" charset="0"/>
              </a:rPr>
              <a:t>ولابد من أن نشير أخيراً إلى أهمية مراقبة تنفيذ القرار المُتّخذ لأن ذلك لايقل أهمية عن اتخاذ القرار.</a:t>
            </a:r>
            <a:endParaRPr lang="en-US" sz="1600" dirty="0">
              <a:latin typeface="Times New Roman" pitchFamily="18" charset="0"/>
              <a:cs typeface="Times New Roman" pitchFamily="18" charset="0"/>
            </a:endParaRPr>
          </a:p>
          <a:p>
            <a:pPr algn="r" rtl="1" eaLnBrk="0" hangingPunct="0">
              <a:defRPr/>
            </a:pPr>
            <a:endParaRPr lang="ar-SA" sz="1400" b="1" dirty="0">
              <a:cs typeface="PT Bold Heading" pitchFamily="2" charset="-78"/>
            </a:endParaRPr>
          </a:p>
          <a:p>
            <a:pPr algn="r" rtl="1" eaLnBrk="0" hangingPunct="0">
              <a:buFont typeface="Wingdings" pitchFamily="2" charset="2"/>
              <a:buChar char="q"/>
              <a:defRPr/>
            </a:pPr>
            <a:endParaRPr lang="en-US" sz="1400" dirty="0">
              <a:cs typeface="PT Bold Heading" pitchFamily="2" charset="-78"/>
            </a:endParaRPr>
          </a:p>
          <a:p>
            <a:pPr algn="r" rtl="1" eaLnBrk="0" hangingPunct="0">
              <a:defRPr/>
            </a:pPr>
            <a:endParaRPr lang="ar-SA" sz="1400" kern="10" dirty="0">
              <a:ln w="9525">
                <a:solidFill>
                  <a:srgbClr val="000000"/>
                </a:solidFill>
                <a:round/>
                <a:headEnd/>
                <a:tailEnd/>
              </a:ln>
              <a:solidFill>
                <a:srgbClr val="000000"/>
              </a:solidFill>
              <a:latin typeface="Times New Roman"/>
              <a:cs typeface="PT Bold Heading" pitchFamily="2" charset="-78"/>
            </a:endParaRPr>
          </a:p>
          <a:p>
            <a:pPr algn="r" rtl="1" eaLnBrk="0" hangingPunct="0">
              <a:defRPr/>
            </a:pPr>
            <a:endParaRPr lang="ar-SA" sz="1600" dirty="0">
              <a:solidFill>
                <a:schemeClr val="accent1"/>
              </a:solidFill>
              <a:ea typeface="Arial Unicode MS" pitchFamily="34" charset="-128"/>
              <a:cs typeface="PT Bold Heading" pitchFamily="2" charset="-78"/>
            </a:endParaRPr>
          </a:p>
          <a:p>
            <a:pPr algn="r" rtl="1" eaLnBrk="0" hangingPunct="0">
              <a:defRPr/>
            </a:pPr>
            <a:r>
              <a:rPr lang="ar-SA" sz="1600" dirty="0">
                <a:solidFill>
                  <a:schemeClr val="accent1"/>
                </a:solidFill>
                <a:ea typeface="Arial Unicode MS" pitchFamily="34" charset="-128"/>
                <a:cs typeface="PT Bold Heading" pitchFamily="2" charset="-78"/>
              </a:rPr>
              <a:t>     </a:t>
            </a:r>
            <a:endParaRPr lang="en-US" sz="1600" dirty="0">
              <a:solidFill>
                <a:schemeClr val="accent1"/>
              </a:solidFill>
              <a:ea typeface="Arial Unicode MS" pitchFamily="34" charset="-128"/>
              <a:cs typeface="PT Bold Heading" pitchFamily="2" charset="-78"/>
            </a:endParaRPr>
          </a:p>
          <a:p>
            <a:pPr algn="r" rtl="1" eaLnBrk="0" hangingPunct="0">
              <a:defRPr/>
            </a:pPr>
            <a:endParaRPr lang="ar-SA" b="1" dirty="0">
              <a:ea typeface="Times New Roman" pitchFamily="18" charset="0"/>
              <a:cs typeface="PT Bold Heading" pitchFamily="2" charset="-78"/>
            </a:endParaRPr>
          </a:p>
          <a:p>
            <a:pPr algn="ctr" rtl="1" eaLnBrk="0" hangingPunct="0">
              <a:defRPr/>
            </a:pPr>
            <a:endParaRPr lang="ar-SA" b="1" dirty="0">
              <a:cs typeface="PT Bold Heading" pitchFamily="2" charset="-78"/>
            </a:endParaRPr>
          </a:p>
          <a:p>
            <a:pPr algn="ctr" rtl="1" eaLnBrk="0" hangingPunct="0">
              <a:defRPr/>
            </a:pPr>
            <a:endParaRPr lang="ar-SA" b="1" dirty="0">
              <a:cs typeface="PT Bold Heading" pitchFamily="2" charset="-78"/>
            </a:endParaRPr>
          </a:p>
          <a:p>
            <a:pPr algn="ctr" rtl="1" eaLnBrk="0" hangingPunct="0">
              <a:defRPr/>
            </a:pPr>
            <a:endParaRPr lang="ar-SA" dirty="0">
              <a:cs typeface="PT Bold Heading" pitchFamily="2" charset="-78"/>
            </a:endParaRPr>
          </a:p>
        </p:txBody>
      </p:sp>
      <p:sp>
        <p:nvSpPr>
          <p:cNvPr id="8" name="عنصر نائب لرقم الشريحة 7"/>
          <p:cNvSpPr>
            <a:spLocks noGrp="1"/>
          </p:cNvSpPr>
          <p:nvPr>
            <p:ph type="sldNum" sz="quarter" idx="12"/>
          </p:nvPr>
        </p:nvSpPr>
        <p:spPr/>
        <p:txBody>
          <a:bodyPr/>
          <a:lstStyle/>
          <a:p>
            <a:pPr>
              <a:defRPr/>
            </a:pPr>
            <a:fld id="{ACE0E8C5-3BC5-4DF7-BDEC-2C2150B32377}" type="slidenum">
              <a:rPr lang="en-US" smtClean="0"/>
              <a:pPr>
                <a:defRPr/>
              </a:pPr>
              <a:t>37</a:t>
            </a:fld>
            <a:endParaRPr lang="en-US"/>
          </a:p>
        </p:txBody>
      </p:sp>
      <p:pic>
        <p:nvPicPr>
          <p:cNvPr id="22536"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1680673"/>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0"/>
            <a:ext cx="8077200" cy="762000"/>
          </a:xfrm>
        </p:spPr>
        <p:style>
          <a:lnRef idx="0">
            <a:scrgbClr r="0" g="0" b="0"/>
          </a:lnRef>
          <a:fillRef idx="1001">
            <a:schemeClr val="lt1"/>
          </a:fillRef>
          <a:effectRef idx="0">
            <a:scrgbClr r="0" g="0" b="0"/>
          </a:effectRef>
          <a:fontRef idx="major"/>
        </p:style>
        <p:txBody>
          <a:bodyPr/>
          <a:lstStyle/>
          <a:p>
            <a:pPr marL="0" indent="0" algn="just" rtl="1">
              <a:lnSpc>
                <a:spcPct val="150000"/>
              </a:lnSpc>
              <a:spcBef>
                <a:spcPct val="0"/>
              </a:spcBef>
              <a:buClrTx/>
              <a:buSzTx/>
              <a:buFont typeface="Wingdings 2" pitchFamily="18" charset="2"/>
              <a:buNone/>
              <a:defRPr/>
            </a:pPr>
            <a:r>
              <a:rPr lang="ar-SA" sz="1800" b="1" dirty="0" smtClean="0">
                <a:solidFill>
                  <a:srgbClr val="CC0099"/>
                </a:solidFill>
                <a:latin typeface="Times New Roman" pitchFamily="18" charset="0"/>
                <a:cs typeface="Times New Roman" pitchFamily="18" charset="0"/>
              </a:rPr>
              <a:t>وظائف الجهاز </a:t>
            </a:r>
            <a:r>
              <a:rPr lang="ar-SA" sz="1800" b="1" dirty="0">
                <a:solidFill>
                  <a:srgbClr val="CC0099"/>
                </a:solidFill>
                <a:latin typeface="Times New Roman" pitchFamily="18" charset="0"/>
                <a:cs typeface="Times New Roman" pitchFamily="18" charset="0"/>
              </a:rPr>
              <a:t>الإداري:</a:t>
            </a:r>
          </a:p>
          <a:p>
            <a:pPr marL="0" indent="0" algn="just" rtl="1">
              <a:lnSpc>
                <a:spcPct val="150000"/>
              </a:lnSpc>
              <a:spcBef>
                <a:spcPct val="0"/>
              </a:spcBef>
              <a:buClrTx/>
              <a:buSzTx/>
              <a:buFont typeface="Wingdings" pitchFamily="2" charset="2"/>
              <a:buChar char="Ø"/>
              <a:defRPr/>
            </a:pPr>
            <a:r>
              <a:rPr lang="ar-SA" sz="1400" dirty="0">
                <a:solidFill>
                  <a:prstClr val="black"/>
                </a:solidFill>
                <a:latin typeface="Times New Roman" pitchFamily="18" charset="0"/>
                <a:cs typeface="Times New Roman" pitchFamily="18" charset="0"/>
              </a:rPr>
              <a:t>ي</a:t>
            </a:r>
            <a:r>
              <a:rPr lang="ar-SA" sz="1400" dirty="0" smtClean="0">
                <a:solidFill>
                  <a:prstClr val="black"/>
                </a:solidFill>
                <a:latin typeface="Times New Roman" pitchFamily="18" charset="0"/>
                <a:cs typeface="Times New Roman" pitchFamily="18" charset="0"/>
              </a:rPr>
              <a:t>ـمكن تـعريف الـجهاز </a:t>
            </a:r>
            <a:r>
              <a:rPr lang="ar-SA" sz="1400" dirty="0">
                <a:solidFill>
                  <a:prstClr val="black"/>
                </a:solidFill>
                <a:latin typeface="Times New Roman" pitchFamily="18" charset="0"/>
                <a:cs typeface="Times New Roman" pitchFamily="18" charset="0"/>
              </a:rPr>
              <a:t>الإداري </a:t>
            </a:r>
            <a:r>
              <a:rPr lang="ar-SA" sz="1400" dirty="0" smtClean="0">
                <a:solidFill>
                  <a:prstClr val="black"/>
                </a:solidFill>
                <a:latin typeface="Times New Roman" pitchFamily="18" charset="0"/>
                <a:cs typeface="Times New Roman" pitchFamily="18" charset="0"/>
              </a:rPr>
              <a:t>بــمجموع العاملين الإداريـين الـذين يـحققون قيادة المزارع والأقــسام الـرئيسة </a:t>
            </a:r>
            <a:r>
              <a:rPr lang="ar-SA" sz="1400" dirty="0">
                <a:solidFill>
                  <a:prstClr val="black"/>
                </a:solidFill>
                <a:latin typeface="Times New Roman" pitchFamily="18" charset="0"/>
                <a:cs typeface="Times New Roman" pitchFamily="18" charset="0"/>
              </a:rPr>
              <a:t>لها.</a:t>
            </a:r>
            <a:endParaRPr lang="ar-SA" sz="1400" b="1" dirty="0">
              <a:solidFill>
                <a:prstClr val="black"/>
              </a:solidFill>
              <a:latin typeface="Times New Roman" pitchFamily="18" charset="0"/>
              <a:cs typeface="Times New Roman" pitchFamily="18" charset="0"/>
            </a:endParaRPr>
          </a:p>
          <a:p>
            <a:pPr marL="0" indent="0" algn="r" rtl="1">
              <a:buFont typeface="Wingdings 2" pitchFamily="18" charset="2"/>
              <a:buNone/>
              <a:defRPr/>
            </a:pPr>
            <a:endParaRPr lang="ar-SA" dirty="0"/>
          </a:p>
        </p:txBody>
      </p:sp>
      <p:sp>
        <p:nvSpPr>
          <p:cNvPr id="4" name="Slide Number Placeholder 3"/>
          <p:cNvSpPr>
            <a:spLocks noGrp="1"/>
          </p:cNvSpPr>
          <p:nvPr>
            <p:ph type="sldNum" sz="quarter" idx="12"/>
          </p:nvPr>
        </p:nvSpPr>
        <p:spPr/>
        <p:txBody>
          <a:bodyPr/>
          <a:lstStyle/>
          <a:p>
            <a:pPr>
              <a:defRPr/>
            </a:pPr>
            <a:fld id="{DB24349E-7E6E-4F6D-AF6B-AC88E9061895}" type="slidenum">
              <a:rPr lang="en-US" smtClean="0"/>
              <a:pPr>
                <a:defRPr/>
              </a:pPr>
              <a:t>38</a:t>
            </a:fld>
            <a:endParaRPr lang="en-US" dirty="0"/>
          </a:p>
        </p:txBody>
      </p:sp>
      <p:pic>
        <p:nvPicPr>
          <p:cNvPr id="23556" name="Picture 2" descr="C:\Users\naldawdahi\Desktop\imag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16097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Diagram 6"/>
          <p:cNvGraphicFramePr/>
          <p:nvPr/>
        </p:nvGraphicFramePr>
        <p:xfrm>
          <a:off x="609600" y="1828800"/>
          <a:ext cx="8305800" cy="4572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5804064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24580"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24581"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مستطيل 6"/>
          <p:cNvSpPr/>
          <p:nvPr/>
        </p:nvSpPr>
        <p:spPr>
          <a:xfrm>
            <a:off x="457200" y="1143000"/>
            <a:ext cx="8458200" cy="4954588"/>
          </a:xfrm>
          <a:prstGeom prst="rect">
            <a:avLst/>
          </a:prstGeom>
        </p:spPr>
        <p:txBody>
          <a:bodyPr>
            <a:spAutoFit/>
          </a:bodyPr>
          <a:lstStyle/>
          <a:p>
            <a:pPr algn="r" rtl="1">
              <a:buFont typeface="Wingdings" pitchFamily="2" charset="2"/>
              <a:buChar char="q"/>
              <a:defRPr/>
            </a:pPr>
            <a:r>
              <a:rPr lang="ar-SA" sz="2000" kern="10" dirty="0">
                <a:ln w="9525">
                  <a:round/>
                  <a:headEnd/>
                  <a:tailEnd/>
                </a:ln>
                <a:solidFill>
                  <a:schemeClr val="accent1"/>
                </a:solidFill>
                <a:latin typeface="Times New Roman" pitchFamily="18" charset="0"/>
                <a:cs typeface="Times New Roman" pitchFamily="18" charset="0"/>
              </a:rPr>
              <a:t>ثالثاً: تـــــنظيم الــــــوظائف الإدارية :</a:t>
            </a:r>
          </a:p>
          <a:p>
            <a:pPr algn="r" rtl="1">
              <a:lnSpc>
                <a:spcPct val="150000"/>
              </a:lnSpc>
              <a:buFont typeface="Wingdings" pitchFamily="2" charset="2"/>
              <a:buChar char="q"/>
              <a:defRPr/>
            </a:pPr>
            <a:endParaRPr lang="ar-SA" sz="2000" kern="10" dirty="0">
              <a:ln w="9525">
                <a:round/>
                <a:headEnd/>
                <a:tailEnd/>
              </a:ln>
              <a:solidFill>
                <a:schemeClr val="accent1"/>
              </a:solidFill>
              <a:latin typeface="Times New Roman" pitchFamily="18" charset="0"/>
              <a:cs typeface="Times New Roman" pitchFamily="18" charset="0"/>
            </a:endParaRPr>
          </a:p>
          <a:p>
            <a:pPr algn="r" rtl="1">
              <a:lnSpc>
                <a:spcPct val="150000"/>
              </a:lnSpc>
              <a:defRPr/>
            </a:pPr>
            <a:r>
              <a:rPr lang="ar-SA" sz="2000" dirty="0">
                <a:solidFill>
                  <a:srgbClr val="FF0000"/>
                </a:solidFill>
                <a:latin typeface="Times New Roman" pitchFamily="18" charset="0"/>
                <a:cs typeface="Times New Roman" pitchFamily="18" charset="0"/>
              </a:rPr>
              <a:t>الهدف من العلاقات الوظيفية إقامة العلاقات الإدارية بين الوحدات الإدارية أو ضمن الوحدة الإدارية</a:t>
            </a:r>
          </a:p>
          <a:p>
            <a:pPr algn="r" rtl="1">
              <a:lnSpc>
                <a:spcPct val="150000"/>
              </a:lnSpc>
              <a:defRPr/>
            </a:pPr>
            <a:r>
              <a:rPr lang="ar-SA" sz="2000" dirty="0">
                <a:solidFill>
                  <a:srgbClr val="FF0000"/>
                </a:solidFill>
                <a:latin typeface="Times New Roman" pitchFamily="18" charset="0"/>
                <a:cs typeface="Times New Roman" pitchFamily="18" charset="0"/>
              </a:rPr>
              <a:t> وربط الأشخاص الإداريين مع بعضهم بعضاً بهدف التوصل إلى الأمور التالية:</a:t>
            </a:r>
          </a:p>
          <a:p>
            <a:pPr algn="r" rtl="1">
              <a:defRPr/>
            </a:pPr>
            <a:endParaRPr lang="ar-SA" sz="2000" dirty="0">
              <a:solidFill>
                <a:srgbClr val="FF0000"/>
              </a:solidFill>
              <a:latin typeface="Times New Roman" pitchFamily="18" charset="0"/>
              <a:cs typeface="Times New Roman" pitchFamily="18" charset="0"/>
            </a:endParaRPr>
          </a:p>
          <a:p>
            <a:pPr marL="457200" indent="-457200" algn="r" rtl="1">
              <a:lnSpc>
                <a:spcPct val="150000"/>
              </a:lnSpc>
              <a:buFont typeface="+mj-lt"/>
              <a:buAutoNum type="arabicPeriod"/>
              <a:defRPr/>
            </a:pPr>
            <a:r>
              <a:rPr lang="ar-SA" sz="2000" dirty="0">
                <a:latin typeface="Times New Roman" pitchFamily="18" charset="0"/>
                <a:cs typeface="Times New Roman" pitchFamily="18" charset="0"/>
              </a:rPr>
              <a:t>نقل المعلومات المتوافرة لدى جهة إدارية معينة إلى جهات أخرى تحتاج اليها.</a:t>
            </a:r>
          </a:p>
          <a:p>
            <a:pPr marL="457200" indent="-457200" algn="r" rtl="1">
              <a:lnSpc>
                <a:spcPct val="150000"/>
              </a:lnSpc>
              <a:buFont typeface="+mj-lt"/>
              <a:buAutoNum type="arabicPeriod"/>
              <a:defRPr/>
            </a:pPr>
            <a:r>
              <a:rPr lang="ar-SA" sz="2000" dirty="0">
                <a:latin typeface="Times New Roman" pitchFamily="18" charset="0"/>
                <a:cs typeface="Times New Roman" pitchFamily="18" charset="0"/>
              </a:rPr>
              <a:t>تحقيق الاستمرار في العمل وتحسين إنتاجيته.</a:t>
            </a:r>
          </a:p>
          <a:p>
            <a:pPr marL="457200" indent="-457200" algn="r" rtl="1">
              <a:lnSpc>
                <a:spcPct val="150000"/>
              </a:lnSpc>
              <a:buFont typeface="+mj-lt"/>
              <a:buAutoNum type="arabicPeriod"/>
              <a:defRPr/>
            </a:pPr>
            <a:r>
              <a:rPr lang="ar-SA" sz="2000" dirty="0">
                <a:latin typeface="Times New Roman" pitchFamily="18" charset="0"/>
                <a:cs typeface="Times New Roman" pitchFamily="18" charset="0"/>
              </a:rPr>
              <a:t>الوصول إلى تعاون أفضل بين العاملين داخل المشروع .</a:t>
            </a:r>
          </a:p>
          <a:p>
            <a:pPr marL="457200" indent="-457200" algn="r" rtl="1">
              <a:lnSpc>
                <a:spcPct val="150000"/>
              </a:lnSpc>
              <a:buFont typeface="+mj-lt"/>
              <a:buAutoNum type="arabicPeriod"/>
              <a:defRPr/>
            </a:pPr>
            <a:r>
              <a:rPr lang="ar-SA" sz="2000" dirty="0">
                <a:latin typeface="Times New Roman" pitchFamily="18" charset="0"/>
                <a:cs typeface="Times New Roman" pitchFamily="18" charset="0"/>
              </a:rPr>
              <a:t>نقل الخطط من قبل المستويات الإدارية العليا وتوزيعها على الأجهزة التنفيذية.</a:t>
            </a:r>
          </a:p>
          <a:p>
            <a:pPr marL="457200" indent="-457200" algn="r" rtl="1">
              <a:lnSpc>
                <a:spcPct val="150000"/>
              </a:lnSpc>
              <a:buFont typeface="+mj-lt"/>
              <a:buAutoNum type="arabicPeriod"/>
              <a:defRPr/>
            </a:pPr>
            <a:r>
              <a:rPr lang="ar-SA" sz="2000" dirty="0">
                <a:latin typeface="Times New Roman" pitchFamily="18" charset="0"/>
                <a:cs typeface="Times New Roman" pitchFamily="18" charset="0"/>
              </a:rPr>
              <a:t>إبلاغ المرؤوسين التعليمات عن أداء العمل.</a:t>
            </a:r>
            <a:endParaRPr lang="en-US" sz="2000" dirty="0">
              <a:latin typeface="Times New Roman" pitchFamily="18" charset="0"/>
              <a:cs typeface="Times New Roman" pitchFamily="18" charset="0"/>
            </a:endParaRPr>
          </a:p>
          <a:p>
            <a:pPr algn="r" rtl="1">
              <a:buFont typeface="Wingdings" pitchFamily="2" charset="2"/>
              <a:buChar char="q"/>
              <a:defRPr/>
            </a:pPr>
            <a:endParaRPr lang="ar-SA" kern="10" dirty="0">
              <a:ln w="9525">
                <a:round/>
                <a:headEnd/>
                <a:tailEnd/>
              </a:ln>
              <a:solidFill>
                <a:schemeClr val="accent1"/>
              </a:solidFill>
              <a:latin typeface="Times New Roman"/>
              <a:cs typeface="PT Bold Heading" pitchFamily="2" charset="-78"/>
            </a:endParaRPr>
          </a:p>
          <a:p>
            <a:pPr algn="r" rtl="1">
              <a:defRPr/>
            </a:pPr>
            <a:r>
              <a:rPr lang="ar-SA" kern="10" dirty="0">
                <a:ln w="9525">
                  <a:round/>
                  <a:headEnd/>
                  <a:tailEnd/>
                </a:ln>
                <a:solidFill>
                  <a:schemeClr val="accent1"/>
                </a:solidFill>
                <a:latin typeface="Times New Roman"/>
                <a:cs typeface="PT Bold Heading" pitchFamily="2" charset="-78"/>
              </a:rPr>
              <a:t>  </a:t>
            </a:r>
          </a:p>
        </p:txBody>
      </p:sp>
      <p:sp>
        <p:nvSpPr>
          <p:cNvPr id="8" name="عنصر نائب لرقم الشريحة 7"/>
          <p:cNvSpPr>
            <a:spLocks noGrp="1"/>
          </p:cNvSpPr>
          <p:nvPr>
            <p:ph type="sldNum" sz="quarter" idx="12"/>
          </p:nvPr>
        </p:nvSpPr>
        <p:spPr/>
        <p:txBody>
          <a:bodyPr/>
          <a:lstStyle/>
          <a:p>
            <a:pPr>
              <a:defRPr/>
            </a:pPr>
            <a:fld id="{60B6A667-C219-4143-91C0-7CFBDD01E823}" type="slidenum">
              <a:rPr lang="en-US" smtClean="0"/>
              <a:pPr>
                <a:defRPr/>
              </a:pPr>
              <a:t>39</a:t>
            </a:fld>
            <a:endParaRPr lang="en-US"/>
          </a:p>
        </p:txBody>
      </p:sp>
      <p:pic>
        <p:nvPicPr>
          <p:cNvPr id="24584"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084369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2" descr="شعار قسم الاقتصاد الزراعي"/>
          <p:cNvPicPr>
            <a:picLocks noChangeAspect="1" noChangeArrowheads="1"/>
          </p:cNvPicPr>
          <p:nvPr/>
        </p:nvPicPr>
        <p:blipFill>
          <a:blip r:embed="rId3" cstate="print"/>
          <a:srcRect/>
          <a:stretch>
            <a:fillRect/>
          </a:stretch>
        </p:blipFill>
        <p:spPr bwMode="auto">
          <a:xfrm>
            <a:off x="1" y="0"/>
            <a:ext cx="1447800" cy="762000"/>
          </a:xfrm>
          <a:prstGeom prst="rect">
            <a:avLst/>
          </a:prstGeom>
          <a:noFill/>
          <a:ln w="9525">
            <a:noFill/>
            <a:miter lim="800000"/>
            <a:headEnd/>
            <a:tailEnd/>
          </a:ln>
        </p:spPr>
      </p:pic>
      <p:pic>
        <p:nvPicPr>
          <p:cNvPr id="1026"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6148"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dirty="0"/>
          </a:p>
          <a:p>
            <a:pPr eaLnBrk="0" hangingPunct="0"/>
            <a:endParaRPr lang="en-US" altLang="zh-CN" dirty="0"/>
          </a:p>
        </p:txBody>
      </p:sp>
      <p:sp>
        <p:nvSpPr>
          <p:cNvPr id="6149" name="Rectangle 1"/>
          <p:cNvSpPr>
            <a:spLocks noChangeArrowheads="1"/>
          </p:cNvSpPr>
          <p:nvPr/>
        </p:nvSpPr>
        <p:spPr bwMode="auto">
          <a:xfrm>
            <a:off x="2819400" y="667434"/>
            <a:ext cx="4419600" cy="646331"/>
          </a:xfrm>
          <a:prstGeom prst="rect">
            <a:avLst/>
          </a:prstGeom>
          <a:noFill/>
          <a:ln w="9525">
            <a:noFill/>
            <a:miter lim="800000"/>
            <a:headEnd/>
            <a:tailEnd/>
          </a:ln>
        </p:spPr>
        <p:txBody>
          <a:bodyPr wrap="square" anchor="ctr">
            <a:spAutoFit/>
          </a:bodyPr>
          <a:lstStyle/>
          <a:p>
            <a:pPr algn="justLow" rtl="1" eaLnBrk="0" hangingPunct="0"/>
            <a:r>
              <a:rPr lang="ar-SA" b="1" dirty="0">
                <a:latin typeface="Times New Roman" pitchFamily="18" charset="0"/>
                <a:ea typeface="Times New Roman" pitchFamily="18" charset="0"/>
                <a:cs typeface="Times New Roman" pitchFamily="18" charset="0"/>
              </a:rPr>
              <a:t>مدخل لعلم إدارة المنشآت الزراعية</a:t>
            </a:r>
            <a:endParaRPr lang="ar-SA" dirty="0">
              <a:latin typeface="Times New Roman" pitchFamily="18" charset="0"/>
              <a:ea typeface="Times New Roman" pitchFamily="18" charset="0"/>
              <a:cs typeface="Times New Roman" pitchFamily="18" charset="0"/>
            </a:endParaRPr>
          </a:p>
          <a:p>
            <a:pPr indent="288925" algn="justLow" rtl="1" eaLnBrk="0" hangingPunct="0"/>
            <a:endParaRPr lang="en-US" dirty="0">
              <a:latin typeface="Times New Roman" pitchFamily="18" charset="0"/>
              <a:cs typeface="Times New Roman" pitchFamily="18" charset="0"/>
            </a:endParaRPr>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pPr>
                <a:defRPr/>
              </a:pPr>
              <a:t>4</a:t>
            </a:fld>
            <a:endParaRPr lang="en-US" dirty="0"/>
          </a:p>
        </p:txBody>
      </p:sp>
      <p:graphicFrame>
        <p:nvGraphicFramePr>
          <p:cNvPr id="2" name="Diagram 1"/>
          <p:cNvGraphicFramePr/>
          <p:nvPr>
            <p:extLst>
              <p:ext uri="{D42A27DB-BD31-4B8C-83A1-F6EECF244321}">
                <p14:modId xmlns:p14="http://schemas.microsoft.com/office/powerpoint/2010/main" val="4228852354"/>
              </p:ext>
            </p:extLst>
          </p:nvPr>
        </p:nvGraphicFramePr>
        <p:xfrm>
          <a:off x="304800" y="1397000"/>
          <a:ext cx="8610600" cy="4775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6837802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25604"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25605"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16097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1" name="Rectangle 7"/>
          <p:cNvSpPr>
            <a:spLocks noChangeArrowheads="1"/>
          </p:cNvSpPr>
          <p:nvPr/>
        </p:nvSpPr>
        <p:spPr bwMode="auto">
          <a:xfrm>
            <a:off x="304800" y="571500"/>
            <a:ext cx="8686800" cy="6556375"/>
          </a:xfrm>
          <a:prstGeom prst="rect">
            <a:avLst/>
          </a:prstGeom>
          <a:noFill/>
          <a:ln w="9525">
            <a:noFill/>
            <a:miter lim="800000"/>
            <a:headEnd/>
            <a:tailEnd/>
          </a:ln>
          <a:effectLst/>
        </p:spPr>
        <p:txBody>
          <a:bodyPr anchor="ctr">
            <a:spAutoFit/>
          </a:bodyPr>
          <a:lstStyle/>
          <a:p>
            <a:pPr indent="457200" algn="justLow" rtl="1" eaLnBrk="0" hangingPunct="0">
              <a:lnSpc>
                <a:spcPct val="150000"/>
              </a:lnSpc>
              <a:buFont typeface="Wingdings" pitchFamily="2" charset="2"/>
              <a:buChar char="v"/>
              <a:defRPr/>
            </a:pPr>
            <a:r>
              <a:rPr lang="ar-SA" sz="2400" b="1" dirty="0">
                <a:solidFill>
                  <a:schemeClr val="accent1"/>
                </a:solidFill>
                <a:latin typeface="Times New Roman" pitchFamily="18" charset="0"/>
                <a:ea typeface="Times New Roman" pitchFamily="18" charset="0"/>
                <a:cs typeface="Times New Roman" pitchFamily="18" charset="0"/>
              </a:rPr>
              <a:t>مقاييس العمل الإداري :</a:t>
            </a:r>
          </a:p>
          <a:p>
            <a:pPr indent="457200" algn="justLow" rtl="1" eaLnBrk="0" hangingPunct="0">
              <a:lnSpc>
                <a:spcPct val="150000"/>
              </a:lnSpc>
              <a:defRPr/>
            </a:pPr>
            <a:r>
              <a:rPr lang="ar-SA" dirty="0">
                <a:latin typeface="Times New Roman" pitchFamily="18" charset="0"/>
                <a:ea typeface="Times New Roman" pitchFamily="18" charset="0"/>
                <a:cs typeface="Times New Roman" pitchFamily="18" charset="0"/>
              </a:rPr>
              <a:t>أن توزيع العمل الإداري يؤدي إلى زيادة خبرة العاملين في الإدارة، والاستفادة من وقت العمل الإداري.</a:t>
            </a:r>
            <a:endParaRPr lang="ar-SA" dirty="0">
              <a:solidFill>
                <a:schemeClr val="accent1">
                  <a:lumMod val="75000"/>
                </a:schemeClr>
              </a:solidFill>
              <a:latin typeface="Times New Roman" pitchFamily="18" charset="0"/>
              <a:ea typeface="Times New Roman" pitchFamily="18" charset="0"/>
              <a:cs typeface="Times New Roman" pitchFamily="18" charset="0"/>
            </a:endParaRPr>
          </a:p>
          <a:p>
            <a:pPr indent="457200" algn="justLow" rtl="1" eaLnBrk="0" hangingPunct="0">
              <a:lnSpc>
                <a:spcPct val="150000"/>
              </a:lnSpc>
              <a:buFont typeface="Wingdings" pitchFamily="2" charset="2"/>
              <a:buChar char="§"/>
              <a:defRPr/>
            </a:pPr>
            <a:r>
              <a:rPr lang="ar-SA" sz="2400" dirty="0">
                <a:solidFill>
                  <a:schemeClr val="accent1">
                    <a:lumMod val="75000"/>
                  </a:schemeClr>
                </a:solidFill>
                <a:latin typeface="Times New Roman" pitchFamily="18" charset="0"/>
                <a:cs typeface="Times New Roman" pitchFamily="18" charset="0"/>
              </a:rPr>
              <a:t>الأمور التي يجب مراعاتها عند تنظيم المسؤوليات الإدارية وتوزيعها على العناصر الإدارية </a:t>
            </a:r>
          </a:p>
          <a:p>
            <a:pPr algn="r" rtl="1">
              <a:lnSpc>
                <a:spcPct val="150000"/>
              </a:lnSpc>
              <a:buFont typeface="Wingdings" pitchFamily="2" charset="2"/>
              <a:buChar char="Ø"/>
              <a:defRPr/>
            </a:pPr>
            <a:r>
              <a:rPr lang="ar-SA" dirty="0">
                <a:latin typeface="Times New Roman" pitchFamily="18" charset="0"/>
                <a:cs typeface="Times New Roman" pitchFamily="18" charset="0"/>
              </a:rPr>
              <a:t>التوزيع السريع للوظائف الإدارية المختلفة للجهاز الإداري،</a:t>
            </a:r>
            <a:endParaRPr lang="en-US" dirty="0">
              <a:latin typeface="Times New Roman" pitchFamily="18" charset="0"/>
              <a:cs typeface="Times New Roman" pitchFamily="18" charset="0"/>
            </a:endParaRPr>
          </a:p>
          <a:p>
            <a:pPr algn="r" rtl="1">
              <a:lnSpc>
                <a:spcPct val="150000"/>
              </a:lnSpc>
              <a:buFont typeface="Wingdings" pitchFamily="2" charset="2"/>
              <a:buChar char="Ø"/>
              <a:defRPr/>
            </a:pPr>
            <a:r>
              <a:rPr lang="ar-SA" dirty="0">
                <a:latin typeface="Times New Roman" pitchFamily="18" charset="0"/>
                <a:cs typeface="Times New Roman" pitchFamily="18" charset="0"/>
              </a:rPr>
              <a:t>زيادة المسؤولية الفردية لكل عنصر إداري لأجل تنفيذ القرارات التي تدخل ضمن اختصاصه، وانجازها ومراقبة هذه الإنجاز في الوقت المطلوب،</a:t>
            </a:r>
            <a:endParaRPr lang="en-US" dirty="0">
              <a:latin typeface="Times New Roman" pitchFamily="18" charset="0"/>
              <a:cs typeface="Times New Roman" pitchFamily="18" charset="0"/>
            </a:endParaRPr>
          </a:p>
          <a:p>
            <a:pPr algn="r" rtl="1">
              <a:lnSpc>
                <a:spcPct val="150000"/>
              </a:lnSpc>
              <a:buFont typeface="Wingdings" pitchFamily="2" charset="2"/>
              <a:buChar char="Ø"/>
              <a:defRPr/>
            </a:pPr>
            <a:r>
              <a:rPr lang="ar-SA" dirty="0">
                <a:latin typeface="Times New Roman" pitchFamily="18" charset="0"/>
                <a:cs typeface="Times New Roman" pitchFamily="18" charset="0"/>
              </a:rPr>
              <a:t>توزيع المسؤوليات وتناسبها بين مختلف مستويات الجهاز الإداري.</a:t>
            </a:r>
          </a:p>
          <a:p>
            <a:pPr algn="r" rtl="1">
              <a:lnSpc>
                <a:spcPct val="150000"/>
              </a:lnSpc>
              <a:defRPr/>
            </a:pPr>
            <a:endParaRPr lang="ar-SA" dirty="0">
              <a:latin typeface="Times New Roman" pitchFamily="18" charset="0"/>
              <a:cs typeface="Times New Roman" pitchFamily="18" charset="0"/>
            </a:endParaRPr>
          </a:p>
          <a:p>
            <a:pPr algn="r" rtl="1">
              <a:lnSpc>
                <a:spcPct val="150000"/>
              </a:lnSpc>
              <a:buFont typeface="Arial" pitchFamily="34" charset="0"/>
              <a:buChar char="•"/>
              <a:defRPr/>
            </a:pPr>
            <a:r>
              <a:rPr lang="ar-SA" b="1" dirty="0">
                <a:solidFill>
                  <a:srgbClr val="C00000"/>
                </a:solidFill>
                <a:latin typeface="Times New Roman" pitchFamily="18" charset="0"/>
                <a:ea typeface="Arial Unicode MS" pitchFamily="34" charset="-128"/>
                <a:cs typeface="Times New Roman" pitchFamily="18" charset="0"/>
              </a:rPr>
              <a:t>أما بالنسبة لعدد الجهاز الإداري فانه يتأثر بالعوامل التالي</a:t>
            </a:r>
          </a:p>
          <a:p>
            <a:pPr algn="r" rtl="1">
              <a:lnSpc>
                <a:spcPct val="150000"/>
              </a:lnSpc>
              <a:buFont typeface="Wingdings" pitchFamily="2" charset="2"/>
              <a:buChar char="ü"/>
              <a:defRPr/>
            </a:pPr>
            <a:r>
              <a:rPr lang="ar-SA" dirty="0">
                <a:latin typeface="Times New Roman" pitchFamily="18" charset="0"/>
                <a:ea typeface="Arial Unicode MS" pitchFamily="34" charset="-128"/>
                <a:cs typeface="Times New Roman" pitchFamily="18" charset="0"/>
              </a:rPr>
              <a:t>حجم الإنتاج الزراعي.</a:t>
            </a:r>
          </a:p>
          <a:p>
            <a:pPr algn="r" rtl="1">
              <a:lnSpc>
                <a:spcPct val="150000"/>
              </a:lnSpc>
              <a:buFont typeface="Wingdings" pitchFamily="2" charset="2"/>
              <a:buChar char="ü"/>
              <a:defRPr/>
            </a:pPr>
            <a:r>
              <a:rPr lang="ar-SA" dirty="0">
                <a:latin typeface="Times New Roman" pitchFamily="18" charset="0"/>
                <a:ea typeface="Arial Unicode MS" pitchFamily="34" charset="-128"/>
                <a:cs typeface="Times New Roman" pitchFamily="18" charset="0"/>
              </a:rPr>
              <a:t>الشكل التوزيعي للعمل الإداري.</a:t>
            </a:r>
          </a:p>
          <a:p>
            <a:pPr algn="r" rtl="1">
              <a:lnSpc>
                <a:spcPct val="150000"/>
              </a:lnSpc>
              <a:buFont typeface="Wingdings" pitchFamily="2" charset="2"/>
              <a:buChar char="ü"/>
              <a:defRPr/>
            </a:pPr>
            <a:r>
              <a:rPr lang="ar-SA" dirty="0">
                <a:latin typeface="Times New Roman" pitchFamily="18" charset="0"/>
                <a:ea typeface="Arial Unicode MS" pitchFamily="34" charset="-128"/>
                <a:cs typeface="Times New Roman" pitchFamily="18" charset="0"/>
              </a:rPr>
              <a:t> درجة ميكنة العمل الإداري</a:t>
            </a:r>
            <a:r>
              <a:rPr lang="en-US" dirty="0">
                <a:latin typeface="Times New Roman" pitchFamily="18" charset="0"/>
                <a:ea typeface="Arial Unicode MS" pitchFamily="34" charset="-128"/>
                <a:cs typeface="Times New Roman" pitchFamily="18" charset="0"/>
              </a:rPr>
              <a:t> </a:t>
            </a:r>
            <a:r>
              <a:rPr lang="ar-SA" dirty="0">
                <a:latin typeface="Times New Roman" pitchFamily="18" charset="0"/>
                <a:ea typeface="Arial Unicode MS" pitchFamily="34" charset="-128"/>
                <a:cs typeface="Times New Roman" pitchFamily="18" charset="0"/>
              </a:rPr>
              <a:t>.</a:t>
            </a:r>
            <a:endParaRPr lang="en-US" dirty="0">
              <a:latin typeface="Times New Roman" pitchFamily="18" charset="0"/>
              <a:ea typeface="Arial Unicode MS" pitchFamily="34" charset="-128"/>
              <a:cs typeface="Times New Roman" pitchFamily="18" charset="0"/>
            </a:endParaRPr>
          </a:p>
          <a:p>
            <a:pPr algn="r" rtl="1">
              <a:lnSpc>
                <a:spcPct val="150000"/>
              </a:lnSpc>
              <a:defRPr/>
            </a:pPr>
            <a:endParaRPr lang="en-US" sz="1400" dirty="0">
              <a:cs typeface="PT Bold Heading" pitchFamily="2" charset="-78"/>
            </a:endParaRPr>
          </a:p>
          <a:p>
            <a:pPr indent="457200" algn="justLow" rtl="1" eaLnBrk="0" hangingPunct="0">
              <a:lnSpc>
                <a:spcPct val="150000"/>
              </a:lnSpc>
              <a:defRPr/>
            </a:pPr>
            <a:endParaRPr lang="ar-SA" sz="1400" b="1" dirty="0">
              <a:cs typeface="PT Bold Heading" pitchFamily="2" charset="-78"/>
            </a:endParaRPr>
          </a:p>
        </p:txBody>
      </p:sp>
      <p:sp>
        <p:nvSpPr>
          <p:cNvPr id="8" name="عنصر نائب لرقم الشريحة 7"/>
          <p:cNvSpPr>
            <a:spLocks noGrp="1"/>
          </p:cNvSpPr>
          <p:nvPr>
            <p:ph type="sldNum" sz="quarter" idx="12"/>
          </p:nvPr>
        </p:nvSpPr>
        <p:spPr/>
        <p:txBody>
          <a:bodyPr/>
          <a:lstStyle/>
          <a:p>
            <a:pPr>
              <a:defRPr/>
            </a:pPr>
            <a:fld id="{ABB855AE-39E3-4945-979C-249604442227}" type="slidenum">
              <a:rPr lang="en-US" smtClean="0"/>
              <a:pPr>
                <a:defRPr/>
              </a:pPr>
              <a:t>40</a:t>
            </a:fld>
            <a:endParaRPr lang="en-US" dirty="0"/>
          </a:p>
        </p:txBody>
      </p:sp>
      <p:pic>
        <p:nvPicPr>
          <p:cNvPr id="25608"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7063667"/>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6148"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6149"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4" descr="C:\Users\نجيب\Pictures\ks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Rectangle 7"/>
          <p:cNvSpPr>
            <a:spLocks noChangeArrowheads="1"/>
          </p:cNvSpPr>
          <p:nvPr/>
        </p:nvSpPr>
        <p:spPr bwMode="auto">
          <a:xfrm>
            <a:off x="304800" y="140242"/>
            <a:ext cx="8686800" cy="5555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r>
              <a:rPr lang="ar-SA" altLang="en-US" sz="2800" dirty="0">
                <a:latin typeface="Times New Roman" pitchFamily="18" charset="0"/>
                <a:cs typeface="+mj-cs"/>
              </a:rPr>
              <a:t>المدارس الفكرية في نظرية الإدارة </a:t>
            </a:r>
            <a:r>
              <a:rPr lang="ar-SA" altLang="en-US" sz="2800" dirty="0" smtClean="0">
                <a:latin typeface="Times New Roman" pitchFamily="18" charset="0"/>
                <a:cs typeface="+mj-cs"/>
              </a:rPr>
              <a:t>والتنظيم (3)</a:t>
            </a:r>
            <a:endParaRPr lang="ar-SA" altLang="en-US" sz="2800" dirty="0">
              <a:latin typeface="Times New Roman" pitchFamily="18" charset="0"/>
              <a:cs typeface="+mj-cs"/>
            </a:endParaRPr>
          </a:p>
          <a:p>
            <a:pPr algn="ctr" rtl="1"/>
            <a:endParaRPr lang="ar-SA" altLang="en-US" sz="2000" b="1" dirty="0">
              <a:latin typeface="Times New Roman" pitchFamily="18" charset="0"/>
              <a:cs typeface="+mj-cs"/>
            </a:endParaRPr>
          </a:p>
          <a:p>
            <a:pPr algn="ctr" rtl="1"/>
            <a:endParaRPr lang="ar-SA" altLang="en-US" sz="2000" b="1" dirty="0">
              <a:latin typeface="Times New Roman" pitchFamily="18" charset="0"/>
              <a:cs typeface="+mj-cs"/>
            </a:endParaRPr>
          </a:p>
          <a:p>
            <a:pPr algn="r" rtl="1"/>
            <a:r>
              <a:rPr lang="ar-SA" altLang="en-US" sz="2000" b="1" dirty="0" smtClean="0">
                <a:latin typeface="Times New Roman" pitchFamily="18" charset="0"/>
                <a:cs typeface="+mj-cs"/>
              </a:rPr>
              <a:t>مر الفكر الاداري بعدة مراحل وهي: </a:t>
            </a:r>
            <a:r>
              <a:rPr lang="ar-SA" sz="2000" dirty="0">
                <a:cs typeface="+mj-cs"/>
              </a:rPr>
              <a:t>المدرسة الكلاسيكية (التقليدية / </a:t>
            </a:r>
            <a:r>
              <a:rPr lang="ar-SA" sz="2000" dirty="0" smtClean="0">
                <a:cs typeface="+mj-cs"/>
              </a:rPr>
              <a:t>القديمة) ، المدرسة السلوكية،  المدرسة الكمية، مدرسة النظم، مدرسة </a:t>
            </a:r>
            <a:r>
              <a:rPr lang="ar-SA" sz="2000" dirty="0">
                <a:cs typeface="+mj-cs"/>
              </a:rPr>
              <a:t>العلاقات الإنسانية</a:t>
            </a:r>
            <a:endParaRPr lang="ar-SA" altLang="en-US" sz="2000" b="1" dirty="0">
              <a:latin typeface="Times New Roman" pitchFamily="18" charset="0"/>
              <a:cs typeface="+mj-cs"/>
            </a:endParaRPr>
          </a:p>
          <a:p>
            <a:pPr algn="r" rtl="1" eaLnBrk="1" hangingPunct="1">
              <a:lnSpc>
                <a:spcPct val="150000"/>
              </a:lnSpc>
            </a:pPr>
            <a:r>
              <a:rPr lang="ar-SA" altLang="en-US" b="1" dirty="0">
                <a:solidFill>
                  <a:srgbClr val="0070C0"/>
                </a:solidFill>
                <a:latin typeface="Times New Roman" pitchFamily="18" charset="0"/>
                <a:cs typeface="+mj-cs"/>
              </a:rPr>
              <a:t>المدرسة الإدارية </a:t>
            </a:r>
            <a:r>
              <a:rPr lang="ar-SA" altLang="en-US" b="1" dirty="0" smtClean="0">
                <a:solidFill>
                  <a:srgbClr val="0070C0"/>
                </a:solidFill>
                <a:latin typeface="Times New Roman" pitchFamily="18" charset="0"/>
                <a:cs typeface="+mj-cs"/>
              </a:rPr>
              <a:t>الكلاسيكية: </a:t>
            </a:r>
          </a:p>
          <a:p>
            <a:pPr algn="r" rtl="1" eaLnBrk="1" hangingPunct="1">
              <a:lnSpc>
                <a:spcPct val="150000"/>
              </a:lnSpc>
            </a:pPr>
            <a:r>
              <a:rPr lang="ar-SA" dirty="0" smtClean="0">
                <a:cs typeface="+mj-cs"/>
              </a:rPr>
              <a:t>كان التوجه </a:t>
            </a:r>
            <a:r>
              <a:rPr lang="ar-SA" dirty="0">
                <a:cs typeface="+mj-cs"/>
              </a:rPr>
              <a:t>الأساسي لهذا المدخل هو </a:t>
            </a:r>
            <a:r>
              <a:rPr lang="ar-SA" dirty="0" smtClean="0">
                <a:cs typeface="+mj-cs"/>
              </a:rPr>
              <a:t>زيادة </a:t>
            </a:r>
            <a:r>
              <a:rPr lang="ar-SA" dirty="0">
                <a:cs typeface="+mj-cs"/>
              </a:rPr>
              <a:t>إنتاجية المنظمات من خلال التركيز على بعض العناصر أو الوسائل من </a:t>
            </a:r>
            <a:r>
              <a:rPr lang="ar-SA" dirty="0" smtClean="0">
                <a:cs typeface="+mj-cs"/>
              </a:rPr>
              <a:t>أهمها:</a:t>
            </a:r>
          </a:p>
          <a:p>
            <a:pPr algn="r" rtl="1" eaLnBrk="1" hangingPunct="1">
              <a:lnSpc>
                <a:spcPct val="150000"/>
              </a:lnSpc>
            </a:pPr>
            <a:r>
              <a:rPr lang="ar-SA" dirty="0" smtClean="0">
                <a:cs typeface="+mj-cs"/>
              </a:rPr>
              <a:t>1ـ </a:t>
            </a:r>
            <a:r>
              <a:rPr lang="ar-SA" dirty="0">
                <a:cs typeface="+mj-cs"/>
              </a:rPr>
              <a:t>دراسة أفضل الطرق الفنية لأداء </a:t>
            </a:r>
            <a:r>
              <a:rPr lang="ar-SA" dirty="0" smtClean="0">
                <a:cs typeface="+mj-cs"/>
              </a:rPr>
              <a:t>العمل.</a:t>
            </a:r>
          </a:p>
          <a:p>
            <a:pPr algn="r" rtl="1" eaLnBrk="1" hangingPunct="1">
              <a:lnSpc>
                <a:spcPct val="150000"/>
              </a:lnSpc>
            </a:pPr>
            <a:r>
              <a:rPr lang="ar-SA" dirty="0" smtClean="0">
                <a:cs typeface="+mj-cs"/>
              </a:rPr>
              <a:t>2ـ </a:t>
            </a:r>
            <a:r>
              <a:rPr lang="ar-SA" dirty="0">
                <a:cs typeface="+mj-cs"/>
              </a:rPr>
              <a:t>الاهتمام بكفاءة </a:t>
            </a:r>
            <a:r>
              <a:rPr lang="ar-SA" dirty="0" smtClean="0">
                <a:cs typeface="+mj-cs"/>
              </a:rPr>
              <a:t>العملية </a:t>
            </a:r>
            <a:r>
              <a:rPr lang="ar-SA" dirty="0">
                <a:cs typeface="+mj-cs"/>
              </a:rPr>
              <a:t>الإدارية</a:t>
            </a:r>
            <a:r>
              <a:rPr lang="ar-SA" dirty="0" smtClean="0">
                <a:cs typeface="+mj-cs"/>
              </a:rPr>
              <a:t>.</a:t>
            </a:r>
          </a:p>
          <a:p>
            <a:pPr algn="r" rtl="1" eaLnBrk="1" hangingPunct="1">
              <a:lnSpc>
                <a:spcPct val="150000"/>
              </a:lnSpc>
            </a:pPr>
            <a:r>
              <a:rPr lang="ar-SA" dirty="0" smtClean="0">
                <a:cs typeface="+mj-cs"/>
              </a:rPr>
              <a:t>3ـ </a:t>
            </a:r>
            <a:r>
              <a:rPr lang="ar-SA" dirty="0">
                <a:cs typeface="+mj-cs"/>
              </a:rPr>
              <a:t>وضع مبادئ معيارية توجه وتضبط العمل في المنظمة</a:t>
            </a:r>
            <a:endParaRPr lang="ar-SA" altLang="en-US" b="1" dirty="0" smtClean="0">
              <a:solidFill>
                <a:srgbClr val="0070C0"/>
              </a:solidFill>
              <a:latin typeface="Times New Roman" pitchFamily="18" charset="0"/>
              <a:cs typeface="+mj-cs"/>
            </a:endParaRPr>
          </a:p>
          <a:p>
            <a:pPr algn="r" rtl="1" eaLnBrk="1" hangingPunct="1">
              <a:lnSpc>
                <a:spcPct val="150000"/>
              </a:lnSpc>
            </a:pPr>
            <a:r>
              <a:rPr lang="ar-SA" dirty="0" smtClean="0">
                <a:cs typeface="+mj-cs"/>
              </a:rPr>
              <a:t>رواد المدرسة الكلاسيكية الفكرية: </a:t>
            </a:r>
            <a:r>
              <a:rPr lang="ar-SA" dirty="0">
                <a:cs typeface="+mj-cs"/>
              </a:rPr>
              <a:t>ماكس فيبر، فردريك تايلور، هنري فايول</a:t>
            </a:r>
            <a:endParaRPr lang="en-US" altLang="en-US" dirty="0">
              <a:solidFill>
                <a:srgbClr val="0070C0"/>
              </a:solidFill>
              <a:latin typeface="Times New Roman" pitchFamily="18" charset="0"/>
              <a:cs typeface="+mj-cs"/>
            </a:endParaRPr>
          </a:p>
          <a:p>
            <a:pPr algn="r" rtl="1"/>
            <a:r>
              <a:rPr lang="ar-SA" sz="2000" dirty="0">
                <a:cs typeface="+mj-cs"/>
              </a:rPr>
              <a:t>فردريك تايلور:أرسى قواعد حركة الإدارة </a:t>
            </a:r>
            <a:r>
              <a:rPr lang="ar-SA" sz="2000" dirty="0" smtClean="0">
                <a:cs typeface="+mj-cs"/>
              </a:rPr>
              <a:t>العلمية</a:t>
            </a:r>
          </a:p>
          <a:p>
            <a:pPr algn="r" rtl="1"/>
            <a:r>
              <a:rPr lang="ar-SA" sz="2000" dirty="0">
                <a:cs typeface="+mj-cs"/>
              </a:rPr>
              <a:t>هنري </a:t>
            </a:r>
            <a:r>
              <a:rPr lang="ar-SA" sz="2000" dirty="0" smtClean="0">
                <a:cs typeface="+mj-cs"/>
              </a:rPr>
              <a:t>فايول ساهم  </a:t>
            </a:r>
            <a:r>
              <a:rPr lang="ar-SA" sz="2000" dirty="0">
                <a:cs typeface="+mj-cs"/>
              </a:rPr>
              <a:t>في تكوين نظرية </a:t>
            </a:r>
            <a:r>
              <a:rPr lang="ar-SA" sz="2000" dirty="0" smtClean="0">
                <a:cs typeface="+mj-cs"/>
              </a:rPr>
              <a:t>الإدارة التنظيمية</a:t>
            </a:r>
          </a:p>
          <a:p>
            <a:pPr algn="r" rtl="1"/>
            <a:endParaRPr lang="ar-SA" altLang="en-US" sz="2000" dirty="0">
              <a:latin typeface="Times New Roman" pitchFamily="18" charset="0"/>
              <a:cs typeface="+mj-cs"/>
            </a:endParaRPr>
          </a:p>
        </p:txBody>
      </p:sp>
      <p:sp>
        <p:nvSpPr>
          <p:cNvPr id="8" name="عنصر نائب لرقم الشريحة 7"/>
          <p:cNvSpPr>
            <a:spLocks noGrp="1"/>
          </p:cNvSpPr>
          <p:nvPr>
            <p:ph type="sldNum" sz="quarter" idx="12"/>
          </p:nvPr>
        </p:nvSpPr>
        <p:spPr/>
        <p:txBody>
          <a:bodyPr/>
          <a:lstStyle/>
          <a:p>
            <a:pPr>
              <a:defRPr/>
            </a:pPr>
            <a:fld id="{E9F887AF-3830-4025-9A56-C4E26888D953}" type="slidenum">
              <a:rPr lang="en-US" smtClean="0"/>
              <a:pPr>
                <a:defRPr/>
              </a:pPr>
              <a:t>41</a:t>
            </a:fld>
            <a:endParaRPr lang="en-US"/>
          </a:p>
        </p:txBody>
      </p:sp>
    </p:spTree>
    <p:extLst>
      <p:ext uri="{BB962C8B-B14F-4D97-AF65-F5344CB8AC3E}">
        <p14:creationId xmlns:p14="http://schemas.microsoft.com/office/powerpoint/2010/main" val="2878552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pic>
        <p:nvPicPr>
          <p:cNvPr id="7172"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4" descr="C:\Users\نجيب\Pictures\ks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9" name="Rectangle 7"/>
          <p:cNvSpPr>
            <a:spLocks noChangeArrowheads="1"/>
          </p:cNvSpPr>
          <p:nvPr/>
        </p:nvSpPr>
        <p:spPr bwMode="auto">
          <a:xfrm>
            <a:off x="1024802" y="251734"/>
            <a:ext cx="6957870" cy="6463308"/>
          </a:xfrm>
          <a:prstGeom prst="rect">
            <a:avLst/>
          </a:prstGeom>
          <a:noFill/>
          <a:ln w="9525">
            <a:noFill/>
            <a:miter lim="800000"/>
            <a:headEnd/>
            <a:tailEnd/>
          </a:ln>
          <a:effectLst/>
        </p:spPr>
        <p:txBody>
          <a:bodyPr wrap="square" anchor="ctr">
            <a:spAutoFit/>
          </a:bodyPr>
          <a:lstStyle/>
          <a:p>
            <a:pPr algn="r" rtl="1" eaLnBrk="0" hangingPunct="0">
              <a:lnSpc>
                <a:spcPct val="150000"/>
              </a:lnSpc>
              <a:defRPr/>
            </a:pPr>
            <a:r>
              <a:rPr lang="ar-SA" sz="2000" dirty="0">
                <a:solidFill>
                  <a:schemeClr val="tx1">
                    <a:lumMod val="95000"/>
                    <a:lumOff val="5000"/>
                  </a:schemeClr>
                </a:solidFill>
                <a:latin typeface="Times New Roman" pitchFamily="18" charset="0"/>
                <a:ea typeface="Times New Roman" pitchFamily="18" charset="0"/>
              </a:rPr>
              <a:t>أ) الإدارة العلمية:</a:t>
            </a:r>
          </a:p>
          <a:p>
            <a:pPr algn="r">
              <a:lnSpc>
                <a:spcPct val="150000"/>
              </a:lnSpc>
              <a:defRPr/>
            </a:pPr>
            <a:r>
              <a:rPr lang="ar-SA" sz="2000" dirty="0" smtClean="0">
                <a:solidFill>
                  <a:schemeClr val="tx1">
                    <a:lumMod val="95000"/>
                    <a:lumOff val="5000"/>
                  </a:schemeClr>
                </a:solidFill>
                <a:latin typeface="Times New Roman" pitchFamily="18" charset="0"/>
                <a:ea typeface="Arial Unicode MS" pitchFamily="34" charset="-128"/>
              </a:rPr>
              <a:t>يرجع </a:t>
            </a:r>
            <a:r>
              <a:rPr lang="ar-SA" sz="2000" dirty="0">
                <a:solidFill>
                  <a:schemeClr val="tx1">
                    <a:lumMod val="95000"/>
                    <a:lumOff val="5000"/>
                  </a:schemeClr>
                </a:solidFill>
                <a:latin typeface="Times New Roman" pitchFamily="18" charset="0"/>
                <a:ea typeface="Arial Unicode MS" pitchFamily="34" charset="-128"/>
              </a:rPr>
              <a:t>ظهور الإدارة العلمية الحديثة في الولايات المتحدة الأمريكية إلى نحو مائة سنة مضت، وهي تعتمد بشكل </a:t>
            </a:r>
            <a:r>
              <a:rPr lang="ar-SA" sz="2000" dirty="0" smtClean="0">
                <a:solidFill>
                  <a:schemeClr val="tx1">
                    <a:lumMod val="95000"/>
                    <a:lumOff val="5000"/>
                  </a:schemeClr>
                </a:solidFill>
                <a:latin typeface="Times New Roman" pitchFamily="18" charset="0"/>
                <a:ea typeface="Arial Unicode MS" pitchFamily="34" charset="-128"/>
              </a:rPr>
              <a:t>أساسي </a:t>
            </a:r>
            <a:r>
              <a:rPr lang="ar-SA" sz="2000" dirty="0">
                <a:solidFill>
                  <a:schemeClr val="tx1">
                    <a:lumMod val="95000"/>
                    <a:lumOff val="5000"/>
                  </a:schemeClr>
                </a:solidFill>
                <a:latin typeface="Times New Roman" pitchFamily="18" charset="0"/>
                <a:ea typeface="Arial Unicode MS" pitchFamily="34" charset="-128"/>
              </a:rPr>
              <a:t>على  </a:t>
            </a:r>
            <a:r>
              <a:rPr lang="ar-SA" sz="2400" dirty="0" smtClean="0">
                <a:solidFill>
                  <a:srgbClr val="FF0000"/>
                </a:solidFill>
                <a:latin typeface="Times New Roman" pitchFamily="18" charset="0"/>
                <a:ea typeface="Arial Unicode MS" pitchFamily="34" charset="-128"/>
              </a:rPr>
              <a:t>المؤشرات </a:t>
            </a:r>
            <a:r>
              <a:rPr lang="ar-SA" sz="2400" dirty="0">
                <a:solidFill>
                  <a:srgbClr val="FF0000"/>
                </a:solidFill>
                <a:latin typeface="Times New Roman" pitchFamily="18" charset="0"/>
                <a:ea typeface="Arial Unicode MS" pitchFamily="34" charset="-128"/>
              </a:rPr>
              <a:t>التي وضعها فريدريك تايلور (1856-1915م )</a:t>
            </a:r>
            <a:endParaRPr lang="en-US" sz="2400" dirty="0">
              <a:solidFill>
                <a:srgbClr val="FF0000"/>
              </a:solidFill>
              <a:latin typeface="Times New Roman" pitchFamily="18" charset="0"/>
              <a:ea typeface="Arial Unicode MS" pitchFamily="34" charset="-128"/>
            </a:endParaRPr>
          </a:p>
          <a:p>
            <a:pPr algn="r" rtl="1">
              <a:lnSpc>
                <a:spcPct val="150000"/>
              </a:lnSpc>
              <a:defRPr/>
            </a:pPr>
            <a:r>
              <a:rPr lang="ar-SA" dirty="0">
                <a:solidFill>
                  <a:schemeClr val="tx1">
                    <a:lumMod val="95000"/>
                    <a:lumOff val="5000"/>
                  </a:schemeClr>
                </a:solidFill>
                <a:latin typeface="Times New Roman" pitchFamily="18" charset="0"/>
                <a:ea typeface="Arial Unicode MS" pitchFamily="34" charset="-128"/>
              </a:rPr>
              <a:t>وحسب رأي تايلور فإن الفكرة العلمية يمكن تفسيرها كما يلي:</a:t>
            </a:r>
          </a:p>
          <a:p>
            <a:pPr marL="457200" indent="-457200" algn="r" rtl="1">
              <a:lnSpc>
                <a:spcPct val="150000"/>
              </a:lnSpc>
              <a:buFont typeface="Wingdings" pitchFamily="2" charset="2"/>
              <a:buChar char="Ø"/>
              <a:defRPr/>
            </a:pPr>
            <a:r>
              <a:rPr lang="ar-SA" dirty="0">
                <a:solidFill>
                  <a:schemeClr val="tx1">
                    <a:lumMod val="95000"/>
                    <a:lumOff val="5000"/>
                  </a:schemeClr>
                </a:solidFill>
                <a:latin typeface="Times New Roman" pitchFamily="18" charset="0"/>
                <a:ea typeface="Arial Unicode MS" pitchFamily="34" charset="-128"/>
              </a:rPr>
              <a:t>أن العمل العلمي هو الذي يغيّر القديم التقليدي</a:t>
            </a:r>
          </a:p>
          <a:p>
            <a:pPr marL="457200" indent="-457200" algn="r" rtl="1">
              <a:lnSpc>
                <a:spcPct val="150000"/>
              </a:lnSpc>
              <a:buFont typeface="Wingdings" pitchFamily="2" charset="2"/>
              <a:buChar char="Ø"/>
              <a:defRPr/>
            </a:pPr>
            <a:r>
              <a:rPr lang="ar-SA" dirty="0">
                <a:solidFill>
                  <a:schemeClr val="tx1">
                    <a:lumMod val="95000"/>
                    <a:lumOff val="5000"/>
                  </a:schemeClr>
                </a:solidFill>
                <a:latin typeface="Times New Roman" pitchFamily="18" charset="0"/>
                <a:ea typeface="Arial Unicode MS" pitchFamily="34" charset="-128"/>
              </a:rPr>
              <a:t>اختيار العمّال على أساس المقياس العلمي عن طريق التدريب والتعليم،</a:t>
            </a:r>
          </a:p>
          <a:p>
            <a:pPr marL="457200" indent="-457200" algn="r" rtl="1">
              <a:lnSpc>
                <a:spcPct val="150000"/>
              </a:lnSpc>
              <a:buFont typeface="Wingdings" pitchFamily="2" charset="2"/>
              <a:buChar char="Ø"/>
              <a:defRPr/>
            </a:pPr>
            <a:r>
              <a:rPr lang="ar-SA" dirty="0">
                <a:solidFill>
                  <a:schemeClr val="tx1">
                    <a:lumMod val="95000"/>
                    <a:lumOff val="5000"/>
                  </a:schemeClr>
                </a:solidFill>
                <a:latin typeface="Times New Roman" pitchFamily="18" charset="0"/>
                <a:ea typeface="Arial Unicode MS" pitchFamily="34" charset="-128"/>
              </a:rPr>
              <a:t>التعاون بين الإدارة والعمّال،</a:t>
            </a:r>
          </a:p>
          <a:p>
            <a:pPr marL="457200" indent="-457200" algn="r" rtl="1">
              <a:lnSpc>
                <a:spcPct val="150000"/>
              </a:lnSpc>
              <a:buFont typeface="Wingdings" pitchFamily="2" charset="2"/>
              <a:buChar char="Ø"/>
              <a:defRPr/>
            </a:pPr>
            <a:r>
              <a:rPr lang="ar-SA" dirty="0">
                <a:solidFill>
                  <a:schemeClr val="tx1">
                    <a:lumMod val="95000"/>
                    <a:lumOff val="5000"/>
                  </a:schemeClr>
                </a:solidFill>
                <a:latin typeface="Times New Roman" pitchFamily="18" charset="0"/>
                <a:ea typeface="Arial Unicode MS" pitchFamily="34" charset="-128"/>
              </a:rPr>
              <a:t>توزيع العمل بشكل متوازن وتحمل المسؤولية</a:t>
            </a:r>
          </a:p>
          <a:p>
            <a:pPr marL="457200" indent="-457200" algn="r" rtl="1">
              <a:lnSpc>
                <a:spcPct val="150000"/>
              </a:lnSpc>
              <a:buFont typeface="Wingdings" pitchFamily="2" charset="2"/>
              <a:buChar char="Ø"/>
              <a:defRPr/>
            </a:pPr>
            <a:r>
              <a:rPr lang="ar-SA" dirty="0">
                <a:solidFill>
                  <a:schemeClr val="tx1">
                    <a:lumMod val="95000"/>
                    <a:lumOff val="5000"/>
                  </a:schemeClr>
                </a:solidFill>
                <a:latin typeface="Times New Roman" pitchFamily="18" charset="0"/>
                <a:ea typeface="Arial Unicode MS" pitchFamily="34" charset="-128"/>
              </a:rPr>
              <a:t>توزيع المسؤولية بين الإدارة والعمال.</a:t>
            </a:r>
          </a:p>
          <a:p>
            <a:pPr marL="457200" indent="-457200" algn="r" rtl="1">
              <a:lnSpc>
                <a:spcPct val="150000"/>
              </a:lnSpc>
              <a:buFont typeface="Wingdings" pitchFamily="2" charset="2"/>
              <a:buChar char="Ø"/>
              <a:defRPr/>
            </a:pPr>
            <a:endParaRPr lang="ar-SA" sz="2000" dirty="0">
              <a:solidFill>
                <a:schemeClr val="tx1">
                  <a:lumMod val="95000"/>
                  <a:lumOff val="5000"/>
                </a:schemeClr>
              </a:solidFill>
              <a:latin typeface="Times New Roman" pitchFamily="18" charset="0"/>
              <a:ea typeface="Arial Unicode MS" pitchFamily="34" charset="-128"/>
            </a:endParaRPr>
          </a:p>
          <a:p>
            <a:pPr algn="r" rtl="1" eaLnBrk="0" hangingPunct="0">
              <a:lnSpc>
                <a:spcPct val="150000"/>
              </a:lnSpc>
              <a:defRPr/>
            </a:pPr>
            <a:endParaRPr lang="ar-SA" sz="2000" dirty="0">
              <a:solidFill>
                <a:schemeClr val="tx1">
                  <a:lumMod val="95000"/>
                  <a:lumOff val="5000"/>
                </a:schemeClr>
              </a:solidFill>
              <a:effectLst>
                <a:outerShdw blurRad="38100" dist="38100" dir="2700000" algn="tl">
                  <a:srgbClr val="000000">
                    <a:alpha val="43137"/>
                  </a:srgbClr>
                </a:outerShdw>
              </a:effectLst>
              <a:latin typeface="Times New Roman" pitchFamily="18" charset="0"/>
              <a:ea typeface="Times New Roman" pitchFamily="18" charset="0"/>
            </a:endParaRPr>
          </a:p>
          <a:p>
            <a:pPr algn="r" rtl="1" eaLnBrk="0" hangingPunct="0">
              <a:lnSpc>
                <a:spcPct val="150000"/>
              </a:lnSpc>
              <a:defRPr/>
            </a:pPr>
            <a:endParaRPr lang="ar-SA" sz="2000" dirty="0">
              <a:solidFill>
                <a:schemeClr val="tx1">
                  <a:lumMod val="95000"/>
                  <a:lumOff val="5000"/>
                </a:schemeClr>
              </a:solidFill>
              <a:effectLst>
                <a:outerShdw blurRad="38100" dist="38100" dir="2700000" algn="tl">
                  <a:srgbClr val="000000">
                    <a:alpha val="43137"/>
                  </a:srgbClr>
                </a:outerShdw>
              </a:effectLst>
              <a:latin typeface="Times New Roman" pitchFamily="18" charset="0"/>
              <a:ea typeface="Times New Roman" pitchFamily="18" charset="0"/>
            </a:endParaRPr>
          </a:p>
          <a:p>
            <a:pPr algn="r" rtl="1" eaLnBrk="0" hangingPunct="0">
              <a:lnSpc>
                <a:spcPct val="150000"/>
              </a:lnSpc>
              <a:defRPr/>
            </a:pPr>
            <a:r>
              <a:rPr lang="ar-SA" sz="2000" dirty="0">
                <a:solidFill>
                  <a:schemeClr val="tx1">
                    <a:lumMod val="95000"/>
                    <a:lumOff val="5000"/>
                  </a:schemeClr>
                </a:solidFill>
                <a:effectLst>
                  <a:outerShdw blurRad="38100" dist="38100" dir="2700000" algn="tl">
                    <a:srgbClr val="000000">
                      <a:alpha val="43137"/>
                    </a:srgbClr>
                  </a:outerShdw>
                </a:effectLst>
                <a:latin typeface="Times New Roman" pitchFamily="18" charset="0"/>
                <a:ea typeface="Times New Roman" pitchFamily="18" charset="0"/>
              </a:rPr>
              <a:t> </a:t>
            </a:r>
            <a:endParaRPr lang="en-US" sz="2000" dirty="0">
              <a:solidFill>
                <a:schemeClr val="tx1">
                  <a:lumMod val="95000"/>
                  <a:lumOff val="5000"/>
                </a:schemeClr>
              </a:solidFill>
              <a:effectLst>
                <a:outerShdw blurRad="38100" dist="38100" dir="2700000" algn="tl">
                  <a:srgbClr val="000000">
                    <a:alpha val="43137"/>
                  </a:srgbClr>
                </a:outerShdw>
              </a:effectLst>
              <a:latin typeface="Times New Roman" pitchFamily="18" charset="0"/>
            </a:endParaRPr>
          </a:p>
        </p:txBody>
      </p:sp>
      <p:sp>
        <p:nvSpPr>
          <p:cNvPr id="7175" name="مستطيل 7"/>
          <p:cNvSpPr>
            <a:spLocks noChangeArrowheads="1"/>
          </p:cNvSpPr>
          <p:nvPr/>
        </p:nvSpPr>
        <p:spPr bwMode="auto">
          <a:xfrm>
            <a:off x="304800" y="1219200"/>
            <a:ext cx="8686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ltLang="en-US" b="1" i="1">
              <a:ea typeface="Times New Roman" pitchFamily="18" charset="0"/>
              <a:cs typeface="PT Bold Heading" pitchFamily="2" charset="-78"/>
            </a:endParaRPr>
          </a:p>
          <a:p>
            <a:pPr eaLnBrk="1" hangingPunct="1"/>
            <a:endParaRPr lang="en-US" altLang="en-US" b="1" i="1">
              <a:ea typeface="Times New Roman" pitchFamily="18" charset="0"/>
              <a:cs typeface="PT Bold Heading" pitchFamily="2" charset="-78"/>
            </a:endParaRPr>
          </a:p>
        </p:txBody>
      </p:sp>
      <p:sp>
        <p:nvSpPr>
          <p:cNvPr id="8" name="عنصر نائب لرقم الشريحة 7"/>
          <p:cNvSpPr>
            <a:spLocks noGrp="1"/>
          </p:cNvSpPr>
          <p:nvPr>
            <p:ph type="sldNum" sz="quarter" idx="12"/>
          </p:nvPr>
        </p:nvSpPr>
        <p:spPr/>
        <p:txBody>
          <a:bodyPr/>
          <a:lstStyle/>
          <a:p>
            <a:pPr>
              <a:defRPr/>
            </a:pPr>
            <a:fld id="{00209A54-83EC-4C5C-AC2C-8CBB43493AAF}" type="slidenum">
              <a:rPr lang="en-US" smtClean="0"/>
              <a:pPr>
                <a:defRPr/>
              </a:pPr>
              <a:t>42</a:t>
            </a:fld>
            <a:endParaRPr lang="en-US"/>
          </a:p>
        </p:txBody>
      </p:sp>
    </p:spTree>
    <p:extLst>
      <p:ext uri="{BB962C8B-B14F-4D97-AF65-F5344CB8AC3E}">
        <p14:creationId xmlns:p14="http://schemas.microsoft.com/office/powerpoint/2010/main" val="13264513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pic>
        <p:nvPicPr>
          <p:cNvPr id="8197"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مستطيل 6"/>
          <p:cNvSpPr>
            <a:spLocks noChangeArrowheads="1"/>
          </p:cNvSpPr>
          <p:nvPr/>
        </p:nvSpPr>
        <p:spPr bwMode="auto">
          <a:xfrm>
            <a:off x="457200" y="1295400"/>
            <a:ext cx="8305800" cy="511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endParaRPr lang="ar-SA" altLang="en-US" sz="1600">
              <a:solidFill>
                <a:srgbClr val="002060"/>
              </a:solidFill>
              <a:ea typeface="Arial Unicode MS" pitchFamily="34" charset="-128"/>
              <a:cs typeface="PT Bold Heading" pitchFamily="2" charset="-78"/>
            </a:endParaRPr>
          </a:p>
          <a:p>
            <a:pPr algn="r" eaLnBrk="1" hangingPunct="1">
              <a:lnSpc>
                <a:spcPct val="55000"/>
              </a:lnSpc>
            </a:pPr>
            <a:r>
              <a:rPr lang="ar-SA" altLang="en-US" sz="1600">
                <a:solidFill>
                  <a:srgbClr val="002060"/>
                </a:solidFill>
                <a:ea typeface="Arial Unicode MS" pitchFamily="34" charset="-128"/>
                <a:cs typeface="PT Bold Heading" pitchFamily="2" charset="-78"/>
              </a:rPr>
              <a:t> </a:t>
            </a:r>
          </a:p>
        </p:txBody>
      </p:sp>
      <p:sp>
        <p:nvSpPr>
          <p:cNvPr id="8" name="AutoShape 95"/>
          <p:cNvSpPr>
            <a:spLocks noChangeArrowheads="1"/>
          </p:cNvSpPr>
          <p:nvPr/>
        </p:nvSpPr>
        <p:spPr bwMode="auto">
          <a:xfrm>
            <a:off x="6934200" y="1641475"/>
            <a:ext cx="1382713" cy="1711325"/>
          </a:xfrm>
          <a:prstGeom prst="octagon">
            <a:avLst>
              <a:gd name="adj" fmla="val 2928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rtl="1">
              <a:defRPr/>
            </a:pPr>
            <a:r>
              <a:rPr lang="ar-SA" sz="1600" dirty="0">
                <a:solidFill>
                  <a:srgbClr val="002060"/>
                </a:solidFill>
                <a:latin typeface="Times New Roman" pitchFamily="18" charset="0"/>
                <a:ea typeface="Arial Unicode MS" pitchFamily="34" charset="-128"/>
                <a:cs typeface="Times New Roman" pitchFamily="18" charset="0"/>
              </a:rPr>
              <a:t>وضع خطة </a:t>
            </a:r>
          </a:p>
          <a:p>
            <a:pPr algn="ctr" rtl="1">
              <a:defRPr/>
            </a:pPr>
            <a:r>
              <a:rPr lang="ar-SA" sz="1600" dirty="0">
                <a:solidFill>
                  <a:srgbClr val="002060"/>
                </a:solidFill>
                <a:latin typeface="Times New Roman" pitchFamily="18" charset="0"/>
                <a:ea typeface="Arial Unicode MS" pitchFamily="34" charset="-128"/>
                <a:cs typeface="Times New Roman" pitchFamily="18" charset="0"/>
              </a:rPr>
              <a:t>تفصيلية </a:t>
            </a:r>
          </a:p>
          <a:p>
            <a:pPr algn="ctr" rtl="1">
              <a:defRPr/>
            </a:pPr>
            <a:r>
              <a:rPr lang="ar-SA" sz="1600" dirty="0">
                <a:solidFill>
                  <a:srgbClr val="002060"/>
                </a:solidFill>
                <a:latin typeface="Times New Roman" pitchFamily="18" charset="0"/>
                <a:ea typeface="Arial Unicode MS" pitchFamily="34" charset="-128"/>
                <a:cs typeface="Times New Roman" pitchFamily="18" charset="0"/>
              </a:rPr>
              <a:t>للفعاليات </a:t>
            </a:r>
          </a:p>
          <a:p>
            <a:pPr algn="ctr" rtl="1">
              <a:defRPr/>
            </a:pPr>
            <a:r>
              <a:rPr lang="ar-SA" sz="1600" dirty="0">
                <a:solidFill>
                  <a:srgbClr val="002060"/>
                </a:solidFill>
                <a:latin typeface="Times New Roman" pitchFamily="18" charset="0"/>
                <a:ea typeface="Arial Unicode MS" pitchFamily="34" charset="-128"/>
                <a:cs typeface="Times New Roman" pitchFamily="18" charset="0"/>
              </a:rPr>
              <a:t>الإنتاجية </a:t>
            </a:r>
          </a:p>
          <a:p>
            <a:pPr algn="ctr" rtl="1">
              <a:defRPr/>
            </a:pPr>
            <a:r>
              <a:rPr lang="ar-SA" sz="1600" dirty="0">
                <a:solidFill>
                  <a:srgbClr val="002060"/>
                </a:solidFill>
                <a:latin typeface="Times New Roman" pitchFamily="18" charset="0"/>
                <a:ea typeface="Arial Unicode MS" pitchFamily="34" charset="-128"/>
                <a:cs typeface="Times New Roman" pitchFamily="18" charset="0"/>
              </a:rPr>
              <a:t>في المشروع</a:t>
            </a:r>
            <a:endParaRPr lang="en-US" sz="1600" dirty="0">
              <a:solidFill>
                <a:srgbClr val="002060"/>
              </a:solidFill>
              <a:latin typeface="Times New Roman" pitchFamily="18" charset="0"/>
              <a:ea typeface="Arial Unicode MS" pitchFamily="34" charset="-128"/>
              <a:cs typeface="Times New Roman" pitchFamily="18" charset="0"/>
            </a:endParaRPr>
          </a:p>
        </p:txBody>
      </p:sp>
      <p:sp>
        <p:nvSpPr>
          <p:cNvPr id="10" name="AutoShape 97"/>
          <p:cNvSpPr>
            <a:spLocks noChangeArrowheads="1"/>
          </p:cNvSpPr>
          <p:nvPr/>
        </p:nvSpPr>
        <p:spPr bwMode="auto">
          <a:xfrm>
            <a:off x="4495800" y="1600200"/>
            <a:ext cx="1524000" cy="1828800"/>
          </a:xfrm>
          <a:prstGeom prst="octagon">
            <a:avLst>
              <a:gd name="adj" fmla="val 2928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defRPr/>
            </a:pPr>
            <a:r>
              <a:rPr lang="ar-SA" sz="1600" dirty="0">
                <a:solidFill>
                  <a:srgbClr val="002060"/>
                </a:solidFill>
                <a:latin typeface="Times New Roman" pitchFamily="18" charset="0"/>
                <a:ea typeface="Arial Unicode MS" pitchFamily="34" charset="-128"/>
                <a:cs typeface="Times New Roman" pitchFamily="18" charset="0"/>
              </a:rPr>
              <a:t>توزيع الأعمال على</a:t>
            </a:r>
          </a:p>
          <a:p>
            <a:pPr algn="ctr">
              <a:defRPr/>
            </a:pPr>
            <a:r>
              <a:rPr lang="ar-SA" sz="1600" dirty="0">
                <a:solidFill>
                  <a:srgbClr val="002060"/>
                </a:solidFill>
                <a:latin typeface="Times New Roman" pitchFamily="18" charset="0"/>
                <a:ea typeface="Arial Unicode MS" pitchFamily="34" charset="-128"/>
                <a:cs typeface="Times New Roman" pitchFamily="18" charset="0"/>
              </a:rPr>
              <a:t> جميع العاملين يؤدي </a:t>
            </a:r>
          </a:p>
          <a:p>
            <a:pPr algn="ctr">
              <a:defRPr/>
            </a:pPr>
            <a:r>
              <a:rPr lang="ar-SA" sz="1600" dirty="0">
                <a:solidFill>
                  <a:srgbClr val="002060"/>
                </a:solidFill>
                <a:latin typeface="Times New Roman" pitchFamily="18" charset="0"/>
                <a:ea typeface="Arial Unicode MS" pitchFamily="34" charset="-128"/>
                <a:cs typeface="Times New Roman" pitchFamily="18" charset="0"/>
              </a:rPr>
              <a:t>إلى تقسيم العمل</a:t>
            </a:r>
            <a:endParaRPr lang="en-US" sz="1600" dirty="0">
              <a:solidFill>
                <a:srgbClr val="002060"/>
              </a:solidFill>
              <a:latin typeface="Times New Roman" pitchFamily="18" charset="0"/>
              <a:ea typeface="Arial Unicode MS" pitchFamily="34" charset="-128"/>
              <a:cs typeface="Times New Roman" pitchFamily="18" charset="0"/>
            </a:endParaRPr>
          </a:p>
        </p:txBody>
      </p:sp>
      <p:sp>
        <p:nvSpPr>
          <p:cNvPr id="11" name="AutoShape 98"/>
          <p:cNvSpPr>
            <a:spLocks noChangeArrowheads="1"/>
          </p:cNvSpPr>
          <p:nvPr/>
        </p:nvSpPr>
        <p:spPr bwMode="auto">
          <a:xfrm>
            <a:off x="1295401" y="1447801"/>
            <a:ext cx="1676400" cy="1828800"/>
          </a:xfrm>
          <a:prstGeom prst="octagon">
            <a:avLst>
              <a:gd name="adj" fmla="val 2928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defRPr/>
            </a:pPr>
            <a:r>
              <a:rPr lang="ar-SA" sz="1400" dirty="0">
                <a:solidFill>
                  <a:srgbClr val="002060"/>
                </a:solidFill>
                <a:latin typeface="Times New Roman" pitchFamily="18" charset="0"/>
                <a:ea typeface="Arial Unicode MS" pitchFamily="34" charset="-128"/>
                <a:cs typeface="Times New Roman" pitchFamily="18" charset="0"/>
              </a:rPr>
              <a:t>أن المقياس الأساسي لتقويم</a:t>
            </a:r>
          </a:p>
          <a:p>
            <a:pPr algn="ctr">
              <a:defRPr/>
            </a:pPr>
            <a:r>
              <a:rPr lang="ar-SA" sz="1400" dirty="0">
                <a:solidFill>
                  <a:srgbClr val="002060"/>
                </a:solidFill>
                <a:latin typeface="Times New Roman" pitchFamily="18" charset="0"/>
                <a:ea typeface="Arial Unicode MS" pitchFamily="34" charset="-128"/>
                <a:cs typeface="Times New Roman" pitchFamily="18" charset="0"/>
              </a:rPr>
              <a:t> النشاطات الإدارية لأي </a:t>
            </a:r>
          </a:p>
          <a:p>
            <a:pPr algn="ctr">
              <a:defRPr/>
            </a:pPr>
            <a:r>
              <a:rPr lang="ar-SA" sz="1400" dirty="0">
                <a:solidFill>
                  <a:srgbClr val="002060"/>
                </a:solidFill>
                <a:latin typeface="Times New Roman" pitchFamily="18" charset="0"/>
                <a:ea typeface="Arial Unicode MS" pitchFamily="34" charset="-128"/>
                <a:cs typeface="Times New Roman" pitchFamily="18" charset="0"/>
              </a:rPr>
              <a:t>مشروع إنتاجي هو </a:t>
            </a:r>
          </a:p>
          <a:p>
            <a:pPr algn="ctr">
              <a:defRPr/>
            </a:pPr>
            <a:r>
              <a:rPr lang="ar-SA" sz="1400" dirty="0">
                <a:solidFill>
                  <a:srgbClr val="002060"/>
                </a:solidFill>
                <a:latin typeface="Times New Roman" pitchFamily="18" charset="0"/>
                <a:ea typeface="Arial Unicode MS" pitchFamily="34" charset="-128"/>
                <a:cs typeface="Times New Roman" pitchFamily="18" charset="0"/>
              </a:rPr>
              <a:t>تكلفة المنتج</a:t>
            </a:r>
            <a:endParaRPr lang="en-US" sz="1400" dirty="0">
              <a:solidFill>
                <a:srgbClr val="002060"/>
              </a:solidFill>
              <a:latin typeface="Times New Roman" pitchFamily="18" charset="0"/>
              <a:ea typeface="Arial Unicode MS" pitchFamily="34" charset="-128"/>
              <a:cs typeface="Times New Roman" pitchFamily="18" charset="0"/>
            </a:endParaRPr>
          </a:p>
        </p:txBody>
      </p:sp>
      <p:sp>
        <p:nvSpPr>
          <p:cNvPr id="12" name="AutoShape 96"/>
          <p:cNvSpPr>
            <a:spLocks noChangeArrowheads="1"/>
          </p:cNvSpPr>
          <p:nvPr/>
        </p:nvSpPr>
        <p:spPr bwMode="auto">
          <a:xfrm>
            <a:off x="6857999" y="3733800"/>
            <a:ext cx="1603375" cy="2057400"/>
          </a:xfrm>
          <a:prstGeom prst="octagon">
            <a:avLst>
              <a:gd name="adj" fmla="val 29287"/>
            </a:avLst>
          </a:prstGeom>
          <a:gradFill>
            <a:gsLst>
              <a:gs pos="96000">
                <a:srgbClr val="836B60"/>
              </a:gs>
              <a:gs pos="48000">
                <a:srgbClr val="588790"/>
              </a:gs>
              <a:gs pos="0">
                <a:schemeClr val="accent1"/>
              </a:gs>
              <a:gs pos="100000">
                <a:schemeClr val="accent3">
                  <a:tint val="99000"/>
                  <a:shade val="65000"/>
                  <a:satMod val="155000"/>
                </a:schemeClr>
              </a:gs>
              <a:gs pos="100000">
                <a:schemeClr val="accent3">
                  <a:tint val="95500"/>
                  <a:shade val="100000"/>
                  <a:satMod val="155000"/>
                </a:schemeClr>
              </a:gs>
            </a:gsLst>
          </a:gradFill>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defRPr/>
            </a:pPr>
            <a:r>
              <a:rPr lang="ar-SA" sz="1400" dirty="0">
                <a:solidFill>
                  <a:srgbClr val="002060"/>
                </a:solidFill>
                <a:latin typeface="Times New Roman" pitchFamily="18" charset="0"/>
                <a:ea typeface="Arial Unicode MS" pitchFamily="34" charset="-128"/>
                <a:cs typeface="Times New Roman" pitchFamily="18" charset="0"/>
              </a:rPr>
              <a:t>لابد من خلق نوع</a:t>
            </a:r>
          </a:p>
          <a:p>
            <a:pPr algn="ctr">
              <a:defRPr/>
            </a:pPr>
            <a:r>
              <a:rPr lang="ar-SA" sz="1400" dirty="0">
                <a:solidFill>
                  <a:srgbClr val="002060"/>
                </a:solidFill>
                <a:latin typeface="Times New Roman" pitchFamily="18" charset="0"/>
                <a:ea typeface="Arial Unicode MS" pitchFamily="34" charset="-128"/>
                <a:cs typeface="Times New Roman" pitchFamily="18" charset="0"/>
              </a:rPr>
              <a:t> من التوازن بين مصلحة</a:t>
            </a:r>
          </a:p>
          <a:p>
            <a:pPr algn="ctr">
              <a:defRPr/>
            </a:pPr>
            <a:r>
              <a:rPr lang="ar-SA" sz="1400" dirty="0">
                <a:solidFill>
                  <a:srgbClr val="002060"/>
                </a:solidFill>
                <a:latin typeface="Times New Roman" pitchFamily="18" charset="0"/>
                <a:ea typeface="Arial Unicode MS" pitchFamily="34" charset="-128"/>
                <a:cs typeface="Times New Roman" pitchFamily="18" charset="0"/>
              </a:rPr>
              <a:t> المشروع ومصلحة العمّال</a:t>
            </a:r>
            <a:endParaRPr lang="en-US" sz="1400" dirty="0">
              <a:solidFill>
                <a:srgbClr val="002060"/>
              </a:solidFill>
              <a:latin typeface="Times New Roman" pitchFamily="18" charset="0"/>
              <a:ea typeface="Arial Unicode MS" pitchFamily="34" charset="-128"/>
              <a:cs typeface="Times New Roman" pitchFamily="18" charset="0"/>
            </a:endParaRPr>
          </a:p>
        </p:txBody>
      </p:sp>
      <p:sp>
        <p:nvSpPr>
          <p:cNvPr id="13" name="AutoShape 99"/>
          <p:cNvSpPr>
            <a:spLocks noChangeArrowheads="1"/>
          </p:cNvSpPr>
          <p:nvPr/>
        </p:nvSpPr>
        <p:spPr bwMode="auto">
          <a:xfrm>
            <a:off x="4419600" y="3657600"/>
            <a:ext cx="1789856" cy="2286000"/>
          </a:xfrm>
          <a:prstGeom prst="octagon">
            <a:avLst>
              <a:gd name="adj" fmla="val 29287"/>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r>
              <a:rPr lang="ar-SA" sz="1400" dirty="0">
                <a:solidFill>
                  <a:srgbClr val="002060"/>
                </a:solidFill>
                <a:latin typeface="Times New Roman" pitchFamily="18" charset="0"/>
                <a:ea typeface="Arial Unicode MS" pitchFamily="34" charset="-128"/>
                <a:cs typeface="Times New Roman" pitchFamily="18" charset="0"/>
              </a:rPr>
              <a:t>لابد من اعتماد الإدارة </a:t>
            </a:r>
          </a:p>
          <a:p>
            <a:pPr algn="ctr">
              <a:defRPr/>
            </a:pPr>
            <a:r>
              <a:rPr lang="ar-SA" sz="1400" dirty="0">
                <a:solidFill>
                  <a:srgbClr val="002060"/>
                </a:solidFill>
                <a:latin typeface="Times New Roman" pitchFamily="18" charset="0"/>
                <a:ea typeface="Arial Unicode MS" pitchFamily="34" charset="-128"/>
                <a:cs typeface="Times New Roman" pitchFamily="18" charset="0"/>
              </a:rPr>
              <a:t>العلمية على نتائج الأبحاث</a:t>
            </a:r>
          </a:p>
          <a:p>
            <a:pPr algn="ctr">
              <a:defRPr/>
            </a:pPr>
            <a:r>
              <a:rPr lang="ar-SA" sz="1400" dirty="0">
                <a:solidFill>
                  <a:srgbClr val="002060"/>
                </a:solidFill>
                <a:latin typeface="Times New Roman" pitchFamily="18" charset="0"/>
                <a:ea typeface="Arial Unicode MS" pitchFamily="34" charset="-128"/>
                <a:cs typeface="Times New Roman" pitchFamily="18" charset="0"/>
              </a:rPr>
              <a:t>والتجارب التطبيقية</a:t>
            </a:r>
            <a:endParaRPr lang="en-US" sz="1400" dirty="0">
              <a:solidFill>
                <a:srgbClr val="002060"/>
              </a:solidFill>
              <a:latin typeface="Times New Roman" pitchFamily="18" charset="0"/>
              <a:ea typeface="Arial Unicode MS" pitchFamily="34" charset="-128"/>
              <a:cs typeface="Times New Roman" pitchFamily="18" charset="0"/>
            </a:endParaRPr>
          </a:p>
        </p:txBody>
      </p:sp>
      <p:sp>
        <p:nvSpPr>
          <p:cNvPr id="14" name="AutoShape 101"/>
          <p:cNvSpPr>
            <a:spLocks noChangeArrowheads="1"/>
          </p:cNvSpPr>
          <p:nvPr/>
        </p:nvSpPr>
        <p:spPr bwMode="auto">
          <a:xfrm>
            <a:off x="1524001" y="3733800"/>
            <a:ext cx="1676400" cy="2286001"/>
          </a:xfrm>
          <a:prstGeom prst="octagon">
            <a:avLst>
              <a:gd name="adj" fmla="val 2928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ar-SA" sz="1400" dirty="0">
                <a:solidFill>
                  <a:srgbClr val="002060"/>
                </a:solidFill>
                <a:latin typeface="Times New Roman" pitchFamily="18" charset="0"/>
                <a:ea typeface="Arial Unicode MS" pitchFamily="34" charset="-128"/>
                <a:cs typeface="Times New Roman" pitchFamily="18" charset="0"/>
              </a:rPr>
              <a:t>استخدم تايلور الأسلوب</a:t>
            </a:r>
          </a:p>
          <a:p>
            <a:pPr algn="ctr">
              <a:defRPr/>
            </a:pPr>
            <a:r>
              <a:rPr lang="ar-SA" sz="1400" dirty="0">
                <a:solidFill>
                  <a:srgbClr val="002060"/>
                </a:solidFill>
                <a:latin typeface="Times New Roman" pitchFamily="18" charset="0"/>
                <a:ea typeface="Arial Unicode MS" pitchFamily="34" charset="-128"/>
                <a:cs typeface="Times New Roman" pitchFamily="18" charset="0"/>
              </a:rPr>
              <a:t>الوظيفي في النشاطات </a:t>
            </a:r>
          </a:p>
          <a:p>
            <a:pPr algn="ctr">
              <a:defRPr/>
            </a:pPr>
            <a:r>
              <a:rPr lang="ar-SA" sz="1400" dirty="0">
                <a:solidFill>
                  <a:srgbClr val="002060"/>
                </a:solidFill>
                <a:latin typeface="Times New Roman" pitchFamily="18" charset="0"/>
                <a:ea typeface="Arial Unicode MS" pitchFamily="34" charset="-128"/>
                <a:cs typeface="Times New Roman" pitchFamily="18" charset="0"/>
              </a:rPr>
              <a:t>الإدارية</a:t>
            </a:r>
            <a:endParaRPr lang="en-US" sz="1400" dirty="0">
              <a:solidFill>
                <a:srgbClr val="002060"/>
              </a:solidFill>
              <a:latin typeface="Times New Roman" pitchFamily="18" charset="0"/>
              <a:ea typeface="Arial Unicode MS" pitchFamily="34" charset="-128"/>
              <a:cs typeface="Times New Roman" pitchFamily="18" charset="0"/>
            </a:endParaRPr>
          </a:p>
        </p:txBody>
      </p:sp>
      <p:sp>
        <p:nvSpPr>
          <p:cNvPr id="15" name="عنصر نائب لرقم الشريحة 14"/>
          <p:cNvSpPr>
            <a:spLocks noGrp="1"/>
          </p:cNvSpPr>
          <p:nvPr>
            <p:ph type="sldNum" sz="quarter" idx="12"/>
          </p:nvPr>
        </p:nvSpPr>
        <p:spPr/>
        <p:txBody>
          <a:bodyPr/>
          <a:lstStyle/>
          <a:p>
            <a:pPr>
              <a:defRPr/>
            </a:pPr>
            <a:fld id="{84A53C49-A1A9-48EB-8602-367E641870B8}" type="slidenum">
              <a:rPr lang="en-US" smtClean="0"/>
              <a:pPr>
                <a:defRPr/>
              </a:pPr>
              <a:t>43</a:t>
            </a:fld>
            <a:endParaRPr lang="en-US"/>
          </a:p>
        </p:txBody>
      </p:sp>
      <p:pic>
        <p:nvPicPr>
          <p:cNvPr id="8218"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19" name="Rectangle 1"/>
          <p:cNvSpPr>
            <a:spLocks noChangeArrowheads="1"/>
          </p:cNvSpPr>
          <p:nvPr/>
        </p:nvSpPr>
        <p:spPr bwMode="auto">
          <a:xfrm>
            <a:off x="4476750" y="874713"/>
            <a:ext cx="32591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lnSpc>
                <a:spcPct val="55000"/>
              </a:lnSpc>
            </a:pPr>
            <a:r>
              <a:rPr lang="ar-SA" altLang="en-US" b="1">
                <a:solidFill>
                  <a:srgbClr val="002060"/>
                </a:solidFill>
                <a:latin typeface="Times New Roman" pitchFamily="18" charset="0"/>
                <a:ea typeface="Arial Unicode MS" pitchFamily="34" charset="-128"/>
                <a:cs typeface="Times New Roman" pitchFamily="18" charset="0"/>
              </a:rPr>
              <a:t>بعض المفاهيم الإدارية التي وضعها تايلور</a:t>
            </a:r>
          </a:p>
        </p:txBody>
      </p:sp>
    </p:spTree>
    <p:extLst>
      <p:ext uri="{BB962C8B-B14F-4D97-AF65-F5344CB8AC3E}">
        <p14:creationId xmlns:p14="http://schemas.microsoft.com/office/powerpoint/2010/main" val="24123193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9220"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9221"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4" descr="C:\Users\نجيب\Pictures\ks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Rectangle 7"/>
          <p:cNvSpPr>
            <a:spLocks noChangeArrowheads="1"/>
          </p:cNvSpPr>
          <p:nvPr/>
        </p:nvSpPr>
        <p:spPr bwMode="auto">
          <a:xfrm>
            <a:off x="609600" y="702325"/>
            <a:ext cx="7848600" cy="521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685800" algn="l"/>
              </a:tabLst>
              <a:defRPr>
                <a:solidFill>
                  <a:schemeClr val="tx1"/>
                </a:solidFill>
                <a:latin typeface="Arial" pitchFamily="34" charset="0"/>
                <a:cs typeface="Arial" pitchFamily="34" charset="0"/>
              </a:defRPr>
            </a:lvl1pPr>
            <a:lvl2pPr marL="742950" indent="-285750" eaLnBrk="0" hangingPunct="0">
              <a:tabLst>
                <a:tab pos="685800" algn="l"/>
              </a:tabLst>
              <a:defRPr>
                <a:solidFill>
                  <a:schemeClr val="tx1"/>
                </a:solidFill>
                <a:latin typeface="Arial" pitchFamily="34" charset="0"/>
                <a:cs typeface="Arial" pitchFamily="34" charset="0"/>
              </a:defRPr>
            </a:lvl2pPr>
            <a:lvl3pPr marL="1143000" indent="-228600" eaLnBrk="0" hangingPunct="0">
              <a:tabLst>
                <a:tab pos="685800" algn="l"/>
              </a:tabLst>
              <a:defRPr>
                <a:solidFill>
                  <a:schemeClr val="tx1"/>
                </a:solidFill>
                <a:latin typeface="Arial" pitchFamily="34" charset="0"/>
                <a:cs typeface="Arial" pitchFamily="34" charset="0"/>
              </a:defRPr>
            </a:lvl3pPr>
            <a:lvl4pPr marL="1600200" indent="-228600" eaLnBrk="0" hangingPunct="0">
              <a:tabLst>
                <a:tab pos="685800" algn="l"/>
              </a:tabLst>
              <a:defRPr>
                <a:solidFill>
                  <a:schemeClr val="tx1"/>
                </a:solidFill>
                <a:latin typeface="Arial" pitchFamily="34" charset="0"/>
                <a:cs typeface="Arial" pitchFamily="34" charset="0"/>
              </a:defRPr>
            </a:lvl4pPr>
            <a:lvl5pPr marL="2057400" indent="-228600" eaLnBrk="0" hangingPunct="0">
              <a:tabLst>
                <a:tab pos="685800" algn="l"/>
              </a:tabLst>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tabLst>
                <a:tab pos="685800" algn="l"/>
              </a:tabLs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tabLst>
                <a:tab pos="685800" algn="l"/>
              </a:tabLs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tabLst>
                <a:tab pos="685800" algn="l"/>
              </a:tabLs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tabLst>
                <a:tab pos="685800" algn="l"/>
              </a:tabLst>
              <a:defRPr>
                <a:solidFill>
                  <a:schemeClr val="tx1"/>
                </a:solidFill>
                <a:latin typeface="Arial" pitchFamily="34" charset="0"/>
                <a:cs typeface="Arial" pitchFamily="34" charset="0"/>
              </a:defRPr>
            </a:lvl9pPr>
          </a:lstStyle>
          <a:p>
            <a:pPr algn="r" rtl="1">
              <a:lnSpc>
                <a:spcPct val="150000"/>
              </a:lnSpc>
              <a:buFont typeface="Wingdings" pitchFamily="2" charset="2"/>
              <a:buChar char="q"/>
            </a:pPr>
            <a:r>
              <a:rPr lang="ar-SA" altLang="en-US" sz="2400" b="1" dirty="0">
                <a:solidFill>
                  <a:schemeClr val="accent1"/>
                </a:solidFill>
                <a:latin typeface="Times New Roman" pitchFamily="18" charset="0"/>
                <a:cs typeface="Times New Roman" pitchFamily="18" charset="0"/>
              </a:rPr>
              <a:t>بين تايلور من خلال أعماله في مجال التنظيم والإدارة ثلاثة أمور أسـاسية:</a:t>
            </a:r>
            <a:endParaRPr lang="en-US" altLang="en-US" sz="2400" b="1" dirty="0">
              <a:solidFill>
                <a:schemeClr val="accent1"/>
              </a:solidFill>
              <a:latin typeface="Times New Roman" pitchFamily="18" charset="0"/>
              <a:cs typeface="Times New Roman" pitchFamily="18" charset="0"/>
            </a:endParaRPr>
          </a:p>
          <a:p>
            <a:pPr algn="r" rtl="1">
              <a:lnSpc>
                <a:spcPct val="150000"/>
              </a:lnSpc>
              <a:buFont typeface="Wingdings" pitchFamily="2" charset="2"/>
              <a:buChar char="v"/>
            </a:pPr>
            <a:r>
              <a:rPr lang="ar-SA" altLang="en-US" dirty="0">
                <a:latin typeface="Times New Roman" pitchFamily="18" charset="0"/>
                <a:cs typeface="Times New Roman" pitchFamily="18" charset="0"/>
              </a:rPr>
              <a:t>أن الاقتصاد القومي يتحمل خسائر كبيرة جداً نتيجة لسوء التنظيم الإداري، وعدم الاستفادة بشكل جيد من الموارد، نتيجة للهدر الذي يحدث في الوقت وفي المواد أثناء تنفيذ الأعمال اليومية.</a:t>
            </a:r>
          </a:p>
          <a:p>
            <a:pPr algn="r" rtl="1">
              <a:lnSpc>
                <a:spcPct val="150000"/>
              </a:lnSpc>
              <a:buFont typeface="Wingdings" pitchFamily="2" charset="2"/>
              <a:buChar char="v"/>
            </a:pPr>
            <a:r>
              <a:rPr lang="ar-SA" altLang="en-US" dirty="0" smtClean="0">
                <a:latin typeface="Times New Roman" pitchFamily="18" charset="0"/>
                <a:cs typeface="Times New Roman" pitchFamily="18" charset="0"/>
              </a:rPr>
              <a:t>أثبت </a:t>
            </a:r>
            <a:r>
              <a:rPr lang="ar-SA" altLang="en-US" dirty="0">
                <a:latin typeface="Times New Roman" pitchFamily="18" charset="0"/>
                <a:cs typeface="Times New Roman" pitchFamily="18" charset="0"/>
              </a:rPr>
              <a:t>تايلور أن اعتماد نظام الإدارة العلمية يؤدي إلى الاستفادة التامة من الموارد المتاحة بكفاءة عالية تُمَكّن من استخدام الاحتياطات الإنتاجية مما يؤدي إلى رفع مستوى الكفاءة الإنتاجية.</a:t>
            </a:r>
          </a:p>
          <a:p>
            <a:pPr algn="r" rtl="1">
              <a:lnSpc>
                <a:spcPct val="150000"/>
              </a:lnSpc>
              <a:buFont typeface="Wingdings" pitchFamily="2" charset="2"/>
              <a:buChar char="v"/>
            </a:pPr>
            <a:r>
              <a:rPr lang="ar-SA" altLang="en-US" dirty="0" smtClean="0">
                <a:latin typeface="Times New Roman" pitchFamily="18" charset="0"/>
                <a:cs typeface="Times New Roman" pitchFamily="18" charset="0"/>
              </a:rPr>
              <a:t>بين </a:t>
            </a:r>
            <a:r>
              <a:rPr lang="ar-SA" altLang="en-US" dirty="0">
                <a:latin typeface="Times New Roman" pitchFamily="18" charset="0"/>
                <a:cs typeface="Times New Roman" pitchFamily="18" charset="0"/>
              </a:rPr>
              <a:t>تايلور أن إدارة الأعمال هي علم مستقل يعتمد على قواعد ومبادئ علمية والتي يمكن الاعتماد على تطبيقاتها في المشاريع الإنتاجية</a:t>
            </a:r>
            <a:r>
              <a:rPr lang="ar-SA" altLang="en-US" dirty="0" smtClean="0">
                <a:latin typeface="Times New Roman" pitchFamily="18" charset="0"/>
                <a:cs typeface="Times New Roman" pitchFamily="18" charset="0"/>
              </a:rPr>
              <a:t>.</a:t>
            </a:r>
          </a:p>
          <a:p>
            <a:pPr algn="r" rtl="1">
              <a:lnSpc>
                <a:spcPct val="150000"/>
              </a:lnSpc>
            </a:pPr>
            <a:r>
              <a:rPr lang="ar-SA" dirty="0" smtClean="0"/>
              <a:t>عيوب هذه المدرسة</a:t>
            </a:r>
            <a:r>
              <a:rPr lang="en-US" dirty="0" smtClean="0"/>
              <a:t>:</a:t>
            </a:r>
            <a:r>
              <a:rPr lang="en-US" dirty="0"/>
              <a:t/>
            </a:r>
            <a:br>
              <a:rPr lang="en-US" dirty="0"/>
            </a:br>
            <a:r>
              <a:rPr lang="ar-SA" dirty="0" smtClean="0"/>
              <a:t>- إغفالها </a:t>
            </a:r>
            <a:r>
              <a:rPr lang="ar-SA" dirty="0"/>
              <a:t>للنواحي الإنسانية</a:t>
            </a:r>
            <a:r>
              <a:rPr lang="en-US" dirty="0"/>
              <a:t>.</a:t>
            </a:r>
            <a:br>
              <a:rPr lang="en-US" dirty="0"/>
            </a:br>
            <a:r>
              <a:rPr lang="ar-SA" dirty="0" smtClean="0"/>
              <a:t>- تتفرض </a:t>
            </a:r>
            <a:r>
              <a:rPr lang="ar-SA" dirty="0"/>
              <a:t>أن الأفراد يتصرفون بعقلانية ورشد طوال الوقت</a:t>
            </a:r>
            <a:r>
              <a:rPr lang="en-US" dirty="0"/>
              <a:t>.</a:t>
            </a:r>
            <a:br>
              <a:rPr lang="en-US" dirty="0"/>
            </a:br>
            <a:r>
              <a:rPr lang="ar-SA" dirty="0" smtClean="0"/>
              <a:t>- التأكيد </a:t>
            </a:r>
            <a:r>
              <a:rPr lang="ar-SA" dirty="0"/>
              <a:t>الزائد على الإنتاجية لتحقيق الربح أدى إلى استغلال </a:t>
            </a:r>
            <a:r>
              <a:rPr lang="ar-SA" dirty="0" smtClean="0"/>
              <a:t>المدراء </a:t>
            </a:r>
            <a:r>
              <a:rPr lang="ar-SA" dirty="0"/>
              <a:t>لعمالهم</a:t>
            </a:r>
            <a:endParaRPr lang="en-US" altLang="en-US" dirty="0">
              <a:latin typeface="Times New Roman" pitchFamily="18" charset="0"/>
              <a:cs typeface="Times New Roman" pitchFamily="18" charset="0"/>
            </a:endParaRPr>
          </a:p>
          <a:p>
            <a:pPr algn="r">
              <a:lnSpc>
                <a:spcPct val="150000"/>
              </a:lnSpc>
            </a:pPr>
            <a:endParaRPr lang="en-US" altLang="en-US" dirty="0">
              <a:latin typeface="Times New Roman" pitchFamily="18" charset="0"/>
              <a:cs typeface="Times New Roman" pitchFamily="18" charset="0"/>
            </a:endParaRPr>
          </a:p>
        </p:txBody>
      </p:sp>
      <p:sp>
        <p:nvSpPr>
          <p:cNvPr id="8" name="عنصر نائب لرقم الشريحة 7"/>
          <p:cNvSpPr>
            <a:spLocks noGrp="1"/>
          </p:cNvSpPr>
          <p:nvPr>
            <p:ph type="sldNum" sz="quarter" idx="12"/>
          </p:nvPr>
        </p:nvSpPr>
        <p:spPr/>
        <p:txBody>
          <a:bodyPr/>
          <a:lstStyle/>
          <a:p>
            <a:pPr>
              <a:defRPr/>
            </a:pPr>
            <a:fld id="{9AD61D38-E301-4F6C-93C1-883571398414}" type="slidenum">
              <a:rPr lang="en-US" smtClean="0"/>
              <a:pPr>
                <a:defRPr/>
              </a:pPr>
              <a:t>44</a:t>
            </a:fld>
            <a:endParaRPr lang="en-US"/>
          </a:p>
        </p:txBody>
      </p:sp>
    </p:spTree>
    <p:extLst>
      <p:ext uri="{BB962C8B-B14F-4D97-AF65-F5344CB8AC3E}">
        <p14:creationId xmlns:p14="http://schemas.microsoft.com/office/powerpoint/2010/main" val="4060267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0244"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10245"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4" descr="C:\Users\نجيب\Pictures\ks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7" name="Rectangle 7"/>
          <p:cNvSpPr>
            <a:spLocks noChangeArrowheads="1"/>
          </p:cNvSpPr>
          <p:nvPr/>
        </p:nvSpPr>
        <p:spPr bwMode="auto">
          <a:xfrm>
            <a:off x="990600" y="1224206"/>
            <a:ext cx="7620000" cy="493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685800" algn="l"/>
              </a:tabLst>
              <a:defRPr>
                <a:solidFill>
                  <a:schemeClr val="tx1"/>
                </a:solidFill>
                <a:latin typeface="Arial" pitchFamily="34" charset="0"/>
                <a:cs typeface="Arial" pitchFamily="34" charset="0"/>
              </a:defRPr>
            </a:lvl1pPr>
            <a:lvl2pPr marL="742950" indent="-285750" eaLnBrk="0" hangingPunct="0">
              <a:tabLst>
                <a:tab pos="685800" algn="l"/>
              </a:tabLst>
              <a:defRPr>
                <a:solidFill>
                  <a:schemeClr val="tx1"/>
                </a:solidFill>
                <a:latin typeface="Arial" pitchFamily="34" charset="0"/>
                <a:cs typeface="Arial" pitchFamily="34" charset="0"/>
              </a:defRPr>
            </a:lvl2pPr>
            <a:lvl3pPr marL="1143000" indent="-228600" eaLnBrk="0" hangingPunct="0">
              <a:tabLst>
                <a:tab pos="685800" algn="l"/>
              </a:tabLst>
              <a:defRPr>
                <a:solidFill>
                  <a:schemeClr val="tx1"/>
                </a:solidFill>
                <a:latin typeface="Arial" pitchFamily="34" charset="0"/>
                <a:cs typeface="Arial" pitchFamily="34" charset="0"/>
              </a:defRPr>
            </a:lvl3pPr>
            <a:lvl4pPr marL="1600200" indent="-228600" eaLnBrk="0" hangingPunct="0">
              <a:tabLst>
                <a:tab pos="685800" algn="l"/>
              </a:tabLst>
              <a:defRPr>
                <a:solidFill>
                  <a:schemeClr val="tx1"/>
                </a:solidFill>
                <a:latin typeface="Arial" pitchFamily="34" charset="0"/>
                <a:cs typeface="Arial" pitchFamily="34" charset="0"/>
              </a:defRPr>
            </a:lvl4pPr>
            <a:lvl5pPr marL="2057400" indent="-228600" eaLnBrk="0" hangingPunct="0">
              <a:tabLst>
                <a:tab pos="685800" algn="l"/>
              </a:tabLst>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tabLst>
                <a:tab pos="685800" algn="l"/>
              </a:tabLs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tabLst>
                <a:tab pos="685800" algn="l"/>
              </a:tabLs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tabLst>
                <a:tab pos="685800" algn="l"/>
              </a:tabLs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tabLst>
                <a:tab pos="685800" algn="l"/>
              </a:tabLst>
              <a:defRPr>
                <a:solidFill>
                  <a:schemeClr val="tx1"/>
                </a:solidFill>
                <a:latin typeface="Arial" pitchFamily="34" charset="0"/>
                <a:cs typeface="Arial" pitchFamily="34" charset="0"/>
              </a:defRPr>
            </a:lvl9pPr>
          </a:lstStyle>
          <a:p>
            <a:pPr algn="justLow" rtl="1">
              <a:lnSpc>
                <a:spcPct val="150000"/>
              </a:lnSpc>
            </a:pPr>
            <a:r>
              <a:rPr lang="ar-SA" altLang="en-US" b="1" dirty="0">
                <a:solidFill>
                  <a:schemeClr val="tx2"/>
                </a:solidFill>
                <a:latin typeface="Times New Roman" pitchFamily="18" charset="0"/>
                <a:cs typeface="Times New Roman" pitchFamily="18" charset="0"/>
              </a:rPr>
              <a:t>ب) الإدارة التنظيمية</a:t>
            </a:r>
            <a:endParaRPr lang="en-US" altLang="en-US" dirty="0">
              <a:solidFill>
                <a:schemeClr val="tx2"/>
              </a:solidFill>
              <a:latin typeface="Times New Roman" pitchFamily="18" charset="0"/>
              <a:cs typeface="Times New Roman" pitchFamily="18" charset="0"/>
            </a:endParaRPr>
          </a:p>
          <a:p>
            <a:pPr algn="justLow" rtl="1">
              <a:lnSpc>
                <a:spcPct val="150000"/>
              </a:lnSpc>
              <a:buFont typeface="Wingdings" pitchFamily="2" charset="2"/>
              <a:buChar char="v"/>
            </a:pPr>
            <a:r>
              <a:rPr lang="ar-SA" altLang="en-US" sz="1600" dirty="0">
                <a:latin typeface="Times New Roman" pitchFamily="18" charset="0"/>
                <a:cs typeface="Times New Roman" pitchFamily="18" charset="0"/>
              </a:rPr>
              <a:t>يعد العالم الفرنسي هنري </a:t>
            </a:r>
            <a:r>
              <a:rPr lang="ar-SA" altLang="en-US" sz="1600" dirty="0" smtClean="0">
                <a:latin typeface="Times New Roman" pitchFamily="18" charset="0"/>
                <a:cs typeface="Times New Roman" pitchFamily="18" charset="0"/>
              </a:rPr>
              <a:t>فايول (1841-1925م</a:t>
            </a:r>
            <a:r>
              <a:rPr lang="ar-SA" altLang="en-US" sz="1600" dirty="0">
                <a:latin typeface="Times New Roman" pitchFamily="18" charset="0"/>
                <a:cs typeface="Times New Roman" pitchFamily="18" charset="0"/>
              </a:rPr>
              <a:t>) أول من أدخل فكرة الإدارة التنظيمية في الحركة خلال النصف الأول من القرن العشرين. إن سـلسلة النشاطات الإدارية تشكل حسب رأي </a:t>
            </a:r>
            <a:r>
              <a:rPr lang="ar-SA" altLang="en-US" sz="1600" dirty="0" smtClean="0">
                <a:latin typeface="Times New Roman" pitchFamily="18" charset="0"/>
                <a:cs typeface="Times New Roman" pitchFamily="18" charset="0"/>
              </a:rPr>
              <a:t>فايول </a:t>
            </a:r>
            <a:r>
              <a:rPr lang="ar-SA" altLang="en-US" sz="1600" dirty="0">
                <a:latin typeface="Times New Roman" pitchFamily="18" charset="0"/>
                <a:cs typeface="Times New Roman" pitchFamily="18" charset="0"/>
              </a:rPr>
              <a:t>قسماً أو جزءاً من الإدارة التي تقدم لنا مجالاً واسعاً وهاماً في قيادة المشروع وتعد جسر المشروع إلى تحقيق أهـدافه وتظهر الإمكانات القصوى لجميع ما يمتلك من مواد أولية</a:t>
            </a:r>
            <a:r>
              <a:rPr lang="ar-SA" altLang="en-US" sz="1600" dirty="0" smtClean="0">
                <a:latin typeface="Times New Roman" pitchFamily="18" charset="0"/>
                <a:cs typeface="Times New Roman" pitchFamily="18" charset="0"/>
              </a:rPr>
              <a:t>.</a:t>
            </a:r>
          </a:p>
          <a:p>
            <a:pPr algn="justLow" rtl="1">
              <a:lnSpc>
                <a:spcPct val="150000"/>
              </a:lnSpc>
              <a:buFont typeface="Wingdings" pitchFamily="2" charset="2"/>
              <a:buChar char="v"/>
            </a:pPr>
            <a:r>
              <a:rPr lang="ar-SA" sz="1600" dirty="0" smtClean="0"/>
              <a:t>تركز </a:t>
            </a:r>
            <a:r>
              <a:rPr lang="ar-SA" sz="1600" dirty="0"/>
              <a:t>هذه المدرسة على ما يقوم به المدير من وظائف لتحقيق أهداف المنظمة</a:t>
            </a:r>
            <a:endParaRPr lang="ar-YE" altLang="en-US" sz="1600" dirty="0">
              <a:latin typeface="Times New Roman" pitchFamily="18" charset="0"/>
              <a:cs typeface="Times New Roman" pitchFamily="18" charset="0"/>
            </a:endParaRPr>
          </a:p>
          <a:p>
            <a:pPr algn="justLow" rtl="1">
              <a:lnSpc>
                <a:spcPct val="150000"/>
              </a:lnSpc>
              <a:buFont typeface="Wingdings" pitchFamily="2" charset="2"/>
              <a:buChar char="v"/>
            </a:pPr>
            <a:r>
              <a:rPr lang="ar-SA" altLang="en-US" sz="1600" dirty="0">
                <a:solidFill>
                  <a:schemeClr val="tx2"/>
                </a:solidFill>
                <a:latin typeface="Times New Roman" pitchFamily="18" charset="0"/>
                <a:cs typeface="Times New Roman" pitchFamily="18" charset="0"/>
              </a:rPr>
              <a:t> </a:t>
            </a:r>
            <a:r>
              <a:rPr lang="ar-SA" altLang="en-US" sz="1600" b="1" dirty="0">
                <a:solidFill>
                  <a:schemeClr val="tx2"/>
                </a:solidFill>
                <a:latin typeface="Times New Roman" pitchFamily="18" charset="0"/>
                <a:cs typeface="Times New Roman" pitchFamily="18" charset="0"/>
              </a:rPr>
              <a:t>تــبرز</a:t>
            </a:r>
            <a:r>
              <a:rPr lang="ar-SA" altLang="en-US" sz="1600" dirty="0">
                <a:solidFill>
                  <a:schemeClr val="tx2"/>
                </a:solidFill>
                <a:latin typeface="Times New Roman" pitchFamily="18" charset="0"/>
                <a:cs typeface="Times New Roman" pitchFamily="18" charset="0"/>
              </a:rPr>
              <a:t> </a:t>
            </a:r>
            <a:r>
              <a:rPr lang="ar-SA" altLang="en-US" sz="1600" b="1" dirty="0">
                <a:solidFill>
                  <a:schemeClr val="tx2"/>
                </a:solidFill>
                <a:latin typeface="Times New Roman" pitchFamily="18" charset="0"/>
                <a:cs typeface="Times New Roman" pitchFamily="18" charset="0"/>
              </a:rPr>
              <a:t>الإدارة</a:t>
            </a:r>
            <a:r>
              <a:rPr lang="en-US" altLang="en-US" sz="1600" b="1" dirty="0">
                <a:solidFill>
                  <a:schemeClr val="tx2"/>
                </a:solidFill>
                <a:latin typeface="Times New Roman" pitchFamily="18" charset="0"/>
                <a:cs typeface="Times New Roman" pitchFamily="18" charset="0"/>
              </a:rPr>
              <a:t>  </a:t>
            </a:r>
            <a:r>
              <a:rPr lang="ar-SA" altLang="en-US" sz="1600" b="1" dirty="0" smtClean="0">
                <a:solidFill>
                  <a:schemeClr val="tx2"/>
                </a:solidFill>
                <a:latin typeface="Times New Roman" pitchFamily="18" charset="0"/>
                <a:cs typeface="Times New Roman" pitchFamily="18" charset="0"/>
              </a:rPr>
              <a:t>التنظيمية  </a:t>
            </a:r>
            <a:r>
              <a:rPr lang="ar-SA" altLang="en-US" sz="1600" b="1" dirty="0">
                <a:solidFill>
                  <a:schemeClr val="tx2"/>
                </a:solidFill>
                <a:latin typeface="Times New Roman" pitchFamily="18" charset="0"/>
                <a:cs typeface="Times New Roman" pitchFamily="18" charset="0"/>
              </a:rPr>
              <a:t>في (6) وظائف إدارية أساسية تكوّن مـفهوم الإدارة وهي:</a:t>
            </a:r>
            <a:endParaRPr lang="en-US" altLang="en-US" sz="1600" dirty="0">
              <a:solidFill>
                <a:schemeClr val="tx2"/>
              </a:solidFill>
              <a:latin typeface="Times New Roman" pitchFamily="18" charset="0"/>
              <a:cs typeface="Times New Roman" pitchFamily="18" charset="0"/>
            </a:endParaRPr>
          </a:p>
          <a:p>
            <a:pPr algn="justLow" rtl="1">
              <a:lnSpc>
                <a:spcPct val="150000"/>
              </a:lnSpc>
              <a:buFont typeface="Wingdings" pitchFamily="2" charset="2"/>
              <a:buChar char="Ø"/>
            </a:pPr>
            <a:r>
              <a:rPr lang="ar-SA" altLang="en-US" sz="1600" dirty="0">
                <a:latin typeface="Times New Roman" pitchFamily="18" charset="0"/>
                <a:cs typeface="Times New Roman" pitchFamily="18" charset="0"/>
              </a:rPr>
              <a:t>النشاطات التكنولوجية،</a:t>
            </a:r>
            <a:endParaRPr lang="en-US" altLang="en-US" sz="1600" dirty="0">
              <a:latin typeface="Times New Roman" pitchFamily="18" charset="0"/>
              <a:cs typeface="Times New Roman" pitchFamily="18" charset="0"/>
            </a:endParaRPr>
          </a:p>
          <a:p>
            <a:pPr algn="justLow" rtl="1">
              <a:lnSpc>
                <a:spcPct val="150000"/>
              </a:lnSpc>
              <a:buFont typeface="Wingdings" pitchFamily="2" charset="2"/>
              <a:buChar char="Ø"/>
            </a:pPr>
            <a:r>
              <a:rPr lang="ar-SA" altLang="en-US" sz="1600" dirty="0">
                <a:latin typeface="Times New Roman" pitchFamily="18" charset="0"/>
                <a:cs typeface="Times New Roman" pitchFamily="18" charset="0"/>
              </a:rPr>
              <a:t>النشاطات التجارية (المشتريات، المبيعات، التبادل)،</a:t>
            </a:r>
            <a:endParaRPr lang="en-US" altLang="en-US" sz="1600" dirty="0">
              <a:latin typeface="Times New Roman" pitchFamily="18" charset="0"/>
              <a:cs typeface="Times New Roman" pitchFamily="18" charset="0"/>
            </a:endParaRPr>
          </a:p>
          <a:p>
            <a:pPr algn="justLow" rtl="1">
              <a:lnSpc>
                <a:spcPct val="150000"/>
              </a:lnSpc>
              <a:buFont typeface="Wingdings" pitchFamily="2" charset="2"/>
              <a:buChar char="Ø"/>
            </a:pPr>
            <a:r>
              <a:rPr lang="ar-SA" altLang="en-US" sz="1600" dirty="0">
                <a:latin typeface="Times New Roman" pitchFamily="18" charset="0"/>
                <a:cs typeface="Times New Roman" pitchFamily="18" charset="0"/>
              </a:rPr>
              <a:t>النشاطات المالية (البحث عن رأس المال وفعالية إستعمالة)،</a:t>
            </a:r>
            <a:endParaRPr lang="en-US" altLang="en-US" sz="1600" dirty="0">
              <a:latin typeface="Times New Roman" pitchFamily="18" charset="0"/>
              <a:cs typeface="Times New Roman" pitchFamily="18" charset="0"/>
            </a:endParaRPr>
          </a:p>
          <a:p>
            <a:pPr algn="justLow" rtl="1">
              <a:lnSpc>
                <a:spcPct val="150000"/>
              </a:lnSpc>
              <a:buFont typeface="Wingdings" pitchFamily="2" charset="2"/>
              <a:buChar char="Ø"/>
            </a:pPr>
            <a:r>
              <a:rPr lang="ar-SA" altLang="en-US" sz="1600" dirty="0">
                <a:latin typeface="Times New Roman" pitchFamily="18" charset="0"/>
                <a:cs typeface="Times New Roman" pitchFamily="18" charset="0"/>
              </a:rPr>
              <a:t>نشاطات التأمين (دفاع الملكية والدفاع الخاص)،</a:t>
            </a:r>
            <a:endParaRPr lang="en-US" altLang="en-US" sz="1600" dirty="0">
              <a:latin typeface="Times New Roman" pitchFamily="18" charset="0"/>
              <a:cs typeface="Times New Roman" pitchFamily="18" charset="0"/>
            </a:endParaRPr>
          </a:p>
          <a:p>
            <a:pPr algn="justLow" rtl="1">
              <a:lnSpc>
                <a:spcPct val="150000"/>
              </a:lnSpc>
              <a:buFont typeface="Wingdings" pitchFamily="2" charset="2"/>
              <a:buChar char="Ø"/>
            </a:pPr>
            <a:r>
              <a:rPr lang="ar-SA" altLang="en-US" sz="1600" dirty="0">
                <a:latin typeface="Times New Roman" pitchFamily="18" charset="0"/>
                <a:cs typeface="Times New Roman" pitchFamily="18" charset="0"/>
              </a:rPr>
              <a:t>النشاطات المحاسبية (الموجودات، الميزانيات، الأرباح، الخسائر، الإحصاء).</a:t>
            </a:r>
            <a:endParaRPr lang="en-US" altLang="en-US" sz="1600" dirty="0">
              <a:latin typeface="Times New Roman" pitchFamily="18" charset="0"/>
              <a:cs typeface="Times New Roman" pitchFamily="18" charset="0"/>
            </a:endParaRPr>
          </a:p>
          <a:p>
            <a:pPr algn="justLow" rtl="1">
              <a:lnSpc>
                <a:spcPct val="150000"/>
              </a:lnSpc>
              <a:buFont typeface="Wingdings" pitchFamily="2" charset="2"/>
              <a:buChar char="Ø"/>
            </a:pPr>
            <a:r>
              <a:rPr lang="ar-SA" altLang="en-US" sz="1600" dirty="0">
                <a:latin typeface="Times New Roman" pitchFamily="18" charset="0"/>
                <a:cs typeface="Times New Roman" pitchFamily="18" charset="0"/>
              </a:rPr>
              <a:t>النشاطات المكتبية أو الأعمال </a:t>
            </a:r>
            <a:r>
              <a:rPr lang="ar-SA" altLang="en-US" sz="1600" dirty="0" smtClean="0">
                <a:latin typeface="Times New Roman" pitchFamily="18" charset="0"/>
                <a:cs typeface="Times New Roman" pitchFamily="18" charset="0"/>
              </a:rPr>
              <a:t>الإدارية</a:t>
            </a:r>
            <a:endParaRPr lang="ar-SA" altLang="en-US" sz="1600" dirty="0">
              <a:latin typeface="Times New Roman" pitchFamily="18" charset="0"/>
              <a:cs typeface="Times New Roman" pitchFamily="18" charset="0"/>
            </a:endParaRPr>
          </a:p>
        </p:txBody>
      </p:sp>
      <p:sp>
        <p:nvSpPr>
          <p:cNvPr id="8" name="عنصر نائب لرقم الشريحة 7"/>
          <p:cNvSpPr>
            <a:spLocks noGrp="1"/>
          </p:cNvSpPr>
          <p:nvPr>
            <p:ph type="sldNum" sz="quarter" idx="12"/>
          </p:nvPr>
        </p:nvSpPr>
        <p:spPr/>
        <p:txBody>
          <a:bodyPr/>
          <a:lstStyle/>
          <a:p>
            <a:pPr>
              <a:defRPr/>
            </a:pPr>
            <a:fld id="{9CC296D7-6E2E-486C-A892-62C31EA5E1FD}" type="slidenum">
              <a:rPr lang="en-US" smtClean="0"/>
              <a:pPr>
                <a:defRPr/>
              </a:pPr>
              <a:t>45</a:t>
            </a:fld>
            <a:endParaRPr lang="en-US"/>
          </a:p>
        </p:txBody>
      </p:sp>
    </p:spTree>
    <p:extLst>
      <p:ext uri="{BB962C8B-B14F-4D97-AF65-F5344CB8AC3E}">
        <p14:creationId xmlns:p14="http://schemas.microsoft.com/office/powerpoint/2010/main" val="2895217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1268"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11269"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4" descr="C:\Users\نجيب\Pictures\ks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1" name="مربع نص 10"/>
          <p:cNvSpPr txBox="1">
            <a:spLocks noChangeArrowheads="1"/>
          </p:cNvSpPr>
          <p:nvPr/>
        </p:nvSpPr>
        <p:spPr bwMode="auto">
          <a:xfrm>
            <a:off x="2590800" y="2362200"/>
            <a:ext cx="2484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ar-YE" altLang="en-US"/>
          </a:p>
        </p:txBody>
      </p:sp>
      <p:sp>
        <p:nvSpPr>
          <p:cNvPr id="10" name="عنصر نائب لرقم الشريحة 9"/>
          <p:cNvSpPr>
            <a:spLocks noGrp="1"/>
          </p:cNvSpPr>
          <p:nvPr>
            <p:ph type="sldNum" sz="quarter" idx="12"/>
          </p:nvPr>
        </p:nvSpPr>
        <p:spPr/>
        <p:txBody>
          <a:bodyPr/>
          <a:lstStyle/>
          <a:p>
            <a:pPr>
              <a:defRPr/>
            </a:pPr>
            <a:fld id="{071A7AB8-3F26-4143-9B35-B17631BA83BA}" type="slidenum">
              <a:rPr lang="en-US" smtClean="0"/>
              <a:pPr>
                <a:defRPr/>
              </a:pPr>
              <a:t>46</a:t>
            </a:fld>
            <a:endParaRPr lang="en-US"/>
          </a:p>
        </p:txBody>
      </p:sp>
      <p:sp>
        <p:nvSpPr>
          <p:cNvPr id="2" name="Rectangle 3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p:nvPr/>
        </p:nvSpPr>
        <p:spPr>
          <a:xfrm>
            <a:off x="1563687" y="906463"/>
            <a:ext cx="6361111" cy="4524315"/>
          </a:xfrm>
          <a:prstGeom prst="rect">
            <a:avLst/>
          </a:prstGeom>
        </p:spPr>
        <p:txBody>
          <a:bodyPr wrap="square">
            <a:spAutoFit/>
          </a:bodyPr>
          <a:lstStyle/>
          <a:p>
            <a:pPr algn="r" rtl="1"/>
            <a:r>
              <a:rPr lang="ar-SA" b="1" dirty="0"/>
              <a:t>وقد حدد </a:t>
            </a:r>
            <a:r>
              <a:rPr lang="ar-SA" b="1" dirty="0" smtClean="0"/>
              <a:t>فايول </a:t>
            </a:r>
            <a:r>
              <a:rPr lang="ar-SA" b="1" dirty="0"/>
              <a:t>النظرية الإدارية بانها تعتمد على (14) مــبدأ </a:t>
            </a:r>
            <a:r>
              <a:rPr lang="ar-SA" b="1" dirty="0" smtClean="0"/>
              <a:t>وهــي</a:t>
            </a:r>
            <a:r>
              <a:rPr lang="ar-SA" b="1" dirty="0"/>
              <a:t>:</a:t>
            </a:r>
            <a:endParaRPr lang="en-US" dirty="0"/>
          </a:p>
          <a:p>
            <a:pPr marL="285750" lvl="0" indent="-285750" algn="r" rtl="1">
              <a:buFont typeface="Arial" panose="020B0604020202020204" pitchFamily="34" charset="0"/>
              <a:buChar char="•"/>
            </a:pPr>
            <a:r>
              <a:rPr lang="ar-JO" dirty="0"/>
              <a:t>تقسيم العمل والتخصص .</a:t>
            </a:r>
            <a:endParaRPr lang="en-US" dirty="0"/>
          </a:p>
          <a:p>
            <a:pPr marL="285750" lvl="0" indent="-285750" algn="r" rtl="1">
              <a:buFont typeface="Arial" panose="020B0604020202020204" pitchFamily="34" charset="0"/>
              <a:buChar char="•"/>
            </a:pPr>
            <a:r>
              <a:rPr lang="ar-JO" dirty="0"/>
              <a:t>السلطة (تكافؤ السلطة والمسؤولية).</a:t>
            </a:r>
            <a:endParaRPr lang="en-US" dirty="0"/>
          </a:p>
          <a:p>
            <a:pPr marL="285750" lvl="0" indent="-285750" algn="r" rtl="1">
              <a:buFont typeface="Arial" panose="020B0604020202020204" pitchFamily="34" charset="0"/>
              <a:buChar char="•"/>
            </a:pPr>
            <a:r>
              <a:rPr lang="ar-JO" dirty="0"/>
              <a:t>الانضباط / الالتزام من قبل العامل.</a:t>
            </a:r>
            <a:endParaRPr lang="en-US" dirty="0"/>
          </a:p>
          <a:p>
            <a:pPr marL="285750" lvl="0" indent="-285750" algn="r" rtl="1">
              <a:buFont typeface="Arial" panose="020B0604020202020204" pitchFamily="34" charset="0"/>
              <a:buChar char="•"/>
            </a:pPr>
            <a:r>
              <a:rPr lang="ar-JO" dirty="0"/>
              <a:t>وحدة الأمر : أن يتبع العامل لمدير واحد.</a:t>
            </a:r>
            <a:endParaRPr lang="en-US" dirty="0"/>
          </a:p>
          <a:p>
            <a:pPr marL="285750" lvl="0" indent="-285750" algn="r" rtl="1">
              <a:buFont typeface="Arial" panose="020B0604020202020204" pitchFamily="34" charset="0"/>
              <a:buChar char="•"/>
            </a:pPr>
            <a:r>
              <a:rPr lang="ar-JO" dirty="0"/>
              <a:t>وحدة التوجيه تنسق جهود كل الأفراد في نفس الاتجاه.</a:t>
            </a:r>
            <a:endParaRPr lang="en-US" dirty="0"/>
          </a:p>
          <a:p>
            <a:pPr marL="285750" lvl="0" indent="-285750" algn="r" rtl="1">
              <a:buFont typeface="Arial" panose="020B0604020202020204" pitchFamily="34" charset="0"/>
              <a:buChar char="•"/>
            </a:pPr>
            <a:r>
              <a:rPr lang="ar-JO" dirty="0"/>
              <a:t>خضوع المصلحة الشخصية للمصلحة العامة.</a:t>
            </a:r>
            <a:endParaRPr lang="en-US" dirty="0"/>
          </a:p>
          <a:p>
            <a:pPr marL="285750" lvl="0" indent="-285750" algn="r" rtl="1">
              <a:buFont typeface="Arial" panose="020B0604020202020204" pitchFamily="34" charset="0"/>
              <a:buChar char="•"/>
            </a:pPr>
            <a:r>
              <a:rPr lang="ar-JO" dirty="0"/>
              <a:t>تعويض العاملين بشكل عادل مقابل جهودهم.</a:t>
            </a:r>
            <a:endParaRPr lang="en-US" dirty="0"/>
          </a:p>
          <a:p>
            <a:pPr marL="285750" lvl="0" indent="-285750" algn="r" rtl="1">
              <a:buFont typeface="Arial" panose="020B0604020202020204" pitchFamily="34" charset="0"/>
              <a:buChar char="•"/>
            </a:pPr>
            <a:r>
              <a:rPr lang="ar-JO" dirty="0"/>
              <a:t>المركزية تحقيق التوازن بين المركزية واللامركزية في كل المنظمة.</a:t>
            </a:r>
            <a:endParaRPr lang="en-US" dirty="0"/>
          </a:p>
          <a:p>
            <a:pPr marL="285750" indent="-285750" algn="r" rtl="1">
              <a:buFont typeface="Arial" panose="020B0604020202020204" pitchFamily="34" charset="0"/>
              <a:buChar char="•"/>
            </a:pPr>
            <a:r>
              <a:rPr lang="ar-JO" dirty="0"/>
              <a:t>التسلسل الهرمي / الرئاسي يجب على المرؤوس التقيد بالتسلسل </a:t>
            </a:r>
            <a:r>
              <a:rPr lang="ar-JO" dirty="0" smtClean="0"/>
              <a:t>الإداري</a:t>
            </a:r>
            <a:endParaRPr lang="ar-SA" dirty="0" smtClean="0"/>
          </a:p>
          <a:p>
            <a:pPr marL="342900" marR="0" lvl="0" indent="-342900" algn="r" rtl="1">
              <a:spcBef>
                <a:spcPts val="0"/>
              </a:spcBef>
              <a:spcAft>
                <a:spcPts val="0"/>
              </a:spcAft>
              <a:buFont typeface="Symbol"/>
              <a:buChar char=""/>
              <a:tabLst>
                <a:tab pos="457200" algn="l"/>
              </a:tabLst>
            </a:pPr>
            <a:r>
              <a:rPr lang="ar-JO" dirty="0">
                <a:latin typeface="Times New Roman"/>
                <a:ea typeface="MS Mincho"/>
                <a:cs typeface="Arabic Transparent"/>
              </a:rPr>
              <a:t>النظام: يوضع الأفراد والمعدات في الأماكن المناسبة.</a:t>
            </a:r>
            <a:endParaRPr lang="en-US" sz="1600" dirty="0">
              <a:latin typeface="Times New Roman"/>
              <a:ea typeface="MS Mincho"/>
            </a:endParaRPr>
          </a:p>
          <a:p>
            <a:pPr marL="342900" marR="0" lvl="0" indent="-342900" algn="r" rtl="1">
              <a:spcBef>
                <a:spcPts val="0"/>
              </a:spcBef>
              <a:spcAft>
                <a:spcPts val="0"/>
              </a:spcAft>
              <a:buFont typeface="Symbol"/>
              <a:buChar char=""/>
              <a:tabLst>
                <a:tab pos="457200" algn="l"/>
              </a:tabLst>
            </a:pPr>
            <a:r>
              <a:rPr lang="ar-JO" dirty="0">
                <a:latin typeface="Times New Roman"/>
                <a:ea typeface="MS Mincho"/>
                <a:cs typeface="Arabic Transparent"/>
              </a:rPr>
              <a:t>المساواة: المساواة الناتجة عن العدالة واللطف تؤدي إلى تكريس العامل وانتمائه.</a:t>
            </a:r>
            <a:endParaRPr lang="en-US" sz="1600" dirty="0">
              <a:latin typeface="Times New Roman"/>
              <a:ea typeface="MS Mincho"/>
            </a:endParaRPr>
          </a:p>
          <a:p>
            <a:pPr marL="342900" marR="0" lvl="0" indent="-342900" algn="r" rtl="1">
              <a:spcBef>
                <a:spcPts val="0"/>
              </a:spcBef>
              <a:spcAft>
                <a:spcPts val="0"/>
              </a:spcAft>
              <a:buFont typeface="Symbol"/>
              <a:buChar char=""/>
              <a:tabLst>
                <a:tab pos="457200" algn="l"/>
              </a:tabLst>
            </a:pPr>
            <a:r>
              <a:rPr lang="ar-JO" dirty="0">
                <a:latin typeface="Times New Roman"/>
                <a:ea typeface="MS Mincho"/>
                <a:cs typeface="Arabic Transparent"/>
              </a:rPr>
              <a:t>الاستقرار الوظيفي يحتاجون العاملون إلى وقت ليتعلموا كيف يؤدون أعمالهم.</a:t>
            </a:r>
            <a:endParaRPr lang="en-US" sz="1600" dirty="0">
              <a:latin typeface="Times New Roman"/>
              <a:ea typeface="MS Mincho"/>
            </a:endParaRPr>
          </a:p>
          <a:p>
            <a:pPr marL="342900" marR="0" lvl="0" indent="-342900" algn="r" rtl="1">
              <a:spcBef>
                <a:spcPts val="0"/>
              </a:spcBef>
              <a:spcAft>
                <a:spcPts val="0"/>
              </a:spcAft>
              <a:buFont typeface="Symbol"/>
              <a:buChar char=""/>
              <a:tabLst>
                <a:tab pos="457200" algn="l"/>
              </a:tabLst>
            </a:pPr>
            <a:r>
              <a:rPr lang="ar-JO" dirty="0">
                <a:latin typeface="Times New Roman"/>
                <a:ea typeface="MS Mincho"/>
                <a:cs typeface="Arabic Transparent"/>
              </a:rPr>
              <a:t>المبادرة: مما يساعد في تحقيق رضا العامل المشاركة في وضع وتنفيذ الخطة.</a:t>
            </a:r>
            <a:endParaRPr lang="en-US" sz="1600" dirty="0">
              <a:latin typeface="Times New Roman"/>
              <a:ea typeface="MS Mincho"/>
            </a:endParaRPr>
          </a:p>
          <a:p>
            <a:pPr marL="285750" lvl="0" indent="-285750" algn="r" rtl="1">
              <a:buFont typeface="Arial" panose="020B0604020202020204" pitchFamily="34" charset="0"/>
              <a:buChar char="•"/>
            </a:pPr>
            <a:r>
              <a:rPr lang="ar-JO" dirty="0"/>
              <a:t>الروح المعنوية :التناغم والانسجام بين العاملين هو مفتاح نجاح المنظمة.</a:t>
            </a:r>
            <a:endParaRPr lang="en-US" dirty="0"/>
          </a:p>
          <a:p>
            <a:pPr algn="r" rtl="1"/>
            <a:endParaRPr lang="en-US" dirty="0"/>
          </a:p>
        </p:txBody>
      </p:sp>
    </p:spTree>
    <p:extLst>
      <p:ext uri="{BB962C8B-B14F-4D97-AF65-F5344CB8AC3E}">
        <p14:creationId xmlns:p14="http://schemas.microsoft.com/office/powerpoint/2010/main" val="2801994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PT Bold Heading" pitchFamily="2" charset="-78"/>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PT Bold Heading" pitchFamily="2" charset="-78"/>
            </a:endParaRPr>
          </a:p>
        </p:txBody>
      </p:sp>
      <p:sp>
        <p:nvSpPr>
          <p:cNvPr id="12292"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cs typeface="PT Bold Heading" pitchFamily="2" charset="-78"/>
            </a:endParaRPr>
          </a:p>
          <a:p>
            <a:endParaRPr lang="en-US" altLang="zh-CN">
              <a:cs typeface="PT Bold Heading" pitchFamily="2" charset="-78"/>
            </a:endParaRPr>
          </a:p>
        </p:txBody>
      </p:sp>
      <p:pic>
        <p:nvPicPr>
          <p:cNvPr id="12293"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4" descr="C:\Users\نجيب\Pictures\ks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Rectangle 20"/>
          <p:cNvSpPr>
            <a:spLocks noChangeArrowheads="1"/>
          </p:cNvSpPr>
          <p:nvPr/>
        </p:nvSpPr>
        <p:spPr bwMode="auto">
          <a:xfrm>
            <a:off x="0" y="4445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ar-YE" altLang="en-US">
              <a:cs typeface="PT Bold Heading" pitchFamily="2" charset="-78"/>
            </a:endParaRPr>
          </a:p>
        </p:txBody>
      </p:sp>
      <p:graphicFrame>
        <p:nvGraphicFramePr>
          <p:cNvPr id="10" name="رسم تخطيطي 9"/>
          <p:cNvGraphicFramePr/>
          <p:nvPr/>
        </p:nvGraphicFramePr>
        <p:xfrm>
          <a:off x="762000" y="1828800"/>
          <a:ext cx="7848600" cy="4191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2297" name="مربع نص 10"/>
          <p:cNvSpPr txBox="1">
            <a:spLocks noChangeArrowheads="1"/>
          </p:cNvSpPr>
          <p:nvPr/>
        </p:nvSpPr>
        <p:spPr bwMode="auto">
          <a:xfrm>
            <a:off x="914400" y="990600"/>
            <a:ext cx="707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ar-SA" altLang="en-US" sz="2000" b="1" dirty="0">
                <a:solidFill>
                  <a:schemeClr val="tx2"/>
                </a:solidFill>
                <a:latin typeface="Times New Roman" pitchFamily="18" charset="0"/>
                <a:cs typeface="Times New Roman" pitchFamily="18" charset="0"/>
              </a:rPr>
              <a:t>حدد </a:t>
            </a:r>
            <a:r>
              <a:rPr lang="ar-SA" altLang="en-US" sz="2000" b="1" dirty="0" smtClean="0">
                <a:solidFill>
                  <a:schemeClr val="tx2"/>
                </a:solidFill>
                <a:latin typeface="Times New Roman" pitchFamily="18" charset="0"/>
                <a:cs typeface="Times New Roman" pitchFamily="18" charset="0"/>
              </a:rPr>
              <a:t>فايول </a:t>
            </a:r>
            <a:r>
              <a:rPr lang="ar-SA" altLang="en-US" sz="2000" b="1" dirty="0">
                <a:solidFill>
                  <a:schemeClr val="tx2"/>
                </a:solidFill>
                <a:latin typeface="Times New Roman" pitchFamily="18" charset="0"/>
                <a:cs typeface="Times New Roman" pitchFamily="18" charset="0"/>
              </a:rPr>
              <a:t>خمسة عناصر أساسية لسير العملية الإدارية </a:t>
            </a:r>
          </a:p>
        </p:txBody>
      </p:sp>
      <p:sp>
        <p:nvSpPr>
          <p:cNvPr id="11" name="عنصر نائب لرقم الشريحة 10"/>
          <p:cNvSpPr>
            <a:spLocks noGrp="1"/>
          </p:cNvSpPr>
          <p:nvPr>
            <p:ph type="sldNum" sz="quarter" idx="12"/>
          </p:nvPr>
        </p:nvSpPr>
        <p:spPr/>
        <p:txBody>
          <a:bodyPr/>
          <a:lstStyle/>
          <a:p>
            <a:pPr>
              <a:defRPr/>
            </a:pPr>
            <a:fld id="{90BCA831-7406-4DB8-B9F7-03F2ECB2F1D9}" type="slidenum">
              <a:rPr lang="en-US" smtClean="0"/>
              <a:pPr>
                <a:defRPr/>
              </a:pPr>
              <a:t>47</a:t>
            </a:fld>
            <a:endParaRPr lang="en-US"/>
          </a:p>
        </p:txBody>
      </p:sp>
    </p:spTree>
    <p:extLst>
      <p:ext uri="{BB962C8B-B14F-4D97-AF65-F5344CB8AC3E}">
        <p14:creationId xmlns:p14="http://schemas.microsoft.com/office/powerpoint/2010/main" val="2005905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3316"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13317"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4" descr="C:\Users\نجيب\Pictures\ks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19" name="Group 19"/>
          <p:cNvGrpSpPr>
            <a:grpSpLocks noChangeAspect="1"/>
          </p:cNvGrpSpPr>
          <p:nvPr/>
        </p:nvGrpSpPr>
        <p:grpSpPr bwMode="auto">
          <a:xfrm>
            <a:off x="228600" y="453157"/>
            <a:ext cx="8591550" cy="3267944"/>
            <a:chOff x="1106" y="523"/>
            <a:chExt cx="8280" cy="6497"/>
          </a:xfrm>
        </p:grpSpPr>
        <p:sp>
          <p:nvSpPr>
            <p:cNvPr id="13321" name="AutoShape 20"/>
            <p:cNvSpPr>
              <a:spLocks noChangeAspect="1" noChangeArrowheads="1"/>
            </p:cNvSpPr>
            <p:nvPr/>
          </p:nvSpPr>
          <p:spPr bwMode="auto">
            <a:xfrm>
              <a:off x="1106" y="1440"/>
              <a:ext cx="8280" cy="5580"/>
            </a:xfrm>
            <a:prstGeom prst="rect">
              <a:avLst/>
            </a:prstGeom>
            <a:solidFill>
              <a:schemeClr val="bg1"/>
            </a:solidFill>
            <a:ln w="9525">
              <a:solidFill>
                <a:srgbClr val="000000"/>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ar-YE" altLang="en-US"/>
            </a:p>
          </p:txBody>
        </p:sp>
        <p:sp>
          <p:nvSpPr>
            <p:cNvPr id="11" name="Line 21"/>
            <p:cNvSpPr>
              <a:spLocks noChangeShapeType="1"/>
            </p:cNvSpPr>
            <p:nvPr/>
          </p:nvSpPr>
          <p:spPr bwMode="auto">
            <a:xfrm flipH="1">
              <a:off x="4527" y="1980"/>
              <a:ext cx="539" cy="72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lang="ar-SA"/>
            </a:p>
          </p:txBody>
        </p:sp>
        <p:sp>
          <p:nvSpPr>
            <p:cNvPr id="12" name="Line 22"/>
            <p:cNvSpPr>
              <a:spLocks noChangeShapeType="1"/>
            </p:cNvSpPr>
            <p:nvPr/>
          </p:nvSpPr>
          <p:spPr bwMode="auto">
            <a:xfrm flipH="1">
              <a:off x="3985" y="3060"/>
              <a:ext cx="361" cy="54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lang="ar-SA"/>
            </a:p>
          </p:txBody>
        </p:sp>
        <p:sp>
          <p:nvSpPr>
            <p:cNvPr id="13" name="Line 23"/>
            <p:cNvSpPr>
              <a:spLocks noChangeShapeType="1"/>
            </p:cNvSpPr>
            <p:nvPr/>
          </p:nvSpPr>
          <p:spPr bwMode="auto">
            <a:xfrm flipH="1">
              <a:off x="3265" y="3959"/>
              <a:ext cx="542" cy="721"/>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lang="ar-SA"/>
            </a:p>
          </p:txBody>
        </p:sp>
        <p:sp>
          <p:nvSpPr>
            <p:cNvPr id="14" name="Line 24"/>
            <p:cNvSpPr>
              <a:spLocks noChangeShapeType="1"/>
            </p:cNvSpPr>
            <p:nvPr/>
          </p:nvSpPr>
          <p:spPr bwMode="auto">
            <a:xfrm>
              <a:off x="5246" y="1980"/>
              <a:ext cx="542" cy="72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lang="ar-SA"/>
            </a:p>
          </p:txBody>
        </p:sp>
        <p:sp>
          <p:nvSpPr>
            <p:cNvPr id="15" name="Line 25"/>
            <p:cNvSpPr>
              <a:spLocks noChangeShapeType="1"/>
            </p:cNvSpPr>
            <p:nvPr/>
          </p:nvSpPr>
          <p:spPr bwMode="auto">
            <a:xfrm>
              <a:off x="5965" y="3060"/>
              <a:ext cx="542" cy="72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lang="ar-SA"/>
            </a:p>
          </p:txBody>
        </p:sp>
        <p:sp>
          <p:nvSpPr>
            <p:cNvPr id="16" name="Line 26"/>
            <p:cNvSpPr>
              <a:spLocks noChangeShapeType="1"/>
            </p:cNvSpPr>
            <p:nvPr/>
          </p:nvSpPr>
          <p:spPr bwMode="auto">
            <a:xfrm>
              <a:off x="6686" y="3959"/>
              <a:ext cx="542" cy="721"/>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lang="ar-SA"/>
            </a:p>
          </p:txBody>
        </p:sp>
        <p:sp>
          <p:nvSpPr>
            <p:cNvPr id="17" name="Line 27"/>
            <p:cNvSpPr>
              <a:spLocks noChangeShapeType="1"/>
            </p:cNvSpPr>
            <p:nvPr/>
          </p:nvSpPr>
          <p:spPr bwMode="auto">
            <a:xfrm>
              <a:off x="7405" y="4861"/>
              <a:ext cx="542" cy="72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lang="ar-SA"/>
            </a:p>
          </p:txBody>
        </p:sp>
        <p:sp>
          <p:nvSpPr>
            <p:cNvPr id="18" name="Line 28"/>
            <p:cNvSpPr>
              <a:spLocks noChangeShapeType="1"/>
            </p:cNvSpPr>
            <p:nvPr/>
          </p:nvSpPr>
          <p:spPr bwMode="auto">
            <a:xfrm flipH="1">
              <a:off x="2726" y="5041"/>
              <a:ext cx="360" cy="540"/>
            </a:xfrm>
            <a:prstGeom prst="line">
              <a:avLst/>
            </a:prstGeom>
            <a:ln>
              <a:headEnd/>
              <a:tailEnd/>
            </a:ln>
          </p:spPr>
          <p:style>
            <a:lnRef idx="3">
              <a:schemeClr val="accent6"/>
            </a:lnRef>
            <a:fillRef idx="0">
              <a:schemeClr val="accent6"/>
            </a:fillRef>
            <a:effectRef idx="2">
              <a:schemeClr val="accent6"/>
            </a:effectRef>
            <a:fontRef idx="minor">
              <a:schemeClr val="tx1"/>
            </a:fontRef>
          </p:style>
          <p:txBody>
            <a:bodyPr/>
            <a:lstStyle/>
            <a:p>
              <a:pPr>
                <a:defRPr/>
              </a:pPr>
              <a:endParaRPr lang="ar-SA"/>
            </a:p>
          </p:txBody>
        </p:sp>
        <p:sp>
          <p:nvSpPr>
            <p:cNvPr id="19" name="Line 29"/>
            <p:cNvSpPr>
              <a:spLocks noChangeShapeType="1"/>
            </p:cNvSpPr>
            <p:nvPr/>
          </p:nvSpPr>
          <p:spPr bwMode="auto">
            <a:xfrm>
              <a:off x="3266" y="4861"/>
              <a:ext cx="3780" cy="0"/>
            </a:xfrm>
            <a:prstGeom prst="line">
              <a:avLst/>
            </a:prstGeom>
            <a:ln>
              <a:prstDash val="dash"/>
              <a:headEnd/>
              <a:tailEnd/>
            </a:ln>
          </p:spPr>
          <p:style>
            <a:lnRef idx="2">
              <a:schemeClr val="accent1"/>
            </a:lnRef>
            <a:fillRef idx="0">
              <a:schemeClr val="accent1"/>
            </a:fillRef>
            <a:effectRef idx="1">
              <a:schemeClr val="accent1"/>
            </a:effectRef>
            <a:fontRef idx="minor">
              <a:schemeClr val="tx1"/>
            </a:fontRef>
          </p:style>
          <p:txBody>
            <a:bodyPr/>
            <a:lstStyle/>
            <a:p>
              <a:pPr>
                <a:defRPr/>
              </a:pPr>
              <a:endParaRPr lang="ar-SA"/>
            </a:p>
          </p:txBody>
        </p:sp>
        <p:sp>
          <p:nvSpPr>
            <p:cNvPr id="13331" name="Text Box 30"/>
            <p:cNvSpPr txBox="1">
              <a:spLocks noChangeArrowheads="1"/>
            </p:cNvSpPr>
            <p:nvPr/>
          </p:nvSpPr>
          <p:spPr bwMode="auto">
            <a:xfrm>
              <a:off x="4886" y="1440"/>
              <a:ext cx="5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i="1" dirty="0">
                  <a:solidFill>
                    <a:srgbClr val="993300"/>
                  </a:solidFill>
                </a:rPr>
                <a:t>  a</a:t>
              </a:r>
              <a:endParaRPr lang="en-US" altLang="en-US" dirty="0">
                <a:solidFill>
                  <a:srgbClr val="993300"/>
                </a:solidFill>
              </a:endParaRPr>
            </a:p>
          </p:txBody>
        </p:sp>
        <p:sp>
          <p:nvSpPr>
            <p:cNvPr id="13332" name="Text Box 31"/>
            <p:cNvSpPr txBox="1">
              <a:spLocks noChangeArrowheads="1"/>
            </p:cNvSpPr>
            <p:nvPr/>
          </p:nvSpPr>
          <p:spPr bwMode="auto">
            <a:xfrm>
              <a:off x="3986" y="2520"/>
              <a:ext cx="5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i="1">
                  <a:solidFill>
                    <a:srgbClr val="993300"/>
                  </a:solidFill>
                </a:rPr>
                <a:t>  b</a:t>
              </a:r>
              <a:endParaRPr lang="en-US" altLang="en-US">
                <a:solidFill>
                  <a:srgbClr val="993300"/>
                </a:solidFill>
              </a:endParaRPr>
            </a:p>
          </p:txBody>
        </p:sp>
        <p:sp>
          <p:nvSpPr>
            <p:cNvPr id="13333" name="Text Box 32"/>
            <p:cNvSpPr txBox="1">
              <a:spLocks noChangeArrowheads="1"/>
            </p:cNvSpPr>
            <p:nvPr/>
          </p:nvSpPr>
          <p:spPr bwMode="auto">
            <a:xfrm>
              <a:off x="5788" y="2384"/>
              <a:ext cx="5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i="1" dirty="0">
                  <a:solidFill>
                    <a:srgbClr val="993300"/>
                  </a:solidFill>
                </a:rPr>
                <a:t>  k</a:t>
              </a:r>
              <a:endParaRPr lang="en-US" altLang="en-US" dirty="0">
                <a:solidFill>
                  <a:srgbClr val="993300"/>
                </a:solidFill>
              </a:endParaRPr>
            </a:p>
          </p:txBody>
        </p:sp>
        <p:sp>
          <p:nvSpPr>
            <p:cNvPr id="13334" name="Text Box 33"/>
            <p:cNvSpPr txBox="1">
              <a:spLocks noChangeArrowheads="1"/>
            </p:cNvSpPr>
            <p:nvPr/>
          </p:nvSpPr>
          <p:spPr bwMode="auto">
            <a:xfrm>
              <a:off x="3281" y="3420"/>
              <a:ext cx="5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i="1" dirty="0">
                  <a:solidFill>
                    <a:srgbClr val="993300"/>
                  </a:solidFill>
                </a:rPr>
                <a:t>  c</a:t>
              </a:r>
              <a:endParaRPr lang="en-US" altLang="en-US" dirty="0">
                <a:solidFill>
                  <a:srgbClr val="993300"/>
                </a:solidFill>
              </a:endParaRPr>
            </a:p>
          </p:txBody>
        </p:sp>
        <p:sp>
          <p:nvSpPr>
            <p:cNvPr id="13335" name="Text Box 34"/>
            <p:cNvSpPr txBox="1">
              <a:spLocks noChangeArrowheads="1"/>
            </p:cNvSpPr>
            <p:nvPr/>
          </p:nvSpPr>
          <p:spPr bwMode="auto">
            <a:xfrm>
              <a:off x="6507" y="3330"/>
              <a:ext cx="5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i="1">
                  <a:solidFill>
                    <a:srgbClr val="993300"/>
                  </a:solidFill>
                </a:rPr>
                <a:t>  l</a:t>
              </a:r>
              <a:endParaRPr lang="en-US" altLang="en-US">
                <a:solidFill>
                  <a:srgbClr val="993300"/>
                </a:solidFill>
              </a:endParaRPr>
            </a:p>
          </p:txBody>
        </p:sp>
        <p:sp>
          <p:nvSpPr>
            <p:cNvPr id="13336" name="Text Box 35"/>
            <p:cNvSpPr txBox="1">
              <a:spLocks noChangeArrowheads="1"/>
            </p:cNvSpPr>
            <p:nvPr/>
          </p:nvSpPr>
          <p:spPr bwMode="auto">
            <a:xfrm>
              <a:off x="2726" y="4320"/>
              <a:ext cx="5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i="1">
                  <a:solidFill>
                    <a:srgbClr val="993300"/>
                  </a:solidFill>
                </a:rPr>
                <a:t>  g</a:t>
              </a:r>
              <a:endParaRPr lang="en-US" altLang="en-US">
                <a:solidFill>
                  <a:srgbClr val="993300"/>
                </a:solidFill>
              </a:endParaRPr>
            </a:p>
          </p:txBody>
        </p:sp>
        <p:sp>
          <p:nvSpPr>
            <p:cNvPr id="13337" name="Text Box 36"/>
            <p:cNvSpPr txBox="1">
              <a:spLocks noChangeArrowheads="1"/>
            </p:cNvSpPr>
            <p:nvPr/>
          </p:nvSpPr>
          <p:spPr bwMode="auto">
            <a:xfrm>
              <a:off x="7046" y="4140"/>
              <a:ext cx="54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i="1">
                  <a:solidFill>
                    <a:srgbClr val="993300"/>
                  </a:solidFill>
                </a:rPr>
                <a:t>  M</a:t>
              </a:r>
              <a:endParaRPr lang="en-US" altLang="en-US">
                <a:solidFill>
                  <a:srgbClr val="993300"/>
                </a:solidFill>
              </a:endParaRPr>
            </a:p>
          </p:txBody>
        </p:sp>
        <p:sp>
          <p:nvSpPr>
            <p:cNvPr id="13338" name="Text Box 37"/>
            <p:cNvSpPr txBox="1">
              <a:spLocks noChangeArrowheads="1"/>
            </p:cNvSpPr>
            <p:nvPr/>
          </p:nvSpPr>
          <p:spPr bwMode="auto">
            <a:xfrm>
              <a:off x="7766" y="5400"/>
              <a:ext cx="5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i="1">
                  <a:solidFill>
                    <a:srgbClr val="993300"/>
                  </a:solidFill>
                </a:rPr>
                <a:t>  n</a:t>
              </a:r>
              <a:endParaRPr lang="en-US" altLang="en-US">
                <a:solidFill>
                  <a:srgbClr val="993300"/>
                </a:solidFill>
              </a:endParaRPr>
            </a:p>
          </p:txBody>
        </p:sp>
        <p:sp>
          <p:nvSpPr>
            <p:cNvPr id="13339" name="Text Box 38"/>
            <p:cNvSpPr txBox="1">
              <a:spLocks noChangeArrowheads="1"/>
            </p:cNvSpPr>
            <p:nvPr/>
          </p:nvSpPr>
          <p:spPr bwMode="auto">
            <a:xfrm>
              <a:off x="2186" y="5400"/>
              <a:ext cx="5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i="1">
                  <a:solidFill>
                    <a:srgbClr val="993300"/>
                  </a:solidFill>
                </a:rPr>
                <a:t>  i</a:t>
              </a:r>
              <a:endParaRPr lang="en-US" altLang="en-US">
                <a:solidFill>
                  <a:srgbClr val="993300"/>
                </a:solidFill>
              </a:endParaRPr>
            </a:p>
          </p:txBody>
        </p:sp>
        <p:sp>
          <p:nvSpPr>
            <p:cNvPr id="13340" name="Text Box 39"/>
            <p:cNvSpPr txBox="1">
              <a:spLocks noChangeArrowheads="1"/>
            </p:cNvSpPr>
            <p:nvPr/>
          </p:nvSpPr>
          <p:spPr bwMode="auto">
            <a:xfrm>
              <a:off x="3086" y="523"/>
              <a:ext cx="450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ar-SA" altLang="en-US" b="1" dirty="0">
                  <a:solidFill>
                    <a:srgbClr val="993300"/>
                  </a:solidFill>
                  <a:latin typeface="Times New Roman" pitchFamily="18" charset="0"/>
                  <a:cs typeface="Times New Roman" pitchFamily="18" charset="0"/>
                </a:rPr>
                <a:t>تركيب الدرجات الإدارية</a:t>
              </a:r>
              <a:endParaRPr lang="en-US" altLang="en-US" b="1" dirty="0">
                <a:solidFill>
                  <a:srgbClr val="993300"/>
                </a:solidFill>
                <a:latin typeface="Times New Roman" pitchFamily="18" charset="0"/>
                <a:cs typeface="Times New Roman" pitchFamily="18" charset="0"/>
              </a:endParaRPr>
            </a:p>
          </p:txBody>
        </p:sp>
        <p:sp>
          <p:nvSpPr>
            <p:cNvPr id="30" name="Line 40"/>
            <p:cNvSpPr>
              <a:spLocks noChangeShapeType="1"/>
            </p:cNvSpPr>
            <p:nvPr/>
          </p:nvSpPr>
          <p:spPr bwMode="auto">
            <a:xfrm>
              <a:off x="3985" y="3959"/>
              <a:ext cx="2482" cy="0"/>
            </a:xfrm>
            <a:prstGeom prst="line">
              <a:avLst/>
            </a:prstGeom>
            <a:ln>
              <a:prstDash val="dash"/>
              <a:headEnd/>
              <a:tailEnd/>
            </a:ln>
          </p:spPr>
          <p:style>
            <a:lnRef idx="2">
              <a:schemeClr val="accent1"/>
            </a:lnRef>
            <a:fillRef idx="0">
              <a:schemeClr val="accent1"/>
            </a:fillRef>
            <a:effectRef idx="1">
              <a:schemeClr val="accent1"/>
            </a:effectRef>
            <a:fontRef idx="minor">
              <a:schemeClr val="tx1"/>
            </a:fontRef>
          </p:style>
          <p:txBody>
            <a:bodyPr/>
            <a:lstStyle/>
            <a:p>
              <a:pPr>
                <a:defRPr/>
              </a:pPr>
              <a:endParaRPr lang="ar-SA"/>
            </a:p>
          </p:txBody>
        </p:sp>
        <p:sp>
          <p:nvSpPr>
            <p:cNvPr id="31" name="Line 41"/>
            <p:cNvSpPr>
              <a:spLocks noChangeShapeType="1"/>
            </p:cNvSpPr>
            <p:nvPr/>
          </p:nvSpPr>
          <p:spPr bwMode="auto">
            <a:xfrm>
              <a:off x="4411" y="3060"/>
              <a:ext cx="1377" cy="0"/>
            </a:xfrm>
            <a:prstGeom prst="line">
              <a:avLst/>
            </a:prstGeom>
            <a:ln>
              <a:prstDash val="dash"/>
              <a:headEnd/>
              <a:tailEnd/>
            </a:ln>
          </p:spPr>
          <p:style>
            <a:lnRef idx="2">
              <a:schemeClr val="accent1"/>
            </a:lnRef>
            <a:fillRef idx="0">
              <a:schemeClr val="accent1"/>
            </a:fillRef>
            <a:effectRef idx="1">
              <a:schemeClr val="accent1"/>
            </a:effectRef>
            <a:fontRef idx="minor">
              <a:schemeClr val="tx1"/>
            </a:fontRef>
          </p:style>
          <p:txBody>
            <a:bodyPr/>
            <a:lstStyle/>
            <a:p>
              <a:pPr>
                <a:defRPr/>
              </a:pPr>
              <a:endParaRPr lang="ar-SA"/>
            </a:p>
          </p:txBody>
        </p:sp>
      </p:grpSp>
      <p:sp>
        <p:nvSpPr>
          <p:cNvPr id="32" name="عنصر نائب لرقم الشريحة 31"/>
          <p:cNvSpPr>
            <a:spLocks noGrp="1"/>
          </p:cNvSpPr>
          <p:nvPr>
            <p:ph type="sldNum" sz="quarter" idx="12"/>
          </p:nvPr>
        </p:nvSpPr>
        <p:spPr/>
        <p:txBody>
          <a:bodyPr/>
          <a:lstStyle/>
          <a:p>
            <a:pPr>
              <a:defRPr/>
            </a:pPr>
            <a:fld id="{A4993C7C-8724-4AAC-B151-4C9091146432}" type="slidenum">
              <a:rPr lang="en-US" smtClean="0"/>
              <a:pPr>
                <a:defRPr/>
              </a:pPr>
              <a:t>48</a:t>
            </a:fld>
            <a:endParaRPr lang="en-US"/>
          </a:p>
        </p:txBody>
      </p:sp>
      <p:sp>
        <p:nvSpPr>
          <p:cNvPr id="2" name="Rectangle 1"/>
          <p:cNvSpPr/>
          <p:nvPr/>
        </p:nvSpPr>
        <p:spPr>
          <a:xfrm>
            <a:off x="1066800" y="3928365"/>
            <a:ext cx="7391400" cy="923330"/>
          </a:xfrm>
          <a:prstGeom prst="rect">
            <a:avLst/>
          </a:prstGeom>
        </p:spPr>
        <p:txBody>
          <a:bodyPr wrap="square">
            <a:spAutoFit/>
          </a:bodyPr>
          <a:lstStyle/>
          <a:p>
            <a:pPr algn="r" rtl="1"/>
            <a:r>
              <a:rPr lang="ar-SA" dirty="0"/>
              <a:t>حدد </a:t>
            </a:r>
            <a:r>
              <a:rPr lang="ar-SA" dirty="0" smtClean="0"/>
              <a:t>فايول </a:t>
            </a:r>
            <a:r>
              <a:rPr lang="ar-SA" dirty="0"/>
              <a:t>المبادئ الأكثر أهمية فأعطى وحدة القيادة الأفضلية الاولى، وهذا يعني أن العاملين يجب أن يحصلوا على الأوامر من رئيس واحد فقط. حيث أن لمجموعة من العمليات رئيساً واحداً وهدفاً واحداً وبرنامجاً واحداً وهذا يعد ضرورياً لوحدة النشاطات وتنسيق القوة وتقوية </a:t>
            </a:r>
            <a:r>
              <a:rPr lang="ar-SA" dirty="0" smtClean="0"/>
              <a:t>الجهد.</a:t>
            </a:r>
            <a:endParaRPr lang="en-US" dirty="0"/>
          </a:p>
        </p:txBody>
      </p:sp>
      <p:sp>
        <p:nvSpPr>
          <p:cNvPr id="3" name="Rectangle 2"/>
          <p:cNvSpPr/>
          <p:nvPr/>
        </p:nvSpPr>
        <p:spPr>
          <a:xfrm>
            <a:off x="1219200" y="4800600"/>
            <a:ext cx="7239000" cy="923330"/>
          </a:xfrm>
          <a:prstGeom prst="rect">
            <a:avLst/>
          </a:prstGeom>
        </p:spPr>
        <p:txBody>
          <a:bodyPr wrap="square">
            <a:spAutoFit/>
          </a:bodyPr>
          <a:lstStyle/>
          <a:p>
            <a:pPr algn="r" rtl="1"/>
            <a:r>
              <a:rPr lang="ar-SA" dirty="0"/>
              <a:t>إذا لزم إتصال بين عاملين من العمال يعملان في قسمين مختلفين فإن الشكل الذي يحدد إتصال الواحد منهما بالآخر يتم فقط عبر إرسال نداء عن طريق سلم الاشراف الى الاعلى والانتظار حتى العودة عبر الطريق </a:t>
            </a:r>
            <a:r>
              <a:rPr lang="ar-SA" dirty="0" smtClean="0"/>
              <a:t>نفسه كما يبين الشكل.</a:t>
            </a:r>
            <a:endParaRPr lang="en-US" dirty="0"/>
          </a:p>
        </p:txBody>
      </p:sp>
    </p:spTree>
    <p:extLst>
      <p:ext uri="{BB962C8B-B14F-4D97-AF65-F5344CB8AC3E}">
        <p14:creationId xmlns:p14="http://schemas.microsoft.com/office/powerpoint/2010/main" val="465536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525962"/>
          </a:xfrm>
        </p:spPr>
        <p:txBody>
          <a:bodyPr/>
          <a:lstStyle/>
          <a:p>
            <a:pPr algn="r" rtl="1"/>
            <a:r>
              <a:rPr lang="ar-SA" dirty="0"/>
              <a:t>هو نظام مثالي للإدارة، يقوم على القواعد والإجراءات الصارمة (للقضاء على العلاقات الشخصية)، والتقسيم الواضح للعمل (كي يسير العمل لابد أن يعرف كل شخص </a:t>
            </a:r>
            <a:r>
              <a:rPr lang="ar-SA" dirty="0" smtClean="0"/>
              <a:t>وظيفته)، والتدرج </a:t>
            </a:r>
            <a:r>
              <a:rPr lang="ar-SA" dirty="0"/>
              <a:t>الهرمي الثابت حتى تكون الترقيات منطقية </a:t>
            </a:r>
            <a:r>
              <a:rPr lang="ar-SA" dirty="0" smtClean="0"/>
              <a:t>وواضحة.</a:t>
            </a:r>
          </a:p>
          <a:p>
            <a:pPr algn="r" rtl="1"/>
            <a:r>
              <a:rPr lang="ar-SA" dirty="0"/>
              <a:t>أركان النموذج البيروقراطي</a:t>
            </a:r>
            <a:r>
              <a:rPr lang="en-US" dirty="0"/>
              <a:t>:</a:t>
            </a:r>
            <a:br>
              <a:rPr lang="en-US" dirty="0"/>
            </a:br>
            <a:r>
              <a:rPr lang="ar-SA" dirty="0" smtClean="0"/>
              <a:t>- الميكانيكية </a:t>
            </a:r>
            <a:r>
              <a:rPr lang="ar-SA" dirty="0"/>
              <a:t>في الأداء</a:t>
            </a:r>
            <a:r>
              <a:rPr lang="en-US" dirty="0"/>
              <a:t>.</a:t>
            </a:r>
            <a:br>
              <a:rPr lang="en-US" dirty="0"/>
            </a:br>
            <a:r>
              <a:rPr lang="ar-SA" dirty="0" smtClean="0"/>
              <a:t>- التدرج </a:t>
            </a:r>
            <a:r>
              <a:rPr lang="ar-SA" dirty="0"/>
              <a:t>الهرمي</a:t>
            </a:r>
            <a:r>
              <a:rPr lang="en-US" dirty="0"/>
              <a:t> </a:t>
            </a:r>
            <a:r>
              <a:rPr lang="ar-SA" dirty="0" smtClean="0"/>
              <a:t>: </a:t>
            </a:r>
            <a:r>
              <a:rPr lang="ar-SA" dirty="0"/>
              <a:t>طالما هناك قواعد صارمة فبالتالي بجب أن يوجد نظام واضح للترقية يحدد عدد السنين والكفاءة (ثبوت قواعد </a:t>
            </a:r>
            <a:r>
              <a:rPr lang="ar-SA" dirty="0" smtClean="0"/>
              <a:t>الترقية</a:t>
            </a:r>
            <a:r>
              <a:rPr lang="ar-SA" dirty="0"/>
              <a:t>)</a:t>
            </a:r>
            <a:r>
              <a:rPr lang="en-US" dirty="0"/>
              <a:t/>
            </a:r>
            <a:br>
              <a:rPr lang="en-US" dirty="0"/>
            </a:br>
            <a:r>
              <a:rPr lang="ar-SA" dirty="0" smtClean="0"/>
              <a:t>- تقسيم </a:t>
            </a:r>
            <a:r>
              <a:rPr lang="ar-SA" dirty="0"/>
              <a:t>العمل</a:t>
            </a:r>
            <a:r>
              <a:rPr lang="en-US" dirty="0"/>
              <a:t>.</a:t>
            </a:r>
            <a:br>
              <a:rPr lang="en-US" dirty="0"/>
            </a:br>
            <a:r>
              <a:rPr lang="ar-SA" dirty="0" smtClean="0"/>
              <a:t>- الالتزام </a:t>
            </a:r>
            <a:r>
              <a:rPr lang="ar-SA" dirty="0"/>
              <a:t>بالقواعد واللوائح</a:t>
            </a:r>
            <a:r>
              <a:rPr lang="en-US" dirty="0"/>
              <a:t>. </a:t>
            </a:r>
            <a:br>
              <a:rPr lang="en-US" dirty="0"/>
            </a:br>
            <a:r>
              <a:rPr lang="ar-SA" dirty="0" smtClean="0"/>
              <a:t>- الموضوعية </a:t>
            </a:r>
            <a:r>
              <a:rPr lang="ar-SA" dirty="0"/>
              <a:t>وعدم ترك أي مجال للعاطفة</a:t>
            </a:r>
            <a:r>
              <a:rPr lang="en-US" dirty="0"/>
              <a:t>.</a:t>
            </a:r>
            <a:br>
              <a:rPr lang="en-US" dirty="0"/>
            </a:br>
            <a:r>
              <a:rPr lang="ar-SA" dirty="0" smtClean="0"/>
              <a:t>- المثالية </a:t>
            </a:r>
            <a:r>
              <a:rPr lang="ar-SA" dirty="0"/>
              <a:t>والرشد</a:t>
            </a:r>
            <a:r>
              <a:rPr lang="en-US" dirty="0"/>
              <a:t>.</a:t>
            </a:r>
            <a:br>
              <a:rPr lang="en-US" dirty="0"/>
            </a:br>
            <a:endParaRPr lang="en-US" dirty="0"/>
          </a:p>
        </p:txBody>
      </p:sp>
      <p:sp>
        <p:nvSpPr>
          <p:cNvPr id="3" name="Title 2"/>
          <p:cNvSpPr>
            <a:spLocks noGrp="1"/>
          </p:cNvSpPr>
          <p:nvPr>
            <p:ph type="title"/>
          </p:nvPr>
        </p:nvSpPr>
        <p:spPr/>
        <p:txBody>
          <a:bodyPr>
            <a:normAutofit/>
          </a:bodyPr>
          <a:lstStyle/>
          <a:p>
            <a:pPr algn="ctr" rtl="1"/>
            <a:r>
              <a:rPr lang="ar-SA" dirty="0" smtClean="0">
                <a:effectLst/>
              </a:rPr>
              <a:t>ج. النموذج </a:t>
            </a:r>
            <a:r>
              <a:rPr lang="ar-SA" dirty="0">
                <a:effectLst/>
              </a:rPr>
              <a:t>البيروقراطي </a:t>
            </a:r>
            <a:r>
              <a:rPr lang="en-US" dirty="0" smtClean="0">
                <a:effectLst/>
              </a:rPr>
              <a:t>Bureaucracy):</a:t>
            </a:r>
            <a:r>
              <a:rPr lang="ar-SA" dirty="0" smtClean="0">
                <a:effectLst/>
              </a:rPr>
              <a:t>)</a:t>
            </a:r>
            <a:endParaRPr lang="en-US" dirty="0"/>
          </a:p>
        </p:txBody>
      </p:sp>
      <p:sp>
        <p:nvSpPr>
          <p:cNvPr id="4" name="Slide Number Placeholder 3"/>
          <p:cNvSpPr>
            <a:spLocks noGrp="1"/>
          </p:cNvSpPr>
          <p:nvPr>
            <p:ph type="sldNum" sz="quarter" idx="12"/>
          </p:nvPr>
        </p:nvSpPr>
        <p:spPr/>
        <p:txBody>
          <a:bodyPr/>
          <a:lstStyle/>
          <a:p>
            <a:pPr>
              <a:defRPr/>
            </a:pPr>
            <a:fld id="{B77EE641-80D8-4BFE-A259-D7C849663991}" type="slidenum">
              <a:rPr lang="en-US" smtClean="0">
                <a:solidFill>
                  <a:prstClr val="black"/>
                </a:solidFill>
              </a:rPr>
              <a:pPr>
                <a:defRPr/>
              </a:pPr>
              <a:t>49</a:t>
            </a:fld>
            <a:endParaRPr lang="en-US">
              <a:solidFill>
                <a:prstClr val="black"/>
              </a:solidFill>
            </a:endParaRPr>
          </a:p>
        </p:txBody>
      </p:sp>
    </p:spTree>
    <p:extLst>
      <p:ext uri="{BB962C8B-B14F-4D97-AF65-F5344CB8AC3E}">
        <p14:creationId xmlns:p14="http://schemas.microsoft.com/office/powerpoint/2010/main" val="1587153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2" descr="شعار قسم الاقتصاد الزراعي"/>
          <p:cNvPicPr>
            <a:picLocks noChangeAspect="1" noChangeArrowheads="1"/>
          </p:cNvPicPr>
          <p:nvPr/>
        </p:nvPicPr>
        <p:blipFill>
          <a:blip r:embed="rId3" cstate="print"/>
          <a:srcRect/>
          <a:stretch>
            <a:fillRect/>
          </a:stretch>
        </p:blipFill>
        <p:spPr bwMode="auto">
          <a:xfrm>
            <a:off x="1" y="0"/>
            <a:ext cx="1447800" cy="762000"/>
          </a:xfrm>
          <a:prstGeom prst="rect">
            <a:avLst/>
          </a:prstGeom>
          <a:noFill/>
          <a:ln w="9525">
            <a:noFill/>
            <a:miter lim="800000"/>
            <a:headEnd/>
            <a:tailEnd/>
          </a:ln>
        </p:spPr>
      </p:pic>
      <p:pic>
        <p:nvPicPr>
          <p:cNvPr id="1026"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6148"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dirty="0"/>
          </a:p>
          <a:p>
            <a:pPr eaLnBrk="0" hangingPunct="0"/>
            <a:endParaRPr lang="en-US" altLang="zh-CN" dirty="0"/>
          </a:p>
        </p:txBody>
      </p:sp>
      <p:sp>
        <p:nvSpPr>
          <p:cNvPr id="6149" name="Rectangle 1"/>
          <p:cNvSpPr>
            <a:spLocks noChangeArrowheads="1"/>
          </p:cNvSpPr>
          <p:nvPr/>
        </p:nvSpPr>
        <p:spPr bwMode="auto">
          <a:xfrm>
            <a:off x="2829560" y="739477"/>
            <a:ext cx="4419600" cy="1015663"/>
          </a:xfrm>
          <a:prstGeom prst="rect">
            <a:avLst/>
          </a:prstGeom>
          <a:noFill/>
          <a:ln w="9525">
            <a:noFill/>
            <a:miter lim="800000"/>
            <a:headEnd/>
            <a:tailEnd/>
          </a:ln>
        </p:spPr>
        <p:txBody>
          <a:bodyPr wrap="square" anchor="ctr">
            <a:spAutoFit/>
          </a:bodyPr>
          <a:lstStyle/>
          <a:p>
            <a:pPr algn="justLow" rtl="1" eaLnBrk="0" hangingPunct="0"/>
            <a:r>
              <a:rPr lang="ar-SA" sz="2400" b="1" dirty="0">
                <a:latin typeface="Times New Roman" pitchFamily="18" charset="0"/>
                <a:ea typeface="Times New Roman" pitchFamily="18" charset="0"/>
                <a:cs typeface="Times New Roman" pitchFamily="18" charset="0"/>
              </a:rPr>
              <a:t>مدخل لعلم إدارة المنشآت الزراعية</a:t>
            </a:r>
            <a:endParaRPr lang="ar-SA" sz="2400" dirty="0">
              <a:latin typeface="Times New Roman" pitchFamily="18" charset="0"/>
              <a:ea typeface="Times New Roman" pitchFamily="18" charset="0"/>
              <a:cs typeface="Times New Roman" pitchFamily="18" charset="0"/>
            </a:endParaRPr>
          </a:p>
          <a:p>
            <a:pPr algn="justLow" rtl="1" eaLnBrk="0" hangingPunct="0"/>
            <a:endParaRPr lang="ar-SA" dirty="0">
              <a:latin typeface="Times New Roman" pitchFamily="18" charset="0"/>
              <a:cs typeface="Times New Roman" pitchFamily="18" charset="0"/>
            </a:endParaRPr>
          </a:p>
          <a:p>
            <a:pPr indent="288925" algn="justLow" rtl="1" eaLnBrk="0" hangingPunct="0"/>
            <a:endParaRPr lang="en-US" dirty="0">
              <a:latin typeface="Times New Roman" pitchFamily="18" charset="0"/>
              <a:cs typeface="Times New Roman" pitchFamily="18" charset="0"/>
            </a:endParaRPr>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pPr>
                <a:defRPr/>
              </a:pPr>
              <a:t>5</a:t>
            </a:fld>
            <a:endParaRPr lang="en-US" dirty="0"/>
          </a:p>
        </p:txBody>
      </p:sp>
      <p:sp>
        <p:nvSpPr>
          <p:cNvPr id="10" name="Rectangle 7"/>
          <p:cNvSpPr>
            <a:spLocks noChangeArrowheads="1"/>
          </p:cNvSpPr>
          <p:nvPr/>
        </p:nvSpPr>
        <p:spPr bwMode="auto">
          <a:xfrm>
            <a:off x="744221" y="1458942"/>
            <a:ext cx="8229600" cy="4524315"/>
          </a:xfrm>
          <a:prstGeom prst="rect">
            <a:avLst/>
          </a:prstGeom>
          <a:noFill/>
          <a:ln w="9525">
            <a:noFill/>
            <a:miter lim="800000"/>
            <a:headEnd/>
            <a:tailEnd/>
          </a:ln>
        </p:spPr>
        <p:txBody>
          <a:bodyPr wrap="square" anchor="ctr">
            <a:spAutoFit/>
          </a:bodyPr>
          <a:lstStyle/>
          <a:p>
            <a:pPr indent="457200" algn="justLow" rtl="1" eaLnBrk="0" hangingPunct="0">
              <a:lnSpc>
                <a:spcPct val="150000"/>
              </a:lnSpc>
              <a:buFont typeface="Wingdings" pitchFamily="2" charset="2"/>
              <a:buChar char="ü"/>
            </a:pPr>
            <a:r>
              <a:rPr lang="ar-SA" sz="2400" b="1" dirty="0">
                <a:solidFill>
                  <a:srgbClr val="FF0000"/>
                </a:solidFill>
                <a:latin typeface="Times New Roman" pitchFamily="18" charset="0"/>
                <a:cs typeface="Times New Roman" pitchFamily="18" charset="0"/>
              </a:rPr>
              <a:t>يعبر علم الإدارة </a:t>
            </a:r>
            <a:r>
              <a:rPr lang="ar-SA" sz="2400" b="1" dirty="0" smtClean="0">
                <a:solidFill>
                  <a:srgbClr val="FF0000"/>
                </a:solidFill>
                <a:latin typeface="Times New Roman" pitchFamily="18" charset="0"/>
                <a:cs typeface="Times New Roman" pitchFamily="18" charset="0"/>
              </a:rPr>
              <a:t>: </a:t>
            </a:r>
            <a:r>
              <a:rPr lang="ar-SA" sz="2400" dirty="0" smtClean="0">
                <a:latin typeface="Times New Roman" pitchFamily="18" charset="0"/>
                <a:cs typeface="Times New Roman" pitchFamily="18" charset="0"/>
              </a:rPr>
              <a:t>عن </a:t>
            </a:r>
            <a:r>
              <a:rPr lang="ar-SA" sz="2400" dirty="0">
                <a:latin typeface="Times New Roman" pitchFamily="18" charset="0"/>
                <a:cs typeface="Times New Roman" pitchFamily="18" charset="0"/>
              </a:rPr>
              <a:t>الجهد الجماعي بين مختلف مستويات الجهاز الإداري على الرغم من اختلاف طبيعة العمل الإداري بين المستويات الإدارية المختلفة</a:t>
            </a:r>
            <a:r>
              <a:rPr lang="ar-SA" sz="2400" dirty="0" smtClean="0">
                <a:latin typeface="Times New Roman" pitchFamily="18" charset="0"/>
                <a:cs typeface="Times New Roman" pitchFamily="18" charset="0"/>
              </a:rPr>
              <a:t>،</a:t>
            </a:r>
          </a:p>
          <a:p>
            <a:pPr marL="342900" indent="-342900" algn="justLow" rtl="1" eaLnBrk="0" hangingPunct="0">
              <a:lnSpc>
                <a:spcPct val="150000"/>
              </a:lnSpc>
              <a:buFont typeface="Wingdings" pitchFamily="2" charset="2"/>
              <a:buChar char="§"/>
            </a:pPr>
            <a:r>
              <a:rPr lang="ar-SA" sz="2400" b="1" dirty="0" smtClean="0">
                <a:solidFill>
                  <a:srgbClr val="002060"/>
                </a:solidFill>
                <a:latin typeface="Times New Roman" pitchFamily="18" charset="0"/>
                <a:cs typeface="Times New Roman" pitchFamily="18" charset="0"/>
              </a:rPr>
              <a:t>فالإدارة </a:t>
            </a:r>
            <a:r>
              <a:rPr lang="ar-SA" sz="2400" b="1" dirty="0">
                <a:solidFill>
                  <a:srgbClr val="002060"/>
                </a:solidFill>
                <a:latin typeface="Times New Roman" pitchFamily="18" charset="0"/>
                <a:cs typeface="Times New Roman" pitchFamily="18" charset="0"/>
              </a:rPr>
              <a:t>العليا تعمل على رسم السياسات وتحديد الأهداف ومتابعة التنفيذ من خلال جهاز إداري متخصص. </a:t>
            </a:r>
            <a:endParaRPr lang="ar-SA" sz="2400" b="1" dirty="0" smtClean="0">
              <a:solidFill>
                <a:srgbClr val="002060"/>
              </a:solidFill>
              <a:latin typeface="Times New Roman" pitchFamily="18" charset="0"/>
              <a:cs typeface="Times New Roman" pitchFamily="18" charset="0"/>
            </a:endParaRPr>
          </a:p>
          <a:p>
            <a:pPr marL="342900" indent="-342900" algn="justLow" rtl="1" eaLnBrk="0" hangingPunct="0">
              <a:lnSpc>
                <a:spcPct val="150000"/>
              </a:lnSpc>
              <a:buFont typeface="Wingdings" pitchFamily="2" charset="2"/>
              <a:buChar char="§"/>
            </a:pPr>
            <a:r>
              <a:rPr lang="ar-SA" sz="2400" b="1" dirty="0" smtClean="0">
                <a:solidFill>
                  <a:srgbClr val="002060"/>
                </a:solidFill>
                <a:latin typeface="Times New Roman" pitchFamily="18" charset="0"/>
                <a:cs typeface="Times New Roman" pitchFamily="18" charset="0"/>
              </a:rPr>
              <a:t>بينما </a:t>
            </a:r>
            <a:r>
              <a:rPr lang="ar-SA" sz="2400" b="1" dirty="0">
                <a:solidFill>
                  <a:srgbClr val="002060"/>
                </a:solidFill>
                <a:latin typeface="Times New Roman" pitchFamily="18" charset="0"/>
                <a:cs typeface="Times New Roman" pitchFamily="18" charset="0"/>
              </a:rPr>
              <a:t>تعد الحلقة الإدارية الوسطى صلة الوصل بين المستويات الإدارية التي تتلقى الأوامر الإدارية من المستويات الأعلى وتحويلها إلى واقع عملي</a:t>
            </a:r>
            <a:r>
              <a:rPr lang="ar-SA" sz="2400" b="1" dirty="0" smtClean="0">
                <a:solidFill>
                  <a:srgbClr val="002060"/>
                </a:solidFill>
                <a:latin typeface="Times New Roman" pitchFamily="18" charset="0"/>
                <a:cs typeface="Times New Roman" pitchFamily="18" charset="0"/>
              </a:rPr>
              <a:t>،</a:t>
            </a:r>
          </a:p>
          <a:p>
            <a:pPr marL="342900" indent="-342900" algn="justLow" rtl="1" eaLnBrk="0" hangingPunct="0">
              <a:lnSpc>
                <a:spcPct val="150000"/>
              </a:lnSpc>
              <a:buFont typeface="Wingdings" pitchFamily="2" charset="2"/>
              <a:buChar char="§"/>
            </a:pPr>
            <a:r>
              <a:rPr lang="ar-SA" sz="2400" b="1" dirty="0" smtClean="0">
                <a:solidFill>
                  <a:srgbClr val="002060"/>
                </a:solidFill>
                <a:latin typeface="Times New Roman" pitchFamily="18" charset="0"/>
                <a:cs typeface="Times New Roman" pitchFamily="18" charset="0"/>
              </a:rPr>
              <a:t> </a:t>
            </a:r>
            <a:r>
              <a:rPr lang="ar-SA" sz="2400" b="1" dirty="0">
                <a:solidFill>
                  <a:srgbClr val="002060"/>
                </a:solidFill>
                <a:latin typeface="Times New Roman" pitchFamily="18" charset="0"/>
                <a:cs typeface="Times New Roman" pitchFamily="18" charset="0"/>
              </a:rPr>
              <a:t>أما الحلقة الإدارية الدنيا فإنها تعد الجهة المشرفة على العمليات التنفيذية في الأقسام </a:t>
            </a:r>
            <a:r>
              <a:rPr lang="ar-SA" sz="2400" b="1" dirty="0" smtClean="0">
                <a:solidFill>
                  <a:srgbClr val="002060"/>
                </a:solidFill>
                <a:latin typeface="Times New Roman" pitchFamily="18" charset="0"/>
                <a:cs typeface="Times New Roman" pitchFamily="18" charset="0"/>
              </a:rPr>
              <a:t>الإنتاجية.</a:t>
            </a:r>
            <a:endParaRPr lang="ar-YE" sz="2400"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22610086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a:spcBef>
                <a:spcPct val="20000"/>
              </a:spcBef>
              <a:buClr>
                <a:srgbClr val="0BD0D9"/>
              </a:buClr>
              <a:buSzPct val="95000"/>
              <a:buFont typeface="Wingdings 2"/>
              <a:buChar char=""/>
              <a:defRPr/>
            </a:pPr>
            <a:endParaRPr lang="en-US" sz="2800" dirty="0">
              <a:solidFill>
                <a:srgbClr val="DBF5F9">
                  <a:lumMod val="50000"/>
                </a:srgbClr>
              </a:solidFill>
              <a:cs typeface="Arial" pitchFamily="34" charset="0"/>
            </a:endParaRPr>
          </a:p>
        </p:txBody>
      </p:sp>
      <p:sp>
        <p:nvSpPr>
          <p:cNvPr id="4" name="TextBox 3"/>
          <p:cNvSpPr txBox="1"/>
          <p:nvPr/>
        </p:nvSpPr>
        <p:spPr>
          <a:xfrm>
            <a:off x="1752600" y="1981200"/>
            <a:ext cx="5638800" cy="400050"/>
          </a:xfrm>
          <a:prstGeom prst="rect">
            <a:avLst/>
          </a:prstGeom>
          <a:noFill/>
        </p:spPr>
        <p:txBody>
          <a:bodyPr>
            <a:spAutoFit/>
          </a:bodyPr>
          <a:lstStyle/>
          <a:p>
            <a:pPr algn="ctr" rtl="1">
              <a:defRPr/>
            </a:pPr>
            <a:endParaRPr lang="en-US" sz="2000" dirty="0">
              <a:solidFill>
                <a:srgbClr val="DBF5F9">
                  <a:lumMod val="50000"/>
                </a:srgbClr>
              </a:solidFill>
              <a:cs typeface="Arial" pitchFamily="34" charset="0"/>
            </a:endParaRPr>
          </a:p>
        </p:txBody>
      </p:sp>
      <p:sp>
        <p:nvSpPr>
          <p:cNvPr id="14340"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fontAlgn="base">
              <a:spcBef>
                <a:spcPct val="0"/>
              </a:spcBef>
              <a:spcAft>
                <a:spcPct val="0"/>
              </a:spcAft>
            </a:pPr>
            <a:endParaRPr lang="en-US" altLang="zh-CN" sz="1600" smtClean="0">
              <a:solidFill>
                <a:prstClr val="black"/>
              </a:solidFill>
            </a:endParaRPr>
          </a:p>
          <a:p>
            <a:pPr fontAlgn="base">
              <a:spcBef>
                <a:spcPct val="0"/>
              </a:spcBef>
              <a:spcAft>
                <a:spcPct val="0"/>
              </a:spcAft>
            </a:pPr>
            <a:endParaRPr lang="en-US" altLang="zh-CN" smtClean="0">
              <a:solidFill>
                <a:prstClr val="black"/>
              </a:solidFill>
            </a:endParaRPr>
          </a:p>
        </p:txBody>
      </p:sp>
      <p:pic>
        <p:nvPicPr>
          <p:cNvPr id="14341"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338" y="-76200"/>
            <a:ext cx="1609726"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عنصر نائب لرقم الشريحة 31"/>
          <p:cNvSpPr>
            <a:spLocks noGrp="1"/>
          </p:cNvSpPr>
          <p:nvPr>
            <p:ph type="sldNum" sz="quarter" idx="12"/>
          </p:nvPr>
        </p:nvSpPr>
        <p:spPr/>
        <p:txBody>
          <a:bodyPr/>
          <a:lstStyle/>
          <a:p>
            <a:pPr>
              <a:defRPr/>
            </a:pPr>
            <a:fld id="{AC4D762A-6552-441C-868D-F00EA88E46B2}" type="slidenum">
              <a:rPr lang="en-US" smtClean="0">
                <a:solidFill>
                  <a:srgbClr val="04617B">
                    <a:shade val="90000"/>
                  </a:srgbClr>
                </a:solidFill>
              </a:rPr>
              <a:pPr>
                <a:defRPr/>
              </a:pPr>
              <a:t>50</a:t>
            </a:fld>
            <a:endParaRPr lang="en-US">
              <a:solidFill>
                <a:srgbClr val="04617B">
                  <a:shade val="90000"/>
                </a:srgbClr>
              </a:solidFill>
            </a:endParaRPr>
          </a:p>
        </p:txBody>
      </p:sp>
      <p:pic>
        <p:nvPicPr>
          <p:cNvPr id="14343"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Diagram 6"/>
          <p:cNvGraphicFramePr/>
          <p:nvPr>
            <p:extLst>
              <p:ext uri="{D42A27DB-BD31-4B8C-83A1-F6EECF244321}">
                <p14:modId xmlns:p14="http://schemas.microsoft.com/office/powerpoint/2010/main" val="3281998417"/>
              </p:ext>
            </p:extLst>
          </p:nvPr>
        </p:nvGraphicFramePr>
        <p:xfrm>
          <a:off x="304800" y="990600"/>
          <a:ext cx="8610600" cy="5562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4345" name="Rectangle 7"/>
          <p:cNvSpPr>
            <a:spLocks noChangeArrowheads="1"/>
          </p:cNvSpPr>
          <p:nvPr/>
        </p:nvSpPr>
        <p:spPr bwMode="auto">
          <a:xfrm>
            <a:off x="3016250" y="101600"/>
            <a:ext cx="31940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eaLnBrk="1" fontAlgn="base" hangingPunct="1">
              <a:lnSpc>
                <a:spcPct val="150000"/>
              </a:lnSpc>
              <a:spcBef>
                <a:spcPct val="0"/>
              </a:spcBef>
              <a:spcAft>
                <a:spcPct val="0"/>
              </a:spcAft>
            </a:pPr>
            <a:r>
              <a:rPr lang="ar-SA" altLang="en-US" b="1" smtClean="0">
                <a:solidFill>
                  <a:srgbClr val="C00000"/>
                </a:solidFill>
                <a:latin typeface="Times New Roman" pitchFamily="18" charset="0"/>
                <a:cs typeface="Times New Roman" pitchFamily="18" charset="0"/>
              </a:rPr>
              <a:t>الإدارة الــــبـيـروقـراطـيـة (الــمـكـتـبـية):</a:t>
            </a:r>
            <a:endParaRPr lang="en-US" altLang="en-US" smtClean="0">
              <a:solidFill>
                <a:srgbClr val="C00000"/>
              </a:solidFill>
              <a:latin typeface="Times New Roman" pitchFamily="18" charset="0"/>
              <a:cs typeface="Times New Roman" pitchFamily="18" charset="0"/>
            </a:endParaRPr>
          </a:p>
        </p:txBody>
      </p:sp>
    </p:spTree>
    <p:extLst>
      <p:ext uri="{BB962C8B-B14F-4D97-AF65-F5344CB8AC3E}">
        <p14:creationId xmlns:p14="http://schemas.microsoft.com/office/powerpoint/2010/main" val="4099916970"/>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5364"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15365"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4" descr="C:\Users\نجيب\Pictures\ks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7"/>
          <p:cNvSpPr>
            <a:spLocks noChangeArrowheads="1"/>
          </p:cNvSpPr>
          <p:nvPr/>
        </p:nvSpPr>
        <p:spPr bwMode="auto">
          <a:xfrm>
            <a:off x="381000" y="996543"/>
            <a:ext cx="8382000" cy="710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5875" algn="l"/>
              </a:tabLst>
              <a:defRPr>
                <a:solidFill>
                  <a:schemeClr val="tx1"/>
                </a:solidFill>
                <a:latin typeface="Arial" pitchFamily="34" charset="0"/>
                <a:cs typeface="Arial" pitchFamily="34" charset="0"/>
              </a:defRPr>
            </a:lvl1pPr>
            <a:lvl2pPr eaLnBrk="0" hangingPunct="0">
              <a:tabLst>
                <a:tab pos="15875" algn="l"/>
              </a:tabLst>
              <a:defRPr>
                <a:solidFill>
                  <a:schemeClr val="tx1"/>
                </a:solidFill>
                <a:latin typeface="Arial" pitchFamily="34" charset="0"/>
                <a:cs typeface="Arial" pitchFamily="34" charset="0"/>
              </a:defRPr>
            </a:lvl2pPr>
            <a:lvl3pPr marL="1143000" indent="-228600" eaLnBrk="0" hangingPunct="0">
              <a:tabLst>
                <a:tab pos="15875" algn="l"/>
              </a:tabLst>
              <a:defRPr>
                <a:solidFill>
                  <a:schemeClr val="tx1"/>
                </a:solidFill>
                <a:latin typeface="Arial" pitchFamily="34" charset="0"/>
                <a:cs typeface="Arial" pitchFamily="34" charset="0"/>
              </a:defRPr>
            </a:lvl3pPr>
            <a:lvl4pPr marL="1600200" indent="-228600" eaLnBrk="0" hangingPunct="0">
              <a:tabLst>
                <a:tab pos="15875" algn="l"/>
              </a:tabLst>
              <a:defRPr>
                <a:solidFill>
                  <a:schemeClr val="tx1"/>
                </a:solidFill>
                <a:latin typeface="Arial" pitchFamily="34" charset="0"/>
                <a:cs typeface="Arial" pitchFamily="34" charset="0"/>
              </a:defRPr>
            </a:lvl4pPr>
            <a:lvl5pPr marL="2057400" indent="-228600" eaLnBrk="0" hangingPunct="0">
              <a:tabLst>
                <a:tab pos="15875" algn="l"/>
              </a:tabLst>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tabLst>
                <a:tab pos="15875" algn="l"/>
              </a:tabLs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tabLst>
                <a:tab pos="15875" algn="l"/>
              </a:tabLs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tabLst>
                <a:tab pos="15875" algn="l"/>
              </a:tabLs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tabLst>
                <a:tab pos="15875" algn="l"/>
              </a:tabLst>
              <a:defRPr>
                <a:solidFill>
                  <a:schemeClr val="tx1"/>
                </a:solidFill>
                <a:latin typeface="Arial" pitchFamily="34" charset="0"/>
                <a:cs typeface="Arial" pitchFamily="34" charset="0"/>
              </a:defRPr>
            </a:lvl9pPr>
          </a:lstStyle>
          <a:p>
            <a:pPr algn="ctr" rtl="1">
              <a:lnSpc>
                <a:spcPct val="150000"/>
              </a:lnSpc>
            </a:pPr>
            <a:r>
              <a:rPr lang="ar-SA" b="1" u="sng" dirty="0">
                <a:solidFill>
                  <a:schemeClr val="accent1"/>
                </a:solidFill>
              </a:rPr>
              <a:t>النظرية السلوكية</a:t>
            </a:r>
            <a:r>
              <a:rPr lang="en-US" b="1" u="sng" dirty="0">
                <a:solidFill>
                  <a:schemeClr val="accent1"/>
                </a:solidFill>
              </a:rPr>
              <a:t> (Behavioral Theory):</a:t>
            </a:r>
            <a:r>
              <a:rPr lang="ar-SA" b="1" u="sng" dirty="0">
                <a:solidFill>
                  <a:schemeClr val="accent1"/>
                </a:solidFill>
              </a:rPr>
              <a:t>او </a:t>
            </a:r>
            <a:r>
              <a:rPr lang="ar-SA" altLang="en-US" b="1" u="sng" dirty="0">
                <a:solidFill>
                  <a:schemeClr val="accent1"/>
                </a:solidFill>
              </a:rPr>
              <a:t>الاتجاه الإنساني والاجتماعي في الإدارة</a:t>
            </a:r>
            <a:endParaRPr lang="en-US" altLang="en-US" b="1" u="sng" dirty="0">
              <a:solidFill>
                <a:schemeClr val="accent1"/>
              </a:solidFill>
            </a:endParaRPr>
          </a:p>
          <a:p>
            <a:pPr marL="285750" indent="-285750" algn="r" rtl="1">
              <a:lnSpc>
                <a:spcPct val="150000"/>
              </a:lnSpc>
              <a:buFont typeface="Wingdings" panose="05000000000000000000" pitchFamily="2" charset="2"/>
              <a:buChar char="Ø"/>
            </a:pPr>
            <a:r>
              <a:rPr lang="ar-SA" dirty="0"/>
              <a:t>من </a:t>
            </a:r>
            <a:r>
              <a:rPr lang="ar-SA" dirty="0" smtClean="0"/>
              <a:t>روادها </a:t>
            </a:r>
            <a:r>
              <a:rPr lang="ar-SA" dirty="0"/>
              <a:t>التون </a:t>
            </a:r>
            <a:r>
              <a:rPr lang="ar-SA" dirty="0" smtClean="0"/>
              <a:t>مايو</a:t>
            </a:r>
          </a:p>
          <a:p>
            <a:pPr marL="285750" indent="-285750" algn="r" rtl="1">
              <a:lnSpc>
                <a:spcPct val="150000"/>
              </a:lnSpc>
              <a:buFont typeface="Wingdings" panose="05000000000000000000" pitchFamily="2" charset="2"/>
              <a:buChar char="Ø"/>
            </a:pPr>
            <a:r>
              <a:rPr lang="ar-SA" dirty="0"/>
              <a:t>هذه النظرية اهتمت بالجانب الإنساني في مجال الإدارة بعكس المدرسة الكلاسيكية</a:t>
            </a:r>
            <a:r>
              <a:rPr lang="en-US" dirty="0" smtClean="0"/>
              <a:t>.</a:t>
            </a:r>
            <a:endParaRPr lang="ar-SA" dirty="0"/>
          </a:p>
          <a:p>
            <a:pPr marL="285750" indent="-285750" algn="r" rtl="1">
              <a:lnSpc>
                <a:spcPct val="150000"/>
              </a:lnSpc>
              <a:buFont typeface="Wingdings" panose="05000000000000000000" pitchFamily="2" charset="2"/>
              <a:buChar char="Ø"/>
            </a:pPr>
            <a:r>
              <a:rPr lang="ar-SA" dirty="0" smtClean="0"/>
              <a:t> قامت بتحريك </a:t>
            </a:r>
            <a:r>
              <a:rPr lang="ar-SA" dirty="0"/>
              <a:t>العلاقات الإنسانية في مجال العمل من خلال </a:t>
            </a:r>
            <a:r>
              <a:rPr lang="en-US" dirty="0" smtClean="0"/>
              <a:t>:</a:t>
            </a:r>
            <a:r>
              <a:rPr lang="en-US" dirty="0"/>
              <a:t/>
            </a:r>
            <a:br>
              <a:rPr lang="en-US" dirty="0"/>
            </a:br>
            <a:r>
              <a:rPr lang="ar-SA" dirty="0" smtClean="0"/>
              <a:t>- إن </a:t>
            </a:r>
            <a:r>
              <a:rPr lang="ar-SA" dirty="0"/>
              <a:t>ما يؤثر في الإنتاجية ليست النواحي </a:t>
            </a:r>
            <a:r>
              <a:rPr lang="ar-SA" dirty="0" smtClean="0"/>
              <a:t>المادية </a:t>
            </a:r>
            <a:r>
              <a:rPr lang="ar-SA" dirty="0"/>
              <a:t>والأجر فقط بل هناك عوامل أخرى</a:t>
            </a:r>
            <a:r>
              <a:rPr lang="en-US" dirty="0"/>
              <a:t>.</a:t>
            </a:r>
            <a:br>
              <a:rPr lang="en-US" dirty="0"/>
            </a:br>
            <a:r>
              <a:rPr lang="ar-SA" dirty="0" smtClean="0"/>
              <a:t>- أهم </a:t>
            </a:r>
            <a:r>
              <a:rPr lang="ar-SA" dirty="0"/>
              <a:t>المتغيرات التي تؤثر في حياة الفرد هي النواحي الاجتماعية والإنسانية في العمل</a:t>
            </a:r>
            <a:r>
              <a:rPr lang="en-US" dirty="0"/>
              <a:t>.</a:t>
            </a:r>
            <a:br>
              <a:rPr lang="en-US" dirty="0"/>
            </a:br>
            <a:r>
              <a:rPr lang="ar-SA" dirty="0" smtClean="0"/>
              <a:t>- إن </a:t>
            </a:r>
            <a:r>
              <a:rPr lang="ar-SA" dirty="0"/>
              <a:t>الحاجات الإنسانية تشمل: المادية، الاجتماعية (الاجتماع بالغير)، الذاتية </a:t>
            </a:r>
            <a:r>
              <a:rPr lang="ar-SA" dirty="0" smtClean="0"/>
              <a:t>(النفس)</a:t>
            </a:r>
            <a:r>
              <a:rPr lang="en-US" dirty="0" smtClean="0"/>
              <a:t>.</a:t>
            </a:r>
            <a:endParaRPr lang="ar-SA" dirty="0"/>
          </a:p>
          <a:p>
            <a:pPr marL="285750" indent="-285750" algn="r" rtl="1">
              <a:lnSpc>
                <a:spcPct val="150000"/>
              </a:lnSpc>
              <a:buFont typeface="Wingdings" panose="05000000000000000000" pitchFamily="2" charset="2"/>
              <a:buChar char="Ø"/>
            </a:pPr>
            <a:r>
              <a:rPr lang="ar-SA" dirty="0" smtClean="0"/>
              <a:t>جوانب </a:t>
            </a:r>
            <a:r>
              <a:rPr lang="ar-SA" dirty="0"/>
              <a:t>المدرسة أو النظرية السلوكية</a:t>
            </a:r>
            <a:r>
              <a:rPr lang="en-US" dirty="0"/>
              <a:t>:</a:t>
            </a:r>
            <a:br>
              <a:rPr lang="en-US" dirty="0"/>
            </a:br>
            <a:r>
              <a:rPr lang="ar-SA" dirty="0" smtClean="0"/>
              <a:t>- الاهتمام </a:t>
            </a:r>
            <a:r>
              <a:rPr lang="ar-SA" dirty="0"/>
              <a:t>بالجانب الإنساني في العمل بجانب العامل المادي</a:t>
            </a:r>
            <a:r>
              <a:rPr lang="en-US" dirty="0"/>
              <a:t>.</a:t>
            </a:r>
            <a:br>
              <a:rPr lang="en-US" dirty="0"/>
            </a:br>
            <a:r>
              <a:rPr lang="ar-SA" dirty="0" smtClean="0"/>
              <a:t>- إن </a:t>
            </a:r>
            <a:r>
              <a:rPr lang="ar-SA" dirty="0"/>
              <a:t>استجابة الفرد للعمل تتوقف على مدى إشباع حاجاته المادية والاجتماعية معاً</a:t>
            </a:r>
            <a:r>
              <a:rPr lang="en-US" dirty="0"/>
              <a:t>.</a:t>
            </a:r>
            <a:br>
              <a:rPr lang="en-US" dirty="0"/>
            </a:br>
            <a:r>
              <a:rPr lang="ar-SA" dirty="0" smtClean="0"/>
              <a:t>- النظر </a:t>
            </a:r>
            <a:r>
              <a:rPr lang="ar-SA" dirty="0"/>
              <a:t>إلى المنظمة (الشركة – المؤسسة) كوحدة اجتماعية وليست اقتصادية فقط تسعى إلى تحقيق الربح</a:t>
            </a:r>
            <a:r>
              <a:rPr lang="en-US" dirty="0"/>
              <a:t>.</a:t>
            </a:r>
            <a:br>
              <a:rPr lang="en-US" dirty="0"/>
            </a:br>
            <a:r>
              <a:rPr lang="ar-SA" dirty="0" smtClean="0"/>
              <a:t>- شجعت </a:t>
            </a:r>
            <a:r>
              <a:rPr lang="ar-SA" dirty="0"/>
              <a:t>التنظيمات غير الرسمية على الظهور</a:t>
            </a:r>
            <a:endParaRPr lang="ar-SA" altLang="en-US" b="1" dirty="0" smtClean="0">
              <a:latin typeface="Times New Roman" pitchFamily="18" charset="0"/>
              <a:ea typeface="Times New Roman" pitchFamily="18" charset="0"/>
              <a:cs typeface="PT Bold Heading" pitchFamily="2" charset="-78"/>
            </a:endParaRPr>
          </a:p>
          <a:p>
            <a:pPr algn="r" rtl="1" eaLnBrk="1" hangingPunct="1">
              <a:lnSpc>
                <a:spcPct val="150000"/>
              </a:lnSpc>
            </a:pPr>
            <a:r>
              <a:rPr lang="ar-SA" altLang="en-US" sz="1400" dirty="0">
                <a:ea typeface="Times New Roman" pitchFamily="18" charset="0"/>
                <a:cs typeface="PT Bold Heading" pitchFamily="2" charset="-78"/>
              </a:rPr>
              <a:t> </a:t>
            </a:r>
            <a:endParaRPr lang="en-US" altLang="en-US" sz="1400" dirty="0">
              <a:ea typeface="Times New Roman" pitchFamily="18" charset="0"/>
              <a:cs typeface="PT Bold Heading" pitchFamily="2" charset="-78"/>
            </a:endParaRPr>
          </a:p>
          <a:p>
            <a:pPr algn="r" rtl="1" eaLnBrk="1" hangingPunct="1">
              <a:lnSpc>
                <a:spcPct val="150000"/>
              </a:lnSpc>
            </a:pPr>
            <a:r>
              <a:rPr lang="ar-SA" altLang="en-US" sz="1400" dirty="0">
                <a:ea typeface="Times New Roman" pitchFamily="18" charset="0"/>
                <a:cs typeface="PT Bold Heading" pitchFamily="2" charset="-78"/>
              </a:rPr>
              <a:t> </a:t>
            </a:r>
            <a:endParaRPr lang="en-US" altLang="en-US" sz="1400" dirty="0">
              <a:ea typeface="Times New Roman" pitchFamily="18" charset="0"/>
              <a:cs typeface="PT Bold Heading" pitchFamily="2" charset="-78"/>
            </a:endParaRPr>
          </a:p>
          <a:p>
            <a:pPr algn="r" rtl="1">
              <a:lnSpc>
                <a:spcPct val="150000"/>
              </a:lnSpc>
            </a:pPr>
            <a:endParaRPr lang="ar-YE" altLang="en-US" sz="1400" dirty="0">
              <a:ea typeface="Times New Roman" pitchFamily="18" charset="0"/>
              <a:cs typeface="PT Bold Heading" pitchFamily="2" charset="-78"/>
            </a:endParaRPr>
          </a:p>
          <a:p>
            <a:pPr algn="r" rtl="1">
              <a:lnSpc>
                <a:spcPct val="150000"/>
              </a:lnSpc>
            </a:pPr>
            <a:endParaRPr lang="ar-YE" altLang="en-US" sz="1400" dirty="0">
              <a:ea typeface="Times New Roman" pitchFamily="18" charset="0"/>
              <a:cs typeface="PT Bold Heading" pitchFamily="2" charset="-78"/>
            </a:endParaRPr>
          </a:p>
          <a:p>
            <a:pPr algn="r" rtl="1">
              <a:lnSpc>
                <a:spcPct val="150000"/>
              </a:lnSpc>
            </a:pPr>
            <a:endParaRPr lang="ar-YE" altLang="en-US" sz="1400" dirty="0">
              <a:cs typeface="Times New Roman" pitchFamily="18" charset="0"/>
            </a:endParaRPr>
          </a:p>
          <a:p>
            <a:pPr algn="r" rtl="1">
              <a:lnSpc>
                <a:spcPct val="150000"/>
              </a:lnSpc>
            </a:pPr>
            <a:endParaRPr lang="ar-SA" altLang="en-US" dirty="0">
              <a:cs typeface="Times New Roman" pitchFamily="18" charset="0"/>
            </a:endParaRPr>
          </a:p>
        </p:txBody>
      </p:sp>
      <p:sp>
        <p:nvSpPr>
          <p:cNvPr id="8" name="عنصر نائب لرقم الشريحة 7"/>
          <p:cNvSpPr>
            <a:spLocks noGrp="1"/>
          </p:cNvSpPr>
          <p:nvPr>
            <p:ph type="sldNum" sz="quarter" idx="12"/>
          </p:nvPr>
        </p:nvSpPr>
        <p:spPr/>
        <p:txBody>
          <a:bodyPr/>
          <a:lstStyle/>
          <a:p>
            <a:pPr>
              <a:defRPr/>
            </a:pPr>
            <a:fld id="{8651D6DB-617C-48CB-9F9C-9B203849FCCB}" type="slidenum">
              <a:rPr lang="en-US" smtClean="0"/>
              <a:pPr>
                <a:defRPr/>
              </a:pPr>
              <a:t>51</a:t>
            </a:fld>
            <a:endParaRPr lang="en-US"/>
          </a:p>
        </p:txBody>
      </p:sp>
    </p:spTree>
    <p:extLst>
      <p:ext uri="{BB962C8B-B14F-4D97-AF65-F5344CB8AC3E}">
        <p14:creationId xmlns:p14="http://schemas.microsoft.com/office/powerpoint/2010/main" val="1901123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5364"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15365"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4" descr="C:\Users\نجيب\Pictures\ks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7"/>
          <p:cNvSpPr>
            <a:spLocks noChangeArrowheads="1"/>
          </p:cNvSpPr>
          <p:nvPr/>
        </p:nvSpPr>
        <p:spPr bwMode="auto">
          <a:xfrm>
            <a:off x="381000" y="1158125"/>
            <a:ext cx="8382000" cy="6786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5875" algn="l"/>
              </a:tabLst>
              <a:defRPr>
                <a:solidFill>
                  <a:schemeClr val="tx1"/>
                </a:solidFill>
                <a:latin typeface="Arial" pitchFamily="34" charset="0"/>
                <a:cs typeface="Arial" pitchFamily="34" charset="0"/>
              </a:defRPr>
            </a:lvl1pPr>
            <a:lvl2pPr eaLnBrk="0" hangingPunct="0">
              <a:tabLst>
                <a:tab pos="15875" algn="l"/>
              </a:tabLst>
              <a:defRPr>
                <a:solidFill>
                  <a:schemeClr val="tx1"/>
                </a:solidFill>
                <a:latin typeface="Arial" pitchFamily="34" charset="0"/>
                <a:cs typeface="Arial" pitchFamily="34" charset="0"/>
              </a:defRPr>
            </a:lvl2pPr>
            <a:lvl3pPr marL="1143000" indent="-228600" eaLnBrk="0" hangingPunct="0">
              <a:tabLst>
                <a:tab pos="15875" algn="l"/>
              </a:tabLst>
              <a:defRPr>
                <a:solidFill>
                  <a:schemeClr val="tx1"/>
                </a:solidFill>
                <a:latin typeface="Arial" pitchFamily="34" charset="0"/>
                <a:cs typeface="Arial" pitchFamily="34" charset="0"/>
              </a:defRPr>
            </a:lvl3pPr>
            <a:lvl4pPr marL="1600200" indent="-228600" eaLnBrk="0" hangingPunct="0">
              <a:tabLst>
                <a:tab pos="15875" algn="l"/>
              </a:tabLst>
              <a:defRPr>
                <a:solidFill>
                  <a:schemeClr val="tx1"/>
                </a:solidFill>
                <a:latin typeface="Arial" pitchFamily="34" charset="0"/>
                <a:cs typeface="Arial" pitchFamily="34" charset="0"/>
              </a:defRPr>
            </a:lvl4pPr>
            <a:lvl5pPr marL="2057400" indent="-228600" eaLnBrk="0" hangingPunct="0">
              <a:tabLst>
                <a:tab pos="15875" algn="l"/>
              </a:tabLst>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tabLst>
                <a:tab pos="15875" algn="l"/>
              </a:tabLs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tabLst>
                <a:tab pos="15875" algn="l"/>
              </a:tabLs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tabLst>
                <a:tab pos="15875" algn="l"/>
              </a:tabLs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tabLst>
                <a:tab pos="15875" algn="l"/>
              </a:tabLst>
              <a:defRPr>
                <a:solidFill>
                  <a:schemeClr val="tx1"/>
                </a:solidFill>
                <a:latin typeface="Arial" pitchFamily="34" charset="0"/>
                <a:cs typeface="Arial" pitchFamily="34" charset="0"/>
              </a:defRPr>
            </a:lvl9pPr>
          </a:lstStyle>
          <a:p>
            <a:pPr algn="r" rtl="1">
              <a:lnSpc>
                <a:spcPct val="150000"/>
              </a:lnSpc>
            </a:pPr>
            <a:r>
              <a:rPr lang="ar-SA" altLang="en-US" dirty="0" smtClean="0"/>
              <a:t>يعتمد </a:t>
            </a:r>
            <a:r>
              <a:rPr lang="ar-SA" altLang="en-US" dirty="0"/>
              <a:t>الإتجاه الإنساني في الإدارة على عاملين أساسيين هما:</a:t>
            </a:r>
            <a:endParaRPr lang="en-US" altLang="en-US" dirty="0"/>
          </a:p>
          <a:p>
            <a:pPr algn="r" rtl="1">
              <a:lnSpc>
                <a:spcPct val="150000"/>
              </a:lnSpc>
            </a:pPr>
            <a:r>
              <a:rPr lang="ar-SA" altLang="en-US" dirty="0"/>
              <a:t>أولاً: النظر إلى العاملين كأداة </a:t>
            </a:r>
            <a:r>
              <a:rPr lang="ar-SA" altLang="en-US" dirty="0" smtClean="0"/>
              <a:t>لإنجاز </a:t>
            </a:r>
            <a:r>
              <a:rPr lang="ar-SA" altLang="en-US" dirty="0"/>
              <a:t>ما أوكل إليهم من مهمات.</a:t>
            </a:r>
            <a:endParaRPr lang="en-US" altLang="en-US" dirty="0"/>
          </a:p>
          <a:p>
            <a:pPr algn="r" rtl="1">
              <a:lnSpc>
                <a:spcPct val="150000"/>
              </a:lnSpc>
            </a:pPr>
            <a:r>
              <a:rPr lang="ar-SA" altLang="en-US" dirty="0"/>
              <a:t>ثانياً: المعالجة الشخصية، لأن الإنسان هو العامل الوحيد المتغير في نظام الإنتاج.</a:t>
            </a:r>
            <a:endParaRPr lang="ar-YE" altLang="en-US" dirty="0"/>
          </a:p>
          <a:p>
            <a:pPr algn="r" rtl="1" eaLnBrk="1" hangingPunct="1">
              <a:lnSpc>
                <a:spcPct val="150000"/>
              </a:lnSpc>
              <a:buFont typeface="Wingdings" pitchFamily="2" charset="2"/>
              <a:buChar char="q"/>
            </a:pPr>
            <a:r>
              <a:rPr lang="ar-SA" altLang="en-US" dirty="0"/>
              <a:t>إن جوهر نظرية مايو </a:t>
            </a:r>
            <a:r>
              <a:rPr lang="en-US" altLang="en-US" dirty="0"/>
              <a:t>Mayo</a:t>
            </a:r>
            <a:r>
              <a:rPr lang="ar-SA" altLang="en-US" dirty="0"/>
              <a:t> وأنصاره يعتمد على أن جميع مسائل الإنتاج يجب النظر إليها من خلال الاتجاه الإنساني مع دراسة العوامل النفسية والاجتماعية ويتلخص المضمون الأساسي لمبدأ الاتجاه الإنساني في ثلاث نقاط هي:</a:t>
            </a:r>
            <a:endParaRPr lang="en-US" altLang="en-US" dirty="0"/>
          </a:p>
          <a:p>
            <a:pPr lvl="1" algn="r" rtl="1" eaLnBrk="1" hangingPunct="1">
              <a:lnSpc>
                <a:spcPct val="150000"/>
              </a:lnSpc>
              <a:buFont typeface="Wingdings" pitchFamily="2" charset="2"/>
              <a:buChar char="v"/>
            </a:pPr>
            <a:r>
              <a:rPr lang="ar-SA" altLang="en-US" dirty="0" smtClean="0"/>
              <a:t> النظرللإنسان  ككائن </a:t>
            </a:r>
            <a:r>
              <a:rPr lang="ar-SA" altLang="en-US" dirty="0"/>
              <a:t>إجتماعي.</a:t>
            </a:r>
            <a:endParaRPr lang="en-US" altLang="en-US" dirty="0"/>
          </a:p>
          <a:p>
            <a:pPr lvl="1" algn="r" rtl="1" eaLnBrk="1" hangingPunct="1">
              <a:lnSpc>
                <a:spcPct val="150000"/>
              </a:lnSpc>
              <a:buFont typeface="Wingdings" pitchFamily="2" charset="2"/>
              <a:buChar char="v"/>
            </a:pPr>
            <a:r>
              <a:rPr lang="ar-SA" altLang="en-US" dirty="0"/>
              <a:t>إن صرامة الرؤساء والتفاوت بين المرؤوسين لايتوافق مع طبيعة الإنسان.</a:t>
            </a:r>
            <a:endParaRPr lang="en-US" altLang="en-US" dirty="0"/>
          </a:p>
          <a:p>
            <a:pPr lvl="1" algn="r" rtl="1" eaLnBrk="1" hangingPunct="1">
              <a:lnSpc>
                <a:spcPct val="150000"/>
              </a:lnSpc>
              <a:buFont typeface="Wingdings" pitchFamily="2" charset="2"/>
              <a:buChar char="v"/>
            </a:pPr>
            <a:r>
              <a:rPr lang="ar-SA" altLang="en-US" dirty="0"/>
              <a:t>إن إقرار المسائل الإنسانية يعد من أهم أعمال رجل الأعمال.</a:t>
            </a:r>
            <a:endParaRPr lang="en-US" altLang="en-US" dirty="0"/>
          </a:p>
          <a:p>
            <a:pPr algn="r" rtl="1" eaLnBrk="1" hangingPunct="1">
              <a:lnSpc>
                <a:spcPct val="150000"/>
              </a:lnSpc>
            </a:pPr>
            <a:r>
              <a:rPr lang="ar-SA" altLang="en-US" dirty="0"/>
              <a:t>وهكذا نجد أن أيديولوجية الإتجاه الإنساني تركّز على أهمية دراسة العلاقات بين المجموعات، وتشير إلى أن تقويم المجموعات يعد عاملاً أكثر أهمية يجب أن يدرس عند التنظيم العلمي للإدارة.</a:t>
            </a:r>
            <a:endParaRPr lang="en-US" altLang="en-US" dirty="0"/>
          </a:p>
          <a:p>
            <a:pPr algn="r" rtl="1" eaLnBrk="1" hangingPunct="1">
              <a:lnSpc>
                <a:spcPct val="150000"/>
              </a:lnSpc>
            </a:pPr>
            <a:r>
              <a:rPr lang="ar-SA" altLang="en-US" dirty="0"/>
              <a:t> </a:t>
            </a:r>
            <a:endParaRPr lang="en-US" altLang="en-US" dirty="0"/>
          </a:p>
          <a:p>
            <a:pPr algn="r" rtl="1" eaLnBrk="1" hangingPunct="1">
              <a:lnSpc>
                <a:spcPct val="150000"/>
              </a:lnSpc>
            </a:pPr>
            <a:r>
              <a:rPr lang="ar-SA" altLang="en-US" sz="1400" dirty="0">
                <a:ea typeface="Times New Roman" pitchFamily="18" charset="0"/>
                <a:cs typeface="PT Bold Heading" pitchFamily="2" charset="-78"/>
              </a:rPr>
              <a:t> </a:t>
            </a:r>
            <a:endParaRPr lang="en-US" altLang="en-US" sz="1400" dirty="0">
              <a:ea typeface="Times New Roman" pitchFamily="18" charset="0"/>
              <a:cs typeface="PT Bold Heading" pitchFamily="2" charset="-78"/>
            </a:endParaRPr>
          </a:p>
          <a:p>
            <a:pPr algn="r" rtl="1">
              <a:lnSpc>
                <a:spcPct val="150000"/>
              </a:lnSpc>
            </a:pPr>
            <a:endParaRPr lang="ar-YE" altLang="en-US" sz="1400" dirty="0">
              <a:ea typeface="Times New Roman" pitchFamily="18" charset="0"/>
              <a:cs typeface="PT Bold Heading" pitchFamily="2" charset="-78"/>
            </a:endParaRPr>
          </a:p>
          <a:p>
            <a:pPr algn="r" rtl="1">
              <a:lnSpc>
                <a:spcPct val="150000"/>
              </a:lnSpc>
            </a:pPr>
            <a:endParaRPr lang="ar-YE" altLang="en-US" sz="1400" dirty="0">
              <a:ea typeface="Times New Roman" pitchFamily="18" charset="0"/>
              <a:cs typeface="PT Bold Heading" pitchFamily="2" charset="-78"/>
            </a:endParaRPr>
          </a:p>
          <a:p>
            <a:pPr algn="r" rtl="1">
              <a:lnSpc>
                <a:spcPct val="150000"/>
              </a:lnSpc>
            </a:pPr>
            <a:endParaRPr lang="ar-YE" altLang="en-US" sz="1400" dirty="0">
              <a:cs typeface="Times New Roman" pitchFamily="18" charset="0"/>
            </a:endParaRPr>
          </a:p>
          <a:p>
            <a:pPr algn="r" rtl="1">
              <a:lnSpc>
                <a:spcPct val="150000"/>
              </a:lnSpc>
            </a:pPr>
            <a:endParaRPr lang="ar-SA" altLang="en-US" dirty="0">
              <a:cs typeface="Times New Roman" pitchFamily="18" charset="0"/>
            </a:endParaRPr>
          </a:p>
        </p:txBody>
      </p:sp>
      <p:sp>
        <p:nvSpPr>
          <p:cNvPr id="8" name="عنصر نائب لرقم الشريحة 7"/>
          <p:cNvSpPr>
            <a:spLocks noGrp="1"/>
          </p:cNvSpPr>
          <p:nvPr>
            <p:ph type="sldNum" sz="quarter" idx="12"/>
          </p:nvPr>
        </p:nvSpPr>
        <p:spPr/>
        <p:txBody>
          <a:bodyPr/>
          <a:lstStyle/>
          <a:p>
            <a:pPr>
              <a:defRPr/>
            </a:pPr>
            <a:fld id="{8651D6DB-617C-48CB-9F9C-9B203849FCCB}" type="slidenum">
              <a:rPr lang="en-US" smtClean="0"/>
              <a:pPr>
                <a:defRPr/>
              </a:pPr>
              <a:t>52</a:t>
            </a:fld>
            <a:endParaRPr lang="en-US"/>
          </a:p>
        </p:txBody>
      </p:sp>
    </p:spTree>
    <p:extLst>
      <p:ext uri="{BB962C8B-B14F-4D97-AF65-F5344CB8AC3E}">
        <p14:creationId xmlns:p14="http://schemas.microsoft.com/office/powerpoint/2010/main" val="263600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6388"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16389"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4" descr="C:\Users\نجيب\Pictures\ks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1" name="Rectangle 7"/>
          <p:cNvSpPr>
            <a:spLocks noChangeArrowheads="1"/>
          </p:cNvSpPr>
          <p:nvPr/>
        </p:nvSpPr>
        <p:spPr bwMode="auto">
          <a:xfrm>
            <a:off x="666928" y="533400"/>
            <a:ext cx="7924800" cy="581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15875" algn="l"/>
              </a:tabLst>
              <a:defRPr>
                <a:solidFill>
                  <a:schemeClr val="tx1"/>
                </a:solidFill>
                <a:latin typeface="Arial" pitchFamily="34" charset="0"/>
                <a:cs typeface="Arial" pitchFamily="34" charset="0"/>
              </a:defRPr>
            </a:lvl1pPr>
            <a:lvl2pPr eaLnBrk="0" hangingPunct="0">
              <a:tabLst>
                <a:tab pos="15875" algn="l"/>
              </a:tabLst>
              <a:defRPr>
                <a:solidFill>
                  <a:schemeClr val="tx1"/>
                </a:solidFill>
                <a:latin typeface="Arial" pitchFamily="34" charset="0"/>
                <a:cs typeface="Arial" pitchFamily="34" charset="0"/>
              </a:defRPr>
            </a:lvl2pPr>
            <a:lvl3pPr marL="1143000" indent="-228600" eaLnBrk="0" hangingPunct="0">
              <a:tabLst>
                <a:tab pos="15875" algn="l"/>
              </a:tabLst>
              <a:defRPr>
                <a:solidFill>
                  <a:schemeClr val="tx1"/>
                </a:solidFill>
                <a:latin typeface="Arial" pitchFamily="34" charset="0"/>
                <a:cs typeface="Arial" pitchFamily="34" charset="0"/>
              </a:defRPr>
            </a:lvl3pPr>
            <a:lvl4pPr marL="1600200" indent="-228600" eaLnBrk="0" hangingPunct="0">
              <a:tabLst>
                <a:tab pos="15875" algn="l"/>
              </a:tabLst>
              <a:defRPr>
                <a:solidFill>
                  <a:schemeClr val="tx1"/>
                </a:solidFill>
                <a:latin typeface="Arial" pitchFamily="34" charset="0"/>
                <a:cs typeface="Arial" pitchFamily="34" charset="0"/>
              </a:defRPr>
            </a:lvl4pPr>
            <a:lvl5pPr marL="2057400" indent="-228600" eaLnBrk="0" hangingPunct="0">
              <a:tabLst>
                <a:tab pos="15875" algn="l"/>
              </a:tabLst>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tabLst>
                <a:tab pos="15875" algn="l"/>
              </a:tabLs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tabLst>
                <a:tab pos="15875" algn="l"/>
              </a:tabLs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tabLst>
                <a:tab pos="15875" algn="l"/>
              </a:tabLs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tabLst>
                <a:tab pos="15875" algn="l"/>
              </a:tabLst>
              <a:defRPr>
                <a:solidFill>
                  <a:schemeClr val="tx1"/>
                </a:solidFill>
                <a:latin typeface="Arial" pitchFamily="34" charset="0"/>
                <a:cs typeface="Arial" pitchFamily="34" charset="0"/>
              </a:defRPr>
            </a:lvl9pPr>
          </a:lstStyle>
          <a:p>
            <a:pPr lvl="1" algn="ctr" rtl="1">
              <a:lnSpc>
                <a:spcPct val="150000"/>
              </a:lnSpc>
            </a:pPr>
            <a:r>
              <a:rPr lang="ar-SA" altLang="en-US" sz="2800" b="1" u="sng" dirty="0">
                <a:solidFill>
                  <a:schemeClr val="accent1"/>
                </a:solidFill>
                <a:latin typeface="Times New Roman" pitchFamily="18" charset="0"/>
                <a:cs typeface="+mn-cs"/>
              </a:rPr>
              <a:t>مدرسة الإتجاه </a:t>
            </a:r>
            <a:r>
              <a:rPr lang="ar-SA" altLang="en-US" sz="2800" b="1" u="sng" dirty="0" smtClean="0">
                <a:solidFill>
                  <a:schemeClr val="accent1"/>
                </a:solidFill>
                <a:latin typeface="Times New Roman" pitchFamily="18" charset="0"/>
                <a:cs typeface="+mn-cs"/>
              </a:rPr>
              <a:t>الإجتماعي</a:t>
            </a:r>
            <a:endParaRPr lang="en-US" altLang="en-US" sz="2800" u="sng" dirty="0">
              <a:solidFill>
                <a:schemeClr val="accent1"/>
              </a:solidFill>
              <a:latin typeface="Times New Roman" pitchFamily="18" charset="0"/>
              <a:cs typeface="+mn-cs"/>
            </a:endParaRPr>
          </a:p>
          <a:p>
            <a:pPr algn="just" rtl="1">
              <a:lnSpc>
                <a:spcPct val="150000"/>
              </a:lnSpc>
              <a:buFont typeface="Wingdings" pitchFamily="2" charset="2"/>
              <a:buChar char="q"/>
            </a:pPr>
            <a:r>
              <a:rPr lang="ar-SA" altLang="en-US" sz="2000" dirty="0" smtClean="0">
                <a:latin typeface="Times New Roman" pitchFamily="18" charset="0"/>
                <a:cs typeface="+mn-cs"/>
              </a:rPr>
              <a:t> ظهرت </a:t>
            </a:r>
            <a:r>
              <a:rPr lang="ar-SA" altLang="en-US" sz="2000" dirty="0">
                <a:latin typeface="Times New Roman" pitchFamily="18" charset="0"/>
                <a:cs typeface="+mn-cs"/>
              </a:rPr>
              <a:t>المدرسة الإجتماعية في الإدارة نتيجة للأزمات التي مرّت بها المؤسسات الرأسمالية نتيجة لوجود الإحتكارات الكبيرة ذات العلاقة الوثيقة مع الدولة وبالشكل الذي أصبحت معه تحدد سياسة الحكومة. </a:t>
            </a:r>
            <a:endParaRPr lang="ar-SA" altLang="en-US" sz="2000" dirty="0" smtClean="0">
              <a:latin typeface="Times New Roman" pitchFamily="18" charset="0"/>
              <a:cs typeface="+mn-cs"/>
            </a:endParaRPr>
          </a:p>
          <a:p>
            <a:pPr algn="just" rtl="1">
              <a:lnSpc>
                <a:spcPct val="150000"/>
              </a:lnSpc>
              <a:buFont typeface="Wingdings" pitchFamily="2" charset="2"/>
              <a:buChar char="q"/>
            </a:pPr>
            <a:r>
              <a:rPr lang="ar-SA" altLang="en-US" sz="2000" dirty="0" smtClean="0">
                <a:latin typeface="Times New Roman" pitchFamily="18" charset="0"/>
                <a:cs typeface="+mn-cs"/>
              </a:rPr>
              <a:t>وتعتمد </a:t>
            </a:r>
            <a:r>
              <a:rPr lang="ar-SA" altLang="en-US" sz="2000" dirty="0">
                <a:latin typeface="Times New Roman" pitchFamily="18" charset="0"/>
                <a:cs typeface="+mn-cs"/>
              </a:rPr>
              <a:t>المدرسة الإجتماعية على القاعدة الحديثة لنظرية علم الإجتماع بحيث توجهت الأنظار إلى طبيعة الإدارة وطرقها والتعميم النظري للتجارب العلمية الجديدة في مجال  تنظيم الإنتاج الرأسمالي.</a:t>
            </a:r>
          </a:p>
          <a:p>
            <a:pPr algn="r" rtl="1" eaLnBrk="1" hangingPunct="1">
              <a:lnSpc>
                <a:spcPct val="150000"/>
              </a:lnSpc>
              <a:buFont typeface="Wingdings" pitchFamily="2" charset="2"/>
              <a:buChar char="q"/>
            </a:pPr>
            <a:r>
              <a:rPr lang="ar-SA" altLang="en-US" sz="2000" dirty="0" smtClean="0">
                <a:latin typeface="Times New Roman" pitchFamily="18" charset="0"/>
                <a:cs typeface="+mn-cs"/>
              </a:rPr>
              <a:t>مدرسة الاتجاه الاجتماعي تنظر </a:t>
            </a:r>
            <a:r>
              <a:rPr lang="ar-SA" altLang="en-US" sz="2000" dirty="0">
                <a:latin typeface="Times New Roman" pitchFamily="18" charset="0"/>
                <a:cs typeface="+mn-cs"/>
              </a:rPr>
              <a:t>إلى المؤسسات كنظام إجتماعي متكامل مع الأقسام الأخرى المكونة له من أفراد وتركيب قانوني وحالة </a:t>
            </a:r>
            <a:r>
              <a:rPr lang="ar-SA" altLang="en-US" sz="2000" dirty="0" smtClean="0">
                <a:latin typeface="Times New Roman" pitchFamily="18" charset="0"/>
                <a:cs typeface="+mn-cs"/>
              </a:rPr>
              <a:t>النظام. </a:t>
            </a:r>
          </a:p>
          <a:p>
            <a:pPr algn="r" rtl="1" eaLnBrk="1" hangingPunct="1">
              <a:lnSpc>
                <a:spcPct val="150000"/>
              </a:lnSpc>
              <a:buFont typeface="Wingdings" pitchFamily="2" charset="2"/>
              <a:buChar char="q"/>
            </a:pPr>
            <a:r>
              <a:rPr lang="ar-SA" altLang="en-US" sz="2000" dirty="0" smtClean="0">
                <a:latin typeface="Times New Roman" pitchFamily="18" charset="0"/>
                <a:cs typeface="+mn-cs"/>
              </a:rPr>
              <a:t>هذا النظام </a:t>
            </a:r>
            <a:r>
              <a:rPr lang="ar-SA" altLang="en-US" sz="2000" dirty="0">
                <a:latin typeface="Times New Roman" pitchFamily="18" charset="0"/>
                <a:cs typeface="+mn-cs"/>
              </a:rPr>
              <a:t>الطبيعي </a:t>
            </a:r>
            <a:r>
              <a:rPr lang="ar-SA" altLang="en-US" sz="2000" dirty="0" smtClean="0">
                <a:latin typeface="Times New Roman" pitchFamily="18" charset="0"/>
                <a:cs typeface="+mn-cs"/>
              </a:rPr>
              <a:t>يؤدي </a:t>
            </a:r>
            <a:r>
              <a:rPr lang="ar-SA" altLang="en-US" sz="2000" dirty="0">
                <a:latin typeface="Times New Roman" pitchFamily="18" charset="0"/>
                <a:cs typeface="+mn-cs"/>
              </a:rPr>
              <a:t>إلى دراسة العلاقات المتبادلة بين الفروع. </a:t>
            </a:r>
            <a:endParaRPr lang="en-US" altLang="en-US" sz="2000" dirty="0">
              <a:latin typeface="Times New Roman" pitchFamily="18" charset="0"/>
              <a:cs typeface="+mn-cs"/>
            </a:endParaRPr>
          </a:p>
          <a:p>
            <a:pPr algn="r" rtl="1" eaLnBrk="1" hangingPunct="1"/>
            <a:endParaRPr lang="en-US" altLang="en-US" sz="2000" dirty="0">
              <a:cs typeface="+mn-cs"/>
            </a:endParaRPr>
          </a:p>
          <a:p>
            <a:pPr algn="just" rtl="1">
              <a:buFont typeface="Wingdings" pitchFamily="2" charset="2"/>
              <a:buChar char="q"/>
            </a:pPr>
            <a:endParaRPr lang="ar-SA" altLang="en-US" sz="2000" dirty="0">
              <a:cs typeface="+mn-cs"/>
            </a:endParaRPr>
          </a:p>
          <a:p>
            <a:pPr algn="r" rtl="1"/>
            <a:endParaRPr lang="ar-SA" altLang="en-US" sz="2000" dirty="0">
              <a:cs typeface="+mn-cs"/>
            </a:endParaRPr>
          </a:p>
        </p:txBody>
      </p:sp>
      <p:sp>
        <p:nvSpPr>
          <p:cNvPr id="10" name="عنصر نائب لرقم الشريحة 9"/>
          <p:cNvSpPr>
            <a:spLocks noGrp="1"/>
          </p:cNvSpPr>
          <p:nvPr>
            <p:ph type="sldNum" sz="quarter" idx="12"/>
          </p:nvPr>
        </p:nvSpPr>
        <p:spPr/>
        <p:txBody>
          <a:bodyPr/>
          <a:lstStyle/>
          <a:p>
            <a:pPr>
              <a:defRPr/>
            </a:pPr>
            <a:fld id="{0A18F873-AB28-4D9E-A460-BD962F6BC551}" type="slidenum">
              <a:rPr lang="en-US" smtClean="0"/>
              <a:pPr>
                <a:defRPr/>
              </a:pPr>
              <a:t>53</a:t>
            </a:fld>
            <a:endParaRPr lang="en-US"/>
          </a:p>
        </p:txBody>
      </p:sp>
    </p:spTree>
    <p:extLst>
      <p:ext uri="{BB962C8B-B14F-4D97-AF65-F5344CB8AC3E}">
        <p14:creationId xmlns:p14="http://schemas.microsoft.com/office/powerpoint/2010/main" val="13169268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B77EE641-80D8-4BFE-A259-D7C849663991}" type="slidenum">
              <a:rPr lang="en-US" smtClean="0">
                <a:solidFill>
                  <a:prstClr val="black"/>
                </a:solidFill>
              </a:rPr>
              <a:pPr>
                <a:defRPr/>
              </a:pPr>
              <a:t>54</a:t>
            </a:fld>
            <a:endParaRPr lang="en-US">
              <a:solidFill>
                <a:prstClr val="black"/>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0" name="Diagram 1"/>
          <p:cNvGrpSpPr>
            <a:grpSpLocks/>
          </p:cNvGrpSpPr>
          <p:nvPr/>
        </p:nvGrpSpPr>
        <p:grpSpPr bwMode="auto">
          <a:xfrm>
            <a:off x="2535285" y="974088"/>
            <a:ext cx="4683031" cy="3298046"/>
            <a:chOff x="773" y="6360"/>
            <a:chExt cx="8171" cy="7076"/>
          </a:xfrm>
        </p:grpSpPr>
        <p:sp>
          <p:nvSpPr>
            <p:cNvPr id="11" name="_s54276"/>
            <p:cNvSpPr>
              <a:spLocks noChangeArrowheads="1"/>
            </p:cNvSpPr>
            <p:nvPr/>
          </p:nvSpPr>
          <p:spPr bwMode="auto">
            <a:xfrm flipV="1">
              <a:off x="773" y="11078"/>
              <a:ext cx="8171" cy="2358"/>
            </a:xfrm>
            <a:custGeom>
              <a:avLst/>
              <a:gdLst>
                <a:gd name="G0" fmla="+- 3600 0 0"/>
                <a:gd name="G1" fmla="+- 21600 0 3600"/>
                <a:gd name="G2" fmla="*/ 3600 1 2"/>
                <a:gd name="G3" fmla="+- 21600 0 G2"/>
                <a:gd name="G4" fmla="+/ 3600 21600 2"/>
                <a:gd name="G5" fmla="+/ G1 0 2"/>
                <a:gd name="G6" fmla="*/ 21600 21600 3600"/>
                <a:gd name="G7" fmla="*/ G6 1 2"/>
                <a:gd name="G8" fmla="+- 21600 0 G7"/>
                <a:gd name="G9" fmla="*/ 21600 1 2"/>
                <a:gd name="G10" fmla="+- 3600 0 G9"/>
                <a:gd name="G11" fmla="?: G10 G8 0"/>
                <a:gd name="G12" fmla="?: G10 G7 21600"/>
                <a:gd name="T0" fmla="*/ 19800 w 21600"/>
                <a:gd name="T1" fmla="*/ 10800 h 21600"/>
                <a:gd name="T2" fmla="*/ 10800 w 21600"/>
                <a:gd name="T3" fmla="*/ 21600 h 21600"/>
                <a:gd name="T4" fmla="*/ 1800 w 21600"/>
                <a:gd name="T5" fmla="*/ 10800 h 21600"/>
                <a:gd name="T6" fmla="*/ 10800 w 21600"/>
                <a:gd name="T7" fmla="*/ 0 h 21600"/>
                <a:gd name="T8" fmla="*/ 3600 w 21600"/>
                <a:gd name="T9" fmla="*/ 3600 h 21600"/>
                <a:gd name="T10" fmla="*/ 18000 w 21600"/>
                <a:gd name="T11" fmla="*/ 18000 h 21600"/>
              </a:gdLst>
              <a:ahLst/>
              <a:cxnLst>
                <a:cxn ang="0">
                  <a:pos x="T0" y="T1"/>
                </a:cxn>
                <a:cxn ang="0">
                  <a:pos x="T2" y="T3"/>
                </a:cxn>
                <a:cxn ang="0">
                  <a:pos x="T4" y="T5"/>
                </a:cxn>
                <a:cxn ang="0">
                  <a:pos x="T6" y="T7"/>
                </a:cxn>
              </a:cxnLst>
              <a:rect l="T8" t="T9" r="T10" b="T11"/>
              <a:pathLst>
                <a:path w="21600" h="21600">
                  <a:moveTo>
                    <a:pt x="0" y="0"/>
                  </a:moveTo>
                  <a:lnTo>
                    <a:pt x="3600" y="21600"/>
                  </a:lnTo>
                  <a:lnTo>
                    <a:pt x="18000" y="21600"/>
                  </a:lnTo>
                  <a:lnTo>
                    <a:pt x="21600" y="0"/>
                  </a:lnTo>
                  <a:close/>
                </a:path>
              </a:pathLst>
            </a:custGeom>
            <a:gradFill rotWithShape="1">
              <a:gsLst>
                <a:gs pos="0">
                  <a:srgbClr val="CCCC99"/>
                </a:gs>
                <a:gs pos="100000">
                  <a:srgbClr val="FFFFFF"/>
                </a:gs>
              </a:gsLst>
              <a:path path="rect">
                <a:fillToRect l="100000" b="100000"/>
              </a:path>
            </a:gradFill>
            <a:ln w="9525" algn="in">
              <a:miter lim="800000"/>
              <a:headEnd/>
              <a:tailEnd/>
            </a:ln>
            <a:scene3d>
              <a:camera prst="legacyObliqueTopRight"/>
              <a:lightRig rig="legacyFlat3" dir="b"/>
            </a:scene3d>
            <a:sp3d extrusionH="887400" prstMaterial="legacyMatte">
              <a:bevelT w="13500" h="13500" prst="angle"/>
              <a:bevelB w="13500" h="13500" prst="angle"/>
              <a:extrusionClr>
                <a:srgbClr val="CCCC99"/>
              </a:extrusionClr>
            </a:sp3d>
          </p:spPr>
          <p:txBody>
            <a:bodyPr rot="10800000" vert="horz" wrap="square" lIns="70409" tIns="35204" rIns="70409" bIns="35204" numCol="1" anchor="ctr" anchorCtr="0" compatLnSpc="1">
              <a:prstTxWarp prst="textNoShape">
                <a:avLst/>
              </a:prstTxWarp>
              <a:flatTx/>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altLang="en-US" sz="16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 إتخاذ القرار</a:t>
              </a:r>
              <a:endParaRPr kumimoji="0" lang="ar-SA"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_s54275"/>
            <p:cNvSpPr>
              <a:spLocks noChangeArrowheads="1"/>
            </p:cNvSpPr>
            <p:nvPr/>
          </p:nvSpPr>
          <p:spPr bwMode="auto">
            <a:xfrm flipV="1">
              <a:off x="2135" y="8719"/>
              <a:ext cx="5447" cy="2359"/>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336666"/>
                </a:gs>
                <a:gs pos="100000">
                  <a:srgbClr val="FFFFFF"/>
                </a:gs>
              </a:gsLst>
              <a:path path="rect">
                <a:fillToRect l="100000" b="100000"/>
              </a:path>
            </a:gradFill>
            <a:ln w="9525" algn="in">
              <a:miter lim="800000"/>
              <a:headEnd/>
              <a:tailEnd/>
            </a:ln>
            <a:scene3d>
              <a:camera prst="legacyObliqueTopRight"/>
              <a:lightRig rig="legacyFlat3" dir="b"/>
            </a:scene3d>
            <a:sp3d extrusionH="887400" prstMaterial="legacyMatte">
              <a:bevelT w="13500" h="13500" prst="angle"/>
              <a:bevelB w="13500" h="13500" prst="angle"/>
              <a:extrusionClr>
                <a:srgbClr val="336666"/>
              </a:extrusionClr>
            </a:sp3d>
          </p:spPr>
          <p:txBody>
            <a:bodyPr rot="10800000" vert="horz" wrap="square" lIns="70409" tIns="35204" rIns="70409" bIns="35204" numCol="1" anchor="ctr" anchorCtr="0" compatLnSpc="1">
              <a:prstTxWarp prst="textNoShape">
                <a:avLst/>
              </a:prstTxWarp>
              <a:flatTx/>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altLang="en-US" sz="1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التوازن</a:t>
              </a:r>
              <a:endParaRPr kumimoji="0" lang="ar-SA"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_s54274"/>
            <p:cNvSpPr>
              <a:spLocks noChangeArrowheads="1"/>
            </p:cNvSpPr>
            <p:nvPr/>
          </p:nvSpPr>
          <p:spPr bwMode="auto">
            <a:xfrm flipV="1">
              <a:off x="3497" y="6360"/>
              <a:ext cx="2957" cy="2359"/>
            </a:xfrm>
            <a:custGeom>
              <a:avLst/>
              <a:gdLst>
                <a:gd name="G0" fmla="+- 10800 0 0"/>
                <a:gd name="G1" fmla="+- 21600 0 10800"/>
                <a:gd name="G2" fmla="*/ 10800 1 2"/>
                <a:gd name="G3" fmla="+- 21600 0 G2"/>
                <a:gd name="G4" fmla="+/ 10800 21600 2"/>
                <a:gd name="G5" fmla="+/ G1 0 2"/>
                <a:gd name="G6" fmla="*/ 21600 21600 10800"/>
                <a:gd name="G7" fmla="*/ G6 1 2"/>
                <a:gd name="G8" fmla="+- 21600 0 G7"/>
                <a:gd name="G9" fmla="*/ 21600 1 2"/>
                <a:gd name="G10" fmla="+- 10800 0 G9"/>
                <a:gd name="G11" fmla="?: G10 G8 0"/>
                <a:gd name="G12" fmla="?: G10 G7 21600"/>
                <a:gd name="T0" fmla="*/ 16200 w 21600"/>
                <a:gd name="T1" fmla="*/ 10800 h 21600"/>
                <a:gd name="T2" fmla="*/ 10800 w 21600"/>
                <a:gd name="T3" fmla="*/ 21600 h 21600"/>
                <a:gd name="T4" fmla="*/ 5400 w 21600"/>
                <a:gd name="T5" fmla="*/ 10800 h 21600"/>
                <a:gd name="T6" fmla="*/ 10800 w 21600"/>
                <a:gd name="T7" fmla="*/ 0 h 21600"/>
                <a:gd name="T8" fmla="*/ 7200 w 21600"/>
                <a:gd name="T9" fmla="*/ 7200 h 21600"/>
                <a:gd name="T10" fmla="*/ 14400 w 21600"/>
                <a:gd name="T11" fmla="*/ 14400 h 21600"/>
              </a:gdLst>
              <a:ahLst/>
              <a:cxnLst>
                <a:cxn ang="0">
                  <a:pos x="T0" y="T1"/>
                </a:cxn>
                <a:cxn ang="0">
                  <a:pos x="T2" y="T3"/>
                </a:cxn>
                <a:cxn ang="0">
                  <a:pos x="T4" y="T5"/>
                </a:cxn>
                <a:cxn ang="0">
                  <a:pos x="T6" y="T7"/>
                </a:cxn>
              </a:cxnLst>
              <a:rect l="T8" t="T9" r="T10" b="T11"/>
              <a:pathLst>
                <a:path w="21600" h="21600">
                  <a:moveTo>
                    <a:pt x="0" y="0"/>
                  </a:moveTo>
                  <a:lnTo>
                    <a:pt x="10800" y="21600"/>
                  </a:lnTo>
                  <a:lnTo>
                    <a:pt x="10800" y="21600"/>
                  </a:lnTo>
                  <a:lnTo>
                    <a:pt x="21600" y="0"/>
                  </a:lnTo>
                  <a:close/>
                </a:path>
              </a:pathLst>
            </a:custGeom>
            <a:gradFill rotWithShape="1">
              <a:gsLst>
                <a:gs pos="0">
                  <a:srgbClr val="97CDCC"/>
                </a:gs>
                <a:gs pos="100000">
                  <a:srgbClr val="FFFFFF"/>
                </a:gs>
              </a:gsLst>
              <a:path path="rect">
                <a:fillToRect l="100000" b="100000"/>
              </a:path>
            </a:gradFill>
            <a:ln w="9525" algn="in">
              <a:miter lim="800000"/>
              <a:headEnd/>
              <a:tailEnd/>
            </a:ln>
            <a:scene3d>
              <a:camera prst="legacyObliqueTopRight"/>
              <a:lightRig rig="legacyFlat3" dir="b"/>
            </a:scene3d>
            <a:sp3d extrusionH="887400" prstMaterial="legacyMatte">
              <a:bevelT w="13500" h="13500" prst="angle"/>
              <a:bevelB w="13500" h="13500" prst="angle"/>
              <a:extrusionClr>
                <a:srgbClr val="97CDCC"/>
              </a:extrusionClr>
            </a:sp3d>
          </p:spPr>
          <p:txBody>
            <a:bodyPr rot="10800000" vert="horz" wrap="square" lIns="70409" tIns="0" rIns="70409" bIns="0" numCol="1" anchor="ctr" anchorCtr="0" compatLnSpc="1">
              <a:prstTxWarp prst="textNoShape">
                <a:avLst/>
              </a:prstTxWarp>
              <a:flatTx/>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altLang="en-US" sz="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altLang="en-US"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الإتصالات</a:t>
              </a:r>
              <a:endParaRPr kumimoji="0" lang="ar-SA"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8" name="Rectangle 7"/>
          <p:cNvSpPr/>
          <p:nvPr/>
        </p:nvSpPr>
        <p:spPr>
          <a:xfrm>
            <a:off x="533400" y="4343400"/>
            <a:ext cx="8000999" cy="1754326"/>
          </a:xfrm>
          <a:prstGeom prst="rect">
            <a:avLst/>
          </a:prstGeom>
        </p:spPr>
        <p:txBody>
          <a:bodyPr wrap="square">
            <a:spAutoFit/>
          </a:bodyPr>
          <a:lstStyle/>
          <a:p>
            <a:pPr algn="r" rtl="1"/>
            <a:r>
              <a:rPr lang="ar-SA" dirty="0" smtClean="0"/>
              <a:t>- الإتصالات </a:t>
            </a:r>
            <a:r>
              <a:rPr lang="ar-SA" dirty="0"/>
              <a:t>هي الطريقة المباشرة التي تتم في مختلف فروع النظام وتؤدي إلى ظهور النشاطات، غير أن الإتصالات لاتؤدي إلى الحفز على النشاطات بل تعد وسيلة للمراقبة والتنسيق، وهكذا فإن نظام الإتصالات يظهر بناء المؤسسة وتناسقها.</a:t>
            </a:r>
            <a:endParaRPr lang="en-US" dirty="0"/>
          </a:p>
          <a:p>
            <a:pPr marL="285750" indent="-285750" algn="r" rtl="1">
              <a:buFontTx/>
              <a:buChar char="-"/>
            </a:pPr>
            <a:r>
              <a:rPr lang="ar-SA" dirty="0" smtClean="0"/>
              <a:t>التوازن هو الحركة </a:t>
            </a:r>
            <a:r>
              <a:rPr lang="ar-SA" dirty="0"/>
              <a:t>الثابته لتنظيم الهدف وتكييفه مع الشروط المتغيرة وتظهر هنا العلاقة بين وضع الأفراد ومتطلبات المشروع. </a:t>
            </a:r>
            <a:endParaRPr lang="ar-SA" dirty="0" smtClean="0"/>
          </a:p>
          <a:p>
            <a:pPr marL="285750" indent="-285750" algn="r" rtl="1">
              <a:buFontTx/>
              <a:buChar char="-"/>
            </a:pPr>
            <a:r>
              <a:rPr lang="ar-SA" dirty="0" smtClean="0"/>
              <a:t>إتخاذ </a:t>
            </a:r>
            <a:r>
              <a:rPr lang="ar-SA" dirty="0"/>
              <a:t>القرار </a:t>
            </a:r>
            <a:r>
              <a:rPr lang="ar-SA" dirty="0" smtClean="0"/>
              <a:t>في </a:t>
            </a:r>
            <a:r>
              <a:rPr lang="ar-SA" dirty="0"/>
              <a:t>المدرسة الإجتماعية </a:t>
            </a:r>
            <a:r>
              <a:rPr lang="ar-SA" dirty="0" smtClean="0"/>
              <a:t>يعد </a:t>
            </a:r>
            <a:r>
              <a:rPr lang="ar-SA" dirty="0"/>
              <a:t>وسيلة للتنظيم ويظهر إستراتيجية القيادة</a:t>
            </a:r>
            <a:endParaRPr lang="en-US" dirty="0"/>
          </a:p>
        </p:txBody>
      </p:sp>
      <p:sp>
        <p:nvSpPr>
          <p:cNvPr id="9" name="Rectangle 8"/>
          <p:cNvSpPr/>
          <p:nvPr/>
        </p:nvSpPr>
        <p:spPr>
          <a:xfrm>
            <a:off x="4747301" y="76200"/>
            <a:ext cx="3974165" cy="458074"/>
          </a:xfrm>
          <a:prstGeom prst="rect">
            <a:avLst/>
          </a:prstGeom>
        </p:spPr>
        <p:txBody>
          <a:bodyPr wrap="none">
            <a:spAutoFit/>
          </a:bodyPr>
          <a:lstStyle/>
          <a:p>
            <a:pPr algn="r" rtl="1">
              <a:lnSpc>
                <a:spcPct val="150000"/>
              </a:lnSpc>
              <a:buFont typeface="Wingdings" pitchFamily="2" charset="2"/>
              <a:buChar char="q"/>
            </a:pPr>
            <a:r>
              <a:rPr lang="ar-SA" altLang="en-US" b="1" dirty="0" smtClean="0">
                <a:latin typeface="Times New Roman" pitchFamily="18" charset="0"/>
                <a:cs typeface="Times New Roman" pitchFamily="18" charset="0"/>
              </a:rPr>
              <a:t>هذه </a:t>
            </a:r>
            <a:r>
              <a:rPr lang="ar-SA" altLang="en-US" b="1" dirty="0">
                <a:latin typeface="Times New Roman" pitchFamily="18" charset="0"/>
                <a:cs typeface="Times New Roman" pitchFamily="18" charset="0"/>
              </a:rPr>
              <a:t>العلاقات </a:t>
            </a:r>
            <a:r>
              <a:rPr lang="ar-SA" altLang="en-US" b="1" dirty="0" smtClean="0">
                <a:latin typeface="Times New Roman" pitchFamily="18" charset="0"/>
                <a:cs typeface="Times New Roman" pitchFamily="18" charset="0"/>
              </a:rPr>
              <a:t> التبادلية تقسم </a:t>
            </a:r>
            <a:r>
              <a:rPr lang="ar-SA" altLang="en-US" b="1" dirty="0">
                <a:latin typeface="Times New Roman" pitchFamily="18" charset="0"/>
                <a:cs typeface="Times New Roman" pitchFamily="18" charset="0"/>
              </a:rPr>
              <a:t>إلى ثلاثة أشكال هي:</a:t>
            </a:r>
          </a:p>
        </p:txBody>
      </p:sp>
    </p:spTree>
    <p:extLst>
      <p:ext uri="{BB962C8B-B14F-4D97-AF65-F5344CB8AC3E}">
        <p14:creationId xmlns:p14="http://schemas.microsoft.com/office/powerpoint/2010/main" val="8425941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7412"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17413"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4" descr="C:\Users\نجيب\Pictures\ks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Rectangle 7"/>
          <p:cNvSpPr>
            <a:spLocks noChangeArrowheads="1"/>
          </p:cNvSpPr>
          <p:nvPr/>
        </p:nvSpPr>
        <p:spPr bwMode="auto">
          <a:xfrm>
            <a:off x="685800" y="762000"/>
            <a:ext cx="80010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473075" algn="l"/>
              </a:tabLst>
              <a:defRPr>
                <a:solidFill>
                  <a:schemeClr val="tx1"/>
                </a:solidFill>
                <a:latin typeface="Arial" pitchFamily="34" charset="0"/>
                <a:cs typeface="Arial" pitchFamily="34" charset="0"/>
              </a:defRPr>
            </a:lvl1pPr>
            <a:lvl2pPr marL="742950" indent="-285750" eaLnBrk="0" hangingPunct="0">
              <a:tabLst>
                <a:tab pos="473075" algn="l"/>
              </a:tabLst>
              <a:defRPr>
                <a:solidFill>
                  <a:schemeClr val="tx1"/>
                </a:solidFill>
                <a:latin typeface="Arial" pitchFamily="34" charset="0"/>
                <a:cs typeface="Arial" pitchFamily="34" charset="0"/>
              </a:defRPr>
            </a:lvl2pPr>
            <a:lvl3pPr marL="1143000" indent="-228600" eaLnBrk="0" hangingPunct="0">
              <a:tabLst>
                <a:tab pos="473075" algn="l"/>
              </a:tabLst>
              <a:defRPr>
                <a:solidFill>
                  <a:schemeClr val="tx1"/>
                </a:solidFill>
                <a:latin typeface="Arial" pitchFamily="34" charset="0"/>
                <a:cs typeface="Arial" pitchFamily="34" charset="0"/>
              </a:defRPr>
            </a:lvl3pPr>
            <a:lvl4pPr marL="1600200" indent="-228600" eaLnBrk="0" hangingPunct="0">
              <a:tabLst>
                <a:tab pos="473075" algn="l"/>
              </a:tabLst>
              <a:defRPr>
                <a:solidFill>
                  <a:schemeClr val="tx1"/>
                </a:solidFill>
                <a:latin typeface="Arial" pitchFamily="34" charset="0"/>
                <a:cs typeface="Arial" pitchFamily="34" charset="0"/>
              </a:defRPr>
            </a:lvl4pPr>
            <a:lvl5pPr marL="2057400" indent="-228600" eaLnBrk="0" hangingPunct="0">
              <a:tabLst>
                <a:tab pos="473075" algn="l"/>
              </a:tabLst>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tabLst>
                <a:tab pos="473075" algn="l"/>
              </a:tabLs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tabLst>
                <a:tab pos="473075" algn="l"/>
              </a:tabLs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tabLst>
                <a:tab pos="473075" algn="l"/>
              </a:tabLs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tabLst>
                <a:tab pos="473075" algn="l"/>
              </a:tabLst>
              <a:defRPr>
                <a:solidFill>
                  <a:schemeClr val="tx1"/>
                </a:solidFill>
                <a:latin typeface="Arial" pitchFamily="34" charset="0"/>
                <a:cs typeface="Arial" pitchFamily="34" charset="0"/>
              </a:defRPr>
            </a:lvl9pPr>
          </a:lstStyle>
          <a:p>
            <a:pPr algn="r" rtl="1">
              <a:buFont typeface="Wingdings" pitchFamily="2" charset="2"/>
              <a:buChar char="q"/>
            </a:pPr>
            <a:r>
              <a:rPr lang="ar-SA" altLang="en-US" dirty="0" smtClean="0">
                <a:latin typeface="Times New Roman" pitchFamily="18" charset="0"/>
                <a:cs typeface="Times New Roman" pitchFamily="18" charset="0"/>
              </a:rPr>
              <a:t> </a:t>
            </a:r>
            <a:r>
              <a:rPr lang="ar-SA" altLang="en-US" dirty="0">
                <a:latin typeface="Times New Roman" pitchFamily="18" charset="0"/>
                <a:cs typeface="Times New Roman" pitchFamily="18" charset="0"/>
              </a:rPr>
              <a:t>المدرسة الإجتماعية تنشط بشكل عام باتجاه التركيب الوظيفي </a:t>
            </a:r>
            <a:r>
              <a:rPr lang="ar-SA" altLang="en-US" dirty="0" smtClean="0">
                <a:latin typeface="Times New Roman" pitchFamily="18" charset="0"/>
                <a:cs typeface="Times New Roman" pitchFamily="18" charset="0"/>
              </a:rPr>
              <a:t>للمؤسسات.</a:t>
            </a:r>
          </a:p>
          <a:p>
            <a:pPr algn="r" rtl="1">
              <a:buFont typeface="Wingdings" pitchFamily="2" charset="2"/>
              <a:buChar char="q"/>
            </a:pPr>
            <a:r>
              <a:rPr lang="ar-SA" altLang="en-US" dirty="0" smtClean="0">
                <a:latin typeface="Times New Roman" pitchFamily="18" charset="0"/>
                <a:cs typeface="Times New Roman" pitchFamily="18" charset="0"/>
              </a:rPr>
              <a:t>يحدد </a:t>
            </a:r>
            <a:r>
              <a:rPr lang="ar-SA" altLang="en-US" b="1" dirty="0">
                <a:latin typeface="Times New Roman" pitchFamily="18" charset="0"/>
                <a:cs typeface="Times New Roman" pitchFamily="18" charset="0"/>
              </a:rPr>
              <a:t>بارسون</a:t>
            </a:r>
            <a:r>
              <a:rPr lang="ar-SA" altLang="en-US" dirty="0">
                <a:latin typeface="Times New Roman" pitchFamily="18" charset="0"/>
                <a:cs typeface="Times New Roman" pitchFamily="18" charset="0"/>
              </a:rPr>
              <a:t> توزيع النظام الإجتماعي في أربعة مستويات لتنظيم المجتمع هي:</a:t>
            </a:r>
            <a:endParaRPr lang="en-US" altLang="en-US" dirty="0">
              <a:latin typeface="Times New Roman" pitchFamily="18" charset="0"/>
              <a:cs typeface="Times New Roman" pitchFamily="18" charset="0"/>
            </a:endParaRPr>
          </a:p>
          <a:p>
            <a:pPr algn="r" rtl="1">
              <a:buFont typeface="Wingdings" pitchFamily="2" charset="2"/>
              <a:buChar char="v"/>
            </a:pPr>
            <a:r>
              <a:rPr lang="ar-SA" altLang="en-US" dirty="0">
                <a:latin typeface="Times New Roman" pitchFamily="18" charset="0"/>
                <a:cs typeface="Times New Roman" pitchFamily="18" charset="0"/>
              </a:rPr>
              <a:t>المستوى التقني، حيث تنشط العناصر بعلاقة متبادلة الواحد منها مع الآخر.</a:t>
            </a:r>
            <a:endParaRPr lang="en-US" altLang="en-US" dirty="0">
              <a:latin typeface="Times New Roman" pitchFamily="18" charset="0"/>
              <a:cs typeface="Times New Roman" pitchFamily="18" charset="0"/>
            </a:endParaRPr>
          </a:p>
          <a:p>
            <a:pPr algn="r" rtl="1">
              <a:buFont typeface="Wingdings" pitchFamily="2" charset="2"/>
              <a:buChar char="v"/>
            </a:pPr>
            <a:r>
              <a:rPr lang="ar-SA" altLang="en-US" dirty="0">
                <a:latin typeface="Times New Roman" pitchFamily="18" charset="0"/>
                <a:cs typeface="Times New Roman" pitchFamily="18" charset="0"/>
              </a:rPr>
              <a:t>المستوى الإداري، الذي ينظم عملية التبادل التي سادت في المستوى الأول.</a:t>
            </a:r>
            <a:endParaRPr lang="en-US" altLang="en-US" dirty="0">
              <a:latin typeface="Times New Roman" pitchFamily="18" charset="0"/>
              <a:cs typeface="Times New Roman" pitchFamily="18" charset="0"/>
            </a:endParaRPr>
          </a:p>
          <a:p>
            <a:pPr algn="r" rtl="1">
              <a:buFont typeface="Wingdings" pitchFamily="2" charset="2"/>
              <a:buChar char="v"/>
            </a:pPr>
            <a:r>
              <a:rPr lang="ar-SA" altLang="en-US" dirty="0">
                <a:latin typeface="Times New Roman" pitchFamily="18" charset="0"/>
                <a:cs typeface="Times New Roman" pitchFamily="18" charset="0"/>
              </a:rPr>
              <a:t>مكان إتخاذ القرار(مجلس الإدارة)</a:t>
            </a:r>
            <a:endParaRPr lang="en-US" altLang="en-US" dirty="0">
              <a:latin typeface="Times New Roman" pitchFamily="18" charset="0"/>
              <a:cs typeface="Times New Roman" pitchFamily="18" charset="0"/>
            </a:endParaRPr>
          </a:p>
          <a:p>
            <a:pPr algn="r" rtl="1">
              <a:buFont typeface="Wingdings" pitchFamily="2" charset="2"/>
              <a:buChar char="v"/>
            </a:pPr>
            <a:r>
              <a:rPr lang="ar-SA" altLang="en-US" dirty="0">
                <a:latin typeface="Times New Roman" pitchFamily="18" charset="0"/>
                <a:cs typeface="Times New Roman" pitchFamily="18" charset="0"/>
              </a:rPr>
              <a:t>المستوى الإجتماعي، وهو ذو علاقة مع المجتمع الحديث والعمل السياسي.</a:t>
            </a:r>
          </a:p>
          <a:p>
            <a:pPr algn="r" rtl="1"/>
            <a:endParaRPr lang="en-US" altLang="en-US" dirty="0">
              <a:latin typeface="Times New Roman" pitchFamily="18" charset="0"/>
              <a:cs typeface="Times New Roman" pitchFamily="18" charset="0"/>
            </a:endParaRPr>
          </a:p>
          <a:p>
            <a:pPr algn="r"/>
            <a:endParaRPr lang="en-US" altLang="en-US" dirty="0">
              <a:latin typeface="Times New Roman" pitchFamily="18" charset="0"/>
              <a:cs typeface="Times New Roman" pitchFamily="18" charset="0"/>
            </a:endParaRPr>
          </a:p>
        </p:txBody>
      </p:sp>
      <p:sp>
        <p:nvSpPr>
          <p:cNvPr id="17416" name="مستطيل 7"/>
          <p:cNvSpPr>
            <a:spLocks noChangeArrowheads="1"/>
          </p:cNvSpPr>
          <p:nvPr/>
        </p:nvSpPr>
        <p:spPr bwMode="auto">
          <a:xfrm>
            <a:off x="152400" y="2690813"/>
            <a:ext cx="8839200" cy="421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r>
              <a:rPr lang="ar-SA" altLang="en-US" sz="1600" b="1" dirty="0">
                <a:latin typeface="Times New Roman" pitchFamily="18" charset="0"/>
                <a:cs typeface="Times New Roman" pitchFamily="18" charset="0"/>
              </a:rPr>
              <a:t>يعد برنارد </a:t>
            </a:r>
            <a:r>
              <a:rPr lang="en-US" altLang="en-US" sz="1600" b="1" dirty="0">
                <a:latin typeface="Times New Roman" pitchFamily="18" charset="0"/>
                <a:cs typeface="Times New Roman" pitchFamily="18" charset="0"/>
              </a:rPr>
              <a:t>C. </a:t>
            </a:r>
            <a:r>
              <a:rPr lang="en-US" altLang="en-US" sz="1600" b="1" dirty="0" smtClean="0">
                <a:latin typeface="Times New Roman" pitchFamily="18" charset="0"/>
                <a:cs typeface="Times New Roman" pitchFamily="18" charset="0"/>
              </a:rPr>
              <a:t>Barnard</a:t>
            </a:r>
            <a:r>
              <a:rPr lang="ar-SA" altLang="en-US" sz="1600" b="1" dirty="0" smtClean="0">
                <a:latin typeface="Times New Roman" pitchFamily="18" charset="0"/>
                <a:cs typeface="Times New Roman" pitchFamily="18" charset="0"/>
              </a:rPr>
              <a:t> (</a:t>
            </a:r>
            <a:r>
              <a:rPr lang="ar-SA" altLang="en-US" sz="1600" b="1" dirty="0">
                <a:latin typeface="Times New Roman" pitchFamily="18" charset="0"/>
                <a:cs typeface="Times New Roman" pitchFamily="18" charset="0"/>
              </a:rPr>
              <a:t>1887-1961م) من أهم رواد المدرسة الإجتماعية </a:t>
            </a:r>
            <a:r>
              <a:rPr lang="ar-SA" altLang="en-US" sz="1600" dirty="0">
                <a:latin typeface="Times New Roman" pitchFamily="18" charset="0"/>
                <a:cs typeface="Times New Roman" pitchFamily="18" charset="0"/>
              </a:rPr>
              <a:t>الذي ساهم في تطوير المفاهيم الإدارية الحديثة وقد حدد المبادئ </a:t>
            </a:r>
            <a:r>
              <a:rPr lang="ar-SA" altLang="en-US" sz="1600" dirty="0" smtClean="0">
                <a:latin typeface="Times New Roman" pitchFamily="18" charset="0"/>
                <a:cs typeface="Times New Roman" pitchFamily="18" charset="0"/>
              </a:rPr>
              <a:t>الأساسية للاتصالات </a:t>
            </a:r>
            <a:r>
              <a:rPr lang="ar-SA" altLang="en-US" sz="1600" dirty="0">
                <a:latin typeface="Times New Roman" pitchFamily="18" charset="0"/>
                <a:cs typeface="Times New Roman" pitchFamily="18" charset="0"/>
              </a:rPr>
              <a:t>ونقل المعلومات كما يلي:-</a:t>
            </a:r>
          </a:p>
          <a:p>
            <a:pPr lvl="2" algn="r" rtl="1" eaLnBrk="1" hangingPunct="1">
              <a:buFont typeface="Wingdings" pitchFamily="2" charset="2"/>
              <a:buChar char="q"/>
            </a:pPr>
            <a:r>
              <a:rPr lang="ar-SA" altLang="en-US" dirty="0">
                <a:latin typeface="Times New Roman" pitchFamily="18" charset="0"/>
                <a:cs typeface="Times New Roman" pitchFamily="18" charset="0"/>
              </a:rPr>
              <a:t>يجب أن تكون قنوات الإتصال دقيقة ومحدّدة وبشكل جيد ومعروف لجميع من يعمل في المشروع بحيث تكون طرق الإتصال دقيقة في تسجيل الواجبات والحقوق لكل مسؤول مع التعريف بالأشخاص الذين يحتلون المناصب في المؤسسة أو المشروع.</a:t>
            </a:r>
            <a:endParaRPr lang="en-US" altLang="en-US" dirty="0">
              <a:latin typeface="Times New Roman" pitchFamily="18" charset="0"/>
              <a:cs typeface="Times New Roman" pitchFamily="18" charset="0"/>
            </a:endParaRPr>
          </a:p>
          <a:p>
            <a:pPr lvl="2" algn="r" rtl="1" eaLnBrk="1" hangingPunct="1">
              <a:buFont typeface="Wingdings" pitchFamily="2" charset="2"/>
              <a:buChar char="q"/>
            </a:pPr>
            <a:r>
              <a:rPr lang="ar-SA" altLang="en-US" dirty="0">
                <a:latin typeface="Times New Roman" pitchFamily="18" charset="0"/>
                <a:cs typeface="Times New Roman" pitchFamily="18" charset="0"/>
              </a:rPr>
              <a:t>يجب تحديد القنوات القانونية للإتصالات بين جميع العاملين، أي أن كل إنسان في المؤسسة يجب أن يملك إتصالاً قانونياً محدداً بشكل يمثل تبعية الرئيس والمرؤوس مع جميع الأشخاص الآخرين في المؤسسة.</a:t>
            </a:r>
            <a:endParaRPr lang="en-US" altLang="en-US" dirty="0">
              <a:latin typeface="Times New Roman" pitchFamily="18" charset="0"/>
              <a:cs typeface="Times New Roman" pitchFamily="18" charset="0"/>
            </a:endParaRPr>
          </a:p>
          <a:p>
            <a:pPr lvl="2" algn="r" rtl="1" eaLnBrk="1" hangingPunct="1">
              <a:buFont typeface="Wingdings" pitchFamily="2" charset="2"/>
              <a:buChar char="q"/>
            </a:pPr>
            <a:r>
              <a:rPr lang="ar-SA" altLang="en-US" dirty="0">
                <a:latin typeface="Times New Roman" pitchFamily="18" charset="0"/>
                <a:cs typeface="Times New Roman" pitchFamily="18" charset="0"/>
              </a:rPr>
              <a:t>خطوط الإتصالات يجب أن تكون بقدر الإمكان مباشرة وقصيرة. فكلما كانت خطوط الإتصال أكثر قصراً كانت هناك سرعة في إتخاذ القرار وتقلص الأخطاء في مثل هذه القرارات.</a:t>
            </a:r>
            <a:endParaRPr lang="en-US" altLang="en-US" dirty="0">
              <a:latin typeface="Times New Roman" pitchFamily="18" charset="0"/>
              <a:cs typeface="Times New Roman" pitchFamily="18" charset="0"/>
            </a:endParaRPr>
          </a:p>
          <a:p>
            <a:pPr lvl="2" algn="r" rtl="1" eaLnBrk="1" hangingPunct="1">
              <a:buFont typeface="Wingdings" pitchFamily="2" charset="2"/>
              <a:buChar char="q"/>
            </a:pPr>
            <a:r>
              <a:rPr lang="ar-SA" altLang="en-US" dirty="0">
                <a:latin typeface="Times New Roman" pitchFamily="18" charset="0"/>
                <a:cs typeface="Times New Roman" pitchFamily="18" charset="0"/>
              </a:rPr>
              <a:t>يجب إستعمال خطوط الإتصال بشكل كامل حيث أن الإتصال غير المباشر بين نقطتين يؤدي إلى التناقض والتصادم غير الصحيح ويقوض المسؤولية.</a:t>
            </a:r>
            <a:endParaRPr lang="en-US" altLang="en-US" dirty="0">
              <a:latin typeface="Times New Roman" pitchFamily="18" charset="0"/>
              <a:cs typeface="Times New Roman" pitchFamily="18" charset="0"/>
            </a:endParaRPr>
          </a:p>
          <a:p>
            <a:pPr lvl="2" algn="r" rtl="1" eaLnBrk="1" hangingPunct="1">
              <a:buFont typeface="Wingdings" pitchFamily="2" charset="2"/>
              <a:buChar char="q"/>
            </a:pPr>
            <a:r>
              <a:rPr lang="ar-SA" altLang="en-US" dirty="0">
                <a:latin typeface="Times New Roman" pitchFamily="18" charset="0"/>
                <a:cs typeface="Times New Roman" pitchFamily="18" charset="0"/>
              </a:rPr>
              <a:t>يجب  أن تدار مراكز الإتصال من قبل المختصين.</a:t>
            </a:r>
            <a:endParaRPr lang="en-US" altLang="en-US" dirty="0">
              <a:latin typeface="Times New Roman" pitchFamily="18" charset="0"/>
              <a:cs typeface="Times New Roman" pitchFamily="18" charset="0"/>
            </a:endParaRPr>
          </a:p>
          <a:p>
            <a:pPr lvl="2" algn="r" rtl="1" eaLnBrk="1" hangingPunct="1">
              <a:buFont typeface="Wingdings" pitchFamily="2" charset="2"/>
              <a:buChar char="q"/>
            </a:pPr>
            <a:r>
              <a:rPr lang="ar-SA" altLang="en-US" dirty="0">
                <a:latin typeface="Times New Roman" pitchFamily="18" charset="0"/>
                <a:cs typeface="Times New Roman" pitchFamily="18" charset="0"/>
              </a:rPr>
              <a:t>يجب عدم ترك خطوط الإتصالات فارغة.</a:t>
            </a:r>
            <a:endParaRPr lang="en-US" altLang="en-US" dirty="0">
              <a:latin typeface="Times New Roman" pitchFamily="18" charset="0"/>
              <a:cs typeface="Times New Roman" pitchFamily="18" charset="0"/>
            </a:endParaRPr>
          </a:p>
          <a:p>
            <a:pPr lvl="2" algn="r" rtl="1" eaLnBrk="1" hangingPunct="1">
              <a:buFont typeface="Wingdings" pitchFamily="2" charset="2"/>
              <a:buChar char="q"/>
            </a:pPr>
            <a:r>
              <a:rPr lang="ar-SA" altLang="en-US" dirty="0">
                <a:latin typeface="Times New Roman" pitchFamily="18" charset="0"/>
                <a:cs typeface="Times New Roman" pitchFamily="18" charset="0"/>
              </a:rPr>
              <a:t>يجب أن يكون كل حدث موثوقاً به.</a:t>
            </a:r>
            <a:endParaRPr lang="en-US" altLang="en-US" dirty="0">
              <a:latin typeface="Times New Roman" pitchFamily="18" charset="0"/>
              <a:cs typeface="Times New Roman" pitchFamily="18" charset="0"/>
            </a:endParaRPr>
          </a:p>
          <a:p>
            <a:pPr algn="r" rtl="1" eaLnBrk="1" hangingPunct="1"/>
            <a:endParaRPr lang="en-US" altLang="en-US" sz="2000" dirty="0">
              <a:cs typeface="Arabic Transparent" pitchFamily="2" charset="0"/>
            </a:endParaRPr>
          </a:p>
        </p:txBody>
      </p:sp>
      <p:sp>
        <p:nvSpPr>
          <p:cNvPr id="10" name="عنصر نائب لرقم الشريحة 9"/>
          <p:cNvSpPr>
            <a:spLocks noGrp="1"/>
          </p:cNvSpPr>
          <p:nvPr>
            <p:ph type="sldNum" sz="quarter" idx="12"/>
          </p:nvPr>
        </p:nvSpPr>
        <p:spPr/>
        <p:txBody>
          <a:bodyPr/>
          <a:lstStyle/>
          <a:p>
            <a:pPr>
              <a:defRPr/>
            </a:pPr>
            <a:fld id="{70C9D5CB-DCC6-47BA-A024-B2724F7D976C}" type="slidenum">
              <a:rPr lang="en-US" smtClean="0"/>
              <a:pPr>
                <a:defRPr/>
              </a:pPr>
              <a:t>55</a:t>
            </a:fld>
            <a:endParaRPr lang="en-US"/>
          </a:p>
        </p:txBody>
      </p:sp>
    </p:spTree>
    <p:extLst>
      <p:ext uri="{BB962C8B-B14F-4D97-AF65-F5344CB8AC3E}">
        <p14:creationId xmlns:p14="http://schemas.microsoft.com/office/powerpoint/2010/main" val="143167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8436"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18437"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4" descr="C:\Users\نجيب\Pictures\ks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9" name="Rectangle 7"/>
          <p:cNvSpPr>
            <a:spLocks noChangeArrowheads="1"/>
          </p:cNvSpPr>
          <p:nvPr/>
        </p:nvSpPr>
        <p:spPr bwMode="auto">
          <a:xfrm>
            <a:off x="858496" y="583206"/>
            <a:ext cx="7503207" cy="6093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457200"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indent="0" algn="ctr" rtl="1"/>
            <a:r>
              <a:rPr lang="ar-SA" altLang="en-US" b="1" u="sng" dirty="0">
                <a:solidFill>
                  <a:schemeClr val="accent1"/>
                </a:solidFill>
                <a:latin typeface="Times New Roman" pitchFamily="18" charset="0"/>
                <a:cs typeface="Times New Roman" pitchFamily="18" charset="0"/>
              </a:rPr>
              <a:t>المدرسة التجريبية الحديثة " في نظرية التنظيم والإدارة</a:t>
            </a:r>
          </a:p>
          <a:p>
            <a:pPr algn="justLow" rtl="1"/>
            <a:r>
              <a:rPr lang="ar-SA" altLang="en-US" dirty="0" smtClean="0">
                <a:latin typeface="Times New Roman" pitchFamily="18" charset="0"/>
                <a:cs typeface="Times New Roman" pitchFamily="18" charset="0"/>
              </a:rPr>
              <a:t>لقد </a:t>
            </a:r>
            <a:r>
              <a:rPr lang="ar-SA" altLang="en-US" dirty="0">
                <a:latin typeface="Times New Roman" pitchFamily="18" charset="0"/>
                <a:cs typeface="Times New Roman" pitchFamily="18" charset="0"/>
              </a:rPr>
              <a:t>تأثر أتباع هذه المدرسة بالنظريات والمدارس الإدارية الأخرى، ويعد رجال الأعمال ورؤساء الشركات ومستشاروهم من أهم رواد هذه المدرسة. </a:t>
            </a:r>
            <a:endParaRPr lang="ar-SA" altLang="en-US" dirty="0" smtClean="0">
              <a:latin typeface="Times New Roman" pitchFamily="18" charset="0"/>
              <a:cs typeface="Times New Roman" pitchFamily="18" charset="0"/>
            </a:endParaRPr>
          </a:p>
          <a:p>
            <a:pPr marL="285750" indent="-285750" algn="justLow" rtl="1">
              <a:buFont typeface="Wingdings" panose="05000000000000000000" pitchFamily="2" charset="2"/>
              <a:buChar char="q"/>
            </a:pPr>
            <a:r>
              <a:rPr lang="ar-SA" altLang="en-US" dirty="0">
                <a:latin typeface="Times New Roman" pitchFamily="18" charset="0"/>
                <a:cs typeface="Times New Roman" pitchFamily="18" charset="0"/>
              </a:rPr>
              <a:t> وهي تركز على الجانب </a:t>
            </a:r>
            <a:r>
              <a:rPr lang="ar-SA" altLang="en-US" dirty="0" smtClean="0">
                <a:latin typeface="Times New Roman" pitchFamily="18" charset="0"/>
                <a:cs typeface="Times New Roman" pitchFamily="18" charset="0"/>
              </a:rPr>
              <a:t>العملي أكثر </a:t>
            </a:r>
            <a:r>
              <a:rPr lang="ar-SA" altLang="en-US" dirty="0">
                <a:latin typeface="Times New Roman" pitchFamily="18" charset="0"/>
                <a:cs typeface="Times New Roman" pitchFamily="18" charset="0"/>
              </a:rPr>
              <a:t>من الجانب النظري في الإدارة ولان المدرسة السابقة كانت تركز على الإنسان </a:t>
            </a:r>
            <a:r>
              <a:rPr lang="ar-SA" altLang="en-US" dirty="0" smtClean="0">
                <a:latin typeface="Times New Roman" pitchFamily="18" charset="0"/>
                <a:cs typeface="Times New Roman" pitchFamily="18" charset="0"/>
              </a:rPr>
              <a:t>فقط فان </a:t>
            </a:r>
            <a:r>
              <a:rPr lang="ar-SA" altLang="en-US" dirty="0">
                <a:latin typeface="Times New Roman" pitchFamily="18" charset="0"/>
                <a:cs typeface="Times New Roman" pitchFamily="18" charset="0"/>
              </a:rPr>
              <a:t>هذه المدرسة جمعت بين البيئة الداخلية والإنسان من جهة والبيئة الخارجيةالمحيطة من جهة </a:t>
            </a:r>
            <a:r>
              <a:rPr lang="ar-SA" altLang="en-US" dirty="0" smtClean="0">
                <a:latin typeface="Times New Roman" pitchFamily="18" charset="0"/>
                <a:cs typeface="Times New Roman" pitchFamily="18" charset="0"/>
              </a:rPr>
              <a:t>أخرى.</a:t>
            </a:r>
          </a:p>
          <a:p>
            <a:pPr marL="285750" indent="-285750" algn="justLow" rtl="1">
              <a:buFont typeface="Wingdings" panose="05000000000000000000" pitchFamily="2" charset="2"/>
              <a:buChar char="q"/>
            </a:pPr>
            <a:r>
              <a:rPr lang="ar-SA" altLang="en-US" dirty="0" smtClean="0">
                <a:latin typeface="Times New Roman" pitchFamily="18" charset="0"/>
                <a:cs typeface="Times New Roman" pitchFamily="18" charset="0"/>
              </a:rPr>
              <a:t> </a:t>
            </a:r>
            <a:r>
              <a:rPr lang="ar-SA" altLang="en-US" dirty="0">
                <a:latin typeface="Times New Roman" pitchFamily="18" charset="0"/>
                <a:cs typeface="Times New Roman" pitchFamily="18" charset="0"/>
              </a:rPr>
              <a:t>ويرون أن الإدارة ممكن تعلمها بالممارسة أكثر من الاعتماد </a:t>
            </a:r>
            <a:r>
              <a:rPr lang="ar-SA" altLang="en-US" dirty="0" smtClean="0">
                <a:latin typeface="Times New Roman" pitchFamily="18" charset="0"/>
                <a:cs typeface="Times New Roman" pitchFamily="18" charset="0"/>
              </a:rPr>
              <a:t>على الجانب </a:t>
            </a:r>
            <a:r>
              <a:rPr lang="ar-SA" altLang="en-US" dirty="0">
                <a:latin typeface="Times New Roman" pitchFamily="18" charset="0"/>
                <a:cs typeface="Times New Roman" pitchFamily="18" charset="0"/>
              </a:rPr>
              <a:t>النظري لوحده وقالوا </a:t>
            </a:r>
            <a:r>
              <a:rPr lang="ar-SA" altLang="en-US" dirty="0" smtClean="0">
                <a:latin typeface="Times New Roman" pitchFamily="18" charset="0"/>
                <a:cs typeface="Times New Roman" pitchFamily="18" charset="0"/>
              </a:rPr>
              <a:t>(بان </a:t>
            </a:r>
            <a:r>
              <a:rPr lang="ar-SA" altLang="en-US" dirty="0">
                <a:latin typeface="Times New Roman" pitchFamily="18" charset="0"/>
                <a:cs typeface="Times New Roman" pitchFamily="18" charset="0"/>
              </a:rPr>
              <a:t>الإدارة العلمية تختلف عن علم الإدارة </a:t>
            </a:r>
            <a:r>
              <a:rPr lang="ar-SA" altLang="en-US" dirty="0" smtClean="0">
                <a:latin typeface="Times New Roman" pitchFamily="18" charset="0"/>
                <a:cs typeface="Times New Roman" pitchFamily="18" charset="0"/>
              </a:rPr>
              <a:t>) </a:t>
            </a:r>
          </a:p>
          <a:p>
            <a:pPr marL="285750" indent="-285750" algn="justLow" rtl="1">
              <a:buFont typeface="Wingdings" panose="05000000000000000000" pitchFamily="2" charset="2"/>
              <a:buChar char="q"/>
            </a:pPr>
            <a:r>
              <a:rPr lang="ar-SA" altLang="en-US" dirty="0" smtClean="0">
                <a:latin typeface="Times New Roman" pitchFamily="18" charset="0"/>
                <a:cs typeface="Times New Roman" pitchFamily="18" charset="0"/>
              </a:rPr>
              <a:t>فالإدارة </a:t>
            </a:r>
            <a:r>
              <a:rPr lang="ar-SA" altLang="en-US" dirty="0">
                <a:latin typeface="Times New Roman" pitchFamily="18" charset="0"/>
                <a:cs typeface="Times New Roman" pitchFamily="18" charset="0"/>
              </a:rPr>
              <a:t>العلمية هي ( الممارسة العملية للإدارة على أساس علمي </a:t>
            </a:r>
            <a:r>
              <a:rPr lang="ar-SA" altLang="en-US" dirty="0" smtClean="0">
                <a:latin typeface="Times New Roman" pitchFamily="18" charset="0"/>
                <a:cs typeface="Times New Roman" pitchFamily="18" charset="0"/>
              </a:rPr>
              <a:t>) وعلم الإدارة </a:t>
            </a:r>
            <a:r>
              <a:rPr lang="ar-SA" altLang="en-US" dirty="0">
                <a:latin typeface="Times New Roman" pitchFamily="18" charset="0"/>
                <a:cs typeface="Times New Roman" pitchFamily="18" charset="0"/>
              </a:rPr>
              <a:t>( هو البحث النظري في مجال العملية الإدارية ) </a:t>
            </a:r>
          </a:p>
          <a:p>
            <a:pPr marL="285750" indent="-285750" algn="justLow" rtl="1">
              <a:buFont typeface="Wingdings" panose="05000000000000000000" pitchFamily="2" charset="2"/>
              <a:buChar char="q"/>
            </a:pPr>
            <a:r>
              <a:rPr lang="ar-SA" altLang="en-US" dirty="0" smtClean="0">
                <a:latin typeface="Times New Roman" pitchFamily="18" charset="0"/>
                <a:cs typeface="Times New Roman" pitchFamily="18" charset="0"/>
              </a:rPr>
              <a:t>وقد ظهر مختصون في مختلف الفروع مثل المهندسون في مجال تنظيم الإنتاج وإقتصاديون وإجتماعيون وإحصائيون وغيرهم ممن درسوا المشكلات التي تخص هذا الإتجاه الإداري والتي تعتمد على دراسة الإدارة العملية بهدف برهنة الأوامر والتوصيات التي تمتلك أهمية عملية بالإعتماد على الرياضيات وغيرها من العلوم الإقتصادية.</a:t>
            </a:r>
          </a:p>
          <a:p>
            <a:pPr algn="r" rtl="1" eaLnBrk="1" hangingPunct="1">
              <a:buFont typeface="Wingdings" pitchFamily="2" charset="2"/>
              <a:buChar char="q"/>
            </a:pPr>
            <a:r>
              <a:rPr lang="ar-SA" altLang="en-US" b="1" dirty="0" smtClean="0">
                <a:latin typeface="Times New Roman" pitchFamily="18" charset="0"/>
                <a:cs typeface="Times New Roman" pitchFamily="18" charset="0"/>
              </a:rPr>
              <a:t>فــي </a:t>
            </a:r>
            <a:r>
              <a:rPr lang="ar-SA" altLang="en-US" b="1" dirty="0">
                <a:latin typeface="Times New Roman" pitchFamily="18" charset="0"/>
                <a:cs typeface="Times New Roman" pitchFamily="18" charset="0"/>
              </a:rPr>
              <a:t>الـــوقـت الـــــحاضر تــــطورت نـــشاطات الــمدرسة الــتجريبية باتجاهين مــستقلين:</a:t>
            </a:r>
            <a:endParaRPr lang="en-US" altLang="en-US" dirty="0">
              <a:latin typeface="Times New Roman" pitchFamily="18" charset="0"/>
              <a:cs typeface="Times New Roman" pitchFamily="18" charset="0"/>
            </a:endParaRPr>
          </a:p>
          <a:p>
            <a:pPr algn="r" rtl="1" eaLnBrk="1" hangingPunct="1"/>
            <a:r>
              <a:rPr lang="ar-SA" altLang="en-US" b="1" dirty="0">
                <a:latin typeface="Times New Roman" pitchFamily="18" charset="0"/>
                <a:cs typeface="Times New Roman" pitchFamily="18" charset="0"/>
              </a:rPr>
              <a:t>الأول</a:t>
            </a:r>
            <a:r>
              <a:rPr lang="ar-SA" altLang="en-US" dirty="0">
                <a:latin typeface="Times New Roman" pitchFamily="18" charset="0"/>
                <a:cs typeface="Times New Roman" pitchFamily="18" charset="0"/>
              </a:rPr>
              <a:t>: يعتمد على الدراسات الواضحة التنظيمية والإقتصادية والتقنية لهذا الفعل أو ذاك من التنظيم الإداري للمشاريع الرأسمالية.</a:t>
            </a:r>
            <a:endParaRPr lang="en-US" altLang="en-US" dirty="0">
              <a:latin typeface="Times New Roman" pitchFamily="18" charset="0"/>
              <a:cs typeface="Times New Roman" pitchFamily="18" charset="0"/>
            </a:endParaRPr>
          </a:p>
          <a:p>
            <a:pPr algn="r" rtl="1" eaLnBrk="1" hangingPunct="1"/>
            <a:r>
              <a:rPr lang="ar-SA" altLang="en-US" b="1" dirty="0">
                <a:latin typeface="Times New Roman" pitchFamily="18" charset="0"/>
                <a:cs typeface="Times New Roman" pitchFamily="18" charset="0"/>
              </a:rPr>
              <a:t>الثاني</a:t>
            </a:r>
            <a:r>
              <a:rPr lang="ar-SA" altLang="en-US" dirty="0">
                <a:latin typeface="Times New Roman" pitchFamily="18" charset="0"/>
                <a:cs typeface="Times New Roman" pitchFamily="18" charset="0"/>
              </a:rPr>
              <a:t>: الأبحاث النفسية الطبيعية التطبيقية.</a:t>
            </a:r>
          </a:p>
          <a:p>
            <a:pPr algn="r" rtl="1" eaLnBrk="1" hangingPunct="1"/>
            <a:endParaRPr lang="ar-SA" altLang="en-US" sz="1600" dirty="0"/>
          </a:p>
          <a:p>
            <a:pPr algn="r" rtl="1" eaLnBrk="1" hangingPunct="1"/>
            <a:endParaRPr lang="en-US" altLang="en-US" sz="1600" dirty="0"/>
          </a:p>
          <a:p>
            <a:pPr algn="justLow" rtl="1"/>
            <a:endParaRPr lang="ar-SA" altLang="en-US" sz="1600" dirty="0">
              <a:cs typeface="Times New Roman" pitchFamily="18" charset="0"/>
            </a:endParaRPr>
          </a:p>
          <a:p>
            <a:pPr algn="justLow" rtl="1"/>
            <a:endParaRPr lang="ar-SA" altLang="en-US" sz="2000" dirty="0"/>
          </a:p>
        </p:txBody>
      </p:sp>
      <p:sp>
        <p:nvSpPr>
          <p:cNvPr id="10" name="عنصر نائب لرقم الشريحة 9"/>
          <p:cNvSpPr>
            <a:spLocks noGrp="1"/>
          </p:cNvSpPr>
          <p:nvPr>
            <p:ph type="sldNum" sz="quarter" idx="12"/>
          </p:nvPr>
        </p:nvSpPr>
        <p:spPr/>
        <p:txBody>
          <a:bodyPr/>
          <a:lstStyle/>
          <a:p>
            <a:pPr>
              <a:defRPr/>
            </a:pPr>
            <a:fld id="{B2DA6371-7534-4FE0-B4AF-A4B265EBB32B}" type="slidenum">
              <a:rPr lang="en-US" smtClean="0"/>
              <a:pPr>
                <a:defRPr/>
              </a:pPr>
              <a:t>56</a:t>
            </a:fld>
            <a:endParaRPr lang="en-US"/>
          </a:p>
        </p:txBody>
      </p:sp>
    </p:spTree>
    <p:extLst>
      <p:ext uri="{BB962C8B-B14F-4D97-AF65-F5344CB8AC3E}">
        <p14:creationId xmlns:p14="http://schemas.microsoft.com/office/powerpoint/2010/main" val="4041561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B77EE641-80D8-4BFE-A259-D7C849663991}" type="slidenum">
              <a:rPr lang="en-US" smtClean="0">
                <a:solidFill>
                  <a:prstClr val="black"/>
                </a:solidFill>
              </a:rPr>
              <a:pPr>
                <a:defRPr/>
              </a:pPr>
              <a:t>57</a:t>
            </a:fld>
            <a:endParaRPr lang="en-US">
              <a:solidFill>
                <a:prstClr val="black"/>
              </a:solidFill>
            </a:endParaRPr>
          </a:p>
        </p:txBody>
      </p:sp>
      <p:sp>
        <p:nvSpPr>
          <p:cNvPr id="5" name="مستطيل 7"/>
          <p:cNvSpPr>
            <a:spLocks noGrp="1"/>
          </p:cNvSpPr>
          <p:nvPr>
            <p:ph idx="1"/>
          </p:nvPr>
        </p:nvSpPr>
        <p:spPr>
          <a:xfrm>
            <a:off x="1143000" y="1219200"/>
            <a:ext cx="7543800" cy="4442242"/>
          </a:xfrm>
          <a:prstGeom prst="rect">
            <a:avLst/>
          </a:prstGeom>
        </p:spPr>
        <p:txBody>
          <a:bodyPr wrap="square">
            <a:spAutoFit/>
          </a:bodyPr>
          <a:lstStyle/>
          <a:p>
            <a:pPr algn="r" rtl="1">
              <a:buFont typeface="Wingdings" pitchFamily="2" charset="2"/>
              <a:buChar char="q"/>
              <a:defRPr/>
            </a:pPr>
            <a:r>
              <a:rPr lang="ar-SA" sz="2000" dirty="0">
                <a:solidFill>
                  <a:schemeClr val="accent1"/>
                </a:solidFill>
                <a:latin typeface="Times New Roman" pitchFamily="18" charset="0"/>
                <a:cs typeface="Times New Roman" pitchFamily="18" charset="0"/>
              </a:rPr>
              <a:t>خصائص الـنشاطات الإدارية </a:t>
            </a:r>
            <a:r>
              <a:rPr lang="ar-SA" sz="2000" dirty="0" smtClean="0">
                <a:solidFill>
                  <a:srgbClr val="0070C0"/>
                </a:solidFill>
                <a:latin typeface="Times New Roman" pitchFamily="18" charset="0"/>
                <a:cs typeface="Times New Roman" pitchFamily="18" charset="0"/>
              </a:rPr>
              <a:t>:  </a:t>
            </a:r>
            <a:r>
              <a:rPr lang="ar-SA" sz="2000" dirty="0">
                <a:solidFill>
                  <a:srgbClr val="0070C0"/>
                </a:solidFill>
                <a:latin typeface="Times New Roman" pitchFamily="18" charset="0"/>
                <a:cs typeface="Times New Roman" pitchFamily="18" charset="0"/>
              </a:rPr>
              <a:t>جميع رواد هذه المدرسة ينطلقون من أن الإدارة </a:t>
            </a:r>
            <a:r>
              <a:rPr lang="en-US" sz="2000" dirty="0">
                <a:solidFill>
                  <a:srgbClr val="0070C0"/>
                </a:solidFill>
                <a:latin typeface="Times New Roman" pitchFamily="18" charset="0"/>
                <a:cs typeface="Times New Roman" pitchFamily="18" charset="0"/>
              </a:rPr>
              <a:t>Management</a:t>
            </a:r>
            <a:r>
              <a:rPr lang="ar-SA" sz="2000" dirty="0">
                <a:solidFill>
                  <a:srgbClr val="0070C0"/>
                </a:solidFill>
                <a:latin typeface="Times New Roman" pitchFamily="18" charset="0"/>
                <a:cs typeface="Times New Roman" pitchFamily="18" charset="0"/>
              </a:rPr>
              <a:t> هي الإدارة الفنية للناس وهي خصائص مستقلة في مجال النشاطات والمعرفة.</a:t>
            </a:r>
          </a:p>
          <a:p>
            <a:pPr algn="r" rtl="1">
              <a:buFont typeface="Wingdings" pitchFamily="2" charset="2"/>
              <a:buChar char="q"/>
              <a:defRPr/>
            </a:pPr>
            <a:r>
              <a:rPr lang="ar-SA" sz="2000" dirty="0">
                <a:solidFill>
                  <a:srgbClr val="0070C0"/>
                </a:solidFill>
                <a:latin typeface="Times New Roman" pitchFamily="18" charset="0"/>
                <a:cs typeface="Times New Roman" pitchFamily="18" charset="0"/>
              </a:rPr>
              <a:t>إن عمل الوحدات الإنتاجية يتطلب من المدير الناجح إزاحة جميع الأماكن الضعيفة بإتباع الخطوات التالية:-</a:t>
            </a:r>
          </a:p>
          <a:p>
            <a:pPr marL="457200" indent="-457200" algn="r" rtl="1">
              <a:buFont typeface="+mj-lt"/>
              <a:buAutoNum type="arabicPeriod"/>
              <a:defRPr/>
            </a:pPr>
            <a:r>
              <a:rPr lang="ar-SA" sz="2000" dirty="0">
                <a:latin typeface="Times New Roman" pitchFamily="18" charset="0"/>
                <a:cs typeface="Times New Roman" pitchFamily="18" charset="0"/>
              </a:rPr>
              <a:t>يجب على المدير أن يحدد الهدف لعمل المشروع ويقرر ما يلزم عمله </a:t>
            </a:r>
          </a:p>
          <a:p>
            <a:pPr marL="457200" indent="-457200" algn="r" rtl="1">
              <a:buFont typeface="+mj-lt"/>
              <a:buAutoNum type="arabicPeriod"/>
              <a:defRPr/>
            </a:pPr>
            <a:r>
              <a:rPr lang="ar-SA" sz="2000" dirty="0">
                <a:latin typeface="Times New Roman" pitchFamily="18" charset="0"/>
                <a:cs typeface="Times New Roman" pitchFamily="18" charset="0"/>
              </a:rPr>
              <a:t>يجب على المدير أن ينظم ويصنّف الأعمال ويوزعها ويعمل </a:t>
            </a:r>
            <a:r>
              <a:rPr lang="ar-SA" sz="2000" dirty="0" smtClean="0">
                <a:latin typeface="Times New Roman" pitchFamily="18" charset="0"/>
                <a:cs typeface="Times New Roman" pitchFamily="18" charset="0"/>
              </a:rPr>
              <a:t>ما يلزم </a:t>
            </a:r>
            <a:endParaRPr lang="ar-SA" sz="2000" dirty="0">
              <a:latin typeface="Times New Roman" pitchFamily="18" charset="0"/>
              <a:cs typeface="Times New Roman" pitchFamily="18" charset="0"/>
            </a:endParaRPr>
          </a:p>
          <a:p>
            <a:pPr marL="457200" indent="-457200" algn="r" rtl="1">
              <a:buFont typeface="+mj-lt"/>
              <a:buAutoNum type="arabicPeriod"/>
              <a:defRPr/>
            </a:pPr>
            <a:r>
              <a:rPr lang="ar-SA" sz="2000" dirty="0">
                <a:latin typeface="Times New Roman" pitchFamily="18" charset="0"/>
                <a:cs typeface="Times New Roman" pitchFamily="18" charset="0"/>
              </a:rPr>
              <a:t>يجب على المدير أن يستغل جميع أشكال الوسائل بما في ذلك المكافآت والحوافز </a:t>
            </a:r>
          </a:p>
          <a:p>
            <a:pPr marL="457200" indent="-457200" algn="r" rtl="1">
              <a:buFont typeface="+mj-lt"/>
              <a:buAutoNum type="arabicPeriod"/>
              <a:defRPr/>
            </a:pPr>
            <a:r>
              <a:rPr lang="ar-SA" sz="2000" dirty="0">
                <a:latin typeface="Times New Roman" pitchFamily="18" charset="0"/>
                <a:cs typeface="Times New Roman" pitchFamily="18" charset="0"/>
              </a:rPr>
              <a:t>يجب على المدير أن يحلل النشاطات التنظيمية ويحدد المعدلات ويقوّم النشاطات لجميع </a:t>
            </a:r>
            <a:r>
              <a:rPr lang="ar-SA" sz="2000" dirty="0" smtClean="0">
                <a:latin typeface="Times New Roman" pitchFamily="18" charset="0"/>
                <a:cs typeface="Times New Roman" pitchFamily="18" charset="0"/>
              </a:rPr>
              <a:t>الأشخاص الذين </a:t>
            </a:r>
            <a:r>
              <a:rPr lang="ar-SA" sz="2000" dirty="0">
                <a:latin typeface="Times New Roman" pitchFamily="18" charset="0"/>
                <a:cs typeface="Times New Roman" pitchFamily="18" charset="0"/>
              </a:rPr>
              <a:t>يعملون في المشروع. </a:t>
            </a:r>
          </a:p>
          <a:p>
            <a:pPr marL="457200" indent="-457200" algn="r" rtl="1">
              <a:buFont typeface="+mj-lt"/>
              <a:buAutoNum type="arabicPeriod"/>
              <a:defRPr/>
            </a:pPr>
            <a:r>
              <a:rPr lang="ar-SA" sz="2000" dirty="0">
                <a:latin typeface="Times New Roman" pitchFamily="18" charset="0"/>
                <a:cs typeface="Times New Roman" pitchFamily="18" charset="0"/>
              </a:rPr>
              <a:t>يجب على المدير أن يضمن زيادة الأشخاص ويمهد السبل لذلك</a:t>
            </a:r>
            <a:endParaRPr lang="en-US" sz="2000" dirty="0">
              <a:latin typeface="Times New Roman" pitchFamily="18" charset="0"/>
              <a:cs typeface="Times New Roman" pitchFamily="18" charset="0"/>
            </a:endParaRPr>
          </a:p>
          <a:p>
            <a:pPr algn="r" rtl="1">
              <a:defRPr/>
            </a:pPr>
            <a:endParaRPr lang="ar-SA" sz="1800" dirty="0">
              <a:solidFill>
                <a:schemeClr val="accent1"/>
              </a:solidFill>
              <a:cs typeface="PT Bold Heading" pitchFamily="2" charset="-78"/>
            </a:endParaRPr>
          </a:p>
          <a:p>
            <a:pPr algn="r" rtl="1">
              <a:defRPr/>
            </a:pPr>
            <a:endParaRPr lang="en-US" sz="1800" dirty="0">
              <a:solidFill>
                <a:schemeClr val="accent1"/>
              </a:solidFill>
              <a:cs typeface="PT Bold Heading" pitchFamily="2" charset="-78"/>
            </a:endParaRPr>
          </a:p>
        </p:txBody>
      </p:sp>
    </p:spTree>
    <p:extLst>
      <p:ext uri="{BB962C8B-B14F-4D97-AF65-F5344CB8AC3E}">
        <p14:creationId xmlns:p14="http://schemas.microsoft.com/office/powerpoint/2010/main" val="8087245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9460"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19461" name="Picture 2" descr="شعار قسم الاقتصاد الزراعي"/>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4" descr="C:\Users\نجيب\Pictures\ks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مستطيل 6"/>
          <p:cNvSpPr/>
          <p:nvPr/>
        </p:nvSpPr>
        <p:spPr>
          <a:xfrm>
            <a:off x="388121" y="990600"/>
            <a:ext cx="8534400" cy="5678478"/>
          </a:xfrm>
          <a:prstGeom prst="rect">
            <a:avLst/>
          </a:prstGeom>
        </p:spPr>
        <p:txBody>
          <a:bodyPr>
            <a:spAutoFit/>
          </a:bodyPr>
          <a:lstStyle/>
          <a:p>
            <a:pPr algn="r" rtl="1"/>
            <a:r>
              <a:rPr lang="ar-SA" sz="2400" dirty="0" smtClean="0"/>
              <a:t>مثال: لإدارة </a:t>
            </a:r>
            <a:r>
              <a:rPr lang="ar-SA" sz="2400" dirty="0"/>
              <a:t>المجتمع </a:t>
            </a:r>
            <a:r>
              <a:rPr lang="ar-SA" sz="2400" dirty="0" smtClean="0"/>
              <a:t>الصناعي، </a:t>
            </a:r>
            <a:r>
              <a:rPr lang="ar-SA" sz="2400" dirty="0"/>
              <a:t>إن التقويم الأكثر إنتشاراً لمعظم رواد المدرسة التجريبية يظهر في التركيب التنظيمي "</a:t>
            </a:r>
            <a:r>
              <a:rPr lang="ar-SA" sz="2400" b="1" dirty="0"/>
              <a:t>لــجـنـرال مـوتــورز</a:t>
            </a:r>
            <a:r>
              <a:rPr lang="ar-SA" sz="2400" dirty="0"/>
              <a:t>" </a:t>
            </a:r>
            <a:r>
              <a:rPr lang="ar-SA" sz="2400" dirty="0" smtClean="0"/>
              <a:t>والذي له خـاصتين :</a:t>
            </a:r>
            <a:endParaRPr lang="en-US" sz="2400" dirty="0"/>
          </a:p>
          <a:p>
            <a:pPr algn="r" rtl="1"/>
            <a:r>
              <a:rPr lang="ar-SA" sz="2400" b="1" dirty="0"/>
              <a:t>الأولى</a:t>
            </a:r>
            <a:r>
              <a:rPr lang="ar-SA" sz="2400" dirty="0"/>
              <a:t>- الــــتوسع في الــــواجبات والـــــحق في إتـــــخاذ الــــقرار الــــذاتي للأقسام،</a:t>
            </a:r>
            <a:endParaRPr lang="en-US" sz="2400" dirty="0"/>
          </a:p>
          <a:p>
            <a:pPr algn="r" rtl="1"/>
            <a:r>
              <a:rPr lang="ar-SA" sz="2400" b="1" dirty="0"/>
              <a:t>الثانية</a:t>
            </a:r>
            <a:r>
              <a:rPr lang="ar-SA" sz="2400" dirty="0"/>
              <a:t>- </a:t>
            </a:r>
            <a:r>
              <a:rPr lang="ar-SA" sz="2400" dirty="0" smtClean="0"/>
              <a:t> تــنظيم </a:t>
            </a:r>
            <a:r>
              <a:rPr lang="ar-SA" sz="2400" dirty="0"/>
              <a:t>هذه الأقــسام واستخراج الــربح مـــركزيّاً وعــمل نـظام مـراقبة دقـيق وقـياس فــعالية الـــعاملين.</a:t>
            </a:r>
            <a:endParaRPr lang="en-US" sz="2400" dirty="0"/>
          </a:p>
          <a:p>
            <a:pPr algn="r" rtl="1">
              <a:lnSpc>
                <a:spcPct val="150000"/>
              </a:lnSpc>
              <a:buFont typeface="Wingdings" pitchFamily="2" charset="2"/>
              <a:buChar char="q"/>
              <a:defRPr/>
            </a:pPr>
            <a:r>
              <a:rPr lang="ar-SA" sz="2400" kern="10"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Times New Roman" pitchFamily="18" charset="0"/>
                <a:cs typeface="Times New Roman" pitchFamily="18" charset="0"/>
              </a:rPr>
              <a:t> يــنظم </a:t>
            </a:r>
            <a:r>
              <a:rPr lang="ar-SA" sz="2400" kern="10" cap="all" dirty="0">
                <a:ln w="9000" cmpd="sng">
                  <a:solidFill>
                    <a:schemeClr val="accent4">
                      <a:shade val="50000"/>
                      <a:satMod val="120000"/>
                    </a:schemeClr>
                  </a:solidFill>
                  <a:prstDash val="solid"/>
                </a:ln>
                <a:effectLst>
                  <a:reflection blurRad="12700" stA="28000" endPos="45000" dist="1000" dir="5400000" sy="-100000" algn="bl" rotWithShape="0"/>
                </a:effectLst>
                <a:latin typeface="Times New Roman" pitchFamily="18" charset="0"/>
                <a:cs typeface="Times New Roman" pitchFamily="18" charset="0"/>
              </a:rPr>
              <a:t>الـــــمبدأ الـــــفدرالي في الإدارة كما يلي:</a:t>
            </a:r>
          </a:p>
          <a:p>
            <a:pPr algn="r" rtl="1">
              <a:lnSpc>
                <a:spcPct val="150000"/>
              </a:lnSpc>
              <a:buFont typeface="Wingdings" pitchFamily="2" charset="2"/>
              <a:buChar char="v"/>
              <a:defRPr/>
            </a:pPr>
            <a:r>
              <a:rPr lang="ar-SA" sz="2400" kern="10" cap="all"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Times New Roman" pitchFamily="18" charset="0"/>
                <a:ea typeface="Monotype Koufi"/>
                <a:cs typeface="Times New Roman" pitchFamily="18" charset="0"/>
              </a:rPr>
              <a:t>  </a:t>
            </a:r>
            <a:r>
              <a:rPr lang="ar-SA" sz="2400" kern="10" cap="all" dirty="0">
                <a:ln w="9000" cmpd="sng">
                  <a:solidFill>
                    <a:schemeClr val="accent4">
                      <a:shade val="50000"/>
                      <a:satMod val="120000"/>
                    </a:schemeClr>
                  </a:solidFill>
                  <a:prstDash val="solid"/>
                </a:ln>
                <a:effectLst>
                  <a:reflection blurRad="12700" stA="28000" endPos="45000" dist="1000" dir="5400000" sy="-100000" algn="bl" rotWithShape="0"/>
                </a:effectLst>
                <a:latin typeface="Times New Roman" pitchFamily="18" charset="0"/>
                <a:ea typeface="Monotype Koufi"/>
                <a:cs typeface="Times New Roman" pitchFamily="18" charset="0"/>
              </a:rPr>
              <a:t>يعطي القيادات العليا أمكانية شغل وظائف منفصلة خاصة بها.</a:t>
            </a:r>
          </a:p>
          <a:p>
            <a:pPr algn="r" rtl="1">
              <a:lnSpc>
                <a:spcPct val="150000"/>
              </a:lnSpc>
              <a:buFont typeface="Wingdings" pitchFamily="2" charset="2"/>
              <a:buChar char="v"/>
              <a:defRPr/>
            </a:pPr>
            <a:r>
              <a:rPr lang="ar-SA" sz="2400" kern="10" cap="all" dirty="0">
                <a:ln w="9000" cmpd="sng">
                  <a:solidFill>
                    <a:schemeClr val="accent4">
                      <a:shade val="50000"/>
                      <a:satMod val="120000"/>
                    </a:schemeClr>
                  </a:solidFill>
                  <a:prstDash val="solid"/>
                </a:ln>
                <a:effectLst>
                  <a:reflection blurRad="12700" stA="28000" endPos="45000" dist="1000" dir="5400000" sy="-100000" algn="bl" rotWithShape="0"/>
                </a:effectLst>
                <a:latin typeface="Times New Roman" pitchFamily="18" charset="0"/>
                <a:ea typeface="Monotype Koufi"/>
                <a:cs typeface="Times New Roman" pitchFamily="18" charset="0"/>
              </a:rPr>
              <a:t>  يمهد السبل إلى فهم وظائف القيادات العليا ومشكلاتها بشكل يؤدي إلى زيادة فعالية القرار الذي </a:t>
            </a:r>
            <a:r>
              <a:rPr lang="ar-SA" sz="2400" kern="10" cap="all"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Times New Roman" pitchFamily="18" charset="0"/>
                <a:ea typeface="Monotype Koufi"/>
                <a:cs typeface="Times New Roman" pitchFamily="18" charset="0"/>
              </a:rPr>
              <a:t>يصدر عن </a:t>
            </a:r>
            <a:r>
              <a:rPr lang="ar-SA" sz="2400" kern="10" cap="all" dirty="0">
                <a:ln w="9000" cmpd="sng">
                  <a:solidFill>
                    <a:schemeClr val="accent4">
                      <a:shade val="50000"/>
                      <a:satMod val="120000"/>
                    </a:schemeClr>
                  </a:solidFill>
                  <a:prstDash val="solid"/>
                </a:ln>
                <a:effectLst>
                  <a:reflection blurRad="12700" stA="28000" endPos="45000" dist="1000" dir="5400000" sy="-100000" algn="bl" rotWithShape="0"/>
                </a:effectLst>
                <a:latin typeface="Times New Roman" pitchFamily="18" charset="0"/>
                <a:ea typeface="Monotype Koufi"/>
                <a:cs typeface="Times New Roman" pitchFamily="18" charset="0"/>
              </a:rPr>
              <a:t>القيادات العليا على مستوى الأقسام.</a:t>
            </a:r>
          </a:p>
          <a:p>
            <a:pPr algn="r" rtl="1">
              <a:lnSpc>
                <a:spcPct val="150000"/>
              </a:lnSpc>
              <a:buFont typeface="Wingdings" pitchFamily="2" charset="2"/>
              <a:buChar char="v"/>
              <a:defRPr/>
            </a:pPr>
            <a:r>
              <a:rPr lang="ar-SA" sz="2400" kern="10" cap="all" dirty="0">
                <a:ln w="9000" cmpd="sng">
                  <a:solidFill>
                    <a:schemeClr val="accent4">
                      <a:shade val="50000"/>
                      <a:satMod val="120000"/>
                    </a:schemeClr>
                  </a:solidFill>
                  <a:prstDash val="solid"/>
                </a:ln>
                <a:effectLst>
                  <a:reflection blurRad="12700" stA="28000" endPos="45000" dist="1000" dir="5400000" sy="-100000" algn="bl" rotWithShape="0"/>
                </a:effectLst>
                <a:latin typeface="Times New Roman" pitchFamily="18" charset="0"/>
                <a:ea typeface="Monotype Koufi"/>
                <a:cs typeface="Times New Roman" pitchFamily="18" charset="0"/>
              </a:rPr>
              <a:t>تعد الفيدرالية نقلة موضوعية لأجل تقويم المنتجين.</a:t>
            </a:r>
          </a:p>
          <a:p>
            <a:pPr algn="r" rtl="1">
              <a:lnSpc>
                <a:spcPct val="150000"/>
              </a:lnSpc>
              <a:buFont typeface="Wingdings" pitchFamily="2" charset="2"/>
              <a:buChar char="v"/>
              <a:defRPr/>
            </a:pPr>
            <a:r>
              <a:rPr lang="ar-SA" sz="2400" kern="10" cap="all" dirty="0">
                <a:ln w="9000" cmpd="sng">
                  <a:solidFill>
                    <a:schemeClr val="accent4">
                      <a:shade val="50000"/>
                      <a:satMod val="120000"/>
                    </a:schemeClr>
                  </a:solidFill>
                  <a:prstDash val="solid"/>
                </a:ln>
                <a:effectLst>
                  <a:reflection blurRad="12700" stA="28000" endPos="45000" dist="1000" dir="5400000" sy="-100000" algn="bl" rotWithShape="0"/>
                </a:effectLst>
                <a:latin typeface="Times New Roman" pitchFamily="18" charset="0"/>
                <a:ea typeface="Monotype Koufi"/>
                <a:cs typeface="Times New Roman" pitchFamily="18" charset="0"/>
              </a:rPr>
              <a:t>تساهم الفيدرالية في حل المسائل الإدارية عن طريق التخصص الواسع</a:t>
            </a:r>
          </a:p>
          <a:p>
            <a:pPr algn="r">
              <a:lnSpc>
                <a:spcPct val="150000"/>
              </a:lnSpc>
              <a:defRPr/>
            </a:pPr>
            <a:endParaRPr lang="ar-SA" kern="10" cap="all" dirty="0">
              <a:ln w="9000" cmpd="sng">
                <a:solidFill>
                  <a:schemeClr val="accent4">
                    <a:shade val="50000"/>
                    <a:satMod val="120000"/>
                  </a:schemeClr>
                </a:solidFill>
                <a:prstDash val="solid"/>
              </a:ln>
              <a:effectLst>
                <a:reflection blurRad="12700" stA="28000" endPos="45000" dist="1000" dir="5400000" sy="-100000" algn="bl" rotWithShape="0"/>
              </a:effectLst>
              <a:cs typeface="PT Bold Heading" pitchFamily="2" charset="-78"/>
            </a:endParaRPr>
          </a:p>
        </p:txBody>
      </p:sp>
      <p:sp>
        <p:nvSpPr>
          <p:cNvPr id="8" name="عنصر نائب لرقم الشريحة 7"/>
          <p:cNvSpPr>
            <a:spLocks noGrp="1"/>
          </p:cNvSpPr>
          <p:nvPr>
            <p:ph type="sldNum" sz="quarter" idx="12"/>
          </p:nvPr>
        </p:nvSpPr>
        <p:spPr/>
        <p:txBody>
          <a:bodyPr/>
          <a:lstStyle/>
          <a:p>
            <a:pPr>
              <a:defRPr/>
            </a:pPr>
            <a:fld id="{072AEEB6-2947-4A1F-9164-0CCBC51C6C85}" type="slidenum">
              <a:rPr lang="en-US" smtClean="0"/>
              <a:pPr>
                <a:defRPr/>
              </a:pPr>
              <a:t>58</a:t>
            </a:fld>
            <a:endParaRPr lang="en-US"/>
          </a:p>
        </p:txBody>
      </p:sp>
    </p:spTree>
    <p:extLst>
      <p:ext uri="{BB962C8B-B14F-4D97-AF65-F5344CB8AC3E}">
        <p14:creationId xmlns:p14="http://schemas.microsoft.com/office/powerpoint/2010/main" val="515226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20484"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20485" name="Picture 2" descr="شعار قسم الاقتصاد الزراعي"/>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4" descr="C:\Users\نجيب\Pictures\ksu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0488" name="Object 9"/>
          <p:cNvGraphicFramePr>
            <a:graphicFrameLocks noChangeAspect="1"/>
          </p:cNvGraphicFramePr>
          <p:nvPr>
            <p:extLst>
              <p:ext uri="{D42A27DB-BD31-4B8C-83A1-F6EECF244321}">
                <p14:modId xmlns:p14="http://schemas.microsoft.com/office/powerpoint/2010/main" val="1693915750"/>
              </p:ext>
            </p:extLst>
          </p:nvPr>
        </p:nvGraphicFramePr>
        <p:xfrm>
          <a:off x="348456" y="1219200"/>
          <a:ext cx="8447087" cy="3632200"/>
        </p:xfrm>
        <a:graphic>
          <a:graphicData uri="http://schemas.openxmlformats.org/presentationml/2006/ole">
            <mc:AlternateContent xmlns:mc="http://schemas.openxmlformats.org/markup-compatibility/2006">
              <mc:Choice xmlns:v="urn:schemas-microsoft-com:vml" Requires="v">
                <p:oleObj spid="_x0000_s4144" name="Document" r:id="rId6" imgW="5304521" imgH="3071124" progId="Word.Document.8">
                  <p:embed/>
                </p:oleObj>
              </mc:Choice>
              <mc:Fallback>
                <p:oleObj name="Document" r:id="rId6" imgW="5304521" imgH="3071124" progId="Word.Document.8">
                  <p:embed/>
                  <p:pic>
                    <p:nvPicPr>
                      <p:cNvPr id="0" name=""/>
                      <p:cNvPicPr>
                        <a:picLocks noChangeAspect="1" noChangeArrowheads="1"/>
                      </p:cNvPicPr>
                      <p:nvPr/>
                    </p:nvPicPr>
                    <p:blipFill>
                      <a:blip r:embed="rId7"/>
                      <a:srcRect/>
                      <a:stretch>
                        <a:fillRect/>
                      </a:stretch>
                    </p:blipFill>
                    <p:spPr bwMode="auto">
                      <a:xfrm>
                        <a:off x="348456" y="1219200"/>
                        <a:ext cx="8447087" cy="3632200"/>
                      </a:xfrm>
                      <a:prstGeom prst="rect">
                        <a:avLst/>
                      </a:prstGeom>
                      <a:noFill/>
                      <a:ln>
                        <a:noFill/>
                      </a:ln>
                    </p:spPr>
                  </p:pic>
                </p:oleObj>
              </mc:Fallback>
            </mc:AlternateContent>
          </a:graphicData>
        </a:graphic>
      </p:graphicFrame>
      <p:sp>
        <p:nvSpPr>
          <p:cNvPr id="10" name="عنصر نائب لرقم الشريحة 9"/>
          <p:cNvSpPr>
            <a:spLocks noGrp="1"/>
          </p:cNvSpPr>
          <p:nvPr>
            <p:ph type="sldNum" sz="quarter" idx="12"/>
          </p:nvPr>
        </p:nvSpPr>
        <p:spPr/>
        <p:txBody>
          <a:bodyPr/>
          <a:lstStyle/>
          <a:p>
            <a:pPr>
              <a:defRPr/>
            </a:pPr>
            <a:fld id="{5E0A54B7-E4F7-4CBF-A9F6-3422869F8B44}" type="slidenum">
              <a:rPr lang="en-US" smtClean="0"/>
              <a:pPr>
                <a:defRPr/>
              </a:pPr>
              <a:t>59</a:t>
            </a:fld>
            <a:endParaRPr lang="en-US"/>
          </a:p>
        </p:txBody>
      </p:sp>
      <p:sp>
        <p:nvSpPr>
          <p:cNvPr id="2" name="Rectangle 1"/>
          <p:cNvSpPr/>
          <p:nvPr/>
        </p:nvSpPr>
        <p:spPr>
          <a:xfrm>
            <a:off x="990600" y="5029200"/>
            <a:ext cx="7467600" cy="923330"/>
          </a:xfrm>
          <a:prstGeom prst="rect">
            <a:avLst/>
          </a:prstGeom>
        </p:spPr>
        <p:txBody>
          <a:bodyPr wrap="square">
            <a:spAutoFit/>
          </a:bodyPr>
          <a:lstStyle/>
          <a:p>
            <a:pPr algn="r" rtl="1"/>
            <a:r>
              <a:rPr lang="ar-SA" dirty="0"/>
              <a:t>يبين الشكل </a:t>
            </a:r>
            <a:r>
              <a:rPr lang="ar-SA" dirty="0" smtClean="0"/>
              <a:t>الدرجات </a:t>
            </a:r>
            <a:r>
              <a:rPr lang="ar-SA" dirty="0"/>
              <a:t>العليا من الإدارة المركزية بحيث تتم جميع أشكال النشاطات الإدارية على مستوى رئيس المؤسسة أو المشروع. </a:t>
            </a:r>
            <a:r>
              <a:rPr lang="en-US" dirty="0" smtClean="0"/>
              <a:t> </a:t>
            </a:r>
            <a:r>
              <a:rPr lang="ar-SA" dirty="0" smtClean="0"/>
              <a:t>فإذا </a:t>
            </a:r>
            <a:r>
              <a:rPr lang="ar-SA" dirty="0"/>
              <a:t>كانت مبيعات المؤسسة لم تتم بشكل جيد أو كما يجب يكون عندها الرئيس أو المدير أو نائبة مسؤولاً عن </a:t>
            </a:r>
            <a:r>
              <a:rPr lang="ar-SA" dirty="0" smtClean="0"/>
              <a:t>ذلك</a:t>
            </a:r>
            <a:r>
              <a:rPr lang="en-US" dirty="0" smtClean="0"/>
              <a:t>.</a:t>
            </a:r>
            <a:endParaRPr lang="en-US" dirty="0"/>
          </a:p>
        </p:txBody>
      </p:sp>
    </p:spTree>
    <p:extLst>
      <p:ext uri="{BB962C8B-B14F-4D97-AF65-F5344CB8AC3E}">
        <p14:creationId xmlns:p14="http://schemas.microsoft.com/office/powerpoint/2010/main" val="3653928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2" descr="شعار قسم الاقتصاد الزراعي"/>
          <p:cNvPicPr>
            <a:picLocks noChangeAspect="1" noChangeArrowheads="1"/>
          </p:cNvPicPr>
          <p:nvPr/>
        </p:nvPicPr>
        <p:blipFill>
          <a:blip r:embed="rId3" cstate="print"/>
          <a:srcRect/>
          <a:stretch>
            <a:fillRect/>
          </a:stretch>
        </p:blipFill>
        <p:spPr bwMode="auto">
          <a:xfrm>
            <a:off x="1" y="0"/>
            <a:ext cx="1447800" cy="762000"/>
          </a:xfrm>
          <a:prstGeom prst="rect">
            <a:avLst/>
          </a:prstGeom>
          <a:noFill/>
          <a:ln w="9525">
            <a:noFill/>
            <a:miter lim="800000"/>
            <a:headEnd/>
            <a:tailEnd/>
          </a:ln>
        </p:spPr>
      </p:pic>
      <p:pic>
        <p:nvPicPr>
          <p:cNvPr id="1026"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6148"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dirty="0"/>
          </a:p>
          <a:p>
            <a:pPr eaLnBrk="0" hangingPunct="0"/>
            <a:endParaRPr lang="en-US" altLang="zh-CN" dirty="0"/>
          </a:p>
        </p:txBody>
      </p:sp>
      <p:sp>
        <p:nvSpPr>
          <p:cNvPr id="6149" name="Rectangle 1"/>
          <p:cNvSpPr>
            <a:spLocks noChangeArrowheads="1"/>
          </p:cNvSpPr>
          <p:nvPr/>
        </p:nvSpPr>
        <p:spPr bwMode="auto">
          <a:xfrm>
            <a:off x="2286000" y="826552"/>
            <a:ext cx="5181600" cy="954107"/>
          </a:xfrm>
          <a:prstGeom prst="rect">
            <a:avLst/>
          </a:prstGeom>
          <a:noFill/>
          <a:ln w="9525">
            <a:noFill/>
            <a:miter lim="800000"/>
            <a:headEnd/>
            <a:tailEnd/>
          </a:ln>
        </p:spPr>
        <p:txBody>
          <a:bodyPr wrap="square" anchor="ctr">
            <a:spAutoFit/>
          </a:bodyPr>
          <a:lstStyle/>
          <a:p>
            <a:pPr algn="justLow" rtl="1" eaLnBrk="0" hangingPunct="0"/>
            <a:r>
              <a:rPr lang="ar-SA" sz="2800" b="1" dirty="0" smtClean="0">
                <a:latin typeface="Times New Roman" pitchFamily="18" charset="0"/>
                <a:cs typeface="Times New Roman" pitchFamily="18" charset="0"/>
              </a:rPr>
              <a:t>اسهامات علم الإدارة </a:t>
            </a:r>
            <a:endParaRPr lang="ar-SA" sz="2800" dirty="0">
              <a:latin typeface="Times New Roman" pitchFamily="18" charset="0"/>
              <a:cs typeface="Times New Roman" pitchFamily="18" charset="0"/>
            </a:endParaRPr>
          </a:p>
          <a:p>
            <a:pPr indent="288925" algn="justLow" rtl="1" eaLnBrk="0" hangingPunct="0"/>
            <a:endParaRPr lang="en-US" sz="2800" dirty="0">
              <a:latin typeface="Times New Roman" pitchFamily="18" charset="0"/>
              <a:cs typeface="Times New Roman" pitchFamily="18" charset="0"/>
            </a:endParaRPr>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pPr>
                <a:defRPr/>
              </a:pPr>
              <a:t>6</a:t>
            </a:fld>
            <a:endParaRPr lang="en-US" dirty="0"/>
          </a:p>
        </p:txBody>
      </p:sp>
      <p:graphicFrame>
        <p:nvGraphicFramePr>
          <p:cNvPr id="2" name="Diagram 1"/>
          <p:cNvGraphicFramePr/>
          <p:nvPr>
            <p:extLst>
              <p:ext uri="{D42A27DB-BD31-4B8C-83A1-F6EECF244321}">
                <p14:modId xmlns:p14="http://schemas.microsoft.com/office/powerpoint/2010/main" val="3460764599"/>
              </p:ext>
            </p:extLst>
          </p:nvPr>
        </p:nvGraphicFramePr>
        <p:xfrm>
          <a:off x="304800" y="1524000"/>
          <a:ext cx="8610600" cy="4800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8561519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21508" name="Rectangle 7"/>
          <p:cNvSpPr>
            <a:spLocks noChangeArrowheads="1"/>
          </p:cNvSpPr>
          <p:nvPr/>
        </p:nvSpPr>
        <p:spPr bwMode="auto">
          <a:xfrm>
            <a:off x="304800" y="3721100"/>
            <a:ext cx="86106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endParaRPr lang="en-US" altLang="zh-CN" sz="1600"/>
          </a:p>
          <a:p>
            <a:endParaRPr lang="en-US" altLang="zh-CN"/>
          </a:p>
        </p:txBody>
      </p:sp>
      <p:pic>
        <p:nvPicPr>
          <p:cNvPr id="21509" name="Picture 2" descr="شعار قسم الاقتصاد الزراعي"/>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6097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4" descr="C:\Users\نجيب\Pictures\ksu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1000" y="0"/>
            <a:ext cx="11430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1" name="Rectangle 33"/>
          <p:cNvSpPr>
            <a:spLocks noChangeArrowheads="1"/>
          </p:cNvSpPr>
          <p:nvPr/>
        </p:nvSpPr>
        <p:spPr bwMode="auto">
          <a:xfrm>
            <a:off x="0" y="457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endParaRPr lang="ar-SA" altLang="en-US"/>
          </a:p>
        </p:txBody>
      </p:sp>
      <p:graphicFrame>
        <p:nvGraphicFramePr>
          <p:cNvPr id="21512" name="Object 440"/>
          <p:cNvGraphicFramePr>
            <a:graphicFrameLocks noChangeAspect="1"/>
          </p:cNvGraphicFramePr>
          <p:nvPr>
            <p:extLst>
              <p:ext uri="{D42A27DB-BD31-4B8C-83A1-F6EECF244321}">
                <p14:modId xmlns:p14="http://schemas.microsoft.com/office/powerpoint/2010/main" val="98460844"/>
              </p:ext>
            </p:extLst>
          </p:nvPr>
        </p:nvGraphicFramePr>
        <p:xfrm>
          <a:off x="769938" y="914400"/>
          <a:ext cx="7948612" cy="3962400"/>
        </p:xfrm>
        <a:graphic>
          <a:graphicData uri="http://schemas.openxmlformats.org/presentationml/2006/ole">
            <mc:AlternateContent xmlns:mc="http://schemas.openxmlformats.org/markup-compatibility/2006">
              <mc:Choice xmlns:v="urn:schemas-microsoft-com:vml" Requires="v">
                <p:oleObj spid="_x0000_s5168" name="Document" r:id="rId6" imgW="5514480" imgH="3049291" progId="Word.Document.8">
                  <p:embed/>
                </p:oleObj>
              </mc:Choice>
              <mc:Fallback>
                <p:oleObj name="Document" r:id="rId6" imgW="5514480" imgH="3049291" progId="Word.Document.8">
                  <p:embed/>
                  <p:pic>
                    <p:nvPicPr>
                      <p:cNvPr id="0" name=""/>
                      <p:cNvPicPr>
                        <a:picLocks noChangeAspect="1" noChangeArrowheads="1"/>
                      </p:cNvPicPr>
                      <p:nvPr/>
                    </p:nvPicPr>
                    <p:blipFill>
                      <a:blip r:embed="rId7"/>
                      <a:srcRect/>
                      <a:stretch>
                        <a:fillRect/>
                      </a:stretch>
                    </p:blipFill>
                    <p:spPr bwMode="auto">
                      <a:xfrm>
                        <a:off x="769938" y="914400"/>
                        <a:ext cx="7948612" cy="3962400"/>
                      </a:xfrm>
                      <a:prstGeom prst="rect">
                        <a:avLst/>
                      </a:prstGeom>
                      <a:noFill/>
                      <a:ln>
                        <a:noFill/>
                      </a:ln>
                    </p:spPr>
                  </p:pic>
                </p:oleObj>
              </mc:Fallback>
            </mc:AlternateContent>
          </a:graphicData>
        </a:graphic>
      </p:graphicFrame>
      <p:sp>
        <p:nvSpPr>
          <p:cNvPr id="21513" name="مستطيل 26"/>
          <p:cNvSpPr>
            <a:spLocks noChangeArrowheads="1"/>
          </p:cNvSpPr>
          <p:nvPr/>
        </p:nvSpPr>
        <p:spPr bwMode="auto">
          <a:xfrm>
            <a:off x="152400" y="5029200"/>
            <a:ext cx="8610600" cy="1255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spcBef>
                <a:spcPct val="20000"/>
              </a:spcBef>
              <a:buClr>
                <a:schemeClr val="hlink"/>
              </a:buClr>
              <a:buSzPct val="65000"/>
              <a:buFont typeface="Wingdings" pitchFamily="2" charset="2"/>
              <a:buNone/>
            </a:pPr>
            <a:r>
              <a:rPr lang="ar-SA" dirty="0"/>
              <a:t>يبيّن الشكل </a:t>
            </a:r>
            <a:r>
              <a:rPr lang="ar-SA" dirty="0" smtClean="0"/>
              <a:t>السابق أن </a:t>
            </a:r>
            <a:r>
              <a:rPr lang="ar-SA" dirty="0"/>
              <a:t>الشكل التنظيمي الّلامركزي للإدارة يضع في مركز واحد جميع النشاطات (</a:t>
            </a:r>
            <a:r>
              <a:rPr lang="ar-SA" dirty="0" smtClean="0"/>
              <a:t>إنتاجية </a:t>
            </a:r>
            <a:r>
              <a:rPr lang="ar-SA" dirty="0"/>
              <a:t>– </a:t>
            </a:r>
            <a:r>
              <a:rPr lang="ar-SA" dirty="0" smtClean="0"/>
              <a:t>بحثاً </a:t>
            </a:r>
            <a:r>
              <a:rPr lang="ar-SA" dirty="0"/>
              <a:t>علمياً – عملاً – تصنيعاً – تسويقاً...الخ) ذات العلاقة </a:t>
            </a:r>
            <a:r>
              <a:rPr lang="ar-SA" dirty="0" smtClean="0"/>
              <a:t>لإنتاج </a:t>
            </a:r>
            <a:r>
              <a:rPr lang="ar-SA" dirty="0"/>
              <a:t>شكل معين من أشكال المنتجات. </a:t>
            </a:r>
            <a:endParaRPr lang="ar-SA" dirty="0" smtClean="0"/>
          </a:p>
          <a:p>
            <a:pPr algn="r" rtl="1" eaLnBrk="1" hangingPunct="1">
              <a:spcBef>
                <a:spcPct val="20000"/>
              </a:spcBef>
              <a:buClr>
                <a:schemeClr val="hlink"/>
              </a:buClr>
              <a:buSzPct val="65000"/>
              <a:buFont typeface="Wingdings" pitchFamily="2" charset="2"/>
              <a:buNone/>
            </a:pPr>
            <a:r>
              <a:rPr lang="ar-SA" dirty="0" smtClean="0"/>
              <a:t>في </a:t>
            </a:r>
            <a:r>
              <a:rPr lang="ar-SA" dirty="0"/>
              <a:t>هذا الحالة يتخلص الرئيس من الإلتزامات اليومية ذات العلاقة مع الكثير من مسائل التنظيم ويتفرغ بدرجة أكبر لمراقبة العمل وفي الوقت نفسه تزداد مسؤولية نائب الرئيس بشكل </a:t>
            </a:r>
            <a:r>
              <a:rPr lang="ar-SA" dirty="0" smtClean="0"/>
              <a:t>أكبر.</a:t>
            </a:r>
            <a:endParaRPr lang="en-US" altLang="en-US" dirty="0">
              <a:latin typeface="Times New Roman" pitchFamily="18" charset="0"/>
              <a:cs typeface="Times New Roman" pitchFamily="18" charset="0"/>
            </a:endParaRPr>
          </a:p>
        </p:txBody>
      </p:sp>
      <p:sp>
        <p:nvSpPr>
          <p:cNvPr id="10" name="عنصر نائب لرقم الشريحة 9"/>
          <p:cNvSpPr>
            <a:spLocks noGrp="1"/>
          </p:cNvSpPr>
          <p:nvPr>
            <p:ph type="sldNum" sz="quarter" idx="12"/>
          </p:nvPr>
        </p:nvSpPr>
        <p:spPr/>
        <p:txBody>
          <a:bodyPr/>
          <a:lstStyle/>
          <a:p>
            <a:pPr>
              <a:defRPr/>
            </a:pPr>
            <a:fld id="{5ADA56CB-2598-428F-8888-B0EDC801441A}" type="slidenum">
              <a:rPr lang="en-US" smtClean="0"/>
              <a:pPr>
                <a:defRPr/>
              </a:pPr>
              <a:t>60</a:t>
            </a:fld>
            <a:endParaRPr lang="en-US"/>
          </a:p>
        </p:txBody>
      </p:sp>
    </p:spTree>
    <p:extLst>
      <p:ext uri="{BB962C8B-B14F-4D97-AF65-F5344CB8AC3E}">
        <p14:creationId xmlns:p14="http://schemas.microsoft.com/office/powerpoint/2010/main" val="34725057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2130425"/>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ctr" eaLnBrk="1" hangingPunct="1"/>
            <a:r>
              <a:rPr lang="en-US" altLang="en-US" sz="4400">
                <a:solidFill>
                  <a:schemeClr val="tx2"/>
                </a:solidFill>
                <a:cs typeface="Arial" pitchFamily="34" charset="0"/>
              </a:rPr>
              <a:t/>
            </a:r>
            <a:br>
              <a:rPr lang="en-US" altLang="en-US" sz="4400">
                <a:solidFill>
                  <a:schemeClr val="tx2"/>
                </a:solidFill>
                <a:cs typeface="Arial" pitchFamily="34" charset="0"/>
              </a:rPr>
            </a:br>
            <a:endParaRPr lang="en-US" altLang="en-US" sz="4400">
              <a:solidFill>
                <a:schemeClr val="tx2"/>
              </a:solidFill>
              <a:cs typeface="Arial" pitchFamily="34" charset="0"/>
            </a:endParaRPr>
          </a:p>
        </p:txBody>
      </p:sp>
      <p:sp>
        <p:nvSpPr>
          <p:cNvPr id="9219" name="Text Box 5"/>
          <p:cNvSpPr txBox="1">
            <a:spLocks noChangeArrowheads="1"/>
          </p:cNvSpPr>
          <p:nvPr/>
        </p:nvSpPr>
        <p:spPr bwMode="auto">
          <a:xfrm>
            <a:off x="762000" y="1634330"/>
            <a:ext cx="7777163" cy="2462213"/>
          </a:xfrm>
          <a:prstGeom prst="rect">
            <a:avLst/>
          </a:prstGeom>
          <a:noFill/>
          <a:ln w="9525">
            <a:solidFill>
              <a:srgbClr val="000000"/>
            </a:solidFill>
            <a:miter lim="800000"/>
            <a:headEnd/>
            <a:tailEnd/>
          </a:ln>
          <a:scene3d>
            <a:camera prst="legacyObliqueBottomLeft"/>
            <a:lightRig rig="legacyFlat3" dir="l"/>
          </a:scene3d>
          <a:sp3d extrusionH="430200" prstMaterial="legacyMatte">
            <a:bevelT w="13500" h="13500" prst="angle"/>
            <a:bevelB w="13500" h="13500" prst="angle"/>
            <a:extrusionClr>
              <a:srgbClr val="FFFFCC"/>
            </a:extrusionClr>
          </a:sp3d>
          <a:extLst>
            <a:ext uri="{909E8E84-426E-40DD-AFC4-6F175D3DCCD1}">
              <a14:hiddenFill xmlns:a14="http://schemas.microsoft.com/office/drawing/2010/main">
                <a:solidFill>
                  <a:srgbClr val="FFFFFF"/>
                </a:solidFill>
              </a14:hiddenFill>
            </a:ext>
          </a:extLst>
        </p:spPr>
        <p:txBody>
          <a:bodyPr>
            <a:spAutoFit/>
            <a:flatTx/>
          </a:bodyP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ctr" eaLnBrk="1" hangingPunct="1">
              <a:spcBef>
                <a:spcPct val="50000"/>
              </a:spcBef>
            </a:pPr>
            <a:endParaRPr lang="ar-SA" altLang="en-US" sz="2800" b="1" dirty="0">
              <a:cs typeface="PT Bold Heading" pitchFamily="2" charset="-78"/>
            </a:endParaRPr>
          </a:p>
          <a:p>
            <a:pPr algn="ctr" eaLnBrk="1" hangingPunct="1">
              <a:spcBef>
                <a:spcPct val="50000"/>
              </a:spcBef>
            </a:pPr>
            <a:r>
              <a:rPr lang="ar-SA" altLang="en-US" sz="2800" b="1" dirty="0">
                <a:solidFill>
                  <a:srgbClr val="0070C0"/>
                </a:solidFill>
                <a:latin typeface="Times New Roman" pitchFamily="18" charset="0"/>
                <a:cs typeface="Times New Roman" pitchFamily="18" charset="0"/>
              </a:rPr>
              <a:t>الـــصعوبات الــتي تـعيق استخدام</a:t>
            </a:r>
          </a:p>
          <a:p>
            <a:pPr algn="ctr" eaLnBrk="1" hangingPunct="1">
              <a:spcBef>
                <a:spcPct val="50000"/>
              </a:spcBef>
            </a:pPr>
            <a:r>
              <a:rPr lang="ar-SA" altLang="en-US" sz="2800" b="1" dirty="0">
                <a:solidFill>
                  <a:srgbClr val="0070C0"/>
                </a:solidFill>
                <a:latin typeface="Times New Roman" pitchFamily="18" charset="0"/>
                <a:cs typeface="Times New Roman" pitchFamily="18" charset="0"/>
              </a:rPr>
              <a:t> الأســــلوب الــــــعلمي في إدارة </a:t>
            </a:r>
            <a:r>
              <a:rPr lang="ar-SA" altLang="en-US" sz="2800" b="1" dirty="0" smtClean="0">
                <a:solidFill>
                  <a:srgbClr val="0070C0"/>
                </a:solidFill>
                <a:latin typeface="Times New Roman" pitchFamily="18" charset="0"/>
                <a:cs typeface="Times New Roman" pitchFamily="18" charset="0"/>
              </a:rPr>
              <a:t>الــــــمزارع (4)</a:t>
            </a:r>
            <a:endParaRPr lang="ar-SA" altLang="en-US" sz="2800" b="1" dirty="0">
              <a:solidFill>
                <a:srgbClr val="0070C0"/>
              </a:solidFill>
              <a:latin typeface="Times New Roman" pitchFamily="18" charset="0"/>
              <a:cs typeface="Times New Roman" pitchFamily="18" charset="0"/>
            </a:endParaRPr>
          </a:p>
          <a:p>
            <a:pPr algn="ctr" eaLnBrk="1" hangingPunct="1">
              <a:spcBef>
                <a:spcPct val="50000"/>
              </a:spcBef>
            </a:pPr>
            <a:endParaRPr lang="en-US" altLang="en-US" sz="2800" u="sng" dirty="0">
              <a:solidFill>
                <a:srgbClr val="C00000"/>
              </a:solidFill>
            </a:endParaRPr>
          </a:p>
        </p:txBody>
      </p:sp>
      <p:sp>
        <p:nvSpPr>
          <p:cNvPr id="9220" name="Text Box 9"/>
          <p:cNvSpPr txBox="1">
            <a:spLocks noChangeArrowheads="1"/>
          </p:cNvSpPr>
          <p:nvPr/>
        </p:nvSpPr>
        <p:spPr bwMode="auto">
          <a:xfrm>
            <a:off x="4211638" y="5013325"/>
            <a:ext cx="1368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eaLnBrk="1" hangingPunct="1">
              <a:spcBef>
                <a:spcPct val="50000"/>
              </a:spcBef>
            </a:pPr>
            <a:endParaRPr lang="en-US" altLang="en-US" sz="1800">
              <a:cs typeface="Arial" pitchFamily="34" charset="0"/>
            </a:endParaRPr>
          </a:p>
        </p:txBody>
      </p:sp>
      <p:sp>
        <p:nvSpPr>
          <p:cNvPr id="9221" name="WordArt 15"/>
          <p:cNvSpPr>
            <a:spLocks noChangeArrowheads="1" noChangeShapeType="1" noTextEdit="1"/>
          </p:cNvSpPr>
          <p:nvPr/>
        </p:nvSpPr>
        <p:spPr bwMode="auto">
          <a:xfrm>
            <a:off x="1692275" y="2349500"/>
            <a:ext cx="7056438" cy="792163"/>
          </a:xfrm>
          <a:prstGeom prst="rect">
            <a:avLst/>
          </a:prstGeom>
        </p:spPr>
        <p:txBody>
          <a:bodyPr wrap="none" fromWordArt="1">
            <a:prstTxWarp prst="textPlain">
              <a:avLst>
                <a:gd name="adj" fmla="val 50000"/>
              </a:avLst>
            </a:prstTxWarp>
            <a:scene3d>
              <a:camera prst="legacyObliqueTopLeft"/>
              <a:lightRig rig="legacyNormal3" dir="r"/>
            </a:scene3d>
            <a:sp3d extrusionH="201600" prstMaterial="legacyMatte">
              <a:extrusionClr>
                <a:srgbClr val="0066CC"/>
              </a:extrusionClr>
            </a:sp3d>
          </a:bodyPr>
          <a:lstStyle/>
          <a:p>
            <a:pPr algn="ctr" rtl="0"/>
            <a:endParaRPr lang="en-US" sz="3600" kern="10">
              <a:ln w="9525">
                <a:round/>
                <a:headEnd/>
                <a:tailEnd/>
              </a:ln>
              <a:solidFill>
                <a:srgbClr val="0070C0"/>
              </a:solidFill>
              <a:latin typeface="Arial"/>
              <a:cs typeface="Arial"/>
            </a:endParaRPr>
          </a:p>
        </p:txBody>
      </p:sp>
      <p:sp>
        <p:nvSpPr>
          <p:cNvPr id="7" name="عنصر نائب لرقم الشريحة 6"/>
          <p:cNvSpPr>
            <a:spLocks noGrp="1"/>
          </p:cNvSpPr>
          <p:nvPr>
            <p:ph type="sldNum" sz="quarter" idx="12"/>
          </p:nvPr>
        </p:nvSpPr>
        <p:spPr/>
        <p:txBody>
          <a:bodyPr/>
          <a:lstStyle/>
          <a:p>
            <a:pPr>
              <a:defRPr/>
            </a:pPr>
            <a:fld id="{22708C87-4DD3-4473-9FDA-FEF0EF706A5D}" type="slidenum">
              <a:rPr lang="ar-SA" smtClean="0"/>
              <a:pPr>
                <a:defRPr/>
              </a:pPr>
              <a:t>61</a:t>
            </a:fld>
            <a:endParaRPr lang="en-US" dirty="0"/>
          </a:p>
        </p:txBody>
      </p:sp>
    </p:spTree>
    <p:extLst>
      <p:ext uri="{BB962C8B-B14F-4D97-AF65-F5344CB8AC3E}">
        <p14:creationId xmlns:p14="http://schemas.microsoft.com/office/powerpoint/2010/main" val="3874372018"/>
      </p:ext>
    </p:extLst>
  </p:cSld>
  <p:clrMapOvr>
    <a:masterClrMapping/>
  </p:clrMapOvr>
  <p:transition>
    <p:fade thruBlk="1"/>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B77EE641-80D8-4BFE-A259-D7C849663991}" type="slidenum">
              <a:rPr lang="en-US" smtClean="0">
                <a:solidFill>
                  <a:prstClr val="black"/>
                </a:solidFill>
              </a:rPr>
              <a:pPr>
                <a:defRPr/>
              </a:pPr>
              <a:t>62</a:t>
            </a:fld>
            <a:endParaRPr lang="en-US">
              <a:solidFill>
                <a:prstClr val="black"/>
              </a:solidFill>
            </a:endParaRPr>
          </a:p>
        </p:txBody>
      </p:sp>
      <p:sp>
        <p:nvSpPr>
          <p:cNvPr id="5" name="مستطيل 6"/>
          <p:cNvSpPr>
            <a:spLocks noGrp="1" noChangeArrowheads="1"/>
          </p:cNvSpPr>
          <p:nvPr>
            <p:ph idx="1"/>
          </p:nvPr>
        </p:nvSpPr>
        <p:spPr bwMode="auto">
          <a:xfrm>
            <a:off x="457200" y="1481138"/>
            <a:ext cx="8229600" cy="3449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just" rtl="1" eaLnBrk="1" hangingPunct="1">
              <a:spcBef>
                <a:spcPct val="20000"/>
              </a:spcBef>
              <a:buClr>
                <a:schemeClr val="hlink"/>
              </a:buClr>
            </a:pPr>
            <a:endParaRPr lang="ar-SA" altLang="en-US" dirty="0">
              <a:cs typeface="PT Bold Heading" pitchFamily="2" charset="-78"/>
            </a:endParaRPr>
          </a:p>
          <a:p>
            <a:pPr marL="109537" indent="0" algn="just" rtl="1" eaLnBrk="1" hangingPunct="1">
              <a:spcBef>
                <a:spcPct val="20000"/>
              </a:spcBef>
              <a:buClr>
                <a:schemeClr val="hlink"/>
              </a:buClr>
              <a:buNone/>
            </a:pPr>
            <a:r>
              <a:rPr lang="ar-SA" altLang="en-US" sz="2400" dirty="0" smtClean="0">
                <a:solidFill>
                  <a:schemeClr val="accent1"/>
                </a:solidFill>
                <a:latin typeface="Times New Roman" pitchFamily="18" charset="0"/>
                <a:cs typeface="Times New Roman" pitchFamily="18" charset="0"/>
              </a:rPr>
              <a:t>1- </a:t>
            </a:r>
            <a:r>
              <a:rPr lang="ar-SA" altLang="en-US" sz="2400" b="1" dirty="0">
                <a:solidFill>
                  <a:schemeClr val="accent1"/>
                </a:solidFill>
                <a:latin typeface="Times New Roman" pitchFamily="18" charset="0"/>
                <a:cs typeface="Times New Roman" pitchFamily="18" charset="0"/>
              </a:rPr>
              <a:t>ضعف برامج الإرشاد الزراعي </a:t>
            </a:r>
          </a:p>
          <a:p>
            <a:pPr marL="109537" indent="0" algn="just" rtl="1" eaLnBrk="1" hangingPunct="1">
              <a:lnSpc>
                <a:spcPct val="150000"/>
              </a:lnSpc>
              <a:spcBef>
                <a:spcPct val="20000"/>
              </a:spcBef>
              <a:buClr>
                <a:schemeClr val="hlink"/>
              </a:buClr>
              <a:buNone/>
            </a:pPr>
            <a:r>
              <a:rPr lang="ar-SA" altLang="en-US" sz="2000" dirty="0">
                <a:latin typeface="Times New Roman" pitchFamily="18" charset="0"/>
                <a:cs typeface="Times New Roman" pitchFamily="18" charset="0"/>
              </a:rPr>
              <a:t>تعاني أغلب الأقطار العربية من غياب أو ضعف الدور الذي يقوم به قطاع الإرشاد الزراعي في الزراعة الحديثة، ومن المعروف أن للإرشاد الزراعي دوراً هاماً وضرورياً في الزراعة الحديثة فيناط بهذا القطاع مهمة تحويل نتائج البحوث والتجارب إلى تطبيق على أرض الواقع. ويعاني هذا القطاع من نقص شديد في المختصين في هذا المجال، وبالتالي غياب البرامج العلمية لتحويل نتائج البحوث وتطبيقها وإستخدام الاسلوب العلمي </a:t>
            </a:r>
            <a:r>
              <a:rPr lang="ar-SA" altLang="en-US" sz="1800" dirty="0">
                <a:latin typeface="Times New Roman" pitchFamily="18" charset="0"/>
                <a:cs typeface="Times New Roman" pitchFamily="18" charset="0"/>
              </a:rPr>
              <a:t>في الزراعة</a:t>
            </a:r>
            <a:endParaRPr lang="en-US" altLang="en-US" sz="1800" dirty="0">
              <a:latin typeface="Times New Roman" pitchFamily="18" charset="0"/>
              <a:cs typeface="Times New Roman" pitchFamily="18" charset="0"/>
            </a:endParaRPr>
          </a:p>
          <a:p>
            <a:pPr algn="r" rtl="1" eaLnBrk="1" hangingPunct="1"/>
            <a:endParaRPr lang="en-US" altLang="en-US" b="1" dirty="0">
              <a:solidFill>
                <a:srgbClr val="FF0000"/>
              </a:solidFill>
              <a:cs typeface="Monotype Koufi" pitchFamily="2" charset="-78"/>
            </a:endParaRPr>
          </a:p>
        </p:txBody>
      </p:sp>
    </p:spTree>
    <p:extLst>
      <p:ext uri="{BB962C8B-B14F-4D97-AF65-F5344CB8AC3E}">
        <p14:creationId xmlns:p14="http://schemas.microsoft.com/office/powerpoint/2010/main" val="195418143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6"/>
          <p:cNvSpPr txBox="1">
            <a:spLocks noChangeArrowheads="1"/>
          </p:cNvSpPr>
          <p:nvPr/>
        </p:nvSpPr>
        <p:spPr bwMode="auto">
          <a:xfrm>
            <a:off x="611188" y="1341438"/>
            <a:ext cx="25923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eaLnBrk="1" hangingPunct="1">
              <a:spcBef>
                <a:spcPct val="50000"/>
              </a:spcBef>
            </a:pPr>
            <a:endParaRPr lang="en-US" altLang="en-US" sz="2400">
              <a:solidFill>
                <a:schemeClr val="bg1"/>
              </a:solidFill>
              <a:cs typeface="Arial" pitchFamily="34" charset="0"/>
            </a:endParaRPr>
          </a:p>
        </p:txBody>
      </p:sp>
      <p:sp>
        <p:nvSpPr>
          <p:cNvPr id="10243" name="مستطيل 4"/>
          <p:cNvSpPr>
            <a:spLocks noChangeArrowheads="1"/>
          </p:cNvSpPr>
          <p:nvPr/>
        </p:nvSpPr>
        <p:spPr bwMode="auto">
          <a:xfrm>
            <a:off x="1116013" y="928688"/>
            <a:ext cx="7777162" cy="4856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just" eaLnBrk="1" hangingPunct="1">
              <a:spcBef>
                <a:spcPct val="20000"/>
              </a:spcBef>
              <a:buClr>
                <a:schemeClr val="hlink"/>
              </a:buClr>
            </a:pPr>
            <a:endParaRPr lang="ar-SA" altLang="en-US" sz="2400" dirty="0">
              <a:latin typeface="Times New Roman" pitchFamily="18" charset="0"/>
              <a:cs typeface="Times New Roman" pitchFamily="18" charset="0"/>
            </a:endParaRPr>
          </a:p>
          <a:p>
            <a:pPr algn="r" rtl="1" eaLnBrk="1" hangingPunct="1">
              <a:spcBef>
                <a:spcPct val="20000"/>
              </a:spcBef>
              <a:buClr>
                <a:schemeClr val="hlink"/>
              </a:buClr>
            </a:pPr>
            <a:r>
              <a:rPr lang="ar-SA" altLang="en-US" sz="2400" b="1" dirty="0">
                <a:solidFill>
                  <a:srgbClr val="0033CC"/>
                </a:solidFill>
                <a:latin typeface="Times New Roman" pitchFamily="18" charset="0"/>
                <a:cs typeface="Times New Roman" pitchFamily="18" charset="0"/>
              </a:rPr>
              <a:t>2- </a:t>
            </a:r>
            <a:r>
              <a:rPr lang="ar-SA" altLang="en-US" sz="2400" b="1" dirty="0">
                <a:solidFill>
                  <a:schemeClr val="accent1"/>
                </a:solidFill>
                <a:latin typeface="Times New Roman" pitchFamily="18" charset="0"/>
                <a:cs typeface="Times New Roman" pitchFamily="18" charset="0"/>
              </a:rPr>
              <a:t>الفارق الكبير بين التنمية البشرية والتنمية المادية </a:t>
            </a:r>
          </a:p>
          <a:p>
            <a:pPr algn="just" rtl="1" eaLnBrk="1" hangingPunct="1">
              <a:lnSpc>
                <a:spcPct val="150000"/>
              </a:lnSpc>
              <a:spcBef>
                <a:spcPct val="20000"/>
              </a:spcBef>
              <a:buClr>
                <a:schemeClr val="hlink"/>
              </a:buClr>
            </a:pPr>
            <a:r>
              <a:rPr lang="ar-SA" altLang="en-US" sz="2400" dirty="0">
                <a:latin typeface="Times New Roman" pitchFamily="18" charset="0"/>
                <a:cs typeface="Times New Roman" pitchFamily="18" charset="0"/>
              </a:rPr>
              <a:t>بلغت الاستثمارات المادية في قطاع الزراعة في أغلب أقطار الوطن العربي وخاصة في الأقطار النفطية درجة كبيرة على المستوى المادي وتم استصلاح الآلاف من الهكتارات وإقامة الآلاف من المزارع إلا أنه ولدواعي أحداث تنمية زراعية سريعة لإيجاد مصدر بديل للدخل (لاعتماد الاقتصاد الوطني على قطاع النفط ) أدى إلى وجود فوارق بين التنمية </a:t>
            </a:r>
            <a:r>
              <a:rPr lang="ar-SA" altLang="en-US" sz="2400" dirty="0" smtClean="0">
                <a:latin typeface="Times New Roman" pitchFamily="18" charset="0"/>
                <a:cs typeface="Times New Roman" pitchFamily="18" charset="0"/>
              </a:rPr>
              <a:t>المادية والتنمية البشرية، </a:t>
            </a:r>
            <a:r>
              <a:rPr lang="ar-SA" altLang="en-US" sz="2400" dirty="0">
                <a:latin typeface="Times New Roman" pitchFamily="18" charset="0"/>
                <a:cs typeface="Times New Roman" pitchFamily="18" charset="0"/>
              </a:rPr>
              <a:t>مما أدى إلى قصور ونقص في الكوادر الفنية (من حيث النوعية وليس العدد) اللازمة للتنمية الزراعية المتمثلة في الاستثمارات الضخمة في قطاع الزراعة</a:t>
            </a:r>
          </a:p>
        </p:txBody>
      </p:sp>
      <p:sp>
        <p:nvSpPr>
          <p:cNvPr id="4" name="عنصر نائب لرقم الشريحة 3"/>
          <p:cNvSpPr>
            <a:spLocks noGrp="1"/>
          </p:cNvSpPr>
          <p:nvPr>
            <p:ph type="sldNum" sz="quarter" idx="12"/>
          </p:nvPr>
        </p:nvSpPr>
        <p:spPr/>
        <p:txBody>
          <a:bodyPr/>
          <a:lstStyle/>
          <a:p>
            <a:pPr>
              <a:defRPr/>
            </a:pPr>
            <a:fld id="{51D88CD4-724F-4C3F-BD9A-4B66824E046C}" type="slidenum">
              <a:rPr lang="ar-SA" smtClean="0"/>
              <a:pPr>
                <a:defRPr/>
              </a:pPr>
              <a:t>63</a:t>
            </a:fld>
            <a:endParaRPr lang="en-US" dirty="0"/>
          </a:p>
        </p:txBody>
      </p:sp>
    </p:spTree>
    <p:extLst>
      <p:ext uri="{BB962C8B-B14F-4D97-AF65-F5344CB8AC3E}">
        <p14:creationId xmlns:p14="http://schemas.microsoft.com/office/powerpoint/2010/main" val="4283841562"/>
      </p:ext>
    </p:extLst>
  </p:cSld>
  <p:clrMapOvr>
    <a:masterClrMapping/>
  </p:clrMapOvr>
  <p:transition>
    <p:fade thruBlk="1"/>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مستطيل 3"/>
          <p:cNvSpPr>
            <a:spLocks noChangeArrowheads="1"/>
          </p:cNvSpPr>
          <p:nvPr/>
        </p:nvSpPr>
        <p:spPr bwMode="auto">
          <a:xfrm>
            <a:off x="990600" y="1600200"/>
            <a:ext cx="7885112"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just" rtl="1" eaLnBrk="1" hangingPunct="1">
              <a:lnSpc>
                <a:spcPct val="150000"/>
              </a:lnSpc>
            </a:pPr>
            <a:r>
              <a:rPr lang="ar-SA" altLang="en-US" sz="2400" dirty="0">
                <a:latin typeface="Times New Roman" pitchFamily="18" charset="0"/>
                <a:cs typeface="Times New Roman" pitchFamily="18" charset="0"/>
              </a:rPr>
              <a:t>بالرغم من وجود العديد من المعاهد العليا والمتوسطة والكليات الجامعية المتخصصة في المجلات الزراعية والبيطرية إلا أنه لازالت هناك حاجة ماسة الى مزيد من الاهتمام </a:t>
            </a:r>
            <a:r>
              <a:rPr lang="ar-SA" altLang="en-US" sz="2400" dirty="0" smtClean="0">
                <a:latin typeface="Times New Roman" pitchFamily="18" charset="0"/>
                <a:cs typeface="Times New Roman" pitchFamily="18" charset="0"/>
              </a:rPr>
              <a:t>بالخريجين </a:t>
            </a:r>
            <a:r>
              <a:rPr lang="ar-SA" altLang="en-US" sz="2400" dirty="0">
                <a:latin typeface="Times New Roman" pitchFamily="18" charset="0"/>
                <a:cs typeface="Times New Roman" pitchFamily="18" charset="0"/>
              </a:rPr>
              <a:t>ونوعية البرامج في هذه المؤسسات حتى ترقى إلى المستوى الأكاديمي والتطبيقي كما في الدول المتطورة</a:t>
            </a:r>
            <a:endParaRPr lang="en-US" altLang="en-US" sz="2400" dirty="0">
              <a:latin typeface="Times New Roman" pitchFamily="18" charset="0"/>
              <a:cs typeface="Times New Roman" pitchFamily="18" charset="0"/>
            </a:endParaRPr>
          </a:p>
        </p:txBody>
      </p:sp>
      <p:sp>
        <p:nvSpPr>
          <p:cNvPr id="5" name="مستطيل 4"/>
          <p:cNvSpPr/>
          <p:nvPr/>
        </p:nvSpPr>
        <p:spPr>
          <a:xfrm>
            <a:off x="1116013" y="765175"/>
            <a:ext cx="8027987" cy="523220"/>
          </a:xfrm>
          <a:prstGeom prst="rect">
            <a:avLst/>
          </a:prstGeom>
        </p:spPr>
        <p:txBody>
          <a:bodyPr>
            <a:spAutoFit/>
          </a:bodyPr>
          <a:lstStyle/>
          <a:p>
            <a:pPr algn="r" rtl="1">
              <a:defRPr/>
            </a:pPr>
            <a:r>
              <a:rPr lang="ar-SA" sz="2800" b="1" kern="10" dirty="0" smtClean="0">
                <a:ln w="9525">
                  <a:round/>
                  <a:headEnd/>
                  <a:tailEnd/>
                </a:ln>
                <a:solidFill>
                  <a:schemeClr val="accent1"/>
                </a:solidFill>
                <a:latin typeface="Times New Roman" pitchFamily="18" charset="0"/>
                <a:cs typeface="Times New Roman" pitchFamily="18" charset="0"/>
              </a:rPr>
              <a:t>3-</a:t>
            </a:r>
            <a:r>
              <a:rPr lang="en-US" sz="2800" b="1" kern="10" dirty="0" smtClean="0">
                <a:ln w="9525">
                  <a:round/>
                  <a:headEnd/>
                  <a:tailEnd/>
                </a:ln>
                <a:solidFill>
                  <a:schemeClr val="accent1"/>
                </a:solidFill>
                <a:latin typeface="Times New Roman" pitchFamily="18" charset="0"/>
                <a:cs typeface="Times New Roman" pitchFamily="18" charset="0"/>
              </a:rPr>
              <a:t>  </a:t>
            </a:r>
            <a:r>
              <a:rPr lang="ar-SA" sz="2800" b="1" kern="10" dirty="0" smtClean="0">
                <a:ln w="9525">
                  <a:round/>
                  <a:headEnd/>
                  <a:tailEnd/>
                </a:ln>
                <a:solidFill>
                  <a:schemeClr val="accent1"/>
                </a:solidFill>
                <a:latin typeface="Times New Roman" pitchFamily="18" charset="0"/>
                <a:cs typeface="Times New Roman" pitchFamily="18" charset="0"/>
              </a:rPr>
              <a:t>نـــقص </a:t>
            </a:r>
            <a:r>
              <a:rPr lang="ar-SA" sz="2800" b="1" kern="10" dirty="0">
                <a:ln w="9525">
                  <a:round/>
                  <a:headEnd/>
                  <a:tailEnd/>
                </a:ln>
                <a:solidFill>
                  <a:schemeClr val="accent1"/>
                </a:solidFill>
                <a:latin typeface="Times New Roman" pitchFamily="18" charset="0"/>
                <a:cs typeface="Times New Roman" pitchFamily="18" charset="0"/>
              </a:rPr>
              <a:t>الــــخريجين والــكوادر الـــفنية </a:t>
            </a:r>
            <a:r>
              <a:rPr lang="ar-SA" sz="2800" b="1" kern="10" dirty="0" smtClean="0">
                <a:ln w="9525">
                  <a:round/>
                  <a:headEnd/>
                  <a:tailEnd/>
                </a:ln>
                <a:solidFill>
                  <a:schemeClr val="accent1"/>
                </a:solidFill>
                <a:latin typeface="Times New Roman" pitchFamily="18" charset="0"/>
                <a:cs typeface="Times New Roman" pitchFamily="18" charset="0"/>
              </a:rPr>
              <a:t> في </a:t>
            </a:r>
            <a:r>
              <a:rPr lang="ar-SA" sz="2800" b="1" kern="10" dirty="0">
                <a:ln w="9525">
                  <a:round/>
                  <a:headEnd/>
                  <a:tailEnd/>
                </a:ln>
                <a:solidFill>
                  <a:schemeClr val="accent1"/>
                </a:solidFill>
                <a:latin typeface="Times New Roman" pitchFamily="18" charset="0"/>
                <a:cs typeface="Times New Roman" pitchFamily="18" charset="0"/>
              </a:rPr>
              <a:t>مـــجالات الــزراعة</a:t>
            </a:r>
          </a:p>
        </p:txBody>
      </p:sp>
      <p:sp>
        <p:nvSpPr>
          <p:cNvPr id="4" name="عنصر نائب لرقم الشريحة 3"/>
          <p:cNvSpPr>
            <a:spLocks noGrp="1"/>
          </p:cNvSpPr>
          <p:nvPr>
            <p:ph type="sldNum" sz="quarter" idx="12"/>
          </p:nvPr>
        </p:nvSpPr>
        <p:spPr/>
        <p:txBody>
          <a:bodyPr/>
          <a:lstStyle/>
          <a:p>
            <a:pPr>
              <a:defRPr/>
            </a:pPr>
            <a:fld id="{2B21623D-F51D-4D4F-B196-4E6C6C53F8C4}" type="slidenum">
              <a:rPr lang="ar-SA" smtClean="0"/>
              <a:pPr>
                <a:defRPr/>
              </a:pPr>
              <a:t>64</a:t>
            </a:fld>
            <a:endParaRPr lang="en-US" dirty="0"/>
          </a:p>
        </p:txBody>
      </p:sp>
    </p:spTree>
    <p:extLst>
      <p:ext uri="{BB962C8B-B14F-4D97-AF65-F5344CB8AC3E}">
        <p14:creationId xmlns:p14="http://schemas.microsoft.com/office/powerpoint/2010/main" val="376724852"/>
      </p:ext>
    </p:extLst>
  </p:cSld>
  <p:clrMapOvr>
    <a:masterClrMapping/>
  </p:clrMapOvr>
  <p:transition>
    <p:fade thruBlk="1"/>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مستطيل 4"/>
          <p:cNvSpPr>
            <a:spLocks noChangeArrowheads="1"/>
          </p:cNvSpPr>
          <p:nvPr/>
        </p:nvSpPr>
        <p:spPr bwMode="auto">
          <a:xfrm>
            <a:off x="1066800" y="1447800"/>
            <a:ext cx="7777162" cy="226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just" rtl="1" eaLnBrk="1" hangingPunct="1">
              <a:lnSpc>
                <a:spcPct val="150000"/>
              </a:lnSpc>
            </a:pPr>
            <a:r>
              <a:rPr lang="ar-SA" altLang="en-US" sz="2400" dirty="0">
                <a:latin typeface="Times New Roman" pitchFamily="18" charset="0"/>
                <a:cs typeface="Times New Roman" pitchFamily="18" charset="0"/>
              </a:rPr>
              <a:t>لم يجد الفرع من المعارف الاهتمام الكافي في الزراعة العربية عموماً إلا حديثاً فهو في تقسيمه كان يقع ضمن </a:t>
            </a:r>
            <a:r>
              <a:rPr lang="ar-SA" altLang="en-US" sz="2400" dirty="0" smtClean="0">
                <a:latin typeface="Times New Roman" pitchFamily="18" charset="0"/>
                <a:cs typeface="Times New Roman" pitchFamily="18" charset="0"/>
              </a:rPr>
              <a:t>علم اقتصاديات </a:t>
            </a:r>
            <a:r>
              <a:rPr lang="ar-SA" altLang="en-US" sz="2400" dirty="0">
                <a:latin typeface="Times New Roman" pitchFamily="18" charset="0"/>
                <a:cs typeface="Times New Roman" pitchFamily="18" charset="0"/>
              </a:rPr>
              <a:t>الإنتاج الزراعي أحد فروع الاقتصاد الزراعي </a:t>
            </a:r>
            <a:r>
              <a:rPr lang="ar-SA" altLang="en-US" sz="2400" dirty="0" smtClean="0">
                <a:latin typeface="Times New Roman" pitchFamily="18" charset="0"/>
                <a:cs typeface="Times New Roman" pitchFamily="18" charset="0"/>
              </a:rPr>
              <a:t>، وفي </a:t>
            </a:r>
            <a:r>
              <a:rPr lang="ar-SA" altLang="en-US" sz="2400" dirty="0">
                <a:latin typeface="Times New Roman" pitchFamily="18" charset="0"/>
                <a:cs typeface="Times New Roman" pitchFamily="18" charset="0"/>
              </a:rPr>
              <a:t>بداية الستينات بدأت أهمية هذا الفرع تظهر على المستوى المحلي والعالمي</a:t>
            </a:r>
            <a:endParaRPr lang="en-US" altLang="en-US" sz="2400" dirty="0">
              <a:latin typeface="Times New Roman" pitchFamily="18" charset="0"/>
              <a:cs typeface="Times New Roman" pitchFamily="18" charset="0"/>
            </a:endParaRPr>
          </a:p>
        </p:txBody>
      </p:sp>
      <p:sp>
        <p:nvSpPr>
          <p:cNvPr id="6" name="مستطيل 5"/>
          <p:cNvSpPr/>
          <p:nvPr/>
        </p:nvSpPr>
        <p:spPr>
          <a:xfrm>
            <a:off x="1403350" y="620713"/>
            <a:ext cx="7526338" cy="584200"/>
          </a:xfrm>
          <a:prstGeom prst="rect">
            <a:avLst/>
          </a:prstGeom>
        </p:spPr>
        <p:txBody>
          <a:bodyPr>
            <a:spAutoFit/>
          </a:bodyPr>
          <a:lstStyle/>
          <a:p>
            <a:pPr algn="r" rtl="1">
              <a:defRPr/>
            </a:pPr>
            <a:r>
              <a:rPr lang="ar-SA" sz="3200" b="1" kern="10" dirty="0">
                <a:ln w="9525">
                  <a:round/>
                  <a:headEnd/>
                  <a:tailEnd/>
                </a:ln>
                <a:solidFill>
                  <a:schemeClr val="accent1"/>
                </a:solidFill>
                <a:latin typeface="Times New Roman" pitchFamily="18" charset="0"/>
                <a:cs typeface="Times New Roman" pitchFamily="18" charset="0"/>
              </a:rPr>
              <a:t>4- الـــتقسيم الأكاديمي لــعلم إدارة الــمزارع</a:t>
            </a:r>
          </a:p>
        </p:txBody>
      </p:sp>
      <p:sp>
        <p:nvSpPr>
          <p:cNvPr id="4" name="عنصر نائب لرقم الشريحة 3"/>
          <p:cNvSpPr>
            <a:spLocks noGrp="1"/>
          </p:cNvSpPr>
          <p:nvPr>
            <p:ph type="sldNum" sz="quarter" idx="12"/>
          </p:nvPr>
        </p:nvSpPr>
        <p:spPr/>
        <p:txBody>
          <a:bodyPr/>
          <a:lstStyle/>
          <a:p>
            <a:pPr>
              <a:defRPr/>
            </a:pPr>
            <a:fld id="{73504D8C-0AFB-4958-8C1A-14BA4E809BAD}" type="slidenum">
              <a:rPr lang="ar-SA" smtClean="0"/>
              <a:pPr>
                <a:defRPr/>
              </a:pPr>
              <a:t>65</a:t>
            </a:fld>
            <a:endParaRPr lang="en-US" dirty="0"/>
          </a:p>
        </p:txBody>
      </p:sp>
    </p:spTree>
    <p:extLst>
      <p:ext uri="{BB962C8B-B14F-4D97-AF65-F5344CB8AC3E}">
        <p14:creationId xmlns:p14="http://schemas.microsoft.com/office/powerpoint/2010/main" val="1374155368"/>
      </p:ext>
    </p:extLst>
  </p:cSld>
  <p:clrMapOvr>
    <a:masterClrMapping/>
  </p:clrMapOvr>
  <p:transition>
    <p:fade thruBlk="1"/>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مستطيل 3"/>
          <p:cNvSpPr>
            <a:spLocks noChangeArrowheads="1"/>
          </p:cNvSpPr>
          <p:nvPr/>
        </p:nvSpPr>
        <p:spPr bwMode="auto">
          <a:xfrm>
            <a:off x="965779" y="1144588"/>
            <a:ext cx="7705725" cy="467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just" rtl="1" eaLnBrk="1" hangingPunct="1">
              <a:lnSpc>
                <a:spcPct val="150000"/>
              </a:lnSpc>
            </a:pPr>
            <a:r>
              <a:rPr lang="ar-SA" altLang="en-US" sz="2000" dirty="0" smtClean="0">
                <a:latin typeface="Times New Roman" pitchFamily="18" charset="0"/>
                <a:cs typeface="Times New Roman" pitchFamily="18" charset="0"/>
              </a:rPr>
              <a:t>نظراً </a:t>
            </a:r>
            <a:r>
              <a:rPr lang="ar-SA" altLang="en-US" sz="2000" dirty="0">
                <a:latin typeface="Times New Roman" pitchFamily="18" charset="0"/>
                <a:cs typeface="Times New Roman" pitchFamily="18" charset="0"/>
              </a:rPr>
              <a:t>لتفاعل الموارد البشرية مع الموارد الأرضية والمائية والطبيعية في الزراعة لإنتاج كافة </a:t>
            </a:r>
            <a:r>
              <a:rPr lang="ar-SA" altLang="en-US" sz="2000" dirty="0" smtClean="0">
                <a:latin typeface="Times New Roman" pitchFamily="18" charset="0"/>
                <a:cs typeface="Times New Roman" pitchFamily="18" charset="0"/>
              </a:rPr>
              <a:t>السلع </a:t>
            </a:r>
            <a:r>
              <a:rPr lang="ar-SA" altLang="en-US" sz="2000" dirty="0">
                <a:latin typeface="Times New Roman" pitchFamily="18" charset="0"/>
                <a:cs typeface="Times New Roman" pitchFamily="18" charset="0"/>
              </a:rPr>
              <a:t>الزراعية على اختلاف أنواعها </a:t>
            </a:r>
            <a:r>
              <a:rPr lang="ar-SA" altLang="en-US" sz="2000" dirty="0" smtClean="0">
                <a:latin typeface="Times New Roman" pitchFamily="18" charset="0"/>
                <a:cs typeface="Times New Roman" pitchFamily="18" charset="0"/>
              </a:rPr>
              <a:t>أتاح مجالاً </a:t>
            </a:r>
            <a:r>
              <a:rPr lang="ar-SA" altLang="en-US" sz="2000" dirty="0">
                <a:latin typeface="Times New Roman" pitchFamily="18" charset="0"/>
                <a:cs typeface="Times New Roman" pitchFamily="18" charset="0"/>
              </a:rPr>
              <a:t>واسعاً </a:t>
            </a:r>
            <a:r>
              <a:rPr lang="ar-SA" altLang="en-US" sz="2000" dirty="0" smtClean="0">
                <a:latin typeface="Times New Roman" pitchFamily="18" charset="0"/>
                <a:cs typeface="Times New Roman" pitchFamily="18" charset="0"/>
              </a:rPr>
              <a:t>لتطبيق </a:t>
            </a:r>
            <a:r>
              <a:rPr lang="ar-SA" altLang="en-US" sz="2000" dirty="0">
                <a:latin typeface="Times New Roman" pitchFamily="18" charset="0"/>
                <a:cs typeface="Times New Roman" pitchFamily="18" charset="0"/>
              </a:rPr>
              <a:t>معظم العلوم البيولوجية مثل الكيمياء الحيوية والنبات والحيوان وعلوم الأراضي والفيزياء وغيرها بالإضافة إلى كافة العلوم الاجتماعية مثل الاقتصاد والاقتصاد الزراعي والمجتمع الريفي وعلم النفس وغير ذلك، مما أدى إلى وصف الزراعة بأنها صناعة مفتوحة للتحسينات العلمية وكما هو معروف من أن تلك العلوم دائما متطورة ومتجددة في العالم. </a:t>
            </a:r>
            <a:endParaRPr lang="ar-SA" altLang="en-US" sz="2000" dirty="0" smtClean="0">
              <a:latin typeface="Times New Roman" pitchFamily="18" charset="0"/>
              <a:cs typeface="Times New Roman" pitchFamily="18" charset="0"/>
            </a:endParaRPr>
          </a:p>
          <a:p>
            <a:pPr algn="just" rtl="1" eaLnBrk="1" hangingPunct="1">
              <a:lnSpc>
                <a:spcPct val="150000"/>
              </a:lnSpc>
            </a:pPr>
            <a:r>
              <a:rPr lang="ar-SA" altLang="en-US" sz="2000" dirty="0" smtClean="0">
                <a:latin typeface="Times New Roman" pitchFamily="18" charset="0"/>
                <a:cs typeface="Times New Roman" pitchFamily="18" charset="0"/>
              </a:rPr>
              <a:t>فقد </a:t>
            </a:r>
            <a:r>
              <a:rPr lang="ar-SA" altLang="en-US" sz="2000" dirty="0">
                <a:latin typeface="Times New Roman" pitchFamily="18" charset="0"/>
                <a:cs typeface="Times New Roman" pitchFamily="18" charset="0"/>
              </a:rPr>
              <a:t>أصبح من الضروري ألا تكون الزراعة في الدول وخصوصاً النامية صناعة مغلقة بل أوجب ذلك الاطلاع وباستمرار على المستحدثات العلمية والتكنولوجية في العالم الخارجي والدول العربية المتقدمة في هذا المجال وذلك لمواكبة أعلى </a:t>
            </a:r>
            <a:r>
              <a:rPr lang="ar-SA" altLang="en-US" sz="2000" dirty="0" smtClean="0">
                <a:latin typeface="Times New Roman" pitchFamily="18" charset="0"/>
                <a:cs typeface="Times New Roman" pitchFamily="18" charset="0"/>
              </a:rPr>
              <a:t>مستويات </a:t>
            </a:r>
            <a:r>
              <a:rPr lang="ar-SA" altLang="en-US" sz="2000" dirty="0">
                <a:latin typeface="Times New Roman" pitchFamily="18" charset="0"/>
                <a:cs typeface="Times New Roman" pitchFamily="18" charset="0"/>
              </a:rPr>
              <a:t>الإنتاجية</a:t>
            </a:r>
          </a:p>
          <a:p>
            <a:pPr algn="just" rtl="1" eaLnBrk="1" hangingPunct="1">
              <a:lnSpc>
                <a:spcPct val="150000"/>
              </a:lnSpc>
            </a:pPr>
            <a:r>
              <a:rPr lang="ar-SA" altLang="en-US" sz="2000" dirty="0">
                <a:cs typeface="PT Bold Heading" pitchFamily="2" charset="-78"/>
              </a:rPr>
              <a:t> </a:t>
            </a:r>
          </a:p>
        </p:txBody>
      </p:sp>
      <p:sp>
        <p:nvSpPr>
          <p:cNvPr id="5" name="مستطيل 4"/>
          <p:cNvSpPr/>
          <p:nvPr/>
        </p:nvSpPr>
        <p:spPr>
          <a:xfrm>
            <a:off x="1116013" y="620713"/>
            <a:ext cx="7588250" cy="523875"/>
          </a:xfrm>
          <a:prstGeom prst="rect">
            <a:avLst/>
          </a:prstGeom>
        </p:spPr>
        <p:txBody>
          <a:bodyPr>
            <a:spAutoFit/>
          </a:bodyPr>
          <a:lstStyle/>
          <a:p>
            <a:pPr algn="r" rtl="1">
              <a:defRPr/>
            </a:pPr>
            <a:r>
              <a:rPr lang="ar-SA" sz="2800" b="1" kern="10" dirty="0" smtClean="0">
                <a:ln w="9525">
                  <a:round/>
                  <a:headEnd/>
                  <a:tailEnd/>
                </a:ln>
                <a:solidFill>
                  <a:schemeClr val="accent1"/>
                </a:solidFill>
                <a:latin typeface="Times New Roman" pitchFamily="18" charset="0"/>
                <a:cs typeface="Times New Roman" pitchFamily="18" charset="0"/>
              </a:rPr>
              <a:t>5-</a:t>
            </a:r>
            <a:r>
              <a:rPr lang="en-US" sz="2800" b="1" kern="10" dirty="0" smtClean="0">
                <a:ln w="9525">
                  <a:round/>
                  <a:headEnd/>
                  <a:tailEnd/>
                </a:ln>
                <a:solidFill>
                  <a:schemeClr val="accent1"/>
                </a:solidFill>
                <a:latin typeface="Times New Roman" pitchFamily="18" charset="0"/>
                <a:cs typeface="Times New Roman" pitchFamily="18" charset="0"/>
              </a:rPr>
              <a:t> </a:t>
            </a:r>
            <a:r>
              <a:rPr lang="ar-SA" sz="2800" b="1" kern="10" dirty="0" smtClean="0">
                <a:ln w="9525">
                  <a:round/>
                  <a:headEnd/>
                  <a:tailEnd/>
                </a:ln>
                <a:solidFill>
                  <a:schemeClr val="accent1"/>
                </a:solidFill>
                <a:latin typeface="Times New Roman" pitchFamily="18" charset="0"/>
                <a:cs typeface="Times New Roman" pitchFamily="18" charset="0"/>
              </a:rPr>
              <a:t>الــــزراعة </a:t>
            </a:r>
            <a:r>
              <a:rPr lang="ar-SA" sz="2800" b="1" kern="10" dirty="0">
                <a:ln w="9525">
                  <a:round/>
                  <a:headEnd/>
                  <a:tailEnd/>
                </a:ln>
                <a:solidFill>
                  <a:schemeClr val="accent1"/>
                </a:solidFill>
                <a:latin typeface="Times New Roman" pitchFamily="18" charset="0"/>
                <a:cs typeface="Times New Roman" pitchFamily="18" charset="0"/>
              </a:rPr>
              <a:t>لم تـــعـد حــــرفة مــــحلية</a:t>
            </a:r>
          </a:p>
        </p:txBody>
      </p:sp>
      <p:sp>
        <p:nvSpPr>
          <p:cNvPr id="4" name="عنصر نائب لرقم الشريحة 3"/>
          <p:cNvSpPr>
            <a:spLocks noGrp="1"/>
          </p:cNvSpPr>
          <p:nvPr>
            <p:ph type="sldNum" sz="quarter" idx="12"/>
          </p:nvPr>
        </p:nvSpPr>
        <p:spPr/>
        <p:txBody>
          <a:bodyPr/>
          <a:lstStyle/>
          <a:p>
            <a:pPr>
              <a:defRPr/>
            </a:pPr>
            <a:fld id="{AF1CCAB0-9A56-4D2A-BDB5-7B8A906DCB1A}" type="slidenum">
              <a:rPr lang="ar-SA" smtClean="0"/>
              <a:pPr>
                <a:defRPr/>
              </a:pPr>
              <a:t>66</a:t>
            </a:fld>
            <a:endParaRPr lang="en-US" dirty="0"/>
          </a:p>
        </p:txBody>
      </p:sp>
    </p:spTree>
    <p:extLst>
      <p:ext uri="{BB962C8B-B14F-4D97-AF65-F5344CB8AC3E}">
        <p14:creationId xmlns:p14="http://schemas.microsoft.com/office/powerpoint/2010/main" val="3927885287"/>
      </p:ext>
    </p:extLst>
  </p:cSld>
  <p:clrMapOvr>
    <a:masterClrMapping/>
  </p:clrMapOvr>
  <p:transition>
    <p:fade thruBlk="1"/>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12"/>
          <p:cNvSpPr>
            <a:spLocks noChangeArrowheads="1"/>
          </p:cNvSpPr>
          <p:nvPr/>
        </p:nvSpPr>
        <p:spPr bwMode="auto">
          <a:xfrm>
            <a:off x="3203575" y="2420938"/>
            <a:ext cx="3960813" cy="2808287"/>
          </a:xfrm>
          <a:prstGeom prst="star24">
            <a:avLst>
              <a:gd name="adj" fmla="val 37500"/>
            </a:avLst>
          </a:prstGeom>
          <a:gradFill rotWithShape="1">
            <a:gsLst>
              <a:gs pos="0">
                <a:srgbClr val="FFFFFF"/>
              </a:gs>
              <a:gs pos="100000">
                <a:srgbClr val="FBE181"/>
              </a:gs>
            </a:gsLst>
            <a:lin ang="5400000" scaled="1"/>
          </a:gradFill>
          <a:ln w="38100">
            <a:solidFill>
              <a:srgbClr val="FF3300"/>
            </a:solidFill>
            <a:miter lim="800000"/>
            <a:headEnd/>
            <a:tailEnd/>
          </a:ln>
        </p:spPr>
        <p:txBody>
          <a:bodyPr wrap="none" anchor="ct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ctr" eaLnBrk="1" hangingPunct="1"/>
            <a:r>
              <a:rPr lang="ar-SA" altLang="en-US" b="1" i="1">
                <a:latin typeface="Times New Roman" pitchFamily="18" charset="0"/>
                <a:cs typeface="Times New Roman" pitchFamily="18" charset="0"/>
              </a:rPr>
              <a:t>المجال الثالث</a:t>
            </a:r>
            <a:r>
              <a:rPr lang="ar-SA" altLang="en-US" i="1">
                <a:latin typeface="Times New Roman" pitchFamily="18" charset="0"/>
                <a:cs typeface="Times New Roman" pitchFamily="18" charset="0"/>
              </a:rPr>
              <a:t>:</a:t>
            </a:r>
            <a:r>
              <a:rPr lang="ar-SA" altLang="en-US">
                <a:latin typeface="Times New Roman" pitchFamily="18" charset="0"/>
                <a:cs typeface="Times New Roman" pitchFamily="18" charset="0"/>
              </a:rPr>
              <a:t> هو المخاطرة، وتنعكس </a:t>
            </a:r>
          </a:p>
          <a:p>
            <a:pPr algn="ctr" eaLnBrk="1" hangingPunct="1"/>
            <a:r>
              <a:rPr lang="ar-SA" altLang="en-US">
                <a:latin typeface="Times New Roman" pitchFamily="18" charset="0"/>
                <a:cs typeface="Times New Roman" pitchFamily="18" charset="0"/>
              </a:rPr>
              <a:t>المخاطرة جزئياً في تقلبات الدخل </a:t>
            </a:r>
          </a:p>
          <a:p>
            <a:pPr algn="ctr" eaLnBrk="1" hangingPunct="1"/>
            <a:r>
              <a:rPr lang="ar-SA" altLang="en-US">
                <a:latin typeface="Times New Roman" pitchFamily="18" charset="0"/>
                <a:cs typeface="Times New Roman" pitchFamily="18" charset="0"/>
              </a:rPr>
              <a:t>ويمكن أن يكون التأمين ضدها</a:t>
            </a:r>
          </a:p>
          <a:p>
            <a:pPr algn="ctr" eaLnBrk="1" hangingPunct="1"/>
            <a:r>
              <a:rPr lang="ar-SA" altLang="en-US">
                <a:latin typeface="Times New Roman" pitchFamily="18" charset="0"/>
                <a:cs typeface="Times New Roman" pitchFamily="18" charset="0"/>
              </a:rPr>
              <a:t> منظماً وغير منظم</a:t>
            </a:r>
            <a:endParaRPr lang="en-US" altLang="en-US">
              <a:latin typeface="Times New Roman" pitchFamily="18" charset="0"/>
              <a:cs typeface="Times New Roman" pitchFamily="18" charset="0"/>
            </a:endParaRPr>
          </a:p>
        </p:txBody>
      </p:sp>
      <p:sp>
        <p:nvSpPr>
          <p:cNvPr id="14339" name="AutoShape 13"/>
          <p:cNvSpPr>
            <a:spLocks noChangeArrowheads="1"/>
          </p:cNvSpPr>
          <p:nvPr/>
        </p:nvSpPr>
        <p:spPr bwMode="auto">
          <a:xfrm>
            <a:off x="5940425" y="765175"/>
            <a:ext cx="3203575" cy="2376488"/>
          </a:xfrm>
          <a:prstGeom prst="star8">
            <a:avLst>
              <a:gd name="adj" fmla="val 38250"/>
            </a:avLst>
          </a:prstGeom>
          <a:gradFill rotWithShape="1">
            <a:gsLst>
              <a:gs pos="0">
                <a:srgbClr val="FFFFFF"/>
              </a:gs>
              <a:gs pos="100000">
                <a:srgbClr val="FBE181"/>
              </a:gs>
            </a:gsLst>
            <a:lin ang="5400000" scaled="1"/>
          </a:gradFill>
          <a:ln w="38100">
            <a:solidFill>
              <a:srgbClr val="FF3300"/>
            </a:solidFill>
            <a:miter lim="800000"/>
            <a:headEnd/>
            <a:tailEnd/>
          </a:ln>
        </p:spPr>
        <p:txBody>
          <a:bodyPr wrap="none" anchor="ct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ctr" eaLnBrk="1" hangingPunct="1"/>
            <a:r>
              <a:rPr lang="ar-SA" altLang="en-US" b="1" i="1">
                <a:latin typeface="Times New Roman" pitchFamily="18" charset="0"/>
                <a:cs typeface="Times New Roman" pitchFamily="18" charset="0"/>
              </a:rPr>
              <a:t>المجال الأول </a:t>
            </a:r>
            <a:r>
              <a:rPr lang="ar-SA" altLang="en-US" i="1">
                <a:latin typeface="Times New Roman" pitchFamily="18" charset="0"/>
                <a:cs typeface="Times New Roman" pitchFamily="18" charset="0"/>
              </a:rPr>
              <a:t>:</a:t>
            </a:r>
            <a:r>
              <a:rPr lang="ar-SA" altLang="en-US">
                <a:latin typeface="Times New Roman" pitchFamily="18" charset="0"/>
                <a:cs typeface="Times New Roman" pitchFamily="18" charset="0"/>
              </a:rPr>
              <a:t>أنه يجب عليه أن</a:t>
            </a:r>
          </a:p>
          <a:p>
            <a:pPr algn="ctr" eaLnBrk="1" hangingPunct="1"/>
            <a:r>
              <a:rPr lang="ar-SA" altLang="en-US">
                <a:latin typeface="Times New Roman" pitchFamily="18" charset="0"/>
                <a:cs typeface="Times New Roman" pitchFamily="18" charset="0"/>
              </a:rPr>
              <a:t> يقاوم باستمرار النقص في</a:t>
            </a:r>
          </a:p>
          <a:p>
            <a:pPr algn="ctr" eaLnBrk="1" hangingPunct="1"/>
            <a:r>
              <a:rPr lang="ar-SA" altLang="en-US">
                <a:latin typeface="Times New Roman" pitchFamily="18" charset="0"/>
                <a:cs typeface="Times New Roman" pitchFamily="18" charset="0"/>
              </a:rPr>
              <a:t> المعلومات الجارية الخاصة</a:t>
            </a:r>
          </a:p>
          <a:p>
            <a:pPr algn="ctr" eaLnBrk="1" hangingPunct="1"/>
            <a:r>
              <a:rPr lang="ar-SA" altLang="en-US">
                <a:latin typeface="Times New Roman" pitchFamily="18" charset="0"/>
                <a:cs typeface="Times New Roman" pitchFamily="18" charset="0"/>
              </a:rPr>
              <a:t> بكل المجالات في الزراعة</a:t>
            </a:r>
            <a:endParaRPr lang="en-US" altLang="en-US">
              <a:latin typeface="Times New Roman" pitchFamily="18" charset="0"/>
              <a:cs typeface="Times New Roman" pitchFamily="18" charset="0"/>
            </a:endParaRPr>
          </a:p>
        </p:txBody>
      </p:sp>
      <p:sp>
        <p:nvSpPr>
          <p:cNvPr id="14340" name="AutoShape 14"/>
          <p:cNvSpPr>
            <a:spLocks noChangeArrowheads="1"/>
          </p:cNvSpPr>
          <p:nvPr/>
        </p:nvSpPr>
        <p:spPr bwMode="auto">
          <a:xfrm>
            <a:off x="5580063" y="4365625"/>
            <a:ext cx="3744912" cy="2492375"/>
          </a:xfrm>
          <a:prstGeom prst="star8">
            <a:avLst>
              <a:gd name="adj" fmla="val 38250"/>
            </a:avLst>
          </a:prstGeom>
          <a:gradFill rotWithShape="1">
            <a:gsLst>
              <a:gs pos="0">
                <a:srgbClr val="FFFFFF"/>
              </a:gs>
              <a:gs pos="100000">
                <a:srgbClr val="FBE181"/>
              </a:gs>
            </a:gsLst>
            <a:lin ang="5400000" scaled="1"/>
          </a:gradFill>
          <a:ln w="38100">
            <a:solidFill>
              <a:srgbClr val="FF3300"/>
            </a:solidFill>
            <a:miter lim="800000"/>
            <a:headEnd/>
            <a:tailEnd/>
          </a:ln>
        </p:spPr>
        <p:txBody>
          <a:bodyPr wrap="none" anchor="ct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ctr" eaLnBrk="1" hangingPunct="1"/>
            <a:r>
              <a:rPr lang="ar-SA" altLang="en-US" sz="1800" b="1" i="1">
                <a:latin typeface="Times New Roman" pitchFamily="18" charset="0"/>
                <a:cs typeface="Times New Roman" pitchFamily="18" charset="0"/>
              </a:rPr>
              <a:t>المجال الرابع :</a:t>
            </a:r>
            <a:r>
              <a:rPr lang="ar-SA" altLang="en-US" sz="1800">
                <a:latin typeface="Times New Roman" pitchFamily="18" charset="0"/>
                <a:cs typeface="Times New Roman" pitchFamily="18" charset="0"/>
              </a:rPr>
              <a:t>وهو الذي يشتمل</a:t>
            </a:r>
          </a:p>
          <a:p>
            <a:pPr algn="ctr" eaLnBrk="1" hangingPunct="1"/>
            <a:r>
              <a:rPr lang="ar-SA" altLang="en-US" sz="1800">
                <a:latin typeface="Times New Roman" pitchFamily="18" charset="0"/>
                <a:cs typeface="Times New Roman" pitchFamily="18" charset="0"/>
              </a:rPr>
              <a:t> على مشكلات إقتصاد المدى </a:t>
            </a:r>
          </a:p>
          <a:p>
            <a:pPr algn="ctr" eaLnBrk="1" hangingPunct="1"/>
            <a:r>
              <a:rPr lang="ar-SA" altLang="en-US" sz="1800">
                <a:latin typeface="Times New Roman" pitchFamily="18" charset="0"/>
                <a:cs typeface="Times New Roman" pitchFamily="18" charset="0"/>
              </a:rPr>
              <a:t>القصير ومتطلبات الإنتاج</a:t>
            </a:r>
          </a:p>
          <a:p>
            <a:pPr algn="ctr" eaLnBrk="1" hangingPunct="1"/>
            <a:r>
              <a:rPr lang="ar-SA" altLang="en-US" sz="1800">
                <a:latin typeface="Times New Roman" pitchFamily="18" charset="0"/>
                <a:cs typeface="Times New Roman" pitchFamily="18" charset="0"/>
              </a:rPr>
              <a:t> في مقابلة متطلبات </a:t>
            </a:r>
          </a:p>
          <a:p>
            <a:pPr algn="ctr" eaLnBrk="1" hangingPunct="1"/>
            <a:r>
              <a:rPr lang="ar-SA" altLang="en-US" sz="1800">
                <a:latin typeface="Times New Roman" pitchFamily="18" charset="0"/>
                <a:cs typeface="Times New Roman" pitchFamily="18" charset="0"/>
              </a:rPr>
              <a:t>المدى الطويل</a:t>
            </a:r>
            <a:endParaRPr lang="en-US" altLang="en-US" sz="1800">
              <a:latin typeface="Times New Roman" pitchFamily="18" charset="0"/>
              <a:cs typeface="Times New Roman" pitchFamily="18" charset="0"/>
            </a:endParaRPr>
          </a:p>
        </p:txBody>
      </p:sp>
      <p:sp>
        <p:nvSpPr>
          <p:cNvPr id="14341" name="AutoShape 15"/>
          <p:cNvSpPr>
            <a:spLocks noChangeArrowheads="1"/>
          </p:cNvSpPr>
          <p:nvPr/>
        </p:nvSpPr>
        <p:spPr bwMode="auto">
          <a:xfrm>
            <a:off x="755650" y="765175"/>
            <a:ext cx="3744913" cy="2652713"/>
          </a:xfrm>
          <a:prstGeom prst="star8">
            <a:avLst>
              <a:gd name="adj" fmla="val 38250"/>
            </a:avLst>
          </a:prstGeom>
          <a:gradFill rotWithShape="1">
            <a:gsLst>
              <a:gs pos="0">
                <a:srgbClr val="FFFFFF"/>
              </a:gs>
              <a:gs pos="100000">
                <a:srgbClr val="FBE181"/>
              </a:gs>
            </a:gsLst>
            <a:lin ang="5400000" scaled="1"/>
          </a:gradFill>
          <a:ln w="38100">
            <a:solidFill>
              <a:srgbClr val="FF3300"/>
            </a:solidFill>
            <a:miter lim="800000"/>
            <a:headEnd/>
            <a:tailEnd/>
          </a:ln>
        </p:spPr>
        <p:txBody>
          <a:bodyPr wrap="none" anchor="ct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ctr" eaLnBrk="1" hangingPunct="1"/>
            <a:r>
              <a:rPr lang="ar-SA" altLang="en-US" sz="1800" b="1" i="1">
                <a:latin typeface="Times New Roman" pitchFamily="18" charset="0"/>
                <a:cs typeface="Times New Roman" pitchFamily="18" charset="0"/>
              </a:rPr>
              <a:t>المجال الثاني </a:t>
            </a:r>
            <a:r>
              <a:rPr lang="ar-SA" altLang="en-US" sz="1800">
                <a:latin typeface="Times New Roman" pitchFamily="18" charset="0"/>
                <a:cs typeface="Times New Roman" pitchFamily="18" charset="0"/>
              </a:rPr>
              <a:t>:هو الذي يتصل بمقدرة</a:t>
            </a:r>
          </a:p>
          <a:p>
            <a:pPr algn="ctr" eaLnBrk="1" hangingPunct="1"/>
            <a:r>
              <a:rPr lang="ar-SA" altLang="en-US" sz="1800">
                <a:latin typeface="Times New Roman" pitchFamily="18" charset="0"/>
                <a:cs typeface="Times New Roman" pitchFamily="18" charset="0"/>
              </a:rPr>
              <a:t> المدير على التوافق بنجاح مع </a:t>
            </a:r>
          </a:p>
          <a:p>
            <a:pPr algn="ctr" eaLnBrk="1" hangingPunct="1"/>
            <a:r>
              <a:rPr lang="ar-SA" altLang="en-US" sz="1800">
                <a:latin typeface="Times New Roman" pitchFamily="18" charset="0"/>
                <a:cs typeface="Times New Roman" pitchFamily="18" charset="0"/>
              </a:rPr>
              <a:t>تغيرات سعر السوق والتغيرات </a:t>
            </a:r>
          </a:p>
          <a:p>
            <a:pPr algn="ctr" eaLnBrk="1" hangingPunct="1"/>
            <a:r>
              <a:rPr lang="ar-SA" altLang="en-US" sz="1800">
                <a:latin typeface="Times New Roman" pitchFamily="18" charset="0"/>
                <a:cs typeface="Times New Roman" pitchFamily="18" charset="0"/>
              </a:rPr>
              <a:t>التنظيمية والتغيرات السياسية</a:t>
            </a:r>
            <a:endParaRPr lang="en-US" altLang="en-US" sz="1800">
              <a:latin typeface="Times New Roman" pitchFamily="18" charset="0"/>
              <a:cs typeface="Times New Roman" pitchFamily="18" charset="0"/>
            </a:endParaRPr>
          </a:p>
        </p:txBody>
      </p:sp>
      <p:sp>
        <p:nvSpPr>
          <p:cNvPr id="14342" name="AutoShape 16"/>
          <p:cNvSpPr>
            <a:spLocks noChangeArrowheads="1"/>
          </p:cNvSpPr>
          <p:nvPr/>
        </p:nvSpPr>
        <p:spPr bwMode="auto">
          <a:xfrm>
            <a:off x="827088" y="4437063"/>
            <a:ext cx="3816350" cy="2232025"/>
          </a:xfrm>
          <a:prstGeom prst="star8">
            <a:avLst>
              <a:gd name="adj" fmla="val 38250"/>
            </a:avLst>
          </a:prstGeom>
          <a:gradFill rotWithShape="1">
            <a:gsLst>
              <a:gs pos="0">
                <a:srgbClr val="FFFFFF"/>
              </a:gs>
              <a:gs pos="100000">
                <a:srgbClr val="FBE181"/>
              </a:gs>
            </a:gsLst>
            <a:lin ang="5400000" scaled="1"/>
          </a:gradFill>
          <a:ln w="38100">
            <a:solidFill>
              <a:srgbClr val="FF3300"/>
            </a:solidFill>
            <a:miter lim="800000"/>
            <a:headEnd/>
            <a:tailEnd/>
          </a:ln>
        </p:spPr>
        <p:txBody>
          <a:bodyPr wrap="none" anchor="ctr"/>
          <a:lstStyle>
            <a:lvl1pPr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ctr" eaLnBrk="1" hangingPunct="1"/>
            <a:r>
              <a:rPr lang="ar-SA" altLang="en-US" b="1" i="1">
                <a:latin typeface="Times New Roman" pitchFamily="18" charset="0"/>
                <a:cs typeface="Times New Roman" pitchFamily="18" charset="0"/>
              </a:rPr>
              <a:t>المجال الخامس :</a:t>
            </a:r>
            <a:r>
              <a:rPr lang="ar-SA" altLang="en-US">
                <a:latin typeface="Times New Roman" pitchFamily="18" charset="0"/>
                <a:cs typeface="Times New Roman" pitchFamily="18" charset="0"/>
              </a:rPr>
              <a:t>يشمل ثبات موارد</a:t>
            </a:r>
          </a:p>
          <a:p>
            <a:pPr algn="ctr" eaLnBrk="1" hangingPunct="1"/>
            <a:r>
              <a:rPr lang="ar-SA" altLang="en-US">
                <a:latin typeface="Times New Roman" pitchFamily="18" charset="0"/>
                <a:cs typeface="Times New Roman" pitchFamily="18" charset="0"/>
              </a:rPr>
              <a:t> المزرعة والإنتفاع بها، وقيمتها</a:t>
            </a:r>
          </a:p>
          <a:p>
            <a:pPr algn="ctr" eaLnBrk="1" hangingPunct="1"/>
            <a:r>
              <a:rPr lang="ar-SA" altLang="en-US">
                <a:latin typeface="Times New Roman" pitchFamily="18" charset="0"/>
                <a:cs typeface="Times New Roman" pitchFamily="18" charset="0"/>
              </a:rPr>
              <a:t> المقدرة وكيف يعمل منها أحسن</a:t>
            </a:r>
          </a:p>
          <a:p>
            <a:pPr algn="ctr" eaLnBrk="1" hangingPunct="1"/>
            <a:r>
              <a:rPr lang="ar-SA" altLang="en-US">
                <a:latin typeface="Times New Roman" pitchFamily="18" charset="0"/>
                <a:cs typeface="Times New Roman" pitchFamily="18" charset="0"/>
              </a:rPr>
              <a:t> توليفة من الموارد المتغيرة </a:t>
            </a:r>
          </a:p>
          <a:p>
            <a:pPr algn="ctr" eaLnBrk="1" hangingPunct="1"/>
            <a:r>
              <a:rPr lang="ar-SA" altLang="en-US">
                <a:latin typeface="Times New Roman" pitchFamily="18" charset="0"/>
                <a:cs typeface="Times New Roman" pitchFamily="18" charset="0"/>
              </a:rPr>
              <a:t>التي يملكها يهدف معظمة الربح</a:t>
            </a:r>
            <a:endParaRPr lang="en-US" altLang="en-US">
              <a:latin typeface="Times New Roman" pitchFamily="18" charset="0"/>
              <a:cs typeface="Times New Roman" pitchFamily="18" charset="0"/>
            </a:endParaRPr>
          </a:p>
        </p:txBody>
      </p:sp>
      <p:sp>
        <p:nvSpPr>
          <p:cNvPr id="8" name="مستطيل 7"/>
          <p:cNvSpPr/>
          <p:nvPr/>
        </p:nvSpPr>
        <p:spPr>
          <a:xfrm>
            <a:off x="1258888" y="404813"/>
            <a:ext cx="7058025" cy="522287"/>
          </a:xfrm>
          <a:prstGeom prst="rect">
            <a:avLst/>
          </a:prstGeom>
        </p:spPr>
        <p:txBody>
          <a:bodyPr>
            <a:spAutoFit/>
          </a:bodyPr>
          <a:lstStyle/>
          <a:p>
            <a:pPr algn="ctr" rtl="1">
              <a:defRPr/>
            </a:pPr>
            <a:r>
              <a:rPr lang="ar-SA" sz="2800" b="1" kern="10" dirty="0" smtClean="0">
                <a:ln w="9525">
                  <a:round/>
                  <a:headEnd/>
                  <a:tailEnd/>
                </a:ln>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موضوعات قد تواجه </a:t>
            </a:r>
            <a:r>
              <a:rPr lang="ar-SA" sz="2800" b="1" kern="10" dirty="0">
                <a:ln w="9525">
                  <a:round/>
                  <a:headEnd/>
                  <a:tailEnd/>
                </a:ln>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مدير المشروع </a:t>
            </a:r>
          </a:p>
        </p:txBody>
      </p:sp>
      <p:sp>
        <p:nvSpPr>
          <p:cNvPr id="9" name="عنصر نائب لرقم الشريحة 8"/>
          <p:cNvSpPr>
            <a:spLocks noGrp="1"/>
          </p:cNvSpPr>
          <p:nvPr>
            <p:ph type="sldNum" sz="quarter" idx="12"/>
          </p:nvPr>
        </p:nvSpPr>
        <p:spPr/>
        <p:txBody>
          <a:bodyPr/>
          <a:lstStyle/>
          <a:p>
            <a:pPr>
              <a:defRPr/>
            </a:pPr>
            <a:fld id="{0B2D89A9-DD97-47B4-A5CC-13F0211C5A2F}" type="slidenum">
              <a:rPr lang="ar-SA" smtClean="0"/>
              <a:pPr>
                <a:defRPr/>
              </a:pPr>
              <a:t>67</a:t>
            </a:fld>
            <a:endParaRPr lang="en-US" dirty="0"/>
          </a:p>
        </p:txBody>
      </p:sp>
    </p:spTree>
    <p:extLst>
      <p:ext uri="{BB962C8B-B14F-4D97-AF65-F5344CB8AC3E}">
        <p14:creationId xmlns:p14="http://schemas.microsoft.com/office/powerpoint/2010/main" val="505389355"/>
      </p:ext>
    </p:extLst>
  </p:cSld>
  <p:clrMapOvr>
    <a:masterClrMapping/>
  </p:clrMapOvr>
  <p:transition>
    <p:fade thruBlk="1"/>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bwMode="auto">
          <a:xfrm>
            <a:off x="1219200" y="152400"/>
            <a:ext cx="7467600" cy="609600"/>
          </a:xfrm>
        </p:spPr>
        <p:txBody>
          <a:bodyPr/>
          <a:lstStyle/>
          <a:p>
            <a:pPr algn="ctr" rtl="1" eaLnBrk="1" hangingPunct="1"/>
            <a:r>
              <a:rPr lang="ar-SA" altLang="en-US" sz="3200" dirty="0" smtClean="0">
                <a:solidFill>
                  <a:srgbClr val="0070C0"/>
                </a:solidFill>
                <a:effectLst/>
                <a:latin typeface="Times New Roman" pitchFamily="18" charset="0"/>
                <a:cs typeface="Times New Roman" pitchFamily="18" charset="0"/>
              </a:rPr>
              <a:t>التقارير </a:t>
            </a:r>
            <a:r>
              <a:rPr lang="en-US" altLang="en-US" sz="2800" i="1" dirty="0" smtClean="0">
                <a:solidFill>
                  <a:srgbClr val="0070C0"/>
                </a:solidFill>
                <a:effectLst/>
                <a:latin typeface="Times New Roman" pitchFamily="18" charset="0"/>
                <a:cs typeface="Times New Roman" pitchFamily="18" charset="0"/>
              </a:rPr>
              <a:t>Reports</a:t>
            </a:r>
            <a:endParaRPr lang="en-US" altLang="en-US" sz="3200" i="1" dirty="0" smtClean="0">
              <a:solidFill>
                <a:srgbClr val="0070C0"/>
              </a:solidFill>
              <a:effectLst/>
              <a:latin typeface="Times New Roman" pitchFamily="18" charset="0"/>
              <a:cs typeface="Times New Roman" pitchFamily="18" charset="0"/>
            </a:endParaRPr>
          </a:p>
        </p:txBody>
      </p:sp>
      <p:sp>
        <p:nvSpPr>
          <p:cNvPr id="15363" name="Rectangle 5"/>
          <p:cNvSpPr>
            <a:spLocks noGrp="1" noChangeArrowheads="1"/>
          </p:cNvSpPr>
          <p:nvPr>
            <p:ph idx="1"/>
          </p:nvPr>
        </p:nvSpPr>
        <p:spPr>
          <a:xfrm>
            <a:off x="1042988" y="785813"/>
            <a:ext cx="7886700" cy="5538787"/>
          </a:xfrm>
        </p:spPr>
        <p:txBody>
          <a:bodyPr/>
          <a:lstStyle/>
          <a:p>
            <a:pPr marL="609600" indent="-609600" algn="just" rtl="1" eaLnBrk="1" hangingPunct="1">
              <a:lnSpc>
                <a:spcPct val="160000"/>
              </a:lnSpc>
              <a:buFont typeface="Wingdings" pitchFamily="2" charset="2"/>
              <a:buChar char="q"/>
            </a:pPr>
            <a:r>
              <a:rPr lang="ar-SA" altLang="en-US" sz="2000" dirty="0" smtClean="0">
                <a:latin typeface="Times New Roman" pitchFamily="18" charset="0"/>
                <a:cs typeface="Times New Roman" pitchFamily="18" charset="0"/>
              </a:rPr>
              <a:t>عادة ماتواجه المتخصصين في الاقتصاد الزراعي مهمة كتابة تقرير اقتصادي مزرعي، وذلك نظراً لأهمية هذه التقارير في دراسة وبحث الكثير من الموضوعات الإقتصادية المزرعية مثل إختيار المزرعة- حيازتها- تثمين الأراضي وأربحيتها.. الخ لذلك نرى أنه من الضروري عرض هذا الموضوع للإلمام بكيفية إعداد وكتابة التقارير المزرعية.</a:t>
            </a:r>
          </a:p>
          <a:p>
            <a:pPr marL="609600" indent="-609600" algn="just" rtl="1" eaLnBrk="1" hangingPunct="1">
              <a:lnSpc>
                <a:spcPct val="160000"/>
              </a:lnSpc>
              <a:buFont typeface="Wingdings" pitchFamily="2" charset="2"/>
              <a:buChar char="q"/>
            </a:pPr>
            <a:r>
              <a:rPr lang="ar-SA" altLang="en-US" sz="2000" b="1" dirty="0" smtClean="0">
                <a:solidFill>
                  <a:srgbClr val="C00000"/>
                </a:solidFill>
                <a:latin typeface="Times New Roman" pitchFamily="18" charset="0"/>
                <a:cs typeface="Times New Roman" pitchFamily="18" charset="0"/>
              </a:rPr>
              <a:t>هناك عدة انواع من التقارير الإقتصادية المزرعية يمكن توضيحها على النحو التالي:</a:t>
            </a:r>
          </a:p>
          <a:p>
            <a:pPr marL="0" indent="0" algn="just" rtl="1" eaLnBrk="1" hangingPunct="1">
              <a:lnSpc>
                <a:spcPct val="160000"/>
              </a:lnSpc>
              <a:buNone/>
            </a:pPr>
            <a:r>
              <a:rPr lang="ar-SA" altLang="en-US" sz="2000" b="1" dirty="0" smtClean="0">
                <a:solidFill>
                  <a:schemeClr val="folHlink"/>
                </a:solidFill>
                <a:latin typeface="Times New Roman" pitchFamily="18" charset="0"/>
                <a:cs typeface="Times New Roman" pitchFamily="18" charset="0"/>
              </a:rPr>
              <a:t> 1. التقارير الإيضاحية:</a:t>
            </a:r>
            <a:endParaRPr lang="ar-SA" altLang="en-US" sz="2000" dirty="0" smtClean="0">
              <a:solidFill>
                <a:schemeClr val="folHlink"/>
              </a:solidFill>
              <a:latin typeface="Times New Roman" pitchFamily="18" charset="0"/>
              <a:cs typeface="Times New Roman" pitchFamily="18" charset="0"/>
            </a:endParaRPr>
          </a:p>
          <a:p>
            <a:pPr marL="609600" indent="-609600" algn="just" rtl="1" eaLnBrk="1" hangingPunct="1">
              <a:lnSpc>
                <a:spcPct val="160000"/>
              </a:lnSpc>
              <a:buFont typeface="Wingdings 2" pitchFamily="18" charset="2"/>
              <a:buNone/>
            </a:pPr>
            <a:r>
              <a:rPr lang="ar-SA" altLang="en-US" sz="2000" dirty="0" smtClean="0">
                <a:latin typeface="Times New Roman" pitchFamily="18" charset="0"/>
                <a:cs typeface="Times New Roman" pitchFamily="18" charset="0"/>
              </a:rPr>
              <a:t>  هي تقارير تصدرها الهيئات والمنشآت المعنية بالإنتاج الزراعي وفيها يلقى الضوء على الاوضاع الإقتصادية لتنوير المزارعين عما يجب إنتاجه ويتضمن أيضا جميع المشكلات المتعلقة بالإنتاج الزراعي مثل الطلب الداخلي والخارجي  والمستوى العام للأسعار الحالية والمتوقعة وطرق التمويل وغيرها من البيانات التي يهتدي بها المزارعين عند وضع الخطة المزرعية.</a:t>
            </a:r>
            <a:endParaRPr lang="ar-SA" altLang="en-US" sz="2000" b="1"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77064607-1845-432F-B305-7CF35BE207F9}" type="slidenum">
              <a:rPr lang="ar-SA" smtClean="0"/>
              <a:pPr>
                <a:defRPr/>
              </a:pPr>
              <a:t>68</a:t>
            </a:fld>
            <a:endParaRPr lang="en-US" dirty="0"/>
          </a:p>
        </p:txBody>
      </p:sp>
    </p:spTree>
    <p:extLst>
      <p:ext uri="{BB962C8B-B14F-4D97-AF65-F5344CB8AC3E}">
        <p14:creationId xmlns:p14="http://schemas.microsoft.com/office/powerpoint/2010/main" val="263466041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lgn="r" rtl="1">
              <a:buNone/>
            </a:pPr>
            <a:r>
              <a:rPr lang="ar-SA" sz="3200" dirty="0" smtClean="0">
                <a:solidFill>
                  <a:schemeClr val="accent1"/>
                </a:solidFill>
                <a:latin typeface="Times New Roman" pitchFamily="18" charset="0"/>
                <a:cs typeface="Times New Roman" pitchFamily="18" charset="0"/>
              </a:rPr>
              <a:t>2. التقارير </a:t>
            </a:r>
            <a:r>
              <a:rPr lang="ar-SA" sz="3200" dirty="0">
                <a:solidFill>
                  <a:schemeClr val="accent1"/>
                </a:solidFill>
                <a:latin typeface="Times New Roman" pitchFamily="18" charset="0"/>
                <a:cs typeface="Times New Roman" pitchFamily="18" charset="0"/>
              </a:rPr>
              <a:t>الخاصة بمساحة المحاصيل المزمع زراعتها</a:t>
            </a:r>
            <a:r>
              <a:rPr lang="ar-SA" sz="3200" dirty="0">
                <a:solidFill>
                  <a:schemeClr val="folHlink"/>
                </a:solidFill>
                <a:effectLst>
                  <a:outerShdw blurRad="38100" dist="38100" dir="2700000" algn="tl">
                    <a:srgbClr val="000000">
                      <a:alpha val="43137"/>
                    </a:srgbClr>
                  </a:outerShdw>
                </a:effectLst>
                <a:latin typeface="Times New Roman" pitchFamily="18" charset="0"/>
                <a:cs typeface="Times New Roman" pitchFamily="18" charset="0"/>
              </a:rPr>
              <a:t>:</a:t>
            </a:r>
            <a:r>
              <a:rPr lang="ar-SA" sz="2800" dirty="0">
                <a:solidFill>
                  <a:schemeClr val="folHlink"/>
                </a:solidFill>
                <a:latin typeface="Times New Roman" pitchFamily="18" charset="0"/>
                <a:cs typeface="Times New Roman" pitchFamily="18" charset="0"/>
              </a:rPr>
              <a:t/>
            </a:r>
            <a:br>
              <a:rPr lang="ar-SA" sz="2800" dirty="0">
                <a:solidFill>
                  <a:schemeClr val="folHlink"/>
                </a:solidFill>
                <a:latin typeface="Times New Roman" pitchFamily="18" charset="0"/>
                <a:cs typeface="Times New Roman" pitchFamily="18" charset="0"/>
              </a:rPr>
            </a:br>
            <a:r>
              <a:rPr lang="ar-SA" sz="2800" dirty="0">
                <a:latin typeface="Times New Roman" pitchFamily="18" charset="0"/>
                <a:cs typeface="Times New Roman" pitchFamily="18" charset="0"/>
              </a:rPr>
              <a:t>هي تقارير تتضمن نشر بيانات عن مساحة المحاصيل التي ستزرع وهي منتشرة في بلدان كثيرة من العالم</a:t>
            </a:r>
            <a:br>
              <a:rPr lang="ar-SA" sz="2800" dirty="0">
                <a:latin typeface="Times New Roman" pitchFamily="18" charset="0"/>
                <a:cs typeface="Times New Roman" pitchFamily="18" charset="0"/>
              </a:rPr>
            </a:br>
            <a:r>
              <a:rPr lang="ar-SA" sz="2800" dirty="0">
                <a:latin typeface="Times New Roman" pitchFamily="18" charset="0"/>
                <a:cs typeface="Times New Roman" pitchFamily="18" charset="0"/>
              </a:rPr>
              <a:t> </a:t>
            </a:r>
            <a:r>
              <a:rPr lang="ar-SA" sz="2800" dirty="0" smtClean="0">
                <a:solidFill>
                  <a:schemeClr val="accent1"/>
                </a:solidFill>
                <a:latin typeface="Times New Roman" pitchFamily="18" charset="0"/>
                <a:cs typeface="Times New Roman" pitchFamily="18" charset="0"/>
              </a:rPr>
              <a:t>3. التقارير </a:t>
            </a:r>
            <a:r>
              <a:rPr lang="ar-SA" sz="2800" dirty="0">
                <a:solidFill>
                  <a:schemeClr val="folHlink"/>
                </a:solidFill>
                <a:latin typeface="Times New Roman" pitchFamily="18" charset="0"/>
                <a:cs typeface="Times New Roman" pitchFamily="18" charset="0"/>
              </a:rPr>
              <a:t>الإضافية أو الملحقة: </a:t>
            </a:r>
            <a:r>
              <a:rPr lang="ar-SA" sz="2800" dirty="0">
                <a:latin typeface="Times New Roman" pitchFamily="18" charset="0"/>
                <a:cs typeface="Times New Roman" pitchFamily="18" charset="0"/>
              </a:rPr>
              <a:t/>
            </a:r>
            <a:br>
              <a:rPr lang="ar-SA" sz="2800" dirty="0">
                <a:latin typeface="Times New Roman" pitchFamily="18" charset="0"/>
                <a:cs typeface="Times New Roman" pitchFamily="18" charset="0"/>
              </a:rPr>
            </a:br>
            <a:r>
              <a:rPr lang="ar-SA" sz="2800" dirty="0">
                <a:solidFill>
                  <a:schemeClr val="folHlink"/>
                </a:solidFill>
                <a:latin typeface="Times New Roman" pitchFamily="18" charset="0"/>
                <a:cs typeface="Times New Roman" pitchFamily="18" charset="0"/>
              </a:rPr>
              <a:t> </a:t>
            </a:r>
            <a:r>
              <a:rPr lang="ar-SA" sz="2800" dirty="0">
                <a:latin typeface="Times New Roman" pitchFamily="18" charset="0"/>
                <a:cs typeface="Times New Roman" pitchFamily="18" charset="0"/>
              </a:rPr>
              <a:t>هي تقارير تصدرها الهيئات المعنية للإنتاج الزراعي من حين  </a:t>
            </a:r>
            <a:r>
              <a:rPr lang="ar-SA" sz="2800" dirty="0" smtClean="0">
                <a:latin typeface="Times New Roman" pitchFamily="18" charset="0"/>
                <a:cs typeface="Times New Roman" pitchFamily="18" charset="0"/>
              </a:rPr>
              <a:t>لآخر </a:t>
            </a:r>
            <a:r>
              <a:rPr lang="ar-SA" sz="2800" dirty="0">
                <a:latin typeface="Times New Roman" pitchFamily="18" charset="0"/>
                <a:cs typeface="Times New Roman" pitchFamily="18" charset="0"/>
              </a:rPr>
              <a:t>ت</a:t>
            </a:r>
            <a:r>
              <a:rPr lang="ar-SA" sz="2800" dirty="0" smtClean="0">
                <a:latin typeface="Times New Roman" pitchFamily="18" charset="0"/>
                <a:cs typeface="Times New Roman" pitchFamily="18" charset="0"/>
              </a:rPr>
              <a:t>تناول </a:t>
            </a:r>
            <a:r>
              <a:rPr lang="ar-SA" sz="2800" dirty="0">
                <a:latin typeface="Times New Roman" pitchFamily="18" charset="0"/>
                <a:cs typeface="Times New Roman" pitchFamily="18" charset="0"/>
              </a:rPr>
              <a:t>مشكلات معينة عادة ما تقوم بها أقسام الارشاد  الزراعي لأمانات الزراعة وأجهزة الأعلام</a:t>
            </a:r>
            <a:r>
              <a:rPr lang="ar-SA" sz="2800" dirty="0" smtClean="0">
                <a:latin typeface="Times New Roman" pitchFamily="18" charset="0"/>
                <a:cs typeface="Times New Roman" pitchFamily="18" charset="0"/>
              </a:rPr>
              <a:t>،</a:t>
            </a:r>
          </a:p>
          <a:p>
            <a:pPr algn="r" rtl="1"/>
            <a:r>
              <a:rPr lang="ar-SA" sz="2800" dirty="0" smtClean="0">
                <a:latin typeface="Times New Roman" pitchFamily="18" charset="0"/>
                <a:cs typeface="Times New Roman" pitchFamily="18" charset="0"/>
              </a:rPr>
              <a:t> ما يهم </a:t>
            </a:r>
            <a:r>
              <a:rPr lang="ar-SA" sz="2800" dirty="0">
                <a:latin typeface="Times New Roman" pitchFamily="18" charset="0"/>
                <a:cs typeface="Times New Roman" pitchFamily="18" charset="0"/>
              </a:rPr>
              <a:t>من هذا الاستعراض هو معرفة المراحل التي يجب أن يتضمنها أو يمر بها إعداد التقارير المزرعية. </a:t>
            </a:r>
            <a:endParaRPr lang="en-US" dirty="0"/>
          </a:p>
        </p:txBody>
      </p:sp>
      <p:sp>
        <p:nvSpPr>
          <p:cNvPr id="3" name="Title 2"/>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B77EE641-80D8-4BFE-A259-D7C849663991}" type="slidenum">
              <a:rPr lang="en-US" smtClean="0">
                <a:solidFill>
                  <a:prstClr val="black"/>
                </a:solidFill>
              </a:rPr>
              <a:pPr>
                <a:defRPr/>
              </a:pPr>
              <a:t>69</a:t>
            </a:fld>
            <a:endParaRPr lang="en-US">
              <a:solidFill>
                <a:prstClr val="black"/>
              </a:solidFill>
            </a:endParaRPr>
          </a:p>
        </p:txBody>
      </p:sp>
    </p:spTree>
    <p:extLst>
      <p:ext uri="{BB962C8B-B14F-4D97-AF65-F5344CB8AC3E}">
        <p14:creationId xmlns:p14="http://schemas.microsoft.com/office/powerpoint/2010/main" val="816883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Users\naldawdahi\Desktop\imag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1268"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dirty="0"/>
          </a:p>
          <a:p>
            <a:pPr eaLnBrk="0" hangingPunct="0"/>
            <a:endParaRPr lang="en-US" altLang="zh-CN" dirty="0"/>
          </a:p>
        </p:txBody>
      </p:sp>
      <p:pic>
        <p:nvPicPr>
          <p:cNvPr id="11269" name="Picture 2" descr="شعار قسم الاقتصاد الزراعي"/>
          <p:cNvPicPr>
            <a:picLocks noChangeAspect="1" noChangeArrowheads="1"/>
          </p:cNvPicPr>
          <p:nvPr/>
        </p:nvPicPr>
        <p:blipFill>
          <a:blip r:embed="rId4" cstate="print"/>
          <a:srcRect/>
          <a:stretch>
            <a:fillRect/>
          </a:stretch>
        </p:blipFill>
        <p:spPr bwMode="auto">
          <a:xfrm>
            <a:off x="0" y="0"/>
            <a:ext cx="1609725" cy="810260"/>
          </a:xfrm>
          <a:prstGeom prst="rect">
            <a:avLst/>
          </a:prstGeom>
          <a:noFill/>
          <a:ln w="9525">
            <a:noFill/>
            <a:miter lim="800000"/>
            <a:headEnd/>
            <a:tailEnd/>
          </a:ln>
        </p:spPr>
      </p:pic>
      <p:sp>
        <p:nvSpPr>
          <p:cNvPr id="11271" name="Rectangle 7"/>
          <p:cNvSpPr>
            <a:spLocks noChangeArrowheads="1"/>
          </p:cNvSpPr>
          <p:nvPr/>
        </p:nvSpPr>
        <p:spPr bwMode="auto">
          <a:xfrm>
            <a:off x="533400" y="1890027"/>
            <a:ext cx="8382000" cy="4278094"/>
          </a:xfrm>
          <a:prstGeom prst="rect">
            <a:avLst/>
          </a:prstGeom>
          <a:noFill/>
          <a:ln w="9525">
            <a:noFill/>
            <a:miter lim="800000"/>
            <a:headEnd/>
            <a:tailEnd/>
          </a:ln>
        </p:spPr>
        <p:txBody>
          <a:bodyPr wrap="square" anchor="ctr">
            <a:spAutoFit/>
          </a:bodyPr>
          <a:lstStyle/>
          <a:p>
            <a:pPr indent="457200" algn="r" rtl="1" eaLnBrk="0" hangingPunct="0">
              <a:buFont typeface="Wingdings" pitchFamily="2" charset="2"/>
              <a:buChar char="v"/>
            </a:pPr>
            <a:r>
              <a:rPr lang="ar-SA" sz="2800" b="1" dirty="0" smtClean="0">
                <a:solidFill>
                  <a:srgbClr val="002060"/>
                </a:solidFill>
                <a:latin typeface="Times New Roman" pitchFamily="18" charset="0"/>
                <a:ea typeface="Times New Roman" pitchFamily="18" charset="0"/>
                <a:cs typeface="Times New Roman" pitchFamily="18" charset="0"/>
              </a:rPr>
              <a:t>علم </a:t>
            </a:r>
            <a:r>
              <a:rPr lang="ar-SA" sz="2800" b="1" dirty="0">
                <a:solidFill>
                  <a:srgbClr val="002060"/>
                </a:solidFill>
                <a:latin typeface="Times New Roman" pitchFamily="18" charset="0"/>
                <a:ea typeface="Times New Roman" pitchFamily="18" charset="0"/>
                <a:cs typeface="Times New Roman" pitchFamily="18" charset="0"/>
              </a:rPr>
              <a:t>إدارة المزارع هو علم وفن </a:t>
            </a:r>
            <a:r>
              <a:rPr lang="ar-SA" sz="2800" b="1" dirty="0" smtClean="0">
                <a:solidFill>
                  <a:srgbClr val="002060"/>
                </a:solidFill>
                <a:latin typeface="Times New Roman" pitchFamily="18" charset="0"/>
                <a:ea typeface="Times New Roman" pitchFamily="18" charset="0"/>
                <a:cs typeface="Times New Roman" pitchFamily="18" charset="0"/>
              </a:rPr>
              <a:t>وعمل اقتصادي</a:t>
            </a:r>
            <a:r>
              <a:rPr lang="ar-YE" sz="2800" dirty="0" smtClean="0">
                <a:latin typeface="Times New Roman" pitchFamily="18" charset="0"/>
                <a:cs typeface="Times New Roman" pitchFamily="18" charset="0"/>
              </a:rPr>
              <a:t>.</a:t>
            </a:r>
            <a:endParaRPr lang="ar-SA" sz="2800" dirty="0" smtClean="0">
              <a:latin typeface="Times New Roman" pitchFamily="18" charset="0"/>
              <a:cs typeface="Times New Roman" pitchFamily="18" charset="0"/>
            </a:endParaRPr>
          </a:p>
          <a:p>
            <a:pPr algn="r" rtl="1" eaLnBrk="0" hangingPunct="0"/>
            <a:endParaRPr lang="ar-YE" sz="2800" dirty="0">
              <a:latin typeface="Times New Roman" pitchFamily="18" charset="0"/>
              <a:cs typeface="Times New Roman" pitchFamily="18" charset="0"/>
            </a:endParaRPr>
          </a:p>
          <a:p>
            <a:pPr marL="342900" indent="-342900" algn="r" rtl="1" eaLnBrk="0" hangingPunct="0">
              <a:buFont typeface="Wingdings" pitchFamily="2" charset="2"/>
              <a:buChar char="Ø"/>
            </a:pPr>
            <a:r>
              <a:rPr lang="ar-SA" sz="2400" dirty="0">
                <a:latin typeface="Times New Roman" pitchFamily="18" charset="0"/>
                <a:cs typeface="Times New Roman" pitchFamily="18" charset="0"/>
              </a:rPr>
              <a:t> فهو يعد علما لأنه يعتمد على تطبيق القوانين </a:t>
            </a:r>
            <a:r>
              <a:rPr lang="ar-SA" sz="2400" dirty="0" smtClean="0">
                <a:latin typeface="Times New Roman" pitchFamily="18" charset="0"/>
                <a:cs typeface="Times New Roman" pitchFamily="18" charset="0"/>
              </a:rPr>
              <a:t>والمبادئ </a:t>
            </a:r>
            <a:r>
              <a:rPr lang="ar-SA" sz="2400" dirty="0">
                <a:latin typeface="Times New Roman" pitchFamily="18" charset="0"/>
                <a:cs typeface="Times New Roman" pitchFamily="18" charset="0"/>
              </a:rPr>
              <a:t>الإقتصادية في المشاريع الزراعية. </a:t>
            </a:r>
            <a:endParaRPr lang="ar-SA" sz="2400" dirty="0" smtClean="0">
              <a:latin typeface="Times New Roman" pitchFamily="18" charset="0"/>
              <a:cs typeface="Times New Roman" pitchFamily="18" charset="0"/>
            </a:endParaRPr>
          </a:p>
          <a:p>
            <a:pPr marL="342900" indent="-342900" algn="r" rtl="1" eaLnBrk="0" hangingPunct="0">
              <a:buFont typeface="Wingdings" pitchFamily="2" charset="2"/>
              <a:buChar char="Ø"/>
            </a:pPr>
            <a:endParaRPr lang="ar-YE" sz="2400" dirty="0">
              <a:latin typeface="Times New Roman" pitchFamily="18" charset="0"/>
              <a:cs typeface="Times New Roman" pitchFamily="18" charset="0"/>
            </a:endParaRPr>
          </a:p>
          <a:p>
            <a:pPr marL="342900" indent="-342900" algn="r" rtl="1" eaLnBrk="0" hangingPunct="0">
              <a:buFont typeface="Wingdings" pitchFamily="2" charset="2"/>
              <a:buChar char="Ø"/>
            </a:pPr>
            <a:r>
              <a:rPr lang="ar-SA" sz="2400" dirty="0">
                <a:latin typeface="Times New Roman" pitchFamily="18" charset="0"/>
                <a:cs typeface="Times New Roman" pitchFamily="18" charset="0"/>
              </a:rPr>
              <a:t>ويعد فنا لأنه يعتمد على الكفاية الجسمية والعقلية بحيث يمكن العامل الزراعي او الفلاح من القيام بواجباته بطريقة افضل </a:t>
            </a:r>
            <a:r>
              <a:rPr lang="ar-SA" sz="2400" dirty="0" smtClean="0">
                <a:latin typeface="Times New Roman" pitchFamily="18" charset="0"/>
                <a:cs typeface="Times New Roman" pitchFamily="18" charset="0"/>
              </a:rPr>
              <a:t>وأسرع وأسهل </a:t>
            </a:r>
            <a:r>
              <a:rPr lang="ar-SA" sz="2400" dirty="0">
                <a:latin typeface="Times New Roman" pitchFamily="18" charset="0"/>
                <a:cs typeface="Times New Roman" pitchFamily="18" charset="0"/>
              </a:rPr>
              <a:t>من غيره وهو بهذا يوفر الكثير من الوقت </a:t>
            </a:r>
            <a:r>
              <a:rPr lang="ar-SA" sz="2400" dirty="0" smtClean="0">
                <a:latin typeface="Times New Roman" pitchFamily="18" charset="0"/>
                <a:cs typeface="Times New Roman" pitchFamily="18" charset="0"/>
              </a:rPr>
              <a:t>والجهد.</a:t>
            </a:r>
          </a:p>
          <a:p>
            <a:pPr marL="342900" indent="-342900" algn="r" rtl="1" eaLnBrk="0" hangingPunct="0">
              <a:buFont typeface="Wingdings" pitchFamily="2" charset="2"/>
              <a:buChar char="Ø"/>
            </a:pPr>
            <a:endParaRPr lang="ar-SA" sz="2400" dirty="0">
              <a:latin typeface="Times New Roman" pitchFamily="18" charset="0"/>
              <a:cs typeface="Times New Roman" pitchFamily="18" charset="0"/>
            </a:endParaRPr>
          </a:p>
          <a:p>
            <a:pPr marL="342900" indent="-342900" algn="r" rtl="1" eaLnBrk="0" hangingPunct="0">
              <a:buFont typeface="Wingdings" pitchFamily="2" charset="2"/>
              <a:buChar char="Ø"/>
            </a:pPr>
            <a:r>
              <a:rPr lang="ar-SA" sz="2400" dirty="0"/>
              <a:t>والإدارة كعمل اقتصادي يأتي على اساس انها لا تختلف عن أي عمل اقتصادي آخر تجري فيه مختلف العمليات الإنتاجية لقصد الربح.</a:t>
            </a:r>
            <a:endParaRPr lang="ar-SA" sz="2000" dirty="0" smtClean="0">
              <a:latin typeface="Times New Roman" pitchFamily="18" charset="0"/>
              <a:cs typeface="Times New Roman" pitchFamily="18" charset="0"/>
            </a:endParaRPr>
          </a:p>
        </p:txBody>
      </p:sp>
      <p:sp>
        <p:nvSpPr>
          <p:cNvPr id="11272" name="مستطيل 7"/>
          <p:cNvSpPr>
            <a:spLocks noChangeArrowheads="1"/>
          </p:cNvSpPr>
          <p:nvPr/>
        </p:nvSpPr>
        <p:spPr bwMode="auto">
          <a:xfrm>
            <a:off x="2194560" y="810260"/>
            <a:ext cx="5791200" cy="584775"/>
          </a:xfrm>
          <a:prstGeom prst="rect">
            <a:avLst/>
          </a:prstGeom>
          <a:noFill/>
          <a:ln w="9525">
            <a:noFill/>
            <a:miter lim="800000"/>
            <a:headEnd/>
            <a:tailEnd/>
          </a:ln>
        </p:spPr>
        <p:txBody>
          <a:bodyPr wrap="square">
            <a:spAutoFit/>
          </a:bodyPr>
          <a:lstStyle/>
          <a:p>
            <a:pPr indent="457200" algn="ctr" rtl="1" eaLnBrk="0" hangingPunct="0"/>
            <a:r>
              <a:rPr lang="ar-SA" sz="3200" b="1" dirty="0">
                <a:latin typeface="Times New Roman" pitchFamily="18" charset="0"/>
                <a:ea typeface="Times New Roman" pitchFamily="18" charset="0"/>
                <a:cs typeface="Times New Roman" pitchFamily="18" charset="0"/>
              </a:rPr>
              <a:t>تعريف علم إدارة </a:t>
            </a:r>
            <a:r>
              <a:rPr lang="ar-SA" sz="3200" b="1" dirty="0" smtClean="0">
                <a:latin typeface="Times New Roman" pitchFamily="18" charset="0"/>
                <a:ea typeface="Times New Roman" pitchFamily="18" charset="0"/>
                <a:cs typeface="Times New Roman" pitchFamily="18" charset="0"/>
              </a:rPr>
              <a:t>المنشآت الزراعية</a:t>
            </a:r>
            <a:endParaRPr lang="en-US" sz="3200" dirty="0">
              <a:latin typeface="Times New Roman" pitchFamily="18" charset="0"/>
              <a:ea typeface="Times New Roman" pitchFamily="18" charset="0"/>
              <a:cs typeface="Times New Roman" pitchFamily="18" charset="0"/>
            </a:endParaRPr>
          </a:p>
        </p:txBody>
      </p:sp>
      <p:sp>
        <p:nvSpPr>
          <p:cNvPr id="11" name="Slide Number Placeholder 10"/>
          <p:cNvSpPr>
            <a:spLocks noGrp="1"/>
          </p:cNvSpPr>
          <p:nvPr>
            <p:ph type="sldNum" sz="quarter" idx="12"/>
          </p:nvPr>
        </p:nvSpPr>
        <p:spPr/>
        <p:txBody>
          <a:bodyPr/>
          <a:lstStyle/>
          <a:p>
            <a:pPr>
              <a:defRPr/>
            </a:pPr>
            <a:fld id="{3F630F52-41AC-45E5-9E57-779093F80158}" type="slidenum">
              <a:rPr lang="en-US" smtClean="0"/>
              <a:pPr>
                <a:defRPr/>
              </a:pPr>
              <a:t>7</a:t>
            </a:fld>
            <a:endParaRPr lang="en-US" dirty="0"/>
          </a:p>
        </p:txBody>
      </p:sp>
    </p:spTree>
    <p:extLst>
      <p:ext uri="{BB962C8B-B14F-4D97-AF65-F5344CB8AC3E}">
        <p14:creationId xmlns:p14="http://schemas.microsoft.com/office/powerpoint/2010/main" val="276657908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Rectangle 3"/>
          <p:cNvSpPr>
            <a:spLocks noGrp="1" noChangeArrowheads="1"/>
          </p:cNvSpPr>
          <p:nvPr>
            <p:ph type="body" idx="4294967295"/>
          </p:nvPr>
        </p:nvSpPr>
        <p:spPr>
          <a:xfrm>
            <a:off x="1071563" y="457200"/>
            <a:ext cx="7386637" cy="5668963"/>
          </a:xfrm>
        </p:spPr>
        <p:txBody>
          <a:bodyPr>
            <a:noAutofit/>
          </a:bodyPr>
          <a:lstStyle/>
          <a:p>
            <a:pPr marL="457200" indent="-457200" algn="r" rtl="1" eaLnBrk="1" fontAlgn="auto" hangingPunct="1">
              <a:lnSpc>
                <a:spcPct val="150000"/>
              </a:lnSpc>
              <a:spcAft>
                <a:spcPts val="600"/>
              </a:spcAft>
              <a:buClr>
                <a:srgbClr val="C00000"/>
              </a:buClr>
              <a:buSzPct val="90000"/>
              <a:buFont typeface="Wingdings" pitchFamily="2" charset="2"/>
              <a:buChar char="q"/>
              <a:defRPr/>
            </a:pPr>
            <a:r>
              <a:rPr lang="ar-SA" sz="2400" b="1" dirty="0" smtClean="0">
                <a:solidFill>
                  <a:srgbClr val="C00000"/>
                </a:solidFill>
                <a:latin typeface="Times New Roman" pitchFamily="18" charset="0"/>
                <a:cs typeface="Times New Roman" pitchFamily="18" charset="0"/>
              </a:rPr>
              <a:t>مراحل اعداد التقرير:</a:t>
            </a:r>
          </a:p>
          <a:p>
            <a:pPr marL="342900" indent="-342900" algn="just" rtl="1" eaLnBrk="1" fontAlgn="auto" hangingPunct="1">
              <a:lnSpc>
                <a:spcPct val="150000"/>
              </a:lnSpc>
              <a:spcAft>
                <a:spcPts val="600"/>
              </a:spcAft>
              <a:buClr>
                <a:srgbClr val="C00000"/>
              </a:buClr>
              <a:buSzPct val="90000"/>
              <a:defRPr/>
            </a:pPr>
            <a:r>
              <a:rPr lang="ar-SA" sz="2400" dirty="0" smtClean="0">
                <a:latin typeface="Times New Roman" pitchFamily="18" charset="0"/>
                <a:ea typeface="+mn-ea"/>
                <a:cs typeface="Times New Roman" pitchFamily="18" charset="0"/>
              </a:rPr>
              <a:t>تحديد الموضوع المراد اعداد التقرير عنه.</a:t>
            </a:r>
          </a:p>
          <a:p>
            <a:pPr marL="342900" indent="-342900" algn="just" rtl="1" eaLnBrk="1" fontAlgn="auto" hangingPunct="1">
              <a:lnSpc>
                <a:spcPct val="150000"/>
              </a:lnSpc>
              <a:spcAft>
                <a:spcPts val="600"/>
              </a:spcAft>
              <a:buClr>
                <a:srgbClr val="C00000"/>
              </a:buClr>
              <a:buSzPct val="90000"/>
              <a:defRPr/>
            </a:pPr>
            <a:r>
              <a:rPr lang="ar-SA" sz="2400" dirty="0" smtClean="0">
                <a:latin typeface="Times New Roman" pitchFamily="18" charset="0"/>
                <a:ea typeface="+mn-ea"/>
                <a:cs typeface="Times New Roman" pitchFamily="18" charset="0"/>
              </a:rPr>
              <a:t>توضيح الهدف الاساسي للموضوع المرغوب اعداد التقرير عنه.</a:t>
            </a:r>
          </a:p>
          <a:p>
            <a:pPr marL="342900" indent="-342900" algn="just" rtl="1" eaLnBrk="1" fontAlgn="auto" hangingPunct="1">
              <a:lnSpc>
                <a:spcPct val="150000"/>
              </a:lnSpc>
              <a:spcAft>
                <a:spcPts val="600"/>
              </a:spcAft>
              <a:buClr>
                <a:srgbClr val="C00000"/>
              </a:buClr>
              <a:buSzPct val="90000"/>
              <a:defRPr/>
            </a:pPr>
            <a:r>
              <a:rPr lang="ar-SA" sz="2400" dirty="0" smtClean="0">
                <a:latin typeface="Times New Roman" pitchFamily="18" charset="0"/>
                <a:ea typeface="+mn-ea"/>
                <a:cs typeface="Times New Roman" pitchFamily="18" charset="0"/>
              </a:rPr>
              <a:t>تحديد </a:t>
            </a:r>
            <a:r>
              <a:rPr lang="ar-SA" sz="2400" dirty="0">
                <a:latin typeface="Times New Roman" pitchFamily="18" charset="0"/>
                <a:ea typeface="+mn-ea"/>
                <a:cs typeface="Times New Roman" pitchFamily="18" charset="0"/>
              </a:rPr>
              <a:t>البيانات والمعلومات التي يتطلبها إ</a:t>
            </a:r>
            <a:r>
              <a:rPr lang="ar-SA" sz="2400" dirty="0" smtClean="0">
                <a:latin typeface="Times New Roman" pitchFamily="18" charset="0"/>
                <a:ea typeface="+mn-ea"/>
                <a:cs typeface="Times New Roman" pitchFamily="18" charset="0"/>
              </a:rPr>
              <a:t>عداد </a:t>
            </a:r>
            <a:r>
              <a:rPr lang="ar-SA" sz="2400" dirty="0">
                <a:latin typeface="Times New Roman" pitchFamily="18" charset="0"/>
                <a:ea typeface="+mn-ea"/>
                <a:cs typeface="Times New Roman" pitchFamily="18" charset="0"/>
              </a:rPr>
              <a:t>التقرير.</a:t>
            </a:r>
          </a:p>
          <a:p>
            <a:pPr marL="342900" indent="-342900" algn="just" rtl="1" eaLnBrk="1" fontAlgn="auto" hangingPunct="1">
              <a:lnSpc>
                <a:spcPct val="150000"/>
              </a:lnSpc>
              <a:spcAft>
                <a:spcPts val="600"/>
              </a:spcAft>
              <a:buClr>
                <a:srgbClr val="C00000"/>
              </a:buClr>
              <a:buSzPct val="90000"/>
              <a:defRPr/>
            </a:pPr>
            <a:r>
              <a:rPr lang="ar-SA" sz="2400" dirty="0">
                <a:latin typeface="Times New Roman" pitchFamily="18" charset="0"/>
                <a:ea typeface="+mn-ea"/>
                <a:cs typeface="Times New Roman" pitchFamily="18" charset="0"/>
              </a:rPr>
              <a:t>تحديد طرق جمع البيانات والمعلومات عن طريق الاستبيان او من واقع سجلات وإحصائيات منشورة أو غير منشورة.</a:t>
            </a:r>
          </a:p>
          <a:p>
            <a:pPr marL="342900" indent="-342900" algn="just" rtl="1" eaLnBrk="1" fontAlgn="auto" hangingPunct="1">
              <a:lnSpc>
                <a:spcPct val="150000"/>
              </a:lnSpc>
              <a:spcAft>
                <a:spcPts val="600"/>
              </a:spcAft>
              <a:buClr>
                <a:srgbClr val="C00000"/>
              </a:buClr>
              <a:buSzPct val="90000"/>
              <a:defRPr/>
            </a:pPr>
            <a:r>
              <a:rPr lang="ar-SA" sz="2400" dirty="0">
                <a:latin typeface="Times New Roman" pitchFamily="18" charset="0"/>
                <a:ea typeface="+mn-ea"/>
                <a:cs typeface="Times New Roman" pitchFamily="18" charset="0"/>
              </a:rPr>
              <a:t>استعراض البيانات والمعلومات والحقائق لإمكانية اختيار المطلوب منها </a:t>
            </a:r>
            <a:r>
              <a:rPr lang="ar-SA" sz="2400" dirty="0" smtClean="0">
                <a:latin typeface="Times New Roman" pitchFamily="18" charset="0"/>
                <a:ea typeface="+mn-ea"/>
                <a:cs typeface="Times New Roman" pitchFamily="18" charset="0"/>
              </a:rPr>
              <a:t>حسب الموضوع </a:t>
            </a:r>
            <a:r>
              <a:rPr lang="ar-SA" sz="2400" dirty="0">
                <a:latin typeface="Times New Roman" pitchFamily="18" charset="0"/>
                <a:ea typeface="+mn-ea"/>
                <a:cs typeface="Times New Roman" pitchFamily="18" charset="0"/>
              </a:rPr>
              <a:t>المرغوب بحثه بطريقة واضحة لا غموض فيها مع استبعاد البيانات المتناقضة والتي يشك في صحتها </a:t>
            </a:r>
            <a:r>
              <a:rPr lang="ar-SA" sz="2400" dirty="0" smtClean="0">
                <a:latin typeface="Times New Roman" pitchFamily="18" charset="0"/>
                <a:ea typeface="+mn-ea"/>
                <a:cs typeface="Times New Roman" pitchFamily="18" charset="0"/>
              </a:rPr>
              <a:t>ودقتها</a:t>
            </a:r>
            <a:endParaRPr lang="ar-SA" sz="2400" dirty="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0DA18E07-9B93-4CA3-AED7-D65709D196E0}" type="slidenum">
              <a:rPr lang="ar-SA" smtClean="0"/>
              <a:pPr>
                <a:defRPr/>
              </a:pPr>
              <a:t>70</a:t>
            </a:fld>
            <a:endParaRPr lang="en-US" dirty="0"/>
          </a:p>
        </p:txBody>
      </p:sp>
    </p:spTree>
    <p:extLst>
      <p:ext uri="{BB962C8B-B14F-4D97-AF65-F5344CB8AC3E}">
        <p14:creationId xmlns:p14="http://schemas.microsoft.com/office/powerpoint/2010/main" val="211305123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A01829C-15D9-4FF9-9F28-EB69D3616BFD}" type="slidenum">
              <a:rPr lang="en-US" smtClean="0">
                <a:solidFill>
                  <a:prstClr val="black"/>
                </a:solidFill>
              </a:rPr>
              <a:pPr>
                <a:defRPr/>
              </a:pPr>
              <a:t>71</a:t>
            </a:fld>
            <a:endParaRPr lang="en-US">
              <a:solidFill>
                <a:prstClr val="black"/>
              </a:solidFill>
            </a:endParaRPr>
          </a:p>
        </p:txBody>
      </p:sp>
      <p:sp>
        <p:nvSpPr>
          <p:cNvPr id="3" name="Rectangle 2"/>
          <p:cNvSpPr/>
          <p:nvPr/>
        </p:nvSpPr>
        <p:spPr>
          <a:xfrm>
            <a:off x="1066800" y="1020649"/>
            <a:ext cx="7239000" cy="3939540"/>
          </a:xfrm>
          <a:prstGeom prst="rect">
            <a:avLst/>
          </a:prstGeom>
        </p:spPr>
        <p:txBody>
          <a:bodyPr wrap="square">
            <a:spAutoFit/>
          </a:bodyPr>
          <a:lstStyle/>
          <a:p>
            <a:pPr marL="342900" indent="-342900" algn="just" rtl="1">
              <a:lnSpc>
                <a:spcPct val="150000"/>
              </a:lnSpc>
              <a:spcAft>
                <a:spcPts val="600"/>
              </a:spcAft>
              <a:buClr>
                <a:srgbClr val="C00000"/>
              </a:buClr>
              <a:buSzPct val="90000"/>
              <a:buFont typeface="Wingdings" panose="05000000000000000000" pitchFamily="2" charset="2"/>
              <a:buChar char="Ø"/>
            </a:pPr>
            <a:r>
              <a:rPr lang="en-US" altLang="en-US" sz="2000" dirty="0" smtClean="0">
                <a:latin typeface="Times New Roman" pitchFamily="18" charset="0"/>
                <a:cs typeface="Times New Roman" pitchFamily="18" charset="0"/>
              </a:rPr>
              <a:t> </a:t>
            </a:r>
            <a:r>
              <a:rPr lang="ar-SA" altLang="en-US" sz="2000" dirty="0" smtClean="0">
                <a:latin typeface="Times New Roman" pitchFamily="18" charset="0"/>
                <a:cs typeface="Times New Roman" pitchFamily="18" charset="0"/>
              </a:rPr>
              <a:t>اختيار </a:t>
            </a:r>
            <a:r>
              <a:rPr lang="ar-SA" altLang="en-US" sz="2000" dirty="0">
                <a:latin typeface="Times New Roman" pitchFamily="18" charset="0"/>
                <a:cs typeface="Times New Roman" pitchFamily="18" charset="0"/>
              </a:rPr>
              <a:t>طريقة تحليل البيانات والمعلومات والحقائق وتحديد الأسلوب الإحصائي الذي يستخدم لذلك.</a:t>
            </a:r>
          </a:p>
          <a:p>
            <a:pPr marL="342900" indent="-342900" algn="just" rtl="1">
              <a:lnSpc>
                <a:spcPct val="150000"/>
              </a:lnSpc>
              <a:spcAft>
                <a:spcPts val="600"/>
              </a:spcAft>
              <a:buClr>
                <a:srgbClr val="C00000"/>
              </a:buClr>
              <a:buSzPct val="90000"/>
              <a:buFont typeface="Wingdings" panose="05000000000000000000" pitchFamily="2" charset="2"/>
              <a:buChar char="Ø"/>
            </a:pPr>
            <a:r>
              <a:rPr lang="en-US" altLang="en-US" sz="2000" dirty="0" smtClean="0">
                <a:latin typeface="Times New Roman" pitchFamily="18" charset="0"/>
                <a:cs typeface="Times New Roman" pitchFamily="18" charset="0"/>
              </a:rPr>
              <a:t> </a:t>
            </a:r>
            <a:r>
              <a:rPr lang="ar-SA" altLang="en-US" sz="2000" dirty="0" smtClean="0">
                <a:latin typeface="Times New Roman" pitchFamily="18" charset="0"/>
                <a:cs typeface="Times New Roman" pitchFamily="18" charset="0"/>
              </a:rPr>
              <a:t>تحديد </a:t>
            </a:r>
            <a:r>
              <a:rPr lang="ar-SA" altLang="en-US" sz="2000" dirty="0">
                <a:latin typeface="Times New Roman" pitchFamily="18" charset="0"/>
                <a:cs typeface="Times New Roman" pitchFamily="18" charset="0"/>
              </a:rPr>
              <a:t>أيسر الطرق لعرض موضوع التقرير من بيانات ومعلومات وحقائق وشرح طريقة التحليل المستخدم واستخلاص النتائج واقتراح التوصيات في تسلسل منطقي يشوق القارئ ويبرز النواحي المختلفة للموضوع دون ما تكرار أو غموض. بمعنى آخر تحديد الهيكل المرغوب فيما يجب أن يكون عليه التقرير المزرعي.</a:t>
            </a:r>
          </a:p>
          <a:p>
            <a:pPr marL="342900" indent="-342900" algn="just" rtl="1">
              <a:lnSpc>
                <a:spcPct val="150000"/>
              </a:lnSpc>
              <a:spcAft>
                <a:spcPts val="600"/>
              </a:spcAft>
              <a:buClr>
                <a:srgbClr val="C00000"/>
              </a:buClr>
              <a:buSzPct val="90000"/>
              <a:buFont typeface="Wingdings" panose="05000000000000000000" pitchFamily="2" charset="2"/>
              <a:buChar char="Ø"/>
            </a:pPr>
            <a:r>
              <a:rPr lang="en-US" altLang="en-US" sz="2000" dirty="0" smtClean="0">
                <a:latin typeface="Times New Roman" pitchFamily="18" charset="0"/>
                <a:cs typeface="Times New Roman" pitchFamily="18" charset="0"/>
              </a:rPr>
              <a:t> </a:t>
            </a:r>
            <a:r>
              <a:rPr lang="ar-SA" altLang="en-US" sz="2000" dirty="0" smtClean="0">
                <a:latin typeface="Times New Roman" pitchFamily="18" charset="0"/>
                <a:cs typeface="Times New Roman" pitchFamily="18" charset="0"/>
              </a:rPr>
              <a:t>سرد </a:t>
            </a:r>
            <a:r>
              <a:rPr lang="ar-SA" altLang="en-US" sz="2000" dirty="0">
                <a:latin typeface="Times New Roman" pitchFamily="18" charset="0"/>
                <a:cs typeface="Times New Roman" pitchFamily="18" charset="0"/>
              </a:rPr>
              <a:t>موجز للموضوع واستخلاص النتائج واقتراح التوصيات التي بواسطتها يتحقق الهدف الذي من أجله اعداد التقرير موضوع البحث.</a:t>
            </a:r>
            <a:endParaRPr lang="en-US" alt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43736065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1" name="Rectangle 3"/>
          <p:cNvSpPr>
            <a:spLocks noGrp="1" noChangeArrowheads="1"/>
          </p:cNvSpPr>
          <p:nvPr>
            <p:ph type="body" idx="4294967295"/>
          </p:nvPr>
        </p:nvSpPr>
        <p:spPr>
          <a:xfrm>
            <a:off x="1143000" y="457200"/>
            <a:ext cx="7772400" cy="5668963"/>
          </a:xfrm>
        </p:spPr>
        <p:txBody>
          <a:bodyPr>
            <a:normAutofit fontScale="92500" lnSpcReduction="20000"/>
          </a:bodyPr>
          <a:lstStyle/>
          <a:p>
            <a:pPr marL="457200" indent="-457200" algn="r" rtl="1" eaLnBrk="1" fontAlgn="auto" hangingPunct="1">
              <a:lnSpc>
                <a:spcPct val="150000"/>
              </a:lnSpc>
              <a:spcAft>
                <a:spcPts val="0"/>
              </a:spcAft>
              <a:buFont typeface="Wingdings" pitchFamily="2" charset="2"/>
              <a:buChar char="q"/>
              <a:defRPr/>
            </a:pPr>
            <a:r>
              <a:rPr lang="ar-SA" sz="2400" dirty="0" smtClean="0">
                <a:latin typeface="Times New Roman" pitchFamily="18" charset="0"/>
                <a:ea typeface="+mn-ea"/>
                <a:cs typeface="Times New Roman" pitchFamily="18" charset="0"/>
              </a:rPr>
              <a:t>التقرير الذي يراد </a:t>
            </a:r>
            <a:r>
              <a:rPr lang="ar-SA" sz="2400" dirty="0">
                <a:latin typeface="Times New Roman" pitchFamily="18" charset="0"/>
                <a:ea typeface="+mn-ea"/>
                <a:cs typeface="Times New Roman" pitchFamily="18" charset="0"/>
              </a:rPr>
              <a:t>إعداده عن مزرعة معينة يجب أن يتضمن ذكر النواحي الإقتصادية والاجتماعية المتعلقة بالظروف الطبيعية (الفيزيقية) لتلك المزرعة، </a:t>
            </a:r>
            <a:r>
              <a:rPr lang="ar-SA" sz="2400" dirty="0">
                <a:solidFill>
                  <a:srgbClr val="0070C0"/>
                </a:solidFill>
                <a:latin typeface="Times New Roman" pitchFamily="18" charset="0"/>
                <a:ea typeface="+mn-ea"/>
                <a:cs typeface="Times New Roman" pitchFamily="18" charset="0"/>
              </a:rPr>
              <a:t>وعادة ما يقسم التقرير إلى أجزاء أو أقسام رئيسية هي:</a:t>
            </a:r>
          </a:p>
          <a:p>
            <a:pPr marL="457200" indent="-457200" algn="r" rtl="1" eaLnBrk="1" fontAlgn="auto" hangingPunct="1">
              <a:lnSpc>
                <a:spcPct val="150000"/>
              </a:lnSpc>
              <a:spcAft>
                <a:spcPts val="0"/>
              </a:spcAft>
              <a:buFont typeface="Wingdings" pitchFamily="2" charset="2"/>
              <a:buChar char="Ø"/>
              <a:defRPr/>
            </a:pPr>
            <a:r>
              <a:rPr lang="ar-SA" sz="2400" b="1" dirty="0">
                <a:solidFill>
                  <a:srgbClr val="FF0000"/>
                </a:solidFill>
                <a:latin typeface="Times New Roman" pitchFamily="18" charset="0"/>
                <a:ea typeface="+mn-ea"/>
                <a:cs typeface="Times New Roman" pitchFamily="18" charset="0"/>
              </a:rPr>
              <a:t>القسم الوصفي</a:t>
            </a:r>
          </a:p>
          <a:p>
            <a:pPr marL="457200" indent="-457200" algn="r" rtl="1" eaLnBrk="1" fontAlgn="auto" hangingPunct="1">
              <a:lnSpc>
                <a:spcPct val="150000"/>
              </a:lnSpc>
              <a:spcAft>
                <a:spcPts val="0"/>
              </a:spcAft>
              <a:buFont typeface="Wingdings" pitchFamily="2" charset="2"/>
              <a:buChar char="Ø"/>
              <a:defRPr/>
            </a:pPr>
            <a:r>
              <a:rPr lang="ar-SA" sz="2400" b="1" dirty="0">
                <a:solidFill>
                  <a:srgbClr val="FF0000"/>
                </a:solidFill>
                <a:latin typeface="Times New Roman" pitchFamily="18" charset="0"/>
                <a:ea typeface="+mn-ea"/>
                <a:cs typeface="Times New Roman" pitchFamily="18" charset="0"/>
              </a:rPr>
              <a:t>القسم الإحصائي</a:t>
            </a:r>
          </a:p>
          <a:p>
            <a:pPr marL="457200" indent="-457200" algn="r" rtl="1" eaLnBrk="1" fontAlgn="auto" hangingPunct="1">
              <a:lnSpc>
                <a:spcPct val="150000"/>
              </a:lnSpc>
              <a:spcAft>
                <a:spcPts val="0"/>
              </a:spcAft>
              <a:buFont typeface="Wingdings" pitchFamily="2" charset="2"/>
              <a:buChar char="Ø"/>
              <a:defRPr/>
            </a:pPr>
            <a:r>
              <a:rPr lang="ar-SA" sz="2400" b="1" dirty="0">
                <a:solidFill>
                  <a:srgbClr val="FF0000"/>
                </a:solidFill>
                <a:latin typeface="Times New Roman" pitchFamily="18" charset="0"/>
                <a:ea typeface="+mn-ea"/>
                <a:cs typeface="Times New Roman" pitchFamily="18" charset="0"/>
              </a:rPr>
              <a:t>مقاييس النجاح المزرعي</a:t>
            </a:r>
          </a:p>
          <a:p>
            <a:pPr marL="457200" indent="-457200" algn="r" rtl="1" eaLnBrk="1" fontAlgn="auto" hangingPunct="1">
              <a:lnSpc>
                <a:spcPct val="150000"/>
              </a:lnSpc>
              <a:spcAft>
                <a:spcPts val="0"/>
              </a:spcAft>
              <a:buFont typeface="Wingdings" pitchFamily="2" charset="2"/>
              <a:buNone/>
              <a:defRPr/>
            </a:pPr>
            <a:r>
              <a:rPr lang="ar-SA" sz="2400" dirty="0" smtClean="0">
                <a:latin typeface="Times New Roman" pitchFamily="18" charset="0"/>
                <a:ea typeface="+mn-ea"/>
                <a:cs typeface="Times New Roman" pitchFamily="18" charset="0"/>
              </a:rPr>
              <a:t>عادة يضم </a:t>
            </a:r>
            <a:r>
              <a:rPr lang="ar-SA" sz="2400" dirty="0">
                <a:latin typeface="Times New Roman" pitchFamily="18" charset="0"/>
                <a:ea typeface="+mn-ea"/>
                <a:cs typeface="Times New Roman" pitchFamily="18" charset="0"/>
              </a:rPr>
              <a:t>كل قسم </a:t>
            </a:r>
            <a:r>
              <a:rPr lang="ar-SA" sz="2400" dirty="0" smtClean="0">
                <a:latin typeface="Times New Roman" pitchFamily="18" charset="0"/>
                <a:ea typeface="+mn-ea"/>
                <a:cs typeface="Times New Roman" pitchFamily="18" charset="0"/>
              </a:rPr>
              <a:t>عدداً </a:t>
            </a:r>
            <a:r>
              <a:rPr lang="ar-SA" sz="2400" dirty="0">
                <a:latin typeface="Times New Roman" pitchFamily="18" charset="0"/>
                <a:ea typeface="+mn-ea"/>
                <a:cs typeface="Times New Roman" pitchFamily="18" charset="0"/>
              </a:rPr>
              <a:t>من الأبواب ويضم كل باب عدداً من الفصول ويضم كل فصل عددا من النقاط التي تعرض كل منها منفصلة عن الأخرى في فقرات.</a:t>
            </a:r>
          </a:p>
          <a:p>
            <a:pPr marL="457200" indent="-457200" algn="r" rtl="1" eaLnBrk="1" fontAlgn="auto" hangingPunct="1">
              <a:lnSpc>
                <a:spcPct val="150000"/>
              </a:lnSpc>
              <a:spcAft>
                <a:spcPts val="0"/>
              </a:spcAft>
              <a:buFont typeface="Wingdings" pitchFamily="2" charset="2"/>
              <a:buChar char="q"/>
              <a:defRPr/>
            </a:pPr>
            <a:r>
              <a:rPr lang="ar-SA" sz="2400" dirty="0" smtClean="0">
                <a:latin typeface="Times New Roman" pitchFamily="18" charset="0"/>
                <a:ea typeface="+mn-ea"/>
                <a:cs typeface="Times New Roman" pitchFamily="18" charset="0"/>
              </a:rPr>
              <a:t>يتضمن </a:t>
            </a:r>
            <a:r>
              <a:rPr lang="ar-SA" sz="2400" dirty="0">
                <a:solidFill>
                  <a:schemeClr val="folHlink"/>
                </a:solidFill>
                <a:latin typeface="Times New Roman" pitchFamily="18" charset="0"/>
                <a:ea typeface="+mn-ea"/>
                <a:cs typeface="Times New Roman" pitchFamily="18" charset="0"/>
              </a:rPr>
              <a:t>القسم الأول</a:t>
            </a:r>
            <a:r>
              <a:rPr lang="ar-SA" sz="2400" dirty="0">
                <a:latin typeface="Times New Roman" pitchFamily="18" charset="0"/>
                <a:ea typeface="+mn-ea"/>
                <a:cs typeface="Times New Roman" pitchFamily="18" charset="0"/>
              </a:rPr>
              <a:t> </a:t>
            </a:r>
            <a:r>
              <a:rPr lang="ar-SA" sz="2400" dirty="0" smtClean="0">
                <a:latin typeface="Times New Roman" pitchFamily="18" charset="0"/>
                <a:ea typeface="+mn-ea"/>
                <a:cs typeface="Times New Roman" pitchFamily="18" charset="0"/>
              </a:rPr>
              <a:t>وهو </a:t>
            </a:r>
            <a:r>
              <a:rPr lang="ar-SA" sz="2400" dirty="0">
                <a:latin typeface="Times New Roman" pitchFamily="18" charset="0"/>
                <a:ea typeface="+mn-ea"/>
                <a:cs typeface="Times New Roman" pitchFamily="18" charset="0"/>
              </a:rPr>
              <a:t>القسم الوصفي عددا من الأبواب تتناول النواحي الزراعية </a:t>
            </a:r>
            <a:r>
              <a:rPr lang="ar-SA" sz="2400" dirty="0" smtClean="0">
                <a:latin typeface="Times New Roman" pitchFamily="18" charset="0"/>
                <a:ea typeface="+mn-ea"/>
                <a:cs typeface="Times New Roman" pitchFamily="18" charset="0"/>
              </a:rPr>
              <a:t>في المزرعة </a:t>
            </a:r>
            <a:r>
              <a:rPr lang="ar-SA" sz="2400" dirty="0">
                <a:latin typeface="Times New Roman" pitchFamily="18" charset="0"/>
                <a:ea typeface="+mn-ea"/>
                <a:cs typeface="Times New Roman" pitchFamily="18" charset="0"/>
              </a:rPr>
              <a:t>والنواحي الإقتصادية المزرعية والنواحي الاجتماعية الريفية </a:t>
            </a:r>
            <a:r>
              <a:rPr lang="ar-SA" sz="2400" dirty="0" smtClean="0">
                <a:latin typeface="Times New Roman" pitchFamily="18" charset="0"/>
                <a:ea typeface="+mn-ea"/>
                <a:cs typeface="Times New Roman" pitchFamily="18" charset="0"/>
              </a:rPr>
              <a:t>من </a:t>
            </a:r>
            <a:r>
              <a:rPr lang="ar-SA" sz="2400" dirty="0">
                <a:latin typeface="Times New Roman" pitchFamily="18" charset="0"/>
                <a:ea typeface="+mn-ea"/>
                <a:cs typeface="Times New Roman" pitchFamily="18" charset="0"/>
              </a:rPr>
              <a:t>الناحية </a:t>
            </a:r>
            <a:r>
              <a:rPr lang="ar-SA" sz="2400" dirty="0" smtClean="0">
                <a:latin typeface="Times New Roman" pitchFamily="18" charset="0"/>
                <a:ea typeface="+mn-ea"/>
                <a:cs typeface="Times New Roman" pitchFamily="18" charset="0"/>
              </a:rPr>
              <a:t>الوصفية. </a:t>
            </a:r>
            <a:r>
              <a:rPr lang="ar-SA" sz="2400" dirty="0">
                <a:latin typeface="Times New Roman" pitchFamily="18" charset="0"/>
                <a:ea typeface="+mn-ea"/>
                <a:cs typeface="Times New Roman" pitchFamily="18" charset="0"/>
              </a:rPr>
              <a:t>وكل واحد من هذه الأبواب يضم عدة فصول كل منها يتناول عددا من الموضوعات التي تتصل بموضوع التقرير المزرعي.</a:t>
            </a:r>
          </a:p>
          <a:p>
            <a:pPr marL="457200" indent="-457200" algn="r" rtl="1" eaLnBrk="1" fontAlgn="auto" hangingPunct="1">
              <a:lnSpc>
                <a:spcPct val="150000"/>
              </a:lnSpc>
              <a:spcAft>
                <a:spcPts val="0"/>
              </a:spcAft>
              <a:buFont typeface="Wingdings" pitchFamily="2" charset="2"/>
              <a:buNone/>
              <a:defRPr/>
            </a:pPr>
            <a:endParaRPr lang="en-US" sz="2000" dirty="0">
              <a:ea typeface="+mn-ea"/>
              <a:cs typeface="PT Bold Heading" pitchFamily="2" charset="-78"/>
            </a:endParaRPr>
          </a:p>
        </p:txBody>
      </p:sp>
      <p:sp>
        <p:nvSpPr>
          <p:cNvPr id="3" name="عنصر نائب لرقم الشريحة 2"/>
          <p:cNvSpPr>
            <a:spLocks noGrp="1"/>
          </p:cNvSpPr>
          <p:nvPr>
            <p:ph type="sldNum" sz="quarter" idx="12"/>
          </p:nvPr>
        </p:nvSpPr>
        <p:spPr/>
        <p:txBody>
          <a:bodyPr/>
          <a:lstStyle/>
          <a:p>
            <a:pPr>
              <a:defRPr/>
            </a:pPr>
            <a:fld id="{97B40B1E-1281-4997-B953-338A1E65833C}" type="slidenum">
              <a:rPr lang="ar-SA" smtClean="0"/>
              <a:pPr>
                <a:defRPr/>
              </a:pPr>
              <a:t>72</a:t>
            </a:fld>
            <a:endParaRPr lang="en-US" dirty="0"/>
          </a:p>
        </p:txBody>
      </p:sp>
    </p:spTree>
    <p:extLst>
      <p:ext uri="{BB962C8B-B14F-4D97-AF65-F5344CB8AC3E}">
        <p14:creationId xmlns:p14="http://schemas.microsoft.com/office/powerpoint/2010/main" val="186997297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A01829C-15D9-4FF9-9F28-EB69D3616BFD}" type="slidenum">
              <a:rPr lang="en-US" smtClean="0">
                <a:solidFill>
                  <a:prstClr val="black"/>
                </a:solidFill>
              </a:rPr>
              <a:pPr>
                <a:defRPr/>
              </a:pPr>
              <a:t>73</a:t>
            </a:fld>
            <a:endParaRPr lang="en-US">
              <a:solidFill>
                <a:prstClr val="black"/>
              </a:solidFill>
            </a:endParaRPr>
          </a:p>
        </p:txBody>
      </p:sp>
      <p:sp>
        <p:nvSpPr>
          <p:cNvPr id="3" name="مستطيل 2"/>
          <p:cNvSpPr>
            <a:spLocks noChangeArrowheads="1"/>
          </p:cNvSpPr>
          <p:nvPr/>
        </p:nvSpPr>
        <p:spPr bwMode="auto">
          <a:xfrm>
            <a:off x="1143000" y="914400"/>
            <a:ext cx="7696200"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just" rtl="1" eaLnBrk="1" hangingPunct="1">
              <a:lnSpc>
                <a:spcPct val="150000"/>
              </a:lnSpc>
              <a:buFont typeface="Wingdings" pitchFamily="2" charset="2"/>
              <a:buChar char="q"/>
            </a:pPr>
            <a:r>
              <a:rPr lang="ar-SA" altLang="en-US" sz="2400" dirty="0">
                <a:latin typeface="Times New Roman" pitchFamily="18" charset="0"/>
                <a:cs typeface="Times New Roman" pitchFamily="18" charset="0"/>
              </a:rPr>
              <a:t>يتضمن </a:t>
            </a:r>
            <a:r>
              <a:rPr lang="ar-SA" altLang="en-US" sz="2400" b="1" dirty="0">
                <a:solidFill>
                  <a:schemeClr val="folHlink"/>
                </a:solidFill>
                <a:latin typeface="Times New Roman" pitchFamily="18" charset="0"/>
                <a:cs typeface="Times New Roman" pitchFamily="18" charset="0"/>
              </a:rPr>
              <a:t>القسم الثاني</a:t>
            </a:r>
            <a:r>
              <a:rPr lang="ar-SA" altLang="en-US" sz="2400" b="1" dirty="0">
                <a:latin typeface="Times New Roman" pitchFamily="18" charset="0"/>
                <a:cs typeface="Times New Roman" pitchFamily="18" charset="0"/>
              </a:rPr>
              <a:t> </a:t>
            </a:r>
            <a:r>
              <a:rPr lang="ar-SA" altLang="en-US" sz="2400" dirty="0">
                <a:latin typeface="Times New Roman" pitchFamily="18" charset="0"/>
                <a:cs typeface="Times New Roman" pitchFamily="18" charset="0"/>
              </a:rPr>
              <a:t>وهو القسم الإحصائي عددا من الأبواب تتناول البيانات الإحصائية عن المزرعة في وضعها الراهن والبيانات الإحصائية عن الجدارة الإنتاجية المزرعية والبيانات الإحصائية عن المصروفات والإيرادات المزرعية. وكل واحد من هذه الأبواب يضم عدة فصول كل منها يتناول عددا من الموضوعات التي تبرز كل منها ناحية معينة من التقرير.</a:t>
            </a:r>
          </a:p>
          <a:p>
            <a:pPr algn="just" rtl="1" eaLnBrk="1" hangingPunct="1">
              <a:lnSpc>
                <a:spcPct val="150000"/>
              </a:lnSpc>
              <a:buFont typeface="Wingdings" pitchFamily="2" charset="2"/>
              <a:buChar char="q"/>
            </a:pPr>
            <a:r>
              <a:rPr lang="ar-SA" altLang="en-US" sz="2400" dirty="0">
                <a:latin typeface="Times New Roman" pitchFamily="18" charset="0"/>
                <a:cs typeface="Times New Roman" pitchFamily="18" charset="0"/>
              </a:rPr>
              <a:t>يضم </a:t>
            </a:r>
            <a:r>
              <a:rPr lang="ar-SA" altLang="en-US" sz="2400" b="1" dirty="0">
                <a:solidFill>
                  <a:schemeClr val="folHlink"/>
                </a:solidFill>
                <a:latin typeface="Times New Roman" pitchFamily="18" charset="0"/>
                <a:cs typeface="Times New Roman" pitchFamily="18" charset="0"/>
              </a:rPr>
              <a:t>القسم الثالث</a:t>
            </a:r>
            <a:r>
              <a:rPr lang="ar-SA" altLang="en-US" sz="2400" b="1" dirty="0">
                <a:latin typeface="Times New Roman" pitchFamily="18" charset="0"/>
                <a:cs typeface="Times New Roman" pitchFamily="18" charset="0"/>
              </a:rPr>
              <a:t> </a:t>
            </a:r>
            <a:r>
              <a:rPr lang="ar-SA" altLang="en-US" sz="2400" dirty="0">
                <a:latin typeface="Times New Roman" pitchFamily="18" charset="0"/>
                <a:cs typeface="Times New Roman" pitchFamily="18" charset="0"/>
              </a:rPr>
              <a:t>المتعلق بمقياس النجاح الزراعي عددا من الأبواب تتناول الدخل المزرعي ومعوقات مقاييس النجاح المزرعي واهم المشكلات المزرعية إن وجدت.</a:t>
            </a:r>
          </a:p>
        </p:txBody>
      </p:sp>
    </p:spTree>
    <p:extLst>
      <p:ext uri="{BB962C8B-B14F-4D97-AF65-F5344CB8AC3E}">
        <p14:creationId xmlns:p14="http://schemas.microsoft.com/office/powerpoint/2010/main" val="321700319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5" name="Rectangle 3"/>
          <p:cNvSpPr>
            <a:spLocks noGrp="1" noChangeArrowheads="1"/>
          </p:cNvSpPr>
          <p:nvPr>
            <p:ph type="body" idx="4294967295"/>
          </p:nvPr>
        </p:nvSpPr>
        <p:spPr>
          <a:xfrm>
            <a:off x="990600" y="533400"/>
            <a:ext cx="6934200" cy="5943600"/>
          </a:xfrm>
        </p:spPr>
        <p:txBody>
          <a:bodyPr>
            <a:noAutofit/>
          </a:bodyPr>
          <a:lstStyle/>
          <a:p>
            <a:pPr marL="609600" indent="-609600" algn="ctr" rtl="1" eaLnBrk="1" fontAlgn="auto" hangingPunct="1">
              <a:lnSpc>
                <a:spcPct val="80000"/>
              </a:lnSpc>
              <a:spcAft>
                <a:spcPts val="0"/>
              </a:spcAft>
              <a:buFont typeface="Wingdings" pitchFamily="2" charset="2"/>
              <a:buNone/>
              <a:defRPr/>
            </a:pPr>
            <a:r>
              <a:rPr lang="ar-SA" sz="2000" b="1" dirty="0" smtClean="0">
                <a:solidFill>
                  <a:srgbClr val="C00000"/>
                </a:solidFill>
                <a:latin typeface="Times New Roman" pitchFamily="18" charset="0"/>
                <a:ea typeface="+mn-ea"/>
                <a:cs typeface="Times New Roman" pitchFamily="18" charset="0"/>
              </a:rPr>
              <a:t>محتويات التقرير</a:t>
            </a:r>
          </a:p>
          <a:p>
            <a:pPr marL="609600" indent="-609600" algn="just" rtl="1" eaLnBrk="1" fontAlgn="auto" hangingPunct="1">
              <a:lnSpc>
                <a:spcPct val="150000"/>
              </a:lnSpc>
              <a:spcAft>
                <a:spcPts val="0"/>
              </a:spcAft>
              <a:buFont typeface="Wingdings" pitchFamily="2" charset="2"/>
              <a:buChar char="q"/>
              <a:defRPr/>
            </a:pPr>
            <a:r>
              <a:rPr lang="ar-SA" sz="2000" b="1" dirty="0" smtClean="0">
                <a:solidFill>
                  <a:schemeClr val="folHlink"/>
                </a:solidFill>
                <a:latin typeface="Times New Roman" pitchFamily="18" charset="0"/>
                <a:ea typeface="+mn-ea"/>
                <a:cs typeface="Times New Roman" pitchFamily="18" charset="0"/>
              </a:rPr>
              <a:t>صفحة </a:t>
            </a:r>
            <a:r>
              <a:rPr lang="ar-SA" sz="2000" b="1" dirty="0">
                <a:solidFill>
                  <a:schemeClr val="folHlink"/>
                </a:solidFill>
                <a:latin typeface="Times New Roman" pitchFamily="18" charset="0"/>
                <a:ea typeface="+mn-ea"/>
                <a:cs typeface="Times New Roman" pitchFamily="18" charset="0"/>
              </a:rPr>
              <a:t>الغلاف:</a:t>
            </a:r>
            <a:endParaRPr lang="ar-SA" sz="2000" dirty="0">
              <a:solidFill>
                <a:schemeClr val="folHlink"/>
              </a:solidFill>
              <a:latin typeface="Times New Roman" pitchFamily="18" charset="0"/>
              <a:ea typeface="+mn-ea"/>
              <a:cs typeface="Times New Roman" pitchFamily="18" charset="0"/>
            </a:endParaRPr>
          </a:p>
          <a:p>
            <a:pPr marL="609600" indent="-609600" algn="just" rtl="1" eaLnBrk="1" fontAlgn="auto" hangingPunct="1">
              <a:lnSpc>
                <a:spcPct val="150000"/>
              </a:lnSpc>
              <a:spcAft>
                <a:spcPts val="0"/>
              </a:spcAft>
              <a:buFont typeface="Wingdings 2" pitchFamily="18" charset="2"/>
              <a:buNone/>
              <a:defRPr/>
            </a:pPr>
            <a:r>
              <a:rPr lang="ar-SA" sz="2000" dirty="0">
                <a:latin typeface="Times New Roman" pitchFamily="18" charset="0"/>
                <a:ea typeface="+mn-ea"/>
                <a:cs typeface="Times New Roman" pitchFamily="18" charset="0"/>
              </a:rPr>
              <a:t>تتناول هذه الصفحة عنوان الموضوع، </a:t>
            </a:r>
            <a:r>
              <a:rPr lang="ar-SA" sz="2000" dirty="0" smtClean="0">
                <a:latin typeface="Times New Roman" pitchFamily="18" charset="0"/>
                <a:ea typeface="+mn-ea"/>
                <a:cs typeface="Times New Roman" pitchFamily="18" charset="0"/>
              </a:rPr>
              <a:t>واسم المشروع الذي </a:t>
            </a:r>
            <a:r>
              <a:rPr lang="ar-SA" sz="2000" dirty="0">
                <a:latin typeface="Times New Roman" pitchFamily="18" charset="0"/>
                <a:ea typeface="+mn-ea"/>
                <a:cs typeface="Times New Roman" pitchFamily="18" charset="0"/>
              </a:rPr>
              <a:t>أعد من </a:t>
            </a:r>
            <a:r>
              <a:rPr lang="ar-SA" sz="2000" dirty="0" smtClean="0">
                <a:latin typeface="Times New Roman" pitchFamily="18" charset="0"/>
                <a:ea typeface="+mn-ea"/>
                <a:cs typeface="Times New Roman" pitchFamily="18" charset="0"/>
              </a:rPr>
              <a:t>أجله </a:t>
            </a:r>
            <a:r>
              <a:rPr lang="ar-SA" sz="2000" dirty="0">
                <a:latin typeface="Times New Roman" pitchFamily="18" charset="0"/>
                <a:ea typeface="+mn-ea"/>
                <a:cs typeface="Times New Roman" pitchFamily="18" charset="0"/>
              </a:rPr>
              <a:t>التقرير بالنسبة للقرية والبلدية والبلدان مثلاً، ثم يلي ذلك مقدم التقرير واسم الهيئة او الامانة او القسم والكلية والجامعة التابع لها مقدم التقرير، ثم اسم الهيئة او القسم المقدم اليها التقرير ثم مكان تقديم التقرير ووقته.</a:t>
            </a:r>
            <a:endParaRPr lang="ar-SA" sz="2000" b="1" dirty="0">
              <a:latin typeface="Times New Roman" pitchFamily="18" charset="0"/>
              <a:ea typeface="+mn-ea"/>
              <a:cs typeface="Times New Roman" pitchFamily="18" charset="0"/>
            </a:endParaRPr>
          </a:p>
          <a:p>
            <a:pPr marL="609600" indent="-609600" algn="just" rtl="1" eaLnBrk="1" fontAlgn="auto" hangingPunct="1">
              <a:lnSpc>
                <a:spcPct val="150000"/>
              </a:lnSpc>
              <a:spcAft>
                <a:spcPts val="0"/>
              </a:spcAft>
              <a:buFont typeface="Wingdings" pitchFamily="2" charset="2"/>
              <a:buChar char="q"/>
              <a:defRPr/>
            </a:pPr>
            <a:r>
              <a:rPr lang="ar-SA" sz="2000" b="1" dirty="0">
                <a:solidFill>
                  <a:schemeClr val="folHlink"/>
                </a:solidFill>
                <a:latin typeface="Times New Roman" pitchFamily="18" charset="0"/>
                <a:ea typeface="+mn-ea"/>
                <a:cs typeface="Times New Roman" pitchFamily="18" charset="0"/>
              </a:rPr>
              <a:t>محتويات التقرير:</a:t>
            </a:r>
          </a:p>
          <a:p>
            <a:pPr marL="609600" indent="-609600" algn="just" rtl="1" eaLnBrk="1" fontAlgn="auto" hangingPunct="1">
              <a:lnSpc>
                <a:spcPct val="150000"/>
              </a:lnSpc>
              <a:spcAft>
                <a:spcPts val="0"/>
              </a:spcAft>
              <a:buFont typeface="Wingdings 2" pitchFamily="18" charset="2"/>
              <a:buNone/>
              <a:defRPr/>
            </a:pPr>
            <a:r>
              <a:rPr lang="ar-SA" sz="2000" dirty="0">
                <a:latin typeface="Times New Roman" pitchFamily="18" charset="0"/>
                <a:ea typeface="+mn-ea"/>
                <a:cs typeface="Times New Roman" pitchFamily="18" charset="0"/>
              </a:rPr>
              <a:t>وهي تضم جميع عناوين والأقسام او الاجزاء او الابواب والفصول والموضوعات التي يتضمنها التقرير، وفهرس الجداول، وفهرس الاشكال، وملخص التقرير والمقدمة. يلي ذلك محتويات التقرير من اقسام وأبواب وفصول ومواضيع ثم الموجز والخانة والملاحق والمراجع ويقابل كل عنوان رقم الصفحة الموجود به ذلك العنوان</a:t>
            </a:r>
            <a:r>
              <a:rPr lang="ar-SA" sz="2000" dirty="0" smtClean="0">
                <a:latin typeface="Times New Roman" pitchFamily="18" charset="0"/>
                <a:ea typeface="+mn-ea"/>
                <a:cs typeface="Times New Roman" pitchFamily="18" charset="0"/>
              </a:rPr>
              <a:t>.</a:t>
            </a:r>
            <a:endParaRPr lang="ar-SA" sz="2000" b="1" dirty="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04C3F48B-6D04-412F-8E27-F9122FF5A3EF}" type="slidenum">
              <a:rPr lang="ar-SA" smtClean="0"/>
              <a:pPr>
                <a:defRPr/>
              </a:pPr>
              <a:t>74</a:t>
            </a:fld>
            <a:endParaRPr lang="en-US" dirty="0"/>
          </a:p>
        </p:txBody>
      </p:sp>
    </p:spTree>
    <p:extLst>
      <p:ext uri="{BB962C8B-B14F-4D97-AF65-F5344CB8AC3E}">
        <p14:creationId xmlns:p14="http://schemas.microsoft.com/office/powerpoint/2010/main" val="310299850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A01829C-15D9-4FF9-9F28-EB69D3616BFD}" type="slidenum">
              <a:rPr lang="en-US" smtClean="0">
                <a:solidFill>
                  <a:prstClr val="black"/>
                </a:solidFill>
              </a:rPr>
              <a:pPr>
                <a:defRPr/>
              </a:pPr>
              <a:t>75</a:t>
            </a:fld>
            <a:endParaRPr lang="en-US">
              <a:solidFill>
                <a:prstClr val="black"/>
              </a:solidFill>
            </a:endParaRPr>
          </a:p>
        </p:txBody>
      </p:sp>
      <p:sp>
        <p:nvSpPr>
          <p:cNvPr id="3" name="مستطيل 2"/>
          <p:cNvSpPr>
            <a:spLocks noChangeArrowheads="1"/>
          </p:cNvSpPr>
          <p:nvPr/>
        </p:nvSpPr>
        <p:spPr bwMode="auto">
          <a:xfrm>
            <a:off x="1066800" y="457200"/>
            <a:ext cx="7924800" cy="566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9600" indent="-609600" eaLnBrk="0" hangingPunct="0">
              <a:defRPr sz="1600">
                <a:solidFill>
                  <a:schemeClr val="tx1"/>
                </a:solidFill>
                <a:latin typeface="Arial" pitchFamily="34" charset="0"/>
                <a:cs typeface="AL-Mohanad Bold" pitchFamily="2" charset="-78"/>
              </a:defRPr>
            </a:lvl1pPr>
            <a:lvl2pPr marL="742950" indent="-285750" eaLnBrk="0" hangingPunct="0">
              <a:defRPr sz="1600">
                <a:solidFill>
                  <a:schemeClr val="tx1"/>
                </a:solidFill>
                <a:latin typeface="Arial" pitchFamily="34" charset="0"/>
                <a:cs typeface="AL-Mohanad Bold" pitchFamily="2" charset="-78"/>
              </a:defRPr>
            </a:lvl2pPr>
            <a:lvl3pPr marL="1143000" indent="-228600" eaLnBrk="0" hangingPunct="0">
              <a:defRPr sz="1600">
                <a:solidFill>
                  <a:schemeClr val="tx1"/>
                </a:solidFill>
                <a:latin typeface="Arial" pitchFamily="34" charset="0"/>
                <a:cs typeface="AL-Mohanad Bold" pitchFamily="2" charset="-78"/>
              </a:defRPr>
            </a:lvl3pPr>
            <a:lvl4pPr marL="1600200" indent="-228600" eaLnBrk="0" hangingPunct="0">
              <a:defRPr sz="1600">
                <a:solidFill>
                  <a:schemeClr val="tx1"/>
                </a:solidFill>
                <a:latin typeface="Arial" pitchFamily="34" charset="0"/>
                <a:cs typeface="AL-Mohanad Bold" pitchFamily="2" charset="-78"/>
              </a:defRPr>
            </a:lvl4pPr>
            <a:lvl5pPr marL="2057400" indent="-228600" eaLnBrk="0" hangingPunct="0">
              <a:defRPr sz="1600">
                <a:solidFill>
                  <a:schemeClr val="tx1"/>
                </a:solidFill>
                <a:latin typeface="Arial" pitchFamily="34" charset="0"/>
                <a:cs typeface="AL-Mohanad Bold" pitchFamily="2" charset="-78"/>
              </a:defRPr>
            </a:lvl5pPr>
            <a:lvl6pPr marL="25146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6pPr>
            <a:lvl7pPr marL="29718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7pPr>
            <a:lvl8pPr marL="34290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8pPr>
            <a:lvl9pPr marL="3886200" indent="-228600" algn="r" rtl="1" eaLnBrk="0" fontAlgn="base" hangingPunct="0">
              <a:spcBef>
                <a:spcPct val="0"/>
              </a:spcBef>
              <a:spcAft>
                <a:spcPct val="0"/>
              </a:spcAft>
              <a:defRPr sz="1600">
                <a:solidFill>
                  <a:schemeClr val="tx1"/>
                </a:solidFill>
                <a:latin typeface="Arial" pitchFamily="34" charset="0"/>
                <a:cs typeface="AL-Mohanad Bold" pitchFamily="2" charset="-78"/>
              </a:defRPr>
            </a:lvl9pPr>
          </a:lstStyle>
          <a:p>
            <a:pPr algn="just" rtl="1" eaLnBrk="1" hangingPunct="1">
              <a:lnSpc>
                <a:spcPct val="150000"/>
              </a:lnSpc>
              <a:buFont typeface="Wingdings" pitchFamily="2" charset="2"/>
              <a:buChar char="q"/>
            </a:pPr>
            <a:r>
              <a:rPr lang="ar-SA" altLang="en-US" sz="2400" b="1" dirty="0">
                <a:solidFill>
                  <a:schemeClr val="folHlink"/>
                </a:solidFill>
                <a:latin typeface="Times New Roman" pitchFamily="18" charset="0"/>
                <a:cs typeface="Times New Roman" pitchFamily="18" charset="0"/>
              </a:rPr>
              <a:t>فهرس الجداول</a:t>
            </a:r>
            <a:endParaRPr lang="ar-SA" altLang="en-US" sz="2400" dirty="0">
              <a:latin typeface="Times New Roman" pitchFamily="18" charset="0"/>
              <a:cs typeface="Times New Roman" pitchFamily="18" charset="0"/>
            </a:endParaRPr>
          </a:p>
          <a:p>
            <a:pPr algn="just" rtl="1" eaLnBrk="1" hangingPunct="1">
              <a:lnSpc>
                <a:spcPct val="150000"/>
              </a:lnSpc>
            </a:pPr>
            <a:r>
              <a:rPr lang="ar-SA" altLang="en-US" sz="2000" dirty="0">
                <a:latin typeface="Times New Roman" pitchFamily="18" charset="0"/>
                <a:cs typeface="Times New Roman" pitchFamily="18" charset="0"/>
              </a:rPr>
              <a:t>ويضم هذا الفهرس الجداول الموجودة بالتقرير ويعطي كل جدول رقماً مسلسلاً يوضع بين قوسين يليه عنوان الجدول موضحا محتوياته ويقابله في نهاية السطر الأول لعنوان الجدول رقم الصفحة الموجود بها الجدول.</a:t>
            </a:r>
          </a:p>
          <a:p>
            <a:pPr algn="just" rtl="1" eaLnBrk="1" hangingPunct="1">
              <a:lnSpc>
                <a:spcPct val="150000"/>
              </a:lnSpc>
            </a:pPr>
            <a:r>
              <a:rPr lang="ar-SA" altLang="en-US" sz="2000" b="1" dirty="0">
                <a:latin typeface="Times New Roman" pitchFamily="18" charset="0"/>
                <a:cs typeface="Times New Roman" pitchFamily="18" charset="0"/>
              </a:rPr>
              <a:t>مثال</a:t>
            </a:r>
            <a:r>
              <a:rPr lang="ar-SA" altLang="en-US" sz="2000" dirty="0">
                <a:latin typeface="Times New Roman" pitchFamily="18" charset="0"/>
                <a:cs typeface="Times New Roman" pitchFamily="18" charset="0"/>
              </a:rPr>
              <a:t>: لو افترضنا دراسة اقتصادية على النحو التالي:</a:t>
            </a:r>
          </a:p>
          <a:p>
            <a:pPr algn="just" rtl="1" eaLnBrk="1" hangingPunct="1">
              <a:lnSpc>
                <a:spcPct val="150000"/>
              </a:lnSpc>
            </a:pPr>
            <a:r>
              <a:rPr lang="ar-SA" altLang="en-US" sz="2000" dirty="0">
                <a:latin typeface="Times New Roman" pitchFamily="18" charset="0"/>
                <a:cs typeface="Times New Roman" pitchFamily="18" charset="0"/>
              </a:rPr>
              <a:t>دراسة اقتصادية للتركيب المحصولي الأمثل في الخرج ويوجد بهذه الدراسة العديد من الجداول، ولو أخذنا أحدها وليكون:</a:t>
            </a:r>
          </a:p>
          <a:p>
            <a:pPr algn="just" rtl="1" eaLnBrk="1" hangingPunct="1">
              <a:lnSpc>
                <a:spcPct val="150000"/>
              </a:lnSpc>
            </a:pPr>
            <a:r>
              <a:rPr lang="ar-SA" altLang="en-US" sz="2000" dirty="0">
                <a:latin typeface="Times New Roman" pitchFamily="18" charset="0"/>
                <a:cs typeface="Times New Roman" pitchFamily="18" charset="0"/>
              </a:rPr>
              <a:t>جدول رقم (10</a:t>
            </a:r>
            <a:r>
              <a:rPr lang="ar-SA" altLang="en-US" sz="2000" dirty="0" smtClean="0">
                <a:latin typeface="Times New Roman" pitchFamily="18" charset="0"/>
                <a:cs typeface="Times New Roman" pitchFamily="18" charset="0"/>
              </a:rPr>
              <a:t>):</a:t>
            </a:r>
            <a:r>
              <a:rPr lang="en-US" altLang="en-US" sz="2000" dirty="0" smtClean="0">
                <a:latin typeface="Times New Roman" pitchFamily="18" charset="0"/>
                <a:cs typeface="Times New Roman" pitchFamily="18" charset="0"/>
              </a:rPr>
              <a:t> </a:t>
            </a:r>
            <a:r>
              <a:rPr lang="ar-SA" altLang="en-US" sz="2000" dirty="0" smtClean="0">
                <a:latin typeface="Times New Roman" pitchFamily="18" charset="0"/>
                <a:cs typeface="Times New Roman" pitchFamily="18" charset="0"/>
              </a:rPr>
              <a:t>الآثار </a:t>
            </a:r>
            <a:r>
              <a:rPr lang="ar-SA" altLang="en-US" sz="2000" dirty="0">
                <a:latin typeface="Times New Roman" pitchFamily="18" charset="0"/>
                <a:cs typeface="Times New Roman" pitchFamily="18" charset="0"/>
              </a:rPr>
              <a:t>المترتبة على تنفيذ التركيب الاستغلالي الأمثل: الحالة الموسمية الزراعية المترتبة على تنفيذ التركيب الاستغلالي الأمثل بالمناطق الإدارية ببلدية الخرج.</a:t>
            </a:r>
          </a:p>
          <a:p>
            <a:pPr algn="just" rtl="1" eaLnBrk="1" hangingPunct="1">
              <a:lnSpc>
                <a:spcPct val="150000"/>
              </a:lnSpc>
            </a:pPr>
            <a:r>
              <a:rPr lang="ar-SA" altLang="en-US" sz="2000" dirty="0">
                <a:latin typeface="Times New Roman" pitchFamily="18" charset="0"/>
                <a:cs typeface="Times New Roman" pitchFamily="18" charset="0"/>
              </a:rPr>
              <a:t>ويوضح أسفل الجدول:</a:t>
            </a:r>
            <a:endParaRPr lang="ar-SA" altLang="en-US" sz="2000" b="1" dirty="0">
              <a:latin typeface="Times New Roman" pitchFamily="18" charset="0"/>
              <a:cs typeface="Times New Roman" pitchFamily="18" charset="0"/>
            </a:endParaRPr>
          </a:p>
          <a:p>
            <a:pPr algn="just" rtl="1" eaLnBrk="1" hangingPunct="1">
              <a:lnSpc>
                <a:spcPct val="150000"/>
              </a:lnSpc>
            </a:pPr>
            <a:r>
              <a:rPr lang="ar-SA" altLang="en-US" sz="2000" b="1" dirty="0">
                <a:latin typeface="Times New Roman" pitchFamily="18" charset="0"/>
                <a:cs typeface="Times New Roman" pitchFamily="18" charset="0"/>
              </a:rPr>
              <a:t>والمصدر:</a:t>
            </a:r>
            <a:r>
              <a:rPr lang="ar-SA" altLang="en-US" sz="2000" dirty="0">
                <a:latin typeface="Times New Roman" pitchFamily="18" charset="0"/>
                <a:cs typeface="Times New Roman" pitchFamily="18" charset="0"/>
              </a:rPr>
              <a:t> جمعت واحتسبت من جدول رقم (31) وجدول رقم (90)، هذا إذا كان استخرج من جداول أخرى.</a:t>
            </a:r>
          </a:p>
        </p:txBody>
      </p:sp>
    </p:spTree>
    <p:extLst>
      <p:ext uri="{BB962C8B-B14F-4D97-AF65-F5344CB8AC3E}">
        <p14:creationId xmlns:p14="http://schemas.microsoft.com/office/powerpoint/2010/main" val="225441725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9" name="Rectangle 3"/>
          <p:cNvSpPr>
            <a:spLocks noGrp="1" noChangeArrowheads="1"/>
          </p:cNvSpPr>
          <p:nvPr>
            <p:ph type="body" idx="4294967295"/>
          </p:nvPr>
        </p:nvSpPr>
        <p:spPr>
          <a:xfrm>
            <a:off x="1143000" y="685800"/>
            <a:ext cx="7620000" cy="5334000"/>
          </a:xfrm>
        </p:spPr>
        <p:txBody>
          <a:bodyPr>
            <a:normAutofit fontScale="92500" lnSpcReduction="10000"/>
          </a:bodyPr>
          <a:lstStyle/>
          <a:p>
            <a:pPr marL="609600" indent="-609600" algn="just" rtl="1" eaLnBrk="1" fontAlgn="auto" hangingPunct="1">
              <a:lnSpc>
                <a:spcPct val="150000"/>
              </a:lnSpc>
              <a:spcAft>
                <a:spcPts val="0"/>
              </a:spcAft>
              <a:buClr>
                <a:srgbClr val="C00000"/>
              </a:buClr>
              <a:buSzPct val="95000"/>
              <a:buFont typeface="Wingdings" pitchFamily="2" charset="2"/>
              <a:buChar char="q"/>
              <a:defRPr/>
            </a:pPr>
            <a:r>
              <a:rPr lang="ar-SA" sz="2200" dirty="0" smtClean="0">
                <a:solidFill>
                  <a:schemeClr val="folHlink"/>
                </a:solidFill>
                <a:latin typeface="Times New Roman" pitchFamily="18" charset="0"/>
                <a:ea typeface="+mn-ea"/>
                <a:cs typeface="Times New Roman" pitchFamily="18" charset="0"/>
              </a:rPr>
              <a:t>فهرس </a:t>
            </a:r>
            <a:r>
              <a:rPr lang="ar-SA" sz="2200" dirty="0">
                <a:solidFill>
                  <a:schemeClr val="folHlink"/>
                </a:solidFill>
                <a:latin typeface="Times New Roman" pitchFamily="18" charset="0"/>
                <a:ea typeface="+mn-ea"/>
                <a:cs typeface="Times New Roman" pitchFamily="18" charset="0"/>
              </a:rPr>
              <a:t>الأشكال:</a:t>
            </a:r>
          </a:p>
          <a:p>
            <a:pPr marL="265176" indent="-265176" algn="just" rtl="1" eaLnBrk="1" fontAlgn="auto" hangingPunct="1">
              <a:lnSpc>
                <a:spcPct val="150000"/>
              </a:lnSpc>
              <a:spcAft>
                <a:spcPts val="0"/>
              </a:spcAft>
              <a:buFont typeface="Wingdings 2" pitchFamily="18" charset="2"/>
              <a:buNone/>
              <a:defRPr/>
            </a:pPr>
            <a:r>
              <a:rPr lang="ar-SA" sz="2200" dirty="0">
                <a:latin typeface="Times New Roman" pitchFamily="18" charset="0"/>
                <a:ea typeface="+mn-ea"/>
                <a:cs typeface="Times New Roman" pitchFamily="18" charset="0"/>
              </a:rPr>
              <a:t>يضم هذا الفهرس الأشكال الموجودة بالتقرير ويعطى كل شكل رقماً مسلسلاً يوضع بين قوسين، يليه عنوان الشكل موضحاً محتوياته يقابله في نهاية السطر الأول لعنوان الشكل رقم الصفحة الموجود بها الشكل ويوضح أسفل الشكل مصدر هذا الشكل.</a:t>
            </a:r>
            <a:endParaRPr lang="ar-SA" sz="2200" b="1" dirty="0">
              <a:latin typeface="Times New Roman" pitchFamily="18" charset="0"/>
              <a:ea typeface="+mn-ea"/>
              <a:cs typeface="Times New Roman" pitchFamily="18" charset="0"/>
            </a:endParaRPr>
          </a:p>
          <a:p>
            <a:pPr marL="265176" indent="-265176" algn="just" rtl="1" eaLnBrk="1" fontAlgn="auto" hangingPunct="1">
              <a:lnSpc>
                <a:spcPct val="150000"/>
              </a:lnSpc>
              <a:spcAft>
                <a:spcPts val="0"/>
              </a:spcAft>
              <a:defRPr/>
            </a:pPr>
            <a:r>
              <a:rPr lang="ar-SA" sz="2200" dirty="0">
                <a:latin typeface="Times New Roman" pitchFamily="18" charset="0"/>
                <a:ea typeface="+mn-ea"/>
                <a:cs typeface="Times New Roman" pitchFamily="18" charset="0"/>
              </a:rPr>
              <a:t>مثال</a:t>
            </a:r>
            <a:r>
              <a:rPr lang="ar-SA" sz="2200" b="1" dirty="0">
                <a:latin typeface="Times New Roman" pitchFamily="18" charset="0"/>
                <a:ea typeface="+mn-ea"/>
                <a:cs typeface="Times New Roman" pitchFamily="18" charset="0"/>
              </a:rPr>
              <a:t>:</a:t>
            </a:r>
            <a:endParaRPr lang="ar-SA" sz="2200" dirty="0">
              <a:latin typeface="Times New Roman" pitchFamily="18" charset="0"/>
              <a:ea typeface="+mn-ea"/>
              <a:cs typeface="Times New Roman" pitchFamily="18" charset="0"/>
            </a:endParaRPr>
          </a:p>
          <a:p>
            <a:pPr marL="265176" indent="-265176" algn="just" rtl="1" eaLnBrk="1" fontAlgn="auto" hangingPunct="1">
              <a:lnSpc>
                <a:spcPct val="150000"/>
              </a:lnSpc>
              <a:spcAft>
                <a:spcPts val="0"/>
              </a:spcAft>
              <a:buFont typeface="Wingdings 2" pitchFamily="18" charset="2"/>
              <a:buNone/>
              <a:defRPr/>
            </a:pPr>
            <a:r>
              <a:rPr lang="ar-SA" sz="2200" dirty="0">
                <a:latin typeface="Times New Roman" pitchFamily="18" charset="0"/>
                <a:ea typeface="+mn-ea"/>
                <a:cs typeface="Times New Roman" pitchFamily="18" charset="0"/>
              </a:rPr>
              <a:t>شكل رقم (15) الموارد البشرية الموسمية والمقنعة ببلدية الخرج.</a:t>
            </a:r>
            <a:endParaRPr lang="ar-SA" sz="2200" b="1" dirty="0">
              <a:latin typeface="Times New Roman" pitchFamily="18" charset="0"/>
              <a:ea typeface="+mn-ea"/>
              <a:cs typeface="Times New Roman" pitchFamily="18" charset="0"/>
            </a:endParaRPr>
          </a:p>
          <a:p>
            <a:pPr marL="265176" indent="-265176" algn="just" rtl="1" eaLnBrk="1" fontAlgn="auto" hangingPunct="1">
              <a:lnSpc>
                <a:spcPct val="150000"/>
              </a:lnSpc>
              <a:spcAft>
                <a:spcPts val="0"/>
              </a:spcAft>
              <a:buFont typeface="Wingdings 2" pitchFamily="18" charset="2"/>
              <a:buNone/>
              <a:defRPr/>
            </a:pPr>
            <a:r>
              <a:rPr lang="ar-SA" sz="2200" dirty="0">
                <a:latin typeface="Times New Roman" pitchFamily="18" charset="0"/>
                <a:ea typeface="+mn-ea"/>
                <a:cs typeface="Times New Roman" pitchFamily="18" charset="0"/>
              </a:rPr>
              <a:t>ويوضح أسفل الشكل:</a:t>
            </a:r>
          </a:p>
          <a:p>
            <a:pPr marL="265176" indent="-265176" algn="just" rtl="1" eaLnBrk="1" fontAlgn="auto" hangingPunct="1">
              <a:lnSpc>
                <a:spcPct val="150000"/>
              </a:lnSpc>
              <a:spcAft>
                <a:spcPts val="0"/>
              </a:spcAft>
              <a:defRPr/>
            </a:pPr>
            <a:r>
              <a:rPr lang="ar-SA" sz="2200" dirty="0">
                <a:latin typeface="Times New Roman" pitchFamily="18" charset="0"/>
                <a:ea typeface="+mn-ea"/>
                <a:cs typeface="Times New Roman" pitchFamily="18" charset="0"/>
              </a:rPr>
              <a:t>المصدر: بيانات جدول (32) وجدول رقم (33) مثلاً.</a:t>
            </a:r>
          </a:p>
          <a:p>
            <a:pPr marL="609600" indent="-609600" algn="just" rtl="1" eaLnBrk="1" fontAlgn="auto" hangingPunct="1">
              <a:lnSpc>
                <a:spcPct val="150000"/>
              </a:lnSpc>
              <a:spcAft>
                <a:spcPts val="0"/>
              </a:spcAft>
              <a:buClr>
                <a:srgbClr val="C00000"/>
              </a:buClr>
              <a:buSzPct val="95000"/>
              <a:buFont typeface="Wingdings" pitchFamily="2" charset="2"/>
              <a:buChar char="q"/>
              <a:defRPr/>
            </a:pPr>
            <a:r>
              <a:rPr lang="ar-SA" sz="2200" dirty="0" smtClean="0">
                <a:solidFill>
                  <a:schemeClr val="folHlink"/>
                </a:solidFill>
                <a:latin typeface="Times New Roman" pitchFamily="18" charset="0"/>
                <a:ea typeface="+mn-ea"/>
                <a:cs typeface="Times New Roman" pitchFamily="18" charset="0"/>
              </a:rPr>
              <a:t>ملخص التقرير:</a:t>
            </a:r>
          </a:p>
          <a:p>
            <a:pPr marL="265176" indent="-265176" algn="just" rtl="1" eaLnBrk="1" fontAlgn="auto" hangingPunct="1">
              <a:lnSpc>
                <a:spcPct val="150000"/>
              </a:lnSpc>
              <a:spcAft>
                <a:spcPts val="0"/>
              </a:spcAft>
              <a:buFont typeface="Wingdings 2" pitchFamily="18" charset="2"/>
              <a:buNone/>
              <a:defRPr/>
            </a:pPr>
            <a:r>
              <a:rPr lang="ar-SA" sz="2200" dirty="0">
                <a:latin typeface="Times New Roman" pitchFamily="18" charset="0"/>
                <a:ea typeface="+mn-ea"/>
                <a:cs typeface="Times New Roman" pitchFamily="18" charset="0"/>
              </a:rPr>
              <a:t>يبدأ بسرد موجز لا يزيد عن 300-500 كلمة بحيث يمد القارئ بالمعلومات الضرورية من محتويات التقرير.</a:t>
            </a:r>
            <a:endParaRPr lang="ar-SA" sz="2200" b="1" dirty="0">
              <a:latin typeface="Times New Roman" pitchFamily="18" charset="0"/>
              <a:ea typeface="+mn-ea"/>
              <a:cs typeface="Times New Roman" pitchFamily="18" charset="0"/>
            </a:endParaRPr>
          </a:p>
          <a:p>
            <a:pPr marL="265176" indent="-265176" algn="just" rtl="1" eaLnBrk="1" fontAlgn="auto" hangingPunct="1">
              <a:lnSpc>
                <a:spcPct val="150000"/>
              </a:lnSpc>
              <a:spcAft>
                <a:spcPts val="0"/>
              </a:spcAft>
              <a:buFont typeface="Wingdings 2" pitchFamily="18" charset="2"/>
              <a:buNone/>
              <a:defRPr/>
            </a:pPr>
            <a:endParaRPr lang="en-US" sz="2000" dirty="0">
              <a:ea typeface="+mn-ea"/>
              <a:cs typeface="PT Bold Heading" pitchFamily="2" charset="-78"/>
            </a:endParaRPr>
          </a:p>
        </p:txBody>
      </p:sp>
      <p:sp>
        <p:nvSpPr>
          <p:cNvPr id="3" name="عنصر نائب لرقم الشريحة 2"/>
          <p:cNvSpPr>
            <a:spLocks noGrp="1"/>
          </p:cNvSpPr>
          <p:nvPr>
            <p:ph type="sldNum" sz="quarter" idx="12"/>
          </p:nvPr>
        </p:nvSpPr>
        <p:spPr/>
        <p:txBody>
          <a:bodyPr/>
          <a:lstStyle/>
          <a:p>
            <a:pPr>
              <a:defRPr/>
            </a:pPr>
            <a:fld id="{9EAC04B5-DA36-474F-87DD-20BBE417F6FC}" type="slidenum">
              <a:rPr lang="ar-SA" smtClean="0"/>
              <a:pPr>
                <a:defRPr/>
              </a:pPr>
              <a:t>76</a:t>
            </a:fld>
            <a:endParaRPr lang="en-US" dirty="0"/>
          </a:p>
        </p:txBody>
      </p:sp>
    </p:spTree>
    <p:extLst>
      <p:ext uri="{BB962C8B-B14F-4D97-AF65-F5344CB8AC3E}">
        <p14:creationId xmlns:p14="http://schemas.microsoft.com/office/powerpoint/2010/main" val="230699852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A01829C-15D9-4FF9-9F28-EB69D3616BFD}" type="slidenum">
              <a:rPr lang="en-US" smtClean="0">
                <a:solidFill>
                  <a:prstClr val="black"/>
                </a:solidFill>
              </a:rPr>
              <a:pPr>
                <a:defRPr/>
              </a:pPr>
              <a:t>77</a:t>
            </a:fld>
            <a:endParaRPr lang="en-US">
              <a:solidFill>
                <a:prstClr val="black"/>
              </a:solidFill>
            </a:endParaRPr>
          </a:p>
        </p:txBody>
      </p:sp>
      <p:sp>
        <p:nvSpPr>
          <p:cNvPr id="3" name="مستطيل 2"/>
          <p:cNvSpPr/>
          <p:nvPr/>
        </p:nvSpPr>
        <p:spPr>
          <a:xfrm>
            <a:off x="1143000" y="381000"/>
            <a:ext cx="7620000" cy="6278642"/>
          </a:xfrm>
          <a:prstGeom prst="rect">
            <a:avLst/>
          </a:prstGeom>
        </p:spPr>
        <p:txBody>
          <a:bodyPr>
            <a:spAutoFit/>
          </a:bodyPr>
          <a:lstStyle/>
          <a:p>
            <a:pPr marL="609600" indent="-609600" algn="just" rtl="1" fontAlgn="auto">
              <a:lnSpc>
                <a:spcPct val="150000"/>
              </a:lnSpc>
              <a:spcAft>
                <a:spcPts val="0"/>
              </a:spcAft>
              <a:buClr>
                <a:srgbClr val="C00000"/>
              </a:buClr>
              <a:buSzPct val="95000"/>
              <a:buFont typeface="Wingdings" pitchFamily="2" charset="2"/>
              <a:buChar char="q"/>
              <a:defRPr/>
            </a:pPr>
            <a:r>
              <a:rPr lang="ar-SA" sz="2800" dirty="0">
                <a:solidFill>
                  <a:schemeClr val="folHlink"/>
                </a:solidFill>
                <a:latin typeface="Times New Roman" pitchFamily="18" charset="0"/>
                <a:cs typeface="Times New Roman" pitchFamily="18" charset="0"/>
              </a:rPr>
              <a:t>المقدمة:</a:t>
            </a:r>
          </a:p>
          <a:p>
            <a:pPr marL="265176" indent="-265176" algn="just" rtl="1" fontAlgn="auto">
              <a:lnSpc>
                <a:spcPct val="150000"/>
              </a:lnSpc>
              <a:spcAft>
                <a:spcPts val="0"/>
              </a:spcAft>
              <a:defRPr/>
            </a:pPr>
            <a:r>
              <a:rPr lang="ar-SA" sz="2400" dirty="0">
                <a:latin typeface="Times New Roman" pitchFamily="18" charset="0"/>
                <a:cs typeface="Times New Roman" pitchFamily="18" charset="0"/>
              </a:rPr>
              <a:t>تتضمن عرضاً موجزاً لموضوع التقرير والهدف منه مع توضيح طريقة البحث مدعمه بالمراجع والبيانات التي استند اليها التقرير، ثم عرض مختصر لأقسام التقرير وفصوله وموضوعاته الرئيسية.</a:t>
            </a:r>
            <a:endParaRPr lang="ar-SA" sz="2400" b="1" dirty="0">
              <a:latin typeface="Times New Roman" pitchFamily="18" charset="0"/>
              <a:cs typeface="Times New Roman" pitchFamily="18" charset="0"/>
            </a:endParaRPr>
          </a:p>
          <a:p>
            <a:pPr algn="just" rtl="1" fontAlgn="auto">
              <a:lnSpc>
                <a:spcPct val="150000"/>
              </a:lnSpc>
              <a:spcAft>
                <a:spcPts val="0"/>
              </a:spcAft>
              <a:buClr>
                <a:srgbClr val="C00000"/>
              </a:buClr>
              <a:buSzPct val="95000"/>
              <a:defRPr/>
            </a:pPr>
            <a:endParaRPr lang="en-US" sz="2400" dirty="0" smtClean="0">
              <a:solidFill>
                <a:schemeClr val="folHlink"/>
              </a:solidFill>
              <a:latin typeface="Times New Roman" pitchFamily="18" charset="0"/>
              <a:cs typeface="Times New Roman" pitchFamily="18" charset="0"/>
            </a:endParaRPr>
          </a:p>
          <a:p>
            <a:pPr marL="609600" indent="-609600" algn="just" rtl="1" fontAlgn="auto">
              <a:lnSpc>
                <a:spcPct val="150000"/>
              </a:lnSpc>
              <a:spcAft>
                <a:spcPts val="0"/>
              </a:spcAft>
              <a:buClr>
                <a:srgbClr val="C00000"/>
              </a:buClr>
              <a:buSzPct val="95000"/>
              <a:buFont typeface="Wingdings" pitchFamily="2" charset="2"/>
              <a:buChar char="q"/>
              <a:defRPr/>
            </a:pPr>
            <a:r>
              <a:rPr lang="ar-SA" sz="2400" dirty="0" smtClean="0">
                <a:solidFill>
                  <a:schemeClr val="folHlink"/>
                </a:solidFill>
                <a:latin typeface="Times New Roman" pitchFamily="18" charset="0"/>
                <a:cs typeface="Times New Roman" pitchFamily="18" charset="0"/>
              </a:rPr>
              <a:t>أقسام </a:t>
            </a:r>
            <a:r>
              <a:rPr lang="ar-SA" sz="2400" dirty="0">
                <a:solidFill>
                  <a:schemeClr val="folHlink"/>
                </a:solidFill>
                <a:latin typeface="Times New Roman" pitchFamily="18" charset="0"/>
                <a:cs typeface="Times New Roman" pitchFamily="18" charset="0"/>
              </a:rPr>
              <a:t>وأبواب وفصول التقرير:</a:t>
            </a:r>
          </a:p>
          <a:p>
            <a:pPr marL="265176" indent="-265176" algn="just" rtl="1" fontAlgn="auto">
              <a:lnSpc>
                <a:spcPct val="150000"/>
              </a:lnSpc>
              <a:spcAft>
                <a:spcPts val="0"/>
              </a:spcAft>
              <a:defRPr/>
            </a:pPr>
            <a:r>
              <a:rPr lang="ar-SA" sz="2000" dirty="0">
                <a:latin typeface="Times New Roman" pitchFamily="18" charset="0"/>
                <a:cs typeface="Times New Roman" pitchFamily="18" charset="0"/>
              </a:rPr>
              <a:t>يقوم الباحث أو مقدم التقرير بسرد محتويات التقرير الرئيسية من اقسام وأبواب وفصول وموضوعات بحيث يتم ذلك في تسلسل منطقي يتدرج من السبب الى النتيجة، ومن الحقائق الى الاستنتاجات الى الموجز والخاتمة، ومن الخاتمة الى التوصيات بحيث يغطي جميع موضوعات التقرير على ان يقرن ذلك بالبيانات والمراجع التي تعزز موضوع التقرير وتسانده</a:t>
            </a:r>
            <a:r>
              <a:rPr lang="ar-SA"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marL="265176" indent="-265176" algn="just" rtl="1" fontAlgn="auto">
              <a:lnSpc>
                <a:spcPct val="150000"/>
              </a:lnSpc>
              <a:spcAft>
                <a:spcPts val="0"/>
              </a:spcAft>
              <a:defRPr/>
            </a:pPr>
            <a:endParaRPr lang="ar-SA"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165256300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Rectangle 3"/>
          <p:cNvSpPr>
            <a:spLocks noGrp="1" noChangeArrowheads="1"/>
          </p:cNvSpPr>
          <p:nvPr>
            <p:ph type="body" idx="4294967295"/>
          </p:nvPr>
        </p:nvSpPr>
        <p:spPr>
          <a:xfrm>
            <a:off x="1219200" y="333375"/>
            <a:ext cx="7456488" cy="6067425"/>
          </a:xfrm>
        </p:spPr>
        <p:txBody>
          <a:bodyPr>
            <a:noAutofit/>
          </a:bodyPr>
          <a:lstStyle/>
          <a:p>
            <a:pPr marL="609600" indent="-609600" algn="just" rtl="1" eaLnBrk="1" fontAlgn="auto" hangingPunct="1">
              <a:lnSpc>
                <a:spcPct val="150000"/>
              </a:lnSpc>
              <a:spcAft>
                <a:spcPts val="0"/>
              </a:spcAft>
              <a:buClr>
                <a:srgbClr val="C00000"/>
              </a:buClr>
              <a:buSzPct val="95000"/>
              <a:buFont typeface="Wingdings" pitchFamily="2" charset="2"/>
              <a:buChar char="q"/>
              <a:defRPr/>
            </a:pPr>
            <a:r>
              <a:rPr lang="ar-SA" sz="2400" dirty="0" smtClean="0">
                <a:solidFill>
                  <a:schemeClr val="folHlink"/>
                </a:solidFill>
                <a:latin typeface="Times New Roman" pitchFamily="18" charset="0"/>
                <a:ea typeface="+mn-ea"/>
                <a:cs typeface="Times New Roman" pitchFamily="18" charset="0"/>
              </a:rPr>
              <a:t>الموجز والخاتمة:</a:t>
            </a:r>
          </a:p>
          <a:p>
            <a:pPr marL="265176" indent="-265176" algn="just" rtl="1" eaLnBrk="1" fontAlgn="auto" hangingPunct="1">
              <a:lnSpc>
                <a:spcPct val="150000"/>
              </a:lnSpc>
              <a:spcAft>
                <a:spcPts val="0"/>
              </a:spcAft>
              <a:buFont typeface="Wingdings 2" pitchFamily="18" charset="2"/>
              <a:buNone/>
              <a:defRPr/>
            </a:pPr>
            <a:r>
              <a:rPr lang="ar-SA" sz="2400" dirty="0">
                <a:latin typeface="Times New Roman" pitchFamily="18" charset="0"/>
                <a:ea typeface="+mn-ea"/>
                <a:cs typeface="Times New Roman" pitchFamily="18" charset="0"/>
              </a:rPr>
              <a:t>وفيها يعرض مقدم التقرير ما استخلصه من نتائج واقتراحه معززاً ذلك بالبيانات والأرقام المستقاة من الجداول التي سبق تبويبها مستخدماً في ذلك التحليل الاحصائي وغير ذلك من الاساليب المستخدمة في عرض البيانات. ويجب مراعاه الا يكون الموجز والخاتمة مطولة، كما يجب الا يكون موجز للغاية بهدف الوصول الى اعطاء القارئ جميع المعلومات والحقائق عن موضوع التقرير في سهولة ويسر.</a:t>
            </a:r>
            <a:endParaRPr lang="ar-SA" sz="2400" b="1" dirty="0">
              <a:latin typeface="Times New Roman" pitchFamily="18" charset="0"/>
              <a:ea typeface="+mn-ea"/>
              <a:cs typeface="Times New Roman" pitchFamily="18" charset="0"/>
            </a:endParaRPr>
          </a:p>
          <a:p>
            <a:pPr marL="609600" indent="-609600" algn="just" rtl="1" eaLnBrk="1" fontAlgn="auto" hangingPunct="1">
              <a:lnSpc>
                <a:spcPct val="150000"/>
              </a:lnSpc>
              <a:spcAft>
                <a:spcPts val="0"/>
              </a:spcAft>
              <a:buClr>
                <a:srgbClr val="C00000"/>
              </a:buClr>
              <a:buSzPct val="95000"/>
              <a:buFont typeface="Wingdings" pitchFamily="2" charset="2"/>
              <a:buChar char="q"/>
              <a:defRPr/>
            </a:pPr>
            <a:r>
              <a:rPr lang="ar-SA" sz="2400" dirty="0" smtClean="0">
                <a:solidFill>
                  <a:schemeClr val="folHlink"/>
                </a:solidFill>
                <a:latin typeface="Times New Roman" pitchFamily="18" charset="0"/>
                <a:ea typeface="+mn-ea"/>
                <a:cs typeface="Times New Roman" pitchFamily="18" charset="0"/>
              </a:rPr>
              <a:t>الملاحق:</a:t>
            </a:r>
          </a:p>
          <a:p>
            <a:pPr marL="265176" indent="-265176" algn="just" rtl="1" eaLnBrk="1" fontAlgn="auto" hangingPunct="1">
              <a:lnSpc>
                <a:spcPct val="150000"/>
              </a:lnSpc>
              <a:spcAft>
                <a:spcPts val="0"/>
              </a:spcAft>
              <a:buFont typeface="Wingdings 2" pitchFamily="18" charset="2"/>
              <a:buNone/>
              <a:defRPr/>
            </a:pPr>
            <a:r>
              <a:rPr lang="ar-SA" sz="2400" dirty="0">
                <a:latin typeface="Times New Roman" pitchFamily="18" charset="0"/>
                <a:ea typeface="+mn-ea"/>
                <a:cs typeface="Times New Roman" pitchFamily="18" charset="0"/>
              </a:rPr>
              <a:t>تتضمن نماذج من استعمالات الاستبيان وكذلك مجموعة الخرائط المساحية أو الخرائط المزرعية من مباني ومنشآت بالحقول المزرعية المكونة للمزرعة المرغوب اعداد تقرير عنها</a:t>
            </a:r>
            <a:r>
              <a:rPr lang="ar-SA" sz="2400" dirty="0" smtClean="0">
                <a:latin typeface="Times New Roman" pitchFamily="18" charset="0"/>
                <a:ea typeface="+mn-ea"/>
                <a:cs typeface="Times New Roman" pitchFamily="18" charset="0"/>
              </a:rPr>
              <a:t>.</a:t>
            </a:r>
          </a:p>
          <a:p>
            <a:pPr marL="609600" indent="-609600" algn="just" rtl="1" eaLnBrk="1" fontAlgn="auto" hangingPunct="1">
              <a:lnSpc>
                <a:spcPct val="150000"/>
              </a:lnSpc>
              <a:spcAft>
                <a:spcPts val="0"/>
              </a:spcAft>
              <a:buClr>
                <a:srgbClr val="C00000"/>
              </a:buClr>
              <a:buSzPct val="95000"/>
              <a:buFont typeface="Wingdings 2" pitchFamily="18" charset="2"/>
              <a:buNone/>
              <a:defRPr/>
            </a:pPr>
            <a:endParaRPr lang="ar-SA" sz="1800" dirty="0" smtClean="0">
              <a:solidFill>
                <a:schemeClr val="folHlink"/>
              </a:solidFill>
              <a:ea typeface="+mn-ea"/>
              <a:cs typeface="PT Bold Heading" pitchFamily="2" charset="-78"/>
            </a:endParaRPr>
          </a:p>
        </p:txBody>
      </p:sp>
      <p:sp>
        <p:nvSpPr>
          <p:cNvPr id="3" name="عنصر نائب لرقم الشريحة 2"/>
          <p:cNvSpPr>
            <a:spLocks noGrp="1"/>
          </p:cNvSpPr>
          <p:nvPr>
            <p:ph type="sldNum" sz="quarter" idx="12"/>
          </p:nvPr>
        </p:nvSpPr>
        <p:spPr/>
        <p:txBody>
          <a:bodyPr/>
          <a:lstStyle/>
          <a:p>
            <a:pPr>
              <a:defRPr/>
            </a:pPr>
            <a:fld id="{A265A04F-1E7B-4C04-86AA-63168C9D14A3}" type="slidenum">
              <a:rPr lang="ar-SA" smtClean="0"/>
              <a:pPr>
                <a:defRPr/>
              </a:pPr>
              <a:t>78</a:t>
            </a:fld>
            <a:endParaRPr lang="en-US" dirty="0"/>
          </a:p>
        </p:txBody>
      </p:sp>
    </p:spTree>
    <p:extLst>
      <p:ext uri="{BB962C8B-B14F-4D97-AF65-F5344CB8AC3E}">
        <p14:creationId xmlns:p14="http://schemas.microsoft.com/office/powerpoint/2010/main" val="369537333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16013" y="549275"/>
            <a:ext cx="7848600" cy="5114925"/>
          </a:xfrm>
          <a:prstGeom prst="rect">
            <a:avLst/>
          </a:prstGeom>
        </p:spPr>
        <p:txBody>
          <a:bodyPr>
            <a:spAutoFit/>
          </a:bodyPr>
          <a:lstStyle/>
          <a:p>
            <a:pPr marL="609600" indent="-609600" algn="just" rtl="1" fontAlgn="auto">
              <a:lnSpc>
                <a:spcPct val="150000"/>
              </a:lnSpc>
              <a:spcAft>
                <a:spcPts val="0"/>
              </a:spcAft>
              <a:buClr>
                <a:srgbClr val="C00000"/>
              </a:buClr>
              <a:buSzPct val="95000"/>
              <a:buFont typeface="Wingdings" pitchFamily="2" charset="2"/>
              <a:buChar char="q"/>
              <a:defRPr/>
            </a:pPr>
            <a:r>
              <a:rPr lang="ar-SA" sz="2000" dirty="0">
                <a:solidFill>
                  <a:schemeClr val="folHlink"/>
                </a:solidFill>
                <a:latin typeface="Times New Roman" pitchFamily="18" charset="0"/>
                <a:cs typeface="Times New Roman" pitchFamily="18" charset="0"/>
              </a:rPr>
              <a:t>المراجع</a:t>
            </a:r>
            <a:endParaRPr lang="en-US" sz="2000" dirty="0">
              <a:latin typeface="Times New Roman" pitchFamily="18" charset="0"/>
              <a:cs typeface="Times New Roman" pitchFamily="18" charset="0"/>
            </a:endParaRPr>
          </a:p>
          <a:p>
            <a:pPr algn="just" rtl="1">
              <a:lnSpc>
                <a:spcPct val="150000"/>
              </a:lnSpc>
              <a:defRPr/>
            </a:pPr>
            <a:r>
              <a:rPr lang="ar-SA" sz="2000" dirty="0">
                <a:latin typeface="Times New Roman" pitchFamily="18" charset="0"/>
                <a:cs typeface="Times New Roman" pitchFamily="18" charset="0"/>
              </a:rPr>
              <a:t>يتضمن أي تقرير اقتصادي ذكر المراجع التي يستند إليها ويستمد منها البيانات الإحصائية ويشار إلى المراجع بوضع رقم يوضع بين قوسين أعلى نهاية الكلمة في العبارة التي أستند إليها المرجع، ثم يوضع نفس الرقم أسفل الصفحة في الحاشية. وتذكر المراجع مرتبة ترتيباً أبجدياً ويبدأ بكتابة المراجع العربية ثم المراجع الأجنبية ويراعي عند ذكر المراجع الإشارة إلى البيانات التالية.</a:t>
            </a:r>
            <a:endParaRPr lang="en-US" sz="2000" dirty="0">
              <a:latin typeface="Times New Roman" pitchFamily="18" charset="0"/>
              <a:cs typeface="Times New Roman" pitchFamily="18" charset="0"/>
            </a:endParaRPr>
          </a:p>
          <a:p>
            <a:pPr algn="just" rtl="1">
              <a:lnSpc>
                <a:spcPct val="150000"/>
              </a:lnSpc>
              <a:defRPr/>
            </a:pPr>
            <a:r>
              <a:rPr lang="ar-SA" sz="2000" dirty="0">
                <a:latin typeface="Times New Roman" pitchFamily="18" charset="0"/>
                <a:cs typeface="Times New Roman" pitchFamily="18" charset="0"/>
              </a:rPr>
              <a:t>اسم المؤلف أو المؤلفين</a:t>
            </a:r>
            <a:endParaRPr lang="en-US" sz="2000" dirty="0">
              <a:latin typeface="Times New Roman" pitchFamily="18" charset="0"/>
              <a:cs typeface="Times New Roman" pitchFamily="18" charset="0"/>
            </a:endParaRPr>
          </a:p>
          <a:p>
            <a:pPr algn="just" rtl="1">
              <a:lnSpc>
                <a:spcPct val="150000"/>
              </a:lnSpc>
              <a:defRPr/>
            </a:pPr>
            <a:r>
              <a:rPr lang="ar-SA" sz="2000" dirty="0">
                <a:latin typeface="Times New Roman" pitchFamily="18" charset="0"/>
                <a:cs typeface="Times New Roman" pitchFamily="18" charset="0"/>
              </a:rPr>
              <a:t>اسم المرجع</a:t>
            </a:r>
            <a:endParaRPr lang="en-US" sz="2000" dirty="0">
              <a:latin typeface="Times New Roman" pitchFamily="18" charset="0"/>
              <a:cs typeface="Times New Roman" pitchFamily="18" charset="0"/>
            </a:endParaRPr>
          </a:p>
          <a:p>
            <a:pPr algn="just" rtl="1">
              <a:lnSpc>
                <a:spcPct val="150000"/>
              </a:lnSpc>
              <a:defRPr/>
            </a:pPr>
            <a:r>
              <a:rPr lang="ar-SA" sz="2000" dirty="0">
                <a:latin typeface="Times New Roman" pitchFamily="18" charset="0"/>
                <a:cs typeface="Times New Roman" pitchFamily="18" charset="0"/>
              </a:rPr>
              <a:t>اسم الناشر</a:t>
            </a:r>
            <a:endParaRPr lang="en-US" sz="2000" dirty="0">
              <a:latin typeface="Times New Roman" pitchFamily="18" charset="0"/>
              <a:cs typeface="Times New Roman" pitchFamily="18" charset="0"/>
            </a:endParaRPr>
          </a:p>
          <a:p>
            <a:pPr algn="just" rtl="1">
              <a:lnSpc>
                <a:spcPct val="150000"/>
              </a:lnSpc>
              <a:defRPr/>
            </a:pPr>
            <a:r>
              <a:rPr lang="ar-SA" sz="2000" dirty="0">
                <a:latin typeface="Times New Roman" pitchFamily="18" charset="0"/>
                <a:cs typeface="Times New Roman" pitchFamily="18" charset="0"/>
              </a:rPr>
              <a:t>مكان النشر</a:t>
            </a:r>
            <a:endParaRPr lang="en-US" sz="2000" dirty="0">
              <a:latin typeface="Times New Roman" pitchFamily="18" charset="0"/>
              <a:cs typeface="Times New Roman" pitchFamily="18" charset="0"/>
            </a:endParaRPr>
          </a:p>
          <a:p>
            <a:pPr algn="just" rtl="1">
              <a:lnSpc>
                <a:spcPct val="150000"/>
              </a:lnSpc>
              <a:defRPr/>
            </a:pPr>
            <a:r>
              <a:rPr lang="ar-SA" sz="2000" dirty="0">
                <a:latin typeface="Times New Roman" pitchFamily="18" charset="0"/>
                <a:cs typeface="Times New Roman" pitchFamily="18" charset="0"/>
              </a:rPr>
              <a:t>تاريخ النشر</a:t>
            </a:r>
            <a:endParaRPr lang="en-US" sz="2000" dirty="0">
              <a:latin typeface="Times New Roman" pitchFamily="18" charset="0"/>
              <a:cs typeface="Times New Roman" pitchFamily="18" charset="0"/>
            </a:endParaRPr>
          </a:p>
          <a:p>
            <a:pPr algn="just" rtl="1">
              <a:lnSpc>
                <a:spcPct val="150000"/>
              </a:lnSpc>
              <a:defRPr/>
            </a:pPr>
            <a:r>
              <a:rPr lang="ar-SA" sz="2000" dirty="0">
                <a:latin typeface="Times New Roman" pitchFamily="18" charset="0"/>
                <a:cs typeface="Times New Roman" pitchFamily="18" charset="0"/>
              </a:rPr>
              <a:t>رقم أو الأرقام الصفحات</a:t>
            </a:r>
            <a:endParaRPr lang="en-US" sz="2000"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D3A5B67E-9B16-41F3-9E61-A5A4449059B8}" type="slidenum">
              <a:rPr lang="ar-SA" smtClean="0"/>
              <a:pPr>
                <a:defRPr/>
              </a:pPr>
              <a:t>79</a:t>
            </a:fld>
            <a:endParaRPr lang="en-US" dirty="0"/>
          </a:p>
        </p:txBody>
      </p:sp>
    </p:spTree>
    <p:extLst>
      <p:ext uri="{BB962C8B-B14F-4D97-AF65-F5344CB8AC3E}">
        <p14:creationId xmlns:p14="http://schemas.microsoft.com/office/powerpoint/2010/main" val="3444866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2292"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dirty="0"/>
          </a:p>
          <a:p>
            <a:pPr eaLnBrk="0" hangingPunct="0"/>
            <a:endParaRPr lang="en-US" altLang="zh-CN" dirty="0"/>
          </a:p>
        </p:txBody>
      </p:sp>
      <p:pic>
        <p:nvPicPr>
          <p:cNvPr id="12293" name="Picture 2" descr="شعار قسم الاقتصاد الزراعي"/>
          <p:cNvPicPr>
            <a:picLocks noChangeAspect="1" noChangeArrowheads="1"/>
          </p:cNvPicPr>
          <p:nvPr/>
        </p:nvPicPr>
        <p:blipFill>
          <a:blip r:embed="rId3" cstate="print"/>
          <a:srcRect/>
          <a:stretch>
            <a:fillRect/>
          </a:stretch>
        </p:blipFill>
        <p:spPr bwMode="auto">
          <a:xfrm>
            <a:off x="0" y="0"/>
            <a:ext cx="1609725" cy="762000"/>
          </a:xfrm>
          <a:prstGeom prst="rect">
            <a:avLst/>
          </a:prstGeom>
          <a:noFill/>
          <a:ln w="9525">
            <a:noFill/>
            <a:miter lim="800000"/>
            <a:headEnd/>
            <a:tailEnd/>
          </a:ln>
        </p:spPr>
      </p:pic>
      <p:sp>
        <p:nvSpPr>
          <p:cNvPr id="12295" name="Rectangle 7"/>
          <p:cNvSpPr>
            <a:spLocks noChangeArrowheads="1"/>
          </p:cNvSpPr>
          <p:nvPr/>
        </p:nvSpPr>
        <p:spPr bwMode="auto">
          <a:xfrm>
            <a:off x="228600" y="1191399"/>
            <a:ext cx="8686800" cy="5539978"/>
          </a:xfrm>
          <a:prstGeom prst="rect">
            <a:avLst/>
          </a:prstGeom>
          <a:noFill/>
          <a:ln w="9525">
            <a:noFill/>
            <a:miter lim="800000"/>
            <a:headEnd/>
            <a:tailEnd/>
          </a:ln>
        </p:spPr>
        <p:txBody>
          <a:bodyPr wrap="square" anchor="ctr">
            <a:spAutoFit/>
          </a:bodyPr>
          <a:lstStyle/>
          <a:p>
            <a:pPr indent="457200" algn="r" rtl="1" eaLnBrk="0" hangingPunct="0">
              <a:spcAft>
                <a:spcPts val="600"/>
              </a:spcAft>
              <a:buFont typeface="Wingdings" pitchFamily="2" charset="2"/>
              <a:buChar char="q"/>
            </a:pPr>
            <a:r>
              <a:rPr lang="ar-SA" sz="2000" dirty="0">
                <a:solidFill>
                  <a:srgbClr val="002060"/>
                </a:solidFill>
                <a:latin typeface="Times New Roman" pitchFamily="18" charset="0"/>
                <a:ea typeface="Times New Roman" pitchFamily="18" charset="0"/>
                <a:cs typeface="Times New Roman" pitchFamily="18" charset="0"/>
              </a:rPr>
              <a:t>يعرف </a:t>
            </a:r>
            <a:r>
              <a:rPr lang="ar-SA" sz="2000" dirty="0" err="1">
                <a:solidFill>
                  <a:srgbClr val="002060"/>
                </a:solidFill>
                <a:latin typeface="Times New Roman" pitchFamily="18" charset="0"/>
                <a:ea typeface="Times New Roman" pitchFamily="18" charset="0"/>
                <a:cs typeface="Times New Roman" pitchFamily="18" charset="0"/>
              </a:rPr>
              <a:t>آدامز</a:t>
            </a:r>
            <a:r>
              <a:rPr lang="ar-SA" sz="2000" dirty="0">
                <a:solidFill>
                  <a:srgbClr val="002060"/>
                </a:solidFill>
                <a:latin typeface="Times New Roman" pitchFamily="18" charset="0"/>
                <a:ea typeface="Times New Roman" pitchFamily="18" charset="0"/>
                <a:cs typeface="Times New Roman" pitchFamily="18" charset="0"/>
              </a:rPr>
              <a:t> </a:t>
            </a:r>
            <a:r>
              <a:rPr lang="en-US" sz="2000" i="1" dirty="0">
                <a:solidFill>
                  <a:srgbClr val="002060"/>
                </a:solidFill>
                <a:latin typeface="Times New Roman" pitchFamily="18" charset="0"/>
                <a:ea typeface="Times New Roman" pitchFamily="18" charset="0"/>
                <a:cs typeface="Times New Roman" pitchFamily="18" charset="0"/>
              </a:rPr>
              <a:t>Adams</a:t>
            </a:r>
            <a:r>
              <a:rPr lang="en-US" sz="2000" dirty="0">
                <a:solidFill>
                  <a:srgbClr val="002060"/>
                </a:solidFill>
                <a:latin typeface="Times New Roman" pitchFamily="18" charset="0"/>
                <a:ea typeface="Times New Roman" pitchFamily="18" charset="0"/>
                <a:cs typeface="Times New Roman" pitchFamily="18" charset="0"/>
              </a:rPr>
              <a:t> </a:t>
            </a:r>
            <a:r>
              <a:rPr lang="ar-SA" sz="2000" dirty="0">
                <a:solidFill>
                  <a:srgbClr val="002060"/>
                </a:solidFill>
                <a:latin typeface="Times New Roman" pitchFamily="18" charset="0"/>
                <a:ea typeface="Times New Roman" pitchFamily="18" charset="0"/>
                <a:cs typeface="Times New Roman" pitchFamily="18" charset="0"/>
              </a:rPr>
              <a:t>إدارة الأعمال المزرعية (أنها موضوع  وأنها طريقة</a:t>
            </a:r>
            <a:r>
              <a:rPr lang="ar-SA" sz="2000" dirty="0" smtClean="0">
                <a:solidFill>
                  <a:srgbClr val="002060"/>
                </a:solidFill>
                <a:latin typeface="Times New Roman" pitchFamily="18" charset="0"/>
                <a:ea typeface="Times New Roman" pitchFamily="18" charset="0"/>
                <a:cs typeface="Times New Roman" pitchFamily="18" charset="0"/>
              </a:rPr>
              <a:t>):</a:t>
            </a:r>
            <a:endParaRPr lang="en-US" sz="2000" dirty="0">
              <a:solidFill>
                <a:srgbClr val="002060"/>
              </a:solidFill>
              <a:latin typeface="Times New Roman" pitchFamily="18" charset="0"/>
              <a:ea typeface="Times New Roman" pitchFamily="18" charset="0"/>
              <a:cs typeface="Times New Roman" pitchFamily="18" charset="0"/>
            </a:endParaRPr>
          </a:p>
          <a:p>
            <a:pPr marL="457200" indent="228600" algn="r" rtl="1" eaLnBrk="0" hangingPunct="0">
              <a:buFont typeface="Wingdings" pitchFamily="2" charset="2"/>
              <a:buChar char="Ø"/>
            </a:pPr>
            <a:r>
              <a:rPr lang="ar-SA" sz="2000" dirty="0">
                <a:solidFill>
                  <a:srgbClr val="C00000"/>
                </a:solidFill>
                <a:latin typeface="Times New Roman" pitchFamily="18" charset="0"/>
                <a:ea typeface="Times New Roman" pitchFamily="18" charset="0"/>
                <a:cs typeface="Times New Roman" pitchFamily="18" charset="0"/>
              </a:rPr>
              <a:t> فهي كموضوع: </a:t>
            </a:r>
            <a:r>
              <a:rPr lang="ar-SA" sz="2000" dirty="0">
                <a:latin typeface="Times New Roman" pitchFamily="18" charset="0"/>
                <a:ea typeface="Times New Roman" pitchFamily="18" charset="0"/>
                <a:cs typeface="Times New Roman" pitchFamily="18" charset="0"/>
              </a:rPr>
              <a:t>ما هي إلاّ </a:t>
            </a:r>
            <a:r>
              <a:rPr lang="ar-SA" sz="2000" dirty="0" err="1">
                <a:latin typeface="Times New Roman" pitchFamily="18" charset="0"/>
                <a:ea typeface="Times New Roman" pitchFamily="18" charset="0"/>
                <a:cs typeface="Times New Roman" pitchFamily="18" charset="0"/>
              </a:rPr>
              <a:t>إستعراض</a:t>
            </a:r>
            <a:r>
              <a:rPr lang="ar-SA" sz="2000" dirty="0">
                <a:latin typeface="Times New Roman" pitchFamily="18" charset="0"/>
                <a:ea typeface="Times New Roman" pitchFamily="18" charset="0"/>
                <a:cs typeface="Times New Roman" pitchFamily="18" charset="0"/>
              </a:rPr>
              <a:t> للمكتشفات العلمية ذات الصلة بإدارة الأعمال الإقتصادية وطرق تطبيقها على الأعمال الزراعية للحصول منها على أكبر كمية ممكنة من الدخل.</a:t>
            </a:r>
            <a:endParaRPr lang="en-US" sz="2000" dirty="0">
              <a:latin typeface="Times New Roman" pitchFamily="18" charset="0"/>
              <a:cs typeface="Times New Roman" pitchFamily="18" charset="0"/>
            </a:endParaRPr>
          </a:p>
          <a:p>
            <a:pPr marL="457200" indent="288925" algn="r" rtl="1" eaLnBrk="0" hangingPunct="0">
              <a:spcAft>
                <a:spcPts val="1200"/>
              </a:spcAft>
              <a:buFont typeface="Wingdings" pitchFamily="2" charset="2"/>
              <a:buChar char="Ø"/>
            </a:pPr>
            <a:r>
              <a:rPr lang="ar-SA" sz="2000" dirty="0">
                <a:solidFill>
                  <a:srgbClr val="C00000"/>
                </a:solidFill>
                <a:latin typeface="Times New Roman" pitchFamily="18" charset="0"/>
                <a:cs typeface="Times New Roman" pitchFamily="18" charset="0"/>
              </a:rPr>
              <a:t>اما كطريقة</a:t>
            </a:r>
            <a:r>
              <a:rPr lang="ar-SA" sz="2000" dirty="0">
                <a:latin typeface="Times New Roman" pitchFamily="18" charset="0"/>
                <a:cs typeface="Times New Roman" pitchFamily="18" charset="0"/>
              </a:rPr>
              <a:t>: فهي استعمال القواعد العلمية في تنظيم المزرعة والسيطرة على عملياتها الإنتاجية بطريقة تضمن للمنتج الزراعي الحصول على أكبر قدر ممكن من الأرباح </a:t>
            </a:r>
            <a:r>
              <a:rPr lang="ar-SA" sz="2000" dirty="0" smtClean="0">
                <a:latin typeface="Times New Roman" pitchFamily="18" charset="0"/>
                <a:cs typeface="Times New Roman" pitchFamily="18" charset="0"/>
              </a:rPr>
              <a:t>نتيجة </a:t>
            </a:r>
            <a:r>
              <a:rPr lang="ar-SA" sz="2000" dirty="0">
                <a:latin typeface="Times New Roman" pitchFamily="18" charset="0"/>
                <a:cs typeface="Times New Roman" pitchFamily="18" charset="0"/>
              </a:rPr>
              <a:t>عمله الزراعي</a:t>
            </a:r>
            <a:r>
              <a:rPr lang="ar-SA" sz="2000" dirty="0" smtClean="0">
                <a:latin typeface="Times New Roman" pitchFamily="18" charset="0"/>
                <a:cs typeface="Times New Roman" pitchFamily="18" charset="0"/>
              </a:rPr>
              <a:t>.</a:t>
            </a:r>
          </a:p>
          <a:p>
            <a:pPr marL="457200" indent="288925" algn="r" rtl="1" eaLnBrk="0" hangingPunct="0">
              <a:spcAft>
                <a:spcPts val="1200"/>
              </a:spcAft>
              <a:buFont typeface="Wingdings" pitchFamily="2" charset="2"/>
              <a:buChar char="Ø"/>
            </a:pPr>
            <a:endParaRPr lang="en-US" sz="2000" dirty="0">
              <a:latin typeface="Times New Roman" pitchFamily="18" charset="0"/>
              <a:cs typeface="Times New Roman" pitchFamily="18" charset="0"/>
            </a:endParaRPr>
          </a:p>
          <a:p>
            <a:pPr marL="457200" indent="-457200" algn="r" rtl="1" eaLnBrk="0" hangingPunct="0">
              <a:spcAft>
                <a:spcPts val="1200"/>
              </a:spcAft>
              <a:buFont typeface="Wingdings" pitchFamily="2" charset="2"/>
              <a:buChar char="q"/>
            </a:pPr>
            <a:r>
              <a:rPr lang="ar-SA" sz="2400" dirty="0">
                <a:solidFill>
                  <a:srgbClr val="7030A0"/>
                </a:solidFill>
                <a:latin typeface="Times New Roman" pitchFamily="18" charset="0"/>
                <a:cs typeface="Times New Roman" pitchFamily="18" charset="0"/>
              </a:rPr>
              <a:t>ويعرف </a:t>
            </a:r>
            <a:r>
              <a:rPr lang="ar-SA" sz="2400" dirty="0" err="1">
                <a:solidFill>
                  <a:srgbClr val="7030A0"/>
                </a:solidFill>
                <a:latin typeface="Times New Roman" pitchFamily="18" charset="0"/>
                <a:cs typeface="Times New Roman" pitchFamily="18" charset="0"/>
              </a:rPr>
              <a:t>ايـفـرسـون</a:t>
            </a:r>
            <a:r>
              <a:rPr lang="ar-SA" sz="2400" dirty="0">
                <a:solidFill>
                  <a:srgbClr val="7030A0"/>
                </a:solidFill>
                <a:latin typeface="Times New Roman" pitchFamily="18" charset="0"/>
                <a:cs typeface="Times New Roman" pitchFamily="18" charset="0"/>
              </a:rPr>
              <a:t> </a:t>
            </a:r>
            <a:r>
              <a:rPr lang="en-US" sz="2400" i="1" dirty="0" err="1">
                <a:solidFill>
                  <a:srgbClr val="7030A0"/>
                </a:solidFill>
                <a:latin typeface="Times New Roman" pitchFamily="18" charset="0"/>
                <a:cs typeface="Times New Roman" pitchFamily="18" charset="0"/>
              </a:rPr>
              <a:t>Efferson</a:t>
            </a:r>
            <a:r>
              <a:rPr lang="en-US" sz="2400" dirty="0">
                <a:solidFill>
                  <a:srgbClr val="7030A0"/>
                </a:solidFill>
                <a:latin typeface="Times New Roman" pitchFamily="18" charset="0"/>
                <a:cs typeface="Times New Roman" pitchFamily="18" charset="0"/>
              </a:rPr>
              <a:t> </a:t>
            </a:r>
            <a:r>
              <a:rPr lang="ar-SA" sz="2400" dirty="0">
                <a:solidFill>
                  <a:srgbClr val="7030A0"/>
                </a:solidFill>
                <a:latin typeface="Times New Roman" pitchFamily="18" charset="0"/>
                <a:cs typeface="Times New Roman" pitchFamily="18" charset="0"/>
              </a:rPr>
              <a:t>إدارة الأعمال المزرعية: (بأنها العلم الذي يدرس ويختبر النظم والعمليات الإنتاجية في المزرعة من وجهة النظر الخاصة بالكفاءة الإنتاجية واستمرار تدفق الأرباح على المنتج من مزرعته</a:t>
            </a:r>
            <a:r>
              <a:rPr lang="ar-SA" sz="2400" dirty="0" smtClean="0">
                <a:solidFill>
                  <a:srgbClr val="7030A0"/>
                </a:solidFill>
                <a:latin typeface="Times New Roman" pitchFamily="18" charset="0"/>
                <a:cs typeface="Times New Roman" pitchFamily="18" charset="0"/>
              </a:rPr>
              <a:t>).</a:t>
            </a:r>
          </a:p>
          <a:p>
            <a:pPr marL="457200" indent="-457200" algn="r" rtl="1" eaLnBrk="0" hangingPunct="0">
              <a:spcAft>
                <a:spcPts val="1200"/>
              </a:spcAft>
              <a:buFont typeface="Wingdings" pitchFamily="2" charset="2"/>
              <a:buChar char="q"/>
            </a:pPr>
            <a:endParaRPr lang="ar-YE" sz="2400" dirty="0">
              <a:solidFill>
                <a:srgbClr val="7030A0"/>
              </a:solidFill>
              <a:latin typeface="Times New Roman" pitchFamily="18" charset="0"/>
              <a:cs typeface="Times New Roman" pitchFamily="18" charset="0"/>
            </a:endParaRPr>
          </a:p>
          <a:p>
            <a:pPr marL="457200" indent="-457200" algn="r" rtl="1" eaLnBrk="0" hangingPunct="0">
              <a:spcAft>
                <a:spcPts val="600"/>
              </a:spcAft>
              <a:buFont typeface="Wingdings" pitchFamily="2" charset="2"/>
              <a:buChar char="q"/>
            </a:pPr>
            <a:r>
              <a:rPr lang="ar-SA" sz="2000" dirty="0">
                <a:latin typeface="Times New Roman" pitchFamily="18" charset="0"/>
                <a:cs typeface="Times New Roman" pitchFamily="18" charset="0"/>
              </a:rPr>
              <a:t> </a:t>
            </a:r>
            <a:r>
              <a:rPr lang="ar-SA" sz="2400" dirty="0">
                <a:solidFill>
                  <a:srgbClr val="FF0000"/>
                </a:solidFill>
                <a:latin typeface="Times New Roman" pitchFamily="18" charset="0"/>
                <a:cs typeface="Times New Roman" pitchFamily="18" charset="0"/>
              </a:rPr>
              <a:t>بعض المختصين في علم الإدارة أعطى تعريفا لعلم إدارة المزارع، بأنه علم اتخاذ القرارات   </a:t>
            </a:r>
            <a:r>
              <a:rPr lang="en-US" sz="2400" i="1" dirty="0">
                <a:solidFill>
                  <a:srgbClr val="FF0000"/>
                </a:solidFill>
                <a:latin typeface="Times New Roman" pitchFamily="18" charset="0"/>
                <a:cs typeface="Times New Roman" pitchFamily="18" charset="0"/>
              </a:rPr>
              <a:t>The Science of Decision Making</a:t>
            </a:r>
            <a:r>
              <a:rPr lang="ar-SA" sz="2400" dirty="0">
                <a:solidFill>
                  <a:srgbClr val="FF0000"/>
                </a:solidFill>
                <a:latin typeface="Times New Roman" pitchFamily="18" charset="0"/>
                <a:cs typeface="Times New Roman" pitchFamily="18" charset="0"/>
              </a:rPr>
              <a:t> </a:t>
            </a:r>
            <a:endParaRPr lang="ar-YE" sz="2400" dirty="0">
              <a:latin typeface="Times New Roman" pitchFamily="18" charset="0"/>
              <a:cs typeface="Times New Roman" pitchFamily="18" charset="0"/>
            </a:endParaRPr>
          </a:p>
          <a:p>
            <a:pPr marL="746125" indent="-288925" algn="r" rtl="1" eaLnBrk="0" hangingPunct="0">
              <a:buFont typeface="Wingdings" pitchFamily="2" charset="2"/>
              <a:buChar char="Ø"/>
            </a:pPr>
            <a:r>
              <a:rPr lang="ar-SA" sz="2000" dirty="0">
                <a:solidFill>
                  <a:srgbClr val="0B5395"/>
                </a:solidFill>
                <a:latin typeface="Times New Roman" pitchFamily="18" charset="0"/>
                <a:cs typeface="Times New Roman" pitchFamily="18" charset="0"/>
              </a:rPr>
              <a:t>اتخاذ القرار هو عبارة عن اختيار احد البدائل من بين البدائل الأخرى الأفضليته.</a:t>
            </a:r>
            <a:endParaRPr lang="en-US" sz="2000" dirty="0">
              <a:solidFill>
                <a:srgbClr val="0B5395"/>
              </a:solidFill>
              <a:latin typeface="Times New Roman" pitchFamily="18" charset="0"/>
              <a:cs typeface="Times New Roman" pitchFamily="18" charset="0"/>
            </a:endParaRPr>
          </a:p>
          <a:p>
            <a:pPr marL="457200" indent="-457200" algn="r" rtl="1" eaLnBrk="0" hangingPunct="0"/>
            <a:r>
              <a:rPr lang="ar-SA" sz="2000" dirty="0" smtClean="0">
                <a:latin typeface="Times New Roman" pitchFamily="18" charset="0"/>
                <a:cs typeface="Times New Roman" pitchFamily="18" charset="0"/>
              </a:rPr>
              <a:t>	</a:t>
            </a:r>
            <a:endParaRPr lang="ar-SA" sz="2000" dirty="0">
              <a:latin typeface="Times New Roman" pitchFamily="18" charset="0"/>
              <a:cs typeface="Times New Roman" pitchFamily="18" charset="0"/>
            </a:endParaRPr>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pPr>
                <a:defRPr/>
              </a:pPr>
              <a:t>8</a:t>
            </a:fld>
            <a:endParaRPr lang="en-US"/>
          </a:p>
        </p:txBody>
      </p:sp>
      <p:pic>
        <p:nvPicPr>
          <p:cNvPr id="9"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053667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xfrm>
            <a:off x="990600" y="152400"/>
            <a:ext cx="7848600" cy="1371600"/>
          </a:xfrm>
        </p:spPr>
        <p:txBody>
          <a:bodyPr/>
          <a:lstStyle/>
          <a:p>
            <a:pPr algn="ctr" eaLnBrk="1" fontAlgn="auto" hangingPunct="1">
              <a:spcAft>
                <a:spcPts val="0"/>
              </a:spcAft>
              <a:defRPr/>
            </a:pPr>
            <a:r>
              <a:rPr lang="ar-SA" sz="2800" dirty="0" smtClean="0">
                <a:solidFill>
                  <a:schemeClr val="folHlink"/>
                </a:solidFill>
                <a:effectLst/>
                <a:latin typeface="Times New Roman" pitchFamily="18" charset="0"/>
                <a:ea typeface="+mj-ea"/>
                <a:cs typeface="Times New Roman" pitchFamily="18" charset="0"/>
              </a:rPr>
              <a:t>السجلات المزرعية (5)</a:t>
            </a:r>
            <a:r>
              <a:rPr lang="en-US" sz="2800" dirty="0">
                <a:solidFill>
                  <a:schemeClr val="folHlink"/>
                </a:solidFill>
                <a:effectLst/>
                <a:latin typeface="Times New Roman" pitchFamily="18" charset="0"/>
                <a:ea typeface="+mj-ea"/>
                <a:cs typeface="Times New Roman" pitchFamily="18" charset="0"/>
              </a:rPr>
              <a:t/>
            </a:r>
            <a:br>
              <a:rPr lang="en-US" sz="2800" dirty="0">
                <a:solidFill>
                  <a:schemeClr val="folHlink"/>
                </a:solidFill>
                <a:effectLst/>
                <a:latin typeface="Times New Roman" pitchFamily="18" charset="0"/>
                <a:ea typeface="+mj-ea"/>
                <a:cs typeface="Times New Roman" pitchFamily="18" charset="0"/>
              </a:rPr>
            </a:br>
            <a:r>
              <a:rPr lang="en-US" sz="2800" dirty="0">
                <a:solidFill>
                  <a:schemeClr val="folHlink"/>
                </a:solidFill>
                <a:effectLst/>
                <a:latin typeface="Times New Roman" pitchFamily="18" charset="0"/>
                <a:ea typeface="+mj-ea"/>
                <a:cs typeface="Times New Roman" pitchFamily="18" charset="0"/>
              </a:rPr>
              <a:t>Farm's Records</a:t>
            </a:r>
          </a:p>
        </p:txBody>
      </p:sp>
      <p:sp>
        <p:nvSpPr>
          <p:cNvPr id="10243" name="Rectangle 3"/>
          <p:cNvSpPr>
            <a:spLocks noGrp="1" noChangeArrowheads="1"/>
          </p:cNvSpPr>
          <p:nvPr>
            <p:ph idx="1"/>
          </p:nvPr>
        </p:nvSpPr>
        <p:spPr>
          <a:xfrm>
            <a:off x="762000" y="1600200"/>
            <a:ext cx="7924800" cy="4572000"/>
          </a:xfrm>
        </p:spPr>
        <p:txBody>
          <a:bodyPr/>
          <a:lstStyle/>
          <a:p>
            <a:pPr algn="r" rtl="1" eaLnBrk="1" hangingPunct="1">
              <a:lnSpc>
                <a:spcPct val="200000"/>
              </a:lnSpc>
              <a:buFont typeface="Wingdings" pitchFamily="2" charset="2"/>
              <a:buChar char="Ø"/>
            </a:pPr>
            <a:r>
              <a:rPr lang="ar-SA" altLang="en-US" sz="2000" dirty="0" smtClean="0">
                <a:latin typeface="Times New Roman" pitchFamily="18" charset="0"/>
                <a:cs typeface="Times New Roman" pitchFamily="18" charset="0"/>
              </a:rPr>
              <a:t>للسجلات المز رعية أهمية بالغة في الإدارة العلمية للوحدات الإنتاجية فبدونها لا تتمكن الإدارة المز رعية من إتخاذ القرارات المزرعية بمختلف أنواعها بكفاءة وفعالية </a:t>
            </a:r>
          </a:p>
          <a:p>
            <a:pPr algn="r" rtl="1" eaLnBrk="1" hangingPunct="1">
              <a:lnSpc>
                <a:spcPct val="200000"/>
              </a:lnSpc>
              <a:buFont typeface="Wingdings" pitchFamily="2" charset="2"/>
              <a:buChar char="Ø"/>
            </a:pPr>
            <a:r>
              <a:rPr lang="ar-SA" altLang="en-US" sz="2000" dirty="0" smtClean="0">
                <a:latin typeface="Times New Roman" pitchFamily="18" charset="0"/>
                <a:cs typeface="Times New Roman" pitchFamily="18" charset="0"/>
              </a:rPr>
              <a:t>لازمة لإنجاح مهمة الإدارة في استثمار الموارد المزرعية الاستثمار الأمثل الذي يحقق هدف المزارع في زيادة الدخل والإنتاج وزيادة كفاءة واستغلال الموارد المزرعية من عمالة، وأراضي، ورأسمال ...الخ.</a:t>
            </a:r>
            <a:endParaRPr lang="ar-SA" altLang="en-US" sz="2000" b="1"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CD3F4A2E-3275-4BC8-AF02-BF8A4240F4E3}" type="slidenum">
              <a:rPr lang="ar-SA" smtClean="0"/>
              <a:pPr>
                <a:defRPr/>
              </a:pPr>
              <a:t>80</a:t>
            </a:fld>
            <a:endParaRPr lang="en-US"/>
          </a:p>
        </p:txBody>
      </p:sp>
    </p:spTree>
    <p:extLst>
      <p:ext uri="{BB962C8B-B14F-4D97-AF65-F5344CB8AC3E}">
        <p14:creationId xmlns:p14="http://schemas.microsoft.com/office/powerpoint/2010/main" val="243180571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xfrm>
            <a:off x="457200" y="152400"/>
            <a:ext cx="8229600" cy="685800"/>
          </a:xfrm>
        </p:spPr>
        <p:txBody>
          <a:bodyPr/>
          <a:lstStyle/>
          <a:p>
            <a:pPr algn="ctr" eaLnBrk="1" fontAlgn="auto" hangingPunct="1">
              <a:spcAft>
                <a:spcPts val="0"/>
              </a:spcAft>
              <a:defRPr/>
            </a:pPr>
            <a:r>
              <a:rPr lang="ar-SA" sz="2800" dirty="0" smtClean="0">
                <a:solidFill>
                  <a:srgbClr val="0070C0"/>
                </a:solidFill>
                <a:effectLst/>
                <a:latin typeface="Times New Roman" pitchFamily="18" charset="0"/>
                <a:ea typeface="+mj-ea"/>
                <a:cs typeface="Times New Roman" pitchFamily="18" charset="0"/>
              </a:rPr>
              <a:t>أهداف </a:t>
            </a:r>
            <a:r>
              <a:rPr lang="ar-SA" sz="2800" dirty="0">
                <a:solidFill>
                  <a:srgbClr val="0070C0"/>
                </a:solidFill>
                <a:effectLst/>
                <a:latin typeface="Times New Roman" pitchFamily="18" charset="0"/>
                <a:ea typeface="+mj-ea"/>
                <a:cs typeface="Times New Roman" pitchFamily="18" charset="0"/>
              </a:rPr>
              <a:t>السجلات </a:t>
            </a:r>
            <a:r>
              <a:rPr lang="ar-SA" sz="2800" dirty="0" smtClean="0">
                <a:solidFill>
                  <a:srgbClr val="0070C0"/>
                </a:solidFill>
                <a:effectLst/>
                <a:latin typeface="Times New Roman" pitchFamily="18" charset="0"/>
                <a:ea typeface="+mj-ea"/>
                <a:cs typeface="Times New Roman" pitchFamily="18" charset="0"/>
              </a:rPr>
              <a:t>المزرعية ومزاياها</a:t>
            </a:r>
            <a:r>
              <a:rPr lang="ar-SA" sz="2800" dirty="0">
                <a:solidFill>
                  <a:srgbClr val="0070C0"/>
                </a:solidFill>
                <a:effectLst/>
                <a:latin typeface="Times New Roman" pitchFamily="18" charset="0"/>
                <a:ea typeface="+mj-ea"/>
                <a:cs typeface="Times New Roman" pitchFamily="18" charset="0"/>
              </a:rPr>
              <a:t>:</a:t>
            </a:r>
            <a:endParaRPr lang="en-US" sz="2800" dirty="0">
              <a:solidFill>
                <a:srgbClr val="0070C0"/>
              </a:solidFill>
              <a:effectLst/>
              <a:latin typeface="Times New Roman" pitchFamily="18" charset="0"/>
              <a:ea typeface="+mj-ea"/>
              <a:cs typeface="Times New Roman" pitchFamily="18" charset="0"/>
            </a:endParaRPr>
          </a:p>
        </p:txBody>
      </p:sp>
      <p:sp>
        <p:nvSpPr>
          <p:cNvPr id="206851" name="Rectangle 3"/>
          <p:cNvSpPr>
            <a:spLocks noGrp="1" noChangeArrowheads="1"/>
          </p:cNvSpPr>
          <p:nvPr>
            <p:ph idx="1"/>
          </p:nvPr>
        </p:nvSpPr>
        <p:spPr>
          <a:xfrm>
            <a:off x="685800" y="762000"/>
            <a:ext cx="8153400" cy="5943600"/>
          </a:xfrm>
        </p:spPr>
        <p:txBody>
          <a:bodyPr>
            <a:normAutofit fontScale="25000" lnSpcReduction="20000"/>
          </a:bodyPr>
          <a:lstStyle/>
          <a:p>
            <a:pPr marL="0" indent="0" algn="just" rtl="1" eaLnBrk="1" fontAlgn="auto" hangingPunct="1">
              <a:lnSpc>
                <a:spcPct val="150000"/>
              </a:lnSpc>
              <a:spcAft>
                <a:spcPts val="0"/>
              </a:spcAft>
              <a:buNone/>
              <a:defRPr/>
            </a:pPr>
            <a:r>
              <a:rPr lang="ar-SA" sz="8000" b="1" dirty="0" smtClean="0">
                <a:solidFill>
                  <a:schemeClr val="folHlink"/>
                </a:solidFill>
                <a:latin typeface="Times New Roman" pitchFamily="18" charset="0"/>
                <a:ea typeface="+mn-ea"/>
                <a:cs typeface="Times New Roman" pitchFamily="18" charset="0"/>
              </a:rPr>
              <a:t>1. المساعدة في إعداد الخطط المزرعية</a:t>
            </a:r>
            <a:r>
              <a:rPr lang="ar-SA" sz="8000" b="1" dirty="0">
                <a:solidFill>
                  <a:schemeClr val="folHlink"/>
                </a:solidFill>
                <a:latin typeface="Times New Roman" pitchFamily="18" charset="0"/>
                <a:ea typeface="+mn-ea"/>
                <a:cs typeface="Times New Roman" pitchFamily="18" charset="0"/>
              </a:rPr>
              <a:t>:</a:t>
            </a:r>
            <a:endParaRPr lang="ar-SA" sz="8000" dirty="0">
              <a:solidFill>
                <a:schemeClr val="folHlink"/>
              </a:solidFill>
              <a:latin typeface="Times New Roman" pitchFamily="18" charset="0"/>
              <a:ea typeface="+mn-ea"/>
              <a:cs typeface="Times New Roman" pitchFamily="18" charset="0"/>
            </a:endParaRPr>
          </a:p>
          <a:p>
            <a:pPr marL="265176" indent="-265176" algn="just" rtl="1" eaLnBrk="1" fontAlgn="auto" hangingPunct="1">
              <a:lnSpc>
                <a:spcPct val="150000"/>
              </a:lnSpc>
              <a:spcAft>
                <a:spcPts val="0"/>
              </a:spcAft>
              <a:buFont typeface="Wingdings" pitchFamily="2" charset="2"/>
              <a:buChar char="v"/>
              <a:defRPr/>
            </a:pPr>
            <a:r>
              <a:rPr lang="ar-SA" sz="8000" dirty="0">
                <a:latin typeface="Times New Roman" pitchFamily="18" charset="0"/>
                <a:ea typeface="+mn-ea"/>
                <a:cs typeface="Times New Roman" pitchFamily="18" charset="0"/>
              </a:rPr>
              <a:t>تبنى الخطط المزرعية </a:t>
            </a:r>
            <a:r>
              <a:rPr lang="en-US" sz="8000" i="1" dirty="0">
                <a:latin typeface="Times New Roman" pitchFamily="18" charset="0"/>
                <a:ea typeface="+mn-ea"/>
                <a:cs typeface="Times New Roman" pitchFamily="18" charset="0"/>
              </a:rPr>
              <a:t>Farm Planning</a:t>
            </a:r>
            <a:r>
              <a:rPr lang="ar-SA" sz="8000" dirty="0">
                <a:latin typeface="Times New Roman" pitchFamily="18" charset="0"/>
                <a:ea typeface="+mn-ea"/>
                <a:cs typeface="Times New Roman" pitchFamily="18" charset="0"/>
              </a:rPr>
              <a:t> والموسمية والسنوية المتعلقة بالإنتاج المزرعي على معلومات وبيانات تساعد في ايجاد التقديرات الدقيقة وتزيد من كفاءة الخطة الإنتاجية. </a:t>
            </a:r>
            <a:endParaRPr lang="ar-SA" sz="8000" dirty="0" smtClean="0">
              <a:latin typeface="Times New Roman" pitchFamily="18" charset="0"/>
              <a:ea typeface="+mn-ea"/>
              <a:cs typeface="Times New Roman" pitchFamily="18" charset="0"/>
            </a:endParaRPr>
          </a:p>
          <a:p>
            <a:pPr marL="265176" indent="-265176" algn="just" rtl="1" eaLnBrk="1" fontAlgn="auto" hangingPunct="1">
              <a:lnSpc>
                <a:spcPct val="150000"/>
              </a:lnSpc>
              <a:spcAft>
                <a:spcPts val="0"/>
              </a:spcAft>
              <a:buFont typeface="Wingdings" pitchFamily="2" charset="2"/>
              <a:buChar char="v"/>
              <a:defRPr/>
            </a:pPr>
            <a:r>
              <a:rPr lang="ar-SA" sz="8000" dirty="0" smtClean="0">
                <a:latin typeface="Times New Roman" pitchFamily="18" charset="0"/>
                <a:ea typeface="+mn-ea"/>
                <a:cs typeface="Times New Roman" pitchFamily="18" charset="0"/>
              </a:rPr>
              <a:t> توفر </a:t>
            </a:r>
            <a:r>
              <a:rPr lang="ar-SA" sz="8000" dirty="0">
                <a:latin typeface="Times New Roman" pitchFamily="18" charset="0"/>
                <a:ea typeface="+mn-ea"/>
                <a:cs typeface="Times New Roman" pitchFamily="18" charset="0"/>
              </a:rPr>
              <a:t>السجلات المزرعية المعلومات التي تحتويها على أدق البيانات عن حالة المزرعة من حيث نوعية التربة والمياه وملائمة المحاصيل وإنتاجها تحت ظروف المزرعة، واستخدامات الاسمدة ونوعيتها، واستجابة المحاصيل لها والحاجة إلى المبيدات وكميتها وأهم الآفات التي تصيب المحاصيل تحت ظروف المزرعة واستخدامات الآلات الزراعية والأوقات الدنيا والقصوى لخدماتها والعمالة وتوزيع العمل وغيرها من البيانات الحيوية لإعداد الخطة المزرعية</a:t>
            </a:r>
            <a:r>
              <a:rPr lang="ar-SA" sz="8000" dirty="0" smtClean="0">
                <a:latin typeface="Times New Roman" pitchFamily="18" charset="0"/>
                <a:ea typeface="+mn-ea"/>
                <a:cs typeface="Times New Roman" pitchFamily="18" charset="0"/>
              </a:rPr>
              <a:t>.</a:t>
            </a:r>
          </a:p>
          <a:p>
            <a:pPr marL="265176" indent="-265176" algn="just" rtl="1" eaLnBrk="1" fontAlgn="auto" hangingPunct="1">
              <a:lnSpc>
                <a:spcPct val="150000"/>
              </a:lnSpc>
              <a:spcAft>
                <a:spcPts val="0"/>
              </a:spcAft>
              <a:buFont typeface="Wingdings" pitchFamily="2" charset="2"/>
              <a:buChar char="v"/>
              <a:defRPr/>
            </a:pPr>
            <a:r>
              <a:rPr lang="ar-SA" sz="8000" dirty="0" smtClean="0">
                <a:latin typeface="Times New Roman" pitchFamily="18" charset="0"/>
                <a:ea typeface="+mn-ea"/>
                <a:cs typeface="Times New Roman" pitchFamily="18" charset="0"/>
              </a:rPr>
              <a:t> </a:t>
            </a:r>
            <a:r>
              <a:rPr lang="ar-SA" sz="8000" dirty="0">
                <a:latin typeface="Times New Roman" pitchFamily="18" charset="0"/>
                <a:ea typeface="+mn-ea"/>
                <a:cs typeface="Times New Roman" pitchFamily="18" charset="0"/>
              </a:rPr>
              <a:t>فبدون وجود سجلات مزرعية لتوفير هذه المعلومات ولفترات زمنية متباعدة نسبياً فإن الخطة المزرعية سوف تعتمد على معلومات ومتوسطات </a:t>
            </a:r>
            <a:r>
              <a:rPr lang="en-US" sz="8000" i="1" dirty="0">
                <a:latin typeface="Times New Roman" pitchFamily="18" charset="0"/>
                <a:ea typeface="+mn-ea"/>
                <a:cs typeface="Times New Roman" pitchFamily="18" charset="0"/>
              </a:rPr>
              <a:t>Averages</a:t>
            </a:r>
            <a:r>
              <a:rPr lang="ar-SA" sz="8000" dirty="0">
                <a:latin typeface="Times New Roman" pitchFamily="18" charset="0"/>
                <a:ea typeface="+mn-ea"/>
                <a:cs typeface="Times New Roman" pitchFamily="18" charset="0"/>
              </a:rPr>
              <a:t> من بيئات ومناطق أخرى قد تختلف عن ظروف المزرعة الطبيعية والبيئية وبالتالي تقل كفاءة الخطة الموضوعة على هذه </a:t>
            </a:r>
            <a:r>
              <a:rPr lang="ar-SA" sz="8000" dirty="0" smtClean="0">
                <a:latin typeface="Times New Roman" pitchFamily="18" charset="0"/>
                <a:ea typeface="+mn-ea"/>
                <a:cs typeface="Times New Roman" pitchFamily="18" charset="0"/>
              </a:rPr>
              <a:t>البيانات.</a:t>
            </a:r>
          </a:p>
          <a:p>
            <a:pPr marL="265176" indent="-265176" algn="just" rtl="1" eaLnBrk="1" fontAlgn="auto" hangingPunct="1">
              <a:lnSpc>
                <a:spcPct val="150000"/>
              </a:lnSpc>
              <a:spcAft>
                <a:spcPts val="0"/>
              </a:spcAft>
              <a:buFont typeface="Wingdings" pitchFamily="2" charset="2"/>
              <a:buChar char="v"/>
              <a:defRPr/>
            </a:pPr>
            <a:r>
              <a:rPr lang="ar-SA" sz="8000" dirty="0" smtClean="0">
                <a:latin typeface="Times New Roman" pitchFamily="18" charset="0"/>
                <a:ea typeface="+mn-ea"/>
                <a:cs typeface="Times New Roman" pitchFamily="18" charset="0"/>
              </a:rPr>
              <a:t>من </a:t>
            </a:r>
            <a:r>
              <a:rPr lang="ar-SA" sz="8000" dirty="0">
                <a:latin typeface="Times New Roman" pitchFamily="18" charset="0"/>
                <a:ea typeface="+mn-ea"/>
                <a:cs typeface="Times New Roman" pitchFamily="18" charset="0"/>
              </a:rPr>
              <a:t>هنا كان هناك دور مهم للسجلات المزرعية في إعداد الخطة المزرعية بدقة وبكفاءة عالية عن طريق ما توفرة من معلومات وبيانات ضرورية من واقع السجلات المزرعية.</a:t>
            </a:r>
            <a:endParaRPr lang="ar-SA" sz="8000" b="1" dirty="0">
              <a:latin typeface="Times New Roman" pitchFamily="18" charset="0"/>
              <a:ea typeface="+mn-ea"/>
              <a:cs typeface="Times New Roman" pitchFamily="18" charset="0"/>
            </a:endParaRPr>
          </a:p>
          <a:p>
            <a:pPr marL="265176" indent="-265176" algn="just" rtl="1" eaLnBrk="1" fontAlgn="auto" hangingPunct="1">
              <a:lnSpc>
                <a:spcPct val="80000"/>
              </a:lnSpc>
              <a:spcAft>
                <a:spcPts val="0"/>
              </a:spcAft>
              <a:buFont typeface="Wingdings" pitchFamily="2" charset="2"/>
              <a:buChar char="v"/>
              <a:defRPr/>
            </a:pPr>
            <a:endParaRPr lang="en-US" sz="2400" dirty="0">
              <a:ea typeface="+mn-ea"/>
            </a:endParaRPr>
          </a:p>
          <a:p>
            <a:pPr marL="265176" indent="-265176" algn="just" rtl="1" eaLnBrk="1" fontAlgn="auto" hangingPunct="1">
              <a:lnSpc>
                <a:spcPct val="80000"/>
              </a:lnSpc>
              <a:spcAft>
                <a:spcPts val="0"/>
              </a:spcAft>
              <a:buFont typeface="Wingdings 2"/>
              <a:buChar char=""/>
              <a:defRPr/>
            </a:pPr>
            <a:endParaRPr lang="en-US" sz="2400" dirty="0">
              <a:ea typeface="+mn-ea"/>
            </a:endParaRPr>
          </a:p>
        </p:txBody>
      </p:sp>
      <p:sp>
        <p:nvSpPr>
          <p:cNvPr id="4" name="عنصر نائب لرقم الشريحة 3"/>
          <p:cNvSpPr>
            <a:spLocks noGrp="1"/>
          </p:cNvSpPr>
          <p:nvPr>
            <p:ph type="sldNum" sz="quarter" idx="12"/>
          </p:nvPr>
        </p:nvSpPr>
        <p:spPr/>
        <p:txBody>
          <a:bodyPr/>
          <a:lstStyle/>
          <a:p>
            <a:pPr>
              <a:defRPr/>
            </a:pPr>
            <a:fld id="{19219DCF-A52C-447B-BB84-206210CB6470}" type="slidenum">
              <a:rPr lang="ar-SA" smtClean="0"/>
              <a:pPr>
                <a:defRPr/>
              </a:pPr>
              <a:t>81</a:t>
            </a:fld>
            <a:endParaRPr lang="en-US"/>
          </a:p>
        </p:txBody>
      </p:sp>
    </p:spTree>
    <p:extLst>
      <p:ext uri="{BB962C8B-B14F-4D97-AF65-F5344CB8AC3E}">
        <p14:creationId xmlns:p14="http://schemas.microsoft.com/office/powerpoint/2010/main" val="174140490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1" name="Rectangle 3"/>
          <p:cNvSpPr>
            <a:spLocks noGrp="1" noChangeArrowheads="1"/>
          </p:cNvSpPr>
          <p:nvPr>
            <p:ph type="body" idx="4294967295"/>
          </p:nvPr>
        </p:nvSpPr>
        <p:spPr>
          <a:xfrm>
            <a:off x="1143000" y="533400"/>
            <a:ext cx="7696200" cy="5943600"/>
          </a:xfrm>
        </p:spPr>
        <p:txBody>
          <a:bodyPr>
            <a:noAutofit/>
          </a:bodyPr>
          <a:lstStyle/>
          <a:p>
            <a:pPr marL="0" indent="0" algn="just" rtl="1" eaLnBrk="1" fontAlgn="auto" hangingPunct="1">
              <a:lnSpc>
                <a:spcPct val="150000"/>
              </a:lnSpc>
              <a:spcAft>
                <a:spcPts val="0"/>
              </a:spcAft>
              <a:buNone/>
              <a:defRPr/>
            </a:pPr>
            <a:r>
              <a:rPr lang="ar-SA" sz="2400" b="1" dirty="0" smtClean="0">
                <a:solidFill>
                  <a:schemeClr val="folHlink"/>
                </a:solidFill>
                <a:latin typeface="Times New Roman" pitchFamily="18" charset="0"/>
                <a:ea typeface="+mn-ea"/>
                <a:cs typeface="Times New Roman" pitchFamily="18" charset="0"/>
              </a:rPr>
              <a:t>2. الـمساعدة </a:t>
            </a:r>
            <a:r>
              <a:rPr lang="ar-SA" sz="2400" b="1" dirty="0">
                <a:solidFill>
                  <a:schemeClr val="folHlink"/>
                </a:solidFill>
                <a:latin typeface="Times New Roman" pitchFamily="18" charset="0"/>
                <a:ea typeface="+mn-ea"/>
                <a:cs typeface="Times New Roman" pitchFamily="18" charset="0"/>
              </a:rPr>
              <a:t>في </a:t>
            </a:r>
            <a:r>
              <a:rPr lang="ar-SA" sz="2400" b="1" dirty="0" smtClean="0">
                <a:solidFill>
                  <a:schemeClr val="folHlink"/>
                </a:solidFill>
                <a:latin typeface="Times New Roman" pitchFamily="18" charset="0"/>
                <a:ea typeface="+mn-ea"/>
                <a:cs typeface="Times New Roman" pitchFamily="18" charset="0"/>
              </a:rPr>
              <a:t>متابعة الخطة المزرعية:</a:t>
            </a:r>
          </a:p>
          <a:p>
            <a:pPr marL="265176" indent="-265176" algn="just" rtl="1" eaLnBrk="1" fontAlgn="auto" hangingPunct="1">
              <a:lnSpc>
                <a:spcPct val="150000"/>
              </a:lnSpc>
              <a:spcAft>
                <a:spcPts val="0"/>
              </a:spcAft>
              <a:buFont typeface="Wingdings" pitchFamily="2" charset="2"/>
              <a:buChar char="v"/>
              <a:defRPr/>
            </a:pPr>
            <a:r>
              <a:rPr lang="ar-SA" sz="2400" dirty="0" smtClean="0">
                <a:latin typeface="Times New Roman" pitchFamily="18" charset="0"/>
                <a:ea typeface="+mn-ea"/>
                <a:cs typeface="Times New Roman" pitchFamily="18" charset="0"/>
              </a:rPr>
              <a:t>متابعة التنفيذ</a:t>
            </a:r>
            <a:r>
              <a:rPr lang="en-US" sz="2400" i="1" dirty="0" smtClean="0">
                <a:latin typeface="Times New Roman" pitchFamily="18" charset="0"/>
                <a:ea typeface="+mn-ea"/>
                <a:cs typeface="Times New Roman" pitchFamily="18" charset="0"/>
              </a:rPr>
              <a:t>Implementation</a:t>
            </a:r>
            <a:r>
              <a:rPr lang="en-US" sz="2400" dirty="0" smtClean="0">
                <a:latin typeface="Times New Roman" pitchFamily="18" charset="0"/>
                <a:ea typeface="+mn-ea"/>
                <a:cs typeface="Times New Roman" pitchFamily="18" charset="0"/>
              </a:rPr>
              <a:t>  </a:t>
            </a:r>
            <a:r>
              <a:rPr lang="ar-SA" sz="2400" dirty="0" smtClean="0">
                <a:latin typeface="Times New Roman" pitchFamily="18" charset="0"/>
                <a:ea typeface="+mn-ea"/>
                <a:cs typeface="Times New Roman" pitchFamily="18" charset="0"/>
              </a:rPr>
              <a:t> أحد </a:t>
            </a:r>
            <a:r>
              <a:rPr lang="ar-SA" sz="2400" dirty="0">
                <a:latin typeface="Times New Roman" pitchFamily="18" charset="0"/>
                <a:ea typeface="+mn-ea"/>
                <a:cs typeface="Times New Roman" pitchFamily="18" charset="0"/>
              </a:rPr>
              <a:t>مسؤوليات الإدارة المزرعية والتي يمكن أن تسهّل مهمتها بوجود السجلات المزرعية، حيث يمكن من الإطلاع على هذه السجلات معرفة المساحات المخطط لزراعتها والمساحات التي نُفّذت زراعتها والمحاصيل المخطط لزراعتها والمحاصيل المزروعة</a:t>
            </a:r>
            <a:r>
              <a:rPr lang="ar-SA" sz="2400" dirty="0" smtClean="0">
                <a:latin typeface="Times New Roman" pitchFamily="18" charset="0"/>
                <a:ea typeface="+mn-ea"/>
                <a:cs typeface="Times New Roman" pitchFamily="18" charset="0"/>
              </a:rPr>
              <a:t>.</a:t>
            </a:r>
          </a:p>
          <a:p>
            <a:pPr marL="265176" indent="-265176" algn="just" rtl="1" eaLnBrk="1" fontAlgn="auto" hangingPunct="1">
              <a:lnSpc>
                <a:spcPct val="150000"/>
              </a:lnSpc>
              <a:spcAft>
                <a:spcPts val="0"/>
              </a:spcAft>
              <a:buFont typeface="Wingdings" pitchFamily="2" charset="2"/>
              <a:buChar char="v"/>
              <a:defRPr/>
            </a:pPr>
            <a:r>
              <a:rPr lang="ar-SA" sz="2400" dirty="0" smtClean="0">
                <a:latin typeface="Times New Roman" pitchFamily="18" charset="0"/>
                <a:ea typeface="+mn-ea"/>
                <a:cs typeface="Times New Roman" pitchFamily="18" charset="0"/>
              </a:rPr>
              <a:t> </a:t>
            </a:r>
            <a:r>
              <a:rPr lang="ar-SA" sz="2400" dirty="0">
                <a:latin typeface="Times New Roman" pitchFamily="18" charset="0"/>
                <a:ea typeface="+mn-ea"/>
                <a:cs typeface="Times New Roman" pitchFamily="18" charset="0"/>
              </a:rPr>
              <a:t>كذلك معرفة خطة التسوية والإنتاج والاحلال في الآلات الزراعية وغيرها وبما تم تحقيقه من خلال المتابعة الفعلية في الحقل في مختلف الانشطة الزراعية</a:t>
            </a:r>
            <a:r>
              <a:rPr lang="en-US" sz="2400" dirty="0">
                <a:latin typeface="Times New Roman" pitchFamily="18" charset="0"/>
                <a:ea typeface="+mn-ea"/>
                <a:cs typeface="Times New Roman" pitchFamily="18" charset="0"/>
              </a:rPr>
              <a:t> </a:t>
            </a:r>
          </a:p>
        </p:txBody>
      </p:sp>
      <p:sp>
        <p:nvSpPr>
          <p:cNvPr id="3" name="عنصر نائب لرقم الشريحة 2"/>
          <p:cNvSpPr>
            <a:spLocks noGrp="1"/>
          </p:cNvSpPr>
          <p:nvPr>
            <p:ph type="sldNum" sz="quarter" idx="12"/>
          </p:nvPr>
        </p:nvSpPr>
        <p:spPr/>
        <p:txBody>
          <a:bodyPr/>
          <a:lstStyle/>
          <a:p>
            <a:pPr>
              <a:defRPr/>
            </a:pPr>
            <a:fld id="{3B2EF4ED-083B-4E96-BC45-A369E21AD64A}" type="slidenum">
              <a:rPr lang="ar-SA" smtClean="0"/>
              <a:pPr>
                <a:defRPr/>
              </a:pPr>
              <a:t>82</a:t>
            </a:fld>
            <a:endParaRPr lang="en-US"/>
          </a:p>
        </p:txBody>
      </p:sp>
    </p:spTree>
    <p:extLst>
      <p:ext uri="{BB962C8B-B14F-4D97-AF65-F5344CB8AC3E}">
        <p14:creationId xmlns:p14="http://schemas.microsoft.com/office/powerpoint/2010/main" val="392800822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5" name="Rectangle 3"/>
          <p:cNvSpPr>
            <a:spLocks noGrp="1" noChangeArrowheads="1"/>
          </p:cNvSpPr>
          <p:nvPr>
            <p:ph type="body" idx="4294967295"/>
          </p:nvPr>
        </p:nvSpPr>
        <p:spPr>
          <a:xfrm>
            <a:off x="990600" y="457200"/>
            <a:ext cx="7848600" cy="6019800"/>
          </a:xfrm>
        </p:spPr>
        <p:txBody>
          <a:bodyPr>
            <a:noAutofit/>
          </a:bodyPr>
          <a:lstStyle/>
          <a:p>
            <a:pPr marL="0" indent="0" algn="just" rtl="1" eaLnBrk="1" fontAlgn="auto" hangingPunct="1">
              <a:lnSpc>
                <a:spcPct val="150000"/>
              </a:lnSpc>
              <a:spcAft>
                <a:spcPts val="0"/>
              </a:spcAft>
              <a:buNone/>
              <a:defRPr/>
            </a:pPr>
            <a:r>
              <a:rPr lang="ar-SA" sz="2800" b="1" dirty="0" smtClean="0">
                <a:solidFill>
                  <a:schemeClr val="folHlink"/>
                </a:solidFill>
                <a:latin typeface="Times New Roman" pitchFamily="18" charset="0"/>
                <a:ea typeface="+mn-ea"/>
                <a:cs typeface="Times New Roman" pitchFamily="18" charset="0"/>
              </a:rPr>
              <a:t>3. المساعدة في الحصول على القروض المزرعية</a:t>
            </a:r>
            <a:r>
              <a:rPr lang="ar-SA" sz="2800" b="1" dirty="0">
                <a:solidFill>
                  <a:schemeClr val="folHlink"/>
                </a:solidFill>
                <a:latin typeface="Times New Roman" pitchFamily="18" charset="0"/>
                <a:ea typeface="+mn-ea"/>
                <a:cs typeface="Times New Roman" pitchFamily="18" charset="0"/>
              </a:rPr>
              <a:t>:</a:t>
            </a:r>
          </a:p>
          <a:p>
            <a:pPr marL="265176" indent="-265176" algn="just" rtl="1" eaLnBrk="1" fontAlgn="auto" hangingPunct="1">
              <a:lnSpc>
                <a:spcPct val="150000"/>
              </a:lnSpc>
              <a:spcAft>
                <a:spcPts val="0"/>
              </a:spcAft>
              <a:buFont typeface="Wingdings" pitchFamily="2" charset="2"/>
              <a:buChar char="v"/>
              <a:defRPr/>
            </a:pPr>
            <a:r>
              <a:rPr lang="ar-SA" sz="2400" dirty="0">
                <a:latin typeface="Times New Roman" pitchFamily="18" charset="0"/>
                <a:ea typeface="+mn-ea"/>
                <a:cs typeface="Times New Roman" pitchFamily="18" charset="0"/>
              </a:rPr>
              <a:t>تتطلب مختلف المؤسسات المالية التي توفر القروض للمزارع حد أدنى من المعلومات والبيانات يمكن توفيرها من خلال السجلات المزرعية من أمثلتها:</a:t>
            </a:r>
          </a:p>
          <a:p>
            <a:pPr marL="786384" lvl="2" indent="-182880" algn="just" rtl="1" eaLnBrk="1" fontAlgn="auto" hangingPunct="1">
              <a:lnSpc>
                <a:spcPct val="150000"/>
              </a:lnSpc>
              <a:spcAft>
                <a:spcPts val="0"/>
              </a:spcAft>
              <a:buClr>
                <a:schemeClr val="accent2">
                  <a:tint val="85000"/>
                  <a:satMod val="285000"/>
                </a:schemeClr>
              </a:buClr>
              <a:buFont typeface="Wingdings" pitchFamily="2" charset="2"/>
              <a:buChar char="Ø"/>
              <a:defRPr/>
            </a:pPr>
            <a:r>
              <a:rPr lang="ar-SA" dirty="0">
                <a:latin typeface="Times New Roman" pitchFamily="18" charset="0"/>
                <a:ea typeface="+mn-ea"/>
                <a:cs typeface="Times New Roman" pitchFamily="18" charset="0"/>
              </a:rPr>
              <a:t>ورقة </a:t>
            </a:r>
            <a:r>
              <a:rPr lang="ar-SA" dirty="0" smtClean="0">
                <a:latin typeface="Times New Roman" pitchFamily="18" charset="0"/>
                <a:ea typeface="+mn-ea"/>
                <a:cs typeface="Times New Roman" pitchFamily="18" charset="0"/>
              </a:rPr>
              <a:t>الدخل  </a:t>
            </a:r>
            <a:r>
              <a:rPr lang="en-US" i="1" dirty="0">
                <a:latin typeface="Times New Roman" pitchFamily="18" charset="0"/>
                <a:ea typeface="+mn-ea"/>
                <a:cs typeface="Times New Roman" pitchFamily="18" charset="0"/>
              </a:rPr>
              <a:t>Income Sheet</a:t>
            </a:r>
            <a:endParaRPr lang="ar-SA" dirty="0">
              <a:latin typeface="Times New Roman" pitchFamily="18" charset="0"/>
              <a:ea typeface="+mn-ea"/>
              <a:cs typeface="Times New Roman" pitchFamily="18" charset="0"/>
            </a:endParaRPr>
          </a:p>
          <a:p>
            <a:pPr marL="786384" lvl="2" indent="-182880" algn="just" rtl="1" eaLnBrk="1" fontAlgn="auto" hangingPunct="1">
              <a:lnSpc>
                <a:spcPct val="150000"/>
              </a:lnSpc>
              <a:spcAft>
                <a:spcPts val="0"/>
              </a:spcAft>
              <a:buClr>
                <a:schemeClr val="accent2">
                  <a:tint val="85000"/>
                  <a:satMod val="285000"/>
                </a:schemeClr>
              </a:buClr>
              <a:buFont typeface="Wingdings" pitchFamily="2" charset="2"/>
              <a:buChar char="Ø"/>
              <a:defRPr/>
            </a:pPr>
            <a:r>
              <a:rPr lang="ar-SA" dirty="0">
                <a:latin typeface="Times New Roman" pitchFamily="18" charset="0"/>
                <a:ea typeface="+mn-ea"/>
                <a:cs typeface="Times New Roman" pitchFamily="18" charset="0"/>
              </a:rPr>
              <a:t>ورقة التدفق النقدي</a:t>
            </a:r>
          </a:p>
          <a:p>
            <a:pPr marL="786384" lvl="2" indent="-182880" algn="just" rtl="1" eaLnBrk="1" fontAlgn="auto" hangingPunct="1">
              <a:lnSpc>
                <a:spcPct val="150000"/>
              </a:lnSpc>
              <a:spcAft>
                <a:spcPts val="0"/>
              </a:spcAft>
              <a:buClr>
                <a:schemeClr val="accent2">
                  <a:tint val="85000"/>
                  <a:satMod val="285000"/>
                </a:schemeClr>
              </a:buClr>
              <a:buFont typeface="Wingdings" pitchFamily="2" charset="2"/>
              <a:buChar char="Ø"/>
              <a:defRPr/>
            </a:pPr>
            <a:r>
              <a:rPr lang="ar-SA" dirty="0">
                <a:latin typeface="Times New Roman" pitchFamily="18" charset="0"/>
                <a:ea typeface="+mn-ea"/>
                <a:cs typeface="Times New Roman" pitchFamily="18" charset="0"/>
              </a:rPr>
              <a:t>ورقة موجودات المزرعة</a:t>
            </a:r>
          </a:p>
          <a:p>
            <a:pPr marL="265176" indent="-265176" algn="just" rtl="1" eaLnBrk="1" fontAlgn="auto" hangingPunct="1">
              <a:lnSpc>
                <a:spcPct val="150000"/>
              </a:lnSpc>
              <a:spcAft>
                <a:spcPts val="0"/>
              </a:spcAft>
              <a:buFont typeface="Wingdings 2" pitchFamily="18" charset="2"/>
              <a:buNone/>
              <a:defRPr/>
            </a:pPr>
            <a:r>
              <a:rPr lang="ar-SA" sz="2400" dirty="0">
                <a:latin typeface="Times New Roman" pitchFamily="18" charset="0"/>
                <a:ea typeface="+mn-ea"/>
                <a:cs typeface="Times New Roman" pitchFamily="18" charset="0"/>
              </a:rPr>
              <a:t>وغيرها من البيانات التي تسهل على المزارع التقدم للحصول على قروض مزرعية وتدعم مقدرته على الالتزام ببرامج سداد الدفعات والالتزامات المالية المترتبة على ذلك</a:t>
            </a:r>
            <a:r>
              <a:rPr lang="ar-SA" sz="2400" dirty="0" smtClean="0">
                <a:latin typeface="Times New Roman" pitchFamily="18" charset="0"/>
                <a:ea typeface="+mn-ea"/>
                <a:cs typeface="Times New Roman" pitchFamily="18" charset="0"/>
              </a:rPr>
              <a:t>.</a:t>
            </a:r>
            <a:endParaRPr lang="en-US" sz="2400" dirty="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146A5976-159B-49BD-A777-614796F7D308}" type="slidenum">
              <a:rPr lang="ar-SA" smtClean="0"/>
              <a:pPr>
                <a:defRPr/>
              </a:pPr>
              <a:t>83</a:t>
            </a:fld>
            <a:endParaRPr lang="en-US"/>
          </a:p>
        </p:txBody>
      </p:sp>
    </p:spTree>
    <p:extLst>
      <p:ext uri="{BB962C8B-B14F-4D97-AF65-F5344CB8AC3E}">
        <p14:creationId xmlns:p14="http://schemas.microsoft.com/office/powerpoint/2010/main" val="351484369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533400" y="685800"/>
            <a:ext cx="8153400" cy="5078413"/>
          </a:xfrm>
          <a:prstGeom prst="rect">
            <a:avLst/>
          </a:prstGeom>
        </p:spPr>
        <p:txBody>
          <a:bodyPr>
            <a:spAutoFit/>
          </a:bodyPr>
          <a:lstStyle/>
          <a:p>
            <a:pPr marL="265176" indent="-265176" algn="just" rtl="1" fontAlgn="auto">
              <a:lnSpc>
                <a:spcPct val="150000"/>
              </a:lnSpc>
              <a:spcAft>
                <a:spcPts val="0"/>
              </a:spcAft>
              <a:defRPr/>
            </a:pPr>
            <a:endParaRPr lang="ar-SA" sz="2400" b="1" dirty="0">
              <a:latin typeface="Times New Roman" pitchFamily="18" charset="0"/>
              <a:cs typeface="PT Bold Heading" pitchFamily="2" charset="-78"/>
            </a:endParaRPr>
          </a:p>
          <a:p>
            <a:pPr algn="just" rtl="1" fontAlgn="auto">
              <a:lnSpc>
                <a:spcPct val="150000"/>
              </a:lnSpc>
              <a:spcAft>
                <a:spcPts val="0"/>
              </a:spcAft>
              <a:defRPr/>
            </a:pPr>
            <a:r>
              <a:rPr lang="ar-SA" sz="2400" b="1" dirty="0" smtClean="0">
                <a:solidFill>
                  <a:schemeClr val="folHlink"/>
                </a:solidFill>
                <a:latin typeface="Times New Roman" pitchFamily="18" charset="0"/>
                <a:cs typeface="Times New Roman" pitchFamily="18" charset="0"/>
              </a:rPr>
              <a:t>4. المساعدة </a:t>
            </a:r>
            <a:r>
              <a:rPr lang="ar-SA" sz="2400" b="1" dirty="0">
                <a:solidFill>
                  <a:schemeClr val="folHlink"/>
                </a:solidFill>
                <a:latin typeface="Times New Roman" pitchFamily="18" charset="0"/>
                <a:cs typeface="Times New Roman" pitchFamily="18" charset="0"/>
              </a:rPr>
              <a:t>في البحوث العلمية التطبيقية الموجهة لحل المسائل المزرعية:</a:t>
            </a:r>
          </a:p>
          <a:p>
            <a:pPr marL="265176" indent="-265176" algn="just" rtl="1" fontAlgn="auto">
              <a:lnSpc>
                <a:spcPct val="150000"/>
              </a:lnSpc>
              <a:spcAft>
                <a:spcPts val="0"/>
              </a:spcAft>
              <a:buFont typeface="Wingdings" pitchFamily="2" charset="2"/>
              <a:buChar char="v"/>
              <a:defRPr/>
            </a:pPr>
            <a:r>
              <a:rPr lang="ar-SA" sz="2400" dirty="0">
                <a:latin typeface="Times New Roman" pitchFamily="18" charset="0"/>
                <a:cs typeface="Times New Roman" pitchFamily="18" charset="0"/>
              </a:rPr>
              <a:t>تبقى مهمة البحث العلمي والمراكز البحثية صعبة في ظل عدم معرفة المشكلات التي يجب أن يوجه إليها البحث العلمي في غياب السجلات المزرعية. </a:t>
            </a:r>
          </a:p>
          <a:p>
            <a:pPr marL="265176" indent="-265176" algn="just" rtl="1" fontAlgn="auto">
              <a:lnSpc>
                <a:spcPct val="150000"/>
              </a:lnSpc>
              <a:spcAft>
                <a:spcPts val="0"/>
              </a:spcAft>
              <a:buFont typeface="Wingdings" pitchFamily="2" charset="2"/>
              <a:buChar char="v"/>
              <a:defRPr/>
            </a:pPr>
            <a:r>
              <a:rPr lang="ar-SA" sz="2400" dirty="0">
                <a:latin typeface="Times New Roman" pitchFamily="18" charset="0"/>
                <a:cs typeface="Times New Roman" pitchFamily="18" charset="0"/>
              </a:rPr>
              <a:t>ويمكن عن طريق المعلومات التي توفرها هذه السجلات معرفة المشكلات من الناحية النوعية وكذلك من الناحية الكمية ومن معرفة حجم الخسائر والأضرار التي تلحقها هذه المشكلات بالدخل والإنتاج مما يعطى للمراكز البحثية أساس لتقديم الخدمات بالتكاليف التي يتطلبها البحث العلمي من خلال مقارنة </a:t>
            </a:r>
            <a:r>
              <a:rPr lang="ar-SA" sz="2400" dirty="0" err="1">
                <a:latin typeface="Times New Roman" pitchFamily="18" charset="0"/>
                <a:cs typeface="Times New Roman" pitchFamily="18" charset="0"/>
              </a:rPr>
              <a:t>الاضرار</a:t>
            </a:r>
            <a:r>
              <a:rPr lang="ar-SA" sz="2400" dirty="0">
                <a:latin typeface="Times New Roman" pitchFamily="18" charset="0"/>
                <a:cs typeface="Times New Roman" pitchFamily="18" charset="0"/>
              </a:rPr>
              <a:t> بالخسائر وبمردود حل المشاكل التي تعاني منها الوحدات الزراعية.</a:t>
            </a:r>
            <a:endParaRPr lang="en-US" sz="2400"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17900247-357A-4BCC-B4B1-242EEF690845}" type="slidenum">
              <a:rPr lang="ar-SA" smtClean="0"/>
              <a:pPr>
                <a:defRPr/>
              </a:pPr>
              <a:t>84</a:t>
            </a:fld>
            <a:endParaRPr lang="en-US"/>
          </a:p>
        </p:txBody>
      </p:sp>
    </p:spTree>
    <p:extLst>
      <p:ext uri="{BB962C8B-B14F-4D97-AF65-F5344CB8AC3E}">
        <p14:creationId xmlns:p14="http://schemas.microsoft.com/office/powerpoint/2010/main" val="85229044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9" name="Rectangle 3"/>
          <p:cNvSpPr>
            <a:spLocks noGrp="1" noChangeArrowheads="1"/>
          </p:cNvSpPr>
          <p:nvPr>
            <p:ph type="body" idx="4294967295"/>
          </p:nvPr>
        </p:nvSpPr>
        <p:spPr>
          <a:xfrm>
            <a:off x="914400" y="762000"/>
            <a:ext cx="7772400" cy="5562600"/>
          </a:xfrm>
        </p:spPr>
        <p:txBody>
          <a:bodyPr>
            <a:normAutofit/>
          </a:bodyPr>
          <a:lstStyle/>
          <a:p>
            <a:pPr marL="514350" indent="-514350" algn="just" rtl="1" eaLnBrk="1" fontAlgn="auto" hangingPunct="1">
              <a:lnSpc>
                <a:spcPct val="150000"/>
              </a:lnSpc>
              <a:spcAft>
                <a:spcPts val="0"/>
              </a:spcAft>
              <a:buFont typeface="Wingdings 2" pitchFamily="18" charset="2"/>
              <a:buNone/>
              <a:defRPr/>
            </a:pPr>
            <a:r>
              <a:rPr lang="ar-SA" sz="2800" b="1" dirty="0" smtClean="0">
                <a:solidFill>
                  <a:schemeClr val="folHlink"/>
                </a:solidFill>
                <a:latin typeface="Times New Roman" pitchFamily="18" charset="0"/>
                <a:ea typeface="+mn-ea"/>
                <a:cs typeface="Times New Roman" pitchFamily="18" charset="0"/>
              </a:rPr>
              <a:t>5. الـمساعدة </a:t>
            </a:r>
            <a:r>
              <a:rPr lang="ar-SA" sz="2800" b="1" dirty="0">
                <a:solidFill>
                  <a:schemeClr val="folHlink"/>
                </a:solidFill>
                <a:latin typeface="Times New Roman" pitchFamily="18" charset="0"/>
                <a:ea typeface="+mn-ea"/>
                <a:cs typeface="Times New Roman" pitchFamily="18" charset="0"/>
              </a:rPr>
              <a:t>في تحديد التزامات المزارع تجاه الضرائب وغيرها</a:t>
            </a:r>
            <a:r>
              <a:rPr lang="ar-SA" sz="2800" b="1" dirty="0" smtClean="0">
                <a:solidFill>
                  <a:schemeClr val="folHlink"/>
                </a:solidFill>
                <a:latin typeface="Times New Roman" pitchFamily="18" charset="0"/>
                <a:ea typeface="+mn-ea"/>
                <a:cs typeface="Times New Roman" pitchFamily="18" charset="0"/>
              </a:rPr>
              <a:t>:</a:t>
            </a:r>
          </a:p>
          <a:p>
            <a:pPr marL="265176" indent="-265176" algn="just" rtl="1" eaLnBrk="1" fontAlgn="auto" hangingPunct="1">
              <a:lnSpc>
                <a:spcPct val="150000"/>
              </a:lnSpc>
              <a:spcAft>
                <a:spcPts val="0"/>
              </a:spcAft>
              <a:buFont typeface="Wingdings 2" pitchFamily="18" charset="2"/>
              <a:buNone/>
              <a:defRPr/>
            </a:pPr>
            <a:r>
              <a:rPr lang="ar-SA" sz="2400" dirty="0" smtClean="0">
                <a:latin typeface="Times New Roman" pitchFamily="18" charset="0"/>
                <a:ea typeface="+mn-ea"/>
                <a:cs typeface="Times New Roman" pitchFamily="18" charset="0"/>
              </a:rPr>
              <a:t>ويكون </a:t>
            </a:r>
            <a:r>
              <a:rPr lang="ar-SA" sz="2400" dirty="0">
                <a:latin typeface="Times New Roman" pitchFamily="18" charset="0"/>
                <a:ea typeface="+mn-ea"/>
                <a:cs typeface="Times New Roman" pitchFamily="18" charset="0"/>
              </a:rPr>
              <a:t>للسجلات المزرعية الدور المهم في تحديد الدخل المزرعي الصافي الذي يخضع للضرائب ويتجنب بذلك المزارع التقديرات المجحفة فيما يتعلق بهذا الالتزام. وهذا الدور ضروري وحيوي في المزارع في المجتمعات النامية والمتخلّفة على السواء.</a:t>
            </a:r>
          </a:p>
          <a:p>
            <a:pPr marL="265176" indent="-265176" algn="just" rtl="1" eaLnBrk="1" fontAlgn="auto" hangingPunct="1">
              <a:lnSpc>
                <a:spcPct val="150000"/>
              </a:lnSpc>
              <a:spcAft>
                <a:spcPts val="0"/>
              </a:spcAft>
              <a:buFont typeface="Wingdings 2" pitchFamily="18" charset="2"/>
              <a:buNone/>
              <a:defRPr/>
            </a:pPr>
            <a:r>
              <a:rPr lang="ar-SA" sz="2400" dirty="0">
                <a:latin typeface="Times New Roman" pitchFamily="18" charset="0"/>
                <a:ea typeface="+mn-ea"/>
                <a:cs typeface="Times New Roman" pitchFamily="18" charset="0"/>
              </a:rPr>
              <a:t>هذه امثلة على أهمية الإحتفاظ بحد أدنى من السجلات المزرعة للإدارة العلمية للوحدات الإنتاجية.</a:t>
            </a:r>
            <a:endParaRPr lang="en-US" sz="2400" dirty="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A07AD433-89D0-413F-9147-91AF9CF72A68}" type="slidenum">
              <a:rPr lang="ar-SA" smtClean="0"/>
              <a:pPr>
                <a:defRPr/>
              </a:pPr>
              <a:t>85</a:t>
            </a:fld>
            <a:endParaRPr lang="en-US"/>
          </a:p>
        </p:txBody>
      </p:sp>
    </p:spTree>
    <p:extLst>
      <p:ext uri="{BB962C8B-B14F-4D97-AF65-F5344CB8AC3E}">
        <p14:creationId xmlns:p14="http://schemas.microsoft.com/office/powerpoint/2010/main" val="87346307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4294967295"/>
          </p:nvPr>
        </p:nvSpPr>
        <p:spPr>
          <a:xfrm>
            <a:off x="990600" y="304800"/>
            <a:ext cx="7772400" cy="6324600"/>
          </a:xfrm>
        </p:spPr>
        <p:txBody>
          <a:bodyPr/>
          <a:lstStyle/>
          <a:p>
            <a:pPr marL="265113" indent="-265113" algn="just" rtl="1" eaLnBrk="1" hangingPunct="1">
              <a:lnSpc>
                <a:spcPct val="90000"/>
              </a:lnSpc>
              <a:buFont typeface="Wingdings" pitchFamily="2" charset="2"/>
              <a:buChar char="q"/>
            </a:pPr>
            <a:r>
              <a:rPr lang="ar-SA" altLang="en-US" b="1" dirty="0" smtClean="0">
                <a:solidFill>
                  <a:schemeClr val="folHlink"/>
                </a:solidFill>
                <a:latin typeface="Times New Roman" pitchFamily="18" charset="0"/>
                <a:cs typeface="Times New Roman" pitchFamily="18" charset="0"/>
              </a:rPr>
              <a:t>أهداف أخرى للسجلات المز رعية وإستخداماتها:</a:t>
            </a:r>
            <a:endParaRPr lang="ar-SA" altLang="en-US" sz="2400" dirty="0" smtClean="0">
              <a:solidFill>
                <a:schemeClr val="folHlink"/>
              </a:solidFill>
              <a:latin typeface="Times New Roman" pitchFamily="18" charset="0"/>
              <a:cs typeface="Times New Roman" pitchFamily="18" charset="0"/>
            </a:endParaRPr>
          </a:p>
          <a:p>
            <a:pPr marL="347663" lvl="1" indent="0" algn="just" rtl="1" eaLnBrk="1" hangingPunct="1">
              <a:lnSpc>
                <a:spcPct val="150000"/>
              </a:lnSpc>
              <a:buNone/>
            </a:pPr>
            <a:r>
              <a:rPr lang="ar-SA" altLang="en-US" sz="2400" dirty="0" smtClean="0">
                <a:latin typeface="Times New Roman" pitchFamily="18" charset="0"/>
                <a:cs typeface="Times New Roman" pitchFamily="18" charset="0"/>
              </a:rPr>
              <a:t>- تحقيق أقصى أرباح ممكنة بالعمل على زيادة الإنتاج وخفض التكاليف.</a:t>
            </a:r>
          </a:p>
          <a:p>
            <a:pPr marL="347663" lvl="1" indent="0" algn="just" rtl="1" eaLnBrk="1" hangingPunct="1">
              <a:lnSpc>
                <a:spcPct val="150000"/>
              </a:lnSpc>
              <a:buNone/>
            </a:pPr>
            <a:r>
              <a:rPr lang="ar-SA" altLang="en-US" sz="2400" dirty="0" smtClean="0">
                <a:latin typeface="Times New Roman" pitchFamily="18" charset="0"/>
                <a:cs typeface="Times New Roman" pitchFamily="18" charset="0"/>
              </a:rPr>
              <a:t>- تحقيق نجاح المزرعة الذي يتوقف على طريقة استخدام السجلات وما بها من بيانات. </a:t>
            </a:r>
          </a:p>
          <a:p>
            <a:pPr marL="347663" lvl="1" indent="0" algn="just" rtl="1" eaLnBrk="1" hangingPunct="1">
              <a:lnSpc>
                <a:spcPct val="150000"/>
              </a:lnSpc>
              <a:buNone/>
            </a:pPr>
            <a:r>
              <a:rPr lang="ar-SA" altLang="en-US" sz="2400" dirty="0" smtClean="0">
                <a:latin typeface="Times New Roman" pitchFamily="18" charset="0"/>
                <a:cs typeface="Times New Roman" pitchFamily="18" charset="0"/>
              </a:rPr>
              <a:t>- توضيح وعرض الأعمال التي تتم بالمزرعة خلال فترة معينة. </a:t>
            </a:r>
          </a:p>
          <a:p>
            <a:pPr marL="347663" lvl="1" indent="0" algn="just" rtl="1" eaLnBrk="1" hangingPunct="1">
              <a:lnSpc>
                <a:spcPct val="150000"/>
              </a:lnSpc>
              <a:buNone/>
            </a:pPr>
            <a:r>
              <a:rPr lang="ar-SA" altLang="en-US" sz="2400" dirty="0" smtClean="0">
                <a:latin typeface="Times New Roman" pitchFamily="18" charset="0"/>
                <a:cs typeface="Times New Roman" pitchFamily="18" charset="0"/>
              </a:rPr>
              <a:t>- توضيح مدى التقدم الذي يتم في المزرعة وما يمكن أن يتحقق مستقبلاً.</a:t>
            </a:r>
          </a:p>
          <a:p>
            <a:pPr marL="347663" lvl="1" indent="0" algn="just" rtl="1" eaLnBrk="1" hangingPunct="1">
              <a:lnSpc>
                <a:spcPct val="150000"/>
              </a:lnSpc>
              <a:buNone/>
            </a:pPr>
            <a:r>
              <a:rPr lang="ar-SA" altLang="en-US" sz="2400" dirty="0" smtClean="0">
                <a:latin typeface="Times New Roman" pitchFamily="18" charset="0"/>
                <a:cs typeface="Times New Roman" pitchFamily="18" charset="0"/>
              </a:rPr>
              <a:t>- المساعدة في تسيير العمليات المزرعية والمساعدة في إتخاذ القرارات وتنظيم العمل.</a:t>
            </a:r>
          </a:p>
          <a:p>
            <a:pPr marL="347663" lvl="1" indent="0" algn="just" rtl="1" eaLnBrk="1" hangingPunct="1">
              <a:lnSpc>
                <a:spcPct val="150000"/>
              </a:lnSpc>
              <a:buNone/>
            </a:pPr>
            <a:r>
              <a:rPr lang="ar-SA" altLang="en-US" sz="2400" dirty="0" smtClean="0">
                <a:latin typeface="Times New Roman" pitchFamily="18" charset="0"/>
                <a:cs typeface="Times New Roman" pitchFamily="18" charset="0"/>
              </a:rPr>
              <a:t>- توضح مدى الانحراف في أداء العمليات المزرعية بمقارنتها بما هو محدد في الخطة الإنتاجية تساعد علي تحسين الكفاءة الإنتاجية للموارد المستخدمة. </a:t>
            </a:r>
          </a:p>
        </p:txBody>
      </p:sp>
      <p:sp>
        <p:nvSpPr>
          <p:cNvPr id="3" name="عنصر نائب لرقم الشريحة 2"/>
          <p:cNvSpPr>
            <a:spLocks noGrp="1"/>
          </p:cNvSpPr>
          <p:nvPr>
            <p:ph type="sldNum" sz="quarter" idx="12"/>
          </p:nvPr>
        </p:nvSpPr>
        <p:spPr/>
        <p:txBody>
          <a:bodyPr/>
          <a:lstStyle/>
          <a:p>
            <a:pPr>
              <a:defRPr/>
            </a:pPr>
            <a:fld id="{E1947E47-E4D0-4E00-A601-6F88173D4FAD}" type="slidenum">
              <a:rPr lang="ar-SA" smtClean="0"/>
              <a:pPr>
                <a:defRPr/>
              </a:pPr>
              <a:t>86</a:t>
            </a:fld>
            <a:endParaRPr lang="en-US"/>
          </a:p>
        </p:txBody>
      </p:sp>
    </p:spTree>
    <p:extLst>
      <p:ext uri="{BB962C8B-B14F-4D97-AF65-F5344CB8AC3E}">
        <p14:creationId xmlns:p14="http://schemas.microsoft.com/office/powerpoint/2010/main" val="386528251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مستطيل 2"/>
          <p:cNvSpPr>
            <a:spLocks noChangeArrowheads="1"/>
          </p:cNvSpPr>
          <p:nvPr/>
        </p:nvSpPr>
        <p:spPr bwMode="auto">
          <a:xfrm>
            <a:off x="762000" y="457200"/>
            <a:ext cx="815340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Tahoma" pitchFamily="34" charset="0"/>
                <a:cs typeface="Arial" pitchFamily="34" charset="0"/>
              </a:defRPr>
            </a:lvl1pPr>
            <a:lvl2pPr marL="547688" indent="-200025"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marL="347663" lvl="1" indent="0" algn="just" rtl="1" eaLnBrk="1" hangingPunct="1">
              <a:lnSpc>
                <a:spcPct val="150000"/>
              </a:lnSpc>
            </a:pPr>
            <a:r>
              <a:rPr lang="ar-SA" altLang="en-US" sz="2400" dirty="0" smtClean="0">
                <a:latin typeface="Times New Roman" pitchFamily="18" charset="0"/>
                <a:cs typeface="Times New Roman" pitchFamily="18" charset="0"/>
              </a:rPr>
              <a:t>- تساعد </a:t>
            </a:r>
            <a:r>
              <a:rPr lang="ar-SA" altLang="en-US" sz="2400" dirty="0">
                <a:latin typeface="Times New Roman" pitchFamily="18" charset="0"/>
                <a:cs typeface="Times New Roman" pitchFamily="18" charset="0"/>
              </a:rPr>
              <a:t>في توفير البيانات والمعلومات لوضع الخطط الإنتاجية. </a:t>
            </a:r>
          </a:p>
          <a:p>
            <a:pPr marL="347663" lvl="1" indent="0" algn="just" rtl="1" eaLnBrk="1" hangingPunct="1">
              <a:lnSpc>
                <a:spcPct val="150000"/>
              </a:lnSpc>
            </a:pPr>
            <a:r>
              <a:rPr lang="ar-SA" altLang="en-US" sz="2400" dirty="0" smtClean="0">
                <a:latin typeface="Times New Roman" pitchFamily="18" charset="0"/>
                <a:cs typeface="Times New Roman" pitchFamily="18" charset="0"/>
              </a:rPr>
              <a:t>- تساعد </a:t>
            </a:r>
            <a:r>
              <a:rPr lang="ar-SA" altLang="en-US" sz="2400" dirty="0">
                <a:latin typeface="Times New Roman" pitchFamily="18" charset="0"/>
                <a:cs typeface="Times New Roman" pitchFamily="18" charset="0"/>
              </a:rPr>
              <a:t>في إتخاذ القرارات التي توضع في ظل المخاطرة وعدم التأكد (اللايقين).</a:t>
            </a:r>
          </a:p>
          <a:p>
            <a:pPr marL="347663" lvl="1" indent="0" algn="just" rtl="1" eaLnBrk="1" hangingPunct="1">
              <a:lnSpc>
                <a:spcPct val="150000"/>
              </a:lnSpc>
            </a:pPr>
            <a:r>
              <a:rPr lang="ar-SA" altLang="en-US" sz="2400" dirty="0" smtClean="0">
                <a:latin typeface="Times New Roman" pitchFamily="18" charset="0"/>
                <a:cs typeface="Times New Roman" pitchFamily="18" charset="0"/>
              </a:rPr>
              <a:t>- تساعد </a:t>
            </a:r>
            <a:r>
              <a:rPr lang="ar-SA" altLang="en-US" sz="2400" dirty="0">
                <a:latin typeface="Times New Roman" pitchFamily="18" charset="0"/>
                <a:cs typeface="Times New Roman" pitchFamily="18" charset="0"/>
              </a:rPr>
              <a:t>في وضع المعدلات النمطية للتكاليف وإنتاجية المحاصيل مما يساعد على تقييم النتائج وتحليل الكفاءة الإنتاجية للموارد الزراعية.</a:t>
            </a:r>
          </a:p>
          <a:p>
            <a:pPr marL="347663" lvl="1" indent="0" algn="just" rtl="1" eaLnBrk="1" hangingPunct="1">
              <a:lnSpc>
                <a:spcPct val="150000"/>
              </a:lnSpc>
            </a:pPr>
            <a:r>
              <a:rPr lang="ar-SA" altLang="en-US" sz="2400" dirty="0" smtClean="0">
                <a:latin typeface="Times New Roman" pitchFamily="18" charset="0"/>
                <a:cs typeface="Times New Roman" pitchFamily="18" charset="0"/>
              </a:rPr>
              <a:t>-  </a:t>
            </a:r>
            <a:r>
              <a:rPr lang="ar-SA" altLang="en-US" sz="2400" dirty="0">
                <a:latin typeface="Times New Roman" pitchFamily="18" charset="0"/>
                <a:cs typeface="Times New Roman" pitchFamily="18" charset="0"/>
              </a:rPr>
              <a:t>توضيح الأساس الذي تحدد على أساسه الضرائب والزكاة.</a:t>
            </a:r>
          </a:p>
          <a:p>
            <a:pPr marL="347663" lvl="1" indent="0" algn="just" rtl="1" eaLnBrk="1" hangingPunct="1">
              <a:lnSpc>
                <a:spcPct val="150000"/>
              </a:lnSpc>
            </a:pPr>
            <a:r>
              <a:rPr lang="ar-SA" altLang="en-US" sz="2400" dirty="0" smtClean="0">
                <a:latin typeface="Times New Roman" pitchFamily="18" charset="0"/>
                <a:cs typeface="Times New Roman" pitchFamily="18" charset="0"/>
              </a:rPr>
              <a:t>- تساعد </a:t>
            </a:r>
            <a:r>
              <a:rPr lang="ar-SA" altLang="en-US" sz="2400" dirty="0">
                <a:latin typeface="Times New Roman" pitchFamily="18" charset="0"/>
                <a:cs typeface="Times New Roman" pitchFamily="18" charset="0"/>
              </a:rPr>
              <a:t>في تقييم استثمار رأس المال في المشاريع الزراعية.    </a:t>
            </a:r>
          </a:p>
          <a:p>
            <a:pPr marL="347663" lvl="1" indent="0" algn="just" rtl="1" eaLnBrk="1" hangingPunct="1">
              <a:lnSpc>
                <a:spcPct val="150000"/>
              </a:lnSpc>
            </a:pPr>
            <a:r>
              <a:rPr lang="ar-SA" altLang="en-US" sz="2400" dirty="0" smtClean="0">
                <a:latin typeface="Times New Roman" pitchFamily="18" charset="0"/>
                <a:cs typeface="Times New Roman" pitchFamily="18" charset="0"/>
              </a:rPr>
              <a:t>- تساعد </a:t>
            </a:r>
            <a:r>
              <a:rPr lang="ar-SA" altLang="en-US" sz="2400" dirty="0">
                <a:latin typeface="Times New Roman" pitchFamily="18" charset="0"/>
                <a:cs typeface="Times New Roman" pitchFamily="18" charset="0"/>
              </a:rPr>
              <a:t>في تحليل بيانات التكاليف الزراعية للعمل على تخفيضها.</a:t>
            </a:r>
          </a:p>
          <a:p>
            <a:pPr marL="347663" lvl="1" indent="0" algn="just" rtl="1" eaLnBrk="1" hangingPunct="1">
              <a:lnSpc>
                <a:spcPct val="150000"/>
              </a:lnSpc>
            </a:pPr>
            <a:r>
              <a:rPr lang="ar-SA" altLang="en-US" sz="2400" dirty="0" smtClean="0">
                <a:latin typeface="Times New Roman" pitchFamily="18" charset="0"/>
                <a:cs typeface="Times New Roman" pitchFamily="18" charset="0"/>
              </a:rPr>
              <a:t>- تساعد </a:t>
            </a:r>
            <a:r>
              <a:rPr lang="ar-SA" altLang="en-US" sz="2400" dirty="0">
                <a:latin typeface="Times New Roman" pitchFamily="18" charset="0"/>
                <a:cs typeface="Times New Roman" pitchFamily="18" charset="0"/>
              </a:rPr>
              <a:t>في تحليل المركز المالي والإداري للمزرعة والرقابة المزرعية حتى يمكن تجنب الانحرافات المالية.</a:t>
            </a:r>
            <a:endParaRPr lang="en-US" altLang="en-US" sz="2400" dirty="0">
              <a:latin typeface="Times New Roman" pitchFamily="18" charset="0"/>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9376E2C0-4E4E-4738-AB11-5059B8378274}" type="slidenum">
              <a:rPr lang="ar-SA" smtClean="0"/>
              <a:pPr>
                <a:defRPr/>
              </a:pPr>
              <a:t>87</a:t>
            </a:fld>
            <a:endParaRPr lang="en-US"/>
          </a:p>
        </p:txBody>
      </p:sp>
    </p:spTree>
    <p:extLst>
      <p:ext uri="{BB962C8B-B14F-4D97-AF65-F5344CB8AC3E}">
        <p14:creationId xmlns:p14="http://schemas.microsoft.com/office/powerpoint/2010/main" val="413020636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457200" y="381000"/>
            <a:ext cx="8229600" cy="609600"/>
          </a:xfrm>
        </p:spPr>
        <p:txBody>
          <a:bodyPr/>
          <a:lstStyle/>
          <a:p>
            <a:pPr algn="ctr" eaLnBrk="1" fontAlgn="auto" hangingPunct="1">
              <a:spcAft>
                <a:spcPts val="0"/>
              </a:spcAft>
              <a:defRPr/>
            </a:pPr>
            <a:r>
              <a:rPr lang="ar-SA" sz="3200" b="1" dirty="0" smtClean="0">
                <a:solidFill>
                  <a:schemeClr val="folHlink"/>
                </a:solidFill>
                <a:effectLst/>
                <a:latin typeface="Times New Roman" pitchFamily="18" charset="0"/>
                <a:ea typeface="+mj-ea"/>
                <a:cs typeface="Times New Roman" pitchFamily="18" charset="0"/>
              </a:rPr>
              <a:t>المعلومات المطلوبة للسجلات المزرعية</a:t>
            </a:r>
            <a:endParaRPr lang="en-US" sz="3200" b="1" dirty="0">
              <a:solidFill>
                <a:schemeClr val="folHlink"/>
              </a:solidFill>
              <a:effectLst/>
              <a:latin typeface="Times New Roman" pitchFamily="18" charset="0"/>
              <a:ea typeface="+mj-ea"/>
              <a:cs typeface="Times New Roman" pitchFamily="18" charset="0"/>
            </a:endParaRPr>
          </a:p>
        </p:txBody>
      </p:sp>
      <p:sp>
        <p:nvSpPr>
          <p:cNvPr id="18435" name="Rectangle 3"/>
          <p:cNvSpPr>
            <a:spLocks noGrp="1" noChangeArrowheads="1"/>
          </p:cNvSpPr>
          <p:nvPr>
            <p:ph idx="1"/>
          </p:nvPr>
        </p:nvSpPr>
        <p:spPr>
          <a:xfrm>
            <a:off x="990600" y="914400"/>
            <a:ext cx="8153400" cy="5486400"/>
          </a:xfrm>
        </p:spPr>
        <p:txBody>
          <a:bodyPr/>
          <a:lstStyle/>
          <a:p>
            <a:pPr algn="just"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تكون في الغالب كفاءة القرارات </a:t>
            </a:r>
            <a:r>
              <a:rPr lang="en-US" altLang="en-US" sz="2400" i="1" dirty="0" smtClean="0">
                <a:latin typeface="Times New Roman" pitchFamily="18" charset="0"/>
                <a:cs typeface="Times New Roman" pitchFamily="18" charset="0"/>
              </a:rPr>
              <a:t>Efficiency Decisions</a:t>
            </a:r>
            <a:r>
              <a:rPr lang="en-US" altLang="en-US" sz="2400" dirty="0" smtClean="0">
                <a:latin typeface="Times New Roman" pitchFamily="18" charset="0"/>
                <a:cs typeface="Times New Roman" pitchFamily="18" charset="0"/>
              </a:rPr>
              <a:t> </a:t>
            </a:r>
            <a:r>
              <a:rPr lang="ar-SA" altLang="en-US" sz="2400" dirty="0" smtClean="0">
                <a:latin typeface="Times New Roman" pitchFamily="18" charset="0"/>
                <a:cs typeface="Times New Roman" pitchFamily="18" charset="0"/>
              </a:rPr>
              <a:t> التي تتخذها الإدارة المزرعية مقرونة بكمية المعلومات التي بينت عليها هذه القرارات والقاعدة العامة تقول بزيادة الكفاءة كلما زادت كمية المعلومات المتوفرة.</a:t>
            </a:r>
          </a:p>
          <a:p>
            <a:pPr algn="just"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 غير أنه لهذه القاعدة نظرة اقتصادية لا بد من التعرض لها وهي المتمثلة في زيادة التكاليف بزيادة كمية المعلومات. فمثلاً لدراسة تأثير التغذية على الزيادة في وزن الحيوان قد يستفاد من قراءات الوزن اليومية اوالأسبوعية اوالشهرية... الخ، غير أن القراءات اليومية تشكل تكلفة وعبء أكبر من القراءات الأسبوعية اوالشهرية.. الخ. </a:t>
            </a:r>
          </a:p>
          <a:p>
            <a:pPr algn="just" eaLnBrk="1" hangingPunct="1">
              <a:lnSpc>
                <a:spcPct val="150000"/>
              </a:lnSpc>
              <a:buFont typeface="Wingdings" panose="05000000000000000000" pitchFamily="2" charset="2"/>
              <a:buChar char="Ø"/>
            </a:pPr>
            <a:r>
              <a:rPr lang="ar-SA" altLang="en-US" sz="2400" dirty="0" smtClean="0">
                <a:latin typeface="Times New Roman" pitchFamily="18" charset="0"/>
                <a:cs typeface="Times New Roman" pitchFamily="18" charset="0"/>
              </a:rPr>
              <a:t>إذا تزداد الاستفادة بزيادة المعلومات ولكن التكاليف أيضا تزداد بزيادة عدد القراءات لأوزان الحيوانات.</a:t>
            </a:r>
            <a:endParaRPr lang="ar-SA" altLang="en-US" sz="2400" b="1"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280F562B-E9E9-466F-90B3-C123EDCD019A}" type="slidenum">
              <a:rPr lang="ar-SA" smtClean="0"/>
              <a:pPr>
                <a:defRPr/>
              </a:pPr>
              <a:t>88</a:t>
            </a:fld>
            <a:endParaRPr lang="en-US"/>
          </a:p>
        </p:txBody>
      </p:sp>
    </p:spTree>
    <p:extLst>
      <p:ext uri="{BB962C8B-B14F-4D97-AF65-F5344CB8AC3E}">
        <p14:creationId xmlns:p14="http://schemas.microsoft.com/office/powerpoint/2010/main" val="305722681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1026" name="Object 4"/>
          <p:cNvGraphicFramePr>
            <a:graphicFrameLocks noChangeAspect="1"/>
          </p:cNvGraphicFramePr>
          <p:nvPr>
            <p:extLst>
              <p:ext uri="{D42A27DB-BD31-4B8C-83A1-F6EECF244321}">
                <p14:modId xmlns:p14="http://schemas.microsoft.com/office/powerpoint/2010/main" val="1695505681"/>
              </p:ext>
            </p:extLst>
          </p:nvPr>
        </p:nvGraphicFramePr>
        <p:xfrm>
          <a:off x="762000" y="1762125"/>
          <a:ext cx="7848600" cy="4724400"/>
        </p:xfrm>
        <a:graphic>
          <a:graphicData uri="http://schemas.openxmlformats.org/presentationml/2006/ole">
            <mc:AlternateContent xmlns:mc="http://schemas.openxmlformats.org/markup-compatibility/2006">
              <mc:Choice xmlns:v="urn:schemas-microsoft-com:vml" Requires="v">
                <p:oleObj spid="_x0000_s7198" name="Document" r:id="rId3" imgW="7061758" imgH="5723181" progId="Word.Document.8">
                  <p:embed/>
                </p:oleObj>
              </mc:Choice>
              <mc:Fallback>
                <p:oleObj name="Document" r:id="rId3" imgW="7061758" imgH="5723181"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762125"/>
                        <a:ext cx="7848600" cy="472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8" name="Rectangle 6"/>
          <p:cNvSpPr>
            <a:spLocks noChangeArrowheads="1"/>
          </p:cNvSpPr>
          <p:nvPr/>
        </p:nvSpPr>
        <p:spPr bwMode="auto">
          <a:xfrm>
            <a:off x="0" y="41243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1029" name="مستطيل 4"/>
          <p:cNvSpPr>
            <a:spLocks noChangeArrowheads="1"/>
          </p:cNvSpPr>
          <p:nvPr/>
        </p:nvSpPr>
        <p:spPr bwMode="auto">
          <a:xfrm>
            <a:off x="1066800" y="152400"/>
            <a:ext cx="7543800" cy="15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rtl="1" eaLnBrk="1" hangingPunct="1">
              <a:lnSpc>
                <a:spcPct val="90000"/>
              </a:lnSpc>
            </a:pPr>
            <a:r>
              <a:rPr lang="ar-SA" altLang="en-US" sz="2400" dirty="0">
                <a:solidFill>
                  <a:schemeClr val="folHlink"/>
                </a:solidFill>
                <a:latin typeface="Times New Roman" pitchFamily="18" charset="0"/>
                <a:cs typeface="Times New Roman" pitchFamily="18" charset="0"/>
              </a:rPr>
              <a:t>الحجم الأمثل للمعلومات:</a:t>
            </a:r>
          </a:p>
          <a:p>
            <a:pPr algn="just" rtl="1" eaLnBrk="1" hangingPunct="1">
              <a:lnSpc>
                <a:spcPct val="90000"/>
              </a:lnSpc>
              <a:buFont typeface="Wingdings" pitchFamily="2" charset="2"/>
              <a:buNone/>
            </a:pPr>
            <a:r>
              <a:rPr lang="ar-SA" altLang="en-US" sz="2000" dirty="0">
                <a:latin typeface="Times New Roman" pitchFamily="18" charset="0"/>
                <a:cs typeface="Times New Roman" pitchFamily="18" charset="0"/>
              </a:rPr>
              <a:t>إدارة المزارع تتعامل مع المعلومات كسلعة من السلع لها تكلفة وينتج عنها منفعة وفي هذه الحالة يمكن استخدام النظرية الاقتصادية في تحديد الحجم الأمثل للمعلومات بحيث: تتحدد كمية المعلومات المطلوبة بالنقط التي تتساوى عندها القيمة الإنتاجية الحدية للمعلومات مع التكلفة الحدية للمعلومات كما هو مبين في الشكل</a:t>
            </a:r>
            <a:endParaRPr lang="en-US" altLang="en-US" sz="2000" dirty="0">
              <a:latin typeface="Times New Roman" pitchFamily="18" charset="0"/>
              <a:cs typeface="Times New Roman" pitchFamily="18" charset="0"/>
            </a:endParaRPr>
          </a:p>
        </p:txBody>
      </p:sp>
      <p:sp>
        <p:nvSpPr>
          <p:cNvPr id="6" name="عنصر نائب لرقم الشريحة 5"/>
          <p:cNvSpPr>
            <a:spLocks noGrp="1"/>
          </p:cNvSpPr>
          <p:nvPr>
            <p:ph type="sldNum" sz="quarter" idx="12"/>
          </p:nvPr>
        </p:nvSpPr>
        <p:spPr/>
        <p:txBody>
          <a:bodyPr/>
          <a:lstStyle/>
          <a:p>
            <a:pPr>
              <a:defRPr/>
            </a:pPr>
            <a:fld id="{A2398BF4-BD83-4407-8437-2E86F10598A5}" type="slidenum">
              <a:rPr lang="ar-SA" smtClean="0"/>
              <a:pPr>
                <a:defRPr/>
              </a:pPr>
              <a:t>89</a:t>
            </a:fld>
            <a:endParaRPr lang="en-US"/>
          </a:p>
        </p:txBody>
      </p:sp>
    </p:spTree>
    <p:extLst>
      <p:ext uri="{BB962C8B-B14F-4D97-AF65-F5344CB8AC3E}">
        <p14:creationId xmlns:p14="http://schemas.microsoft.com/office/powerpoint/2010/main" val="34185833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p:cNvSpPr txBox="1">
            <a:spLocks/>
          </p:cNvSpPr>
          <p:nvPr/>
        </p:nvSpPr>
        <p:spPr>
          <a:xfrm>
            <a:off x="2438400" y="2286000"/>
            <a:ext cx="4130675" cy="3276600"/>
          </a:xfrm>
          <a:prstGeom prst="rect">
            <a:avLst/>
          </a:prstGeom>
        </p:spPr>
        <p:txBody>
          <a:bodyPr/>
          <a:lstStyle/>
          <a:p>
            <a:pPr marL="274320" indent="-274320" algn="ctr" fontAlgn="auto">
              <a:spcBef>
                <a:spcPct val="20000"/>
              </a:spcBef>
              <a:spcAft>
                <a:spcPts val="0"/>
              </a:spcAft>
              <a:buClr>
                <a:schemeClr val="accent3"/>
              </a:buClr>
              <a:buSzPct val="95000"/>
              <a:buFont typeface="Wingdings 2"/>
              <a:buChar char=""/>
              <a:defRPr/>
            </a:pPr>
            <a:endParaRPr lang="en-US" sz="2800" dirty="0">
              <a:solidFill>
                <a:schemeClr val="bg2">
                  <a:lumMod val="50000"/>
                </a:schemeClr>
              </a:solidFill>
              <a:latin typeface="+mn-lt"/>
              <a:cs typeface="+mn-cs"/>
            </a:endParaRPr>
          </a:p>
        </p:txBody>
      </p:sp>
      <p:sp>
        <p:nvSpPr>
          <p:cNvPr id="4" name="TextBox 3"/>
          <p:cNvSpPr txBox="1"/>
          <p:nvPr/>
        </p:nvSpPr>
        <p:spPr>
          <a:xfrm>
            <a:off x="1752600" y="1981200"/>
            <a:ext cx="5638800" cy="400050"/>
          </a:xfrm>
          <a:prstGeom prst="rect">
            <a:avLst/>
          </a:prstGeom>
          <a:noFill/>
        </p:spPr>
        <p:txBody>
          <a:bodyPr>
            <a:spAutoFit/>
          </a:bodyPr>
          <a:lstStyle/>
          <a:p>
            <a:pPr algn="ctr" rtl="1" fontAlgn="auto">
              <a:spcBef>
                <a:spcPts val="0"/>
              </a:spcBef>
              <a:spcAft>
                <a:spcPts val="0"/>
              </a:spcAft>
              <a:defRPr/>
            </a:pPr>
            <a:endParaRPr lang="en-US" sz="2000" dirty="0">
              <a:solidFill>
                <a:schemeClr val="bg2">
                  <a:lumMod val="50000"/>
                </a:schemeClr>
              </a:solidFill>
              <a:latin typeface="+mn-lt"/>
              <a:cs typeface="+mn-cs"/>
            </a:endParaRPr>
          </a:p>
        </p:txBody>
      </p:sp>
      <p:sp>
        <p:nvSpPr>
          <p:cNvPr id="15364" name="Rectangle 7"/>
          <p:cNvSpPr>
            <a:spLocks noChangeArrowheads="1"/>
          </p:cNvSpPr>
          <p:nvPr/>
        </p:nvSpPr>
        <p:spPr bwMode="auto">
          <a:xfrm>
            <a:off x="304800" y="3721100"/>
            <a:ext cx="8610600" cy="615950"/>
          </a:xfrm>
          <a:prstGeom prst="rect">
            <a:avLst/>
          </a:prstGeom>
          <a:noFill/>
          <a:ln w="9525">
            <a:noFill/>
            <a:miter lim="800000"/>
            <a:headEnd/>
            <a:tailEnd/>
          </a:ln>
        </p:spPr>
        <p:txBody>
          <a:bodyPr anchor="ctr">
            <a:spAutoFit/>
          </a:bodyPr>
          <a:lstStyle/>
          <a:p>
            <a:pPr algn="ctr" rtl="1" eaLnBrk="0" hangingPunct="0"/>
            <a:endParaRPr lang="en-US" altLang="zh-CN" sz="1600" dirty="0"/>
          </a:p>
          <a:p>
            <a:pPr eaLnBrk="0" hangingPunct="0"/>
            <a:endParaRPr lang="en-US" altLang="zh-CN" dirty="0"/>
          </a:p>
        </p:txBody>
      </p:sp>
      <p:pic>
        <p:nvPicPr>
          <p:cNvPr id="15365" name="Picture 2" descr="شعار قسم الاقتصاد الزراعي"/>
          <p:cNvPicPr>
            <a:picLocks noChangeAspect="1" noChangeArrowheads="1"/>
          </p:cNvPicPr>
          <p:nvPr/>
        </p:nvPicPr>
        <p:blipFill>
          <a:blip r:embed="rId3" cstate="print"/>
          <a:srcRect/>
          <a:stretch>
            <a:fillRect/>
          </a:stretch>
        </p:blipFill>
        <p:spPr bwMode="auto">
          <a:xfrm>
            <a:off x="0" y="1"/>
            <a:ext cx="1609725" cy="762000"/>
          </a:xfrm>
          <a:prstGeom prst="rect">
            <a:avLst/>
          </a:prstGeom>
          <a:noFill/>
          <a:ln w="9525">
            <a:noFill/>
            <a:miter lim="800000"/>
            <a:headEnd/>
            <a:tailEnd/>
          </a:ln>
        </p:spPr>
      </p:pic>
      <p:sp>
        <p:nvSpPr>
          <p:cNvPr id="15367" name="Rectangle 7"/>
          <p:cNvSpPr>
            <a:spLocks noChangeArrowheads="1"/>
          </p:cNvSpPr>
          <p:nvPr/>
        </p:nvSpPr>
        <p:spPr bwMode="auto">
          <a:xfrm>
            <a:off x="457200" y="1315255"/>
            <a:ext cx="8229600" cy="4678204"/>
          </a:xfrm>
          <a:prstGeom prst="rect">
            <a:avLst/>
          </a:prstGeom>
          <a:noFill/>
          <a:ln w="9525">
            <a:noFill/>
            <a:miter lim="800000"/>
            <a:headEnd/>
            <a:tailEnd/>
          </a:ln>
        </p:spPr>
        <p:txBody>
          <a:bodyPr wrap="square" anchor="ctr">
            <a:spAutoFit/>
          </a:bodyPr>
          <a:lstStyle/>
          <a:p>
            <a:pPr algn="justLow" rtl="1" eaLnBrk="0" hangingPunct="0">
              <a:buFont typeface="Wingdings" pitchFamily="2" charset="2"/>
              <a:buChar char="Ø"/>
              <a:tabLst>
                <a:tab pos="504825" algn="l"/>
              </a:tabLst>
            </a:pPr>
            <a:r>
              <a:rPr lang="ar-SA" b="1" dirty="0">
                <a:solidFill>
                  <a:srgbClr val="0D0D0D"/>
                </a:solidFill>
                <a:latin typeface="Times New Roman" pitchFamily="18" charset="0"/>
                <a:ea typeface="Times New Roman" pitchFamily="18" charset="0"/>
                <a:cs typeface="Times New Roman" pitchFamily="18" charset="0"/>
              </a:rPr>
              <a:t>كما يوجد عدة تعريفات لعلم إدارة المزارع التي يمكن تلخيصها على النحو الآتي</a:t>
            </a:r>
            <a:r>
              <a:rPr lang="ar-SA" b="1" dirty="0" smtClean="0">
                <a:solidFill>
                  <a:srgbClr val="0D0D0D"/>
                </a:solidFill>
                <a:latin typeface="Times New Roman" pitchFamily="18" charset="0"/>
                <a:ea typeface="Times New Roman" pitchFamily="18" charset="0"/>
                <a:cs typeface="Times New Roman" pitchFamily="18" charset="0"/>
              </a:rPr>
              <a:t>:</a:t>
            </a:r>
          </a:p>
          <a:p>
            <a:pPr algn="justLow" rtl="1" eaLnBrk="0" hangingPunct="0">
              <a:tabLst>
                <a:tab pos="504825" algn="l"/>
              </a:tabLst>
            </a:pPr>
            <a:endParaRPr lang="en-US" dirty="0">
              <a:solidFill>
                <a:srgbClr val="0D0D0D"/>
              </a:solidFill>
              <a:latin typeface="Times New Roman" pitchFamily="18" charset="0"/>
              <a:ea typeface="Times New Roman" pitchFamily="18" charset="0"/>
              <a:cs typeface="Times New Roman" pitchFamily="18" charset="0"/>
            </a:endParaRPr>
          </a:p>
          <a:p>
            <a:pPr marL="285750" indent="-285750" algn="justLow" rtl="1" eaLnBrk="0" hangingPunct="0">
              <a:buFont typeface="Wingdings" pitchFamily="2" charset="2"/>
              <a:buChar char="q"/>
              <a:tabLst>
                <a:tab pos="504825" algn="l"/>
              </a:tabLst>
            </a:pPr>
            <a:r>
              <a:rPr lang="ar-SA" dirty="0">
                <a:solidFill>
                  <a:srgbClr val="06686D"/>
                </a:solidFill>
                <a:latin typeface="Times New Roman" pitchFamily="18" charset="0"/>
                <a:ea typeface="Times New Roman" pitchFamily="18" charset="0"/>
                <a:cs typeface="Times New Roman" pitchFamily="18" charset="0"/>
              </a:rPr>
              <a:t>أنها احد فروع على </a:t>
            </a:r>
            <a:r>
              <a:rPr lang="ar-SA" dirty="0" smtClean="0">
                <a:solidFill>
                  <a:srgbClr val="06686D"/>
                </a:solidFill>
                <a:latin typeface="Times New Roman" pitchFamily="18" charset="0"/>
                <a:ea typeface="Times New Roman" pitchFamily="18" charset="0"/>
                <a:cs typeface="Times New Roman" pitchFamily="18" charset="0"/>
              </a:rPr>
              <a:t>الاقتصاد </a:t>
            </a:r>
            <a:r>
              <a:rPr lang="ar-SA" dirty="0">
                <a:solidFill>
                  <a:srgbClr val="06686D"/>
                </a:solidFill>
                <a:latin typeface="Times New Roman" pitchFamily="18" charset="0"/>
                <a:ea typeface="Times New Roman" pitchFamily="18" charset="0"/>
                <a:cs typeface="Times New Roman" pitchFamily="18" charset="0"/>
              </a:rPr>
              <a:t>الزراعي الذي هو علم من العلوم </a:t>
            </a:r>
            <a:r>
              <a:rPr lang="ar-SA" dirty="0" smtClean="0">
                <a:solidFill>
                  <a:srgbClr val="06686D"/>
                </a:solidFill>
                <a:latin typeface="Times New Roman" pitchFamily="18" charset="0"/>
                <a:ea typeface="Times New Roman" pitchFamily="18" charset="0"/>
                <a:cs typeface="Times New Roman" pitchFamily="18" charset="0"/>
              </a:rPr>
              <a:t>الاجتماعية </a:t>
            </a:r>
            <a:r>
              <a:rPr lang="ar-SA" dirty="0">
                <a:solidFill>
                  <a:srgbClr val="06686D"/>
                </a:solidFill>
                <a:latin typeface="Times New Roman" pitchFamily="18" charset="0"/>
                <a:ea typeface="Times New Roman" pitchFamily="18" charset="0"/>
                <a:cs typeface="Times New Roman" pitchFamily="18" charset="0"/>
              </a:rPr>
              <a:t>التطبيقية وتهدف إلى تنظيم وتوزيع الموارد البشرية والطبيعية داخل الوحدة الإنتاجية (المزرعة) بغرض تحقيق اهداف تلك الوحدة</a:t>
            </a:r>
            <a:r>
              <a:rPr lang="ar-SA" dirty="0" smtClean="0">
                <a:solidFill>
                  <a:srgbClr val="06686D"/>
                </a:solidFill>
                <a:latin typeface="Times New Roman" pitchFamily="18" charset="0"/>
                <a:ea typeface="Times New Roman" pitchFamily="18" charset="0"/>
                <a:cs typeface="Times New Roman" pitchFamily="18" charset="0"/>
              </a:rPr>
              <a:t>.</a:t>
            </a:r>
          </a:p>
          <a:p>
            <a:pPr algn="justLow" rtl="1" eaLnBrk="0" hangingPunct="0">
              <a:tabLst>
                <a:tab pos="504825" algn="l"/>
              </a:tabLst>
            </a:pPr>
            <a:endParaRPr lang="en-US" b="1" dirty="0">
              <a:solidFill>
                <a:srgbClr val="002060"/>
              </a:solidFill>
              <a:latin typeface="Times New Roman" pitchFamily="18" charset="0"/>
              <a:ea typeface="Times New Roman" pitchFamily="18" charset="0"/>
              <a:cs typeface="Times New Roman" pitchFamily="18" charset="0"/>
            </a:endParaRPr>
          </a:p>
          <a:p>
            <a:pPr marL="285750" indent="-285750" algn="justLow" rtl="1" eaLnBrk="0" hangingPunct="0">
              <a:buFont typeface="Wingdings" pitchFamily="2" charset="2"/>
              <a:buChar char="q"/>
              <a:tabLst>
                <a:tab pos="504825" algn="l"/>
              </a:tabLst>
            </a:pPr>
            <a:r>
              <a:rPr lang="ar-SA" b="1" dirty="0">
                <a:solidFill>
                  <a:srgbClr val="002060"/>
                </a:solidFill>
                <a:latin typeface="Times New Roman" pitchFamily="18" charset="0"/>
                <a:cs typeface="Times New Roman" pitchFamily="18" charset="0"/>
              </a:rPr>
              <a:t>كما عرفت بأنها الجزء الغير منظور من عملية الإنتاج</a:t>
            </a:r>
            <a:r>
              <a:rPr lang="ar-SA" dirty="0" smtClean="0">
                <a:solidFill>
                  <a:srgbClr val="0D0D0D"/>
                </a:solidFill>
                <a:latin typeface="Times New Roman" pitchFamily="18" charset="0"/>
                <a:cs typeface="Times New Roman" pitchFamily="18" charset="0"/>
              </a:rPr>
              <a:t>.</a:t>
            </a:r>
          </a:p>
          <a:p>
            <a:pPr marL="285750" indent="-285750" algn="justLow" rtl="1" eaLnBrk="0" hangingPunct="0">
              <a:buFont typeface="Wingdings" pitchFamily="2" charset="2"/>
              <a:buChar char="q"/>
              <a:tabLst>
                <a:tab pos="504825" algn="l"/>
              </a:tabLst>
            </a:pPr>
            <a:endParaRPr lang="en-US" dirty="0">
              <a:solidFill>
                <a:srgbClr val="0D0D0D"/>
              </a:solidFill>
              <a:latin typeface="Times New Roman" pitchFamily="18" charset="0"/>
              <a:cs typeface="Times New Roman" pitchFamily="18" charset="0"/>
            </a:endParaRPr>
          </a:p>
          <a:p>
            <a:pPr marL="285750" indent="-285750" algn="justLow" rtl="1" eaLnBrk="0" hangingPunct="0">
              <a:buFont typeface="Wingdings" pitchFamily="2" charset="2"/>
              <a:buChar char="q"/>
              <a:tabLst>
                <a:tab pos="504825" algn="l"/>
              </a:tabLst>
            </a:pPr>
            <a:r>
              <a:rPr lang="ar-SA" sz="2000" dirty="0">
                <a:solidFill>
                  <a:srgbClr val="F46E0A"/>
                </a:solidFill>
                <a:latin typeface="Times New Roman" pitchFamily="18" charset="0"/>
                <a:cs typeface="Times New Roman" pitchFamily="18" charset="0"/>
              </a:rPr>
              <a:t>أما فورستر (</a:t>
            </a:r>
            <a:r>
              <a:rPr lang="en-US" sz="2000" i="1" dirty="0">
                <a:solidFill>
                  <a:srgbClr val="F46E0A"/>
                </a:solidFill>
                <a:latin typeface="Times New Roman" pitchFamily="18" charset="0"/>
                <a:cs typeface="Times New Roman" pitchFamily="18" charset="0"/>
              </a:rPr>
              <a:t>Forster</a:t>
            </a:r>
            <a:r>
              <a:rPr lang="ar-SA" sz="2000" dirty="0">
                <a:solidFill>
                  <a:srgbClr val="F46E0A"/>
                </a:solidFill>
                <a:latin typeface="Times New Roman" pitchFamily="18" charset="0"/>
                <a:cs typeface="Times New Roman" pitchFamily="18" charset="0"/>
              </a:rPr>
              <a:t>) فقد قام بتعريف إدارة المزارع في كتابه (</a:t>
            </a:r>
            <a:r>
              <a:rPr lang="en-US" sz="2000" i="1" dirty="0">
                <a:solidFill>
                  <a:srgbClr val="F46E0A"/>
                </a:solidFill>
                <a:latin typeface="Times New Roman" pitchFamily="18" charset="0"/>
                <a:cs typeface="Times New Roman" pitchFamily="18" charset="0"/>
              </a:rPr>
              <a:t>Farm Organization and Management</a:t>
            </a:r>
            <a:r>
              <a:rPr lang="ar-SA" sz="2000" dirty="0">
                <a:solidFill>
                  <a:srgbClr val="F46E0A"/>
                </a:solidFill>
                <a:latin typeface="Times New Roman" pitchFamily="18" charset="0"/>
                <a:cs typeface="Times New Roman" pitchFamily="18" charset="0"/>
              </a:rPr>
              <a:t>) انها علم وفن ومشروع عمل حيث ذكر مانصه</a:t>
            </a:r>
            <a:r>
              <a:rPr lang="ar-SA" sz="2000" dirty="0" smtClean="0">
                <a:solidFill>
                  <a:srgbClr val="F46E0A"/>
                </a:solidFill>
                <a:latin typeface="Times New Roman" pitchFamily="18" charset="0"/>
                <a:cs typeface="Times New Roman" pitchFamily="18" charset="0"/>
              </a:rPr>
              <a:t>:</a:t>
            </a:r>
            <a:endParaRPr lang="en-US" sz="2000" dirty="0">
              <a:solidFill>
                <a:srgbClr val="F46E0A"/>
              </a:solidFill>
              <a:latin typeface="Times New Roman" pitchFamily="18" charset="0"/>
              <a:cs typeface="Times New Roman" pitchFamily="18" charset="0"/>
            </a:endParaRPr>
          </a:p>
          <a:p>
            <a:pPr algn="justLow" rtl="1" eaLnBrk="0" hangingPunct="0">
              <a:tabLst>
                <a:tab pos="504825" algn="l"/>
              </a:tabLst>
            </a:pPr>
            <a:r>
              <a:rPr lang="ar-SA" sz="2000" dirty="0">
                <a:solidFill>
                  <a:srgbClr val="F46E0A"/>
                </a:solidFill>
                <a:latin typeface="Times New Roman" pitchFamily="18" charset="0"/>
                <a:cs typeface="Times New Roman" pitchFamily="18" charset="0"/>
              </a:rPr>
              <a:t>"تعرف إدارة المزارع بانها دراسة طرق ووسائل تنظيم عناصر الإنتاج من ارض وعمل وراس مال، وكذلك تطبيق المعرفة الفنية والخبرات والمهارات لكي تنتج المزرعة اكبر قدر من الدخل الصافي او الارباح</a:t>
            </a:r>
            <a:r>
              <a:rPr lang="ar-SA" sz="2000" dirty="0" smtClean="0">
                <a:solidFill>
                  <a:srgbClr val="F46E0A"/>
                </a:solidFill>
                <a:latin typeface="Times New Roman" pitchFamily="18" charset="0"/>
                <a:cs typeface="Times New Roman" pitchFamily="18" charset="0"/>
              </a:rPr>
              <a:t>".</a:t>
            </a:r>
          </a:p>
          <a:p>
            <a:pPr marL="285750" indent="-285750" algn="justLow" rtl="1" eaLnBrk="0" hangingPunct="0">
              <a:buFont typeface="Wingdings" pitchFamily="2" charset="2"/>
              <a:buChar char="q"/>
              <a:tabLst>
                <a:tab pos="504825" algn="l"/>
              </a:tabLst>
            </a:pPr>
            <a:endParaRPr lang="en-US" dirty="0">
              <a:solidFill>
                <a:srgbClr val="F46E0A"/>
              </a:solidFill>
              <a:latin typeface="Times New Roman" pitchFamily="18" charset="0"/>
              <a:cs typeface="Times New Roman" pitchFamily="18" charset="0"/>
            </a:endParaRPr>
          </a:p>
          <a:p>
            <a:pPr marL="285750" indent="-285750" algn="justLow" eaLnBrk="0" hangingPunct="0">
              <a:buFont typeface="Wingdings" pitchFamily="2" charset="2"/>
              <a:buChar char="q"/>
              <a:tabLst>
                <a:tab pos="504825" algn="l"/>
              </a:tabLst>
            </a:pPr>
            <a:r>
              <a:rPr lang="en-US" i="1" dirty="0">
                <a:solidFill>
                  <a:schemeClr val="accent1"/>
                </a:solidFill>
                <a:latin typeface="Times New Roman" pitchFamily="18" charset="0"/>
                <a:cs typeface="Times New Roman" pitchFamily="18" charset="0"/>
              </a:rPr>
              <a:t>" Farm Management may be defined as study of ways and means of organizing land, labor, and Capital, and the application of technical knowledge and skill, in order that the farm may be made to yield the maximum net returns</a:t>
            </a:r>
            <a:r>
              <a:rPr lang="en-US" i="1" dirty="0">
                <a:solidFill>
                  <a:srgbClr val="0D0D0D"/>
                </a:solidFill>
                <a:latin typeface="Times New Roman" pitchFamily="18" charset="0"/>
                <a:cs typeface="Times New Roman" pitchFamily="18" charset="0"/>
              </a:rPr>
              <a:t>'' </a:t>
            </a:r>
            <a:endParaRPr lang="en-US" dirty="0">
              <a:solidFill>
                <a:srgbClr val="0D0D0D"/>
              </a:solidFill>
              <a:latin typeface="Times New Roman" pitchFamily="18" charset="0"/>
              <a:cs typeface="Times New Roman" pitchFamily="18" charset="0"/>
            </a:endParaRPr>
          </a:p>
        </p:txBody>
      </p:sp>
      <p:sp>
        <p:nvSpPr>
          <p:cNvPr id="8" name="Slide Number Placeholder 7"/>
          <p:cNvSpPr>
            <a:spLocks noGrp="1"/>
          </p:cNvSpPr>
          <p:nvPr>
            <p:ph type="sldNum" sz="quarter" idx="12"/>
          </p:nvPr>
        </p:nvSpPr>
        <p:spPr/>
        <p:txBody>
          <a:bodyPr/>
          <a:lstStyle/>
          <a:p>
            <a:pPr>
              <a:defRPr/>
            </a:pPr>
            <a:fld id="{3F630F52-41AC-45E5-9E57-779093F80158}" type="slidenum">
              <a:rPr lang="en-US" smtClean="0"/>
              <a:pPr>
                <a:defRPr/>
              </a:pPr>
              <a:t>9</a:t>
            </a:fld>
            <a:endParaRPr lang="en-US"/>
          </a:p>
        </p:txBody>
      </p:sp>
      <p:pic>
        <p:nvPicPr>
          <p:cNvPr id="10" name="Picture 2" descr="C:\Users\naldawdahi\Desktop\image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0"/>
            <a:ext cx="1752600" cy="592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441778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4294967295"/>
          </p:nvPr>
        </p:nvSpPr>
        <p:spPr>
          <a:xfrm>
            <a:off x="990600" y="304800"/>
            <a:ext cx="7924800" cy="6324600"/>
          </a:xfrm>
        </p:spPr>
        <p:txBody>
          <a:bodyPr/>
          <a:lstStyle/>
          <a:p>
            <a:pPr marL="381000" indent="-381000" algn="just" rtl="1" eaLnBrk="1" hangingPunct="1">
              <a:lnSpc>
                <a:spcPct val="150000"/>
              </a:lnSpc>
            </a:pPr>
            <a:r>
              <a:rPr lang="ar-SA" altLang="en-US" sz="2400" dirty="0" smtClean="0">
                <a:solidFill>
                  <a:schemeClr val="folHlink"/>
                </a:solidFill>
                <a:latin typeface="Times New Roman" pitchFamily="18" charset="0"/>
                <a:cs typeface="Times New Roman" pitchFamily="18" charset="0"/>
              </a:rPr>
              <a:t>ماهو الموجود في سجلات الإنتاج؟</a:t>
            </a:r>
          </a:p>
          <a:p>
            <a:pPr marL="381000" indent="-381000" algn="just" rtl="1" eaLnBrk="1" hangingPunct="1">
              <a:lnSpc>
                <a:spcPct val="150000"/>
              </a:lnSpc>
              <a:buFont typeface="Wingdings" pitchFamily="2" charset="2"/>
              <a:buNone/>
            </a:pPr>
            <a:r>
              <a:rPr lang="ar-SA" altLang="en-US" sz="2000" dirty="0" smtClean="0">
                <a:latin typeface="Times New Roman" pitchFamily="18" charset="0"/>
                <a:cs typeface="Times New Roman" pitchFamily="18" charset="0"/>
              </a:rPr>
              <a:t>يمكن للمزارع أن يسجل أنواع المحاصيل ومواعيد الزراعة والمساحات المزروعة والمساحات المحصورة وكمية الإنتاج ومواعيد الحصاد وغيرها لكل نشاط إنتاجي داخل المزرعة. ولا توجد نماذج محدودة يجب التقيد بها. وتقوم ادارات الإنتاج في بعض الاقطار بطباعة كتب وسجلات استرشادية يمكن للمزارع أن يستعملها بأيسر الطرق.</a:t>
            </a:r>
            <a:endParaRPr lang="ar-SA" altLang="en-US" sz="2000" b="1" dirty="0" smtClean="0">
              <a:latin typeface="Times New Roman" pitchFamily="18" charset="0"/>
              <a:cs typeface="Times New Roman" pitchFamily="18" charset="0"/>
            </a:endParaRPr>
          </a:p>
          <a:p>
            <a:pPr marL="381000" indent="-381000" algn="just" rtl="1" eaLnBrk="1" hangingPunct="1">
              <a:lnSpc>
                <a:spcPct val="150000"/>
              </a:lnSpc>
              <a:buFont typeface="Wingdings" pitchFamily="2" charset="2"/>
              <a:buChar char="q"/>
            </a:pPr>
            <a:r>
              <a:rPr lang="ar-SA" altLang="en-US" sz="2400" dirty="0" smtClean="0">
                <a:solidFill>
                  <a:schemeClr val="folHlink"/>
                </a:solidFill>
                <a:latin typeface="Times New Roman" pitchFamily="18" charset="0"/>
                <a:cs typeface="Times New Roman" pitchFamily="18" charset="0"/>
              </a:rPr>
              <a:t>تقسيمات السجلات المزرعية:</a:t>
            </a:r>
          </a:p>
          <a:p>
            <a:pPr marL="381000" indent="-381000" algn="just" rtl="1" eaLnBrk="1" hangingPunct="1">
              <a:lnSpc>
                <a:spcPct val="150000"/>
              </a:lnSpc>
              <a:buFont typeface="Wingdings" pitchFamily="2" charset="2"/>
              <a:buNone/>
            </a:pPr>
            <a:r>
              <a:rPr lang="ar-SA" altLang="en-US" sz="2000" dirty="0" smtClean="0">
                <a:latin typeface="Times New Roman" pitchFamily="18" charset="0"/>
                <a:cs typeface="Times New Roman" pitchFamily="18" charset="0"/>
              </a:rPr>
              <a:t>في البداية يجب التأكد على أنه لا يوجد نظام موحد للسجلات المزرعية متعارف عليه في كافة أنظمة الإدارة مثل النظام المحاسبي الموحّد وغيره وما سنحاول التعرض اليه في هذا الجزء مبني على الانظمة الاكثر استعمالاً في الإدارة الحديثة لوحدات الإنتاج ووفق هذا المفهوم يمكن تقسيم السجلات المزرعية الى النوعين التاليين:</a:t>
            </a:r>
          </a:p>
          <a:p>
            <a:pPr marL="381000" indent="-381000" algn="just" rtl="1" eaLnBrk="1" hangingPunct="1">
              <a:lnSpc>
                <a:spcPct val="150000"/>
              </a:lnSpc>
              <a:buFont typeface="Wingdings" pitchFamily="2" charset="2"/>
              <a:buChar char="v"/>
            </a:pPr>
            <a:r>
              <a:rPr lang="ar-SA" altLang="en-US" sz="2400" dirty="0" smtClean="0">
                <a:solidFill>
                  <a:schemeClr val="folHlink"/>
                </a:solidFill>
                <a:latin typeface="Times New Roman" pitchFamily="18" charset="0"/>
                <a:cs typeface="Times New Roman" pitchFamily="18" charset="0"/>
              </a:rPr>
              <a:t>السجلات المزرعية العامة</a:t>
            </a:r>
          </a:p>
          <a:p>
            <a:pPr marL="381000" indent="-381000" algn="just" rtl="1" eaLnBrk="1" hangingPunct="1">
              <a:lnSpc>
                <a:spcPct val="150000"/>
              </a:lnSpc>
              <a:buFont typeface="Wingdings" pitchFamily="2" charset="2"/>
              <a:buChar char="v"/>
            </a:pPr>
            <a:r>
              <a:rPr lang="ar-SA" altLang="en-US" sz="2400" dirty="0" smtClean="0">
                <a:solidFill>
                  <a:schemeClr val="folHlink"/>
                </a:solidFill>
                <a:latin typeface="Times New Roman" pitchFamily="18" charset="0"/>
                <a:cs typeface="Times New Roman" pitchFamily="18" charset="0"/>
              </a:rPr>
              <a:t> سجلات النشاط المزرعي</a:t>
            </a:r>
          </a:p>
          <a:p>
            <a:pPr marL="381000" indent="-381000" algn="r" rtl="1" eaLnBrk="1" hangingPunct="1">
              <a:lnSpc>
                <a:spcPct val="80000"/>
              </a:lnSpc>
              <a:buFont typeface="Wingdings 2" pitchFamily="18" charset="2"/>
              <a:buNone/>
            </a:pPr>
            <a:endParaRPr lang="en-US" altLang="en-US" sz="2400" dirty="0" smtClean="0">
              <a:cs typeface="Akhbar MT" pitchFamily="2" charset="-78"/>
            </a:endParaRPr>
          </a:p>
        </p:txBody>
      </p:sp>
      <p:sp>
        <p:nvSpPr>
          <p:cNvPr id="3" name="عنصر نائب لرقم الشريحة 2"/>
          <p:cNvSpPr>
            <a:spLocks noGrp="1"/>
          </p:cNvSpPr>
          <p:nvPr>
            <p:ph type="sldNum" sz="quarter" idx="12"/>
          </p:nvPr>
        </p:nvSpPr>
        <p:spPr/>
        <p:txBody>
          <a:bodyPr/>
          <a:lstStyle/>
          <a:p>
            <a:pPr>
              <a:defRPr/>
            </a:pPr>
            <a:fld id="{33F90782-8D37-49AD-833F-469BAEA2815B}" type="slidenum">
              <a:rPr lang="ar-SA" smtClean="0"/>
              <a:pPr>
                <a:defRPr/>
              </a:pPr>
              <a:t>90</a:t>
            </a:fld>
            <a:endParaRPr lang="en-US"/>
          </a:p>
        </p:txBody>
      </p:sp>
    </p:spTree>
    <p:extLst>
      <p:ext uri="{BB962C8B-B14F-4D97-AF65-F5344CB8AC3E}">
        <p14:creationId xmlns:p14="http://schemas.microsoft.com/office/powerpoint/2010/main" val="97383942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pPr>
              <a:defRPr/>
            </a:pPr>
            <a:fld id="{B050ABAC-9398-4174-8D56-4AA34791F91E}" type="slidenum">
              <a:rPr lang="ar-SA" smtClean="0"/>
              <a:pPr>
                <a:defRPr/>
              </a:pPr>
              <a:t>91</a:t>
            </a:fld>
            <a:endParaRPr lang="en-US"/>
          </a:p>
        </p:txBody>
      </p:sp>
      <p:sp>
        <p:nvSpPr>
          <p:cNvPr id="20482" name="عنوان 1"/>
          <p:cNvSpPr>
            <a:spLocks noGrp="1"/>
          </p:cNvSpPr>
          <p:nvPr>
            <p:ph type="title" idx="4294967295"/>
          </p:nvPr>
        </p:nvSpPr>
        <p:spPr bwMode="auto">
          <a:xfrm>
            <a:off x="1644650" y="274638"/>
            <a:ext cx="7499350" cy="1143000"/>
          </a:xfrm>
        </p:spPr>
        <p:txBody>
          <a:bodyPr/>
          <a:lstStyle/>
          <a:p>
            <a:pPr algn="ctr" eaLnBrk="1" hangingPunct="1"/>
            <a:r>
              <a:rPr lang="ar-SA" altLang="en-US" sz="2800" smtClean="0">
                <a:solidFill>
                  <a:schemeClr val="folHlink"/>
                </a:solidFill>
                <a:effectLst/>
                <a:latin typeface="Times New Roman" pitchFamily="18" charset="0"/>
                <a:cs typeface="Times New Roman" pitchFamily="18" charset="0"/>
              </a:rPr>
              <a:t>السجلات المزرعية العامة</a:t>
            </a:r>
            <a:br>
              <a:rPr lang="ar-SA" altLang="en-US" sz="2800" smtClean="0">
                <a:solidFill>
                  <a:schemeClr val="folHlink"/>
                </a:solidFill>
                <a:effectLst/>
                <a:latin typeface="Times New Roman" pitchFamily="18" charset="0"/>
                <a:cs typeface="Times New Roman" pitchFamily="18" charset="0"/>
              </a:rPr>
            </a:br>
            <a:endParaRPr lang="ar-SA" altLang="en-US" sz="2800" smtClean="0">
              <a:effectLst/>
              <a:latin typeface="Times New Roman" pitchFamily="18" charset="0"/>
              <a:cs typeface="Times New Roman" pitchFamily="18" charset="0"/>
            </a:endParaRPr>
          </a:p>
        </p:txBody>
      </p:sp>
      <p:sp>
        <p:nvSpPr>
          <p:cNvPr id="20483" name="مستطيل 2"/>
          <p:cNvSpPr>
            <a:spLocks noChangeArrowheads="1"/>
          </p:cNvSpPr>
          <p:nvPr/>
        </p:nvSpPr>
        <p:spPr bwMode="auto">
          <a:xfrm>
            <a:off x="1066800" y="1066800"/>
            <a:ext cx="7772400" cy="465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1000" indent="-381000" eaLnBrk="0" hangingPunct="0">
              <a:defRPr>
                <a:solidFill>
                  <a:schemeClr val="tx1"/>
                </a:solidFill>
                <a:latin typeface="Tahoma" pitchFamily="34" charset="0"/>
                <a:cs typeface="Arial" pitchFamily="34" charset="0"/>
              </a:defRPr>
            </a:lvl1pPr>
            <a:lvl2pPr marL="800100" indent="-34290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just" rtl="1" eaLnBrk="1" hangingPunct="1">
              <a:lnSpc>
                <a:spcPct val="150000"/>
              </a:lnSpc>
              <a:buFont typeface="Wingdings" pitchFamily="2" charset="2"/>
              <a:buChar char="v"/>
            </a:pPr>
            <a:r>
              <a:rPr lang="ar-SA" altLang="en-US" sz="2000" dirty="0">
                <a:latin typeface="Times New Roman" pitchFamily="18" charset="0"/>
                <a:cs typeface="Times New Roman" pitchFamily="18" charset="0"/>
              </a:rPr>
              <a:t>وفق هذا النظام يحتفظ المزارع بسجلات عامة في المجلات المختلفة مثل:</a:t>
            </a:r>
          </a:p>
          <a:p>
            <a:pPr lvl="1" algn="just" rtl="1" eaLnBrk="1" hangingPunct="1">
              <a:lnSpc>
                <a:spcPct val="150000"/>
              </a:lnSpc>
              <a:buFont typeface="Wingdings" pitchFamily="2" charset="2"/>
              <a:buChar char="Ø"/>
            </a:pPr>
            <a:r>
              <a:rPr lang="ar-SA" altLang="en-US" sz="2000" dirty="0">
                <a:latin typeface="Times New Roman" pitchFamily="18" charset="0"/>
                <a:cs typeface="Times New Roman" pitchFamily="18" charset="0"/>
              </a:rPr>
              <a:t>سجلات الإنتاج النباتي.</a:t>
            </a:r>
          </a:p>
          <a:p>
            <a:pPr lvl="1" algn="just" rtl="1" eaLnBrk="1" hangingPunct="1">
              <a:lnSpc>
                <a:spcPct val="150000"/>
              </a:lnSpc>
              <a:buFont typeface="Wingdings" pitchFamily="2" charset="2"/>
              <a:buChar char="Ø"/>
            </a:pPr>
            <a:r>
              <a:rPr lang="ar-SA" altLang="en-US" sz="2000" dirty="0">
                <a:latin typeface="Times New Roman" pitchFamily="18" charset="0"/>
                <a:cs typeface="Times New Roman" pitchFamily="18" charset="0"/>
              </a:rPr>
              <a:t>سجلات مستلزمات الإنتاج.</a:t>
            </a:r>
          </a:p>
          <a:p>
            <a:pPr lvl="1" algn="just" rtl="1" eaLnBrk="1" hangingPunct="1">
              <a:lnSpc>
                <a:spcPct val="150000"/>
              </a:lnSpc>
              <a:buFont typeface="Wingdings" pitchFamily="2" charset="2"/>
              <a:buChar char="Ø"/>
            </a:pPr>
            <a:r>
              <a:rPr lang="ar-SA" altLang="en-US" sz="2000" dirty="0">
                <a:latin typeface="Times New Roman" pitchFamily="18" charset="0"/>
                <a:cs typeface="Times New Roman" pitchFamily="18" charset="0"/>
              </a:rPr>
              <a:t>سجلات العمالة والقوة المحركة (الآلات زراعية)</a:t>
            </a:r>
          </a:p>
          <a:p>
            <a:pPr lvl="1" algn="just" rtl="1" eaLnBrk="1" hangingPunct="1">
              <a:lnSpc>
                <a:spcPct val="150000"/>
              </a:lnSpc>
              <a:buFont typeface="Wingdings" pitchFamily="2" charset="2"/>
              <a:buChar char="Ø"/>
            </a:pPr>
            <a:r>
              <a:rPr lang="ar-SA" altLang="en-US" sz="2000" dirty="0">
                <a:latin typeface="Times New Roman" pitchFamily="18" charset="0"/>
                <a:cs typeface="Times New Roman" pitchFamily="18" charset="0"/>
              </a:rPr>
              <a:t>سجلات الإنتاج الحيواني.</a:t>
            </a:r>
          </a:p>
          <a:p>
            <a:pPr algn="just" rtl="1" eaLnBrk="1" hangingPunct="1">
              <a:lnSpc>
                <a:spcPct val="150000"/>
              </a:lnSpc>
              <a:buFont typeface="Wingdings" pitchFamily="2" charset="2"/>
              <a:buNone/>
            </a:pPr>
            <a:r>
              <a:rPr lang="ar-SA" altLang="en-US" sz="2000" dirty="0">
                <a:latin typeface="Times New Roman" pitchFamily="18" charset="0"/>
                <a:cs typeface="Times New Roman" pitchFamily="18" charset="0"/>
              </a:rPr>
              <a:t>وغيرها من السجلات الّلازمة للمزارع مثل السجلات المتعلقة بالقروض والضرائب وما في حكمها. ويمكن للمزارع أن يحدد كمية المعلومات التي يقوم بتدوينها في هذه السجلات فمثلاً في سجل مستلزمات الإنتاج يمكن الاحتفاظ بمعلومات عن كميات السماد، أنواع البذور، مواعيد الزراعة، وكمية التقاوي المستعملة... الخ. وكذلك المبيدات وأنواعها وطرق إضافتها ومواعيدها وغيرها مما يتعلق بمستلزمات الإنتاج.</a:t>
            </a:r>
            <a:endParaRPr lang="en-US" alt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254459263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4294967295"/>
          </p:nvPr>
        </p:nvSpPr>
        <p:spPr>
          <a:xfrm>
            <a:off x="1143000" y="1066800"/>
            <a:ext cx="7620000" cy="5059363"/>
          </a:xfrm>
        </p:spPr>
        <p:txBody>
          <a:bodyPr>
            <a:noAutofit/>
          </a:bodyPr>
          <a:lstStyle/>
          <a:p>
            <a:pPr marL="365760" indent="-283464" algn="just" rtl="1" eaLnBrk="1" fontAlgn="auto" hangingPunct="1">
              <a:lnSpc>
                <a:spcPct val="80000"/>
              </a:lnSpc>
              <a:spcAft>
                <a:spcPts val="0"/>
              </a:spcAft>
              <a:buFont typeface="Wingdings 2" pitchFamily="18" charset="2"/>
              <a:buNone/>
              <a:defRPr/>
            </a:pPr>
            <a:r>
              <a:rPr lang="ar-SA" sz="2400" dirty="0" smtClean="0">
                <a:solidFill>
                  <a:schemeClr val="folHlink"/>
                </a:solidFill>
                <a:latin typeface="Times New Roman" pitchFamily="18" charset="0"/>
                <a:ea typeface="+mn-ea"/>
                <a:cs typeface="Times New Roman" pitchFamily="18" charset="0"/>
              </a:rPr>
              <a:t>سجلات النشاط </a:t>
            </a:r>
            <a:r>
              <a:rPr lang="ar-SA" sz="2400" dirty="0" err="1" smtClean="0">
                <a:solidFill>
                  <a:schemeClr val="folHlink"/>
                </a:solidFill>
                <a:latin typeface="Times New Roman" pitchFamily="18" charset="0"/>
                <a:ea typeface="+mn-ea"/>
                <a:cs typeface="Times New Roman" pitchFamily="18" charset="0"/>
              </a:rPr>
              <a:t>المزرعي</a:t>
            </a:r>
            <a:r>
              <a:rPr lang="ar-SA" sz="2400" dirty="0" smtClean="0">
                <a:solidFill>
                  <a:schemeClr val="folHlink"/>
                </a:solidFill>
                <a:latin typeface="Times New Roman" pitchFamily="18" charset="0"/>
                <a:ea typeface="+mn-ea"/>
                <a:cs typeface="Times New Roman" pitchFamily="18" charset="0"/>
              </a:rPr>
              <a:t>:</a:t>
            </a:r>
          </a:p>
          <a:p>
            <a:pPr marL="365760" indent="-283464" algn="just" rtl="1" eaLnBrk="1" fontAlgn="auto" hangingPunct="1">
              <a:lnSpc>
                <a:spcPct val="150000"/>
              </a:lnSpc>
              <a:spcAft>
                <a:spcPts val="0"/>
              </a:spcAft>
              <a:buFont typeface="Wingdings" pitchFamily="2" charset="2"/>
              <a:buNone/>
              <a:defRPr/>
            </a:pPr>
            <a:r>
              <a:rPr lang="ar-SA" sz="2400" dirty="0" smtClean="0">
                <a:latin typeface="Times New Roman" pitchFamily="18" charset="0"/>
                <a:ea typeface="+mn-ea"/>
                <a:cs typeface="Times New Roman" pitchFamily="18" charset="0"/>
              </a:rPr>
              <a:t>هذا النظام يختلف عن نظام السجلات المزرعية لأنه يتبع تعريف معنى كلمة نشاط والتي يمكن تعريفها كما يلي:</a:t>
            </a:r>
            <a:endParaRPr lang="ar-SA" sz="2400" b="1" dirty="0" smtClean="0">
              <a:latin typeface="Times New Roman" pitchFamily="18" charset="0"/>
              <a:ea typeface="+mn-ea"/>
              <a:cs typeface="Times New Roman" pitchFamily="18" charset="0"/>
            </a:endParaRPr>
          </a:p>
          <a:p>
            <a:pPr marL="365760" indent="-283464" algn="just" rtl="1" eaLnBrk="1" fontAlgn="auto" hangingPunct="1">
              <a:lnSpc>
                <a:spcPct val="150000"/>
              </a:lnSpc>
              <a:spcAft>
                <a:spcPts val="0"/>
              </a:spcAft>
              <a:buFont typeface="Wingdings 2"/>
              <a:buChar char=""/>
              <a:defRPr/>
            </a:pPr>
            <a:r>
              <a:rPr lang="ar-SA" sz="2400" b="1" dirty="0" smtClean="0">
                <a:latin typeface="Times New Roman" pitchFamily="18" charset="0"/>
                <a:ea typeface="+mn-ea"/>
                <a:cs typeface="Times New Roman" pitchFamily="18" charset="0"/>
              </a:rPr>
              <a:t>النشاط: </a:t>
            </a:r>
            <a:r>
              <a:rPr lang="ar-SA" sz="2400" dirty="0" smtClean="0">
                <a:latin typeface="Times New Roman" pitchFamily="18" charset="0"/>
                <a:ea typeface="+mn-ea"/>
                <a:cs typeface="Times New Roman" pitchFamily="18" charset="0"/>
              </a:rPr>
              <a:t>هو أي جزء من المزرعة يمكن فصله بنظام محاسبي خاص </a:t>
            </a:r>
            <a:r>
              <a:rPr lang="ar-SA" sz="2400" dirty="0" err="1" smtClean="0">
                <a:latin typeface="Times New Roman" pitchFamily="18" charset="0"/>
                <a:ea typeface="+mn-ea"/>
                <a:cs typeface="Times New Roman" pitchFamily="18" charset="0"/>
              </a:rPr>
              <a:t>به</a:t>
            </a:r>
            <a:r>
              <a:rPr lang="ar-SA" sz="2400" dirty="0" smtClean="0">
                <a:latin typeface="Times New Roman" pitchFamily="18" charset="0"/>
                <a:ea typeface="+mn-ea"/>
                <a:cs typeface="Times New Roman" pitchFamily="18" charset="0"/>
              </a:rPr>
              <a:t>، أي يمكن أن نجد له ما يعرف بحسابات العوائد وحسابات التكاليف، ووفق التعريف يكون هناك ثلاثة أنواع من السجلات المزرعية.</a:t>
            </a:r>
            <a:endParaRPr lang="ar-SA" sz="2400" b="1" dirty="0" smtClean="0">
              <a:latin typeface="Times New Roman" pitchFamily="18" charset="0"/>
              <a:ea typeface="+mn-ea"/>
              <a:cs typeface="Times New Roman" pitchFamily="18" charset="0"/>
            </a:endParaRPr>
          </a:p>
          <a:p>
            <a:pPr marL="365760" indent="-283464" algn="just" rtl="1" eaLnBrk="1" fontAlgn="auto" hangingPunct="1">
              <a:lnSpc>
                <a:spcPct val="150000"/>
              </a:lnSpc>
              <a:spcAft>
                <a:spcPts val="0"/>
              </a:spcAft>
              <a:buFont typeface="Wingdings" pitchFamily="2" charset="2"/>
              <a:buChar char="v"/>
              <a:defRPr/>
            </a:pPr>
            <a:r>
              <a:rPr lang="ar-SA" sz="2400" dirty="0" smtClean="0">
                <a:solidFill>
                  <a:schemeClr val="folHlink"/>
                </a:solidFill>
                <a:latin typeface="Times New Roman" pitchFamily="18" charset="0"/>
                <a:ea typeface="+mn-ea"/>
                <a:cs typeface="Times New Roman" pitchFamily="18" charset="0"/>
              </a:rPr>
              <a:t>سجلات النشاط الإنتاجي</a:t>
            </a:r>
          </a:p>
          <a:p>
            <a:pPr marL="365760" indent="-283464" algn="just" rtl="1" eaLnBrk="1" fontAlgn="auto" hangingPunct="1">
              <a:lnSpc>
                <a:spcPct val="150000"/>
              </a:lnSpc>
              <a:spcAft>
                <a:spcPts val="0"/>
              </a:spcAft>
              <a:buFont typeface="Wingdings" pitchFamily="2" charset="2"/>
              <a:buChar char="v"/>
              <a:defRPr/>
            </a:pPr>
            <a:r>
              <a:rPr lang="ar-SA" sz="2400" dirty="0" smtClean="0">
                <a:solidFill>
                  <a:schemeClr val="folHlink"/>
                </a:solidFill>
                <a:latin typeface="Times New Roman" pitchFamily="18" charset="0"/>
                <a:ea typeface="+mn-ea"/>
                <a:cs typeface="Times New Roman" pitchFamily="18" charset="0"/>
              </a:rPr>
              <a:t>سجلات النشاط الخدمي </a:t>
            </a:r>
          </a:p>
          <a:p>
            <a:pPr marL="365760" indent="-283464" algn="just" rtl="1" eaLnBrk="1" fontAlgn="auto" hangingPunct="1">
              <a:lnSpc>
                <a:spcPct val="150000"/>
              </a:lnSpc>
              <a:spcAft>
                <a:spcPts val="0"/>
              </a:spcAft>
              <a:buFont typeface="Wingdings" pitchFamily="2" charset="2"/>
              <a:buChar char="v"/>
              <a:defRPr/>
            </a:pPr>
            <a:r>
              <a:rPr lang="ar-SA" sz="2400" dirty="0" smtClean="0">
                <a:solidFill>
                  <a:schemeClr val="folHlink"/>
                </a:solidFill>
                <a:latin typeface="Times New Roman" pitchFamily="18" charset="0"/>
                <a:ea typeface="+mn-ea"/>
                <a:cs typeface="Times New Roman" pitchFamily="18" charset="0"/>
              </a:rPr>
              <a:t>سجلات نشاط التخزين</a:t>
            </a:r>
          </a:p>
        </p:txBody>
      </p:sp>
      <p:sp>
        <p:nvSpPr>
          <p:cNvPr id="3" name="عنصر نائب لرقم الشريحة 2"/>
          <p:cNvSpPr>
            <a:spLocks noGrp="1"/>
          </p:cNvSpPr>
          <p:nvPr>
            <p:ph type="sldNum" sz="quarter" idx="12"/>
          </p:nvPr>
        </p:nvSpPr>
        <p:spPr/>
        <p:txBody>
          <a:bodyPr/>
          <a:lstStyle/>
          <a:p>
            <a:pPr>
              <a:defRPr/>
            </a:pPr>
            <a:fld id="{8CFE02F1-5A29-4D88-B0C5-E3BC53EA9B9D}" type="slidenum">
              <a:rPr lang="ar-SA" smtClean="0"/>
              <a:pPr>
                <a:defRPr/>
              </a:pPr>
              <a:t>92</a:t>
            </a:fld>
            <a:endParaRPr lang="en-US"/>
          </a:p>
        </p:txBody>
      </p:sp>
    </p:spTree>
    <p:extLst>
      <p:ext uri="{BB962C8B-B14F-4D97-AF65-F5344CB8AC3E}">
        <p14:creationId xmlns:p14="http://schemas.microsoft.com/office/powerpoint/2010/main" val="310926641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pPr>
              <a:defRPr/>
            </a:pPr>
            <a:fld id="{FC6D9CAA-EA25-43FA-9D86-38DC7C2265ED}" type="slidenum">
              <a:rPr lang="ar-SA" smtClean="0"/>
              <a:pPr>
                <a:defRPr/>
              </a:pPr>
              <a:t>93</a:t>
            </a:fld>
            <a:endParaRPr lang="en-US"/>
          </a:p>
        </p:txBody>
      </p:sp>
      <p:sp>
        <p:nvSpPr>
          <p:cNvPr id="2" name="عنوان 1"/>
          <p:cNvSpPr>
            <a:spLocks noGrp="1"/>
          </p:cNvSpPr>
          <p:nvPr>
            <p:ph type="title" idx="4294967295"/>
          </p:nvPr>
        </p:nvSpPr>
        <p:spPr>
          <a:xfrm>
            <a:off x="1644650" y="274638"/>
            <a:ext cx="7499350" cy="715962"/>
          </a:xfrm>
        </p:spPr>
        <p:txBody>
          <a:bodyPr/>
          <a:lstStyle/>
          <a:p>
            <a:pPr algn="ctr" eaLnBrk="1" hangingPunct="1">
              <a:defRPr/>
            </a:pPr>
            <a:r>
              <a:rPr lang="ar-SA" sz="3200" dirty="0" smtClean="0">
                <a:solidFill>
                  <a:schemeClr val="accent3">
                    <a:lumMod val="60000"/>
                    <a:lumOff val="40000"/>
                  </a:schemeClr>
                </a:solidFill>
                <a:effectLst/>
                <a:latin typeface="Times New Roman" pitchFamily="18" charset="0"/>
                <a:cs typeface="Times New Roman" pitchFamily="18" charset="0"/>
              </a:rPr>
              <a:t>سجلات النشاط الإنتاجي </a:t>
            </a:r>
            <a:endParaRPr lang="ar-SA" sz="3200" dirty="0">
              <a:solidFill>
                <a:schemeClr val="accent3">
                  <a:lumMod val="60000"/>
                  <a:lumOff val="40000"/>
                </a:schemeClr>
              </a:solidFill>
              <a:effectLst/>
              <a:latin typeface="Times New Roman" pitchFamily="18" charset="0"/>
              <a:cs typeface="Times New Roman" pitchFamily="18" charset="0"/>
            </a:endParaRPr>
          </a:p>
        </p:txBody>
      </p:sp>
      <p:sp>
        <p:nvSpPr>
          <p:cNvPr id="22531" name="مستطيل 2"/>
          <p:cNvSpPr>
            <a:spLocks noChangeArrowheads="1"/>
          </p:cNvSpPr>
          <p:nvPr/>
        </p:nvSpPr>
        <p:spPr bwMode="auto">
          <a:xfrm>
            <a:off x="1066800" y="838200"/>
            <a:ext cx="7924800" cy="5831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5125" indent="-282575"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just" rtl="1" eaLnBrk="1" hangingPunct="1">
              <a:lnSpc>
                <a:spcPct val="150000"/>
              </a:lnSpc>
              <a:buFont typeface="Wingdings" pitchFamily="2" charset="2"/>
              <a:buNone/>
            </a:pPr>
            <a:r>
              <a:rPr lang="ar-SA" altLang="en-US" sz="2800" dirty="0">
                <a:latin typeface="Times New Roman" pitchFamily="18" charset="0"/>
                <a:cs typeface="Times New Roman" pitchFamily="18" charset="0"/>
              </a:rPr>
              <a:t>النشاط الإنتاجي في المزرعة هو كل ما ينتج من إنتاج سلعة قابلة للتسويق، مثل إنتاج القمح، الشعير، الفاكهة، الخضر، الأعلاف، اللبن، اللحم والبيض ... الخ. من المعروف أن لهذا النشاط عوائد متمثلة في قيمة الإنتاج (أي كمية الإنتاج </a:t>
            </a:r>
            <a:r>
              <a:rPr lang="en-US" altLang="en-US" sz="2800" dirty="0">
                <a:latin typeface="Times New Roman" pitchFamily="18" charset="0"/>
                <a:cs typeface="Times New Roman" pitchFamily="18" charset="0"/>
              </a:rPr>
              <a:t>x</a:t>
            </a:r>
            <a:r>
              <a:rPr lang="ar-SA" altLang="en-US" sz="2800" dirty="0">
                <a:latin typeface="Times New Roman" pitchFamily="18" charset="0"/>
                <a:cs typeface="Times New Roman" pitchFamily="18" charset="0"/>
              </a:rPr>
              <a:t> متوسط الأسعار) كما أن للنشاط تكاليف متمثلة في التكاليف الثابتة مثل الأرض، إهلاكات الالات والآبار... الخ. وتكاليف متغيرة مثل الأسمدة، المبيدات، البذور، الأعلاف، الوقود والعمالة... الخ. ومن هنا يمكن أن يكون لكل نشاط إنتاجي نظام محاسبي خاص به ويمكن أيضا الاحتفاظ بسجلات لكل نشاط.</a:t>
            </a:r>
            <a:endParaRPr lang="en-US" alt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86246968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7" name="Rectangle 3"/>
          <p:cNvSpPr>
            <a:spLocks noGrp="1" noChangeArrowheads="1"/>
          </p:cNvSpPr>
          <p:nvPr>
            <p:ph type="body" idx="4294967295"/>
          </p:nvPr>
        </p:nvSpPr>
        <p:spPr>
          <a:xfrm>
            <a:off x="990600" y="228600"/>
            <a:ext cx="7924800" cy="5897563"/>
          </a:xfrm>
        </p:spPr>
        <p:txBody>
          <a:bodyPr>
            <a:noAutofit/>
          </a:bodyPr>
          <a:lstStyle/>
          <a:p>
            <a:pPr marL="265176" indent="-265176" algn="ctr" rtl="1" eaLnBrk="1" fontAlgn="auto" hangingPunct="1">
              <a:lnSpc>
                <a:spcPct val="80000"/>
              </a:lnSpc>
              <a:spcAft>
                <a:spcPts val="0"/>
              </a:spcAft>
              <a:buFont typeface="Wingdings 2"/>
              <a:buNone/>
              <a:defRPr/>
            </a:pPr>
            <a:r>
              <a:rPr lang="ar-SA" b="1" dirty="0" smtClean="0">
                <a:solidFill>
                  <a:schemeClr val="folHlink"/>
                </a:solidFill>
                <a:latin typeface="Times New Roman" pitchFamily="18" charset="0"/>
                <a:ea typeface="+mn-ea"/>
                <a:cs typeface="Times New Roman" pitchFamily="18" charset="0"/>
              </a:rPr>
              <a:t>سجلات النشاط الخدمي</a:t>
            </a:r>
            <a:r>
              <a:rPr lang="ar-SA" b="1" dirty="0">
                <a:solidFill>
                  <a:schemeClr val="folHlink"/>
                </a:solidFill>
                <a:latin typeface="Times New Roman" pitchFamily="18" charset="0"/>
                <a:ea typeface="+mn-ea"/>
                <a:cs typeface="Times New Roman" pitchFamily="18" charset="0"/>
              </a:rPr>
              <a:t>:</a:t>
            </a:r>
          </a:p>
          <a:p>
            <a:pPr marL="265176" indent="-265176" algn="just" rtl="1" eaLnBrk="1" fontAlgn="auto" hangingPunct="1">
              <a:lnSpc>
                <a:spcPct val="150000"/>
              </a:lnSpc>
              <a:spcAft>
                <a:spcPts val="0"/>
              </a:spcAft>
              <a:buFont typeface="Wingdings" pitchFamily="2" charset="2"/>
              <a:buNone/>
              <a:defRPr/>
            </a:pPr>
            <a:r>
              <a:rPr lang="ar-SA" sz="2400" dirty="0">
                <a:latin typeface="Times New Roman" pitchFamily="18" charset="0"/>
                <a:ea typeface="+mn-ea"/>
                <a:cs typeface="Times New Roman" pitchFamily="18" charset="0"/>
              </a:rPr>
              <a:t>يعرف النشاط الخدمي بانه أي نشاط بالمزرعة يخدم النشاط الإنتاجي ولا يقدم إنتاجه للتسويق المباشر. فمثلاً الآلات الزراعية التي تخدم الإنتاج تعتبر نشاطاً خدمياً. الجرارات التي تعمل بحقول القمح أو الأعلاف تقدم خدماتها إلى الأنشطة الإنتاجية فهي بالتالي نشاط خدمي. وللنشاط الخدمي سجلات خاصة تحتوي العوائد وهي قيمة مقدرة لخدمات الآلة في النشاط الإنتاجي والتكاليف والتي تشمل التكاليف الثابتة والمتمثلة في إهلاكات الآلة والتأمين والتراخيص وغيرها والتكاليف </a:t>
            </a:r>
            <a:r>
              <a:rPr lang="ar-SA" sz="2400" dirty="0" smtClean="0">
                <a:latin typeface="Times New Roman" pitchFamily="18" charset="0"/>
                <a:ea typeface="+mn-ea"/>
                <a:cs typeface="Times New Roman" pitchFamily="18" charset="0"/>
              </a:rPr>
              <a:t>التسييرية (</a:t>
            </a:r>
            <a:r>
              <a:rPr lang="ar-SA" sz="2400" dirty="0">
                <a:latin typeface="Times New Roman" pitchFamily="18" charset="0"/>
                <a:ea typeface="+mn-ea"/>
                <a:cs typeface="Times New Roman" pitchFamily="18" charset="0"/>
              </a:rPr>
              <a:t>التشغيلية) والتي تشمل الوقود والصيانة والعمالة وغيرها.</a:t>
            </a:r>
          </a:p>
          <a:p>
            <a:pPr marL="265176" indent="-265176" algn="just" rtl="1" eaLnBrk="1" fontAlgn="auto" hangingPunct="1">
              <a:lnSpc>
                <a:spcPct val="150000"/>
              </a:lnSpc>
              <a:spcAft>
                <a:spcPts val="0"/>
              </a:spcAft>
              <a:buFont typeface="Wingdings" pitchFamily="2" charset="2"/>
              <a:buNone/>
              <a:defRPr/>
            </a:pPr>
            <a:r>
              <a:rPr lang="ar-SA" sz="2400" dirty="0">
                <a:latin typeface="Times New Roman" pitchFamily="18" charset="0"/>
                <a:ea typeface="+mn-ea"/>
                <a:cs typeface="Times New Roman" pitchFamily="18" charset="0"/>
              </a:rPr>
              <a:t>وتمكّن هذه السجلات من حفظ المعلومات المتعلقة بالآلة من ساعات التشغيل، </a:t>
            </a:r>
            <a:r>
              <a:rPr lang="ar-SA" sz="2400" dirty="0" smtClean="0">
                <a:latin typeface="Times New Roman" pitchFamily="18" charset="0"/>
                <a:ea typeface="+mn-ea"/>
                <a:cs typeface="Times New Roman" pitchFamily="18" charset="0"/>
              </a:rPr>
              <a:t>والإهلاك </a:t>
            </a:r>
            <a:r>
              <a:rPr lang="ar-SA" sz="2400" dirty="0">
                <a:latin typeface="Times New Roman" pitchFamily="18" charset="0"/>
                <a:ea typeface="+mn-ea"/>
                <a:cs typeface="Times New Roman" pitchFamily="18" charset="0"/>
              </a:rPr>
              <a:t>والكفاءة وغيرها</a:t>
            </a:r>
            <a:r>
              <a:rPr lang="ar-SA" sz="2400" dirty="0" smtClean="0">
                <a:latin typeface="Times New Roman" pitchFamily="18" charset="0"/>
                <a:ea typeface="+mn-ea"/>
                <a:cs typeface="Times New Roman" pitchFamily="18" charset="0"/>
              </a:rPr>
              <a:t>.</a:t>
            </a:r>
            <a:endParaRPr lang="ar-SA" sz="2400" b="1" dirty="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F4DB900D-5FCD-4C71-B58D-367694F65CFA}" type="slidenum">
              <a:rPr lang="ar-SA" smtClean="0"/>
              <a:pPr>
                <a:defRPr/>
              </a:pPr>
              <a:t>94</a:t>
            </a:fld>
            <a:endParaRPr lang="en-US"/>
          </a:p>
        </p:txBody>
      </p:sp>
    </p:spTree>
    <p:extLst>
      <p:ext uri="{BB962C8B-B14F-4D97-AF65-F5344CB8AC3E}">
        <p14:creationId xmlns:p14="http://schemas.microsoft.com/office/powerpoint/2010/main" val="308427094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graphicFrame>
        <p:nvGraphicFramePr>
          <p:cNvPr id="2050" name="Object 4"/>
          <p:cNvGraphicFramePr>
            <a:graphicFrameLocks noChangeAspect="1"/>
          </p:cNvGraphicFramePr>
          <p:nvPr>
            <p:extLst>
              <p:ext uri="{D42A27DB-BD31-4B8C-83A1-F6EECF244321}">
                <p14:modId xmlns:p14="http://schemas.microsoft.com/office/powerpoint/2010/main" val="962813576"/>
              </p:ext>
            </p:extLst>
          </p:nvPr>
        </p:nvGraphicFramePr>
        <p:xfrm>
          <a:off x="762000" y="304800"/>
          <a:ext cx="7924800" cy="5861050"/>
        </p:xfrm>
        <a:graphic>
          <a:graphicData uri="http://schemas.openxmlformats.org/presentationml/2006/ole">
            <mc:AlternateContent xmlns:mc="http://schemas.openxmlformats.org/markup-compatibility/2006">
              <mc:Choice xmlns:v="urn:schemas-microsoft-com:vml" Requires="v">
                <p:oleObj spid="_x0000_s8222" name="Document" r:id="rId3" imgW="5545505" imgH="5749945" progId="Word.Document.8">
                  <p:embed/>
                </p:oleObj>
              </mc:Choice>
              <mc:Fallback>
                <p:oleObj name="Document" r:id="rId3" imgW="5545505" imgH="5749945" progId="Word.Document.8">
                  <p:embed/>
                  <p:pic>
                    <p:nvPicPr>
                      <p:cNvPr id="0" name=""/>
                      <p:cNvPicPr>
                        <a:picLocks noChangeAspect="1" noChangeArrowheads="1"/>
                      </p:cNvPicPr>
                      <p:nvPr/>
                    </p:nvPicPr>
                    <p:blipFill>
                      <a:blip r:embed="rId4"/>
                      <a:srcRect/>
                      <a:stretch>
                        <a:fillRect/>
                      </a:stretch>
                    </p:blipFill>
                    <p:spPr bwMode="auto">
                      <a:xfrm>
                        <a:off x="762000" y="304800"/>
                        <a:ext cx="7924800" cy="5861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2" name="Rectangle 6"/>
          <p:cNvSpPr>
            <a:spLocks noChangeArrowheads="1"/>
          </p:cNvSpPr>
          <p:nvPr/>
        </p:nvSpPr>
        <p:spPr bwMode="auto">
          <a:xfrm>
            <a:off x="0" y="5724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D2E01347-2055-4C3E-8C15-BF7F6891BE22}" type="slidenum">
              <a:rPr lang="ar-SA" smtClean="0"/>
              <a:pPr>
                <a:defRPr/>
              </a:pPr>
              <a:t>95</a:t>
            </a:fld>
            <a:endParaRPr lang="en-US"/>
          </a:p>
        </p:txBody>
      </p:sp>
    </p:spTree>
    <p:extLst>
      <p:ext uri="{BB962C8B-B14F-4D97-AF65-F5344CB8AC3E}">
        <p14:creationId xmlns:p14="http://schemas.microsoft.com/office/powerpoint/2010/main" val="304028798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2" name="Rectangle 4"/>
          <p:cNvSpPr>
            <a:spLocks noGrp="1" noChangeArrowheads="1"/>
          </p:cNvSpPr>
          <p:nvPr>
            <p:ph type="title"/>
          </p:nvPr>
        </p:nvSpPr>
        <p:spPr>
          <a:xfrm>
            <a:off x="442913" y="103188"/>
            <a:ext cx="8243887" cy="736600"/>
          </a:xfrm>
        </p:spPr>
        <p:txBody>
          <a:bodyPr/>
          <a:lstStyle/>
          <a:p>
            <a:pPr algn="ctr" rtl="1" eaLnBrk="1" fontAlgn="auto" hangingPunct="1">
              <a:spcAft>
                <a:spcPts val="0"/>
              </a:spcAft>
              <a:defRPr/>
            </a:pPr>
            <a:r>
              <a:rPr lang="ar-SA" sz="2800" dirty="0" smtClean="0">
                <a:solidFill>
                  <a:schemeClr val="accent1"/>
                </a:solidFill>
                <a:effectLst/>
                <a:latin typeface="Times New Roman" pitchFamily="18" charset="0"/>
                <a:ea typeface="+mj-ea"/>
                <a:cs typeface="Times New Roman" pitchFamily="18" charset="0"/>
              </a:rPr>
              <a:t>تحليل السجلات المزرعية</a:t>
            </a:r>
            <a:r>
              <a:rPr lang="ar-SA" sz="2800" dirty="0">
                <a:solidFill>
                  <a:schemeClr val="accent1"/>
                </a:solidFill>
                <a:effectLst/>
                <a:latin typeface="Times New Roman" pitchFamily="18" charset="0"/>
                <a:cs typeface="Times New Roman" pitchFamily="18" charset="0"/>
              </a:rPr>
              <a:t> (6) </a:t>
            </a:r>
            <a:endParaRPr lang="en-US" sz="2800" dirty="0">
              <a:solidFill>
                <a:schemeClr val="accent1"/>
              </a:solidFill>
              <a:effectLst/>
              <a:latin typeface="Times New Roman" pitchFamily="18" charset="0"/>
              <a:cs typeface="Times New Roman" pitchFamily="18" charset="0"/>
            </a:endParaRPr>
          </a:p>
        </p:txBody>
      </p:sp>
      <p:sp>
        <p:nvSpPr>
          <p:cNvPr id="206853" name="Rectangle 5"/>
          <p:cNvSpPr>
            <a:spLocks noGrp="1" noChangeArrowheads="1"/>
          </p:cNvSpPr>
          <p:nvPr>
            <p:ph idx="1"/>
          </p:nvPr>
        </p:nvSpPr>
        <p:spPr>
          <a:xfrm>
            <a:off x="1066800" y="762000"/>
            <a:ext cx="7848600" cy="6096000"/>
          </a:xfrm>
        </p:spPr>
        <p:txBody>
          <a:bodyPr>
            <a:noAutofit/>
          </a:bodyPr>
          <a:lstStyle/>
          <a:p>
            <a:pPr marL="365760" indent="-283464" algn="just" rtl="1" eaLnBrk="1" fontAlgn="auto" hangingPunct="1">
              <a:lnSpc>
                <a:spcPct val="150000"/>
              </a:lnSpc>
              <a:spcAft>
                <a:spcPts val="0"/>
              </a:spcAft>
              <a:buFontTx/>
              <a:buNone/>
              <a:defRPr/>
            </a:pPr>
            <a:r>
              <a:rPr lang="ar-SA" sz="2000" dirty="0">
                <a:latin typeface="Times New Roman" pitchFamily="18" charset="0"/>
                <a:ea typeface="+mn-ea"/>
                <a:cs typeface="Times New Roman" pitchFamily="18" charset="0"/>
              </a:rPr>
              <a:t>تأتي أهمية السجلات </a:t>
            </a:r>
            <a:r>
              <a:rPr lang="ar-SA" sz="2000" dirty="0" smtClean="0">
                <a:latin typeface="Times New Roman" pitchFamily="18" charset="0"/>
                <a:ea typeface="+mn-ea"/>
                <a:cs typeface="Times New Roman" pitchFamily="18" charset="0"/>
              </a:rPr>
              <a:t>المز رعية </a:t>
            </a:r>
            <a:r>
              <a:rPr lang="ar-SA" sz="2000" dirty="0">
                <a:latin typeface="Times New Roman" pitchFamily="18" charset="0"/>
                <a:ea typeface="+mn-ea"/>
                <a:cs typeface="Times New Roman" pitchFamily="18" charset="0"/>
              </a:rPr>
              <a:t>من مقدرة المزارع على الرجوع لها وتحليل بياناتها والاستفادة منها في الأوجه المختلفة للإدارة المزرعية. ويجري تحليل السجلات المزرعية في الغالب للحصول على ما يلي:</a:t>
            </a:r>
          </a:p>
          <a:p>
            <a:pPr marL="640080" lvl="1" indent="-237744" algn="just" rtl="1" eaLnBrk="1" fontAlgn="auto" hangingPunct="1">
              <a:lnSpc>
                <a:spcPct val="150000"/>
              </a:lnSpc>
              <a:spcAft>
                <a:spcPts val="0"/>
              </a:spcAft>
              <a:buFont typeface="Wingdings" pitchFamily="2" charset="2"/>
              <a:buChar char="q"/>
              <a:defRPr/>
            </a:pPr>
            <a:r>
              <a:rPr lang="ar-SA" sz="2000" dirty="0">
                <a:solidFill>
                  <a:schemeClr val="tx2"/>
                </a:solidFill>
                <a:latin typeface="Times New Roman" pitchFamily="18" charset="0"/>
                <a:ea typeface="+mn-ea"/>
                <a:cs typeface="Times New Roman" pitchFamily="18" charset="0"/>
              </a:rPr>
              <a:t>تقدير الكفاءة الإقتصادية لعناصر الإنتاج في </a:t>
            </a:r>
            <a:r>
              <a:rPr lang="ar-SA" sz="2000" dirty="0" smtClean="0">
                <a:solidFill>
                  <a:schemeClr val="tx2"/>
                </a:solidFill>
                <a:latin typeface="Times New Roman" pitchFamily="18" charset="0"/>
                <a:ea typeface="+mn-ea"/>
                <a:cs typeface="Times New Roman" pitchFamily="18" charset="0"/>
              </a:rPr>
              <a:t>المزرعة.</a:t>
            </a:r>
            <a:endParaRPr lang="ar-SA" sz="2000" dirty="0">
              <a:solidFill>
                <a:schemeClr val="tx2"/>
              </a:solidFill>
              <a:latin typeface="Times New Roman" pitchFamily="18" charset="0"/>
              <a:ea typeface="+mn-ea"/>
              <a:cs typeface="Times New Roman" pitchFamily="18" charset="0"/>
            </a:endParaRPr>
          </a:p>
          <a:p>
            <a:pPr marL="640080" lvl="1" indent="-237744" algn="just" rtl="1" eaLnBrk="1" fontAlgn="auto" hangingPunct="1">
              <a:lnSpc>
                <a:spcPct val="150000"/>
              </a:lnSpc>
              <a:spcAft>
                <a:spcPts val="0"/>
              </a:spcAft>
              <a:buFont typeface="Wingdings" pitchFamily="2" charset="2"/>
              <a:buChar char="q"/>
              <a:defRPr/>
            </a:pPr>
            <a:r>
              <a:rPr lang="ar-SA" sz="2000" dirty="0">
                <a:solidFill>
                  <a:schemeClr val="tx2"/>
                </a:solidFill>
                <a:latin typeface="Times New Roman" pitchFamily="18" charset="0"/>
                <a:ea typeface="+mn-ea"/>
                <a:cs typeface="Times New Roman" pitchFamily="18" charset="0"/>
              </a:rPr>
              <a:t>تقدير النجاح المالي للوحدات </a:t>
            </a:r>
            <a:r>
              <a:rPr lang="ar-SA" sz="2000" dirty="0" smtClean="0">
                <a:solidFill>
                  <a:schemeClr val="tx2"/>
                </a:solidFill>
                <a:latin typeface="Times New Roman" pitchFamily="18" charset="0"/>
                <a:ea typeface="+mn-ea"/>
                <a:cs typeface="Times New Roman" pitchFamily="18" charset="0"/>
              </a:rPr>
              <a:t>الإنتاجية.</a:t>
            </a:r>
            <a:endParaRPr lang="ar-SA" sz="2000" dirty="0">
              <a:solidFill>
                <a:schemeClr val="tx2"/>
              </a:solidFill>
              <a:latin typeface="Times New Roman" pitchFamily="18" charset="0"/>
              <a:ea typeface="+mn-ea"/>
              <a:cs typeface="Times New Roman" pitchFamily="18" charset="0"/>
            </a:endParaRPr>
          </a:p>
          <a:p>
            <a:pPr marL="640080" lvl="1" indent="-237744" algn="just" rtl="1" eaLnBrk="1" fontAlgn="auto" hangingPunct="1">
              <a:lnSpc>
                <a:spcPct val="150000"/>
              </a:lnSpc>
              <a:spcAft>
                <a:spcPts val="0"/>
              </a:spcAft>
              <a:buFont typeface="Wingdings" pitchFamily="2" charset="2"/>
              <a:buChar char="q"/>
              <a:defRPr/>
            </a:pPr>
            <a:r>
              <a:rPr lang="ar-SA" sz="2000" dirty="0" smtClean="0">
                <a:solidFill>
                  <a:schemeClr val="tx2"/>
                </a:solidFill>
                <a:latin typeface="Times New Roman" pitchFamily="18" charset="0"/>
                <a:ea typeface="+mn-ea"/>
                <a:cs typeface="Times New Roman" pitchFamily="18" charset="0"/>
              </a:rPr>
              <a:t>تقدير احتياجات وإمكانيات التوسع </a:t>
            </a:r>
            <a:r>
              <a:rPr lang="ar-SA" sz="2000" dirty="0" err="1" smtClean="0">
                <a:solidFill>
                  <a:schemeClr val="tx2"/>
                </a:solidFill>
                <a:latin typeface="Times New Roman" pitchFamily="18" charset="0"/>
                <a:ea typeface="+mn-ea"/>
                <a:cs typeface="Times New Roman" pitchFamily="18" charset="0"/>
              </a:rPr>
              <a:t>المزرعي</a:t>
            </a:r>
            <a:r>
              <a:rPr lang="ar-SA" sz="2000" dirty="0" smtClean="0">
                <a:solidFill>
                  <a:schemeClr val="tx2"/>
                </a:solidFill>
                <a:latin typeface="Times New Roman" pitchFamily="18" charset="0"/>
                <a:ea typeface="+mn-ea"/>
                <a:cs typeface="Times New Roman" pitchFamily="18" charset="0"/>
              </a:rPr>
              <a:t> والنمو.</a:t>
            </a:r>
          </a:p>
          <a:p>
            <a:pPr marL="365760" indent="-283464" algn="just" rtl="1" eaLnBrk="1" fontAlgn="auto" hangingPunct="1">
              <a:lnSpc>
                <a:spcPct val="150000"/>
              </a:lnSpc>
              <a:spcAft>
                <a:spcPts val="0"/>
              </a:spcAft>
              <a:buFontTx/>
              <a:buNone/>
              <a:defRPr/>
            </a:pPr>
            <a:r>
              <a:rPr lang="ar-SA" sz="2000" dirty="0" smtClean="0">
                <a:latin typeface="Times New Roman" pitchFamily="18" charset="0"/>
                <a:ea typeface="+mn-ea"/>
                <a:cs typeface="Times New Roman" pitchFamily="18" charset="0"/>
              </a:rPr>
              <a:t>ونستعرض فيما يلي بعض المعايير في تحليل السجلات </a:t>
            </a:r>
            <a:r>
              <a:rPr lang="ar-SA" sz="2000" dirty="0" err="1" smtClean="0">
                <a:latin typeface="Times New Roman" pitchFamily="18" charset="0"/>
                <a:ea typeface="+mn-ea"/>
                <a:cs typeface="Times New Roman" pitchFamily="18" charset="0"/>
              </a:rPr>
              <a:t>المزرعية.</a:t>
            </a:r>
            <a:endParaRPr lang="ar-SA" sz="2000" b="1" dirty="0" smtClean="0">
              <a:latin typeface="Times New Roman" pitchFamily="18" charset="0"/>
              <a:ea typeface="+mn-ea"/>
              <a:cs typeface="Times New Roman" pitchFamily="18" charset="0"/>
            </a:endParaRPr>
          </a:p>
          <a:p>
            <a:pPr marL="365760" indent="-283464" algn="just" rtl="1" eaLnBrk="1" fontAlgn="auto" hangingPunct="1">
              <a:lnSpc>
                <a:spcPct val="150000"/>
              </a:lnSpc>
              <a:spcAft>
                <a:spcPts val="0"/>
              </a:spcAft>
              <a:buFont typeface="Wingdings" pitchFamily="2" charset="2"/>
              <a:buChar char="v"/>
              <a:defRPr/>
            </a:pPr>
            <a:r>
              <a:rPr lang="ar-SA" sz="2000" dirty="0" smtClean="0">
                <a:solidFill>
                  <a:schemeClr val="tx2"/>
                </a:solidFill>
                <a:latin typeface="Times New Roman" pitchFamily="18" charset="0"/>
                <a:ea typeface="+mn-ea"/>
                <a:cs typeface="Times New Roman" pitchFamily="18" charset="0"/>
              </a:rPr>
              <a:t>تــقدير </a:t>
            </a:r>
            <a:r>
              <a:rPr lang="ar-SA" sz="2000" dirty="0">
                <a:solidFill>
                  <a:schemeClr val="tx2"/>
                </a:solidFill>
                <a:latin typeface="Times New Roman" pitchFamily="18" charset="0"/>
                <a:ea typeface="+mn-ea"/>
                <a:cs typeface="Times New Roman" pitchFamily="18" charset="0"/>
              </a:rPr>
              <a:t>الـــــكفاءة الإقتصادية لـــــعناصر الإنتاج في الــــمزرعة:</a:t>
            </a:r>
          </a:p>
          <a:p>
            <a:pPr marL="365760" indent="-283464" algn="just" rtl="1" eaLnBrk="1" fontAlgn="auto" hangingPunct="1">
              <a:lnSpc>
                <a:spcPct val="150000"/>
              </a:lnSpc>
              <a:spcAft>
                <a:spcPts val="0"/>
              </a:spcAft>
              <a:buFontTx/>
              <a:buNone/>
              <a:defRPr/>
            </a:pPr>
            <a:r>
              <a:rPr lang="ar-SA" sz="2000" dirty="0">
                <a:latin typeface="Times New Roman" pitchFamily="18" charset="0"/>
                <a:ea typeface="+mn-ea"/>
                <a:cs typeface="Times New Roman" pitchFamily="18" charset="0"/>
              </a:rPr>
              <a:t>يمكن تقسيم عناصر الإنتاج في المزرعة إلى الأقسام التالية:</a:t>
            </a:r>
          </a:p>
          <a:p>
            <a:pPr marL="365760" indent="-283464" algn="just" rtl="1" eaLnBrk="1" fontAlgn="auto" hangingPunct="1">
              <a:lnSpc>
                <a:spcPct val="150000"/>
              </a:lnSpc>
              <a:spcAft>
                <a:spcPts val="0"/>
              </a:spcAft>
              <a:buFontTx/>
              <a:buNone/>
              <a:defRPr/>
            </a:pPr>
            <a:r>
              <a:rPr lang="ar-SA" sz="2000" dirty="0">
                <a:latin typeface="Times New Roman" pitchFamily="18" charset="0"/>
                <a:ea typeface="+mn-ea"/>
                <a:cs typeface="Times New Roman" pitchFamily="18" charset="0"/>
              </a:rPr>
              <a:t>المزارع المنتجة، الآلة، الأرض الزراعية. وهذه أهم عناصر الإنتاج بالمزرعة التي تهتم الإدارة المزرعية بتقدير كفاءة أدائها من الناحية الإقتصادية لارتباطها بالإنتاج والدخل المزرعي المتوقع من النشاط الزراعي الإنتاجي.</a:t>
            </a:r>
            <a:endParaRPr lang="en-US" sz="2000" dirty="0">
              <a:latin typeface="Times New Roman" pitchFamily="18" charset="0"/>
              <a:ea typeface="+mn-ea"/>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5411ADAE-7DF4-4855-94A9-5A87B5F177F9}" type="slidenum">
              <a:rPr lang="ar-SA" smtClean="0"/>
              <a:pPr>
                <a:defRPr/>
              </a:pPr>
              <a:t>96</a:t>
            </a:fld>
            <a:endParaRPr lang="en-US"/>
          </a:p>
        </p:txBody>
      </p:sp>
    </p:spTree>
    <p:extLst>
      <p:ext uri="{BB962C8B-B14F-4D97-AF65-F5344CB8AC3E}">
        <p14:creationId xmlns:p14="http://schemas.microsoft.com/office/powerpoint/2010/main" val="48628778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442913" y="103188"/>
            <a:ext cx="8243887" cy="736600"/>
          </a:xfrm>
        </p:spPr>
        <p:txBody>
          <a:bodyPr/>
          <a:lstStyle/>
          <a:p>
            <a:pPr algn="ctr" eaLnBrk="1" fontAlgn="auto" hangingPunct="1">
              <a:spcAft>
                <a:spcPts val="0"/>
              </a:spcAft>
              <a:defRPr/>
            </a:pPr>
            <a:r>
              <a:rPr lang="ar-SA" sz="2800" dirty="0" smtClean="0">
                <a:solidFill>
                  <a:srgbClr val="993300"/>
                </a:solidFill>
                <a:effectLst/>
                <a:latin typeface="Times New Roman" pitchFamily="18" charset="0"/>
                <a:ea typeface="+mj-ea"/>
                <a:cs typeface="Times New Roman" pitchFamily="18" charset="0"/>
              </a:rPr>
              <a:t>تقدير كفاءة المنتج الزراعي</a:t>
            </a:r>
            <a:endParaRPr lang="en-US" sz="2800" dirty="0">
              <a:solidFill>
                <a:srgbClr val="993300"/>
              </a:solidFill>
              <a:effectLst/>
              <a:latin typeface="Times New Roman" pitchFamily="18" charset="0"/>
              <a:ea typeface="+mj-ea"/>
              <a:cs typeface="Times New Roman" pitchFamily="18" charset="0"/>
            </a:endParaRPr>
          </a:p>
        </p:txBody>
      </p:sp>
      <p:sp>
        <p:nvSpPr>
          <p:cNvPr id="16387" name="Rectangle 3"/>
          <p:cNvSpPr>
            <a:spLocks noGrp="1" noChangeArrowheads="1"/>
          </p:cNvSpPr>
          <p:nvPr>
            <p:ph idx="1"/>
          </p:nvPr>
        </p:nvSpPr>
        <p:spPr>
          <a:xfrm>
            <a:off x="990600" y="914400"/>
            <a:ext cx="8153400" cy="5715000"/>
          </a:xfrm>
        </p:spPr>
        <p:txBody>
          <a:bodyPr/>
          <a:lstStyle/>
          <a:p>
            <a:pPr algn="just" rtl="1" eaLnBrk="1" hangingPunct="1">
              <a:lnSpc>
                <a:spcPct val="150000"/>
              </a:lnSpc>
              <a:buFontTx/>
              <a:buNone/>
            </a:pPr>
            <a:r>
              <a:rPr lang="ar-SA" altLang="en-US" sz="2400" dirty="0" smtClean="0">
                <a:latin typeface="Times New Roman" pitchFamily="18" charset="0"/>
                <a:cs typeface="Times New Roman" pitchFamily="18" charset="0"/>
              </a:rPr>
              <a:t>المنتج الزراعي من اهم عناصر الإنتاج وقد استخدم الاقتصاديون مبدأ المقارنة بمعدلات </a:t>
            </a:r>
            <a:r>
              <a:rPr lang="ar-SA" altLang="en-US" sz="2400" b="1" dirty="0" smtClean="0">
                <a:latin typeface="Times New Roman" pitchFamily="18" charset="0"/>
                <a:cs typeface="Times New Roman" pitchFamily="18" charset="0"/>
              </a:rPr>
              <a:t>نمطية</a:t>
            </a:r>
            <a:r>
              <a:rPr lang="ar-SA" altLang="en-US" sz="2400" dirty="0" smtClean="0">
                <a:latin typeface="Times New Roman" pitchFamily="18" charset="0"/>
                <a:cs typeface="Times New Roman" pitchFamily="18" charset="0"/>
              </a:rPr>
              <a:t> متعارف عليها لقياس مدى تقارب الاداء الفعلي للمنتج مع هذه المعدلات النمطية ومن المعروف ان هذه المعدلات النمطية تختلف باختلاف:</a:t>
            </a:r>
          </a:p>
          <a:p>
            <a:pPr lvl="1" algn="just" rtl="1" eaLnBrk="1" hangingPunct="1">
              <a:lnSpc>
                <a:spcPct val="150000"/>
              </a:lnSpc>
              <a:buFont typeface="Wingdings" pitchFamily="2" charset="2"/>
              <a:buChar char="Ø"/>
            </a:pPr>
            <a:r>
              <a:rPr lang="ar-SA" altLang="en-US" sz="2400" dirty="0" smtClean="0">
                <a:latin typeface="Times New Roman" pitchFamily="18" charset="0"/>
                <a:cs typeface="Times New Roman" pitchFamily="18" charset="0"/>
              </a:rPr>
              <a:t>نوع الإنتاج وطبيعته.</a:t>
            </a:r>
          </a:p>
          <a:p>
            <a:pPr lvl="1" algn="just" rtl="1" eaLnBrk="1" hangingPunct="1">
              <a:lnSpc>
                <a:spcPct val="150000"/>
              </a:lnSpc>
              <a:buFont typeface="Wingdings" pitchFamily="2" charset="2"/>
              <a:buChar char="Ø"/>
            </a:pPr>
            <a:r>
              <a:rPr lang="ar-SA" altLang="en-US" sz="2400" dirty="0" smtClean="0">
                <a:latin typeface="Times New Roman" pitchFamily="18" charset="0"/>
                <a:cs typeface="Times New Roman" pitchFamily="18" charset="0"/>
              </a:rPr>
              <a:t>درجة التكثيف الزراعي.</a:t>
            </a:r>
          </a:p>
          <a:p>
            <a:pPr lvl="1" algn="just" rtl="1" eaLnBrk="1" hangingPunct="1">
              <a:lnSpc>
                <a:spcPct val="150000"/>
              </a:lnSpc>
              <a:buFont typeface="Wingdings" pitchFamily="2" charset="2"/>
              <a:buChar char="Ø"/>
            </a:pPr>
            <a:r>
              <a:rPr lang="ar-SA" altLang="en-US" sz="2400" dirty="0" smtClean="0">
                <a:latin typeface="Times New Roman" pitchFamily="18" charset="0"/>
                <a:cs typeface="Times New Roman" pitchFamily="18" charset="0"/>
              </a:rPr>
              <a:t>حجم الاستثمار في الآلات الزراعية وغيرها المصاحب بمجهودات المنتج الزراعي.</a:t>
            </a:r>
          </a:p>
          <a:p>
            <a:pPr algn="just" rtl="1" eaLnBrk="1" hangingPunct="1">
              <a:lnSpc>
                <a:spcPct val="150000"/>
              </a:lnSpc>
              <a:buFontTx/>
              <a:buNone/>
            </a:pPr>
            <a:r>
              <a:rPr lang="ar-SA" altLang="en-US" sz="2400" dirty="0" smtClean="0">
                <a:latin typeface="Times New Roman" pitchFamily="18" charset="0"/>
                <a:cs typeface="Times New Roman" pitchFamily="18" charset="0"/>
              </a:rPr>
              <a:t>وقد اثبتت الدراسات تأثير هذه العوامل على كفاءة أداء المنتج الزراعي.</a:t>
            </a:r>
            <a:endParaRPr lang="en-US" altLang="en-US" sz="2400" dirty="0" smtClean="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pPr>
              <a:defRPr/>
            </a:pPr>
            <a:fld id="{43101D03-86DE-40B2-91C1-DC706120CF57}" type="slidenum">
              <a:rPr lang="ar-SA" smtClean="0"/>
              <a:pPr>
                <a:defRPr/>
              </a:pPr>
              <a:t>97</a:t>
            </a:fld>
            <a:endParaRPr lang="en-US"/>
          </a:p>
        </p:txBody>
      </p:sp>
    </p:spTree>
    <p:extLst>
      <p:ext uri="{BB962C8B-B14F-4D97-AF65-F5344CB8AC3E}">
        <p14:creationId xmlns:p14="http://schemas.microsoft.com/office/powerpoint/2010/main" val="181013291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1" name="Rectangle 3"/>
          <p:cNvSpPr>
            <a:spLocks noGrp="1" noChangeArrowheads="1"/>
          </p:cNvSpPr>
          <p:nvPr>
            <p:ph type="body" idx="4294967295"/>
          </p:nvPr>
        </p:nvSpPr>
        <p:spPr>
          <a:xfrm>
            <a:off x="1066800" y="914400"/>
            <a:ext cx="7924800" cy="5715000"/>
          </a:xfrm>
        </p:spPr>
        <p:txBody>
          <a:bodyPr>
            <a:normAutofit/>
          </a:bodyPr>
          <a:lstStyle/>
          <a:p>
            <a:pPr marL="365760" indent="-283464" algn="just" rtl="1" eaLnBrk="1" fontAlgn="auto" hangingPunct="1">
              <a:lnSpc>
                <a:spcPct val="150000"/>
              </a:lnSpc>
              <a:spcAft>
                <a:spcPts val="0"/>
              </a:spcAft>
              <a:buFont typeface="Wingdings" pitchFamily="2" charset="2"/>
              <a:buChar char="q"/>
              <a:defRPr/>
            </a:pPr>
            <a:r>
              <a:rPr lang="ar-SA" sz="2000" b="1" dirty="0" smtClean="0">
                <a:solidFill>
                  <a:schemeClr val="tx2"/>
                </a:solidFill>
                <a:latin typeface="Times New Roman" pitchFamily="18" charset="0"/>
                <a:ea typeface="+mn-ea"/>
                <a:cs typeface="Times New Roman" pitchFamily="18" charset="0"/>
              </a:rPr>
              <a:t>كيف يمكن إستخدام المعدلات النمطية في تحديد كفاءة </a:t>
            </a:r>
            <a:r>
              <a:rPr lang="ar-SA" sz="2000" b="1" dirty="0">
                <a:solidFill>
                  <a:schemeClr val="tx2"/>
                </a:solidFill>
                <a:latin typeface="Times New Roman" pitchFamily="18" charset="0"/>
                <a:ea typeface="+mn-ea"/>
                <a:cs typeface="Times New Roman" pitchFamily="18" charset="0"/>
              </a:rPr>
              <a:t>أداء </a:t>
            </a:r>
            <a:r>
              <a:rPr lang="ar-SA" sz="2000" b="1" dirty="0" smtClean="0">
                <a:solidFill>
                  <a:schemeClr val="tx2"/>
                </a:solidFill>
                <a:latin typeface="Times New Roman" pitchFamily="18" charset="0"/>
                <a:ea typeface="+mn-ea"/>
                <a:cs typeface="Times New Roman" pitchFamily="18" charset="0"/>
              </a:rPr>
              <a:t>المنتج الزراعي</a:t>
            </a:r>
            <a:r>
              <a:rPr lang="ar-SA" sz="2000" b="1" dirty="0">
                <a:solidFill>
                  <a:schemeClr val="tx2"/>
                </a:solidFill>
                <a:latin typeface="Times New Roman" pitchFamily="18" charset="0"/>
                <a:ea typeface="+mn-ea"/>
                <a:cs typeface="Times New Roman" pitchFamily="18" charset="0"/>
              </a:rPr>
              <a:t>؟</a:t>
            </a:r>
            <a:endParaRPr lang="ar-SA" sz="2000" dirty="0">
              <a:solidFill>
                <a:schemeClr val="tx2"/>
              </a:solidFill>
              <a:latin typeface="Times New Roman" pitchFamily="18" charset="0"/>
              <a:ea typeface="+mn-ea"/>
              <a:cs typeface="Times New Roman" pitchFamily="18" charset="0"/>
            </a:endParaRPr>
          </a:p>
          <a:p>
            <a:pPr marL="365760" indent="-283464" algn="just" rtl="1" eaLnBrk="1" fontAlgn="auto" hangingPunct="1">
              <a:lnSpc>
                <a:spcPct val="150000"/>
              </a:lnSpc>
              <a:spcAft>
                <a:spcPts val="0"/>
              </a:spcAft>
              <a:buFont typeface="Wingdings 2" pitchFamily="18" charset="2"/>
              <a:buNone/>
              <a:defRPr/>
            </a:pPr>
            <a:r>
              <a:rPr lang="ar-SA" sz="2000" dirty="0" smtClean="0">
                <a:latin typeface="Times New Roman" pitchFamily="18" charset="0"/>
                <a:ea typeface="+mn-ea"/>
                <a:cs typeface="Times New Roman" pitchFamily="18" charset="0"/>
              </a:rPr>
              <a:t>- بافتراض </a:t>
            </a:r>
            <a:r>
              <a:rPr lang="ar-SA" sz="2000" dirty="0">
                <a:latin typeface="Times New Roman" pitchFamily="18" charset="0"/>
                <a:ea typeface="+mn-ea"/>
                <a:cs typeface="Times New Roman" pitchFamily="18" charset="0"/>
              </a:rPr>
              <a:t>أن العمليات الزراعية الّلازمة في مشاريع الحبوب تحت الميكنة التامة (الري المحوري، الجرارات الزراعية، الحاصدات الزراعية،... الخ). تتطلب جهد منتج واحد لكل 35 هكتار من مساحات الحبوب فيمكن استخدام هذا المعدل النمطي في تحديد كفاءة المنتج الزراعي في مثل تلك المشاريع بمقارنة التواجد الفعلي للمنتجين بحيث يحسب عدد المنتجين الى عدد المنتجين النمطي في المشروع الزراعي لتحديد الكفاءة الفعلية</a:t>
            </a:r>
            <a:r>
              <a:rPr lang="ar-SA" sz="2000" dirty="0" smtClean="0">
                <a:latin typeface="Times New Roman" pitchFamily="18" charset="0"/>
                <a:ea typeface="+mn-ea"/>
                <a:cs typeface="Times New Roman" pitchFamily="18" charset="0"/>
              </a:rPr>
              <a:t>.</a:t>
            </a:r>
          </a:p>
          <a:p>
            <a:pPr marL="365760" indent="-283464" algn="just" rtl="1" eaLnBrk="1" fontAlgn="auto" hangingPunct="1">
              <a:lnSpc>
                <a:spcPct val="150000"/>
              </a:lnSpc>
              <a:spcAft>
                <a:spcPts val="0"/>
              </a:spcAft>
              <a:buFont typeface="Wingdings 2" pitchFamily="18" charset="2"/>
              <a:buNone/>
              <a:defRPr/>
            </a:pPr>
            <a:r>
              <a:rPr lang="ar-SA" sz="2000" dirty="0" smtClean="0">
                <a:latin typeface="Times New Roman" pitchFamily="18" charset="0"/>
                <a:ea typeface="+mn-ea"/>
                <a:cs typeface="Times New Roman" pitchFamily="18" charset="0"/>
              </a:rPr>
              <a:t>- المعدلات </a:t>
            </a:r>
            <a:r>
              <a:rPr lang="ar-SA" sz="2000" dirty="0">
                <a:latin typeface="Times New Roman" pitchFamily="18" charset="0"/>
                <a:ea typeface="+mn-ea"/>
                <a:cs typeface="Times New Roman" pitchFamily="18" charset="0"/>
              </a:rPr>
              <a:t>النمطية تختلف باختلاف العوامل المشار اليها سابقاً ومن امثلة المعدلات النمطية في ابقار الحليب منتج لكل 25 رأس من الابقار المنتجة وفي الاغنام منتج لكل 200 رأس وفي دواجن البيض منتج لكل 2000 طير وفي إنتاج الخضر منتج لكل هكتار وهكذا يمكن استخدام المعدلات النمطية في تقدير كفاءة المنتج الزراعي بالمزرعة.</a:t>
            </a:r>
            <a:endParaRPr lang="en-US" sz="2000" dirty="0">
              <a:latin typeface="Times New Roman" pitchFamily="18" charset="0"/>
              <a:ea typeface="+mn-ea"/>
              <a:cs typeface="Times New Roman" pitchFamily="18" charset="0"/>
            </a:endParaRPr>
          </a:p>
        </p:txBody>
      </p:sp>
      <p:sp>
        <p:nvSpPr>
          <p:cNvPr id="3" name="عنصر نائب لرقم الشريحة 2"/>
          <p:cNvSpPr>
            <a:spLocks noGrp="1"/>
          </p:cNvSpPr>
          <p:nvPr>
            <p:ph type="sldNum" sz="quarter" idx="12"/>
          </p:nvPr>
        </p:nvSpPr>
        <p:spPr/>
        <p:txBody>
          <a:bodyPr/>
          <a:lstStyle/>
          <a:p>
            <a:pPr>
              <a:defRPr/>
            </a:pPr>
            <a:fld id="{8CFBAFAD-66DA-4FF3-822B-4E3322DDEE16}" type="slidenum">
              <a:rPr lang="ar-SA" smtClean="0"/>
              <a:pPr>
                <a:defRPr/>
              </a:pPr>
              <a:t>98</a:t>
            </a:fld>
            <a:endParaRPr lang="en-US"/>
          </a:p>
        </p:txBody>
      </p:sp>
    </p:spTree>
    <p:extLst>
      <p:ext uri="{BB962C8B-B14F-4D97-AF65-F5344CB8AC3E}">
        <p14:creationId xmlns:p14="http://schemas.microsoft.com/office/powerpoint/2010/main" val="160339663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endParaRPr lang="ar-SA" altLang="en-US"/>
          </a:p>
        </p:txBody>
      </p:sp>
      <p:sp>
        <p:nvSpPr>
          <p:cNvPr id="1028" name="Rectangle 6"/>
          <p:cNvSpPr>
            <a:spLocks noChangeArrowheads="1"/>
          </p:cNvSpPr>
          <p:nvPr/>
        </p:nvSpPr>
        <p:spPr bwMode="auto">
          <a:xfrm>
            <a:off x="0" y="5895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endParaRPr lang="ar-SA" altLang="en-US"/>
          </a:p>
        </p:txBody>
      </p:sp>
      <p:sp>
        <p:nvSpPr>
          <p:cNvPr id="5" name="عنصر نائب لرقم الشريحة 4"/>
          <p:cNvSpPr>
            <a:spLocks noGrp="1"/>
          </p:cNvSpPr>
          <p:nvPr>
            <p:ph type="sldNum" sz="quarter" idx="12"/>
          </p:nvPr>
        </p:nvSpPr>
        <p:spPr/>
        <p:txBody>
          <a:bodyPr/>
          <a:lstStyle/>
          <a:p>
            <a:pPr>
              <a:defRPr/>
            </a:pPr>
            <a:fld id="{F9A14CD1-53D0-425D-A3AC-3B6E5D9F3E55}" type="slidenum">
              <a:rPr lang="ar-SA" smtClean="0"/>
              <a:pPr>
                <a:defRPr/>
              </a:pPr>
              <a:t>99</a:t>
            </a:fld>
            <a:endParaRPr lang="en-US"/>
          </a:p>
        </p:txBody>
      </p:sp>
      <p:sp>
        <p:nvSpPr>
          <p:cNvPr id="2" name="Rectangle 1"/>
          <p:cNvSpPr/>
          <p:nvPr/>
        </p:nvSpPr>
        <p:spPr>
          <a:xfrm>
            <a:off x="3505200" y="838200"/>
            <a:ext cx="2879313" cy="369332"/>
          </a:xfrm>
          <a:prstGeom prst="rect">
            <a:avLst/>
          </a:prstGeom>
        </p:spPr>
        <p:txBody>
          <a:bodyPr wrap="none">
            <a:spAutoFit/>
          </a:bodyPr>
          <a:lstStyle/>
          <a:p>
            <a:r>
              <a:rPr lang="ar-SA" b="1" dirty="0"/>
              <a:t>تقدير كفاءة استخدام الآلات الزراعية</a:t>
            </a:r>
            <a:endParaRPr lang="en-US" dirty="0"/>
          </a:p>
        </p:txBody>
      </p:sp>
      <p:sp>
        <p:nvSpPr>
          <p:cNvPr id="3" name="Rectangle 2"/>
          <p:cNvSpPr/>
          <p:nvPr/>
        </p:nvSpPr>
        <p:spPr>
          <a:xfrm>
            <a:off x="1066800" y="1524000"/>
            <a:ext cx="7391400" cy="1935402"/>
          </a:xfrm>
          <a:prstGeom prst="rect">
            <a:avLst/>
          </a:prstGeom>
        </p:spPr>
        <p:txBody>
          <a:bodyPr wrap="square">
            <a:spAutoFit/>
          </a:bodyPr>
          <a:lstStyle/>
          <a:p>
            <a:pPr algn="justLow" rtl="1">
              <a:lnSpc>
                <a:spcPct val="150000"/>
              </a:lnSpc>
              <a:spcBef>
                <a:spcPts val="1200"/>
              </a:spcBef>
              <a:spcAft>
                <a:spcPts val="600"/>
              </a:spcAft>
            </a:pPr>
            <a:r>
              <a:rPr lang="ar-SA" dirty="0" smtClean="0">
                <a:effectLst/>
                <a:latin typeface="Times New Roman"/>
                <a:ea typeface="Times New Roman"/>
                <a:cs typeface="Sakkal Majalla"/>
              </a:rPr>
              <a:t>تلعب الآلات الزراعية بمختلف أنواعها دوراً مهماً في الزراعة الحديثة فهي مكمل وبديل للمجهود البشري في العملية الإنتاجية. ويمكن تقدير كفاءة الآلة الزراعية من الناحية الإقتصادية بتكلفة الآلات الزراعية لوحدة المساحة أو الطن المنتج من الحاصلات الزراعية المختلفة.</a:t>
            </a:r>
          </a:p>
          <a:p>
            <a:pPr algn="justLow" rtl="1">
              <a:lnSpc>
                <a:spcPct val="150000"/>
              </a:lnSpc>
              <a:spcBef>
                <a:spcPts val="1200"/>
              </a:spcBef>
              <a:spcAft>
                <a:spcPts val="600"/>
              </a:spcAft>
            </a:pPr>
            <a:endParaRPr lang="en-US" dirty="0">
              <a:effectLst/>
              <a:latin typeface="Times New Roman"/>
              <a:ea typeface="Times New Roman"/>
            </a:endParaRPr>
          </a:p>
        </p:txBody>
      </p:sp>
      <p:sp>
        <p:nvSpPr>
          <p:cNvPr id="4" name="Text Box 6"/>
          <p:cNvSpPr txBox="1">
            <a:spLocks noChangeArrowheads="1"/>
          </p:cNvSpPr>
          <p:nvPr/>
        </p:nvSpPr>
        <p:spPr bwMode="auto">
          <a:xfrm>
            <a:off x="1143000" y="2895600"/>
            <a:ext cx="73914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SA" altLang="en-US" b="1" i="0" u="none" strike="noStrike" cap="none" normalizeH="0" baseline="0" dirty="0" smtClean="0">
                <a:ln>
                  <a:noFill/>
                </a:ln>
                <a:solidFill>
                  <a:schemeClr val="tx1"/>
                </a:solidFill>
                <a:effectLst/>
                <a:latin typeface="Arial" pitchFamily="34" charset="0"/>
                <a:ea typeface="Arial" pitchFamily="34" charset="0"/>
                <a:cs typeface="Arial" pitchFamily="34" charset="0"/>
              </a:rPr>
              <a:t>كفاءة الآلة  </a:t>
            </a:r>
            <a:r>
              <a:rPr kumimoji="0" lang="en-US" altLang="en-US" b="1"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r>
              <a:rPr kumimoji="0" lang="ar-SA" altLang="en-US" b="1"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endParaRPr kumimoji="0" lang="en-US" altLang="en-US"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457200" marR="0" lvl="1" indent="0" algn="r" defTabSz="914400" rtl="1" eaLnBrk="1" fontAlgn="base" latinLnBrk="0" hangingPunct="1">
              <a:lnSpc>
                <a:spcPct val="100000"/>
              </a:lnSpc>
              <a:spcBef>
                <a:spcPct val="0"/>
              </a:spcBef>
              <a:spcAft>
                <a:spcPts val="1000"/>
              </a:spcAft>
              <a:buClrTx/>
              <a:buSzTx/>
              <a:buFontTx/>
              <a:buNone/>
              <a:tabLst/>
            </a:pPr>
            <a:r>
              <a:rPr kumimoji="0" lang="ar-SA"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rPr>
              <a:t>إجمالي تكلفة الآلة  في المشروع</a:t>
            </a:r>
            <a:endParaRPr kumimoji="0" lang="en-US"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457200" marR="0" lvl="1" indent="0" algn="r" defTabSz="914400" rtl="1" eaLnBrk="1" fontAlgn="base" latinLnBrk="0" hangingPunct="1">
              <a:lnSpc>
                <a:spcPct val="100000"/>
              </a:lnSpc>
              <a:spcBef>
                <a:spcPct val="0"/>
              </a:spcBef>
              <a:spcAft>
                <a:spcPts val="1000"/>
              </a:spcAft>
              <a:buClrTx/>
              <a:buSzTx/>
              <a:buFontTx/>
              <a:buNone/>
              <a:tabLst/>
            </a:pPr>
            <a:r>
              <a:rPr kumimoji="0" lang="ar-SA"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r>
              <a:rPr kumimoji="0" lang="en-US"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r>
              <a:rPr kumimoji="0" lang="ar-SA"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rPr>
              <a:t> ريال / هكتار</a:t>
            </a:r>
            <a:endParaRPr kumimoji="0" lang="en-US"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457200" marR="0" lvl="1" indent="0" algn="r" defTabSz="914400" rtl="1" eaLnBrk="1" fontAlgn="base" latinLnBrk="0" hangingPunct="1">
              <a:lnSpc>
                <a:spcPct val="100000"/>
              </a:lnSpc>
              <a:spcBef>
                <a:spcPct val="0"/>
              </a:spcBef>
              <a:spcAft>
                <a:spcPts val="1000"/>
              </a:spcAft>
              <a:buClrTx/>
              <a:buSzTx/>
              <a:buFontTx/>
              <a:buNone/>
              <a:tabLst/>
            </a:pPr>
            <a:r>
              <a:rPr kumimoji="0" lang="ar-SA"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rPr>
              <a:t>  اجمالي المساحة المزروعة</a:t>
            </a:r>
            <a:endParaRPr kumimoji="0" lang="en-US"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457200" marR="0" lvl="1" indent="0" algn="r" defTabSz="914400" rtl="1" eaLnBrk="1" fontAlgn="base" latinLnBrk="0" hangingPunct="1">
              <a:lnSpc>
                <a:spcPct val="100000"/>
              </a:lnSpc>
              <a:spcBef>
                <a:spcPct val="0"/>
              </a:spcBef>
              <a:spcAft>
                <a:spcPts val="1000"/>
              </a:spcAft>
              <a:buClrTx/>
              <a:buSzTx/>
              <a:buFontTx/>
              <a:buNone/>
              <a:tabLst/>
            </a:pPr>
            <a:r>
              <a:rPr kumimoji="0" lang="ar-SA"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rPr>
              <a:t>او</a:t>
            </a:r>
            <a:endParaRPr kumimoji="0" lang="en-US"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457200" marR="0" lvl="1" indent="0" algn="r" defTabSz="914400" rtl="1" eaLnBrk="1" fontAlgn="base" latinLnBrk="0" hangingPunct="1">
              <a:lnSpc>
                <a:spcPct val="100000"/>
              </a:lnSpc>
              <a:spcBef>
                <a:spcPct val="0"/>
              </a:spcBef>
              <a:spcAft>
                <a:spcPts val="1000"/>
              </a:spcAft>
              <a:buClrTx/>
              <a:buSzTx/>
              <a:buFontTx/>
              <a:buNone/>
              <a:tabLst/>
            </a:pPr>
            <a:r>
              <a:rPr kumimoji="0" lang="ar-SA"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rPr>
              <a:t>إجمالي تكلفة الآلة في المشروع</a:t>
            </a:r>
            <a:endParaRPr kumimoji="0" lang="en-US"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457200" marR="0" lvl="1" indent="0" algn="r" defTabSz="914400" rtl="1" eaLnBrk="1" fontAlgn="base" latinLnBrk="0" hangingPunct="1">
              <a:lnSpc>
                <a:spcPct val="100000"/>
              </a:lnSpc>
              <a:spcBef>
                <a:spcPct val="0"/>
              </a:spcBef>
              <a:spcAft>
                <a:spcPts val="1000"/>
              </a:spcAft>
              <a:buClrTx/>
              <a:buSzTx/>
              <a:buFontTx/>
              <a:buNone/>
              <a:tabLst/>
            </a:pPr>
            <a:r>
              <a:rPr kumimoji="0" lang="ar-SA"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r>
              <a:rPr kumimoji="0" lang="en-US"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rPr>
              <a:t>=</a:t>
            </a:r>
            <a:r>
              <a:rPr kumimoji="0" lang="ar-SA"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r>
              <a:rPr kumimoji="0" lang="en-US"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r>
              <a:rPr kumimoji="0" lang="ar-SA"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rPr>
              <a:t>ريال / طن</a:t>
            </a:r>
            <a:endParaRPr kumimoji="0" lang="en-US"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457200" marR="0" lvl="1" indent="0" algn="r" defTabSz="914400" rtl="1" eaLnBrk="1" fontAlgn="base" latinLnBrk="0" hangingPunct="1">
              <a:lnSpc>
                <a:spcPct val="100000"/>
              </a:lnSpc>
              <a:spcBef>
                <a:spcPct val="0"/>
              </a:spcBef>
              <a:spcAft>
                <a:spcPts val="1000"/>
              </a:spcAft>
              <a:buClrTx/>
              <a:buSzTx/>
              <a:buFontTx/>
              <a:buNone/>
              <a:tabLst/>
            </a:pPr>
            <a:r>
              <a:rPr kumimoji="0" lang="ar-SA" altLang="en-US" sz="1400" i="0" u="none" strike="noStrike" cap="none" normalizeH="0" baseline="0" dirty="0" smtClean="0">
                <a:ln>
                  <a:noFill/>
                </a:ln>
                <a:solidFill>
                  <a:schemeClr val="tx1"/>
                </a:solidFill>
                <a:effectLst/>
                <a:latin typeface="Arial" pitchFamily="34" charset="0"/>
                <a:ea typeface="Arial" pitchFamily="34" charset="0"/>
                <a:cs typeface="Arial" pitchFamily="34" charset="0"/>
              </a:rPr>
              <a:t>    اجمالي الإنتاج المحقّق</a:t>
            </a:r>
            <a:endParaRPr kumimoji="0" lang="en-US" altLang="en-US" sz="2400" i="0" u="none" strike="noStrike" cap="none" normalizeH="0" baseline="0" dirty="0" smtClean="0">
              <a:ln>
                <a:noFill/>
              </a:ln>
              <a:solidFill>
                <a:schemeClr val="tx1"/>
              </a:solidFill>
              <a:effectLst/>
              <a:cs typeface="Arial" pitchFamily="34" charset="0"/>
            </a:endParaRPr>
          </a:p>
        </p:txBody>
      </p:sp>
      <p:cxnSp>
        <p:nvCxnSpPr>
          <p:cNvPr id="7" name="Straight Connector 6"/>
          <p:cNvCxnSpPr/>
          <p:nvPr/>
        </p:nvCxnSpPr>
        <p:spPr>
          <a:xfrm>
            <a:off x="6384513" y="3733800"/>
            <a:ext cx="14640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6477000" y="5105400"/>
            <a:ext cx="1524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88550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6.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7407</TotalTime>
  <Words>29956</Words>
  <Application>Microsoft Office PowerPoint</Application>
  <PresentationFormat>On-screen Show (4:3)</PresentationFormat>
  <Paragraphs>2007</Paragraphs>
  <Slides>274</Slides>
  <Notes>50</Notes>
  <HiddenSlides>0</HiddenSlides>
  <MMClips>0</MMClips>
  <ScaleCrop>false</ScaleCrop>
  <HeadingPairs>
    <vt:vector size="6" baseType="variant">
      <vt:variant>
        <vt:lpstr>Theme</vt:lpstr>
      </vt:variant>
      <vt:variant>
        <vt:i4>2</vt:i4>
      </vt:variant>
      <vt:variant>
        <vt:lpstr>Embedded OLE Servers</vt:lpstr>
      </vt:variant>
      <vt:variant>
        <vt:i4>4</vt:i4>
      </vt:variant>
      <vt:variant>
        <vt:lpstr>Slide Titles</vt:lpstr>
      </vt:variant>
      <vt:variant>
        <vt:i4>274</vt:i4>
      </vt:variant>
    </vt:vector>
  </HeadingPairs>
  <TitlesOfParts>
    <vt:vector size="280" baseType="lpstr">
      <vt:lpstr>Concourse</vt:lpstr>
      <vt:lpstr>Flow</vt:lpstr>
      <vt:lpstr>Document</vt:lpstr>
      <vt:lpstr>Equation</vt:lpstr>
      <vt:lpstr>معادلة</vt:lpstr>
      <vt:lpstr>Microsoft Office Word 97 - 2003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ج. النموذج البيروقراطي Bureaucracy):)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التقارير Reports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السجلات المزرعية (5) Farm's Records</vt:lpstr>
      <vt:lpstr>أهداف السجلات المزرعية ومزاياها:</vt:lpstr>
      <vt:lpstr>PowerPoint Presentation</vt:lpstr>
      <vt:lpstr>PowerPoint Presentation</vt:lpstr>
      <vt:lpstr>PowerPoint Presentation</vt:lpstr>
      <vt:lpstr>PowerPoint Presentation</vt:lpstr>
      <vt:lpstr>PowerPoint Presentation</vt:lpstr>
      <vt:lpstr>PowerPoint Presentation</vt:lpstr>
      <vt:lpstr>المعلومات المطلوبة للسجلات المزرعية</vt:lpstr>
      <vt:lpstr>PowerPoint Presentation</vt:lpstr>
      <vt:lpstr>PowerPoint Presentation</vt:lpstr>
      <vt:lpstr>السجلات المزرعية العامة </vt:lpstr>
      <vt:lpstr>PowerPoint Presentation</vt:lpstr>
      <vt:lpstr>سجلات النشاط الإنتاجي </vt:lpstr>
      <vt:lpstr>PowerPoint Presentation</vt:lpstr>
      <vt:lpstr>PowerPoint Presentation</vt:lpstr>
      <vt:lpstr>تحليل السجلات المزرعية (6) </vt:lpstr>
      <vt:lpstr>تقدير كفاءة المنتج الزراعي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الـــــــــتـخـطـيـط الــــــــمـزرعـي (7)</vt:lpstr>
      <vt:lpstr>       </vt:lpstr>
      <vt:lpstr>أســـــــاليب الــــــــتخطيط الـــمزرعي </vt:lpstr>
      <vt:lpstr>PowerPoint Presentation</vt:lpstr>
      <vt:lpstr>PowerPoint Presentation</vt:lpstr>
      <vt:lpstr>PowerPoint Presentation</vt:lpstr>
      <vt:lpstr>PowerPoint Presentation</vt:lpstr>
      <vt:lpstr>إسـتخدامات الــفرص الـبديلة في حـالة مـحدودية رأس الــمال</vt:lpstr>
      <vt:lpstr>PowerPoint Presentation</vt:lpstr>
      <vt:lpstr>PowerPoint Presentation</vt:lpstr>
      <vt:lpstr>الـــــــمـيـزانـيـة الــــــكـلـيـة والــــــجـزئــيـة</vt:lpstr>
      <vt:lpstr>PowerPoint Presentation</vt:lpstr>
      <vt:lpstr>مـبـادئ الإدارة المز رعية فـي إعداد الــمـيـزانـيـة</vt:lpstr>
      <vt:lpstr>PowerPoint Presentation</vt:lpstr>
      <vt:lpstr>خـــــــــــــطـوات إعــــــــــــداد الــــــــــــــمـيـزانـيـة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مثال: ميزانية مزرعة لانتاج الارز (للهكتار):</vt:lpstr>
      <vt:lpstr> الـــــــبرمـــجـة الـــخـطـيـة (8)  Linear Programming</vt:lpstr>
      <vt:lpstr>PowerPoint Presentation</vt:lpstr>
      <vt:lpstr>الصيغة العامة للبرمجة الخطية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الـحجـم الأمــثل لـوحدة الإنتاج المزرعي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الــــمـخــاطـرة والـلايـــقين في الإنتاج الـــــزراعي Risk &amp; Uncertainty in Agricultural Production</vt:lpstr>
      <vt:lpstr>مصادر المخاطرة واللايقين في الإنتاج الزراعي</vt:lpstr>
      <vt:lpstr>PowerPoint Presentation</vt:lpstr>
      <vt:lpstr>PowerPoint Presentation</vt:lpstr>
      <vt:lpstr>PowerPoint Presentation</vt:lpstr>
      <vt:lpstr>PowerPoint Presentation</vt:lpstr>
      <vt:lpstr>PowerPoint Presentation</vt:lpstr>
      <vt:lpstr>PowerPoint Presentation</vt:lpstr>
      <vt:lpstr>تأثير الـمخاطرة واللايـقين عـلى الإنتاج الـزراعي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إتخـاذ القرارات المزرعية تحت ظروف المخاطرة واللايقين</vt:lpstr>
      <vt:lpstr>PowerPoint Presentation</vt:lpstr>
      <vt:lpstr>PowerPoint Presentation</vt:lpstr>
      <vt:lpstr>إتخاذ القـرار المزرعي باستخدام مصفـوفـة العـوائـد</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مبادئ إدارة المحاصيل والتربة (11)   Crops &amp;Soil Management</vt:lpstr>
      <vt:lpstr>PowerPoint Presentation</vt:lpstr>
      <vt:lpstr>الإستزراع</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الري Irrigation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إدارة مشروعات الإنتاج الحيواني (12)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68</cp:revision>
  <dcterms:created xsi:type="dcterms:W3CDTF">2017-10-04T04:06:30Z</dcterms:created>
  <dcterms:modified xsi:type="dcterms:W3CDTF">2017-10-15T07:38:30Z</dcterms:modified>
</cp:coreProperties>
</file>