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9"/>
  </p:notesMasterIdLst>
  <p:sldIdLst>
    <p:sldId id="256" r:id="rId2"/>
    <p:sldId id="257" r:id="rId3"/>
    <p:sldId id="258" r:id="rId4"/>
    <p:sldId id="280" r:id="rId5"/>
    <p:sldId id="259" r:id="rId6"/>
    <p:sldId id="262" r:id="rId7"/>
    <p:sldId id="287" r:id="rId8"/>
    <p:sldId id="288" r:id="rId9"/>
    <p:sldId id="289" r:id="rId10"/>
    <p:sldId id="261" r:id="rId11"/>
    <p:sldId id="264" r:id="rId12"/>
    <p:sldId id="265" r:id="rId13"/>
    <p:sldId id="266" r:id="rId14"/>
    <p:sldId id="267" r:id="rId15"/>
    <p:sldId id="269" r:id="rId16"/>
    <p:sldId id="286" r:id="rId17"/>
    <p:sldId id="270" r:id="rId18"/>
    <p:sldId id="271" r:id="rId19"/>
    <p:sldId id="272" r:id="rId20"/>
    <p:sldId id="275" r:id="rId21"/>
    <p:sldId id="276" r:id="rId22"/>
    <p:sldId id="277" r:id="rId23"/>
    <p:sldId id="281" r:id="rId24"/>
    <p:sldId id="282" r:id="rId25"/>
    <p:sldId id="279" r:id="rId26"/>
    <p:sldId id="283" r:id="rId27"/>
    <p:sldId id="273"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29" charset="0"/>
        <a:ea typeface="+mn-ea"/>
        <a:cs typeface="+mn-cs"/>
      </a:defRPr>
    </a:lvl1pPr>
    <a:lvl2pPr marL="457200" algn="l" rtl="0" fontAlgn="base">
      <a:spcBef>
        <a:spcPct val="0"/>
      </a:spcBef>
      <a:spcAft>
        <a:spcPct val="0"/>
      </a:spcAft>
      <a:defRPr kern="1200">
        <a:solidFill>
          <a:schemeClr val="tx1"/>
        </a:solidFill>
        <a:latin typeface="Arial" pitchFamily="29" charset="0"/>
        <a:ea typeface="+mn-ea"/>
        <a:cs typeface="+mn-cs"/>
      </a:defRPr>
    </a:lvl2pPr>
    <a:lvl3pPr marL="914400" algn="l" rtl="0" fontAlgn="base">
      <a:spcBef>
        <a:spcPct val="0"/>
      </a:spcBef>
      <a:spcAft>
        <a:spcPct val="0"/>
      </a:spcAft>
      <a:defRPr kern="1200">
        <a:solidFill>
          <a:schemeClr val="tx1"/>
        </a:solidFill>
        <a:latin typeface="Arial" pitchFamily="29" charset="0"/>
        <a:ea typeface="+mn-ea"/>
        <a:cs typeface="+mn-cs"/>
      </a:defRPr>
    </a:lvl3pPr>
    <a:lvl4pPr marL="1371600" algn="l" rtl="0" fontAlgn="base">
      <a:spcBef>
        <a:spcPct val="0"/>
      </a:spcBef>
      <a:spcAft>
        <a:spcPct val="0"/>
      </a:spcAft>
      <a:defRPr kern="1200">
        <a:solidFill>
          <a:schemeClr val="tx1"/>
        </a:solidFill>
        <a:latin typeface="Arial" pitchFamily="29" charset="0"/>
        <a:ea typeface="+mn-ea"/>
        <a:cs typeface="+mn-cs"/>
      </a:defRPr>
    </a:lvl4pPr>
    <a:lvl5pPr marL="1828800" algn="l" rtl="0" fontAlgn="base">
      <a:spcBef>
        <a:spcPct val="0"/>
      </a:spcBef>
      <a:spcAft>
        <a:spcPct val="0"/>
      </a:spcAft>
      <a:defRPr kern="1200">
        <a:solidFill>
          <a:schemeClr val="tx1"/>
        </a:solidFill>
        <a:latin typeface="Arial" pitchFamily="29" charset="0"/>
        <a:ea typeface="+mn-ea"/>
        <a:cs typeface="+mn-cs"/>
      </a:defRPr>
    </a:lvl5pPr>
    <a:lvl6pPr marL="2286000" algn="l" defTabSz="457200" rtl="0" eaLnBrk="1" latinLnBrk="0" hangingPunct="1">
      <a:defRPr kern="1200">
        <a:solidFill>
          <a:schemeClr val="tx1"/>
        </a:solidFill>
        <a:latin typeface="Arial" pitchFamily="29" charset="0"/>
        <a:ea typeface="+mn-ea"/>
        <a:cs typeface="+mn-cs"/>
      </a:defRPr>
    </a:lvl6pPr>
    <a:lvl7pPr marL="2743200" algn="l" defTabSz="457200" rtl="0" eaLnBrk="1" latinLnBrk="0" hangingPunct="1">
      <a:defRPr kern="1200">
        <a:solidFill>
          <a:schemeClr val="tx1"/>
        </a:solidFill>
        <a:latin typeface="Arial" pitchFamily="29" charset="0"/>
        <a:ea typeface="+mn-ea"/>
        <a:cs typeface="+mn-cs"/>
      </a:defRPr>
    </a:lvl7pPr>
    <a:lvl8pPr marL="3200400" algn="l" defTabSz="457200" rtl="0" eaLnBrk="1" latinLnBrk="0" hangingPunct="1">
      <a:defRPr kern="1200">
        <a:solidFill>
          <a:schemeClr val="tx1"/>
        </a:solidFill>
        <a:latin typeface="Arial" pitchFamily="29" charset="0"/>
        <a:ea typeface="+mn-ea"/>
        <a:cs typeface="+mn-cs"/>
      </a:defRPr>
    </a:lvl8pPr>
    <a:lvl9pPr marL="3657600" algn="l" defTabSz="457200" rtl="0" eaLnBrk="1" latinLnBrk="0" hangingPunct="1">
      <a:defRPr kern="1200">
        <a:solidFill>
          <a:schemeClr val="tx1"/>
        </a:solidFill>
        <a:latin typeface="Arial" pitchFamily="2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A001A"/>
    <a:srgbClr val="982E0A"/>
    <a:srgbClr val="C0C822"/>
    <a:srgbClr val="C61C1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02" autoAdjust="0"/>
    <p:restoredTop sz="94660"/>
  </p:normalViewPr>
  <p:slideViewPr>
    <p:cSldViewPr>
      <p:cViewPr varScale="1">
        <p:scale>
          <a:sx n="93" d="100"/>
          <a:sy n="93" d="100"/>
        </p:scale>
        <p:origin x="-79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presProps" Target="presProps.xml"/><Relationship Id="rId34"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interSettings" Target="printerSettings/printerSettings1.bin"/><Relationship Id="rId11" Type="http://schemas.openxmlformats.org/officeDocument/2006/relationships/slide" Target="slides/slide10.xml"/><Relationship Id="rId29" Type="http://schemas.openxmlformats.org/officeDocument/2006/relationships/notesMaster" Target="notesMasters/notesMaster1.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29" charset="0"/>
              </a:defRPr>
            </a:lvl1pPr>
          </a:lstStyle>
          <a:p>
            <a:fld id="{2C3AE09B-7DF7-F840-9513-080C0AF40C8B}" type="datetimeFigureOut">
              <a:rPr lang="en-US"/>
              <a:pPr/>
              <a:t>10/18/11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29" charset="0"/>
              </a:defRPr>
            </a:lvl1pPr>
          </a:lstStyle>
          <a:p>
            <a:fld id="{7B77C2D8-7C2D-3944-A453-148653DBFBF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29"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29"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29"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2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17</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18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7C2D8-7C2D-3944-A453-148653DBFBF9}"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514600" y="4953000"/>
            <a:ext cx="4495800" cy="1069975"/>
          </a:xfrm>
        </p:spPr>
        <p:txBody>
          <a:bodyPr>
            <a:normAutofit/>
          </a:bodyPr>
          <a:lstStyle>
            <a:lvl1pPr algn="ctr">
              <a:defRPr sz="3000" b="1">
                <a:solidFill>
                  <a:schemeClr val="bg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514600" y="5715000"/>
            <a:ext cx="4491318" cy="1275651"/>
          </a:xfrm>
        </p:spPr>
        <p:txBody>
          <a:bodyPr>
            <a:normAutofit/>
          </a:bodyPr>
          <a:lstStyle>
            <a:lvl1pPr marL="0" indent="0" algn="ctr">
              <a:buNone/>
              <a:defRPr sz="240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58A051E5-551B-F449-B4DF-EEDA76764ED3}" type="datetimeFigureOut">
              <a:rPr lang="en-US"/>
              <a:pPr/>
              <a:t>10/18/11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3010E62-F7BE-8944-8414-6AD66D61661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027B6DB-E654-6542-A740-42B1BB183887}" type="datetimeFigureOut">
              <a:rPr lang="en-US"/>
              <a:pPr/>
              <a:t>10/18/11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87FA011-A9DB-4145-88E0-C560B1D40A4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0A9DC3A-D8E3-5B4F-8F30-3602C98FFE45}" type="datetimeFigureOut">
              <a:rPr lang="en-US"/>
              <a:pPr/>
              <a:t>10/18/11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1E6F472-8237-4949-91BE-659A01CA3A2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lvl1pPr>
              <a:defRPr b="0">
                <a:solidFill>
                  <a:srgbClr val="C61C16"/>
                </a:solidFill>
                <a:latin typeface="Century Gothic"/>
                <a:cs typeface="Century Gothic"/>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EFF44EF-F05C-6340-BE41-CD47A1AB4912}" type="datetimeFigureOut">
              <a:rPr lang="en-US"/>
              <a:pPr/>
              <a:t>10/18/11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AA1A307-0502-DC4F-B1EE-B395BF1680A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DE9F6DD0-C399-8243-8FFE-67AD4AB1D6FF}" type="datetimeFigureOut">
              <a:rPr lang="en-US"/>
              <a:pPr/>
              <a:t>10/18/11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6849855-317D-F64D-A930-2DDD755375D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48A23ED2-6BBC-954D-933C-11C737B65F40}" type="datetimeFigureOut">
              <a:rPr lang="en-US"/>
              <a:pPr/>
              <a:t>10/18/11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7428F96-86A4-D14F-AB81-F975277D34B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A77A9A52-85E4-CA41-91AD-06BDBECC832F}" type="datetimeFigureOut">
              <a:rPr lang="en-US"/>
              <a:pPr/>
              <a:t>10/18/11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CD585F5-1314-0D46-807B-1BC0AFF2668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0DF20C33-9EE2-214B-9F8E-0F157B461F23}" type="datetimeFigureOut">
              <a:rPr lang="en-US"/>
              <a:pPr/>
              <a:t>10/18/11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1F36448D-43C1-2B42-8EE8-AE79DB744DA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9D1D56E-0989-C942-86E1-9AD6712062E7}" type="datetimeFigureOut">
              <a:rPr lang="en-US"/>
              <a:pPr/>
              <a:t>10/18/11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B8A5195-6916-CB45-97B5-0877BDB68D4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5FD11D6-2A4B-9C4F-8FF1-83DC4FCE948D}" type="datetimeFigureOut">
              <a:rPr lang="en-US"/>
              <a:pPr/>
              <a:t>10/18/11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1A0DE3C-6BCD-1A40-9292-30BA1C46D3D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6BEF710-900E-5541-85E7-CE502BB6030C}" type="datetimeFigureOut">
              <a:rPr lang="en-US"/>
              <a:pPr/>
              <a:t>10/18/11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8BB1E52-4A03-0246-A24A-98E6C36425B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295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2438400"/>
            <a:ext cx="82296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29" charset="0"/>
              </a:defRPr>
            </a:lvl1pPr>
          </a:lstStyle>
          <a:p>
            <a:fld id="{F1DEB30A-B071-5146-BAA4-52E5C8531249}" type="datetimeFigureOut">
              <a:rPr lang="en-US"/>
              <a:pPr/>
              <a:t>10/18/11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29" charset="0"/>
              </a:defRPr>
            </a:lvl1pPr>
          </a:lstStyle>
          <a:p>
            <a:fld id="{57EDB53C-3BDB-F949-B808-BB1C414E94C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0" fontAlgn="base" hangingPunct="0">
        <a:spcBef>
          <a:spcPct val="0"/>
        </a:spcBef>
        <a:spcAft>
          <a:spcPct val="0"/>
        </a:spcAft>
        <a:defRPr sz="4400" kern="1200">
          <a:solidFill>
            <a:schemeClr val="tx1"/>
          </a:solidFill>
          <a:latin typeface="Tahoma" pitchFamily="34" charset="0"/>
          <a:ea typeface="Tahoma" pitchFamily="34" charset="0"/>
          <a:cs typeface="Tahoma" pitchFamily="34" charset="0"/>
        </a:defRPr>
      </a:lvl1pPr>
      <a:lvl2pPr algn="ctr" rtl="0" eaLnBrk="0" fontAlgn="base" hangingPunct="0">
        <a:spcBef>
          <a:spcPct val="0"/>
        </a:spcBef>
        <a:spcAft>
          <a:spcPct val="0"/>
        </a:spcAft>
        <a:defRPr sz="4400">
          <a:solidFill>
            <a:schemeClr val="tx1"/>
          </a:solidFill>
          <a:latin typeface="Tahoma" pitchFamily="34" charset="0"/>
          <a:ea typeface="Tahoma" pitchFamily="29" charset="0"/>
          <a:cs typeface="Tahoma" pitchFamily="34" charset="0"/>
        </a:defRPr>
      </a:lvl2pPr>
      <a:lvl3pPr algn="ctr" rtl="0" eaLnBrk="0" fontAlgn="base" hangingPunct="0">
        <a:spcBef>
          <a:spcPct val="0"/>
        </a:spcBef>
        <a:spcAft>
          <a:spcPct val="0"/>
        </a:spcAft>
        <a:defRPr sz="4400">
          <a:solidFill>
            <a:schemeClr val="tx1"/>
          </a:solidFill>
          <a:latin typeface="Tahoma" pitchFamily="34" charset="0"/>
          <a:ea typeface="Tahoma" pitchFamily="29" charset="0"/>
          <a:cs typeface="Tahoma" pitchFamily="34" charset="0"/>
        </a:defRPr>
      </a:lvl3pPr>
      <a:lvl4pPr algn="ctr" rtl="0" eaLnBrk="0" fontAlgn="base" hangingPunct="0">
        <a:spcBef>
          <a:spcPct val="0"/>
        </a:spcBef>
        <a:spcAft>
          <a:spcPct val="0"/>
        </a:spcAft>
        <a:defRPr sz="4400">
          <a:solidFill>
            <a:schemeClr val="tx1"/>
          </a:solidFill>
          <a:latin typeface="Tahoma" pitchFamily="34" charset="0"/>
          <a:ea typeface="Tahoma" pitchFamily="29" charset="0"/>
          <a:cs typeface="Tahoma" pitchFamily="34" charset="0"/>
        </a:defRPr>
      </a:lvl4pPr>
      <a:lvl5pPr algn="ctr" rtl="0" eaLnBrk="0" fontAlgn="base" hangingPunct="0">
        <a:spcBef>
          <a:spcPct val="0"/>
        </a:spcBef>
        <a:spcAft>
          <a:spcPct val="0"/>
        </a:spcAft>
        <a:defRPr sz="4400">
          <a:solidFill>
            <a:schemeClr val="tx1"/>
          </a:solidFill>
          <a:latin typeface="Tahoma" pitchFamily="34" charset="0"/>
          <a:ea typeface="Tahoma" pitchFamily="29" charset="0"/>
          <a:cs typeface="Tahoma" pitchFamily="34" charset="0"/>
        </a:defRPr>
      </a:lvl5pPr>
      <a:lvl6pPr marL="457200" algn="ctr" rtl="0" fontAlgn="base">
        <a:spcBef>
          <a:spcPct val="0"/>
        </a:spcBef>
        <a:spcAft>
          <a:spcPct val="0"/>
        </a:spcAft>
        <a:defRPr sz="4400">
          <a:solidFill>
            <a:schemeClr val="tx1"/>
          </a:solidFill>
          <a:latin typeface="Tahoma" pitchFamily="34" charset="0"/>
          <a:cs typeface="Tahoma" pitchFamily="34" charset="0"/>
        </a:defRPr>
      </a:lvl6pPr>
      <a:lvl7pPr marL="914400" algn="ctr" rtl="0" fontAlgn="base">
        <a:spcBef>
          <a:spcPct val="0"/>
        </a:spcBef>
        <a:spcAft>
          <a:spcPct val="0"/>
        </a:spcAft>
        <a:defRPr sz="4400">
          <a:solidFill>
            <a:schemeClr val="tx1"/>
          </a:solidFill>
          <a:latin typeface="Tahoma" pitchFamily="34" charset="0"/>
          <a:cs typeface="Tahoma" pitchFamily="34" charset="0"/>
        </a:defRPr>
      </a:lvl7pPr>
      <a:lvl8pPr marL="1371600" algn="ctr" rtl="0" fontAlgn="base">
        <a:spcBef>
          <a:spcPct val="0"/>
        </a:spcBef>
        <a:spcAft>
          <a:spcPct val="0"/>
        </a:spcAft>
        <a:defRPr sz="4400">
          <a:solidFill>
            <a:schemeClr val="tx1"/>
          </a:solidFill>
          <a:latin typeface="Tahoma" pitchFamily="34" charset="0"/>
          <a:cs typeface="Tahoma" pitchFamily="34" charset="0"/>
        </a:defRPr>
      </a:lvl8pPr>
      <a:lvl9pPr marL="1828800" algn="ctr" rtl="0" fontAlgn="base">
        <a:spcBef>
          <a:spcPct val="0"/>
        </a:spcBef>
        <a:spcAft>
          <a:spcPct val="0"/>
        </a:spcAft>
        <a:defRPr sz="4400">
          <a:solidFill>
            <a:schemeClr val="tx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Font typeface="Arial" pitchFamily="29"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29" charset="0"/>
        <a:buChar char="–"/>
        <a:defRPr sz="2000" kern="1200">
          <a:solidFill>
            <a:schemeClr val="tx1"/>
          </a:solidFill>
          <a:latin typeface="+mn-lt"/>
          <a:ea typeface="ＭＳ Ｐゴシック" pitchFamily="29" charset="-128"/>
          <a:cs typeface="+mn-cs"/>
        </a:defRPr>
      </a:lvl2pPr>
      <a:lvl3pPr marL="1143000" indent="-228600" algn="l" rtl="0" eaLnBrk="0" fontAlgn="base" hangingPunct="0">
        <a:spcBef>
          <a:spcPct val="20000"/>
        </a:spcBef>
        <a:spcAft>
          <a:spcPct val="0"/>
        </a:spcAft>
        <a:buFont typeface="Arial" pitchFamily="29" charset="0"/>
        <a:buChar char="•"/>
        <a:defRPr sz="2000" kern="1200">
          <a:solidFill>
            <a:schemeClr val="tx1"/>
          </a:solidFill>
          <a:latin typeface="+mn-lt"/>
          <a:ea typeface="ＭＳ Ｐゴシック" pitchFamily="29" charset="-128"/>
          <a:cs typeface="+mn-cs"/>
        </a:defRPr>
      </a:lvl3pPr>
      <a:lvl4pPr marL="1600200" indent="-228600" algn="l" rtl="0" eaLnBrk="0" fontAlgn="base" hangingPunct="0">
        <a:spcBef>
          <a:spcPct val="20000"/>
        </a:spcBef>
        <a:spcAft>
          <a:spcPct val="0"/>
        </a:spcAft>
        <a:buFont typeface="Arial" pitchFamily="29" charset="0"/>
        <a:buChar char="–"/>
        <a:defRPr sz="2000" kern="1200">
          <a:solidFill>
            <a:schemeClr val="tx1"/>
          </a:solidFill>
          <a:latin typeface="+mn-lt"/>
          <a:ea typeface="ＭＳ Ｐゴシック" pitchFamily="29" charset="-128"/>
          <a:cs typeface="+mn-cs"/>
        </a:defRPr>
      </a:lvl4pPr>
      <a:lvl5pPr marL="2057400" indent="-228600" algn="l" rtl="0" eaLnBrk="0" fontAlgn="base" hangingPunct="0">
        <a:spcBef>
          <a:spcPct val="20000"/>
        </a:spcBef>
        <a:spcAft>
          <a:spcPct val="0"/>
        </a:spcAft>
        <a:buFont typeface="Arial" pitchFamily="29" charset="0"/>
        <a:buChar char="»"/>
        <a:defRPr sz="2000" kern="1200">
          <a:solidFill>
            <a:schemeClr val="tx1"/>
          </a:solidFill>
          <a:latin typeface="+mn-lt"/>
          <a:ea typeface="ＭＳ Ｐゴシック" pitchFamily="29"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0.jpeg"/></Relationships>
</file>

<file path=ppt/slides/_rels/slide18.xml.rels><?xml version="1.0" encoding="UTF-8" standalone="yes"?>
<Relationships xmlns="http://schemas.openxmlformats.org/package/2006/relationships"><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jpeg"/></Relationships>
</file>

<file path=ppt/slides/_rels/slide2.xml.rels><?xml version="1.0" encoding="UTF-8" standalone="yes"?>
<Relationships xmlns="http://schemas.openxmlformats.org/package/2006/relationships"><Relationship Id="rId4" Type="http://schemas.openxmlformats.org/officeDocument/2006/relationships/image" Target="../media/image6.jpeg"/><Relationship Id="rId5" Type="http://schemas.openxmlformats.org/officeDocument/2006/relationships/image" Target="../media/image7.jpeg"/><Relationship Id="rId7"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 Id="rId6" Type="http://schemas.openxmlformats.org/officeDocument/2006/relationships/image" Target="../media/image8.jpeg"/></Relationships>
</file>

<file path=ppt/slides/_rels/slide20.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jpeg"/></Relationships>
</file>

<file path=ppt/slides/_rels/slide21.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jpeg"/></Relationships>
</file>

<file path=ppt/slides/_rels/slide22.xml.rels><?xml version="1.0" encoding="UTF-8" standalone="yes"?>
<Relationships xmlns="http://schemas.openxmlformats.org/package/2006/relationships"><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23.xml.rels><?xml version="1.0" encoding="UTF-8" standalone="yes"?>
<Relationships xmlns="http://schemas.openxmlformats.org/package/2006/relationships"><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jpeg"/></Relationships>
</file>

<file path=ppt/slides/_rels/slide24.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25.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jpeg"/></Relationships>
</file>

<file path=ppt/slides/_rels/slide26.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jpeg"/></Relationships>
</file>

<file path=ppt/slides/_rels/slide27.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20.gif"/><Relationship Id="rId5" Type="http://schemas.openxmlformats.org/officeDocument/2006/relationships/image" Target="../media/image21.jpeg"/><Relationship Id="rId7" Type="http://schemas.openxmlformats.org/officeDocument/2006/relationships/image" Target="../media/image23.jpeg"/><Relationship Id="rId1" Type="http://schemas.openxmlformats.org/officeDocument/2006/relationships/slideLayout" Target="../slideLayouts/slideLayout7.xml"/><Relationship Id="rId2" Type="http://schemas.openxmlformats.org/officeDocument/2006/relationships/image" Target="../media/image18.jpeg"/><Relationship Id="rId3" Type="http://schemas.openxmlformats.org/officeDocument/2006/relationships/image" Target="../media/image19.jpeg"/><Relationship Id="rId6"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Subtitle 3"/>
          <p:cNvSpPr>
            <a:spLocks noGrp="1"/>
          </p:cNvSpPr>
          <p:nvPr>
            <p:ph type="subTitle" idx="1"/>
          </p:nvPr>
        </p:nvSpPr>
        <p:spPr>
          <a:xfrm>
            <a:off x="76200" y="6172200"/>
            <a:ext cx="1676400" cy="609600"/>
          </a:xfrm>
        </p:spPr>
        <p:txBody>
          <a:bodyPr>
            <a:normAutofit/>
          </a:bodyPr>
          <a:lstStyle/>
          <a:p>
            <a:pPr algn="l" eaLnBrk="1" hangingPunct="1"/>
            <a:r>
              <a:rPr lang="en-US" sz="1400" dirty="0" smtClean="0">
                <a:latin typeface="Arial" pitchFamily="29" charset="0"/>
                <a:ea typeface="Arial" pitchFamily="29" charset="0"/>
                <a:cs typeface="Arial" pitchFamily="29" charset="0"/>
              </a:rPr>
              <a:t>Done by:</a:t>
            </a:r>
          </a:p>
          <a:p>
            <a:pPr algn="l" eaLnBrk="1" hangingPunct="1"/>
            <a:r>
              <a:rPr lang="en-US" sz="1400" dirty="0" smtClean="0">
                <a:latin typeface="Arial" pitchFamily="29" charset="0"/>
                <a:ea typeface="Arial" pitchFamily="29" charset="0"/>
                <a:cs typeface="Arial" pitchFamily="29" charset="0"/>
              </a:rPr>
              <a:t>Mona Al-Dubayan</a:t>
            </a:r>
            <a:endParaRPr lang="en-US" sz="1400" dirty="0">
              <a:latin typeface="Arial" pitchFamily="29" charset="0"/>
              <a:ea typeface="Arial" pitchFamily="29" charset="0"/>
              <a:cs typeface="Arial" pitchFamily="29" charset="0"/>
            </a:endParaRPr>
          </a:p>
        </p:txBody>
      </p:sp>
      <p:sp>
        <p:nvSpPr>
          <p:cNvPr id="3075" name="Title 4"/>
          <p:cNvSpPr>
            <a:spLocks noGrp="1"/>
          </p:cNvSpPr>
          <p:nvPr>
            <p:ph type="ctrTitle"/>
          </p:nvPr>
        </p:nvSpPr>
        <p:spPr>
          <a:xfrm>
            <a:off x="2057400" y="5102225"/>
            <a:ext cx="4953000" cy="1069975"/>
          </a:xfrm>
        </p:spPr>
        <p:txBody>
          <a:bodyPr numCol="1">
            <a:noAutofit/>
          </a:bodyPr>
          <a:lstStyle/>
          <a:p>
            <a:pPr eaLnBrk="1" hangingPunct="1"/>
            <a:r>
              <a:rPr lang="en-US" sz="4700" dirty="0" smtClean="0">
                <a:solidFill>
                  <a:srgbClr val="FFFFFF"/>
                </a:solidFill>
                <a:effectLst>
                  <a:glow rad="152400">
                    <a:srgbClr val="C61C16">
                      <a:alpha val="63000"/>
                    </a:srgbClr>
                  </a:glow>
                </a:effectLst>
                <a:latin typeface="Footlight MT Light"/>
                <a:ea typeface="Tahoma" pitchFamily="29" charset="0"/>
                <a:cs typeface="Footlight MT Light"/>
              </a:rPr>
              <a:t>24-Hour Dietary Recall</a:t>
            </a:r>
            <a:endParaRPr lang="en-US" sz="4700" dirty="0">
              <a:solidFill>
                <a:srgbClr val="FFFFFF"/>
              </a:solidFill>
              <a:effectLst>
                <a:glow rad="152400">
                  <a:srgbClr val="C61C16">
                    <a:alpha val="63000"/>
                  </a:srgbClr>
                </a:glow>
              </a:effectLst>
              <a:latin typeface="Footlight MT Light"/>
              <a:ea typeface="Tahoma" pitchFamily="29" charset="0"/>
              <a:cs typeface="Footlight MT Light"/>
            </a:endParaRPr>
          </a:p>
        </p:txBody>
      </p:sp>
      <p:pic>
        <p:nvPicPr>
          <p:cNvPr id="4" name="Picture 3" descr="ksuLogo.png"/>
          <p:cNvPicPr>
            <a:picLocks noChangeAspect="1"/>
          </p:cNvPicPr>
          <p:nvPr/>
        </p:nvPicPr>
        <p:blipFill>
          <a:blip r:embed="rId2">
            <a:duotone>
              <a:schemeClr val="accent2">
                <a:shade val="45000"/>
                <a:satMod val="135000"/>
              </a:schemeClr>
              <a:prstClr val="white"/>
            </a:duotone>
          </a:blip>
          <a:stretch>
            <a:fillRect/>
          </a:stretch>
        </p:blipFill>
        <p:spPr>
          <a:xfrm>
            <a:off x="0" y="0"/>
            <a:ext cx="1524000" cy="1524000"/>
          </a:xfrm>
          <a:prstGeom prst="rect">
            <a:avLst/>
          </a:prstGeom>
        </p:spPr>
      </p:pic>
      <p:sp>
        <p:nvSpPr>
          <p:cNvPr id="5" name="TextBox 4"/>
          <p:cNvSpPr txBox="1"/>
          <p:nvPr/>
        </p:nvSpPr>
        <p:spPr>
          <a:xfrm>
            <a:off x="1447800" y="238780"/>
            <a:ext cx="2209800" cy="523220"/>
          </a:xfrm>
          <a:prstGeom prst="rect">
            <a:avLst/>
          </a:prstGeom>
          <a:noFill/>
        </p:spPr>
        <p:txBody>
          <a:bodyPr wrap="square" rtlCol="0">
            <a:spAutoFit/>
          </a:bodyPr>
          <a:lstStyle/>
          <a:p>
            <a:r>
              <a:rPr lang="en-US" sz="1400" dirty="0" smtClean="0">
                <a:latin typeface="Century Gothic"/>
                <a:cs typeface="Century Gothic"/>
              </a:rPr>
              <a:t>Clinical Nutrition</a:t>
            </a:r>
          </a:p>
          <a:p>
            <a:r>
              <a:rPr lang="en-US" sz="1400" dirty="0" smtClean="0">
                <a:latin typeface="Century Gothic"/>
                <a:cs typeface="Century Gothic"/>
              </a:rPr>
              <a:t>King Saud University </a:t>
            </a:r>
            <a:endParaRPr lang="en-US" sz="1400" dirty="0">
              <a:latin typeface="Century Gothic"/>
              <a:cs typeface="Century Gothic"/>
            </a:endParaRPr>
          </a:p>
        </p:txBody>
      </p:sp>
      <p:sp>
        <p:nvSpPr>
          <p:cNvPr id="6" name="TextBox 5"/>
          <p:cNvSpPr txBox="1"/>
          <p:nvPr/>
        </p:nvSpPr>
        <p:spPr>
          <a:xfrm>
            <a:off x="7543800" y="6059269"/>
            <a:ext cx="1524000" cy="646331"/>
          </a:xfrm>
          <a:prstGeom prst="rect">
            <a:avLst/>
          </a:prstGeom>
          <a:noFill/>
        </p:spPr>
        <p:txBody>
          <a:bodyPr wrap="square" rtlCol="0">
            <a:spAutoFit/>
          </a:bodyPr>
          <a:lstStyle/>
          <a:p>
            <a:pPr algn="r"/>
            <a:r>
              <a:rPr lang="en-US" sz="1200" dirty="0" smtClean="0"/>
              <a:t>Mona </a:t>
            </a:r>
            <a:r>
              <a:rPr lang="en-US" sz="1200" dirty="0" err="1" smtClean="0"/>
              <a:t>Aldubayan</a:t>
            </a:r>
            <a:endParaRPr lang="en-US" sz="1200" dirty="0" smtClean="0"/>
          </a:p>
          <a:p>
            <a:pPr algn="r"/>
            <a:r>
              <a:rPr lang="en-US" sz="1200" dirty="0" err="1" smtClean="0"/>
              <a:t>Noha</a:t>
            </a:r>
            <a:r>
              <a:rPr lang="en-US" sz="1200" dirty="0" smtClean="0"/>
              <a:t> </a:t>
            </a:r>
            <a:r>
              <a:rPr lang="en-US" sz="1200" dirty="0" err="1" smtClean="0"/>
              <a:t>Barnawi</a:t>
            </a:r>
            <a:r>
              <a:rPr lang="en-US" sz="1200" dirty="0" smtClean="0"/>
              <a:t> </a:t>
            </a:r>
          </a:p>
          <a:p>
            <a:pPr algn="r"/>
            <a:r>
              <a:rPr lang="en-US" sz="1200" dirty="0" smtClean="0"/>
              <a:t>Sara Al-Rashid</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248400" cy="1143000"/>
          </a:xfrm>
        </p:spPr>
        <p:txBody>
          <a:bodyPr/>
          <a:lstStyle/>
          <a:p>
            <a:pPr eaLnBrk="1" hangingPunct="1"/>
            <a:r>
              <a:rPr lang="en-US" dirty="0" smtClean="0">
                <a:latin typeface="Tahoma" pitchFamily="29" charset="0"/>
                <a:ea typeface="Tahoma" pitchFamily="29" charset="0"/>
                <a:cs typeface="Tahoma" pitchFamily="29" charset="0"/>
              </a:rPr>
              <a:t>Purpose &amp; Goal  </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590800" y="1524000"/>
            <a:ext cx="6248400" cy="5029200"/>
          </a:xfrm>
        </p:spPr>
        <p:txBody>
          <a:bodyPr/>
          <a:lstStyle/>
          <a:p>
            <a:pPr eaLnBrk="1" hangingPunct="1"/>
            <a:r>
              <a:rPr lang="en-US" b="1" dirty="0" smtClean="0"/>
              <a:t>Purpose: </a:t>
            </a:r>
            <a:r>
              <a:rPr lang="en-US" dirty="0" smtClean="0"/>
              <a:t>To gain information regarding the participant’s diet. This information will be used to determine the nutritional and educational needs of the participant.</a:t>
            </a:r>
          </a:p>
          <a:p>
            <a:pPr eaLnBrk="1" hangingPunct="1"/>
            <a:r>
              <a:rPr lang="en-US" dirty="0" smtClean="0"/>
              <a:t>Food recalls are also used to evaluate the effectiveness of the nutrition program.</a:t>
            </a:r>
          </a:p>
          <a:p>
            <a:pPr eaLnBrk="1" hangingPunct="1"/>
            <a:endParaRPr lang="en-US" dirty="0" smtClean="0"/>
          </a:p>
          <a:p>
            <a:pPr eaLnBrk="1" hangingPunct="1"/>
            <a:r>
              <a:rPr lang="en-US" b="1" dirty="0" smtClean="0"/>
              <a:t>Goal: </a:t>
            </a:r>
            <a:r>
              <a:rPr lang="en-US" dirty="0" smtClean="0"/>
              <a:t>To get </a:t>
            </a:r>
            <a:r>
              <a:rPr lang="en-US" dirty="0" smtClean="0"/>
              <a:t>a</a:t>
            </a:r>
            <a:r>
              <a:rPr lang="en-US" dirty="0" smtClean="0"/>
              <a:t>ccurate and complete listing of all food and drink consumed in the last 24 hours.</a:t>
            </a:r>
          </a:p>
          <a:p>
            <a:pPr eaLnBrk="1" hangingPunct="1">
              <a:buNone/>
            </a:pPr>
            <a:endParaRPr lang="en-US" dirty="0" smtClean="0"/>
          </a:p>
          <a:p>
            <a:pPr eaLnBrk="1" hangingPunct="1"/>
            <a:endParaRPr lang="en-US" dirty="0" smtClean="0"/>
          </a:p>
          <a:p>
            <a:pPr eaLnBrk="1" hangingPunct="1">
              <a:buNone/>
            </a:pPr>
            <a:endParaRPr lang="en-US" dirty="0" smtClean="0"/>
          </a:p>
        </p:txBody>
      </p:sp>
      <p:pic>
        <p:nvPicPr>
          <p:cNvPr id="4" name="Picture 3" descr="Picture 6.png"/>
          <p:cNvPicPr>
            <a:picLocks noChangeAspect="1"/>
          </p:cNvPicPr>
          <p:nvPr/>
        </p:nvPicPr>
        <p:blipFill>
          <a:blip r:embed="rId3"/>
          <a:stretch>
            <a:fillRect/>
          </a:stretch>
        </p:blipFill>
        <p:spPr>
          <a:xfrm>
            <a:off x="228600" y="5169991"/>
            <a:ext cx="1981200" cy="14594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Preparation for Interview</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590800" y="1524000"/>
            <a:ext cx="6248400" cy="5029200"/>
          </a:xfrm>
        </p:spPr>
        <p:txBody>
          <a:bodyPr/>
          <a:lstStyle/>
          <a:p>
            <a:pPr eaLnBrk="1" hangingPunct="1"/>
            <a:r>
              <a:rPr lang="en-US" dirty="0" smtClean="0"/>
              <a:t>Review medical record &amp; info</a:t>
            </a:r>
          </a:p>
          <a:p>
            <a:pPr eaLnBrk="1" hangingPunct="1"/>
            <a:r>
              <a:rPr lang="en-US" dirty="0" smtClean="0"/>
              <a:t>Make the environment comfortable</a:t>
            </a:r>
          </a:p>
          <a:p>
            <a:pPr lvl="1" eaLnBrk="1" hangingPunct="1">
              <a:buFont typeface="Lucida Grande"/>
              <a:buChar char="-"/>
            </a:pPr>
            <a:r>
              <a:rPr lang="en-US" dirty="0" smtClean="0"/>
              <a:t>Keep desk neat</a:t>
            </a:r>
          </a:p>
          <a:p>
            <a:pPr lvl="1" eaLnBrk="1" hangingPunct="1">
              <a:buFont typeface="Lucida Grande"/>
              <a:buChar char="-"/>
            </a:pPr>
            <a:r>
              <a:rPr lang="en-US" dirty="0" smtClean="0"/>
              <a:t>Choose private &amp; quiet location, away from distractions</a:t>
            </a:r>
          </a:p>
          <a:p>
            <a:pPr eaLnBrk="1" hangingPunct="1"/>
            <a:r>
              <a:rPr lang="en-US" dirty="0" smtClean="0"/>
              <a:t>Set up the food models to help client recall amounts/portions</a:t>
            </a:r>
          </a:p>
        </p:txBody>
      </p:sp>
      <p:pic>
        <p:nvPicPr>
          <p:cNvPr id="4" name="Picture 3" descr="Picture 4.png"/>
          <p:cNvPicPr>
            <a:picLocks noChangeAspect="1"/>
          </p:cNvPicPr>
          <p:nvPr/>
        </p:nvPicPr>
        <p:blipFill>
          <a:blip r:embed="rId3"/>
          <a:stretch>
            <a:fillRect/>
          </a:stretch>
        </p:blipFill>
        <p:spPr>
          <a:xfrm>
            <a:off x="204537" y="5105400"/>
            <a:ext cx="2005263"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Opening the Interview</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590800" y="1524000"/>
            <a:ext cx="6248400" cy="5029200"/>
          </a:xfrm>
        </p:spPr>
        <p:txBody>
          <a:bodyPr/>
          <a:lstStyle/>
          <a:p>
            <a:pPr eaLnBrk="1" hangingPunct="1"/>
            <a:r>
              <a:rPr lang="en-US" dirty="0" smtClean="0"/>
              <a:t>Build Rapport (sympathetic, trusting, &amp; friendly relationship)</a:t>
            </a:r>
          </a:p>
          <a:p>
            <a:pPr eaLnBrk="1" hangingPunct="1"/>
            <a:endParaRPr lang="en-US" dirty="0" smtClean="0"/>
          </a:p>
          <a:p>
            <a:pPr lvl="1" eaLnBrk="1" hangingPunct="1">
              <a:buFont typeface="Lucida Grande"/>
              <a:buChar char="-"/>
            </a:pPr>
            <a:r>
              <a:rPr lang="en-US" dirty="0" smtClean="0"/>
              <a:t>Greet client, use their name &amp; appropriate title (Mr./Ms), ask them what they’d like to be called</a:t>
            </a:r>
          </a:p>
          <a:p>
            <a:pPr lvl="1" eaLnBrk="1" hangingPunct="1">
              <a:buFont typeface="Lucida Grande"/>
              <a:buChar char="-"/>
            </a:pPr>
            <a:r>
              <a:rPr lang="en-US" dirty="0" smtClean="0"/>
              <a:t>C</a:t>
            </a:r>
            <a:r>
              <a:rPr lang="en-US" dirty="0" smtClean="0"/>
              <a:t>hildren, use first name</a:t>
            </a:r>
          </a:p>
          <a:p>
            <a:pPr lvl="1" eaLnBrk="1" hangingPunct="1">
              <a:buFont typeface="Lucida Grande"/>
              <a:buChar char="-"/>
            </a:pPr>
            <a:r>
              <a:rPr lang="en-US" dirty="0" smtClean="0"/>
              <a:t>Introduce yourself and title</a:t>
            </a:r>
          </a:p>
          <a:p>
            <a:pPr lvl="1" eaLnBrk="1" hangingPunct="1">
              <a:buFont typeface="Lucida Grande"/>
              <a:buChar char="-"/>
            </a:pPr>
            <a:r>
              <a:rPr lang="en-US" dirty="0" smtClean="0"/>
              <a:t>Small talk</a:t>
            </a:r>
          </a:p>
          <a:p>
            <a:pPr lvl="1" eaLnBrk="1" hangingPunct="1">
              <a:buFont typeface="Lucida Grande"/>
              <a:buChar char="-"/>
            </a:pPr>
            <a:r>
              <a:rPr lang="en-US" dirty="0" smtClean="0"/>
              <a:t>Express your interest to help</a:t>
            </a:r>
          </a:p>
          <a:p>
            <a:pPr lvl="1" eaLnBrk="1" hangingPunct="1">
              <a:buFont typeface="Lucida Grande"/>
              <a:buChar char="-"/>
            </a:pPr>
            <a:r>
              <a:rPr lang="en-US" dirty="0" smtClean="0"/>
              <a:t>Encourage client to express themselves/ask burning questions</a:t>
            </a:r>
          </a:p>
          <a:p>
            <a:pPr eaLnBrk="1" hangingPunct="1"/>
            <a:endParaRPr lang="en-US" dirty="0" smtClean="0"/>
          </a:p>
        </p:txBody>
      </p:sp>
      <p:pic>
        <p:nvPicPr>
          <p:cNvPr id="4" name="Picture 3" descr="Picture 5.png"/>
          <p:cNvPicPr>
            <a:picLocks noChangeAspect="1"/>
          </p:cNvPicPr>
          <p:nvPr/>
        </p:nvPicPr>
        <p:blipFill>
          <a:blip r:embed="rId3"/>
          <a:stretch>
            <a:fillRect/>
          </a:stretch>
        </p:blipFill>
        <p:spPr>
          <a:xfrm>
            <a:off x="228600" y="5105399"/>
            <a:ext cx="1981200" cy="15414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Opening the Interview, Cont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2209800"/>
            <a:ext cx="6553200" cy="5029200"/>
          </a:xfrm>
        </p:spPr>
        <p:txBody>
          <a:bodyPr>
            <a:normAutofit/>
          </a:bodyPr>
          <a:lstStyle/>
          <a:p>
            <a:pPr lvl="1" eaLnBrk="1" hangingPunct="1">
              <a:buFont typeface="Lucida Grande"/>
              <a:buChar char="-"/>
            </a:pPr>
            <a:r>
              <a:rPr lang="en-US" dirty="0" smtClean="0"/>
              <a:t>Let client know you will do a 24 hr recall, explain:</a:t>
            </a:r>
          </a:p>
          <a:p>
            <a:pPr lvl="2" eaLnBrk="1" hangingPunct="1">
              <a:buFont typeface="Wingdings" charset="2"/>
              <a:buChar char="§"/>
            </a:pPr>
            <a:r>
              <a:rPr lang="en-US" dirty="0" smtClean="0"/>
              <a:t>What it is</a:t>
            </a:r>
          </a:p>
          <a:p>
            <a:pPr lvl="2" eaLnBrk="1" hangingPunct="1">
              <a:buFont typeface="Wingdings" charset="2"/>
              <a:buChar char="§"/>
            </a:pPr>
            <a:r>
              <a:rPr lang="en-US" dirty="0" smtClean="0"/>
              <a:t>Discuss purpose of what you will do with client info.</a:t>
            </a:r>
          </a:p>
          <a:p>
            <a:pPr lvl="2" eaLnBrk="1" hangingPunct="1">
              <a:buFont typeface="Wingdings" charset="2"/>
              <a:buChar char="§"/>
            </a:pPr>
            <a:r>
              <a:rPr lang="en-US" dirty="0" smtClean="0"/>
              <a:t>How long it will take </a:t>
            </a:r>
          </a:p>
          <a:p>
            <a:pPr lvl="1" eaLnBrk="1" hangingPunct="1">
              <a:buFont typeface="Lucida Grande"/>
              <a:buChar char="-"/>
            </a:pPr>
            <a:r>
              <a:rPr lang="en-US" dirty="0" smtClean="0"/>
              <a:t>Privacy</a:t>
            </a:r>
          </a:p>
          <a:p>
            <a:pPr lvl="2" eaLnBrk="1" hangingPunct="1">
              <a:buFont typeface="Wingdings" charset="2"/>
              <a:buChar char="§"/>
            </a:pPr>
            <a:r>
              <a:rPr lang="en-US" dirty="0" smtClean="0"/>
              <a:t>Only staff will see client info., on a need to know basis to perform assessment</a:t>
            </a:r>
          </a:p>
          <a:p>
            <a:pPr eaLnBrk="1" hangingPunct="1"/>
            <a:endParaRPr lang="en-US" dirty="0" smtClean="0"/>
          </a:p>
        </p:txBody>
      </p:sp>
      <p:pic>
        <p:nvPicPr>
          <p:cNvPr id="4" name="Picture 3" descr="Picture 2.png"/>
          <p:cNvPicPr>
            <a:picLocks noChangeAspect="1"/>
          </p:cNvPicPr>
          <p:nvPr/>
        </p:nvPicPr>
        <p:blipFill>
          <a:blip r:embed="rId3"/>
          <a:stretch>
            <a:fillRect/>
          </a:stretch>
        </p:blipFill>
        <p:spPr>
          <a:xfrm>
            <a:off x="228600" y="5105400"/>
            <a:ext cx="19812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Start the Interview</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lnSpcReduction="10000"/>
          </a:bodyPr>
          <a:lstStyle/>
          <a:p>
            <a:pPr marL="457200" indent="-457200" eaLnBrk="1" hangingPunct="1">
              <a:buFont typeface="+mj-lt"/>
              <a:buAutoNum type="arabicPeriod"/>
            </a:pPr>
            <a:r>
              <a:rPr lang="en-US" dirty="0" smtClean="0"/>
              <a:t>Explain to the participant that you need to know only what she (he) actually ate.</a:t>
            </a:r>
            <a:r>
              <a:rPr lang="en-US" dirty="0" smtClean="0"/>
              <a:t> </a:t>
            </a:r>
            <a:r>
              <a:rPr lang="en-US" dirty="0" smtClean="0"/>
              <a:t>She (he) should not feel embarrassed about any food, as there are no “good” or “bad” foods. No one eats just the right foods all the time.</a:t>
            </a:r>
          </a:p>
          <a:p>
            <a:pPr marL="457200" indent="-457200" eaLnBrk="1" hangingPunct="1">
              <a:buFont typeface="+mj-lt"/>
              <a:buAutoNum type="arabicPeriod"/>
            </a:pPr>
            <a:r>
              <a:rPr lang="en-US" dirty="0" smtClean="0"/>
              <a:t>Do not express in words or facial expressions either approval or disapproval of foods mentioned by the participant.</a:t>
            </a:r>
          </a:p>
          <a:p>
            <a:pPr marL="457200" indent="-457200" eaLnBrk="1" hangingPunct="1">
              <a:buFont typeface="+mj-lt"/>
              <a:buAutoNum type="arabicPeriod"/>
            </a:pPr>
            <a:r>
              <a:rPr lang="en-US" dirty="0" smtClean="0"/>
              <a:t>Begin by asking open ended questions. Save close ended questions for later</a:t>
            </a:r>
          </a:p>
          <a:p>
            <a:pPr marL="457200" indent="-457200" eaLnBrk="1" hangingPunct="1">
              <a:buFont typeface="+mj-lt"/>
              <a:buAutoNum type="arabicPeriod"/>
            </a:pPr>
            <a:r>
              <a:rPr lang="en-US" dirty="0" smtClean="0"/>
              <a:t>Do not ask leading questions that would lead the participant to feel she (he) “should” have had a certain item and, thus say that they did.</a:t>
            </a:r>
            <a:r>
              <a:rPr lang="en-US" dirty="0" smtClean="0"/>
              <a:t> Use your Food Recall Kit to determine the amounts of foods consumed. Begin by asking open ended questions. Example: (“You don’t drink whole milk, do you?”)</a:t>
            </a:r>
          </a:p>
          <a:p>
            <a:pPr marL="457200" indent="-457200" eaLnBrk="1" hangingPunct="1">
              <a:buFont typeface="+mj-lt"/>
              <a:buAutoNum type="arabicPeriod"/>
            </a:pPr>
            <a:r>
              <a:rPr lang="en-US" dirty="0" smtClean="0"/>
              <a:t>Avoid labeling meals, breakfast/lunch/dinner</a:t>
            </a:r>
          </a:p>
          <a:p>
            <a:pPr marL="457200" indent="-457200" eaLnBrk="1" hangingPunct="1">
              <a:buNone/>
            </a:pPr>
            <a:endParaRPr lang="en-US" dirty="0" smtClean="0"/>
          </a:p>
          <a:p>
            <a:pPr marL="457200" indent="-457200" eaLnBrk="1" hangingPunct="1">
              <a:buNone/>
            </a:pPr>
            <a:endParaRPr lang="en-US" dirty="0" smtClean="0"/>
          </a:p>
        </p:txBody>
      </p:sp>
      <p:pic>
        <p:nvPicPr>
          <p:cNvPr id="5" name="Picture 4" descr="Picture 3.png"/>
          <p:cNvPicPr>
            <a:picLocks noChangeAspect="1"/>
          </p:cNvPicPr>
          <p:nvPr/>
        </p:nvPicPr>
        <p:blipFill>
          <a:blip r:embed="rId3"/>
          <a:stretch>
            <a:fillRect/>
          </a:stretch>
        </p:blipFill>
        <p:spPr>
          <a:xfrm>
            <a:off x="203543" y="5105400"/>
            <a:ext cx="2006257"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buFont typeface="+mj-lt"/>
              <a:buAutoNum type="arabicPeriod" startAt="6"/>
            </a:pPr>
            <a:r>
              <a:rPr lang="en-US" dirty="0" smtClean="0"/>
              <a:t>Use your Food Recall Kit to determine the amounts of foods consumed. If a home recipe was</a:t>
            </a:r>
            <a:r>
              <a:rPr lang="ar-sa" dirty="0" smtClean="0"/>
              <a:t> </a:t>
            </a:r>
            <a:r>
              <a:rPr lang="en-US" dirty="0" smtClean="0"/>
              <a:t>used, obtain a copy. If food was eaten in a restaurant, record the name or</a:t>
            </a:r>
            <a:r>
              <a:rPr lang="ar-sa" dirty="0" smtClean="0"/>
              <a:t> </a:t>
            </a:r>
            <a:r>
              <a:rPr lang="en-US" dirty="0" smtClean="0"/>
              <a:t>type of restaurant.</a:t>
            </a:r>
            <a:endParaRPr lang="ar-sa" dirty="0" smtClean="0"/>
          </a:p>
          <a:p>
            <a:pPr marL="457200" indent="-457200" eaLnBrk="1" hangingPunct="1">
              <a:buNone/>
            </a:pPr>
            <a:endParaRPr lang="en-US" dirty="0" smtClean="0"/>
          </a:p>
          <a:p>
            <a:pPr marL="457200" indent="-457200" eaLnBrk="1" hangingPunct="1">
              <a:buFont typeface="+mj-lt"/>
              <a:buAutoNum type="arabicPeriod" startAt="6"/>
            </a:pPr>
            <a:r>
              <a:rPr lang="en-US" dirty="0" smtClean="0"/>
              <a:t>Start with the most recent meal or snack that the participant consumed.</a:t>
            </a:r>
          </a:p>
          <a:p>
            <a:pPr marL="857250" lvl="1" indent="-457200" eaLnBrk="1" hangingPunct="1"/>
            <a:r>
              <a:rPr lang="en-US" dirty="0" smtClean="0"/>
              <a:t>Work backwards to cover all foods and beverage consumed in the last 24 hours or in a “typical day”. Weekends and holidays are not typical days and recalls from these days may provide an inaccurate view of the participant’s diet.</a:t>
            </a:r>
          </a:p>
          <a:p>
            <a:pPr marL="457200" indent="-457200" eaLnBrk="1" hangingPunct="1">
              <a:buNone/>
            </a:pPr>
            <a:endParaRPr lang="en-US" dirty="0" smtClean="0"/>
          </a:p>
        </p:txBody>
      </p:sp>
      <p:pic>
        <p:nvPicPr>
          <p:cNvPr id="5" name="Picture 4" descr="Picture 6.png"/>
          <p:cNvPicPr>
            <a:picLocks noChangeAspect="1"/>
          </p:cNvPicPr>
          <p:nvPr/>
        </p:nvPicPr>
        <p:blipFill>
          <a:blip r:embed="rId3"/>
          <a:stretch>
            <a:fillRect/>
          </a:stretch>
        </p:blipFill>
        <p:spPr>
          <a:xfrm>
            <a:off x="228600" y="5169991"/>
            <a:ext cx="1981200" cy="14594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Multi-Pass Method</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dirty="0" smtClean="0"/>
              <a:t>Step #1 Quick List</a:t>
            </a:r>
          </a:p>
          <a:p>
            <a:pPr marL="457200" indent="-457200" eaLnBrk="1" hangingPunct="1"/>
            <a:endParaRPr lang="en-US" dirty="0" smtClean="0"/>
          </a:p>
          <a:p>
            <a:pPr marL="457200" indent="-457200" eaLnBrk="1" hangingPunct="1"/>
            <a:r>
              <a:rPr lang="en-US" dirty="0" smtClean="0"/>
              <a:t>Step #2 Detailed Description</a:t>
            </a:r>
          </a:p>
          <a:p>
            <a:pPr marL="457200" indent="-457200" eaLnBrk="1" hangingPunct="1"/>
            <a:endParaRPr lang="en-US" dirty="0" smtClean="0"/>
          </a:p>
          <a:p>
            <a:pPr marL="457200" indent="-457200" eaLnBrk="1" hangingPunct="1"/>
            <a:r>
              <a:rPr lang="en-US" dirty="0" smtClean="0"/>
              <a:t>Step #3 Review</a:t>
            </a:r>
            <a:endParaRPr lang="en-US" dirty="0" smtClean="0"/>
          </a:p>
        </p:txBody>
      </p:sp>
      <p:pic>
        <p:nvPicPr>
          <p:cNvPr id="4" name="Picture 3" descr="Picture 4.png"/>
          <p:cNvPicPr>
            <a:picLocks noChangeAspect="1"/>
          </p:cNvPicPr>
          <p:nvPr/>
        </p:nvPicPr>
        <p:blipFill>
          <a:blip r:embed="rId3"/>
          <a:stretch>
            <a:fillRect/>
          </a:stretch>
        </p:blipFill>
        <p:spPr>
          <a:xfrm>
            <a:off x="204537" y="5105400"/>
            <a:ext cx="2005263"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t/>
            </a:r>
            <a:br>
              <a:rPr lang="en-US" dirty="0" smtClean="0"/>
            </a:br>
            <a:r>
              <a:rPr lang="en-US" dirty="0" smtClean="0"/>
              <a:t>1.</a:t>
            </a:r>
            <a:r>
              <a:rPr lang="en-US" dirty="0" smtClean="0"/>
              <a:t>Quick List</a:t>
            </a:r>
            <a:r>
              <a:rPr lang="en-US" dirty="0" smtClean="0">
                <a:latin typeface="Tahoma" pitchFamily="29" charset="0"/>
                <a:ea typeface="Tahoma" pitchFamily="29" charset="0"/>
                <a:cs typeface="Tahoma" pitchFamily="29" charset="0"/>
              </a:rPr>
              <a:t/>
            </a:r>
            <a:br>
              <a:rPr lang="en-US" dirty="0" smtClean="0">
                <a:latin typeface="Tahoma" pitchFamily="29" charset="0"/>
                <a:ea typeface="Tahoma" pitchFamily="29" charset="0"/>
                <a:cs typeface="Tahoma" pitchFamily="29" charset="0"/>
              </a:rPr>
            </a:b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857250" lvl="1" indent="-457200" eaLnBrk="1" hangingPunct="1"/>
            <a:r>
              <a:rPr lang="en-US" dirty="0" smtClean="0"/>
              <a:t>Get a list of all foods eaten w</a:t>
            </a:r>
            <a:r>
              <a:rPr lang="en-US" dirty="0" smtClean="0"/>
              <a:t>ith</a:t>
            </a:r>
            <a:r>
              <a:rPr lang="en-US" dirty="0" smtClean="0"/>
              <a:t>out trying to determine amounts</a:t>
            </a:r>
          </a:p>
          <a:p>
            <a:pPr marL="857250" lvl="1" indent="-457200" eaLnBrk="1" hangingPunct="1"/>
            <a:r>
              <a:rPr lang="en-US" dirty="0" smtClean="0"/>
              <a:t>The client should tell you everything eaten or drunk, including snacks, coffee breaks, even carbonated water – either eaten at home or away from home.</a:t>
            </a:r>
          </a:p>
          <a:p>
            <a:pPr marL="857250" lvl="1" indent="-457200" eaLnBrk="1" hangingPunct="1"/>
            <a:r>
              <a:rPr lang="en-US" dirty="0" smtClean="0"/>
              <a:t>To obtain this list of foods from the participant use the following types of probes to find what foods were eaten:</a:t>
            </a:r>
          </a:p>
          <a:p>
            <a:pPr marL="457200" indent="-457200" eaLnBrk="1" hangingPunct="1">
              <a:buAutoNum type="alphaUcPeriod"/>
            </a:pPr>
            <a:r>
              <a:rPr lang="en-US" dirty="0" smtClean="0"/>
              <a:t>The first type of probing is related to </a:t>
            </a:r>
            <a:r>
              <a:rPr lang="en-US" b="1" dirty="0" smtClean="0"/>
              <a:t>time.</a:t>
            </a:r>
          </a:p>
          <a:p>
            <a:pPr marL="457200" indent="-457200" eaLnBrk="1" hangingPunct="1">
              <a:buFont typeface="Wingdings" charset="2"/>
              <a:buChar char="§"/>
            </a:pPr>
            <a:r>
              <a:rPr lang="en-US" dirty="0" smtClean="0"/>
              <a:t>Examples:</a:t>
            </a:r>
          </a:p>
          <a:p>
            <a:pPr marL="857250" lvl="1" indent="-457200" eaLnBrk="1" hangingPunct="1"/>
            <a:r>
              <a:rPr lang="en-US" dirty="0" smtClean="0"/>
              <a:t>“At what time was this? Did you eat or drink anything before or after that?”</a:t>
            </a:r>
          </a:p>
          <a:p>
            <a:pPr marL="857250" lvl="1" indent="-457200" eaLnBrk="1" hangingPunct="1"/>
            <a:r>
              <a:rPr lang="en-US" dirty="0" smtClean="0"/>
              <a:t>“What did you have at that time?”</a:t>
            </a:r>
          </a:p>
          <a:p>
            <a:pPr marL="857250" lvl="1" indent="-457200" eaLnBrk="1" hangingPunct="1"/>
            <a:r>
              <a:rPr lang="en-US" dirty="0" smtClean="0"/>
              <a:t>“At what time did you go to bed?”</a:t>
            </a:r>
          </a:p>
          <a:p>
            <a:pPr marL="457200" indent="-457200" eaLnBrk="1" hangingPunct="1">
              <a:buNone/>
            </a:pPr>
            <a:endParaRPr lang="en-US" dirty="0" smtClean="0"/>
          </a:p>
        </p:txBody>
      </p:sp>
      <p:pic>
        <p:nvPicPr>
          <p:cNvPr id="4" name="Picture 3" descr="Picture 5.png"/>
          <p:cNvPicPr>
            <a:picLocks noChangeAspect="1"/>
          </p:cNvPicPr>
          <p:nvPr/>
        </p:nvPicPr>
        <p:blipFill>
          <a:blip r:embed="rId4"/>
          <a:stretch>
            <a:fillRect/>
          </a:stretch>
        </p:blipFill>
        <p:spPr>
          <a:xfrm>
            <a:off x="228600" y="5105399"/>
            <a:ext cx="1981200" cy="15414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t>Quick List, Cont.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buFont typeface="+mj-lt"/>
              <a:buAutoNum type="alphaUcPeriod" startAt="2"/>
            </a:pPr>
            <a:r>
              <a:rPr lang="en-US" dirty="0" smtClean="0"/>
              <a:t>The second type of probe is related to the participant’s </a:t>
            </a:r>
            <a:r>
              <a:rPr lang="en-US" b="1" dirty="0" smtClean="0"/>
              <a:t>activities.</a:t>
            </a:r>
          </a:p>
          <a:p>
            <a:pPr marL="457200" indent="-457200" eaLnBrk="1" hangingPunct="1">
              <a:buFont typeface="Courier New"/>
              <a:buChar char="o"/>
            </a:pPr>
            <a:r>
              <a:rPr lang="en-US" dirty="0" smtClean="0"/>
              <a:t>Examples:</a:t>
            </a:r>
          </a:p>
          <a:p>
            <a:pPr marL="457200" indent="-457200" eaLnBrk="1" hangingPunct="1"/>
            <a:r>
              <a:rPr lang="en-US" dirty="0" smtClean="0"/>
              <a:t>“What did you do this morning?”</a:t>
            </a:r>
          </a:p>
          <a:p>
            <a:pPr marL="457200" indent="-457200" eaLnBrk="1" hangingPunct="1"/>
            <a:r>
              <a:rPr lang="en-US" dirty="0" smtClean="0"/>
              <a:t>“While you were working around the house, did you take a break to have something to eat or drink?”</a:t>
            </a:r>
          </a:p>
          <a:p>
            <a:pPr marL="457200" indent="-457200" eaLnBrk="1" hangingPunct="1"/>
            <a:r>
              <a:rPr lang="en-US" dirty="0" smtClean="0"/>
              <a:t>“Did you watch TV last night? When you watched TV, did you eat anything?”</a:t>
            </a:r>
          </a:p>
          <a:p>
            <a:pPr marL="457200" indent="-457200" eaLnBrk="1" hangingPunct="1"/>
            <a:r>
              <a:rPr lang="en-US" dirty="0" smtClean="0"/>
              <a:t>“Did you have anything to drink with this?”</a:t>
            </a:r>
          </a:p>
        </p:txBody>
      </p:sp>
      <p:pic>
        <p:nvPicPr>
          <p:cNvPr id="4" name="Picture 3" descr="Picture 2.png"/>
          <p:cNvPicPr>
            <a:picLocks noChangeAspect="1"/>
          </p:cNvPicPr>
          <p:nvPr/>
        </p:nvPicPr>
        <p:blipFill>
          <a:blip r:embed="rId4"/>
          <a:stretch>
            <a:fillRect/>
          </a:stretch>
        </p:blipFill>
        <p:spPr>
          <a:xfrm>
            <a:off x="228600" y="5105400"/>
            <a:ext cx="19812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t>Quick List, Cont.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buFont typeface="+mj-lt"/>
              <a:buAutoNum type="alphaUcPeriod" startAt="3"/>
            </a:pPr>
            <a:r>
              <a:rPr lang="en-US" dirty="0" smtClean="0"/>
              <a:t>The third type of probe tries to get more complete information about </a:t>
            </a:r>
            <a:r>
              <a:rPr lang="en-US" b="1" dirty="0" smtClean="0"/>
              <a:t>foods already reported.</a:t>
            </a:r>
          </a:p>
          <a:p>
            <a:pPr marL="457200" indent="-457200" eaLnBrk="1" hangingPunct="1">
              <a:buFont typeface="Courier New"/>
              <a:buChar char="o"/>
            </a:pPr>
            <a:r>
              <a:rPr lang="en-US" dirty="0" smtClean="0"/>
              <a:t>Examples:</a:t>
            </a:r>
          </a:p>
          <a:p>
            <a:pPr marL="457200" indent="-457200" eaLnBrk="1" hangingPunct="1"/>
            <a:r>
              <a:rPr lang="en-US" dirty="0" smtClean="0"/>
              <a:t>“Do you remember anything else that you ate or drank with this food?”</a:t>
            </a:r>
          </a:p>
          <a:p>
            <a:pPr marL="457200" indent="-457200" eaLnBrk="1" hangingPunct="1"/>
            <a:r>
              <a:rPr lang="en-US" dirty="0" smtClean="0"/>
              <a:t>“What else did you have at this meal?”</a:t>
            </a:r>
          </a:p>
          <a:p>
            <a:pPr marL="457200" indent="-457200" eaLnBrk="1" hangingPunct="1"/>
            <a:r>
              <a:rPr lang="en-US" dirty="0" smtClean="0"/>
              <a:t>“Was the (bread, vegetable) eaten plain or did you put something on it?</a:t>
            </a:r>
          </a:p>
          <a:p>
            <a:pPr marL="457200" indent="-457200" eaLnBrk="1" hangingPunct="1"/>
            <a:r>
              <a:rPr lang="en-US" dirty="0" smtClean="0"/>
              <a:t>“Did you have anything in your coffee?”</a:t>
            </a:r>
          </a:p>
          <a:p>
            <a:pPr marL="457200" indent="-457200" eaLnBrk="1" hangingPunct="1"/>
            <a:r>
              <a:rPr lang="en-US" dirty="0" smtClean="0"/>
              <a:t>“Did you have a second helping?”</a:t>
            </a:r>
          </a:p>
        </p:txBody>
      </p:sp>
      <p:pic>
        <p:nvPicPr>
          <p:cNvPr id="4" name="Picture 3" descr="Picture 3.png"/>
          <p:cNvPicPr>
            <a:picLocks noChangeAspect="1"/>
          </p:cNvPicPr>
          <p:nvPr/>
        </p:nvPicPr>
        <p:blipFill>
          <a:blip r:embed="rId4"/>
          <a:stretch>
            <a:fillRect/>
          </a:stretch>
        </p:blipFill>
        <p:spPr>
          <a:xfrm>
            <a:off x="203543" y="5105400"/>
            <a:ext cx="2006257"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sb10067958hq-001.jpg"/>
          <p:cNvPicPr>
            <a:picLocks noChangeAspect="1"/>
          </p:cNvPicPr>
          <p:nvPr/>
        </p:nvPicPr>
        <p:blipFill>
          <a:blip r:embed="rId2"/>
          <a:stretch>
            <a:fillRect/>
          </a:stretch>
        </p:blipFill>
        <p:spPr>
          <a:xfrm>
            <a:off x="5181600" y="1912530"/>
            <a:ext cx="1568576" cy="1491070"/>
          </a:xfrm>
          <a:prstGeom prst="rect">
            <a:avLst/>
          </a:prstGeom>
        </p:spPr>
      </p:pic>
      <p:sp>
        <p:nvSpPr>
          <p:cNvPr id="4099" name="Content Placeholder 2"/>
          <p:cNvSpPr>
            <a:spLocks noGrp="1"/>
          </p:cNvSpPr>
          <p:nvPr>
            <p:ph idx="1"/>
          </p:nvPr>
        </p:nvSpPr>
        <p:spPr>
          <a:xfrm>
            <a:off x="381000" y="2667000"/>
            <a:ext cx="8229600" cy="3962400"/>
          </a:xfrm>
        </p:spPr>
        <p:txBody>
          <a:bodyPr/>
          <a:lstStyle/>
          <a:p>
            <a:pPr eaLnBrk="1" hangingPunct="1"/>
            <a:r>
              <a:rPr lang="en-US" dirty="0" smtClean="0"/>
              <a:t>What is 24-hour Dietary </a:t>
            </a:r>
            <a:r>
              <a:rPr lang="en-US" dirty="0" smtClean="0"/>
              <a:t>Recall?</a:t>
            </a:r>
          </a:p>
          <a:p>
            <a:pPr eaLnBrk="1" hangingPunct="1"/>
            <a:r>
              <a:rPr lang="en-US" dirty="0" smtClean="0"/>
              <a:t>24</a:t>
            </a:r>
            <a:r>
              <a:rPr lang="en-US" dirty="0" smtClean="0"/>
              <a:t>-Hour Food Recall </a:t>
            </a:r>
            <a:r>
              <a:rPr lang="en-US" dirty="0" smtClean="0"/>
              <a:t>Kit </a:t>
            </a:r>
          </a:p>
          <a:p>
            <a:pPr eaLnBrk="1" hangingPunct="1"/>
            <a:r>
              <a:rPr lang="en-US" dirty="0" smtClean="0"/>
              <a:t>Purpose </a:t>
            </a:r>
            <a:r>
              <a:rPr lang="en-US" dirty="0" smtClean="0"/>
              <a:t>&amp; Goal</a:t>
            </a:r>
            <a:r>
              <a:rPr lang="en-US" dirty="0" smtClean="0"/>
              <a:t> </a:t>
            </a:r>
          </a:p>
          <a:p>
            <a:pPr eaLnBrk="1" hangingPunct="1"/>
            <a:r>
              <a:rPr lang="en-US" dirty="0" smtClean="0"/>
              <a:t>The Interview (Opening – Ending)</a:t>
            </a:r>
          </a:p>
          <a:p>
            <a:pPr eaLnBrk="1" hangingPunct="1"/>
            <a:r>
              <a:rPr lang="en-US" dirty="0" smtClean="0"/>
              <a:t>Multi</a:t>
            </a:r>
            <a:r>
              <a:rPr lang="en-US" dirty="0" smtClean="0"/>
              <a:t>-Pass </a:t>
            </a:r>
            <a:r>
              <a:rPr lang="en-US" dirty="0" smtClean="0"/>
              <a:t>Method</a:t>
            </a:r>
          </a:p>
          <a:p>
            <a:pPr eaLnBrk="1" hangingPunct="1"/>
            <a:r>
              <a:rPr lang="en-US" dirty="0" smtClean="0"/>
              <a:t>Types </a:t>
            </a:r>
            <a:r>
              <a:rPr lang="en-US" dirty="0" smtClean="0"/>
              <a:t>of Questions</a:t>
            </a:r>
            <a:r>
              <a:rPr lang="en-US" dirty="0" smtClean="0"/>
              <a:t> </a:t>
            </a:r>
          </a:p>
          <a:p>
            <a:pPr eaLnBrk="1" hangingPunct="1"/>
            <a:r>
              <a:rPr lang="en-US" dirty="0" smtClean="0"/>
              <a:t>Summary</a:t>
            </a:r>
          </a:p>
          <a:p>
            <a:pPr eaLnBrk="1" hangingPunct="1">
              <a:buNone/>
            </a:pPr>
            <a:endParaRPr lang="en-US" dirty="0"/>
          </a:p>
          <a:p>
            <a:pPr eaLnBrk="1" hangingPunct="1"/>
            <a:endParaRPr lang="en-US" dirty="0"/>
          </a:p>
        </p:txBody>
      </p:sp>
      <p:pic>
        <p:nvPicPr>
          <p:cNvPr id="5" name="Picture 4" descr="103344898.jpg"/>
          <p:cNvPicPr>
            <a:picLocks noChangeAspect="1"/>
          </p:cNvPicPr>
          <p:nvPr/>
        </p:nvPicPr>
        <p:blipFill>
          <a:blip r:embed="rId3"/>
          <a:srcRect t="16813" b="13835"/>
          <a:stretch>
            <a:fillRect/>
          </a:stretch>
        </p:blipFill>
        <p:spPr>
          <a:xfrm>
            <a:off x="4419600" y="3962400"/>
            <a:ext cx="1737231" cy="1676400"/>
          </a:xfrm>
          <a:prstGeom prst="rect">
            <a:avLst/>
          </a:prstGeom>
        </p:spPr>
      </p:pic>
      <p:sp>
        <p:nvSpPr>
          <p:cNvPr id="4098" name="Title 1"/>
          <p:cNvSpPr>
            <a:spLocks noGrp="1"/>
          </p:cNvSpPr>
          <p:nvPr>
            <p:ph type="title"/>
          </p:nvPr>
        </p:nvSpPr>
        <p:spPr/>
        <p:txBody>
          <a:bodyPr/>
          <a:lstStyle/>
          <a:p>
            <a:pPr eaLnBrk="1" hangingPunct="1"/>
            <a:r>
              <a:rPr lang="en-US" dirty="0" smtClean="0">
                <a:latin typeface="Tahoma" pitchFamily="29" charset="0"/>
                <a:ea typeface="Tahoma" pitchFamily="29" charset="0"/>
                <a:cs typeface="Tahoma" pitchFamily="29" charset="0"/>
              </a:rPr>
              <a:t>Outline</a:t>
            </a:r>
            <a:endParaRPr lang="en-US" dirty="0">
              <a:latin typeface="Tahoma" pitchFamily="29" charset="0"/>
              <a:ea typeface="Tahoma" pitchFamily="29" charset="0"/>
              <a:cs typeface="Tahoma" pitchFamily="29" charset="0"/>
            </a:endParaRPr>
          </a:p>
        </p:txBody>
      </p:sp>
      <p:pic>
        <p:nvPicPr>
          <p:cNvPr id="6" name="Picture 5" descr="103197022.jpg"/>
          <p:cNvPicPr>
            <a:picLocks noChangeAspect="1"/>
          </p:cNvPicPr>
          <p:nvPr/>
        </p:nvPicPr>
        <p:blipFill>
          <a:blip r:embed="rId4"/>
          <a:srcRect t="31678" b="19365"/>
          <a:stretch>
            <a:fillRect/>
          </a:stretch>
        </p:blipFill>
        <p:spPr>
          <a:xfrm>
            <a:off x="5257800" y="5562600"/>
            <a:ext cx="2119086" cy="1295400"/>
          </a:xfrm>
          <a:prstGeom prst="rect">
            <a:avLst/>
          </a:prstGeom>
        </p:spPr>
      </p:pic>
      <p:pic>
        <p:nvPicPr>
          <p:cNvPr id="7" name="Picture 6" descr="91846971.jpg"/>
          <p:cNvPicPr>
            <a:picLocks noChangeAspect="1"/>
          </p:cNvPicPr>
          <p:nvPr/>
        </p:nvPicPr>
        <p:blipFill>
          <a:blip r:embed="rId5"/>
          <a:stretch>
            <a:fillRect/>
          </a:stretch>
        </p:blipFill>
        <p:spPr>
          <a:xfrm>
            <a:off x="6324600" y="3352800"/>
            <a:ext cx="1624930" cy="1371600"/>
          </a:xfrm>
          <a:prstGeom prst="rect">
            <a:avLst/>
          </a:prstGeom>
        </p:spPr>
      </p:pic>
      <p:pic>
        <p:nvPicPr>
          <p:cNvPr id="8" name="Picture 7" descr="78365121.jpg"/>
          <p:cNvPicPr>
            <a:picLocks noChangeAspect="1"/>
          </p:cNvPicPr>
          <p:nvPr/>
        </p:nvPicPr>
        <p:blipFill>
          <a:blip r:embed="rId6"/>
          <a:stretch>
            <a:fillRect/>
          </a:stretch>
        </p:blipFill>
        <p:spPr>
          <a:xfrm>
            <a:off x="7480683" y="4911524"/>
            <a:ext cx="1434717" cy="1565476"/>
          </a:xfrm>
          <a:prstGeom prst="rect">
            <a:avLst/>
          </a:prstGeom>
        </p:spPr>
      </p:pic>
      <p:pic>
        <p:nvPicPr>
          <p:cNvPr id="9" name="Picture 8" descr="skd288805sdc.jpg"/>
          <p:cNvPicPr>
            <a:picLocks noChangeAspect="1"/>
          </p:cNvPicPr>
          <p:nvPr/>
        </p:nvPicPr>
        <p:blipFill>
          <a:blip r:embed="rId7"/>
          <a:stretch>
            <a:fillRect/>
          </a:stretch>
        </p:blipFill>
        <p:spPr>
          <a:xfrm>
            <a:off x="7359650" y="1828800"/>
            <a:ext cx="1631950" cy="16319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t>2.Detailed Description</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dirty="0" smtClean="0"/>
              <a:t>This will include recording preparation method, brand name, portion size, and the time the food or beverage was consumed.</a:t>
            </a:r>
          </a:p>
          <a:p>
            <a:pPr marL="857250" lvl="1" indent="-457200" eaLnBrk="1" hangingPunct="1"/>
            <a:r>
              <a:rPr lang="en-US" dirty="0" smtClean="0"/>
              <a:t>Determine if all of the food was eaten or if some food was left on the plate.</a:t>
            </a:r>
          </a:p>
          <a:p>
            <a:pPr marL="857250" lvl="1" indent="-457200" eaLnBrk="1" hangingPunct="1"/>
            <a:r>
              <a:rPr lang="en-US" dirty="0" smtClean="0"/>
              <a:t>Encourage the participant to describe foods as clearly as possible.</a:t>
            </a:r>
          </a:p>
          <a:p>
            <a:pPr marL="857250" lvl="1" indent="-457200" eaLnBrk="1" hangingPunct="1"/>
            <a:r>
              <a:rPr lang="en-US" dirty="0" smtClean="0"/>
              <a:t>interviewer may have to restate questions to get more information.</a:t>
            </a:r>
          </a:p>
          <a:p>
            <a:pPr marL="857250" lvl="1" indent="-457200" eaLnBrk="1" hangingPunct="1"/>
            <a:r>
              <a:rPr lang="en-US" dirty="0" smtClean="0"/>
              <a:t>Describe combination dishes carefully. Mixtures such as sandwiches, soups, stew, pizza, casseroles, etc. can be prepared in many ways.</a:t>
            </a:r>
          </a:p>
          <a:p>
            <a:pPr marL="857250" lvl="1" indent="-457200" eaLnBrk="1" hangingPunct="1"/>
            <a:r>
              <a:rPr lang="en-US" dirty="0" smtClean="0"/>
              <a:t>Ask to see packages, if available, on prepackaged foods, and record brand name and other pertinent information.</a:t>
            </a:r>
          </a:p>
        </p:txBody>
      </p:sp>
      <p:pic>
        <p:nvPicPr>
          <p:cNvPr id="4" name="Picture 3" descr="Picture 6.png"/>
          <p:cNvPicPr>
            <a:picLocks noChangeAspect="1"/>
          </p:cNvPicPr>
          <p:nvPr/>
        </p:nvPicPr>
        <p:blipFill>
          <a:blip r:embed="rId4"/>
          <a:stretch>
            <a:fillRect/>
          </a:stretch>
        </p:blipFill>
        <p:spPr>
          <a:xfrm>
            <a:off x="228600" y="5169991"/>
            <a:ext cx="1981200" cy="14594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t>3.Review</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buNone/>
            </a:pPr>
            <a:endParaRPr lang="en-US" dirty="0" smtClean="0"/>
          </a:p>
          <a:p>
            <a:pPr marL="457200" indent="-457200" eaLnBrk="1" hangingPunct="1"/>
            <a:r>
              <a:rPr lang="en-US" dirty="0" smtClean="0"/>
              <a:t>Once the 24 hour food recall is complete read the list back to the participant. Ask the participant if the recall is correct or if they forgot to mention any food that was consumed.</a:t>
            </a:r>
          </a:p>
          <a:p>
            <a:pPr marL="457200" indent="-457200" eaLnBrk="1" hangingPunct="1">
              <a:buNone/>
            </a:pPr>
            <a:endParaRPr lang="en-US" dirty="0" smtClean="0"/>
          </a:p>
        </p:txBody>
      </p:sp>
      <p:pic>
        <p:nvPicPr>
          <p:cNvPr id="4" name="Picture 3" descr="Picture 4.png"/>
          <p:cNvPicPr>
            <a:picLocks noChangeAspect="1"/>
          </p:cNvPicPr>
          <p:nvPr/>
        </p:nvPicPr>
        <p:blipFill>
          <a:blip r:embed="rId4"/>
          <a:stretch>
            <a:fillRect/>
          </a:stretch>
        </p:blipFill>
        <p:spPr>
          <a:xfrm>
            <a:off x="204537" y="5105400"/>
            <a:ext cx="2005263"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400800" cy="1143000"/>
          </a:xfrm>
        </p:spPr>
        <p:txBody>
          <a:bodyPr/>
          <a:lstStyle/>
          <a:p>
            <a:pPr eaLnBrk="1" hangingPunct="1"/>
            <a:r>
              <a:rPr lang="en-US" dirty="0" smtClean="0">
                <a:latin typeface="Tahoma" pitchFamily="29" charset="0"/>
                <a:ea typeface="Tahoma" pitchFamily="29" charset="0"/>
                <a:cs typeface="Tahoma" pitchFamily="29" charset="0"/>
              </a:rPr>
              <a:t>Closing The Interview</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dirty="0" smtClean="0"/>
              <a:t>End when objective has been achieved or when client is tiring</a:t>
            </a:r>
          </a:p>
          <a:p>
            <a:pPr marL="457200" indent="-457200" eaLnBrk="1" hangingPunct="1"/>
            <a:r>
              <a:rPr lang="en-US" dirty="0" smtClean="0"/>
              <a:t>Discuss questions/comments client might have</a:t>
            </a:r>
          </a:p>
          <a:p>
            <a:pPr marL="457200" indent="-457200" eaLnBrk="1" hangingPunct="1"/>
            <a:r>
              <a:rPr lang="en-US" dirty="0" smtClean="0"/>
              <a:t>Thank client for his/her patience &amp; cooperation</a:t>
            </a:r>
          </a:p>
        </p:txBody>
      </p:sp>
      <p:pic>
        <p:nvPicPr>
          <p:cNvPr id="4" name="Picture 3" descr="Picture 5.png"/>
          <p:cNvPicPr>
            <a:picLocks noChangeAspect="1"/>
          </p:cNvPicPr>
          <p:nvPr/>
        </p:nvPicPr>
        <p:blipFill>
          <a:blip r:embed="rId4"/>
          <a:stretch>
            <a:fillRect/>
          </a:stretch>
        </p:blipFill>
        <p:spPr>
          <a:xfrm>
            <a:off x="228600" y="5105399"/>
            <a:ext cx="1981200" cy="15414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362200" y="304800"/>
            <a:ext cx="6629400" cy="1143000"/>
          </a:xfrm>
        </p:spPr>
        <p:txBody>
          <a:bodyPr/>
          <a:lstStyle/>
          <a:p>
            <a:pPr eaLnBrk="1" hangingPunct="1"/>
            <a:r>
              <a:rPr lang="en-US" dirty="0" smtClean="0">
                <a:latin typeface="Tahoma" pitchFamily="29" charset="0"/>
                <a:ea typeface="Tahoma" pitchFamily="29" charset="0"/>
                <a:cs typeface="Tahoma" pitchFamily="29" charset="0"/>
              </a:rPr>
              <a:t>Types of Questions </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b="1" dirty="0" smtClean="0"/>
              <a:t>Open or neutral questions: </a:t>
            </a:r>
            <a:r>
              <a:rPr lang="en-US" dirty="0" smtClean="0"/>
              <a:t>explanatory response; allows the client to talk about information that he/she feels is important.</a:t>
            </a:r>
          </a:p>
          <a:p>
            <a:pPr marL="857250" lvl="1" indent="-457200" eaLnBrk="1" hangingPunct="1"/>
            <a:r>
              <a:rPr lang="en-US" dirty="0" smtClean="0"/>
              <a:t>Start with what, how or when or an open statement.</a:t>
            </a:r>
          </a:p>
          <a:p>
            <a:pPr marL="857250" lvl="1" indent="-457200" eaLnBrk="1" hangingPunct="1"/>
            <a:r>
              <a:rPr lang="en-US" dirty="0" smtClean="0"/>
              <a:t>“Tell me about your favorite foods.”</a:t>
            </a:r>
          </a:p>
          <a:p>
            <a:pPr marL="857250" lvl="1" indent="-457200" eaLnBrk="1" hangingPunct="1">
              <a:buNone/>
            </a:pPr>
            <a:endParaRPr lang="en-US" dirty="0" smtClean="0"/>
          </a:p>
          <a:p>
            <a:pPr marL="457200" indent="-457200" eaLnBrk="1" hangingPunct="1"/>
            <a:r>
              <a:rPr lang="en-US" b="1" dirty="0" smtClean="0"/>
              <a:t>Closed Ended question: </a:t>
            </a:r>
            <a:r>
              <a:rPr lang="en-US" dirty="0" smtClean="0"/>
              <a:t>require only a yes or no answer and provide no additional information. Can be used to ask for specific information but fail to reveal anything else about a client’s attitude.  </a:t>
            </a:r>
          </a:p>
          <a:p>
            <a:pPr marL="857250" lvl="1" indent="-457200" eaLnBrk="1" hangingPunct="1"/>
            <a:r>
              <a:rPr lang="en-US" dirty="0" smtClean="0"/>
              <a:t>“Do you salt your food at the table?”</a:t>
            </a:r>
          </a:p>
          <a:p>
            <a:pPr marL="857250" lvl="1" indent="-457200" eaLnBrk="1" hangingPunct="1"/>
            <a:r>
              <a:rPr lang="en-US" dirty="0" smtClean="0"/>
              <a:t>“Have you tried to lose weight before?”</a:t>
            </a:r>
          </a:p>
        </p:txBody>
      </p:sp>
      <p:pic>
        <p:nvPicPr>
          <p:cNvPr id="4" name="Picture 3" descr="Picture 2.png"/>
          <p:cNvPicPr>
            <a:picLocks noChangeAspect="1"/>
          </p:cNvPicPr>
          <p:nvPr/>
        </p:nvPicPr>
        <p:blipFill>
          <a:blip r:embed="rId4"/>
          <a:stretch>
            <a:fillRect/>
          </a:stretch>
        </p:blipFill>
        <p:spPr>
          <a:xfrm>
            <a:off x="228600" y="5105400"/>
            <a:ext cx="19812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362200" y="304800"/>
            <a:ext cx="6629400" cy="1143000"/>
          </a:xfrm>
        </p:spPr>
        <p:txBody>
          <a:bodyPr/>
          <a:lstStyle/>
          <a:p>
            <a:pPr eaLnBrk="1" hangingPunct="1"/>
            <a:r>
              <a:rPr lang="en-US" dirty="0" smtClean="0">
                <a:latin typeface="Tahoma" pitchFamily="29" charset="0"/>
                <a:ea typeface="Tahoma" pitchFamily="29" charset="0"/>
                <a:cs typeface="Tahoma" pitchFamily="29" charset="0"/>
              </a:rPr>
              <a:t>Types of Questions. Cont, </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b="1" dirty="0" smtClean="0"/>
              <a:t>Leading questions: </a:t>
            </a:r>
            <a:r>
              <a:rPr lang="en-US" dirty="0" smtClean="0"/>
              <a:t>interviewer makes suggestions about the desired or expected answer</a:t>
            </a:r>
          </a:p>
          <a:p>
            <a:pPr marL="857250" lvl="1" indent="-457200" eaLnBrk="1" hangingPunct="1"/>
            <a:r>
              <a:rPr lang="en-US" dirty="0" smtClean="0"/>
              <a:t>“You don’t drink whole milk, do you?”</a:t>
            </a:r>
          </a:p>
          <a:p>
            <a:pPr marL="857250" lvl="1" indent="-457200" eaLnBrk="1" hangingPunct="1">
              <a:buNone/>
            </a:pPr>
            <a:endParaRPr lang="en-US" dirty="0" smtClean="0"/>
          </a:p>
          <a:p>
            <a:pPr marL="457200" indent="-457200" eaLnBrk="1" hangingPunct="1"/>
            <a:r>
              <a:rPr lang="en-US" b="1" dirty="0" smtClean="0"/>
              <a:t>Behavioral questions: </a:t>
            </a:r>
            <a:r>
              <a:rPr lang="en-US" dirty="0" smtClean="0"/>
              <a:t>For the client to change undesirable eating habits, it is important to find out what he/she eats, not what he/she knows about choosing foods.</a:t>
            </a:r>
          </a:p>
          <a:p>
            <a:pPr marL="857250" lvl="1" indent="-457200" eaLnBrk="1" hangingPunct="1"/>
            <a:r>
              <a:rPr lang="en-US" dirty="0" smtClean="0"/>
              <a:t>“What methods have you tried to lose weight?”</a:t>
            </a:r>
          </a:p>
        </p:txBody>
      </p:sp>
      <p:pic>
        <p:nvPicPr>
          <p:cNvPr id="4" name="Picture 3" descr="Picture 3.png"/>
          <p:cNvPicPr>
            <a:picLocks noChangeAspect="1"/>
          </p:cNvPicPr>
          <p:nvPr/>
        </p:nvPicPr>
        <p:blipFill>
          <a:blip r:embed="rId4"/>
          <a:stretch>
            <a:fillRect/>
          </a:stretch>
        </p:blipFill>
        <p:spPr>
          <a:xfrm>
            <a:off x="203543" y="5105400"/>
            <a:ext cx="2006257"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362200" y="304800"/>
            <a:ext cx="6629400" cy="1143000"/>
          </a:xfrm>
        </p:spPr>
        <p:txBody>
          <a:bodyPr/>
          <a:lstStyle/>
          <a:p>
            <a:pPr eaLnBrk="1" hangingPunct="1"/>
            <a:r>
              <a:rPr lang="en-US" dirty="0" smtClean="0">
                <a:latin typeface="Tahoma" pitchFamily="29" charset="0"/>
                <a:ea typeface="Tahoma" pitchFamily="29" charset="0"/>
                <a:cs typeface="Tahoma" pitchFamily="29" charset="0"/>
              </a:rPr>
              <a:t>Reluctant/uncomfortable clients</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fontScale="92500" lnSpcReduction="20000"/>
          </a:bodyPr>
          <a:lstStyle/>
          <a:p>
            <a:pPr marL="457200" indent="-457200" eaLnBrk="1" hangingPunct="1"/>
            <a:r>
              <a:rPr lang="en-US" b="1" dirty="0" smtClean="0"/>
              <a:t>Question-framing</a:t>
            </a:r>
          </a:p>
          <a:p>
            <a:pPr marL="457200" indent="-457200" eaLnBrk="1" hangingPunct="1"/>
            <a:r>
              <a:rPr lang="en-US" dirty="0" smtClean="0"/>
              <a:t>This strategy is needed for clients who are reluctant or uncomfortable to reveal their true habits/behaviors.</a:t>
            </a:r>
          </a:p>
          <a:p>
            <a:pPr marL="457200" indent="-457200" eaLnBrk="1" hangingPunct="1"/>
            <a:r>
              <a:rPr lang="en-US" dirty="0" smtClean="0"/>
              <a:t>Ask a series of </a:t>
            </a:r>
            <a:r>
              <a:rPr lang="en-US" b="1" dirty="0" smtClean="0"/>
              <a:t>“framed” </a:t>
            </a:r>
            <a:r>
              <a:rPr lang="en-US" dirty="0" smtClean="0"/>
              <a:t>questions, which allows the client to Hypothesize about an imaginary situation and therefore remove himself from a negative disclosure. For example:</a:t>
            </a:r>
          </a:p>
          <a:p>
            <a:pPr marL="457200" indent="-457200" eaLnBrk="1" hangingPunct="1">
              <a:buFont typeface="Courier New"/>
              <a:buChar char="o"/>
            </a:pPr>
            <a:endParaRPr lang="en-US" dirty="0" smtClean="0"/>
          </a:p>
          <a:p>
            <a:pPr marL="457200" indent="-457200" eaLnBrk="1" hangingPunct="1">
              <a:buFont typeface="Courier New"/>
              <a:buChar char="o"/>
            </a:pPr>
            <a:r>
              <a:rPr lang="en-US" b="1" dirty="0" smtClean="0"/>
              <a:t>CLIENT (overweight)</a:t>
            </a:r>
            <a:r>
              <a:rPr lang="en-US" dirty="0" smtClean="0"/>
              <a:t>: I never eat sweets. In fact, I seldom eat any Dessert.</a:t>
            </a:r>
          </a:p>
          <a:p>
            <a:pPr marL="457200" indent="-457200" eaLnBrk="1" hangingPunct="1">
              <a:buFont typeface="Courier New"/>
              <a:buChar char="o"/>
            </a:pPr>
            <a:r>
              <a:rPr lang="en-US" b="1" dirty="0" smtClean="0"/>
              <a:t>INTERVIEWER: </a:t>
            </a:r>
            <a:r>
              <a:rPr lang="en-US" dirty="0" smtClean="0"/>
              <a:t>Let us for a moment imagine that you were at a friend’s party and the only desserts being served were cheese cake, chocolate mousse, and pecan pie. Which would you choose?</a:t>
            </a:r>
          </a:p>
          <a:p>
            <a:pPr marL="457200" indent="-457200" eaLnBrk="1" hangingPunct="1"/>
            <a:endParaRPr lang="en-US" dirty="0" smtClean="0"/>
          </a:p>
          <a:p>
            <a:pPr marL="457200" indent="-457200" eaLnBrk="1" hangingPunct="1"/>
            <a:r>
              <a:rPr lang="en-US" b="1" dirty="0" smtClean="0"/>
              <a:t>CLIENT (a reluctant child): </a:t>
            </a:r>
            <a:r>
              <a:rPr lang="en-US" dirty="0" smtClean="0"/>
              <a:t>I don’t have favorite foods.</a:t>
            </a:r>
          </a:p>
          <a:p>
            <a:pPr marL="457200" indent="-457200" eaLnBrk="1" hangingPunct="1"/>
            <a:r>
              <a:rPr lang="en-US" b="1" dirty="0" smtClean="0"/>
              <a:t>INTERVIEWER</a:t>
            </a:r>
            <a:r>
              <a:rPr lang="en-US" dirty="0" smtClean="0"/>
              <a:t>: Let us pretend you were invited to spend a day at the beach with some friends. When asked to bring your own food, which foods would you bring?</a:t>
            </a:r>
          </a:p>
        </p:txBody>
      </p:sp>
      <p:pic>
        <p:nvPicPr>
          <p:cNvPr id="4" name="Picture 3" descr="Picture 6.png"/>
          <p:cNvPicPr>
            <a:picLocks noChangeAspect="1"/>
          </p:cNvPicPr>
          <p:nvPr/>
        </p:nvPicPr>
        <p:blipFill>
          <a:blip r:embed="rId4"/>
          <a:stretch>
            <a:fillRect/>
          </a:stretch>
        </p:blipFill>
        <p:spPr>
          <a:xfrm>
            <a:off x="228600" y="5169991"/>
            <a:ext cx="1981200" cy="14594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362200" y="304800"/>
            <a:ext cx="6629400" cy="1143000"/>
          </a:xfrm>
        </p:spPr>
        <p:txBody>
          <a:bodyPr/>
          <a:lstStyle/>
          <a:p>
            <a:pPr eaLnBrk="1" hangingPunct="1"/>
            <a:r>
              <a:rPr lang="en-US" dirty="0" smtClean="0">
                <a:latin typeface="Tahoma" pitchFamily="29" charset="0"/>
                <a:ea typeface="Tahoma" pitchFamily="29" charset="0"/>
                <a:cs typeface="Tahoma" pitchFamily="29" charset="0"/>
              </a:rPr>
              <a:t>Summarized Tips for better recalls</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438400" y="1676400"/>
            <a:ext cx="6553200" cy="5029200"/>
          </a:xfrm>
        </p:spPr>
        <p:txBody>
          <a:bodyPr>
            <a:normAutofit/>
          </a:bodyPr>
          <a:lstStyle/>
          <a:p>
            <a:pPr marL="457200" indent="-457200" eaLnBrk="1" hangingPunct="1"/>
            <a:r>
              <a:rPr lang="en-US" dirty="0" smtClean="0"/>
              <a:t>Be Patient</a:t>
            </a:r>
          </a:p>
          <a:p>
            <a:pPr marL="457200" indent="-457200" eaLnBrk="1" hangingPunct="1"/>
            <a:r>
              <a:rPr lang="en-US" dirty="0" smtClean="0"/>
              <a:t>Be non-judgmental</a:t>
            </a:r>
          </a:p>
          <a:p>
            <a:pPr marL="457200" indent="-457200" eaLnBrk="1" hangingPunct="1"/>
            <a:r>
              <a:rPr lang="en-US" dirty="0" smtClean="0"/>
              <a:t>Allow client to talk without interruptions</a:t>
            </a:r>
          </a:p>
          <a:p>
            <a:pPr marL="457200" indent="-457200" eaLnBrk="1" hangingPunct="1"/>
            <a:r>
              <a:rPr lang="en-US" dirty="0" smtClean="0"/>
              <a:t>Allow for questions and comments.</a:t>
            </a:r>
          </a:p>
          <a:p>
            <a:pPr marL="457200" indent="-457200" eaLnBrk="1" hangingPunct="1"/>
            <a:r>
              <a:rPr lang="en-US" dirty="0" smtClean="0"/>
              <a:t>Don’t approve or disapprove with body language or words</a:t>
            </a:r>
          </a:p>
          <a:p>
            <a:pPr marL="457200" indent="-457200" eaLnBrk="1" hangingPunct="1"/>
            <a:r>
              <a:rPr lang="en-US" dirty="0" smtClean="0"/>
              <a:t>Use Food Models– ask the participant to point to serving sizes.</a:t>
            </a:r>
          </a:p>
          <a:p>
            <a:pPr marL="457200" indent="-457200" eaLnBrk="1" hangingPunct="1"/>
            <a:r>
              <a:rPr lang="en-US" dirty="0" smtClean="0"/>
              <a:t>Use open ended questions</a:t>
            </a:r>
          </a:p>
          <a:p>
            <a:pPr marL="457200" indent="-457200" eaLnBrk="1" hangingPunct="1"/>
            <a:r>
              <a:rPr lang="en-US" dirty="0" smtClean="0"/>
              <a:t>Ask about added ingredients or condiments</a:t>
            </a:r>
          </a:p>
          <a:p>
            <a:pPr marL="457200" indent="-457200" eaLnBrk="1" hangingPunct="1"/>
            <a:r>
              <a:rPr lang="en-US" dirty="0" smtClean="0"/>
              <a:t>Avoid Leading Questions</a:t>
            </a:r>
          </a:p>
        </p:txBody>
      </p:sp>
      <p:pic>
        <p:nvPicPr>
          <p:cNvPr id="4" name="Picture 3" descr="Picture 7.png"/>
          <p:cNvPicPr>
            <a:picLocks noChangeAspect="1"/>
          </p:cNvPicPr>
          <p:nvPr/>
        </p:nvPicPr>
        <p:blipFill>
          <a:blip r:embed="rId4"/>
          <a:stretch>
            <a:fillRect/>
          </a:stretch>
        </p:blipFill>
        <p:spPr>
          <a:xfrm>
            <a:off x="228600" y="5181601"/>
            <a:ext cx="1905000" cy="14477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thank-you-apple.jpg"/>
          <p:cNvPicPr>
            <a:picLocks noChangeAspect="1"/>
          </p:cNvPicPr>
          <p:nvPr/>
        </p:nvPicPr>
        <p:blipFill>
          <a:blip r:embed="rId2"/>
          <a:srcRect r="10870" b="5991"/>
          <a:stretch>
            <a:fillRect/>
          </a:stretch>
        </p:blipFill>
        <p:spPr>
          <a:xfrm>
            <a:off x="2743200" y="2209800"/>
            <a:ext cx="3001682" cy="3733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248400" cy="1143000"/>
          </a:xfrm>
        </p:spPr>
        <p:txBody>
          <a:bodyPr/>
          <a:lstStyle/>
          <a:p>
            <a:pPr eaLnBrk="1" hangingPunct="1"/>
            <a:r>
              <a:rPr lang="en-US" dirty="0" smtClean="0">
                <a:latin typeface="Tahoma" pitchFamily="29" charset="0"/>
                <a:ea typeface="Tahoma" pitchFamily="29" charset="0"/>
                <a:cs typeface="Tahoma" pitchFamily="29" charset="0"/>
              </a:rPr>
              <a:t>What is it?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667000" y="1447800"/>
            <a:ext cx="6248400" cy="5029200"/>
          </a:xfrm>
        </p:spPr>
        <p:txBody>
          <a:bodyPr/>
          <a:lstStyle/>
          <a:p>
            <a:pPr eaLnBrk="1" hangingPunct="1"/>
            <a:r>
              <a:rPr lang="en-US" dirty="0" smtClean="0"/>
              <a:t>Twenty-four hour diet recall interview is a quantitative research method used in nutritional assessment, and asks individuals to recall foods and beverage they consumed in the twenty-four hours prior to the interview.</a:t>
            </a:r>
            <a:r>
              <a:rPr lang="en-US" dirty="0" smtClean="0"/>
              <a:t> </a:t>
            </a:r>
          </a:p>
          <a:p>
            <a:pPr eaLnBrk="1" hangingPunct="1"/>
            <a:r>
              <a:rPr lang="en-US" dirty="0" smtClean="0"/>
              <a:t>It </a:t>
            </a:r>
            <a:r>
              <a:rPr lang="en-US" dirty="0" smtClean="0"/>
              <a:t>can self-administered or administered by a trained professional</a:t>
            </a:r>
            <a:r>
              <a:rPr lang="en-US" dirty="0" smtClean="0"/>
              <a:t>.</a:t>
            </a:r>
          </a:p>
          <a:p>
            <a:pPr eaLnBrk="1" hangingPunct="1"/>
            <a:r>
              <a:rPr lang="en-US" dirty="0" smtClean="0"/>
              <a:t>Specifically:</a:t>
            </a:r>
          </a:p>
          <a:p>
            <a:pPr lvl="1" eaLnBrk="1" hangingPunct="1">
              <a:buFont typeface="Lucida Grande"/>
              <a:buChar char="-"/>
            </a:pPr>
            <a:r>
              <a:rPr lang="en-US" dirty="0" smtClean="0"/>
              <a:t>What food/drink was consumed?</a:t>
            </a:r>
          </a:p>
          <a:p>
            <a:pPr lvl="1" eaLnBrk="1" hangingPunct="1">
              <a:buFont typeface="Lucida Grande"/>
              <a:buChar char="-"/>
            </a:pPr>
            <a:r>
              <a:rPr lang="en-US" dirty="0" smtClean="0"/>
              <a:t>How much was consumed?</a:t>
            </a:r>
          </a:p>
          <a:p>
            <a:pPr lvl="1" eaLnBrk="1" hangingPunct="1">
              <a:buFont typeface="Lucida Grande"/>
              <a:buChar char="-"/>
            </a:pPr>
            <a:r>
              <a:rPr lang="en-US" dirty="0" smtClean="0"/>
              <a:t>Time it was consumed?</a:t>
            </a:r>
          </a:p>
          <a:p>
            <a:pPr lvl="1" eaLnBrk="1" hangingPunct="1">
              <a:buFont typeface="Lucida Grande"/>
              <a:buChar char="-"/>
            </a:pPr>
            <a:r>
              <a:rPr lang="en-US" dirty="0" smtClean="0"/>
              <a:t>How was it prepared?</a:t>
            </a:r>
          </a:p>
          <a:p>
            <a:pPr lvl="1" eaLnBrk="1" hangingPunct="1">
              <a:buFont typeface="Lucida Grande"/>
              <a:buChar char="-"/>
            </a:pPr>
            <a:r>
              <a:rPr lang="en-US" dirty="0" smtClean="0"/>
              <a:t>How was it served?</a:t>
            </a:r>
          </a:p>
          <a:p>
            <a:pPr lvl="1" eaLnBrk="1" hangingPunct="1">
              <a:buFont typeface="Lucida Grande"/>
              <a:buChar char="-"/>
            </a:pPr>
            <a:r>
              <a:rPr lang="en-US" dirty="0" smtClean="0"/>
              <a:t>Specifics of food (low fat, 1%, whole)</a:t>
            </a:r>
          </a:p>
          <a:p>
            <a:pPr eaLnBrk="1" hangingPunct="1"/>
            <a:endParaRPr lang="en-US" dirty="0" smtClean="0"/>
          </a:p>
          <a:p>
            <a:pPr eaLnBrk="1" hangingPunct="1"/>
            <a:endParaRPr lang="en-US" dirty="0"/>
          </a:p>
          <a:p>
            <a:pPr eaLnBrk="1" hangingPunct="1"/>
            <a:endParaRPr lang="en-US" dirty="0"/>
          </a:p>
        </p:txBody>
      </p:sp>
      <p:pic>
        <p:nvPicPr>
          <p:cNvPr id="5" name="Picture 4" descr="Picture 6.png"/>
          <p:cNvPicPr>
            <a:picLocks noChangeAspect="1"/>
          </p:cNvPicPr>
          <p:nvPr/>
        </p:nvPicPr>
        <p:blipFill>
          <a:blip r:embed="rId3"/>
          <a:stretch>
            <a:fillRect/>
          </a:stretch>
        </p:blipFill>
        <p:spPr>
          <a:xfrm>
            <a:off x="228600" y="5169991"/>
            <a:ext cx="1981200" cy="14594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362200" y="76200"/>
            <a:ext cx="6477000" cy="1143000"/>
          </a:xfrm>
        </p:spPr>
        <p:txBody>
          <a:bodyPr/>
          <a:lstStyle/>
          <a:p>
            <a:pPr eaLnBrk="1" hangingPunct="1"/>
            <a:r>
              <a:rPr lang="en-US" dirty="0" smtClean="0"/>
              <a:t>Self-administered Form </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667000" y="1447800"/>
            <a:ext cx="6248400" cy="5029200"/>
          </a:xfrm>
        </p:spPr>
        <p:txBody>
          <a:bodyPr/>
          <a:lstStyle/>
          <a:p>
            <a:pPr eaLnBrk="1" hangingPunct="1"/>
            <a:endParaRPr lang="en-US" dirty="0" smtClean="0"/>
          </a:p>
          <a:p>
            <a:pPr eaLnBrk="1" hangingPunct="1"/>
            <a:endParaRPr lang="en-US" dirty="0"/>
          </a:p>
          <a:p>
            <a:pPr eaLnBrk="1" hangingPunct="1"/>
            <a:endParaRPr lang="en-US" dirty="0"/>
          </a:p>
        </p:txBody>
      </p:sp>
      <p:pic>
        <p:nvPicPr>
          <p:cNvPr id="5" name="Picture 4" descr="Picture 2.png"/>
          <p:cNvPicPr>
            <a:picLocks noChangeAspect="1"/>
          </p:cNvPicPr>
          <p:nvPr/>
        </p:nvPicPr>
        <p:blipFill>
          <a:blip r:embed="rId3"/>
          <a:stretch>
            <a:fillRect/>
          </a:stretch>
        </p:blipFill>
        <p:spPr>
          <a:xfrm>
            <a:off x="3715271" y="1219200"/>
            <a:ext cx="4285729" cy="5486400"/>
          </a:xfrm>
          <a:prstGeom prst="rect">
            <a:avLst/>
          </a:prstGeom>
          <a:effectLst>
            <a:glow rad="63500">
              <a:schemeClr val="accent2">
                <a:alpha val="75000"/>
              </a:schemeClr>
            </a:glow>
          </a:effectLst>
        </p:spPr>
      </p:pic>
      <p:pic>
        <p:nvPicPr>
          <p:cNvPr id="6" name="Picture 5" descr="Picture 4.png"/>
          <p:cNvPicPr>
            <a:picLocks noChangeAspect="1"/>
          </p:cNvPicPr>
          <p:nvPr/>
        </p:nvPicPr>
        <p:blipFill>
          <a:blip r:embed="rId4"/>
          <a:stretch>
            <a:fillRect/>
          </a:stretch>
        </p:blipFill>
        <p:spPr>
          <a:xfrm>
            <a:off x="204537" y="5105400"/>
            <a:ext cx="2005263"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2590800" y="1524000"/>
            <a:ext cx="6248400" cy="5029200"/>
          </a:xfrm>
        </p:spPr>
        <p:txBody>
          <a:bodyPr/>
          <a:lstStyle/>
          <a:p>
            <a:pPr eaLnBrk="1" hangingPunct="1"/>
            <a:r>
              <a:rPr lang="en-US" dirty="0" smtClean="0"/>
              <a:t>Twenty-four hour recalls are easy to use, but do require the use of context specific props for accuracy.</a:t>
            </a:r>
            <a:r>
              <a:rPr lang="en-US" dirty="0" smtClean="0"/>
              <a:t> </a:t>
            </a:r>
          </a:p>
          <a:p>
            <a:pPr eaLnBrk="1" hangingPunct="1"/>
            <a:r>
              <a:rPr lang="en-US" dirty="0" smtClean="0"/>
              <a:t>Use </a:t>
            </a:r>
            <a:r>
              <a:rPr lang="en-US" dirty="0" smtClean="0"/>
              <a:t>of props is important in order to obtain accurate information on the amounts of foods and beverages consumed.</a:t>
            </a:r>
            <a:r>
              <a:rPr lang="en-US" dirty="0" smtClean="0"/>
              <a:t> </a:t>
            </a:r>
          </a:p>
          <a:p>
            <a:pPr eaLnBrk="1" hangingPunct="1"/>
            <a:r>
              <a:rPr lang="en-US" dirty="0" smtClean="0"/>
              <a:t>Researchers </a:t>
            </a:r>
            <a:r>
              <a:rPr lang="en-US" dirty="0" smtClean="0"/>
              <a:t>should use items that the individuals are comfortable with and make sure that they reflect accurate amounts.</a:t>
            </a:r>
            <a:r>
              <a:rPr lang="en-US" dirty="0" smtClean="0"/>
              <a:t> EX: </a:t>
            </a:r>
            <a:r>
              <a:rPr lang="en-US" dirty="0" smtClean="0">
                <a:latin typeface="Tahoma" pitchFamily="29" charset="0"/>
                <a:ea typeface="Tahoma" pitchFamily="29" charset="0"/>
                <a:cs typeface="Tahoma" pitchFamily="29" charset="0"/>
              </a:rPr>
              <a:t>24-Hour Food Recall Kit</a:t>
            </a:r>
            <a:r>
              <a:rPr lang="en-US" dirty="0" smtClean="0"/>
              <a:t> </a:t>
            </a:r>
          </a:p>
          <a:p>
            <a:pPr eaLnBrk="1" hangingPunct="1"/>
            <a:endParaRPr lang="en-US" dirty="0"/>
          </a:p>
        </p:txBody>
      </p:sp>
      <p:pic>
        <p:nvPicPr>
          <p:cNvPr id="5" name="Picture 4" descr="Picture 5.png"/>
          <p:cNvPicPr>
            <a:picLocks noChangeAspect="1"/>
          </p:cNvPicPr>
          <p:nvPr/>
        </p:nvPicPr>
        <p:blipFill>
          <a:blip r:embed="rId3"/>
          <a:stretch>
            <a:fillRect/>
          </a:stretch>
        </p:blipFill>
        <p:spPr>
          <a:xfrm>
            <a:off x="228600" y="5105399"/>
            <a:ext cx="1981200" cy="1541427"/>
          </a:xfrm>
          <a:prstGeom prst="rect">
            <a:avLst/>
          </a:prstGeom>
          <a:ln>
            <a:noFill/>
          </a:ln>
          <a:effectLst>
            <a:softEdge rad="112500"/>
          </a:effectLst>
        </p:spPr>
      </p:pic>
      <p:pic>
        <p:nvPicPr>
          <p:cNvPr id="6" name="Picture 5" descr="122598433.jpg"/>
          <p:cNvPicPr>
            <a:picLocks noChangeAspect="1"/>
          </p:cNvPicPr>
          <p:nvPr/>
        </p:nvPicPr>
        <p:blipFill>
          <a:blip r:embed="rId4"/>
          <a:stretch>
            <a:fillRect/>
          </a:stretch>
        </p:blipFill>
        <p:spPr>
          <a:xfrm>
            <a:off x="7162800" y="5453809"/>
            <a:ext cx="1981200" cy="1404191"/>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248400" cy="1143000"/>
          </a:xfrm>
        </p:spPr>
        <p:txBody>
          <a:bodyPr/>
          <a:lstStyle/>
          <a:p>
            <a:pPr eaLnBrk="1" hangingPunct="1"/>
            <a:r>
              <a:rPr lang="en-US" dirty="0" smtClean="0">
                <a:latin typeface="Tahoma" pitchFamily="29" charset="0"/>
                <a:ea typeface="Tahoma" pitchFamily="29" charset="0"/>
                <a:cs typeface="Tahoma" pitchFamily="29" charset="0"/>
              </a:rPr>
              <a:t>24-Hour Food Recall Kit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590800" y="1524000"/>
            <a:ext cx="6248400" cy="5029200"/>
          </a:xfrm>
        </p:spPr>
        <p:txBody>
          <a:bodyPr/>
          <a:lstStyle/>
          <a:p>
            <a:pPr eaLnBrk="1" hangingPunct="1"/>
            <a:r>
              <a:rPr lang="en-US" b="1" u="sng" dirty="0" smtClean="0"/>
              <a:t>Purpose:</a:t>
            </a:r>
            <a:r>
              <a:rPr lang="en-US" b="1" dirty="0" smtClean="0"/>
              <a:t> </a:t>
            </a:r>
            <a:r>
              <a:rPr lang="en-US" dirty="0" smtClean="0"/>
              <a:t>To assist paraprofessional/interviewer in taking the food recall and estimating the amounts more accurately.</a:t>
            </a:r>
          </a:p>
          <a:p>
            <a:pPr eaLnBrk="1" hangingPunct="1">
              <a:buNone/>
            </a:pPr>
            <a:r>
              <a:rPr lang="en-US" i="1" u="sng" dirty="0" smtClean="0"/>
              <a:t>Kit contains:</a:t>
            </a:r>
          </a:p>
          <a:p>
            <a:pPr eaLnBrk="1" hangingPunct="1">
              <a:buFont typeface="Courier New"/>
              <a:buChar char="o"/>
            </a:pPr>
            <a:r>
              <a:rPr lang="en-US" dirty="0" smtClean="0"/>
              <a:t>Measuring cups and spoons (Liquid and Dry)</a:t>
            </a:r>
          </a:p>
          <a:p>
            <a:pPr lvl="1" eaLnBrk="1" hangingPunct="1">
              <a:buFont typeface="Lucida Grande"/>
              <a:buChar char="-"/>
            </a:pPr>
            <a:r>
              <a:rPr lang="en-US" dirty="0" smtClean="0"/>
              <a:t>1 tablespoon,1 teaspoon, 1/2 teaspoon, 1/4 teaspoon</a:t>
            </a:r>
            <a:endParaRPr lang="en-US" dirty="0" smtClean="0"/>
          </a:p>
          <a:p>
            <a:pPr lvl="1" eaLnBrk="1" hangingPunct="1">
              <a:buFont typeface="Lucida Grande"/>
              <a:buChar char="-"/>
            </a:pPr>
            <a:r>
              <a:rPr lang="en-US" dirty="0" smtClean="0"/>
              <a:t>4 oz. cup, 8 oz. cup, 12 oz, 16 oz, cup</a:t>
            </a:r>
          </a:p>
          <a:p>
            <a:pPr eaLnBrk="1" hangingPunct="1">
              <a:buFont typeface="Courier New"/>
              <a:buChar char="o"/>
            </a:pPr>
            <a:r>
              <a:rPr lang="en-US" dirty="0" smtClean="0"/>
              <a:t>CD- 1 slice of bread</a:t>
            </a:r>
          </a:p>
          <a:p>
            <a:pPr eaLnBrk="1" hangingPunct="1">
              <a:buFont typeface="Courier New"/>
              <a:buChar char="o"/>
            </a:pPr>
            <a:r>
              <a:rPr lang="en-US" dirty="0" smtClean="0"/>
              <a:t>Deck of cards or the palm of your hand = 3oz</a:t>
            </a:r>
          </a:p>
          <a:p>
            <a:pPr eaLnBrk="1" hangingPunct="1">
              <a:buFont typeface="Courier New"/>
              <a:buChar char="o"/>
            </a:pPr>
            <a:r>
              <a:rPr lang="en-US" dirty="0" smtClean="0"/>
              <a:t>Food Models</a:t>
            </a:r>
          </a:p>
          <a:p>
            <a:pPr eaLnBrk="1" hangingPunct="1">
              <a:buNone/>
            </a:pPr>
            <a:endParaRPr lang="en-US" dirty="0" smtClean="0"/>
          </a:p>
        </p:txBody>
      </p:sp>
      <p:pic>
        <p:nvPicPr>
          <p:cNvPr id="4" name="Picture 3" descr="Picture 2.png"/>
          <p:cNvPicPr>
            <a:picLocks noChangeAspect="1"/>
          </p:cNvPicPr>
          <p:nvPr/>
        </p:nvPicPr>
        <p:blipFill>
          <a:blip r:embed="rId3"/>
          <a:stretch>
            <a:fillRect/>
          </a:stretch>
        </p:blipFill>
        <p:spPr>
          <a:xfrm>
            <a:off x="228600" y="5105400"/>
            <a:ext cx="19812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590800" y="304800"/>
            <a:ext cx="6248400" cy="1143000"/>
          </a:xfrm>
        </p:spPr>
        <p:txBody>
          <a:bodyPr/>
          <a:lstStyle/>
          <a:p>
            <a:pPr eaLnBrk="1" hangingPunct="1"/>
            <a:r>
              <a:rPr lang="en-US" dirty="0" smtClean="0">
                <a:latin typeface="Tahoma" pitchFamily="29" charset="0"/>
                <a:ea typeface="Tahoma" pitchFamily="29" charset="0"/>
                <a:cs typeface="Tahoma" pitchFamily="29" charset="0"/>
              </a:rPr>
              <a:t>24-Hour Food Recall Kit. Cont,</a:t>
            </a:r>
            <a:endParaRPr lang="en-US" dirty="0">
              <a:latin typeface="Tahoma" pitchFamily="29" charset="0"/>
              <a:ea typeface="Tahoma" pitchFamily="29" charset="0"/>
              <a:cs typeface="Tahoma" pitchFamily="29" charset="0"/>
            </a:endParaRPr>
          </a:p>
        </p:txBody>
      </p:sp>
      <p:sp>
        <p:nvSpPr>
          <p:cNvPr id="5123" name="Content Placeholder 2"/>
          <p:cNvSpPr>
            <a:spLocks noGrp="1"/>
          </p:cNvSpPr>
          <p:nvPr>
            <p:ph idx="1"/>
          </p:nvPr>
        </p:nvSpPr>
        <p:spPr>
          <a:xfrm>
            <a:off x="2590800" y="1524000"/>
            <a:ext cx="6248400" cy="5029200"/>
          </a:xfrm>
        </p:spPr>
        <p:txBody>
          <a:bodyPr>
            <a:normAutofit lnSpcReduction="10000"/>
          </a:bodyPr>
          <a:lstStyle/>
          <a:p>
            <a:pPr eaLnBrk="1" hangingPunct="1">
              <a:buFont typeface="Courier New"/>
              <a:buChar char="o"/>
            </a:pPr>
            <a:r>
              <a:rPr lang="en-US" dirty="0" smtClean="0"/>
              <a:t>Red Dinner Plate, to use as a visual to measure out portions or determine how large a pizza slice or a portion of dessert might be. </a:t>
            </a:r>
          </a:p>
          <a:p>
            <a:pPr lvl="1" eaLnBrk="1" hangingPunct="1">
              <a:buFont typeface="Courier New"/>
              <a:buChar char="o"/>
            </a:pPr>
            <a:r>
              <a:rPr lang="en-US" dirty="0" smtClean="0"/>
              <a:t>Ask questions such as, “Did it take up the whole plate? Was it half a plate a fourth of the plate?”</a:t>
            </a:r>
          </a:p>
          <a:p>
            <a:pPr eaLnBrk="1" hangingPunct="1">
              <a:buFont typeface="Courier New"/>
              <a:buChar char="o"/>
            </a:pPr>
            <a:endParaRPr lang="en-US" dirty="0" smtClean="0"/>
          </a:p>
          <a:p>
            <a:pPr eaLnBrk="1" hangingPunct="1">
              <a:buFont typeface="Courier New"/>
              <a:buChar char="o"/>
            </a:pPr>
            <a:r>
              <a:rPr lang="en-US" dirty="0" smtClean="0"/>
              <a:t>Plastic container of 2 to 3 cups of rice.</a:t>
            </a:r>
          </a:p>
          <a:p>
            <a:pPr lvl="1" eaLnBrk="1" hangingPunct="1">
              <a:buFont typeface="Courier New"/>
              <a:buChar char="o"/>
            </a:pPr>
            <a:r>
              <a:rPr lang="en-US" dirty="0" smtClean="0"/>
              <a:t> Rice will be used as an example of measuring more dense foods such as mashed potatoes and oatmeal.</a:t>
            </a:r>
          </a:p>
          <a:p>
            <a:pPr eaLnBrk="1" hangingPunct="1">
              <a:buFont typeface="Courier New"/>
              <a:buChar char="o"/>
            </a:pPr>
            <a:endParaRPr lang="en-US" dirty="0" smtClean="0"/>
          </a:p>
          <a:p>
            <a:pPr eaLnBrk="1" hangingPunct="1">
              <a:buFont typeface="Courier New"/>
              <a:buChar char="o"/>
            </a:pPr>
            <a:r>
              <a:rPr lang="en-US" dirty="0" smtClean="0"/>
              <a:t>Plastic container of 2 to 3 cups dried beans or dry cereal. </a:t>
            </a:r>
          </a:p>
          <a:p>
            <a:pPr lvl="1" eaLnBrk="1" hangingPunct="1">
              <a:buFont typeface="Courier New"/>
              <a:buChar char="o"/>
            </a:pPr>
            <a:r>
              <a:rPr lang="en-US" dirty="0" smtClean="0"/>
              <a:t>Beans or cereal may be used as an example of measuring foods that are more loosely packed, such as dry cereal or vegetables</a:t>
            </a:r>
          </a:p>
        </p:txBody>
      </p:sp>
      <p:pic>
        <p:nvPicPr>
          <p:cNvPr id="4" name="Picture 3" descr="Picture 3.png"/>
          <p:cNvPicPr>
            <a:picLocks noChangeAspect="1"/>
          </p:cNvPicPr>
          <p:nvPr/>
        </p:nvPicPr>
        <p:blipFill>
          <a:blip r:embed="rId3"/>
          <a:stretch>
            <a:fillRect/>
          </a:stretch>
        </p:blipFill>
        <p:spPr>
          <a:xfrm>
            <a:off x="203543" y="5105400"/>
            <a:ext cx="2006257"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FD005154.jpg"/>
          <p:cNvPicPr>
            <a:picLocks noChangeAspect="1"/>
          </p:cNvPicPr>
          <p:nvPr/>
        </p:nvPicPr>
        <p:blipFill>
          <a:blip r:embed="rId2"/>
          <a:stretch>
            <a:fillRect/>
          </a:stretch>
        </p:blipFill>
        <p:spPr>
          <a:xfrm>
            <a:off x="0" y="1752600"/>
            <a:ext cx="3124200" cy="2819400"/>
          </a:xfrm>
          <a:prstGeom prst="rect">
            <a:avLst/>
          </a:prstGeom>
        </p:spPr>
      </p:pic>
      <p:pic>
        <p:nvPicPr>
          <p:cNvPr id="5" name="Picture 4" descr="How-Much-Meat-Is-Enough.jpg"/>
          <p:cNvPicPr>
            <a:picLocks noChangeAspect="1"/>
          </p:cNvPicPr>
          <p:nvPr/>
        </p:nvPicPr>
        <p:blipFill>
          <a:blip r:embed="rId3"/>
          <a:stretch>
            <a:fillRect/>
          </a:stretch>
        </p:blipFill>
        <p:spPr>
          <a:xfrm>
            <a:off x="5181600" y="1752600"/>
            <a:ext cx="3962400" cy="2743200"/>
          </a:xfrm>
          <a:prstGeom prst="rect">
            <a:avLst/>
          </a:prstGeom>
          <a:ln>
            <a:noFill/>
          </a:ln>
          <a:effectLst>
            <a:softEdge rad="112500"/>
          </a:effectLst>
        </p:spPr>
      </p:pic>
      <p:pic>
        <p:nvPicPr>
          <p:cNvPr id="7" name="Picture 6" descr="palm_meat_sizer.gif"/>
          <p:cNvPicPr>
            <a:picLocks noChangeAspect="1"/>
          </p:cNvPicPr>
          <p:nvPr/>
        </p:nvPicPr>
        <p:blipFill>
          <a:blip r:embed="rId4"/>
          <a:stretch>
            <a:fillRect/>
          </a:stretch>
        </p:blipFill>
        <p:spPr>
          <a:xfrm>
            <a:off x="2971800" y="2042885"/>
            <a:ext cx="2438400" cy="2376715"/>
          </a:xfrm>
          <a:prstGeom prst="rect">
            <a:avLst/>
          </a:prstGeom>
        </p:spPr>
      </p:pic>
      <p:pic>
        <p:nvPicPr>
          <p:cNvPr id="8" name="Picture 7" descr="starbucks-cup-sizes.jpg"/>
          <p:cNvPicPr>
            <a:picLocks noChangeAspect="1"/>
          </p:cNvPicPr>
          <p:nvPr/>
        </p:nvPicPr>
        <p:blipFill>
          <a:blip r:embed="rId5"/>
          <a:stretch>
            <a:fillRect/>
          </a:stretch>
        </p:blipFill>
        <p:spPr>
          <a:xfrm>
            <a:off x="5983415" y="4572000"/>
            <a:ext cx="3084385" cy="2286000"/>
          </a:xfrm>
          <a:prstGeom prst="rect">
            <a:avLst/>
          </a:prstGeom>
          <a:ln>
            <a:noFill/>
          </a:ln>
          <a:effectLst>
            <a:softEdge rad="112500"/>
          </a:effectLst>
        </p:spPr>
      </p:pic>
      <p:pic>
        <p:nvPicPr>
          <p:cNvPr id="10" name="Picture 9" descr="pizza.jpg"/>
          <p:cNvPicPr>
            <a:picLocks noChangeAspect="1"/>
          </p:cNvPicPr>
          <p:nvPr/>
        </p:nvPicPr>
        <p:blipFill>
          <a:blip r:embed="rId6"/>
          <a:stretch>
            <a:fillRect/>
          </a:stretch>
        </p:blipFill>
        <p:spPr>
          <a:xfrm>
            <a:off x="1" y="4569714"/>
            <a:ext cx="2971799" cy="2288285"/>
          </a:xfrm>
          <a:prstGeom prst="rect">
            <a:avLst/>
          </a:prstGeom>
          <a:ln>
            <a:noFill/>
          </a:ln>
          <a:effectLst>
            <a:softEdge rad="112500"/>
          </a:effectLst>
        </p:spPr>
      </p:pic>
      <p:pic>
        <p:nvPicPr>
          <p:cNvPr id="6" name="Picture 5" descr="GOL107301.jpg"/>
          <p:cNvPicPr>
            <a:picLocks noChangeAspect="1"/>
          </p:cNvPicPr>
          <p:nvPr/>
        </p:nvPicPr>
        <p:blipFill>
          <a:blip r:embed="rId7"/>
          <a:stretch>
            <a:fillRect/>
          </a:stretch>
        </p:blipFill>
        <p:spPr>
          <a:xfrm>
            <a:off x="3352800" y="4724400"/>
            <a:ext cx="2133600" cy="2133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img59795045.jpg"/>
          <p:cNvPicPr>
            <a:picLocks noChangeAspect="1"/>
          </p:cNvPicPr>
          <p:nvPr/>
        </p:nvPicPr>
        <p:blipFill>
          <a:blip r:embed="rId2"/>
          <a:stretch>
            <a:fillRect/>
          </a:stretch>
        </p:blipFill>
        <p:spPr>
          <a:xfrm>
            <a:off x="0" y="1741694"/>
            <a:ext cx="9144000" cy="5116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et">
  <a:themeElements>
    <a:clrScheme name="diet">
      <a:dk1>
        <a:sysClr val="windowText" lastClr="000000"/>
      </a:dk1>
      <a:lt1>
        <a:srgbClr val="000000"/>
      </a:lt1>
      <a:dk2>
        <a:srgbClr val="1F497D"/>
      </a:dk2>
      <a:lt2>
        <a:srgbClr val="919514"/>
      </a:lt2>
      <a:accent1>
        <a:srgbClr val="FE9E69"/>
      </a:accent1>
      <a:accent2>
        <a:srgbClr val="C0CA32"/>
      </a:accent2>
      <a:accent3>
        <a:srgbClr val="000000"/>
      </a:accent3>
      <a:accent4>
        <a:srgbClr val="8064A2"/>
      </a:accent4>
      <a:accent5>
        <a:srgbClr val="4BACC6"/>
      </a:accent5>
      <a:accent6>
        <a:srgbClr val="F79646"/>
      </a:accent6>
      <a:hlink>
        <a:srgbClr val="B70900"/>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Diet.pot</Template>
  <TotalTime>1601</TotalTime>
  <Words>1819</Words>
  <Application>Microsoft Macintosh PowerPoint</Application>
  <PresentationFormat>On-screen Show (4:3)</PresentationFormat>
  <Paragraphs>176</Paragraphs>
  <Slides>27</Slides>
  <Notes>10</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27</vt:i4>
      </vt:variant>
    </vt:vector>
  </HeadingPairs>
  <TitlesOfParts>
    <vt:vector size="31" baseType="lpstr">
      <vt:lpstr>Arial</vt:lpstr>
      <vt:lpstr>Tahoma</vt:lpstr>
      <vt:lpstr>Calibri</vt:lpstr>
      <vt:lpstr>Diet</vt:lpstr>
      <vt:lpstr>24-Hour Dietary Recall</vt:lpstr>
      <vt:lpstr>Outline</vt:lpstr>
      <vt:lpstr>What is it?</vt:lpstr>
      <vt:lpstr>Self-administered Form </vt:lpstr>
      <vt:lpstr>Slide 5</vt:lpstr>
      <vt:lpstr>24-Hour Food Recall Kit</vt:lpstr>
      <vt:lpstr>24-Hour Food Recall Kit. Cont,</vt:lpstr>
      <vt:lpstr>Slide 8</vt:lpstr>
      <vt:lpstr>Slide 9</vt:lpstr>
      <vt:lpstr>Purpose &amp; Goal  </vt:lpstr>
      <vt:lpstr>Preparation for Interview</vt:lpstr>
      <vt:lpstr>Opening the Interview</vt:lpstr>
      <vt:lpstr>Opening the Interview, Cont</vt:lpstr>
      <vt:lpstr>Start the Interview</vt:lpstr>
      <vt:lpstr>Slide 15</vt:lpstr>
      <vt:lpstr>Multi-Pass Method</vt:lpstr>
      <vt:lpstr> 1.Quick List </vt:lpstr>
      <vt:lpstr>Quick List, Cont.</vt:lpstr>
      <vt:lpstr>Quick List, Cont.</vt:lpstr>
      <vt:lpstr>2.Detailed Description</vt:lpstr>
      <vt:lpstr>3.Review</vt:lpstr>
      <vt:lpstr>Closing The Interview</vt:lpstr>
      <vt:lpstr>Types of Questions </vt:lpstr>
      <vt:lpstr>Types of Questions. Cont, </vt:lpstr>
      <vt:lpstr>Reluctant/uncomfortable clients</vt:lpstr>
      <vt:lpstr>Summarized Tips for better recalls</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macbook</dc:creator>
  <cp:lastModifiedBy>macbook</cp:lastModifiedBy>
  <cp:revision>6</cp:revision>
  <dcterms:created xsi:type="dcterms:W3CDTF">2011-10-18T16:52:33Z</dcterms:created>
  <dcterms:modified xsi:type="dcterms:W3CDTF">2011-10-19T19:34:21Z</dcterms:modified>
</cp:coreProperties>
</file>