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387732-A9EA-4109-83D6-79996B51D940}" type="datetimeFigureOut">
              <a:rPr lang="ar-SA" smtClean="0"/>
              <a:pPr/>
              <a:t>25/12/1439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33C078-8E66-4ACF-9E79-6E2E92FD1C6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1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078-8E66-4ACF-9E79-6E2E92FD1C6E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84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078-8E66-4ACF-9E79-6E2E92FD1C6E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0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B89-9B4B-42D7-96FC-6D154D4955A1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34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318F-C214-4715-8E0B-8CD6EBB0E0C2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35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A245-D31F-43F4-A237-9A9BA0241F82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95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7088-4E80-47AB-8139-24270ADFE08C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6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F89-EA96-401A-8E2F-63662AB6E6FC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4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8EF6-7604-4580-8C20-288BAEF84C34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29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AAE9-B731-41CC-AF8C-B8A9E7D0AC80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2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9545-6B39-43FA-AA22-BAE3567E75C5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7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F15-4E05-48F4-A3B3-90DA534844C1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72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A4C1-863A-452E-81BF-17655FF9D553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CD89-8696-4907-8B0B-C7477FF8D70B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3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3B48-5C47-42E5-9090-946407E14227}" type="datetime1">
              <a:rPr lang="ar-SA" smtClean="0"/>
              <a:pPr/>
              <a:t>25/12/1439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F299-BFFA-46D9-81B9-19D4B90EFB7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6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1124744"/>
            <a:ext cx="74318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Organic Chemistry (1)</a:t>
            </a:r>
            <a:r>
              <a:rPr lang="en-US" sz="4400" b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ar-SA" sz="44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684584" y="3041154"/>
            <a:ext cx="9577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>
                <a:latin typeface="Andalus" pitchFamily="18" charset="-78"/>
                <a:cs typeface="Andalus" pitchFamily="18" charset="-78"/>
              </a:rPr>
              <a:t>Course Number and Symbol</a:t>
            </a:r>
            <a:r>
              <a:rPr lang="en-US" sz="4800" dirty="0">
                <a:latin typeface="Andalus" pitchFamily="18" charset="-78"/>
                <a:cs typeface="+mj-cs"/>
              </a:rPr>
              <a:t>:</a:t>
            </a:r>
            <a:r>
              <a:rPr lang="en-US" sz="48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800" dirty="0">
                <a:latin typeface="Andalus" pitchFamily="18" charset="-78"/>
                <a:cs typeface="Andalus" pitchFamily="18" charset="-78"/>
              </a:rPr>
              <a:t>                                            240 </a:t>
            </a:r>
            <a:r>
              <a:rPr lang="en-US" sz="4800" dirty="0" err="1">
                <a:latin typeface="Andalus" pitchFamily="18" charset="-78"/>
                <a:cs typeface="Andalus" pitchFamily="18" charset="-78"/>
              </a:rPr>
              <a:t>Chem</a:t>
            </a:r>
            <a:r>
              <a:rPr lang="en-US" sz="48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800" dirty="0">
                <a:latin typeface="Andalus" pitchFamily="18" charset="-78"/>
                <a:cs typeface="Andalus" pitchFamily="18" charset="-78"/>
              </a:rPr>
              <a:t>      Credit hours:  (2+0)</a:t>
            </a:r>
            <a:r>
              <a:rPr lang="en-US" sz="4800" dirty="0"/>
              <a:t>       </a:t>
            </a:r>
          </a:p>
        </p:txBody>
      </p:sp>
      <p:sp>
        <p:nvSpPr>
          <p:cNvPr id="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18798" y="116760"/>
            <a:ext cx="515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/>
              </a:rPr>
              <a:t>1- Multiple bonds: double or triple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696" y="-27379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832661" y="631625"/>
            <a:ext cx="6975955" cy="1424567"/>
            <a:chOff x="832661" y="579746"/>
            <a:chExt cx="6975955" cy="14245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19"/>
            <a:stretch/>
          </p:blipFill>
          <p:spPr bwMode="auto">
            <a:xfrm>
              <a:off x="832661" y="798821"/>
              <a:ext cx="1642597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9" r="36700"/>
            <a:stretch/>
          </p:blipFill>
          <p:spPr bwMode="auto">
            <a:xfrm>
              <a:off x="2313987" y="758162"/>
              <a:ext cx="1561171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6" r="32857"/>
            <a:stretch/>
          </p:blipFill>
          <p:spPr bwMode="auto">
            <a:xfrm>
              <a:off x="5943342" y="579746"/>
              <a:ext cx="1865274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64"/>
            <a:stretch/>
          </p:blipFill>
          <p:spPr bwMode="auto">
            <a:xfrm>
              <a:off x="3936832" y="594613"/>
              <a:ext cx="1920849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/>
          <p:nvPr/>
        </p:nvSpPr>
        <p:spPr>
          <a:xfrm>
            <a:off x="1959889" y="2256593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/>
              </a:rPr>
              <a:t>2-Long chains 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7" y="2820020"/>
            <a:ext cx="5938351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" y="4964657"/>
            <a:ext cx="402600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04543" y="4249574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/>
              </a:rPr>
              <a:t>3-Side chains 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71598" y="4249574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4-Cyclic chains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07" y="4772794"/>
            <a:ext cx="1636811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14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2" y="142852"/>
            <a:ext cx="442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Formula and Diagrams: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3042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Molecular Formula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282131" y="2387286"/>
            <a:ext cx="50081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molecular formula of alkyne</a:t>
            </a:r>
            <a:r>
              <a:rPr lang="en-US" sz="2800" dirty="0"/>
              <a:t> 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1236571" y="4122657"/>
            <a:ext cx="6391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molecular formula of carboxylic acids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4062" y="1642062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4373360" y="3066271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/>
              </a:rPr>
              <a:t>2n-2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247524" y="5074245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14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51520" y="16455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Electron Dot Diagrams (Lewis structure)</a:t>
            </a:r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858654" y="870536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valance as electron dots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2204864"/>
            <a:ext cx="6238875" cy="1066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491693" y="140774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3" t="21266" r="8236" b="17938"/>
          <a:stretch/>
        </p:blipFill>
        <p:spPr bwMode="auto">
          <a:xfrm>
            <a:off x="1858653" y="3717032"/>
            <a:ext cx="5174167" cy="13724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0" t="9602" r="7309" b="36544"/>
          <a:stretch/>
        </p:blipFill>
        <p:spPr bwMode="auto">
          <a:xfrm>
            <a:off x="2325168" y="5301208"/>
            <a:ext cx="4059044" cy="10259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0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5659" y="0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Structural Formula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285659" y="1124744"/>
            <a:ext cx="8059064" cy="5567992"/>
            <a:chOff x="295262" y="800816"/>
            <a:chExt cx="8059064" cy="556799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6" r="40037" b="9281"/>
            <a:stretch/>
          </p:blipFill>
          <p:spPr bwMode="auto">
            <a:xfrm>
              <a:off x="295262" y="800816"/>
              <a:ext cx="5418216" cy="5414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388" y="800816"/>
              <a:ext cx="1819917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076" y="1822900"/>
              <a:ext cx="238425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576" y="2852936"/>
              <a:ext cx="20764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4" t="18555" r="26083"/>
            <a:stretch/>
          </p:blipFill>
          <p:spPr bwMode="auto">
            <a:xfrm>
              <a:off x="6103316" y="4357451"/>
              <a:ext cx="1583473" cy="871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7144" y="5327425"/>
              <a:ext cx="1650380" cy="104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مستطيل 7"/>
          <p:cNvSpPr/>
          <p:nvPr/>
        </p:nvSpPr>
        <p:spPr>
          <a:xfrm>
            <a:off x="285659" y="521422"/>
            <a:ext cx="971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structure formula can be expressed by several ways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endParaRPr lang="ar-SA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01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Rectangle 1"/>
          <p:cNvSpPr/>
          <p:nvPr/>
        </p:nvSpPr>
        <p:spPr>
          <a:xfrm>
            <a:off x="1513268" y="99029"/>
            <a:ext cx="6057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Atomic Orbitals and their Shapes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052736"/>
            <a:ext cx="757242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76725" y="3949103"/>
            <a:ext cx="2238041" cy="51699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S-Orbita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25" y="4725144"/>
            <a:ext cx="21621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40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75064" y="66908"/>
            <a:ext cx="1869423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P-Orbital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1044360" y="728880"/>
            <a:ext cx="6768000" cy="1620000"/>
            <a:chOff x="539554" y="573396"/>
            <a:chExt cx="7524654" cy="1813507"/>
          </a:xfrm>
        </p:grpSpPr>
        <p:pic>
          <p:nvPicPr>
            <p:cNvPr id="7" name="Picture 9" descr="shape of 2px orbital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4" y="586903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shape of 2py orbital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5064" y="573396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shape of 2pz orbital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573396"/>
              <a:ext cx="1620000" cy="17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9266" y="2472418"/>
            <a:ext cx="1908000" cy="5760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d-Orbital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415775" y="3048418"/>
            <a:ext cx="8388000" cy="3708000"/>
            <a:chOff x="0" y="1447800"/>
            <a:chExt cx="9144000" cy="3960000"/>
          </a:xfrm>
        </p:grpSpPr>
        <p:pic>
          <p:nvPicPr>
            <p:cNvPr id="12" name="Picture 19" descr="Shapes of five 3d orbitals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4478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Shapes of five 3d orbitals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992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 descr="Shapes of five 3d orbitals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4008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2" descr="Shapes of five 3d orbitals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84000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Shapes of five 3d orbitals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4008" y="3247800"/>
              <a:ext cx="180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521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457200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083597" y="1772816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of Hybridization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490888" y="0"/>
            <a:ext cx="338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Orbital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110616" y="586482"/>
            <a:ext cx="940937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molecular orbital is formed when two atomic orbitals overlap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generate a bond.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320096" y="2760133"/>
            <a:ext cx="6547948" cy="3549187"/>
            <a:chOff x="1320096" y="2760133"/>
            <a:chExt cx="6547948" cy="3549187"/>
          </a:xfrm>
        </p:grpSpPr>
        <p:pic>
          <p:nvPicPr>
            <p:cNvPr id="1027" name="Picture 3" descr="C:\Users\hp\Pictures\صورة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6" b="5976"/>
            <a:stretch/>
          </p:blipFill>
          <p:spPr bwMode="auto">
            <a:xfrm>
              <a:off x="1320096" y="2760133"/>
              <a:ext cx="6547948" cy="35491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4"/>
            <a:stretch/>
          </p:blipFill>
          <p:spPr bwMode="auto">
            <a:xfrm>
              <a:off x="5402085" y="5342384"/>
              <a:ext cx="2050235" cy="966936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/>
            <a:stretch/>
          </p:blipFill>
          <p:spPr bwMode="auto">
            <a:xfrm>
              <a:off x="5616863" y="4005064"/>
              <a:ext cx="1649380" cy="118800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1" b="8331"/>
            <a:stretch/>
          </p:blipFill>
          <p:spPr bwMode="auto">
            <a:xfrm>
              <a:off x="5436096" y="2781056"/>
              <a:ext cx="1906282" cy="115200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6630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17537" y="16565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Methane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http://www.citycollegiate.com/metha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372" y="3501008"/>
            <a:ext cx="33843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/>
          <a:stretch/>
        </p:blipFill>
        <p:spPr bwMode="auto">
          <a:xfrm>
            <a:off x="1115617" y="764704"/>
            <a:ext cx="720080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83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3191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Ethene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http://av.rds.yahoo.com/_ylt=A0geunhv_MhKfygBoBSHBqMX;_ylu=X3oDMTBwanIybjRqBHBndANhdHdfaW1nX3Jlc3VsdARzZWMDc3I-/SIG=124lbkiof/EXP=1254772207/**http%3a/www.citycollegiate.com/ethene_orbital.gif"/>
          <p:cNvPicPr>
            <a:picLocks noChangeAspect="1" noChangeArrowheads="1"/>
          </p:cNvPicPr>
          <p:nvPr/>
        </p:nvPicPr>
        <p:blipFill rotWithShape="1">
          <a:blip r:embed="rId2" cstate="print"/>
          <a:srcRect t="4348"/>
          <a:stretch/>
        </p:blipFill>
        <p:spPr bwMode="auto">
          <a:xfrm>
            <a:off x="1808075" y="3861048"/>
            <a:ext cx="5527849" cy="27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r="1667"/>
          <a:stretch/>
        </p:blipFill>
        <p:spPr bwMode="auto">
          <a:xfrm>
            <a:off x="685800" y="836712"/>
            <a:ext cx="7630616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6069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v.rds.yahoo.com/_ylt=A0geulv7.8hKnm4BCQ.HBqMX;_ylu=X3oDMTBwanIybjRqBHBndANhdHdfaW1nX3Jlc3VsdARzZWMDc3I-/SIG=124tapt7o/EXP=1254772091/**http%3a/www.citycollegiate.com/ethyne_orbital.gif"/>
          <p:cNvPicPr>
            <a:picLocks noChangeAspect="1" noChangeArrowheads="1"/>
          </p:cNvPicPr>
          <p:nvPr/>
        </p:nvPicPr>
        <p:blipFill rotWithShape="1">
          <a:blip r:embed="rId2" cstate="print"/>
          <a:srcRect l="-1934" t="4080" r="-1934"/>
          <a:stretch/>
        </p:blipFill>
        <p:spPr bwMode="auto">
          <a:xfrm>
            <a:off x="1525934" y="3717033"/>
            <a:ext cx="63513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6626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Ethyne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4795"/>
          <a:stretch/>
        </p:blipFill>
        <p:spPr bwMode="auto">
          <a:xfrm>
            <a:off x="923932" y="997226"/>
            <a:ext cx="6970103" cy="2511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94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35679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is Organic Chemistry?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6512" y="662719"/>
            <a:ext cx="9180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Organic chemistry is the chemistry of compounds that  contain the element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carbon.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 compounds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central to life on this planet.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2186213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Importance of Organic Compounds 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82" y="2885347"/>
            <a:ext cx="911591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chemical substances that make up our bodies; are organic.</a:t>
            </a:r>
            <a:endParaRPr lang="ar-SA" sz="27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DNA: the giant molecules that contain all the genetic information for a given species.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proteins: blood, muscle, and skin.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Enzymes: catalyze the reactions that occur in our bodies.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Petroleum: furnish the energy that sustains life.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Polymers: Cloths, cars, plastic, kitchen appliances.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Medicine.  </a:t>
            </a:r>
          </a:p>
        </p:txBody>
      </p:sp>
      <p:sp>
        <p:nvSpPr>
          <p:cNvPr id="9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191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5003" y="229748"/>
            <a:ext cx="793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 lengths of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and Ethane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701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880" y="42476"/>
            <a:ext cx="3492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Functional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34" y="578764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dirty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Functional groups</a:t>
            </a:r>
            <a:r>
              <a:rPr lang="en-US" altLang="ko-KR" sz="2800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: special groups of reactive atoms that carry out chemical reactions in many organic compounds.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2484"/>
          <a:stretch/>
        </p:blipFill>
        <p:spPr bwMode="auto">
          <a:xfrm>
            <a:off x="512955" y="2207451"/>
            <a:ext cx="8073483" cy="44386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331146" y="1684231"/>
            <a:ext cx="2481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67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190" y="646013"/>
            <a:ext cx="7715250" cy="60483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45451" y="23627"/>
            <a:ext cx="467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C=O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460268" y="-23645"/>
            <a:ext cx="584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C-Z σ bonds </a:t>
            </a:r>
            <a:endParaRPr lang="ar-S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38" y="1124744"/>
            <a:ext cx="8772525" cy="5305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612576" y="0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Development of the Science of Organic Chemistry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770989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Vitalism,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compounds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only those that came from living organisms through intervention of a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force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compounds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compounds  that came from nonliving sources.</a:t>
            </a:r>
          </a:p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32842" y="3448645"/>
            <a:ext cx="906933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1823,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Friedrich Wohler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discovered the synthesis of organic compound called urea ( a constituent of urine ) from inorganic compound.</a:t>
            </a:r>
            <a:endParaRPr lang="ar-SA" sz="2800" dirty="0"/>
          </a:p>
        </p:txBody>
      </p:sp>
      <p:pic>
        <p:nvPicPr>
          <p:cNvPr id="6" name="صورة 5" descr="Carey - Organic Chemistry - 5th ed - WinDjView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38716" r="16250" b="40596"/>
          <a:stretch/>
        </p:blipFill>
        <p:spPr>
          <a:xfrm>
            <a:off x="2133600" y="5013176"/>
            <a:ext cx="4876800" cy="104775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2133600" cy="365125"/>
          </a:xfrm>
        </p:spPr>
        <p:txBody>
          <a:bodyPr/>
          <a:lstStyle/>
          <a:p>
            <a:fld id="{CE93F299-BFFA-46D9-81B9-19D4B90EFB79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40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672970" y="-24063"/>
            <a:ext cx="55862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Bonds: The Octet Rule</a:t>
            </a:r>
            <a:endParaRPr lang="ar-SA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553998"/>
            <a:ext cx="856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chemical bond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is an attraction between atoms.</a:t>
            </a:r>
            <a:endParaRPr lang="ar-SA" sz="2800" dirty="0"/>
          </a:p>
        </p:txBody>
      </p:sp>
      <p:sp>
        <p:nvSpPr>
          <p:cNvPr id="4" name="مستطيل 3"/>
          <p:cNvSpPr/>
          <p:nvPr/>
        </p:nvSpPr>
        <p:spPr>
          <a:xfrm>
            <a:off x="-108520" y="1077218"/>
            <a:ext cx="9609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with large different electronegativity values: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9511" y="2676305"/>
            <a:ext cx="77768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>
              <a:solidFill>
                <a:prstClr val="black"/>
              </a:solidFill>
              <a:latin typeface="Palatino Linotype"/>
              <a:cs typeface="Times New Roman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Ionic bonds form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the electrostatic attraction between oppositely charged ions.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become ionic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losing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gaining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electrons from the atom it is bonding with.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1882182" y="1909659"/>
            <a:ext cx="5075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0350" lvl="5" indent="-514350" algn="l" rtl="0">
              <a:buFont typeface="+mj-lt"/>
              <a:buAutoNum type="arabicParenR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</p:txBody>
      </p:sp>
      <p:pic>
        <p:nvPicPr>
          <p:cNvPr id="11" name="Picture 3" descr="C:\Users\hp\Pictures\صورة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97" y="1623362"/>
            <a:ext cx="2753491" cy="11289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/>
          <a:stretch/>
        </p:blipFill>
        <p:spPr bwMode="auto">
          <a:xfrm>
            <a:off x="1547664" y="5301208"/>
            <a:ext cx="6552729" cy="13271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425673" y="4522964"/>
            <a:ext cx="24945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NaCl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530324" y="-251539"/>
            <a:ext cx="89194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  <a:p>
            <a:pPr marL="800100" lvl="1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with similar electronegativity values:</a:t>
            </a:r>
            <a:r>
              <a:rPr lang="en-US" sz="2800" b="1" dirty="0"/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8679" r="12808" b="5556"/>
          <a:stretch/>
        </p:blipFill>
        <p:spPr bwMode="auto">
          <a:xfrm>
            <a:off x="2312845" y="3933056"/>
            <a:ext cx="4424969" cy="1872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35646" y="2564904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1585" y="801648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Covalent Bonding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152450" y="1398330"/>
            <a:ext cx="909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covalent bond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form of chemical bonding that is characterized by the sharing of pairs of electrons between atoms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6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9986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 two atoms with different  electronegativity values: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13" y="4365104"/>
            <a:ext cx="5281865" cy="1989378"/>
          </a:xfrm>
          <a:prstGeom prst="rect">
            <a:avLst/>
          </a:prstGeom>
          <a:ln w="127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مستطيل 3"/>
          <p:cNvSpPr/>
          <p:nvPr/>
        </p:nvSpPr>
        <p:spPr>
          <a:xfrm>
            <a:off x="93446" y="697879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algn="l" rtl="0">
              <a:buFont typeface="+mj-lt"/>
              <a:buAutoNum type="arabicParenR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 Covalent Bonding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3446" y="1221099"/>
            <a:ext cx="90505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polar covalent bond is one in which one atom has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greater attraction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electrons than the other atom.</a:t>
            </a:r>
            <a:r>
              <a:rPr lang="en-US" dirty="0"/>
              <a:t> </a:t>
            </a:r>
            <a:endParaRPr lang="ar-SA" dirty="0"/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electron cloud in a σ-bond between two unlike atoms is not uniform and is slightly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displaced towards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more electronegative of the two atoms. </a:t>
            </a:r>
          </a:p>
          <a:p>
            <a:pPr algn="l" rtl="0"/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55576" y="3415040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17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844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l" rtl="0">
              <a:buFont typeface="+mj-lt"/>
              <a:buAutoNum type="arabicParenR" startAt="2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Coordinate Covalent Bonding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396" y="83671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molecules in which one atom supplies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electrons to another atom in the formation of covalent bond.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2596" y="2106434"/>
            <a:ext cx="8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Ammonium ion 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ar-SA" sz="28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297316" y="3140968"/>
            <a:ext cx="6440303" cy="1512168"/>
            <a:chOff x="661160" y="2924944"/>
            <a:chExt cx="6440303" cy="15121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94"/>
            <a:stretch/>
          </p:blipFill>
          <p:spPr bwMode="auto">
            <a:xfrm>
              <a:off x="661160" y="2924944"/>
              <a:ext cx="2241124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C:\Users\hp\Pictures\صورة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88" t="254" b="-254"/>
            <a:stretch/>
          </p:blipFill>
          <p:spPr bwMode="auto">
            <a:xfrm>
              <a:off x="5580112" y="2997112"/>
              <a:ext cx="1521351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رابط كسهم مستقيم 8"/>
            <p:cNvCxnSpPr/>
            <p:nvPr/>
          </p:nvCxnSpPr>
          <p:spPr>
            <a:xfrm>
              <a:off x="4211960" y="3645024"/>
              <a:ext cx="138718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47" r="44247"/>
            <a:stretch/>
          </p:blipFill>
          <p:spPr bwMode="auto">
            <a:xfrm>
              <a:off x="3108079" y="2924944"/>
              <a:ext cx="815849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69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1754" y="116632"/>
            <a:ext cx="5386026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Many Bonds to an Atoms?</a:t>
            </a:r>
            <a:endParaRPr lang="ar-SA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959162"/>
            <a:ext cx="81702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Covalence Numbers of Typical Elements in Organic Compounds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9565" r="7898" b="5466"/>
          <a:stretch/>
        </p:blipFill>
        <p:spPr bwMode="auto">
          <a:xfrm>
            <a:off x="813678" y="2636912"/>
            <a:ext cx="7394713" cy="3960441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/>
        </p:spPr>
      </p:pic>
      <p:sp>
        <p:nvSpPr>
          <p:cNvPr id="8" name="مستطيل 7"/>
          <p:cNvSpPr/>
          <p:nvPr/>
        </p:nvSpPr>
        <p:spPr>
          <a:xfrm>
            <a:off x="80105" y="670630"/>
            <a:ext cx="8945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Covalent Number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is the number of covalent bonds that an atom can form with other atoms.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91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67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88640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Uniqueness of Carbon: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9283" y="3190713"/>
            <a:ext cx="90206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Carbon is unique among the elements for its ability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to bond   with itself to form compounds of various sizes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and shapes as well as to bond with many other elements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22302" y="47530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Carbon atom can form multiple bonds, long chains, side chains and cyclic chains.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9" y="1052736"/>
            <a:ext cx="1133683" cy="107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99283" y="2348880"/>
            <a:ext cx="9326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6 electrons in its outer shell arranges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SA" sz="28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67356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959</TotalTime>
  <Words>639</Words>
  <Application>Microsoft Office PowerPoint</Application>
  <PresentationFormat>On-screen Show (4:3)</PresentationFormat>
  <Paragraphs>110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굴림</vt:lpstr>
      <vt:lpstr>Andalus</vt:lpstr>
      <vt:lpstr>Arial</vt:lpstr>
      <vt:lpstr>Calibri</vt:lpstr>
      <vt:lpstr>Palatino Linotype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Dr. SEHAM</cp:lastModifiedBy>
  <cp:revision>42</cp:revision>
  <dcterms:created xsi:type="dcterms:W3CDTF">2015-08-28T06:18:50Z</dcterms:created>
  <dcterms:modified xsi:type="dcterms:W3CDTF">2018-09-05T19:07:20Z</dcterms:modified>
</cp:coreProperties>
</file>