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2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6" r:id="rId10"/>
    <p:sldId id="267" r:id="rId11"/>
    <p:sldId id="268" r:id="rId12"/>
    <p:sldId id="272" r:id="rId13"/>
    <p:sldId id="269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81" r:id="rId22"/>
    <p:sldId id="280" r:id="rId23"/>
    <p:sldId id="282" r:id="rId24"/>
    <p:sldId id="283" r:id="rId25"/>
    <p:sldId id="284" r:id="rId26"/>
    <p:sldId id="286" r:id="rId27"/>
    <p:sldId id="287" r:id="rId28"/>
    <p:sldId id="293" r:id="rId29"/>
    <p:sldId id="289" r:id="rId30"/>
    <p:sldId id="292" r:id="rId31"/>
    <p:sldId id="290" r:id="rId32"/>
    <p:sldId id="288" r:id="rId33"/>
    <p:sldId id="294" r:id="rId34"/>
    <p:sldId id="295" r:id="rId35"/>
    <p:sldId id="297" r:id="rId36"/>
    <p:sldId id="298" r:id="rId37"/>
    <p:sldId id="299" r:id="rId38"/>
    <p:sldId id="300" r:id="rId39"/>
    <p:sldId id="301" r:id="rId40"/>
    <p:sldId id="302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33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238" autoAdjust="0"/>
    <p:restoredTop sz="94684" autoAdjust="0"/>
  </p:normalViewPr>
  <p:slideViewPr>
    <p:cSldViewPr>
      <p:cViewPr>
        <p:scale>
          <a:sx n="40" d="100"/>
          <a:sy n="40" d="100"/>
        </p:scale>
        <p:origin x="-129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B371D48-85CB-4A83-9677-445875E355C1}" type="datetimeFigureOut">
              <a:rPr lang="ar-SA" smtClean="0"/>
              <a:t>23/12/36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0A3CA50-C69A-47FD-8E30-F4DC55E194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5319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3CA50-C69A-47FD-8E30-F4DC55E194D4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8526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3CA50-C69A-47FD-8E30-F4DC55E194D4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5778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3978-2B8F-46BC-8B79-C0B7A218DCBB}" type="datetime1">
              <a:rPr lang="ar-SA" smtClean="0"/>
              <a:t>23/12/36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6878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9EE7-3D2D-452A-8EE3-FAF5ABBFFDA9}" type="datetime1">
              <a:rPr lang="ar-SA" smtClean="0"/>
              <a:t>23/12/36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3521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5C3F-CA17-4B98-9E24-757BF57E1BE0}" type="datetime1">
              <a:rPr lang="ar-SA" smtClean="0"/>
              <a:t>23/12/36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6019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DA4DE-A876-4149-861E-F695727D34CD}" type="datetime1">
              <a:rPr lang="ar-SA" smtClean="0"/>
              <a:t>23/12/36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896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6C59A-EB55-4627-AF1A-B450967D4513}" type="datetime1">
              <a:rPr lang="ar-SA" smtClean="0"/>
              <a:t>23/12/36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08086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DAF74-D41A-4AF9-B613-788DEB43AF99}" type="datetime1">
              <a:rPr lang="ar-SA" smtClean="0"/>
              <a:t>23/12/36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866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D727-6D65-45F2-BFB1-75D6D7E5B2FE}" type="datetime1">
              <a:rPr lang="ar-SA" smtClean="0"/>
              <a:t>23/12/36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825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C816-DC22-4EEC-8257-C98FDA680BEF}" type="datetime1">
              <a:rPr lang="ar-SA" smtClean="0"/>
              <a:t>23/12/36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879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27B7C-DF62-4276-9D8C-CFBEE7CF5597}" type="datetime1">
              <a:rPr lang="ar-SA" smtClean="0"/>
              <a:t>23/12/36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9853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C4150-29CD-4508-A7C2-F536FB8E554F}" type="datetime1">
              <a:rPr lang="ar-SA" smtClean="0"/>
              <a:t>23/12/36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281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DFFCD-6363-4139-8704-4ABF37484B3F}" type="datetime1">
              <a:rPr lang="ar-SA" smtClean="0"/>
              <a:t>23/12/36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148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DD194-5B2B-493A-A5B2-89802977F09C}" type="datetime1">
              <a:rPr lang="ar-SA" smtClean="0"/>
              <a:t>23/12/36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477E1-CD8B-437D-9CD3-7A03D63B5B5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909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g"/><Relationship Id="rId4" Type="http://schemas.openxmlformats.org/officeDocument/2006/relationships/image" Target="../media/image3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emf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11" Type="http://schemas.openxmlformats.org/officeDocument/2006/relationships/image" Target="../media/image67.emf"/><Relationship Id="rId5" Type="http://schemas.openxmlformats.org/officeDocument/2006/relationships/image" Target="../media/image61.png"/><Relationship Id="rId10" Type="http://schemas.openxmlformats.org/officeDocument/2006/relationships/image" Target="../media/image66.emf"/><Relationship Id="rId4" Type="http://schemas.openxmlformats.org/officeDocument/2006/relationships/image" Target="../media/image60.png"/><Relationship Id="rId9" Type="http://schemas.openxmlformats.org/officeDocument/2006/relationships/image" Target="../media/image6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emf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9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4"/>
          <p:cNvSpPr/>
          <p:nvPr/>
        </p:nvSpPr>
        <p:spPr>
          <a:xfrm>
            <a:off x="94109" y="2435496"/>
            <a:ext cx="861376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Saturated Hydrocarbons:</a:t>
            </a:r>
          </a:p>
          <a:p>
            <a:pPr algn="ctr"/>
            <a:r>
              <a:rPr lang="en-US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endParaRPr lang="ar-SA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5"/>
          <p:cNvSpPr/>
          <p:nvPr/>
        </p:nvSpPr>
        <p:spPr>
          <a:xfrm>
            <a:off x="3412934" y="1265944"/>
            <a:ext cx="2393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240 </a:t>
            </a:r>
            <a:r>
              <a:rPr lang="en-US" sz="4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Chem</a:t>
            </a:r>
            <a:endParaRPr lang="en-US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6"/>
          <p:cNvSpPr txBox="1"/>
          <p:nvPr/>
        </p:nvSpPr>
        <p:spPr>
          <a:xfrm>
            <a:off x="3428992" y="4929198"/>
            <a:ext cx="238430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Chapter 2</a:t>
            </a:r>
            <a:endParaRPr lang="ar-SA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657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41" y="278532"/>
            <a:ext cx="3591118" cy="14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3536302" cy="201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" r="2589"/>
          <a:stretch>
            <a:fillRect/>
          </a:stretch>
        </p:blipFill>
        <p:spPr bwMode="auto">
          <a:xfrm>
            <a:off x="1411704" y="1997815"/>
            <a:ext cx="604867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r="15625" b="6918"/>
          <a:stretch>
            <a:fillRect/>
          </a:stretch>
        </p:blipFill>
        <p:spPr bwMode="auto">
          <a:xfrm>
            <a:off x="5080715" y="4572008"/>
            <a:ext cx="3140968" cy="228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045" y="4708317"/>
            <a:ext cx="300134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22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2643" y="332656"/>
            <a:ext cx="8748464" cy="4329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7" lvl="0" indent="-342900" algn="l" rtl="0" fontAlgn="base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68000"/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any other substituents are found on the parent chain, all these substituents are arranged alphabetically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2437" lvl="0" indent="-342900" algn="l" rtl="0" fontAlgn="base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68000"/>
              <a:buFont typeface="Wingdings" panose="05000000000000000000" pitchFamily="2" charset="2"/>
              <a:buChar char="§"/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66837" lvl="2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-NO</a:t>
            </a:r>
            <a:r>
              <a:rPr lang="en-US" sz="28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nitro</a:t>
            </a:r>
          </a:p>
          <a:p>
            <a:pPr marL="1366837" lvl="2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NH</a:t>
            </a:r>
            <a:r>
              <a:rPr lang="en-US" sz="28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amino</a:t>
            </a:r>
          </a:p>
          <a:p>
            <a:pPr marL="1366837" lvl="2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-CN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cyano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66837" lvl="2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Chloro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66837" lvl="2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-Br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bromo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66837" lvl="2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I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iodo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79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0" y="0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3530015"/>
              </p:ext>
            </p:extLst>
          </p:nvPr>
        </p:nvGraphicFramePr>
        <p:xfrm>
          <a:off x="1616472" y="2853556"/>
          <a:ext cx="18034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5" name="CS ChemDraw Drawing" r:id="rId3" imgW="1016508" imgH="609600" progId="ChemDraw.Document.6.0">
                  <p:embed/>
                </p:oleObj>
              </mc:Choice>
              <mc:Fallback>
                <p:oleObj name="CS ChemDraw Drawing" r:id="rId3" imgW="1016508" imgH="6096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472" y="2853556"/>
                        <a:ext cx="1803400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9"/>
          <p:cNvGrpSpPr/>
          <p:nvPr/>
        </p:nvGrpSpPr>
        <p:grpSpPr>
          <a:xfrm>
            <a:off x="1599675" y="614257"/>
            <a:ext cx="1641796" cy="1043052"/>
            <a:chOff x="4000496" y="357166"/>
            <a:chExt cx="1641796" cy="1043052"/>
          </a:xfrm>
        </p:grpSpPr>
        <p:graphicFrame>
          <p:nvGraphicFramePr>
            <p:cNvPr id="6" name="Object 2"/>
            <p:cNvGraphicFramePr>
              <a:graphicFrameLocks noChangeAspect="1"/>
            </p:cNvGraphicFramePr>
            <p:nvPr/>
          </p:nvGraphicFramePr>
          <p:xfrm>
            <a:off x="4071934" y="357166"/>
            <a:ext cx="1554000" cy="72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6" name="CS ChemDraw Drawing" r:id="rId5" imgW="822960" imgH="381000" progId="ChemDraw.Document.6.0">
                    <p:embed/>
                  </p:oleObj>
                </mc:Choice>
                <mc:Fallback>
                  <p:oleObj name="CS ChemDraw Drawing" r:id="rId5" imgW="822960" imgH="381000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71934" y="357166"/>
                          <a:ext cx="1554000" cy="72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13"/>
            <p:cNvSpPr txBox="1"/>
            <p:nvPr/>
          </p:nvSpPr>
          <p:spPr>
            <a:xfrm>
              <a:off x="4000496" y="1000108"/>
              <a:ext cx="16417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Ethyl chloride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241471" y="4248984"/>
            <a:ext cx="2599159" cy="1828870"/>
            <a:chOff x="3071802" y="2000240"/>
            <a:chExt cx="2599159" cy="1828870"/>
          </a:xfrm>
        </p:grpSpPr>
        <p:graphicFrame>
          <p:nvGraphicFramePr>
            <p:cNvPr id="9" name="Object 7"/>
            <p:cNvGraphicFramePr>
              <a:graphicFrameLocks noChangeAspect="1"/>
            </p:cNvGraphicFramePr>
            <p:nvPr/>
          </p:nvGraphicFramePr>
          <p:xfrm>
            <a:off x="3071802" y="2000240"/>
            <a:ext cx="2599159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7" name="CS ChemDraw Drawing" r:id="rId7" imgW="1639824" imgH="885444" progId="ChemDraw.Document.6.0">
                    <p:embed/>
                  </p:oleObj>
                </mc:Choice>
                <mc:Fallback>
                  <p:oleObj name="CS ChemDraw Drawing" r:id="rId7" imgW="1639824" imgH="885444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1802" y="2000240"/>
                          <a:ext cx="2599159" cy="140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14"/>
            <p:cNvSpPr txBox="1"/>
            <p:nvPr/>
          </p:nvSpPr>
          <p:spPr>
            <a:xfrm>
              <a:off x="3286116" y="3429000"/>
              <a:ext cx="21098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err="1" smtClean="0">
                  <a:latin typeface="Times New Roman" pitchFamily="18" charset="0"/>
                  <a:cs typeface="Times New Roman" pitchFamily="18" charset="0"/>
                </a:rPr>
                <a:t>tert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-Butyl bromide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Group 20"/>
          <p:cNvGrpSpPr/>
          <p:nvPr/>
        </p:nvGrpSpPr>
        <p:grpSpPr>
          <a:xfrm>
            <a:off x="5936385" y="2592874"/>
            <a:ext cx="2768721" cy="1656110"/>
            <a:chOff x="5864947" y="4521700"/>
            <a:chExt cx="2768721" cy="1656110"/>
          </a:xfrm>
        </p:grpSpPr>
        <p:graphicFrame>
          <p:nvGraphicFramePr>
            <p:cNvPr id="12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0036443"/>
                </p:ext>
              </p:extLst>
            </p:nvPr>
          </p:nvGraphicFramePr>
          <p:xfrm>
            <a:off x="5864947" y="4521700"/>
            <a:ext cx="2768721" cy="97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8" name="CS ChemDraw Drawing" r:id="rId9" imgW="1640138" imgH="576635" progId="ChemDraw.Document.6.0">
                    <p:embed/>
                  </p:oleObj>
                </mc:Choice>
                <mc:Fallback>
                  <p:oleObj name="CS ChemDraw Drawing" r:id="rId9" imgW="1640138" imgH="576635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4947" y="4521700"/>
                          <a:ext cx="2768721" cy="97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15"/>
            <p:cNvSpPr txBox="1"/>
            <p:nvPr/>
          </p:nvSpPr>
          <p:spPr>
            <a:xfrm>
              <a:off x="6286512" y="5500702"/>
              <a:ext cx="19255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isobutyl chloride</a:t>
              </a:r>
            </a:p>
            <a:p>
              <a:endParaRPr lang="en-US" dirty="0"/>
            </a:p>
          </p:txBody>
        </p:sp>
      </p:grpSp>
      <p:grpSp>
        <p:nvGrpSpPr>
          <p:cNvPr id="14" name="Group 18"/>
          <p:cNvGrpSpPr/>
          <p:nvPr/>
        </p:nvGrpSpPr>
        <p:grpSpPr>
          <a:xfrm>
            <a:off x="5868144" y="636980"/>
            <a:ext cx="1997663" cy="1114490"/>
            <a:chOff x="6286512" y="285728"/>
            <a:chExt cx="1997663" cy="1114490"/>
          </a:xfrm>
        </p:grpSpPr>
        <p:graphicFrame>
          <p:nvGraphicFramePr>
            <p:cNvPr id="15" name="Object 3"/>
            <p:cNvGraphicFramePr>
              <a:graphicFrameLocks noChangeAspect="1"/>
            </p:cNvGraphicFramePr>
            <p:nvPr/>
          </p:nvGraphicFramePr>
          <p:xfrm>
            <a:off x="6286512" y="285728"/>
            <a:ext cx="1965001" cy="72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9" name="CS ChemDraw Drawing" r:id="rId11" imgW="1039368" imgH="381000" progId="ChemDraw.Document.6.0">
                    <p:embed/>
                  </p:oleObj>
                </mc:Choice>
                <mc:Fallback>
                  <p:oleObj name="CS ChemDraw Drawing" r:id="rId11" imgW="1039368" imgH="381000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86512" y="285728"/>
                          <a:ext cx="1965001" cy="72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Rectangle 16"/>
            <p:cNvSpPr/>
            <p:nvPr/>
          </p:nvSpPr>
          <p:spPr>
            <a:xfrm>
              <a:off x="6286512" y="1000108"/>
              <a:ext cx="19976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000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Propyl</a:t>
              </a:r>
              <a:r>
                <a:rPr lang="en-US" sz="2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bromide</a:t>
              </a:r>
              <a:endPara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عنصر نائب لرقم الشريحة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417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new doc 1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1331640" y="2204864"/>
            <a:ext cx="6294604" cy="19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hp\Desktop\new doc 1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994"/>
          <a:stretch/>
        </p:blipFill>
        <p:spPr bwMode="auto">
          <a:xfrm>
            <a:off x="1331640" y="161232"/>
            <a:ext cx="6294604" cy="17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hp\Pictures\صورة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9" y="4519613"/>
            <a:ext cx="5048250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89" y="4408488"/>
            <a:ext cx="275590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316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37488" y="116631"/>
            <a:ext cx="50994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Physical properties of alkanes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65948" y="967543"/>
            <a:ext cx="5095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A  Physical States and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Solubilities</a:t>
            </a:r>
            <a:endParaRPr lang="ar-SA" sz="2800" dirty="0">
              <a:solidFill>
                <a:srgbClr val="FF0000"/>
              </a:solidFill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590876" y="2029706"/>
            <a:ext cx="6137632" cy="1770162"/>
            <a:chOff x="655649" y="1601078"/>
            <a:chExt cx="6137632" cy="1770162"/>
          </a:xfrm>
        </p:grpSpPr>
        <p:sp>
          <p:nvSpPr>
            <p:cNvPr id="5" name="Tartalom helye 2"/>
            <p:cNvSpPr txBox="1">
              <a:spLocks/>
            </p:cNvSpPr>
            <p:nvPr/>
          </p:nvSpPr>
          <p:spPr bwMode="auto">
            <a:xfrm>
              <a:off x="716187" y="1601078"/>
              <a:ext cx="1017716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-C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4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6" name="Tartalom helye 2"/>
            <p:cNvSpPr txBox="1">
              <a:spLocks/>
            </p:cNvSpPr>
            <p:nvPr/>
          </p:nvSpPr>
          <p:spPr bwMode="auto">
            <a:xfrm>
              <a:off x="2123728" y="1601078"/>
              <a:ext cx="2357454" cy="6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colorless gases</a:t>
              </a:r>
              <a:endPara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7" name="Tartalom helye 2"/>
            <p:cNvSpPr txBox="1">
              <a:spLocks/>
            </p:cNvSpPr>
            <p:nvPr/>
          </p:nvSpPr>
          <p:spPr bwMode="auto">
            <a:xfrm>
              <a:off x="683568" y="2249078"/>
              <a:ext cx="1259535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5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-C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17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8" name="Tartalom helye 2"/>
            <p:cNvSpPr txBox="1">
              <a:spLocks/>
            </p:cNvSpPr>
            <p:nvPr/>
          </p:nvSpPr>
          <p:spPr bwMode="auto">
            <a:xfrm>
              <a:off x="2559279" y="2230442"/>
              <a:ext cx="4234002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liquids with c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h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aracteristic odor</a:t>
              </a:r>
              <a:endParaRPr lang="ar-SA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9" name="Tartalom helye 2"/>
            <p:cNvSpPr txBox="1">
              <a:spLocks/>
            </p:cNvSpPr>
            <p:nvPr/>
          </p:nvSpPr>
          <p:spPr bwMode="auto">
            <a:xfrm>
              <a:off x="655649" y="2878306"/>
              <a:ext cx="2156507" cy="49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20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and more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0" name="Tartalom helye 2"/>
            <p:cNvSpPr txBox="1">
              <a:spLocks/>
            </p:cNvSpPr>
            <p:nvPr/>
          </p:nvSpPr>
          <p:spPr bwMode="auto">
            <a:xfrm>
              <a:off x="2624052" y="2852816"/>
              <a:ext cx="4104456" cy="46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odorless waxy materials</a:t>
              </a:r>
              <a:endParaRPr lang="ar-SA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</p:grpSp>
      <p:sp>
        <p:nvSpPr>
          <p:cNvPr id="11" name="مربع نص 10"/>
          <p:cNvSpPr txBox="1"/>
          <p:nvPr/>
        </p:nvSpPr>
        <p:spPr>
          <a:xfrm>
            <a:off x="899592" y="429309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145664" y="4393531"/>
            <a:ext cx="8905003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Alkanes are nonpolar compounds. Thus alkanes are soluble in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nonpolar solvents such as carbon tetrachloride (CCl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and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benzene (C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), but they are insoluble in polar solvents such as water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/>
              <a:t>   </a:t>
            </a:r>
            <a:endParaRPr lang="ar-SA" dirty="0"/>
          </a:p>
        </p:txBody>
      </p:sp>
      <p:sp>
        <p:nvSpPr>
          <p:cNvPr id="14" name="عنصر نائب لرقم الشريحة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441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42866"/>
            <a:ext cx="2666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Boiling Points</a:t>
            </a:r>
            <a:endParaRPr lang="ar-SA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34" y="2060848"/>
            <a:ext cx="3873798" cy="2847931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334474" y="606623"/>
            <a:ext cx="78379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boiling points of the normal alkanes increase with increasing molecular weight</a:t>
            </a:r>
            <a:r>
              <a:rPr lang="en-US" dirty="0" smtClean="0"/>
              <a:t>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334474" y="1469668"/>
            <a:ext cx="7027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Branching of the alkane chain lowers the boiling point.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4263173" y="2062335"/>
            <a:ext cx="136127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24000"/>
            <a:ext cx="3330863" cy="155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971600" y="5307347"/>
            <a:ext cx="2725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C  Melting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Points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34474" y="5863983"/>
            <a:ext cx="77581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Generally, melting point increases as molecular weight increases, but with no particular pattern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843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16</a:t>
            </a:fld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1115616" y="0"/>
            <a:ext cx="636725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Sources of Alkanes and Cycloalkanes</a:t>
            </a:r>
            <a:endParaRPr lang="ar-SA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36812" y="1268760"/>
            <a:ext cx="889793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primary sources of alkanes are natural gas and petroleum. </a:t>
            </a:r>
          </a:p>
          <a:p>
            <a:pPr algn="just" rt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 is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especially rich in methane and also contains ethane and </a:t>
            </a:r>
          </a:p>
          <a:p>
            <a:pPr algn="just" rt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propane, along with smaller amounts of other low-molecular-weight alkanes.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rt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Petroleum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liquid mixture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hundreds of substances, including approximately 150 hydrocarbons, roughly half </a:t>
            </a:r>
          </a:p>
          <a:p>
            <a:pPr algn="just" rt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which are alkanes or cycloalkanes. Distillation of crude oil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gives</a:t>
            </a:r>
          </a:p>
          <a:p>
            <a:pPr algn="just" rtl="0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fractions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kerosene and gas oil find wide use as fuels for diesel engines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furnaces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the nonvolatile residue can be processed to give lubricating oil, greases,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petroleum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jelly, paraffin wax, and asphalt.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537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17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2771800" y="0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Preparation of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</a:rPr>
              <a:t>alkanes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912" y="610675"/>
            <a:ext cx="3757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(1) From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Alkenes &amp; Alkynes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3254400" y="1039780"/>
            <a:ext cx="3283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Catalytic Hydrogenation</a:t>
            </a:r>
            <a:r>
              <a:rPr lang="en-US" sz="2400" dirty="0"/>
              <a:t> </a:t>
            </a:r>
            <a:endParaRPr lang="ar-SA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7" t="15643" r="7344" b="29948"/>
          <a:stretch/>
        </p:blipFill>
        <p:spPr bwMode="auto">
          <a:xfrm>
            <a:off x="514374" y="1515735"/>
            <a:ext cx="4514851" cy="1085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19" b="10831"/>
          <a:stretch/>
        </p:blipFill>
        <p:spPr bwMode="auto">
          <a:xfrm>
            <a:off x="3288680" y="2695698"/>
            <a:ext cx="5210175" cy="104810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b="59274"/>
          <a:stretch/>
        </p:blipFill>
        <p:spPr bwMode="auto">
          <a:xfrm>
            <a:off x="432128" y="3861048"/>
            <a:ext cx="517669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0"/>
          <a:stretch/>
        </p:blipFill>
        <p:spPr bwMode="auto">
          <a:xfrm>
            <a:off x="3323048" y="5013177"/>
            <a:ext cx="5425416" cy="16560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824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18</a:t>
            </a:fld>
            <a:endParaRPr lang="ar-SA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4892" t="23364" r="5116" b="50379"/>
          <a:stretch/>
        </p:blipFill>
        <p:spPr bwMode="auto">
          <a:xfrm>
            <a:off x="323528" y="1062492"/>
            <a:ext cx="424847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-214346" y="0"/>
            <a:ext cx="3225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indent="-914400" algn="ctr"/>
            <a:r>
              <a:rPr lang="en-US" sz="240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n w="10160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(2) From </a:t>
            </a:r>
            <a:r>
              <a:rPr lang="en-US" sz="2400" dirty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alkyl Halides</a:t>
            </a:r>
          </a:p>
        </p:txBody>
      </p:sp>
      <p:sp>
        <p:nvSpPr>
          <p:cNvPr id="5" name="مستطيل 7"/>
          <p:cNvSpPr/>
          <p:nvPr/>
        </p:nvSpPr>
        <p:spPr>
          <a:xfrm>
            <a:off x="642910" y="428604"/>
            <a:ext cx="3821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A) Redu</a:t>
            </a: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tion of alkyl halides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553" y="1772816"/>
            <a:ext cx="4934919" cy="1261674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ستطيل 9"/>
          <p:cNvSpPr/>
          <p:nvPr/>
        </p:nvSpPr>
        <p:spPr>
          <a:xfrm>
            <a:off x="659306" y="3187002"/>
            <a:ext cx="4525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B) Hydrolysis of Grignard Reagent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4398" y="3840849"/>
            <a:ext cx="3427731" cy="2120246"/>
            <a:chOff x="1789766" y="260648"/>
            <a:chExt cx="3427731" cy="2120246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89766" y="260648"/>
              <a:ext cx="3427731" cy="2120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2915816" y="1465039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H</a:t>
              </a:r>
              <a:r>
                <a:rPr lang="en-US" sz="1400" b="1" baseline="-25000" dirty="0" smtClean="0"/>
                <a:t>3</a:t>
              </a:r>
              <a:r>
                <a:rPr lang="en-US" sz="1400" b="1" dirty="0" smtClean="0"/>
                <a:t>O</a:t>
              </a:r>
              <a:r>
                <a:rPr lang="en-US" b="1" baseline="30000" dirty="0" smtClean="0"/>
                <a:t>+</a:t>
              </a:r>
              <a:endParaRPr lang="en-US" b="1" baseline="300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923928" y="4026595"/>
            <a:ext cx="4896543" cy="2652841"/>
            <a:chOff x="4067944" y="4026596"/>
            <a:chExt cx="4896543" cy="2652841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067944" y="4026596"/>
              <a:ext cx="4896543" cy="2652841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763059" y="5085184"/>
              <a:ext cx="553357" cy="307777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H</a:t>
              </a:r>
              <a:r>
                <a:rPr lang="en-US" sz="1400" b="1" baseline="-25000" dirty="0" smtClean="0"/>
                <a:t>3</a:t>
              </a:r>
              <a:r>
                <a:rPr lang="en-US" sz="1400" b="1" dirty="0" smtClean="0"/>
                <a:t>O</a:t>
              </a:r>
              <a:r>
                <a:rPr lang="en-US" b="1" baseline="30000" dirty="0" smtClean="0"/>
                <a:t>+</a:t>
              </a:r>
              <a:endParaRPr lang="en-US" b="1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1057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19</a:t>
            </a:fld>
            <a:endParaRPr lang="ar-SA"/>
          </a:p>
        </p:txBody>
      </p:sp>
      <p:sp>
        <p:nvSpPr>
          <p:cNvPr id="11" name="مستطيل 2"/>
          <p:cNvSpPr/>
          <p:nvPr/>
        </p:nvSpPr>
        <p:spPr>
          <a:xfrm>
            <a:off x="82229" y="10804"/>
            <a:ext cx="34096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Wurtz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-Fitting 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Reaction</a:t>
            </a:r>
          </a:p>
        </p:txBody>
      </p:sp>
      <p:pic>
        <p:nvPicPr>
          <p:cNvPr id="12" name="Picture 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920" y="1285860"/>
            <a:ext cx="4755218" cy="6480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</p:pic>
      <p:grpSp>
        <p:nvGrpSpPr>
          <p:cNvPr id="13" name="Group 12"/>
          <p:cNvGrpSpPr/>
          <p:nvPr/>
        </p:nvGrpSpPr>
        <p:grpSpPr>
          <a:xfrm>
            <a:off x="214282" y="642918"/>
            <a:ext cx="3737576" cy="1000132"/>
            <a:chOff x="214282" y="642918"/>
            <a:chExt cx="3737576" cy="1000132"/>
          </a:xfrm>
        </p:grpSpPr>
        <p:pic>
          <p:nvPicPr>
            <p:cNvPr id="14" name="Picture 2" descr="http://clem.mscd.edu/~wiederm/oc1chp/oc1chptopic1/wurtz.gif"/>
            <p:cNvPicPr>
              <a:picLocks noChangeAspect="1" noChangeArrowheads="1"/>
            </p:cNvPicPr>
            <p:nvPr/>
          </p:nvPicPr>
          <p:blipFill>
            <a:blip r:embed="rId3" cstate="print"/>
            <a:srcRect b="44100"/>
            <a:stretch>
              <a:fillRect/>
            </a:stretch>
          </p:blipFill>
          <p:spPr bwMode="auto">
            <a:xfrm>
              <a:off x="214282" y="642918"/>
              <a:ext cx="3737576" cy="571504"/>
            </a:xfrm>
            <a:prstGeom prst="rect">
              <a:avLst/>
            </a:prstGeom>
            <a:noFill/>
          </p:spPr>
        </p:pic>
        <p:pic>
          <p:nvPicPr>
            <p:cNvPr id="15" name="Picture 2" descr="http://clem.mscd.edu/~wiederm/oc1chp/oc1chptopic1/wurtz.gif"/>
            <p:cNvPicPr>
              <a:picLocks noChangeAspect="1" noChangeArrowheads="1"/>
            </p:cNvPicPr>
            <p:nvPr/>
          </p:nvPicPr>
          <p:blipFill>
            <a:blip r:embed="rId3" cstate="print"/>
            <a:srcRect l="51606" t="55901" r="19723" b="2174"/>
            <a:stretch>
              <a:fillRect/>
            </a:stretch>
          </p:blipFill>
          <p:spPr bwMode="auto">
            <a:xfrm>
              <a:off x="2071670" y="1214422"/>
              <a:ext cx="1071570" cy="428628"/>
            </a:xfrm>
            <a:prstGeom prst="rect">
              <a:avLst/>
            </a:prstGeom>
            <a:noFill/>
          </p:spPr>
        </p:pic>
      </p:grpSp>
      <p:sp>
        <p:nvSpPr>
          <p:cNvPr id="16" name="مستطيل 5"/>
          <p:cNvSpPr/>
          <p:nvPr/>
        </p:nvSpPr>
        <p:spPr>
          <a:xfrm>
            <a:off x="107504" y="1988840"/>
            <a:ext cx="44133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D) Corey-House (Gilman reagent)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23528" y="2420888"/>
            <a:ext cx="4208468" cy="1825867"/>
            <a:chOff x="4554144" y="2611245"/>
            <a:chExt cx="4208468" cy="1825867"/>
          </a:xfrm>
        </p:grpSpPr>
        <p:pic>
          <p:nvPicPr>
            <p:cNvPr id="20" name="Picture 19" descr="http://clem.mscd.edu/~wiederm/oc1chp/oc1chptopic1/coreyhouse.gif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t="76079"/>
            <a:stretch/>
          </p:blipFill>
          <p:spPr bwMode="auto">
            <a:xfrm>
              <a:off x="4711923" y="3964090"/>
              <a:ext cx="4050689" cy="473022"/>
            </a:xfrm>
            <a:prstGeom prst="rect">
              <a:avLst/>
            </a:prstGeom>
            <a:noFill/>
          </p:spPr>
        </p:pic>
        <p:pic>
          <p:nvPicPr>
            <p:cNvPr id="21" name="Picture 2" descr="http://clem.mscd.edu/~wiederm/oc1chp/oc1chptopic1/coreyhouse.gif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b="30871"/>
            <a:stretch/>
          </p:blipFill>
          <p:spPr bwMode="auto">
            <a:xfrm>
              <a:off x="4554144" y="2611245"/>
              <a:ext cx="4050689" cy="1366989"/>
            </a:xfrm>
            <a:prstGeom prst="rect">
              <a:avLst/>
            </a:prstGeom>
            <a:noFill/>
          </p:spPr>
        </p:pic>
      </p:grpSp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149080"/>
            <a:ext cx="6339137" cy="270892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92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57" b="21798"/>
          <a:stretch/>
        </p:blipFill>
        <p:spPr bwMode="auto">
          <a:xfrm>
            <a:off x="251520" y="1799484"/>
            <a:ext cx="8389464" cy="312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092067" y="359284"/>
            <a:ext cx="27083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Hydrocarbons</a:t>
            </a:r>
            <a:endParaRPr lang="ar-SA" sz="32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999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20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2771800" y="0"/>
            <a:ext cx="35846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Reactions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</a:rPr>
              <a:t>of alkanes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771800" y="0"/>
            <a:ext cx="35846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Reactions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</a:rPr>
              <a:t>of alkanes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584774"/>
            <a:ext cx="2276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(1)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046440"/>
            <a:ext cx="582573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905" y="4311545"/>
            <a:ext cx="6194425" cy="252412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154" y="1414119"/>
            <a:ext cx="1704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Mechanism: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374918" y="3762816"/>
            <a:ext cx="136127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3035"/>
            <a:ext cx="5518150" cy="1878013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593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21</a:t>
            </a:fld>
            <a:endParaRPr lang="ar-SA"/>
          </a:p>
        </p:txBody>
      </p:sp>
      <p:grpSp>
        <p:nvGrpSpPr>
          <p:cNvPr id="9" name="مجموعة 8"/>
          <p:cNvGrpSpPr/>
          <p:nvPr/>
        </p:nvGrpSpPr>
        <p:grpSpPr>
          <a:xfrm>
            <a:off x="106260" y="800182"/>
            <a:ext cx="3357349" cy="2583802"/>
            <a:chOff x="3059832" y="1228014"/>
            <a:chExt cx="3357349" cy="2583802"/>
          </a:xfrm>
        </p:grpSpPr>
        <p:pic>
          <p:nvPicPr>
            <p:cNvPr id="4" name="Picture 3" descr="Chapt04.pdf (SECURED) - Adobe Acrobat Reader DC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61" t="47811" r="15522" b="32944"/>
            <a:stretch/>
          </p:blipFill>
          <p:spPr>
            <a:xfrm>
              <a:off x="3059832" y="1856096"/>
              <a:ext cx="3357349" cy="1258880"/>
            </a:xfrm>
            <a:prstGeom prst="rect">
              <a:avLst/>
            </a:prstGeom>
          </p:spPr>
        </p:pic>
        <p:grpSp>
          <p:nvGrpSpPr>
            <p:cNvPr id="7" name="مجموعة 6"/>
            <p:cNvGrpSpPr/>
            <p:nvPr/>
          </p:nvGrpSpPr>
          <p:grpSpPr>
            <a:xfrm>
              <a:off x="3240360" y="3140968"/>
              <a:ext cx="3059832" cy="670848"/>
              <a:chOff x="3254068" y="4559424"/>
              <a:chExt cx="3059832" cy="670848"/>
            </a:xfrm>
          </p:grpSpPr>
          <p:pic>
            <p:nvPicPr>
              <p:cNvPr id="6" name="Picture 5" descr="Chapt04.pdf (SECURED) - Adobe Acrobat Reader DC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165" t="40748" r="20312" b="52537"/>
              <a:stretch/>
            </p:blipFill>
            <p:spPr>
              <a:xfrm>
                <a:off x="3254068" y="4559424"/>
                <a:ext cx="3059832" cy="670848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416705" y="4711117"/>
                <a:ext cx="2523447" cy="26161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Ease of  abstraction of hydrogen atoms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8" name="Picture 7" descr="Chapt04.pdf (SECURED) - Adobe Acrobat Reader DC"/>
            <p:cNvPicPr preferRelativeResize="0"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274" t="39933" r="20831" b="53058"/>
            <a:stretch/>
          </p:blipFill>
          <p:spPr>
            <a:xfrm>
              <a:off x="3258355" y="1228014"/>
              <a:ext cx="2988000" cy="648000"/>
            </a:xfrm>
            <a:prstGeom prst="rect">
              <a:avLst/>
            </a:prstGeom>
          </p:spPr>
        </p:pic>
      </p:grpSp>
      <p:sp>
        <p:nvSpPr>
          <p:cNvPr id="12" name="Rectangle 5"/>
          <p:cNvSpPr/>
          <p:nvPr/>
        </p:nvSpPr>
        <p:spPr>
          <a:xfrm>
            <a:off x="678745" y="0"/>
            <a:ext cx="5609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Selectivity in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Reactions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3"/>
          <a:srcRect r="-3597"/>
          <a:stretch/>
        </p:blipFill>
        <p:spPr bwMode="auto">
          <a:xfrm>
            <a:off x="4139952" y="652083"/>
            <a:ext cx="4505287" cy="288000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39952" y="3789360"/>
            <a:ext cx="4541359" cy="2880000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6547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22</a:t>
            </a:fld>
            <a:endParaRPr lang="ar-SA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0" t="15054" r="5043"/>
          <a:stretch/>
        </p:blipFill>
        <p:spPr bwMode="auto">
          <a:xfrm>
            <a:off x="2066312" y="2204864"/>
            <a:ext cx="4399858" cy="2008449"/>
          </a:xfrm>
          <a:prstGeom prst="snip1Rect">
            <a:avLst>
              <a:gd name="adj" fmla="val 319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323528" y="57274"/>
            <a:ext cx="2124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(2) Combustion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226" y="698297"/>
            <a:ext cx="58674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584816" y="1628800"/>
            <a:ext cx="148149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79512" y="4429337"/>
            <a:ext cx="3260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(3) Pyrolysis ( cracking )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351" y="5229200"/>
            <a:ext cx="6804025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349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23</a:t>
            </a:fld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3419872" y="22582"/>
            <a:ext cx="239841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 algn="ctr">
              <a:defRPr/>
            </a:pP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Cycloalkanes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884921" y="1184459"/>
            <a:ext cx="920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2n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4730188" y="1167135"/>
            <a:ext cx="3078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containing a single ring</a:t>
            </a:r>
            <a:endParaRPr lang="ar-SA" dirty="0"/>
          </a:p>
        </p:txBody>
      </p:sp>
      <p:grpSp>
        <p:nvGrpSpPr>
          <p:cNvPr id="6" name="مجموعة 5"/>
          <p:cNvGrpSpPr/>
          <p:nvPr/>
        </p:nvGrpSpPr>
        <p:grpSpPr>
          <a:xfrm>
            <a:off x="1000100" y="2493080"/>
            <a:ext cx="6201468" cy="1656000"/>
            <a:chOff x="683568" y="1052920"/>
            <a:chExt cx="6201468" cy="1656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1052920"/>
              <a:ext cx="3610530" cy="16560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pic>
        <p:pic>
          <p:nvPicPr>
            <p:cNvPr id="8" name="Picture 3"/>
            <p:cNvPicPr preferRelativeResize="0">
              <a:picLocks noChangeArrowheads="1"/>
            </p:cNvPicPr>
            <p:nvPr/>
          </p:nvPicPr>
          <p:blipFill rotWithShape="1">
            <a:blip r:embed="rId3" cstate="print"/>
            <a:srcRect l="38369"/>
            <a:stretch/>
          </p:blipFill>
          <p:spPr bwMode="auto">
            <a:xfrm>
              <a:off x="5465990" y="1052920"/>
              <a:ext cx="1419046" cy="16560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pic>
        <p:cxnSp>
          <p:nvCxnSpPr>
            <p:cNvPr id="9" name="رابط كسهم مستقيم 8"/>
            <p:cNvCxnSpPr/>
            <p:nvPr/>
          </p:nvCxnSpPr>
          <p:spPr>
            <a:xfrm>
              <a:off x="4499992" y="1772816"/>
              <a:ext cx="7200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10" name="مجموعة 9"/>
          <p:cNvGrpSpPr/>
          <p:nvPr/>
        </p:nvGrpSpPr>
        <p:grpSpPr>
          <a:xfrm>
            <a:off x="3059832" y="4551510"/>
            <a:ext cx="3888432" cy="461666"/>
            <a:chOff x="2132173" y="3861046"/>
            <a:chExt cx="3888432" cy="461666"/>
          </a:xfrm>
        </p:grpSpPr>
        <p:sp>
          <p:nvSpPr>
            <p:cNvPr id="11" name="مربع نص 10"/>
            <p:cNvSpPr txBox="1"/>
            <p:nvPr/>
          </p:nvSpPr>
          <p:spPr>
            <a:xfrm>
              <a:off x="2132173" y="3861047"/>
              <a:ext cx="1241754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24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4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2n+2</a:t>
              </a:r>
              <a:endParaRPr lang="ar-SA" dirty="0"/>
            </a:p>
          </p:txBody>
        </p:sp>
        <p:cxnSp>
          <p:nvCxnSpPr>
            <p:cNvPr id="12" name="رابط كسهم مستقيم 11"/>
            <p:cNvCxnSpPr/>
            <p:nvPr/>
          </p:nvCxnSpPr>
          <p:spPr>
            <a:xfrm>
              <a:off x="3851919" y="4091880"/>
              <a:ext cx="792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مستطيل 12"/>
            <p:cNvSpPr/>
            <p:nvPr/>
          </p:nvSpPr>
          <p:spPr>
            <a:xfrm>
              <a:off x="5100161" y="3861046"/>
              <a:ext cx="9204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baseline="-25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baseline="-25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2n</a:t>
              </a:r>
              <a:endParaRPr lang="ar-SA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140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24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1619672" y="42866"/>
            <a:ext cx="5110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Cycloalkane</a:t>
            </a:r>
            <a:endParaRPr lang="ar-SA" dirty="0">
              <a:solidFill>
                <a:srgbClr val="00B050"/>
              </a:solidFill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3778838" y="724384"/>
            <a:ext cx="1005897" cy="472368"/>
            <a:chOff x="3970009" y="3967558"/>
            <a:chExt cx="1005897" cy="472368"/>
          </a:xfrm>
        </p:grpSpPr>
        <p:sp>
          <p:nvSpPr>
            <p:cNvPr id="5" name="Rectangle 6"/>
            <p:cNvSpPr/>
            <p:nvPr/>
          </p:nvSpPr>
          <p:spPr>
            <a:xfrm>
              <a:off x="3970009" y="4011298"/>
              <a:ext cx="990359" cy="42862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4023402" y="3967558"/>
              <a:ext cx="952504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cycol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مجموعة 6"/>
          <p:cNvGrpSpPr/>
          <p:nvPr/>
        </p:nvGrpSpPr>
        <p:grpSpPr>
          <a:xfrm>
            <a:off x="1451658" y="1484784"/>
            <a:ext cx="6000661" cy="1368152"/>
            <a:chOff x="1451659" y="1484784"/>
            <a:chExt cx="5713648" cy="11160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59" y="1641342"/>
              <a:ext cx="1499332" cy="93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075" y="1624941"/>
              <a:ext cx="1311999" cy="93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710" y="1544999"/>
              <a:ext cx="1449968" cy="10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0864" y="1484784"/>
              <a:ext cx="1494443" cy="11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95" y="4725144"/>
            <a:ext cx="601752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مجموعة 12"/>
          <p:cNvGrpSpPr/>
          <p:nvPr/>
        </p:nvGrpSpPr>
        <p:grpSpPr>
          <a:xfrm>
            <a:off x="1716426" y="3049219"/>
            <a:ext cx="5591878" cy="1459901"/>
            <a:chOff x="2072693" y="2885583"/>
            <a:chExt cx="5425744" cy="1119481"/>
          </a:xfrm>
        </p:grpSpPr>
        <p:pic>
          <p:nvPicPr>
            <p:cNvPr id="14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9665" y="2885583"/>
              <a:ext cx="1465679" cy="11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2925064"/>
              <a:ext cx="1558285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2693" y="2885583"/>
              <a:ext cx="1635211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8246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25</a:t>
            </a:fld>
            <a:endParaRPr lang="ar-SA"/>
          </a:p>
        </p:txBody>
      </p:sp>
      <p:grpSp>
        <p:nvGrpSpPr>
          <p:cNvPr id="4" name="مجموعة 3"/>
          <p:cNvGrpSpPr/>
          <p:nvPr/>
        </p:nvGrpSpPr>
        <p:grpSpPr>
          <a:xfrm>
            <a:off x="3150861" y="0"/>
            <a:ext cx="2590800" cy="1296144"/>
            <a:chOff x="2921521" y="4779709"/>
            <a:chExt cx="2590800" cy="1296144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896" y="4779709"/>
              <a:ext cx="1162050" cy="101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1521" y="5732953"/>
              <a:ext cx="2590800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مجموعة 6"/>
          <p:cNvGrpSpPr/>
          <p:nvPr/>
        </p:nvGrpSpPr>
        <p:grpSpPr>
          <a:xfrm>
            <a:off x="179512" y="234155"/>
            <a:ext cx="2590800" cy="1106613"/>
            <a:chOff x="4607755" y="4956597"/>
            <a:chExt cx="2590800" cy="1137639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0095" y="4956597"/>
              <a:ext cx="1226121" cy="7248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94" t="19968" r="4510"/>
            <a:stretch/>
          </p:blipFill>
          <p:spPr bwMode="auto">
            <a:xfrm>
              <a:off x="4607755" y="5733354"/>
              <a:ext cx="2590800" cy="360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95" t="45239" r="3194" b="4789"/>
          <a:stretch/>
        </p:blipFill>
        <p:spPr bwMode="auto">
          <a:xfrm>
            <a:off x="5868144" y="3742813"/>
            <a:ext cx="3240360" cy="190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مجموعة 12"/>
          <p:cNvGrpSpPr/>
          <p:nvPr/>
        </p:nvGrpSpPr>
        <p:grpSpPr>
          <a:xfrm>
            <a:off x="584790" y="1824476"/>
            <a:ext cx="3997843" cy="1670504"/>
            <a:chOff x="584790" y="1824476"/>
            <a:chExt cx="3997843" cy="1670504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-1388" r="7914" b="55464"/>
            <a:stretch/>
          </p:blipFill>
          <p:spPr bwMode="auto">
            <a:xfrm>
              <a:off x="2411760" y="1824476"/>
              <a:ext cx="2170873" cy="1670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2" r="58470" b="55465"/>
            <a:stretch/>
          </p:blipFill>
          <p:spPr bwMode="auto">
            <a:xfrm>
              <a:off x="584790" y="1874980"/>
              <a:ext cx="1989967" cy="16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مجموعة 14"/>
          <p:cNvGrpSpPr/>
          <p:nvPr/>
        </p:nvGrpSpPr>
        <p:grpSpPr>
          <a:xfrm>
            <a:off x="4860032" y="1752178"/>
            <a:ext cx="4051967" cy="1892846"/>
            <a:chOff x="869795" y="4077280"/>
            <a:chExt cx="4051967" cy="189284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512" r="58491"/>
            <a:stretch/>
          </p:blipFill>
          <p:spPr bwMode="auto">
            <a:xfrm>
              <a:off x="869795" y="4098126"/>
              <a:ext cx="2022262" cy="187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32" t="45512" r="5772"/>
            <a:stretch/>
          </p:blipFill>
          <p:spPr bwMode="auto">
            <a:xfrm>
              <a:off x="2987824" y="4077280"/>
              <a:ext cx="1933938" cy="187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8" name="مجموعة 17"/>
          <p:cNvGrpSpPr/>
          <p:nvPr/>
        </p:nvGrpSpPr>
        <p:grpSpPr>
          <a:xfrm>
            <a:off x="5949280" y="260648"/>
            <a:ext cx="2997936" cy="1035496"/>
            <a:chOff x="5814810" y="260648"/>
            <a:chExt cx="2997936" cy="103549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8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8180" y="260648"/>
              <a:ext cx="1466850" cy="603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مستطيل 16"/>
            <p:cNvSpPr/>
            <p:nvPr/>
          </p:nvSpPr>
          <p:spPr>
            <a:xfrm>
              <a:off x="5814810" y="957590"/>
              <a:ext cx="29979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1-tert-Butyl-4-methylcyclohexane</a:t>
              </a:r>
              <a:endParaRPr lang="ar-S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مجموعة 20"/>
          <p:cNvGrpSpPr/>
          <p:nvPr/>
        </p:nvGrpSpPr>
        <p:grpSpPr>
          <a:xfrm>
            <a:off x="6237438" y="5709348"/>
            <a:ext cx="2217274" cy="1010566"/>
            <a:chOff x="676573" y="4390018"/>
            <a:chExt cx="2217274" cy="101056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9">
              <a:biLevel thresh="75000"/>
              <a:lum bright="-40000" contrast="-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475" y="4390018"/>
              <a:ext cx="1347787" cy="538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مستطيل 19"/>
            <p:cNvSpPr/>
            <p:nvPr/>
          </p:nvSpPr>
          <p:spPr>
            <a:xfrm>
              <a:off x="676573" y="5062030"/>
              <a:ext cx="221727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Cyclopentylcyclohexane</a:t>
              </a:r>
              <a:endParaRPr lang="ar-SA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مجموعة 21"/>
          <p:cNvGrpSpPr/>
          <p:nvPr/>
        </p:nvGrpSpPr>
        <p:grpSpPr>
          <a:xfrm>
            <a:off x="3290996" y="4149080"/>
            <a:ext cx="2310530" cy="1274578"/>
            <a:chOff x="3290996" y="4199763"/>
            <a:chExt cx="2310530" cy="1274578"/>
          </a:xfrm>
        </p:grpSpPr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0996" y="4199763"/>
              <a:ext cx="2310530" cy="7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مربع نص 24"/>
            <p:cNvSpPr txBox="1"/>
            <p:nvPr/>
          </p:nvSpPr>
          <p:spPr>
            <a:xfrm>
              <a:off x="3552700" y="5135787"/>
              <a:ext cx="1851789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1-Cyclobutylhexane</a:t>
              </a:r>
              <a:endParaRPr lang="ar-SA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مجموعة 22"/>
          <p:cNvGrpSpPr/>
          <p:nvPr/>
        </p:nvGrpSpPr>
        <p:grpSpPr>
          <a:xfrm>
            <a:off x="0" y="4077072"/>
            <a:ext cx="2996333" cy="1330391"/>
            <a:chOff x="529518" y="4597403"/>
            <a:chExt cx="2996333" cy="1330391"/>
          </a:xfrm>
        </p:grpSpPr>
        <p:pic>
          <p:nvPicPr>
            <p:cNvPr id="27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613" y="4597403"/>
              <a:ext cx="2384202" cy="86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مربع نص 27"/>
            <p:cNvSpPr txBox="1"/>
            <p:nvPr/>
          </p:nvSpPr>
          <p:spPr>
            <a:xfrm>
              <a:off x="529518" y="5589240"/>
              <a:ext cx="2996333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4-isopropyl-1-cyclopropylheptane</a:t>
              </a:r>
              <a:endParaRPr lang="ar-SA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مجموعة 29"/>
          <p:cNvGrpSpPr/>
          <p:nvPr/>
        </p:nvGrpSpPr>
        <p:grpSpPr>
          <a:xfrm>
            <a:off x="1474912" y="5654143"/>
            <a:ext cx="2279791" cy="976222"/>
            <a:chOff x="2114041" y="5647475"/>
            <a:chExt cx="2279791" cy="976222"/>
          </a:xfrm>
        </p:grpSpPr>
        <p:sp>
          <p:nvSpPr>
            <p:cNvPr id="31" name="مربع نص 30"/>
            <p:cNvSpPr txBox="1"/>
            <p:nvPr/>
          </p:nvSpPr>
          <p:spPr>
            <a:xfrm>
              <a:off x="2114041" y="6285143"/>
              <a:ext cx="2279791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1,3-Dicyclohexylpropane</a:t>
              </a:r>
              <a:endParaRPr lang="ar-SA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3408" y="5647475"/>
              <a:ext cx="2035175" cy="617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193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26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1763688" y="42866"/>
            <a:ext cx="54986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 </a:t>
            </a:r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Bicycloalkane</a:t>
            </a:r>
            <a:endParaRPr lang="ar-SA" dirty="0">
              <a:solidFill>
                <a:srgbClr val="00B050"/>
              </a:solidFill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3756901" y="1586238"/>
            <a:ext cx="1242648" cy="501037"/>
            <a:chOff x="3880563" y="3978261"/>
            <a:chExt cx="1242648" cy="501037"/>
          </a:xfrm>
        </p:grpSpPr>
        <p:sp>
          <p:nvSpPr>
            <p:cNvPr id="5" name="Rectangle 6"/>
            <p:cNvSpPr/>
            <p:nvPr/>
          </p:nvSpPr>
          <p:spPr>
            <a:xfrm>
              <a:off x="3970008" y="4011298"/>
              <a:ext cx="1080000" cy="468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3880563" y="3978261"/>
              <a:ext cx="1242648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Bicyclo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92"/>
          <a:stretch/>
        </p:blipFill>
        <p:spPr bwMode="auto">
          <a:xfrm>
            <a:off x="2553208" y="4725144"/>
            <a:ext cx="3650034" cy="18000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2" name="مجموعة 11"/>
          <p:cNvGrpSpPr/>
          <p:nvPr/>
        </p:nvGrpSpPr>
        <p:grpSpPr>
          <a:xfrm>
            <a:off x="149728" y="2668465"/>
            <a:ext cx="3848974" cy="1440000"/>
            <a:chOff x="177031" y="1897859"/>
            <a:chExt cx="3848974" cy="1440000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77031" y="1897859"/>
              <a:ext cx="3848974" cy="1440000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مربع نص 8"/>
            <p:cNvSpPr txBox="1"/>
            <p:nvPr/>
          </p:nvSpPr>
          <p:spPr>
            <a:xfrm>
              <a:off x="1230485" y="3003162"/>
              <a:ext cx="1829347" cy="30777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Bicyclo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[2.2.1]heptane</a:t>
              </a:r>
              <a:endParaRPr lang="ar-SA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مجموعة 10"/>
          <p:cNvGrpSpPr/>
          <p:nvPr/>
        </p:nvGrpSpPr>
        <p:grpSpPr>
          <a:xfrm>
            <a:off x="4616331" y="2668465"/>
            <a:ext cx="3954731" cy="1440000"/>
            <a:chOff x="4622138" y="1897859"/>
            <a:chExt cx="3954731" cy="1440000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22138" y="1897859"/>
              <a:ext cx="3954731" cy="1440000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8" name="مربع نص 17"/>
            <p:cNvSpPr txBox="1"/>
            <p:nvPr/>
          </p:nvSpPr>
          <p:spPr>
            <a:xfrm>
              <a:off x="5724904" y="2996952"/>
              <a:ext cx="1749197" cy="30777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Bicyclo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[1.1.0]butane</a:t>
              </a:r>
              <a:endParaRPr lang="ar-SA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مربع نص 6"/>
          <p:cNvSpPr txBox="1"/>
          <p:nvPr/>
        </p:nvSpPr>
        <p:spPr>
          <a:xfrm>
            <a:off x="284500" y="764704"/>
            <a:ext cx="845699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Bicycloalkanes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compounds containing two fused or bridged rings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61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27</a:t>
            </a:fld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0" y="10623"/>
            <a:ext cx="148149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مجموعة 13"/>
          <p:cNvGrpSpPr>
            <a:grpSpLocks noChangeAspect="1"/>
          </p:cNvGrpSpPr>
          <p:nvPr/>
        </p:nvGrpSpPr>
        <p:grpSpPr>
          <a:xfrm>
            <a:off x="326682" y="1053802"/>
            <a:ext cx="2507873" cy="1529403"/>
            <a:chOff x="526386" y="620688"/>
            <a:chExt cx="1909497" cy="1164488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620688"/>
              <a:ext cx="825500" cy="617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مستطيل 4"/>
            <p:cNvSpPr/>
            <p:nvPr/>
          </p:nvSpPr>
          <p:spPr>
            <a:xfrm>
              <a:off x="526386" y="1446622"/>
              <a:ext cx="190949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Bicyclo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[4.2.0]octane</a:t>
              </a:r>
              <a:endParaRPr lang="ar-SA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مجموعة 12"/>
          <p:cNvGrpSpPr>
            <a:grpSpLocks noChangeAspect="1"/>
          </p:cNvGrpSpPr>
          <p:nvPr/>
        </p:nvGrpSpPr>
        <p:grpSpPr>
          <a:xfrm>
            <a:off x="226553" y="3796174"/>
            <a:ext cx="3109716" cy="1733239"/>
            <a:chOff x="2522608" y="472288"/>
            <a:chExt cx="2710999" cy="1511008"/>
          </a:xfrm>
        </p:grpSpPr>
        <p:sp>
          <p:nvSpPr>
            <p:cNvPr id="11" name="مستطيل 10"/>
            <p:cNvSpPr/>
            <p:nvPr/>
          </p:nvSpPr>
          <p:spPr>
            <a:xfrm>
              <a:off x="2522608" y="1644742"/>
              <a:ext cx="271099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8-Methylbicyclo[3.2.1]octane</a:t>
              </a:r>
              <a:endParaRPr lang="ar-SA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129" name="Picture 9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080"/>
            <a:stretch/>
          </p:blipFill>
          <p:spPr bwMode="auto">
            <a:xfrm>
              <a:off x="3275853" y="472288"/>
              <a:ext cx="1560681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مجموعة 11"/>
          <p:cNvGrpSpPr>
            <a:grpSpLocks noChangeAspect="1"/>
          </p:cNvGrpSpPr>
          <p:nvPr/>
        </p:nvGrpSpPr>
        <p:grpSpPr>
          <a:xfrm>
            <a:off x="5139925" y="824336"/>
            <a:ext cx="2917043" cy="1596552"/>
            <a:chOff x="5508104" y="580614"/>
            <a:chExt cx="2698175" cy="1476761"/>
          </a:xfrm>
        </p:grpSpPr>
        <p:sp>
          <p:nvSpPr>
            <p:cNvPr id="19" name="مستطيل 18"/>
            <p:cNvSpPr/>
            <p:nvPr/>
          </p:nvSpPr>
          <p:spPr>
            <a:xfrm>
              <a:off x="5508104" y="1718821"/>
              <a:ext cx="269817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8-Methylbicyclo[4.3.0]</a:t>
              </a:r>
              <a:r>
                <a:rPr lang="en-US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nonane</a:t>
              </a:r>
              <a:endParaRPr lang="ar-SA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1" name="Picture 9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60"/>
            <a:stretch/>
          </p:blipFill>
          <p:spPr bwMode="auto">
            <a:xfrm>
              <a:off x="5724128" y="580614"/>
              <a:ext cx="1907724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مجموعة 7"/>
          <p:cNvGrpSpPr/>
          <p:nvPr/>
        </p:nvGrpSpPr>
        <p:grpSpPr>
          <a:xfrm>
            <a:off x="5038789" y="3595627"/>
            <a:ext cx="2731838" cy="1880227"/>
            <a:chOff x="5038789" y="3348973"/>
            <a:chExt cx="2731838" cy="1880227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3455" y="3348973"/>
              <a:ext cx="1422505" cy="147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مستطيل 5"/>
            <p:cNvSpPr/>
            <p:nvPr/>
          </p:nvSpPr>
          <p:spPr>
            <a:xfrm>
              <a:off x="5038789" y="4890646"/>
              <a:ext cx="273183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5-Chloro-bicyclo[2.1.1]hexane</a:t>
              </a:r>
              <a:endParaRPr lang="ar-SA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254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57200" y="0"/>
            <a:ext cx="8229600" cy="639762"/>
          </a:xfrm>
          <a:prstGeom prst="rect">
            <a:avLst/>
          </a:prstGeom>
        </p:spPr>
        <p:txBody>
          <a:bodyPr rtlCol="0"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 of cycloalkanes</a:t>
            </a:r>
            <a:endParaRPr lang="ar-SA" sz="3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285720" y="571480"/>
            <a:ext cx="8229600" cy="5791200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Ring less stable 3 and 4</a:t>
            </a:r>
          </a:p>
          <a:p>
            <a:endParaRPr lang="en-US" dirty="0" smtClean="0">
              <a:ea typeface="Majalla UI"/>
              <a:cs typeface="Majalla UI"/>
            </a:endParaRPr>
          </a:p>
          <a:p>
            <a:pPr marL="0" indent="0">
              <a:buNone/>
            </a:pPr>
            <a:endParaRPr lang="en-US" dirty="0" smtClean="0">
              <a:ea typeface="Majalla UI"/>
              <a:cs typeface="Majalla UI"/>
            </a:endParaRPr>
          </a:p>
          <a:p>
            <a:pPr>
              <a:buNone/>
            </a:pPr>
            <a:endParaRPr lang="en-US" dirty="0" smtClean="0">
              <a:ea typeface="Majalla UI"/>
              <a:cs typeface="Majalla UI"/>
            </a:endParaRPr>
          </a:p>
          <a:p>
            <a:pPr>
              <a:buNone/>
            </a:pPr>
            <a:endParaRPr lang="en-US" dirty="0" smtClean="0">
              <a:ea typeface="Majalla UI"/>
              <a:cs typeface="Majalla UI"/>
            </a:endParaRPr>
          </a:p>
          <a:p>
            <a:endParaRPr lang="en-US" dirty="0" smtClean="0">
              <a:ea typeface="Majalla UI"/>
              <a:cs typeface="Majalla UI"/>
            </a:endParaRPr>
          </a:p>
          <a:p>
            <a:endParaRPr lang="en-US" dirty="0" smtClean="0">
              <a:ea typeface="Majalla UI"/>
              <a:cs typeface="Majalla UI"/>
            </a:endParaRPr>
          </a:p>
          <a:p>
            <a:pPr algn="l" rtl="0"/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Ring more stable 5 and 6</a:t>
            </a:r>
            <a:endParaRPr lang="ar-SA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2" y="4832176"/>
            <a:ext cx="40195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مجموعة 3"/>
          <p:cNvGrpSpPr/>
          <p:nvPr/>
        </p:nvGrpSpPr>
        <p:grpSpPr>
          <a:xfrm>
            <a:off x="3518254" y="807364"/>
            <a:ext cx="4114800" cy="3679053"/>
            <a:chOff x="2857488" y="826074"/>
            <a:chExt cx="4114800" cy="3679053"/>
          </a:xfrm>
        </p:grpSpPr>
        <p:grpSp>
          <p:nvGrpSpPr>
            <p:cNvPr id="2" name="مجموعة 1"/>
            <p:cNvGrpSpPr/>
            <p:nvPr/>
          </p:nvGrpSpPr>
          <p:grpSpPr>
            <a:xfrm>
              <a:off x="2857488" y="826074"/>
              <a:ext cx="4114800" cy="2895600"/>
              <a:chOff x="2514600" y="1267966"/>
              <a:chExt cx="4114800" cy="2895600"/>
            </a:xfrm>
          </p:grpSpPr>
          <p:pic>
            <p:nvPicPr>
              <p:cNvPr id="24578" name="Picture 2" descr="C:\Users\hp\Pictures\12333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4600" y="1267966"/>
                <a:ext cx="4114800" cy="2895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2504" b="55814"/>
              <a:stretch/>
            </p:blipFill>
            <p:spPr bwMode="auto">
              <a:xfrm>
                <a:off x="2514600" y="2869647"/>
                <a:ext cx="719919" cy="12794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6360" y="4005064"/>
              <a:ext cx="3382963" cy="500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279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29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1475656" y="0"/>
            <a:ext cx="6606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Geometric Isomerism in Cycloalkane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898" y="1148730"/>
            <a:ext cx="88785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Ring structures like C=C restrict rotation and therefore can result in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trans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isomers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l" rtl="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trans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-isomer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the molecule with branches on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OPPOSITE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sides of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ring.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-isomer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the molecule with branches on the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side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the ring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l" rtl="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cis-trans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isomers are also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stereoisomers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physical properties of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cis-trans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isomers are different; they have different melting points, boiling points, and so on.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182850" y="584775"/>
            <a:ext cx="3192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-Trans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Isomerism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9" name="مجموعة 38"/>
          <p:cNvGrpSpPr/>
          <p:nvPr/>
        </p:nvGrpSpPr>
        <p:grpSpPr>
          <a:xfrm>
            <a:off x="804069" y="4725144"/>
            <a:ext cx="3168352" cy="1752223"/>
            <a:chOff x="971600" y="4701113"/>
            <a:chExt cx="3168352" cy="1752223"/>
          </a:xfrm>
        </p:grpSpPr>
        <p:sp>
          <p:nvSpPr>
            <p:cNvPr id="7" name="Rectangle 27"/>
            <p:cNvSpPr>
              <a:spLocks noChangeArrowheads="1"/>
            </p:cNvSpPr>
            <p:nvPr/>
          </p:nvSpPr>
          <p:spPr bwMode="auto">
            <a:xfrm>
              <a:off x="971600" y="6083362"/>
              <a:ext cx="3000821" cy="369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i="1" dirty="0" smtClean="0">
                  <a:solidFill>
                    <a:srgbClr val="CC0099"/>
                  </a:solidFill>
                  <a:latin typeface="Times New Roman" pitchFamily="18" charset="0"/>
                </a:rPr>
                <a:t>cis</a:t>
              </a:r>
              <a:r>
                <a:rPr lang="en-US" dirty="0" smtClean="0">
                  <a:latin typeface="Times New Roman" pitchFamily="18" charset="0"/>
                </a:rPr>
                <a:t>-1,2-Dimethylcyclopropane</a:t>
              </a:r>
              <a:endParaRPr lang="en-US" sz="2400" dirty="0">
                <a:latin typeface="Times New Roman" pitchFamily="18" charset="0"/>
              </a:endParaRPr>
            </a:p>
          </p:txBody>
        </p:sp>
        <p:pic>
          <p:nvPicPr>
            <p:cNvPr id="3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958" b="18350"/>
            <a:stretch/>
          </p:blipFill>
          <p:spPr bwMode="auto">
            <a:xfrm>
              <a:off x="1182051" y="4701113"/>
              <a:ext cx="2957901" cy="144000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" name="مجموعة 39"/>
          <p:cNvGrpSpPr/>
          <p:nvPr/>
        </p:nvGrpSpPr>
        <p:grpSpPr>
          <a:xfrm>
            <a:off x="5281058" y="4703623"/>
            <a:ext cx="3307110" cy="1728192"/>
            <a:chOff x="4339261" y="4725144"/>
            <a:chExt cx="3307110" cy="1728192"/>
          </a:xfrm>
        </p:grpSpPr>
        <p:sp>
          <p:nvSpPr>
            <p:cNvPr id="8" name="Rectangle 28"/>
            <p:cNvSpPr>
              <a:spLocks noChangeArrowheads="1"/>
            </p:cNvSpPr>
            <p:nvPr/>
          </p:nvSpPr>
          <p:spPr bwMode="auto">
            <a:xfrm>
              <a:off x="4453189" y="6083362"/>
              <a:ext cx="3193182" cy="369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i="1" dirty="0" smtClean="0">
                  <a:solidFill>
                    <a:srgbClr val="CC0099"/>
                  </a:solidFill>
                  <a:latin typeface="Times New Roman" pitchFamily="18" charset="0"/>
                </a:rPr>
                <a:t>trans</a:t>
              </a:r>
              <a:r>
                <a:rPr lang="en-US" dirty="0" smtClean="0">
                  <a:latin typeface="Times New Roman" pitchFamily="18" charset="0"/>
                </a:rPr>
                <a:t>-1,2-Dimethylcyclopropane</a:t>
              </a:r>
              <a:endParaRPr lang="en-US" sz="2400" dirty="0">
                <a:latin typeface="Times New Roman" pitchFamily="18" charset="0"/>
              </a:endParaRPr>
            </a:p>
          </p:txBody>
        </p:sp>
        <p:pic>
          <p:nvPicPr>
            <p:cNvPr id="38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b="18350"/>
            <a:stretch/>
          </p:blipFill>
          <p:spPr bwMode="auto">
            <a:xfrm>
              <a:off x="4339261" y="4725144"/>
              <a:ext cx="3143890" cy="144000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6309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19239" y="332656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General Molecular Formula of Hydrocarbons</a:t>
            </a:r>
          </a:p>
          <a:p>
            <a:pPr lvl="0" algn="ctr"/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(Homologous Series) 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3E5F23F5-1936-4A8E-A7E6-019830C05553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3"/>
            <a:ext cx="7340600" cy="317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4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30</a:t>
            </a:fld>
            <a:endParaRPr lang="ar-SA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7" r="4745"/>
          <a:stretch>
            <a:fillRect/>
          </a:stretch>
        </p:blipFill>
        <p:spPr bwMode="auto">
          <a:xfrm>
            <a:off x="721748" y="381000"/>
            <a:ext cx="7467600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3657600"/>
            <a:ext cx="888047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0" y="10623"/>
            <a:ext cx="148149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6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31</a:t>
            </a:fld>
            <a:endParaRPr lang="ar-SA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1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32</a:t>
            </a:fld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-1620688" y="24063"/>
            <a:ext cx="10441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Conformations and </a:t>
            </a:r>
            <a:r>
              <a:rPr lang="en-US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Conformational Analysis </a:t>
            </a:r>
            <a:r>
              <a:rPr 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Alkanes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-44587" y="638302"/>
            <a:ext cx="95405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Tow groups bonded by only a single bond can undergo rotation about that bond with respect to each other.</a:t>
            </a:r>
          </a:p>
          <a:p>
            <a:pPr algn="l" rtl="0"/>
            <a:endParaRPr lang="en-US" altLang="ar-S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§"/>
            </a:pP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temporary </a:t>
            </a: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molecular shapes that result 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such a rotation are called </a:t>
            </a:r>
            <a:r>
              <a:rPr lang="en-US" altLang="ar-SA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ar-SA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onformations</a:t>
            </a:r>
            <a:r>
              <a:rPr lang="en-US" alt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molecule. </a:t>
            </a:r>
          </a:p>
          <a:p>
            <a:pPr marL="342900" indent="-342900" algn="l" rtl="0">
              <a:buFont typeface="Wingdings" panose="05000000000000000000" pitchFamily="2" charset="2"/>
              <a:buChar char="§"/>
            </a:pP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possible structure is called </a:t>
            </a:r>
            <a:r>
              <a:rPr lang="en-US" altLang="ar-SA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conformer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l" rtl="0">
              <a:buFont typeface="Wingdings" panose="05000000000000000000" pitchFamily="2" charset="2"/>
              <a:buChar char="§"/>
            </a:pP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the energy changes that 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occur as a </a:t>
            </a: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molecule 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undergoes rotations about single bonds</a:t>
            </a:r>
            <a:r>
              <a:rPr lang="en-US" alt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called a </a:t>
            </a:r>
            <a:r>
              <a:rPr lang="en-US" altLang="ar-SA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Conformational analysis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ar-SA" alt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0" y="3717032"/>
            <a:ext cx="827870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l" rt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certain types of structural formulas are: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Newman projection formula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Sawhorse formula  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4" y="4948193"/>
            <a:ext cx="3987765" cy="12600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57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33</a:t>
            </a:fld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1800757" y="20379"/>
            <a:ext cx="5668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Conformation A</a:t>
            </a:r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nalysis </a:t>
            </a:r>
            <a:r>
              <a:rPr lang="en-US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Ethane</a:t>
            </a:r>
            <a:endParaRPr lang="ar-SA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639851"/>
            <a:ext cx="9361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Ethane is the simplest hydrocarbon that can have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distinct conformations.</a:t>
            </a:r>
          </a:p>
          <a:p>
            <a:pPr algn="l" rtl="0"/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staggered conformation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eclipsed 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conformation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مجموعة 9"/>
          <p:cNvGrpSpPr/>
          <p:nvPr/>
        </p:nvGrpSpPr>
        <p:grpSpPr>
          <a:xfrm>
            <a:off x="107504" y="1870066"/>
            <a:ext cx="5248994" cy="1506678"/>
            <a:chOff x="1763688" y="1537554"/>
            <a:chExt cx="5248994" cy="1506678"/>
          </a:xfrm>
        </p:grpSpPr>
        <p:grpSp>
          <p:nvGrpSpPr>
            <p:cNvPr id="7" name="مجموعة 6"/>
            <p:cNvGrpSpPr/>
            <p:nvPr/>
          </p:nvGrpSpPr>
          <p:grpSpPr>
            <a:xfrm>
              <a:off x="1763688" y="1928232"/>
              <a:ext cx="5248994" cy="1116000"/>
              <a:chOff x="1763688" y="1928232"/>
              <a:chExt cx="5248994" cy="1116000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763688" y="1928232"/>
                <a:ext cx="2818514" cy="111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860032" y="1931126"/>
                <a:ext cx="2152650" cy="10520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" name="مستطيل 5"/>
            <p:cNvSpPr/>
            <p:nvPr/>
          </p:nvSpPr>
          <p:spPr>
            <a:xfrm>
              <a:off x="3199329" y="1537554"/>
              <a:ext cx="25186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Staggered Conformation </a:t>
              </a:r>
              <a:endParaRPr lang="ar-SA" dirty="0"/>
            </a:p>
          </p:txBody>
        </p:sp>
      </p:grpSp>
      <p:grpSp>
        <p:nvGrpSpPr>
          <p:cNvPr id="13" name="مجموعة 12"/>
          <p:cNvGrpSpPr/>
          <p:nvPr/>
        </p:nvGrpSpPr>
        <p:grpSpPr>
          <a:xfrm>
            <a:off x="755576" y="3956135"/>
            <a:ext cx="3861723" cy="1519415"/>
            <a:chOff x="2527786" y="3429000"/>
            <a:chExt cx="3861723" cy="1519415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27786" y="3832415"/>
              <a:ext cx="3861723" cy="11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مستطيل 10"/>
            <p:cNvSpPr/>
            <p:nvPr/>
          </p:nvSpPr>
          <p:spPr>
            <a:xfrm>
              <a:off x="3332813" y="3429000"/>
              <a:ext cx="2332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Eclipsed Conformation</a:t>
              </a:r>
              <a:endParaRPr lang="ar-SA" dirty="0"/>
            </a:p>
          </p:txBody>
        </p:sp>
      </p:grp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35847" y="1787007"/>
            <a:ext cx="2647950" cy="28956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95"/>
          <a:stretch/>
        </p:blipFill>
        <p:spPr bwMode="auto">
          <a:xfrm>
            <a:off x="5266777" y="4715843"/>
            <a:ext cx="3786091" cy="15120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2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34</a:t>
            </a:fld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1673798" y="66818"/>
            <a:ext cx="56923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Conformation </a:t>
            </a:r>
            <a:r>
              <a:rPr lang="en-US" altLang="ar-SA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</a:t>
            </a:r>
            <a:r>
              <a:rPr lang="en-US" altLang="ar-SA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Butane</a:t>
            </a:r>
            <a:endParaRPr lang="ar-SA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87" r="50000"/>
          <a:stretch/>
        </p:blipFill>
        <p:spPr bwMode="auto">
          <a:xfrm rot="16200000">
            <a:off x="5638072" y="-137352"/>
            <a:ext cx="2027825" cy="4263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05660" y="3501008"/>
            <a:ext cx="4073837" cy="28080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459" b="9896"/>
          <a:stretch/>
        </p:blipFill>
        <p:spPr bwMode="auto">
          <a:xfrm rot="16200000">
            <a:off x="1176122" y="17389"/>
            <a:ext cx="2027823" cy="395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3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35</a:t>
            </a:fld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971600" y="63805"/>
            <a:ext cx="67760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Conformation </a:t>
            </a:r>
            <a:r>
              <a:rPr lang="en-US" altLang="ar-SA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in </a:t>
            </a:r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Cyclohexane </a:t>
            </a:r>
            <a:endParaRPr lang="ar-SA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9" t="5470" r="28359" b="3706"/>
          <a:stretch/>
        </p:blipFill>
        <p:spPr bwMode="auto">
          <a:xfrm rot="16200000">
            <a:off x="3553496" y="-445610"/>
            <a:ext cx="1612231" cy="4957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مجموعة 2"/>
          <p:cNvGrpSpPr/>
          <p:nvPr/>
        </p:nvGrpSpPr>
        <p:grpSpPr>
          <a:xfrm>
            <a:off x="1826074" y="3137153"/>
            <a:ext cx="5482230" cy="1702979"/>
            <a:chOff x="1826074" y="3742244"/>
            <a:chExt cx="5482230" cy="1702979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75"/>
            <a:stretch/>
          </p:blipFill>
          <p:spPr bwMode="auto">
            <a:xfrm rot="16200000">
              <a:off x="2234584" y="3333734"/>
              <a:ext cx="1702979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790"/>
            <a:stretch/>
          </p:blipFill>
          <p:spPr bwMode="auto">
            <a:xfrm rot="16200000">
              <a:off x="5228663" y="3335502"/>
              <a:ext cx="1495281" cy="266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2735933" y="765116"/>
            <a:ext cx="3581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ar-S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Chair conformation</a:t>
            </a:r>
            <a:endParaRPr lang="ar-SA" altLang="ar-SA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377770" y="2751311"/>
            <a:ext cx="25330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ar-S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Boat conformation</a:t>
            </a:r>
            <a:endParaRPr lang="ar-SA" altLang="ar-SA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مجموعة 9"/>
          <p:cNvGrpSpPr/>
          <p:nvPr/>
        </p:nvGrpSpPr>
        <p:grpSpPr>
          <a:xfrm>
            <a:off x="1195843" y="4941168"/>
            <a:ext cx="7412673" cy="1920873"/>
            <a:chOff x="916359" y="1525330"/>
            <a:chExt cx="7412673" cy="1920873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877"/>
            <a:stretch/>
          </p:blipFill>
          <p:spPr bwMode="auto">
            <a:xfrm rot="16200000">
              <a:off x="5829847" y="947018"/>
              <a:ext cx="1889410" cy="3108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38" t="31484" r="37438" b="34258"/>
            <a:stretch/>
          </p:blipFill>
          <p:spPr bwMode="auto">
            <a:xfrm>
              <a:off x="3968609" y="1997242"/>
              <a:ext cx="1260011" cy="10650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238"/>
            <a:stretch/>
          </p:blipFill>
          <p:spPr bwMode="auto">
            <a:xfrm rot="16200000">
              <a:off x="1539675" y="902014"/>
              <a:ext cx="1885368" cy="31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4" name="مستطيل 13"/>
          <p:cNvSpPr/>
          <p:nvPr/>
        </p:nvSpPr>
        <p:spPr>
          <a:xfrm>
            <a:off x="7044545" y="1848231"/>
            <a:ext cx="14061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stable </a:t>
            </a:r>
            <a:endParaRPr lang="ar-SA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4216732" y="5607069"/>
            <a:ext cx="1059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ar-S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altLang="ar-S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kcal/</a:t>
            </a:r>
            <a:r>
              <a:rPr lang="en-US" altLang="ar-SA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</a:t>
            </a:r>
            <a:endParaRPr lang="ar-SA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47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36</a:t>
            </a:fld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773631" y="-22375"/>
            <a:ext cx="7266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Drawing the Axial and </a:t>
            </a:r>
            <a:r>
              <a:rPr 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Equatorial </a:t>
            </a:r>
            <a:r>
              <a:rPr lang="en-US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Hydrogens</a:t>
            </a:r>
            <a:endParaRPr lang="ar-SA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05" y="3580882"/>
            <a:ext cx="1552261" cy="10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053" y="3580881"/>
            <a:ext cx="4386460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573" y="5142492"/>
            <a:ext cx="2421095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382169" y="2877011"/>
            <a:ext cx="25747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hangingPunct="1"/>
            <a:r>
              <a:rPr lang="en-US" altLang="ar-SA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Equatorial bond (e)</a:t>
            </a:r>
            <a:endParaRPr lang="ar-SA" altLang="ar-SA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27"/>
          <a:stretch/>
        </p:blipFill>
        <p:spPr bwMode="auto">
          <a:xfrm>
            <a:off x="7043153" y="1213282"/>
            <a:ext cx="2100847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4120"/>
            <a:ext cx="1821178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573" y="1128749"/>
            <a:ext cx="2244713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رابط كسهم مستقيم 6"/>
          <p:cNvCxnSpPr/>
          <p:nvPr/>
        </p:nvCxnSpPr>
        <p:spPr>
          <a:xfrm>
            <a:off x="2253691" y="1668749"/>
            <a:ext cx="828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رابط كسهم مستقيم 21"/>
          <p:cNvCxnSpPr/>
          <p:nvPr/>
        </p:nvCxnSpPr>
        <p:spPr>
          <a:xfrm>
            <a:off x="5841541" y="1673442"/>
            <a:ext cx="828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664113" y="2857606"/>
            <a:ext cx="19784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rtl="1" eaLnBrk="1" hangingPunct="1"/>
            <a:r>
              <a:rPr lang="en-US" altLang="ar-SA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Axial bond (a)</a:t>
            </a:r>
            <a:endParaRPr lang="ar-SA" altLang="ar-SA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2907347" y="4706600"/>
            <a:ext cx="314541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cyclohexane</a:t>
            </a:r>
            <a:endParaRPr lang="ar-SA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28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37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1115616" y="60719"/>
            <a:ext cx="6240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Conformational </a:t>
            </a:r>
            <a:r>
              <a:rPr lang="en-US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Mobility of  Cyclohexane</a:t>
            </a:r>
            <a:endParaRPr lang="ar-SA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23528" y="693856"/>
            <a:ext cx="8460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Chair conformations readily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interconvert, resulting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exchange of axial </a:t>
            </a:r>
            <a:r>
              <a:rPr lang="en-US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equatorial </a:t>
            </a: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positions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a 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ring-flip</a:t>
            </a:r>
            <a:endParaRPr lang="ar-SA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21" y="2132856"/>
            <a:ext cx="7534245" cy="36720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3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38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431032" y="93295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Conformations </a:t>
            </a:r>
            <a:r>
              <a:rPr lang="en-US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8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Monosubstituted</a:t>
            </a:r>
            <a:r>
              <a:rPr lang="en-US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Cyclohexanes</a:t>
            </a:r>
            <a:endParaRPr lang="ar-SA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9512" y="786530"/>
            <a:ext cx="77183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itchFamily="18" charset="0"/>
              </a:rPr>
              <a:t>Determining the position of a substituent in the most stable conformer.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2238" y="2276872"/>
            <a:ext cx="6101123" cy="2511152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770931" y="1527175"/>
            <a:ext cx="3103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1,3-Diaxial Interactions</a:t>
            </a:r>
            <a:endParaRPr lang="ar-SA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42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39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-972616" y="19019"/>
            <a:ext cx="11161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altLang="ar-SA" sz="2800" dirty="0">
                <a:solidFill>
                  <a:srgbClr val="00B050"/>
                </a:solidFill>
                <a:latin typeface="Times New Roman" pitchFamily="18" charset="0"/>
                <a:cs typeface="Times New Roman" panose="02020603050405020304" pitchFamily="18" charset="0"/>
              </a:rPr>
              <a:t>Cis-trans </a:t>
            </a:r>
            <a:r>
              <a:rPr lang="en-US" altLang="ar-SA" sz="2800" dirty="0" smtClean="0">
                <a:solidFill>
                  <a:srgbClr val="00B050"/>
                </a:solidFill>
                <a:latin typeface="Times New Roman" pitchFamily="18" charset="0"/>
                <a:cs typeface="Times New Roman" panose="02020603050405020304" pitchFamily="18" charset="0"/>
              </a:rPr>
              <a:t>isomerism and  Conformational Structure of </a:t>
            </a:r>
          </a:p>
          <a:p>
            <a:pPr algn="ctr" rtl="0"/>
            <a:r>
              <a:rPr lang="en-US" sz="28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Disubstituted</a:t>
            </a:r>
            <a:r>
              <a:rPr lang="en-US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ar-SA" sz="2800" dirty="0" smtClean="0">
                <a:solidFill>
                  <a:srgbClr val="00B050"/>
                </a:solidFill>
                <a:latin typeface="Times New Roman" pitchFamily="18" charset="0"/>
                <a:cs typeface="Times New Roman" panose="02020603050405020304" pitchFamily="18" charset="0"/>
              </a:rPr>
              <a:t>Cyclohexane</a:t>
            </a:r>
            <a:endParaRPr lang="ar-SA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45" r="2480"/>
          <a:stretch/>
        </p:blipFill>
        <p:spPr bwMode="auto">
          <a:xfrm>
            <a:off x="193524" y="1772816"/>
            <a:ext cx="8828960" cy="3413125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36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228206"/>
              </p:ext>
            </p:extLst>
          </p:nvPr>
        </p:nvGraphicFramePr>
        <p:xfrm>
          <a:off x="490887" y="1988840"/>
          <a:ext cx="7776865" cy="47053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36989"/>
                <a:gridCol w="2113292"/>
                <a:gridCol w="1706303"/>
                <a:gridCol w="252028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Carbon </a:t>
                      </a:r>
                      <a:endParaRPr lang="en-US" sz="20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Molecular</a:t>
                      </a:r>
                      <a:b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Formula 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Structural</a:t>
                      </a:r>
                      <a:b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Formula 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Methane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Ethane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Propane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Butane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Pentane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Hexane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Heptane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Octane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latin typeface="Times New Roman" pitchFamily="18" charset="0"/>
                          <a:cs typeface="Times New Roman" pitchFamily="18" charset="0"/>
                        </a:rPr>
                        <a:t>Nonane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latin typeface="Times New Roman" pitchFamily="18" charset="0"/>
                          <a:cs typeface="Times New Roman" pitchFamily="18" charset="0"/>
                        </a:rPr>
                        <a:t>Decane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-396552" y="1380059"/>
            <a:ext cx="964907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Names, Molecular Formula and Structural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Formula of the first Ten Alkanes</a:t>
            </a:r>
            <a:r>
              <a:rPr lang="en-US" sz="2200" dirty="0" smtClean="0"/>
              <a:t> </a:t>
            </a:r>
            <a:endParaRPr lang="ar-SA" sz="2200" dirty="0"/>
          </a:p>
        </p:txBody>
      </p:sp>
      <p:sp>
        <p:nvSpPr>
          <p:cNvPr id="5" name="مستطيل 4"/>
          <p:cNvSpPr/>
          <p:nvPr/>
        </p:nvSpPr>
        <p:spPr>
          <a:xfrm>
            <a:off x="3579032" y="-3833"/>
            <a:ext cx="16979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872475" y="808365"/>
            <a:ext cx="2555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2n+2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Saturated</a:t>
            </a:r>
          </a:p>
        </p:txBody>
      </p:sp>
      <p:grpSp>
        <p:nvGrpSpPr>
          <p:cNvPr id="9" name="مجموعة 8"/>
          <p:cNvGrpSpPr/>
          <p:nvPr/>
        </p:nvGrpSpPr>
        <p:grpSpPr>
          <a:xfrm>
            <a:off x="4961621" y="789625"/>
            <a:ext cx="792088" cy="465200"/>
            <a:chOff x="6516216" y="467005"/>
            <a:chExt cx="792088" cy="465200"/>
          </a:xfrm>
        </p:grpSpPr>
        <p:sp>
          <p:nvSpPr>
            <p:cNvPr id="2" name="Rectangle 6"/>
            <p:cNvSpPr/>
            <p:nvPr/>
          </p:nvSpPr>
          <p:spPr>
            <a:xfrm>
              <a:off x="6552304" y="503577"/>
              <a:ext cx="756000" cy="42862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مربع نص 6"/>
            <p:cNvSpPr txBox="1"/>
            <p:nvPr/>
          </p:nvSpPr>
          <p:spPr>
            <a:xfrm>
              <a:off x="6516216" y="467005"/>
              <a:ext cx="713657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ane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589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40</a:t>
            </a:fld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27577" y="-1396356"/>
            <a:ext cx="1784837" cy="55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19194" y="-21995"/>
            <a:ext cx="3818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1,4-dimethylcyclohexane</a:t>
            </a:r>
            <a:endParaRPr lang="ar-SA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99053" y="3026148"/>
            <a:ext cx="2258958" cy="40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93852" y="2931152"/>
            <a:ext cx="1788288" cy="45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69984" y="2060848"/>
            <a:ext cx="5472017" cy="16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46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54542" y="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somerism </a:t>
            </a:r>
            <a:endParaRPr lang="ar-SA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0" y="448796"/>
            <a:ext cx="993346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structural isomers: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compounds with identical molecular formula and different structure</a:t>
            </a: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38384" y="1325959"/>
            <a:ext cx="148149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67179" y="2204864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2"/>
          <p:cNvSpPr/>
          <p:nvPr/>
        </p:nvSpPr>
        <p:spPr>
          <a:xfrm>
            <a:off x="251520" y="3831431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6444208" y="4247855"/>
            <a:ext cx="787812" cy="33314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7"/>
          <a:stretch/>
        </p:blipFill>
        <p:spPr bwMode="auto">
          <a:xfrm>
            <a:off x="1623147" y="1908844"/>
            <a:ext cx="5748544" cy="115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97"/>
          <a:stretch/>
        </p:blipFill>
        <p:spPr bwMode="auto">
          <a:xfrm>
            <a:off x="1619672" y="3141200"/>
            <a:ext cx="6599603" cy="208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159" t="70275" r="9443" b="19550"/>
          <a:stretch/>
        </p:blipFill>
        <p:spPr bwMode="auto">
          <a:xfrm>
            <a:off x="1619672" y="5328270"/>
            <a:ext cx="3790950" cy="10530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12"/>
          <p:cNvSpPr/>
          <p:nvPr/>
        </p:nvSpPr>
        <p:spPr>
          <a:xfrm>
            <a:off x="217965" y="5581539"/>
            <a:ext cx="1040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359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86031" y="0"/>
            <a:ext cx="828021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Classification of Carbon and Hydrogen Atoms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مستطيل 29"/>
          <p:cNvSpPr/>
          <p:nvPr/>
        </p:nvSpPr>
        <p:spPr>
          <a:xfrm>
            <a:off x="9515" y="3077274"/>
            <a:ext cx="89960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Hydrogens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also referred to as 1º, 2º or 3º according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carbon they are bonded to.</a:t>
            </a: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2" t="28770" r="46019" b="28007"/>
          <a:stretch/>
        </p:blipFill>
        <p:spPr bwMode="auto">
          <a:xfrm>
            <a:off x="2051720" y="4005064"/>
            <a:ext cx="4038490" cy="2680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5805" y="908720"/>
            <a:ext cx="5920668" cy="1608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010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931523" y="-6661"/>
            <a:ext cx="2559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Alkyl Groups</a:t>
            </a:r>
            <a:endParaRPr lang="ar-SA" b="1" dirty="0">
              <a:solidFill>
                <a:prstClr val="black"/>
              </a:solidFill>
            </a:endParaRPr>
          </a:p>
        </p:txBody>
      </p:sp>
      <p:grpSp>
        <p:nvGrpSpPr>
          <p:cNvPr id="5" name="Group 13"/>
          <p:cNvGrpSpPr/>
          <p:nvPr/>
        </p:nvGrpSpPr>
        <p:grpSpPr>
          <a:xfrm>
            <a:off x="1436557" y="1044605"/>
            <a:ext cx="1881867" cy="503438"/>
            <a:chOff x="7143768" y="571480"/>
            <a:chExt cx="1881867" cy="503438"/>
          </a:xfrm>
        </p:grpSpPr>
        <p:sp>
          <p:nvSpPr>
            <p:cNvPr id="6" name="Rectangle 10"/>
            <p:cNvSpPr/>
            <p:nvPr/>
          </p:nvSpPr>
          <p:spPr>
            <a:xfrm>
              <a:off x="7168247" y="642918"/>
              <a:ext cx="1857388" cy="432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12"/>
            <p:cNvGrpSpPr/>
            <p:nvPr/>
          </p:nvGrpSpPr>
          <p:grpSpPr>
            <a:xfrm>
              <a:off x="7143768" y="571480"/>
              <a:ext cx="1748633" cy="467319"/>
              <a:chOff x="3527890" y="61553"/>
              <a:chExt cx="1748633" cy="467319"/>
            </a:xfrm>
          </p:grpSpPr>
          <p:sp>
            <p:nvSpPr>
              <p:cNvPr id="8" name="مربع نص 7"/>
              <p:cNvSpPr txBox="1"/>
              <p:nvPr/>
            </p:nvSpPr>
            <p:spPr>
              <a:xfrm>
                <a:off x="3527890" y="67207"/>
                <a:ext cx="713657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ane</a:t>
                </a:r>
                <a:endParaRPr lang="ar-SA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9" name="رابط كسهم مستقيم 8"/>
              <p:cNvCxnSpPr/>
              <p:nvPr/>
            </p:nvCxnSpPr>
            <p:spPr>
              <a:xfrm>
                <a:off x="4287076" y="339980"/>
                <a:ext cx="463341" cy="0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مربع نص 9"/>
              <p:cNvSpPr txBox="1"/>
              <p:nvPr/>
            </p:nvSpPr>
            <p:spPr>
              <a:xfrm>
                <a:off x="4750417" y="61553"/>
                <a:ext cx="526106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yl</a:t>
                </a:r>
                <a:endParaRPr lang="ar-SA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13" name="مجموعة 12"/>
          <p:cNvGrpSpPr/>
          <p:nvPr/>
        </p:nvGrpSpPr>
        <p:grpSpPr>
          <a:xfrm>
            <a:off x="870298" y="2182969"/>
            <a:ext cx="2836819" cy="461666"/>
            <a:chOff x="2561295" y="2204863"/>
            <a:chExt cx="2836819" cy="461666"/>
          </a:xfrm>
        </p:grpSpPr>
        <p:sp>
          <p:nvSpPr>
            <p:cNvPr id="4" name="مستطيل 3"/>
            <p:cNvSpPr/>
            <p:nvPr/>
          </p:nvSpPr>
          <p:spPr>
            <a:xfrm>
              <a:off x="4259661" y="2204863"/>
              <a:ext cx="11384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4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2n+1</a:t>
              </a:r>
              <a:endParaRPr lang="ar-SA" dirty="0"/>
            </a:p>
          </p:txBody>
        </p:sp>
        <p:sp>
          <p:nvSpPr>
            <p:cNvPr id="11" name="مستطيل 10"/>
            <p:cNvSpPr/>
            <p:nvPr/>
          </p:nvSpPr>
          <p:spPr>
            <a:xfrm>
              <a:off x="2561295" y="2204864"/>
              <a:ext cx="14462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l" rtl="0">
                <a:defRPr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2n+2      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رابط كسهم مستقيم 11"/>
            <p:cNvCxnSpPr/>
            <p:nvPr/>
          </p:nvCxnSpPr>
          <p:spPr>
            <a:xfrm>
              <a:off x="3748619" y="2514580"/>
              <a:ext cx="463341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7" name="Picture 2" descr="C:\Users\hp\AppData\Local\Temp\Rar$DIa0.346\new doc 1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4" t="3563" r="16458" b="4483"/>
          <a:stretch/>
        </p:blipFill>
        <p:spPr bwMode="auto">
          <a:xfrm rot="16200000">
            <a:off x="1750595" y="1181171"/>
            <a:ext cx="197100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722131"/>
            <a:ext cx="3859536" cy="601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430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06547" y="85101"/>
            <a:ext cx="66213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IUPAC System of Nomenclature</a:t>
            </a:r>
            <a:endParaRPr lang="ar-SA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85" y="2090249"/>
            <a:ext cx="7699423" cy="13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hp\Desktop\new doc 2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986" y="4081400"/>
            <a:ext cx="4473574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0" y="724925"/>
            <a:ext cx="82669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Compounds are given systematic names by a process that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uses: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298010" y="3717032"/>
            <a:ext cx="169790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082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 txBox="1">
            <a:spLocks/>
          </p:cNvSpPr>
          <p:nvPr/>
        </p:nvSpPr>
        <p:spPr bwMode="auto">
          <a:xfrm>
            <a:off x="-30672" y="939016"/>
            <a:ext cx="6186847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1. Identifying the parent hydrocarbon chain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 bwMode="auto">
          <a:xfrm>
            <a:off x="-288032" y="1783128"/>
            <a:ext cx="399593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2.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Numbering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chain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6" name="Téglalap 19"/>
          <p:cNvSpPr/>
          <p:nvPr/>
        </p:nvSpPr>
        <p:spPr>
          <a:xfrm>
            <a:off x="6146593" y="908720"/>
            <a:ext cx="2313839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longest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one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7" name="Téglalap 61"/>
          <p:cNvSpPr/>
          <p:nvPr/>
        </p:nvSpPr>
        <p:spPr>
          <a:xfrm>
            <a:off x="3966534" y="1772816"/>
            <a:ext cx="517746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starting at the end that a side</a:t>
            </a:r>
            <a:r>
              <a:rPr lang="ar-SA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chain is nearer from 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8" name="Téglalap 62"/>
          <p:cNvSpPr/>
          <p:nvPr/>
        </p:nvSpPr>
        <p:spPr>
          <a:xfrm>
            <a:off x="2035997" y="3068960"/>
            <a:ext cx="710800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in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alphatbetical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order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giving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number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of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carbon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atom of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parent</a:t>
            </a:r>
            <a:r>
              <a:rPr lang="hu-H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chain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07504" y="2564904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3. 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Listing </a:t>
            </a:r>
            <a:r>
              <a:rPr lang="hu-H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 side-chains before the of parent chain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07504" y="0"/>
            <a:ext cx="38940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l" rtl="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Follows specific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rules:</a:t>
            </a:r>
            <a:endParaRPr lang="ar-SA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2" t="17390" r="7759"/>
          <a:stretch>
            <a:fillRect/>
          </a:stretch>
        </p:blipFill>
        <p:spPr bwMode="auto">
          <a:xfrm>
            <a:off x="2000232" y="4500570"/>
            <a:ext cx="5277097" cy="156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مربع نص 13"/>
          <p:cNvSpPr txBox="1"/>
          <p:nvPr/>
        </p:nvSpPr>
        <p:spPr>
          <a:xfrm>
            <a:off x="298010" y="3717032"/>
            <a:ext cx="169790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77E1-CD8B-437D-9CD3-7A03D63B5B5A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163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6055</TotalTime>
  <Words>939</Words>
  <Application>Microsoft Office PowerPoint</Application>
  <PresentationFormat>عرض على الشاشة (3:4)‏</PresentationFormat>
  <Paragraphs>251</Paragraphs>
  <Slides>40</Slides>
  <Notes>2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40</vt:i4>
      </vt:variant>
    </vt:vector>
  </HeadingPairs>
  <TitlesOfParts>
    <vt:vector size="42" baseType="lpstr">
      <vt:lpstr>نسق Office</vt:lpstr>
      <vt:lpstr>CS ChemDraw Drawing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hessa</cp:lastModifiedBy>
  <cp:revision>104</cp:revision>
  <dcterms:created xsi:type="dcterms:W3CDTF">2015-09-04T10:35:39Z</dcterms:created>
  <dcterms:modified xsi:type="dcterms:W3CDTF">2015-10-06T19:52:17Z</dcterms:modified>
</cp:coreProperties>
</file>