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64" r:id="rId2"/>
    <p:sldId id="256" r:id="rId3"/>
    <p:sldId id="257" r:id="rId4"/>
    <p:sldId id="258" r:id="rId5"/>
    <p:sldId id="259" r:id="rId6"/>
    <p:sldId id="260" r:id="rId7"/>
    <p:sldId id="261" r:id="rId8"/>
    <p:sldId id="263" r:id="rId9"/>
    <p:sldId id="266" r:id="rId10"/>
    <p:sldId id="267" r:id="rId11"/>
    <p:sldId id="268" r:id="rId12"/>
    <p:sldId id="272" r:id="rId13"/>
    <p:sldId id="269" r:id="rId14"/>
    <p:sldId id="271" r:id="rId15"/>
    <p:sldId id="273" r:id="rId16"/>
    <p:sldId id="274" r:id="rId17"/>
    <p:sldId id="275" r:id="rId18"/>
    <p:sldId id="276" r:id="rId19"/>
    <p:sldId id="277" r:id="rId20"/>
    <p:sldId id="278" r:id="rId21"/>
    <p:sldId id="281" r:id="rId22"/>
    <p:sldId id="280" r:id="rId23"/>
    <p:sldId id="282" r:id="rId24"/>
    <p:sldId id="283" r:id="rId25"/>
    <p:sldId id="284" r:id="rId26"/>
    <p:sldId id="286" r:id="rId27"/>
    <p:sldId id="287" r:id="rId28"/>
    <p:sldId id="293" r:id="rId29"/>
    <p:sldId id="289" r:id="rId30"/>
    <p:sldId id="292" r:id="rId31"/>
    <p:sldId id="290" r:id="rId32"/>
    <p:sldId id="288" r:id="rId33"/>
    <p:sldId id="294" r:id="rId34"/>
    <p:sldId id="295" r:id="rId35"/>
    <p:sldId id="297" r:id="rId36"/>
    <p:sldId id="298" r:id="rId37"/>
    <p:sldId id="299" r:id="rId38"/>
    <p:sldId id="300" r:id="rId39"/>
    <p:sldId id="301" r:id="rId40"/>
    <p:sldId id="302"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38" autoAdjust="0"/>
    <p:restoredTop sz="94684" autoAdjust="0"/>
  </p:normalViewPr>
  <p:slideViewPr>
    <p:cSldViewPr>
      <p:cViewPr varScale="1">
        <p:scale>
          <a:sx n="60" d="100"/>
          <a:sy n="60" d="100"/>
        </p:scale>
        <p:origin x="14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371D48-85CB-4A83-9677-445875E355C1}" type="datetimeFigureOut">
              <a:rPr lang="ar-SA" smtClean="0"/>
              <a:t>28/06/1440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0A3CA50-C69A-47FD-8E30-F4DC55E194D4}" type="slidenum">
              <a:rPr lang="ar-SA" smtClean="0"/>
              <a:t>‹#›</a:t>
            </a:fld>
            <a:endParaRPr lang="ar-SA"/>
          </a:p>
        </p:txBody>
      </p:sp>
    </p:spTree>
    <p:extLst>
      <p:ext uri="{BB962C8B-B14F-4D97-AF65-F5344CB8AC3E}">
        <p14:creationId xmlns:p14="http://schemas.microsoft.com/office/powerpoint/2010/main" val="22753192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0A3CA50-C69A-47FD-8E30-F4DC55E194D4}" type="slidenum">
              <a:rPr lang="ar-SA" smtClean="0"/>
              <a:t>13</a:t>
            </a:fld>
            <a:endParaRPr lang="ar-SA"/>
          </a:p>
        </p:txBody>
      </p:sp>
    </p:spTree>
    <p:extLst>
      <p:ext uri="{BB962C8B-B14F-4D97-AF65-F5344CB8AC3E}">
        <p14:creationId xmlns:p14="http://schemas.microsoft.com/office/powerpoint/2010/main" val="324852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0A3CA50-C69A-47FD-8E30-F4DC55E194D4}" type="slidenum">
              <a:rPr lang="ar-SA" smtClean="0"/>
              <a:t>27</a:t>
            </a:fld>
            <a:endParaRPr lang="ar-SA"/>
          </a:p>
        </p:txBody>
      </p:sp>
    </p:spTree>
    <p:extLst>
      <p:ext uri="{BB962C8B-B14F-4D97-AF65-F5344CB8AC3E}">
        <p14:creationId xmlns:p14="http://schemas.microsoft.com/office/powerpoint/2010/main" val="237577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87313978-2B8F-46BC-8B79-C0B7A218DCBB}" type="datetime1">
              <a:rPr lang="ar-SA" smtClean="0"/>
              <a:t>28/06/1440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8368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1B29EE7-3D2D-452A-8EE3-FAF5ABBFFDA9}" type="datetime1">
              <a:rPr lang="ar-SA" smtClean="0"/>
              <a:t>28/06/1440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155352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E7A5C3F-CA17-4B98-9E24-757BF57E1BE0}" type="datetime1">
              <a:rPr lang="ar-SA" smtClean="0"/>
              <a:t>28/06/1440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122601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23DA4DE-A876-4149-861E-F695727D34CD}" type="datetime1">
              <a:rPr lang="ar-SA" smtClean="0"/>
              <a:t>28/06/1440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365989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FC6C59A-EB55-4627-AF1A-B450967D4513}" type="datetime1">
              <a:rPr lang="ar-SA" smtClean="0"/>
              <a:t>28/06/1440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240808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4AFDAF74-D41A-4AF9-B613-788DEB43AF99}" type="datetime1">
              <a:rPr lang="ar-SA" smtClean="0"/>
              <a:t>28/06/1440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86866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B460D727-6D65-45F2-BFB1-75D6D7E5B2FE}" type="datetime1">
              <a:rPr lang="ar-SA" smtClean="0"/>
              <a:t>28/06/1440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156825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AD8C816-DC22-4EEC-8257-C98FDA680BEF}" type="datetime1">
              <a:rPr lang="ar-SA" smtClean="0"/>
              <a:t>28/06/1440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3758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9127B7C-DF62-4276-9D8C-CFBEE7CF5597}" type="datetime1">
              <a:rPr lang="ar-SA" smtClean="0"/>
              <a:t>28/06/1440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275985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CFC4150-29CD-4508-A7C2-F536FB8E554F}" type="datetime1">
              <a:rPr lang="ar-SA" smtClean="0"/>
              <a:t>28/06/1440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302281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9CDFFCD-6363-4139-8704-4ABF37484B3F}" type="datetime1">
              <a:rPr lang="ar-SA" smtClean="0"/>
              <a:t>28/06/1440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F477E1-CD8B-437D-9CD3-7A03D63B5B5A}" type="slidenum">
              <a:rPr lang="ar-SA" smtClean="0"/>
              <a:t>‹#›</a:t>
            </a:fld>
            <a:endParaRPr lang="ar-SA"/>
          </a:p>
        </p:txBody>
      </p:sp>
    </p:spTree>
    <p:extLst>
      <p:ext uri="{BB962C8B-B14F-4D97-AF65-F5344CB8AC3E}">
        <p14:creationId xmlns:p14="http://schemas.microsoft.com/office/powerpoint/2010/main" val="184148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7DD194-5B2B-493A-A5B2-89802977F09C}" type="datetime1">
              <a:rPr lang="ar-SA" smtClean="0"/>
              <a:t>28/06/1440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F477E1-CD8B-437D-9CD3-7A03D63B5B5A}" type="slidenum">
              <a:rPr lang="ar-SA" smtClean="0"/>
              <a:t>‹#›</a:t>
            </a:fld>
            <a:endParaRPr lang="ar-SA"/>
          </a:p>
        </p:txBody>
      </p:sp>
    </p:spTree>
    <p:extLst>
      <p:ext uri="{BB962C8B-B14F-4D97-AF65-F5344CB8AC3E}">
        <p14:creationId xmlns:p14="http://schemas.microsoft.com/office/powerpoint/2010/main" val="411909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tmp"/><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emf"/><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emf"/><Relationship Id="rId5" Type="http://schemas.openxmlformats.org/officeDocument/2006/relationships/image" Target="../media/image61.png"/><Relationship Id="rId10" Type="http://schemas.openxmlformats.org/officeDocument/2006/relationships/image" Target="../media/image66.emf"/><Relationship Id="rId4" Type="http://schemas.openxmlformats.org/officeDocument/2006/relationships/image" Target="../media/image60.png"/><Relationship Id="rId9" Type="http://schemas.openxmlformats.org/officeDocument/2006/relationships/image" Target="../media/image65.emf"/></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4"/>
          <p:cNvSpPr/>
          <p:nvPr/>
        </p:nvSpPr>
        <p:spPr>
          <a:xfrm>
            <a:off x="251520" y="1628800"/>
            <a:ext cx="8613768" cy="3785652"/>
          </a:xfrm>
          <a:prstGeom prst="rect">
            <a:avLst/>
          </a:prstGeom>
        </p:spPr>
        <p:txBody>
          <a:bodyPr wrap="none">
            <a:spAutoFit/>
          </a:bodyPr>
          <a:lstStyle/>
          <a:p>
            <a:pPr algn="l"/>
            <a:r>
              <a:rPr lang="en-US" sz="6000" b="1" dirty="0">
                <a:solidFill>
                  <a:srgbClr val="00B050"/>
                </a:solidFill>
                <a:latin typeface="Times New Roman" pitchFamily="18" charset="0"/>
                <a:cs typeface="Times New Roman" pitchFamily="18" charset="0"/>
              </a:rPr>
              <a:t>Saturated Hydrocarbons:</a:t>
            </a:r>
          </a:p>
          <a:p>
            <a:pPr lvl="0" algn="ctr"/>
            <a:r>
              <a:rPr lang="en-US" sz="6000" b="1" dirty="0">
                <a:solidFill>
                  <a:srgbClr val="00B050"/>
                </a:solidFill>
                <a:latin typeface="Times New Roman" pitchFamily="18" charset="0"/>
                <a:cs typeface="Times New Roman" pitchFamily="18" charset="0"/>
              </a:rPr>
              <a:t>Alkanes </a:t>
            </a:r>
          </a:p>
          <a:p>
            <a:pPr lvl="0" algn="ctr"/>
            <a:r>
              <a:rPr lang="en-US" sz="6000" b="1" dirty="0">
                <a:solidFill>
                  <a:srgbClr val="00B050"/>
                </a:solidFill>
                <a:latin typeface="Times New Roman" pitchFamily="18" charset="0"/>
                <a:cs typeface="Times New Roman" pitchFamily="18" charset="0"/>
              </a:rPr>
              <a:t>and </a:t>
            </a:r>
          </a:p>
          <a:p>
            <a:pPr lvl="0" algn="ctr"/>
            <a:r>
              <a:rPr lang="en-US" sz="6000" b="1" dirty="0">
                <a:solidFill>
                  <a:srgbClr val="00B050"/>
                </a:solidFill>
                <a:latin typeface="Times New Roman" pitchFamily="18" charset="0"/>
                <a:cs typeface="Times New Roman" pitchFamily="18" charset="0"/>
              </a:rPr>
              <a:t>Cycloalkanes</a:t>
            </a:r>
          </a:p>
        </p:txBody>
      </p:sp>
      <p:sp>
        <p:nvSpPr>
          <p:cNvPr id="3" name="مستطيل 5"/>
          <p:cNvSpPr/>
          <p:nvPr/>
        </p:nvSpPr>
        <p:spPr>
          <a:xfrm>
            <a:off x="3412934" y="260648"/>
            <a:ext cx="2393604" cy="707886"/>
          </a:xfrm>
          <a:prstGeom prst="rect">
            <a:avLst/>
          </a:prstGeom>
        </p:spPr>
        <p:txBody>
          <a:bodyPr wrap="none">
            <a:spAutoFit/>
          </a:bodyPr>
          <a:lstStyle/>
          <a:p>
            <a:r>
              <a:rPr lang="en-US" sz="4000" b="1" dirty="0">
                <a:solidFill>
                  <a:srgbClr val="00B050"/>
                </a:solidFill>
                <a:latin typeface="Times New Roman" pitchFamily="18" charset="0"/>
                <a:cs typeface="Times New Roman" pitchFamily="18" charset="0"/>
              </a:rPr>
              <a:t>240 </a:t>
            </a:r>
            <a:r>
              <a:rPr lang="en-US" sz="4000" b="1" dirty="0" err="1">
                <a:solidFill>
                  <a:srgbClr val="00B050"/>
                </a:solidFill>
                <a:latin typeface="Times New Roman" pitchFamily="18" charset="0"/>
                <a:cs typeface="Times New Roman" pitchFamily="18" charset="0"/>
              </a:rPr>
              <a:t>Chem</a:t>
            </a:r>
            <a:endParaRPr lang="en-US" sz="4000" dirty="0">
              <a:solidFill>
                <a:srgbClr val="00B050"/>
              </a:solidFill>
              <a:latin typeface="Times New Roman" pitchFamily="18" charset="0"/>
              <a:cs typeface="Times New Roman" pitchFamily="18" charset="0"/>
            </a:endParaRPr>
          </a:p>
        </p:txBody>
      </p:sp>
      <p:sp>
        <p:nvSpPr>
          <p:cNvPr id="4" name="مربع نص 6"/>
          <p:cNvSpPr txBox="1"/>
          <p:nvPr/>
        </p:nvSpPr>
        <p:spPr>
          <a:xfrm>
            <a:off x="3208839" y="6021288"/>
            <a:ext cx="2384307" cy="707886"/>
          </a:xfrm>
          <a:prstGeom prst="rect">
            <a:avLst/>
          </a:prstGeom>
          <a:noFill/>
        </p:spPr>
        <p:txBody>
          <a:bodyPr wrap="none" rtlCol="1">
            <a:spAutoFit/>
          </a:bodyPr>
          <a:lstStyle/>
          <a:p>
            <a:r>
              <a:rPr lang="en-US" sz="4000" b="1" dirty="0">
                <a:solidFill>
                  <a:srgbClr val="00B050"/>
                </a:solidFill>
                <a:latin typeface="Times New Roman" pitchFamily="18" charset="0"/>
                <a:cs typeface="Times New Roman" pitchFamily="18" charset="0"/>
              </a:rPr>
              <a:t>Chapter 2</a:t>
            </a:r>
            <a:endParaRPr lang="ar-SA" sz="4000" b="1" dirty="0">
              <a:solidFill>
                <a:srgbClr val="00B050"/>
              </a:solidFill>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E1F477E1-CD8B-437D-9CD3-7A03D63B5B5A}" type="slidenum">
              <a:rPr lang="ar-SA" smtClean="0"/>
              <a:t>1</a:t>
            </a:fld>
            <a:endParaRPr lang="ar-SA"/>
          </a:p>
        </p:txBody>
      </p:sp>
    </p:spTree>
    <p:extLst>
      <p:ext uri="{BB962C8B-B14F-4D97-AF65-F5344CB8AC3E}">
        <p14:creationId xmlns:p14="http://schemas.microsoft.com/office/powerpoint/2010/main" val="126657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841" y="278532"/>
            <a:ext cx="3591118" cy="14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0"/>
            <a:ext cx="3536302" cy="20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l="2274" r="2589"/>
          <a:stretch>
            <a:fillRect/>
          </a:stretch>
        </p:blipFill>
        <p:spPr bwMode="auto">
          <a:xfrm>
            <a:off x="1411704" y="1997815"/>
            <a:ext cx="604867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l="15625" r="15625" b="6918"/>
          <a:stretch>
            <a:fillRect/>
          </a:stretch>
        </p:blipFill>
        <p:spPr bwMode="auto">
          <a:xfrm>
            <a:off x="5080715" y="4572008"/>
            <a:ext cx="3140968" cy="22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045" y="4708317"/>
            <a:ext cx="300134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صر نائب لرقم الشريحة 7"/>
          <p:cNvSpPr>
            <a:spLocks noGrp="1"/>
          </p:cNvSpPr>
          <p:nvPr>
            <p:ph type="sldNum" sz="quarter" idx="12"/>
          </p:nvPr>
        </p:nvSpPr>
        <p:spPr/>
        <p:txBody>
          <a:bodyPr/>
          <a:lstStyle/>
          <a:p>
            <a:fld id="{E1F477E1-CD8B-437D-9CD3-7A03D63B5B5A}" type="slidenum">
              <a:rPr lang="ar-SA" smtClean="0"/>
              <a:t>10</a:t>
            </a:fld>
            <a:endParaRPr lang="ar-SA"/>
          </a:p>
        </p:txBody>
      </p:sp>
    </p:spTree>
    <p:extLst>
      <p:ext uri="{BB962C8B-B14F-4D97-AF65-F5344CB8AC3E}">
        <p14:creationId xmlns:p14="http://schemas.microsoft.com/office/powerpoint/2010/main" val="16322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44" y="332656"/>
            <a:ext cx="9146643" cy="5293757"/>
          </a:xfrm>
          <a:prstGeom prst="rect">
            <a:avLst/>
          </a:prstGeom>
        </p:spPr>
        <p:txBody>
          <a:bodyPr wrap="square">
            <a:spAutoFit/>
          </a:bodyPr>
          <a:lstStyle/>
          <a:p>
            <a:pPr marL="452437" lvl="0" indent="-342900" algn="l" rtl="0" fontAlgn="base">
              <a:spcBef>
                <a:spcPts val="400"/>
              </a:spcBef>
              <a:spcAft>
                <a:spcPct val="0"/>
              </a:spcAft>
              <a:buClr>
                <a:schemeClr val="tx1"/>
              </a:buClr>
              <a:buSzPct val="68000"/>
              <a:buFont typeface="Wingdings" panose="05000000000000000000" pitchFamily="2" charset="2"/>
              <a:buChar char="§"/>
            </a:pPr>
            <a:r>
              <a:rPr lang="en-US" sz="2800" dirty="0">
                <a:solidFill>
                  <a:prstClr val="black"/>
                </a:solidFill>
                <a:latin typeface="Times New Roman" pitchFamily="18" charset="0"/>
                <a:cs typeface="Times New Roman" pitchFamily="18" charset="0"/>
              </a:rPr>
              <a:t>If any other substituents are found on the parent chain, all these substituents are arranged alphabetically.</a:t>
            </a:r>
          </a:p>
          <a:p>
            <a:pPr marL="452437" lvl="0" indent="-342900" algn="l" rtl="0" fontAlgn="base">
              <a:spcBef>
                <a:spcPts val="400"/>
              </a:spcBef>
              <a:spcAft>
                <a:spcPct val="0"/>
              </a:spcAft>
              <a:buClr>
                <a:schemeClr val="tx1"/>
              </a:buClr>
              <a:buSzPct val="68000"/>
              <a:buFont typeface="Wingdings" panose="05000000000000000000" pitchFamily="2" charset="2"/>
              <a:buChar char="§"/>
            </a:pPr>
            <a:endParaRPr lang="en-US" sz="2800" dirty="0">
              <a:solidFill>
                <a:prstClr val="black"/>
              </a:solidFill>
              <a:latin typeface="Times New Roman" pitchFamily="18" charset="0"/>
              <a:cs typeface="Times New Roman" pitchFamily="18" charset="0"/>
            </a:endParaRP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-NO</a:t>
            </a:r>
            <a:r>
              <a:rPr lang="en-US" sz="2800" baseline="-25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nitro</a:t>
            </a: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 NH</a:t>
            </a:r>
            <a:r>
              <a:rPr lang="en-US" sz="2800" baseline="-25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amino</a:t>
            </a: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-CN </a:t>
            </a:r>
            <a:r>
              <a:rPr lang="en-US" sz="2800" dirty="0" err="1">
                <a:solidFill>
                  <a:prstClr val="black"/>
                </a:solidFill>
                <a:latin typeface="Times New Roman" pitchFamily="18" charset="0"/>
                <a:cs typeface="Times New Roman" pitchFamily="18" charset="0"/>
              </a:rPr>
              <a:t>cyano</a:t>
            </a:r>
            <a:endParaRPr lang="en-US" sz="2800" dirty="0">
              <a:solidFill>
                <a:prstClr val="black"/>
              </a:solidFill>
              <a:latin typeface="Times New Roman" pitchFamily="18" charset="0"/>
              <a:cs typeface="Times New Roman" pitchFamily="18" charset="0"/>
            </a:endParaRP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Cl</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Chloro</a:t>
            </a:r>
            <a:endParaRPr lang="en-US" sz="2800" dirty="0">
              <a:solidFill>
                <a:prstClr val="black"/>
              </a:solidFill>
              <a:latin typeface="Times New Roman" pitchFamily="18" charset="0"/>
              <a:cs typeface="Times New Roman" pitchFamily="18" charset="0"/>
            </a:endParaRP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-Br </a:t>
            </a:r>
            <a:r>
              <a:rPr lang="en-US" sz="2800" dirty="0" err="1">
                <a:solidFill>
                  <a:prstClr val="black"/>
                </a:solidFill>
                <a:latin typeface="Times New Roman" pitchFamily="18" charset="0"/>
                <a:cs typeface="Times New Roman" pitchFamily="18" charset="0"/>
              </a:rPr>
              <a:t>bromo</a:t>
            </a:r>
            <a:endParaRPr lang="en-US" sz="2800" dirty="0">
              <a:solidFill>
                <a:prstClr val="black"/>
              </a:solidFill>
              <a:latin typeface="Times New Roman" pitchFamily="18" charset="0"/>
              <a:cs typeface="Times New Roman" pitchFamily="18" charset="0"/>
            </a:endParaRP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 I </a:t>
            </a:r>
            <a:r>
              <a:rPr lang="en-US" sz="2800" dirty="0" err="1">
                <a:solidFill>
                  <a:prstClr val="black"/>
                </a:solidFill>
                <a:latin typeface="Times New Roman" pitchFamily="18" charset="0"/>
                <a:cs typeface="Times New Roman" pitchFamily="18" charset="0"/>
              </a:rPr>
              <a:t>iodo</a:t>
            </a:r>
            <a:endParaRPr lang="en-US" sz="2800" dirty="0">
              <a:solidFill>
                <a:prstClr val="black"/>
              </a:solidFill>
              <a:latin typeface="Times New Roman" pitchFamily="18" charset="0"/>
              <a:cs typeface="Times New Roman" pitchFamily="18" charset="0"/>
            </a:endParaRPr>
          </a:p>
          <a:p>
            <a:pPr marL="1366837" lvl="2" indent="-342900" algn="l" rtl="0" fontAlgn="base">
              <a:spcBef>
                <a:spcPts val="400"/>
              </a:spcBef>
              <a:spcAft>
                <a:spcPct val="0"/>
              </a:spcAft>
              <a:buClr>
                <a:srgbClr val="4B7937"/>
              </a:buClr>
              <a:buSzPct val="68000"/>
              <a:buFont typeface="Wingdings" pitchFamily="2" charset="2"/>
              <a:buChar char="Ø"/>
            </a:pPr>
            <a:r>
              <a:rPr lang="en-US" sz="2800" dirty="0">
                <a:solidFill>
                  <a:prstClr val="black"/>
                </a:solidFill>
                <a:latin typeface="Times New Roman" pitchFamily="18" charset="0"/>
                <a:cs typeface="Times New Roman" pitchFamily="18" charset="0"/>
              </a:rPr>
              <a:t>-F </a:t>
            </a:r>
            <a:r>
              <a:rPr lang="en-US" sz="2800" dirty="0" err="1">
                <a:solidFill>
                  <a:prstClr val="black"/>
                </a:solidFill>
                <a:latin typeface="Times New Roman" pitchFamily="18" charset="0"/>
                <a:cs typeface="Times New Roman" pitchFamily="18" charset="0"/>
              </a:rPr>
              <a:t>floro</a:t>
            </a:r>
            <a:endParaRPr lang="en-US" sz="2800" dirty="0">
              <a:solidFill>
                <a:prstClr val="black"/>
              </a:solidFill>
              <a:latin typeface="Times New Roman" pitchFamily="18" charset="0"/>
              <a:cs typeface="Times New Roman" pitchFamily="18" charset="0"/>
            </a:endParaRPr>
          </a:p>
          <a:p>
            <a:pPr marL="1366837" lvl="2" indent="-342900" algn="l" rtl="0" fontAlgn="base">
              <a:spcBef>
                <a:spcPts val="400"/>
              </a:spcBef>
              <a:spcAft>
                <a:spcPct val="0"/>
              </a:spcAft>
              <a:buClr>
                <a:srgbClr val="4B7937"/>
              </a:buClr>
              <a:buSzPct val="68000"/>
              <a:buFont typeface="Wingdings" pitchFamily="2" charset="2"/>
              <a:buChar char="Ø"/>
            </a:pPr>
            <a:r>
              <a:rPr lang="en-US" sz="2800">
                <a:solidFill>
                  <a:prstClr val="black"/>
                </a:solidFill>
                <a:latin typeface="Times New Roman" pitchFamily="18" charset="0"/>
                <a:cs typeface="Times New Roman" pitchFamily="18" charset="0"/>
              </a:rPr>
              <a:t>-alkoxy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e.g</a:t>
            </a:r>
            <a:r>
              <a:rPr lang="en-US" sz="2800" dirty="0">
                <a:solidFill>
                  <a:prstClr val="black"/>
                </a:solidFill>
                <a:latin typeface="Times New Roman" pitchFamily="18" charset="0"/>
                <a:cs typeface="Times New Roman" pitchFamily="18" charset="0"/>
              </a:rPr>
              <a:t>: -OCH</a:t>
            </a:r>
            <a:r>
              <a:rPr lang="en-US" sz="2800" baseline="-25000" dirty="0">
                <a:solidFill>
                  <a:prstClr val="black"/>
                </a:solidFill>
                <a:latin typeface="Times New Roman" pitchFamily="18" charset="0"/>
                <a:cs typeface="Times New Roman" pitchFamily="18" charset="0"/>
              </a:rPr>
              <a:t>3 </a:t>
            </a:r>
            <a:r>
              <a:rPr lang="en-US" sz="2800" dirty="0" err="1">
                <a:solidFill>
                  <a:prstClr val="black"/>
                </a:solidFill>
                <a:latin typeface="Times New Roman" pitchFamily="18" charset="0"/>
                <a:cs typeface="Times New Roman" pitchFamily="18" charset="0"/>
              </a:rPr>
              <a:t>methoxy</a:t>
            </a:r>
            <a:r>
              <a:rPr lang="en-US" sz="2800" dirty="0">
                <a:solidFill>
                  <a:prstClr val="black"/>
                </a:solidFill>
                <a:latin typeface="Times New Roman" pitchFamily="18" charset="0"/>
                <a:cs typeface="Times New Roman" pitchFamily="18" charset="0"/>
              </a:rPr>
              <a:t>, OCH</a:t>
            </a:r>
            <a:r>
              <a:rPr lang="en-US" sz="2800" baseline="-25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CH</a:t>
            </a:r>
            <a:r>
              <a:rPr lang="en-US" sz="2800" baseline="-25000" dirty="0">
                <a:solidFill>
                  <a:prstClr val="black"/>
                </a:solidFill>
                <a:latin typeface="Times New Roman" pitchFamily="18" charset="0"/>
                <a:cs typeface="Times New Roman" pitchFamily="18" charset="0"/>
              </a:rPr>
              <a:t>3 </a:t>
            </a:r>
            <a:r>
              <a:rPr lang="en-US" sz="2800" dirty="0" err="1">
                <a:solidFill>
                  <a:prstClr val="black"/>
                </a:solidFill>
                <a:latin typeface="Times New Roman" pitchFamily="18" charset="0"/>
                <a:cs typeface="Times New Roman" pitchFamily="18" charset="0"/>
              </a:rPr>
              <a:t>ethoxy</a:t>
            </a:r>
            <a:r>
              <a:rPr lang="en-US" sz="2800" dirty="0">
                <a:solidFill>
                  <a:prstClr val="black"/>
                </a:solidFill>
                <a:latin typeface="Times New Roman" pitchFamily="18" charset="0"/>
                <a:cs typeface="Times New Roman" pitchFamily="18" charset="0"/>
              </a:rPr>
              <a:t>…</a:t>
            </a:r>
            <a:r>
              <a:rPr lang="en-US" sz="2800" dirty="0" err="1">
                <a:solidFill>
                  <a:prstClr val="black"/>
                </a:solidFill>
                <a:latin typeface="Times New Roman" pitchFamily="18" charset="0"/>
                <a:cs typeface="Times New Roman" pitchFamily="18" charset="0"/>
              </a:rPr>
              <a:t>etc</a:t>
            </a:r>
            <a:endParaRPr lang="en-US" sz="2800" baseline="-25000" dirty="0">
              <a:solidFill>
                <a:prstClr val="black"/>
              </a:solidFill>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E1F477E1-CD8B-437D-9CD3-7A03D63B5B5A}" type="slidenum">
              <a:rPr lang="ar-SA" smtClean="0"/>
              <a:t>11</a:t>
            </a:fld>
            <a:endParaRPr lang="ar-SA"/>
          </a:p>
        </p:txBody>
      </p:sp>
    </p:spTree>
    <p:extLst>
      <p:ext uri="{BB962C8B-B14F-4D97-AF65-F5344CB8AC3E}">
        <p14:creationId xmlns:p14="http://schemas.microsoft.com/office/powerpoint/2010/main" val="39379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0" y="0"/>
            <a:ext cx="1481496" cy="461665"/>
          </a:xfrm>
          <a:prstGeom prst="rect">
            <a:avLst/>
          </a:prstGeom>
        </p:spPr>
        <p:txBody>
          <a:bodyPr wrap="none">
            <a:spAutoFit/>
          </a:bodyPr>
          <a:lstStyle/>
          <a:p>
            <a:pPr lvl="0"/>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3113530015"/>
              </p:ext>
            </p:extLst>
          </p:nvPr>
        </p:nvGraphicFramePr>
        <p:xfrm>
          <a:off x="1616472" y="2853556"/>
          <a:ext cx="1803400" cy="1079500"/>
        </p:xfrm>
        <a:graphic>
          <a:graphicData uri="http://schemas.openxmlformats.org/presentationml/2006/ole">
            <mc:AlternateContent xmlns:mc="http://schemas.openxmlformats.org/markup-compatibility/2006">
              <mc:Choice xmlns:v="urn:schemas-microsoft-com:vml" Requires="v">
                <p:oleObj spid="_x0000_s2275" name="CS ChemDraw Drawing" r:id="rId3" imgW="1016508" imgH="609600" progId="ChemDraw.Document.6.0">
                  <p:embed/>
                </p:oleObj>
              </mc:Choice>
              <mc:Fallback>
                <p:oleObj name="CS ChemDraw Drawing" r:id="rId3" imgW="1016508" imgH="609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472" y="2853556"/>
                        <a:ext cx="1803400" cy="1079500"/>
                      </a:xfrm>
                      <a:prstGeom prst="rect">
                        <a:avLst/>
                      </a:prstGeom>
                      <a:noFill/>
                      <a:ln>
                        <a:noFill/>
                      </a:ln>
                      <a:effectLst/>
                      <a:extLst/>
                    </p:spPr>
                  </p:pic>
                </p:oleObj>
              </mc:Fallback>
            </mc:AlternateContent>
          </a:graphicData>
        </a:graphic>
      </p:graphicFrame>
      <p:grpSp>
        <p:nvGrpSpPr>
          <p:cNvPr id="5" name="Group 19"/>
          <p:cNvGrpSpPr/>
          <p:nvPr/>
        </p:nvGrpSpPr>
        <p:grpSpPr>
          <a:xfrm>
            <a:off x="1599675" y="614257"/>
            <a:ext cx="1641796" cy="1043052"/>
            <a:chOff x="4000496" y="357166"/>
            <a:chExt cx="1641796" cy="1043052"/>
          </a:xfrm>
        </p:grpSpPr>
        <p:graphicFrame>
          <p:nvGraphicFramePr>
            <p:cNvPr id="6" name="Object 2"/>
            <p:cNvGraphicFramePr>
              <a:graphicFrameLocks noChangeAspect="1"/>
            </p:cNvGraphicFramePr>
            <p:nvPr/>
          </p:nvGraphicFramePr>
          <p:xfrm>
            <a:off x="4071934" y="357166"/>
            <a:ext cx="1554000" cy="720000"/>
          </p:xfrm>
          <a:graphic>
            <a:graphicData uri="http://schemas.openxmlformats.org/presentationml/2006/ole">
              <mc:AlternateContent xmlns:mc="http://schemas.openxmlformats.org/markup-compatibility/2006">
                <mc:Choice xmlns:v="urn:schemas-microsoft-com:vml" Requires="v">
                  <p:oleObj spid="_x0000_s2276" name="CS ChemDraw Drawing" r:id="rId5" imgW="822960" imgH="381000" progId="ChemDraw.Document.6.0">
                    <p:embed/>
                  </p:oleObj>
                </mc:Choice>
                <mc:Fallback>
                  <p:oleObj name="CS ChemDraw Drawing" r:id="rId5" imgW="822960" imgH="3810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4" y="357166"/>
                          <a:ext cx="1554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13"/>
            <p:cNvSpPr txBox="1"/>
            <p:nvPr/>
          </p:nvSpPr>
          <p:spPr>
            <a:xfrm>
              <a:off x="4000496" y="1000108"/>
              <a:ext cx="1641796" cy="400110"/>
            </a:xfrm>
            <a:prstGeom prst="rect">
              <a:avLst/>
            </a:prstGeom>
            <a:noFill/>
          </p:spPr>
          <p:txBody>
            <a:bodyPr wrap="none" rtlCol="0">
              <a:spAutoFit/>
            </a:bodyPr>
            <a:lstStyle/>
            <a:p>
              <a:pPr algn="ctr"/>
              <a:r>
                <a:rPr lang="en-US" sz="2000" dirty="0">
                  <a:latin typeface="Times New Roman" pitchFamily="18" charset="0"/>
                  <a:cs typeface="Times New Roman" pitchFamily="18" charset="0"/>
                </a:rPr>
                <a:t>Ethyl chloride</a:t>
              </a:r>
            </a:p>
          </p:txBody>
        </p:sp>
      </p:grpSp>
      <p:grpSp>
        <p:nvGrpSpPr>
          <p:cNvPr id="8" name="Group 21"/>
          <p:cNvGrpSpPr/>
          <p:nvPr/>
        </p:nvGrpSpPr>
        <p:grpSpPr>
          <a:xfrm>
            <a:off x="3241471" y="4248984"/>
            <a:ext cx="2599159" cy="1828870"/>
            <a:chOff x="3071802" y="2000240"/>
            <a:chExt cx="2599159" cy="1828870"/>
          </a:xfrm>
        </p:grpSpPr>
        <p:graphicFrame>
          <p:nvGraphicFramePr>
            <p:cNvPr id="9" name="Object 7"/>
            <p:cNvGraphicFramePr>
              <a:graphicFrameLocks noChangeAspect="1"/>
            </p:cNvGraphicFramePr>
            <p:nvPr/>
          </p:nvGraphicFramePr>
          <p:xfrm>
            <a:off x="3071802" y="2000240"/>
            <a:ext cx="2599159" cy="1404000"/>
          </p:xfrm>
          <a:graphic>
            <a:graphicData uri="http://schemas.openxmlformats.org/presentationml/2006/ole">
              <mc:AlternateContent xmlns:mc="http://schemas.openxmlformats.org/markup-compatibility/2006">
                <mc:Choice xmlns:v="urn:schemas-microsoft-com:vml" Requires="v">
                  <p:oleObj spid="_x0000_s2277" name="CS ChemDraw Drawing" r:id="rId7" imgW="1639824" imgH="885444" progId="ChemDraw.Document.6.0">
                    <p:embed/>
                  </p:oleObj>
                </mc:Choice>
                <mc:Fallback>
                  <p:oleObj name="CS ChemDraw Drawing" r:id="rId7" imgW="1639824" imgH="885444"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02" y="2000240"/>
                          <a:ext cx="2599159" cy="14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14"/>
            <p:cNvSpPr txBox="1"/>
            <p:nvPr/>
          </p:nvSpPr>
          <p:spPr>
            <a:xfrm>
              <a:off x="3286116" y="3429000"/>
              <a:ext cx="2109873" cy="400110"/>
            </a:xfrm>
            <a:prstGeom prst="rect">
              <a:avLst/>
            </a:prstGeom>
            <a:noFill/>
          </p:spPr>
          <p:txBody>
            <a:bodyPr wrap="none" rtlCol="0">
              <a:spAutoFit/>
            </a:bodyPr>
            <a:lstStyle/>
            <a:p>
              <a:r>
                <a:rPr lang="en-US" sz="2000" i="1" dirty="0" err="1">
                  <a:latin typeface="Times New Roman" pitchFamily="18" charset="0"/>
                  <a:cs typeface="Times New Roman" pitchFamily="18" charset="0"/>
                </a:rPr>
                <a:t>tert</a:t>
              </a:r>
              <a:r>
                <a:rPr lang="en-US" sz="2000" dirty="0">
                  <a:latin typeface="Times New Roman" pitchFamily="18" charset="0"/>
                  <a:cs typeface="Times New Roman" pitchFamily="18" charset="0"/>
                </a:rPr>
                <a:t>-Butyl bromide</a:t>
              </a:r>
            </a:p>
          </p:txBody>
        </p:sp>
      </p:grpSp>
      <p:grpSp>
        <p:nvGrpSpPr>
          <p:cNvPr id="11" name="Group 20"/>
          <p:cNvGrpSpPr/>
          <p:nvPr/>
        </p:nvGrpSpPr>
        <p:grpSpPr>
          <a:xfrm>
            <a:off x="5936385" y="2592874"/>
            <a:ext cx="2768721" cy="1656110"/>
            <a:chOff x="5864947" y="4521700"/>
            <a:chExt cx="2768721" cy="1656110"/>
          </a:xfrm>
        </p:grpSpPr>
        <p:graphicFrame>
          <p:nvGraphicFramePr>
            <p:cNvPr id="12" name="Object 8"/>
            <p:cNvGraphicFramePr>
              <a:graphicFrameLocks noChangeAspect="1"/>
            </p:cNvGraphicFramePr>
            <p:nvPr>
              <p:extLst>
                <p:ext uri="{D42A27DB-BD31-4B8C-83A1-F6EECF244321}">
                  <p14:modId xmlns:p14="http://schemas.microsoft.com/office/powerpoint/2010/main" val="3630036443"/>
                </p:ext>
              </p:extLst>
            </p:nvPr>
          </p:nvGraphicFramePr>
          <p:xfrm>
            <a:off x="5864947" y="4521700"/>
            <a:ext cx="2768721" cy="972000"/>
          </p:xfrm>
          <a:graphic>
            <a:graphicData uri="http://schemas.openxmlformats.org/presentationml/2006/ole">
              <mc:AlternateContent xmlns:mc="http://schemas.openxmlformats.org/markup-compatibility/2006">
                <mc:Choice xmlns:v="urn:schemas-microsoft-com:vml" Requires="v">
                  <p:oleObj spid="_x0000_s2278" name="CS ChemDraw Drawing" r:id="rId9" imgW="1640138" imgH="576635" progId="ChemDraw.Document.6.0">
                    <p:embed/>
                  </p:oleObj>
                </mc:Choice>
                <mc:Fallback>
                  <p:oleObj name="CS ChemDraw Drawing" r:id="rId9" imgW="1640138" imgH="576635"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4947" y="4521700"/>
                          <a:ext cx="2768721"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5"/>
            <p:cNvSpPr txBox="1"/>
            <p:nvPr/>
          </p:nvSpPr>
          <p:spPr>
            <a:xfrm>
              <a:off x="6286512" y="5500702"/>
              <a:ext cx="1925592" cy="677108"/>
            </a:xfrm>
            <a:prstGeom prst="rect">
              <a:avLst/>
            </a:prstGeom>
            <a:noFill/>
          </p:spPr>
          <p:txBody>
            <a:bodyPr wrap="none" rtlCol="0">
              <a:spAutoFit/>
            </a:bodyPr>
            <a:lstStyle/>
            <a:p>
              <a:r>
                <a:rPr lang="en-US" sz="2000" dirty="0">
                  <a:latin typeface="Times New Roman" pitchFamily="18" charset="0"/>
                  <a:cs typeface="Times New Roman" pitchFamily="18" charset="0"/>
                </a:rPr>
                <a:t>isobutyl chloride</a:t>
              </a:r>
            </a:p>
            <a:p>
              <a:endParaRPr lang="en-US" dirty="0"/>
            </a:p>
          </p:txBody>
        </p:sp>
      </p:grpSp>
      <p:grpSp>
        <p:nvGrpSpPr>
          <p:cNvPr id="14" name="Group 18"/>
          <p:cNvGrpSpPr/>
          <p:nvPr/>
        </p:nvGrpSpPr>
        <p:grpSpPr>
          <a:xfrm>
            <a:off x="5868144" y="636980"/>
            <a:ext cx="1997663" cy="1114490"/>
            <a:chOff x="6286512" y="285728"/>
            <a:chExt cx="1997663" cy="1114490"/>
          </a:xfrm>
        </p:grpSpPr>
        <p:graphicFrame>
          <p:nvGraphicFramePr>
            <p:cNvPr id="15" name="Object 3"/>
            <p:cNvGraphicFramePr>
              <a:graphicFrameLocks noChangeAspect="1"/>
            </p:cNvGraphicFramePr>
            <p:nvPr/>
          </p:nvGraphicFramePr>
          <p:xfrm>
            <a:off x="6286512" y="285728"/>
            <a:ext cx="1965001" cy="720000"/>
          </p:xfrm>
          <a:graphic>
            <a:graphicData uri="http://schemas.openxmlformats.org/presentationml/2006/ole">
              <mc:AlternateContent xmlns:mc="http://schemas.openxmlformats.org/markup-compatibility/2006">
                <mc:Choice xmlns:v="urn:schemas-microsoft-com:vml" Requires="v">
                  <p:oleObj spid="_x0000_s2279" name="CS ChemDraw Drawing" r:id="rId11" imgW="1039368" imgH="381000" progId="ChemDraw.Document.6.0">
                    <p:embed/>
                  </p:oleObj>
                </mc:Choice>
                <mc:Fallback>
                  <p:oleObj name="CS ChemDraw Drawing" r:id="rId11" imgW="1039368" imgH="381000"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6512" y="285728"/>
                          <a:ext cx="196500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6"/>
            <p:cNvSpPr/>
            <p:nvPr/>
          </p:nvSpPr>
          <p:spPr>
            <a:xfrm>
              <a:off x="6286512" y="1000108"/>
              <a:ext cx="1997663" cy="400110"/>
            </a:xfrm>
            <a:prstGeom prst="rect">
              <a:avLst/>
            </a:prstGeom>
          </p:spPr>
          <p:txBody>
            <a:bodyPr wrap="none">
              <a:spAutoFit/>
            </a:bodyPr>
            <a:lstStyle/>
            <a:p>
              <a:pPr lvl="0"/>
              <a:r>
                <a:rPr lang="en-US" sz="2000" i="1" dirty="0">
                  <a:solidFill>
                    <a:prstClr val="black"/>
                  </a:solidFill>
                  <a:latin typeface="Times New Roman" pitchFamily="18" charset="0"/>
                  <a:cs typeface="Times New Roman" pitchFamily="18" charset="0"/>
                </a:rPr>
                <a:t>n</a:t>
              </a:r>
              <a:r>
                <a:rPr lang="en-US" sz="2000" dirty="0">
                  <a:solidFill>
                    <a:prstClr val="black"/>
                  </a:solidFill>
                  <a:latin typeface="Times New Roman" pitchFamily="18" charset="0"/>
                  <a:cs typeface="Times New Roman" pitchFamily="18" charset="0"/>
                </a:rPr>
                <a:t>-</a:t>
              </a:r>
              <a:r>
                <a:rPr lang="en-US" sz="2000" dirty="0" err="1">
                  <a:solidFill>
                    <a:prstClr val="black"/>
                  </a:solidFill>
                  <a:latin typeface="Times New Roman" pitchFamily="18" charset="0"/>
                  <a:cs typeface="Times New Roman" pitchFamily="18" charset="0"/>
                </a:rPr>
                <a:t>Propyl</a:t>
              </a:r>
              <a:r>
                <a:rPr lang="en-US" sz="2000" dirty="0">
                  <a:solidFill>
                    <a:prstClr val="black"/>
                  </a:solidFill>
                  <a:latin typeface="Times New Roman" pitchFamily="18" charset="0"/>
                  <a:cs typeface="Times New Roman" pitchFamily="18" charset="0"/>
                </a:rPr>
                <a:t> bromide</a:t>
              </a:r>
            </a:p>
          </p:txBody>
        </p:sp>
      </p:grpSp>
      <p:sp>
        <p:nvSpPr>
          <p:cNvPr id="22" name="عنصر نائب لرقم الشريحة 21"/>
          <p:cNvSpPr>
            <a:spLocks noGrp="1"/>
          </p:cNvSpPr>
          <p:nvPr>
            <p:ph type="sldNum" sz="quarter" idx="12"/>
          </p:nvPr>
        </p:nvSpPr>
        <p:spPr/>
        <p:txBody>
          <a:bodyPr/>
          <a:lstStyle/>
          <a:p>
            <a:fld id="{E1F477E1-CD8B-437D-9CD3-7A03D63B5B5A}" type="slidenum">
              <a:rPr lang="ar-SA" smtClean="0"/>
              <a:t>12</a:t>
            </a:fld>
            <a:endParaRPr lang="ar-SA"/>
          </a:p>
        </p:txBody>
      </p:sp>
    </p:spTree>
    <p:extLst>
      <p:ext uri="{BB962C8B-B14F-4D97-AF65-F5344CB8AC3E}">
        <p14:creationId xmlns:p14="http://schemas.microsoft.com/office/powerpoint/2010/main" val="406417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new doc 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1331640" y="2204864"/>
            <a:ext cx="6294604" cy="190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hp\Desktop\new doc 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994"/>
          <a:stretch/>
        </p:blipFill>
        <p:spPr bwMode="auto">
          <a:xfrm>
            <a:off x="1331640" y="161232"/>
            <a:ext cx="6294604" cy="175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p\Pictures\صورة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9" y="4519613"/>
            <a:ext cx="504825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389" y="4408488"/>
            <a:ext cx="27559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E1F477E1-CD8B-437D-9CD3-7A03D63B5B5A}" type="slidenum">
              <a:rPr lang="ar-SA" smtClean="0"/>
              <a:t>13</a:t>
            </a:fld>
            <a:endParaRPr lang="ar-SA"/>
          </a:p>
        </p:txBody>
      </p:sp>
    </p:spTree>
    <p:extLst>
      <p:ext uri="{BB962C8B-B14F-4D97-AF65-F5344CB8AC3E}">
        <p14:creationId xmlns:p14="http://schemas.microsoft.com/office/powerpoint/2010/main" val="64316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37488" y="116631"/>
            <a:ext cx="5099473" cy="584775"/>
          </a:xfrm>
          <a:prstGeom prst="rect">
            <a:avLst/>
          </a:prstGeom>
        </p:spPr>
        <p:txBody>
          <a:bodyPr wrap="none">
            <a:spAutoFit/>
          </a:bodyPr>
          <a:lstStyle/>
          <a:p>
            <a:r>
              <a:rPr lang="en-US" sz="3200" dirty="0">
                <a:solidFill>
                  <a:srgbClr val="00B050"/>
                </a:solidFill>
                <a:latin typeface="Times New Roman" pitchFamily="18" charset="0"/>
              </a:rPr>
              <a:t>Physical properties of alkanes</a:t>
            </a:r>
            <a:endParaRPr lang="ar-SA" sz="3200" dirty="0">
              <a:solidFill>
                <a:srgbClr val="00B050"/>
              </a:solidFill>
              <a:latin typeface="Times New Roman" pitchFamily="18" charset="0"/>
            </a:endParaRPr>
          </a:p>
        </p:txBody>
      </p:sp>
      <p:sp>
        <p:nvSpPr>
          <p:cNvPr id="3" name="مستطيل 2"/>
          <p:cNvSpPr/>
          <p:nvPr/>
        </p:nvSpPr>
        <p:spPr>
          <a:xfrm>
            <a:off x="165948" y="967543"/>
            <a:ext cx="5095690" cy="523220"/>
          </a:xfrm>
          <a:prstGeom prst="rect">
            <a:avLst/>
          </a:prstGeom>
        </p:spPr>
        <p:txBody>
          <a:bodyPr wrap="none">
            <a:spAutoFit/>
          </a:bodyPr>
          <a:lstStyle/>
          <a:p>
            <a:pPr algn="l"/>
            <a:r>
              <a:rPr lang="en-US" sz="2800" dirty="0">
                <a:solidFill>
                  <a:srgbClr val="FF0000"/>
                </a:solidFill>
                <a:latin typeface="Times New Roman" pitchFamily="18" charset="0"/>
              </a:rPr>
              <a:t>A  Physical States and </a:t>
            </a:r>
            <a:r>
              <a:rPr lang="en-US" sz="2800" dirty="0" err="1">
                <a:solidFill>
                  <a:srgbClr val="FF0000"/>
                </a:solidFill>
                <a:latin typeface="Times New Roman" pitchFamily="18" charset="0"/>
              </a:rPr>
              <a:t>Solubilities</a:t>
            </a:r>
            <a:endParaRPr lang="ar-SA" sz="2800" dirty="0">
              <a:solidFill>
                <a:srgbClr val="FF0000"/>
              </a:solidFill>
            </a:endParaRPr>
          </a:p>
        </p:txBody>
      </p:sp>
      <p:grpSp>
        <p:nvGrpSpPr>
          <p:cNvPr id="4" name="مجموعة 3"/>
          <p:cNvGrpSpPr/>
          <p:nvPr/>
        </p:nvGrpSpPr>
        <p:grpSpPr>
          <a:xfrm>
            <a:off x="590876" y="2029706"/>
            <a:ext cx="6137632" cy="1770162"/>
            <a:chOff x="655649" y="1601078"/>
            <a:chExt cx="6137632" cy="1770162"/>
          </a:xfrm>
        </p:grpSpPr>
        <p:sp>
          <p:nvSpPr>
            <p:cNvPr id="5" name="Tartalom helye 2"/>
            <p:cNvSpPr txBox="1">
              <a:spLocks/>
            </p:cNvSpPr>
            <p:nvPr/>
          </p:nvSpPr>
          <p:spPr bwMode="auto">
            <a:xfrm>
              <a:off x="716187" y="1601078"/>
              <a:ext cx="1017716"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1</a:t>
              </a: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4</a:t>
              </a:r>
            </a:p>
          </p:txBody>
        </p:sp>
        <p:sp>
          <p:nvSpPr>
            <p:cNvPr id="6" name="Tartalom helye 2"/>
            <p:cNvSpPr txBox="1">
              <a:spLocks/>
            </p:cNvSpPr>
            <p:nvPr/>
          </p:nvSpPr>
          <p:spPr bwMode="auto">
            <a:xfrm>
              <a:off x="2123728" y="1601078"/>
              <a:ext cx="2357454" cy="648000"/>
            </a:xfrm>
            <a:prstGeom prst="rect">
              <a:avLst/>
            </a:prstGeom>
            <a:noFill/>
            <a:ln w="9525">
              <a:noFill/>
              <a:miter lim="800000"/>
              <a:headEnd/>
              <a:tailEnd/>
            </a:ln>
          </p:spPr>
          <p:txBody>
            <a:bodyPr/>
            <a:lstStyle/>
            <a:p>
              <a:pPr>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colorless gases</a:t>
              </a:r>
              <a:endParaRPr lang="en-US" sz="2400" dirty="0">
                <a:latin typeface="Times New Roman" pitchFamily="18" charset="0"/>
                <a:cs typeface="Times New Roman" pitchFamily="18" charset="0"/>
                <a:sym typeface="Symbol" pitchFamily="18" charset="2"/>
              </a:endParaRPr>
            </a:p>
          </p:txBody>
        </p:sp>
        <p:sp>
          <p:nvSpPr>
            <p:cNvPr id="7" name="Tartalom helye 2"/>
            <p:cNvSpPr txBox="1">
              <a:spLocks/>
            </p:cNvSpPr>
            <p:nvPr/>
          </p:nvSpPr>
          <p:spPr bwMode="auto">
            <a:xfrm>
              <a:off x="683568" y="2249078"/>
              <a:ext cx="1259535"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5</a:t>
              </a:r>
              <a:r>
                <a:rPr lang="hu-HU" sz="2400" dirty="0">
                  <a:latin typeface="Times New Roman" pitchFamily="18" charset="0"/>
                  <a:cs typeface="Times New Roman" pitchFamily="18" charset="0"/>
                  <a:sym typeface="Symbol" pitchFamily="18" charset="2"/>
                </a:rPr>
                <a:t>-C</a:t>
              </a:r>
              <a:r>
                <a:rPr lang="en-US" sz="2400" baseline="-25000" dirty="0">
                  <a:latin typeface="Times New Roman" pitchFamily="18" charset="0"/>
                  <a:cs typeface="Times New Roman" pitchFamily="18" charset="0"/>
                  <a:sym typeface="Symbol" pitchFamily="18" charset="2"/>
                </a:rPr>
                <a:t>17</a:t>
              </a:r>
              <a:endParaRPr lang="hu-HU" sz="2400" baseline="-25000" dirty="0">
                <a:latin typeface="Times New Roman" pitchFamily="18" charset="0"/>
                <a:cs typeface="Times New Roman" pitchFamily="18" charset="0"/>
                <a:sym typeface="Symbol" pitchFamily="18" charset="2"/>
              </a:endParaRPr>
            </a:p>
          </p:txBody>
        </p:sp>
        <p:sp>
          <p:nvSpPr>
            <p:cNvPr id="8" name="Tartalom helye 2"/>
            <p:cNvSpPr txBox="1">
              <a:spLocks/>
            </p:cNvSpPr>
            <p:nvPr/>
          </p:nvSpPr>
          <p:spPr bwMode="auto">
            <a:xfrm>
              <a:off x="2559279" y="2230442"/>
              <a:ext cx="4234002" cy="432000"/>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liquids with c</a:t>
              </a:r>
              <a:r>
                <a:rPr lang="en-US" sz="2400" dirty="0">
                  <a:latin typeface="Times New Roman" pitchFamily="18" charset="0"/>
                  <a:cs typeface="Times New Roman" pitchFamily="18" charset="0"/>
                  <a:sym typeface="Symbol" pitchFamily="18" charset="2"/>
                </a:rPr>
                <a:t>h</a:t>
              </a:r>
              <a:r>
                <a:rPr lang="hu-HU" sz="2400" dirty="0">
                  <a:latin typeface="Times New Roman" pitchFamily="18" charset="0"/>
                  <a:cs typeface="Times New Roman" pitchFamily="18" charset="0"/>
                  <a:sym typeface="Symbol" pitchFamily="18" charset="2"/>
                </a:rPr>
                <a:t>aracteristic odor</a:t>
              </a:r>
              <a:endParaRPr lang="ar-SA" sz="2400" dirty="0">
                <a:latin typeface="Times New Roman" pitchFamily="18" charset="0"/>
                <a:cs typeface="Times New Roman" pitchFamily="18" charset="0"/>
                <a:sym typeface="Symbol" pitchFamily="18" charset="2"/>
              </a:endParaRPr>
            </a:p>
          </p:txBody>
        </p:sp>
        <p:sp>
          <p:nvSpPr>
            <p:cNvPr id="9" name="Tartalom helye 2"/>
            <p:cNvSpPr txBox="1">
              <a:spLocks/>
            </p:cNvSpPr>
            <p:nvPr/>
          </p:nvSpPr>
          <p:spPr bwMode="auto">
            <a:xfrm>
              <a:off x="655649" y="2878306"/>
              <a:ext cx="2156507" cy="492934"/>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C</a:t>
              </a:r>
              <a:r>
                <a:rPr lang="hu-HU" sz="2400" baseline="-25000" dirty="0">
                  <a:latin typeface="Times New Roman" pitchFamily="18" charset="0"/>
                  <a:cs typeface="Times New Roman" pitchFamily="18" charset="0"/>
                  <a:sym typeface="Symbol" pitchFamily="18" charset="2"/>
                </a:rPr>
                <a:t>20</a:t>
              </a:r>
              <a:r>
                <a:rPr lang="hu-HU"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sym typeface="Symbol" pitchFamily="18" charset="2"/>
                </a:rPr>
                <a:t>and more</a:t>
              </a:r>
              <a:endParaRPr lang="hu-HU" sz="2400" baseline="-25000" dirty="0">
                <a:latin typeface="Times New Roman" pitchFamily="18" charset="0"/>
                <a:cs typeface="Times New Roman" pitchFamily="18" charset="0"/>
                <a:sym typeface="Symbol" pitchFamily="18" charset="2"/>
              </a:endParaRPr>
            </a:p>
          </p:txBody>
        </p:sp>
        <p:sp>
          <p:nvSpPr>
            <p:cNvPr id="10" name="Tartalom helye 2"/>
            <p:cNvSpPr txBox="1">
              <a:spLocks/>
            </p:cNvSpPr>
            <p:nvPr/>
          </p:nvSpPr>
          <p:spPr bwMode="auto">
            <a:xfrm>
              <a:off x="2624052" y="2852816"/>
              <a:ext cx="4104456" cy="468000"/>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odorless waxy materials</a:t>
              </a:r>
              <a:endParaRPr lang="ar-SA" sz="2400" dirty="0">
                <a:latin typeface="Times New Roman" pitchFamily="18" charset="0"/>
                <a:cs typeface="Times New Roman" pitchFamily="18" charset="0"/>
                <a:sym typeface="Symbol" pitchFamily="18" charset="2"/>
              </a:endParaRPr>
            </a:p>
          </p:txBody>
        </p:sp>
      </p:grpSp>
      <p:sp>
        <p:nvSpPr>
          <p:cNvPr id="11" name="مربع نص 10"/>
          <p:cNvSpPr txBox="1"/>
          <p:nvPr/>
        </p:nvSpPr>
        <p:spPr>
          <a:xfrm>
            <a:off x="899592" y="4293096"/>
            <a:ext cx="184731" cy="369332"/>
          </a:xfrm>
          <a:prstGeom prst="rect">
            <a:avLst/>
          </a:prstGeom>
          <a:noFill/>
        </p:spPr>
        <p:txBody>
          <a:bodyPr wrap="none" rtlCol="1">
            <a:spAutoFit/>
          </a:bodyPr>
          <a:lstStyle/>
          <a:p>
            <a:endParaRPr lang="ar-SA" dirty="0"/>
          </a:p>
        </p:txBody>
      </p:sp>
      <p:sp>
        <p:nvSpPr>
          <p:cNvPr id="12" name="مربع نص 11"/>
          <p:cNvSpPr txBox="1"/>
          <p:nvPr/>
        </p:nvSpPr>
        <p:spPr>
          <a:xfrm>
            <a:off x="145664" y="4393531"/>
            <a:ext cx="8905003" cy="1200329"/>
          </a:xfrm>
          <a:prstGeom prst="rect">
            <a:avLst/>
          </a:prstGeom>
          <a:noFill/>
        </p:spPr>
        <p:txBody>
          <a:bodyPr wrap="none" rtlCol="1">
            <a:spAutoFit/>
          </a:bodyPr>
          <a:lstStyle/>
          <a:p>
            <a:pPr algn="l"/>
            <a:r>
              <a:rPr lang="en-US" sz="2400" dirty="0">
                <a:latin typeface="Times New Roman" pitchFamily="18" charset="0"/>
                <a:cs typeface="Times New Roman" pitchFamily="18" charset="0"/>
              </a:rPr>
              <a:t>Alkanes are nonpolar compounds. Thus alkanes are soluble in </a:t>
            </a:r>
          </a:p>
          <a:p>
            <a:pPr algn="l"/>
            <a:r>
              <a:rPr lang="en-US" sz="2400" dirty="0">
                <a:latin typeface="Times New Roman" pitchFamily="18" charset="0"/>
                <a:cs typeface="Times New Roman" pitchFamily="18" charset="0"/>
              </a:rPr>
              <a:t>the nonpolar solvents such as carbon tetrachloride (CCl</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and </a:t>
            </a:r>
          </a:p>
          <a:p>
            <a:pPr algn="l"/>
            <a:r>
              <a:rPr lang="en-US" sz="2400" dirty="0">
                <a:latin typeface="Times New Roman" pitchFamily="18" charset="0"/>
                <a:cs typeface="Times New Roman" pitchFamily="18" charset="0"/>
              </a:rPr>
              <a:t>benzene (C</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 but they are insoluble in polar solvents such as water</a:t>
            </a:r>
            <a:r>
              <a:rPr lang="en-US" sz="2000" dirty="0">
                <a:latin typeface="Times New Roman" pitchFamily="18" charset="0"/>
                <a:cs typeface="Times New Roman" pitchFamily="18" charset="0"/>
              </a:rPr>
              <a:t>.</a:t>
            </a:r>
            <a:r>
              <a:rPr lang="en-US" dirty="0"/>
              <a:t>   </a:t>
            </a:r>
            <a:endParaRPr lang="ar-SA" dirty="0"/>
          </a:p>
        </p:txBody>
      </p:sp>
      <p:sp>
        <p:nvSpPr>
          <p:cNvPr id="14" name="عنصر نائب لرقم الشريحة 13"/>
          <p:cNvSpPr>
            <a:spLocks noGrp="1"/>
          </p:cNvSpPr>
          <p:nvPr>
            <p:ph type="sldNum" sz="quarter" idx="12"/>
          </p:nvPr>
        </p:nvSpPr>
        <p:spPr/>
        <p:txBody>
          <a:bodyPr/>
          <a:lstStyle/>
          <a:p>
            <a:fld id="{E1F477E1-CD8B-437D-9CD3-7A03D63B5B5A}" type="slidenum">
              <a:rPr lang="ar-SA" smtClean="0"/>
              <a:t>14</a:t>
            </a:fld>
            <a:endParaRPr lang="ar-SA"/>
          </a:p>
        </p:txBody>
      </p:sp>
    </p:spTree>
    <p:extLst>
      <p:ext uri="{BB962C8B-B14F-4D97-AF65-F5344CB8AC3E}">
        <p14:creationId xmlns:p14="http://schemas.microsoft.com/office/powerpoint/2010/main" val="325441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42866"/>
            <a:ext cx="2666114" cy="523220"/>
          </a:xfrm>
          <a:prstGeom prst="rect">
            <a:avLst/>
          </a:prstGeom>
        </p:spPr>
        <p:txBody>
          <a:bodyPr wrap="none">
            <a:spAutoFit/>
          </a:bodyPr>
          <a:lstStyle/>
          <a:p>
            <a:r>
              <a:rPr lang="en-US" sz="2800" dirty="0">
                <a:solidFill>
                  <a:srgbClr val="FF0000"/>
                </a:solidFill>
                <a:latin typeface="Times New Roman" pitchFamily="18" charset="0"/>
              </a:rPr>
              <a:t>B  Boiling Points</a:t>
            </a:r>
            <a:endParaRPr lang="ar-SA"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34" y="2060848"/>
            <a:ext cx="3873798" cy="284793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مستطيل 3"/>
          <p:cNvSpPr/>
          <p:nvPr/>
        </p:nvSpPr>
        <p:spPr>
          <a:xfrm>
            <a:off x="334474" y="606623"/>
            <a:ext cx="7837926" cy="830997"/>
          </a:xfrm>
          <a:prstGeom prst="rect">
            <a:avLst/>
          </a:prstGeom>
        </p:spPr>
        <p:txBody>
          <a:bodyPr wrap="square">
            <a:spAutoFit/>
          </a:bodyPr>
          <a:lstStyle/>
          <a:p>
            <a:pPr algn="l"/>
            <a:r>
              <a:rPr lang="en-US" sz="2400" dirty="0">
                <a:latin typeface="Times New Roman" pitchFamily="18" charset="0"/>
                <a:cs typeface="Times New Roman" pitchFamily="18" charset="0"/>
              </a:rPr>
              <a:t>The boiling points of the normal alkanes increase with increasing molecular weight</a:t>
            </a:r>
            <a:r>
              <a:rPr lang="en-US" dirty="0"/>
              <a:t>.</a:t>
            </a:r>
          </a:p>
        </p:txBody>
      </p:sp>
      <p:sp>
        <p:nvSpPr>
          <p:cNvPr id="5" name="مستطيل 4"/>
          <p:cNvSpPr/>
          <p:nvPr/>
        </p:nvSpPr>
        <p:spPr>
          <a:xfrm>
            <a:off x="334474" y="1469668"/>
            <a:ext cx="7027442" cy="461665"/>
          </a:xfrm>
          <a:prstGeom prst="rect">
            <a:avLst/>
          </a:prstGeom>
        </p:spPr>
        <p:txBody>
          <a:bodyPr wrap="square">
            <a:spAutoFit/>
          </a:bodyPr>
          <a:lstStyle/>
          <a:p>
            <a:pPr algn="l"/>
            <a:r>
              <a:rPr lang="en-US" sz="2400" dirty="0">
                <a:latin typeface="Times New Roman" pitchFamily="18" charset="0"/>
                <a:cs typeface="Times New Roman" pitchFamily="18" charset="0"/>
              </a:rPr>
              <a:t>Branching of the alkane chain lowers the boiling point.</a:t>
            </a:r>
          </a:p>
        </p:txBody>
      </p:sp>
      <p:sp>
        <p:nvSpPr>
          <p:cNvPr id="6" name="مربع نص 5"/>
          <p:cNvSpPr txBox="1"/>
          <p:nvPr/>
        </p:nvSpPr>
        <p:spPr>
          <a:xfrm>
            <a:off x="4263173" y="2062335"/>
            <a:ext cx="1361270" cy="461665"/>
          </a:xfrm>
          <a:prstGeom prst="rect">
            <a:avLst/>
          </a:prstGeom>
          <a:noFill/>
        </p:spPr>
        <p:txBody>
          <a:bodyPr wrap="none" rtlCol="1">
            <a:spAutoFit/>
          </a:bodyPr>
          <a:lstStyle/>
          <a:p>
            <a:r>
              <a:rPr lang="en-US" sz="2400" dirty="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24000"/>
            <a:ext cx="3330863" cy="155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971600" y="5307347"/>
            <a:ext cx="2725426" cy="523220"/>
          </a:xfrm>
          <a:prstGeom prst="rect">
            <a:avLst/>
          </a:prstGeom>
        </p:spPr>
        <p:txBody>
          <a:bodyPr wrap="none">
            <a:spAutoFit/>
          </a:bodyPr>
          <a:lstStyle/>
          <a:p>
            <a:pPr lvl="0"/>
            <a:r>
              <a:rPr lang="en-US" sz="2800" dirty="0">
                <a:solidFill>
                  <a:srgbClr val="FF0000"/>
                </a:solidFill>
                <a:latin typeface="Times New Roman" pitchFamily="18" charset="0"/>
              </a:rPr>
              <a:t>C  Melting Points</a:t>
            </a:r>
            <a:endParaRPr lang="ar-SA" dirty="0">
              <a:solidFill>
                <a:prstClr val="black"/>
              </a:solidFill>
            </a:endParaRPr>
          </a:p>
        </p:txBody>
      </p:sp>
      <p:sp>
        <p:nvSpPr>
          <p:cNvPr id="9" name="مستطيل 8"/>
          <p:cNvSpPr/>
          <p:nvPr/>
        </p:nvSpPr>
        <p:spPr>
          <a:xfrm>
            <a:off x="334474" y="5863983"/>
            <a:ext cx="7758157" cy="830997"/>
          </a:xfrm>
          <a:prstGeom prst="rect">
            <a:avLst/>
          </a:prstGeom>
        </p:spPr>
        <p:txBody>
          <a:bodyPr wrap="square">
            <a:spAutoFit/>
          </a:bodyPr>
          <a:lstStyle/>
          <a:p>
            <a:pPr algn="l"/>
            <a:r>
              <a:rPr lang="en-US" sz="2400" dirty="0">
                <a:latin typeface="Times New Roman" pitchFamily="18" charset="0"/>
                <a:cs typeface="Times New Roman" pitchFamily="18" charset="0"/>
              </a:rPr>
              <a:t>Generally, melting point increases as molecular weight increases, but with no particular pattern</a:t>
            </a:r>
            <a:r>
              <a:rPr lang="en-US" sz="2400" dirty="0"/>
              <a:t>.</a:t>
            </a:r>
          </a:p>
        </p:txBody>
      </p:sp>
      <p:sp>
        <p:nvSpPr>
          <p:cNvPr id="11" name="عنصر نائب لرقم الشريحة 10"/>
          <p:cNvSpPr>
            <a:spLocks noGrp="1"/>
          </p:cNvSpPr>
          <p:nvPr>
            <p:ph type="sldNum" sz="quarter" idx="12"/>
          </p:nvPr>
        </p:nvSpPr>
        <p:spPr/>
        <p:txBody>
          <a:bodyPr/>
          <a:lstStyle/>
          <a:p>
            <a:fld id="{E1F477E1-CD8B-437D-9CD3-7A03D63B5B5A}" type="slidenum">
              <a:rPr lang="ar-SA" smtClean="0"/>
              <a:t>15</a:t>
            </a:fld>
            <a:endParaRPr lang="ar-SA"/>
          </a:p>
        </p:txBody>
      </p:sp>
    </p:spTree>
    <p:extLst>
      <p:ext uri="{BB962C8B-B14F-4D97-AF65-F5344CB8AC3E}">
        <p14:creationId xmlns:p14="http://schemas.microsoft.com/office/powerpoint/2010/main" val="226843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16</a:t>
            </a:fld>
            <a:endParaRPr lang="ar-SA"/>
          </a:p>
        </p:txBody>
      </p:sp>
      <p:sp>
        <p:nvSpPr>
          <p:cNvPr id="4" name="مربع نص 3"/>
          <p:cNvSpPr txBox="1"/>
          <p:nvPr/>
        </p:nvSpPr>
        <p:spPr>
          <a:xfrm>
            <a:off x="1115616" y="0"/>
            <a:ext cx="6367256" cy="584775"/>
          </a:xfrm>
          <a:prstGeom prst="rect">
            <a:avLst/>
          </a:prstGeom>
          <a:noFill/>
        </p:spPr>
        <p:txBody>
          <a:bodyPr wrap="none" rtlCol="1">
            <a:spAutoFit/>
          </a:bodyPr>
          <a:lstStyle/>
          <a:p>
            <a:r>
              <a:rPr lang="en-US" sz="3200" dirty="0">
                <a:solidFill>
                  <a:srgbClr val="00B050"/>
                </a:solidFill>
                <a:latin typeface="Times New Roman" panose="02020603050405020304" pitchFamily="18" charset="0"/>
                <a:cs typeface="Times New Roman" panose="02020603050405020304" pitchFamily="18" charset="0"/>
              </a:rPr>
              <a:t>Sources of Alkanes and Cycloalkanes</a:t>
            </a:r>
            <a:endParaRPr lang="ar-SA" sz="3200" dirty="0">
              <a:solidFill>
                <a:srgbClr val="00B050"/>
              </a:solidFill>
              <a:latin typeface="Times New Roman" panose="02020603050405020304" pitchFamily="18" charset="0"/>
              <a:cs typeface="Times New Roman" panose="02020603050405020304" pitchFamily="18" charset="0"/>
            </a:endParaRPr>
          </a:p>
        </p:txBody>
      </p:sp>
      <p:sp>
        <p:nvSpPr>
          <p:cNvPr id="5" name="مستطيل 4"/>
          <p:cNvSpPr/>
          <p:nvPr/>
        </p:nvSpPr>
        <p:spPr>
          <a:xfrm>
            <a:off x="236812" y="1268760"/>
            <a:ext cx="8897933" cy="4154984"/>
          </a:xfrm>
          <a:prstGeom prst="rect">
            <a:avLst/>
          </a:prstGeom>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The primary sources of alkanes are natural gas and petroleum. </a:t>
            </a:r>
          </a:p>
          <a:p>
            <a:pPr algn="just" rtl="0"/>
            <a:r>
              <a:rPr lang="en-US" sz="2400" dirty="0">
                <a:latin typeface="Times New Roman" panose="02020603050405020304" pitchFamily="18" charset="0"/>
                <a:cs typeface="Times New Roman" panose="02020603050405020304" pitchFamily="18" charset="0"/>
              </a:rPr>
              <a:t>natural gas is especially rich in methane and also contains ethane and </a:t>
            </a:r>
          </a:p>
          <a:p>
            <a:pPr algn="just" rtl="0"/>
            <a:r>
              <a:rPr lang="en-US" sz="2400" dirty="0">
                <a:latin typeface="Times New Roman" panose="02020603050405020304" pitchFamily="18" charset="0"/>
                <a:cs typeface="Times New Roman" panose="02020603050405020304" pitchFamily="18" charset="0"/>
              </a:rPr>
              <a:t>propane, along with smaller amounts of other low-molecular-weight alkanes. </a:t>
            </a:r>
          </a:p>
          <a:p>
            <a:pPr algn="just" rtl="0"/>
            <a:r>
              <a:rPr lang="en-US" sz="2400" dirty="0">
                <a:latin typeface="Times New Roman" panose="02020603050405020304" pitchFamily="18" charset="0"/>
                <a:cs typeface="Times New Roman" panose="02020603050405020304" pitchFamily="18" charset="0"/>
              </a:rPr>
              <a:t>Petroleum is a liquid mixture containing hundreds of substances, including approximately 150 hydrocarbons, roughly half </a:t>
            </a:r>
          </a:p>
          <a:p>
            <a:pPr algn="just" rtl="0"/>
            <a:r>
              <a:rPr lang="en-US" sz="2400" dirty="0">
                <a:latin typeface="Times New Roman" panose="02020603050405020304" pitchFamily="18" charset="0"/>
                <a:cs typeface="Times New Roman" panose="02020603050405020304" pitchFamily="18" charset="0"/>
              </a:rPr>
              <a:t>of which are alkanes or cycloalkanes. Distillation of crude oil gives</a:t>
            </a:r>
          </a:p>
          <a:p>
            <a:pPr algn="just" rtl="0"/>
            <a:r>
              <a:rPr lang="en-US" sz="2400" dirty="0">
                <a:latin typeface="Times New Roman" panose="02020603050405020304" pitchFamily="18" charset="0"/>
                <a:cs typeface="Times New Roman" panose="02020603050405020304" pitchFamily="18" charset="0"/>
              </a:rPr>
              <a:t>a number of fractions such as kerosene and gas oil find wide use as fuels for diesel engines and furnaces, and the nonvolatile residue can be processed to give lubricating oil, greases, petroleum jelly, paraffin wax, and asphalt.</a:t>
            </a:r>
            <a:r>
              <a:rPr lang="en-US" dirty="0"/>
              <a:t> </a:t>
            </a:r>
          </a:p>
        </p:txBody>
      </p:sp>
    </p:spTree>
    <p:extLst>
      <p:ext uri="{BB962C8B-B14F-4D97-AF65-F5344CB8AC3E}">
        <p14:creationId xmlns:p14="http://schemas.microsoft.com/office/powerpoint/2010/main" val="158537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17</a:t>
            </a:fld>
            <a:endParaRPr lang="ar-SA"/>
          </a:p>
        </p:txBody>
      </p:sp>
      <p:sp>
        <p:nvSpPr>
          <p:cNvPr id="3" name="مستطيل 2"/>
          <p:cNvSpPr/>
          <p:nvPr/>
        </p:nvSpPr>
        <p:spPr>
          <a:xfrm>
            <a:off x="2771800" y="0"/>
            <a:ext cx="4248472" cy="584775"/>
          </a:xfrm>
          <a:prstGeom prst="rect">
            <a:avLst/>
          </a:prstGeom>
        </p:spPr>
        <p:txBody>
          <a:bodyPr wrap="square">
            <a:spAutoFit/>
          </a:bodyPr>
          <a:lstStyle/>
          <a:p>
            <a:pPr lvl="0" algn="l"/>
            <a:r>
              <a:rPr lang="en-US" sz="3200" dirty="0">
                <a:solidFill>
                  <a:srgbClr val="00B050"/>
                </a:solidFill>
                <a:latin typeface="Times New Roman" pitchFamily="18" charset="0"/>
              </a:rPr>
              <a:t>Preparation of alkanes</a:t>
            </a:r>
            <a:endParaRPr lang="ar-SA" sz="3200" dirty="0">
              <a:solidFill>
                <a:srgbClr val="00B050"/>
              </a:solidFill>
              <a:latin typeface="Times New Roman" pitchFamily="18" charset="0"/>
            </a:endParaRPr>
          </a:p>
        </p:txBody>
      </p:sp>
      <p:sp>
        <p:nvSpPr>
          <p:cNvPr id="4" name="مستطيل 3"/>
          <p:cNvSpPr/>
          <p:nvPr/>
        </p:nvSpPr>
        <p:spPr>
          <a:xfrm>
            <a:off x="4912" y="610675"/>
            <a:ext cx="3757439" cy="461665"/>
          </a:xfrm>
          <a:prstGeom prst="rect">
            <a:avLst/>
          </a:prstGeom>
        </p:spPr>
        <p:txBody>
          <a:bodyPr wrap="none">
            <a:spAutoFit/>
          </a:bodyPr>
          <a:lstStyle/>
          <a:p>
            <a:pPr lvl="0"/>
            <a:r>
              <a:rPr lang="en-US" sz="2400" dirty="0">
                <a:solidFill>
                  <a:srgbClr val="C00000"/>
                </a:solidFill>
                <a:latin typeface="Times New Roman" pitchFamily="18" charset="0"/>
                <a:cs typeface="Times New Roman" pitchFamily="18" charset="0"/>
              </a:rPr>
              <a:t>(1) From Alkenes &amp; Alkynes</a:t>
            </a:r>
          </a:p>
        </p:txBody>
      </p:sp>
      <p:sp>
        <p:nvSpPr>
          <p:cNvPr id="7" name="مستطيل 6"/>
          <p:cNvSpPr/>
          <p:nvPr/>
        </p:nvSpPr>
        <p:spPr>
          <a:xfrm>
            <a:off x="3254400" y="1039780"/>
            <a:ext cx="3283271" cy="461665"/>
          </a:xfrm>
          <a:prstGeom prst="rect">
            <a:avLst/>
          </a:prstGeom>
        </p:spPr>
        <p:txBody>
          <a:bodyPr wrap="none">
            <a:spAutoFit/>
          </a:bodyPr>
          <a:lstStyle/>
          <a:p>
            <a:r>
              <a:rPr lang="en-US" sz="2400" dirty="0">
                <a:latin typeface="Times New Roman" pitchFamily="18" charset="0"/>
                <a:cs typeface="Times New Roman" pitchFamily="18" charset="0"/>
              </a:rPr>
              <a:t>Catalytic Hydrogenation</a:t>
            </a:r>
            <a:r>
              <a:rPr lang="en-US" sz="2400" dirty="0"/>
              <a:t> </a:t>
            </a:r>
            <a:endParaRPr lang="ar-SA" sz="24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7" t="15643" r="7344" b="29948"/>
          <a:stretch/>
        </p:blipFill>
        <p:spPr bwMode="auto">
          <a:xfrm>
            <a:off x="514374" y="1515735"/>
            <a:ext cx="4514851" cy="108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1619" b="10831"/>
          <a:stretch/>
        </p:blipFill>
        <p:spPr bwMode="auto">
          <a:xfrm>
            <a:off x="3288680" y="2695698"/>
            <a:ext cx="5210175" cy="104810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25" b="59274"/>
          <a:stretch/>
        </p:blipFill>
        <p:spPr bwMode="auto">
          <a:xfrm>
            <a:off x="432128" y="3861048"/>
            <a:ext cx="517669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1270"/>
          <a:stretch/>
        </p:blipFill>
        <p:spPr bwMode="auto">
          <a:xfrm>
            <a:off x="3323048" y="5013177"/>
            <a:ext cx="5425416" cy="1656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4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18</a:t>
            </a:fld>
            <a:endParaRPr lang="ar-SA"/>
          </a:p>
        </p:txBody>
      </p:sp>
      <p:pic>
        <p:nvPicPr>
          <p:cNvPr id="3" name="Picture 2"/>
          <p:cNvPicPr>
            <a:picLocks noChangeAspect="1" noChangeArrowheads="1"/>
          </p:cNvPicPr>
          <p:nvPr/>
        </p:nvPicPr>
        <p:blipFill rotWithShape="1">
          <a:blip r:embed="rId2" cstate="print"/>
          <a:srcRect l="14892" t="23364" r="5116" b="50379"/>
          <a:stretch/>
        </p:blipFill>
        <p:spPr bwMode="auto">
          <a:xfrm>
            <a:off x="323528" y="1062492"/>
            <a:ext cx="4248472" cy="500066"/>
          </a:xfrm>
          <a:prstGeom prst="rect">
            <a:avLst/>
          </a:prstGeom>
          <a:noFill/>
          <a:ln w="9525">
            <a:noFill/>
            <a:miter lim="800000"/>
            <a:headEnd/>
            <a:tailEnd/>
          </a:ln>
          <a:effectLst/>
        </p:spPr>
      </p:pic>
      <p:sp>
        <p:nvSpPr>
          <p:cNvPr id="4" name="مستطيل 3"/>
          <p:cNvSpPr/>
          <p:nvPr/>
        </p:nvSpPr>
        <p:spPr>
          <a:xfrm>
            <a:off x="-214346" y="0"/>
            <a:ext cx="3225563" cy="461665"/>
          </a:xfrm>
          <a:prstGeom prst="rect">
            <a:avLst/>
          </a:prstGeom>
        </p:spPr>
        <p:txBody>
          <a:bodyPr wrap="none">
            <a:spAutoFit/>
          </a:bodyPr>
          <a:lstStyle/>
          <a:p>
            <a:pPr marL="914400" indent="-914400" algn="ctr"/>
            <a:r>
              <a:rPr lang="en-US" sz="2400" dirty="0">
                <a:ln w="10160">
                  <a:noFill/>
                  <a:prstDash val="solid"/>
                </a:ln>
                <a:solidFill>
                  <a:srgbClr val="FFFFFF"/>
                </a:solidFill>
                <a:latin typeface="Times New Roman" pitchFamily="18" charset="0"/>
                <a:cs typeface="Times New Roman" pitchFamily="18" charset="0"/>
              </a:rPr>
              <a:t>2</a:t>
            </a:r>
            <a:r>
              <a:rPr lang="en-US" sz="2400" dirty="0">
                <a:ln w="10160">
                  <a:noFill/>
                  <a:prstDash val="solid"/>
                </a:ln>
                <a:latin typeface="Times New Roman" pitchFamily="18" charset="0"/>
                <a:cs typeface="Times New Roman" pitchFamily="18" charset="0"/>
              </a:rPr>
              <a:t> </a:t>
            </a:r>
            <a:r>
              <a:rPr lang="en-US" sz="2400" dirty="0">
                <a:ln w="10160">
                  <a:noFill/>
                  <a:prstDash val="solid"/>
                </a:ln>
                <a:solidFill>
                  <a:srgbClr val="C00000"/>
                </a:solidFill>
                <a:latin typeface="Times New Roman" pitchFamily="18" charset="0"/>
                <a:cs typeface="Times New Roman" pitchFamily="18" charset="0"/>
              </a:rPr>
              <a:t>(2) From alkyl Halides</a:t>
            </a:r>
          </a:p>
        </p:txBody>
      </p:sp>
      <p:sp>
        <p:nvSpPr>
          <p:cNvPr id="5" name="مستطيل 7"/>
          <p:cNvSpPr/>
          <p:nvPr/>
        </p:nvSpPr>
        <p:spPr>
          <a:xfrm>
            <a:off x="642910" y="428604"/>
            <a:ext cx="3821880" cy="461665"/>
          </a:xfrm>
          <a:prstGeom prst="rect">
            <a:avLst/>
          </a:prstGeom>
        </p:spPr>
        <p:txBody>
          <a:bodyPr wrap="none">
            <a:spAutoFit/>
          </a:bodyPr>
          <a:lstStyle/>
          <a:p>
            <a:r>
              <a:rPr lang="en-US" sz="2400" dirty="0">
                <a:solidFill>
                  <a:schemeClr val="tx2"/>
                </a:solidFill>
                <a:latin typeface="Times New Roman" pitchFamily="18" charset="0"/>
                <a:cs typeface="Times New Roman" pitchFamily="18" charset="0"/>
              </a:rPr>
              <a:t>A) Redu</a:t>
            </a:r>
            <a:r>
              <a:rPr lang="en-US" sz="2400" b="1" dirty="0">
                <a:solidFill>
                  <a:schemeClr val="tx2"/>
                </a:solidFill>
                <a:latin typeface="Times New Roman" pitchFamily="18" charset="0"/>
                <a:cs typeface="Times New Roman" pitchFamily="18" charset="0"/>
              </a:rPr>
              <a:t>c</a:t>
            </a:r>
            <a:r>
              <a:rPr lang="en-US" sz="2400" dirty="0">
                <a:solidFill>
                  <a:schemeClr val="tx2"/>
                </a:solidFill>
                <a:latin typeface="Times New Roman" pitchFamily="18" charset="0"/>
                <a:cs typeface="Times New Roman" pitchFamily="18" charset="0"/>
              </a:rPr>
              <a:t>tion of alkyl halides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553" y="1772816"/>
            <a:ext cx="4934919" cy="1261674"/>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9"/>
          <p:cNvSpPr/>
          <p:nvPr/>
        </p:nvSpPr>
        <p:spPr>
          <a:xfrm>
            <a:off x="659306" y="3187002"/>
            <a:ext cx="4525598" cy="461665"/>
          </a:xfrm>
          <a:prstGeom prst="rect">
            <a:avLst/>
          </a:prstGeom>
        </p:spPr>
        <p:txBody>
          <a:bodyPr wrap="none">
            <a:spAutoFit/>
          </a:bodyPr>
          <a:lstStyle/>
          <a:p>
            <a:r>
              <a:rPr lang="en-US" sz="2400" dirty="0">
                <a:solidFill>
                  <a:schemeClr val="tx2"/>
                </a:solidFill>
                <a:latin typeface="Times New Roman" pitchFamily="18" charset="0"/>
                <a:cs typeface="Times New Roman" pitchFamily="18" charset="0"/>
              </a:rPr>
              <a:t>B) Hydrolysis of Grignard Reagent</a:t>
            </a:r>
          </a:p>
        </p:txBody>
      </p:sp>
      <p:grpSp>
        <p:nvGrpSpPr>
          <p:cNvPr id="13" name="Group 12"/>
          <p:cNvGrpSpPr/>
          <p:nvPr/>
        </p:nvGrpSpPr>
        <p:grpSpPr>
          <a:xfrm>
            <a:off x="84398" y="3840849"/>
            <a:ext cx="3427731" cy="2120246"/>
            <a:chOff x="1789766" y="260648"/>
            <a:chExt cx="3427731" cy="2120246"/>
          </a:xfrm>
        </p:grpSpPr>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89766" y="260648"/>
              <a:ext cx="3427731" cy="21202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15816" y="1465039"/>
              <a:ext cx="553357" cy="307777"/>
            </a:xfrm>
            <a:prstGeom prst="rect">
              <a:avLst/>
            </a:prstGeom>
            <a:noFill/>
          </p:spPr>
          <p:txBody>
            <a:bodyPr wrap="none" rtlCol="0">
              <a:spAutoFit/>
            </a:bodyPr>
            <a:lstStyle/>
            <a:p>
              <a:r>
                <a:rPr lang="en-US" sz="1400" b="1" dirty="0"/>
                <a:t>H</a:t>
              </a:r>
              <a:r>
                <a:rPr lang="en-US" sz="1400" b="1" baseline="-25000" dirty="0"/>
                <a:t>3</a:t>
              </a:r>
              <a:r>
                <a:rPr lang="en-US" sz="1400" b="1" dirty="0"/>
                <a:t>O</a:t>
              </a:r>
              <a:r>
                <a:rPr lang="en-US" b="1" baseline="30000" dirty="0"/>
                <a:t>+</a:t>
              </a:r>
            </a:p>
          </p:txBody>
        </p:sp>
      </p:grpSp>
      <p:grpSp>
        <p:nvGrpSpPr>
          <p:cNvPr id="18" name="Group 17"/>
          <p:cNvGrpSpPr/>
          <p:nvPr/>
        </p:nvGrpSpPr>
        <p:grpSpPr>
          <a:xfrm>
            <a:off x="3923928" y="4026595"/>
            <a:ext cx="4896543" cy="2652841"/>
            <a:chOff x="4067944" y="4026596"/>
            <a:chExt cx="4896543" cy="2652841"/>
          </a:xfrm>
        </p:grpSpPr>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67944" y="4026596"/>
              <a:ext cx="4896543" cy="265284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763059" y="5085184"/>
              <a:ext cx="553357" cy="307777"/>
            </a:xfrm>
            <a:prstGeom prst="rect">
              <a:avLst/>
            </a:prstGeom>
            <a:noFill/>
            <a:ln>
              <a:solidFill>
                <a:schemeClr val="bg1">
                  <a:lumMod val="85000"/>
                </a:schemeClr>
              </a:solidFill>
            </a:ln>
          </p:spPr>
          <p:txBody>
            <a:bodyPr wrap="none" rtlCol="0">
              <a:spAutoFit/>
            </a:bodyPr>
            <a:lstStyle/>
            <a:p>
              <a:r>
                <a:rPr lang="en-US" sz="1400" b="1" dirty="0"/>
                <a:t>H</a:t>
              </a:r>
              <a:r>
                <a:rPr lang="en-US" sz="1400" b="1" baseline="-25000" dirty="0"/>
                <a:t>3</a:t>
              </a:r>
              <a:r>
                <a:rPr lang="en-US" sz="1400" b="1" dirty="0"/>
                <a:t>O</a:t>
              </a:r>
              <a:r>
                <a:rPr lang="en-US" b="1" baseline="30000" dirty="0"/>
                <a:t>+</a:t>
              </a:r>
            </a:p>
          </p:txBody>
        </p:sp>
      </p:grpSp>
    </p:spTree>
    <p:extLst>
      <p:ext uri="{BB962C8B-B14F-4D97-AF65-F5344CB8AC3E}">
        <p14:creationId xmlns:p14="http://schemas.microsoft.com/office/powerpoint/2010/main" val="111057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F477E1-CD8B-437D-9CD3-7A03D63B5B5A}" type="slidenum">
              <a:rPr lang="ar-SA" smtClean="0"/>
              <a:t>19</a:t>
            </a:fld>
            <a:endParaRPr lang="ar-SA"/>
          </a:p>
        </p:txBody>
      </p:sp>
      <p:sp>
        <p:nvSpPr>
          <p:cNvPr id="11" name="مستطيل 2"/>
          <p:cNvSpPr/>
          <p:nvPr/>
        </p:nvSpPr>
        <p:spPr>
          <a:xfrm>
            <a:off x="82229" y="10804"/>
            <a:ext cx="3409651" cy="461665"/>
          </a:xfrm>
          <a:prstGeom prst="rect">
            <a:avLst/>
          </a:prstGeom>
        </p:spPr>
        <p:txBody>
          <a:bodyPr wrap="none">
            <a:spAutoFit/>
          </a:bodyPr>
          <a:lstStyle/>
          <a:p>
            <a:r>
              <a:rPr lang="en-US" sz="2400" dirty="0">
                <a:solidFill>
                  <a:schemeClr val="tx2"/>
                </a:solidFill>
                <a:latin typeface="Times New Roman" pitchFamily="18" charset="0"/>
                <a:cs typeface="Times New Roman" pitchFamily="18" charset="0"/>
              </a:rPr>
              <a:t>C) </a:t>
            </a:r>
            <a:r>
              <a:rPr lang="en-US" sz="2400" dirty="0" err="1">
                <a:solidFill>
                  <a:schemeClr val="tx2"/>
                </a:solidFill>
                <a:latin typeface="Times New Roman" pitchFamily="18" charset="0"/>
                <a:cs typeface="Times New Roman" pitchFamily="18" charset="0"/>
              </a:rPr>
              <a:t>Wurtz</a:t>
            </a:r>
            <a:r>
              <a:rPr lang="en-US" sz="2400" dirty="0">
                <a:solidFill>
                  <a:schemeClr val="tx2"/>
                </a:solidFill>
                <a:latin typeface="Times New Roman" pitchFamily="18" charset="0"/>
                <a:cs typeface="Times New Roman" pitchFamily="18" charset="0"/>
              </a:rPr>
              <a:t>-Fitting Reaction</a:t>
            </a:r>
          </a:p>
        </p:txBody>
      </p:sp>
      <p:pic>
        <p:nvPicPr>
          <p:cNvPr id="12" name="Picture 4"/>
          <p:cNvPicPr preferRelativeResize="0">
            <a:picLocks noChangeArrowheads="1"/>
          </p:cNvPicPr>
          <p:nvPr/>
        </p:nvPicPr>
        <p:blipFill>
          <a:blip r:embed="rId2"/>
          <a:srcRect/>
          <a:stretch>
            <a:fillRect/>
          </a:stretch>
        </p:blipFill>
        <p:spPr bwMode="auto">
          <a:xfrm>
            <a:off x="3851920" y="1285860"/>
            <a:ext cx="4755218" cy="648000"/>
          </a:xfrm>
          <a:prstGeom prst="rect">
            <a:avLst/>
          </a:prstGeom>
          <a:noFill/>
          <a:ln w="9525">
            <a:solidFill>
              <a:schemeClr val="bg1">
                <a:lumMod val="85000"/>
              </a:schemeClr>
            </a:solidFill>
            <a:miter lim="800000"/>
            <a:headEnd/>
            <a:tailEnd/>
          </a:ln>
          <a:effectLst/>
        </p:spPr>
      </p:pic>
      <p:grpSp>
        <p:nvGrpSpPr>
          <p:cNvPr id="13" name="Group 12"/>
          <p:cNvGrpSpPr/>
          <p:nvPr/>
        </p:nvGrpSpPr>
        <p:grpSpPr>
          <a:xfrm>
            <a:off x="214282" y="642918"/>
            <a:ext cx="3737576" cy="1000132"/>
            <a:chOff x="214282" y="642918"/>
            <a:chExt cx="3737576" cy="1000132"/>
          </a:xfrm>
        </p:grpSpPr>
        <p:pic>
          <p:nvPicPr>
            <p:cNvPr id="14" name="Picture 2" descr="http://clem.mscd.edu/~wiederm/oc1chp/oc1chptopic1/wurtz.gif"/>
            <p:cNvPicPr>
              <a:picLocks noChangeAspect="1" noChangeArrowheads="1"/>
            </p:cNvPicPr>
            <p:nvPr/>
          </p:nvPicPr>
          <p:blipFill>
            <a:blip r:embed="rId3" cstate="print"/>
            <a:srcRect b="44100"/>
            <a:stretch>
              <a:fillRect/>
            </a:stretch>
          </p:blipFill>
          <p:spPr bwMode="auto">
            <a:xfrm>
              <a:off x="214282" y="642918"/>
              <a:ext cx="3737576" cy="571504"/>
            </a:xfrm>
            <a:prstGeom prst="rect">
              <a:avLst/>
            </a:prstGeom>
            <a:noFill/>
          </p:spPr>
        </p:pic>
        <p:pic>
          <p:nvPicPr>
            <p:cNvPr id="15" name="Picture 2" descr="http://clem.mscd.edu/~wiederm/oc1chp/oc1chptopic1/wurtz.gif"/>
            <p:cNvPicPr>
              <a:picLocks noChangeAspect="1" noChangeArrowheads="1"/>
            </p:cNvPicPr>
            <p:nvPr/>
          </p:nvPicPr>
          <p:blipFill>
            <a:blip r:embed="rId3" cstate="print"/>
            <a:srcRect l="51606" t="55901" r="19723" b="2174"/>
            <a:stretch>
              <a:fillRect/>
            </a:stretch>
          </p:blipFill>
          <p:spPr bwMode="auto">
            <a:xfrm>
              <a:off x="2071670" y="1214422"/>
              <a:ext cx="1071570" cy="428628"/>
            </a:xfrm>
            <a:prstGeom prst="rect">
              <a:avLst/>
            </a:prstGeom>
            <a:noFill/>
          </p:spPr>
        </p:pic>
      </p:grpSp>
      <p:sp>
        <p:nvSpPr>
          <p:cNvPr id="16" name="مستطيل 5"/>
          <p:cNvSpPr/>
          <p:nvPr/>
        </p:nvSpPr>
        <p:spPr>
          <a:xfrm>
            <a:off x="107504" y="1988840"/>
            <a:ext cx="4413388" cy="461665"/>
          </a:xfrm>
          <a:prstGeom prst="rect">
            <a:avLst/>
          </a:prstGeom>
        </p:spPr>
        <p:txBody>
          <a:bodyPr wrap="none">
            <a:spAutoFit/>
          </a:bodyPr>
          <a:lstStyle/>
          <a:p>
            <a:r>
              <a:rPr lang="en-US" sz="2400" dirty="0">
                <a:solidFill>
                  <a:schemeClr val="tx2"/>
                </a:solidFill>
                <a:latin typeface="Times New Roman" pitchFamily="18" charset="0"/>
                <a:cs typeface="Times New Roman" pitchFamily="18" charset="0"/>
              </a:rPr>
              <a:t>D) Corey-House (Gilman reagent)</a:t>
            </a:r>
          </a:p>
        </p:txBody>
      </p:sp>
      <p:grpSp>
        <p:nvGrpSpPr>
          <p:cNvPr id="19" name="Group 18"/>
          <p:cNvGrpSpPr/>
          <p:nvPr/>
        </p:nvGrpSpPr>
        <p:grpSpPr>
          <a:xfrm>
            <a:off x="323528" y="2420888"/>
            <a:ext cx="4208468" cy="1825867"/>
            <a:chOff x="4554144" y="2611245"/>
            <a:chExt cx="4208468" cy="1825867"/>
          </a:xfrm>
        </p:grpSpPr>
        <p:pic>
          <p:nvPicPr>
            <p:cNvPr id="20" name="Picture 19" descr="http://clem.mscd.edu/~wiederm/oc1chp/oc1chptopic1/coreyhouse.gif"/>
            <p:cNvPicPr>
              <a:picLocks noChangeAspect="1" noChangeArrowheads="1"/>
            </p:cNvPicPr>
            <p:nvPr/>
          </p:nvPicPr>
          <p:blipFill rotWithShape="1">
            <a:blip r:embed="rId4" cstate="print"/>
            <a:srcRect t="76079"/>
            <a:stretch/>
          </p:blipFill>
          <p:spPr bwMode="auto">
            <a:xfrm>
              <a:off x="4711923" y="3964090"/>
              <a:ext cx="4050689" cy="473022"/>
            </a:xfrm>
            <a:prstGeom prst="rect">
              <a:avLst/>
            </a:prstGeom>
            <a:noFill/>
          </p:spPr>
        </p:pic>
        <p:pic>
          <p:nvPicPr>
            <p:cNvPr id="21" name="Picture 2" descr="http://clem.mscd.edu/~wiederm/oc1chp/oc1chptopic1/coreyhouse.gif"/>
            <p:cNvPicPr>
              <a:picLocks noChangeAspect="1" noChangeArrowheads="1"/>
            </p:cNvPicPr>
            <p:nvPr/>
          </p:nvPicPr>
          <p:blipFill rotWithShape="1">
            <a:blip r:embed="rId4" cstate="print"/>
            <a:srcRect b="30871"/>
            <a:stretch/>
          </p:blipFill>
          <p:spPr bwMode="auto">
            <a:xfrm>
              <a:off x="4554144" y="2611245"/>
              <a:ext cx="4050689" cy="1366989"/>
            </a:xfrm>
            <a:prstGeom prst="rect">
              <a:avLst/>
            </a:prstGeom>
            <a:noFill/>
          </p:spPr>
        </p:pic>
      </p:grpSp>
      <p:pic>
        <p:nvPicPr>
          <p:cNvPr id="1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149080"/>
            <a:ext cx="6339137" cy="270892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2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257" b="21798"/>
          <a:stretch/>
        </p:blipFill>
        <p:spPr bwMode="auto">
          <a:xfrm>
            <a:off x="251520" y="1799484"/>
            <a:ext cx="8389464" cy="312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092067" y="359284"/>
            <a:ext cx="2708369" cy="584775"/>
          </a:xfrm>
          <a:prstGeom prst="rect">
            <a:avLst/>
          </a:prstGeom>
        </p:spPr>
        <p:txBody>
          <a:bodyPr wrap="none">
            <a:spAutoFit/>
          </a:bodyPr>
          <a:lstStyle/>
          <a:p>
            <a:r>
              <a:rPr lang="en-US" sz="3200" b="1" dirty="0">
                <a:solidFill>
                  <a:srgbClr val="00B050"/>
                </a:solidFill>
                <a:latin typeface="Times New Roman" pitchFamily="18" charset="0"/>
                <a:cs typeface="Times New Roman" pitchFamily="18" charset="0"/>
              </a:rPr>
              <a:t>Hydrocarbons</a:t>
            </a:r>
            <a:endParaRPr lang="ar-SA" sz="3200" dirty="0"/>
          </a:p>
        </p:txBody>
      </p:sp>
      <p:sp>
        <p:nvSpPr>
          <p:cNvPr id="3" name="عنصر نائب لرقم الشريحة 2"/>
          <p:cNvSpPr>
            <a:spLocks noGrp="1"/>
          </p:cNvSpPr>
          <p:nvPr>
            <p:ph type="sldNum" sz="quarter" idx="12"/>
          </p:nvPr>
        </p:nvSpPr>
        <p:spPr/>
        <p:txBody>
          <a:bodyPr/>
          <a:lstStyle/>
          <a:p>
            <a:fld id="{E1F477E1-CD8B-437D-9CD3-7A03D63B5B5A}" type="slidenum">
              <a:rPr lang="ar-SA" smtClean="0"/>
              <a:t>2</a:t>
            </a:fld>
            <a:endParaRPr lang="ar-SA"/>
          </a:p>
        </p:txBody>
      </p:sp>
    </p:spTree>
    <p:extLst>
      <p:ext uri="{BB962C8B-B14F-4D97-AF65-F5344CB8AC3E}">
        <p14:creationId xmlns:p14="http://schemas.microsoft.com/office/powerpoint/2010/main" val="4049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20</a:t>
            </a:fld>
            <a:endParaRPr lang="ar-SA"/>
          </a:p>
        </p:txBody>
      </p:sp>
      <p:sp>
        <p:nvSpPr>
          <p:cNvPr id="3" name="مستطيل 2"/>
          <p:cNvSpPr/>
          <p:nvPr/>
        </p:nvSpPr>
        <p:spPr>
          <a:xfrm>
            <a:off x="2771800" y="0"/>
            <a:ext cx="3584636" cy="584775"/>
          </a:xfrm>
          <a:prstGeom prst="rect">
            <a:avLst/>
          </a:prstGeom>
        </p:spPr>
        <p:txBody>
          <a:bodyPr wrap="none">
            <a:spAutoFit/>
          </a:bodyPr>
          <a:lstStyle/>
          <a:p>
            <a:pPr lvl="0" algn="l"/>
            <a:r>
              <a:rPr lang="en-US" sz="3200" dirty="0">
                <a:solidFill>
                  <a:srgbClr val="00B050"/>
                </a:solidFill>
                <a:latin typeface="Times New Roman" pitchFamily="18" charset="0"/>
              </a:rPr>
              <a:t>Reactions of alkanes</a:t>
            </a:r>
            <a:endParaRPr lang="ar-SA" sz="3200" dirty="0">
              <a:solidFill>
                <a:srgbClr val="00B050"/>
              </a:solidFill>
              <a:latin typeface="Times New Roman" pitchFamily="18" charset="0"/>
            </a:endParaRPr>
          </a:p>
        </p:txBody>
      </p:sp>
      <p:sp>
        <p:nvSpPr>
          <p:cNvPr id="4" name="مستطيل 3"/>
          <p:cNvSpPr/>
          <p:nvPr/>
        </p:nvSpPr>
        <p:spPr>
          <a:xfrm>
            <a:off x="2771800" y="0"/>
            <a:ext cx="3584636" cy="584775"/>
          </a:xfrm>
          <a:prstGeom prst="rect">
            <a:avLst/>
          </a:prstGeom>
        </p:spPr>
        <p:txBody>
          <a:bodyPr wrap="none">
            <a:spAutoFit/>
          </a:bodyPr>
          <a:lstStyle/>
          <a:p>
            <a:pPr lvl="0" algn="l"/>
            <a:r>
              <a:rPr lang="en-US" sz="3200" dirty="0">
                <a:solidFill>
                  <a:srgbClr val="00B050"/>
                </a:solidFill>
                <a:latin typeface="Times New Roman" pitchFamily="18" charset="0"/>
              </a:rPr>
              <a:t>Reactions of alkanes</a:t>
            </a:r>
            <a:endParaRPr lang="ar-SA" sz="3200" dirty="0">
              <a:solidFill>
                <a:srgbClr val="00B050"/>
              </a:solidFill>
              <a:latin typeface="Times New Roman" pitchFamily="18" charset="0"/>
            </a:endParaRPr>
          </a:p>
        </p:txBody>
      </p:sp>
      <p:sp>
        <p:nvSpPr>
          <p:cNvPr id="5" name="مستطيل 4"/>
          <p:cNvSpPr/>
          <p:nvPr/>
        </p:nvSpPr>
        <p:spPr>
          <a:xfrm>
            <a:off x="0" y="584774"/>
            <a:ext cx="2276585" cy="461665"/>
          </a:xfrm>
          <a:prstGeom prst="rect">
            <a:avLst/>
          </a:prstGeom>
        </p:spPr>
        <p:txBody>
          <a:bodyPr wrap="none">
            <a:spAutoFit/>
          </a:bodyPr>
          <a:lstStyle/>
          <a:p>
            <a:pPr lvl="0"/>
            <a:r>
              <a:rPr lang="en-US" sz="2400" dirty="0">
                <a:solidFill>
                  <a:srgbClr val="C00000"/>
                </a:solidFill>
                <a:latin typeface="Times New Roman" pitchFamily="18" charset="0"/>
                <a:cs typeface="Times New Roman" pitchFamily="18" charset="0"/>
              </a:rPr>
              <a:t>(1) Halogenation</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46440"/>
            <a:ext cx="58257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905" y="4311545"/>
            <a:ext cx="6194425" cy="25241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4154" y="1414119"/>
            <a:ext cx="1704313" cy="461665"/>
          </a:xfrm>
          <a:prstGeom prst="rect">
            <a:avLst/>
          </a:prstGeom>
          <a:noFill/>
        </p:spPr>
        <p:txBody>
          <a:bodyPr wrap="none" rtlCol="0">
            <a:spAutoFit/>
          </a:bodyPr>
          <a:lstStyle/>
          <a:p>
            <a:r>
              <a:rPr lang="en-US" sz="2400" dirty="0">
                <a:solidFill>
                  <a:srgbClr val="C00000"/>
                </a:solidFill>
                <a:latin typeface="Times New Roman" pitchFamily="18" charset="0"/>
                <a:cs typeface="Times New Roman" pitchFamily="18" charset="0"/>
              </a:rPr>
              <a:t>Mechanism:</a:t>
            </a:r>
          </a:p>
        </p:txBody>
      </p:sp>
      <p:sp>
        <p:nvSpPr>
          <p:cNvPr id="14" name="مربع نص 13"/>
          <p:cNvSpPr txBox="1"/>
          <p:nvPr/>
        </p:nvSpPr>
        <p:spPr>
          <a:xfrm>
            <a:off x="374918" y="3762816"/>
            <a:ext cx="1361270"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a:t>
            </a:r>
            <a:endParaRPr lang="ar-SA" sz="2400" dirty="0">
              <a:solidFill>
                <a:srgbClr val="C00000"/>
              </a:solidFill>
              <a:latin typeface="Times New Roman" pitchFamily="18" charset="0"/>
              <a:cs typeface="Times New Roman" pitchFamily="18" charset="0"/>
            </a:endParaRPr>
          </a:p>
        </p:txBody>
      </p:sp>
      <p:pic>
        <p:nvPicPr>
          <p:cNvPr id="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983035"/>
            <a:ext cx="5518150" cy="187801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3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21</a:t>
            </a:fld>
            <a:endParaRPr lang="ar-SA"/>
          </a:p>
        </p:txBody>
      </p:sp>
      <p:grpSp>
        <p:nvGrpSpPr>
          <p:cNvPr id="9" name="مجموعة 8"/>
          <p:cNvGrpSpPr/>
          <p:nvPr/>
        </p:nvGrpSpPr>
        <p:grpSpPr>
          <a:xfrm>
            <a:off x="106260" y="800182"/>
            <a:ext cx="3357349" cy="2583802"/>
            <a:chOff x="3059832" y="1228014"/>
            <a:chExt cx="3357349" cy="2583802"/>
          </a:xfrm>
        </p:grpSpPr>
        <p:pic>
          <p:nvPicPr>
            <p:cNvPr id="4" name="Picture 3" descr="Chapt04.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47761" t="47811" r="15522" b="32944"/>
            <a:stretch/>
          </p:blipFill>
          <p:spPr>
            <a:xfrm>
              <a:off x="3059832" y="1856096"/>
              <a:ext cx="3357349" cy="1258880"/>
            </a:xfrm>
            <a:prstGeom prst="rect">
              <a:avLst/>
            </a:prstGeom>
          </p:spPr>
        </p:pic>
        <p:grpSp>
          <p:nvGrpSpPr>
            <p:cNvPr id="7" name="مجموعة 6"/>
            <p:cNvGrpSpPr/>
            <p:nvPr/>
          </p:nvGrpSpPr>
          <p:grpSpPr>
            <a:xfrm>
              <a:off x="3240360" y="3140968"/>
              <a:ext cx="3059832" cy="670848"/>
              <a:chOff x="3254068" y="4559424"/>
              <a:chExt cx="3059832" cy="670848"/>
            </a:xfrm>
          </p:grpSpPr>
          <p:pic>
            <p:nvPicPr>
              <p:cNvPr id="6" name="Picture 5" descr="Chapt04.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54165" t="40748" r="20312" b="52537"/>
              <a:stretch/>
            </p:blipFill>
            <p:spPr>
              <a:xfrm>
                <a:off x="3254068" y="4559424"/>
                <a:ext cx="3059832" cy="670848"/>
              </a:xfrm>
              <a:prstGeom prst="rect">
                <a:avLst/>
              </a:prstGeom>
            </p:spPr>
          </p:pic>
          <p:sp>
            <p:nvSpPr>
              <p:cNvPr id="5" name="TextBox 4"/>
              <p:cNvSpPr txBox="1"/>
              <p:nvPr/>
            </p:nvSpPr>
            <p:spPr>
              <a:xfrm>
                <a:off x="3416705" y="4711117"/>
                <a:ext cx="2523447" cy="261610"/>
              </a:xfrm>
              <a:prstGeom prst="rect">
                <a:avLst/>
              </a:prstGeom>
              <a:solidFill>
                <a:schemeClr val="accent1">
                  <a:lumMod val="20000"/>
                  <a:lumOff val="80000"/>
                </a:schemeClr>
              </a:solidFill>
            </p:spPr>
            <p:txBody>
              <a:bodyPr wrap="none" rtlCol="0">
                <a:spAutoFit/>
              </a:bodyPr>
              <a:lstStyle/>
              <a:p>
                <a:r>
                  <a:rPr lang="en-US" sz="1100" b="1" dirty="0">
                    <a:latin typeface="Times New Roman" pitchFamily="18" charset="0"/>
                    <a:cs typeface="Times New Roman" pitchFamily="18" charset="0"/>
                  </a:rPr>
                  <a:t>Ease of  abstraction of hydrogen atoms</a:t>
                </a:r>
              </a:p>
            </p:txBody>
          </p:sp>
        </p:grpSp>
        <p:pic>
          <p:nvPicPr>
            <p:cNvPr id="8" name="Picture 7" descr="Chapt04.pdf (SECURED) - Adobe Acrobat Reader DC"/>
            <p:cNvPicPr preferRelativeResize="0">
              <a:picLocks/>
            </p:cNvPicPr>
            <p:nvPr/>
          </p:nvPicPr>
          <p:blipFill rotWithShape="1">
            <a:blip r:embed="rId2">
              <a:extLst>
                <a:ext uri="{28A0092B-C50C-407E-A947-70E740481C1C}">
                  <a14:useLocalDpi xmlns:a14="http://schemas.microsoft.com/office/drawing/2010/main" val="0"/>
                </a:ext>
              </a:extLst>
            </a:blip>
            <a:srcRect l="54274" t="39933" r="20831" b="53058"/>
            <a:stretch/>
          </p:blipFill>
          <p:spPr>
            <a:xfrm>
              <a:off x="3258355" y="1228014"/>
              <a:ext cx="2988000" cy="648000"/>
            </a:xfrm>
            <a:prstGeom prst="rect">
              <a:avLst/>
            </a:prstGeom>
          </p:spPr>
        </p:pic>
      </p:grpSp>
      <p:sp>
        <p:nvSpPr>
          <p:cNvPr id="12" name="Rectangle 5"/>
          <p:cNvSpPr/>
          <p:nvPr/>
        </p:nvSpPr>
        <p:spPr>
          <a:xfrm>
            <a:off x="678745" y="0"/>
            <a:ext cx="5609228" cy="523220"/>
          </a:xfrm>
          <a:prstGeom prst="rect">
            <a:avLst/>
          </a:prstGeom>
        </p:spPr>
        <p:txBody>
          <a:bodyPr wrap="none">
            <a:spAutoFit/>
          </a:bodyPr>
          <a:lstStyle/>
          <a:p>
            <a:r>
              <a:rPr lang="en-US" sz="2800" dirty="0">
                <a:solidFill>
                  <a:srgbClr val="C00000"/>
                </a:solidFill>
                <a:latin typeface="Times New Roman" pitchFamily="18" charset="0"/>
                <a:cs typeface="Times New Roman" pitchFamily="18" charset="0"/>
              </a:rPr>
              <a:t>Selectivity in </a:t>
            </a:r>
            <a:r>
              <a:rPr lang="en-US" sz="2800" dirty="0" err="1">
                <a:solidFill>
                  <a:srgbClr val="C00000"/>
                </a:solidFill>
                <a:latin typeface="Times New Roman" pitchFamily="18" charset="0"/>
                <a:cs typeface="Times New Roman" pitchFamily="18" charset="0"/>
              </a:rPr>
              <a:t>Halogenation</a:t>
            </a:r>
            <a:r>
              <a:rPr lang="en-US" sz="2800" dirty="0">
                <a:solidFill>
                  <a:srgbClr val="C00000"/>
                </a:solidFill>
                <a:latin typeface="Times New Roman" pitchFamily="18" charset="0"/>
                <a:cs typeface="Times New Roman" pitchFamily="18" charset="0"/>
              </a:rPr>
              <a:t> Reactions</a:t>
            </a:r>
            <a:endParaRPr lang="en-US" sz="2800" dirty="0">
              <a:solidFill>
                <a:srgbClr val="C00000"/>
              </a:solidFill>
            </a:endParaRPr>
          </a:p>
        </p:txBody>
      </p:sp>
      <p:pic>
        <p:nvPicPr>
          <p:cNvPr id="13" name="Picture 3"/>
          <p:cNvPicPr>
            <a:picLocks noChangeAspect="1" noChangeArrowheads="1"/>
          </p:cNvPicPr>
          <p:nvPr/>
        </p:nvPicPr>
        <p:blipFill rotWithShape="1">
          <a:blip r:embed="rId3"/>
          <a:srcRect r="-3597"/>
          <a:stretch/>
        </p:blipFill>
        <p:spPr bwMode="auto">
          <a:xfrm>
            <a:off x="4139952" y="652083"/>
            <a:ext cx="4505287" cy="2880000"/>
          </a:xfrm>
          <a:prstGeom prst="rect">
            <a:avLst/>
          </a:prstGeom>
          <a:noFill/>
          <a:ln w="19050">
            <a:solidFill>
              <a:schemeClr val="bg1">
                <a:lumMod val="75000"/>
              </a:schemeClr>
            </a:solid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4139952" y="3789360"/>
            <a:ext cx="4541359" cy="2880000"/>
          </a:xfrm>
          <a:prstGeom prst="rect">
            <a:avLst/>
          </a:prstGeom>
          <a:noFill/>
          <a:ln w="19050">
            <a:solidFill>
              <a:schemeClr val="bg1">
                <a:lumMod val="75000"/>
              </a:schemeClr>
            </a:solidFill>
            <a:miter lim="800000"/>
            <a:headEnd/>
            <a:tailEnd/>
          </a:ln>
          <a:effectLst/>
        </p:spPr>
      </p:pic>
    </p:spTree>
    <p:extLst>
      <p:ext uri="{BB962C8B-B14F-4D97-AF65-F5344CB8AC3E}">
        <p14:creationId xmlns:p14="http://schemas.microsoft.com/office/powerpoint/2010/main" val="76547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22</a:t>
            </a:fld>
            <a:endParaRPr lang="ar-SA"/>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60" t="15054" r="5043"/>
          <a:stretch/>
        </p:blipFill>
        <p:spPr bwMode="auto">
          <a:xfrm>
            <a:off x="2066312" y="2204864"/>
            <a:ext cx="4399858" cy="2008449"/>
          </a:xfrm>
          <a:prstGeom prst="snip1Rect">
            <a:avLst>
              <a:gd name="adj" fmla="val 3197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23528" y="57274"/>
            <a:ext cx="2124299" cy="461665"/>
          </a:xfrm>
          <a:prstGeom prst="rect">
            <a:avLst/>
          </a:prstGeom>
        </p:spPr>
        <p:txBody>
          <a:bodyPr wrap="none">
            <a:spAutoFit/>
          </a:bodyPr>
          <a:lstStyle/>
          <a:p>
            <a:pPr lvl="0"/>
            <a:r>
              <a:rPr lang="en-US" sz="2400" dirty="0">
                <a:solidFill>
                  <a:srgbClr val="C00000"/>
                </a:solidFill>
                <a:latin typeface="Times New Roman" pitchFamily="18" charset="0"/>
                <a:cs typeface="Times New Roman" pitchFamily="18" charset="0"/>
              </a:rPr>
              <a:t>(2) Combustion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26" y="698297"/>
            <a:ext cx="5867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584816" y="1628800"/>
            <a:ext cx="148149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sp>
        <p:nvSpPr>
          <p:cNvPr id="7" name="مستطيل 6"/>
          <p:cNvSpPr/>
          <p:nvPr/>
        </p:nvSpPr>
        <p:spPr>
          <a:xfrm>
            <a:off x="179512" y="4429337"/>
            <a:ext cx="3260829" cy="461665"/>
          </a:xfrm>
          <a:prstGeom prst="rect">
            <a:avLst/>
          </a:prstGeom>
        </p:spPr>
        <p:txBody>
          <a:bodyPr wrap="none">
            <a:spAutoFit/>
          </a:bodyPr>
          <a:lstStyle/>
          <a:p>
            <a:pPr lvl="0"/>
            <a:r>
              <a:rPr lang="en-US" sz="2400" dirty="0">
                <a:solidFill>
                  <a:srgbClr val="C00000"/>
                </a:solidFill>
                <a:latin typeface="Times New Roman" pitchFamily="18" charset="0"/>
                <a:cs typeface="Times New Roman" pitchFamily="18" charset="0"/>
              </a:rPr>
              <a:t>(3) Pyrolysis ( cracking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351" y="5229200"/>
            <a:ext cx="68040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49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23</a:t>
            </a:fld>
            <a:endParaRPr lang="ar-SA"/>
          </a:p>
        </p:txBody>
      </p:sp>
      <p:sp>
        <p:nvSpPr>
          <p:cNvPr id="3" name="مربع نص 2"/>
          <p:cNvSpPr txBox="1"/>
          <p:nvPr/>
        </p:nvSpPr>
        <p:spPr>
          <a:xfrm>
            <a:off x="3419872" y="22582"/>
            <a:ext cx="2398412" cy="584775"/>
          </a:xfrm>
          <a:prstGeom prst="rect">
            <a:avLst/>
          </a:prstGeom>
          <a:noFill/>
        </p:spPr>
        <p:txBody>
          <a:bodyPr wrap="none" rtlCol="1">
            <a:spAutoFit/>
          </a:bodyPr>
          <a:lstStyle/>
          <a:p>
            <a:pPr lvl="0" algn="ctr">
              <a:defRPr/>
            </a:pPr>
            <a:r>
              <a:rPr lang="en-US" sz="3200" dirty="0">
                <a:solidFill>
                  <a:srgbClr val="00B050"/>
                </a:solidFill>
                <a:latin typeface="Times New Roman" pitchFamily="18" charset="0"/>
                <a:cs typeface="Times New Roman" pitchFamily="18" charset="0"/>
              </a:rPr>
              <a:t>Cycloalkanes</a:t>
            </a:r>
          </a:p>
        </p:txBody>
      </p:sp>
      <p:sp>
        <p:nvSpPr>
          <p:cNvPr id="4" name="مستطيل 3"/>
          <p:cNvSpPr/>
          <p:nvPr/>
        </p:nvSpPr>
        <p:spPr>
          <a:xfrm>
            <a:off x="1884921" y="1184459"/>
            <a:ext cx="920444" cy="461665"/>
          </a:xfrm>
          <a:prstGeom prst="rect">
            <a:avLst/>
          </a:prstGeom>
        </p:spPr>
        <p:txBody>
          <a:bodyPr wrap="none">
            <a:spAutoFit/>
          </a:bodyPr>
          <a:lstStyle/>
          <a:p>
            <a:r>
              <a:rPr lang="en-US" sz="2400" dirty="0">
                <a:solidFill>
                  <a:prstClr val="black"/>
                </a:solidFill>
                <a:latin typeface="Times New Roman" pitchFamily="18" charset="0"/>
                <a:cs typeface="Times New Roman" pitchFamily="18" charset="0"/>
              </a:rPr>
              <a:t>C</a:t>
            </a:r>
            <a:r>
              <a:rPr lang="en-US" sz="2400" baseline="-25000" dirty="0">
                <a:solidFill>
                  <a:prstClr val="black"/>
                </a:solidFill>
                <a:latin typeface="Times New Roman" pitchFamily="18" charset="0"/>
                <a:cs typeface="Times New Roman" pitchFamily="18" charset="0"/>
              </a:rPr>
              <a:t>n</a:t>
            </a:r>
            <a:r>
              <a:rPr lang="en-US" sz="2400" dirty="0">
                <a:solidFill>
                  <a:prstClr val="black"/>
                </a:solidFill>
                <a:latin typeface="Times New Roman" pitchFamily="18" charset="0"/>
                <a:cs typeface="Times New Roman" pitchFamily="18" charset="0"/>
              </a:rPr>
              <a:t>H</a:t>
            </a:r>
            <a:r>
              <a:rPr lang="en-US" sz="2400" baseline="-25000" dirty="0">
                <a:solidFill>
                  <a:prstClr val="black"/>
                </a:solidFill>
                <a:latin typeface="Times New Roman" pitchFamily="18" charset="0"/>
                <a:cs typeface="Times New Roman" pitchFamily="18" charset="0"/>
              </a:rPr>
              <a:t>2n</a:t>
            </a:r>
            <a:endParaRPr lang="ar-SA" dirty="0"/>
          </a:p>
        </p:txBody>
      </p:sp>
      <p:sp>
        <p:nvSpPr>
          <p:cNvPr id="5" name="مستطيل 4"/>
          <p:cNvSpPr/>
          <p:nvPr/>
        </p:nvSpPr>
        <p:spPr>
          <a:xfrm>
            <a:off x="4730188" y="1167135"/>
            <a:ext cx="3078086" cy="461665"/>
          </a:xfrm>
          <a:prstGeom prst="rect">
            <a:avLst/>
          </a:prstGeom>
        </p:spPr>
        <p:txBody>
          <a:bodyPr wrap="none">
            <a:spAutoFit/>
          </a:bodyPr>
          <a:lstStyle/>
          <a:p>
            <a:r>
              <a:rPr lang="en-US" sz="2400" dirty="0">
                <a:solidFill>
                  <a:prstClr val="black"/>
                </a:solidFill>
                <a:latin typeface="Times New Roman" pitchFamily="18" charset="0"/>
                <a:cs typeface="Times New Roman" pitchFamily="18" charset="0"/>
              </a:rPr>
              <a:t>containing a single ring</a:t>
            </a:r>
            <a:endParaRPr lang="ar-SA" dirty="0"/>
          </a:p>
        </p:txBody>
      </p:sp>
      <p:grpSp>
        <p:nvGrpSpPr>
          <p:cNvPr id="6" name="مجموعة 5"/>
          <p:cNvGrpSpPr/>
          <p:nvPr/>
        </p:nvGrpSpPr>
        <p:grpSpPr>
          <a:xfrm>
            <a:off x="1000100" y="2493080"/>
            <a:ext cx="6201468" cy="1656000"/>
            <a:chOff x="683568" y="1052920"/>
            <a:chExt cx="6201468" cy="1656000"/>
          </a:xfrm>
        </p:grpSpPr>
        <p:pic>
          <p:nvPicPr>
            <p:cNvPr id="7" name="Picture 2"/>
            <p:cNvPicPr>
              <a:picLocks noChangeAspect="1" noChangeArrowheads="1"/>
            </p:cNvPicPr>
            <p:nvPr/>
          </p:nvPicPr>
          <p:blipFill>
            <a:blip r:embed="rId2" cstate="print"/>
            <a:srcRect/>
            <a:stretch>
              <a:fillRect/>
            </a:stretch>
          </p:blipFill>
          <p:spPr bwMode="auto">
            <a:xfrm>
              <a:off x="683568" y="1052920"/>
              <a:ext cx="3610530" cy="165600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8" name="Picture 3"/>
            <p:cNvPicPr preferRelativeResize="0">
              <a:picLocks noChangeArrowheads="1"/>
            </p:cNvPicPr>
            <p:nvPr/>
          </p:nvPicPr>
          <p:blipFill rotWithShape="1">
            <a:blip r:embed="rId3" cstate="print"/>
            <a:srcRect l="38369"/>
            <a:stretch/>
          </p:blipFill>
          <p:spPr bwMode="auto">
            <a:xfrm>
              <a:off x="5465990" y="1052920"/>
              <a:ext cx="1419046" cy="1656000"/>
            </a:xfrm>
            <a:prstGeom prst="rect">
              <a:avLst/>
            </a:prstGeom>
            <a:ln>
              <a:headEnd/>
              <a:tailEnd/>
            </a:ln>
          </p:spPr>
          <p:style>
            <a:lnRef idx="1">
              <a:schemeClr val="dk1"/>
            </a:lnRef>
            <a:fillRef idx="2">
              <a:schemeClr val="dk1"/>
            </a:fillRef>
            <a:effectRef idx="1">
              <a:schemeClr val="dk1"/>
            </a:effectRef>
            <a:fontRef idx="minor">
              <a:schemeClr val="dk1"/>
            </a:fontRef>
          </p:style>
        </p:pic>
        <p:cxnSp>
          <p:nvCxnSpPr>
            <p:cNvPr id="9" name="رابط كسهم مستقيم 8"/>
            <p:cNvCxnSpPr/>
            <p:nvPr/>
          </p:nvCxnSpPr>
          <p:spPr>
            <a:xfrm>
              <a:off x="4499992" y="1772816"/>
              <a:ext cx="720080" cy="0"/>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grpSp>
      <p:grpSp>
        <p:nvGrpSpPr>
          <p:cNvPr id="10" name="مجموعة 9"/>
          <p:cNvGrpSpPr/>
          <p:nvPr/>
        </p:nvGrpSpPr>
        <p:grpSpPr>
          <a:xfrm>
            <a:off x="3059832" y="4551510"/>
            <a:ext cx="3888432" cy="461666"/>
            <a:chOff x="2132173" y="3861046"/>
            <a:chExt cx="3888432" cy="461666"/>
          </a:xfrm>
        </p:grpSpPr>
        <p:sp>
          <p:nvSpPr>
            <p:cNvPr id="11" name="مربع نص 10"/>
            <p:cNvSpPr txBox="1"/>
            <p:nvPr/>
          </p:nvSpPr>
          <p:spPr>
            <a:xfrm>
              <a:off x="2132173" y="3861047"/>
              <a:ext cx="1241754" cy="461665"/>
            </a:xfrm>
            <a:prstGeom prst="rect">
              <a:avLst/>
            </a:prstGeom>
            <a:noFill/>
          </p:spPr>
          <p:txBody>
            <a:bodyPr wrap="square" rtlCol="1">
              <a:spAutoFit/>
            </a:bodyPr>
            <a:lstStyle/>
            <a:p>
              <a:pPr algn="l"/>
              <a:r>
                <a:rPr lang="en-US" sz="2400" dirty="0">
                  <a:solidFill>
                    <a:prstClr val="black"/>
                  </a:solidFill>
                  <a:latin typeface="Times New Roman" pitchFamily="18" charset="0"/>
                  <a:cs typeface="Times New Roman" pitchFamily="18" charset="0"/>
                </a:rPr>
                <a:t>C</a:t>
              </a:r>
              <a:r>
                <a:rPr lang="en-US" sz="2400" baseline="-25000" dirty="0">
                  <a:solidFill>
                    <a:prstClr val="black"/>
                  </a:solidFill>
                  <a:latin typeface="Times New Roman" pitchFamily="18" charset="0"/>
                  <a:cs typeface="Times New Roman" pitchFamily="18" charset="0"/>
                </a:rPr>
                <a:t>n</a:t>
              </a:r>
              <a:r>
                <a:rPr lang="en-US" sz="2400" dirty="0">
                  <a:solidFill>
                    <a:prstClr val="black"/>
                  </a:solidFill>
                  <a:latin typeface="Times New Roman" pitchFamily="18" charset="0"/>
                  <a:cs typeface="Times New Roman" pitchFamily="18" charset="0"/>
                </a:rPr>
                <a:t>H</a:t>
              </a:r>
              <a:r>
                <a:rPr lang="en-US" sz="2400" baseline="-25000" dirty="0">
                  <a:solidFill>
                    <a:prstClr val="black"/>
                  </a:solidFill>
                  <a:latin typeface="Times New Roman" pitchFamily="18" charset="0"/>
                  <a:cs typeface="Times New Roman" pitchFamily="18" charset="0"/>
                </a:rPr>
                <a:t>2n+2</a:t>
              </a:r>
              <a:endParaRPr lang="ar-SA" dirty="0"/>
            </a:p>
          </p:txBody>
        </p:sp>
        <p:cxnSp>
          <p:nvCxnSpPr>
            <p:cNvPr id="12" name="رابط كسهم مستقيم 11"/>
            <p:cNvCxnSpPr/>
            <p:nvPr/>
          </p:nvCxnSpPr>
          <p:spPr>
            <a:xfrm>
              <a:off x="3851919" y="4091880"/>
              <a:ext cx="79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مستطيل 12"/>
            <p:cNvSpPr/>
            <p:nvPr/>
          </p:nvSpPr>
          <p:spPr>
            <a:xfrm>
              <a:off x="5100161" y="3861046"/>
              <a:ext cx="920444" cy="461665"/>
            </a:xfrm>
            <a:prstGeom prst="rect">
              <a:avLst/>
            </a:prstGeom>
          </p:spPr>
          <p:txBody>
            <a:bodyPr wrap="none">
              <a:spAutoFit/>
            </a:bodyPr>
            <a:lstStyle/>
            <a:p>
              <a:pPr lvl="0"/>
              <a:r>
                <a:rPr lang="en-US" sz="2400" dirty="0">
                  <a:solidFill>
                    <a:prstClr val="black"/>
                  </a:solidFill>
                  <a:latin typeface="Times New Roman" pitchFamily="18" charset="0"/>
                  <a:cs typeface="Times New Roman" pitchFamily="18" charset="0"/>
                </a:rPr>
                <a:t>C</a:t>
              </a:r>
              <a:r>
                <a:rPr lang="en-US" sz="2400" baseline="-25000" dirty="0">
                  <a:solidFill>
                    <a:prstClr val="black"/>
                  </a:solidFill>
                  <a:latin typeface="Times New Roman" pitchFamily="18" charset="0"/>
                  <a:cs typeface="Times New Roman" pitchFamily="18" charset="0"/>
                </a:rPr>
                <a:t>n</a:t>
              </a:r>
              <a:r>
                <a:rPr lang="en-US" sz="2400" dirty="0">
                  <a:solidFill>
                    <a:prstClr val="black"/>
                  </a:solidFill>
                  <a:latin typeface="Times New Roman" pitchFamily="18" charset="0"/>
                  <a:cs typeface="Times New Roman" pitchFamily="18" charset="0"/>
                </a:rPr>
                <a:t>H</a:t>
              </a:r>
              <a:r>
                <a:rPr lang="en-US" sz="2400" baseline="-25000" dirty="0">
                  <a:solidFill>
                    <a:prstClr val="black"/>
                  </a:solidFill>
                  <a:latin typeface="Times New Roman" pitchFamily="18" charset="0"/>
                  <a:cs typeface="Times New Roman" pitchFamily="18" charset="0"/>
                </a:rPr>
                <a:t>2n</a:t>
              </a:r>
              <a:endParaRPr lang="ar-SA" dirty="0">
                <a:solidFill>
                  <a:prstClr val="black"/>
                </a:solidFill>
              </a:endParaRPr>
            </a:p>
          </p:txBody>
        </p:sp>
      </p:grpSp>
    </p:spTree>
    <p:extLst>
      <p:ext uri="{BB962C8B-B14F-4D97-AF65-F5344CB8AC3E}">
        <p14:creationId xmlns:p14="http://schemas.microsoft.com/office/powerpoint/2010/main" val="107140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24</a:t>
            </a:fld>
            <a:endParaRPr lang="ar-SA"/>
          </a:p>
        </p:txBody>
      </p:sp>
      <p:sp>
        <p:nvSpPr>
          <p:cNvPr id="3" name="مستطيل 2"/>
          <p:cNvSpPr/>
          <p:nvPr/>
        </p:nvSpPr>
        <p:spPr>
          <a:xfrm>
            <a:off x="1619672" y="42866"/>
            <a:ext cx="5110694"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Nomenclature of Cycloalkane</a:t>
            </a:r>
            <a:endParaRPr lang="ar-SA" dirty="0">
              <a:solidFill>
                <a:srgbClr val="00B050"/>
              </a:solidFill>
            </a:endParaRPr>
          </a:p>
        </p:txBody>
      </p:sp>
      <p:grpSp>
        <p:nvGrpSpPr>
          <p:cNvPr id="4" name="مجموعة 3"/>
          <p:cNvGrpSpPr/>
          <p:nvPr/>
        </p:nvGrpSpPr>
        <p:grpSpPr>
          <a:xfrm>
            <a:off x="3778838" y="724384"/>
            <a:ext cx="1005897" cy="472368"/>
            <a:chOff x="3970009" y="3967558"/>
            <a:chExt cx="1005897" cy="472368"/>
          </a:xfrm>
        </p:grpSpPr>
        <p:sp>
          <p:nvSpPr>
            <p:cNvPr id="5" name="Rectangle 6"/>
            <p:cNvSpPr/>
            <p:nvPr/>
          </p:nvSpPr>
          <p:spPr>
            <a:xfrm>
              <a:off x="3970009" y="4011298"/>
              <a:ext cx="990359"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مربع نص 5"/>
            <p:cNvSpPr txBox="1"/>
            <p:nvPr/>
          </p:nvSpPr>
          <p:spPr>
            <a:xfrm>
              <a:off x="4023402" y="3967558"/>
              <a:ext cx="952504" cy="461665"/>
            </a:xfrm>
            <a:prstGeom prst="rect">
              <a:avLst/>
            </a:prstGeom>
            <a:noFill/>
          </p:spPr>
          <p:txBody>
            <a:bodyPr wrap="none" rtlCol="1">
              <a:spAutoFit/>
            </a:bodyPr>
            <a:lstStyle/>
            <a:p>
              <a:r>
                <a:rPr lang="en-US" sz="2400" dirty="0" err="1">
                  <a:latin typeface="Times New Roman" pitchFamily="18" charset="0"/>
                  <a:cs typeface="Times New Roman" pitchFamily="18" charset="0"/>
                </a:rPr>
                <a:t>cycol</a:t>
              </a:r>
              <a:r>
                <a:rPr lang="en-US" sz="2400" dirty="0">
                  <a:latin typeface="Times New Roman" pitchFamily="18" charset="0"/>
                  <a:cs typeface="Times New Roman" pitchFamily="18" charset="0"/>
                </a:rPr>
                <a:t>-</a:t>
              </a:r>
              <a:endParaRPr lang="ar-SA" sz="2400" dirty="0">
                <a:latin typeface="Times New Roman" pitchFamily="18" charset="0"/>
                <a:cs typeface="Times New Roman" pitchFamily="18" charset="0"/>
              </a:endParaRPr>
            </a:p>
          </p:txBody>
        </p:sp>
      </p:grpSp>
      <p:grpSp>
        <p:nvGrpSpPr>
          <p:cNvPr id="7" name="مجموعة 6"/>
          <p:cNvGrpSpPr/>
          <p:nvPr/>
        </p:nvGrpSpPr>
        <p:grpSpPr>
          <a:xfrm>
            <a:off x="1451658" y="1484784"/>
            <a:ext cx="6000661" cy="1368152"/>
            <a:chOff x="1451659" y="1484784"/>
            <a:chExt cx="5713648" cy="111600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659" y="1641342"/>
              <a:ext cx="1499332"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075" y="1624941"/>
              <a:ext cx="1311999"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710" y="1544999"/>
              <a:ext cx="1449968"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864" y="1484784"/>
              <a:ext cx="1494443"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795" y="4725144"/>
            <a:ext cx="601752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مجموعة 12"/>
          <p:cNvGrpSpPr/>
          <p:nvPr/>
        </p:nvGrpSpPr>
        <p:grpSpPr>
          <a:xfrm>
            <a:off x="1716426" y="3049219"/>
            <a:ext cx="5591878" cy="1459901"/>
            <a:chOff x="2072693" y="2885583"/>
            <a:chExt cx="5425744" cy="1119481"/>
          </a:xfrm>
        </p:grpSpPr>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9665" y="2885583"/>
              <a:ext cx="1465679"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2925064"/>
              <a:ext cx="1558285"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2693" y="2885583"/>
              <a:ext cx="1635211"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82465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25</a:t>
            </a:fld>
            <a:endParaRPr lang="ar-SA"/>
          </a:p>
        </p:txBody>
      </p:sp>
      <p:grpSp>
        <p:nvGrpSpPr>
          <p:cNvPr id="4" name="مجموعة 3"/>
          <p:cNvGrpSpPr/>
          <p:nvPr/>
        </p:nvGrpSpPr>
        <p:grpSpPr>
          <a:xfrm>
            <a:off x="3150861" y="0"/>
            <a:ext cx="2590800" cy="1296144"/>
            <a:chOff x="2921521" y="4779709"/>
            <a:chExt cx="2590800" cy="1296144"/>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79709"/>
              <a:ext cx="11620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521" y="5732953"/>
              <a:ext cx="2590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مجموعة 6"/>
          <p:cNvGrpSpPr/>
          <p:nvPr/>
        </p:nvGrpSpPr>
        <p:grpSpPr>
          <a:xfrm>
            <a:off x="179512" y="234155"/>
            <a:ext cx="2590800" cy="1106613"/>
            <a:chOff x="4607755" y="4956597"/>
            <a:chExt cx="2590800" cy="1137639"/>
          </a:xfrm>
        </p:grpSpPr>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095" y="4956597"/>
              <a:ext cx="1226121" cy="72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8694" t="19968" r="4510"/>
            <a:stretch/>
          </p:blipFill>
          <p:spPr bwMode="auto">
            <a:xfrm>
              <a:off x="4607755" y="5733354"/>
              <a:ext cx="2590800" cy="36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4"/>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47095" t="45239" r="3194" b="4789"/>
          <a:stretch/>
        </p:blipFill>
        <p:spPr bwMode="auto">
          <a:xfrm>
            <a:off x="5868144" y="3742813"/>
            <a:ext cx="3240360" cy="190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مجموعة 12"/>
          <p:cNvGrpSpPr/>
          <p:nvPr/>
        </p:nvGrpSpPr>
        <p:grpSpPr>
          <a:xfrm>
            <a:off x="584790" y="1824476"/>
            <a:ext cx="3997843" cy="1670504"/>
            <a:chOff x="584790" y="1824476"/>
            <a:chExt cx="3997843" cy="1670504"/>
          </a:xfrm>
        </p:grpSpPr>
        <p:pic>
          <p:nvPicPr>
            <p:cNvPr id="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t="-1388" r="7914" b="55464"/>
            <a:stretch/>
          </p:blipFill>
          <p:spPr bwMode="auto">
            <a:xfrm>
              <a:off x="2411760" y="1824476"/>
              <a:ext cx="2170873" cy="167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952" r="58470" b="55465"/>
            <a:stretch/>
          </p:blipFill>
          <p:spPr bwMode="auto">
            <a:xfrm>
              <a:off x="584790" y="1874980"/>
              <a:ext cx="1989967"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مجموعة 14"/>
          <p:cNvGrpSpPr/>
          <p:nvPr/>
        </p:nvGrpSpPr>
        <p:grpSpPr>
          <a:xfrm>
            <a:off x="4860032" y="1752178"/>
            <a:ext cx="4051967" cy="1892846"/>
            <a:chOff x="869795" y="4077280"/>
            <a:chExt cx="4051967" cy="1892846"/>
          </a:xfrm>
        </p:grpSpPr>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45512" r="58491"/>
            <a:stretch/>
          </p:blipFill>
          <p:spPr bwMode="auto">
            <a:xfrm>
              <a:off x="869795" y="4098126"/>
              <a:ext cx="2022262"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4532" t="45512" r="5772"/>
            <a:stretch/>
          </p:blipFill>
          <p:spPr bwMode="auto">
            <a:xfrm>
              <a:off x="2987824" y="4077280"/>
              <a:ext cx="1933938"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مجموعة 17"/>
          <p:cNvGrpSpPr/>
          <p:nvPr/>
        </p:nvGrpSpPr>
        <p:grpSpPr>
          <a:xfrm>
            <a:off x="5949280" y="260648"/>
            <a:ext cx="2997936" cy="1035496"/>
            <a:chOff x="5814810" y="260648"/>
            <a:chExt cx="2997936" cy="1035496"/>
          </a:xfrm>
        </p:grpSpPr>
        <p:pic>
          <p:nvPicPr>
            <p:cNvPr id="3074" name="Picture 2"/>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6478180" y="260648"/>
              <a:ext cx="1466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ستطيل 16"/>
            <p:cNvSpPr/>
            <p:nvPr/>
          </p:nvSpPr>
          <p:spPr>
            <a:xfrm>
              <a:off x="5814810" y="957590"/>
              <a:ext cx="2997936" cy="338554"/>
            </a:xfrm>
            <a:prstGeom prst="rect">
              <a:avLst/>
            </a:prstGeom>
          </p:spPr>
          <p:txBody>
            <a:bodyPr wrap="none">
              <a:spAutoFit/>
            </a:bodyPr>
            <a:lstStyle/>
            <a:p>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1-tert-Butyl-4-methylcyclohexane</a:t>
              </a:r>
              <a:endParaRPr lang="ar-S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21" name="مجموعة 20"/>
          <p:cNvGrpSpPr/>
          <p:nvPr/>
        </p:nvGrpSpPr>
        <p:grpSpPr>
          <a:xfrm>
            <a:off x="6237438" y="5709348"/>
            <a:ext cx="2217274" cy="1010566"/>
            <a:chOff x="676573" y="4390018"/>
            <a:chExt cx="2217274" cy="1010566"/>
          </a:xfrm>
        </p:grpSpPr>
        <p:pic>
          <p:nvPicPr>
            <p:cNvPr id="3075" name="Picture 3"/>
            <p:cNvPicPr>
              <a:picLocks noChangeAspect="1" noChangeArrowheads="1"/>
            </p:cNvPicPr>
            <p:nvPr/>
          </p:nvPicPr>
          <p:blipFill>
            <a:blip r:embed="rId9">
              <a:biLevel thresh="75000"/>
              <a:lum bright="-40000" contrast="-40000"/>
              <a:extLst>
                <a:ext uri="{28A0092B-C50C-407E-A947-70E740481C1C}">
                  <a14:useLocalDpi xmlns:a14="http://schemas.microsoft.com/office/drawing/2010/main" val="0"/>
                </a:ext>
              </a:extLst>
            </a:blip>
            <a:srcRect/>
            <a:stretch>
              <a:fillRect/>
            </a:stretch>
          </p:blipFill>
          <p:spPr bwMode="auto">
            <a:xfrm>
              <a:off x="1090475" y="4390018"/>
              <a:ext cx="1347787"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ستطيل 19"/>
            <p:cNvSpPr/>
            <p:nvPr/>
          </p:nvSpPr>
          <p:spPr>
            <a:xfrm>
              <a:off x="676573" y="5062030"/>
              <a:ext cx="2217274" cy="338554"/>
            </a:xfrm>
            <a:prstGeom prst="rect">
              <a:avLst/>
            </a:prstGeom>
          </p:spPr>
          <p:txBody>
            <a:bodyPr wrap="none">
              <a:spAutoFit/>
            </a:bodyPr>
            <a:lstStyle/>
            <a:p>
              <a:r>
                <a:rPr lang="en-US" sz="1600" dirty="0" err="1">
                  <a:solidFill>
                    <a:schemeClr val="tx1">
                      <a:lumMod val="75000"/>
                      <a:lumOff val="25000"/>
                    </a:schemeClr>
                  </a:solidFill>
                  <a:latin typeface="Times New Roman" panose="02020603050405020304" pitchFamily="18" charset="0"/>
                  <a:cs typeface="Times New Roman" panose="02020603050405020304" pitchFamily="18" charset="0"/>
                </a:rPr>
                <a:t>Cyclopentylcyclohexane</a:t>
              </a:r>
              <a:endParaRPr lang="ar-SA"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22" name="مجموعة 21"/>
          <p:cNvGrpSpPr/>
          <p:nvPr/>
        </p:nvGrpSpPr>
        <p:grpSpPr>
          <a:xfrm>
            <a:off x="3290996" y="4149080"/>
            <a:ext cx="2310530" cy="1274578"/>
            <a:chOff x="3290996" y="4199763"/>
            <a:chExt cx="2310530" cy="1274578"/>
          </a:xfrm>
        </p:grpSpPr>
        <p:pic>
          <p:nvPicPr>
            <p:cNvPr id="2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0996" y="4199763"/>
              <a:ext cx="231053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مربع نص 24"/>
            <p:cNvSpPr txBox="1"/>
            <p:nvPr/>
          </p:nvSpPr>
          <p:spPr>
            <a:xfrm>
              <a:off x="3552700" y="5135787"/>
              <a:ext cx="1851789" cy="338554"/>
            </a:xfrm>
            <a:prstGeom prst="rect">
              <a:avLst/>
            </a:prstGeom>
            <a:noFill/>
          </p:spPr>
          <p:txBody>
            <a:bodyPr wrap="none" rtlCol="1">
              <a:spAutoFit/>
            </a:bodyPr>
            <a:lstStyle/>
            <a:p>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1-Cyclobutylhexane</a:t>
              </a:r>
              <a:endParaRPr lang="ar-SA"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23" name="مجموعة 22"/>
          <p:cNvGrpSpPr/>
          <p:nvPr/>
        </p:nvGrpSpPr>
        <p:grpSpPr>
          <a:xfrm>
            <a:off x="0" y="4077072"/>
            <a:ext cx="2996333" cy="1330391"/>
            <a:chOff x="529518" y="4597403"/>
            <a:chExt cx="2996333" cy="1330391"/>
          </a:xfrm>
        </p:grpSpPr>
        <p:pic>
          <p:nvPicPr>
            <p:cNvPr id="2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613" y="4597403"/>
              <a:ext cx="2384202"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مربع نص 27"/>
            <p:cNvSpPr txBox="1"/>
            <p:nvPr/>
          </p:nvSpPr>
          <p:spPr>
            <a:xfrm>
              <a:off x="529518" y="5589240"/>
              <a:ext cx="2996333" cy="338554"/>
            </a:xfrm>
            <a:prstGeom prst="rect">
              <a:avLst/>
            </a:prstGeom>
            <a:noFill/>
          </p:spPr>
          <p:txBody>
            <a:bodyPr wrap="none" rtlCol="1">
              <a:spAutoFit/>
            </a:bodyPr>
            <a:lstStyle/>
            <a:p>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4-isopropyl-1-cyclopropylheptane</a:t>
              </a:r>
              <a:endParaRPr lang="ar-SA" sz="1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30" name="مجموعة 29"/>
          <p:cNvGrpSpPr/>
          <p:nvPr/>
        </p:nvGrpSpPr>
        <p:grpSpPr>
          <a:xfrm>
            <a:off x="1474912" y="5654143"/>
            <a:ext cx="2279791" cy="976222"/>
            <a:chOff x="2114041" y="5647475"/>
            <a:chExt cx="2279791" cy="976222"/>
          </a:xfrm>
        </p:grpSpPr>
        <p:sp>
          <p:nvSpPr>
            <p:cNvPr id="31" name="مربع نص 30"/>
            <p:cNvSpPr txBox="1"/>
            <p:nvPr/>
          </p:nvSpPr>
          <p:spPr>
            <a:xfrm>
              <a:off x="2114041" y="6285143"/>
              <a:ext cx="2279791" cy="338554"/>
            </a:xfrm>
            <a:prstGeom prst="rect">
              <a:avLst/>
            </a:prstGeom>
            <a:noFill/>
          </p:spPr>
          <p:txBody>
            <a:bodyPr wrap="none" rtlCol="1">
              <a:spAutoFit/>
            </a:bodyPr>
            <a:lstStyle/>
            <a:p>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1,3-Dicyclohexylpropane</a:t>
              </a:r>
              <a:endParaRPr lang="ar-SA"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3408" y="5647475"/>
              <a:ext cx="20351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01939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26</a:t>
            </a:fld>
            <a:endParaRPr lang="ar-SA"/>
          </a:p>
        </p:txBody>
      </p:sp>
      <p:sp>
        <p:nvSpPr>
          <p:cNvPr id="3" name="مستطيل 2"/>
          <p:cNvSpPr/>
          <p:nvPr/>
        </p:nvSpPr>
        <p:spPr>
          <a:xfrm>
            <a:off x="1763688" y="42866"/>
            <a:ext cx="5498621"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Nomenclature of  </a:t>
            </a:r>
            <a:r>
              <a:rPr lang="en-US" sz="3200" dirty="0" err="1">
                <a:solidFill>
                  <a:srgbClr val="00B050"/>
                </a:solidFill>
                <a:latin typeface="Times New Roman" pitchFamily="18" charset="0"/>
                <a:cs typeface="Times New Roman" pitchFamily="18" charset="0"/>
              </a:rPr>
              <a:t>Bicycloalkane</a:t>
            </a:r>
            <a:endParaRPr lang="ar-SA" dirty="0">
              <a:solidFill>
                <a:srgbClr val="00B050"/>
              </a:solidFill>
            </a:endParaRPr>
          </a:p>
        </p:txBody>
      </p:sp>
      <p:grpSp>
        <p:nvGrpSpPr>
          <p:cNvPr id="4" name="مجموعة 3"/>
          <p:cNvGrpSpPr/>
          <p:nvPr/>
        </p:nvGrpSpPr>
        <p:grpSpPr>
          <a:xfrm>
            <a:off x="3756901" y="1586238"/>
            <a:ext cx="1242648" cy="501037"/>
            <a:chOff x="3880563" y="3978261"/>
            <a:chExt cx="1242648" cy="501037"/>
          </a:xfrm>
        </p:grpSpPr>
        <p:sp>
          <p:nvSpPr>
            <p:cNvPr id="5" name="Rectangle 6"/>
            <p:cNvSpPr/>
            <p:nvPr/>
          </p:nvSpPr>
          <p:spPr>
            <a:xfrm>
              <a:off x="3970008" y="4011298"/>
              <a:ext cx="1080000" cy="46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مربع نص 5"/>
            <p:cNvSpPr txBox="1"/>
            <p:nvPr/>
          </p:nvSpPr>
          <p:spPr>
            <a:xfrm>
              <a:off x="3880563" y="3978261"/>
              <a:ext cx="1242648" cy="461665"/>
            </a:xfrm>
            <a:prstGeom prst="rect">
              <a:avLst/>
            </a:prstGeom>
            <a:noFill/>
          </p:spPr>
          <p:txBody>
            <a:bodyPr wrap="none" rtlCol="1">
              <a:spAutoFit/>
            </a:bodyPr>
            <a:lstStyle/>
            <a:p>
              <a:r>
                <a:rPr lang="en-US" sz="2400" dirty="0" err="1">
                  <a:latin typeface="Times New Roman" pitchFamily="18" charset="0"/>
                  <a:cs typeface="Times New Roman" pitchFamily="18" charset="0"/>
                </a:rPr>
                <a:t>Bicyclo</a:t>
              </a:r>
              <a:r>
                <a:rPr lang="en-US" sz="2400" dirty="0">
                  <a:latin typeface="Times New Roman" pitchFamily="18" charset="0"/>
                  <a:cs typeface="Times New Roman" pitchFamily="18" charset="0"/>
                </a:rPr>
                <a:t>-</a:t>
              </a:r>
              <a:endParaRPr lang="ar-SA" sz="2400" dirty="0">
                <a:latin typeface="Times New Roman" pitchFamily="18" charset="0"/>
                <a:cs typeface="Times New Roman" pitchFamily="18" charset="0"/>
              </a:endParaRPr>
            </a:p>
          </p:txBody>
        </p:sp>
      </p:gr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192"/>
          <a:stretch/>
        </p:blipFill>
        <p:spPr bwMode="auto">
          <a:xfrm>
            <a:off x="2553208" y="4725144"/>
            <a:ext cx="3650034" cy="1800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مجموعة 11"/>
          <p:cNvGrpSpPr/>
          <p:nvPr/>
        </p:nvGrpSpPr>
        <p:grpSpPr>
          <a:xfrm>
            <a:off x="149728" y="2668465"/>
            <a:ext cx="3848974" cy="1440000"/>
            <a:chOff x="177031" y="1897859"/>
            <a:chExt cx="3848974" cy="144000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031" y="1897859"/>
              <a:ext cx="3848974" cy="1440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مربع نص 8"/>
            <p:cNvSpPr txBox="1"/>
            <p:nvPr/>
          </p:nvSpPr>
          <p:spPr>
            <a:xfrm>
              <a:off x="1230485" y="3003162"/>
              <a:ext cx="1829347" cy="307777"/>
            </a:xfrm>
            <a:prstGeom prst="rect">
              <a:avLst/>
            </a:prstGeom>
            <a:noFill/>
          </p:spPr>
          <p:txBody>
            <a:bodyPr wrap="none" rtlCol="1">
              <a:spAutoFit/>
            </a:bodyPr>
            <a:lstStyle/>
            <a:p>
              <a:r>
                <a:rPr lang="en-US" sz="1400" b="1" dirty="0" err="1">
                  <a:latin typeface="Times New Roman" panose="02020603050405020304" pitchFamily="18" charset="0"/>
                  <a:cs typeface="Times New Roman" panose="02020603050405020304" pitchFamily="18" charset="0"/>
                </a:rPr>
                <a:t>Bicyclo</a:t>
              </a:r>
              <a:r>
                <a:rPr lang="en-US" sz="1400" b="1" dirty="0">
                  <a:latin typeface="Times New Roman" panose="02020603050405020304" pitchFamily="18" charset="0"/>
                  <a:cs typeface="Times New Roman" panose="02020603050405020304" pitchFamily="18" charset="0"/>
                </a:rPr>
                <a:t>[2.2.1]heptane</a:t>
              </a:r>
              <a:endParaRPr lang="ar-SA" sz="1400" b="1" dirty="0">
                <a:latin typeface="Times New Roman" panose="02020603050405020304" pitchFamily="18" charset="0"/>
                <a:cs typeface="Times New Roman" panose="02020603050405020304" pitchFamily="18" charset="0"/>
              </a:endParaRPr>
            </a:p>
          </p:txBody>
        </p:sp>
      </p:grpSp>
      <p:grpSp>
        <p:nvGrpSpPr>
          <p:cNvPr id="11" name="مجموعة 10"/>
          <p:cNvGrpSpPr/>
          <p:nvPr/>
        </p:nvGrpSpPr>
        <p:grpSpPr>
          <a:xfrm>
            <a:off x="4616331" y="2668465"/>
            <a:ext cx="3954731" cy="1440000"/>
            <a:chOff x="4622138" y="1897859"/>
            <a:chExt cx="3954731" cy="1440000"/>
          </a:xfrm>
        </p:grpSpPr>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22138" y="1897859"/>
              <a:ext cx="3954731" cy="1440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8" name="مربع نص 17"/>
            <p:cNvSpPr txBox="1"/>
            <p:nvPr/>
          </p:nvSpPr>
          <p:spPr>
            <a:xfrm>
              <a:off x="5724904" y="2996952"/>
              <a:ext cx="1749197" cy="307777"/>
            </a:xfrm>
            <a:prstGeom prst="rect">
              <a:avLst/>
            </a:prstGeom>
            <a:noFill/>
          </p:spPr>
          <p:txBody>
            <a:bodyPr wrap="none" rtlCol="1">
              <a:spAutoFit/>
            </a:bodyPr>
            <a:lstStyle/>
            <a:p>
              <a:r>
                <a:rPr lang="en-US" sz="1400" b="1" dirty="0" err="1">
                  <a:latin typeface="Times New Roman" panose="02020603050405020304" pitchFamily="18" charset="0"/>
                  <a:cs typeface="Times New Roman" panose="02020603050405020304" pitchFamily="18" charset="0"/>
                </a:rPr>
                <a:t>Bicyclo</a:t>
              </a:r>
              <a:r>
                <a:rPr lang="en-US" sz="1400" b="1" dirty="0">
                  <a:latin typeface="Times New Roman" panose="02020603050405020304" pitchFamily="18" charset="0"/>
                  <a:cs typeface="Times New Roman" panose="02020603050405020304" pitchFamily="18" charset="0"/>
                </a:rPr>
                <a:t>[1.1.0]butane</a:t>
              </a:r>
              <a:endParaRPr lang="ar-SA" sz="1400" b="1" dirty="0">
                <a:latin typeface="Times New Roman" panose="02020603050405020304" pitchFamily="18" charset="0"/>
                <a:cs typeface="Times New Roman" panose="02020603050405020304" pitchFamily="18" charset="0"/>
              </a:endParaRPr>
            </a:p>
          </p:txBody>
        </p:sp>
      </p:grpSp>
      <p:sp>
        <p:nvSpPr>
          <p:cNvPr id="7" name="مربع نص 6"/>
          <p:cNvSpPr txBox="1"/>
          <p:nvPr/>
        </p:nvSpPr>
        <p:spPr>
          <a:xfrm>
            <a:off x="284500" y="764704"/>
            <a:ext cx="8456995" cy="461665"/>
          </a:xfrm>
          <a:prstGeom prst="rect">
            <a:avLst/>
          </a:prstGeom>
          <a:noFill/>
        </p:spPr>
        <p:txBody>
          <a:bodyPr wrap="none" rtlCol="1">
            <a:spAutoFit/>
          </a:bodyPr>
          <a:lstStyle/>
          <a:p>
            <a:r>
              <a:rPr lang="en-US" sz="2400" dirty="0" err="1">
                <a:solidFill>
                  <a:srgbClr val="C00000"/>
                </a:solidFill>
                <a:latin typeface="Times New Roman" panose="02020603050405020304" pitchFamily="18" charset="0"/>
                <a:cs typeface="Times New Roman" panose="02020603050405020304" pitchFamily="18" charset="0"/>
              </a:rPr>
              <a:t>Bicycloalkanes</a:t>
            </a:r>
            <a:r>
              <a:rPr lang="en-US" sz="2400" dirty="0">
                <a:latin typeface="Times New Roman" panose="02020603050405020304" pitchFamily="18" charset="0"/>
                <a:cs typeface="Times New Roman" panose="02020603050405020304" pitchFamily="18" charset="0"/>
              </a:rPr>
              <a:t>: compounds containing two fused or bridged rings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61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27</a:t>
            </a:fld>
            <a:endParaRPr lang="ar-SA"/>
          </a:p>
        </p:txBody>
      </p:sp>
      <p:sp>
        <p:nvSpPr>
          <p:cNvPr id="7" name="مربع نص 6"/>
          <p:cNvSpPr txBox="1"/>
          <p:nvPr/>
        </p:nvSpPr>
        <p:spPr>
          <a:xfrm>
            <a:off x="0" y="10623"/>
            <a:ext cx="148149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grpSp>
        <p:nvGrpSpPr>
          <p:cNvPr id="14" name="مجموعة 13"/>
          <p:cNvGrpSpPr>
            <a:grpSpLocks noChangeAspect="1"/>
          </p:cNvGrpSpPr>
          <p:nvPr/>
        </p:nvGrpSpPr>
        <p:grpSpPr>
          <a:xfrm>
            <a:off x="326682" y="1053802"/>
            <a:ext cx="2507873" cy="1529403"/>
            <a:chOff x="526386" y="620688"/>
            <a:chExt cx="1909497" cy="1164488"/>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20688"/>
              <a:ext cx="8255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526386" y="1446622"/>
              <a:ext cx="1909497" cy="338554"/>
            </a:xfrm>
            <a:prstGeom prst="rect">
              <a:avLst/>
            </a:prstGeom>
          </p:spPr>
          <p:txBody>
            <a:bodyPr wrap="none">
              <a:spAutoFit/>
            </a:bodyPr>
            <a:lstStyle/>
            <a:p>
              <a:r>
                <a:rPr lang="en-US" sz="1600" dirty="0" err="1">
                  <a:latin typeface="Times New Roman" panose="02020603050405020304" pitchFamily="18" charset="0"/>
                  <a:cs typeface="Times New Roman" panose="02020603050405020304" pitchFamily="18" charset="0"/>
                </a:rPr>
                <a:t>Bicyclo</a:t>
              </a:r>
              <a:r>
                <a:rPr lang="en-US" sz="1600" dirty="0">
                  <a:latin typeface="Times New Roman" panose="02020603050405020304" pitchFamily="18" charset="0"/>
                  <a:cs typeface="Times New Roman" panose="02020603050405020304" pitchFamily="18" charset="0"/>
                </a:rPr>
                <a:t>[4.2.0]octane</a:t>
              </a:r>
              <a:endParaRPr lang="ar-SA" sz="1600" dirty="0">
                <a:latin typeface="Times New Roman" panose="02020603050405020304" pitchFamily="18" charset="0"/>
                <a:cs typeface="Times New Roman" panose="02020603050405020304" pitchFamily="18" charset="0"/>
              </a:endParaRPr>
            </a:p>
          </p:txBody>
        </p:sp>
      </p:grpSp>
      <p:grpSp>
        <p:nvGrpSpPr>
          <p:cNvPr id="13" name="مجموعة 12"/>
          <p:cNvGrpSpPr>
            <a:grpSpLocks noChangeAspect="1"/>
          </p:cNvGrpSpPr>
          <p:nvPr/>
        </p:nvGrpSpPr>
        <p:grpSpPr>
          <a:xfrm>
            <a:off x="226553" y="3796174"/>
            <a:ext cx="3109716" cy="1733239"/>
            <a:chOff x="2522608" y="472288"/>
            <a:chExt cx="2710999" cy="1511008"/>
          </a:xfrm>
        </p:grpSpPr>
        <p:sp>
          <p:nvSpPr>
            <p:cNvPr id="11" name="مستطيل 10"/>
            <p:cNvSpPr/>
            <p:nvPr/>
          </p:nvSpPr>
          <p:spPr>
            <a:xfrm>
              <a:off x="2522608" y="1644742"/>
              <a:ext cx="2710999"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8-Methylbicyclo[3.2.1]octane</a:t>
              </a:r>
              <a:endParaRPr lang="ar-SA" sz="1600" dirty="0">
                <a:latin typeface="Times New Roman" panose="02020603050405020304" pitchFamily="18" charset="0"/>
                <a:cs typeface="Times New Roman" panose="02020603050405020304" pitchFamily="18" charset="0"/>
              </a:endParaRPr>
            </a:p>
          </p:txBody>
        </p:sp>
        <p:pic>
          <p:nvPicPr>
            <p:cNvPr id="512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r="67080"/>
            <a:stretch/>
          </p:blipFill>
          <p:spPr bwMode="auto">
            <a:xfrm>
              <a:off x="3275853" y="472288"/>
              <a:ext cx="1560681"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مجموعة 11"/>
          <p:cNvGrpSpPr>
            <a:grpSpLocks noChangeAspect="1"/>
          </p:cNvGrpSpPr>
          <p:nvPr/>
        </p:nvGrpSpPr>
        <p:grpSpPr>
          <a:xfrm>
            <a:off x="5139925" y="824336"/>
            <a:ext cx="2917043" cy="1596552"/>
            <a:chOff x="5508104" y="580614"/>
            <a:chExt cx="2698175" cy="1476761"/>
          </a:xfrm>
        </p:grpSpPr>
        <p:sp>
          <p:nvSpPr>
            <p:cNvPr id="19" name="مستطيل 18"/>
            <p:cNvSpPr/>
            <p:nvPr/>
          </p:nvSpPr>
          <p:spPr>
            <a:xfrm>
              <a:off x="5508104" y="1718821"/>
              <a:ext cx="2698175"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8-Methylbicyclo[4.3.0]</a:t>
              </a:r>
              <a:r>
                <a:rPr lang="en-US" sz="1600" dirty="0" err="1">
                  <a:latin typeface="Times New Roman" panose="02020603050405020304" pitchFamily="18" charset="0"/>
                  <a:cs typeface="Times New Roman" panose="02020603050405020304" pitchFamily="18" charset="0"/>
                </a:rPr>
                <a:t>nonane</a:t>
              </a:r>
              <a:endParaRPr lang="ar-SA" sz="1600" dirty="0">
                <a:latin typeface="Times New Roman" panose="02020603050405020304" pitchFamily="18" charset="0"/>
                <a:cs typeface="Times New Roman" panose="02020603050405020304" pitchFamily="18" charset="0"/>
              </a:endParaRPr>
            </a:p>
          </p:txBody>
        </p:sp>
        <p:pic>
          <p:nvPicPr>
            <p:cNvPr id="21"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9760"/>
            <a:stretch/>
          </p:blipFill>
          <p:spPr bwMode="auto">
            <a:xfrm>
              <a:off x="5724128" y="580614"/>
              <a:ext cx="1907724"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مجموعة 7"/>
          <p:cNvGrpSpPr/>
          <p:nvPr/>
        </p:nvGrpSpPr>
        <p:grpSpPr>
          <a:xfrm>
            <a:off x="5038789" y="3595627"/>
            <a:ext cx="2731838" cy="1880227"/>
            <a:chOff x="5038789" y="3348973"/>
            <a:chExt cx="2731838" cy="1880227"/>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455" y="3348973"/>
              <a:ext cx="1422505"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5038789" y="4890646"/>
              <a:ext cx="2731838"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5-Chloro-bicyclo[2.1.1]hexane</a:t>
              </a:r>
              <a:endParaRPr lang="ar-SA"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7254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457200" y="0"/>
            <a:ext cx="8229600" cy="639762"/>
          </a:xfrm>
          <a:prstGeom prst="rect">
            <a:avLst/>
          </a:prstGeom>
        </p:spPr>
        <p:txBody>
          <a:bodyPr rtlCol="0">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defRPr/>
            </a:pPr>
            <a:r>
              <a:rPr lang="en-US" sz="3000" dirty="0">
                <a:solidFill>
                  <a:srgbClr val="00B050"/>
                </a:solidFill>
                <a:latin typeface="Times New Roman" pitchFamily="18" charset="0"/>
                <a:cs typeface="Times New Roman" pitchFamily="18" charset="0"/>
              </a:rPr>
              <a:t>Reaction of cycloalkanes</a:t>
            </a:r>
            <a:endParaRPr lang="ar-SA" sz="3000" dirty="0">
              <a:solidFill>
                <a:srgbClr val="00B050"/>
              </a:solidFill>
              <a:latin typeface="Times New Roman" pitchFamily="18" charset="0"/>
              <a:cs typeface="Times New Roman" pitchFamily="18" charset="0"/>
            </a:endParaRPr>
          </a:p>
        </p:txBody>
      </p:sp>
      <p:sp>
        <p:nvSpPr>
          <p:cNvPr id="7" name="عنصر نائب للمحتوى 2"/>
          <p:cNvSpPr txBox="1">
            <a:spLocks/>
          </p:cNvSpPr>
          <p:nvPr/>
        </p:nvSpPr>
        <p:spPr>
          <a:xfrm>
            <a:off x="285720" y="571480"/>
            <a:ext cx="8229600" cy="57912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200" dirty="0">
                <a:solidFill>
                  <a:srgbClr val="FF0000"/>
                </a:solidFill>
                <a:latin typeface="Times New Roman" pitchFamily="18" charset="0"/>
                <a:ea typeface="Majalla UI"/>
                <a:cs typeface="Times New Roman" pitchFamily="18" charset="0"/>
              </a:rPr>
              <a:t>Ring less stable 3 and 4</a:t>
            </a:r>
          </a:p>
          <a:p>
            <a:endParaRPr lang="en-US" dirty="0">
              <a:ea typeface="Majalla UI"/>
              <a:cs typeface="Majalla UI"/>
            </a:endParaRPr>
          </a:p>
          <a:p>
            <a:pPr marL="0" indent="0">
              <a:buNone/>
            </a:pPr>
            <a:endParaRPr lang="en-US" dirty="0">
              <a:ea typeface="Majalla UI"/>
              <a:cs typeface="Majalla UI"/>
            </a:endParaRPr>
          </a:p>
          <a:p>
            <a:pPr>
              <a:buNone/>
            </a:pPr>
            <a:endParaRPr lang="en-US" dirty="0">
              <a:ea typeface="Majalla UI"/>
              <a:cs typeface="Majalla UI"/>
            </a:endParaRPr>
          </a:p>
          <a:p>
            <a:pPr>
              <a:buNone/>
            </a:pPr>
            <a:endParaRPr lang="en-US" dirty="0">
              <a:ea typeface="Majalla UI"/>
              <a:cs typeface="Majalla UI"/>
            </a:endParaRPr>
          </a:p>
          <a:p>
            <a:endParaRPr lang="en-US" dirty="0">
              <a:ea typeface="Majalla UI"/>
              <a:cs typeface="Majalla UI"/>
            </a:endParaRPr>
          </a:p>
          <a:p>
            <a:endParaRPr lang="en-US" dirty="0">
              <a:ea typeface="Majalla UI"/>
              <a:cs typeface="Majalla UI"/>
            </a:endParaRPr>
          </a:p>
          <a:p>
            <a:pPr algn="l" rtl="0"/>
            <a:r>
              <a:rPr lang="en-US" sz="2200" dirty="0">
                <a:solidFill>
                  <a:srgbClr val="FF0000"/>
                </a:solidFill>
                <a:latin typeface="Times New Roman" pitchFamily="18" charset="0"/>
                <a:ea typeface="Majalla UI"/>
                <a:cs typeface="Times New Roman" pitchFamily="18" charset="0"/>
              </a:rPr>
              <a:t>Ring more stable 5 and 6</a:t>
            </a:r>
            <a:endParaRPr lang="ar-SA" sz="2200" dirty="0">
              <a:solidFill>
                <a:srgbClr val="FF0000"/>
              </a:solidFill>
              <a:latin typeface="Times New Roman" pitchFamily="18" charset="0"/>
              <a:cs typeface="Times New Roman" pitchFamily="18" charset="0"/>
            </a:endParaRPr>
          </a:p>
        </p:txBody>
      </p:sp>
      <p:pic>
        <p:nvPicPr>
          <p:cNvPr id="6150" name="Picture 6"/>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714612" y="4832176"/>
            <a:ext cx="40195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مجموعة 3"/>
          <p:cNvGrpSpPr/>
          <p:nvPr/>
        </p:nvGrpSpPr>
        <p:grpSpPr>
          <a:xfrm>
            <a:off x="3518254" y="807364"/>
            <a:ext cx="4114800" cy="3679053"/>
            <a:chOff x="2857488" y="826074"/>
            <a:chExt cx="4114800" cy="3679053"/>
          </a:xfrm>
        </p:grpSpPr>
        <p:grpSp>
          <p:nvGrpSpPr>
            <p:cNvPr id="2" name="مجموعة 1"/>
            <p:cNvGrpSpPr/>
            <p:nvPr/>
          </p:nvGrpSpPr>
          <p:grpSpPr>
            <a:xfrm>
              <a:off x="2857488" y="826074"/>
              <a:ext cx="4114800" cy="2895600"/>
              <a:chOff x="2514600" y="1267966"/>
              <a:chExt cx="4114800" cy="2895600"/>
            </a:xfrm>
          </p:grpSpPr>
          <p:pic>
            <p:nvPicPr>
              <p:cNvPr id="24578" name="Picture 2" descr="C:\Users\hp\Pictures\123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67966"/>
                <a:ext cx="4114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2504" b="55814"/>
              <a:stretch/>
            </p:blipFill>
            <p:spPr bwMode="auto">
              <a:xfrm>
                <a:off x="2514600" y="2869647"/>
                <a:ext cx="719919" cy="127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360" y="4005064"/>
              <a:ext cx="338296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279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29</a:t>
            </a:fld>
            <a:endParaRPr lang="ar-SA"/>
          </a:p>
        </p:txBody>
      </p:sp>
      <p:sp>
        <p:nvSpPr>
          <p:cNvPr id="3" name="مستطيل 2"/>
          <p:cNvSpPr/>
          <p:nvPr/>
        </p:nvSpPr>
        <p:spPr>
          <a:xfrm>
            <a:off x="1475656" y="0"/>
            <a:ext cx="6606480" cy="584775"/>
          </a:xfrm>
          <a:prstGeom prst="rect">
            <a:avLst/>
          </a:prstGeom>
        </p:spPr>
        <p:txBody>
          <a:bodyPr wrap="square">
            <a:spAutoFit/>
          </a:bodyPr>
          <a:lstStyle/>
          <a:p>
            <a:pPr lvl="0" algn="l"/>
            <a:r>
              <a:rPr lang="en-US" sz="3200" dirty="0">
                <a:solidFill>
                  <a:srgbClr val="00B050"/>
                </a:solidFill>
                <a:latin typeface="Times New Roman" pitchFamily="18" charset="0"/>
                <a:cs typeface="Times New Roman" pitchFamily="18" charset="0"/>
              </a:rPr>
              <a:t>Geometric Isomerism in Cycloalkane</a:t>
            </a:r>
            <a:endParaRPr lang="ar-SA" dirty="0">
              <a:solidFill>
                <a:srgbClr val="00B050"/>
              </a:solidFill>
            </a:endParaRPr>
          </a:p>
        </p:txBody>
      </p:sp>
      <p:sp>
        <p:nvSpPr>
          <p:cNvPr id="5" name="مستطيل 4"/>
          <p:cNvSpPr/>
          <p:nvPr/>
        </p:nvSpPr>
        <p:spPr>
          <a:xfrm>
            <a:off x="13898" y="1148730"/>
            <a:ext cx="8878582" cy="3416320"/>
          </a:xfrm>
          <a:prstGeom prst="rect">
            <a:avLst/>
          </a:prstGeom>
        </p:spPr>
        <p:txBody>
          <a:bodyPr wrap="square">
            <a:spAutoFit/>
          </a:bodyPr>
          <a:lstStyle/>
          <a:p>
            <a:pPr marL="342900" indent="-342900" algn="l" rtl="0">
              <a:buFont typeface="Wingdings" panose="05000000000000000000" pitchFamily="2" charset="2"/>
              <a:buChar char="§"/>
            </a:pPr>
            <a:r>
              <a:rPr lang="en-US" sz="2400" dirty="0">
                <a:latin typeface="Times New Roman" pitchFamily="18" charset="0"/>
                <a:cs typeface="Times New Roman" pitchFamily="18" charset="0"/>
              </a:rPr>
              <a:t>Ring structures like C=C restrict rotation and therefore can result in </a:t>
            </a:r>
            <a:r>
              <a:rPr lang="en-US" sz="2400" i="1" dirty="0">
                <a:latin typeface="Times New Roman" pitchFamily="18" charset="0"/>
                <a:cs typeface="Times New Roman" pitchFamily="18" charset="0"/>
              </a:rPr>
              <a:t>cis</a:t>
            </a:r>
            <a:r>
              <a:rPr lang="en-US" sz="2400" dirty="0">
                <a:latin typeface="Times New Roman" pitchFamily="18" charset="0"/>
                <a:cs typeface="Times New Roman" pitchFamily="18" charset="0"/>
              </a:rPr>
              <a:t> and </a:t>
            </a:r>
            <a:r>
              <a:rPr lang="en-US" sz="2400" i="1" dirty="0">
                <a:latin typeface="Times New Roman" pitchFamily="18" charset="0"/>
                <a:cs typeface="Times New Roman" pitchFamily="18" charset="0"/>
              </a:rPr>
              <a:t>trans</a:t>
            </a:r>
            <a:r>
              <a:rPr lang="en-US" sz="2400" dirty="0">
                <a:latin typeface="Times New Roman" pitchFamily="18" charset="0"/>
                <a:cs typeface="Times New Roman" pitchFamily="18" charset="0"/>
              </a:rPr>
              <a:t> isomers.</a:t>
            </a:r>
          </a:p>
          <a:p>
            <a:pPr marL="342900" indent="-342900" algn="l" rtl="0">
              <a:buFont typeface="Wingdings" panose="05000000000000000000" pitchFamily="2" charset="2"/>
              <a:buChar char="§"/>
            </a:pPr>
            <a:r>
              <a:rPr lang="en-US" sz="2400" dirty="0">
                <a:latin typeface="Times New Roman" pitchFamily="18" charset="0"/>
                <a:cs typeface="Times New Roman" pitchFamily="18" charset="0"/>
              </a:rPr>
              <a:t>The </a:t>
            </a:r>
            <a:r>
              <a:rPr lang="en-US" sz="2400" i="1" dirty="0">
                <a:latin typeface="Times New Roman" pitchFamily="18" charset="0"/>
                <a:cs typeface="Times New Roman" pitchFamily="18" charset="0"/>
              </a:rPr>
              <a:t>trans</a:t>
            </a:r>
            <a:r>
              <a:rPr lang="en-US" sz="2400" dirty="0">
                <a:latin typeface="Times New Roman" pitchFamily="18" charset="0"/>
                <a:cs typeface="Times New Roman" pitchFamily="18" charset="0"/>
              </a:rPr>
              <a:t>-isomer is the molecule with branches on </a:t>
            </a:r>
            <a:r>
              <a:rPr lang="en-US" sz="2400" dirty="0">
                <a:solidFill>
                  <a:srgbClr val="C00000"/>
                </a:solidFill>
                <a:latin typeface="Times New Roman" pitchFamily="18" charset="0"/>
                <a:cs typeface="Times New Roman" pitchFamily="18" charset="0"/>
              </a:rPr>
              <a:t>OPPOSITE</a:t>
            </a:r>
            <a:r>
              <a:rPr lang="en-US" sz="2400" dirty="0">
                <a:latin typeface="Times New Roman" pitchFamily="18" charset="0"/>
                <a:cs typeface="Times New Roman" pitchFamily="18" charset="0"/>
              </a:rPr>
              <a:t> sides of the ring.</a:t>
            </a:r>
          </a:p>
          <a:p>
            <a:pPr marL="457200" indent="-457200" algn="l" rtl="0">
              <a:buFont typeface="Wingdings" panose="05000000000000000000" pitchFamily="2" charset="2"/>
              <a:buChar char="§"/>
            </a:pPr>
            <a:r>
              <a:rPr lang="en-US" sz="2400" dirty="0">
                <a:latin typeface="Times New Roman" pitchFamily="18" charset="0"/>
                <a:cs typeface="Times New Roman" pitchFamily="18" charset="0"/>
              </a:rPr>
              <a:t>The </a:t>
            </a:r>
            <a:r>
              <a:rPr lang="en-US" sz="2400" i="1" dirty="0">
                <a:latin typeface="Times New Roman" pitchFamily="18" charset="0"/>
                <a:cs typeface="Times New Roman" pitchFamily="18" charset="0"/>
              </a:rPr>
              <a:t>cis</a:t>
            </a:r>
            <a:r>
              <a:rPr lang="en-US" sz="2400" dirty="0">
                <a:latin typeface="Times New Roman" pitchFamily="18" charset="0"/>
                <a:cs typeface="Times New Roman" pitchFamily="18" charset="0"/>
              </a:rPr>
              <a:t>-isomer is the molecule with branches on the </a:t>
            </a:r>
            <a:r>
              <a:rPr lang="en-US" sz="2400" dirty="0">
                <a:solidFill>
                  <a:srgbClr val="C00000"/>
                </a:solidFill>
                <a:latin typeface="Times New Roman" pitchFamily="18" charset="0"/>
                <a:cs typeface="Times New Roman" pitchFamily="18" charset="0"/>
              </a:rPr>
              <a:t>SAME</a:t>
            </a:r>
            <a:r>
              <a:rPr lang="en-US" sz="2400" dirty="0">
                <a:latin typeface="Times New Roman" pitchFamily="18" charset="0"/>
                <a:cs typeface="Times New Roman" pitchFamily="18" charset="0"/>
              </a:rPr>
              <a:t> side of the ring.</a:t>
            </a:r>
          </a:p>
          <a:p>
            <a:pPr marL="457200" indent="-457200" algn="l" rtl="0">
              <a:buFont typeface="Wingdings" panose="05000000000000000000" pitchFamily="2" charset="2"/>
              <a:buChar char="§"/>
            </a:pPr>
            <a:r>
              <a:rPr lang="en-US" sz="2400" dirty="0">
                <a:latin typeface="Times New Roman" pitchFamily="18" charset="0"/>
                <a:cs typeface="Times New Roman" pitchFamily="18" charset="0"/>
              </a:rPr>
              <a:t>These </a:t>
            </a:r>
            <a:r>
              <a:rPr lang="en-US" sz="2400" i="1" dirty="0">
                <a:latin typeface="Times New Roman" pitchFamily="18" charset="0"/>
                <a:cs typeface="Times New Roman" pitchFamily="18" charset="0"/>
              </a:rPr>
              <a:t>cis-trans</a:t>
            </a:r>
            <a:r>
              <a:rPr lang="en-US" sz="2400" dirty="0">
                <a:latin typeface="Times New Roman" pitchFamily="18" charset="0"/>
                <a:cs typeface="Times New Roman" pitchFamily="18" charset="0"/>
              </a:rPr>
              <a:t> isomers are also </a:t>
            </a:r>
            <a:r>
              <a:rPr lang="en-US" sz="2400" dirty="0">
                <a:solidFill>
                  <a:srgbClr val="C00000"/>
                </a:solidFill>
                <a:latin typeface="Times New Roman" pitchFamily="18" charset="0"/>
                <a:cs typeface="Times New Roman" pitchFamily="18" charset="0"/>
              </a:rPr>
              <a:t>stereoisomers</a:t>
            </a:r>
            <a:r>
              <a:rPr lang="en-US" sz="2400" dirty="0">
                <a:latin typeface="Times New Roman" pitchFamily="18" charset="0"/>
                <a:cs typeface="Times New Roman" pitchFamily="18" charset="0"/>
              </a:rPr>
              <a:t>.</a:t>
            </a:r>
          </a:p>
          <a:p>
            <a:pPr marL="457200" indent="-457200" algn="l" rtl="0">
              <a:buFont typeface="Wingdings" panose="05000000000000000000" pitchFamily="2" charset="2"/>
              <a:buChar char="§"/>
            </a:pPr>
            <a:r>
              <a:rPr lang="en-US" sz="2400" dirty="0">
                <a:latin typeface="Times New Roman" pitchFamily="18" charset="0"/>
                <a:cs typeface="Times New Roman" pitchFamily="18" charset="0"/>
              </a:rPr>
              <a:t>The physical properties of </a:t>
            </a:r>
            <a:r>
              <a:rPr lang="en-US" sz="2400" i="1" dirty="0">
                <a:latin typeface="Times New Roman" pitchFamily="18" charset="0"/>
                <a:cs typeface="Times New Roman" pitchFamily="18" charset="0"/>
              </a:rPr>
              <a:t>cis-trans </a:t>
            </a:r>
            <a:r>
              <a:rPr lang="en-US" sz="2400" dirty="0">
                <a:latin typeface="Times New Roman" pitchFamily="18" charset="0"/>
                <a:cs typeface="Times New Roman" pitchFamily="18" charset="0"/>
              </a:rPr>
              <a:t>isomers are different; they have different melting points, boiling points, and so on.</a:t>
            </a:r>
            <a:r>
              <a:rPr lang="en-US" sz="2400" i="1" dirty="0">
                <a:latin typeface="Times New Roman" pitchFamily="18" charset="0"/>
                <a:cs typeface="Times New Roman" pitchFamily="18" charset="0"/>
              </a:rPr>
              <a:t> </a:t>
            </a:r>
          </a:p>
        </p:txBody>
      </p:sp>
      <p:sp>
        <p:nvSpPr>
          <p:cNvPr id="6" name="مستطيل 5"/>
          <p:cNvSpPr/>
          <p:nvPr/>
        </p:nvSpPr>
        <p:spPr>
          <a:xfrm>
            <a:off x="3182850" y="584775"/>
            <a:ext cx="3192091" cy="523220"/>
          </a:xfrm>
          <a:prstGeom prst="rect">
            <a:avLst/>
          </a:prstGeom>
        </p:spPr>
        <p:txBody>
          <a:bodyPr wrap="none">
            <a:spAutoFit/>
          </a:bodyPr>
          <a:lstStyle/>
          <a:p>
            <a:r>
              <a:rPr lang="en-US" sz="2800" dirty="0" err="1">
                <a:solidFill>
                  <a:srgbClr val="C00000"/>
                </a:solidFill>
                <a:latin typeface="Times New Roman" pitchFamily="18" charset="0"/>
                <a:cs typeface="Times New Roman" pitchFamily="18" charset="0"/>
              </a:rPr>
              <a:t>Cis</a:t>
            </a:r>
            <a:r>
              <a:rPr lang="en-US" sz="2800" dirty="0">
                <a:solidFill>
                  <a:srgbClr val="C00000"/>
                </a:solidFill>
                <a:latin typeface="Times New Roman" pitchFamily="18" charset="0"/>
                <a:cs typeface="Times New Roman" pitchFamily="18" charset="0"/>
              </a:rPr>
              <a:t>-Trans Isomerism</a:t>
            </a:r>
            <a:endParaRPr lang="ar-SA" sz="2800" dirty="0">
              <a:solidFill>
                <a:srgbClr val="C00000"/>
              </a:solidFill>
              <a:latin typeface="Times New Roman" pitchFamily="18" charset="0"/>
              <a:cs typeface="Times New Roman" pitchFamily="18" charset="0"/>
            </a:endParaRPr>
          </a:p>
        </p:txBody>
      </p:sp>
      <p:grpSp>
        <p:nvGrpSpPr>
          <p:cNvPr id="39" name="مجموعة 38"/>
          <p:cNvGrpSpPr/>
          <p:nvPr/>
        </p:nvGrpSpPr>
        <p:grpSpPr>
          <a:xfrm>
            <a:off x="804069" y="4725144"/>
            <a:ext cx="3168352" cy="1752223"/>
            <a:chOff x="971600" y="4701113"/>
            <a:chExt cx="3168352" cy="1752223"/>
          </a:xfrm>
        </p:grpSpPr>
        <p:sp>
          <p:nvSpPr>
            <p:cNvPr id="7" name="Rectangle 27"/>
            <p:cNvSpPr>
              <a:spLocks noChangeArrowheads="1"/>
            </p:cNvSpPr>
            <p:nvPr/>
          </p:nvSpPr>
          <p:spPr bwMode="auto">
            <a:xfrm>
              <a:off x="971600" y="6083362"/>
              <a:ext cx="300082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i="1" dirty="0">
                  <a:solidFill>
                    <a:srgbClr val="CC0099"/>
                  </a:solidFill>
                  <a:latin typeface="Times New Roman" pitchFamily="18" charset="0"/>
                </a:rPr>
                <a:t>cis</a:t>
              </a:r>
              <a:r>
                <a:rPr lang="en-US" dirty="0">
                  <a:latin typeface="Times New Roman" pitchFamily="18" charset="0"/>
                </a:rPr>
                <a:t>-1,2-Dimethylcyclopropane</a:t>
              </a:r>
              <a:endParaRPr lang="en-US" sz="2400" dirty="0">
                <a:latin typeface="Times New Roman" pitchFamily="18" charset="0"/>
              </a:endParaRPr>
            </a:p>
          </p:txBody>
        </p:sp>
        <p:pic>
          <p:nvPicPr>
            <p:cNvPr id="3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2958" b="18350"/>
            <a:stretch/>
          </p:blipFill>
          <p:spPr bwMode="auto">
            <a:xfrm>
              <a:off x="1182051" y="4701113"/>
              <a:ext cx="2957901" cy="1440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0" name="مجموعة 39"/>
          <p:cNvGrpSpPr/>
          <p:nvPr/>
        </p:nvGrpSpPr>
        <p:grpSpPr>
          <a:xfrm>
            <a:off x="5281058" y="4703623"/>
            <a:ext cx="3307110" cy="1728192"/>
            <a:chOff x="4339261" y="4725144"/>
            <a:chExt cx="3307110" cy="1728192"/>
          </a:xfrm>
        </p:grpSpPr>
        <p:sp>
          <p:nvSpPr>
            <p:cNvPr id="8" name="Rectangle 28"/>
            <p:cNvSpPr>
              <a:spLocks noChangeArrowheads="1"/>
            </p:cNvSpPr>
            <p:nvPr/>
          </p:nvSpPr>
          <p:spPr bwMode="auto">
            <a:xfrm>
              <a:off x="4453189" y="6083362"/>
              <a:ext cx="319318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i="1" dirty="0">
                  <a:solidFill>
                    <a:srgbClr val="CC0099"/>
                  </a:solidFill>
                  <a:latin typeface="Times New Roman" pitchFamily="18" charset="0"/>
                </a:rPr>
                <a:t>trans</a:t>
              </a:r>
              <a:r>
                <a:rPr lang="en-US" dirty="0">
                  <a:latin typeface="Times New Roman" pitchFamily="18" charset="0"/>
                </a:rPr>
                <a:t>-1,2-Dimethylcyclopropane</a:t>
              </a:r>
              <a:endParaRPr lang="en-US" sz="2400" dirty="0">
                <a:latin typeface="Times New Roman" pitchFamily="18" charset="0"/>
              </a:endParaRPr>
            </a:p>
          </p:txBody>
        </p:sp>
        <p:pic>
          <p:nvPicPr>
            <p:cNvPr id="3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8350"/>
            <a:stretch/>
          </p:blipFill>
          <p:spPr bwMode="auto">
            <a:xfrm>
              <a:off x="4339261" y="4725144"/>
              <a:ext cx="3143890" cy="1440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309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39" y="332656"/>
            <a:ext cx="8640960" cy="1077218"/>
          </a:xfrm>
          <a:prstGeom prst="rect">
            <a:avLst/>
          </a:prstGeom>
        </p:spPr>
        <p:txBody>
          <a:bodyPr wrap="square">
            <a:spAutoFit/>
          </a:bodyPr>
          <a:lstStyle/>
          <a:p>
            <a:pPr lvl="0"/>
            <a:r>
              <a:rPr lang="en-US" sz="3200" b="1" dirty="0">
                <a:solidFill>
                  <a:srgbClr val="00B050"/>
                </a:solidFill>
                <a:latin typeface="Times New Roman" pitchFamily="18" charset="0"/>
                <a:cs typeface="Times New Roman" pitchFamily="18" charset="0"/>
              </a:rPr>
              <a:t>General Molecular Formula of Hydrocarbons</a:t>
            </a:r>
          </a:p>
          <a:p>
            <a:pPr lvl="0" algn="ctr"/>
            <a:r>
              <a:rPr lang="en-US" sz="3200" b="1" dirty="0">
                <a:solidFill>
                  <a:srgbClr val="00B050"/>
                </a:solidFill>
                <a:latin typeface="Times New Roman" pitchFamily="18" charset="0"/>
                <a:cs typeface="Times New Roman" pitchFamily="18" charset="0"/>
              </a:rPr>
              <a:t>(Homologous Series) </a:t>
            </a:r>
            <a:endParaRPr lang="ar-SA" sz="3200" b="1" dirty="0">
              <a:solidFill>
                <a:srgbClr val="00B050"/>
              </a:solidFill>
              <a:latin typeface="Times New Roman" pitchFamily="18" charset="0"/>
              <a:cs typeface="Times New Roman" pitchFamily="18" charset="0"/>
            </a:endParaRPr>
          </a:p>
        </p:txBody>
      </p:sp>
      <p:sp>
        <p:nvSpPr>
          <p:cNvPr id="4" name="عنصر نائب لرقم الشريحة 1"/>
          <p:cNvSpPr>
            <a:spLocks noGrp="1"/>
          </p:cNvSpPr>
          <p:nvPr>
            <p:ph type="sldNum" sz="quarter" idx="12"/>
          </p:nvPr>
        </p:nvSpPr>
        <p:spPr>
          <a:xfrm>
            <a:off x="8543278" y="6356350"/>
            <a:ext cx="561975" cy="365125"/>
          </a:xfrm>
        </p:spPr>
        <p:txBody>
          <a:bodyPr/>
          <a:lstStyle/>
          <a:p>
            <a:fld id="{3E5F23F5-1936-4A8E-A7E6-019830C05553}" type="slidenum">
              <a:rPr lang="ar-SA" smtClean="0"/>
              <a:pPr/>
              <a:t>3</a:t>
            </a:fld>
            <a:endParaRPr lang="ar-S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3"/>
            <a:ext cx="7340600"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44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30</a:t>
            </a:fld>
            <a:endParaRPr lang="ar-SA"/>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8107" r="4745"/>
          <a:stretch>
            <a:fillRect/>
          </a:stretch>
        </p:blipFill>
        <p:spPr bwMode="auto">
          <a:xfrm>
            <a:off x="721748" y="381000"/>
            <a:ext cx="74676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657600"/>
            <a:ext cx="88804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p:cNvSpPr txBox="1"/>
          <p:nvPr/>
        </p:nvSpPr>
        <p:spPr>
          <a:xfrm>
            <a:off x="0" y="10623"/>
            <a:ext cx="148149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86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31</a:t>
            </a:fld>
            <a:endParaRPr lang="ar-SA"/>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798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13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32</a:t>
            </a:fld>
            <a:endParaRPr lang="ar-SA"/>
          </a:p>
        </p:txBody>
      </p:sp>
      <p:sp>
        <p:nvSpPr>
          <p:cNvPr id="4" name="مستطيل 3"/>
          <p:cNvSpPr/>
          <p:nvPr/>
        </p:nvSpPr>
        <p:spPr>
          <a:xfrm>
            <a:off x="-1620688" y="24063"/>
            <a:ext cx="10441160" cy="523220"/>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Conformations and Conformational Analysis of Alkanes</a:t>
            </a:r>
          </a:p>
        </p:txBody>
      </p:sp>
      <p:sp>
        <p:nvSpPr>
          <p:cNvPr id="5" name="مستطيل 4"/>
          <p:cNvSpPr/>
          <p:nvPr/>
        </p:nvSpPr>
        <p:spPr>
          <a:xfrm>
            <a:off x="-44587" y="638302"/>
            <a:ext cx="9540552" cy="3046988"/>
          </a:xfrm>
          <a:prstGeom prst="rect">
            <a:avLst/>
          </a:prstGeom>
        </p:spPr>
        <p:txBody>
          <a:bodyPr wrap="square">
            <a:spAutoFit/>
          </a:bodyPr>
          <a:lstStyle/>
          <a:p>
            <a:pPr algn="l" rtl="0"/>
            <a:r>
              <a:rPr lang="en-US" altLang="ar-SA" sz="2400" dirty="0">
                <a:latin typeface="Times New Roman" panose="02020603050405020304" pitchFamily="18" charset="0"/>
                <a:cs typeface="Times New Roman" panose="02020603050405020304" pitchFamily="18" charset="0"/>
              </a:rPr>
              <a:t>Tow groups bonded by only a single bond can undergo rotation about that bond with respect to each other.</a:t>
            </a:r>
          </a:p>
          <a:p>
            <a:pPr algn="l" rtl="0"/>
            <a:endParaRPr lang="en-US" altLang="ar-SA" sz="2400" dirty="0">
              <a:latin typeface="Times New Roman" panose="02020603050405020304" pitchFamily="18" charset="0"/>
              <a:cs typeface="Times New Roman" panose="02020603050405020304" pitchFamily="18" charset="0"/>
            </a:endParaRPr>
          </a:p>
          <a:p>
            <a:pPr marL="342900" indent="-342900" algn="l" rtl="0">
              <a:buFont typeface="Wingdings" panose="05000000000000000000" pitchFamily="2" charset="2"/>
              <a:buChar char="§"/>
            </a:pPr>
            <a:r>
              <a:rPr lang="en-US" altLang="ar-SA" sz="2400" dirty="0">
                <a:latin typeface="Times New Roman" panose="02020603050405020304" pitchFamily="18" charset="0"/>
                <a:cs typeface="Times New Roman" panose="02020603050405020304" pitchFamily="18" charset="0"/>
              </a:rPr>
              <a:t>The temporary molecular shapes that result from such a rotation are called </a:t>
            </a:r>
            <a:r>
              <a:rPr lang="en-US" altLang="ar-SA" sz="2400" b="1" dirty="0">
                <a:solidFill>
                  <a:srgbClr val="C00000"/>
                </a:solidFill>
                <a:latin typeface="Times New Roman" panose="02020603050405020304" pitchFamily="18" charset="0"/>
                <a:cs typeface="Times New Roman" panose="02020603050405020304" pitchFamily="18" charset="0"/>
              </a:rPr>
              <a:t>conformations</a:t>
            </a:r>
            <a:r>
              <a:rPr lang="en-US" altLang="ar-SA" sz="2400" b="1" dirty="0">
                <a:latin typeface="Times New Roman" panose="02020603050405020304" pitchFamily="18" charset="0"/>
                <a:cs typeface="Times New Roman" panose="02020603050405020304" pitchFamily="18" charset="0"/>
              </a:rPr>
              <a:t> </a:t>
            </a:r>
            <a:r>
              <a:rPr lang="en-US" altLang="ar-SA" sz="2400" dirty="0">
                <a:latin typeface="Times New Roman" panose="02020603050405020304" pitchFamily="18" charset="0"/>
                <a:cs typeface="Times New Roman" panose="02020603050405020304" pitchFamily="18" charset="0"/>
              </a:rPr>
              <a:t>of the molecule. </a:t>
            </a:r>
          </a:p>
          <a:p>
            <a:pPr marL="342900" indent="-342900" algn="l" rtl="0">
              <a:buFont typeface="Wingdings" panose="05000000000000000000" pitchFamily="2" charset="2"/>
              <a:buChar char="§"/>
            </a:pPr>
            <a:r>
              <a:rPr lang="en-US" altLang="ar-SA" sz="2400" dirty="0">
                <a:latin typeface="Times New Roman" panose="02020603050405020304" pitchFamily="18" charset="0"/>
                <a:cs typeface="Times New Roman" panose="02020603050405020304" pitchFamily="18" charset="0"/>
              </a:rPr>
              <a:t>Each possible structure is called </a:t>
            </a:r>
            <a:r>
              <a:rPr lang="en-US" altLang="ar-SA" sz="2400" b="1" dirty="0">
                <a:solidFill>
                  <a:srgbClr val="C00000"/>
                </a:solidFill>
                <a:latin typeface="Times New Roman" panose="02020603050405020304" pitchFamily="18" charset="0"/>
                <a:cs typeface="Times New Roman" panose="02020603050405020304" pitchFamily="18" charset="0"/>
              </a:rPr>
              <a:t>conformer</a:t>
            </a:r>
            <a:r>
              <a:rPr lang="en-US" altLang="ar-SA" sz="2400" dirty="0">
                <a:latin typeface="Times New Roman" panose="02020603050405020304" pitchFamily="18" charset="0"/>
                <a:cs typeface="Times New Roman" panose="02020603050405020304" pitchFamily="18" charset="0"/>
              </a:rPr>
              <a:t>.</a:t>
            </a:r>
          </a:p>
          <a:p>
            <a:pPr marL="342900" indent="-342900" algn="l" rtl="0">
              <a:buFont typeface="Wingdings" panose="05000000000000000000" pitchFamily="2" charset="2"/>
              <a:buChar char="§"/>
            </a:pPr>
            <a:r>
              <a:rPr lang="en-US" altLang="ar-SA" sz="2400" dirty="0">
                <a:latin typeface="Times New Roman" panose="02020603050405020304" pitchFamily="18" charset="0"/>
                <a:cs typeface="Times New Roman" panose="02020603050405020304" pitchFamily="18" charset="0"/>
              </a:rPr>
              <a:t>An analysis of the energy changes that occur as a molecule undergoes rotations about single bonds</a:t>
            </a:r>
            <a:r>
              <a:rPr lang="en-US" altLang="ar-SA" sz="2400" b="1" dirty="0">
                <a:latin typeface="Times New Roman" panose="02020603050405020304" pitchFamily="18" charset="0"/>
                <a:cs typeface="Times New Roman" panose="02020603050405020304" pitchFamily="18" charset="0"/>
              </a:rPr>
              <a:t> </a:t>
            </a:r>
            <a:r>
              <a:rPr lang="en-US" altLang="ar-SA" sz="2400" dirty="0">
                <a:latin typeface="Times New Roman" panose="02020603050405020304" pitchFamily="18" charset="0"/>
                <a:cs typeface="Times New Roman" panose="02020603050405020304" pitchFamily="18" charset="0"/>
              </a:rPr>
              <a:t>is called a </a:t>
            </a:r>
            <a:r>
              <a:rPr lang="en-US" altLang="ar-SA" sz="2400" b="1" dirty="0">
                <a:solidFill>
                  <a:srgbClr val="C00000"/>
                </a:solidFill>
                <a:latin typeface="Times New Roman" panose="02020603050405020304" pitchFamily="18" charset="0"/>
                <a:cs typeface="Times New Roman" panose="02020603050405020304" pitchFamily="18" charset="0"/>
              </a:rPr>
              <a:t>Conformational analysis</a:t>
            </a:r>
            <a:r>
              <a:rPr lang="en-US" altLang="ar-SA" sz="2400" dirty="0">
                <a:latin typeface="Times New Roman" panose="02020603050405020304" pitchFamily="18" charset="0"/>
                <a:cs typeface="Times New Roman" panose="02020603050405020304" pitchFamily="18" charset="0"/>
              </a:rPr>
              <a:t>.</a:t>
            </a:r>
            <a:endParaRPr lang="ar-SA" altLang="ar-SA" sz="2400" dirty="0">
              <a:latin typeface="Times New Roman" panose="02020603050405020304" pitchFamily="18" charset="0"/>
              <a:cs typeface="Times New Roman" panose="02020603050405020304" pitchFamily="18" charset="0"/>
            </a:endParaRPr>
          </a:p>
        </p:txBody>
      </p:sp>
      <p:sp>
        <p:nvSpPr>
          <p:cNvPr id="6" name="مربع نص 5"/>
          <p:cNvSpPr txBox="1"/>
          <p:nvPr/>
        </p:nvSpPr>
        <p:spPr>
          <a:xfrm>
            <a:off x="0" y="3717032"/>
            <a:ext cx="8278704" cy="1200329"/>
          </a:xfrm>
          <a:prstGeom prst="rect">
            <a:avLst/>
          </a:prstGeom>
          <a:noFill/>
        </p:spPr>
        <p:txBody>
          <a:bodyPr wrap="square" rtlCol="1">
            <a:spAutoFit/>
          </a:bodyPr>
          <a:lstStyle/>
          <a:p>
            <a:pPr marL="342900" indent="-342900" algn="l" rtl="0">
              <a:buFont typeface="Wingdings" panose="05000000000000000000" pitchFamily="2" charset="2"/>
              <a:buChar char="§"/>
            </a:pPr>
            <a:r>
              <a:rPr lang="en-US" sz="2400" dirty="0">
                <a:solidFill>
                  <a:srgbClr val="C00000"/>
                </a:solidFill>
                <a:latin typeface="Times New Roman" panose="02020603050405020304" pitchFamily="18" charset="0"/>
                <a:cs typeface="Times New Roman" panose="02020603050405020304" pitchFamily="18" charset="0"/>
              </a:rPr>
              <a:t>The certain types of structural formulas are:</a:t>
            </a:r>
          </a:p>
          <a:p>
            <a:pPr marL="457200" indent="-457200" algn="l" rtl="0">
              <a:buFont typeface="+mj-lt"/>
              <a:buAutoNum type="arabicPeriod"/>
            </a:pPr>
            <a:r>
              <a:rPr lang="en-US" sz="2400" dirty="0">
                <a:latin typeface="Times New Roman" panose="02020603050405020304" pitchFamily="18" charset="0"/>
                <a:cs typeface="Times New Roman" panose="02020603050405020304" pitchFamily="18" charset="0"/>
              </a:rPr>
              <a:t>Newman projection formula</a:t>
            </a:r>
          </a:p>
          <a:p>
            <a:pPr marL="457200" indent="-457200" algn="l" rtl="0">
              <a:buFont typeface="+mj-lt"/>
              <a:buAutoNum type="arabicPeriod"/>
            </a:pPr>
            <a:r>
              <a:rPr lang="en-US" sz="2400" dirty="0">
                <a:latin typeface="Times New Roman" panose="02020603050405020304" pitchFamily="18" charset="0"/>
                <a:cs typeface="Times New Roman" panose="02020603050405020304" pitchFamily="18" charset="0"/>
              </a:rPr>
              <a:t>Sawhorse formula  </a:t>
            </a:r>
            <a:endParaRPr lang="ar-SA" sz="24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824" y="4948193"/>
            <a:ext cx="3987765" cy="1260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157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33</a:t>
            </a:fld>
            <a:endParaRPr lang="ar-SA"/>
          </a:p>
        </p:txBody>
      </p:sp>
      <p:sp>
        <p:nvSpPr>
          <p:cNvPr id="4" name="مستطيل 3"/>
          <p:cNvSpPr/>
          <p:nvPr/>
        </p:nvSpPr>
        <p:spPr>
          <a:xfrm>
            <a:off x="1504201" y="20379"/>
            <a:ext cx="5964903" cy="584775"/>
          </a:xfrm>
          <a:prstGeom prst="rect">
            <a:avLst/>
          </a:prstGeom>
        </p:spPr>
        <p:txBody>
          <a:bodyPr wrap="none">
            <a:spAutoFit/>
          </a:bodyPr>
          <a:lstStyle/>
          <a:p>
            <a:r>
              <a:rPr lang="en-US" sz="3200" dirty="0">
                <a:solidFill>
                  <a:srgbClr val="00B050"/>
                </a:solidFill>
                <a:latin typeface="Times New Roman" panose="02020603050405020304" pitchFamily="18" charset="0"/>
                <a:cs typeface="Times New Roman" panose="02020603050405020304" pitchFamily="18" charset="0"/>
              </a:rPr>
              <a:t>Conformational Analysis in Ethane</a:t>
            </a:r>
            <a:endParaRPr lang="ar-SA" sz="3200" dirty="0">
              <a:solidFill>
                <a:srgbClr val="00B050"/>
              </a:solidFill>
              <a:latin typeface="Times New Roman" panose="02020603050405020304" pitchFamily="18" charset="0"/>
              <a:cs typeface="Times New Roman" panose="02020603050405020304" pitchFamily="18" charset="0"/>
            </a:endParaRPr>
          </a:p>
        </p:txBody>
      </p:sp>
      <p:sp>
        <p:nvSpPr>
          <p:cNvPr id="5" name="مستطيل 4"/>
          <p:cNvSpPr/>
          <p:nvPr/>
        </p:nvSpPr>
        <p:spPr>
          <a:xfrm>
            <a:off x="0" y="639851"/>
            <a:ext cx="9361040" cy="830997"/>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Ethane is the simplest hydrocarbon that can have distinct conformations.</a:t>
            </a:r>
          </a:p>
          <a:p>
            <a:pPr algn="l" rtl="0"/>
            <a:r>
              <a:rPr lang="en-US" sz="2400" dirty="0">
                <a:solidFill>
                  <a:srgbClr val="C00000"/>
                </a:solidFill>
                <a:latin typeface="Times New Roman" panose="02020603050405020304" pitchFamily="18" charset="0"/>
                <a:cs typeface="Times New Roman" panose="02020603050405020304" pitchFamily="18" charset="0"/>
              </a:rPr>
              <a:t>Two, the staggered conformation </a:t>
            </a:r>
            <a:r>
              <a:rPr lang="en-US" sz="2400" dirty="0">
                <a:latin typeface="Times New Roman" panose="02020603050405020304" pitchFamily="18" charset="0"/>
                <a:cs typeface="Times New Roman" panose="02020603050405020304" pitchFamily="18" charset="0"/>
              </a:rPr>
              <a:t>and </a:t>
            </a:r>
            <a:r>
              <a:rPr lang="en-US" sz="2400" dirty="0">
                <a:solidFill>
                  <a:srgbClr val="C00000"/>
                </a:solidFill>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eclipsed conformation</a:t>
            </a:r>
            <a:r>
              <a:rPr lang="en-US" sz="2400" dirty="0">
                <a:latin typeface="Times New Roman" panose="02020603050405020304" pitchFamily="18" charset="0"/>
                <a:cs typeface="Times New Roman" panose="02020603050405020304" pitchFamily="18" charset="0"/>
              </a:rPr>
              <a:t>. </a:t>
            </a:r>
            <a:endParaRPr lang="ar-SA" sz="2400" dirty="0">
              <a:latin typeface="Times New Roman" panose="02020603050405020304" pitchFamily="18" charset="0"/>
              <a:cs typeface="Times New Roman" panose="02020603050405020304" pitchFamily="18" charset="0"/>
            </a:endParaRPr>
          </a:p>
        </p:txBody>
      </p:sp>
      <p:grpSp>
        <p:nvGrpSpPr>
          <p:cNvPr id="10" name="مجموعة 9"/>
          <p:cNvGrpSpPr/>
          <p:nvPr/>
        </p:nvGrpSpPr>
        <p:grpSpPr>
          <a:xfrm>
            <a:off x="107504" y="1870066"/>
            <a:ext cx="5248994" cy="1506678"/>
            <a:chOff x="1763688" y="1537554"/>
            <a:chExt cx="5248994" cy="1506678"/>
          </a:xfrm>
        </p:grpSpPr>
        <p:grpSp>
          <p:nvGrpSpPr>
            <p:cNvPr id="7" name="مجموعة 6"/>
            <p:cNvGrpSpPr/>
            <p:nvPr/>
          </p:nvGrpSpPr>
          <p:grpSpPr>
            <a:xfrm>
              <a:off x="1763688" y="1928232"/>
              <a:ext cx="5248994" cy="1116000"/>
              <a:chOff x="1763688" y="1928232"/>
              <a:chExt cx="5248994" cy="111600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688" y="1928232"/>
                <a:ext cx="2818514"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032" y="1931126"/>
                <a:ext cx="2152650" cy="105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مستطيل 5"/>
            <p:cNvSpPr/>
            <p:nvPr/>
          </p:nvSpPr>
          <p:spPr>
            <a:xfrm>
              <a:off x="3199329" y="1537554"/>
              <a:ext cx="251863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Staggered Conformation </a:t>
              </a:r>
              <a:endParaRPr lang="ar-SA" dirty="0"/>
            </a:p>
          </p:txBody>
        </p:sp>
      </p:grpSp>
      <p:grpSp>
        <p:nvGrpSpPr>
          <p:cNvPr id="13" name="مجموعة 12"/>
          <p:cNvGrpSpPr/>
          <p:nvPr/>
        </p:nvGrpSpPr>
        <p:grpSpPr>
          <a:xfrm>
            <a:off x="755576" y="3956135"/>
            <a:ext cx="3861723" cy="1519415"/>
            <a:chOff x="2527786" y="3429000"/>
            <a:chExt cx="3861723" cy="1519415"/>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27786" y="3832415"/>
              <a:ext cx="3861723"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مستطيل 10"/>
            <p:cNvSpPr/>
            <p:nvPr/>
          </p:nvSpPr>
          <p:spPr>
            <a:xfrm>
              <a:off x="3332813" y="3429000"/>
              <a:ext cx="233269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Eclipsed Conformation</a:t>
              </a:r>
              <a:endParaRPr lang="ar-SA" dirty="0"/>
            </a:p>
          </p:txBody>
        </p:sp>
      </p:grp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835847" y="1787007"/>
            <a:ext cx="2647950" cy="28956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695"/>
          <a:stretch/>
        </p:blipFill>
        <p:spPr bwMode="auto">
          <a:xfrm>
            <a:off x="5266777" y="4715843"/>
            <a:ext cx="3786091" cy="1512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520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34</a:t>
            </a:fld>
            <a:endParaRPr lang="ar-SA"/>
          </a:p>
        </p:txBody>
      </p:sp>
      <p:sp>
        <p:nvSpPr>
          <p:cNvPr id="4" name="مستطيل 3"/>
          <p:cNvSpPr/>
          <p:nvPr/>
        </p:nvSpPr>
        <p:spPr>
          <a:xfrm>
            <a:off x="1377243" y="66818"/>
            <a:ext cx="5988947" cy="584775"/>
          </a:xfrm>
          <a:prstGeom prst="rect">
            <a:avLst/>
          </a:prstGeom>
        </p:spPr>
        <p:txBody>
          <a:bodyPr wrap="none">
            <a:spAutoFit/>
          </a:bodyPr>
          <a:lstStyle/>
          <a:p>
            <a:r>
              <a:rPr lang="en-US" altLang="ar-SA" sz="3200" dirty="0">
                <a:solidFill>
                  <a:srgbClr val="00B050"/>
                </a:solidFill>
                <a:latin typeface="Times New Roman" panose="02020603050405020304" pitchFamily="18" charset="0"/>
                <a:cs typeface="Times New Roman" panose="02020603050405020304" pitchFamily="18" charset="0"/>
              </a:rPr>
              <a:t>Conformational Analysis in Butane</a:t>
            </a:r>
            <a:endParaRPr lang="ar-SA" sz="3200" dirty="0">
              <a:solidFill>
                <a:srgbClr val="00B050"/>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87" r="50000"/>
          <a:stretch/>
        </p:blipFill>
        <p:spPr bwMode="auto">
          <a:xfrm rot="16200000">
            <a:off x="5638072" y="-137352"/>
            <a:ext cx="2027825" cy="426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5660" y="3501008"/>
            <a:ext cx="4073837" cy="2808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459" b="9896"/>
          <a:stretch/>
        </p:blipFill>
        <p:spPr bwMode="auto">
          <a:xfrm rot="16200000">
            <a:off x="1176122" y="17389"/>
            <a:ext cx="2027823" cy="39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380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35</a:t>
            </a:fld>
            <a:endParaRPr lang="ar-SA"/>
          </a:p>
        </p:txBody>
      </p:sp>
      <p:sp>
        <p:nvSpPr>
          <p:cNvPr id="4" name="مستطيل 3"/>
          <p:cNvSpPr/>
          <p:nvPr/>
        </p:nvSpPr>
        <p:spPr>
          <a:xfrm>
            <a:off x="675045" y="63805"/>
            <a:ext cx="7072577" cy="584775"/>
          </a:xfrm>
          <a:prstGeom prst="rect">
            <a:avLst/>
          </a:prstGeom>
        </p:spPr>
        <p:txBody>
          <a:bodyPr wrap="none">
            <a:spAutoFit/>
          </a:bodyPr>
          <a:lstStyle/>
          <a:p>
            <a:r>
              <a:rPr lang="en-US" sz="3200" dirty="0">
                <a:solidFill>
                  <a:srgbClr val="00B050"/>
                </a:solidFill>
                <a:latin typeface="Times New Roman" panose="02020603050405020304" pitchFamily="18" charset="0"/>
                <a:cs typeface="Times New Roman" panose="02020603050405020304" pitchFamily="18" charset="0"/>
              </a:rPr>
              <a:t>Conformational </a:t>
            </a:r>
            <a:r>
              <a:rPr lang="en-US" altLang="ar-SA" sz="3200" dirty="0">
                <a:solidFill>
                  <a:srgbClr val="00B050"/>
                </a:solidFill>
                <a:latin typeface="Times New Roman" panose="02020603050405020304" pitchFamily="18" charset="0"/>
                <a:cs typeface="Times New Roman" panose="02020603050405020304" pitchFamily="18" charset="0"/>
              </a:rPr>
              <a:t>Analysis in </a:t>
            </a:r>
            <a:r>
              <a:rPr lang="en-US" sz="3200" dirty="0">
                <a:solidFill>
                  <a:srgbClr val="00B050"/>
                </a:solidFill>
                <a:latin typeface="Times New Roman" panose="02020603050405020304" pitchFamily="18" charset="0"/>
                <a:cs typeface="Times New Roman" panose="02020603050405020304" pitchFamily="18" charset="0"/>
              </a:rPr>
              <a:t>Cyclohexane </a:t>
            </a:r>
            <a:endParaRPr lang="ar-SA" sz="3200" dirty="0">
              <a:solidFill>
                <a:srgbClr val="00B050"/>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59" t="5470" r="28359" b="3706"/>
          <a:stretch/>
        </p:blipFill>
        <p:spPr bwMode="auto">
          <a:xfrm rot="16200000">
            <a:off x="3553496" y="-445610"/>
            <a:ext cx="1612231" cy="49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مجموعة 2"/>
          <p:cNvGrpSpPr/>
          <p:nvPr/>
        </p:nvGrpSpPr>
        <p:grpSpPr>
          <a:xfrm>
            <a:off x="1826074" y="3137153"/>
            <a:ext cx="5482230" cy="1702979"/>
            <a:chOff x="1826074" y="3742244"/>
            <a:chExt cx="5482230" cy="1702979"/>
          </a:xfrm>
        </p:grpSpPr>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1575"/>
            <a:stretch/>
          </p:blipFill>
          <p:spPr bwMode="auto">
            <a:xfrm rot="16200000">
              <a:off x="2234584" y="3333734"/>
              <a:ext cx="1702979"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64790"/>
            <a:stretch/>
          </p:blipFill>
          <p:spPr bwMode="auto">
            <a:xfrm rot="16200000">
              <a:off x="5228663" y="3335502"/>
              <a:ext cx="1495281"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5"/>
          <p:cNvSpPr txBox="1">
            <a:spLocks noChangeArrowheads="1"/>
          </p:cNvSpPr>
          <p:nvPr/>
        </p:nvSpPr>
        <p:spPr bwMode="auto">
          <a:xfrm>
            <a:off x="2735933" y="765116"/>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ar-SA" sz="2400" dirty="0">
                <a:solidFill>
                  <a:srgbClr val="FF0000"/>
                </a:solidFill>
                <a:latin typeface="Times New Roman" panose="02020603050405020304" pitchFamily="18" charset="0"/>
                <a:cs typeface="Times New Roman" panose="02020603050405020304" pitchFamily="18" charset="0"/>
              </a:rPr>
              <a:t>Chair conformation</a:t>
            </a:r>
            <a:endParaRPr lang="ar-SA" altLang="ar-SA" sz="2400" dirty="0">
              <a:solidFill>
                <a:srgbClr val="FF0000"/>
              </a:solidFill>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3377770" y="2751311"/>
            <a:ext cx="2533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ar-SA" sz="2400" dirty="0">
                <a:solidFill>
                  <a:srgbClr val="FF0000"/>
                </a:solidFill>
                <a:latin typeface="Times New Roman" panose="02020603050405020304" pitchFamily="18" charset="0"/>
                <a:cs typeface="Times New Roman" panose="02020603050405020304" pitchFamily="18" charset="0"/>
              </a:rPr>
              <a:t>Boat conformation</a:t>
            </a:r>
            <a:endParaRPr lang="ar-SA" altLang="ar-SA" sz="2400" dirty="0">
              <a:solidFill>
                <a:srgbClr val="FF0000"/>
              </a:solidFill>
              <a:latin typeface="Times New Roman" panose="02020603050405020304" pitchFamily="18" charset="0"/>
              <a:cs typeface="Times New Roman" panose="02020603050405020304" pitchFamily="18" charset="0"/>
            </a:endParaRPr>
          </a:p>
        </p:txBody>
      </p:sp>
      <p:grpSp>
        <p:nvGrpSpPr>
          <p:cNvPr id="10" name="مجموعة 9"/>
          <p:cNvGrpSpPr/>
          <p:nvPr/>
        </p:nvGrpSpPr>
        <p:grpSpPr>
          <a:xfrm>
            <a:off x="1195843" y="4941168"/>
            <a:ext cx="7412673" cy="1920873"/>
            <a:chOff x="916359" y="1525330"/>
            <a:chExt cx="7412673" cy="1920873"/>
          </a:xfrm>
        </p:grpSpPr>
        <p:pic>
          <p:nvPicPr>
            <p:cNvPr id="11"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61877"/>
            <a:stretch/>
          </p:blipFill>
          <p:spPr bwMode="auto">
            <a:xfrm rot="16200000">
              <a:off x="5829847" y="947018"/>
              <a:ext cx="188941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7138" t="31484" r="37438" b="34258"/>
            <a:stretch/>
          </p:blipFill>
          <p:spPr bwMode="auto">
            <a:xfrm>
              <a:off x="3968609" y="1997242"/>
              <a:ext cx="1260011" cy="106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2238"/>
            <a:stretch/>
          </p:blipFill>
          <p:spPr bwMode="auto">
            <a:xfrm rot="16200000">
              <a:off x="1539675" y="902014"/>
              <a:ext cx="1885368"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مستطيل 13"/>
          <p:cNvSpPr/>
          <p:nvPr/>
        </p:nvSpPr>
        <p:spPr>
          <a:xfrm>
            <a:off x="7044545" y="1848231"/>
            <a:ext cx="1406154" cy="400110"/>
          </a:xfrm>
          <a:prstGeom prst="rect">
            <a:avLst/>
          </a:prstGeom>
        </p:spPr>
        <p:txBody>
          <a:bodyPr wrap="none">
            <a:spAutoFit/>
          </a:bodyPr>
          <a:lstStyle/>
          <a:p>
            <a:r>
              <a:rPr lang="en-US" altLang="ar-SA" sz="2000" u="sng" dirty="0">
                <a:solidFill>
                  <a:schemeClr val="tx1">
                    <a:lumMod val="75000"/>
                    <a:lumOff val="25000"/>
                  </a:schemeClr>
                </a:solidFill>
                <a:latin typeface="Times New Roman" panose="02020603050405020304" pitchFamily="18" charset="0"/>
                <a:cs typeface="Times New Roman" panose="02020603050405020304" pitchFamily="18" charset="0"/>
              </a:rPr>
              <a:t>most stable </a:t>
            </a:r>
            <a:endParaRPr lang="ar-SA"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 name="مستطيل 14"/>
          <p:cNvSpPr/>
          <p:nvPr/>
        </p:nvSpPr>
        <p:spPr>
          <a:xfrm>
            <a:off x="4216732" y="5607069"/>
            <a:ext cx="1059906" cy="338554"/>
          </a:xfrm>
          <a:prstGeom prst="rect">
            <a:avLst/>
          </a:prstGeom>
        </p:spPr>
        <p:txBody>
          <a:bodyPr wrap="none">
            <a:spAutoFit/>
          </a:bodyPr>
          <a:lstStyle/>
          <a:p>
            <a:r>
              <a:rPr lang="en-US" altLang="ar-SA" sz="1600" dirty="0">
                <a:latin typeface="Times New Roman" panose="02020603050405020304" pitchFamily="18" charset="0"/>
                <a:cs typeface="Times New Roman" panose="02020603050405020304" pitchFamily="18" charset="0"/>
              </a:rPr>
              <a:t>6 kcal/</a:t>
            </a:r>
            <a:r>
              <a:rPr lang="en-US" altLang="ar-SA" sz="1600" dirty="0" err="1">
                <a:latin typeface="Times New Roman" panose="02020603050405020304" pitchFamily="18" charset="0"/>
                <a:cs typeface="Times New Roman" panose="02020603050405020304" pitchFamily="18" charset="0"/>
              </a:rPr>
              <a:t>mol</a:t>
            </a:r>
            <a:endParaRPr lang="ar-S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47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36</a:t>
            </a:fld>
            <a:endParaRPr lang="ar-SA"/>
          </a:p>
        </p:txBody>
      </p:sp>
      <p:sp>
        <p:nvSpPr>
          <p:cNvPr id="5" name="مستطيل 4"/>
          <p:cNvSpPr/>
          <p:nvPr/>
        </p:nvSpPr>
        <p:spPr>
          <a:xfrm>
            <a:off x="773631" y="-22375"/>
            <a:ext cx="7266892" cy="523220"/>
          </a:xfrm>
          <a:prstGeom prst="rect">
            <a:avLst/>
          </a:prstGeom>
        </p:spPr>
        <p:txBody>
          <a:bodyPr wrap="square">
            <a:spAutoFit/>
          </a:bodyPr>
          <a:lstStyle/>
          <a:p>
            <a:pPr algn="l" rtl="0"/>
            <a:r>
              <a:rPr lang="en-US" sz="2800" dirty="0">
                <a:solidFill>
                  <a:srgbClr val="00B050"/>
                </a:solidFill>
                <a:latin typeface="Times New Roman" panose="02020603050405020304" pitchFamily="18" charset="0"/>
                <a:cs typeface="Times New Roman" panose="02020603050405020304" pitchFamily="18" charset="0"/>
              </a:rPr>
              <a:t>Drawing the Axial and Equatorial Hydrogens</a:t>
            </a:r>
            <a:endParaRPr lang="ar-SA" sz="2800" dirty="0">
              <a:solidFill>
                <a:srgbClr val="00B05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05" y="3580882"/>
            <a:ext cx="1552261" cy="10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053" y="3580881"/>
            <a:ext cx="438646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573" y="5142492"/>
            <a:ext cx="2421095"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2"/>
          <p:cNvSpPr>
            <a:spLocks noChangeArrowheads="1"/>
          </p:cNvSpPr>
          <p:nvPr/>
        </p:nvSpPr>
        <p:spPr bwMode="auto">
          <a:xfrm>
            <a:off x="5382169" y="2877011"/>
            <a:ext cx="2574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altLang="ar-SA" sz="2400" dirty="0">
                <a:solidFill>
                  <a:srgbClr val="C00000"/>
                </a:solidFill>
                <a:latin typeface="Times New Roman" panose="02020603050405020304" pitchFamily="18" charset="0"/>
                <a:cs typeface="Times New Roman" panose="02020603050405020304" pitchFamily="18" charset="0"/>
              </a:rPr>
              <a:t>Equatorial bond (e)</a:t>
            </a:r>
            <a:endParaRPr lang="ar-SA" altLang="ar-SA" sz="2400" dirty="0">
              <a:solidFill>
                <a:srgbClr val="C00000"/>
              </a:solidFill>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72727"/>
          <a:stretch/>
        </p:blipFill>
        <p:spPr bwMode="auto">
          <a:xfrm>
            <a:off x="7043153" y="1213282"/>
            <a:ext cx="210084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14120"/>
            <a:ext cx="1821178"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4573" y="1128749"/>
            <a:ext cx="2244713"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رابط كسهم مستقيم 6"/>
          <p:cNvCxnSpPr/>
          <p:nvPr/>
        </p:nvCxnSpPr>
        <p:spPr>
          <a:xfrm>
            <a:off x="2253691" y="1668749"/>
            <a:ext cx="828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رابط كسهم مستقيم 21"/>
          <p:cNvCxnSpPr/>
          <p:nvPr/>
        </p:nvCxnSpPr>
        <p:spPr>
          <a:xfrm>
            <a:off x="5841541" y="1673442"/>
            <a:ext cx="828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12"/>
          <p:cNvSpPr>
            <a:spLocks noChangeArrowheads="1"/>
          </p:cNvSpPr>
          <p:nvPr/>
        </p:nvSpPr>
        <p:spPr bwMode="auto">
          <a:xfrm>
            <a:off x="664113" y="2857606"/>
            <a:ext cx="1978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en-US" altLang="ar-SA" sz="2400" dirty="0">
                <a:solidFill>
                  <a:srgbClr val="C00000"/>
                </a:solidFill>
                <a:latin typeface="Times New Roman" panose="02020603050405020304" pitchFamily="18" charset="0"/>
                <a:cs typeface="Times New Roman" panose="02020603050405020304" pitchFamily="18" charset="0"/>
              </a:rPr>
              <a:t>Axial bond (a)</a:t>
            </a:r>
            <a:endParaRPr lang="ar-SA" altLang="ar-SA" sz="2400" dirty="0">
              <a:solidFill>
                <a:srgbClr val="C00000"/>
              </a:solidFill>
              <a:latin typeface="Times New Roman" panose="02020603050405020304" pitchFamily="18" charset="0"/>
              <a:cs typeface="Times New Roman" panose="02020603050405020304" pitchFamily="18" charset="0"/>
            </a:endParaRPr>
          </a:p>
        </p:txBody>
      </p:sp>
      <p:sp>
        <p:nvSpPr>
          <p:cNvPr id="16" name="مربع نص 15"/>
          <p:cNvSpPr txBox="1"/>
          <p:nvPr/>
        </p:nvSpPr>
        <p:spPr>
          <a:xfrm>
            <a:off x="2907347" y="4706600"/>
            <a:ext cx="3145412" cy="461665"/>
          </a:xfrm>
          <a:prstGeom prst="rect">
            <a:avLst/>
          </a:prstGeom>
          <a:noFill/>
        </p:spPr>
        <p:txBody>
          <a:bodyPr wrap="none" rtlCol="1">
            <a:spAutoFit/>
          </a:bodyPr>
          <a:lstStyle/>
          <a:p>
            <a:r>
              <a:rPr lang="en-US" sz="2400" dirty="0">
                <a:solidFill>
                  <a:srgbClr val="C00000"/>
                </a:solidFill>
                <a:latin typeface="Times New Roman" panose="02020603050405020304" pitchFamily="18" charset="0"/>
                <a:cs typeface="Times New Roman" panose="02020603050405020304" pitchFamily="18" charset="0"/>
              </a:rPr>
              <a:t>Completed cyclohexane</a:t>
            </a:r>
            <a:endParaRPr lang="ar-SA"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287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37</a:t>
            </a:fld>
            <a:endParaRPr lang="ar-SA"/>
          </a:p>
        </p:txBody>
      </p:sp>
      <p:sp>
        <p:nvSpPr>
          <p:cNvPr id="3" name="مستطيل 2"/>
          <p:cNvSpPr/>
          <p:nvPr/>
        </p:nvSpPr>
        <p:spPr>
          <a:xfrm>
            <a:off x="1115616" y="60719"/>
            <a:ext cx="6240811" cy="523220"/>
          </a:xfrm>
          <a:prstGeom prst="rect">
            <a:avLst/>
          </a:prstGeom>
        </p:spPr>
        <p:txBody>
          <a:bodyPr wrap="none">
            <a:spAutoFit/>
          </a:bodyPr>
          <a:lstStyle/>
          <a:p>
            <a:r>
              <a:rPr lang="en-US" sz="2800" dirty="0">
                <a:solidFill>
                  <a:srgbClr val="00B050"/>
                </a:solidFill>
                <a:latin typeface="Times New Roman" panose="02020603050405020304" pitchFamily="18" charset="0"/>
                <a:cs typeface="Times New Roman" panose="02020603050405020304" pitchFamily="18" charset="0"/>
              </a:rPr>
              <a:t>Conformational Mobility of  Cyclohexane</a:t>
            </a:r>
            <a:endParaRPr lang="ar-SA" sz="2800" dirty="0">
              <a:solidFill>
                <a:srgbClr val="00B050"/>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323528" y="693856"/>
            <a:ext cx="8460432" cy="830997"/>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Chair conformations readily interconvert, resulting in the </a:t>
            </a:r>
            <a:r>
              <a:rPr lang="en-US" sz="2400" u="sng" dirty="0">
                <a:latin typeface="Times New Roman" panose="02020603050405020304" pitchFamily="18" charset="0"/>
                <a:cs typeface="Times New Roman" panose="02020603050405020304" pitchFamily="18" charset="0"/>
              </a:rPr>
              <a:t>exchange of axial and equatorial positions</a:t>
            </a:r>
            <a:r>
              <a:rPr lang="en-US" sz="2400" dirty="0">
                <a:latin typeface="Times New Roman" panose="02020603050405020304" pitchFamily="18" charset="0"/>
                <a:cs typeface="Times New Roman" panose="02020603050405020304" pitchFamily="18" charset="0"/>
              </a:rPr>
              <a:t> by a </a:t>
            </a:r>
            <a:r>
              <a:rPr lang="en-US" sz="2400" b="1" dirty="0">
                <a:solidFill>
                  <a:srgbClr val="C00000"/>
                </a:solidFill>
                <a:latin typeface="Times New Roman" panose="02020603050405020304" pitchFamily="18" charset="0"/>
                <a:cs typeface="Times New Roman" panose="02020603050405020304" pitchFamily="18" charset="0"/>
              </a:rPr>
              <a:t>ring-flip</a:t>
            </a:r>
            <a:endParaRPr lang="ar-SA" sz="2400" dirty="0">
              <a:solidFill>
                <a:srgbClr val="C00000"/>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21" y="2132856"/>
            <a:ext cx="7534245" cy="3672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135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38</a:t>
            </a:fld>
            <a:endParaRPr lang="ar-SA"/>
          </a:p>
        </p:txBody>
      </p:sp>
      <p:sp>
        <p:nvSpPr>
          <p:cNvPr id="3" name="مستطيل 2"/>
          <p:cNvSpPr/>
          <p:nvPr/>
        </p:nvSpPr>
        <p:spPr>
          <a:xfrm>
            <a:off x="431032" y="93295"/>
            <a:ext cx="8712968" cy="523220"/>
          </a:xfrm>
          <a:prstGeom prst="rect">
            <a:avLst/>
          </a:prstGeom>
        </p:spPr>
        <p:txBody>
          <a:bodyPr wrap="square">
            <a:spAutoFit/>
          </a:bodyPr>
          <a:lstStyle/>
          <a:p>
            <a:pPr algn="l" rtl="0"/>
            <a:r>
              <a:rPr lang="en-US" sz="2800" dirty="0">
                <a:solidFill>
                  <a:srgbClr val="00B050"/>
                </a:solidFill>
                <a:latin typeface="Times New Roman" panose="02020603050405020304" pitchFamily="18" charset="0"/>
                <a:cs typeface="Times New Roman" panose="02020603050405020304" pitchFamily="18" charset="0"/>
              </a:rPr>
              <a:t>Conformations of </a:t>
            </a:r>
            <a:r>
              <a:rPr lang="en-US" sz="2800" dirty="0" err="1">
                <a:solidFill>
                  <a:srgbClr val="00B050"/>
                </a:solidFill>
                <a:latin typeface="Times New Roman" panose="02020603050405020304" pitchFamily="18" charset="0"/>
                <a:cs typeface="Times New Roman" panose="02020603050405020304" pitchFamily="18" charset="0"/>
              </a:rPr>
              <a:t>Monosubstituted</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Cyclohexanes</a:t>
            </a:r>
            <a:endParaRPr lang="ar-SA" sz="2800" dirty="0">
              <a:solidFill>
                <a:srgbClr val="00B050"/>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179512" y="786530"/>
            <a:ext cx="7718394" cy="830997"/>
          </a:xfrm>
          <a:prstGeom prst="rect">
            <a:avLst/>
          </a:prstGeom>
        </p:spPr>
        <p:txBody>
          <a:bodyPr wrap="square">
            <a:spAutoFit/>
          </a:bodyPr>
          <a:lstStyle/>
          <a:p>
            <a:pPr algn="l" rtl="0">
              <a:defRPr/>
            </a:pPr>
            <a:r>
              <a:rPr lang="en-US" sz="2400" dirty="0">
                <a:latin typeface="Times New Roman" panose="02020603050405020304" pitchFamily="18" charset="0"/>
                <a:cs typeface="Times New Roman" pitchFamily="18" charset="0"/>
              </a:rPr>
              <a:t>Determining the position of a substituent in the most stable conformer.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2238" y="2276872"/>
            <a:ext cx="6101123" cy="251115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مستطيل 5"/>
          <p:cNvSpPr/>
          <p:nvPr/>
        </p:nvSpPr>
        <p:spPr>
          <a:xfrm>
            <a:off x="2770931" y="1527175"/>
            <a:ext cx="3103735" cy="461665"/>
          </a:xfrm>
          <a:prstGeom prst="rect">
            <a:avLst/>
          </a:prstGeom>
        </p:spPr>
        <p:txBody>
          <a:bodyPr wrap="none">
            <a:spAutoFit/>
          </a:bodyPr>
          <a:lstStyle/>
          <a:p>
            <a:pPr algn="l" rtl="0"/>
            <a:r>
              <a:rPr lang="en-US" sz="2400" dirty="0">
                <a:solidFill>
                  <a:srgbClr val="C00000"/>
                </a:solidFill>
                <a:latin typeface="Times New Roman" panose="02020603050405020304" pitchFamily="18" charset="0"/>
                <a:cs typeface="Times New Roman" panose="02020603050405020304" pitchFamily="18" charset="0"/>
              </a:rPr>
              <a:t>1,3-Diaxial Interactions</a:t>
            </a:r>
            <a:endParaRPr lang="ar-SA"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427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39</a:t>
            </a:fld>
            <a:endParaRPr lang="ar-SA"/>
          </a:p>
        </p:txBody>
      </p:sp>
      <p:sp>
        <p:nvSpPr>
          <p:cNvPr id="3" name="مستطيل 2"/>
          <p:cNvSpPr/>
          <p:nvPr/>
        </p:nvSpPr>
        <p:spPr>
          <a:xfrm>
            <a:off x="-972616" y="19019"/>
            <a:ext cx="11161240" cy="954107"/>
          </a:xfrm>
          <a:prstGeom prst="rect">
            <a:avLst/>
          </a:prstGeom>
        </p:spPr>
        <p:txBody>
          <a:bodyPr wrap="square">
            <a:spAutoFit/>
          </a:bodyPr>
          <a:lstStyle/>
          <a:p>
            <a:pPr algn="ctr" rtl="0"/>
            <a:r>
              <a:rPr lang="en-US" altLang="ar-SA" sz="2800" dirty="0">
                <a:solidFill>
                  <a:srgbClr val="00B050"/>
                </a:solidFill>
                <a:latin typeface="Times New Roman" pitchFamily="18" charset="0"/>
                <a:cs typeface="Times New Roman" panose="02020603050405020304" pitchFamily="18" charset="0"/>
              </a:rPr>
              <a:t>Cis-trans isomerism and  Conformational Structure of </a:t>
            </a:r>
          </a:p>
          <a:p>
            <a:pPr algn="ctr" rtl="0"/>
            <a:r>
              <a:rPr lang="en-US" sz="2800" dirty="0" err="1">
                <a:solidFill>
                  <a:srgbClr val="00B050"/>
                </a:solidFill>
                <a:latin typeface="Times New Roman" panose="02020603050405020304" pitchFamily="18" charset="0"/>
                <a:cs typeface="Times New Roman" panose="02020603050405020304" pitchFamily="18" charset="0"/>
              </a:rPr>
              <a:t>Disubstituted</a:t>
            </a:r>
            <a:r>
              <a:rPr lang="en-US" sz="2800" dirty="0">
                <a:solidFill>
                  <a:srgbClr val="00B050"/>
                </a:solidFill>
                <a:latin typeface="Times New Roman" panose="02020603050405020304" pitchFamily="18" charset="0"/>
                <a:cs typeface="Times New Roman" panose="02020603050405020304" pitchFamily="18" charset="0"/>
              </a:rPr>
              <a:t> </a:t>
            </a:r>
            <a:r>
              <a:rPr lang="en-US" altLang="ar-SA" sz="2800" dirty="0">
                <a:solidFill>
                  <a:srgbClr val="00B050"/>
                </a:solidFill>
                <a:latin typeface="Times New Roman" pitchFamily="18" charset="0"/>
                <a:cs typeface="Times New Roman" panose="02020603050405020304" pitchFamily="18" charset="0"/>
              </a:rPr>
              <a:t>Cyclohexane</a:t>
            </a:r>
            <a:endParaRPr lang="ar-SA" sz="2800" dirty="0">
              <a:solidFill>
                <a:srgbClr val="00B05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445" r="2480"/>
          <a:stretch/>
        </p:blipFill>
        <p:spPr bwMode="auto">
          <a:xfrm>
            <a:off x="193524" y="1772816"/>
            <a:ext cx="8828960" cy="34131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6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803228206"/>
              </p:ext>
            </p:extLst>
          </p:nvPr>
        </p:nvGraphicFramePr>
        <p:xfrm>
          <a:off x="490887" y="1988840"/>
          <a:ext cx="7776865" cy="4705350"/>
        </p:xfrm>
        <a:graphic>
          <a:graphicData uri="http://schemas.openxmlformats.org/drawingml/2006/table">
            <a:tbl>
              <a:tblPr>
                <a:tableStyleId>{5940675A-B579-460E-94D1-54222C63F5DA}</a:tableStyleId>
              </a:tblPr>
              <a:tblGrid>
                <a:gridCol w="1436989">
                  <a:extLst>
                    <a:ext uri="{9D8B030D-6E8A-4147-A177-3AD203B41FA5}">
                      <a16:colId xmlns:a16="http://schemas.microsoft.com/office/drawing/2014/main" val="20000"/>
                    </a:ext>
                  </a:extLst>
                </a:gridCol>
                <a:gridCol w="2113292">
                  <a:extLst>
                    <a:ext uri="{9D8B030D-6E8A-4147-A177-3AD203B41FA5}">
                      <a16:colId xmlns:a16="http://schemas.microsoft.com/office/drawing/2014/main" val="20001"/>
                    </a:ext>
                  </a:extLst>
                </a:gridCol>
                <a:gridCol w="1706303">
                  <a:extLst>
                    <a:ext uri="{9D8B030D-6E8A-4147-A177-3AD203B41FA5}">
                      <a16:colId xmlns:a16="http://schemas.microsoft.com/office/drawing/2014/main" val="20002"/>
                    </a:ext>
                  </a:extLst>
                </a:gridCol>
                <a:gridCol w="2520281">
                  <a:extLst>
                    <a:ext uri="{9D8B030D-6E8A-4147-A177-3AD203B41FA5}">
                      <a16:colId xmlns:a16="http://schemas.microsoft.com/office/drawing/2014/main" val="20003"/>
                    </a:ext>
                  </a:extLst>
                </a:gridCol>
              </a:tblGrid>
              <a:tr h="0">
                <a:tc>
                  <a:txBody>
                    <a:bodyPr/>
                    <a:lstStyle/>
                    <a:p>
                      <a:pPr algn="ctr"/>
                      <a:r>
                        <a:rPr lang="en-US" sz="2000" dirty="0">
                          <a:solidFill>
                            <a:srgbClr val="C00000"/>
                          </a:solidFill>
                          <a:latin typeface="Times New Roman" pitchFamily="18" charset="0"/>
                          <a:cs typeface="Times New Roman" pitchFamily="18" charset="0"/>
                        </a:rPr>
                        <a:t>Carbon </a:t>
                      </a:r>
                    </a:p>
                  </a:txBody>
                  <a:tcPr marL="47625" marR="47625" marT="47625" marB="47625" anchor="ctr"/>
                </a:tc>
                <a:tc>
                  <a:txBody>
                    <a:bodyPr/>
                    <a:lstStyle/>
                    <a:p>
                      <a:pPr algn="ctr"/>
                      <a:r>
                        <a:rPr lang="en-US" sz="2000" dirty="0">
                          <a:solidFill>
                            <a:srgbClr val="C00000"/>
                          </a:solidFill>
                          <a:latin typeface="Times New Roman" pitchFamily="18" charset="0"/>
                          <a:cs typeface="Times New Roman" pitchFamily="18" charset="0"/>
                        </a:rPr>
                        <a:t>Name </a:t>
                      </a:r>
                    </a:p>
                  </a:txBody>
                  <a:tcPr marL="47625" marR="47625" marT="47625" marB="47625" anchor="ctr"/>
                </a:tc>
                <a:tc>
                  <a:txBody>
                    <a:bodyPr/>
                    <a:lstStyle/>
                    <a:p>
                      <a:pPr algn="ctr"/>
                      <a:r>
                        <a:rPr lang="en-US" sz="2000" dirty="0">
                          <a:solidFill>
                            <a:srgbClr val="C00000"/>
                          </a:solidFill>
                          <a:latin typeface="Times New Roman" pitchFamily="18" charset="0"/>
                          <a:cs typeface="Times New Roman" pitchFamily="18" charset="0"/>
                        </a:rPr>
                        <a:t>Molecular</a:t>
                      </a:r>
                      <a:br>
                        <a:rPr lang="en-US" sz="2000" dirty="0">
                          <a:solidFill>
                            <a:srgbClr val="C00000"/>
                          </a:solidFill>
                          <a:latin typeface="Times New Roman" pitchFamily="18" charset="0"/>
                          <a:cs typeface="Times New Roman" pitchFamily="18" charset="0"/>
                        </a:rPr>
                      </a:br>
                      <a:r>
                        <a:rPr lang="en-US" sz="2000" dirty="0">
                          <a:solidFill>
                            <a:srgbClr val="C00000"/>
                          </a:solidFill>
                          <a:latin typeface="Times New Roman" pitchFamily="18" charset="0"/>
                          <a:cs typeface="Times New Roman" pitchFamily="18" charset="0"/>
                        </a:rPr>
                        <a:t>Formula </a:t>
                      </a:r>
                    </a:p>
                  </a:txBody>
                  <a:tcPr marL="47625" marR="47625" marT="47625" marB="47625" anchor="ctr"/>
                </a:tc>
                <a:tc>
                  <a:txBody>
                    <a:bodyPr/>
                    <a:lstStyle/>
                    <a:p>
                      <a:pPr algn="ctr"/>
                      <a:r>
                        <a:rPr lang="en-US" sz="2000" dirty="0">
                          <a:solidFill>
                            <a:srgbClr val="C00000"/>
                          </a:solidFill>
                          <a:latin typeface="Times New Roman" pitchFamily="18" charset="0"/>
                          <a:cs typeface="Times New Roman" pitchFamily="18" charset="0"/>
                        </a:rPr>
                        <a:t>Structural</a:t>
                      </a:r>
                      <a:br>
                        <a:rPr lang="en-US" sz="2000" dirty="0">
                          <a:solidFill>
                            <a:srgbClr val="C00000"/>
                          </a:solidFill>
                          <a:latin typeface="Times New Roman" pitchFamily="18" charset="0"/>
                          <a:cs typeface="Times New Roman" pitchFamily="18" charset="0"/>
                        </a:rPr>
                      </a:br>
                      <a:r>
                        <a:rPr lang="en-US" sz="2000" dirty="0">
                          <a:solidFill>
                            <a:srgbClr val="C00000"/>
                          </a:solidFill>
                          <a:latin typeface="Times New Roman" pitchFamily="18" charset="0"/>
                          <a:cs typeface="Times New Roman" pitchFamily="18" charset="0"/>
                        </a:rPr>
                        <a:t>Formula </a:t>
                      </a:r>
                    </a:p>
                  </a:txBody>
                  <a:tcPr marL="47625" marR="47625" marT="47625" marB="47625" anchor="ctr"/>
                </a:tc>
                <a:extLst>
                  <a:ext uri="{0D108BD9-81ED-4DB2-BD59-A6C34878D82A}">
                    <a16:rowId xmlns:a16="http://schemas.microsoft.com/office/drawing/2014/main" val="10000"/>
                  </a:ext>
                </a:extLst>
              </a:tr>
              <a:tr h="0">
                <a:tc>
                  <a:txBody>
                    <a:bodyPr/>
                    <a:lstStyle/>
                    <a:p>
                      <a:pPr algn="ctr"/>
                      <a:r>
                        <a:rPr lang="en-US" sz="2000" dirty="0">
                          <a:latin typeface="Times New Roman" pitchFamily="18" charset="0"/>
                          <a:cs typeface="Times New Roman" pitchFamily="18" charset="0"/>
                        </a:rPr>
                        <a:t>1</a:t>
                      </a:r>
                    </a:p>
                  </a:txBody>
                  <a:tcPr marL="47625" marR="47625" marT="47625" marB="47625" anchor="ctr"/>
                </a:tc>
                <a:tc>
                  <a:txBody>
                    <a:bodyPr/>
                    <a:lstStyle/>
                    <a:p>
                      <a:pPr algn="ctr"/>
                      <a:r>
                        <a:rPr lang="en-US" sz="2000" dirty="0">
                          <a:latin typeface="Times New Roman" pitchFamily="18" charset="0"/>
                          <a:cs typeface="Times New Roman" pitchFamily="18" charset="0"/>
                        </a:rPr>
                        <a:t>Methane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1"/>
                  </a:ext>
                </a:extLst>
              </a:tr>
              <a:tr h="0">
                <a:tc>
                  <a:txBody>
                    <a:bodyPr/>
                    <a:lstStyle/>
                    <a:p>
                      <a:pPr algn="ctr"/>
                      <a:r>
                        <a:rPr lang="en-US" sz="2000" dirty="0">
                          <a:latin typeface="Times New Roman" pitchFamily="18" charset="0"/>
                          <a:cs typeface="Times New Roman" pitchFamily="18" charset="0"/>
                        </a:rPr>
                        <a:t>2</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Ethane </a:t>
                      </a:r>
                    </a:p>
                  </a:txBody>
                  <a:tcPr marL="47625" marR="47625" marT="47625" marB="47625" anchor="ctr"/>
                </a:tc>
                <a:tc>
                  <a:txBody>
                    <a:bodyPr/>
                    <a:lstStyle/>
                    <a:p>
                      <a:pPr algn="ctr"/>
                      <a:r>
                        <a:rPr lang="en-US" sz="2000">
                          <a:latin typeface="Times New Roman" pitchFamily="18" charset="0"/>
                          <a:cs typeface="Times New Roman" pitchFamily="18" charset="0"/>
                        </a:rPr>
                        <a:t>C</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6</a:t>
                      </a:r>
                      <a:r>
                        <a:rPr lang="en-US" sz="200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2"/>
                  </a:ext>
                </a:extLst>
              </a:tr>
              <a:tr h="0">
                <a:tc>
                  <a:txBody>
                    <a:bodyPr/>
                    <a:lstStyle/>
                    <a:p>
                      <a:pPr algn="ctr"/>
                      <a:r>
                        <a:rPr lang="en-US" sz="2000" dirty="0">
                          <a:latin typeface="Times New Roman" pitchFamily="18" charset="0"/>
                          <a:cs typeface="Times New Roman" pitchFamily="18" charset="0"/>
                        </a:rPr>
                        <a:t>3</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Propane </a:t>
                      </a:r>
                    </a:p>
                  </a:txBody>
                  <a:tcPr marL="47625" marR="47625" marT="47625" marB="47625" anchor="ctr"/>
                </a:tc>
                <a:tc>
                  <a:txBody>
                    <a:bodyPr/>
                    <a:lstStyle/>
                    <a:p>
                      <a:pPr algn="ctr"/>
                      <a:r>
                        <a:rPr lang="en-US" sz="2000">
                          <a:latin typeface="Times New Roman" pitchFamily="18" charset="0"/>
                          <a:cs typeface="Times New Roman" pitchFamily="18" charset="0"/>
                        </a:rPr>
                        <a:t>C</a:t>
                      </a:r>
                      <a:r>
                        <a:rPr lang="en-US" sz="2000" baseline="-25000">
                          <a:latin typeface="Times New Roman" pitchFamily="18" charset="0"/>
                          <a:cs typeface="Times New Roman" pitchFamily="18" charset="0"/>
                        </a:rPr>
                        <a:t>3</a:t>
                      </a:r>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8</a:t>
                      </a:r>
                      <a:r>
                        <a:rPr lang="en-US" sz="200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3"/>
                  </a:ext>
                </a:extLst>
              </a:tr>
              <a:tr h="0">
                <a:tc>
                  <a:txBody>
                    <a:bodyPr/>
                    <a:lstStyle/>
                    <a:p>
                      <a:pPr algn="ctr"/>
                      <a:r>
                        <a:rPr lang="en-US" sz="2000" dirty="0">
                          <a:latin typeface="Times New Roman" pitchFamily="18" charset="0"/>
                          <a:cs typeface="Times New Roman" pitchFamily="18" charset="0"/>
                        </a:rPr>
                        <a:t>4</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Butane </a:t>
                      </a:r>
                    </a:p>
                  </a:txBody>
                  <a:tcPr marL="47625" marR="47625" marT="47625" marB="47625" anchor="ctr"/>
                </a:tc>
                <a:tc>
                  <a:txBody>
                    <a:bodyPr/>
                    <a:lstStyle/>
                    <a:p>
                      <a:pPr algn="ctr"/>
                      <a:r>
                        <a:rPr lang="en-US" sz="2000">
                          <a:latin typeface="Times New Roman" pitchFamily="18" charset="0"/>
                          <a:cs typeface="Times New Roman" pitchFamily="18" charset="0"/>
                        </a:rPr>
                        <a:t>C</a:t>
                      </a:r>
                      <a:r>
                        <a:rPr lang="en-US" sz="2000" baseline="-25000">
                          <a:latin typeface="Times New Roman" pitchFamily="18" charset="0"/>
                          <a:cs typeface="Times New Roman" pitchFamily="18" charset="0"/>
                        </a:rPr>
                        <a:t>4</a:t>
                      </a:r>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10</a:t>
                      </a:r>
                      <a:r>
                        <a:rPr lang="en-US" sz="200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4"/>
                  </a:ext>
                </a:extLst>
              </a:tr>
              <a:tr h="0">
                <a:tc>
                  <a:txBody>
                    <a:bodyPr/>
                    <a:lstStyle/>
                    <a:p>
                      <a:pPr algn="ctr"/>
                      <a:r>
                        <a:rPr lang="en-US" sz="2000" dirty="0">
                          <a:latin typeface="Times New Roman" pitchFamily="18" charset="0"/>
                          <a:cs typeface="Times New Roman" pitchFamily="18" charset="0"/>
                        </a:rPr>
                        <a:t>5</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Pentane </a:t>
                      </a:r>
                    </a:p>
                  </a:txBody>
                  <a:tcPr marL="47625" marR="47625" marT="47625" marB="47625" anchor="ctr"/>
                </a:tc>
                <a:tc>
                  <a:txBody>
                    <a:bodyPr/>
                    <a:lstStyle/>
                    <a:p>
                      <a:pPr algn="ctr"/>
                      <a:r>
                        <a:rPr lang="en-US" sz="2000">
                          <a:latin typeface="Times New Roman" pitchFamily="18" charset="0"/>
                          <a:cs typeface="Times New Roman" pitchFamily="18" charset="0"/>
                        </a:rPr>
                        <a:t>C</a:t>
                      </a:r>
                      <a:r>
                        <a:rPr lang="en-US" sz="2000" baseline="-25000">
                          <a:latin typeface="Times New Roman" pitchFamily="18" charset="0"/>
                          <a:cs typeface="Times New Roman" pitchFamily="18" charset="0"/>
                        </a:rPr>
                        <a:t>5</a:t>
                      </a:r>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12</a:t>
                      </a:r>
                      <a:r>
                        <a:rPr lang="en-US" sz="200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5"/>
                  </a:ext>
                </a:extLst>
              </a:tr>
              <a:tr h="0">
                <a:tc>
                  <a:txBody>
                    <a:bodyPr/>
                    <a:lstStyle/>
                    <a:p>
                      <a:pPr algn="ctr"/>
                      <a:r>
                        <a:rPr lang="en-US" sz="2000" dirty="0">
                          <a:latin typeface="Times New Roman" pitchFamily="18" charset="0"/>
                          <a:cs typeface="Times New Roman" pitchFamily="18" charset="0"/>
                        </a:rPr>
                        <a:t>6</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Hexane </a:t>
                      </a:r>
                    </a:p>
                  </a:txBody>
                  <a:tcPr marL="47625" marR="47625" marT="47625" marB="47625" anchor="ctr"/>
                </a:tc>
                <a:tc>
                  <a:txBody>
                    <a:bodyPr/>
                    <a:lstStyle/>
                    <a:p>
                      <a:pPr algn="ctr"/>
                      <a:r>
                        <a:rPr lang="en-US" sz="2000">
                          <a:latin typeface="Times New Roman" pitchFamily="18" charset="0"/>
                          <a:cs typeface="Times New Roman" pitchFamily="18" charset="0"/>
                        </a:rPr>
                        <a:t>C</a:t>
                      </a:r>
                      <a:r>
                        <a:rPr lang="en-US" sz="2000" baseline="-25000">
                          <a:latin typeface="Times New Roman" pitchFamily="18" charset="0"/>
                          <a:cs typeface="Times New Roman" pitchFamily="18" charset="0"/>
                        </a:rPr>
                        <a:t>6</a:t>
                      </a:r>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14</a:t>
                      </a:r>
                      <a:r>
                        <a:rPr lang="en-US" sz="200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6"/>
                  </a:ext>
                </a:extLst>
              </a:tr>
              <a:tr h="0">
                <a:tc>
                  <a:txBody>
                    <a:bodyPr/>
                    <a:lstStyle/>
                    <a:p>
                      <a:pPr algn="ctr"/>
                      <a:r>
                        <a:rPr lang="en-US" sz="2000" dirty="0">
                          <a:latin typeface="Times New Roman" pitchFamily="18" charset="0"/>
                          <a:cs typeface="Times New Roman" pitchFamily="18" charset="0"/>
                        </a:rPr>
                        <a:t>7</a:t>
                      </a:r>
                      <a:endParaRPr lang="ar-SA" sz="2000" dirty="0">
                        <a:latin typeface="Times New Roman" pitchFamily="18" charset="0"/>
                        <a:cs typeface="Times New Roman" pitchFamily="18" charset="0"/>
                      </a:endParaRPr>
                    </a:p>
                  </a:txBody>
                  <a:tcPr marL="47625" marR="47625" marT="47625" marB="47625" anchor="ctr"/>
                </a:tc>
                <a:tc>
                  <a:txBody>
                    <a:bodyPr/>
                    <a:lstStyle/>
                    <a:p>
                      <a:pPr algn="ctr"/>
                      <a:r>
                        <a:rPr lang="en-US" sz="2000" dirty="0">
                          <a:latin typeface="Times New Roman" pitchFamily="18" charset="0"/>
                          <a:cs typeface="Times New Roman" pitchFamily="18" charset="0"/>
                        </a:rPr>
                        <a:t>Heptane </a:t>
                      </a:r>
                    </a:p>
                  </a:txBody>
                  <a:tcPr marL="47625" marR="47625" marT="47625" marB="47625" anchor="ctr"/>
                </a:tc>
                <a:tc>
                  <a:txBody>
                    <a:bodyPr/>
                    <a:lstStyle/>
                    <a:p>
                      <a:pPr algn="ctr"/>
                      <a:r>
                        <a:rPr lang="en-US" sz="2000">
                          <a:latin typeface="Times New Roman" pitchFamily="18" charset="0"/>
                          <a:cs typeface="Times New Roman" pitchFamily="18" charset="0"/>
                        </a:rPr>
                        <a:t>C</a:t>
                      </a:r>
                      <a:r>
                        <a:rPr lang="en-US" sz="2000" baseline="-25000">
                          <a:latin typeface="Times New Roman" pitchFamily="18" charset="0"/>
                          <a:cs typeface="Times New Roman" pitchFamily="18" charset="0"/>
                        </a:rPr>
                        <a:t>7</a:t>
                      </a:r>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16</a:t>
                      </a:r>
                      <a:r>
                        <a:rPr lang="en-US" sz="200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5</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7"/>
                  </a:ext>
                </a:extLst>
              </a:tr>
              <a:tr h="0">
                <a:tc>
                  <a:txBody>
                    <a:bodyPr/>
                    <a:lstStyle/>
                    <a:p>
                      <a:pPr algn="ctr"/>
                      <a:r>
                        <a:rPr lang="en-US" sz="2000" dirty="0">
                          <a:latin typeface="Times New Roman" pitchFamily="18" charset="0"/>
                          <a:cs typeface="Times New Roman" pitchFamily="18" charset="0"/>
                        </a:rPr>
                        <a:t>8</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Octane </a:t>
                      </a:r>
                    </a:p>
                  </a:txBody>
                  <a:tcPr marL="47625" marR="47625" marT="47625" marB="47625" anchor="ctr"/>
                </a:tc>
                <a:tc>
                  <a:txBody>
                    <a:bodyPr/>
                    <a:lstStyle/>
                    <a:p>
                      <a:pPr algn="ctr"/>
                      <a:r>
                        <a:rPr lang="en-US" sz="2000" dirty="0">
                          <a:latin typeface="Times New Roman" pitchFamily="18" charset="0"/>
                          <a:cs typeface="Times New Roman" pitchFamily="18" charset="0"/>
                        </a:rPr>
                        <a:t>C</a:t>
                      </a:r>
                      <a:r>
                        <a:rPr lang="en-US" sz="2000" baseline="-25000" dirty="0">
                          <a:latin typeface="Times New Roman" pitchFamily="18" charset="0"/>
                          <a:cs typeface="Times New Roman" pitchFamily="18" charset="0"/>
                        </a:rPr>
                        <a:t>8</a:t>
                      </a:r>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18</a:t>
                      </a:r>
                      <a:r>
                        <a:rPr lang="en-US"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6</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8"/>
                  </a:ext>
                </a:extLst>
              </a:tr>
              <a:tr h="0">
                <a:tc>
                  <a:txBody>
                    <a:bodyPr/>
                    <a:lstStyle/>
                    <a:p>
                      <a:pPr algn="ctr"/>
                      <a:r>
                        <a:rPr lang="en-US" sz="2000" dirty="0">
                          <a:latin typeface="Times New Roman" pitchFamily="18" charset="0"/>
                          <a:cs typeface="Times New Roman" pitchFamily="18" charset="0"/>
                        </a:rPr>
                        <a:t>9</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err="1">
                          <a:latin typeface="Times New Roman" pitchFamily="18" charset="0"/>
                          <a:cs typeface="Times New Roman" pitchFamily="18" charset="0"/>
                        </a:rPr>
                        <a:t>Nonane</a:t>
                      </a:r>
                      <a:r>
                        <a:rPr lang="en-US"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a:t>
                      </a:r>
                      <a:r>
                        <a:rPr lang="en-US" sz="2000" baseline="-25000" dirty="0">
                          <a:latin typeface="Times New Roman" pitchFamily="18" charset="0"/>
                          <a:cs typeface="Times New Roman" pitchFamily="18" charset="0"/>
                        </a:rPr>
                        <a:t>9</a:t>
                      </a:r>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20</a:t>
                      </a:r>
                      <a:r>
                        <a:rPr lang="en-US"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7</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09"/>
                  </a:ext>
                </a:extLst>
              </a:tr>
              <a:tr h="0">
                <a:tc>
                  <a:txBody>
                    <a:bodyPr/>
                    <a:lstStyle/>
                    <a:p>
                      <a:pPr algn="ctr"/>
                      <a:r>
                        <a:rPr lang="en-US" sz="2000" noProof="0" dirty="0">
                          <a:latin typeface="Times New Roman" pitchFamily="18" charset="0"/>
                          <a:cs typeface="Times New Roman" pitchFamily="18" charset="0"/>
                        </a:rPr>
                        <a:t>10</a:t>
                      </a:r>
                      <a:r>
                        <a:rPr lang="ar-SA"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err="1">
                          <a:latin typeface="Times New Roman" pitchFamily="18" charset="0"/>
                          <a:cs typeface="Times New Roman" pitchFamily="18" charset="0"/>
                        </a:rPr>
                        <a:t>Decane</a:t>
                      </a:r>
                      <a:r>
                        <a:rPr lang="en-US"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a:t>
                      </a:r>
                      <a:r>
                        <a:rPr lang="en-US" sz="2000" baseline="-25000" dirty="0">
                          <a:latin typeface="Times New Roman" pitchFamily="18" charset="0"/>
                          <a:cs typeface="Times New Roman" pitchFamily="18" charset="0"/>
                        </a:rPr>
                        <a:t>10</a:t>
                      </a:r>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22</a:t>
                      </a:r>
                      <a:r>
                        <a:rPr lang="en-US" sz="2000" dirty="0">
                          <a:latin typeface="Times New Roman" pitchFamily="18" charset="0"/>
                          <a:cs typeface="Times New Roman" pitchFamily="18" charset="0"/>
                        </a:rPr>
                        <a:t> </a:t>
                      </a:r>
                    </a:p>
                  </a:txBody>
                  <a:tcPr marL="47625" marR="47625" marT="47625" marB="47625" anchor="ctr"/>
                </a:tc>
                <a:tc>
                  <a:txBody>
                    <a:bodyPr/>
                    <a:lstStyle/>
                    <a:p>
                      <a:pPr algn="ct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8</a:t>
                      </a:r>
                      <a:r>
                        <a:rPr lang="en-US" sz="2000" dirty="0">
                          <a:latin typeface="Times New Roman" pitchFamily="18" charset="0"/>
                          <a:cs typeface="Times New Roman" pitchFamily="18" charset="0"/>
                        </a:rPr>
                        <a:t>CH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a:txBody>
                  <a:tcPr marL="47625" marR="47625" marT="47625" marB="47625" anchor="ctr"/>
                </a:tc>
                <a:extLst>
                  <a:ext uri="{0D108BD9-81ED-4DB2-BD59-A6C34878D82A}">
                    <a16:rowId xmlns:a16="http://schemas.microsoft.com/office/drawing/2014/main" val="10010"/>
                  </a:ext>
                </a:extLst>
              </a:tr>
            </a:tbl>
          </a:graphicData>
        </a:graphic>
      </p:graphicFrame>
      <p:sp>
        <p:nvSpPr>
          <p:cNvPr id="4" name="مربع نص 3"/>
          <p:cNvSpPr txBox="1"/>
          <p:nvPr/>
        </p:nvSpPr>
        <p:spPr>
          <a:xfrm>
            <a:off x="-396552" y="1380059"/>
            <a:ext cx="9649072" cy="430887"/>
          </a:xfrm>
          <a:prstGeom prst="rect">
            <a:avLst/>
          </a:prstGeom>
          <a:noFill/>
        </p:spPr>
        <p:txBody>
          <a:bodyPr wrap="square" rtlCol="1">
            <a:spAutoFit/>
          </a:bodyPr>
          <a:lstStyle/>
          <a:p>
            <a:pPr algn="ctr"/>
            <a:r>
              <a:rPr lang="en-US" sz="2200" dirty="0">
                <a:solidFill>
                  <a:srgbClr val="C00000"/>
                </a:solidFill>
                <a:latin typeface="Times New Roman" pitchFamily="18" charset="0"/>
                <a:cs typeface="Times New Roman" pitchFamily="18" charset="0"/>
              </a:rPr>
              <a:t>Names, Molecular Formula and Structural Formula of the first Ten Alkanes</a:t>
            </a:r>
            <a:r>
              <a:rPr lang="en-US" sz="2200" dirty="0"/>
              <a:t> </a:t>
            </a:r>
            <a:endParaRPr lang="ar-SA" sz="2200" dirty="0"/>
          </a:p>
        </p:txBody>
      </p:sp>
      <p:sp>
        <p:nvSpPr>
          <p:cNvPr id="5" name="مستطيل 4"/>
          <p:cNvSpPr/>
          <p:nvPr/>
        </p:nvSpPr>
        <p:spPr>
          <a:xfrm>
            <a:off x="3579032" y="-3833"/>
            <a:ext cx="1697902" cy="646331"/>
          </a:xfrm>
          <a:prstGeom prst="rect">
            <a:avLst/>
          </a:prstGeom>
        </p:spPr>
        <p:txBody>
          <a:bodyPr wrap="none">
            <a:spAutoFit/>
          </a:bodyPr>
          <a:lstStyle/>
          <a:p>
            <a:pPr lvl="0" algn="ctr">
              <a:defRPr/>
            </a:pPr>
            <a:r>
              <a:rPr lang="en-US" sz="3600" dirty="0">
                <a:solidFill>
                  <a:srgbClr val="00B050"/>
                </a:solidFill>
                <a:latin typeface="Times New Roman" pitchFamily="18" charset="0"/>
                <a:cs typeface="Times New Roman" pitchFamily="18" charset="0"/>
              </a:rPr>
              <a:t>Alkanes</a:t>
            </a:r>
          </a:p>
        </p:txBody>
      </p:sp>
      <p:sp>
        <p:nvSpPr>
          <p:cNvPr id="6" name="مستطيل 5"/>
          <p:cNvSpPr/>
          <p:nvPr/>
        </p:nvSpPr>
        <p:spPr>
          <a:xfrm>
            <a:off x="1872475" y="808365"/>
            <a:ext cx="2555508" cy="461665"/>
          </a:xfrm>
          <a:prstGeom prst="rect">
            <a:avLst/>
          </a:prstGeom>
        </p:spPr>
        <p:txBody>
          <a:bodyPr wrap="none">
            <a:spAutoFit/>
          </a:bodyPr>
          <a:lstStyle/>
          <a:p>
            <a:pPr lvl="0" algn="l" rtl="0">
              <a:defRPr/>
            </a:pPr>
            <a:r>
              <a:rPr lang="en-US" sz="2400" dirty="0">
                <a:latin typeface="Times New Roman" pitchFamily="18" charset="0"/>
                <a:cs typeface="Times New Roman" pitchFamily="18" charset="0"/>
              </a:rPr>
              <a:t>C</a:t>
            </a:r>
            <a:r>
              <a:rPr lang="en-US" sz="2400" baseline="-25000" dirty="0">
                <a:latin typeface="Times New Roman" pitchFamily="18" charset="0"/>
                <a:cs typeface="Times New Roman" pitchFamily="18" charset="0"/>
              </a:rPr>
              <a:t>n</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2n+2     </a:t>
            </a:r>
            <a:r>
              <a:rPr lang="en-US" sz="2400" dirty="0">
                <a:latin typeface="Times New Roman" pitchFamily="18" charset="0"/>
                <a:cs typeface="Times New Roman" pitchFamily="18" charset="0"/>
              </a:rPr>
              <a:t>Saturated</a:t>
            </a:r>
          </a:p>
        </p:txBody>
      </p:sp>
      <p:grpSp>
        <p:nvGrpSpPr>
          <p:cNvPr id="9" name="مجموعة 8"/>
          <p:cNvGrpSpPr/>
          <p:nvPr/>
        </p:nvGrpSpPr>
        <p:grpSpPr>
          <a:xfrm>
            <a:off x="4961621" y="789625"/>
            <a:ext cx="792088" cy="465200"/>
            <a:chOff x="6516216" y="467005"/>
            <a:chExt cx="792088" cy="465200"/>
          </a:xfrm>
        </p:grpSpPr>
        <p:sp>
          <p:nvSpPr>
            <p:cNvPr id="2" name="Rectangle 6"/>
            <p:cNvSpPr/>
            <p:nvPr/>
          </p:nvSpPr>
          <p:spPr>
            <a:xfrm>
              <a:off x="6552304" y="503577"/>
              <a:ext cx="756000"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مربع نص 6"/>
            <p:cNvSpPr txBox="1"/>
            <p:nvPr/>
          </p:nvSpPr>
          <p:spPr>
            <a:xfrm>
              <a:off x="6516216" y="467005"/>
              <a:ext cx="713657" cy="461665"/>
            </a:xfrm>
            <a:prstGeom prst="rect">
              <a:avLst/>
            </a:prstGeom>
            <a:noFill/>
          </p:spPr>
          <p:txBody>
            <a:bodyPr wrap="none" rtlCol="1">
              <a:spAutoFit/>
            </a:body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ane</a:t>
              </a:r>
              <a:endParaRPr lang="ar-SA" sz="2400" dirty="0">
                <a:latin typeface="Times New Roman" pitchFamily="18" charset="0"/>
                <a:cs typeface="Times New Roman" pitchFamily="18" charset="0"/>
              </a:endParaRPr>
            </a:p>
          </p:txBody>
        </p:sp>
      </p:grpSp>
      <p:sp>
        <p:nvSpPr>
          <p:cNvPr id="8" name="عنصر نائب لرقم الشريحة 7"/>
          <p:cNvSpPr>
            <a:spLocks noGrp="1"/>
          </p:cNvSpPr>
          <p:nvPr>
            <p:ph type="sldNum" sz="quarter" idx="12"/>
          </p:nvPr>
        </p:nvSpPr>
        <p:spPr/>
        <p:txBody>
          <a:bodyPr/>
          <a:lstStyle/>
          <a:p>
            <a:fld id="{E1F477E1-CD8B-437D-9CD3-7A03D63B5B5A}" type="slidenum">
              <a:rPr lang="ar-SA" smtClean="0"/>
              <a:t>4</a:t>
            </a:fld>
            <a:endParaRPr lang="ar-SA"/>
          </a:p>
        </p:txBody>
      </p:sp>
    </p:spTree>
    <p:extLst>
      <p:ext uri="{BB962C8B-B14F-4D97-AF65-F5344CB8AC3E}">
        <p14:creationId xmlns:p14="http://schemas.microsoft.com/office/powerpoint/2010/main" val="2535895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E1F477E1-CD8B-437D-9CD3-7A03D63B5B5A}" type="slidenum">
              <a:rPr lang="ar-SA" smtClean="0"/>
              <a:t>40</a:t>
            </a:fld>
            <a:endParaRPr lang="ar-S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727577" y="-1396356"/>
            <a:ext cx="1784837"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119194" y="-21995"/>
            <a:ext cx="3818674" cy="523220"/>
          </a:xfrm>
          <a:prstGeom prst="rect">
            <a:avLst/>
          </a:prstGeom>
        </p:spPr>
        <p:txBody>
          <a:bodyPr wrap="none">
            <a:spAutoFit/>
          </a:bodyPr>
          <a:lstStyle/>
          <a:p>
            <a:r>
              <a:rPr lang="en-US" sz="2800" dirty="0">
                <a:solidFill>
                  <a:srgbClr val="C00000"/>
                </a:solidFill>
                <a:latin typeface="Times New Roman" panose="02020603050405020304" pitchFamily="18" charset="0"/>
                <a:cs typeface="Times New Roman" panose="02020603050405020304" pitchFamily="18" charset="0"/>
              </a:rPr>
              <a:t>1,4-dimethylcyclohexane</a:t>
            </a:r>
            <a:endParaRPr lang="ar-SA"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99053" y="3026148"/>
            <a:ext cx="2258958" cy="40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993852" y="2931152"/>
            <a:ext cx="1788288" cy="45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37979" y="2159676"/>
            <a:ext cx="5472017"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46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54542" y="0"/>
            <a:ext cx="4572000" cy="584775"/>
          </a:xfrm>
          <a:prstGeom prst="rect">
            <a:avLst/>
          </a:prstGeom>
        </p:spPr>
        <p:txBody>
          <a:bodyPr>
            <a:spAutoFit/>
          </a:bodyPr>
          <a:lstStyle/>
          <a:p>
            <a:r>
              <a:rPr lang="en-US" sz="3200" b="1" dirty="0">
                <a:solidFill>
                  <a:srgbClr val="00B050"/>
                </a:solidFill>
                <a:latin typeface="Times New Roman" pitchFamily="18" charset="0"/>
                <a:cs typeface="Times New Roman" pitchFamily="18" charset="0"/>
              </a:rPr>
              <a:t>Structural Isomerism </a:t>
            </a:r>
            <a:endParaRPr lang="ar-SA" b="1" dirty="0"/>
          </a:p>
        </p:txBody>
      </p:sp>
      <p:sp>
        <p:nvSpPr>
          <p:cNvPr id="3" name="مربع نص 2"/>
          <p:cNvSpPr txBox="1"/>
          <p:nvPr/>
        </p:nvSpPr>
        <p:spPr>
          <a:xfrm>
            <a:off x="0" y="448796"/>
            <a:ext cx="9933460" cy="1107996"/>
          </a:xfrm>
          <a:prstGeom prst="rect">
            <a:avLst/>
          </a:prstGeom>
          <a:noFill/>
        </p:spPr>
        <p:txBody>
          <a:bodyPr wrap="square" rtlCol="1">
            <a:spAutoFit/>
          </a:bodyPr>
          <a:lstStyle/>
          <a:p>
            <a:pPr algn="l"/>
            <a:r>
              <a:rPr lang="en-US" sz="2400" dirty="0">
                <a:solidFill>
                  <a:srgbClr val="C00000"/>
                </a:solidFill>
                <a:latin typeface="Times New Roman" pitchFamily="18" charset="0"/>
                <a:cs typeface="Times New Roman" pitchFamily="18" charset="0"/>
              </a:rPr>
              <a:t>structural isomers:</a:t>
            </a:r>
          </a:p>
          <a:p>
            <a:pPr algn="l"/>
            <a:r>
              <a:rPr lang="en-US" sz="2400" dirty="0">
                <a:latin typeface="Times New Roman" pitchFamily="18" charset="0"/>
                <a:cs typeface="Times New Roman" pitchFamily="18" charset="0"/>
              </a:rPr>
              <a:t>        compounds with identical molecular formula and different structure</a:t>
            </a:r>
          </a:p>
          <a:p>
            <a:endParaRPr lang="ar-SA" dirty="0"/>
          </a:p>
        </p:txBody>
      </p:sp>
      <p:sp>
        <p:nvSpPr>
          <p:cNvPr id="4" name="مربع نص 3"/>
          <p:cNvSpPr txBox="1"/>
          <p:nvPr/>
        </p:nvSpPr>
        <p:spPr>
          <a:xfrm>
            <a:off x="138384" y="1325959"/>
            <a:ext cx="1481496" cy="461665"/>
          </a:xfrm>
          <a:prstGeom prst="rect">
            <a:avLst/>
          </a:prstGeom>
          <a:noFill/>
        </p:spPr>
        <p:txBody>
          <a:bodyPr wrap="none" rtlCol="1">
            <a:spAutoFit/>
          </a:bodyPr>
          <a:lstStyle/>
          <a:p>
            <a:r>
              <a:rPr lang="en-US" sz="2400" dirty="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sp>
        <p:nvSpPr>
          <p:cNvPr id="10" name="TextBox 10"/>
          <p:cNvSpPr txBox="1"/>
          <p:nvPr/>
        </p:nvSpPr>
        <p:spPr>
          <a:xfrm>
            <a:off x="267179" y="2204864"/>
            <a:ext cx="920445" cy="461665"/>
          </a:xfrm>
          <a:prstGeom prst="rect">
            <a:avLst/>
          </a:prstGeom>
          <a:noFill/>
        </p:spPr>
        <p:txBody>
          <a:bodyPr wrap="none" rtlCol="0">
            <a:spAutoFit/>
          </a:bodyPr>
          <a:lstStyle/>
          <a:p>
            <a:r>
              <a:rPr lang="en-US" sz="2400" dirty="0">
                <a:latin typeface="Times New Roman" pitchFamily="18" charset="0"/>
                <a:cs typeface="Times New Roman" pitchFamily="18" charset="0"/>
              </a:rPr>
              <a:t>C</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10</a:t>
            </a:r>
          </a:p>
        </p:txBody>
      </p:sp>
      <p:sp>
        <p:nvSpPr>
          <p:cNvPr id="11" name="Rectangle 12"/>
          <p:cNvSpPr/>
          <p:nvPr/>
        </p:nvSpPr>
        <p:spPr>
          <a:xfrm>
            <a:off x="251520" y="3831431"/>
            <a:ext cx="920445" cy="461665"/>
          </a:xfrm>
          <a:prstGeom prst="rect">
            <a:avLst/>
          </a:prstGeom>
        </p:spPr>
        <p:txBody>
          <a:bodyPr wrap="none">
            <a:spAutoFit/>
          </a:bodyPr>
          <a:lstStyle/>
          <a:p>
            <a:pPr lvl="0"/>
            <a:r>
              <a:rPr lang="en-US" sz="2400" dirty="0">
                <a:latin typeface="Times New Roman" pitchFamily="18" charset="0"/>
                <a:cs typeface="Times New Roman" pitchFamily="18" charset="0"/>
              </a:rPr>
              <a:t>C</a:t>
            </a:r>
            <a:r>
              <a:rPr lang="en-US" sz="2400" baseline="-25000" dirty="0">
                <a:latin typeface="Times New Roman" pitchFamily="18" charset="0"/>
                <a:cs typeface="Times New Roman" pitchFamily="18" charset="0"/>
              </a:rPr>
              <a:t>5</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12</a:t>
            </a:r>
          </a:p>
        </p:txBody>
      </p:sp>
      <p:sp>
        <p:nvSpPr>
          <p:cNvPr id="12" name="مستطيل 11"/>
          <p:cNvSpPr/>
          <p:nvPr/>
        </p:nvSpPr>
        <p:spPr>
          <a:xfrm>
            <a:off x="6444208" y="4247855"/>
            <a:ext cx="787812" cy="33314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dirty="0"/>
          </a:p>
        </p:txBody>
      </p:sp>
      <p:pic>
        <p:nvPicPr>
          <p:cNvPr id="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37"/>
          <a:stretch/>
        </p:blipFill>
        <p:spPr bwMode="auto">
          <a:xfrm>
            <a:off x="1623147" y="1908844"/>
            <a:ext cx="5748544" cy="115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697"/>
          <a:stretch/>
        </p:blipFill>
        <p:spPr bwMode="auto">
          <a:xfrm>
            <a:off x="1619672" y="3141200"/>
            <a:ext cx="6599603" cy="208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61159" t="70275" r="9443" b="19550"/>
          <a:stretch/>
        </p:blipFill>
        <p:spPr bwMode="auto">
          <a:xfrm>
            <a:off x="1619672" y="5328270"/>
            <a:ext cx="3790950" cy="10530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2"/>
          <p:cNvSpPr/>
          <p:nvPr/>
        </p:nvSpPr>
        <p:spPr>
          <a:xfrm>
            <a:off x="217965" y="5581539"/>
            <a:ext cx="1040670" cy="461665"/>
          </a:xfrm>
          <a:prstGeom prst="rect">
            <a:avLst/>
          </a:prstGeom>
        </p:spPr>
        <p:txBody>
          <a:bodyPr wrap="none">
            <a:spAutoFit/>
          </a:bodyPr>
          <a:lstStyle/>
          <a:p>
            <a:pPr lvl="0"/>
            <a:r>
              <a:rPr lang="en-US" sz="2400" dirty="0">
                <a:latin typeface="Times New Roman" pitchFamily="18" charset="0"/>
                <a:cs typeface="Times New Roman" pitchFamily="18" charset="0"/>
              </a:rPr>
              <a:t>C</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O</a:t>
            </a:r>
            <a:endParaRPr lang="en-US" sz="2400" baseline="-25000"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E1F477E1-CD8B-437D-9CD3-7A03D63B5B5A}" type="slidenum">
              <a:rPr lang="ar-SA" smtClean="0"/>
              <a:t>5</a:t>
            </a:fld>
            <a:endParaRPr lang="ar-SA"/>
          </a:p>
        </p:txBody>
      </p:sp>
    </p:spTree>
    <p:extLst>
      <p:ext uri="{BB962C8B-B14F-4D97-AF65-F5344CB8AC3E}">
        <p14:creationId xmlns:p14="http://schemas.microsoft.com/office/powerpoint/2010/main" val="197359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86031" y="0"/>
            <a:ext cx="8280216" cy="584775"/>
          </a:xfrm>
          <a:prstGeom prst="rect">
            <a:avLst/>
          </a:prstGeom>
          <a:noFill/>
        </p:spPr>
        <p:txBody>
          <a:bodyPr wrap="none" rtlCol="1">
            <a:spAutoFit/>
          </a:bodyPr>
          <a:lstStyle/>
          <a:p>
            <a:r>
              <a:rPr lang="en-US" sz="3200" b="1" dirty="0">
                <a:solidFill>
                  <a:srgbClr val="00B050"/>
                </a:solidFill>
                <a:latin typeface="Times New Roman" pitchFamily="18" charset="0"/>
                <a:cs typeface="Times New Roman" pitchFamily="18" charset="0"/>
              </a:rPr>
              <a:t>Classification of Carbon and Hydrogen Atoms</a:t>
            </a:r>
            <a:endParaRPr lang="ar-SA" sz="2400" dirty="0">
              <a:solidFill>
                <a:srgbClr val="C00000"/>
              </a:solidFill>
              <a:latin typeface="Times New Roman" pitchFamily="18" charset="0"/>
              <a:cs typeface="Times New Roman" pitchFamily="18" charset="0"/>
            </a:endParaRPr>
          </a:p>
        </p:txBody>
      </p:sp>
      <p:sp>
        <p:nvSpPr>
          <p:cNvPr id="30" name="مستطيل 29"/>
          <p:cNvSpPr/>
          <p:nvPr/>
        </p:nvSpPr>
        <p:spPr>
          <a:xfrm>
            <a:off x="9515" y="3077274"/>
            <a:ext cx="8996023" cy="830997"/>
          </a:xfrm>
          <a:prstGeom prst="rect">
            <a:avLst/>
          </a:prstGeom>
        </p:spPr>
        <p:txBody>
          <a:bodyPr wrap="square">
            <a:spAutoFit/>
          </a:bodyPr>
          <a:lstStyle/>
          <a:p>
            <a:pPr algn="l" rtl="0"/>
            <a:r>
              <a:rPr lang="en-US" sz="2400" dirty="0">
                <a:solidFill>
                  <a:srgbClr val="00B050"/>
                </a:solidFill>
                <a:latin typeface="Times New Roman" panose="02020603050405020304" pitchFamily="18" charset="0"/>
                <a:cs typeface="Times New Roman" panose="02020603050405020304" pitchFamily="18" charset="0"/>
              </a:rPr>
              <a:t>Hydrogens </a:t>
            </a:r>
            <a:r>
              <a:rPr lang="en-US" sz="2400" dirty="0">
                <a:latin typeface="Times New Roman" panose="02020603050405020304" pitchFamily="18" charset="0"/>
                <a:cs typeface="Times New Roman" panose="02020603050405020304" pitchFamily="18" charset="0"/>
              </a:rPr>
              <a:t>are also referred to as 1º, 2º or 3º according to the type of carbon they are bonded to.</a:t>
            </a:r>
          </a:p>
        </p:txBody>
      </p:sp>
      <p:pic>
        <p:nvPicPr>
          <p:cNvPr id="3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962" t="28770" r="46019" b="28007"/>
          <a:stretch/>
        </p:blipFill>
        <p:spPr bwMode="auto">
          <a:xfrm>
            <a:off x="2051720" y="4005064"/>
            <a:ext cx="4038490" cy="268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5805" y="908720"/>
            <a:ext cx="5920668" cy="16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E1F477E1-CD8B-437D-9CD3-7A03D63B5B5A}" type="slidenum">
              <a:rPr lang="ar-SA" smtClean="0"/>
              <a:t>6</a:t>
            </a:fld>
            <a:endParaRPr lang="ar-SA"/>
          </a:p>
        </p:txBody>
      </p:sp>
    </p:spTree>
    <p:extLst>
      <p:ext uri="{BB962C8B-B14F-4D97-AF65-F5344CB8AC3E}">
        <p14:creationId xmlns:p14="http://schemas.microsoft.com/office/powerpoint/2010/main" val="2880107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31523" y="-6661"/>
            <a:ext cx="2559290" cy="584775"/>
          </a:xfrm>
          <a:prstGeom prst="rect">
            <a:avLst/>
          </a:prstGeom>
        </p:spPr>
        <p:txBody>
          <a:bodyPr wrap="none">
            <a:spAutoFit/>
          </a:bodyPr>
          <a:lstStyle/>
          <a:p>
            <a:pPr lvl="0"/>
            <a:r>
              <a:rPr lang="en-US" sz="3200" b="1" dirty="0">
                <a:solidFill>
                  <a:srgbClr val="00B050"/>
                </a:solidFill>
                <a:latin typeface="Times New Roman" pitchFamily="18" charset="0"/>
                <a:cs typeface="Times New Roman" pitchFamily="18" charset="0"/>
              </a:rPr>
              <a:t>Alkyl Groups</a:t>
            </a:r>
            <a:endParaRPr lang="ar-SA" b="1" dirty="0">
              <a:solidFill>
                <a:prstClr val="black"/>
              </a:solidFill>
            </a:endParaRPr>
          </a:p>
        </p:txBody>
      </p:sp>
      <p:grpSp>
        <p:nvGrpSpPr>
          <p:cNvPr id="5" name="Group 13"/>
          <p:cNvGrpSpPr/>
          <p:nvPr/>
        </p:nvGrpSpPr>
        <p:grpSpPr>
          <a:xfrm>
            <a:off x="1436557" y="1044605"/>
            <a:ext cx="1881867" cy="503438"/>
            <a:chOff x="7143768" y="571480"/>
            <a:chExt cx="1881867" cy="503438"/>
          </a:xfrm>
        </p:grpSpPr>
        <p:sp>
          <p:nvSpPr>
            <p:cNvPr id="6" name="Rectangle 10"/>
            <p:cNvSpPr/>
            <p:nvPr/>
          </p:nvSpPr>
          <p:spPr>
            <a:xfrm>
              <a:off x="7168247" y="642918"/>
              <a:ext cx="1857388"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7" name="Group 12"/>
            <p:cNvGrpSpPr/>
            <p:nvPr/>
          </p:nvGrpSpPr>
          <p:grpSpPr>
            <a:xfrm>
              <a:off x="7143768" y="571480"/>
              <a:ext cx="1748633" cy="467319"/>
              <a:chOff x="3527890" y="61553"/>
              <a:chExt cx="1748633" cy="467319"/>
            </a:xfrm>
          </p:grpSpPr>
          <p:sp>
            <p:nvSpPr>
              <p:cNvPr id="8" name="مربع نص 7"/>
              <p:cNvSpPr txBox="1"/>
              <p:nvPr/>
            </p:nvSpPr>
            <p:spPr>
              <a:xfrm>
                <a:off x="3527890" y="67207"/>
                <a:ext cx="713657" cy="461665"/>
              </a:xfrm>
              <a:prstGeom prst="rect">
                <a:avLst/>
              </a:prstGeom>
              <a:noFill/>
            </p:spPr>
            <p:txBody>
              <a:bodyPr wrap="none" rtlCol="1">
                <a:spAutoFit/>
              </a:body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ane</a:t>
                </a:r>
                <a:endParaRPr lang="ar-SA" sz="2400" dirty="0">
                  <a:latin typeface="Times New Roman" pitchFamily="18" charset="0"/>
                  <a:cs typeface="Times New Roman" pitchFamily="18" charset="0"/>
                </a:endParaRPr>
              </a:p>
            </p:txBody>
          </p:sp>
          <p:cxnSp>
            <p:nvCxnSpPr>
              <p:cNvPr id="9" name="رابط كسهم مستقيم 8"/>
              <p:cNvCxnSpPr/>
              <p:nvPr/>
            </p:nvCxnSpPr>
            <p:spPr>
              <a:xfrm>
                <a:off x="4287076" y="339980"/>
                <a:ext cx="463341"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0" name="مربع نص 9"/>
              <p:cNvSpPr txBox="1"/>
              <p:nvPr/>
            </p:nvSpPr>
            <p:spPr>
              <a:xfrm>
                <a:off x="4750417" y="61553"/>
                <a:ext cx="526106" cy="461665"/>
              </a:xfrm>
              <a:prstGeom prst="rect">
                <a:avLst/>
              </a:prstGeom>
              <a:noFill/>
            </p:spPr>
            <p:txBody>
              <a:bodyPr wrap="none" rtlCol="1">
                <a:spAutoFit/>
              </a:body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yl</a:t>
                </a:r>
                <a:endParaRPr lang="ar-SA" sz="2400" dirty="0">
                  <a:latin typeface="Times New Roman" pitchFamily="18" charset="0"/>
                  <a:cs typeface="Times New Roman" pitchFamily="18" charset="0"/>
                </a:endParaRPr>
              </a:p>
            </p:txBody>
          </p:sp>
        </p:grpSp>
      </p:grpSp>
      <p:grpSp>
        <p:nvGrpSpPr>
          <p:cNvPr id="13" name="مجموعة 12"/>
          <p:cNvGrpSpPr/>
          <p:nvPr/>
        </p:nvGrpSpPr>
        <p:grpSpPr>
          <a:xfrm>
            <a:off x="870298" y="2182969"/>
            <a:ext cx="2836819" cy="461666"/>
            <a:chOff x="2561295" y="2204863"/>
            <a:chExt cx="2836819" cy="461666"/>
          </a:xfrm>
        </p:grpSpPr>
        <p:sp>
          <p:nvSpPr>
            <p:cNvPr id="4" name="مستطيل 3"/>
            <p:cNvSpPr/>
            <p:nvPr/>
          </p:nvSpPr>
          <p:spPr>
            <a:xfrm>
              <a:off x="4259661" y="2204863"/>
              <a:ext cx="1138453" cy="461665"/>
            </a:xfrm>
            <a:prstGeom prst="rect">
              <a:avLst/>
            </a:prstGeom>
          </p:spPr>
          <p:txBody>
            <a:bodyPr wrap="none">
              <a:spAutoFit/>
            </a:bodyPr>
            <a:lstStyle/>
            <a:p>
              <a:r>
                <a:rPr lang="en-US" sz="2400" dirty="0">
                  <a:solidFill>
                    <a:prstClr val="black"/>
                  </a:solidFill>
                  <a:latin typeface="Times New Roman" pitchFamily="18" charset="0"/>
                  <a:cs typeface="Times New Roman" pitchFamily="18" charset="0"/>
                </a:rPr>
                <a:t>C</a:t>
              </a:r>
              <a:r>
                <a:rPr lang="en-US" sz="2400" baseline="-25000" dirty="0">
                  <a:solidFill>
                    <a:prstClr val="black"/>
                  </a:solidFill>
                  <a:latin typeface="Times New Roman" pitchFamily="18" charset="0"/>
                  <a:cs typeface="Times New Roman" pitchFamily="18" charset="0"/>
                </a:rPr>
                <a:t>n</a:t>
              </a:r>
              <a:r>
                <a:rPr lang="en-US" sz="2400" dirty="0">
                  <a:solidFill>
                    <a:prstClr val="black"/>
                  </a:solidFill>
                  <a:latin typeface="Times New Roman" pitchFamily="18" charset="0"/>
                  <a:cs typeface="Times New Roman" pitchFamily="18" charset="0"/>
                </a:rPr>
                <a:t>H</a:t>
              </a:r>
              <a:r>
                <a:rPr lang="en-US" sz="2400" baseline="-25000" dirty="0">
                  <a:solidFill>
                    <a:prstClr val="black"/>
                  </a:solidFill>
                  <a:latin typeface="Times New Roman" pitchFamily="18" charset="0"/>
                  <a:cs typeface="Times New Roman" pitchFamily="18" charset="0"/>
                </a:rPr>
                <a:t>2n+1</a:t>
              </a:r>
              <a:endParaRPr lang="ar-SA" dirty="0"/>
            </a:p>
          </p:txBody>
        </p:sp>
        <p:sp>
          <p:nvSpPr>
            <p:cNvPr id="11" name="مستطيل 10"/>
            <p:cNvSpPr/>
            <p:nvPr/>
          </p:nvSpPr>
          <p:spPr>
            <a:xfrm>
              <a:off x="2561295" y="2204864"/>
              <a:ext cx="1446230" cy="461665"/>
            </a:xfrm>
            <a:prstGeom prst="rect">
              <a:avLst/>
            </a:prstGeom>
          </p:spPr>
          <p:txBody>
            <a:bodyPr wrap="none">
              <a:spAutoFit/>
            </a:bodyPr>
            <a:lstStyle/>
            <a:p>
              <a:pPr lvl="0" algn="l" rtl="0">
                <a:defRPr/>
              </a:pPr>
              <a:r>
                <a:rPr lang="en-US" sz="2400" dirty="0">
                  <a:latin typeface="Times New Roman" pitchFamily="18" charset="0"/>
                  <a:cs typeface="Times New Roman" pitchFamily="18" charset="0"/>
                </a:rPr>
                <a:t>C</a:t>
              </a:r>
              <a:r>
                <a:rPr lang="en-US" sz="2400" baseline="-25000" dirty="0">
                  <a:latin typeface="Times New Roman" pitchFamily="18" charset="0"/>
                  <a:cs typeface="Times New Roman" pitchFamily="18" charset="0"/>
                </a:rPr>
                <a:t>n</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2n+2      </a:t>
              </a:r>
              <a:endParaRPr lang="en-US" sz="2400" dirty="0">
                <a:latin typeface="Times New Roman" pitchFamily="18" charset="0"/>
                <a:cs typeface="Times New Roman" pitchFamily="18" charset="0"/>
              </a:endParaRPr>
            </a:p>
          </p:txBody>
        </p:sp>
        <p:cxnSp>
          <p:nvCxnSpPr>
            <p:cNvPr id="12" name="رابط كسهم مستقيم 11"/>
            <p:cNvCxnSpPr/>
            <p:nvPr/>
          </p:nvCxnSpPr>
          <p:spPr>
            <a:xfrm>
              <a:off x="3748619" y="2514580"/>
              <a:ext cx="463341"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pic>
        <p:nvPicPr>
          <p:cNvPr id="37" name="Picture 2" descr="C:\Users\hp\AppData\Local\Temp\Rar$DIa0.346\new doc 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294" t="3563" r="16458" b="4483"/>
          <a:stretch/>
        </p:blipFill>
        <p:spPr bwMode="auto">
          <a:xfrm rot="16200000">
            <a:off x="1750595" y="1181171"/>
            <a:ext cx="1971002" cy="540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722131"/>
            <a:ext cx="3859536" cy="60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E1F477E1-CD8B-437D-9CD3-7A03D63B5B5A}" type="slidenum">
              <a:rPr lang="ar-SA" smtClean="0"/>
              <a:t>7</a:t>
            </a:fld>
            <a:endParaRPr lang="ar-SA"/>
          </a:p>
        </p:txBody>
      </p:sp>
    </p:spTree>
    <p:extLst>
      <p:ext uri="{BB962C8B-B14F-4D97-AF65-F5344CB8AC3E}">
        <p14:creationId xmlns:p14="http://schemas.microsoft.com/office/powerpoint/2010/main" val="171430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06547" y="85101"/>
            <a:ext cx="6621300" cy="584775"/>
          </a:xfrm>
          <a:prstGeom prst="rect">
            <a:avLst/>
          </a:prstGeom>
        </p:spPr>
        <p:txBody>
          <a:bodyPr wrap="none">
            <a:spAutoFit/>
          </a:bodyPr>
          <a:lstStyle/>
          <a:p>
            <a:pPr lvl="0"/>
            <a:r>
              <a:rPr lang="en-US" sz="3200" b="1" dirty="0">
                <a:solidFill>
                  <a:srgbClr val="00B050"/>
                </a:solidFill>
                <a:latin typeface="Times New Roman" pitchFamily="18" charset="0"/>
                <a:cs typeface="Times New Roman" pitchFamily="18" charset="0"/>
              </a:rPr>
              <a:t>The IUPAC System of Nomenclature</a:t>
            </a:r>
            <a:endParaRPr lang="ar-SA" b="1"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85" y="2090249"/>
            <a:ext cx="76994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87986" y="4360565"/>
            <a:ext cx="4473574" cy="2236787"/>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0" y="724925"/>
            <a:ext cx="8266908" cy="954107"/>
          </a:xfrm>
          <a:prstGeom prst="rect">
            <a:avLst/>
          </a:prstGeom>
        </p:spPr>
        <p:txBody>
          <a:bodyPr wrap="square">
            <a:spAutoFit/>
          </a:bodyPr>
          <a:lstStyle/>
          <a:p>
            <a:pPr marL="457200" indent="-457200" algn="l" rt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Compounds are given systematic names by a process that uses:</a:t>
            </a:r>
            <a:endParaRPr lang="ar-SA" sz="2800"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298010" y="3717032"/>
            <a:ext cx="1697901" cy="523220"/>
          </a:xfrm>
          <a:prstGeom prst="rect">
            <a:avLst/>
          </a:prstGeom>
          <a:noFill/>
        </p:spPr>
        <p:txBody>
          <a:bodyPr wrap="none" rtlCol="1">
            <a:spAutoFit/>
          </a:bodyPr>
          <a:lstStyle/>
          <a:p>
            <a:r>
              <a:rPr lang="en-US" sz="2800" dirty="0">
                <a:solidFill>
                  <a:srgbClr val="C00000"/>
                </a:solidFill>
                <a:latin typeface="Times New Roman" pitchFamily="18" charset="0"/>
                <a:cs typeface="Times New Roman" pitchFamily="18" charset="0"/>
              </a:rPr>
              <a:t>Examples:</a:t>
            </a:r>
            <a:endParaRPr lang="ar-SA" sz="2800" dirty="0">
              <a:solidFill>
                <a:srgbClr val="C00000"/>
              </a:solidFill>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E1F477E1-CD8B-437D-9CD3-7A03D63B5B5A}" type="slidenum">
              <a:rPr lang="ar-SA" smtClean="0"/>
              <a:t>8</a:t>
            </a:fld>
            <a:endParaRPr lang="ar-SA"/>
          </a:p>
        </p:txBody>
      </p:sp>
    </p:spTree>
    <p:extLst>
      <p:ext uri="{BB962C8B-B14F-4D97-AF65-F5344CB8AC3E}">
        <p14:creationId xmlns:p14="http://schemas.microsoft.com/office/powerpoint/2010/main" val="212082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2"/>
          <p:cNvSpPr txBox="1">
            <a:spLocks/>
          </p:cNvSpPr>
          <p:nvPr/>
        </p:nvSpPr>
        <p:spPr bwMode="auto">
          <a:xfrm>
            <a:off x="-30672" y="939016"/>
            <a:ext cx="6186847" cy="428628"/>
          </a:xfrm>
          <a:prstGeom prst="rect">
            <a:avLst/>
          </a:prstGeom>
          <a:noFill/>
          <a:ln w="9525">
            <a:noFill/>
            <a:miter lim="800000"/>
            <a:headEnd/>
            <a:tailEnd/>
          </a:ln>
        </p:spPr>
        <p:txBody>
          <a:bodyPr/>
          <a:lstStyle/>
          <a:p>
            <a:pPr>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1. Identifying the parent hydrocarbon chain</a:t>
            </a:r>
            <a:endParaRPr lang="hu-HU" sz="2400" baseline="30000" dirty="0">
              <a:latin typeface="Times New Roman" pitchFamily="18" charset="0"/>
              <a:cs typeface="Times New Roman" pitchFamily="18" charset="0"/>
              <a:sym typeface="Symbol" pitchFamily="18" charset="2"/>
            </a:endParaRPr>
          </a:p>
        </p:txBody>
      </p:sp>
      <p:sp>
        <p:nvSpPr>
          <p:cNvPr id="5" name="Tartalom helye 2"/>
          <p:cNvSpPr txBox="1">
            <a:spLocks/>
          </p:cNvSpPr>
          <p:nvPr/>
        </p:nvSpPr>
        <p:spPr bwMode="auto">
          <a:xfrm>
            <a:off x="-288032" y="1783128"/>
            <a:ext cx="3995936" cy="428628"/>
          </a:xfrm>
          <a:prstGeom prst="rect">
            <a:avLst/>
          </a:prstGeom>
          <a:noFill/>
          <a:ln w="9525">
            <a:noFill/>
            <a:miter lim="800000"/>
            <a:headEnd/>
            <a:tailEnd/>
          </a:ln>
        </p:spPr>
        <p:txBody>
          <a:bodyPr/>
          <a:lstStyle/>
          <a:p>
            <a:pPr>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2. </a:t>
            </a:r>
            <a:r>
              <a:rPr lang="hu-HU" sz="2400" dirty="0" err="1">
                <a:latin typeface="Times New Roman" pitchFamily="18" charset="0"/>
                <a:cs typeface="Times New Roman" pitchFamily="18" charset="0"/>
                <a:sym typeface="Symbol" pitchFamily="18" charset="2"/>
              </a:rPr>
              <a:t>Numbering</a:t>
            </a:r>
            <a:r>
              <a:rPr lang="hu-HU" sz="2400" dirty="0">
                <a:latin typeface="Times New Roman" pitchFamily="18" charset="0"/>
                <a:cs typeface="Times New Roman" pitchFamily="18" charset="0"/>
                <a:sym typeface="Symbol" pitchFamily="18" charset="2"/>
              </a:rPr>
              <a:t> </a:t>
            </a:r>
            <a:r>
              <a:rPr lang="hu-HU" sz="2400" dirty="0" err="1">
                <a:latin typeface="Times New Roman" pitchFamily="18" charset="0"/>
                <a:cs typeface="Times New Roman" pitchFamily="18" charset="0"/>
                <a:sym typeface="Symbol" pitchFamily="18" charset="2"/>
              </a:rPr>
              <a:t>the</a:t>
            </a:r>
            <a:r>
              <a:rPr lang="hu-HU" sz="2400" dirty="0">
                <a:latin typeface="Times New Roman" pitchFamily="18" charset="0"/>
                <a:cs typeface="Times New Roman" pitchFamily="18" charset="0"/>
                <a:sym typeface="Symbol" pitchFamily="18" charset="2"/>
              </a:rPr>
              <a:t> </a:t>
            </a:r>
            <a:r>
              <a:rPr lang="hu-HU" sz="2400" dirty="0" err="1">
                <a:latin typeface="Times New Roman" pitchFamily="18" charset="0"/>
                <a:cs typeface="Times New Roman" pitchFamily="18" charset="0"/>
                <a:sym typeface="Symbol" pitchFamily="18" charset="2"/>
              </a:rPr>
              <a:t>chain</a:t>
            </a:r>
            <a:endParaRPr lang="hu-HU" sz="2400" baseline="30000" dirty="0">
              <a:latin typeface="Times New Roman" pitchFamily="18" charset="0"/>
              <a:cs typeface="Times New Roman" pitchFamily="18" charset="0"/>
              <a:sym typeface="Symbol" pitchFamily="18" charset="2"/>
            </a:endParaRPr>
          </a:p>
        </p:txBody>
      </p:sp>
      <p:sp>
        <p:nvSpPr>
          <p:cNvPr id="6" name="Téglalap 19"/>
          <p:cNvSpPr/>
          <p:nvPr/>
        </p:nvSpPr>
        <p:spPr>
          <a:xfrm>
            <a:off x="6146593" y="908720"/>
            <a:ext cx="2313839" cy="387798"/>
          </a:xfrm>
          <a:prstGeom prst="rect">
            <a:avLst/>
          </a:prstGeom>
        </p:spPr>
        <p:txBody>
          <a:bodyPr wrap="none">
            <a:spAutoFit/>
          </a:bodyPr>
          <a:lstStyle/>
          <a:p>
            <a:pPr>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a:t>
            </a:r>
            <a:r>
              <a:rPr lang="hu-HU" sz="2400" dirty="0" err="1">
                <a:solidFill>
                  <a:srgbClr val="00B050"/>
                </a:solidFill>
                <a:latin typeface="Times New Roman" pitchFamily="18" charset="0"/>
                <a:cs typeface="Times New Roman" pitchFamily="18" charset="0"/>
                <a:sym typeface="Symbol" pitchFamily="18" charset="2"/>
              </a:rPr>
              <a:t>the</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longest</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one</a:t>
            </a:r>
            <a:r>
              <a:rPr lang="hu-HU" sz="2400" dirty="0">
                <a:latin typeface="Times New Roman" pitchFamily="18" charset="0"/>
                <a:cs typeface="Times New Roman" pitchFamily="18" charset="0"/>
                <a:sym typeface="Symbol" pitchFamily="18" charset="2"/>
              </a:rPr>
              <a:t>)</a:t>
            </a:r>
            <a:endParaRPr lang="hu-HU" sz="2400" baseline="30000" dirty="0">
              <a:latin typeface="Times New Roman" pitchFamily="18" charset="0"/>
              <a:cs typeface="Times New Roman" pitchFamily="18" charset="0"/>
              <a:sym typeface="Symbol" pitchFamily="18" charset="2"/>
            </a:endParaRPr>
          </a:p>
        </p:txBody>
      </p:sp>
      <p:sp>
        <p:nvSpPr>
          <p:cNvPr id="7" name="Téglalap 61"/>
          <p:cNvSpPr/>
          <p:nvPr/>
        </p:nvSpPr>
        <p:spPr>
          <a:xfrm>
            <a:off x="3966534" y="1772816"/>
            <a:ext cx="5177466" cy="683264"/>
          </a:xfrm>
          <a:prstGeom prst="rect">
            <a:avLst/>
          </a:prstGeom>
        </p:spPr>
        <p:txBody>
          <a:bodyPr wrap="square">
            <a:spAutoFit/>
          </a:bodyPr>
          <a:lstStyle/>
          <a:p>
            <a:pPr algn="l" rtl="0">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a:t>
            </a:r>
            <a:r>
              <a:rPr lang="hu-HU" sz="2400" dirty="0">
                <a:solidFill>
                  <a:srgbClr val="00B050"/>
                </a:solidFill>
                <a:latin typeface="Times New Roman" pitchFamily="18" charset="0"/>
                <a:cs typeface="Times New Roman" pitchFamily="18" charset="0"/>
                <a:sym typeface="Symbol" pitchFamily="18" charset="2"/>
              </a:rPr>
              <a:t>starting at the end that a side</a:t>
            </a:r>
            <a:r>
              <a:rPr lang="ar-SA" sz="2400" dirty="0">
                <a:solidFill>
                  <a:srgbClr val="00B050"/>
                </a:solidFill>
                <a:latin typeface="Times New Roman" pitchFamily="18" charset="0"/>
                <a:cs typeface="Times New Roman" pitchFamily="18" charset="0"/>
                <a:sym typeface="Symbol" pitchFamily="18" charset="2"/>
              </a:rPr>
              <a:t>  </a:t>
            </a:r>
            <a:r>
              <a:rPr lang="hu-HU" sz="2400" dirty="0">
                <a:solidFill>
                  <a:srgbClr val="00B050"/>
                </a:solidFill>
                <a:latin typeface="Times New Roman" pitchFamily="18" charset="0"/>
                <a:cs typeface="Times New Roman" pitchFamily="18" charset="0"/>
                <a:sym typeface="Symbol" pitchFamily="18" charset="2"/>
              </a:rPr>
              <a:t>chain is nearer from </a:t>
            </a:r>
            <a:r>
              <a:rPr lang="hu-HU" sz="2400" dirty="0">
                <a:latin typeface="Times New Roman" pitchFamily="18" charset="0"/>
                <a:cs typeface="Times New Roman" pitchFamily="18" charset="0"/>
                <a:sym typeface="Symbol" pitchFamily="18" charset="2"/>
              </a:rPr>
              <a:t>)</a:t>
            </a:r>
            <a:endParaRPr lang="hu-HU" sz="2400" baseline="30000" dirty="0">
              <a:latin typeface="Times New Roman" pitchFamily="18" charset="0"/>
              <a:cs typeface="Times New Roman" pitchFamily="18" charset="0"/>
              <a:sym typeface="Symbol" pitchFamily="18" charset="2"/>
            </a:endParaRPr>
          </a:p>
        </p:txBody>
      </p:sp>
      <p:sp>
        <p:nvSpPr>
          <p:cNvPr id="8" name="Téglalap 62"/>
          <p:cNvSpPr/>
          <p:nvPr/>
        </p:nvSpPr>
        <p:spPr>
          <a:xfrm>
            <a:off x="2035997" y="3068960"/>
            <a:ext cx="7108003" cy="683264"/>
          </a:xfrm>
          <a:prstGeom prst="rect">
            <a:avLst/>
          </a:prstGeom>
        </p:spPr>
        <p:txBody>
          <a:bodyPr wrap="square">
            <a:spAutoFit/>
          </a:bodyPr>
          <a:lstStyle/>
          <a:p>
            <a:pPr algn="l">
              <a:lnSpc>
                <a:spcPct val="80000"/>
              </a:lnSpc>
              <a:spcBef>
                <a:spcPct val="20000"/>
              </a:spcBef>
              <a:buFont typeface="Arial" charset="0"/>
              <a:buNone/>
            </a:pPr>
            <a:r>
              <a:rPr lang="hu-HU" sz="2400" dirty="0">
                <a:latin typeface="Times New Roman" pitchFamily="18" charset="0"/>
                <a:cs typeface="Times New Roman" pitchFamily="18" charset="0"/>
                <a:sym typeface="Symbol" pitchFamily="18" charset="2"/>
              </a:rPr>
              <a:t>(</a:t>
            </a:r>
            <a:r>
              <a:rPr lang="hu-HU" sz="2400" dirty="0" err="1">
                <a:solidFill>
                  <a:srgbClr val="00B050"/>
                </a:solidFill>
                <a:latin typeface="Times New Roman" pitchFamily="18" charset="0"/>
                <a:cs typeface="Times New Roman" pitchFamily="18" charset="0"/>
                <a:sym typeface="Symbol" pitchFamily="18" charset="2"/>
              </a:rPr>
              <a:t>in</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alphatbetical</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order</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giving</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the</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number</a:t>
            </a:r>
            <a:r>
              <a:rPr lang="hu-HU" sz="2400" dirty="0">
                <a:solidFill>
                  <a:srgbClr val="00B050"/>
                </a:solidFill>
                <a:latin typeface="Times New Roman" pitchFamily="18" charset="0"/>
                <a:cs typeface="Times New Roman" pitchFamily="18" charset="0"/>
                <a:sym typeface="Symbol" pitchFamily="18" charset="2"/>
              </a:rPr>
              <a:t> of </a:t>
            </a:r>
            <a:r>
              <a:rPr lang="hu-HU" sz="2400" dirty="0" err="1">
                <a:solidFill>
                  <a:srgbClr val="00B050"/>
                </a:solidFill>
                <a:latin typeface="Times New Roman" pitchFamily="18" charset="0"/>
                <a:cs typeface="Times New Roman" pitchFamily="18" charset="0"/>
                <a:sym typeface="Symbol" pitchFamily="18" charset="2"/>
              </a:rPr>
              <a:t>the</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carbon</a:t>
            </a:r>
            <a:r>
              <a:rPr lang="hu-HU" sz="2400" dirty="0">
                <a:solidFill>
                  <a:srgbClr val="00B050"/>
                </a:solidFill>
                <a:latin typeface="Times New Roman" pitchFamily="18" charset="0"/>
                <a:cs typeface="Times New Roman" pitchFamily="18" charset="0"/>
                <a:sym typeface="Symbol" pitchFamily="18" charset="2"/>
              </a:rPr>
              <a:t> atom of </a:t>
            </a:r>
            <a:r>
              <a:rPr lang="hu-HU" sz="2400" dirty="0" err="1">
                <a:solidFill>
                  <a:srgbClr val="00B050"/>
                </a:solidFill>
                <a:latin typeface="Times New Roman" pitchFamily="18" charset="0"/>
                <a:cs typeface="Times New Roman" pitchFamily="18" charset="0"/>
                <a:sym typeface="Symbol" pitchFamily="18" charset="2"/>
              </a:rPr>
              <a:t>the</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parent</a:t>
            </a:r>
            <a:r>
              <a:rPr lang="hu-HU" sz="2400" dirty="0">
                <a:solidFill>
                  <a:srgbClr val="00B050"/>
                </a:solidFill>
                <a:latin typeface="Times New Roman" pitchFamily="18" charset="0"/>
                <a:cs typeface="Times New Roman" pitchFamily="18" charset="0"/>
                <a:sym typeface="Symbol" pitchFamily="18" charset="2"/>
              </a:rPr>
              <a:t> </a:t>
            </a:r>
            <a:r>
              <a:rPr lang="hu-HU" sz="2400" dirty="0" err="1">
                <a:solidFill>
                  <a:srgbClr val="00B050"/>
                </a:solidFill>
                <a:latin typeface="Times New Roman" pitchFamily="18" charset="0"/>
                <a:cs typeface="Times New Roman" pitchFamily="18" charset="0"/>
                <a:sym typeface="Symbol" pitchFamily="18" charset="2"/>
              </a:rPr>
              <a:t>chain</a:t>
            </a:r>
            <a:r>
              <a:rPr lang="hu-HU" sz="2400" dirty="0">
                <a:latin typeface="Times New Roman" pitchFamily="18" charset="0"/>
                <a:cs typeface="Times New Roman" pitchFamily="18" charset="0"/>
                <a:sym typeface="Symbol" pitchFamily="18" charset="2"/>
              </a:rPr>
              <a:t>)</a:t>
            </a:r>
            <a:endParaRPr lang="hu-HU" sz="2400" baseline="30000" dirty="0">
              <a:latin typeface="Times New Roman" pitchFamily="18" charset="0"/>
              <a:cs typeface="Times New Roman" pitchFamily="18" charset="0"/>
              <a:sym typeface="Symbol" pitchFamily="18" charset="2"/>
            </a:endParaRPr>
          </a:p>
        </p:txBody>
      </p:sp>
      <p:sp>
        <p:nvSpPr>
          <p:cNvPr id="9" name="مستطيل 8"/>
          <p:cNvSpPr/>
          <p:nvPr/>
        </p:nvSpPr>
        <p:spPr>
          <a:xfrm>
            <a:off x="107504" y="2564904"/>
            <a:ext cx="6984776" cy="461665"/>
          </a:xfrm>
          <a:prstGeom prst="rect">
            <a:avLst/>
          </a:prstGeom>
        </p:spPr>
        <p:txBody>
          <a:bodyPr wrap="square">
            <a:spAutoFit/>
          </a:bodyPr>
          <a:lstStyle/>
          <a:p>
            <a:r>
              <a:rPr lang="en-US" sz="2400" dirty="0">
                <a:latin typeface="Times New Roman" pitchFamily="18" charset="0"/>
                <a:cs typeface="Times New Roman" pitchFamily="18" charset="0"/>
                <a:sym typeface="Symbol" pitchFamily="18" charset="2"/>
              </a:rPr>
              <a:t>3. </a:t>
            </a:r>
            <a:r>
              <a:rPr lang="hu-HU" sz="2400" dirty="0">
                <a:latin typeface="Times New Roman" pitchFamily="18" charset="0"/>
                <a:cs typeface="Times New Roman" pitchFamily="18" charset="0"/>
                <a:sym typeface="Symbol" pitchFamily="18" charset="2"/>
              </a:rPr>
              <a:t>Listing the side-chains before the of parent chain</a:t>
            </a:r>
            <a:endParaRPr lang="ar-SA" sz="2400" dirty="0">
              <a:latin typeface="Times New Roman" pitchFamily="18" charset="0"/>
              <a:cs typeface="Times New Roman" pitchFamily="18" charset="0"/>
            </a:endParaRPr>
          </a:p>
        </p:txBody>
      </p:sp>
      <p:sp>
        <p:nvSpPr>
          <p:cNvPr id="12" name="مستطيل 11"/>
          <p:cNvSpPr/>
          <p:nvPr/>
        </p:nvSpPr>
        <p:spPr>
          <a:xfrm>
            <a:off x="107504" y="0"/>
            <a:ext cx="3894015" cy="523220"/>
          </a:xfrm>
          <a:prstGeom prst="rect">
            <a:avLst/>
          </a:prstGeom>
        </p:spPr>
        <p:txBody>
          <a:bodyPr wrap="none">
            <a:spAutoFit/>
          </a:bodyPr>
          <a:lstStyle/>
          <a:p>
            <a:pPr marL="457200" indent="-457200" algn="l" rtl="0">
              <a:buFont typeface="Wingdings" panose="05000000000000000000" pitchFamily="2" charset="2"/>
              <a:buChar char="§"/>
            </a:pPr>
            <a:r>
              <a:rPr lang="en-US" sz="2800" dirty="0">
                <a:solidFill>
                  <a:srgbClr val="C00000"/>
                </a:solidFill>
                <a:latin typeface="Times New Roman" panose="02020603050405020304" pitchFamily="18" charset="0"/>
                <a:cs typeface="Times New Roman" panose="02020603050405020304" pitchFamily="18" charset="0"/>
              </a:rPr>
              <a:t>Follows specific rules:</a:t>
            </a:r>
            <a:endParaRPr lang="ar-SA" sz="2800" dirty="0">
              <a:solidFill>
                <a:srgbClr val="C00000"/>
              </a:solidFill>
              <a:latin typeface="Times New Roman" panose="02020603050405020304" pitchFamily="18" charset="0"/>
              <a:cs typeface="Times New Roman" panose="02020603050405020304" pitchFamily="18" charset="0"/>
            </a:endParaRP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l="13792" t="17390" r="7759"/>
          <a:stretch>
            <a:fillRect/>
          </a:stretch>
        </p:blipFill>
        <p:spPr bwMode="auto">
          <a:xfrm>
            <a:off x="2000232" y="4500570"/>
            <a:ext cx="5277097" cy="156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ربع نص 13"/>
          <p:cNvSpPr txBox="1"/>
          <p:nvPr/>
        </p:nvSpPr>
        <p:spPr>
          <a:xfrm>
            <a:off x="298010" y="3717032"/>
            <a:ext cx="1697901" cy="523220"/>
          </a:xfrm>
          <a:prstGeom prst="rect">
            <a:avLst/>
          </a:prstGeom>
          <a:noFill/>
        </p:spPr>
        <p:txBody>
          <a:bodyPr wrap="none" rtlCol="1">
            <a:spAutoFit/>
          </a:bodyPr>
          <a:lstStyle/>
          <a:p>
            <a:r>
              <a:rPr lang="en-US" sz="2800" dirty="0">
                <a:solidFill>
                  <a:srgbClr val="C00000"/>
                </a:solidFill>
                <a:latin typeface="Times New Roman" pitchFamily="18" charset="0"/>
                <a:cs typeface="Times New Roman" pitchFamily="18" charset="0"/>
              </a:rPr>
              <a:t>Examples:</a:t>
            </a:r>
            <a:endParaRPr lang="ar-SA" sz="2800" dirty="0">
              <a:solidFill>
                <a:srgbClr val="C00000"/>
              </a:solidFill>
              <a:latin typeface="Times New Roman" pitchFamily="18" charset="0"/>
              <a:cs typeface="Times New Roman" pitchFamily="18" charset="0"/>
            </a:endParaRPr>
          </a:p>
        </p:txBody>
      </p:sp>
      <p:sp>
        <p:nvSpPr>
          <p:cNvPr id="15" name="عنصر نائب لرقم الشريحة 14"/>
          <p:cNvSpPr>
            <a:spLocks noGrp="1"/>
          </p:cNvSpPr>
          <p:nvPr>
            <p:ph type="sldNum" sz="quarter" idx="12"/>
          </p:nvPr>
        </p:nvSpPr>
        <p:spPr/>
        <p:txBody>
          <a:bodyPr/>
          <a:lstStyle/>
          <a:p>
            <a:fld id="{E1F477E1-CD8B-437D-9CD3-7A03D63B5B5A}" type="slidenum">
              <a:rPr lang="ar-SA" smtClean="0"/>
              <a:t>9</a:t>
            </a:fld>
            <a:endParaRPr lang="ar-SA"/>
          </a:p>
        </p:txBody>
      </p:sp>
    </p:spTree>
    <p:extLst>
      <p:ext uri="{BB962C8B-B14F-4D97-AF65-F5344CB8AC3E}">
        <p14:creationId xmlns:p14="http://schemas.microsoft.com/office/powerpoint/2010/main" val="270163013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7111</TotalTime>
  <Words>1004</Words>
  <Application>Microsoft Office PowerPoint</Application>
  <PresentationFormat>On-screen Show (4:3)</PresentationFormat>
  <Paragraphs>255</Paragraphs>
  <Slides>40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Times New Roman</vt:lpstr>
      <vt:lpstr>Wingdings</vt:lpstr>
      <vt:lpstr>نسق Office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hessa</dc:creator>
  <cp:lastModifiedBy>Seham Alterary</cp:lastModifiedBy>
  <cp:revision>113</cp:revision>
  <dcterms:created xsi:type="dcterms:W3CDTF">2015-09-04T10:35:39Z</dcterms:created>
  <dcterms:modified xsi:type="dcterms:W3CDTF">2019-03-05T22:12:41Z</dcterms:modified>
</cp:coreProperties>
</file>