
<file path=[Content_Types].xml><?xml version="1.0" encoding="utf-8"?>
<Types xmlns="http://schemas.openxmlformats.org/package/2006/content-types">
  <Default Extension="png" ContentType="image/png"/>
  <Default Extension="tmp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71" r:id="rId14"/>
    <p:sldId id="269" r:id="rId15"/>
    <p:sldId id="270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80C6FD28-734D-4CAB-8A90-E5FC3A36E9FC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0" y="8902343"/>
            <a:ext cx="3070860" cy="4686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9C6B6D33-BB97-4B95-8809-F0BDF8983E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67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0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1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9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5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38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93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6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654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0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70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20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31C8B-FA17-4A20-864E-DE073F602343}" type="datetimeFigureOut">
              <a:rPr lang="en-US" smtClean="0"/>
              <a:t>11/24/2015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62915-D544-4261-8E05-3BB87A55DE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69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88332" y="2673927"/>
            <a:ext cx="60428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Stereochemistry</a:t>
            </a:r>
            <a:endParaRPr lang="ar-SA" sz="6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412934" y="1265944"/>
            <a:ext cx="23936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240 </a:t>
            </a:r>
            <a:r>
              <a:rPr lang="en-US" sz="4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Chem</a:t>
            </a:r>
            <a:endParaRPr lang="en-US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41120" y="4900831"/>
            <a:ext cx="238430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Chapter 5</a:t>
            </a:r>
            <a:endParaRPr lang="ar-SA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044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914400" y="89471"/>
            <a:ext cx="6817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 Biological  Importance of Chirality</a:t>
            </a:r>
            <a:endParaRPr lang="ar-SA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My Documents\My Pictures\binding site.bmp"/>
          <p:cNvPicPr>
            <a:picLocks noChangeAspect="1" noChangeArrowheads="1"/>
          </p:cNvPicPr>
          <p:nvPr/>
        </p:nvPicPr>
        <p:blipFill rotWithShape="1">
          <a:blip r:embed="rId2" cstate="print"/>
          <a:srcRect t="13327" b="9920"/>
          <a:stretch/>
        </p:blipFill>
        <p:spPr>
          <a:xfrm>
            <a:off x="2019074" y="3124200"/>
            <a:ext cx="5128139" cy="2952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مربع نص 5"/>
          <p:cNvSpPr txBox="1"/>
          <p:nvPr/>
        </p:nvSpPr>
        <p:spPr>
          <a:xfrm>
            <a:off x="-1" y="990600"/>
            <a:ext cx="9526967" cy="138499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one of the two enantiomers shown ( the right-hand one)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achieve three-point binding with hypothetical binding site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e.g., in an enzyme )</a:t>
            </a:r>
            <a:endParaRPr lang="ar-S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49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380999"/>
            <a:ext cx="9270487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Chiral molecules can show their handedness in many ways, 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 the way they affect human beings.</a:t>
            </a:r>
          </a:p>
        </p:txBody>
      </p:sp>
      <p:grpSp>
        <p:nvGrpSpPr>
          <p:cNvPr id="7" name="مجموعة 6"/>
          <p:cNvGrpSpPr/>
          <p:nvPr/>
        </p:nvGrpSpPr>
        <p:grpSpPr>
          <a:xfrm>
            <a:off x="825625" y="2010949"/>
            <a:ext cx="2521146" cy="2993133"/>
            <a:chOff x="520602" y="2041467"/>
            <a:chExt cx="2521146" cy="2993133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r="70001"/>
            <a:stretch/>
          </p:blipFill>
          <p:spPr bwMode="auto">
            <a:xfrm>
              <a:off x="520602" y="2514600"/>
              <a:ext cx="2521146" cy="25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مربع نص 4"/>
            <p:cNvSpPr txBox="1"/>
            <p:nvPr/>
          </p:nvSpPr>
          <p:spPr>
            <a:xfrm>
              <a:off x="825625" y="2041467"/>
              <a:ext cx="1911100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(+)-Limonene</a:t>
              </a:r>
              <a:endParaRPr lang="ar-SA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مجموعة 7"/>
          <p:cNvGrpSpPr/>
          <p:nvPr/>
        </p:nvGrpSpPr>
        <p:grpSpPr>
          <a:xfrm>
            <a:off x="5715000" y="2041467"/>
            <a:ext cx="2215926" cy="2981665"/>
            <a:chOff x="6134100" y="1579802"/>
            <a:chExt cx="2215926" cy="2981665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73633"/>
            <a:stretch/>
          </p:blipFill>
          <p:spPr bwMode="auto">
            <a:xfrm>
              <a:off x="6134100" y="2041467"/>
              <a:ext cx="2215926" cy="25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مربع نص 5"/>
            <p:cNvSpPr txBox="1"/>
            <p:nvPr/>
          </p:nvSpPr>
          <p:spPr>
            <a:xfrm>
              <a:off x="6286513" y="1579802"/>
              <a:ext cx="1911100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(-)-Limonene</a:t>
              </a:r>
              <a:endParaRPr lang="ar-SA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65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0"/>
            <a:ext cx="7319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Properties of Enantiomers: Optical Activity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220" y="838200"/>
            <a:ext cx="9220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Enantiomers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have identical physical properties such as boiling points, melting points, refractive indices, and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solubilities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in common solvents 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except optical rotations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Enantiomers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rotate the plane of plane-polarized light in equal amounts but in opposite directions.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320" y="308496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Plane-Polarized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Light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8225" y="3661767"/>
            <a:ext cx="82041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light used to measure optical activity has two properties: consists of a single wavelength And it is plane-polarized.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6640" y="5046762"/>
            <a:ext cx="815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Optical activity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the ability of a chiral substance to rotate the plane of plane-polarized light and is measured using an instrument called </a:t>
            </a: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Polarimeter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202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05200" y="-1"/>
            <a:ext cx="2016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Polarimeter</a:t>
            </a:r>
            <a:endParaRPr lang="en-US" sz="2800" dirty="0">
              <a:solidFill>
                <a:srgbClr val="00B050"/>
              </a:solidFill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635997" y="2971800"/>
            <a:ext cx="6019800" cy="3886200"/>
            <a:chOff x="1828800" y="981075"/>
            <a:chExt cx="5324475" cy="56769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981075"/>
              <a:ext cx="5324475" cy="3286125"/>
            </a:xfrm>
            <a:prstGeom prst="rect">
              <a:avLst/>
            </a:prstGeom>
            <a:noFill/>
            <a:ln w="9525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4267200"/>
              <a:ext cx="5324475" cy="2390775"/>
            </a:xfrm>
            <a:prstGeom prst="rect">
              <a:avLst/>
            </a:prstGeom>
            <a:noFill/>
            <a:ln w="9525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Rectangle 5"/>
          <p:cNvSpPr/>
          <p:nvPr/>
        </p:nvSpPr>
        <p:spPr>
          <a:xfrm>
            <a:off x="-58351" y="534947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polarimeter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measures the rotation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plane-polarized that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has passed through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angle between the entrance and exit planes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optical rotation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Rotation, in degrees, is [α]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Clockwise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rotation is called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dextrorotatory ( + )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Anti-clockwise is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levorotatory ( - )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71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895600" y="53340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99" y="304800"/>
            <a:ext cx="3489963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1524000" y="4602480"/>
            <a:ext cx="658368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r="8731" b="50000"/>
          <a:stretch/>
        </p:blipFill>
        <p:spPr bwMode="auto">
          <a:xfrm>
            <a:off x="1885949" y="2438400"/>
            <a:ext cx="5486400" cy="14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43190"/>
            <a:ext cx="1697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en-US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1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" y="76200"/>
            <a:ext cx="923740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Naming Enantiomers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The R,S-System or Cahn-</a:t>
            </a:r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Ingold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-Prelog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766896" y="1852851"/>
            <a:ext cx="5614989" cy="2028528"/>
            <a:chOff x="842961" y="1023937"/>
            <a:chExt cx="5614989" cy="2028528"/>
          </a:xfrm>
        </p:grpSpPr>
        <p:pic>
          <p:nvPicPr>
            <p:cNvPr id="5132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2961" y="1143000"/>
              <a:ext cx="105727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7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143000"/>
              <a:ext cx="1438275" cy="1504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41" name="Picture 2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1023937"/>
              <a:ext cx="1657350" cy="159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916573" y="2581275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16860" y="259080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28846" y="251460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0965" y="1191518"/>
            <a:ext cx="6468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 to drew Three-Dimensional Formulas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8599" y="4038600"/>
            <a:ext cx="90850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and (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are from the Latin words rectus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sinister: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configuration: clockwise (rectus, “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”)</a:t>
            </a:r>
          </a:p>
          <a:p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configuration: counterclockwise (sinister, “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left”)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48944" y="2379941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Solid wedge</a:t>
            </a:r>
            <a:endParaRPr lang="en-US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>
            <a:stCxn id="20" idx="2"/>
          </p:cNvCxnSpPr>
          <p:nvPr/>
        </p:nvCxnSpPr>
        <p:spPr>
          <a:xfrm>
            <a:off x="3315152" y="2749273"/>
            <a:ext cx="666208" cy="2225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91335" y="1992868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Dashed wedge</a:t>
            </a:r>
            <a:endParaRPr lang="en-US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6384899" y="2379941"/>
            <a:ext cx="701701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15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0"/>
            <a:ext cx="93345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to Assign (R) and (S) Configurations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733246"/>
            <a:ext cx="9296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1- Each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the four groups attached to the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stereocenter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assigned a priority.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2- Priority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is first assigned on the basis of the atomic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number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atom that is directly attached to the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stereocenter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3-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group with the lowest atomic number is given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lowest priority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group with next higher atomic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number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is given the next higher priority,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so 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4- 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group or atom with the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lowest priority has to be bonded to a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dashed wedge.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5- If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direction from highest priority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the next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highest 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the next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clockwise,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enantiomer is designated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6- If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direction 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counterclockwise,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enantiomer is designated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122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4800"/>
            <a:ext cx="900752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7- If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group with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the lowest priority (</a:t>
            </a:r>
            <a:r>
              <a:rPr lang="en-US" sz="28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) is not bonded with a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dashed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wedge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switch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two groups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make it bonded with 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dashed wedge and switch again for any two groups without switching the lowest priority (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As you switched the groups, also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switch the configurations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i.e. if the molecule appears to be S then it is originally R , and if it appears to be R then it was originally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S.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72610" y="3810000"/>
            <a:ext cx="5603161" cy="2285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546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مجموعة 1024"/>
          <p:cNvGrpSpPr/>
          <p:nvPr/>
        </p:nvGrpSpPr>
        <p:grpSpPr>
          <a:xfrm>
            <a:off x="651112" y="863025"/>
            <a:ext cx="7807088" cy="5080575"/>
            <a:chOff x="433347" y="152400"/>
            <a:chExt cx="7807088" cy="5080575"/>
          </a:xfrm>
        </p:grpSpPr>
        <p:grpSp>
          <p:nvGrpSpPr>
            <p:cNvPr id="29" name="مجموعة 28"/>
            <p:cNvGrpSpPr/>
            <p:nvPr/>
          </p:nvGrpSpPr>
          <p:grpSpPr>
            <a:xfrm>
              <a:off x="433347" y="152400"/>
              <a:ext cx="7807088" cy="4572000"/>
              <a:chOff x="433347" y="152400"/>
              <a:chExt cx="7807088" cy="4572000"/>
            </a:xfrm>
          </p:grpSpPr>
          <p:grpSp>
            <p:nvGrpSpPr>
              <p:cNvPr id="28" name="مجموعة 27"/>
              <p:cNvGrpSpPr/>
              <p:nvPr/>
            </p:nvGrpSpPr>
            <p:grpSpPr>
              <a:xfrm>
                <a:off x="433347" y="152400"/>
                <a:ext cx="7807088" cy="4572000"/>
                <a:chOff x="433347" y="152400"/>
                <a:chExt cx="7807088" cy="4572000"/>
              </a:xfrm>
            </p:grpSpPr>
            <p:pic>
              <p:nvPicPr>
                <p:cNvPr id="1029" name="Picture 5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 bwMode="auto">
                <a:xfrm>
                  <a:off x="580030" y="152400"/>
                  <a:ext cx="7660405" cy="2362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10" name="مجموعة 9"/>
                <p:cNvGrpSpPr>
                  <a:grpSpLocks noChangeAspect="1"/>
                </p:cNvGrpSpPr>
                <p:nvPr/>
              </p:nvGrpSpPr>
              <p:grpSpPr>
                <a:xfrm>
                  <a:off x="433347" y="2420400"/>
                  <a:ext cx="7186653" cy="2304000"/>
                  <a:chOff x="60079" y="2362200"/>
                  <a:chExt cx="8081240" cy="2590800"/>
                </a:xfrm>
              </p:grpSpPr>
              <p:pic>
                <p:nvPicPr>
                  <p:cNvPr id="1030" name="Picture 6" descr="C:\Users\hp\Pictures\صورة1.png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0079" y="2362200"/>
                    <a:ext cx="5277532" cy="25200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8" name="مربع نص 7"/>
                  <p:cNvSpPr txBox="1"/>
                  <p:nvPr/>
                </p:nvSpPr>
                <p:spPr>
                  <a:xfrm>
                    <a:off x="3048000" y="3805535"/>
                    <a:ext cx="2202847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1">
                    <a:spAutoFit/>
                  </a:bodyPr>
                  <a:lstStyle/>
                  <a:p>
                    <a:r>
                      <a:rPr lang="en-US" sz="2400" dirty="0" smtClean="0"/>
                      <a:t>CH</a:t>
                    </a:r>
                    <a:r>
                      <a:rPr lang="en-US" sz="2400" baseline="-25000" dirty="0" smtClean="0"/>
                      <a:t>2</a:t>
                    </a:r>
                    <a:r>
                      <a:rPr lang="en-US" sz="2400" dirty="0" smtClean="0"/>
                      <a:t>CH</a:t>
                    </a:r>
                    <a:r>
                      <a:rPr lang="en-US" sz="2400" baseline="-25000" dirty="0" smtClean="0"/>
                      <a:t>3 </a:t>
                    </a:r>
                    <a:r>
                      <a:rPr lang="en-US" sz="2400" dirty="0" smtClean="0"/>
                      <a:t>and CH</a:t>
                    </a:r>
                    <a:r>
                      <a:rPr lang="en-US" sz="2400" baseline="-25000" dirty="0" smtClean="0"/>
                      <a:t>3</a:t>
                    </a:r>
                    <a:endParaRPr lang="ar-SA" sz="2400" baseline="-25000" dirty="0"/>
                  </a:p>
                </p:txBody>
              </p:sp>
              <p:pic>
                <p:nvPicPr>
                  <p:cNvPr id="1032" name="Picture 8" descr="C:\Users\hp\Pictures\صورة2.png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474878" y="2432999"/>
                    <a:ext cx="2666441" cy="2520001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pic>
            <p:nvPicPr>
              <p:cNvPr id="1035" name="Picture 1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00" y="4191000"/>
                <a:ext cx="590550" cy="419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024" name="مربع نص 1023"/>
            <p:cNvSpPr txBox="1"/>
            <p:nvPr/>
          </p:nvSpPr>
          <p:spPr>
            <a:xfrm>
              <a:off x="6228220" y="4648200"/>
              <a:ext cx="412292" cy="58477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32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ar-SA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207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685800" y="76198"/>
            <a:ext cx="891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Molecules with More than One </a:t>
            </a:r>
            <a:r>
              <a:rPr lang="en-US" sz="32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Stereocenter</a:t>
            </a:r>
            <a:endParaRPr lang="ar-SA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502"/>
          <a:stretch/>
        </p:blipFill>
        <p:spPr bwMode="auto">
          <a:xfrm>
            <a:off x="1593376" y="1524000"/>
            <a:ext cx="5712365" cy="31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715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0" y="-1385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Isomerism</a:t>
            </a:r>
            <a:endParaRPr lang="ar-SA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214745" y="1177635"/>
            <a:ext cx="8229600" cy="92825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Isomers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different compounds that have the same molecular formula.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399" y="2438400"/>
            <a:ext cx="6708327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07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75" y="570987"/>
            <a:ext cx="8839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Tartaric acid has two chirality centers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 is chiral and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is achiral, but both have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chirality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achiral compound with chirality centers is called a </a:t>
            </a:r>
            <a:r>
              <a:rPr lang="en-US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Meso</a:t>
            </a: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Compound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it has a plane of symmetry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structures on the right in the figure are identical so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compound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(2R, 3S)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achiral</a:t>
            </a:r>
            <a:endParaRPr lang="ar-S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275" y="47767"/>
            <a:ext cx="1558439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endParaRPr lang="ar-SA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5"/>
          <a:stretch/>
        </p:blipFill>
        <p:spPr bwMode="auto">
          <a:xfrm>
            <a:off x="457200" y="3220210"/>
            <a:ext cx="6559178" cy="21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8"/>
          <a:stretch/>
        </p:blipFill>
        <p:spPr bwMode="auto">
          <a:xfrm>
            <a:off x="5867400" y="5024042"/>
            <a:ext cx="3133867" cy="17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16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00400" y="0"/>
            <a:ext cx="30542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Racemic Mixture</a:t>
            </a:r>
            <a:endParaRPr lang="ar-SA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6394" y="596148"/>
            <a:ext cx="91076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50:50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mixture of two enantiomers is called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racemic mixture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(or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racemate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racemic form).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racemic mixture causes no net rotation of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plane-polarized light.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276600"/>
            <a:ext cx="6536632" cy="27360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64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40000"/>
          </a:blip>
          <a:srcRect/>
          <a:stretch>
            <a:fillRect/>
          </a:stretch>
        </p:blipFill>
        <p:spPr>
          <a:xfrm>
            <a:off x="914400" y="1034955"/>
            <a:ext cx="7406725" cy="4392000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</a:schemeClr>
            </a:solidFill>
          </a:ln>
        </p:spPr>
      </p:pic>
      <p:sp>
        <p:nvSpPr>
          <p:cNvPr id="3" name="مربع نص 2"/>
          <p:cNvSpPr txBox="1"/>
          <p:nvPr/>
        </p:nvSpPr>
        <p:spPr>
          <a:xfrm>
            <a:off x="233765" y="150167"/>
            <a:ext cx="136127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endParaRPr lang="ar-SA" sz="2400" dirty="0">
              <a:solidFill>
                <a:srgbClr val="008A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9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0" y="88612"/>
            <a:ext cx="4793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Fischer Projection Formulas</a:t>
            </a:r>
            <a:endParaRPr lang="ar-SA" sz="3200" dirty="0">
              <a:solidFill>
                <a:srgbClr val="008A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r="4751"/>
          <a:stretch/>
        </p:blipFill>
        <p:spPr bwMode="auto">
          <a:xfrm>
            <a:off x="1412483" y="1003671"/>
            <a:ext cx="6115417" cy="23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 b="38043"/>
          <a:stretch/>
        </p:blipFill>
        <p:spPr bwMode="auto">
          <a:xfrm>
            <a:off x="1761729" y="3441951"/>
            <a:ext cx="5842418" cy="1828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5567188" y="5264944"/>
            <a:ext cx="187551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Fisher projection</a:t>
            </a:r>
            <a:endParaRPr lang="ar-SA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0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2400" y="76200"/>
            <a:ext cx="899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Assigning </a:t>
            </a:r>
            <a:r>
              <a:rPr lang="en-US" sz="3200" dirty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R,S </a:t>
            </a:r>
            <a:r>
              <a:rPr lang="en-US" sz="3200" dirty="0" smtClean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to </a:t>
            </a:r>
            <a:r>
              <a:rPr lang="en-US" sz="3200" dirty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Fischer</a:t>
            </a:r>
            <a:r>
              <a:rPr lang="en-US" sz="3200" dirty="0" smtClean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Projections</a:t>
            </a:r>
            <a:endParaRPr lang="ar-SA" sz="3200" dirty="0">
              <a:solidFill>
                <a:srgbClr val="008A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-10236" y="914400"/>
            <a:ext cx="9116888" cy="3429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Assign priorities to the four substituents.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The group of the lowest priority has to be at the top.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Determine the direction of rotation in going from priority 1 to 2 to 3, and assign R or S configuration.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If the group with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the lowest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priority (</a:t>
            </a:r>
            <a:r>
              <a:rPr lang="en-US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) is not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at the top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switch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two groups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make it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 the top and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switch again for any two groups without switching the lowest priority (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مجموعة 6"/>
          <p:cNvGrpSpPr/>
          <p:nvPr/>
        </p:nvGrpSpPr>
        <p:grpSpPr>
          <a:xfrm>
            <a:off x="248033" y="4572000"/>
            <a:ext cx="4090737" cy="1995821"/>
            <a:chOff x="152400" y="4337382"/>
            <a:chExt cx="4090737" cy="1995821"/>
          </a:xfrm>
        </p:grpSpPr>
        <p:pic>
          <p:nvPicPr>
            <p:cNvPr id="5" name="صورة 4" descr="Chapt07.pdf (SECURED) - Adobe Reader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42" t="48741" r="48233" b="43854"/>
            <a:stretch/>
          </p:blipFill>
          <p:spPr>
            <a:xfrm>
              <a:off x="1066801" y="5793203"/>
              <a:ext cx="2453203" cy="540000"/>
            </a:xfrm>
            <a:prstGeom prst="rect">
              <a:avLst/>
            </a:prstGeom>
          </p:spPr>
        </p:pic>
        <p:pic>
          <p:nvPicPr>
            <p:cNvPr id="6" name="صورة 5" descr="Chapt07.pdf (SECURED) - Adobe Reader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42" t="21787" r="23421" b="52740"/>
            <a:stretch/>
          </p:blipFill>
          <p:spPr>
            <a:xfrm>
              <a:off x="152400" y="4337382"/>
              <a:ext cx="4090737" cy="1379621"/>
            </a:xfrm>
            <a:prstGeom prst="rect">
              <a:avLst/>
            </a:prstGeom>
          </p:spPr>
        </p:pic>
      </p:grpSp>
      <p:grpSp>
        <p:nvGrpSpPr>
          <p:cNvPr id="9" name="مجموعة 8"/>
          <p:cNvGrpSpPr/>
          <p:nvPr/>
        </p:nvGrpSpPr>
        <p:grpSpPr>
          <a:xfrm>
            <a:off x="4798093" y="4572000"/>
            <a:ext cx="3690687" cy="1906590"/>
            <a:chOff x="4779043" y="4302712"/>
            <a:chExt cx="3690687" cy="1906590"/>
          </a:xfrm>
        </p:grpSpPr>
        <p:pic>
          <p:nvPicPr>
            <p:cNvPr id="4" name="صورة 3" descr="Chapt07.pdf (SECURED) - Adobe Reader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17" t="57553" r="23421" b="13557"/>
            <a:stretch/>
          </p:blipFill>
          <p:spPr>
            <a:xfrm>
              <a:off x="4779043" y="4302712"/>
              <a:ext cx="3690687" cy="1564688"/>
            </a:xfrm>
            <a:prstGeom prst="rect">
              <a:avLst/>
            </a:prstGeom>
          </p:spPr>
        </p:pic>
        <p:pic>
          <p:nvPicPr>
            <p:cNvPr id="8" name="صورة 7" descr="Chapt07.pdf (SECURED) - Adobe Reader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42" t="87542" r="45790" b="8088"/>
            <a:stretch/>
          </p:blipFill>
          <p:spPr>
            <a:xfrm>
              <a:off x="5334000" y="5867400"/>
              <a:ext cx="2954541" cy="3419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67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/>
          <p:cNvSpPr txBox="1"/>
          <p:nvPr/>
        </p:nvSpPr>
        <p:spPr>
          <a:xfrm>
            <a:off x="38100" y="0"/>
            <a:ext cx="136127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endParaRPr lang="ar-SA" sz="2400" dirty="0">
              <a:solidFill>
                <a:srgbClr val="008A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hp\Pictures\صورة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106" y="0"/>
            <a:ext cx="2335213" cy="118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مجموعة 8"/>
          <p:cNvGrpSpPr/>
          <p:nvPr/>
        </p:nvGrpSpPr>
        <p:grpSpPr>
          <a:xfrm>
            <a:off x="718735" y="1676400"/>
            <a:ext cx="2895600" cy="3713579"/>
            <a:chOff x="718735" y="1337846"/>
            <a:chExt cx="2895600" cy="3713579"/>
          </a:xfrm>
        </p:grpSpPr>
        <p:pic>
          <p:nvPicPr>
            <p:cNvPr id="3076" name="Picture 4" descr="C:\Users\hp\Pictures\صورة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8735" y="1447800"/>
              <a:ext cx="2895600" cy="3603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مربع نص 6"/>
            <p:cNvSpPr txBox="1"/>
            <p:nvPr/>
          </p:nvSpPr>
          <p:spPr>
            <a:xfrm>
              <a:off x="990600" y="1337846"/>
              <a:ext cx="720069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2S, 3S</a:t>
              </a:r>
              <a:endParaRPr lang="ar-SA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مربع نص 12"/>
            <p:cNvSpPr txBox="1"/>
            <p:nvPr/>
          </p:nvSpPr>
          <p:spPr>
            <a:xfrm>
              <a:off x="2590800" y="1371600"/>
              <a:ext cx="764953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2R, 3R</a:t>
              </a:r>
              <a:endParaRPr lang="ar-SA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مجموعة 9"/>
          <p:cNvGrpSpPr/>
          <p:nvPr/>
        </p:nvGrpSpPr>
        <p:grpSpPr>
          <a:xfrm>
            <a:off x="4972050" y="1710154"/>
            <a:ext cx="2792585" cy="3705754"/>
            <a:chOff x="4972050" y="1337846"/>
            <a:chExt cx="2792585" cy="3705754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2050" y="1371600"/>
              <a:ext cx="2792585" cy="367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مربع نص 14"/>
            <p:cNvSpPr txBox="1"/>
            <p:nvPr/>
          </p:nvSpPr>
          <p:spPr>
            <a:xfrm>
              <a:off x="5105400" y="1337846"/>
              <a:ext cx="742511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2S, 3R</a:t>
              </a:r>
              <a:endParaRPr lang="ar-SA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مربع نص 15"/>
            <p:cNvSpPr txBox="1"/>
            <p:nvPr/>
          </p:nvSpPr>
          <p:spPr>
            <a:xfrm>
              <a:off x="6801289" y="1337846"/>
              <a:ext cx="742511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2R, 3S</a:t>
              </a:r>
              <a:endParaRPr lang="ar-SA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934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200150" y="26988"/>
            <a:ext cx="7010400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Stereochemistry of Organic Reactions</a:t>
            </a:r>
            <a:endParaRPr lang="ar-SA" sz="3200" dirty="0">
              <a:solidFill>
                <a:srgbClr val="008A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052364"/>
            <a:ext cx="5768280" cy="72082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Retention of configuration:</a:t>
            </a:r>
            <a:endParaRPr lang="ar-SA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1676400"/>
            <a:ext cx="7164386" cy="202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4038600"/>
            <a:ext cx="8229600" cy="61206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Inversion of configuration:  S</a:t>
            </a:r>
            <a:r>
              <a:rPr lang="en-US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Reactions </a:t>
            </a:r>
            <a:endParaRPr lang="ar-SA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4735159"/>
            <a:ext cx="6807144" cy="2046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69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609600" y="152400"/>
            <a:ext cx="6781800" cy="71596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Racemization:  S</a:t>
            </a:r>
            <a:r>
              <a:rPr lang="en-US" sz="3200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Reactions</a:t>
            </a:r>
            <a:endParaRPr lang="ar-SA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982" y="1095375"/>
            <a:ext cx="8934449" cy="512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2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0891" y="381000"/>
            <a:ext cx="8305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Constitutional isomers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isomers that differ because their atoms are connected in a different order.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9886" y="2133600"/>
            <a:ext cx="6107809" cy="310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937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 txBox="1">
            <a:spLocks/>
          </p:cNvSpPr>
          <p:nvPr/>
        </p:nvSpPr>
        <p:spPr>
          <a:xfrm>
            <a:off x="13855" y="228600"/>
            <a:ext cx="9067800" cy="2667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Stereoisomers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have their atoms connected in the same sequence (the same Constitution), but differ in the arrangement of their atoms in space. 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Stereoisomers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be either 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enantiomers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diasteromers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27710" y="3117272"/>
            <a:ext cx="8229600" cy="29025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Enanatiomers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 stereoisomers whose molecules are </a:t>
            </a:r>
            <a:r>
              <a:rPr lang="en-US" sz="2800" u="sng" dirty="0" err="1" smtClean="0">
                <a:latin typeface="Times New Roman" pitchFamily="18" charset="0"/>
                <a:cs typeface="Times New Roman" pitchFamily="18" charset="0"/>
              </a:rPr>
              <a:t>nonsuperimposable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mirror images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of each other.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 other Stereoisomers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diasteromers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Diasteromers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are stereoisomers whose molecules are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not mirror images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each other. Includes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trans 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configurational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787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84" b="62209"/>
          <a:stretch/>
        </p:blipFill>
        <p:spPr bwMode="auto">
          <a:xfrm>
            <a:off x="152401" y="1181100"/>
            <a:ext cx="4596455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363" b="73837"/>
          <a:stretch/>
        </p:blipFill>
        <p:spPr bwMode="auto">
          <a:xfrm>
            <a:off x="304800" y="152400"/>
            <a:ext cx="2003714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5494359" y="1143000"/>
            <a:ext cx="3153910" cy="1828800"/>
            <a:chOff x="1371600" y="381000"/>
            <a:chExt cx="4110608" cy="2383541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9545" r="10034"/>
            <a:stretch/>
          </p:blipFill>
          <p:spPr bwMode="auto">
            <a:xfrm>
              <a:off x="3805808" y="381000"/>
              <a:ext cx="1676400" cy="178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8279" r="71763"/>
            <a:stretch/>
          </p:blipFill>
          <p:spPr bwMode="auto">
            <a:xfrm>
              <a:off x="1371600" y="381000"/>
              <a:ext cx="1638300" cy="178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r="61829"/>
            <a:stretch/>
          </p:blipFill>
          <p:spPr bwMode="auto">
            <a:xfrm>
              <a:off x="1752600" y="2166112"/>
              <a:ext cx="3490342" cy="598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67" r="70667" b="29166"/>
          <a:stretch/>
        </p:blipFill>
        <p:spPr bwMode="auto">
          <a:xfrm>
            <a:off x="152401" y="2783205"/>
            <a:ext cx="2385684" cy="1146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70021" y="4155833"/>
            <a:ext cx="3902621" cy="1828800"/>
            <a:chOff x="1676400" y="3509010"/>
            <a:chExt cx="4894537" cy="229362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819" t="41667"/>
            <a:stretch/>
          </p:blipFill>
          <p:spPr bwMode="auto">
            <a:xfrm>
              <a:off x="1676400" y="3509010"/>
              <a:ext cx="4894537" cy="2293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24" t="76163" r="73490" b="9593"/>
            <a:stretch/>
          </p:blipFill>
          <p:spPr bwMode="auto">
            <a:xfrm>
              <a:off x="3302786" y="3535680"/>
              <a:ext cx="1641764" cy="560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4078732" y="3839162"/>
            <a:ext cx="4976605" cy="2854790"/>
            <a:chOff x="4114800" y="3886200"/>
            <a:chExt cx="4976605" cy="285479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6201" r="6999" b="20065"/>
            <a:stretch/>
          </p:blipFill>
          <p:spPr bwMode="auto">
            <a:xfrm>
              <a:off x="4114800" y="5369390"/>
              <a:ext cx="4976605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" name="Group 15"/>
            <p:cNvGrpSpPr>
              <a:grpSpLocks noChangeAspect="1"/>
            </p:cNvGrpSpPr>
            <p:nvPr/>
          </p:nvGrpSpPr>
          <p:grpSpPr>
            <a:xfrm>
              <a:off x="4648200" y="3962400"/>
              <a:ext cx="3993878" cy="1371600"/>
              <a:chOff x="497394" y="4648200"/>
              <a:chExt cx="5427155" cy="1863824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97394" y="4648200"/>
                <a:ext cx="2443735" cy="1863824"/>
                <a:chOff x="1518665" y="4343400"/>
                <a:chExt cx="2443735" cy="1863824"/>
              </a:xfrm>
            </p:grpSpPr>
            <p:pic>
              <p:nvPicPr>
                <p:cNvPr id="2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/>
                <a:srcRect l="3723" t="72676" r="69728"/>
                <a:stretch/>
              </p:blipFill>
              <p:spPr bwMode="auto">
                <a:xfrm>
                  <a:off x="1518665" y="5656312"/>
                  <a:ext cx="2443735" cy="550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/>
                <a:srcRect l="15785" r="68279" b="28193"/>
                <a:stretch/>
              </p:blipFill>
              <p:spPr bwMode="auto">
                <a:xfrm>
                  <a:off x="1981200" y="4343400"/>
                  <a:ext cx="1466850" cy="14478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8" name="Group 17"/>
              <p:cNvGrpSpPr/>
              <p:nvPr/>
            </p:nvGrpSpPr>
            <p:grpSpPr>
              <a:xfrm>
                <a:off x="3124200" y="4648200"/>
                <a:ext cx="2800349" cy="1863824"/>
                <a:chOff x="5024436" y="4516388"/>
                <a:chExt cx="2800349" cy="1863824"/>
              </a:xfrm>
            </p:grpSpPr>
            <p:pic>
              <p:nvPicPr>
                <p:cNvPr id="1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/>
                <a:srcRect l="52359" t="70786" r="17219"/>
                <a:stretch/>
              </p:blipFill>
              <p:spPr bwMode="auto">
                <a:xfrm>
                  <a:off x="5024436" y="5791200"/>
                  <a:ext cx="2800349" cy="5890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/>
                <a:srcRect l="66742" r="18875" b="28345"/>
                <a:stretch/>
              </p:blipFill>
              <p:spPr bwMode="auto">
                <a:xfrm>
                  <a:off x="5762624" y="4516388"/>
                  <a:ext cx="1323975" cy="1444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5" name="Rectangle 4"/>
            <p:cNvSpPr/>
            <p:nvPr/>
          </p:nvSpPr>
          <p:spPr>
            <a:xfrm>
              <a:off x="5963491" y="3886200"/>
              <a:ext cx="1211357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err="1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cis</a:t>
              </a:r>
              <a:r>
                <a:rPr lang="en-US" sz="14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14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trans</a:t>
              </a:r>
            </a:p>
            <a:p>
              <a:pPr algn="ctr"/>
              <a:r>
                <a:rPr lang="en-US" sz="1400" dirty="0" err="1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diasteromers</a:t>
              </a:r>
              <a:endParaRPr lang="en-US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3689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304800" y="0"/>
            <a:ext cx="8229600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Enantiomers and Chiral Molecules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-76200" y="990600"/>
            <a:ext cx="9372600" cy="311331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Enantiomers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occur only with compounds whose molecules are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chiral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chiral molecule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one that is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sz="2800" u="sng" dirty="0" err="1" smtClean="0">
                <a:latin typeface="Times New Roman" pitchFamily="18" charset="0"/>
                <a:cs typeface="Times New Roman" pitchFamily="18" charset="0"/>
              </a:rPr>
              <a:t>superposable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 on its mirror image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have handedness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relationship between a chiral molecule and its mirror image are said to be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enantiomers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each other. 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0" b="1610"/>
          <a:stretch/>
        </p:blipFill>
        <p:spPr bwMode="auto">
          <a:xfrm>
            <a:off x="1524000" y="4475674"/>
            <a:ext cx="2514599" cy="2286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5790" y="4978372"/>
            <a:ext cx="3498610" cy="1296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133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346770"/>
            <a:ext cx="9296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plane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symmetry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(also called a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mirror plane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divides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entire molecule into two pieces that are exact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mirror images.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molecule with a plane of symmetry is the same as its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mirror image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is said to be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achiral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molecules that are </a:t>
            </a:r>
            <a:r>
              <a:rPr lang="en-US" sz="2800" u="sng" dirty="0" err="1">
                <a:latin typeface="Times New Roman" pitchFamily="18" charset="0"/>
                <a:cs typeface="Times New Roman" pitchFamily="18" charset="0"/>
              </a:rPr>
              <a:t>superposable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 on their mirror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images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achiral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lack of a plane of symmetry is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called “handedness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chirality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7" y="4267200"/>
            <a:ext cx="3933825" cy="18669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26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9050" y="-19050"/>
            <a:ext cx="891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single Chirality Center causes a Molecule </a:t>
            </a:r>
          </a:p>
          <a:p>
            <a:pPr algn="ctr"/>
            <a:r>
              <a:rPr lang="en-US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Chiral</a:t>
            </a:r>
            <a:endParaRPr lang="ar-SA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1030486"/>
            <a:ext cx="93916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point in a molecule where four different groups (or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atoms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are attached to carbon is called a </a:t>
            </a:r>
            <a:r>
              <a:rPr 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Chirality Center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two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nonsuperimposable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ways that 4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groups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(or atoms) can be attached to one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carbon atom.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chiral molecule usually has at least one chirality center and enantiomeric forms are possible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7400" y="3638550"/>
            <a:ext cx="4800600" cy="314325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03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53340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Chirality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centers are often designated with an asterisk 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(*).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tetrahedral carbon atom with four different groups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attached to it is an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asymmetric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carbon ( Chiral )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ar-SA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6"/>
          <a:stretch/>
        </p:blipFill>
        <p:spPr bwMode="auto">
          <a:xfrm>
            <a:off x="1245384" y="3073800"/>
            <a:ext cx="6272232" cy="17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686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1845</TotalTime>
  <Words>1062</Words>
  <Application>Microsoft Office PowerPoint</Application>
  <PresentationFormat>عرض على الشاشة (3:4)‏</PresentationFormat>
  <Paragraphs>111</Paragraphs>
  <Slides>27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Hessa H Altalassi</dc:creator>
  <cp:lastModifiedBy>hessa</cp:lastModifiedBy>
  <cp:revision>79</cp:revision>
  <cp:lastPrinted>2015-11-16T04:49:55Z</cp:lastPrinted>
  <dcterms:created xsi:type="dcterms:W3CDTF">2015-11-15T04:43:30Z</dcterms:created>
  <dcterms:modified xsi:type="dcterms:W3CDTF">2015-11-24T17:04:45Z</dcterms:modified>
</cp:coreProperties>
</file>