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7" r:id="rId2"/>
    <p:sldId id="258" r:id="rId3"/>
    <p:sldId id="264" r:id="rId4"/>
    <p:sldId id="265" r:id="rId5"/>
    <p:sldId id="266" r:id="rId6"/>
    <p:sldId id="268" r:id="rId7"/>
    <p:sldId id="269" r:id="rId8"/>
    <p:sldId id="270" r:id="rId9"/>
    <p:sldId id="271" r:id="rId10"/>
    <p:sldId id="272" r:id="rId11"/>
    <p:sldId id="273" r:id="rId12"/>
    <p:sldId id="260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5" r:id="rId23"/>
    <p:sldId id="293" r:id="rId24"/>
    <p:sldId id="294" r:id="rId25"/>
    <p:sldId id="295" r:id="rId26"/>
    <p:sldId id="286" r:id="rId27"/>
    <p:sldId id="287" r:id="rId28"/>
    <p:sldId id="288" r:id="rId29"/>
    <p:sldId id="289" r:id="rId30"/>
    <p:sldId id="290" r:id="rId31"/>
    <p:sldId id="291" r:id="rId32"/>
    <p:sldId id="297" r:id="rId33"/>
    <p:sldId id="292" r:id="rId34"/>
    <p:sldId id="298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6" y="9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1615695-B641-43D2-8C67-4D12924BD31B}" type="datetimeFigureOut">
              <a:rPr lang="ar-SA" smtClean="0"/>
              <a:t>24/02/37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3C10EB5-F6A5-493A-AAD7-A4B3D395591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58296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0F14F-6AB4-4A5B-8D3D-BCBC75CA3C8A}" type="datetime1">
              <a:rPr lang="en-US" smtClean="0"/>
              <a:t>12/6/2015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875FE-FE94-4A05-95E9-561361025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497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214F7-ACAE-4E2A-835F-514CFFECBF57}" type="datetime1">
              <a:rPr lang="en-US" smtClean="0"/>
              <a:t>12/6/2015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875FE-FE94-4A05-95E9-561361025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81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12FDE-EC1F-4530-8467-76ED8C25F1F1}" type="datetime1">
              <a:rPr lang="en-US" smtClean="0"/>
              <a:t>12/6/2015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875FE-FE94-4A05-95E9-561361025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071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690B-0421-4A9B-9837-A5ED6549A6DD}" type="datetime1">
              <a:rPr lang="en-US" smtClean="0"/>
              <a:t>12/6/2015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875FE-FE94-4A05-95E9-561361025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827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32B62-8822-420A-AB28-EDA23EDCE7CF}" type="datetime1">
              <a:rPr lang="en-US" smtClean="0"/>
              <a:t>12/6/2015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875FE-FE94-4A05-95E9-561361025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578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352AF-8353-4CA2-AECC-98D58A7CDA65}" type="datetime1">
              <a:rPr lang="en-US" smtClean="0"/>
              <a:t>12/6/2015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875FE-FE94-4A05-95E9-561361025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381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0E1DD-1D5E-4380-9D01-F862E8B488BB}" type="datetime1">
              <a:rPr lang="en-US" smtClean="0"/>
              <a:t>12/6/2015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875FE-FE94-4A05-95E9-561361025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085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D2EB6-8970-45E2-ABD0-EF9AEFE38AE1}" type="datetime1">
              <a:rPr lang="en-US" smtClean="0"/>
              <a:t>12/6/2015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875FE-FE94-4A05-95E9-561361025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56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20588-4BB1-4A41-ABBC-55D7C2588CD8}" type="datetime1">
              <a:rPr lang="en-US" smtClean="0"/>
              <a:t>12/6/2015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875FE-FE94-4A05-95E9-561361025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017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685EF-C949-4FBC-A514-6D756CCFE094}" type="datetime1">
              <a:rPr lang="en-US" smtClean="0"/>
              <a:t>12/6/2015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875FE-FE94-4A05-95E9-561361025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176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9ECCC-707C-40E6-BAC1-D8F2776E1AB2}" type="datetime1">
              <a:rPr lang="en-US" smtClean="0"/>
              <a:t>12/6/2015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875FE-FE94-4A05-95E9-561361025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782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5107E-3579-4437-9269-0BF2C261D037}" type="datetime1">
              <a:rPr lang="en-US" smtClean="0"/>
              <a:t>12/6/2015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875FE-FE94-4A05-95E9-561361025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417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microsoft.com/office/2007/relationships/hdphoto" Target="../media/hdphoto1.wdp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2.jpeg"/><Relationship Id="rId7" Type="http://schemas.microsoft.com/office/2007/relationships/hdphoto" Target="../media/hdphoto2.wdp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wmf"/><Relationship Id="rId4" Type="http://schemas.openxmlformats.org/officeDocument/2006/relationships/image" Target="../media/image33.jpeg"/><Relationship Id="rId9" Type="http://schemas.microsoft.com/office/2007/relationships/hdphoto" Target="../media/hdphoto3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jpeg"/><Relationship Id="rId4" Type="http://schemas.openxmlformats.org/officeDocument/2006/relationships/image" Target="../media/image6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microsoft.com/office/2007/relationships/hdphoto" Target="../media/hdphoto4.wdp"/><Relationship Id="rId7" Type="http://schemas.microsoft.com/office/2007/relationships/hdphoto" Target="../media/hdphoto6.wdp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5" Type="http://schemas.microsoft.com/office/2007/relationships/hdphoto" Target="../media/hdphoto5.wdp"/><Relationship Id="rId4" Type="http://schemas.openxmlformats.org/officeDocument/2006/relationships/image" Target="../media/image72.png"/><Relationship Id="rId9" Type="http://schemas.microsoft.com/office/2007/relationships/hdphoto" Target="../media/hdphoto7.wdp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microsoft.com/office/2007/relationships/hdphoto" Target="../media/hdphoto8.wdp"/><Relationship Id="rId7" Type="http://schemas.microsoft.com/office/2007/relationships/hdphoto" Target="../media/hdphoto10.wdp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png"/><Relationship Id="rId5" Type="http://schemas.microsoft.com/office/2007/relationships/hdphoto" Target="../media/hdphoto9.wdp"/><Relationship Id="rId4" Type="http://schemas.openxmlformats.org/officeDocument/2006/relationships/image" Target="../media/image76.png"/><Relationship Id="rId9" Type="http://schemas.microsoft.com/office/2007/relationships/hdphoto" Target="../media/hdphoto1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788365" y="3124200"/>
            <a:ext cx="746121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Aromatic Compounds</a:t>
            </a:r>
            <a:endParaRPr lang="ar-SA" sz="6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523542" y="5517232"/>
            <a:ext cx="2384307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Chapter 6</a:t>
            </a:r>
            <a:endParaRPr lang="ar-SA" sz="4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4"/>
          <p:cNvSpPr/>
          <p:nvPr/>
        </p:nvSpPr>
        <p:spPr>
          <a:xfrm>
            <a:off x="3322168" y="1371600"/>
            <a:ext cx="23936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240 </a:t>
            </a:r>
            <a:r>
              <a:rPr lang="en-US" sz="40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Chem</a:t>
            </a:r>
            <a:endParaRPr lang="en-US" sz="40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875FE-FE94-4A05-95E9-561361025A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53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altalassi\Pictures\Picture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57166"/>
            <a:ext cx="5370011" cy="1692000"/>
          </a:xfrm>
          <a:prstGeom prst="rect">
            <a:avLst/>
          </a:prstGeom>
          <a:noFill/>
        </p:spPr>
      </p:pic>
      <p:pic>
        <p:nvPicPr>
          <p:cNvPr id="1027" name="Picture 3" descr="C:\Users\haltalassi\Pictures\Picture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2143116"/>
            <a:ext cx="5548253" cy="1620000"/>
          </a:xfrm>
          <a:prstGeom prst="rect">
            <a:avLst/>
          </a:prstGeom>
          <a:noFill/>
        </p:spPr>
      </p:pic>
      <p:pic>
        <p:nvPicPr>
          <p:cNvPr id="1028" name="Picture 4" descr="C:\Users\haltalassi\Pictures\Picture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3929066"/>
            <a:ext cx="6497800" cy="2304000"/>
          </a:xfrm>
          <a:prstGeom prst="rect">
            <a:avLst/>
          </a:prstGeom>
          <a:noFill/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875FE-FE94-4A05-95E9-561361025A1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90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VIP\Pictures\صورة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620604"/>
            <a:ext cx="612068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F14-021.jpg                                                    000E08E9Macintosh HD                   B74677AA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05" y="836712"/>
            <a:ext cx="1760715" cy="13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F14-022.jpg                                                    000E08E9Macintosh HD                   B74677AA: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302"/>
          <a:stretch/>
        </p:blipFill>
        <p:spPr bwMode="auto">
          <a:xfrm>
            <a:off x="179512" y="2204864"/>
            <a:ext cx="1591653" cy="15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F14-020.jpg                                                    000E08E9Macintosh HD                   B74677AA: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789040"/>
            <a:ext cx="1685925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875FE-FE94-4A05-95E9-561361025A1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20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2"/>
          <p:cNvSpPr/>
          <p:nvPr/>
        </p:nvSpPr>
        <p:spPr>
          <a:xfrm>
            <a:off x="1259632" y="16895"/>
            <a:ext cx="66830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Nomenclature of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Aromatic compounds </a:t>
            </a:r>
            <a:endParaRPr lang="ar-SA" dirty="0"/>
          </a:p>
        </p:txBody>
      </p:sp>
      <p:pic>
        <p:nvPicPr>
          <p:cNvPr id="3" name="Picture 8" descr="0006c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56"/>
          <a:stretch/>
        </p:blipFill>
        <p:spPr bwMode="auto">
          <a:xfrm>
            <a:off x="6144779" y="3027218"/>
            <a:ext cx="1302616" cy="139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مستطيل 5"/>
          <p:cNvSpPr/>
          <p:nvPr/>
        </p:nvSpPr>
        <p:spPr>
          <a:xfrm>
            <a:off x="611560" y="838200"/>
            <a:ext cx="7594564" cy="1778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 fontAlgn="base">
              <a:spcBef>
                <a:spcPct val="20000"/>
              </a:spcBef>
              <a:spcAft>
                <a:spcPct val="0"/>
              </a:spcAft>
              <a:buSzPct val="90000"/>
              <a:buFont typeface="Arial" panose="020B0604020202020204" pitchFamily="34" charset="0"/>
              <a:buChar char="•"/>
            </a:pP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When a benzene ring is a substituent, the term</a:t>
            </a:r>
            <a:r>
              <a:rPr lang="en-US" sz="24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phenyl</a:t>
            </a:r>
            <a:r>
              <a:rPr lang="en-US" sz="24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 used (for 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kern="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kern="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800" kern="0" cap="all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l" rtl="0" fontAlgn="base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SzPct val="75000"/>
            </a:pP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You 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may also see “</a:t>
            </a:r>
            <a:r>
              <a:rPr lang="en-US" sz="2400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 or 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l-GR" sz="2400" dirty="0">
                <a:latin typeface="Symbol" pitchFamily="1" charset="0"/>
                <a:cs typeface="Arial" charset="0"/>
              </a:rPr>
              <a:t>f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 place of “C</a:t>
            </a:r>
            <a:r>
              <a:rPr lang="en-US" sz="2400" kern="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kern="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pPr marL="342900" lvl="0" indent="-342900" algn="l" rtl="0" fontAlgn="base">
              <a:spcBef>
                <a:spcPct val="20000"/>
              </a:spcBef>
              <a:spcAft>
                <a:spcPct val="0"/>
              </a:spcAft>
              <a:buSzPct val="90000"/>
              <a:buFont typeface="Arial" panose="020B0604020202020204" pitchFamily="34" charset="0"/>
              <a:buChar char="•"/>
            </a:pP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400" b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Benzyl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 refers to “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kern="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kern="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2400" kern="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-”</a:t>
            </a:r>
            <a:endParaRPr lang="en-US" sz="24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8" descr="0006c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130"/>
          <a:stretch/>
        </p:blipFill>
        <p:spPr bwMode="auto">
          <a:xfrm>
            <a:off x="990600" y="3048000"/>
            <a:ext cx="2882034" cy="139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927194" y="4822332"/>
            <a:ext cx="2519291" cy="1188720"/>
            <a:chOff x="223909" y="4825315"/>
            <a:chExt cx="2519291" cy="1188720"/>
          </a:xfrm>
        </p:grpSpPr>
        <p:pic>
          <p:nvPicPr>
            <p:cNvPr id="1028" name="Picture 4" descr="C:\Users\haltalassi\Pictures\Picture1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164" r="16774" b="50000"/>
            <a:stretch/>
          </p:blipFill>
          <p:spPr bwMode="auto">
            <a:xfrm>
              <a:off x="1119747" y="5434916"/>
              <a:ext cx="1623453" cy="45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6" name="Group 15"/>
            <p:cNvGrpSpPr>
              <a:grpSpLocks noChangeAspect="1"/>
            </p:cNvGrpSpPr>
            <p:nvPr/>
          </p:nvGrpSpPr>
          <p:grpSpPr>
            <a:xfrm>
              <a:off x="223909" y="4825315"/>
              <a:ext cx="1105018" cy="1188720"/>
              <a:chOff x="457200" y="5677493"/>
              <a:chExt cx="999731" cy="1075458"/>
            </a:xfrm>
          </p:grpSpPr>
          <p:pic>
            <p:nvPicPr>
              <p:cNvPr id="17" name="Picture 4" descr="C:\Users\haltalassi\Pictures\Picture1.png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9566"/>
              <a:stretch/>
            </p:blipFill>
            <p:spPr bwMode="auto">
              <a:xfrm>
                <a:off x="457200" y="5677493"/>
                <a:ext cx="864778" cy="107545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732958" y="5677494"/>
                <a:ext cx="723973" cy="3341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CH</a:t>
                </a:r>
                <a:r>
                  <a:rPr lang="en-US" baseline="-25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dirty="0" smtClean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Cl</a:t>
                </a:r>
                <a:endParaRPr lang="en-US" dirty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5805848" y="4833670"/>
            <a:ext cx="2633639" cy="1188720"/>
            <a:chOff x="4127812" y="4617720"/>
            <a:chExt cx="2633639" cy="118872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22" t="42653" r="52985" b="18836"/>
            <a:stretch/>
          </p:blipFill>
          <p:spPr bwMode="auto">
            <a:xfrm>
              <a:off x="5068034" y="5259112"/>
              <a:ext cx="1693417" cy="4225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4784"/>
            <a:stretch/>
          </p:blipFill>
          <p:spPr bwMode="auto">
            <a:xfrm>
              <a:off x="4127812" y="4617720"/>
              <a:ext cx="969494" cy="11887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875FE-FE94-4A05-95E9-561361025A1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8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-677985" y="-16078"/>
            <a:ext cx="97210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Arial" pitchFamily="34" charset="0"/>
              <a:buChar char="•"/>
            </a:pP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Benzene is the parent name for some </a:t>
            </a:r>
            <a:r>
              <a:rPr lang="en-US" altLang="en-US" sz="2400" kern="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monosubstituted</a:t>
            </a:r>
            <a:r>
              <a:rPr lang="en-US" altLang="en-US" sz="2400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benzenes; the substituent name is added as a </a:t>
            </a:r>
            <a:r>
              <a:rPr lang="en-US" alt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prefix.</a:t>
            </a:r>
            <a:endParaRPr lang="en-US" altLang="en-US" sz="24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-566483" y="2662465"/>
            <a:ext cx="98477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</a:pPr>
            <a:r>
              <a:rPr lang="en-US" alt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en-US" sz="24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-646610" y="2743200"/>
            <a:ext cx="9612560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91000"/>
              <a:buFont typeface="Arial" pitchFamily="34" charset="0"/>
              <a:buChar char="•"/>
            </a:pP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C</a:t>
            </a:r>
            <a:r>
              <a:rPr lang="en-US" altLang="en-US" sz="2400" kern="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en-US" sz="2400" kern="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group is called phenyl when it is a substituent</a:t>
            </a:r>
          </a:p>
          <a:p>
            <a:pPr marL="1714500" lvl="3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§"/>
            </a:pPr>
            <a:r>
              <a:rPr lang="en-US" alt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hydrocarbon with a saturated chain and a benzene ring is named by choosing the larger structural unit as the parent</a:t>
            </a:r>
          </a:p>
          <a:p>
            <a:pPr marL="1714500" lvl="3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§"/>
            </a:pP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 the chain is unsaturated then it must be the parent and the benzene is then a phenyl substituent </a:t>
            </a:r>
          </a:p>
        </p:txBody>
      </p:sp>
      <p:grpSp>
        <p:nvGrpSpPr>
          <p:cNvPr id="30" name="مجموعة 29"/>
          <p:cNvGrpSpPr/>
          <p:nvPr/>
        </p:nvGrpSpPr>
        <p:grpSpPr>
          <a:xfrm>
            <a:off x="5049984" y="5243279"/>
            <a:ext cx="3946386" cy="1309921"/>
            <a:chOff x="4716016" y="4665399"/>
            <a:chExt cx="3946386" cy="1309921"/>
          </a:xfrm>
        </p:grpSpPr>
        <p:pic>
          <p:nvPicPr>
            <p:cNvPr id="31" name="Picture 3" descr="C14-P0626-1.jpg                                                000E08EAMacintosh HD                   B74677AA: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500" t="-222" r="-3898" b="39370"/>
            <a:stretch/>
          </p:blipFill>
          <p:spPr bwMode="auto">
            <a:xfrm>
              <a:off x="6747013" y="4665399"/>
              <a:ext cx="1915389" cy="1309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3" descr="C14-P0626-1.jpg                                                000E08EAMacintosh HD                   B74677AA: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48" t="60958" r="22548"/>
            <a:stretch/>
          </p:blipFill>
          <p:spPr bwMode="auto">
            <a:xfrm>
              <a:off x="4716016" y="5011518"/>
              <a:ext cx="2003613" cy="840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94" b="14981"/>
          <a:stretch/>
        </p:blipFill>
        <p:spPr bwMode="auto">
          <a:xfrm>
            <a:off x="158845" y="761988"/>
            <a:ext cx="6553200" cy="1791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739774"/>
            <a:ext cx="13335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715629"/>
            <a:ext cx="1438275" cy="1597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10150"/>
            <a:ext cx="1524000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414" y="4829175"/>
            <a:ext cx="1581150" cy="187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 descr="C14-P0626-1.jpg                                                000E08EAMacintosh HD                   B74677AA: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39641"/>
          <a:stretch/>
        </p:blipFill>
        <p:spPr bwMode="auto">
          <a:xfrm>
            <a:off x="1674908" y="5101478"/>
            <a:ext cx="1760537" cy="129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875FE-FE94-4A05-95E9-561361025A1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31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مجموعة 1"/>
          <p:cNvGrpSpPr/>
          <p:nvPr/>
        </p:nvGrpSpPr>
        <p:grpSpPr>
          <a:xfrm>
            <a:off x="1090663" y="1553114"/>
            <a:ext cx="7017107" cy="3217333"/>
            <a:chOff x="1342488" y="3524035"/>
            <a:chExt cx="7017107" cy="3217333"/>
          </a:xfrm>
        </p:grpSpPr>
        <p:grpSp>
          <p:nvGrpSpPr>
            <p:cNvPr id="3" name="مجموعة 2"/>
            <p:cNvGrpSpPr/>
            <p:nvPr/>
          </p:nvGrpSpPr>
          <p:grpSpPr>
            <a:xfrm>
              <a:off x="1342488" y="3524035"/>
              <a:ext cx="6636793" cy="3217333"/>
              <a:chOff x="1475656" y="872881"/>
              <a:chExt cx="6636793" cy="3333965"/>
            </a:xfrm>
          </p:grpSpPr>
          <p:pic>
            <p:nvPicPr>
              <p:cNvPr id="6" name="Picture 5"/>
              <p:cNvPicPr>
                <a:picLocks noChangeAspect="1" noChangeArrowheads="1"/>
              </p:cNvPicPr>
              <p:nvPr/>
            </p:nvPicPr>
            <p:blipFill rotWithShape="1">
              <a:blip r:embed="rId2">
                <a:lum bright="20000" contrast="-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258"/>
              <a:stretch/>
            </p:blipFill>
            <p:spPr bwMode="auto">
              <a:xfrm>
                <a:off x="1475656" y="2730846"/>
                <a:ext cx="4635138" cy="1476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" name="Picture 5" descr="C14-P0624-3.jpg                                                000E08EAMacintosh HD                   B74677AA: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8839" b="12276"/>
              <a:stretch/>
            </p:blipFill>
            <p:spPr bwMode="auto">
              <a:xfrm>
                <a:off x="6305436" y="2490623"/>
                <a:ext cx="1807013" cy="1357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" name="Picture 4" descr="C14-P0624-2.jpg                                                000E08EAMacintosh HD                   B74677AA: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4769" b="12264"/>
              <a:stretch/>
            </p:blipFill>
            <p:spPr bwMode="auto">
              <a:xfrm>
                <a:off x="1979712" y="872881"/>
                <a:ext cx="800696" cy="12949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" name="Picture 4"/>
              <p:cNvPicPr>
                <a:picLocks noChangeAspect="1" noChangeArrowheads="1"/>
              </p:cNvPicPr>
              <p:nvPr/>
            </p:nvPicPr>
            <p:blipFill rotWithShape="1">
              <a:blip r:embed="rId5">
                <a:lum bright="20000" contrast="-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877"/>
              <a:stretch/>
            </p:blipFill>
            <p:spPr bwMode="auto">
              <a:xfrm>
                <a:off x="3275856" y="908720"/>
                <a:ext cx="1385029" cy="1512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" name="Picture 5"/>
              <p:cNvPicPr>
                <a:picLocks noChangeAspect="1" noChangeArrowheads="1"/>
              </p:cNvPicPr>
              <p:nvPr/>
            </p:nvPicPr>
            <p:blipFill rotWithShape="1">
              <a:blip r:embed="rId2">
                <a:lum bright="20000" contrast="-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84840"/>
              <a:stretch/>
            </p:blipFill>
            <p:spPr bwMode="auto">
              <a:xfrm>
                <a:off x="5076056" y="944720"/>
                <a:ext cx="1085364" cy="1476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" name="Picture 5"/>
              <p:cNvPicPr>
                <a:picLocks noChangeAspect="1" noChangeArrowheads="1"/>
              </p:cNvPicPr>
              <p:nvPr/>
            </p:nvPicPr>
            <p:blipFill rotWithShape="1">
              <a:blip r:embed="rId2">
                <a:lum bright="20000" contrast="-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778" r="66590"/>
              <a:stretch/>
            </p:blipFill>
            <p:spPr bwMode="auto">
              <a:xfrm>
                <a:off x="6405990" y="944720"/>
                <a:ext cx="1262354" cy="1476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" name="Picture 5" descr="C14-P0624-3.jpg                                                000E08EAMacintosh HD                   B74677AA: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3457" r="68839"/>
            <a:stretch/>
          </p:blipFill>
          <p:spPr bwMode="auto">
            <a:xfrm>
              <a:off x="6073416" y="6345360"/>
              <a:ext cx="2286179" cy="32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4" descr="C14-P0624-2.jpg                                                000E08EAMacintosh HD                   B74677AA: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6629" r="74769"/>
            <a:stretch/>
          </p:blipFill>
          <p:spPr bwMode="auto">
            <a:xfrm>
              <a:off x="1735682" y="4765726"/>
              <a:ext cx="1022419" cy="25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مستطيل 12"/>
          <p:cNvSpPr/>
          <p:nvPr/>
        </p:nvSpPr>
        <p:spPr>
          <a:xfrm>
            <a:off x="-491860" y="228600"/>
            <a:ext cx="88905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Arial" panose="020B0604020202020204" pitchFamily="34" charset="0"/>
              <a:buChar char="•"/>
            </a:pP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 other </a:t>
            </a:r>
            <a:r>
              <a:rPr lang="en-US" altLang="en-US" sz="2400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monosubstituted</a:t>
            </a: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benzenes, the presence of the substituent results in a new parent name.</a:t>
            </a:r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4021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-828600" y="18455"/>
            <a:ext cx="95770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Arial" panose="020B0604020202020204" pitchFamily="34" charset="0"/>
              <a:buChar char="•"/>
            </a:pP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When </a:t>
            </a:r>
            <a:r>
              <a:rPr lang="en-US" altLang="en-US" sz="2400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two substituents </a:t>
            </a: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 present their position may be indicated by the prefixes </a:t>
            </a:r>
            <a:r>
              <a:rPr lang="en-US" altLang="en-US" sz="2400" i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ortho</a:t>
            </a: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en-US" sz="2400" i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meta,</a:t>
            </a: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altLang="en-US" sz="2400" i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altLang="en-US" sz="2400" i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en-US" sz="2400" i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altLang="en-US" sz="2400" i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or by the corresponding numerical </a:t>
            </a:r>
            <a:r>
              <a:rPr lang="en-US" alt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positions.</a:t>
            </a:r>
            <a:endParaRPr lang="en-US" altLang="en-US" sz="24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515" b="8446"/>
          <a:stretch/>
        </p:blipFill>
        <p:spPr bwMode="auto">
          <a:xfrm>
            <a:off x="3476273" y="1502250"/>
            <a:ext cx="2078462" cy="14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مستطيل 9"/>
          <p:cNvSpPr/>
          <p:nvPr/>
        </p:nvSpPr>
        <p:spPr>
          <a:xfrm>
            <a:off x="519060" y="3392560"/>
            <a:ext cx="7992888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 the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two groups on the benzene ring are different, alphabetize the names of the substituents preceding the word benzene.</a:t>
            </a:r>
          </a:p>
          <a:p>
            <a:pPr marL="342900" lvl="0" indent="-342900" algn="just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 one substituent is part of a common root, name the molecule as a derivative of that </a:t>
            </a:r>
            <a:r>
              <a:rPr lang="en-US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monosubstituted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benzene.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783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14-P0625-2.jpg                                                000E08EAMacintosh HD                   B74677AA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76872"/>
            <a:ext cx="5255468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14-P0624-4.jpg                                                000E08EAMacintosh HD                   B74677AA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758" y="50609"/>
            <a:ext cx="4398673" cy="2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مجموعة 5"/>
          <p:cNvGrpSpPr/>
          <p:nvPr/>
        </p:nvGrpSpPr>
        <p:grpSpPr>
          <a:xfrm>
            <a:off x="1763688" y="4535677"/>
            <a:ext cx="2366352" cy="1840887"/>
            <a:chOff x="1907704" y="570075"/>
            <a:chExt cx="2366352" cy="1840887"/>
          </a:xfrm>
        </p:grpSpPr>
        <p:pic>
          <p:nvPicPr>
            <p:cNvPr id="7" name="Picture 6" descr="0005c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686" r="86448" b="22519"/>
            <a:stretch/>
          </p:blipFill>
          <p:spPr bwMode="auto">
            <a:xfrm>
              <a:off x="2549469" y="570075"/>
              <a:ext cx="1115271" cy="1425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مربع نص 7"/>
            <p:cNvSpPr txBox="1"/>
            <p:nvPr/>
          </p:nvSpPr>
          <p:spPr>
            <a:xfrm>
              <a:off x="1907704" y="1826187"/>
              <a:ext cx="2366352" cy="58477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1-Bromo-2-chlorobenzene</a:t>
              </a:r>
            </a:p>
            <a:p>
              <a:pPr algn="ctr"/>
              <a:r>
                <a:rPr lang="en-US" sz="16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o</a:t>
              </a:r>
              <a:r>
                <a:rPr 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sz="16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Bromochlorobenzene</a:t>
              </a:r>
              <a:endParaRPr lang="ar-SA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مجموعة 8"/>
          <p:cNvGrpSpPr/>
          <p:nvPr/>
        </p:nvGrpSpPr>
        <p:grpSpPr>
          <a:xfrm>
            <a:off x="4788024" y="4451039"/>
            <a:ext cx="2656944" cy="1949761"/>
            <a:chOff x="4644008" y="551891"/>
            <a:chExt cx="2656944" cy="1949761"/>
          </a:xfrm>
        </p:grpSpPr>
        <p:sp>
          <p:nvSpPr>
            <p:cNvPr id="10" name="مستطيل 9"/>
            <p:cNvSpPr/>
            <p:nvPr/>
          </p:nvSpPr>
          <p:spPr>
            <a:xfrm>
              <a:off x="4644008" y="1916877"/>
              <a:ext cx="2207656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1-Fluoro-3-nitrobenzene</a:t>
              </a:r>
            </a:p>
            <a:p>
              <a:pPr algn="ctr"/>
              <a:r>
                <a:rPr lang="en-US" sz="16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m</a:t>
              </a:r>
              <a:r>
                <a:rPr 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sz="16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Fluoronitrobenzene</a:t>
              </a:r>
              <a:endParaRPr lang="ar-SA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1" name="Picture 6" descr="0005c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00" t="15686" r="50000" b="22519"/>
            <a:stretch/>
          </p:blipFill>
          <p:spPr bwMode="auto">
            <a:xfrm>
              <a:off x="5243552" y="551891"/>
              <a:ext cx="2057400" cy="1425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6840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0005c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04" t="13602" b="6529"/>
          <a:stretch/>
        </p:blipFill>
        <p:spPr bwMode="auto">
          <a:xfrm>
            <a:off x="2267744" y="260648"/>
            <a:ext cx="3859306" cy="184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C14-P0625-1.jpg                                                000E08EAMacintosh HD                   B74677AA: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63"/>
          <a:stretch/>
        </p:blipFill>
        <p:spPr bwMode="auto">
          <a:xfrm>
            <a:off x="1907704" y="2931214"/>
            <a:ext cx="5014450" cy="1900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6470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-15189" y="404664"/>
            <a:ext cx="8712968" cy="252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rtl="0" fontAlgn="base">
              <a:spcBef>
                <a:spcPct val="20000"/>
              </a:spcBef>
              <a:spcAft>
                <a:spcPct val="0"/>
              </a:spcAft>
              <a:buSzPct val="900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For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three or more substituents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on a benzene ring:</a:t>
            </a:r>
          </a:p>
          <a:p>
            <a:pPr marL="800100" lvl="1" indent="-342900" algn="just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Number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to give the lowest possible numbers around the ring.</a:t>
            </a:r>
          </a:p>
          <a:p>
            <a:pPr marL="800100" lvl="1" indent="-342900" algn="just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Alphabetize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the substituent names.</a:t>
            </a:r>
          </a:p>
          <a:p>
            <a:pPr marL="800100" lvl="1" indent="-342900" algn="just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When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substituents are part of common roots, name the molecule as a derivative of that </a:t>
            </a:r>
            <a:r>
              <a:rPr lang="en-US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monosubstituted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benzene. The substituent that comprises the common root is located at C1.</a:t>
            </a:r>
          </a:p>
        </p:txBody>
      </p:sp>
      <p:grpSp>
        <p:nvGrpSpPr>
          <p:cNvPr id="2" name="مجموعة 1"/>
          <p:cNvGrpSpPr/>
          <p:nvPr/>
        </p:nvGrpSpPr>
        <p:grpSpPr>
          <a:xfrm>
            <a:off x="5368898" y="3654900"/>
            <a:ext cx="1707776" cy="1991245"/>
            <a:chOff x="5273444" y="3093903"/>
            <a:chExt cx="1707776" cy="1991245"/>
          </a:xfrm>
        </p:grpSpPr>
        <p:pic>
          <p:nvPicPr>
            <p:cNvPr id="5" name="Picture 8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712" t="7582" r="14978" b="44182"/>
            <a:stretch/>
          </p:blipFill>
          <p:spPr bwMode="auto">
            <a:xfrm>
              <a:off x="5273444" y="3093903"/>
              <a:ext cx="1707776" cy="16539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8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483" t="86405" r="16910" b="3399"/>
            <a:stretch/>
          </p:blipFill>
          <p:spPr bwMode="auto">
            <a:xfrm>
              <a:off x="5327232" y="4735523"/>
              <a:ext cx="1653988" cy="349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8" name="مجموعة 7"/>
          <p:cNvGrpSpPr/>
          <p:nvPr/>
        </p:nvGrpSpPr>
        <p:grpSpPr>
          <a:xfrm>
            <a:off x="1037816" y="3949116"/>
            <a:ext cx="2893769" cy="1640542"/>
            <a:chOff x="1191487" y="3140968"/>
            <a:chExt cx="2893769" cy="1640542"/>
          </a:xfrm>
        </p:grpSpPr>
        <p:pic>
          <p:nvPicPr>
            <p:cNvPr id="4" name="Picture 8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81" t="16601" r="60651" b="45752"/>
            <a:stretch/>
          </p:blipFill>
          <p:spPr bwMode="auto">
            <a:xfrm>
              <a:off x="1691680" y="3140968"/>
              <a:ext cx="2393576" cy="1290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8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64" t="86797" r="59246" b="3007"/>
            <a:stretch/>
          </p:blipFill>
          <p:spPr bwMode="auto">
            <a:xfrm>
              <a:off x="1191487" y="4431886"/>
              <a:ext cx="2823884" cy="3496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3967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14-P0625-3.jpg                                                000E08EAMacintosh HD                   B74677AA: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6145661" y="141476"/>
            <a:ext cx="2314771" cy="2001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14-P0625-3.jpg                                                000E08EAMacintosh HD                   B74677AA: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901"/>
          <a:stretch/>
        </p:blipFill>
        <p:spPr bwMode="auto">
          <a:xfrm>
            <a:off x="3491880" y="325890"/>
            <a:ext cx="2142409" cy="2009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C14-P0625-4.jpg                                                000E08EAMacintosh HD                   B74677AA: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964"/>
          <a:stretch/>
        </p:blipFill>
        <p:spPr bwMode="auto">
          <a:xfrm>
            <a:off x="6417350" y="2474800"/>
            <a:ext cx="2135785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C14-P0625-4.jpg                                                000E08EAMacintosh HD                   B74677AA: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9"/>
          <a:stretch/>
        </p:blipFill>
        <p:spPr bwMode="auto">
          <a:xfrm>
            <a:off x="3073363" y="2492904"/>
            <a:ext cx="2818677" cy="183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 rotWithShape="1"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23"/>
          <a:stretch/>
        </p:blipFill>
        <p:spPr bwMode="auto">
          <a:xfrm>
            <a:off x="292431" y="2309179"/>
            <a:ext cx="2395993" cy="220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 rotWithShape="1"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73" r="35787"/>
          <a:stretch/>
        </p:blipFill>
        <p:spPr bwMode="auto">
          <a:xfrm>
            <a:off x="3359871" y="4654550"/>
            <a:ext cx="2245659" cy="220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/>
          <p:cNvPicPr>
            <a:picLocks noChangeAspect="1" noChangeArrowheads="1"/>
          </p:cNvPicPr>
          <p:nvPr/>
        </p:nvPicPr>
        <p:blipFill rotWithShape="1"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57" r="64162" b="5292"/>
          <a:stretch/>
        </p:blipFill>
        <p:spPr bwMode="auto">
          <a:xfrm>
            <a:off x="292431" y="301202"/>
            <a:ext cx="2780931" cy="1863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9070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2"/>
          <p:cNvSpPr txBox="1"/>
          <p:nvPr/>
        </p:nvSpPr>
        <p:spPr>
          <a:xfrm>
            <a:off x="-13855" y="6615"/>
            <a:ext cx="7984685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342900" indent="-342900" algn="l" rtl="0">
              <a:buFont typeface="Arial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expressing </a:t>
            </a:r>
            <a:r>
              <a:rPr lang="en-US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aromatic compounds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came to mean </a:t>
            </a:r>
            <a:r>
              <a:rPr lang="en-US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benzene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rtl="0"/>
            <a:r>
              <a:rPr lang="en-US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and derivatives of  benzene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ar-SA" i="1" dirty="0">
              <a:solidFill>
                <a:srgbClr val="C00000"/>
              </a:solidFill>
            </a:endParaRPr>
          </a:p>
        </p:txBody>
      </p:sp>
      <p:sp>
        <p:nvSpPr>
          <p:cNvPr id="3" name="مربع نص 4"/>
          <p:cNvSpPr txBox="1"/>
          <p:nvPr/>
        </p:nvSpPr>
        <p:spPr>
          <a:xfrm>
            <a:off x="586279" y="1219200"/>
            <a:ext cx="7665881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Structure of Benzene: Resonance Description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مجموعة 14"/>
          <p:cNvGrpSpPr/>
          <p:nvPr/>
        </p:nvGrpSpPr>
        <p:grpSpPr>
          <a:xfrm>
            <a:off x="3523464" y="2256175"/>
            <a:ext cx="1897972" cy="851066"/>
            <a:chOff x="1525543" y="3921276"/>
            <a:chExt cx="1897972" cy="851066"/>
          </a:xfrm>
        </p:grpSpPr>
        <p:sp>
          <p:nvSpPr>
            <p:cNvPr id="5" name="مربع نص 8"/>
            <p:cNvSpPr txBox="1"/>
            <p:nvPr/>
          </p:nvSpPr>
          <p:spPr>
            <a:xfrm>
              <a:off x="2605663" y="4115976"/>
              <a:ext cx="817852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4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sz="2400" baseline="-250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r>
                <a:rPr lang="en-US" sz="24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400" baseline="-250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ar-SA" sz="24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6" name="Picture 8" descr="0002b"/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685" t="22945" r="56757" b="36715"/>
            <a:stretch/>
          </p:blipFill>
          <p:spPr bwMode="auto">
            <a:xfrm>
              <a:off x="1525543" y="3921276"/>
              <a:ext cx="764546" cy="8510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مستطيل 13"/>
          <p:cNvSpPr/>
          <p:nvPr/>
        </p:nvSpPr>
        <p:spPr>
          <a:xfrm>
            <a:off x="586279" y="3962400"/>
            <a:ext cx="7302020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rtl="0" fontAlgn="base">
              <a:spcBef>
                <a:spcPct val="20000"/>
              </a:spcBef>
              <a:spcAft>
                <a:spcPct val="0"/>
              </a:spcAft>
              <a:buFontTx/>
              <a:buAutoNum type="arabicPeriod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 contains a six-membered ring and three additional degrees of unsaturation.</a:t>
            </a:r>
          </a:p>
          <a:p>
            <a:pPr lvl="0" algn="just" rtl="0" fontAlgn="base">
              <a:spcBef>
                <a:spcPct val="20000"/>
              </a:spcBef>
              <a:spcAft>
                <a:spcPct val="0"/>
              </a:spcAft>
              <a:buFontTx/>
              <a:buAutoNum type="arabicPeriod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 planar.</a:t>
            </a:r>
          </a:p>
          <a:p>
            <a:pPr lvl="0" algn="just" rtl="0" fontAlgn="base">
              <a:spcBef>
                <a:spcPct val="20000"/>
              </a:spcBef>
              <a:spcAft>
                <a:spcPct val="0"/>
              </a:spcAft>
              <a:buFontTx/>
              <a:buAutoNum type="arabicPeriod"/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 C—C bond lengths are equal.</a:t>
            </a:r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875FE-FE94-4A05-95E9-561361025A1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4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07504" y="24149"/>
            <a:ext cx="51257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l" rtl="0">
              <a:buSzPct val="90000"/>
              <a:buFont typeface="Arial" panose="020B0604020202020204" pitchFamily="34" charset="0"/>
              <a:buChar char="•"/>
            </a:pPr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Polynuclear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Aromatic Hydrocarbons:</a:t>
            </a:r>
            <a:endParaRPr lang="ar-SA" dirty="0">
              <a:solidFill>
                <a:srgbClr val="C00000"/>
              </a:solidFill>
            </a:endParaRPr>
          </a:p>
        </p:txBody>
      </p:sp>
      <p:grpSp>
        <p:nvGrpSpPr>
          <p:cNvPr id="11" name="مجموعة 10"/>
          <p:cNvGrpSpPr/>
          <p:nvPr/>
        </p:nvGrpSpPr>
        <p:grpSpPr>
          <a:xfrm>
            <a:off x="1251576" y="533400"/>
            <a:ext cx="6480720" cy="4632597"/>
            <a:chOff x="827584" y="884403"/>
            <a:chExt cx="6480720" cy="4632597"/>
          </a:xfrm>
        </p:grpSpPr>
        <p:pic>
          <p:nvPicPr>
            <p:cNvPr id="5" name="Picture 3" descr="F14-014.jpg                                                    000E08E9Macintosh HD                   B74677AA: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3403"/>
            <a:stretch/>
          </p:blipFill>
          <p:spPr bwMode="auto">
            <a:xfrm>
              <a:off x="827584" y="884403"/>
              <a:ext cx="6048672" cy="2160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" name="مجموعة 9"/>
            <p:cNvGrpSpPr/>
            <p:nvPr/>
          </p:nvGrpSpPr>
          <p:grpSpPr>
            <a:xfrm>
              <a:off x="1043608" y="3429000"/>
              <a:ext cx="6264696" cy="2088000"/>
              <a:chOff x="1043608" y="3429000"/>
              <a:chExt cx="6264696" cy="2088000"/>
            </a:xfrm>
          </p:grpSpPr>
          <p:pic>
            <p:nvPicPr>
              <p:cNvPr id="7" name="Picture 3" descr="F14-014.jpg                                                    000E08E9Macintosh HD                   B74677AA: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0000" r="70860"/>
              <a:stretch/>
            </p:blipFill>
            <p:spPr bwMode="auto">
              <a:xfrm>
                <a:off x="1043608" y="3429000"/>
                <a:ext cx="1840390" cy="208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" name="Picture 1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637" t="56829" r="54586" b="7677"/>
              <a:stretch/>
            </p:blipFill>
            <p:spPr bwMode="auto">
              <a:xfrm>
                <a:off x="3240567" y="3771000"/>
                <a:ext cx="1926674" cy="140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" name="Picture 1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5635" b="62880"/>
              <a:stretch/>
            </p:blipFill>
            <p:spPr bwMode="auto">
              <a:xfrm>
                <a:off x="5372053" y="3717192"/>
                <a:ext cx="1936251" cy="14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20</a:t>
            </a:fld>
            <a:endParaRPr lang="ar-SA"/>
          </a:p>
        </p:txBody>
      </p:sp>
      <p:grpSp>
        <p:nvGrpSpPr>
          <p:cNvPr id="13" name="Group 12"/>
          <p:cNvGrpSpPr/>
          <p:nvPr/>
        </p:nvGrpSpPr>
        <p:grpSpPr>
          <a:xfrm>
            <a:off x="4648200" y="5191780"/>
            <a:ext cx="1818692" cy="1513820"/>
            <a:chOff x="4724400" y="4953000"/>
            <a:chExt cx="1818692" cy="151382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397" r="1" b="25496"/>
            <a:stretch/>
          </p:blipFill>
          <p:spPr bwMode="auto">
            <a:xfrm>
              <a:off x="4815649" y="4953000"/>
              <a:ext cx="1727443" cy="10900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4724400" y="5943600"/>
              <a:ext cx="168020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New Roman" pitchFamily="18" charset="0"/>
                  <a:cs typeface="Times New Roman" pitchFamily="18" charset="0"/>
                </a:rPr>
                <a:t>2-Nitronaohthalene</a:t>
              </a:r>
            </a:p>
            <a:p>
              <a:r>
                <a:rPr lang="en-US" sz="1400" b="1" dirty="0" smtClean="0">
                  <a:latin typeface="Times New Roman" pitchFamily="18" charset="0"/>
                  <a:cs typeface="Times New Roman" pitchFamily="18" charset="0"/>
                </a:rPr>
                <a:t>β-</a:t>
              </a:r>
              <a:r>
                <a:rPr lang="en-US" sz="1400" b="1" dirty="0" err="1" smtClean="0">
                  <a:latin typeface="Times New Roman" pitchFamily="18" charset="0"/>
                  <a:cs typeface="Times New Roman" pitchFamily="18" charset="0"/>
                </a:rPr>
                <a:t>Nitronaohthalene</a:t>
              </a:r>
              <a:endParaRPr 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057400" y="5145971"/>
            <a:ext cx="1680204" cy="1566623"/>
            <a:chOff x="609600" y="4823997"/>
            <a:chExt cx="1680204" cy="1566623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85" r="74214" b="25997"/>
            <a:stretch/>
          </p:blipFill>
          <p:spPr bwMode="auto">
            <a:xfrm>
              <a:off x="819331" y="4823997"/>
              <a:ext cx="1296537" cy="1105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609600" y="5867400"/>
              <a:ext cx="168020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New Roman" pitchFamily="18" charset="0"/>
                  <a:cs typeface="Times New Roman" pitchFamily="18" charset="0"/>
                </a:rPr>
                <a:t>1-Nitronaohthalene</a:t>
              </a:r>
            </a:p>
            <a:p>
              <a:r>
                <a:rPr lang="el-GR" sz="1400" b="1" dirty="0" smtClean="0">
                  <a:latin typeface="Times New Roman" pitchFamily="18" charset="0"/>
                  <a:cs typeface="Times New Roman" pitchFamily="18" charset="0"/>
                </a:rPr>
                <a:t>α</a:t>
              </a:r>
              <a:r>
                <a:rPr lang="en-US" sz="1400" b="1" dirty="0" smtClean="0"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sz="1400" b="1" dirty="0" err="1" smtClean="0">
                  <a:latin typeface="Times New Roman" pitchFamily="18" charset="0"/>
                  <a:cs typeface="Times New Roman" pitchFamily="18" charset="0"/>
                </a:rPr>
                <a:t>Nitronaohthalene</a:t>
              </a:r>
              <a:endParaRPr 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322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875FE-FE94-4A05-95E9-561361025A14}" type="slidenum">
              <a:rPr lang="en-US" smtClean="0"/>
              <a:t>21</a:t>
            </a:fld>
            <a:endParaRPr lang="en-US"/>
          </a:p>
        </p:txBody>
      </p:sp>
      <p:sp>
        <p:nvSpPr>
          <p:cNvPr id="3" name="مستطيل 2"/>
          <p:cNvSpPr/>
          <p:nvPr/>
        </p:nvSpPr>
        <p:spPr>
          <a:xfrm>
            <a:off x="1619672" y="-727"/>
            <a:ext cx="60121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Electrophilic Aromatic Substitution</a:t>
            </a:r>
            <a:endParaRPr lang="ar-SA" dirty="0"/>
          </a:p>
        </p:txBody>
      </p:sp>
      <p:sp>
        <p:nvSpPr>
          <p:cNvPr id="4" name="مستطيل 5"/>
          <p:cNvSpPr/>
          <p:nvPr/>
        </p:nvSpPr>
        <p:spPr>
          <a:xfrm>
            <a:off x="309609" y="1412776"/>
            <a:ext cx="8388424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ea typeface="ＭＳ Ｐゴシック" pitchFamily="41" charset="-128"/>
                <a:cs typeface="Times New Roman" pitchFamily="18" charset="0"/>
              </a:rPr>
              <a:t>Benzene does not undergo addition reactions like other unsaturated hydrocarbons, because addition would yield a product that is not aromatic. </a:t>
            </a:r>
          </a:p>
          <a:p>
            <a:pPr marL="342900" lvl="0" indent="-342900" algn="just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ea typeface="ＭＳ Ｐゴシック" pitchFamily="41" charset="-128"/>
                <a:cs typeface="Times New Roman" pitchFamily="18" charset="0"/>
              </a:rPr>
              <a:t>Substitution of a hydrogen keeps the aromatic ring intact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ＭＳ Ｐゴシック" pitchFamily="41" charset="-128"/>
                <a:cs typeface="Times New Roman" pitchFamily="18" charset="0"/>
              </a:rPr>
              <a:t>. 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ea typeface="ＭＳ Ｐゴシック" pitchFamily="41" charset="-128"/>
              <a:cs typeface="Times New Roman" pitchFamily="18" charset="0"/>
            </a:endParaRPr>
          </a:p>
        </p:txBody>
      </p:sp>
      <p:pic>
        <p:nvPicPr>
          <p:cNvPr id="5" name="Picture 7" descr="0001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21" y="3284984"/>
            <a:ext cx="8001000" cy="234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مستطيل 9"/>
          <p:cNvSpPr/>
          <p:nvPr/>
        </p:nvSpPr>
        <p:spPr>
          <a:xfrm>
            <a:off x="773324" y="5877272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/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Halogenation, Alkylation, Nitration,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Sulfonation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l" rtl="0"/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are the typical electrophilic aromatic substitution reactions.</a:t>
            </a:r>
            <a:endParaRPr lang="ar-SA" dirty="0"/>
          </a:p>
        </p:txBody>
      </p:sp>
      <p:sp>
        <p:nvSpPr>
          <p:cNvPr id="7" name="مربع نص 3"/>
          <p:cNvSpPr txBox="1"/>
          <p:nvPr/>
        </p:nvSpPr>
        <p:spPr>
          <a:xfrm>
            <a:off x="160900" y="775977"/>
            <a:ext cx="724333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1- Specific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Electrophilic Aromatic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Substitution Reactions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6942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30"/>
          <a:stretch/>
        </p:blipFill>
        <p:spPr bwMode="auto">
          <a:xfrm>
            <a:off x="683568" y="16972"/>
            <a:ext cx="8136903" cy="6854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6715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875FE-FE94-4A05-95E9-561361025A14}" type="slidenum">
              <a:rPr lang="en-US" smtClean="0"/>
              <a:t>23</a:t>
            </a:fld>
            <a:endParaRPr lang="en-US"/>
          </a:p>
        </p:txBody>
      </p:sp>
      <p:pic>
        <p:nvPicPr>
          <p:cNvPr id="4" name="Picture 8" descr="general_mechanism_e_c_la_76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78" r="46832" b="55141"/>
          <a:stretch/>
        </p:blipFill>
        <p:spPr bwMode="auto">
          <a:xfrm>
            <a:off x="1066800" y="838200"/>
            <a:ext cx="6888876" cy="19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general_mechanism_e_c_la_76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55" r="58139" b="21015"/>
          <a:stretch/>
        </p:blipFill>
        <p:spPr bwMode="auto">
          <a:xfrm>
            <a:off x="1524000" y="3352800"/>
            <a:ext cx="5119957" cy="1463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84328" y="56865"/>
            <a:ext cx="7387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General Mechanism-Electrophilic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Aromatic Substitution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1845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875FE-FE94-4A05-95E9-561361025A14}" type="slidenum">
              <a:rPr lang="en-US" smtClean="0"/>
              <a:t>24</a:t>
            </a:fld>
            <a:endParaRPr lang="en-US"/>
          </a:p>
        </p:txBody>
      </p:sp>
      <p:pic>
        <p:nvPicPr>
          <p:cNvPr id="3" name="Picture 8" descr="bromination_of_benz_c_la_76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39" r="55708" b="64867"/>
          <a:stretch/>
        </p:blipFill>
        <p:spPr bwMode="auto">
          <a:xfrm>
            <a:off x="1643983" y="459745"/>
            <a:ext cx="4355602" cy="93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84" t="37398" r="13625" b="11840"/>
          <a:stretch/>
        </p:blipFill>
        <p:spPr bwMode="auto">
          <a:xfrm>
            <a:off x="512928" y="1978921"/>
            <a:ext cx="7094739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3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49" t="41449" r="19363" b="13435"/>
          <a:stretch/>
        </p:blipFill>
        <p:spPr bwMode="auto">
          <a:xfrm>
            <a:off x="512928" y="3733800"/>
            <a:ext cx="5871992" cy="8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مربع نص 5"/>
          <p:cNvSpPr txBox="1"/>
          <p:nvPr/>
        </p:nvSpPr>
        <p:spPr>
          <a:xfrm>
            <a:off x="12510" y="45493"/>
            <a:ext cx="447430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Formation of the Electrophile for </a:t>
            </a:r>
            <a:r>
              <a:rPr lang="en-US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Bromination</a:t>
            </a:r>
            <a:endParaRPr lang="ar-SA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0" y="3185816"/>
            <a:ext cx="506741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Formation of the Electrophile SO</a:t>
            </a:r>
            <a:r>
              <a:rPr lang="en-US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baseline="30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en-US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Sulfonation</a:t>
            </a:r>
            <a:endParaRPr lang="ar-SA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152400" y="1404844"/>
            <a:ext cx="469551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Formation of the Electrophile NO</a:t>
            </a:r>
            <a:r>
              <a:rPr lang="en-US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aseline="30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Nitration</a:t>
            </a:r>
            <a:endParaRPr lang="ar-SA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0" y="4634615"/>
            <a:ext cx="546822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Formation of the Electrophile in </a:t>
            </a:r>
            <a:r>
              <a:rPr lang="en-US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Friedel</a:t>
            </a:r>
            <a:r>
              <a:rPr lang="en-US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-Crafts Acylation</a:t>
            </a:r>
            <a:endParaRPr lang="ar-SA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19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25" t="22487" r="13270" b="11204"/>
          <a:stretch/>
        </p:blipFill>
        <p:spPr bwMode="auto">
          <a:xfrm>
            <a:off x="512928" y="4966416"/>
            <a:ext cx="7040661" cy="183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95208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875FE-FE94-4A05-95E9-561361025A14}" type="slidenum">
              <a:rPr lang="en-US" smtClean="0"/>
              <a:t>25</a:t>
            </a:fld>
            <a:endParaRPr lang="en-US"/>
          </a:p>
        </p:txBody>
      </p:sp>
      <p:pic>
        <p:nvPicPr>
          <p:cNvPr id="3" name="Picture 8" descr="formation_of_electr_c_la_76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82" t="23462" r="7623" b="6270"/>
          <a:stretch/>
        </p:blipFill>
        <p:spPr bwMode="auto">
          <a:xfrm>
            <a:off x="707409" y="528556"/>
            <a:ext cx="7083188" cy="2615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1" t="20730" b="10068"/>
          <a:stretch/>
        </p:blipFill>
        <p:spPr bwMode="auto">
          <a:xfrm>
            <a:off x="152400" y="3962400"/>
            <a:ext cx="8418058" cy="1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مربع نص 5"/>
          <p:cNvSpPr txBox="1"/>
          <p:nvPr/>
        </p:nvSpPr>
        <p:spPr>
          <a:xfrm>
            <a:off x="0" y="152400"/>
            <a:ext cx="554517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Formation of the Electrophile in </a:t>
            </a:r>
            <a:r>
              <a:rPr lang="en-US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Friedel</a:t>
            </a:r>
            <a:r>
              <a:rPr lang="en-US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-Crafts Alkylation</a:t>
            </a:r>
            <a:endParaRPr lang="ar-SA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0" y="3213755"/>
            <a:ext cx="620560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Friedel</a:t>
            </a:r>
            <a:r>
              <a:rPr lang="en-US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-Crafts Alkylation involving Carbocation rearrangement   </a:t>
            </a:r>
            <a:endParaRPr lang="ar-SA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4064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0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036" y="836712"/>
            <a:ext cx="5181600" cy="238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000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826"/>
          <a:stretch/>
        </p:blipFill>
        <p:spPr bwMode="auto">
          <a:xfrm>
            <a:off x="1779748" y="4005064"/>
            <a:ext cx="5169804" cy="247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328178" y="116632"/>
            <a:ext cx="1481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1654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0006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14" t="36219" r="9496"/>
          <a:stretch/>
        </p:blipFill>
        <p:spPr bwMode="auto">
          <a:xfrm>
            <a:off x="2514599" y="208630"/>
            <a:ext cx="4678492" cy="19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0006b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42" t="57066" r="2196"/>
          <a:stretch/>
        </p:blipFill>
        <p:spPr bwMode="auto">
          <a:xfrm>
            <a:off x="2100404" y="5159001"/>
            <a:ext cx="6666222" cy="14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27</a:t>
            </a:fld>
            <a:endParaRPr lang="ar-SA"/>
          </a:p>
        </p:txBody>
      </p:sp>
      <p:pic>
        <p:nvPicPr>
          <p:cNvPr id="5" name="Picture 1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96" r="29702" b="73921"/>
          <a:stretch/>
        </p:blipFill>
        <p:spPr bwMode="auto">
          <a:xfrm>
            <a:off x="152411" y="188158"/>
            <a:ext cx="1860621" cy="83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36" r="72730" b="14599"/>
          <a:stretch/>
        </p:blipFill>
        <p:spPr bwMode="auto">
          <a:xfrm>
            <a:off x="278629" y="5159001"/>
            <a:ext cx="1708245" cy="83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0010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2"/>
          <a:stretch/>
        </p:blipFill>
        <p:spPr bwMode="auto">
          <a:xfrm>
            <a:off x="2438400" y="2235092"/>
            <a:ext cx="5990230" cy="254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697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51520" y="107921"/>
            <a:ext cx="6336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2- Side-Chain Reactions of 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Aromatic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Compounds</a:t>
            </a:r>
            <a:endParaRPr lang="ar-SA" sz="2400" dirty="0">
              <a:solidFill>
                <a:srgbClr val="C0000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115616" y="692696"/>
            <a:ext cx="516423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A) Halogenation of an Alkyl Side-Chain</a:t>
            </a:r>
            <a:endParaRPr lang="ar-SA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300" y="1556968"/>
            <a:ext cx="4340570" cy="15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89"/>
          <a:stretch/>
        </p:blipFill>
        <p:spPr bwMode="auto">
          <a:xfrm>
            <a:off x="1115616" y="3897208"/>
            <a:ext cx="6987939" cy="14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28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6006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685800" y="0"/>
            <a:ext cx="4680000" cy="432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B) Oxidation </a:t>
            </a:r>
            <a:r>
              <a:rPr lang="en-US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of an Alkyl Side-Chain</a:t>
            </a:r>
            <a:endParaRPr lang="ar-SA" dirty="0">
              <a:solidFill>
                <a:srgbClr val="0070C0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29</a:t>
            </a:fld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3000"/>
            <a:ext cx="7391571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886200"/>
            <a:ext cx="5064231" cy="19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980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-117630" y="2814027"/>
            <a:ext cx="90730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4572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q"/>
            </a:pPr>
            <a:r>
              <a:rPr kumimoji="0" lang="en-US" altLang="en-US" sz="24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The </a:t>
            </a:r>
            <a:r>
              <a:rPr kumimoji="0" lang="en-US" altLang="en-US" sz="240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Kekule</a:t>
            </a:r>
            <a:r>
              <a:rPr kumimoji="0" lang="en-US" altLang="en-US" sz="24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structure suggests alternating double and single carbon-carbon bonds.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0" y="13447"/>
            <a:ext cx="9900592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</a:pP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The </a:t>
            </a:r>
            <a:r>
              <a:rPr kumimoji="0" lang="en-US" alt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Kekule</a:t>
            </a: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Structure for Benzene</a:t>
            </a:r>
          </a:p>
          <a:p>
            <a:pPr marL="1257300" lvl="2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q"/>
            </a:pPr>
            <a:r>
              <a:rPr kumimoji="0" lang="en-US" alt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Kekule</a:t>
            </a: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was the first to formulate a reasonable representation </a:t>
            </a:r>
          </a:p>
          <a:p>
            <a:pPr lvl="2" algn="l" rt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of benzene:</a:t>
            </a:r>
          </a:p>
        </p:txBody>
      </p:sp>
      <p:pic>
        <p:nvPicPr>
          <p:cNvPr id="11" name="Picture 3" descr="C14-P0627-2.jpg                                                000E08EAMacintosh HD                   B74677AA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702" y="908720"/>
            <a:ext cx="3096344" cy="1747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مستطيل 15"/>
          <p:cNvSpPr/>
          <p:nvPr/>
        </p:nvSpPr>
        <p:spPr>
          <a:xfrm>
            <a:off x="-614877" y="3825933"/>
            <a:ext cx="9758877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0" lvl="3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q"/>
            </a:pP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Based on the </a:t>
            </a:r>
            <a:r>
              <a:rPr kumimoji="0" lang="en-US" alt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Kekule</a:t>
            </a: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structure </a:t>
            </a: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one would expect there to be </a:t>
            </a:r>
          </a:p>
          <a:p>
            <a:pPr lvl="3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</a:pP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two different 1,2-dibromobenzenes but there is only one.</a:t>
            </a:r>
          </a:p>
        </p:txBody>
      </p:sp>
      <p:pic>
        <p:nvPicPr>
          <p:cNvPr id="17" name="Picture 4" descr="C14-P0627-3.jpg                                                000E08EAMacintosh HD                   B74677AA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707" y="5229200"/>
            <a:ext cx="3471091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875FE-FE94-4A05-95E9-561361025A1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37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322941" y="0"/>
            <a:ext cx="6120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Disubstituted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Benzenes: Orientation</a:t>
            </a:r>
            <a:endParaRPr lang="ar-SA" dirty="0">
              <a:solidFill>
                <a:prstClr val="black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941" y="908720"/>
            <a:ext cx="6777451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مستطيل 36"/>
          <p:cNvSpPr/>
          <p:nvPr/>
        </p:nvSpPr>
        <p:spPr>
          <a:xfrm>
            <a:off x="3091486" y="5661248"/>
            <a:ext cx="3240360" cy="8978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u="sng" dirty="0">
                <a:solidFill>
                  <a:schemeClr val="tx1"/>
                </a:solidFill>
              </a:rPr>
              <a:t>Product ratio conclusion</a:t>
            </a:r>
            <a:r>
              <a:rPr lang="en-US" dirty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40% </a:t>
            </a:r>
            <a:r>
              <a:rPr lang="en-US" dirty="0" err="1">
                <a:solidFill>
                  <a:schemeClr val="tx1"/>
                </a:solidFill>
              </a:rPr>
              <a:t>ortho</a:t>
            </a:r>
            <a:r>
              <a:rPr lang="en-US" dirty="0">
                <a:solidFill>
                  <a:schemeClr val="tx1"/>
                </a:solidFill>
              </a:rPr>
              <a:t>, 40% meta, 20% </a:t>
            </a:r>
            <a:r>
              <a:rPr lang="en-US" dirty="0" err="1">
                <a:solidFill>
                  <a:schemeClr val="tx1"/>
                </a:solidFill>
              </a:rPr>
              <a:t>para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30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8951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مربع نص 15"/>
          <p:cNvSpPr txBox="1"/>
          <p:nvPr/>
        </p:nvSpPr>
        <p:spPr>
          <a:xfrm>
            <a:off x="76200" y="73343"/>
            <a:ext cx="90678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Orientation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Reactivity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Effects of Substitutions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Electrophilic Aromatic Substitution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31</a:t>
            </a:fld>
            <a:endParaRPr lang="ar-SA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37" b="5633"/>
          <a:stretch/>
        </p:blipFill>
        <p:spPr bwMode="auto">
          <a:xfrm>
            <a:off x="1086823" y="1524000"/>
            <a:ext cx="6574365" cy="373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266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875FE-FE94-4A05-95E9-561361025A14}" type="slidenum">
              <a:rPr lang="en-US" smtClean="0"/>
              <a:t>32</a:t>
            </a:fld>
            <a:endParaRPr lang="en-US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14400"/>
            <a:ext cx="6950934" cy="50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26615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1481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33</a:t>
            </a:fld>
            <a:endParaRPr lang="ar-SA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767" y="3615047"/>
            <a:ext cx="3304746" cy="16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8809"/>
          <a:stretch/>
        </p:blipFill>
        <p:spPr bwMode="auto">
          <a:xfrm>
            <a:off x="1600200" y="2136772"/>
            <a:ext cx="2859341" cy="14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مجموعة 2"/>
          <p:cNvGrpSpPr/>
          <p:nvPr/>
        </p:nvGrpSpPr>
        <p:grpSpPr>
          <a:xfrm>
            <a:off x="1730718" y="409390"/>
            <a:ext cx="3603282" cy="1569535"/>
            <a:chOff x="1730718" y="409390"/>
            <a:chExt cx="3603282" cy="1569535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219" b="12827"/>
            <a:stretch/>
          </p:blipFill>
          <p:spPr bwMode="auto">
            <a:xfrm>
              <a:off x="4014410" y="409800"/>
              <a:ext cx="1319590" cy="156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3209" b="12804"/>
            <a:stretch/>
          </p:blipFill>
          <p:spPr bwMode="auto">
            <a:xfrm>
              <a:off x="1730718" y="409390"/>
              <a:ext cx="2222600" cy="1569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مجموعة 4"/>
          <p:cNvGrpSpPr/>
          <p:nvPr/>
        </p:nvGrpSpPr>
        <p:grpSpPr>
          <a:xfrm>
            <a:off x="1628207" y="5181600"/>
            <a:ext cx="4086793" cy="1550953"/>
            <a:chOff x="1461022" y="5122802"/>
            <a:chExt cx="4086793" cy="1550953"/>
          </a:xfrm>
        </p:grpSpPr>
        <p:pic>
          <p:nvPicPr>
            <p:cNvPr id="2055" name="Picture 7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111" b="10246"/>
            <a:stretch/>
          </p:blipFill>
          <p:spPr bwMode="auto">
            <a:xfrm>
              <a:off x="4114800" y="5122802"/>
              <a:ext cx="1433015" cy="1550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7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1686" b="10662"/>
            <a:stretch/>
          </p:blipFill>
          <p:spPr bwMode="auto">
            <a:xfrm>
              <a:off x="1461022" y="5130000"/>
              <a:ext cx="2674250" cy="1543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7504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875FE-FE94-4A05-95E9-561361025A14}" type="slidenum">
              <a:rPr lang="en-US" smtClean="0"/>
              <a:t>34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389" y="2946060"/>
            <a:ext cx="4381871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389" y="1421944"/>
            <a:ext cx="4225218" cy="15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674" y="4909782"/>
            <a:ext cx="4358647" cy="17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319" y="0"/>
            <a:ext cx="3754961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0779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827584" y="19325"/>
            <a:ext cx="82089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>
              <a:buSzPct val="90000"/>
              <a:buFont typeface="Wingdings" pitchFamily="2" charset="2"/>
              <a:buChar char="q"/>
              <a:defRPr/>
            </a:pP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kern="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Kekule</a:t>
            </a:r>
            <a:r>
              <a:rPr lang="en-US" sz="2400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structures satisfy the first two criteria but not the third, because having three alternating 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 bonds means that benzene should have three short double bonds alternating with three longer single bonds.</a:t>
            </a:r>
            <a:endParaRPr lang="ar-SA" sz="2400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 descr="0002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93"/>
          <a:stretch/>
        </p:blipFill>
        <p:spPr bwMode="auto">
          <a:xfrm>
            <a:off x="2494901" y="1844824"/>
            <a:ext cx="4129046" cy="144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310952" y="3429000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rtl="0" fontAlgn="base">
              <a:spcBef>
                <a:spcPct val="2000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true structure of benzene is a resonance hybrid of the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two Lewis structures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with the dashed lines of the hybrid indicating the position of the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 bonds.</a:t>
            </a:r>
          </a:p>
        </p:txBody>
      </p:sp>
      <p:pic>
        <p:nvPicPr>
          <p:cNvPr id="7" name="Picture 8" descr="0002b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405"/>
          <a:stretch/>
        </p:blipFill>
        <p:spPr bwMode="auto">
          <a:xfrm>
            <a:off x="1043608" y="4615596"/>
            <a:ext cx="2401870" cy="210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مجموعة 10"/>
          <p:cNvGrpSpPr/>
          <p:nvPr/>
        </p:nvGrpSpPr>
        <p:grpSpPr>
          <a:xfrm>
            <a:off x="3694507" y="4610107"/>
            <a:ext cx="4184122" cy="2109788"/>
            <a:chOff x="3361075" y="4598552"/>
            <a:chExt cx="4184122" cy="2109788"/>
          </a:xfrm>
        </p:grpSpPr>
        <p:pic>
          <p:nvPicPr>
            <p:cNvPr id="8" name="Picture 9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131" t="38105" r="31935" b="36718"/>
            <a:stretch/>
          </p:blipFill>
          <p:spPr bwMode="auto">
            <a:xfrm>
              <a:off x="6537085" y="5075058"/>
              <a:ext cx="1008112" cy="810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 descr="0002b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280"/>
            <a:stretch/>
          </p:blipFill>
          <p:spPr bwMode="auto">
            <a:xfrm>
              <a:off x="3361075" y="4598552"/>
              <a:ext cx="3141930" cy="2109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مربع نص 9"/>
            <p:cNvSpPr txBox="1"/>
            <p:nvPr/>
          </p:nvSpPr>
          <p:spPr>
            <a:xfrm>
              <a:off x="5786568" y="5295669"/>
              <a:ext cx="417102" cy="3693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dirty="0" smtClean="0"/>
                <a:t>Or</a:t>
              </a:r>
              <a:endParaRPr lang="ar-SA" dirty="0"/>
            </a:p>
          </p:txBody>
        </p:sp>
      </p:grp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875FE-FE94-4A05-95E9-561361025A1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05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0002c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801"/>
          <a:stretch/>
        </p:blipFill>
        <p:spPr bwMode="auto">
          <a:xfrm>
            <a:off x="2227357" y="1143000"/>
            <a:ext cx="4739589" cy="101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مستطيل 6"/>
          <p:cNvSpPr/>
          <p:nvPr/>
        </p:nvSpPr>
        <p:spPr>
          <a:xfrm>
            <a:off x="132656" y="188640"/>
            <a:ext cx="8928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rtl="0" fontAlgn="base">
              <a:spcBef>
                <a:spcPct val="2000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 benzene, the actual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bond length (1.39 Å)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is intermediate between the carbon—carbon single bond (1.53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Å) and the carbon—carbon double bond (1.34 Å).</a:t>
            </a:r>
          </a:p>
        </p:txBody>
      </p:sp>
      <p:sp>
        <p:nvSpPr>
          <p:cNvPr id="11" name="مستطيل 10"/>
          <p:cNvSpPr/>
          <p:nvPr/>
        </p:nvSpPr>
        <p:spPr>
          <a:xfrm>
            <a:off x="17721" y="2276770"/>
            <a:ext cx="5152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Benzene-Molecular Orbital Description: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801" y="2738435"/>
            <a:ext cx="4578203" cy="21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مجموعة 9"/>
          <p:cNvGrpSpPr>
            <a:grpSpLocks noChangeAspect="1"/>
          </p:cNvGrpSpPr>
          <p:nvPr/>
        </p:nvGrpSpPr>
        <p:grpSpPr>
          <a:xfrm>
            <a:off x="2041615" y="5061077"/>
            <a:ext cx="5111072" cy="1584000"/>
            <a:chOff x="914328" y="908720"/>
            <a:chExt cx="7427851" cy="2302004"/>
          </a:xfrm>
        </p:grpSpPr>
        <p:pic>
          <p:nvPicPr>
            <p:cNvPr id="12" name="Picture 8" descr="0004a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443"/>
            <a:stretch/>
          </p:blipFill>
          <p:spPr bwMode="auto">
            <a:xfrm>
              <a:off x="914328" y="908720"/>
              <a:ext cx="4792915" cy="2302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5" descr="2106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14030"/>
            <a:stretch/>
          </p:blipFill>
          <p:spPr bwMode="auto">
            <a:xfrm>
              <a:off x="6012160" y="1100190"/>
              <a:ext cx="2330019" cy="1919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875FE-FE94-4A05-95E9-561361025A1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34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79512" y="0"/>
            <a:ext cx="2778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Stability of Benzene:</a:t>
            </a:r>
            <a:endParaRPr lang="ar-SA" dirty="0">
              <a:solidFill>
                <a:prstClr val="black"/>
              </a:solidFill>
            </a:endParaRPr>
          </a:p>
        </p:txBody>
      </p:sp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284" y="3657302"/>
            <a:ext cx="7804150" cy="2354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VIP\Pictures\صورة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042" y="447810"/>
            <a:ext cx="5876925" cy="3195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66034" y="6205020"/>
            <a:ext cx="8534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This energy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difference ( 36 kcal/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mol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)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is the stabilization of benzene. It is commonly referred as the resonance stabilization of benzene. 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875FE-FE94-4A05-95E9-561361025A1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19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23528" y="248129"/>
            <a:ext cx="8424936" cy="2382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low heat of hydrogenation of benzene means that benzene is especially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stable even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more so than conjugated </a:t>
            </a:r>
            <a:r>
              <a:rPr lang="en-US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polyenes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This unusual stability is characteristic of aromatic compounds.</a:t>
            </a:r>
          </a:p>
          <a:p>
            <a:pPr marL="342900" lvl="0" indent="-342900" algn="just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Benzene’s unusual behavior is not limited to hydrogenation. Benzene does not undergo addition reactions typical of other highly unsaturated compounds, including conjugated </a:t>
            </a:r>
            <a:r>
              <a:rPr lang="en-US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dienes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VIP\Pictures\صورة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187" y="3212976"/>
            <a:ext cx="5057775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3451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417222" y="502004"/>
            <a:ext cx="54080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Aromatic Character: The (4n + 2 ) </a:t>
            </a:r>
            <a:r>
              <a:rPr lang="el-GR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Rule</a:t>
            </a: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6084168" y="1196752"/>
            <a:ext cx="19527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Hückel’s</a:t>
            </a: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Rule</a:t>
            </a:r>
            <a:endParaRPr kumimoji="0" lang="ar-SA" sz="2400" i="0" u="none" strike="noStrike" kern="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251519" y="2060848"/>
            <a:ext cx="8342027" cy="2677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l" rtl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 molecule must be cyclic.</a:t>
            </a:r>
          </a:p>
          <a:p>
            <a:pPr marL="342900" indent="-342900" algn="l" rtl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 molecule must be planar.</a:t>
            </a:r>
          </a:p>
          <a:p>
            <a:pPr marL="342900" indent="-342900" algn="l" rtl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 molecule must be completely conjugated.</a:t>
            </a:r>
          </a:p>
          <a:p>
            <a:pPr marL="342900" indent="-342900" algn="l" rtl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 molecule must satisfy </a:t>
            </a:r>
            <a:r>
              <a:rPr lang="en-US" sz="24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Hückel’s</a:t>
            </a:r>
            <a:r>
              <a:rPr lang="en-US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rule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, and contain a particular </a:t>
            </a:r>
          </a:p>
          <a:p>
            <a:pPr algn="l" rtl="0">
              <a:spcBef>
                <a:spcPct val="20000"/>
              </a:spcBef>
              <a:buSzPct val="80000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   number of  electrons. </a:t>
            </a:r>
          </a:p>
          <a:p>
            <a:pPr algn="l" rtl="0">
              <a:spcBef>
                <a:spcPct val="20000"/>
              </a:spcBef>
              <a:buSzPct val="80000"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   4n+2 </a:t>
            </a:r>
            <a:r>
              <a:rPr lang="el-GR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π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electrons ( n= 0, 1, 2, 3, ….= 2, 6, 10, 14, ….) 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4738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42844" y="0"/>
            <a:ext cx="148149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357290" y="142852"/>
            <a:ext cx="2286016" cy="2052000"/>
            <a:chOff x="1214414" y="1000108"/>
            <a:chExt cx="2500330" cy="2357454"/>
          </a:xfrm>
        </p:grpSpPr>
        <p:pic>
          <p:nvPicPr>
            <p:cNvPr id="5124" name="Picture 4" descr="C:\Users\VIP\Pictures\صورة3.png"/>
            <p:cNvPicPr>
              <a:picLocks noChangeAspect="1" noChangeArrowheads="1"/>
            </p:cNvPicPr>
            <p:nvPr/>
          </p:nvPicPr>
          <p:blipFill>
            <a:blip r:embed="rId2"/>
            <a:srcRect l="5573" t="5519" r="73530" b="69365"/>
            <a:stretch>
              <a:fillRect/>
            </a:stretch>
          </p:blipFill>
          <p:spPr bwMode="auto">
            <a:xfrm>
              <a:off x="1714480" y="1000108"/>
              <a:ext cx="1428760" cy="14287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4" descr="C:\Users\VIP\Pictures\صورة3.png"/>
            <p:cNvPicPr>
              <a:picLocks noChangeAspect="1" noChangeArrowheads="1"/>
            </p:cNvPicPr>
            <p:nvPr/>
          </p:nvPicPr>
          <p:blipFill>
            <a:blip r:embed="rId2"/>
            <a:srcRect l="39704" t="7535" r="23726" b="74884"/>
            <a:stretch>
              <a:fillRect/>
            </a:stretch>
          </p:blipFill>
          <p:spPr bwMode="auto">
            <a:xfrm>
              <a:off x="1214414" y="2357430"/>
              <a:ext cx="2500330" cy="10001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Group 5"/>
          <p:cNvGrpSpPr/>
          <p:nvPr/>
        </p:nvGrpSpPr>
        <p:grpSpPr>
          <a:xfrm>
            <a:off x="5000628" y="214290"/>
            <a:ext cx="2214578" cy="1944000"/>
            <a:chOff x="1214414" y="2428868"/>
            <a:chExt cx="2500330" cy="2214578"/>
          </a:xfrm>
        </p:grpSpPr>
        <p:pic>
          <p:nvPicPr>
            <p:cNvPr id="7" name="Picture 4" descr="C:\Users\VIP\Pictures\صورة3.png"/>
            <p:cNvPicPr>
              <a:picLocks noChangeAspect="1" noChangeArrowheads="1"/>
            </p:cNvPicPr>
            <p:nvPr/>
          </p:nvPicPr>
          <p:blipFill>
            <a:blip r:embed="rId2"/>
            <a:srcRect l="5573" t="30635" r="68306" b="44249"/>
            <a:stretch>
              <a:fillRect/>
            </a:stretch>
          </p:blipFill>
          <p:spPr bwMode="auto">
            <a:xfrm>
              <a:off x="1714480" y="2428868"/>
              <a:ext cx="1785950" cy="14287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4" descr="C:\Users\VIP\Pictures\صورة3.png"/>
            <p:cNvPicPr>
              <a:picLocks noChangeAspect="1" noChangeArrowheads="1"/>
            </p:cNvPicPr>
            <p:nvPr/>
          </p:nvPicPr>
          <p:blipFill>
            <a:blip r:embed="rId2"/>
            <a:srcRect l="40749" t="35658" r="22682" b="48016"/>
            <a:stretch>
              <a:fillRect/>
            </a:stretch>
          </p:blipFill>
          <p:spPr bwMode="auto">
            <a:xfrm>
              <a:off x="1214414" y="3714752"/>
              <a:ext cx="2500330" cy="9286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Group 8"/>
          <p:cNvGrpSpPr/>
          <p:nvPr/>
        </p:nvGrpSpPr>
        <p:grpSpPr>
          <a:xfrm>
            <a:off x="1000100" y="2500306"/>
            <a:ext cx="2952000" cy="1944000"/>
            <a:chOff x="1428728" y="1643050"/>
            <a:chExt cx="3357586" cy="2071702"/>
          </a:xfrm>
        </p:grpSpPr>
        <p:pic>
          <p:nvPicPr>
            <p:cNvPr id="10" name="Picture 4" descr="C:\Users\VIP\Pictures\صورة3.png"/>
            <p:cNvPicPr>
              <a:picLocks noChangeAspect="1" noChangeArrowheads="1"/>
            </p:cNvPicPr>
            <p:nvPr/>
          </p:nvPicPr>
          <p:blipFill>
            <a:blip r:embed="rId2"/>
            <a:srcRect l="40749" t="60774" r="10143" b="22901"/>
            <a:stretch>
              <a:fillRect/>
            </a:stretch>
          </p:blipFill>
          <p:spPr bwMode="auto">
            <a:xfrm>
              <a:off x="1428728" y="2786058"/>
              <a:ext cx="3357586" cy="9286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4" descr="C:\Users\VIP\Pictures\صورة3.png"/>
            <p:cNvPicPr>
              <a:picLocks noChangeAspect="1" noChangeArrowheads="1"/>
            </p:cNvPicPr>
            <p:nvPr/>
          </p:nvPicPr>
          <p:blipFill>
            <a:blip r:embed="rId2"/>
            <a:srcRect l="6269" t="54495" r="68655" b="24156"/>
            <a:stretch>
              <a:fillRect/>
            </a:stretch>
          </p:blipFill>
          <p:spPr bwMode="auto">
            <a:xfrm>
              <a:off x="2285984" y="1643050"/>
              <a:ext cx="1714512" cy="12144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Group 11"/>
          <p:cNvGrpSpPr/>
          <p:nvPr/>
        </p:nvGrpSpPr>
        <p:grpSpPr>
          <a:xfrm>
            <a:off x="4929190" y="2571744"/>
            <a:ext cx="2376000" cy="1836000"/>
            <a:chOff x="2285984" y="714356"/>
            <a:chExt cx="2571768" cy="2000264"/>
          </a:xfrm>
        </p:grpSpPr>
        <p:pic>
          <p:nvPicPr>
            <p:cNvPr id="13" name="Picture 4" descr="C:\Users\VIP\Pictures\صورة3.png"/>
            <p:cNvPicPr>
              <a:picLocks noChangeAspect="1" noChangeArrowheads="1"/>
            </p:cNvPicPr>
            <p:nvPr/>
          </p:nvPicPr>
          <p:blipFill>
            <a:blip r:embed="rId2"/>
            <a:srcRect l="42143" t="79611" r="20243" b="4063"/>
            <a:stretch>
              <a:fillRect/>
            </a:stretch>
          </p:blipFill>
          <p:spPr bwMode="auto">
            <a:xfrm>
              <a:off x="2285984" y="1785926"/>
              <a:ext cx="2571768" cy="9286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4" descr="C:\Users\VIP\Pictures\صورة3.png"/>
            <p:cNvPicPr>
              <a:picLocks noChangeAspect="1" noChangeArrowheads="1"/>
            </p:cNvPicPr>
            <p:nvPr/>
          </p:nvPicPr>
          <p:blipFill>
            <a:blip r:embed="rId2"/>
            <a:srcRect l="7314" t="79611" r="70744"/>
            <a:stretch>
              <a:fillRect/>
            </a:stretch>
          </p:blipFill>
          <p:spPr bwMode="auto">
            <a:xfrm>
              <a:off x="2928926" y="714356"/>
              <a:ext cx="1500198" cy="11598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5" name="Picture 6" descr="0013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66" y="4643446"/>
            <a:ext cx="5599008" cy="18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875FE-FE94-4A05-95E9-561361025A1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01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830</Words>
  <Application>Microsoft Office PowerPoint</Application>
  <PresentationFormat>عرض على الشاشة (3:4)‏</PresentationFormat>
  <Paragraphs>117</Paragraphs>
  <Slides>34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34</vt:i4>
      </vt:variant>
    </vt:vector>
  </HeadingPairs>
  <TitlesOfParts>
    <vt:vector size="35" baseType="lpstr">
      <vt:lpstr>Office Theme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Hessa H Altalassi</dc:creator>
  <cp:lastModifiedBy>hessa</cp:lastModifiedBy>
  <cp:revision>31</cp:revision>
  <dcterms:created xsi:type="dcterms:W3CDTF">2015-12-01T05:14:31Z</dcterms:created>
  <dcterms:modified xsi:type="dcterms:W3CDTF">2015-12-06T17:08:53Z</dcterms:modified>
</cp:coreProperties>
</file>