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70" r:id="rId7"/>
    <p:sldId id="263" r:id="rId8"/>
    <p:sldId id="271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A0AC-E101-4A57-AEFB-A5B0644A2A1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18-FDB3-444B-A58D-EC00A9357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6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A0AC-E101-4A57-AEFB-A5B0644A2A1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18-FDB3-444B-A58D-EC00A9357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95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A0AC-E101-4A57-AEFB-A5B0644A2A1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18-FDB3-444B-A58D-EC00A9357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58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48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82764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9646373" y="4107023"/>
            <a:ext cx="12192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4400" b="1" cap="none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9041" y="4227195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AF90A6A5-4BBC-4C8D-9850-BB817983DEE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10185208" y="6504904"/>
            <a:ext cx="1092392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defRPr>
            </a:lvl1pPr>
          </a:lstStyle>
          <a:p>
            <a:fld id="{FFEBD985-36F6-4903-B7A4-4C7378439FF4}" type="datetime1">
              <a:rPr lang="en-US" smtClean="0"/>
              <a:t>1/26/2024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1482811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defRPr>
            </a:lvl1pPr>
          </a:lstStyle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72161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A0AC-E101-4A57-AEFB-A5B0644A2A1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18-FDB3-444B-A58D-EC00A9357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7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A0AC-E101-4A57-AEFB-A5B0644A2A1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18-FDB3-444B-A58D-EC00A9357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65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A0AC-E101-4A57-AEFB-A5B0644A2A1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18-FDB3-444B-A58D-EC00A9357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4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A0AC-E101-4A57-AEFB-A5B0644A2A1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18-FDB3-444B-A58D-EC00A9357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96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A0AC-E101-4A57-AEFB-A5B0644A2A1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18-FDB3-444B-A58D-EC00A9357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3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A0AC-E101-4A57-AEFB-A5B0644A2A1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18-FDB3-444B-A58D-EC00A9357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3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A0AC-E101-4A57-AEFB-A5B0644A2A1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18-FDB3-444B-A58D-EC00A9357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2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A0AC-E101-4A57-AEFB-A5B0644A2A1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FCF18-FDB3-444B-A58D-EC00A9357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6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A0AC-E101-4A57-AEFB-A5B0644A2A14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FCF18-FDB3-444B-A58D-EC00A9357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1676400" y="2362200"/>
            <a:ext cx="89916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ar-SA" sz="3200" b="1" dirty="0">
                <a:solidFill>
                  <a:srgbClr val="C00000"/>
                </a:solidFill>
                <a:latin typeface="Arial Rounded MT Bold"/>
                <a:cs typeface="Simplified Arabic"/>
              </a:rPr>
              <a:t>بالنسبة للنبات، متى يمكن أن تعتبر التربة جافة؟</a:t>
            </a:r>
            <a:endParaRPr lang="ar-SA" altLang="ar-SA" sz="3200" b="1" dirty="0">
              <a:solidFill>
                <a:srgbClr val="C00000"/>
              </a:solidFill>
              <a:latin typeface="Arial Rounded MT Bold"/>
              <a:cs typeface="Simplified Arabic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FEDA1-9BA8-4D62-BABA-905C2E0BC194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4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7993"/>
            <a:ext cx="8763000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US" sz="24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Floating hydrophytes:</a:t>
            </a:r>
            <a:r>
              <a:rPr lang="en-US" sz="28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ar-SA" sz="28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3) النباتات المائية الطافية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لا ترتبط نباتات هذه المجموعة بالأرض ولكنها تتصل بالماء والهواء. 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algn="r">
              <a:lnSpc>
                <a:spcPct val="115000"/>
              </a:lnSpc>
            </a:pPr>
            <a:endParaRPr lang="en-US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MT"/>
              <a:cs typeface="Arial"/>
            </a:endParaRPr>
          </a:p>
          <a:p>
            <a:pPr algn="r">
              <a:lnSpc>
                <a:spcPct val="115000"/>
              </a:lnSpc>
            </a:pPr>
            <a:endParaRPr lang="en-US" sz="36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MT"/>
              <a:cs typeface="Arial"/>
            </a:endParaRPr>
          </a:p>
          <a:p>
            <a:pPr algn="r">
              <a:lnSpc>
                <a:spcPct val="115000"/>
              </a:lnSpc>
            </a:pPr>
            <a:endParaRPr lang="ar-SA" sz="40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MT"/>
              <a:cs typeface="Arial"/>
            </a:endParaRPr>
          </a:p>
          <a:p>
            <a:pPr lvl="0" algn="r">
              <a:lnSpc>
                <a:spcPct val="115000"/>
              </a:lnSpc>
            </a:pPr>
            <a:r>
              <a:rPr lang="ar-S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Times New Roman"/>
              </a:rPr>
              <a:t> </a:t>
            </a:r>
            <a:endParaRPr lang="en-US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784" y="2151892"/>
            <a:ext cx="2078716" cy="209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6396702" y="2969050"/>
            <a:ext cx="3016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Lemna</a:t>
            </a:r>
            <a:r>
              <a:rPr lang="en-US" sz="2400" i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minor</a:t>
            </a:r>
            <a:endParaRPr lang="ar-SA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0730-2639-400D-BE75-05374C9610E6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2744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7993"/>
            <a:ext cx="8763000" cy="2020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28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4) النباتات المائية المثبتة في الأرض ذات الأوراق الطافية</a:t>
            </a:r>
            <a:endParaRPr lang="en-US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lvl="0" algn="just" rtl="1">
              <a:lnSpc>
                <a:spcPct val="115000"/>
              </a:lnSpc>
            </a:pPr>
            <a:endParaRPr lang="ar-SA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ترتبط جذور هذه النباتات بالأرض ولكن أوراقها تظل طافية فوق سطح الماء.</a:t>
            </a:r>
            <a:r>
              <a:rPr lang="ar-S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Times New Roman"/>
              </a:rPr>
              <a:t> </a:t>
            </a:r>
            <a:endParaRPr lang="en-US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673629" y="385504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Floating –leaved anchored hydrophytes</a:t>
            </a:r>
            <a:endParaRPr lang="en-US" sz="10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792211" y="3344516"/>
            <a:ext cx="3187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Brassenia</a:t>
            </a:r>
            <a:r>
              <a:rPr lang="en-US" sz="2400" i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en-US" sz="2400" i="1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schreberi</a:t>
            </a:r>
            <a:endParaRPr lang="ar-SA" sz="2400" i="1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72490"/>
            <a:ext cx="2805455" cy="18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0730-2639-400D-BE75-05374C9610E6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4925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7993"/>
            <a:ext cx="90678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  <a:cs typeface="Arial"/>
              </a:rPr>
              <a:t>5) النباتات البرمائية أو المنبثقة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24000" y="457201"/>
            <a:ext cx="8332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Amphibious or emergent anchored plants</a:t>
            </a:r>
            <a:endParaRPr lang="ar-SA" sz="24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962401" y="5943601"/>
            <a:ext cx="546417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 i="1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Avicennia</a:t>
            </a:r>
            <a:r>
              <a:rPr lang="en-US" sz="2400" i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marina</a:t>
            </a:r>
            <a:endParaRPr lang="en-US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05001" y="885558"/>
            <a:ext cx="84576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هذه النباتات تكيفت للعيش في المياه الضحلة حيث تكون أجزاؤها السفلى مغمورة بالمياه بينما يرتفع المجموع الخضري فوق سطح الماء 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97" y="2977610"/>
            <a:ext cx="2991394" cy="2002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12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8E873-3D3A-448C-8D26-4E5E3A50DFEF}" type="datetime1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56380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4717" y="896505"/>
            <a:ext cx="8618483" cy="4251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تعتبر التربة جافة عندما لا يكون فيها من الماء الميسور ما يكفي لمنع</a:t>
            </a:r>
            <a:r>
              <a:rPr lang="ar-SA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j-cs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النبات من الذبول ويطلق على المحتوى المائي في هذه الحالة اسم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معامل الذبول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Wilting coefficient </a:t>
            </a:r>
            <a:endParaRPr lang="ar-SA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(النسبة المئوية للذبول الدائم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(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Permanent wilting percentage</a:t>
            </a:r>
            <a:endParaRPr lang="en-US" sz="1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</a:pPr>
            <a:endParaRPr lang="en-US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lvl="0" algn="just" rtl="1">
              <a:lnSpc>
                <a:spcPct val="115000"/>
              </a:lnSpc>
            </a:pP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+mj-cs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الماء الميسور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Available water 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 </a:t>
            </a: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(ماء النمو</a:t>
            </a:r>
            <a:r>
              <a:rPr lang="ar-SA" sz="11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j-cs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Growth water</a:t>
            </a:r>
            <a:r>
              <a:rPr lang="ar-S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)</a:t>
            </a:r>
            <a:endParaRPr lang="ar-SA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+mj-cs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وهو الماء الذي يعتمد عليه النبات من أجل نموه. </a:t>
            </a:r>
            <a:endParaRPr lang="en-US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2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45DD3-C776-4E39-81B9-EF06AFA20279}" type="datetime1">
              <a:rPr lang="en-US" smtClean="0"/>
              <a:t>1/26/2024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45125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awc_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79" y="567390"/>
            <a:ext cx="8539679" cy="507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896505"/>
            <a:ext cx="9067800" cy="287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en-US" sz="1100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4822153" y="2667000"/>
            <a:ext cx="2616702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21685-F22F-4D20-8EEC-4CF8420653F5}" type="datetime1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01607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5228" y="455403"/>
            <a:ext cx="8576441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الماء الميسور في التربة يتأثر 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بتركيز الأملاح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، زيادة أو نقصاً و بانخفاض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 </a:t>
            </a: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درجة الحرارة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والتي يتحول فيها الماء إلى حالته الصلبة وفي كلا الحالتين يصبح الماء غير متيسر وتعرف هذه الحالة بالجفاف الفسيولوجي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Physiological drought</a:t>
            </a:r>
            <a:r>
              <a:rPr lang="ar-SA" sz="28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 </a:t>
            </a:r>
            <a:endParaRPr lang="ar-SA" sz="32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+mj-cs"/>
            </a:endParaRPr>
          </a:p>
          <a:p>
            <a:pPr lvl="0" algn="r">
              <a:lnSpc>
                <a:spcPct val="115000"/>
              </a:lnSpc>
            </a:pPr>
            <a:endParaRPr lang="ar-SA" sz="32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+mj-cs"/>
            </a:endParaRPr>
          </a:p>
          <a:p>
            <a:pPr lvl="0" algn="r">
              <a:lnSpc>
                <a:spcPct val="115000"/>
              </a:lnSpc>
            </a:pPr>
            <a:r>
              <a:rPr lang="ar-SA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العوامل التي تؤثر على فعالية المطر تؤثر على الماء الميسور في التربة: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2895600" y="1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هناك عدة عوامل تحدد كمية الماء الميسور في التربة!</a:t>
            </a:r>
            <a:endParaRPr lang="ar-SA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57400" y="3810001"/>
            <a:ext cx="69342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ar-S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- كمية وطبيعة الأمطار</a:t>
            </a:r>
          </a:p>
          <a:p>
            <a:pPr lvl="0" algn="r">
              <a:lnSpc>
                <a:spcPct val="115000"/>
              </a:lnSpc>
            </a:pPr>
            <a:r>
              <a:rPr lang="ar-S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- قدرة النباتات على اعتراض طريق الأمطار </a:t>
            </a:r>
          </a:p>
          <a:p>
            <a:pPr algn="r">
              <a:lnSpc>
                <a:spcPct val="115000"/>
              </a:lnSpc>
            </a:pPr>
            <a:r>
              <a:rPr lang="ar-S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- طبيعة سطح و نوع التربة</a:t>
            </a:r>
          </a:p>
          <a:p>
            <a:pPr lvl="0" algn="r">
              <a:lnSpc>
                <a:spcPct val="115000"/>
              </a:lnSpc>
            </a:pPr>
            <a:r>
              <a:rPr lang="ar-S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- طبوغرافية وطبيعة</a:t>
            </a:r>
            <a:r>
              <a:rPr lang="ar-SA" sz="105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j-cs"/>
              </a:rPr>
              <a:t> </a:t>
            </a:r>
            <a:r>
              <a:rPr lang="ar-S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الأرض</a:t>
            </a:r>
          </a:p>
          <a:p>
            <a:pPr algn="r">
              <a:lnSpc>
                <a:spcPct val="115000"/>
              </a:lnSpc>
            </a:pPr>
            <a:r>
              <a:rPr lang="ar-S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- درجة الانحدار </a:t>
            </a:r>
          </a:p>
          <a:p>
            <a:pPr lvl="0" algn="r">
              <a:lnSpc>
                <a:spcPct val="115000"/>
              </a:lnSpc>
            </a:pPr>
            <a:r>
              <a:rPr lang="ar-SA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- تيارات الهواء تزيد من التبخير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996BB-4F80-46FA-BB97-DACFD3200FAB}" type="datetime1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50557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7993"/>
            <a:ext cx="8763000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أهمية ماء التربة للنباتات: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يؤثر ماء التربة على النباتات في جميع مراحل حياتها وعلى توزيعها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الجغرافي على النطاق الضيق والنطاق الواسع، حيث يبدأ تأثيره أحيانًا في مرحلة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j-cs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مبكرة تسبق مرحلة إنبات البذور.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algn="r">
              <a:lnSpc>
                <a:spcPct val="115000"/>
              </a:lnSpc>
            </a:pP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+mj-cs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تكيف النباتات لعامل الماء: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algn="r">
              <a:lnSpc>
                <a:spcPct val="115000"/>
              </a:lnSpc>
            </a:pPr>
            <a:r>
              <a:rPr lang="en-US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وتقسم النباتات حسب علاقتها المائية إلى: </a:t>
            </a:r>
          </a:p>
          <a:p>
            <a:pPr algn="r">
              <a:lnSpc>
                <a:spcPct val="115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Hydrophytes </a:t>
            </a: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نباتات مائية </a:t>
            </a:r>
            <a:endParaRPr lang="ar-SA" sz="11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/>
            </a:endParaRPr>
          </a:p>
          <a:p>
            <a:pPr algn="r">
              <a:lnSpc>
                <a:spcPct val="115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Xerophytes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نباتات جفافية</a:t>
            </a:r>
            <a:endParaRPr 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r">
              <a:lnSpc>
                <a:spcPct val="115000"/>
              </a:lnSpc>
            </a:pP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Mesophytes </a:t>
            </a: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نباتات وسطية </a:t>
            </a: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DFF56-D48B-46C2-8664-CE4A26192BA8}" type="datetime1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76870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A586E6-BAD0-416C-993E-A6042A27A193}"/>
              </a:ext>
            </a:extLst>
          </p:cNvPr>
          <p:cNvSpPr/>
          <p:nvPr/>
        </p:nvSpPr>
        <p:spPr>
          <a:xfrm>
            <a:off x="513806" y="287383"/>
            <a:ext cx="11268891" cy="5428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Hydrophytes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ar-S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نباتات مائية </a:t>
            </a:r>
            <a:endParaRPr lang="ar-SA" sz="105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2800" dirty="0" smtClean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هي </a:t>
            </a:r>
            <a:r>
              <a:rPr lang="ar-SA" sz="28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التي تكيفت لتعيش مغمورة في الماء كليًا أو جزئيًا أو في</a:t>
            </a:r>
            <a:r>
              <a:rPr lang="ar-SA" sz="10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j-cs"/>
              </a:rPr>
              <a:t> </a:t>
            </a:r>
            <a:r>
              <a:rPr lang="ar-SA" sz="28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الأماكن المشبعة بالماء، وتنتمي إلى هذه المجموعات نباتات البرك والمستنقعات</a:t>
            </a:r>
            <a:r>
              <a:rPr lang="ar-SA" sz="10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j-cs"/>
              </a:rPr>
              <a:t> </a:t>
            </a:r>
            <a:r>
              <a:rPr lang="ar-SA" sz="28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ومجاري المياه وغيرها من المسطحات المائية العذبة منها والمالحة.</a:t>
            </a:r>
          </a:p>
          <a:p>
            <a:pPr algn="just" rtl="1">
              <a:lnSpc>
                <a:spcPct val="115000"/>
              </a:lnSpc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Xerophytes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نباتات جفافية</a:t>
            </a:r>
            <a:endParaRPr lang="en-US" sz="28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lvl="0" algn="just" rtl="1">
              <a:lnSpc>
                <a:spcPct val="115000"/>
              </a:lnSpc>
            </a:pPr>
            <a:endParaRPr lang="en-US" sz="105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28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هي تلك التي تعيش في البيئات ذات الموارد المائية</a:t>
            </a:r>
            <a:r>
              <a:rPr lang="ar-SA" sz="10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j-cs"/>
              </a:rPr>
              <a:t> </a:t>
            </a:r>
            <a:r>
              <a:rPr lang="ar-SA" sz="28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المحدودة الشحيحة وتحت وطأة التبخر الشديد</a:t>
            </a:r>
            <a:r>
              <a:rPr lang="ar-SA" sz="2800" dirty="0" smtClean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.</a:t>
            </a:r>
          </a:p>
          <a:p>
            <a:pPr lvl="0" algn="just" rtl="1">
              <a:lnSpc>
                <a:spcPct val="115000"/>
              </a:lnSpc>
            </a:pPr>
            <a:endParaRPr lang="ar-SA" sz="28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+mj-cs"/>
            </a:endParaRPr>
          </a:p>
          <a:p>
            <a:pPr algn="just" rtl="1">
              <a:lnSpc>
                <a:spcPct val="115000"/>
              </a:lnSpc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Mesophytes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ar-SA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نباتات وسطية </a:t>
            </a:r>
            <a:endParaRPr lang="ar-SA" sz="28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ea typeface="Calibri"/>
              <a:cs typeface="+mj-cs"/>
            </a:endParaRPr>
          </a:p>
          <a:p>
            <a:pPr lvl="0" algn="just" rtl="1">
              <a:lnSpc>
                <a:spcPct val="115000"/>
              </a:lnSpc>
            </a:pPr>
            <a:endParaRPr lang="en-US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28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فهي النباتات التي تعيش في بيئة لا يزيد فيها ماء التربة عادة فيصل إلى حد التشبع ولا ينقص إلى حد الجفاف.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4494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8823" y="-7993"/>
            <a:ext cx="11273245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32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النباتات المائية </a:t>
            </a:r>
            <a:r>
              <a:rPr lang="en-US" sz="3200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Hydrophytes</a:t>
            </a: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تقسم النباتات المائية من حيث علاقاتها بالماء والهواء إلى الأقسام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الطبيعية الآتية: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r">
              <a:lnSpc>
                <a:spcPct val="115000"/>
              </a:lnSpc>
            </a:pPr>
            <a:r>
              <a:rPr lang="ar-SA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1) النباتات المغمورة المثبتة في القاع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Submerged anchored hydrophytes </a:t>
            </a:r>
            <a:endParaRPr lang="ar-SA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r">
              <a:lnSpc>
                <a:spcPct val="115000"/>
              </a:lnSpc>
            </a:pPr>
            <a:r>
              <a:rPr lang="ar-SA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2) النباتات المائية الهائمة (المعلقة)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Suspended hydrophytes </a:t>
            </a:r>
          </a:p>
          <a:p>
            <a:pPr algn="r">
              <a:lnSpc>
                <a:spcPct val="115000"/>
              </a:lnSpc>
            </a:pPr>
            <a:r>
              <a:rPr lang="ar-SA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3) النباتات المائية الطافية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Floating hydrophytes</a:t>
            </a:r>
            <a:endParaRPr lang="ar-SA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lvl="0" algn="r">
              <a:lnSpc>
                <a:spcPct val="115000"/>
              </a:lnSpc>
            </a:pPr>
            <a:r>
              <a:rPr lang="ar-SA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4) النباتات المائية المثبتة في الأرض ذات الأوراق الطافية</a:t>
            </a: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Floating –leaved anchored hydrophytes</a:t>
            </a:r>
            <a:endParaRPr lang="ar-SA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r">
              <a:lnSpc>
                <a:spcPct val="115000"/>
              </a:lnSpc>
            </a:pPr>
            <a:r>
              <a:rPr lang="ar-SA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5) النباتات البرمائية أو المنبثقة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Amphibious or emergent anchored plants</a:t>
            </a:r>
            <a:endParaRPr lang="ar-SA" sz="2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7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6A264-B50C-44D0-B732-7472C49B2B31}" type="datetime1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243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7993"/>
            <a:ext cx="8686800" cy="3295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ar-SA" sz="28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1) النباتات المغمورة المثبتة في القاع</a:t>
            </a:r>
          </a:p>
          <a:p>
            <a:pPr algn="r">
              <a:lnSpc>
                <a:spcPct val="115000"/>
              </a:lnSpc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وتنتمي إلى هذه المجموعة تلك النباتات التي تعيش مغمورة غمرًا تامًا تحت سطح الماء وتثبت نفسها في تربة القاع.</a:t>
            </a:r>
          </a:p>
          <a:p>
            <a:pPr algn="r">
              <a:lnSpc>
                <a:spcPct val="115000"/>
              </a:lnSpc>
            </a:pPr>
            <a:endParaRPr lang="ar-SA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r">
              <a:lnSpc>
                <a:spcPct val="115000"/>
              </a:lnSpc>
            </a:pPr>
            <a:endParaRPr lang="ar-SA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r">
              <a:lnSpc>
                <a:spcPct val="115000"/>
              </a:lnSpc>
            </a:pPr>
            <a:endParaRPr lang="ar-SA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.</a:t>
            </a:r>
            <a:endParaRPr 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676401" y="533401"/>
            <a:ext cx="6164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Submerged anchored hydrophytes </a:t>
            </a:r>
            <a:endParaRPr lang="ar-S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46" y="2730138"/>
            <a:ext cx="2107854" cy="194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6477000" y="3350568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Elodea </a:t>
            </a:r>
            <a:r>
              <a:rPr lang="en-US" sz="2400" i="1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chilensis</a:t>
            </a:r>
            <a:endParaRPr lang="ar-SA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7A784-D831-404F-8329-8F633F6E0B1D}" type="datetime1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1609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7993"/>
            <a:ext cx="8763000" cy="172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ar-SA" sz="28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2) النباتات المائية الهائمة (المعلقة)</a:t>
            </a:r>
            <a:endParaRPr lang="ar-SA" sz="32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+mj-cs"/>
            </a:endParaRPr>
          </a:p>
          <a:p>
            <a:pPr algn="r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لا تتصل النباتات الهائمة هذه بالهواء ولا ترتبط بالأرض بل تظل معلقة وسابحة في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j-cs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الماء ولذلك تنتقل بسهولة عن طريق تيارات الماء.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608138" y="76201"/>
            <a:ext cx="5311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Suspended hydrophytes </a:t>
            </a:r>
            <a:endParaRPr lang="ar-SA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086601" y="3276601"/>
            <a:ext cx="5311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en-US" sz="2400" i="1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Sargassum</a:t>
            </a:r>
            <a:r>
              <a:rPr lang="en-US" sz="2400" i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 </a:t>
            </a:r>
            <a:r>
              <a:rPr lang="en-US" sz="2400" i="1" dirty="0" err="1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muticum</a:t>
            </a:r>
            <a:endParaRPr lang="ar-SA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2625625"/>
            <a:ext cx="2460171" cy="176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E64FA-1657-4AAE-BA3E-7F496CF95E86}" type="datetime1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1017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585</Words>
  <Application>Microsoft Office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Rounded MT Bold</vt:lpstr>
      <vt:lpstr>ArialMT</vt:lpstr>
      <vt:lpstr>Brush Script MT</vt:lpstr>
      <vt:lpstr>Calibri</vt:lpstr>
      <vt:lpstr>Calibri Light</vt:lpstr>
      <vt:lpstr>Simplified Arabic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abanomai</dc:creator>
  <cp:lastModifiedBy>maha abanomai</cp:lastModifiedBy>
  <cp:revision>12</cp:revision>
  <dcterms:created xsi:type="dcterms:W3CDTF">2024-01-26T08:17:30Z</dcterms:created>
  <dcterms:modified xsi:type="dcterms:W3CDTF">2024-01-26T08:45:31Z</dcterms:modified>
</cp:coreProperties>
</file>