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3"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5" Type="http://schemas.microsoft.com/office/2007/relationships/hdphoto" Target="../media/hdphoto2.wdp"/><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5" Type="http://schemas.microsoft.com/office/2007/relationships/hdphoto" Target="../media/hdphoto2.wdp"/><Relationship Id="rId4"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5" Type="http://schemas.microsoft.com/office/2007/relationships/hdphoto" Target="../media/hdphoto2.wdp"/><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423BF71-38B7-8642-BFCE-EDAE9BD0CBAF}"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547491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B025CB-9D18-264E-A945-2D020344C9DA}"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9042822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7EFB6C-7E96-8F41-8872-189CA1C59F84}"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6592851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7" name="Rectangle 6"/>
          <p:cNvSpPr/>
          <p:nvPr/>
        </p:nvSpPr>
        <p:spPr>
          <a:xfrm>
            <a:off x="920835" y="1346948"/>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5" y="4282764"/>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5"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9646373" y="4107023"/>
            <a:ext cx="12192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4400" b="1" cap="none" baseline="0">
                <a:solidFill>
                  <a:schemeClr val="accent2">
                    <a:lumMod val="50000"/>
                  </a:schemeClr>
                </a:solidFill>
              </a:defRPr>
            </a:lvl1pPr>
          </a:lstStyle>
          <a:p>
            <a:r>
              <a:rPr lang="en-US" dirty="0"/>
              <a:t>Click to edit Master title style</a:t>
            </a:r>
          </a:p>
        </p:txBody>
      </p:sp>
      <p:sp>
        <p:nvSpPr>
          <p:cNvPr id="6" name="Slide Number Placeholder 5"/>
          <p:cNvSpPr>
            <a:spLocks noGrp="1"/>
          </p:cNvSpPr>
          <p:nvPr>
            <p:ph type="sldNum" sz="quarter" idx="12"/>
          </p:nvPr>
        </p:nvSpPr>
        <p:spPr>
          <a:xfrm>
            <a:off x="9659041" y="4227195"/>
            <a:ext cx="1193868" cy="640080"/>
          </a:xfrm>
        </p:spPr>
        <p:txBody>
          <a:bodyPr/>
          <a:lstStyle>
            <a:lvl1pPr>
              <a:defRPr sz="2800" b="1"/>
            </a:lvl1pPr>
          </a:lstStyle>
          <a:p>
            <a:fld id="{AF90A6A5-4BBC-4C8D-9850-BB817983DEE0}" type="slidenum">
              <a:rPr lang="en-US" smtClean="0"/>
              <a:t>‹#›</a:t>
            </a:fld>
            <a:endParaRPr lang="en-US"/>
          </a:p>
        </p:txBody>
      </p:sp>
      <p:sp>
        <p:nvSpPr>
          <p:cNvPr id="13" name="Date Placeholder 6"/>
          <p:cNvSpPr>
            <a:spLocks noGrp="1"/>
          </p:cNvSpPr>
          <p:nvPr>
            <p:ph type="dt" sz="half" idx="10"/>
          </p:nvPr>
        </p:nvSpPr>
        <p:spPr>
          <a:xfrm>
            <a:off x="10185208" y="6504904"/>
            <a:ext cx="1092392" cy="365125"/>
          </a:xfrm>
        </p:spPr>
        <p:txBody>
          <a:bodyPr/>
          <a:lstStyle>
            <a:lvl1pPr>
              <a:defRPr sz="1200">
                <a:solidFill>
                  <a:schemeClr val="accent1">
                    <a:lumMod val="75000"/>
                  </a:schemeClr>
                </a:solidFill>
                <a:latin typeface="Brush Script MT" panose="03060802040406070304" pitchFamily="66" charset="0"/>
              </a:defRPr>
            </a:lvl1pPr>
          </a:lstStyle>
          <a:p>
            <a:fld id="{FFEBD985-36F6-4903-B7A4-4C7378439FF4}" type="datetime1">
              <a:rPr lang="en-US" smtClean="0"/>
              <a:t>1/16/2024</a:t>
            </a:fld>
            <a:endParaRPr lang="en-US"/>
          </a:p>
        </p:txBody>
      </p:sp>
      <p:sp>
        <p:nvSpPr>
          <p:cNvPr id="14" name="Footer Placeholder 7"/>
          <p:cNvSpPr>
            <a:spLocks noGrp="1"/>
          </p:cNvSpPr>
          <p:nvPr>
            <p:ph type="ftr" sz="quarter" idx="11"/>
          </p:nvPr>
        </p:nvSpPr>
        <p:spPr>
          <a:xfrm>
            <a:off x="0" y="6492876"/>
            <a:ext cx="1482811" cy="365125"/>
          </a:xfrm>
        </p:spPr>
        <p:txBody>
          <a:bodyPr/>
          <a:lstStyle>
            <a:lvl1pPr>
              <a:defRPr sz="1200">
                <a:solidFill>
                  <a:schemeClr val="accent1">
                    <a:lumMod val="75000"/>
                  </a:schemeClr>
                </a:solidFill>
                <a:latin typeface="Brush Script MT" panose="03060802040406070304" pitchFamily="66" charset="0"/>
              </a:defRPr>
            </a:lvl1pPr>
          </a:lstStyle>
          <a:p>
            <a:r>
              <a:rPr lang="en-US"/>
              <a:t>Dr. Saud Alamri</a:t>
            </a:r>
            <a:endParaRPr lang="ar-SA" dirty="0"/>
          </a:p>
        </p:txBody>
      </p:sp>
    </p:spTree>
    <p:extLst>
      <p:ext uri="{BB962C8B-B14F-4D97-AF65-F5344CB8AC3E}">
        <p14:creationId xmlns:p14="http://schemas.microsoft.com/office/powerpoint/2010/main" val="22375948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2_Title Slide">
    <p:spTree>
      <p:nvGrpSpPr>
        <p:cNvPr id="1" name=""/>
        <p:cNvGrpSpPr/>
        <p:nvPr/>
      </p:nvGrpSpPr>
      <p:grpSpPr>
        <a:xfrm>
          <a:off x="0" y="0"/>
          <a:ext cx="0" cy="0"/>
          <a:chOff x="0" y="0"/>
          <a:chExt cx="0" cy="0"/>
        </a:xfrm>
      </p:grpSpPr>
      <p:sp>
        <p:nvSpPr>
          <p:cNvPr id="7" name="Rectangle 6"/>
          <p:cNvSpPr/>
          <p:nvPr/>
        </p:nvSpPr>
        <p:spPr>
          <a:xfrm>
            <a:off x="920835" y="1346948"/>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5" y="4282764"/>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5"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9646373" y="4107023"/>
            <a:ext cx="1219200" cy="91440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4400" b="1" cap="none" baseline="0">
                <a:solidFill>
                  <a:schemeClr val="accent2">
                    <a:lumMod val="50000"/>
                  </a:schemeClr>
                </a:solidFill>
              </a:defRPr>
            </a:lvl1pPr>
          </a:lstStyle>
          <a:p>
            <a:r>
              <a:rPr lang="en-US" dirty="0"/>
              <a:t>Click to edit Master title style</a:t>
            </a:r>
          </a:p>
        </p:txBody>
      </p:sp>
      <p:sp>
        <p:nvSpPr>
          <p:cNvPr id="6" name="Slide Number Placeholder 5"/>
          <p:cNvSpPr>
            <a:spLocks noGrp="1"/>
          </p:cNvSpPr>
          <p:nvPr>
            <p:ph type="sldNum" sz="quarter" idx="12"/>
          </p:nvPr>
        </p:nvSpPr>
        <p:spPr>
          <a:xfrm>
            <a:off x="9659041" y="4227195"/>
            <a:ext cx="1193868" cy="640080"/>
          </a:xfrm>
        </p:spPr>
        <p:txBody>
          <a:bodyPr/>
          <a:lstStyle>
            <a:lvl1pPr>
              <a:defRPr sz="2800" b="1"/>
            </a:lvl1pPr>
          </a:lstStyle>
          <a:p>
            <a:fld id="{AF90A6A5-4BBC-4C8D-9850-BB817983DEE0}" type="slidenum">
              <a:rPr lang="en-US" smtClean="0"/>
              <a:t>‹#›</a:t>
            </a:fld>
            <a:endParaRPr lang="en-US"/>
          </a:p>
        </p:txBody>
      </p:sp>
      <p:sp>
        <p:nvSpPr>
          <p:cNvPr id="13" name="Date Placeholder 6"/>
          <p:cNvSpPr>
            <a:spLocks noGrp="1"/>
          </p:cNvSpPr>
          <p:nvPr>
            <p:ph type="dt" sz="half" idx="10"/>
          </p:nvPr>
        </p:nvSpPr>
        <p:spPr>
          <a:xfrm>
            <a:off x="10185208" y="6504904"/>
            <a:ext cx="1092392" cy="365125"/>
          </a:xfrm>
        </p:spPr>
        <p:txBody>
          <a:bodyPr/>
          <a:lstStyle>
            <a:lvl1pPr>
              <a:defRPr sz="1200">
                <a:solidFill>
                  <a:schemeClr val="accent1">
                    <a:lumMod val="75000"/>
                  </a:schemeClr>
                </a:solidFill>
                <a:latin typeface="Brush Script MT" panose="03060802040406070304" pitchFamily="66" charset="0"/>
              </a:defRPr>
            </a:lvl1pPr>
          </a:lstStyle>
          <a:p>
            <a:fld id="{FFEBD985-36F6-4903-B7A4-4C7378439FF4}" type="datetime1">
              <a:rPr lang="en-US" smtClean="0"/>
              <a:t>1/16/2024</a:t>
            </a:fld>
            <a:endParaRPr lang="en-US"/>
          </a:p>
        </p:txBody>
      </p:sp>
      <p:sp>
        <p:nvSpPr>
          <p:cNvPr id="14" name="Footer Placeholder 7"/>
          <p:cNvSpPr>
            <a:spLocks noGrp="1"/>
          </p:cNvSpPr>
          <p:nvPr>
            <p:ph type="ftr" sz="quarter" idx="11"/>
          </p:nvPr>
        </p:nvSpPr>
        <p:spPr>
          <a:xfrm>
            <a:off x="0" y="6492876"/>
            <a:ext cx="1482811" cy="365125"/>
          </a:xfrm>
        </p:spPr>
        <p:txBody>
          <a:bodyPr/>
          <a:lstStyle>
            <a:lvl1pPr>
              <a:defRPr sz="1200">
                <a:solidFill>
                  <a:schemeClr val="accent1">
                    <a:lumMod val="75000"/>
                  </a:schemeClr>
                </a:solidFill>
                <a:latin typeface="Brush Script MT" panose="03060802040406070304" pitchFamily="66" charset="0"/>
              </a:defRPr>
            </a:lvl1pPr>
          </a:lstStyle>
          <a:p>
            <a:r>
              <a:rPr lang="en-US"/>
              <a:t>Dr. Saud Alamri</a:t>
            </a:r>
            <a:endParaRPr lang="ar-SA" dirty="0"/>
          </a:p>
        </p:txBody>
      </p:sp>
    </p:spTree>
    <p:extLst>
      <p:ext uri="{BB962C8B-B14F-4D97-AF65-F5344CB8AC3E}">
        <p14:creationId xmlns:p14="http://schemas.microsoft.com/office/powerpoint/2010/main" val="27799170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1_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4800" b="1"/>
            </a:lvl1pPr>
          </a:lstStyle>
          <a:p>
            <a:r>
              <a:rPr lang="en-US" dirty="0"/>
              <a:t>Click to edit Master title style</a:t>
            </a:r>
          </a:p>
        </p:txBody>
      </p:sp>
      <p:grpSp>
        <p:nvGrpSpPr>
          <p:cNvPr id="8" name="Group 7"/>
          <p:cNvGrpSpPr>
            <a:grpSpLocks noChangeAspect="1"/>
          </p:cNvGrpSpPr>
          <p:nvPr/>
        </p:nvGrpSpPr>
        <p:grpSpPr>
          <a:xfrm>
            <a:off x="845149" y="2430623"/>
            <a:ext cx="1219200" cy="91440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60600" y="2508607"/>
            <a:ext cx="1188299" cy="720332"/>
          </a:xfrm>
        </p:spPr>
        <p:txBody>
          <a:bodyPr/>
          <a:lstStyle>
            <a:lvl1pPr>
              <a:defRPr sz="2800"/>
            </a:lvl1pPr>
          </a:lstStyle>
          <a:p>
            <a:fld id="{AF90A6A5-4BBC-4C8D-9850-BB817983DEE0}" type="slidenum">
              <a:rPr lang="en-US" smtClean="0"/>
              <a:t>‹#›</a:t>
            </a:fld>
            <a:endParaRPr lang="en-US"/>
          </a:p>
        </p:txBody>
      </p:sp>
      <p:sp>
        <p:nvSpPr>
          <p:cNvPr id="11" name="Date Placeholder 6"/>
          <p:cNvSpPr>
            <a:spLocks noGrp="1"/>
          </p:cNvSpPr>
          <p:nvPr>
            <p:ph type="dt" sz="half" idx="10"/>
          </p:nvPr>
        </p:nvSpPr>
        <p:spPr>
          <a:xfrm>
            <a:off x="10185208" y="6504904"/>
            <a:ext cx="1092392" cy="365125"/>
          </a:xfrm>
        </p:spPr>
        <p:txBody>
          <a:bodyPr/>
          <a:lstStyle>
            <a:lvl1pPr>
              <a:defRPr sz="1200">
                <a:solidFill>
                  <a:schemeClr val="accent1">
                    <a:lumMod val="75000"/>
                  </a:schemeClr>
                </a:solidFill>
                <a:latin typeface="Brush Script MT" panose="03060802040406070304" pitchFamily="66" charset="0"/>
              </a:defRPr>
            </a:lvl1pPr>
          </a:lstStyle>
          <a:p>
            <a:fld id="{6C700E68-53FA-459C-B4F8-E393121FC5A1}" type="datetime1">
              <a:rPr lang="en-US" smtClean="0"/>
              <a:t>1/16/2024</a:t>
            </a:fld>
            <a:endParaRPr lang="en-US"/>
          </a:p>
        </p:txBody>
      </p:sp>
      <p:sp>
        <p:nvSpPr>
          <p:cNvPr id="12" name="Footer Placeholder 7"/>
          <p:cNvSpPr>
            <a:spLocks noGrp="1"/>
          </p:cNvSpPr>
          <p:nvPr>
            <p:ph type="ftr" sz="quarter" idx="11"/>
          </p:nvPr>
        </p:nvSpPr>
        <p:spPr>
          <a:xfrm>
            <a:off x="0" y="6492876"/>
            <a:ext cx="1482811" cy="365125"/>
          </a:xfrm>
        </p:spPr>
        <p:txBody>
          <a:bodyPr/>
          <a:lstStyle>
            <a:lvl1pPr>
              <a:defRPr sz="1200">
                <a:solidFill>
                  <a:schemeClr val="accent1">
                    <a:lumMod val="75000"/>
                  </a:schemeClr>
                </a:solidFill>
                <a:latin typeface="Brush Script MT" panose="03060802040406070304" pitchFamily="66" charset="0"/>
              </a:defRPr>
            </a:lvl1pPr>
          </a:lstStyle>
          <a:p>
            <a:r>
              <a:rPr lang="en-US"/>
              <a:t>Dr. Saud Alamri</a:t>
            </a:r>
            <a:endParaRPr lang="ar-SA" dirty="0"/>
          </a:p>
        </p:txBody>
      </p:sp>
    </p:spTree>
    <p:extLst>
      <p:ext uri="{BB962C8B-B14F-4D97-AF65-F5344CB8AC3E}">
        <p14:creationId xmlns:p14="http://schemas.microsoft.com/office/powerpoint/2010/main" val="29641082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981CDE-9BE7-C544-8ACB-7077DFC4270F}"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86033365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55BA285-9698-1B45-8319-D90A8C63F150}" type="datetimeFigureOut">
              <a:rPr lang="en-US" smtClean="0"/>
              <a:t>1/16/2024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3073071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86CD42-43FF-B740-998F-DCC3802C4CE3}" type="datetimeFigureOut">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035231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A0FFBD-2EE4-8547-BBAE-A1AC91C8D77E}" type="datetimeFigureOut">
              <a:rPr lang="en-US" smtClean="0"/>
              <a:t>1/16/2024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6085187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5A2352-D7AC-F242-9256-A4477BCBF354}" type="datetimeFigureOut">
              <a:rPr lang="en-US" smtClean="0"/>
              <a:t>1/16/2024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17304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smtClean="0"/>
              <a:t>1/16/2024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9894194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1CFCDFD-B4CF-A241-8D71-E814B10BEAF4}" type="datetimeFigureOut">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196905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6A7B589-FD4B-7E46-869A-CBADC5FC564E}" type="datetimeFigureOut">
              <a:rPr lang="en-US" smtClean="0"/>
              <a:t>1/16/2024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50360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D8A92E-5FF9-8143-81B3-CCB531513398}" type="datetimeFigureOut">
              <a:rPr lang="en-US" smtClean="0"/>
              <a:t>1/16/2024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646133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 id="2147483677" r:id="rId14"/>
  </p:sldLayoutIdLst>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57252" y="1745993"/>
            <a:ext cx="9067800" cy="2003625"/>
          </a:xfrm>
          <a:prstGeom prst="rect">
            <a:avLst/>
          </a:prstGeom>
        </p:spPr>
        <p:txBody>
          <a:bodyPr wrap="square">
            <a:spAutoFit/>
          </a:bodyPr>
          <a:lstStyle/>
          <a:p>
            <a:pPr algn="ctr" rtl="1">
              <a:lnSpc>
                <a:spcPct val="115000"/>
              </a:lnSpc>
            </a:pPr>
            <a:r>
              <a:rPr lang="ar-SA" sz="5400" b="1" dirty="0">
                <a:blipFill dpi="0" rotWithShape="1">
                  <a:blip r:embed="rId2"/>
                  <a:srcRect/>
                  <a:tile tx="6350" ty="-127000" sx="65000" sy="64000" flip="none" algn="tl"/>
                </a:blipFill>
                <a:latin typeface="+mj-lt"/>
                <a:ea typeface="+mj-ea"/>
                <a:cs typeface="+mj-cs"/>
              </a:rPr>
              <a:t>العوامل المناخية</a:t>
            </a:r>
            <a:endParaRPr lang="en-US" sz="5400" b="1" dirty="0">
              <a:blipFill dpi="0" rotWithShape="1">
                <a:blip r:embed="rId2"/>
                <a:srcRect/>
                <a:tile tx="6350" ty="-127000" sx="65000" sy="64000" flip="none" algn="tl"/>
              </a:blipFill>
              <a:latin typeface="+mj-lt"/>
              <a:ea typeface="+mj-ea"/>
              <a:cs typeface="+mj-cs"/>
            </a:endParaRPr>
          </a:p>
          <a:p>
            <a:pPr algn="ctr">
              <a:lnSpc>
                <a:spcPct val="115000"/>
              </a:lnSpc>
            </a:pPr>
            <a:r>
              <a:rPr lang="en-US" sz="5400" b="1" dirty="0">
                <a:blipFill dpi="0" rotWithShape="1">
                  <a:blip r:embed="rId2"/>
                  <a:srcRect/>
                  <a:tile tx="6350" ty="-127000" sx="65000" sy="64000" flip="none" algn="tl"/>
                </a:blipFill>
                <a:latin typeface="+mj-lt"/>
                <a:ea typeface="+mj-ea"/>
                <a:cs typeface="+mj-cs"/>
              </a:rPr>
              <a:t>Climatic Factors</a:t>
            </a:r>
          </a:p>
        </p:txBody>
      </p:sp>
      <p:sp>
        <p:nvSpPr>
          <p:cNvPr id="6" name="Slide Number Placeholder 5"/>
          <p:cNvSpPr>
            <a:spLocks noGrp="1"/>
          </p:cNvSpPr>
          <p:nvPr>
            <p:ph type="sldNum" sz="quarter" idx="12"/>
          </p:nvPr>
        </p:nvSpPr>
        <p:spPr/>
        <p:txBody>
          <a:bodyPr/>
          <a:lstStyle/>
          <a:p>
            <a:fld id="{AF90A6A5-4BBC-4C8D-9850-BB817983DEE0}" type="slidenum">
              <a:rPr lang="en-US" smtClean="0"/>
              <a:t>1</a:t>
            </a:fld>
            <a:endParaRPr lang="en-US"/>
          </a:p>
        </p:txBody>
      </p:sp>
      <p:sp>
        <p:nvSpPr>
          <p:cNvPr id="2" name="Date Placeholder 1"/>
          <p:cNvSpPr>
            <a:spLocks noGrp="1"/>
          </p:cNvSpPr>
          <p:nvPr>
            <p:ph type="dt" sz="half" idx="10"/>
          </p:nvPr>
        </p:nvSpPr>
        <p:spPr/>
        <p:txBody>
          <a:bodyPr/>
          <a:lstStyle/>
          <a:p>
            <a:fld id="{C761904B-2394-4933-8D3D-7F784D2DC8B8}"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128875137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1981835"/>
            <a:ext cx="9144000" cy="1323439"/>
          </a:xfrm>
          <a:prstGeom prst="rect">
            <a:avLst/>
          </a:prstGeom>
        </p:spPr>
        <p:txBody>
          <a:bodyPr wrap="square">
            <a:spAutoFit/>
          </a:bodyPr>
          <a:lstStyle/>
          <a:p>
            <a:pPr algn="ctr"/>
            <a:r>
              <a:rPr lang="ar-SA" sz="4000" b="1" dirty="0">
                <a:blipFill dpi="0" rotWithShape="1">
                  <a:blip r:embed="rId2"/>
                  <a:srcRect/>
                  <a:tile tx="6350" ty="-127000" sx="65000" sy="64000" flip="none" algn="tl"/>
                </a:blipFill>
                <a:latin typeface="+mj-lt"/>
                <a:ea typeface="+mj-ea"/>
                <a:cs typeface="+mj-cs"/>
              </a:rPr>
              <a:t>الضوء كعامل بيئي</a:t>
            </a:r>
          </a:p>
          <a:p>
            <a:pPr algn="ctr"/>
            <a:r>
              <a:rPr lang="en-US" sz="4000" b="1" dirty="0">
                <a:blipFill dpi="0" rotWithShape="1">
                  <a:blip r:embed="rId2"/>
                  <a:srcRect/>
                  <a:tile tx="6350" ty="-127000" sx="65000" sy="64000" flip="none" algn="tl"/>
                </a:blipFill>
                <a:latin typeface="+mj-lt"/>
                <a:ea typeface="+mj-ea"/>
                <a:cs typeface="+mj-cs"/>
              </a:rPr>
              <a:t>Light as an Ecological Factor</a:t>
            </a:r>
            <a:endParaRPr lang="ar-SA" sz="4000" b="1" dirty="0">
              <a:blipFill dpi="0" rotWithShape="1">
                <a:blip r:embed="rId2"/>
                <a:srcRect/>
                <a:tile tx="6350" ty="-127000" sx="65000" sy="64000" flip="none" algn="tl"/>
              </a:blipFill>
              <a:latin typeface="+mj-lt"/>
              <a:ea typeface="+mj-ea"/>
              <a:cs typeface="+mj-cs"/>
            </a:endParaRPr>
          </a:p>
        </p:txBody>
      </p:sp>
      <p:sp>
        <p:nvSpPr>
          <p:cNvPr id="6" name="Slide Number Placeholder 5"/>
          <p:cNvSpPr>
            <a:spLocks noGrp="1"/>
          </p:cNvSpPr>
          <p:nvPr>
            <p:ph type="sldNum" sz="quarter" idx="12"/>
          </p:nvPr>
        </p:nvSpPr>
        <p:spPr/>
        <p:txBody>
          <a:bodyPr/>
          <a:lstStyle/>
          <a:p>
            <a:fld id="{AF90A6A5-4BBC-4C8D-9850-BB817983DEE0}" type="slidenum">
              <a:rPr lang="en-US" smtClean="0"/>
              <a:t>10</a:t>
            </a:fld>
            <a:endParaRPr lang="en-US"/>
          </a:p>
        </p:txBody>
      </p:sp>
      <p:sp>
        <p:nvSpPr>
          <p:cNvPr id="2" name="Date Placeholder 1"/>
          <p:cNvSpPr>
            <a:spLocks noGrp="1"/>
          </p:cNvSpPr>
          <p:nvPr>
            <p:ph type="dt" sz="half" idx="10"/>
          </p:nvPr>
        </p:nvSpPr>
        <p:spPr/>
        <p:txBody>
          <a:bodyPr/>
          <a:lstStyle/>
          <a:p>
            <a:fld id="{905B8745-3660-4469-AB36-41C93F0AD738}"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33873492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7993"/>
            <a:ext cx="9067800" cy="6244786"/>
          </a:xfrm>
          <a:prstGeom prst="rect">
            <a:avLst/>
          </a:prstGeom>
        </p:spPr>
        <p:txBody>
          <a:bodyPr wrap="square">
            <a:spAutoFit/>
          </a:bodyPr>
          <a:lstStyle/>
          <a:p>
            <a:pPr algn="ctr" rtl="1"/>
            <a:r>
              <a:rPr lang="ar-SA" sz="4000" dirty="0">
                <a:solidFill>
                  <a:srgbClr val="810000"/>
                </a:solidFill>
                <a:effectLst>
                  <a:outerShdw blurRad="38100" dist="38100" dir="2700000" algn="tl">
                    <a:srgbClr val="000000">
                      <a:alpha val="43137"/>
                    </a:srgbClr>
                  </a:outerShdw>
                </a:effectLst>
                <a:latin typeface="Arial Rounded MT Bold" panose="020F0704030504030204" pitchFamily="34" charset="0"/>
              </a:rPr>
              <a:t>الضوء كعامل بيئي</a:t>
            </a:r>
          </a:p>
          <a:p>
            <a:pPr algn="ctr" rtl="1"/>
            <a:r>
              <a:rPr lang="en-US" sz="2400" dirty="0">
                <a:solidFill>
                  <a:srgbClr val="810000"/>
                </a:solidFill>
                <a:effectLst>
                  <a:outerShdw blurRad="38100" dist="38100" dir="2700000" algn="tl">
                    <a:srgbClr val="000000">
                      <a:alpha val="43137"/>
                    </a:srgbClr>
                  </a:outerShdw>
                </a:effectLst>
                <a:latin typeface="Arial Rounded MT Bold" panose="020F0704030504030204" pitchFamily="34" charset="0"/>
              </a:rPr>
              <a:t>Light as an Ecological Factor</a:t>
            </a:r>
            <a:endParaRPr lang="ar-SA" sz="2400" dirty="0">
              <a:solidFill>
                <a:srgbClr val="17375E"/>
              </a:solidFill>
              <a:effectLst>
                <a:outerShdw blurRad="38100" dist="38100" dir="2700000" algn="tl">
                  <a:srgbClr val="000000">
                    <a:alpha val="43137"/>
                  </a:srgbClr>
                </a:outerShdw>
              </a:effectLst>
              <a:latin typeface="Calibri"/>
            </a:endParaRPr>
          </a:p>
          <a:p>
            <a:pPr algn="ctr" rtl="1">
              <a:lnSpc>
                <a:spcPct val="115000"/>
              </a:lnSpc>
            </a:pPr>
            <a:endParaRPr lang="ar-SA" sz="800" dirty="0">
              <a:solidFill>
                <a:srgbClr val="17375E"/>
              </a:solidFill>
              <a:effectLst>
                <a:outerShdw blurRad="38100" dist="38100" dir="2700000" algn="tl">
                  <a:srgbClr val="000000">
                    <a:alpha val="43137"/>
                  </a:srgbClr>
                </a:outerShdw>
              </a:effectLst>
              <a:latin typeface="Calibri"/>
            </a:endParaRPr>
          </a:p>
          <a:p>
            <a:pPr algn="r" rtl="1">
              <a:lnSpc>
                <a:spcPct val="115000"/>
              </a:lnSpc>
            </a:pPr>
            <a:r>
              <a:rPr lang="ar-SA" sz="3200" dirty="0">
                <a:solidFill>
                  <a:srgbClr val="810000"/>
                </a:solidFill>
                <a:effectLst>
                  <a:outerShdw blurRad="38100" dist="38100" dir="2700000" algn="tl">
                    <a:srgbClr val="000000">
                      <a:alpha val="43137"/>
                    </a:srgbClr>
                  </a:outerShdw>
                </a:effectLst>
                <a:latin typeface="ArialMT"/>
              </a:rPr>
              <a:t>أهمية الضوء:</a:t>
            </a:r>
          </a:p>
          <a:p>
            <a:pPr algn="ctr" rtl="1">
              <a:lnSpc>
                <a:spcPct val="115000"/>
              </a:lnSpc>
            </a:pPr>
            <a:r>
              <a:rPr lang="ar-SA" sz="3200" dirty="0">
                <a:solidFill>
                  <a:srgbClr val="17375E"/>
                </a:solidFill>
                <a:effectLst>
                  <a:outerShdw blurRad="38100" dist="38100" dir="2700000" algn="tl">
                    <a:srgbClr val="000000">
                      <a:alpha val="43137"/>
                    </a:srgbClr>
                  </a:outerShdw>
                </a:effectLst>
                <a:latin typeface="Calibri"/>
              </a:rPr>
              <a:t>هو المصدر الأساسي للطاقة، فهو يعمل على بناء الكلوروفيل والصبغات والهرمونات ويؤثر في فتح وإغلاق الثغور وفي نمو النباتات وتشكل الأنسجة وتوزيع النباتات على سطح الكرة الأرضية.</a:t>
            </a:r>
          </a:p>
          <a:p>
            <a:pPr algn="ctr" rtl="1">
              <a:lnSpc>
                <a:spcPct val="115000"/>
              </a:lnSpc>
            </a:pPr>
            <a:endParaRPr lang="ar-SA" sz="800" dirty="0">
              <a:solidFill>
                <a:srgbClr val="008000"/>
              </a:solidFill>
              <a:effectLst>
                <a:outerShdw blurRad="38100" dist="38100" dir="2700000" algn="tl">
                  <a:srgbClr val="000000">
                    <a:alpha val="43137"/>
                  </a:srgbClr>
                </a:outerShdw>
              </a:effectLst>
              <a:latin typeface="Calibri"/>
            </a:endParaRPr>
          </a:p>
          <a:p>
            <a:pPr algn="r" rtl="1">
              <a:lnSpc>
                <a:spcPct val="115000"/>
              </a:lnSpc>
            </a:pPr>
            <a:r>
              <a:rPr lang="ar-SA" sz="3200" dirty="0">
                <a:solidFill>
                  <a:srgbClr val="810000"/>
                </a:solidFill>
                <a:effectLst>
                  <a:outerShdw blurRad="38100" dist="38100" dir="2700000" algn="tl">
                    <a:srgbClr val="000000">
                      <a:alpha val="43137"/>
                    </a:srgbClr>
                  </a:outerShdw>
                </a:effectLst>
                <a:latin typeface="ArialMT"/>
              </a:rPr>
              <a:t>الطيف الشمسي</a:t>
            </a:r>
            <a:r>
              <a:rPr lang="en-US" sz="3200" dirty="0">
                <a:solidFill>
                  <a:srgbClr val="810000"/>
                </a:solidFill>
                <a:effectLst>
                  <a:outerShdw blurRad="38100" dist="38100" dir="2700000" algn="tl">
                    <a:srgbClr val="000000">
                      <a:alpha val="43137"/>
                    </a:srgbClr>
                  </a:outerShdw>
                </a:effectLst>
                <a:latin typeface="ArialMT"/>
              </a:rPr>
              <a:t> </a:t>
            </a:r>
            <a:r>
              <a:rPr lang="en-US" sz="2400" dirty="0">
                <a:solidFill>
                  <a:srgbClr val="810000"/>
                </a:solidFill>
                <a:effectLst>
                  <a:outerShdw blurRad="38100" dist="38100" dir="2700000" algn="tl">
                    <a:srgbClr val="000000">
                      <a:alpha val="43137"/>
                    </a:srgbClr>
                  </a:outerShdw>
                </a:effectLst>
                <a:latin typeface="Arial Rounded MT Bold" panose="020F0704030504030204" pitchFamily="34" charset="0"/>
              </a:rPr>
              <a:t>Solar spectrum:</a:t>
            </a:r>
            <a:endParaRPr lang="ar-SA" sz="3200" dirty="0">
              <a:solidFill>
                <a:srgbClr val="810000"/>
              </a:solidFill>
              <a:effectLst>
                <a:outerShdw blurRad="38100" dist="38100" dir="2700000" algn="tl">
                  <a:srgbClr val="000000">
                    <a:alpha val="43137"/>
                  </a:srgbClr>
                </a:outerShdw>
              </a:effectLst>
              <a:latin typeface="ArialMT"/>
            </a:endParaRPr>
          </a:p>
          <a:p>
            <a:pPr lvl="0" algn="ctr" rtl="1">
              <a:lnSpc>
                <a:spcPct val="115000"/>
              </a:lnSpc>
            </a:pPr>
            <a:endParaRPr lang="en-US" sz="1000" dirty="0">
              <a:effectLst>
                <a:outerShdw blurRad="38100" dist="38100" dir="2700000" algn="tl">
                  <a:srgbClr val="000000">
                    <a:alpha val="43137"/>
                  </a:srgbClr>
                </a:outerShdw>
              </a:effectLst>
              <a:latin typeface="Calibri"/>
              <a:ea typeface="Calibri"/>
            </a:endParaRPr>
          </a:p>
          <a:p>
            <a:pPr algn="r" rtl="1">
              <a:lnSpc>
                <a:spcPct val="115000"/>
              </a:lnSpc>
            </a:pPr>
            <a:r>
              <a:rPr lang="ar-SA" sz="3200" dirty="0">
                <a:solidFill>
                  <a:srgbClr val="17375E"/>
                </a:solidFill>
                <a:effectLst>
                  <a:outerShdw blurRad="38100" dist="38100" dir="2700000" algn="tl">
                    <a:srgbClr val="000000">
                      <a:alpha val="43137"/>
                    </a:srgbClr>
                  </a:outerShdw>
                </a:effectLst>
                <a:latin typeface="Calibri"/>
              </a:rPr>
              <a:t>يستقبل سطح الأرض ضوء الشمس على هيئة</a:t>
            </a:r>
          </a:p>
          <a:p>
            <a:pPr algn="r" rtl="1">
              <a:lnSpc>
                <a:spcPct val="115000"/>
              </a:lnSpc>
            </a:pPr>
            <a:r>
              <a:rPr lang="ar-SA" sz="2400" dirty="0">
                <a:solidFill>
                  <a:srgbClr val="17375E"/>
                </a:solidFill>
                <a:effectLst>
                  <a:outerShdw blurRad="38100" dist="38100" dir="2700000" algn="tl">
                    <a:srgbClr val="000000">
                      <a:alpha val="43137"/>
                    </a:srgbClr>
                  </a:outerShdw>
                </a:effectLst>
                <a:latin typeface="Calibri"/>
              </a:rPr>
              <a:t> </a:t>
            </a:r>
            <a:r>
              <a:rPr lang="ar-SA" sz="3200" dirty="0">
                <a:effectLst>
                  <a:outerShdw blurRad="38100" dist="38100" dir="2700000" algn="tl">
                    <a:srgbClr val="000000">
                      <a:alpha val="43137"/>
                    </a:srgbClr>
                  </a:outerShdw>
                </a:effectLst>
                <a:latin typeface="Calibri"/>
              </a:rPr>
              <a:t>موجات كهرومغناطيسية </a:t>
            </a:r>
            <a:r>
              <a:rPr lang="en-US" sz="2400" b="1" dirty="0">
                <a:latin typeface="Arial Rounded MT Bold" panose="020F0704030504030204" pitchFamily="34" charset="0"/>
              </a:rPr>
              <a:t>Electromagnetic waves </a:t>
            </a:r>
            <a:endParaRPr lang="ar-SA" sz="3200" dirty="0">
              <a:effectLst>
                <a:outerShdw blurRad="38100" dist="38100" dir="2700000" algn="tl">
                  <a:srgbClr val="000000">
                    <a:alpha val="43137"/>
                  </a:srgbClr>
                </a:outerShdw>
              </a:effectLst>
              <a:latin typeface="Calibri"/>
            </a:endParaRPr>
          </a:p>
          <a:p>
            <a:pPr algn="r" rtl="1">
              <a:lnSpc>
                <a:spcPct val="115000"/>
              </a:lnSpc>
            </a:pPr>
            <a:endParaRPr lang="en-US" sz="1000" dirty="0">
              <a:effectLst>
                <a:outerShdw blurRad="38100" dist="38100" dir="2700000" algn="tl">
                  <a:srgbClr val="000000">
                    <a:alpha val="43137"/>
                  </a:srgbClr>
                </a:outerShdw>
              </a:effectLst>
              <a:latin typeface="Calibri"/>
              <a:ea typeface="Calibri"/>
            </a:endParaRPr>
          </a:p>
          <a:p>
            <a:pPr algn="r" rtl="1">
              <a:lnSpc>
                <a:spcPct val="115000"/>
              </a:lnSpc>
            </a:pPr>
            <a:r>
              <a:rPr lang="ar-SA" sz="3200" dirty="0">
                <a:solidFill>
                  <a:srgbClr val="17375E"/>
                </a:solidFill>
                <a:effectLst>
                  <a:outerShdw blurRad="38100" dist="38100" dir="2700000" algn="tl">
                    <a:srgbClr val="000000">
                      <a:alpha val="43137"/>
                    </a:srgbClr>
                  </a:outerShdw>
                </a:effectLst>
                <a:latin typeface="Calibri"/>
              </a:rPr>
              <a:t>تقاس بالمليميكرون أو نانو ميتر </a:t>
            </a:r>
            <a:r>
              <a:rPr lang="en-US" sz="2400" dirty="0">
                <a:solidFill>
                  <a:srgbClr val="002060"/>
                </a:solidFill>
                <a:effectLst>
                  <a:outerShdw blurRad="38100" dist="38100" dir="2700000" algn="tl">
                    <a:srgbClr val="000000">
                      <a:alpha val="43137"/>
                    </a:srgbClr>
                  </a:outerShdw>
                </a:effectLst>
                <a:latin typeface="Arial Rounded MT Bold" panose="020F0704030504030204" pitchFamily="34" charset="0"/>
              </a:rPr>
              <a:t>(1.0 × 10</a:t>
            </a:r>
            <a:r>
              <a:rPr lang="en-US" sz="2400" baseline="30000" dirty="0">
                <a:solidFill>
                  <a:srgbClr val="002060"/>
                </a:solidFill>
                <a:effectLst>
                  <a:outerShdw blurRad="38100" dist="38100" dir="2700000" algn="tl">
                    <a:srgbClr val="000000">
                      <a:alpha val="43137"/>
                    </a:srgbClr>
                  </a:outerShdw>
                </a:effectLst>
                <a:latin typeface="Arial Rounded MT Bold" panose="020F0704030504030204" pitchFamily="34" charset="0"/>
              </a:rPr>
              <a:t>-9</a:t>
            </a:r>
            <a:r>
              <a:rPr lang="en-US" sz="2400" dirty="0">
                <a:solidFill>
                  <a:srgbClr val="002060"/>
                </a:solidFill>
                <a:effectLst>
                  <a:outerShdw blurRad="38100" dist="38100" dir="2700000" algn="tl">
                    <a:srgbClr val="000000">
                      <a:alpha val="43137"/>
                    </a:srgbClr>
                  </a:outerShdw>
                </a:effectLst>
                <a:latin typeface="Arial Rounded MT Bold" panose="020F0704030504030204" pitchFamily="34" charset="0"/>
              </a:rPr>
              <a:t> meters)</a:t>
            </a:r>
            <a:r>
              <a:rPr lang="ar-SA" sz="2400" dirty="0">
                <a:solidFill>
                  <a:srgbClr val="002060"/>
                </a:solidFill>
                <a:effectLst>
                  <a:outerShdw blurRad="38100" dist="38100" dir="2700000" algn="tl">
                    <a:srgbClr val="000000">
                      <a:alpha val="43137"/>
                    </a:srgbClr>
                  </a:outerShdw>
                </a:effectLst>
                <a:latin typeface="Arial Rounded MT Bold" panose="020F0704030504030204" pitchFamily="34" charset="0"/>
              </a:rPr>
              <a:t> </a:t>
            </a:r>
            <a:endParaRPr lang="ar-SA" sz="2400" dirty="0">
              <a:solidFill>
                <a:srgbClr val="17375E"/>
              </a:solidFill>
              <a:effectLst>
                <a:outerShdw blurRad="38100" dist="38100" dir="2700000" algn="tl">
                  <a:srgbClr val="000000">
                    <a:alpha val="43137"/>
                  </a:srgbClr>
                </a:outerShdw>
              </a:effectLst>
              <a:latin typeface="Calibri"/>
            </a:endParaRPr>
          </a:p>
        </p:txBody>
      </p:sp>
      <p:sp>
        <p:nvSpPr>
          <p:cNvPr id="3" name="Date Placeholder 2"/>
          <p:cNvSpPr>
            <a:spLocks noGrp="1"/>
          </p:cNvSpPr>
          <p:nvPr>
            <p:ph type="dt" sz="half" idx="10"/>
          </p:nvPr>
        </p:nvSpPr>
        <p:spPr/>
        <p:txBody>
          <a:bodyPr/>
          <a:lstStyle/>
          <a:p>
            <a:fld id="{4A2A9D82-8722-4A59-BB91-A2ADF2819B1B}" type="datetime1">
              <a:rPr lang="en-US" smtClean="0"/>
              <a:t>1/16/2024</a:t>
            </a:fld>
            <a:endParaRPr lang="en-US"/>
          </a:p>
        </p:txBody>
      </p:sp>
      <p:sp>
        <p:nvSpPr>
          <p:cNvPr id="6" name="Footer Placeholder 5"/>
          <p:cNvSpPr>
            <a:spLocks noGrp="1"/>
          </p:cNvSpPr>
          <p:nvPr>
            <p:ph type="ftr" sz="quarter" idx="11"/>
          </p:nvPr>
        </p:nvSpPr>
        <p:spPr/>
        <p:txBody>
          <a:bodyPr/>
          <a:lstStyle/>
          <a:p>
            <a:r>
              <a:rPr lang="en-US"/>
              <a:t>Dr. Saud Alamri</a:t>
            </a:r>
            <a:endParaRPr lang="ar-SA" dirty="0"/>
          </a:p>
        </p:txBody>
      </p:sp>
      <p:sp>
        <p:nvSpPr>
          <p:cNvPr id="7" name="Slide Number Placeholder 6"/>
          <p:cNvSpPr>
            <a:spLocks noGrp="1"/>
          </p:cNvSpPr>
          <p:nvPr>
            <p:ph type="sldNum" sz="quarter" idx="12"/>
          </p:nvPr>
        </p:nvSpPr>
        <p:spPr/>
        <p:txBody>
          <a:bodyPr/>
          <a:lstStyle/>
          <a:p>
            <a:fld id="{AF90A6A5-4BBC-4C8D-9850-BB817983DEE0}" type="slidenum">
              <a:rPr lang="en-US" smtClean="0"/>
              <a:t>11</a:t>
            </a:fld>
            <a:endParaRPr lang="en-US"/>
          </a:p>
        </p:txBody>
      </p:sp>
    </p:spTree>
    <p:extLst>
      <p:ext uri="{BB962C8B-B14F-4D97-AF65-F5344CB8AC3E}">
        <p14:creationId xmlns:p14="http://schemas.microsoft.com/office/powerpoint/2010/main" val="20356697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623CAD-B00D-4EB2-BFA0-C7B4EB06ACE4}"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5" name="Slide Number Placeholder 4"/>
          <p:cNvSpPr>
            <a:spLocks noGrp="1"/>
          </p:cNvSpPr>
          <p:nvPr>
            <p:ph type="sldNum" sz="quarter" idx="12"/>
          </p:nvPr>
        </p:nvSpPr>
        <p:spPr/>
        <p:txBody>
          <a:bodyPr/>
          <a:lstStyle/>
          <a:p>
            <a:fld id="{AF90A6A5-4BBC-4C8D-9850-BB817983DEE0}" type="slidenum">
              <a:rPr lang="en-US" smtClean="0"/>
              <a:t>12</a:t>
            </a:fld>
            <a:endParaRPr lang="en-US"/>
          </a:p>
        </p:txBody>
      </p:sp>
      <p:pic>
        <p:nvPicPr>
          <p:cNvPr id="1028" name="Picture 4" descr="نتيجة بحث الصور عن ‪visible l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2655" y="616848"/>
            <a:ext cx="7819545" cy="5509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812265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33551" y="96782"/>
            <a:ext cx="8639175" cy="6219138"/>
          </a:xfrm>
          <a:prstGeom prst="rect">
            <a:avLst/>
          </a:prstGeom>
        </p:spPr>
        <p:txBody>
          <a:bodyPr wrap="square">
            <a:spAutoFit/>
          </a:bodyPr>
          <a:lstStyle/>
          <a:p>
            <a:pPr lvl="0" algn="r">
              <a:lnSpc>
                <a:spcPct val="115000"/>
              </a:lnSpc>
            </a:pPr>
            <a:r>
              <a:rPr lang="ar-SA" sz="2400" dirty="0">
                <a:solidFill>
                  <a:srgbClr val="17375E"/>
                </a:solidFill>
                <a:effectLst>
                  <a:outerShdw blurRad="38100" dist="38100" dir="2700000" algn="tl">
                    <a:srgbClr val="000000">
                      <a:alpha val="43137"/>
                    </a:srgbClr>
                  </a:outerShdw>
                </a:effectLst>
                <a:latin typeface="Calibri"/>
              </a:rPr>
              <a:t>الطيف الشمسي هو مجموع الأشعة الشمسية ذات الأطوال والألوان المختلفة والتي</a:t>
            </a:r>
            <a:r>
              <a:rPr lang="ar-SA" sz="1000" dirty="0">
                <a:solidFill>
                  <a:prstClr val="black"/>
                </a:solidFill>
                <a:effectLst>
                  <a:outerShdw blurRad="38100" dist="38100" dir="2700000" algn="tl">
                    <a:srgbClr val="000000">
                      <a:alpha val="43137"/>
                    </a:srgbClr>
                  </a:outerShdw>
                </a:effectLst>
                <a:latin typeface="Calibri"/>
              </a:rPr>
              <a:t> </a:t>
            </a:r>
            <a:r>
              <a:rPr lang="ar-SA" sz="2400" dirty="0">
                <a:solidFill>
                  <a:srgbClr val="17375E"/>
                </a:solidFill>
                <a:effectLst>
                  <a:outerShdw blurRad="38100" dist="38100" dir="2700000" algn="tl">
                    <a:srgbClr val="000000">
                      <a:alpha val="43137"/>
                    </a:srgbClr>
                  </a:outerShdw>
                </a:effectLst>
                <a:latin typeface="Calibri"/>
              </a:rPr>
              <a:t>تستقبلها الأرض، وتقسم إلى عدة أنواع حسب لونها وطول موجتها:</a:t>
            </a:r>
            <a:endParaRPr lang="ar-SA" sz="1600" dirty="0">
              <a:solidFill>
                <a:srgbClr val="17375E"/>
              </a:solidFill>
              <a:effectLst>
                <a:outerShdw blurRad="38100" dist="38100" dir="2700000" algn="tl">
                  <a:srgbClr val="000000">
                    <a:alpha val="43137"/>
                  </a:srgbClr>
                </a:outerShdw>
              </a:effectLst>
              <a:latin typeface="Calibri"/>
            </a:endParaRPr>
          </a:p>
          <a:p>
            <a:pPr marL="742950" indent="-742950" algn="r" rtl="1">
              <a:buAutoNum type="arabicParenR"/>
            </a:pPr>
            <a:r>
              <a:rPr lang="ar-SA" sz="3600" dirty="0">
                <a:solidFill>
                  <a:srgbClr val="810000"/>
                </a:solidFill>
                <a:effectLst>
                  <a:outerShdw blurRad="38100" dist="38100" dir="2700000" algn="tl">
                    <a:srgbClr val="000000">
                      <a:alpha val="43137"/>
                    </a:srgbClr>
                  </a:outerShdw>
                </a:effectLst>
                <a:latin typeface="ArialMT"/>
              </a:rPr>
              <a:t>الأشعة غير المرئية:</a:t>
            </a:r>
          </a:p>
          <a:p>
            <a:pPr algn="r" rtl="1"/>
            <a:r>
              <a:rPr lang="ar-SA" sz="2400" dirty="0">
                <a:solidFill>
                  <a:srgbClr val="17375E"/>
                </a:solidFill>
                <a:effectLst>
                  <a:outerShdw blurRad="38100" dist="38100" dir="2700000" algn="tl">
                    <a:srgbClr val="000000">
                      <a:alpha val="43137"/>
                    </a:srgbClr>
                  </a:outerShdw>
                </a:effectLst>
                <a:latin typeface="Calibri"/>
              </a:rPr>
              <a:t>وهي الأشعة التي لا ترى بالعين المجردة مثل:</a:t>
            </a:r>
            <a:endParaRPr lang="en-US" sz="3600" dirty="0">
              <a:solidFill>
                <a:srgbClr val="810000"/>
              </a:solidFill>
              <a:effectLst>
                <a:outerShdw blurRad="38100" dist="38100" dir="2700000" algn="tl">
                  <a:srgbClr val="000000">
                    <a:alpha val="43137"/>
                  </a:srgbClr>
                </a:outerShdw>
              </a:effectLst>
              <a:latin typeface="ArialMT"/>
            </a:endParaRPr>
          </a:p>
          <a:p>
            <a:pPr algn="r">
              <a:lnSpc>
                <a:spcPct val="115000"/>
              </a:lnSpc>
            </a:pPr>
            <a:r>
              <a:rPr lang="en-US" sz="2400" dirty="0">
                <a:solidFill>
                  <a:srgbClr val="008000"/>
                </a:solidFill>
                <a:effectLst>
                  <a:outerShdw blurRad="38100" dist="38100" dir="2700000" algn="tl">
                    <a:srgbClr val="000000">
                      <a:alpha val="43137"/>
                    </a:srgbClr>
                  </a:outerShdw>
                </a:effectLst>
                <a:latin typeface="Calibri"/>
              </a:rPr>
              <a:t>: Ultraviolet </a:t>
            </a:r>
            <a:r>
              <a:rPr lang="ar-SA" sz="2400" dirty="0">
                <a:solidFill>
                  <a:srgbClr val="008000"/>
                </a:solidFill>
                <a:effectLst>
                  <a:outerShdw blurRad="38100" dist="38100" dir="2700000" algn="tl">
                    <a:srgbClr val="000000">
                      <a:alpha val="43137"/>
                    </a:srgbClr>
                  </a:outerShdw>
                </a:effectLst>
                <a:latin typeface="Calibri"/>
              </a:rPr>
              <a:t>أ- الأشعة فوق البنفسجية </a:t>
            </a:r>
            <a:endParaRPr lang="en-US" sz="2400" dirty="0">
              <a:solidFill>
                <a:srgbClr val="008000"/>
              </a:solidFill>
              <a:effectLst>
                <a:outerShdw blurRad="38100" dist="38100" dir="2700000" algn="tl">
                  <a:srgbClr val="000000">
                    <a:alpha val="43137"/>
                  </a:srgbClr>
                </a:outerShdw>
              </a:effectLst>
              <a:latin typeface="Calibri"/>
            </a:endParaRPr>
          </a:p>
          <a:p>
            <a:pPr algn="r" rtl="1">
              <a:lnSpc>
                <a:spcPct val="115000"/>
              </a:lnSpc>
              <a:spcAft>
                <a:spcPts val="1000"/>
              </a:spcAft>
            </a:pPr>
            <a:r>
              <a:rPr lang="ar-SA" sz="2400" dirty="0">
                <a:solidFill>
                  <a:srgbClr val="17375E"/>
                </a:solidFill>
                <a:effectLst>
                  <a:outerShdw blurRad="38100" dist="38100" dir="2700000" algn="tl">
                    <a:srgbClr val="000000">
                      <a:alpha val="43137"/>
                    </a:srgbClr>
                  </a:outerShdw>
                </a:effectLst>
                <a:latin typeface="Calibri"/>
              </a:rPr>
              <a:t>وطول موجتها أقصر من ٣٩٠مليميكرون وهي شديدة التأثير على بعض التفاعلات الكيميائية.</a:t>
            </a:r>
          </a:p>
          <a:p>
            <a:pPr algn="r" rtl="1">
              <a:lnSpc>
                <a:spcPct val="115000"/>
              </a:lnSpc>
              <a:spcAft>
                <a:spcPts val="1000"/>
              </a:spcAft>
            </a:pPr>
            <a:r>
              <a:rPr lang="ar-SA" sz="2400" dirty="0">
                <a:solidFill>
                  <a:srgbClr val="008000"/>
                </a:solidFill>
                <a:effectLst>
                  <a:outerShdw blurRad="38100" dist="38100" dir="2700000" algn="tl">
                    <a:srgbClr val="000000">
                      <a:alpha val="43137"/>
                    </a:srgbClr>
                  </a:outerShdw>
                </a:effectLst>
                <a:latin typeface="Calibri"/>
              </a:rPr>
              <a:t>ب- الأشعة تحت الحمراء </a:t>
            </a:r>
            <a:r>
              <a:rPr lang="en-US" sz="2400" dirty="0">
                <a:solidFill>
                  <a:srgbClr val="008000"/>
                </a:solidFill>
                <a:effectLst>
                  <a:outerShdw blurRad="38100" dist="38100" dir="2700000" algn="tl">
                    <a:srgbClr val="000000">
                      <a:alpha val="43137"/>
                    </a:srgbClr>
                  </a:outerShdw>
                </a:effectLst>
                <a:latin typeface="Calibri"/>
              </a:rPr>
              <a:t>Infrared</a:t>
            </a:r>
            <a:r>
              <a:rPr lang="ar-SA" sz="2400" dirty="0">
                <a:solidFill>
                  <a:srgbClr val="008000"/>
                </a:solidFill>
                <a:effectLst>
                  <a:outerShdw blurRad="38100" dist="38100" dir="2700000" algn="tl">
                    <a:srgbClr val="000000">
                      <a:alpha val="43137"/>
                    </a:srgbClr>
                  </a:outerShdw>
                </a:effectLst>
                <a:latin typeface="Calibri"/>
              </a:rPr>
              <a:t>:</a:t>
            </a:r>
            <a:endParaRPr lang="en-US" sz="2400" dirty="0">
              <a:solidFill>
                <a:srgbClr val="008000"/>
              </a:solidFill>
              <a:effectLst>
                <a:outerShdw blurRad="38100" dist="38100" dir="2700000" algn="tl">
                  <a:srgbClr val="000000">
                    <a:alpha val="43137"/>
                  </a:srgbClr>
                </a:outerShdw>
              </a:effectLst>
              <a:latin typeface="Calibri"/>
            </a:endParaRPr>
          </a:p>
          <a:p>
            <a:pPr algn="r" rtl="1">
              <a:lnSpc>
                <a:spcPct val="115000"/>
              </a:lnSpc>
              <a:spcAft>
                <a:spcPts val="1000"/>
              </a:spcAft>
            </a:pPr>
            <a:r>
              <a:rPr lang="ar-SA" sz="2400" dirty="0">
                <a:solidFill>
                  <a:srgbClr val="17375E"/>
                </a:solidFill>
                <a:effectLst>
                  <a:outerShdw blurRad="38100" dist="38100" dir="2700000" algn="tl">
                    <a:srgbClr val="000000">
                      <a:alpha val="43137"/>
                    </a:srgbClr>
                  </a:outerShdw>
                </a:effectLst>
                <a:latin typeface="Calibri"/>
              </a:rPr>
              <a:t>طول موجتها أكثر من ٧٦٠ مليميكرون ويمكن الشعور بها عن طريق الطاقة الحرارية الكبيرة التي تنتجها. </a:t>
            </a:r>
            <a:endParaRPr lang="en-US" sz="2400" dirty="0">
              <a:solidFill>
                <a:srgbClr val="17375E"/>
              </a:solidFill>
              <a:effectLst>
                <a:outerShdw blurRad="38100" dist="38100" dir="2700000" algn="tl">
                  <a:srgbClr val="000000">
                    <a:alpha val="43137"/>
                  </a:srgbClr>
                </a:outerShdw>
              </a:effectLst>
              <a:latin typeface="Calibri"/>
            </a:endParaRPr>
          </a:p>
          <a:p>
            <a:pPr algn="r" rtl="1">
              <a:spcAft>
                <a:spcPts val="1000"/>
              </a:spcAft>
            </a:pPr>
            <a:r>
              <a:rPr lang="ar-SA" sz="3600" dirty="0">
                <a:solidFill>
                  <a:srgbClr val="810000"/>
                </a:solidFill>
                <a:effectLst>
                  <a:outerShdw blurRad="38100" dist="38100" dir="2700000" algn="tl">
                    <a:srgbClr val="000000">
                      <a:alpha val="43137"/>
                    </a:srgbClr>
                  </a:outerShdw>
                </a:effectLst>
                <a:latin typeface="ArialMT"/>
              </a:rPr>
              <a:t>2) الأشعة المرئية (الضوء المرئي): </a:t>
            </a:r>
            <a:endParaRPr lang="en-US" sz="3600" dirty="0">
              <a:solidFill>
                <a:srgbClr val="810000"/>
              </a:solidFill>
              <a:effectLst>
                <a:outerShdw blurRad="38100" dist="38100" dir="2700000" algn="tl">
                  <a:srgbClr val="000000">
                    <a:alpha val="43137"/>
                  </a:srgbClr>
                </a:outerShdw>
              </a:effectLst>
              <a:latin typeface="ArialMT"/>
            </a:endParaRPr>
          </a:p>
          <a:p>
            <a:pPr lvl="0" algn="r"/>
            <a:r>
              <a:rPr lang="ar-SA" sz="2400" dirty="0">
                <a:solidFill>
                  <a:srgbClr val="17375E"/>
                </a:solidFill>
                <a:effectLst>
                  <a:outerShdw blurRad="38100" dist="38100" dir="2700000" algn="tl">
                    <a:srgbClr val="000000">
                      <a:alpha val="43137"/>
                    </a:srgbClr>
                  </a:outerShdw>
                </a:effectLst>
                <a:latin typeface="Calibri"/>
              </a:rPr>
              <a:t>وهي التي ترافقها ظاهرة الضوء ويتراوح طول موجتها بين ٣٩٠ و ٧٦٠ </a:t>
            </a:r>
            <a:r>
              <a:rPr lang="ar-SA" sz="2400" dirty="0" err="1">
                <a:solidFill>
                  <a:srgbClr val="17375E"/>
                </a:solidFill>
                <a:effectLst>
                  <a:outerShdw blurRad="38100" dist="38100" dir="2700000" algn="tl">
                    <a:srgbClr val="000000">
                      <a:alpha val="43137"/>
                    </a:srgbClr>
                  </a:outerShdw>
                </a:effectLst>
                <a:latin typeface="Calibri"/>
              </a:rPr>
              <a:t>مليميكرون</a:t>
            </a:r>
            <a:r>
              <a:rPr lang="ar-SA" sz="2400" dirty="0">
                <a:solidFill>
                  <a:srgbClr val="17375E"/>
                </a:solidFill>
                <a:effectLst>
                  <a:outerShdw blurRad="38100" dist="38100" dir="2700000" algn="tl">
                    <a:srgbClr val="000000">
                      <a:alpha val="43137"/>
                    </a:srgbClr>
                  </a:outerShdw>
                </a:effectLst>
                <a:latin typeface="Calibri"/>
              </a:rPr>
              <a:t> وهي التي تستطيع النباتات امتصاصها لصنع الغذاء.</a:t>
            </a:r>
            <a:endParaRPr lang="en-US" sz="1100" dirty="0">
              <a:effectLst>
                <a:outerShdw blurRad="38100" dist="38100" dir="2700000" algn="tl">
                  <a:srgbClr val="000000">
                    <a:alpha val="43137"/>
                  </a:srgbClr>
                </a:outerShdw>
              </a:effectLst>
              <a:latin typeface="Calibri"/>
              <a:ea typeface="Calibri"/>
            </a:endParaRPr>
          </a:p>
        </p:txBody>
      </p:sp>
      <p:sp>
        <p:nvSpPr>
          <p:cNvPr id="2" name="Date Placeholder 1"/>
          <p:cNvSpPr>
            <a:spLocks noGrp="1"/>
          </p:cNvSpPr>
          <p:nvPr>
            <p:ph type="dt" sz="half" idx="10"/>
          </p:nvPr>
        </p:nvSpPr>
        <p:spPr/>
        <p:txBody>
          <a:bodyPr/>
          <a:lstStyle/>
          <a:p>
            <a:fld id="{8A9CF756-D058-48B6-AC82-AF6DAAABB628}"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6" name="Slide Number Placeholder 5"/>
          <p:cNvSpPr>
            <a:spLocks noGrp="1"/>
          </p:cNvSpPr>
          <p:nvPr>
            <p:ph type="sldNum" sz="quarter" idx="12"/>
          </p:nvPr>
        </p:nvSpPr>
        <p:spPr/>
        <p:txBody>
          <a:bodyPr/>
          <a:lstStyle/>
          <a:p>
            <a:fld id="{AF90A6A5-4BBC-4C8D-9850-BB817983DEE0}" type="slidenum">
              <a:rPr lang="en-US" smtClean="0"/>
              <a:t>13</a:t>
            </a:fld>
            <a:endParaRPr lang="en-US"/>
          </a:p>
        </p:txBody>
      </p:sp>
    </p:spTree>
    <p:extLst>
      <p:ext uri="{BB962C8B-B14F-4D97-AF65-F5344CB8AC3E}">
        <p14:creationId xmlns:p14="http://schemas.microsoft.com/office/powerpoint/2010/main" val="19467944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0"/>
            <a:ext cx="8120062" cy="68100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ate Placeholder 1"/>
          <p:cNvSpPr>
            <a:spLocks noGrp="1"/>
          </p:cNvSpPr>
          <p:nvPr>
            <p:ph type="dt" sz="half" idx="10"/>
          </p:nvPr>
        </p:nvSpPr>
        <p:spPr/>
        <p:txBody>
          <a:bodyPr/>
          <a:lstStyle/>
          <a:p>
            <a:fld id="{4B96E178-7D61-4F27-B28F-267F610179D3}"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5" name="Slide Number Placeholder 4"/>
          <p:cNvSpPr>
            <a:spLocks noGrp="1"/>
          </p:cNvSpPr>
          <p:nvPr>
            <p:ph type="sldNum" sz="quarter" idx="12"/>
          </p:nvPr>
        </p:nvSpPr>
        <p:spPr/>
        <p:txBody>
          <a:bodyPr/>
          <a:lstStyle/>
          <a:p>
            <a:fld id="{AF90A6A5-4BBC-4C8D-9850-BB817983DEE0}" type="slidenum">
              <a:rPr lang="en-US" smtClean="0"/>
              <a:t>14</a:t>
            </a:fld>
            <a:endParaRPr lang="en-US"/>
          </a:p>
        </p:txBody>
      </p:sp>
    </p:spTree>
    <p:extLst>
      <p:ext uri="{BB962C8B-B14F-4D97-AF65-F5344CB8AC3E}">
        <p14:creationId xmlns:p14="http://schemas.microsoft.com/office/powerpoint/2010/main" val="10834685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B6DBE43-C370-49E5-97EC-3E7717359667}"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2" name="Slide Number Placeholder 1"/>
          <p:cNvSpPr>
            <a:spLocks noGrp="1"/>
          </p:cNvSpPr>
          <p:nvPr>
            <p:ph type="sldNum" sz="quarter" idx="12"/>
          </p:nvPr>
        </p:nvSpPr>
        <p:spPr/>
        <p:txBody>
          <a:bodyPr/>
          <a:lstStyle/>
          <a:p>
            <a:fld id="{AF90A6A5-4BBC-4C8D-9850-BB817983DEE0}" type="slidenum">
              <a:rPr lang="en-US" smtClean="0"/>
              <a:t>15</a:t>
            </a:fld>
            <a:endParaRPr lang="en-US"/>
          </a:p>
        </p:txBody>
      </p:sp>
      <p:pic>
        <p:nvPicPr>
          <p:cNvPr id="1026" name="Picture 2" descr="Pi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4241" y="642491"/>
            <a:ext cx="7620000" cy="55245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3804009" y="6272785"/>
            <a:ext cx="3313728" cy="369332"/>
          </a:xfrm>
          <a:prstGeom prst="rect">
            <a:avLst/>
          </a:prstGeom>
        </p:spPr>
        <p:txBody>
          <a:bodyPr wrap="none">
            <a:spAutoFit/>
          </a:bodyPr>
          <a:lstStyle/>
          <a:p>
            <a:r>
              <a:rPr lang="en-US" dirty="0">
                <a:latin typeface="Segoe Print" panose="02000600000000000000" pitchFamily="2" charset="0"/>
              </a:rPr>
              <a:t>P: </a:t>
            </a:r>
            <a:r>
              <a:rPr lang="en-US" dirty="0" err="1">
                <a:latin typeface="Segoe Print" panose="02000600000000000000" pitchFamily="2" charset="0"/>
              </a:rPr>
              <a:t>peta</a:t>
            </a:r>
            <a:r>
              <a:rPr lang="en-US" dirty="0">
                <a:latin typeface="Segoe Print" panose="02000600000000000000" pitchFamily="2" charset="0"/>
              </a:rPr>
              <a:t> (10^15)، W: watt</a:t>
            </a:r>
            <a:endParaRPr lang="en-US" dirty="0"/>
          </a:p>
        </p:txBody>
      </p:sp>
    </p:spTree>
    <p:extLst>
      <p:ext uri="{BB962C8B-B14F-4D97-AF65-F5344CB8AC3E}">
        <p14:creationId xmlns:p14="http://schemas.microsoft.com/office/powerpoint/2010/main" val="19258253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07128" y="381001"/>
            <a:ext cx="8679873" cy="5053691"/>
          </a:xfrm>
          <a:prstGeom prst="rect">
            <a:avLst/>
          </a:prstGeom>
        </p:spPr>
        <p:txBody>
          <a:bodyPr wrap="square">
            <a:spAutoFit/>
          </a:bodyPr>
          <a:lstStyle/>
          <a:p>
            <a:pPr algn="r">
              <a:lnSpc>
                <a:spcPct val="115000"/>
              </a:lnSpc>
            </a:pPr>
            <a:r>
              <a:rPr lang="ar-SA" sz="3200" u="sng" dirty="0">
                <a:solidFill>
                  <a:srgbClr val="810000"/>
                </a:solidFill>
                <a:effectLst>
                  <a:outerShdw blurRad="38100" dist="38100" dir="2700000" algn="tl">
                    <a:srgbClr val="000000">
                      <a:alpha val="43137"/>
                    </a:srgbClr>
                  </a:outerShdw>
                </a:effectLst>
                <a:latin typeface="Arial Rounded MT Bold" panose="020F0704030504030204" pitchFamily="34" charset="0"/>
              </a:rPr>
              <a:t>تغيرات الإشعاع الشمسي خلال عبوره للغلاف الجوي:</a:t>
            </a:r>
            <a:endParaRPr lang="en-US" sz="1050" u="sng" dirty="0">
              <a:effectLst>
                <a:outerShdw blurRad="38100" dist="38100" dir="2700000" algn="tl">
                  <a:srgbClr val="000000">
                    <a:alpha val="43137"/>
                  </a:srgbClr>
                </a:outerShdw>
              </a:effectLst>
              <a:latin typeface="Arial Rounded MT Bold" panose="020F0704030504030204" pitchFamily="34" charset="0"/>
              <a:ea typeface="Calibri"/>
            </a:endParaRPr>
          </a:p>
          <a:p>
            <a:pPr algn="r" rtl="1">
              <a:lnSpc>
                <a:spcPct val="115000"/>
              </a:lnSpc>
            </a:pPr>
            <a:r>
              <a:rPr lang="ar-SA" sz="2800" dirty="0">
                <a:solidFill>
                  <a:srgbClr val="17375E"/>
                </a:solidFill>
                <a:effectLst>
                  <a:outerShdw blurRad="38100" dist="38100" dir="2700000" algn="tl">
                    <a:srgbClr val="000000">
                      <a:alpha val="43137"/>
                    </a:srgbClr>
                  </a:outerShdw>
                </a:effectLst>
                <a:latin typeface="Arial Rounded MT Bold" panose="020F0704030504030204" pitchFamily="34" charset="0"/>
              </a:rPr>
              <a:t>يتعرض الإشعاع الشمسي خلال عبوره الغلاف الجوي </a:t>
            </a:r>
            <a:r>
              <a:rPr lang="en-US" sz="2000" dirty="0">
                <a:solidFill>
                  <a:srgbClr val="17375E"/>
                </a:solidFill>
                <a:effectLst>
                  <a:outerShdw blurRad="38100" dist="38100" dir="2700000" algn="tl">
                    <a:srgbClr val="000000">
                      <a:alpha val="43137"/>
                    </a:srgbClr>
                  </a:outerShdw>
                </a:effectLst>
                <a:latin typeface="Arial Rounded MT Bold" panose="020F0704030504030204" pitchFamily="34" charset="0"/>
              </a:rPr>
              <a:t>Atmosphere</a:t>
            </a:r>
            <a:r>
              <a:rPr lang="en-US" sz="2800" dirty="0">
                <a:solidFill>
                  <a:srgbClr val="17375E"/>
                </a:solidFill>
                <a:effectLst>
                  <a:outerShdw blurRad="38100" dist="38100" dir="2700000" algn="tl">
                    <a:srgbClr val="000000">
                      <a:alpha val="43137"/>
                    </a:srgbClr>
                  </a:outerShdw>
                </a:effectLst>
                <a:latin typeface="Arial Rounded MT Bold" panose="020F0704030504030204" pitchFamily="34" charset="0"/>
              </a:rPr>
              <a:t> </a:t>
            </a:r>
            <a:r>
              <a:rPr lang="ar-SA" sz="2800" dirty="0">
                <a:solidFill>
                  <a:srgbClr val="17375E"/>
                </a:solidFill>
                <a:effectLst>
                  <a:outerShdw blurRad="38100" dist="38100" dir="2700000" algn="tl">
                    <a:srgbClr val="000000">
                      <a:alpha val="43137"/>
                    </a:srgbClr>
                  </a:outerShdw>
                </a:effectLst>
                <a:latin typeface="Arial Rounded MT Bold" panose="020F0704030504030204" pitchFamily="34" charset="0"/>
              </a:rPr>
              <a:t>إلى تغيرات كمية ونوعية، وتتوقف كمية الإشعاع الشمسي التي يتلقاها أي مكان على سطح الكرة الأرضية على عدة عوامل أهمها:</a:t>
            </a:r>
          </a:p>
          <a:p>
            <a:pPr algn="r">
              <a:lnSpc>
                <a:spcPct val="115000"/>
              </a:lnSpc>
            </a:pPr>
            <a:endParaRPr lang="en-US" sz="2800" dirty="0">
              <a:solidFill>
                <a:srgbClr val="008000"/>
              </a:solidFill>
              <a:effectLst>
                <a:outerShdw blurRad="38100" dist="38100" dir="2700000" algn="tl">
                  <a:srgbClr val="000000">
                    <a:alpha val="43137"/>
                  </a:srgbClr>
                </a:outerShdw>
              </a:effectLst>
              <a:latin typeface="Arial Rounded MT Bold" panose="020F0704030504030204" pitchFamily="34" charset="0"/>
            </a:endParaRPr>
          </a:p>
          <a:p>
            <a:pPr algn="r">
              <a:lnSpc>
                <a:spcPct val="115000"/>
              </a:lnSpc>
            </a:pPr>
            <a:r>
              <a:rPr lang="en-US" sz="2400" dirty="0">
                <a:solidFill>
                  <a:srgbClr val="008000"/>
                </a:solidFill>
                <a:effectLst>
                  <a:outerShdw blurRad="38100" dist="38100" dir="2700000" algn="tl">
                    <a:srgbClr val="000000">
                      <a:alpha val="43137"/>
                    </a:srgbClr>
                  </a:outerShdw>
                </a:effectLst>
                <a:latin typeface="Arial Rounded MT Bold" panose="020F0704030504030204" pitchFamily="34" charset="0"/>
              </a:rPr>
              <a:t>Radiation absorption</a:t>
            </a:r>
            <a:r>
              <a:rPr lang="ar-SA" sz="2400" dirty="0">
                <a:solidFill>
                  <a:srgbClr val="008000"/>
                </a:solidFill>
                <a:effectLst>
                  <a:outerShdw blurRad="38100" dist="38100" dir="2700000" algn="tl">
                    <a:srgbClr val="000000">
                      <a:alpha val="43137"/>
                    </a:srgbClr>
                  </a:outerShdw>
                </a:effectLst>
                <a:latin typeface="Arial Rounded MT Bold" panose="020F0704030504030204" pitchFamily="34" charset="0"/>
              </a:rPr>
              <a:t> </a:t>
            </a:r>
            <a:r>
              <a:rPr lang="ar-SA" sz="2800" dirty="0">
                <a:solidFill>
                  <a:srgbClr val="008000"/>
                </a:solidFill>
                <a:effectLst>
                  <a:outerShdw blurRad="38100" dist="38100" dir="2700000" algn="tl">
                    <a:srgbClr val="000000">
                      <a:alpha val="43137"/>
                    </a:srgbClr>
                  </a:outerShdw>
                </a:effectLst>
                <a:latin typeface="Arial Rounded MT Bold" panose="020F0704030504030204" pitchFamily="34" charset="0"/>
              </a:rPr>
              <a:t>1-امتصاص الإشعاع</a:t>
            </a:r>
          </a:p>
          <a:p>
            <a:pPr algn="r">
              <a:lnSpc>
                <a:spcPct val="115000"/>
              </a:lnSpc>
            </a:pPr>
            <a:endParaRPr lang="en-US" sz="2800" dirty="0">
              <a:solidFill>
                <a:srgbClr val="008000"/>
              </a:solidFill>
              <a:effectLst>
                <a:outerShdw blurRad="38100" dist="38100" dir="2700000" algn="tl">
                  <a:srgbClr val="000000">
                    <a:alpha val="43137"/>
                  </a:srgbClr>
                </a:outerShdw>
              </a:effectLst>
              <a:latin typeface="Arial Rounded MT Bold" panose="020F0704030504030204" pitchFamily="34" charset="0"/>
            </a:endParaRPr>
          </a:p>
          <a:p>
            <a:pPr algn="r">
              <a:lnSpc>
                <a:spcPct val="115000"/>
              </a:lnSpc>
            </a:pPr>
            <a:r>
              <a:rPr lang="en-US" sz="2400" dirty="0">
                <a:solidFill>
                  <a:srgbClr val="008000"/>
                </a:solidFill>
                <a:effectLst>
                  <a:outerShdw blurRad="38100" dist="38100" dir="2700000" algn="tl">
                    <a:srgbClr val="000000">
                      <a:alpha val="43137"/>
                    </a:srgbClr>
                  </a:outerShdw>
                </a:effectLst>
                <a:latin typeface="Arial Rounded MT Bold" panose="020F0704030504030204" pitchFamily="34" charset="0"/>
              </a:rPr>
              <a:t>Radiation reflection</a:t>
            </a:r>
            <a:r>
              <a:rPr lang="ar-SA" sz="2400" dirty="0">
                <a:solidFill>
                  <a:srgbClr val="008000"/>
                </a:solidFill>
                <a:effectLst>
                  <a:outerShdw blurRad="38100" dist="38100" dir="2700000" algn="tl">
                    <a:srgbClr val="000000">
                      <a:alpha val="43137"/>
                    </a:srgbClr>
                  </a:outerShdw>
                </a:effectLst>
                <a:latin typeface="Arial Rounded MT Bold" panose="020F0704030504030204" pitchFamily="34" charset="0"/>
              </a:rPr>
              <a:t> </a:t>
            </a:r>
            <a:r>
              <a:rPr lang="ar-SA" sz="2800" dirty="0">
                <a:solidFill>
                  <a:srgbClr val="008000"/>
                </a:solidFill>
                <a:effectLst>
                  <a:outerShdw blurRad="38100" dist="38100" dir="2700000" algn="tl">
                    <a:srgbClr val="000000">
                      <a:alpha val="43137"/>
                    </a:srgbClr>
                  </a:outerShdw>
                </a:effectLst>
                <a:latin typeface="Arial Rounded MT Bold" panose="020F0704030504030204" pitchFamily="34" charset="0"/>
              </a:rPr>
              <a:t>2-انعكاس وانتشار الإشعاع الشمسي</a:t>
            </a:r>
          </a:p>
          <a:p>
            <a:pPr algn="r">
              <a:lnSpc>
                <a:spcPct val="115000"/>
              </a:lnSpc>
            </a:pPr>
            <a:endParaRPr lang="en-US" sz="2800" dirty="0">
              <a:solidFill>
                <a:srgbClr val="008000"/>
              </a:solidFill>
              <a:effectLst>
                <a:outerShdw blurRad="38100" dist="38100" dir="2700000" algn="tl">
                  <a:srgbClr val="000000">
                    <a:alpha val="43137"/>
                  </a:srgbClr>
                </a:outerShdw>
              </a:effectLst>
              <a:latin typeface="Arial Rounded MT Bold" panose="020F0704030504030204" pitchFamily="34" charset="0"/>
            </a:endParaRPr>
          </a:p>
          <a:p>
            <a:pPr algn="r"/>
            <a:r>
              <a:rPr lang="ar-SA" sz="2800" dirty="0">
                <a:solidFill>
                  <a:srgbClr val="008000"/>
                </a:solidFill>
                <a:effectLst>
                  <a:outerShdw blurRad="38100" dist="38100" dir="2700000" algn="tl">
                    <a:srgbClr val="000000">
                      <a:alpha val="43137"/>
                    </a:srgbClr>
                  </a:outerShdw>
                </a:effectLst>
                <a:latin typeface="Arial Rounded MT Bold" panose="020F0704030504030204" pitchFamily="34" charset="0"/>
              </a:rPr>
              <a:t>٣- درجة ميل الأشعة الساقطة على سطح الأرض</a:t>
            </a:r>
            <a:r>
              <a:rPr lang="ar-SA" sz="2800" dirty="0">
                <a:solidFill>
                  <a:srgbClr val="17375E"/>
                </a:solidFill>
                <a:effectLst>
                  <a:outerShdw blurRad="38100" dist="38100" dir="2700000" algn="tl">
                    <a:srgbClr val="000000">
                      <a:alpha val="43137"/>
                    </a:srgbClr>
                  </a:outerShdw>
                </a:effectLst>
                <a:latin typeface="Arial Rounded MT Bold" panose="020F0704030504030204" pitchFamily="34" charset="0"/>
              </a:rPr>
              <a:t> </a:t>
            </a:r>
            <a:endParaRPr lang="en-US" sz="2800" dirty="0">
              <a:solidFill>
                <a:srgbClr val="17375E"/>
              </a:solidFill>
              <a:effectLst>
                <a:outerShdw blurRad="38100" dist="38100" dir="2700000" algn="tl">
                  <a:srgbClr val="000000">
                    <a:alpha val="43137"/>
                  </a:srgbClr>
                </a:outerShdw>
              </a:effectLst>
              <a:latin typeface="Arial Rounded MT Bold" panose="020F0704030504030204" pitchFamily="34" charset="0"/>
            </a:endParaRPr>
          </a:p>
        </p:txBody>
      </p:sp>
      <p:sp>
        <p:nvSpPr>
          <p:cNvPr id="2" name="Date Placeholder 1"/>
          <p:cNvSpPr>
            <a:spLocks noGrp="1"/>
          </p:cNvSpPr>
          <p:nvPr>
            <p:ph type="dt" sz="half" idx="10"/>
          </p:nvPr>
        </p:nvSpPr>
        <p:spPr/>
        <p:txBody>
          <a:bodyPr/>
          <a:lstStyle/>
          <a:p>
            <a:fld id="{733AE1E9-570C-4F6D-B542-E7FA7E087D25}"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6" name="Slide Number Placeholder 5"/>
          <p:cNvSpPr>
            <a:spLocks noGrp="1"/>
          </p:cNvSpPr>
          <p:nvPr>
            <p:ph type="sldNum" sz="quarter" idx="12"/>
          </p:nvPr>
        </p:nvSpPr>
        <p:spPr/>
        <p:txBody>
          <a:bodyPr/>
          <a:lstStyle/>
          <a:p>
            <a:fld id="{AF90A6A5-4BBC-4C8D-9850-BB817983DEE0}" type="slidenum">
              <a:rPr lang="en-US" smtClean="0"/>
              <a:t>16</a:t>
            </a:fld>
            <a:endParaRPr lang="en-US"/>
          </a:p>
        </p:txBody>
      </p:sp>
    </p:spTree>
    <p:extLst>
      <p:ext uri="{BB962C8B-B14F-4D97-AF65-F5344CB8AC3E}">
        <p14:creationId xmlns:p14="http://schemas.microsoft.com/office/powerpoint/2010/main" val="31447876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38300" y="839732"/>
            <a:ext cx="8763000" cy="4127284"/>
          </a:xfrm>
          <a:prstGeom prst="rect">
            <a:avLst/>
          </a:prstGeom>
        </p:spPr>
        <p:txBody>
          <a:bodyPr wrap="square">
            <a:spAutoFit/>
          </a:bodyPr>
          <a:lstStyle/>
          <a:p>
            <a:pPr algn="r">
              <a:lnSpc>
                <a:spcPct val="115000"/>
              </a:lnSpc>
            </a:pPr>
            <a:r>
              <a:rPr lang="ar-SA" sz="3600" dirty="0">
                <a:solidFill>
                  <a:srgbClr val="810000"/>
                </a:solidFill>
                <a:effectLst>
                  <a:outerShdw blurRad="38100" dist="38100" dir="2700000" algn="tl">
                    <a:srgbClr val="000000">
                      <a:alpha val="43137"/>
                    </a:srgbClr>
                  </a:outerShdw>
                </a:effectLst>
                <a:latin typeface="ArialMT"/>
              </a:rPr>
              <a:t>تأثير الماء على الضوء:</a:t>
            </a:r>
            <a:endParaRPr lang="en-US" sz="1100" dirty="0">
              <a:effectLst>
                <a:outerShdw blurRad="38100" dist="38100" dir="2700000" algn="tl">
                  <a:srgbClr val="000000">
                    <a:alpha val="43137"/>
                  </a:srgbClr>
                </a:outerShdw>
              </a:effectLst>
              <a:latin typeface="Calibri"/>
              <a:ea typeface="Calibri"/>
            </a:endParaRPr>
          </a:p>
          <a:p>
            <a:pPr algn="r">
              <a:lnSpc>
                <a:spcPct val="115000"/>
              </a:lnSpc>
            </a:pPr>
            <a:r>
              <a:rPr lang="ar-SA" sz="3200" dirty="0">
                <a:solidFill>
                  <a:srgbClr val="17375E"/>
                </a:solidFill>
                <a:effectLst>
                  <a:outerShdw blurRad="38100" dist="38100" dir="2700000" algn="tl">
                    <a:srgbClr val="000000">
                      <a:alpha val="43137"/>
                    </a:srgbClr>
                  </a:outerShdw>
                </a:effectLst>
                <a:latin typeface="Calibri"/>
              </a:rPr>
              <a:t>تنخفض شدة الإشعاع الشمسي انخفاضًا واضحا بتأثير طبقة الماء، إذ يعكس سطح</a:t>
            </a:r>
            <a:r>
              <a:rPr lang="ar-SA" sz="1100" dirty="0">
                <a:effectLst>
                  <a:outerShdw blurRad="38100" dist="38100" dir="2700000" algn="tl">
                    <a:srgbClr val="000000">
                      <a:alpha val="43137"/>
                    </a:srgbClr>
                  </a:outerShdw>
                </a:effectLst>
                <a:latin typeface="Calibri"/>
              </a:rPr>
              <a:t> </a:t>
            </a:r>
            <a:r>
              <a:rPr lang="ar-SA" sz="3200" dirty="0">
                <a:solidFill>
                  <a:srgbClr val="17375E"/>
                </a:solidFill>
                <a:effectLst>
                  <a:outerShdw blurRad="38100" dist="38100" dir="2700000" algn="tl">
                    <a:srgbClr val="000000">
                      <a:alpha val="43137"/>
                    </a:srgbClr>
                  </a:outerShdw>
                </a:effectLst>
                <a:latin typeface="Calibri"/>
              </a:rPr>
              <a:t>الماء جزءا من الإشعاع الشمسي، وتعتمد كمية الإشعاع المنعكس على زاوية سقوط الأشعة.</a:t>
            </a:r>
            <a:r>
              <a:rPr lang="ar-SA" sz="1100" dirty="0">
                <a:effectLst>
                  <a:outerShdw blurRad="38100" dist="38100" dir="2700000" algn="tl">
                    <a:srgbClr val="000000">
                      <a:alpha val="43137"/>
                    </a:srgbClr>
                  </a:outerShdw>
                </a:effectLst>
                <a:latin typeface="Calibri"/>
              </a:rPr>
              <a:t> </a:t>
            </a:r>
            <a:endParaRPr lang="ar-SA" sz="3200" dirty="0">
              <a:solidFill>
                <a:srgbClr val="17375E"/>
              </a:solidFill>
              <a:effectLst>
                <a:outerShdw blurRad="38100" dist="38100" dir="2700000" algn="tl">
                  <a:srgbClr val="000000">
                    <a:alpha val="43137"/>
                  </a:srgbClr>
                </a:outerShdw>
              </a:effectLst>
              <a:latin typeface="Calibri"/>
            </a:endParaRPr>
          </a:p>
          <a:p>
            <a:pPr algn="r">
              <a:lnSpc>
                <a:spcPct val="115000"/>
              </a:lnSpc>
            </a:pPr>
            <a:endParaRPr lang="ar-SA" sz="3200" dirty="0">
              <a:solidFill>
                <a:srgbClr val="17375E"/>
              </a:solidFill>
              <a:effectLst>
                <a:outerShdw blurRad="38100" dist="38100" dir="2700000" algn="tl">
                  <a:srgbClr val="000000">
                    <a:alpha val="43137"/>
                  </a:srgbClr>
                </a:outerShdw>
              </a:effectLst>
              <a:latin typeface="Calibri"/>
            </a:endParaRPr>
          </a:p>
          <a:p>
            <a:pPr algn="r">
              <a:lnSpc>
                <a:spcPct val="115000"/>
              </a:lnSpc>
            </a:pPr>
            <a:r>
              <a:rPr lang="ar-SA" sz="3200" dirty="0">
                <a:solidFill>
                  <a:srgbClr val="17375E"/>
                </a:solidFill>
                <a:effectLst>
                  <a:outerShdw blurRad="38100" dist="38100" dir="2700000" algn="tl">
                    <a:srgbClr val="000000">
                      <a:alpha val="43137"/>
                    </a:srgbClr>
                  </a:outerShdw>
                </a:effectLst>
                <a:latin typeface="Calibri"/>
              </a:rPr>
              <a:t>عندما تكون الشمس في السمت يعكس سطح الماء الراكد حوالي ٦% من كمية</a:t>
            </a:r>
            <a:r>
              <a:rPr lang="ar-SA" sz="1100" dirty="0">
                <a:effectLst>
                  <a:outerShdw blurRad="38100" dist="38100" dir="2700000" algn="tl">
                    <a:srgbClr val="000000">
                      <a:alpha val="43137"/>
                    </a:srgbClr>
                  </a:outerShdw>
                </a:effectLst>
                <a:latin typeface="Calibri"/>
              </a:rPr>
              <a:t> </a:t>
            </a:r>
            <a:r>
              <a:rPr lang="ar-SA" sz="3200" dirty="0">
                <a:solidFill>
                  <a:srgbClr val="17375E"/>
                </a:solidFill>
                <a:effectLst>
                  <a:outerShdw blurRad="38100" dist="38100" dir="2700000" algn="tl">
                    <a:srgbClr val="000000">
                      <a:alpha val="43137"/>
                    </a:srgbClr>
                  </a:outerShdw>
                </a:effectLst>
                <a:latin typeface="Calibri"/>
              </a:rPr>
              <a:t>الإشعاع الشمسي الذي يتلقاه.</a:t>
            </a:r>
            <a:endParaRPr lang="en-US" sz="1100" dirty="0">
              <a:effectLst>
                <a:outerShdw blurRad="38100" dist="38100" dir="2700000" algn="tl">
                  <a:srgbClr val="000000">
                    <a:alpha val="43137"/>
                  </a:srgbClr>
                </a:outerShdw>
              </a:effectLst>
              <a:latin typeface="Calibri"/>
              <a:ea typeface="Calibri"/>
            </a:endParaRPr>
          </a:p>
        </p:txBody>
      </p:sp>
      <p:sp>
        <p:nvSpPr>
          <p:cNvPr id="2" name="Date Placeholder 1"/>
          <p:cNvSpPr>
            <a:spLocks noGrp="1"/>
          </p:cNvSpPr>
          <p:nvPr>
            <p:ph type="dt" sz="half" idx="10"/>
          </p:nvPr>
        </p:nvSpPr>
        <p:spPr/>
        <p:txBody>
          <a:bodyPr/>
          <a:lstStyle/>
          <a:p>
            <a:fld id="{D99436EB-3E0E-46EB-BAFB-72F20785AF9F}"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6" name="Slide Number Placeholder 5"/>
          <p:cNvSpPr>
            <a:spLocks noGrp="1"/>
          </p:cNvSpPr>
          <p:nvPr>
            <p:ph type="sldNum" sz="quarter" idx="12"/>
          </p:nvPr>
        </p:nvSpPr>
        <p:spPr/>
        <p:txBody>
          <a:bodyPr/>
          <a:lstStyle/>
          <a:p>
            <a:fld id="{AF90A6A5-4BBC-4C8D-9850-BB817983DEE0}" type="slidenum">
              <a:rPr lang="en-US" smtClean="0"/>
              <a:t>17</a:t>
            </a:fld>
            <a:endParaRPr lang="en-US"/>
          </a:p>
        </p:txBody>
      </p:sp>
    </p:spTree>
    <p:extLst>
      <p:ext uri="{BB962C8B-B14F-4D97-AF65-F5344CB8AC3E}">
        <p14:creationId xmlns:p14="http://schemas.microsoft.com/office/powerpoint/2010/main" val="22752864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97914" y="150357"/>
            <a:ext cx="8763000" cy="5543056"/>
          </a:xfrm>
          <a:prstGeom prst="rect">
            <a:avLst/>
          </a:prstGeom>
        </p:spPr>
        <p:txBody>
          <a:bodyPr wrap="square">
            <a:spAutoFit/>
          </a:bodyPr>
          <a:lstStyle/>
          <a:p>
            <a:pPr algn="r">
              <a:lnSpc>
                <a:spcPct val="115000"/>
              </a:lnSpc>
            </a:pPr>
            <a:r>
              <a:rPr lang="ar-SA" sz="3200" dirty="0">
                <a:solidFill>
                  <a:srgbClr val="00B050"/>
                </a:solidFill>
                <a:effectLst>
                  <a:outerShdw blurRad="38100" dist="38100" dir="2700000" algn="tl">
                    <a:srgbClr val="000000">
                      <a:alpha val="43137"/>
                    </a:srgbClr>
                  </a:outerShdw>
                </a:effectLst>
                <a:latin typeface="Calibri"/>
              </a:rPr>
              <a:t>مياه المحيط تقسم إلى ثلاث طبقات متراكبة فوق بعضها البعض</a:t>
            </a:r>
            <a:r>
              <a:rPr lang="ar-SA" sz="1100" dirty="0">
                <a:solidFill>
                  <a:srgbClr val="00B050"/>
                </a:solidFill>
                <a:effectLst>
                  <a:outerShdw blurRad="38100" dist="38100" dir="2700000" algn="tl">
                    <a:srgbClr val="000000">
                      <a:alpha val="43137"/>
                    </a:srgbClr>
                  </a:outerShdw>
                </a:effectLst>
                <a:latin typeface="Calibri"/>
              </a:rPr>
              <a:t> </a:t>
            </a:r>
            <a:r>
              <a:rPr lang="ar-SA" sz="3200" dirty="0">
                <a:solidFill>
                  <a:srgbClr val="00B050"/>
                </a:solidFill>
                <a:effectLst>
                  <a:outerShdw blurRad="38100" dist="38100" dir="2700000" algn="tl">
                    <a:srgbClr val="000000">
                      <a:alpha val="43137"/>
                    </a:srgbClr>
                  </a:outerShdw>
                </a:effectLst>
                <a:latin typeface="Calibri"/>
              </a:rPr>
              <a:t>تبعًا لنصيب كل طبقة من الأشعة الشمسية وهي:</a:t>
            </a:r>
            <a:endParaRPr lang="en-US" sz="3600" dirty="0">
              <a:solidFill>
                <a:srgbClr val="00B050"/>
              </a:solidFill>
              <a:effectLst>
                <a:outerShdw blurRad="38100" dist="38100" dir="2700000" algn="tl">
                  <a:srgbClr val="000000">
                    <a:alpha val="43137"/>
                  </a:srgbClr>
                </a:outerShdw>
              </a:effectLst>
              <a:latin typeface="Arial Rounded MT Bold" panose="020F0704030504030204" pitchFamily="34" charset="0"/>
            </a:endParaRPr>
          </a:p>
          <a:p>
            <a:pPr algn="r">
              <a:lnSpc>
                <a:spcPct val="115000"/>
              </a:lnSpc>
            </a:pPr>
            <a:r>
              <a:rPr lang="en-US" sz="3200" dirty="0">
                <a:solidFill>
                  <a:srgbClr val="C00000"/>
                </a:solidFill>
                <a:effectLst>
                  <a:outerShdw blurRad="38100" dist="38100" dir="2700000" algn="tl">
                    <a:srgbClr val="000000">
                      <a:alpha val="43137"/>
                    </a:srgbClr>
                  </a:outerShdw>
                </a:effectLst>
                <a:latin typeface="Arial Rounded MT Bold" panose="020F0704030504030204" pitchFamily="34" charset="0"/>
              </a:rPr>
              <a:t>Euphotic zone</a:t>
            </a:r>
            <a:r>
              <a:rPr lang="ar-SA" sz="3200" dirty="0">
                <a:solidFill>
                  <a:srgbClr val="C00000"/>
                </a:solidFill>
                <a:effectLst>
                  <a:outerShdw blurRad="38100" dist="38100" dir="2700000" algn="tl">
                    <a:srgbClr val="000000">
                      <a:alpha val="43137"/>
                    </a:srgbClr>
                  </a:outerShdw>
                </a:effectLst>
                <a:latin typeface="Arial Rounded MT Bold" panose="020F0704030504030204" pitchFamily="34" charset="0"/>
              </a:rPr>
              <a:t>الطبقة العليا </a:t>
            </a:r>
            <a:endParaRPr lang="en-US" sz="3200" dirty="0">
              <a:solidFill>
                <a:srgbClr val="C00000"/>
              </a:solidFill>
              <a:effectLst>
                <a:outerShdw blurRad="38100" dist="38100" dir="2700000" algn="tl">
                  <a:srgbClr val="000000">
                    <a:alpha val="43137"/>
                  </a:srgbClr>
                </a:outerShdw>
              </a:effectLst>
              <a:latin typeface="Arial Rounded MT Bold" panose="020F0704030504030204" pitchFamily="34" charset="0"/>
            </a:endParaRPr>
          </a:p>
          <a:p>
            <a:pPr algn="r">
              <a:lnSpc>
                <a:spcPct val="115000"/>
              </a:lnSpc>
            </a:pPr>
            <a:endParaRPr lang="ar-SA" sz="3600" dirty="0">
              <a:solidFill>
                <a:schemeClr val="accent6">
                  <a:lumMod val="25000"/>
                </a:schemeClr>
              </a:solidFill>
              <a:effectLst>
                <a:outerShdw blurRad="38100" dist="38100" dir="2700000" algn="tl">
                  <a:srgbClr val="000000">
                    <a:alpha val="43137"/>
                  </a:srgbClr>
                </a:outerShdw>
              </a:effectLst>
              <a:latin typeface="Arial Rounded MT Bold" panose="020F0704030504030204" pitchFamily="34" charset="0"/>
            </a:endParaRPr>
          </a:p>
          <a:p>
            <a:pPr algn="r">
              <a:lnSpc>
                <a:spcPct val="115000"/>
              </a:lnSpc>
            </a:pPr>
            <a:endParaRPr lang="en-US" sz="3600" dirty="0">
              <a:solidFill>
                <a:schemeClr val="accent6">
                  <a:lumMod val="25000"/>
                </a:schemeClr>
              </a:solidFill>
              <a:effectLst>
                <a:outerShdw blurRad="38100" dist="38100" dir="2700000" algn="tl">
                  <a:srgbClr val="000000">
                    <a:alpha val="43137"/>
                  </a:srgbClr>
                </a:outerShdw>
              </a:effectLst>
              <a:latin typeface="Arial Rounded MT Bold" panose="020F0704030504030204" pitchFamily="34" charset="0"/>
            </a:endParaRPr>
          </a:p>
          <a:p>
            <a:pPr algn="r">
              <a:lnSpc>
                <a:spcPct val="115000"/>
              </a:lnSpc>
            </a:pPr>
            <a:r>
              <a:rPr lang="en-US" sz="3600" dirty="0">
                <a:solidFill>
                  <a:srgbClr val="C00000"/>
                </a:solidFill>
                <a:effectLst>
                  <a:outerShdw blurRad="38100" dist="38100" dir="2700000" algn="tl">
                    <a:srgbClr val="000000">
                      <a:alpha val="43137"/>
                    </a:srgbClr>
                  </a:outerShdw>
                </a:effectLst>
                <a:latin typeface="Arial Rounded MT Bold" panose="020F0704030504030204" pitchFamily="34" charset="0"/>
              </a:rPr>
              <a:t> </a:t>
            </a:r>
            <a:r>
              <a:rPr lang="en-US" sz="3200" dirty="0" err="1">
                <a:solidFill>
                  <a:srgbClr val="C00000"/>
                </a:solidFill>
                <a:effectLst>
                  <a:outerShdw blurRad="38100" dist="38100" dir="2700000" algn="tl">
                    <a:srgbClr val="000000">
                      <a:alpha val="43137"/>
                    </a:srgbClr>
                  </a:outerShdw>
                </a:effectLst>
                <a:latin typeface="Arial Rounded MT Bold" panose="020F0704030504030204" pitchFamily="34" charset="0"/>
              </a:rPr>
              <a:t>Disphotic</a:t>
            </a:r>
            <a:r>
              <a:rPr lang="en-US" sz="3200" dirty="0">
                <a:solidFill>
                  <a:srgbClr val="C00000"/>
                </a:solidFill>
                <a:effectLst>
                  <a:outerShdw blurRad="38100" dist="38100" dir="2700000" algn="tl">
                    <a:srgbClr val="000000">
                      <a:alpha val="43137"/>
                    </a:srgbClr>
                  </a:outerShdw>
                </a:effectLst>
                <a:latin typeface="Arial Rounded MT Bold" panose="020F0704030504030204" pitchFamily="34" charset="0"/>
              </a:rPr>
              <a:t> zone</a:t>
            </a:r>
            <a:r>
              <a:rPr lang="ar-SA" sz="3200" dirty="0">
                <a:solidFill>
                  <a:srgbClr val="C00000"/>
                </a:solidFill>
                <a:effectLst>
                  <a:outerShdw blurRad="38100" dist="38100" dir="2700000" algn="tl">
                    <a:srgbClr val="000000">
                      <a:alpha val="43137"/>
                    </a:srgbClr>
                  </a:outerShdw>
                </a:effectLst>
                <a:latin typeface="Arial Rounded MT Bold" panose="020F0704030504030204" pitchFamily="34" charset="0"/>
              </a:rPr>
              <a:t>الطبقة المتوسطة </a:t>
            </a:r>
            <a:endParaRPr lang="en-US" sz="3200" dirty="0">
              <a:solidFill>
                <a:srgbClr val="C00000"/>
              </a:solidFill>
              <a:effectLst>
                <a:outerShdw blurRad="38100" dist="38100" dir="2700000" algn="tl">
                  <a:srgbClr val="000000">
                    <a:alpha val="43137"/>
                  </a:srgbClr>
                </a:outerShdw>
              </a:effectLst>
              <a:latin typeface="Arial Rounded MT Bold" panose="020F0704030504030204" pitchFamily="34" charset="0"/>
            </a:endParaRPr>
          </a:p>
          <a:p>
            <a:pPr lvl="0" algn="r">
              <a:lnSpc>
                <a:spcPct val="115000"/>
              </a:lnSpc>
            </a:pPr>
            <a:endParaRPr lang="ar-SA" sz="3600" dirty="0">
              <a:solidFill>
                <a:schemeClr val="accent6">
                  <a:lumMod val="25000"/>
                </a:schemeClr>
              </a:solidFill>
              <a:effectLst>
                <a:outerShdw blurRad="38100" dist="38100" dir="2700000" algn="tl">
                  <a:srgbClr val="000000">
                    <a:alpha val="43137"/>
                  </a:srgbClr>
                </a:outerShdw>
              </a:effectLst>
              <a:latin typeface="Arial Rounded MT Bold" panose="020F0704030504030204" pitchFamily="34" charset="0"/>
            </a:endParaRPr>
          </a:p>
          <a:p>
            <a:pPr lvl="0" algn="r">
              <a:lnSpc>
                <a:spcPct val="115000"/>
              </a:lnSpc>
            </a:pPr>
            <a:endParaRPr lang="en-US" sz="3600" dirty="0">
              <a:solidFill>
                <a:schemeClr val="accent6">
                  <a:lumMod val="25000"/>
                </a:schemeClr>
              </a:solidFill>
              <a:effectLst>
                <a:outerShdw blurRad="38100" dist="38100" dir="2700000" algn="tl">
                  <a:srgbClr val="000000">
                    <a:alpha val="43137"/>
                  </a:srgbClr>
                </a:outerShdw>
              </a:effectLst>
              <a:latin typeface="Arial Rounded MT Bold" panose="020F0704030504030204" pitchFamily="34" charset="0"/>
            </a:endParaRPr>
          </a:p>
          <a:p>
            <a:pPr algn="r">
              <a:lnSpc>
                <a:spcPct val="115000"/>
              </a:lnSpc>
            </a:pPr>
            <a:endParaRPr lang="en-US" sz="3200" dirty="0">
              <a:solidFill>
                <a:schemeClr val="accent6">
                  <a:lumMod val="25000"/>
                </a:schemeClr>
              </a:solidFill>
              <a:effectLst>
                <a:outerShdw blurRad="38100" dist="38100" dir="2700000" algn="tl">
                  <a:srgbClr val="000000">
                    <a:alpha val="43137"/>
                  </a:srgbClr>
                </a:outerShdw>
              </a:effectLst>
              <a:latin typeface="Arial Rounded MT Bold" panose="020F0704030504030204" pitchFamily="34" charset="0"/>
            </a:endParaRPr>
          </a:p>
        </p:txBody>
      </p:sp>
      <p:sp>
        <p:nvSpPr>
          <p:cNvPr id="2" name="Date Placeholder 1"/>
          <p:cNvSpPr>
            <a:spLocks noGrp="1"/>
          </p:cNvSpPr>
          <p:nvPr>
            <p:ph type="dt" sz="half" idx="10"/>
          </p:nvPr>
        </p:nvSpPr>
        <p:spPr/>
        <p:txBody>
          <a:bodyPr/>
          <a:lstStyle/>
          <a:p>
            <a:fld id="{BA72588A-B623-4AD7-9BFB-51C7DF9CEBD9}"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6" name="Slide Number Placeholder 5"/>
          <p:cNvSpPr>
            <a:spLocks noGrp="1"/>
          </p:cNvSpPr>
          <p:nvPr>
            <p:ph type="sldNum" sz="quarter" idx="12"/>
          </p:nvPr>
        </p:nvSpPr>
        <p:spPr/>
        <p:txBody>
          <a:bodyPr/>
          <a:lstStyle/>
          <a:p>
            <a:fld id="{AF90A6A5-4BBC-4C8D-9850-BB817983DEE0}" type="slidenum">
              <a:rPr lang="en-US" smtClean="0"/>
              <a:t>18</a:t>
            </a:fld>
            <a:endParaRPr lang="en-US"/>
          </a:p>
        </p:txBody>
      </p:sp>
      <p:sp>
        <p:nvSpPr>
          <p:cNvPr id="7" name="Rectangle 6"/>
          <p:cNvSpPr/>
          <p:nvPr/>
        </p:nvSpPr>
        <p:spPr>
          <a:xfrm>
            <a:off x="2239204" y="1862576"/>
            <a:ext cx="8248203" cy="2304477"/>
          </a:xfrm>
          <a:prstGeom prst="rect">
            <a:avLst/>
          </a:prstGeom>
        </p:spPr>
        <p:txBody>
          <a:bodyPr wrap="square">
            <a:spAutoFit/>
          </a:bodyPr>
          <a:lstStyle/>
          <a:p>
            <a:pPr algn="r">
              <a:lnSpc>
                <a:spcPct val="115000"/>
              </a:lnSpc>
            </a:pPr>
            <a:r>
              <a:rPr lang="ar-SA" sz="3200" dirty="0">
                <a:solidFill>
                  <a:srgbClr val="17375E"/>
                </a:solidFill>
                <a:effectLst>
                  <a:outerShdw blurRad="38100" dist="38100" dir="2700000" algn="tl">
                    <a:srgbClr val="000000">
                      <a:alpha val="43137"/>
                    </a:srgbClr>
                  </a:outerShdw>
                </a:effectLst>
                <a:latin typeface="Calibri"/>
              </a:rPr>
              <a:t>ونصيبها من الاشعة كبير وتتم فيها عملية البناء الضوئي وتمتد من سطح الماء على عمق ١٠٠- ٢٠٠ م. </a:t>
            </a:r>
            <a:endParaRPr lang="en-US" sz="1100" dirty="0">
              <a:effectLst>
                <a:outerShdw blurRad="38100" dist="38100" dir="2700000" algn="tl">
                  <a:srgbClr val="000000">
                    <a:alpha val="43137"/>
                  </a:srgbClr>
                </a:outerShdw>
              </a:effectLst>
              <a:latin typeface="Calibri"/>
              <a:ea typeface="Calibri"/>
            </a:endParaRPr>
          </a:p>
          <a:p>
            <a:pPr lvl="0" algn="r">
              <a:lnSpc>
                <a:spcPct val="115000"/>
              </a:lnSpc>
            </a:pPr>
            <a:endParaRPr lang="ar-SA" dirty="0">
              <a:solidFill>
                <a:schemeClr val="accent6">
                  <a:lumMod val="25000"/>
                </a:schemeClr>
              </a:solidFill>
              <a:effectLst>
                <a:outerShdw blurRad="38100" dist="38100" dir="2700000" algn="tl">
                  <a:srgbClr val="000000">
                    <a:alpha val="43137"/>
                  </a:srgbClr>
                </a:outerShdw>
              </a:effectLst>
              <a:latin typeface="Arial Rounded MT Bold" panose="020F0704030504030204" pitchFamily="34" charset="0"/>
            </a:endParaRPr>
          </a:p>
          <a:p>
            <a:pPr lvl="0" algn="r">
              <a:lnSpc>
                <a:spcPct val="115000"/>
              </a:lnSpc>
            </a:pPr>
            <a:r>
              <a:rPr lang="en-US" sz="3200" dirty="0">
                <a:solidFill>
                  <a:schemeClr val="accent6">
                    <a:lumMod val="25000"/>
                  </a:schemeClr>
                </a:solidFill>
                <a:effectLst>
                  <a:outerShdw blurRad="38100" dist="38100" dir="2700000" algn="tl">
                    <a:srgbClr val="000000">
                      <a:alpha val="43137"/>
                    </a:srgbClr>
                  </a:outerShdw>
                </a:effectLst>
                <a:latin typeface="Arial Rounded MT Bold" panose="020F0704030504030204" pitchFamily="34" charset="0"/>
              </a:rPr>
              <a:t> </a:t>
            </a:r>
            <a:endParaRPr lang="en-US" sz="800" dirty="0">
              <a:solidFill>
                <a:prstClr val="black"/>
              </a:solidFill>
              <a:effectLst>
                <a:outerShdw blurRad="38100" dist="38100" dir="2700000" algn="tl">
                  <a:srgbClr val="000000">
                    <a:alpha val="43137"/>
                  </a:srgbClr>
                </a:outerShdw>
              </a:effectLst>
              <a:latin typeface="Calibri"/>
              <a:ea typeface="Calibri"/>
            </a:endParaRPr>
          </a:p>
          <a:p>
            <a:pPr algn="r">
              <a:lnSpc>
                <a:spcPct val="115000"/>
              </a:lnSpc>
            </a:pPr>
            <a:endParaRPr lang="en-US" sz="1100" dirty="0">
              <a:effectLst>
                <a:outerShdw blurRad="38100" dist="38100" dir="2700000" algn="tl">
                  <a:srgbClr val="000000">
                    <a:alpha val="43137"/>
                  </a:srgbClr>
                </a:outerShdw>
              </a:effectLst>
              <a:latin typeface="Calibri"/>
              <a:ea typeface="Calibri"/>
            </a:endParaRPr>
          </a:p>
        </p:txBody>
      </p:sp>
      <p:sp>
        <p:nvSpPr>
          <p:cNvPr id="9" name="Rectangle 8"/>
          <p:cNvSpPr/>
          <p:nvPr/>
        </p:nvSpPr>
        <p:spPr>
          <a:xfrm>
            <a:off x="2239204" y="3503032"/>
            <a:ext cx="8248203" cy="2127505"/>
          </a:xfrm>
          <a:prstGeom prst="rect">
            <a:avLst/>
          </a:prstGeom>
        </p:spPr>
        <p:txBody>
          <a:bodyPr wrap="square">
            <a:spAutoFit/>
          </a:bodyPr>
          <a:lstStyle/>
          <a:p>
            <a:pPr lvl="0" algn="r">
              <a:lnSpc>
                <a:spcPct val="115000"/>
              </a:lnSpc>
            </a:pPr>
            <a:endParaRPr lang="en-US" sz="800" dirty="0">
              <a:solidFill>
                <a:prstClr val="black"/>
              </a:solidFill>
              <a:effectLst>
                <a:outerShdw blurRad="38100" dist="38100" dir="2700000" algn="tl">
                  <a:srgbClr val="000000">
                    <a:alpha val="43137"/>
                  </a:srgbClr>
                </a:outerShdw>
              </a:effectLst>
              <a:latin typeface="Calibri"/>
              <a:ea typeface="Calibri"/>
            </a:endParaRPr>
          </a:p>
          <a:p>
            <a:pPr algn="r">
              <a:lnSpc>
                <a:spcPct val="115000"/>
              </a:lnSpc>
            </a:pPr>
            <a:endParaRPr lang="en-US" sz="1100" dirty="0">
              <a:effectLst>
                <a:outerShdw blurRad="38100" dist="38100" dir="2700000" algn="tl">
                  <a:srgbClr val="000000">
                    <a:alpha val="43137"/>
                  </a:srgbClr>
                </a:outerShdw>
              </a:effectLst>
              <a:latin typeface="Calibri"/>
              <a:ea typeface="Calibri"/>
            </a:endParaRPr>
          </a:p>
          <a:p>
            <a:pPr lvl="0" algn="r">
              <a:lnSpc>
                <a:spcPct val="115000"/>
              </a:lnSpc>
            </a:pPr>
            <a:r>
              <a:rPr lang="ar-SA" sz="3200" dirty="0">
                <a:solidFill>
                  <a:srgbClr val="17375E"/>
                </a:solidFill>
                <a:effectLst>
                  <a:outerShdw blurRad="38100" dist="38100" dir="2700000" algn="tl">
                    <a:srgbClr val="000000">
                      <a:alpha val="43137"/>
                    </a:srgbClr>
                  </a:outerShdw>
                </a:effectLst>
                <a:latin typeface="Calibri"/>
              </a:rPr>
              <a:t>ونصيبها من الأشعة محدود بحيث تتم فيها عملية البناء الضوئي بشكل منخفض إلا أن كمية الضوء فيها كافية لبعض الكائنات</a:t>
            </a:r>
            <a:r>
              <a:rPr lang="ar-SA" sz="1100" dirty="0">
                <a:solidFill>
                  <a:prstClr val="black"/>
                </a:solidFill>
                <a:effectLst>
                  <a:outerShdw blurRad="38100" dist="38100" dir="2700000" algn="tl">
                    <a:srgbClr val="000000">
                      <a:alpha val="43137"/>
                    </a:srgbClr>
                  </a:outerShdw>
                </a:effectLst>
                <a:latin typeface="Calibri"/>
              </a:rPr>
              <a:t> </a:t>
            </a:r>
            <a:r>
              <a:rPr lang="ar-SA" sz="3200" dirty="0">
                <a:solidFill>
                  <a:srgbClr val="17375E"/>
                </a:solidFill>
                <a:effectLst>
                  <a:outerShdw blurRad="38100" dist="38100" dir="2700000" algn="tl">
                    <a:srgbClr val="000000">
                      <a:alpha val="43137"/>
                    </a:srgbClr>
                  </a:outerShdw>
                </a:effectLst>
                <a:latin typeface="Calibri"/>
              </a:rPr>
              <a:t>التي تعيش وتتجول فيها حتى أعماق ٨٠٠ م تحت سطح الماء.</a:t>
            </a:r>
            <a:endParaRPr lang="en-US" sz="1100" dirty="0">
              <a:solidFill>
                <a:prstClr val="black"/>
              </a:solidFill>
              <a:effectLst>
                <a:outerShdw blurRad="38100" dist="38100" dir="2700000" algn="tl">
                  <a:srgbClr val="000000">
                    <a:alpha val="43137"/>
                  </a:srgbClr>
                </a:outerShdw>
              </a:effectLst>
              <a:latin typeface="Calibri"/>
              <a:ea typeface="Calibri"/>
            </a:endParaRPr>
          </a:p>
        </p:txBody>
      </p:sp>
    </p:spTree>
    <p:extLst>
      <p:ext uri="{BB962C8B-B14F-4D97-AF65-F5344CB8AC3E}">
        <p14:creationId xmlns:p14="http://schemas.microsoft.com/office/powerpoint/2010/main" val="22405586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B6DBE43-C370-49E5-97EC-3E7717359667}" type="datetime1">
              <a:rPr lang="en-US" smtClean="0"/>
              <a:t>1/16/2024</a:t>
            </a:fld>
            <a:endParaRPr lang="en-US"/>
          </a:p>
        </p:txBody>
      </p:sp>
      <p:sp>
        <p:nvSpPr>
          <p:cNvPr id="4" name="Footer Placeholder 3"/>
          <p:cNvSpPr>
            <a:spLocks noGrp="1"/>
          </p:cNvSpPr>
          <p:nvPr>
            <p:ph type="ftr" sz="quarter" idx="11"/>
          </p:nvPr>
        </p:nvSpPr>
        <p:spPr/>
        <p:txBody>
          <a:bodyPr/>
          <a:lstStyle/>
          <a:p>
            <a:r>
              <a:rPr lang="en-US" smtClean="0"/>
              <a:t>Dr. Saud Alamri</a:t>
            </a:r>
            <a:endParaRPr lang="ar-SA" dirty="0"/>
          </a:p>
        </p:txBody>
      </p:sp>
      <p:sp>
        <p:nvSpPr>
          <p:cNvPr id="2" name="Slide Number Placeholder 1"/>
          <p:cNvSpPr>
            <a:spLocks noGrp="1"/>
          </p:cNvSpPr>
          <p:nvPr>
            <p:ph type="sldNum" sz="quarter" idx="12"/>
          </p:nvPr>
        </p:nvSpPr>
        <p:spPr/>
        <p:txBody>
          <a:bodyPr/>
          <a:lstStyle/>
          <a:p>
            <a:fld id="{AF90A6A5-4BBC-4C8D-9850-BB817983DEE0}" type="slidenum">
              <a:rPr lang="en-US" smtClean="0"/>
              <a:t>19</a:t>
            </a:fld>
            <a:endParaRPr lang="en-US"/>
          </a:p>
        </p:txBody>
      </p:sp>
      <p:sp>
        <p:nvSpPr>
          <p:cNvPr id="6" name="Rectangle 4"/>
          <p:cNvSpPr/>
          <p:nvPr/>
        </p:nvSpPr>
        <p:spPr>
          <a:xfrm>
            <a:off x="2219328" y="992969"/>
            <a:ext cx="8248203" cy="1985928"/>
          </a:xfrm>
          <a:prstGeom prst="rect">
            <a:avLst/>
          </a:prstGeom>
        </p:spPr>
        <p:txBody>
          <a:bodyPr wrap="square">
            <a:spAutoFit/>
          </a:bodyPr>
          <a:lstStyle/>
          <a:p>
            <a:pPr lvl="0" algn="r">
              <a:lnSpc>
                <a:spcPct val="115000"/>
              </a:lnSpc>
            </a:pPr>
            <a:endParaRPr lang="en-US" sz="1100" dirty="0">
              <a:solidFill>
                <a:prstClr val="black"/>
              </a:solidFill>
              <a:effectLst>
                <a:outerShdw blurRad="38100" dist="38100" dir="2700000" algn="tl">
                  <a:srgbClr val="000000">
                    <a:alpha val="43137"/>
                  </a:srgbClr>
                </a:outerShdw>
              </a:effectLst>
              <a:latin typeface="Calibri"/>
              <a:ea typeface="Calibri"/>
            </a:endParaRPr>
          </a:p>
          <a:p>
            <a:pPr lvl="0" algn="r" rtl="1">
              <a:lnSpc>
                <a:spcPct val="115000"/>
              </a:lnSpc>
            </a:pPr>
            <a:r>
              <a:rPr lang="ar-SA" sz="3200" dirty="0">
                <a:solidFill>
                  <a:srgbClr val="17375E"/>
                </a:solidFill>
                <a:effectLst>
                  <a:outerShdw blurRad="38100" dist="38100" dir="2700000" algn="tl">
                    <a:srgbClr val="000000">
                      <a:alpha val="43137"/>
                    </a:srgbClr>
                  </a:outerShdw>
                </a:effectLst>
                <a:latin typeface="Calibri"/>
              </a:rPr>
              <a:t>ونصيبها من الأشعة معدوم ولكن لا يعني هذا أن مياهها خالية من الكائنات البحرية، بل تعيش فيها كائنات بحرية تكيفت لمثل هذه</a:t>
            </a:r>
            <a:r>
              <a:rPr lang="en-US" sz="1100" dirty="0">
                <a:solidFill>
                  <a:prstClr val="black"/>
                </a:solidFill>
                <a:effectLst>
                  <a:outerShdw blurRad="38100" dist="38100" dir="2700000" algn="tl">
                    <a:srgbClr val="000000">
                      <a:alpha val="43137"/>
                    </a:srgbClr>
                  </a:outerShdw>
                </a:effectLst>
                <a:latin typeface="Calibri"/>
              </a:rPr>
              <a:t> </a:t>
            </a:r>
            <a:r>
              <a:rPr lang="ar-SA" sz="3200" dirty="0">
                <a:solidFill>
                  <a:srgbClr val="17375E"/>
                </a:solidFill>
                <a:effectLst>
                  <a:outerShdw blurRad="38100" dist="38100" dir="2700000" algn="tl">
                    <a:srgbClr val="000000">
                      <a:alpha val="43137"/>
                    </a:srgbClr>
                  </a:outerShdw>
                </a:effectLst>
                <a:latin typeface="Calibri"/>
              </a:rPr>
              <a:t>البيئة.</a:t>
            </a:r>
            <a:endParaRPr lang="en-US" sz="1100" dirty="0">
              <a:solidFill>
                <a:prstClr val="black"/>
              </a:solidFill>
              <a:effectLst>
                <a:outerShdw blurRad="38100" dist="38100" dir="2700000" algn="tl">
                  <a:srgbClr val="000000">
                    <a:alpha val="43137"/>
                  </a:srgbClr>
                </a:outerShdw>
              </a:effectLst>
              <a:latin typeface="Calibri"/>
              <a:ea typeface="Calibri"/>
            </a:endParaRPr>
          </a:p>
        </p:txBody>
      </p:sp>
      <p:sp>
        <p:nvSpPr>
          <p:cNvPr id="7" name="Rectangle 6"/>
          <p:cNvSpPr/>
          <p:nvPr/>
        </p:nvSpPr>
        <p:spPr>
          <a:xfrm>
            <a:off x="5679446" y="445960"/>
            <a:ext cx="4712572" cy="658642"/>
          </a:xfrm>
          <a:prstGeom prst="rect">
            <a:avLst/>
          </a:prstGeom>
        </p:spPr>
        <p:txBody>
          <a:bodyPr wrap="none">
            <a:spAutoFit/>
          </a:bodyPr>
          <a:lstStyle/>
          <a:p>
            <a:pPr algn="r">
              <a:lnSpc>
                <a:spcPct val="115000"/>
              </a:lnSpc>
            </a:pPr>
            <a:r>
              <a:rPr lang="en-US" sz="3200" b="1" dirty="0">
                <a:solidFill>
                  <a:srgbClr val="C00000"/>
                </a:solidFill>
                <a:effectLst>
                  <a:outerShdw blurRad="38100" dist="38100" dir="2700000" algn="tl">
                    <a:srgbClr val="000000">
                      <a:alpha val="43137"/>
                    </a:srgbClr>
                  </a:outerShdw>
                </a:effectLst>
                <a:latin typeface="Arial Rounded MT Bold" panose="020F0704030504030204" pitchFamily="34" charset="0"/>
              </a:rPr>
              <a:t>Aphotic zone </a:t>
            </a:r>
            <a:r>
              <a:rPr lang="ar-SA" sz="3200" b="1" dirty="0">
                <a:solidFill>
                  <a:srgbClr val="C00000"/>
                </a:solidFill>
                <a:effectLst>
                  <a:outerShdw blurRad="38100" dist="38100" dir="2700000" algn="tl">
                    <a:srgbClr val="000000">
                      <a:alpha val="43137"/>
                    </a:srgbClr>
                  </a:outerShdw>
                </a:effectLst>
                <a:latin typeface="Arial Rounded MT Bold" panose="020F0704030504030204" pitchFamily="34" charset="0"/>
              </a:rPr>
              <a:t>الطبقة السفلى</a:t>
            </a:r>
            <a:endParaRPr lang="en-US" sz="3200" b="1" dirty="0">
              <a:solidFill>
                <a:srgbClr val="C00000"/>
              </a:solidFill>
              <a:effectLst>
                <a:outerShdw blurRad="38100" dist="38100" dir="2700000" algn="tl">
                  <a:srgbClr val="000000">
                    <a:alpha val="43137"/>
                  </a:srgbClr>
                </a:outerShdw>
              </a:effectLst>
              <a:latin typeface="Arial Rounded MT Bold" panose="020F0704030504030204" pitchFamily="34" charset="0"/>
            </a:endParaRPr>
          </a:p>
        </p:txBody>
      </p:sp>
    </p:spTree>
    <p:extLst>
      <p:ext uri="{BB962C8B-B14F-4D97-AF65-F5344CB8AC3E}">
        <p14:creationId xmlns:p14="http://schemas.microsoft.com/office/powerpoint/2010/main" val="27876519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69057" y="-7993"/>
            <a:ext cx="8618350" cy="5666936"/>
          </a:xfrm>
          <a:prstGeom prst="rect">
            <a:avLst/>
          </a:prstGeom>
        </p:spPr>
        <p:txBody>
          <a:bodyPr wrap="square">
            <a:spAutoFit/>
          </a:bodyPr>
          <a:lstStyle/>
          <a:p>
            <a:pPr algn="ctr" rtl="1">
              <a:lnSpc>
                <a:spcPct val="115000"/>
              </a:lnSpc>
            </a:pPr>
            <a:r>
              <a:rPr lang="ar-SA" sz="4000" dirty="0">
                <a:solidFill>
                  <a:srgbClr val="810000"/>
                </a:solidFill>
                <a:effectLst>
                  <a:outerShdw blurRad="38100" dist="38100" dir="2700000" algn="tl">
                    <a:srgbClr val="000000">
                      <a:alpha val="43137"/>
                    </a:srgbClr>
                  </a:outerShdw>
                </a:effectLst>
                <a:latin typeface="ArialMT"/>
                <a:cs typeface="+mj-cs"/>
              </a:rPr>
              <a:t>العوامل المناخية</a:t>
            </a:r>
            <a:endParaRPr lang="en-US" sz="1100" dirty="0">
              <a:effectLst>
                <a:outerShdw blurRad="38100" dist="38100" dir="2700000" algn="tl">
                  <a:srgbClr val="000000">
                    <a:alpha val="43137"/>
                  </a:srgbClr>
                </a:outerShdw>
              </a:effectLst>
              <a:latin typeface="Calibri"/>
              <a:ea typeface="Calibri"/>
              <a:cs typeface="+mj-cs"/>
            </a:endParaRPr>
          </a:p>
          <a:p>
            <a:pPr algn="ctr">
              <a:lnSpc>
                <a:spcPct val="115000"/>
              </a:lnSpc>
            </a:pPr>
            <a:r>
              <a:rPr lang="en-US" sz="3600" dirty="0">
                <a:solidFill>
                  <a:srgbClr val="810000"/>
                </a:solidFill>
                <a:effectLst>
                  <a:outerShdw blurRad="38100" dist="38100" dir="2700000" algn="tl">
                    <a:srgbClr val="000000">
                      <a:alpha val="43137"/>
                    </a:srgbClr>
                  </a:outerShdw>
                </a:effectLst>
                <a:latin typeface="Arial Rounded MT Bold" panose="020F0704030504030204" pitchFamily="34" charset="0"/>
                <a:cs typeface="+mj-cs"/>
              </a:rPr>
              <a:t>Climatic Factors</a:t>
            </a:r>
            <a:endParaRPr lang="en-US" sz="1050" dirty="0">
              <a:effectLst>
                <a:outerShdw blurRad="38100" dist="38100" dir="2700000" algn="tl">
                  <a:srgbClr val="000000">
                    <a:alpha val="43137"/>
                  </a:srgbClr>
                </a:outerShdw>
              </a:effectLst>
              <a:latin typeface="Arial Rounded MT Bold" panose="020F0704030504030204" pitchFamily="34" charset="0"/>
              <a:ea typeface="Calibri"/>
              <a:cs typeface="+mj-cs"/>
            </a:endParaRPr>
          </a:p>
          <a:p>
            <a:pPr algn="r">
              <a:lnSpc>
                <a:spcPct val="115000"/>
              </a:lnSpc>
            </a:pP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cs typeface="+mj-cs"/>
              </a:rPr>
              <a:t>Atmosphere</a:t>
            </a:r>
            <a:r>
              <a:rPr lang="en-US" sz="3200" dirty="0">
                <a:solidFill>
                  <a:srgbClr val="810000"/>
                </a:solidFill>
                <a:effectLst>
                  <a:outerShdw blurRad="38100" dist="38100" dir="2700000" algn="tl">
                    <a:srgbClr val="000000">
                      <a:alpha val="43137"/>
                    </a:srgbClr>
                  </a:outerShdw>
                </a:effectLst>
                <a:latin typeface="Simplified Arabic"/>
                <a:cs typeface="+mj-cs"/>
              </a:rPr>
              <a:t> </a:t>
            </a:r>
            <a:r>
              <a:rPr lang="ar-SA" sz="3600" dirty="0">
                <a:solidFill>
                  <a:srgbClr val="810000"/>
                </a:solidFill>
                <a:effectLst>
                  <a:outerShdw blurRad="38100" dist="38100" dir="2700000" algn="tl">
                    <a:srgbClr val="000000">
                      <a:alpha val="43137"/>
                    </a:srgbClr>
                  </a:outerShdw>
                </a:effectLst>
                <a:latin typeface="ArialMT"/>
                <a:cs typeface="+mj-cs"/>
              </a:rPr>
              <a:t>الغلاف الجوي</a:t>
            </a:r>
            <a:r>
              <a:rPr lang="ar-SA" sz="1200" dirty="0">
                <a:effectLst>
                  <a:outerShdw blurRad="38100" dist="38100" dir="2700000" algn="tl">
                    <a:srgbClr val="000000">
                      <a:alpha val="43137"/>
                    </a:srgbClr>
                  </a:outerShdw>
                </a:effectLst>
                <a:latin typeface="Calibri"/>
                <a:ea typeface="Times New Roman"/>
                <a:cs typeface="+mj-cs"/>
              </a:rPr>
              <a:t> </a:t>
            </a:r>
            <a:endParaRPr lang="en-US" sz="1100" dirty="0">
              <a:effectLst>
                <a:outerShdw blurRad="38100" dist="38100" dir="2700000" algn="tl">
                  <a:srgbClr val="000000">
                    <a:alpha val="43137"/>
                  </a:srgbClr>
                </a:outerShdw>
              </a:effectLst>
              <a:latin typeface="Calibri"/>
              <a:ea typeface="Calibri"/>
              <a:cs typeface="+mj-cs"/>
            </a:endParaRPr>
          </a:p>
          <a:p>
            <a:pPr algn="r">
              <a:lnSpc>
                <a:spcPct val="115000"/>
              </a:lnSpc>
            </a:pPr>
            <a:endParaRPr lang="en-US" sz="1100" dirty="0">
              <a:effectLst>
                <a:outerShdw blurRad="38100" dist="38100" dir="2700000" algn="tl">
                  <a:srgbClr val="000000">
                    <a:alpha val="43137"/>
                  </a:srgbClr>
                </a:outerShdw>
              </a:effectLst>
              <a:latin typeface="Calibri"/>
              <a:ea typeface="Calibri"/>
              <a:cs typeface="+mj-cs"/>
            </a:endParaRPr>
          </a:p>
          <a:p>
            <a:pPr algn="r">
              <a:lnSpc>
                <a:spcPct val="115000"/>
              </a:lnSpc>
            </a:pPr>
            <a:r>
              <a:rPr lang="ar-SA" sz="3200" dirty="0">
                <a:solidFill>
                  <a:srgbClr val="17375E"/>
                </a:solidFill>
                <a:effectLst>
                  <a:outerShdw blurRad="38100" dist="38100" dir="2700000" algn="tl">
                    <a:srgbClr val="000000">
                      <a:alpha val="43137"/>
                    </a:srgbClr>
                  </a:outerShdw>
                </a:effectLst>
                <a:latin typeface="Calibri"/>
                <a:cs typeface="+mj-cs"/>
              </a:rPr>
              <a:t>- يحيط بالكرة الأرضية غلاف غازي سميك يشاركها في دورانها الدائم.</a:t>
            </a:r>
            <a:endParaRPr lang="en-US" sz="1100" dirty="0">
              <a:effectLst>
                <a:outerShdw blurRad="38100" dist="38100" dir="2700000" algn="tl">
                  <a:srgbClr val="000000">
                    <a:alpha val="43137"/>
                  </a:srgbClr>
                </a:outerShdw>
              </a:effectLst>
              <a:latin typeface="Calibri"/>
              <a:ea typeface="Calibri"/>
              <a:cs typeface="+mj-cs"/>
            </a:endParaRPr>
          </a:p>
          <a:p>
            <a:pPr algn="r">
              <a:lnSpc>
                <a:spcPct val="115000"/>
              </a:lnSpc>
            </a:pPr>
            <a:r>
              <a:rPr lang="ar-SA" sz="3200" dirty="0">
                <a:solidFill>
                  <a:srgbClr val="17375E"/>
                </a:solidFill>
                <a:effectLst>
                  <a:outerShdw blurRad="38100" dist="38100" dir="2700000" algn="tl">
                    <a:srgbClr val="000000">
                      <a:alpha val="43137"/>
                    </a:srgbClr>
                  </a:outerShdw>
                </a:effectLst>
                <a:latin typeface="Calibri"/>
                <a:cs typeface="+mj-cs"/>
              </a:rPr>
              <a:t>- تظهر في طبقته السفلى جميع الظواهر والتقلبات المناخية التي لها علاقة مباشرة</a:t>
            </a:r>
            <a:r>
              <a:rPr lang="ar-SA" sz="1100" dirty="0">
                <a:effectLst>
                  <a:outerShdw blurRad="38100" dist="38100" dir="2700000" algn="tl">
                    <a:srgbClr val="000000">
                      <a:alpha val="43137"/>
                    </a:srgbClr>
                  </a:outerShdw>
                </a:effectLst>
                <a:latin typeface="Calibri"/>
                <a:cs typeface="+mj-cs"/>
              </a:rPr>
              <a:t> </a:t>
            </a:r>
            <a:r>
              <a:rPr lang="ar-SA" sz="3200" dirty="0">
                <a:solidFill>
                  <a:srgbClr val="17375E"/>
                </a:solidFill>
                <a:effectLst>
                  <a:outerShdw blurRad="38100" dist="38100" dir="2700000" algn="tl">
                    <a:srgbClr val="000000">
                      <a:alpha val="43137"/>
                    </a:srgbClr>
                  </a:outerShdw>
                </a:effectLst>
                <a:latin typeface="Calibri"/>
                <a:cs typeface="+mj-cs"/>
              </a:rPr>
              <a:t>بالحياة على سطح الكرة الأرضية.</a:t>
            </a:r>
            <a:endParaRPr lang="en-US" sz="1100" dirty="0">
              <a:effectLst>
                <a:outerShdw blurRad="38100" dist="38100" dir="2700000" algn="tl">
                  <a:srgbClr val="000000">
                    <a:alpha val="43137"/>
                  </a:srgbClr>
                </a:outerShdw>
              </a:effectLst>
              <a:latin typeface="Calibri"/>
              <a:ea typeface="Calibri"/>
              <a:cs typeface="+mj-cs"/>
            </a:endParaRPr>
          </a:p>
          <a:p>
            <a:pPr algn="r">
              <a:lnSpc>
                <a:spcPct val="115000"/>
              </a:lnSpc>
            </a:pPr>
            <a:r>
              <a:rPr lang="ar-SA" sz="3200" dirty="0">
                <a:solidFill>
                  <a:srgbClr val="17375E"/>
                </a:solidFill>
                <a:effectLst>
                  <a:outerShdw blurRad="38100" dist="38100" dir="2700000" algn="tl">
                    <a:srgbClr val="000000">
                      <a:alpha val="43137"/>
                    </a:srgbClr>
                  </a:outerShdw>
                </a:effectLst>
                <a:latin typeface="Calibri"/>
                <a:cs typeface="+mj-cs"/>
              </a:rPr>
              <a:t>- يتكون الغلاف الجوي من عدة أغلفة متحدة تتميز عن بعضها البعض</a:t>
            </a:r>
            <a:r>
              <a:rPr lang="ar-SA" sz="1100" dirty="0">
                <a:effectLst>
                  <a:outerShdw blurRad="38100" dist="38100" dir="2700000" algn="tl">
                    <a:srgbClr val="000000">
                      <a:alpha val="43137"/>
                    </a:srgbClr>
                  </a:outerShdw>
                </a:effectLst>
                <a:latin typeface="Calibri"/>
                <a:cs typeface="+mj-cs"/>
              </a:rPr>
              <a:t> </a:t>
            </a:r>
            <a:r>
              <a:rPr lang="ar-SA" sz="3200" dirty="0">
                <a:solidFill>
                  <a:srgbClr val="17375E"/>
                </a:solidFill>
                <a:effectLst>
                  <a:outerShdw blurRad="38100" dist="38100" dir="2700000" algn="tl">
                    <a:srgbClr val="000000">
                      <a:alpha val="43137"/>
                    </a:srgbClr>
                  </a:outerShdw>
                </a:effectLst>
                <a:cs typeface="+mj-cs"/>
              </a:rPr>
              <a:t>بنظامها الحراري ومكوناتها. </a:t>
            </a:r>
            <a:endParaRPr lang="en-US" sz="1100" dirty="0">
              <a:effectLst>
                <a:outerShdw blurRad="38100" dist="38100" dir="2700000" algn="tl">
                  <a:srgbClr val="000000">
                    <a:alpha val="43137"/>
                  </a:srgbClr>
                </a:outerShdw>
              </a:effectLst>
              <a:latin typeface="Calibri"/>
              <a:ea typeface="Calibri"/>
              <a:cs typeface="+mj-cs"/>
            </a:endParaRPr>
          </a:p>
        </p:txBody>
      </p:sp>
      <p:sp>
        <p:nvSpPr>
          <p:cNvPr id="2" name="Date Placeholder 1"/>
          <p:cNvSpPr>
            <a:spLocks noGrp="1"/>
          </p:cNvSpPr>
          <p:nvPr>
            <p:ph type="dt" sz="half" idx="10"/>
          </p:nvPr>
        </p:nvSpPr>
        <p:spPr/>
        <p:txBody>
          <a:bodyPr/>
          <a:lstStyle/>
          <a:p>
            <a:fld id="{C761904B-2394-4933-8D3D-7F784D2DC8B8}"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6" name="Slide Number Placeholder 5"/>
          <p:cNvSpPr>
            <a:spLocks noGrp="1"/>
          </p:cNvSpPr>
          <p:nvPr>
            <p:ph type="sldNum" sz="quarter" idx="12"/>
          </p:nvPr>
        </p:nvSpPr>
        <p:spPr/>
        <p:txBody>
          <a:bodyPr/>
          <a:lstStyle/>
          <a:p>
            <a:fld id="{AF90A6A5-4BBC-4C8D-9850-BB817983DEE0}" type="slidenum">
              <a:rPr lang="en-US" smtClean="0"/>
              <a:t>2</a:t>
            </a:fld>
            <a:endParaRPr lang="en-US"/>
          </a:p>
        </p:txBody>
      </p:sp>
      <p:pic>
        <p:nvPicPr>
          <p:cNvPr id="1030" name="Picture 6" descr="نتيجة بحث الصور عن ‪Atmosphe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80054" y="235132"/>
            <a:ext cx="1658460" cy="1769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394851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83498" y="573106"/>
            <a:ext cx="8277606" cy="5203732"/>
          </a:xfrm>
          <a:prstGeom prst="rect">
            <a:avLst/>
          </a:prstGeom>
        </p:spPr>
        <p:txBody>
          <a:bodyPr wrap="square">
            <a:spAutoFit/>
          </a:bodyPr>
          <a:lstStyle/>
          <a:p>
            <a:pPr algn="r" rtl="1">
              <a:lnSpc>
                <a:spcPct val="115000"/>
              </a:lnSpc>
            </a:pPr>
            <a:r>
              <a:rPr lang="ar-SA" sz="3600" b="1" dirty="0">
                <a:solidFill>
                  <a:srgbClr val="810000"/>
                </a:solidFill>
                <a:effectLst>
                  <a:outerShdw blurRad="38100" dist="38100" dir="2700000" algn="tl">
                    <a:srgbClr val="000000">
                      <a:alpha val="43137"/>
                    </a:srgbClr>
                  </a:outerShdw>
                </a:effectLst>
                <a:latin typeface="ArialMT"/>
              </a:rPr>
              <a:t>تأثير الغطاء النباتي على الضوء</a:t>
            </a:r>
            <a:endParaRPr lang="en-US" sz="1100" b="1" dirty="0">
              <a:effectLst>
                <a:outerShdw blurRad="38100" dist="38100" dir="2700000" algn="tl">
                  <a:srgbClr val="000000">
                    <a:alpha val="43137"/>
                  </a:srgbClr>
                </a:outerShdw>
              </a:effectLst>
              <a:latin typeface="Calibri"/>
              <a:ea typeface="Calibri"/>
            </a:endParaRPr>
          </a:p>
          <a:p>
            <a:pPr algn="r" rtl="1">
              <a:lnSpc>
                <a:spcPct val="115000"/>
              </a:lnSpc>
            </a:pPr>
            <a:r>
              <a:rPr lang="ar-SA" sz="3200" dirty="0">
                <a:solidFill>
                  <a:srgbClr val="17375E"/>
                </a:solidFill>
                <a:effectLst>
                  <a:outerShdw blurRad="38100" dist="38100" dir="2700000" algn="tl">
                    <a:srgbClr val="000000">
                      <a:alpha val="43137"/>
                    </a:srgbClr>
                  </a:outerShdw>
                </a:effectLst>
                <a:latin typeface="Calibri"/>
              </a:rPr>
              <a:t>الضوء الذي يسقط على</a:t>
            </a:r>
            <a:r>
              <a:rPr lang="ar-SA" sz="1100" dirty="0">
                <a:effectLst>
                  <a:outerShdw blurRad="38100" dist="38100" dir="2700000" algn="tl">
                    <a:srgbClr val="000000">
                      <a:alpha val="43137"/>
                    </a:srgbClr>
                  </a:outerShdw>
                </a:effectLst>
                <a:latin typeface="Calibri"/>
              </a:rPr>
              <a:t> </a:t>
            </a:r>
            <a:r>
              <a:rPr lang="ar-SA" sz="3200" dirty="0">
                <a:solidFill>
                  <a:srgbClr val="17375E"/>
                </a:solidFill>
                <a:effectLst>
                  <a:outerShdw blurRad="38100" dist="38100" dir="2700000" algn="tl">
                    <a:srgbClr val="000000">
                      <a:alpha val="43137"/>
                    </a:srgbClr>
                  </a:outerShdw>
                </a:effectLst>
                <a:latin typeface="Calibri"/>
              </a:rPr>
              <a:t>الأوراق </a:t>
            </a:r>
          </a:p>
          <a:p>
            <a:pPr lvl="2" algn="r" rtl="1">
              <a:lnSpc>
                <a:spcPct val="115000"/>
              </a:lnSpc>
            </a:pPr>
            <a:r>
              <a:rPr lang="ar-SA" sz="3200" dirty="0">
                <a:solidFill>
                  <a:srgbClr val="17375E"/>
                </a:solidFill>
                <a:effectLst>
                  <a:outerShdw blurRad="38100" dist="38100" dir="2700000" algn="tl">
                    <a:srgbClr val="000000">
                      <a:alpha val="43137"/>
                    </a:srgbClr>
                  </a:outerShdw>
                </a:effectLst>
                <a:latin typeface="Calibri"/>
              </a:rPr>
              <a:t>- ينعكس جزء</a:t>
            </a:r>
          </a:p>
          <a:p>
            <a:pPr lvl="2" algn="r" rtl="1">
              <a:lnSpc>
                <a:spcPct val="115000"/>
              </a:lnSpc>
            </a:pPr>
            <a:r>
              <a:rPr lang="ar-SA" sz="3200" dirty="0">
                <a:solidFill>
                  <a:srgbClr val="17375E"/>
                </a:solidFill>
                <a:effectLst>
                  <a:outerShdw blurRad="38100" dist="38100" dir="2700000" algn="tl">
                    <a:srgbClr val="000000">
                      <a:alpha val="43137"/>
                    </a:srgbClr>
                  </a:outerShdw>
                </a:effectLst>
                <a:latin typeface="Calibri"/>
              </a:rPr>
              <a:t>- ينفذ من خلال الورقة جزء </a:t>
            </a:r>
          </a:p>
          <a:p>
            <a:pPr lvl="2" algn="r" rtl="1">
              <a:lnSpc>
                <a:spcPct val="115000"/>
              </a:lnSpc>
            </a:pPr>
            <a:r>
              <a:rPr lang="ar-SA" sz="3200" dirty="0">
                <a:solidFill>
                  <a:srgbClr val="17375E"/>
                </a:solidFill>
                <a:effectLst>
                  <a:outerShdw blurRad="38100" dist="38100" dir="2700000" algn="tl">
                    <a:srgbClr val="000000">
                      <a:alpha val="43137"/>
                    </a:srgbClr>
                  </a:outerShdw>
                </a:effectLst>
                <a:latin typeface="Calibri"/>
              </a:rPr>
              <a:t>- تمتص الورقة منه </a:t>
            </a:r>
            <a:r>
              <a:rPr lang="ar-SA" sz="1100" dirty="0">
                <a:effectLst>
                  <a:outerShdw blurRad="38100" dist="38100" dir="2700000" algn="tl">
                    <a:srgbClr val="000000">
                      <a:alpha val="43137"/>
                    </a:srgbClr>
                  </a:outerShdw>
                </a:effectLst>
                <a:latin typeface="Calibri"/>
              </a:rPr>
              <a:t> </a:t>
            </a:r>
            <a:r>
              <a:rPr lang="ar-SA" sz="3200" dirty="0">
                <a:solidFill>
                  <a:srgbClr val="17375E"/>
                </a:solidFill>
                <a:effectLst>
                  <a:outerShdw blurRad="38100" dist="38100" dir="2700000" algn="tl">
                    <a:srgbClr val="000000">
                      <a:alpha val="43137"/>
                    </a:srgbClr>
                  </a:outerShdw>
                </a:effectLst>
                <a:latin typeface="Calibri"/>
              </a:rPr>
              <a:t>جزء</a:t>
            </a:r>
            <a:endParaRPr lang="ar-SA" sz="1100" dirty="0">
              <a:solidFill>
                <a:schemeClr val="bg1">
                  <a:lumMod val="85000"/>
                </a:schemeClr>
              </a:solidFill>
              <a:effectLst>
                <a:outerShdw blurRad="38100" dist="38100" dir="2700000" algn="tl">
                  <a:srgbClr val="000000">
                    <a:alpha val="43137"/>
                  </a:srgbClr>
                </a:outerShdw>
              </a:effectLst>
              <a:latin typeface="Calibri"/>
              <a:ea typeface="Calibri"/>
            </a:endParaRPr>
          </a:p>
          <a:p>
            <a:pPr algn="r" rtl="1">
              <a:lnSpc>
                <a:spcPct val="115000"/>
              </a:lnSpc>
            </a:pPr>
            <a:endParaRPr lang="ar-SA" sz="1100" dirty="0">
              <a:solidFill>
                <a:schemeClr val="bg1">
                  <a:lumMod val="85000"/>
                </a:schemeClr>
              </a:solidFill>
              <a:effectLst>
                <a:outerShdw blurRad="38100" dist="38100" dir="2700000" algn="tl">
                  <a:srgbClr val="000000">
                    <a:alpha val="43137"/>
                  </a:srgbClr>
                </a:outerShdw>
              </a:effectLst>
              <a:latin typeface="Calibri"/>
              <a:ea typeface="Calibri"/>
            </a:endParaRPr>
          </a:p>
          <a:p>
            <a:pPr algn="r" rtl="1">
              <a:lnSpc>
                <a:spcPct val="115000"/>
              </a:lnSpc>
            </a:pPr>
            <a:endParaRPr lang="en-US" sz="1100" dirty="0">
              <a:solidFill>
                <a:schemeClr val="bg1">
                  <a:lumMod val="85000"/>
                </a:schemeClr>
              </a:solidFill>
              <a:effectLst>
                <a:outerShdw blurRad="38100" dist="38100" dir="2700000" algn="tl">
                  <a:srgbClr val="000000">
                    <a:alpha val="43137"/>
                  </a:srgbClr>
                </a:outerShdw>
              </a:effectLst>
              <a:latin typeface="Calibri"/>
              <a:ea typeface="Calibri"/>
            </a:endParaRPr>
          </a:p>
          <a:p>
            <a:pPr algn="r" rtl="1">
              <a:lnSpc>
                <a:spcPct val="115000"/>
              </a:lnSpc>
            </a:pPr>
            <a:r>
              <a:rPr lang="ar-SA" sz="3200" dirty="0">
                <a:solidFill>
                  <a:schemeClr val="tx1">
                    <a:lumMod val="95000"/>
                    <a:lumOff val="5000"/>
                  </a:schemeClr>
                </a:solidFill>
                <a:effectLst>
                  <a:outerShdw blurRad="38100" dist="38100" dir="2700000" algn="tl">
                    <a:srgbClr val="000000">
                      <a:alpha val="43137"/>
                    </a:srgbClr>
                  </a:outerShdw>
                </a:effectLst>
                <a:latin typeface="Calibri"/>
              </a:rPr>
              <a:t>يعتمد الانعكاس على نوع النبات، كثافته، طبيعة الورقة </a:t>
            </a:r>
            <a:endParaRPr lang="en-US" sz="1100" dirty="0">
              <a:solidFill>
                <a:schemeClr val="tx1">
                  <a:lumMod val="95000"/>
                  <a:lumOff val="5000"/>
                </a:schemeClr>
              </a:solidFill>
              <a:effectLst>
                <a:outerShdw blurRad="38100" dist="38100" dir="2700000" algn="tl">
                  <a:srgbClr val="000000">
                    <a:alpha val="43137"/>
                  </a:srgbClr>
                </a:outerShdw>
              </a:effectLst>
              <a:latin typeface="Calibri"/>
              <a:ea typeface="Calibri"/>
            </a:endParaRPr>
          </a:p>
          <a:p>
            <a:pPr algn="r" rtl="1">
              <a:lnSpc>
                <a:spcPct val="115000"/>
              </a:lnSpc>
            </a:pPr>
            <a:r>
              <a:rPr lang="ar-SA" sz="3200" dirty="0">
                <a:solidFill>
                  <a:schemeClr val="tx1">
                    <a:lumMod val="95000"/>
                    <a:lumOff val="5000"/>
                  </a:schemeClr>
                </a:solidFill>
                <a:effectLst>
                  <a:outerShdw blurRad="38100" dist="38100" dir="2700000" algn="tl">
                    <a:srgbClr val="000000">
                      <a:alpha val="43137"/>
                    </a:srgbClr>
                  </a:outerShdw>
                </a:effectLst>
                <a:latin typeface="Calibri"/>
              </a:rPr>
              <a:t>يعتمد الامتصاص على طبيعة الورقة </a:t>
            </a:r>
            <a:endParaRPr lang="en-US" sz="1100" dirty="0">
              <a:solidFill>
                <a:schemeClr val="tx1">
                  <a:lumMod val="95000"/>
                  <a:lumOff val="5000"/>
                </a:schemeClr>
              </a:solidFill>
              <a:effectLst>
                <a:outerShdw blurRad="38100" dist="38100" dir="2700000" algn="tl">
                  <a:srgbClr val="000000">
                    <a:alpha val="43137"/>
                  </a:srgbClr>
                </a:outerShdw>
              </a:effectLst>
              <a:latin typeface="Calibri"/>
              <a:ea typeface="Calibri"/>
            </a:endParaRPr>
          </a:p>
          <a:p>
            <a:pPr algn="r" rtl="1"/>
            <a:r>
              <a:rPr lang="ar-SA" sz="3200" dirty="0">
                <a:solidFill>
                  <a:schemeClr val="tx1">
                    <a:lumMod val="95000"/>
                    <a:lumOff val="5000"/>
                  </a:schemeClr>
                </a:solidFill>
                <a:effectLst>
                  <a:outerShdw blurRad="38100" dist="38100" dir="2700000" algn="tl">
                    <a:srgbClr val="000000">
                      <a:alpha val="43137"/>
                    </a:srgbClr>
                  </a:outerShdw>
                </a:effectLst>
              </a:rPr>
              <a:t>يعتمد النفاذ على تركيب الورقة وسمكها </a:t>
            </a:r>
            <a:endParaRPr lang="en-US" sz="1100" dirty="0">
              <a:solidFill>
                <a:schemeClr val="tx1">
                  <a:lumMod val="95000"/>
                  <a:lumOff val="5000"/>
                </a:schemeClr>
              </a:solidFill>
              <a:effectLst>
                <a:outerShdw blurRad="38100" dist="38100" dir="2700000" algn="tl">
                  <a:srgbClr val="000000">
                    <a:alpha val="43137"/>
                  </a:srgbClr>
                </a:outerShdw>
              </a:effectLst>
              <a:latin typeface="Calibri"/>
              <a:ea typeface="Calibri"/>
            </a:endParaRPr>
          </a:p>
        </p:txBody>
      </p:sp>
      <p:sp>
        <p:nvSpPr>
          <p:cNvPr id="2" name="Date Placeholder 1"/>
          <p:cNvSpPr>
            <a:spLocks noGrp="1"/>
          </p:cNvSpPr>
          <p:nvPr>
            <p:ph type="dt" sz="half" idx="10"/>
          </p:nvPr>
        </p:nvSpPr>
        <p:spPr/>
        <p:txBody>
          <a:bodyPr/>
          <a:lstStyle/>
          <a:p>
            <a:fld id="{247661FC-DFC3-492E-AB07-5EC0E4AC47B9}"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6" name="Slide Number Placeholder 5"/>
          <p:cNvSpPr>
            <a:spLocks noGrp="1"/>
          </p:cNvSpPr>
          <p:nvPr>
            <p:ph type="sldNum" sz="quarter" idx="12"/>
          </p:nvPr>
        </p:nvSpPr>
        <p:spPr/>
        <p:txBody>
          <a:bodyPr/>
          <a:lstStyle/>
          <a:p>
            <a:fld id="{AF90A6A5-4BBC-4C8D-9850-BB817983DEE0}" type="slidenum">
              <a:rPr lang="en-US" smtClean="0"/>
              <a:t>20</a:t>
            </a:fld>
            <a:endParaRPr lang="en-US"/>
          </a:p>
        </p:txBody>
      </p:sp>
    </p:spTree>
    <p:extLst>
      <p:ext uri="{BB962C8B-B14F-4D97-AF65-F5344CB8AC3E}">
        <p14:creationId xmlns:p14="http://schemas.microsoft.com/office/powerpoint/2010/main" val="353460469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49346" y="1914525"/>
            <a:ext cx="6960870" cy="2831211"/>
          </a:xfrm>
        </p:spPr>
        <p:txBody>
          <a:bodyPr/>
          <a:lstStyle/>
          <a:p>
            <a:pPr algn="ctr"/>
            <a:r>
              <a:rPr lang="ar-SA" dirty="0"/>
              <a:t>تأثير الضوء على النباتات</a:t>
            </a:r>
            <a:br>
              <a:rPr lang="ar-SA" dirty="0"/>
            </a:br>
            <a:endParaRPr lang="en-US" dirty="0"/>
          </a:p>
        </p:txBody>
      </p:sp>
      <p:sp>
        <p:nvSpPr>
          <p:cNvPr id="2" name="Slide Number Placeholder 1"/>
          <p:cNvSpPr>
            <a:spLocks noGrp="1"/>
          </p:cNvSpPr>
          <p:nvPr>
            <p:ph type="sldNum" sz="quarter" idx="12"/>
          </p:nvPr>
        </p:nvSpPr>
        <p:spPr/>
        <p:txBody>
          <a:bodyPr/>
          <a:lstStyle/>
          <a:p>
            <a:fld id="{AF90A6A5-4BBC-4C8D-9850-BB817983DEE0}" type="slidenum">
              <a:rPr lang="en-US" smtClean="0"/>
              <a:t>21</a:t>
            </a:fld>
            <a:endParaRPr lang="en-US"/>
          </a:p>
        </p:txBody>
      </p:sp>
      <p:sp>
        <p:nvSpPr>
          <p:cNvPr id="3" name="Date Placeholder 2"/>
          <p:cNvSpPr>
            <a:spLocks noGrp="1"/>
          </p:cNvSpPr>
          <p:nvPr>
            <p:ph type="dt" sz="half" idx="10"/>
          </p:nvPr>
        </p:nvSpPr>
        <p:spPr/>
        <p:txBody>
          <a:bodyPr/>
          <a:lstStyle/>
          <a:p>
            <a:fld id="{AB6DBE43-C370-49E5-97EC-3E7717359667}"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Tree>
    <p:extLst>
      <p:ext uri="{BB962C8B-B14F-4D97-AF65-F5344CB8AC3E}">
        <p14:creationId xmlns:p14="http://schemas.microsoft.com/office/powerpoint/2010/main" val="260982780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7993"/>
            <a:ext cx="9067800" cy="5826210"/>
          </a:xfrm>
          <a:prstGeom prst="rect">
            <a:avLst/>
          </a:prstGeom>
        </p:spPr>
        <p:txBody>
          <a:bodyPr wrap="square">
            <a:spAutoFit/>
          </a:bodyPr>
          <a:lstStyle/>
          <a:p>
            <a:pPr algn="r" rtl="1">
              <a:lnSpc>
                <a:spcPct val="115000"/>
              </a:lnSpc>
            </a:pPr>
            <a:r>
              <a:rPr lang="ar-SA" sz="3600" u="sng" dirty="0">
                <a:solidFill>
                  <a:srgbClr val="810000"/>
                </a:solidFill>
                <a:effectLst>
                  <a:outerShdw blurRad="38100" dist="38100" dir="2700000" algn="tl">
                    <a:srgbClr val="000000">
                      <a:alpha val="43137"/>
                    </a:srgbClr>
                  </a:outerShdw>
                </a:effectLst>
                <a:latin typeface="ArialMT"/>
              </a:rPr>
              <a:t>تأثير الضوء على النباتات:</a:t>
            </a:r>
          </a:p>
          <a:p>
            <a:pPr lvl="0" algn="r">
              <a:lnSpc>
                <a:spcPct val="115000"/>
              </a:lnSpc>
            </a:pPr>
            <a:r>
              <a:rPr lang="ar-SA" sz="2400" dirty="0">
                <a:solidFill>
                  <a:srgbClr val="17375E"/>
                </a:solidFill>
                <a:effectLst>
                  <a:outerShdw blurRad="38100" dist="38100" dir="2700000" algn="tl">
                    <a:srgbClr val="000000">
                      <a:alpha val="43137"/>
                    </a:srgbClr>
                  </a:outerShdw>
                </a:effectLst>
                <a:latin typeface="Calibri"/>
              </a:rPr>
              <a:t>يؤثر الضوء على النبات في كل مراحل تكوينه، فهو يؤثر في شكله وتركيبه</a:t>
            </a:r>
            <a:r>
              <a:rPr lang="ar-SA" sz="2400" dirty="0">
                <a:solidFill>
                  <a:prstClr val="black"/>
                </a:solidFill>
                <a:effectLst>
                  <a:outerShdw blurRad="38100" dist="38100" dir="2700000" algn="tl">
                    <a:srgbClr val="000000">
                      <a:alpha val="43137"/>
                    </a:srgbClr>
                  </a:outerShdw>
                </a:effectLst>
                <a:latin typeface="Calibri"/>
              </a:rPr>
              <a:t> </a:t>
            </a:r>
            <a:r>
              <a:rPr lang="ar-SA" sz="2400" dirty="0">
                <a:solidFill>
                  <a:srgbClr val="17375E"/>
                </a:solidFill>
                <a:effectLst>
                  <a:outerShdw blurRad="38100" dist="38100" dir="2700000" algn="tl">
                    <a:srgbClr val="000000">
                      <a:alpha val="43137"/>
                    </a:srgbClr>
                  </a:outerShdw>
                </a:effectLst>
                <a:latin typeface="Calibri"/>
              </a:rPr>
              <a:t>المميزين له، وفي كافة الوظائف التي يقوم بها </a:t>
            </a:r>
          </a:p>
          <a:p>
            <a:pPr lvl="0" algn="r">
              <a:lnSpc>
                <a:spcPct val="115000"/>
              </a:lnSpc>
            </a:pPr>
            <a:r>
              <a:rPr lang="ar-SA" sz="2800" u="sng" dirty="0">
                <a:solidFill>
                  <a:srgbClr val="FF0000"/>
                </a:solidFill>
                <a:effectLst>
                  <a:outerShdw blurRad="38100" dist="38100" dir="2700000" algn="tl">
                    <a:srgbClr val="000000">
                      <a:alpha val="43137"/>
                    </a:srgbClr>
                  </a:outerShdw>
                </a:effectLst>
                <a:latin typeface="Calibri"/>
              </a:rPr>
              <a:t> تنقسم النباتات حسب حاجتها إلى الضوء إلى:</a:t>
            </a:r>
            <a:endParaRPr lang="en-US" sz="2800" dirty="0">
              <a:solidFill>
                <a:srgbClr val="FF0000"/>
              </a:solidFill>
              <a:effectLst>
                <a:outerShdw blurRad="38100" dist="38100" dir="2700000" algn="tl">
                  <a:srgbClr val="000000">
                    <a:alpha val="43137"/>
                  </a:srgbClr>
                </a:outerShdw>
              </a:effectLst>
              <a:latin typeface="Arial Rounded MT Bold" panose="020F0704030504030204" pitchFamily="34" charset="0"/>
            </a:endParaRPr>
          </a:p>
          <a:p>
            <a:pPr algn="r">
              <a:lnSpc>
                <a:spcPct val="115000"/>
              </a:lnSpc>
            </a:pPr>
            <a:r>
              <a:rPr lang="en-US" sz="2000" dirty="0" err="1">
                <a:solidFill>
                  <a:srgbClr val="00B050"/>
                </a:solidFill>
                <a:effectLst>
                  <a:outerShdw blurRad="38100" dist="38100" dir="2700000" algn="tl">
                    <a:srgbClr val="000000">
                      <a:alpha val="43137"/>
                    </a:srgbClr>
                  </a:outerShdw>
                </a:effectLst>
                <a:latin typeface="Arial Rounded MT Bold" panose="020F0704030504030204" pitchFamily="34" charset="0"/>
              </a:rPr>
              <a:t>Heliophytes</a:t>
            </a:r>
            <a:r>
              <a:rPr lang="en-US" sz="2800" dirty="0">
                <a:solidFill>
                  <a:srgbClr val="00B050"/>
                </a:solidFill>
                <a:effectLst>
                  <a:outerShdw blurRad="38100" dist="38100" dir="2700000" algn="tl">
                    <a:srgbClr val="000000">
                      <a:alpha val="43137"/>
                    </a:srgbClr>
                  </a:outerShdw>
                </a:effectLst>
                <a:latin typeface="Arial Rounded MT Bold" panose="020F0704030504030204" pitchFamily="34" charset="0"/>
              </a:rPr>
              <a:t> </a:t>
            </a:r>
            <a:r>
              <a:rPr lang="ar-SA" sz="2800" dirty="0">
                <a:solidFill>
                  <a:srgbClr val="00B050"/>
                </a:solidFill>
                <a:effectLst>
                  <a:outerShdw blurRad="38100" dist="38100" dir="2700000" algn="tl">
                    <a:srgbClr val="000000">
                      <a:alpha val="43137"/>
                    </a:srgbClr>
                  </a:outerShdw>
                </a:effectLst>
                <a:latin typeface="Arial Rounded MT Bold" panose="020F0704030504030204" pitchFamily="34" charset="0"/>
              </a:rPr>
              <a:t>1- النباتات المحبة للضوء</a:t>
            </a:r>
            <a:endParaRPr lang="en-US" sz="2800" dirty="0">
              <a:solidFill>
                <a:srgbClr val="00B050"/>
              </a:solidFill>
              <a:effectLst>
                <a:outerShdw blurRad="38100" dist="38100" dir="2700000" algn="tl">
                  <a:srgbClr val="000000">
                    <a:alpha val="43137"/>
                  </a:srgbClr>
                </a:outerShdw>
              </a:effectLst>
              <a:latin typeface="Arial Rounded MT Bold" panose="020F0704030504030204" pitchFamily="34" charset="0"/>
            </a:endParaRPr>
          </a:p>
          <a:p>
            <a:pPr algn="r">
              <a:lnSpc>
                <a:spcPct val="115000"/>
              </a:lnSpc>
            </a:pPr>
            <a:endParaRPr lang="en-US" sz="3200" dirty="0">
              <a:solidFill>
                <a:schemeClr val="accent6">
                  <a:lumMod val="25000"/>
                </a:schemeClr>
              </a:solidFill>
              <a:effectLst>
                <a:outerShdw blurRad="38100" dist="38100" dir="2700000" algn="tl">
                  <a:srgbClr val="000000">
                    <a:alpha val="43137"/>
                  </a:srgbClr>
                </a:outerShdw>
              </a:effectLst>
              <a:latin typeface="Arial Rounded MT Bold" panose="020F0704030504030204" pitchFamily="34" charset="0"/>
            </a:endParaRPr>
          </a:p>
          <a:p>
            <a:pPr algn="r">
              <a:lnSpc>
                <a:spcPct val="115000"/>
              </a:lnSpc>
            </a:pPr>
            <a:r>
              <a:rPr lang="en-US" sz="2000" dirty="0" err="1">
                <a:solidFill>
                  <a:srgbClr val="00B050"/>
                </a:solidFill>
                <a:effectLst>
                  <a:outerShdw blurRad="38100" dist="38100" dir="2700000" algn="tl">
                    <a:srgbClr val="000000">
                      <a:alpha val="43137"/>
                    </a:srgbClr>
                  </a:outerShdw>
                </a:effectLst>
                <a:latin typeface="Arial Rounded MT Bold" panose="020F0704030504030204" pitchFamily="34" charset="0"/>
              </a:rPr>
              <a:t>Sciophytes</a:t>
            </a:r>
            <a:r>
              <a:rPr lang="en-US" sz="2800" dirty="0">
                <a:solidFill>
                  <a:srgbClr val="00B050"/>
                </a:solidFill>
                <a:effectLst>
                  <a:outerShdw blurRad="38100" dist="38100" dir="2700000" algn="tl">
                    <a:srgbClr val="000000">
                      <a:alpha val="43137"/>
                    </a:srgbClr>
                  </a:outerShdw>
                </a:effectLst>
                <a:latin typeface="Arial Rounded MT Bold" panose="020F0704030504030204" pitchFamily="34" charset="0"/>
              </a:rPr>
              <a:t> (</a:t>
            </a:r>
            <a:r>
              <a:rPr lang="ar-SA" sz="2800" dirty="0">
                <a:solidFill>
                  <a:srgbClr val="00B050"/>
                </a:solidFill>
                <a:effectLst>
                  <a:outerShdw blurRad="38100" dist="38100" dir="2700000" algn="tl">
                    <a:srgbClr val="000000">
                      <a:alpha val="43137"/>
                    </a:srgbClr>
                  </a:outerShdw>
                </a:effectLst>
                <a:latin typeface="Arial Rounded MT Bold" panose="020F0704030504030204" pitchFamily="34" charset="0"/>
              </a:rPr>
              <a:t>2- نباتات الظل (كارهة للضوء</a:t>
            </a:r>
            <a:endParaRPr lang="en-US" sz="2800" dirty="0">
              <a:solidFill>
                <a:srgbClr val="00B050"/>
              </a:solidFill>
              <a:effectLst>
                <a:outerShdw blurRad="38100" dist="38100" dir="2700000" algn="tl">
                  <a:srgbClr val="000000">
                    <a:alpha val="43137"/>
                  </a:srgbClr>
                </a:outerShdw>
              </a:effectLst>
              <a:latin typeface="Arial Rounded MT Bold" panose="020F0704030504030204" pitchFamily="34" charset="0"/>
            </a:endParaRPr>
          </a:p>
          <a:p>
            <a:pPr lvl="0" algn="r">
              <a:lnSpc>
                <a:spcPct val="115000"/>
              </a:lnSpc>
            </a:pPr>
            <a:endParaRPr lang="ar-SA" sz="3200" dirty="0">
              <a:solidFill>
                <a:schemeClr val="accent6">
                  <a:lumMod val="25000"/>
                </a:schemeClr>
              </a:solidFill>
              <a:effectLst>
                <a:outerShdw blurRad="38100" dist="38100" dir="2700000" algn="tl">
                  <a:srgbClr val="000000">
                    <a:alpha val="43137"/>
                  </a:srgbClr>
                </a:outerShdw>
              </a:effectLst>
              <a:latin typeface="Arial Rounded MT Bold" panose="020F0704030504030204" pitchFamily="34" charset="0"/>
            </a:endParaRPr>
          </a:p>
          <a:p>
            <a:pPr lvl="0" algn="r">
              <a:lnSpc>
                <a:spcPct val="115000"/>
              </a:lnSpc>
            </a:pPr>
            <a:endParaRPr lang="en-US" sz="3200" dirty="0">
              <a:solidFill>
                <a:schemeClr val="accent6">
                  <a:lumMod val="25000"/>
                </a:schemeClr>
              </a:solidFill>
              <a:effectLst>
                <a:outerShdw blurRad="38100" dist="38100" dir="2700000" algn="tl">
                  <a:srgbClr val="000000">
                    <a:alpha val="43137"/>
                  </a:srgbClr>
                </a:outerShdw>
              </a:effectLst>
              <a:latin typeface="Arial Rounded MT Bold" panose="020F0704030504030204" pitchFamily="34" charset="0"/>
            </a:endParaRPr>
          </a:p>
          <a:p>
            <a:pPr lvl="0" algn="r">
              <a:lnSpc>
                <a:spcPct val="115000"/>
              </a:lnSpc>
            </a:pPr>
            <a:r>
              <a:rPr lang="en-US" sz="2000" dirty="0">
                <a:solidFill>
                  <a:srgbClr val="00B050"/>
                </a:solidFill>
                <a:effectLst>
                  <a:outerShdw blurRad="38100" dist="38100" dir="2700000" algn="tl">
                    <a:srgbClr val="000000">
                      <a:alpha val="43137"/>
                    </a:srgbClr>
                  </a:outerShdw>
                </a:effectLst>
                <a:latin typeface="Arial Rounded MT Bold" panose="020F0704030504030204" pitchFamily="34" charset="0"/>
              </a:rPr>
              <a:t>Facultative</a:t>
            </a:r>
            <a:r>
              <a:rPr lang="en-US" sz="2800" dirty="0">
                <a:solidFill>
                  <a:srgbClr val="00B050"/>
                </a:solidFill>
                <a:effectLst>
                  <a:outerShdw blurRad="38100" dist="38100" dir="2700000" algn="tl">
                    <a:srgbClr val="000000">
                      <a:alpha val="43137"/>
                    </a:srgbClr>
                  </a:outerShdw>
                </a:effectLst>
                <a:latin typeface="Arial Rounded MT Bold" panose="020F0704030504030204" pitchFamily="34" charset="0"/>
              </a:rPr>
              <a:t> </a:t>
            </a:r>
            <a:r>
              <a:rPr lang="en-US" sz="2000" dirty="0" err="1">
                <a:solidFill>
                  <a:srgbClr val="00B050"/>
                </a:solidFill>
                <a:effectLst>
                  <a:outerShdw blurRad="38100" dist="38100" dir="2700000" algn="tl">
                    <a:srgbClr val="000000">
                      <a:alpha val="43137"/>
                    </a:srgbClr>
                  </a:outerShdw>
                </a:effectLst>
                <a:latin typeface="Arial Rounded MT Bold" panose="020F0704030504030204" pitchFamily="34" charset="0"/>
              </a:rPr>
              <a:t>sciophytes</a:t>
            </a:r>
            <a:r>
              <a:rPr lang="en-US" sz="2800" dirty="0">
                <a:solidFill>
                  <a:srgbClr val="00B050"/>
                </a:solidFill>
                <a:effectLst>
                  <a:outerShdw blurRad="38100" dist="38100" dir="2700000" algn="tl">
                    <a:srgbClr val="000000">
                      <a:alpha val="43137"/>
                    </a:srgbClr>
                  </a:outerShdw>
                </a:effectLst>
                <a:latin typeface="Arial Rounded MT Bold" panose="020F0704030504030204" pitchFamily="34" charset="0"/>
              </a:rPr>
              <a:t> </a:t>
            </a:r>
            <a:r>
              <a:rPr lang="ar-SA" sz="2800" dirty="0">
                <a:solidFill>
                  <a:srgbClr val="00B050"/>
                </a:solidFill>
                <a:effectLst>
                  <a:outerShdw blurRad="38100" dist="38100" dir="2700000" algn="tl">
                    <a:srgbClr val="000000">
                      <a:alpha val="43137"/>
                    </a:srgbClr>
                  </a:outerShdw>
                </a:effectLst>
                <a:latin typeface="Arial Rounded MT Bold" panose="020F0704030504030204" pitchFamily="34" charset="0"/>
              </a:rPr>
              <a:t>3- النباتات المتحملة للظل </a:t>
            </a:r>
            <a:endParaRPr lang="en-US" sz="2800" dirty="0">
              <a:solidFill>
                <a:srgbClr val="00B050"/>
              </a:solidFill>
              <a:effectLst>
                <a:outerShdw blurRad="38100" dist="38100" dir="2700000" algn="tl">
                  <a:srgbClr val="000000">
                    <a:alpha val="43137"/>
                  </a:srgbClr>
                </a:outerShdw>
              </a:effectLst>
              <a:latin typeface="Arial Rounded MT Bold" panose="020F0704030504030204" pitchFamily="34" charset="0"/>
            </a:endParaRPr>
          </a:p>
          <a:p>
            <a:pPr algn="r">
              <a:lnSpc>
                <a:spcPct val="115000"/>
              </a:lnSpc>
            </a:pPr>
            <a:endParaRPr lang="en-US" sz="3200" dirty="0">
              <a:solidFill>
                <a:schemeClr val="accent6">
                  <a:lumMod val="25000"/>
                </a:schemeClr>
              </a:solidFill>
              <a:effectLst>
                <a:outerShdw blurRad="38100" dist="38100" dir="2700000" algn="tl">
                  <a:srgbClr val="000000">
                    <a:alpha val="43137"/>
                  </a:srgbClr>
                </a:outerShdw>
              </a:effectLst>
              <a:latin typeface="Arial Rounded MT Bold" panose="020F0704030504030204" pitchFamily="34" charset="0"/>
            </a:endParaRPr>
          </a:p>
        </p:txBody>
      </p:sp>
      <p:sp>
        <p:nvSpPr>
          <p:cNvPr id="2" name="Date Placeholder 1"/>
          <p:cNvSpPr>
            <a:spLocks noGrp="1"/>
          </p:cNvSpPr>
          <p:nvPr>
            <p:ph type="dt" sz="half" idx="10"/>
          </p:nvPr>
        </p:nvSpPr>
        <p:spPr/>
        <p:txBody>
          <a:bodyPr/>
          <a:lstStyle/>
          <a:p>
            <a:fld id="{C5CDCCB3-246D-4528-851D-733D40281622}"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6" name="Slide Number Placeholder 5"/>
          <p:cNvSpPr>
            <a:spLocks noGrp="1"/>
          </p:cNvSpPr>
          <p:nvPr>
            <p:ph type="sldNum" sz="quarter" idx="12"/>
          </p:nvPr>
        </p:nvSpPr>
        <p:spPr/>
        <p:txBody>
          <a:bodyPr/>
          <a:lstStyle/>
          <a:p>
            <a:fld id="{AF90A6A5-4BBC-4C8D-9850-BB817983DEE0}" type="slidenum">
              <a:rPr lang="en-US" smtClean="0"/>
              <a:t>22</a:t>
            </a:fld>
            <a:endParaRPr lang="en-US"/>
          </a:p>
        </p:txBody>
      </p:sp>
      <p:sp>
        <p:nvSpPr>
          <p:cNvPr id="7" name="Rectangle 6"/>
          <p:cNvSpPr/>
          <p:nvPr/>
        </p:nvSpPr>
        <p:spPr>
          <a:xfrm>
            <a:off x="1184366" y="2326939"/>
            <a:ext cx="8963406" cy="4100738"/>
          </a:xfrm>
          <a:prstGeom prst="rect">
            <a:avLst/>
          </a:prstGeom>
        </p:spPr>
        <p:txBody>
          <a:bodyPr wrap="square">
            <a:spAutoFit/>
          </a:bodyPr>
          <a:lstStyle/>
          <a:p>
            <a:pPr algn="r">
              <a:lnSpc>
                <a:spcPct val="115000"/>
              </a:lnSpc>
            </a:pPr>
            <a:r>
              <a:rPr lang="ar-SA" sz="2400" dirty="0">
                <a:solidFill>
                  <a:srgbClr val="17375E"/>
                </a:solidFill>
                <a:effectLst>
                  <a:outerShdw blurRad="38100" dist="38100" dir="2700000" algn="tl">
                    <a:srgbClr val="000000">
                      <a:alpha val="43137"/>
                    </a:srgbClr>
                  </a:outerShdw>
                </a:effectLst>
                <a:latin typeface="Calibri"/>
              </a:rPr>
              <a:t>وهي النباتات التي تنمو وتتكاثر في شدة إضاءة كاملة ولا تتحمل الظل.</a:t>
            </a:r>
          </a:p>
          <a:p>
            <a:pPr algn="r">
              <a:lnSpc>
                <a:spcPct val="115000"/>
              </a:lnSpc>
            </a:pPr>
            <a:endParaRPr lang="ar-SA" sz="1000" dirty="0">
              <a:effectLst>
                <a:outerShdw blurRad="38100" dist="38100" dir="2700000" algn="tl">
                  <a:srgbClr val="000000">
                    <a:alpha val="43137"/>
                  </a:srgbClr>
                </a:outerShdw>
              </a:effectLst>
              <a:latin typeface="Calibri"/>
              <a:ea typeface="Calibri"/>
            </a:endParaRPr>
          </a:p>
          <a:p>
            <a:pPr algn="r">
              <a:lnSpc>
                <a:spcPct val="115000"/>
              </a:lnSpc>
            </a:pPr>
            <a:endParaRPr lang="ar-SA" sz="1000" dirty="0">
              <a:effectLst>
                <a:outerShdw blurRad="38100" dist="38100" dir="2700000" algn="tl">
                  <a:srgbClr val="000000">
                    <a:alpha val="43137"/>
                  </a:srgbClr>
                </a:outerShdw>
              </a:effectLst>
              <a:latin typeface="Calibri"/>
              <a:ea typeface="Calibri"/>
            </a:endParaRPr>
          </a:p>
          <a:p>
            <a:pPr algn="r">
              <a:lnSpc>
                <a:spcPct val="115000"/>
              </a:lnSpc>
            </a:pPr>
            <a:endParaRPr lang="ar-SA" sz="1000" dirty="0">
              <a:effectLst>
                <a:outerShdw blurRad="38100" dist="38100" dir="2700000" algn="tl">
                  <a:srgbClr val="000000">
                    <a:alpha val="43137"/>
                  </a:srgbClr>
                </a:outerShdw>
              </a:effectLst>
              <a:latin typeface="Calibri"/>
              <a:ea typeface="Calibri"/>
            </a:endParaRPr>
          </a:p>
          <a:p>
            <a:pPr algn="r">
              <a:lnSpc>
                <a:spcPct val="115000"/>
              </a:lnSpc>
            </a:pPr>
            <a:endParaRPr lang="en-US" sz="1000" dirty="0">
              <a:effectLst>
                <a:outerShdw blurRad="38100" dist="38100" dir="2700000" algn="tl">
                  <a:srgbClr val="000000">
                    <a:alpha val="43137"/>
                  </a:srgbClr>
                </a:outerShdw>
              </a:effectLst>
              <a:latin typeface="Calibri"/>
              <a:ea typeface="Calibri"/>
            </a:endParaRPr>
          </a:p>
          <a:p>
            <a:pPr algn="r">
              <a:lnSpc>
                <a:spcPct val="115000"/>
              </a:lnSpc>
            </a:pPr>
            <a:r>
              <a:rPr lang="ar-SA" sz="2400" dirty="0">
                <a:solidFill>
                  <a:srgbClr val="17375E"/>
                </a:solidFill>
                <a:effectLst>
                  <a:outerShdw blurRad="38100" dist="38100" dir="2700000" algn="tl">
                    <a:srgbClr val="000000">
                      <a:alpha val="43137"/>
                    </a:srgbClr>
                  </a:outerShdw>
                </a:effectLst>
                <a:latin typeface="Calibri"/>
              </a:rPr>
              <a:t>وهي التي تنمو وتتكاثر في شدة إضاءة منخفضة بين 10% و 30% شدة الإضاءة الكاملة، وتعيش هذه النباتات في الكهوف وأعمال الماء وداخل الغرف</a:t>
            </a:r>
            <a:r>
              <a:rPr lang="ar-SA" sz="1000" dirty="0">
                <a:effectLst>
                  <a:outerShdw blurRad="38100" dist="38100" dir="2700000" algn="tl">
                    <a:srgbClr val="000000">
                      <a:alpha val="43137"/>
                    </a:srgbClr>
                  </a:outerShdw>
                </a:effectLst>
                <a:latin typeface="Calibri"/>
              </a:rPr>
              <a:t> </a:t>
            </a:r>
            <a:r>
              <a:rPr lang="ar-SA" sz="2400" dirty="0">
                <a:solidFill>
                  <a:srgbClr val="17375E"/>
                </a:solidFill>
                <a:effectLst>
                  <a:outerShdw blurRad="38100" dist="38100" dir="2700000" algn="tl">
                    <a:srgbClr val="000000">
                      <a:alpha val="43137"/>
                    </a:srgbClr>
                  </a:outerShdw>
                </a:effectLst>
                <a:latin typeface="Calibri"/>
              </a:rPr>
              <a:t>وكذلك في الطبقات السفلى داخل الغابات الكثيفة.</a:t>
            </a:r>
          </a:p>
          <a:p>
            <a:pPr algn="r">
              <a:lnSpc>
                <a:spcPct val="115000"/>
              </a:lnSpc>
            </a:pPr>
            <a:endParaRPr lang="ar-SA" sz="1400" dirty="0">
              <a:solidFill>
                <a:srgbClr val="17375E"/>
              </a:solidFill>
              <a:effectLst>
                <a:outerShdw blurRad="38100" dist="38100" dir="2700000" algn="tl">
                  <a:srgbClr val="000000">
                    <a:alpha val="43137"/>
                  </a:srgbClr>
                </a:outerShdw>
              </a:effectLst>
              <a:latin typeface="Calibri"/>
            </a:endParaRPr>
          </a:p>
          <a:p>
            <a:pPr algn="r">
              <a:lnSpc>
                <a:spcPct val="115000"/>
              </a:lnSpc>
            </a:pPr>
            <a:endParaRPr lang="ar-SA" sz="1400" dirty="0">
              <a:solidFill>
                <a:srgbClr val="17375E"/>
              </a:solidFill>
              <a:effectLst>
                <a:outerShdw blurRad="38100" dist="38100" dir="2700000" algn="tl">
                  <a:srgbClr val="000000">
                    <a:alpha val="43137"/>
                  </a:srgbClr>
                </a:outerShdw>
              </a:effectLst>
              <a:latin typeface="Calibri"/>
            </a:endParaRPr>
          </a:p>
          <a:p>
            <a:pPr lvl="0" algn="r">
              <a:lnSpc>
                <a:spcPct val="115000"/>
              </a:lnSpc>
            </a:pPr>
            <a:r>
              <a:rPr lang="ar-SA" sz="2400" dirty="0">
                <a:solidFill>
                  <a:srgbClr val="17375E"/>
                </a:solidFill>
                <a:effectLst>
                  <a:outerShdw blurRad="38100" dist="38100" dir="2700000" algn="tl">
                    <a:srgbClr val="000000">
                      <a:alpha val="43137"/>
                    </a:srgbClr>
                  </a:outerShdw>
                </a:effectLst>
                <a:latin typeface="Calibri"/>
              </a:rPr>
              <a:t>وينتسب إلى هذه المجموعة، النباتات التي تعيش في إضاءة مرتفعة ولكنها</a:t>
            </a:r>
            <a:r>
              <a:rPr lang="ar-SA" sz="1000" dirty="0">
                <a:solidFill>
                  <a:prstClr val="black"/>
                </a:solidFill>
                <a:effectLst>
                  <a:outerShdw blurRad="38100" dist="38100" dir="2700000" algn="tl">
                    <a:srgbClr val="000000">
                      <a:alpha val="43137"/>
                    </a:srgbClr>
                  </a:outerShdw>
                </a:effectLst>
                <a:latin typeface="Calibri"/>
              </a:rPr>
              <a:t> </a:t>
            </a:r>
            <a:r>
              <a:rPr lang="ar-SA" sz="2400" dirty="0">
                <a:solidFill>
                  <a:srgbClr val="17375E"/>
                </a:solidFill>
                <a:effectLst>
                  <a:outerShdw blurRad="38100" dist="38100" dir="2700000" algn="tl">
                    <a:srgbClr val="000000">
                      <a:alpha val="43137"/>
                    </a:srgbClr>
                  </a:outerShdw>
                </a:effectLst>
                <a:latin typeface="Calibri"/>
              </a:rPr>
              <a:t>قادرة على تحمل الظل دون ضرر يذكر على نموها وتكاثرها</a:t>
            </a:r>
            <a:r>
              <a:rPr lang="ar-SA" sz="2800" dirty="0">
                <a:solidFill>
                  <a:srgbClr val="17375E"/>
                </a:solidFill>
                <a:effectLst>
                  <a:outerShdw blurRad="38100" dist="38100" dir="2700000" algn="tl">
                    <a:srgbClr val="000000">
                      <a:alpha val="43137"/>
                    </a:srgbClr>
                  </a:outerShdw>
                </a:effectLst>
                <a:latin typeface="Calibri"/>
              </a:rPr>
              <a:t>.</a:t>
            </a:r>
          </a:p>
          <a:p>
            <a:pPr algn="r">
              <a:lnSpc>
                <a:spcPct val="115000"/>
              </a:lnSpc>
            </a:pPr>
            <a:endParaRPr lang="en-US" sz="1050" dirty="0">
              <a:effectLst>
                <a:outerShdw blurRad="38100" dist="38100" dir="2700000" algn="tl">
                  <a:srgbClr val="000000">
                    <a:alpha val="43137"/>
                  </a:srgbClr>
                </a:outerShdw>
              </a:effectLst>
              <a:latin typeface="Calibri"/>
              <a:ea typeface="Calibri"/>
            </a:endParaRPr>
          </a:p>
        </p:txBody>
      </p:sp>
    </p:spTree>
    <p:extLst>
      <p:ext uri="{BB962C8B-B14F-4D97-AF65-F5344CB8AC3E}">
        <p14:creationId xmlns:p14="http://schemas.microsoft.com/office/powerpoint/2010/main" val="228893556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57375" y="482597"/>
            <a:ext cx="8429625" cy="5189113"/>
          </a:xfrm>
          <a:prstGeom prst="rect">
            <a:avLst/>
          </a:prstGeom>
        </p:spPr>
        <p:txBody>
          <a:bodyPr wrap="square">
            <a:spAutoFit/>
          </a:bodyPr>
          <a:lstStyle/>
          <a:p>
            <a:pPr lvl="0" algn="just" rtl="1">
              <a:lnSpc>
                <a:spcPct val="115000"/>
              </a:lnSpc>
            </a:pPr>
            <a:r>
              <a:rPr lang="ar-SA" sz="3200" dirty="0">
                <a:solidFill>
                  <a:srgbClr val="C00000"/>
                </a:solidFill>
                <a:effectLst>
                  <a:outerShdw blurRad="38100" dist="38100" dir="2700000" algn="tl">
                    <a:srgbClr val="000000">
                      <a:alpha val="43137"/>
                    </a:srgbClr>
                  </a:outerShdw>
                </a:effectLst>
                <a:latin typeface="Calibri"/>
                <a:cs typeface="+mj-cs"/>
              </a:rPr>
              <a:t>تأثير الضوء على البناء الضوئي:</a:t>
            </a:r>
          </a:p>
          <a:p>
            <a:pPr lvl="0" algn="just" rtl="1">
              <a:lnSpc>
                <a:spcPct val="115000"/>
              </a:lnSpc>
            </a:pPr>
            <a:r>
              <a:rPr lang="ar-SA" sz="3200" dirty="0">
                <a:solidFill>
                  <a:srgbClr val="17375E"/>
                </a:solidFill>
                <a:effectLst>
                  <a:outerShdw blurRad="38100" dist="38100" dir="2700000" algn="tl">
                    <a:srgbClr val="000000">
                      <a:alpha val="43137"/>
                    </a:srgbClr>
                  </a:outerShdw>
                </a:effectLst>
                <a:latin typeface="Calibri"/>
                <a:cs typeface="+mj-cs"/>
              </a:rPr>
              <a:t> الضوء هو المصدر الوحيد للطاقة اللازمة لعملية البناء الضوئي. يزداد معدل البناء الضوئي طردياً مع زيادة الضوء إلى حد معين ثم قد يزداد أو ينخفض حسب نوع النبات (محب للضوء أو نبات ظل).</a:t>
            </a:r>
          </a:p>
          <a:p>
            <a:pPr lvl="0" algn="just" rtl="1">
              <a:lnSpc>
                <a:spcPct val="115000"/>
              </a:lnSpc>
            </a:pPr>
            <a:endParaRPr lang="ar-SA" sz="3200" dirty="0">
              <a:solidFill>
                <a:srgbClr val="17375E"/>
              </a:solidFill>
              <a:effectLst>
                <a:outerShdw blurRad="38100" dist="38100" dir="2700000" algn="tl">
                  <a:srgbClr val="000000">
                    <a:alpha val="43137"/>
                  </a:srgbClr>
                </a:outerShdw>
              </a:effectLst>
              <a:latin typeface="Calibri"/>
              <a:cs typeface="+mj-cs"/>
            </a:endParaRPr>
          </a:p>
          <a:p>
            <a:pPr lvl="0" algn="just" rtl="1">
              <a:lnSpc>
                <a:spcPct val="115000"/>
              </a:lnSpc>
            </a:pPr>
            <a:r>
              <a:rPr lang="ar-SA" sz="3200" dirty="0">
                <a:solidFill>
                  <a:srgbClr val="C00000"/>
                </a:solidFill>
                <a:effectLst>
                  <a:outerShdw blurRad="38100" dist="38100" dir="2700000" algn="tl">
                    <a:srgbClr val="000000">
                      <a:alpha val="43137"/>
                    </a:srgbClr>
                  </a:outerShdw>
                </a:effectLst>
                <a:latin typeface="Calibri"/>
                <a:cs typeface="+mj-cs"/>
              </a:rPr>
              <a:t> تأثير الضوء على النتح: </a:t>
            </a:r>
          </a:p>
          <a:p>
            <a:pPr lvl="0" algn="just" rtl="1">
              <a:lnSpc>
                <a:spcPct val="115000"/>
              </a:lnSpc>
            </a:pPr>
            <a:r>
              <a:rPr lang="ar-SA" sz="3200" dirty="0">
                <a:solidFill>
                  <a:srgbClr val="17375E"/>
                </a:solidFill>
                <a:effectLst>
                  <a:outerShdw blurRad="38100" dist="38100" dir="2700000" algn="tl">
                    <a:srgbClr val="000000">
                      <a:alpha val="43137"/>
                    </a:srgbClr>
                  </a:outerShdw>
                </a:effectLst>
                <a:latin typeface="Calibri"/>
                <a:cs typeface="+mj-cs"/>
              </a:rPr>
              <a:t>مقارنة بالظلام يزداد معدل النتح إلى ضعفين في الضوء المعتدل و إلى 60 ضعف في ضوء الشمس الساطع.</a:t>
            </a:r>
            <a:endParaRPr lang="en-US" sz="3200" dirty="0">
              <a:solidFill>
                <a:srgbClr val="17375E"/>
              </a:solidFill>
              <a:effectLst>
                <a:outerShdw blurRad="38100" dist="38100" dir="2700000" algn="tl">
                  <a:srgbClr val="000000">
                    <a:alpha val="43137"/>
                  </a:srgbClr>
                </a:outerShdw>
              </a:effectLst>
              <a:latin typeface="Calibri"/>
              <a:cs typeface="+mj-cs"/>
            </a:endParaRPr>
          </a:p>
        </p:txBody>
      </p:sp>
      <p:sp>
        <p:nvSpPr>
          <p:cNvPr id="2" name="Date Placeholder 1"/>
          <p:cNvSpPr>
            <a:spLocks noGrp="1"/>
          </p:cNvSpPr>
          <p:nvPr>
            <p:ph type="dt" sz="half" idx="10"/>
          </p:nvPr>
        </p:nvSpPr>
        <p:spPr/>
        <p:txBody>
          <a:bodyPr/>
          <a:lstStyle/>
          <a:p>
            <a:fld id="{169EB3B7-0E00-4ED3-B13B-066789962189}"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6" name="Slide Number Placeholder 5"/>
          <p:cNvSpPr>
            <a:spLocks noGrp="1"/>
          </p:cNvSpPr>
          <p:nvPr>
            <p:ph type="sldNum" sz="quarter" idx="12"/>
          </p:nvPr>
        </p:nvSpPr>
        <p:spPr/>
        <p:txBody>
          <a:bodyPr/>
          <a:lstStyle/>
          <a:p>
            <a:fld id="{AF90A6A5-4BBC-4C8D-9850-BB817983DEE0}" type="slidenum">
              <a:rPr lang="en-US" smtClean="0"/>
              <a:t>23</a:t>
            </a:fld>
            <a:endParaRPr lang="en-US"/>
          </a:p>
        </p:txBody>
      </p:sp>
    </p:spTree>
    <p:extLst>
      <p:ext uri="{BB962C8B-B14F-4D97-AF65-F5344CB8AC3E}">
        <p14:creationId xmlns:p14="http://schemas.microsoft.com/office/powerpoint/2010/main" val="29178926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76400" y="-7993"/>
            <a:ext cx="8610600" cy="6781857"/>
          </a:xfrm>
          <a:prstGeom prst="rect">
            <a:avLst/>
          </a:prstGeom>
        </p:spPr>
        <p:txBody>
          <a:bodyPr wrap="square">
            <a:spAutoFit/>
          </a:bodyPr>
          <a:lstStyle/>
          <a:p>
            <a:pPr algn="just" rtl="1">
              <a:lnSpc>
                <a:spcPct val="115000"/>
              </a:lnSpc>
            </a:pPr>
            <a:r>
              <a:rPr lang="ar-SA" sz="3200" dirty="0">
                <a:solidFill>
                  <a:srgbClr val="810000"/>
                </a:solidFill>
                <a:effectLst>
                  <a:outerShdw blurRad="38100" dist="38100" dir="2700000" algn="tl">
                    <a:srgbClr val="000000">
                      <a:alpha val="43137"/>
                    </a:srgbClr>
                  </a:outerShdw>
                </a:effectLst>
                <a:latin typeface="ArialMT"/>
              </a:rPr>
              <a:t>تأثير الضوء على إنبات البذور:</a:t>
            </a:r>
          </a:p>
          <a:p>
            <a:pPr lvl="0" algn="just" rtl="1">
              <a:lnSpc>
                <a:spcPct val="115000"/>
              </a:lnSpc>
            </a:pPr>
            <a:r>
              <a:rPr lang="ar-SA" sz="3200" dirty="0">
                <a:solidFill>
                  <a:srgbClr val="17375E"/>
                </a:solidFill>
                <a:effectLst>
                  <a:outerShdw blurRad="38100" dist="38100" dir="2700000" algn="tl">
                    <a:srgbClr val="000000">
                      <a:alpha val="43137"/>
                    </a:srgbClr>
                  </a:outerShdw>
                </a:effectLst>
                <a:latin typeface="Calibri"/>
              </a:rPr>
              <a:t>إنبات بعض الأنواع النباتية يعتمد على تعرض بذورها للضوء مثل نبات الدبق </a:t>
            </a:r>
            <a:r>
              <a:rPr lang="en-US" sz="2400" b="1" i="1" dirty="0" err="1">
                <a:solidFill>
                  <a:srgbClr val="17375E"/>
                </a:solidFill>
                <a:effectLst>
                  <a:outerShdw blurRad="38100" dist="38100" dir="2700000" algn="tl">
                    <a:srgbClr val="000000">
                      <a:alpha val="43137"/>
                    </a:srgbClr>
                  </a:outerShdw>
                </a:effectLst>
                <a:latin typeface="Arial Rounded MT Bold" panose="020F0704030504030204" pitchFamily="34" charset="0"/>
                <a:cs typeface="Simplified Arabic"/>
              </a:rPr>
              <a:t>Viscum</a:t>
            </a:r>
            <a:r>
              <a:rPr lang="en-US" sz="2400" b="1" i="1" dirty="0">
                <a:solidFill>
                  <a:srgbClr val="17375E"/>
                </a:solidFill>
                <a:effectLst>
                  <a:outerShdw blurRad="38100" dist="38100" dir="2700000" algn="tl">
                    <a:srgbClr val="000000">
                      <a:alpha val="43137"/>
                    </a:srgbClr>
                  </a:outerShdw>
                </a:effectLst>
                <a:latin typeface="Arial Rounded MT Bold" panose="020F0704030504030204" pitchFamily="34" charset="0"/>
                <a:cs typeface="Simplified Arabic"/>
              </a:rPr>
              <a:t> album</a:t>
            </a:r>
          </a:p>
          <a:p>
            <a:pPr algn="just" rtl="1">
              <a:lnSpc>
                <a:spcPct val="115000"/>
              </a:lnSpc>
            </a:pPr>
            <a:endParaRPr lang="ar-SA" sz="3200" dirty="0">
              <a:solidFill>
                <a:srgbClr val="17375E"/>
              </a:solidFill>
              <a:effectLst>
                <a:outerShdw blurRad="38100" dist="38100" dir="2700000" algn="tl">
                  <a:srgbClr val="000000">
                    <a:alpha val="43137"/>
                  </a:srgbClr>
                </a:outerShdw>
              </a:effectLst>
              <a:latin typeface="Calibri"/>
            </a:endParaRPr>
          </a:p>
          <a:p>
            <a:pPr algn="just" rtl="1">
              <a:lnSpc>
                <a:spcPct val="115000"/>
              </a:lnSpc>
            </a:pPr>
            <a:r>
              <a:rPr lang="ar-SA" sz="3200" dirty="0">
                <a:solidFill>
                  <a:srgbClr val="17375E"/>
                </a:solidFill>
                <a:effectLst>
                  <a:outerShdw blurRad="38100" dist="38100" dir="2700000" algn="tl">
                    <a:srgbClr val="000000">
                      <a:alpha val="43137"/>
                    </a:srgbClr>
                  </a:outerShdw>
                </a:effectLst>
                <a:latin typeface="Calibri"/>
              </a:rPr>
              <a:t>في حين أن بعض الأنواع النباتية يتوقف إنباتها إذا تعرضت بذورها للضوء مثل نبات الفانيلا </a:t>
            </a:r>
            <a:r>
              <a:rPr lang="en-US" sz="2400" b="1" i="1" dirty="0">
                <a:solidFill>
                  <a:srgbClr val="17375E"/>
                </a:solidFill>
                <a:effectLst>
                  <a:outerShdw blurRad="38100" dist="38100" dir="2700000" algn="tl">
                    <a:srgbClr val="000000">
                      <a:alpha val="43137"/>
                    </a:srgbClr>
                  </a:outerShdw>
                </a:effectLst>
                <a:latin typeface="Arial Rounded MT Bold" panose="020F0704030504030204" pitchFamily="34" charset="0"/>
                <a:cs typeface="Simplified Arabic"/>
              </a:rPr>
              <a:t>Vanilla </a:t>
            </a:r>
            <a:r>
              <a:rPr lang="en-US" sz="2400" b="1" i="1" dirty="0" err="1">
                <a:solidFill>
                  <a:srgbClr val="17375E"/>
                </a:solidFill>
                <a:effectLst>
                  <a:outerShdw blurRad="38100" dist="38100" dir="2700000" algn="tl">
                    <a:srgbClr val="000000">
                      <a:alpha val="43137"/>
                    </a:srgbClr>
                  </a:outerShdw>
                </a:effectLst>
                <a:latin typeface="Arial Rounded MT Bold" panose="020F0704030504030204" pitchFamily="34" charset="0"/>
                <a:cs typeface="Simplified Arabic"/>
              </a:rPr>
              <a:t>fragan</a:t>
            </a:r>
            <a:endParaRPr lang="en-US" sz="2800" b="1" i="1" dirty="0">
              <a:solidFill>
                <a:srgbClr val="17375E"/>
              </a:solidFill>
              <a:effectLst>
                <a:outerShdw blurRad="38100" dist="38100" dir="2700000" algn="tl">
                  <a:srgbClr val="000000">
                    <a:alpha val="43137"/>
                  </a:srgbClr>
                </a:outerShdw>
              </a:effectLst>
              <a:latin typeface="Arial Rounded MT Bold" panose="020F0704030504030204" pitchFamily="34" charset="0"/>
              <a:cs typeface="Simplified Arabic"/>
            </a:endParaRPr>
          </a:p>
          <a:p>
            <a:pPr lvl="0" algn="just" rtl="1">
              <a:lnSpc>
                <a:spcPct val="115000"/>
              </a:lnSpc>
            </a:pPr>
            <a:r>
              <a:rPr lang="ar-SA" sz="2400" dirty="0">
                <a:solidFill>
                  <a:srgbClr val="17375E"/>
                </a:solidFill>
                <a:effectLst>
                  <a:outerShdw blurRad="38100" dist="38100" dir="2700000" algn="tl">
                    <a:srgbClr val="000000">
                      <a:alpha val="43137"/>
                    </a:srgbClr>
                  </a:outerShdw>
                </a:effectLst>
                <a:latin typeface="Calibri"/>
              </a:rPr>
              <a:t> </a:t>
            </a:r>
            <a:endParaRPr lang="en-US" sz="900" dirty="0">
              <a:solidFill>
                <a:srgbClr val="17375E"/>
              </a:solidFill>
              <a:effectLst>
                <a:outerShdw blurRad="38100" dist="38100" dir="2700000" algn="tl">
                  <a:srgbClr val="000000">
                    <a:alpha val="43137"/>
                  </a:srgbClr>
                </a:outerShdw>
              </a:effectLst>
              <a:latin typeface="Calibri"/>
            </a:endParaRPr>
          </a:p>
          <a:p>
            <a:pPr lvl="0" algn="just" rtl="1">
              <a:lnSpc>
                <a:spcPct val="115000"/>
              </a:lnSpc>
            </a:pPr>
            <a:endParaRPr lang="en-US" sz="1100" dirty="0">
              <a:solidFill>
                <a:prstClr val="black"/>
              </a:solidFill>
              <a:effectLst>
                <a:outerShdw blurRad="38100" dist="38100" dir="2700000" algn="tl">
                  <a:srgbClr val="000000">
                    <a:alpha val="43137"/>
                  </a:srgbClr>
                </a:outerShdw>
              </a:effectLst>
              <a:latin typeface="Calibri"/>
              <a:ea typeface="Calibri"/>
            </a:endParaRPr>
          </a:p>
          <a:p>
            <a:pPr lvl="0" algn="just" rtl="1">
              <a:lnSpc>
                <a:spcPct val="115000"/>
              </a:lnSpc>
            </a:pPr>
            <a:r>
              <a:rPr lang="ar-SA" sz="3600" dirty="0">
                <a:solidFill>
                  <a:srgbClr val="810000"/>
                </a:solidFill>
                <a:effectLst>
                  <a:outerShdw blurRad="38100" dist="38100" dir="2700000" algn="tl">
                    <a:srgbClr val="000000">
                      <a:alpha val="43137"/>
                    </a:srgbClr>
                  </a:outerShdw>
                </a:effectLst>
                <a:latin typeface="ArialMT"/>
              </a:rPr>
              <a:t>تأثير الضوء على شكل النبات:</a:t>
            </a:r>
            <a:endParaRPr lang="en-US" sz="1100" dirty="0">
              <a:solidFill>
                <a:prstClr val="black"/>
              </a:solidFill>
              <a:effectLst>
                <a:outerShdw blurRad="38100" dist="38100" dir="2700000" algn="tl">
                  <a:srgbClr val="000000">
                    <a:alpha val="43137"/>
                  </a:srgbClr>
                </a:outerShdw>
              </a:effectLst>
              <a:latin typeface="Calibri"/>
              <a:ea typeface="Calibri"/>
            </a:endParaRPr>
          </a:p>
          <a:p>
            <a:pPr lvl="0" algn="just" rtl="1">
              <a:lnSpc>
                <a:spcPct val="115000"/>
              </a:lnSpc>
            </a:pPr>
            <a:r>
              <a:rPr lang="ar-SA" sz="3200" dirty="0">
                <a:solidFill>
                  <a:srgbClr val="17375E"/>
                </a:solidFill>
                <a:effectLst>
                  <a:outerShdw blurRad="38100" dist="38100" dir="2700000" algn="tl">
                    <a:srgbClr val="000000">
                      <a:alpha val="43137"/>
                    </a:srgbClr>
                  </a:outerShdw>
                </a:effectLst>
                <a:latin typeface="Calibri"/>
              </a:rPr>
              <a:t>إن التحورات العديدة التي تحدث في الورقة نتيجة لاستجابتها للضوء تفوق</a:t>
            </a:r>
            <a:r>
              <a:rPr lang="ar-SA" sz="1100" dirty="0">
                <a:solidFill>
                  <a:prstClr val="black"/>
                </a:solidFill>
                <a:effectLst>
                  <a:outerShdw blurRad="38100" dist="38100" dir="2700000" algn="tl">
                    <a:srgbClr val="000000">
                      <a:alpha val="43137"/>
                    </a:srgbClr>
                  </a:outerShdw>
                </a:effectLst>
                <a:latin typeface="Calibri"/>
              </a:rPr>
              <a:t> </a:t>
            </a:r>
            <a:r>
              <a:rPr lang="ar-SA" sz="3200" dirty="0">
                <a:solidFill>
                  <a:srgbClr val="17375E"/>
                </a:solidFill>
                <a:effectLst>
                  <a:outerShdw blurRad="38100" dist="38100" dir="2700000" algn="tl">
                    <a:srgbClr val="000000">
                      <a:alpha val="43137"/>
                    </a:srgbClr>
                  </a:outerShdw>
                </a:effectLst>
              </a:rPr>
              <a:t>غيرها من التحورات التي تتم في أي عضو نباتي آخر. </a:t>
            </a:r>
            <a:endParaRPr lang="ar-SA" sz="3200" dirty="0">
              <a:solidFill>
                <a:srgbClr val="17375E"/>
              </a:solidFill>
              <a:effectLst>
                <a:outerShdw blurRad="38100" dist="38100" dir="2700000" algn="tl">
                  <a:srgbClr val="000000">
                    <a:alpha val="43137"/>
                  </a:srgbClr>
                </a:outerShdw>
              </a:effectLst>
              <a:latin typeface="Calibri"/>
              <a:ea typeface="Calibri"/>
            </a:endParaRPr>
          </a:p>
          <a:p>
            <a:pPr lvl="0" algn="just" rtl="1">
              <a:lnSpc>
                <a:spcPct val="115000"/>
              </a:lnSpc>
            </a:pPr>
            <a:endParaRPr lang="en-US" sz="1100" dirty="0">
              <a:solidFill>
                <a:prstClr val="black"/>
              </a:solidFill>
              <a:effectLst>
                <a:outerShdw blurRad="38100" dist="38100" dir="2700000" algn="tl">
                  <a:srgbClr val="000000">
                    <a:alpha val="43137"/>
                  </a:srgbClr>
                </a:outerShdw>
              </a:effectLst>
              <a:latin typeface="Calibri"/>
              <a:ea typeface="Calibri"/>
            </a:endParaRPr>
          </a:p>
        </p:txBody>
      </p:sp>
      <p:sp>
        <p:nvSpPr>
          <p:cNvPr id="4" name="Date Placeholder 3"/>
          <p:cNvSpPr>
            <a:spLocks noGrp="1"/>
          </p:cNvSpPr>
          <p:nvPr>
            <p:ph type="dt" sz="half" idx="10"/>
          </p:nvPr>
        </p:nvSpPr>
        <p:spPr/>
        <p:txBody>
          <a:bodyPr/>
          <a:lstStyle/>
          <a:p>
            <a:fld id="{7EF7EA56-6ED1-4BC3-B662-CB8CA267EBAE}" type="datetime1">
              <a:rPr lang="en-US" smtClean="0"/>
              <a:t>1/16/2024</a:t>
            </a:fld>
            <a:endParaRPr lang="en-US"/>
          </a:p>
        </p:txBody>
      </p:sp>
      <p:sp>
        <p:nvSpPr>
          <p:cNvPr id="7" name="Footer Placeholder 6"/>
          <p:cNvSpPr>
            <a:spLocks noGrp="1"/>
          </p:cNvSpPr>
          <p:nvPr>
            <p:ph type="ftr" sz="quarter" idx="11"/>
          </p:nvPr>
        </p:nvSpPr>
        <p:spPr/>
        <p:txBody>
          <a:bodyPr/>
          <a:lstStyle/>
          <a:p>
            <a:r>
              <a:rPr lang="en-US"/>
              <a:t>Dr. Saud Alamri</a:t>
            </a:r>
            <a:endParaRPr lang="ar-SA" dirty="0"/>
          </a:p>
        </p:txBody>
      </p:sp>
      <p:sp>
        <p:nvSpPr>
          <p:cNvPr id="8" name="Slide Number Placeholder 7"/>
          <p:cNvSpPr>
            <a:spLocks noGrp="1"/>
          </p:cNvSpPr>
          <p:nvPr>
            <p:ph type="sldNum" sz="quarter" idx="12"/>
          </p:nvPr>
        </p:nvSpPr>
        <p:spPr/>
        <p:txBody>
          <a:bodyPr/>
          <a:lstStyle/>
          <a:p>
            <a:fld id="{AF90A6A5-4BBC-4C8D-9850-BB817983DEE0}" type="slidenum">
              <a:rPr lang="en-US" smtClean="0"/>
              <a:t>24</a:t>
            </a:fld>
            <a:endParaRPr lang="en-US"/>
          </a:p>
        </p:txBody>
      </p:sp>
    </p:spTree>
    <p:extLst>
      <p:ext uri="{BB962C8B-B14F-4D97-AF65-F5344CB8AC3E}">
        <p14:creationId xmlns:p14="http://schemas.microsoft.com/office/powerpoint/2010/main" val="22765355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85951" y="-7993"/>
            <a:ext cx="8448675" cy="6781857"/>
          </a:xfrm>
          <a:prstGeom prst="rect">
            <a:avLst/>
          </a:prstGeom>
        </p:spPr>
        <p:txBody>
          <a:bodyPr wrap="square">
            <a:spAutoFit/>
          </a:bodyPr>
          <a:lstStyle/>
          <a:p>
            <a:pPr algn="just" rtl="1">
              <a:lnSpc>
                <a:spcPct val="115000"/>
              </a:lnSpc>
            </a:pPr>
            <a:r>
              <a:rPr lang="ar-SA" sz="3600" dirty="0">
                <a:solidFill>
                  <a:srgbClr val="810000"/>
                </a:solidFill>
                <a:effectLst>
                  <a:outerShdw blurRad="38100" dist="38100" dir="2700000" algn="tl">
                    <a:srgbClr val="000000">
                      <a:alpha val="43137"/>
                    </a:srgbClr>
                  </a:outerShdw>
                </a:effectLst>
                <a:latin typeface="Arial Rounded MT Bold" panose="020F0704030504030204" pitchFamily="34" charset="0"/>
                <a:cs typeface="+mj-cs"/>
              </a:rPr>
              <a:t>تأثير الضوء على التركيب الداخلي للورقة:</a:t>
            </a:r>
            <a:endParaRPr lang="en-US" sz="1100" dirty="0">
              <a:effectLst>
                <a:outerShdw blurRad="38100" dist="38100" dir="2700000" algn="tl">
                  <a:srgbClr val="000000">
                    <a:alpha val="43137"/>
                  </a:srgbClr>
                </a:outerShdw>
              </a:effectLst>
              <a:latin typeface="Arial Rounded MT Bold" panose="020F0704030504030204" pitchFamily="34" charset="0"/>
              <a:ea typeface="Calibri"/>
              <a:cs typeface="+mj-cs"/>
            </a:endParaRPr>
          </a:p>
          <a:p>
            <a:pPr algn="just" rtl="1">
              <a:lnSpc>
                <a:spcPct val="115000"/>
              </a:lnSpc>
            </a:pP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rPr>
              <a:t>تتميز </a:t>
            </a: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cs typeface="+mj-cs"/>
              </a:rPr>
              <a:t>النباتات المحبة للضوء بسمك واستطالة خلاياها في الاتجاه العمودي على نصل الورقة وبأن</a:t>
            </a:r>
            <a:r>
              <a:rPr lang="ar-SA" sz="1100" dirty="0">
                <a:effectLst>
                  <a:outerShdw blurRad="38100" dist="38100" dir="2700000" algn="tl">
                    <a:srgbClr val="000000">
                      <a:alpha val="43137"/>
                    </a:srgbClr>
                  </a:outerShdw>
                </a:effectLst>
                <a:latin typeface="Arial Rounded MT Bold" panose="020F0704030504030204" pitchFamily="34" charset="0"/>
                <a:cs typeface="+mj-cs"/>
              </a:rPr>
              <a:t> </a:t>
            </a: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cs typeface="+mj-cs"/>
              </a:rPr>
              <a:t>خلايا البشرة صغيرة وخالية من البلاستيدات الخضراء وأدمتها كثيفة.</a:t>
            </a:r>
          </a:p>
          <a:p>
            <a:pPr algn="just" rtl="1">
              <a:lnSpc>
                <a:spcPct val="115000"/>
              </a:lnSpc>
            </a:pPr>
            <a:endParaRPr lang="ar-SA" sz="1100" dirty="0">
              <a:effectLst>
                <a:outerShdw blurRad="38100" dist="38100" dir="2700000" algn="tl">
                  <a:srgbClr val="000000">
                    <a:alpha val="43137"/>
                  </a:srgbClr>
                </a:outerShdw>
              </a:effectLst>
              <a:latin typeface="Arial Rounded MT Bold" panose="020F0704030504030204" pitchFamily="34" charset="0"/>
              <a:ea typeface="Calibri"/>
              <a:cs typeface="+mj-cs"/>
            </a:endParaRPr>
          </a:p>
          <a:p>
            <a:pPr algn="just" rtl="1">
              <a:lnSpc>
                <a:spcPct val="115000"/>
              </a:lnSpc>
            </a:pPr>
            <a:endParaRPr lang="en-US" sz="1100" dirty="0">
              <a:effectLst>
                <a:outerShdw blurRad="38100" dist="38100" dir="2700000" algn="tl">
                  <a:srgbClr val="000000">
                    <a:alpha val="43137"/>
                  </a:srgbClr>
                </a:outerShdw>
              </a:effectLst>
              <a:latin typeface="Arial Rounded MT Bold" panose="020F0704030504030204" pitchFamily="34" charset="0"/>
              <a:ea typeface="Calibri"/>
              <a:cs typeface="+mj-cs"/>
            </a:endParaRPr>
          </a:p>
          <a:p>
            <a:pPr algn="just" rtl="1">
              <a:lnSpc>
                <a:spcPct val="115000"/>
              </a:lnSpc>
            </a:pP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cs typeface="+mj-cs"/>
              </a:rPr>
              <a:t>أما نباتات الظل فتتميز بأوراق ذات بشرة مؤلفة من طبقة من الخلايا الكبيرة</a:t>
            </a:r>
            <a:r>
              <a:rPr lang="ar-SA" sz="1100" dirty="0">
                <a:effectLst>
                  <a:outerShdw blurRad="38100" dist="38100" dir="2700000" algn="tl">
                    <a:srgbClr val="000000">
                      <a:alpha val="43137"/>
                    </a:srgbClr>
                  </a:outerShdw>
                </a:effectLst>
                <a:latin typeface="Arial Rounded MT Bold" panose="020F0704030504030204" pitchFamily="34" charset="0"/>
                <a:cs typeface="+mj-cs"/>
              </a:rPr>
              <a:t> </a:t>
            </a: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cs typeface="+mj-cs"/>
              </a:rPr>
              <a:t>وجدرانها رقيقة وسطحها الخارجي متعرج، وكثيرًا ما تحتوي على</a:t>
            </a:r>
            <a:r>
              <a:rPr lang="ar-SA" sz="1100" dirty="0">
                <a:effectLst>
                  <a:outerShdw blurRad="38100" dist="38100" dir="2700000" algn="tl">
                    <a:srgbClr val="000000">
                      <a:alpha val="43137"/>
                    </a:srgbClr>
                  </a:outerShdw>
                </a:effectLst>
                <a:latin typeface="Arial Rounded MT Bold" panose="020F0704030504030204" pitchFamily="34" charset="0"/>
                <a:cs typeface="+mj-cs"/>
              </a:rPr>
              <a:t> </a:t>
            </a: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cs typeface="+mj-cs"/>
              </a:rPr>
              <a:t>البلاستيدات الخضراء، كما أن الأدمة رقيقة.</a:t>
            </a:r>
          </a:p>
          <a:p>
            <a:pPr algn="just" rtl="1">
              <a:lnSpc>
                <a:spcPct val="115000"/>
              </a:lnSpc>
            </a:pPr>
            <a:endPar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cs typeface="+mj-cs"/>
            </a:endParaRPr>
          </a:p>
          <a:p>
            <a:pPr algn="just" rtl="1">
              <a:lnSpc>
                <a:spcPct val="115000"/>
              </a:lnSpc>
            </a:pPr>
            <a:r>
              <a:rPr lang="ar-SA" sz="3200" dirty="0">
                <a:solidFill>
                  <a:srgbClr val="17375E"/>
                </a:solidFill>
                <a:effectLst>
                  <a:outerShdw blurRad="38100" dist="38100" dir="2700000" algn="tl">
                    <a:srgbClr val="000000">
                      <a:alpha val="43137"/>
                    </a:srgbClr>
                  </a:outerShdw>
                </a:effectLst>
                <a:latin typeface="Arial Rounded MT Bold" panose="020F0704030504030204" pitchFamily="34" charset="0"/>
                <a:cs typeface="+mj-cs"/>
              </a:rPr>
              <a:t>زيادة كمية الكلورفيل في أوراق الظل إنما هو تكيف لزيادة كمية الضوء الممتص.</a:t>
            </a:r>
            <a:endParaRPr lang="en-US" sz="3200" dirty="0">
              <a:solidFill>
                <a:srgbClr val="17375E"/>
              </a:solidFill>
              <a:effectLst>
                <a:outerShdw blurRad="38100" dist="38100" dir="2700000" algn="tl">
                  <a:srgbClr val="000000">
                    <a:alpha val="43137"/>
                  </a:srgbClr>
                </a:outerShdw>
              </a:effectLst>
              <a:latin typeface="Arial Rounded MT Bold" panose="020F0704030504030204" pitchFamily="34" charset="0"/>
              <a:cs typeface="+mj-cs"/>
            </a:endParaRPr>
          </a:p>
          <a:p>
            <a:pPr algn="just" rtl="1">
              <a:lnSpc>
                <a:spcPct val="115000"/>
              </a:lnSpc>
            </a:pPr>
            <a:endParaRPr lang="en-US" sz="3200" dirty="0">
              <a:solidFill>
                <a:srgbClr val="17375E"/>
              </a:solidFill>
              <a:effectLst>
                <a:outerShdw blurRad="38100" dist="38100" dir="2700000" algn="tl">
                  <a:srgbClr val="000000">
                    <a:alpha val="43137"/>
                  </a:srgbClr>
                </a:outerShdw>
              </a:effectLst>
              <a:latin typeface="Arial Rounded MT Bold" panose="020F0704030504030204" pitchFamily="34" charset="0"/>
              <a:cs typeface="+mj-cs"/>
            </a:endParaRPr>
          </a:p>
        </p:txBody>
      </p:sp>
      <p:sp>
        <p:nvSpPr>
          <p:cNvPr id="2" name="Date Placeholder 1"/>
          <p:cNvSpPr>
            <a:spLocks noGrp="1"/>
          </p:cNvSpPr>
          <p:nvPr>
            <p:ph type="dt" sz="half" idx="10"/>
          </p:nvPr>
        </p:nvSpPr>
        <p:spPr/>
        <p:txBody>
          <a:bodyPr/>
          <a:lstStyle/>
          <a:p>
            <a:fld id="{C193510F-EE28-45B2-8F71-D4A746F127FC}"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6" name="Slide Number Placeholder 5"/>
          <p:cNvSpPr>
            <a:spLocks noGrp="1"/>
          </p:cNvSpPr>
          <p:nvPr>
            <p:ph type="sldNum" sz="quarter" idx="12"/>
          </p:nvPr>
        </p:nvSpPr>
        <p:spPr/>
        <p:txBody>
          <a:bodyPr/>
          <a:lstStyle/>
          <a:p>
            <a:fld id="{AF90A6A5-4BBC-4C8D-9850-BB817983DEE0}" type="slidenum">
              <a:rPr lang="en-US" smtClean="0"/>
              <a:t>25</a:t>
            </a:fld>
            <a:endParaRPr lang="en-US"/>
          </a:p>
        </p:txBody>
      </p:sp>
    </p:spTree>
    <p:extLst>
      <p:ext uri="{BB962C8B-B14F-4D97-AF65-F5344CB8AC3E}">
        <p14:creationId xmlns:p14="http://schemas.microsoft.com/office/powerpoint/2010/main" val="156790009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7993"/>
            <a:ext cx="9067800" cy="5242204"/>
          </a:xfrm>
          <a:prstGeom prst="rect">
            <a:avLst/>
          </a:prstGeom>
        </p:spPr>
        <p:txBody>
          <a:bodyPr wrap="square">
            <a:spAutoFit/>
          </a:bodyPr>
          <a:lstStyle/>
          <a:p>
            <a:pPr algn="r" rtl="1">
              <a:lnSpc>
                <a:spcPct val="115000"/>
              </a:lnSpc>
            </a:pPr>
            <a:r>
              <a:rPr lang="ar-SA" sz="3200" dirty="0">
                <a:solidFill>
                  <a:srgbClr val="810000"/>
                </a:solidFill>
                <a:effectLst>
                  <a:outerShdw blurRad="38100" dist="38100" dir="2700000" algn="tl">
                    <a:srgbClr val="000000">
                      <a:alpha val="43137"/>
                    </a:srgbClr>
                  </a:outerShdw>
                </a:effectLst>
                <a:latin typeface="ArialMT"/>
                <a:cs typeface="+mj-cs"/>
              </a:rPr>
              <a:t>كيفية خفض الأشعة التي تتلقاها الأوراق:</a:t>
            </a:r>
            <a:endParaRPr lang="en-US" sz="1100" dirty="0">
              <a:effectLst>
                <a:outerShdw blurRad="38100" dist="38100" dir="2700000" algn="tl">
                  <a:srgbClr val="000000">
                    <a:alpha val="43137"/>
                  </a:srgbClr>
                </a:outerShdw>
              </a:effectLst>
              <a:latin typeface="Calibri"/>
              <a:ea typeface="Calibri"/>
              <a:cs typeface="+mj-cs"/>
            </a:endParaRPr>
          </a:p>
          <a:p>
            <a:pPr algn="r" rtl="1">
              <a:lnSpc>
                <a:spcPct val="115000"/>
              </a:lnSpc>
            </a:pPr>
            <a:r>
              <a:rPr lang="ar-SA" sz="3200" dirty="0">
                <a:solidFill>
                  <a:srgbClr val="17375E"/>
                </a:solidFill>
                <a:effectLst>
                  <a:outerShdw blurRad="38100" dist="38100" dir="2700000" algn="tl">
                    <a:srgbClr val="000000">
                      <a:alpha val="43137"/>
                    </a:srgbClr>
                  </a:outerShdw>
                </a:effectLst>
                <a:latin typeface="Calibri"/>
                <a:cs typeface="+mj-cs"/>
              </a:rPr>
              <a:t>- انخفاض زاوية استقبال الأشعة</a:t>
            </a:r>
            <a:endParaRPr lang="en-US" sz="1100" dirty="0">
              <a:effectLst>
                <a:outerShdw blurRad="38100" dist="38100" dir="2700000" algn="tl">
                  <a:srgbClr val="000000">
                    <a:alpha val="43137"/>
                  </a:srgbClr>
                </a:outerShdw>
              </a:effectLst>
              <a:latin typeface="Calibri"/>
              <a:ea typeface="Calibri"/>
              <a:cs typeface="+mj-cs"/>
            </a:endParaRPr>
          </a:p>
          <a:p>
            <a:pPr algn="r" rtl="1">
              <a:lnSpc>
                <a:spcPct val="115000"/>
              </a:lnSpc>
            </a:pPr>
            <a:r>
              <a:rPr lang="ar-SA" sz="3200" dirty="0">
                <a:solidFill>
                  <a:srgbClr val="17375E"/>
                </a:solidFill>
                <a:effectLst>
                  <a:outerShdw blurRad="38100" dist="38100" dir="2700000" algn="tl">
                    <a:srgbClr val="000000">
                      <a:alpha val="43137"/>
                    </a:srgbClr>
                  </a:outerShdw>
                </a:effectLst>
                <a:latin typeface="Calibri"/>
                <a:cs typeface="+mj-cs"/>
              </a:rPr>
              <a:t>- حركة الأوراق</a:t>
            </a:r>
            <a:endParaRPr lang="en-US" sz="1100" dirty="0">
              <a:effectLst>
                <a:outerShdw blurRad="38100" dist="38100" dir="2700000" algn="tl">
                  <a:srgbClr val="000000">
                    <a:alpha val="43137"/>
                  </a:srgbClr>
                </a:outerShdw>
              </a:effectLst>
              <a:latin typeface="Calibri"/>
              <a:ea typeface="Calibri"/>
              <a:cs typeface="+mj-cs"/>
            </a:endParaRPr>
          </a:p>
          <a:p>
            <a:pPr algn="r" rtl="1">
              <a:lnSpc>
                <a:spcPct val="115000"/>
              </a:lnSpc>
            </a:pPr>
            <a:r>
              <a:rPr lang="ar-SA" sz="3200" dirty="0">
                <a:solidFill>
                  <a:srgbClr val="17375E"/>
                </a:solidFill>
                <a:effectLst>
                  <a:outerShdw blurRad="38100" dist="38100" dir="2700000" algn="tl">
                    <a:srgbClr val="000000">
                      <a:alpha val="43137"/>
                    </a:srgbClr>
                  </a:outerShdw>
                </a:effectLst>
                <a:latin typeface="Calibri"/>
                <a:cs typeface="+mj-cs"/>
              </a:rPr>
              <a:t>- التظليل </a:t>
            </a:r>
          </a:p>
          <a:p>
            <a:pPr algn="r" rtl="1">
              <a:lnSpc>
                <a:spcPct val="115000"/>
              </a:lnSpc>
            </a:pPr>
            <a:r>
              <a:rPr lang="ar-SA" sz="3200" dirty="0">
                <a:solidFill>
                  <a:srgbClr val="17375E"/>
                </a:solidFill>
                <a:effectLst>
                  <a:outerShdw blurRad="38100" dist="38100" dir="2700000" algn="tl">
                    <a:srgbClr val="000000">
                      <a:alpha val="43137"/>
                    </a:srgbClr>
                  </a:outerShdw>
                </a:effectLst>
                <a:latin typeface="Calibri"/>
                <a:cs typeface="+mj-cs"/>
              </a:rPr>
              <a:t>- اختزال السطح الخارجي المعرض لأشعة الشمس المباشرة</a:t>
            </a:r>
            <a:endParaRPr lang="en-US" sz="1100" dirty="0">
              <a:effectLst>
                <a:outerShdw blurRad="38100" dist="38100" dir="2700000" algn="tl">
                  <a:srgbClr val="000000">
                    <a:alpha val="43137"/>
                  </a:srgbClr>
                </a:outerShdw>
              </a:effectLst>
              <a:latin typeface="Calibri"/>
              <a:ea typeface="Calibri"/>
              <a:cs typeface="+mj-cs"/>
            </a:endParaRPr>
          </a:p>
          <a:p>
            <a:pPr algn="r" rtl="1">
              <a:lnSpc>
                <a:spcPct val="115000"/>
              </a:lnSpc>
            </a:pPr>
            <a:r>
              <a:rPr lang="ar-SA" sz="3200" dirty="0">
                <a:solidFill>
                  <a:srgbClr val="17375E"/>
                </a:solidFill>
                <a:effectLst>
                  <a:outerShdw blurRad="38100" dist="38100" dir="2700000" algn="tl">
                    <a:srgbClr val="000000">
                      <a:alpha val="43137"/>
                    </a:srgbClr>
                  </a:outerShdw>
                </a:effectLst>
                <a:latin typeface="Calibri"/>
                <a:cs typeface="+mj-cs"/>
              </a:rPr>
              <a:t>- الصفات الانعكاسية واللون الناصع للنباتات ومن أهمها:</a:t>
            </a:r>
            <a:endParaRPr lang="en-US" sz="1100" dirty="0">
              <a:effectLst>
                <a:outerShdw blurRad="38100" dist="38100" dir="2700000" algn="tl">
                  <a:srgbClr val="000000">
                    <a:alpha val="43137"/>
                  </a:srgbClr>
                </a:outerShdw>
              </a:effectLst>
              <a:latin typeface="Calibri"/>
              <a:ea typeface="Calibri"/>
              <a:cs typeface="+mj-cs"/>
            </a:endParaRPr>
          </a:p>
          <a:p>
            <a:pPr lvl="0" algn="r" rtl="1">
              <a:lnSpc>
                <a:spcPct val="115000"/>
              </a:lnSpc>
            </a:pPr>
            <a:r>
              <a:rPr lang="ar-SA" sz="3200" dirty="0">
                <a:solidFill>
                  <a:srgbClr val="17375E"/>
                </a:solidFill>
                <a:effectLst>
                  <a:outerShdw blurRad="38100" dist="38100" dir="2700000" algn="tl">
                    <a:srgbClr val="000000">
                      <a:alpha val="43137"/>
                    </a:srgbClr>
                  </a:outerShdw>
                </a:effectLst>
                <a:latin typeface="Calibri"/>
                <a:cs typeface="+mj-cs"/>
              </a:rPr>
              <a:t>	</a:t>
            </a:r>
            <a:r>
              <a:rPr lang="ar-SA" sz="2800" dirty="0">
                <a:solidFill>
                  <a:srgbClr val="008000"/>
                </a:solidFill>
                <a:effectLst>
                  <a:outerShdw blurRad="38100" dist="38100" dir="2700000" algn="tl">
                    <a:srgbClr val="000000">
                      <a:alpha val="43137"/>
                    </a:srgbClr>
                  </a:outerShdw>
                </a:effectLst>
                <a:latin typeface="Calibri"/>
              </a:rPr>
              <a:t>- وفرة الكيوتين والدهون والشموع على البشرة </a:t>
            </a:r>
          </a:p>
          <a:p>
            <a:pPr lvl="0" algn="r" rtl="1">
              <a:lnSpc>
                <a:spcPct val="115000"/>
              </a:lnSpc>
            </a:pPr>
            <a:r>
              <a:rPr lang="ar-SA" sz="2800" dirty="0">
                <a:solidFill>
                  <a:srgbClr val="008000"/>
                </a:solidFill>
                <a:effectLst>
                  <a:outerShdw blurRad="38100" dist="38100" dir="2700000" algn="tl">
                    <a:srgbClr val="000000">
                      <a:alpha val="43137"/>
                    </a:srgbClr>
                  </a:outerShdw>
                </a:effectLst>
                <a:latin typeface="Calibri"/>
              </a:rPr>
              <a:t>	- وجود شعيرات بشرية غزيرة ميتة ذات جدر خارجية بيضاء</a:t>
            </a:r>
          </a:p>
          <a:p>
            <a:pPr lvl="0" algn="r" rtl="1">
              <a:lnSpc>
                <a:spcPct val="115000"/>
              </a:lnSpc>
            </a:pPr>
            <a:r>
              <a:rPr lang="ar-SA" sz="2800" dirty="0">
                <a:solidFill>
                  <a:srgbClr val="008000"/>
                </a:solidFill>
                <a:effectLst>
                  <a:outerShdw blurRad="38100" dist="38100" dir="2700000" algn="tl">
                    <a:srgbClr val="000000">
                      <a:alpha val="43137"/>
                    </a:srgbClr>
                  </a:outerShdw>
                </a:effectLst>
              </a:rPr>
              <a:t>	- تكون بلورات ملحية على أسطح النبات تفرزها غدد خاصة </a:t>
            </a:r>
            <a:endParaRPr lang="ar-SA" sz="2800" dirty="0">
              <a:solidFill>
                <a:prstClr val="black"/>
              </a:solidFill>
              <a:effectLst>
                <a:outerShdw blurRad="38100" dist="38100" dir="2700000" algn="tl">
                  <a:srgbClr val="000000">
                    <a:alpha val="43137"/>
                  </a:srgbClr>
                </a:outerShdw>
              </a:effectLst>
            </a:endParaRPr>
          </a:p>
          <a:p>
            <a:pPr algn="r" rtl="1">
              <a:lnSpc>
                <a:spcPct val="115000"/>
              </a:lnSpc>
            </a:pPr>
            <a:endParaRPr lang="en-US" sz="1100" dirty="0">
              <a:solidFill>
                <a:srgbClr val="008000"/>
              </a:solidFill>
              <a:effectLst>
                <a:outerShdw blurRad="38100" dist="38100" dir="2700000" algn="tl">
                  <a:srgbClr val="000000">
                    <a:alpha val="43137"/>
                  </a:srgbClr>
                </a:outerShdw>
              </a:effectLst>
              <a:latin typeface="Calibri"/>
              <a:ea typeface="Calibri"/>
              <a:cs typeface="+mj-cs"/>
            </a:endParaRPr>
          </a:p>
        </p:txBody>
      </p:sp>
      <p:sp>
        <p:nvSpPr>
          <p:cNvPr id="3" name="Date Placeholder 2"/>
          <p:cNvSpPr>
            <a:spLocks noGrp="1"/>
          </p:cNvSpPr>
          <p:nvPr>
            <p:ph type="dt" sz="half" idx="10"/>
          </p:nvPr>
        </p:nvSpPr>
        <p:spPr/>
        <p:txBody>
          <a:bodyPr/>
          <a:lstStyle/>
          <a:p>
            <a:fld id="{384321F2-F48B-4C5D-AE26-B915ABEAFC93}" type="datetime1">
              <a:rPr lang="en-US" smtClean="0"/>
              <a:t>1/16/2024</a:t>
            </a:fld>
            <a:endParaRPr lang="en-US"/>
          </a:p>
        </p:txBody>
      </p:sp>
      <p:sp>
        <p:nvSpPr>
          <p:cNvPr id="6" name="Footer Placeholder 5"/>
          <p:cNvSpPr>
            <a:spLocks noGrp="1"/>
          </p:cNvSpPr>
          <p:nvPr>
            <p:ph type="ftr" sz="quarter" idx="11"/>
          </p:nvPr>
        </p:nvSpPr>
        <p:spPr/>
        <p:txBody>
          <a:bodyPr/>
          <a:lstStyle/>
          <a:p>
            <a:r>
              <a:rPr lang="en-US"/>
              <a:t>Dr. Saud Alamri</a:t>
            </a:r>
            <a:endParaRPr lang="ar-SA" dirty="0"/>
          </a:p>
        </p:txBody>
      </p:sp>
      <p:sp>
        <p:nvSpPr>
          <p:cNvPr id="7" name="Slide Number Placeholder 6"/>
          <p:cNvSpPr>
            <a:spLocks noGrp="1"/>
          </p:cNvSpPr>
          <p:nvPr>
            <p:ph type="sldNum" sz="quarter" idx="12"/>
          </p:nvPr>
        </p:nvSpPr>
        <p:spPr/>
        <p:txBody>
          <a:bodyPr/>
          <a:lstStyle/>
          <a:p>
            <a:fld id="{AF90A6A5-4BBC-4C8D-9850-BB817983DEE0}" type="slidenum">
              <a:rPr lang="en-US" smtClean="0"/>
              <a:t>26</a:t>
            </a:fld>
            <a:endParaRPr lang="en-US"/>
          </a:p>
        </p:txBody>
      </p:sp>
    </p:spTree>
    <p:extLst>
      <p:ext uri="{BB962C8B-B14F-4D97-AF65-F5344CB8AC3E}">
        <p14:creationId xmlns:p14="http://schemas.microsoft.com/office/powerpoint/2010/main" val="349820178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19300" y="-7993"/>
            <a:ext cx="8572500" cy="5189113"/>
          </a:xfrm>
          <a:prstGeom prst="rect">
            <a:avLst/>
          </a:prstGeom>
        </p:spPr>
        <p:txBody>
          <a:bodyPr wrap="square">
            <a:spAutoFit/>
          </a:bodyPr>
          <a:lstStyle/>
          <a:p>
            <a:pPr algn="just" rtl="1">
              <a:lnSpc>
                <a:spcPct val="115000"/>
              </a:lnSpc>
            </a:pPr>
            <a:r>
              <a:rPr lang="ar-SA" sz="3200" dirty="0">
                <a:effectLst>
                  <a:outerShdw blurRad="38100" dist="38100" dir="2700000" algn="tl">
                    <a:srgbClr val="000000">
                      <a:alpha val="43137"/>
                    </a:srgbClr>
                  </a:outerShdw>
                </a:effectLst>
                <a:latin typeface="Calibri"/>
                <a:ea typeface="Times New Roman"/>
              </a:rPr>
              <a:t> </a:t>
            </a:r>
            <a:endParaRPr lang="en-US" sz="3200" dirty="0">
              <a:effectLst>
                <a:outerShdw blurRad="38100" dist="38100" dir="2700000" algn="tl">
                  <a:srgbClr val="000000">
                    <a:alpha val="43137"/>
                  </a:srgbClr>
                </a:outerShdw>
              </a:effectLst>
              <a:latin typeface="Calibri"/>
              <a:ea typeface="Calibri"/>
            </a:endParaRPr>
          </a:p>
          <a:p>
            <a:pPr algn="just" rtl="1">
              <a:lnSpc>
                <a:spcPct val="115000"/>
              </a:lnSpc>
            </a:pPr>
            <a:r>
              <a:rPr lang="ar-SA" sz="3200" dirty="0">
                <a:solidFill>
                  <a:srgbClr val="810000"/>
                </a:solidFill>
                <a:effectLst>
                  <a:outerShdw blurRad="38100" dist="38100" dir="2700000" algn="tl">
                    <a:srgbClr val="000000">
                      <a:alpha val="43137"/>
                    </a:srgbClr>
                  </a:outerShdw>
                </a:effectLst>
                <a:latin typeface="ArialMT"/>
              </a:rPr>
              <a:t>الحد الأدنى للضوء (العتبة الضوئية)</a:t>
            </a:r>
            <a:endParaRPr lang="en-US" sz="3200" dirty="0">
              <a:effectLst>
                <a:outerShdw blurRad="38100" dist="38100" dir="2700000" algn="tl">
                  <a:srgbClr val="000000">
                    <a:alpha val="43137"/>
                  </a:srgbClr>
                </a:outerShdw>
              </a:effectLst>
              <a:latin typeface="Calibri"/>
              <a:ea typeface="Calibri"/>
            </a:endParaRPr>
          </a:p>
          <a:p>
            <a:pPr algn="just" rtl="1">
              <a:lnSpc>
                <a:spcPct val="115000"/>
              </a:lnSpc>
            </a:pPr>
            <a:r>
              <a:rPr lang="ar-SA" sz="3200" dirty="0">
                <a:solidFill>
                  <a:srgbClr val="17375E"/>
                </a:solidFill>
                <a:effectLst>
                  <a:outerShdw blurRad="38100" dist="38100" dir="2700000" algn="tl">
                    <a:srgbClr val="000000">
                      <a:alpha val="43137"/>
                    </a:srgbClr>
                  </a:outerShdw>
                </a:effectLst>
                <a:latin typeface="Calibri"/>
              </a:rPr>
              <a:t>هو قوة الإضاءة الدنيا التي تكفل</a:t>
            </a:r>
            <a:r>
              <a:rPr lang="ar-SA" sz="3200" dirty="0">
                <a:effectLst>
                  <a:outerShdw blurRad="38100" dist="38100" dir="2700000" algn="tl">
                    <a:srgbClr val="000000">
                      <a:alpha val="43137"/>
                    </a:srgbClr>
                  </a:outerShdw>
                </a:effectLst>
                <a:latin typeface="Calibri"/>
              </a:rPr>
              <a:t> </a:t>
            </a:r>
            <a:r>
              <a:rPr lang="ar-SA" sz="3200" dirty="0">
                <a:solidFill>
                  <a:srgbClr val="17375E"/>
                </a:solidFill>
                <a:effectLst>
                  <a:outerShdw blurRad="38100" dist="38100" dir="2700000" algn="tl">
                    <a:srgbClr val="000000">
                      <a:alpha val="43137"/>
                    </a:srgbClr>
                  </a:outerShdw>
                </a:effectLst>
                <a:latin typeface="Calibri"/>
              </a:rPr>
              <a:t>للنبات مجرد البقاء.</a:t>
            </a:r>
          </a:p>
          <a:p>
            <a:pPr algn="just" rtl="1">
              <a:lnSpc>
                <a:spcPct val="115000"/>
              </a:lnSpc>
            </a:pPr>
            <a:endParaRPr lang="en-US" sz="3200" dirty="0">
              <a:effectLst>
                <a:outerShdw blurRad="38100" dist="38100" dir="2700000" algn="tl">
                  <a:srgbClr val="000000">
                    <a:alpha val="43137"/>
                  </a:srgbClr>
                </a:outerShdw>
              </a:effectLst>
              <a:latin typeface="Calibri"/>
              <a:ea typeface="Calibri"/>
            </a:endParaRPr>
          </a:p>
          <a:p>
            <a:pPr algn="just" rtl="1">
              <a:lnSpc>
                <a:spcPct val="115000"/>
              </a:lnSpc>
            </a:pPr>
            <a:r>
              <a:rPr lang="ar-SA" sz="3200" dirty="0">
                <a:solidFill>
                  <a:srgbClr val="810000"/>
                </a:solidFill>
                <a:effectLst>
                  <a:outerShdw blurRad="38100" dist="38100" dir="2700000" algn="tl">
                    <a:srgbClr val="000000">
                      <a:alpha val="43137"/>
                    </a:srgbClr>
                  </a:outerShdw>
                </a:effectLst>
                <a:latin typeface="ArialMT"/>
              </a:rPr>
              <a:t>التواقت الضوء </a:t>
            </a:r>
            <a:r>
              <a:rPr lang="en-US" sz="2800" dirty="0" err="1">
                <a:solidFill>
                  <a:srgbClr val="810000"/>
                </a:solidFill>
                <a:effectLst>
                  <a:outerShdw blurRad="38100" dist="38100" dir="2700000" algn="tl">
                    <a:srgbClr val="000000">
                      <a:alpha val="43137"/>
                    </a:srgbClr>
                  </a:outerShdw>
                </a:effectLst>
                <a:latin typeface="Arial Rounded MT Bold" panose="020F0704030504030204" pitchFamily="34" charset="0"/>
              </a:rPr>
              <a:t>Photoperiodism</a:t>
            </a:r>
            <a:r>
              <a:rPr lang="ar-SA" sz="3200" dirty="0">
                <a:solidFill>
                  <a:srgbClr val="810000"/>
                </a:solidFill>
                <a:effectLst>
                  <a:outerShdw blurRad="38100" dist="38100" dir="2700000" algn="tl">
                    <a:srgbClr val="000000">
                      <a:alpha val="43137"/>
                    </a:srgbClr>
                  </a:outerShdw>
                </a:effectLst>
                <a:latin typeface="ArialMT"/>
              </a:rPr>
              <a:t>:</a:t>
            </a:r>
            <a:endParaRPr lang="ar-SA" sz="3200" dirty="0">
              <a:solidFill>
                <a:srgbClr val="17375E"/>
              </a:solidFill>
              <a:effectLst>
                <a:outerShdw blurRad="38100" dist="38100" dir="2700000" algn="tl">
                  <a:srgbClr val="000000">
                    <a:alpha val="43137"/>
                  </a:srgbClr>
                </a:outerShdw>
              </a:effectLst>
              <a:latin typeface="Simplified Arabic"/>
            </a:endParaRPr>
          </a:p>
          <a:p>
            <a:pPr algn="just" rtl="1">
              <a:lnSpc>
                <a:spcPct val="115000"/>
              </a:lnSpc>
            </a:pPr>
            <a:r>
              <a:rPr lang="ar-SA" sz="3200" dirty="0">
                <a:solidFill>
                  <a:srgbClr val="17375E"/>
                </a:solidFill>
                <a:effectLst>
                  <a:outerShdw blurRad="38100" dist="38100" dir="2700000" algn="tl">
                    <a:srgbClr val="000000">
                      <a:alpha val="43137"/>
                    </a:srgbClr>
                  </a:outerShdw>
                </a:effectLst>
                <a:latin typeface="Calibri"/>
              </a:rPr>
              <a:t>هو كمية الضوء التي يحتاجها النبات في وقت معين عند الانتقال من مرحلة</a:t>
            </a:r>
            <a:r>
              <a:rPr lang="ar-SA" sz="3200" dirty="0">
                <a:effectLst>
                  <a:outerShdw blurRad="38100" dist="38100" dir="2700000" algn="tl">
                    <a:srgbClr val="000000">
                      <a:alpha val="43137"/>
                    </a:srgbClr>
                  </a:outerShdw>
                </a:effectLst>
                <a:latin typeface="Calibri"/>
              </a:rPr>
              <a:t> </a:t>
            </a:r>
            <a:r>
              <a:rPr lang="ar-SA" sz="3200" dirty="0">
                <a:solidFill>
                  <a:srgbClr val="17375E"/>
                </a:solidFill>
                <a:effectLst>
                  <a:outerShdw blurRad="38100" dist="38100" dir="2700000" algn="tl">
                    <a:srgbClr val="000000">
                      <a:alpha val="43137"/>
                    </a:srgbClr>
                  </a:outerShdw>
                </a:effectLst>
                <a:latin typeface="Calibri"/>
              </a:rPr>
              <a:t>إلى مرحلة.</a:t>
            </a:r>
          </a:p>
          <a:p>
            <a:pPr algn="just" rtl="1">
              <a:lnSpc>
                <a:spcPct val="115000"/>
              </a:lnSpc>
            </a:pPr>
            <a:r>
              <a:rPr lang="ar-SA" sz="3200" dirty="0">
                <a:solidFill>
                  <a:srgbClr val="17375E"/>
                </a:solidFill>
                <a:effectLst>
                  <a:outerShdw blurRad="38100" dist="38100" dir="2700000" algn="tl">
                    <a:srgbClr val="000000">
                      <a:alpha val="43137"/>
                    </a:srgbClr>
                  </a:outerShdw>
                </a:effectLst>
                <a:latin typeface="Calibri"/>
              </a:rPr>
              <a:t>ويطلق على استجابة النبات</a:t>
            </a:r>
            <a:r>
              <a:rPr lang="en-US" sz="3200" dirty="0">
                <a:solidFill>
                  <a:srgbClr val="17375E"/>
                </a:solidFill>
                <a:effectLst>
                  <a:outerShdw blurRad="38100" dist="38100" dir="2700000" algn="tl">
                    <a:srgbClr val="000000">
                      <a:alpha val="43137"/>
                    </a:srgbClr>
                  </a:outerShdw>
                </a:effectLst>
                <a:latin typeface="Calibri"/>
              </a:rPr>
              <a:t> </a:t>
            </a:r>
            <a:r>
              <a:rPr lang="ar-SA" sz="3200" dirty="0">
                <a:solidFill>
                  <a:srgbClr val="17375E"/>
                </a:solidFill>
                <a:effectLst>
                  <a:outerShdw blurRad="38100" dist="38100" dir="2700000" algn="tl">
                    <a:srgbClr val="000000">
                      <a:alpha val="43137"/>
                    </a:srgbClr>
                  </a:outerShdw>
                </a:effectLst>
                <a:latin typeface="Calibri"/>
              </a:rPr>
              <a:t>لطول ا</a:t>
            </a:r>
            <a:r>
              <a:rPr lang="ar-SA" sz="3200" dirty="0">
                <a:solidFill>
                  <a:srgbClr val="17375E"/>
                </a:solidFill>
                <a:effectLst>
                  <a:outerShdw blurRad="38100" dist="38100" dir="2700000" algn="tl">
                    <a:srgbClr val="000000">
                      <a:alpha val="43137"/>
                    </a:srgbClr>
                  </a:outerShdw>
                </a:effectLst>
                <a:latin typeface="Simplified Arabic"/>
              </a:rPr>
              <a:t>لفترة الضوئية النهارية</a:t>
            </a:r>
            <a:r>
              <a:rPr lang="ar-SA" sz="3200" dirty="0">
                <a:solidFill>
                  <a:srgbClr val="17375E"/>
                </a:solidFill>
                <a:effectLst>
                  <a:outerShdw blurRad="38100" dist="38100" dir="2700000" algn="tl">
                    <a:srgbClr val="000000">
                      <a:alpha val="43137"/>
                    </a:srgbClr>
                  </a:outerShdw>
                </a:effectLst>
                <a:latin typeface="Calibri"/>
              </a:rPr>
              <a:t> بالتزهير أو بغيره من مظاهر النمو الخضري</a:t>
            </a:r>
            <a:r>
              <a:rPr lang="ar-SA" sz="3200" dirty="0">
                <a:solidFill>
                  <a:srgbClr val="17375E"/>
                </a:solidFill>
                <a:effectLst>
                  <a:outerShdw blurRad="38100" dist="38100" dir="2700000" algn="tl">
                    <a:srgbClr val="000000">
                      <a:alpha val="43137"/>
                    </a:srgbClr>
                  </a:outerShdw>
                </a:effectLst>
                <a:latin typeface="Simplified Arabic"/>
              </a:rPr>
              <a:t>.</a:t>
            </a:r>
          </a:p>
        </p:txBody>
      </p:sp>
      <p:sp>
        <p:nvSpPr>
          <p:cNvPr id="3" name="Date Placeholder 2"/>
          <p:cNvSpPr>
            <a:spLocks noGrp="1"/>
          </p:cNvSpPr>
          <p:nvPr>
            <p:ph type="dt" sz="half" idx="10"/>
          </p:nvPr>
        </p:nvSpPr>
        <p:spPr/>
        <p:txBody>
          <a:bodyPr/>
          <a:lstStyle/>
          <a:p>
            <a:fld id="{C7EC5032-AFA0-496B-98C4-003E49FBC054}" type="datetime1">
              <a:rPr lang="en-US" smtClean="0"/>
              <a:t>1/16/2024</a:t>
            </a:fld>
            <a:endParaRPr lang="en-US"/>
          </a:p>
        </p:txBody>
      </p:sp>
      <p:sp>
        <p:nvSpPr>
          <p:cNvPr id="6" name="Footer Placeholder 5"/>
          <p:cNvSpPr>
            <a:spLocks noGrp="1"/>
          </p:cNvSpPr>
          <p:nvPr>
            <p:ph type="ftr" sz="quarter" idx="11"/>
          </p:nvPr>
        </p:nvSpPr>
        <p:spPr/>
        <p:txBody>
          <a:bodyPr/>
          <a:lstStyle/>
          <a:p>
            <a:r>
              <a:rPr lang="en-US"/>
              <a:t>Dr. Saud Alamri</a:t>
            </a:r>
            <a:endParaRPr lang="ar-SA" dirty="0"/>
          </a:p>
        </p:txBody>
      </p:sp>
      <p:sp>
        <p:nvSpPr>
          <p:cNvPr id="7" name="Slide Number Placeholder 6"/>
          <p:cNvSpPr>
            <a:spLocks noGrp="1"/>
          </p:cNvSpPr>
          <p:nvPr>
            <p:ph type="sldNum" sz="quarter" idx="12"/>
          </p:nvPr>
        </p:nvSpPr>
        <p:spPr/>
        <p:txBody>
          <a:bodyPr/>
          <a:lstStyle/>
          <a:p>
            <a:fld id="{AF90A6A5-4BBC-4C8D-9850-BB817983DEE0}" type="slidenum">
              <a:rPr lang="en-US" smtClean="0"/>
              <a:t>27</a:t>
            </a:fld>
            <a:endParaRPr lang="en-US"/>
          </a:p>
        </p:txBody>
      </p:sp>
    </p:spTree>
    <p:extLst>
      <p:ext uri="{BB962C8B-B14F-4D97-AF65-F5344CB8AC3E}">
        <p14:creationId xmlns:p14="http://schemas.microsoft.com/office/powerpoint/2010/main" val="67004893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0700" y="-7993"/>
            <a:ext cx="8496300" cy="6463308"/>
          </a:xfrm>
          <a:prstGeom prst="rect">
            <a:avLst/>
          </a:prstGeom>
        </p:spPr>
        <p:txBody>
          <a:bodyPr wrap="square">
            <a:spAutoFit/>
          </a:bodyPr>
          <a:lstStyle/>
          <a:p>
            <a:pPr algn="just" rtl="1">
              <a:lnSpc>
                <a:spcPct val="115000"/>
              </a:lnSpc>
            </a:pPr>
            <a:r>
              <a:rPr lang="ar-SA" sz="3000" b="1" dirty="0">
                <a:solidFill>
                  <a:srgbClr val="810000"/>
                </a:solidFill>
                <a:effectLst>
                  <a:outerShdw blurRad="38100" dist="38100" dir="2700000" algn="tl">
                    <a:srgbClr val="000000">
                      <a:alpha val="43137"/>
                    </a:srgbClr>
                  </a:outerShdw>
                </a:effectLst>
                <a:latin typeface="Arial Rounded MT Bold" panose="020F0704030504030204" pitchFamily="34" charset="0"/>
                <a:cs typeface="+mj-cs"/>
              </a:rPr>
              <a:t>تقسم النباتات تبعاً لتأثير التواقت الضوئي إلى:</a:t>
            </a:r>
            <a:endParaRPr lang="en-US" sz="3000" b="1" dirty="0">
              <a:effectLst>
                <a:outerShdw blurRad="38100" dist="38100" dir="2700000" algn="tl">
                  <a:srgbClr val="000000">
                    <a:alpha val="43137"/>
                  </a:srgbClr>
                </a:outerShdw>
              </a:effectLst>
              <a:latin typeface="Arial Rounded MT Bold" panose="020F0704030504030204" pitchFamily="34" charset="0"/>
              <a:ea typeface="Calibri"/>
              <a:cs typeface="+mj-cs"/>
            </a:endParaRPr>
          </a:p>
          <a:p>
            <a:pPr algn="just" rtl="1">
              <a:lnSpc>
                <a:spcPct val="115000"/>
              </a:lnSpc>
            </a:pPr>
            <a:r>
              <a:rPr lang="ar-SA" sz="3000" b="1"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cs typeface="+mj-cs"/>
              </a:rPr>
              <a:t>1- نباتات النهار القصير </a:t>
            </a:r>
            <a:r>
              <a:rPr lang="en-US" sz="2400" b="1"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cs typeface="+mj-cs"/>
              </a:rPr>
              <a:t>Short</a:t>
            </a:r>
            <a:r>
              <a:rPr lang="en-US" sz="2800" b="1"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cs typeface="+mj-cs"/>
              </a:rPr>
              <a:t> </a:t>
            </a:r>
            <a:r>
              <a:rPr lang="en-US" sz="2400" b="1"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cs typeface="+mj-cs"/>
              </a:rPr>
              <a:t>day</a:t>
            </a:r>
            <a:r>
              <a:rPr lang="en-US" sz="2800" b="1"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cs typeface="+mj-cs"/>
              </a:rPr>
              <a:t> </a:t>
            </a:r>
            <a:r>
              <a:rPr lang="en-US" sz="2400" b="1"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cs typeface="+mj-cs"/>
              </a:rPr>
              <a:t>plant</a:t>
            </a:r>
            <a:r>
              <a:rPr lang="ar-SA" sz="2800" b="1"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cs typeface="+mj-cs"/>
              </a:rPr>
              <a:t> </a:t>
            </a:r>
            <a:endParaRPr lang="en-US" sz="2800" b="1"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ea typeface="Calibri"/>
              <a:cs typeface="+mj-cs"/>
            </a:endParaRPr>
          </a:p>
          <a:p>
            <a:pPr algn="just" rtl="1">
              <a:lnSpc>
                <a:spcPct val="115000"/>
              </a:lnSpc>
            </a:pPr>
            <a:r>
              <a:rPr lang="ar-SA" sz="3000" dirty="0">
                <a:solidFill>
                  <a:srgbClr val="17375E"/>
                </a:solidFill>
                <a:effectLst>
                  <a:outerShdw blurRad="38100" dist="38100" dir="2700000" algn="tl">
                    <a:srgbClr val="000000">
                      <a:alpha val="43137"/>
                    </a:srgbClr>
                  </a:outerShdw>
                </a:effectLst>
                <a:latin typeface="Arial Rounded MT Bold" panose="020F0704030504030204" pitchFamily="34" charset="0"/>
                <a:cs typeface="+mj-cs"/>
              </a:rPr>
              <a:t>وهي النباتات التي لا تزهر إلا في حدود فترات إضاءة قصيرة (أقل من ١٤ساعة)، بعض أنواع التبغ وقصب السكر وفول الصويا والبنفسج.</a:t>
            </a:r>
            <a:endParaRPr lang="en-US" sz="3000" dirty="0">
              <a:effectLst>
                <a:outerShdw blurRad="38100" dist="38100" dir="2700000" algn="tl">
                  <a:srgbClr val="000000">
                    <a:alpha val="43137"/>
                  </a:srgbClr>
                </a:outerShdw>
              </a:effectLst>
              <a:latin typeface="Arial Rounded MT Bold" panose="020F0704030504030204" pitchFamily="34" charset="0"/>
              <a:ea typeface="Calibri"/>
              <a:cs typeface="+mj-cs"/>
            </a:endParaRPr>
          </a:p>
          <a:p>
            <a:pPr algn="just" rtl="1">
              <a:lnSpc>
                <a:spcPct val="115000"/>
              </a:lnSpc>
            </a:pPr>
            <a:r>
              <a:rPr lang="ar-SA" sz="3000" b="1"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cs typeface="+mj-cs"/>
              </a:rPr>
              <a:t>2- نباتات النهار الطويل</a:t>
            </a:r>
            <a:r>
              <a:rPr lang="en-US" sz="2400" b="1"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cs typeface="+mj-cs"/>
              </a:rPr>
              <a:t>Long–day plants </a:t>
            </a:r>
            <a:endParaRPr lang="en-US" sz="2800" b="1"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ea typeface="Calibri"/>
              <a:cs typeface="+mj-cs"/>
            </a:endParaRPr>
          </a:p>
          <a:p>
            <a:pPr algn="just" rtl="1">
              <a:lnSpc>
                <a:spcPct val="115000"/>
              </a:lnSpc>
            </a:pPr>
            <a:r>
              <a:rPr lang="ar-SA" sz="3000" dirty="0">
                <a:solidFill>
                  <a:srgbClr val="17375E"/>
                </a:solidFill>
                <a:effectLst>
                  <a:outerShdw blurRad="38100" dist="38100" dir="2700000" algn="tl">
                    <a:srgbClr val="000000">
                      <a:alpha val="43137"/>
                    </a:srgbClr>
                  </a:outerShdw>
                </a:effectLst>
                <a:latin typeface="Arial Rounded MT Bold" panose="020F0704030504030204" pitchFamily="34" charset="0"/>
                <a:cs typeface="+mj-cs"/>
              </a:rPr>
              <a:t>وهي النباتات التي تزهر فقط في فترات ضوئية طويلة نسبيا (أكثر</a:t>
            </a:r>
            <a:r>
              <a:rPr lang="ar-SA" sz="3000" dirty="0">
                <a:effectLst>
                  <a:outerShdw blurRad="38100" dist="38100" dir="2700000" algn="tl">
                    <a:srgbClr val="000000">
                      <a:alpha val="43137"/>
                    </a:srgbClr>
                  </a:outerShdw>
                </a:effectLst>
                <a:latin typeface="Arial Rounded MT Bold" panose="020F0704030504030204" pitchFamily="34" charset="0"/>
                <a:cs typeface="+mj-cs"/>
              </a:rPr>
              <a:t> </a:t>
            </a:r>
            <a:r>
              <a:rPr lang="ar-SA" sz="3000" dirty="0">
                <a:solidFill>
                  <a:srgbClr val="17375E"/>
                </a:solidFill>
                <a:effectLst>
                  <a:outerShdw blurRad="38100" dist="38100" dir="2700000" algn="tl">
                    <a:srgbClr val="000000">
                      <a:alpha val="43137"/>
                    </a:srgbClr>
                  </a:outerShdw>
                </a:effectLst>
                <a:latin typeface="Arial Rounded MT Bold" panose="020F0704030504030204" pitchFamily="34" charset="0"/>
                <a:cs typeface="+mj-cs"/>
              </a:rPr>
              <a:t>من ١٤ ساعة) حتى الإضاءة المستمرة (٢</a:t>
            </a:r>
            <a:r>
              <a:rPr lang="ar-SA" sz="3000" dirty="0">
                <a:solidFill>
                  <a:srgbClr val="17375E"/>
                </a:solidFill>
                <a:effectLst>
                  <a:outerShdw blurRad="38100" dist="38100" dir="2700000" algn="tl">
                    <a:srgbClr val="000000">
                      <a:alpha val="43137"/>
                    </a:srgbClr>
                  </a:outerShdw>
                </a:effectLst>
                <a:latin typeface="Arial Rounded MT Bold" panose="020F0704030504030204" pitchFamily="34" charset="0"/>
              </a:rPr>
              <a:t>٤</a:t>
            </a:r>
            <a:r>
              <a:rPr lang="ar-SA" sz="3000" dirty="0">
                <a:solidFill>
                  <a:srgbClr val="17375E"/>
                </a:solidFill>
                <a:effectLst>
                  <a:outerShdw blurRad="38100" dist="38100" dir="2700000" algn="tl">
                    <a:srgbClr val="000000">
                      <a:alpha val="43137"/>
                    </a:srgbClr>
                  </a:outerShdw>
                </a:effectLst>
                <a:latin typeface="Arial Rounded MT Bold" panose="020F0704030504030204" pitchFamily="34" charset="0"/>
                <a:cs typeface="+mj-cs"/>
              </a:rPr>
              <a:t> ساعة) مثل السبانخ والبنجر والفجل.</a:t>
            </a:r>
            <a:endParaRPr lang="en-US" sz="3000" dirty="0">
              <a:effectLst>
                <a:outerShdw blurRad="38100" dist="38100" dir="2700000" algn="tl">
                  <a:srgbClr val="000000">
                    <a:alpha val="43137"/>
                  </a:srgbClr>
                </a:outerShdw>
              </a:effectLst>
              <a:latin typeface="Arial Rounded MT Bold" panose="020F0704030504030204" pitchFamily="34" charset="0"/>
              <a:ea typeface="Calibri"/>
              <a:cs typeface="+mj-cs"/>
            </a:endParaRPr>
          </a:p>
          <a:p>
            <a:pPr algn="just" rtl="1">
              <a:lnSpc>
                <a:spcPct val="115000"/>
              </a:lnSpc>
            </a:pPr>
            <a:r>
              <a:rPr lang="ar-SA" sz="3000" b="1"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cs typeface="+mj-cs"/>
              </a:rPr>
              <a:t>3- نباتات النهار المحايد</a:t>
            </a:r>
            <a:r>
              <a:rPr lang="en-US" sz="2400" b="1"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cs typeface="+mj-cs"/>
              </a:rPr>
              <a:t>Day-Neutral</a:t>
            </a:r>
            <a:r>
              <a:rPr lang="en-US" sz="2800" b="1"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cs typeface="+mj-cs"/>
              </a:rPr>
              <a:t> </a:t>
            </a:r>
            <a:r>
              <a:rPr lang="en-US" sz="2400" b="1"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cs typeface="+mj-cs"/>
              </a:rPr>
              <a:t>plants</a:t>
            </a:r>
            <a:r>
              <a:rPr lang="en-US" sz="2800" b="1"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cs typeface="+mj-cs"/>
              </a:rPr>
              <a:t> </a:t>
            </a:r>
            <a:endParaRPr lang="en-US" sz="3000" b="1" dirty="0">
              <a:solidFill>
                <a:schemeClr val="accent5">
                  <a:lumMod val="50000"/>
                </a:schemeClr>
              </a:solidFill>
              <a:effectLst>
                <a:outerShdw blurRad="38100" dist="38100" dir="2700000" algn="tl">
                  <a:srgbClr val="000000">
                    <a:alpha val="43137"/>
                  </a:srgbClr>
                </a:outerShdw>
              </a:effectLst>
              <a:latin typeface="Arial Rounded MT Bold" panose="020F0704030504030204" pitchFamily="34" charset="0"/>
              <a:ea typeface="Calibri"/>
              <a:cs typeface="+mj-cs"/>
            </a:endParaRPr>
          </a:p>
          <a:p>
            <a:pPr algn="just" rtl="1">
              <a:lnSpc>
                <a:spcPct val="115000"/>
              </a:lnSpc>
            </a:pPr>
            <a:r>
              <a:rPr lang="ar-SA" sz="3000" dirty="0">
                <a:solidFill>
                  <a:srgbClr val="17375E"/>
                </a:solidFill>
                <a:effectLst>
                  <a:outerShdw blurRad="38100" dist="38100" dir="2700000" algn="tl">
                    <a:srgbClr val="000000">
                      <a:alpha val="43137"/>
                    </a:srgbClr>
                  </a:outerShdw>
                </a:effectLst>
                <a:latin typeface="Arial Rounded MT Bold" panose="020F0704030504030204" pitchFamily="34" charset="0"/>
                <a:cs typeface="+mj-cs"/>
              </a:rPr>
              <a:t>وهي النباتات التي تزهر في مجال واسع من أطوال النهار يتراوح بين</a:t>
            </a:r>
            <a:r>
              <a:rPr lang="ar-SA" sz="3000" dirty="0">
                <a:effectLst>
                  <a:outerShdw blurRad="38100" dist="38100" dir="2700000" algn="tl">
                    <a:srgbClr val="000000">
                      <a:alpha val="43137"/>
                    </a:srgbClr>
                  </a:outerShdw>
                </a:effectLst>
                <a:latin typeface="Arial Rounded MT Bold" panose="020F0704030504030204" pitchFamily="34" charset="0"/>
                <a:cs typeface="+mj-cs"/>
              </a:rPr>
              <a:t> </a:t>
            </a:r>
            <a:r>
              <a:rPr lang="ar-SA" sz="3000" dirty="0">
                <a:solidFill>
                  <a:srgbClr val="17375E"/>
                </a:solidFill>
                <a:effectLst>
                  <a:outerShdw blurRad="38100" dist="38100" dir="2700000" algn="tl">
                    <a:srgbClr val="000000">
                      <a:alpha val="43137"/>
                    </a:srgbClr>
                  </a:outerShdw>
                </a:effectLst>
                <a:latin typeface="Arial Rounded MT Bold" panose="020F0704030504030204" pitchFamily="34" charset="0"/>
                <a:cs typeface="+mj-cs"/>
              </a:rPr>
              <a:t>فترات إضاءة قصيرة نسبيا وإضاءة مستمرة، ومن أمثلها الطماطم والقطن، ومعظم أصناف التبغ وتباع الشمس وغيرها.</a:t>
            </a:r>
            <a:endParaRPr lang="en-US" sz="3000" dirty="0">
              <a:effectLst>
                <a:outerShdw blurRad="38100" dist="38100" dir="2700000" algn="tl">
                  <a:srgbClr val="000000">
                    <a:alpha val="43137"/>
                  </a:srgbClr>
                </a:outerShdw>
              </a:effectLst>
              <a:latin typeface="Arial Rounded MT Bold" panose="020F0704030504030204" pitchFamily="34" charset="0"/>
              <a:ea typeface="Calibri"/>
              <a:cs typeface="+mj-cs"/>
            </a:endParaRPr>
          </a:p>
        </p:txBody>
      </p:sp>
      <p:sp>
        <p:nvSpPr>
          <p:cNvPr id="2" name="Date Placeholder 1"/>
          <p:cNvSpPr>
            <a:spLocks noGrp="1"/>
          </p:cNvSpPr>
          <p:nvPr>
            <p:ph type="dt" sz="half" idx="10"/>
          </p:nvPr>
        </p:nvSpPr>
        <p:spPr/>
        <p:txBody>
          <a:bodyPr/>
          <a:lstStyle/>
          <a:p>
            <a:fld id="{283776D9-F61B-440E-AC2F-5409EA3DED67}"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6" name="Slide Number Placeholder 5"/>
          <p:cNvSpPr>
            <a:spLocks noGrp="1"/>
          </p:cNvSpPr>
          <p:nvPr>
            <p:ph type="sldNum" sz="quarter" idx="12"/>
          </p:nvPr>
        </p:nvSpPr>
        <p:spPr/>
        <p:txBody>
          <a:bodyPr/>
          <a:lstStyle/>
          <a:p>
            <a:fld id="{AF90A6A5-4BBC-4C8D-9850-BB817983DEE0}" type="slidenum">
              <a:rPr lang="en-US" smtClean="0"/>
              <a:t>28</a:t>
            </a:fld>
            <a:endParaRPr lang="en-US"/>
          </a:p>
        </p:txBody>
      </p:sp>
    </p:spTree>
    <p:extLst>
      <p:ext uri="{BB962C8B-B14F-4D97-AF65-F5344CB8AC3E}">
        <p14:creationId xmlns:p14="http://schemas.microsoft.com/office/powerpoint/2010/main" val="65398648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User\Desktop\layers-of-the-atmosphere-tropospher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13856"/>
            <a:ext cx="7543800" cy="6600825"/>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fld id="{017D6542-48A7-4EBA-9A8B-84F8CA13E283}"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5" name="Slide Number Placeholder 4"/>
          <p:cNvSpPr>
            <a:spLocks noGrp="1"/>
          </p:cNvSpPr>
          <p:nvPr>
            <p:ph type="sldNum" sz="quarter" idx="12"/>
          </p:nvPr>
        </p:nvSpPr>
        <p:spPr/>
        <p:txBody>
          <a:bodyPr/>
          <a:lstStyle/>
          <a:p>
            <a:fld id="{AF90A6A5-4BBC-4C8D-9850-BB817983DEE0}" type="slidenum">
              <a:rPr lang="en-US" smtClean="0"/>
              <a:t>3</a:t>
            </a:fld>
            <a:endParaRPr lang="en-US"/>
          </a:p>
        </p:txBody>
      </p:sp>
      <p:sp>
        <p:nvSpPr>
          <p:cNvPr id="7" name="Rectangle 6"/>
          <p:cNvSpPr/>
          <p:nvPr/>
        </p:nvSpPr>
        <p:spPr>
          <a:xfrm>
            <a:off x="2927769" y="27736"/>
            <a:ext cx="7222646" cy="12178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Rectangle 8"/>
          <p:cNvSpPr/>
          <p:nvPr/>
        </p:nvSpPr>
        <p:spPr>
          <a:xfrm>
            <a:off x="2927770" y="1099633"/>
            <a:ext cx="6597231" cy="2445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0" name="Rectangle 9"/>
          <p:cNvSpPr/>
          <p:nvPr/>
        </p:nvSpPr>
        <p:spPr>
          <a:xfrm>
            <a:off x="2927769" y="1933517"/>
            <a:ext cx="6597231" cy="2445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Rectangle 10"/>
          <p:cNvSpPr/>
          <p:nvPr/>
        </p:nvSpPr>
        <p:spPr>
          <a:xfrm>
            <a:off x="2927768" y="3178774"/>
            <a:ext cx="6597231" cy="24458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424768465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C3A8AF-9495-405A-98EB-B0CFE613F6D1}"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5" name="Slide Number Placeholder 4"/>
          <p:cNvSpPr>
            <a:spLocks noGrp="1"/>
          </p:cNvSpPr>
          <p:nvPr>
            <p:ph type="sldNum" sz="quarter" idx="12"/>
          </p:nvPr>
        </p:nvSpPr>
        <p:spPr/>
        <p:txBody>
          <a:bodyPr/>
          <a:lstStyle/>
          <a:p>
            <a:fld id="{AF90A6A5-4BBC-4C8D-9850-BB817983DEE0}" type="slidenum">
              <a:rPr lang="en-US" smtClean="0"/>
              <a:t>4</a:t>
            </a:fld>
            <a:endParaRPr lang="en-US"/>
          </a:p>
        </p:txBody>
      </p:sp>
      <p:pic>
        <p:nvPicPr>
          <p:cNvPr id="2050" name="Picture 2" descr="نتيجة بحث الصور عن ‪atmosphere layers tempera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8304" y="102425"/>
            <a:ext cx="6030440" cy="629073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نتيجة بحث الصور عن ‪atmosphere layers temperature‬‏"/>
          <p:cNvPicPr>
            <a:picLocks noChangeAspect="1" noChangeArrowheads="1"/>
          </p:cNvPicPr>
          <p:nvPr/>
        </p:nvPicPr>
        <p:blipFill rotWithShape="1">
          <a:blip r:embed="rId2">
            <a:extLst>
              <a:ext uri="{28A0092B-C50C-407E-A947-70E740481C1C}">
                <a14:useLocalDpi xmlns:a14="http://schemas.microsoft.com/office/drawing/2010/main" val="0"/>
              </a:ext>
            </a:extLst>
          </a:blip>
          <a:srcRect l="2880" t="91061" r="95552" b="4974"/>
          <a:stretch/>
        </p:blipFill>
        <p:spPr bwMode="auto">
          <a:xfrm>
            <a:off x="4283922" y="5933093"/>
            <a:ext cx="4804823" cy="25956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نتيجة بحث الصور عن ‪atmosphere layers temperature‬‏"/>
          <p:cNvPicPr>
            <a:picLocks noChangeAspect="1" noChangeArrowheads="1"/>
          </p:cNvPicPr>
          <p:nvPr/>
        </p:nvPicPr>
        <p:blipFill rotWithShape="1">
          <a:blip r:embed="rId2">
            <a:extLst>
              <a:ext uri="{28A0092B-C50C-407E-A947-70E740481C1C}">
                <a14:useLocalDpi xmlns:a14="http://schemas.microsoft.com/office/drawing/2010/main" val="0"/>
              </a:ext>
            </a:extLst>
          </a:blip>
          <a:srcRect l="2880" t="-2380" r="95552" b="41566"/>
          <a:stretch/>
        </p:blipFill>
        <p:spPr bwMode="auto">
          <a:xfrm>
            <a:off x="4283602" y="-56466"/>
            <a:ext cx="4805143" cy="3825672"/>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نتيجة بحث الصور عن ‪atmosphere layers temperature‬‏"/>
          <p:cNvPicPr>
            <a:picLocks noChangeAspect="1" noChangeArrowheads="1"/>
          </p:cNvPicPr>
          <p:nvPr/>
        </p:nvPicPr>
        <p:blipFill rotWithShape="1">
          <a:blip r:embed="rId2">
            <a:extLst>
              <a:ext uri="{28A0092B-C50C-407E-A947-70E740481C1C}">
                <a14:useLocalDpi xmlns:a14="http://schemas.microsoft.com/office/drawing/2010/main" val="0"/>
              </a:ext>
            </a:extLst>
          </a:blip>
          <a:srcRect l="2880" t="59518" r="95552" b="20870"/>
          <a:stretch/>
        </p:blipFill>
        <p:spPr bwMode="auto">
          <a:xfrm>
            <a:off x="4283602" y="3769206"/>
            <a:ext cx="4805143" cy="1233714"/>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نتيجة بحث الصور عن ‪atmosphere layers temperature‬‏"/>
          <p:cNvPicPr>
            <a:picLocks noChangeAspect="1" noChangeArrowheads="1"/>
          </p:cNvPicPr>
          <p:nvPr/>
        </p:nvPicPr>
        <p:blipFill rotWithShape="1">
          <a:blip r:embed="rId2">
            <a:extLst>
              <a:ext uri="{28A0092B-C50C-407E-A947-70E740481C1C}">
                <a14:useLocalDpi xmlns:a14="http://schemas.microsoft.com/office/drawing/2010/main" val="0"/>
              </a:ext>
            </a:extLst>
          </a:blip>
          <a:srcRect l="2880" t="79853" r="95552" b="4974"/>
          <a:stretch/>
        </p:blipFill>
        <p:spPr bwMode="auto">
          <a:xfrm>
            <a:off x="4283602" y="5001940"/>
            <a:ext cx="4805143" cy="94015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نتيجة بحث الصور عن ‪atmosphere layers temperature‬‏"/>
          <p:cNvPicPr>
            <a:picLocks noChangeAspect="1" noChangeArrowheads="1"/>
          </p:cNvPicPr>
          <p:nvPr/>
        </p:nvPicPr>
        <p:blipFill rotWithShape="1">
          <a:blip r:embed="rId2">
            <a:extLst>
              <a:ext uri="{28A0092B-C50C-407E-A947-70E740481C1C}">
                <a14:useLocalDpi xmlns:a14="http://schemas.microsoft.com/office/drawing/2010/main" val="0"/>
              </a:ext>
            </a:extLst>
          </a:blip>
          <a:srcRect l="18991" t="20082" r="65993" b="71592"/>
          <a:stretch/>
        </p:blipFill>
        <p:spPr bwMode="auto">
          <a:xfrm>
            <a:off x="4205051" y="1367156"/>
            <a:ext cx="905522" cy="523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7012738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1"/>
                                        </p:tgtEl>
                                      </p:cBhvr>
                                    </p:animEffect>
                                    <p:set>
                                      <p:cBhvr>
                                        <p:cTn id="7" dur="1" fill="hold">
                                          <p:stCondLst>
                                            <p:cond delay="499"/>
                                          </p:stCondLst>
                                        </p:cTn>
                                        <p:tgtEl>
                                          <p:spTgt spid="1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14"/>
                                        </p:tgtEl>
                                      </p:cBhvr>
                                    </p:animEffect>
                                    <p:set>
                                      <p:cBhvr>
                                        <p:cTn id="12" dur="1" fill="hold">
                                          <p:stCondLst>
                                            <p:cond delay="499"/>
                                          </p:stCondLst>
                                        </p:cTn>
                                        <p:tgtEl>
                                          <p:spTgt spid="14"/>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13"/>
                                        </p:tgtEl>
                                      </p:cBhvr>
                                    </p:animEffect>
                                    <p:set>
                                      <p:cBhvr>
                                        <p:cTn id="17" dur="1" fill="hold">
                                          <p:stCondLst>
                                            <p:cond delay="499"/>
                                          </p:stCondLst>
                                        </p:cTn>
                                        <p:tgtEl>
                                          <p:spTgt spid="1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12"/>
                                        </p:tgtEl>
                                      </p:cBhvr>
                                    </p:animEffect>
                                    <p:set>
                                      <p:cBhvr>
                                        <p:cTn id="22"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60430" y="762000"/>
            <a:ext cx="8724443" cy="4870564"/>
          </a:xfrm>
          <a:prstGeom prst="rect">
            <a:avLst/>
          </a:prstGeom>
        </p:spPr>
        <p:txBody>
          <a:bodyPr wrap="square">
            <a:spAutoFit/>
          </a:bodyPr>
          <a:lstStyle/>
          <a:p>
            <a:pPr algn="r">
              <a:lnSpc>
                <a:spcPct val="115000"/>
              </a:lnSpc>
            </a:pP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rPr>
              <a:t>(Troposphere) </a:t>
            </a:r>
            <a:r>
              <a:rPr lang="ar-SA" sz="3600" dirty="0">
                <a:solidFill>
                  <a:srgbClr val="810000"/>
                </a:solidFill>
                <a:effectLst>
                  <a:outerShdw blurRad="38100" dist="38100" dir="2700000" algn="tl">
                    <a:srgbClr val="000000">
                      <a:alpha val="43137"/>
                    </a:srgbClr>
                  </a:outerShdw>
                </a:effectLst>
                <a:latin typeface="ArialMT"/>
              </a:rPr>
              <a:t>١- </a:t>
            </a:r>
            <a:r>
              <a:rPr lang="ar-SA" sz="3600" dirty="0" err="1">
                <a:solidFill>
                  <a:srgbClr val="810000"/>
                </a:solidFill>
                <a:effectLst>
                  <a:outerShdw blurRad="38100" dist="38100" dir="2700000" algn="tl">
                    <a:srgbClr val="000000">
                      <a:alpha val="43137"/>
                    </a:srgbClr>
                  </a:outerShdw>
                </a:effectLst>
                <a:latin typeface="ArialMT"/>
              </a:rPr>
              <a:t>التربوسفير</a:t>
            </a:r>
            <a:endParaRPr lang="en-US" sz="1100" dirty="0">
              <a:effectLst>
                <a:outerShdw blurRad="38100" dist="38100" dir="2700000" algn="tl">
                  <a:srgbClr val="000000">
                    <a:alpha val="43137"/>
                  </a:srgbClr>
                </a:outerShdw>
              </a:effectLst>
              <a:latin typeface="Calibri"/>
              <a:ea typeface="Calibri"/>
            </a:endParaRPr>
          </a:p>
          <a:p>
            <a:pPr algn="r" rtl="1">
              <a:lnSpc>
                <a:spcPct val="115000"/>
              </a:lnSpc>
            </a:pPr>
            <a:r>
              <a:rPr lang="ar-SA" sz="3200" dirty="0">
                <a:solidFill>
                  <a:srgbClr val="17375E"/>
                </a:solidFill>
                <a:effectLst>
                  <a:outerShdw blurRad="38100" dist="38100" dir="2700000" algn="tl">
                    <a:srgbClr val="000000">
                      <a:alpha val="43137"/>
                    </a:srgbClr>
                  </a:outerShdw>
                </a:effectLst>
                <a:latin typeface="Calibri"/>
              </a:rPr>
              <a:t>وهو الطبقة السفلى من الغلاف الجوي ويصل ارتفاعها إلى </a:t>
            </a:r>
            <a:r>
              <a:rPr lang="en-US" sz="3200" dirty="0">
                <a:solidFill>
                  <a:srgbClr val="17375E"/>
                </a:solidFill>
                <a:effectLst>
                  <a:outerShdw blurRad="38100" dist="38100" dir="2700000" algn="tl">
                    <a:srgbClr val="000000">
                      <a:alpha val="43137"/>
                    </a:srgbClr>
                  </a:outerShdw>
                </a:effectLst>
                <a:latin typeface="Calibri"/>
              </a:rPr>
              <a:t>10</a:t>
            </a:r>
            <a:r>
              <a:rPr lang="ar-SA" sz="3200" dirty="0">
                <a:solidFill>
                  <a:srgbClr val="17375E"/>
                </a:solidFill>
                <a:effectLst>
                  <a:outerShdw blurRad="38100" dist="38100" dir="2700000" algn="tl">
                    <a:srgbClr val="000000">
                      <a:alpha val="43137"/>
                    </a:srgbClr>
                  </a:outerShdw>
                </a:effectLst>
                <a:latin typeface="Calibri"/>
              </a:rPr>
              <a:t>– </a:t>
            </a:r>
            <a:r>
              <a:rPr lang="en-US" sz="3200" dirty="0">
                <a:solidFill>
                  <a:srgbClr val="17375E"/>
                </a:solidFill>
                <a:effectLst>
                  <a:outerShdw blurRad="38100" dist="38100" dir="2700000" algn="tl">
                    <a:srgbClr val="000000">
                      <a:alpha val="43137"/>
                    </a:srgbClr>
                  </a:outerShdw>
                </a:effectLst>
                <a:latin typeface="Calibri"/>
              </a:rPr>
              <a:t>15</a:t>
            </a:r>
            <a:r>
              <a:rPr lang="ar-SA" sz="1100" dirty="0">
                <a:effectLst>
                  <a:outerShdw blurRad="38100" dist="38100" dir="2700000" algn="tl">
                    <a:srgbClr val="000000">
                      <a:alpha val="43137"/>
                    </a:srgbClr>
                  </a:outerShdw>
                </a:effectLst>
                <a:latin typeface="Calibri"/>
              </a:rPr>
              <a:t> </a:t>
            </a:r>
            <a:r>
              <a:rPr lang="ar-SA" sz="3200" dirty="0">
                <a:solidFill>
                  <a:srgbClr val="17375E"/>
                </a:solidFill>
                <a:effectLst>
                  <a:outerShdw blurRad="38100" dist="38100" dir="2700000" algn="tl">
                    <a:srgbClr val="000000">
                      <a:alpha val="43137"/>
                    </a:srgbClr>
                  </a:outerShdw>
                </a:effectLst>
                <a:latin typeface="Calibri"/>
              </a:rPr>
              <a:t>كلم فوق سطح الأرض.</a:t>
            </a:r>
          </a:p>
          <a:p>
            <a:pPr algn="r">
              <a:lnSpc>
                <a:spcPct val="115000"/>
              </a:lnSpc>
            </a:pPr>
            <a:endParaRPr lang="en-US" sz="1100" dirty="0">
              <a:effectLst>
                <a:outerShdw blurRad="38100" dist="38100" dir="2700000" algn="tl">
                  <a:srgbClr val="000000">
                    <a:alpha val="43137"/>
                  </a:srgbClr>
                </a:outerShdw>
              </a:effectLst>
              <a:latin typeface="Calibri"/>
              <a:ea typeface="Calibri"/>
            </a:endParaRPr>
          </a:p>
          <a:p>
            <a:pPr algn="r" rtl="1">
              <a:lnSpc>
                <a:spcPct val="115000"/>
              </a:lnSpc>
            </a:pPr>
            <a:r>
              <a:rPr lang="ar-SA" sz="3200" dirty="0">
                <a:solidFill>
                  <a:srgbClr val="17375E"/>
                </a:solidFill>
                <a:effectLst>
                  <a:outerShdw blurRad="38100" dist="38100" dir="2700000" algn="tl">
                    <a:srgbClr val="000000">
                      <a:alpha val="43137"/>
                    </a:srgbClr>
                  </a:outerShdw>
                </a:effectLst>
                <a:latin typeface="Calibri"/>
              </a:rPr>
              <a:t>تتميز هذه الطبقة من الغلاف الجوي بهبوط درجة</a:t>
            </a:r>
            <a:r>
              <a:rPr lang="ar-SA" sz="1100" dirty="0">
                <a:effectLst>
                  <a:outerShdw blurRad="38100" dist="38100" dir="2700000" algn="tl">
                    <a:srgbClr val="000000">
                      <a:alpha val="43137"/>
                    </a:srgbClr>
                  </a:outerShdw>
                </a:effectLst>
                <a:latin typeface="Calibri"/>
              </a:rPr>
              <a:t> </a:t>
            </a:r>
            <a:r>
              <a:rPr lang="ar-SA" sz="3200" dirty="0">
                <a:solidFill>
                  <a:srgbClr val="17375E"/>
                </a:solidFill>
                <a:effectLst>
                  <a:outerShdw blurRad="38100" dist="38100" dir="2700000" algn="tl">
                    <a:srgbClr val="000000">
                      <a:alpha val="43137"/>
                    </a:srgbClr>
                  </a:outerShdw>
                </a:effectLst>
                <a:latin typeface="Calibri"/>
              </a:rPr>
              <a:t>الحرارة فيها بمعدل </a:t>
            </a:r>
            <a:r>
              <a:rPr lang="en-US" sz="3200" dirty="0">
                <a:solidFill>
                  <a:srgbClr val="17375E"/>
                </a:solidFill>
                <a:effectLst>
                  <a:outerShdw blurRad="38100" dist="38100" dir="2700000" algn="tl">
                    <a:srgbClr val="000000">
                      <a:alpha val="43137"/>
                    </a:srgbClr>
                  </a:outerShdw>
                </a:effectLst>
                <a:latin typeface="Calibri"/>
              </a:rPr>
              <a:t>6</a:t>
            </a:r>
            <a:r>
              <a:rPr lang="ar-SA" sz="3200" dirty="0">
                <a:solidFill>
                  <a:srgbClr val="17375E"/>
                </a:solidFill>
                <a:effectLst>
                  <a:outerShdw blurRad="38100" dist="38100" dir="2700000" algn="tl">
                    <a:srgbClr val="000000">
                      <a:alpha val="43137"/>
                    </a:srgbClr>
                  </a:outerShdw>
                </a:effectLst>
                <a:latin typeface="Calibri"/>
              </a:rPr>
              <a:t>°م لكل 100متر ارتفاع؛ لتصل إلى حدود -50 °م.</a:t>
            </a:r>
          </a:p>
          <a:p>
            <a:pPr algn="r">
              <a:lnSpc>
                <a:spcPct val="115000"/>
              </a:lnSpc>
            </a:pPr>
            <a:endParaRPr lang="ar-SA" dirty="0">
              <a:solidFill>
                <a:srgbClr val="17375E"/>
              </a:solidFill>
              <a:effectLst>
                <a:outerShdw blurRad="38100" dist="38100" dir="2700000" algn="tl">
                  <a:srgbClr val="000000">
                    <a:alpha val="43137"/>
                  </a:srgbClr>
                </a:outerShdw>
              </a:effectLst>
              <a:latin typeface="Calibri"/>
            </a:endParaRPr>
          </a:p>
          <a:p>
            <a:pPr algn="r">
              <a:lnSpc>
                <a:spcPct val="115000"/>
              </a:lnSpc>
            </a:pPr>
            <a:r>
              <a:rPr lang="ar-SA" sz="3200" dirty="0">
                <a:solidFill>
                  <a:srgbClr val="17375E"/>
                </a:solidFill>
                <a:effectLst>
                  <a:outerShdw blurRad="38100" dist="38100" dir="2700000" algn="tl">
                    <a:srgbClr val="000000">
                      <a:alpha val="43137"/>
                    </a:srgbClr>
                  </a:outerShdw>
                </a:effectLst>
                <a:latin typeface="Calibri"/>
                <a:ea typeface="Calibri"/>
              </a:rPr>
              <a:t>يحتوي التربوسفير على 75-80% من كتلة الهواء الجوي كما أنه </a:t>
            </a:r>
            <a:r>
              <a:rPr lang="ar-SA" sz="3200" dirty="0">
                <a:solidFill>
                  <a:srgbClr val="00B050"/>
                </a:solidFill>
                <a:effectLst>
                  <a:outerShdw blurRad="38100" dist="38100" dir="2700000" algn="tl">
                    <a:srgbClr val="000000">
                      <a:alpha val="43137"/>
                    </a:srgbClr>
                  </a:outerShdw>
                </a:effectLst>
                <a:latin typeface="Calibri"/>
                <a:ea typeface="Calibri"/>
              </a:rPr>
              <a:t>الطبقة الوحيدة التي تحتوي على بخار الماء.</a:t>
            </a:r>
          </a:p>
          <a:p>
            <a:pPr algn="r">
              <a:lnSpc>
                <a:spcPct val="115000"/>
              </a:lnSpc>
            </a:pPr>
            <a:endParaRPr lang="en-US" sz="1100" dirty="0">
              <a:effectLst>
                <a:outerShdw blurRad="38100" dist="38100" dir="2700000" algn="tl">
                  <a:srgbClr val="000000">
                    <a:alpha val="43137"/>
                  </a:srgbClr>
                </a:outerShdw>
              </a:effectLst>
              <a:latin typeface="Calibri"/>
              <a:ea typeface="Calibri"/>
            </a:endParaRPr>
          </a:p>
        </p:txBody>
      </p:sp>
      <p:sp>
        <p:nvSpPr>
          <p:cNvPr id="2" name="Date Placeholder 1"/>
          <p:cNvSpPr>
            <a:spLocks noGrp="1"/>
          </p:cNvSpPr>
          <p:nvPr>
            <p:ph type="dt" sz="half" idx="10"/>
          </p:nvPr>
        </p:nvSpPr>
        <p:spPr/>
        <p:txBody>
          <a:bodyPr/>
          <a:lstStyle/>
          <a:p>
            <a:fld id="{A7C39B1D-4C83-4481-9373-9DB89F81376E}"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6" name="Slide Number Placeholder 5"/>
          <p:cNvSpPr>
            <a:spLocks noGrp="1"/>
          </p:cNvSpPr>
          <p:nvPr>
            <p:ph type="sldNum" sz="quarter" idx="12"/>
          </p:nvPr>
        </p:nvSpPr>
        <p:spPr/>
        <p:txBody>
          <a:bodyPr/>
          <a:lstStyle/>
          <a:p>
            <a:fld id="{AF90A6A5-4BBC-4C8D-9850-BB817983DEE0}" type="slidenum">
              <a:rPr lang="en-US" smtClean="0"/>
              <a:t>5</a:t>
            </a:fld>
            <a:endParaRPr lang="en-US"/>
          </a:p>
        </p:txBody>
      </p:sp>
    </p:spTree>
    <p:extLst>
      <p:ext uri="{BB962C8B-B14F-4D97-AF65-F5344CB8AC3E}">
        <p14:creationId xmlns:p14="http://schemas.microsoft.com/office/powerpoint/2010/main" val="426159798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7993"/>
            <a:ext cx="9067800" cy="4321952"/>
          </a:xfrm>
          <a:prstGeom prst="rect">
            <a:avLst/>
          </a:prstGeom>
        </p:spPr>
        <p:txBody>
          <a:bodyPr wrap="square">
            <a:spAutoFit/>
          </a:bodyPr>
          <a:lstStyle/>
          <a:p>
            <a:pPr lvl="0" algn="r">
              <a:lnSpc>
                <a:spcPct val="115000"/>
              </a:lnSpc>
            </a:pP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rPr>
              <a:t>(Stratosphere) </a:t>
            </a:r>
            <a:r>
              <a:rPr lang="ar-SA" sz="3200" dirty="0">
                <a:solidFill>
                  <a:srgbClr val="810000"/>
                </a:solidFill>
                <a:effectLst>
                  <a:outerShdw blurRad="38100" dist="38100" dir="2700000" algn="tl">
                    <a:srgbClr val="000000">
                      <a:alpha val="43137"/>
                    </a:srgbClr>
                  </a:outerShdw>
                </a:effectLst>
                <a:latin typeface="Arial Rounded MT Bold" panose="020F0704030504030204" pitchFamily="34" charset="0"/>
              </a:rPr>
              <a:t>2- </a:t>
            </a:r>
            <a:r>
              <a:rPr lang="ar-SA" sz="3600" dirty="0">
                <a:solidFill>
                  <a:srgbClr val="810000"/>
                </a:solidFill>
                <a:effectLst>
                  <a:outerShdw blurRad="38100" dist="38100" dir="2700000" algn="tl">
                    <a:srgbClr val="000000">
                      <a:alpha val="43137"/>
                    </a:srgbClr>
                  </a:outerShdw>
                </a:effectLst>
                <a:latin typeface="ArialMT"/>
              </a:rPr>
              <a:t>الستراتوسفير</a:t>
            </a:r>
            <a:r>
              <a:rPr lang="ar-SA" sz="1200" dirty="0">
                <a:solidFill>
                  <a:prstClr val="black"/>
                </a:solidFill>
                <a:effectLst>
                  <a:outerShdw blurRad="38100" dist="38100" dir="2700000" algn="tl">
                    <a:srgbClr val="000000">
                      <a:alpha val="43137"/>
                    </a:srgbClr>
                  </a:outerShdw>
                </a:effectLst>
                <a:latin typeface="Calibri"/>
                <a:ea typeface="Times New Roman"/>
              </a:rPr>
              <a:t> </a:t>
            </a:r>
            <a:endParaRPr lang="en-US" sz="1100" dirty="0">
              <a:solidFill>
                <a:prstClr val="black"/>
              </a:solidFill>
              <a:effectLst>
                <a:outerShdw blurRad="38100" dist="38100" dir="2700000" algn="tl">
                  <a:srgbClr val="000000">
                    <a:alpha val="43137"/>
                  </a:srgbClr>
                </a:outerShdw>
              </a:effectLst>
              <a:latin typeface="Calibri"/>
              <a:ea typeface="Calibri"/>
            </a:endParaRPr>
          </a:p>
          <a:p>
            <a:pPr lvl="0" algn="r" rtl="1">
              <a:lnSpc>
                <a:spcPct val="115000"/>
              </a:lnSpc>
            </a:pPr>
            <a:r>
              <a:rPr lang="ar-SA" sz="3200" dirty="0">
                <a:solidFill>
                  <a:srgbClr val="17375E"/>
                </a:solidFill>
                <a:effectLst>
                  <a:outerShdw blurRad="38100" dist="38100" dir="2700000" algn="tl">
                    <a:srgbClr val="000000">
                      <a:alpha val="43137"/>
                    </a:srgbClr>
                  </a:outerShdw>
                </a:effectLst>
                <a:latin typeface="Calibri"/>
              </a:rPr>
              <a:t>يبلغ ارتفاعه من 10-55 كلم فوق سطح الأرض، وتزداد درجة حرارته مع الارتفاع لتصل في حدوده العليا من -٣°م</a:t>
            </a:r>
            <a:r>
              <a:rPr lang="ar-SA" sz="3200" dirty="0">
                <a:solidFill>
                  <a:srgbClr val="17375E"/>
                </a:solidFill>
                <a:effectLst>
                  <a:outerShdw blurRad="38100" dist="38100" dir="2700000" algn="tl">
                    <a:srgbClr val="000000">
                      <a:alpha val="43137"/>
                    </a:srgbClr>
                  </a:outerShdw>
                </a:effectLst>
              </a:rPr>
              <a:t>.</a:t>
            </a:r>
          </a:p>
          <a:p>
            <a:pPr lvl="0" algn="r">
              <a:lnSpc>
                <a:spcPct val="115000"/>
              </a:lnSpc>
            </a:pPr>
            <a:r>
              <a:rPr lang="ar-SA" sz="3200" dirty="0">
                <a:solidFill>
                  <a:srgbClr val="00B050"/>
                </a:solidFill>
                <a:effectLst>
                  <a:outerShdw blurRad="38100" dist="38100" dir="2700000" algn="tl">
                    <a:srgbClr val="000000">
                      <a:alpha val="43137"/>
                    </a:srgbClr>
                  </a:outerShdw>
                </a:effectLst>
              </a:rPr>
              <a:t>يحتوي على الأوزون الذي يتشكل من تفاعلات </a:t>
            </a:r>
            <a:r>
              <a:rPr lang="ar-SA" sz="3200" dirty="0" err="1">
                <a:solidFill>
                  <a:srgbClr val="00B050"/>
                </a:solidFill>
                <a:effectLst>
                  <a:outerShdw blurRad="38100" dist="38100" dir="2700000" algn="tl">
                    <a:srgbClr val="000000">
                      <a:alpha val="43137"/>
                    </a:srgbClr>
                  </a:outerShdw>
                </a:effectLst>
              </a:rPr>
              <a:t>كيموضوئية</a:t>
            </a:r>
            <a:r>
              <a:rPr lang="ar-SA" sz="3200" dirty="0">
                <a:solidFill>
                  <a:srgbClr val="00B050"/>
                </a:solidFill>
                <a:effectLst>
                  <a:outerShdw blurRad="38100" dist="38100" dir="2700000" algn="tl">
                    <a:srgbClr val="000000">
                      <a:alpha val="43137"/>
                    </a:srgbClr>
                  </a:outerShdw>
                </a:effectLst>
              </a:rPr>
              <a:t> </a:t>
            </a:r>
          </a:p>
          <a:p>
            <a:pPr lvl="0" algn="r">
              <a:lnSpc>
                <a:spcPct val="115000"/>
              </a:lnSpc>
            </a:pPr>
            <a:endParaRPr lang="en-US" sz="3200" dirty="0">
              <a:solidFill>
                <a:srgbClr val="17375E"/>
              </a:solidFill>
              <a:effectLst>
                <a:outerShdw blurRad="38100" dist="38100" dir="2700000" algn="tl">
                  <a:srgbClr val="000000">
                    <a:alpha val="43137"/>
                  </a:srgbClr>
                </a:outerShdw>
              </a:effectLst>
            </a:endParaRPr>
          </a:p>
          <a:p>
            <a:pPr lvl="0" algn="r">
              <a:lnSpc>
                <a:spcPct val="115000"/>
              </a:lnSpc>
            </a:pPr>
            <a:endParaRPr lang="en-US" sz="3200" dirty="0">
              <a:solidFill>
                <a:srgbClr val="17375E"/>
              </a:solidFill>
              <a:effectLst>
                <a:outerShdw blurRad="38100" dist="38100" dir="2700000" algn="tl">
                  <a:srgbClr val="000000">
                    <a:alpha val="43137"/>
                  </a:srgbClr>
                </a:outerShdw>
              </a:effectLst>
            </a:endParaRPr>
          </a:p>
          <a:p>
            <a:pPr lvl="0" algn="r">
              <a:lnSpc>
                <a:spcPct val="115000"/>
              </a:lnSpc>
            </a:pPr>
            <a:endParaRPr lang="ar-SA" sz="3200" dirty="0">
              <a:solidFill>
                <a:schemeClr val="bg1">
                  <a:lumMod val="85000"/>
                </a:schemeClr>
              </a:solidFill>
              <a:effectLst>
                <a:outerShdw blurRad="38100" dist="38100" dir="2700000" algn="tl">
                  <a:srgbClr val="000000">
                    <a:alpha val="43137"/>
                  </a:srgbClr>
                </a:outerShdw>
              </a:effectLst>
            </a:endParaRPr>
          </a:p>
          <a:p>
            <a:pPr lvl="0" algn="r">
              <a:lnSpc>
                <a:spcPct val="115000"/>
              </a:lnSpc>
            </a:pPr>
            <a:endParaRPr lang="en-US" sz="1100" dirty="0">
              <a:solidFill>
                <a:schemeClr val="bg1">
                  <a:lumMod val="85000"/>
                </a:schemeClr>
              </a:solidFill>
              <a:effectLst>
                <a:outerShdw blurRad="38100" dist="38100" dir="2700000" algn="tl">
                  <a:srgbClr val="000000">
                    <a:alpha val="43137"/>
                  </a:srgbClr>
                </a:outerShdw>
              </a:effectLst>
              <a:latin typeface="Calibri"/>
              <a:ea typeface="Calibri"/>
            </a:endParaRPr>
          </a:p>
        </p:txBody>
      </p:sp>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38588" y="2362200"/>
            <a:ext cx="4443412" cy="17828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ate Placeholder 1"/>
          <p:cNvSpPr>
            <a:spLocks noGrp="1"/>
          </p:cNvSpPr>
          <p:nvPr>
            <p:ph type="dt" sz="half" idx="10"/>
          </p:nvPr>
        </p:nvSpPr>
        <p:spPr/>
        <p:txBody>
          <a:bodyPr/>
          <a:lstStyle/>
          <a:p>
            <a:fld id="{4897D92C-60A5-4420-9777-AF9775D96020}" type="datetime1">
              <a:rPr lang="en-US" smtClean="0"/>
              <a:t>1/16/2024</a:t>
            </a:fld>
            <a:endParaRPr lang="en-US"/>
          </a:p>
        </p:txBody>
      </p:sp>
      <p:sp>
        <p:nvSpPr>
          <p:cNvPr id="3" name="Footer Placeholder 2"/>
          <p:cNvSpPr>
            <a:spLocks noGrp="1"/>
          </p:cNvSpPr>
          <p:nvPr>
            <p:ph type="ftr" sz="quarter" idx="11"/>
          </p:nvPr>
        </p:nvSpPr>
        <p:spPr/>
        <p:txBody>
          <a:bodyPr/>
          <a:lstStyle/>
          <a:p>
            <a:r>
              <a:rPr lang="en-US"/>
              <a:t>Dr. Saud Alamri</a:t>
            </a:r>
            <a:endParaRPr lang="ar-SA" dirty="0"/>
          </a:p>
        </p:txBody>
      </p:sp>
      <p:sp>
        <p:nvSpPr>
          <p:cNvPr id="6" name="Slide Number Placeholder 5"/>
          <p:cNvSpPr>
            <a:spLocks noGrp="1"/>
          </p:cNvSpPr>
          <p:nvPr>
            <p:ph type="sldNum" sz="quarter" idx="12"/>
          </p:nvPr>
        </p:nvSpPr>
        <p:spPr/>
        <p:txBody>
          <a:bodyPr/>
          <a:lstStyle/>
          <a:p>
            <a:fld id="{AF90A6A5-4BBC-4C8D-9850-BB817983DEE0}" type="slidenum">
              <a:rPr lang="en-US" smtClean="0"/>
              <a:t>6</a:t>
            </a:fld>
            <a:endParaRPr lang="en-US"/>
          </a:p>
        </p:txBody>
      </p:sp>
    </p:spTree>
    <p:extLst>
      <p:ext uri="{BB962C8B-B14F-4D97-AF65-F5344CB8AC3E}">
        <p14:creationId xmlns:p14="http://schemas.microsoft.com/office/powerpoint/2010/main" val="411410849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7993"/>
            <a:ext cx="9067800" cy="6091668"/>
          </a:xfrm>
          <a:prstGeom prst="rect">
            <a:avLst/>
          </a:prstGeom>
        </p:spPr>
        <p:txBody>
          <a:bodyPr wrap="square">
            <a:spAutoFit/>
          </a:bodyPr>
          <a:lstStyle/>
          <a:p>
            <a:pPr lvl="0" algn="r">
              <a:lnSpc>
                <a:spcPct val="115000"/>
              </a:lnSpc>
            </a:pPr>
            <a:r>
              <a:rPr lang="en-US" sz="3200" dirty="0">
                <a:solidFill>
                  <a:schemeClr val="bg1">
                    <a:lumMod val="85000"/>
                  </a:schemeClr>
                </a:solidFill>
                <a:effectLst>
                  <a:outerShdw blurRad="38100" dist="38100" dir="2700000" algn="tl">
                    <a:srgbClr val="000000">
                      <a:alpha val="43137"/>
                    </a:srgbClr>
                  </a:outerShdw>
                </a:effectLst>
                <a:latin typeface="Arial Rounded MT Bold" panose="020F0704030504030204" pitchFamily="34" charset="0"/>
              </a:rPr>
              <a:t>(Stratosphere) </a:t>
            </a:r>
            <a:r>
              <a:rPr lang="ar-SA" sz="3200" dirty="0">
                <a:solidFill>
                  <a:schemeClr val="bg1">
                    <a:lumMod val="85000"/>
                  </a:schemeClr>
                </a:solidFill>
                <a:effectLst>
                  <a:outerShdw blurRad="38100" dist="38100" dir="2700000" algn="tl">
                    <a:srgbClr val="000000">
                      <a:alpha val="43137"/>
                    </a:srgbClr>
                  </a:outerShdw>
                </a:effectLst>
                <a:latin typeface="Arial Rounded MT Bold" panose="020F0704030504030204" pitchFamily="34" charset="0"/>
              </a:rPr>
              <a:t>2- </a:t>
            </a:r>
            <a:r>
              <a:rPr lang="ar-SA" sz="3600" dirty="0">
                <a:solidFill>
                  <a:schemeClr val="bg1">
                    <a:lumMod val="85000"/>
                  </a:schemeClr>
                </a:solidFill>
                <a:effectLst>
                  <a:outerShdw blurRad="38100" dist="38100" dir="2700000" algn="tl">
                    <a:srgbClr val="000000">
                      <a:alpha val="43137"/>
                    </a:srgbClr>
                  </a:outerShdw>
                </a:effectLst>
                <a:latin typeface="ArialMT"/>
              </a:rPr>
              <a:t>الستراتوسفير</a:t>
            </a:r>
            <a:r>
              <a:rPr lang="ar-SA" sz="1200" dirty="0">
                <a:solidFill>
                  <a:schemeClr val="bg1">
                    <a:lumMod val="85000"/>
                  </a:schemeClr>
                </a:solidFill>
                <a:effectLst>
                  <a:outerShdw blurRad="38100" dist="38100" dir="2700000" algn="tl">
                    <a:srgbClr val="000000">
                      <a:alpha val="43137"/>
                    </a:srgbClr>
                  </a:outerShdw>
                </a:effectLst>
                <a:latin typeface="Calibri"/>
                <a:ea typeface="Times New Roman"/>
              </a:rPr>
              <a:t> </a:t>
            </a:r>
            <a:endParaRPr lang="en-US" sz="1100" dirty="0">
              <a:solidFill>
                <a:schemeClr val="bg1">
                  <a:lumMod val="85000"/>
                </a:schemeClr>
              </a:solidFill>
              <a:effectLst>
                <a:outerShdw blurRad="38100" dist="38100" dir="2700000" algn="tl">
                  <a:srgbClr val="000000">
                    <a:alpha val="43137"/>
                  </a:srgbClr>
                </a:outerShdw>
              </a:effectLst>
              <a:latin typeface="Calibri"/>
              <a:ea typeface="Calibri"/>
            </a:endParaRPr>
          </a:p>
          <a:p>
            <a:pPr lvl="0" algn="r" rtl="1">
              <a:lnSpc>
                <a:spcPct val="115000"/>
              </a:lnSpc>
            </a:pPr>
            <a:r>
              <a:rPr lang="ar-SA" sz="3200" dirty="0">
                <a:solidFill>
                  <a:schemeClr val="bg1">
                    <a:lumMod val="85000"/>
                  </a:schemeClr>
                </a:solidFill>
                <a:effectLst>
                  <a:outerShdw blurRad="38100" dist="38100" dir="2700000" algn="tl">
                    <a:srgbClr val="000000">
                      <a:alpha val="43137"/>
                    </a:srgbClr>
                  </a:outerShdw>
                </a:effectLst>
                <a:latin typeface="Calibri"/>
              </a:rPr>
              <a:t>يبلغ ارتفاعه من 10-٥5 كلم فوق سطح الأرض، وتزداد درجة حرارته مع الارتفاع لتصل في حدوده العليا من -٣°م</a:t>
            </a:r>
            <a:r>
              <a:rPr lang="ar-SA" sz="3200" dirty="0">
                <a:solidFill>
                  <a:schemeClr val="bg1">
                    <a:lumMod val="85000"/>
                  </a:schemeClr>
                </a:solidFill>
                <a:effectLst>
                  <a:outerShdw blurRad="38100" dist="38100" dir="2700000" algn="tl">
                    <a:srgbClr val="000000">
                      <a:alpha val="43137"/>
                    </a:srgbClr>
                  </a:outerShdw>
                </a:effectLst>
              </a:rPr>
              <a:t>.</a:t>
            </a:r>
          </a:p>
          <a:p>
            <a:pPr lvl="0" algn="r">
              <a:lnSpc>
                <a:spcPct val="115000"/>
              </a:lnSpc>
            </a:pPr>
            <a:r>
              <a:rPr lang="ar-SA" sz="3200" dirty="0">
                <a:solidFill>
                  <a:schemeClr val="bg1">
                    <a:lumMod val="85000"/>
                  </a:schemeClr>
                </a:solidFill>
                <a:effectLst>
                  <a:outerShdw blurRad="38100" dist="38100" dir="2700000" algn="tl">
                    <a:srgbClr val="000000">
                      <a:alpha val="43137"/>
                    </a:srgbClr>
                  </a:outerShdw>
                </a:effectLst>
              </a:rPr>
              <a:t>يحتوي على الأوزون الذي يتشكل من تفاعلات </a:t>
            </a:r>
            <a:r>
              <a:rPr lang="ar-SA" sz="3200" dirty="0" err="1">
                <a:solidFill>
                  <a:schemeClr val="bg1">
                    <a:lumMod val="85000"/>
                  </a:schemeClr>
                </a:solidFill>
                <a:effectLst>
                  <a:outerShdw blurRad="38100" dist="38100" dir="2700000" algn="tl">
                    <a:srgbClr val="000000">
                      <a:alpha val="43137"/>
                    </a:srgbClr>
                  </a:outerShdw>
                </a:effectLst>
              </a:rPr>
              <a:t>كيموضوئية</a:t>
            </a:r>
            <a:r>
              <a:rPr lang="ar-SA" sz="3200" dirty="0">
                <a:solidFill>
                  <a:schemeClr val="bg1">
                    <a:lumMod val="85000"/>
                  </a:schemeClr>
                </a:solidFill>
                <a:effectLst>
                  <a:outerShdw blurRad="38100" dist="38100" dir="2700000" algn="tl">
                    <a:srgbClr val="000000">
                      <a:alpha val="43137"/>
                    </a:srgbClr>
                  </a:outerShdw>
                </a:effectLst>
              </a:rPr>
              <a:t> </a:t>
            </a:r>
          </a:p>
          <a:p>
            <a:pPr lvl="0" algn="r">
              <a:lnSpc>
                <a:spcPct val="115000"/>
              </a:lnSpc>
            </a:pPr>
            <a:endParaRPr lang="en-US" sz="3200" dirty="0">
              <a:solidFill>
                <a:srgbClr val="17375E"/>
              </a:solidFill>
              <a:effectLst>
                <a:outerShdw blurRad="38100" dist="38100" dir="2700000" algn="tl">
                  <a:srgbClr val="000000">
                    <a:alpha val="43137"/>
                  </a:srgbClr>
                </a:outerShdw>
              </a:effectLst>
            </a:endParaRPr>
          </a:p>
          <a:p>
            <a:pPr lvl="0" algn="r">
              <a:lnSpc>
                <a:spcPct val="115000"/>
              </a:lnSpc>
            </a:pPr>
            <a:endParaRPr lang="en-US" sz="3200" dirty="0">
              <a:solidFill>
                <a:srgbClr val="17375E"/>
              </a:solidFill>
              <a:effectLst>
                <a:outerShdw blurRad="38100" dist="38100" dir="2700000" algn="tl">
                  <a:srgbClr val="000000">
                    <a:alpha val="43137"/>
                  </a:srgbClr>
                </a:outerShdw>
              </a:effectLst>
            </a:endParaRPr>
          </a:p>
          <a:p>
            <a:pPr lvl="0" algn="r">
              <a:lnSpc>
                <a:spcPct val="115000"/>
              </a:lnSpc>
            </a:pPr>
            <a:endParaRPr lang="ar-SA" sz="3200" dirty="0">
              <a:solidFill>
                <a:srgbClr val="17375E"/>
              </a:solidFill>
              <a:effectLst>
                <a:outerShdw blurRad="38100" dist="38100" dir="2700000" algn="tl">
                  <a:srgbClr val="000000">
                    <a:alpha val="43137"/>
                  </a:srgbClr>
                </a:outerShdw>
              </a:effectLst>
            </a:endParaRPr>
          </a:p>
          <a:p>
            <a:pPr algn="r">
              <a:lnSpc>
                <a:spcPct val="115000"/>
              </a:lnSpc>
            </a:pPr>
            <a:r>
              <a:rPr lang="en-US" sz="3200" dirty="0">
                <a:solidFill>
                  <a:srgbClr val="810000"/>
                </a:solidFill>
                <a:effectLst>
                  <a:outerShdw blurRad="38100" dist="38100" dir="2700000" algn="tl">
                    <a:srgbClr val="000000">
                      <a:alpha val="43137"/>
                    </a:srgbClr>
                  </a:outerShdw>
                </a:effectLst>
                <a:latin typeface="Arial Rounded MT Bold" panose="020F0704030504030204" pitchFamily="34" charset="0"/>
              </a:rPr>
              <a:t>(Mesosphere)</a:t>
            </a:r>
            <a:r>
              <a:rPr lang="en-US" sz="3600" dirty="0">
                <a:solidFill>
                  <a:srgbClr val="810000"/>
                </a:solidFill>
                <a:effectLst>
                  <a:outerShdw blurRad="38100" dist="38100" dir="2700000" algn="tl">
                    <a:srgbClr val="000000">
                      <a:alpha val="43137"/>
                    </a:srgbClr>
                  </a:outerShdw>
                </a:effectLst>
                <a:latin typeface="ArialMT"/>
              </a:rPr>
              <a:t> </a:t>
            </a:r>
            <a:r>
              <a:rPr lang="ar-SA" sz="3600" dirty="0">
                <a:solidFill>
                  <a:srgbClr val="810000"/>
                </a:solidFill>
                <a:effectLst>
                  <a:outerShdw blurRad="38100" dist="38100" dir="2700000" algn="tl">
                    <a:srgbClr val="000000">
                      <a:alpha val="43137"/>
                    </a:srgbClr>
                  </a:outerShdw>
                </a:effectLst>
                <a:latin typeface="ArialMT"/>
              </a:rPr>
              <a:t>3- </a:t>
            </a:r>
            <a:r>
              <a:rPr lang="ar-SA" sz="3600" dirty="0" err="1">
                <a:solidFill>
                  <a:srgbClr val="810000"/>
                </a:solidFill>
                <a:effectLst>
                  <a:outerShdw blurRad="38100" dist="38100" dir="2700000" algn="tl">
                    <a:srgbClr val="000000">
                      <a:alpha val="43137"/>
                    </a:srgbClr>
                  </a:outerShdw>
                </a:effectLst>
                <a:latin typeface="ArialMT"/>
              </a:rPr>
              <a:t>الميزوسفير</a:t>
            </a:r>
            <a:endParaRPr lang="en-US" sz="1100" dirty="0">
              <a:effectLst>
                <a:outerShdw blurRad="38100" dist="38100" dir="2700000" algn="tl">
                  <a:srgbClr val="000000">
                    <a:alpha val="43137"/>
                  </a:srgbClr>
                </a:outerShdw>
              </a:effectLst>
              <a:latin typeface="Calibri"/>
              <a:ea typeface="Calibri"/>
            </a:endParaRPr>
          </a:p>
          <a:p>
            <a:pPr algn="r">
              <a:lnSpc>
                <a:spcPct val="115000"/>
              </a:lnSpc>
            </a:pPr>
            <a:r>
              <a:rPr lang="ar-SA" sz="3200" dirty="0">
                <a:solidFill>
                  <a:srgbClr val="17375E"/>
                </a:solidFill>
                <a:effectLst>
                  <a:outerShdw blurRad="38100" dist="38100" dir="2700000" algn="tl">
                    <a:srgbClr val="000000">
                      <a:alpha val="43137"/>
                    </a:srgbClr>
                  </a:outerShdw>
                </a:effectLst>
                <a:latin typeface="Calibri"/>
              </a:rPr>
              <a:t>وترتفع هذه الطبقة من ٥٠ إلى ٨٠ كلم فوق سطح الأرض وفيها تهبط</a:t>
            </a:r>
            <a:r>
              <a:rPr lang="ar-SA" sz="1100" dirty="0">
                <a:effectLst>
                  <a:outerShdw blurRad="38100" dist="38100" dir="2700000" algn="tl">
                    <a:srgbClr val="000000">
                      <a:alpha val="43137"/>
                    </a:srgbClr>
                  </a:outerShdw>
                </a:effectLst>
                <a:latin typeface="Calibri"/>
              </a:rPr>
              <a:t> </a:t>
            </a:r>
            <a:r>
              <a:rPr lang="ar-SA" sz="3200" dirty="0">
                <a:solidFill>
                  <a:srgbClr val="17375E"/>
                </a:solidFill>
                <a:effectLst>
                  <a:outerShdw blurRad="38100" dist="38100" dir="2700000" algn="tl">
                    <a:srgbClr val="000000">
                      <a:alpha val="43137"/>
                    </a:srgbClr>
                  </a:outerShdw>
                </a:effectLst>
              </a:rPr>
              <a:t>درجة الحرارة لتصل إلى - 95</a:t>
            </a:r>
            <a:r>
              <a:rPr lang="ar-SA" sz="3200" dirty="0">
                <a:solidFill>
                  <a:srgbClr val="17375E"/>
                </a:solidFill>
                <a:effectLst>
                  <a:outerShdw blurRad="38100" dist="38100" dir="2700000" algn="tl">
                    <a:srgbClr val="000000">
                      <a:alpha val="43137"/>
                    </a:srgbClr>
                  </a:outerShdw>
                </a:effectLst>
                <a:latin typeface="Calibri"/>
              </a:rPr>
              <a:t>°م</a:t>
            </a:r>
            <a:r>
              <a:rPr lang="ar-SA" sz="3200" dirty="0">
                <a:solidFill>
                  <a:srgbClr val="17375E"/>
                </a:solidFill>
                <a:effectLst>
                  <a:outerShdw blurRad="38100" dist="38100" dir="2700000" algn="tl">
                    <a:srgbClr val="000000">
                      <a:alpha val="43137"/>
                    </a:srgbClr>
                  </a:outerShdw>
                </a:effectLst>
              </a:rPr>
              <a:t>.</a:t>
            </a:r>
          </a:p>
          <a:p>
            <a:pPr lvl="0" algn="r">
              <a:lnSpc>
                <a:spcPct val="115000"/>
              </a:lnSpc>
            </a:pPr>
            <a:endParaRPr lang="en-US" sz="1100" dirty="0">
              <a:solidFill>
                <a:prstClr val="black"/>
              </a:solidFill>
              <a:effectLst>
                <a:outerShdw blurRad="38100" dist="38100" dir="2700000" algn="tl">
                  <a:srgbClr val="000000">
                    <a:alpha val="43137"/>
                  </a:srgbClr>
                </a:outerShdw>
              </a:effectLst>
              <a:latin typeface="Calibri"/>
              <a:ea typeface="Calibri"/>
            </a:endParaRPr>
          </a:p>
        </p:txBody>
      </p:sp>
      <p:pic>
        <p:nvPicPr>
          <p:cNvPr id="5124" name="Picture 4"/>
          <p:cNvPicPr>
            <a:picLocks noChangeAspect="1" noChangeArrowheads="1"/>
          </p:cNvPicPr>
          <p:nvPr/>
        </p:nvPicPr>
        <p:blipFill>
          <a:blip r:embed="rId2">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3938588" y="2362200"/>
            <a:ext cx="4443412" cy="178280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Date Placeholder 1"/>
          <p:cNvSpPr>
            <a:spLocks noGrp="1"/>
          </p:cNvSpPr>
          <p:nvPr>
            <p:ph type="dt" sz="half" idx="10"/>
          </p:nvPr>
        </p:nvSpPr>
        <p:spPr/>
        <p:txBody>
          <a:bodyPr/>
          <a:lstStyle/>
          <a:p>
            <a:fld id="{7FDCAB9E-9357-4223-A8A7-B3AA938465FB}" type="datetime1">
              <a:rPr lang="en-US" smtClean="0"/>
              <a:t>1/16/2024</a:t>
            </a:fld>
            <a:endParaRPr lang="en-US"/>
          </a:p>
        </p:txBody>
      </p:sp>
      <p:sp>
        <p:nvSpPr>
          <p:cNvPr id="3" name="Footer Placeholder 2"/>
          <p:cNvSpPr>
            <a:spLocks noGrp="1"/>
          </p:cNvSpPr>
          <p:nvPr>
            <p:ph type="ftr" sz="quarter" idx="11"/>
          </p:nvPr>
        </p:nvSpPr>
        <p:spPr/>
        <p:txBody>
          <a:bodyPr/>
          <a:lstStyle/>
          <a:p>
            <a:r>
              <a:rPr lang="en-US"/>
              <a:t>Dr. Saud Alamri</a:t>
            </a:r>
            <a:endParaRPr lang="ar-SA" dirty="0"/>
          </a:p>
        </p:txBody>
      </p:sp>
      <p:sp>
        <p:nvSpPr>
          <p:cNvPr id="6" name="Slide Number Placeholder 5"/>
          <p:cNvSpPr>
            <a:spLocks noGrp="1"/>
          </p:cNvSpPr>
          <p:nvPr>
            <p:ph type="sldNum" sz="quarter" idx="12"/>
          </p:nvPr>
        </p:nvSpPr>
        <p:spPr/>
        <p:txBody>
          <a:bodyPr/>
          <a:lstStyle/>
          <a:p>
            <a:fld id="{AF90A6A5-4BBC-4C8D-9850-BB817983DEE0}" type="slidenum">
              <a:rPr lang="en-US" smtClean="0"/>
              <a:t>7</a:t>
            </a:fld>
            <a:endParaRPr lang="en-US"/>
          </a:p>
        </p:txBody>
      </p:sp>
    </p:spTree>
    <p:extLst>
      <p:ext uri="{BB962C8B-B14F-4D97-AF65-F5344CB8AC3E}">
        <p14:creationId xmlns:p14="http://schemas.microsoft.com/office/powerpoint/2010/main" val="4812817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7993"/>
            <a:ext cx="9067800" cy="3136243"/>
          </a:xfrm>
          <a:prstGeom prst="rect">
            <a:avLst/>
          </a:prstGeom>
        </p:spPr>
        <p:txBody>
          <a:bodyPr wrap="square">
            <a:spAutoFit/>
          </a:bodyPr>
          <a:lstStyle/>
          <a:p>
            <a:pPr lvl="0" algn="r">
              <a:lnSpc>
                <a:spcPct val="115000"/>
              </a:lnSpc>
            </a:pPr>
            <a:r>
              <a:rPr lang="en-US" sz="3600" dirty="0">
                <a:solidFill>
                  <a:srgbClr val="810000"/>
                </a:solidFill>
                <a:effectLst>
                  <a:outerShdw blurRad="38100" dist="38100" dir="2700000" algn="tl">
                    <a:srgbClr val="000000">
                      <a:alpha val="43137"/>
                    </a:srgbClr>
                  </a:outerShdw>
                </a:effectLst>
                <a:latin typeface="Arial Rounded MT Bold" panose="020F0704030504030204" pitchFamily="34" charset="0"/>
              </a:rPr>
              <a:t>(Ionosphere) </a:t>
            </a:r>
            <a:r>
              <a:rPr lang="ar-SA" sz="3600" dirty="0">
                <a:solidFill>
                  <a:srgbClr val="810000"/>
                </a:solidFill>
                <a:effectLst>
                  <a:outerShdw blurRad="38100" dist="38100" dir="2700000" algn="tl">
                    <a:srgbClr val="000000">
                      <a:alpha val="43137"/>
                    </a:srgbClr>
                  </a:outerShdw>
                </a:effectLst>
                <a:latin typeface="Arial Rounded MT Bold" panose="020F0704030504030204" pitchFamily="34" charset="0"/>
              </a:rPr>
              <a:t>4- </a:t>
            </a:r>
            <a:r>
              <a:rPr lang="ar-SA" sz="3600" dirty="0" err="1">
                <a:solidFill>
                  <a:srgbClr val="810000"/>
                </a:solidFill>
                <a:effectLst>
                  <a:outerShdw blurRad="38100" dist="38100" dir="2700000" algn="tl">
                    <a:srgbClr val="000000">
                      <a:alpha val="43137"/>
                    </a:srgbClr>
                  </a:outerShdw>
                </a:effectLst>
                <a:latin typeface="ArialMT"/>
              </a:rPr>
              <a:t>الأيونوسفير</a:t>
            </a:r>
            <a:endParaRPr lang="en-US" sz="3600" dirty="0">
              <a:solidFill>
                <a:srgbClr val="810000"/>
              </a:solidFill>
              <a:effectLst>
                <a:outerShdw blurRad="38100" dist="38100" dir="2700000" algn="tl">
                  <a:srgbClr val="000000">
                    <a:alpha val="43137"/>
                  </a:srgbClr>
                </a:outerShdw>
              </a:effectLst>
              <a:latin typeface="Simplified Arabic"/>
            </a:endParaRPr>
          </a:p>
          <a:p>
            <a:pPr algn="r">
              <a:lnSpc>
                <a:spcPct val="115000"/>
              </a:lnSpc>
            </a:pPr>
            <a:r>
              <a:rPr lang="en-US" sz="3200" dirty="0">
                <a:solidFill>
                  <a:srgbClr val="002060"/>
                </a:solidFill>
                <a:effectLst>
                  <a:outerShdw blurRad="38100" dist="38100" dir="2700000" algn="tl">
                    <a:srgbClr val="000000">
                      <a:alpha val="43137"/>
                    </a:srgbClr>
                  </a:outerShdw>
                </a:effectLst>
                <a:latin typeface="Arial Rounded MT Bold" panose="020F0704030504030204" pitchFamily="34" charset="0"/>
              </a:rPr>
              <a:t>((Thermosphere)</a:t>
            </a:r>
            <a:r>
              <a:rPr lang="ar-SA" sz="3200" dirty="0">
                <a:solidFill>
                  <a:srgbClr val="002060"/>
                </a:solidFill>
                <a:effectLst>
                  <a:outerShdw blurRad="38100" dist="38100" dir="2700000" algn="tl">
                    <a:srgbClr val="000000">
                      <a:alpha val="43137"/>
                    </a:srgbClr>
                  </a:outerShdw>
                </a:effectLst>
                <a:latin typeface="Arial Rounded MT Bold" panose="020F0704030504030204" pitchFamily="34" charset="0"/>
              </a:rPr>
              <a:t>(</a:t>
            </a:r>
            <a:r>
              <a:rPr lang="ar-SA" sz="3600" dirty="0" err="1">
                <a:solidFill>
                  <a:srgbClr val="002060"/>
                </a:solidFill>
                <a:effectLst>
                  <a:outerShdw blurRad="38100" dist="38100" dir="2700000" algn="tl">
                    <a:srgbClr val="000000">
                      <a:alpha val="43137"/>
                    </a:srgbClr>
                  </a:outerShdw>
                </a:effectLst>
                <a:latin typeface="ArialMT"/>
              </a:rPr>
              <a:t>الثيرموسفير</a:t>
            </a:r>
            <a:r>
              <a:rPr lang="ar-SA" sz="3600" dirty="0">
                <a:solidFill>
                  <a:srgbClr val="002060"/>
                </a:solidFill>
                <a:effectLst>
                  <a:outerShdw blurRad="38100" dist="38100" dir="2700000" algn="tl">
                    <a:srgbClr val="000000">
                      <a:alpha val="43137"/>
                    </a:srgbClr>
                  </a:outerShdw>
                </a:effectLst>
                <a:latin typeface="ArialMT"/>
              </a:rPr>
              <a:t> </a:t>
            </a:r>
            <a:endParaRPr lang="en-US" sz="3600" dirty="0">
              <a:solidFill>
                <a:srgbClr val="002060"/>
              </a:solidFill>
              <a:effectLst>
                <a:outerShdw blurRad="38100" dist="38100" dir="2700000" algn="tl">
                  <a:srgbClr val="000000">
                    <a:alpha val="43137"/>
                  </a:srgbClr>
                </a:outerShdw>
              </a:effectLst>
              <a:latin typeface="ArialMT"/>
            </a:endParaRPr>
          </a:p>
          <a:p>
            <a:pPr algn="r">
              <a:lnSpc>
                <a:spcPct val="115000"/>
              </a:lnSpc>
            </a:pPr>
            <a:r>
              <a:rPr lang="ar-SA" sz="3200" dirty="0">
                <a:solidFill>
                  <a:srgbClr val="17375E"/>
                </a:solidFill>
                <a:effectLst>
                  <a:outerShdw blurRad="38100" dist="38100" dir="2700000" algn="tl">
                    <a:srgbClr val="000000">
                      <a:alpha val="43137"/>
                    </a:srgbClr>
                  </a:outerShdw>
                </a:effectLst>
                <a:latin typeface="Calibri"/>
              </a:rPr>
              <a:t>تتصف هذه الطبقة بدرجات حرارة عالية جداً لتصل إلى أكثر من 1000°م، لذا تسمى بالثيرموسفير.</a:t>
            </a:r>
            <a:endParaRPr lang="en-US" sz="3200" dirty="0">
              <a:solidFill>
                <a:srgbClr val="17375E"/>
              </a:solidFill>
              <a:effectLst>
                <a:outerShdw blurRad="38100" dist="38100" dir="2700000" algn="tl">
                  <a:srgbClr val="000000">
                    <a:alpha val="43137"/>
                  </a:srgbClr>
                </a:outerShdw>
              </a:effectLst>
              <a:latin typeface="Calibri"/>
            </a:endParaRPr>
          </a:p>
          <a:p>
            <a:pPr algn="r">
              <a:lnSpc>
                <a:spcPct val="115000"/>
              </a:lnSpc>
            </a:pPr>
            <a:endParaRPr lang="ar-SA" sz="3600" dirty="0">
              <a:solidFill>
                <a:schemeClr val="bg1">
                  <a:lumMod val="85000"/>
                </a:schemeClr>
              </a:solidFill>
              <a:effectLst>
                <a:outerShdw blurRad="38100" dist="38100" dir="2700000" algn="tl">
                  <a:srgbClr val="000000">
                    <a:alpha val="43137"/>
                  </a:srgbClr>
                </a:outerShdw>
              </a:effectLst>
              <a:latin typeface="Arial Rounded MT Bold" panose="020F0704030504030204" pitchFamily="34" charset="0"/>
            </a:endParaRPr>
          </a:p>
        </p:txBody>
      </p:sp>
      <p:sp>
        <p:nvSpPr>
          <p:cNvPr id="2" name="Date Placeholder 1"/>
          <p:cNvSpPr>
            <a:spLocks noGrp="1"/>
          </p:cNvSpPr>
          <p:nvPr>
            <p:ph type="dt" sz="half" idx="10"/>
          </p:nvPr>
        </p:nvSpPr>
        <p:spPr/>
        <p:txBody>
          <a:bodyPr/>
          <a:lstStyle/>
          <a:p>
            <a:fld id="{522B7E91-2FC0-4249-BCC9-D66BCF845564}" type="datetime1">
              <a:rPr lang="en-US" smtClean="0"/>
              <a:t>1/16/2024</a:t>
            </a:fld>
            <a:endParaRPr lang="en-US"/>
          </a:p>
        </p:txBody>
      </p:sp>
      <p:sp>
        <p:nvSpPr>
          <p:cNvPr id="4" name="Footer Placeholder 3"/>
          <p:cNvSpPr>
            <a:spLocks noGrp="1"/>
          </p:cNvSpPr>
          <p:nvPr>
            <p:ph type="ftr" sz="quarter" idx="11"/>
          </p:nvPr>
        </p:nvSpPr>
        <p:spPr/>
        <p:txBody>
          <a:bodyPr/>
          <a:lstStyle/>
          <a:p>
            <a:r>
              <a:rPr lang="en-US"/>
              <a:t>Dr. Saud Alamri</a:t>
            </a:r>
            <a:endParaRPr lang="ar-SA" dirty="0"/>
          </a:p>
        </p:txBody>
      </p:sp>
      <p:sp>
        <p:nvSpPr>
          <p:cNvPr id="6" name="Slide Number Placeholder 5"/>
          <p:cNvSpPr>
            <a:spLocks noGrp="1"/>
          </p:cNvSpPr>
          <p:nvPr>
            <p:ph type="sldNum" sz="quarter" idx="12"/>
          </p:nvPr>
        </p:nvSpPr>
        <p:spPr/>
        <p:txBody>
          <a:bodyPr/>
          <a:lstStyle/>
          <a:p>
            <a:fld id="{AF90A6A5-4BBC-4C8D-9850-BB817983DEE0}" type="slidenum">
              <a:rPr lang="en-US" smtClean="0"/>
              <a:t>8</a:t>
            </a:fld>
            <a:endParaRPr lang="en-US"/>
          </a:p>
        </p:txBody>
      </p:sp>
    </p:spTree>
    <p:extLst>
      <p:ext uri="{BB962C8B-B14F-4D97-AF65-F5344CB8AC3E}">
        <p14:creationId xmlns:p14="http://schemas.microsoft.com/office/powerpoint/2010/main" val="5366159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4000" y="-7993"/>
            <a:ext cx="9067800" cy="4463530"/>
          </a:xfrm>
          <a:prstGeom prst="rect">
            <a:avLst/>
          </a:prstGeom>
        </p:spPr>
        <p:txBody>
          <a:bodyPr wrap="square">
            <a:spAutoFit/>
          </a:bodyPr>
          <a:lstStyle/>
          <a:p>
            <a:pPr lvl="0" algn="r">
              <a:lnSpc>
                <a:spcPct val="115000"/>
              </a:lnSpc>
            </a:pPr>
            <a:r>
              <a:rPr lang="en-US" sz="3600" dirty="0">
                <a:solidFill>
                  <a:schemeClr val="bg1">
                    <a:lumMod val="85000"/>
                  </a:schemeClr>
                </a:solidFill>
                <a:effectLst>
                  <a:outerShdw blurRad="38100" dist="38100" dir="2700000" algn="tl">
                    <a:srgbClr val="000000">
                      <a:alpha val="43137"/>
                    </a:srgbClr>
                  </a:outerShdw>
                </a:effectLst>
                <a:latin typeface="Arial Rounded MT Bold" panose="020F0704030504030204" pitchFamily="34" charset="0"/>
                <a:cs typeface="+mj-cs"/>
              </a:rPr>
              <a:t>(Ionosphere) </a:t>
            </a:r>
            <a:r>
              <a:rPr lang="ar-SA" sz="3600" dirty="0">
                <a:solidFill>
                  <a:schemeClr val="bg1">
                    <a:lumMod val="85000"/>
                  </a:schemeClr>
                </a:solidFill>
                <a:effectLst>
                  <a:outerShdw blurRad="38100" dist="38100" dir="2700000" algn="tl">
                    <a:srgbClr val="000000">
                      <a:alpha val="43137"/>
                    </a:srgbClr>
                  </a:outerShdw>
                </a:effectLst>
                <a:latin typeface="Arial Rounded MT Bold" panose="020F0704030504030204" pitchFamily="34" charset="0"/>
                <a:cs typeface="+mj-cs"/>
              </a:rPr>
              <a:t>4- </a:t>
            </a:r>
            <a:r>
              <a:rPr lang="ar-SA" sz="3600" dirty="0" err="1">
                <a:solidFill>
                  <a:schemeClr val="bg1">
                    <a:lumMod val="85000"/>
                  </a:schemeClr>
                </a:solidFill>
                <a:effectLst>
                  <a:outerShdw blurRad="38100" dist="38100" dir="2700000" algn="tl">
                    <a:srgbClr val="000000">
                      <a:alpha val="43137"/>
                    </a:srgbClr>
                  </a:outerShdw>
                </a:effectLst>
                <a:latin typeface="ArialMT"/>
                <a:cs typeface="+mj-cs"/>
              </a:rPr>
              <a:t>الأيونوسفير</a:t>
            </a:r>
            <a:endParaRPr lang="en-US" sz="3600" dirty="0">
              <a:solidFill>
                <a:schemeClr val="bg1">
                  <a:lumMod val="85000"/>
                </a:schemeClr>
              </a:solidFill>
              <a:effectLst>
                <a:outerShdw blurRad="38100" dist="38100" dir="2700000" algn="tl">
                  <a:srgbClr val="000000">
                    <a:alpha val="43137"/>
                  </a:srgbClr>
                </a:outerShdw>
              </a:effectLst>
              <a:latin typeface="Simplified Arabic"/>
              <a:cs typeface="+mj-cs"/>
            </a:endParaRPr>
          </a:p>
          <a:p>
            <a:pPr algn="r">
              <a:lnSpc>
                <a:spcPct val="115000"/>
              </a:lnSpc>
            </a:pPr>
            <a:r>
              <a:rPr lang="en-US" sz="3200" dirty="0">
                <a:solidFill>
                  <a:schemeClr val="bg1">
                    <a:lumMod val="85000"/>
                  </a:schemeClr>
                </a:solidFill>
                <a:effectLst>
                  <a:outerShdw blurRad="38100" dist="38100" dir="2700000" algn="tl">
                    <a:srgbClr val="000000">
                      <a:alpha val="43137"/>
                    </a:srgbClr>
                  </a:outerShdw>
                </a:effectLst>
                <a:latin typeface="Arial Rounded MT Bold" panose="020F0704030504030204" pitchFamily="34" charset="0"/>
                <a:cs typeface="+mj-cs"/>
              </a:rPr>
              <a:t>((Thermosphere)</a:t>
            </a:r>
            <a:r>
              <a:rPr lang="ar-SA" sz="3200" dirty="0">
                <a:solidFill>
                  <a:schemeClr val="bg1">
                    <a:lumMod val="85000"/>
                  </a:schemeClr>
                </a:solidFill>
                <a:effectLst>
                  <a:outerShdw blurRad="38100" dist="38100" dir="2700000" algn="tl">
                    <a:srgbClr val="000000">
                      <a:alpha val="43137"/>
                    </a:srgbClr>
                  </a:outerShdw>
                </a:effectLst>
                <a:latin typeface="Arial Rounded MT Bold" panose="020F0704030504030204" pitchFamily="34" charset="0"/>
                <a:cs typeface="+mj-cs"/>
              </a:rPr>
              <a:t>(</a:t>
            </a:r>
            <a:r>
              <a:rPr lang="ar-SA" sz="3600" dirty="0" err="1">
                <a:solidFill>
                  <a:schemeClr val="bg1">
                    <a:lumMod val="85000"/>
                  </a:schemeClr>
                </a:solidFill>
                <a:effectLst>
                  <a:outerShdw blurRad="38100" dist="38100" dir="2700000" algn="tl">
                    <a:srgbClr val="000000">
                      <a:alpha val="43137"/>
                    </a:srgbClr>
                  </a:outerShdw>
                </a:effectLst>
                <a:latin typeface="ArialMT"/>
                <a:cs typeface="+mj-cs"/>
              </a:rPr>
              <a:t>الثيرموسفير</a:t>
            </a:r>
            <a:r>
              <a:rPr lang="ar-SA" sz="3600" dirty="0">
                <a:solidFill>
                  <a:schemeClr val="bg1">
                    <a:lumMod val="85000"/>
                  </a:schemeClr>
                </a:solidFill>
                <a:effectLst>
                  <a:outerShdw blurRad="38100" dist="38100" dir="2700000" algn="tl">
                    <a:srgbClr val="000000">
                      <a:alpha val="43137"/>
                    </a:srgbClr>
                  </a:outerShdw>
                </a:effectLst>
                <a:latin typeface="ArialMT"/>
                <a:cs typeface="+mj-cs"/>
              </a:rPr>
              <a:t> </a:t>
            </a:r>
            <a:endParaRPr lang="en-US" sz="3600" dirty="0">
              <a:solidFill>
                <a:schemeClr val="bg1">
                  <a:lumMod val="85000"/>
                </a:schemeClr>
              </a:solidFill>
              <a:effectLst>
                <a:outerShdw blurRad="38100" dist="38100" dir="2700000" algn="tl">
                  <a:srgbClr val="000000">
                    <a:alpha val="43137"/>
                  </a:srgbClr>
                </a:outerShdw>
              </a:effectLst>
              <a:latin typeface="ArialMT"/>
              <a:cs typeface="+mj-cs"/>
            </a:endParaRPr>
          </a:p>
          <a:p>
            <a:pPr algn="r">
              <a:lnSpc>
                <a:spcPct val="115000"/>
              </a:lnSpc>
            </a:pPr>
            <a:r>
              <a:rPr lang="ar-SA" sz="3200" dirty="0">
                <a:solidFill>
                  <a:schemeClr val="bg1">
                    <a:lumMod val="85000"/>
                  </a:schemeClr>
                </a:solidFill>
                <a:effectLst>
                  <a:outerShdw blurRad="38100" dist="38100" dir="2700000" algn="tl">
                    <a:srgbClr val="000000">
                      <a:alpha val="43137"/>
                    </a:srgbClr>
                  </a:outerShdw>
                </a:effectLst>
                <a:latin typeface="Calibri"/>
                <a:cs typeface="+mj-cs"/>
              </a:rPr>
              <a:t>تتصف هذه الطبقة بدرجات حرارة عالية جداً لتصل إلى أكثر من 1000°م، لذا تسمى بالثيرموسفير.</a:t>
            </a:r>
            <a:endParaRPr lang="en-US" sz="3200" dirty="0">
              <a:solidFill>
                <a:schemeClr val="bg1">
                  <a:lumMod val="85000"/>
                </a:schemeClr>
              </a:solidFill>
              <a:effectLst>
                <a:outerShdw blurRad="38100" dist="38100" dir="2700000" algn="tl">
                  <a:srgbClr val="000000">
                    <a:alpha val="43137"/>
                  </a:srgbClr>
                </a:outerShdw>
              </a:effectLst>
              <a:latin typeface="Calibri"/>
              <a:cs typeface="+mj-cs"/>
            </a:endParaRPr>
          </a:p>
          <a:p>
            <a:pPr algn="r">
              <a:lnSpc>
                <a:spcPct val="115000"/>
              </a:lnSpc>
            </a:pPr>
            <a:endParaRPr lang="en-US" sz="1100" dirty="0">
              <a:effectLst>
                <a:outerShdw blurRad="38100" dist="38100" dir="2700000" algn="tl">
                  <a:srgbClr val="000000">
                    <a:alpha val="43137"/>
                  </a:srgbClr>
                </a:outerShdw>
              </a:effectLst>
              <a:latin typeface="Calibri"/>
              <a:ea typeface="Calibri"/>
              <a:cs typeface="+mj-cs"/>
            </a:endParaRPr>
          </a:p>
          <a:p>
            <a:pPr algn="r">
              <a:lnSpc>
                <a:spcPct val="115000"/>
              </a:lnSpc>
            </a:pPr>
            <a:r>
              <a:rPr lang="en-US" sz="3600" dirty="0">
                <a:solidFill>
                  <a:srgbClr val="810000"/>
                </a:solidFill>
                <a:effectLst>
                  <a:outerShdw blurRad="38100" dist="38100" dir="2700000" algn="tl">
                    <a:srgbClr val="000000">
                      <a:alpha val="43137"/>
                    </a:srgbClr>
                  </a:outerShdw>
                </a:effectLst>
                <a:latin typeface="Arial Rounded MT Bold" panose="020F0704030504030204" pitchFamily="34" charset="0"/>
                <a:cs typeface="+mj-cs"/>
              </a:rPr>
              <a:t>(Exosphere) </a:t>
            </a:r>
            <a:r>
              <a:rPr lang="ar-SA" sz="3600" dirty="0">
                <a:solidFill>
                  <a:srgbClr val="810000"/>
                </a:solidFill>
                <a:effectLst>
                  <a:outerShdw blurRad="38100" dist="38100" dir="2700000" algn="tl">
                    <a:srgbClr val="000000">
                      <a:alpha val="43137"/>
                    </a:srgbClr>
                  </a:outerShdw>
                </a:effectLst>
                <a:latin typeface="Arial Rounded MT Bold" panose="020F0704030504030204" pitchFamily="34" charset="0"/>
                <a:cs typeface="+mj-cs"/>
              </a:rPr>
              <a:t>5- </a:t>
            </a:r>
            <a:r>
              <a:rPr lang="ar-SA" sz="3600" dirty="0" err="1">
                <a:solidFill>
                  <a:srgbClr val="810000"/>
                </a:solidFill>
                <a:effectLst>
                  <a:outerShdw blurRad="38100" dist="38100" dir="2700000" algn="tl">
                    <a:srgbClr val="000000">
                      <a:alpha val="43137"/>
                    </a:srgbClr>
                  </a:outerShdw>
                </a:effectLst>
                <a:latin typeface="ArialMT"/>
                <a:cs typeface="+mj-cs"/>
              </a:rPr>
              <a:t>الإكزوسفير</a:t>
            </a:r>
            <a:endParaRPr lang="en-US" sz="1100" dirty="0">
              <a:effectLst>
                <a:outerShdw blurRad="38100" dist="38100" dir="2700000" algn="tl">
                  <a:srgbClr val="000000">
                    <a:alpha val="43137"/>
                  </a:srgbClr>
                </a:outerShdw>
              </a:effectLst>
              <a:latin typeface="Calibri"/>
              <a:ea typeface="Calibri"/>
              <a:cs typeface="+mj-cs"/>
            </a:endParaRPr>
          </a:p>
          <a:p>
            <a:pPr algn="r">
              <a:lnSpc>
                <a:spcPct val="115000"/>
              </a:lnSpc>
            </a:pPr>
            <a:r>
              <a:rPr lang="ar-SA" sz="3200" dirty="0">
                <a:solidFill>
                  <a:srgbClr val="17375E"/>
                </a:solidFill>
                <a:effectLst>
                  <a:outerShdw blurRad="38100" dist="38100" dir="2700000" algn="tl">
                    <a:srgbClr val="000000">
                      <a:alpha val="43137"/>
                    </a:srgbClr>
                  </a:outerShdw>
                </a:effectLst>
                <a:latin typeface="Calibri"/>
                <a:cs typeface="+mj-cs"/>
              </a:rPr>
              <a:t>وتشكل هذه الطبقة الغلاف الغازي الخارجي وفيها تكون حركة جزيئات</a:t>
            </a:r>
            <a:r>
              <a:rPr lang="ar-SA" sz="1100" dirty="0">
                <a:effectLst>
                  <a:outerShdw blurRad="38100" dist="38100" dir="2700000" algn="tl">
                    <a:srgbClr val="000000">
                      <a:alpha val="43137"/>
                    </a:srgbClr>
                  </a:outerShdw>
                </a:effectLst>
                <a:latin typeface="Calibri"/>
                <a:cs typeface="+mj-cs"/>
              </a:rPr>
              <a:t> </a:t>
            </a:r>
            <a:r>
              <a:rPr lang="ar-SA" sz="3200" dirty="0">
                <a:solidFill>
                  <a:srgbClr val="17375E"/>
                </a:solidFill>
                <a:effectLst>
                  <a:outerShdw blurRad="38100" dist="38100" dir="2700000" algn="tl">
                    <a:srgbClr val="000000">
                      <a:alpha val="43137"/>
                    </a:srgbClr>
                  </a:outerShdw>
                </a:effectLst>
                <a:cs typeface="+mj-cs"/>
              </a:rPr>
              <a:t>الغازات سريعة جدًا.</a:t>
            </a:r>
            <a:endParaRPr lang="en-US" sz="1100" dirty="0">
              <a:effectLst>
                <a:outerShdw blurRad="38100" dist="38100" dir="2700000" algn="tl">
                  <a:srgbClr val="000000">
                    <a:alpha val="43137"/>
                  </a:srgbClr>
                </a:outerShdw>
              </a:effectLst>
              <a:latin typeface="Calibri"/>
              <a:ea typeface="Calibri"/>
              <a:cs typeface="+mj-cs"/>
            </a:endParaRPr>
          </a:p>
        </p:txBody>
      </p:sp>
      <p:sp>
        <p:nvSpPr>
          <p:cNvPr id="2" name="Date Placeholder 1"/>
          <p:cNvSpPr>
            <a:spLocks noGrp="1"/>
          </p:cNvSpPr>
          <p:nvPr>
            <p:ph type="dt" sz="half" idx="10"/>
          </p:nvPr>
        </p:nvSpPr>
        <p:spPr/>
        <p:txBody>
          <a:bodyPr/>
          <a:lstStyle/>
          <a:p>
            <a:fld id="{1F8B42B8-61F4-42CC-BA69-1774D8D4F0D3}" type="datetime1">
              <a:rPr lang="en-US" smtClean="0"/>
              <a:t>1/16/2024</a:t>
            </a:fld>
            <a:endParaRPr lang="en-US"/>
          </a:p>
        </p:txBody>
      </p:sp>
      <p:sp>
        <p:nvSpPr>
          <p:cNvPr id="3" name="Footer Placeholder 2"/>
          <p:cNvSpPr>
            <a:spLocks noGrp="1"/>
          </p:cNvSpPr>
          <p:nvPr>
            <p:ph type="ftr" sz="quarter" idx="11"/>
          </p:nvPr>
        </p:nvSpPr>
        <p:spPr/>
        <p:txBody>
          <a:bodyPr/>
          <a:lstStyle/>
          <a:p>
            <a:r>
              <a:rPr lang="en-US"/>
              <a:t>Dr. Saud Alamri</a:t>
            </a:r>
            <a:endParaRPr lang="ar-SA" dirty="0"/>
          </a:p>
        </p:txBody>
      </p:sp>
      <p:sp>
        <p:nvSpPr>
          <p:cNvPr id="6" name="Slide Number Placeholder 5"/>
          <p:cNvSpPr>
            <a:spLocks noGrp="1"/>
          </p:cNvSpPr>
          <p:nvPr>
            <p:ph type="sldNum" sz="quarter" idx="12"/>
          </p:nvPr>
        </p:nvSpPr>
        <p:spPr/>
        <p:txBody>
          <a:bodyPr/>
          <a:lstStyle/>
          <a:p>
            <a:fld id="{AF90A6A5-4BBC-4C8D-9850-BB817983DEE0}" type="slidenum">
              <a:rPr lang="en-US" smtClean="0"/>
              <a:t>9</a:t>
            </a:fld>
            <a:endParaRPr lang="en-US"/>
          </a:p>
        </p:txBody>
      </p:sp>
    </p:spTree>
    <p:extLst>
      <p:ext uri="{BB962C8B-B14F-4D97-AF65-F5344CB8AC3E}">
        <p14:creationId xmlns:p14="http://schemas.microsoft.com/office/powerpoint/2010/main" val="29183388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TotalTime>
  <Words>1353</Words>
  <Application>Microsoft Office PowerPoint</Application>
  <PresentationFormat>Widescreen</PresentationFormat>
  <Paragraphs>244</Paragraphs>
  <Slides>28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Arial</vt:lpstr>
      <vt:lpstr>Arial Rounded MT Bold</vt:lpstr>
      <vt:lpstr>ArialMT</vt:lpstr>
      <vt:lpstr>Brush Script MT</vt:lpstr>
      <vt:lpstr>Calibri</vt:lpstr>
      <vt:lpstr>Calibri Light</vt:lpstr>
      <vt:lpstr>Segoe Print</vt:lpstr>
      <vt:lpstr>Simplified Arabic</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تأثير الضوء على النباتات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maha abanomai</dc:creator>
  <cp:lastModifiedBy>maha abanomai</cp:lastModifiedBy>
  <cp:revision>6</cp:revision>
  <dcterms:created xsi:type="dcterms:W3CDTF">2024-01-16T15:55:46Z</dcterms:created>
  <dcterms:modified xsi:type="dcterms:W3CDTF">2024-01-16T15:38:46Z</dcterms:modified>
</cp:coreProperties>
</file>