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702C07-82BA-40DE-9E7E-13022589A398}"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845FD4-EAB5-4B2F-BC31-8B36E3F00CE5}" type="slidenum">
              <a:rPr lang="en-US" smtClean="0"/>
              <a:t>‹#›</a:t>
            </a:fld>
            <a:endParaRPr lang="en-US"/>
          </a:p>
        </p:txBody>
      </p:sp>
    </p:spTree>
    <p:extLst>
      <p:ext uri="{BB962C8B-B14F-4D97-AF65-F5344CB8AC3E}">
        <p14:creationId xmlns:p14="http://schemas.microsoft.com/office/powerpoint/2010/main" val="22527717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702C07-82BA-40DE-9E7E-13022589A398}"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845FD4-EAB5-4B2F-BC31-8B36E3F00CE5}" type="slidenum">
              <a:rPr lang="en-US" smtClean="0"/>
              <a:t>‹#›</a:t>
            </a:fld>
            <a:endParaRPr lang="en-US"/>
          </a:p>
        </p:txBody>
      </p:sp>
    </p:spTree>
    <p:extLst>
      <p:ext uri="{BB962C8B-B14F-4D97-AF65-F5344CB8AC3E}">
        <p14:creationId xmlns:p14="http://schemas.microsoft.com/office/powerpoint/2010/main" val="34238169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702C07-82BA-40DE-9E7E-13022589A398}"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845FD4-EAB5-4B2F-BC31-8B36E3F00CE5}" type="slidenum">
              <a:rPr lang="en-US" smtClean="0"/>
              <a:t>‹#›</a:t>
            </a:fld>
            <a:endParaRPr lang="en-US"/>
          </a:p>
        </p:txBody>
      </p:sp>
    </p:spTree>
    <p:extLst>
      <p:ext uri="{BB962C8B-B14F-4D97-AF65-F5344CB8AC3E}">
        <p14:creationId xmlns:p14="http://schemas.microsoft.com/office/powerpoint/2010/main" val="5174744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702C07-82BA-40DE-9E7E-13022589A398}"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845FD4-EAB5-4B2F-BC31-8B36E3F00CE5}" type="slidenum">
              <a:rPr lang="en-US" smtClean="0"/>
              <a:t>‹#›</a:t>
            </a:fld>
            <a:endParaRPr lang="en-US"/>
          </a:p>
        </p:txBody>
      </p:sp>
    </p:spTree>
    <p:extLst>
      <p:ext uri="{BB962C8B-B14F-4D97-AF65-F5344CB8AC3E}">
        <p14:creationId xmlns:p14="http://schemas.microsoft.com/office/powerpoint/2010/main" val="38066359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C702C07-82BA-40DE-9E7E-13022589A398}"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845FD4-EAB5-4B2F-BC31-8B36E3F00CE5}" type="slidenum">
              <a:rPr lang="en-US" smtClean="0"/>
              <a:t>‹#›</a:t>
            </a:fld>
            <a:endParaRPr lang="en-US"/>
          </a:p>
        </p:txBody>
      </p:sp>
    </p:spTree>
    <p:extLst>
      <p:ext uri="{BB962C8B-B14F-4D97-AF65-F5344CB8AC3E}">
        <p14:creationId xmlns:p14="http://schemas.microsoft.com/office/powerpoint/2010/main" val="24492356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702C07-82BA-40DE-9E7E-13022589A398}" type="datetimeFigureOut">
              <a:rPr lang="en-US" smtClean="0"/>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845FD4-EAB5-4B2F-BC31-8B36E3F00CE5}" type="slidenum">
              <a:rPr lang="en-US" smtClean="0"/>
              <a:t>‹#›</a:t>
            </a:fld>
            <a:endParaRPr lang="en-US"/>
          </a:p>
        </p:txBody>
      </p:sp>
    </p:spTree>
    <p:extLst>
      <p:ext uri="{BB962C8B-B14F-4D97-AF65-F5344CB8AC3E}">
        <p14:creationId xmlns:p14="http://schemas.microsoft.com/office/powerpoint/2010/main" val="5251699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702C07-82BA-40DE-9E7E-13022589A398}" type="datetimeFigureOut">
              <a:rPr lang="en-US" smtClean="0"/>
              <a:t>1/26/2024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845FD4-EAB5-4B2F-BC31-8B36E3F00CE5}" type="slidenum">
              <a:rPr lang="en-US" smtClean="0"/>
              <a:t>‹#›</a:t>
            </a:fld>
            <a:endParaRPr lang="en-US"/>
          </a:p>
        </p:txBody>
      </p:sp>
    </p:spTree>
    <p:extLst>
      <p:ext uri="{BB962C8B-B14F-4D97-AF65-F5344CB8AC3E}">
        <p14:creationId xmlns:p14="http://schemas.microsoft.com/office/powerpoint/2010/main" val="41969852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702C07-82BA-40DE-9E7E-13022589A398}" type="datetimeFigureOut">
              <a:rPr lang="en-US" smtClean="0"/>
              <a:t>1/26/2024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845FD4-EAB5-4B2F-BC31-8B36E3F00CE5}" type="slidenum">
              <a:rPr lang="en-US" smtClean="0"/>
              <a:t>‹#›</a:t>
            </a:fld>
            <a:endParaRPr lang="en-US"/>
          </a:p>
        </p:txBody>
      </p:sp>
    </p:spTree>
    <p:extLst>
      <p:ext uri="{BB962C8B-B14F-4D97-AF65-F5344CB8AC3E}">
        <p14:creationId xmlns:p14="http://schemas.microsoft.com/office/powerpoint/2010/main" val="8891536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702C07-82BA-40DE-9E7E-13022589A398}" type="datetimeFigureOut">
              <a:rPr lang="en-US" smtClean="0"/>
              <a:t>1/26/2024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845FD4-EAB5-4B2F-BC31-8B36E3F00CE5}" type="slidenum">
              <a:rPr lang="en-US" smtClean="0"/>
              <a:t>‹#›</a:t>
            </a:fld>
            <a:endParaRPr lang="en-US"/>
          </a:p>
        </p:txBody>
      </p:sp>
    </p:spTree>
    <p:extLst>
      <p:ext uri="{BB962C8B-B14F-4D97-AF65-F5344CB8AC3E}">
        <p14:creationId xmlns:p14="http://schemas.microsoft.com/office/powerpoint/2010/main" val="41102510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702C07-82BA-40DE-9E7E-13022589A398}" type="datetimeFigureOut">
              <a:rPr lang="en-US" smtClean="0"/>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845FD4-EAB5-4B2F-BC31-8B36E3F00CE5}" type="slidenum">
              <a:rPr lang="en-US" smtClean="0"/>
              <a:t>‹#›</a:t>
            </a:fld>
            <a:endParaRPr lang="en-US"/>
          </a:p>
        </p:txBody>
      </p:sp>
    </p:spTree>
    <p:extLst>
      <p:ext uri="{BB962C8B-B14F-4D97-AF65-F5344CB8AC3E}">
        <p14:creationId xmlns:p14="http://schemas.microsoft.com/office/powerpoint/2010/main" val="1341798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702C07-82BA-40DE-9E7E-13022589A398}" type="datetimeFigureOut">
              <a:rPr lang="en-US" smtClean="0"/>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845FD4-EAB5-4B2F-BC31-8B36E3F00CE5}" type="slidenum">
              <a:rPr lang="en-US" smtClean="0"/>
              <a:t>‹#›</a:t>
            </a:fld>
            <a:endParaRPr lang="en-US"/>
          </a:p>
        </p:txBody>
      </p:sp>
    </p:spTree>
    <p:extLst>
      <p:ext uri="{BB962C8B-B14F-4D97-AF65-F5344CB8AC3E}">
        <p14:creationId xmlns:p14="http://schemas.microsoft.com/office/powerpoint/2010/main" val="26853233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702C07-82BA-40DE-9E7E-13022589A398}" type="datetimeFigureOut">
              <a:rPr lang="en-US" smtClean="0"/>
              <a:t>1/26/2024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845FD4-EAB5-4B2F-BC31-8B36E3F00CE5}" type="slidenum">
              <a:rPr lang="en-US" smtClean="0"/>
              <a:t>‹#›</a:t>
            </a:fld>
            <a:endParaRPr lang="en-US"/>
          </a:p>
        </p:txBody>
      </p:sp>
    </p:spTree>
    <p:extLst>
      <p:ext uri="{BB962C8B-B14F-4D97-AF65-F5344CB8AC3E}">
        <p14:creationId xmlns:p14="http://schemas.microsoft.com/office/powerpoint/2010/main" val="2424126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solidFill>
                  <a:srgbClr val="FF0000"/>
                </a:solidFill>
              </a:rPr>
              <a:t>تابع المحاضره السابعه</a:t>
            </a:r>
            <a:endParaRPr lang="en-US" dirty="0">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210969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F90A6A5-4BBC-4C8D-9850-BB817983DEE0}" type="slidenum">
              <a:rPr lang="en-US" smtClean="0"/>
              <a:t>10</a:t>
            </a:fld>
            <a:endParaRPr lang="en-US"/>
          </a:p>
        </p:txBody>
      </p:sp>
      <p:sp>
        <p:nvSpPr>
          <p:cNvPr id="2" name="Date Placeholder 1"/>
          <p:cNvSpPr>
            <a:spLocks noGrp="1"/>
          </p:cNvSpPr>
          <p:nvPr>
            <p:ph type="dt" sz="half" idx="10"/>
          </p:nvPr>
        </p:nvSpPr>
        <p:spPr/>
        <p:txBody>
          <a:bodyPr/>
          <a:lstStyle/>
          <a:p>
            <a:fld id="{13AF5779-C4F2-48D9-8086-80286E766E78}" type="datetime1">
              <a:rPr lang="en-US" smtClean="0"/>
              <a:t>1/26/2024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3" name="عنصر نائب للمحتوى 2"/>
          <p:cNvSpPr>
            <a:spLocks noGrp="1"/>
          </p:cNvSpPr>
          <p:nvPr>
            <p:ph sz="quarter" idx="4294967295"/>
          </p:nvPr>
        </p:nvSpPr>
        <p:spPr>
          <a:xfrm>
            <a:off x="2080054" y="103761"/>
            <a:ext cx="7772400" cy="6169025"/>
          </a:xfrm>
        </p:spPr>
        <p:txBody>
          <a:bodyPr>
            <a:normAutofit fontScale="92500" lnSpcReduction="10000"/>
          </a:bodyPr>
          <a:lstStyle/>
          <a:p>
            <a:pPr marL="0" indent="0" algn="just" rtl="1">
              <a:lnSpc>
                <a:spcPct val="115000"/>
              </a:lnSpc>
              <a:spcBef>
                <a:spcPts val="0"/>
              </a:spcBef>
              <a:spcAft>
                <a:spcPts val="1000"/>
              </a:spcAft>
              <a:buNone/>
            </a:pPr>
            <a:r>
              <a:rPr lang="ar-SA" sz="3200" dirty="0">
                <a:solidFill>
                  <a:srgbClr val="002060"/>
                </a:solidFill>
                <a:effectLst>
                  <a:outerShdw blurRad="38100" dist="38100" dir="2700000" algn="tl">
                    <a:srgbClr val="000000">
                      <a:alpha val="43137"/>
                    </a:srgbClr>
                  </a:outerShdw>
                </a:effectLst>
                <a:latin typeface="Arial Rounded MT Bold"/>
                <a:cs typeface="Arial"/>
              </a:rPr>
              <a:t>تختفي النباتات الطافية بعد زيادة نمو نباتات المستنقعات القصبية.</a:t>
            </a:r>
          </a:p>
          <a:p>
            <a:pPr marL="0" indent="0" algn="just" rtl="1">
              <a:lnSpc>
                <a:spcPct val="115000"/>
              </a:lnSpc>
              <a:spcBef>
                <a:spcPts val="0"/>
              </a:spcBef>
              <a:spcAft>
                <a:spcPts val="1000"/>
              </a:spcAft>
              <a:buNone/>
            </a:pPr>
            <a:r>
              <a:rPr lang="ar-SA" sz="3200" dirty="0">
                <a:solidFill>
                  <a:srgbClr val="002060"/>
                </a:solidFill>
                <a:effectLst>
                  <a:outerShdw blurRad="38100" dist="38100" dir="2700000" algn="tl">
                    <a:srgbClr val="000000">
                      <a:alpha val="43137"/>
                    </a:srgbClr>
                  </a:outerShdw>
                </a:effectLst>
                <a:latin typeface="Arial Rounded MT Bold"/>
                <a:cs typeface="Arial"/>
              </a:rPr>
              <a:t>تزحف إلى الداخل حيث الماء أكثر عمقا. </a:t>
            </a:r>
          </a:p>
          <a:p>
            <a:pPr marL="0" indent="0" algn="just" rtl="1">
              <a:lnSpc>
                <a:spcPct val="115000"/>
              </a:lnSpc>
              <a:spcBef>
                <a:spcPts val="0"/>
              </a:spcBef>
              <a:spcAft>
                <a:spcPts val="1000"/>
              </a:spcAft>
              <a:buNone/>
            </a:pPr>
            <a:r>
              <a:rPr lang="ar-SA" sz="3200" dirty="0">
                <a:solidFill>
                  <a:srgbClr val="002060"/>
                </a:solidFill>
                <a:effectLst>
                  <a:outerShdw blurRad="38100" dist="38100" dir="2700000" algn="tl">
                    <a:srgbClr val="000000">
                      <a:alpha val="43137"/>
                    </a:srgbClr>
                  </a:outerShdw>
                </a:effectLst>
                <a:latin typeface="Arial Rounded MT Bold"/>
                <a:cs typeface="Arial"/>
              </a:rPr>
              <a:t>لا يقتصر تفاعل نباتات المستنقعات القصبية على تظليل سطح الماء فحسب بل يتعدى إلى بناء جسور البحيرة بحجزها المواد الرسوبية التي ترد إلى البحيرة مع تيار الماء وبسرعة تكديس البقايا النباتية. </a:t>
            </a:r>
          </a:p>
          <a:p>
            <a:pPr marL="0" indent="0" algn="just" rtl="1">
              <a:lnSpc>
                <a:spcPct val="115000"/>
              </a:lnSpc>
              <a:spcBef>
                <a:spcPts val="0"/>
              </a:spcBef>
              <a:spcAft>
                <a:spcPts val="1000"/>
              </a:spcAft>
              <a:buNone/>
            </a:pPr>
            <a:r>
              <a:rPr lang="ar-SA" sz="3200" dirty="0">
                <a:solidFill>
                  <a:srgbClr val="002060"/>
                </a:solidFill>
                <a:effectLst>
                  <a:outerShdw blurRad="38100" dist="38100" dir="2700000" algn="tl">
                    <a:srgbClr val="000000">
                      <a:alpha val="43137"/>
                    </a:srgbClr>
                  </a:outerShdw>
                </a:effectLst>
                <a:latin typeface="Arial Rounded MT Bold"/>
                <a:cs typeface="Arial"/>
              </a:rPr>
              <a:t>تمتاز نباتات المستنقعات أنها أغزر وأكثف من نباتات الأطوار السابقة.</a:t>
            </a:r>
          </a:p>
          <a:p>
            <a:pPr marL="0" indent="0" algn="just" rtl="1">
              <a:lnSpc>
                <a:spcPct val="115000"/>
              </a:lnSpc>
              <a:spcBef>
                <a:spcPts val="0"/>
              </a:spcBef>
              <a:spcAft>
                <a:spcPts val="1000"/>
              </a:spcAft>
              <a:buNone/>
            </a:pPr>
            <a:r>
              <a:rPr lang="ar-SA" sz="3200" dirty="0">
                <a:solidFill>
                  <a:srgbClr val="002060"/>
                </a:solidFill>
                <a:effectLst>
                  <a:outerShdw blurRad="38100" dist="38100" dir="2700000" algn="tl">
                    <a:srgbClr val="000000">
                      <a:alpha val="43137"/>
                    </a:srgbClr>
                  </a:outerShdw>
                </a:effectLst>
                <a:latin typeface="Arial Rounded MT Bold"/>
                <a:cs typeface="Arial"/>
              </a:rPr>
              <a:t>أيضا أكثر مقاومة للتحلل والتوطن من نباتات الأطوار السابقة ولذلك فإن عمق الماء ينقص بالتدريج. </a:t>
            </a:r>
          </a:p>
        </p:txBody>
      </p:sp>
    </p:spTree>
    <p:extLst>
      <p:ext uri="{BB962C8B-B14F-4D97-AF65-F5344CB8AC3E}">
        <p14:creationId xmlns:p14="http://schemas.microsoft.com/office/powerpoint/2010/main" val="36550175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F90A6A5-4BBC-4C8D-9850-BB817983DEE0}" type="slidenum">
              <a:rPr lang="en-US" smtClean="0"/>
              <a:t>11</a:t>
            </a:fld>
            <a:endParaRPr lang="en-US"/>
          </a:p>
        </p:txBody>
      </p:sp>
      <p:sp>
        <p:nvSpPr>
          <p:cNvPr id="2" name="Date Placeholder 1"/>
          <p:cNvSpPr>
            <a:spLocks noGrp="1"/>
          </p:cNvSpPr>
          <p:nvPr>
            <p:ph type="dt" sz="half" idx="10"/>
          </p:nvPr>
        </p:nvSpPr>
        <p:spPr/>
        <p:txBody>
          <a:bodyPr/>
          <a:lstStyle/>
          <a:p>
            <a:fld id="{F1775836-0DD9-41C7-BB95-905579DBFB56}" type="datetime1">
              <a:rPr lang="en-US" smtClean="0"/>
              <a:t>1/26/2024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3" name="عنصر نائب للمحتوى 2"/>
          <p:cNvSpPr>
            <a:spLocks noGrp="1"/>
          </p:cNvSpPr>
          <p:nvPr>
            <p:ph sz="quarter" idx="4294967295"/>
          </p:nvPr>
        </p:nvSpPr>
        <p:spPr>
          <a:xfrm>
            <a:off x="1834544" y="1496688"/>
            <a:ext cx="8229600" cy="4887913"/>
          </a:xfrm>
        </p:spPr>
        <p:txBody>
          <a:bodyPr>
            <a:noAutofit/>
          </a:bodyPr>
          <a:lstStyle/>
          <a:p>
            <a:pPr marL="0" indent="0" algn="just" rtl="1">
              <a:lnSpc>
                <a:spcPct val="115000"/>
              </a:lnSpc>
              <a:spcBef>
                <a:spcPts val="0"/>
              </a:spcBef>
              <a:spcAft>
                <a:spcPts val="1000"/>
              </a:spcAft>
              <a:buNone/>
            </a:pPr>
            <a:r>
              <a:rPr lang="ar-SA" dirty="0">
                <a:solidFill>
                  <a:srgbClr val="002060"/>
                </a:solidFill>
                <a:effectLst>
                  <a:outerShdw blurRad="38100" dist="38100" dir="2700000" algn="tl">
                    <a:srgbClr val="000000">
                      <a:alpha val="43137"/>
                    </a:srgbClr>
                  </a:outerShdw>
                </a:effectLst>
                <a:latin typeface="Arial Rounded MT Bold"/>
                <a:cs typeface="Arial"/>
              </a:rPr>
              <a:t>كلما زاد الترسيب ارتفع مستوى القاع وبرز فوق سطح الماء، أصبحت البيئة غير صالحة لنمو نباتات المستنقعات القصبية. </a:t>
            </a:r>
          </a:p>
          <a:p>
            <a:pPr marL="0" indent="0" algn="just" rtl="1">
              <a:lnSpc>
                <a:spcPct val="115000"/>
              </a:lnSpc>
              <a:spcBef>
                <a:spcPts val="0"/>
              </a:spcBef>
              <a:spcAft>
                <a:spcPts val="1000"/>
              </a:spcAft>
              <a:buNone/>
            </a:pPr>
            <a:r>
              <a:rPr lang="ar-SA" dirty="0">
                <a:solidFill>
                  <a:srgbClr val="002060"/>
                </a:solidFill>
                <a:effectLst>
                  <a:outerShdw blurRad="38100" dist="38100" dir="2700000" algn="tl">
                    <a:srgbClr val="000000">
                      <a:alpha val="43137"/>
                    </a:srgbClr>
                  </a:outerShdw>
                </a:effectLst>
                <a:latin typeface="Arial Rounded MT Bold"/>
                <a:cs typeface="Arial"/>
              </a:rPr>
              <a:t>تظهر أنواع جديدة وتختفي نباتات المستنقعات العالية وباختفاء هذه النباتات </a:t>
            </a:r>
            <a:r>
              <a:rPr lang="ar-SA" dirty="0">
                <a:solidFill>
                  <a:schemeClr val="accent1"/>
                </a:solidFill>
                <a:effectLst>
                  <a:outerShdw blurRad="38100" dist="38100" dir="2700000" algn="tl">
                    <a:srgbClr val="000000">
                      <a:alpha val="43137"/>
                    </a:srgbClr>
                  </a:outerShdw>
                </a:effectLst>
                <a:latin typeface="Arial Rounded MT Bold"/>
                <a:cs typeface="Arial"/>
              </a:rPr>
              <a:t>يصل الضوء إلى سطح الأرض</a:t>
            </a:r>
            <a:r>
              <a:rPr lang="ar-SA" dirty="0">
                <a:solidFill>
                  <a:srgbClr val="002060"/>
                </a:solidFill>
                <a:effectLst>
                  <a:outerShdw blurRad="38100" dist="38100" dir="2700000" algn="tl">
                    <a:srgbClr val="000000">
                      <a:alpha val="43137"/>
                    </a:srgbClr>
                  </a:outerShdw>
                </a:effectLst>
                <a:latin typeface="Arial Rounded MT Bold"/>
                <a:cs typeface="Arial"/>
              </a:rPr>
              <a:t>.</a:t>
            </a:r>
          </a:p>
          <a:p>
            <a:pPr marL="0" indent="0" algn="just" rtl="1">
              <a:lnSpc>
                <a:spcPct val="115000"/>
              </a:lnSpc>
              <a:spcBef>
                <a:spcPts val="0"/>
              </a:spcBef>
              <a:spcAft>
                <a:spcPts val="1000"/>
              </a:spcAft>
              <a:buNone/>
            </a:pPr>
            <a:r>
              <a:rPr lang="ar-SA" dirty="0">
                <a:solidFill>
                  <a:srgbClr val="002060"/>
                </a:solidFill>
                <a:effectLst>
                  <a:outerShdw blurRad="38100" dist="38100" dir="2700000" algn="tl">
                    <a:srgbClr val="000000">
                      <a:alpha val="43137"/>
                    </a:srgbClr>
                  </a:outerShdw>
                </a:effectLst>
                <a:latin typeface="Arial Rounded MT Bold"/>
                <a:cs typeface="Arial"/>
              </a:rPr>
              <a:t> يتحول الكساء الخضري في التحول من مستنقعات إلى مروج فيظهر السمار وأنواع كثيرة من النجيليات. </a:t>
            </a:r>
          </a:p>
          <a:p>
            <a:pPr marL="0" indent="0" algn="just" rtl="1">
              <a:lnSpc>
                <a:spcPct val="115000"/>
              </a:lnSpc>
              <a:spcBef>
                <a:spcPts val="0"/>
              </a:spcBef>
              <a:spcAft>
                <a:spcPts val="1000"/>
              </a:spcAft>
              <a:buNone/>
            </a:pPr>
            <a:r>
              <a:rPr lang="ar-SA" dirty="0">
                <a:solidFill>
                  <a:srgbClr val="002060"/>
                </a:solidFill>
                <a:effectLst>
                  <a:outerShdw blurRad="38100" dist="38100" dir="2700000" algn="tl">
                    <a:srgbClr val="000000">
                      <a:alpha val="43137"/>
                    </a:srgbClr>
                  </a:outerShdw>
                </a:effectLst>
                <a:latin typeface="Arial Rounded MT Bold"/>
                <a:cs typeface="Arial"/>
              </a:rPr>
              <a:t>لنباتات المروج هذه </a:t>
            </a:r>
            <a:r>
              <a:rPr lang="ar-SA" dirty="0" err="1">
                <a:solidFill>
                  <a:srgbClr val="002060"/>
                </a:solidFill>
                <a:effectLst>
                  <a:outerShdw blurRad="38100" dist="38100" dir="2700000" algn="tl">
                    <a:srgbClr val="000000">
                      <a:alpha val="43137"/>
                    </a:srgbClr>
                  </a:outerShdw>
                </a:effectLst>
                <a:latin typeface="Arial Rounded MT Bold"/>
                <a:cs typeface="Arial"/>
              </a:rPr>
              <a:t>رايزومات</a:t>
            </a:r>
            <a:r>
              <a:rPr lang="ar-SA" dirty="0">
                <a:solidFill>
                  <a:srgbClr val="002060"/>
                </a:solidFill>
                <a:effectLst>
                  <a:outerShdw blurRad="38100" dist="38100" dir="2700000" algn="tl">
                    <a:srgbClr val="000000">
                      <a:alpha val="43137"/>
                    </a:srgbClr>
                  </a:outerShdw>
                </a:effectLst>
                <a:latin typeface="Arial Rounded MT Bold"/>
                <a:cs typeface="Arial"/>
              </a:rPr>
              <a:t> هشة ومتشابكة وجذور رفيعة وغزيرة لذلك تكون كتلا نباتية متماسكة.</a:t>
            </a:r>
          </a:p>
          <a:p>
            <a:pPr marL="0" indent="0" algn="just" rtl="1">
              <a:lnSpc>
                <a:spcPct val="115000"/>
              </a:lnSpc>
              <a:spcBef>
                <a:spcPts val="0"/>
              </a:spcBef>
              <a:spcAft>
                <a:spcPts val="1000"/>
              </a:spcAft>
              <a:buNone/>
            </a:pPr>
            <a:r>
              <a:rPr lang="ar-SA" dirty="0">
                <a:solidFill>
                  <a:srgbClr val="002060"/>
                </a:solidFill>
                <a:effectLst>
                  <a:outerShdw blurRad="38100" dist="38100" dir="2700000" algn="tl">
                    <a:srgbClr val="000000">
                      <a:alpha val="43137"/>
                    </a:srgbClr>
                  </a:outerShdw>
                </a:effectLst>
                <a:latin typeface="Arial Rounded MT Bold"/>
                <a:cs typeface="Arial"/>
              </a:rPr>
              <a:t>بالتدريج </a:t>
            </a:r>
            <a:r>
              <a:rPr lang="ar-SA" dirty="0">
                <a:solidFill>
                  <a:schemeClr val="accent1"/>
                </a:solidFill>
                <a:effectLst>
                  <a:outerShdw blurRad="38100" dist="38100" dir="2700000" algn="tl">
                    <a:srgbClr val="000000">
                      <a:alpha val="43137"/>
                    </a:srgbClr>
                  </a:outerShdw>
                </a:effectLst>
                <a:latin typeface="Arial Rounded MT Bold"/>
                <a:cs typeface="Arial"/>
              </a:rPr>
              <a:t>تصبح التربة أكثر جفافا </a:t>
            </a:r>
            <a:r>
              <a:rPr lang="ar-SA" dirty="0">
                <a:solidFill>
                  <a:srgbClr val="002060"/>
                </a:solidFill>
                <a:effectLst>
                  <a:outerShdw blurRad="38100" dist="38100" dir="2700000" algn="tl">
                    <a:srgbClr val="000000">
                      <a:alpha val="43137"/>
                    </a:srgbClr>
                  </a:outerShdw>
                </a:effectLst>
                <a:latin typeface="Arial Rounded MT Bold"/>
                <a:cs typeface="Arial"/>
              </a:rPr>
              <a:t>لذلك تتحول إلى طور المروج البردية.</a:t>
            </a:r>
            <a:endParaRPr lang="en-US" dirty="0">
              <a:solidFill>
                <a:srgbClr val="002060"/>
              </a:solidFill>
              <a:effectLst>
                <a:outerShdw blurRad="38100" dist="38100" dir="2700000" algn="tl">
                  <a:srgbClr val="000000">
                    <a:alpha val="43137"/>
                  </a:srgbClr>
                </a:outerShdw>
              </a:effectLst>
              <a:latin typeface="Arial Rounded MT Bold"/>
              <a:cs typeface="Arial"/>
            </a:endParaRPr>
          </a:p>
        </p:txBody>
      </p:sp>
      <p:sp>
        <p:nvSpPr>
          <p:cNvPr id="5" name="عنوان 1"/>
          <p:cNvSpPr>
            <a:spLocks noGrp="1"/>
          </p:cNvSpPr>
          <p:nvPr>
            <p:ph type="title" idx="4294967295"/>
          </p:nvPr>
        </p:nvSpPr>
        <p:spPr>
          <a:xfrm>
            <a:off x="1834544" y="171125"/>
            <a:ext cx="8229600" cy="1249362"/>
          </a:xfrm>
        </p:spPr>
        <p:txBody>
          <a:bodyPr>
            <a:noAutofit/>
          </a:bodyPr>
          <a:lstStyle/>
          <a:p>
            <a:pPr algn="ctr" rtl="1">
              <a:lnSpc>
                <a:spcPct val="115000"/>
              </a:lnSpc>
              <a:spcBef>
                <a:spcPts val="0"/>
              </a:spcBef>
              <a:spcAft>
                <a:spcPts val="1000"/>
              </a:spcAft>
            </a:pPr>
            <a:r>
              <a:rPr lang="ar-SA" sz="3200" dirty="0">
                <a:solidFill>
                  <a:srgbClr val="C00000"/>
                </a:solidFill>
                <a:effectLst>
                  <a:outerShdw blurRad="38100" dist="38100" dir="2700000" algn="tl">
                    <a:srgbClr val="000000">
                      <a:alpha val="43137"/>
                    </a:srgbClr>
                  </a:outerShdw>
                </a:effectLst>
                <a:latin typeface="Arial Rounded MT Bold"/>
                <a:ea typeface="+mn-ea"/>
                <a:cs typeface="Arial"/>
              </a:rPr>
              <a:t>4- طور المروج البردية ( </a:t>
            </a:r>
            <a:r>
              <a:rPr lang="en-US" sz="3200" cap="small" dirty="0">
                <a:solidFill>
                  <a:srgbClr val="C00000"/>
                </a:solidFill>
                <a:effectLst>
                  <a:outerShdw blurRad="38100" dist="38100" dir="2700000" algn="tl">
                    <a:srgbClr val="000000">
                      <a:alpha val="43137"/>
                    </a:srgbClr>
                  </a:outerShdw>
                </a:effectLst>
                <a:latin typeface="Arial Rounded MT Bold"/>
                <a:ea typeface="+mn-ea"/>
                <a:cs typeface="Arial"/>
              </a:rPr>
              <a:t>Sedge-meadow Stage</a:t>
            </a:r>
            <a:r>
              <a:rPr lang="ar-SA" sz="2800" dirty="0">
                <a:solidFill>
                  <a:srgbClr val="C00000"/>
                </a:solidFill>
                <a:effectLst>
                  <a:outerShdw blurRad="38100" dist="38100" dir="2700000" algn="tl">
                    <a:srgbClr val="000000">
                      <a:alpha val="43137"/>
                    </a:srgbClr>
                  </a:outerShdw>
                </a:effectLst>
                <a:latin typeface="Arial Rounded MT Bold"/>
                <a:ea typeface="+mn-ea"/>
                <a:cs typeface="Arial"/>
              </a:rPr>
              <a:t> </a:t>
            </a:r>
            <a:r>
              <a:rPr lang="ar-SA" sz="3200" dirty="0">
                <a:solidFill>
                  <a:srgbClr val="C00000"/>
                </a:solidFill>
                <a:effectLst>
                  <a:outerShdw blurRad="38100" dist="38100" dir="2700000" algn="tl">
                    <a:srgbClr val="000000">
                      <a:alpha val="43137"/>
                    </a:srgbClr>
                  </a:outerShdw>
                </a:effectLst>
                <a:latin typeface="Arial Rounded MT Bold"/>
                <a:ea typeface="+mn-ea"/>
                <a:cs typeface="Arial"/>
              </a:rPr>
              <a:t>)</a:t>
            </a:r>
            <a:br>
              <a:rPr lang="ar-SA" sz="3200" dirty="0">
                <a:solidFill>
                  <a:srgbClr val="C00000"/>
                </a:solidFill>
                <a:effectLst>
                  <a:outerShdw blurRad="38100" dist="38100" dir="2700000" algn="tl">
                    <a:srgbClr val="000000">
                      <a:alpha val="43137"/>
                    </a:srgbClr>
                  </a:outerShdw>
                </a:effectLst>
                <a:latin typeface="Arial Rounded MT Bold"/>
                <a:ea typeface="+mn-ea"/>
                <a:cs typeface="Arial"/>
              </a:rPr>
            </a:br>
            <a:r>
              <a:rPr lang="ar-SA" sz="2800" dirty="0">
                <a:solidFill>
                  <a:srgbClr val="C00000"/>
                </a:solidFill>
                <a:effectLst>
                  <a:outerShdw blurRad="38100" dist="38100" dir="2700000" algn="tl">
                    <a:srgbClr val="000000">
                      <a:alpha val="43137"/>
                    </a:srgbClr>
                  </a:outerShdw>
                </a:effectLst>
                <a:latin typeface="Arial Rounded MT Bold"/>
                <a:ea typeface="+mn-ea"/>
                <a:cs typeface="Arial"/>
              </a:rPr>
              <a:t>(طور مروج السمار)</a:t>
            </a:r>
            <a:endParaRPr lang="en-US" sz="2800" dirty="0">
              <a:solidFill>
                <a:srgbClr val="C00000"/>
              </a:solidFill>
              <a:effectLst>
                <a:outerShdw blurRad="38100" dist="38100" dir="2700000" algn="tl">
                  <a:srgbClr val="000000">
                    <a:alpha val="43137"/>
                  </a:srgbClr>
                </a:outerShdw>
              </a:effectLst>
              <a:latin typeface="Arial Rounded MT Bold"/>
              <a:ea typeface="+mn-ea"/>
              <a:cs typeface="Arial"/>
            </a:endParaRPr>
          </a:p>
        </p:txBody>
      </p:sp>
    </p:spTree>
    <p:extLst>
      <p:ext uri="{BB962C8B-B14F-4D97-AF65-F5344CB8AC3E}">
        <p14:creationId xmlns:p14="http://schemas.microsoft.com/office/powerpoint/2010/main" val="34158266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F90A6A5-4BBC-4C8D-9850-BB817983DEE0}" type="slidenum">
              <a:rPr lang="en-US" smtClean="0"/>
              <a:t>12</a:t>
            </a:fld>
            <a:endParaRPr lang="en-US"/>
          </a:p>
        </p:txBody>
      </p:sp>
      <p:sp>
        <p:nvSpPr>
          <p:cNvPr id="2" name="Date Placeholder 1"/>
          <p:cNvSpPr>
            <a:spLocks noGrp="1"/>
          </p:cNvSpPr>
          <p:nvPr>
            <p:ph type="dt" sz="half" idx="10"/>
          </p:nvPr>
        </p:nvSpPr>
        <p:spPr/>
        <p:txBody>
          <a:bodyPr/>
          <a:lstStyle/>
          <a:p>
            <a:fld id="{3F760208-E886-48CC-BEE8-65ED8AA3E451}" type="datetime1">
              <a:rPr lang="en-US" smtClean="0"/>
              <a:t>1/26/2024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3" name="عنصر نائب للمحتوى 2"/>
          <p:cNvSpPr>
            <a:spLocks noGrp="1"/>
          </p:cNvSpPr>
          <p:nvPr>
            <p:ph sz="quarter" idx="4294967295"/>
          </p:nvPr>
        </p:nvSpPr>
        <p:spPr>
          <a:xfrm>
            <a:off x="2145102" y="612776"/>
            <a:ext cx="8229600" cy="6169025"/>
          </a:xfrm>
        </p:spPr>
        <p:txBody>
          <a:bodyPr>
            <a:normAutofit fontScale="32500" lnSpcReduction="20000"/>
          </a:bodyPr>
          <a:lstStyle/>
          <a:p>
            <a:pPr marL="0" indent="0" algn="just" rtl="1">
              <a:lnSpc>
                <a:spcPct val="115000"/>
              </a:lnSpc>
              <a:spcBef>
                <a:spcPts val="0"/>
              </a:spcBef>
              <a:spcAft>
                <a:spcPts val="1000"/>
              </a:spcAft>
              <a:buNone/>
            </a:pPr>
            <a:r>
              <a:rPr lang="ar-SA" sz="9600" dirty="0">
                <a:solidFill>
                  <a:srgbClr val="002060"/>
                </a:solidFill>
                <a:effectLst>
                  <a:outerShdw blurRad="38100" dist="38100" dir="2700000" algn="tl">
                    <a:srgbClr val="000000">
                      <a:alpha val="43137"/>
                    </a:srgbClr>
                  </a:outerShdw>
                </a:effectLst>
                <a:latin typeface="Arial Rounded MT Bold"/>
                <a:cs typeface="Arial"/>
              </a:rPr>
              <a:t>في طور المروج البردية تأخذ بعض النباتات العشبية بالظهور مختلطة بنباتات المستنقعات. </a:t>
            </a:r>
          </a:p>
          <a:p>
            <a:pPr marL="0" indent="0" algn="just" rtl="1">
              <a:lnSpc>
                <a:spcPct val="115000"/>
              </a:lnSpc>
              <a:spcBef>
                <a:spcPts val="0"/>
              </a:spcBef>
              <a:spcAft>
                <a:spcPts val="1000"/>
              </a:spcAft>
              <a:buNone/>
            </a:pPr>
            <a:endParaRPr lang="ar-SA" sz="6200" dirty="0">
              <a:solidFill>
                <a:srgbClr val="002060"/>
              </a:solidFill>
              <a:effectLst>
                <a:outerShdw blurRad="38100" dist="38100" dir="2700000" algn="tl">
                  <a:srgbClr val="000000">
                    <a:alpha val="43137"/>
                  </a:srgbClr>
                </a:outerShdw>
              </a:effectLst>
              <a:latin typeface="Arial Rounded MT Bold"/>
              <a:cs typeface="Arial"/>
            </a:endParaRPr>
          </a:p>
          <a:p>
            <a:pPr marL="0" indent="0" algn="just" rtl="1">
              <a:lnSpc>
                <a:spcPct val="115000"/>
              </a:lnSpc>
              <a:spcBef>
                <a:spcPts val="0"/>
              </a:spcBef>
              <a:spcAft>
                <a:spcPts val="1000"/>
              </a:spcAft>
              <a:buNone/>
            </a:pPr>
            <a:r>
              <a:rPr lang="ar-SA" sz="9600" dirty="0">
                <a:solidFill>
                  <a:srgbClr val="002060"/>
                </a:solidFill>
                <a:effectLst>
                  <a:outerShdw blurRad="38100" dist="38100" dir="2700000" algn="tl">
                    <a:srgbClr val="000000">
                      <a:alpha val="43137"/>
                    </a:srgbClr>
                  </a:outerShdw>
                </a:effectLst>
                <a:latin typeface="Arial Rounded MT Bold"/>
                <a:cs typeface="Arial"/>
              </a:rPr>
              <a:t>بزيادة نسبة النباتات البردية تصبح المروج البردية على درجة من </a:t>
            </a:r>
            <a:r>
              <a:rPr lang="ar-SA" sz="9600" dirty="0">
                <a:solidFill>
                  <a:schemeClr val="accent1"/>
                </a:solidFill>
                <a:effectLst>
                  <a:outerShdw blurRad="38100" dist="38100" dir="2700000" algn="tl">
                    <a:srgbClr val="000000">
                      <a:alpha val="43137"/>
                    </a:srgbClr>
                  </a:outerShdw>
                </a:effectLst>
                <a:latin typeface="Arial Rounded MT Bold"/>
                <a:cs typeface="Arial"/>
              </a:rPr>
              <a:t>الجفاف</a:t>
            </a:r>
            <a:r>
              <a:rPr lang="ar-SA" sz="9600" dirty="0">
                <a:solidFill>
                  <a:srgbClr val="002060"/>
                </a:solidFill>
                <a:effectLst>
                  <a:outerShdw blurRad="38100" dist="38100" dir="2700000" algn="tl">
                    <a:srgbClr val="000000">
                      <a:alpha val="43137"/>
                    </a:srgbClr>
                  </a:outerShdw>
                </a:effectLst>
                <a:latin typeface="Arial Rounded MT Bold"/>
                <a:cs typeface="Arial"/>
              </a:rPr>
              <a:t> لا تسمح بنمو النباتات المحبة للماء (نباتات المستنقعات القصبية).</a:t>
            </a:r>
          </a:p>
          <a:p>
            <a:pPr marL="0" indent="0" algn="just" rtl="1">
              <a:lnSpc>
                <a:spcPct val="115000"/>
              </a:lnSpc>
              <a:spcBef>
                <a:spcPts val="0"/>
              </a:spcBef>
              <a:spcAft>
                <a:spcPts val="1000"/>
              </a:spcAft>
              <a:buNone/>
            </a:pPr>
            <a:endParaRPr lang="ar-SA" sz="6200" dirty="0">
              <a:solidFill>
                <a:srgbClr val="002060"/>
              </a:solidFill>
              <a:effectLst>
                <a:outerShdw blurRad="38100" dist="38100" dir="2700000" algn="tl">
                  <a:srgbClr val="000000">
                    <a:alpha val="43137"/>
                  </a:srgbClr>
                </a:outerShdw>
              </a:effectLst>
              <a:latin typeface="Arial Rounded MT Bold"/>
              <a:cs typeface="Arial"/>
            </a:endParaRPr>
          </a:p>
          <a:p>
            <a:pPr marL="0" indent="0" algn="just" rtl="1">
              <a:lnSpc>
                <a:spcPct val="115000"/>
              </a:lnSpc>
              <a:spcBef>
                <a:spcPts val="0"/>
              </a:spcBef>
              <a:spcAft>
                <a:spcPts val="1000"/>
              </a:spcAft>
              <a:buNone/>
            </a:pPr>
            <a:r>
              <a:rPr lang="ar-SA" sz="9600" dirty="0">
                <a:solidFill>
                  <a:srgbClr val="002060"/>
                </a:solidFill>
                <a:effectLst>
                  <a:outerShdw blurRad="38100" dist="38100" dir="2700000" algn="tl">
                    <a:srgbClr val="000000">
                      <a:alpha val="43137"/>
                    </a:srgbClr>
                  </a:outerShdw>
                </a:effectLst>
                <a:latin typeface="Arial Rounded MT Bold"/>
                <a:cs typeface="Arial"/>
              </a:rPr>
              <a:t>تتحول في الأجواء الجافة إلى </a:t>
            </a:r>
            <a:r>
              <a:rPr lang="ar-SA" sz="9600" dirty="0">
                <a:solidFill>
                  <a:schemeClr val="accent1"/>
                </a:solidFill>
                <a:effectLst>
                  <a:outerShdw blurRad="38100" dist="38100" dir="2700000" algn="tl">
                    <a:srgbClr val="000000">
                      <a:alpha val="43137"/>
                    </a:srgbClr>
                  </a:outerShdw>
                </a:effectLst>
                <a:latin typeface="Arial Rounded MT Bold"/>
                <a:cs typeface="Arial"/>
              </a:rPr>
              <a:t>أراضي حشائش (</a:t>
            </a:r>
            <a:r>
              <a:rPr lang="en-US" sz="8000" dirty="0">
                <a:solidFill>
                  <a:schemeClr val="accent1"/>
                </a:solidFill>
                <a:effectLst>
                  <a:outerShdw blurRad="38100" dist="38100" dir="2700000" algn="tl">
                    <a:srgbClr val="000000">
                      <a:alpha val="43137"/>
                    </a:srgbClr>
                  </a:outerShdw>
                </a:effectLst>
                <a:latin typeface="Arial Rounded MT Bold"/>
                <a:cs typeface="Arial"/>
              </a:rPr>
              <a:t>Grasslands</a:t>
            </a:r>
            <a:r>
              <a:rPr lang="ar-SA" sz="9600" dirty="0">
                <a:solidFill>
                  <a:schemeClr val="accent1"/>
                </a:solidFill>
                <a:effectLst>
                  <a:outerShdw blurRad="38100" dist="38100" dir="2700000" algn="tl">
                    <a:srgbClr val="000000">
                      <a:alpha val="43137"/>
                    </a:srgbClr>
                  </a:outerShdw>
                </a:effectLst>
                <a:latin typeface="Arial Rounded MT Bold"/>
                <a:cs typeface="Arial"/>
              </a:rPr>
              <a:t>) </a:t>
            </a:r>
            <a:r>
              <a:rPr lang="ar-SA" sz="9600" dirty="0">
                <a:solidFill>
                  <a:srgbClr val="002060"/>
                </a:solidFill>
                <a:effectLst>
                  <a:outerShdw blurRad="38100" dist="38100" dir="2700000" algn="tl">
                    <a:srgbClr val="000000">
                      <a:alpha val="43137"/>
                    </a:srgbClr>
                  </a:outerShdw>
                </a:effectLst>
                <a:latin typeface="Arial Rounded MT Bold"/>
                <a:cs typeface="Arial"/>
              </a:rPr>
              <a:t>أو إلى طراز آخر من طرز الذروة الجفافية ولكنها في البيئات المطيرة الرطبة تتحول إلى غابات.</a:t>
            </a:r>
            <a:endParaRPr lang="en-US" sz="9600" dirty="0">
              <a:solidFill>
                <a:srgbClr val="002060"/>
              </a:solidFill>
              <a:effectLst>
                <a:outerShdw blurRad="38100" dist="38100" dir="2700000" algn="tl">
                  <a:srgbClr val="000000">
                    <a:alpha val="43137"/>
                  </a:srgbClr>
                </a:outerShdw>
              </a:effectLst>
              <a:latin typeface="Arial Rounded MT Bold"/>
              <a:cs typeface="Arial"/>
            </a:endParaRPr>
          </a:p>
          <a:p>
            <a:pPr marL="0" indent="0" algn="just" rtl="1">
              <a:lnSpc>
                <a:spcPct val="115000"/>
              </a:lnSpc>
              <a:spcBef>
                <a:spcPts val="0"/>
              </a:spcBef>
              <a:spcAft>
                <a:spcPts val="1000"/>
              </a:spcAft>
              <a:buNone/>
            </a:pPr>
            <a:endParaRPr lang="en-US" dirty="0"/>
          </a:p>
        </p:txBody>
      </p:sp>
    </p:spTree>
    <p:extLst>
      <p:ext uri="{BB962C8B-B14F-4D97-AF65-F5344CB8AC3E}">
        <p14:creationId xmlns:p14="http://schemas.microsoft.com/office/powerpoint/2010/main" val="14246984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F90A6A5-4BBC-4C8D-9850-BB817983DEE0}" type="slidenum">
              <a:rPr lang="en-US" smtClean="0"/>
              <a:t>13</a:t>
            </a:fld>
            <a:endParaRPr lang="en-US"/>
          </a:p>
        </p:txBody>
      </p:sp>
      <p:sp>
        <p:nvSpPr>
          <p:cNvPr id="2" name="Date Placeholder 1"/>
          <p:cNvSpPr>
            <a:spLocks noGrp="1"/>
          </p:cNvSpPr>
          <p:nvPr>
            <p:ph type="dt" sz="half" idx="10"/>
          </p:nvPr>
        </p:nvSpPr>
        <p:spPr/>
        <p:txBody>
          <a:bodyPr/>
          <a:lstStyle/>
          <a:p>
            <a:fld id="{C63EED3C-4604-4141-9FB3-EBB813169B01}" type="datetime1">
              <a:rPr lang="en-US" smtClean="0"/>
              <a:t>1/26/2024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3" name="عنصر نائب للمحتوى 2"/>
          <p:cNvSpPr>
            <a:spLocks noGrp="1"/>
          </p:cNvSpPr>
          <p:nvPr>
            <p:ph sz="quarter" idx="4294967295"/>
          </p:nvPr>
        </p:nvSpPr>
        <p:spPr>
          <a:xfrm>
            <a:off x="1903561" y="839342"/>
            <a:ext cx="8480425" cy="5946775"/>
          </a:xfrm>
        </p:spPr>
        <p:txBody>
          <a:bodyPr>
            <a:noAutofit/>
          </a:bodyPr>
          <a:lstStyle/>
          <a:p>
            <a:pPr marL="0" indent="0" algn="just" rtl="1">
              <a:lnSpc>
                <a:spcPct val="115000"/>
              </a:lnSpc>
              <a:spcBef>
                <a:spcPts val="0"/>
              </a:spcBef>
              <a:spcAft>
                <a:spcPts val="1000"/>
              </a:spcAft>
              <a:buNone/>
            </a:pPr>
            <a:r>
              <a:rPr lang="ar-SA" dirty="0">
                <a:solidFill>
                  <a:srgbClr val="002060"/>
                </a:solidFill>
                <a:effectLst>
                  <a:outerShdw blurRad="38100" dist="38100" dir="2700000" algn="tl">
                    <a:srgbClr val="000000">
                      <a:alpha val="43137"/>
                    </a:srgbClr>
                  </a:outerShdw>
                </a:effectLst>
                <a:latin typeface="Arial Rounded MT Bold"/>
                <a:cs typeface="Arial"/>
              </a:rPr>
              <a:t>عندما يرتفع مستوى سطح الأرض </a:t>
            </a:r>
            <a:r>
              <a:rPr lang="ar-SA" dirty="0">
                <a:solidFill>
                  <a:schemeClr val="accent1"/>
                </a:solidFill>
                <a:effectLst>
                  <a:outerShdw blurRad="38100" dist="38100" dir="2700000" algn="tl">
                    <a:srgbClr val="000000">
                      <a:alpha val="43137"/>
                    </a:srgbClr>
                  </a:outerShdw>
                </a:effectLst>
                <a:latin typeface="Arial Rounded MT Bold"/>
                <a:cs typeface="Arial"/>
              </a:rPr>
              <a:t>يتغير المحتوى المائي للتربة </a:t>
            </a:r>
            <a:r>
              <a:rPr lang="ar-SA" dirty="0">
                <a:solidFill>
                  <a:srgbClr val="002060"/>
                </a:solidFill>
                <a:effectLst>
                  <a:outerShdw blurRad="38100" dist="38100" dir="2700000" algn="tl">
                    <a:srgbClr val="000000">
                      <a:alpha val="43137"/>
                    </a:srgbClr>
                  </a:outerShdw>
                </a:effectLst>
                <a:latin typeface="Arial Rounded MT Bold"/>
                <a:cs typeface="Arial"/>
              </a:rPr>
              <a:t>بحيث تكون التربة مشبعة بالماء في بعض أوقات العام وجافة نسبيا في بقية العام.</a:t>
            </a:r>
          </a:p>
          <a:p>
            <a:pPr marL="0" indent="0" algn="just" rtl="1">
              <a:lnSpc>
                <a:spcPct val="115000"/>
              </a:lnSpc>
              <a:spcBef>
                <a:spcPts val="0"/>
              </a:spcBef>
              <a:spcAft>
                <a:spcPts val="1000"/>
              </a:spcAft>
              <a:buNone/>
            </a:pPr>
            <a:r>
              <a:rPr lang="ar-SA" dirty="0">
                <a:solidFill>
                  <a:schemeClr val="accent1"/>
                </a:solidFill>
                <a:effectLst>
                  <a:outerShdw blurRad="38100" dist="38100" dir="2700000" algn="tl">
                    <a:srgbClr val="000000">
                      <a:alpha val="43137"/>
                    </a:srgbClr>
                  </a:outerShdw>
                </a:effectLst>
                <a:latin typeface="Arial Rounded MT Bold"/>
                <a:cs typeface="Arial"/>
              </a:rPr>
              <a:t>جفاف التربة </a:t>
            </a:r>
            <a:r>
              <a:rPr lang="ar-SA" dirty="0">
                <a:solidFill>
                  <a:srgbClr val="002060"/>
                </a:solidFill>
                <a:effectLst>
                  <a:outerShdw blurRad="38100" dist="38100" dir="2700000" algn="tl">
                    <a:srgbClr val="000000">
                      <a:alpha val="43137"/>
                    </a:srgbClr>
                  </a:outerShdw>
                </a:effectLst>
                <a:latin typeface="Arial Rounded MT Bold"/>
                <a:cs typeface="Arial"/>
              </a:rPr>
              <a:t>عامل يساعد بعض الأشجار والشجيرات على الظهور. </a:t>
            </a:r>
          </a:p>
          <a:p>
            <a:pPr marL="0" indent="0" algn="just" rtl="1">
              <a:lnSpc>
                <a:spcPct val="115000"/>
              </a:lnSpc>
              <a:spcBef>
                <a:spcPts val="0"/>
              </a:spcBef>
              <a:spcAft>
                <a:spcPts val="1000"/>
              </a:spcAft>
              <a:buNone/>
            </a:pPr>
            <a:r>
              <a:rPr lang="ar-SA" dirty="0">
                <a:solidFill>
                  <a:srgbClr val="002060"/>
                </a:solidFill>
                <a:effectLst>
                  <a:outerShdw blurRad="38100" dist="38100" dir="2700000" algn="tl">
                    <a:srgbClr val="000000">
                      <a:alpha val="43137"/>
                    </a:srgbClr>
                  </a:outerShdw>
                </a:effectLst>
                <a:latin typeface="Arial Rounded MT Bold"/>
                <a:cs typeface="Arial"/>
              </a:rPr>
              <a:t>يستهل الغزو في هذا الطور بالأنواع التي تتحمل البقاء في التربة المشبعة بالماء كالصفصاف والغرب. </a:t>
            </a:r>
          </a:p>
          <a:p>
            <a:pPr marL="0" indent="0" algn="just" rtl="1">
              <a:lnSpc>
                <a:spcPct val="115000"/>
              </a:lnSpc>
              <a:spcBef>
                <a:spcPts val="0"/>
              </a:spcBef>
              <a:spcAft>
                <a:spcPts val="1000"/>
              </a:spcAft>
              <a:buNone/>
            </a:pPr>
            <a:r>
              <a:rPr lang="ar-SA" dirty="0">
                <a:solidFill>
                  <a:srgbClr val="002060"/>
                </a:solidFill>
                <a:effectLst>
                  <a:outerShdw blurRad="38100" dist="38100" dir="2700000" algn="tl">
                    <a:srgbClr val="000000">
                      <a:alpha val="43137"/>
                    </a:srgbClr>
                  </a:outerShdw>
                </a:effectLst>
                <a:latin typeface="Arial Rounded MT Bold"/>
                <a:cs typeface="Arial"/>
              </a:rPr>
              <a:t>هذه الأشجار تؤثر على سطح الأرض </a:t>
            </a:r>
            <a:r>
              <a:rPr lang="ar-SA" dirty="0">
                <a:solidFill>
                  <a:schemeClr val="accent1"/>
                </a:solidFill>
                <a:effectLst>
                  <a:outerShdw blurRad="38100" dist="38100" dir="2700000" algn="tl">
                    <a:srgbClr val="000000">
                      <a:alpha val="43137"/>
                    </a:srgbClr>
                  </a:outerShdw>
                </a:effectLst>
                <a:latin typeface="Arial Rounded MT Bold"/>
                <a:cs typeface="Arial"/>
              </a:rPr>
              <a:t>بالتظليل</a:t>
            </a:r>
            <a:r>
              <a:rPr lang="ar-SA" dirty="0">
                <a:solidFill>
                  <a:srgbClr val="002060"/>
                </a:solidFill>
                <a:effectLst>
                  <a:outerShdw blurRad="38100" dist="38100" dir="2700000" algn="tl">
                    <a:srgbClr val="000000">
                      <a:alpha val="43137"/>
                    </a:srgbClr>
                  </a:outerShdw>
                </a:effectLst>
                <a:latin typeface="Arial Rounded MT Bold"/>
                <a:cs typeface="Arial"/>
              </a:rPr>
              <a:t> وينخفض مستوى الماء الأرضي نتيجة الاستمرار في بناء التربة وتجفيفها بالنتح الشديد.</a:t>
            </a:r>
          </a:p>
          <a:p>
            <a:pPr marL="0" indent="0" algn="just" rtl="1">
              <a:lnSpc>
                <a:spcPct val="115000"/>
              </a:lnSpc>
              <a:spcBef>
                <a:spcPts val="0"/>
              </a:spcBef>
              <a:spcAft>
                <a:spcPts val="1000"/>
              </a:spcAft>
              <a:buNone/>
            </a:pPr>
            <a:r>
              <a:rPr lang="ar-SA" dirty="0">
                <a:solidFill>
                  <a:srgbClr val="002060"/>
                </a:solidFill>
                <a:effectLst>
                  <a:outerShdw blurRad="38100" dist="38100" dir="2700000" algn="tl">
                    <a:srgbClr val="000000">
                      <a:alpha val="43137"/>
                    </a:srgbClr>
                  </a:outerShdw>
                </a:effectLst>
                <a:latin typeface="Arial Rounded MT Bold"/>
                <a:cs typeface="Arial"/>
              </a:rPr>
              <a:t>تصبح التربة الظليلة الأكثر جفافا صالحة لنمو نباتات أكثر تحمل من نباتات المروج البردية التي كانت سائدة في الطور السابق وتنمو الأشجار والشجيرات.</a:t>
            </a:r>
            <a:endParaRPr lang="en-US" dirty="0">
              <a:solidFill>
                <a:srgbClr val="002060"/>
              </a:solidFill>
              <a:effectLst>
                <a:outerShdw blurRad="38100" dist="38100" dir="2700000" algn="tl">
                  <a:srgbClr val="000000">
                    <a:alpha val="43137"/>
                  </a:srgbClr>
                </a:outerShdw>
              </a:effectLst>
              <a:latin typeface="Arial Rounded MT Bold"/>
              <a:cs typeface="Arial"/>
            </a:endParaRPr>
          </a:p>
        </p:txBody>
      </p:sp>
      <p:sp>
        <p:nvSpPr>
          <p:cNvPr id="5" name="عنوان 1"/>
          <p:cNvSpPr>
            <a:spLocks noGrp="1"/>
          </p:cNvSpPr>
          <p:nvPr>
            <p:ph type="title" idx="4294967295"/>
          </p:nvPr>
        </p:nvSpPr>
        <p:spPr>
          <a:xfrm>
            <a:off x="2188226" y="93484"/>
            <a:ext cx="7467600" cy="563562"/>
          </a:xfrm>
        </p:spPr>
        <p:txBody>
          <a:bodyPr>
            <a:noAutofit/>
          </a:bodyPr>
          <a:lstStyle/>
          <a:p>
            <a:pPr algn="ctr" rtl="1">
              <a:lnSpc>
                <a:spcPct val="115000"/>
              </a:lnSpc>
              <a:spcBef>
                <a:spcPts val="0"/>
              </a:spcBef>
              <a:spcAft>
                <a:spcPts val="1000"/>
              </a:spcAft>
            </a:pPr>
            <a:r>
              <a:rPr lang="ar-SA" sz="3200" dirty="0">
                <a:solidFill>
                  <a:srgbClr val="C00000"/>
                </a:solidFill>
                <a:effectLst>
                  <a:outerShdw blurRad="38100" dist="38100" dir="2700000" algn="tl">
                    <a:srgbClr val="000000">
                      <a:alpha val="43137"/>
                    </a:srgbClr>
                  </a:outerShdw>
                </a:effectLst>
                <a:latin typeface="Arial Rounded MT Bold"/>
                <a:ea typeface="+mn-ea"/>
                <a:cs typeface="Arial"/>
              </a:rPr>
              <a:t>5- طور الشجيرات ( </a:t>
            </a:r>
            <a:r>
              <a:rPr lang="en-US" sz="3200" cap="small" dirty="0">
                <a:solidFill>
                  <a:srgbClr val="C00000"/>
                </a:solidFill>
                <a:effectLst>
                  <a:outerShdw blurRad="38100" dist="38100" dir="2700000" algn="tl">
                    <a:srgbClr val="000000">
                      <a:alpha val="43137"/>
                    </a:srgbClr>
                  </a:outerShdw>
                </a:effectLst>
                <a:latin typeface="Arial Rounded MT Bold"/>
                <a:ea typeface="+mn-ea"/>
                <a:cs typeface="Arial"/>
              </a:rPr>
              <a:t>Woodland Stage</a:t>
            </a:r>
            <a:r>
              <a:rPr lang="ar-SA" sz="3200" cap="small" dirty="0">
                <a:solidFill>
                  <a:srgbClr val="C00000"/>
                </a:solidFill>
                <a:effectLst>
                  <a:outerShdw blurRad="38100" dist="38100" dir="2700000" algn="tl">
                    <a:srgbClr val="000000">
                      <a:alpha val="43137"/>
                    </a:srgbClr>
                  </a:outerShdw>
                </a:effectLst>
                <a:latin typeface="Arial Rounded MT Bold"/>
                <a:ea typeface="+mn-ea"/>
                <a:cs typeface="Arial"/>
              </a:rPr>
              <a:t> </a:t>
            </a:r>
            <a:r>
              <a:rPr lang="ar-SA" sz="3200" dirty="0">
                <a:solidFill>
                  <a:srgbClr val="C00000"/>
                </a:solidFill>
                <a:effectLst>
                  <a:outerShdw blurRad="38100" dist="38100" dir="2700000" algn="tl">
                    <a:srgbClr val="000000">
                      <a:alpha val="43137"/>
                    </a:srgbClr>
                  </a:outerShdw>
                </a:effectLst>
                <a:latin typeface="Arial Rounded MT Bold"/>
                <a:ea typeface="+mn-ea"/>
                <a:cs typeface="Arial"/>
              </a:rPr>
              <a:t>) </a:t>
            </a:r>
            <a:endParaRPr lang="en-US" sz="3200" dirty="0">
              <a:solidFill>
                <a:srgbClr val="C00000"/>
              </a:solidFill>
              <a:effectLst>
                <a:outerShdw blurRad="38100" dist="38100" dir="2700000" algn="tl">
                  <a:srgbClr val="000000">
                    <a:alpha val="43137"/>
                  </a:srgbClr>
                </a:outerShdw>
              </a:effectLst>
              <a:latin typeface="Arial Rounded MT Bold"/>
              <a:ea typeface="+mn-ea"/>
              <a:cs typeface="Arial"/>
            </a:endParaRPr>
          </a:p>
        </p:txBody>
      </p:sp>
    </p:spTree>
    <p:extLst>
      <p:ext uri="{BB962C8B-B14F-4D97-AF65-F5344CB8AC3E}">
        <p14:creationId xmlns:p14="http://schemas.microsoft.com/office/powerpoint/2010/main" val="41417009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F90A6A5-4BBC-4C8D-9850-BB817983DEE0}" type="slidenum">
              <a:rPr lang="en-US" smtClean="0"/>
              <a:t>14</a:t>
            </a:fld>
            <a:endParaRPr lang="en-US"/>
          </a:p>
        </p:txBody>
      </p:sp>
      <p:sp>
        <p:nvSpPr>
          <p:cNvPr id="2" name="Date Placeholder 1"/>
          <p:cNvSpPr>
            <a:spLocks noGrp="1"/>
          </p:cNvSpPr>
          <p:nvPr>
            <p:ph type="dt" sz="half" idx="10"/>
          </p:nvPr>
        </p:nvSpPr>
        <p:spPr/>
        <p:txBody>
          <a:bodyPr/>
          <a:lstStyle/>
          <a:p>
            <a:fld id="{34E800CE-F2AD-45EC-9E88-3D93BD3AC98C}" type="datetime1">
              <a:rPr lang="en-US" smtClean="0"/>
              <a:t>1/26/2024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3" name="عنصر نائب للمحتوى 2"/>
          <p:cNvSpPr>
            <a:spLocks noGrp="1"/>
          </p:cNvSpPr>
          <p:nvPr>
            <p:ph sz="quarter" idx="4294967295"/>
          </p:nvPr>
        </p:nvSpPr>
        <p:spPr>
          <a:xfrm>
            <a:off x="1955321" y="1014414"/>
            <a:ext cx="8499475" cy="5233987"/>
          </a:xfrm>
        </p:spPr>
        <p:txBody>
          <a:bodyPr>
            <a:normAutofit fontScale="25000" lnSpcReduction="20000"/>
          </a:bodyPr>
          <a:lstStyle/>
          <a:p>
            <a:pPr marL="0" indent="0" algn="just" rtl="1">
              <a:lnSpc>
                <a:spcPct val="115000"/>
              </a:lnSpc>
              <a:spcBef>
                <a:spcPts val="0"/>
              </a:spcBef>
              <a:spcAft>
                <a:spcPts val="1000"/>
              </a:spcAft>
              <a:buNone/>
            </a:pPr>
            <a:r>
              <a:rPr lang="ar-SA" sz="9800" dirty="0">
                <a:solidFill>
                  <a:srgbClr val="002060"/>
                </a:solidFill>
                <a:effectLst>
                  <a:outerShdw blurRad="38100" dist="38100" dir="2700000" algn="tl">
                    <a:srgbClr val="000000">
                      <a:alpha val="43137"/>
                    </a:srgbClr>
                  </a:outerShdw>
                </a:effectLst>
                <a:latin typeface="Arial Rounded MT Bold"/>
                <a:cs typeface="Arial"/>
              </a:rPr>
              <a:t>يستمر تراكم الدبال وازدحام التربة الرطبة بالبكتريا والفطريات والكائنات الأخرى التي تزيد من خصوبتها.</a:t>
            </a:r>
          </a:p>
          <a:p>
            <a:pPr marL="0" indent="0" algn="just" rtl="1">
              <a:lnSpc>
                <a:spcPct val="115000"/>
              </a:lnSpc>
              <a:spcBef>
                <a:spcPts val="0"/>
              </a:spcBef>
              <a:spcAft>
                <a:spcPts val="1000"/>
              </a:spcAft>
              <a:buNone/>
            </a:pPr>
            <a:r>
              <a:rPr lang="ar-SA" sz="9800" dirty="0">
                <a:solidFill>
                  <a:srgbClr val="002060"/>
                </a:solidFill>
                <a:effectLst>
                  <a:outerShdw blurRad="38100" dist="38100" dir="2700000" algn="tl">
                    <a:srgbClr val="000000">
                      <a:alpha val="43137"/>
                    </a:srgbClr>
                  </a:outerShdw>
                </a:effectLst>
                <a:latin typeface="Arial Rounded MT Bold"/>
                <a:cs typeface="Arial"/>
              </a:rPr>
              <a:t>هذه الظروف تكون مناسبة لأشجار جديدة أن تغزو الرقعة. </a:t>
            </a:r>
          </a:p>
          <a:p>
            <a:pPr marL="0" indent="0" algn="just" rtl="1">
              <a:lnSpc>
                <a:spcPct val="115000"/>
              </a:lnSpc>
              <a:spcBef>
                <a:spcPts val="0"/>
              </a:spcBef>
              <a:spcAft>
                <a:spcPts val="1000"/>
              </a:spcAft>
              <a:buNone/>
            </a:pPr>
            <a:r>
              <a:rPr lang="ar-SA" sz="9800" dirty="0">
                <a:solidFill>
                  <a:srgbClr val="002060"/>
                </a:solidFill>
                <a:effectLst>
                  <a:outerShdw blurRad="38100" dist="38100" dir="2700000" algn="tl">
                    <a:srgbClr val="000000">
                      <a:alpha val="43137"/>
                    </a:srgbClr>
                  </a:outerShdw>
                </a:effectLst>
                <a:latin typeface="Arial Rounded MT Bold"/>
                <a:cs typeface="Arial"/>
              </a:rPr>
              <a:t>تغزو الأشجار وتزداد كثافتها في الأجزاء الأكثر جفافا من التربة جيدة التهوية.</a:t>
            </a:r>
          </a:p>
          <a:p>
            <a:pPr marL="0" indent="0" algn="just" rtl="1">
              <a:lnSpc>
                <a:spcPct val="115000"/>
              </a:lnSpc>
              <a:spcBef>
                <a:spcPts val="0"/>
              </a:spcBef>
              <a:spcAft>
                <a:spcPts val="1000"/>
              </a:spcAft>
              <a:buNone/>
            </a:pPr>
            <a:r>
              <a:rPr lang="ar-SA" sz="9800" dirty="0">
                <a:solidFill>
                  <a:srgbClr val="002060"/>
                </a:solidFill>
                <a:effectLst>
                  <a:outerShdw blurRad="38100" dist="38100" dir="2700000" algn="tl">
                    <a:srgbClr val="000000">
                      <a:alpha val="43137"/>
                    </a:srgbClr>
                  </a:outerShdw>
                </a:effectLst>
                <a:latin typeface="Arial Rounded MT Bold"/>
                <a:cs typeface="Arial"/>
              </a:rPr>
              <a:t>بزيادة نمو الأشجار تصبح القمم أكثر ازدحاما وتشابكا وبعد تشابك القمم يصبح المكان أكثر تظليلا فتصبح الظروف غير ملائمة لتكاثر أنواع كثيرة من الأشجار التي غزت الرقعة سابقاً.</a:t>
            </a:r>
          </a:p>
          <a:p>
            <a:pPr marL="0" indent="0" algn="just" rtl="1">
              <a:lnSpc>
                <a:spcPct val="115000"/>
              </a:lnSpc>
              <a:spcBef>
                <a:spcPts val="0"/>
              </a:spcBef>
              <a:spcAft>
                <a:spcPts val="1000"/>
              </a:spcAft>
              <a:buNone/>
            </a:pPr>
            <a:r>
              <a:rPr lang="ar-SA" sz="9800" dirty="0">
                <a:solidFill>
                  <a:srgbClr val="002060"/>
                </a:solidFill>
                <a:effectLst>
                  <a:outerShdw blurRad="38100" dist="38100" dir="2700000" algn="tl">
                    <a:srgbClr val="000000">
                      <a:alpha val="43137"/>
                    </a:srgbClr>
                  </a:outerShdw>
                </a:effectLst>
                <a:latin typeface="Arial Rounded MT Bold"/>
                <a:cs typeface="Arial"/>
              </a:rPr>
              <a:t>يؤدي هذا التدرج إلى ظهور غابة نقية من نوع واحد أو أنواع محددة من الأشجار.</a:t>
            </a:r>
          </a:p>
          <a:p>
            <a:pPr marL="0" indent="0" algn="just" rtl="1">
              <a:lnSpc>
                <a:spcPct val="115000"/>
              </a:lnSpc>
              <a:spcBef>
                <a:spcPts val="0"/>
              </a:spcBef>
              <a:spcAft>
                <a:spcPts val="1000"/>
              </a:spcAft>
              <a:buNone/>
            </a:pPr>
            <a:r>
              <a:rPr lang="ar-SA" sz="9800" dirty="0">
                <a:solidFill>
                  <a:srgbClr val="002060"/>
                </a:solidFill>
                <a:effectLst>
                  <a:outerShdw blurRad="38100" dist="38100" dir="2700000" algn="tl">
                    <a:srgbClr val="000000">
                      <a:alpha val="43137"/>
                    </a:srgbClr>
                  </a:outerShdw>
                </a:effectLst>
                <a:latin typeface="Arial Rounded MT Bold"/>
                <a:cs typeface="Arial"/>
              </a:rPr>
              <a:t>في طبقتي الشجيرات والأعشاب يحدث مثل هذا الغزو والانتخاب أيضا وتحتل النباتات الوسطية ( </a:t>
            </a:r>
            <a:r>
              <a:rPr lang="en-US" sz="9600" dirty="0" err="1">
                <a:solidFill>
                  <a:srgbClr val="002060"/>
                </a:solidFill>
                <a:effectLst>
                  <a:outerShdw blurRad="38100" dist="38100" dir="2700000" algn="tl">
                    <a:srgbClr val="000000">
                      <a:alpha val="43137"/>
                    </a:srgbClr>
                  </a:outerShdw>
                </a:effectLst>
                <a:latin typeface="Arial Rounded MT Bold"/>
                <a:cs typeface="Arial"/>
              </a:rPr>
              <a:t>Mesophytes</a:t>
            </a:r>
            <a:r>
              <a:rPr lang="ar-SA" sz="9600" dirty="0">
                <a:solidFill>
                  <a:srgbClr val="002060"/>
                </a:solidFill>
                <a:effectLst>
                  <a:outerShdw blurRad="38100" dist="38100" dir="2700000" algn="tl">
                    <a:srgbClr val="000000">
                      <a:alpha val="43137"/>
                    </a:srgbClr>
                  </a:outerShdw>
                </a:effectLst>
                <a:latin typeface="Arial Rounded MT Bold"/>
                <a:cs typeface="Arial"/>
              </a:rPr>
              <a:t> </a:t>
            </a:r>
            <a:r>
              <a:rPr lang="ar-SA" sz="9800" dirty="0">
                <a:solidFill>
                  <a:srgbClr val="002060"/>
                </a:solidFill>
                <a:effectLst>
                  <a:outerShdw blurRad="38100" dist="38100" dir="2700000" algn="tl">
                    <a:srgbClr val="000000">
                      <a:alpha val="43137"/>
                    </a:srgbClr>
                  </a:outerShdw>
                </a:effectLst>
                <a:latin typeface="Arial Rounded MT Bold"/>
                <a:cs typeface="Arial"/>
              </a:rPr>
              <a:t>) أي ذات الاحتياجات المائية المتوسطة محل النباتات المائية ( </a:t>
            </a:r>
            <a:r>
              <a:rPr lang="en-US" sz="9600" dirty="0">
                <a:solidFill>
                  <a:srgbClr val="002060"/>
                </a:solidFill>
                <a:effectLst>
                  <a:outerShdw blurRad="38100" dist="38100" dir="2700000" algn="tl">
                    <a:srgbClr val="000000">
                      <a:alpha val="43137"/>
                    </a:srgbClr>
                  </a:outerShdw>
                </a:effectLst>
                <a:latin typeface="Arial Rounded MT Bold"/>
                <a:cs typeface="Arial"/>
              </a:rPr>
              <a:t>Hydrophytes</a:t>
            </a:r>
            <a:r>
              <a:rPr lang="ar-SA" sz="9600" dirty="0">
                <a:solidFill>
                  <a:srgbClr val="002060"/>
                </a:solidFill>
                <a:effectLst>
                  <a:outerShdw blurRad="38100" dist="38100" dir="2700000" algn="tl">
                    <a:srgbClr val="000000">
                      <a:alpha val="43137"/>
                    </a:srgbClr>
                  </a:outerShdw>
                </a:effectLst>
                <a:latin typeface="Arial Rounded MT Bold"/>
                <a:cs typeface="Arial"/>
              </a:rPr>
              <a:t> </a:t>
            </a:r>
            <a:r>
              <a:rPr lang="ar-SA" sz="9800" dirty="0">
                <a:solidFill>
                  <a:srgbClr val="002060"/>
                </a:solidFill>
                <a:effectLst>
                  <a:outerShdw blurRad="38100" dist="38100" dir="2700000" algn="tl">
                    <a:srgbClr val="000000">
                      <a:alpha val="43137"/>
                    </a:srgbClr>
                  </a:outerShdw>
                </a:effectLst>
                <a:latin typeface="Arial Rounded MT Bold"/>
                <a:cs typeface="Arial"/>
              </a:rPr>
              <a:t>) السابقة وبهذه الطريقة تتحول الرقعة التي كانت مغمورة بالماء إلى غابة.</a:t>
            </a:r>
            <a:endParaRPr lang="en-US" sz="9800" dirty="0">
              <a:solidFill>
                <a:srgbClr val="002060"/>
              </a:solidFill>
              <a:effectLst>
                <a:outerShdw blurRad="38100" dist="38100" dir="2700000" algn="tl">
                  <a:srgbClr val="000000">
                    <a:alpha val="43137"/>
                  </a:srgbClr>
                </a:outerShdw>
              </a:effectLst>
              <a:latin typeface="Arial Rounded MT Bold"/>
              <a:cs typeface="Arial"/>
            </a:endParaRPr>
          </a:p>
          <a:p>
            <a:pPr marL="0" indent="0" algn="just" rtl="1">
              <a:lnSpc>
                <a:spcPct val="115000"/>
              </a:lnSpc>
              <a:spcBef>
                <a:spcPts val="0"/>
              </a:spcBef>
              <a:spcAft>
                <a:spcPts val="1000"/>
              </a:spcAft>
              <a:buNone/>
            </a:pPr>
            <a:endParaRPr lang="en-US" sz="3200" dirty="0">
              <a:solidFill>
                <a:srgbClr val="002060"/>
              </a:solidFill>
              <a:effectLst>
                <a:outerShdw blurRad="38100" dist="38100" dir="2700000" algn="tl">
                  <a:srgbClr val="000000">
                    <a:alpha val="43137"/>
                  </a:srgbClr>
                </a:outerShdw>
              </a:effectLst>
              <a:latin typeface="Arial Rounded MT Bold"/>
              <a:cs typeface="Arial"/>
            </a:endParaRPr>
          </a:p>
        </p:txBody>
      </p:sp>
      <p:sp>
        <p:nvSpPr>
          <p:cNvPr id="5" name="عنوان 1"/>
          <p:cNvSpPr>
            <a:spLocks noGrp="1"/>
          </p:cNvSpPr>
          <p:nvPr>
            <p:ph type="title" idx="4294967295"/>
          </p:nvPr>
        </p:nvSpPr>
        <p:spPr>
          <a:xfrm>
            <a:off x="2334880" y="274638"/>
            <a:ext cx="7467600" cy="563562"/>
          </a:xfrm>
        </p:spPr>
        <p:txBody>
          <a:bodyPr>
            <a:noAutofit/>
          </a:bodyPr>
          <a:lstStyle/>
          <a:p>
            <a:pPr algn="ctr" rtl="1">
              <a:lnSpc>
                <a:spcPct val="115000"/>
              </a:lnSpc>
              <a:spcBef>
                <a:spcPts val="0"/>
              </a:spcBef>
              <a:spcAft>
                <a:spcPts val="1000"/>
              </a:spcAft>
            </a:pPr>
            <a:r>
              <a:rPr lang="ar-SA" sz="3200" dirty="0">
                <a:solidFill>
                  <a:srgbClr val="C00000"/>
                </a:solidFill>
                <a:effectLst>
                  <a:outerShdw blurRad="38100" dist="38100" dir="2700000" algn="tl">
                    <a:srgbClr val="000000">
                      <a:alpha val="43137"/>
                    </a:srgbClr>
                  </a:outerShdw>
                </a:effectLst>
                <a:latin typeface="Arial Rounded MT Bold"/>
                <a:ea typeface="+mn-ea"/>
                <a:cs typeface="Arial"/>
              </a:rPr>
              <a:t>6- طور الغابات </a:t>
            </a:r>
            <a:r>
              <a:rPr lang="ar-SA" sz="3200" dirty="0" err="1">
                <a:solidFill>
                  <a:srgbClr val="C00000"/>
                </a:solidFill>
                <a:effectLst>
                  <a:outerShdw blurRad="38100" dist="38100" dir="2700000" algn="tl">
                    <a:srgbClr val="000000">
                      <a:alpha val="43137"/>
                    </a:srgbClr>
                  </a:outerShdw>
                </a:effectLst>
                <a:latin typeface="Arial Rounded MT Bold"/>
                <a:ea typeface="+mn-ea"/>
                <a:cs typeface="Arial"/>
              </a:rPr>
              <a:t>الذروية</a:t>
            </a:r>
            <a:r>
              <a:rPr lang="ar-SA" sz="3200" dirty="0">
                <a:solidFill>
                  <a:srgbClr val="C00000"/>
                </a:solidFill>
                <a:effectLst>
                  <a:outerShdw blurRad="38100" dist="38100" dir="2700000" algn="tl">
                    <a:srgbClr val="000000">
                      <a:alpha val="43137"/>
                    </a:srgbClr>
                  </a:outerShdw>
                </a:effectLst>
                <a:latin typeface="Arial Rounded MT Bold"/>
                <a:ea typeface="+mn-ea"/>
                <a:cs typeface="Arial"/>
              </a:rPr>
              <a:t> ( </a:t>
            </a:r>
            <a:r>
              <a:rPr lang="en-US" sz="3200" cap="small" dirty="0">
                <a:solidFill>
                  <a:srgbClr val="C00000"/>
                </a:solidFill>
                <a:effectLst>
                  <a:outerShdw blurRad="38100" dist="38100" dir="2700000" algn="tl">
                    <a:srgbClr val="000000">
                      <a:alpha val="43137"/>
                    </a:srgbClr>
                  </a:outerShdw>
                </a:effectLst>
                <a:latin typeface="Arial Rounded MT Bold"/>
                <a:ea typeface="+mn-ea"/>
                <a:cs typeface="Arial"/>
              </a:rPr>
              <a:t>Climax Forest</a:t>
            </a:r>
            <a:r>
              <a:rPr lang="ar-SA" sz="2800" dirty="0">
                <a:solidFill>
                  <a:srgbClr val="C00000"/>
                </a:solidFill>
                <a:effectLst>
                  <a:outerShdw blurRad="38100" dist="38100" dir="2700000" algn="tl">
                    <a:srgbClr val="000000">
                      <a:alpha val="43137"/>
                    </a:srgbClr>
                  </a:outerShdw>
                </a:effectLst>
                <a:latin typeface="Arial Rounded MT Bold"/>
                <a:ea typeface="+mn-ea"/>
                <a:cs typeface="Arial"/>
              </a:rPr>
              <a:t> </a:t>
            </a:r>
            <a:r>
              <a:rPr lang="ar-SA" sz="3200" dirty="0">
                <a:solidFill>
                  <a:srgbClr val="C00000"/>
                </a:solidFill>
                <a:effectLst>
                  <a:outerShdw blurRad="38100" dist="38100" dir="2700000" algn="tl">
                    <a:srgbClr val="000000">
                      <a:alpha val="43137"/>
                    </a:srgbClr>
                  </a:outerShdw>
                </a:effectLst>
                <a:latin typeface="Arial Rounded MT Bold"/>
                <a:ea typeface="+mn-ea"/>
                <a:cs typeface="Arial"/>
              </a:rPr>
              <a:t>)</a:t>
            </a:r>
            <a:endParaRPr lang="en-US" sz="3200" dirty="0">
              <a:solidFill>
                <a:srgbClr val="C00000"/>
              </a:solidFill>
              <a:effectLst>
                <a:outerShdw blurRad="38100" dist="38100" dir="2700000" algn="tl">
                  <a:srgbClr val="000000">
                    <a:alpha val="43137"/>
                  </a:srgbClr>
                </a:outerShdw>
              </a:effectLst>
              <a:latin typeface="Arial Rounded MT Bold"/>
              <a:ea typeface="+mn-ea"/>
              <a:cs typeface="Arial"/>
            </a:endParaRPr>
          </a:p>
        </p:txBody>
      </p:sp>
    </p:spTree>
    <p:extLst>
      <p:ext uri="{BB962C8B-B14F-4D97-AF65-F5344CB8AC3E}">
        <p14:creationId xmlns:p14="http://schemas.microsoft.com/office/powerpoint/2010/main" val="41720478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14049" y="989534"/>
            <a:ext cx="8696256" cy="5536900"/>
          </a:xfrm>
          <a:prstGeom prst="rect">
            <a:avLst/>
          </a:prstGeom>
        </p:spPr>
        <p:txBody>
          <a:bodyPr wrap="square">
            <a:spAutoFit/>
          </a:bodyPr>
          <a:lstStyle/>
          <a:p>
            <a:pPr algn="just" rtl="1">
              <a:lnSpc>
                <a:spcPct val="115000"/>
              </a:lnSpc>
            </a:pPr>
            <a:r>
              <a:rPr lang="ar-SA" sz="3200" dirty="0">
                <a:solidFill>
                  <a:srgbClr val="002060"/>
                </a:solidFill>
                <a:effectLst>
                  <a:outerShdw blurRad="38100" dist="38100" dir="2700000" algn="tl">
                    <a:srgbClr val="000000">
                      <a:alpha val="43137"/>
                    </a:srgbClr>
                  </a:outerShdw>
                </a:effectLst>
                <a:latin typeface="Arial Rounded MT Bold"/>
                <a:cs typeface="Arial"/>
              </a:rPr>
              <a:t>يواجه النبات العديد من المشكلات في البيئات الغدقة؛ من أهمها:</a:t>
            </a:r>
          </a:p>
          <a:p>
            <a:pPr algn="just" rtl="1">
              <a:lnSpc>
                <a:spcPct val="115000"/>
              </a:lnSpc>
            </a:pPr>
            <a:r>
              <a:rPr lang="ar-SA" sz="3200" dirty="0">
                <a:solidFill>
                  <a:srgbClr val="002060"/>
                </a:solidFill>
                <a:effectLst>
                  <a:outerShdw blurRad="38100" dist="38100" dir="2700000" algn="tl">
                    <a:srgbClr val="000000">
                      <a:alpha val="43137"/>
                    </a:srgbClr>
                  </a:outerShdw>
                </a:effectLst>
                <a:latin typeface="Arial Rounded MT Bold"/>
                <a:cs typeface="Arial"/>
              </a:rPr>
              <a:t>نقص الأكسجين والمواد السامة الناتجة من الظروف اللاهوائية</a:t>
            </a:r>
            <a:endParaRPr lang="en-US" sz="3200" dirty="0">
              <a:solidFill>
                <a:srgbClr val="002060"/>
              </a:solidFill>
              <a:effectLst>
                <a:outerShdw blurRad="38100" dist="38100" dir="2700000" algn="tl">
                  <a:srgbClr val="000000">
                    <a:alpha val="43137"/>
                  </a:srgbClr>
                </a:outerShdw>
              </a:effectLst>
              <a:latin typeface="Arial Rounded MT Bold"/>
              <a:cs typeface="Arial"/>
            </a:endParaRPr>
          </a:p>
          <a:p>
            <a:pPr algn="just" rtl="1">
              <a:lnSpc>
                <a:spcPct val="115000"/>
              </a:lnSpc>
            </a:pPr>
            <a:endParaRPr lang="ar-SA" dirty="0">
              <a:solidFill>
                <a:srgbClr val="002060"/>
              </a:solidFill>
              <a:effectLst>
                <a:outerShdw blurRad="38100" dist="38100" dir="2700000" algn="tl">
                  <a:srgbClr val="000000">
                    <a:alpha val="43137"/>
                  </a:srgbClr>
                </a:outerShdw>
              </a:effectLst>
              <a:latin typeface="Arial Rounded MT Bold"/>
              <a:cs typeface="Arial"/>
            </a:endParaRPr>
          </a:p>
          <a:p>
            <a:pPr algn="just" rtl="1">
              <a:lnSpc>
                <a:spcPct val="115000"/>
              </a:lnSpc>
            </a:pPr>
            <a:r>
              <a:rPr lang="ar-SA" sz="3200" u="sng" dirty="0">
                <a:solidFill>
                  <a:schemeClr val="bg2">
                    <a:lumMod val="10000"/>
                  </a:schemeClr>
                </a:solidFill>
                <a:effectLst>
                  <a:outerShdw blurRad="38100" dist="38100" dir="2700000" algn="tl">
                    <a:srgbClr val="000000">
                      <a:alpha val="43137"/>
                    </a:srgbClr>
                  </a:outerShdw>
                </a:effectLst>
                <a:latin typeface="Arial Rounded MT Bold"/>
                <a:cs typeface="Arial"/>
              </a:rPr>
              <a:t>تكيفات وتحورات نباتية لتفادي أضرار الظروف اللاهوائية:</a:t>
            </a:r>
            <a:endParaRPr lang="en-US" sz="3200" u="sng" dirty="0">
              <a:solidFill>
                <a:schemeClr val="bg2">
                  <a:lumMod val="10000"/>
                </a:schemeClr>
              </a:solidFill>
              <a:effectLst>
                <a:outerShdw blurRad="38100" dist="38100" dir="2700000" algn="tl">
                  <a:srgbClr val="000000">
                    <a:alpha val="43137"/>
                  </a:srgbClr>
                </a:outerShdw>
              </a:effectLst>
              <a:latin typeface="Arial Rounded MT Bold"/>
              <a:cs typeface="Arial"/>
            </a:endParaRPr>
          </a:p>
          <a:p>
            <a:pPr algn="just" rtl="1">
              <a:lnSpc>
                <a:spcPct val="115000"/>
              </a:lnSpc>
            </a:pPr>
            <a:r>
              <a:rPr lang="ar-SA" sz="3200" dirty="0">
                <a:solidFill>
                  <a:srgbClr val="002060"/>
                </a:solidFill>
                <a:effectLst>
                  <a:outerShdw blurRad="38100" dist="38100" dir="2700000" algn="tl">
                    <a:srgbClr val="000000">
                      <a:alpha val="43137"/>
                    </a:srgbClr>
                  </a:outerShdw>
                </a:effectLst>
                <a:latin typeface="Arial Rounded MT Bold"/>
                <a:cs typeface="Arial"/>
              </a:rPr>
              <a:t>أ) تحورات مورفولوجية وتشريحية توفر الأكسجين وتسهل إيصاله لأنسجة النباتات التي تعاني من نقص الأكسجين.</a:t>
            </a:r>
            <a:endParaRPr lang="en-US" sz="1100" dirty="0">
              <a:solidFill>
                <a:srgbClr val="002060"/>
              </a:solidFill>
              <a:effectLst>
                <a:outerShdw blurRad="38100" dist="38100" dir="2700000" algn="tl">
                  <a:srgbClr val="000000">
                    <a:alpha val="43137"/>
                  </a:srgbClr>
                </a:outerShdw>
              </a:effectLst>
              <a:latin typeface="Calibri"/>
              <a:ea typeface="Calibri"/>
              <a:cs typeface="Arial"/>
            </a:endParaRPr>
          </a:p>
          <a:p>
            <a:pPr algn="just" rtl="1">
              <a:lnSpc>
                <a:spcPct val="115000"/>
              </a:lnSpc>
            </a:pPr>
            <a:r>
              <a:rPr lang="ar-SA" sz="3200" dirty="0">
                <a:solidFill>
                  <a:srgbClr val="002060"/>
                </a:solidFill>
                <a:effectLst>
                  <a:outerShdw blurRad="38100" dist="38100" dir="2700000" algn="tl">
                    <a:srgbClr val="000000">
                      <a:alpha val="43137"/>
                    </a:srgbClr>
                  </a:outerShdw>
                </a:effectLst>
                <a:latin typeface="Arial Rounded MT Bold"/>
                <a:cs typeface="Arial"/>
              </a:rPr>
              <a:t>ب) خصائص فسيولوجية تتمثل في قدرة النبات على القيام بعملية التخمر</a:t>
            </a:r>
            <a:r>
              <a:rPr lang="en-US" sz="3200" dirty="0">
                <a:solidFill>
                  <a:srgbClr val="002060"/>
                </a:solidFill>
                <a:effectLst>
                  <a:outerShdw blurRad="38100" dist="38100" dir="2700000" algn="tl">
                    <a:srgbClr val="000000">
                      <a:alpha val="43137"/>
                    </a:srgbClr>
                  </a:outerShdw>
                </a:effectLst>
                <a:cs typeface="Arial"/>
              </a:rPr>
              <a:t> </a:t>
            </a:r>
            <a:r>
              <a:rPr lang="en-US" sz="2800" dirty="0">
                <a:solidFill>
                  <a:srgbClr val="002060"/>
                </a:solidFill>
                <a:effectLst>
                  <a:outerShdw blurRad="38100" dist="38100" dir="2700000" algn="tl">
                    <a:srgbClr val="000000">
                      <a:alpha val="43137"/>
                    </a:srgbClr>
                  </a:outerShdw>
                </a:effectLst>
                <a:cs typeface="Arial"/>
              </a:rPr>
              <a:t>Fermentation</a:t>
            </a:r>
            <a:r>
              <a:rPr lang="ar-SA" sz="3200" dirty="0">
                <a:solidFill>
                  <a:srgbClr val="002060"/>
                </a:solidFill>
                <a:effectLst>
                  <a:outerShdw blurRad="38100" dist="38100" dir="2700000" algn="tl">
                    <a:srgbClr val="000000">
                      <a:alpha val="43137"/>
                    </a:srgbClr>
                  </a:outerShdw>
                </a:effectLst>
                <a:latin typeface="Arial Rounded MT Bold"/>
                <a:cs typeface="Arial"/>
              </a:rPr>
              <a:t> للحصول على الطاقة.</a:t>
            </a:r>
            <a:endParaRPr lang="en-US" sz="1100" dirty="0">
              <a:solidFill>
                <a:srgbClr val="002060"/>
              </a:solidFill>
              <a:effectLst>
                <a:outerShdw blurRad="38100" dist="38100" dir="2700000" algn="tl">
                  <a:srgbClr val="000000">
                    <a:alpha val="43137"/>
                  </a:srgbClr>
                </a:outerShdw>
              </a:effectLst>
              <a:latin typeface="Calibri"/>
              <a:ea typeface="Calibri"/>
              <a:cs typeface="Arial"/>
            </a:endParaRPr>
          </a:p>
          <a:p>
            <a:pPr algn="just" rtl="1"/>
            <a:r>
              <a:rPr lang="ar-SA" sz="3200" dirty="0">
                <a:solidFill>
                  <a:srgbClr val="002060"/>
                </a:solidFill>
                <a:effectLst>
                  <a:outerShdw blurRad="38100" dist="38100" dir="2700000" algn="tl">
                    <a:srgbClr val="000000">
                      <a:alpha val="43137"/>
                    </a:srgbClr>
                  </a:outerShdw>
                </a:effectLst>
                <a:latin typeface="Arial Rounded MT Bold"/>
                <a:cs typeface="Arial"/>
              </a:rPr>
              <a:t> ج) آليات لعزل أو تخفيف آثار المواد السامة الموجودة في الوسط المحيط بالجذور.</a:t>
            </a:r>
            <a:endParaRPr lang="en-US" sz="1100" dirty="0">
              <a:solidFill>
                <a:srgbClr val="002060"/>
              </a:solidFill>
              <a:effectLst>
                <a:outerShdw blurRad="38100" dist="38100" dir="2700000" algn="tl">
                  <a:srgbClr val="000000">
                    <a:alpha val="43137"/>
                  </a:srgbClr>
                </a:outerShdw>
              </a:effectLst>
              <a:latin typeface="Calibri"/>
              <a:ea typeface="Calibri"/>
              <a:cs typeface="Arial"/>
            </a:endParaRPr>
          </a:p>
        </p:txBody>
      </p:sp>
      <p:sp>
        <p:nvSpPr>
          <p:cNvPr id="2" name="مستطيل 1"/>
          <p:cNvSpPr/>
          <p:nvPr/>
        </p:nvSpPr>
        <p:spPr>
          <a:xfrm>
            <a:off x="6858000" y="5029200"/>
            <a:ext cx="274434" cy="523220"/>
          </a:xfrm>
          <a:prstGeom prst="rect">
            <a:avLst/>
          </a:prstGeom>
        </p:spPr>
        <p:txBody>
          <a:bodyPr wrap="none">
            <a:spAutoFit/>
          </a:bodyPr>
          <a:lstStyle/>
          <a:p>
            <a:r>
              <a:rPr lang="en-US" sz="2800" dirty="0">
                <a:solidFill>
                  <a:srgbClr val="002060"/>
                </a:solidFill>
                <a:effectLst>
                  <a:outerShdw blurRad="38100" dist="38100" dir="2700000" algn="tl">
                    <a:srgbClr val="000000">
                      <a:alpha val="43137"/>
                    </a:srgbClr>
                  </a:outerShdw>
                </a:effectLst>
                <a:latin typeface="Arial Rounded MT Bold"/>
                <a:cs typeface="Arial"/>
              </a:rPr>
              <a:t> </a:t>
            </a:r>
            <a:endParaRPr lang="en-US" sz="2800" dirty="0"/>
          </a:p>
        </p:txBody>
      </p:sp>
      <p:sp>
        <p:nvSpPr>
          <p:cNvPr id="7" name="Slide Number Placeholder 6"/>
          <p:cNvSpPr>
            <a:spLocks noGrp="1"/>
          </p:cNvSpPr>
          <p:nvPr>
            <p:ph type="sldNum" sz="quarter" idx="12"/>
          </p:nvPr>
        </p:nvSpPr>
        <p:spPr/>
        <p:txBody>
          <a:bodyPr/>
          <a:lstStyle/>
          <a:p>
            <a:fld id="{AF90A6A5-4BBC-4C8D-9850-BB817983DEE0}" type="slidenum">
              <a:rPr lang="en-US" smtClean="0"/>
              <a:t>2</a:t>
            </a:fld>
            <a:endParaRPr lang="en-US"/>
          </a:p>
        </p:txBody>
      </p:sp>
      <p:sp>
        <p:nvSpPr>
          <p:cNvPr id="4" name="Date Placeholder 3"/>
          <p:cNvSpPr>
            <a:spLocks noGrp="1"/>
          </p:cNvSpPr>
          <p:nvPr>
            <p:ph type="dt" sz="half" idx="10"/>
          </p:nvPr>
        </p:nvSpPr>
        <p:spPr/>
        <p:txBody>
          <a:bodyPr/>
          <a:lstStyle/>
          <a:p>
            <a:fld id="{8EA5AFAB-65B1-4440-8105-5E1BA96FCC58}" type="datetime1">
              <a:rPr lang="en-US" smtClean="0"/>
              <a:t>1/26/2024</a:t>
            </a:fld>
            <a:endParaRPr lang="en-US"/>
          </a:p>
        </p:txBody>
      </p:sp>
      <p:sp>
        <p:nvSpPr>
          <p:cNvPr id="6" name="Footer Placeholder 5"/>
          <p:cNvSpPr>
            <a:spLocks noGrp="1"/>
          </p:cNvSpPr>
          <p:nvPr>
            <p:ph type="ftr" sz="quarter" idx="11"/>
          </p:nvPr>
        </p:nvSpPr>
        <p:spPr/>
        <p:txBody>
          <a:bodyPr/>
          <a:lstStyle/>
          <a:p>
            <a:r>
              <a:rPr lang="en-US"/>
              <a:t>Dr. Saud Alamri</a:t>
            </a:r>
            <a:endParaRPr lang="ar-SA" dirty="0"/>
          </a:p>
        </p:txBody>
      </p:sp>
      <p:sp>
        <p:nvSpPr>
          <p:cNvPr id="3" name="Rectangle 2"/>
          <p:cNvSpPr/>
          <p:nvPr/>
        </p:nvSpPr>
        <p:spPr>
          <a:xfrm>
            <a:off x="1066801" y="252756"/>
            <a:ext cx="9343505" cy="658642"/>
          </a:xfrm>
          <a:prstGeom prst="rect">
            <a:avLst/>
          </a:prstGeom>
        </p:spPr>
        <p:txBody>
          <a:bodyPr wrap="square">
            <a:spAutoFit/>
          </a:bodyPr>
          <a:lstStyle/>
          <a:p>
            <a:pPr algn="just" rtl="1">
              <a:lnSpc>
                <a:spcPct val="115000"/>
              </a:lnSpc>
            </a:pPr>
            <a:r>
              <a:rPr lang="ar-SA" sz="3200" dirty="0">
                <a:solidFill>
                  <a:srgbClr val="810000"/>
                </a:solidFill>
                <a:effectLst>
                  <a:outerShdw blurRad="38100" dist="38100" dir="2700000" algn="tl">
                    <a:srgbClr val="000000">
                      <a:alpha val="43137"/>
                    </a:srgbClr>
                  </a:outerShdw>
                </a:effectLst>
                <a:cs typeface="Arial"/>
              </a:rPr>
              <a:t>كيف تواجه النباتات مشكلات التربة الغدقة </a:t>
            </a:r>
            <a:r>
              <a:rPr lang="en-US" sz="3200" dirty="0">
                <a:solidFill>
                  <a:srgbClr val="810000"/>
                </a:solidFill>
                <a:effectLst>
                  <a:outerShdw blurRad="38100" dist="38100" dir="2700000" algn="tl">
                    <a:srgbClr val="000000">
                      <a:alpha val="43137"/>
                    </a:srgbClr>
                  </a:outerShdw>
                </a:effectLst>
                <a:cs typeface="Arial"/>
              </a:rPr>
              <a:t>(</a:t>
            </a:r>
            <a:r>
              <a:rPr lang="en-US" sz="2400" dirty="0">
                <a:solidFill>
                  <a:srgbClr val="810000"/>
                </a:solidFill>
                <a:effectLst>
                  <a:outerShdw blurRad="38100" dist="38100" dir="2700000" algn="tl">
                    <a:srgbClr val="000000">
                      <a:alpha val="43137"/>
                    </a:srgbClr>
                  </a:outerShdw>
                </a:effectLst>
                <a:cs typeface="Simplified Arabic"/>
              </a:rPr>
              <a:t>Water-Logged soils)</a:t>
            </a:r>
            <a:r>
              <a:rPr lang="ar-SA" sz="2400" dirty="0">
                <a:solidFill>
                  <a:srgbClr val="810000"/>
                </a:solidFill>
                <a:effectLst>
                  <a:outerShdw blurRad="38100" dist="38100" dir="2700000" algn="tl">
                    <a:srgbClr val="000000">
                      <a:alpha val="43137"/>
                    </a:srgbClr>
                  </a:outerShdw>
                </a:effectLst>
                <a:cs typeface="Arial"/>
              </a:rPr>
              <a:t>؟</a:t>
            </a:r>
            <a:endParaRPr lang="ar-SA" sz="2400" dirty="0">
              <a:solidFill>
                <a:srgbClr val="810000"/>
              </a:solidFill>
              <a:effectLst>
                <a:outerShdw blurRad="38100" dist="38100" dir="2700000" algn="tl">
                  <a:srgbClr val="000000">
                    <a:alpha val="43137"/>
                  </a:srgbClr>
                </a:outerShdw>
              </a:effectLst>
              <a:cs typeface="Simplified Arabic"/>
            </a:endParaRPr>
          </a:p>
        </p:txBody>
      </p:sp>
    </p:spTree>
    <p:extLst>
      <p:ext uri="{BB962C8B-B14F-4D97-AF65-F5344CB8AC3E}">
        <p14:creationId xmlns:p14="http://schemas.microsoft.com/office/powerpoint/2010/main" val="1542316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projectshare.esc4.net/video/assets/Science/Biology/Gateway%20Resources/pond%20succession%20-%20activity/img/spritesheet.png"/>
          <p:cNvPicPr>
            <a:picLocks noChangeAspect="1" noChangeArrowheads="1"/>
          </p:cNvPicPr>
          <p:nvPr/>
        </p:nvPicPr>
        <p:blipFill rotWithShape="1">
          <a:blip r:embed="rId2">
            <a:extLst>
              <a:ext uri="{28A0092B-C50C-407E-A947-70E740481C1C}">
                <a14:useLocalDpi xmlns:a14="http://schemas.microsoft.com/office/drawing/2010/main" val="0"/>
              </a:ext>
            </a:extLst>
          </a:blip>
          <a:srcRect r="10933" b="51189"/>
          <a:stretch/>
        </p:blipFill>
        <p:spPr bwMode="auto">
          <a:xfrm>
            <a:off x="1752600" y="1123950"/>
            <a:ext cx="8483600" cy="534670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AF90A6A5-4BBC-4C8D-9850-BB817983DEE0}" type="slidenum">
              <a:rPr lang="en-US" smtClean="0"/>
              <a:t>3</a:t>
            </a:fld>
            <a:endParaRPr lang="en-US"/>
          </a:p>
        </p:txBody>
      </p:sp>
      <p:sp>
        <p:nvSpPr>
          <p:cNvPr id="2" name="Date Placeholder 1"/>
          <p:cNvSpPr>
            <a:spLocks noGrp="1"/>
          </p:cNvSpPr>
          <p:nvPr>
            <p:ph type="dt" sz="half" idx="10"/>
          </p:nvPr>
        </p:nvSpPr>
        <p:spPr/>
        <p:txBody>
          <a:bodyPr/>
          <a:lstStyle/>
          <a:p>
            <a:fld id="{6201553A-DF33-4E92-8F66-89110B723FA7}" type="datetime1">
              <a:rPr lang="en-US" smtClean="0"/>
              <a:t>1/26/2024</a:t>
            </a:fld>
            <a:endParaRPr lang="en-US"/>
          </a:p>
        </p:txBody>
      </p:sp>
      <p:sp>
        <p:nvSpPr>
          <p:cNvPr id="3" name="Footer Placeholder 2"/>
          <p:cNvSpPr>
            <a:spLocks noGrp="1"/>
          </p:cNvSpPr>
          <p:nvPr>
            <p:ph type="ftr" sz="quarter" idx="11"/>
          </p:nvPr>
        </p:nvSpPr>
        <p:spPr/>
        <p:txBody>
          <a:bodyPr/>
          <a:lstStyle/>
          <a:p>
            <a:r>
              <a:rPr lang="en-US"/>
              <a:t>Dr. Saud Alamri</a:t>
            </a:r>
            <a:endParaRPr lang="ar-SA" dirty="0"/>
          </a:p>
        </p:txBody>
      </p:sp>
      <p:sp>
        <p:nvSpPr>
          <p:cNvPr id="7" name="عنوان 1"/>
          <p:cNvSpPr>
            <a:spLocks noGrp="1"/>
          </p:cNvSpPr>
          <p:nvPr>
            <p:ph type="title" idx="4294967295"/>
          </p:nvPr>
        </p:nvSpPr>
        <p:spPr>
          <a:xfrm>
            <a:off x="1524000" y="274638"/>
            <a:ext cx="9083615" cy="563562"/>
          </a:xfrm>
        </p:spPr>
        <p:txBody>
          <a:bodyPr>
            <a:noAutofit/>
          </a:bodyPr>
          <a:lstStyle/>
          <a:p>
            <a:pPr algn="ctr" rtl="1">
              <a:lnSpc>
                <a:spcPct val="115000"/>
              </a:lnSpc>
              <a:spcBef>
                <a:spcPts val="0"/>
              </a:spcBef>
              <a:spcAft>
                <a:spcPts val="1000"/>
              </a:spcAft>
            </a:pPr>
            <a:r>
              <a:rPr lang="ar-SA" sz="3200" dirty="0">
                <a:solidFill>
                  <a:srgbClr val="C00000"/>
                </a:solidFill>
                <a:effectLst>
                  <a:outerShdw blurRad="38100" dist="38100" dir="2700000" algn="tl">
                    <a:srgbClr val="000000">
                      <a:alpha val="43137"/>
                    </a:srgbClr>
                  </a:outerShdw>
                </a:effectLst>
                <a:latin typeface="Arial Rounded MT Bold"/>
                <a:ea typeface="+mn-ea"/>
                <a:cs typeface="Arial"/>
              </a:rPr>
              <a:t>سلسلة التعاقب المائي ( </a:t>
            </a:r>
            <a:r>
              <a:rPr lang="en-US" sz="2800" cap="small" dirty="0" err="1">
                <a:solidFill>
                  <a:srgbClr val="C00000"/>
                </a:solidFill>
                <a:effectLst>
                  <a:outerShdw blurRad="38100" dist="38100" dir="2700000" algn="tl">
                    <a:srgbClr val="000000">
                      <a:alpha val="43137"/>
                    </a:srgbClr>
                  </a:outerShdw>
                </a:effectLst>
                <a:latin typeface="Arial Rounded MT Bold"/>
                <a:ea typeface="+mn-ea"/>
                <a:cs typeface="Arial"/>
              </a:rPr>
              <a:t>Hydrosere</a:t>
            </a:r>
            <a:r>
              <a:rPr lang="ar-SA" sz="3200" dirty="0">
                <a:solidFill>
                  <a:srgbClr val="C00000"/>
                </a:solidFill>
                <a:effectLst>
                  <a:outerShdw blurRad="38100" dist="38100" dir="2700000" algn="tl">
                    <a:srgbClr val="000000">
                      <a:alpha val="43137"/>
                    </a:srgbClr>
                  </a:outerShdw>
                </a:effectLst>
                <a:latin typeface="Arial Rounded MT Bold"/>
                <a:ea typeface="+mn-ea"/>
                <a:cs typeface="Arial"/>
              </a:rPr>
              <a:t> ) </a:t>
            </a:r>
            <a:endParaRPr lang="en-US" sz="3200" dirty="0">
              <a:solidFill>
                <a:srgbClr val="C00000"/>
              </a:solidFill>
              <a:effectLst>
                <a:outerShdw blurRad="38100" dist="38100" dir="2700000" algn="tl">
                  <a:srgbClr val="000000">
                    <a:alpha val="43137"/>
                  </a:srgbClr>
                </a:outerShdw>
              </a:effectLst>
              <a:latin typeface="Arial Rounded MT Bold"/>
              <a:ea typeface="+mn-ea"/>
              <a:cs typeface="Arial"/>
            </a:endParaRPr>
          </a:p>
        </p:txBody>
      </p:sp>
    </p:spTree>
    <p:extLst>
      <p:ext uri="{BB962C8B-B14F-4D97-AF65-F5344CB8AC3E}">
        <p14:creationId xmlns:p14="http://schemas.microsoft.com/office/powerpoint/2010/main" val="20383474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AF90A6A5-4BBC-4C8D-9850-BB817983DEE0}" type="slidenum">
              <a:rPr lang="en-US" smtClean="0"/>
              <a:t>4</a:t>
            </a:fld>
            <a:endParaRPr lang="en-US"/>
          </a:p>
        </p:txBody>
      </p:sp>
      <p:sp>
        <p:nvSpPr>
          <p:cNvPr id="2" name="Date Placeholder 1"/>
          <p:cNvSpPr>
            <a:spLocks noGrp="1"/>
          </p:cNvSpPr>
          <p:nvPr>
            <p:ph type="dt" sz="half" idx="10"/>
          </p:nvPr>
        </p:nvSpPr>
        <p:spPr/>
        <p:txBody>
          <a:bodyPr/>
          <a:lstStyle/>
          <a:p>
            <a:fld id="{FED24012-6FAD-421A-9AB3-8ED3A87A63F9}" type="datetime1">
              <a:rPr lang="en-US" smtClean="0"/>
              <a:t>1/26/2024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3" name="عنصر نائب للمحتوى 2"/>
          <p:cNvSpPr>
            <a:spLocks noGrp="1"/>
          </p:cNvSpPr>
          <p:nvPr>
            <p:ph sz="quarter" idx="4294967295"/>
          </p:nvPr>
        </p:nvSpPr>
        <p:spPr>
          <a:xfrm>
            <a:off x="2080054" y="2067764"/>
            <a:ext cx="7772400" cy="4873625"/>
          </a:xfrm>
        </p:spPr>
        <p:txBody>
          <a:bodyPr>
            <a:normAutofit lnSpcReduction="10000"/>
          </a:bodyPr>
          <a:lstStyle/>
          <a:p>
            <a:pPr marL="0" indent="0" algn="r" rtl="1">
              <a:lnSpc>
                <a:spcPct val="115000"/>
              </a:lnSpc>
              <a:spcBef>
                <a:spcPts val="0"/>
              </a:spcBef>
              <a:spcAft>
                <a:spcPts val="1000"/>
              </a:spcAft>
              <a:buNone/>
            </a:pPr>
            <a:r>
              <a:rPr lang="ar-SA" sz="3200" dirty="0">
                <a:solidFill>
                  <a:srgbClr val="002060"/>
                </a:solidFill>
                <a:effectLst>
                  <a:outerShdw blurRad="38100" dist="38100" dir="2700000" algn="tl">
                    <a:srgbClr val="000000">
                      <a:alpha val="43137"/>
                    </a:srgbClr>
                  </a:outerShdw>
                </a:effectLst>
                <a:latin typeface="Arial Rounded MT Bold"/>
                <a:cs typeface="Arial"/>
              </a:rPr>
              <a:t>تمر هذه السلسة بعدة أطوار أو حلقات نلخصها فيما يأتي:-</a:t>
            </a:r>
            <a:endParaRPr lang="en-US" sz="3200" dirty="0">
              <a:solidFill>
                <a:srgbClr val="002060"/>
              </a:solidFill>
              <a:effectLst>
                <a:outerShdw blurRad="38100" dist="38100" dir="2700000" algn="tl">
                  <a:srgbClr val="000000">
                    <a:alpha val="43137"/>
                  </a:srgbClr>
                </a:outerShdw>
              </a:effectLst>
              <a:latin typeface="Arial Rounded MT Bold"/>
              <a:cs typeface="Arial"/>
            </a:endParaRPr>
          </a:p>
          <a:p>
            <a:pPr marL="0" indent="0" algn="r" rtl="1">
              <a:lnSpc>
                <a:spcPct val="115000"/>
              </a:lnSpc>
              <a:spcBef>
                <a:spcPts val="0"/>
              </a:spcBef>
              <a:spcAft>
                <a:spcPts val="1000"/>
              </a:spcAft>
              <a:buNone/>
            </a:pPr>
            <a:r>
              <a:rPr lang="ar-SA" sz="3200" dirty="0">
                <a:effectLst>
                  <a:outerShdw blurRad="38100" dist="38100" dir="2700000" algn="tl">
                    <a:srgbClr val="000000">
                      <a:alpha val="43137"/>
                    </a:srgbClr>
                  </a:outerShdw>
                </a:effectLst>
                <a:latin typeface="Arial Rounded MT Bold"/>
                <a:cs typeface="Arial"/>
              </a:rPr>
              <a:t>1- الطور المغمور ( </a:t>
            </a:r>
            <a:r>
              <a:rPr lang="en-US" sz="2600" dirty="0">
                <a:effectLst>
                  <a:outerShdw blurRad="38100" dist="38100" dir="2700000" algn="tl">
                    <a:srgbClr val="000000">
                      <a:alpha val="43137"/>
                    </a:srgbClr>
                  </a:outerShdw>
                </a:effectLst>
                <a:latin typeface="Arial Rounded MT Bold"/>
                <a:cs typeface="Arial"/>
              </a:rPr>
              <a:t>Submerged Stage</a:t>
            </a:r>
            <a:r>
              <a:rPr lang="ar-SA" sz="2600" dirty="0">
                <a:effectLst>
                  <a:outerShdw blurRad="38100" dist="38100" dir="2700000" algn="tl">
                    <a:srgbClr val="000000">
                      <a:alpha val="43137"/>
                    </a:srgbClr>
                  </a:outerShdw>
                </a:effectLst>
                <a:latin typeface="Arial Rounded MT Bold"/>
                <a:cs typeface="Arial"/>
              </a:rPr>
              <a:t> </a:t>
            </a:r>
            <a:r>
              <a:rPr lang="ar-SA" sz="3200" dirty="0">
                <a:effectLst>
                  <a:outerShdw blurRad="38100" dist="38100" dir="2700000" algn="tl">
                    <a:srgbClr val="000000">
                      <a:alpha val="43137"/>
                    </a:srgbClr>
                  </a:outerShdw>
                </a:effectLst>
                <a:latin typeface="Arial Rounded MT Bold"/>
                <a:cs typeface="Arial"/>
              </a:rPr>
              <a:t>) </a:t>
            </a:r>
            <a:endParaRPr lang="en-US" sz="3200" dirty="0">
              <a:effectLst>
                <a:outerShdw blurRad="38100" dist="38100" dir="2700000" algn="tl">
                  <a:srgbClr val="000000">
                    <a:alpha val="43137"/>
                  </a:srgbClr>
                </a:outerShdw>
              </a:effectLst>
              <a:latin typeface="Arial Rounded MT Bold"/>
              <a:cs typeface="Arial"/>
            </a:endParaRPr>
          </a:p>
          <a:p>
            <a:pPr marL="0" indent="0" algn="r" rtl="1">
              <a:lnSpc>
                <a:spcPct val="115000"/>
              </a:lnSpc>
              <a:spcBef>
                <a:spcPts val="0"/>
              </a:spcBef>
              <a:spcAft>
                <a:spcPts val="1000"/>
              </a:spcAft>
              <a:buNone/>
            </a:pPr>
            <a:r>
              <a:rPr lang="ar-SA" sz="3200" dirty="0">
                <a:effectLst>
                  <a:outerShdw blurRad="38100" dist="38100" dir="2700000" algn="tl">
                    <a:srgbClr val="000000">
                      <a:alpha val="43137"/>
                    </a:srgbClr>
                  </a:outerShdw>
                </a:effectLst>
                <a:latin typeface="Arial Rounded MT Bold"/>
                <a:cs typeface="Arial"/>
              </a:rPr>
              <a:t>2- الطور الطافي ( </a:t>
            </a:r>
            <a:r>
              <a:rPr lang="en-US" sz="2600" dirty="0">
                <a:effectLst>
                  <a:outerShdw blurRad="38100" dist="38100" dir="2700000" algn="tl">
                    <a:srgbClr val="000000">
                      <a:alpha val="43137"/>
                    </a:srgbClr>
                  </a:outerShdw>
                </a:effectLst>
                <a:latin typeface="Arial Rounded MT Bold"/>
                <a:cs typeface="Arial"/>
              </a:rPr>
              <a:t>Floating Stage</a:t>
            </a:r>
            <a:r>
              <a:rPr lang="ar-SA" sz="2600" dirty="0">
                <a:effectLst>
                  <a:outerShdw blurRad="38100" dist="38100" dir="2700000" algn="tl">
                    <a:srgbClr val="000000">
                      <a:alpha val="43137"/>
                    </a:srgbClr>
                  </a:outerShdw>
                </a:effectLst>
                <a:latin typeface="Arial Rounded MT Bold"/>
                <a:cs typeface="Arial"/>
              </a:rPr>
              <a:t> </a:t>
            </a:r>
            <a:r>
              <a:rPr lang="ar-SA" sz="3200" dirty="0">
                <a:effectLst>
                  <a:outerShdw blurRad="38100" dist="38100" dir="2700000" algn="tl">
                    <a:srgbClr val="000000">
                      <a:alpha val="43137"/>
                    </a:srgbClr>
                  </a:outerShdw>
                </a:effectLst>
                <a:latin typeface="Arial Rounded MT Bold"/>
                <a:cs typeface="Arial"/>
              </a:rPr>
              <a:t>) </a:t>
            </a:r>
            <a:endParaRPr lang="en-US" sz="3200" dirty="0">
              <a:effectLst>
                <a:outerShdw blurRad="38100" dist="38100" dir="2700000" algn="tl">
                  <a:srgbClr val="000000">
                    <a:alpha val="43137"/>
                  </a:srgbClr>
                </a:outerShdw>
              </a:effectLst>
              <a:latin typeface="Arial Rounded MT Bold"/>
              <a:cs typeface="Arial"/>
            </a:endParaRPr>
          </a:p>
          <a:p>
            <a:pPr marL="0" indent="0" algn="r" rtl="1">
              <a:lnSpc>
                <a:spcPct val="115000"/>
              </a:lnSpc>
              <a:spcBef>
                <a:spcPts val="0"/>
              </a:spcBef>
              <a:spcAft>
                <a:spcPts val="1000"/>
              </a:spcAft>
              <a:buNone/>
            </a:pPr>
            <a:r>
              <a:rPr lang="ar-SA" sz="3200" dirty="0">
                <a:effectLst>
                  <a:outerShdw blurRad="38100" dist="38100" dir="2700000" algn="tl">
                    <a:srgbClr val="000000">
                      <a:alpha val="43137"/>
                    </a:srgbClr>
                  </a:outerShdw>
                </a:effectLst>
                <a:latin typeface="Arial Rounded MT Bold"/>
                <a:cs typeface="Arial"/>
              </a:rPr>
              <a:t>3- طور المستنقعات القصبية ( </a:t>
            </a:r>
            <a:r>
              <a:rPr lang="en-US" sz="2600" dirty="0">
                <a:effectLst>
                  <a:outerShdw blurRad="38100" dist="38100" dir="2700000" algn="tl">
                    <a:srgbClr val="000000">
                      <a:alpha val="43137"/>
                    </a:srgbClr>
                  </a:outerShdw>
                </a:effectLst>
                <a:latin typeface="Arial Rounded MT Bold"/>
                <a:cs typeface="Arial"/>
              </a:rPr>
              <a:t>Red-swamp Stage</a:t>
            </a:r>
            <a:r>
              <a:rPr lang="ar-SA" sz="2600" dirty="0">
                <a:effectLst>
                  <a:outerShdw blurRad="38100" dist="38100" dir="2700000" algn="tl">
                    <a:srgbClr val="000000">
                      <a:alpha val="43137"/>
                    </a:srgbClr>
                  </a:outerShdw>
                </a:effectLst>
                <a:latin typeface="Arial Rounded MT Bold"/>
                <a:cs typeface="Arial"/>
              </a:rPr>
              <a:t> </a:t>
            </a:r>
            <a:r>
              <a:rPr lang="ar-SA" sz="3200" dirty="0">
                <a:effectLst>
                  <a:outerShdw blurRad="38100" dist="38100" dir="2700000" algn="tl">
                    <a:srgbClr val="000000">
                      <a:alpha val="43137"/>
                    </a:srgbClr>
                  </a:outerShdw>
                </a:effectLst>
                <a:latin typeface="Arial Rounded MT Bold"/>
                <a:cs typeface="Arial"/>
              </a:rPr>
              <a:t>) </a:t>
            </a:r>
            <a:endParaRPr lang="en-US" sz="3200" dirty="0">
              <a:effectLst>
                <a:outerShdw blurRad="38100" dist="38100" dir="2700000" algn="tl">
                  <a:srgbClr val="000000">
                    <a:alpha val="43137"/>
                  </a:srgbClr>
                </a:outerShdw>
              </a:effectLst>
              <a:latin typeface="Arial Rounded MT Bold"/>
              <a:cs typeface="Arial"/>
            </a:endParaRPr>
          </a:p>
          <a:p>
            <a:pPr marL="0" indent="0" algn="r" rtl="1">
              <a:lnSpc>
                <a:spcPct val="115000"/>
              </a:lnSpc>
              <a:spcBef>
                <a:spcPts val="0"/>
              </a:spcBef>
              <a:spcAft>
                <a:spcPts val="1000"/>
              </a:spcAft>
              <a:buNone/>
            </a:pPr>
            <a:r>
              <a:rPr lang="ar-SA" sz="3200" dirty="0">
                <a:effectLst>
                  <a:outerShdw blurRad="38100" dist="38100" dir="2700000" algn="tl">
                    <a:srgbClr val="000000">
                      <a:alpha val="43137"/>
                    </a:srgbClr>
                  </a:outerShdw>
                </a:effectLst>
                <a:latin typeface="Arial Rounded MT Bold"/>
                <a:cs typeface="Arial"/>
              </a:rPr>
              <a:t>4- طور المروج البردية ( </a:t>
            </a:r>
            <a:r>
              <a:rPr lang="en-US" sz="2600" dirty="0">
                <a:effectLst>
                  <a:outerShdw blurRad="38100" dist="38100" dir="2700000" algn="tl">
                    <a:srgbClr val="000000">
                      <a:alpha val="43137"/>
                    </a:srgbClr>
                  </a:outerShdw>
                </a:effectLst>
                <a:latin typeface="Arial Rounded MT Bold"/>
                <a:cs typeface="Arial"/>
              </a:rPr>
              <a:t>Sedge-meadow Stage</a:t>
            </a:r>
            <a:r>
              <a:rPr lang="ar-SA" sz="2600" dirty="0">
                <a:effectLst>
                  <a:outerShdw blurRad="38100" dist="38100" dir="2700000" algn="tl">
                    <a:srgbClr val="000000">
                      <a:alpha val="43137"/>
                    </a:srgbClr>
                  </a:outerShdw>
                </a:effectLst>
                <a:latin typeface="Arial Rounded MT Bold"/>
                <a:cs typeface="Arial"/>
              </a:rPr>
              <a:t> </a:t>
            </a:r>
            <a:r>
              <a:rPr lang="ar-SA" sz="3200" dirty="0">
                <a:effectLst>
                  <a:outerShdw blurRad="38100" dist="38100" dir="2700000" algn="tl">
                    <a:srgbClr val="000000">
                      <a:alpha val="43137"/>
                    </a:srgbClr>
                  </a:outerShdw>
                </a:effectLst>
                <a:latin typeface="Arial Rounded MT Bold"/>
                <a:cs typeface="Arial"/>
              </a:rPr>
              <a:t>) </a:t>
            </a:r>
            <a:endParaRPr lang="en-US" sz="3200" dirty="0">
              <a:effectLst>
                <a:outerShdw blurRad="38100" dist="38100" dir="2700000" algn="tl">
                  <a:srgbClr val="000000">
                    <a:alpha val="43137"/>
                  </a:srgbClr>
                </a:outerShdw>
              </a:effectLst>
              <a:latin typeface="Arial Rounded MT Bold"/>
              <a:cs typeface="Arial"/>
            </a:endParaRPr>
          </a:p>
          <a:p>
            <a:pPr marL="0" indent="0" algn="r" rtl="1">
              <a:lnSpc>
                <a:spcPct val="115000"/>
              </a:lnSpc>
              <a:spcBef>
                <a:spcPts val="0"/>
              </a:spcBef>
              <a:spcAft>
                <a:spcPts val="1000"/>
              </a:spcAft>
              <a:buNone/>
            </a:pPr>
            <a:r>
              <a:rPr lang="ar-SA" sz="3200" dirty="0">
                <a:effectLst>
                  <a:outerShdw blurRad="38100" dist="38100" dir="2700000" algn="tl">
                    <a:srgbClr val="000000">
                      <a:alpha val="43137"/>
                    </a:srgbClr>
                  </a:outerShdw>
                </a:effectLst>
                <a:latin typeface="Arial Rounded MT Bold"/>
                <a:cs typeface="Arial"/>
              </a:rPr>
              <a:t>5- طور </a:t>
            </a:r>
            <a:r>
              <a:rPr lang="ar-SA" sz="3200" dirty="0">
                <a:effectLst>
                  <a:outerShdw blurRad="38100" dist="38100" dir="2700000" algn="tl">
                    <a:srgbClr val="000000">
                      <a:alpha val="43137"/>
                    </a:srgbClr>
                  </a:outerShdw>
                </a:effectLst>
                <a:cs typeface="Arial"/>
              </a:rPr>
              <a:t>الشجيرات </a:t>
            </a:r>
            <a:r>
              <a:rPr lang="ar-SA" sz="3200" dirty="0">
                <a:effectLst>
                  <a:outerShdw blurRad="38100" dist="38100" dir="2700000" algn="tl">
                    <a:srgbClr val="000000">
                      <a:alpha val="43137"/>
                    </a:srgbClr>
                  </a:outerShdw>
                </a:effectLst>
                <a:latin typeface="Arial Rounded MT Bold"/>
                <a:cs typeface="Arial"/>
              </a:rPr>
              <a:t>( </a:t>
            </a:r>
            <a:r>
              <a:rPr lang="en-US" sz="2600" dirty="0">
                <a:effectLst>
                  <a:outerShdw blurRad="38100" dist="38100" dir="2700000" algn="tl">
                    <a:srgbClr val="000000">
                      <a:alpha val="43137"/>
                    </a:srgbClr>
                  </a:outerShdw>
                </a:effectLst>
                <a:latin typeface="Arial Rounded MT Bold"/>
                <a:cs typeface="Arial"/>
              </a:rPr>
              <a:t>Woodland Stage</a:t>
            </a:r>
            <a:r>
              <a:rPr lang="ar-SA" sz="2600" dirty="0">
                <a:effectLst>
                  <a:outerShdw blurRad="38100" dist="38100" dir="2700000" algn="tl">
                    <a:srgbClr val="000000">
                      <a:alpha val="43137"/>
                    </a:srgbClr>
                  </a:outerShdw>
                </a:effectLst>
                <a:latin typeface="Arial Rounded MT Bold"/>
                <a:cs typeface="Arial"/>
              </a:rPr>
              <a:t> </a:t>
            </a:r>
            <a:r>
              <a:rPr lang="ar-SA" sz="3200" dirty="0">
                <a:effectLst>
                  <a:outerShdw blurRad="38100" dist="38100" dir="2700000" algn="tl">
                    <a:srgbClr val="000000">
                      <a:alpha val="43137"/>
                    </a:srgbClr>
                  </a:outerShdw>
                </a:effectLst>
                <a:latin typeface="Arial Rounded MT Bold"/>
                <a:cs typeface="Arial"/>
              </a:rPr>
              <a:t>) </a:t>
            </a:r>
            <a:endParaRPr lang="en-US" sz="3200" dirty="0">
              <a:effectLst>
                <a:outerShdw blurRad="38100" dist="38100" dir="2700000" algn="tl">
                  <a:srgbClr val="000000">
                    <a:alpha val="43137"/>
                  </a:srgbClr>
                </a:outerShdw>
              </a:effectLst>
              <a:latin typeface="Arial Rounded MT Bold"/>
              <a:cs typeface="Arial"/>
            </a:endParaRPr>
          </a:p>
          <a:p>
            <a:pPr marL="0" indent="0" algn="r" rtl="1">
              <a:lnSpc>
                <a:spcPct val="115000"/>
              </a:lnSpc>
              <a:spcBef>
                <a:spcPts val="0"/>
              </a:spcBef>
              <a:spcAft>
                <a:spcPts val="1000"/>
              </a:spcAft>
              <a:buNone/>
            </a:pPr>
            <a:r>
              <a:rPr lang="ar-SA" sz="3200" dirty="0">
                <a:effectLst>
                  <a:outerShdw blurRad="38100" dist="38100" dir="2700000" algn="tl">
                    <a:srgbClr val="000000">
                      <a:alpha val="43137"/>
                    </a:srgbClr>
                  </a:outerShdw>
                </a:effectLst>
                <a:latin typeface="Arial Rounded MT Bold"/>
                <a:cs typeface="Arial"/>
              </a:rPr>
              <a:t>6- طور الغابات </a:t>
            </a:r>
            <a:r>
              <a:rPr lang="ar-SA" sz="3200" dirty="0" err="1">
                <a:effectLst>
                  <a:outerShdw blurRad="38100" dist="38100" dir="2700000" algn="tl">
                    <a:srgbClr val="000000">
                      <a:alpha val="43137"/>
                    </a:srgbClr>
                  </a:outerShdw>
                </a:effectLst>
                <a:latin typeface="Arial Rounded MT Bold"/>
                <a:cs typeface="Arial"/>
              </a:rPr>
              <a:t>الذروية</a:t>
            </a:r>
            <a:r>
              <a:rPr lang="ar-SA" sz="3200" dirty="0">
                <a:effectLst>
                  <a:outerShdw blurRad="38100" dist="38100" dir="2700000" algn="tl">
                    <a:srgbClr val="000000">
                      <a:alpha val="43137"/>
                    </a:srgbClr>
                  </a:outerShdw>
                </a:effectLst>
                <a:latin typeface="Arial Rounded MT Bold"/>
                <a:cs typeface="Arial"/>
              </a:rPr>
              <a:t> ( </a:t>
            </a:r>
            <a:r>
              <a:rPr lang="en-US" sz="2600" dirty="0">
                <a:effectLst>
                  <a:outerShdw blurRad="38100" dist="38100" dir="2700000" algn="tl">
                    <a:srgbClr val="000000">
                      <a:alpha val="43137"/>
                    </a:srgbClr>
                  </a:outerShdw>
                </a:effectLst>
                <a:latin typeface="Arial Rounded MT Bold"/>
                <a:cs typeface="Arial"/>
              </a:rPr>
              <a:t>Climax Forest</a:t>
            </a:r>
            <a:r>
              <a:rPr lang="ar-SA" sz="2600" dirty="0">
                <a:effectLst>
                  <a:outerShdw blurRad="38100" dist="38100" dir="2700000" algn="tl">
                    <a:srgbClr val="000000">
                      <a:alpha val="43137"/>
                    </a:srgbClr>
                  </a:outerShdw>
                </a:effectLst>
                <a:latin typeface="Arial Rounded MT Bold"/>
                <a:cs typeface="Arial"/>
              </a:rPr>
              <a:t> </a:t>
            </a:r>
            <a:r>
              <a:rPr lang="ar-SA" sz="3200" dirty="0">
                <a:effectLst>
                  <a:outerShdw blurRad="38100" dist="38100" dir="2700000" algn="tl">
                    <a:srgbClr val="000000">
                      <a:alpha val="43137"/>
                    </a:srgbClr>
                  </a:outerShdw>
                </a:effectLst>
                <a:latin typeface="Arial Rounded MT Bold"/>
                <a:cs typeface="Arial"/>
              </a:rPr>
              <a:t>) </a:t>
            </a:r>
            <a:endParaRPr lang="en-US" sz="3200" dirty="0">
              <a:effectLst>
                <a:outerShdw blurRad="38100" dist="38100" dir="2700000" algn="tl">
                  <a:srgbClr val="000000">
                    <a:alpha val="43137"/>
                  </a:srgbClr>
                </a:outerShdw>
              </a:effectLst>
              <a:latin typeface="Arial Rounded MT Bold"/>
              <a:cs typeface="Arial"/>
            </a:endParaRPr>
          </a:p>
          <a:p>
            <a:pPr marL="0" indent="0">
              <a:buNone/>
            </a:pPr>
            <a:endParaRPr lang="en-US" dirty="0"/>
          </a:p>
        </p:txBody>
      </p:sp>
      <p:sp>
        <p:nvSpPr>
          <p:cNvPr id="5" name="عنوان 1"/>
          <p:cNvSpPr>
            <a:spLocks noGrp="1"/>
          </p:cNvSpPr>
          <p:nvPr>
            <p:ph type="title" idx="4294967295"/>
          </p:nvPr>
        </p:nvSpPr>
        <p:spPr>
          <a:xfrm>
            <a:off x="1524000" y="274638"/>
            <a:ext cx="9144000" cy="563562"/>
          </a:xfrm>
        </p:spPr>
        <p:txBody>
          <a:bodyPr>
            <a:noAutofit/>
          </a:bodyPr>
          <a:lstStyle/>
          <a:p>
            <a:pPr algn="ctr" rtl="1">
              <a:lnSpc>
                <a:spcPct val="115000"/>
              </a:lnSpc>
              <a:spcBef>
                <a:spcPts val="0"/>
              </a:spcBef>
              <a:spcAft>
                <a:spcPts val="1000"/>
              </a:spcAft>
            </a:pPr>
            <a:r>
              <a:rPr lang="ar-SA" sz="3200" dirty="0">
                <a:solidFill>
                  <a:srgbClr val="C00000"/>
                </a:solidFill>
                <a:effectLst>
                  <a:outerShdw blurRad="38100" dist="38100" dir="2700000" algn="tl">
                    <a:srgbClr val="000000">
                      <a:alpha val="43137"/>
                    </a:srgbClr>
                  </a:outerShdw>
                </a:effectLst>
                <a:latin typeface="Arial Rounded MT Bold"/>
                <a:ea typeface="+mn-ea"/>
                <a:cs typeface="Arial"/>
              </a:rPr>
              <a:t>سلسلة التعاقب المائي ( </a:t>
            </a:r>
            <a:r>
              <a:rPr lang="en-US" sz="2800" cap="small" dirty="0" err="1">
                <a:solidFill>
                  <a:srgbClr val="C00000"/>
                </a:solidFill>
                <a:effectLst>
                  <a:outerShdw blurRad="38100" dist="38100" dir="2700000" algn="tl">
                    <a:srgbClr val="000000">
                      <a:alpha val="43137"/>
                    </a:srgbClr>
                  </a:outerShdw>
                </a:effectLst>
                <a:latin typeface="Arial Rounded MT Bold"/>
                <a:ea typeface="+mn-ea"/>
                <a:cs typeface="Arial"/>
              </a:rPr>
              <a:t>Hydrosere</a:t>
            </a:r>
            <a:r>
              <a:rPr lang="ar-SA" sz="3200" dirty="0">
                <a:solidFill>
                  <a:srgbClr val="C00000"/>
                </a:solidFill>
                <a:effectLst>
                  <a:outerShdw blurRad="38100" dist="38100" dir="2700000" algn="tl">
                    <a:srgbClr val="000000">
                      <a:alpha val="43137"/>
                    </a:srgbClr>
                  </a:outerShdw>
                </a:effectLst>
                <a:latin typeface="Arial Rounded MT Bold"/>
                <a:ea typeface="+mn-ea"/>
                <a:cs typeface="Arial"/>
              </a:rPr>
              <a:t> ) </a:t>
            </a:r>
            <a:endParaRPr lang="en-US" sz="3200" dirty="0">
              <a:solidFill>
                <a:srgbClr val="C00000"/>
              </a:solidFill>
              <a:effectLst>
                <a:outerShdw blurRad="38100" dist="38100" dir="2700000" algn="tl">
                  <a:srgbClr val="000000">
                    <a:alpha val="43137"/>
                  </a:srgbClr>
                </a:outerShdw>
              </a:effectLst>
              <a:latin typeface="Arial Rounded MT Bold"/>
              <a:ea typeface="+mn-ea"/>
              <a:cs typeface="Arial"/>
            </a:endParaRPr>
          </a:p>
        </p:txBody>
      </p:sp>
      <p:sp>
        <p:nvSpPr>
          <p:cNvPr id="7" name="عنصر نائب للمحتوى 2"/>
          <p:cNvSpPr txBox="1">
            <a:spLocks/>
          </p:cNvSpPr>
          <p:nvPr/>
        </p:nvSpPr>
        <p:spPr>
          <a:xfrm>
            <a:off x="2133600" y="838200"/>
            <a:ext cx="7772400" cy="4873752"/>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gn="r" rtl="1">
              <a:lnSpc>
                <a:spcPct val="115000"/>
              </a:lnSpc>
              <a:spcBef>
                <a:spcPts val="0"/>
              </a:spcBef>
              <a:spcAft>
                <a:spcPts val="1000"/>
              </a:spcAft>
              <a:buNone/>
            </a:pPr>
            <a:r>
              <a:rPr lang="ar-SA" sz="3200" dirty="0">
                <a:solidFill>
                  <a:srgbClr val="002060"/>
                </a:solidFill>
                <a:effectLst>
                  <a:outerShdw blurRad="38100" dist="38100" dir="2700000" algn="tl">
                    <a:srgbClr val="000000">
                      <a:alpha val="43137"/>
                    </a:srgbClr>
                  </a:outerShdw>
                </a:effectLst>
                <a:latin typeface="Arial Rounded MT Bold"/>
                <a:cs typeface="Arial"/>
              </a:rPr>
              <a:t>هي ظاهرة التعاقب المطرد للمجتمعات النباتية في مساحة معينة من البيئات المائية (حواف البحيرات الأنهار)</a:t>
            </a:r>
            <a:endParaRPr lang="en-US" dirty="0"/>
          </a:p>
        </p:txBody>
      </p:sp>
    </p:spTree>
    <p:extLst>
      <p:ext uri="{BB962C8B-B14F-4D97-AF65-F5344CB8AC3E}">
        <p14:creationId xmlns:p14="http://schemas.microsoft.com/office/powerpoint/2010/main" val="12707731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F90A6A5-4BBC-4C8D-9850-BB817983DEE0}" type="slidenum">
              <a:rPr lang="en-US" smtClean="0"/>
              <a:t>5</a:t>
            </a:fld>
            <a:endParaRPr lang="en-US"/>
          </a:p>
        </p:txBody>
      </p:sp>
      <p:sp>
        <p:nvSpPr>
          <p:cNvPr id="2" name="Date Placeholder 1"/>
          <p:cNvSpPr>
            <a:spLocks noGrp="1"/>
          </p:cNvSpPr>
          <p:nvPr>
            <p:ph type="dt" sz="half" idx="10"/>
          </p:nvPr>
        </p:nvSpPr>
        <p:spPr/>
        <p:txBody>
          <a:bodyPr/>
          <a:lstStyle/>
          <a:p>
            <a:fld id="{0C62B3BD-59BD-4AE1-9DE0-A2D0BB5705E5}" type="datetime1">
              <a:rPr lang="en-US" smtClean="0"/>
              <a:t>1/26/2024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3" name="عنصر نائب للمحتوى 2"/>
          <p:cNvSpPr>
            <a:spLocks noGrp="1"/>
          </p:cNvSpPr>
          <p:nvPr>
            <p:ph sz="quarter" idx="4294967295"/>
          </p:nvPr>
        </p:nvSpPr>
        <p:spPr>
          <a:xfrm>
            <a:off x="2162355" y="1447800"/>
            <a:ext cx="8160588" cy="5402263"/>
          </a:xfrm>
        </p:spPr>
        <p:txBody>
          <a:bodyPr>
            <a:normAutofit/>
          </a:bodyPr>
          <a:lstStyle/>
          <a:p>
            <a:pPr marL="0" indent="0" algn="just" rtl="1">
              <a:lnSpc>
                <a:spcPct val="115000"/>
              </a:lnSpc>
              <a:spcBef>
                <a:spcPts val="0"/>
              </a:spcBef>
              <a:spcAft>
                <a:spcPts val="1000"/>
              </a:spcAft>
              <a:buNone/>
            </a:pPr>
            <a:r>
              <a:rPr lang="ar-SA" sz="2000" dirty="0">
                <a:latin typeface="Calibri"/>
                <a:ea typeface="Calibri"/>
                <a:cs typeface="Arial"/>
              </a:rPr>
              <a:t> </a:t>
            </a:r>
            <a:endParaRPr lang="en-US" sz="2000" dirty="0">
              <a:latin typeface="Calibri"/>
              <a:ea typeface="Calibri"/>
              <a:cs typeface="Arial"/>
            </a:endParaRPr>
          </a:p>
          <a:p>
            <a:pPr marL="0" indent="0" algn="just" rtl="1">
              <a:lnSpc>
                <a:spcPct val="115000"/>
              </a:lnSpc>
              <a:spcBef>
                <a:spcPts val="0"/>
              </a:spcBef>
              <a:spcAft>
                <a:spcPts val="1000"/>
              </a:spcAft>
              <a:buNone/>
            </a:pPr>
            <a:r>
              <a:rPr lang="ar-SA" sz="3200" dirty="0">
                <a:solidFill>
                  <a:srgbClr val="002060"/>
                </a:solidFill>
                <a:effectLst>
                  <a:outerShdw blurRad="38100" dist="38100" dir="2700000" algn="tl">
                    <a:srgbClr val="000000">
                      <a:alpha val="43137"/>
                    </a:srgbClr>
                  </a:outerShdw>
                </a:effectLst>
                <a:latin typeface="Arial Rounded MT Bold"/>
                <a:cs typeface="Arial"/>
              </a:rPr>
              <a:t>تنمو في البحيرات الضحلة نسبيا نباتات تعيش مغمورة في الماء.</a:t>
            </a:r>
          </a:p>
          <a:p>
            <a:pPr marL="0" indent="0" algn="just" rtl="1">
              <a:lnSpc>
                <a:spcPct val="115000"/>
              </a:lnSpc>
              <a:spcBef>
                <a:spcPts val="0"/>
              </a:spcBef>
              <a:spcAft>
                <a:spcPts val="1000"/>
              </a:spcAft>
              <a:buNone/>
            </a:pPr>
            <a:r>
              <a:rPr lang="ar-SA" sz="3200" dirty="0">
                <a:solidFill>
                  <a:srgbClr val="002060"/>
                </a:solidFill>
                <a:effectLst>
                  <a:outerShdw blurRad="38100" dist="38100" dir="2700000" algn="tl">
                    <a:srgbClr val="000000">
                      <a:alpha val="43137"/>
                    </a:srgbClr>
                  </a:outerShdw>
                </a:effectLst>
                <a:latin typeface="Arial Rounded MT Bold"/>
                <a:cs typeface="Arial"/>
              </a:rPr>
              <a:t>تعتبر الطلائع في سلسلة التعاقب المائي وتنمو هذه النباتات على أعماق مختلفة ضاربة بجذورها غالبا في القاع الرملي أو الطيني.</a:t>
            </a:r>
          </a:p>
          <a:p>
            <a:pPr marL="0" indent="0" algn="just" rtl="1">
              <a:lnSpc>
                <a:spcPct val="115000"/>
              </a:lnSpc>
              <a:spcBef>
                <a:spcPts val="0"/>
              </a:spcBef>
              <a:spcAft>
                <a:spcPts val="1000"/>
              </a:spcAft>
              <a:buNone/>
            </a:pPr>
            <a:r>
              <a:rPr lang="ar-SA" sz="3200" dirty="0">
                <a:solidFill>
                  <a:srgbClr val="002060"/>
                </a:solidFill>
                <a:effectLst>
                  <a:outerShdw blurRad="38100" dist="38100" dir="2700000" algn="tl">
                    <a:srgbClr val="000000">
                      <a:alpha val="43137"/>
                    </a:srgbClr>
                  </a:outerShdw>
                </a:effectLst>
                <a:latin typeface="Arial Rounded MT Bold"/>
                <a:cs typeface="Arial"/>
              </a:rPr>
              <a:t>النباتات المغمورة تشكل كتلا كثيفة متشابكة يمتلئ بها الماء وتختلط فيها </a:t>
            </a:r>
            <a:r>
              <a:rPr lang="ar-SA" sz="3200" dirty="0">
                <a:solidFill>
                  <a:schemeClr val="accent1"/>
                </a:solidFill>
                <a:effectLst>
                  <a:outerShdw blurRad="38100" dist="38100" dir="2700000" algn="tl">
                    <a:srgbClr val="000000">
                      <a:alpha val="43137"/>
                    </a:srgbClr>
                  </a:outerShdw>
                </a:effectLst>
                <a:latin typeface="Arial Rounded MT Bold"/>
                <a:cs typeface="Arial"/>
              </a:rPr>
              <a:t>النباتات الزهرية بالطحالب.</a:t>
            </a:r>
            <a:endParaRPr lang="en-US" sz="3200" dirty="0">
              <a:solidFill>
                <a:srgbClr val="002060"/>
              </a:solidFill>
              <a:effectLst>
                <a:outerShdw blurRad="38100" dist="38100" dir="2700000" algn="tl">
                  <a:srgbClr val="000000">
                    <a:alpha val="43137"/>
                  </a:srgbClr>
                </a:outerShdw>
              </a:effectLst>
              <a:latin typeface="Arial Rounded MT Bold"/>
              <a:cs typeface="Arial"/>
            </a:endParaRPr>
          </a:p>
        </p:txBody>
      </p:sp>
      <p:sp>
        <p:nvSpPr>
          <p:cNvPr id="7" name="عنوان 1"/>
          <p:cNvSpPr txBox="1">
            <a:spLocks/>
          </p:cNvSpPr>
          <p:nvPr/>
        </p:nvSpPr>
        <p:spPr>
          <a:xfrm>
            <a:off x="1981200" y="274638"/>
            <a:ext cx="7467600" cy="1173162"/>
          </a:xfrm>
          <a:prstGeom prst="rect">
            <a:avLst/>
          </a:prstGeom>
        </p:spPr>
        <p:txBody>
          <a:bodyPr vert="horz" anchor="b">
            <a:no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rtl="1">
              <a:lnSpc>
                <a:spcPct val="115000"/>
              </a:lnSpc>
              <a:spcBef>
                <a:spcPts val="0"/>
              </a:spcBef>
              <a:spcAft>
                <a:spcPts val="1000"/>
              </a:spcAft>
            </a:pPr>
            <a:r>
              <a:rPr lang="ar-SA" sz="3200" dirty="0">
                <a:solidFill>
                  <a:srgbClr val="C00000"/>
                </a:solidFill>
                <a:effectLst>
                  <a:outerShdw blurRad="38100" dist="38100" dir="2700000" algn="tl">
                    <a:srgbClr val="000000">
                      <a:alpha val="43137"/>
                    </a:srgbClr>
                  </a:outerShdw>
                </a:effectLst>
                <a:latin typeface="Arial Rounded MT Bold"/>
                <a:ea typeface="+mn-ea"/>
                <a:cs typeface="Arial"/>
              </a:rPr>
              <a:t>1- الطور المغمور ( </a:t>
            </a:r>
            <a:r>
              <a:rPr lang="en-US" sz="2800" dirty="0">
                <a:solidFill>
                  <a:srgbClr val="C00000"/>
                </a:solidFill>
                <a:effectLst>
                  <a:outerShdw blurRad="38100" dist="38100" dir="2700000" algn="tl">
                    <a:srgbClr val="000000">
                      <a:alpha val="43137"/>
                    </a:srgbClr>
                  </a:outerShdw>
                </a:effectLst>
                <a:latin typeface="Arial Rounded MT Bold"/>
                <a:ea typeface="+mn-ea"/>
                <a:cs typeface="Arial"/>
              </a:rPr>
              <a:t>Submerged Stage</a:t>
            </a:r>
            <a:r>
              <a:rPr lang="ar-SA" sz="2800" dirty="0">
                <a:solidFill>
                  <a:srgbClr val="C00000"/>
                </a:solidFill>
                <a:effectLst>
                  <a:outerShdw blurRad="38100" dist="38100" dir="2700000" algn="tl">
                    <a:srgbClr val="000000">
                      <a:alpha val="43137"/>
                    </a:srgbClr>
                  </a:outerShdw>
                </a:effectLst>
                <a:latin typeface="Arial Rounded MT Bold"/>
                <a:ea typeface="+mn-ea"/>
                <a:cs typeface="Arial"/>
              </a:rPr>
              <a:t> </a:t>
            </a:r>
            <a:r>
              <a:rPr lang="ar-SA" sz="3200" dirty="0">
                <a:solidFill>
                  <a:srgbClr val="C00000"/>
                </a:solidFill>
                <a:effectLst>
                  <a:outerShdw blurRad="38100" dist="38100" dir="2700000" algn="tl">
                    <a:srgbClr val="000000">
                      <a:alpha val="43137"/>
                    </a:srgbClr>
                  </a:outerShdw>
                </a:effectLst>
                <a:latin typeface="Arial Rounded MT Bold"/>
                <a:ea typeface="+mn-ea"/>
                <a:cs typeface="Arial"/>
              </a:rPr>
              <a:t>) </a:t>
            </a:r>
            <a:br>
              <a:rPr lang="ar-SA" sz="3200" dirty="0">
                <a:solidFill>
                  <a:srgbClr val="C00000"/>
                </a:solidFill>
                <a:effectLst>
                  <a:outerShdw blurRad="38100" dist="38100" dir="2700000" algn="tl">
                    <a:srgbClr val="000000">
                      <a:alpha val="43137"/>
                    </a:srgbClr>
                  </a:outerShdw>
                </a:effectLst>
                <a:latin typeface="Arial Rounded MT Bold"/>
                <a:ea typeface="+mn-ea"/>
                <a:cs typeface="Arial"/>
              </a:rPr>
            </a:br>
            <a:r>
              <a:rPr lang="ar-SA" sz="2800" dirty="0">
                <a:solidFill>
                  <a:srgbClr val="C00000"/>
                </a:solidFill>
                <a:effectLst>
                  <a:outerShdw blurRad="38100" dist="38100" dir="2700000" algn="tl">
                    <a:srgbClr val="000000">
                      <a:alpha val="43137"/>
                    </a:srgbClr>
                  </a:outerShdw>
                </a:effectLst>
                <a:latin typeface="Arial Rounded MT Bold"/>
                <a:ea typeface="+mn-ea"/>
                <a:cs typeface="Arial"/>
              </a:rPr>
              <a:t>(طور النباتات المغمورة)</a:t>
            </a:r>
            <a:endParaRPr lang="en-US" sz="2800" dirty="0">
              <a:solidFill>
                <a:srgbClr val="C00000"/>
              </a:solidFill>
              <a:effectLst>
                <a:outerShdw blurRad="38100" dist="38100" dir="2700000" algn="tl">
                  <a:srgbClr val="000000">
                    <a:alpha val="43137"/>
                  </a:srgbClr>
                </a:outerShdw>
              </a:effectLst>
              <a:latin typeface="Arial Rounded MT Bold"/>
              <a:ea typeface="+mn-ea"/>
              <a:cs typeface="Arial"/>
            </a:endParaRPr>
          </a:p>
        </p:txBody>
      </p:sp>
    </p:spTree>
    <p:extLst>
      <p:ext uri="{BB962C8B-B14F-4D97-AF65-F5344CB8AC3E}">
        <p14:creationId xmlns:p14="http://schemas.microsoft.com/office/powerpoint/2010/main" val="39169562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F90A6A5-4BBC-4C8D-9850-BB817983DEE0}" type="slidenum">
              <a:rPr lang="en-US" smtClean="0"/>
              <a:t>6</a:t>
            </a:fld>
            <a:endParaRPr lang="en-US"/>
          </a:p>
        </p:txBody>
      </p:sp>
      <p:sp>
        <p:nvSpPr>
          <p:cNvPr id="2" name="Date Placeholder 1"/>
          <p:cNvSpPr>
            <a:spLocks noGrp="1"/>
          </p:cNvSpPr>
          <p:nvPr>
            <p:ph type="dt" sz="half" idx="10"/>
          </p:nvPr>
        </p:nvSpPr>
        <p:spPr/>
        <p:txBody>
          <a:bodyPr/>
          <a:lstStyle/>
          <a:p>
            <a:fld id="{678A4B7D-73A1-4926-AAB8-F49DA15CAC45}" type="datetime1">
              <a:rPr lang="en-US" smtClean="0"/>
              <a:t>1/26/2024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3" name="عنصر نائب للمحتوى 2"/>
          <p:cNvSpPr>
            <a:spLocks noGrp="1"/>
          </p:cNvSpPr>
          <p:nvPr>
            <p:ph sz="quarter" idx="4294967295"/>
          </p:nvPr>
        </p:nvSpPr>
        <p:spPr>
          <a:xfrm>
            <a:off x="1808672" y="76200"/>
            <a:ext cx="8402128" cy="5829300"/>
          </a:xfrm>
        </p:spPr>
        <p:txBody>
          <a:bodyPr>
            <a:noAutofit/>
          </a:bodyPr>
          <a:lstStyle/>
          <a:p>
            <a:pPr marL="0" indent="0" algn="just" rtl="1">
              <a:lnSpc>
                <a:spcPct val="115000"/>
              </a:lnSpc>
              <a:spcBef>
                <a:spcPts val="0"/>
              </a:spcBef>
              <a:spcAft>
                <a:spcPts val="1000"/>
              </a:spcAft>
              <a:buNone/>
            </a:pPr>
            <a:r>
              <a:rPr lang="ar-SA" dirty="0">
                <a:latin typeface="Calibri"/>
                <a:ea typeface="Calibri"/>
                <a:cs typeface="Arial"/>
              </a:rPr>
              <a:t> </a:t>
            </a:r>
            <a:r>
              <a:rPr lang="ar-SA" sz="3200" dirty="0">
                <a:solidFill>
                  <a:srgbClr val="002060"/>
                </a:solidFill>
                <a:effectLst>
                  <a:outerShdw blurRad="38100" dist="38100" dir="2700000" algn="tl">
                    <a:srgbClr val="000000">
                      <a:alpha val="43137"/>
                    </a:srgbClr>
                  </a:outerShdw>
                </a:effectLst>
                <a:latin typeface="Arial Rounded MT Bold"/>
                <a:cs typeface="Arial"/>
              </a:rPr>
              <a:t>استمرار نمو هذه النباتات المغمورة سنة بعد أخرى له أثر كبير على البيئة:</a:t>
            </a:r>
          </a:p>
          <a:p>
            <a:pPr algn="just" rtl="1">
              <a:lnSpc>
                <a:spcPct val="115000"/>
              </a:lnSpc>
              <a:spcBef>
                <a:spcPts val="0"/>
              </a:spcBef>
              <a:spcAft>
                <a:spcPts val="1000"/>
              </a:spcAft>
              <a:buFontTx/>
              <a:buChar char="-"/>
            </a:pPr>
            <a:r>
              <a:rPr lang="ar-SA" sz="3200" dirty="0">
                <a:effectLst>
                  <a:outerShdw blurRad="38100" dist="38100" dir="2700000" algn="tl">
                    <a:srgbClr val="000000">
                      <a:alpha val="43137"/>
                    </a:srgbClr>
                  </a:outerShdw>
                </a:effectLst>
                <a:latin typeface="Arial Rounded MT Bold"/>
                <a:cs typeface="Arial"/>
              </a:rPr>
              <a:t>المواد العالقة التي يحملها معه التيار تترسب على هذه النباتات ثم تهبط منها إلى القاع.</a:t>
            </a:r>
          </a:p>
          <a:p>
            <a:pPr algn="just" rtl="1">
              <a:lnSpc>
                <a:spcPct val="115000"/>
              </a:lnSpc>
              <a:spcBef>
                <a:spcPts val="0"/>
              </a:spcBef>
              <a:spcAft>
                <a:spcPts val="1000"/>
              </a:spcAft>
              <a:buFontTx/>
              <a:buChar char="-"/>
            </a:pPr>
            <a:r>
              <a:rPr lang="ar-SA" sz="3200" dirty="0">
                <a:effectLst>
                  <a:outerShdw blurRad="38100" dist="38100" dir="2700000" algn="tl">
                    <a:srgbClr val="000000">
                      <a:alpha val="43137"/>
                    </a:srgbClr>
                  </a:outerShdw>
                </a:effectLst>
                <a:latin typeface="Arial Rounded MT Bold"/>
                <a:cs typeface="Arial"/>
              </a:rPr>
              <a:t>تموت الأجزاء المسنة من النباتات المغمورة وتغوص في الماء وتظل بدون تحلل نظرا لقلة وجود الأوكسجين عند ذلك العمق وتختلط بقايا الحيوانات أيضا وتكون جميع هذه المواد العضوية دبالا يربط التربة الطينية ويجعلها أكثر تماسكا وخصوبة.</a:t>
            </a:r>
          </a:p>
          <a:p>
            <a:pPr algn="just" rtl="1">
              <a:lnSpc>
                <a:spcPct val="115000"/>
              </a:lnSpc>
              <a:spcBef>
                <a:spcPts val="0"/>
              </a:spcBef>
              <a:spcAft>
                <a:spcPts val="1000"/>
              </a:spcAft>
              <a:buFontTx/>
              <a:buChar char="-"/>
            </a:pPr>
            <a:r>
              <a:rPr lang="ar-SA" sz="3200" dirty="0">
                <a:effectLst>
                  <a:outerShdw blurRad="38100" dist="38100" dir="2700000" algn="tl">
                    <a:srgbClr val="000000">
                      <a:alpha val="43137"/>
                    </a:srgbClr>
                  </a:outerShdw>
                </a:effectLst>
                <a:latin typeface="Arial Rounded MT Bold"/>
                <a:cs typeface="Arial"/>
              </a:rPr>
              <a:t>الترسيب يؤدي إلى نقص عمق الماء ورفع مستوى القاع وهو يؤدي إلى ظروف جديدة غير ملائمة لنمو النباتات الأصلية ولكنها تلائم ظهور أنواع جديدة</a:t>
            </a:r>
            <a:r>
              <a:rPr lang="ar-SA" dirty="0">
                <a:latin typeface="Calibri"/>
                <a:ea typeface="Calibri"/>
                <a:cs typeface="Arial"/>
              </a:rPr>
              <a:t>.</a:t>
            </a:r>
            <a:endParaRPr lang="en-US" dirty="0">
              <a:effectLst/>
              <a:latin typeface="Calibri"/>
              <a:ea typeface="Calibri"/>
              <a:cs typeface="Arial"/>
            </a:endParaRPr>
          </a:p>
        </p:txBody>
      </p:sp>
    </p:spTree>
    <p:extLst>
      <p:ext uri="{BB962C8B-B14F-4D97-AF65-F5344CB8AC3E}">
        <p14:creationId xmlns:p14="http://schemas.microsoft.com/office/powerpoint/2010/main" val="165586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F90A6A5-4BBC-4C8D-9850-BB817983DEE0}" type="slidenum">
              <a:rPr lang="en-US" smtClean="0"/>
              <a:t>7</a:t>
            </a:fld>
            <a:endParaRPr lang="en-US"/>
          </a:p>
        </p:txBody>
      </p:sp>
      <p:sp>
        <p:nvSpPr>
          <p:cNvPr id="2" name="Date Placeholder 1"/>
          <p:cNvSpPr>
            <a:spLocks noGrp="1"/>
          </p:cNvSpPr>
          <p:nvPr>
            <p:ph type="dt" sz="half" idx="10"/>
          </p:nvPr>
        </p:nvSpPr>
        <p:spPr/>
        <p:txBody>
          <a:bodyPr/>
          <a:lstStyle/>
          <a:p>
            <a:fld id="{B59ABB4E-D367-4AD1-9342-EC13B8BDE32C}" type="datetime1">
              <a:rPr lang="en-US" smtClean="0"/>
              <a:t>1/26/2024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3" name="عنصر نائب للمحتوى 2"/>
          <p:cNvSpPr>
            <a:spLocks noGrp="1"/>
          </p:cNvSpPr>
          <p:nvPr>
            <p:ph sz="quarter" idx="4294967295"/>
          </p:nvPr>
        </p:nvSpPr>
        <p:spPr>
          <a:xfrm>
            <a:off x="2080054" y="1764286"/>
            <a:ext cx="8077200" cy="4873625"/>
          </a:xfrm>
        </p:spPr>
        <p:txBody>
          <a:bodyPr>
            <a:normAutofit fontScale="62500" lnSpcReduction="20000"/>
          </a:bodyPr>
          <a:lstStyle/>
          <a:p>
            <a:pPr marL="0" indent="0" algn="just" rtl="1">
              <a:lnSpc>
                <a:spcPct val="115000"/>
              </a:lnSpc>
              <a:spcBef>
                <a:spcPts val="0"/>
              </a:spcBef>
              <a:spcAft>
                <a:spcPts val="1000"/>
              </a:spcAft>
              <a:buNone/>
            </a:pPr>
            <a:r>
              <a:rPr lang="ar-SA" sz="3200" dirty="0">
                <a:effectLst>
                  <a:outerShdw blurRad="38100" dist="38100" dir="2700000" algn="tl">
                    <a:srgbClr val="000000">
                      <a:alpha val="43137"/>
                    </a:srgbClr>
                  </a:outerShdw>
                </a:effectLst>
                <a:latin typeface="Calibri"/>
                <a:ea typeface="Calibri"/>
                <a:cs typeface="Arial"/>
              </a:rPr>
              <a:t> </a:t>
            </a:r>
            <a:r>
              <a:rPr lang="ar-SA" sz="5100" dirty="0">
                <a:solidFill>
                  <a:srgbClr val="002060"/>
                </a:solidFill>
                <a:effectLst>
                  <a:outerShdw blurRad="38100" dist="38100" dir="2700000" algn="tl">
                    <a:srgbClr val="000000">
                      <a:alpha val="43137"/>
                    </a:srgbClr>
                  </a:outerShdw>
                </a:effectLst>
                <a:latin typeface="Arial Rounded MT Bold"/>
                <a:cs typeface="Arial"/>
              </a:rPr>
              <a:t>عندما ينقص عمق الماء إلى أقل من </a:t>
            </a:r>
            <a:r>
              <a:rPr lang="ar-SA" sz="5100" dirty="0">
                <a:solidFill>
                  <a:schemeClr val="accent1"/>
                </a:solidFill>
                <a:effectLst>
                  <a:outerShdw blurRad="38100" dist="38100" dir="2700000" algn="tl">
                    <a:srgbClr val="000000">
                      <a:alpha val="43137"/>
                    </a:srgbClr>
                  </a:outerShdw>
                </a:effectLst>
                <a:latin typeface="Arial Rounded MT Bold"/>
                <a:cs typeface="Arial"/>
              </a:rPr>
              <a:t>ثلاثة أمتار </a:t>
            </a:r>
            <a:r>
              <a:rPr lang="ar-SA" sz="5100" dirty="0">
                <a:solidFill>
                  <a:srgbClr val="002060"/>
                </a:solidFill>
                <a:effectLst>
                  <a:outerShdw blurRad="38100" dist="38100" dir="2700000" algn="tl">
                    <a:srgbClr val="000000">
                      <a:alpha val="43137"/>
                    </a:srgbClr>
                  </a:outerShdw>
                </a:effectLst>
                <a:latin typeface="Arial Rounded MT Bold"/>
                <a:cs typeface="Arial"/>
              </a:rPr>
              <a:t>تبدأ أنواع جديدة من النباتات الطافية زحفها على الرقعة التي تشغلها نباتات الطليعة المغمورة.</a:t>
            </a:r>
          </a:p>
          <a:p>
            <a:pPr marL="0" indent="0" algn="just" rtl="1">
              <a:lnSpc>
                <a:spcPct val="115000"/>
              </a:lnSpc>
              <a:spcBef>
                <a:spcPts val="0"/>
              </a:spcBef>
              <a:spcAft>
                <a:spcPts val="1000"/>
              </a:spcAft>
              <a:buNone/>
            </a:pPr>
            <a:r>
              <a:rPr lang="ar-SA" sz="5100" dirty="0">
                <a:solidFill>
                  <a:srgbClr val="002060"/>
                </a:solidFill>
                <a:effectLst>
                  <a:outerShdw blurRad="38100" dist="38100" dir="2700000" algn="tl">
                    <a:srgbClr val="000000">
                      <a:alpha val="43137"/>
                    </a:srgbClr>
                  </a:outerShdw>
                </a:effectLst>
                <a:latin typeface="Arial Rounded MT Bold"/>
                <a:cs typeface="Arial"/>
              </a:rPr>
              <a:t>تهاجر هذه النباتات الوافدة عادة </a:t>
            </a:r>
            <a:r>
              <a:rPr lang="ar-SA" sz="5100" dirty="0">
                <a:solidFill>
                  <a:schemeClr val="accent1"/>
                </a:solidFill>
                <a:effectLst>
                  <a:outerShdw blurRad="38100" dist="38100" dir="2700000" algn="tl">
                    <a:srgbClr val="000000">
                      <a:alpha val="43137"/>
                    </a:srgbClr>
                  </a:outerShdw>
                </a:effectLst>
                <a:latin typeface="Arial Rounded MT Bold"/>
                <a:cs typeface="Arial"/>
              </a:rPr>
              <a:t>بواسطة </a:t>
            </a:r>
            <a:r>
              <a:rPr lang="ar-SA" sz="5100" dirty="0" err="1">
                <a:solidFill>
                  <a:schemeClr val="accent1"/>
                </a:solidFill>
                <a:effectLst>
                  <a:outerShdw blurRad="38100" dist="38100" dir="2700000" algn="tl">
                    <a:srgbClr val="000000">
                      <a:alpha val="43137"/>
                    </a:srgbClr>
                  </a:outerShdw>
                </a:effectLst>
                <a:latin typeface="Arial Rounded MT Bold"/>
                <a:cs typeface="Arial"/>
              </a:rPr>
              <a:t>الرايزومات</a:t>
            </a:r>
            <a:r>
              <a:rPr lang="ar-SA" sz="5100" dirty="0">
                <a:solidFill>
                  <a:schemeClr val="accent1"/>
                </a:solidFill>
                <a:effectLst>
                  <a:outerShdw blurRad="38100" dist="38100" dir="2700000" algn="tl">
                    <a:srgbClr val="000000">
                      <a:alpha val="43137"/>
                    </a:srgbClr>
                  </a:outerShdw>
                </a:effectLst>
                <a:latin typeface="Arial Rounded MT Bold"/>
                <a:cs typeface="Arial"/>
              </a:rPr>
              <a:t> </a:t>
            </a:r>
            <a:r>
              <a:rPr lang="ar-SA" sz="5100" dirty="0">
                <a:solidFill>
                  <a:srgbClr val="002060"/>
                </a:solidFill>
                <a:effectLst>
                  <a:outerShdw blurRad="38100" dist="38100" dir="2700000" algn="tl">
                    <a:srgbClr val="000000">
                      <a:alpha val="43137"/>
                    </a:srgbClr>
                  </a:outerShdw>
                </a:effectLst>
                <a:latin typeface="Arial Rounded MT Bold"/>
                <a:cs typeface="Arial"/>
              </a:rPr>
              <a:t>من المياه الضحلة المجاورة وقد تجتمع أنواع عديدة أو تجتمع نوعان منها فقط أو يقتصر الغطاء على نوع واحد.</a:t>
            </a:r>
          </a:p>
          <a:p>
            <a:pPr marL="0" indent="0" algn="just" rtl="1">
              <a:lnSpc>
                <a:spcPct val="115000"/>
              </a:lnSpc>
              <a:spcBef>
                <a:spcPts val="0"/>
              </a:spcBef>
              <a:spcAft>
                <a:spcPts val="1000"/>
              </a:spcAft>
              <a:buNone/>
            </a:pPr>
            <a:r>
              <a:rPr lang="ar-SA" sz="5100" dirty="0">
                <a:solidFill>
                  <a:srgbClr val="002060"/>
                </a:solidFill>
                <a:effectLst>
                  <a:outerShdw blurRad="38100" dist="38100" dir="2700000" algn="tl">
                    <a:srgbClr val="000000">
                      <a:alpha val="43137"/>
                    </a:srgbClr>
                  </a:outerShdw>
                </a:effectLst>
                <a:latin typeface="Arial Rounded MT Bold"/>
                <a:cs typeface="Arial"/>
              </a:rPr>
              <a:t>تتشبث بعض هذه النباتات جذورها بالطين الذي في القاع وبعضها تظل جذورها عالقة بالماء بعيدة عن القاع.</a:t>
            </a:r>
          </a:p>
        </p:txBody>
      </p:sp>
      <p:sp>
        <p:nvSpPr>
          <p:cNvPr id="5" name="عنوان 1"/>
          <p:cNvSpPr>
            <a:spLocks noGrp="1"/>
          </p:cNvSpPr>
          <p:nvPr>
            <p:ph type="title" idx="4294967295"/>
          </p:nvPr>
        </p:nvSpPr>
        <p:spPr>
          <a:xfrm>
            <a:off x="2128433" y="274638"/>
            <a:ext cx="7467600" cy="1249362"/>
          </a:xfrm>
        </p:spPr>
        <p:txBody>
          <a:bodyPr>
            <a:noAutofit/>
          </a:bodyPr>
          <a:lstStyle/>
          <a:p>
            <a:pPr algn="ctr" rtl="1">
              <a:lnSpc>
                <a:spcPct val="115000"/>
              </a:lnSpc>
              <a:spcBef>
                <a:spcPts val="0"/>
              </a:spcBef>
              <a:spcAft>
                <a:spcPts val="1000"/>
              </a:spcAft>
            </a:pPr>
            <a:r>
              <a:rPr lang="ar-SA" sz="3200" cap="small" dirty="0">
                <a:solidFill>
                  <a:srgbClr val="C00000"/>
                </a:solidFill>
                <a:effectLst>
                  <a:outerShdw blurRad="38100" dist="38100" dir="2700000" algn="tl">
                    <a:srgbClr val="000000">
                      <a:alpha val="43137"/>
                    </a:srgbClr>
                  </a:outerShdw>
                </a:effectLst>
                <a:latin typeface="Arial Rounded MT Bold"/>
                <a:ea typeface="+mn-ea"/>
                <a:cs typeface="Arial"/>
              </a:rPr>
              <a:t>2-الطور الطافي ( </a:t>
            </a:r>
            <a:r>
              <a:rPr lang="en-US" sz="3200" cap="small" dirty="0">
                <a:solidFill>
                  <a:srgbClr val="C00000"/>
                </a:solidFill>
                <a:effectLst>
                  <a:outerShdw blurRad="38100" dist="38100" dir="2700000" algn="tl">
                    <a:srgbClr val="000000">
                      <a:alpha val="43137"/>
                    </a:srgbClr>
                  </a:outerShdw>
                </a:effectLst>
                <a:latin typeface="Arial Rounded MT Bold"/>
                <a:ea typeface="+mn-ea"/>
                <a:cs typeface="Arial"/>
              </a:rPr>
              <a:t>Floating Stage</a:t>
            </a:r>
            <a:r>
              <a:rPr lang="ar-SA" sz="3200" cap="small" dirty="0">
                <a:solidFill>
                  <a:srgbClr val="C00000"/>
                </a:solidFill>
                <a:effectLst>
                  <a:outerShdw blurRad="38100" dist="38100" dir="2700000" algn="tl">
                    <a:srgbClr val="000000">
                      <a:alpha val="43137"/>
                    </a:srgbClr>
                  </a:outerShdw>
                </a:effectLst>
                <a:latin typeface="Arial Rounded MT Bold"/>
                <a:ea typeface="+mn-ea"/>
                <a:cs typeface="Arial"/>
              </a:rPr>
              <a:t> ) </a:t>
            </a:r>
            <a:r>
              <a:rPr lang="ar-SA" sz="3200" dirty="0">
                <a:solidFill>
                  <a:srgbClr val="C00000"/>
                </a:solidFill>
                <a:effectLst>
                  <a:outerShdw blurRad="38100" dist="38100" dir="2700000" algn="tl">
                    <a:srgbClr val="000000">
                      <a:alpha val="43137"/>
                    </a:srgbClr>
                  </a:outerShdw>
                </a:effectLst>
                <a:latin typeface="Arial Rounded MT Bold"/>
                <a:ea typeface="+mn-ea"/>
                <a:cs typeface="Arial"/>
              </a:rPr>
              <a:t/>
            </a:r>
            <a:br>
              <a:rPr lang="ar-SA" sz="3200" dirty="0">
                <a:solidFill>
                  <a:srgbClr val="C00000"/>
                </a:solidFill>
                <a:effectLst>
                  <a:outerShdw blurRad="38100" dist="38100" dir="2700000" algn="tl">
                    <a:srgbClr val="000000">
                      <a:alpha val="43137"/>
                    </a:srgbClr>
                  </a:outerShdw>
                </a:effectLst>
                <a:latin typeface="Arial Rounded MT Bold"/>
                <a:ea typeface="+mn-ea"/>
                <a:cs typeface="Arial"/>
              </a:rPr>
            </a:br>
            <a:r>
              <a:rPr lang="ar-SA" sz="2800" dirty="0">
                <a:solidFill>
                  <a:srgbClr val="C00000"/>
                </a:solidFill>
                <a:effectLst>
                  <a:outerShdw blurRad="38100" dist="38100" dir="2700000" algn="tl">
                    <a:srgbClr val="000000">
                      <a:alpha val="43137"/>
                    </a:srgbClr>
                  </a:outerShdw>
                </a:effectLst>
                <a:latin typeface="Arial Rounded MT Bold"/>
                <a:ea typeface="+mn-ea"/>
                <a:cs typeface="Arial"/>
              </a:rPr>
              <a:t>(طور النباتات ذات الأوراق الطافية)</a:t>
            </a:r>
          </a:p>
        </p:txBody>
      </p:sp>
    </p:spTree>
    <p:extLst>
      <p:ext uri="{BB962C8B-B14F-4D97-AF65-F5344CB8AC3E}">
        <p14:creationId xmlns:p14="http://schemas.microsoft.com/office/powerpoint/2010/main" val="41659627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F90A6A5-4BBC-4C8D-9850-BB817983DEE0}" type="slidenum">
              <a:rPr lang="en-US" smtClean="0"/>
              <a:t>8</a:t>
            </a:fld>
            <a:endParaRPr lang="en-US"/>
          </a:p>
        </p:txBody>
      </p:sp>
      <p:sp>
        <p:nvSpPr>
          <p:cNvPr id="2" name="Date Placeholder 1"/>
          <p:cNvSpPr>
            <a:spLocks noGrp="1"/>
          </p:cNvSpPr>
          <p:nvPr>
            <p:ph type="dt" sz="half" idx="10"/>
          </p:nvPr>
        </p:nvSpPr>
        <p:spPr/>
        <p:txBody>
          <a:bodyPr/>
          <a:lstStyle/>
          <a:p>
            <a:fld id="{50C461DF-E50A-4B21-A54C-710E1C47260A}" type="datetime1">
              <a:rPr lang="en-US" smtClean="0"/>
              <a:t>1/26/2024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3" name="عنصر نائب للمحتوى 2"/>
          <p:cNvSpPr>
            <a:spLocks noGrp="1"/>
          </p:cNvSpPr>
          <p:nvPr>
            <p:ph sz="quarter" idx="4294967295"/>
          </p:nvPr>
        </p:nvSpPr>
        <p:spPr>
          <a:xfrm>
            <a:off x="2050211" y="228601"/>
            <a:ext cx="8134711" cy="6245225"/>
          </a:xfrm>
        </p:spPr>
        <p:txBody>
          <a:bodyPr>
            <a:normAutofit lnSpcReduction="10000"/>
          </a:bodyPr>
          <a:lstStyle/>
          <a:p>
            <a:pPr marL="0" indent="0" algn="just" rtl="1">
              <a:lnSpc>
                <a:spcPct val="115000"/>
              </a:lnSpc>
              <a:spcBef>
                <a:spcPts val="0"/>
              </a:spcBef>
              <a:spcAft>
                <a:spcPts val="1000"/>
              </a:spcAft>
              <a:buNone/>
            </a:pPr>
            <a:r>
              <a:rPr lang="ar-SA" sz="3200" dirty="0">
                <a:solidFill>
                  <a:srgbClr val="002060"/>
                </a:solidFill>
                <a:effectLst>
                  <a:outerShdw blurRad="38100" dist="38100" dir="2700000" algn="tl">
                    <a:srgbClr val="000000">
                      <a:alpha val="43137"/>
                    </a:srgbClr>
                  </a:outerShdw>
                </a:effectLst>
                <a:latin typeface="Arial Rounded MT Bold"/>
                <a:cs typeface="Arial"/>
              </a:rPr>
              <a:t>في بداية هذا الطور ترافق النباتات الطافية النباتات المغمورة.</a:t>
            </a:r>
          </a:p>
          <a:p>
            <a:pPr marL="0" indent="0" algn="just" rtl="1">
              <a:lnSpc>
                <a:spcPct val="115000"/>
              </a:lnSpc>
              <a:spcBef>
                <a:spcPts val="0"/>
              </a:spcBef>
              <a:spcAft>
                <a:spcPts val="1000"/>
              </a:spcAft>
              <a:buNone/>
            </a:pPr>
            <a:r>
              <a:rPr lang="ar-SA" sz="3200" dirty="0">
                <a:solidFill>
                  <a:srgbClr val="002060"/>
                </a:solidFill>
                <a:effectLst>
                  <a:outerShdw blurRad="38100" dist="38100" dir="2700000" algn="tl">
                    <a:srgbClr val="000000">
                      <a:alpha val="43137"/>
                    </a:srgbClr>
                  </a:outerShdw>
                </a:effectLst>
                <a:latin typeface="Arial Rounded MT Bold"/>
                <a:cs typeface="Arial"/>
              </a:rPr>
              <a:t>كلما زادت عدد النباتات الطافية التي تعد على المكان واستمر انتشارها عام بعد عام، زادت تغطيتها لسطح الماء قل وصول الضوء إلى النباتات المغمورة. </a:t>
            </a:r>
          </a:p>
          <a:p>
            <a:pPr marL="0" indent="0" algn="just" rtl="1">
              <a:lnSpc>
                <a:spcPct val="115000"/>
              </a:lnSpc>
              <a:spcBef>
                <a:spcPts val="0"/>
              </a:spcBef>
              <a:spcAft>
                <a:spcPts val="1000"/>
              </a:spcAft>
              <a:buNone/>
            </a:pPr>
            <a:r>
              <a:rPr lang="ar-SA" sz="3200" dirty="0">
                <a:solidFill>
                  <a:srgbClr val="002060"/>
                </a:solidFill>
                <a:effectLst>
                  <a:outerShdw blurRad="38100" dist="38100" dir="2700000" algn="tl">
                    <a:srgbClr val="000000">
                      <a:alpha val="43137"/>
                    </a:srgbClr>
                  </a:outerShdw>
                </a:effectLst>
                <a:latin typeface="Arial Rounded MT Bold"/>
                <a:cs typeface="Arial"/>
              </a:rPr>
              <a:t>تساعد تكتل النباتات ذات الجذور الطليقة على سرعة تغطية السطح وإنقاص كمية الضوء ويترتب على تجمع السيقان عند سطح الماء وتشابكها بغزارة ترسيب التربة والمواد التي يحملها الماء. </a:t>
            </a:r>
          </a:p>
          <a:p>
            <a:pPr marL="0" indent="0" algn="just" rtl="1">
              <a:lnSpc>
                <a:spcPct val="115000"/>
              </a:lnSpc>
              <a:spcBef>
                <a:spcPts val="0"/>
              </a:spcBef>
              <a:spcAft>
                <a:spcPts val="1000"/>
              </a:spcAft>
              <a:buNone/>
            </a:pPr>
            <a:r>
              <a:rPr lang="ar-SA" sz="3200" dirty="0">
                <a:solidFill>
                  <a:srgbClr val="002060"/>
                </a:solidFill>
                <a:effectLst>
                  <a:outerShdw blurRad="38100" dist="38100" dir="2700000" algn="tl">
                    <a:srgbClr val="000000">
                      <a:alpha val="43137"/>
                    </a:srgbClr>
                  </a:outerShdw>
                </a:effectLst>
                <a:latin typeface="Arial Rounded MT Bold"/>
                <a:cs typeface="Arial"/>
              </a:rPr>
              <a:t>يستمر البناء إلى أن يصبح شاطئ البحيرة الذي تسوده النباتات الطافية صالحا لغزو نباتات جديدة وهي نباتات المستنقعات القصبية. </a:t>
            </a:r>
            <a:endParaRPr lang="en-US" sz="3200" dirty="0">
              <a:solidFill>
                <a:srgbClr val="002060"/>
              </a:solidFill>
              <a:effectLst>
                <a:outerShdw blurRad="38100" dist="38100" dir="2700000" algn="tl">
                  <a:srgbClr val="000000">
                    <a:alpha val="43137"/>
                  </a:srgbClr>
                </a:outerShdw>
              </a:effectLst>
              <a:latin typeface="Arial Rounded MT Bold"/>
              <a:cs typeface="Arial"/>
            </a:endParaRPr>
          </a:p>
        </p:txBody>
      </p:sp>
    </p:spTree>
    <p:extLst>
      <p:ext uri="{BB962C8B-B14F-4D97-AF65-F5344CB8AC3E}">
        <p14:creationId xmlns:p14="http://schemas.microsoft.com/office/powerpoint/2010/main" val="11618048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F90A6A5-4BBC-4C8D-9850-BB817983DEE0}" type="slidenum">
              <a:rPr lang="en-US" smtClean="0"/>
              <a:t>9</a:t>
            </a:fld>
            <a:endParaRPr lang="en-US"/>
          </a:p>
        </p:txBody>
      </p:sp>
      <p:sp>
        <p:nvSpPr>
          <p:cNvPr id="2" name="Date Placeholder 1"/>
          <p:cNvSpPr>
            <a:spLocks noGrp="1"/>
          </p:cNvSpPr>
          <p:nvPr>
            <p:ph type="dt" sz="half" idx="10"/>
          </p:nvPr>
        </p:nvSpPr>
        <p:spPr/>
        <p:txBody>
          <a:bodyPr/>
          <a:lstStyle/>
          <a:p>
            <a:fld id="{DA279385-558C-4A55-AA26-702C3C3864A0}" type="datetime1">
              <a:rPr lang="en-US" smtClean="0"/>
              <a:t>1/26/2024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3" name="عنصر نائب للمحتوى 2"/>
          <p:cNvSpPr>
            <a:spLocks noGrp="1"/>
          </p:cNvSpPr>
          <p:nvPr>
            <p:ph sz="quarter" idx="4294967295"/>
          </p:nvPr>
        </p:nvSpPr>
        <p:spPr>
          <a:xfrm>
            <a:off x="1955322" y="1608827"/>
            <a:ext cx="8376249" cy="4873625"/>
          </a:xfrm>
        </p:spPr>
        <p:txBody>
          <a:bodyPr>
            <a:noAutofit/>
          </a:bodyPr>
          <a:lstStyle/>
          <a:p>
            <a:pPr marL="0" indent="0" algn="just" rtl="1">
              <a:lnSpc>
                <a:spcPct val="115000"/>
              </a:lnSpc>
              <a:spcBef>
                <a:spcPts val="0"/>
              </a:spcBef>
              <a:spcAft>
                <a:spcPts val="1000"/>
              </a:spcAft>
              <a:buNone/>
            </a:pPr>
            <a:r>
              <a:rPr lang="ar-SA" dirty="0">
                <a:solidFill>
                  <a:srgbClr val="002060"/>
                </a:solidFill>
                <a:effectLst>
                  <a:outerShdw blurRad="38100" dist="38100" dir="2700000" algn="tl">
                    <a:srgbClr val="000000">
                      <a:alpha val="43137"/>
                    </a:srgbClr>
                  </a:outerShdw>
                </a:effectLst>
                <a:latin typeface="Arial Rounded MT Bold"/>
                <a:cs typeface="Arial"/>
              </a:rPr>
              <a:t>باستمرار </a:t>
            </a:r>
            <a:r>
              <a:rPr lang="ar-SA" dirty="0">
                <a:solidFill>
                  <a:schemeClr val="accent1"/>
                </a:solidFill>
                <a:effectLst>
                  <a:outerShdw blurRad="38100" dist="38100" dir="2700000" algn="tl">
                    <a:srgbClr val="000000">
                      <a:alpha val="43137"/>
                    </a:srgbClr>
                  </a:outerShdw>
                </a:effectLst>
                <a:latin typeface="Arial Rounded MT Bold"/>
                <a:cs typeface="Arial"/>
              </a:rPr>
              <a:t>التناقص في عمق الماء </a:t>
            </a:r>
            <a:r>
              <a:rPr lang="ar-SA" dirty="0">
                <a:solidFill>
                  <a:srgbClr val="002060"/>
                </a:solidFill>
                <a:effectLst>
                  <a:outerShdw blurRad="38100" dist="38100" dir="2700000" algn="tl">
                    <a:srgbClr val="000000">
                      <a:alpha val="43137"/>
                    </a:srgbClr>
                  </a:outerShdw>
                </a:effectLst>
                <a:latin typeface="Arial Rounded MT Bold"/>
                <a:cs typeface="Arial"/>
              </a:rPr>
              <a:t>وارتفاع مستوى القاع وازدياد خصوبة التربة يصبح من الممكن أن تغزوا الرقعة نباتات تنشب جذورها في القاع وتكون مغمورة جزئيا بينما ترتفع أوراقها وأجزائها العليا في الهواء ومن أمثلة هذه النباتات القصب والبردي والريس. </a:t>
            </a:r>
            <a:endParaRPr lang="en-US" dirty="0">
              <a:solidFill>
                <a:srgbClr val="002060"/>
              </a:solidFill>
              <a:effectLst>
                <a:outerShdw blurRad="38100" dist="38100" dir="2700000" algn="tl">
                  <a:srgbClr val="000000">
                    <a:alpha val="43137"/>
                  </a:srgbClr>
                </a:outerShdw>
              </a:effectLst>
              <a:latin typeface="Arial Rounded MT Bold"/>
              <a:cs typeface="Arial"/>
            </a:endParaRPr>
          </a:p>
          <a:p>
            <a:pPr marL="0" indent="0" algn="just" rtl="1">
              <a:lnSpc>
                <a:spcPct val="115000"/>
              </a:lnSpc>
              <a:spcBef>
                <a:spcPts val="0"/>
              </a:spcBef>
              <a:spcAft>
                <a:spcPts val="1000"/>
              </a:spcAft>
              <a:buNone/>
            </a:pPr>
            <a:r>
              <a:rPr lang="ar-SA" dirty="0">
                <a:solidFill>
                  <a:srgbClr val="002060"/>
                </a:solidFill>
                <a:effectLst>
                  <a:outerShdw blurRad="38100" dist="38100" dir="2700000" algn="tl">
                    <a:srgbClr val="000000">
                      <a:alpha val="43137"/>
                    </a:srgbClr>
                  </a:outerShdw>
                </a:effectLst>
                <a:latin typeface="Arial Rounded MT Bold"/>
                <a:cs typeface="Arial"/>
              </a:rPr>
              <a:t>وتغزوا هذه النباتات المنطقة التي تشغلها النباتات الطافية حيث لا يزيد عمق الماء على </a:t>
            </a:r>
            <a:r>
              <a:rPr lang="ar-SA" dirty="0">
                <a:solidFill>
                  <a:schemeClr val="accent1"/>
                </a:solidFill>
                <a:effectLst>
                  <a:outerShdw blurRad="38100" dist="38100" dir="2700000" algn="tl">
                    <a:srgbClr val="000000">
                      <a:alpha val="43137"/>
                    </a:srgbClr>
                  </a:outerShdw>
                </a:effectLst>
                <a:latin typeface="Arial Rounded MT Bold"/>
                <a:cs typeface="Arial"/>
              </a:rPr>
              <a:t>متر</a:t>
            </a:r>
            <a:r>
              <a:rPr lang="en-US" dirty="0">
                <a:solidFill>
                  <a:schemeClr val="accent1"/>
                </a:solidFill>
                <a:effectLst>
                  <a:outerShdw blurRad="38100" dist="38100" dir="2700000" algn="tl">
                    <a:srgbClr val="000000">
                      <a:alpha val="43137"/>
                    </a:srgbClr>
                  </a:outerShdw>
                </a:effectLst>
                <a:latin typeface="Arial Rounded MT Bold"/>
                <a:cs typeface="Arial"/>
              </a:rPr>
              <a:t> </a:t>
            </a:r>
            <a:r>
              <a:rPr lang="ar-SA" dirty="0">
                <a:solidFill>
                  <a:schemeClr val="accent1"/>
                </a:solidFill>
                <a:effectLst>
                  <a:outerShdw blurRad="38100" dist="38100" dir="2700000" algn="tl">
                    <a:srgbClr val="000000">
                      <a:alpha val="43137"/>
                    </a:srgbClr>
                  </a:outerShdw>
                </a:effectLst>
                <a:latin typeface="Arial Rounded MT Bold"/>
                <a:cs typeface="Arial"/>
              </a:rPr>
              <a:t>واحد</a:t>
            </a:r>
            <a:r>
              <a:rPr lang="ar-SA" dirty="0">
                <a:solidFill>
                  <a:srgbClr val="002060"/>
                </a:solidFill>
                <a:effectLst>
                  <a:outerShdw blurRad="38100" dist="38100" dir="2700000" algn="tl">
                    <a:srgbClr val="000000">
                      <a:alpha val="43137"/>
                    </a:srgbClr>
                  </a:outerShdw>
                </a:effectLst>
                <a:latin typeface="Arial Rounded MT Bold"/>
                <a:cs typeface="Arial"/>
              </a:rPr>
              <a:t>. </a:t>
            </a:r>
          </a:p>
          <a:p>
            <a:pPr marL="0" indent="0" algn="just" rtl="1">
              <a:lnSpc>
                <a:spcPct val="115000"/>
              </a:lnSpc>
              <a:spcBef>
                <a:spcPts val="0"/>
              </a:spcBef>
              <a:spcAft>
                <a:spcPts val="1000"/>
              </a:spcAft>
              <a:buNone/>
            </a:pPr>
            <a:r>
              <a:rPr lang="ar-SA" dirty="0">
                <a:solidFill>
                  <a:srgbClr val="002060"/>
                </a:solidFill>
                <a:effectLst>
                  <a:outerShdw blurRad="38100" dist="38100" dir="2700000" algn="tl">
                    <a:srgbClr val="000000">
                      <a:alpha val="43137"/>
                    </a:srgbClr>
                  </a:outerShdw>
                </a:effectLst>
                <a:latin typeface="Arial Rounded MT Bold"/>
                <a:cs typeface="Arial"/>
              </a:rPr>
              <a:t>تمتلك النباتات الغازية </a:t>
            </a:r>
            <a:r>
              <a:rPr lang="ar-SA" dirty="0" err="1">
                <a:solidFill>
                  <a:srgbClr val="002060"/>
                </a:solidFill>
                <a:effectLst>
                  <a:outerShdw blurRad="38100" dist="38100" dir="2700000" algn="tl">
                    <a:srgbClr val="000000">
                      <a:alpha val="43137"/>
                    </a:srgbClr>
                  </a:outerShdw>
                </a:effectLst>
                <a:latin typeface="Arial Rounded MT Bold"/>
                <a:cs typeface="Arial"/>
              </a:rPr>
              <a:t>رايزومات</a:t>
            </a:r>
            <a:r>
              <a:rPr lang="ar-SA" dirty="0">
                <a:solidFill>
                  <a:srgbClr val="002060"/>
                </a:solidFill>
                <a:effectLst>
                  <a:outerShdw blurRad="38100" dist="38100" dir="2700000" algn="tl">
                    <a:srgbClr val="000000">
                      <a:alpha val="43137"/>
                    </a:srgbClr>
                  </a:outerShdw>
                </a:effectLst>
                <a:latin typeface="Arial Rounded MT Bold"/>
                <a:cs typeface="Arial"/>
              </a:rPr>
              <a:t> كبيرة كثيرة التفرع تمتد مسافات طويلة ولغزارة نمو الأفرع الهوائية وارتفاعها تلقى ظلا ثقيلا على ما تحتها من نباتات فينقطع الضوء عن النباتات الطافية.</a:t>
            </a:r>
            <a:endParaRPr lang="en-US" dirty="0">
              <a:solidFill>
                <a:srgbClr val="002060"/>
              </a:solidFill>
              <a:effectLst>
                <a:outerShdw blurRad="38100" dist="38100" dir="2700000" algn="tl">
                  <a:srgbClr val="000000">
                    <a:alpha val="43137"/>
                  </a:srgbClr>
                </a:outerShdw>
              </a:effectLst>
              <a:latin typeface="Arial Rounded MT Bold"/>
              <a:cs typeface="Arial"/>
            </a:endParaRPr>
          </a:p>
        </p:txBody>
      </p:sp>
      <p:sp>
        <p:nvSpPr>
          <p:cNvPr id="5" name="عنوان 1"/>
          <p:cNvSpPr>
            <a:spLocks noGrp="1"/>
          </p:cNvSpPr>
          <p:nvPr>
            <p:ph type="title" idx="4294967295"/>
          </p:nvPr>
        </p:nvSpPr>
        <p:spPr>
          <a:xfrm>
            <a:off x="1524000" y="274638"/>
            <a:ext cx="9144000" cy="1325562"/>
          </a:xfrm>
        </p:spPr>
        <p:txBody>
          <a:bodyPr>
            <a:noAutofit/>
          </a:bodyPr>
          <a:lstStyle/>
          <a:p>
            <a:pPr algn="ctr" rtl="1">
              <a:lnSpc>
                <a:spcPct val="115000"/>
              </a:lnSpc>
              <a:spcBef>
                <a:spcPts val="0"/>
              </a:spcBef>
              <a:spcAft>
                <a:spcPts val="1000"/>
              </a:spcAft>
            </a:pPr>
            <a:r>
              <a:rPr lang="ar-SA" sz="3200" dirty="0">
                <a:solidFill>
                  <a:srgbClr val="C00000"/>
                </a:solidFill>
                <a:effectLst>
                  <a:outerShdw blurRad="38100" dist="38100" dir="2700000" algn="tl">
                    <a:srgbClr val="000000">
                      <a:alpha val="43137"/>
                    </a:srgbClr>
                  </a:outerShdw>
                </a:effectLst>
                <a:latin typeface="Arial Rounded MT Bold"/>
                <a:ea typeface="+mn-ea"/>
                <a:cs typeface="Arial"/>
              </a:rPr>
              <a:t>3-طور المستنقعات القصبية ( </a:t>
            </a:r>
            <a:r>
              <a:rPr lang="en-US" sz="3200" cap="small" dirty="0">
                <a:solidFill>
                  <a:srgbClr val="C00000"/>
                </a:solidFill>
                <a:effectLst>
                  <a:outerShdw blurRad="38100" dist="38100" dir="2700000" algn="tl">
                    <a:srgbClr val="000000">
                      <a:alpha val="43137"/>
                    </a:srgbClr>
                  </a:outerShdw>
                </a:effectLst>
                <a:latin typeface="Arial Rounded MT Bold"/>
                <a:ea typeface="+mn-ea"/>
                <a:cs typeface="Arial"/>
              </a:rPr>
              <a:t>Red-swamp Stage</a:t>
            </a:r>
            <a:r>
              <a:rPr lang="ar-SA" sz="3200" cap="small" dirty="0">
                <a:solidFill>
                  <a:srgbClr val="C00000"/>
                </a:solidFill>
                <a:effectLst>
                  <a:outerShdw blurRad="38100" dist="38100" dir="2700000" algn="tl">
                    <a:srgbClr val="000000">
                      <a:alpha val="43137"/>
                    </a:srgbClr>
                  </a:outerShdw>
                </a:effectLst>
                <a:latin typeface="Arial Rounded MT Bold"/>
                <a:ea typeface="+mn-ea"/>
                <a:cs typeface="Arial"/>
              </a:rPr>
              <a:t> </a:t>
            </a:r>
            <a:r>
              <a:rPr lang="ar-SA" sz="3200" dirty="0">
                <a:solidFill>
                  <a:srgbClr val="C00000"/>
                </a:solidFill>
                <a:effectLst>
                  <a:outerShdw blurRad="38100" dist="38100" dir="2700000" algn="tl">
                    <a:srgbClr val="000000">
                      <a:alpha val="43137"/>
                    </a:srgbClr>
                  </a:outerShdw>
                </a:effectLst>
                <a:latin typeface="Arial Rounded MT Bold"/>
                <a:ea typeface="+mn-ea"/>
                <a:cs typeface="Arial"/>
              </a:rPr>
              <a:t>)</a:t>
            </a:r>
            <a:r>
              <a:rPr lang="en-US" sz="3200" dirty="0">
                <a:solidFill>
                  <a:srgbClr val="C00000"/>
                </a:solidFill>
                <a:effectLst>
                  <a:outerShdw blurRad="38100" dist="38100" dir="2700000" algn="tl">
                    <a:srgbClr val="000000">
                      <a:alpha val="43137"/>
                    </a:srgbClr>
                  </a:outerShdw>
                </a:effectLst>
                <a:latin typeface="Arial Rounded MT Bold"/>
                <a:ea typeface="+mn-ea"/>
                <a:cs typeface="Arial"/>
              </a:rPr>
              <a:t/>
            </a:r>
            <a:br>
              <a:rPr lang="en-US" sz="3200" dirty="0">
                <a:solidFill>
                  <a:srgbClr val="C00000"/>
                </a:solidFill>
                <a:effectLst>
                  <a:outerShdw blurRad="38100" dist="38100" dir="2700000" algn="tl">
                    <a:srgbClr val="000000">
                      <a:alpha val="43137"/>
                    </a:srgbClr>
                  </a:outerShdw>
                </a:effectLst>
                <a:latin typeface="Arial Rounded MT Bold"/>
                <a:ea typeface="+mn-ea"/>
                <a:cs typeface="Arial"/>
              </a:rPr>
            </a:br>
            <a:r>
              <a:rPr lang="ar-SA" sz="2800" dirty="0">
                <a:solidFill>
                  <a:srgbClr val="C00000"/>
                </a:solidFill>
                <a:effectLst>
                  <a:outerShdw blurRad="38100" dist="38100" dir="2700000" algn="tl">
                    <a:srgbClr val="000000">
                      <a:alpha val="43137"/>
                    </a:srgbClr>
                  </a:outerShdw>
                </a:effectLst>
                <a:latin typeface="Arial Rounded MT Bold"/>
                <a:ea typeface="+mn-ea"/>
                <a:cs typeface="Arial"/>
              </a:rPr>
              <a:t>(طور النباتات البرمائية أو المنبثقة)</a:t>
            </a:r>
            <a:endParaRPr lang="en-US" sz="2800" dirty="0">
              <a:solidFill>
                <a:srgbClr val="C00000"/>
              </a:solidFill>
              <a:effectLst>
                <a:outerShdw blurRad="38100" dist="38100" dir="2700000" algn="tl">
                  <a:srgbClr val="000000">
                    <a:alpha val="43137"/>
                  </a:srgbClr>
                </a:outerShdw>
              </a:effectLst>
              <a:latin typeface="Arial Rounded MT Bold"/>
              <a:ea typeface="+mn-ea"/>
              <a:cs typeface="Arial"/>
            </a:endParaRPr>
          </a:p>
        </p:txBody>
      </p:sp>
    </p:spTree>
    <p:extLst>
      <p:ext uri="{BB962C8B-B14F-4D97-AF65-F5344CB8AC3E}">
        <p14:creationId xmlns:p14="http://schemas.microsoft.com/office/powerpoint/2010/main" val="39173464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905</Words>
  <Application>Microsoft Office PowerPoint</Application>
  <PresentationFormat>Widescreen</PresentationFormat>
  <Paragraphs>109</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Arial Rounded MT Bold</vt:lpstr>
      <vt:lpstr>Calibri</vt:lpstr>
      <vt:lpstr>Calibri Light</vt:lpstr>
      <vt:lpstr>Simplified Arabic</vt:lpstr>
      <vt:lpstr>Times New Roman</vt:lpstr>
      <vt:lpstr>Wingdings</vt:lpstr>
      <vt:lpstr>Office Theme</vt:lpstr>
      <vt:lpstr>تابع المحاضره السابعه</vt:lpstr>
      <vt:lpstr>PowerPoint Presentation</vt:lpstr>
      <vt:lpstr>سلسلة التعاقب المائي ( Hydrosere ) </vt:lpstr>
      <vt:lpstr>سلسلة التعاقب المائي ( Hydrosere ) </vt:lpstr>
      <vt:lpstr>PowerPoint Presentation</vt:lpstr>
      <vt:lpstr>PowerPoint Presentation</vt:lpstr>
      <vt:lpstr>2-الطور الطافي ( Floating Stage )  (طور النباتات ذات الأوراق الطافية)</vt:lpstr>
      <vt:lpstr>PowerPoint Presentation</vt:lpstr>
      <vt:lpstr>3-طور المستنقعات القصبية ( Red-swamp Stage ) (طور النباتات البرمائية أو المنبثقة)</vt:lpstr>
      <vt:lpstr>PowerPoint Presentation</vt:lpstr>
      <vt:lpstr>4- طور المروج البردية ( Sedge-meadow Stage ) (طور مروج السمار)</vt:lpstr>
      <vt:lpstr>PowerPoint Presentation</vt:lpstr>
      <vt:lpstr>5- طور الشجيرات ( Woodland Stage ) </vt:lpstr>
      <vt:lpstr>6- طور الغابات الذروية ( Climax Forest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maha abanomai</dc:creator>
  <cp:lastModifiedBy>maha abanomai</cp:lastModifiedBy>
  <cp:revision>3</cp:revision>
  <dcterms:created xsi:type="dcterms:W3CDTF">2024-01-26T08:34:55Z</dcterms:created>
  <dcterms:modified xsi:type="dcterms:W3CDTF">2024-01-26T08:46:12Z</dcterms:modified>
</cp:coreProperties>
</file>