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6" r:id="rId7"/>
    <p:sldId id="267" r:id="rId8"/>
    <p:sldId id="268" r:id="rId9"/>
    <p:sldId id="269" r:id="rId10"/>
    <p:sldId id="271"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92EC6-86AA-40B0-8FB5-D47659CD326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369481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92EC6-86AA-40B0-8FB5-D47659CD326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218604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92EC6-86AA-40B0-8FB5-D47659CD326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466069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92EC6-86AA-40B0-8FB5-D47659CD326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23851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A92EC6-86AA-40B0-8FB5-D47659CD326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2918605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A92EC6-86AA-40B0-8FB5-D47659CD3260}"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2187883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A92EC6-86AA-40B0-8FB5-D47659CD3260}"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4036385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A92EC6-86AA-40B0-8FB5-D47659CD3260}"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20452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92EC6-86AA-40B0-8FB5-D47659CD3260}"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191996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A92EC6-86AA-40B0-8FB5-D47659CD3260}"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4013117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A92EC6-86AA-40B0-8FB5-D47659CD3260}"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FADED-D7E2-4FD3-B1BD-B3D38A8EE17F}" type="slidenum">
              <a:rPr lang="en-US" smtClean="0"/>
              <a:t>‹#›</a:t>
            </a:fld>
            <a:endParaRPr lang="en-US"/>
          </a:p>
        </p:txBody>
      </p:sp>
    </p:spTree>
    <p:extLst>
      <p:ext uri="{BB962C8B-B14F-4D97-AF65-F5344CB8AC3E}">
        <p14:creationId xmlns:p14="http://schemas.microsoft.com/office/powerpoint/2010/main" val="4236416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92EC6-86AA-40B0-8FB5-D47659CD3260}"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FADED-D7E2-4FD3-B1BD-B3D38A8EE17F}" type="slidenum">
              <a:rPr lang="en-US" smtClean="0"/>
              <a:t>‹#›</a:t>
            </a:fld>
            <a:endParaRPr lang="en-US"/>
          </a:p>
        </p:txBody>
      </p:sp>
    </p:spTree>
    <p:extLst>
      <p:ext uri="{BB962C8B-B14F-4D97-AF65-F5344CB8AC3E}">
        <p14:creationId xmlns:p14="http://schemas.microsoft.com/office/powerpoint/2010/main" val="2832024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2574" y="69641"/>
            <a:ext cx="8162026" cy="5967788"/>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تأثير النباتات على بعضها البعض</a:t>
            </a:r>
            <a:endParaRPr lang="en-US" sz="1100" dirty="0">
              <a:effectLst>
                <a:outerShdw blurRad="38100" dist="38100" dir="2700000" algn="tl">
                  <a:srgbClr val="000000">
                    <a:alpha val="43137"/>
                  </a:srgbClr>
                </a:outerShdw>
              </a:effectLst>
              <a:latin typeface="Calibri"/>
              <a:ea typeface="Calibri"/>
              <a:cs typeface="+mj-cs"/>
            </a:endParaRPr>
          </a:p>
          <a:p>
            <a:pPr algn="ctr" rtl="1">
              <a:lnSpc>
                <a:spcPct val="115000"/>
              </a:lnSpc>
            </a:pPr>
            <a:r>
              <a:rPr lang="en-US" sz="2800" dirty="0">
                <a:solidFill>
                  <a:srgbClr val="810000"/>
                </a:solidFill>
                <a:effectLst>
                  <a:outerShdw blurRad="38100" dist="38100" dir="2700000" algn="tl">
                    <a:srgbClr val="000000">
                      <a:alpha val="43137"/>
                    </a:srgbClr>
                  </a:outerShdw>
                </a:effectLst>
                <a:latin typeface="Arial Rounded MT Bold"/>
                <a:cs typeface="+mj-cs"/>
              </a:rPr>
              <a:t>Effect of Plants on Each Other</a:t>
            </a:r>
            <a:endParaRPr lang="en-US" sz="105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إلتحام الجذور:</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تنتشر ظاهرة إلتحام (إنصهار) الجذور بين الأنواع النباتية وخاصة الأنواع</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الشجرية.</a:t>
            </a:r>
          </a:p>
          <a:p>
            <a:pPr algn="just" rtl="1">
              <a:lnSpc>
                <a:spcPct val="115000"/>
              </a:lnSpc>
            </a:pPr>
            <a:endParaRPr lang="ar-SA" sz="20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تكثر بشكل خاص بين جذور أفراد النوع الواحد ولكنها أقل نسبيًا بين</a:t>
            </a:r>
            <a:r>
              <a:rPr lang="ar-SA" sz="1100" dirty="0">
                <a:solidFill>
                  <a:schemeClr val="tx1">
                    <a:lumMod val="95000"/>
                    <a:lumOff val="5000"/>
                  </a:schemeClr>
                </a:solidFill>
                <a:effectLst>
                  <a:outerShdw blurRad="38100" dist="38100" dir="2700000" algn="tl">
                    <a:srgbClr val="000000">
                      <a:alpha val="43137"/>
                    </a:srgbClr>
                  </a:outerShdw>
                </a:effectLst>
                <a:latin typeface="Calibri"/>
                <a:cs typeface="+mj-cs"/>
              </a:rPr>
              <a:t> </a:t>
            </a:r>
            <a:r>
              <a:rPr lang="ar-SA" sz="3200" dirty="0">
                <a:solidFill>
                  <a:schemeClr val="tx1">
                    <a:lumMod val="95000"/>
                    <a:lumOff val="5000"/>
                  </a:schemeClr>
                </a:solidFill>
                <a:effectLst>
                  <a:outerShdw blurRad="38100" dist="38100" dir="2700000" algn="tl">
                    <a:srgbClr val="000000">
                      <a:alpha val="43137"/>
                    </a:srgbClr>
                  </a:outerShdw>
                </a:effectLst>
                <a:latin typeface="Arial Rounded MT Bold"/>
                <a:cs typeface="+mj-cs"/>
              </a:rPr>
              <a:t>أفراد الأنواع المختلفة.</a:t>
            </a:r>
          </a:p>
          <a:p>
            <a:pPr algn="just" rtl="1">
              <a:lnSpc>
                <a:spcPct val="115000"/>
              </a:lnSpc>
            </a:pPr>
            <a:endParaRPr lang="ar-SA" sz="2000" dirty="0">
              <a:solidFill>
                <a:srgbClr val="17365D"/>
              </a:solidFill>
              <a:effectLst>
                <a:outerShdw blurRad="38100" dist="38100" dir="2700000" algn="tl">
                  <a:srgbClr val="000000">
                    <a:alpha val="43137"/>
                  </a:srgbClr>
                </a:outerShdw>
              </a:effectLst>
              <a:latin typeface="Arial Rounded MT Bold"/>
              <a:cs typeface="+mj-cs"/>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بينت التجارب أن الماء ومواد الغذاء المعدني يمكن أن تنتقل من نبات</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إلى آخر من خلال جذوره الملتحمة. </a:t>
            </a:r>
            <a:endParaRPr lang="en-US" sz="1100" dirty="0">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a:t>
            </a:fld>
            <a:endParaRPr lang="en-US"/>
          </a:p>
        </p:txBody>
      </p:sp>
      <p:sp>
        <p:nvSpPr>
          <p:cNvPr id="2" name="Date Placeholder 1"/>
          <p:cNvSpPr>
            <a:spLocks noGrp="1"/>
          </p:cNvSpPr>
          <p:nvPr>
            <p:ph type="dt" sz="half" idx="10"/>
          </p:nvPr>
        </p:nvSpPr>
        <p:spPr/>
        <p:txBody>
          <a:bodyPr/>
          <a:lstStyle/>
          <a:p>
            <a:fld id="{72D3BDC2-4839-4836-A626-C850C057791C}" type="datetime1">
              <a:rPr lang="en-US" smtClean="0"/>
              <a:t>1/26/2024</a:t>
            </a:fld>
            <a:endParaRPr lang="en-US"/>
          </a:p>
        </p:txBody>
      </p:sp>
      <p:sp>
        <p:nvSpPr>
          <p:cNvPr id="4" name="Footer Placeholder 3"/>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169569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70593" y="-7993"/>
            <a:ext cx="8392064" cy="3100849"/>
          </a:xfrm>
          <a:prstGeom prst="rect">
            <a:avLst/>
          </a:prstGeom>
        </p:spPr>
        <p:txBody>
          <a:bodyPr wrap="square">
            <a:spAutoFit/>
          </a:bodyPr>
          <a:lstStyle/>
          <a:p>
            <a:pPr algn="just" rtl="1">
              <a:lnSpc>
                <a:spcPct val="115000"/>
              </a:lnSpc>
            </a:pPr>
            <a:endParaRPr lang="ar-SA" sz="1000" dirty="0">
              <a:solidFill>
                <a:srgbClr val="17365D"/>
              </a:solidFill>
              <a:effectLst>
                <a:outerShdw blurRad="38100" dist="38100" dir="2700000" algn="tl">
                  <a:srgbClr val="000000">
                    <a:alpha val="43137"/>
                  </a:srgbClr>
                </a:outerShdw>
              </a:effectLst>
              <a:latin typeface="Arial Rounded MT Bold"/>
              <a:cs typeface="Simplified Arabic"/>
            </a:endParaRPr>
          </a:p>
          <a:p>
            <a:pPr algn="just" rtl="1">
              <a:lnSpc>
                <a:spcPct val="115000"/>
              </a:lnSpc>
            </a:pPr>
            <a:r>
              <a:rPr lang="ar-SA" sz="3200" dirty="0">
                <a:solidFill>
                  <a:srgbClr val="C00000"/>
                </a:solidFill>
                <a:effectLst>
                  <a:outerShdw blurRad="38100" dist="38100" dir="2700000" algn="tl">
                    <a:srgbClr val="000000">
                      <a:alpha val="43137"/>
                    </a:srgbClr>
                  </a:outerShdw>
                </a:effectLst>
                <a:latin typeface="Arial Rounded MT Bold"/>
                <a:cs typeface="Simplified Arabic"/>
              </a:rPr>
              <a:t>النباتات </a:t>
            </a:r>
            <a:r>
              <a:rPr lang="ar-SA" sz="3200" dirty="0" smtClean="0">
                <a:solidFill>
                  <a:srgbClr val="C00000"/>
                </a:solidFill>
                <a:effectLst>
                  <a:outerShdw blurRad="38100" dist="38100" dir="2700000" algn="tl">
                    <a:srgbClr val="000000">
                      <a:alpha val="43137"/>
                    </a:srgbClr>
                  </a:outerShdw>
                </a:effectLst>
                <a:latin typeface="Arial Rounded MT Bold"/>
                <a:cs typeface="Simplified Arabic"/>
              </a:rPr>
              <a:t>العالقة</a:t>
            </a:r>
            <a:r>
              <a:rPr lang="en-US" sz="3200" dirty="0">
                <a:solidFill>
                  <a:srgbClr val="C00000"/>
                </a:solidFill>
                <a:effectLst>
                  <a:outerShdw blurRad="38100" dist="38100" dir="2700000" algn="tl">
                    <a:srgbClr val="000000">
                      <a:alpha val="43137"/>
                    </a:srgbClr>
                  </a:outerShdw>
                </a:effectLst>
                <a:latin typeface="Arial Rounded MT Bold"/>
              </a:rPr>
              <a:t>epiphytes</a:t>
            </a:r>
            <a:endParaRPr lang="ar-SA" sz="3200" dirty="0" smtClean="0">
              <a:solidFill>
                <a:srgbClr val="C00000"/>
              </a:solidFill>
              <a:effectLst>
                <a:outerShdw blurRad="38100" dist="38100" dir="2700000" algn="tl">
                  <a:srgbClr val="000000">
                    <a:alpha val="43137"/>
                  </a:srgbClr>
                </a:outerShdw>
              </a:effectLst>
              <a:latin typeface="Arial Rounded MT Bold"/>
              <a:cs typeface="Simplified Arabic"/>
            </a:endParaRPr>
          </a:p>
          <a:p>
            <a:pPr algn="just" rtl="1">
              <a:lnSpc>
                <a:spcPct val="115000"/>
              </a:lnSpc>
            </a:pPr>
            <a:r>
              <a:rPr lang="ar-SA" sz="3200" dirty="0" smtClean="0">
                <a:solidFill>
                  <a:srgbClr val="17365D"/>
                </a:solidFill>
                <a:effectLst>
                  <a:outerShdw blurRad="38100" dist="38100" dir="2700000" algn="tl">
                    <a:srgbClr val="000000">
                      <a:alpha val="43137"/>
                    </a:srgbClr>
                  </a:outerShdw>
                </a:effectLst>
                <a:latin typeface="Arial Rounded MT Bold"/>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هي تلك النباتات التي تستخدم النباتات الأخرى كوسط نمو</a:t>
            </a:r>
            <a:r>
              <a:rPr lang="en-US" sz="2400" dirty="0">
                <a:solidFill>
                  <a:srgbClr val="17365D"/>
                </a:solidFill>
                <a:effectLst>
                  <a:outerShdw blurRad="38100" dist="38100" dir="2700000" algn="tl">
                    <a:srgbClr val="000000">
                      <a:alpha val="43137"/>
                    </a:srgbClr>
                  </a:outerShdw>
                </a:effectLst>
                <a:cs typeface="Simplified Arabic"/>
              </a:rPr>
              <a:t>Substrate</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 </a:t>
            </a:r>
            <a:r>
              <a:rPr lang="ar-SA" sz="3200" dirty="0">
                <a:solidFill>
                  <a:srgbClr val="17365D"/>
                </a:solidFill>
                <a:effectLst>
                  <a:outerShdw blurRad="38100" dist="38100" dir="2700000" algn="tl">
                    <a:srgbClr val="000000">
                      <a:alpha val="43137"/>
                    </a:srgbClr>
                  </a:outerShdw>
                </a:effectLst>
                <a:cs typeface="Simplified Arabic"/>
              </a:rPr>
              <a:t>تنبت فيه بذورها وتنمو فيها كما تستخدمها أيضا كمستند لها </a:t>
            </a:r>
            <a:r>
              <a:rPr lang="ar-SA" sz="3200" dirty="0" smtClean="0">
                <a:solidFill>
                  <a:srgbClr val="17365D"/>
                </a:solidFill>
                <a:effectLst>
                  <a:outerShdw blurRad="38100" dist="38100" dir="2700000" algn="tl">
                    <a:srgbClr val="000000">
                      <a:alpha val="43137"/>
                    </a:srgbClr>
                  </a:outerShdw>
                </a:effectLst>
                <a:cs typeface="Simplified Arabic"/>
              </a:rPr>
              <a:t>.</a:t>
            </a:r>
            <a:endParaRPr lang="en-US" sz="1100" dirty="0">
              <a:effectLst>
                <a:outerShdw blurRad="38100" dist="38100" dir="2700000" algn="tl">
                  <a:srgbClr val="000000">
                    <a:alpha val="43137"/>
                  </a:srgbClr>
                </a:outerShdw>
              </a:effectLst>
              <a:latin typeface="Calibri"/>
              <a:ea typeface="Calibri"/>
              <a:cs typeface="Arial"/>
            </a:endParaRPr>
          </a:p>
          <a:p>
            <a:pPr algn="just" rtl="1">
              <a:lnSpc>
                <a:spcPct val="115000"/>
              </a:lnSpc>
            </a:pPr>
            <a:endParaRPr lang="en-US" sz="3200" dirty="0">
              <a:solidFill>
                <a:srgbClr val="17365D"/>
              </a:solidFill>
              <a:effectLst>
                <a:outerShdw blurRad="38100" dist="38100" dir="2700000" algn="tl">
                  <a:srgbClr val="000000">
                    <a:alpha val="43137"/>
                  </a:srgbClr>
                </a:outerShdw>
              </a:effectLst>
              <a:latin typeface="Arial Rounded MT Bold"/>
              <a:cs typeface="Simplified Arabic"/>
            </a:endParaRPr>
          </a:p>
        </p:txBody>
      </p:sp>
      <p:pic>
        <p:nvPicPr>
          <p:cNvPr id="5122" name="Picture 2" descr="http://ichef.bbci.co.uk/naturelibrary/images/ic/credit/640x395/e/ep/epiphyte/epiphyt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764" y="650683"/>
            <a:ext cx="1251915" cy="12238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F90A6A5-4BBC-4C8D-9850-BB817983DEE0}" type="slidenum">
              <a:rPr lang="en-US" smtClean="0"/>
              <a:t>10</a:t>
            </a:fld>
            <a:endParaRPr lang="en-US"/>
          </a:p>
        </p:txBody>
      </p:sp>
      <p:sp>
        <p:nvSpPr>
          <p:cNvPr id="2" name="Date Placeholder 1"/>
          <p:cNvSpPr>
            <a:spLocks noGrp="1"/>
          </p:cNvSpPr>
          <p:nvPr>
            <p:ph type="dt" sz="half" idx="10"/>
          </p:nvPr>
        </p:nvSpPr>
        <p:spPr/>
        <p:txBody>
          <a:bodyPr/>
          <a:lstStyle/>
          <a:p>
            <a:fld id="{CE537711-883B-464A-98F0-5BD19BAD99D5}"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
        <p:nvSpPr>
          <p:cNvPr id="7" name="Rectangle 6"/>
          <p:cNvSpPr/>
          <p:nvPr/>
        </p:nvSpPr>
        <p:spPr>
          <a:xfrm>
            <a:off x="5606080" y="2737556"/>
            <a:ext cx="5605731" cy="853311"/>
          </a:xfrm>
          <a:prstGeom prst="rect">
            <a:avLst/>
          </a:prstGeom>
        </p:spPr>
        <p:txBody>
          <a:bodyPr wrap="square">
            <a:spAutoFit/>
          </a:bodyPr>
          <a:lstStyle/>
          <a:p>
            <a:pPr algn="r">
              <a:lnSpc>
                <a:spcPct val="115000"/>
              </a:lnSpc>
            </a:pPr>
            <a:endParaRPr lang="en-US" sz="1100" dirty="0">
              <a:effectLst>
                <a:outerShdw blurRad="38100" dist="38100" dir="2700000" algn="tl">
                  <a:srgbClr val="000000">
                    <a:alpha val="43137"/>
                  </a:srgbClr>
                </a:outerShdw>
              </a:effectLst>
              <a:latin typeface="Calibri"/>
              <a:ea typeface="Calibri"/>
              <a:cs typeface="Arial"/>
            </a:endParaRPr>
          </a:p>
          <a:p>
            <a:pPr algn="r">
              <a:lnSpc>
                <a:spcPct val="115000"/>
              </a:lnSpc>
            </a:pPr>
            <a:r>
              <a:rPr lang="en-US" sz="2800" dirty="0">
                <a:solidFill>
                  <a:srgbClr val="810000"/>
                </a:solidFill>
                <a:effectLst>
                  <a:outerShdw blurRad="38100" dist="38100" dir="2700000" algn="tl">
                    <a:srgbClr val="000000">
                      <a:alpha val="43137"/>
                    </a:srgbClr>
                  </a:outerShdw>
                </a:effectLst>
                <a:latin typeface="Arial Rounded MT Bold"/>
              </a:rPr>
              <a:t>Hemiepiphytes </a:t>
            </a:r>
            <a:r>
              <a:rPr lang="ar-SA" sz="3200" dirty="0">
                <a:solidFill>
                  <a:srgbClr val="810000"/>
                </a:solidFill>
                <a:effectLst>
                  <a:outerShdw blurRad="38100" dist="38100" dir="2700000" algn="tl">
                    <a:srgbClr val="000000">
                      <a:alpha val="43137"/>
                    </a:srgbClr>
                  </a:outerShdw>
                </a:effectLst>
                <a:latin typeface="Arial Rounded MT Bold"/>
                <a:cs typeface="Arial"/>
              </a:rPr>
              <a:t>النباتات نصف العالقة</a:t>
            </a:r>
            <a:endParaRPr lang="en-US" sz="1100" dirty="0">
              <a:effectLst>
                <a:outerShdw blurRad="38100" dist="38100" dir="2700000" algn="tl">
                  <a:srgbClr val="000000">
                    <a:alpha val="43137"/>
                  </a:srgbClr>
                </a:outerShdw>
              </a:effectLst>
              <a:latin typeface="Calibri"/>
              <a:ea typeface="Calibri"/>
              <a:cs typeface="Arial"/>
            </a:endParaRPr>
          </a:p>
        </p:txBody>
      </p:sp>
      <p:sp>
        <p:nvSpPr>
          <p:cNvPr id="8" name="Rectangle 7"/>
          <p:cNvSpPr/>
          <p:nvPr/>
        </p:nvSpPr>
        <p:spPr>
          <a:xfrm>
            <a:off x="2977411" y="3041047"/>
            <a:ext cx="8376389" cy="3165482"/>
          </a:xfrm>
          <a:prstGeom prst="rect">
            <a:avLst/>
          </a:prstGeom>
        </p:spPr>
        <p:txBody>
          <a:bodyPr wrap="square">
            <a:spAutoFit/>
          </a:bodyPr>
          <a:lstStyle/>
          <a:p>
            <a:pPr algn="r">
              <a:lnSpc>
                <a:spcPct val="115000"/>
              </a:lnSpc>
            </a:pPr>
            <a:endParaRPr lang="en-US" sz="1100" dirty="0">
              <a:effectLst>
                <a:outerShdw blurRad="38100" dist="38100" dir="2700000" algn="tl">
                  <a:srgbClr val="000000">
                    <a:alpha val="43137"/>
                  </a:srgbClr>
                </a:outerShdw>
              </a:effectLst>
              <a:latin typeface="Calibri"/>
              <a:ea typeface="Calibri"/>
              <a:cs typeface="Arial"/>
            </a:endParaRPr>
          </a:p>
          <a:p>
            <a:pPr algn="r">
              <a:lnSpc>
                <a:spcPct val="115000"/>
              </a:lnSpc>
            </a:pPr>
            <a:endParaRPr lang="en-US" sz="1100" dirty="0">
              <a:effectLst>
                <a:outerShdw blurRad="38100" dist="38100" dir="2700000" algn="tl">
                  <a:srgbClr val="000000">
                    <a:alpha val="43137"/>
                  </a:srgbClr>
                </a:outerShdw>
              </a:effectLst>
              <a:latin typeface="Calibri"/>
              <a:ea typeface="Calibri"/>
              <a:cs typeface="Arial"/>
            </a:endParaRPr>
          </a:p>
          <a:p>
            <a:pPr algn="r">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وهي عبارة عن زمرة نباتية تحتل مكانًا وسطًا بين</a:t>
            </a:r>
          </a:p>
          <a:p>
            <a:pPr algn="r">
              <a:lnSpc>
                <a:spcPct val="115000"/>
              </a:lnSpc>
            </a:pPr>
            <a:r>
              <a:rPr lang="en-US" sz="2800" dirty="0">
                <a:solidFill>
                  <a:srgbClr val="17365D"/>
                </a:solidFill>
                <a:effectLst>
                  <a:outerShdw blurRad="38100" dist="38100" dir="2700000" algn="tl">
                    <a:srgbClr val="000000">
                      <a:alpha val="43137"/>
                    </a:srgbClr>
                  </a:outerShdw>
                </a:effectLst>
                <a:latin typeface="Arial Rounded MT Bold"/>
                <a:cs typeface="Simplified Arabic"/>
              </a:rPr>
              <a:t>Lianas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النباتات المتسلقة</a:t>
            </a:r>
            <a:endParaRPr lang="en-US" sz="3200" dirty="0">
              <a:solidFill>
                <a:srgbClr val="17365D"/>
              </a:solidFill>
              <a:effectLst>
                <a:outerShdw blurRad="38100" dist="38100" dir="2700000" algn="tl">
                  <a:srgbClr val="000000">
                    <a:alpha val="43137"/>
                  </a:srgbClr>
                </a:outerShdw>
              </a:effectLst>
              <a:latin typeface="Arial Rounded MT Bold"/>
              <a:cs typeface="Simplified Arabic"/>
            </a:endParaRPr>
          </a:p>
          <a:p>
            <a:pPr algn="r">
              <a:lnSpc>
                <a:spcPct val="115000"/>
              </a:lnSpc>
            </a:pPr>
            <a:r>
              <a:rPr lang="en-US" sz="2800" dirty="0">
                <a:solidFill>
                  <a:srgbClr val="17365D"/>
                </a:solidFill>
                <a:effectLst>
                  <a:outerShdw blurRad="38100" dist="38100" dir="2700000" algn="tl">
                    <a:srgbClr val="000000">
                      <a:alpha val="43137"/>
                    </a:srgbClr>
                  </a:outerShdw>
                </a:effectLst>
                <a:latin typeface="Arial Rounded MT Bold"/>
                <a:cs typeface="Simplified Arabic"/>
              </a:rPr>
              <a:t>Epiphytes</a:t>
            </a:r>
            <a:r>
              <a:rPr lang="en-US" sz="2400" dirty="0">
                <a:solidFill>
                  <a:srgbClr val="008100"/>
                </a:solidFill>
                <a:effectLst>
                  <a:outerShdw blurRad="38100" dist="38100" dir="2700000" algn="tl">
                    <a:srgbClr val="000000">
                      <a:alpha val="43137"/>
                    </a:srgbClr>
                  </a:outerShdw>
                </a:effectLst>
                <a:latin typeface="Arial Rounded MT Bold"/>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والنباتات العالقة</a:t>
            </a:r>
            <a:endParaRPr lang="en-US" sz="1100" dirty="0">
              <a:effectLst>
                <a:outerShdw blurRad="38100" dist="38100" dir="2700000" algn="tl">
                  <a:srgbClr val="000000">
                    <a:alpha val="43137"/>
                  </a:srgbClr>
                </a:outerShdw>
              </a:effectLst>
              <a:latin typeface="Calibri"/>
              <a:ea typeface="Calibri"/>
              <a:cs typeface="Arial"/>
            </a:endParaRPr>
          </a:p>
          <a:p>
            <a:pPr algn="r"/>
            <a:r>
              <a:rPr lang="ar-SA" sz="3200" dirty="0">
                <a:solidFill>
                  <a:srgbClr val="17365D"/>
                </a:solidFill>
                <a:effectLst>
                  <a:outerShdw blurRad="38100" dist="38100" dir="2700000" algn="tl">
                    <a:srgbClr val="000000">
                      <a:alpha val="43137"/>
                    </a:srgbClr>
                  </a:outerShdw>
                </a:effectLst>
                <a:latin typeface="Arial Rounded MT Bold"/>
                <a:cs typeface="Simplified Arabic"/>
              </a:rPr>
              <a:t>وتبدأ حياتها إما على شكل نباتات </a:t>
            </a:r>
          </a:p>
          <a:p>
            <a:pPr algn="r"/>
            <a:r>
              <a:rPr lang="ar-SA" sz="3200" dirty="0">
                <a:solidFill>
                  <a:srgbClr val="17365D"/>
                </a:solidFill>
                <a:effectLst>
                  <a:outerShdw blurRad="38100" dist="38100" dir="2700000" algn="tl">
                    <a:srgbClr val="000000">
                      <a:alpha val="43137"/>
                    </a:srgbClr>
                  </a:outerShdw>
                </a:effectLst>
                <a:latin typeface="Arial Rounded MT Bold"/>
                <a:cs typeface="Simplified Arabic"/>
              </a:rPr>
              <a:t>متسلقة وإما على شكل نباتات عالقة </a:t>
            </a:r>
            <a:endParaRPr lang="en-US" sz="3200" dirty="0">
              <a:solidFill>
                <a:srgbClr val="17365D"/>
              </a:solidFill>
              <a:effectLst>
                <a:outerShdw blurRad="38100" dist="38100" dir="2700000" algn="tl">
                  <a:srgbClr val="000000">
                    <a:alpha val="43137"/>
                  </a:srgbClr>
                </a:outerShdw>
              </a:effectLst>
              <a:latin typeface="Arial Rounded MT Bold"/>
              <a:cs typeface="Simplified Arabic"/>
            </a:endParaRPr>
          </a:p>
        </p:txBody>
      </p:sp>
      <p:pic>
        <p:nvPicPr>
          <p:cNvPr id="9" name="Picture 2" descr="http://farm7.static.flickr.com/6065/6143333923_fed07bc4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63" y="3726808"/>
            <a:ext cx="1251916" cy="139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8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0649" y="380195"/>
            <a:ext cx="8816757" cy="6044732"/>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Arial"/>
              </a:rPr>
              <a:t> النباتات المتسلقة </a:t>
            </a:r>
            <a:r>
              <a:rPr lang="en-US" sz="2800" dirty="0">
                <a:solidFill>
                  <a:srgbClr val="810000"/>
                </a:solidFill>
                <a:effectLst>
                  <a:outerShdw blurRad="38100" dist="38100" dir="2700000" algn="tl">
                    <a:srgbClr val="000000">
                      <a:alpha val="43137"/>
                    </a:srgbClr>
                  </a:outerShdw>
                </a:effectLst>
                <a:latin typeface="Arial Rounded MT Bold"/>
                <a:cs typeface="Arial"/>
              </a:rPr>
              <a:t>Lianas</a:t>
            </a:r>
            <a:endParaRPr lang="en-US" sz="1100" dirty="0">
              <a:effectLst>
                <a:outerShdw blurRad="38100" dist="38100" dir="2700000" algn="tl">
                  <a:srgbClr val="000000">
                    <a:alpha val="43137"/>
                  </a:srgbClr>
                </a:outerShdw>
              </a:effectLst>
              <a:latin typeface="Calibri"/>
              <a:ea typeface="Calibri"/>
              <a:cs typeface="Arial"/>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النباتات المتسلقة عبارة عن نباتات ضعيفة السيقان تحتاج إلى دعامات لكي</a:t>
            </a:r>
            <a:r>
              <a:rPr lang="ar-SA" sz="1100" dirty="0">
                <a:effectLst>
                  <a:outerShdw blurRad="38100" dist="38100" dir="2700000" algn="tl">
                    <a:srgbClr val="000000">
                      <a:alpha val="43137"/>
                    </a:srgbClr>
                  </a:outerShdw>
                </a:effectLst>
                <a:latin typeface="Calibri"/>
                <a:cs typeface="Arial"/>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تنمو رأسياً.</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تنبت بذور النباتات المتسلقة في التربة وتنمو بعد ذلك سوقها</a:t>
            </a:r>
            <a:r>
              <a:rPr lang="ar-SA" sz="1100" dirty="0">
                <a:effectLst>
                  <a:outerShdw blurRad="38100" dist="38100" dir="2700000" algn="tl">
                    <a:srgbClr val="000000">
                      <a:alpha val="43137"/>
                    </a:srgbClr>
                  </a:outerShdw>
                </a:effectLst>
                <a:latin typeface="Calibri"/>
                <a:cs typeface="Arial"/>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بسرعة دون أن تتشكل فيها أنسجة دعامية كثيرة.</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لذلك تلجأ إلى التسلق لتصل إلى المكان المناسب من حيث شدة الإضاءة؛ وهي تتسلق دعاماتها من النباتات</a:t>
            </a:r>
            <a:r>
              <a:rPr lang="ar-SA" sz="1100" dirty="0">
                <a:effectLst>
                  <a:outerShdw blurRad="38100" dist="38100" dir="2700000" algn="tl">
                    <a:srgbClr val="000000">
                      <a:alpha val="43137"/>
                    </a:srgbClr>
                  </a:outerShdw>
                </a:effectLst>
                <a:latin typeface="Calibri"/>
                <a:cs typeface="Arial"/>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المختلفة وذلك بواسطة:</a:t>
            </a:r>
            <a:endParaRPr lang="en-US" sz="1100" dirty="0">
              <a:effectLst>
                <a:outerShdw blurRad="38100" dist="38100" dir="2700000" algn="tl">
                  <a:srgbClr val="000000">
                    <a:alpha val="43137"/>
                  </a:srgbClr>
                </a:outerShdw>
              </a:effectLst>
              <a:latin typeface="Calibri"/>
              <a:ea typeface="Calibri"/>
              <a:cs typeface="Arial"/>
            </a:endParaRPr>
          </a:p>
          <a:p>
            <a:pPr marL="801688" indent="457200" algn="r" defTabSz="866775" rtl="1">
              <a:lnSpc>
                <a:spcPct val="115000"/>
              </a:lnSpc>
            </a:pPr>
            <a:r>
              <a:rPr lang="ar-SA" sz="2800" dirty="0">
                <a:solidFill>
                  <a:srgbClr val="810000"/>
                </a:solidFill>
                <a:effectLst>
                  <a:outerShdw blurRad="38100" dist="38100" dir="2700000" algn="tl">
                    <a:srgbClr val="000000">
                      <a:alpha val="43137"/>
                    </a:srgbClr>
                  </a:outerShdw>
                </a:effectLst>
                <a:latin typeface="Arial Rounded MT Bold"/>
                <a:cs typeface="Simplified Arabic"/>
              </a:rPr>
              <a:t>١) الأشواك أو المحاجم</a:t>
            </a:r>
            <a:r>
              <a:rPr lang="en-US" sz="2400" dirty="0">
                <a:solidFill>
                  <a:srgbClr val="810000"/>
                </a:solidFill>
                <a:effectLst>
                  <a:outerShdw blurRad="38100" dist="38100" dir="2700000" algn="tl">
                    <a:srgbClr val="000000">
                      <a:alpha val="43137"/>
                    </a:srgbClr>
                  </a:outerShdw>
                </a:effectLst>
                <a:cs typeface="Simplified Arabic"/>
              </a:rPr>
              <a:t>Suction discs </a:t>
            </a:r>
            <a:endParaRPr lang="ar-SA" sz="2800" dirty="0">
              <a:solidFill>
                <a:srgbClr val="810000"/>
              </a:solidFill>
              <a:effectLst>
                <a:outerShdw blurRad="38100" dist="38100" dir="2700000" algn="tl">
                  <a:srgbClr val="000000">
                    <a:alpha val="43137"/>
                  </a:srgbClr>
                </a:outerShdw>
              </a:effectLst>
              <a:latin typeface="Arial Rounded MT Bold"/>
              <a:cs typeface="Simplified Arabic"/>
            </a:endParaRPr>
          </a:p>
          <a:p>
            <a:pPr marL="801688" indent="457200" algn="r" defTabSz="866775" rtl="1">
              <a:lnSpc>
                <a:spcPct val="115000"/>
              </a:lnSpc>
            </a:pPr>
            <a:r>
              <a:rPr lang="ar-SA" sz="2800" dirty="0">
                <a:solidFill>
                  <a:srgbClr val="810000"/>
                </a:solidFill>
                <a:effectLst>
                  <a:outerShdw blurRad="38100" dist="38100" dir="2700000" algn="tl">
                    <a:srgbClr val="000000">
                      <a:alpha val="43137"/>
                    </a:srgbClr>
                  </a:outerShdw>
                </a:effectLst>
                <a:latin typeface="Arial Rounded MT Bold"/>
                <a:cs typeface="Simplified Arabic"/>
              </a:rPr>
              <a:t>٢) الجذور العرضية </a:t>
            </a:r>
            <a:r>
              <a:rPr lang="en-US" sz="2400" dirty="0">
                <a:solidFill>
                  <a:srgbClr val="810000"/>
                </a:solidFill>
                <a:effectLst>
                  <a:outerShdw blurRad="38100" dist="38100" dir="2700000" algn="tl">
                    <a:srgbClr val="000000">
                      <a:alpha val="43137"/>
                    </a:srgbClr>
                  </a:outerShdw>
                </a:effectLst>
                <a:cs typeface="Simplified Arabic"/>
              </a:rPr>
              <a:t>Adventitious root</a:t>
            </a:r>
            <a:r>
              <a:rPr lang="ar-SA" sz="2400" dirty="0">
                <a:solidFill>
                  <a:srgbClr val="810000"/>
                </a:solidFill>
                <a:effectLst>
                  <a:outerShdw blurRad="38100" dist="38100" dir="2700000" algn="tl">
                    <a:srgbClr val="000000">
                      <a:alpha val="43137"/>
                    </a:srgbClr>
                  </a:outerShdw>
                </a:effectLst>
                <a:cs typeface="Simplified Arabic"/>
              </a:rPr>
              <a:t> </a:t>
            </a:r>
            <a:endParaRPr lang="ar-SA" sz="3200" dirty="0">
              <a:effectLst>
                <a:outerShdw blurRad="38100" dist="38100" dir="2700000" algn="tl">
                  <a:srgbClr val="000000">
                    <a:alpha val="43137"/>
                  </a:srgbClr>
                </a:outerShdw>
              </a:effectLst>
              <a:latin typeface="Arial Rounded MT Bold"/>
              <a:ea typeface="Times New Roman"/>
            </a:endParaRPr>
          </a:p>
          <a:p>
            <a:pPr marL="801688" indent="457200" algn="r" defTabSz="866775" rtl="1">
              <a:lnSpc>
                <a:spcPct val="115000"/>
              </a:lnSpc>
            </a:pPr>
            <a:r>
              <a:rPr lang="ar-SA" sz="2800" dirty="0">
                <a:solidFill>
                  <a:srgbClr val="810000"/>
                </a:solidFill>
                <a:effectLst>
                  <a:outerShdw blurRad="38100" dist="38100" dir="2700000" algn="tl">
                    <a:srgbClr val="000000">
                      <a:alpha val="43137"/>
                    </a:srgbClr>
                  </a:outerShdw>
                </a:effectLst>
                <a:latin typeface="Arial Rounded MT Bold"/>
                <a:cs typeface="Simplified Arabic"/>
              </a:rPr>
              <a:t>٣) التفاف سيقان النباتات المتسلقة حول جذوع الأشجار</a:t>
            </a:r>
            <a:endParaRPr lang="en-US" sz="2800" dirty="0">
              <a:solidFill>
                <a:srgbClr val="810000"/>
              </a:solidFill>
              <a:effectLst>
                <a:outerShdw blurRad="38100" dist="38100" dir="2700000" algn="tl">
                  <a:srgbClr val="000000">
                    <a:alpha val="43137"/>
                  </a:srgbClr>
                </a:outerShdw>
              </a:effectLst>
              <a:latin typeface="Arial Rounded MT Bold"/>
              <a:cs typeface="Simplified Arabic"/>
            </a:endParaRPr>
          </a:p>
          <a:p>
            <a:pPr marL="801688" indent="457200" algn="r" defTabSz="866775" rtl="1"/>
            <a:r>
              <a:rPr lang="ar-SA" sz="2800" dirty="0">
                <a:solidFill>
                  <a:srgbClr val="810000"/>
                </a:solidFill>
                <a:effectLst>
                  <a:outerShdw blurRad="38100" dist="38100" dir="2700000" algn="tl">
                    <a:srgbClr val="000000">
                      <a:alpha val="43137"/>
                    </a:srgbClr>
                  </a:outerShdw>
                </a:effectLst>
                <a:latin typeface="Arial Rounded MT Bold"/>
                <a:cs typeface="Simplified Arabic"/>
              </a:rPr>
              <a:t>4) المحاليق</a:t>
            </a:r>
            <a:r>
              <a:rPr lang="en-US" sz="2400" dirty="0">
                <a:solidFill>
                  <a:srgbClr val="810000"/>
                </a:solidFill>
                <a:effectLst>
                  <a:outerShdw blurRad="38100" dist="38100" dir="2700000" algn="tl">
                    <a:srgbClr val="000000">
                      <a:alpha val="43137"/>
                    </a:srgbClr>
                  </a:outerShdw>
                </a:effectLst>
                <a:cs typeface="Simplified Arabic"/>
              </a:rPr>
              <a:t>Tendrils</a:t>
            </a:r>
            <a:endParaRPr lang="ar-SA" sz="2800" dirty="0">
              <a:solidFill>
                <a:srgbClr val="810000"/>
              </a:solidFill>
              <a:effectLst>
                <a:outerShdw blurRad="38100" dist="38100" dir="2700000" algn="tl">
                  <a:srgbClr val="000000">
                    <a:alpha val="43137"/>
                  </a:srgbClr>
                </a:outerShdw>
              </a:effectLst>
              <a:latin typeface="Arial Rounded MT Bold"/>
              <a:cs typeface="Simplified Arabic"/>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11</a:t>
            </a:fld>
            <a:endParaRPr lang="en-US"/>
          </a:p>
        </p:txBody>
      </p:sp>
      <p:sp>
        <p:nvSpPr>
          <p:cNvPr id="2" name="Date Placeholder 1"/>
          <p:cNvSpPr>
            <a:spLocks noGrp="1"/>
          </p:cNvSpPr>
          <p:nvPr>
            <p:ph type="dt" sz="half" idx="10"/>
          </p:nvPr>
        </p:nvSpPr>
        <p:spPr/>
        <p:txBody>
          <a:bodyPr/>
          <a:lstStyle/>
          <a:p>
            <a:fld id="{0A452AFA-BD46-41E9-A94D-8C130AE7D876}" type="datetime1">
              <a:rPr lang="en-US" smtClean="0"/>
              <a:t>1/26/2024</a:t>
            </a:fld>
            <a:endParaRPr lang="en-US" dirty="0"/>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04571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7588" y="56553"/>
            <a:ext cx="8521337" cy="2003625"/>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Arial"/>
              </a:rPr>
              <a:t> النباتات المتسلقة </a:t>
            </a:r>
            <a:r>
              <a:rPr lang="en-US" sz="2800" dirty="0">
                <a:solidFill>
                  <a:srgbClr val="810000"/>
                </a:solidFill>
                <a:effectLst>
                  <a:outerShdw blurRad="38100" dist="38100" dir="2700000" algn="tl">
                    <a:srgbClr val="000000">
                      <a:alpha val="43137"/>
                    </a:srgbClr>
                  </a:outerShdw>
                </a:effectLst>
                <a:latin typeface="Arial Rounded MT Bold"/>
                <a:cs typeface="Arial"/>
              </a:rPr>
              <a:t>Lianas</a:t>
            </a:r>
            <a:endParaRPr lang="en-US" sz="1100" dirty="0">
              <a:effectLst>
                <a:outerShdw blurRad="38100" dist="38100" dir="2700000" algn="tl">
                  <a:srgbClr val="000000">
                    <a:alpha val="43137"/>
                  </a:srgbClr>
                </a:outerShdw>
              </a:effectLst>
              <a:latin typeface="Calibri"/>
              <a:ea typeface="Calibri"/>
              <a:cs typeface="Arial"/>
            </a:endParaRPr>
          </a:p>
          <a:p>
            <a:pPr algn="r">
              <a:lnSpc>
                <a:spcPct val="115000"/>
              </a:lnSpc>
            </a:pPr>
            <a:r>
              <a:rPr lang="en-US" sz="2400" dirty="0">
                <a:solidFill>
                  <a:srgbClr val="810000"/>
                </a:solidFill>
                <a:effectLst>
                  <a:outerShdw blurRad="38100" dist="38100" dir="2700000" algn="tl">
                    <a:srgbClr val="000000">
                      <a:alpha val="43137"/>
                    </a:srgbClr>
                  </a:outerShdw>
                </a:effectLst>
                <a:latin typeface="Arial Rounded MT Bold"/>
                <a:cs typeface="Simplified Arabic"/>
              </a:rPr>
              <a:t>Suction discs </a:t>
            </a:r>
            <a:r>
              <a:rPr lang="ar-SA" sz="2800" dirty="0">
                <a:solidFill>
                  <a:srgbClr val="810000"/>
                </a:solidFill>
                <a:effectLst>
                  <a:outerShdw blurRad="38100" dist="38100" dir="2700000" algn="tl">
                    <a:srgbClr val="000000">
                      <a:alpha val="43137"/>
                    </a:srgbClr>
                  </a:outerShdw>
                </a:effectLst>
                <a:latin typeface="Arial Rounded MT Bold"/>
                <a:cs typeface="Simplified Arabic"/>
              </a:rPr>
              <a:t>١) الأشواك أو المحاجم</a:t>
            </a:r>
          </a:p>
          <a:p>
            <a:pPr algn="r">
              <a:lnSpc>
                <a:spcPct val="115000"/>
              </a:lnSpc>
            </a:pPr>
            <a:r>
              <a:rPr lang="en-US" sz="2400" i="1" dirty="0" err="1">
                <a:effectLst>
                  <a:outerShdw blurRad="38100" dist="38100" dir="2700000" algn="tl">
                    <a:srgbClr val="000000">
                      <a:alpha val="43137"/>
                    </a:srgbClr>
                  </a:outerShdw>
                </a:effectLst>
                <a:latin typeface="Arial Rounded MT Bold"/>
                <a:cs typeface="Simplified Arabic"/>
              </a:rPr>
              <a:t>Vitis</a:t>
            </a:r>
            <a:r>
              <a:rPr lang="en-US" sz="2400" i="1" dirty="0">
                <a:effectLst>
                  <a:outerShdw blurRad="38100" dist="38100" dir="2700000" algn="tl">
                    <a:srgbClr val="000000">
                      <a:alpha val="43137"/>
                    </a:srgbClr>
                  </a:outerShdw>
                </a:effectLst>
                <a:latin typeface="Arial Rounded MT Bold"/>
                <a:cs typeface="Simplified Arabic"/>
              </a:rPr>
              <a:t> </a:t>
            </a:r>
            <a:r>
              <a:rPr lang="en-US" sz="2400" i="1" dirty="0" err="1">
                <a:effectLst>
                  <a:outerShdw blurRad="38100" dist="38100" dir="2700000" algn="tl">
                    <a:srgbClr val="000000">
                      <a:alpha val="43137"/>
                    </a:srgbClr>
                  </a:outerShdw>
                </a:effectLst>
                <a:latin typeface="Arial Rounded MT Bold"/>
                <a:cs typeface="Simplified Arabic"/>
              </a:rPr>
              <a:t>lederaua</a:t>
            </a:r>
            <a:r>
              <a:rPr lang="en-US" sz="2400" i="1" dirty="0">
                <a:effectLst>
                  <a:outerShdw blurRad="38100" dist="38100" dir="2700000" algn="tl">
                    <a:srgbClr val="000000">
                      <a:alpha val="43137"/>
                    </a:srgbClr>
                  </a:outerShdw>
                </a:effectLst>
                <a:latin typeface="Arial Rounded MT Bold"/>
                <a:cs typeface="Simplified Arabic"/>
              </a:rPr>
              <a:t> </a:t>
            </a:r>
            <a:r>
              <a:rPr lang="ar-SA" sz="2400" dirty="0">
                <a:effectLst>
                  <a:outerShdw blurRad="38100" dist="38100" dir="2700000" algn="tl">
                    <a:srgbClr val="000000">
                      <a:alpha val="43137"/>
                    </a:srgbClr>
                  </a:outerShdw>
                </a:effectLst>
                <a:latin typeface="Arial Rounded MT Bold"/>
                <a:cs typeface="Simplified Arabic"/>
              </a:rPr>
              <a:t>المحاجم</a:t>
            </a:r>
            <a:r>
              <a:rPr lang="ar-SA" sz="2400" i="1" dirty="0">
                <a:effectLst>
                  <a:outerShdw blurRad="38100" dist="38100" dir="2700000" algn="tl">
                    <a:srgbClr val="000000">
                      <a:alpha val="43137"/>
                    </a:srgbClr>
                  </a:outerShdw>
                </a:effectLst>
                <a:latin typeface="Arial Rounded MT Bold"/>
                <a:cs typeface="Simplified Arabic"/>
              </a:rPr>
              <a:t> </a:t>
            </a:r>
            <a:r>
              <a:rPr lang="ar-SA" sz="2400" dirty="0">
                <a:effectLst>
                  <a:outerShdw blurRad="38100" dist="38100" dir="2700000" algn="tl">
                    <a:srgbClr val="000000">
                      <a:alpha val="43137"/>
                    </a:srgbClr>
                  </a:outerShdw>
                </a:effectLst>
                <a:latin typeface="Arial Rounded MT Bold"/>
                <a:cs typeface="Simplified Arabic"/>
              </a:rPr>
              <a:t>كما في نبات العنب البري</a:t>
            </a:r>
            <a:r>
              <a:rPr lang="en-US" sz="2400" dirty="0">
                <a:effectLst>
                  <a:outerShdw blurRad="38100" dist="38100" dir="2700000" algn="tl">
                    <a:srgbClr val="000000">
                      <a:alpha val="43137"/>
                    </a:srgbClr>
                  </a:outerShdw>
                </a:effectLst>
                <a:latin typeface="Arial Rounded MT Bold"/>
                <a:cs typeface="Simplified Arabic"/>
              </a:rPr>
              <a:t> </a:t>
            </a:r>
            <a:endParaRPr lang="ar-SA" sz="2400" dirty="0">
              <a:effectLst>
                <a:outerShdw blurRad="38100" dist="38100" dir="2700000" algn="tl">
                  <a:srgbClr val="000000">
                    <a:alpha val="43137"/>
                  </a:srgbClr>
                </a:outerShdw>
              </a:effectLst>
              <a:latin typeface="Arial Rounded MT Bold"/>
              <a:cs typeface="Simplified Arabic"/>
            </a:endParaRPr>
          </a:p>
          <a:p>
            <a:pPr algn="r">
              <a:lnSpc>
                <a:spcPct val="115000"/>
              </a:lnSpc>
            </a:pPr>
            <a:r>
              <a:rPr lang="en-US" sz="2400" dirty="0">
                <a:effectLst>
                  <a:outerShdw blurRad="38100" dist="38100" dir="2700000" algn="tl">
                    <a:srgbClr val="000000">
                      <a:alpha val="43137"/>
                    </a:srgbClr>
                  </a:outerShdw>
                </a:effectLst>
                <a:latin typeface="Arial Rounded MT Bold"/>
                <a:cs typeface="Simplified Arabic"/>
              </a:rPr>
              <a:t> </a:t>
            </a:r>
            <a:r>
              <a:rPr lang="en-US" sz="2400" i="1" dirty="0" err="1">
                <a:effectLst>
                  <a:outerShdw blurRad="38100" dist="38100" dir="2700000" algn="tl">
                    <a:srgbClr val="000000">
                      <a:alpha val="43137"/>
                    </a:srgbClr>
                  </a:outerShdw>
                </a:effectLst>
                <a:latin typeface="Arial Rounded MT Bold"/>
                <a:cs typeface="Simplified Arabic"/>
              </a:rPr>
              <a:t>Bougainvillaea</a:t>
            </a:r>
            <a:r>
              <a:rPr lang="en-US" sz="2400" i="1" dirty="0">
                <a:effectLst>
                  <a:outerShdw blurRad="38100" dist="38100" dir="2700000" algn="tl">
                    <a:srgbClr val="000000">
                      <a:alpha val="43137"/>
                    </a:srgbClr>
                  </a:outerShdw>
                </a:effectLst>
                <a:latin typeface="Arial Rounded MT Bold"/>
                <a:cs typeface="Simplified Arabic"/>
              </a:rPr>
              <a:t> sp.</a:t>
            </a:r>
            <a:r>
              <a:rPr lang="ar-SA" sz="2400" dirty="0">
                <a:effectLst>
                  <a:outerShdw blurRad="38100" dist="38100" dir="2700000" algn="tl">
                    <a:srgbClr val="000000">
                      <a:alpha val="43137"/>
                    </a:srgbClr>
                  </a:outerShdw>
                </a:effectLst>
                <a:latin typeface="Arial Rounded MT Bold"/>
                <a:cs typeface="Simplified Arabic"/>
              </a:rPr>
              <a:t>الأشواك كما في نبات </a:t>
            </a:r>
            <a:endParaRPr lang="en-US" sz="2400" dirty="0">
              <a:effectLst>
                <a:outerShdw blurRad="38100" dist="38100" dir="2700000" algn="tl">
                  <a:srgbClr val="000000">
                    <a:alpha val="43137"/>
                  </a:srgbClr>
                </a:outerShdw>
              </a:effectLst>
              <a:latin typeface="Arial Rounded MT Bold"/>
              <a:cs typeface="Simplified Arabic"/>
            </a:endParaRPr>
          </a:p>
        </p:txBody>
      </p:sp>
      <p:pic>
        <p:nvPicPr>
          <p:cNvPr id="2" name="Picture 1"/>
          <p:cNvPicPr>
            <a:picLocks noChangeAspect="1"/>
          </p:cNvPicPr>
          <p:nvPr/>
        </p:nvPicPr>
        <p:blipFill rotWithShape="1">
          <a:blip r:embed="rId2"/>
          <a:srcRect l="3151" r="3375"/>
          <a:stretch/>
        </p:blipFill>
        <p:spPr>
          <a:xfrm>
            <a:off x="534646" y="316355"/>
            <a:ext cx="784704" cy="1656651"/>
          </a:xfrm>
          <a:prstGeom prst="rect">
            <a:avLst/>
          </a:prstGeom>
        </p:spPr>
      </p:pic>
      <p:sp>
        <p:nvSpPr>
          <p:cNvPr id="7" name="Slide Number Placeholder 6"/>
          <p:cNvSpPr>
            <a:spLocks noGrp="1"/>
          </p:cNvSpPr>
          <p:nvPr>
            <p:ph type="sldNum" sz="quarter" idx="12"/>
          </p:nvPr>
        </p:nvSpPr>
        <p:spPr/>
        <p:txBody>
          <a:bodyPr/>
          <a:lstStyle/>
          <a:p>
            <a:fld id="{AF90A6A5-4BBC-4C8D-9850-BB817983DEE0}" type="slidenum">
              <a:rPr lang="en-US" smtClean="0"/>
              <a:t>12</a:t>
            </a:fld>
            <a:endParaRPr lang="en-US"/>
          </a:p>
        </p:txBody>
      </p:sp>
      <p:sp>
        <p:nvSpPr>
          <p:cNvPr id="3" name="Date Placeholder 2"/>
          <p:cNvSpPr>
            <a:spLocks noGrp="1"/>
          </p:cNvSpPr>
          <p:nvPr>
            <p:ph type="dt" sz="half" idx="10"/>
          </p:nvPr>
        </p:nvSpPr>
        <p:spPr/>
        <p:txBody>
          <a:bodyPr/>
          <a:lstStyle/>
          <a:p>
            <a:fld id="{97B5D569-89FE-40CB-9584-9E5B1CB33FFC}" type="datetime1">
              <a:rPr lang="en-US" smtClean="0"/>
              <a:t>1/26/2024</a:t>
            </a:fld>
            <a:endParaRPr lang="en-US"/>
          </a:p>
        </p:txBody>
      </p:sp>
      <p:sp>
        <p:nvSpPr>
          <p:cNvPr id="6" name="Footer Placeholder 5"/>
          <p:cNvSpPr>
            <a:spLocks noGrp="1"/>
          </p:cNvSpPr>
          <p:nvPr>
            <p:ph type="ftr" sz="quarter" idx="11"/>
          </p:nvPr>
        </p:nvSpPr>
        <p:spPr/>
        <p:txBody>
          <a:bodyPr/>
          <a:lstStyle/>
          <a:p>
            <a:r>
              <a:rPr lang="en-US"/>
              <a:t>Dr. Saud Alamri</a:t>
            </a:r>
            <a:endParaRPr lang="ar-SA" dirty="0"/>
          </a:p>
        </p:txBody>
      </p:sp>
      <p:sp>
        <p:nvSpPr>
          <p:cNvPr id="10" name="Rectangle 9"/>
          <p:cNvSpPr/>
          <p:nvPr/>
        </p:nvSpPr>
        <p:spPr>
          <a:xfrm>
            <a:off x="2477588" y="2204817"/>
            <a:ext cx="8686800" cy="998735"/>
          </a:xfrm>
          <a:prstGeom prst="rect">
            <a:avLst/>
          </a:prstGeom>
        </p:spPr>
        <p:txBody>
          <a:bodyPr wrap="square">
            <a:spAutoFit/>
          </a:bodyPr>
          <a:lstStyle/>
          <a:p>
            <a:pPr algn="r">
              <a:lnSpc>
                <a:spcPct val="115000"/>
              </a:lnSpc>
            </a:pPr>
            <a:r>
              <a:rPr lang="en-US" sz="2400" dirty="0" smtClean="0">
                <a:solidFill>
                  <a:srgbClr val="810000"/>
                </a:solidFill>
                <a:effectLst>
                  <a:outerShdw blurRad="38100" dist="38100" dir="2700000" algn="tl">
                    <a:srgbClr val="000000">
                      <a:alpha val="43137"/>
                    </a:srgbClr>
                  </a:outerShdw>
                </a:effectLst>
                <a:latin typeface="Arial Rounded MT Bold"/>
                <a:cs typeface="Simplified Arabic"/>
              </a:rPr>
              <a:t>Adventitious </a:t>
            </a:r>
            <a:r>
              <a:rPr lang="en-US" sz="2400" dirty="0">
                <a:solidFill>
                  <a:srgbClr val="810000"/>
                </a:solidFill>
                <a:effectLst>
                  <a:outerShdw blurRad="38100" dist="38100" dir="2700000" algn="tl">
                    <a:srgbClr val="000000">
                      <a:alpha val="43137"/>
                    </a:srgbClr>
                  </a:outerShdw>
                </a:effectLst>
                <a:latin typeface="Arial Rounded MT Bold"/>
                <a:cs typeface="Simplified Arabic"/>
              </a:rPr>
              <a:t>root</a:t>
            </a:r>
            <a:r>
              <a:rPr lang="ar-SA" sz="2400" dirty="0">
                <a:solidFill>
                  <a:srgbClr val="810000"/>
                </a:solidFill>
                <a:effectLst>
                  <a:outerShdw blurRad="38100" dist="38100" dir="2700000" algn="tl">
                    <a:srgbClr val="000000">
                      <a:alpha val="43137"/>
                    </a:srgbClr>
                  </a:outerShdw>
                </a:effectLst>
                <a:latin typeface="Arial Rounded MT Bold"/>
                <a:cs typeface="Simplified Arabic"/>
              </a:rPr>
              <a:t> </a:t>
            </a:r>
            <a:r>
              <a:rPr lang="ar-SA" sz="2800" dirty="0">
                <a:solidFill>
                  <a:srgbClr val="810000"/>
                </a:solidFill>
                <a:effectLst>
                  <a:outerShdw blurRad="38100" dist="38100" dir="2700000" algn="tl">
                    <a:srgbClr val="000000">
                      <a:alpha val="43137"/>
                    </a:srgbClr>
                  </a:outerShdw>
                </a:effectLst>
                <a:latin typeface="Arial Rounded MT Bold"/>
                <a:cs typeface="Simplified Arabic"/>
              </a:rPr>
              <a:t>٢) الجذور العرضية </a:t>
            </a:r>
            <a:endParaRPr lang="ar-SA" sz="3200" dirty="0">
              <a:effectLst>
                <a:outerShdw blurRad="38100" dist="38100" dir="2700000" algn="tl">
                  <a:srgbClr val="000000">
                    <a:alpha val="43137"/>
                  </a:srgbClr>
                </a:outerShdw>
              </a:effectLst>
              <a:latin typeface="Arial Rounded MT Bold"/>
              <a:ea typeface="Times New Roman"/>
            </a:endParaRPr>
          </a:p>
          <a:p>
            <a:pPr algn="r">
              <a:lnSpc>
                <a:spcPct val="115000"/>
              </a:lnSpc>
            </a:pPr>
            <a:r>
              <a:rPr lang="en-US" sz="2400" i="1" dirty="0">
                <a:effectLst>
                  <a:outerShdw blurRad="38100" dist="38100" dir="2700000" algn="tl">
                    <a:srgbClr val="000000">
                      <a:alpha val="43137"/>
                    </a:srgbClr>
                  </a:outerShdw>
                </a:effectLst>
                <a:latin typeface="Arial Rounded MT Bold"/>
                <a:cs typeface="Simplified Arabic"/>
              </a:rPr>
              <a:t>Hedera sp. </a:t>
            </a:r>
            <a:r>
              <a:rPr lang="ar-SA" sz="2400" dirty="0">
                <a:effectLst>
                  <a:outerShdw blurRad="38100" dist="38100" dir="2700000" algn="tl">
                    <a:srgbClr val="000000">
                      <a:alpha val="43137"/>
                    </a:srgbClr>
                  </a:outerShdw>
                </a:effectLst>
                <a:latin typeface="Arial Rounded MT Bold"/>
                <a:cs typeface="Simplified Arabic"/>
              </a:rPr>
              <a:t>مثالها نبات حبل المساكين</a:t>
            </a:r>
          </a:p>
        </p:txBody>
      </p:sp>
      <p:pic>
        <p:nvPicPr>
          <p:cNvPr id="11" name="Picture 2" descr="http://cdn1.askiitians.com/cms-content/biologymorphology-of-flowering-plantsroot_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90" y="2204817"/>
            <a:ext cx="817360" cy="13826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477588" y="3781216"/>
            <a:ext cx="8686800" cy="998735"/>
          </a:xfrm>
          <a:prstGeom prst="rect">
            <a:avLst/>
          </a:prstGeom>
        </p:spPr>
        <p:txBody>
          <a:bodyPr wrap="square">
            <a:spAutoFit/>
          </a:bodyPr>
          <a:lstStyle/>
          <a:p>
            <a:pPr algn="r">
              <a:lnSpc>
                <a:spcPct val="115000"/>
              </a:lnSpc>
            </a:pPr>
            <a:r>
              <a:rPr lang="ar-SA" sz="2800" dirty="0" smtClean="0">
                <a:solidFill>
                  <a:srgbClr val="810000"/>
                </a:solidFill>
                <a:effectLst>
                  <a:outerShdw blurRad="38100" dist="38100" dir="2700000" algn="tl">
                    <a:srgbClr val="000000">
                      <a:alpha val="43137"/>
                    </a:srgbClr>
                  </a:outerShdw>
                </a:effectLst>
                <a:latin typeface="Arial Rounded MT Bold"/>
                <a:cs typeface="Simplified Arabic"/>
              </a:rPr>
              <a:t>٣</a:t>
            </a:r>
            <a:r>
              <a:rPr lang="ar-SA" sz="2800" dirty="0">
                <a:solidFill>
                  <a:srgbClr val="810000"/>
                </a:solidFill>
                <a:effectLst>
                  <a:outerShdw blurRad="38100" dist="38100" dir="2700000" algn="tl">
                    <a:srgbClr val="000000">
                      <a:alpha val="43137"/>
                    </a:srgbClr>
                  </a:outerShdw>
                </a:effectLst>
                <a:latin typeface="Arial Rounded MT Bold"/>
                <a:cs typeface="Simplified Arabic"/>
              </a:rPr>
              <a:t>) التفاف سيقان النباتات المتسلقة حول جذوع الأشجار</a:t>
            </a:r>
            <a:endParaRPr lang="en-US" sz="2800" dirty="0">
              <a:solidFill>
                <a:srgbClr val="810000"/>
              </a:solidFill>
              <a:effectLst>
                <a:outerShdw blurRad="38100" dist="38100" dir="2700000" algn="tl">
                  <a:srgbClr val="000000">
                    <a:alpha val="43137"/>
                  </a:srgbClr>
                </a:outerShdw>
              </a:effectLst>
              <a:latin typeface="Arial Rounded MT Bold"/>
              <a:cs typeface="Simplified Arabic"/>
            </a:endParaRPr>
          </a:p>
          <a:p>
            <a:pPr algn="r">
              <a:lnSpc>
                <a:spcPct val="115000"/>
              </a:lnSpc>
            </a:pPr>
            <a:r>
              <a:rPr lang="en-US" sz="2400" i="1" dirty="0" err="1">
                <a:effectLst>
                  <a:outerShdw blurRad="38100" dist="38100" dir="2700000" algn="tl">
                    <a:srgbClr val="000000">
                      <a:alpha val="43137"/>
                    </a:srgbClr>
                  </a:outerShdw>
                </a:effectLst>
                <a:latin typeface="Arial Rounded MT Bold"/>
                <a:cs typeface="Simplified Arabic"/>
              </a:rPr>
              <a:t>Humulus</a:t>
            </a:r>
            <a:r>
              <a:rPr lang="en-US" sz="2400" i="1" dirty="0">
                <a:effectLst>
                  <a:outerShdw blurRad="38100" dist="38100" dir="2700000" algn="tl">
                    <a:srgbClr val="000000">
                      <a:alpha val="43137"/>
                    </a:srgbClr>
                  </a:outerShdw>
                </a:effectLst>
                <a:latin typeface="Arial Rounded MT Bold"/>
                <a:cs typeface="Simplified Arabic"/>
              </a:rPr>
              <a:t> sp. </a:t>
            </a:r>
            <a:r>
              <a:rPr lang="ar-SA" sz="2400" dirty="0">
                <a:effectLst>
                  <a:outerShdw blurRad="38100" dist="38100" dir="2700000" algn="tl">
                    <a:srgbClr val="000000">
                      <a:alpha val="43137"/>
                    </a:srgbClr>
                  </a:outerShdw>
                </a:effectLst>
                <a:latin typeface="Arial Rounded MT Bold"/>
                <a:cs typeface="Simplified Arabic"/>
              </a:rPr>
              <a:t>كما في نبات العليق</a:t>
            </a:r>
          </a:p>
        </p:txBody>
      </p:sp>
      <p:pic>
        <p:nvPicPr>
          <p:cNvPr id="13" name="Picture 2" descr="http://www.torrens.org.uk/FFF/plants/H/Humulus/Lupulus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70" y="3819255"/>
            <a:ext cx="876780" cy="12728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77588" y="5081866"/>
            <a:ext cx="8686800" cy="892552"/>
          </a:xfrm>
          <a:prstGeom prst="rect">
            <a:avLst/>
          </a:prstGeom>
        </p:spPr>
        <p:txBody>
          <a:bodyPr wrap="square">
            <a:spAutoFit/>
          </a:bodyPr>
          <a:lstStyle/>
          <a:p>
            <a:pPr algn="r"/>
            <a:r>
              <a:rPr lang="en-US" sz="2400" dirty="0" smtClean="0">
                <a:solidFill>
                  <a:srgbClr val="810000"/>
                </a:solidFill>
                <a:effectLst>
                  <a:outerShdw blurRad="38100" dist="38100" dir="2700000" algn="tl">
                    <a:srgbClr val="000000">
                      <a:alpha val="43137"/>
                    </a:srgbClr>
                  </a:outerShdw>
                </a:effectLst>
                <a:latin typeface="Arial Rounded MT Bold"/>
                <a:cs typeface="Simplified Arabic"/>
              </a:rPr>
              <a:t>Tendrils </a:t>
            </a:r>
            <a:r>
              <a:rPr lang="ar-SA" sz="2800" dirty="0">
                <a:solidFill>
                  <a:srgbClr val="810000"/>
                </a:solidFill>
                <a:effectLst>
                  <a:outerShdw blurRad="38100" dist="38100" dir="2700000" algn="tl">
                    <a:srgbClr val="000000">
                      <a:alpha val="43137"/>
                    </a:srgbClr>
                  </a:outerShdw>
                </a:effectLst>
                <a:latin typeface="Arial Rounded MT Bold"/>
                <a:cs typeface="Simplified Arabic"/>
              </a:rPr>
              <a:t>4) المحاليق</a:t>
            </a:r>
          </a:p>
          <a:p>
            <a:pPr algn="r"/>
            <a:r>
              <a:rPr lang="en-US" sz="2400" i="1" dirty="0" err="1">
                <a:effectLst>
                  <a:outerShdw blurRad="38100" dist="38100" dir="2700000" algn="tl">
                    <a:srgbClr val="000000">
                      <a:alpha val="43137"/>
                    </a:srgbClr>
                  </a:outerShdw>
                </a:effectLst>
                <a:latin typeface="Arial Rounded MT Bold"/>
                <a:cs typeface="Simplified Arabic"/>
              </a:rPr>
              <a:t>Vitis</a:t>
            </a:r>
            <a:r>
              <a:rPr lang="en-US" sz="2400" i="1" dirty="0">
                <a:effectLst>
                  <a:outerShdw blurRad="38100" dist="38100" dir="2700000" algn="tl">
                    <a:srgbClr val="000000">
                      <a:alpha val="43137"/>
                    </a:srgbClr>
                  </a:outerShdw>
                </a:effectLst>
                <a:latin typeface="Arial Rounded MT Bold"/>
                <a:cs typeface="Simplified Arabic"/>
              </a:rPr>
              <a:t> Spp. </a:t>
            </a:r>
            <a:r>
              <a:rPr lang="ar-SA" sz="2400" dirty="0">
                <a:effectLst>
                  <a:outerShdw blurRad="38100" dist="38100" dir="2700000" algn="tl">
                    <a:srgbClr val="000000">
                      <a:alpha val="43137"/>
                    </a:srgbClr>
                  </a:outerShdw>
                </a:effectLst>
                <a:latin typeface="Arial Rounded MT Bold"/>
                <a:cs typeface="Simplified Arabic"/>
              </a:rPr>
              <a:t>كما في نبات العنب </a:t>
            </a:r>
            <a:endParaRPr lang="ar-SA" sz="2400" dirty="0">
              <a:solidFill>
                <a:srgbClr val="810000"/>
              </a:solidFill>
              <a:effectLst>
                <a:outerShdw blurRad="38100" dist="38100" dir="2700000" algn="tl">
                  <a:srgbClr val="000000">
                    <a:alpha val="43137"/>
                  </a:srgbClr>
                </a:outerShdw>
              </a:effectLst>
              <a:latin typeface="Arial Rounded MT Bold"/>
              <a:cs typeface="Simplified Arabic"/>
            </a:endParaRPr>
          </a:p>
        </p:txBody>
      </p:sp>
      <p:pic>
        <p:nvPicPr>
          <p:cNvPr id="15" name="Picture 4" descr="http://www.bio.brandeis.edu/fieldbio/Sylvain/website%20pics/grape_vine_10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408" y="5308125"/>
            <a:ext cx="906942" cy="115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2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7899" y="26511"/>
            <a:ext cx="8763000" cy="6427914"/>
          </a:xfrm>
          <a:prstGeom prst="rect">
            <a:avLst/>
          </a:prstGeom>
        </p:spPr>
        <p:txBody>
          <a:bodyPr wrap="square">
            <a:spAutoFit/>
          </a:bodyPr>
          <a:lstStyle/>
          <a:p>
            <a:pPr lvl="0"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mj-cs"/>
              </a:rPr>
              <a:t>التأثير الميكانيكي:</a:t>
            </a:r>
            <a:endParaRPr lang="en-US" sz="1100" dirty="0">
              <a:solidFill>
                <a:prstClr val="black"/>
              </a:solidFill>
              <a:effectLst>
                <a:outerShdw blurRad="38100" dist="38100" dir="2700000" algn="tl">
                  <a:srgbClr val="000000">
                    <a:alpha val="43137"/>
                  </a:srgbClr>
                </a:outerShdw>
              </a:effectLst>
              <a:latin typeface="Calibri"/>
              <a:ea typeface="Calibri"/>
              <a:cs typeface="+mj-cs"/>
            </a:endParaRPr>
          </a:p>
          <a:p>
            <a:pPr lvl="0" algn="just" rtl="1">
              <a:lnSpc>
                <a:spcPct val="115000"/>
              </a:lnSpc>
            </a:pPr>
            <a:r>
              <a:rPr lang="ar-SA" sz="3000" dirty="0">
                <a:solidFill>
                  <a:srgbClr val="17365D"/>
                </a:solidFill>
                <a:effectLst>
                  <a:outerShdw blurRad="38100" dist="38100" dir="2700000" algn="tl">
                    <a:srgbClr val="000000">
                      <a:alpha val="43137"/>
                    </a:srgbClr>
                  </a:outerShdw>
                </a:effectLst>
                <a:latin typeface="Arial Rounded MT Bold"/>
                <a:cs typeface="+mj-cs"/>
              </a:rPr>
              <a:t>كثيرًا ما تكون بعض الأفراد عقبة أمام النمو الطبيعي لأفراد أنواع أخرى.</a:t>
            </a:r>
            <a:endParaRPr lang="en-US" sz="3000" dirty="0">
              <a:solidFill>
                <a:prstClr val="black"/>
              </a:solidFill>
              <a:effectLst>
                <a:outerShdw blurRad="38100" dist="38100" dir="2700000" algn="tl">
                  <a:srgbClr val="000000">
                    <a:alpha val="43137"/>
                  </a:srgbClr>
                </a:outerShdw>
              </a:effectLst>
              <a:latin typeface="Calibri"/>
              <a:ea typeface="Calibri"/>
              <a:cs typeface="+mj-cs"/>
            </a:endParaRPr>
          </a:p>
          <a:p>
            <a:pPr lvl="0" algn="just" rtl="1">
              <a:lnSpc>
                <a:spcPct val="115000"/>
              </a:lnSpc>
            </a:pPr>
            <a:r>
              <a:rPr lang="ar-SA" sz="3000" dirty="0">
                <a:solidFill>
                  <a:srgbClr val="17365D"/>
                </a:solidFill>
                <a:effectLst>
                  <a:outerShdw blurRad="38100" dist="38100" dir="2700000" algn="tl">
                    <a:srgbClr val="000000">
                      <a:alpha val="43137"/>
                    </a:srgbClr>
                  </a:outerShdw>
                </a:effectLst>
                <a:latin typeface="Arial Rounded MT Bold"/>
                <a:cs typeface="+mj-cs"/>
              </a:rPr>
              <a:t>فقد تشكل بعض النباتات عقبة ميكانيكية أمام انتقال </a:t>
            </a:r>
            <a:r>
              <a:rPr lang="ar-SA" sz="3000" dirty="0">
                <a:solidFill>
                  <a:schemeClr val="accent1">
                    <a:lumMod val="75000"/>
                  </a:schemeClr>
                </a:solidFill>
                <a:effectLst>
                  <a:outerShdw blurRad="38100" dist="38100" dir="2700000" algn="tl">
                    <a:srgbClr val="000000">
                      <a:alpha val="43137"/>
                    </a:srgbClr>
                  </a:outerShdw>
                </a:effectLst>
                <a:latin typeface="Arial Rounded MT Bold"/>
                <a:cs typeface="+mj-cs"/>
              </a:rPr>
              <a:t>حبوب اللقاح </a:t>
            </a:r>
            <a:r>
              <a:rPr lang="ar-SA" sz="3000" dirty="0">
                <a:solidFill>
                  <a:srgbClr val="17365D"/>
                </a:solidFill>
                <a:effectLst>
                  <a:outerShdw blurRad="38100" dist="38100" dir="2700000" algn="tl">
                    <a:srgbClr val="000000">
                      <a:alpha val="43137"/>
                    </a:srgbClr>
                  </a:outerShdw>
                </a:effectLst>
                <a:latin typeface="Arial Rounded MT Bold"/>
                <a:cs typeface="+mj-cs"/>
              </a:rPr>
              <a:t>بالرياح، وربما</a:t>
            </a:r>
            <a:r>
              <a:rPr lang="ar-SA" sz="3000" dirty="0">
                <a:solidFill>
                  <a:prstClr val="black"/>
                </a:solidFill>
                <a:effectLst>
                  <a:outerShdw blurRad="38100" dist="38100" dir="2700000" algn="tl">
                    <a:srgbClr val="000000">
                      <a:alpha val="43137"/>
                    </a:srgbClr>
                  </a:outerShdw>
                </a:effectLst>
                <a:latin typeface="Calibri"/>
                <a:cs typeface="+mj-cs"/>
              </a:rPr>
              <a:t> </a:t>
            </a:r>
            <a:r>
              <a:rPr lang="ar-SA" sz="3000" dirty="0">
                <a:solidFill>
                  <a:srgbClr val="17365D"/>
                </a:solidFill>
                <a:effectLst>
                  <a:outerShdw blurRad="38100" dist="38100" dir="2700000" algn="tl">
                    <a:srgbClr val="000000">
                      <a:alpha val="43137"/>
                    </a:srgbClr>
                  </a:outerShdw>
                </a:effectLst>
                <a:latin typeface="Arial Rounded MT Bold"/>
                <a:cs typeface="+mj-cs"/>
              </a:rPr>
              <a:t>يؤدي هذا إلى </a:t>
            </a:r>
            <a:r>
              <a:rPr lang="ar-SA" sz="3000" dirty="0">
                <a:solidFill>
                  <a:schemeClr val="accent1">
                    <a:lumMod val="75000"/>
                  </a:schemeClr>
                </a:solidFill>
                <a:effectLst>
                  <a:outerShdw blurRad="38100" dist="38100" dir="2700000" algn="tl">
                    <a:srgbClr val="000000">
                      <a:alpha val="43137"/>
                    </a:srgbClr>
                  </a:outerShdw>
                </a:effectLst>
                <a:latin typeface="Arial Rounded MT Bold"/>
                <a:cs typeface="+mj-cs"/>
              </a:rPr>
              <a:t>انخفاض إنتاج النباتات </a:t>
            </a:r>
            <a:r>
              <a:rPr lang="ar-SA" sz="3000" dirty="0">
                <a:solidFill>
                  <a:srgbClr val="17365D"/>
                </a:solidFill>
                <a:effectLst>
                  <a:outerShdw blurRad="38100" dist="38100" dir="2700000" algn="tl">
                    <a:srgbClr val="000000">
                      <a:alpha val="43137"/>
                    </a:srgbClr>
                  </a:outerShdw>
                </a:effectLst>
                <a:latin typeface="Arial Rounded MT Bold"/>
                <a:cs typeface="+mj-cs"/>
              </a:rPr>
              <a:t>من الثمار والبذور.</a:t>
            </a:r>
          </a:p>
          <a:p>
            <a:pPr lvl="0" algn="just" rtl="1">
              <a:lnSpc>
                <a:spcPct val="115000"/>
              </a:lnSpc>
            </a:pPr>
            <a:endParaRPr lang="ar-SA" sz="16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000" dirty="0">
                <a:solidFill>
                  <a:srgbClr val="17365D"/>
                </a:solidFill>
                <a:effectLst>
                  <a:outerShdw blurRad="38100" dist="38100" dir="2700000" algn="tl">
                    <a:srgbClr val="000000">
                      <a:alpha val="43137"/>
                    </a:srgbClr>
                  </a:outerShdw>
                </a:effectLst>
                <a:latin typeface="Arial Rounded MT Bold"/>
                <a:cs typeface="+mj-cs"/>
              </a:rPr>
              <a:t>قد تسبب بعض</a:t>
            </a:r>
            <a:r>
              <a:rPr lang="ar-SA" sz="3000" dirty="0">
                <a:solidFill>
                  <a:prstClr val="black"/>
                </a:solidFill>
                <a:effectLst>
                  <a:outerShdw blurRad="38100" dist="38100" dir="2700000" algn="tl">
                    <a:srgbClr val="000000">
                      <a:alpha val="43137"/>
                    </a:srgbClr>
                  </a:outerShdw>
                </a:effectLst>
                <a:latin typeface="Calibri"/>
                <a:cs typeface="+mj-cs"/>
              </a:rPr>
              <a:t> </a:t>
            </a:r>
            <a:r>
              <a:rPr lang="ar-SA" sz="3000" dirty="0">
                <a:solidFill>
                  <a:srgbClr val="17365D"/>
                </a:solidFill>
                <a:effectLst>
                  <a:outerShdw blurRad="38100" dist="38100" dir="2700000" algn="tl">
                    <a:srgbClr val="000000">
                      <a:alpha val="43137"/>
                    </a:srgbClr>
                  </a:outerShdw>
                </a:effectLst>
                <a:latin typeface="Arial Rounded MT Bold"/>
                <a:cs typeface="+mj-cs"/>
              </a:rPr>
              <a:t>النباتات </a:t>
            </a:r>
            <a:r>
              <a:rPr lang="ar-SA" sz="3000" dirty="0">
                <a:solidFill>
                  <a:schemeClr val="accent1">
                    <a:lumMod val="75000"/>
                  </a:schemeClr>
                </a:solidFill>
                <a:effectLst>
                  <a:outerShdw blurRad="38100" dist="38100" dir="2700000" algn="tl">
                    <a:srgbClr val="000000">
                      <a:alpha val="43137"/>
                    </a:srgbClr>
                  </a:outerShdw>
                </a:effectLst>
                <a:latin typeface="Arial Rounded MT Bold"/>
                <a:cs typeface="+mj-cs"/>
              </a:rPr>
              <a:t>إعاقة إنبات البذور </a:t>
            </a:r>
            <a:r>
              <a:rPr lang="ar-SA" sz="3000" dirty="0">
                <a:solidFill>
                  <a:srgbClr val="17365D"/>
                </a:solidFill>
                <a:effectLst>
                  <a:outerShdw blurRad="38100" dist="38100" dir="2700000" algn="tl">
                    <a:srgbClr val="000000">
                      <a:alpha val="43137"/>
                    </a:srgbClr>
                  </a:outerShdw>
                </a:effectLst>
                <a:latin typeface="Arial Rounded MT Bold"/>
                <a:cs typeface="+mj-cs"/>
              </a:rPr>
              <a:t>في نباتات أخرى.</a:t>
            </a:r>
          </a:p>
          <a:p>
            <a:pPr lvl="0" algn="just" rtl="1">
              <a:lnSpc>
                <a:spcPct val="115000"/>
              </a:lnSpc>
            </a:pPr>
            <a:endParaRPr lang="ar-SA" sz="16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000" dirty="0">
                <a:solidFill>
                  <a:srgbClr val="17365D"/>
                </a:solidFill>
                <a:effectLst>
                  <a:outerShdw blurRad="38100" dist="38100" dir="2700000" algn="tl">
                    <a:srgbClr val="000000">
                      <a:alpha val="43137"/>
                    </a:srgbClr>
                  </a:outerShdw>
                </a:effectLst>
                <a:latin typeface="Arial Rounded MT Bold"/>
                <a:cs typeface="+mj-cs"/>
              </a:rPr>
              <a:t>كما أن البوادر كثيرًا ما تموت بسبب </a:t>
            </a:r>
            <a:r>
              <a:rPr lang="ar-SA" sz="3000" dirty="0">
                <a:solidFill>
                  <a:schemeClr val="accent1">
                    <a:lumMod val="75000"/>
                  </a:schemeClr>
                </a:solidFill>
                <a:effectLst>
                  <a:outerShdw blurRad="38100" dist="38100" dir="2700000" algn="tl">
                    <a:srgbClr val="000000">
                      <a:alpha val="43137"/>
                    </a:srgbClr>
                  </a:outerShdw>
                </a:effectLst>
                <a:latin typeface="Arial Rounded MT Bold"/>
                <a:cs typeface="+mj-cs"/>
              </a:rPr>
              <a:t>تغير الرطوبة</a:t>
            </a:r>
            <a:r>
              <a:rPr lang="ar-SA" sz="3000" dirty="0">
                <a:solidFill>
                  <a:schemeClr val="accent1">
                    <a:lumMod val="75000"/>
                  </a:schemeClr>
                </a:solidFill>
                <a:effectLst>
                  <a:outerShdw blurRad="38100" dist="38100" dir="2700000" algn="tl">
                    <a:srgbClr val="000000">
                      <a:alpha val="43137"/>
                    </a:srgbClr>
                  </a:outerShdw>
                </a:effectLst>
                <a:latin typeface="Calibri"/>
                <a:cs typeface="+mj-cs"/>
              </a:rPr>
              <a:t> </a:t>
            </a:r>
            <a:r>
              <a:rPr lang="ar-SA" sz="3000" dirty="0">
                <a:solidFill>
                  <a:srgbClr val="17365D"/>
                </a:solidFill>
                <a:effectLst>
                  <a:outerShdw blurRad="38100" dist="38100" dir="2700000" algn="tl">
                    <a:srgbClr val="000000">
                      <a:alpha val="43137"/>
                    </a:srgbClr>
                  </a:outerShdw>
                </a:effectLst>
                <a:latin typeface="Arial Rounded MT Bold"/>
                <a:cs typeface="+mj-cs"/>
              </a:rPr>
              <a:t>من جهة ونفاذ المواد المدخرة في البذور قبل أن تصل جذور البوادر إلى</a:t>
            </a:r>
            <a:r>
              <a:rPr lang="ar-SA" sz="3000" dirty="0">
                <a:solidFill>
                  <a:prstClr val="black"/>
                </a:solidFill>
                <a:effectLst>
                  <a:outerShdw blurRad="38100" dist="38100" dir="2700000" algn="tl">
                    <a:srgbClr val="000000">
                      <a:alpha val="43137"/>
                    </a:srgbClr>
                  </a:outerShdw>
                </a:effectLst>
                <a:latin typeface="Calibri"/>
                <a:cs typeface="+mj-cs"/>
              </a:rPr>
              <a:t> </a:t>
            </a:r>
            <a:r>
              <a:rPr lang="ar-SA" sz="3000" dirty="0">
                <a:solidFill>
                  <a:srgbClr val="17365D"/>
                </a:solidFill>
                <a:effectLst>
                  <a:outerShdw blurRad="38100" dist="38100" dir="2700000" algn="tl">
                    <a:srgbClr val="000000">
                      <a:alpha val="43137"/>
                    </a:srgbClr>
                  </a:outerShdw>
                </a:effectLst>
                <a:latin typeface="Arial Rounded MT Bold"/>
                <a:cs typeface="+mj-cs"/>
              </a:rPr>
              <a:t>التربة.</a:t>
            </a:r>
          </a:p>
          <a:p>
            <a:pPr lvl="0" algn="just" rtl="1">
              <a:lnSpc>
                <a:spcPct val="115000"/>
              </a:lnSpc>
            </a:pPr>
            <a:endParaRPr lang="en-US" sz="1600" dirty="0">
              <a:solidFill>
                <a:prstClr val="black"/>
              </a:solidFill>
              <a:effectLst>
                <a:outerShdw blurRad="38100" dist="38100" dir="2700000" algn="tl">
                  <a:srgbClr val="000000">
                    <a:alpha val="43137"/>
                  </a:srgbClr>
                </a:outerShdw>
              </a:effectLst>
              <a:latin typeface="Calibri"/>
              <a:ea typeface="Calibri"/>
              <a:cs typeface="+mj-cs"/>
            </a:endParaRPr>
          </a:p>
          <a:p>
            <a:pPr lvl="0" algn="just" rtl="1">
              <a:lnSpc>
                <a:spcPct val="115000"/>
              </a:lnSpc>
            </a:pPr>
            <a:r>
              <a:rPr lang="ar-SA" sz="3000" dirty="0">
                <a:solidFill>
                  <a:srgbClr val="17365D"/>
                </a:solidFill>
                <a:effectLst>
                  <a:outerShdw blurRad="38100" dist="38100" dir="2700000" algn="tl">
                    <a:srgbClr val="000000">
                      <a:alpha val="43137"/>
                    </a:srgbClr>
                  </a:outerShdw>
                </a:effectLst>
                <a:latin typeface="Arial Rounded MT Bold"/>
                <a:cs typeface="+mj-cs"/>
              </a:rPr>
              <a:t>كما تؤثر النباتات على بعضها البعض تأثيرًا ضارًا عن طرق </a:t>
            </a:r>
            <a:r>
              <a:rPr lang="ar-SA" sz="3000" dirty="0">
                <a:solidFill>
                  <a:schemeClr val="accent1">
                    <a:lumMod val="75000"/>
                  </a:schemeClr>
                </a:solidFill>
                <a:effectLst>
                  <a:outerShdw blurRad="38100" dist="38100" dir="2700000" algn="tl">
                    <a:srgbClr val="000000">
                      <a:alpha val="43137"/>
                    </a:srgbClr>
                  </a:outerShdw>
                </a:effectLst>
                <a:latin typeface="Arial Rounded MT Bold"/>
                <a:cs typeface="+mj-cs"/>
              </a:rPr>
              <a:t>تمزيق</a:t>
            </a:r>
            <a:r>
              <a:rPr lang="en-US" sz="3000" dirty="0">
                <a:solidFill>
                  <a:schemeClr val="accent1">
                    <a:lumMod val="75000"/>
                  </a:schemeClr>
                </a:solidFill>
                <a:effectLst>
                  <a:outerShdw blurRad="38100" dist="38100" dir="2700000" algn="tl">
                    <a:srgbClr val="000000">
                      <a:alpha val="43137"/>
                    </a:srgbClr>
                  </a:outerShdw>
                </a:effectLst>
                <a:latin typeface="Calibri"/>
                <a:cs typeface="+mj-cs"/>
              </a:rPr>
              <a:t> </a:t>
            </a:r>
            <a:r>
              <a:rPr lang="ar-SA" sz="3000" dirty="0">
                <a:solidFill>
                  <a:srgbClr val="17365D"/>
                </a:solidFill>
                <a:effectLst>
                  <a:outerShdw blurRad="38100" dist="38100" dir="2700000" algn="tl">
                    <a:srgbClr val="000000">
                      <a:alpha val="43137"/>
                    </a:srgbClr>
                  </a:outerShdw>
                </a:effectLst>
                <a:latin typeface="Arial Rounded MT Bold"/>
                <a:cs typeface="+mj-cs"/>
              </a:rPr>
              <a:t>الأوراق </a:t>
            </a:r>
            <a:r>
              <a:rPr lang="ar-SA" sz="3000" dirty="0">
                <a:solidFill>
                  <a:schemeClr val="accent1">
                    <a:lumMod val="75000"/>
                  </a:schemeClr>
                </a:solidFill>
                <a:effectLst>
                  <a:outerShdw blurRad="38100" dist="38100" dir="2700000" algn="tl">
                    <a:srgbClr val="000000">
                      <a:alpha val="43137"/>
                    </a:srgbClr>
                  </a:outerShdw>
                </a:effectLst>
                <a:latin typeface="Arial Rounded MT Bold"/>
                <a:cs typeface="+mj-cs"/>
              </a:rPr>
              <a:t>وتكسير</a:t>
            </a:r>
            <a:r>
              <a:rPr lang="ar-SA" sz="3000" dirty="0">
                <a:solidFill>
                  <a:srgbClr val="17365D"/>
                </a:solidFill>
                <a:effectLst>
                  <a:outerShdw blurRad="38100" dist="38100" dir="2700000" algn="tl">
                    <a:srgbClr val="000000">
                      <a:alpha val="43137"/>
                    </a:srgbClr>
                  </a:outerShdw>
                </a:effectLst>
                <a:latin typeface="Arial Rounded MT Bold"/>
                <a:cs typeface="+mj-cs"/>
              </a:rPr>
              <a:t> الأفرع الجديدة حديثة النمو، وخاصة عندما تهتز النباتات بعنف</a:t>
            </a:r>
            <a:r>
              <a:rPr lang="ar-SA" sz="3000" dirty="0">
                <a:solidFill>
                  <a:prstClr val="black"/>
                </a:solidFill>
                <a:effectLst>
                  <a:outerShdw blurRad="38100" dist="38100" dir="2700000" algn="tl">
                    <a:srgbClr val="000000">
                      <a:alpha val="43137"/>
                    </a:srgbClr>
                  </a:outerShdw>
                </a:effectLst>
                <a:latin typeface="Calibri"/>
                <a:cs typeface="+mj-cs"/>
              </a:rPr>
              <a:t> </a:t>
            </a:r>
            <a:r>
              <a:rPr lang="ar-SA" sz="3000" dirty="0">
                <a:solidFill>
                  <a:srgbClr val="17365D"/>
                </a:solidFill>
                <a:effectLst>
                  <a:outerShdw blurRad="38100" dist="38100" dir="2700000" algn="tl">
                    <a:srgbClr val="000000">
                      <a:alpha val="43137"/>
                    </a:srgbClr>
                  </a:outerShdw>
                </a:effectLst>
                <a:latin typeface="Arial Rounded MT Bold"/>
                <a:cs typeface="+mj-cs"/>
              </a:rPr>
              <a:t>بتأثر الرياح. </a:t>
            </a:r>
            <a:endParaRPr lang="en-US" sz="3000" dirty="0">
              <a:solidFill>
                <a:prstClr val="black"/>
              </a:solidFill>
              <a:effectLst>
                <a:outerShdw blurRad="38100" dist="38100" dir="2700000" algn="tl">
                  <a:srgbClr val="000000">
                    <a:alpha val="43137"/>
                  </a:srgbClr>
                </a:outerShdw>
              </a:effectLst>
              <a:latin typeface="Calibri"/>
              <a:ea typeface="Calibri"/>
              <a:cs typeface="+mj-cs"/>
            </a:endParaRPr>
          </a:p>
        </p:txBody>
      </p:sp>
      <p:sp>
        <p:nvSpPr>
          <p:cNvPr id="6" name="Slide Number Placeholder 5"/>
          <p:cNvSpPr>
            <a:spLocks noGrp="1"/>
          </p:cNvSpPr>
          <p:nvPr>
            <p:ph type="sldNum" sz="quarter" idx="12"/>
          </p:nvPr>
        </p:nvSpPr>
        <p:spPr/>
        <p:txBody>
          <a:bodyPr/>
          <a:lstStyle/>
          <a:p>
            <a:fld id="{AF90A6A5-4BBC-4C8D-9850-BB817983DEE0}" type="slidenum">
              <a:rPr lang="en-US" smtClean="0"/>
              <a:t>2</a:t>
            </a:fld>
            <a:endParaRPr lang="en-US"/>
          </a:p>
        </p:txBody>
      </p:sp>
      <p:sp>
        <p:nvSpPr>
          <p:cNvPr id="2" name="Date Placeholder 1"/>
          <p:cNvSpPr>
            <a:spLocks noGrp="1"/>
          </p:cNvSpPr>
          <p:nvPr>
            <p:ph type="dt" sz="half" idx="10"/>
          </p:nvPr>
        </p:nvSpPr>
        <p:spPr/>
        <p:txBody>
          <a:bodyPr/>
          <a:lstStyle/>
          <a:p>
            <a:fld id="{A4F3A071-049E-41A6-9957-66512B5632A3}" type="datetime1">
              <a:rPr lang="en-US" smtClean="0"/>
              <a:t>1/26/2024</a:t>
            </a:fld>
            <a:endParaRPr lang="en-US"/>
          </a:p>
        </p:txBody>
      </p:sp>
      <p:sp>
        <p:nvSpPr>
          <p:cNvPr id="4" name="Footer Placeholder 3"/>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317145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8285" y="38825"/>
            <a:ext cx="8505645" cy="6516399"/>
          </a:xfrm>
          <a:prstGeom prst="rect">
            <a:avLst/>
          </a:prstGeom>
        </p:spPr>
        <p:txBody>
          <a:bodyPr wrap="square">
            <a:spAutoFit/>
          </a:bodyPr>
          <a:lstStyle/>
          <a:p>
            <a:pPr algn="ctr" rtl="1">
              <a:lnSpc>
                <a:spcPct val="115000"/>
              </a:lnSpc>
            </a:pPr>
            <a:r>
              <a:rPr lang="ar-SA" sz="3200" dirty="0">
                <a:solidFill>
                  <a:srgbClr val="810000"/>
                </a:solidFill>
                <a:effectLst>
                  <a:outerShdw blurRad="38100" dist="38100" dir="2700000" algn="tl">
                    <a:srgbClr val="000000">
                      <a:alpha val="43137"/>
                    </a:srgbClr>
                  </a:outerShdw>
                </a:effectLst>
              </a:rPr>
              <a:t>التطفل</a:t>
            </a:r>
            <a:r>
              <a:rPr lang="ar-SA" sz="3200" dirty="0">
                <a:solidFill>
                  <a:srgbClr val="810000"/>
                </a:solidFill>
                <a:effectLst>
                  <a:outerShdw blurRad="38100" dist="38100" dir="2700000" algn="tl">
                    <a:srgbClr val="000000">
                      <a:alpha val="43137"/>
                    </a:srgbClr>
                  </a:outerShdw>
                </a:effectLst>
                <a:latin typeface="Arial Rounded MT Bold"/>
                <a:cs typeface="+mj-cs"/>
              </a:rPr>
              <a:t> </a:t>
            </a:r>
            <a:r>
              <a:rPr lang="en-US" sz="2800" dirty="0">
                <a:solidFill>
                  <a:srgbClr val="810000"/>
                </a:solidFill>
                <a:effectLst>
                  <a:outerShdw blurRad="38100" dist="38100" dir="2700000" algn="tl">
                    <a:srgbClr val="000000">
                      <a:alpha val="43137"/>
                    </a:srgbClr>
                  </a:outerShdw>
                </a:effectLst>
                <a:latin typeface="Arial Rounded MT Bold"/>
                <a:cs typeface="+mj-cs"/>
              </a:rPr>
              <a:t>Parasitism</a:t>
            </a:r>
            <a:endParaRPr lang="en-US" sz="1100" dirty="0">
              <a:effectLst>
                <a:outerShdw blurRad="38100" dist="38100" dir="2700000" algn="tl">
                  <a:srgbClr val="000000">
                    <a:alpha val="43137"/>
                  </a:srgbClr>
                </a:outerShdw>
              </a:effectLst>
              <a:latin typeface="Calibri"/>
              <a:ea typeface="Calibri"/>
              <a:cs typeface="+mj-cs"/>
            </a:endParaRPr>
          </a:p>
          <a:p>
            <a:pPr algn="just" rtl="1">
              <a:lnSpc>
                <a:spcPct val="115000"/>
              </a:lnSpc>
            </a:pPr>
            <a:endParaRPr lang="en-US" sz="1100" dirty="0">
              <a:effectLst>
                <a:outerShdw blurRad="38100" dist="38100" dir="2700000" algn="tl">
                  <a:srgbClr val="000000">
                    <a:alpha val="43137"/>
                  </a:srgbClr>
                </a:outerShdw>
              </a:effectLst>
              <a:latin typeface="Calibri"/>
              <a:ea typeface="Calibri"/>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التطفل ظاهرة كثيرة الانتشار في العالم النباتي يعتمد فيها نوع نباتي على</a:t>
            </a:r>
            <a:r>
              <a:rPr lang="ar-SA" sz="1100" dirty="0">
                <a:effectLst>
                  <a:outerShdw blurRad="38100" dist="38100" dir="2700000" algn="tl">
                    <a:srgbClr val="000000">
                      <a:alpha val="43137"/>
                    </a:srgbClr>
                  </a:outerShdw>
                </a:effectLst>
                <a:latin typeface="Calibri"/>
                <a:cs typeface="+mj-cs"/>
              </a:rPr>
              <a:t> </a:t>
            </a:r>
            <a:r>
              <a:rPr lang="ar-SA" sz="3200" dirty="0">
                <a:solidFill>
                  <a:srgbClr val="17365D"/>
                </a:solidFill>
                <a:effectLst>
                  <a:outerShdw blurRad="38100" dist="38100" dir="2700000" algn="tl">
                    <a:srgbClr val="000000">
                      <a:alpha val="43137"/>
                    </a:srgbClr>
                  </a:outerShdw>
                </a:effectLst>
                <a:latin typeface="Arial Rounded MT Bold"/>
                <a:cs typeface="+mj-cs"/>
              </a:rPr>
              <a:t>نوع آخر في الحصول على غذائه.</a:t>
            </a:r>
          </a:p>
          <a:p>
            <a:pPr lvl="0" algn="just" rtl="1">
              <a:lnSpc>
                <a:spcPct val="115000"/>
              </a:lnSpc>
            </a:pPr>
            <a:endParaRPr lang="ar-SA" sz="16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effectLst>
                  <a:outerShdw blurRad="38100" dist="38100" dir="2700000" algn="tl">
                    <a:srgbClr val="000000">
                      <a:alpha val="43137"/>
                    </a:srgbClr>
                  </a:outerShdw>
                </a:effectLst>
                <a:latin typeface="Arial Rounded MT Bold"/>
                <a:cs typeface="+mj-cs"/>
              </a:rPr>
              <a:t> التطفل هو علاقة بين كائنين يعتمد أحدهما (يسمى الطفيلي </a:t>
            </a:r>
            <a:r>
              <a:rPr lang="en-US" sz="2400" dirty="0">
                <a:effectLst>
                  <a:outerShdw blurRad="38100" dist="38100" dir="2700000" algn="tl">
                    <a:srgbClr val="000000">
                      <a:alpha val="43137"/>
                    </a:srgbClr>
                  </a:outerShdw>
                </a:effectLst>
                <a:cs typeface="+mj-cs"/>
              </a:rPr>
              <a:t>parasite</a:t>
            </a:r>
            <a:r>
              <a:rPr lang="ar-SA" sz="3200" dirty="0">
                <a:effectLst>
                  <a:outerShdw blurRad="38100" dist="38100" dir="2700000" algn="tl">
                    <a:srgbClr val="000000">
                      <a:alpha val="43137"/>
                    </a:srgbClr>
                  </a:outerShdw>
                </a:effectLst>
                <a:latin typeface="Arial Rounded MT Bold"/>
                <a:cs typeface="+mj-cs"/>
              </a:rPr>
              <a:t>)على الأخر (ويسمى العائل أو المضيف </a:t>
            </a:r>
            <a:r>
              <a:rPr lang="en-US" sz="2400" dirty="0">
                <a:effectLst>
                  <a:outerShdw blurRad="38100" dist="38100" dir="2700000" algn="tl">
                    <a:srgbClr val="000000">
                      <a:alpha val="43137"/>
                    </a:srgbClr>
                  </a:outerShdw>
                </a:effectLst>
                <a:latin typeface="Arial Rounded MT Bold"/>
                <a:cs typeface="+mj-cs"/>
              </a:rPr>
              <a:t>host</a:t>
            </a:r>
            <a:r>
              <a:rPr lang="ar-SA" sz="3200" dirty="0">
                <a:effectLst>
                  <a:outerShdw blurRad="38100" dist="38100" dir="2700000" algn="tl">
                    <a:srgbClr val="000000">
                      <a:alpha val="43137"/>
                    </a:srgbClr>
                  </a:outerShdw>
                </a:effectLst>
                <a:latin typeface="Arial Rounded MT Bold"/>
                <a:cs typeface="+mj-cs"/>
              </a:rPr>
              <a:t>) في بناء جسمه واستمرارية حياته حيث يستمد منه الغذاء جزئياً أو كلياً ويلحق بالعائل أضرار مختلفة.</a:t>
            </a:r>
          </a:p>
          <a:p>
            <a:pPr lvl="0" algn="just" rtl="1">
              <a:lnSpc>
                <a:spcPct val="115000"/>
              </a:lnSpc>
            </a:pPr>
            <a:endParaRPr lang="ar-SA" sz="1600" dirty="0">
              <a:solidFill>
                <a:srgbClr val="17365D"/>
              </a:solidFill>
              <a:effectLst>
                <a:outerShdw blurRad="38100" dist="38100" dir="2700000" algn="tl">
                  <a:srgbClr val="000000">
                    <a:alpha val="43137"/>
                  </a:srgbClr>
                </a:outerShdw>
              </a:effectLst>
              <a:latin typeface="Arial Rounded MT Bold"/>
              <a:cs typeface="+mj-cs"/>
            </a:endParaRPr>
          </a:p>
          <a:p>
            <a:pPr lvl="0"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النباتات المتطفلة إما أن تكون: </a:t>
            </a:r>
          </a:p>
          <a:p>
            <a:pPr lvl="0" algn="just" rtl="1">
              <a:lnSpc>
                <a:spcPct val="115000"/>
              </a:lnSpc>
            </a:pPr>
            <a:r>
              <a:rPr lang="ar-SA" sz="3200" dirty="0">
                <a:effectLst>
                  <a:outerShdw blurRad="38100" dist="38100" dir="2700000" algn="tl">
                    <a:srgbClr val="000000">
                      <a:alpha val="43137"/>
                    </a:srgbClr>
                  </a:outerShdw>
                </a:effectLst>
                <a:latin typeface="Arial Rounded MT Bold"/>
                <a:cs typeface="+mj-cs"/>
              </a:rPr>
              <a:t>- كاملة التطفل</a:t>
            </a:r>
            <a:r>
              <a:rPr lang="en-US" sz="11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Complete parasite </a:t>
            </a:r>
          </a:p>
          <a:p>
            <a:pPr algn="just" rtl="1">
              <a:lnSpc>
                <a:spcPct val="115000"/>
              </a:lnSpc>
            </a:pPr>
            <a:r>
              <a:rPr lang="ar-SA" sz="3200" dirty="0">
                <a:effectLst>
                  <a:outerShdw blurRad="38100" dist="38100" dir="2700000" algn="tl">
                    <a:srgbClr val="000000">
                      <a:alpha val="43137"/>
                    </a:srgbClr>
                  </a:outerShdw>
                </a:effectLst>
                <a:latin typeface="Arial Rounded MT Bold"/>
                <a:cs typeface="+mj-cs"/>
              </a:rPr>
              <a:t>- جزئية التطفل(شبه متطفلة)</a:t>
            </a:r>
            <a:r>
              <a:rPr lang="en-US" sz="3200" dirty="0">
                <a:effectLst>
                  <a:outerShdw blurRad="38100" dist="38100" dir="2700000" algn="tl">
                    <a:srgbClr val="000000">
                      <a:alpha val="43137"/>
                    </a:srgbClr>
                  </a:outerShdw>
                </a:effectLst>
                <a:latin typeface="Arial Rounded MT Bold"/>
                <a:cs typeface="+mj-cs"/>
              </a:rPr>
              <a:t> </a:t>
            </a:r>
            <a:r>
              <a:rPr lang="en-US" sz="2400" dirty="0">
                <a:effectLst>
                  <a:outerShdw blurRad="38100" dist="38100" dir="2700000" algn="tl">
                    <a:srgbClr val="000000">
                      <a:alpha val="43137"/>
                    </a:srgbClr>
                  </a:outerShdw>
                </a:effectLst>
              </a:rPr>
              <a:t>Hemi parasite </a:t>
            </a:r>
            <a:endParaRPr lang="ar-SA" sz="2400" dirty="0">
              <a:effectLst>
                <a:outerShdw blurRad="38100" dist="38100" dir="2700000" algn="tl">
                  <a:srgbClr val="000000">
                    <a:alpha val="43137"/>
                  </a:srgbClr>
                </a:outerShdw>
              </a:effectLst>
              <a:cs typeface="+mj-cs"/>
            </a:endParaRPr>
          </a:p>
        </p:txBody>
      </p:sp>
      <p:sp>
        <p:nvSpPr>
          <p:cNvPr id="4" name="Slide Number Placeholder 3"/>
          <p:cNvSpPr>
            <a:spLocks noGrp="1"/>
          </p:cNvSpPr>
          <p:nvPr>
            <p:ph type="sldNum" sz="quarter" idx="12"/>
          </p:nvPr>
        </p:nvSpPr>
        <p:spPr/>
        <p:txBody>
          <a:bodyPr/>
          <a:lstStyle/>
          <a:p>
            <a:fld id="{AF90A6A5-4BBC-4C8D-9850-BB817983DEE0}" type="slidenum">
              <a:rPr lang="en-US" smtClean="0"/>
              <a:t>3</a:t>
            </a:fld>
            <a:endParaRPr lang="en-US"/>
          </a:p>
        </p:txBody>
      </p:sp>
      <p:sp>
        <p:nvSpPr>
          <p:cNvPr id="2" name="Date Placeholder 1"/>
          <p:cNvSpPr>
            <a:spLocks noGrp="1"/>
          </p:cNvSpPr>
          <p:nvPr>
            <p:ph type="dt" sz="half" idx="10"/>
          </p:nvPr>
        </p:nvSpPr>
        <p:spPr/>
        <p:txBody>
          <a:bodyPr/>
          <a:lstStyle/>
          <a:p>
            <a:fld id="{990ACA23-6611-41B9-B8BB-B8BE36C88363}"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07623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36976" y="-7993"/>
            <a:ext cx="4150430" cy="5613845"/>
          </a:xfrm>
          <a:prstGeom prst="rect">
            <a:avLst/>
          </a:prstGeom>
        </p:spPr>
        <p:txBody>
          <a:bodyPr wrap="square">
            <a:spAutoFit/>
          </a:bodyPr>
          <a:lstStyle/>
          <a:p>
            <a:pPr lvl="0" algn="ctr">
              <a:lnSpc>
                <a:spcPct val="115000"/>
              </a:lnSpc>
            </a:pPr>
            <a:r>
              <a:rPr lang="en-US" sz="2800" u="sng" dirty="0">
                <a:effectLst>
                  <a:outerShdw blurRad="38100" dist="38100" dir="2700000" algn="tl">
                    <a:srgbClr val="000000">
                      <a:alpha val="43137"/>
                    </a:srgbClr>
                  </a:outerShdw>
                </a:effectLst>
                <a:latin typeface="Arial Rounded MT Bold"/>
                <a:cs typeface="Simplified Arabic"/>
              </a:rPr>
              <a:t>Complete parasite</a:t>
            </a:r>
            <a:r>
              <a:rPr lang="en-US" sz="1050" u="sng" dirty="0">
                <a:effectLst>
                  <a:outerShdw blurRad="38100" dist="38100" dir="2700000" algn="tl">
                    <a:srgbClr val="000000">
                      <a:alpha val="43137"/>
                    </a:srgbClr>
                  </a:outerShdw>
                </a:effectLst>
                <a:latin typeface="Calibri"/>
                <a:cs typeface="Arial"/>
              </a:rPr>
              <a:t> </a:t>
            </a:r>
            <a:r>
              <a:rPr lang="ar-SA" sz="3200" u="sng" dirty="0">
                <a:effectLst>
                  <a:outerShdw blurRad="38100" dist="38100" dir="2700000" algn="tl">
                    <a:srgbClr val="000000">
                      <a:alpha val="43137"/>
                    </a:srgbClr>
                  </a:outerShdw>
                </a:effectLst>
                <a:latin typeface="Arial Rounded MT Bold"/>
                <a:cs typeface="Simplified Arabic"/>
              </a:rPr>
              <a:t>كاملة التطفل</a:t>
            </a:r>
          </a:p>
          <a:p>
            <a:pPr algn="just"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mj-cs"/>
              </a:rPr>
              <a:t>وتنتمي إلى النباتات كاملة التطفل الكثير من </a:t>
            </a:r>
            <a:r>
              <a:rPr lang="ar-SA" sz="2800" dirty="0">
                <a:solidFill>
                  <a:srgbClr val="17365D"/>
                </a:solidFill>
                <a:effectLst>
                  <a:outerShdw blurRad="38100" dist="38100" dir="2700000" algn="tl">
                    <a:srgbClr val="000000">
                      <a:alpha val="43137"/>
                    </a:srgbClr>
                  </a:outerShdw>
                </a:effectLst>
                <a:cs typeface="+mj-cs"/>
              </a:rPr>
              <a:t>الأجناس مثل نبات الهالوك</a:t>
            </a:r>
            <a:r>
              <a:rPr lang="en-US" sz="2400" i="1" dirty="0" err="1">
                <a:solidFill>
                  <a:srgbClr val="17365D"/>
                </a:solidFill>
                <a:effectLst>
                  <a:outerShdw blurRad="38100" dist="38100" dir="2700000" algn="tl">
                    <a:srgbClr val="000000">
                      <a:alpha val="43137"/>
                    </a:srgbClr>
                  </a:outerShdw>
                </a:effectLst>
                <a:cs typeface="+mj-cs"/>
              </a:rPr>
              <a:t>Orobanche</a:t>
            </a:r>
            <a:r>
              <a:rPr lang="en-US" sz="2800" i="1" dirty="0">
                <a:solidFill>
                  <a:srgbClr val="17365D"/>
                </a:solidFill>
                <a:effectLst>
                  <a:outerShdw blurRad="38100" dist="38100" dir="2700000" algn="tl">
                    <a:srgbClr val="000000">
                      <a:alpha val="43137"/>
                    </a:srgbClr>
                  </a:outerShdw>
                </a:effectLst>
                <a:cs typeface="+mj-cs"/>
              </a:rPr>
              <a:t> </a:t>
            </a:r>
            <a:endParaRPr lang="ar-SA" sz="2800" dirty="0">
              <a:solidFill>
                <a:srgbClr val="17365D"/>
              </a:solidFill>
              <a:effectLst>
                <a:outerShdw blurRad="38100" dist="38100" dir="2700000" algn="tl">
                  <a:srgbClr val="000000">
                    <a:alpha val="43137"/>
                  </a:srgbClr>
                </a:outerShdw>
              </a:effectLst>
              <a:cs typeface="+mj-cs"/>
            </a:endParaRPr>
          </a:p>
          <a:p>
            <a:pPr algn="r" rtl="1">
              <a:lnSpc>
                <a:spcPct val="115000"/>
              </a:lnSpc>
            </a:pPr>
            <a:r>
              <a:rPr lang="ar-SA" sz="2800" dirty="0">
                <a:solidFill>
                  <a:srgbClr val="17365D"/>
                </a:solidFill>
                <a:effectLst>
                  <a:outerShdw blurRad="38100" dist="38100" dir="2700000" algn="tl">
                    <a:srgbClr val="000000">
                      <a:alpha val="43137"/>
                    </a:srgbClr>
                  </a:outerShdw>
                </a:effectLst>
                <a:cs typeface="+mj-cs"/>
              </a:rPr>
              <a:t>الذي يتطفل على المجموع الجذري </a:t>
            </a:r>
            <a:endParaRPr lang="en-US" sz="2800" dirty="0">
              <a:solidFill>
                <a:srgbClr val="17365D"/>
              </a:solidFill>
              <a:effectLst>
                <a:outerShdw blurRad="38100" dist="38100" dir="2700000" algn="tl">
                  <a:srgbClr val="000000">
                    <a:alpha val="43137"/>
                  </a:srgbClr>
                </a:outerShdw>
              </a:effectLst>
              <a:latin typeface="Arial Rounded MT Bold"/>
              <a:ea typeface="Calibri"/>
              <a:cs typeface="+mj-cs"/>
            </a:endParaRPr>
          </a:p>
          <a:p>
            <a:pPr lvl="0" algn="r">
              <a:lnSpc>
                <a:spcPct val="115000"/>
              </a:lnSpc>
            </a:pPr>
            <a:endParaRPr lang="ar-SA" sz="2800" dirty="0">
              <a:solidFill>
                <a:srgbClr val="17365D"/>
              </a:solidFill>
              <a:effectLst>
                <a:outerShdw blurRad="38100" dist="38100" dir="2700000" algn="tl">
                  <a:srgbClr val="000000">
                    <a:alpha val="43137"/>
                  </a:srgbClr>
                </a:outerShdw>
              </a:effectLst>
              <a:latin typeface="Arial Rounded MT Bold"/>
              <a:ea typeface="Calibri"/>
              <a:cs typeface="+mj-cs"/>
            </a:endParaRPr>
          </a:p>
          <a:p>
            <a:pPr lvl="0" algn="r">
              <a:lnSpc>
                <a:spcPct val="115000"/>
              </a:lnSpc>
            </a:pPr>
            <a:endParaRPr lang="ar-SA" sz="2800" dirty="0">
              <a:solidFill>
                <a:srgbClr val="17365D"/>
              </a:solidFill>
              <a:effectLst>
                <a:outerShdw blurRad="38100" dist="38100" dir="2700000" algn="tl">
                  <a:srgbClr val="000000">
                    <a:alpha val="43137"/>
                  </a:srgbClr>
                </a:outerShdw>
              </a:effectLst>
              <a:latin typeface="Arial Rounded MT Bold"/>
              <a:ea typeface="Calibri"/>
              <a:cs typeface="+mj-cs"/>
            </a:endParaRPr>
          </a:p>
          <a:p>
            <a:pPr lvl="0" algn="just"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mj-cs"/>
              </a:rPr>
              <a:t>ونبات الحامول</a:t>
            </a:r>
            <a:r>
              <a:rPr lang="en-US" sz="2400" i="1" dirty="0" err="1">
                <a:solidFill>
                  <a:srgbClr val="17365D"/>
                </a:solidFill>
                <a:effectLst>
                  <a:outerShdw blurRad="38100" dist="38100" dir="2700000" algn="tl">
                    <a:srgbClr val="000000">
                      <a:alpha val="43137"/>
                    </a:srgbClr>
                  </a:outerShdw>
                </a:effectLst>
                <a:latin typeface="Arial Rounded MT Bold"/>
                <a:cs typeface="+mj-cs"/>
              </a:rPr>
              <a:t>Cuscuta</a:t>
            </a:r>
            <a:r>
              <a:rPr lang="en-US" sz="2800" i="1" dirty="0">
                <a:solidFill>
                  <a:srgbClr val="17365D"/>
                </a:solidFill>
                <a:effectLst>
                  <a:outerShdw blurRad="38100" dist="38100" dir="2700000" algn="tl">
                    <a:srgbClr val="000000">
                      <a:alpha val="43137"/>
                    </a:srgbClr>
                  </a:outerShdw>
                </a:effectLst>
                <a:latin typeface="Arial Rounded MT Bold"/>
                <a:cs typeface="+mj-cs"/>
              </a:rPr>
              <a:t> </a:t>
            </a:r>
            <a:endParaRPr lang="ar-SA" sz="2800" dirty="0">
              <a:solidFill>
                <a:srgbClr val="17365D"/>
              </a:solidFill>
              <a:effectLst>
                <a:outerShdw blurRad="38100" dist="38100" dir="2700000" algn="tl">
                  <a:srgbClr val="000000">
                    <a:alpha val="43137"/>
                  </a:srgbClr>
                </a:outerShdw>
              </a:effectLst>
              <a:latin typeface="Arial Rounded MT Bold"/>
              <a:cs typeface="+mj-cs"/>
            </a:endParaRPr>
          </a:p>
          <a:p>
            <a:pPr lvl="0" algn="r"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mj-cs"/>
              </a:rPr>
              <a:t>الذي يتطفل على المجموع الخضري</a:t>
            </a:r>
          </a:p>
        </p:txBody>
      </p:sp>
      <p:pic>
        <p:nvPicPr>
          <p:cNvPr id="7172" name="Picture 4" descr="http://faculty.ksu.edu.sa/23498/Photogallery/relationships/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749" y="4467496"/>
            <a:ext cx="1537440" cy="9648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1.staticflickr.com/5/4150/4974712652_31634b7203.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87" t="20576" r="39025" b="12133"/>
          <a:stretch/>
        </p:blipFill>
        <p:spPr bwMode="auto">
          <a:xfrm>
            <a:off x="3073750" y="640467"/>
            <a:ext cx="1542082" cy="13545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F90A6A5-4BBC-4C8D-9850-BB817983DEE0}" type="slidenum">
              <a:rPr lang="en-US" smtClean="0"/>
              <a:t>4</a:t>
            </a:fld>
            <a:endParaRPr lang="en-US"/>
          </a:p>
        </p:txBody>
      </p:sp>
      <p:sp>
        <p:nvSpPr>
          <p:cNvPr id="2" name="Date Placeholder 1"/>
          <p:cNvSpPr>
            <a:spLocks noGrp="1"/>
          </p:cNvSpPr>
          <p:nvPr>
            <p:ph type="dt" sz="half" idx="10"/>
          </p:nvPr>
        </p:nvSpPr>
        <p:spPr/>
        <p:txBody>
          <a:bodyPr/>
          <a:lstStyle/>
          <a:p>
            <a:fld id="{3A041289-DF41-4729-A300-BF3218210CAB}"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642351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1340" y="683399"/>
            <a:ext cx="8077200" cy="1578894"/>
          </a:xfrm>
          <a:prstGeom prst="rect">
            <a:avLst/>
          </a:prstGeom>
        </p:spPr>
        <p:txBody>
          <a:bodyPr wrap="square">
            <a:spAutoFit/>
          </a:bodyPr>
          <a:lstStyle/>
          <a:p>
            <a:pPr lvl="0" algn="r" rtl="1">
              <a:lnSpc>
                <a:spcPct val="115000"/>
              </a:lnSpc>
            </a:pPr>
            <a:r>
              <a:rPr lang="ar-SA" sz="2800" dirty="0">
                <a:solidFill>
                  <a:srgbClr val="17365D"/>
                </a:solidFill>
                <a:effectLst>
                  <a:outerShdw blurRad="38100" dist="38100" dir="2700000" algn="tl">
                    <a:srgbClr val="000000">
                      <a:alpha val="43137"/>
                    </a:srgbClr>
                  </a:outerShdw>
                </a:effectLst>
                <a:cs typeface="Simplified Arabic"/>
              </a:rPr>
              <a:t>نبات </a:t>
            </a:r>
            <a:r>
              <a:rPr lang="ar-SA" sz="2800" dirty="0" err="1">
                <a:solidFill>
                  <a:srgbClr val="17365D"/>
                </a:solidFill>
                <a:effectLst>
                  <a:outerShdw blurRad="38100" dist="38100" dir="2700000" algn="tl">
                    <a:srgbClr val="000000">
                      <a:alpha val="43137"/>
                    </a:srgbClr>
                  </a:outerShdw>
                </a:effectLst>
                <a:cs typeface="Simplified Arabic"/>
              </a:rPr>
              <a:t>الطرثوث</a:t>
            </a:r>
            <a:r>
              <a:rPr lang="ar-SA" sz="2800" dirty="0">
                <a:solidFill>
                  <a:srgbClr val="17365D"/>
                </a:solidFill>
                <a:effectLst>
                  <a:outerShdw blurRad="38100" dist="38100" dir="2700000" algn="tl">
                    <a:srgbClr val="000000">
                      <a:alpha val="43137"/>
                    </a:srgbClr>
                  </a:outerShdw>
                </a:effectLst>
                <a:cs typeface="Simplified Arabic"/>
              </a:rPr>
              <a:t> </a:t>
            </a:r>
            <a:r>
              <a:rPr lang="en-US" sz="2400" i="1" dirty="0" err="1">
                <a:solidFill>
                  <a:srgbClr val="17365D"/>
                </a:solidFill>
                <a:effectLst>
                  <a:outerShdw blurRad="38100" dist="38100" dir="2700000" algn="tl">
                    <a:srgbClr val="000000">
                      <a:alpha val="43137"/>
                    </a:srgbClr>
                  </a:outerShdw>
                </a:effectLst>
                <a:cs typeface="Simplified Arabic"/>
              </a:rPr>
              <a:t>Cistanche</a:t>
            </a:r>
            <a:r>
              <a:rPr lang="en-US" sz="2400" i="1" dirty="0">
                <a:solidFill>
                  <a:srgbClr val="17365D"/>
                </a:solidFill>
                <a:effectLst>
                  <a:outerShdw blurRad="38100" dist="38100" dir="2700000" algn="tl">
                    <a:srgbClr val="000000">
                      <a:alpha val="43137"/>
                    </a:srgbClr>
                  </a:outerShdw>
                </a:effectLst>
                <a:cs typeface="Simplified Arabic"/>
              </a:rPr>
              <a:t> </a:t>
            </a:r>
            <a:r>
              <a:rPr lang="en-US" sz="2400" i="1" dirty="0" err="1">
                <a:solidFill>
                  <a:srgbClr val="17365D"/>
                </a:solidFill>
                <a:effectLst>
                  <a:outerShdw blurRad="38100" dist="38100" dir="2700000" algn="tl">
                    <a:srgbClr val="000000">
                      <a:alpha val="43137"/>
                    </a:srgbClr>
                  </a:outerShdw>
                </a:effectLst>
                <a:cs typeface="Simplified Arabic"/>
              </a:rPr>
              <a:t>phelypaea</a:t>
            </a:r>
            <a:r>
              <a:rPr lang="ar-SA" sz="2400" dirty="0">
                <a:solidFill>
                  <a:srgbClr val="17365D"/>
                </a:solidFill>
                <a:effectLst>
                  <a:outerShdw blurRad="38100" dist="38100" dir="2700000" algn="tl">
                    <a:srgbClr val="000000">
                      <a:alpha val="43137"/>
                    </a:srgbClr>
                  </a:outerShdw>
                </a:effectLst>
                <a:cs typeface="Simplified Arabic"/>
              </a:rPr>
              <a:t> </a:t>
            </a:r>
            <a:endParaRPr lang="ar-SA" sz="2400" dirty="0">
              <a:solidFill>
                <a:srgbClr val="17365D"/>
              </a:solidFill>
              <a:effectLst>
                <a:outerShdw blurRad="38100" dist="38100" dir="2700000" algn="tl">
                  <a:srgbClr val="000000">
                    <a:alpha val="43137"/>
                  </a:srgbClr>
                </a:outerShdw>
              </a:effectLst>
              <a:latin typeface="Arial Rounded MT Bold"/>
              <a:cs typeface="Simplified Arabic"/>
            </a:endParaRPr>
          </a:p>
          <a:p>
            <a:pPr lvl="0" algn="r" rtl="1">
              <a:lnSpc>
                <a:spcPct val="115000"/>
              </a:lnSpc>
            </a:pPr>
            <a:r>
              <a:rPr lang="ar-SA" sz="2800" dirty="0">
                <a:solidFill>
                  <a:srgbClr val="17365D"/>
                </a:solidFill>
                <a:effectLst>
                  <a:outerShdw blurRad="38100" dist="38100" dir="2700000" algn="tl">
                    <a:srgbClr val="000000">
                      <a:alpha val="43137"/>
                    </a:srgbClr>
                  </a:outerShdw>
                </a:effectLst>
                <a:latin typeface="Arial Rounded MT Bold"/>
                <a:cs typeface="Simplified Arabic"/>
              </a:rPr>
              <a:t>متطفل كلياً على جذور نبات الرمث</a:t>
            </a:r>
            <a:r>
              <a:rPr lang="en-US" sz="2800" dirty="0">
                <a:solidFill>
                  <a:srgbClr val="17365D"/>
                </a:solidFill>
                <a:effectLst>
                  <a:outerShdw blurRad="38100" dist="38100" dir="2700000" algn="tl">
                    <a:srgbClr val="000000">
                      <a:alpha val="43137"/>
                    </a:srgbClr>
                  </a:outerShdw>
                </a:effectLst>
                <a:latin typeface="Arial Rounded MT Bold"/>
                <a:cs typeface="Simplified Arabic"/>
              </a:rPr>
              <a:t> </a:t>
            </a:r>
            <a:r>
              <a:rPr lang="en-US" sz="2400" i="1" dirty="0" err="1">
                <a:solidFill>
                  <a:srgbClr val="17365D"/>
                </a:solidFill>
                <a:effectLst>
                  <a:outerShdw blurRad="38100" dist="38100" dir="2700000" algn="tl">
                    <a:srgbClr val="000000">
                      <a:alpha val="43137"/>
                    </a:srgbClr>
                  </a:outerShdw>
                </a:effectLst>
                <a:latin typeface="Arial Rounded MT Bold"/>
                <a:cs typeface="Simplified Arabic"/>
              </a:rPr>
              <a:t>Haloxylon</a:t>
            </a:r>
            <a:r>
              <a:rPr lang="en-US" sz="2400" i="1" dirty="0">
                <a:solidFill>
                  <a:srgbClr val="17365D"/>
                </a:solidFill>
                <a:effectLst>
                  <a:outerShdw blurRad="38100" dist="38100" dir="2700000" algn="tl">
                    <a:srgbClr val="000000">
                      <a:alpha val="43137"/>
                    </a:srgbClr>
                  </a:outerShdw>
                </a:effectLst>
                <a:latin typeface="Arial Rounded MT Bold"/>
                <a:cs typeface="Simplified Arabic"/>
              </a:rPr>
              <a:t> </a:t>
            </a:r>
            <a:r>
              <a:rPr lang="en-US" sz="2400" i="1" dirty="0" err="1">
                <a:solidFill>
                  <a:srgbClr val="17365D"/>
                </a:solidFill>
                <a:effectLst>
                  <a:outerShdw blurRad="38100" dist="38100" dir="2700000" algn="tl">
                    <a:srgbClr val="000000">
                      <a:alpha val="43137"/>
                    </a:srgbClr>
                  </a:outerShdw>
                </a:effectLst>
                <a:latin typeface="Arial Rounded MT Bold"/>
                <a:cs typeface="Simplified Arabic"/>
              </a:rPr>
              <a:t>salicornicum</a:t>
            </a:r>
            <a:r>
              <a:rPr lang="en-US" sz="2400" i="1" dirty="0">
                <a:solidFill>
                  <a:srgbClr val="17365D"/>
                </a:solidFill>
                <a:effectLst>
                  <a:outerShdw blurRad="38100" dist="38100" dir="2700000" algn="tl">
                    <a:srgbClr val="000000">
                      <a:alpha val="43137"/>
                    </a:srgbClr>
                  </a:outerShdw>
                </a:effectLst>
                <a:latin typeface="Arial Rounded MT Bold"/>
                <a:cs typeface="Simplified Arabic"/>
              </a:rPr>
              <a:t> </a:t>
            </a:r>
            <a:endParaRPr lang="en-US" sz="2800" i="1" dirty="0">
              <a:solidFill>
                <a:srgbClr val="17365D"/>
              </a:solidFill>
              <a:effectLst>
                <a:outerShdw blurRad="38100" dist="38100" dir="2700000" algn="tl">
                  <a:srgbClr val="000000">
                    <a:alpha val="43137"/>
                  </a:srgbClr>
                </a:outerShdw>
              </a:effectLst>
              <a:latin typeface="Arial Rounded MT Bold"/>
              <a:cs typeface="Simplified Arabic"/>
            </a:endParaRPr>
          </a:p>
          <a:p>
            <a:pPr lvl="0">
              <a:lnSpc>
                <a:spcPct val="115000"/>
              </a:lnSpc>
            </a:pPr>
            <a:endParaRPr lang="en-US" sz="2800" i="1" dirty="0">
              <a:solidFill>
                <a:srgbClr val="17365D"/>
              </a:solidFill>
              <a:effectLst>
                <a:outerShdw blurRad="38100" dist="38100" dir="2700000" algn="tl">
                  <a:srgbClr val="000000">
                    <a:alpha val="43137"/>
                  </a:srgbClr>
                </a:outerShdw>
              </a:effectLst>
              <a:latin typeface="Arial Rounded MT Bold"/>
              <a:cs typeface="Simplified Arabic"/>
            </a:endParaRPr>
          </a:p>
        </p:txBody>
      </p:sp>
      <p:sp>
        <p:nvSpPr>
          <p:cNvPr id="4" name="Slide Number Placeholder 3"/>
          <p:cNvSpPr>
            <a:spLocks noGrp="1"/>
          </p:cNvSpPr>
          <p:nvPr>
            <p:ph type="sldNum" sz="quarter" idx="12"/>
          </p:nvPr>
        </p:nvSpPr>
        <p:spPr/>
        <p:txBody>
          <a:bodyPr/>
          <a:lstStyle/>
          <a:p>
            <a:fld id="{AF90A6A5-4BBC-4C8D-9850-BB817983DEE0}" type="slidenum">
              <a:rPr lang="en-US" smtClean="0"/>
              <a:t>5</a:t>
            </a:fld>
            <a:endParaRPr lang="en-US"/>
          </a:p>
        </p:txBody>
      </p:sp>
      <p:sp>
        <p:nvSpPr>
          <p:cNvPr id="2" name="Date Placeholder 1"/>
          <p:cNvSpPr>
            <a:spLocks noGrp="1"/>
          </p:cNvSpPr>
          <p:nvPr>
            <p:ph type="dt" sz="half" idx="10"/>
          </p:nvPr>
        </p:nvSpPr>
        <p:spPr/>
        <p:txBody>
          <a:bodyPr/>
          <a:lstStyle/>
          <a:p>
            <a:fld id="{AD275FDF-26F4-4C26-A923-CB753A6A8BF5}"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pic>
        <p:nvPicPr>
          <p:cNvPr id="2050" name="Picture 2" descr="http://www.florasilvestre.es/mediterranea/Orobanchaceae/Cistanche_phelypae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92" y="776950"/>
            <a:ext cx="1518925" cy="11599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31523" y="4149330"/>
            <a:ext cx="8686800" cy="1614288"/>
          </a:xfrm>
          <a:prstGeom prst="rect">
            <a:avLst/>
          </a:prstGeom>
        </p:spPr>
        <p:txBody>
          <a:bodyPr wrap="square">
            <a:spAutoFit/>
          </a:bodyPr>
          <a:lstStyle/>
          <a:p>
            <a:pPr lvl="0" algn="r">
              <a:lnSpc>
                <a:spcPct val="115000"/>
              </a:lnSpc>
            </a:pPr>
            <a:endParaRPr lang="en-US" sz="1100" dirty="0">
              <a:effectLst>
                <a:outerShdw blurRad="38100" dist="38100" dir="2700000" algn="tl">
                  <a:srgbClr val="000000">
                    <a:alpha val="43137"/>
                  </a:srgbClr>
                </a:outerShdw>
              </a:effectLst>
              <a:latin typeface="Calibri"/>
              <a:ea typeface="Calibri"/>
              <a:cs typeface="Arial"/>
            </a:endParaRPr>
          </a:p>
          <a:p>
            <a:pPr algn="ctr">
              <a:lnSpc>
                <a:spcPct val="115000"/>
              </a:lnSpc>
            </a:pPr>
            <a:r>
              <a:rPr lang="en-US" sz="2800" u="sng" dirty="0">
                <a:effectLst>
                  <a:outerShdw blurRad="38100" dist="38100" dir="2700000" algn="tl">
                    <a:srgbClr val="000000">
                      <a:alpha val="43137"/>
                    </a:srgbClr>
                  </a:outerShdw>
                </a:effectLst>
                <a:latin typeface="Arial Rounded MT Bold"/>
                <a:cs typeface="Simplified Arabic"/>
              </a:rPr>
              <a:t>Hemi parasite </a:t>
            </a:r>
            <a:r>
              <a:rPr lang="ar-SA" sz="3200" u="sng" dirty="0">
                <a:effectLst>
                  <a:outerShdw blurRad="38100" dist="38100" dir="2700000" algn="tl">
                    <a:srgbClr val="000000">
                      <a:alpha val="43137"/>
                    </a:srgbClr>
                  </a:outerShdw>
                </a:effectLst>
                <a:latin typeface="Arial Rounded MT Bold"/>
                <a:cs typeface="Simplified Arabic"/>
              </a:rPr>
              <a:t>جزئية التطفل (شبه متطفلة)</a:t>
            </a:r>
            <a:r>
              <a:rPr lang="en-US" sz="3200" u="sng" dirty="0">
                <a:effectLst>
                  <a:outerShdw blurRad="38100" dist="38100" dir="2700000" algn="tl">
                    <a:srgbClr val="000000">
                      <a:alpha val="43137"/>
                    </a:srgbClr>
                  </a:outerShdw>
                </a:effectLst>
                <a:latin typeface="Arial Rounded MT Bold"/>
                <a:cs typeface="Simplified Arabic"/>
              </a:rPr>
              <a:t> </a:t>
            </a:r>
            <a:endParaRPr lang="ar-SA" sz="3200" u="sng" dirty="0">
              <a:effectLst>
                <a:outerShdw blurRad="38100" dist="38100" dir="2700000" algn="tl">
                  <a:srgbClr val="000000">
                    <a:alpha val="43137"/>
                  </a:srgbClr>
                </a:outerShdw>
              </a:effectLst>
            </a:endParaRPr>
          </a:p>
          <a:p>
            <a:pPr algn="r">
              <a:lnSpc>
                <a:spcPct val="115000"/>
              </a:lnSpc>
            </a:pPr>
            <a:r>
              <a:rPr lang="en-US" sz="2800" i="1" dirty="0" err="1">
                <a:solidFill>
                  <a:srgbClr val="17365D"/>
                </a:solidFill>
                <a:effectLst>
                  <a:outerShdw blurRad="38100" dist="38100" dir="2700000" algn="tl">
                    <a:srgbClr val="000000">
                      <a:alpha val="43137"/>
                    </a:srgbClr>
                  </a:outerShdw>
                </a:effectLst>
                <a:latin typeface="Arial Rounded MT Bold"/>
                <a:ea typeface="Calibri"/>
                <a:cs typeface="Simplified Arabic"/>
              </a:rPr>
              <a:t>Loranthus</a:t>
            </a:r>
            <a:r>
              <a:rPr lang="en-US" sz="2800" i="1" dirty="0">
                <a:solidFill>
                  <a:srgbClr val="17365D"/>
                </a:solidFill>
                <a:effectLst>
                  <a:outerShdw blurRad="38100" dist="38100" dir="2700000" algn="tl">
                    <a:srgbClr val="000000">
                      <a:alpha val="43137"/>
                    </a:srgbClr>
                  </a:outerShdw>
                </a:effectLst>
                <a:latin typeface="Arial Rounded MT Bold"/>
                <a:ea typeface="Calibri"/>
                <a:cs typeface="Simplified Arabic"/>
              </a:rPr>
              <a:t> </a:t>
            </a:r>
            <a:r>
              <a:rPr lang="en-US" sz="2800" i="1" dirty="0" err="1">
                <a:solidFill>
                  <a:srgbClr val="17365D"/>
                </a:solidFill>
                <a:effectLst>
                  <a:outerShdw blurRad="38100" dist="38100" dir="2700000" algn="tl">
                    <a:srgbClr val="000000">
                      <a:alpha val="43137"/>
                    </a:srgbClr>
                  </a:outerShdw>
                </a:effectLst>
                <a:latin typeface="Arial Rounded MT Bold"/>
                <a:ea typeface="Calibri"/>
                <a:cs typeface="Simplified Arabic"/>
              </a:rPr>
              <a:t>curviflorus</a:t>
            </a:r>
            <a:r>
              <a:rPr lang="en-US" sz="2800" i="1" dirty="0">
                <a:solidFill>
                  <a:srgbClr val="17365D"/>
                </a:solidFill>
                <a:effectLst>
                  <a:outerShdw blurRad="38100" dist="38100" dir="2700000" algn="tl">
                    <a:srgbClr val="000000">
                      <a:alpha val="43137"/>
                    </a:srgbClr>
                  </a:outerShdw>
                </a:effectLst>
                <a:latin typeface="Arial Rounded MT Bold"/>
                <a:ea typeface="Calibri"/>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ea typeface="Calibri"/>
                <a:cs typeface="Simplified Arabic"/>
              </a:rPr>
              <a:t>مثل نبات الهدال</a:t>
            </a:r>
          </a:p>
          <a:p>
            <a:pPr algn="r">
              <a:lnSpc>
                <a:spcPct val="115000"/>
              </a:lnSpc>
            </a:pPr>
            <a:endParaRPr lang="en-US" sz="1100" dirty="0">
              <a:effectLst>
                <a:outerShdw blurRad="38100" dist="38100" dir="2700000" algn="tl">
                  <a:srgbClr val="000000">
                    <a:alpha val="43137"/>
                  </a:srgbClr>
                </a:outerShdw>
              </a:effectLst>
              <a:latin typeface="Calibri"/>
              <a:ea typeface="Calibri"/>
              <a:cs typeface="Arial"/>
            </a:endParaRPr>
          </a:p>
        </p:txBody>
      </p:sp>
      <p:pic>
        <p:nvPicPr>
          <p:cNvPr id="8" name="Picture 2" descr="http://faculty.ksu.edu.sa/23498/Photogallery/relationships/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52" y="4742063"/>
            <a:ext cx="1610365" cy="90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04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8619" y="685800"/>
            <a:ext cx="7962181" cy="4445832"/>
          </a:xfrm>
          <a:prstGeom prst="rect">
            <a:avLst/>
          </a:prstGeom>
        </p:spPr>
        <p:txBody>
          <a:bodyPr wrap="square">
            <a:spAutoFit/>
          </a:bodyPr>
          <a:lstStyle/>
          <a:p>
            <a:pPr algn="just" rtl="1">
              <a:lnSpc>
                <a:spcPct val="115000"/>
              </a:lnSpc>
            </a:pPr>
            <a:endParaRPr lang="en-US" sz="1100" dirty="0">
              <a:effectLst>
                <a:outerShdw blurRad="38100" dist="38100" dir="2700000" algn="tl">
                  <a:srgbClr val="000000">
                    <a:alpha val="43137"/>
                  </a:srgbClr>
                </a:outerShdw>
              </a:effectLst>
              <a:latin typeface="Calibri"/>
              <a:ea typeface="Calibri"/>
              <a:cs typeface="Arial"/>
            </a:endParaRPr>
          </a:p>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 Rounded MT Bold"/>
                <a:cs typeface="Arial"/>
              </a:rPr>
              <a:t>آثار التطفل:</a:t>
            </a:r>
            <a:endParaRPr lang="en-US" sz="1100" dirty="0">
              <a:effectLst>
                <a:outerShdw blurRad="38100" dist="38100" dir="2700000" algn="tl">
                  <a:srgbClr val="000000">
                    <a:alpha val="43137"/>
                  </a:srgbClr>
                </a:outerShdw>
              </a:effectLst>
              <a:latin typeface="Calibri"/>
              <a:ea typeface="Calibri"/>
              <a:cs typeface="Arial"/>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يثير النبات المتطفل النبات العائل مما يؤدي إلى حدوث رد فعل مقاوم.</a:t>
            </a:r>
          </a:p>
          <a:p>
            <a:pPr algn="just" rtl="1">
              <a:lnSpc>
                <a:spcPct val="115000"/>
              </a:lnSpc>
            </a:pPr>
            <a:endParaRPr lang="en-US" sz="1100" dirty="0">
              <a:effectLst>
                <a:outerShdw blurRad="38100" dist="38100" dir="2700000" algn="tl">
                  <a:srgbClr val="000000">
                    <a:alpha val="43137"/>
                  </a:srgbClr>
                </a:outerShdw>
              </a:effectLst>
              <a:latin typeface="Calibri"/>
              <a:ea typeface="Calibri"/>
              <a:cs typeface="Arial"/>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للتطفل تأثير على العائل إذ أنه كثيرًا ما يؤدي إلى </a:t>
            </a:r>
            <a:r>
              <a:rPr lang="ar-SA" sz="3200" dirty="0">
                <a:effectLst>
                  <a:outerShdw blurRad="38100" dist="38100" dir="2700000" algn="tl">
                    <a:srgbClr val="000000">
                      <a:alpha val="43137"/>
                    </a:srgbClr>
                  </a:outerShdw>
                </a:effectLst>
                <a:latin typeface="Arial Rounded MT Bold"/>
                <a:cs typeface="Simplified Arabic"/>
              </a:rPr>
              <a:t>انعدام أعضاء</a:t>
            </a:r>
            <a:r>
              <a:rPr lang="ar-SA" sz="1100" dirty="0">
                <a:effectLst>
                  <a:outerShdw blurRad="38100" dist="38100" dir="2700000" algn="tl">
                    <a:srgbClr val="000000">
                      <a:alpha val="43137"/>
                    </a:srgbClr>
                  </a:outerShdw>
                </a:effectLst>
                <a:latin typeface="Calibri"/>
                <a:cs typeface="Arial"/>
              </a:rPr>
              <a:t> </a:t>
            </a:r>
            <a:r>
              <a:rPr lang="ar-SA" sz="3200" dirty="0">
                <a:effectLst>
                  <a:outerShdw blurRad="38100" dist="38100" dir="2700000" algn="tl">
                    <a:srgbClr val="000000">
                      <a:alpha val="43137"/>
                    </a:srgbClr>
                  </a:outerShdw>
                </a:effectLst>
                <a:latin typeface="Arial Rounded MT Bold"/>
                <a:cs typeface="Simplified Arabic"/>
              </a:rPr>
              <a:t>التكاثر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وذلك بصورة مباشرة بتموضعه في مكان تلك الأعضاء أو بصورة غير مباشرة عن طريق الاضطرابات التي يحدثها الطفيلي في تغذية النبات. </a:t>
            </a:r>
            <a:endParaRPr lang="en-US" sz="1100" dirty="0">
              <a:effectLst>
                <a:outerShdw blurRad="38100" dist="38100" dir="2700000" algn="tl">
                  <a:srgbClr val="000000">
                    <a:alpha val="43137"/>
                  </a:srgbClr>
                </a:outerShdw>
              </a:effectLst>
              <a:latin typeface="Calibri"/>
              <a:ea typeface="Calibri"/>
              <a:cs typeface="Arial"/>
            </a:endParaRPr>
          </a:p>
        </p:txBody>
      </p:sp>
      <p:sp>
        <p:nvSpPr>
          <p:cNvPr id="4" name="Slide Number Placeholder 3"/>
          <p:cNvSpPr>
            <a:spLocks noGrp="1"/>
          </p:cNvSpPr>
          <p:nvPr>
            <p:ph type="sldNum" sz="quarter" idx="12"/>
          </p:nvPr>
        </p:nvSpPr>
        <p:spPr/>
        <p:txBody>
          <a:bodyPr/>
          <a:lstStyle/>
          <a:p>
            <a:fld id="{AF90A6A5-4BBC-4C8D-9850-BB817983DEE0}" type="slidenum">
              <a:rPr lang="en-US" smtClean="0"/>
              <a:t>6</a:t>
            </a:fld>
            <a:endParaRPr lang="en-US"/>
          </a:p>
        </p:txBody>
      </p:sp>
      <p:sp>
        <p:nvSpPr>
          <p:cNvPr id="2" name="Date Placeholder 1"/>
          <p:cNvSpPr>
            <a:spLocks noGrp="1"/>
          </p:cNvSpPr>
          <p:nvPr>
            <p:ph type="dt" sz="half" idx="10"/>
          </p:nvPr>
        </p:nvSpPr>
        <p:spPr/>
        <p:txBody>
          <a:bodyPr/>
          <a:lstStyle/>
          <a:p>
            <a:fld id="{99C12456-3B6A-4A09-A1A9-9D426F9B687F}"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169542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1582" y="1143001"/>
            <a:ext cx="8635419" cy="3631763"/>
          </a:xfrm>
          <a:prstGeom prst="rect">
            <a:avLst/>
          </a:prstGeom>
        </p:spPr>
        <p:txBody>
          <a:bodyPr wrap="square">
            <a:spAutoFit/>
          </a:bodyPr>
          <a:lstStyle/>
          <a:p>
            <a:pPr algn="ctr">
              <a:lnSpc>
                <a:spcPct val="115000"/>
              </a:lnSpc>
            </a:pPr>
            <a:r>
              <a:rPr lang="en-US" sz="3600" dirty="0">
                <a:solidFill>
                  <a:srgbClr val="810000"/>
                </a:solidFill>
                <a:effectLst>
                  <a:outerShdw blurRad="38100" dist="38100" dir="2700000" algn="tl">
                    <a:srgbClr val="000000">
                      <a:alpha val="43137"/>
                    </a:srgbClr>
                  </a:outerShdw>
                </a:effectLst>
                <a:latin typeface="Arial Rounded MT Bold" panose="020F0704030504030204" pitchFamily="34" charset="0"/>
                <a:cs typeface="+mj-cs"/>
              </a:rPr>
              <a:t>Symbiosis</a:t>
            </a:r>
            <a:r>
              <a:rPr lang="en-US" sz="3600" dirty="0">
                <a:solidFill>
                  <a:srgbClr val="810000"/>
                </a:solidFill>
                <a:effectLst>
                  <a:outerShdw blurRad="38100" dist="38100" dir="2700000" algn="tl">
                    <a:srgbClr val="000000">
                      <a:alpha val="43137"/>
                    </a:srgbClr>
                  </a:outerShdw>
                </a:effectLst>
                <a:latin typeface="ArialMT"/>
                <a:cs typeface="+mj-cs"/>
              </a:rPr>
              <a:t> </a:t>
            </a:r>
            <a:r>
              <a:rPr lang="en-US" sz="4000" dirty="0">
                <a:solidFill>
                  <a:srgbClr val="810000"/>
                </a:solidFill>
                <a:effectLst>
                  <a:outerShdw blurRad="38100" dist="38100" dir="2700000" algn="tl">
                    <a:srgbClr val="000000">
                      <a:alpha val="43137"/>
                    </a:srgbClr>
                  </a:outerShdw>
                </a:effectLst>
                <a:latin typeface="ArialMT"/>
                <a:cs typeface="+mj-cs"/>
              </a:rPr>
              <a:t>(</a:t>
            </a:r>
            <a:r>
              <a:rPr lang="en-US" sz="4000" dirty="0">
                <a:solidFill>
                  <a:srgbClr val="810000"/>
                </a:solidFill>
                <a:latin typeface="ArialMT"/>
                <a:cs typeface="+mj-cs"/>
              </a:rPr>
              <a:t> </a:t>
            </a:r>
            <a:r>
              <a:rPr lang="ar-SA" sz="4000" dirty="0">
                <a:solidFill>
                  <a:srgbClr val="810000"/>
                </a:solidFill>
                <a:effectLst>
                  <a:outerShdw blurRad="38100" dist="38100" dir="2700000" algn="tl">
                    <a:srgbClr val="000000">
                      <a:alpha val="43137"/>
                    </a:srgbClr>
                  </a:outerShdw>
                </a:effectLst>
                <a:latin typeface="ArialMT"/>
                <a:cs typeface="+mj-cs"/>
              </a:rPr>
              <a:t>التكافل ( التعايش</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mj-cs"/>
              </a:rPr>
              <a:t>التكافل هو عبارة عن شراكة بين كائنين مختلفين يجدان فيها نفعًا متبادلاً دون أن يكون هناك ضرر على أي منهما كما في حالة التطفل. وهناك نوعان من التكافل هما: </a:t>
            </a:r>
          </a:p>
          <a:p>
            <a:pPr algn="r">
              <a:lnSpc>
                <a:spcPct val="115000"/>
              </a:lnSpc>
            </a:pPr>
            <a:r>
              <a:rPr lang="en-US" sz="2800" dirty="0">
                <a:solidFill>
                  <a:srgbClr val="810000"/>
                </a:solidFill>
                <a:effectLst>
                  <a:outerShdw blurRad="38100" dist="38100" dir="2700000" algn="tl">
                    <a:srgbClr val="000000">
                      <a:alpha val="43137"/>
                    </a:srgbClr>
                  </a:outerShdw>
                </a:effectLst>
                <a:latin typeface="Arial Rounded MT Bold" panose="020F0704030504030204" pitchFamily="34" charset="0"/>
                <a:cs typeface="+mj-cs"/>
              </a:rPr>
              <a:t>Mutualism </a:t>
            </a:r>
            <a:r>
              <a:rPr lang="ar-SA" sz="2800" dirty="0">
                <a:solidFill>
                  <a:srgbClr val="810000"/>
                </a:solidFill>
                <a:effectLst>
                  <a:outerShdw blurRad="38100" dist="38100" dir="2700000" algn="tl">
                    <a:srgbClr val="000000">
                      <a:alpha val="43137"/>
                    </a:srgbClr>
                  </a:outerShdw>
                </a:effectLst>
                <a:latin typeface="ArialMT"/>
                <a:cs typeface="+mj-cs"/>
              </a:rPr>
              <a:t>- </a:t>
            </a:r>
            <a:r>
              <a:rPr lang="ar-SA" sz="3200" dirty="0">
                <a:solidFill>
                  <a:srgbClr val="810000"/>
                </a:solidFill>
                <a:effectLst>
                  <a:outerShdw blurRad="38100" dist="38100" dir="2700000" algn="tl">
                    <a:srgbClr val="000000">
                      <a:alpha val="43137"/>
                    </a:srgbClr>
                  </a:outerShdw>
                </a:effectLst>
                <a:latin typeface="ArialMT"/>
                <a:cs typeface="+mj-cs"/>
              </a:rPr>
              <a:t>التقايض (المبادلة)</a:t>
            </a:r>
            <a:endParaRPr lang="en-US" sz="3200" dirty="0">
              <a:solidFill>
                <a:srgbClr val="810000"/>
              </a:solidFill>
              <a:effectLst>
                <a:outerShdw blurRad="38100" dist="38100" dir="2700000" algn="tl">
                  <a:srgbClr val="000000">
                    <a:alpha val="43137"/>
                  </a:srgbClr>
                </a:outerShdw>
              </a:effectLst>
              <a:latin typeface="ArialMT"/>
              <a:cs typeface="+mj-cs"/>
            </a:endParaRPr>
          </a:p>
          <a:p>
            <a:pPr algn="r" rtl="1">
              <a:lnSpc>
                <a:spcPct val="115000"/>
              </a:lnSpc>
            </a:pPr>
            <a:r>
              <a:rPr lang="ar-SA" sz="3200" dirty="0">
                <a:solidFill>
                  <a:srgbClr val="810000"/>
                </a:solidFill>
                <a:effectLst>
                  <a:outerShdw blurRad="38100" dist="38100" dir="2700000" algn="tl">
                    <a:srgbClr val="000000">
                      <a:alpha val="43137"/>
                    </a:srgbClr>
                  </a:outerShdw>
                </a:effectLst>
                <a:latin typeface="ArialMT"/>
                <a:cs typeface="+mj-cs"/>
              </a:rPr>
              <a:t>- المعايشة </a:t>
            </a:r>
            <a:r>
              <a:rPr lang="en-US" sz="2800" dirty="0">
                <a:solidFill>
                  <a:srgbClr val="810000"/>
                </a:solidFill>
                <a:effectLst>
                  <a:outerShdw blurRad="38100" dist="38100" dir="2700000" algn="tl">
                    <a:srgbClr val="000000">
                      <a:alpha val="43137"/>
                    </a:srgbClr>
                  </a:outerShdw>
                </a:effectLst>
                <a:latin typeface="Arial Rounded MT Bold" panose="020F0704030504030204" pitchFamily="34" charset="0"/>
                <a:cs typeface="+mj-cs"/>
              </a:rPr>
              <a:t>Commensalism</a:t>
            </a:r>
            <a:endParaRPr lang="ar-SA" sz="3200" dirty="0">
              <a:solidFill>
                <a:srgbClr val="810000"/>
              </a:solidFill>
              <a:effectLst>
                <a:outerShdw blurRad="38100" dist="38100" dir="2700000" algn="tl">
                  <a:srgbClr val="000000">
                    <a:alpha val="43137"/>
                  </a:srgbClr>
                </a:outerShdw>
              </a:effectLst>
              <a:latin typeface="ArialMT"/>
              <a:cs typeface="+mj-cs"/>
            </a:endParaRPr>
          </a:p>
        </p:txBody>
      </p:sp>
      <p:sp>
        <p:nvSpPr>
          <p:cNvPr id="4" name="Slide Number Placeholder 3"/>
          <p:cNvSpPr>
            <a:spLocks noGrp="1"/>
          </p:cNvSpPr>
          <p:nvPr>
            <p:ph type="sldNum" sz="quarter" idx="12"/>
          </p:nvPr>
        </p:nvSpPr>
        <p:spPr/>
        <p:txBody>
          <a:bodyPr/>
          <a:lstStyle/>
          <a:p>
            <a:fld id="{AF90A6A5-4BBC-4C8D-9850-BB817983DEE0}" type="slidenum">
              <a:rPr lang="en-US" smtClean="0"/>
              <a:t>7</a:t>
            </a:fld>
            <a:endParaRPr lang="en-US"/>
          </a:p>
        </p:txBody>
      </p:sp>
      <p:sp>
        <p:nvSpPr>
          <p:cNvPr id="2" name="Date Placeholder 1"/>
          <p:cNvSpPr>
            <a:spLocks noGrp="1"/>
          </p:cNvSpPr>
          <p:nvPr>
            <p:ph type="dt" sz="half" idx="10"/>
          </p:nvPr>
        </p:nvSpPr>
        <p:spPr/>
        <p:txBody>
          <a:bodyPr/>
          <a:lstStyle/>
          <a:p>
            <a:fld id="{43712ECB-E0C7-40B6-AD03-40492B133A74}"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Tree>
    <p:extLst>
      <p:ext uri="{BB962C8B-B14F-4D97-AF65-F5344CB8AC3E}">
        <p14:creationId xmlns:p14="http://schemas.microsoft.com/office/powerpoint/2010/main" val="2836128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1252" y="293930"/>
            <a:ext cx="9067800" cy="3490186"/>
          </a:xfrm>
          <a:prstGeom prst="rect">
            <a:avLst/>
          </a:prstGeom>
        </p:spPr>
        <p:txBody>
          <a:bodyPr wrap="square">
            <a:spAutoFit/>
          </a:bodyPr>
          <a:lstStyle/>
          <a:p>
            <a:pPr algn="r">
              <a:lnSpc>
                <a:spcPct val="115000"/>
              </a:lnSpc>
            </a:pPr>
            <a:r>
              <a:rPr lang="en-US" sz="2800" dirty="0">
                <a:solidFill>
                  <a:srgbClr val="810000"/>
                </a:solidFill>
                <a:effectLst>
                  <a:outerShdw blurRad="38100" dist="38100" dir="2700000" algn="tl">
                    <a:srgbClr val="000000">
                      <a:alpha val="43137"/>
                    </a:srgbClr>
                  </a:outerShdw>
                </a:effectLst>
                <a:latin typeface="Arial Rounded MT Bold" panose="020F0704030504030204" pitchFamily="34" charset="0"/>
              </a:rPr>
              <a:t>Mutualism</a:t>
            </a:r>
            <a:r>
              <a:rPr lang="en-US" sz="2800" dirty="0">
                <a:solidFill>
                  <a:srgbClr val="810000"/>
                </a:solidFill>
                <a:effectLst>
                  <a:outerShdw blurRad="38100" dist="38100" dir="2700000" algn="tl">
                    <a:srgbClr val="000000">
                      <a:alpha val="43137"/>
                    </a:srgbClr>
                  </a:outerShdw>
                </a:effectLst>
                <a:latin typeface="Arial Rounded MT Bold" panose="020F0704030504030204" pitchFamily="34" charset="0"/>
                <a:cs typeface="Arial"/>
              </a:rPr>
              <a:t> </a:t>
            </a:r>
            <a:r>
              <a:rPr lang="ar-SA" sz="2800" dirty="0">
                <a:solidFill>
                  <a:srgbClr val="810000"/>
                </a:solidFill>
                <a:effectLst>
                  <a:outerShdw blurRad="38100" dist="38100" dir="2700000" algn="tl">
                    <a:srgbClr val="000000">
                      <a:alpha val="43137"/>
                    </a:srgbClr>
                  </a:outerShdw>
                </a:effectLst>
                <a:latin typeface="ArialMT"/>
                <a:cs typeface="Arial"/>
              </a:rPr>
              <a:t>- </a:t>
            </a:r>
            <a:r>
              <a:rPr lang="ar-SA" sz="3200" dirty="0">
                <a:solidFill>
                  <a:srgbClr val="810000"/>
                </a:solidFill>
                <a:effectLst>
                  <a:outerShdw blurRad="38100" dist="38100" dir="2700000" algn="tl">
                    <a:srgbClr val="000000">
                      <a:alpha val="43137"/>
                    </a:srgbClr>
                  </a:outerShdw>
                </a:effectLst>
                <a:latin typeface="ArialMT"/>
                <a:cs typeface="Arial"/>
              </a:rPr>
              <a:t>التقايض (المبادلة)</a:t>
            </a:r>
          </a:p>
          <a:p>
            <a:pPr algn="r">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هو مشاركة يستفيد منها كل منهما ولا يمكن لأي منهما أن ينمو بدون </a:t>
            </a:r>
            <a:r>
              <a:rPr lang="en-US" sz="2800" dirty="0">
                <a:solidFill>
                  <a:srgbClr val="17365D"/>
                </a:solidFill>
                <a:effectLst>
                  <a:outerShdw blurRad="38100" dist="38100" dir="2700000" algn="tl">
                    <a:srgbClr val="000000">
                      <a:alpha val="43137"/>
                    </a:srgbClr>
                  </a:outerShdw>
                </a:effectLst>
                <a:latin typeface="Arial Rounded MT Bold"/>
                <a:cs typeface="Simplified Arabic"/>
              </a:rPr>
              <a:t>Lichens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الآخر؛من أمثلتها </a:t>
            </a:r>
            <a:r>
              <a:rPr lang="ar-SA" sz="3200" dirty="0" smtClean="0">
                <a:solidFill>
                  <a:srgbClr val="17365D"/>
                </a:solidFill>
                <a:effectLst>
                  <a:outerShdw blurRad="38100" dist="38100" dir="2700000" algn="tl">
                    <a:srgbClr val="000000">
                      <a:alpha val="43137"/>
                    </a:srgbClr>
                  </a:outerShdw>
                </a:effectLst>
                <a:latin typeface="Arial Rounded MT Bold"/>
                <a:cs typeface="Simplified Arabic"/>
              </a:rPr>
              <a:t>الأشنات</a:t>
            </a:r>
            <a:endParaRPr lang="en-US" sz="3200" dirty="0">
              <a:solidFill>
                <a:srgbClr val="810000"/>
              </a:solidFill>
              <a:effectLst>
                <a:outerShdw blurRad="38100" dist="38100" dir="2700000" algn="tl">
                  <a:srgbClr val="000000">
                    <a:alpha val="43137"/>
                  </a:srgbClr>
                </a:outerShdw>
              </a:effectLst>
              <a:latin typeface="ArialMT"/>
              <a:cs typeface="Arial"/>
            </a:endParaRPr>
          </a:p>
          <a:p>
            <a:pPr algn="r">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الأشنات وهي</a:t>
            </a:r>
            <a:r>
              <a:rPr lang="ar-SA" sz="3200" dirty="0">
                <a:solidFill>
                  <a:srgbClr val="17365D"/>
                </a:solidFill>
                <a:latin typeface="Arial Rounded MT Bold"/>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كائنات تتركب</a:t>
            </a:r>
            <a:r>
              <a:rPr lang="ar-SA" sz="3200" dirty="0">
                <a:solidFill>
                  <a:srgbClr val="17365D"/>
                </a:solidFill>
                <a:latin typeface="Arial Rounded MT Bold"/>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من فطرة وطحلب ويقوم الطحلب بعملية </a:t>
            </a:r>
            <a:r>
              <a:rPr lang="en-US" sz="2800" dirty="0">
                <a:solidFill>
                  <a:srgbClr val="17365D"/>
                </a:solidFill>
                <a:effectLst>
                  <a:outerShdw blurRad="38100" dist="38100" dir="2700000" algn="tl">
                    <a:srgbClr val="000000">
                      <a:alpha val="43137"/>
                    </a:srgbClr>
                  </a:outerShdw>
                </a:effectLst>
                <a:latin typeface="Arial Rounded MT Bold"/>
                <a:cs typeface="Simplified Arabic"/>
              </a:rPr>
              <a:t>Chlorophyll</a:t>
            </a:r>
            <a:r>
              <a:rPr lang="en-US" sz="2800" dirty="0">
                <a:solidFill>
                  <a:srgbClr val="810000"/>
                </a:solidFill>
                <a:effectLst>
                  <a:outerShdw blurRad="38100" dist="38100" dir="2700000" algn="tl">
                    <a:srgbClr val="000000">
                      <a:alpha val="43137"/>
                    </a:srgbClr>
                  </a:outerShdw>
                </a:effectLst>
                <a:latin typeface="Arial Rounded MT Bold" panose="020F0704030504030204" pitchFamily="34" charset="0"/>
                <a:cs typeface="Arial"/>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البناء الضوئي نظرًا لاحتوائه على اليخضور </a:t>
            </a:r>
          </a:p>
          <a:p>
            <a:pPr algn="r">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 </a:t>
            </a:r>
            <a:endParaRPr lang="en-US" sz="3200" dirty="0">
              <a:solidFill>
                <a:srgbClr val="17365D"/>
              </a:solidFill>
              <a:effectLst>
                <a:outerShdw blurRad="38100" dist="38100" dir="2700000" algn="tl">
                  <a:srgbClr val="000000">
                    <a:alpha val="43137"/>
                  </a:srgbClr>
                </a:outerShdw>
              </a:effectLst>
              <a:latin typeface="Arial Rounded MT Bold"/>
              <a:cs typeface="Simplified Arabic"/>
            </a:endParaRPr>
          </a:p>
        </p:txBody>
      </p:sp>
      <p:sp>
        <p:nvSpPr>
          <p:cNvPr id="4" name="Slide Number Placeholder 3"/>
          <p:cNvSpPr>
            <a:spLocks noGrp="1"/>
          </p:cNvSpPr>
          <p:nvPr>
            <p:ph type="sldNum" sz="quarter" idx="12"/>
          </p:nvPr>
        </p:nvSpPr>
        <p:spPr/>
        <p:txBody>
          <a:bodyPr/>
          <a:lstStyle/>
          <a:p>
            <a:fld id="{AF90A6A5-4BBC-4C8D-9850-BB817983DEE0}" type="slidenum">
              <a:rPr lang="en-US" smtClean="0"/>
              <a:t>8</a:t>
            </a:fld>
            <a:endParaRPr lang="en-US"/>
          </a:p>
        </p:txBody>
      </p:sp>
      <p:sp>
        <p:nvSpPr>
          <p:cNvPr id="2" name="Date Placeholder 1"/>
          <p:cNvSpPr>
            <a:spLocks noGrp="1"/>
          </p:cNvSpPr>
          <p:nvPr>
            <p:ph type="dt" sz="half" idx="10"/>
          </p:nvPr>
        </p:nvSpPr>
        <p:spPr/>
        <p:txBody>
          <a:bodyPr/>
          <a:lstStyle/>
          <a:p>
            <a:fld id="{42BCB3DC-C261-414B-BF0B-E0818202744D}"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pic>
        <p:nvPicPr>
          <p:cNvPr id="3078" name="Picture 6" descr="نتيجة بحث الصور عن ‪Lich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955" y="455086"/>
            <a:ext cx="1308297" cy="1349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242587" y="2270824"/>
            <a:ext cx="1404941" cy="1349573"/>
          </a:xfrm>
          <a:prstGeom prst="rect">
            <a:avLst/>
          </a:prstGeom>
        </p:spPr>
      </p:pic>
      <p:sp>
        <p:nvSpPr>
          <p:cNvPr id="9" name="Rectangle 8"/>
          <p:cNvSpPr/>
          <p:nvPr/>
        </p:nvSpPr>
        <p:spPr>
          <a:xfrm>
            <a:off x="2551331" y="3784116"/>
            <a:ext cx="8554110" cy="1791260"/>
          </a:xfrm>
          <a:prstGeom prst="rect">
            <a:avLst/>
          </a:prstGeom>
        </p:spPr>
        <p:txBody>
          <a:bodyPr wrap="square">
            <a:spAutoFit/>
          </a:bodyPr>
          <a:lstStyle/>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ومن أمثلة</a:t>
            </a:r>
            <a:r>
              <a:rPr lang="ar-SA" sz="3200" dirty="0">
                <a:solidFill>
                  <a:srgbClr val="17365D"/>
                </a:solidFill>
                <a:latin typeface="Arial Rounded MT Bold"/>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التقايض أيضا تلك العلاقة التي تحدث بين النباتات القرنية </a:t>
            </a:r>
            <a:r>
              <a:rPr lang="en-US" sz="3200" dirty="0" err="1">
                <a:solidFill>
                  <a:srgbClr val="17365D"/>
                </a:solidFill>
                <a:effectLst>
                  <a:outerShdw blurRad="38100" dist="38100" dir="2700000" algn="tl">
                    <a:srgbClr val="000000">
                      <a:alpha val="43137"/>
                    </a:srgbClr>
                  </a:outerShdw>
                </a:effectLst>
                <a:cs typeface="Simplified Arabic"/>
              </a:rPr>
              <a:t>Fabaceae</a:t>
            </a:r>
            <a:r>
              <a:rPr lang="ar-SA" sz="3200" dirty="0">
                <a:solidFill>
                  <a:srgbClr val="17365D"/>
                </a:solidFill>
                <a:effectLst>
                  <a:outerShdw blurRad="38100" dist="38100" dir="2700000" algn="tl">
                    <a:srgbClr val="000000">
                      <a:alpha val="43137"/>
                    </a:srgbClr>
                  </a:outerShdw>
                </a:effectLst>
                <a:cs typeface="Simplified Arabic"/>
              </a:rPr>
              <a:t>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(فول، برسيم) وبكتيريا العقد الجذرية من جنس</a:t>
            </a:r>
            <a:r>
              <a:rPr lang="en-US" sz="3200" dirty="0">
                <a:solidFill>
                  <a:srgbClr val="17365D"/>
                </a:solidFill>
                <a:effectLst>
                  <a:outerShdw blurRad="38100" dist="38100" dir="2700000" algn="tl">
                    <a:srgbClr val="000000">
                      <a:alpha val="43137"/>
                    </a:srgbClr>
                  </a:outerShdw>
                </a:effectLst>
                <a:cs typeface="Simplified Arabic"/>
              </a:rPr>
              <a:t>Rhizobium</a:t>
            </a:r>
            <a:endParaRPr lang="ar-SA" sz="3200" dirty="0">
              <a:solidFill>
                <a:srgbClr val="17365D"/>
              </a:solidFill>
              <a:effectLst>
                <a:outerShdw blurRad="38100" dist="38100" dir="2700000" algn="tl">
                  <a:srgbClr val="000000">
                    <a:alpha val="43137"/>
                  </a:srgbClr>
                </a:outerShdw>
              </a:effectLst>
              <a:latin typeface="Arial Rounded MT Bold"/>
              <a:cs typeface="Simplified Arabic"/>
            </a:endParaRPr>
          </a:p>
        </p:txBody>
      </p:sp>
      <p:pic>
        <p:nvPicPr>
          <p:cNvPr id="10" name="Picture 4" descr="نتيجة بحث الصور عن ‪Rhizobiu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11639" r="-1548" b="9810"/>
          <a:stretch/>
        </p:blipFill>
        <p:spPr bwMode="auto">
          <a:xfrm>
            <a:off x="494731" y="3945272"/>
            <a:ext cx="1152798" cy="11228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نتيجة بحث الصور عن ‪Rhizob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30" y="5135138"/>
            <a:ext cx="1152798" cy="115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640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90A6A5-4BBC-4C8D-9850-BB817983DEE0}" type="slidenum">
              <a:rPr lang="en-US" smtClean="0"/>
              <a:t>9</a:t>
            </a:fld>
            <a:endParaRPr lang="en-US"/>
          </a:p>
        </p:txBody>
      </p:sp>
      <p:sp>
        <p:nvSpPr>
          <p:cNvPr id="2" name="Date Placeholder 1"/>
          <p:cNvSpPr>
            <a:spLocks noGrp="1"/>
          </p:cNvSpPr>
          <p:nvPr>
            <p:ph type="dt" sz="half" idx="10"/>
          </p:nvPr>
        </p:nvSpPr>
        <p:spPr/>
        <p:txBody>
          <a:bodyPr/>
          <a:lstStyle/>
          <a:p>
            <a:fld id="{42BCB3DC-C261-414B-BF0B-E0818202744D}" type="datetime1">
              <a:rPr lang="en-US" smtClean="0"/>
              <a:t>1/26/2024</a:t>
            </a:fld>
            <a:endParaRPr lang="en-US"/>
          </a:p>
        </p:txBody>
      </p:sp>
      <p:sp>
        <p:nvSpPr>
          <p:cNvPr id="3" name="Footer Placeholder 2"/>
          <p:cNvSpPr>
            <a:spLocks noGrp="1"/>
          </p:cNvSpPr>
          <p:nvPr>
            <p:ph type="ftr" sz="quarter" idx="11"/>
          </p:nvPr>
        </p:nvSpPr>
        <p:spPr/>
        <p:txBody>
          <a:bodyPr/>
          <a:lstStyle/>
          <a:p>
            <a:r>
              <a:rPr lang="en-US"/>
              <a:t>Dr. Saud Alamri</a:t>
            </a:r>
            <a:endParaRPr lang="ar-SA" dirty="0"/>
          </a:p>
        </p:txBody>
      </p:sp>
      <p:sp>
        <p:nvSpPr>
          <p:cNvPr id="8" name="Rectangle 7"/>
          <p:cNvSpPr/>
          <p:nvPr/>
        </p:nvSpPr>
        <p:spPr>
          <a:xfrm>
            <a:off x="223906" y="413255"/>
            <a:ext cx="11402036" cy="5436873"/>
          </a:xfrm>
          <a:prstGeom prst="rect">
            <a:avLst/>
          </a:prstGeom>
        </p:spPr>
        <p:txBody>
          <a:bodyPr wrap="square">
            <a:spAutoFit/>
          </a:bodyPr>
          <a:lstStyle/>
          <a:p>
            <a:pPr algn="just" rtl="1">
              <a:lnSpc>
                <a:spcPct val="115000"/>
              </a:lnSpc>
            </a:pPr>
            <a:r>
              <a:rPr lang="ar-SA" sz="3200" dirty="0">
                <a:solidFill>
                  <a:srgbClr val="810000"/>
                </a:solidFill>
                <a:effectLst>
                  <a:outerShdw blurRad="38100" dist="38100" dir="2700000" algn="tl">
                    <a:srgbClr val="000000">
                      <a:alpha val="43137"/>
                    </a:srgbClr>
                  </a:outerShdw>
                </a:effectLst>
                <a:latin typeface="ArialMT"/>
                <a:cs typeface="Arial"/>
              </a:rPr>
              <a:t>- المعايشة </a:t>
            </a:r>
            <a:r>
              <a:rPr lang="en-US" sz="2400" dirty="0">
                <a:solidFill>
                  <a:srgbClr val="810000"/>
                </a:solidFill>
                <a:effectLst>
                  <a:outerShdw blurRad="38100" dist="38100" dir="2700000" algn="tl">
                    <a:srgbClr val="000000">
                      <a:alpha val="43137"/>
                    </a:srgbClr>
                  </a:outerShdw>
                </a:effectLst>
                <a:latin typeface="Arial Rounded MT Bold" panose="020F0704030504030204" pitchFamily="34" charset="0"/>
              </a:rPr>
              <a:t>Commensalism</a:t>
            </a:r>
            <a:endParaRPr lang="ar-SA" sz="3200" dirty="0">
              <a:solidFill>
                <a:srgbClr val="810000"/>
              </a:solidFill>
              <a:effectLst>
                <a:outerShdw blurRad="38100" dist="38100" dir="2700000" algn="tl">
                  <a:srgbClr val="000000">
                    <a:alpha val="43137"/>
                  </a:srgbClr>
                </a:outerShdw>
              </a:effectLst>
              <a:latin typeface="ArialMT"/>
              <a:cs typeface="Arial"/>
            </a:endParaRP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علاقة المعايشة تعني أن هناك كائن يعيش بالقرب من كائن آخر، بحيث يستفيد هذا الكائن من وجوده بقرب الكائن الاخر، بدون أن يستفيد أو يتضرر الكائن الاخر (علاقة في اتجاه واحد</a:t>
            </a:r>
            <a:r>
              <a:rPr lang="ar-SA" sz="3200" dirty="0" smtClean="0">
                <a:solidFill>
                  <a:srgbClr val="17365D"/>
                </a:solidFill>
                <a:effectLst>
                  <a:outerShdw blurRad="38100" dist="38100" dir="2700000" algn="tl">
                    <a:srgbClr val="000000">
                      <a:alpha val="43137"/>
                    </a:srgbClr>
                  </a:outerShdw>
                </a:effectLst>
                <a:latin typeface="Arial Rounded MT Bold"/>
                <a:cs typeface="Simplified Arabic"/>
              </a:rPr>
              <a:t>).</a:t>
            </a:r>
            <a:endParaRPr lang="ar-SA" sz="3200" dirty="0">
              <a:solidFill>
                <a:srgbClr val="810000"/>
              </a:solidFill>
              <a:effectLst>
                <a:outerShdw blurRad="38100" dist="38100" dir="2700000" algn="tl">
                  <a:srgbClr val="000000">
                    <a:alpha val="43137"/>
                  </a:srgbClr>
                </a:outerShdw>
              </a:effectLst>
              <a:latin typeface="Arial Rounded MT Bold"/>
              <a:cs typeface="Arial"/>
            </a:endParaRPr>
          </a:p>
          <a:p>
            <a:pPr algn="just" rtl="1">
              <a:lnSpc>
                <a:spcPct val="115000"/>
              </a:lnSpc>
            </a:pPr>
            <a:r>
              <a:rPr lang="ar-SA" sz="3600" dirty="0">
                <a:solidFill>
                  <a:srgbClr val="810000"/>
                </a:solidFill>
                <a:effectLst>
                  <a:outerShdw blurRad="38100" dist="38100" dir="2700000" algn="tl">
                    <a:srgbClr val="000000">
                      <a:alpha val="43137"/>
                    </a:srgbClr>
                  </a:outerShdw>
                </a:effectLst>
                <a:latin typeface="Arial Rounded MT Bold"/>
                <a:cs typeface="Arial"/>
              </a:rPr>
              <a:t>النباتات العالقة </a:t>
            </a:r>
            <a:r>
              <a:rPr lang="en-US" sz="2800" dirty="0" smtClean="0">
                <a:solidFill>
                  <a:srgbClr val="810000"/>
                </a:solidFill>
                <a:effectLst>
                  <a:outerShdw blurRad="38100" dist="38100" dir="2700000" algn="tl">
                    <a:srgbClr val="000000">
                      <a:alpha val="43137"/>
                    </a:srgbClr>
                  </a:outerShdw>
                </a:effectLst>
              </a:rPr>
              <a:t>Epiphytes</a:t>
            </a:r>
            <a:endParaRPr lang="ar-SA" sz="2800" dirty="0" smtClean="0">
              <a:solidFill>
                <a:srgbClr val="810000"/>
              </a:solidFill>
              <a:effectLst>
                <a:outerShdw blurRad="38100" dist="38100" dir="2700000" algn="tl">
                  <a:srgbClr val="000000">
                    <a:alpha val="43137"/>
                  </a:srgbClr>
                </a:outerShdw>
              </a:effectLst>
            </a:endParaRPr>
          </a:p>
          <a:p>
            <a:pPr algn="just" rtl="1">
              <a:lnSpc>
                <a:spcPct val="115000"/>
              </a:lnSpc>
            </a:pPr>
            <a:r>
              <a:rPr lang="ar-SA" sz="3200" dirty="0" smtClean="0">
                <a:solidFill>
                  <a:srgbClr val="17365D"/>
                </a:solidFill>
                <a:effectLst>
                  <a:outerShdw blurRad="38100" dist="38100" dir="2700000" algn="tl">
                    <a:srgbClr val="000000">
                      <a:alpha val="43137"/>
                    </a:srgbClr>
                  </a:outerShdw>
                </a:effectLst>
                <a:latin typeface="Arial Rounded MT Bold"/>
                <a:cs typeface="Simplified Arabic"/>
              </a:rPr>
              <a:t>من </a:t>
            </a:r>
            <a:r>
              <a:rPr lang="ar-SA" sz="3200" dirty="0">
                <a:solidFill>
                  <a:srgbClr val="17365D"/>
                </a:solidFill>
                <a:effectLst>
                  <a:outerShdw blurRad="38100" dist="38100" dir="2700000" algn="tl">
                    <a:srgbClr val="000000">
                      <a:alpha val="43137"/>
                    </a:srgbClr>
                  </a:outerShdw>
                </a:effectLst>
                <a:latin typeface="Arial Rounded MT Bold"/>
                <a:cs typeface="Simplified Arabic"/>
              </a:rPr>
              <a:t>صور المعايشة بين النباتات</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 العلاقة بين النباتات العالقة</a:t>
            </a:r>
            <a:r>
              <a:rPr lang="ar-SA" sz="1100" dirty="0">
                <a:effectLst>
                  <a:outerShdw blurRad="38100" dist="38100" dir="2700000" algn="tl">
                    <a:srgbClr val="000000">
                      <a:alpha val="43137"/>
                    </a:srgbClr>
                  </a:outerShdw>
                </a:effectLst>
                <a:latin typeface="Calibri"/>
                <a:cs typeface="Arial"/>
              </a:rPr>
              <a:t> </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والنباتات التي تستند إليها وتنمو </a:t>
            </a:r>
          </a:p>
          <a:p>
            <a:pPr algn="just" rtl="1">
              <a:lnSpc>
                <a:spcPct val="115000"/>
              </a:lnSpc>
            </a:pPr>
            <a:r>
              <a:rPr lang="ar-SA" sz="3200" dirty="0">
                <a:solidFill>
                  <a:srgbClr val="17365D"/>
                </a:solidFill>
                <a:effectLst>
                  <a:outerShdw blurRad="38100" dist="38100" dir="2700000" algn="tl">
                    <a:srgbClr val="000000">
                      <a:alpha val="43137"/>
                    </a:srgbClr>
                  </a:outerShdw>
                </a:effectLst>
                <a:latin typeface="Arial Rounded MT Bold"/>
                <a:cs typeface="Simplified Arabic"/>
              </a:rPr>
              <a:t>عليها.</a:t>
            </a:r>
          </a:p>
          <a:p>
            <a:pPr algn="just" rtl="1">
              <a:lnSpc>
                <a:spcPct val="115000"/>
              </a:lnSpc>
            </a:pPr>
            <a:endParaRPr lang="ar-SA" sz="1000" dirty="0">
              <a:solidFill>
                <a:srgbClr val="17365D"/>
              </a:solidFill>
              <a:effectLst>
                <a:outerShdw blurRad="38100" dist="38100" dir="2700000" algn="tl">
                  <a:srgbClr val="000000">
                    <a:alpha val="43137"/>
                  </a:srgbClr>
                </a:outerShdw>
              </a:effectLst>
              <a:latin typeface="Arial Rounded MT Bold"/>
              <a:cs typeface="Simplified Arabic"/>
            </a:endParaRPr>
          </a:p>
        </p:txBody>
      </p:sp>
      <p:pic>
        <p:nvPicPr>
          <p:cNvPr id="9" name="Picture 4" descr="What Is An Epiphyte? - WorldAtl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213" y="2981496"/>
            <a:ext cx="1214587" cy="150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34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791</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ArialMT</vt:lpstr>
      <vt:lpstr>Calibri</vt:lpstr>
      <vt:lpstr>Calibri Light</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abanomai</dc:creator>
  <cp:lastModifiedBy>maha abanomai</cp:lastModifiedBy>
  <cp:revision>11</cp:revision>
  <dcterms:created xsi:type="dcterms:W3CDTF">2024-01-26T08:31:42Z</dcterms:created>
  <dcterms:modified xsi:type="dcterms:W3CDTF">2024-01-26T07:57:05Z</dcterms:modified>
</cp:coreProperties>
</file>